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1.xml" ContentType="application/inkml+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7"/>
  </p:notesMasterIdLst>
  <p:sldIdLst>
    <p:sldId id="256" r:id="rId2"/>
    <p:sldId id="257" r:id="rId3"/>
    <p:sldId id="426" r:id="rId4"/>
    <p:sldId id="460" r:id="rId5"/>
    <p:sldId id="461" r:id="rId6"/>
    <p:sldId id="358" r:id="rId7"/>
    <p:sldId id="430" r:id="rId8"/>
    <p:sldId id="429" r:id="rId9"/>
    <p:sldId id="428" r:id="rId10"/>
    <p:sldId id="359" r:id="rId11"/>
    <p:sldId id="443" r:id="rId12"/>
    <p:sldId id="442" r:id="rId13"/>
    <p:sldId id="441" r:id="rId14"/>
    <p:sldId id="444" r:id="rId15"/>
    <p:sldId id="438" r:id="rId16"/>
    <p:sldId id="259" r:id="rId17"/>
    <p:sldId id="360" r:id="rId18"/>
    <p:sldId id="275" r:id="rId19"/>
    <p:sldId id="313" r:id="rId20"/>
    <p:sldId id="278" r:id="rId21"/>
    <p:sldId id="356" r:id="rId22"/>
    <p:sldId id="357" r:id="rId23"/>
    <p:sldId id="258" r:id="rId24"/>
    <p:sldId id="345" r:id="rId25"/>
    <p:sldId id="344" r:id="rId26"/>
    <p:sldId id="348" r:id="rId27"/>
    <p:sldId id="341" r:id="rId28"/>
    <p:sldId id="349" r:id="rId29"/>
    <p:sldId id="350" r:id="rId30"/>
    <p:sldId id="343" r:id="rId31"/>
    <p:sldId id="364" r:id="rId32"/>
    <p:sldId id="352" r:id="rId33"/>
    <p:sldId id="342" r:id="rId34"/>
    <p:sldId id="340" r:id="rId35"/>
    <p:sldId id="274" r:id="rId36"/>
    <p:sldId id="351" r:id="rId37"/>
    <p:sldId id="354" r:id="rId38"/>
    <p:sldId id="440" r:id="rId39"/>
    <p:sldId id="439" r:id="rId40"/>
    <p:sldId id="367" r:id="rId41"/>
    <p:sldId id="368" r:id="rId42"/>
    <p:sldId id="277" r:id="rId43"/>
    <p:sldId id="369" r:id="rId44"/>
    <p:sldId id="267" r:id="rId45"/>
    <p:sldId id="365" r:id="rId46"/>
    <p:sldId id="370" r:id="rId47"/>
    <p:sldId id="309" r:id="rId48"/>
    <p:sldId id="385" r:id="rId49"/>
    <p:sldId id="371" r:id="rId50"/>
    <p:sldId id="372" r:id="rId51"/>
    <p:sldId id="373" r:id="rId52"/>
    <p:sldId id="379" r:id="rId53"/>
    <p:sldId id="380" r:id="rId54"/>
    <p:sldId id="382" r:id="rId55"/>
    <p:sldId id="378" r:id="rId56"/>
    <p:sldId id="386" r:id="rId57"/>
    <p:sldId id="311" r:id="rId58"/>
    <p:sldId id="383" r:id="rId59"/>
    <p:sldId id="384" r:id="rId60"/>
    <p:sldId id="387" r:id="rId61"/>
    <p:sldId id="445" r:id="rId62"/>
    <p:sldId id="388" r:id="rId63"/>
    <p:sldId id="446" r:id="rId64"/>
    <p:sldId id="314" r:id="rId65"/>
    <p:sldId id="398" r:id="rId66"/>
    <p:sldId id="399" r:id="rId67"/>
    <p:sldId id="400" r:id="rId68"/>
    <p:sldId id="401" r:id="rId69"/>
    <p:sldId id="402" r:id="rId70"/>
    <p:sldId id="403" r:id="rId71"/>
    <p:sldId id="404" r:id="rId72"/>
    <p:sldId id="407" r:id="rId73"/>
    <p:sldId id="408" r:id="rId74"/>
    <p:sldId id="409" r:id="rId75"/>
    <p:sldId id="326" r:id="rId76"/>
    <p:sldId id="457" r:id="rId77"/>
    <p:sldId id="413" r:id="rId78"/>
    <p:sldId id="414" r:id="rId79"/>
    <p:sldId id="415" r:id="rId80"/>
    <p:sldId id="416" r:id="rId81"/>
    <p:sldId id="303" r:id="rId82"/>
    <p:sldId id="459" r:id="rId83"/>
    <p:sldId id="411" r:id="rId84"/>
    <p:sldId id="412" r:id="rId85"/>
    <p:sldId id="319" r:id="rId86"/>
    <p:sldId id="321" r:id="rId87"/>
    <p:sldId id="333" r:id="rId88"/>
    <p:sldId id="332" r:id="rId89"/>
    <p:sldId id="331" r:id="rId90"/>
    <p:sldId id="417" r:id="rId91"/>
    <p:sldId id="418" r:id="rId92"/>
    <p:sldId id="419" r:id="rId93"/>
    <p:sldId id="317" r:id="rId94"/>
    <p:sldId id="330" r:id="rId95"/>
    <p:sldId id="337" r:id="rId96"/>
    <p:sldId id="334" r:id="rId97"/>
    <p:sldId id="420" r:id="rId98"/>
    <p:sldId id="270" r:id="rId99"/>
    <p:sldId id="282" r:id="rId100"/>
    <p:sldId id="421" r:id="rId101"/>
    <p:sldId id="453" r:id="rId102"/>
    <p:sldId id="458" r:id="rId103"/>
    <p:sldId id="316" r:id="rId104"/>
    <p:sldId id="451" r:id="rId105"/>
    <p:sldId id="265" r:id="rId106"/>
    <p:sldId id="271" r:id="rId107"/>
    <p:sldId id="447" r:id="rId108"/>
    <p:sldId id="448" r:id="rId109"/>
    <p:sldId id="449" r:id="rId110"/>
    <p:sldId id="450" r:id="rId111"/>
    <p:sldId id="281" r:id="rId112"/>
    <p:sldId id="452" r:id="rId113"/>
    <p:sldId id="362" r:id="rId114"/>
    <p:sldId id="263" r:id="rId115"/>
    <p:sldId id="264" r:id="rId116"/>
    <p:sldId id="454" r:id="rId117"/>
    <p:sldId id="455" r:id="rId118"/>
    <p:sldId id="377" r:id="rId119"/>
    <p:sldId id="422" r:id="rId120"/>
    <p:sldId id="375" r:id="rId121"/>
    <p:sldId id="376" r:id="rId122"/>
    <p:sldId id="286" r:id="rId123"/>
    <p:sldId id="423" r:id="rId124"/>
    <p:sldId id="424" r:id="rId125"/>
    <p:sldId id="456" r:id="rId1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397"/>
    <p:restoredTop sz="95909"/>
  </p:normalViewPr>
  <p:slideViewPr>
    <p:cSldViewPr snapToGrid="0" snapToObjects="1">
      <p:cViewPr varScale="1">
        <p:scale>
          <a:sx n="113" d="100"/>
          <a:sy n="113" d="100"/>
        </p:scale>
        <p:origin x="36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microsoft.com/office/2016/11/relationships/changesInfo" Target="changesInfos/changesInfo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ldman, Max - ARS" userId="b52943a3-d8c0-4d66-b91c-86101420c1b8" providerId="ADAL" clId="{B5E92D34-E8C5-D74B-A9E9-622E7AFCA207}"/>
    <pc:docChg chg="custSel addSld delSld modSld">
      <pc:chgData name="Feldman, Max - ARS" userId="b52943a3-d8c0-4d66-b91c-86101420c1b8" providerId="ADAL" clId="{B5E92D34-E8C5-D74B-A9E9-622E7AFCA207}" dt="2021-11-05T21:23:08.422" v="64" actId="207"/>
      <pc:docMkLst>
        <pc:docMk/>
      </pc:docMkLst>
      <pc:sldChg chg="add">
        <pc:chgData name="Feldman, Max - ARS" userId="b52943a3-d8c0-4d66-b91c-86101420c1b8" providerId="ADAL" clId="{B5E92D34-E8C5-D74B-A9E9-622E7AFCA207}" dt="2021-11-05T21:12:02.575" v="1"/>
        <pc:sldMkLst>
          <pc:docMk/>
          <pc:sldMk cId="2447241412" sldId="319"/>
        </pc:sldMkLst>
      </pc:sldChg>
      <pc:sldChg chg="add">
        <pc:chgData name="Feldman, Max - ARS" userId="b52943a3-d8c0-4d66-b91c-86101420c1b8" providerId="ADAL" clId="{B5E92D34-E8C5-D74B-A9E9-622E7AFCA207}" dt="2021-11-05T21:12:02.575" v="1"/>
        <pc:sldMkLst>
          <pc:docMk/>
          <pc:sldMk cId="2363404713" sldId="321"/>
        </pc:sldMkLst>
      </pc:sldChg>
      <pc:sldChg chg="modSp mod">
        <pc:chgData name="Feldman, Max - ARS" userId="b52943a3-d8c0-4d66-b91c-86101420c1b8" providerId="ADAL" clId="{B5E92D34-E8C5-D74B-A9E9-622E7AFCA207}" dt="2021-11-05T21:14:09.655" v="11" actId="1076"/>
        <pc:sldMkLst>
          <pc:docMk/>
          <pc:sldMk cId="2566930740" sldId="358"/>
        </pc:sldMkLst>
        <pc:spChg chg="mod">
          <ac:chgData name="Feldman, Max - ARS" userId="b52943a3-d8c0-4d66-b91c-86101420c1b8" providerId="ADAL" clId="{B5E92D34-E8C5-D74B-A9E9-622E7AFCA207}" dt="2021-11-05T21:14:09.655" v="11" actId="1076"/>
          <ac:spMkLst>
            <pc:docMk/>
            <pc:sldMk cId="2566930740" sldId="358"/>
            <ac:spMk id="10" creationId="{4F55D330-6A6A-3149-BD22-F42FCCDF3457}"/>
          </ac:spMkLst>
        </pc:spChg>
        <pc:spChg chg="mod">
          <ac:chgData name="Feldman, Max - ARS" userId="b52943a3-d8c0-4d66-b91c-86101420c1b8" providerId="ADAL" clId="{B5E92D34-E8C5-D74B-A9E9-622E7AFCA207}" dt="2021-11-05T21:14:06.425" v="10" actId="1076"/>
          <ac:spMkLst>
            <pc:docMk/>
            <pc:sldMk cId="2566930740" sldId="358"/>
            <ac:spMk id="11" creationId="{8DDE152E-50E7-F042-AB45-C3955F4253F9}"/>
          </ac:spMkLst>
        </pc:spChg>
        <pc:spChg chg="mod">
          <ac:chgData name="Feldman, Max - ARS" userId="b52943a3-d8c0-4d66-b91c-86101420c1b8" providerId="ADAL" clId="{B5E92D34-E8C5-D74B-A9E9-622E7AFCA207}" dt="2021-11-05T21:13:55.248" v="7" actId="1076"/>
          <ac:spMkLst>
            <pc:docMk/>
            <pc:sldMk cId="2566930740" sldId="358"/>
            <ac:spMk id="12" creationId="{7C2F3011-4F2D-4B48-9083-490D22E2CA4C}"/>
          </ac:spMkLst>
        </pc:spChg>
        <pc:spChg chg="mod">
          <ac:chgData name="Feldman, Max - ARS" userId="b52943a3-d8c0-4d66-b91c-86101420c1b8" providerId="ADAL" clId="{B5E92D34-E8C5-D74B-A9E9-622E7AFCA207}" dt="2021-11-05T21:14:02.826" v="9" actId="1076"/>
          <ac:spMkLst>
            <pc:docMk/>
            <pc:sldMk cId="2566930740" sldId="358"/>
            <ac:spMk id="16" creationId="{51DCB9C1-EE04-0A40-A04F-BE2AED6573AE}"/>
          </ac:spMkLst>
        </pc:spChg>
        <pc:picChg chg="mod">
          <ac:chgData name="Feldman, Max - ARS" userId="b52943a3-d8c0-4d66-b91c-86101420c1b8" providerId="ADAL" clId="{B5E92D34-E8C5-D74B-A9E9-622E7AFCA207}" dt="2021-11-05T21:13:58.774" v="8" actId="1076"/>
          <ac:picMkLst>
            <pc:docMk/>
            <pc:sldMk cId="2566930740" sldId="358"/>
            <ac:picMk id="15" creationId="{5AC81CC4-9C5D-5E47-ADDB-F6E0C2FE29F7}"/>
          </ac:picMkLst>
        </pc:picChg>
      </pc:sldChg>
      <pc:sldChg chg="modSp mod">
        <pc:chgData name="Feldman, Max - ARS" userId="b52943a3-d8c0-4d66-b91c-86101420c1b8" providerId="ADAL" clId="{B5E92D34-E8C5-D74B-A9E9-622E7AFCA207}" dt="2021-11-05T21:20:43.621" v="22" actId="688"/>
        <pc:sldMkLst>
          <pc:docMk/>
          <pc:sldMk cId="2546302659" sldId="382"/>
        </pc:sldMkLst>
        <pc:picChg chg="mod">
          <ac:chgData name="Feldman, Max - ARS" userId="b52943a3-d8c0-4d66-b91c-86101420c1b8" providerId="ADAL" clId="{B5E92D34-E8C5-D74B-A9E9-622E7AFCA207}" dt="2021-11-05T21:20:43.621" v="22" actId="688"/>
          <ac:picMkLst>
            <pc:docMk/>
            <pc:sldMk cId="2546302659" sldId="382"/>
            <ac:picMk id="7" creationId="{32409E69-1DC5-B546-80B8-94B568008B20}"/>
          </ac:picMkLst>
        </pc:picChg>
      </pc:sldChg>
      <pc:sldChg chg="modSp">
        <pc:chgData name="Feldman, Max - ARS" userId="b52943a3-d8c0-4d66-b91c-86101420c1b8" providerId="ADAL" clId="{B5E92D34-E8C5-D74B-A9E9-622E7AFCA207}" dt="2021-11-05T21:11:14.730" v="0" actId="167"/>
        <pc:sldMkLst>
          <pc:docMk/>
          <pc:sldMk cId="709342537" sldId="412"/>
        </pc:sldMkLst>
        <pc:picChg chg="mod">
          <ac:chgData name="Feldman, Max - ARS" userId="b52943a3-d8c0-4d66-b91c-86101420c1b8" providerId="ADAL" clId="{B5E92D34-E8C5-D74B-A9E9-622E7AFCA207}" dt="2021-11-05T21:11:14.730" v="0" actId="167"/>
          <ac:picMkLst>
            <pc:docMk/>
            <pc:sldMk cId="709342537" sldId="412"/>
            <ac:picMk id="120" creationId="{FD56A87B-1083-FB4D-9906-18B3048EAC3B}"/>
          </ac:picMkLst>
        </pc:picChg>
      </pc:sldChg>
      <pc:sldChg chg="del">
        <pc:chgData name="Feldman, Max - ARS" userId="b52943a3-d8c0-4d66-b91c-86101420c1b8" providerId="ADAL" clId="{B5E92D34-E8C5-D74B-A9E9-622E7AFCA207}" dt="2021-11-05T21:14:24.519" v="13" actId="2696"/>
        <pc:sldMkLst>
          <pc:docMk/>
          <pc:sldMk cId="3390616804" sldId="425"/>
        </pc:sldMkLst>
      </pc:sldChg>
      <pc:sldChg chg="del">
        <pc:chgData name="Feldman, Max - ARS" userId="b52943a3-d8c0-4d66-b91c-86101420c1b8" providerId="ADAL" clId="{B5E92D34-E8C5-D74B-A9E9-622E7AFCA207}" dt="2021-11-05T21:14:22.364" v="12" actId="2696"/>
        <pc:sldMkLst>
          <pc:docMk/>
          <pc:sldMk cId="885418676" sldId="427"/>
        </pc:sldMkLst>
      </pc:sldChg>
      <pc:sldChg chg="modSp">
        <pc:chgData name="Feldman, Max - ARS" userId="b52943a3-d8c0-4d66-b91c-86101420c1b8" providerId="ADAL" clId="{B5E92D34-E8C5-D74B-A9E9-622E7AFCA207}" dt="2021-11-05T21:21:50.932" v="24" actId="14100"/>
        <pc:sldMkLst>
          <pc:docMk/>
          <pc:sldMk cId="2769284717" sldId="446"/>
        </pc:sldMkLst>
        <pc:picChg chg="mod">
          <ac:chgData name="Feldman, Max - ARS" userId="b52943a3-d8c0-4d66-b91c-86101420c1b8" providerId="ADAL" clId="{B5E92D34-E8C5-D74B-A9E9-622E7AFCA207}" dt="2021-11-05T21:21:50.932" v="24" actId="14100"/>
          <ac:picMkLst>
            <pc:docMk/>
            <pc:sldMk cId="2769284717" sldId="446"/>
            <ac:picMk id="19470" creationId="{66D17AF0-3E02-9345-A693-CD81EEC52939}"/>
          </ac:picMkLst>
        </pc:picChg>
      </pc:sldChg>
      <pc:sldChg chg="addSp modSp mod">
        <pc:chgData name="Feldman, Max - ARS" userId="b52943a3-d8c0-4d66-b91c-86101420c1b8" providerId="ADAL" clId="{B5E92D34-E8C5-D74B-A9E9-622E7AFCA207}" dt="2021-11-05T21:23:08.422" v="64" actId="207"/>
        <pc:sldMkLst>
          <pc:docMk/>
          <pc:sldMk cId="3401015224" sldId="456"/>
        </pc:sldMkLst>
        <pc:spChg chg="mod">
          <ac:chgData name="Feldman, Max - ARS" userId="b52943a3-d8c0-4d66-b91c-86101420c1b8" providerId="ADAL" clId="{B5E92D34-E8C5-D74B-A9E9-622E7AFCA207}" dt="2021-11-05T21:22:44.075" v="26" actId="1076"/>
          <ac:spMkLst>
            <pc:docMk/>
            <pc:sldMk cId="3401015224" sldId="456"/>
            <ac:spMk id="14" creationId="{69CF8884-2EEE-FD49-80B8-40977DD749CE}"/>
          </ac:spMkLst>
        </pc:spChg>
        <pc:spChg chg="add mod">
          <ac:chgData name="Feldman, Max - ARS" userId="b52943a3-d8c0-4d66-b91c-86101420c1b8" providerId="ADAL" clId="{B5E92D34-E8C5-D74B-A9E9-622E7AFCA207}" dt="2021-11-05T21:23:08.422" v="64" actId="207"/>
          <ac:spMkLst>
            <pc:docMk/>
            <pc:sldMk cId="3401015224" sldId="456"/>
            <ac:spMk id="17" creationId="{015ADEA7-519F-664A-8575-6FD4E3CF0BE6}"/>
          </ac:spMkLst>
        </pc:spChg>
        <pc:picChg chg="mod">
          <ac:chgData name="Feldman, Max - ARS" userId="b52943a3-d8c0-4d66-b91c-86101420c1b8" providerId="ADAL" clId="{B5E92D34-E8C5-D74B-A9E9-622E7AFCA207}" dt="2021-11-05T21:22:44.946" v="27" actId="1076"/>
          <ac:picMkLst>
            <pc:docMk/>
            <pc:sldMk cId="3401015224" sldId="456"/>
            <ac:picMk id="5" creationId="{4D99B00B-DC8B-E645-B2AD-413DEE18B7EF}"/>
          </ac:picMkLst>
        </pc:picChg>
      </pc:sldChg>
      <pc:sldChg chg="delSp add mod">
        <pc:chgData name="Feldman, Max - ARS" userId="b52943a3-d8c0-4d66-b91c-86101420c1b8" providerId="ADAL" clId="{B5E92D34-E8C5-D74B-A9E9-622E7AFCA207}" dt="2021-11-05T21:14:40.293" v="18" actId="478"/>
        <pc:sldMkLst>
          <pc:docMk/>
          <pc:sldMk cId="1908930165" sldId="460"/>
        </pc:sldMkLst>
        <pc:spChg chg="del">
          <ac:chgData name="Feldman, Max - ARS" userId="b52943a3-d8c0-4d66-b91c-86101420c1b8" providerId="ADAL" clId="{B5E92D34-E8C5-D74B-A9E9-622E7AFCA207}" dt="2021-11-05T21:14:36.869" v="16" actId="478"/>
          <ac:spMkLst>
            <pc:docMk/>
            <pc:sldMk cId="1908930165" sldId="460"/>
            <ac:spMk id="10" creationId="{4F55D330-6A6A-3149-BD22-F42FCCDF3457}"/>
          </ac:spMkLst>
        </pc:spChg>
        <pc:spChg chg="del">
          <ac:chgData name="Feldman, Max - ARS" userId="b52943a3-d8c0-4d66-b91c-86101420c1b8" providerId="ADAL" clId="{B5E92D34-E8C5-D74B-A9E9-622E7AFCA207}" dt="2021-11-05T21:14:33.958" v="15" actId="478"/>
          <ac:spMkLst>
            <pc:docMk/>
            <pc:sldMk cId="1908930165" sldId="460"/>
            <ac:spMk id="11" creationId="{8DDE152E-50E7-F042-AB45-C3955F4253F9}"/>
          </ac:spMkLst>
        </pc:spChg>
        <pc:spChg chg="del">
          <ac:chgData name="Feldman, Max - ARS" userId="b52943a3-d8c0-4d66-b91c-86101420c1b8" providerId="ADAL" clId="{B5E92D34-E8C5-D74B-A9E9-622E7AFCA207}" dt="2021-11-05T21:14:38.332" v="17" actId="478"/>
          <ac:spMkLst>
            <pc:docMk/>
            <pc:sldMk cId="1908930165" sldId="460"/>
            <ac:spMk id="13" creationId="{DA1FAC98-7F92-E042-8065-1B7E02434372}"/>
          </ac:spMkLst>
        </pc:spChg>
        <pc:spChg chg="del">
          <ac:chgData name="Feldman, Max - ARS" userId="b52943a3-d8c0-4d66-b91c-86101420c1b8" providerId="ADAL" clId="{B5E92D34-E8C5-D74B-A9E9-622E7AFCA207}" dt="2021-11-05T21:14:40.293" v="18" actId="478"/>
          <ac:spMkLst>
            <pc:docMk/>
            <pc:sldMk cId="1908930165" sldId="460"/>
            <ac:spMk id="17" creationId="{2F0BABE8-14F5-A646-A3F1-B560D4E83E5C}"/>
          </ac:spMkLst>
        </pc:spChg>
      </pc:sldChg>
      <pc:sldChg chg="delSp add mod">
        <pc:chgData name="Feldman, Max - ARS" userId="b52943a3-d8c0-4d66-b91c-86101420c1b8" providerId="ADAL" clId="{B5E92D34-E8C5-D74B-A9E9-622E7AFCA207}" dt="2021-11-05T21:14:47.085" v="21" actId="478"/>
        <pc:sldMkLst>
          <pc:docMk/>
          <pc:sldMk cId="4203918085" sldId="461"/>
        </pc:sldMkLst>
        <pc:spChg chg="del">
          <ac:chgData name="Feldman, Max - ARS" userId="b52943a3-d8c0-4d66-b91c-86101420c1b8" providerId="ADAL" clId="{B5E92D34-E8C5-D74B-A9E9-622E7AFCA207}" dt="2021-11-05T21:14:45.593" v="20" actId="478"/>
          <ac:spMkLst>
            <pc:docMk/>
            <pc:sldMk cId="4203918085" sldId="461"/>
            <ac:spMk id="13" creationId="{DA1FAC98-7F92-E042-8065-1B7E02434372}"/>
          </ac:spMkLst>
        </pc:spChg>
        <pc:spChg chg="del">
          <ac:chgData name="Feldman, Max - ARS" userId="b52943a3-d8c0-4d66-b91c-86101420c1b8" providerId="ADAL" clId="{B5E92D34-E8C5-D74B-A9E9-622E7AFCA207}" dt="2021-11-05T21:14:47.085" v="21" actId="478"/>
          <ac:spMkLst>
            <pc:docMk/>
            <pc:sldMk cId="4203918085" sldId="461"/>
            <ac:spMk id="17" creationId="{2F0BABE8-14F5-A646-A3F1-B560D4E83E5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9CAF86-A6AE-4584-8D6C-87934E67774D}" type="doc">
      <dgm:prSet loTypeId="urn:microsoft.com/office/officeart/2005/8/layout/process4" loCatId="list" qsTypeId="urn:microsoft.com/office/officeart/2005/8/quickstyle/simple1" qsCatId="simple" csTypeId="urn:microsoft.com/office/officeart/2005/8/colors/colorful3" csCatId="colorful" phldr="1"/>
      <dgm:spPr/>
      <dgm:t>
        <a:bodyPr/>
        <a:lstStyle/>
        <a:p>
          <a:endParaRPr lang="en-US"/>
        </a:p>
      </dgm:t>
    </dgm:pt>
    <dgm:pt modelId="{C04AFF32-4226-434E-A8FE-A475386B40BD}">
      <dgm:prSet phldrT="[Text]" custT="1"/>
      <dgm:spPr/>
      <dgm:t>
        <a:bodyPr/>
        <a:lstStyle/>
        <a:p>
          <a:r>
            <a:rPr lang="en-US" sz="2400" b="1" dirty="0"/>
            <a:t>Breeding</a:t>
          </a:r>
        </a:p>
      </dgm:t>
    </dgm:pt>
    <dgm:pt modelId="{2248E5B5-184B-47D5-AD01-D09A8A9FC2A9}" type="parTrans" cxnId="{E40F0C4A-7FA6-4275-9408-E0095DE3CD61}">
      <dgm:prSet/>
      <dgm:spPr/>
      <dgm:t>
        <a:bodyPr/>
        <a:lstStyle/>
        <a:p>
          <a:endParaRPr lang="en-US" sz="2400"/>
        </a:p>
      </dgm:t>
    </dgm:pt>
    <dgm:pt modelId="{BA6CFE96-E8BD-4086-96CC-B528F3478C1B}" type="sibTrans" cxnId="{E40F0C4A-7FA6-4275-9408-E0095DE3CD61}">
      <dgm:prSet/>
      <dgm:spPr/>
      <dgm:t>
        <a:bodyPr/>
        <a:lstStyle/>
        <a:p>
          <a:endParaRPr lang="en-US" sz="2400"/>
        </a:p>
      </dgm:t>
    </dgm:pt>
    <dgm:pt modelId="{AAC9E967-D520-44C4-92CC-832A1B440287}">
      <dgm:prSet phldrT="[Text]" custT="1"/>
      <dgm:spPr/>
      <dgm:t>
        <a:bodyPr/>
        <a:lstStyle/>
        <a:p>
          <a:r>
            <a:rPr lang="en-US" sz="2400" b="1" dirty="0"/>
            <a:t>Selection</a:t>
          </a:r>
        </a:p>
      </dgm:t>
    </dgm:pt>
    <dgm:pt modelId="{8D1E0918-4986-4C1D-8BEF-7968E7A499B3}" type="parTrans" cxnId="{88B3514E-867D-4EA0-ABCB-0E20516B0B84}">
      <dgm:prSet/>
      <dgm:spPr/>
      <dgm:t>
        <a:bodyPr/>
        <a:lstStyle/>
        <a:p>
          <a:endParaRPr lang="en-US" sz="2400"/>
        </a:p>
      </dgm:t>
    </dgm:pt>
    <dgm:pt modelId="{9503EEDD-09E7-4C89-B173-BE51FC683C33}" type="sibTrans" cxnId="{88B3514E-867D-4EA0-ABCB-0E20516B0B84}">
      <dgm:prSet/>
      <dgm:spPr/>
      <dgm:t>
        <a:bodyPr/>
        <a:lstStyle/>
        <a:p>
          <a:endParaRPr lang="en-US" sz="2400"/>
        </a:p>
      </dgm:t>
    </dgm:pt>
    <dgm:pt modelId="{F0B19076-3E82-4ADF-B46E-6611D042975E}">
      <dgm:prSet phldrT="[Text]" custT="1"/>
      <dgm:spPr/>
      <dgm:t>
        <a:bodyPr/>
        <a:lstStyle/>
        <a:p>
          <a:r>
            <a:rPr lang="en-US" sz="2400" b="1" dirty="0"/>
            <a:t>Evaluation</a:t>
          </a:r>
        </a:p>
      </dgm:t>
    </dgm:pt>
    <dgm:pt modelId="{A40211C6-08C3-4DAE-826A-970561B05284}" type="parTrans" cxnId="{DB7AE288-46EB-4872-A16C-439A4907B791}">
      <dgm:prSet/>
      <dgm:spPr/>
      <dgm:t>
        <a:bodyPr/>
        <a:lstStyle/>
        <a:p>
          <a:endParaRPr lang="en-US" sz="2400"/>
        </a:p>
      </dgm:t>
    </dgm:pt>
    <dgm:pt modelId="{BF43D95F-9568-4237-BF9B-1E579596BF61}" type="sibTrans" cxnId="{DB7AE288-46EB-4872-A16C-439A4907B791}">
      <dgm:prSet/>
      <dgm:spPr/>
      <dgm:t>
        <a:bodyPr/>
        <a:lstStyle/>
        <a:p>
          <a:endParaRPr lang="en-US" sz="2400"/>
        </a:p>
      </dgm:t>
    </dgm:pt>
    <dgm:pt modelId="{EAE97051-C413-4B0D-A3E4-73E4FCE75025}">
      <dgm:prSet phldrT="[Text]" custT="1"/>
      <dgm:spPr/>
      <dgm:t>
        <a:bodyPr/>
        <a:lstStyle/>
        <a:p>
          <a:r>
            <a:rPr lang="en-US" sz="2400" b="1" dirty="0"/>
            <a:t>Release</a:t>
          </a:r>
        </a:p>
      </dgm:t>
    </dgm:pt>
    <dgm:pt modelId="{930087F0-7DEE-4DF6-AFE6-E94C01B34762}" type="parTrans" cxnId="{7F3C77DC-B941-4272-A332-6C74C14163C5}">
      <dgm:prSet/>
      <dgm:spPr/>
      <dgm:t>
        <a:bodyPr/>
        <a:lstStyle/>
        <a:p>
          <a:endParaRPr lang="en-US" sz="2400"/>
        </a:p>
      </dgm:t>
    </dgm:pt>
    <dgm:pt modelId="{A5900E29-531F-4F0B-B51C-FF72D0013F43}" type="sibTrans" cxnId="{7F3C77DC-B941-4272-A332-6C74C14163C5}">
      <dgm:prSet/>
      <dgm:spPr/>
      <dgm:t>
        <a:bodyPr/>
        <a:lstStyle/>
        <a:p>
          <a:endParaRPr lang="en-US" sz="2400"/>
        </a:p>
      </dgm:t>
    </dgm:pt>
    <dgm:pt modelId="{7823B29C-9469-4741-9B1F-B62FDE32A0B9}">
      <dgm:prSet phldrT="[Text]" custT="1"/>
      <dgm:spPr/>
      <dgm:t>
        <a:bodyPr/>
        <a:lstStyle/>
        <a:p>
          <a:r>
            <a:rPr lang="en-US" sz="1800" b="1" dirty="0"/>
            <a:t>Management Guidelines</a:t>
          </a:r>
        </a:p>
      </dgm:t>
    </dgm:pt>
    <dgm:pt modelId="{BE4F5F38-5C7B-41AA-BC5B-6E3F41D618CD}" type="parTrans" cxnId="{BDAA7D59-E569-4B35-BC72-02021F7B9971}">
      <dgm:prSet/>
      <dgm:spPr/>
      <dgm:t>
        <a:bodyPr/>
        <a:lstStyle/>
        <a:p>
          <a:endParaRPr lang="en-US" sz="2400"/>
        </a:p>
      </dgm:t>
    </dgm:pt>
    <dgm:pt modelId="{32F6BD2F-6FB1-4406-B486-B79829FFACEA}" type="sibTrans" cxnId="{BDAA7D59-E569-4B35-BC72-02021F7B9971}">
      <dgm:prSet/>
      <dgm:spPr/>
      <dgm:t>
        <a:bodyPr/>
        <a:lstStyle/>
        <a:p>
          <a:endParaRPr lang="en-US" sz="2400"/>
        </a:p>
      </dgm:t>
    </dgm:pt>
    <dgm:pt modelId="{196BB0B0-1FAD-4373-95F4-12FFB67F0528}">
      <dgm:prSet phldrT="[Text]" custT="1"/>
      <dgm:spPr/>
      <dgm:t>
        <a:bodyPr/>
        <a:lstStyle/>
        <a:p>
          <a:r>
            <a:rPr lang="en-US" sz="2400" b="1" dirty="0"/>
            <a:t>Commercialization</a:t>
          </a:r>
        </a:p>
      </dgm:t>
    </dgm:pt>
    <dgm:pt modelId="{3B7D2802-2BEC-49B0-8AC0-6221DCC10C54}" type="parTrans" cxnId="{F2775A00-E6A3-4053-AAF4-599DCAF41917}">
      <dgm:prSet/>
      <dgm:spPr/>
      <dgm:t>
        <a:bodyPr/>
        <a:lstStyle/>
        <a:p>
          <a:endParaRPr lang="en-US" sz="2400"/>
        </a:p>
      </dgm:t>
    </dgm:pt>
    <dgm:pt modelId="{26928D30-2D15-4F48-A246-D4869603E71E}" type="sibTrans" cxnId="{F2775A00-E6A3-4053-AAF4-599DCAF41917}">
      <dgm:prSet/>
      <dgm:spPr/>
      <dgm:t>
        <a:bodyPr/>
        <a:lstStyle/>
        <a:p>
          <a:endParaRPr lang="en-US" sz="2400"/>
        </a:p>
      </dgm:t>
    </dgm:pt>
    <dgm:pt modelId="{E9090206-12C1-4454-B3B6-2B4E81C1FEC3}" type="pres">
      <dgm:prSet presAssocID="{809CAF86-A6AE-4584-8D6C-87934E67774D}" presName="Name0" presStyleCnt="0">
        <dgm:presLayoutVars>
          <dgm:dir/>
          <dgm:animLvl val="lvl"/>
          <dgm:resizeHandles val="exact"/>
        </dgm:presLayoutVars>
      </dgm:prSet>
      <dgm:spPr/>
    </dgm:pt>
    <dgm:pt modelId="{38182156-F353-4F04-9604-CE58EFF0F5AA}" type="pres">
      <dgm:prSet presAssocID="{196BB0B0-1FAD-4373-95F4-12FFB67F0528}" presName="boxAndChildren" presStyleCnt="0"/>
      <dgm:spPr/>
    </dgm:pt>
    <dgm:pt modelId="{FDE7AE7A-F0E7-4E66-A8F5-7230FBEA5DEF}" type="pres">
      <dgm:prSet presAssocID="{196BB0B0-1FAD-4373-95F4-12FFB67F0528}" presName="parentTextBox" presStyleLbl="node1" presStyleIdx="0" presStyleCnt="6"/>
      <dgm:spPr/>
    </dgm:pt>
    <dgm:pt modelId="{3D855F97-B012-4A73-AE23-249FB5806196}" type="pres">
      <dgm:prSet presAssocID="{32F6BD2F-6FB1-4406-B486-B79829FFACEA}" presName="sp" presStyleCnt="0"/>
      <dgm:spPr/>
    </dgm:pt>
    <dgm:pt modelId="{8F0EDDAF-129A-4602-B2BC-A1BC56396EDD}" type="pres">
      <dgm:prSet presAssocID="{7823B29C-9469-4741-9B1F-B62FDE32A0B9}" presName="arrowAndChildren" presStyleCnt="0"/>
      <dgm:spPr/>
    </dgm:pt>
    <dgm:pt modelId="{E51F6FA3-D739-486E-BE7A-2FA6407CFCFB}" type="pres">
      <dgm:prSet presAssocID="{7823B29C-9469-4741-9B1F-B62FDE32A0B9}" presName="parentTextArrow" presStyleLbl="node1" presStyleIdx="1" presStyleCnt="6"/>
      <dgm:spPr/>
    </dgm:pt>
    <dgm:pt modelId="{99A652D6-E37B-4C7E-819B-D3744F293C58}" type="pres">
      <dgm:prSet presAssocID="{A5900E29-531F-4F0B-B51C-FF72D0013F43}" presName="sp" presStyleCnt="0"/>
      <dgm:spPr/>
    </dgm:pt>
    <dgm:pt modelId="{EB9713DC-90C3-4F05-A644-1E541285429E}" type="pres">
      <dgm:prSet presAssocID="{EAE97051-C413-4B0D-A3E4-73E4FCE75025}" presName="arrowAndChildren" presStyleCnt="0"/>
      <dgm:spPr/>
    </dgm:pt>
    <dgm:pt modelId="{0E454A7B-9642-4BF2-9405-E3ABCE9EDC16}" type="pres">
      <dgm:prSet presAssocID="{EAE97051-C413-4B0D-A3E4-73E4FCE75025}" presName="parentTextArrow" presStyleLbl="node1" presStyleIdx="2" presStyleCnt="6"/>
      <dgm:spPr/>
    </dgm:pt>
    <dgm:pt modelId="{68141DD6-F37F-422A-849A-76D078FA71F8}" type="pres">
      <dgm:prSet presAssocID="{BF43D95F-9568-4237-BF9B-1E579596BF61}" presName="sp" presStyleCnt="0"/>
      <dgm:spPr/>
    </dgm:pt>
    <dgm:pt modelId="{BB275293-3B25-465D-A77A-4C8AA6190907}" type="pres">
      <dgm:prSet presAssocID="{F0B19076-3E82-4ADF-B46E-6611D042975E}" presName="arrowAndChildren" presStyleCnt="0"/>
      <dgm:spPr/>
    </dgm:pt>
    <dgm:pt modelId="{BB99E051-14A6-46D5-ABED-81B7A8CD3146}" type="pres">
      <dgm:prSet presAssocID="{F0B19076-3E82-4ADF-B46E-6611D042975E}" presName="parentTextArrow" presStyleLbl="node1" presStyleIdx="3" presStyleCnt="6"/>
      <dgm:spPr/>
    </dgm:pt>
    <dgm:pt modelId="{DF43A50E-604C-4333-9284-66672376507F}" type="pres">
      <dgm:prSet presAssocID="{9503EEDD-09E7-4C89-B173-BE51FC683C33}" presName="sp" presStyleCnt="0"/>
      <dgm:spPr/>
    </dgm:pt>
    <dgm:pt modelId="{9E80381C-ACD8-4522-A55E-2F1D3161D468}" type="pres">
      <dgm:prSet presAssocID="{AAC9E967-D520-44C4-92CC-832A1B440287}" presName="arrowAndChildren" presStyleCnt="0"/>
      <dgm:spPr/>
    </dgm:pt>
    <dgm:pt modelId="{6FA74C20-E69A-43B1-B2E4-63439FBEB7B6}" type="pres">
      <dgm:prSet presAssocID="{AAC9E967-D520-44C4-92CC-832A1B440287}" presName="parentTextArrow" presStyleLbl="node1" presStyleIdx="4" presStyleCnt="6"/>
      <dgm:spPr/>
    </dgm:pt>
    <dgm:pt modelId="{9FCB50DD-B342-41C8-B6B3-3D74F38B5814}" type="pres">
      <dgm:prSet presAssocID="{BA6CFE96-E8BD-4086-96CC-B528F3478C1B}" presName="sp" presStyleCnt="0"/>
      <dgm:spPr/>
    </dgm:pt>
    <dgm:pt modelId="{FF764EFA-E150-4189-B042-BA0018C60A89}" type="pres">
      <dgm:prSet presAssocID="{C04AFF32-4226-434E-A8FE-A475386B40BD}" presName="arrowAndChildren" presStyleCnt="0"/>
      <dgm:spPr/>
    </dgm:pt>
    <dgm:pt modelId="{B39E78A7-0BD3-4990-9E61-F745D69D72AC}" type="pres">
      <dgm:prSet presAssocID="{C04AFF32-4226-434E-A8FE-A475386B40BD}" presName="parentTextArrow" presStyleLbl="node1" presStyleIdx="5" presStyleCnt="6"/>
      <dgm:spPr/>
    </dgm:pt>
  </dgm:ptLst>
  <dgm:cxnLst>
    <dgm:cxn modelId="{F2775A00-E6A3-4053-AAF4-599DCAF41917}" srcId="{809CAF86-A6AE-4584-8D6C-87934E67774D}" destId="{196BB0B0-1FAD-4373-95F4-12FFB67F0528}" srcOrd="5" destOrd="0" parTransId="{3B7D2802-2BEC-49B0-8AC0-6221DCC10C54}" sibTransId="{26928D30-2D15-4F48-A246-D4869603E71E}"/>
    <dgm:cxn modelId="{C50EA63B-16A6-DE41-AF45-C6574FFAA722}" type="presOf" srcId="{7823B29C-9469-4741-9B1F-B62FDE32A0B9}" destId="{E51F6FA3-D739-486E-BE7A-2FA6407CFCFB}" srcOrd="0" destOrd="0" presId="urn:microsoft.com/office/officeart/2005/8/layout/process4"/>
    <dgm:cxn modelId="{E40F0C4A-7FA6-4275-9408-E0095DE3CD61}" srcId="{809CAF86-A6AE-4584-8D6C-87934E67774D}" destId="{C04AFF32-4226-434E-A8FE-A475386B40BD}" srcOrd="0" destOrd="0" parTransId="{2248E5B5-184B-47D5-AD01-D09A8A9FC2A9}" sibTransId="{BA6CFE96-E8BD-4086-96CC-B528F3478C1B}"/>
    <dgm:cxn modelId="{88B3514E-867D-4EA0-ABCB-0E20516B0B84}" srcId="{809CAF86-A6AE-4584-8D6C-87934E67774D}" destId="{AAC9E967-D520-44C4-92CC-832A1B440287}" srcOrd="1" destOrd="0" parTransId="{8D1E0918-4986-4C1D-8BEF-7968E7A499B3}" sibTransId="{9503EEDD-09E7-4C89-B173-BE51FC683C33}"/>
    <dgm:cxn modelId="{BDAA7D59-E569-4B35-BC72-02021F7B9971}" srcId="{809CAF86-A6AE-4584-8D6C-87934E67774D}" destId="{7823B29C-9469-4741-9B1F-B62FDE32A0B9}" srcOrd="4" destOrd="0" parTransId="{BE4F5F38-5C7B-41AA-BC5B-6E3F41D618CD}" sibTransId="{32F6BD2F-6FB1-4406-B486-B79829FFACEA}"/>
    <dgm:cxn modelId="{5D3AEB59-9889-9844-B3D3-137AC6292404}" type="presOf" srcId="{EAE97051-C413-4B0D-A3E4-73E4FCE75025}" destId="{0E454A7B-9642-4BF2-9405-E3ABCE9EDC16}" srcOrd="0" destOrd="0" presId="urn:microsoft.com/office/officeart/2005/8/layout/process4"/>
    <dgm:cxn modelId="{36B8406B-79DE-5A42-A553-57787BD33EBC}" type="presOf" srcId="{196BB0B0-1FAD-4373-95F4-12FFB67F0528}" destId="{FDE7AE7A-F0E7-4E66-A8F5-7230FBEA5DEF}" srcOrd="0" destOrd="0" presId="urn:microsoft.com/office/officeart/2005/8/layout/process4"/>
    <dgm:cxn modelId="{DB7AE288-46EB-4872-A16C-439A4907B791}" srcId="{809CAF86-A6AE-4584-8D6C-87934E67774D}" destId="{F0B19076-3E82-4ADF-B46E-6611D042975E}" srcOrd="2" destOrd="0" parTransId="{A40211C6-08C3-4DAE-826A-970561B05284}" sibTransId="{BF43D95F-9568-4237-BF9B-1E579596BF61}"/>
    <dgm:cxn modelId="{8FF2CABD-0515-BB4C-96B5-72BEF3FF308B}" type="presOf" srcId="{AAC9E967-D520-44C4-92CC-832A1B440287}" destId="{6FA74C20-E69A-43B1-B2E4-63439FBEB7B6}" srcOrd="0" destOrd="0" presId="urn:microsoft.com/office/officeart/2005/8/layout/process4"/>
    <dgm:cxn modelId="{5AC9DCC4-FD36-0D47-A463-B53FB718335E}" type="presOf" srcId="{F0B19076-3E82-4ADF-B46E-6611D042975E}" destId="{BB99E051-14A6-46D5-ABED-81B7A8CD3146}" srcOrd="0" destOrd="0" presId="urn:microsoft.com/office/officeart/2005/8/layout/process4"/>
    <dgm:cxn modelId="{7789CED2-3E03-704E-9B51-ABA6FD868B73}" type="presOf" srcId="{C04AFF32-4226-434E-A8FE-A475386B40BD}" destId="{B39E78A7-0BD3-4990-9E61-F745D69D72AC}" srcOrd="0" destOrd="0" presId="urn:microsoft.com/office/officeart/2005/8/layout/process4"/>
    <dgm:cxn modelId="{7F3C77DC-B941-4272-A332-6C74C14163C5}" srcId="{809CAF86-A6AE-4584-8D6C-87934E67774D}" destId="{EAE97051-C413-4B0D-A3E4-73E4FCE75025}" srcOrd="3" destOrd="0" parTransId="{930087F0-7DEE-4DF6-AFE6-E94C01B34762}" sibTransId="{A5900E29-531F-4F0B-B51C-FF72D0013F43}"/>
    <dgm:cxn modelId="{1C5200DE-DE2B-8F49-BE9E-80DD8AD67CD6}" type="presOf" srcId="{809CAF86-A6AE-4584-8D6C-87934E67774D}" destId="{E9090206-12C1-4454-B3B6-2B4E81C1FEC3}" srcOrd="0" destOrd="0" presId="urn:microsoft.com/office/officeart/2005/8/layout/process4"/>
    <dgm:cxn modelId="{70CC6FD3-30D1-0645-8FC6-DF203D433C5A}" type="presParOf" srcId="{E9090206-12C1-4454-B3B6-2B4E81C1FEC3}" destId="{38182156-F353-4F04-9604-CE58EFF0F5AA}" srcOrd="0" destOrd="0" presId="urn:microsoft.com/office/officeart/2005/8/layout/process4"/>
    <dgm:cxn modelId="{DCA7E621-BC66-3C42-AD7B-436052A07BF7}" type="presParOf" srcId="{38182156-F353-4F04-9604-CE58EFF0F5AA}" destId="{FDE7AE7A-F0E7-4E66-A8F5-7230FBEA5DEF}" srcOrd="0" destOrd="0" presId="urn:microsoft.com/office/officeart/2005/8/layout/process4"/>
    <dgm:cxn modelId="{9487F03D-0DD5-7D46-8782-FABCB310273D}" type="presParOf" srcId="{E9090206-12C1-4454-B3B6-2B4E81C1FEC3}" destId="{3D855F97-B012-4A73-AE23-249FB5806196}" srcOrd="1" destOrd="0" presId="urn:microsoft.com/office/officeart/2005/8/layout/process4"/>
    <dgm:cxn modelId="{49AC6B4F-5DE5-654F-8A2D-5A612136C2A8}" type="presParOf" srcId="{E9090206-12C1-4454-B3B6-2B4E81C1FEC3}" destId="{8F0EDDAF-129A-4602-B2BC-A1BC56396EDD}" srcOrd="2" destOrd="0" presId="urn:microsoft.com/office/officeart/2005/8/layout/process4"/>
    <dgm:cxn modelId="{BBE996CF-33D9-CF41-B5C4-A4AE081D4D50}" type="presParOf" srcId="{8F0EDDAF-129A-4602-B2BC-A1BC56396EDD}" destId="{E51F6FA3-D739-486E-BE7A-2FA6407CFCFB}" srcOrd="0" destOrd="0" presId="urn:microsoft.com/office/officeart/2005/8/layout/process4"/>
    <dgm:cxn modelId="{43DBF8D3-820A-6848-A48D-8104AD8C2AEE}" type="presParOf" srcId="{E9090206-12C1-4454-B3B6-2B4E81C1FEC3}" destId="{99A652D6-E37B-4C7E-819B-D3744F293C58}" srcOrd="3" destOrd="0" presId="urn:microsoft.com/office/officeart/2005/8/layout/process4"/>
    <dgm:cxn modelId="{1031BDAC-AC86-2F41-A7B5-468ADA6DADDB}" type="presParOf" srcId="{E9090206-12C1-4454-B3B6-2B4E81C1FEC3}" destId="{EB9713DC-90C3-4F05-A644-1E541285429E}" srcOrd="4" destOrd="0" presId="urn:microsoft.com/office/officeart/2005/8/layout/process4"/>
    <dgm:cxn modelId="{6825664E-8EEC-E24D-B9F2-0C78C7814558}" type="presParOf" srcId="{EB9713DC-90C3-4F05-A644-1E541285429E}" destId="{0E454A7B-9642-4BF2-9405-E3ABCE9EDC16}" srcOrd="0" destOrd="0" presId="urn:microsoft.com/office/officeart/2005/8/layout/process4"/>
    <dgm:cxn modelId="{848D285F-8913-F04D-A390-90D02FD28770}" type="presParOf" srcId="{E9090206-12C1-4454-B3B6-2B4E81C1FEC3}" destId="{68141DD6-F37F-422A-849A-76D078FA71F8}" srcOrd="5" destOrd="0" presId="urn:microsoft.com/office/officeart/2005/8/layout/process4"/>
    <dgm:cxn modelId="{2457B626-AD78-F04E-ADED-FEE61260D9F5}" type="presParOf" srcId="{E9090206-12C1-4454-B3B6-2B4E81C1FEC3}" destId="{BB275293-3B25-465D-A77A-4C8AA6190907}" srcOrd="6" destOrd="0" presId="urn:microsoft.com/office/officeart/2005/8/layout/process4"/>
    <dgm:cxn modelId="{D34997FF-C0D5-9544-90C2-FD1551D53DE8}" type="presParOf" srcId="{BB275293-3B25-465D-A77A-4C8AA6190907}" destId="{BB99E051-14A6-46D5-ABED-81B7A8CD3146}" srcOrd="0" destOrd="0" presId="urn:microsoft.com/office/officeart/2005/8/layout/process4"/>
    <dgm:cxn modelId="{BAD0640A-0C79-7146-808D-669B8D7754CE}" type="presParOf" srcId="{E9090206-12C1-4454-B3B6-2B4E81C1FEC3}" destId="{DF43A50E-604C-4333-9284-66672376507F}" srcOrd="7" destOrd="0" presId="urn:microsoft.com/office/officeart/2005/8/layout/process4"/>
    <dgm:cxn modelId="{1C93EFC6-8DBE-4C4A-B76D-D5317A4FE0EF}" type="presParOf" srcId="{E9090206-12C1-4454-B3B6-2B4E81C1FEC3}" destId="{9E80381C-ACD8-4522-A55E-2F1D3161D468}" srcOrd="8" destOrd="0" presId="urn:microsoft.com/office/officeart/2005/8/layout/process4"/>
    <dgm:cxn modelId="{A3CE714D-1DE2-EE4A-B503-4DD39A8CA6E8}" type="presParOf" srcId="{9E80381C-ACD8-4522-A55E-2F1D3161D468}" destId="{6FA74C20-E69A-43B1-B2E4-63439FBEB7B6}" srcOrd="0" destOrd="0" presId="urn:microsoft.com/office/officeart/2005/8/layout/process4"/>
    <dgm:cxn modelId="{EE81A19B-1DED-1143-ADE2-A965BB6DF216}" type="presParOf" srcId="{E9090206-12C1-4454-B3B6-2B4E81C1FEC3}" destId="{9FCB50DD-B342-41C8-B6B3-3D74F38B5814}" srcOrd="9" destOrd="0" presId="urn:microsoft.com/office/officeart/2005/8/layout/process4"/>
    <dgm:cxn modelId="{83523ADF-5220-7142-9F38-299DFB0BF603}" type="presParOf" srcId="{E9090206-12C1-4454-B3B6-2B4E81C1FEC3}" destId="{FF764EFA-E150-4189-B042-BA0018C60A89}" srcOrd="10" destOrd="0" presId="urn:microsoft.com/office/officeart/2005/8/layout/process4"/>
    <dgm:cxn modelId="{ED5B3643-4C00-9142-8873-497BD952FDA1}" type="presParOf" srcId="{FF764EFA-E150-4189-B042-BA0018C60A89}" destId="{B39E78A7-0BD3-4990-9E61-F745D69D72AC}" srcOrd="0" destOrd="0" presId="urn:microsoft.com/office/officeart/2005/8/layout/process4"/>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7AE7A-F0E7-4E66-A8F5-7230FBEA5DEF}">
      <dsp:nvSpPr>
        <dsp:cNvPr id="0" name=""/>
        <dsp:cNvSpPr/>
      </dsp:nvSpPr>
      <dsp:spPr>
        <a:xfrm>
          <a:off x="0" y="3590788"/>
          <a:ext cx="2952261" cy="47128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Commercialization</a:t>
          </a:r>
        </a:p>
      </dsp:txBody>
      <dsp:txXfrm>
        <a:off x="0" y="3590788"/>
        <a:ext cx="2952261" cy="471289"/>
      </dsp:txXfrm>
    </dsp:sp>
    <dsp:sp modelId="{E51F6FA3-D739-486E-BE7A-2FA6407CFCFB}">
      <dsp:nvSpPr>
        <dsp:cNvPr id="0" name=""/>
        <dsp:cNvSpPr/>
      </dsp:nvSpPr>
      <dsp:spPr>
        <a:xfrm rot="10800000">
          <a:off x="0" y="2873015"/>
          <a:ext cx="2952261" cy="724842"/>
        </a:xfrm>
        <a:prstGeom prst="upArrowCallout">
          <a:avLst/>
        </a:prstGeom>
        <a:solidFill>
          <a:schemeClr val="accent3">
            <a:hueOff val="542120"/>
            <a:satOff val="20000"/>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t>Management Guidelines</a:t>
          </a:r>
        </a:p>
      </dsp:txBody>
      <dsp:txXfrm rot="10800000">
        <a:off x="0" y="2873015"/>
        <a:ext cx="2952261" cy="470981"/>
      </dsp:txXfrm>
    </dsp:sp>
    <dsp:sp modelId="{0E454A7B-9642-4BF2-9405-E3ABCE9EDC16}">
      <dsp:nvSpPr>
        <dsp:cNvPr id="0" name=""/>
        <dsp:cNvSpPr/>
      </dsp:nvSpPr>
      <dsp:spPr>
        <a:xfrm rot="10800000">
          <a:off x="0" y="2155242"/>
          <a:ext cx="2952261" cy="724842"/>
        </a:xfrm>
        <a:prstGeom prst="upArrowCallout">
          <a:avLst/>
        </a:prstGeom>
        <a:solidFill>
          <a:schemeClr val="accent3">
            <a:hueOff val="1084240"/>
            <a:satOff val="40000"/>
            <a:lumOff val="-5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Release</a:t>
          </a:r>
        </a:p>
      </dsp:txBody>
      <dsp:txXfrm rot="10800000">
        <a:off x="0" y="2155242"/>
        <a:ext cx="2952261" cy="470981"/>
      </dsp:txXfrm>
    </dsp:sp>
    <dsp:sp modelId="{BB99E051-14A6-46D5-ABED-81B7A8CD3146}">
      <dsp:nvSpPr>
        <dsp:cNvPr id="0" name=""/>
        <dsp:cNvSpPr/>
      </dsp:nvSpPr>
      <dsp:spPr>
        <a:xfrm rot="10800000">
          <a:off x="0" y="1437468"/>
          <a:ext cx="2952261" cy="724842"/>
        </a:xfrm>
        <a:prstGeom prst="upArrowCallout">
          <a:avLst/>
        </a:prstGeom>
        <a:solidFill>
          <a:schemeClr val="accent3">
            <a:hueOff val="1626359"/>
            <a:satOff val="60000"/>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Evaluation</a:t>
          </a:r>
        </a:p>
      </dsp:txBody>
      <dsp:txXfrm rot="10800000">
        <a:off x="0" y="1437468"/>
        <a:ext cx="2952261" cy="470981"/>
      </dsp:txXfrm>
    </dsp:sp>
    <dsp:sp modelId="{6FA74C20-E69A-43B1-B2E4-63439FBEB7B6}">
      <dsp:nvSpPr>
        <dsp:cNvPr id="0" name=""/>
        <dsp:cNvSpPr/>
      </dsp:nvSpPr>
      <dsp:spPr>
        <a:xfrm rot="10800000">
          <a:off x="0" y="719695"/>
          <a:ext cx="2952261" cy="724842"/>
        </a:xfrm>
        <a:prstGeom prst="upArrowCallout">
          <a:avLst/>
        </a:prstGeom>
        <a:solidFill>
          <a:schemeClr val="accent3">
            <a:hueOff val="2168479"/>
            <a:satOff val="80000"/>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Selection</a:t>
          </a:r>
        </a:p>
      </dsp:txBody>
      <dsp:txXfrm rot="10800000">
        <a:off x="0" y="719695"/>
        <a:ext cx="2952261" cy="470981"/>
      </dsp:txXfrm>
    </dsp:sp>
    <dsp:sp modelId="{B39E78A7-0BD3-4990-9E61-F745D69D72AC}">
      <dsp:nvSpPr>
        <dsp:cNvPr id="0" name=""/>
        <dsp:cNvSpPr/>
      </dsp:nvSpPr>
      <dsp:spPr>
        <a:xfrm rot="10800000">
          <a:off x="0" y="1922"/>
          <a:ext cx="2952261" cy="724842"/>
        </a:xfrm>
        <a:prstGeom prst="upArrowCallou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Breeding</a:t>
          </a:r>
        </a:p>
      </dsp:txBody>
      <dsp:txXfrm rot="10800000">
        <a:off x="0" y="1922"/>
        <a:ext cx="2952261" cy="470981"/>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17T01:10:16.781"/>
    </inkml:context>
    <inkml:brush xml:id="br0">
      <inkml:brushProperty name="width" value="0.05" units="cm"/>
      <inkml:brushProperty name="height" value="0.05" units="cm"/>
      <inkml:brushProperty name="color" value="#E71224"/>
    </inkml:brush>
  </inkml:definitions>
  <inkml:trace contextRef="#ctx0" brushRef="#br0">0 2955 24575,'9'0'0,"0"0"0,5 0 0,-4 0 0,3 0 0,-4 0 0,0 0 0,0 0 0,0 0 0,0 0 0,4 0 0,-3 0 0,4 0 0,-5 0 0,0 0 0,-1 4 0,1-3 0,0 3 0,0-4 0,0 4 0,0-4 0,-1 4 0,1 0 0,0-3 0,0 7 0,0-7 0,4 7 0,-2-3 0,2 5 0,-4-5 0,0 3 0,0-4 0,0 1 0,-1 3 0,5-3 0,-3 4 0,3 0 0,-4 0 0,-1-4 0,1 2 0,0-2 0,0 4 0,0-4 0,-4 3 0,3-7 0,-7 7 0,6-7 0,-6 7 0,7-7 0,-7 7 0,7-7 0,-3 6 0,4-2 0,0 0 0,0 3 0,0-7 0,-5 7 0,4-7 0,-3 7 0,4-7 0,0 7 0,0-7 0,0 3 0,-1 0 0,1 0 0,0 1 0,0-1 0,0 0 0,0-3 0,0 3 0,-1-4 0,1 4 0,0-3 0,0 3 0,0 0 0,0-3 0,-1 3 0,1 0 0,0-3 0,0 7 0,0-7 0,0 3 0,0-1 0,-1-2 0,1 3 0,0-4 0,0 0 0,0 0 0,0 0 0,0 0 0,-1 0 0,1 0 0,0 0 0,0 0 0,0 0 0,0 0 0,-1 0 0,1 0 0,0 0 0,0 0 0,0 0 0,0 0 0,0 0 0,-1 0 0,1 0 0,0 0 0,0 0 0,0 0 0,0 0 0,0 0 0,-1 0 0,1 0 0,0 0 0,0 0 0,0 0 0,0 0 0,-1 0 0,1-4 0,0 3 0,0-3 0,0 0 0,0 3 0,0-7 0,-1 7 0,1-7 0,0 7 0,-4-7 0,3 7 0,-7-7 0,7 7 0,-3-3 0,4 0 0,-1 0 0,1-5 0,0 4 0,0-3 0,0 3 0,0 0 0,-1-3 0,1 3 0,0 0 0,0 1 0,0 0 0,0 3 0,0-3 0,-1 4 0,-3-4 0,3 3 0,-3-3 0,4 4 0,0 0 0,0 0 0,-1 0 0,1 0 0,0 0 0,0 0 0,5 0 0,0 0 0,12 0 0,-5-5 0,9 4 0,-9-3 0,5-1 0,-7 4 0,-4-3 0,3 4 0,-8 0 0,4 0 0,-5 0 0,0 0 0,0 0 0,-1 0 0,1 0 0,0 0 0,0 0 0,0 0 0,0 0 0,-1 0 0,1 0 0,0 0 0,0 0 0,0 0 0,0 0 0,0 0 0,-1 0 0,1 0 0,0 4 0,0-3 0,0 3 0,0 0 0,0 0 0,-1 1 0,1 3 0,0-7 0,0 3 0,0-4 0,0 0 0,-1 0 0,-3 4 0,3-3 0,-7 7 0,7-7 0,-7 7 0,7-7 0,-3 3 0,8-4 0,8 0 0,5-5 0,1 4 0,-2-4 0,-5 5 0,-1 0 0,1 0 0,0 0 0,-1 0 0,1 0 0,-1 0 0,-4 0 0,3 0 0,-3 0 0,5 0 0,-5 0 0,-2 0 0,-4 0 0,0 0 0,0 0 0,0 0 0,-1 0 0,1 0 0,0 0 0,0 0 0,0 0 0,0 0 0,0 0 0,-1 0 0,1 0 0,0 0 0,0 0 0,0 0 0,0 0 0,4 0 0,2 0 0,0 0 0,3 0 0,-8 0 0,4 0 0,-5 0 0,0 0 0,-1 0 0,1 0 0,0 0 0,0 0 0,0 0 0,0 0 0,0 0 0,-1 0 0,1-4 0,0-1 0,0-4 0,-4 0 0,3 4 0,-3-3 0,4 3 0,-1 0 0,-3-3 0,3 7 0,-7-7 0,7 7 0,-3-7 0,4 3 0,0-4 0,-1 4 0,1-3 0,-4 3 0,3 0 0,-3-3 0,4 7 0,-4-7 0,3 7 0,-3-7 0,3 3 0,1-4 0,0 0 0,0 0 0,0 0 0,0 0 0,0 0 0,-1 0 0,6 0 0,-4 0 0,4-1 0,-6 5 0,1-3 0,0 7 0,0-7 0,0 7 0,0-7 0,0 3 0,-1-4 0,-3 0 0,3 4 0,-3-3 0,4 7 0,-4-6 0,3 2 0,-7-4 0,7 0 0,-7 0 0,6 4 0,-6-3 0,8-2 0,-4 4 0,0-7 0,3 3 0,-3 0 0,1-4 0,2 5 0,-3-5 0,4 4 0,1-8 0,-1 8 0,0-9 0,-4 9 0,4-9 0,-4 9 0,0-8 0,3 8 0,-7-4 0,7 5 0,-7-5 0,7 4 0,-3-9 0,0 4 0,4-4 0,-4-1 0,1 5 0,2-3 0,-2 3 0,-1-5 0,4 0 0,-4 5 0,0-3 0,4 3 0,-4-14 0,5 2 0,0-3 0,0 5 0,0 5 0,-4 0 0,3-5 0,-4 4 0,6-5 0,-2 7 0,-3-1 0,2 0 0,-2 1 0,-1-1 0,0 0 0,-1 5 0,-3-3 0,7 3 0,-7 0 0,3 1 0,1 0 0,-4 4 0,7-4 0,-7 1 0,3 3 0,0-4 0,1-4 0,4 7 0,-1-7 0,-3 4 0,3 4 0,-7-8 0,7 7 0,-7-7 0,7 8 0,-7-4 0,3 0 0,0 4 0,-3-8 0,7 7 0,-7-7 0,3 8 0,0-9 0,1 4 0,1-4 0,2-1 0,-2 0 0,4 0 0,0 1 0,-5-1 0,4-4 0,-4 4 0,4 1 0,-3 0 0,2 9 0,-3-9 0,0 9 0,4-8 0,-8 8 0,7-4 0,-7 0 0,3 4 0,-4-4 0,0 5 0,0 0 0,0 0 0,4 4 0,-3-3 0,3 3 0,-4-4 0,0 0 0,0 0 0,0 0 0,0 0 0,0 0 0,0 0 0,4 0 0,-3 0 0,3 0 0,-4-4 0,0-2 0,0 0 0,0-4 0,4 9 0,-3-8 0,3 7 0,-4-7 0,0 8 0,0-4 0,0 0 0,0 4 0,0-8 0,0 7 0,0-7 0,3 8 0,-2-4 0,3 5 0,-4 0 0,0 0 0,4 4 0,-3-3 0,3 3 0,-4-4 0,4 0 0,-3 0 0,3 0 0,-4 0 0,4 4 0,-3-3 0,3 3 0,0-4 0,-3-5 0,7 4 0,-7-4 0,7 5 0,-7 0 0,6 0 0,-2 0 0,0-4 0,3 3 0,-3-4 0,4 5 0,0 0 0,-4-5 0,3 8 0,-4-7 0,1 8 0,3-4 0,-7 0 0,7 4 0,-7-3 0,3 3 0,0 0 0,-3-3 0,3 3 0,-4-4 0,4 0 0,-3 0 0,3 0 0,-4 0 0,4 0 0,-3 0 0,3 0 0,-4 0 0,0 0 0,3 4 0,-2-3 0,3 3 0,-4-4 0,0 1 0,0-1 0,0 0 0,4 0 0,-3 0 0,3 0 0,1-5 0,-4 4 0,3-4 0,0 5 0,-3 0 0,3 0 0,0 0 0,-3 0 0,3 0 0,-4 0 0,0 0 0,4 0 0,-3 0 0,3 0 0,-1 0 0,-2 0 0,7 0 0,-7 0 0,3 0 0,0 0 0,-3 0 0,7 0 0,-7 0 0,7 0 0,-7 0 0,3 0 0,0 0 0,1 0 0,0-4 0,2 6 0,-6-5 0,3 7 0,0-4 0,-3 0 0,7 0 0,-7 0 0,7 4 0,-7-3 0,7 3 0,-7-4 0,7 4 0,-7-3 0,7 7 0,-7-7 0,6 7 0,-2-3 0,4 4 0,0 0 0,0 0 0,0 0 0,0 0 0,-1 0 0,1 0 0,0 0 0,-4 4 0,3-3 0,-7 7 0,3-3 0,-4 3 0,0 1 0,0 0 0,0 0 0,0 0 0,0 0 0,0-1 0,0 6 0,0-4 0,0 9 0,0-9 0,0 8 0,4-3 0,-3 0 0,4 3 0,-5-3 0,0 0 0,0 3 0,0-3 0,0 0 0,0 3 0,0-8 0,0 8 0,4-8 0,-4 4 0,4-5 0,-4 0 0,0 0 0,0-1 0,0 1 0,0 0 0,0 5 0,0-4 0,0 8 0,4-8 0,-3 4 0,3-1 0,-4-3 0,0 4 0,4-5 0,-3 0 0,3 0 0,0-1 0,-3 1 0,3 0 0,-4 0 0,0 0 0,4 0 0,-3 0 0,3-1 0,-4 1 0,4 0 0,-3 5 0,3-4 0,-4 3 0,4 5 0,-3-7 0,8 11 0,-8-12 0,3 9 0,-4-9 0,0 8 0,5-3 0,-4 5 0,3-6 0,0 5 0,-3-9 0,4 8 0,-1-8 0,-3 4 0,3-5 0,0 4 0,-3-3 0,3 4 0,0-5 0,2 8 0,-1-6 0,3 12 0,-6-9 0,2 1 0,0 4 0,-3-9 0,8 8 0,-8-8 0,3 4 0,0-5 0,-3-1 0,3 6 0,-4-4 0,4 4 0,-3-5 0,3-1 0,-4 1 0,0 0 0,4 0 0,-3 5 0,3-4 0,-4 3 0,4-4 0,-3 0 0,3 0 0,0 0 0,-3 4 0,3-3 0,-4 4 0,4 3 0,-3-6 0,4 7 0,-1-4 0,-3-4 0,3 3 0,-4-4 0,0 0 0,0 0 0,4 0 0,-3 0 0,3-1 0,-4 1 0,0 0 0,4 0 0,-3 0 0,3 0 0,-4-1 0,4 1 0,-3 0 0,3 0 0,-4 0 0,0 0 0,0 0 0,4 3 0,-3-2 0,3 3 0,-4-4 0,0 0 0,0 0 0,0-1 0,4 1 0,-3 0 0,3 0 0,-4 0 0,0 0 0,0-1 0,0 1 0,0 0 0,0 0 0,0 0 0,0 0 0,0 0 0,0-1 0,0 1 0,0 0 0,0 0 0,0 0 0,0 0 0,0 0 0,0-1 0,0 1 0,0 0 0,0 0 0,0 0 0,0 0 0,0-1 0,0 1 0,0 0 0,0 0 0,3 0 0,-2 0 0,7 0 0,-7-1 0,3 1 0,0-4 0,-3 3 0,3-3 0,0 4 0,-3 0 0,7 0 0,-7-1 0,7 1 0,-7 0 0,7 0 0,-7 0 0,6 0 0,-6-1 0,3 1 0,0 0 0,-3 0 0,3 0 0,0 0 0,-3 0 0,7-1 0,-7 1 0,7 0 0,-7 0 0,3 0 0,0 0 0,-3-1 0,7 1 0,-8 0 0,8 0 0,-7 0 0,3 0 0,0 0 0,-3 4 0,7 1 0,-7 1 0,3-2 0,0-5 0,-3 1 0,3 0 0,0-4 0,-3 3 0,7-3 0,-7 4 0,6 0 0,-6-1 0,7 1 0,-7 0 0,7 0 0,-3 5 0,4-4 0,-3 3 0,2-4 0,-3 5 0,4-4 0,-4 3 0,3 0 0,-3-3 0,0 3 0,-1-4 0,0-1 0,-3 1 0,3 0 0,0-4 0,-3 3 0,7-7 0,-7 7 0,2-3 0,1 3 0,-3 1 0,3 0 0,0-4 0,-3 3 0,3-3 0,0 4 0,-3 0 0,7-5 0,-7 4 0,3-3 0,-4 4 0,4-4 0,-3 3 0,3-3 0,-4 8 0,0-3 0,4 9 0,1-4 0,5-1 0,-5 0 0,3 0 0,-3-4 0,1 8 0,2-8 0,-3 9 0,0-9 0,3 3 0,-3-4 0,0 0 0,3 0 0,-7 0 0,7-1 0,-3 1 0,0 0 0,3 0 0,-4 0 0,1 0 0,3 0 0,-3-1 0,4-3 0,-4 3 0,3-3 0,-3 4 0,4 0 0,-1-4 0,-3 3 0,3-3 0,-3 3 0,4 1 0,0-4 0,-4 3 0,3-3 0,-3 0 0,3 3 0,1-3 0,0 0 0,0 2 0,0-6 0,-4 7 0,3-7 0,-4 7 0,5-3 0,0 0 0,0 3 0,0-7 0,-4 7 0,3-7 0,-3 6 0,3-2 0,1 0 0,0 3 0,0-7 0,0 3 0,0 0 0,0-3 0,-1 3 0,1 0 0,0-3 0,0 3 0,0-4 0,-4 4 0,3-3 0,-4 3 0,5-4 0,0 0 0,0 0 0,0 0 0,0 4 0,0-3 0,-1 2 0,1-3 0,0 0 0,0 0 0,0 0 0,0 0 0,-1 4 0,1-3 0,0 3 0,0-4 0,0 0 0,0 0 0,-4 4 0,3-3 0,-8 7 0,4-3 0,-4 4 0,9-4 0,2-1 0,9-4 0,-1 0 0,1 0 0,-1 0 0,-4 0 0,-1 0 0,-5 0 0,4 0 0,-3 0 0,4 0 0,-5 0 0,4 0 0,-3 0 0,4 0 0,-5 0 0,4 0 0,-3 0 0,4 0 0,-5 0 0,5-5 0,-4 4 0,8-3 0,-8 0 0,4 3 0,-5-3 0,4-1 0,-3 4 0,4-3 0,-5 4 0,-1 0 0,1-4 0,0 3 0,0-3 0,0 0 0,0 3 0,0-3 0,-1 0 0,1 3 0,0-3 0,0 4 0,0 0 0,0-4 0,0 3 0,-1-3 0,1 4 0,-4-4 0,3 3 0,-3-3 0,4 4 0,0-4 0,-1 3 0,1-3 0,0 4 0,0 0 0,0 0 0,0 0 0,0-4 0,-1 3 0,1-3 0,0 4 0,0 0 0,0 0 0,0 0 0,-4-4 0,2 3 0,-2-3 0,4 4 0,0 0 0,0 0 0,0-4 0,0 3 0,-1-3 0,1 4 0,0 0 0,0 0 0,0 0 0,0 0 0,0 0 0,-1 0 0,1 0 0,0 0 0,0 0 0,0 0 0,0 0 0,-1 0 0,1 0 0,0 0 0,0 0 0,0 0 0,0 0 0,0 0 0,-1 4 0,1-3 0,0 3 0,-4 0 0,3-3 0,-3 7 0,4-7 0,0 3 0,-1-4 0,-3 4 0,3-3 0,-3 2 0,4-3 0,0 0 0,0 4 0,-1-3 0,1 3 0,0-4 0,0 0 0,0 0 0,0 0 0,0 0 0,-1 0 0,1 0 0,0 0 0,0 0 0,0 0 0,0 0 0,0 0 0,-1 0 0,1 0 0,0 0 0,0 0 0,0 0 0,0 0 0,-1 0 0,1 0 0,0 0 0,0 0 0,0 0 0,0-4 0,0 3 0,-1-7 0,1 7 0,0-3 0,0 0 0,0 3 0,0-3 0,-4 0 0,2 3 0,-2-3 0,4 0 0,0 3 0,0-7 0,0 7 0,0-3 0,-1 4 0,1 0 0,0 0 0,0-4 0,0 3 0,0-3 0,0 4 0,-1 0 0,1 0 0,5 0 0,-4 0 0,4 0 0,-6 0 0,1 0 0,0 0 0,0 0 0,0 0 0,0 0 0,-1 0 0,6 0 0,1 0 0,0 0 0,3 0 0,-3 0 0,4 0 0,1 0 0,-5 0 0,3 0 0,-3 0 0,5 0 0,-1 0 0,-4 0 0,3 0 0,-8 0 0,4 0 0,-5 0 0,0 0 0,0 0 0,-1 0 0,1 0 0,-4 4 0,3 1 0,-3 4 0,0 0 0,3 0 0,-3 0 0,4 0 0,-1-5 0,1 0 0,0-4 0,0 0 0,0 0 0,4 0 0,2 0 0,5 0 0,-1 0 0,1 0 0,-1 0 0,1 0 0,-5 0 0,-2 0 0,-4 0 0,0 0 0,0 0 0,0 0 0,0 0 0,0 0 0,-1-4 0,1 3 0,0-7 0,0 3 0,0-4 0,0 0 0,-4 0 0,2 4 0,-6-3 0,3 3 0,0-3 0,-3-1 0,8-5 0,-8 4 0,7-4 0,-7 5 0,7 0 0,-7 0 0,7 0 0,-7 0 0,7 0 0,-8 0 0,8 0 0,-7 0 0,7 0 0,-3 0 0,4-5 0,0 4 0,1-4 0,-2 5 0,-3-4 0,3 2 0,-3-2 0,0 4 0,3 0 0,-3 0 0,0 0 0,3 4 0,-7-3 0,6 3 0,-6-4 0,7 4 0,-7-3 0,7 7 0,-3-7 0,0 3 0,3 0 0,-3-3 0,4 3 0,-4-4 0,-2 0 0,1 0 0,6 0 0,1-5 0,2 3 0,-3-3 0,-2 5 0,1 0 0,0 4 0,-4-3 0,3 7 0,-7-7 0,7 3 0,-3-4 0,0 0 0,2 4 0,-6-3 0,7 7 0,-7-6 0,7 6 0,-7-7 0,7 3 0,-7-4 0,7 4 0,-7-3 0,7 7 0,-7-7 0,7 7 0,-4-7 0,5 3 0,0-4 0,0 0 0,0 0 0,0 4 0,0-3 0,-1 3 0,1-4 0,0 4 0,0 1 0,0 0 0,0 3 0,-1-7 0,1 7 0,0-3 0,0 0 0,0 3 0,0-3 0,0 0 0,-1 3 0,1-3 0,0 4 0,0 0 0,0-9 0,0 7 0,0-7 0,0 9 0,0 0 0,0 0 0,0 0 0,0 0 0,0 0 0,-1 0 0,1 0 0,0 0 0,0 0 0,0 0 0,0 0 0,0 0 0,-5 4 0,4-3 0,-7 7 0,7-7 0,-7 7 0,7-7 0,-7 7 0,7-7 0,-7 6 0,7-6 0,-7 7 0,7-7 0,-7 7 0,6-7 0,-6 7 0,7-7 0,-7 7 0,7-3 0,-7 4 0,7-5 0,-3 4 0,4-3 0,0 0 0,-5 3 0,4-3 0,-3 0 0,0 3 0,-1-3 0,0 0 0,-3 2 0,7-2 0,-7 4 0,3 0 0,0-4 0,-3 3 0,7-3 0,-7 4 0,2-1 0,1 1 0,-3 0 0,7-4 0,-7 3 0,3-3 0,0 0 0,-3 3 0,3-3 0,-4 3 0,0 1 0,0 0 0,0 0 0,4-4 0,-3 3 0,3-3 0,-4 4 0,4-5 0,-3 4 0,3-3 0,-4 4 0,4-4 0,-3 3 0,3-3 0,0 0 0,-4 3 0,4-4 0,0 5 0,-3 0 0,7 0 0,-7 0 0,7 0 0,-7 0 0,7-5 0,-7 4 0,7-3 0,-7 4 0,7-4 0,-3 3 0,-1-3 0,4 4 0,-3-1 0,0 1 0,3-4 0,-3 3 0,0-3 0,3 0 0,-7 3 0,7-7 0,-7 7 0,2-3 0,1 0 0,1-2 0,9-3 0,-4 0 0,4 0 0,-1 5 0,-3 0 0,4 4 0,-5 0 0,0-4 0,-1 3 0,1-7 0,0 7 0,0-4 0,0 1 0,-4 3 0,3-7 0,-3 3 0,3 0 0,-3 1 0,3 0 0,-3 3 0,4-7 0,0 7 0,0-3 0,-1-1 0,1 4 0,0-3 0,0 4 0,-4 0 0,3 0 0,-7 0 0,7 0 0,-7-1 0,6-3 0,-6 3 0,7-3 0,-7 4 0,3 0 0,-4 0 0,0-1 0,0 1 0,4-4 0,1-1 0,4-4 0,0 0 0,0 4 0,-1 1 0,1 0 0,0 3 0,0-7 0,0 7 0,0-7 0,0 6 0,-1-6 0,1 3 0,0-4 0,0 4 0,0-3 0,0 3 0,0 0 0,-1-3 0,1 3 0,5 0 0,-4-2 0,4 6 0,-1-7 0,-3 3 0,9 0 0,-9-3 0,3 4 0,1-5 0,-4 0 0,3 0 0,1 0 0,-4 0 0,4 0 0,-5 0 0,-1 0 0,1 0 0,0 0 0,0 0 0,0 0 0,0 0 0,0 0 0,-1 0 0,1 0 0,0-4 0,0 3 0,0-3 0,0 4 0,-1-4 0,6 3 0,1-3 0,4 4 0,1-5 0,-5 4 0,3-3 0,-8 4 0,4 0 0,-5 0 0,0 0 0,-1 0 0,-3-4 0,3 3 0,-3-3 0,4 0 0,0 3 0,0-3 0,0 4 0,-1 0 0,1 0 0,5 0 0,-4 0 0,8 0 0,-3 0 0,0 0 0,-1 0 0,-6 0 0,1-4 0,0 3 0,0-3 0,-4 0 0,3 3 0,-3-3 0,8 4 0,2 0 0,5 0 0,-1 0 0,1 0 0,-5 0 0,3 0 0,-8 0 0,4 0 0,-6 0 0,1 0 0,0 0 0,0 0 0,0 0 0,0 0 0,0 0 0,-1 0 0,1 0 0,0 0 0,0 0 0,0 0 0,0 0 0,0 0 0,-1 0 0,1 0 0,0 0 0,0 4 0,0-3 0,0 3 0,-1-4 0,1 0 0,0 0 0,0 0 0,0 0 0,0 0 0,0 0 0,-1 0 0,-3-4 0,3 3 0,-3-3 0,0 0 0,3 3 0,-3-3 0,4 4 0,0 0 0,-1 0 0,1-4 0,0 3 0,0-3 0,0 4 0,0 0 0,-4-4 0,2 3 0,-2-3 0,4 4 0,-4-4 0,-1 3 0,-4-3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4F71F0-43F1-0B4F-8F85-EA6ADE310259}" type="datetimeFigureOut">
              <a:rPr lang="en-US" smtClean="0"/>
              <a:t>11/5/21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C6BB95-D3CA-F84A-98A0-B7307F79C21B}" type="slidenum">
              <a:rPr lang="en-US" smtClean="0"/>
              <a:t>‹#›</a:t>
            </a:fld>
            <a:endParaRPr lang="en-US"/>
          </a:p>
        </p:txBody>
      </p:sp>
    </p:spTree>
    <p:extLst>
      <p:ext uri="{BB962C8B-B14F-4D97-AF65-F5344CB8AC3E}">
        <p14:creationId xmlns:p14="http://schemas.microsoft.com/office/powerpoint/2010/main" val="1778188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C8C361-A8CB-7D48-A9C9-63F0452CCDB0}" type="slidenum">
              <a:rPr lang="en-US" smtClean="0"/>
              <a:t>16</a:t>
            </a:fld>
            <a:endParaRPr lang="en-US"/>
          </a:p>
        </p:txBody>
      </p:sp>
    </p:spTree>
    <p:extLst>
      <p:ext uri="{BB962C8B-B14F-4D97-AF65-F5344CB8AC3E}">
        <p14:creationId xmlns:p14="http://schemas.microsoft.com/office/powerpoint/2010/main" val="872986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8B4A7D-7137-244B-891A-DBBA25C94245}" type="slidenum">
              <a:rPr lang="en-US" smtClean="0"/>
              <a:t>65</a:t>
            </a:fld>
            <a:endParaRPr lang="en-US"/>
          </a:p>
        </p:txBody>
      </p:sp>
    </p:spTree>
    <p:extLst>
      <p:ext uri="{BB962C8B-B14F-4D97-AF65-F5344CB8AC3E}">
        <p14:creationId xmlns:p14="http://schemas.microsoft.com/office/powerpoint/2010/main" val="3569003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8B4A7D-7137-244B-891A-DBBA25C94245}" type="slidenum">
              <a:rPr lang="en-US" smtClean="0"/>
              <a:t>66</a:t>
            </a:fld>
            <a:endParaRPr lang="en-US"/>
          </a:p>
        </p:txBody>
      </p:sp>
    </p:spTree>
    <p:extLst>
      <p:ext uri="{BB962C8B-B14F-4D97-AF65-F5344CB8AC3E}">
        <p14:creationId xmlns:p14="http://schemas.microsoft.com/office/powerpoint/2010/main" val="1613352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8B4A7D-7137-244B-891A-DBBA25C94245}" type="slidenum">
              <a:rPr lang="en-US" smtClean="0"/>
              <a:t>67</a:t>
            </a:fld>
            <a:endParaRPr lang="en-US"/>
          </a:p>
        </p:txBody>
      </p:sp>
    </p:spTree>
    <p:extLst>
      <p:ext uri="{BB962C8B-B14F-4D97-AF65-F5344CB8AC3E}">
        <p14:creationId xmlns:p14="http://schemas.microsoft.com/office/powerpoint/2010/main" val="761593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8B4A7D-7137-244B-891A-DBBA25C94245}" type="slidenum">
              <a:rPr lang="en-US" smtClean="0"/>
              <a:t>68</a:t>
            </a:fld>
            <a:endParaRPr lang="en-US"/>
          </a:p>
        </p:txBody>
      </p:sp>
    </p:spTree>
    <p:extLst>
      <p:ext uri="{BB962C8B-B14F-4D97-AF65-F5344CB8AC3E}">
        <p14:creationId xmlns:p14="http://schemas.microsoft.com/office/powerpoint/2010/main" val="3571524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8B4A7D-7137-244B-891A-DBBA25C94245}" type="slidenum">
              <a:rPr lang="en-US" smtClean="0"/>
              <a:t>69</a:t>
            </a:fld>
            <a:endParaRPr lang="en-US"/>
          </a:p>
        </p:txBody>
      </p:sp>
    </p:spTree>
    <p:extLst>
      <p:ext uri="{BB962C8B-B14F-4D97-AF65-F5344CB8AC3E}">
        <p14:creationId xmlns:p14="http://schemas.microsoft.com/office/powerpoint/2010/main" val="2754488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8B4A7D-7137-244B-891A-DBBA25C94245}" type="slidenum">
              <a:rPr lang="en-US" smtClean="0"/>
              <a:t>70</a:t>
            </a:fld>
            <a:endParaRPr lang="en-US"/>
          </a:p>
        </p:txBody>
      </p:sp>
    </p:spTree>
    <p:extLst>
      <p:ext uri="{BB962C8B-B14F-4D97-AF65-F5344CB8AC3E}">
        <p14:creationId xmlns:p14="http://schemas.microsoft.com/office/powerpoint/2010/main" val="785312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8B4A7D-7137-244B-891A-DBBA25C94245}" type="slidenum">
              <a:rPr lang="en-US" smtClean="0"/>
              <a:t>71</a:t>
            </a:fld>
            <a:endParaRPr lang="en-US"/>
          </a:p>
        </p:txBody>
      </p:sp>
    </p:spTree>
    <p:extLst>
      <p:ext uri="{BB962C8B-B14F-4D97-AF65-F5344CB8AC3E}">
        <p14:creationId xmlns:p14="http://schemas.microsoft.com/office/powerpoint/2010/main" val="1013056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CBA194-D7C1-8048-B8F1-25B0DA00DD15}" type="slidenum">
              <a:rPr lang="en-US" smtClean="0"/>
              <a:t>72</a:t>
            </a:fld>
            <a:endParaRPr lang="en-US"/>
          </a:p>
        </p:txBody>
      </p:sp>
    </p:spTree>
    <p:extLst>
      <p:ext uri="{BB962C8B-B14F-4D97-AF65-F5344CB8AC3E}">
        <p14:creationId xmlns:p14="http://schemas.microsoft.com/office/powerpoint/2010/main" val="1388711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CBA194-D7C1-8048-B8F1-25B0DA00DD15}" type="slidenum">
              <a:rPr lang="en-US" smtClean="0"/>
              <a:t>73</a:t>
            </a:fld>
            <a:endParaRPr lang="en-US"/>
          </a:p>
        </p:txBody>
      </p:sp>
    </p:spTree>
    <p:extLst>
      <p:ext uri="{BB962C8B-B14F-4D97-AF65-F5344CB8AC3E}">
        <p14:creationId xmlns:p14="http://schemas.microsoft.com/office/powerpoint/2010/main" val="1300717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EED1B0-C840-4E41-AD85-663155B12B67}" type="slidenum">
              <a:rPr lang="en-US" smtClean="0"/>
              <a:t>75</a:t>
            </a:fld>
            <a:endParaRPr lang="en-US"/>
          </a:p>
        </p:txBody>
      </p:sp>
    </p:spTree>
    <p:extLst>
      <p:ext uri="{BB962C8B-B14F-4D97-AF65-F5344CB8AC3E}">
        <p14:creationId xmlns:p14="http://schemas.microsoft.com/office/powerpoint/2010/main" val="3461793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F643B4-5B1F-F548-9FAF-63860EA2B740}" type="slidenum">
              <a:rPr lang="en-US" smtClean="0"/>
              <a:t>24</a:t>
            </a:fld>
            <a:endParaRPr lang="en-US"/>
          </a:p>
        </p:txBody>
      </p:sp>
    </p:spTree>
    <p:extLst>
      <p:ext uri="{BB962C8B-B14F-4D97-AF65-F5344CB8AC3E}">
        <p14:creationId xmlns:p14="http://schemas.microsoft.com/office/powerpoint/2010/main" val="18266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8B4A7D-7137-244B-891A-DBBA25C94245}" type="slidenum">
              <a:rPr lang="en-US" smtClean="0"/>
              <a:t>77</a:t>
            </a:fld>
            <a:endParaRPr lang="en-US"/>
          </a:p>
        </p:txBody>
      </p:sp>
    </p:spTree>
    <p:extLst>
      <p:ext uri="{BB962C8B-B14F-4D97-AF65-F5344CB8AC3E}">
        <p14:creationId xmlns:p14="http://schemas.microsoft.com/office/powerpoint/2010/main" val="14855144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8B4A7D-7137-244B-891A-DBBA25C94245}" type="slidenum">
              <a:rPr lang="en-US" smtClean="0"/>
              <a:t>78</a:t>
            </a:fld>
            <a:endParaRPr lang="en-US"/>
          </a:p>
        </p:txBody>
      </p:sp>
    </p:spTree>
    <p:extLst>
      <p:ext uri="{BB962C8B-B14F-4D97-AF65-F5344CB8AC3E}">
        <p14:creationId xmlns:p14="http://schemas.microsoft.com/office/powerpoint/2010/main" val="34284170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8B4A7D-7137-244B-891A-DBBA25C94245}" type="slidenum">
              <a:rPr lang="en-US" smtClean="0"/>
              <a:t>79</a:t>
            </a:fld>
            <a:endParaRPr lang="en-US"/>
          </a:p>
        </p:txBody>
      </p:sp>
    </p:spTree>
    <p:extLst>
      <p:ext uri="{BB962C8B-B14F-4D97-AF65-F5344CB8AC3E}">
        <p14:creationId xmlns:p14="http://schemas.microsoft.com/office/powerpoint/2010/main" val="7001250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8B4A7D-7137-244B-891A-DBBA25C94245}" type="slidenum">
              <a:rPr lang="en-US" smtClean="0"/>
              <a:t>80</a:t>
            </a:fld>
            <a:endParaRPr lang="en-US"/>
          </a:p>
        </p:txBody>
      </p:sp>
    </p:spTree>
    <p:extLst>
      <p:ext uri="{BB962C8B-B14F-4D97-AF65-F5344CB8AC3E}">
        <p14:creationId xmlns:p14="http://schemas.microsoft.com/office/powerpoint/2010/main" val="15200512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D07F0A-4982-CC44-9F4A-58A909DB1CD8}" type="slidenum">
              <a:rPr lang="en-US" smtClean="0"/>
              <a:t>82</a:t>
            </a:fld>
            <a:endParaRPr lang="en-US"/>
          </a:p>
        </p:txBody>
      </p:sp>
    </p:spTree>
    <p:extLst>
      <p:ext uri="{BB962C8B-B14F-4D97-AF65-F5344CB8AC3E}">
        <p14:creationId xmlns:p14="http://schemas.microsoft.com/office/powerpoint/2010/main" val="29032001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D07F0A-4982-CC44-9F4A-58A909DB1CD8}" type="slidenum">
              <a:rPr lang="en-US" smtClean="0"/>
              <a:t>83</a:t>
            </a:fld>
            <a:endParaRPr lang="en-US"/>
          </a:p>
        </p:txBody>
      </p:sp>
    </p:spTree>
    <p:extLst>
      <p:ext uri="{BB962C8B-B14F-4D97-AF65-F5344CB8AC3E}">
        <p14:creationId xmlns:p14="http://schemas.microsoft.com/office/powerpoint/2010/main" val="6793300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D07F0A-4982-CC44-9F4A-58A909DB1CD8}" type="slidenum">
              <a:rPr lang="en-US" smtClean="0"/>
              <a:t>84</a:t>
            </a:fld>
            <a:endParaRPr lang="en-US"/>
          </a:p>
        </p:txBody>
      </p:sp>
    </p:spTree>
    <p:extLst>
      <p:ext uri="{BB962C8B-B14F-4D97-AF65-F5344CB8AC3E}">
        <p14:creationId xmlns:p14="http://schemas.microsoft.com/office/powerpoint/2010/main" val="18323051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645A12-D783-714C-9B59-BA51EB2211C0}" type="slidenum">
              <a:rPr lang="en-US" smtClean="0"/>
              <a:t>85</a:t>
            </a:fld>
            <a:endParaRPr lang="en-US"/>
          </a:p>
        </p:txBody>
      </p:sp>
    </p:spTree>
    <p:extLst>
      <p:ext uri="{BB962C8B-B14F-4D97-AF65-F5344CB8AC3E}">
        <p14:creationId xmlns:p14="http://schemas.microsoft.com/office/powerpoint/2010/main" val="10462722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dirty="0"/>
          </a:p>
        </p:txBody>
      </p:sp>
      <p:sp>
        <p:nvSpPr>
          <p:cNvPr id="4" name="Slide Number Placeholder 3"/>
          <p:cNvSpPr>
            <a:spLocks noGrp="1"/>
          </p:cNvSpPr>
          <p:nvPr>
            <p:ph type="sldNum" sz="quarter" idx="10"/>
          </p:nvPr>
        </p:nvSpPr>
        <p:spPr/>
        <p:txBody>
          <a:bodyPr/>
          <a:lstStyle/>
          <a:p>
            <a:fld id="{34CBA194-D7C1-8048-B8F1-25B0DA00DD15}" type="slidenum">
              <a:rPr lang="en-US" smtClean="0"/>
              <a:t>86</a:t>
            </a:fld>
            <a:endParaRPr lang="en-US"/>
          </a:p>
        </p:txBody>
      </p:sp>
    </p:spTree>
    <p:extLst>
      <p:ext uri="{BB962C8B-B14F-4D97-AF65-F5344CB8AC3E}">
        <p14:creationId xmlns:p14="http://schemas.microsoft.com/office/powerpoint/2010/main" val="31618367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645A12-D783-714C-9B59-BA51EB2211C0}" type="slidenum">
              <a:rPr lang="en-US" smtClean="0"/>
              <a:t>90</a:t>
            </a:fld>
            <a:endParaRPr lang="en-US"/>
          </a:p>
        </p:txBody>
      </p:sp>
    </p:spTree>
    <p:extLst>
      <p:ext uri="{BB962C8B-B14F-4D97-AF65-F5344CB8AC3E}">
        <p14:creationId xmlns:p14="http://schemas.microsoft.com/office/powerpoint/2010/main" val="1201476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F643B4-5B1F-F548-9FAF-63860EA2B740}" type="slidenum">
              <a:rPr lang="en-US" smtClean="0"/>
              <a:t>25</a:t>
            </a:fld>
            <a:endParaRPr lang="en-US"/>
          </a:p>
        </p:txBody>
      </p:sp>
    </p:spTree>
    <p:extLst>
      <p:ext uri="{BB962C8B-B14F-4D97-AF65-F5344CB8AC3E}">
        <p14:creationId xmlns:p14="http://schemas.microsoft.com/office/powerpoint/2010/main" val="1056570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645A12-D783-714C-9B59-BA51EB2211C0}" type="slidenum">
              <a:rPr lang="en-US" smtClean="0"/>
              <a:t>91</a:t>
            </a:fld>
            <a:endParaRPr lang="en-US"/>
          </a:p>
        </p:txBody>
      </p:sp>
    </p:spTree>
    <p:extLst>
      <p:ext uri="{BB962C8B-B14F-4D97-AF65-F5344CB8AC3E}">
        <p14:creationId xmlns:p14="http://schemas.microsoft.com/office/powerpoint/2010/main" val="12033911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645A12-D783-714C-9B59-BA51EB2211C0}" type="slidenum">
              <a:rPr lang="en-US" smtClean="0"/>
              <a:t>92</a:t>
            </a:fld>
            <a:endParaRPr lang="en-US"/>
          </a:p>
        </p:txBody>
      </p:sp>
    </p:spTree>
    <p:extLst>
      <p:ext uri="{BB962C8B-B14F-4D97-AF65-F5344CB8AC3E}">
        <p14:creationId xmlns:p14="http://schemas.microsoft.com/office/powerpoint/2010/main" val="7490920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CBA194-D7C1-8048-B8F1-25B0DA00DD15}" type="slidenum">
              <a:rPr lang="en-US" smtClean="0"/>
              <a:t>97</a:t>
            </a:fld>
            <a:endParaRPr lang="en-US"/>
          </a:p>
        </p:txBody>
      </p:sp>
    </p:spTree>
    <p:extLst>
      <p:ext uri="{BB962C8B-B14F-4D97-AF65-F5344CB8AC3E}">
        <p14:creationId xmlns:p14="http://schemas.microsoft.com/office/powerpoint/2010/main" val="3787873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CBA194-D7C1-8048-B8F1-25B0DA00DD15}" type="slidenum">
              <a:rPr lang="en-US" smtClean="0"/>
              <a:t>98</a:t>
            </a:fld>
            <a:endParaRPr lang="en-US"/>
          </a:p>
        </p:txBody>
      </p:sp>
    </p:spTree>
    <p:extLst>
      <p:ext uri="{BB962C8B-B14F-4D97-AF65-F5344CB8AC3E}">
        <p14:creationId xmlns:p14="http://schemas.microsoft.com/office/powerpoint/2010/main" val="38096699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645A12-D783-714C-9B59-BA51EB2211C0}" type="slidenum">
              <a:rPr lang="en-US" smtClean="0"/>
              <a:t>99</a:t>
            </a:fld>
            <a:endParaRPr lang="en-US"/>
          </a:p>
        </p:txBody>
      </p:sp>
    </p:spTree>
    <p:extLst>
      <p:ext uri="{BB962C8B-B14F-4D97-AF65-F5344CB8AC3E}">
        <p14:creationId xmlns:p14="http://schemas.microsoft.com/office/powerpoint/2010/main" val="34813759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EED1B0-C840-4E41-AD85-663155B12B67}" type="slidenum">
              <a:rPr lang="en-US" smtClean="0"/>
              <a:t>102</a:t>
            </a:fld>
            <a:endParaRPr lang="en-US"/>
          </a:p>
        </p:txBody>
      </p:sp>
    </p:spTree>
    <p:extLst>
      <p:ext uri="{BB962C8B-B14F-4D97-AF65-F5344CB8AC3E}">
        <p14:creationId xmlns:p14="http://schemas.microsoft.com/office/powerpoint/2010/main" val="5608460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EED1B0-C840-4E41-AD85-663155B12B67}" type="slidenum">
              <a:rPr lang="en-US" smtClean="0"/>
              <a:t>103</a:t>
            </a:fld>
            <a:endParaRPr lang="en-US"/>
          </a:p>
        </p:txBody>
      </p:sp>
    </p:spTree>
    <p:extLst>
      <p:ext uri="{BB962C8B-B14F-4D97-AF65-F5344CB8AC3E}">
        <p14:creationId xmlns:p14="http://schemas.microsoft.com/office/powerpoint/2010/main" val="18607917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C2E2E-CE01-9647-BFA0-15E773C9B7DF}" type="slidenum">
              <a:rPr lang="en-US" smtClean="0"/>
              <a:t>105</a:t>
            </a:fld>
            <a:endParaRPr lang="en-US"/>
          </a:p>
        </p:txBody>
      </p:sp>
    </p:spTree>
    <p:extLst>
      <p:ext uri="{BB962C8B-B14F-4D97-AF65-F5344CB8AC3E}">
        <p14:creationId xmlns:p14="http://schemas.microsoft.com/office/powerpoint/2010/main" val="32070295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C2E2E-CE01-9647-BFA0-15E773C9B7DF}" type="slidenum">
              <a:rPr lang="en-US" smtClean="0"/>
              <a:t>107</a:t>
            </a:fld>
            <a:endParaRPr lang="en-US"/>
          </a:p>
        </p:txBody>
      </p:sp>
    </p:spTree>
    <p:extLst>
      <p:ext uri="{BB962C8B-B14F-4D97-AF65-F5344CB8AC3E}">
        <p14:creationId xmlns:p14="http://schemas.microsoft.com/office/powerpoint/2010/main" val="3966032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F643B4-5B1F-F548-9FAF-63860EA2B740}" type="slidenum">
              <a:rPr lang="en-US" smtClean="0"/>
              <a:t>26</a:t>
            </a:fld>
            <a:endParaRPr lang="en-US"/>
          </a:p>
        </p:txBody>
      </p:sp>
    </p:spTree>
    <p:extLst>
      <p:ext uri="{BB962C8B-B14F-4D97-AF65-F5344CB8AC3E}">
        <p14:creationId xmlns:p14="http://schemas.microsoft.com/office/powerpoint/2010/main" val="12565186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9C6B82-FF9A-BF40-ADA4-A7DF5E710CB5}" type="slidenum">
              <a:rPr lang="en-US" smtClean="0"/>
              <a:t>108</a:t>
            </a:fld>
            <a:endParaRPr lang="en-US"/>
          </a:p>
        </p:txBody>
      </p:sp>
    </p:spTree>
    <p:extLst>
      <p:ext uri="{BB962C8B-B14F-4D97-AF65-F5344CB8AC3E}">
        <p14:creationId xmlns:p14="http://schemas.microsoft.com/office/powerpoint/2010/main" val="25767252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EED1B0-C840-4E41-AD85-663155B12B67}" type="slidenum">
              <a:rPr lang="en-US" smtClean="0"/>
              <a:t>111</a:t>
            </a:fld>
            <a:endParaRPr lang="en-US"/>
          </a:p>
        </p:txBody>
      </p:sp>
    </p:spTree>
    <p:extLst>
      <p:ext uri="{BB962C8B-B14F-4D97-AF65-F5344CB8AC3E}">
        <p14:creationId xmlns:p14="http://schemas.microsoft.com/office/powerpoint/2010/main" val="31842921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C2E2E-CE01-9647-BFA0-15E773C9B7DF}" type="slidenum">
              <a:rPr lang="en-US" smtClean="0"/>
              <a:t>114</a:t>
            </a:fld>
            <a:endParaRPr lang="en-US"/>
          </a:p>
        </p:txBody>
      </p:sp>
    </p:spTree>
    <p:extLst>
      <p:ext uri="{BB962C8B-B14F-4D97-AF65-F5344CB8AC3E}">
        <p14:creationId xmlns:p14="http://schemas.microsoft.com/office/powerpoint/2010/main" val="25729027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C2E2E-CE01-9647-BFA0-15E773C9B7DF}" type="slidenum">
              <a:rPr lang="en-US" smtClean="0"/>
              <a:t>115</a:t>
            </a:fld>
            <a:endParaRPr lang="en-US"/>
          </a:p>
        </p:txBody>
      </p:sp>
    </p:spTree>
    <p:extLst>
      <p:ext uri="{BB962C8B-B14F-4D97-AF65-F5344CB8AC3E}">
        <p14:creationId xmlns:p14="http://schemas.microsoft.com/office/powerpoint/2010/main" val="16898545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F0C653-CCF2-9148-8D95-AE0BF608FAE2}" type="slidenum">
              <a:rPr lang="en-US" smtClean="0"/>
              <a:t>117</a:t>
            </a:fld>
            <a:endParaRPr lang="en-US"/>
          </a:p>
        </p:txBody>
      </p:sp>
    </p:spTree>
    <p:extLst>
      <p:ext uri="{BB962C8B-B14F-4D97-AF65-F5344CB8AC3E}">
        <p14:creationId xmlns:p14="http://schemas.microsoft.com/office/powerpoint/2010/main" val="30596719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EED1B0-C840-4E41-AD85-663155B12B67}" type="slidenum">
              <a:rPr lang="en-US" smtClean="0"/>
              <a:t>124</a:t>
            </a:fld>
            <a:endParaRPr lang="en-US"/>
          </a:p>
        </p:txBody>
      </p:sp>
    </p:spTree>
    <p:extLst>
      <p:ext uri="{BB962C8B-B14F-4D97-AF65-F5344CB8AC3E}">
        <p14:creationId xmlns:p14="http://schemas.microsoft.com/office/powerpoint/2010/main" val="17449888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EED1B0-C840-4E41-AD85-663155B12B67}" type="slidenum">
              <a:rPr lang="en-US" smtClean="0"/>
              <a:t>125</a:t>
            </a:fld>
            <a:endParaRPr lang="en-US"/>
          </a:p>
        </p:txBody>
      </p:sp>
    </p:spTree>
    <p:extLst>
      <p:ext uri="{BB962C8B-B14F-4D97-AF65-F5344CB8AC3E}">
        <p14:creationId xmlns:p14="http://schemas.microsoft.com/office/powerpoint/2010/main" val="1686610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F643B4-5B1F-F548-9FAF-63860EA2B740}" type="slidenum">
              <a:rPr lang="en-US" smtClean="0"/>
              <a:t>28</a:t>
            </a:fld>
            <a:endParaRPr lang="en-US"/>
          </a:p>
        </p:txBody>
      </p:sp>
    </p:spTree>
    <p:extLst>
      <p:ext uri="{BB962C8B-B14F-4D97-AF65-F5344CB8AC3E}">
        <p14:creationId xmlns:p14="http://schemas.microsoft.com/office/powerpoint/2010/main" val="882638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F643B4-5B1F-F548-9FAF-63860EA2B740}" type="slidenum">
              <a:rPr lang="en-US" smtClean="0"/>
              <a:t>29</a:t>
            </a:fld>
            <a:endParaRPr lang="en-US"/>
          </a:p>
        </p:txBody>
      </p:sp>
    </p:spTree>
    <p:extLst>
      <p:ext uri="{BB962C8B-B14F-4D97-AF65-F5344CB8AC3E}">
        <p14:creationId xmlns:p14="http://schemas.microsoft.com/office/powerpoint/2010/main" val="3098788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F643B4-5B1F-F548-9FAF-63860EA2B740}" type="slidenum">
              <a:rPr lang="en-US" smtClean="0"/>
              <a:t>30</a:t>
            </a:fld>
            <a:endParaRPr lang="en-US"/>
          </a:p>
        </p:txBody>
      </p:sp>
    </p:spTree>
    <p:extLst>
      <p:ext uri="{BB962C8B-B14F-4D97-AF65-F5344CB8AC3E}">
        <p14:creationId xmlns:p14="http://schemas.microsoft.com/office/powerpoint/2010/main" val="1906966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C2E2E-CE01-9647-BFA0-15E773C9B7DF}" type="slidenum">
              <a:rPr lang="en-US" smtClean="0"/>
              <a:t>43</a:t>
            </a:fld>
            <a:endParaRPr lang="en-US"/>
          </a:p>
        </p:txBody>
      </p:sp>
    </p:spTree>
    <p:extLst>
      <p:ext uri="{BB962C8B-B14F-4D97-AF65-F5344CB8AC3E}">
        <p14:creationId xmlns:p14="http://schemas.microsoft.com/office/powerpoint/2010/main" val="3986352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C2E2E-CE01-9647-BFA0-15E773C9B7DF}" type="slidenum">
              <a:rPr lang="en-US" smtClean="0"/>
              <a:t>44</a:t>
            </a:fld>
            <a:endParaRPr lang="en-US"/>
          </a:p>
        </p:txBody>
      </p:sp>
    </p:spTree>
    <p:extLst>
      <p:ext uri="{BB962C8B-B14F-4D97-AF65-F5344CB8AC3E}">
        <p14:creationId xmlns:p14="http://schemas.microsoft.com/office/powerpoint/2010/main" val="3539719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CD03E-9D21-7E46-B398-EBA0C99F25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CBF4EA-9CFB-F548-A330-93204F56D8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283F87-80B1-F54A-8C18-A5489D138B0D}"/>
              </a:ext>
            </a:extLst>
          </p:cNvPr>
          <p:cNvSpPr>
            <a:spLocks noGrp="1"/>
          </p:cNvSpPr>
          <p:nvPr>
            <p:ph type="dt" sz="half" idx="10"/>
          </p:nvPr>
        </p:nvSpPr>
        <p:spPr/>
        <p:txBody>
          <a:bodyPr/>
          <a:lstStyle/>
          <a:p>
            <a:fld id="{E1EC1FE2-7E25-0D42-99E1-893A8886E563}" type="datetimeFigureOut">
              <a:rPr lang="en-US" smtClean="0"/>
              <a:t>11/5/21</a:t>
            </a:fld>
            <a:endParaRPr lang="en-US"/>
          </a:p>
        </p:txBody>
      </p:sp>
      <p:sp>
        <p:nvSpPr>
          <p:cNvPr id="5" name="Footer Placeholder 4">
            <a:extLst>
              <a:ext uri="{FF2B5EF4-FFF2-40B4-BE49-F238E27FC236}">
                <a16:creationId xmlns:a16="http://schemas.microsoft.com/office/drawing/2014/main" id="{E35F9586-D941-6240-A230-76284CB6CF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69E0A2-8E3E-1145-A394-E02EDE2318CD}"/>
              </a:ext>
            </a:extLst>
          </p:cNvPr>
          <p:cNvSpPr>
            <a:spLocks noGrp="1"/>
          </p:cNvSpPr>
          <p:nvPr>
            <p:ph type="sldNum" sz="quarter" idx="12"/>
          </p:nvPr>
        </p:nvSpPr>
        <p:spPr/>
        <p:txBody>
          <a:bodyPr/>
          <a:lstStyle/>
          <a:p>
            <a:fld id="{18D587D3-6476-354B-BC23-9BAB4281FC2E}" type="slidenum">
              <a:rPr lang="en-US" smtClean="0"/>
              <a:t>‹#›</a:t>
            </a:fld>
            <a:endParaRPr lang="en-US"/>
          </a:p>
        </p:txBody>
      </p:sp>
    </p:spTree>
    <p:extLst>
      <p:ext uri="{BB962C8B-B14F-4D97-AF65-F5344CB8AC3E}">
        <p14:creationId xmlns:p14="http://schemas.microsoft.com/office/powerpoint/2010/main" val="3691280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FB223-88FB-1441-960E-B7741D71E4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1D7989-63A4-8341-8384-931C1344B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DABDA2-541C-0847-AECC-8D7384C6278B}"/>
              </a:ext>
            </a:extLst>
          </p:cNvPr>
          <p:cNvSpPr>
            <a:spLocks noGrp="1"/>
          </p:cNvSpPr>
          <p:nvPr>
            <p:ph type="dt" sz="half" idx="10"/>
          </p:nvPr>
        </p:nvSpPr>
        <p:spPr/>
        <p:txBody>
          <a:bodyPr/>
          <a:lstStyle/>
          <a:p>
            <a:fld id="{E1EC1FE2-7E25-0D42-99E1-893A8886E563}" type="datetimeFigureOut">
              <a:rPr lang="en-US" smtClean="0"/>
              <a:t>11/5/21</a:t>
            </a:fld>
            <a:endParaRPr lang="en-US"/>
          </a:p>
        </p:txBody>
      </p:sp>
      <p:sp>
        <p:nvSpPr>
          <p:cNvPr id="5" name="Footer Placeholder 4">
            <a:extLst>
              <a:ext uri="{FF2B5EF4-FFF2-40B4-BE49-F238E27FC236}">
                <a16:creationId xmlns:a16="http://schemas.microsoft.com/office/drawing/2014/main" id="{BFB9FA8A-FFC0-5145-8326-671778D3CA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8FF8C-2CF9-3445-AE76-86D4A0B93B46}"/>
              </a:ext>
            </a:extLst>
          </p:cNvPr>
          <p:cNvSpPr>
            <a:spLocks noGrp="1"/>
          </p:cNvSpPr>
          <p:nvPr>
            <p:ph type="sldNum" sz="quarter" idx="12"/>
          </p:nvPr>
        </p:nvSpPr>
        <p:spPr/>
        <p:txBody>
          <a:bodyPr/>
          <a:lstStyle/>
          <a:p>
            <a:fld id="{18D587D3-6476-354B-BC23-9BAB4281FC2E}" type="slidenum">
              <a:rPr lang="en-US" smtClean="0"/>
              <a:t>‹#›</a:t>
            </a:fld>
            <a:endParaRPr lang="en-US"/>
          </a:p>
        </p:txBody>
      </p:sp>
    </p:spTree>
    <p:extLst>
      <p:ext uri="{BB962C8B-B14F-4D97-AF65-F5344CB8AC3E}">
        <p14:creationId xmlns:p14="http://schemas.microsoft.com/office/powerpoint/2010/main" val="3408450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795AE2-742C-534E-85E1-1DE34E738A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7A2F35-CC0D-304C-B2E1-FB3543199F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BC3FF8-AC02-E44A-B3B1-8B08C7C8E5A9}"/>
              </a:ext>
            </a:extLst>
          </p:cNvPr>
          <p:cNvSpPr>
            <a:spLocks noGrp="1"/>
          </p:cNvSpPr>
          <p:nvPr>
            <p:ph type="dt" sz="half" idx="10"/>
          </p:nvPr>
        </p:nvSpPr>
        <p:spPr/>
        <p:txBody>
          <a:bodyPr/>
          <a:lstStyle/>
          <a:p>
            <a:fld id="{E1EC1FE2-7E25-0D42-99E1-893A8886E563}" type="datetimeFigureOut">
              <a:rPr lang="en-US" smtClean="0"/>
              <a:t>11/5/21</a:t>
            </a:fld>
            <a:endParaRPr lang="en-US"/>
          </a:p>
        </p:txBody>
      </p:sp>
      <p:sp>
        <p:nvSpPr>
          <p:cNvPr id="5" name="Footer Placeholder 4">
            <a:extLst>
              <a:ext uri="{FF2B5EF4-FFF2-40B4-BE49-F238E27FC236}">
                <a16:creationId xmlns:a16="http://schemas.microsoft.com/office/drawing/2014/main" id="{3B785DEC-CEF5-C44B-A4E1-110A59149D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C12B9-D38F-4F43-A786-BC46930479C4}"/>
              </a:ext>
            </a:extLst>
          </p:cNvPr>
          <p:cNvSpPr>
            <a:spLocks noGrp="1"/>
          </p:cNvSpPr>
          <p:nvPr>
            <p:ph type="sldNum" sz="quarter" idx="12"/>
          </p:nvPr>
        </p:nvSpPr>
        <p:spPr/>
        <p:txBody>
          <a:bodyPr/>
          <a:lstStyle/>
          <a:p>
            <a:fld id="{18D587D3-6476-354B-BC23-9BAB4281FC2E}" type="slidenum">
              <a:rPr lang="en-US" smtClean="0"/>
              <a:t>‹#›</a:t>
            </a:fld>
            <a:endParaRPr lang="en-US"/>
          </a:p>
        </p:txBody>
      </p:sp>
    </p:spTree>
    <p:extLst>
      <p:ext uri="{BB962C8B-B14F-4D97-AF65-F5344CB8AC3E}">
        <p14:creationId xmlns:p14="http://schemas.microsoft.com/office/powerpoint/2010/main" val="3850659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0B2E5-8429-2745-AE07-62C49964D0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E365B6-3FDF-3242-9CBB-27B302CB6F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1E666D-D1BD-8B45-850D-E2AD1432CB7C}"/>
              </a:ext>
            </a:extLst>
          </p:cNvPr>
          <p:cNvSpPr>
            <a:spLocks noGrp="1"/>
          </p:cNvSpPr>
          <p:nvPr>
            <p:ph type="dt" sz="half" idx="10"/>
          </p:nvPr>
        </p:nvSpPr>
        <p:spPr/>
        <p:txBody>
          <a:bodyPr/>
          <a:lstStyle/>
          <a:p>
            <a:fld id="{E1EC1FE2-7E25-0D42-99E1-893A8886E563}" type="datetimeFigureOut">
              <a:rPr lang="en-US" smtClean="0"/>
              <a:t>11/5/21</a:t>
            </a:fld>
            <a:endParaRPr lang="en-US"/>
          </a:p>
        </p:txBody>
      </p:sp>
      <p:sp>
        <p:nvSpPr>
          <p:cNvPr id="5" name="Footer Placeholder 4">
            <a:extLst>
              <a:ext uri="{FF2B5EF4-FFF2-40B4-BE49-F238E27FC236}">
                <a16:creationId xmlns:a16="http://schemas.microsoft.com/office/drawing/2014/main" id="{D9610C82-D10F-7348-986D-A729A3206F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BB1B-39DC-9C43-8E69-FC7594938566}"/>
              </a:ext>
            </a:extLst>
          </p:cNvPr>
          <p:cNvSpPr>
            <a:spLocks noGrp="1"/>
          </p:cNvSpPr>
          <p:nvPr>
            <p:ph type="sldNum" sz="quarter" idx="12"/>
          </p:nvPr>
        </p:nvSpPr>
        <p:spPr/>
        <p:txBody>
          <a:bodyPr/>
          <a:lstStyle/>
          <a:p>
            <a:fld id="{18D587D3-6476-354B-BC23-9BAB4281FC2E}" type="slidenum">
              <a:rPr lang="en-US" smtClean="0"/>
              <a:t>‹#›</a:t>
            </a:fld>
            <a:endParaRPr lang="en-US"/>
          </a:p>
        </p:txBody>
      </p:sp>
    </p:spTree>
    <p:extLst>
      <p:ext uri="{BB962C8B-B14F-4D97-AF65-F5344CB8AC3E}">
        <p14:creationId xmlns:p14="http://schemas.microsoft.com/office/powerpoint/2010/main" val="3795040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D8792-1245-674A-9954-863267FBEA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0DB733-49AE-E041-A567-F001067863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A83B90-0572-8941-8247-ADB3802D9AF2}"/>
              </a:ext>
            </a:extLst>
          </p:cNvPr>
          <p:cNvSpPr>
            <a:spLocks noGrp="1"/>
          </p:cNvSpPr>
          <p:nvPr>
            <p:ph type="dt" sz="half" idx="10"/>
          </p:nvPr>
        </p:nvSpPr>
        <p:spPr/>
        <p:txBody>
          <a:bodyPr/>
          <a:lstStyle/>
          <a:p>
            <a:fld id="{E1EC1FE2-7E25-0D42-99E1-893A8886E563}" type="datetimeFigureOut">
              <a:rPr lang="en-US" smtClean="0"/>
              <a:t>11/5/21</a:t>
            </a:fld>
            <a:endParaRPr lang="en-US"/>
          </a:p>
        </p:txBody>
      </p:sp>
      <p:sp>
        <p:nvSpPr>
          <p:cNvPr id="5" name="Footer Placeholder 4">
            <a:extLst>
              <a:ext uri="{FF2B5EF4-FFF2-40B4-BE49-F238E27FC236}">
                <a16:creationId xmlns:a16="http://schemas.microsoft.com/office/drawing/2014/main" id="{BFAEA048-219F-6F44-A063-4660E03A5A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7E85FF-65C0-1F43-8990-4AA598A0B80B}"/>
              </a:ext>
            </a:extLst>
          </p:cNvPr>
          <p:cNvSpPr>
            <a:spLocks noGrp="1"/>
          </p:cNvSpPr>
          <p:nvPr>
            <p:ph type="sldNum" sz="quarter" idx="12"/>
          </p:nvPr>
        </p:nvSpPr>
        <p:spPr/>
        <p:txBody>
          <a:bodyPr/>
          <a:lstStyle/>
          <a:p>
            <a:fld id="{18D587D3-6476-354B-BC23-9BAB4281FC2E}" type="slidenum">
              <a:rPr lang="en-US" smtClean="0"/>
              <a:t>‹#›</a:t>
            </a:fld>
            <a:endParaRPr lang="en-US"/>
          </a:p>
        </p:txBody>
      </p:sp>
    </p:spTree>
    <p:extLst>
      <p:ext uri="{BB962C8B-B14F-4D97-AF65-F5344CB8AC3E}">
        <p14:creationId xmlns:p14="http://schemas.microsoft.com/office/powerpoint/2010/main" val="1334367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C3529-CB9A-6149-873F-8810A7701F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496635-5E3D-D24E-AC05-A0A778F2DC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76EF62-890D-FB45-9EF4-207C47970E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4CFE1B-8DD6-0642-A025-4F2DA80B379B}"/>
              </a:ext>
            </a:extLst>
          </p:cNvPr>
          <p:cNvSpPr>
            <a:spLocks noGrp="1"/>
          </p:cNvSpPr>
          <p:nvPr>
            <p:ph type="dt" sz="half" idx="10"/>
          </p:nvPr>
        </p:nvSpPr>
        <p:spPr/>
        <p:txBody>
          <a:bodyPr/>
          <a:lstStyle/>
          <a:p>
            <a:fld id="{E1EC1FE2-7E25-0D42-99E1-893A8886E563}" type="datetimeFigureOut">
              <a:rPr lang="en-US" smtClean="0"/>
              <a:t>11/5/21</a:t>
            </a:fld>
            <a:endParaRPr lang="en-US"/>
          </a:p>
        </p:txBody>
      </p:sp>
      <p:sp>
        <p:nvSpPr>
          <p:cNvPr id="6" name="Footer Placeholder 5">
            <a:extLst>
              <a:ext uri="{FF2B5EF4-FFF2-40B4-BE49-F238E27FC236}">
                <a16:creationId xmlns:a16="http://schemas.microsoft.com/office/drawing/2014/main" id="{409851F6-3E15-C44F-BE8F-3D97191BDC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66518D-E352-F445-B8B8-FBA5A52FE369}"/>
              </a:ext>
            </a:extLst>
          </p:cNvPr>
          <p:cNvSpPr>
            <a:spLocks noGrp="1"/>
          </p:cNvSpPr>
          <p:nvPr>
            <p:ph type="sldNum" sz="quarter" idx="12"/>
          </p:nvPr>
        </p:nvSpPr>
        <p:spPr/>
        <p:txBody>
          <a:bodyPr/>
          <a:lstStyle/>
          <a:p>
            <a:fld id="{18D587D3-6476-354B-BC23-9BAB4281FC2E}" type="slidenum">
              <a:rPr lang="en-US" smtClean="0"/>
              <a:t>‹#›</a:t>
            </a:fld>
            <a:endParaRPr lang="en-US"/>
          </a:p>
        </p:txBody>
      </p:sp>
    </p:spTree>
    <p:extLst>
      <p:ext uri="{BB962C8B-B14F-4D97-AF65-F5344CB8AC3E}">
        <p14:creationId xmlns:p14="http://schemas.microsoft.com/office/powerpoint/2010/main" val="1822343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99594-7C95-B041-87C7-0AB42A8E5D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7BD6C3-EF52-B442-B0D7-2FAF208F3C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568E01-A40E-0649-A715-352F986EE9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ACFD7A-7297-0647-A378-8AFE542958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457D0E-4DD5-1D46-8EF7-0F6CD44B93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4ABA18-5AF3-0F40-9E3D-2B729F80A1D5}"/>
              </a:ext>
            </a:extLst>
          </p:cNvPr>
          <p:cNvSpPr>
            <a:spLocks noGrp="1"/>
          </p:cNvSpPr>
          <p:nvPr>
            <p:ph type="dt" sz="half" idx="10"/>
          </p:nvPr>
        </p:nvSpPr>
        <p:spPr/>
        <p:txBody>
          <a:bodyPr/>
          <a:lstStyle/>
          <a:p>
            <a:fld id="{E1EC1FE2-7E25-0D42-99E1-893A8886E563}" type="datetimeFigureOut">
              <a:rPr lang="en-US" smtClean="0"/>
              <a:t>11/5/21</a:t>
            </a:fld>
            <a:endParaRPr lang="en-US"/>
          </a:p>
        </p:txBody>
      </p:sp>
      <p:sp>
        <p:nvSpPr>
          <p:cNvPr id="8" name="Footer Placeholder 7">
            <a:extLst>
              <a:ext uri="{FF2B5EF4-FFF2-40B4-BE49-F238E27FC236}">
                <a16:creationId xmlns:a16="http://schemas.microsoft.com/office/drawing/2014/main" id="{B42BD7B1-9B7D-D448-BBC3-962CEAE957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CB05BD-F489-8C40-934E-3A034B8FEA1A}"/>
              </a:ext>
            </a:extLst>
          </p:cNvPr>
          <p:cNvSpPr>
            <a:spLocks noGrp="1"/>
          </p:cNvSpPr>
          <p:nvPr>
            <p:ph type="sldNum" sz="quarter" idx="12"/>
          </p:nvPr>
        </p:nvSpPr>
        <p:spPr/>
        <p:txBody>
          <a:bodyPr/>
          <a:lstStyle/>
          <a:p>
            <a:fld id="{18D587D3-6476-354B-BC23-9BAB4281FC2E}" type="slidenum">
              <a:rPr lang="en-US" smtClean="0"/>
              <a:t>‹#›</a:t>
            </a:fld>
            <a:endParaRPr lang="en-US"/>
          </a:p>
        </p:txBody>
      </p:sp>
    </p:spTree>
    <p:extLst>
      <p:ext uri="{BB962C8B-B14F-4D97-AF65-F5344CB8AC3E}">
        <p14:creationId xmlns:p14="http://schemas.microsoft.com/office/powerpoint/2010/main" val="1270533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B204E-5ECC-3347-A9B6-129F2B00C7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EAAF1C-24AD-C94F-8D5B-91B774A0E928}"/>
              </a:ext>
            </a:extLst>
          </p:cNvPr>
          <p:cNvSpPr>
            <a:spLocks noGrp="1"/>
          </p:cNvSpPr>
          <p:nvPr>
            <p:ph type="dt" sz="half" idx="10"/>
          </p:nvPr>
        </p:nvSpPr>
        <p:spPr/>
        <p:txBody>
          <a:bodyPr/>
          <a:lstStyle/>
          <a:p>
            <a:fld id="{E1EC1FE2-7E25-0D42-99E1-893A8886E563}" type="datetimeFigureOut">
              <a:rPr lang="en-US" smtClean="0"/>
              <a:t>11/5/21</a:t>
            </a:fld>
            <a:endParaRPr lang="en-US"/>
          </a:p>
        </p:txBody>
      </p:sp>
      <p:sp>
        <p:nvSpPr>
          <p:cNvPr id="4" name="Footer Placeholder 3">
            <a:extLst>
              <a:ext uri="{FF2B5EF4-FFF2-40B4-BE49-F238E27FC236}">
                <a16:creationId xmlns:a16="http://schemas.microsoft.com/office/drawing/2014/main" id="{8629654D-7127-6C47-829D-8CCDD53EA4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A385CE-1A9C-9A4E-B728-4FA164958532}"/>
              </a:ext>
            </a:extLst>
          </p:cNvPr>
          <p:cNvSpPr>
            <a:spLocks noGrp="1"/>
          </p:cNvSpPr>
          <p:nvPr>
            <p:ph type="sldNum" sz="quarter" idx="12"/>
          </p:nvPr>
        </p:nvSpPr>
        <p:spPr/>
        <p:txBody>
          <a:bodyPr/>
          <a:lstStyle/>
          <a:p>
            <a:fld id="{18D587D3-6476-354B-BC23-9BAB4281FC2E}" type="slidenum">
              <a:rPr lang="en-US" smtClean="0"/>
              <a:t>‹#›</a:t>
            </a:fld>
            <a:endParaRPr lang="en-US"/>
          </a:p>
        </p:txBody>
      </p:sp>
    </p:spTree>
    <p:extLst>
      <p:ext uri="{BB962C8B-B14F-4D97-AF65-F5344CB8AC3E}">
        <p14:creationId xmlns:p14="http://schemas.microsoft.com/office/powerpoint/2010/main" val="4013825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4A43AF-441D-504A-8F38-69FDCB19A96F}"/>
              </a:ext>
            </a:extLst>
          </p:cNvPr>
          <p:cNvSpPr>
            <a:spLocks noGrp="1"/>
          </p:cNvSpPr>
          <p:nvPr>
            <p:ph type="dt" sz="half" idx="10"/>
          </p:nvPr>
        </p:nvSpPr>
        <p:spPr/>
        <p:txBody>
          <a:bodyPr/>
          <a:lstStyle/>
          <a:p>
            <a:fld id="{E1EC1FE2-7E25-0D42-99E1-893A8886E563}" type="datetimeFigureOut">
              <a:rPr lang="en-US" smtClean="0"/>
              <a:t>11/5/21</a:t>
            </a:fld>
            <a:endParaRPr lang="en-US"/>
          </a:p>
        </p:txBody>
      </p:sp>
      <p:sp>
        <p:nvSpPr>
          <p:cNvPr id="3" name="Footer Placeholder 2">
            <a:extLst>
              <a:ext uri="{FF2B5EF4-FFF2-40B4-BE49-F238E27FC236}">
                <a16:creationId xmlns:a16="http://schemas.microsoft.com/office/drawing/2014/main" id="{9735DE6C-50DE-9341-A319-7C2453CCBD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E7DED3-E06B-C347-ACCF-833E9C50AB60}"/>
              </a:ext>
            </a:extLst>
          </p:cNvPr>
          <p:cNvSpPr>
            <a:spLocks noGrp="1"/>
          </p:cNvSpPr>
          <p:nvPr>
            <p:ph type="sldNum" sz="quarter" idx="12"/>
          </p:nvPr>
        </p:nvSpPr>
        <p:spPr/>
        <p:txBody>
          <a:bodyPr/>
          <a:lstStyle/>
          <a:p>
            <a:fld id="{18D587D3-6476-354B-BC23-9BAB4281FC2E}" type="slidenum">
              <a:rPr lang="en-US" smtClean="0"/>
              <a:t>‹#›</a:t>
            </a:fld>
            <a:endParaRPr lang="en-US"/>
          </a:p>
        </p:txBody>
      </p:sp>
    </p:spTree>
    <p:extLst>
      <p:ext uri="{BB962C8B-B14F-4D97-AF65-F5344CB8AC3E}">
        <p14:creationId xmlns:p14="http://schemas.microsoft.com/office/powerpoint/2010/main" val="4053203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059F1-C7BE-8440-8061-ABB75412D0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1DD334-030D-9247-AE1A-850C884C6C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B7CE42-0211-574B-B8BD-90A2E22262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2B7192-0E13-4347-89DB-BF13A0A8DFAE}"/>
              </a:ext>
            </a:extLst>
          </p:cNvPr>
          <p:cNvSpPr>
            <a:spLocks noGrp="1"/>
          </p:cNvSpPr>
          <p:nvPr>
            <p:ph type="dt" sz="half" idx="10"/>
          </p:nvPr>
        </p:nvSpPr>
        <p:spPr/>
        <p:txBody>
          <a:bodyPr/>
          <a:lstStyle/>
          <a:p>
            <a:fld id="{E1EC1FE2-7E25-0D42-99E1-893A8886E563}" type="datetimeFigureOut">
              <a:rPr lang="en-US" smtClean="0"/>
              <a:t>11/5/21</a:t>
            </a:fld>
            <a:endParaRPr lang="en-US"/>
          </a:p>
        </p:txBody>
      </p:sp>
      <p:sp>
        <p:nvSpPr>
          <p:cNvPr id="6" name="Footer Placeholder 5">
            <a:extLst>
              <a:ext uri="{FF2B5EF4-FFF2-40B4-BE49-F238E27FC236}">
                <a16:creationId xmlns:a16="http://schemas.microsoft.com/office/drawing/2014/main" id="{23FAB79B-773F-9A41-A927-B4EDEC79BD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695397-F30A-7047-B592-C7A5938AD909}"/>
              </a:ext>
            </a:extLst>
          </p:cNvPr>
          <p:cNvSpPr>
            <a:spLocks noGrp="1"/>
          </p:cNvSpPr>
          <p:nvPr>
            <p:ph type="sldNum" sz="quarter" idx="12"/>
          </p:nvPr>
        </p:nvSpPr>
        <p:spPr/>
        <p:txBody>
          <a:bodyPr/>
          <a:lstStyle/>
          <a:p>
            <a:fld id="{18D587D3-6476-354B-BC23-9BAB4281FC2E}" type="slidenum">
              <a:rPr lang="en-US" smtClean="0"/>
              <a:t>‹#›</a:t>
            </a:fld>
            <a:endParaRPr lang="en-US"/>
          </a:p>
        </p:txBody>
      </p:sp>
    </p:spTree>
    <p:extLst>
      <p:ext uri="{BB962C8B-B14F-4D97-AF65-F5344CB8AC3E}">
        <p14:creationId xmlns:p14="http://schemas.microsoft.com/office/powerpoint/2010/main" val="2548901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8C1E7-B8E4-864C-B954-50DC1DA8CA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03059A-49B8-BA49-8FD5-3EA1A70FFE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2C2CA2-4664-0247-9AF5-13115C1627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E534E6-7531-EF4A-920A-F7DEE6ED988F}"/>
              </a:ext>
            </a:extLst>
          </p:cNvPr>
          <p:cNvSpPr>
            <a:spLocks noGrp="1"/>
          </p:cNvSpPr>
          <p:nvPr>
            <p:ph type="dt" sz="half" idx="10"/>
          </p:nvPr>
        </p:nvSpPr>
        <p:spPr/>
        <p:txBody>
          <a:bodyPr/>
          <a:lstStyle/>
          <a:p>
            <a:fld id="{E1EC1FE2-7E25-0D42-99E1-893A8886E563}" type="datetimeFigureOut">
              <a:rPr lang="en-US" smtClean="0"/>
              <a:t>11/5/21</a:t>
            </a:fld>
            <a:endParaRPr lang="en-US"/>
          </a:p>
        </p:txBody>
      </p:sp>
      <p:sp>
        <p:nvSpPr>
          <p:cNvPr id="6" name="Footer Placeholder 5">
            <a:extLst>
              <a:ext uri="{FF2B5EF4-FFF2-40B4-BE49-F238E27FC236}">
                <a16:creationId xmlns:a16="http://schemas.microsoft.com/office/drawing/2014/main" id="{1EBB0BCB-9154-F144-B7A3-54764D6F93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E6EF77-1FE1-414B-B109-C55933655FBC}"/>
              </a:ext>
            </a:extLst>
          </p:cNvPr>
          <p:cNvSpPr>
            <a:spLocks noGrp="1"/>
          </p:cNvSpPr>
          <p:nvPr>
            <p:ph type="sldNum" sz="quarter" idx="12"/>
          </p:nvPr>
        </p:nvSpPr>
        <p:spPr/>
        <p:txBody>
          <a:bodyPr/>
          <a:lstStyle/>
          <a:p>
            <a:fld id="{18D587D3-6476-354B-BC23-9BAB4281FC2E}" type="slidenum">
              <a:rPr lang="en-US" smtClean="0"/>
              <a:t>‹#›</a:t>
            </a:fld>
            <a:endParaRPr lang="en-US"/>
          </a:p>
        </p:txBody>
      </p:sp>
    </p:spTree>
    <p:extLst>
      <p:ext uri="{BB962C8B-B14F-4D97-AF65-F5344CB8AC3E}">
        <p14:creationId xmlns:p14="http://schemas.microsoft.com/office/powerpoint/2010/main" val="2812768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0465B6-76EF-7A44-8DA2-FA8F00398F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EC2320-8083-9148-B9C5-C1A90F79D3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F061D7-B512-6344-8A49-F1F07B18B3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EC1FE2-7E25-0D42-99E1-893A8886E563}" type="datetimeFigureOut">
              <a:rPr lang="en-US" smtClean="0"/>
              <a:t>11/5/21</a:t>
            </a:fld>
            <a:endParaRPr lang="en-US"/>
          </a:p>
        </p:txBody>
      </p:sp>
      <p:sp>
        <p:nvSpPr>
          <p:cNvPr id="5" name="Footer Placeholder 4">
            <a:extLst>
              <a:ext uri="{FF2B5EF4-FFF2-40B4-BE49-F238E27FC236}">
                <a16:creationId xmlns:a16="http://schemas.microsoft.com/office/drawing/2014/main" id="{88013756-6E08-C844-BE62-34A17CC1FE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B6AA165-A6E3-2F46-9570-90F655CC89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D587D3-6476-354B-BC23-9BAB4281FC2E}" type="slidenum">
              <a:rPr lang="en-US" smtClean="0"/>
              <a:t>‹#›</a:t>
            </a:fld>
            <a:endParaRPr lang="en-US"/>
          </a:p>
        </p:txBody>
      </p:sp>
    </p:spTree>
    <p:extLst>
      <p:ext uri="{BB962C8B-B14F-4D97-AF65-F5344CB8AC3E}">
        <p14:creationId xmlns:p14="http://schemas.microsoft.com/office/powerpoint/2010/main" val="18689045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43.jpeg"/><Relationship Id="rId7" Type="http://schemas.openxmlformats.org/officeDocument/2006/relationships/image" Target="../media/image247.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46.jpeg"/><Relationship Id="rId5" Type="http://schemas.openxmlformats.org/officeDocument/2006/relationships/image" Target="../media/image245.png"/><Relationship Id="rId4" Type="http://schemas.openxmlformats.org/officeDocument/2006/relationships/image" Target="../media/image244.jpeg"/></Relationships>
</file>

<file path=ppt/slides/_rels/slide103.xml.rels><?xml version="1.0" encoding="UTF-8" standalone="yes"?>
<Relationships xmlns="http://schemas.openxmlformats.org/package/2006/relationships"><Relationship Id="rId3" Type="http://schemas.openxmlformats.org/officeDocument/2006/relationships/image" Target="../media/image243.jpeg"/><Relationship Id="rId7" Type="http://schemas.openxmlformats.org/officeDocument/2006/relationships/image" Target="../media/image247.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46.jpeg"/><Relationship Id="rId5" Type="http://schemas.openxmlformats.org/officeDocument/2006/relationships/image" Target="../media/image245.png"/><Relationship Id="rId4" Type="http://schemas.openxmlformats.org/officeDocument/2006/relationships/image" Target="../media/image244.jpeg"/></Relationships>
</file>

<file path=ppt/slides/_rels/slide104.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image" Target="../media/image248.jpeg"/><Relationship Id="rId1" Type="http://schemas.openxmlformats.org/officeDocument/2006/relationships/slideLayout" Target="../slideLayouts/slideLayout2.xml"/><Relationship Id="rId5" Type="http://schemas.openxmlformats.org/officeDocument/2006/relationships/image" Target="../media/image251.jpeg"/><Relationship Id="rId4" Type="http://schemas.openxmlformats.org/officeDocument/2006/relationships/image" Target="../media/image250.jpeg"/></Relationships>
</file>

<file path=ppt/slides/_rels/slide105.xml.rels><?xml version="1.0" encoding="UTF-8" standalone="yes"?>
<Relationships xmlns="http://schemas.openxmlformats.org/package/2006/relationships"><Relationship Id="rId8" Type="http://schemas.openxmlformats.org/officeDocument/2006/relationships/image" Target="../media/image257.png"/><Relationship Id="rId3" Type="http://schemas.openxmlformats.org/officeDocument/2006/relationships/image" Target="../media/image252.png"/><Relationship Id="rId7" Type="http://schemas.openxmlformats.org/officeDocument/2006/relationships/image" Target="../media/image256.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55.png"/><Relationship Id="rId5" Type="http://schemas.openxmlformats.org/officeDocument/2006/relationships/image" Target="../media/image254.png"/><Relationship Id="rId4" Type="http://schemas.openxmlformats.org/officeDocument/2006/relationships/image" Target="../media/image253.png"/><Relationship Id="rId9" Type="http://schemas.openxmlformats.org/officeDocument/2006/relationships/image" Target="../media/image258.png"/></Relationships>
</file>

<file path=ppt/slides/_rels/slide106.xml.rels><?xml version="1.0" encoding="UTF-8" standalone="yes"?>
<Relationships xmlns="http://schemas.openxmlformats.org/package/2006/relationships"><Relationship Id="rId3" Type="http://schemas.openxmlformats.org/officeDocument/2006/relationships/image" Target="../media/image259.png"/><Relationship Id="rId7" Type="http://schemas.openxmlformats.org/officeDocument/2006/relationships/hyperlink" Target="https://github.com/maxjfeldman/python_opencv_tutorial"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www.youtube.com/watch?v=OENLevuJ2dw" TargetMode="External"/><Relationship Id="rId5" Type="http://schemas.openxmlformats.org/officeDocument/2006/relationships/image" Target="../media/image251.jpeg"/><Relationship Id="rId4" Type="http://schemas.openxmlformats.org/officeDocument/2006/relationships/image" Target="../media/image260.png"/></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6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62.jpeg"/><Relationship Id="rId5" Type="http://schemas.openxmlformats.org/officeDocument/2006/relationships/image" Target="../media/image261.jpeg"/><Relationship Id="rId4" Type="http://schemas.openxmlformats.org/officeDocument/2006/relationships/notesSlide" Target="../notesSlides/notesSlide39.xml"/></Relationships>
</file>

<file path=ppt/slides/_rels/slide108.xml.rels><?xml version="1.0" encoding="UTF-8" standalone="yes"?>
<Relationships xmlns="http://schemas.openxmlformats.org/package/2006/relationships"><Relationship Id="rId3" Type="http://schemas.openxmlformats.org/officeDocument/2006/relationships/image" Target="../media/image264.emf"/><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267.emf"/><Relationship Id="rId5" Type="http://schemas.openxmlformats.org/officeDocument/2006/relationships/image" Target="../media/image266.emf"/><Relationship Id="rId4" Type="http://schemas.openxmlformats.org/officeDocument/2006/relationships/image" Target="../media/image265.emf"/></Relationships>
</file>

<file path=ppt/slides/_rels/slide109.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image" Target="../media/image268.png"/><Relationship Id="rId1" Type="http://schemas.openxmlformats.org/officeDocument/2006/relationships/slideLayout" Target="../slideLayouts/slideLayout2.xml"/><Relationship Id="rId6" Type="http://schemas.openxmlformats.org/officeDocument/2006/relationships/image" Target="../media/image271.png"/><Relationship Id="rId5" Type="http://schemas.openxmlformats.org/officeDocument/2006/relationships/image" Target="../media/image270.tiff"/><Relationship Id="rId4" Type="http://schemas.openxmlformats.org/officeDocument/2006/relationships/image" Target="../media/image269.png"/></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73.emf"/><Relationship Id="rId2" Type="http://schemas.openxmlformats.org/officeDocument/2006/relationships/image" Target="../media/image272.emf"/><Relationship Id="rId1" Type="http://schemas.openxmlformats.org/officeDocument/2006/relationships/slideLayout" Target="../slideLayouts/slideLayout1.xml"/><Relationship Id="rId5" Type="http://schemas.openxmlformats.org/officeDocument/2006/relationships/image" Target="../media/image275.emf"/><Relationship Id="rId4" Type="http://schemas.openxmlformats.org/officeDocument/2006/relationships/image" Target="../media/image274.emf"/></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6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77.png"/><Relationship Id="rId5" Type="http://schemas.openxmlformats.org/officeDocument/2006/relationships/image" Target="../media/image276.jpg"/><Relationship Id="rId4" Type="http://schemas.openxmlformats.org/officeDocument/2006/relationships/notesSlide" Target="../notesSlides/notesSlide41.xml"/></Relationships>
</file>

<file path=ppt/slides/_rels/slide112.xml.rels><?xml version="1.0" encoding="UTF-8" standalone="yes"?>
<Relationships xmlns="http://schemas.openxmlformats.org/package/2006/relationships"><Relationship Id="rId8" Type="http://schemas.openxmlformats.org/officeDocument/2006/relationships/image" Target="../media/image283.jpg"/><Relationship Id="rId13" Type="http://schemas.openxmlformats.org/officeDocument/2006/relationships/image" Target="../media/image287.jpg"/><Relationship Id="rId18" Type="http://schemas.openxmlformats.org/officeDocument/2006/relationships/image" Target="../media/image292.jpg"/><Relationship Id="rId3" Type="http://schemas.openxmlformats.org/officeDocument/2006/relationships/image" Target="../media/image269.png"/><Relationship Id="rId21" Type="http://schemas.openxmlformats.org/officeDocument/2006/relationships/image" Target="../media/image295.jpg"/><Relationship Id="rId7" Type="http://schemas.openxmlformats.org/officeDocument/2006/relationships/image" Target="../media/image282.emf"/><Relationship Id="rId12" Type="http://schemas.openxmlformats.org/officeDocument/2006/relationships/image" Target="../media/image286.jpg"/><Relationship Id="rId17" Type="http://schemas.openxmlformats.org/officeDocument/2006/relationships/image" Target="../media/image291.jpg"/><Relationship Id="rId2" Type="http://schemas.openxmlformats.org/officeDocument/2006/relationships/image" Target="../media/image278.emf"/><Relationship Id="rId16" Type="http://schemas.openxmlformats.org/officeDocument/2006/relationships/image" Target="../media/image290.jpg"/><Relationship Id="rId20" Type="http://schemas.openxmlformats.org/officeDocument/2006/relationships/image" Target="../media/image294.jpg"/><Relationship Id="rId1" Type="http://schemas.openxmlformats.org/officeDocument/2006/relationships/slideLayout" Target="../slideLayouts/slideLayout2.xml"/><Relationship Id="rId6" Type="http://schemas.openxmlformats.org/officeDocument/2006/relationships/image" Target="../media/image281.jpg"/><Relationship Id="rId11" Type="http://schemas.openxmlformats.org/officeDocument/2006/relationships/image" Target="../media/image285.jpg"/><Relationship Id="rId5" Type="http://schemas.openxmlformats.org/officeDocument/2006/relationships/image" Target="../media/image280.jpg"/><Relationship Id="rId15" Type="http://schemas.openxmlformats.org/officeDocument/2006/relationships/image" Target="../media/image289.jpg"/><Relationship Id="rId23" Type="http://schemas.openxmlformats.org/officeDocument/2006/relationships/image" Target="../media/image297.jpg"/><Relationship Id="rId10" Type="http://schemas.openxmlformats.org/officeDocument/2006/relationships/image" Target="../media/image276.jpg"/><Relationship Id="rId19" Type="http://schemas.openxmlformats.org/officeDocument/2006/relationships/image" Target="../media/image293.jpg"/><Relationship Id="rId4" Type="http://schemas.openxmlformats.org/officeDocument/2006/relationships/image" Target="../media/image279.jpg"/><Relationship Id="rId9" Type="http://schemas.openxmlformats.org/officeDocument/2006/relationships/image" Target="../media/image284.jpg"/><Relationship Id="rId14" Type="http://schemas.openxmlformats.org/officeDocument/2006/relationships/image" Target="../media/image288.emf"/><Relationship Id="rId22" Type="http://schemas.openxmlformats.org/officeDocument/2006/relationships/image" Target="../media/image296.jpg"/></Relationships>
</file>

<file path=ppt/slides/_rels/slide113.xml.rels><?xml version="1.0" encoding="UTF-8" standalone="yes"?>
<Relationships xmlns="http://schemas.openxmlformats.org/package/2006/relationships"><Relationship Id="rId3" Type="http://schemas.openxmlformats.org/officeDocument/2006/relationships/image" Target="../media/image299.png"/><Relationship Id="rId7" Type="http://schemas.openxmlformats.org/officeDocument/2006/relationships/image" Target="../media/image303.png"/><Relationship Id="rId2" Type="http://schemas.openxmlformats.org/officeDocument/2006/relationships/image" Target="../media/image298.jpeg"/><Relationship Id="rId1" Type="http://schemas.openxmlformats.org/officeDocument/2006/relationships/slideLayout" Target="../slideLayouts/slideLayout2.xml"/><Relationship Id="rId6" Type="http://schemas.openxmlformats.org/officeDocument/2006/relationships/image" Target="../media/image302.png"/><Relationship Id="rId5" Type="http://schemas.openxmlformats.org/officeDocument/2006/relationships/image" Target="../media/image301.png"/><Relationship Id="rId4" Type="http://schemas.openxmlformats.org/officeDocument/2006/relationships/image" Target="../media/image300.png"/></Relationships>
</file>

<file path=ppt/slides/_rels/slide114.xml.rels><?xml version="1.0" encoding="UTF-8" standalone="yes"?>
<Relationships xmlns="http://schemas.openxmlformats.org/package/2006/relationships"><Relationship Id="rId8" Type="http://schemas.openxmlformats.org/officeDocument/2006/relationships/image" Target="../media/image263.png"/><Relationship Id="rId3" Type="http://schemas.openxmlformats.org/officeDocument/2006/relationships/slideLayout" Target="../slideLayouts/slideLayout2.xml"/><Relationship Id="rId7" Type="http://schemas.openxmlformats.org/officeDocument/2006/relationships/image" Target="../media/image306.jp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05.jpeg"/><Relationship Id="rId5" Type="http://schemas.openxmlformats.org/officeDocument/2006/relationships/image" Target="../media/image304.jpeg"/><Relationship Id="rId4" Type="http://schemas.openxmlformats.org/officeDocument/2006/relationships/notesSlide" Target="../notesSlides/notesSlide42.xml"/></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6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08.emf"/><Relationship Id="rId5" Type="http://schemas.openxmlformats.org/officeDocument/2006/relationships/image" Target="../media/image307.emf"/><Relationship Id="rId4" Type="http://schemas.openxmlformats.org/officeDocument/2006/relationships/notesSlide" Target="../notesSlides/notesSlide43.xml"/></Relationships>
</file>

<file path=ppt/slides/_rels/slide116.xml.rels><?xml version="1.0" encoding="UTF-8" standalone="yes"?>
<Relationships xmlns="http://schemas.openxmlformats.org/package/2006/relationships"><Relationship Id="rId8" Type="http://schemas.openxmlformats.org/officeDocument/2006/relationships/image" Target="../media/image313.jpeg"/><Relationship Id="rId3" Type="http://schemas.openxmlformats.org/officeDocument/2006/relationships/slideLayout" Target="../slideLayouts/slideLayout2.xml"/><Relationship Id="rId7" Type="http://schemas.openxmlformats.org/officeDocument/2006/relationships/image" Target="../media/image312.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11.jpeg"/><Relationship Id="rId5" Type="http://schemas.openxmlformats.org/officeDocument/2006/relationships/image" Target="../media/image310.jpeg"/><Relationship Id="rId10" Type="http://schemas.openxmlformats.org/officeDocument/2006/relationships/image" Target="../media/image263.png"/><Relationship Id="rId4" Type="http://schemas.openxmlformats.org/officeDocument/2006/relationships/image" Target="../media/image309.jpeg"/><Relationship Id="rId9" Type="http://schemas.openxmlformats.org/officeDocument/2006/relationships/image" Target="../media/image314.jpeg"/></Relationships>
</file>

<file path=ppt/slides/_rels/slide117.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318.png"/><Relationship Id="rId5" Type="http://schemas.openxmlformats.org/officeDocument/2006/relationships/image" Target="../media/image317.jpeg"/><Relationship Id="rId4" Type="http://schemas.openxmlformats.org/officeDocument/2006/relationships/image" Target="../media/image316.tiff"/></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320.tiff"/><Relationship Id="rId2" Type="http://schemas.openxmlformats.org/officeDocument/2006/relationships/image" Target="../media/image319.tiff"/><Relationship Id="rId1" Type="http://schemas.openxmlformats.org/officeDocument/2006/relationships/slideLayout" Target="../slideLayouts/slideLayout1.xml"/><Relationship Id="rId5" Type="http://schemas.openxmlformats.org/officeDocument/2006/relationships/image" Target="../media/image223.tiff"/><Relationship Id="rId4" Type="http://schemas.openxmlformats.org/officeDocument/2006/relationships/image" Target="../media/image321.png"/></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323.jpeg"/><Relationship Id="rId2" Type="http://schemas.openxmlformats.org/officeDocument/2006/relationships/image" Target="../media/image322.png"/><Relationship Id="rId1" Type="http://schemas.openxmlformats.org/officeDocument/2006/relationships/slideLayout" Target="../slideLayouts/slideLayout2.xml"/><Relationship Id="rId5" Type="http://schemas.openxmlformats.org/officeDocument/2006/relationships/image" Target="../media/image223.tiff"/><Relationship Id="rId4" Type="http://schemas.openxmlformats.org/officeDocument/2006/relationships/image" Target="../media/image324.jpeg"/></Relationships>
</file>

<file path=ppt/slides/_rels/slide121.xml.rels><?xml version="1.0" encoding="UTF-8" standalone="yes"?>
<Relationships xmlns="http://schemas.openxmlformats.org/package/2006/relationships"><Relationship Id="rId3" Type="http://schemas.openxmlformats.org/officeDocument/2006/relationships/image" Target="../media/image223.tiff"/><Relationship Id="rId2" Type="http://schemas.openxmlformats.org/officeDocument/2006/relationships/image" Target="../media/image325.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image" Target="../media/image326.PNG"/><Relationship Id="rId1" Type="http://schemas.openxmlformats.org/officeDocument/2006/relationships/slideLayout" Target="../slideLayouts/slideLayout1.xml"/><Relationship Id="rId5" Type="http://schemas.openxmlformats.org/officeDocument/2006/relationships/image" Target="../media/image329.tiff"/><Relationship Id="rId4" Type="http://schemas.openxmlformats.org/officeDocument/2006/relationships/image" Target="../media/image328.png"/></Relationships>
</file>

<file path=ppt/slides/_rels/slide123.xml.rels><?xml version="1.0" encoding="UTF-8" standalone="yes"?>
<Relationships xmlns="http://schemas.openxmlformats.org/package/2006/relationships"><Relationship Id="rId3" Type="http://schemas.openxmlformats.org/officeDocument/2006/relationships/image" Target="../media/image223.tiff"/><Relationship Id="rId2" Type="http://schemas.openxmlformats.org/officeDocument/2006/relationships/image" Target="../media/image330.png"/><Relationship Id="rId1" Type="http://schemas.openxmlformats.org/officeDocument/2006/relationships/slideLayout" Target="../slideLayouts/slideLayout2.xml"/><Relationship Id="rId5" Type="http://schemas.openxmlformats.org/officeDocument/2006/relationships/image" Target="../media/image332.jpeg"/><Relationship Id="rId4" Type="http://schemas.openxmlformats.org/officeDocument/2006/relationships/image" Target="../media/image331.jpeg"/></Relationships>
</file>

<file path=ppt/slides/_rels/slide124.xml.rels><?xml version="1.0" encoding="UTF-8" standalone="yes"?>
<Relationships xmlns="http://schemas.openxmlformats.org/package/2006/relationships"><Relationship Id="rId8" Type="http://schemas.openxmlformats.org/officeDocument/2006/relationships/image" Target="../media/image173.jpg"/><Relationship Id="rId3" Type="http://schemas.openxmlformats.org/officeDocument/2006/relationships/image" Target="../media/image169.jpeg"/><Relationship Id="rId7" Type="http://schemas.openxmlformats.org/officeDocument/2006/relationships/image" Target="../media/image165.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72.jpeg"/><Relationship Id="rId5" Type="http://schemas.openxmlformats.org/officeDocument/2006/relationships/image" Target="../media/image171.jpeg"/><Relationship Id="rId4" Type="http://schemas.openxmlformats.org/officeDocument/2006/relationships/image" Target="../media/image170.jpeg"/></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63.png"/><Relationship Id="rId5" Type="http://schemas.openxmlformats.org/officeDocument/2006/relationships/image" Target="../media/image333.jpeg"/><Relationship Id="rId4" Type="http://schemas.openxmlformats.org/officeDocument/2006/relationships/notesSlide" Target="../notesSlides/notesSlide46.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9.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3.jpg"/><Relationship Id="rId11" Type="http://schemas.openxmlformats.org/officeDocument/2006/relationships/image" Target="../media/image28.jpeg"/><Relationship Id="rId5" Type="http://schemas.openxmlformats.org/officeDocument/2006/relationships/image" Target="../media/image22.jpg"/><Relationship Id="rId10" Type="http://schemas.openxmlformats.org/officeDocument/2006/relationships/image" Target="../media/image27.jpeg"/><Relationship Id="rId4" Type="http://schemas.openxmlformats.org/officeDocument/2006/relationships/image" Target="../media/image21.jpg"/><Relationship Id="rId9"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1.xml"/><Relationship Id="rId6" Type="http://schemas.openxmlformats.org/officeDocument/2006/relationships/image" Target="../media/image38.tiff"/><Relationship Id="rId5" Type="http://schemas.openxmlformats.org/officeDocument/2006/relationships/image" Target="../media/image37.jpg"/><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jpg"/><Relationship Id="rId9" Type="http://schemas.openxmlformats.org/officeDocument/2006/relationships/image" Target="../media/image12.jp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tiff"/></Relationships>
</file>

<file path=ppt/slides/_rels/slide22.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tiff"/><Relationship Id="rId5" Type="http://schemas.openxmlformats.org/officeDocument/2006/relationships/image" Target="../media/image41.tiff"/><Relationship Id="rId4" Type="http://schemas.openxmlformats.org/officeDocument/2006/relationships/image" Target="../media/image42.tiff"/></Relationships>
</file>

<file path=ppt/slides/_rels/slide23.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jpeg"/><Relationship Id="rId3" Type="http://schemas.openxmlformats.org/officeDocument/2006/relationships/image" Target="../media/image15.jpeg"/><Relationship Id="rId7" Type="http://schemas.openxmlformats.org/officeDocument/2006/relationships/image" Target="../media/image48.jpeg"/><Relationship Id="rId12" Type="http://schemas.openxmlformats.org/officeDocument/2006/relationships/image" Target="../media/image53.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5" Type="http://schemas.openxmlformats.org/officeDocument/2006/relationships/image" Target="../media/image5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 Id="rId14" Type="http://schemas.openxmlformats.org/officeDocument/2006/relationships/image" Target="../media/image55.jpeg"/></Relationships>
</file>

<file path=ppt/slides/_rels/slide24.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41.tiff"/><Relationship Id="rId4" Type="http://schemas.openxmlformats.org/officeDocument/2006/relationships/image" Target="../media/image40.tiff"/></Relationships>
</file>

<file path=ppt/slides/_rels/slide25.xml.rels><?xml version="1.0" encoding="UTF-8" standalone="yes"?>
<Relationships xmlns="http://schemas.openxmlformats.org/package/2006/relationships"><Relationship Id="rId8" Type="http://schemas.openxmlformats.org/officeDocument/2006/relationships/image" Target="../media/image41.tiff"/><Relationship Id="rId3" Type="http://schemas.openxmlformats.org/officeDocument/2006/relationships/image" Target="../media/image58.png"/><Relationship Id="rId7" Type="http://schemas.openxmlformats.org/officeDocument/2006/relationships/image" Target="../media/image40.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7.tiff"/><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36.jpg"/></Relationships>
</file>

<file path=ppt/slides/_rels/slide26.xml.rels><?xml version="1.0" encoding="UTF-8" standalone="yes"?>
<Relationships xmlns="http://schemas.openxmlformats.org/package/2006/relationships"><Relationship Id="rId8" Type="http://schemas.openxmlformats.org/officeDocument/2006/relationships/image" Target="../media/image57.tiff"/><Relationship Id="rId3" Type="http://schemas.openxmlformats.org/officeDocument/2006/relationships/image" Target="../media/image58.png"/><Relationship Id="rId7" Type="http://schemas.openxmlformats.org/officeDocument/2006/relationships/image" Target="../media/image62.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36.jpg"/><Relationship Id="rId5" Type="http://schemas.openxmlformats.org/officeDocument/2006/relationships/image" Target="../media/image60.png"/><Relationship Id="rId10" Type="http://schemas.openxmlformats.org/officeDocument/2006/relationships/image" Target="../media/image41.tiff"/><Relationship Id="rId4" Type="http://schemas.openxmlformats.org/officeDocument/2006/relationships/image" Target="../media/image59.png"/><Relationship Id="rId9" Type="http://schemas.openxmlformats.org/officeDocument/2006/relationships/image" Target="../media/image40.tiff"/></Relationships>
</file>

<file path=ppt/slides/_rels/slide27.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image" Target="../media/image63.tiff"/><Relationship Id="rId1" Type="http://schemas.openxmlformats.org/officeDocument/2006/relationships/slideLayout" Target="../slideLayouts/slideLayout2.xml"/><Relationship Id="rId4" Type="http://schemas.openxmlformats.org/officeDocument/2006/relationships/image" Target="../media/image65.tiff"/></Relationships>
</file>

<file path=ppt/slides/_rels/slide28.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41.tiff"/><Relationship Id="rId3" Type="http://schemas.openxmlformats.org/officeDocument/2006/relationships/image" Target="../media/image58.png"/><Relationship Id="rId7" Type="http://schemas.openxmlformats.org/officeDocument/2006/relationships/image" Target="../media/image67.png"/><Relationship Id="rId12" Type="http://schemas.openxmlformats.org/officeDocument/2006/relationships/image" Target="../media/image40.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57.tiff"/><Relationship Id="rId5" Type="http://schemas.openxmlformats.org/officeDocument/2006/relationships/image" Target="../media/image60.png"/><Relationship Id="rId10" Type="http://schemas.openxmlformats.org/officeDocument/2006/relationships/image" Target="../media/image62.tiff"/><Relationship Id="rId4" Type="http://schemas.openxmlformats.org/officeDocument/2006/relationships/image" Target="../media/image59.png"/><Relationship Id="rId9" Type="http://schemas.openxmlformats.org/officeDocument/2006/relationships/image" Target="../media/image61.png"/><Relationship Id="rId14" Type="http://schemas.openxmlformats.org/officeDocument/2006/relationships/image" Target="../media/image36.jpg"/></Relationships>
</file>

<file path=ppt/slides/_rels/slide2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57.tiff"/><Relationship Id="rId3" Type="http://schemas.openxmlformats.org/officeDocument/2006/relationships/image" Target="../media/image58.png"/><Relationship Id="rId7" Type="http://schemas.openxmlformats.org/officeDocument/2006/relationships/image" Target="../media/image70.png"/><Relationship Id="rId12" Type="http://schemas.openxmlformats.org/officeDocument/2006/relationships/image" Target="../media/image62.tiff"/><Relationship Id="rId2" Type="http://schemas.openxmlformats.org/officeDocument/2006/relationships/notesSlide" Target="../notesSlides/notesSlide6.xml"/><Relationship Id="rId16" Type="http://schemas.openxmlformats.org/officeDocument/2006/relationships/image" Target="../media/image36.jp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61.png"/><Relationship Id="rId5" Type="http://schemas.openxmlformats.org/officeDocument/2006/relationships/image" Target="../media/image60.png"/><Relationship Id="rId15" Type="http://schemas.openxmlformats.org/officeDocument/2006/relationships/image" Target="../media/image41.tiff"/><Relationship Id="rId10" Type="http://schemas.openxmlformats.org/officeDocument/2006/relationships/image" Target="../media/image68.png"/><Relationship Id="rId4" Type="http://schemas.openxmlformats.org/officeDocument/2006/relationships/image" Target="../media/image59.png"/><Relationship Id="rId9" Type="http://schemas.openxmlformats.org/officeDocument/2006/relationships/image" Target="../media/image67.png"/><Relationship Id="rId14" Type="http://schemas.openxmlformats.org/officeDocument/2006/relationships/image" Target="../media/image40.tiff"/></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57.tiff"/><Relationship Id="rId3" Type="http://schemas.openxmlformats.org/officeDocument/2006/relationships/image" Target="../media/image58.png"/><Relationship Id="rId7" Type="http://schemas.openxmlformats.org/officeDocument/2006/relationships/image" Target="../media/image70.png"/><Relationship Id="rId12" Type="http://schemas.openxmlformats.org/officeDocument/2006/relationships/image" Target="../media/image62.tiff"/><Relationship Id="rId2" Type="http://schemas.openxmlformats.org/officeDocument/2006/relationships/notesSlide" Target="../notesSlides/notesSlide7.xml"/><Relationship Id="rId16" Type="http://schemas.openxmlformats.org/officeDocument/2006/relationships/image" Target="../media/image36.jp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61.png"/><Relationship Id="rId5" Type="http://schemas.openxmlformats.org/officeDocument/2006/relationships/image" Target="../media/image60.png"/><Relationship Id="rId15" Type="http://schemas.openxmlformats.org/officeDocument/2006/relationships/image" Target="../media/image41.tiff"/><Relationship Id="rId10" Type="http://schemas.openxmlformats.org/officeDocument/2006/relationships/image" Target="../media/image68.png"/><Relationship Id="rId4" Type="http://schemas.openxmlformats.org/officeDocument/2006/relationships/image" Target="../media/image59.png"/><Relationship Id="rId9" Type="http://schemas.openxmlformats.org/officeDocument/2006/relationships/image" Target="../media/image67.png"/><Relationship Id="rId14" Type="http://schemas.openxmlformats.org/officeDocument/2006/relationships/image" Target="../media/image40.tiff"/></Relationships>
</file>

<file path=ppt/slides/_rels/slide31.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tiff"/><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3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0.png"/><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82.png"/><Relationship Id="rId4" Type="http://schemas.openxmlformats.org/officeDocument/2006/relationships/image" Target="../media/image81.jpeg"/></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4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4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44.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4.png"/><Relationship Id="rId7" Type="http://schemas.openxmlformats.org/officeDocument/2006/relationships/image" Target="../media/image102.png"/><Relationship Id="rId12" Type="http://schemas.openxmlformats.org/officeDocument/2006/relationships/image" Target="../media/image9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98.png"/><Relationship Id="rId5" Type="http://schemas.openxmlformats.org/officeDocument/2006/relationships/image" Target="../media/image101.png"/><Relationship Id="rId10" Type="http://schemas.openxmlformats.org/officeDocument/2006/relationships/image" Target="../media/image97.png"/><Relationship Id="rId4" Type="http://schemas.openxmlformats.org/officeDocument/2006/relationships/image" Target="../media/image100.jpg"/><Relationship Id="rId9" Type="http://schemas.openxmlformats.org/officeDocument/2006/relationships/image" Target="../media/image96.png"/></Relationships>
</file>

<file path=ppt/slides/_rels/slide4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2.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7.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emf"/><Relationship Id="rId7" Type="http://schemas.openxmlformats.org/officeDocument/2006/relationships/image" Target="../media/image109.jpe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8.emf"/><Relationship Id="rId5" Type="http://schemas.openxmlformats.org/officeDocument/2006/relationships/image" Target="../media/image107.emf"/><Relationship Id="rId4" Type="http://schemas.openxmlformats.org/officeDocument/2006/relationships/image" Target="../media/image106.emf"/></Relationships>
</file>

<file path=ppt/slides/_rels/slide48.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emf"/><Relationship Id="rId7" Type="http://schemas.openxmlformats.org/officeDocument/2006/relationships/image" Target="../media/image109.jpe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8.emf"/><Relationship Id="rId5" Type="http://schemas.openxmlformats.org/officeDocument/2006/relationships/image" Target="../media/image107.emf"/><Relationship Id="rId4" Type="http://schemas.openxmlformats.org/officeDocument/2006/relationships/image" Target="../media/image106.emf"/></Relationships>
</file>

<file path=ppt/slides/_rels/slide4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 Id="rId5" Type="http://schemas.openxmlformats.org/officeDocument/2006/relationships/image" Target="../media/image114.jpeg"/><Relationship Id="rId4" Type="http://schemas.openxmlformats.org/officeDocument/2006/relationships/image" Target="../media/image113.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5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5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_rels/slide5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56.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emf"/><Relationship Id="rId7" Type="http://schemas.openxmlformats.org/officeDocument/2006/relationships/image" Target="../media/image109.jpe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8.emf"/><Relationship Id="rId5" Type="http://schemas.openxmlformats.org/officeDocument/2006/relationships/image" Target="../media/image107.emf"/><Relationship Id="rId4" Type="http://schemas.openxmlformats.org/officeDocument/2006/relationships/image" Target="../media/image106.emf"/></Relationships>
</file>

<file path=ppt/slides/_rels/slide5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xml"/><Relationship Id="rId4" Type="http://schemas.openxmlformats.org/officeDocument/2006/relationships/image" Target="../media/image129.jpeg"/></Relationships>
</file>

<file path=ppt/slides/_rels/slide5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138.jpeg"/><Relationship Id="rId3" Type="http://schemas.openxmlformats.org/officeDocument/2006/relationships/image" Target="../media/image133.jpeg"/><Relationship Id="rId7" Type="http://schemas.openxmlformats.org/officeDocument/2006/relationships/image" Target="../media/image137.jpeg"/><Relationship Id="rId2" Type="http://schemas.openxmlformats.org/officeDocument/2006/relationships/image" Target="../media/image132.jpeg"/><Relationship Id="rId1" Type="http://schemas.openxmlformats.org/officeDocument/2006/relationships/slideLayout" Target="../slideLayouts/slideLayout2.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6.emf"/><Relationship Id="rId7" Type="http://schemas.openxmlformats.org/officeDocument/2006/relationships/image" Target="../media/image110.jpeg"/><Relationship Id="rId2" Type="http://schemas.openxmlformats.org/officeDocument/2006/relationships/image" Target="../media/image105.emf"/><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emf"/><Relationship Id="rId4" Type="http://schemas.openxmlformats.org/officeDocument/2006/relationships/image" Target="../media/image107.emf"/></Relationships>
</file>

<file path=ppt/slides/_rels/slide61.xml.rels><?xml version="1.0" encoding="UTF-8" standalone="yes"?>
<Relationships xmlns="http://schemas.openxmlformats.org/package/2006/relationships"><Relationship Id="rId8" Type="http://schemas.openxmlformats.org/officeDocument/2006/relationships/image" Target="../media/image143.jpeg"/><Relationship Id="rId3" Type="http://schemas.openxmlformats.org/officeDocument/2006/relationships/image" Target="../media/image139.png"/><Relationship Id="rId7" Type="http://schemas.openxmlformats.org/officeDocument/2006/relationships/image" Target="../media/image142.png"/><Relationship Id="rId12" Type="http://schemas.openxmlformats.org/officeDocument/2006/relationships/hyperlink" Target="https://potatoes.wsu.edu/trials-3/" TargetMode="External"/><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41.jpeg"/><Relationship Id="rId11" Type="http://schemas.openxmlformats.org/officeDocument/2006/relationships/image" Target="../media/image146.jpeg"/><Relationship Id="rId5" Type="http://schemas.openxmlformats.org/officeDocument/2006/relationships/image" Target="../media/image140.jpeg"/><Relationship Id="rId10" Type="http://schemas.openxmlformats.org/officeDocument/2006/relationships/image" Target="../media/image145.jpeg"/><Relationship Id="rId4" Type="http://schemas.openxmlformats.org/officeDocument/2006/relationships/hyperlink" Target="https://www.google.com/url?sa=i&amp;url=https%3A%2F%2Fwww.gimmesomeoven.com%2Fbaked-potato%2F&amp;psig=AOvVaw1GJw-aZEelpjzBotLlzuUY&amp;ust=1636132132958000&amp;source=images&amp;cd=vfe&amp;ved=0CAsQjRxqFwoTCIjg-LSZ__MCFQAAAAAdAAAAABAY" TargetMode="External"/><Relationship Id="rId9" Type="http://schemas.openxmlformats.org/officeDocument/2006/relationships/image" Target="../media/image144.jpeg"/></Relationships>
</file>

<file path=ppt/slides/_rels/slide62.xml.rels><?xml version="1.0" encoding="UTF-8" standalone="yes"?>
<Relationships xmlns="http://schemas.openxmlformats.org/package/2006/relationships"><Relationship Id="rId3" Type="http://schemas.openxmlformats.org/officeDocument/2006/relationships/image" Target="../media/image106.emf"/><Relationship Id="rId7" Type="http://schemas.openxmlformats.org/officeDocument/2006/relationships/image" Target="../media/image110.jpeg"/><Relationship Id="rId2" Type="http://schemas.openxmlformats.org/officeDocument/2006/relationships/image" Target="../media/image105.emf"/><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emf"/><Relationship Id="rId4" Type="http://schemas.openxmlformats.org/officeDocument/2006/relationships/image" Target="../media/image107.emf"/></Relationships>
</file>

<file path=ppt/slides/_rels/slide63.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64.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159.tiff"/><Relationship Id="rId3" Type="http://schemas.openxmlformats.org/officeDocument/2006/relationships/image" Target="../media/image154.jpeg"/><Relationship Id="rId7" Type="http://schemas.openxmlformats.org/officeDocument/2006/relationships/image" Target="../media/image158.tif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7.jpeg"/><Relationship Id="rId11" Type="http://schemas.openxmlformats.org/officeDocument/2006/relationships/image" Target="../media/image162.jpeg"/><Relationship Id="rId5" Type="http://schemas.openxmlformats.org/officeDocument/2006/relationships/image" Target="../media/image156.jpeg"/><Relationship Id="rId10" Type="http://schemas.openxmlformats.org/officeDocument/2006/relationships/image" Target="../media/image161.jpeg"/><Relationship Id="rId4" Type="http://schemas.openxmlformats.org/officeDocument/2006/relationships/image" Target="../media/image155.png"/><Relationship Id="rId9" Type="http://schemas.openxmlformats.org/officeDocument/2006/relationships/image" Target="../media/image160.jpeg"/></Relationships>
</file>

<file path=ppt/slides/_rels/slide66.xml.rels><?xml version="1.0" encoding="UTF-8" standalone="yes"?>
<Relationships xmlns="http://schemas.openxmlformats.org/package/2006/relationships"><Relationship Id="rId8" Type="http://schemas.openxmlformats.org/officeDocument/2006/relationships/image" Target="../media/image159.tiff"/><Relationship Id="rId3" Type="http://schemas.openxmlformats.org/officeDocument/2006/relationships/image" Target="../media/image154.jpeg"/><Relationship Id="rId7" Type="http://schemas.openxmlformats.org/officeDocument/2006/relationships/image" Target="../media/image158.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7.jpeg"/><Relationship Id="rId11" Type="http://schemas.openxmlformats.org/officeDocument/2006/relationships/image" Target="../media/image162.jpeg"/><Relationship Id="rId5" Type="http://schemas.openxmlformats.org/officeDocument/2006/relationships/image" Target="../media/image156.jpeg"/><Relationship Id="rId10" Type="http://schemas.openxmlformats.org/officeDocument/2006/relationships/image" Target="../media/image161.jpeg"/><Relationship Id="rId4" Type="http://schemas.openxmlformats.org/officeDocument/2006/relationships/image" Target="../media/image155.png"/><Relationship Id="rId9" Type="http://schemas.openxmlformats.org/officeDocument/2006/relationships/image" Target="../media/image160.jpeg"/></Relationships>
</file>

<file path=ppt/slides/_rels/slide67.xml.rels><?xml version="1.0" encoding="UTF-8" standalone="yes"?>
<Relationships xmlns="http://schemas.openxmlformats.org/package/2006/relationships"><Relationship Id="rId8" Type="http://schemas.openxmlformats.org/officeDocument/2006/relationships/image" Target="../media/image159.tiff"/><Relationship Id="rId3" Type="http://schemas.openxmlformats.org/officeDocument/2006/relationships/image" Target="../media/image154.jpeg"/><Relationship Id="rId7" Type="http://schemas.openxmlformats.org/officeDocument/2006/relationships/image" Target="../media/image158.tif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7.jpeg"/><Relationship Id="rId11" Type="http://schemas.openxmlformats.org/officeDocument/2006/relationships/image" Target="../media/image162.jpeg"/><Relationship Id="rId5" Type="http://schemas.openxmlformats.org/officeDocument/2006/relationships/image" Target="../media/image156.jpeg"/><Relationship Id="rId10" Type="http://schemas.openxmlformats.org/officeDocument/2006/relationships/image" Target="../media/image161.jpeg"/><Relationship Id="rId4" Type="http://schemas.openxmlformats.org/officeDocument/2006/relationships/image" Target="../media/image155.png"/><Relationship Id="rId9" Type="http://schemas.openxmlformats.org/officeDocument/2006/relationships/image" Target="../media/image160.jpeg"/></Relationships>
</file>

<file path=ppt/slides/_rels/slide68.xml.rels><?xml version="1.0" encoding="UTF-8" standalone="yes"?>
<Relationships xmlns="http://schemas.openxmlformats.org/package/2006/relationships"><Relationship Id="rId8" Type="http://schemas.openxmlformats.org/officeDocument/2006/relationships/image" Target="../media/image159.tiff"/><Relationship Id="rId3" Type="http://schemas.openxmlformats.org/officeDocument/2006/relationships/image" Target="../media/image154.jpeg"/><Relationship Id="rId7" Type="http://schemas.openxmlformats.org/officeDocument/2006/relationships/image" Target="../media/image158.tif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7.jpeg"/><Relationship Id="rId11" Type="http://schemas.openxmlformats.org/officeDocument/2006/relationships/image" Target="../media/image162.jpeg"/><Relationship Id="rId5" Type="http://schemas.openxmlformats.org/officeDocument/2006/relationships/image" Target="../media/image156.jpeg"/><Relationship Id="rId10" Type="http://schemas.openxmlformats.org/officeDocument/2006/relationships/image" Target="../media/image161.jpeg"/><Relationship Id="rId4" Type="http://schemas.openxmlformats.org/officeDocument/2006/relationships/image" Target="../media/image155.png"/><Relationship Id="rId9" Type="http://schemas.openxmlformats.org/officeDocument/2006/relationships/image" Target="../media/image160.jpeg"/></Relationships>
</file>

<file path=ppt/slides/_rels/slide69.xml.rels><?xml version="1.0" encoding="UTF-8" standalone="yes"?>
<Relationships xmlns="http://schemas.openxmlformats.org/package/2006/relationships"><Relationship Id="rId8" Type="http://schemas.openxmlformats.org/officeDocument/2006/relationships/image" Target="../media/image159.tiff"/><Relationship Id="rId3" Type="http://schemas.openxmlformats.org/officeDocument/2006/relationships/image" Target="../media/image154.jpeg"/><Relationship Id="rId7" Type="http://schemas.openxmlformats.org/officeDocument/2006/relationships/image" Target="../media/image158.tif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57.jpeg"/><Relationship Id="rId11" Type="http://schemas.openxmlformats.org/officeDocument/2006/relationships/image" Target="../media/image162.jpeg"/><Relationship Id="rId5" Type="http://schemas.openxmlformats.org/officeDocument/2006/relationships/image" Target="../media/image156.jpeg"/><Relationship Id="rId10" Type="http://schemas.openxmlformats.org/officeDocument/2006/relationships/image" Target="../media/image161.jpeg"/><Relationship Id="rId4" Type="http://schemas.openxmlformats.org/officeDocument/2006/relationships/image" Target="../media/image155.png"/><Relationship Id="rId9" Type="http://schemas.openxmlformats.org/officeDocument/2006/relationships/image" Target="../media/image160.jpeg"/></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59.tiff"/><Relationship Id="rId3" Type="http://schemas.openxmlformats.org/officeDocument/2006/relationships/image" Target="../media/image154.jpeg"/><Relationship Id="rId7" Type="http://schemas.openxmlformats.org/officeDocument/2006/relationships/image" Target="../media/image158.tif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57.jpeg"/><Relationship Id="rId11" Type="http://schemas.openxmlformats.org/officeDocument/2006/relationships/image" Target="../media/image162.jpeg"/><Relationship Id="rId5" Type="http://schemas.openxmlformats.org/officeDocument/2006/relationships/image" Target="../media/image156.jpeg"/><Relationship Id="rId10" Type="http://schemas.openxmlformats.org/officeDocument/2006/relationships/image" Target="../media/image161.jpeg"/><Relationship Id="rId4" Type="http://schemas.openxmlformats.org/officeDocument/2006/relationships/image" Target="../media/image155.png"/><Relationship Id="rId9" Type="http://schemas.openxmlformats.org/officeDocument/2006/relationships/image" Target="../media/image160.jpeg"/></Relationships>
</file>

<file path=ppt/slides/_rels/slide71.xml.rels><?xml version="1.0" encoding="UTF-8" standalone="yes"?>
<Relationships xmlns="http://schemas.openxmlformats.org/package/2006/relationships"><Relationship Id="rId8" Type="http://schemas.openxmlformats.org/officeDocument/2006/relationships/image" Target="../media/image159.tiff"/><Relationship Id="rId3" Type="http://schemas.openxmlformats.org/officeDocument/2006/relationships/image" Target="../media/image154.jpeg"/><Relationship Id="rId7" Type="http://schemas.openxmlformats.org/officeDocument/2006/relationships/image" Target="../media/image158.tif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57.jpeg"/><Relationship Id="rId11" Type="http://schemas.openxmlformats.org/officeDocument/2006/relationships/image" Target="../media/image162.jpeg"/><Relationship Id="rId5" Type="http://schemas.openxmlformats.org/officeDocument/2006/relationships/image" Target="../media/image156.jpeg"/><Relationship Id="rId10" Type="http://schemas.openxmlformats.org/officeDocument/2006/relationships/image" Target="../media/image161.jpeg"/><Relationship Id="rId4" Type="http://schemas.openxmlformats.org/officeDocument/2006/relationships/image" Target="../media/image155.png"/><Relationship Id="rId9" Type="http://schemas.openxmlformats.org/officeDocument/2006/relationships/image" Target="../media/image160.jpeg"/></Relationships>
</file>

<file path=ppt/slides/_rels/slide72.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4.jpg"/></Relationships>
</file>

<file path=ppt/slides/_rels/slide73.xml.rels><?xml version="1.0" encoding="UTF-8" standalone="yes"?>
<Relationships xmlns="http://schemas.openxmlformats.org/package/2006/relationships"><Relationship Id="rId8" Type="http://schemas.openxmlformats.org/officeDocument/2006/relationships/image" Target="../media/image164.jpg"/><Relationship Id="rId3" Type="http://schemas.openxmlformats.org/officeDocument/2006/relationships/image" Target="../media/image165.jpeg"/><Relationship Id="rId7" Type="http://schemas.openxmlformats.org/officeDocument/2006/relationships/image" Target="../media/image168.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63.jpeg"/><Relationship Id="rId5" Type="http://schemas.openxmlformats.org/officeDocument/2006/relationships/image" Target="../media/image167.png"/><Relationship Id="rId4" Type="http://schemas.openxmlformats.org/officeDocument/2006/relationships/image" Target="../media/image166.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173.jpg"/><Relationship Id="rId3" Type="http://schemas.openxmlformats.org/officeDocument/2006/relationships/image" Target="../media/image169.jpeg"/><Relationship Id="rId7" Type="http://schemas.openxmlformats.org/officeDocument/2006/relationships/image" Target="../media/image165.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72.jpeg"/><Relationship Id="rId5" Type="http://schemas.openxmlformats.org/officeDocument/2006/relationships/image" Target="../media/image171.jpeg"/><Relationship Id="rId4" Type="http://schemas.openxmlformats.org/officeDocument/2006/relationships/image" Target="../media/image170.jpeg"/></Relationships>
</file>

<file path=ppt/slides/_rels/slide76.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2.xml"/><Relationship Id="rId4" Type="http://schemas.openxmlformats.org/officeDocument/2006/relationships/image" Target="../media/image176.jpeg"/></Relationships>
</file>

<file path=ppt/slides/_rels/slide77.xml.rels><?xml version="1.0" encoding="UTF-8" standalone="yes"?>
<Relationships xmlns="http://schemas.openxmlformats.org/package/2006/relationships"><Relationship Id="rId8" Type="http://schemas.openxmlformats.org/officeDocument/2006/relationships/image" Target="../media/image160.jpeg"/><Relationship Id="rId3" Type="http://schemas.openxmlformats.org/officeDocument/2006/relationships/image" Target="../media/image154.jpeg"/><Relationship Id="rId7" Type="http://schemas.openxmlformats.org/officeDocument/2006/relationships/image" Target="../media/image159.tif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58.tiff"/><Relationship Id="rId11" Type="http://schemas.openxmlformats.org/officeDocument/2006/relationships/image" Target="../media/image157.jpeg"/><Relationship Id="rId5" Type="http://schemas.openxmlformats.org/officeDocument/2006/relationships/image" Target="../media/image156.jpeg"/><Relationship Id="rId10" Type="http://schemas.openxmlformats.org/officeDocument/2006/relationships/image" Target="../media/image162.jpeg"/><Relationship Id="rId4" Type="http://schemas.openxmlformats.org/officeDocument/2006/relationships/image" Target="../media/image155.png"/><Relationship Id="rId9" Type="http://schemas.openxmlformats.org/officeDocument/2006/relationships/image" Target="../media/image161.jpeg"/></Relationships>
</file>

<file path=ppt/slides/_rels/slide78.xml.rels><?xml version="1.0" encoding="UTF-8" standalone="yes"?>
<Relationships xmlns="http://schemas.openxmlformats.org/package/2006/relationships"><Relationship Id="rId8" Type="http://schemas.openxmlformats.org/officeDocument/2006/relationships/image" Target="../media/image160.jpeg"/><Relationship Id="rId3" Type="http://schemas.openxmlformats.org/officeDocument/2006/relationships/image" Target="../media/image154.jpeg"/><Relationship Id="rId7" Type="http://schemas.openxmlformats.org/officeDocument/2006/relationships/image" Target="../media/image159.tif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58.tiff"/><Relationship Id="rId11" Type="http://schemas.openxmlformats.org/officeDocument/2006/relationships/image" Target="../media/image157.jpeg"/><Relationship Id="rId5" Type="http://schemas.openxmlformats.org/officeDocument/2006/relationships/image" Target="../media/image156.jpeg"/><Relationship Id="rId10" Type="http://schemas.openxmlformats.org/officeDocument/2006/relationships/image" Target="../media/image162.jpeg"/><Relationship Id="rId4" Type="http://schemas.openxmlformats.org/officeDocument/2006/relationships/image" Target="../media/image155.png"/><Relationship Id="rId9" Type="http://schemas.openxmlformats.org/officeDocument/2006/relationships/image" Target="../media/image161.jpeg"/></Relationships>
</file>

<file path=ppt/slides/_rels/slide79.xml.rels><?xml version="1.0" encoding="UTF-8" standalone="yes"?>
<Relationships xmlns="http://schemas.openxmlformats.org/package/2006/relationships"><Relationship Id="rId8" Type="http://schemas.openxmlformats.org/officeDocument/2006/relationships/image" Target="../media/image160.jpeg"/><Relationship Id="rId3" Type="http://schemas.openxmlformats.org/officeDocument/2006/relationships/image" Target="../media/image154.jpeg"/><Relationship Id="rId7" Type="http://schemas.openxmlformats.org/officeDocument/2006/relationships/image" Target="../media/image159.tif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58.tiff"/><Relationship Id="rId11" Type="http://schemas.openxmlformats.org/officeDocument/2006/relationships/image" Target="../media/image157.jpeg"/><Relationship Id="rId5" Type="http://schemas.openxmlformats.org/officeDocument/2006/relationships/image" Target="../media/image156.jpeg"/><Relationship Id="rId10" Type="http://schemas.openxmlformats.org/officeDocument/2006/relationships/image" Target="../media/image162.jpeg"/><Relationship Id="rId4" Type="http://schemas.openxmlformats.org/officeDocument/2006/relationships/image" Target="../media/image155.png"/><Relationship Id="rId9" Type="http://schemas.openxmlformats.org/officeDocument/2006/relationships/image" Target="../media/image161.jpeg"/></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160.jpeg"/><Relationship Id="rId3" Type="http://schemas.openxmlformats.org/officeDocument/2006/relationships/image" Target="../media/image154.jpeg"/><Relationship Id="rId7" Type="http://schemas.openxmlformats.org/officeDocument/2006/relationships/image" Target="../media/image159.tif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58.tiff"/><Relationship Id="rId11" Type="http://schemas.openxmlformats.org/officeDocument/2006/relationships/image" Target="../media/image157.jpeg"/><Relationship Id="rId5" Type="http://schemas.openxmlformats.org/officeDocument/2006/relationships/image" Target="../media/image156.jpeg"/><Relationship Id="rId10" Type="http://schemas.openxmlformats.org/officeDocument/2006/relationships/image" Target="../media/image162.jpeg"/><Relationship Id="rId4" Type="http://schemas.openxmlformats.org/officeDocument/2006/relationships/image" Target="../media/image155.png"/><Relationship Id="rId9" Type="http://schemas.openxmlformats.org/officeDocument/2006/relationships/image" Target="../media/image161.jpeg"/></Relationships>
</file>

<file path=ppt/slides/_rels/slide81.xml.rels><?xml version="1.0" encoding="UTF-8" standalone="yes"?>
<Relationships xmlns="http://schemas.openxmlformats.org/package/2006/relationships"><Relationship Id="rId8" Type="http://schemas.openxmlformats.org/officeDocument/2006/relationships/image" Target="../media/image183.png"/><Relationship Id="rId13" Type="http://schemas.openxmlformats.org/officeDocument/2006/relationships/image" Target="../media/image188.png"/><Relationship Id="rId3" Type="http://schemas.openxmlformats.org/officeDocument/2006/relationships/image" Target="../media/image178.png"/><Relationship Id="rId7" Type="http://schemas.openxmlformats.org/officeDocument/2006/relationships/image" Target="../media/image182.png"/><Relationship Id="rId12" Type="http://schemas.openxmlformats.org/officeDocument/2006/relationships/image" Target="../media/image187.jpeg"/><Relationship Id="rId2" Type="http://schemas.openxmlformats.org/officeDocument/2006/relationships/image" Target="../media/image177.png"/><Relationship Id="rId1" Type="http://schemas.openxmlformats.org/officeDocument/2006/relationships/slideLayout" Target="../slideLayouts/slideLayout2.xml"/><Relationship Id="rId6" Type="http://schemas.openxmlformats.org/officeDocument/2006/relationships/image" Target="../media/image181.png"/><Relationship Id="rId11" Type="http://schemas.openxmlformats.org/officeDocument/2006/relationships/image" Target="../media/image186.jpeg"/><Relationship Id="rId5" Type="http://schemas.openxmlformats.org/officeDocument/2006/relationships/image" Target="../media/image180.png"/><Relationship Id="rId10" Type="http://schemas.openxmlformats.org/officeDocument/2006/relationships/image" Target="../media/image185.jpeg"/><Relationship Id="rId4" Type="http://schemas.openxmlformats.org/officeDocument/2006/relationships/image" Target="../media/image179.png"/><Relationship Id="rId9" Type="http://schemas.openxmlformats.org/officeDocument/2006/relationships/image" Target="../media/image184.jpeg"/><Relationship Id="rId14" Type="http://schemas.openxmlformats.org/officeDocument/2006/relationships/image" Target="../media/image189.png"/></Relationships>
</file>

<file path=ppt/slides/_rels/slide8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90.em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89.png"/><Relationship Id="rId5" Type="http://schemas.openxmlformats.org/officeDocument/2006/relationships/image" Target="../media/image187.jpeg"/><Relationship Id="rId4" Type="http://schemas.openxmlformats.org/officeDocument/2006/relationships/image" Target="../media/image186.jpeg"/></Relationships>
</file>

<file path=ppt/slides/_rels/slide8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90.emf"/><Relationship Id="rId7" Type="http://schemas.openxmlformats.org/officeDocument/2006/relationships/customXml" Target="../ink/ink1.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93.png"/><Relationship Id="rId11" Type="http://schemas.openxmlformats.org/officeDocument/2006/relationships/image" Target="../media/image187.jpeg"/><Relationship Id="rId5" Type="http://schemas.openxmlformats.org/officeDocument/2006/relationships/image" Target="../media/image192.png"/><Relationship Id="rId10" Type="http://schemas.openxmlformats.org/officeDocument/2006/relationships/image" Target="../media/image186.jpeg"/><Relationship Id="rId4" Type="http://schemas.openxmlformats.org/officeDocument/2006/relationships/image" Target="../media/image191.png"/><Relationship Id="rId9" Type="http://schemas.openxmlformats.org/officeDocument/2006/relationships/image" Target="../media/image189.png"/></Relationships>
</file>

<file path=ppt/slides/_rels/slide8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96.png"/><Relationship Id="rId4" Type="http://schemas.openxmlformats.org/officeDocument/2006/relationships/image" Target="../media/image195.png"/></Relationships>
</file>

<file path=ppt/slides/_rels/slide86.xml.rels><?xml version="1.0" encoding="UTF-8" standalone="yes"?>
<Relationships xmlns="http://schemas.openxmlformats.org/package/2006/relationships"><Relationship Id="rId8" Type="http://schemas.openxmlformats.org/officeDocument/2006/relationships/image" Target="../media/image201.jpg"/><Relationship Id="rId13" Type="http://schemas.openxmlformats.org/officeDocument/2006/relationships/image" Target="../media/image206.jpg"/><Relationship Id="rId3" Type="http://schemas.openxmlformats.org/officeDocument/2006/relationships/image" Target="../media/image197.jpg"/><Relationship Id="rId7" Type="http://schemas.openxmlformats.org/officeDocument/2006/relationships/image" Target="../media/image196.png"/><Relationship Id="rId12" Type="http://schemas.openxmlformats.org/officeDocument/2006/relationships/image" Target="../media/image205.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00.jpg"/><Relationship Id="rId11" Type="http://schemas.openxmlformats.org/officeDocument/2006/relationships/image" Target="../media/image204.jpg"/><Relationship Id="rId5" Type="http://schemas.openxmlformats.org/officeDocument/2006/relationships/image" Target="../media/image199.jpg"/><Relationship Id="rId10" Type="http://schemas.openxmlformats.org/officeDocument/2006/relationships/image" Target="../media/image203.jpg"/><Relationship Id="rId4" Type="http://schemas.openxmlformats.org/officeDocument/2006/relationships/image" Target="../media/image198.jpg"/><Relationship Id="rId9" Type="http://schemas.openxmlformats.org/officeDocument/2006/relationships/image" Target="../media/image202.jpg"/><Relationship Id="rId14" Type="http://schemas.openxmlformats.org/officeDocument/2006/relationships/image" Target="../media/image207.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09.tiff"/><Relationship Id="rId2" Type="http://schemas.openxmlformats.org/officeDocument/2006/relationships/image" Target="../media/image208.tiff"/><Relationship Id="rId1" Type="http://schemas.openxmlformats.org/officeDocument/2006/relationships/slideLayout" Target="../slideLayouts/slideLayout2.xml"/><Relationship Id="rId4" Type="http://schemas.openxmlformats.org/officeDocument/2006/relationships/image" Target="../media/image210.tiff"/></Relationships>
</file>

<file path=ppt/slides/_rels/slide89.xml.rels><?xml version="1.0" encoding="UTF-8" standalone="yes"?>
<Relationships xmlns="http://schemas.openxmlformats.org/package/2006/relationships"><Relationship Id="rId3" Type="http://schemas.openxmlformats.org/officeDocument/2006/relationships/image" Target="../media/image209.tiff"/><Relationship Id="rId2" Type="http://schemas.openxmlformats.org/officeDocument/2006/relationships/image" Target="../media/image208.tiff"/><Relationship Id="rId1" Type="http://schemas.openxmlformats.org/officeDocument/2006/relationships/slideLayout" Target="../slideLayouts/slideLayout2.xml"/><Relationship Id="rId4" Type="http://schemas.openxmlformats.org/officeDocument/2006/relationships/image" Target="../media/image210.tiff"/></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11.jpeg"/><Relationship Id="rId4" Type="http://schemas.openxmlformats.org/officeDocument/2006/relationships/image" Target="../media/image184.jpeg"/></Relationships>
</file>

<file path=ppt/slides/_rels/slide91.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21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12.jpeg"/><Relationship Id="rId5" Type="http://schemas.openxmlformats.org/officeDocument/2006/relationships/image" Target="../media/image211.jpeg"/><Relationship Id="rId4" Type="http://schemas.openxmlformats.org/officeDocument/2006/relationships/image" Target="../media/image184.jpeg"/></Relationships>
</file>

<file path=ppt/slides/_rels/slide92.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189.png"/><Relationship Id="rId7" Type="http://schemas.openxmlformats.org/officeDocument/2006/relationships/image" Target="../media/image212.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14.png"/><Relationship Id="rId5" Type="http://schemas.openxmlformats.org/officeDocument/2006/relationships/image" Target="../media/image211.jpeg"/><Relationship Id="rId10" Type="http://schemas.openxmlformats.org/officeDocument/2006/relationships/image" Target="../media/image216.jpeg"/><Relationship Id="rId4" Type="http://schemas.openxmlformats.org/officeDocument/2006/relationships/image" Target="../media/image184.jpeg"/><Relationship Id="rId9" Type="http://schemas.openxmlformats.org/officeDocument/2006/relationships/image" Target="../media/image215.jpg"/></Relationships>
</file>

<file path=ppt/slides/_rels/slide93.xml.rels><?xml version="1.0" encoding="UTF-8" standalone="yes"?>
<Relationships xmlns="http://schemas.openxmlformats.org/package/2006/relationships"><Relationship Id="rId3" Type="http://schemas.openxmlformats.org/officeDocument/2006/relationships/image" Target="../media/image218.tiff"/><Relationship Id="rId2" Type="http://schemas.openxmlformats.org/officeDocument/2006/relationships/image" Target="../media/image217.jpeg"/><Relationship Id="rId1" Type="http://schemas.openxmlformats.org/officeDocument/2006/relationships/slideLayout" Target="../slideLayouts/slideLayout2.xml"/><Relationship Id="rId6" Type="http://schemas.openxmlformats.org/officeDocument/2006/relationships/image" Target="../media/image221.png"/><Relationship Id="rId5" Type="http://schemas.openxmlformats.org/officeDocument/2006/relationships/image" Target="../media/image220.tiff"/><Relationship Id="rId4" Type="http://schemas.openxmlformats.org/officeDocument/2006/relationships/image" Target="../media/image219.tiff"/></Relationships>
</file>

<file path=ppt/slides/_rels/slide94.xml.rels><?xml version="1.0" encoding="UTF-8" standalone="yes"?>
<Relationships xmlns="http://schemas.openxmlformats.org/package/2006/relationships"><Relationship Id="rId3" Type="http://schemas.openxmlformats.org/officeDocument/2006/relationships/image" Target="../media/image223.tiff"/><Relationship Id="rId2" Type="http://schemas.openxmlformats.org/officeDocument/2006/relationships/image" Target="../media/image222.png"/><Relationship Id="rId1" Type="http://schemas.openxmlformats.org/officeDocument/2006/relationships/slideLayout" Target="../slideLayouts/slideLayout2.xml"/><Relationship Id="rId6" Type="http://schemas.openxmlformats.org/officeDocument/2006/relationships/image" Target="../media/image226.png"/><Relationship Id="rId5" Type="http://schemas.openxmlformats.org/officeDocument/2006/relationships/image" Target="../media/image225.png"/><Relationship Id="rId4" Type="http://schemas.openxmlformats.org/officeDocument/2006/relationships/image" Target="../media/image224.png"/></Relationships>
</file>

<file path=ppt/slides/_rels/slide95.xml.rels><?xml version="1.0" encoding="UTF-8" standalone="yes"?>
<Relationships xmlns="http://schemas.openxmlformats.org/package/2006/relationships"><Relationship Id="rId3" Type="http://schemas.openxmlformats.org/officeDocument/2006/relationships/image" Target="../media/image223.tiff"/><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image" Target="../media/image233.png"/><Relationship Id="rId3" Type="http://schemas.openxmlformats.org/officeDocument/2006/relationships/image" Target="../media/image228.jpg"/><Relationship Id="rId7" Type="http://schemas.openxmlformats.org/officeDocument/2006/relationships/image" Target="../media/image23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31.png"/><Relationship Id="rId5" Type="http://schemas.openxmlformats.org/officeDocument/2006/relationships/image" Target="../media/image230.png"/><Relationship Id="rId10" Type="http://schemas.openxmlformats.org/officeDocument/2006/relationships/image" Target="../media/image235.jpeg"/><Relationship Id="rId4" Type="http://schemas.openxmlformats.org/officeDocument/2006/relationships/image" Target="../media/image229.jpg"/><Relationship Id="rId9" Type="http://schemas.openxmlformats.org/officeDocument/2006/relationships/image" Target="../media/image234.jpeg"/></Relationships>
</file>

<file path=ppt/slides/_rels/slide98.xml.rels><?xml version="1.0" encoding="UTF-8" standalone="yes"?>
<Relationships xmlns="http://schemas.openxmlformats.org/package/2006/relationships"><Relationship Id="rId3" Type="http://schemas.openxmlformats.org/officeDocument/2006/relationships/image" Target="../media/image228.jp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37.jpeg"/><Relationship Id="rId5" Type="http://schemas.openxmlformats.org/officeDocument/2006/relationships/image" Target="../media/image234.jpeg"/><Relationship Id="rId4" Type="http://schemas.openxmlformats.org/officeDocument/2006/relationships/image" Target="../media/image236.png"/></Relationships>
</file>

<file path=ppt/slides/_rels/slide99.xml.rels><?xml version="1.0" encoding="UTF-8" standalone="yes"?>
<Relationships xmlns="http://schemas.openxmlformats.org/package/2006/relationships"><Relationship Id="rId3" Type="http://schemas.openxmlformats.org/officeDocument/2006/relationships/image" Target="../media/image234.jpeg"/><Relationship Id="rId7" Type="http://schemas.openxmlformats.org/officeDocument/2006/relationships/image" Target="../media/image241.jp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40.jpeg"/><Relationship Id="rId5" Type="http://schemas.openxmlformats.org/officeDocument/2006/relationships/image" Target="../media/image239.jpeg"/><Relationship Id="rId4" Type="http://schemas.openxmlformats.org/officeDocument/2006/relationships/image" Target="../media/image2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1068B6B-8BD1-DB4A-A3CA-D082438EAC7C}"/>
              </a:ext>
            </a:extLst>
          </p:cNvPr>
          <p:cNvSpPr txBox="1"/>
          <p:nvPr/>
        </p:nvSpPr>
        <p:spPr>
          <a:xfrm>
            <a:off x="1219655" y="249164"/>
            <a:ext cx="9542826" cy="769441"/>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Potato breeding and genetics</a:t>
            </a:r>
          </a:p>
        </p:txBody>
      </p:sp>
      <p:pic>
        <p:nvPicPr>
          <p:cNvPr id="6" name="Picture 5">
            <a:extLst>
              <a:ext uri="{FF2B5EF4-FFF2-40B4-BE49-F238E27FC236}">
                <a16:creationId xmlns:a16="http://schemas.microsoft.com/office/drawing/2014/main" id="{02B24695-11AC-0646-B603-D16A812A4E10}"/>
              </a:ext>
            </a:extLst>
          </p:cNvPr>
          <p:cNvPicPr>
            <a:picLocks noChangeAspect="1"/>
          </p:cNvPicPr>
          <p:nvPr/>
        </p:nvPicPr>
        <p:blipFill>
          <a:blip r:embed="rId2"/>
          <a:stretch>
            <a:fillRect/>
          </a:stretch>
        </p:blipFill>
        <p:spPr>
          <a:xfrm>
            <a:off x="1662171" y="1171165"/>
            <a:ext cx="8657793" cy="3308950"/>
          </a:xfrm>
          <a:prstGeom prst="rect">
            <a:avLst/>
          </a:prstGeom>
        </p:spPr>
      </p:pic>
      <p:pic>
        <p:nvPicPr>
          <p:cNvPr id="7" name="Picture 6" descr="USDA.png">
            <a:extLst>
              <a:ext uri="{FF2B5EF4-FFF2-40B4-BE49-F238E27FC236}">
                <a16:creationId xmlns:a16="http://schemas.microsoft.com/office/drawing/2014/main" id="{EB4B54E9-854A-4340-9162-000FBACF085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24333" y="5073260"/>
            <a:ext cx="1836770" cy="1372510"/>
          </a:xfrm>
          <a:prstGeom prst="rect">
            <a:avLst/>
          </a:prstGeom>
        </p:spPr>
      </p:pic>
      <p:pic>
        <p:nvPicPr>
          <p:cNvPr id="8" name="Picture 7" descr="images-1.png">
            <a:extLst>
              <a:ext uri="{FF2B5EF4-FFF2-40B4-BE49-F238E27FC236}">
                <a16:creationId xmlns:a16="http://schemas.microsoft.com/office/drawing/2014/main" id="{0909BC60-2305-044E-91CC-FD481962FD4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833479" y="5048223"/>
            <a:ext cx="1685166" cy="1397547"/>
          </a:xfrm>
          <a:prstGeom prst="rect">
            <a:avLst/>
          </a:prstGeom>
        </p:spPr>
      </p:pic>
      <p:pic>
        <p:nvPicPr>
          <p:cNvPr id="9" name="Picture 8" descr="download.jpg">
            <a:extLst>
              <a:ext uri="{FF2B5EF4-FFF2-40B4-BE49-F238E27FC236}">
                <a16:creationId xmlns:a16="http://schemas.microsoft.com/office/drawing/2014/main" id="{64DD188A-F8EC-FB42-9853-1F7AED7B04E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055832" y="2938330"/>
            <a:ext cx="2194185" cy="1299980"/>
          </a:xfrm>
          <a:prstGeom prst="rect">
            <a:avLst/>
          </a:prstGeom>
        </p:spPr>
      </p:pic>
      <p:sp>
        <p:nvSpPr>
          <p:cNvPr id="10" name="TextBox 9">
            <a:extLst>
              <a:ext uri="{FF2B5EF4-FFF2-40B4-BE49-F238E27FC236}">
                <a16:creationId xmlns:a16="http://schemas.microsoft.com/office/drawing/2014/main" id="{480F5C4A-A8A4-1848-AEC3-7720899308CD}"/>
              </a:ext>
            </a:extLst>
          </p:cNvPr>
          <p:cNvSpPr txBox="1"/>
          <p:nvPr/>
        </p:nvSpPr>
        <p:spPr>
          <a:xfrm>
            <a:off x="1582799" y="4632675"/>
            <a:ext cx="6341534" cy="2308324"/>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Dr. Max Feldman, </a:t>
            </a:r>
            <a:r>
              <a:rPr lang="en-US" sz="3200" dirty="0" err="1">
                <a:latin typeface="Times New Roman" panose="02020603050405020304" pitchFamily="18" charset="0"/>
                <a:cs typeface="Times New Roman" panose="02020603050405020304" pitchFamily="18" charset="0"/>
              </a:rPr>
              <a:t>Ph.D</a:t>
            </a:r>
            <a:endParaRPr lang="en-US" sz="3200" dirty="0">
              <a:latin typeface="Times New Roman" panose="02020603050405020304" pitchFamily="18" charset="0"/>
              <a:cs typeface="Times New Roman" panose="02020603050405020304" pitchFamily="18" charset="0"/>
            </a:endParaRPr>
          </a:p>
          <a:p>
            <a:pPr algn="ctr"/>
            <a:r>
              <a:rPr lang="en-US" sz="2000" dirty="0">
                <a:latin typeface="Times New Roman" panose="02020603050405020304" pitchFamily="18" charset="0"/>
                <a:cs typeface="Times New Roman" panose="02020603050405020304" pitchFamily="18" charset="0"/>
              </a:rPr>
              <a:t>Research Geneticist </a:t>
            </a:r>
          </a:p>
          <a:p>
            <a:pPr algn="ctr"/>
            <a:r>
              <a:rPr lang="en-US" sz="2000" dirty="0">
                <a:latin typeface="Times New Roman" panose="02020603050405020304" pitchFamily="18" charset="0"/>
                <a:cs typeface="Times New Roman" panose="02020603050405020304" pitchFamily="18" charset="0"/>
              </a:rPr>
              <a:t>USDA-ARS Prosser, WA</a:t>
            </a:r>
          </a:p>
          <a:p>
            <a:pPr algn="ctr"/>
            <a:r>
              <a:rPr lang="en-US" sz="2000" dirty="0">
                <a:latin typeface="Times New Roman" panose="02020603050405020304" pitchFamily="18" charset="0"/>
                <a:cs typeface="Times New Roman" panose="02020603050405020304" pitchFamily="18" charset="0"/>
              </a:rPr>
              <a:t>November 8</a:t>
            </a:r>
            <a:r>
              <a:rPr lang="en-US" sz="2000" baseline="30000" dirty="0">
                <a:latin typeface="Times New Roman" panose="02020603050405020304" pitchFamily="18" charset="0"/>
                <a:cs typeface="Times New Roman" panose="02020603050405020304" pitchFamily="18" charset="0"/>
              </a:rPr>
              <a:t>th</a:t>
            </a:r>
            <a:r>
              <a:rPr lang="en-US" sz="2000" dirty="0">
                <a:latin typeface="Times New Roman" panose="02020603050405020304" pitchFamily="18" charset="0"/>
                <a:cs typeface="Times New Roman" panose="02020603050405020304" pitchFamily="18" charset="0"/>
              </a:rPr>
              <a:t>, 2021</a:t>
            </a:r>
          </a:p>
          <a:p>
            <a:pPr algn="ctr"/>
            <a:r>
              <a:rPr lang="en-US" sz="2000" dirty="0">
                <a:latin typeface="Times New Roman" panose="02020603050405020304" pitchFamily="18" charset="0"/>
                <a:cs typeface="Times New Roman" panose="02020603050405020304" pitchFamily="18" charset="0"/>
              </a:rPr>
              <a:t>Washington State University -- HORT 503</a:t>
            </a:r>
          </a:p>
          <a:p>
            <a:pPr algn="ctr"/>
            <a:endParaRPr lang="en-US" sz="1600" dirty="0">
              <a:latin typeface="Times New Roman" panose="02020603050405020304" pitchFamily="18" charset="0"/>
              <a:cs typeface="Times New Roman" panose="02020603050405020304" pitchFamily="18" charset="0"/>
            </a:endParaRPr>
          </a:p>
          <a:p>
            <a:pPr algn="ct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99609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C6F30A-F11A-294D-B232-92BC7BDFDBB7}"/>
              </a:ext>
            </a:extLst>
          </p:cNvPr>
          <p:cNvSpPr txBox="1"/>
          <p:nvPr/>
        </p:nvSpPr>
        <p:spPr>
          <a:xfrm>
            <a:off x="7178271" y="692220"/>
            <a:ext cx="4215162" cy="646331"/>
          </a:xfrm>
          <a:prstGeom prst="rect">
            <a:avLst/>
          </a:prstGeom>
          <a:noFill/>
        </p:spPr>
        <p:txBody>
          <a:bodyPr wrap="square" rtlCol="0">
            <a:spAutoFit/>
          </a:bodyPr>
          <a:lstStyle/>
          <a:p>
            <a:r>
              <a:rPr lang="en-US" dirty="0"/>
              <a:t>Potato (</a:t>
            </a:r>
            <a:r>
              <a:rPr lang="en-US" i="1" dirty="0"/>
              <a:t>Solanum tuberosum</a:t>
            </a:r>
            <a:r>
              <a:rPr lang="en-US" dirty="0"/>
              <a:t>) is native to the Andes mountains of South America</a:t>
            </a:r>
          </a:p>
        </p:txBody>
      </p:sp>
      <p:sp>
        <p:nvSpPr>
          <p:cNvPr id="5" name="TextBox 4">
            <a:extLst>
              <a:ext uri="{FF2B5EF4-FFF2-40B4-BE49-F238E27FC236}">
                <a16:creationId xmlns:a16="http://schemas.microsoft.com/office/drawing/2014/main" id="{4A3F3800-F3A1-384A-AA3F-4CFE19C6E4F0}"/>
              </a:ext>
            </a:extLst>
          </p:cNvPr>
          <p:cNvSpPr txBox="1"/>
          <p:nvPr/>
        </p:nvSpPr>
        <p:spPr>
          <a:xfrm>
            <a:off x="7016906" y="1557192"/>
            <a:ext cx="4917688" cy="1754326"/>
          </a:xfrm>
          <a:prstGeom prst="rect">
            <a:avLst/>
          </a:prstGeom>
          <a:noFill/>
        </p:spPr>
        <p:txBody>
          <a:bodyPr wrap="square" rtlCol="0">
            <a:spAutoFit/>
          </a:bodyPr>
          <a:lstStyle/>
          <a:p>
            <a:r>
              <a:rPr lang="en-US" dirty="0"/>
              <a:t>Both molecular genetics and archeological data suggest that potato was </a:t>
            </a:r>
            <a:r>
              <a:rPr lang="en-US" b="1" dirty="0"/>
              <a:t>domesticated 7,000 – 10,000 years ago </a:t>
            </a:r>
            <a:r>
              <a:rPr lang="en-US" dirty="0"/>
              <a:t>from a diploid ancestor species in the </a:t>
            </a:r>
            <a:r>
              <a:rPr lang="en-US" i="1" dirty="0"/>
              <a:t>Solanum </a:t>
            </a:r>
            <a:r>
              <a:rPr lang="en-US" i="1" dirty="0" err="1"/>
              <a:t>brevicaule</a:t>
            </a:r>
            <a:r>
              <a:rPr lang="en-US" i="1" dirty="0"/>
              <a:t> </a:t>
            </a:r>
            <a:r>
              <a:rPr lang="en-US" dirty="0"/>
              <a:t>complex (Spooner et al., 2005) likely </a:t>
            </a:r>
            <a:r>
              <a:rPr lang="en-US" i="1" dirty="0"/>
              <a:t>Solanum</a:t>
            </a:r>
            <a:r>
              <a:rPr lang="en-US" dirty="0"/>
              <a:t> </a:t>
            </a:r>
            <a:r>
              <a:rPr lang="en-US" i="1" dirty="0" err="1"/>
              <a:t>candolleanum</a:t>
            </a:r>
            <a:r>
              <a:rPr lang="en-US" dirty="0"/>
              <a:t> (</a:t>
            </a:r>
            <a:r>
              <a:rPr lang="en-US" dirty="0" err="1"/>
              <a:t>Hardigan</a:t>
            </a:r>
            <a:r>
              <a:rPr lang="en-US" dirty="0"/>
              <a:t> et al., 2017; Li et al., 2018)</a:t>
            </a:r>
          </a:p>
        </p:txBody>
      </p:sp>
      <p:sp>
        <p:nvSpPr>
          <p:cNvPr id="7" name="TextBox 6">
            <a:extLst>
              <a:ext uri="{FF2B5EF4-FFF2-40B4-BE49-F238E27FC236}">
                <a16:creationId xmlns:a16="http://schemas.microsoft.com/office/drawing/2014/main" id="{A15F69EB-72DC-064A-9A28-941CEE146801}"/>
              </a:ext>
            </a:extLst>
          </p:cNvPr>
          <p:cNvSpPr txBox="1"/>
          <p:nvPr/>
        </p:nvSpPr>
        <p:spPr>
          <a:xfrm>
            <a:off x="1051147" y="-32297"/>
            <a:ext cx="9416483" cy="646331"/>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Potato domestication</a:t>
            </a:r>
          </a:p>
        </p:txBody>
      </p:sp>
      <p:sp>
        <p:nvSpPr>
          <p:cNvPr id="8" name="TextBox 7">
            <a:extLst>
              <a:ext uri="{FF2B5EF4-FFF2-40B4-BE49-F238E27FC236}">
                <a16:creationId xmlns:a16="http://schemas.microsoft.com/office/drawing/2014/main" id="{D88EA099-EFD7-5147-84B9-5E5A42F5770E}"/>
              </a:ext>
            </a:extLst>
          </p:cNvPr>
          <p:cNvSpPr txBox="1"/>
          <p:nvPr/>
        </p:nvSpPr>
        <p:spPr>
          <a:xfrm>
            <a:off x="7016906" y="3530159"/>
            <a:ext cx="5082167" cy="1200329"/>
          </a:xfrm>
          <a:prstGeom prst="rect">
            <a:avLst/>
          </a:prstGeom>
          <a:noFill/>
        </p:spPr>
        <p:txBody>
          <a:bodyPr wrap="square" rtlCol="0">
            <a:spAutoFit/>
          </a:bodyPr>
          <a:lstStyle/>
          <a:p>
            <a:r>
              <a:rPr lang="en-US" dirty="0"/>
              <a:t>There is likely a </a:t>
            </a:r>
            <a:r>
              <a:rPr lang="en-US" b="1" dirty="0"/>
              <a:t>single center of domestication </a:t>
            </a:r>
            <a:r>
              <a:rPr lang="en-US" dirty="0"/>
              <a:t>near </a:t>
            </a:r>
            <a:r>
              <a:rPr lang="en-US" b="1" dirty="0"/>
              <a:t>Lake Titicaca</a:t>
            </a:r>
            <a:r>
              <a:rPr lang="en-US" dirty="0"/>
              <a:t> in the land now considered to be </a:t>
            </a:r>
            <a:r>
              <a:rPr lang="en-US" b="1" dirty="0"/>
              <a:t>southern Peru and/or northwest Bolivia </a:t>
            </a:r>
            <a:r>
              <a:rPr lang="en-US" dirty="0"/>
              <a:t>(</a:t>
            </a:r>
            <a:r>
              <a:rPr lang="en-US" dirty="0" err="1"/>
              <a:t>Rumold</a:t>
            </a:r>
            <a:r>
              <a:rPr lang="en-US" dirty="0"/>
              <a:t> &amp; </a:t>
            </a:r>
            <a:r>
              <a:rPr lang="en-US" dirty="0" err="1"/>
              <a:t>Aldenderfer</a:t>
            </a:r>
            <a:r>
              <a:rPr lang="en-US" dirty="0"/>
              <a:t> 2016)</a:t>
            </a:r>
          </a:p>
        </p:txBody>
      </p:sp>
      <p:sp>
        <p:nvSpPr>
          <p:cNvPr id="10" name="TextBox 9">
            <a:extLst>
              <a:ext uri="{FF2B5EF4-FFF2-40B4-BE49-F238E27FC236}">
                <a16:creationId xmlns:a16="http://schemas.microsoft.com/office/drawing/2014/main" id="{6C396813-C5B2-7B44-A45D-27BE8806FBB2}"/>
              </a:ext>
            </a:extLst>
          </p:cNvPr>
          <p:cNvSpPr txBox="1"/>
          <p:nvPr/>
        </p:nvSpPr>
        <p:spPr>
          <a:xfrm>
            <a:off x="404941" y="5355959"/>
            <a:ext cx="5354448" cy="646331"/>
          </a:xfrm>
          <a:prstGeom prst="rect">
            <a:avLst/>
          </a:prstGeom>
          <a:noFill/>
        </p:spPr>
        <p:txBody>
          <a:bodyPr wrap="square" rtlCol="0">
            <a:spAutoFit/>
          </a:bodyPr>
          <a:lstStyle/>
          <a:p>
            <a:r>
              <a:rPr lang="en-US" dirty="0"/>
              <a:t>These landraces then were then cultivated from western Venezuela (north) to southern Chile (south)</a:t>
            </a:r>
          </a:p>
        </p:txBody>
      </p:sp>
      <p:sp>
        <p:nvSpPr>
          <p:cNvPr id="11" name="TextBox 10">
            <a:extLst>
              <a:ext uri="{FF2B5EF4-FFF2-40B4-BE49-F238E27FC236}">
                <a16:creationId xmlns:a16="http://schemas.microsoft.com/office/drawing/2014/main" id="{28C735C4-5122-1948-8441-72CB13A9DC0F}"/>
              </a:ext>
            </a:extLst>
          </p:cNvPr>
          <p:cNvSpPr txBox="1"/>
          <p:nvPr/>
        </p:nvSpPr>
        <p:spPr>
          <a:xfrm>
            <a:off x="449911" y="6142884"/>
            <a:ext cx="5867404" cy="646331"/>
          </a:xfrm>
          <a:prstGeom prst="rect">
            <a:avLst/>
          </a:prstGeom>
          <a:noFill/>
        </p:spPr>
        <p:txBody>
          <a:bodyPr wrap="square" rtlCol="0">
            <a:spAutoFit/>
          </a:bodyPr>
          <a:lstStyle/>
          <a:p>
            <a:r>
              <a:rPr lang="en-US" dirty="0"/>
              <a:t>Potatoes were then introduced to Europe and North American by the Spanish in the 16</a:t>
            </a:r>
            <a:r>
              <a:rPr lang="en-US" baseline="30000" dirty="0"/>
              <a:t>th</a:t>
            </a:r>
            <a:r>
              <a:rPr lang="en-US" dirty="0"/>
              <a:t> century.</a:t>
            </a:r>
          </a:p>
        </p:txBody>
      </p:sp>
      <p:sp>
        <p:nvSpPr>
          <p:cNvPr id="12" name="TextBox 11">
            <a:extLst>
              <a:ext uri="{FF2B5EF4-FFF2-40B4-BE49-F238E27FC236}">
                <a16:creationId xmlns:a16="http://schemas.microsoft.com/office/drawing/2014/main" id="{627D8A20-E950-2F40-A5B2-68D5E25363C2}"/>
              </a:ext>
            </a:extLst>
          </p:cNvPr>
          <p:cNvSpPr txBox="1"/>
          <p:nvPr/>
        </p:nvSpPr>
        <p:spPr>
          <a:xfrm>
            <a:off x="6522663" y="5422144"/>
            <a:ext cx="5770759" cy="923330"/>
          </a:xfrm>
          <a:prstGeom prst="rect">
            <a:avLst/>
          </a:prstGeom>
          <a:noFill/>
        </p:spPr>
        <p:txBody>
          <a:bodyPr wrap="square" rtlCol="0">
            <a:spAutoFit/>
          </a:bodyPr>
          <a:lstStyle/>
          <a:p>
            <a:r>
              <a:rPr lang="en-US" dirty="0"/>
              <a:t>Roughly 99% of cultivated potatoes are derived from the long day adapted clones originating in the lowlands of south-central Chile (Ames et al., 2008)</a:t>
            </a:r>
          </a:p>
        </p:txBody>
      </p:sp>
      <p:pic>
        <p:nvPicPr>
          <p:cNvPr id="1032" name="Picture 8">
            <a:extLst>
              <a:ext uri="{FF2B5EF4-FFF2-40B4-BE49-F238E27FC236}">
                <a16:creationId xmlns:a16="http://schemas.microsoft.com/office/drawing/2014/main" id="{E3B2F7C7-9718-2241-9FB7-C4D48757DE7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28181" y="744547"/>
            <a:ext cx="6300440" cy="402998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9FBF7A0-4763-0E41-A5D1-FD9BA66C52F0}"/>
              </a:ext>
            </a:extLst>
          </p:cNvPr>
          <p:cNvSpPr txBox="1"/>
          <p:nvPr/>
        </p:nvSpPr>
        <p:spPr>
          <a:xfrm>
            <a:off x="331534" y="4859665"/>
            <a:ext cx="5354448" cy="261610"/>
          </a:xfrm>
          <a:prstGeom prst="rect">
            <a:avLst/>
          </a:prstGeom>
          <a:noFill/>
        </p:spPr>
        <p:txBody>
          <a:bodyPr wrap="square" rtlCol="0">
            <a:spAutoFit/>
          </a:bodyPr>
          <a:lstStyle/>
          <a:p>
            <a:r>
              <a:rPr lang="en-US" sz="1100" dirty="0"/>
              <a:t>Figure from: https://</a:t>
            </a:r>
            <a:r>
              <a:rPr lang="en-US" sz="1100" dirty="0" err="1"/>
              <a:t>www.potatogrower.com</a:t>
            </a:r>
            <a:r>
              <a:rPr lang="en-US" sz="1100" dirty="0"/>
              <a:t>/2018/01/deep-end-of-the-gene#</a:t>
            </a:r>
          </a:p>
        </p:txBody>
      </p:sp>
      <p:sp>
        <p:nvSpPr>
          <p:cNvPr id="13" name="5-Point Star 12">
            <a:extLst>
              <a:ext uri="{FF2B5EF4-FFF2-40B4-BE49-F238E27FC236}">
                <a16:creationId xmlns:a16="http://schemas.microsoft.com/office/drawing/2014/main" id="{82A353B5-23C1-C047-B9A2-DBDFCE81C39D}"/>
              </a:ext>
            </a:extLst>
          </p:cNvPr>
          <p:cNvSpPr/>
          <p:nvPr/>
        </p:nvSpPr>
        <p:spPr>
          <a:xfrm>
            <a:off x="5600556" y="810665"/>
            <a:ext cx="430682" cy="409440"/>
          </a:xfrm>
          <a:prstGeom prst="star5">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a:extLst>
              <a:ext uri="{FF2B5EF4-FFF2-40B4-BE49-F238E27FC236}">
                <a16:creationId xmlns:a16="http://schemas.microsoft.com/office/drawing/2014/main" id="{625387AE-9000-FF4A-8D21-B0FEF63DC127}"/>
              </a:ext>
            </a:extLst>
          </p:cNvPr>
          <p:cNvSpPr/>
          <p:nvPr/>
        </p:nvSpPr>
        <p:spPr>
          <a:xfrm>
            <a:off x="6031238" y="5673486"/>
            <a:ext cx="430682" cy="409440"/>
          </a:xfrm>
          <a:prstGeom prst="star5">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a:extLst>
              <a:ext uri="{FF2B5EF4-FFF2-40B4-BE49-F238E27FC236}">
                <a16:creationId xmlns:a16="http://schemas.microsoft.com/office/drawing/2014/main" id="{182CE6C2-4EF9-234A-927F-677234BA3B62}"/>
              </a:ext>
            </a:extLst>
          </p:cNvPr>
          <p:cNvSpPr/>
          <p:nvPr/>
        </p:nvSpPr>
        <p:spPr>
          <a:xfrm>
            <a:off x="28174" y="6231898"/>
            <a:ext cx="430682" cy="409440"/>
          </a:xfrm>
          <a:prstGeom prst="star5">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a:extLst>
              <a:ext uri="{FF2B5EF4-FFF2-40B4-BE49-F238E27FC236}">
                <a16:creationId xmlns:a16="http://schemas.microsoft.com/office/drawing/2014/main" id="{7B0D91D6-256B-A645-95CF-C20F444C486B}"/>
              </a:ext>
            </a:extLst>
          </p:cNvPr>
          <p:cNvSpPr/>
          <p:nvPr/>
        </p:nvSpPr>
        <p:spPr>
          <a:xfrm>
            <a:off x="1930946" y="4130323"/>
            <a:ext cx="430682" cy="409440"/>
          </a:xfrm>
          <a:prstGeom prst="star5">
            <a:avLst/>
          </a:prstGeom>
          <a:solidFill>
            <a:srgbClr val="FF0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196906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D6195C-58D2-244C-B431-2A6585480E18}"/>
              </a:ext>
            </a:extLst>
          </p:cNvPr>
          <p:cNvPicPr>
            <a:picLocks noChangeAspect="1"/>
          </p:cNvPicPr>
          <p:nvPr/>
        </p:nvPicPr>
        <p:blipFill>
          <a:blip r:embed="rId2"/>
          <a:stretch>
            <a:fillRect/>
          </a:stretch>
        </p:blipFill>
        <p:spPr>
          <a:xfrm>
            <a:off x="0" y="21751"/>
            <a:ext cx="12192000" cy="6814497"/>
          </a:xfrm>
          <a:prstGeom prst="rect">
            <a:avLst/>
          </a:prstGeom>
        </p:spPr>
      </p:pic>
    </p:spTree>
    <p:extLst>
      <p:ext uri="{BB962C8B-B14F-4D97-AF65-F5344CB8AC3E}">
        <p14:creationId xmlns:p14="http://schemas.microsoft.com/office/powerpoint/2010/main" val="29765755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37F17-86DB-5D44-B375-74F40B1F4805}"/>
              </a:ext>
            </a:extLst>
          </p:cNvPr>
          <p:cNvSpPr>
            <a:spLocks noGrp="1"/>
          </p:cNvSpPr>
          <p:nvPr>
            <p:ph type="title"/>
          </p:nvPr>
        </p:nvSpPr>
        <p:spPr>
          <a:xfrm>
            <a:off x="1540472" y="2307849"/>
            <a:ext cx="9545258" cy="1325563"/>
          </a:xfrm>
        </p:spPr>
        <p:txBody>
          <a:bodyPr>
            <a:normAutofit/>
          </a:bodyPr>
          <a:lstStyle/>
          <a:p>
            <a:pPr algn="ctr"/>
            <a:r>
              <a:rPr lang="en-US" sz="4000" dirty="0">
                <a:latin typeface="Times New Roman" panose="02020603050405020304" pitchFamily="18" charset="0"/>
                <a:cs typeface="Times New Roman" panose="02020603050405020304" pitchFamily="18" charset="0"/>
              </a:rPr>
              <a:t>Computer vision based phenomics applied to potato breeding</a:t>
            </a:r>
          </a:p>
        </p:txBody>
      </p:sp>
    </p:spTree>
    <p:extLst>
      <p:ext uri="{BB962C8B-B14F-4D97-AF65-F5344CB8AC3E}">
        <p14:creationId xmlns:p14="http://schemas.microsoft.com/office/powerpoint/2010/main" val="322905789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4B007-1947-5A44-906D-7504CD3EFCCC}"/>
              </a:ext>
            </a:extLst>
          </p:cNvPr>
          <p:cNvSpPr>
            <a:spLocks noGrp="1"/>
          </p:cNvSpPr>
          <p:nvPr>
            <p:ph type="title"/>
          </p:nvPr>
        </p:nvSpPr>
        <p:spPr>
          <a:xfrm>
            <a:off x="1540472" y="200267"/>
            <a:ext cx="9545258" cy="1325563"/>
          </a:xfrm>
        </p:spPr>
        <p:txBody>
          <a:bodyPr>
            <a:normAutofit/>
          </a:bodyPr>
          <a:lstStyle/>
          <a:p>
            <a:pPr algn="ctr"/>
            <a:r>
              <a:rPr lang="en-US" sz="4000" dirty="0">
                <a:latin typeface="Times New Roman" panose="02020603050405020304" pitchFamily="18" charset="0"/>
                <a:cs typeface="Times New Roman" panose="02020603050405020304" pitchFamily="18" charset="0"/>
              </a:rPr>
              <a:t>We are also using new computer vision methods to measure traits</a:t>
            </a:r>
          </a:p>
        </p:txBody>
      </p:sp>
      <p:sp>
        <p:nvSpPr>
          <p:cNvPr id="8" name="TextBox 7">
            <a:extLst>
              <a:ext uri="{FF2B5EF4-FFF2-40B4-BE49-F238E27FC236}">
                <a16:creationId xmlns:a16="http://schemas.microsoft.com/office/drawing/2014/main" id="{7EF8959D-4ED7-7A43-9E8E-334673447942}"/>
              </a:ext>
            </a:extLst>
          </p:cNvPr>
          <p:cNvSpPr txBox="1"/>
          <p:nvPr/>
        </p:nvSpPr>
        <p:spPr>
          <a:xfrm>
            <a:off x="1610123" y="1481582"/>
            <a:ext cx="4040978" cy="523220"/>
          </a:xfrm>
          <a:prstGeom prst="rect">
            <a:avLst/>
          </a:prstGeom>
          <a:noFill/>
        </p:spPr>
        <p:txBody>
          <a:bodyPr wrap="square" rtlCol="0">
            <a:spAutoFit/>
          </a:bodyPr>
          <a:lstStyle/>
          <a:p>
            <a:pPr algn="ctr"/>
            <a:r>
              <a:rPr lang="en-US" sz="2800" u="sng" dirty="0">
                <a:latin typeface="Times New Roman" panose="02020603050405020304" pitchFamily="18" charset="0"/>
                <a:cs typeface="Times New Roman" panose="02020603050405020304" pitchFamily="18" charset="0"/>
              </a:rPr>
              <a:t>Tuber characteristics</a:t>
            </a:r>
          </a:p>
        </p:txBody>
      </p:sp>
      <p:sp>
        <p:nvSpPr>
          <p:cNvPr id="9" name="TextBox 8">
            <a:extLst>
              <a:ext uri="{FF2B5EF4-FFF2-40B4-BE49-F238E27FC236}">
                <a16:creationId xmlns:a16="http://schemas.microsoft.com/office/drawing/2014/main" id="{A3AADFD7-3789-264E-9FEE-35694359D9EE}"/>
              </a:ext>
            </a:extLst>
          </p:cNvPr>
          <p:cNvSpPr txBox="1"/>
          <p:nvPr/>
        </p:nvSpPr>
        <p:spPr>
          <a:xfrm>
            <a:off x="-35109" y="1974270"/>
            <a:ext cx="6886371" cy="830997"/>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Yield, specific gravity, tuber size, shape, external and internal colorimetric values, defect susceptibility </a:t>
            </a:r>
          </a:p>
        </p:txBody>
      </p:sp>
      <p:pic>
        <p:nvPicPr>
          <p:cNvPr id="11" name="Picture 10" descr="A picture containing sitting, different, laying, colorful&#10;&#10;Description automatically generated">
            <a:extLst>
              <a:ext uri="{FF2B5EF4-FFF2-40B4-BE49-F238E27FC236}">
                <a16:creationId xmlns:a16="http://schemas.microsoft.com/office/drawing/2014/main" id="{F7D8C331-1CB2-AE41-9E89-3AB2E46EF2C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34854" y="3103014"/>
            <a:ext cx="2102465" cy="1736819"/>
          </a:xfrm>
          <a:prstGeom prst="rect">
            <a:avLst/>
          </a:prstGeom>
        </p:spPr>
      </p:pic>
      <p:pic>
        <p:nvPicPr>
          <p:cNvPr id="18" name="Picture 17" descr="A picture containing indoor, banana, monitor, board&#10;&#10;Description automatically generated">
            <a:extLst>
              <a:ext uri="{FF2B5EF4-FFF2-40B4-BE49-F238E27FC236}">
                <a16:creationId xmlns:a16="http://schemas.microsoft.com/office/drawing/2014/main" id="{93C914B8-CE98-CD4F-89B0-02034405A9D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3434888" y="4715003"/>
            <a:ext cx="1702398" cy="2102465"/>
          </a:xfrm>
          <a:prstGeom prst="rect">
            <a:avLst/>
          </a:prstGeom>
        </p:spPr>
      </p:pic>
      <p:sp>
        <p:nvSpPr>
          <p:cNvPr id="23" name="TextBox 22">
            <a:extLst>
              <a:ext uri="{FF2B5EF4-FFF2-40B4-BE49-F238E27FC236}">
                <a16:creationId xmlns:a16="http://schemas.microsoft.com/office/drawing/2014/main" id="{6A6BBB23-A94A-0540-8F00-B810E59C37DB}"/>
              </a:ext>
            </a:extLst>
          </p:cNvPr>
          <p:cNvSpPr txBox="1"/>
          <p:nvPr/>
        </p:nvSpPr>
        <p:spPr>
          <a:xfrm>
            <a:off x="6605040" y="1985994"/>
            <a:ext cx="5487016" cy="830997"/>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Emergence, foliar growth, spectral characteristics, maturity/senescence </a:t>
            </a:r>
          </a:p>
        </p:txBody>
      </p:sp>
      <p:sp>
        <p:nvSpPr>
          <p:cNvPr id="24" name="TextBox 23">
            <a:extLst>
              <a:ext uri="{FF2B5EF4-FFF2-40B4-BE49-F238E27FC236}">
                <a16:creationId xmlns:a16="http://schemas.microsoft.com/office/drawing/2014/main" id="{4CF3BF9A-2527-A84B-ABF7-3BC126D6992E}"/>
              </a:ext>
            </a:extLst>
          </p:cNvPr>
          <p:cNvSpPr txBox="1"/>
          <p:nvPr/>
        </p:nvSpPr>
        <p:spPr>
          <a:xfrm>
            <a:off x="7076586" y="1481582"/>
            <a:ext cx="4165423" cy="523220"/>
          </a:xfrm>
          <a:prstGeom prst="rect">
            <a:avLst/>
          </a:prstGeom>
          <a:noFill/>
        </p:spPr>
        <p:txBody>
          <a:bodyPr wrap="square" rtlCol="0">
            <a:spAutoFit/>
          </a:bodyPr>
          <a:lstStyle/>
          <a:p>
            <a:pPr algn="ctr"/>
            <a:r>
              <a:rPr lang="en-US" sz="2800" u="sng" dirty="0">
                <a:latin typeface="Times New Roman" panose="02020603050405020304" pitchFamily="18" charset="0"/>
                <a:cs typeface="Times New Roman" panose="02020603050405020304" pitchFamily="18" charset="0"/>
              </a:rPr>
              <a:t>Foliar characteristics</a:t>
            </a:r>
          </a:p>
        </p:txBody>
      </p:sp>
      <p:pic>
        <p:nvPicPr>
          <p:cNvPr id="25" name="Picture 24">
            <a:extLst>
              <a:ext uri="{FF2B5EF4-FFF2-40B4-BE49-F238E27FC236}">
                <a16:creationId xmlns:a16="http://schemas.microsoft.com/office/drawing/2014/main" id="{C79368E5-B4B2-5D48-8FB4-5CA5E49B3BE8}"/>
              </a:ext>
            </a:extLst>
          </p:cNvPr>
          <p:cNvPicPr>
            <a:picLocks noChangeAspect="1"/>
          </p:cNvPicPr>
          <p:nvPr/>
        </p:nvPicPr>
        <p:blipFill>
          <a:blip r:embed="rId5"/>
          <a:stretch>
            <a:fillRect/>
          </a:stretch>
        </p:blipFill>
        <p:spPr>
          <a:xfrm>
            <a:off x="6851262" y="3043008"/>
            <a:ext cx="4932615" cy="3486694"/>
          </a:xfrm>
          <a:prstGeom prst="rect">
            <a:avLst/>
          </a:prstGeom>
        </p:spPr>
      </p:pic>
      <p:sp>
        <p:nvSpPr>
          <p:cNvPr id="26" name="TextBox 25">
            <a:extLst>
              <a:ext uri="{FF2B5EF4-FFF2-40B4-BE49-F238E27FC236}">
                <a16:creationId xmlns:a16="http://schemas.microsoft.com/office/drawing/2014/main" id="{4993A413-211B-1842-9CF2-798660FA8C29}"/>
              </a:ext>
            </a:extLst>
          </p:cNvPr>
          <p:cNvSpPr txBox="1"/>
          <p:nvPr/>
        </p:nvSpPr>
        <p:spPr>
          <a:xfrm rot="16200000">
            <a:off x="5887383" y="3422111"/>
            <a:ext cx="109676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Emergence</a:t>
            </a:r>
          </a:p>
        </p:txBody>
      </p:sp>
      <p:sp>
        <p:nvSpPr>
          <p:cNvPr id="27" name="TextBox 26">
            <a:extLst>
              <a:ext uri="{FF2B5EF4-FFF2-40B4-BE49-F238E27FC236}">
                <a16:creationId xmlns:a16="http://schemas.microsoft.com/office/drawing/2014/main" id="{7BE5129A-3A0C-5643-B895-0C8327979584}"/>
              </a:ext>
            </a:extLst>
          </p:cNvPr>
          <p:cNvSpPr txBox="1"/>
          <p:nvPr/>
        </p:nvSpPr>
        <p:spPr>
          <a:xfrm rot="16200000">
            <a:off x="5864527" y="4439403"/>
            <a:ext cx="109676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Vegetative</a:t>
            </a:r>
          </a:p>
        </p:txBody>
      </p:sp>
      <p:sp>
        <p:nvSpPr>
          <p:cNvPr id="28" name="TextBox 27">
            <a:extLst>
              <a:ext uri="{FF2B5EF4-FFF2-40B4-BE49-F238E27FC236}">
                <a16:creationId xmlns:a16="http://schemas.microsoft.com/office/drawing/2014/main" id="{3F55B857-7463-494C-8F7C-004FE3D53D0D}"/>
              </a:ext>
            </a:extLst>
          </p:cNvPr>
          <p:cNvSpPr txBox="1"/>
          <p:nvPr/>
        </p:nvSpPr>
        <p:spPr>
          <a:xfrm rot="16200000">
            <a:off x="6010494" y="5070401"/>
            <a:ext cx="1096760" cy="584775"/>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Row</a:t>
            </a:r>
          </a:p>
          <a:p>
            <a:pPr algn="ctr"/>
            <a:r>
              <a:rPr lang="en-US" sz="1600" dirty="0">
                <a:latin typeface="Times New Roman" panose="02020603050405020304" pitchFamily="18" charset="0"/>
                <a:cs typeface="Times New Roman" panose="02020603050405020304" pitchFamily="18" charset="0"/>
              </a:rPr>
              <a:t>Closure</a:t>
            </a:r>
          </a:p>
        </p:txBody>
      </p:sp>
      <p:sp>
        <p:nvSpPr>
          <p:cNvPr id="29" name="TextBox 28">
            <a:extLst>
              <a:ext uri="{FF2B5EF4-FFF2-40B4-BE49-F238E27FC236}">
                <a16:creationId xmlns:a16="http://schemas.microsoft.com/office/drawing/2014/main" id="{2D764FEC-B796-BD4C-AAF7-071648A4CE15}"/>
              </a:ext>
            </a:extLst>
          </p:cNvPr>
          <p:cNvSpPr txBox="1"/>
          <p:nvPr/>
        </p:nvSpPr>
        <p:spPr>
          <a:xfrm rot="16200000">
            <a:off x="5759824" y="6044740"/>
            <a:ext cx="1405678"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Senescence</a:t>
            </a:r>
          </a:p>
        </p:txBody>
      </p:sp>
      <p:sp>
        <p:nvSpPr>
          <p:cNvPr id="30" name="TextBox 29">
            <a:extLst>
              <a:ext uri="{FF2B5EF4-FFF2-40B4-BE49-F238E27FC236}">
                <a16:creationId xmlns:a16="http://schemas.microsoft.com/office/drawing/2014/main" id="{E17A1052-9DBD-E04A-B155-862DBB22F81B}"/>
              </a:ext>
            </a:extLst>
          </p:cNvPr>
          <p:cNvSpPr txBox="1"/>
          <p:nvPr/>
        </p:nvSpPr>
        <p:spPr>
          <a:xfrm>
            <a:off x="7453157" y="6497115"/>
            <a:ext cx="1405678"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Fumigated soil</a:t>
            </a:r>
          </a:p>
        </p:txBody>
      </p:sp>
      <p:sp>
        <p:nvSpPr>
          <p:cNvPr id="31" name="TextBox 30">
            <a:extLst>
              <a:ext uri="{FF2B5EF4-FFF2-40B4-BE49-F238E27FC236}">
                <a16:creationId xmlns:a16="http://schemas.microsoft.com/office/drawing/2014/main" id="{C2891B89-0922-824F-A11F-CE6DE8C771E1}"/>
              </a:ext>
            </a:extLst>
          </p:cNvPr>
          <p:cNvSpPr txBox="1"/>
          <p:nvPr/>
        </p:nvSpPr>
        <p:spPr>
          <a:xfrm>
            <a:off x="9680052" y="6476061"/>
            <a:ext cx="1405678"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Diseased soil</a:t>
            </a:r>
          </a:p>
        </p:txBody>
      </p:sp>
      <p:pic>
        <p:nvPicPr>
          <p:cNvPr id="32" name="Picture 31">
            <a:extLst>
              <a:ext uri="{FF2B5EF4-FFF2-40B4-BE49-F238E27FC236}">
                <a16:creationId xmlns:a16="http://schemas.microsoft.com/office/drawing/2014/main" id="{F56FB031-4884-6040-8B48-3BD5B70A1E4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023990" y="2886662"/>
            <a:ext cx="1987857" cy="1490892"/>
          </a:xfrm>
          <a:prstGeom prst="rect">
            <a:avLst/>
          </a:prstGeom>
        </p:spPr>
      </p:pic>
      <p:pic>
        <p:nvPicPr>
          <p:cNvPr id="19" name="Picture 18">
            <a:extLst>
              <a:ext uri="{FF2B5EF4-FFF2-40B4-BE49-F238E27FC236}">
                <a16:creationId xmlns:a16="http://schemas.microsoft.com/office/drawing/2014/main" id="{BFE18006-C5D5-0D40-9338-149011F38D4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5400000">
            <a:off x="-47110" y="3562254"/>
            <a:ext cx="3406876" cy="2555158"/>
          </a:xfrm>
          <a:prstGeom prst="rect">
            <a:avLst/>
          </a:prstGeom>
        </p:spPr>
      </p:pic>
    </p:spTree>
    <p:extLst>
      <p:ext uri="{BB962C8B-B14F-4D97-AF65-F5344CB8AC3E}">
        <p14:creationId xmlns:p14="http://schemas.microsoft.com/office/powerpoint/2010/main" val="232100865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4B007-1947-5A44-906D-7504CD3EFCCC}"/>
              </a:ext>
            </a:extLst>
          </p:cNvPr>
          <p:cNvSpPr>
            <a:spLocks noGrp="1"/>
          </p:cNvSpPr>
          <p:nvPr>
            <p:ph type="title"/>
          </p:nvPr>
        </p:nvSpPr>
        <p:spPr>
          <a:xfrm>
            <a:off x="1540472" y="200267"/>
            <a:ext cx="9545258" cy="1325563"/>
          </a:xfrm>
        </p:spPr>
        <p:txBody>
          <a:bodyPr>
            <a:normAutofit/>
          </a:bodyPr>
          <a:lstStyle/>
          <a:p>
            <a:pPr algn="ctr"/>
            <a:r>
              <a:rPr lang="en-US" sz="4000" dirty="0">
                <a:latin typeface="Times New Roman" panose="02020603050405020304" pitchFamily="18" charset="0"/>
                <a:cs typeface="Times New Roman" panose="02020603050405020304" pitchFamily="18" charset="0"/>
              </a:rPr>
              <a:t>We are also using new computer vision methods to measure traits</a:t>
            </a:r>
          </a:p>
        </p:txBody>
      </p:sp>
      <p:sp>
        <p:nvSpPr>
          <p:cNvPr id="8" name="TextBox 7">
            <a:extLst>
              <a:ext uri="{FF2B5EF4-FFF2-40B4-BE49-F238E27FC236}">
                <a16:creationId xmlns:a16="http://schemas.microsoft.com/office/drawing/2014/main" id="{7EF8959D-4ED7-7A43-9E8E-334673447942}"/>
              </a:ext>
            </a:extLst>
          </p:cNvPr>
          <p:cNvSpPr txBox="1"/>
          <p:nvPr/>
        </p:nvSpPr>
        <p:spPr>
          <a:xfrm>
            <a:off x="1610123" y="1481582"/>
            <a:ext cx="4040978" cy="523220"/>
          </a:xfrm>
          <a:prstGeom prst="rect">
            <a:avLst/>
          </a:prstGeom>
          <a:noFill/>
        </p:spPr>
        <p:txBody>
          <a:bodyPr wrap="square" rtlCol="0">
            <a:spAutoFit/>
          </a:bodyPr>
          <a:lstStyle/>
          <a:p>
            <a:pPr algn="ctr"/>
            <a:r>
              <a:rPr lang="en-US" sz="2800" u="sng" dirty="0">
                <a:latin typeface="Times New Roman" panose="02020603050405020304" pitchFamily="18" charset="0"/>
                <a:cs typeface="Times New Roman" panose="02020603050405020304" pitchFamily="18" charset="0"/>
              </a:rPr>
              <a:t>Tuber characteristics</a:t>
            </a:r>
          </a:p>
        </p:txBody>
      </p:sp>
      <p:sp>
        <p:nvSpPr>
          <p:cNvPr id="9" name="TextBox 8">
            <a:extLst>
              <a:ext uri="{FF2B5EF4-FFF2-40B4-BE49-F238E27FC236}">
                <a16:creationId xmlns:a16="http://schemas.microsoft.com/office/drawing/2014/main" id="{A3AADFD7-3789-264E-9FEE-35694359D9EE}"/>
              </a:ext>
            </a:extLst>
          </p:cNvPr>
          <p:cNvSpPr txBox="1"/>
          <p:nvPr/>
        </p:nvSpPr>
        <p:spPr>
          <a:xfrm>
            <a:off x="-35109" y="1974270"/>
            <a:ext cx="6886371" cy="830997"/>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Yield, specific gravity, tuber size, shape, external and internal colorimetric values, defect susceptibility </a:t>
            </a:r>
          </a:p>
        </p:txBody>
      </p:sp>
      <p:pic>
        <p:nvPicPr>
          <p:cNvPr id="11" name="Picture 10" descr="A picture containing sitting, different, laying, colorful&#10;&#10;Description automatically generated">
            <a:extLst>
              <a:ext uri="{FF2B5EF4-FFF2-40B4-BE49-F238E27FC236}">
                <a16:creationId xmlns:a16="http://schemas.microsoft.com/office/drawing/2014/main" id="{F7D8C331-1CB2-AE41-9E89-3AB2E46EF2C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34854" y="3103014"/>
            <a:ext cx="2102465" cy="1736819"/>
          </a:xfrm>
          <a:prstGeom prst="rect">
            <a:avLst/>
          </a:prstGeom>
        </p:spPr>
      </p:pic>
      <p:pic>
        <p:nvPicPr>
          <p:cNvPr id="18" name="Picture 17" descr="A picture containing indoor, banana, monitor, board&#10;&#10;Description automatically generated">
            <a:extLst>
              <a:ext uri="{FF2B5EF4-FFF2-40B4-BE49-F238E27FC236}">
                <a16:creationId xmlns:a16="http://schemas.microsoft.com/office/drawing/2014/main" id="{93C914B8-CE98-CD4F-89B0-02034405A9D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3434888" y="4715003"/>
            <a:ext cx="1702398" cy="2102465"/>
          </a:xfrm>
          <a:prstGeom prst="rect">
            <a:avLst/>
          </a:prstGeom>
        </p:spPr>
      </p:pic>
      <p:sp>
        <p:nvSpPr>
          <p:cNvPr id="23" name="TextBox 22">
            <a:extLst>
              <a:ext uri="{FF2B5EF4-FFF2-40B4-BE49-F238E27FC236}">
                <a16:creationId xmlns:a16="http://schemas.microsoft.com/office/drawing/2014/main" id="{6A6BBB23-A94A-0540-8F00-B810E59C37DB}"/>
              </a:ext>
            </a:extLst>
          </p:cNvPr>
          <p:cNvSpPr txBox="1"/>
          <p:nvPr/>
        </p:nvSpPr>
        <p:spPr>
          <a:xfrm>
            <a:off x="6605040" y="1985994"/>
            <a:ext cx="5487016" cy="830997"/>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Emergence, foliar growth, spectral characteristics, maturity/senescence </a:t>
            </a:r>
          </a:p>
        </p:txBody>
      </p:sp>
      <p:sp>
        <p:nvSpPr>
          <p:cNvPr id="24" name="TextBox 23">
            <a:extLst>
              <a:ext uri="{FF2B5EF4-FFF2-40B4-BE49-F238E27FC236}">
                <a16:creationId xmlns:a16="http://schemas.microsoft.com/office/drawing/2014/main" id="{4CF3BF9A-2527-A84B-ABF7-3BC126D6992E}"/>
              </a:ext>
            </a:extLst>
          </p:cNvPr>
          <p:cNvSpPr txBox="1"/>
          <p:nvPr/>
        </p:nvSpPr>
        <p:spPr>
          <a:xfrm>
            <a:off x="7076586" y="1481582"/>
            <a:ext cx="4165423" cy="523220"/>
          </a:xfrm>
          <a:prstGeom prst="rect">
            <a:avLst/>
          </a:prstGeom>
          <a:noFill/>
        </p:spPr>
        <p:txBody>
          <a:bodyPr wrap="square" rtlCol="0">
            <a:spAutoFit/>
          </a:bodyPr>
          <a:lstStyle/>
          <a:p>
            <a:pPr algn="ctr"/>
            <a:r>
              <a:rPr lang="en-US" sz="2800" u="sng" dirty="0">
                <a:latin typeface="Times New Roman" panose="02020603050405020304" pitchFamily="18" charset="0"/>
                <a:cs typeface="Times New Roman" panose="02020603050405020304" pitchFamily="18" charset="0"/>
              </a:rPr>
              <a:t>Foliar characteristics</a:t>
            </a:r>
          </a:p>
        </p:txBody>
      </p:sp>
      <p:pic>
        <p:nvPicPr>
          <p:cNvPr id="25" name="Picture 24">
            <a:extLst>
              <a:ext uri="{FF2B5EF4-FFF2-40B4-BE49-F238E27FC236}">
                <a16:creationId xmlns:a16="http://schemas.microsoft.com/office/drawing/2014/main" id="{C79368E5-B4B2-5D48-8FB4-5CA5E49B3BE8}"/>
              </a:ext>
            </a:extLst>
          </p:cNvPr>
          <p:cNvPicPr>
            <a:picLocks noChangeAspect="1"/>
          </p:cNvPicPr>
          <p:nvPr/>
        </p:nvPicPr>
        <p:blipFill>
          <a:blip r:embed="rId5"/>
          <a:stretch>
            <a:fillRect/>
          </a:stretch>
        </p:blipFill>
        <p:spPr>
          <a:xfrm>
            <a:off x="6851262" y="3043008"/>
            <a:ext cx="4932615" cy="3486694"/>
          </a:xfrm>
          <a:prstGeom prst="rect">
            <a:avLst/>
          </a:prstGeom>
        </p:spPr>
      </p:pic>
      <p:sp>
        <p:nvSpPr>
          <p:cNvPr id="26" name="TextBox 25">
            <a:extLst>
              <a:ext uri="{FF2B5EF4-FFF2-40B4-BE49-F238E27FC236}">
                <a16:creationId xmlns:a16="http://schemas.microsoft.com/office/drawing/2014/main" id="{4993A413-211B-1842-9CF2-798660FA8C29}"/>
              </a:ext>
            </a:extLst>
          </p:cNvPr>
          <p:cNvSpPr txBox="1"/>
          <p:nvPr/>
        </p:nvSpPr>
        <p:spPr>
          <a:xfrm rot="16200000">
            <a:off x="5887383" y="3422111"/>
            <a:ext cx="109676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Emergence</a:t>
            </a:r>
          </a:p>
        </p:txBody>
      </p:sp>
      <p:sp>
        <p:nvSpPr>
          <p:cNvPr id="27" name="TextBox 26">
            <a:extLst>
              <a:ext uri="{FF2B5EF4-FFF2-40B4-BE49-F238E27FC236}">
                <a16:creationId xmlns:a16="http://schemas.microsoft.com/office/drawing/2014/main" id="{7BE5129A-3A0C-5643-B895-0C8327979584}"/>
              </a:ext>
            </a:extLst>
          </p:cNvPr>
          <p:cNvSpPr txBox="1"/>
          <p:nvPr/>
        </p:nvSpPr>
        <p:spPr>
          <a:xfrm rot="16200000">
            <a:off x="5864527" y="4439403"/>
            <a:ext cx="109676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Vegetative</a:t>
            </a:r>
          </a:p>
        </p:txBody>
      </p:sp>
      <p:sp>
        <p:nvSpPr>
          <p:cNvPr id="28" name="TextBox 27">
            <a:extLst>
              <a:ext uri="{FF2B5EF4-FFF2-40B4-BE49-F238E27FC236}">
                <a16:creationId xmlns:a16="http://schemas.microsoft.com/office/drawing/2014/main" id="{3F55B857-7463-494C-8F7C-004FE3D53D0D}"/>
              </a:ext>
            </a:extLst>
          </p:cNvPr>
          <p:cNvSpPr txBox="1"/>
          <p:nvPr/>
        </p:nvSpPr>
        <p:spPr>
          <a:xfrm rot="16200000">
            <a:off x="6010494" y="5070401"/>
            <a:ext cx="1096760" cy="584775"/>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Row</a:t>
            </a:r>
          </a:p>
          <a:p>
            <a:pPr algn="ctr"/>
            <a:r>
              <a:rPr lang="en-US" sz="1600" dirty="0">
                <a:latin typeface="Times New Roman" panose="02020603050405020304" pitchFamily="18" charset="0"/>
                <a:cs typeface="Times New Roman" panose="02020603050405020304" pitchFamily="18" charset="0"/>
              </a:rPr>
              <a:t>Closure</a:t>
            </a:r>
          </a:p>
        </p:txBody>
      </p:sp>
      <p:sp>
        <p:nvSpPr>
          <p:cNvPr id="29" name="TextBox 28">
            <a:extLst>
              <a:ext uri="{FF2B5EF4-FFF2-40B4-BE49-F238E27FC236}">
                <a16:creationId xmlns:a16="http://schemas.microsoft.com/office/drawing/2014/main" id="{2D764FEC-B796-BD4C-AAF7-071648A4CE15}"/>
              </a:ext>
            </a:extLst>
          </p:cNvPr>
          <p:cNvSpPr txBox="1"/>
          <p:nvPr/>
        </p:nvSpPr>
        <p:spPr>
          <a:xfrm rot="16200000">
            <a:off x="5759824" y="6044740"/>
            <a:ext cx="1405678"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Senescence</a:t>
            </a:r>
          </a:p>
        </p:txBody>
      </p:sp>
      <p:sp>
        <p:nvSpPr>
          <p:cNvPr id="30" name="TextBox 29">
            <a:extLst>
              <a:ext uri="{FF2B5EF4-FFF2-40B4-BE49-F238E27FC236}">
                <a16:creationId xmlns:a16="http://schemas.microsoft.com/office/drawing/2014/main" id="{E17A1052-9DBD-E04A-B155-862DBB22F81B}"/>
              </a:ext>
            </a:extLst>
          </p:cNvPr>
          <p:cNvSpPr txBox="1"/>
          <p:nvPr/>
        </p:nvSpPr>
        <p:spPr>
          <a:xfrm>
            <a:off x="7453157" y="6497115"/>
            <a:ext cx="1405678"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Fumigated soil</a:t>
            </a:r>
          </a:p>
        </p:txBody>
      </p:sp>
      <p:sp>
        <p:nvSpPr>
          <p:cNvPr id="31" name="TextBox 30">
            <a:extLst>
              <a:ext uri="{FF2B5EF4-FFF2-40B4-BE49-F238E27FC236}">
                <a16:creationId xmlns:a16="http://schemas.microsoft.com/office/drawing/2014/main" id="{C2891B89-0922-824F-A11F-CE6DE8C771E1}"/>
              </a:ext>
            </a:extLst>
          </p:cNvPr>
          <p:cNvSpPr txBox="1"/>
          <p:nvPr/>
        </p:nvSpPr>
        <p:spPr>
          <a:xfrm>
            <a:off x="9680052" y="6476061"/>
            <a:ext cx="1405678"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Diseased soil</a:t>
            </a:r>
          </a:p>
        </p:txBody>
      </p:sp>
      <p:pic>
        <p:nvPicPr>
          <p:cNvPr id="32" name="Picture 31">
            <a:extLst>
              <a:ext uri="{FF2B5EF4-FFF2-40B4-BE49-F238E27FC236}">
                <a16:creationId xmlns:a16="http://schemas.microsoft.com/office/drawing/2014/main" id="{F56FB031-4884-6040-8B48-3BD5B70A1E4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023990" y="2886662"/>
            <a:ext cx="1987857" cy="1490892"/>
          </a:xfrm>
          <a:prstGeom prst="rect">
            <a:avLst/>
          </a:prstGeom>
        </p:spPr>
      </p:pic>
      <p:pic>
        <p:nvPicPr>
          <p:cNvPr id="19" name="Picture 18">
            <a:extLst>
              <a:ext uri="{FF2B5EF4-FFF2-40B4-BE49-F238E27FC236}">
                <a16:creationId xmlns:a16="http://schemas.microsoft.com/office/drawing/2014/main" id="{BFE18006-C5D5-0D40-9338-149011F38D4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5400000">
            <a:off x="-47110" y="3562254"/>
            <a:ext cx="3406876" cy="2555158"/>
          </a:xfrm>
          <a:prstGeom prst="rect">
            <a:avLst/>
          </a:prstGeom>
        </p:spPr>
      </p:pic>
      <p:sp>
        <p:nvSpPr>
          <p:cNvPr id="20" name="5-Point Star 19">
            <a:extLst>
              <a:ext uri="{FF2B5EF4-FFF2-40B4-BE49-F238E27FC236}">
                <a16:creationId xmlns:a16="http://schemas.microsoft.com/office/drawing/2014/main" id="{5FE82950-15B6-CE4C-B44E-75D1D2A87D1D}"/>
              </a:ext>
            </a:extLst>
          </p:cNvPr>
          <p:cNvSpPr/>
          <p:nvPr/>
        </p:nvSpPr>
        <p:spPr>
          <a:xfrm>
            <a:off x="997127" y="1173805"/>
            <a:ext cx="996565" cy="78874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872948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esk with a computer and a chair in a room&#10;&#10;Description automatically generated">
            <a:extLst>
              <a:ext uri="{FF2B5EF4-FFF2-40B4-BE49-F238E27FC236}">
                <a16:creationId xmlns:a16="http://schemas.microsoft.com/office/drawing/2014/main" id="{7BC7594D-B8C9-8F4D-8641-409F79DF93C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18576" y="1440983"/>
            <a:ext cx="4619619" cy="3742150"/>
          </a:xfrm>
          <a:prstGeom prst="rect">
            <a:avLst/>
          </a:prstGeom>
        </p:spPr>
      </p:pic>
      <p:pic>
        <p:nvPicPr>
          <p:cNvPr id="5" name="Picture 4">
            <a:extLst>
              <a:ext uri="{FF2B5EF4-FFF2-40B4-BE49-F238E27FC236}">
                <a16:creationId xmlns:a16="http://schemas.microsoft.com/office/drawing/2014/main" id="{B7BBDAA7-B1CD-D348-86CE-0FD6A286B5D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6621521" y="1959060"/>
            <a:ext cx="4144617" cy="3108463"/>
          </a:xfrm>
          <a:prstGeom prst="rect">
            <a:avLst/>
          </a:prstGeom>
        </p:spPr>
      </p:pic>
      <p:pic>
        <p:nvPicPr>
          <p:cNvPr id="6" name="Picture 5" descr="A close up of food&#10;&#10;Description automatically generated">
            <a:extLst>
              <a:ext uri="{FF2B5EF4-FFF2-40B4-BE49-F238E27FC236}">
                <a16:creationId xmlns:a16="http://schemas.microsoft.com/office/drawing/2014/main" id="{8ED1C7B1-5EE8-3049-B47D-89555694ED2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9288089" y="4234007"/>
            <a:ext cx="2036381" cy="2800622"/>
          </a:xfrm>
          <a:prstGeom prst="rect">
            <a:avLst/>
          </a:prstGeom>
        </p:spPr>
      </p:pic>
      <p:pic>
        <p:nvPicPr>
          <p:cNvPr id="7" name="Picture 6" descr="A picture containing sitting, different, laying, colorful&#10;&#10;Description automatically generated">
            <a:extLst>
              <a:ext uri="{FF2B5EF4-FFF2-40B4-BE49-F238E27FC236}">
                <a16:creationId xmlns:a16="http://schemas.microsoft.com/office/drawing/2014/main" id="{C51ABF90-275E-9242-BD58-B035183FBD4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86033" y="4787517"/>
            <a:ext cx="2506373" cy="2070483"/>
          </a:xfrm>
          <a:prstGeom prst="rect">
            <a:avLst/>
          </a:prstGeom>
        </p:spPr>
      </p:pic>
      <p:sp>
        <p:nvSpPr>
          <p:cNvPr id="8" name="TextBox 7">
            <a:extLst>
              <a:ext uri="{FF2B5EF4-FFF2-40B4-BE49-F238E27FC236}">
                <a16:creationId xmlns:a16="http://schemas.microsoft.com/office/drawing/2014/main" id="{C7BE5FA0-3FC1-E747-B2DC-A3EC7333DA55}"/>
              </a:ext>
            </a:extLst>
          </p:cNvPr>
          <p:cNvSpPr txBox="1"/>
          <p:nvPr/>
        </p:nvSpPr>
        <p:spPr>
          <a:xfrm>
            <a:off x="476686" y="369008"/>
            <a:ext cx="4703397" cy="954107"/>
          </a:xfrm>
          <a:prstGeom prst="rect">
            <a:avLst/>
          </a:prstGeom>
          <a:noFill/>
        </p:spPr>
        <p:txBody>
          <a:bodyPr wrap="square" rtlCol="0">
            <a:spAutoFit/>
          </a:bodyPr>
          <a:lstStyle/>
          <a:p>
            <a:r>
              <a:rPr lang="en-US" sz="2800" dirty="0"/>
              <a:t>Measurement of tuber size, shape, and skin color</a:t>
            </a:r>
          </a:p>
        </p:txBody>
      </p:sp>
      <p:sp>
        <p:nvSpPr>
          <p:cNvPr id="9" name="TextBox 8">
            <a:extLst>
              <a:ext uri="{FF2B5EF4-FFF2-40B4-BE49-F238E27FC236}">
                <a16:creationId xmlns:a16="http://schemas.microsoft.com/office/drawing/2014/main" id="{34F8957D-ADB8-8947-9ED6-02DB6BAC9190}"/>
              </a:ext>
            </a:extLst>
          </p:cNvPr>
          <p:cNvSpPr txBox="1"/>
          <p:nvPr/>
        </p:nvSpPr>
        <p:spPr>
          <a:xfrm>
            <a:off x="6715093" y="369008"/>
            <a:ext cx="4703397" cy="954107"/>
          </a:xfrm>
          <a:prstGeom prst="rect">
            <a:avLst/>
          </a:prstGeom>
          <a:noFill/>
        </p:spPr>
        <p:txBody>
          <a:bodyPr wrap="square" rtlCol="0">
            <a:spAutoFit/>
          </a:bodyPr>
          <a:lstStyle/>
          <a:p>
            <a:r>
              <a:rPr lang="en-US" sz="2800" dirty="0"/>
              <a:t>Measurement of tuber flesh color and internal characters</a:t>
            </a:r>
          </a:p>
        </p:txBody>
      </p:sp>
    </p:spTree>
    <p:extLst>
      <p:ext uri="{BB962C8B-B14F-4D97-AF65-F5344CB8AC3E}">
        <p14:creationId xmlns:p14="http://schemas.microsoft.com/office/powerpoint/2010/main" val="120042832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632B23-90BB-7D45-A8BD-3D4B4F72FBD7}"/>
              </a:ext>
            </a:extLst>
          </p:cNvPr>
          <p:cNvSpPr txBox="1"/>
          <p:nvPr/>
        </p:nvSpPr>
        <p:spPr>
          <a:xfrm>
            <a:off x="866210" y="-16767"/>
            <a:ext cx="10141527" cy="769441"/>
          </a:xfrm>
          <a:prstGeom prst="rect">
            <a:avLst/>
          </a:prstGeom>
          <a:noFill/>
        </p:spPr>
        <p:txBody>
          <a:bodyPr wrap="square" rtlCol="0">
            <a:spAutoFit/>
          </a:bodyPr>
          <a:lstStyle/>
          <a:p>
            <a:pPr algn="ctr"/>
            <a:r>
              <a:rPr lang="en-US" sz="4400" dirty="0">
                <a:solidFill>
                  <a:schemeClr val="accent1"/>
                </a:solidFill>
                <a:latin typeface="Times New Roman" panose="02020603050405020304" pitchFamily="18" charset="0"/>
                <a:cs typeface="Times New Roman" panose="02020603050405020304" pitchFamily="18" charset="0"/>
              </a:rPr>
              <a:t>Computer vision example</a:t>
            </a:r>
          </a:p>
        </p:txBody>
      </p:sp>
      <p:sp>
        <p:nvSpPr>
          <p:cNvPr id="5" name="TextBox 4">
            <a:extLst>
              <a:ext uri="{FF2B5EF4-FFF2-40B4-BE49-F238E27FC236}">
                <a16:creationId xmlns:a16="http://schemas.microsoft.com/office/drawing/2014/main" id="{D22A72B8-D868-4B47-9EEC-E4E0070A3519}"/>
              </a:ext>
            </a:extLst>
          </p:cNvPr>
          <p:cNvSpPr txBox="1"/>
          <p:nvPr/>
        </p:nvSpPr>
        <p:spPr>
          <a:xfrm>
            <a:off x="434798" y="713782"/>
            <a:ext cx="10829925" cy="400110"/>
          </a:xfrm>
          <a:prstGeom prst="rect">
            <a:avLst/>
          </a:prstGeom>
          <a:noFill/>
        </p:spPr>
        <p:txBody>
          <a:bodyPr wrap="square" rtlCol="0">
            <a:spAutoFit/>
          </a:bodyPr>
          <a:lstStyle/>
          <a:p>
            <a:r>
              <a:rPr lang="en-US" sz="2000" dirty="0"/>
              <a:t>Written in Python3 and uses functions from the OpenCV2 and a few derived from the </a:t>
            </a:r>
            <a:r>
              <a:rPr lang="en-US" sz="2000" dirty="0" err="1"/>
              <a:t>PlantCV</a:t>
            </a:r>
            <a:r>
              <a:rPr lang="en-US" sz="2000" dirty="0"/>
              <a:t> library </a:t>
            </a:r>
          </a:p>
        </p:txBody>
      </p:sp>
      <p:pic>
        <p:nvPicPr>
          <p:cNvPr id="2" name="Picture 1">
            <a:extLst>
              <a:ext uri="{FF2B5EF4-FFF2-40B4-BE49-F238E27FC236}">
                <a16:creationId xmlns:a16="http://schemas.microsoft.com/office/drawing/2014/main" id="{099171D3-2492-2743-9195-984ED4325120}"/>
              </a:ext>
            </a:extLst>
          </p:cNvPr>
          <p:cNvPicPr>
            <a:picLocks noChangeAspect="1"/>
          </p:cNvPicPr>
          <p:nvPr/>
        </p:nvPicPr>
        <p:blipFill>
          <a:blip r:embed="rId3"/>
          <a:stretch>
            <a:fillRect/>
          </a:stretch>
        </p:blipFill>
        <p:spPr>
          <a:xfrm>
            <a:off x="122279" y="1656064"/>
            <a:ext cx="2741840" cy="1857375"/>
          </a:xfrm>
          <a:prstGeom prst="rect">
            <a:avLst/>
          </a:prstGeom>
        </p:spPr>
      </p:pic>
      <p:pic>
        <p:nvPicPr>
          <p:cNvPr id="7" name="Picture 6">
            <a:extLst>
              <a:ext uri="{FF2B5EF4-FFF2-40B4-BE49-F238E27FC236}">
                <a16:creationId xmlns:a16="http://schemas.microsoft.com/office/drawing/2014/main" id="{BE581E08-4B9D-F547-8467-1461CCFEFEE0}"/>
              </a:ext>
            </a:extLst>
          </p:cNvPr>
          <p:cNvPicPr>
            <a:picLocks noChangeAspect="1"/>
          </p:cNvPicPr>
          <p:nvPr/>
        </p:nvPicPr>
        <p:blipFill>
          <a:blip r:embed="rId4"/>
          <a:stretch>
            <a:fillRect/>
          </a:stretch>
        </p:blipFill>
        <p:spPr>
          <a:xfrm>
            <a:off x="3159660" y="1638425"/>
            <a:ext cx="2277495" cy="1857375"/>
          </a:xfrm>
          <a:prstGeom prst="rect">
            <a:avLst/>
          </a:prstGeom>
        </p:spPr>
      </p:pic>
      <p:pic>
        <p:nvPicPr>
          <p:cNvPr id="8" name="Picture 7">
            <a:extLst>
              <a:ext uri="{FF2B5EF4-FFF2-40B4-BE49-F238E27FC236}">
                <a16:creationId xmlns:a16="http://schemas.microsoft.com/office/drawing/2014/main" id="{EC333E9C-F137-CE4D-ABF3-61543A0CFBB0}"/>
              </a:ext>
            </a:extLst>
          </p:cNvPr>
          <p:cNvPicPr>
            <a:picLocks noChangeAspect="1"/>
          </p:cNvPicPr>
          <p:nvPr/>
        </p:nvPicPr>
        <p:blipFill>
          <a:blip r:embed="rId5"/>
          <a:stretch>
            <a:fillRect/>
          </a:stretch>
        </p:blipFill>
        <p:spPr>
          <a:xfrm>
            <a:off x="6576503" y="1681545"/>
            <a:ext cx="2172379" cy="1771649"/>
          </a:xfrm>
          <a:prstGeom prst="rect">
            <a:avLst/>
          </a:prstGeom>
        </p:spPr>
      </p:pic>
      <p:pic>
        <p:nvPicPr>
          <p:cNvPr id="9" name="Picture 8">
            <a:extLst>
              <a:ext uri="{FF2B5EF4-FFF2-40B4-BE49-F238E27FC236}">
                <a16:creationId xmlns:a16="http://schemas.microsoft.com/office/drawing/2014/main" id="{ED339B37-489D-A444-A244-7D200F2628EE}"/>
              </a:ext>
            </a:extLst>
          </p:cNvPr>
          <p:cNvPicPr>
            <a:picLocks noChangeAspect="1"/>
          </p:cNvPicPr>
          <p:nvPr/>
        </p:nvPicPr>
        <p:blipFill>
          <a:blip r:embed="rId6"/>
          <a:stretch>
            <a:fillRect/>
          </a:stretch>
        </p:blipFill>
        <p:spPr>
          <a:xfrm>
            <a:off x="8888063" y="1678639"/>
            <a:ext cx="2928939" cy="1848287"/>
          </a:xfrm>
          <a:prstGeom prst="rect">
            <a:avLst/>
          </a:prstGeom>
        </p:spPr>
      </p:pic>
      <p:pic>
        <p:nvPicPr>
          <p:cNvPr id="10" name="Picture 9">
            <a:extLst>
              <a:ext uri="{FF2B5EF4-FFF2-40B4-BE49-F238E27FC236}">
                <a16:creationId xmlns:a16="http://schemas.microsoft.com/office/drawing/2014/main" id="{07EF9B96-D0B3-514A-AD2E-0A560CDA159D}"/>
              </a:ext>
            </a:extLst>
          </p:cNvPr>
          <p:cNvPicPr>
            <a:picLocks noChangeAspect="1"/>
          </p:cNvPicPr>
          <p:nvPr/>
        </p:nvPicPr>
        <p:blipFill>
          <a:blip r:embed="rId7"/>
          <a:stretch>
            <a:fillRect/>
          </a:stretch>
        </p:blipFill>
        <p:spPr>
          <a:xfrm>
            <a:off x="9081556" y="4535506"/>
            <a:ext cx="2890668" cy="2357438"/>
          </a:xfrm>
          <a:prstGeom prst="rect">
            <a:avLst/>
          </a:prstGeom>
        </p:spPr>
      </p:pic>
      <p:pic>
        <p:nvPicPr>
          <p:cNvPr id="4" name="Picture 3">
            <a:extLst>
              <a:ext uri="{FF2B5EF4-FFF2-40B4-BE49-F238E27FC236}">
                <a16:creationId xmlns:a16="http://schemas.microsoft.com/office/drawing/2014/main" id="{16B7B693-654D-BD4B-9FA2-420193E4A974}"/>
              </a:ext>
            </a:extLst>
          </p:cNvPr>
          <p:cNvPicPr>
            <a:picLocks noChangeAspect="1"/>
          </p:cNvPicPr>
          <p:nvPr/>
        </p:nvPicPr>
        <p:blipFill>
          <a:blip r:embed="rId8"/>
          <a:stretch>
            <a:fillRect/>
          </a:stretch>
        </p:blipFill>
        <p:spPr>
          <a:xfrm>
            <a:off x="486444" y="4792511"/>
            <a:ext cx="2260393" cy="1843428"/>
          </a:xfrm>
          <a:prstGeom prst="rect">
            <a:avLst/>
          </a:prstGeom>
        </p:spPr>
      </p:pic>
      <p:pic>
        <p:nvPicPr>
          <p:cNvPr id="6" name="Picture 5">
            <a:extLst>
              <a:ext uri="{FF2B5EF4-FFF2-40B4-BE49-F238E27FC236}">
                <a16:creationId xmlns:a16="http://schemas.microsoft.com/office/drawing/2014/main" id="{61BEBE88-D949-4744-B90D-711BCB44C5AF}"/>
              </a:ext>
            </a:extLst>
          </p:cNvPr>
          <p:cNvPicPr>
            <a:picLocks noChangeAspect="1"/>
          </p:cNvPicPr>
          <p:nvPr/>
        </p:nvPicPr>
        <p:blipFill>
          <a:blip r:embed="rId9"/>
          <a:stretch>
            <a:fillRect/>
          </a:stretch>
        </p:blipFill>
        <p:spPr>
          <a:xfrm>
            <a:off x="3341861" y="4828401"/>
            <a:ext cx="2871785" cy="1771649"/>
          </a:xfrm>
          <a:prstGeom prst="rect">
            <a:avLst/>
          </a:prstGeom>
        </p:spPr>
      </p:pic>
      <p:sp>
        <p:nvSpPr>
          <p:cNvPr id="11" name="Frame 10">
            <a:extLst>
              <a:ext uri="{FF2B5EF4-FFF2-40B4-BE49-F238E27FC236}">
                <a16:creationId xmlns:a16="http://schemas.microsoft.com/office/drawing/2014/main" id="{6A70F207-3101-B945-8DEE-2A4D13D705AF}"/>
              </a:ext>
            </a:extLst>
          </p:cNvPr>
          <p:cNvSpPr/>
          <p:nvPr/>
        </p:nvSpPr>
        <p:spPr>
          <a:xfrm>
            <a:off x="264187" y="4377902"/>
            <a:ext cx="6069706" cy="2357438"/>
          </a:xfrm>
          <a:prstGeom prst="frame">
            <a:avLst>
              <a:gd name="adj1" fmla="val 2422"/>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ame 11">
            <a:extLst>
              <a:ext uri="{FF2B5EF4-FFF2-40B4-BE49-F238E27FC236}">
                <a16:creationId xmlns:a16="http://schemas.microsoft.com/office/drawing/2014/main" id="{56512F77-21C6-8E4D-839D-BCB6AC61D3E5}"/>
              </a:ext>
            </a:extLst>
          </p:cNvPr>
          <p:cNvSpPr/>
          <p:nvPr/>
        </p:nvSpPr>
        <p:spPr>
          <a:xfrm>
            <a:off x="6213646" y="1256036"/>
            <a:ext cx="5863125" cy="2450991"/>
          </a:xfrm>
          <a:prstGeom prst="frame">
            <a:avLst>
              <a:gd name="adj1" fmla="val 2422"/>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a:extLst>
              <a:ext uri="{FF2B5EF4-FFF2-40B4-BE49-F238E27FC236}">
                <a16:creationId xmlns:a16="http://schemas.microsoft.com/office/drawing/2014/main" id="{CF6AD137-A92C-974F-8775-6BD9632B1401}"/>
              </a:ext>
            </a:extLst>
          </p:cNvPr>
          <p:cNvSpPr txBox="1"/>
          <p:nvPr/>
        </p:nvSpPr>
        <p:spPr>
          <a:xfrm>
            <a:off x="354451" y="1275845"/>
            <a:ext cx="2277495" cy="369332"/>
          </a:xfrm>
          <a:prstGeom prst="rect">
            <a:avLst/>
          </a:prstGeom>
          <a:noFill/>
        </p:spPr>
        <p:txBody>
          <a:bodyPr wrap="square" rtlCol="0">
            <a:spAutoFit/>
          </a:bodyPr>
          <a:lstStyle/>
          <a:p>
            <a:pPr algn="ctr"/>
            <a:r>
              <a:rPr lang="en-US" dirty="0"/>
              <a:t>Original image</a:t>
            </a:r>
          </a:p>
        </p:txBody>
      </p:sp>
      <p:sp>
        <p:nvSpPr>
          <p:cNvPr id="16" name="TextBox 15">
            <a:extLst>
              <a:ext uri="{FF2B5EF4-FFF2-40B4-BE49-F238E27FC236}">
                <a16:creationId xmlns:a16="http://schemas.microsoft.com/office/drawing/2014/main" id="{0D4B8D60-C6A8-CA4D-9C6F-BB09EBE8DD2C}"/>
              </a:ext>
            </a:extLst>
          </p:cNvPr>
          <p:cNvSpPr txBox="1"/>
          <p:nvPr/>
        </p:nvSpPr>
        <p:spPr>
          <a:xfrm>
            <a:off x="3326029" y="1246247"/>
            <a:ext cx="2277495" cy="369332"/>
          </a:xfrm>
          <a:prstGeom prst="rect">
            <a:avLst/>
          </a:prstGeom>
          <a:noFill/>
        </p:spPr>
        <p:txBody>
          <a:bodyPr wrap="square" rtlCol="0">
            <a:spAutoFit/>
          </a:bodyPr>
          <a:lstStyle/>
          <a:p>
            <a:pPr algn="ctr"/>
            <a:r>
              <a:rPr lang="en-US" dirty="0"/>
              <a:t>Crop image and blur</a:t>
            </a:r>
          </a:p>
        </p:txBody>
      </p:sp>
      <p:sp>
        <p:nvSpPr>
          <p:cNvPr id="17" name="TextBox 16">
            <a:extLst>
              <a:ext uri="{FF2B5EF4-FFF2-40B4-BE49-F238E27FC236}">
                <a16:creationId xmlns:a16="http://schemas.microsoft.com/office/drawing/2014/main" id="{6D7E487F-B5FA-6C4E-B124-C69CCE5D1D69}"/>
              </a:ext>
            </a:extLst>
          </p:cNvPr>
          <p:cNvSpPr txBox="1"/>
          <p:nvPr/>
        </p:nvSpPr>
        <p:spPr>
          <a:xfrm>
            <a:off x="2991445" y="3811455"/>
            <a:ext cx="4201734" cy="369332"/>
          </a:xfrm>
          <a:prstGeom prst="rect">
            <a:avLst/>
          </a:prstGeom>
          <a:noFill/>
        </p:spPr>
        <p:txBody>
          <a:bodyPr wrap="square" rtlCol="0">
            <a:spAutoFit/>
          </a:bodyPr>
          <a:lstStyle/>
          <a:p>
            <a:pPr algn="ctr"/>
            <a:r>
              <a:rPr lang="en-US" dirty="0">
                <a:solidFill>
                  <a:schemeClr val="accent4">
                    <a:lumMod val="50000"/>
                  </a:schemeClr>
                </a:solidFill>
              </a:rPr>
              <a:t>Extract color space (HSV, LAB, RGB, etc.)</a:t>
            </a:r>
          </a:p>
        </p:txBody>
      </p:sp>
      <p:sp>
        <p:nvSpPr>
          <p:cNvPr id="18" name="TextBox 17">
            <a:extLst>
              <a:ext uri="{FF2B5EF4-FFF2-40B4-BE49-F238E27FC236}">
                <a16:creationId xmlns:a16="http://schemas.microsoft.com/office/drawing/2014/main" id="{B87E10CF-4DF5-A548-BC56-837AB6C7F185}"/>
              </a:ext>
            </a:extLst>
          </p:cNvPr>
          <p:cNvSpPr txBox="1"/>
          <p:nvPr/>
        </p:nvSpPr>
        <p:spPr>
          <a:xfrm>
            <a:off x="1419182" y="4471961"/>
            <a:ext cx="4201734" cy="369332"/>
          </a:xfrm>
          <a:prstGeom prst="rect">
            <a:avLst/>
          </a:prstGeom>
          <a:noFill/>
        </p:spPr>
        <p:txBody>
          <a:bodyPr wrap="square" rtlCol="0">
            <a:spAutoFit/>
          </a:bodyPr>
          <a:lstStyle/>
          <a:p>
            <a:pPr algn="ctr"/>
            <a:r>
              <a:rPr lang="en-US" dirty="0">
                <a:solidFill>
                  <a:srgbClr val="002060"/>
                </a:solidFill>
              </a:rPr>
              <a:t>Select pixels with values &lt; 115</a:t>
            </a:r>
          </a:p>
        </p:txBody>
      </p:sp>
      <p:sp>
        <p:nvSpPr>
          <p:cNvPr id="19" name="TextBox 18">
            <a:extLst>
              <a:ext uri="{FF2B5EF4-FFF2-40B4-BE49-F238E27FC236}">
                <a16:creationId xmlns:a16="http://schemas.microsoft.com/office/drawing/2014/main" id="{771EB225-8393-1646-A058-6C2A7CB7C728}"/>
              </a:ext>
            </a:extLst>
          </p:cNvPr>
          <p:cNvSpPr txBox="1"/>
          <p:nvPr/>
        </p:nvSpPr>
        <p:spPr>
          <a:xfrm>
            <a:off x="6915013" y="1362687"/>
            <a:ext cx="4201734" cy="369332"/>
          </a:xfrm>
          <a:prstGeom prst="rect">
            <a:avLst/>
          </a:prstGeom>
          <a:noFill/>
        </p:spPr>
        <p:txBody>
          <a:bodyPr wrap="square" rtlCol="0">
            <a:spAutoFit/>
          </a:bodyPr>
          <a:lstStyle/>
          <a:p>
            <a:pPr algn="ctr"/>
            <a:r>
              <a:rPr lang="en-US" dirty="0">
                <a:solidFill>
                  <a:schemeClr val="accent2">
                    <a:lumMod val="75000"/>
                  </a:schemeClr>
                </a:solidFill>
              </a:rPr>
              <a:t>Select pixels with values &gt; 85</a:t>
            </a:r>
          </a:p>
        </p:txBody>
      </p:sp>
      <p:sp>
        <p:nvSpPr>
          <p:cNvPr id="20" name="TextBox 19">
            <a:extLst>
              <a:ext uri="{FF2B5EF4-FFF2-40B4-BE49-F238E27FC236}">
                <a16:creationId xmlns:a16="http://schemas.microsoft.com/office/drawing/2014/main" id="{C67AAFF2-0A50-C04A-895D-C031B33362D2}"/>
              </a:ext>
            </a:extLst>
          </p:cNvPr>
          <p:cNvSpPr txBox="1"/>
          <p:nvPr/>
        </p:nvSpPr>
        <p:spPr>
          <a:xfrm>
            <a:off x="9261221" y="3917148"/>
            <a:ext cx="2772788" cy="646331"/>
          </a:xfrm>
          <a:prstGeom prst="rect">
            <a:avLst/>
          </a:prstGeom>
          <a:noFill/>
        </p:spPr>
        <p:txBody>
          <a:bodyPr wrap="square" rtlCol="0">
            <a:spAutoFit/>
          </a:bodyPr>
          <a:lstStyle/>
          <a:p>
            <a:pPr algn="ctr"/>
            <a:r>
              <a:rPr lang="en-US" dirty="0"/>
              <a:t>Binary image with objects of interest coded 1</a:t>
            </a:r>
          </a:p>
        </p:txBody>
      </p:sp>
      <p:cxnSp>
        <p:nvCxnSpPr>
          <p:cNvPr id="22" name="Straight Connector 21">
            <a:extLst>
              <a:ext uri="{FF2B5EF4-FFF2-40B4-BE49-F238E27FC236}">
                <a16:creationId xmlns:a16="http://schemas.microsoft.com/office/drawing/2014/main" id="{AA74E29A-ED14-8C47-85EC-228C93C95009}"/>
              </a:ext>
            </a:extLst>
          </p:cNvPr>
          <p:cNvCxnSpPr>
            <a:cxnSpLocks/>
          </p:cNvCxnSpPr>
          <p:nvPr/>
        </p:nvCxnSpPr>
        <p:spPr>
          <a:xfrm flipV="1">
            <a:off x="6309179" y="5167933"/>
            <a:ext cx="1877664" cy="652100"/>
          </a:xfrm>
          <a:prstGeom prst="line">
            <a:avLst/>
          </a:prstGeom>
          <a:ln w="635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CB65C54-39D3-FB42-8394-9D3BFFA2B550}"/>
              </a:ext>
            </a:extLst>
          </p:cNvPr>
          <p:cNvCxnSpPr>
            <a:cxnSpLocks/>
          </p:cNvCxnSpPr>
          <p:nvPr/>
        </p:nvCxnSpPr>
        <p:spPr>
          <a:xfrm flipV="1">
            <a:off x="8186843" y="3673717"/>
            <a:ext cx="505942" cy="1502738"/>
          </a:xfrm>
          <a:prstGeom prst="line">
            <a:avLst/>
          </a:prstGeom>
          <a:ln w="635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AEE33B1-27E9-474B-8990-05E4DC0F746F}"/>
              </a:ext>
            </a:extLst>
          </p:cNvPr>
          <p:cNvSpPr txBox="1"/>
          <p:nvPr/>
        </p:nvSpPr>
        <p:spPr>
          <a:xfrm>
            <a:off x="6506436" y="5978935"/>
            <a:ext cx="2754785" cy="646331"/>
          </a:xfrm>
          <a:prstGeom prst="rect">
            <a:avLst/>
          </a:prstGeom>
          <a:noFill/>
        </p:spPr>
        <p:txBody>
          <a:bodyPr wrap="square" rtlCol="0">
            <a:spAutoFit/>
          </a:bodyPr>
          <a:lstStyle/>
          <a:p>
            <a:pPr algn="ctr"/>
            <a:r>
              <a:rPr lang="en-US" dirty="0">
                <a:solidFill>
                  <a:schemeClr val="tx1">
                    <a:lumMod val="75000"/>
                    <a:lumOff val="25000"/>
                  </a:schemeClr>
                </a:solidFill>
              </a:rPr>
              <a:t>Logical AND join of both binary images</a:t>
            </a:r>
          </a:p>
        </p:txBody>
      </p:sp>
      <p:cxnSp>
        <p:nvCxnSpPr>
          <p:cNvPr id="30" name="Straight Arrow Connector 29">
            <a:extLst>
              <a:ext uri="{FF2B5EF4-FFF2-40B4-BE49-F238E27FC236}">
                <a16:creationId xmlns:a16="http://schemas.microsoft.com/office/drawing/2014/main" id="{BD8B68EE-4519-DF44-8363-2E8BF22B53A1}"/>
              </a:ext>
            </a:extLst>
          </p:cNvPr>
          <p:cNvCxnSpPr>
            <a:endCxn id="10" idx="1"/>
          </p:cNvCxnSpPr>
          <p:nvPr/>
        </p:nvCxnSpPr>
        <p:spPr>
          <a:xfrm>
            <a:off x="8186843" y="5176455"/>
            <a:ext cx="894713" cy="537770"/>
          </a:xfrm>
          <a:prstGeom prst="straightConnector1">
            <a:avLst/>
          </a:prstGeom>
          <a:ln w="635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E754A1D-226C-9041-BF6F-6F7E70DAB117}"/>
              </a:ext>
            </a:extLst>
          </p:cNvPr>
          <p:cNvCxnSpPr>
            <a:cxnSpLocks/>
          </p:cNvCxnSpPr>
          <p:nvPr/>
        </p:nvCxnSpPr>
        <p:spPr>
          <a:xfrm flipH="1">
            <a:off x="2584530" y="3649699"/>
            <a:ext cx="634165" cy="483653"/>
          </a:xfrm>
          <a:prstGeom prst="straightConnector1">
            <a:avLst/>
          </a:prstGeom>
          <a:ln w="635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88763EAF-3D71-A845-A0F4-532A2C5FFA26}"/>
              </a:ext>
            </a:extLst>
          </p:cNvPr>
          <p:cNvCxnSpPr>
            <a:cxnSpLocks/>
          </p:cNvCxnSpPr>
          <p:nvPr/>
        </p:nvCxnSpPr>
        <p:spPr>
          <a:xfrm>
            <a:off x="5603524" y="2481557"/>
            <a:ext cx="492475" cy="0"/>
          </a:xfrm>
          <a:prstGeom prst="straightConnector1">
            <a:avLst/>
          </a:prstGeom>
          <a:ln w="635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010114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632B23-90BB-7D45-A8BD-3D4B4F72FBD7}"/>
              </a:ext>
            </a:extLst>
          </p:cNvPr>
          <p:cNvSpPr txBox="1"/>
          <p:nvPr/>
        </p:nvSpPr>
        <p:spPr>
          <a:xfrm>
            <a:off x="1025235" y="55200"/>
            <a:ext cx="10141527" cy="584775"/>
          </a:xfrm>
          <a:prstGeom prst="rect">
            <a:avLst/>
          </a:prstGeom>
          <a:noFill/>
        </p:spPr>
        <p:txBody>
          <a:bodyPr wrap="square" rtlCol="0">
            <a:spAutoFit/>
          </a:bodyPr>
          <a:lstStyle/>
          <a:p>
            <a:pPr algn="ctr"/>
            <a:r>
              <a:rPr lang="en-US" sz="3200" dirty="0"/>
              <a:t>Computer vision details</a:t>
            </a:r>
          </a:p>
        </p:txBody>
      </p:sp>
      <p:pic>
        <p:nvPicPr>
          <p:cNvPr id="11" name="Picture 10">
            <a:extLst>
              <a:ext uri="{FF2B5EF4-FFF2-40B4-BE49-F238E27FC236}">
                <a16:creationId xmlns:a16="http://schemas.microsoft.com/office/drawing/2014/main" id="{0234676F-2AC1-8342-A25F-8878D1AC8378}"/>
              </a:ext>
            </a:extLst>
          </p:cNvPr>
          <p:cNvPicPr>
            <a:picLocks noChangeAspect="1"/>
          </p:cNvPicPr>
          <p:nvPr/>
        </p:nvPicPr>
        <p:blipFill>
          <a:blip r:embed="rId3"/>
          <a:stretch>
            <a:fillRect/>
          </a:stretch>
        </p:blipFill>
        <p:spPr>
          <a:xfrm>
            <a:off x="323815" y="1324053"/>
            <a:ext cx="2890667" cy="2357437"/>
          </a:xfrm>
          <a:prstGeom prst="rect">
            <a:avLst/>
          </a:prstGeom>
        </p:spPr>
      </p:pic>
      <p:pic>
        <p:nvPicPr>
          <p:cNvPr id="12" name="Picture 11">
            <a:extLst>
              <a:ext uri="{FF2B5EF4-FFF2-40B4-BE49-F238E27FC236}">
                <a16:creationId xmlns:a16="http://schemas.microsoft.com/office/drawing/2014/main" id="{17740070-5152-8B4F-863B-0B228D0E32D5}"/>
              </a:ext>
            </a:extLst>
          </p:cNvPr>
          <p:cNvPicPr>
            <a:picLocks noChangeAspect="1"/>
          </p:cNvPicPr>
          <p:nvPr/>
        </p:nvPicPr>
        <p:blipFill>
          <a:blip r:embed="rId4"/>
          <a:stretch>
            <a:fillRect/>
          </a:stretch>
        </p:blipFill>
        <p:spPr>
          <a:xfrm>
            <a:off x="4574098" y="1307697"/>
            <a:ext cx="2903415" cy="2367833"/>
          </a:xfrm>
          <a:prstGeom prst="rect">
            <a:avLst/>
          </a:prstGeom>
        </p:spPr>
      </p:pic>
      <p:pic>
        <p:nvPicPr>
          <p:cNvPr id="14" name="Picture 13" descr="A picture containing sitting, different, laying, colorful&#10;&#10;Description automatically generated">
            <a:extLst>
              <a:ext uri="{FF2B5EF4-FFF2-40B4-BE49-F238E27FC236}">
                <a16:creationId xmlns:a16="http://schemas.microsoft.com/office/drawing/2014/main" id="{BC808BA2-DDEE-564B-996E-3407E630AF4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37130" y="1477686"/>
            <a:ext cx="2506373" cy="2070483"/>
          </a:xfrm>
          <a:prstGeom prst="rect">
            <a:avLst/>
          </a:prstGeom>
        </p:spPr>
      </p:pic>
      <p:sp>
        <p:nvSpPr>
          <p:cNvPr id="7" name="TextBox 6">
            <a:extLst>
              <a:ext uri="{FF2B5EF4-FFF2-40B4-BE49-F238E27FC236}">
                <a16:creationId xmlns:a16="http://schemas.microsoft.com/office/drawing/2014/main" id="{21FA5000-3D58-7F4F-8915-DD4A09DDA302}"/>
              </a:ext>
            </a:extLst>
          </p:cNvPr>
          <p:cNvSpPr txBox="1"/>
          <p:nvPr/>
        </p:nvSpPr>
        <p:spPr>
          <a:xfrm>
            <a:off x="101392" y="611938"/>
            <a:ext cx="3914553" cy="646331"/>
          </a:xfrm>
          <a:prstGeom prst="rect">
            <a:avLst/>
          </a:prstGeom>
          <a:noFill/>
        </p:spPr>
        <p:txBody>
          <a:bodyPr wrap="square" rtlCol="0">
            <a:spAutoFit/>
          </a:bodyPr>
          <a:lstStyle/>
          <a:p>
            <a:pPr algn="ctr"/>
            <a:r>
              <a:rPr lang="en-US" dirty="0"/>
              <a:t>Use erosion, dilation and size selection to filter out smaller contours</a:t>
            </a:r>
          </a:p>
        </p:txBody>
      </p:sp>
      <p:sp>
        <p:nvSpPr>
          <p:cNvPr id="8" name="TextBox 7">
            <a:extLst>
              <a:ext uri="{FF2B5EF4-FFF2-40B4-BE49-F238E27FC236}">
                <a16:creationId xmlns:a16="http://schemas.microsoft.com/office/drawing/2014/main" id="{9ED0EFF7-6E20-9F44-9BA4-6E2DBCF6E00F}"/>
              </a:ext>
            </a:extLst>
          </p:cNvPr>
          <p:cNvSpPr txBox="1"/>
          <p:nvPr/>
        </p:nvSpPr>
        <p:spPr>
          <a:xfrm>
            <a:off x="3964458" y="580253"/>
            <a:ext cx="4263082" cy="646331"/>
          </a:xfrm>
          <a:prstGeom prst="rect">
            <a:avLst/>
          </a:prstGeom>
          <a:noFill/>
        </p:spPr>
        <p:txBody>
          <a:bodyPr wrap="square" rtlCol="0">
            <a:spAutoFit/>
          </a:bodyPr>
          <a:lstStyle/>
          <a:p>
            <a:pPr algn="ctr"/>
            <a:r>
              <a:rPr lang="en-US" dirty="0"/>
              <a:t>Assign each contour to the correct tuber number based upon centroid coordinates</a:t>
            </a:r>
          </a:p>
        </p:txBody>
      </p:sp>
      <p:sp>
        <p:nvSpPr>
          <p:cNvPr id="9" name="TextBox 8">
            <a:extLst>
              <a:ext uri="{FF2B5EF4-FFF2-40B4-BE49-F238E27FC236}">
                <a16:creationId xmlns:a16="http://schemas.microsoft.com/office/drawing/2014/main" id="{747B7BA9-FC69-D84F-A8BD-B41438B838D7}"/>
              </a:ext>
            </a:extLst>
          </p:cNvPr>
          <p:cNvSpPr txBox="1"/>
          <p:nvPr/>
        </p:nvSpPr>
        <p:spPr>
          <a:xfrm>
            <a:off x="7971687" y="611938"/>
            <a:ext cx="4263082" cy="646331"/>
          </a:xfrm>
          <a:prstGeom prst="rect">
            <a:avLst/>
          </a:prstGeom>
          <a:noFill/>
        </p:spPr>
        <p:txBody>
          <a:bodyPr wrap="square" rtlCol="0">
            <a:spAutoFit/>
          </a:bodyPr>
          <a:lstStyle/>
          <a:p>
            <a:pPr algn="ctr"/>
            <a:r>
              <a:rPr lang="en-US" dirty="0"/>
              <a:t>Output measurements of contour and pixels within contour to a .csv file</a:t>
            </a:r>
          </a:p>
        </p:txBody>
      </p:sp>
      <p:sp>
        <p:nvSpPr>
          <p:cNvPr id="2" name="TextBox 1">
            <a:extLst>
              <a:ext uri="{FF2B5EF4-FFF2-40B4-BE49-F238E27FC236}">
                <a16:creationId xmlns:a16="http://schemas.microsoft.com/office/drawing/2014/main" id="{02B8300C-EC56-7A48-A2F6-B86B452697B8}"/>
              </a:ext>
            </a:extLst>
          </p:cNvPr>
          <p:cNvSpPr txBox="1"/>
          <p:nvPr/>
        </p:nvSpPr>
        <p:spPr>
          <a:xfrm>
            <a:off x="601366" y="3701400"/>
            <a:ext cx="11340964" cy="369332"/>
          </a:xfrm>
          <a:prstGeom prst="rect">
            <a:avLst/>
          </a:prstGeom>
          <a:noFill/>
        </p:spPr>
        <p:txBody>
          <a:bodyPr wrap="square" rtlCol="0">
            <a:spAutoFit/>
          </a:bodyPr>
          <a:lstStyle/>
          <a:p>
            <a:r>
              <a:rPr lang="en-US" dirty="0"/>
              <a:t>Each image includes a size marker (</a:t>
            </a:r>
            <a:r>
              <a:rPr lang="en-US" dirty="0">
                <a:solidFill>
                  <a:schemeClr val="accent1">
                    <a:lumMod val="75000"/>
                  </a:schemeClr>
                </a:solidFill>
              </a:rPr>
              <a:t>poker chip</a:t>
            </a:r>
            <a:r>
              <a:rPr lang="en-US" dirty="0"/>
              <a:t>) and a color checker card to assess size/color variation of the methods</a:t>
            </a:r>
          </a:p>
        </p:txBody>
      </p:sp>
      <p:sp>
        <p:nvSpPr>
          <p:cNvPr id="13" name="TextBox 12">
            <a:extLst>
              <a:ext uri="{FF2B5EF4-FFF2-40B4-BE49-F238E27FC236}">
                <a16:creationId xmlns:a16="http://schemas.microsoft.com/office/drawing/2014/main" id="{7D7F30EA-6C89-4C4B-8A54-F5326B96DE8E}"/>
              </a:ext>
            </a:extLst>
          </p:cNvPr>
          <p:cNvSpPr txBox="1"/>
          <p:nvPr/>
        </p:nvSpPr>
        <p:spPr>
          <a:xfrm>
            <a:off x="249671" y="4479666"/>
            <a:ext cx="3914553" cy="369332"/>
          </a:xfrm>
          <a:prstGeom prst="rect">
            <a:avLst/>
          </a:prstGeom>
          <a:noFill/>
        </p:spPr>
        <p:txBody>
          <a:bodyPr wrap="square" rtlCol="0">
            <a:spAutoFit/>
          </a:bodyPr>
          <a:lstStyle/>
          <a:p>
            <a:r>
              <a:rPr lang="en-US" dirty="0"/>
              <a:t>Size: area, perimeter, length, width</a:t>
            </a:r>
          </a:p>
        </p:txBody>
      </p:sp>
      <p:sp>
        <p:nvSpPr>
          <p:cNvPr id="15" name="TextBox 14">
            <a:extLst>
              <a:ext uri="{FF2B5EF4-FFF2-40B4-BE49-F238E27FC236}">
                <a16:creationId xmlns:a16="http://schemas.microsoft.com/office/drawing/2014/main" id="{010356BD-5138-164B-BDD0-2E367E11ADA6}"/>
              </a:ext>
            </a:extLst>
          </p:cNvPr>
          <p:cNvSpPr txBox="1"/>
          <p:nvPr/>
        </p:nvSpPr>
        <p:spPr>
          <a:xfrm>
            <a:off x="249672" y="4829561"/>
            <a:ext cx="3914553" cy="369332"/>
          </a:xfrm>
          <a:prstGeom prst="rect">
            <a:avLst/>
          </a:prstGeom>
          <a:noFill/>
        </p:spPr>
        <p:txBody>
          <a:bodyPr wrap="square" rtlCol="0">
            <a:spAutoFit/>
          </a:bodyPr>
          <a:lstStyle/>
          <a:p>
            <a:r>
              <a:rPr lang="en-US" dirty="0"/>
              <a:t>Shape: length/width ratio, eccentricity</a:t>
            </a:r>
          </a:p>
        </p:txBody>
      </p:sp>
      <p:sp>
        <p:nvSpPr>
          <p:cNvPr id="16" name="TextBox 15">
            <a:extLst>
              <a:ext uri="{FF2B5EF4-FFF2-40B4-BE49-F238E27FC236}">
                <a16:creationId xmlns:a16="http://schemas.microsoft.com/office/drawing/2014/main" id="{35B3ABE0-3B75-7742-8EF8-723FCC827623}"/>
              </a:ext>
            </a:extLst>
          </p:cNvPr>
          <p:cNvSpPr txBox="1"/>
          <p:nvPr/>
        </p:nvSpPr>
        <p:spPr>
          <a:xfrm>
            <a:off x="249672" y="5171011"/>
            <a:ext cx="10092933" cy="646331"/>
          </a:xfrm>
          <a:prstGeom prst="rect">
            <a:avLst/>
          </a:prstGeom>
          <a:noFill/>
        </p:spPr>
        <p:txBody>
          <a:bodyPr wrap="square" rtlCol="0">
            <a:spAutoFit/>
          </a:bodyPr>
          <a:lstStyle/>
          <a:p>
            <a:r>
              <a:rPr lang="en-US" dirty="0"/>
              <a:t>Color: Mean pixel value of contour on R, G, and B channels, % of each pixels that fall into each color bin (0-255) of each each channel</a:t>
            </a:r>
          </a:p>
        </p:txBody>
      </p:sp>
      <p:sp>
        <p:nvSpPr>
          <p:cNvPr id="17" name="TextBox 16">
            <a:extLst>
              <a:ext uri="{FF2B5EF4-FFF2-40B4-BE49-F238E27FC236}">
                <a16:creationId xmlns:a16="http://schemas.microsoft.com/office/drawing/2014/main" id="{CC94AF15-AD5A-3E4D-A676-035D3FD77A60}"/>
              </a:ext>
            </a:extLst>
          </p:cNvPr>
          <p:cNvSpPr txBox="1"/>
          <p:nvPr/>
        </p:nvSpPr>
        <p:spPr>
          <a:xfrm>
            <a:off x="249670" y="4100432"/>
            <a:ext cx="3914553" cy="369332"/>
          </a:xfrm>
          <a:prstGeom prst="rect">
            <a:avLst/>
          </a:prstGeom>
          <a:noFill/>
        </p:spPr>
        <p:txBody>
          <a:bodyPr wrap="square" rtlCol="0">
            <a:spAutoFit/>
          </a:bodyPr>
          <a:lstStyle/>
          <a:p>
            <a:r>
              <a:rPr lang="en-US" u="sng" dirty="0"/>
              <a:t>Output to .csv file:</a:t>
            </a:r>
          </a:p>
        </p:txBody>
      </p:sp>
      <p:sp>
        <p:nvSpPr>
          <p:cNvPr id="18" name="TextBox 17">
            <a:extLst>
              <a:ext uri="{FF2B5EF4-FFF2-40B4-BE49-F238E27FC236}">
                <a16:creationId xmlns:a16="http://schemas.microsoft.com/office/drawing/2014/main" id="{85F8A265-A5EC-C04C-B654-944623F129E2}"/>
              </a:ext>
            </a:extLst>
          </p:cNvPr>
          <p:cNvSpPr txBox="1"/>
          <p:nvPr/>
        </p:nvSpPr>
        <p:spPr>
          <a:xfrm>
            <a:off x="2754963" y="5837507"/>
            <a:ext cx="7335353" cy="923330"/>
          </a:xfrm>
          <a:prstGeom prst="rect">
            <a:avLst/>
          </a:prstGeom>
          <a:noFill/>
        </p:spPr>
        <p:txBody>
          <a:bodyPr wrap="square" rtlCol="0">
            <a:spAutoFit/>
          </a:bodyPr>
          <a:lstStyle/>
          <a:p>
            <a:r>
              <a:rPr lang="en-US" b="1" dirty="0">
                <a:solidFill>
                  <a:srgbClr val="FF0000"/>
                </a:solidFill>
              </a:rPr>
              <a:t>Check out this on-line workshop and tutorial!!!</a:t>
            </a:r>
          </a:p>
          <a:p>
            <a:r>
              <a:rPr lang="en-US" dirty="0">
                <a:solidFill>
                  <a:srgbClr val="FF0000"/>
                </a:solidFill>
                <a:hlinkClick r:id="rId6"/>
              </a:rPr>
              <a:t>https://www.youtube.com/watch?v=OENLevuJ2dw</a:t>
            </a:r>
            <a:endParaRPr lang="en-US" dirty="0">
              <a:solidFill>
                <a:srgbClr val="FF0000"/>
              </a:solidFill>
            </a:endParaRPr>
          </a:p>
          <a:p>
            <a:r>
              <a:rPr lang="en-US" dirty="0">
                <a:hlinkClick r:id="rId7"/>
              </a:rPr>
              <a:t>https://github.com/maxjfeldman/python_opencv_tutorial</a:t>
            </a:r>
            <a:endParaRPr lang="en-US" dirty="0"/>
          </a:p>
        </p:txBody>
      </p:sp>
      <p:cxnSp>
        <p:nvCxnSpPr>
          <p:cNvPr id="19" name="Straight Arrow Connector 18">
            <a:extLst>
              <a:ext uri="{FF2B5EF4-FFF2-40B4-BE49-F238E27FC236}">
                <a16:creationId xmlns:a16="http://schemas.microsoft.com/office/drawing/2014/main" id="{D5F42760-18ED-D640-AD16-F063CF299DBF}"/>
              </a:ext>
            </a:extLst>
          </p:cNvPr>
          <p:cNvCxnSpPr>
            <a:cxnSpLocks/>
          </p:cNvCxnSpPr>
          <p:nvPr/>
        </p:nvCxnSpPr>
        <p:spPr>
          <a:xfrm>
            <a:off x="3769707" y="2357990"/>
            <a:ext cx="492475"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F6913A3-C7A5-1148-9E88-691D41EA4BDC}"/>
              </a:ext>
            </a:extLst>
          </p:cNvPr>
          <p:cNvCxnSpPr>
            <a:cxnSpLocks/>
          </p:cNvCxnSpPr>
          <p:nvPr/>
        </p:nvCxnSpPr>
        <p:spPr>
          <a:xfrm>
            <a:off x="7766637" y="2250898"/>
            <a:ext cx="492475"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636190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indoor, table, man&#10;&#10;Description automatically generated">
            <a:extLst>
              <a:ext uri="{FF2B5EF4-FFF2-40B4-BE49-F238E27FC236}">
                <a16:creationId xmlns:a16="http://schemas.microsoft.com/office/drawing/2014/main" id="{5B503894-94C4-8D47-87A2-C5E1792019F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2"/>
          <a:stretch/>
        </p:blipFill>
        <p:spPr>
          <a:xfrm>
            <a:off x="1108550" y="2125419"/>
            <a:ext cx="4658069" cy="4097875"/>
          </a:xfrm>
          <a:prstGeom prst="rect">
            <a:avLst/>
          </a:prstGeom>
          <a:effectLst>
            <a:outerShdw blurRad="114300" dist="330200" dir="2340000" algn="ctr" rotWithShape="0">
              <a:schemeClr val="bg1">
                <a:alpha val="95000"/>
              </a:schemeClr>
            </a:outerShdw>
          </a:effectLst>
        </p:spPr>
      </p:pic>
      <p:pic>
        <p:nvPicPr>
          <p:cNvPr id="6" name="Picture 5" descr="A picture containing sitting, different, laying, colorful&#10;&#10;Description automatically generated">
            <a:extLst>
              <a:ext uri="{FF2B5EF4-FFF2-40B4-BE49-F238E27FC236}">
                <a16:creationId xmlns:a16="http://schemas.microsoft.com/office/drawing/2014/main" id="{7FEB4D19-4408-1247-975F-8EFFD9A8628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299692" y="2147721"/>
            <a:ext cx="4867071" cy="4020626"/>
          </a:xfrm>
          <a:prstGeom prst="rect">
            <a:avLst/>
          </a:prstGeom>
        </p:spPr>
      </p:pic>
      <p:pic>
        <p:nvPicPr>
          <p:cNvPr id="7" name="Audio 6">
            <a:hlinkClick r:id="" action="ppaction://media"/>
            <a:extLst>
              <a:ext uri="{FF2B5EF4-FFF2-40B4-BE49-F238E27FC236}">
                <a16:creationId xmlns:a16="http://schemas.microsoft.com/office/drawing/2014/main" id="{C5D8EDA1-2962-8C4A-9A43-D8BD204538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
        <p:nvSpPr>
          <p:cNvPr id="8" name="TextBox 7">
            <a:extLst>
              <a:ext uri="{FF2B5EF4-FFF2-40B4-BE49-F238E27FC236}">
                <a16:creationId xmlns:a16="http://schemas.microsoft.com/office/drawing/2014/main" id="{0740C1D3-4DC5-934D-AC8F-446624F161C6}"/>
              </a:ext>
            </a:extLst>
          </p:cNvPr>
          <p:cNvSpPr txBox="1"/>
          <p:nvPr/>
        </p:nvSpPr>
        <p:spPr>
          <a:xfrm>
            <a:off x="1025236" y="344097"/>
            <a:ext cx="10141527" cy="1446550"/>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We can rapidly easily measure many characteristics from images</a:t>
            </a:r>
          </a:p>
        </p:txBody>
      </p:sp>
    </p:spTree>
    <p:extLst>
      <p:ext uri="{BB962C8B-B14F-4D97-AF65-F5344CB8AC3E}">
        <p14:creationId xmlns:p14="http://schemas.microsoft.com/office/powerpoint/2010/main" val="604684393"/>
      </p:ext>
    </p:extLst>
  </p:cSld>
  <p:clrMapOvr>
    <a:masterClrMapping/>
  </p:clrMapOvr>
  <mc:AlternateContent xmlns:mc="http://schemas.openxmlformats.org/markup-compatibility/2006" xmlns:p14="http://schemas.microsoft.com/office/powerpoint/2010/main">
    <mc:Choice Requires="p14">
      <p:transition spd="slow" p14:dur="2000" advTm="36259"/>
    </mc:Choice>
    <mc:Fallback xmlns="">
      <p:transition spd="slow" advTm="36259"/>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7"/>
                </p:tgtEl>
              </p:cMediaNode>
            </p:audi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516922-7934-3940-971E-3F04BE9B7D60}"/>
              </a:ext>
            </a:extLst>
          </p:cNvPr>
          <p:cNvPicPr>
            <a:picLocks noChangeAspect="1"/>
          </p:cNvPicPr>
          <p:nvPr/>
        </p:nvPicPr>
        <p:blipFill>
          <a:blip r:embed="rId3"/>
          <a:stretch>
            <a:fillRect/>
          </a:stretch>
        </p:blipFill>
        <p:spPr>
          <a:xfrm>
            <a:off x="769031" y="973594"/>
            <a:ext cx="3271835" cy="3271835"/>
          </a:xfrm>
          <a:prstGeom prst="rect">
            <a:avLst/>
          </a:prstGeom>
        </p:spPr>
      </p:pic>
      <p:pic>
        <p:nvPicPr>
          <p:cNvPr id="6" name="Picture 5">
            <a:extLst>
              <a:ext uri="{FF2B5EF4-FFF2-40B4-BE49-F238E27FC236}">
                <a16:creationId xmlns:a16="http://schemas.microsoft.com/office/drawing/2014/main" id="{E2FCC835-D034-2C48-B7B9-FB9ED0236705}"/>
              </a:ext>
            </a:extLst>
          </p:cNvPr>
          <p:cNvPicPr>
            <a:picLocks noChangeAspect="1"/>
          </p:cNvPicPr>
          <p:nvPr/>
        </p:nvPicPr>
        <p:blipFill>
          <a:blip r:embed="rId4"/>
          <a:stretch>
            <a:fillRect/>
          </a:stretch>
        </p:blipFill>
        <p:spPr>
          <a:xfrm>
            <a:off x="4608635" y="973594"/>
            <a:ext cx="3271835" cy="3271835"/>
          </a:xfrm>
          <a:prstGeom prst="rect">
            <a:avLst/>
          </a:prstGeom>
        </p:spPr>
      </p:pic>
      <p:pic>
        <p:nvPicPr>
          <p:cNvPr id="10" name="Picture 9">
            <a:extLst>
              <a:ext uri="{FF2B5EF4-FFF2-40B4-BE49-F238E27FC236}">
                <a16:creationId xmlns:a16="http://schemas.microsoft.com/office/drawing/2014/main" id="{1178B4B8-B100-4E4C-86C6-4FCB490AF4BA}"/>
              </a:ext>
            </a:extLst>
          </p:cNvPr>
          <p:cNvPicPr>
            <a:picLocks noChangeAspect="1"/>
          </p:cNvPicPr>
          <p:nvPr/>
        </p:nvPicPr>
        <p:blipFill>
          <a:blip r:embed="rId5"/>
          <a:stretch>
            <a:fillRect/>
          </a:stretch>
        </p:blipFill>
        <p:spPr>
          <a:xfrm>
            <a:off x="8448239" y="973594"/>
            <a:ext cx="3271835" cy="3271835"/>
          </a:xfrm>
          <a:prstGeom prst="rect">
            <a:avLst/>
          </a:prstGeom>
        </p:spPr>
      </p:pic>
      <p:pic>
        <p:nvPicPr>
          <p:cNvPr id="12" name="Picture 11">
            <a:extLst>
              <a:ext uri="{FF2B5EF4-FFF2-40B4-BE49-F238E27FC236}">
                <a16:creationId xmlns:a16="http://schemas.microsoft.com/office/drawing/2014/main" id="{C34BA388-1043-474F-97B6-EAFF599BBECB}"/>
              </a:ext>
            </a:extLst>
          </p:cNvPr>
          <p:cNvPicPr>
            <a:picLocks noChangeAspect="1"/>
          </p:cNvPicPr>
          <p:nvPr/>
        </p:nvPicPr>
        <p:blipFill>
          <a:blip r:embed="rId6"/>
          <a:stretch>
            <a:fillRect/>
          </a:stretch>
        </p:blipFill>
        <p:spPr>
          <a:xfrm>
            <a:off x="98854" y="4245429"/>
            <a:ext cx="12093146" cy="2612571"/>
          </a:xfrm>
          <a:prstGeom prst="rect">
            <a:avLst/>
          </a:prstGeom>
        </p:spPr>
      </p:pic>
      <p:sp>
        <p:nvSpPr>
          <p:cNvPr id="7" name="TextBox 6">
            <a:extLst>
              <a:ext uri="{FF2B5EF4-FFF2-40B4-BE49-F238E27FC236}">
                <a16:creationId xmlns:a16="http://schemas.microsoft.com/office/drawing/2014/main" id="{6DB45C61-6F46-8443-B7F9-8722B323B3F0}"/>
              </a:ext>
            </a:extLst>
          </p:cNvPr>
          <p:cNvSpPr txBox="1"/>
          <p:nvPr/>
        </p:nvSpPr>
        <p:spPr>
          <a:xfrm>
            <a:off x="1025236" y="54517"/>
            <a:ext cx="10141527" cy="769441"/>
          </a:xfrm>
          <a:prstGeom prst="rect">
            <a:avLst/>
          </a:prstGeom>
          <a:noFill/>
        </p:spPr>
        <p:txBody>
          <a:bodyPr wrap="square" rtlCol="0">
            <a:spAutoFit/>
          </a:bodyPr>
          <a:lstStyle/>
          <a:p>
            <a:pPr algn="ctr"/>
            <a:r>
              <a:rPr lang="en-US" sz="4400" dirty="0">
                <a:solidFill>
                  <a:srgbClr val="FF0000"/>
                </a:solidFill>
                <a:latin typeface="Times New Roman" panose="02020603050405020304" pitchFamily="18" charset="0"/>
                <a:cs typeface="Times New Roman" panose="02020603050405020304" pitchFamily="18" charset="0"/>
              </a:rPr>
              <a:t>How reliable are measurements of size?</a:t>
            </a:r>
          </a:p>
        </p:txBody>
      </p:sp>
    </p:spTree>
    <p:extLst>
      <p:ext uri="{BB962C8B-B14F-4D97-AF65-F5344CB8AC3E}">
        <p14:creationId xmlns:p14="http://schemas.microsoft.com/office/powerpoint/2010/main" val="68853326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BA6F6F-3CF0-AF44-82A9-B38D00A07C09}"/>
              </a:ext>
            </a:extLst>
          </p:cNvPr>
          <p:cNvPicPr>
            <a:picLocks noChangeAspect="1"/>
          </p:cNvPicPr>
          <p:nvPr/>
        </p:nvPicPr>
        <p:blipFill>
          <a:blip r:embed="rId2"/>
          <a:stretch>
            <a:fillRect/>
          </a:stretch>
        </p:blipFill>
        <p:spPr>
          <a:xfrm>
            <a:off x="4898807" y="1541036"/>
            <a:ext cx="5507957" cy="2294982"/>
          </a:xfrm>
          <a:prstGeom prst="rect">
            <a:avLst/>
          </a:prstGeom>
        </p:spPr>
      </p:pic>
      <p:pic>
        <p:nvPicPr>
          <p:cNvPr id="6" name="Picture 5" descr="A picture containing person, indoor, table, man&#10;&#10;Description automatically generated">
            <a:extLst>
              <a:ext uri="{FF2B5EF4-FFF2-40B4-BE49-F238E27FC236}">
                <a16:creationId xmlns:a16="http://schemas.microsoft.com/office/drawing/2014/main" id="{4E7E5BCF-0C68-C24E-89F8-B27B28B48E0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
          <a:stretch/>
        </p:blipFill>
        <p:spPr>
          <a:xfrm>
            <a:off x="1785236" y="1519663"/>
            <a:ext cx="2662491" cy="2342292"/>
          </a:xfrm>
          <a:prstGeom prst="rect">
            <a:avLst/>
          </a:prstGeom>
          <a:effectLst>
            <a:outerShdw blurRad="114300" dist="330200" dir="2340000" algn="ctr" rotWithShape="0">
              <a:schemeClr val="bg1">
                <a:alpha val="95000"/>
              </a:schemeClr>
            </a:outerShdw>
          </a:effectLst>
        </p:spPr>
      </p:pic>
      <p:sp>
        <p:nvSpPr>
          <p:cNvPr id="7" name="TextBox 6">
            <a:extLst>
              <a:ext uri="{FF2B5EF4-FFF2-40B4-BE49-F238E27FC236}">
                <a16:creationId xmlns:a16="http://schemas.microsoft.com/office/drawing/2014/main" id="{99FA43DB-4660-D74C-8A29-42016B760934}"/>
              </a:ext>
            </a:extLst>
          </p:cNvPr>
          <p:cNvSpPr txBox="1"/>
          <p:nvPr/>
        </p:nvSpPr>
        <p:spPr>
          <a:xfrm>
            <a:off x="1025236" y="54517"/>
            <a:ext cx="10141527" cy="769441"/>
          </a:xfrm>
          <a:prstGeom prst="rect">
            <a:avLst/>
          </a:prstGeom>
          <a:noFill/>
        </p:spPr>
        <p:txBody>
          <a:bodyPr wrap="square" rtlCol="0">
            <a:spAutoFit/>
          </a:bodyPr>
          <a:lstStyle/>
          <a:p>
            <a:pPr algn="ctr"/>
            <a:r>
              <a:rPr lang="en-US" sz="4400" dirty="0">
                <a:solidFill>
                  <a:srgbClr val="FF0000"/>
                </a:solidFill>
                <a:latin typeface="Times New Roman" panose="02020603050405020304" pitchFamily="18" charset="0"/>
                <a:cs typeface="Times New Roman" panose="02020603050405020304" pitchFamily="18" charset="0"/>
              </a:rPr>
              <a:t>Are all measurements of shape equivalent?</a:t>
            </a:r>
          </a:p>
        </p:txBody>
      </p:sp>
      <p:pic>
        <p:nvPicPr>
          <p:cNvPr id="9" name="Picture 8">
            <a:extLst>
              <a:ext uri="{FF2B5EF4-FFF2-40B4-BE49-F238E27FC236}">
                <a16:creationId xmlns:a16="http://schemas.microsoft.com/office/drawing/2014/main" id="{FD0A91A7-1EF5-4C46-A783-1BF26167953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65580" y="4703638"/>
            <a:ext cx="2074127" cy="2026354"/>
          </a:xfrm>
          <a:prstGeom prst="rect">
            <a:avLst/>
          </a:prstGeom>
        </p:spPr>
      </p:pic>
      <p:pic>
        <p:nvPicPr>
          <p:cNvPr id="10" name="Picture 9">
            <a:extLst>
              <a:ext uri="{FF2B5EF4-FFF2-40B4-BE49-F238E27FC236}">
                <a16:creationId xmlns:a16="http://schemas.microsoft.com/office/drawing/2014/main" id="{7C04A0F7-1AB7-4A43-9101-D01FB8CECB47}"/>
              </a:ext>
            </a:extLst>
          </p:cNvPr>
          <p:cNvPicPr>
            <a:picLocks noChangeAspect="1"/>
          </p:cNvPicPr>
          <p:nvPr/>
        </p:nvPicPr>
        <p:blipFill>
          <a:blip r:embed="rId5"/>
          <a:stretch>
            <a:fillRect/>
          </a:stretch>
        </p:blipFill>
        <p:spPr>
          <a:xfrm>
            <a:off x="4499316" y="4910017"/>
            <a:ext cx="3912940" cy="1613596"/>
          </a:xfrm>
          <a:prstGeom prst="rect">
            <a:avLst/>
          </a:prstGeom>
        </p:spPr>
      </p:pic>
      <p:sp>
        <p:nvSpPr>
          <p:cNvPr id="11" name="TextBox 10">
            <a:extLst>
              <a:ext uri="{FF2B5EF4-FFF2-40B4-BE49-F238E27FC236}">
                <a16:creationId xmlns:a16="http://schemas.microsoft.com/office/drawing/2014/main" id="{DE973482-9DF6-4846-B3B3-7BDC0A5AF710}"/>
              </a:ext>
            </a:extLst>
          </p:cNvPr>
          <p:cNvSpPr txBox="1"/>
          <p:nvPr/>
        </p:nvSpPr>
        <p:spPr>
          <a:xfrm>
            <a:off x="1785235" y="940978"/>
            <a:ext cx="2887126" cy="461665"/>
          </a:xfrm>
          <a:prstGeom prst="rect">
            <a:avLst/>
          </a:prstGeom>
          <a:noFill/>
        </p:spPr>
        <p:txBody>
          <a:bodyPr wrap="square" rtlCol="0">
            <a:spAutoFit/>
          </a:bodyPr>
          <a:lstStyle/>
          <a:p>
            <a:r>
              <a:rPr lang="en-US" sz="2400" dirty="0"/>
              <a:t>Aspect ratio (human)</a:t>
            </a:r>
          </a:p>
        </p:txBody>
      </p:sp>
      <p:sp>
        <p:nvSpPr>
          <p:cNvPr id="12" name="TextBox 11">
            <a:extLst>
              <a:ext uri="{FF2B5EF4-FFF2-40B4-BE49-F238E27FC236}">
                <a16:creationId xmlns:a16="http://schemas.microsoft.com/office/drawing/2014/main" id="{EE99ECFC-8C38-9748-8453-30D28751D831}"/>
              </a:ext>
            </a:extLst>
          </p:cNvPr>
          <p:cNvSpPr txBox="1"/>
          <p:nvPr/>
        </p:nvSpPr>
        <p:spPr>
          <a:xfrm>
            <a:off x="5870536" y="940977"/>
            <a:ext cx="3273464" cy="461665"/>
          </a:xfrm>
          <a:prstGeom prst="rect">
            <a:avLst/>
          </a:prstGeom>
          <a:noFill/>
        </p:spPr>
        <p:txBody>
          <a:bodyPr wrap="square" rtlCol="0">
            <a:spAutoFit/>
          </a:bodyPr>
          <a:lstStyle/>
          <a:p>
            <a:r>
              <a:rPr lang="en-US" sz="2400" dirty="0"/>
              <a:t>Ordinal scoring (SVA)</a:t>
            </a:r>
          </a:p>
        </p:txBody>
      </p:sp>
      <p:sp>
        <p:nvSpPr>
          <p:cNvPr id="13" name="TextBox 12">
            <a:extLst>
              <a:ext uri="{FF2B5EF4-FFF2-40B4-BE49-F238E27FC236}">
                <a16:creationId xmlns:a16="http://schemas.microsoft.com/office/drawing/2014/main" id="{FED9139A-94B6-1C4A-81C8-9AA7EE0E9A7D}"/>
              </a:ext>
            </a:extLst>
          </p:cNvPr>
          <p:cNvSpPr txBox="1"/>
          <p:nvPr/>
        </p:nvSpPr>
        <p:spPr>
          <a:xfrm rot="16200000">
            <a:off x="-309114" y="2181144"/>
            <a:ext cx="2250275" cy="461665"/>
          </a:xfrm>
          <a:prstGeom prst="rect">
            <a:avLst/>
          </a:prstGeom>
          <a:noFill/>
        </p:spPr>
        <p:txBody>
          <a:bodyPr wrap="square" rtlCol="0">
            <a:spAutoFit/>
          </a:bodyPr>
          <a:lstStyle/>
          <a:p>
            <a:pPr algn="ctr"/>
            <a:r>
              <a:rPr lang="en-US" sz="2400" dirty="0"/>
              <a:t>Human</a:t>
            </a:r>
          </a:p>
        </p:txBody>
      </p:sp>
      <p:sp>
        <p:nvSpPr>
          <p:cNvPr id="14" name="TextBox 13">
            <a:extLst>
              <a:ext uri="{FF2B5EF4-FFF2-40B4-BE49-F238E27FC236}">
                <a16:creationId xmlns:a16="http://schemas.microsoft.com/office/drawing/2014/main" id="{7BFF9536-DE98-9343-B143-10E6160E8153}"/>
              </a:ext>
            </a:extLst>
          </p:cNvPr>
          <p:cNvSpPr txBox="1"/>
          <p:nvPr/>
        </p:nvSpPr>
        <p:spPr>
          <a:xfrm rot="16200000">
            <a:off x="-199715" y="5209306"/>
            <a:ext cx="1988231" cy="461665"/>
          </a:xfrm>
          <a:prstGeom prst="rect">
            <a:avLst/>
          </a:prstGeom>
          <a:noFill/>
        </p:spPr>
        <p:txBody>
          <a:bodyPr wrap="square" rtlCol="0">
            <a:spAutoFit/>
          </a:bodyPr>
          <a:lstStyle/>
          <a:p>
            <a:pPr algn="ctr"/>
            <a:r>
              <a:rPr lang="en-US" sz="2400" dirty="0"/>
              <a:t>Computer</a:t>
            </a:r>
          </a:p>
        </p:txBody>
      </p:sp>
      <p:sp>
        <p:nvSpPr>
          <p:cNvPr id="16" name="TextBox 15">
            <a:extLst>
              <a:ext uri="{FF2B5EF4-FFF2-40B4-BE49-F238E27FC236}">
                <a16:creationId xmlns:a16="http://schemas.microsoft.com/office/drawing/2014/main" id="{B793A71C-9B52-7D47-9E2B-A43D0A5F5542}"/>
              </a:ext>
            </a:extLst>
          </p:cNvPr>
          <p:cNvSpPr txBox="1"/>
          <p:nvPr/>
        </p:nvSpPr>
        <p:spPr>
          <a:xfrm>
            <a:off x="4990393" y="4213602"/>
            <a:ext cx="3024658" cy="461665"/>
          </a:xfrm>
          <a:prstGeom prst="rect">
            <a:avLst/>
          </a:prstGeom>
          <a:noFill/>
        </p:spPr>
        <p:txBody>
          <a:bodyPr wrap="square" rtlCol="0">
            <a:spAutoFit/>
          </a:bodyPr>
          <a:lstStyle/>
          <a:p>
            <a:pPr algn="ctr"/>
            <a:r>
              <a:rPr lang="en-US" sz="2400" dirty="0"/>
              <a:t>Eccentricity</a:t>
            </a:r>
          </a:p>
        </p:txBody>
      </p:sp>
      <p:sp>
        <p:nvSpPr>
          <p:cNvPr id="17" name="TextBox 16">
            <a:extLst>
              <a:ext uri="{FF2B5EF4-FFF2-40B4-BE49-F238E27FC236}">
                <a16:creationId xmlns:a16="http://schemas.microsoft.com/office/drawing/2014/main" id="{981DC1F7-FC33-444D-8CFA-AF7E2F241C02}"/>
              </a:ext>
            </a:extLst>
          </p:cNvPr>
          <p:cNvSpPr txBox="1"/>
          <p:nvPr/>
        </p:nvSpPr>
        <p:spPr>
          <a:xfrm>
            <a:off x="8490314" y="4097505"/>
            <a:ext cx="3024658" cy="461665"/>
          </a:xfrm>
          <a:prstGeom prst="rect">
            <a:avLst/>
          </a:prstGeom>
          <a:noFill/>
        </p:spPr>
        <p:txBody>
          <a:bodyPr wrap="square" rtlCol="0">
            <a:spAutoFit/>
          </a:bodyPr>
          <a:lstStyle/>
          <a:p>
            <a:pPr algn="ctr"/>
            <a:r>
              <a:rPr lang="en-US" sz="2400" dirty="0"/>
              <a:t>Biomass profiles</a:t>
            </a:r>
          </a:p>
        </p:txBody>
      </p:sp>
      <p:sp>
        <p:nvSpPr>
          <p:cNvPr id="18" name="TextBox 17">
            <a:extLst>
              <a:ext uri="{FF2B5EF4-FFF2-40B4-BE49-F238E27FC236}">
                <a16:creationId xmlns:a16="http://schemas.microsoft.com/office/drawing/2014/main" id="{4DE3E36C-D4B9-1742-A4EA-E9B00D5D4813}"/>
              </a:ext>
            </a:extLst>
          </p:cNvPr>
          <p:cNvSpPr txBox="1"/>
          <p:nvPr/>
        </p:nvSpPr>
        <p:spPr>
          <a:xfrm>
            <a:off x="1329953" y="4198674"/>
            <a:ext cx="3442769" cy="461665"/>
          </a:xfrm>
          <a:prstGeom prst="rect">
            <a:avLst/>
          </a:prstGeom>
          <a:noFill/>
        </p:spPr>
        <p:txBody>
          <a:bodyPr wrap="square" rtlCol="0">
            <a:spAutoFit/>
          </a:bodyPr>
          <a:lstStyle/>
          <a:p>
            <a:pPr algn="ctr"/>
            <a:r>
              <a:rPr lang="en-US" sz="2400" dirty="0"/>
              <a:t>Aspect ratio (computer)</a:t>
            </a:r>
          </a:p>
        </p:txBody>
      </p:sp>
      <p:pic>
        <p:nvPicPr>
          <p:cNvPr id="19" name="Picture 18">
            <a:extLst>
              <a:ext uri="{FF2B5EF4-FFF2-40B4-BE49-F238E27FC236}">
                <a16:creationId xmlns:a16="http://schemas.microsoft.com/office/drawing/2014/main" id="{D40AF9FE-DD3F-914E-88B0-35409765D920}"/>
              </a:ext>
            </a:extLst>
          </p:cNvPr>
          <p:cNvPicPr>
            <a:picLocks noChangeAspect="1"/>
          </p:cNvPicPr>
          <p:nvPr/>
        </p:nvPicPr>
        <p:blipFill>
          <a:blip r:embed="rId6"/>
          <a:stretch>
            <a:fillRect/>
          </a:stretch>
        </p:blipFill>
        <p:spPr>
          <a:xfrm>
            <a:off x="1648341" y="4708132"/>
            <a:ext cx="2362616" cy="1926794"/>
          </a:xfrm>
          <a:prstGeom prst="rect">
            <a:avLst/>
          </a:prstGeom>
        </p:spPr>
      </p:pic>
    </p:spTree>
    <p:extLst>
      <p:ext uri="{BB962C8B-B14F-4D97-AF65-F5344CB8AC3E}">
        <p14:creationId xmlns:p14="http://schemas.microsoft.com/office/powerpoint/2010/main" val="981661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A659F1-3E4D-FE42-A546-0485F1CA4A1D}"/>
              </a:ext>
            </a:extLst>
          </p:cNvPr>
          <p:cNvSpPr txBox="1"/>
          <p:nvPr/>
        </p:nvSpPr>
        <p:spPr>
          <a:xfrm>
            <a:off x="1051147" y="-32297"/>
            <a:ext cx="9416483" cy="646331"/>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Potato domestication</a:t>
            </a:r>
          </a:p>
        </p:txBody>
      </p:sp>
      <p:sp>
        <p:nvSpPr>
          <p:cNvPr id="9" name="TextBox 8">
            <a:extLst>
              <a:ext uri="{FF2B5EF4-FFF2-40B4-BE49-F238E27FC236}">
                <a16:creationId xmlns:a16="http://schemas.microsoft.com/office/drawing/2014/main" id="{F7CD74A3-7A70-524A-B8B5-0CAC664D7DD8}"/>
              </a:ext>
            </a:extLst>
          </p:cNvPr>
          <p:cNvSpPr txBox="1"/>
          <p:nvPr/>
        </p:nvSpPr>
        <p:spPr>
          <a:xfrm>
            <a:off x="5683445" y="5849497"/>
            <a:ext cx="3299012" cy="461665"/>
          </a:xfrm>
          <a:prstGeom prst="rect">
            <a:avLst/>
          </a:prstGeom>
          <a:noFill/>
        </p:spPr>
        <p:txBody>
          <a:bodyPr wrap="square" rtlCol="0">
            <a:spAutoFit/>
          </a:bodyPr>
          <a:lstStyle/>
          <a:p>
            <a:r>
              <a:rPr lang="en-US" sz="2400" b="1" dirty="0">
                <a:solidFill>
                  <a:schemeClr val="accent6">
                    <a:lumMod val="50000"/>
                  </a:schemeClr>
                </a:solidFill>
              </a:rPr>
              <a:t>Pollen fertility</a:t>
            </a:r>
          </a:p>
        </p:txBody>
      </p:sp>
      <p:sp>
        <p:nvSpPr>
          <p:cNvPr id="14" name="TextBox 13">
            <a:extLst>
              <a:ext uri="{FF2B5EF4-FFF2-40B4-BE49-F238E27FC236}">
                <a16:creationId xmlns:a16="http://schemas.microsoft.com/office/drawing/2014/main" id="{13A162C6-008E-F54D-8CE1-F882E32A3281}"/>
              </a:ext>
            </a:extLst>
          </p:cNvPr>
          <p:cNvSpPr txBox="1"/>
          <p:nvPr/>
        </p:nvSpPr>
        <p:spPr>
          <a:xfrm>
            <a:off x="8685295" y="5618416"/>
            <a:ext cx="3299012" cy="830997"/>
          </a:xfrm>
          <a:prstGeom prst="rect">
            <a:avLst/>
          </a:prstGeom>
          <a:noFill/>
        </p:spPr>
        <p:txBody>
          <a:bodyPr wrap="square" rtlCol="0">
            <a:spAutoFit/>
          </a:bodyPr>
          <a:lstStyle/>
          <a:p>
            <a:r>
              <a:rPr lang="en-US" sz="2400" b="1" dirty="0">
                <a:solidFill>
                  <a:schemeClr val="accent6">
                    <a:lumMod val="50000"/>
                  </a:schemeClr>
                </a:solidFill>
              </a:rPr>
              <a:t>Disease resistance alleles</a:t>
            </a:r>
          </a:p>
        </p:txBody>
      </p:sp>
      <p:pic>
        <p:nvPicPr>
          <p:cNvPr id="3" name="Picture 2">
            <a:extLst>
              <a:ext uri="{FF2B5EF4-FFF2-40B4-BE49-F238E27FC236}">
                <a16:creationId xmlns:a16="http://schemas.microsoft.com/office/drawing/2014/main" id="{8404852B-74FB-B549-AAC5-3C65B19FCCF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97727" y="672247"/>
            <a:ext cx="4798521" cy="5802503"/>
          </a:xfrm>
          <a:prstGeom prst="rect">
            <a:avLst/>
          </a:prstGeom>
        </p:spPr>
      </p:pic>
      <p:sp>
        <p:nvSpPr>
          <p:cNvPr id="12" name="TextBox 11">
            <a:extLst>
              <a:ext uri="{FF2B5EF4-FFF2-40B4-BE49-F238E27FC236}">
                <a16:creationId xmlns:a16="http://schemas.microsoft.com/office/drawing/2014/main" id="{44486331-C2D3-D249-B83E-7ADC32D2003C}"/>
              </a:ext>
            </a:extLst>
          </p:cNvPr>
          <p:cNvSpPr txBox="1"/>
          <p:nvPr/>
        </p:nvSpPr>
        <p:spPr>
          <a:xfrm>
            <a:off x="5683445" y="732617"/>
            <a:ext cx="5887229" cy="646331"/>
          </a:xfrm>
          <a:prstGeom prst="rect">
            <a:avLst/>
          </a:prstGeom>
          <a:noFill/>
        </p:spPr>
        <p:txBody>
          <a:bodyPr wrap="square" rtlCol="0">
            <a:spAutoFit/>
          </a:bodyPr>
          <a:lstStyle/>
          <a:p>
            <a:r>
              <a:rPr lang="en-US" dirty="0"/>
              <a:t>Domestication required genetic changes to many different biological processes (</a:t>
            </a:r>
            <a:r>
              <a:rPr lang="en-US" dirty="0" err="1"/>
              <a:t>Hardigan</a:t>
            </a:r>
            <a:r>
              <a:rPr lang="en-US" dirty="0"/>
              <a:t> et al., 2017; Li et al., 2018)</a:t>
            </a:r>
          </a:p>
        </p:txBody>
      </p:sp>
      <p:sp>
        <p:nvSpPr>
          <p:cNvPr id="2" name="Rectangle 1">
            <a:extLst>
              <a:ext uri="{FF2B5EF4-FFF2-40B4-BE49-F238E27FC236}">
                <a16:creationId xmlns:a16="http://schemas.microsoft.com/office/drawing/2014/main" id="{3E58A04F-2CEB-7648-8DDC-BF6339B8DB04}"/>
              </a:ext>
            </a:extLst>
          </p:cNvPr>
          <p:cNvSpPr/>
          <p:nvPr/>
        </p:nvSpPr>
        <p:spPr>
          <a:xfrm>
            <a:off x="425700" y="6488668"/>
            <a:ext cx="3266279" cy="369332"/>
          </a:xfrm>
          <a:prstGeom prst="rect">
            <a:avLst/>
          </a:prstGeom>
        </p:spPr>
        <p:txBody>
          <a:bodyPr wrap="none">
            <a:spAutoFit/>
          </a:bodyPr>
          <a:lstStyle/>
          <a:p>
            <a:r>
              <a:rPr lang="en-US" dirty="0"/>
              <a:t>Figure from </a:t>
            </a:r>
            <a:r>
              <a:rPr lang="en-US" dirty="0" err="1"/>
              <a:t>Hardigan</a:t>
            </a:r>
            <a:r>
              <a:rPr lang="en-US" dirty="0"/>
              <a:t> et al., 2017</a:t>
            </a:r>
          </a:p>
        </p:txBody>
      </p:sp>
    </p:spTree>
    <p:extLst>
      <p:ext uri="{BB962C8B-B14F-4D97-AF65-F5344CB8AC3E}">
        <p14:creationId xmlns:p14="http://schemas.microsoft.com/office/powerpoint/2010/main" val="383674677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D21B0B-8DFF-C141-BDDA-045A6978FE76}"/>
              </a:ext>
            </a:extLst>
          </p:cNvPr>
          <p:cNvPicPr>
            <a:picLocks noChangeAspect="1"/>
          </p:cNvPicPr>
          <p:nvPr/>
        </p:nvPicPr>
        <p:blipFill>
          <a:blip r:embed="rId2"/>
          <a:stretch>
            <a:fillRect/>
          </a:stretch>
        </p:blipFill>
        <p:spPr>
          <a:xfrm>
            <a:off x="350108" y="994722"/>
            <a:ext cx="3064605" cy="3064605"/>
          </a:xfrm>
          <a:prstGeom prst="rect">
            <a:avLst/>
          </a:prstGeom>
        </p:spPr>
      </p:pic>
      <p:pic>
        <p:nvPicPr>
          <p:cNvPr id="7" name="Picture 6">
            <a:extLst>
              <a:ext uri="{FF2B5EF4-FFF2-40B4-BE49-F238E27FC236}">
                <a16:creationId xmlns:a16="http://schemas.microsoft.com/office/drawing/2014/main" id="{53995007-0FDC-CE42-AB0E-F77DA7D76BEB}"/>
              </a:ext>
            </a:extLst>
          </p:cNvPr>
          <p:cNvPicPr>
            <a:picLocks noChangeAspect="1"/>
          </p:cNvPicPr>
          <p:nvPr/>
        </p:nvPicPr>
        <p:blipFill>
          <a:blip r:embed="rId3"/>
          <a:stretch>
            <a:fillRect/>
          </a:stretch>
        </p:blipFill>
        <p:spPr>
          <a:xfrm>
            <a:off x="4395787" y="994722"/>
            <a:ext cx="3064605" cy="3064605"/>
          </a:xfrm>
          <a:prstGeom prst="rect">
            <a:avLst/>
          </a:prstGeom>
        </p:spPr>
      </p:pic>
      <p:pic>
        <p:nvPicPr>
          <p:cNvPr id="9" name="Picture 8">
            <a:extLst>
              <a:ext uri="{FF2B5EF4-FFF2-40B4-BE49-F238E27FC236}">
                <a16:creationId xmlns:a16="http://schemas.microsoft.com/office/drawing/2014/main" id="{8C04BC55-2D86-B94F-B050-1803D7DD25D3}"/>
              </a:ext>
            </a:extLst>
          </p:cNvPr>
          <p:cNvPicPr>
            <a:picLocks noChangeAspect="1"/>
          </p:cNvPicPr>
          <p:nvPr/>
        </p:nvPicPr>
        <p:blipFill>
          <a:blip r:embed="rId4"/>
          <a:stretch>
            <a:fillRect/>
          </a:stretch>
        </p:blipFill>
        <p:spPr>
          <a:xfrm>
            <a:off x="8196262" y="994722"/>
            <a:ext cx="3064605" cy="3064605"/>
          </a:xfrm>
          <a:prstGeom prst="rect">
            <a:avLst/>
          </a:prstGeom>
        </p:spPr>
      </p:pic>
      <p:pic>
        <p:nvPicPr>
          <p:cNvPr id="11" name="Picture 10">
            <a:extLst>
              <a:ext uri="{FF2B5EF4-FFF2-40B4-BE49-F238E27FC236}">
                <a16:creationId xmlns:a16="http://schemas.microsoft.com/office/drawing/2014/main" id="{851E1E9C-A815-7046-92E5-211B09243D68}"/>
              </a:ext>
            </a:extLst>
          </p:cNvPr>
          <p:cNvPicPr>
            <a:picLocks noChangeAspect="1"/>
          </p:cNvPicPr>
          <p:nvPr/>
        </p:nvPicPr>
        <p:blipFill>
          <a:blip r:embed="rId5"/>
          <a:stretch>
            <a:fillRect/>
          </a:stretch>
        </p:blipFill>
        <p:spPr>
          <a:xfrm>
            <a:off x="0" y="4245429"/>
            <a:ext cx="12030075" cy="2612571"/>
          </a:xfrm>
          <a:prstGeom prst="rect">
            <a:avLst/>
          </a:prstGeom>
        </p:spPr>
      </p:pic>
      <p:sp>
        <p:nvSpPr>
          <p:cNvPr id="6" name="TextBox 5">
            <a:extLst>
              <a:ext uri="{FF2B5EF4-FFF2-40B4-BE49-F238E27FC236}">
                <a16:creationId xmlns:a16="http://schemas.microsoft.com/office/drawing/2014/main" id="{E06597A8-9566-D844-A8FD-77F212445E18}"/>
              </a:ext>
            </a:extLst>
          </p:cNvPr>
          <p:cNvSpPr txBox="1"/>
          <p:nvPr/>
        </p:nvSpPr>
        <p:spPr>
          <a:xfrm>
            <a:off x="1025236" y="54517"/>
            <a:ext cx="10141527" cy="769441"/>
          </a:xfrm>
          <a:prstGeom prst="rect">
            <a:avLst/>
          </a:prstGeom>
          <a:noFill/>
        </p:spPr>
        <p:txBody>
          <a:bodyPr wrap="square" rtlCol="0">
            <a:spAutoFit/>
          </a:bodyPr>
          <a:lstStyle/>
          <a:p>
            <a:pPr algn="ctr"/>
            <a:r>
              <a:rPr lang="en-US" sz="4400" dirty="0">
                <a:solidFill>
                  <a:srgbClr val="FF0000"/>
                </a:solidFill>
                <a:latin typeface="Times New Roman" panose="02020603050405020304" pitchFamily="18" charset="0"/>
                <a:cs typeface="Times New Roman" panose="02020603050405020304" pitchFamily="18" charset="0"/>
              </a:rPr>
              <a:t>Are all measurements of shape equivalent?</a:t>
            </a:r>
          </a:p>
        </p:txBody>
      </p:sp>
    </p:spTree>
    <p:extLst>
      <p:ext uri="{BB962C8B-B14F-4D97-AF65-F5344CB8AC3E}">
        <p14:creationId xmlns:p14="http://schemas.microsoft.com/office/powerpoint/2010/main" val="362706116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C2F2BCE6-C367-AA43-A36C-90E7F278F900}"/>
              </a:ext>
            </a:extLst>
          </p:cNvPr>
          <p:cNvPicPr>
            <a:picLocks noChangeAspect="1"/>
          </p:cNvPicPr>
          <p:nvPr/>
        </p:nvPicPr>
        <p:blipFill>
          <a:blip r:embed="rId5"/>
          <a:stretch>
            <a:fillRect/>
          </a:stretch>
        </p:blipFill>
        <p:spPr>
          <a:xfrm>
            <a:off x="583115" y="1347876"/>
            <a:ext cx="4794828" cy="4794828"/>
          </a:xfrm>
          <a:prstGeom prst="rect">
            <a:avLst/>
          </a:prstGeom>
        </p:spPr>
      </p:pic>
      <p:sp>
        <p:nvSpPr>
          <p:cNvPr id="5" name="TextBox 4">
            <a:extLst>
              <a:ext uri="{FF2B5EF4-FFF2-40B4-BE49-F238E27FC236}">
                <a16:creationId xmlns:a16="http://schemas.microsoft.com/office/drawing/2014/main" id="{42D58F28-F176-FC42-89BE-075ED8364E00}"/>
              </a:ext>
            </a:extLst>
          </p:cNvPr>
          <p:cNvSpPr txBox="1"/>
          <p:nvPr/>
        </p:nvSpPr>
        <p:spPr>
          <a:xfrm>
            <a:off x="1127597" y="120886"/>
            <a:ext cx="10141527" cy="769441"/>
          </a:xfrm>
          <a:prstGeom prst="rect">
            <a:avLst/>
          </a:prstGeom>
          <a:noFill/>
        </p:spPr>
        <p:txBody>
          <a:bodyPr wrap="square" rtlCol="0">
            <a:spAutoFit/>
          </a:bodyPr>
          <a:lstStyle/>
          <a:p>
            <a:pPr algn="ctr"/>
            <a:r>
              <a:rPr lang="en-US" sz="4400" dirty="0">
                <a:solidFill>
                  <a:schemeClr val="accent1"/>
                </a:solidFill>
              </a:rPr>
              <a:t>Other ways to measure tuber shape…</a:t>
            </a:r>
          </a:p>
        </p:txBody>
      </p:sp>
      <p:graphicFrame>
        <p:nvGraphicFramePr>
          <p:cNvPr id="7" name="Table 7">
            <a:extLst>
              <a:ext uri="{FF2B5EF4-FFF2-40B4-BE49-F238E27FC236}">
                <a16:creationId xmlns:a16="http://schemas.microsoft.com/office/drawing/2014/main" id="{C17A9E38-4F9F-F44A-AD11-F2E03B7B341B}"/>
              </a:ext>
            </a:extLst>
          </p:cNvPr>
          <p:cNvGraphicFramePr>
            <a:graphicFrameLocks noGrp="1"/>
          </p:cNvGraphicFramePr>
          <p:nvPr/>
        </p:nvGraphicFramePr>
        <p:xfrm>
          <a:off x="583109" y="715297"/>
          <a:ext cx="4794830" cy="5427410"/>
        </p:xfrm>
        <a:graphic>
          <a:graphicData uri="http://schemas.openxmlformats.org/drawingml/2006/table">
            <a:tbl>
              <a:tblPr firstRow="1" bandRow="1">
                <a:tableStyleId>{5C22544A-7EE6-4342-B048-85BDC9FD1C3A}</a:tableStyleId>
              </a:tblPr>
              <a:tblGrid>
                <a:gridCol w="479483">
                  <a:extLst>
                    <a:ext uri="{9D8B030D-6E8A-4147-A177-3AD203B41FA5}">
                      <a16:colId xmlns:a16="http://schemas.microsoft.com/office/drawing/2014/main" val="3855813105"/>
                    </a:ext>
                  </a:extLst>
                </a:gridCol>
                <a:gridCol w="479483">
                  <a:extLst>
                    <a:ext uri="{9D8B030D-6E8A-4147-A177-3AD203B41FA5}">
                      <a16:colId xmlns:a16="http://schemas.microsoft.com/office/drawing/2014/main" val="2611797931"/>
                    </a:ext>
                  </a:extLst>
                </a:gridCol>
                <a:gridCol w="479483">
                  <a:extLst>
                    <a:ext uri="{9D8B030D-6E8A-4147-A177-3AD203B41FA5}">
                      <a16:colId xmlns:a16="http://schemas.microsoft.com/office/drawing/2014/main" val="3497047323"/>
                    </a:ext>
                  </a:extLst>
                </a:gridCol>
                <a:gridCol w="479483">
                  <a:extLst>
                    <a:ext uri="{9D8B030D-6E8A-4147-A177-3AD203B41FA5}">
                      <a16:colId xmlns:a16="http://schemas.microsoft.com/office/drawing/2014/main" val="1521249652"/>
                    </a:ext>
                  </a:extLst>
                </a:gridCol>
                <a:gridCol w="479483">
                  <a:extLst>
                    <a:ext uri="{9D8B030D-6E8A-4147-A177-3AD203B41FA5}">
                      <a16:colId xmlns:a16="http://schemas.microsoft.com/office/drawing/2014/main" val="2845395428"/>
                    </a:ext>
                  </a:extLst>
                </a:gridCol>
                <a:gridCol w="479483">
                  <a:extLst>
                    <a:ext uri="{9D8B030D-6E8A-4147-A177-3AD203B41FA5}">
                      <a16:colId xmlns:a16="http://schemas.microsoft.com/office/drawing/2014/main" val="222986368"/>
                    </a:ext>
                  </a:extLst>
                </a:gridCol>
                <a:gridCol w="479483">
                  <a:extLst>
                    <a:ext uri="{9D8B030D-6E8A-4147-A177-3AD203B41FA5}">
                      <a16:colId xmlns:a16="http://schemas.microsoft.com/office/drawing/2014/main" val="3400648414"/>
                    </a:ext>
                  </a:extLst>
                </a:gridCol>
                <a:gridCol w="479483">
                  <a:extLst>
                    <a:ext uri="{9D8B030D-6E8A-4147-A177-3AD203B41FA5}">
                      <a16:colId xmlns:a16="http://schemas.microsoft.com/office/drawing/2014/main" val="2321454545"/>
                    </a:ext>
                  </a:extLst>
                </a:gridCol>
                <a:gridCol w="479483">
                  <a:extLst>
                    <a:ext uri="{9D8B030D-6E8A-4147-A177-3AD203B41FA5}">
                      <a16:colId xmlns:a16="http://schemas.microsoft.com/office/drawing/2014/main" val="2929093750"/>
                    </a:ext>
                  </a:extLst>
                </a:gridCol>
                <a:gridCol w="479483">
                  <a:extLst>
                    <a:ext uri="{9D8B030D-6E8A-4147-A177-3AD203B41FA5}">
                      <a16:colId xmlns:a16="http://schemas.microsoft.com/office/drawing/2014/main" val="1186485763"/>
                    </a:ext>
                  </a:extLst>
                </a:gridCol>
              </a:tblGrid>
              <a:tr h="542741">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extLst>
                  <a:ext uri="{0D108BD9-81ED-4DB2-BD59-A6C34878D82A}">
                    <a16:rowId xmlns:a16="http://schemas.microsoft.com/office/drawing/2014/main" val="3002115620"/>
                  </a:ext>
                </a:extLst>
              </a:tr>
              <a:tr h="542741">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extLst>
                  <a:ext uri="{0D108BD9-81ED-4DB2-BD59-A6C34878D82A}">
                    <a16:rowId xmlns:a16="http://schemas.microsoft.com/office/drawing/2014/main" val="2608262240"/>
                  </a:ext>
                </a:extLst>
              </a:tr>
              <a:tr h="542741">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dirty="0"/>
                    </a:p>
                  </a:txBody>
                  <a:tcPr>
                    <a:noFill/>
                  </a:tcPr>
                </a:tc>
                <a:tc>
                  <a:txBody>
                    <a:bodyPr/>
                    <a:lstStyle/>
                    <a:p>
                      <a:endParaRPr lang="en-US"/>
                    </a:p>
                  </a:txBody>
                  <a:tcPr>
                    <a:noFill/>
                  </a:tcPr>
                </a:tc>
                <a:tc>
                  <a:txBody>
                    <a:bodyPr/>
                    <a:lstStyle/>
                    <a:p>
                      <a:endParaRPr lang="en-US"/>
                    </a:p>
                  </a:txBody>
                  <a:tcPr>
                    <a:noFill/>
                  </a:tcPr>
                </a:tc>
                <a:tc>
                  <a:txBody>
                    <a:bodyPr/>
                    <a:lstStyle/>
                    <a:p>
                      <a:endParaRPr lang="en-US" dirty="0"/>
                    </a:p>
                  </a:txBody>
                  <a:tcPr>
                    <a:noFill/>
                  </a:tcPr>
                </a:tc>
                <a:tc>
                  <a:txBody>
                    <a:bodyPr/>
                    <a:lstStyle/>
                    <a:p>
                      <a:endParaRPr lang="en-US"/>
                    </a:p>
                  </a:txBody>
                  <a:tcPr>
                    <a:noFill/>
                  </a:tcPr>
                </a:tc>
                <a:tc>
                  <a:txBody>
                    <a:bodyPr/>
                    <a:lstStyle/>
                    <a:p>
                      <a:endParaRPr lang="en-US"/>
                    </a:p>
                  </a:txBody>
                  <a:tcPr>
                    <a:noFill/>
                  </a:tcPr>
                </a:tc>
                <a:extLst>
                  <a:ext uri="{0D108BD9-81ED-4DB2-BD59-A6C34878D82A}">
                    <a16:rowId xmlns:a16="http://schemas.microsoft.com/office/drawing/2014/main" val="3994168528"/>
                  </a:ext>
                </a:extLst>
              </a:tr>
              <a:tr h="542741">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extLst>
                  <a:ext uri="{0D108BD9-81ED-4DB2-BD59-A6C34878D82A}">
                    <a16:rowId xmlns:a16="http://schemas.microsoft.com/office/drawing/2014/main" val="3235939356"/>
                  </a:ext>
                </a:extLst>
              </a:tr>
              <a:tr h="542741">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extLst>
                  <a:ext uri="{0D108BD9-81ED-4DB2-BD59-A6C34878D82A}">
                    <a16:rowId xmlns:a16="http://schemas.microsoft.com/office/drawing/2014/main" val="541562953"/>
                  </a:ext>
                </a:extLst>
              </a:tr>
              <a:tr h="542741">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extLst>
                  <a:ext uri="{0D108BD9-81ED-4DB2-BD59-A6C34878D82A}">
                    <a16:rowId xmlns:a16="http://schemas.microsoft.com/office/drawing/2014/main" val="577700374"/>
                  </a:ext>
                </a:extLst>
              </a:tr>
              <a:tr h="542741">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extLst>
                  <a:ext uri="{0D108BD9-81ED-4DB2-BD59-A6C34878D82A}">
                    <a16:rowId xmlns:a16="http://schemas.microsoft.com/office/drawing/2014/main" val="2984093466"/>
                  </a:ext>
                </a:extLst>
              </a:tr>
              <a:tr h="542741">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dirty="0"/>
                    </a:p>
                  </a:txBody>
                  <a:tcPr>
                    <a:noFill/>
                  </a:tcPr>
                </a:tc>
                <a:tc>
                  <a:txBody>
                    <a:bodyPr/>
                    <a:lstStyle/>
                    <a:p>
                      <a:endParaRPr lang="en-US"/>
                    </a:p>
                  </a:txBody>
                  <a:tcPr>
                    <a:noFill/>
                  </a:tcPr>
                </a:tc>
                <a:tc>
                  <a:txBody>
                    <a:bodyPr/>
                    <a:lstStyle/>
                    <a:p>
                      <a:endParaRPr lang="en-US"/>
                    </a:p>
                  </a:txBody>
                  <a:tcPr>
                    <a:noFill/>
                  </a:tcPr>
                </a:tc>
                <a:tc>
                  <a:txBody>
                    <a:bodyPr/>
                    <a:lstStyle/>
                    <a:p>
                      <a:endParaRPr lang="en-US" dirty="0"/>
                    </a:p>
                  </a:txBody>
                  <a:tcPr>
                    <a:noFill/>
                  </a:tcPr>
                </a:tc>
                <a:extLst>
                  <a:ext uri="{0D108BD9-81ED-4DB2-BD59-A6C34878D82A}">
                    <a16:rowId xmlns:a16="http://schemas.microsoft.com/office/drawing/2014/main" val="949301284"/>
                  </a:ext>
                </a:extLst>
              </a:tr>
              <a:tr h="542741">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dirty="0"/>
                    </a:p>
                  </a:txBody>
                  <a:tcPr>
                    <a:noFill/>
                  </a:tcPr>
                </a:tc>
                <a:tc>
                  <a:txBody>
                    <a:bodyPr/>
                    <a:lstStyle/>
                    <a:p>
                      <a:endParaRPr lang="en-US"/>
                    </a:p>
                  </a:txBody>
                  <a:tcPr>
                    <a:noFill/>
                  </a:tcPr>
                </a:tc>
                <a:extLst>
                  <a:ext uri="{0D108BD9-81ED-4DB2-BD59-A6C34878D82A}">
                    <a16:rowId xmlns:a16="http://schemas.microsoft.com/office/drawing/2014/main" val="1955214914"/>
                  </a:ext>
                </a:extLst>
              </a:tr>
              <a:tr h="542741">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dirty="0"/>
                    </a:p>
                  </a:txBody>
                  <a:tcPr>
                    <a:noFill/>
                  </a:tcPr>
                </a:tc>
                <a:tc>
                  <a:txBody>
                    <a:bodyPr/>
                    <a:lstStyle/>
                    <a:p>
                      <a:endParaRPr lang="en-US" dirty="0"/>
                    </a:p>
                  </a:txBody>
                  <a:tcPr>
                    <a:noFill/>
                  </a:tcPr>
                </a:tc>
                <a:extLst>
                  <a:ext uri="{0D108BD9-81ED-4DB2-BD59-A6C34878D82A}">
                    <a16:rowId xmlns:a16="http://schemas.microsoft.com/office/drawing/2014/main" val="897211095"/>
                  </a:ext>
                </a:extLst>
              </a:tr>
            </a:tbl>
          </a:graphicData>
        </a:graphic>
      </p:graphicFrame>
      <p:sp>
        <p:nvSpPr>
          <p:cNvPr id="8" name="TextBox 7">
            <a:extLst>
              <a:ext uri="{FF2B5EF4-FFF2-40B4-BE49-F238E27FC236}">
                <a16:creationId xmlns:a16="http://schemas.microsoft.com/office/drawing/2014/main" id="{88C72F87-DB35-584E-AC49-42B52B17A9A6}"/>
              </a:ext>
            </a:extLst>
          </p:cNvPr>
          <p:cNvSpPr txBox="1"/>
          <p:nvPr/>
        </p:nvSpPr>
        <p:spPr>
          <a:xfrm>
            <a:off x="6546082" y="4549860"/>
            <a:ext cx="5071269" cy="1200329"/>
          </a:xfrm>
          <a:prstGeom prst="rect">
            <a:avLst/>
          </a:prstGeom>
          <a:noFill/>
        </p:spPr>
        <p:txBody>
          <a:bodyPr wrap="square" rtlCol="0">
            <a:spAutoFit/>
          </a:bodyPr>
          <a:lstStyle/>
          <a:p>
            <a:r>
              <a:rPr lang="en-US" sz="2400" dirty="0"/>
              <a:t>For each row… </a:t>
            </a:r>
          </a:p>
          <a:p>
            <a:r>
              <a:rPr lang="en-US" sz="2400" dirty="0"/>
              <a:t>Count the number of white pixels</a:t>
            </a:r>
          </a:p>
          <a:p>
            <a:r>
              <a:rPr lang="en-US" sz="2400" dirty="0"/>
              <a:t>…Do the same for each column</a:t>
            </a:r>
          </a:p>
        </p:txBody>
      </p:sp>
      <p:sp>
        <p:nvSpPr>
          <p:cNvPr id="9" name="TextBox 8">
            <a:extLst>
              <a:ext uri="{FF2B5EF4-FFF2-40B4-BE49-F238E27FC236}">
                <a16:creationId xmlns:a16="http://schemas.microsoft.com/office/drawing/2014/main" id="{240BEF40-A534-B94E-B67A-5F87135BEA2E}"/>
              </a:ext>
            </a:extLst>
          </p:cNvPr>
          <p:cNvSpPr txBox="1"/>
          <p:nvPr/>
        </p:nvSpPr>
        <p:spPr>
          <a:xfrm>
            <a:off x="6546082" y="5908471"/>
            <a:ext cx="5071269" cy="830997"/>
          </a:xfrm>
          <a:prstGeom prst="rect">
            <a:avLst/>
          </a:prstGeom>
          <a:noFill/>
        </p:spPr>
        <p:txBody>
          <a:bodyPr wrap="square" rtlCol="0">
            <a:spAutoFit/>
          </a:bodyPr>
          <a:lstStyle/>
          <a:p>
            <a:r>
              <a:rPr lang="en-US" sz="2400" dirty="0"/>
              <a:t>Use PCA to perform dimensional reduction… then plot</a:t>
            </a:r>
          </a:p>
        </p:txBody>
      </p:sp>
      <p:sp>
        <p:nvSpPr>
          <p:cNvPr id="10" name="TextBox 9">
            <a:extLst>
              <a:ext uri="{FF2B5EF4-FFF2-40B4-BE49-F238E27FC236}">
                <a16:creationId xmlns:a16="http://schemas.microsoft.com/office/drawing/2014/main" id="{03811C3C-5ADC-2C43-A558-611C914819A1}"/>
              </a:ext>
            </a:extLst>
          </p:cNvPr>
          <p:cNvSpPr txBox="1"/>
          <p:nvPr/>
        </p:nvSpPr>
        <p:spPr>
          <a:xfrm>
            <a:off x="6537616" y="3332598"/>
            <a:ext cx="5071269" cy="1200329"/>
          </a:xfrm>
          <a:prstGeom prst="rect">
            <a:avLst/>
          </a:prstGeom>
          <a:noFill/>
        </p:spPr>
        <p:txBody>
          <a:bodyPr wrap="square" rtlCol="0">
            <a:spAutoFit/>
          </a:bodyPr>
          <a:lstStyle/>
          <a:p>
            <a:r>
              <a:rPr lang="en-US" sz="2400" dirty="0"/>
              <a:t>Get binary image of each tuber and resize to 100 px by 100 px while maintaining aspect ratio</a:t>
            </a:r>
          </a:p>
        </p:txBody>
      </p:sp>
      <p:sp>
        <p:nvSpPr>
          <p:cNvPr id="11" name="TextBox 10">
            <a:extLst>
              <a:ext uri="{FF2B5EF4-FFF2-40B4-BE49-F238E27FC236}">
                <a16:creationId xmlns:a16="http://schemas.microsoft.com/office/drawing/2014/main" id="{FDE8C143-06BD-954A-95D0-81B205563D80}"/>
              </a:ext>
            </a:extLst>
          </p:cNvPr>
          <p:cNvSpPr txBox="1"/>
          <p:nvPr/>
        </p:nvSpPr>
        <p:spPr>
          <a:xfrm>
            <a:off x="6272706" y="839890"/>
            <a:ext cx="5071269" cy="523220"/>
          </a:xfrm>
          <a:prstGeom prst="rect">
            <a:avLst/>
          </a:prstGeom>
          <a:noFill/>
        </p:spPr>
        <p:txBody>
          <a:bodyPr wrap="square" rtlCol="0">
            <a:spAutoFit/>
          </a:bodyPr>
          <a:lstStyle/>
          <a:p>
            <a:pPr algn="ctr"/>
            <a:r>
              <a:rPr lang="en-US" sz="2800" u="sng" dirty="0"/>
              <a:t>Tuber biomass profiles</a:t>
            </a:r>
          </a:p>
        </p:txBody>
      </p:sp>
      <p:graphicFrame>
        <p:nvGraphicFramePr>
          <p:cNvPr id="13" name="Table 13">
            <a:extLst>
              <a:ext uri="{FF2B5EF4-FFF2-40B4-BE49-F238E27FC236}">
                <a16:creationId xmlns:a16="http://schemas.microsoft.com/office/drawing/2014/main" id="{E78FA842-5FF7-E346-BF43-94C422575EE7}"/>
              </a:ext>
            </a:extLst>
          </p:cNvPr>
          <p:cNvGraphicFramePr>
            <a:graphicFrameLocks noGrp="1"/>
          </p:cNvGraphicFramePr>
          <p:nvPr/>
        </p:nvGraphicFramePr>
        <p:xfrm>
          <a:off x="5537199" y="1363110"/>
          <a:ext cx="558800" cy="4779594"/>
        </p:xfrm>
        <a:graphic>
          <a:graphicData uri="http://schemas.openxmlformats.org/drawingml/2006/table">
            <a:tbl>
              <a:tblPr firstRow="1" bandRow="1">
                <a:tableStyleId>{5C22544A-7EE6-4342-B048-85BDC9FD1C3A}</a:tableStyleId>
              </a:tblPr>
              <a:tblGrid>
                <a:gridCol w="558800">
                  <a:extLst>
                    <a:ext uri="{9D8B030D-6E8A-4147-A177-3AD203B41FA5}">
                      <a16:colId xmlns:a16="http://schemas.microsoft.com/office/drawing/2014/main" val="876279122"/>
                    </a:ext>
                  </a:extLst>
                </a:gridCol>
              </a:tblGrid>
              <a:tr h="531066">
                <a:tc>
                  <a:txBody>
                    <a:bodyPr/>
                    <a:lstStyle/>
                    <a:p>
                      <a:pPr algn="ctr"/>
                      <a:r>
                        <a:rPr lang="en-US" b="0" dirty="0">
                          <a:solidFill>
                            <a:schemeClr val="tx1"/>
                          </a:solidFill>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5483346"/>
                  </a:ext>
                </a:extLst>
              </a:tr>
              <a:tr h="5310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rPr>
                        <a:t>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93029364"/>
                  </a:ext>
                </a:extLst>
              </a:tr>
              <a:tr h="531066">
                <a:tc>
                  <a:txBody>
                    <a:bodyPr/>
                    <a:lstStyle/>
                    <a:p>
                      <a:pPr algn="ctr"/>
                      <a:r>
                        <a:rPr lang="en-US" dirty="0"/>
                        <a:t>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7656714"/>
                  </a:ext>
                </a:extLst>
              </a:tr>
              <a:tr h="531066">
                <a:tc>
                  <a:txBody>
                    <a:bodyPr/>
                    <a:lstStyle/>
                    <a:p>
                      <a:pPr algn="ctr"/>
                      <a:r>
                        <a:rPr lang="en-US" dirty="0"/>
                        <a:t>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60056666"/>
                  </a:ext>
                </a:extLst>
              </a:tr>
              <a:tr h="531066">
                <a:tc>
                  <a:txBody>
                    <a:bodyPr/>
                    <a:lstStyle/>
                    <a:p>
                      <a:pPr algn="ctr"/>
                      <a:r>
                        <a:rPr lang="en-US" dirty="0"/>
                        <a:t>67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1973361"/>
                  </a:ext>
                </a:extLst>
              </a:tr>
              <a:tr h="531066">
                <a:tc>
                  <a:txBody>
                    <a:bodyPr/>
                    <a:lstStyle/>
                    <a:p>
                      <a:pPr algn="ctr"/>
                      <a:r>
                        <a:rPr lang="en-US" dirty="0"/>
                        <a:t>59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08146913"/>
                  </a:ext>
                </a:extLst>
              </a:tr>
              <a:tr h="531066">
                <a:tc>
                  <a:txBody>
                    <a:bodyPr/>
                    <a:lstStyle/>
                    <a:p>
                      <a:pPr algn="ctr"/>
                      <a:r>
                        <a:rPr lang="en-US" dirty="0"/>
                        <a:t>51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3309580"/>
                  </a:ext>
                </a:extLst>
              </a:tr>
              <a:tr h="531066">
                <a:tc>
                  <a:txBody>
                    <a:bodyPr/>
                    <a:lstStyle/>
                    <a:p>
                      <a:pPr algn="ctr"/>
                      <a:r>
                        <a:rPr lang="en-US" dirty="0"/>
                        <a:t>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3267579"/>
                  </a:ext>
                </a:extLst>
              </a:tr>
              <a:tr h="531066">
                <a:tc>
                  <a:txBody>
                    <a:bodyPr/>
                    <a:lstStyle/>
                    <a:p>
                      <a:pPr algn="ctr"/>
                      <a:r>
                        <a:rPr lang="en-US" dirty="0"/>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1829612"/>
                  </a:ext>
                </a:extLst>
              </a:tr>
            </a:tbl>
          </a:graphicData>
        </a:graphic>
      </p:graphicFrame>
      <p:graphicFrame>
        <p:nvGraphicFramePr>
          <p:cNvPr id="14" name="Table 14">
            <a:extLst>
              <a:ext uri="{FF2B5EF4-FFF2-40B4-BE49-F238E27FC236}">
                <a16:creationId xmlns:a16="http://schemas.microsoft.com/office/drawing/2014/main" id="{92E226B1-E363-8844-BB66-7EEC9143AED1}"/>
              </a:ext>
            </a:extLst>
          </p:cNvPr>
          <p:cNvGraphicFramePr>
            <a:graphicFrameLocks noGrp="1"/>
          </p:cNvGraphicFramePr>
          <p:nvPr/>
        </p:nvGraphicFramePr>
        <p:xfrm>
          <a:off x="583109" y="6335011"/>
          <a:ext cx="4794830" cy="438324"/>
        </p:xfrm>
        <a:graphic>
          <a:graphicData uri="http://schemas.openxmlformats.org/drawingml/2006/table">
            <a:tbl>
              <a:tblPr firstRow="1" bandRow="1">
                <a:tableStyleId>{5C22544A-7EE6-4342-B048-85BDC9FD1C3A}</a:tableStyleId>
              </a:tblPr>
              <a:tblGrid>
                <a:gridCol w="479483">
                  <a:extLst>
                    <a:ext uri="{9D8B030D-6E8A-4147-A177-3AD203B41FA5}">
                      <a16:colId xmlns:a16="http://schemas.microsoft.com/office/drawing/2014/main" val="933494318"/>
                    </a:ext>
                  </a:extLst>
                </a:gridCol>
                <a:gridCol w="479483">
                  <a:extLst>
                    <a:ext uri="{9D8B030D-6E8A-4147-A177-3AD203B41FA5}">
                      <a16:colId xmlns:a16="http://schemas.microsoft.com/office/drawing/2014/main" val="689803157"/>
                    </a:ext>
                  </a:extLst>
                </a:gridCol>
                <a:gridCol w="479483">
                  <a:extLst>
                    <a:ext uri="{9D8B030D-6E8A-4147-A177-3AD203B41FA5}">
                      <a16:colId xmlns:a16="http://schemas.microsoft.com/office/drawing/2014/main" val="3185876946"/>
                    </a:ext>
                  </a:extLst>
                </a:gridCol>
                <a:gridCol w="479483">
                  <a:extLst>
                    <a:ext uri="{9D8B030D-6E8A-4147-A177-3AD203B41FA5}">
                      <a16:colId xmlns:a16="http://schemas.microsoft.com/office/drawing/2014/main" val="534417490"/>
                    </a:ext>
                  </a:extLst>
                </a:gridCol>
                <a:gridCol w="479483">
                  <a:extLst>
                    <a:ext uri="{9D8B030D-6E8A-4147-A177-3AD203B41FA5}">
                      <a16:colId xmlns:a16="http://schemas.microsoft.com/office/drawing/2014/main" val="1980790259"/>
                    </a:ext>
                  </a:extLst>
                </a:gridCol>
                <a:gridCol w="643209">
                  <a:extLst>
                    <a:ext uri="{9D8B030D-6E8A-4147-A177-3AD203B41FA5}">
                      <a16:colId xmlns:a16="http://schemas.microsoft.com/office/drawing/2014/main" val="4098149061"/>
                    </a:ext>
                  </a:extLst>
                </a:gridCol>
                <a:gridCol w="457200">
                  <a:extLst>
                    <a:ext uri="{9D8B030D-6E8A-4147-A177-3AD203B41FA5}">
                      <a16:colId xmlns:a16="http://schemas.microsoft.com/office/drawing/2014/main" val="1143143118"/>
                    </a:ext>
                  </a:extLst>
                </a:gridCol>
                <a:gridCol w="423334">
                  <a:extLst>
                    <a:ext uri="{9D8B030D-6E8A-4147-A177-3AD203B41FA5}">
                      <a16:colId xmlns:a16="http://schemas.microsoft.com/office/drawing/2014/main" val="2801967017"/>
                    </a:ext>
                  </a:extLst>
                </a:gridCol>
                <a:gridCol w="474133">
                  <a:extLst>
                    <a:ext uri="{9D8B030D-6E8A-4147-A177-3AD203B41FA5}">
                      <a16:colId xmlns:a16="http://schemas.microsoft.com/office/drawing/2014/main" val="2338373913"/>
                    </a:ext>
                  </a:extLst>
                </a:gridCol>
                <a:gridCol w="399539">
                  <a:extLst>
                    <a:ext uri="{9D8B030D-6E8A-4147-A177-3AD203B41FA5}">
                      <a16:colId xmlns:a16="http://schemas.microsoft.com/office/drawing/2014/main" val="1789650409"/>
                    </a:ext>
                  </a:extLst>
                </a:gridCol>
              </a:tblGrid>
              <a:tr h="438324">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89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3110292"/>
                  </a:ext>
                </a:extLst>
              </a:tr>
            </a:tbl>
          </a:graphicData>
        </a:graphic>
      </p:graphicFrame>
      <p:pic>
        <p:nvPicPr>
          <p:cNvPr id="16" name="Picture 15">
            <a:extLst>
              <a:ext uri="{FF2B5EF4-FFF2-40B4-BE49-F238E27FC236}">
                <a16:creationId xmlns:a16="http://schemas.microsoft.com/office/drawing/2014/main" id="{EE6C005F-61DB-B745-BBD5-13ABEEF9EDB7}"/>
              </a:ext>
            </a:extLst>
          </p:cNvPr>
          <p:cNvPicPr>
            <a:picLocks noChangeAspect="1"/>
          </p:cNvPicPr>
          <p:nvPr/>
        </p:nvPicPr>
        <p:blipFill>
          <a:blip r:embed="rId6"/>
          <a:stretch>
            <a:fillRect/>
          </a:stretch>
        </p:blipFill>
        <p:spPr>
          <a:xfrm>
            <a:off x="6859600" y="1487702"/>
            <a:ext cx="4444231" cy="1720479"/>
          </a:xfrm>
          <a:prstGeom prst="rect">
            <a:avLst/>
          </a:prstGeom>
        </p:spPr>
      </p:pic>
      <p:pic>
        <p:nvPicPr>
          <p:cNvPr id="2" name="Audio 1">
            <a:hlinkClick r:id="" action="ppaction://media"/>
            <a:extLst>
              <a:ext uri="{FF2B5EF4-FFF2-40B4-BE49-F238E27FC236}">
                <a16:creationId xmlns:a16="http://schemas.microsoft.com/office/drawing/2014/main" id="{CB0AAFB4-3029-974A-999E-A6AD82B5C8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10031102"/>
      </p:ext>
    </p:extLst>
  </p:cSld>
  <p:clrMapOvr>
    <a:masterClrMapping/>
  </p:clrMapOvr>
  <mc:AlternateContent xmlns:mc="http://schemas.openxmlformats.org/markup-compatibility/2006" xmlns:p14="http://schemas.microsoft.com/office/powerpoint/2010/main">
    <mc:Choice Requires="p14">
      <p:transition spd="slow" p14:dur="2000" advTm="18336"/>
    </mc:Choice>
    <mc:Fallback xmlns="">
      <p:transition spd="slow" advTm="18336"/>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2"/>
                </p:tgtEl>
              </p:cMediaNode>
            </p:audio>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D7D3547-0887-0C4C-B426-3A8DF54618A7}"/>
              </a:ext>
            </a:extLst>
          </p:cNvPr>
          <p:cNvPicPr>
            <a:picLocks noChangeAspect="1"/>
          </p:cNvPicPr>
          <p:nvPr/>
        </p:nvPicPr>
        <p:blipFill>
          <a:blip r:embed="rId2"/>
          <a:stretch>
            <a:fillRect/>
          </a:stretch>
        </p:blipFill>
        <p:spPr>
          <a:xfrm>
            <a:off x="133865" y="645640"/>
            <a:ext cx="5962135" cy="5962135"/>
          </a:xfrm>
          <a:prstGeom prst="rect">
            <a:avLst/>
          </a:prstGeom>
        </p:spPr>
      </p:pic>
      <p:pic>
        <p:nvPicPr>
          <p:cNvPr id="9" name="Picture 8">
            <a:extLst>
              <a:ext uri="{FF2B5EF4-FFF2-40B4-BE49-F238E27FC236}">
                <a16:creationId xmlns:a16="http://schemas.microsoft.com/office/drawing/2014/main" id="{5A3D019F-78E4-6B4A-B338-5CB18DCE72B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2421" y="4782218"/>
            <a:ext cx="2074127" cy="2026354"/>
          </a:xfrm>
          <a:prstGeom prst="rect">
            <a:avLst/>
          </a:prstGeom>
        </p:spPr>
      </p:pic>
      <p:pic>
        <p:nvPicPr>
          <p:cNvPr id="10" name="Picture 9" descr="A picture containing icon&#10;&#10;Description automatically generated">
            <a:extLst>
              <a:ext uri="{FF2B5EF4-FFF2-40B4-BE49-F238E27FC236}">
                <a16:creationId xmlns:a16="http://schemas.microsoft.com/office/drawing/2014/main" id="{C7E2154D-F789-6C43-AF58-7258B2F8F681}"/>
              </a:ext>
            </a:extLst>
          </p:cNvPr>
          <p:cNvPicPr>
            <a:picLocks noChangeAspect="1"/>
          </p:cNvPicPr>
          <p:nvPr/>
        </p:nvPicPr>
        <p:blipFill>
          <a:blip r:embed="rId4"/>
          <a:stretch>
            <a:fillRect/>
          </a:stretch>
        </p:blipFill>
        <p:spPr>
          <a:xfrm>
            <a:off x="6619880" y="2936078"/>
            <a:ext cx="442912" cy="442912"/>
          </a:xfrm>
          <a:prstGeom prst="rect">
            <a:avLst/>
          </a:prstGeom>
        </p:spPr>
      </p:pic>
      <p:pic>
        <p:nvPicPr>
          <p:cNvPr id="11" name="Picture 10" descr="A picture containing mirror&#10;&#10;Description automatically generated">
            <a:extLst>
              <a:ext uri="{FF2B5EF4-FFF2-40B4-BE49-F238E27FC236}">
                <a16:creationId xmlns:a16="http://schemas.microsoft.com/office/drawing/2014/main" id="{13D42719-77E8-B146-9A0F-2FC088128909}"/>
              </a:ext>
            </a:extLst>
          </p:cNvPr>
          <p:cNvPicPr>
            <a:picLocks noChangeAspect="1"/>
          </p:cNvPicPr>
          <p:nvPr/>
        </p:nvPicPr>
        <p:blipFill>
          <a:blip r:embed="rId5"/>
          <a:stretch>
            <a:fillRect/>
          </a:stretch>
        </p:blipFill>
        <p:spPr>
          <a:xfrm>
            <a:off x="7099309" y="2936078"/>
            <a:ext cx="442912" cy="442912"/>
          </a:xfrm>
          <a:prstGeom prst="rect">
            <a:avLst/>
          </a:prstGeom>
        </p:spPr>
      </p:pic>
      <p:pic>
        <p:nvPicPr>
          <p:cNvPr id="12" name="Picture 11" descr="A picture containing icon&#10;&#10;Description automatically generated">
            <a:extLst>
              <a:ext uri="{FF2B5EF4-FFF2-40B4-BE49-F238E27FC236}">
                <a16:creationId xmlns:a16="http://schemas.microsoft.com/office/drawing/2014/main" id="{A5F70645-3875-D148-BDDE-177F8882F764}"/>
              </a:ext>
            </a:extLst>
          </p:cNvPr>
          <p:cNvPicPr>
            <a:picLocks noChangeAspect="1"/>
          </p:cNvPicPr>
          <p:nvPr/>
        </p:nvPicPr>
        <p:blipFill>
          <a:blip r:embed="rId6"/>
          <a:stretch>
            <a:fillRect/>
          </a:stretch>
        </p:blipFill>
        <p:spPr>
          <a:xfrm>
            <a:off x="7586667" y="2936078"/>
            <a:ext cx="442912" cy="442912"/>
          </a:xfrm>
          <a:prstGeom prst="rect">
            <a:avLst/>
          </a:prstGeom>
        </p:spPr>
      </p:pic>
      <p:pic>
        <p:nvPicPr>
          <p:cNvPr id="13" name="Picture 12">
            <a:extLst>
              <a:ext uri="{FF2B5EF4-FFF2-40B4-BE49-F238E27FC236}">
                <a16:creationId xmlns:a16="http://schemas.microsoft.com/office/drawing/2014/main" id="{B33954EE-053D-DA49-8B57-633C2D56657E}"/>
              </a:ext>
            </a:extLst>
          </p:cNvPr>
          <p:cNvPicPr>
            <a:picLocks noChangeAspect="1"/>
          </p:cNvPicPr>
          <p:nvPr/>
        </p:nvPicPr>
        <p:blipFill>
          <a:blip r:embed="rId7"/>
          <a:stretch>
            <a:fillRect/>
          </a:stretch>
        </p:blipFill>
        <p:spPr>
          <a:xfrm>
            <a:off x="6096000" y="107153"/>
            <a:ext cx="5629274" cy="2814637"/>
          </a:xfrm>
          <a:prstGeom prst="rect">
            <a:avLst/>
          </a:prstGeom>
        </p:spPr>
      </p:pic>
      <p:pic>
        <p:nvPicPr>
          <p:cNvPr id="14" name="Picture 13" descr="A picture containing mirror&#10;&#10;Description automatically generated">
            <a:extLst>
              <a:ext uri="{FF2B5EF4-FFF2-40B4-BE49-F238E27FC236}">
                <a16:creationId xmlns:a16="http://schemas.microsoft.com/office/drawing/2014/main" id="{63D1BBBD-B94D-8442-BEB1-F6BF3F21B471}"/>
              </a:ext>
            </a:extLst>
          </p:cNvPr>
          <p:cNvPicPr>
            <a:picLocks noChangeAspect="1"/>
          </p:cNvPicPr>
          <p:nvPr/>
        </p:nvPicPr>
        <p:blipFill>
          <a:blip r:embed="rId8"/>
          <a:stretch>
            <a:fillRect/>
          </a:stretch>
        </p:blipFill>
        <p:spPr>
          <a:xfrm>
            <a:off x="9404445" y="2950366"/>
            <a:ext cx="442912" cy="442912"/>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92ED59FE-C283-954E-8961-E2897D0A87C0}"/>
              </a:ext>
            </a:extLst>
          </p:cNvPr>
          <p:cNvPicPr>
            <a:picLocks noChangeAspect="1"/>
          </p:cNvPicPr>
          <p:nvPr/>
        </p:nvPicPr>
        <p:blipFill>
          <a:blip r:embed="rId9"/>
          <a:stretch>
            <a:fillRect/>
          </a:stretch>
        </p:blipFill>
        <p:spPr>
          <a:xfrm>
            <a:off x="8383985" y="2950367"/>
            <a:ext cx="442912" cy="442912"/>
          </a:xfrm>
          <a:prstGeom prst="rect">
            <a:avLst/>
          </a:prstGeom>
        </p:spPr>
      </p:pic>
      <p:pic>
        <p:nvPicPr>
          <p:cNvPr id="16" name="Picture 15" descr="A picture containing icon&#10;&#10;Description automatically generated">
            <a:extLst>
              <a:ext uri="{FF2B5EF4-FFF2-40B4-BE49-F238E27FC236}">
                <a16:creationId xmlns:a16="http://schemas.microsoft.com/office/drawing/2014/main" id="{95BC9295-67EF-3D4B-8924-9D4AA429A9E1}"/>
              </a:ext>
            </a:extLst>
          </p:cNvPr>
          <p:cNvPicPr>
            <a:picLocks noChangeAspect="1"/>
          </p:cNvPicPr>
          <p:nvPr/>
        </p:nvPicPr>
        <p:blipFill>
          <a:blip r:embed="rId10"/>
          <a:stretch>
            <a:fillRect/>
          </a:stretch>
        </p:blipFill>
        <p:spPr>
          <a:xfrm>
            <a:off x="8884256" y="2950366"/>
            <a:ext cx="442912" cy="442912"/>
          </a:xfrm>
          <a:prstGeom prst="rect">
            <a:avLst/>
          </a:prstGeom>
        </p:spPr>
      </p:pic>
      <p:pic>
        <p:nvPicPr>
          <p:cNvPr id="17" name="Picture 16" descr="A picture containing object, light&#10;&#10;Description automatically generated">
            <a:extLst>
              <a:ext uri="{FF2B5EF4-FFF2-40B4-BE49-F238E27FC236}">
                <a16:creationId xmlns:a16="http://schemas.microsoft.com/office/drawing/2014/main" id="{A891F9AF-CC29-2A4B-81EC-1D3EFBD0E115}"/>
              </a:ext>
            </a:extLst>
          </p:cNvPr>
          <p:cNvPicPr>
            <a:picLocks noChangeAspect="1"/>
          </p:cNvPicPr>
          <p:nvPr/>
        </p:nvPicPr>
        <p:blipFill>
          <a:blip r:embed="rId11"/>
          <a:stretch>
            <a:fillRect/>
          </a:stretch>
        </p:blipFill>
        <p:spPr>
          <a:xfrm>
            <a:off x="10651430" y="2950368"/>
            <a:ext cx="442912" cy="442912"/>
          </a:xfrm>
          <a:prstGeom prst="rect">
            <a:avLst/>
          </a:prstGeom>
        </p:spPr>
      </p:pic>
      <p:pic>
        <p:nvPicPr>
          <p:cNvPr id="18" name="Picture 17" descr="A picture containing light&#10;&#10;Description automatically generated">
            <a:extLst>
              <a:ext uri="{FF2B5EF4-FFF2-40B4-BE49-F238E27FC236}">
                <a16:creationId xmlns:a16="http://schemas.microsoft.com/office/drawing/2014/main" id="{FEC328F4-ED2B-F944-A0D3-1A0E54355EB0}"/>
              </a:ext>
            </a:extLst>
          </p:cNvPr>
          <p:cNvPicPr>
            <a:picLocks noChangeAspect="1"/>
          </p:cNvPicPr>
          <p:nvPr/>
        </p:nvPicPr>
        <p:blipFill>
          <a:blip r:embed="rId12"/>
          <a:stretch>
            <a:fillRect/>
          </a:stretch>
        </p:blipFill>
        <p:spPr>
          <a:xfrm>
            <a:off x="10148090" y="2942829"/>
            <a:ext cx="442912" cy="442912"/>
          </a:xfrm>
          <a:prstGeom prst="rect">
            <a:avLst/>
          </a:prstGeom>
        </p:spPr>
      </p:pic>
      <p:pic>
        <p:nvPicPr>
          <p:cNvPr id="19" name="Picture 18" descr="A picture containing light&#10;&#10;Description automatically generated">
            <a:extLst>
              <a:ext uri="{FF2B5EF4-FFF2-40B4-BE49-F238E27FC236}">
                <a16:creationId xmlns:a16="http://schemas.microsoft.com/office/drawing/2014/main" id="{C472F646-08A1-EE48-8544-CEDB7E0F110B}"/>
              </a:ext>
            </a:extLst>
          </p:cNvPr>
          <p:cNvPicPr>
            <a:picLocks noChangeAspect="1"/>
          </p:cNvPicPr>
          <p:nvPr/>
        </p:nvPicPr>
        <p:blipFill>
          <a:blip r:embed="rId13"/>
          <a:stretch>
            <a:fillRect/>
          </a:stretch>
        </p:blipFill>
        <p:spPr>
          <a:xfrm>
            <a:off x="11173619" y="2928656"/>
            <a:ext cx="442912" cy="442912"/>
          </a:xfrm>
          <a:prstGeom prst="rect">
            <a:avLst/>
          </a:prstGeom>
        </p:spPr>
      </p:pic>
      <p:pic>
        <p:nvPicPr>
          <p:cNvPr id="20" name="Picture 19">
            <a:extLst>
              <a:ext uri="{FF2B5EF4-FFF2-40B4-BE49-F238E27FC236}">
                <a16:creationId xmlns:a16="http://schemas.microsoft.com/office/drawing/2014/main" id="{0F44D985-20F0-9A4A-81B0-21E0DD491E8C}"/>
              </a:ext>
            </a:extLst>
          </p:cNvPr>
          <p:cNvPicPr>
            <a:picLocks noChangeAspect="1"/>
          </p:cNvPicPr>
          <p:nvPr/>
        </p:nvPicPr>
        <p:blipFill>
          <a:blip r:embed="rId14"/>
          <a:stretch>
            <a:fillRect/>
          </a:stretch>
        </p:blipFill>
        <p:spPr>
          <a:xfrm>
            <a:off x="6105533" y="3450429"/>
            <a:ext cx="5629274" cy="2814637"/>
          </a:xfrm>
          <a:prstGeom prst="rect">
            <a:avLst/>
          </a:prstGeom>
        </p:spPr>
      </p:pic>
      <p:pic>
        <p:nvPicPr>
          <p:cNvPr id="21" name="Picture 20" descr="A picture containing logo&#10;&#10;Description automatically generated">
            <a:extLst>
              <a:ext uri="{FF2B5EF4-FFF2-40B4-BE49-F238E27FC236}">
                <a16:creationId xmlns:a16="http://schemas.microsoft.com/office/drawing/2014/main" id="{1A54C435-B5E0-DF4A-86B2-B37D4EE72640}"/>
              </a:ext>
            </a:extLst>
          </p:cNvPr>
          <p:cNvPicPr>
            <a:picLocks noChangeAspect="1"/>
          </p:cNvPicPr>
          <p:nvPr/>
        </p:nvPicPr>
        <p:blipFill>
          <a:blip r:embed="rId15"/>
          <a:stretch>
            <a:fillRect/>
          </a:stretch>
        </p:blipFill>
        <p:spPr>
          <a:xfrm>
            <a:off x="6452485" y="6273006"/>
            <a:ext cx="520702" cy="520702"/>
          </a:xfrm>
          <a:prstGeom prst="rect">
            <a:avLst/>
          </a:prstGeom>
        </p:spPr>
      </p:pic>
      <p:pic>
        <p:nvPicPr>
          <p:cNvPr id="22" name="Picture 21" descr="A picture containing logo&#10;&#10;Description automatically generated">
            <a:extLst>
              <a:ext uri="{FF2B5EF4-FFF2-40B4-BE49-F238E27FC236}">
                <a16:creationId xmlns:a16="http://schemas.microsoft.com/office/drawing/2014/main" id="{C3F275DB-6F32-D74C-998F-20CEED5100CD}"/>
              </a:ext>
            </a:extLst>
          </p:cNvPr>
          <p:cNvPicPr>
            <a:picLocks noChangeAspect="1"/>
          </p:cNvPicPr>
          <p:nvPr/>
        </p:nvPicPr>
        <p:blipFill>
          <a:blip r:embed="rId16"/>
          <a:stretch>
            <a:fillRect/>
          </a:stretch>
        </p:blipFill>
        <p:spPr>
          <a:xfrm>
            <a:off x="7021519" y="6273005"/>
            <a:ext cx="520702" cy="520702"/>
          </a:xfrm>
          <a:prstGeom prst="rect">
            <a:avLst/>
          </a:prstGeom>
        </p:spPr>
      </p:pic>
      <p:pic>
        <p:nvPicPr>
          <p:cNvPr id="23" name="Picture 22" descr="A picture containing logo&#10;&#10;Description automatically generated">
            <a:extLst>
              <a:ext uri="{FF2B5EF4-FFF2-40B4-BE49-F238E27FC236}">
                <a16:creationId xmlns:a16="http://schemas.microsoft.com/office/drawing/2014/main" id="{1FDFAC43-8D73-D642-AB09-0374F71D98EC}"/>
              </a:ext>
            </a:extLst>
          </p:cNvPr>
          <p:cNvPicPr>
            <a:picLocks noChangeAspect="1"/>
          </p:cNvPicPr>
          <p:nvPr/>
        </p:nvPicPr>
        <p:blipFill>
          <a:blip r:embed="rId17"/>
          <a:stretch>
            <a:fillRect/>
          </a:stretch>
        </p:blipFill>
        <p:spPr>
          <a:xfrm>
            <a:off x="7600246" y="6273005"/>
            <a:ext cx="520702" cy="520702"/>
          </a:xfrm>
          <a:prstGeom prst="rect">
            <a:avLst/>
          </a:prstGeom>
        </p:spPr>
      </p:pic>
      <p:pic>
        <p:nvPicPr>
          <p:cNvPr id="24" name="Picture 23" descr="A picture containing light, mirror&#10;&#10;Description automatically generated">
            <a:extLst>
              <a:ext uri="{FF2B5EF4-FFF2-40B4-BE49-F238E27FC236}">
                <a16:creationId xmlns:a16="http://schemas.microsoft.com/office/drawing/2014/main" id="{568AF3F6-42F1-D84C-AE71-555AC9A9605F}"/>
              </a:ext>
            </a:extLst>
          </p:cNvPr>
          <p:cNvPicPr>
            <a:picLocks noChangeAspect="1"/>
          </p:cNvPicPr>
          <p:nvPr/>
        </p:nvPicPr>
        <p:blipFill>
          <a:blip r:embed="rId18"/>
          <a:stretch>
            <a:fillRect/>
          </a:stretch>
        </p:blipFill>
        <p:spPr>
          <a:xfrm>
            <a:off x="8882857" y="6265064"/>
            <a:ext cx="520703" cy="520703"/>
          </a:xfrm>
          <a:prstGeom prst="rect">
            <a:avLst/>
          </a:prstGeom>
        </p:spPr>
      </p:pic>
      <p:pic>
        <p:nvPicPr>
          <p:cNvPr id="25" name="Picture 24" descr="A picture containing logo&#10;&#10;Description automatically generated">
            <a:extLst>
              <a:ext uri="{FF2B5EF4-FFF2-40B4-BE49-F238E27FC236}">
                <a16:creationId xmlns:a16="http://schemas.microsoft.com/office/drawing/2014/main" id="{94A81D1D-BB14-CC4F-8612-8DE91D8CB9AA}"/>
              </a:ext>
            </a:extLst>
          </p:cNvPr>
          <p:cNvPicPr>
            <a:picLocks noChangeAspect="1"/>
          </p:cNvPicPr>
          <p:nvPr/>
        </p:nvPicPr>
        <p:blipFill>
          <a:blip r:embed="rId19"/>
          <a:stretch>
            <a:fillRect/>
          </a:stretch>
        </p:blipFill>
        <p:spPr>
          <a:xfrm>
            <a:off x="8304130" y="6265064"/>
            <a:ext cx="520703" cy="520703"/>
          </a:xfrm>
          <a:prstGeom prst="rect">
            <a:avLst/>
          </a:prstGeom>
        </p:spPr>
      </p:pic>
      <p:pic>
        <p:nvPicPr>
          <p:cNvPr id="26" name="Picture 25" descr="A picture containing logo&#10;&#10;Description automatically generated">
            <a:extLst>
              <a:ext uri="{FF2B5EF4-FFF2-40B4-BE49-F238E27FC236}">
                <a16:creationId xmlns:a16="http://schemas.microsoft.com/office/drawing/2014/main" id="{9482AE20-F406-5142-B482-786CC79D6091}"/>
              </a:ext>
            </a:extLst>
          </p:cNvPr>
          <p:cNvPicPr>
            <a:picLocks noChangeAspect="1"/>
          </p:cNvPicPr>
          <p:nvPr/>
        </p:nvPicPr>
        <p:blipFill>
          <a:blip r:embed="rId20"/>
          <a:stretch>
            <a:fillRect/>
          </a:stretch>
        </p:blipFill>
        <p:spPr>
          <a:xfrm>
            <a:off x="9437603" y="6269035"/>
            <a:ext cx="520703" cy="520703"/>
          </a:xfrm>
          <a:prstGeom prst="rect">
            <a:avLst/>
          </a:prstGeom>
        </p:spPr>
      </p:pic>
      <p:pic>
        <p:nvPicPr>
          <p:cNvPr id="27" name="Picture 26" descr="Icon&#10;&#10;Description automatically generated">
            <a:extLst>
              <a:ext uri="{FF2B5EF4-FFF2-40B4-BE49-F238E27FC236}">
                <a16:creationId xmlns:a16="http://schemas.microsoft.com/office/drawing/2014/main" id="{E9AFEEE0-7E06-674A-A051-34D7B3EEBCB4}"/>
              </a:ext>
            </a:extLst>
          </p:cNvPr>
          <p:cNvPicPr>
            <a:picLocks noChangeAspect="1"/>
          </p:cNvPicPr>
          <p:nvPr/>
        </p:nvPicPr>
        <p:blipFill>
          <a:blip r:embed="rId21"/>
          <a:stretch>
            <a:fillRect/>
          </a:stretch>
        </p:blipFill>
        <p:spPr>
          <a:xfrm>
            <a:off x="11377206" y="6271932"/>
            <a:ext cx="522848" cy="522848"/>
          </a:xfrm>
          <a:prstGeom prst="rect">
            <a:avLst/>
          </a:prstGeom>
        </p:spPr>
      </p:pic>
      <p:pic>
        <p:nvPicPr>
          <p:cNvPr id="28" name="Picture 27" descr="A picture containing mirror, light&#10;&#10;Description automatically generated">
            <a:extLst>
              <a:ext uri="{FF2B5EF4-FFF2-40B4-BE49-F238E27FC236}">
                <a16:creationId xmlns:a16="http://schemas.microsoft.com/office/drawing/2014/main" id="{37F23D57-E75F-5446-987B-2081753991FF}"/>
              </a:ext>
            </a:extLst>
          </p:cNvPr>
          <p:cNvPicPr>
            <a:picLocks noChangeAspect="1"/>
          </p:cNvPicPr>
          <p:nvPr/>
        </p:nvPicPr>
        <p:blipFill>
          <a:blip r:embed="rId22"/>
          <a:stretch>
            <a:fillRect/>
          </a:stretch>
        </p:blipFill>
        <p:spPr>
          <a:xfrm>
            <a:off x="10791714" y="6259460"/>
            <a:ext cx="522848" cy="522848"/>
          </a:xfrm>
          <a:prstGeom prst="rect">
            <a:avLst/>
          </a:prstGeom>
        </p:spPr>
      </p:pic>
      <p:pic>
        <p:nvPicPr>
          <p:cNvPr id="29" name="Picture 28" descr="A picture containing object, light&#10;&#10;Description automatically generated">
            <a:extLst>
              <a:ext uri="{FF2B5EF4-FFF2-40B4-BE49-F238E27FC236}">
                <a16:creationId xmlns:a16="http://schemas.microsoft.com/office/drawing/2014/main" id="{033A67EF-7C63-364B-B27E-9545604FD1A5}"/>
              </a:ext>
            </a:extLst>
          </p:cNvPr>
          <p:cNvPicPr>
            <a:picLocks noChangeAspect="1"/>
          </p:cNvPicPr>
          <p:nvPr/>
        </p:nvPicPr>
        <p:blipFill>
          <a:blip r:embed="rId23"/>
          <a:stretch>
            <a:fillRect/>
          </a:stretch>
        </p:blipFill>
        <p:spPr>
          <a:xfrm>
            <a:off x="10212987" y="6256291"/>
            <a:ext cx="522848" cy="522848"/>
          </a:xfrm>
          <a:prstGeom prst="rect">
            <a:avLst/>
          </a:prstGeom>
        </p:spPr>
      </p:pic>
    </p:spTree>
    <p:extLst>
      <p:ext uri="{BB962C8B-B14F-4D97-AF65-F5344CB8AC3E}">
        <p14:creationId xmlns:p14="http://schemas.microsoft.com/office/powerpoint/2010/main" val="371725292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TLAB | RGB image representation - GeeksforGeeks">
            <a:extLst>
              <a:ext uri="{FF2B5EF4-FFF2-40B4-BE49-F238E27FC236}">
                <a16:creationId xmlns:a16="http://schemas.microsoft.com/office/drawing/2014/main" id="{2D3BB806-FB0E-6A48-B367-FC380A6F7FE7}"/>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24106" y="4025980"/>
            <a:ext cx="4621137" cy="259938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E331DAC-C0B9-EE46-A948-51135FE3C295}"/>
              </a:ext>
            </a:extLst>
          </p:cNvPr>
          <p:cNvSpPr txBox="1"/>
          <p:nvPr/>
        </p:nvSpPr>
        <p:spPr>
          <a:xfrm>
            <a:off x="1127597" y="50423"/>
            <a:ext cx="10141527" cy="769441"/>
          </a:xfrm>
          <a:prstGeom prst="rect">
            <a:avLst/>
          </a:prstGeom>
          <a:noFill/>
        </p:spPr>
        <p:txBody>
          <a:bodyPr wrap="square" rtlCol="0">
            <a:spAutoFit/>
          </a:bodyPr>
          <a:lstStyle/>
          <a:p>
            <a:pPr algn="ctr"/>
            <a:r>
              <a:rPr lang="en-US" sz="4400" dirty="0">
                <a:solidFill>
                  <a:schemeClr val="accent1"/>
                </a:solidFill>
              </a:rPr>
              <a:t>Measurement of tuber color…</a:t>
            </a:r>
          </a:p>
        </p:txBody>
      </p:sp>
      <p:pic>
        <p:nvPicPr>
          <p:cNvPr id="8" name="Picture 7">
            <a:extLst>
              <a:ext uri="{FF2B5EF4-FFF2-40B4-BE49-F238E27FC236}">
                <a16:creationId xmlns:a16="http://schemas.microsoft.com/office/drawing/2014/main" id="{87C151C2-5342-294F-8571-0D04D0F6D98A}"/>
              </a:ext>
            </a:extLst>
          </p:cNvPr>
          <p:cNvPicPr>
            <a:picLocks noChangeAspect="1"/>
          </p:cNvPicPr>
          <p:nvPr/>
        </p:nvPicPr>
        <p:blipFill>
          <a:blip r:embed="rId3"/>
          <a:stretch>
            <a:fillRect/>
          </a:stretch>
        </p:blipFill>
        <p:spPr>
          <a:xfrm>
            <a:off x="608051" y="890327"/>
            <a:ext cx="3450993" cy="2814402"/>
          </a:xfrm>
          <a:prstGeom prst="rect">
            <a:avLst/>
          </a:prstGeom>
        </p:spPr>
      </p:pic>
      <p:pic>
        <p:nvPicPr>
          <p:cNvPr id="11" name="Picture 10">
            <a:extLst>
              <a:ext uri="{FF2B5EF4-FFF2-40B4-BE49-F238E27FC236}">
                <a16:creationId xmlns:a16="http://schemas.microsoft.com/office/drawing/2014/main" id="{1DCFF2B2-A864-8142-BF20-50220C1DF7D9}"/>
              </a:ext>
            </a:extLst>
          </p:cNvPr>
          <p:cNvPicPr>
            <a:picLocks noChangeAspect="1"/>
          </p:cNvPicPr>
          <p:nvPr/>
        </p:nvPicPr>
        <p:blipFill>
          <a:blip r:embed="rId4"/>
          <a:stretch>
            <a:fillRect/>
          </a:stretch>
        </p:blipFill>
        <p:spPr>
          <a:xfrm>
            <a:off x="5528930" y="3429000"/>
            <a:ext cx="5304170" cy="3149600"/>
          </a:xfrm>
          <a:prstGeom prst="rect">
            <a:avLst/>
          </a:prstGeom>
        </p:spPr>
      </p:pic>
      <p:pic>
        <p:nvPicPr>
          <p:cNvPr id="12" name="Picture 11">
            <a:extLst>
              <a:ext uri="{FF2B5EF4-FFF2-40B4-BE49-F238E27FC236}">
                <a16:creationId xmlns:a16="http://schemas.microsoft.com/office/drawing/2014/main" id="{9E151B66-03AB-994F-BE86-9C734B5FA301}"/>
              </a:ext>
            </a:extLst>
          </p:cNvPr>
          <p:cNvPicPr>
            <a:picLocks noChangeAspect="1"/>
          </p:cNvPicPr>
          <p:nvPr/>
        </p:nvPicPr>
        <p:blipFill>
          <a:blip r:embed="rId5"/>
          <a:stretch>
            <a:fillRect/>
          </a:stretch>
        </p:blipFill>
        <p:spPr>
          <a:xfrm>
            <a:off x="9322334" y="1141116"/>
            <a:ext cx="2433487" cy="1984591"/>
          </a:xfrm>
          <a:prstGeom prst="rect">
            <a:avLst/>
          </a:prstGeom>
        </p:spPr>
      </p:pic>
      <p:pic>
        <p:nvPicPr>
          <p:cNvPr id="13" name="Picture 12">
            <a:extLst>
              <a:ext uri="{FF2B5EF4-FFF2-40B4-BE49-F238E27FC236}">
                <a16:creationId xmlns:a16="http://schemas.microsoft.com/office/drawing/2014/main" id="{46167CE3-E7F5-C545-86BC-26840F2AE382}"/>
              </a:ext>
            </a:extLst>
          </p:cNvPr>
          <p:cNvPicPr>
            <a:picLocks noChangeAspect="1"/>
          </p:cNvPicPr>
          <p:nvPr/>
        </p:nvPicPr>
        <p:blipFill>
          <a:blip r:embed="rId6"/>
          <a:stretch>
            <a:fillRect/>
          </a:stretch>
        </p:blipFill>
        <p:spPr>
          <a:xfrm>
            <a:off x="6773547" y="1123157"/>
            <a:ext cx="2433488" cy="1984592"/>
          </a:xfrm>
          <a:prstGeom prst="rect">
            <a:avLst/>
          </a:prstGeom>
        </p:spPr>
      </p:pic>
      <p:pic>
        <p:nvPicPr>
          <p:cNvPr id="14" name="Picture 13">
            <a:extLst>
              <a:ext uri="{FF2B5EF4-FFF2-40B4-BE49-F238E27FC236}">
                <a16:creationId xmlns:a16="http://schemas.microsoft.com/office/drawing/2014/main" id="{42489054-DF59-E94F-9B1E-6088B387495C}"/>
              </a:ext>
            </a:extLst>
          </p:cNvPr>
          <p:cNvPicPr>
            <a:picLocks noChangeAspect="1"/>
          </p:cNvPicPr>
          <p:nvPr/>
        </p:nvPicPr>
        <p:blipFill>
          <a:blip r:embed="rId7"/>
          <a:stretch>
            <a:fillRect/>
          </a:stretch>
        </p:blipFill>
        <p:spPr>
          <a:xfrm>
            <a:off x="4224760" y="1141115"/>
            <a:ext cx="2433488" cy="1984592"/>
          </a:xfrm>
          <a:prstGeom prst="rect">
            <a:avLst/>
          </a:prstGeom>
        </p:spPr>
      </p:pic>
      <p:sp>
        <p:nvSpPr>
          <p:cNvPr id="15" name="Rectangle 14">
            <a:extLst>
              <a:ext uri="{FF2B5EF4-FFF2-40B4-BE49-F238E27FC236}">
                <a16:creationId xmlns:a16="http://schemas.microsoft.com/office/drawing/2014/main" id="{31CFA6B8-DDCF-A34F-BF6C-0BB12FDC077F}"/>
              </a:ext>
            </a:extLst>
          </p:cNvPr>
          <p:cNvSpPr/>
          <p:nvPr/>
        </p:nvSpPr>
        <p:spPr>
          <a:xfrm>
            <a:off x="4879067" y="807276"/>
            <a:ext cx="1779181" cy="369332"/>
          </a:xfrm>
          <a:prstGeom prst="rect">
            <a:avLst/>
          </a:prstGeom>
        </p:spPr>
        <p:txBody>
          <a:bodyPr wrap="square">
            <a:spAutoFit/>
          </a:bodyPr>
          <a:lstStyle/>
          <a:p>
            <a:r>
              <a:rPr lang="en-US" dirty="0">
                <a:solidFill>
                  <a:srgbClr val="FF0000"/>
                </a:solidFill>
              </a:rPr>
              <a:t>Red channel</a:t>
            </a:r>
          </a:p>
        </p:txBody>
      </p:sp>
      <p:sp>
        <p:nvSpPr>
          <p:cNvPr id="17" name="Rectangle 16">
            <a:extLst>
              <a:ext uri="{FF2B5EF4-FFF2-40B4-BE49-F238E27FC236}">
                <a16:creationId xmlns:a16="http://schemas.microsoft.com/office/drawing/2014/main" id="{D1C89296-558E-4F4E-937C-9D263AC8F9DF}"/>
              </a:ext>
            </a:extLst>
          </p:cNvPr>
          <p:cNvSpPr/>
          <p:nvPr/>
        </p:nvSpPr>
        <p:spPr>
          <a:xfrm>
            <a:off x="7427854" y="769763"/>
            <a:ext cx="1779181" cy="369332"/>
          </a:xfrm>
          <a:prstGeom prst="rect">
            <a:avLst/>
          </a:prstGeom>
        </p:spPr>
        <p:txBody>
          <a:bodyPr wrap="square">
            <a:spAutoFit/>
          </a:bodyPr>
          <a:lstStyle/>
          <a:p>
            <a:r>
              <a:rPr lang="en-US" dirty="0">
                <a:solidFill>
                  <a:srgbClr val="00B050"/>
                </a:solidFill>
              </a:rPr>
              <a:t>Green channel</a:t>
            </a:r>
          </a:p>
        </p:txBody>
      </p:sp>
      <p:sp>
        <p:nvSpPr>
          <p:cNvPr id="18" name="Rectangle 17">
            <a:extLst>
              <a:ext uri="{FF2B5EF4-FFF2-40B4-BE49-F238E27FC236}">
                <a16:creationId xmlns:a16="http://schemas.microsoft.com/office/drawing/2014/main" id="{59D394EC-07EF-B440-88E7-653882F19B5C}"/>
              </a:ext>
            </a:extLst>
          </p:cNvPr>
          <p:cNvSpPr/>
          <p:nvPr/>
        </p:nvSpPr>
        <p:spPr>
          <a:xfrm>
            <a:off x="9910333" y="717259"/>
            <a:ext cx="1779181" cy="369332"/>
          </a:xfrm>
          <a:prstGeom prst="rect">
            <a:avLst/>
          </a:prstGeom>
        </p:spPr>
        <p:txBody>
          <a:bodyPr wrap="square">
            <a:spAutoFit/>
          </a:bodyPr>
          <a:lstStyle/>
          <a:p>
            <a:r>
              <a:rPr lang="en-US" dirty="0">
                <a:solidFill>
                  <a:srgbClr val="0070C0"/>
                </a:solidFill>
              </a:rPr>
              <a:t>Blue channel</a:t>
            </a:r>
          </a:p>
        </p:txBody>
      </p:sp>
    </p:spTree>
    <p:extLst>
      <p:ext uri="{BB962C8B-B14F-4D97-AF65-F5344CB8AC3E}">
        <p14:creationId xmlns:p14="http://schemas.microsoft.com/office/powerpoint/2010/main" val="24912032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F2532F-4B70-1241-8BA5-B3F0CE62A77D}"/>
              </a:ext>
            </a:extLst>
          </p:cNvPr>
          <p:cNvSpPr txBox="1"/>
          <p:nvPr/>
        </p:nvSpPr>
        <p:spPr>
          <a:xfrm>
            <a:off x="1025236" y="-49790"/>
            <a:ext cx="10141527" cy="769441"/>
          </a:xfrm>
          <a:prstGeom prst="rect">
            <a:avLst/>
          </a:prstGeom>
          <a:noFill/>
        </p:spPr>
        <p:txBody>
          <a:bodyPr wrap="square" rtlCol="0">
            <a:spAutoFit/>
          </a:bodyPr>
          <a:lstStyle/>
          <a:p>
            <a:pPr algn="ctr"/>
            <a:r>
              <a:rPr lang="en-US" sz="4400" dirty="0">
                <a:solidFill>
                  <a:srgbClr val="FF0000"/>
                </a:solidFill>
                <a:latin typeface="Times New Roman" panose="02020603050405020304" pitchFamily="18" charset="0"/>
                <a:cs typeface="Times New Roman" panose="02020603050405020304" pitchFamily="18" charset="0"/>
              </a:rPr>
              <a:t>How reliable are the color measurements?</a:t>
            </a:r>
          </a:p>
        </p:txBody>
      </p:sp>
      <p:pic>
        <p:nvPicPr>
          <p:cNvPr id="5" name="Picture 4" descr="A close up of food&#10;&#10;Description automatically generated">
            <a:extLst>
              <a:ext uri="{FF2B5EF4-FFF2-40B4-BE49-F238E27FC236}">
                <a16:creationId xmlns:a16="http://schemas.microsoft.com/office/drawing/2014/main" id="{9C5185D3-3100-6141-9FD2-35BB745C2B2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3789" y="1024440"/>
            <a:ext cx="3628914" cy="4990824"/>
          </a:xfrm>
          <a:prstGeom prst="rect">
            <a:avLst/>
          </a:prstGeom>
        </p:spPr>
      </p:pic>
      <p:pic>
        <p:nvPicPr>
          <p:cNvPr id="6" name="Picture 5" descr="A picture containing computer, computer, table&#10;&#10;Description automatically generated">
            <a:extLst>
              <a:ext uri="{FF2B5EF4-FFF2-40B4-BE49-F238E27FC236}">
                <a16:creationId xmlns:a16="http://schemas.microsoft.com/office/drawing/2014/main" id="{D235F983-EC7B-6848-A92A-D2DA0F000A1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98703" y="1024440"/>
            <a:ext cx="3628914" cy="4990824"/>
          </a:xfrm>
          <a:prstGeom prst="rect">
            <a:avLst/>
          </a:prstGeom>
        </p:spPr>
      </p:pic>
      <p:pic>
        <p:nvPicPr>
          <p:cNvPr id="7" name="Picture 6" descr="A picture containing crossword&#10;&#10;Description automatically generated">
            <a:extLst>
              <a:ext uri="{FF2B5EF4-FFF2-40B4-BE49-F238E27FC236}">
                <a16:creationId xmlns:a16="http://schemas.microsoft.com/office/drawing/2014/main" id="{0AE6A96E-A6C3-EA43-AB04-A1537FA2FAB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738829" y="975012"/>
            <a:ext cx="4259581" cy="5179010"/>
          </a:xfrm>
          <a:prstGeom prst="rect">
            <a:avLst/>
          </a:prstGeom>
        </p:spPr>
      </p:pic>
      <p:sp>
        <p:nvSpPr>
          <p:cNvPr id="8" name="TextBox 7">
            <a:extLst>
              <a:ext uri="{FF2B5EF4-FFF2-40B4-BE49-F238E27FC236}">
                <a16:creationId xmlns:a16="http://schemas.microsoft.com/office/drawing/2014/main" id="{11DF5C65-F808-F748-8547-FA03DB89C478}"/>
              </a:ext>
            </a:extLst>
          </p:cNvPr>
          <p:cNvSpPr txBox="1"/>
          <p:nvPr/>
        </p:nvSpPr>
        <p:spPr>
          <a:xfrm>
            <a:off x="33131" y="605680"/>
            <a:ext cx="3965572" cy="369332"/>
          </a:xfrm>
          <a:prstGeom prst="rect">
            <a:avLst/>
          </a:prstGeom>
          <a:noFill/>
        </p:spPr>
        <p:txBody>
          <a:bodyPr wrap="square" rtlCol="0">
            <a:spAutoFit/>
          </a:bodyPr>
          <a:lstStyle/>
          <a:p>
            <a:pPr algn="ctr"/>
            <a:r>
              <a:rPr lang="en-US" dirty="0"/>
              <a:t>Use color checker data to evaluate</a:t>
            </a:r>
          </a:p>
        </p:txBody>
      </p:sp>
      <p:sp>
        <p:nvSpPr>
          <p:cNvPr id="9" name="TextBox 8">
            <a:extLst>
              <a:ext uri="{FF2B5EF4-FFF2-40B4-BE49-F238E27FC236}">
                <a16:creationId xmlns:a16="http://schemas.microsoft.com/office/drawing/2014/main" id="{AD6BE200-D713-4645-8337-7D6C9AC99899}"/>
              </a:ext>
            </a:extLst>
          </p:cNvPr>
          <p:cNvSpPr txBox="1"/>
          <p:nvPr/>
        </p:nvSpPr>
        <p:spPr>
          <a:xfrm>
            <a:off x="3704541" y="638296"/>
            <a:ext cx="4307319" cy="369332"/>
          </a:xfrm>
          <a:prstGeom prst="rect">
            <a:avLst/>
          </a:prstGeom>
          <a:noFill/>
        </p:spPr>
        <p:txBody>
          <a:bodyPr wrap="square" rtlCol="0">
            <a:spAutoFit/>
          </a:bodyPr>
          <a:lstStyle/>
          <a:p>
            <a:pPr algn="ctr"/>
            <a:r>
              <a:rPr lang="en-US" dirty="0"/>
              <a:t>Extract RGB values from the color checker</a:t>
            </a:r>
          </a:p>
        </p:txBody>
      </p:sp>
      <p:sp>
        <p:nvSpPr>
          <p:cNvPr id="10" name="TextBox 9">
            <a:extLst>
              <a:ext uri="{FF2B5EF4-FFF2-40B4-BE49-F238E27FC236}">
                <a16:creationId xmlns:a16="http://schemas.microsoft.com/office/drawing/2014/main" id="{B2DF7C5F-C4EE-2B4A-99B1-CFAB74850B6E}"/>
              </a:ext>
            </a:extLst>
          </p:cNvPr>
          <p:cNvSpPr txBox="1"/>
          <p:nvPr/>
        </p:nvSpPr>
        <p:spPr>
          <a:xfrm>
            <a:off x="7912894" y="605680"/>
            <a:ext cx="4307319" cy="369332"/>
          </a:xfrm>
          <a:prstGeom prst="rect">
            <a:avLst/>
          </a:prstGeom>
          <a:noFill/>
        </p:spPr>
        <p:txBody>
          <a:bodyPr wrap="square" rtlCol="0">
            <a:spAutoFit/>
          </a:bodyPr>
          <a:lstStyle/>
          <a:p>
            <a:pPr algn="ctr"/>
            <a:r>
              <a:rPr lang="en-US" dirty="0"/>
              <a:t>Plot the values to examine variation</a:t>
            </a:r>
          </a:p>
        </p:txBody>
      </p:sp>
      <p:sp>
        <p:nvSpPr>
          <p:cNvPr id="11" name="TextBox 10">
            <a:extLst>
              <a:ext uri="{FF2B5EF4-FFF2-40B4-BE49-F238E27FC236}">
                <a16:creationId xmlns:a16="http://schemas.microsoft.com/office/drawing/2014/main" id="{3C595A66-859C-1046-B72C-E9F0C2ABB628}"/>
              </a:ext>
            </a:extLst>
          </p:cNvPr>
          <p:cNvSpPr txBox="1"/>
          <p:nvPr/>
        </p:nvSpPr>
        <p:spPr>
          <a:xfrm>
            <a:off x="3431510" y="6304822"/>
            <a:ext cx="5465355" cy="461665"/>
          </a:xfrm>
          <a:prstGeom prst="rect">
            <a:avLst/>
          </a:prstGeom>
          <a:noFill/>
        </p:spPr>
        <p:txBody>
          <a:bodyPr wrap="square" rtlCol="0">
            <a:spAutoFit/>
          </a:bodyPr>
          <a:lstStyle/>
          <a:p>
            <a:pPr algn="ctr"/>
            <a:r>
              <a:rPr lang="en-US" sz="2400" b="1" dirty="0">
                <a:solidFill>
                  <a:srgbClr val="FF0000"/>
                </a:solidFill>
              </a:rPr>
              <a:t>Color values are pretty darn variable! </a:t>
            </a:r>
            <a:r>
              <a:rPr lang="en-US" sz="2400" b="1" dirty="0">
                <a:solidFill>
                  <a:srgbClr val="FF0000"/>
                </a:solidFill>
                <a:sym typeface="Wingdings" pitchFamily="2" charset="2"/>
              </a:rPr>
              <a:t></a:t>
            </a:r>
            <a:endParaRPr lang="en-US" sz="2400" b="1" dirty="0">
              <a:solidFill>
                <a:srgbClr val="FF0000"/>
              </a:solidFill>
            </a:endParaRPr>
          </a:p>
        </p:txBody>
      </p:sp>
      <p:pic>
        <p:nvPicPr>
          <p:cNvPr id="2" name="Audio 1">
            <a:hlinkClick r:id="" action="ppaction://media"/>
            <a:extLst>
              <a:ext uri="{FF2B5EF4-FFF2-40B4-BE49-F238E27FC236}">
                <a16:creationId xmlns:a16="http://schemas.microsoft.com/office/drawing/2014/main" id="{AA9E8683-DD85-C64B-8285-600E6E1AFA9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31935168"/>
      </p:ext>
    </p:extLst>
  </p:cSld>
  <p:clrMapOvr>
    <a:masterClrMapping/>
  </p:clrMapOvr>
  <mc:AlternateContent xmlns:mc="http://schemas.openxmlformats.org/markup-compatibility/2006" xmlns:p14="http://schemas.microsoft.com/office/powerpoint/2010/main">
    <mc:Choice Requires="p14">
      <p:transition spd="slow" p14:dur="2000" advTm="23590"/>
    </mc:Choice>
    <mc:Fallback xmlns="">
      <p:transition spd="slow" advTm="23590"/>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2"/>
                </p:tgtEl>
              </p:cMediaNode>
            </p:audio>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035D28-780D-6845-BEAC-93065F9AFA7E}"/>
              </a:ext>
            </a:extLst>
          </p:cNvPr>
          <p:cNvSpPr txBox="1"/>
          <p:nvPr/>
        </p:nvSpPr>
        <p:spPr>
          <a:xfrm>
            <a:off x="494271" y="283844"/>
            <a:ext cx="10919628" cy="584775"/>
          </a:xfrm>
          <a:prstGeom prst="rect">
            <a:avLst/>
          </a:prstGeom>
          <a:noFill/>
        </p:spPr>
        <p:txBody>
          <a:bodyPr wrap="square" rtlCol="0">
            <a:spAutoFit/>
          </a:bodyPr>
          <a:lstStyle/>
          <a:p>
            <a:pPr algn="ctr"/>
            <a:r>
              <a:rPr lang="en-US" sz="3200" dirty="0">
                <a:solidFill>
                  <a:srgbClr val="FF0000"/>
                </a:solidFill>
                <a:latin typeface="Times New Roman" panose="02020603050405020304" pitchFamily="18" charset="0"/>
                <a:cs typeface="Times New Roman" panose="02020603050405020304" pitchFamily="18" charset="0"/>
              </a:rPr>
              <a:t>Can we still use these measurements to learn about biology?</a:t>
            </a:r>
          </a:p>
        </p:txBody>
      </p:sp>
      <p:pic>
        <p:nvPicPr>
          <p:cNvPr id="5" name="Picture 4">
            <a:extLst>
              <a:ext uri="{FF2B5EF4-FFF2-40B4-BE49-F238E27FC236}">
                <a16:creationId xmlns:a16="http://schemas.microsoft.com/office/drawing/2014/main" id="{2DB1019A-54CB-E142-9158-193773BF2A5E}"/>
              </a:ext>
            </a:extLst>
          </p:cNvPr>
          <p:cNvPicPr>
            <a:picLocks noChangeAspect="1"/>
          </p:cNvPicPr>
          <p:nvPr/>
        </p:nvPicPr>
        <p:blipFill>
          <a:blip r:embed="rId5"/>
          <a:stretch>
            <a:fillRect/>
          </a:stretch>
        </p:blipFill>
        <p:spPr>
          <a:xfrm>
            <a:off x="5890428" y="1050685"/>
            <a:ext cx="5523471" cy="5523471"/>
          </a:xfrm>
          <a:prstGeom prst="rect">
            <a:avLst/>
          </a:prstGeom>
        </p:spPr>
      </p:pic>
      <p:sp>
        <p:nvSpPr>
          <p:cNvPr id="6" name="TextBox 5">
            <a:extLst>
              <a:ext uri="{FF2B5EF4-FFF2-40B4-BE49-F238E27FC236}">
                <a16:creationId xmlns:a16="http://schemas.microsoft.com/office/drawing/2014/main" id="{72BC4883-4A35-F148-89D9-FFF3367D379F}"/>
              </a:ext>
            </a:extLst>
          </p:cNvPr>
          <p:cNvSpPr txBox="1"/>
          <p:nvPr/>
        </p:nvSpPr>
        <p:spPr>
          <a:xfrm>
            <a:off x="494271" y="1034245"/>
            <a:ext cx="5388531" cy="646331"/>
          </a:xfrm>
          <a:prstGeom prst="rect">
            <a:avLst/>
          </a:prstGeom>
          <a:noFill/>
        </p:spPr>
        <p:txBody>
          <a:bodyPr wrap="square" rtlCol="0">
            <a:spAutoFit/>
          </a:bodyPr>
          <a:lstStyle/>
          <a:p>
            <a:r>
              <a:rPr lang="en-US" dirty="0"/>
              <a:t>From the contours we extract the % of pixels that fall into each color bin (0-255) for each </a:t>
            </a:r>
            <a:r>
              <a:rPr lang="en-US" dirty="0">
                <a:solidFill>
                  <a:srgbClr val="FF0000"/>
                </a:solidFill>
              </a:rPr>
              <a:t>R</a:t>
            </a:r>
            <a:r>
              <a:rPr lang="en-US" dirty="0"/>
              <a:t>, </a:t>
            </a:r>
            <a:r>
              <a:rPr lang="en-US" dirty="0">
                <a:solidFill>
                  <a:srgbClr val="00B050"/>
                </a:solidFill>
              </a:rPr>
              <a:t>G</a:t>
            </a:r>
            <a:r>
              <a:rPr lang="en-US" dirty="0"/>
              <a:t>, </a:t>
            </a:r>
            <a:r>
              <a:rPr lang="en-US" dirty="0">
                <a:solidFill>
                  <a:srgbClr val="0070C0"/>
                </a:solidFill>
              </a:rPr>
              <a:t>B</a:t>
            </a:r>
            <a:r>
              <a:rPr lang="en-US" dirty="0"/>
              <a:t> channel</a:t>
            </a:r>
          </a:p>
        </p:txBody>
      </p:sp>
      <p:sp>
        <p:nvSpPr>
          <p:cNvPr id="9" name="TextBox 8">
            <a:extLst>
              <a:ext uri="{FF2B5EF4-FFF2-40B4-BE49-F238E27FC236}">
                <a16:creationId xmlns:a16="http://schemas.microsoft.com/office/drawing/2014/main" id="{772DC01B-42DB-8743-AA31-1970B17B28B3}"/>
              </a:ext>
            </a:extLst>
          </p:cNvPr>
          <p:cNvSpPr txBox="1"/>
          <p:nvPr/>
        </p:nvSpPr>
        <p:spPr>
          <a:xfrm>
            <a:off x="956842" y="6151072"/>
            <a:ext cx="4836471" cy="646331"/>
          </a:xfrm>
          <a:prstGeom prst="rect">
            <a:avLst/>
          </a:prstGeom>
          <a:noFill/>
        </p:spPr>
        <p:txBody>
          <a:bodyPr wrap="square" rtlCol="0">
            <a:spAutoFit/>
          </a:bodyPr>
          <a:lstStyle/>
          <a:p>
            <a:r>
              <a:rPr lang="en-US" dirty="0"/>
              <a:t>Average </a:t>
            </a:r>
            <a:r>
              <a:rPr lang="en-US" dirty="0">
                <a:solidFill>
                  <a:srgbClr val="FF0000"/>
                </a:solidFill>
              </a:rPr>
              <a:t>R</a:t>
            </a:r>
            <a:r>
              <a:rPr lang="en-US" dirty="0">
                <a:solidFill>
                  <a:srgbClr val="00B050"/>
                </a:solidFill>
              </a:rPr>
              <a:t>G</a:t>
            </a:r>
            <a:r>
              <a:rPr lang="en-US" dirty="0">
                <a:solidFill>
                  <a:srgbClr val="0070C0"/>
                </a:solidFill>
              </a:rPr>
              <a:t>B</a:t>
            </a:r>
            <a:r>
              <a:rPr lang="en-US" dirty="0"/>
              <a:t> value from each tuber is used to color the points for each tuber</a:t>
            </a:r>
          </a:p>
        </p:txBody>
      </p:sp>
      <p:sp>
        <p:nvSpPr>
          <p:cNvPr id="8" name="TextBox 7">
            <a:extLst>
              <a:ext uri="{FF2B5EF4-FFF2-40B4-BE49-F238E27FC236}">
                <a16:creationId xmlns:a16="http://schemas.microsoft.com/office/drawing/2014/main" id="{F448C1DC-8F33-4C40-82A7-EE05E2777940}"/>
              </a:ext>
            </a:extLst>
          </p:cNvPr>
          <p:cNvSpPr txBox="1"/>
          <p:nvPr/>
        </p:nvSpPr>
        <p:spPr>
          <a:xfrm>
            <a:off x="7766405" y="6488668"/>
            <a:ext cx="2721499" cy="369332"/>
          </a:xfrm>
          <a:prstGeom prst="rect">
            <a:avLst/>
          </a:prstGeom>
          <a:noFill/>
        </p:spPr>
        <p:txBody>
          <a:bodyPr wrap="square" rtlCol="0">
            <a:spAutoFit/>
          </a:bodyPr>
          <a:lstStyle/>
          <a:p>
            <a:r>
              <a:rPr lang="en-US" b="1" dirty="0">
                <a:solidFill>
                  <a:srgbClr val="FF0000"/>
                </a:solidFill>
              </a:rPr>
              <a:t>Broad sense H</a:t>
            </a:r>
            <a:r>
              <a:rPr lang="en-US" b="1" baseline="30000" dirty="0">
                <a:solidFill>
                  <a:srgbClr val="FF0000"/>
                </a:solidFill>
              </a:rPr>
              <a:t>2</a:t>
            </a:r>
            <a:r>
              <a:rPr lang="en-US" b="1" dirty="0">
                <a:solidFill>
                  <a:srgbClr val="FF0000"/>
                </a:solidFill>
              </a:rPr>
              <a:t> = 0.48</a:t>
            </a:r>
          </a:p>
        </p:txBody>
      </p:sp>
      <p:sp>
        <p:nvSpPr>
          <p:cNvPr id="11" name="TextBox 10">
            <a:extLst>
              <a:ext uri="{FF2B5EF4-FFF2-40B4-BE49-F238E27FC236}">
                <a16:creationId xmlns:a16="http://schemas.microsoft.com/office/drawing/2014/main" id="{45C627B9-BAFC-D640-9DE4-2C0F16B3325D}"/>
              </a:ext>
            </a:extLst>
          </p:cNvPr>
          <p:cNvSpPr txBox="1"/>
          <p:nvPr/>
        </p:nvSpPr>
        <p:spPr>
          <a:xfrm rot="16200000">
            <a:off x="4337386" y="3277283"/>
            <a:ext cx="2721499" cy="369332"/>
          </a:xfrm>
          <a:prstGeom prst="rect">
            <a:avLst/>
          </a:prstGeom>
          <a:noFill/>
        </p:spPr>
        <p:txBody>
          <a:bodyPr wrap="square" rtlCol="0">
            <a:spAutoFit/>
          </a:bodyPr>
          <a:lstStyle/>
          <a:p>
            <a:r>
              <a:rPr lang="en-US" b="1" dirty="0">
                <a:solidFill>
                  <a:srgbClr val="FF0000"/>
                </a:solidFill>
              </a:rPr>
              <a:t>Broad sense H</a:t>
            </a:r>
            <a:r>
              <a:rPr lang="en-US" b="1" baseline="30000" dirty="0">
                <a:solidFill>
                  <a:srgbClr val="FF0000"/>
                </a:solidFill>
              </a:rPr>
              <a:t>2</a:t>
            </a:r>
            <a:r>
              <a:rPr lang="en-US" b="1" dirty="0">
                <a:solidFill>
                  <a:srgbClr val="FF0000"/>
                </a:solidFill>
              </a:rPr>
              <a:t> = 0.24</a:t>
            </a:r>
          </a:p>
        </p:txBody>
      </p:sp>
      <p:pic>
        <p:nvPicPr>
          <p:cNvPr id="12" name="Picture 11">
            <a:extLst>
              <a:ext uri="{FF2B5EF4-FFF2-40B4-BE49-F238E27FC236}">
                <a16:creationId xmlns:a16="http://schemas.microsoft.com/office/drawing/2014/main" id="{D5DC7A14-7487-BF4C-8B10-2165461727B6}"/>
              </a:ext>
            </a:extLst>
          </p:cNvPr>
          <p:cNvPicPr>
            <a:picLocks noChangeAspect="1"/>
          </p:cNvPicPr>
          <p:nvPr/>
        </p:nvPicPr>
        <p:blipFill>
          <a:blip r:embed="rId6"/>
          <a:stretch>
            <a:fillRect/>
          </a:stretch>
        </p:blipFill>
        <p:spPr>
          <a:xfrm>
            <a:off x="481561" y="2101199"/>
            <a:ext cx="4846862" cy="3744655"/>
          </a:xfrm>
          <a:prstGeom prst="rect">
            <a:avLst/>
          </a:prstGeom>
        </p:spPr>
      </p:pic>
      <p:pic>
        <p:nvPicPr>
          <p:cNvPr id="2" name="Audio 1">
            <a:hlinkClick r:id="" action="ppaction://media"/>
            <a:extLst>
              <a:ext uri="{FF2B5EF4-FFF2-40B4-BE49-F238E27FC236}">
                <a16:creationId xmlns:a16="http://schemas.microsoft.com/office/drawing/2014/main" id="{DC19FB4C-2E9B-C64C-AC20-883F1A525BC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02177163"/>
      </p:ext>
    </p:extLst>
  </p:cSld>
  <p:clrMapOvr>
    <a:masterClrMapping/>
  </p:clrMapOvr>
  <mc:AlternateContent xmlns:mc="http://schemas.openxmlformats.org/markup-compatibility/2006" xmlns:p14="http://schemas.microsoft.com/office/powerpoint/2010/main">
    <mc:Choice Requires="p14">
      <p:transition spd="slow" p14:dur="2000" advTm="30400"/>
    </mc:Choice>
    <mc:Fallback xmlns="">
      <p:transition spd="slow" advTm="30400"/>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2"/>
                </p:tgtEl>
              </p:cMediaNode>
            </p:audio>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37F8D9-1C15-5749-8242-107391D9267C}"/>
              </a:ext>
            </a:extLst>
          </p:cNvPr>
          <p:cNvSpPr txBox="1"/>
          <p:nvPr/>
        </p:nvSpPr>
        <p:spPr>
          <a:xfrm>
            <a:off x="1039928" y="65723"/>
            <a:ext cx="9538247" cy="1323439"/>
          </a:xfrm>
          <a:prstGeom prst="rect">
            <a:avLst/>
          </a:prstGeom>
          <a:noFill/>
        </p:spPr>
        <p:txBody>
          <a:bodyPr wrap="square" rtlCol="0">
            <a:spAutoFit/>
          </a:bodyPr>
          <a:lstStyle/>
          <a:p>
            <a:pPr algn="ctr"/>
            <a:r>
              <a:rPr lang="en-US" sz="4000" dirty="0">
                <a:solidFill>
                  <a:srgbClr val="7030A0"/>
                </a:solidFill>
              </a:rPr>
              <a:t>We would like to be able to automate classification of tuber defects</a:t>
            </a:r>
          </a:p>
        </p:txBody>
      </p:sp>
      <p:sp>
        <p:nvSpPr>
          <p:cNvPr id="5" name="TextBox 4">
            <a:extLst>
              <a:ext uri="{FF2B5EF4-FFF2-40B4-BE49-F238E27FC236}">
                <a16:creationId xmlns:a16="http://schemas.microsoft.com/office/drawing/2014/main" id="{9DAB055A-7C76-D441-A365-C8B709506DA0}"/>
              </a:ext>
            </a:extLst>
          </p:cNvPr>
          <p:cNvSpPr txBox="1"/>
          <p:nvPr/>
        </p:nvSpPr>
        <p:spPr>
          <a:xfrm>
            <a:off x="354451" y="1275845"/>
            <a:ext cx="2853206" cy="461665"/>
          </a:xfrm>
          <a:prstGeom prst="rect">
            <a:avLst/>
          </a:prstGeom>
          <a:noFill/>
        </p:spPr>
        <p:txBody>
          <a:bodyPr wrap="square" rtlCol="0">
            <a:spAutoFit/>
          </a:bodyPr>
          <a:lstStyle/>
          <a:p>
            <a:pPr algn="ctr"/>
            <a:r>
              <a:rPr lang="en-US" sz="2400" dirty="0"/>
              <a:t>Hollow heart (50)</a:t>
            </a:r>
          </a:p>
        </p:txBody>
      </p:sp>
      <p:sp>
        <p:nvSpPr>
          <p:cNvPr id="6" name="TextBox 5">
            <a:extLst>
              <a:ext uri="{FF2B5EF4-FFF2-40B4-BE49-F238E27FC236}">
                <a16:creationId xmlns:a16="http://schemas.microsoft.com/office/drawing/2014/main" id="{546866C3-0B5C-8F4E-9176-E6B52AF6FCDE}"/>
              </a:ext>
            </a:extLst>
          </p:cNvPr>
          <p:cNvSpPr txBox="1"/>
          <p:nvPr/>
        </p:nvSpPr>
        <p:spPr>
          <a:xfrm>
            <a:off x="354451" y="3894278"/>
            <a:ext cx="3041893" cy="830997"/>
          </a:xfrm>
          <a:prstGeom prst="rect">
            <a:avLst/>
          </a:prstGeom>
          <a:noFill/>
        </p:spPr>
        <p:txBody>
          <a:bodyPr wrap="square" rtlCol="0">
            <a:spAutoFit/>
          </a:bodyPr>
          <a:lstStyle/>
          <a:p>
            <a:pPr algn="ctr"/>
            <a:r>
              <a:rPr lang="en-US" sz="2400" dirty="0"/>
              <a:t>Internal Browning</a:t>
            </a:r>
          </a:p>
          <a:p>
            <a:pPr algn="ctr"/>
            <a:r>
              <a:rPr lang="en-US" sz="2400" dirty="0"/>
              <a:t>Syndrome (142)</a:t>
            </a:r>
          </a:p>
        </p:txBody>
      </p:sp>
      <p:sp>
        <p:nvSpPr>
          <p:cNvPr id="7" name="TextBox 6">
            <a:extLst>
              <a:ext uri="{FF2B5EF4-FFF2-40B4-BE49-F238E27FC236}">
                <a16:creationId xmlns:a16="http://schemas.microsoft.com/office/drawing/2014/main" id="{3E7A0D1E-29D1-2C49-9DAE-ADB621F895A9}"/>
              </a:ext>
            </a:extLst>
          </p:cNvPr>
          <p:cNvSpPr txBox="1"/>
          <p:nvPr/>
        </p:nvSpPr>
        <p:spPr>
          <a:xfrm>
            <a:off x="4324108" y="1275845"/>
            <a:ext cx="2277495" cy="461665"/>
          </a:xfrm>
          <a:prstGeom prst="rect">
            <a:avLst/>
          </a:prstGeom>
          <a:noFill/>
        </p:spPr>
        <p:txBody>
          <a:bodyPr wrap="square" rtlCol="0">
            <a:spAutoFit/>
          </a:bodyPr>
          <a:lstStyle/>
          <a:p>
            <a:pPr algn="ctr"/>
            <a:r>
              <a:rPr lang="en-US" sz="2400" dirty="0"/>
              <a:t>Bruise (142)</a:t>
            </a:r>
          </a:p>
        </p:txBody>
      </p:sp>
      <p:sp>
        <p:nvSpPr>
          <p:cNvPr id="8" name="TextBox 7">
            <a:extLst>
              <a:ext uri="{FF2B5EF4-FFF2-40B4-BE49-F238E27FC236}">
                <a16:creationId xmlns:a16="http://schemas.microsoft.com/office/drawing/2014/main" id="{CA394895-E758-9340-9E35-B106E7455BA2}"/>
              </a:ext>
            </a:extLst>
          </p:cNvPr>
          <p:cNvSpPr txBox="1"/>
          <p:nvPr/>
        </p:nvSpPr>
        <p:spPr>
          <a:xfrm>
            <a:off x="4186223" y="3952334"/>
            <a:ext cx="3041893" cy="461665"/>
          </a:xfrm>
          <a:prstGeom prst="rect">
            <a:avLst/>
          </a:prstGeom>
          <a:noFill/>
        </p:spPr>
        <p:txBody>
          <a:bodyPr wrap="square" rtlCol="0">
            <a:spAutoFit/>
          </a:bodyPr>
          <a:lstStyle/>
          <a:p>
            <a:pPr algn="ctr"/>
            <a:r>
              <a:rPr lang="en-US" sz="2400" dirty="0"/>
              <a:t>Anthocyanin (17)</a:t>
            </a:r>
          </a:p>
        </p:txBody>
      </p:sp>
      <p:sp>
        <p:nvSpPr>
          <p:cNvPr id="9" name="TextBox 8">
            <a:extLst>
              <a:ext uri="{FF2B5EF4-FFF2-40B4-BE49-F238E27FC236}">
                <a16:creationId xmlns:a16="http://schemas.microsoft.com/office/drawing/2014/main" id="{E55E53E4-B3C7-F74E-B063-DD5AB7568CC5}"/>
              </a:ext>
            </a:extLst>
          </p:cNvPr>
          <p:cNvSpPr txBox="1"/>
          <p:nvPr/>
        </p:nvSpPr>
        <p:spPr>
          <a:xfrm>
            <a:off x="7718054" y="1275844"/>
            <a:ext cx="3530517" cy="461665"/>
          </a:xfrm>
          <a:prstGeom prst="rect">
            <a:avLst/>
          </a:prstGeom>
          <a:noFill/>
        </p:spPr>
        <p:txBody>
          <a:bodyPr wrap="square" rtlCol="0">
            <a:spAutoFit/>
          </a:bodyPr>
          <a:lstStyle/>
          <a:p>
            <a:pPr algn="ctr"/>
            <a:r>
              <a:rPr lang="en-US" sz="2400" dirty="0"/>
              <a:t>Vascular Discoloration (96)</a:t>
            </a:r>
          </a:p>
        </p:txBody>
      </p:sp>
      <p:sp>
        <p:nvSpPr>
          <p:cNvPr id="10" name="TextBox 9">
            <a:extLst>
              <a:ext uri="{FF2B5EF4-FFF2-40B4-BE49-F238E27FC236}">
                <a16:creationId xmlns:a16="http://schemas.microsoft.com/office/drawing/2014/main" id="{CE07B426-0531-AA41-81C7-4F5A0BDC6556}"/>
              </a:ext>
            </a:extLst>
          </p:cNvPr>
          <p:cNvSpPr txBox="1"/>
          <p:nvPr/>
        </p:nvSpPr>
        <p:spPr>
          <a:xfrm>
            <a:off x="8344564" y="3926357"/>
            <a:ext cx="2277495" cy="461665"/>
          </a:xfrm>
          <a:prstGeom prst="rect">
            <a:avLst/>
          </a:prstGeom>
          <a:noFill/>
        </p:spPr>
        <p:txBody>
          <a:bodyPr wrap="square" rtlCol="0">
            <a:spAutoFit/>
          </a:bodyPr>
          <a:lstStyle/>
          <a:p>
            <a:pPr algn="ctr"/>
            <a:r>
              <a:rPr lang="en-US" sz="2400" dirty="0"/>
              <a:t>Greening (8)</a:t>
            </a:r>
          </a:p>
        </p:txBody>
      </p:sp>
      <p:pic>
        <p:nvPicPr>
          <p:cNvPr id="11" name="Picture 10" descr="A picture containing indoor, banana, monitor, board&#10;&#10;Description automatically generated">
            <a:extLst>
              <a:ext uri="{FF2B5EF4-FFF2-40B4-BE49-F238E27FC236}">
                <a16:creationId xmlns:a16="http://schemas.microsoft.com/office/drawing/2014/main" id="{3F6EAC2D-1FFB-A748-8177-7A3B9319294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1206979" y="1774441"/>
            <a:ext cx="1658949" cy="2281542"/>
          </a:xfrm>
          <a:prstGeom prst="rect">
            <a:avLst/>
          </a:prstGeom>
        </p:spPr>
      </p:pic>
      <p:pic>
        <p:nvPicPr>
          <p:cNvPr id="13" name="Picture 12" descr="A picture containing indoor, table, sitting, food&#10;&#10;Description automatically generated">
            <a:extLst>
              <a:ext uri="{FF2B5EF4-FFF2-40B4-BE49-F238E27FC236}">
                <a16:creationId xmlns:a16="http://schemas.microsoft.com/office/drawing/2014/main" id="{DE337D09-9DEF-9744-A366-98EACCB7966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4634853" y="1706174"/>
            <a:ext cx="1656005" cy="2277495"/>
          </a:xfrm>
          <a:prstGeom prst="rect">
            <a:avLst/>
          </a:prstGeom>
        </p:spPr>
      </p:pic>
      <p:pic>
        <p:nvPicPr>
          <p:cNvPr id="15" name="Picture 14" descr="A close up of food&#10;&#10;Description automatically generated">
            <a:extLst>
              <a:ext uri="{FF2B5EF4-FFF2-40B4-BE49-F238E27FC236}">
                <a16:creationId xmlns:a16="http://schemas.microsoft.com/office/drawing/2014/main" id="{FC2E4C8F-42A1-8540-B2C9-3AD7175DCF6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6200000">
            <a:off x="8611423" y="1637236"/>
            <a:ext cx="1656007" cy="2277497"/>
          </a:xfrm>
          <a:prstGeom prst="rect">
            <a:avLst/>
          </a:prstGeom>
        </p:spPr>
      </p:pic>
      <p:pic>
        <p:nvPicPr>
          <p:cNvPr id="17" name="Picture 16" descr="A close up of food&#10;&#10;Description automatically generated">
            <a:extLst>
              <a:ext uri="{FF2B5EF4-FFF2-40B4-BE49-F238E27FC236}">
                <a16:creationId xmlns:a16="http://schemas.microsoft.com/office/drawing/2014/main" id="{D8ED70FE-7E8B-8E40-BB4F-9BD96CF0130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6200000">
            <a:off x="4765481" y="4662074"/>
            <a:ext cx="1656004" cy="2277494"/>
          </a:xfrm>
          <a:prstGeom prst="rect">
            <a:avLst/>
          </a:prstGeom>
        </p:spPr>
      </p:pic>
      <p:pic>
        <p:nvPicPr>
          <p:cNvPr id="19" name="Picture 18" descr="A picture containing monitor, food, screen, sitting&#10;&#10;Description automatically generated">
            <a:extLst>
              <a:ext uri="{FF2B5EF4-FFF2-40B4-BE49-F238E27FC236}">
                <a16:creationId xmlns:a16="http://schemas.microsoft.com/office/drawing/2014/main" id="{5C47DFFB-C152-B44A-A71B-A616C2E4793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16200000">
            <a:off x="8655309" y="4662073"/>
            <a:ext cx="1656005" cy="2277495"/>
          </a:xfrm>
          <a:prstGeom prst="rect">
            <a:avLst/>
          </a:prstGeom>
        </p:spPr>
      </p:pic>
      <p:pic>
        <p:nvPicPr>
          <p:cNvPr id="23" name="Picture 22" descr="A picture containing food, sitting, table, fruit&#10;&#10;Description automatically generated">
            <a:extLst>
              <a:ext uri="{FF2B5EF4-FFF2-40B4-BE49-F238E27FC236}">
                <a16:creationId xmlns:a16="http://schemas.microsoft.com/office/drawing/2014/main" id="{7667AACE-D982-204C-B81C-032B20C6B6D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16200000">
            <a:off x="1206426" y="4662072"/>
            <a:ext cx="1656006" cy="2277495"/>
          </a:xfrm>
          <a:prstGeom prst="rect">
            <a:avLst/>
          </a:prstGeom>
        </p:spPr>
      </p:pic>
      <p:pic>
        <p:nvPicPr>
          <p:cNvPr id="2" name="Audio 1">
            <a:hlinkClick r:id="" action="ppaction://media"/>
            <a:extLst>
              <a:ext uri="{FF2B5EF4-FFF2-40B4-BE49-F238E27FC236}">
                <a16:creationId xmlns:a16="http://schemas.microsoft.com/office/drawing/2014/main" id="{761B0F94-41C8-0C4E-A1A7-8375CD85CEF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95359875"/>
      </p:ext>
    </p:extLst>
  </p:cSld>
  <p:clrMapOvr>
    <a:masterClrMapping/>
  </p:clrMapOvr>
  <mc:AlternateContent xmlns:mc="http://schemas.openxmlformats.org/markup-compatibility/2006" xmlns:p14="http://schemas.microsoft.com/office/powerpoint/2010/main">
    <mc:Choice Requires="p14">
      <p:transition spd="slow" p14:dur="2000" advTm="17991"/>
    </mc:Choice>
    <mc:Fallback xmlns="">
      <p:transition spd="slow" advTm="17991"/>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2"/>
                </p:tgtEl>
              </p:cMediaNode>
            </p:audio>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3DC3C6-BDE5-904A-B3EB-DEA6673C15D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19684" y="2012870"/>
            <a:ext cx="2716984" cy="3734788"/>
          </a:xfrm>
          <a:prstGeom prst="rect">
            <a:avLst/>
          </a:prstGeom>
        </p:spPr>
      </p:pic>
      <p:pic>
        <p:nvPicPr>
          <p:cNvPr id="7" name="Picture 6">
            <a:extLst>
              <a:ext uri="{FF2B5EF4-FFF2-40B4-BE49-F238E27FC236}">
                <a16:creationId xmlns:a16="http://schemas.microsoft.com/office/drawing/2014/main" id="{2788E0B9-6BCD-814E-A011-FD41E60B0E8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2575" y="2012870"/>
            <a:ext cx="2717825" cy="3734788"/>
          </a:xfrm>
          <a:prstGeom prst="rect">
            <a:avLst/>
          </a:prstGeom>
        </p:spPr>
      </p:pic>
      <p:pic>
        <p:nvPicPr>
          <p:cNvPr id="9" name="Picture 8">
            <a:extLst>
              <a:ext uri="{FF2B5EF4-FFF2-40B4-BE49-F238E27FC236}">
                <a16:creationId xmlns:a16="http://schemas.microsoft.com/office/drawing/2014/main" id="{49598630-69F9-C046-A141-CF163BA2DAF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725952" y="2012870"/>
            <a:ext cx="2716984" cy="3734789"/>
          </a:xfrm>
          <a:prstGeom prst="rect">
            <a:avLst/>
          </a:prstGeom>
        </p:spPr>
      </p:pic>
      <p:sp>
        <p:nvSpPr>
          <p:cNvPr id="14" name="TextBox 13">
            <a:extLst>
              <a:ext uri="{FF2B5EF4-FFF2-40B4-BE49-F238E27FC236}">
                <a16:creationId xmlns:a16="http://schemas.microsoft.com/office/drawing/2014/main" id="{915B0C4C-D265-F44D-B642-D14FD8AAF99A}"/>
              </a:ext>
            </a:extLst>
          </p:cNvPr>
          <p:cNvSpPr txBox="1"/>
          <p:nvPr/>
        </p:nvSpPr>
        <p:spPr>
          <a:xfrm>
            <a:off x="343329" y="1311627"/>
            <a:ext cx="2351315" cy="369332"/>
          </a:xfrm>
          <a:prstGeom prst="rect">
            <a:avLst/>
          </a:prstGeom>
          <a:noFill/>
        </p:spPr>
        <p:txBody>
          <a:bodyPr wrap="square" rtlCol="0">
            <a:spAutoFit/>
          </a:bodyPr>
          <a:lstStyle/>
          <a:p>
            <a:pPr algn="ctr"/>
            <a:r>
              <a:rPr lang="en-US" dirty="0">
                <a:latin typeface="Baskerville" panose="02020502070401020303" pitchFamily="18" charset="0"/>
                <a:ea typeface="Baskerville" panose="02020502070401020303" pitchFamily="18" charset="0"/>
              </a:rPr>
              <a:t>Original image</a:t>
            </a:r>
          </a:p>
        </p:txBody>
      </p:sp>
      <p:sp>
        <p:nvSpPr>
          <p:cNvPr id="15" name="TextBox 14">
            <a:extLst>
              <a:ext uri="{FF2B5EF4-FFF2-40B4-BE49-F238E27FC236}">
                <a16:creationId xmlns:a16="http://schemas.microsoft.com/office/drawing/2014/main" id="{5D59EEB1-3FF7-534C-9248-3779FB67480B}"/>
              </a:ext>
            </a:extLst>
          </p:cNvPr>
          <p:cNvSpPr txBox="1"/>
          <p:nvPr/>
        </p:nvSpPr>
        <p:spPr>
          <a:xfrm>
            <a:off x="3150018" y="1311627"/>
            <a:ext cx="2351315" cy="369332"/>
          </a:xfrm>
          <a:prstGeom prst="rect">
            <a:avLst/>
          </a:prstGeom>
          <a:noFill/>
        </p:spPr>
        <p:txBody>
          <a:bodyPr wrap="square" rtlCol="0">
            <a:spAutoFit/>
          </a:bodyPr>
          <a:lstStyle/>
          <a:p>
            <a:pPr algn="ctr"/>
            <a:r>
              <a:rPr lang="en-US" dirty="0">
                <a:latin typeface="Baskerville" panose="02020502070401020303" pitchFamily="18" charset="0"/>
                <a:ea typeface="Baskerville" panose="02020502070401020303" pitchFamily="18" charset="0"/>
              </a:rPr>
              <a:t>K-means segmentation</a:t>
            </a:r>
          </a:p>
        </p:txBody>
      </p:sp>
      <p:sp>
        <p:nvSpPr>
          <p:cNvPr id="16" name="TextBox 15">
            <a:extLst>
              <a:ext uri="{FF2B5EF4-FFF2-40B4-BE49-F238E27FC236}">
                <a16:creationId xmlns:a16="http://schemas.microsoft.com/office/drawing/2014/main" id="{949B8A4E-388E-F843-982C-E82ABA7A9F47}"/>
              </a:ext>
            </a:extLst>
          </p:cNvPr>
          <p:cNvSpPr txBox="1"/>
          <p:nvPr/>
        </p:nvSpPr>
        <p:spPr>
          <a:xfrm>
            <a:off x="5684168" y="1311627"/>
            <a:ext cx="2716984" cy="646331"/>
          </a:xfrm>
          <a:prstGeom prst="rect">
            <a:avLst/>
          </a:prstGeom>
          <a:noFill/>
        </p:spPr>
        <p:txBody>
          <a:bodyPr wrap="square" rtlCol="0">
            <a:spAutoFit/>
          </a:bodyPr>
          <a:lstStyle/>
          <a:p>
            <a:pPr algn="ctr"/>
            <a:r>
              <a:rPr lang="en-US" dirty="0">
                <a:latin typeface="Baskerville" panose="02020502070401020303" pitchFamily="18" charset="0"/>
                <a:ea typeface="Baskerville" panose="02020502070401020303" pitchFamily="18" charset="0"/>
              </a:rPr>
              <a:t>Lesion detection &amp; quantification</a:t>
            </a:r>
          </a:p>
        </p:txBody>
      </p:sp>
      <p:sp>
        <p:nvSpPr>
          <p:cNvPr id="17" name="TextBox 16">
            <a:extLst>
              <a:ext uri="{FF2B5EF4-FFF2-40B4-BE49-F238E27FC236}">
                <a16:creationId xmlns:a16="http://schemas.microsoft.com/office/drawing/2014/main" id="{165168F5-1E36-5D4A-9C7C-0FA8B9AFEE9F}"/>
              </a:ext>
            </a:extLst>
          </p:cNvPr>
          <p:cNvSpPr txBox="1"/>
          <p:nvPr/>
        </p:nvSpPr>
        <p:spPr>
          <a:xfrm>
            <a:off x="9123461" y="1418505"/>
            <a:ext cx="2716984" cy="369332"/>
          </a:xfrm>
          <a:prstGeom prst="rect">
            <a:avLst/>
          </a:prstGeom>
          <a:noFill/>
        </p:spPr>
        <p:txBody>
          <a:bodyPr wrap="square" rtlCol="0">
            <a:spAutoFit/>
          </a:bodyPr>
          <a:lstStyle/>
          <a:p>
            <a:pPr algn="ctr"/>
            <a:r>
              <a:rPr lang="en-US" dirty="0">
                <a:latin typeface="Baskerville" panose="02020502070401020303" pitchFamily="18" charset="0"/>
                <a:ea typeface="Baskerville" panose="02020502070401020303" pitchFamily="18" charset="0"/>
              </a:rPr>
              <a:t>Result for 17 potato clones</a:t>
            </a:r>
          </a:p>
        </p:txBody>
      </p:sp>
      <p:sp>
        <p:nvSpPr>
          <p:cNvPr id="18" name="TextBox 17">
            <a:extLst>
              <a:ext uri="{FF2B5EF4-FFF2-40B4-BE49-F238E27FC236}">
                <a16:creationId xmlns:a16="http://schemas.microsoft.com/office/drawing/2014/main" id="{F04C223D-5FC3-4B43-B2A7-5E18A62080EA}"/>
              </a:ext>
            </a:extLst>
          </p:cNvPr>
          <p:cNvSpPr txBox="1"/>
          <p:nvPr/>
        </p:nvSpPr>
        <p:spPr>
          <a:xfrm>
            <a:off x="471057" y="333385"/>
            <a:ext cx="11590316" cy="646331"/>
          </a:xfrm>
          <a:prstGeom prst="rect">
            <a:avLst/>
          </a:prstGeom>
          <a:noFill/>
        </p:spPr>
        <p:txBody>
          <a:bodyPr wrap="square" rtlCol="0">
            <a:spAutoFit/>
          </a:bodyPr>
          <a:lstStyle/>
          <a:p>
            <a:pPr algn="ctr"/>
            <a:r>
              <a:rPr lang="en-US" sz="3600" dirty="0">
                <a:latin typeface="Baskerville" panose="02020502070401020303" pitchFamily="18" charset="0"/>
                <a:ea typeface="Baskerville" panose="02020502070401020303" pitchFamily="18" charset="0"/>
              </a:rPr>
              <a:t>Detection and quantification of potato blackheart lesions</a:t>
            </a:r>
          </a:p>
        </p:txBody>
      </p:sp>
      <p:pic>
        <p:nvPicPr>
          <p:cNvPr id="3" name="Picture 2">
            <a:extLst>
              <a:ext uri="{FF2B5EF4-FFF2-40B4-BE49-F238E27FC236}">
                <a16:creationId xmlns:a16="http://schemas.microsoft.com/office/drawing/2014/main" id="{8EBAFBF1-4E4F-F94F-9447-69AB4F2356F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520497" y="2012870"/>
            <a:ext cx="3529153" cy="4024515"/>
          </a:xfrm>
          <a:prstGeom prst="rect">
            <a:avLst/>
          </a:prstGeom>
        </p:spPr>
      </p:pic>
    </p:spTree>
    <p:extLst>
      <p:ext uri="{BB962C8B-B14F-4D97-AF65-F5344CB8AC3E}">
        <p14:creationId xmlns:p14="http://schemas.microsoft.com/office/powerpoint/2010/main" val="119714736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6210660-550E-0942-99A0-61A3A29D16EA}"/>
              </a:ext>
            </a:extLst>
          </p:cNvPr>
          <p:cNvSpPr>
            <a:spLocks noGrp="1"/>
          </p:cNvSpPr>
          <p:nvPr>
            <p:ph type="title"/>
          </p:nvPr>
        </p:nvSpPr>
        <p:spPr>
          <a:xfrm>
            <a:off x="981892" y="2429057"/>
            <a:ext cx="10515600" cy="1325563"/>
          </a:xfrm>
        </p:spPr>
        <p:txBody>
          <a:bodyPr/>
          <a:lstStyle/>
          <a:p>
            <a:pPr algn="ctr"/>
            <a:r>
              <a:rPr lang="en-US" dirty="0"/>
              <a:t>Genetic mapping</a:t>
            </a:r>
          </a:p>
        </p:txBody>
      </p:sp>
    </p:spTree>
    <p:extLst>
      <p:ext uri="{BB962C8B-B14F-4D97-AF65-F5344CB8AC3E}">
        <p14:creationId xmlns:p14="http://schemas.microsoft.com/office/powerpoint/2010/main" val="131775349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sliced&#10;&#10;Description automatically generated">
            <a:extLst>
              <a:ext uri="{FF2B5EF4-FFF2-40B4-BE49-F238E27FC236}">
                <a16:creationId xmlns:a16="http://schemas.microsoft.com/office/drawing/2014/main" id="{BA5D0D7D-8D86-954B-BECD-CCE8D1CF459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26403" y="3457575"/>
            <a:ext cx="2266563" cy="3114673"/>
          </a:xfrm>
          <a:prstGeom prst="rect">
            <a:avLst/>
          </a:prstGeom>
        </p:spPr>
      </p:pic>
      <p:pic>
        <p:nvPicPr>
          <p:cNvPr id="11" name="Picture 10">
            <a:extLst>
              <a:ext uri="{FF2B5EF4-FFF2-40B4-BE49-F238E27FC236}">
                <a16:creationId xmlns:a16="http://schemas.microsoft.com/office/drawing/2014/main" id="{984754F9-EE33-AB4D-BA68-541E87D16C8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3208" y="200028"/>
            <a:ext cx="2266563" cy="3114672"/>
          </a:xfrm>
          <a:prstGeom prst="rect">
            <a:avLst/>
          </a:prstGeom>
        </p:spPr>
      </p:pic>
      <p:sp>
        <p:nvSpPr>
          <p:cNvPr id="13" name="TextBox 12">
            <a:extLst>
              <a:ext uri="{FF2B5EF4-FFF2-40B4-BE49-F238E27FC236}">
                <a16:creationId xmlns:a16="http://schemas.microsoft.com/office/drawing/2014/main" id="{5C45CBF1-3C0F-9F48-AB22-6A849360AAC8}"/>
              </a:ext>
            </a:extLst>
          </p:cNvPr>
          <p:cNvSpPr txBox="1"/>
          <p:nvPr/>
        </p:nvSpPr>
        <p:spPr>
          <a:xfrm rot="16200000">
            <a:off x="-407770" y="1374402"/>
            <a:ext cx="1693100"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TRV resistant</a:t>
            </a:r>
          </a:p>
        </p:txBody>
      </p:sp>
      <p:sp>
        <p:nvSpPr>
          <p:cNvPr id="14" name="TextBox 13">
            <a:extLst>
              <a:ext uri="{FF2B5EF4-FFF2-40B4-BE49-F238E27FC236}">
                <a16:creationId xmlns:a16="http://schemas.microsoft.com/office/drawing/2014/main" id="{EFF319E2-CA05-0E4B-8646-84A1FFB35E61}"/>
              </a:ext>
            </a:extLst>
          </p:cNvPr>
          <p:cNvSpPr txBox="1"/>
          <p:nvPr/>
        </p:nvSpPr>
        <p:spPr>
          <a:xfrm rot="16200000">
            <a:off x="-693533" y="4410876"/>
            <a:ext cx="2333086"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TRV susceptible</a:t>
            </a:r>
          </a:p>
        </p:txBody>
      </p:sp>
      <p:pic>
        <p:nvPicPr>
          <p:cNvPr id="16" name="Picture 15" descr="Chart&#10;&#10;Description automatically generated">
            <a:extLst>
              <a:ext uri="{FF2B5EF4-FFF2-40B4-BE49-F238E27FC236}">
                <a16:creationId xmlns:a16="http://schemas.microsoft.com/office/drawing/2014/main" id="{4AAFE77C-C31E-3B42-AEC9-F75658AF26CD}"/>
              </a:ext>
            </a:extLst>
          </p:cNvPr>
          <p:cNvPicPr>
            <a:picLocks noChangeAspect="1"/>
          </p:cNvPicPr>
          <p:nvPr/>
        </p:nvPicPr>
        <p:blipFill>
          <a:blip r:embed="rId4"/>
          <a:stretch>
            <a:fillRect/>
          </a:stretch>
        </p:blipFill>
        <p:spPr>
          <a:xfrm>
            <a:off x="3418529" y="1037697"/>
            <a:ext cx="8641963" cy="5534551"/>
          </a:xfrm>
          <a:prstGeom prst="rect">
            <a:avLst/>
          </a:prstGeom>
        </p:spPr>
      </p:pic>
      <p:sp>
        <p:nvSpPr>
          <p:cNvPr id="12" name="TextBox 11">
            <a:extLst>
              <a:ext uri="{FF2B5EF4-FFF2-40B4-BE49-F238E27FC236}">
                <a16:creationId xmlns:a16="http://schemas.microsoft.com/office/drawing/2014/main" id="{E33CBEB0-204D-4B45-800D-C409834CD1E8}"/>
              </a:ext>
            </a:extLst>
          </p:cNvPr>
          <p:cNvSpPr txBox="1"/>
          <p:nvPr/>
        </p:nvSpPr>
        <p:spPr>
          <a:xfrm>
            <a:off x="3611598" y="285752"/>
            <a:ext cx="8255824" cy="1077218"/>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Linkage mapping results for Tobacco rattle virus symptom severity</a:t>
            </a:r>
          </a:p>
        </p:txBody>
      </p:sp>
      <p:sp>
        <p:nvSpPr>
          <p:cNvPr id="17" name="TextBox 16">
            <a:extLst>
              <a:ext uri="{FF2B5EF4-FFF2-40B4-BE49-F238E27FC236}">
                <a16:creationId xmlns:a16="http://schemas.microsoft.com/office/drawing/2014/main" id="{E16B4B0F-8F68-104D-AC7B-71C9EE95978F}"/>
              </a:ext>
            </a:extLst>
          </p:cNvPr>
          <p:cNvSpPr txBox="1"/>
          <p:nvPr/>
        </p:nvSpPr>
        <p:spPr>
          <a:xfrm>
            <a:off x="8521148" y="6338408"/>
            <a:ext cx="1162906" cy="461665"/>
          </a:xfrm>
          <a:prstGeom prst="rect">
            <a:avLst/>
          </a:prstGeom>
          <a:noFill/>
        </p:spPr>
        <p:txBody>
          <a:bodyPr wrap="square" rtlCol="0">
            <a:spAutoFit/>
          </a:bodyPr>
          <a:lstStyle/>
          <a:p>
            <a:pPr algn="ctr"/>
            <a:r>
              <a:rPr lang="en-US" sz="2400" b="1" dirty="0">
                <a:solidFill>
                  <a:srgbClr val="FFC000"/>
                </a:solidFill>
                <a:latin typeface="Times New Roman" panose="02020603050405020304" pitchFamily="18" charset="0"/>
                <a:cs typeface="Times New Roman" panose="02020603050405020304" pitchFamily="18" charset="0"/>
              </a:rPr>
              <a:t>2018</a:t>
            </a:r>
          </a:p>
        </p:txBody>
      </p:sp>
      <p:sp>
        <p:nvSpPr>
          <p:cNvPr id="18" name="TextBox 17">
            <a:extLst>
              <a:ext uri="{FF2B5EF4-FFF2-40B4-BE49-F238E27FC236}">
                <a16:creationId xmlns:a16="http://schemas.microsoft.com/office/drawing/2014/main" id="{980CF2BB-A8D3-F242-A00D-4BBD88B53DFA}"/>
              </a:ext>
            </a:extLst>
          </p:cNvPr>
          <p:cNvSpPr txBox="1"/>
          <p:nvPr/>
        </p:nvSpPr>
        <p:spPr>
          <a:xfrm>
            <a:off x="9666033" y="6325156"/>
            <a:ext cx="1162906" cy="461665"/>
          </a:xfrm>
          <a:prstGeom prst="rect">
            <a:avLst/>
          </a:prstGeom>
          <a:noFill/>
        </p:spPr>
        <p:txBody>
          <a:bodyPr wrap="square" rtlCol="0">
            <a:spAutoFit/>
          </a:bodyPr>
          <a:lstStyle/>
          <a:p>
            <a:pPr algn="ctr"/>
            <a:r>
              <a:rPr lang="en-US" sz="2400" b="1" dirty="0">
                <a:solidFill>
                  <a:srgbClr val="FFFF00"/>
                </a:solidFill>
                <a:latin typeface="Times New Roman" panose="02020603050405020304" pitchFamily="18" charset="0"/>
                <a:cs typeface="Times New Roman" panose="02020603050405020304" pitchFamily="18" charset="0"/>
              </a:rPr>
              <a:t>2019</a:t>
            </a:r>
          </a:p>
        </p:txBody>
      </p:sp>
      <p:sp>
        <p:nvSpPr>
          <p:cNvPr id="19" name="TextBox 18">
            <a:extLst>
              <a:ext uri="{FF2B5EF4-FFF2-40B4-BE49-F238E27FC236}">
                <a16:creationId xmlns:a16="http://schemas.microsoft.com/office/drawing/2014/main" id="{BA9D82CF-4C0F-D348-B09B-15373094D4E0}"/>
              </a:ext>
            </a:extLst>
          </p:cNvPr>
          <p:cNvSpPr txBox="1"/>
          <p:nvPr/>
        </p:nvSpPr>
        <p:spPr>
          <a:xfrm>
            <a:off x="10810919" y="6337338"/>
            <a:ext cx="1162906" cy="461665"/>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2020</a:t>
            </a:r>
          </a:p>
        </p:txBody>
      </p:sp>
      <p:sp>
        <p:nvSpPr>
          <p:cNvPr id="15" name="TextBox 14">
            <a:extLst>
              <a:ext uri="{FF2B5EF4-FFF2-40B4-BE49-F238E27FC236}">
                <a16:creationId xmlns:a16="http://schemas.microsoft.com/office/drawing/2014/main" id="{0B537CCC-5ACC-0648-8D89-7664DF5A9215}"/>
              </a:ext>
            </a:extLst>
          </p:cNvPr>
          <p:cNvSpPr txBox="1"/>
          <p:nvPr/>
        </p:nvSpPr>
        <p:spPr>
          <a:xfrm>
            <a:off x="4412110" y="2082800"/>
            <a:ext cx="3327400" cy="584775"/>
          </a:xfrm>
          <a:prstGeom prst="rect">
            <a:avLst/>
          </a:prstGeom>
          <a:noFill/>
        </p:spPr>
        <p:txBody>
          <a:bodyPr wrap="square" rtlCol="0">
            <a:spAutoFit/>
          </a:bodyPr>
          <a:lstStyle/>
          <a:p>
            <a:r>
              <a:rPr lang="en-US" sz="3200" b="1" dirty="0">
                <a:solidFill>
                  <a:srgbClr val="FF0000"/>
                </a:solidFill>
              </a:rPr>
              <a:t>PVE = 13 – 30%</a:t>
            </a:r>
          </a:p>
        </p:txBody>
      </p:sp>
      <p:sp>
        <p:nvSpPr>
          <p:cNvPr id="20" name="TextBox 19">
            <a:extLst>
              <a:ext uri="{FF2B5EF4-FFF2-40B4-BE49-F238E27FC236}">
                <a16:creationId xmlns:a16="http://schemas.microsoft.com/office/drawing/2014/main" id="{D19E4E96-3F21-6545-A12B-161E078E00AE}"/>
              </a:ext>
            </a:extLst>
          </p:cNvPr>
          <p:cNvSpPr txBox="1"/>
          <p:nvPr/>
        </p:nvSpPr>
        <p:spPr>
          <a:xfrm>
            <a:off x="3375744" y="6386711"/>
            <a:ext cx="4956149" cy="400110"/>
          </a:xfrm>
          <a:prstGeom prst="rect">
            <a:avLst/>
          </a:prstGeom>
          <a:noFill/>
        </p:spPr>
        <p:txBody>
          <a:bodyPr wrap="square" rtlCol="0">
            <a:spAutoFit/>
          </a:bodyPr>
          <a:lstStyle/>
          <a:p>
            <a:r>
              <a:rPr lang="en-US" sz="2000" b="1" dirty="0"/>
              <a:t>Analysis performed using </a:t>
            </a:r>
            <a:r>
              <a:rPr lang="en-US" sz="2000" b="1" dirty="0" err="1">
                <a:solidFill>
                  <a:srgbClr val="FF0000"/>
                </a:solidFill>
              </a:rPr>
              <a:t>polyqtlR</a:t>
            </a:r>
            <a:endParaRPr lang="en-US" sz="2000" b="1" dirty="0">
              <a:solidFill>
                <a:srgbClr val="FF0000"/>
              </a:solidFill>
            </a:endParaRPr>
          </a:p>
        </p:txBody>
      </p:sp>
      <p:pic>
        <p:nvPicPr>
          <p:cNvPr id="21" name="Picture 20">
            <a:extLst>
              <a:ext uri="{FF2B5EF4-FFF2-40B4-BE49-F238E27FC236}">
                <a16:creationId xmlns:a16="http://schemas.microsoft.com/office/drawing/2014/main" id="{26AC6874-F078-3545-A178-4D84CBE0E29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203547" y="1031581"/>
            <a:ext cx="1899730" cy="890604"/>
          </a:xfrm>
          <a:prstGeom prst="rect">
            <a:avLst/>
          </a:prstGeom>
        </p:spPr>
      </p:pic>
    </p:spTree>
    <p:extLst>
      <p:ext uri="{BB962C8B-B14F-4D97-AF65-F5344CB8AC3E}">
        <p14:creationId xmlns:p14="http://schemas.microsoft.com/office/powerpoint/2010/main" val="198107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A659F1-3E4D-FE42-A546-0485F1CA4A1D}"/>
              </a:ext>
            </a:extLst>
          </p:cNvPr>
          <p:cNvSpPr txBox="1"/>
          <p:nvPr/>
        </p:nvSpPr>
        <p:spPr>
          <a:xfrm>
            <a:off x="1051147" y="-32297"/>
            <a:ext cx="9416483" cy="646331"/>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Potato domestication</a:t>
            </a:r>
          </a:p>
        </p:txBody>
      </p:sp>
      <p:sp>
        <p:nvSpPr>
          <p:cNvPr id="9" name="TextBox 8">
            <a:extLst>
              <a:ext uri="{FF2B5EF4-FFF2-40B4-BE49-F238E27FC236}">
                <a16:creationId xmlns:a16="http://schemas.microsoft.com/office/drawing/2014/main" id="{F7CD74A3-7A70-524A-B8B5-0CAC664D7DD8}"/>
              </a:ext>
            </a:extLst>
          </p:cNvPr>
          <p:cNvSpPr txBox="1"/>
          <p:nvPr/>
        </p:nvSpPr>
        <p:spPr>
          <a:xfrm>
            <a:off x="5683445" y="5849497"/>
            <a:ext cx="3299012" cy="461665"/>
          </a:xfrm>
          <a:prstGeom prst="rect">
            <a:avLst/>
          </a:prstGeom>
          <a:noFill/>
        </p:spPr>
        <p:txBody>
          <a:bodyPr wrap="square" rtlCol="0">
            <a:spAutoFit/>
          </a:bodyPr>
          <a:lstStyle/>
          <a:p>
            <a:r>
              <a:rPr lang="en-US" sz="2400" b="1" dirty="0">
                <a:solidFill>
                  <a:schemeClr val="accent6">
                    <a:lumMod val="50000"/>
                  </a:schemeClr>
                </a:solidFill>
              </a:rPr>
              <a:t>Pollen fertility</a:t>
            </a:r>
          </a:p>
        </p:txBody>
      </p:sp>
      <p:sp>
        <p:nvSpPr>
          <p:cNvPr id="14" name="TextBox 13">
            <a:extLst>
              <a:ext uri="{FF2B5EF4-FFF2-40B4-BE49-F238E27FC236}">
                <a16:creationId xmlns:a16="http://schemas.microsoft.com/office/drawing/2014/main" id="{13A162C6-008E-F54D-8CE1-F882E32A3281}"/>
              </a:ext>
            </a:extLst>
          </p:cNvPr>
          <p:cNvSpPr txBox="1"/>
          <p:nvPr/>
        </p:nvSpPr>
        <p:spPr>
          <a:xfrm>
            <a:off x="8685295" y="5618416"/>
            <a:ext cx="3299012" cy="830997"/>
          </a:xfrm>
          <a:prstGeom prst="rect">
            <a:avLst/>
          </a:prstGeom>
          <a:noFill/>
        </p:spPr>
        <p:txBody>
          <a:bodyPr wrap="square" rtlCol="0">
            <a:spAutoFit/>
          </a:bodyPr>
          <a:lstStyle/>
          <a:p>
            <a:r>
              <a:rPr lang="en-US" sz="2400" b="1" dirty="0">
                <a:solidFill>
                  <a:schemeClr val="accent6">
                    <a:lumMod val="50000"/>
                  </a:schemeClr>
                </a:solidFill>
              </a:rPr>
              <a:t>Disease resistance alleles</a:t>
            </a:r>
          </a:p>
        </p:txBody>
      </p:sp>
      <p:pic>
        <p:nvPicPr>
          <p:cNvPr id="3" name="Picture 2">
            <a:extLst>
              <a:ext uri="{FF2B5EF4-FFF2-40B4-BE49-F238E27FC236}">
                <a16:creationId xmlns:a16="http://schemas.microsoft.com/office/drawing/2014/main" id="{8404852B-74FB-B549-AAC5-3C65B19FCCF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97727" y="672247"/>
            <a:ext cx="4798521" cy="5802503"/>
          </a:xfrm>
          <a:prstGeom prst="rect">
            <a:avLst/>
          </a:prstGeom>
        </p:spPr>
      </p:pic>
      <p:sp>
        <p:nvSpPr>
          <p:cNvPr id="18" name="TextBox 17">
            <a:extLst>
              <a:ext uri="{FF2B5EF4-FFF2-40B4-BE49-F238E27FC236}">
                <a16:creationId xmlns:a16="http://schemas.microsoft.com/office/drawing/2014/main" id="{1AFF27A8-46F4-7346-9706-9DE2173D6C1C}"/>
              </a:ext>
            </a:extLst>
          </p:cNvPr>
          <p:cNvSpPr txBox="1"/>
          <p:nvPr/>
        </p:nvSpPr>
        <p:spPr>
          <a:xfrm>
            <a:off x="5634294" y="4496565"/>
            <a:ext cx="3299012" cy="830997"/>
          </a:xfrm>
          <a:prstGeom prst="rect">
            <a:avLst/>
          </a:prstGeom>
          <a:noFill/>
        </p:spPr>
        <p:txBody>
          <a:bodyPr wrap="square" rtlCol="0">
            <a:spAutoFit/>
          </a:bodyPr>
          <a:lstStyle/>
          <a:p>
            <a:r>
              <a:rPr lang="en-US" sz="2400" b="1" dirty="0">
                <a:solidFill>
                  <a:srgbClr val="00B050"/>
                </a:solidFill>
              </a:rPr>
              <a:t>Reduction in tuber glycoalkaloids</a:t>
            </a:r>
          </a:p>
        </p:txBody>
      </p:sp>
      <p:sp>
        <p:nvSpPr>
          <p:cNvPr id="22" name="TextBox 21">
            <a:extLst>
              <a:ext uri="{FF2B5EF4-FFF2-40B4-BE49-F238E27FC236}">
                <a16:creationId xmlns:a16="http://schemas.microsoft.com/office/drawing/2014/main" id="{066E5D5C-9B18-534E-88D4-DD416F7B444A}"/>
              </a:ext>
            </a:extLst>
          </p:cNvPr>
          <p:cNvSpPr txBox="1"/>
          <p:nvPr/>
        </p:nvSpPr>
        <p:spPr>
          <a:xfrm>
            <a:off x="8685295" y="4496565"/>
            <a:ext cx="3299012" cy="830997"/>
          </a:xfrm>
          <a:prstGeom prst="rect">
            <a:avLst/>
          </a:prstGeom>
          <a:noFill/>
        </p:spPr>
        <p:txBody>
          <a:bodyPr wrap="square" rtlCol="0">
            <a:spAutoFit/>
          </a:bodyPr>
          <a:lstStyle/>
          <a:p>
            <a:r>
              <a:rPr lang="en-US" sz="2400" b="1" dirty="0">
                <a:solidFill>
                  <a:srgbClr val="00B050"/>
                </a:solidFill>
              </a:rPr>
              <a:t>Reduction in stolon length</a:t>
            </a:r>
          </a:p>
        </p:txBody>
      </p:sp>
      <p:sp>
        <p:nvSpPr>
          <p:cNvPr id="12" name="TextBox 11">
            <a:extLst>
              <a:ext uri="{FF2B5EF4-FFF2-40B4-BE49-F238E27FC236}">
                <a16:creationId xmlns:a16="http://schemas.microsoft.com/office/drawing/2014/main" id="{44486331-C2D3-D249-B83E-7ADC32D2003C}"/>
              </a:ext>
            </a:extLst>
          </p:cNvPr>
          <p:cNvSpPr txBox="1"/>
          <p:nvPr/>
        </p:nvSpPr>
        <p:spPr>
          <a:xfrm>
            <a:off x="5683445" y="732617"/>
            <a:ext cx="5887229" cy="646331"/>
          </a:xfrm>
          <a:prstGeom prst="rect">
            <a:avLst/>
          </a:prstGeom>
          <a:noFill/>
        </p:spPr>
        <p:txBody>
          <a:bodyPr wrap="square" rtlCol="0">
            <a:spAutoFit/>
          </a:bodyPr>
          <a:lstStyle/>
          <a:p>
            <a:r>
              <a:rPr lang="en-US" dirty="0"/>
              <a:t>Domestication required genetic changes to many different biological processes (</a:t>
            </a:r>
            <a:r>
              <a:rPr lang="en-US" dirty="0" err="1"/>
              <a:t>Hardigan</a:t>
            </a:r>
            <a:r>
              <a:rPr lang="en-US" dirty="0"/>
              <a:t> et al., 2017; Li et al., 2018)</a:t>
            </a:r>
          </a:p>
        </p:txBody>
      </p:sp>
      <p:sp>
        <p:nvSpPr>
          <p:cNvPr id="2" name="Rectangle 1">
            <a:extLst>
              <a:ext uri="{FF2B5EF4-FFF2-40B4-BE49-F238E27FC236}">
                <a16:creationId xmlns:a16="http://schemas.microsoft.com/office/drawing/2014/main" id="{3E58A04F-2CEB-7648-8DDC-BF6339B8DB04}"/>
              </a:ext>
            </a:extLst>
          </p:cNvPr>
          <p:cNvSpPr/>
          <p:nvPr/>
        </p:nvSpPr>
        <p:spPr>
          <a:xfrm>
            <a:off x="425700" y="6488668"/>
            <a:ext cx="3266279" cy="369332"/>
          </a:xfrm>
          <a:prstGeom prst="rect">
            <a:avLst/>
          </a:prstGeom>
        </p:spPr>
        <p:txBody>
          <a:bodyPr wrap="none">
            <a:spAutoFit/>
          </a:bodyPr>
          <a:lstStyle/>
          <a:p>
            <a:r>
              <a:rPr lang="en-US" dirty="0"/>
              <a:t>Figure from </a:t>
            </a:r>
            <a:r>
              <a:rPr lang="en-US" dirty="0" err="1"/>
              <a:t>Hardigan</a:t>
            </a:r>
            <a:r>
              <a:rPr lang="en-US" dirty="0"/>
              <a:t> et al., 2017</a:t>
            </a:r>
          </a:p>
        </p:txBody>
      </p:sp>
    </p:spTree>
    <p:extLst>
      <p:ext uri="{BB962C8B-B14F-4D97-AF65-F5344CB8AC3E}">
        <p14:creationId xmlns:p14="http://schemas.microsoft.com/office/powerpoint/2010/main" val="211622454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F83C62-4101-504A-8FD0-3AB0D385EFD9}"/>
              </a:ext>
            </a:extLst>
          </p:cNvPr>
          <p:cNvPicPr>
            <a:picLocks noChangeAspect="1"/>
          </p:cNvPicPr>
          <p:nvPr/>
        </p:nvPicPr>
        <p:blipFill>
          <a:blip r:embed="rId2"/>
          <a:stretch>
            <a:fillRect/>
          </a:stretch>
        </p:blipFill>
        <p:spPr>
          <a:xfrm>
            <a:off x="3434326" y="1507910"/>
            <a:ext cx="7974404" cy="4829428"/>
          </a:xfrm>
          <a:prstGeom prst="rect">
            <a:avLst/>
          </a:prstGeom>
        </p:spPr>
      </p:pic>
      <p:sp>
        <p:nvSpPr>
          <p:cNvPr id="6" name="TextBox 5">
            <a:extLst>
              <a:ext uri="{FF2B5EF4-FFF2-40B4-BE49-F238E27FC236}">
                <a16:creationId xmlns:a16="http://schemas.microsoft.com/office/drawing/2014/main" id="{4B13CA79-7F7C-6849-9AD7-A11DF9196118}"/>
              </a:ext>
            </a:extLst>
          </p:cNvPr>
          <p:cNvSpPr txBox="1"/>
          <p:nvPr/>
        </p:nvSpPr>
        <p:spPr>
          <a:xfrm>
            <a:off x="9369287" y="6337338"/>
            <a:ext cx="1255671" cy="461665"/>
          </a:xfrm>
          <a:prstGeom prst="rect">
            <a:avLst/>
          </a:prstGeom>
          <a:noFill/>
        </p:spPr>
        <p:txBody>
          <a:bodyPr wrap="square" rtlCol="0">
            <a:spAutoFit/>
          </a:bodyPr>
          <a:lstStyle/>
          <a:p>
            <a:pPr algn="ctr"/>
            <a:r>
              <a:rPr lang="en-US" sz="2400" b="1" dirty="0">
                <a:solidFill>
                  <a:srgbClr val="FFC000"/>
                </a:solidFill>
                <a:latin typeface="Times New Roman" panose="02020603050405020304" pitchFamily="18" charset="0"/>
                <a:cs typeface="Times New Roman" panose="02020603050405020304" pitchFamily="18" charset="0"/>
              </a:rPr>
              <a:t>2018</a:t>
            </a:r>
          </a:p>
        </p:txBody>
      </p:sp>
      <p:sp>
        <p:nvSpPr>
          <p:cNvPr id="7" name="TextBox 6">
            <a:extLst>
              <a:ext uri="{FF2B5EF4-FFF2-40B4-BE49-F238E27FC236}">
                <a16:creationId xmlns:a16="http://schemas.microsoft.com/office/drawing/2014/main" id="{AEFB6975-FE83-D245-8725-9405A3EE8186}"/>
              </a:ext>
            </a:extLst>
          </p:cNvPr>
          <p:cNvSpPr txBox="1"/>
          <p:nvPr/>
        </p:nvSpPr>
        <p:spPr>
          <a:xfrm>
            <a:off x="10389009" y="6340137"/>
            <a:ext cx="1255671" cy="461665"/>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2020</a:t>
            </a:r>
          </a:p>
        </p:txBody>
      </p:sp>
      <p:sp>
        <p:nvSpPr>
          <p:cNvPr id="8" name="TextBox 7">
            <a:extLst>
              <a:ext uri="{FF2B5EF4-FFF2-40B4-BE49-F238E27FC236}">
                <a16:creationId xmlns:a16="http://schemas.microsoft.com/office/drawing/2014/main" id="{E47848AC-4473-D842-8F63-403E8A58D124}"/>
              </a:ext>
            </a:extLst>
          </p:cNvPr>
          <p:cNvSpPr txBox="1"/>
          <p:nvPr/>
        </p:nvSpPr>
        <p:spPr>
          <a:xfrm>
            <a:off x="3611598" y="285752"/>
            <a:ext cx="8255824" cy="1077218"/>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Linkage mapping results for Tobacco rattle virus presence (RT-PCR)</a:t>
            </a:r>
          </a:p>
        </p:txBody>
      </p:sp>
      <p:pic>
        <p:nvPicPr>
          <p:cNvPr id="9" name="Picture 8" descr="TRV_sciencephoto.com.jpg">
            <a:extLst>
              <a:ext uri="{FF2B5EF4-FFF2-40B4-BE49-F238E27FC236}">
                <a16:creationId xmlns:a16="http://schemas.microsoft.com/office/drawing/2014/main" id="{A1BED34C-29C6-524A-AB5E-E9E3710D95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4900" y="1507910"/>
            <a:ext cx="2325629" cy="1921090"/>
          </a:xfrm>
          <a:prstGeom prst="rect">
            <a:avLst/>
          </a:prstGeom>
        </p:spPr>
      </p:pic>
      <p:pic>
        <p:nvPicPr>
          <p:cNvPr id="10" name="Picture 9">
            <a:extLst>
              <a:ext uri="{FF2B5EF4-FFF2-40B4-BE49-F238E27FC236}">
                <a16:creationId xmlns:a16="http://schemas.microsoft.com/office/drawing/2014/main" id="{D4627AE0-9226-8144-B8FF-A5AB653DC3A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83555" y="3938780"/>
            <a:ext cx="2366974" cy="1921090"/>
          </a:xfrm>
          <a:prstGeom prst="rect">
            <a:avLst/>
          </a:prstGeom>
        </p:spPr>
      </p:pic>
      <p:sp>
        <p:nvSpPr>
          <p:cNvPr id="11" name="TextBox 10">
            <a:extLst>
              <a:ext uri="{FF2B5EF4-FFF2-40B4-BE49-F238E27FC236}">
                <a16:creationId xmlns:a16="http://schemas.microsoft.com/office/drawing/2014/main" id="{6BAED81B-17C3-D346-B094-C8207375B788}"/>
              </a:ext>
            </a:extLst>
          </p:cNvPr>
          <p:cNvSpPr txBox="1"/>
          <p:nvPr/>
        </p:nvSpPr>
        <p:spPr>
          <a:xfrm>
            <a:off x="1233602" y="4290670"/>
            <a:ext cx="433952" cy="769441"/>
          </a:xfrm>
          <a:prstGeom prst="rect">
            <a:avLst/>
          </a:prstGeom>
          <a:noFill/>
        </p:spPr>
        <p:txBody>
          <a:bodyPr wrap="square" rtlCol="0">
            <a:spAutoFit/>
          </a:bodyPr>
          <a:lstStyle/>
          <a:p>
            <a:pPr algn="ctr"/>
            <a:r>
              <a:rPr lang="en-US" sz="4400" b="1" dirty="0">
                <a:solidFill>
                  <a:srgbClr val="FF0000"/>
                </a:solidFill>
              </a:rPr>
              <a:t>+</a:t>
            </a:r>
          </a:p>
        </p:txBody>
      </p:sp>
      <p:sp>
        <p:nvSpPr>
          <p:cNvPr id="12" name="TextBox 11">
            <a:extLst>
              <a:ext uri="{FF2B5EF4-FFF2-40B4-BE49-F238E27FC236}">
                <a16:creationId xmlns:a16="http://schemas.microsoft.com/office/drawing/2014/main" id="{FA280165-1525-264E-96D6-1453DDC7FA5C}"/>
              </a:ext>
            </a:extLst>
          </p:cNvPr>
          <p:cNvSpPr txBox="1"/>
          <p:nvPr/>
        </p:nvSpPr>
        <p:spPr>
          <a:xfrm>
            <a:off x="1726965" y="4288086"/>
            <a:ext cx="433952" cy="769441"/>
          </a:xfrm>
          <a:prstGeom prst="rect">
            <a:avLst/>
          </a:prstGeom>
          <a:noFill/>
        </p:spPr>
        <p:txBody>
          <a:bodyPr wrap="square" rtlCol="0">
            <a:spAutoFit/>
          </a:bodyPr>
          <a:lstStyle/>
          <a:p>
            <a:pPr algn="ctr"/>
            <a:r>
              <a:rPr lang="en-US" sz="4400" b="1" dirty="0">
                <a:solidFill>
                  <a:srgbClr val="00B050"/>
                </a:solidFill>
              </a:rPr>
              <a:t>-</a:t>
            </a:r>
          </a:p>
        </p:txBody>
      </p:sp>
      <p:sp>
        <p:nvSpPr>
          <p:cNvPr id="14" name="TextBox 13">
            <a:extLst>
              <a:ext uri="{FF2B5EF4-FFF2-40B4-BE49-F238E27FC236}">
                <a16:creationId xmlns:a16="http://schemas.microsoft.com/office/drawing/2014/main" id="{2A4BDECD-2609-7140-B999-4F2E6FBCEE49}"/>
              </a:ext>
            </a:extLst>
          </p:cNvPr>
          <p:cNvSpPr txBox="1"/>
          <p:nvPr/>
        </p:nvSpPr>
        <p:spPr>
          <a:xfrm>
            <a:off x="4412110" y="2082800"/>
            <a:ext cx="3327400" cy="584775"/>
          </a:xfrm>
          <a:prstGeom prst="rect">
            <a:avLst/>
          </a:prstGeom>
          <a:noFill/>
        </p:spPr>
        <p:txBody>
          <a:bodyPr wrap="square" rtlCol="0">
            <a:spAutoFit/>
          </a:bodyPr>
          <a:lstStyle/>
          <a:p>
            <a:r>
              <a:rPr lang="en-US" sz="3200" b="1" dirty="0">
                <a:solidFill>
                  <a:srgbClr val="FF0000"/>
                </a:solidFill>
              </a:rPr>
              <a:t>PVE = 25 – 35%</a:t>
            </a:r>
          </a:p>
        </p:txBody>
      </p:sp>
      <p:sp>
        <p:nvSpPr>
          <p:cNvPr id="16" name="TextBox 15">
            <a:extLst>
              <a:ext uri="{FF2B5EF4-FFF2-40B4-BE49-F238E27FC236}">
                <a16:creationId xmlns:a16="http://schemas.microsoft.com/office/drawing/2014/main" id="{5CE6856B-52FE-2346-B7FD-E1010BE5FC62}"/>
              </a:ext>
            </a:extLst>
          </p:cNvPr>
          <p:cNvSpPr txBox="1"/>
          <p:nvPr/>
        </p:nvSpPr>
        <p:spPr>
          <a:xfrm>
            <a:off x="3375744" y="6386711"/>
            <a:ext cx="4956149" cy="400110"/>
          </a:xfrm>
          <a:prstGeom prst="rect">
            <a:avLst/>
          </a:prstGeom>
          <a:noFill/>
        </p:spPr>
        <p:txBody>
          <a:bodyPr wrap="square" rtlCol="0">
            <a:spAutoFit/>
          </a:bodyPr>
          <a:lstStyle/>
          <a:p>
            <a:r>
              <a:rPr lang="en-US" sz="2000" b="1" dirty="0"/>
              <a:t>Analysis performed using </a:t>
            </a:r>
            <a:r>
              <a:rPr lang="en-US" sz="2000" b="1" dirty="0" err="1">
                <a:solidFill>
                  <a:srgbClr val="FF0000"/>
                </a:solidFill>
              </a:rPr>
              <a:t>polyqtlR</a:t>
            </a:r>
            <a:endParaRPr lang="en-US" sz="2000" b="1" dirty="0">
              <a:solidFill>
                <a:srgbClr val="FF0000"/>
              </a:solidFill>
            </a:endParaRPr>
          </a:p>
        </p:txBody>
      </p:sp>
      <p:pic>
        <p:nvPicPr>
          <p:cNvPr id="17" name="Picture 16">
            <a:extLst>
              <a:ext uri="{FF2B5EF4-FFF2-40B4-BE49-F238E27FC236}">
                <a16:creationId xmlns:a16="http://schemas.microsoft.com/office/drawing/2014/main" id="{553C6186-992E-644D-A2B4-7DA742178CF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203547" y="1031581"/>
            <a:ext cx="1899730" cy="890604"/>
          </a:xfrm>
          <a:prstGeom prst="rect">
            <a:avLst/>
          </a:prstGeom>
        </p:spPr>
      </p:pic>
    </p:spTree>
    <p:extLst>
      <p:ext uri="{BB962C8B-B14F-4D97-AF65-F5344CB8AC3E}">
        <p14:creationId xmlns:p14="http://schemas.microsoft.com/office/powerpoint/2010/main" val="242304820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A7727B1-19D2-5F47-8EFE-7AB3E409EFB1}"/>
              </a:ext>
            </a:extLst>
          </p:cNvPr>
          <p:cNvPicPr>
            <a:picLocks noChangeAspect="1"/>
          </p:cNvPicPr>
          <p:nvPr/>
        </p:nvPicPr>
        <p:blipFill>
          <a:blip r:embed="rId2"/>
          <a:stretch>
            <a:fillRect/>
          </a:stretch>
        </p:blipFill>
        <p:spPr>
          <a:xfrm>
            <a:off x="1701800" y="1005972"/>
            <a:ext cx="9228095" cy="5566276"/>
          </a:xfrm>
          <a:prstGeom prst="rect">
            <a:avLst/>
          </a:prstGeom>
        </p:spPr>
      </p:pic>
      <p:sp>
        <p:nvSpPr>
          <p:cNvPr id="10" name="TextBox 9">
            <a:extLst>
              <a:ext uri="{FF2B5EF4-FFF2-40B4-BE49-F238E27FC236}">
                <a16:creationId xmlns:a16="http://schemas.microsoft.com/office/drawing/2014/main" id="{087B021A-C3C0-9B4A-9671-A5DAD97BAB8E}"/>
              </a:ext>
            </a:extLst>
          </p:cNvPr>
          <p:cNvSpPr txBox="1"/>
          <p:nvPr/>
        </p:nvSpPr>
        <p:spPr>
          <a:xfrm>
            <a:off x="279400" y="285752"/>
            <a:ext cx="11588022" cy="584775"/>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Homologue 4 from Castle Russet contributes to TRV resistance</a:t>
            </a:r>
          </a:p>
        </p:txBody>
      </p:sp>
      <p:pic>
        <p:nvPicPr>
          <p:cNvPr id="11" name="Picture 10">
            <a:extLst>
              <a:ext uri="{FF2B5EF4-FFF2-40B4-BE49-F238E27FC236}">
                <a16:creationId xmlns:a16="http://schemas.microsoft.com/office/drawing/2014/main" id="{760609F0-BBA7-3843-B3FD-20AC68C6039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79400" y="5987473"/>
            <a:ext cx="1262105" cy="591682"/>
          </a:xfrm>
          <a:prstGeom prst="rect">
            <a:avLst/>
          </a:prstGeom>
        </p:spPr>
      </p:pic>
    </p:spTree>
    <p:extLst>
      <p:ext uri="{BB962C8B-B14F-4D97-AF65-F5344CB8AC3E}">
        <p14:creationId xmlns:p14="http://schemas.microsoft.com/office/powerpoint/2010/main" val="26988231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EAEBD5-A680-134D-B1FB-7F204CFAD7E3}"/>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4341181" y="2256079"/>
            <a:ext cx="2962020" cy="3965954"/>
          </a:xfrm>
          <a:prstGeom prst="rect">
            <a:avLst/>
          </a:prstGeom>
        </p:spPr>
      </p:pic>
      <p:pic>
        <p:nvPicPr>
          <p:cNvPr id="4" name="Picture 3">
            <a:extLst>
              <a:ext uri="{FF2B5EF4-FFF2-40B4-BE49-F238E27FC236}">
                <a16:creationId xmlns:a16="http://schemas.microsoft.com/office/drawing/2014/main" id="{D8661991-A00D-4E2F-ACF9-C3A92F3B3556}"/>
              </a:ext>
            </a:extLst>
          </p:cNvPr>
          <p:cNvPicPr>
            <a:picLocks noChangeAspect="1"/>
          </p:cNvPicPr>
          <p:nvPr/>
        </p:nvPicPr>
        <p:blipFill>
          <a:blip r:embed="rId3"/>
          <a:stretch>
            <a:fillRect/>
          </a:stretch>
        </p:blipFill>
        <p:spPr>
          <a:xfrm>
            <a:off x="655361" y="548515"/>
            <a:ext cx="2638425" cy="6105525"/>
          </a:xfrm>
          <a:prstGeom prst="rect">
            <a:avLst/>
          </a:prstGeom>
        </p:spPr>
      </p:pic>
      <p:sp>
        <p:nvSpPr>
          <p:cNvPr id="5" name="Rectangle 4">
            <a:extLst>
              <a:ext uri="{FF2B5EF4-FFF2-40B4-BE49-F238E27FC236}">
                <a16:creationId xmlns:a16="http://schemas.microsoft.com/office/drawing/2014/main" id="{4A759096-9867-43EB-8D1C-F309574F7C40}"/>
              </a:ext>
            </a:extLst>
          </p:cNvPr>
          <p:cNvSpPr/>
          <p:nvPr/>
        </p:nvSpPr>
        <p:spPr>
          <a:xfrm>
            <a:off x="3525078" y="553691"/>
            <a:ext cx="6096000" cy="923330"/>
          </a:xfrm>
          <a:prstGeom prst="rect">
            <a:avLst/>
          </a:prstGeom>
        </p:spPr>
        <p:txBody>
          <a:bodyPr>
            <a:spAutoFit/>
          </a:bodyPr>
          <a:lstStyle/>
          <a:p>
            <a:r>
              <a:rPr lang="en-US" b="1" dirty="0"/>
              <a:t>SNP markers significantly associated with corky ringspot disease severity in a population of 49 clones from the cross ‘Castle Russet’ × POR08BD1-3. ( Ryan, 2018)</a:t>
            </a:r>
          </a:p>
        </p:txBody>
      </p:sp>
      <p:cxnSp>
        <p:nvCxnSpPr>
          <p:cNvPr id="7" name="Straight Arrow Connector 6">
            <a:extLst>
              <a:ext uri="{FF2B5EF4-FFF2-40B4-BE49-F238E27FC236}">
                <a16:creationId xmlns:a16="http://schemas.microsoft.com/office/drawing/2014/main" id="{7E6BCF2E-0A42-4B0C-ABD5-59D681940ADF}"/>
              </a:ext>
            </a:extLst>
          </p:cNvPr>
          <p:cNvCxnSpPr>
            <a:cxnSpLocks/>
          </p:cNvCxnSpPr>
          <p:nvPr/>
        </p:nvCxnSpPr>
        <p:spPr>
          <a:xfrm flipH="1">
            <a:off x="3293787" y="4704522"/>
            <a:ext cx="8939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781C8A-CED4-4915-AE91-F7FFE026B126}"/>
              </a:ext>
            </a:extLst>
          </p:cNvPr>
          <p:cNvSpPr txBox="1"/>
          <p:nvPr/>
        </p:nvSpPr>
        <p:spPr>
          <a:xfrm>
            <a:off x="4686680" y="5748246"/>
            <a:ext cx="1340528" cy="400110"/>
          </a:xfrm>
          <a:prstGeom prst="rect">
            <a:avLst/>
          </a:prstGeom>
          <a:noFill/>
        </p:spPr>
        <p:txBody>
          <a:bodyPr wrap="square" rtlCol="0">
            <a:spAutoFit/>
          </a:bodyPr>
          <a:lstStyle/>
          <a:p>
            <a:r>
              <a:rPr lang="en-US" sz="2000" dirty="0">
                <a:solidFill>
                  <a:schemeClr val="bg1"/>
                </a:solidFill>
              </a:rPr>
              <a:t>Resistant </a:t>
            </a:r>
          </a:p>
        </p:txBody>
      </p:sp>
      <p:sp>
        <p:nvSpPr>
          <p:cNvPr id="13" name="TextBox 12">
            <a:extLst>
              <a:ext uri="{FF2B5EF4-FFF2-40B4-BE49-F238E27FC236}">
                <a16:creationId xmlns:a16="http://schemas.microsoft.com/office/drawing/2014/main" id="{EBD115AD-A9E3-4857-8F81-81CAC6CC712C}"/>
              </a:ext>
            </a:extLst>
          </p:cNvPr>
          <p:cNvSpPr txBox="1"/>
          <p:nvPr/>
        </p:nvSpPr>
        <p:spPr>
          <a:xfrm>
            <a:off x="5734075" y="5810969"/>
            <a:ext cx="2068497" cy="369332"/>
          </a:xfrm>
          <a:prstGeom prst="rect">
            <a:avLst/>
          </a:prstGeom>
          <a:noFill/>
        </p:spPr>
        <p:txBody>
          <a:bodyPr wrap="square" rtlCol="0">
            <a:spAutoFit/>
          </a:bodyPr>
          <a:lstStyle/>
          <a:p>
            <a:r>
              <a:rPr lang="en-US" dirty="0">
                <a:solidFill>
                  <a:schemeClr val="bg1"/>
                </a:solidFill>
              </a:rPr>
              <a:t>Susceptible</a:t>
            </a:r>
          </a:p>
        </p:txBody>
      </p:sp>
      <p:pic>
        <p:nvPicPr>
          <p:cNvPr id="11" name="Picture 10">
            <a:extLst>
              <a:ext uri="{FF2B5EF4-FFF2-40B4-BE49-F238E27FC236}">
                <a16:creationId xmlns:a16="http://schemas.microsoft.com/office/drawing/2014/main" id="{52817FE1-9E05-FB4C-B985-666147B367AE}"/>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7750899" y="1292985"/>
            <a:ext cx="4047345" cy="3072983"/>
          </a:xfrm>
          <a:prstGeom prst="rect">
            <a:avLst/>
          </a:prstGeom>
          <a:noFill/>
          <a:ln>
            <a:noFill/>
          </a:ln>
        </p:spPr>
      </p:pic>
      <p:sp>
        <p:nvSpPr>
          <p:cNvPr id="14" name="Left Brace 13">
            <a:extLst>
              <a:ext uri="{FF2B5EF4-FFF2-40B4-BE49-F238E27FC236}">
                <a16:creationId xmlns:a16="http://schemas.microsoft.com/office/drawing/2014/main" id="{1A3B2CDE-1075-46DE-B320-C34279713716}"/>
              </a:ext>
            </a:extLst>
          </p:cNvPr>
          <p:cNvSpPr/>
          <p:nvPr/>
        </p:nvSpPr>
        <p:spPr>
          <a:xfrm rot="16200000">
            <a:off x="5167669" y="5107389"/>
            <a:ext cx="117147" cy="1017212"/>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Left Brace 14">
            <a:extLst>
              <a:ext uri="{FF2B5EF4-FFF2-40B4-BE49-F238E27FC236}">
                <a16:creationId xmlns:a16="http://schemas.microsoft.com/office/drawing/2014/main" id="{32D03801-B649-49F1-A66D-A91CA803154A}"/>
              </a:ext>
            </a:extLst>
          </p:cNvPr>
          <p:cNvSpPr/>
          <p:nvPr/>
        </p:nvSpPr>
        <p:spPr>
          <a:xfrm rot="16200000">
            <a:off x="6215065" y="5107389"/>
            <a:ext cx="117147" cy="1017212"/>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0376C94E-5FC4-43AF-B2C4-905CF6F5579E}"/>
              </a:ext>
            </a:extLst>
          </p:cNvPr>
          <p:cNvSpPr txBox="1"/>
          <p:nvPr/>
        </p:nvSpPr>
        <p:spPr>
          <a:xfrm>
            <a:off x="3706006" y="4046713"/>
            <a:ext cx="1135612" cy="338554"/>
          </a:xfrm>
          <a:prstGeom prst="rect">
            <a:avLst/>
          </a:prstGeom>
          <a:noFill/>
        </p:spPr>
        <p:txBody>
          <a:bodyPr wrap="square" rtlCol="0">
            <a:spAutoFit/>
          </a:bodyPr>
          <a:lstStyle/>
          <a:p>
            <a:r>
              <a:rPr lang="en-US" sz="1600" b="1" dirty="0"/>
              <a:t>500bp</a:t>
            </a:r>
          </a:p>
        </p:txBody>
      </p:sp>
      <p:sp>
        <p:nvSpPr>
          <p:cNvPr id="19" name="TextBox 18">
            <a:extLst>
              <a:ext uri="{FF2B5EF4-FFF2-40B4-BE49-F238E27FC236}">
                <a16:creationId xmlns:a16="http://schemas.microsoft.com/office/drawing/2014/main" id="{858C0A46-F926-411B-AD51-933DFC6F6EFB}"/>
              </a:ext>
            </a:extLst>
          </p:cNvPr>
          <p:cNvSpPr txBox="1"/>
          <p:nvPr/>
        </p:nvSpPr>
        <p:spPr>
          <a:xfrm>
            <a:off x="3691903" y="4365968"/>
            <a:ext cx="1135612" cy="338554"/>
          </a:xfrm>
          <a:prstGeom prst="rect">
            <a:avLst/>
          </a:prstGeom>
          <a:noFill/>
        </p:spPr>
        <p:txBody>
          <a:bodyPr wrap="square" rtlCol="0">
            <a:spAutoFit/>
          </a:bodyPr>
          <a:lstStyle/>
          <a:p>
            <a:r>
              <a:rPr lang="en-US" sz="1600" b="1" dirty="0"/>
              <a:t>400bp</a:t>
            </a:r>
          </a:p>
        </p:txBody>
      </p:sp>
      <p:sp>
        <p:nvSpPr>
          <p:cNvPr id="20" name="TextBox 19">
            <a:extLst>
              <a:ext uri="{FF2B5EF4-FFF2-40B4-BE49-F238E27FC236}">
                <a16:creationId xmlns:a16="http://schemas.microsoft.com/office/drawing/2014/main" id="{DF418D65-360A-494E-A038-8A53D554D785}"/>
              </a:ext>
            </a:extLst>
          </p:cNvPr>
          <p:cNvSpPr txBox="1"/>
          <p:nvPr/>
        </p:nvSpPr>
        <p:spPr>
          <a:xfrm>
            <a:off x="3706006" y="4754704"/>
            <a:ext cx="1135612" cy="338554"/>
          </a:xfrm>
          <a:prstGeom prst="rect">
            <a:avLst/>
          </a:prstGeom>
          <a:noFill/>
        </p:spPr>
        <p:txBody>
          <a:bodyPr wrap="square" rtlCol="0">
            <a:spAutoFit/>
          </a:bodyPr>
          <a:lstStyle/>
          <a:p>
            <a:r>
              <a:rPr lang="en-US" sz="1600" b="1" dirty="0"/>
              <a:t>300bp</a:t>
            </a:r>
          </a:p>
        </p:txBody>
      </p:sp>
      <p:sp>
        <p:nvSpPr>
          <p:cNvPr id="21" name="TextBox 20">
            <a:extLst>
              <a:ext uri="{FF2B5EF4-FFF2-40B4-BE49-F238E27FC236}">
                <a16:creationId xmlns:a16="http://schemas.microsoft.com/office/drawing/2014/main" id="{6F75E332-B410-444E-BE26-FB2FDDCC9458}"/>
              </a:ext>
            </a:extLst>
          </p:cNvPr>
          <p:cNvSpPr txBox="1"/>
          <p:nvPr/>
        </p:nvSpPr>
        <p:spPr>
          <a:xfrm>
            <a:off x="3698843" y="5251210"/>
            <a:ext cx="1135612" cy="338554"/>
          </a:xfrm>
          <a:prstGeom prst="rect">
            <a:avLst/>
          </a:prstGeom>
          <a:noFill/>
        </p:spPr>
        <p:txBody>
          <a:bodyPr wrap="square" rtlCol="0">
            <a:spAutoFit/>
          </a:bodyPr>
          <a:lstStyle/>
          <a:p>
            <a:r>
              <a:rPr lang="en-US" sz="1600" b="1" dirty="0"/>
              <a:t>200bp</a:t>
            </a:r>
          </a:p>
        </p:txBody>
      </p:sp>
      <p:sp>
        <p:nvSpPr>
          <p:cNvPr id="22" name="TextBox 21">
            <a:extLst>
              <a:ext uri="{FF2B5EF4-FFF2-40B4-BE49-F238E27FC236}">
                <a16:creationId xmlns:a16="http://schemas.microsoft.com/office/drawing/2014/main" id="{80C60884-C9B4-4F26-BF15-16CFFB7696F8}"/>
              </a:ext>
            </a:extLst>
          </p:cNvPr>
          <p:cNvSpPr txBox="1"/>
          <p:nvPr/>
        </p:nvSpPr>
        <p:spPr>
          <a:xfrm>
            <a:off x="3691903" y="5825775"/>
            <a:ext cx="1135612" cy="338554"/>
          </a:xfrm>
          <a:prstGeom prst="rect">
            <a:avLst/>
          </a:prstGeom>
          <a:noFill/>
        </p:spPr>
        <p:txBody>
          <a:bodyPr wrap="square" rtlCol="0">
            <a:spAutoFit/>
          </a:bodyPr>
          <a:lstStyle/>
          <a:p>
            <a:r>
              <a:rPr lang="en-US" sz="1600" b="1" dirty="0"/>
              <a:t>100bp</a:t>
            </a:r>
          </a:p>
        </p:txBody>
      </p:sp>
      <p:pic>
        <p:nvPicPr>
          <p:cNvPr id="6" name="Picture 5">
            <a:extLst>
              <a:ext uri="{FF2B5EF4-FFF2-40B4-BE49-F238E27FC236}">
                <a16:creationId xmlns:a16="http://schemas.microsoft.com/office/drawing/2014/main" id="{FE7A827A-891F-3B4D-9C91-91116E428F82}"/>
              </a:ext>
            </a:extLst>
          </p:cNvPr>
          <p:cNvPicPr>
            <a:picLocks noChangeAspect="1"/>
          </p:cNvPicPr>
          <p:nvPr/>
        </p:nvPicPr>
        <p:blipFill>
          <a:blip r:embed="rId5"/>
          <a:stretch>
            <a:fillRect/>
          </a:stretch>
        </p:blipFill>
        <p:spPr>
          <a:xfrm>
            <a:off x="9030110" y="4365968"/>
            <a:ext cx="2414734" cy="1899336"/>
          </a:xfrm>
          <a:prstGeom prst="rect">
            <a:avLst/>
          </a:prstGeom>
        </p:spPr>
      </p:pic>
      <p:sp>
        <p:nvSpPr>
          <p:cNvPr id="17" name="TextBox 16">
            <a:extLst>
              <a:ext uri="{FF2B5EF4-FFF2-40B4-BE49-F238E27FC236}">
                <a16:creationId xmlns:a16="http://schemas.microsoft.com/office/drawing/2014/main" id="{7FCB1625-C584-464A-92AD-7EF59045CC92}"/>
              </a:ext>
            </a:extLst>
          </p:cNvPr>
          <p:cNvSpPr txBox="1"/>
          <p:nvPr/>
        </p:nvSpPr>
        <p:spPr>
          <a:xfrm>
            <a:off x="6573078" y="6356744"/>
            <a:ext cx="5228632" cy="461665"/>
          </a:xfrm>
          <a:prstGeom prst="rect">
            <a:avLst/>
          </a:prstGeom>
          <a:no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Shengwei</a:t>
            </a:r>
            <a:r>
              <a:rPr lang="en-US" sz="2400" b="1" dirty="0">
                <a:latin typeface="Times New Roman" panose="02020603050405020304" pitchFamily="18" charset="0"/>
                <a:cs typeface="Times New Roman" panose="02020603050405020304" pitchFamily="18" charset="0"/>
              </a:rPr>
              <a:t> Hu &amp; Sagar </a:t>
            </a:r>
            <a:r>
              <a:rPr lang="en-US" sz="2400" b="1" dirty="0" err="1">
                <a:latin typeface="Times New Roman" panose="02020603050405020304" pitchFamily="18" charset="0"/>
                <a:cs typeface="Times New Roman" panose="02020603050405020304" pitchFamily="18" charset="0"/>
              </a:rPr>
              <a:t>Sathuvalli</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029234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A62CE3-BFA9-E341-9D08-BCAD103170D8}"/>
              </a:ext>
            </a:extLst>
          </p:cNvPr>
          <p:cNvPicPr>
            <a:picLocks noChangeAspect="1"/>
          </p:cNvPicPr>
          <p:nvPr/>
        </p:nvPicPr>
        <p:blipFill>
          <a:blip r:embed="rId2"/>
          <a:stretch>
            <a:fillRect/>
          </a:stretch>
        </p:blipFill>
        <p:spPr>
          <a:xfrm>
            <a:off x="1064888" y="1305133"/>
            <a:ext cx="7996809" cy="4733356"/>
          </a:xfrm>
          <a:prstGeom prst="rect">
            <a:avLst/>
          </a:prstGeom>
        </p:spPr>
      </p:pic>
      <p:sp>
        <p:nvSpPr>
          <p:cNvPr id="5" name="TextBox 4">
            <a:extLst>
              <a:ext uri="{FF2B5EF4-FFF2-40B4-BE49-F238E27FC236}">
                <a16:creationId xmlns:a16="http://schemas.microsoft.com/office/drawing/2014/main" id="{19E24AE7-6E2B-2648-90F3-0BD61B40F19C}"/>
              </a:ext>
            </a:extLst>
          </p:cNvPr>
          <p:cNvSpPr txBox="1"/>
          <p:nvPr/>
        </p:nvSpPr>
        <p:spPr>
          <a:xfrm>
            <a:off x="-21791" y="2479584"/>
            <a:ext cx="1086679" cy="584775"/>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PC1</a:t>
            </a:r>
          </a:p>
        </p:txBody>
      </p:sp>
      <p:sp>
        <p:nvSpPr>
          <p:cNvPr id="6" name="TextBox 5">
            <a:extLst>
              <a:ext uri="{FF2B5EF4-FFF2-40B4-BE49-F238E27FC236}">
                <a16:creationId xmlns:a16="http://schemas.microsoft.com/office/drawing/2014/main" id="{1050F4F7-B02B-E94F-8D04-930E639A9BA6}"/>
              </a:ext>
            </a:extLst>
          </p:cNvPr>
          <p:cNvSpPr txBox="1"/>
          <p:nvPr/>
        </p:nvSpPr>
        <p:spPr>
          <a:xfrm>
            <a:off x="-21791" y="3307451"/>
            <a:ext cx="1086679" cy="584775"/>
          </a:xfrm>
          <a:prstGeom prst="rect">
            <a:avLst/>
          </a:prstGeom>
          <a:noFill/>
        </p:spPr>
        <p:txBody>
          <a:bodyPr wrap="square" rtlCol="0">
            <a:spAutoFit/>
          </a:bodyPr>
          <a:lstStyle/>
          <a:p>
            <a:r>
              <a:rPr lang="en-US" sz="3200" dirty="0">
                <a:solidFill>
                  <a:srgbClr val="0070C0"/>
                </a:solidFill>
                <a:latin typeface="Times New Roman" panose="02020603050405020304" pitchFamily="18" charset="0"/>
                <a:cs typeface="Times New Roman" panose="02020603050405020304" pitchFamily="18" charset="0"/>
              </a:rPr>
              <a:t>PC2</a:t>
            </a:r>
          </a:p>
        </p:txBody>
      </p:sp>
      <p:sp>
        <p:nvSpPr>
          <p:cNvPr id="7" name="TextBox 6">
            <a:extLst>
              <a:ext uri="{FF2B5EF4-FFF2-40B4-BE49-F238E27FC236}">
                <a16:creationId xmlns:a16="http://schemas.microsoft.com/office/drawing/2014/main" id="{2C87389E-7B34-CA41-BC9C-86A1222AE16B}"/>
              </a:ext>
            </a:extLst>
          </p:cNvPr>
          <p:cNvSpPr txBox="1"/>
          <p:nvPr/>
        </p:nvSpPr>
        <p:spPr>
          <a:xfrm>
            <a:off x="-21791" y="4194591"/>
            <a:ext cx="1086679"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PC3</a:t>
            </a:r>
          </a:p>
        </p:txBody>
      </p:sp>
      <p:sp>
        <p:nvSpPr>
          <p:cNvPr id="8" name="TextBox 7">
            <a:extLst>
              <a:ext uri="{FF2B5EF4-FFF2-40B4-BE49-F238E27FC236}">
                <a16:creationId xmlns:a16="http://schemas.microsoft.com/office/drawing/2014/main" id="{B58765A3-EAAE-2B45-AA39-98272EA0B188}"/>
              </a:ext>
            </a:extLst>
          </p:cNvPr>
          <p:cNvSpPr txBox="1"/>
          <p:nvPr/>
        </p:nvSpPr>
        <p:spPr>
          <a:xfrm>
            <a:off x="423299" y="6369403"/>
            <a:ext cx="4956149" cy="400110"/>
          </a:xfrm>
          <a:prstGeom prst="rect">
            <a:avLst/>
          </a:prstGeom>
          <a:noFill/>
        </p:spPr>
        <p:txBody>
          <a:bodyPr wrap="square" rtlCol="0">
            <a:spAutoFit/>
          </a:bodyPr>
          <a:lstStyle/>
          <a:p>
            <a:r>
              <a:rPr lang="en-US" sz="2000" b="1" dirty="0"/>
              <a:t>Analysis performed using </a:t>
            </a:r>
            <a:r>
              <a:rPr lang="en-US" sz="2000" b="1" dirty="0" err="1">
                <a:solidFill>
                  <a:srgbClr val="FF0000"/>
                </a:solidFill>
              </a:rPr>
              <a:t>polyqtlR</a:t>
            </a:r>
            <a:endParaRPr lang="en-US" sz="2000" b="1" dirty="0">
              <a:solidFill>
                <a:srgbClr val="FF0000"/>
              </a:solidFill>
            </a:endParaRPr>
          </a:p>
        </p:txBody>
      </p:sp>
      <p:pic>
        <p:nvPicPr>
          <p:cNvPr id="9" name="Picture 8">
            <a:extLst>
              <a:ext uri="{FF2B5EF4-FFF2-40B4-BE49-F238E27FC236}">
                <a16:creationId xmlns:a16="http://schemas.microsoft.com/office/drawing/2014/main" id="{936C364B-4338-B941-B50D-EE34FB8C9F1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036186" y="5878909"/>
            <a:ext cx="1899730" cy="890604"/>
          </a:xfrm>
          <a:prstGeom prst="rect">
            <a:avLst/>
          </a:prstGeom>
        </p:spPr>
      </p:pic>
      <p:pic>
        <p:nvPicPr>
          <p:cNvPr id="10" name="Picture 9">
            <a:extLst>
              <a:ext uri="{FF2B5EF4-FFF2-40B4-BE49-F238E27FC236}">
                <a16:creationId xmlns:a16="http://schemas.microsoft.com/office/drawing/2014/main" id="{EB3E696A-694F-8D4B-ABBE-019BB32B64F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037142" y="3640563"/>
            <a:ext cx="2861149" cy="1907432"/>
          </a:xfrm>
          <a:prstGeom prst="rect">
            <a:avLst/>
          </a:prstGeom>
        </p:spPr>
      </p:pic>
      <p:pic>
        <p:nvPicPr>
          <p:cNvPr id="11" name="Picture 10">
            <a:extLst>
              <a:ext uri="{FF2B5EF4-FFF2-40B4-BE49-F238E27FC236}">
                <a16:creationId xmlns:a16="http://schemas.microsoft.com/office/drawing/2014/main" id="{716FB7CB-5415-BB4F-8D79-1DB90FD1F3D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999518" y="1305133"/>
            <a:ext cx="2936398" cy="1957599"/>
          </a:xfrm>
          <a:prstGeom prst="rect">
            <a:avLst/>
          </a:prstGeom>
        </p:spPr>
      </p:pic>
      <p:cxnSp>
        <p:nvCxnSpPr>
          <p:cNvPr id="12" name="Straight Arrow Connector 11">
            <a:extLst>
              <a:ext uri="{FF2B5EF4-FFF2-40B4-BE49-F238E27FC236}">
                <a16:creationId xmlns:a16="http://schemas.microsoft.com/office/drawing/2014/main" id="{AC0522AA-EB13-E440-8957-D88126CA70EB}"/>
              </a:ext>
            </a:extLst>
          </p:cNvPr>
          <p:cNvCxnSpPr>
            <a:cxnSpLocks/>
          </p:cNvCxnSpPr>
          <p:nvPr/>
        </p:nvCxnSpPr>
        <p:spPr>
          <a:xfrm flipV="1">
            <a:off x="3898232" y="2160104"/>
            <a:ext cx="3827785" cy="319480"/>
          </a:xfrm>
          <a:prstGeom prst="straightConnector1">
            <a:avLst/>
          </a:prstGeom>
          <a:ln w="12382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E54D2DF-7109-5747-B936-F710A93E5E3E}"/>
              </a:ext>
            </a:extLst>
          </p:cNvPr>
          <p:cNvCxnSpPr>
            <a:cxnSpLocks/>
          </p:cNvCxnSpPr>
          <p:nvPr/>
        </p:nvCxnSpPr>
        <p:spPr>
          <a:xfrm>
            <a:off x="3978442" y="2871537"/>
            <a:ext cx="4684295" cy="1540042"/>
          </a:xfrm>
          <a:prstGeom prst="straightConnector1">
            <a:avLst/>
          </a:prstGeom>
          <a:ln w="12382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1EDD317-5B97-6047-82CD-0BBE916360B5}"/>
              </a:ext>
            </a:extLst>
          </p:cNvPr>
          <p:cNvSpPr txBox="1"/>
          <p:nvPr/>
        </p:nvSpPr>
        <p:spPr>
          <a:xfrm>
            <a:off x="2211892" y="217727"/>
            <a:ext cx="8255824" cy="584775"/>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Linkage mapping results for tuber skin quality</a:t>
            </a:r>
          </a:p>
        </p:txBody>
      </p:sp>
    </p:spTree>
    <p:extLst>
      <p:ext uri="{BB962C8B-B14F-4D97-AF65-F5344CB8AC3E}">
        <p14:creationId xmlns:p14="http://schemas.microsoft.com/office/powerpoint/2010/main" val="386254729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Box 58">
            <a:extLst>
              <a:ext uri="{FF2B5EF4-FFF2-40B4-BE49-F238E27FC236}">
                <a16:creationId xmlns:a16="http://schemas.microsoft.com/office/drawing/2014/main" id="{67FE1D06-58A4-FF4B-8E7B-4535C9680969}"/>
              </a:ext>
            </a:extLst>
          </p:cNvPr>
          <p:cNvSpPr txBox="1"/>
          <p:nvPr/>
        </p:nvSpPr>
        <p:spPr>
          <a:xfrm>
            <a:off x="91362" y="123271"/>
            <a:ext cx="12010359" cy="646331"/>
          </a:xfrm>
          <a:prstGeom prst="rect">
            <a:avLst/>
          </a:prstGeom>
          <a:noFill/>
        </p:spPr>
        <p:txBody>
          <a:bodyPr wrap="square" rtlCol="0">
            <a:spAutoFit/>
          </a:bodyPr>
          <a:lstStyle/>
          <a:p>
            <a:pPr algn="ctr"/>
            <a:r>
              <a:rPr lang="en-US" sz="3600" dirty="0">
                <a:solidFill>
                  <a:srgbClr val="FF0000"/>
                </a:solidFill>
                <a:latin typeface="Times New Roman" panose="02020603050405020304" pitchFamily="18" charset="0"/>
                <a:cs typeface="Times New Roman" panose="02020603050405020304" pitchFamily="18" charset="0"/>
              </a:rPr>
              <a:t>Marker</a:t>
            </a:r>
            <a:r>
              <a:rPr lang="en-US" sz="3600" dirty="0">
                <a:latin typeface="Times New Roman" panose="02020603050405020304" pitchFamily="18" charset="0"/>
                <a:cs typeface="Times New Roman" panose="02020603050405020304" pitchFamily="18" charset="0"/>
              </a:rPr>
              <a:t> assisted breeding for TRV resistance is now possible!</a:t>
            </a:r>
          </a:p>
        </p:txBody>
      </p:sp>
      <p:pic>
        <p:nvPicPr>
          <p:cNvPr id="3" name="Picture 2">
            <a:extLst>
              <a:ext uri="{FF2B5EF4-FFF2-40B4-BE49-F238E27FC236}">
                <a16:creationId xmlns:a16="http://schemas.microsoft.com/office/drawing/2014/main" id="{7B62BD8C-4A99-7E40-AC20-B073A828A4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74763" y="1821549"/>
            <a:ext cx="889382" cy="889382"/>
          </a:xfrm>
          <a:prstGeom prst="rect">
            <a:avLst/>
          </a:prstGeom>
        </p:spPr>
      </p:pic>
      <p:pic>
        <p:nvPicPr>
          <p:cNvPr id="60" name="Picture 59">
            <a:extLst>
              <a:ext uri="{FF2B5EF4-FFF2-40B4-BE49-F238E27FC236}">
                <a16:creationId xmlns:a16="http://schemas.microsoft.com/office/drawing/2014/main" id="{837B02E1-09FF-A347-B9F6-71327530DD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74763" y="2860642"/>
            <a:ext cx="889382" cy="889382"/>
          </a:xfrm>
          <a:prstGeom prst="rect">
            <a:avLst/>
          </a:prstGeom>
        </p:spPr>
      </p:pic>
      <p:pic>
        <p:nvPicPr>
          <p:cNvPr id="61" name="Picture 60">
            <a:extLst>
              <a:ext uri="{FF2B5EF4-FFF2-40B4-BE49-F238E27FC236}">
                <a16:creationId xmlns:a16="http://schemas.microsoft.com/office/drawing/2014/main" id="{3145C22B-92EA-3E46-989E-5AF89705430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74763" y="3927729"/>
            <a:ext cx="889382" cy="889382"/>
          </a:xfrm>
          <a:prstGeom prst="rect">
            <a:avLst/>
          </a:prstGeom>
        </p:spPr>
      </p:pic>
      <p:pic>
        <p:nvPicPr>
          <p:cNvPr id="62" name="Picture 61">
            <a:extLst>
              <a:ext uri="{FF2B5EF4-FFF2-40B4-BE49-F238E27FC236}">
                <a16:creationId xmlns:a16="http://schemas.microsoft.com/office/drawing/2014/main" id="{09E4AF35-7EA7-D642-A2CC-0175ABD2E6F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74763" y="5474417"/>
            <a:ext cx="889382" cy="889382"/>
          </a:xfrm>
          <a:prstGeom prst="rect">
            <a:avLst/>
          </a:prstGeom>
        </p:spPr>
      </p:pic>
      <p:sp>
        <p:nvSpPr>
          <p:cNvPr id="63" name="TextBox 62">
            <a:extLst>
              <a:ext uri="{FF2B5EF4-FFF2-40B4-BE49-F238E27FC236}">
                <a16:creationId xmlns:a16="http://schemas.microsoft.com/office/drawing/2014/main" id="{500465FA-2229-E44B-85EB-DFAA3B82F9AE}"/>
              </a:ext>
            </a:extLst>
          </p:cNvPr>
          <p:cNvSpPr txBox="1"/>
          <p:nvPr/>
        </p:nvSpPr>
        <p:spPr>
          <a:xfrm rot="5400000">
            <a:off x="8639418" y="885682"/>
            <a:ext cx="703696" cy="1569660"/>
          </a:xfrm>
          <a:prstGeom prst="rect">
            <a:avLst/>
          </a:prstGeom>
          <a:noFill/>
        </p:spPr>
        <p:txBody>
          <a:bodyPr wrap="square" rtlCol="0">
            <a:spAutoFit/>
          </a:bodyPr>
          <a:lstStyle/>
          <a:p>
            <a:r>
              <a:rPr lang="en-US" sz="9600" dirty="0"/>
              <a:t>[</a:t>
            </a:r>
          </a:p>
        </p:txBody>
      </p:sp>
      <p:sp>
        <p:nvSpPr>
          <p:cNvPr id="64" name="TextBox 63">
            <a:extLst>
              <a:ext uri="{FF2B5EF4-FFF2-40B4-BE49-F238E27FC236}">
                <a16:creationId xmlns:a16="http://schemas.microsoft.com/office/drawing/2014/main" id="{B29EA495-D682-774F-B386-A33E9AFAD50F}"/>
              </a:ext>
            </a:extLst>
          </p:cNvPr>
          <p:cNvSpPr txBox="1"/>
          <p:nvPr/>
        </p:nvSpPr>
        <p:spPr>
          <a:xfrm rot="16200000">
            <a:off x="8312268" y="5527361"/>
            <a:ext cx="1059197" cy="1569660"/>
          </a:xfrm>
          <a:prstGeom prst="rect">
            <a:avLst/>
          </a:prstGeom>
          <a:noFill/>
        </p:spPr>
        <p:txBody>
          <a:bodyPr wrap="square" rtlCol="0">
            <a:spAutoFit/>
          </a:bodyPr>
          <a:lstStyle/>
          <a:p>
            <a:r>
              <a:rPr lang="en-US" sz="9600" dirty="0"/>
              <a:t>[</a:t>
            </a:r>
          </a:p>
        </p:txBody>
      </p:sp>
      <p:sp>
        <p:nvSpPr>
          <p:cNvPr id="65" name="TextBox 64">
            <a:extLst>
              <a:ext uri="{FF2B5EF4-FFF2-40B4-BE49-F238E27FC236}">
                <a16:creationId xmlns:a16="http://schemas.microsoft.com/office/drawing/2014/main" id="{C9BD5E7A-EA26-4744-B371-9AFB47254C17}"/>
              </a:ext>
            </a:extLst>
          </p:cNvPr>
          <p:cNvSpPr txBox="1"/>
          <p:nvPr/>
        </p:nvSpPr>
        <p:spPr>
          <a:xfrm>
            <a:off x="8408409" y="4032281"/>
            <a:ext cx="1960511" cy="1569660"/>
          </a:xfrm>
          <a:prstGeom prst="rect">
            <a:avLst/>
          </a:prstGeom>
          <a:noFill/>
        </p:spPr>
        <p:txBody>
          <a:bodyPr wrap="square" rtlCol="0">
            <a:spAutoFit/>
          </a:bodyPr>
          <a:lstStyle/>
          <a:p>
            <a:r>
              <a:rPr lang="en-US" sz="9600" dirty="0"/>
              <a:t>…</a:t>
            </a:r>
          </a:p>
        </p:txBody>
      </p:sp>
      <p:sp>
        <p:nvSpPr>
          <p:cNvPr id="66" name="Rectangle 65">
            <a:extLst>
              <a:ext uri="{FF2B5EF4-FFF2-40B4-BE49-F238E27FC236}">
                <a16:creationId xmlns:a16="http://schemas.microsoft.com/office/drawing/2014/main" id="{A0F68F5E-BD7F-0C4C-B294-D1FBAD8E8242}"/>
              </a:ext>
            </a:extLst>
          </p:cNvPr>
          <p:cNvSpPr/>
          <p:nvPr/>
        </p:nvSpPr>
        <p:spPr>
          <a:xfrm>
            <a:off x="9744645" y="1831129"/>
            <a:ext cx="2046588" cy="8893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69AEE976-0FCC-1A4F-8A6A-8B860760A657}"/>
              </a:ext>
            </a:extLst>
          </p:cNvPr>
          <p:cNvSpPr/>
          <p:nvPr/>
        </p:nvSpPr>
        <p:spPr>
          <a:xfrm>
            <a:off x="9744645" y="2860642"/>
            <a:ext cx="2046588" cy="8893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20A8C7BD-2252-D74C-934A-32192AFA427C}"/>
              </a:ext>
            </a:extLst>
          </p:cNvPr>
          <p:cNvSpPr/>
          <p:nvPr/>
        </p:nvSpPr>
        <p:spPr>
          <a:xfrm>
            <a:off x="9744645" y="3944496"/>
            <a:ext cx="2046588" cy="8893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E5FD53CB-920E-2744-97D5-9B38784FDE91}"/>
              </a:ext>
            </a:extLst>
          </p:cNvPr>
          <p:cNvSpPr/>
          <p:nvPr/>
        </p:nvSpPr>
        <p:spPr>
          <a:xfrm>
            <a:off x="9744645" y="5524651"/>
            <a:ext cx="2046588" cy="8893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B25CF34F-4845-5C4E-B152-FBE102675C55}"/>
              </a:ext>
            </a:extLst>
          </p:cNvPr>
          <p:cNvSpPr/>
          <p:nvPr/>
        </p:nvSpPr>
        <p:spPr>
          <a:xfrm>
            <a:off x="9904155" y="2218958"/>
            <a:ext cx="464764" cy="1606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B28CFE62-CE00-0A4D-975E-FBBD87E0807C}"/>
              </a:ext>
            </a:extLst>
          </p:cNvPr>
          <p:cNvSpPr/>
          <p:nvPr/>
        </p:nvSpPr>
        <p:spPr>
          <a:xfrm>
            <a:off x="9892329" y="3225170"/>
            <a:ext cx="464764" cy="1606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33F3544A-1EB7-8940-8870-CDEB7BBD76D0}"/>
              </a:ext>
            </a:extLst>
          </p:cNvPr>
          <p:cNvSpPr/>
          <p:nvPr/>
        </p:nvSpPr>
        <p:spPr>
          <a:xfrm>
            <a:off x="10535557" y="3225025"/>
            <a:ext cx="464764" cy="1606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AF7B46D2-D6D3-E243-99B4-C4D20930E8DB}"/>
              </a:ext>
            </a:extLst>
          </p:cNvPr>
          <p:cNvSpPr/>
          <p:nvPr/>
        </p:nvSpPr>
        <p:spPr>
          <a:xfrm>
            <a:off x="10571750" y="4377100"/>
            <a:ext cx="464764" cy="1606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0761975D-744A-B04B-8D39-E0FEA26B6AC8}"/>
              </a:ext>
            </a:extLst>
          </p:cNvPr>
          <p:cNvSpPr/>
          <p:nvPr/>
        </p:nvSpPr>
        <p:spPr>
          <a:xfrm>
            <a:off x="10571750" y="5981796"/>
            <a:ext cx="464764" cy="1606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D0F7EC0D-7E67-D44E-AD71-F4E1C37FDD77}"/>
              </a:ext>
            </a:extLst>
          </p:cNvPr>
          <p:cNvSpPr/>
          <p:nvPr/>
        </p:nvSpPr>
        <p:spPr>
          <a:xfrm>
            <a:off x="11170247" y="2259498"/>
            <a:ext cx="464764" cy="1606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F0C14BFE-C2D9-FC4B-B57A-A5B8FB8B6DF2}"/>
              </a:ext>
            </a:extLst>
          </p:cNvPr>
          <p:cNvSpPr/>
          <p:nvPr/>
        </p:nvSpPr>
        <p:spPr>
          <a:xfrm>
            <a:off x="11186129" y="5981796"/>
            <a:ext cx="464764" cy="1606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EE8E98FD-FF0C-AD49-83F1-C28B02D8DCE3}"/>
              </a:ext>
            </a:extLst>
          </p:cNvPr>
          <p:cNvSpPr/>
          <p:nvPr/>
        </p:nvSpPr>
        <p:spPr>
          <a:xfrm>
            <a:off x="11186129" y="3225025"/>
            <a:ext cx="464764" cy="1606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1561B5C2-BCA4-8F49-B3BA-87AD185B2FA0}"/>
              </a:ext>
            </a:extLst>
          </p:cNvPr>
          <p:cNvSpPr txBox="1"/>
          <p:nvPr/>
        </p:nvSpPr>
        <p:spPr>
          <a:xfrm>
            <a:off x="9688160" y="1235914"/>
            <a:ext cx="909449" cy="461665"/>
          </a:xfrm>
          <a:prstGeom prst="rect">
            <a:avLst/>
          </a:prstGeom>
          <a:noFill/>
        </p:spPr>
        <p:txBody>
          <a:bodyPr wrap="square" rtlCol="0">
            <a:spAutoFit/>
          </a:bodyPr>
          <a:lstStyle/>
          <a:p>
            <a:r>
              <a:rPr lang="en-US" sz="1200" dirty="0"/>
              <a:t>Disease Resistance</a:t>
            </a:r>
          </a:p>
        </p:txBody>
      </p:sp>
      <p:sp>
        <p:nvSpPr>
          <p:cNvPr id="79" name="TextBox 78">
            <a:extLst>
              <a:ext uri="{FF2B5EF4-FFF2-40B4-BE49-F238E27FC236}">
                <a16:creationId xmlns:a16="http://schemas.microsoft.com/office/drawing/2014/main" id="{9578765E-FCB9-C14E-91B0-3ECBC74AFAA3}"/>
              </a:ext>
            </a:extLst>
          </p:cNvPr>
          <p:cNvSpPr txBox="1"/>
          <p:nvPr/>
        </p:nvSpPr>
        <p:spPr>
          <a:xfrm>
            <a:off x="10348371" y="1352146"/>
            <a:ext cx="909449" cy="276999"/>
          </a:xfrm>
          <a:prstGeom prst="rect">
            <a:avLst/>
          </a:prstGeom>
          <a:noFill/>
        </p:spPr>
        <p:txBody>
          <a:bodyPr wrap="square" rtlCol="0">
            <a:spAutoFit/>
          </a:bodyPr>
          <a:lstStyle/>
          <a:p>
            <a:pPr algn="ctr"/>
            <a:r>
              <a:rPr lang="en-US" sz="1200" dirty="0"/>
              <a:t>Yield</a:t>
            </a:r>
          </a:p>
        </p:txBody>
      </p:sp>
      <p:sp>
        <p:nvSpPr>
          <p:cNvPr id="80" name="TextBox 79">
            <a:extLst>
              <a:ext uri="{FF2B5EF4-FFF2-40B4-BE49-F238E27FC236}">
                <a16:creationId xmlns:a16="http://schemas.microsoft.com/office/drawing/2014/main" id="{0BDB7110-67E6-C14F-9227-3D4977E7F236}"/>
              </a:ext>
            </a:extLst>
          </p:cNvPr>
          <p:cNvSpPr txBox="1"/>
          <p:nvPr/>
        </p:nvSpPr>
        <p:spPr>
          <a:xfrm>
            <a:off x="11013069" y="1256557"/>
            <a:ext cx="1178931" cy="461665"/>
          </a:xfrm>
          <a:prstGeom prst="rect">
            <a:avLst/>
          </a:prstGeom>
          <a:noFill/>
        </p:spPr>
        <p:txBody>
          <a:bodyPr wrap="square" rtlCol="0">
            <a:spAutoFit/>
          </a:bodyPr>
          <a:lstStyle/>
          <a:p>
            <a:pPr algn="ctr"/>
            <a:r>
              <a:rPr lang="en-US" sz="1200" dirty="0"/>
              <a:t>Tuber characteristics</a:t>
            </a:r>
          </a:p>
        </p:txBody>
      </p:sp>
      <p:sp>
        <p:nvSpPr>
          <p:cNvPr id="88" name="&quot;No&quot; Symbol 87">
            <a:extLst>
              <a:ext uri="{FF2B5EF4-FFF2-40B4-BE49-F238E27FC236}">
                <a16:creationId xmlns:a16="http://schemas.microsoft.com/office/drawing/2014/main" id="{1303F0AD-E660-BF48-ADB1-717A95CD59EF}"/>
              </a:ext>
            </a:extLst>
          </p:cNvPr>
          <p:cNvSpPr/>
          <p:nvPr/>
        </p:nvSpPr>
        <p:spPr>
          <a:xfrm>
            <a:off x="8341539" y="1496741"/>
            <a:ext cx="1158395" cy="1342020"/>
          </a:xfrm>
          <a:prstGeom prst="noSmoking">
            <a:avLst>
              <a:gd name="adj" fmla="val 10496"/>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quot;No&quot; Symbol 88">
            <a:extLst>
              <a:ext uri="{FF2B5EF4-FFF2-40B4-BE49-F238E27FC236}">
                <a16:creationId xmlns:a16="http://schemas.microsoft.com/office/drawing/2014/main" id="{E6900528-4777-984E-B7F9-969C6F7B6262}"/>
              </a:ext>
            </a:extLst>
          </p:cNvPr>
          <p:cNvSpPr/>
          <p:nvPr/>
        </p:nvSpPr>
        <p:spPr>
          <a:xfrm>
            <a:off x="8330249" y="3820038"/>
            <a:ext cx="1158395" cy="1342020"/>
          </a:xfrm>
          <a:prstGeom prst="noSmoking">
            <a:avLst>
              <a:gd name="adj" fmla="val 10496"/>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quot;No&quot; Symbol 89">
            <a:extLst>
              <a:ext uri="{FF2B5EF4-FFF2-40B4-BE49-F238E27FC236}">
                <a16:creationId xmlns:a16="http://schemas.microsoft.com/office/drawing/2014/main" id="{229E4BC6-B301-1C4B-8449-75EE69C1DA2C}"/>
              </a:ext>
            </a:extLst>
          </p:cNvPr>
          <p:cNvSpPr/>
          <p:nvPr/>
        </p:nvSpPr>
        <p:spPr>
          <a:xfrm>
            <a:off x="8330249" y="5305323"/>
            <a:ext cx="1158395" cy="1342020"/>
          </a:xfrm>
          <a:prstGeom prst="noSmoking">
            <a:avLst>
              <a:gd name="adj" fmla="val 10496"/>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Frame 90">
            <a:extLst>
              <a:ext uri="{FF2B5EF4-FFF2-40B4-BE49-F238E27FC236}">
                <a16:creationId xmlns:a16="http://schemas.microsoft.com/office/drawing/2014/main" id="{E15D2827-1789-5546-B7E8-D37CC01EE0F7}"/>
              </a:ext>
            </a:extLst>
          </p:cNvPr>
          <p:cNvSpPr/>
          <p:nvPr/>
        </p:nvSpPr>
        <p:spPr>
          <a:xfrm>
            <a:off x="8109840" y="2685342"/>
            <a:ext cx="3927614" cy="1212262"/>
          </a:xfrm>
          <a:prstGeom prst="frame">
            <a:avLst>
              <a:gd name="adj1" fmla="val 4764"/>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2" name="Picture 91">
            <a:extLst>
              <a:ext uri="{FF2B5EF4-FFF2-40B4-BE49-F238E27FC236}">
                <a16:creationId xmlns:a16="http://schemas.microsoft.com/office/drawing/2014/main" id="{5AC1B753-9642-EC4C-B674-25A877E0AD4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06622" y="1606674"/>
            <a:ext cx="1850814" cy="1233569"/>
          </a:xfrm>
          <a:prstGeom prst="rect">
            <a:avLst/>
          </a:prstGeom>
        </p:spPr>
      </p:pic>
      <p:pic>
        <p:nvPicPr>
          <p:cNvPr id="93" name="Picture 92">
            <a:extLst>
              <a:ext uri="{FF2B5EF4-FFF2-40B4-BE49-F238E27FC236}">
                <a16:creationId xmlns:a16="http://schemas.microsoft.com/office/drawing/2014/main" id="{12249C03-DD68-5A47-AF3B-229163D0D91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57676" y="1758450"/>
            <a:ext cx="1340848" cy="1064218"/>
          </a:xfrm>
          <a:prstGeom prst="rect">
            <a:avLst/>
          </a:prstGeom>
        </p:spPr>
      </p:pic>
      <p:sp>
        <p:nvSpPr>
          <p:cNvPr id="94" name="TextBox 93">
            <a:extLst>
              <a:ext uri="{FF2B5EF4-FFF2-40B4-BE49-F238E27FC236}">
                <a16:creationId xmlns:a16="http://schemas.microsoft.com/office/drawing/2014/main" id="{8DB7F563-AA64-E848-8250-B0B1A626E46F}"/>
              </a:ext>
            </a:extLst>
          </p:cNvPr>
          <p:cNvSpPr txBox="1"/>
          <p:nvPr/>
        </p:nvSpPr>
        <p:spPr>
          <a:xfrm>
            <a:off x="3523287" y="2071772"/>
            <a:ext cx="638449" cy="520463"/>
          </a:xfrm>
          <a:prstGeom prst="rect">
            <a:avLst/>
          </a:prstGeom>
          <a:noFill/>
        </p:spPr>
        <p:txBody>
          <a:bodyPr wrap="square" rtlCol="0">
            <a:spAutoFit/>
          </a:bodyPr>
          <a:lstStyle/>
          <a:p>
            <a:pPr algn="ctr"/>
            <a:r>
              <a:rPr lang="en-US" sz="2782" b="1" dirty="0"/>
              <a:t>X</a:t>
            </a:r>
          </a:p>
        </p:txBody>
      </p:sp>
      <p:sp>
        <p:nvSpPr>
          <p:cNvPr id="95" name="TextBox 94">
            <a:extLst>
              <a:ext uri="{FF2B5EF4-FFF2-40B4-BE49-F238E27FC236}">
                <a16:creationId xmlns:a16="http://schemas.microsoft.com/office/drawing/2014/main" id="{6E1A4F8B-B549-4B43-983D-6DCA5B08F1C0}"/>
              </a:ext>
            </a:extLst>
          </p:cNvPr>
          <p:cNvSpPr txBox="1"/>
          <p:nvPr/>
        </p:nvSpPr>
        <p:spPr>
          <a:xfrm>
            <a:off x="281641" y="1035069"/>
            <a:ext cx="2982076" cy="461665"/>
          </a:xfrm>
          <a:prstGeom prst="rect">
            <a:avLst/>
          </a:prstGeom>
          <a:noFill/>
        </p:spPr>
        <p:txBody>
          <a:bodyPr wrap="square" rtlCol="0">
            <a:spAutoFit/>
          </a:bodyPr>
          <a:lstStyle/>
          <a:p>
            <a:pPr algn="ctr"/>
            <a:r>
              <a:rPr lang="en-US" sz="2400" dirty="0">
                <a:latin typeface="+mj-lt"/>
                <a:ea typeface="Baskerville" panose="02020502070401020303" pitchFamily="18" charset="0"/>
              </a:rPr>
              <a:t>Disease resistant</a:t>
            </a:r>
          </a:p>
        </p:txBody>
      </p:sp>
      <p:sp>
        <p:nvSpPr>
          <p:cNvPr id="96" name="TextBox 95">
            <a:extLst>
              <a:ext uri="{FF2B5EF4-FFF2-40B4-BE49-F238E27FC236}">
                <a16:creationId xmlns:a16="http://schemas.microsoft.com/office/drawing/2014/main" id="{5B63E9C4-816F-0F48-AA27-FF68CB6388E4}"/>
              </a:ext>
            </a:extLst>
          </p:cNvPr>
          <p:cNvSpPr txBox="1"/>
          <p:nvPr/>
        </p:nvSpPr>
        <p:spPr>
          <a:xfrm>
            <a:off x="3451943" y="1000734"/>
            <a:ext cx="4622006" cy="461665"/>
          </a:xfrm>
          <a:prstGeom prst="rect">
            <a:avLst/>
          </a:prstGeom>
          <a:noFill/>
        </p:spPr>
        <p:txBody>
          <a:bodyPr wrap="square" rtlCol="0">
            <a:spAutoFit/>
          </a:bodyPr>
          <a:lstStyle/>
          <a:p>
            <a:pPr algn="ctr"/>
            <a:r>
              <a:rPr lang="en-US" sz="2400" dirty="0">
                <a:latin typeface="+mj-lt"/>
                <a:ea typeface="Baskerville" panose="02020502070401020303" pitchFamily="18" charset="0"/>
              </a:rPr>
              <a:t>Elite (with high combining ability)</a:t>
            </a:r>
          </a:p>
        </p:txBody>
      </p:sp>
      <p:pic>
        <p:nvPicPr>
          <p:cNvPr id="97" name="Picture 96">
            <a:extLst>
              <a:ext uri="{FF2B5EF4-FFF2-40B4-BE49-F238E27FC236}">
                <a16:creationId xmlns:a16="http://schemas.microsoft.com/office/drawing/2014/main" id="{E37B7C83-400A-484F-94C9-52C35764A93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436796" y="2570995"/>
            <a:ext cx="934891" cy="893746"/>
          </a:xfrm>
          <a:prstGeom prst="rect">
            <a:avLst/>
          </a:prstGeom>
        </p:spPr>
      </p:pic>
      <p:pic>
        <p:nvPicPr>
          <p:cNvPr id="98" name="Picture 97" descr="crs_field.jpeg">
            <a:extLst>
              <a:ext uri="{FF2B5EF4-FFF2-40B4-BE49-F238E27FC236}">
                <a16:creationId xmlns:a16="http://schemas.microsoft.com/office/drawing/2014/main" id="{FFC7912B-4AA1-AB42-8EF2-B1C3411AE9E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625509" y="3473401"/>
            <a:ext cx="2612736" cy="1953948"/>
          </a:xfrm>
          <a:prstGeom prst="rect">
            <a:avLst/>
          </a:prstGeom>
        </p:spPr>
      </p:pic>
      <p:sp>
        <p:nvSpPr>
          <p:cNvPr id="99" name="TextBox 98">
            <a:extLst>
              <a:ext uri="{FF2B5EF4-FFF2-40B4-BE49-F238E27FC236}">
                <a16:creationId xmlns:a16="http://schemas.microsoft.com/office/drawing/2014/main" id="{F7C112EF-5771-414A-816C-83FBEC6148F5}"/>
              </a:ext>
            </a:extLst>
          </p:cNvPr>
          <p:cNvSpPr txBox="1"/>
          <p:nvPr/>
        </p:nvSpPr>
        <p:spPr>
          <a:xfrm>
            <a:off x="4439419" y="2936300"/>
            <a:ext cx="2982076" cy="461665"/>
          </a:xfrm>
          <a:prstGeom prst="rect">
            <a:avLst/>
          </a:prstGeom>
          <a:noFill/>
        </p:spPr>
        <p:txBody>
          <a:bodyPr wrap="square" rtlCol="0">
            <a:spAutoFit/>
          </a:bodyPr>
          <a:lstStyle/>
          <a:p>
            <a:pPr algn="ctr"/>
            <a:r>
              <a:rPr lang="en-US" sz="2400" dirty="0">
                <a:latin typeface="+mj-lt"/>
                <a:ea typeface="Baskerville" panose="02020502070401020303" pitchFamily="18" charset="0"/>
              </a:rPr>
              <a:t>Field trial</a:t>
            </a:r>
          </a:p>
        </p:txBody>
      </p:sp>
      <p:pic>
        <p:nvPicPr>
          <p:cNvPr id="100" name="Picture 99">
            <a:extLst>
              <a:ext uri="{FF2B5EF4-FFF2-40B4-BE49-F238E27FC236}">
                <a16:creationId xmlns:a16="http://schemas.microsoft.com/office/drawing/2014/main" id="{32094C7D-437A-B841-8821-6D7C78D1041E}"/>
              </a:ext>
            </a:extLst>
          </p:cNvPr>
          <p:cNvPicPr>
            <a:picLocks noChangeAspect="1"/>
          </p:cNvPicPr>
          <p:nvPr/>
        </p:nvPicPr>
        <p:blipFill>
          <a:blip r:embed="rId8"/>
          <a:stretch>
            <a:fillRect/>
          </a:stretch>
        </p:blipFill>
        <p:spPr>
          <a:xfrm>
            <a:off x="799134" y="3534470"/>
            <a:ext cx="2415391" cy="1921770"/>
          </a:xfrm>
          <a:prstGeom prst="rect">
            <a:avLst/>
          </a:prstGeom>
        </p:spPr>
      </p:pic>
      <p:sp>
        <p:nvSpPr>
          <p:cNvPr id="101" name="TextBox 100">
            <a:extLst>
              <a:ext uri="{FF2B5EF4-FFF2-40B4-BE49-F238E27FC236}">
                <a16:creationId xmlns:a16="http://schemas.microsoft.com/office/drawing/2014/main" id="{A092916F-7160-654F-BC6A-3CCCE208BEAF}"/>
              </a:ext>
            </a:extLst>
          </p:cNvPr>
          <p:cNvSpPr txBox="1"/>
          <p:nvPr/>
        </p:nvSpPr>
        <p:spPr>
          <a:xfrm>
            <a:off x="497280" y="2921334"/>
            <a:ext cx="2982076" cy="461665"/>
          </a:xfrm>
          <a:prstGeom prst="rect">
            <a:avLst/>
          </a:prstGeom>
          <a:noFill/>
        </p:spPr>
        <p:txBody>
          <a:bodyPr wrap="square" rtlCol="0">
            <a:spAutoFit/>
          </a:bodyPr>
          <a:lstStyle/>
          <a:p>
            <a:pPr algn="ctr"/>
            <a:r>
              <a:rPr lang="en-US" sz="2400" dirty="0">
                <a:latin typeface="+mj-lt"/>
                <a:ea typeface="Baskerville" panose="02020502070401020303" pitchFamily="18" charset="0"/>
              </a:rPr>
              <a:t>Mini-tubers</a:t>
            </a:r>
          </a:p>
        </p:txBody>
      </p:sp>
      <p:cxnSp>
        <p:nvCxnSpPr>
          <p:cNvPr id="87" name="Straight Arrow Connector 86">
            <a:extLst>
              <a:ext uri="{FF2B5EF4-FFF2-40B4-BE49-F238E27FC236}">
                <a16:creationId xmlns:a16="http://schemas.microsoft.com/office/drawing/2014/main" id="{FC26116B-0C3A-BC49-BE09-EB9FBCD27EE9}"/>
              </a:ext>
            </a:extLst>
          </p:cNvPr>
          <p:cNvCxnSpPr>
            <a:cxnSpLocks/>
          </p:cNvCxnSpPr>
          <p:nvPr/>
        </p:nvCxnSpPr>
        <p:spPr>
          <a:xfrm flipH="1">
            <a:off x="2491829" y="3359769"/>
            <a:ext cx="5093129" cy="1343674"/>
          </a:xfrm>
          <a:prstGeom prst="straightConnector1">
            <a:avLst/>
          </a:prstGeom>
          <a:ln w="1238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593F4676-4C6D-6645-A815-6DBB91FB22D8}"/>
              </a:ext>
            </a:extLst>
          </p:cNvPr>
          <p:cNvSpPr txBox="1"/>
          <p:nvPr/>
        </p:nvSpPr>
        <p:spPr>
          <a:xfrm>
            <a:off x="-322685" y="5700916"/>
            <a:ext cx="4622006" cy="461665"/>
          </a:xfrm>
          <a:prstGeom prst="rect">
            <a:avLst/>
          </a:prstGeom>
          <a:noFill/>
        </p:spPr>
        <p:txBody>
          <a:bodyPr wrap="square" rtlCol="0">
            <a:spAutoFit/>
          </a:bodyPr>
          <a:lstStyle/>
          <a:p>
            <a:pPr algn="ctr"/>
            <a:r>
              <a:rPr lang="en-US" sz="2400" b="1" dirty="0">
                <a:solidFill>
                  <a:schemeClr val="accent2"/>
                </a:solidFill>
                <a:latin typeface="+mj-lt"/>
                <a:ea typeface="Baskerville" panose="02020502070401020303" pitchFamily="18" charset="0"/>
              </a:rPr>
              <a:t>Maybe select here?!</a:t>
            </a:r>
          </a:p>
        </p:txBody>
      </p:sp>
      <p:sp>
        <p:nvSpPr>
          <p:cNvPr id="112" name="TextBox 111">
            <a:extLst>
              <a:ext uri="{FF2B5EF4-FFF2-40B4-BE49-F238E27FC236}">
                <a16:creationId xmlns:a16="http://schemas.microsoft.com/office/drawing/2014/main" id="{9F63D935-B269-2A49-B672-99BB28C5701D}"/>
              </a:ext>
            </a:extLst>
          </p:cNvPr>
          <p:cNvSpPr txBox="1"/>
          <p:nvPr/>
        </p:nvSpPr>
        <p:spPr>
          <a:xfrm>
            <a:off x="3655163" y="5658268"/>
            <a:ext cx="4622006" cy="461665"/>
          </a:xfrm>
          <a:prstGeom prst="rect">
            <a:avLst/>
          </a:prstGeom>
          <a:noFill/>
        </p:spPr>
        <p:txBody>
          <a:bodyPr wrap="square" rtlCol="0">
            <a:spAutoFit/>
          </a:bodyPr>
          <a:lstStyle/>
          <a:p>
            <a:pPr algn="ctr"/>
            <a:r>
              <a:rPr lang="en-US" sz="2400" dirty="0">
                <a:solidFill>
                  <a:srgbClr val="00B050"/>
                </a:solidFill>
                <a:latin typeface="+mj-lt"/>
                <a:ea typeface="Baskerville" panose="02020502070401020303" pitchFamily="18" charset="0"/>
              </a:rPr>
              <a:t>Did it work?</a:t>
            </a:r>
          </a:p>
        </p:txBody>
      </p:sp>
    </p:spTree>
    <p:extLst>
      <p:ext uri="{BB962C8B-B14F-4D97-AF65-F5344CB8AC3E}">
        <p14:creationId xmlns:p14="http://schemas.microsoft.com/office/powerpoint/2010/main" val="320452115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99B00B-DC8B-E645-B2AD-413DEE18B7E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41238" y="1164593"/>
            <a:ext cx="6282629" cy="4711972"/>
          </a:xfrm>
          <a:prstGeom prst="rect">
            <a:avLst/>
          </a:prstGeom>
        </p:spPr>
      </p:pic>
      <p:sp>
        <p:nvSpPr>
          <p:cNvPr id="8" name="TextBox 7">
            <a:extLst>
              <a:ext uri="{FF2B5EF4-FFF2-40B4-BE49-F238E27FC236}">
                <a16:creationId xmlns:a16="http://schemas.microsoft.com/office/drawing/2014/main" id="{DC31A9D9-4B4C-0747-BA68-4F9969A56DA2}"/>
              </a:ext>
            </a:extLst>
          </p:cNvPr>
          <p:cNvSpPr txBox="1"/>
          <p:nvPr/>
        </p:nvSpPr>
        <p:spPr>
          <a:xfrm>
            <a:off x="254000" y="1598937"/>
            <a:ext cx="2588053" cy="2862322"/>
          </a:xfrm>
          <a:prstGeom prst="rect">
            <a:avLst/>
          </a:prstGeom>
          <a:noFill/>
        </p:spPr>
        <p:txBody>
          <a:bodyPr wrap="square" rtlCol="0">
            <a:spAutoFit/>
          </a:bodyPr>
          <a:lstStyle/>
          <a:p>
            <a:r>
              <a:rPr lang="en-US" u="sng" dirty="0"/>
              <a:t>USDA-ARS Prosser</a:t>
            </a:r>
          </a:p>
          <a:p>
            <a:r>
              <a:rPr lang="en-US" dirty="0"/>
              <a:t>Mr. Richard Quick</a:t>
            </a:r>
          </a:p>
          <a:p>
            <a:r>
              <a:rPr lang="en-US" dirty="0"/>
              <a:t>Mr. Esteban Calderon</a:t>
            </a:r>
          </a:p>
          <a:p>
            <a:r>
              <a:rPr lang="en-US" dirty="0"/>
              <a:t>Ms. Katelyn Greene</a:t>
            </a:r>
          </a:p>
          <a:p>
            <a:r>
              <a:rPr lang="en-US" dirty="0"/>
              <a:t>Mr. Moises </a:t>
            </a:r>
            <a:r>
              <a:rPr lang="en-US" dirty="0" err="1"/>
              <a:t>Cohetzaltitla</a:t>
            </a:r>
            <a:r>
              <a:rPr lang="en-US" dirty="0"/>
              <a:t>-Ponce</a:t>
            </a:r>
          </a:p>
          <a:p>
            <a:r>
              <a:rPr lang="en-US" dirty="0"/>
              <a:t>Dr. Roy Navarre</a:t>
            </a:r>
          </a:p>
          <a:p>
            <a:r>
              <a:rPr lang="en-US" dirty="0"/>
              <a:t>Ms. Launa </a:t>
            </a:r>
            <a:r>
              <a:rPr lang="en-US" dirty="0" err="1"/>
              <a:t>Cimrhakl</a:t>
            </a:r>
            <a:endParaRPr lang="en-US" dirty="0"/>
          </a:p>
          <a:p>
            <a:r>
              <a:rPr lang="en-US" dirty="0"/>
              <a:t>Dr. Kylie Swisher-Grimm</a:t>
            </a:r>
          </a:p>
          <a:p>
            <a:r>
              <a:rPr lang="en-US" dirty="0"/>
              <a:t>Ms. Stacey Petit</a:t>
            </a:r>
          </a:p>
        </p:txBody>
      </p:sp>
      <p:sp>
        <p:nvSpPr>
          <p:cNvPr id="9" name="TextBox 8">
            <a:extLst>
              <a:ext uri="{FF2B5EF4-FFF2-40B4-BE49-F238E27FC236}">
                <a16:creationId xmlns:a16="http://schemas.microsoft.com/office/drawing/2014/main" id="{F2085A66-386A-CF4A-9840-83155B65A7A1}"/>
              </a:ext>
            </a:extLst>
          </p:cNvPr>
          <p:cNvSpPr txBox="1"/>
          <p:nvPr/>
        </p:nvSpPr>
        <p:spPr>
          <a:xfrm>
            <a:off x="253998" y="4493078"/>
            <a:ext cx="3115733" cy="1200329"/>
          </a:xfrm>
          <a:prstGeom prst="rect">
            <a:avLst/>
          </a:prstGeom>
          <a:noFill/>
        </p:spPr>
        <p:txBody>
          <a:bodyPr wrap="square" rtlCol="0">
            <a:spAutoFit/>
          </a:bodyPr>
          <a:lstStyle/>
          <a:p>
            <a:r>
              <a:rPr lang="en-US" u="sng" dirty="0"/>
              <a:t>USDA-ARS Aberdeen</a:t>
            </a:r>
          </a:p>
          <a:p>
            <a:r>
              <a:rPr lang="en-US" dirty="0"/>
              <a:t>Dr. Rich </a:t>
            </a:r>
            <a:r>
              <a:rPr lang="en-US" dirty="0" err="1"/>
              <a:t>Novy</a:t>
            </a:r>
            <a:endParaRPr lang="en-US" dirty="0"/>
          </a:p>
          <a:p>
            <a:r>
              <a:rPr lang="en-US" dirty="0"/>
              <a:t>Dr. Jae Park</a:t>
            </a:r>
          </a:p>
          <a:p>
            <a:r>
              <a:rPr lang="en-US" dirty="0"/>
              <a:t>Mr. Brian Schneider</a:t>
            </a:r>
          </a:p>
        </p:txBody>
      </p:sp>
      <p:sp>
        <p:nvSpPr>
          <p:cNvPr id="10" name="TextBox 9">
            <a:extLst>
              <a:ext uri="{FF2B5EF4-FFF2-40B4-BE49-F238E27FC236}">
                <a16:creationId xmlns:a16="http://schemas.microsoft.com/office/drawing/2014/main" id="{FB8FD4E4-4101-BE44-A14D-A045651514E1}"/>
              </a:ext>
            </a:extLst>
          </p:cNvPr>
          <p:cNvSpPr txBox="1"/>
          <p:nvPr/>
        </p:nvSpPr>
        <p:spPr>
          <a:xfrm>
            <a:off x="9211728" y="1619094"/>
            <a:ext cx="3115733" cy="1477328"/>
          </a:xfrm>
          <a:prstGeom prst="rect">
            <a:avLst/>
          </a:prstGeom>
          <a:noFill/>
        </p:spPr>
        <p:txBody>
          <a:bodyPr wrap="square" rtlCol="0">
            <a:spAutoFit/>
          </a:bodyPr>
          <a:lstStyle/>
          <a:p>
            <a:r>
              <a:rPr lang="en-US" u="sng" dirty="0"/>
              <a:t>Oregon State University</a:t>
            </a:r>
          </a:p>
          <a:p>
            <a:r>
              <a:rPr lang="en-US" dirty="0"/>
              <a:t>Dr. Sagar </a:t>
            </a:r>
            <a:r>
              <a:rPr lang="en-US" dirty="0" err="1"/>
              <a:t>Sathuvalli</a:t>
            </a:r>
            <a:endParaRPr lang="en-US" dirty="0"/>
          </a:p>
          <a:p>
            <a:r>
              <a:rPr lang="en-US" dirty="0"/>
              <a:t>Mr. Brian Charlton</a:t>
            </a:r>
          </a:p>
          <a:p>
            <a:r>
              <a:rPr lang="en-US" dirty="0"/>
              <a:t>Dr. Silvia </a:t>
            </a:r>
            <a:r>
              <a:rPr lang="en-US" dirty="0" err="1"/>
              <a:t>Rondon</a:t>
            </a:r>
            <a:endParaRPr lang="en-US" dirty="0"/>
          </a:p>
          <a:p>
            <a:r>
              <a:rPr lang="en-US" dirty="0"/>
              <a:t>Dr. </a:t>
            </a:r>
            <a:r>
              <a:rPr lang="en-US" dirty="0" err="1"/>
              <a:t>Ruijin</a:t>
            </a:r>
            <a:r>
              <a:rPr lang="en-US" dirty="0"/>
              <a:t> Qin</a:t>
            </a:r>
          </a:p>
        </p:txBody>
      </p:sp>
      <p:sp>
        <p:nvSpPr>
          <p:cNvPr id="11" name="TextBox 10">
            <a:extLst>
              <a:ext uri="{FF2B5EF4-FFF2-40B4-BE49-F238E27FC236}">
                <a16:creationId xmlns:a16="http://schemas.microsoft.com/office/drawing/2014/main" id="{7D3A56E1-7CE1-294A-9313-5FB6CDA277C5}"/>
              </a:ext>
            </a:extLst>
          </p:cNvPr>
          <p:cNvSpPr txBox="1"/>
          <p:nvPr/>
        </p:nvSpPr>
        <p:spPr>
          <a:xfrm>
            <a:off x="9211728" y="5721904"/>
            <a:ext cx="3115733" cy="923330"/>
          </a:xfrm>
          <a:prstGeom prst="rect">
            <a:avLst/>
          </a:prstGeom>
          <a:noFill/>
        </p:spPr>
        <p:txBody>
          <a:bodyPr wrap="square" rtlCol="0">
            <a:spAutoFit/>
          </a:bodyPr>
          <a:lstStyle/>
          <a:p>
            <a:r>
              <a:rPr lang="en-US" u="sng" dirty="0"/>
              <a:t>Washington State University</a:t>
            </a:r>
          </a:p>
          <a:p>
            <a:r>
              <a:rPr lang="en-US" dirty="0"/>
              <a:t>Dr. Mark </a:t>
            </a:r>
            <a:r>
              <a:rPr lang="en-US" dirty="0" err="1"/>
              <a:t>Pavek</a:t>
            </a:r>
            <a:endParaRPr lang="en-US" dirty="0"/>
          </a:p>
          <a:p>
            <a:r>
              <a:rPr lang="en-US" dirty="0"/>
              <a:t>Dr. Jake </a:t>
            </a:r>
            <a:r>
              <a:rPr lang="en-US" dirty="0" err="1"/>
              <a:t>Blauer</a:t>
            </a:r>
            <a:endParaRPr lang="en-US" dirty="0"/>
          </a:p>
        </p:txBody>
      </p:sp>
      <p:sp>
        <p:nvSpPr>
          <p:cNvPr id="12" name="TextBox 11">
            <a:extLst>
              <a:ext uri="{FF2B5EF4-FFF2-40B4-BE49-F238E27FC236}">
                <a16:creationId xmlns:a16="http://schemas.microsoft.com/office/drawing/2014/main" id="{1094A473-4F72-6A48-8809-BE69DABD4431}"/>
              </a:ext>
            </a:extLst>
          </p:cNvPr>
          <p:cNvSpPr txBox="1"/>
          <p:nvPr/>
        </p:nvSpPr>
        <p:spPr>
          <a:xfrm>
            <a:off x="9211728" y="4929702"/>
            <a:ext cx="3115733" cy="646331"/>
          </a:xfrm>
          <a:prstGeom prst="rect">
            <a:avLst/>
          </a:prstGeom>
          <a:noFill/>
        </p:spPr>
        <p:txBody>
          <a:bodyPr wrap="square" rtlCol="0">
            <a:spAutoFit/>
          </a:bodyPr>
          <a:lstStyle/>
          <a:p>
            <a:r>
              <a:rPr lang="en-US" u="sng" dirty="0"/>
              <a:t>University of Wisconsin</a:t>
            </a:r>
          </a:p>
          <a:p>
            <a:r>
              <a:rPr lang="en-US" dirty="0"/>
              <a:t>Dr. Jeff </a:t>
            </a:r>
            <a:r>
              <a:rPr lang="en-US" dirty="0" err="1"/>
              <a:t>Endelman</a:t>
            </a:r>
            <a:endParaRPr lang="en-US" dirty="0"/>
          </a:p>
        </p:txBody>
      </p:sp>
      <p:sp>
        <p:nvSpPr>
          <p:cNvPr id="13" name="TextBox 12">
            <a:extLst>
              <a:ext uri="{FF2B5EF4-FFF2-40B4-BE49-F238E27FC236}">
                <a16:creationId xmlns:a16="http://schemas.microsoft.com/office/drawing/2014/main" id="{9A244955-621D-FA49-9E0D-E059D0C2D2BA}"/>
              </a:ext>
            </a:extLst>
          </p:cNvPr>
          <p:cNvSpPr txBox="1"/>
          <p:nvPr/>
        </p:nvSpPr>
        <p:spPr>
          <a:xfrm>
            <a:off x="9211728" y="3901700"/>
            <a:ext cx="3115733" cy="923330"/>
          </a:xfrm>
          <a:prstGeom prst="rect">
            <a:avLst/>
          </a:prstGeom>
          <a:noFill/>
        </p:spPr>
        <p:txBody>
          <a:bodyPr wrap="square" rtlCol="0">
            <a:spAutoFit/>
          </a:bodyPr>
          <a:lstStyle/>
          <a:p>
            <a:r>
              <a:rPr lang="en-US" u="sng" dirty="0"/>
              <a:t>University of Minnesota</a:t>
            </a:r>
          </a:p>
          <a:p>
            <a:r>
              <a:rPr lang="en-US" dirty="0"/>
              <a:t>Dr. Laura Shannon</a:t>
            </a:r>
          </a:p>
          <a:p>
            <a:r>
              <a:rPr lang="en-US" dirty="0"/>
              <a:t>Ms. Heather Tuttle</a:t>
            </a:r>
          </a:p>
        </p:txBody>
      </p:sp>
      <p:sp>
        <p:nvSpPr>
          <p:cNvPr id="14" name="Title 1">
            <a:extLst>
              <a:ext uri="{FF2B5EF4-FFF2-40B4-BE49-F238E27FC236}">
                <a16:creationId xmlns:a16="http://schemas.microsoft.com/office/drawing/2014/main" id="{69CF8884-2EEE-FD49-80B8-40977DD749CE}"/>
              </a:ext>
            </a:extLst>
          </p:cNvPr>
          <p:cNvSpPr>
            <a:spLocks noGrp="1"/>
          </p:cNvSpPr>
          <p:nvPr>
            <p:ph type="title"/>
          </p:nvPr>
        </p:nvSpPr>
        <p:spPr>
          <a:xfrm>
            <a:off x="711200" y="294315"/>
            <a:ext cx="10515600" cy="646331"/>
          </a:xfrm>
        </p:spPr>
        <p:txBody>
          <a:bodyPr>
            <a:normAutofit fontScale="90000"/>
          </a:bodyPr>
          <a:lstStyle/>
          <a:p>
            <a:pPr algn="ctr"/>
            <a:r>
              <a:rPr lang="en-US" b="1" dirty="0">
                <a:solidFill>
                  <a:srgbClr val="C00000"/>
                </a:solidFill>
              </a:rPr>
              <a:t>Thank you for your time and attention! </a:t>
            </a:r>
          </a:p>
        </p:txBody>
      </p:sp>
      <p:sp>
        <p:nvSpPr>
          <p:cNvPr id="15" name="TextBox 14">
            <a:extLst>
              <a:ext uri="{FF2B5EF4-FFF2-40B4-BE49-F238E27FC236}">
                <a16:creationId xmlns:a16="http://schemas.microsoft.com/office/drawing/2014/main" id="{A92C67AD-C1F2-AD49-A050-11C61A28326A}"/>
              </a:ext>
            </a:extLst>
          </p:cNvPr>
          <p:cNvSpPr txBox="1"/>
          <p:nvPr/>
        </p:nvSpPr>
        <p:spPr>
          <a:xfrm>
            <a:off x="253999" y="5839830"/>
            <a:ext cx="3115733" cy="923330"/>
          </a:xfrm>
          <a:prstGeom prst="rect">
            <a:avLst/>
          </a:prstGeom>
          <a:noFill/>
        </p:spPr>
        <p:txBody>
          <a:bodyPr wrap="square" rtlCol="0">
            <a:spAutoFit/>
          </a:bodyPr>
          <a:lstStyle/>
          <a:p>
            <a:r>
              <a:rPr lang="en-US" u="sng" dirty="0"/>
              <a:t>AAFC - Fredericton</a:t>
            </a:r>
          </a:p>
          <a:p>
            <a:r>
              <a:rPr lang="en-US" dirty="0"/>
              <a:t>Dr. David De </a:t>
            </a:r>
            <a:r>
              <a:rPr lang="en-US" dirty="0" err="1"/>
              <a:t>Koeyer</a:t>
            </a:r>
            <a:endParaRPr lang="en-US" dirty="0"/>
          </a:p>
          <a:p>
            <a:r>
              <a:rPr lang="en-US" dirty="0"/>
              <a:t>Dr. Helen Tai</a:t>
            </a:r>
          </a:p>
        </p:txBody>
      </p:sp>
      <p:sp>
        <p:nvSpPr>
          <p:cNvPr id="16" name="TextBox 15">
            <a:extLst>
              <a:ext uri="{FF2B5EF4-FFF2-40B4-BE49-F238E27FC236}">
                <a16:creationId xmlns:a16="http://schemas.microsoft.com/office/drawing/2014/main" id="{FAB1B07F-13AC-DD49-B591-4527C46C2A9A}"/>
              </a:ext>
            </a:extLst>
          </p:cNvPr>
          <p:cNvSpPr txBox="1"/>
          <p:nvPr/>
        </p:nvSpPr>
        <p:spPr>
          <a:xfrm>
            <a:off x="9211728" y="3150697"/>
            <a:ext cx="3115733" cy="646331"/>
          </a:xfrm>
          <a:prstGeom prst="rect">
            <a:avLst/>
          </a:prstGeom>
          <a:noFill/>
        </p:spPr>
        <p:txBody>
          <a:bodyPr wrap="square" rtlCol="0">
            <a:spAutoFit/>
          </a:bodyPr>
          <a:lstStyle/>
          <a:p>
            <a:r>
              <a:rPr lang="en-US" u="sng" dirty="0"/>
              <a:t>North Dakota State University</a:t>
            </a:r>
          </a:p>
          <a:p>
            <a:r>
              <a:rPr lang="en-US" dirty="0"/>
              <a:t>Dr. Susie Thompson</a:t>
            </a:r>
          </a:p>
        </p:txBody>
      </p:sp>
      <p:pic>
        <p:nvPicPr>
          <p:cNvPr id="4" name="Audio 3">
            <a:hlinkClick r:id="" action="ppaction://media"/>
            <a:extLst>
              <a:ext uri="{FF2B5EF4-FFF2-40B4-BE49-F238E27FC236}">
                <a16:creationId xmlns:a16="http://schemas.microsoft.com/office/drawing/2014/main" id="{23C74A71-1435-BA44-913B-F63E9BEEE1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
        <p:nvSpPr>
          <p:cNvPr id="17" name="TextBox 16">
            <a:extLst>
              <a:ext uri="{FF2B5EF4-FFF2-40B4-BE49-F238E27FC236}">
                <a16:creationId xmlns:a16="http://schemas.microsoft.com/office/drawing/2014/main" id="{015ADEA7-519F-664A-8575-6FD4E3CF0BE6}"/>
              </a:ext>
            </a:extLst>
          </p:cNvPr>
          <p:cNvSpPr txBox="1"/>
          <p:nvPr/>
        </p:nvSpPr>
        <p:spPr>
          <a:xfrm>
            <a:off x="3843865" y="6194353"/>
            <a:ext cx="3663246" cy="369332"/>
          </a:xfrm>
          <a:prstGeom prst="rect">
            <a:avLst/>
          </a:prstGeom>
          <a:noFill/>
        </p:spPr>
        <p:txBody>
          <a:bodyPr wrap="square" rtlCol="0">
            <a:spAutoFit/>
          </a:bodyPr>
          <a:lstStyle/>
          <a:p>
            <a:r>
              <a:rPr lang="en-US" dirty="0">
                <a:solidFill>
                  <a:srgbClr val="FF0000"/>
                </a:solidFill>
              </a:rPr>
              <a:t>Contact: </a:t>
            </a:r>
            <a:r>
              <a:rPr lang="en-US" dirty="0" err="1"/>
              <a:t>max.feldman@usda.gov</a:t>
            </a:r>
            <a:endParaRPr lang="en-US" dirty="0"/>
          </a:p>
        </p:txBody>
      </p:sp>
    </p:spTree>
    <p:extLst>
      <p:ext uri="{BB962C8B-B14F-4D97-AF65-F5344CB8AC3E}">
        <p14:creationId xmlns:p14="http://schemas.microsoft.com/office/powerpoint/2010/main" val="3401015224"/>
      </p:ext>
    </p:extLst>
  </p:cSld>
  <p:clrMapOvr>
    <a:masterClrMapping/>
  </p:clrMapOvr>
  <mc:AlternateContent xmlns:mc="http://schemas.openxmlformats.org/markup-compatibility/2006" xmlns:p14="http://schemas.microsoft.com/office/powerpoint/2010/main">
    <mc:Choice Requires="p14">
      <p:transition spd="slow" p14:dur="2000" advTm="52803"/>
    </mc:Choice>
    <mc:Fallback xmlns="">
      <p:transition spd="slow" advTm="52803"/>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A659F1-3E4D-FE42-A546-0485F1CA4A1D}"/>
              </a:ext>
            </a:extLst>
          </p:cNvPr>
          <p:cNvSpPr txBox="1"/>
          <p:nvPr/>
        </p:nvSpPr>
        <p:spPr>
          <a:xfrm>
            <a:off x="1051147" y="-32297"/>
            <a:ext cx="9416483" cy="646331"/>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Potato domestication</a:t>
            </a:r>
          </a:p>
        </p:txBody>
      </p:sp>
      <p:sp>
        <p:nvSpPr>
          <p:cNvPr id="9" name="TextBox 8">
            <a:extLst>
              <a:ext uri="{FF2B5EF4-FFF2-40B4-BE49-F238E27FC236}">
                <a16:creationId xmlns:a16="http://schemas.microsoft.com/office/drawing/2014/main" id="{F7CD74A3-7A70-524A-B8B5-0CAC664D7DD8}"/>
              </a:ext>
            </a:extLst>
          </p:cNvPr>
          <p:cNvSpPr txBox="1"/>
          <p:nvPr/>
        </p:nvSpPr>
        <p:spPr>
          <a:xfrm>
            <a:off x="5683445" y="5849497"/>
            <a:ext cx="3299012" cy="461665"/>
          </a:xfrm>
          <a:prstGeom prst="rect">
            <a:avLst/>
          </a:prstGeom>
          <a:noFill/>
        </p:spPr>
        <p:txBody>
          <a:bodyPr wrap="square" rtlCol="0">
            <a:spAutoFit/>
          </a:bodyPr>
          <a:lstStyle/>
          <a:p>
            <a:r>
              <a:rPr lang="en-US" sz="2400" b="1" dirty="0">
                <a:solidFill>
                  <a:schemeClr val="accent6">
                    <a:lumMod val="50000"/>
                  </a:schemeClr>
                </a:solidFill>
              </a:rPr>
              <a:t>Pollen fertility</a:t>
            </a:r>
          </a:p>
        </p:txBody>
      </p:sp>
      <p:sp>
        <p:nvSpPr>
          <p:cNvPr id="14" name="TextBox 13">
            <a:extLst>
              <a:ext uri="{FF2B5EF4-FFF2-40B4-BE49-F238E27FC236}">
                <a16:creationId xmlns:a16="http://schemas.microsoft.com/office/drawing/2014/main" id="{13A162C6-008E-F54D-8CE1-F882E32A3281}"/>
              </a:ext>
            </a:extLst>
          </p:cNvPr>
          <p:cNvSpPr txBox="1"/>
          <p:nvPr/>
        </p:nvSpPr>
        <p:spPr>
          <a:xfrm>
            <a:off x="8685295" y="5618416"/>
            <a:ext cx="3299012" cy="830997"/>
          </a:xfrm>
          <a:prstGeom prst="rect">
            <a:avLst/>
          </a:prstGeom>
          <a:noFill/>
        </p:spPr>
        <p:txBody>
          <a:bodyPr wrap="square" rtlCol="0">
            <a:spAutoFit/>
          </a:bodyPr>
          <a:lstStyle/>
          <a:p>
            <a:r>
              <a:rPr lang="en-US" sz="2400" b="1" dirty="0">
                <a:solidFill>
                  <a:schemeClr val="accent6">
                    <a:lumMod val="50000"/>
                  </a:schemeClr>
                </a:solidFill>
              </a:rPr>
              <a:t>Disease resistance alleles</a:t>
            </a:r>
          </a:p>
        </p:txBody>
      </p:sp>
      <p:pic>
        <p:nvPicPr>
          <p:cNvPr id="3" name="Picture 2">
            <a:extLst>
              <a:ext uri="{FF2B5EF4-FFF2-40B4-BE49-F238E27FC236}">
                <a16:creationId xmlns:a16="http://schemas.microsoft.com/office/drawing/2014/main" id="{8404852B-74FB-B549-AAC5-3C65B19FCCF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97727" y="672247"/>
            <a:ext cx="4798521" cy="5802503"/>
          </a:xfrm>
          <a:prstGeom prst="rect">
            <a:avLst/>
          </a:prstGeom>
        </p:spPr>
      </p:pic>
      <p:sp>
        <p:nvSpPr>
          <p:cNvPr id="18" name="TextBox 17">
            <a:extLst>
              <a:ext uri="{FF2B5EF4-FFF2-40B4-BE49-F238E27FC236}">
                <a16:creationId xmlns:a16="http://schemas.microsoft.com/office/drawing/2014/main" id="{1AFF27A8-46F4-7346-9706-9DE2173D6C1C}"/>
              </a:ext>
            </a:extLst>
          </p:cNvPr>
          <p:cNvSpPr txBox="1"/>
          <p:nvPr/>
        </p:nvSpPr>
        <p:spPr>
          <a:xfrm>
            <a:off x="5634294" y="4496565"/>
            <a:ext cx="3299012" cy="830997"/>
          </a:xfrm>
          <a:prstGeom prst="rect">
            <a:avLst/>
          </a:prstGeom>
          <a:noFill/>
        </p:spPr>
        <p:txBody>
          <a:bodyPr wrap="square" rtlCol="0">
            <a:spAutoFit/>
          </a:bodyPr>
          <a:lstStyle/>
          <a:p>
            <a:r>
              <a:rPr lang="en-US" sz="2400" b="1" dirty="0">
                <a:solidFill>
                  <a:srgbClr val="00B050"/>
                </a:solidFill>
              </a:rPr>
              <a:t>Reduction in tuber glycoalkaloids</a:t>
            </a:r>
          </a:p>
        </p:txBody>
      </p:sp>
      <p:sp>
        <p:nvSpPr>
          <p:cNvPr id="19" name="TextBox 18">
            <a:extLst>
              <a:ext uri="{FF2B5EF4-FFF2-40B4-BE49-F238E27FC236}">
                <a16:creationId xmlns:a16="http://schemas.microsoft.com/office/drawing/2014/main" id="{E5272A9B-B8BA-7C47-BE6F-D39D6220EC0D}"/>
              </a:ext>
            </a:extLst>
          </p:cNvPr>
          <p:cNvSpPr txBox="1"/>
          <p:nvPr/>
        </p:nvSpPr>
        <p:spPr>
          <a:xfrm>
            <a:off x="5634294" y="3382041"/>
            <a:ext cx="3299012" cy="830997"/>
          </a:xfrm>
          <a:prstGeom prst="rect">
            <a:avLst/>
          </a:prstGeom>
          <a:noFill/>
        </p:spPr>
        <p:txBody>
          <a:bodyPr wrap="square" rtlCol="0">
            <a:spAutoFit/>
          </a:bodyPr>
          <a:lstStyle/>
          <a:p>
            <a:r>
              <a:rPr lang="en-US" sz="2400" b="1" dirty="0">
                <a:solidFill>
                  <a:srgbClr val="92D050"/>
                </a:solidFill>
              </a:rPr>
              <a:t>2n pollen led to tetraploid clones (4X)</a:t>
            </a:r>
          </a:p>
        </p:txBody>
      </p:sp>
      <p:sp>
        <p:nvSpPr>
          <p:cNvPr id="22" name="TextBox 21">
            <a:extLst>
              <a:ext uri="{FF2B5EF4-FFF2-40B4-BE49-F238E27FC236}">
                <a16:creationId xmlns:a16="http://schemas.microsoft.com/office/drawing/2014/main" id="{066E5D5C-9B18-534E-88D4-DD416F7B444A}"/>
              </a:ext>
            </a:extLst>
          </p:cNvPr>
          <p:cNvSpPr txBox="1"/>
          <p:nvPr/>
        </p:nvSpPr>
        <p:spPr>
          <a:xfrm>
            <a:off x="8685295" y="4496565"/>
            <a:ext cx="3299012" cy="830997"/>
          </a:xfrm>
          <a:prstGeom prst="rect">
            <a:avLst/>
          </a:prstGeom>
          <a:noFill/>
        </p:spPr>
        <p:txBody>
          <a:bodyPr wrap="square" rtlCol="0">
            <a:spAutoFit/>
          </a:bodyPr>
          <a:lstStyle/>
          <a:p>
            <a:r>
              <a:rPr lang="en-US" sz="2400" b="1" dirty="0">
                <a:solidFill>
                  <a:srgbClr val="00B050"/>
                </a:solidFill>
              </a:rPr>
              <a:t>Reduction in stolon length</a:t>
            </a:r>
          </a:p>
        </p:txBody>
      </p:sp>
      <p:sp>
        <p:nvSpPr>
          <p:cNvPr id="12" name="TextBox 11">
            <a:extLst>
              <a:ext uri="{FF2B5EF4-FFF2-40B4-BE49-F238E27FC236}">
                <a16:creationId xmlns:a16="http://schemas.microsoft.com/office/drawing/2014/main" id="{44486331-C2D3-D249-B83E-7ADC32D2003C}"/>
              </a:ext>
            </a:extLst>
          </p:cNvPr>
          <p:cNvSpPr txBox="1"/>
          <p:nvPr/>
        </p:nvSpPr>
        <p:spPr>
          <a:xfrm>
            <a:off x="5683445" y="732617"/>
            <a:ext cx="5887229" cy="646331"/>
          </a:xfrm>
          <a:prstGeom prst="rect">
            <a:avLst/>
          </a:prstGeom>
          <a:noFill/>
        </p:spPr>
        <p:txBody>
          <a:bodyPr wrap="square" rtlCol="0">
            <a:spAutoFit/>
          </a:bodyPr>
          <a:lstStyle/>
          <a:p>
            <a:r>
              <a:rPr lang="en-US" dirty="0"/>
              <a:t>Domestication required genetic changes to many different biological processes (</a:t>
            </a:r>
            <a:r>
              <a:rPr lang="en-US" dirty="0" err="1"/>
              <a:t>Hardigan</a:t>
            </a:r>
            <a:r>
              <a:rPr lang="en-US" dirty="0"/>
              <a:t> et al., 2017; Li et al., 2018)</a:t>
            </a:r>
          </a:p>
        </p:txBody>
      </p:sp>
      <p:sp>
        <p:nvSpPr>
          <p:cNvPr id="2" name="Rectangle 1">
            <a:extLst>
              <a:ext uri="{FF2B5EF4-FFF2-40B4-BE49-F238E27FC236}">
                <a16:creationId xmlns:a16="http://schemas.microsoft.com/office/drawing/2014/main" id="{3E58A04F-2CEB-7648-8DDC-BF6339B8DB04}"/>
              </a:ext>
            </a:extLst>
          </p:cNvPr>
          <p:cNvSpPr/>
          <p:nvPr/>
        </p:nvSpPr>
        <p:spPr>
          <a:xfrm>
            <a:off x="425700" y="6488668"/>
            <a:ext cx="3266279" cy="369332"/>
          </a:xfrm>
          <a:prstGeom prst="rect">
            <a:avLst/>
          </a:prstGeom>
        </p:spPr>
        <p:txBody>
          <a:bodyPr wrap="none">
            <a:spAutoFit/>
          </a:bodyPr>
          <a:lstStyle/>
          <a:p>
            <a:r>
              <a:rPr lang="en-US" dirty="0"/>
              <a:t>Figure from </a:t>
            </a:r>
            <a:r>
              <a:rPr lang="en-US" dirty="0" err="1"/>
              <a:t>Hardigan</a:t>
            </a:r>
            <a:r>
              <a:rPr lang="en-US" dirty="0"/>
              <a:t> et al., 2017</a:t>
            </a:r>
          </a:p>
        </p:txBody>
      </p:sp>
    </p:spTree>
    <p:extLst>
      <p:ext uri="{BB962C8B-B14F-4D97-AF65-F5344CB8AC3E}">
        <p14:creationId xmlns:p14="http://schemas.microsoft.com/office/powerpoint/2010/main" val="3409506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A659F1-3E4D-FE42-A546-0485F1CA4A1D}"/>
              </a:ext>
            </a:extLst>
          </p:cNvPr>
          <p:cNvSpPr txBox="1"/>
          <p:nvPr/>
        </p:nvSpPr>
        <p:spPr>
          <a:xfrm>
            <a:off x="1051147" y="-32297"/>
            <a:ext cx="9416483" cy="646331"/>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Potato domestication</a:t>
            </a:r>
          </a:p>
        </p:txBody>
      </p:sp>
      <p:sp>
        <p:nvSpPr>
          <p:cNvPr id="9" name="TextBox 8">
            <a:extLst>
              <a:ext uri="{FF2B5EF4-FFF2-40B4-BE49-F238E27FC236}">
                <a16:creationId xmlns:a16="http://schemas.microsoft.com/office/drawing/2014/main" id="{F7CD74A3-7A70-524A-B8B5-0CAC664D7DD8}"/>
              </a:ext>
            </a:extLst>
          </p:cNvPr>
          <p:cNvSpPr txBox="1"/>
          <p:nvPr/>
        </p:nvSpPr>
        <p:spPr>
          <a:xfrm>
            <a:off x="5683445" y="5849497"/>
            <a:ext cx="3299012" cy="461665"/>
          </a:xfrm>
          <a:prstGeom prst="rect">
            <a:avLst/>
          </a:prstGeom>
          <a:noFill/>
        </p:spPr>
        <p:txBody>
          <a:bodyPr wrap="square" rtlCol="0">
            <a:spAutoFit/>
          </a:bodyPr>
          <a:lstStyle/>
          <a:p>
            <a:r>
              <a:rPr lang="en-US" sz="2400" b="1" dirty="0">
                <a:solidFill>
                  <a:schemeClr val="accent6">
                    <a:lumMod val="50000"/>
                  </a:schemeClr>
                </a:solidFill>
              </a:rPr>
              <a:t>Pollen fertility</a:t>
            </a:r>
          </a:p>
        </p:txBody>
      </p:sp>
      <p:sp>
        <p:nvSpPr>
          <p:cNvPr id="14" name="TextBox 13">
            <a:extLst>
              <a:ext uri="{FF2B5EF4-FFF2-40B4-BE49-F238E27FC236}">
                <a16:creationId xmlns:a16="http://schemas.microsoft.com/office/drawing/2014/main" id="{13A162C6-008E-F54D-8CE1-F882E32A3281}"/>
              </a:ext>
            </a:extLst>
          </p:cNvPr>
          <p:cNvSpPr txBox="1"/>
          <p:nvPr/>
        </p:nvSpPr>
        <p:spPr>
          <a:xfrm>
            <a:off x="8685295" y="5618416"/>
            <a:ext cx="3299012" cy="830997"/>
          </a:xfrm>
          <a:prstGeom prst="rect">
            <a:avLst/>
          </a:prstGeom>
          <a:noFill/>
        </p:spPr>
        <p:txBody>
          <a:bodyPr wrap="square" rtlCol="0">
            <a:spAutoFit/>
          </a:bodyPr>
          <a:lstStyle/>
          <a:p>
            <a:r>
              <a:rPr lang="en-US" sz="2400" b="1" dirty="0">
                <a:solidFill>
                  <a:schemeClr val="accent6">
                    <a:lumMod val="50000"/>
                  </a:schemeClr>
                </a:solidFill>
              </a:rPr>
              <a:t>Disease resistance alleles</a:t>
            </a:r>
          </a:p>
        </p:txBody>
      </p:sp>
      <p:pic>
        <p:nvPicPr>
          <p:cNvPr id="3" name="Picture 2">
            <a:extLst>
              <a:ext uri="{FF2B5EF4-FFF2-40B4-BE49-F238E27FC236}">
                <a16:creationId xmlns:a16="http://schemas.microsoft.com/office/drawing/2014/main" id="{8404852B-74FB-B549-AAC5-3C65B19FCCF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97727" y="672247"/>
            <a:ext cx="4798521" cy="5802503"/>
          </a:xfrm>
          <a:prstGeom prst="rect">
            <a:avLst/>
          </a:prstGeom>
        </p:spPr>
      </p:pic>
      <p:sp>
        <p:nvSpPr>
          <p:cNvPr id="16" name="TextBox 15">
            <a:extLst>
              <a:ext uri="{FF2B5EF4-FFF2-40B4-BE49-F238E27FC236}">
                <a16:creationId xmlns:a16="http://schemas.microsoft.com/office/drawing/2014/main" id="{1DAD973B-F10F-3B49-B89F-AB32E4EB5F77}"/>
              </a:ext>
            </a:extLst>
          </p:cNvPr>
          <p:cNvSpPr txBox="1"/>
          <p:nvPr/>
        </p:nvSpPr>
        <p:spPr>
          <a:xfrm>
            <a:off x="5683445" y="2622281"/>
            <a:ext cx="4968373" cy="461665"/>
          </a:xfrm>
          <a:prstGeom prst="rect">
            <a:avLst/>
          </a:prstGeom>
          <a:noFill/>
        </p:spPr>
        <p:txBody>
          <a:bodyPr wrap="square" rtlCol="0">
            <a:spAutoFit/>
          </a:bodyPr>
          <a:lstStyle/>
          <a:p>
            <a:r>
              <a:rPr lang="en-US" sz="2400" b="1" dirty="0">
                <a:solidFill>
                  <a:srgbClr val="00B0F0"/>
                </a:solidFill>
              </a:rPr>
              <a:t>Day length adaptation</a:t>
            </a:r>
          </a:p>
        </p:txBody>
      </p:sp>
      <p:sp>
        <p:nvSpPr>
          <p:cNvPr id="18" name="TextBox 17">
            <a:extLst>
              <a:ext uri="{FF2B5EF4-FFF2-40B4-BE49-F238E27FC236}">
                <a16:creationId xmlns:a16="http://schemas.microsoft.com/office/drawing/2014/main" id="{1AFF27A8-46F4-7346-9706-9DE2173D6C1C}"/>
              </a:ext>
            </a:extLst>
          </p:cNvPr>
          <p:cNvSpPr txBox="1"/>
          <p:nvPr/>
        </p:nvSpPr>
        <p:spPr>
          <a:xfrm>
            <a:off x="5634294" y="4496565"/>
            <a:ext cx="3299012" cy="830997"/>
          </a:xfrm>
          <a:prstGeom prst="rect">
            <a:avLst/>
          </a:prstGeom>
          <a:noFill/>
        </p:spPr>
        <p:txBody>
          <a:bodyPr wrap="square" rtlCol="0">
            <a:spAutoFit/>
          </a:bodyPr>
          <a:lstStyle/>
          <a:p>
            <a:r>
              <a:rPr lang="en-US" sz="2400" b="1" dirty="0">
                <a:solidFill>
                  <a:srgbClr val="00B050"/>
                </a:solidFill>
              </a:rPr>
              <a:t>Reduction in tuber glycoalkaloids</a:t>
            </a:r>
          </a:p>
        </p:txBody>
      </p:sp>
      <p:sp>
        <p:nvSpPr>
          <p:cNvPr id="19" name="TextBox 18">
            <a:extLst>
              <a:ext uri="{FF2B5EF4-FFF2-40B4-BE49-F238E27FC236}">
                <a16:creationId xmlns:a16="http://schemas.microsoft.com/office/drawing/2014/main" id="{E5272A9B-B8BA-7C47-BE6F-D39D6220EC0D}"/>
              </a:ext>
            </a:extLst>
          </p:cNvPr>
          <p:cNvSpPr txBox="1"/>
          <p:nvPr/>
        </p:nvSpPr>
        <p:spPr>
          <a:xfrm>
            <a:off x="5634294" y="3382041"/>
            <a:ext cx="3299012" cy="830997"/>
          </a:xfrm>
          <a:prstGeom prst="rect">
            <a:avLst/>
          </a:prstGeom>
          <a:noFill/>
        </p:spPr>
        <p:txBody>
          <a:bodyPr wrap="square" rtlCol="0">
            <a:spAutoFit/>
          </a:bodyPr>
          <a:lstStyle/>
          <a:p>
            <a:r>
              <a:rPr lang="en-US" sz="2400" b="1" dirty="0">
                <a:solidFill>
                  <a:srgbClr val="92D050"/>
                </a:solidFill>
              </a:rPr>
              <a:t>2n pollen led to tetraploid clones (4X)</a:t>
            </a:r>
          </a:p>
        </p:txBody>
      </p:sp>
      <p:sp>
        <p:nvSpPr>
          <p:cNvPr id="22" name="TextBox 21">
            <a:extLst>
              <a:ext uri="{FF2B5EF4-FFF2-40B4-BE49-F238E27FC236}">
                <a16:creationId xmlns:a16="http://schemas.microsoft.com/office/drawing/2014/main" id="{066E5D5C-9B18-534E-88D4-DD416F7B444A}"/>
              </a:ext>
            </a:extLst>
          </p:cNvPr>
          <p:cNvSpPr txBox="1"/>
          <p:nvPr/>
        </p:nvSpPr>
        <p:spPr>
          <a:xfrm>
            <a:off x="8685295" y="4496565"/>
            <a:ext cx="3299012" cy="830997"/>
          </a:xfrm>
          <a:prstGeom prst="rect">
            <a:avLst/>
          </a:prstGeom>
          <a:noFill/>
        </p:spPr>
        <p:txBody>
          <a:bodyPr wrap="square" rtlCol="0">
            <a:spAutoFit/>
          </a:bodyPr>
          <a:lstStyle/>
          <a:p>
            <a:r>
              <a:rPr lang="en-US" sz="2400" b="1" dirty="0">
                <a:solidFill>
                  <a:srgbClr val="00B050"/>
                </a:solidFill>
              </a:rPr>
              <a:t>Reduction in stolon length</a:t>
            </a:r>
          </a:p>
        </p:txBody>
      </p:sp>
      <p:sp>
        <p:nvSpPr>
          <p:cNvPr id="12" name="TextBox 11">
            <a:extLst>
              <a:ext uri="{FF2B5EF4-FFF2-40B4-BE49-F238E27FC236}">
                <a16:creationId xmlns:a16="http://schemas.microsoft.com/office/drawing/2014/main" id="{44486331-C2D3-D249-B83E-7ADC32D2003C}"/>
              </a:ext>
            </a:extLst>
          </p:cNvPr>
          <p:cNvSpPr txBox="1"/>
          <p:nvPr/>
        </p:nvSpPr>
        <p:spPr>
          <a:xfrm>
            <a:off x="5683445" y="732617"/>
            <a:ext cx="5887229" cy="646331"/>
          </a:xfrm>
          <a:prstGeom prst="rect">
            <a:avLst/>
          </a:prstGeom>
          <a:noFill/>
        </p:spPr>
        <p:txBody>
          <a:bodyPr wrap="square" rtlCol="0">
            <a:spAutoFit/>
          </a:bodyPr>
          <a:lstStyle/>
          <a:p>
            <a:r>
              <a:rPr lang="en-US" b="1" dirty="0"/>
              <a:t>Domestication required genetic changes to many different biological processes (</a:t>
            </a:r>
            <a:r>
              <a:rPr lang="en-US" b="1" dirty="0" err="1"/>
              <a:t>Hardigan</a:t>
            </a:r>
            <a:r>
              <a:rPr lang="en-US" b="1" dirty="0"/>
              <a:t> et al., 2017; Li et al., 2018)</a:t>
            </a:r>
          </a:p>
        </p:txBody>
      </p:sp>
      <p:sp>
        <p:nvSpPr>
          <p:cNvPr id="2" name="Rectangle 1">
            <a:extLst>
              <a:ext uri="{FF2B5EF4-FFF2-40B4-BE49-F238E27FC236}">
                <a16:creationId xmlns:a16="http://schemas.microsoft.com/office/drawing/2014/main" id="{3E58A04F-2CEB-7648-8DDC-BF6339B8DB04}"/>
              </a:ext>
            </a:extLst>
          </p:cNvPr>
          <p:cNvSpPr/>
          <p:nvPr/>
        </p:nvSpPr>
        <p:spPr>
          <a:xfrm>
            <a:off x="425700" y="6488668"/>
            <a:ext cx="3266279" cy="369332"/>
          </a:xfrm>
          <a:prstGeom prst="rect">
            <a:avLst/>
          </a:prstGeom>
        </p:spPr>
        <p:txBody>
          <a:bodyPr wrap="none">
            <a:spAutoFit/>
          </a:bodyPr>
          <a:lstStyle/>
          <a:p>
            <a:r>
              <a:rPr lang="en-US" dirty="0"/>
              <a:t>Figure from </a:t>
            </a:r>
            <a:r>
              <a:rPr lang="en-US" dirty="0" err="1"/>
              <a:t>Hardigan</a:t>
            </a:r>
            <a:r>
              <a:rPr lang="en-US" dirty="0"/>
              <a:t> et al., 2017</a:t>
            </a:r>
          </a:p>
        </p:txBody>
      </p:sp>
    </p:spTree>
    <p:extLst>
      <p:ext uri="{BB962C8B-B14F-4D97-AF65-F5344CB8AC3E}">
        <p14:creationId xmlns:p14="http://schemas.microsoft.com/office/powerpoint/2010/main" val="908977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A659F1-3E4D-FE42-A546-0485F1CA4A1D}"/>
              </a:ext>
            </a:extLst>
          </p:cNvPr>
          <p:cNvSpPr txBox="1"/>
          <p:nvPr/>
        </p:nvSpPr>
        <p:spPr>
          <a:xfrm>
            <a:off x="1051147" y="-32297"/>
            <a:ext cx="9416483" cy="646331"/>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Potato domestication</a:t>
            </a:r>
          </a:p>
        </p:txBody>
      </p:sp>
      <p:sp>
        <p:nvSpPr>
          <p:cNvPr id="9" name="TextBox 8">
            <a:extLst>
              <a:ext uri="{FF2B5EF4-FFF2-40B4-BE49-F238E27FC236}">
                <a16:creationId xmlns:a16="http://schemas.microsoft.com/office/drawing/2014/main" id="{F7CD74A3-7A70-524A-B8B5-0CAC664D7DD8}"/>
              </a:ext>
            </a:extLst>
          </p:cNvPr>
          <p:cNvSpPr txBox="1"/>
          <p:nvPr/>
        </p:nvSpPr>
        <p:spPr>
          <a:xfrm>
            <a:off x="5683445" y="5849497"/>
            <a:ext cx="3299012" cy="461665"/>
          </a:xfrm>
          <a:prstGeom prst="rect">
            <a:avLst/>
          </a:prstGeom>
          <a:noFill/>
        </p:spPr>
        <p:txBody>
          <a:bodyPr wrap="square" rtlCol="0">
            <a:spAutoFit/>
          </a:bodyPr>
          <a:lstStyle/>
          <a:p>
            <a:r>
              <a:rPr lang="en-US" sz="2400" b="1" dirty="0">
                <a:solidFill>
                  <a:schemeClr val="accent6">
                    <a:lumMod val="50000"/>
                  </a:schemeClr>
                </a:solidFill>
              </a:rPr>
              <a:t>Pollen fertility</a:t>
            </a:r>
          </a:p>
        </p:txBody>
      </p:sp>
      <p:sp>
        <p:nvSpPr>
          <p:cNvPr id="14" name="TextBox 13">
            <a:extLst>
              <a:ext uri="{FF2B5EF4-FFF2-40B4-BE49-F238E27FC236}">
                <a16:creationId xmlns:a16="http://schemas.microsoft.com/office/drawing/2014/main" id="{13A162C6-008E-F54D-8CE1-F882E32A3281}"/>
              </a:ext>
            </a:extLst>
          </p:cNvPr>
          <p:cNvSpPr txBox="1"/>
          <p:nvPr/>
        </p:nvSpPr>
        <p:spPr>
          <a:xfrm>
            <a:off x="8685295" y="5618416"/>
            <a:ext cx="3299012" cy="830997"/>
          </a:xfrm>
          <a:prstGeom prst="rect">
            <a:avLst/>
          </a:prstGeom>
          <a:noFill/>
        </p:spPr>
        <p:txBody>
          <a:bodyPr wrap="square" rtlCol="0">
            <a:spAutoFit/>
          </a:bodyPr>
          <a:lstStyle/>
          <a:p>
            <a:r>
              <a:rPr lang="en-US" sz="2400" b="1" dirty="0">
                <a:solidFill>
                  <a:schemeClr val="accent6">
                    <a:lumMod val="50000"/>
                  </a:schemeClr>
                </a:solidFill>
              </a:rPr>
              <a:t>Disease resistance alleles</a:t>
            </a:r>
          </a:p>
        </p:txBody>
      </p:sp>
      <p:pic>
        <p:nvPicPr>
          <p:cNvPr id="3" name="Picture 2">
            <a:extLst>
              <a:ext uri="{FF2B5EF4-FFF2-40B4-BE49-F238E27FC236}">
                <a16:creationId xmlns:a16="http://schemas.microsoft.com/office/drawing/2014/main" id="{8404852B-74FB-B549-AAC5-3C65B19FCCF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97727" y="672247"/>
            <a:ext cx="4798521" cy="5802503"/>
          </a:xfrm>
          <a:prstGeom prst="rect">
            <a:avLst/>
          </a:prstGeom>
        </p:spPr>
      </p:pic>
      <p:sp>
        <p:nvSpPr>
          <p:cNvPr id="16" name="TextBox 15">
            <a:extLst>
              <a:ext uri="{FF2B5EF4-FFF2-40B4-BE49-F238E27FC236}">
                <a16:creationId xmlns:a16="http://schemas.microsoft.com/office/drawing/2014/main" id="{1DAD973B-F10F-3B49-B89F-AB32E4EB5F77}"/>
              </a:ext>
            </a:extLst>
          </p:cNvPr>
          <p:cNvSpPr txBox="1"/>
          <p:nvPr/>
        </p:nvSpPr>
        <p:spPr>
          <a:xfrm>
            <a:off x="5683445" y="2622281"/>
            <a:ext cx="4968373" cy="461665"/>
          </a:xfrm>
          <a:prstGeom prst="rect">
            <a:avLst/>
          </a:prstGeom>
          <a:noFill/>
        </p:spPr>
        <p:txBody>
          <a:bodyPr wrap="square" rtlCol="0">
            <a:spAutoFit/>
          </a:bodyPr>
          <a:lstStyle/>
          <a:p>
            <a:r>
              <a:rPr lang="en-US" sz="2400" b="1" dirty="0">
                <a:solidFill>
                  <a:srgbClr val="00B0F0"/>
                </a:solidFill>
              </a:rPr>
              <a:t>Day length adaptation</a:t>
            </a:r>
          </a:p>
        </p:txBody>
      </p:sp>
      <p:sp>
        <p:nvSpPr>
          <p:cNvPr id="18" name="TextBox 17">
            <a:extLst>
              <a:ext uri="{FF2B5EF4-FFF2-40B4-BE49-F238E27FC236}">
                <a16:creationId xmlns:a16="http://schemas.microsoft.com/office/drawing/2014/main" id="{1AFF27A8-46F4-7346-9706-9DE2173D6C1C}"/>
              </a:ext>
            </a:extLst>
          </p:cNvPr>
          <p:cNvSpPr txBox="1"/>
          <p:nvPr/>
        </p:nvSpPr>
        <p:spPr>
          <a:xfrm>
            <a:off x="5634294" y="4496565"/>
            <a:ext cx="3299012" cy="830997"/>
          </a:xfrm>
          <a:prstGeom prst="rect">
            <a:avLst/>
          </a:prstGeom>
          <a:noFill/>
        </p:spPr>
        <p:txBody>
          <a:bodyPr wrap="square" rtlCol="0">
            <a:spAutoFit/>
          </a:bodyPr>
          <a:lstStyle/>
          <a:p>
            <a:r>
              <a:rPr lang="en-US" sz="2400" b="1" dirty="0">
                <a:solidFill>
                  <a:srgbClr val="00B050"/>
                </a:solidFill>
              </a:rPr>
              <a:t>Reduction in tuber glycoalkaloids</a:t>
            </a:r>
          </a:p>
        </p:txBody>
      </p:sp>
      <p:sp>
        <p:nvSpPr>
          <p:cNvPr id="19" name="TextBox 18">
            <a:extLst>
              <a:ext uri="{FF2B5EF4-FFF2-40B4-BE49-F238E27FC236}">
                <a16:creationId xmlns:a16="http://schemas.microsoft.com/office/drawing/2014/main" id="{E5272A9B-B8BA-7C47-BE6F-D39D6220EC0D}"/>
              </a:ext>
            </a:extLst>
          </p:cNvPr>
          <p:cNvSpPr txBox="1"/>
          <p:nvPr/>
        </p:nvSpPr>
        <p:spPr>
          <a:xfrm>
            <a:off x="5634294" y="3382041"/>
            <a:ext cx="3299012" cy="830997"/>
          </a:xfrm>
          <a:prstGeom prst="rect">
            <a:avLst/>
          </a:prstGeom>
          <a:noFill/>
        </p:spPr>
        <p:txBody>
          <a:bodyPr wrap="square" rtlCol="0">
            <a:spAutoFit/>
          </a:bodyPr>
          <a:lstStyle/>
          <a:p>
            <a:r>
              <a:rPr lang="en-US" sz="2400" b="1" dirty="0">
                <a:solidFill>
                  <a:srgbClr val="92D050"/>
                </a:solidFill>
              </a:rPr>
              <a:t>2n pollen led to tetraploid clones (4X)</a:t>
            </a:r>
          </a:p>
        </p:txBody>
      </p:sp>
      <p:sp>
        <p:nvSpPr>
          <p:cNvPr id="20" name="TextBox 19">
            <a:extLst>
              <a:ext uri="{FF2B5EF4-FFF2-40B4-BE49-F238E27FC236}">
                <a16:creationId xmlns:a16="http://schemas.microsoft.com/office/drawing/2014/main" id="{515C4ECE-95F6-D045-80AA-3435149D09E5}"/>
              </a:ext>
            </a:extLst>
          </p:cNvPr>
          <p:cNvSpPr txBox="1"/>
          <p:nvPr/>
        </p:nvSpPr>
        <p:spPr>
          <a:xfrm>
            <a:off x="5683445" y="1713538"/>
            <a:ext cx="3299012" cy="461665"/>
          </a:xfrm>
          <a:prstGeom prst="rect">
            <a:avLst/>
          </a:prstGeom>
          <a:noFill/>
        </p:spPr>
        <p:txBody>
          <a:bodyPr wrap="square" rtlCol="0">
            <a:spAutoFit/>
          </a:bodyPr>
          <a:lstStyle/>
          <a:p>
            <a:r>
              <a:rPr lang="en-US" sz="2400" b="1" dirty="0">
                <a:solidFill>
                  <a:srgbClr val="0070C0"/>
                </a:solidFill>
              </a:rPr>
              <a:t>Yield improvement</a:t>
            </a:r>
          </a:p>
        </p:txBody>
      </p:sp>
      <p:sp>
        <p:nvSpPr>
          <p:cNvPr id="21" name="TextBox 20">
            <a:extLst>
              <a:ext uri="{FF2B5EF4-FFF2-40B4-BE49-F238E27FC236}">
                <a16:creationId xmlns:a16="http://schemas.microsoft.com/office/drawing/2014/main" id="{83D9D9F0-15C7-5148-B578-899ECAE5BD6F}"/>
              </a:ext>
            </a:extLst>
          </p:cNvPr>
          <p:cNvSpPr txBox="1"/>
          <p:nvPr/>
        </p:nvSpPr>
        <p:spPr>
          <a:xfrm>
            <a:off x="8685295" y="1602461"/>
            <a:ext cx="3564670" cy="830997"/>
          </a:xfrm>
          <a:prstGeom prst="rect">
            <a:avLst/>
          </a:prstGeom>
          <a:noFill/>
        </p:spPr>
        <p:txBody>
          <a:bodyPr wrap="square" rtlCol="0">
            <a:spAutoFit/>
          </a:bodyPr>
          <a:lstStyle/>
          <a:p>
            <a:r>
              <a:rPr lang="en-US" sz="2400" b="1" dirty="0">
                <a:solidFill>
                  <a:srgbClr val="0070C0"/>
                </a:solidFill>
              </a:rPr>
              <a:t>Carbohydrate metabolism &amp; storage quality</a:t>
            </a:r>
          </a:p>
        </p:txBody>
      </p:sp>
      <p:sp>
        <p:nvSpPr>
          <p:cNvPr id="22" name="TextBox 21">
            <a:extLst>
              <a:ext uri="{FF2B5EF4-FFF2-40B4-BE49-F238E27FC236}">
                <a16:creationId xmlns:a16="http://schemas.microsoft.com/office/drawing/2014/main" id="{066E5D5C-9B18-534E-88D4-DD416F7B444A}"/>
              </a:ext>
            </a:extLst>
          </p:cNvPr>
          <p:cNvSpPr txBox="1"/>
          <p:nvPr/>
        </p:nvSpPr>
        <p:spPr>
          <a:xfrm>
            <a:off x="8685295" y="4496565"/>
            <a:ext cx="3299012" cy="830997"/>
          </a:xfrm>
          <a:prstGeom prst="rect">
            <a:avLst/>
          </a:prstGeom>
          <a:noFill/>
        </p:spPr>
        <p:txBody>
          <a:bodyPr wrap="square" rtlCol="0">
            <a:spAutoFit/>
          </a:bodyPr>
          <a:lstStyle/>
          <a:p>
            <a:r>
              <a:rPr lang="en-US" sz="2400" b="1" dirty="0">
                <a:solidFill>
                  <a:srgbClr val="00B050"/>
                </a:solidFill>
              </a:rPr>
              <a:t>Reduction in stolon length</a:t>
            </a:r>
          </a:p>
        </p:txBody>
      </p:sp>
      <p:sp>
        <p:nvSpPr>
          <p:cNvPr id="12" name="TextBox 11">
            <a:extLst>
              <a:ext uri="{FF2B5EF4-FFF2-40B4-BE49-F238E27FC236}">
                <a16:creationId xmlns:a16="http://schemas.microsoft.com/office/drawing/2014/main" id="{44486331-C2D3-D249-B83E-7ADC32D2003C}"/>
              </a:ext>
            </a:extLst>
          </p:cNvPr>
          <p:cNvSpPr txBox="1"/>
          <p:nvPr/>
        </p:nvSpPr>
        <p:spPr>
          <a:xfrm>
            <a:off x="5683445" y="732617"/>
            <a:ext cx="5887229" cy="646331"/>
          </a:xfrm>
          <a:prstGeom prst="rect">
            <a:avLst/>
          </a:prstGeom>
          <a:noFill/>
        </p:spPr>
        <p:txBody>
          <a:bodyPr wrap="square" rtlCol="0">
            <a:spAutoFit/>
          </a:bodyPr>
          <a:lstStyle/>
          <a:p>
            <a:r>
              <a:rPr lang="en-US" b="1" dirty="0"/>
              <a:t>Domestication required genetic changes to many different biological processes (</a:t>
            </a:r>
            <a:r>
              <a:rPr lang="en-US" b="1" dirty="0" err="1"/>
              <a:t>Hardigan</a:t>
            </a:r>
            <a:r>
              <a:rPr lang="en-US" b="1" dirty="0"/>
              <a:t> et al., 2017; Li et al., 2018)</a:t>
            </a:r>
          </a:p>
        </p:txBody>
      </p:sp>
      <p:sp>
        <p:nvSpPr>
          <p:cNvPr id="2" name="Rectangle 1">
            <a:extLst>
              <a:ext uri="{FF2B5EF4-FFF2-40B4-BE49-F238E27FC236}">
                <a16:creationId xmlns:a16="http://schemas.microsoft.com/office/drawing/2014/main" id="{3E58A04F-2CEB-7648-8DDC-BF6339B8DB04}"/>
              </a:ext>
            </a:extLst>
          </p:cNvPr>
          <p:cNvSpPr/>
          <p:nvPr/>
        </p:nvSpPr>
        <p:spPr>
          <a:xfrm>
            <a:off x="425700" y="6488668"/>
            <a:ext cx="3266279" cy="369332"/>
          </a:xfrm>
          <a:prstGeom prst="rect">
            <a:avLst/>
          </a:prstGeom>
        </p:spPr>
        <p:txBody>
          <a:bodyPr wrap="none">
            <a:spAutoFit/>
          </a:bodyPr>
          <a:lstStyle/>
          <a:p>
            <a:r>
              <a:rPr lang="en-US" dirty="0"/>
              <a:t>Figure from </a:t>
            </a:r>
            <a:r>
              <a:rPr lang="en-US" dirty="0" err="1"/>
              <a:t>Hardigan</a:t>
            </a:r>
            <a:r>
              <a:rPr lang="en-US" dirty="0"/>
              <a:t> et al., 2017</a:t>
            </a:r>
          </a:p>
        </p:txBody>
      </p:sp>
    </p:spTree>
    <p:extLst>
      <p:ext uri="{BB962C8B-B14F-4D97-AF65-F5344CB8AC3E}">
        <p14:creationId xmlns:p14="http://schemas.microsoft.com/office/powerpoint/2010/main" val="4047193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852CAEE-F85B-7D4D-91C1-765E54C68617}"/>
              </a:ext>
            </a:extLst>
          </p:cNvPr>
          <p:cNvSpPr txBox="1"/>
          <p:nvPr/>
        </p:nvSpPr>
        <p:spPr>
          <a:xfrm>
            <a:off x="2049291" y="36624"/>
            <a:ext cx="8144934" cy="646331"/>
          </a:xfrm>
          <a:prstGeom prst="rect">
            <a:avLst/>
          </a:prstGeom>
          <a:noFill/>
        </p:spPr>
        <p:txBody>
          <a:bodyPr wrap="square" rtlCol="0">
            <a:spAutoFit/>
          </a:bodyPr>
          <a:lstStyle/>
          <a:p>
            <a:pPr algn="ctr"/>
            <a:r>
              <a:rPr lang="en-US" sz="3600" dirty="0"/>
              <a:t>How are potatoes produced?</a:t>
            </a:r>
          </a:p>
        </p:txBody>
      </p:sp>
      <p:sp>
        <p:nvSpPr>
          <p:cNvPr id="12" name="TextBox 11">
            <a:extLst>
              <a:ext uri="{FF2B5EF4-FFF2-40B4-BE49-F238E27FC236}">
                <a16:creationId xmlns:a16="http://schemas.microsoft.com/office/drawing/2014/main" id="{3FA44CB8-CA44-754E-9D0D-FD953CD564A2}"/>
              </a:ext>
            </a:extLst>
          </p:cNvPr>
          <p:cNvSpPr txBox="1"/>
          <p:nvPr/>
        </p:nvSpPr>
        <p:spPr>
          <a:xfrm>
            <a:off x="4998794" y="815272"/>
            <a:ext cx="8242302" cy="830997"/>
          </a:xfrm>
          <a:prstGeom prst="rect">
            <a:avLst/>
          </a:prstGeom>
          <a:noFill/>
        </p:spPr>
        <p:txBody>
          <a:bodyPr wrap="square" rtlCol="0">
            <a:spAutoFit/>
          </a:bodyPr>
          <a:lstStyle/>
          <a:p>
            <a:r>
              <a:rPr lang="en-US" sz="2400" dirty="0"/>
              <a:t>Potatoes can reproduce clonally (non-sexual)</a:t>
            </a:r>
          </a:p>
          <a:p>
            <a:r>
              <a:rPr lang="en-US" sz="2400" dirty="0"/>
              <a:t>Propagated as seed potatoes </a:t>
            </a:r>
          </a:p>
        </p:txBody>
      </p:sp>
      <p:sp>
        <p:nvSpPr>
          <p:cNvPr id="16" name="TextBox 15">
            <a:extLst>
              <a:ext uri="{FF2B5EF4-FFF2-40B4-BE49-F238E27FC236}">
                <a16:creationId xmlns:a16="http://schemas.microsoft.com/office/drawing/2014/main" id="{833AD45F-11BD-DB42-BE0D-58D87F278D69}"/>
              </a:ext>
            </a:extLst>
          </p:cNvPr>
          <p:cNvSpPr txBox="1"/>
          <p:nvPr/>
        </p:nvSpPr>
        <p:spPr>
          <a:xfrm>
            <a:off x="1696760" y="1863493"/>
            <a:ext cx="4087822" cy="1200329"/>
          </a:xfrm>
          <a:prstGeom prst="rect">
            <a:avLst/>
          </a:prstGeom>
          <a:noFill/>
        </p:spPr>
        <p:txBody>
          <a:bodyPr wrap="square" rtlCol="0">
            <a:spAutoFit/>
          </a:bodyPr>
          <a:lstStyle/>
          <a:p>
            <a:r>
              <a:rPr lang="en-US" sz="2400" dirty="0"/>
              <a:t>Planted in the spring, fertilizer and pesticide treatment</a:t>
            </a:r>
          </a:p>
          <a:p>
            <a:r>
              <a:rPr lang="en-US" sz="2400" dirty="0"/>
              <a:t>(March-April-May) </a:t>
            </a:r>
          </a:p>
        </p:txBody>
      </p:sp>
      <p:sp>
        <p:nvSpPr>
          <p:cNvPr id="18" name="TextBox 17">
            <a:extLst>
              <a:ext uri="{FF2B5EF4-FFF2-40B4-BE49-F238E27FC236}">
                <a16:creationId xmlns:a16="http://schemas.microsoft.com/office/drawing/2014/main" id="{FAAC2FDC-7479-EE4A-9CA3-CF1FEE5E0B6E}"/>
              </a:ext>
            </a:extLst>
          </p:cNvPr>
          <p:cNvSpPr txBox="1"/>
          <p:nvPr/>
        </p:nvSpPr>
        <p:spPr>
          <a:xfrm>
            <a:off x="5385567" y="5342560"/>
            <a:ext cx="7340602" cy="461665"/>
          </a:xfrm>
          <a:prstGeom prst="rect">
            <a:avLst/>
          </a:prstGeom>
          <a:noFill/>
        </p:spPr>
        <p:txBody>
          <a:bodyPr wrap="square" rtlCol="0">
            <a:spAutoFit/>
          </a:bodyPr>
          <a:lstStyle/>
          <a:p>
            <a:r>
              <a:rPr lang="en-US" sz="2400" dirty="0"/>
              <a:t>Harvest (July-August-September-October)</a:t>
            </a:r>
          </a:p>
        </p:txBody>
      </p:sp>
      <p:sp>
        <p:nvSpPr>
          <p:cNvPr id="19" name="TextBox 18">
            <a:extLst>
              <a:ext uri="{FF2B5EF4-FFF2-40B4-BE49-F238E27FC236}">
                <a16:creationId xmlns:a16="http://schemas.microsoft.com/office/drawing/2014/main" id="{786333BC-2943-394B-954B-D869288EF37B}"/>
              </a:ext>
            </a:extLst>
          </p:cNvPr>
          <p:cNvSpPr txBox="1"/>
          <p:nvPr/>
        </p:nvSpPr>
        <p:spPr>
          <a:xfrm>
            <a:off x="1738063" y="6180256"/>
            <a:ext cx="7340602" cy="461665"/>
          </a:xfrm>
          <a:prstGeom prst="rect">
            <a:avLst/>
          </a:prstGeom>
          <a:noFill/>
        </p:spPr>
        <p:txBody>
          <a:bodyPr wrap="square" rtlCol="0">
            <a:spAutoFit/>
          </a:bodyPr>
          <a:lstStyle/>
          <a:p>
            <a:r>
              <a:rPr lang="en-US" sz="2400" dirty="0"/>
              <a:t>Storage (Remainder of the year)</a:t>
            </a:r>
          </a:p>
        </p:txBody>
      </p:sp>
      <p:pic>
        <p:nvPicPr>
          <p:cNvPr id="3" name="Picture 2">
            <a:extLst>
              <a:ext uri="{FF2B5EF4-FFF2-40B4-BE49-F238E27FC236}">
                <a16:creationId xmlns:a16="http://schemas.microsoft.com/office/drawing/2014/main" id="{BBDE3ECA-C08B-3D4D-9539-0355DB38EA6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50044" y="679236"/>
            <a:ext cx="1391104" cy="1206502"/>
          </a:xfrm>
          <a:prstGeom prst="rect">
            <a:avLst/>
          </a:prstGeom>
        </p:spPr>
      </p:pic>
      <p:sp>
        <p:nvSpPr>
          <p:cNvPr id="22" name="TextBox 21">
            <a:extLst>
              <a:ext uri="{FF2B5EF4-FFF2-40B4-BE49-F238E27FC236}">
                <a16:creationId xmlns:a16="http://schemas.microsoft.com/office/drawing/2014/main" id="{141DCBF5-DA17-6547-B79A-B2E57AB86517}"/>
              </a:ext>
            </a:extLst>
          </p:cNvPr>
          <p:cNvSpPr txBox="1"/>
          <p:nvPr/>
        </p:nvSpPr>
        <p:spPr>
          <a:xfrm>
            <a:off x="5655793" y="3477142"/>
            <a:ext cx="7340602" cy="461665"/>
          </a:xfrm>
          <a:prstGeom prst="rect">
            <a:avLst/>
          </a:prstGeom>
          <a:noFill/>
        </p:spPr>
        <p:txBody>
          <a:bodyPr wrap="square" rtlCol="0">
            <a:spAutoFit/>
          </a:bodyPr>
          <a:lstStyle/>
          <a:p>
            <a:r>
              <a:rPr lang="en-US" sz="2400" dirty="0"/>
              <a:t>Bulking and Blooms (May-June-July)</a:t>
            </a:r>
          </a:p>
        </p:txBody>
      </p:sp>
      <p:sp>
        <p:nvSpPr>
          <p:cNvPr id="23" name="TextBox 22">
            <a:extLst>
              <a:ext uri="{FF2B5EF4-FFF2-40B4-BE49-F238E27FC236}">
                <a16:creationId xmlns:a16="http://schemas.microsoft.com/office/drawing/2014/main" id="{837A8F0F-57D5-4444-AD65-D2358F565988}"/>
              </a:ext>
            </a:extLst>
          </p:cNvPr>
          <p:cNvSpPr txBox="1"/>
          <p:nvPr/>
        </p:nvSpPr>
        <p:spPr>
          <a:xfrm>
            <a:off x="1728145" y="4437507"/>
            <a:ext cx="7340602" cy="461665"/>
          </a:xfrm>
          <a:prstGeom prst="rect">
            <a:avLst/>
          </a:prstGeom>
          <a:noFill/>
        </p:spPr>
        <p:txBody>
          <a:bodyPr wrap="square" rtlCol="0">
            <a:spAutoFit/>
          </a:bodyPr>
          <a:lstStyle/>
          <a:p>
            <a:r>
              <a:rPr lang="en-US" sz="2400" dirty="0"/>
              <a:t>Irrigation (May-June-July-August)</a:t>
            </a:r>
          </a:p>
        </p:txBody>
      </p:sp>
      <p:pic>
        <p:nvPicPr>
          <p:cNvPr id="6" name="Picture 5">
            <a:extLst>
              <a:ext uri="{FF2B5EF4-FFF2-40B4-BE49-F238E27FC236}">
                <a16:creationId xmlns:a16="http://schemas.microsoft.com/office/drawing/2014/main" id="{0D87231E-B856-6E4A-B953-7EEB0A9B09C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99785" y="1959816"/>
            <a:ext cx="2010569" cy="1347081"/>
          </a:xfrm>
          <a:prstGeom prst="rect">
            <a:avLst/>
          </a:prstGeom>
        </p:spPr>
      </p:pic>
      <p:pic>
        <p:nvPicPr>
          <p:cNvPr id="8" name="Picture 7">
            <a:extLst>
              <a:ext uri="{FF2B5EF4-FFF2-40B4-BE49-F238E27FC236}">
                <a16:creationId xmlns:a16="http://schemas.microsoft.com/office/drawing/2014/main" id="{BB507615-5EE3-1244-A37C-C770C13DF657}"/>
              </a:ext>
            </a:extLst>
          </p:cNvPr>
          <p:cNvPicPr>
            <a:picLocks noChangeAspect="1"/>
          </p:cNvPicPr>
          <p:nvPr/>
        </p:nvPicPr>
        <p:blipFill>
          <a:blip r:embed="rId5"/>
          <a:stretch>
            <a:fillRect/>
          </a:stretch>
        </p:blipFill>
        <p:spPr>
          <a:xfrm>
            <a:off x="6251800" y="4023483"/>
            <a:ext cx="1698968" cy="1274226"/>
          </a:xfrm>
          <a:prstGeom prst="rect">
            <a:avLst/>
          </a:prstGeom>
        </p:spPr>
      </p:pic>
      <p:pic>
        <p:nvPicPr>
          <p:cNvPr id="25" name="Picture 24">
            <a:extLst>
              <a:ext uri="{FF2B5EF4-FFF2-40B4-BE49-F238E27FC236}">
                <a16:creationId xmlns:a16="http://schemas.microsoft.com/office/drawing/2014/main" id="{FD495863-3924-C54C-8F05-D7F78D8E35B3}"/>
              </a:ext>
            </a:extLst>
          </p:cNvPr>
          <p:cNvPicPr>
            <a:picLocks noChangeAspect="1"/>
          </p:cNvPicPr>
          <p:nvPr/>
        </p:nvPicPr>
        <p:blipFill>
          <a:blip r:embed="rId6"/>
          <a:stretch>
            <a:fillRect/>
          </a:stretch>
        </p:blipFill>
        <p:spPr>
          <a:xfrm>
            <a:off x="8002864" y="1924627"/>
            <a:ext cx="2106008" cy="1412914"/>
          </a:xfrm>
          <a:prstGeom prst="rect">
            <a:avLst/>
          </a:prstGeom>
        </p:spPr>
      </p:pic>
      <p:pic>
        <p:nvPicPr>
          <p:cNvPr id="27" name="Picture 26">
            <a:extLst>
              <a:ext uri="{FF2B5EF4-FFF2-40B4-BE49-F238E27FC236}">
                <a16:creationId xmlns:a16="http://schemas.microsoft.com/office/drawing/2014/main" id="{A9363A97-B995-164F-8C34-B095884F100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164265" y="4050996"/>
            <a:ext cx="1828800" cy="1219200"/>
          </a:xfrm>
          <a:prstGeom prst="rect">
            <a:avLst/>
          </a:prstGeom>
        </p:spPr>
      </p:pic>
      <p:pic>
        <p:nvPicPr>
          <p:cNvPr id="29" name="Picture 28">
            <a:extLst>
              <a:ext uri="{FF2B5EF4-FFF2-40B4-BE49-F238E27FC236}">
                <a16:creationId xmlns:a16="http://schemas.microsoft.com/office/drawing/2014/main" id="{FBAAE101-7C19-6E48-8763-03A36D77F43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170546" y="718419"/>
            <a:ext cx="1699458" cy="1167319"/>
          </a:xfrm>
          <a:prstGeom prst="rect">
            <a:avLst/>
          </a:prstGeom>
        </p:spPr>
      </p:pic>
      <p:pic>
        <p:nvPicPr>
          <p:cNvPr id="31" name="Picture 30">
            <a:extLst>
              <a:ext uri="{FF2B5EF4-FFF2-40B4-BE49-F238E27FC236}">
                <a16:creationId xmlns:a16="http://schemas.microsoft.com/office/drawing/2014/main" id="{0CFE5D5F-6E8F-124D-B276-00A71CAA56F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096007" y="3095191"/>
            <a:ext cx="3247978" cy="1275102"/>
          </a:xfrm>
          <a:prstGeom prst="rect">
            <a:avLst/>
          </a:prstGeom>
        </p:spPr>
      </p:pic>
      <p:pic>
        <p:nvPicPr>
          <p:cNvPr id="33" name="Picture 32">
            <a:extLst>
              <a:ext uri="{FF2B5EF4-FFF2-40B4-BE49-F238E27FC236}">
                <a16:creationId xmlns:a16="http://schemas.microsoft.com/office/drawing/2014/main" id="{2A506751-915C-5A45-970D-3A717A5F7C7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869790" y="4999234"/>
            <a:ext cx="1409163" cy="1054737"/>
          </a:xfrm>
          <a:prstGeom prst="rect">
            <a:avLst/>
          </a:prstGeom>
        </p:spPr>
      </p:pic>
      <p:pic>
        <p:nvPicPr>
          <p:cNvPr id="35" name="Picture 34">
            <a:extLst>
              <a:ext uri="{FF2B5EF4-FFF2-40B4-BE49-F238E27FC236}">
                <a16:creationId xmlns:a16="http://schemas.microsoft.com/office/drawing/2014/main" id="{3736A8AB-FC53-E945-AE81-899F72DE405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468056" y="4989324"/>
            <a:ext cx="1698968" cy="1090131"/>
          </a:xfrm>
          <a:prstGeom prst="rect">
            <a:avLst/>
          </a:prstGeom>
        </p:spPr>
      </p:pic>
      <p:pic>
        <p:nvPicPr>
          <p:cNvPr id="37" name="Picture 36">
            <a:extLst>
              <a:ext uri="{FF2B5EF4-FFF2-40B4-BE49-F238E27FC236}">
                <a16:creationId xmlns:a16="http://schemas.microsoft.com/office/drawing/2014/main" id="{7277B294-2B6C-5245-9B12-C6E9B4ADF648}"/>
              </a:ext>
            </a:extLst>
          </p:cNvPr>
          <p:cNvPicPr>
            <a:picLocks noChangeAspect="1"/>
          </p:cNvPicPr>
          <p:nvPr/>
        </p:nvPicPr>
        <p:blipFill>
          <a:blip r:embed="rId12"/>
          <a:stretch>
            <a:fillRect/>
          </a:stretch>
        </p:blipFill>
        <p:spPr>
          <a:xfrm>
            <a:off x="7810353" y="5882833"/>
            <a:ext cx="1730264" cy="960297"/>
          </a:xfrm>
          <a:prstGeom prst="rect">
            <a:avLst/>
          </a:prstGeom>
        </p:spPr>
      </p:pic>
      <p:pic>
        <p:nvPicPr>
          <p:cNvPr id="39" name="Picture 38">
            <a:extLst>
              <a:ext uri="{FF2B5EF4-FFF2-40B4-BE49-F238E27FC236}">
                <a16:creationId xmlns:a16="http://schemas.microsoft.com/office/drawing/2014/main" id="{FE9B1C9E-2932-B246-A0A9-AEA8BC477FCB}"/>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395658" y="5891980"/>
            <a:ext cx="1268201" cy="951151"/>
          </a:xfrm>
          <a:prstGeom prst="rect">
            <a:avLst/>
          </a:prstGeom>
        </p:spPr>
      </p:pic>
    </p:spTree>
    <p:extLst>
      <p:ext uri="{BB962C8B-B14F-4D97-AF65-F5344CB8AC3E}">
        <p14:creationId xmlns:p14="http://schemas.microsoft.com/office/powerpoint/2010/main" val="77708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9C5B74D-3BFA-EF48-8C35-E03911D3D6D5}"/>
              </a:ext>
            </a:extLst>
          </p:cNvPr>
          <p:cNvSpPr txBox="1"/>
          <p:nvPr/>
        </p:nvSpPr>
        <p:spPr>
          <a:xfrm>
            <a:off x="553157" y="6165223"/>
            <a:ext cx="2008422"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Data from FAO</a:t>
            </a:r>
          </a:p>
        </p:txBody>
      </p:sp>
      <p:sp>
        <p:nvSpPr>
          <p:cNvPr id="5" name="TextBox 4">
            <a:extLst>
              <a:ext uri="{FF2B5EF4-FFF2-40B4-BE49-F238E27FC236}">
                <a16:creationId xmlns:a16="http://schemas.microsoft.com/office/drawing/2014/main" id="{E9D8111D-F7AD-C246-9FB6-5B6564E1404D}"/>
              </a:ext>
            </a:extLst>
          </p:cNvPr>
          <p:cNvSpPr txBox="1"/>
          <p:nvPr/>
        </p:nvSpPr>
        <p:spPr>
          <a:xfrm>
            <a:off x="2023533" y="267916"/>
            <a:ext cx="8144934" cy="646331"/>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Global potato production (2018)</a:t>
            </a:r>
          </a:p>
        </p:txBody>
      </p:sp>
      <p:pic>
        <p:nvPicPr>
          <p:cNvPr id="7" name="Picture 6">
            <a:extLst>
              <a:ext uri="{FF2B5EF4-FFF2-40B4-BE49-F238E27FC236}">
                <a16:creationId xmlns:a16="http://schemas.microsoft.com/office/drawing/2014/main" id="{305A496E-FB23-6642-BAE5-91539E44022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747"/>
          <a:stretch/>
        </p:blipFill>
        <p:spPr>
          <a:xfrm>
            <a:off x="5739527" y="1360741"/>
            <a:ext cx="6275294" cy="4523509"/>
          </a:xfrm>
          <a:prstGeom prst="rect">
            <a:avLst/>
          </a:prstGeom>
        </p:spPr>
      </p:pic>
      <p:sp>
        <p:nvSpPr>
          <p:cNvPr id="8" name="TextBox 7">
            <a:extLst>
              <a:ext uri="{FF2B5EF4-FFF2-40B4-BE49-F238E27FC236}">
                <a16:creationId xmlns:a16="http://schemas.microsoft.com/office/drawing/2014/main" id="{0A9C8EF8-F926-4448-AC43-1605385F3C54}"/>
              </a:ext>
            </a:extLst>
          </p:cNvPr>
          <p:cNvSpPr txBox="1"/>
          <p:nvPr/>
        </p:nvSpPr>
        <p:spPr>
          <a:xfrm>
            <a:off x="7675115" y="6088059"/>
            <a:ext cx="3497563"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Figure from: </a:t>
            </a:r>
            <a:r>
              <a:rPr lang="en-US" dirty="0" err="1">
                <a:latin typeface="Times New Roman" panose="02020603050405020304" pitchFamily="18" charset="0"/>
                <a:cs typeface="Times New Roman" panose="02020603050405020304" pitchFamily="18" charset="0"/>
              </a:rPr>
              <a:t>OurWorldInData.org</a:t>
            </a:r>
            <a:endParaRPr lang="en-US"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E01A90FF-A6B9-4149-835E-23AEE54169C7}"/>
              </a:ext>
            </a:extLst>
          </p:cNvPr>
          <p:cNvPicPr>
            <a:picLocks noChangeAspect="1"/>
          </p:cNvPicPr>
          <p:nvPr/>
        </p:nvPicPr>
        <p:blipFill>
          <a:blip r:embed="rId3"/>
          <a:stretch>
            <a:fillRect/>
          </a:stretch>
        </p:blipFill>
        <p:spPr>
          <a:xfrm>
            <a:off x="85141" y="1462647"/>
            <a:ext cx="5654386" cy="4523508"/>
          </a:xfrm>
          <a:prstGeom prst="rect">
            <a:avLst/>
          </a:prstGeom>
        </p:spPr>
      </p:pic>
    </p:spTree>
    <p:extLst>
      <p:ext uri="{BB962C8B-B14F-4D97-AF65-F5344CB8AC3E}">
        <p14:creationId xmlns:p14="http://schemas.microsoft.com/office/powerpoint/2010/main" val="123898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E863F8-CBC6-2649-8B5A-5D19A7ABB950}"/>
              </a:ext>
            </a:extLst>
          </p:cNvPr>
          <p:cNvPicPr>
            <a:picLocks noChangeAspect="1"/>
          </p:cNvPicPr>
          <p:nvPr/>
        </p:nvPicPr>
        <p:blipFill>
          <a:blip r:embed="rId2"/>
          <a:stretch>
            <a:fillRect/>
          </a:stretch>
        </p:blipFill>
        <p:spPr>
          <a:xfrm>
            <a:off x="1604141" y="876489"/>
            <a:ext cx="8983717" cy="5390230"/>
          </a:xfrm>
          <a:prstGeom prst="rect">
            <a:avLst/>
          </a:prstGeom>
        </p:spPr>
      </p:pic>
      <p:sp>
        <p:nvSpPr>
          <p:cNvPr id="6" name="TextBox 5">
            <a:extLst>
              <a:ext uri="{FF2B5EF4-FFF2-40B4-BE49-F238E27FC236}">
                <a16:creationId xmlns:a16="http://schemas.microsoft.com/office/drawing/2014/main" id="{E8A5B371-B0F3-9D44-8987-8D63E0753214}"/>
              </a:ext>
            </a:extLst>
          </p:cNvPr>
          <p:cNvSpPr txBox="1"/>
          <p:nvPr/>
        </p:nvSpPr>
        <p:spPr>
          <a:xfrm>
            <a:off x="1656693" y="147145"/>
            <a:ext cx="8144934" cy="646331"/>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Historical trends in U.S. potato production</a:t>
            </a:r>
          </a:p>
        </p:txBody>
      </p:sp>
      <p:sp>
        <p:nvSpPr>
          <p:cNvPr id="4" name="TextBox 3">
            <a:extLst>
              <a:ext uri="{FF2B5EF4-FFF2-40B4-BE49-F238E27FC236}">
                <a16:creationId xmlns:a16="http://schemas.microsoft.com/office/drawing/2014/main" id="{0D65A509-6592-C247-87EB-E29D1E8CE52B}"/>
              </a:ext>
            </a:extLst>
          </p:cNvPr>
          <p:cNvSpPr txBox="1"/>
          <p:nvPr/>
        </p:nvSpPr>
        <p:spPr>
          <a:xfrm>
            <a:off x="3452264" y="6396335"/>
            <a:ext cx="7340602" cy="461665"/>
          </a:xfrm>
          <a:prstGeom prst="rect">
            <a:avLst/>
          </a:prstGeom>
          <a:noFill/>
        </p:spPr>
        <p:txBody>
          <a:bodyPr wrap="square" rtlCol="0">
            <a:spAutoFit/>
          </a:bodyPr>
          <a:lstStyle/>
          <a:p>
            <a:r>
              <a:rPr lang="en-US" sz="2400" dirty="0"/>
              <a:t>Data from USDA NASS</a:t>
            </a:r>
          </a:p>
        </p:txBody>
      </p:sp>
    </p:spTree>
    <p:extLst>
      <p:ext uri="{BB962C8B-B14F-4D97-AF65-F5344CB8AC3E}">
        <p14:creationId xmlns:p14="http://schemas.microsoft.com/office/powerpoint/2010/main" val="26725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854DA2-6AA8-9048-B5E2-C17ADA5E309D}"/>
              </a:ext>
            </a:extLst>
          </p:cNvPr>
          <p:cNvPicPr>
            <a:picLocks noChangeAspect="1"/>
          </p:cNvPicPr>
          <p:nvPr/>
        </p:nvPicPr>
        <p:blipFill>
          <a:blip r:embed="rId2"/>
          <a:stretch>
            <a:fillRect/>
          </a:stretch>
        </p:blipFill>
        <p:spPr>
          <a:xfrm>
            <a:off x="314351" y="963638"/>
            <a:ext cx="5639015" cy="5639015"/>
          </a:xfrm>
          <a:prstGeom prst="rect">
            <a:avLst/>
          </a:prstGeom>
        </p:spPr>
      </p:pic>
      <p:pic>
        <p:nvPicPr>
          <p:cNvPr id="5" name="Picture 4">
            <a:extLst>
              <a:ext uri="{FF2B5EF4-FFF2-40B4-BE49-F238E27FC236}">
                <a16:creationId xmlns:a16="http://schemas.microsoft.com/office/drawing/2014/main" id="{A58F7502-1EF4-4849-94FD-FE9E5248ED09}"/>
              </a:ext>
            </a:extLst>
          </p:cNvPr>
          <p:cNvPicPr>
            <a:picLocks noChangeAspect="1"/>
          </p:cNvPicPr>
          <p:nvPr/>
        </p:nvPicPr>
        <p:blipFill>
          <a:blip r:embed="rId3"/>
          <a:stretch>
            <a:fillRect/>
          </a:stretch>
        </p:blipFill>
        <p:spPr>
          <a:xfrm>
            <a:off x="6223845" y="918348"/>
            <a:ext cx="5158859" cy="5396742"/>
          </a:xfrm>
          <a:prstGeom prst="rect">
            <a:avLst/>
          </a:prstGeom>
        </p:spPr>
      </p:pic>
      <p:pic>
        <p:nvPicPr>
          <p:cNvPr id="21" name="Picture 20">
            <a:extLst>
              <a:ext uri="{FF2B5EF4-FFF2-40B4-BE49-F238E27FC236}">
                <a16:creationId xmlns:a16="http://schemas.microsoft.com/office/drawing/2014/main" id="{D3323546-0FBB-9E45-AB46-4311FE5F39FD}"/>
              </a:ext>
            </a:extLst>
          </p:cNvPr>
          <p:cNvPicPr>
            <a:picLocks noChangeAspect="1"/>
          </p:cNvPicPr>
          <p:nvPr/>
        </p:nvPicPr>
        <p:blipFill>
          <a:blip r:embed="rId4"/>
          <a:stretch>
            <a:fillRect/>
          </a:stretch>
        </p:blipFill>
        <p:spPr>
          <a:xfrm>
            <a:off x="10348766" y="5345077"/>
            <a:ext cx="1475372" cy="775760"/>
          </a:xfrm>
          <a:prstGeom prst="rect">
            <a:avLst/>
          </a:prstGeom>
        </p:spPr>
      </p:pic>
      <p:pic>
        <p:nvPicPr>
          <p:cNvPr id="23" name="Picture 22">
            <a:extLst>
              <a:ext uri="{FF2B5EF4-FFF2-40B4-BE49-F238E27FC236}">
                <a16:creationId xmlns:a16="http://schemas.microsoft.com/office/drawing/2014/main" id="{D81C0312-6316-5645-B845-974E9ABF4899}"/>
              </a:ext>
            </a:extLst>
          </p:cNvPr>
          <p:cNvPicPr>
            <a:picLocks noChangeAspect="1"/>
          </p:cNvPicPr>
          <p:nvPr/>
        </p:nvPicPr>
        <p:blipFill>
          <a:blip r:embed="rId5"/>
          <a:stretch>
            <a:fillRect/>
          </a:stretch>
        </p:blipFill>
        <p:spPr>
          <a:xfrm>
            <a:off x="7428738" y="5139500"/>
            <a:ext cx="1374536" cy="1374536"/>
          </a:xfrm>
          <a:prstGeom prst="rect">
            <a:avLst/>
          </a:prstGeom>
        </p:spPr>
      </p:pic>
      <p:pic>
        <p:nvPicPr>
          <p:cNvPr id="8" name="Picture 7">
            <a:extLst>
              <a:ext uri="{FF2B5EF4-FFF2-40B4-BE49-F238E27FC236}">
                <a16:creationId xmlns:a16="http://schemas.microsoft.com/office/drawing/2014/main" id="{11E32014-2A14-FF46-9603-C452F47A670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974142" y="5345077"/>
            <a:ext cx="933190" cy="794939"/>
          </a:xfrm>
          <a:prstGeom prst="rect">
            <a:avLst/>
          </a:prstGeom>
        </p:spPr>
      </p:pic>
      <p:sp>
        <p:nvSpPr>
          <p:cNvPr id="9" name="TextBox 8">
            <a:extLst>
              <a:ext uri="{FF2B5EF4-FFF2-40B4-BE49-F238E27FC236}">
                <a16:creationId xmlns:a16="http://schemas.microsoft.com/office/drawing/2014/main" id="{920EF1EA-07BB-A449-AF85-9DF192EAF57B}"/>
              </a:ext>
            </a:extLst>
          </p:cNvPr>
          <p:cNvSpPr txBox="1"/>
          <p:nvPr/>
        </p:nvSpPr>
        <p:spPr>
          <a:xfrm>
            <a:off x="1880899" y="161082"/>
            <a:ext cx="8144934" cy="646331"/>
          </a:xfrm>
          <a:prstGeom prst="rect">
            <a:avLst/>
          </a:prstGeom>
          <a:noFill/>
        </p:spPr>
        <p:txBody>
          <a:bodyPr wrap="square" rtlCol="0">
            <a:spAutoFit/>
          </a:bodyPr>
          <a:lstStyle/>
          <a:p>
            <a:pPr algn="ctr"/>
            <a:r>
              <a:rPr lang="en-US" sz="3600" dirty="0"/>
              <a:t>Potato production by region and type</a:t>
            </a:r>
          </a:p>
        </p:txBody>
      </p:sp>
      <p:sp>
        <p:nvSpPr>
          <p:cNvPr id="10" name="TextBox 9">
            <a:extLst>
              <a:ext uri="{FF2B5EF4-FFF2-40B4-BE49-F238E27FC236}">
                <a16:creationId xmlns:a16="http://schemas.microsoft.com/office/drawing/2014/main" id="{40AFB95E-D20E-DE42-8C80-3793B2E1F8B3}"/>
              </a:ext>
            </a:extLst>
          </p:cNvPr>
          <p:cNvSpPr txBox="1"/>
          <p:nvPr/>
        </p:nvSpPr>
        <p:spPr>
          <a:xfrm>
            <a:off x="3452264" y="6396335"/>
            <a:ext cx="7340602" cy="461665"/>
          </a:xfrm>
          <a:prstGeom prst="rect">
            <a:avLst/>
          </a:prstGeom>
          <a:noFill/>
        </p:spPr>
        <p:txBody>
          <a:bodyPr wrap="square" rtlCol="0">
            <a:spAutoFit/>
          </a:bodyPr>
          <a:lstStyle/>
          <a:p>
            <a:r>
              <a:rPr lang="en-US" sz="2400" dirty="0"/>
              <a:t>Data from USDA NASS</a:t>
            </a:r>
          </a:p>
        </p:txBody>
      </p:sp>
    </p:spTree>
    <p:extLst>
      <p:ext uri="{BB962C8B-B14F-4D97-AF65-F5344CB8AC3E}">
        <p14:creationId xmlns:p14="http://schemas.microsoft.com/office/powerpoint/2010/main" val="272539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852CAEE-F85B-7D4D-91C1-765E54C68617}"/>
              </a:ext>
            </a:extLst>
          </p:cNvPr>
          <p:cNvSpPr txBox="1"/>
          <p:nvPr/>
        </p:nvSpPr>
        <p:spPr>
          <a:xfrm>
            <a:off x="2002366" y="82871"/>
            <a:ext cx="8144934" cy="646331"/>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Why are potatoes important?</a:t>
            </a:r>
          </a:p>
        </p:txBody>
      </p:sp>
      <p:sp>
        <p:nvSpPr>
          <p:cNvPr id="5" name="TextBox 4">
            <a:extLst>
              <a:ext uri="{FF2B5EF4-FFF2-40B4-BE49-F238E27FC236}">
                <a16:creationId xmlns:a16="http://schemas.microsoft.com/office/drawing/2014/main" id="{02862630-2A1E-E243-B01C-D4DBBAD882BB}"/>
              </a:ext>
            </a:extLst>
          </p:cNvPr>
          <p:cNvSpPr txBox="1"/>
          <p:nvPr/>
        </p:nvSpPr>
        <p:spPr>
          <a:xfrm>
            <a:off x="1658928" y="3390085"/>
            <a:ext cx="6341534"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Market value:  ~ $4 billion nationwide.</a:t>
            </a:r>
          </a:p>
        </p:txBody>
      </p:sp>
      <p:sp>
        <p:nvSpPr>
          <p:cNvPr id="6" name="TextBox 5">
            <a:extLst>
              <a:ext uri="{FF2B5EF4-FFF2-40B4-BE49-F238E27FC236}">
                <a16:creationId xmlns:a16="http://schemas.microsoft.com/office/drawing/2014/main" id="{823667F6-D2CC-F643-B341-79CE437FFF4F}"/>
              </a:ext>
            </a:extLst>
          </p:cNvPr>
          <p:cNvSpPr txBox="1"/>
          <p:nvPr/>
        </p:nvSpPr>
        <p:spPr>
          <a:xfrm>
            <a:off x="372971" y="716532"/>
            <a:ext cx="11403723" cy="830997"/>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Fourth most important food crop in the world (behind maize, rice, and wheat) </a:t>
            </a:r>
          </a:p>
          <a:p>
            <a:pPr algn="ctr"/>
            <a:r>
              <a:rPr lang="en-US" sz="2400" dirty="0">
                <a:latin typeface="Times New Roman" panose="02020603050405020304" pitchFamily="18" charset="0"/>
                <a:cs typeface="Times New Roman" panose="02020603050405020304" pitchFamily="18" charset="0"/>
              </a:rPr>
              <a:t>Most productive and economically valuable vegetable crop in the USA </a:t>
            </a:r>
          </a:p>
        </p:txBody>
      </p:sp>
      <p:sp>
        <p:nvSpPr>
          <p:cNvPr id="7" name="TextBox 6">
            <a:extLst>
              <a:ext uri="{FF2B5EF4-FFF2-40B4-BE49-F238E27FC236}">
                <a16:creationId xmlns:a16="http://schemas.microsoft.com/office/drawing/2014/main" id="{0AE0B069-D195-C949-8430-8509471BD59D}"/>
              </a:ext>
            </a:extLst>
          </p:cNvPr>
          <p:cNvSpPr txBox="1"/>
          <p:nvPr/>
        </p:nvSpPr>
        <p:spPr>
          <a:xfrm>
            <a:off x="1659949" y="3928319"/>
            <a:ext cx="5284576"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Idaho, Washington, and Oregon produce 58% of the potatoes in the USA</a:t>
            </a:r>
          </a:p>
        </p:txBody>
      </p:sp>
      <p:sp>
        <p:nvSpPr>
          <p:cNvPr id="8" name="TextBox 7">
            <a:extLst>
              <a:ext uri="{FF2B5EF4-FFF2-40B4-BE49-F238E27FC236}">
                <a16:creationId xmlns:a16="http://schemas.microsoft.com/office/drawing/2014/main" id="{66604DFF-11C9-FE4A-AD63-9CF9ED28805D}"/>
              </a:ext>
            </a:extLst>
          </p:cNvPr>
          <p:cNvSpPr txBox="1"/>
          <p:nvPr/>
        </p:nvSpPr>
        <p:spPr>
          <a:xfrm>
            <a:off x="1663475" y="4781275"/>
            <a:ext cx="7526868"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Potatoes are delicious…</a:t>
            </a:r>
          </a:p>
        </p:txBody>
      </p:sp>
      <p:sp>
        <p:nvSpPr>
          <p:cNvPr id="9" name="TextBox 8">
            <a:extLst>
              <a:ext uri="{FF2B5EF4-FFF2-40B4-BE49-F238E27FC236}">
                <a16:creationId xmlns:a16="http://schemas.microsoft.com/office/drawing/2014/main" id="{5CBF9872-894C-A848-9E62-59E84235290E}"/>
              </a:ext>
            </a:extLst>
          </p:cNvPr>
          <p:cNvSpPr txBox="1"/>
          <p:nvPr/>
        </p:nvSpPr>
        <p:spPr>
          <a:xfrm>
            <a:off x="9628140" y="6569498"/>
            <a:ext cx="1038321" cy="246221"/>
          </a:xfrm>
          <a:prstGeom prst="rect">
            <a:avLst/>
          </a:prstGeom>
          <a:noFill/>
        </p:spPr>
        <p:txBody>
          <a:bodyPr wrap="square" rtlCol="0">
            <a:spAutoFit/>
          </a:bodyPr>
          <a:lstStyle/>
          <a:p>
            <a:pPr algn="r"/>
            <a:r>
              <a:rPr lang="en-US" sz="1000" dirty="0"/>
              <a:t>NASS 2018</a:t>
            </a:r>
          </a:p>
        </p:txBody>
      </p:sp>
      <p:pic>
        <p:nvPicPr>
          <p:cNvPr id="11" name="Picture 10">
            <a:extLst>
              <a:ext uri="{FF2B5EF4-FFF2-40B4-BE49-F238E27FC236}">
                <a16:creationId xmlns:a16="http://schemas.microsoft.com/office/drawing/2014/main" id="{EB6F04CB-6CE8-F943-82F1-C214E10177D0}"/>
              </a:ext>
            </a:extLst>
          </p:cNvPr>
          <p:cNvPicPr>
            <a:picLocks noChangeAspect="1"/>
          </p:cNvPicPr>
          <p:nvPr/>
        </p:nvPicPr>
        <p:blipFill>
          <a:blip r:embed="rId2"/>
          <a:stretch>
            <a:fillRect/>
          </a:stretch>
        </p:blipFill>
        <p:spPr>
          <a:xfrm>
            <a:off x="1739622" y="1708144"/>
            <a:ext cx="1567471" cy="1567471"/>
          </a:xfrm>
          <a:prstGeom prst="rect">
            <a:avLst/>
          </a:prstGeom>
        </p:spPr>
      </p:pic>
      <p:pic>
        <p:nvPicPr>
          <p:cNvPr id="13" name="Picture 12">
            <a:extLst>
              <a:ext uri="{FF2B5EF4-FFF2-40B4-BE49-F238E27FC236}">
                <a16:creationId xmlns:a16="http://schemas.microsoft.com/office/drawing/2014/main" id="{853996BD-2128-BB4D-B57B-B29EE5027E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05711" y="1742163"/>
            <a:ext cx="1979408" cy="1562969"/>
          </a:xfrm>
          <a:prstGeom prst="rect">
            <a:avLst/>
          </a:prstGeom>
        </p:spPr>
      </p:pic>
      <p:pic>
        <p:nvPicPr>
          <p:cNvPr id="15" name="Picture 14">
            <a:extLst>
              <a:ext uri="{FF2B5EF4-FFF2-40B4-BE49-F238E27FC236}">
                <a16:creationId xmlns:a16="http://schemas.microsoft.com/office/drawing/2014/main" id="{EBED4EAC-6D6C-D84F-B501-9FC168625D1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64035" y="1742164"/>
            <a:ext cx="2196344" cy="1562969"/>
          </a:xfrm>
          <a:prstGeom prst="rect">
            <a:avLst/>
          </a:prstGeom>
        </p:spPr>
      </p:pic>
      <p:pic>
        <p:nvPicPr>
          <p:cNvPr id="19" name="Picture 18">
            <a:extLst>
              <a:ext uri="{FF2B5EF4-FFF2-40B4-BE49-F238E27FC236}">
                <a16:creationId xmlns:a16="http://schemas.microsoft.com/office/drawing/2014/main" id="{94F1FF8E-5DD4-8B42-9823-B78C2506A63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20369" y="5312796"/>
            <a:ext cx="1732869" cy="1408263"/>
          </a:xfrm>
          <a:prstGeom prst="rect">
            <a:avLst/>
          </a:prstGeom>
        </p:spPr>
      </p:pic>
      <p:pic>
        <p:nvPicPr>
          <p:cNvPr id="21" name="Picture 20">
            <a:extLst>
              <a:ext uri="{FF2B5EF4-FFF2-40B4-BE49-F238E27FC236}">
                <a16:creationId xmlns:a16="http://schemas.microsoft.com/office/drawing/2014/main" id="{1AF6661B-D613-4A40-B4FD-9A3FF63D9ED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87934" y="5320862"/>
            <a:ext cx="1911763" cy="1400197"/>
          </a:xfrm>
          <a:prstGeom prst="rect">
            <a:avLst/>
          </a:prstGeom>
        </p:spPr>
      </p:pic>
      <p:pic>
        <p:nvPicPr>
          <p:cNvPr id="23" name="Picture 22">
            <a:extLst>
              <a:ext uri="{FF2B5EF4-FFF2-40B4-BE49-F238E27FC236}">
                <a16:creationId xmlns:a16="http://schemas.microsoft.com/office/drawing/2014/main" id="{DA97C0EF-5E5D-1943-A487-BB47B0AB296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739622" y="5283814"/>
            <a:ext cx="1185889" cy="1482361"/>
          </a:xfrm>
          <a:prstGeom prst="rect">
            <a:avLst/>
          </a:prstGeom>
        </p:spPr>
      </p:pic>
      <p:pic>
        <p:nvPicPr>
          <p:cNvPr id="25" name="Picture 24">
            <a:extLst>
              <a:ext uri="{FF2B5EF4-FFF2-40B4-BE49-F238E27FC236}">
                <a16:creationId xmlns:a16="http://schemas.microsoft.com/office/drawing/2014/main" id="{2B1E8CB6-BD55-9341-A0A0-E2271CDAC85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910389" y="5324409"/>
            <a:ext cx="1756873" cy="1401166"/>
          </a:xfrm>
          <a:prstGeom prst="rect">
            <a:avLst/>
          </a:prstGeom>
        </p:spPr>
      </p:pic>
      <p:pic>
        <p:nvPicPr>
          <p:cNvPr id="26" name="Picture 25" descr="images-4.jpg">
            <a:extLst>
              <a:ext uri="{FF2B5EF4-FFF2-40B4-BE49-F238E27FC236}">
                <a16:creationId xmlns:a16="http://schemas.microsoft.com/office/drawing/2014/main" id="{B105C498-F4A8-174A-8C19-DAAD5B5632E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829327" y="4074723"/>
            <a:ext cx="1467100" cy="1084867"/>
          </a:xfrm>
          <a:prstGeom prst="rect">
            <a:avLst/>
          </a:prstGeom>
        </p:spPr>
      </p:pic>
      <p:pic>
        <p:nvPicPr>
          <p:cNvPr id="27" name="Picture 26" descr="Top-potato-producing-regions-in-the-US-In-the-Pacific-Northwest-potatoes-are-typically.png">
            <a:extLst>
              <a:ext uri="{FF2B5EF4-FFF2-40B4-BE49-F238E27FC236}">
                <a16:creationId xmlns:a16="http://schemas.microsoft.com/office/drawing/2014/main" id="{6DF28A54-D19F-7943-8F06-4A25476BC69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131223" y="3609087"/>
            <a:ext cx="2032153" cy="1403020"/>
          </a:xfrm>
          <a:prstGeom prst="rect">
            <a:avLst/>
          </a:prstGeom>
        </p:spPr>
      </p:pic>
      <p:pic>
        <p:nvPicPr>
          <p:cNvPr id="29" name="Picture 28">
            <a:extLst>
              <a:ext uri="{FF2B5EF4-FFF2-40B4-BE49-F238E27FC236}">
                <a16:creationId xmlns:a16="http://schemas.microsoft.com/office/drawing/2014/main" id="{BE8E5BB4-6D02-934D-B914-C9A0591E9A1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005384" y="1764078"/>
            <a:ext cx="2369921" cy="1511537"/>
          </a:xfrm>
          <a:prstGeom prst="rect">
            <a:avLst/>
          </a:prstGeom>
        </p:spPr>
      </p:pic>
      <p:pic>
        <p:nvPicPr>
          <p:cNvPr id="31" name="Picture 30">
            <a:extLst>
              <a:ext uri="{FF2B5EF4-FFF2-40B4-BE49-F238E27FC236}">
                <a16:creationId xmlns:a16="http://schemas.microsoft.com/office/drawing/2014/main" id="{202CFC51-FF08-6741-89EF-AA13F73DE92D}"/>
              </a:ext>
            </a:extLst>
          </p:cNvPr>
          <p:cNvPicPr>
            <a:picLocks noChangeAspect="1"/>
          </p:cNvPicPr>
          <p:nvPr/>
        </p:nvPicPr>
        <p:blipFill>
          <a:blip r:embed="rId12"/>
          <a:stretch>
            <a:fillRect/>
          </a:stretch>
        </p:blipFill>
        <p:spPr>
          <a:xfrm>
            <a:off x="3094394" y="5338328"/>
            <a:ext cx="1846016" cy="1382730"/>
          </a:xfrm>
          <a:prstGeom prst="rect">
            <a:avLst/>
          </a:prstGeom>
        </p:spPr>
      </p:pic>
    </p:spTree>
    <p:extLst>
      <p:ext uri="{BB962C8B-B14F-4D97-AF65-F5344CB8AC3E}">
        <p14:creationId xmlns:p14="http://schemas.microsoft.com/office/powerpoint/2010/main" val="1116617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474FB2B-4D10-E749-B5E8-B05F47F5F5F7}"/>
              </a:ext>
            </a:extLst>
          </p:cNvPr>
          <p:cNvSpPr txBox="1"/>
          <p:nvPr/>
        </p:nvSpPr>
        <p:spPr>
          <a:xfrm>
            <a:off x="1680983" y="96083"/>
            <a:ext cx="8144934" cy="646331"/>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Types of potatoes</a:t>
            </a:r>
          </a:p>
        </p:txBody>
      </p:sp>
      <p:pic>
        <p:nvPicPr>
          <p:cNvPr id="5" name="Picture 4">
            <a:extLst>
              <a:ext uri="{FF2B5EF4-FFF2-40B4-BE49-F238E27FC236}">
                <a16:creationId xmlns:a16="http://schemas.microsoft.com/office/drawing/2014/main" id="{868FD0B0-4BC4-BA4D-90A8-49556D0ED235}"/>
              </a:ext>
            </a:extLst>
          </p:cNvPr>
          <p:cNvPicPr>
            <a:picLocks noChangeAspect="1"/>
          </p:cNvPicPr>
          <p:nvPr/>
        </p:nvPicPr>
        <p:blipFill>
          <a:blip r:embed="rId2"/>
          <a:stretch>
            <a:fillRect/>
          </a:stretch>
        </p:blipFill>
        <p:spPr>
          <a:xfrm>
            <a:off x="3792575" y="1222484"/>
            <a:ext cx="4983456" cy="4251503"/>
          </a:xfrm>
          <a:prstGeom prst="rect">
            <a:avLst/>
          </a:prstGeom>
        </p:spPr>
      </p:pic>
    </p:spTree>
    <p:extLst>
      <p:ext uri="{BB962C8B-B14F-4D97-AF65-F5344CB8AC3E}">
        <p14:creationId xmlns:p14="http://schemas.microsoft.com/office/powerpoint/2010/main" val="3329930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474FB2B-4D10-E749-B5E8-B05F47F5F5F7}"/>
              </a:ext>
            </a:extLst>
          </p:cNvPr>
          <p:cNvSpPr txBox="1"/>
          <p:nvPr/>
        </p:nvSpPr>
        <p:spPr>
          <a:xfrm>
            <a:off x="1680983" y="96083"/>
            <a:ext cx="8144934" cy="646331"/>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Types of potatoes</a:t>
            </a:r>
          </a:p>
        </p:txBody>
      </p:sp>
      <p:pic>
        <p:nvPicPr>
          <p:cNvPr id="5" name="Picture 4">
            <a:extLst>
              <a:ext uri="{FF2B5EF4-FFF2-40B4-BE49-F238E27FC236}">
                <a16:creationId xmlns:a16="http://schemas.microsoft.com/office/drawing/2014/main" id="{868FD0B0-4BC4-BA4D-90A8-49556D0ED235}"/>
              </a:ext>
            </a:extLst>
          </p:cNvPr>
          <p:cNvPicPr>
            <a:picLocks noChangeAspect="1"/>
          </p:cNvPicPr>
          <p:nvPr/>
        </p:nvPicPr>
        <p:blipFill>
          <a:blip r:embed="rId2"/>
          <a:stretch>
            <a:fillRect/>
          </a:stretch>
        </p:blipFill>
        <p:spPr>
          <a:xfrm>
            <a:off x="3792575" y="1222484"/>
            <a:ext cx="4983456" cy="4251503"/>
          </a:xfrm>
          <a:prstGeom prst="rect">
            <a:avLst/>
          </a:prstGeom>
        </p:spPr>
      </p:pic>
      <p:pic>
        <p:nvPicPr>
          <p:cNvPr id="7" name="Picture 6">
            <a:extLst>
              <a:ext uri="{FF2B5EF4-FFF2-40B4-BE49-F238E27FC236}">
                <a16:creationId xmlns:a16="http://schemas.microsoft.com/office/drawing/2014/main" id="{109EFFEF-70F5-3141-9B72-073C6E1FA693}"/>
              </a:ext>
            </a:extLst>
          </p:cNvPr>
          <p:cNvPicPr>
            <a:picLocks noChangeAspect="1"/>
          </p:cNvPicPr>
          <p:nvPr/>
        </p:nvPicPr>
        <p:blipFill>
          <a:blip r:embed="rId3"/>
          <a:stretch>
            <a:fillRect/>
          </a:stretch>
        </p:blipFill>
        <p:spPr>
          <a:xfrm>
            <a:off x="785777" y="96083"/>
            <a:ext cx="2556557" cy="2556557"/>
          </a:xfrm>
          <a:prstGeom prst="rect">
            <a:avLst/>
          </a:prstGeom>
        </p:spPr>
      </p:pic>
      <p:pic>
        <p:nvPicPr>
          <p:cNvPr id="9" name="Picture 8">
            <a:extLst>
              <a:ext uri="{FF2B5EF4-FFF2-40B4-BE49-F238E27FC236}">
                <a16:creationId xmlns:a16="http://schemas.microsoft.com/office/drawing/2014/main" id="{69EAECF3-F966-2441-ADE4-2C589C08DC20}"/>
              </a:ext>
            </a:extLst>
          </p:cNvPr>
          <p:cNvPicPr>
            <a:picLocks noChangeAspect="1"/>
          </p:cNvPicPr>
          <p:nvPr/>
        </p:nvPicPr>
        <p:blipFill>
          <a:blip r:embed="rId4"/>
          <a:stretch>
            <a:fillRect/>
          </a:stretch>
        </p:blipFill>
        <p:spPr>
          <a:xfrm>
            <a:off x="623997" y="4082551"/>
            <a:ext cx="2119203" cy="1805247"/>
          </a:xfrm>
          <a:prstGeom prst="rect">
            <a:avLst/>
          </a:prstGeom>
        </p:spPr>
      </p:pic>
      <p:sp>
        <p:nvSpPr>
          <p:cNvPr id="12" name="TextBox 11">
            <a:extLst>
              <a:ext uri="{FF2B5EF4-FFF2-40B4-BE49-F238E27FC236}">
                <a16:creationId xmlns:a16="http://schemas.microsoft.com/office/drawing/2014/main" id="{FD66B320-CE3D-7C47-83E7-46A9438E9F7F}"/>
              </a:ext>
            </a:extLst>
          </p:cNvPr>
          <p:cNvSpPr txBox="1"/>
          <p:nvPr/>
        </p:nvSpPr>
        <p:spPr>
          <a:xfrm>
            <a:off x="487139" y="269424"/>
            <a:ext cx="3077560" cy="769441"/>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Russet</a:t>
            </a:r>
          </a:p>
          <a:p>
            <a:endParaRPr lang="en-US" sz="20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85EC0555-6826-684D-B372-832B7B6F2592}"/>
              </a:ext>
            </a:extLst>
          </p:cNvPr>
          <p:cNvSpPr txBox="1"/>
          <p:nvPr/>
        </p:nvSpPr>
        <p:spPr>
          <a:xfrm>
            <a:off x="236061" y="3565368"/>
            <a:ext cx="3579715"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Chipping (round white)</a:t>
            </a:r>
          </a:p>
        </p:txBody>
      </p:sp>
      <p:sp>
        <p:nvSpPr>
          <p:cNvPr id="2" name="TextBox 1">
            <a:extLst>
              <a:ext uri="{FF2B5EF4-FFF2-40B4-BE49-F238E27FC236}">
                <a16:creationId xmlns:a16="http://schemas.microsoft.com/office/drawing/2014/main" id="{A40A6F37-C8C3-564C-BFC2-68C901FBD5A0}"/>
              </a:ext>
            </a:extLst>
          </p:cNvPr>
          <p:cNvSpPr txBox="1"/>
          <p:nvPr/>
        </p:nvSpPr>
        <p:spPr>
          <a:xfrm>
            <a:off x="354549" y="2415077"/>
            <a:ext cx="1917918"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Russet Burbank</a:t>
            </a:r>
          </a:p>
          <a:p>
            <a:r>
              <a:rPr lang="en-US" dirty="0">
                <a:latin typeface="Times New Roman" panose="02020603050405020304" pitchFamily="18" charset="0"/>
                <a:cs typeface="Times New Roman" panose="02020603050405020304" pitchFamily="18" charset="0"/>
              </a:rPr>
              <a:t>Ranger Russet  </a:t>
            </a:r>
          </a:p>
          <a:p>
            <a:endParaRPr lang="en-US" dirty="0"/>
          </a:p>
        </p:txBody>
      </p:sp>
      <p:sp>
        <p:nvSpPr>
          <p:cNvPr id="3" name="TextBox 2">
            <a:extLst>
              <a:ext uri="{FF2B5EF4-FFF2-40B4-BE49-F238E27FC236}">
                <a16:creationId xmlns:a16="http://schemas.microsoft.com/office/drawing/2014/main" id="{5E4FAC4F-CADB-B146-9E3D-768D30923DA5}"/>
              </a:ext>
            </a:extLst>
          </p:cNvPr>
          <p:cNvSpPr txBox="1"/>
          <p:nvPr/>
        </p:nvSpPr>
        <p:spPr>
          <a:xfrm>
            <a:off x="2025919" y="2433242"/>
            <a:ext cx="2053774"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Umatilla Russet</a:t>
            </a:r>
          </a:p>
          <a:p>
            <a:r>
              <a:rPr lang="en-US" dirty="0">
                <a:latin typeface="Times New Roman" panose="02020603050405020304" pitchFamily="18" charset="0"/>
                <a:cs typeface="Times New Roman" panose="02020603050405020304" pitchFamily="18" charset="0"/>
              </a:rPr>
              <a:t>Russet </a:t>
            </a:r>
            <a:r>
              <a:rPr lang="en-US" dirty="0" err="1">
                <a:latin typeface="Times New Roman" panose="02020603050405020304" pitchFamily="18" charset="0"/>
                <a:cs typeface="Times New Roman" panose="02020603050405020304" pitchFamily="18" charset="0"/>
              </a:rPr>
              <a:t>Norkotah</a:t>
            </a:r>
            <a:endParaRPr lang="en-US" dirty="0">
              <a:latin typeface="Times New Roman" panose="02020603050405020304" pitchFamily="18" charset="0"/>
              <a:cs typeface="Times New Roman" panose="02020603050405020304" pitchFamily="18" charset="0"/>
            </a:endParaRPr>
          </a:p>
          <a:p>
            <a:endParaRPr lang="en-US" dirty="0"/>
          </a:p>
        </p:txBody>
      </p:sp>
      <p:sp>
        <p:nvSpPr>
          <p:cNvPr id="6" name="TextBox 5">
            <a:extLst>
              <a:ext uri="{FF2B5EF4-FFF2-40B4-BE49-F238E27FC236}">
                <a16:creationId xmlns:a16="http://schemas.microsoft.com/office/drawing/2014/main" id="{E5C3C6E8-1958-4548-AB71-54A80106199E}"/>
              </a:ext>
            </a:extLst>
          </p:cNvPr>
          <p:cNvSpPr txBox="1"/>
          <p:nvPr/>
        </p:nvSpPr>
        <p:spPr>
          <a:xfrm>
            <a:off x="621381" y="5943316"/>
            <a:ext cx="2119203"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Frito-Lay Varieties</a:t>
            </a:r>
          </a:p>
          <a:p>
            <a:r>
              <a:rPr lang="en-US" dirty="0" err="1">
                <a:latin typeface="Times New Roman" panose="02020603050405020304" pitchFamily="18" charset="0"/>
                <a:cs typeface="Times New Roman" panose="02020603050405020304" pitchFamily="18" charset="0"/>
              </a:rPr>
              <a:t>Lamoka</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Snowden</a:t>
            </a:r>
          </a:p>
          <a:p>
            <a:endParaRPr lang="en-US" dirty="0"/>
          </a:p>
        </p:txBody>
      </p:sp>
    </p:spTree>
    <p:extLst>
      <p:ext uri="{BB962C8B-B14F-4D97-AF65-F5344CB8AC3E}">
        <p14:creationId xmlns:p14="http://schemas.microsoft.com/office/powerpoint/2010/main" val="22910852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474FB2B-4D10-E749-B5E8-B05F47F5F5F7}"/>
              </a:ext>
            </a:extLst>
          </p:cNvPr>
          <p:cNvSpPr txBox="1"/>
          <p:nvPr/>
        </p:nvSpPr>
        <p:spPr>
          <a:xfrm>
            <a:off x="1680983" y="96083"/>
            <a:ext cx="8144934" cy="646331"/>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Types of potatoes</a:t>
            </a:r>
          </a:p>
        </p:txBody>
      </p:sp>
      <p:pic>
        <p:nvPicPr>
          <p:cNvPr id="5" name="Picture 4">
            <a:extLst>
              <a:ext uri="{FF2B5EF4-FFF2-40B4-BE49-F238E27FC236}">
                <a16:creationId xmlns:a16="http://schemas.microsoft.com/office/drawing/2014/main" id="{868FD0B0-4BC4-BA4D-90A8-49556D0ED235}"/>
              </a:ext>
            </a:extLst>
          </p:cNvPr>
          <p:cNvPicPr>
            <a:picLocks noChangeAspect="1"/>
          </p:cNvPicPr>
          <p:nvPr/>
        </p:nvPicPr>
        <p:blipFill>
          <a:blip r:embed="rId2"/>
          <a:stretch>
            <a:fillRect/>
          </a:stretch>
        </p:blipFill>
        <p:spPr>
          <a:xfrm>
            <a:off x="3792575" y="1222484"/>
            <a:ext cx="4983456" cy="4251503"/>
          </a:xfrm>
          <a:prstGeom prst="rect">
            <a:avLst/>
          </a:prstGeom>
        </p:spPr>
      </p:pic>
      <p:pic>
        <p:nvPicPr>
          <p:cNvPr id="7" name="Picture 6">
            <a:extLst>
              <a:ext uri="{FF2B5EF4-FFF2-40B4-BE49-F238E27FC236}">
                <a16:creationId xmlns:a16="http://schemas.microsoft.com/office/drawing/2014/main" id="{109EFFEF-70F5-3141-9B72-073C6E1FA693}"/>
              </a:ext>
            </a:extLst>
          </p:cNvPr>
          <p:cNvPicPr>
            <a:picLocks noChangeAspect="1"/>
          </p:cNvPicPr>
          <p:nvPr/>
        </p:nvPicPr>
        <p:blipFill>
          <a:blip r:embed="rId3"/>
          <a:stretch>
            <a:fillRect/>
          </a:stretch>
        </p:blipFill>
        <p:spPr>
          <a:xfrm>
            <a:off x="785777" y="96083"/>
            <a:ext cx="2556557" cy="2556557"/>
          </a:xfrm>
          <a:prstGeom prst="rect">
            <a:avLst/>
          </a:prstGeom>
        </p:spPr>
      </p:pic>
      <p:pic>
        <p:nvPicPr>
          <p:cNvPr id="8" name="Picture 7">
            <a:extLst>
              <a:ext uri="{FF2B5EF4-FFF2-40B4-BE49-F238E27FC236}">
                <a16:creationId xmlns:a16="http://schemas.microsoft.com/office/drawing/2014/main" id="{1941C0E7-8628-F541-8C21-1E81322AC0A1}"/>
              </a:ext>
            </a:extLst>
          </p:cNvPr>
          <p:cNvPicPr>
            <a:picLocks noChangeAspect="1"/>
          </p:cNvPicPr>
          <p:nvPr/>
        </p:nvPicPr>
        <p:blipFill>
          <a:blip r:embed="rId4"/>
          <a:stretch>
            <a:fillRect/>
          </a:stretch>
        </p:blipFill>
        <p:spPr>
          <a:xfrm>
            <a:off x="8776031" y="453509"/>
            <a:ext cx="2550529" cy="2428547"/>
          </a:xfrm>
          <a:prstGeom prst="rect">
            <a:avLst/>
          </a:prstGeom>
        </p:spPr>
      </p:pic>
      <p:pic>
        <p:nvPicPr>
          <p:cNvPr id="9" name="Picture 8">
            <a:extLst>
              <a:ext uri="{FF2B5EF4-FFF2-40B4-BE49-F238E27FC236}">
                <a16:creationId xmlns:a16="http://schemas.microsoft.com/office/drawing/2014/main" id="{69EAECF3-F966-2441-ADE4-2C589C08DC20}"/>
              </a:ext>
            </a:extLst>
          </p:cNvPr>
          <p:cNvPicPr>
            <a:picLocks noChangeAspect="1"/>
          </p:cNvPicPr>
          <p:nvPr/>
        </p:nvPicPr>
        <p:blipFill>
          <a:blip r:embed="rId5"/>
          <a:stretch>
            <a:fillRect/>
          </a:stretch>
        </p:blipFill>
        <p:spPr>
          <a:xfrm>
            <a:off x="623997" y="4082551"/>
            <a:ext cx="2119203" cy="1805247"/>
          </a:xfrm>
          <a:prstGeom prst="rect">
            <a:avLst/>
          </a:prstGeom>
        </p:spPr>
      </p:pic>
      <p:pic>
        <p:nvPicPr>
          <p:cNvPr id="10" name="Picture 9">
            <a:extLst>
              <a:ext uri="{FF2B5EF4-FFF2-40B4-BE49-F238E27FC236}">
                <a16:creationId xmlns:a16="http://schemas.microsoft.com/office/drawing/2014/main" id="{E432B476-C4EE-C74D-A38D-10477A7CCCA0}"/>
              </a:ext>
            </a:extLst>
          </p:cNvPr>
          <p:cNvPicPr>
            <a:picLocks noChangeAspect="1"/>
          </p:cNvPicPr>
          <p:nvPr/>
        </p:nvPicPr>
        <p:blipFill>
          <a:blip r:embed="rId6"/>
          <a:stretch>
            <a:fillRect/>
          </a:stretch>
        </p:blipFill>
        <p:spPr>
          <a:xfrm>
            <a:off x="9206863" y="3870194"/>
            <a:ext cx="2777487" cy="2777487"/>
          </a:xfrm>
          <a:prstGeom prst="rect">
            <a:avLst/>
          </a:prstGeom>
        </p:spPr>
      </p:pic>
      <p:sp>
        <p:nvSpPr>
          <p:cNvPr id="11" name="TextBox 10">
            <a:extLst>
              <a:ext uri="{FF2B5EF4-FFF2-40B4-BE49-F238E27FC236}">
                <a16:creationId xmlns:a16="http://schemas.microsoft.com/office/drawing/2014/main" id="{D9415908-8AC5-D54E-9A98-1C52CD51CA1E}"/>
              </a:ext>
            </a:extLst>
          </p:cNvPr>
          <p:cNvSpPr txBox="1"/>
          <p:nvPr/>
        </p:nvSpPr>
        <p:spPr>
          <a:xfrm>
            <a:off x="2254183" y="6368889"/>
            <a:ext cx="8377620"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Gourmet/Specialty potatoes, fingerling, baby potatoes</a:t>
            </a:r>
          </a:p>
        </p:txBody>
      </p:sp>
      <p:sp>
        <p:nvSpPr>
          <p:cNvPr id="12" name="TextBox 11">
            <a:extLst>
              <a:ext uri="{FF2B5EF4-FFF2-40B4-BE49-F238E27FC236}">
                <a16:creationId xmlns:a16="http://schemas.microsoft.com/office/drawing/2014/main" id="{FD66B320-CE3D-7C47-83E7-46A9438E9F7F}"/>
              </a:ext>
            </a:extLst>
          </p:cNvPr>
          <p:cNvSpPr txBox="1"/>
          <p:nvPr/>
        </p:nvSpPr>
        <p:spPr>
          <a:xfrm>
            <a:off x="487139" y="269424"/>
            <a:ext cx="3077560" cy="769441"/>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Russet</a:t>
            </a:r>
          </a:p>
          <a:p>
            <a:endParaRPr lang="en-US" sz="20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85EC0555-6826-684D-B372-832B7B6F2592}"/>
              </a:ext>
            </a:extLst>
          </p:cNvPr>
          <p:cNvSpPr txBox="1"/>
          <p:nvPr/>
        </p:nvSpPr>
        <p:spPr>
          <a:xfrm>
            <a:off x="236061" y="3565368"/>
            <a:ext cx="3579715"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Chipping (round white)</a:t>
            </a:r>
          </a:p>
        </p:txBody>
      </p:sp>
      <p:sp>
        <p:nvSpPr>
          <p:cNvPr id="14" name="TextBox 13">
            <a:extLst>
              <a:ext uri="{FF2B5EF4-FFF2-40B4-BE49-F238E27FC236}">
                <a16:creationId xmlns:a16="http://schemas.microsoft.com/office/drawing/2014/main" id="{1F39CAC1-C46A-0A4D-8CC9-F7FE755C72A8}"/>
              </a:ext>
            </a:extLst>
          </p:cNvPr>
          <p:cNvSpPr txBox="1"/>
          <p:nvPr/>
        </p:nvSpPr>
        <p:spPr>
          <a:xfrm>
            <a:off x="8036059" y="0"/>
            <a:ext cx="3579715"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Reds</a:t>
            </a:r>
          </a:p>
        </p:txBody>
      </p:sp>
      <p:sp>
        <p:nvSpPr>
          <p:cNvPr id="15" name="TextBox 14">
            <a:extLst>
              <a:ext uri="{FF2B5EF4-FFF2-40B4-BE49-F238E27FC236}">
                <a16:creationId xmlns:a16="http://schemas.microsoft.com/office/drawing/2014/main" id="{1DD174C5-87D6-764C-B23C-7D4D3826D425}"/>
              </a:ext>
            </a:extLst>
          </p:cNvPr>
          <p:cNvSpPr txBox="1"/>
          <p:nvPr/>
        </p:nvSpPr>
        <p:spPr>
          <a:xfrm>
            <a:off x="8376224" y="3919853"/>
            <a:ext cx="3579715"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Yellow</a:t>
            </a:r>
          </a:p>
        </p:txBody>
      </p:sp>
      <p:sp>
        <p:nvSpPr>
          <p:cNvPr id="2" name="TextBox 1">
            <a:extLst>
              <a:ext uri="{FF2B5EF4-FFF2-40B4-BE49-F238E27FC236}">
                <a16:creationId xmlns:a16="http://schemas.microsoft.com/office/drawing/2014/main" id="{A40A6F37-C8C3-564C-BFC2-68C901FBD5A0}"/>
              </a:ext>
            </a:extLst>
          </p:cNvPr>
          <p:cNvSpPr txBox="1"/>
          <p:nvPr/>
        </p:nvSpPr>
        <p:spPr>
          <a:xfrm>
            <a:off x="354549" y="2415077"/>
            <a:ext cx="1917918"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Russet Burbank</a:t>
            </a:r>
          </a:p>
          <a:p>
            <a:r>
              <a:rPr lang="en-US" dirty="0">
                <a:latin typeface="Times New Roman" panose="02020603050405020304" pitchFamily="18" charset="0"/>
                <a:cs typeface="Times New Roman" panose="02020603050405020304" pitchFamily="18" charset="0"/>
              </a:rPr>
              <a:t>Ranger Russet  </a:t>
            </a:r>
          </a:p>
          <a:p>
            <a:endParaRPr lang="en-US" dirty="0"/>
          </a:p>
        </p:txBody>
      </p:sp>
      <p:sp>
        <p:nvSpPr>
          <p:cNvPr id="3" name="TextBox 2">
            <a:extLst>
              <a:ext uri="{FF2B5EF4-FFF2-40B4-BE49-F238E27FC236}">
                <a16:creationId xmlns:a16="http://schemas.microsoft.com/office/drawing/2014/main" id="{5E4FAC4F-CADB-B146-9E3D-768D30923DA5}"/>
              </a:ext>
            </a:extLst>
          </p:cNvPr>
          <p:cNvSpPr txBox="1"/>
          <p:nvPr/>
        </p:nvSpPr>
        <p:spPr>
          <a:xfrm>
            <a:off x="2025919" y="2433242"/>
            <a:ext cx="2053774"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Umatilla Russet</a:t>
            </a:r>
          </a:p>
          <a:p>
            <a:r>
              <a:rPr lang="en-US" dirty="0">
                <a:latin typeface="Times New Roman" panose="02020603050405020304" pitchFamily="18" charset="0"/>
                <a:cs typeface="Times New Roman" panose="02020603050405020304" pitchFamily="18" charset="0"/>
              </a:rPr>
              <a:t>Russet </a:t>
            </a:r>
            <a:r>
              <a:rPr lang="en-US" dirty="0" err="1">
                <a:latin typeface="Times New Roman" panose="02020603050405020304" pitchFamily="18" charset="0"/>
                <a:cs typeface="Times New Roman" panose="02020603050405020304" pitchFamily="18" charset="0"/>
              </a:rPr>
              <a:t>Norkotah</a:t>
            </a:r>
            <a:endParaRPr lang="en-US" dirty="0">
              <a:latin typeface="Times New Roman" panose="02020603050405020304" pitchFamily="18" charset="0"/>
              <a:cs typeface="Times New Roman" panose="02020603050405020304" pitchFamily="18" charset="0"/>
            </a:endParaRPr>
          </a:p>
          <a:p>
            <a:endParaRPr lang="en-US" dirty="0"/>
          </a:p>
        </p:txBody>
      </p:sp>
      <p:sp>
        <p:nvSpPr>
          <p:cNvPr id="6" name="TextBox 5">
            <a:extLst>
              <a:ext uri="{FF2B5EF4-FFF2-40B4-BE49-F238E27FC236}">
                <a16:creationId xmlns:a16="http://schemas.microsoft.com/office/drawing/2014/main" id="{E5C3C6E8-1958-4548-AB71-54A80106199E}"/>
              </a:ext>
            </a:extLst>
          </p:cNvPr>
          <p:cNvSpPr txBox="1"/>
          <p:nvPr/>
        </p:nvSpPr>
        <p:spPr>
          <a:xfrm>
            <a:off x="621381" y="5943316"/>
            <a:ext cx="2119203"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Frito-Lay Varieties</a:t>
            </a:r>
          </a:p>
          <a:p>
            <a:r>
              <a:rPr lang="en-US" dirty="0" err="1">
                <a:latin typeface="Times New Roman" panose="02020603050405020304" pitchFamily="18" charset="0"/>
                <a:cs typeface="Times New Roman" panose="02020603050405020304" pitchFamily="18" charset="0"/>
              </a:rPr>
              <a:t>Lamoka</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Snowden</a:t>
            </a:r>
          </a:p>
          <a:p>
            <a:endParaRPr lang="en-US" dirty="0"/>
          </a:p>
        </p:txBody>
      </p:sp>
      <p:sp>
        <p:nvSpPr>
          <p:cNvPr id="16" name="TextBox 15">
            <a:extLst>
              <a:ext uri="{FF2B5EF4-FFF2-40B4-BE49-F238E27FC236}">
                <a16:creationId xmlns:a16="http://schemas.microsoft.com/office/drawing/2014/main" id="{58EC3A77-642D-B84A-83F6-BF7A41A8245A}"/>
              </a:ext>
            </a:extLst>
          </p:cNvPr>
          <p:cNvSpPr txBox="1"/>
          <p:nvPr/>
        </p:nvSpPr>
        <p:spPr>
          <a:xfrm>
            <a:off x="8627303" y="2892097"/>
            <a:ext cx="3077558" cy="923330"/>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Dark Red Norland</a:t>
            </a:r>
          </a:p>
          <a:p>
            <a:pPr algn="ctr"/>
            <a:r>
              <a:rPr lang="en-US" dirty="0" err="1">
                <a:latin typeface="Times New Roman" panose="02020603050405020304" pitchFamily="18" charset="0"/>
                <a:cs typeface="Times New Roman" panose="02020603050405020304" pitchFamily="18" charset="0"/>
              </a:rPr>
              <a:t>Ciklamen</a:t>
            </a:r>
            <a:endParaRPr lang="en-US" dirty="0">
              <a:latin typeface="Times New Roman" panose="02020603050405020304" pitchFamily="18" charset="0"/>
              <a:cs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Chieftain</a:t>
            </a:r>
            <a:endParaRPr lang="en-US" dirty="0"/>
          </a:p>
        </p:txBody>
      </p:sp>
      <p:sp>
        <p:nvSpPr>
          <p:cNvPr id="17" name="TextBox 16">
            <a:extLst>
              <a:ext uri="{FF2B5EF4-FFF2-40B4-BE49-F238E27FC236}">
                <a16:creationId xmlns:a16="http://schemas.microsoft.com/office/drawing/2014/main" id="{B31B6C43-B9A8-E440-97B1-2DF26FF130B8}"/>
              </a:ext>
            </a:extLst>
          </p:cNvPr>
          <p:cNvSpPr txBox="1"/>
          <p:nvPr/>
        </p:nvSpPr>
        <p:spPr>
          <a:xfrm>
            <a:off x="9420081" y="6009059"/>
            <a:ext cx="2600466" cy="923330"/>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Yukon Gold</a:t>
            </a:r>
          </a:p>
          <a:p>
            <a:pPr algn="ctr"/>
            <a:r>
              <a:rPr lang="en-US" dirty="0">
                <a:latin typeface="Times New Roman" panose="02020603050405020304" pitchFamily="18" charset="0"/>
                <a:cs typeface="Times New Roman" panose="02020603050405020304" pitchFamily="18" charset="0"/>
              </a:rPr>
              <a:t>Agata</a:t>
            </a:r>
          </a:p>
          <a:p>
            <a:endParaRPr lang="en-US" dirty="0"/>
          </a:p>
        </p:txBody>
      </p:sp>
    </p:spTree>
    <p:extLst>
      <p:ext uri="{BB962C8B-B14F-4D97-AF65-F5344CB8AC3E}">
        <p14:creationId xmlns:p14="http://schemas.microsoft.com/office/powerpoint/2010/main" val="18183237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852CAEE-F85B-7D4D-91C1-765E54C68617}"/>
              </a:ext>
            </a:extLst>
          </p:cNvPr>
          <p:cNvSpPr txBox="1"/>
          <p:nvPr/>
        </p:nvSpPr>
        <p:spPr>
          <a:xfrm>
            <a:off x="2023533" y="91595"/>
            <a:ext cx="8144934" cy="646331"/>
          </a:xfrm>
          <a:prstGeom prst="rect">
            <a:avLst/>
          </a:prstGeom>
          <a:noFill/>
        </p:spPr>
        <p:txBody>
          <a:bodyPr wrap="square" rtlCol="0">
            <a:spAutoFit/>
          </a:bodyPr>
          <a:lstStyle/>
          <a:p>
            <a:pPr algn="ctr"/>
            <a:r>
              <a:rPr lang="en-US" sz="3600" dirty="0"/>
              <a:t>Categories of potatoes</a:t>
            </a:r>
          </a:p>
        </p:txBody>
      </p:sp>
      <p:sp>
        <p:nvSpPr>
          <p:cNvPr id="9" name="TextBox 8">
            <a:extLst>
              <a:ext uri="{FF2B5EF4-FFF2-40B4-BE49-F238E27FC236}">
                <a16:creationId xmlns:a16="http://schemas.microsoft.com/office/drawing/2014/main" id="{F9B28998-563B-234E-8A85-43B0F9D086B6}"/>
              </a:ext>
            </a:extLst>
          </p:cNvPr>
          <p:cNvSpPr txBox="1"/>
          <p:nvPr/>
        </p:nvSpPr>
        <p:spPr>
          <a:xfrm>
            <a:off x="2023533" y="811534"/>
            <a:ext cx="7340602" cy="461665"/>
          </a:xfrm>
          <a:prstGeom prst="rect">
            <a:avLst/>
          </a:prstGeom>
          <a:noFill/>
        </p:spPr>
        <p:txBody>
          <a:bodyPr wrap="square" rtlCol="0">
            <a:spAutoFit/>
          </a:bodyPr>
          <a:lstStyle/>
          <a:p>
            <a:r>
              <a:rPr lang="en-US" sz="2400" b="1" dirty="0"/>
              <a:t>Processing potatoes (62.3%)</a:t>
            </a:r>
          </a:p>
        </p:txBody>
      </p:sp>
      <p:sp>
        <p:nvSpPr>
          <p:cNvPr id="10" name="TextBox 9">
            <a:extLst>
              <a:ext uri="{FF2B5EF4-FFF2-40B4-BE49-F238E27FC236}">
                <a16:creationId xmlns:a16="http://schemas.microsoft.com/office/drawing/2014/main" id="{51212F42-A4A9-9C44-9E55-8B39FAC2FE70}"/>
              </a:ext>
            </a:extLst>
          </p:cNvPr>
          <p:cNvSpPr txBox="1"/>
          <p:nvPr/>
        </p:nvSpPr>
        <p:spPr>
          <a:xfrm>
            <a:off x="2119946" y="4901858"/>
            <a:ext cx="7340602" cy="461665"/>
          </a:xfrm>
          <a:prstGeom prst="rect">
            <a:avLst/>
          </a:prstGeom>
          <a:noFill/>
        </p:spPr>
        <p:txBody>
          <a:bodyPr wrap="square" rtlCol="0">
            <a:spAutoFit/>
          </a:bodyPr>
          <a:lstStyle/>
          <a:p>
            <a:r>
              <a:rPr lang="en-US" sz="2400" b="1" dirty="0"/>
              <a:t>Fresh market (25%)</a:t>
            </a:r>
          </a:p>
        </p:txBody>
      </p:sp>
      <p:sp>
        <p:nvSpPr>
          <p:cNvPr id="11" name="TextBox 10">
            <a:extLst>
              <a:ext uri="{FF2B5EF4-FFF2-40B4-BE49-F238E27FC236}">
                <a16:creationId xmlns:a16="http://schemas.microsoft.com/office/drawing/2014/main" id="{F7B4FE29-EC85-D04A-A511-B45D4A69973B}"/>
              </a:ext>
            </a:extLst>
          </p:cNvPr>
          <p:cNvSpPr txBox="1"/>
          <p:nvPr/>
        </p:nvSpPr>
        <p:spPr>
          <a:xfrm>
            <a:off x="7061915" y="1221894"/>
            <a:ext cx="4584701" cy="461665"/>
          </a:xfrm>
          <a:prstGeom prst="rect">
            <a:avLst/>
          </a:prstGeom>
          <a:noFill/>
        </p:spPr>
        <p:txBody>
          <a:bodyPr wrap="square" rtlCol="0">
            <a:spAutoFit/>
          </a:bodyPr>
          <a:lstStyle/>
          <a:p>
            <a:r>
              <a:rPr lang="en-US" sz="2400" dirty="0"/>
              <a:t>Chipping (12%)</a:t>
            </a:r>
          </a:p>
        </p:txBody>
      </p:sp>
      <p:sp>
        <p:nvSpPr>
          <p:cNvPr id="13" name="TextBox 12">
            <a:extLst>
              <a:ext uri="{FF2B5EF4-FFF2-40B4-BE49-F238E27FC236}">
                <a16:creationId xmlns:a16="http://schemas.microsoft.com/office/drawing/2014/main" id="{1B103BEF-231A-E947-9396-66B0665BD05F}"/>
              </a:ext>
            </a:extLst>
          </p:cNvPr>
          <p:cNvSpPr txBox="1"/>
          <p:nvPr/>
        </p:nvSpPr>
        <p:spPr>
          <a:xfrm>
            <a:off x="2425700" y="1258284"/>
            <a:ext cx="3951013" cy="461665"/>
          </a:xfrm>
          <a:prstGeom prst="rect">
            <a:avLst/>
          </a:prstGeom>
          <a:noFill/>
        </p:spPr>
        <p:txBody>
          <a:bodyPr wrap="square" rtlCol="0">
            <a:spAutoFit/>
          </a:bodyPr>
          <a:lstStyle/>
          <a:p>
            <a:r>
              <a:rPr lang="en-US" sz="2400" dirty="0"/>
              <a:t>French fries (31.5%)</a:t>
            </a:r>
          </a:p>
        </p:txBody>
      </p:sp>
      <p:sp>
        <p:nvSpPr>
          <p:cNvPr id="17" name="TextBox 16">
            <a:extLst>
              <a:ext uri="{FF2B5EF4-FFF2-40B4-BE49-F238E27FC236}">
                <a16:creationId xmlns:a16="http://schemas.microsoft.com/office/drawing/2014/main" id="{344732F3-7EE0-8949-8F72-D7117912FD10}"/>
              </a:ext>
            </a:extLst>
          </p:cNvPr>
          <p:cNvSpPr txBox="1"/>
          <p:nvPr/>
        </p:nvSpPr>
        <p:spPr>
          <a:xfrm>
            <a:off x="2544232" y="3165400"/>
            <a:ext cx="2572974" cy="461665"/>
          </a:xfrm>
          <a:prstGeom prst="rect">
            <a:avLst/>
          </a:prstGeom>
          <a:noFill/>
        </p:spPr>
        <p:txBody>
          <a:bodyPr wrap="square" rtlCol="0">
            <a:spAutoFit/>
          </a:bodyPr>
          <a:lstStyle/>
          <a:p>
            <a:r>
              <a:rPr lang="en-US" sz="2400" dirty="0"/>
              <a:t>Dehydrated (11%)</a:t>
            </a:r>
          </a:p>
        </p:txBody>
      </p:sp>
      <p:sp>
        <p:nvSpPr>
          <p:cNvPr id="18" name="TextBox 17">
            <a:extLst>
              <a:ext uri="{FF2B5EF4-FFF2-40B4-BE49-F238E27FC236}">
                <a16:creationId xmlns:a16="http://schemas.microsoft.com/office/drawing/2014/main" id="{8BEBE380-3840-FE44-BF65-202455282C28}"/>
              </a:ext>
            </a:extLst>
          </p:cNvPr>
          <p:cNvSpPr txBox="1"/>
          <p:nvPr/>
        </p:nvSpPr>
        <p:spPr>
          <a:xfrm>
            <a:off x="6826181" y="3147620"/>
            <a:ext cx="2572974" cy="461665"/>
          </a:xfrm>
          <a:prstGeom prst="rect">
            <a:avLst/>
          </a:prstGeom>
          <a:noFill/>
        </p:spPr>
        <p:txBody>
          <a:bodyPr wrap="square" rtlCol="0">
            <a:spAutoFit/>
          </a:bodyPr>
          <a:lstStyle/>
          <a:p>
            <a:r>
              <a:rPr lang="en-US" sz="2400" dirty="0"/>
              <a:t>Other uses (8%)</a:t>
            </a:r>
          </a:p>
        </p:txBody>
      </p:sp>
      <p:pic>
        <p:nvPicPr>
          <p:cNvPr id="3" name="Picture 2">
            <a:extLst>
              <a:ext uri="{FF2B5EF4-FFF2-40B4-BE49-F238E27FC236}">
                <a16:creationId xmlns:a16="http://schemas.microsoft.com/office/drawing/2014/main" id="{37E9E488-88F8-CA48-AB32-61E6B4EEC61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13835" y="1735449"/>
            <a:ext cx="1860642" cy="1240428"/>
          </a:xfrm>
          <a:prstGeom prst="rect">
            <a:avLst/>
          </a:prstGeom>
        </p:spPr>
      </p:pic>
      <p:pic>
        <p:nvPicPr>
          <p:cNvPr id="20" name="Picture 19">
            <a:extLst>
              <a:ext uri="{FF2B5EF4-FFF2-40B4-BE49-F238E27FC236}">
                <a16:creationId xmlns:a16="http://schemas.microsoft.com/office/drawing/2014/main" id="{C54DCA5C-F104-2046-BE08-ECBCED75A01F}"/>
              </a:ext>
            </a:extLst>
          </p:cNvPr>
          <p:cNvPicPr>
            <a:picLocks noChangeAspect="1"/>
          </p:cNvPicPr>
          <p:nvPr/>
        </p:nvPicPr>
        <p:blipFill>
          <a:blip r:embed="rId3"/>
          <a:stretch>
            <a:fillRect/>
          </a:stretch>
        </p:blipFill>
        <p:spPr>
          <a:xfrm>
            <a:off x="3974478" y="1838055"/>
            <a:ext cx="1361315" cy="1019672"/>
          </a:xfrm>
          <a:prstGeom prst="rect">
            <a:avLst/>
          </a:prstGeom>
        </p:spPr>
      </p:pic>
      <p:pic>
        <p:nvPicPr>
          <p:cNvPr id="22" name="Picture 21">
            <a:extLst>
              <a:ext uri="{FF2B5EF4-FFF2-40B4-BE49-F238E27FC236}">
                <a16:creationId xmlns:a16="http://schemas.microsoft.com/office/drawing/2014/main" id="{1D63F987-7DA8-4140-AFB7-04AFFE08373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43111" y="1769219"/>
            <a:ext cx="1700432" cy="1133621"/>
          </a:xfrm>
          <a:prstGeom prst="rect">
            <a:avLst/>
          </a:prstGeom>
        </p:spPr>
      </p:pic>
      <p:pic>
        <p:nvPicPr>
          <p:cNvPr id="24" name="Picture 23">
            <a:extLst>
              <a:ext uri="{FF2B5EF4-FFF2-40B4-BE49-F238E27FC236}">
                <a16:creationId xmlns:a16="http://schemas.microsoft.com/office/drawing/2014/main" id="{F21DD716-A089-1A49-941F-24C9D3431064}"/>
              </a:ext>
            </a:extLst>
          </p:cNvPr>
          <p:cNvPicPr>
            <a:picLocks noChangeAspect="1"/>
          </p:cNvPicPr>
          <p:nvPr/>
        </p:nvPicPr>
        <p:blipFill>
          <a:blip r:embed="rId5"/>
          <a:stretch>
            <a:fillRect/>
          </a:stretch>
        </p:blipFill>
        <p:spPr>
          <a:xfrm>
            <a:off x="8284715" y="1773599"/>
            <a:ext cx="1648508" cy="1097007"/>
          </a:xfrm>
          <a:prstGeom prst="rect">
            <a:avLst/>
          </a:prstGeom>
        </p:spPr>
      </p:pic>
      <p:pic>
        <p:nvPicPr>
          <p:cNvPr id="26" name="Picture 25">
            <a:extLst>
              <a:ext uri="{FF2B5EF4-FFF2-40B4-BE49-F238E27FC236}">
                <a16:creationId xmlns:a16="http://schemas.microsoft.com/office/drawing/2014/main" id="{BB8949AC-E1B3-A547-AA96-BA38221593E8}"/>
              </a:ext>
            </a:extLst>
          </p:cNvPr>
          <p:cNvPicPr>
            <a:picLocks noChangeAspect="1"/>
          </p:cNvPicPr>
          <p:nvPr/>
        </p:nvPicPr>
        <p:blipFill>
          <a:blip r:embed="rId6"/>
          <a:stretch>
            <a:fillRect/>
          </a:stretch>
        </p:blipFill>
        <p:spPr>
          <a:xfrm>
            <a:off x="6275550" y="3729339"/>
            <a:ext cx="1175794" cy="1019672"/>
          </a:xfrm>
          <a:prstGeom prst="rect">
            <a:avLst/>
          </a:prstGeom>
        </p:spPr>
      </p:pic>
      <p:pic>
        <p:nvPicPr>
          <p:cNvPr id="28" name="Picture 27">
            <a:extLst>
              <a:ext uri="{FF2B5EF4-FFF2-40B4-BE49-F238E27FC236}">
                <a16:creationId xmlns:a16="http://schemas.microsoft.com/office/drawing/2014/main" id="{73EF6BCB-3055-2940-86BA-783D9627F02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820212" y="3689113"/>
            <a:ext cx="1100127" cy="1100127"/>
          </a:xfrm>
          <a:prstGeom prst="rect">
            <a:avLst/>
          </a:prstGeom>
        </p:spPr>
      </p:pic>
      <p:pic>
        <p:nvPicPr>
          <p:cNvPr id="30" name="Picture 29">
            <a:extLst>
              <a:ext uri="{FF2B5EF4-FFF2-40B4-BE49-F238E27FC236}">
                <a16:creationId xmlns:a16="http://schemas.microsoft.com/office/drawing/2014/main" id="{C0EAECD2-BAE3-7347-BEE4-36A01ABBDEAC}"/>
              </a:ext>
            </a:extLst>
          </p:cNvPr>
          <p:cNvPicPr>
            <a:picLocks noChangeAspect="1"/>
          </p:cNvPicPr>
          <p:nvPr/>
        </p:nvPicPr>
        <p:blipFill>
          <a:blip r:embed="rId8"/>
          <a:stretch>
            <a:fillRect/>
          </a:stretch>
        </p:blipFill>
        <p:spPr>
          <a:xfrm>
            <a:off x="7518318" y="3672810"/>
            <a:ext cx="1167944" cy="1167944"/>
          </a:xfrm>
          <a:prstGeom prst="rect">
            <a:avLst/>
          </a:prstGeom>
        </p:spPr>
      </p:pic>
      <p:pic>
        <p:nvPicPr>
          <p:cNvPr id="32" name="Picture 31">
            <a:extLst>
              <a:ext uri="{FF2B5EF4-FFF2-40B4-BE49-F238E27FC236}">
                <a16:creationId xmlns:a16="http://schemas.microsoft.com/office/drawing/2014/main" id="{E3980759-66AB-6B4D-9F30-F6C70434ABD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544232" y="3632950"/>
            <a:ext cx="1024996" cy="1024996"/>
          </a:xfrm>
          <a:prstGeom prst="rect">
            <a:avLst/>
          </a:prstGeom>
        </p:spPr>
      </p:pic>
      <p:pic>
        <p:nvPicPr>
          <p:cNvPr id="34" name="Picture 33">
            <a:extLst>
              <a:ext uri="{FF2B5EF4-FFF2-40B4-BE49-F238E27FC236}">
                <a16:creationId xmlns:a16="http://schemas.microsoft.com/office/drawing/2014/main" id="{15B2BF65-9727-9149-86B2-CDB0373CEF4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899114" y="5366878"/>
            <a:ext cx="1614514" cy="1274793"/>
          </a:xfrm>
          <a:prstGeom prst="rect">
            <a:avLst/>
          </a:prstGeom>
        </p:spPr>
      </p:pic>
      <p:pic>
        <p:nvPicPr>
          <p:cNvPr id="36" name="Picture 35">
            <a:extLst>
              <a:ext uri="{FF2B5EF4-FFF2-40B4-BE49-F238E27FC236}">
                <a16:creationId xmlns:a16="http://schemas.microsoft.com/office/drawing/2014/main" id="{2431DA62-DC73-EB47-9789-6B287A7AD1C4}"/>
              </a:ext>
            </a:extLst>
          </p:cNvPr>
          <p:cNvPicPr>
            <a:picLocks noChangeAspect="1"/>
          </p:cNvPicPr>
          <p:nvPr/>
        </p:nvPicPr>
        <p:blipFill>
          <a:blip r:embed="rId11"/>
          <a:stretch>
            <a:fillRect/>
          </a:stretch>
        </p:blipFill>
        <p:spPr>
          <a:xfrm>
            <a:off x="1726916" y="5424625"/>
            <a:ext cx="2070181" cy="1159301"/>
          </a:xfrm>
          <a:prstGeom prst="rect">
            <a:avLst/>
          </a:prstGeom>
        </p:spPr>
      </p:pic>
      <p:pic>
        <p:nvPicPr>
          <p:cNvPr id="38" name="Picture 37">
            <a:extLst>
              <a:ext uri="{FF2B5EF4-FFF2-40B4-BE49-F238E27FC236}">
                <a16:creationId xmlns:a16="http://schemas.microsoft.com/office/drawing/2014/main" id="{42BB1E84-A500-A14F-BA42-F97A00987426}"/>
              </a:ext>
            </a:extLst>
          </p:cNvPr>
          <p:cNvPicPr>
            <a:picLocks noChangeAspect="1"/>
          </p:cNvPicPr>
          <p:nvPr/>
        </p:nvPicPr>
        <p:blipFill>
          <a:blip r:embed="rId12"/>
          <a:stretch>
            <a:fillRect/>
          </a:stretch>
        </p:blipFill>
        <p:spPr>
          <a:xfrm>
            <a:off x="6917442" y="5345809"/>
            <a:ext cx="1608924" cy="1238117"/>
          </a:xfrm>
          <a:prstGeom prst="rect">
            <a:avLst/>
          </a:prstGeom>
        </p:spPr>
      </p:pic>
      <p:pic>
        <p:nvPicPr>
          <p:cNvPr id="40" name="Picture 39">
            <a:extLst>
              <a:ext uri="{FF2B5EF4-FFF2-40B4-BE49-F238E27FC236}">
                <a16:creationId xmlns:a16="http://schemas.microsoft.com/office/drawing/2014/main" id="{5C386D65-FE85-AD40-9F72-5EAEE7EFA335}"/>
              </a:ext>
            </a:extLst>
          </p:cNvPr>
          <p:cNvPicPr>
            <a:picLocks noChangeAspect="1"/>
          </p:cNvPicPr>
          <p:nvPr/>
        </p:nvPicPr>
        <p:blipFill>
          <a:blip r:embed="rId13"/>
          <a:stretch>
            <a:fillRect/>
          </a:stretch>
        </p:blipFill>
        <p:spPr>
          <a:xfrm>
            <a:off x="5643816" y="5363522"/>
            <a:ext cx="1143438" cy="1143438"/>
          </a:xfrm>
          <a:prstGeom prst="rect">
            <a:avLst/>
          </a:prstGeom>
        </p:spPr>
      </p:pic>
      <p:pic>
        <p:nvPicPr>
          <p:cNvPr id="42" name="Picture 41">
            <a:extLst>
              <a:ext uri="{FF2B5EF4-FFF2-40B4-BE49-F238E27FC236}">
                <a16:creationId xmlns:a16="http://schemas.microsoft.com/office/drawing/2014/main" id="{01E9FFC2-09AC-EB49-AA05-9613E9A6A491}"/>
              </a:ext>
            </a:extLst>
          </p:cNvPr>
          <p:cNvPicPr>
            <a:picLocks noChangeAspect="1"/>
          </p:cNvPicPr>
          <p:nvPr/>
        </p:nvPicPr>
        <p:blipFill>
          <a:blip r:embed="rId14"/>
          <a:stretch>
            <a:fillRect/>
          </a:stretch>
        </p:blipFill>
        <p:spPr>
          <a:xfrm>
            <a:off x="8732423" y="5303784"/>
            <a:ext cx="1648508" cy="1234790"/>
          </a:xfrm>
          <a:prstGeom prst="rect">
            <a:avLst/>
          </a:prstGeom>
        </p:spPr>
      </p:pic>
      <p:pic>
        <p:nvPicPr>
          <p:cNvPr id="44" name="Picture 43">
            <a:extLst>
              <a:ext uri="{FF2B5EF4-FFF2-40B4-BE49-F238E27FC236}">
                <a16:creationId xmlns:a16="http://schemas.microsoft.com/office/drawing/2014/main" id="{2C947F90-D322-9143-B1EB-8EF31343F0AD}"/>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636203" y="3553835"/>
            <a:ext cx="1167944" cy="1167944"/>
          </a:xfrm>
          <a:prstGeom prst="rect">
            <a:avLst/>
          </a:prstGeom>
        </p:spPr>
      </p:pic>
    </p:spTree>
    <p:extLst>
      <p:ext uri="{BB962C8B-B14F-4D97-AF65-F5344CB8AC3E}">
        <p14:creationId xmlns:p14="http://schemas.microsoft.com/office/powerpoint/2010/main" val="401162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7"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37C435A-BBB6-1346-8161-3B92AA54BC9E}"/>
              </a:ext>
            </a:extLst>
          </p:cNvPr>
          <p:cNvPicPr>
            <a:picLocks noChangeAspect="1"/>
          </p:cNvPicPr>
          <p:nvPr/>
        </p:nvPicPr>
        <p:blipFill>
          <a:blip r:embed="rId3"/>
          <a:stretch>
            <a:fillRect/>
          </a:stretch>
        </p:blipFill>
        <p:spPr>
          <a:xfrm>
            <a:off x="513074" y="925984"/>
            <a:ext cx="3524948" cy="1955702"/>
          </a:xfrm>
          <a:prstGeom prst="rect">
            <a:avLst/>
          </a:prstGeom>
        </p:spPr>
      </p:pic>
      <p:pic>
        <p:nvPicPr>
          <p:cNvPr id="17" name="Picture 16">
            <a:extLst>
              <a:ext uri="{FF2B5EF4-FFF2-40B4-BE49-F238E27FC236}">
                <a16:creationId xmlns:a16="http://schemas.microsoft.com/office/drawing/2014/main" id="{2ACFC1B6-2776-B340-895E-70A1700AF1ED}"/>
              </a:ext>
            </a:extLst>
          </p:cNvPr>
          <p:cNvPicPr>
            <a:picLocks noChangeAspect="1"/>
          </p:cNvPicPr>
          <p:nvPr/>
        </p:nvPicPr>
        <p:blipFill>
          <a:blip r:embed="rId4"/>
          <a:stretch>
            <a:fillRect/>
          </a:stretch>
        </p:blipFill>
        <p:spPr>
          <a:xfrm>
            <a:off x="4753103" y="441872"/>
            <a:ext cx="1955703" cy="1955703"/>
          </a:xfrm>
          <a:prstGeom prst="rect">
            <a:avLst/>
          </a:prstGeom>
        </p:spPr>
      </p:pic>
      <p:sp>
        <p:nvSpPr>
          <p:cNvPr id="35" name="TextBox 34">
            <a:extLst>
              <a:ext uri="{FF2B5EF4-FFF2-40B4-BE49-F238E27FC236}">
                <a16:creationId xmlns:a16="http://schemas.microsoft.com/office/drawing/2014/main" id="{B867BEF8-A28A-BE48-B12B-B0C3D1EECBC7}"/>
              </a:ext>
            </a:extLst>
          </p:cNvPr>
          <p:cNvSpPr txBox="1"/>
          <p:nvPr/>
        </p:nvSpPr>
        <p:spPr>
          <a:xfrm>
            <a:off x="2023533" y="91595"/>
            <a:ext cx="8144934" cy="646331"/>
          </a:xfrm>
          <a:prstGeom prst="rect">
            <a:avLst/>
          </a:prstGeom>
          <a:noFill/>
        </p:spPr>
        <p:txBody>
          <a:bodyPr wrap="square" rtlCol="0">
            <a:spAutoFit/>
          </a:bodyPr>
          <a:lstStyle/>
          <a:p>
            <a:pPr algn="ctr"/>
            <a:r>
              <a:rPr lang="en-US" sz="3600" dirty="0"/>
              <a:t>How do growers decide what to plant?</a:t>
            </a:r>
          </a:p>
        </p:txBody>
      </p:sp>
      <p:pic>
        <p:nvPicPr>
          <p:cNvPr id="20" name="Picture 19">
            <a:extLst>
              <a:ext uri="{FF2B5EF4-FFF2-40B4-BE49-F238E27FC236}">
                <a16:creationId xmlns:a16="http://schemas.microsoft.com/office/drawing/2014/main" id="{062B7799-6168-D34F-B5F6-7C26CB6B2C73}"/>
              </a:ext>
            </a:extLst>
          </p:cNvPr>
          <p:cNvPicPr>
            <a:picLocks noChangeAspect="1"/>
          </p:cNvPicPr>
          <p:nvPr/>
        </p:nvPicPr>
        <p:blipFill>
          <a:blip r:embed="rId5"/>
          <a:stretch>
            <a:fillRect/>
          </a:stretch>
        </p:blipFill>
        <p:spPr>
          <a:xfrm>
            <a:off x="7230946" y="801667"/>
            <a:ext cx="1497723" cy="1275838"/>
          </a:xfrm>
          <a:prstGeom prst="rect">
            <a:avLst/>
          </a:prstGeom>
        </p:spPr>
      </p:pic>
      <p:pic>
        <p:nvPicPr>
          <p:cNvPr id="22" name="Picture 21">
            <a:extLst>
              <a:ext uri="{FF2B5EF4-FFF2-40B4-BE49-F238E27FC236}">
                <a16:creationId xmlns:a16="http://schemas.microsoft.com/office/drawing/2014/main" id="{CE416CBD-BD71-BE49-8707-D478790F8BD6}"/>
              </a:ext>
            </a:extLst>
          </p:cNvPr>
          <p:cNvPicPr>
            <a:picLocks noChangeAspect="1"/>
          </p:cNvPicPr>
          <p:nvPr/>
        </p:nvPicPr>
        <p:blipFill>
          <a:blip r:embed="rId6"/>
          <a:stretch>
            <a:fillRect/>
          </a:stretch>
        </p:blipFill>
        <p:spPr>
          <a:xfrm>
            <a:off x="9661574" y="910333"/>
            <a:ext cx="1889482" cy="993502"/>
          </a:xfrm>
          <a:prstGeom prst="rect">
            <a:avLst/>
          </a:prstGeom>
        </p:spPr>
      </p:pic>
    </p:spTree>
    <p:extLst>
      <p:ext uri="{BB962C8B-B14F-4D97-AF65-F5344CB8AC3E}">
        <p14:creationId xmlns:p14="http://schemas.microsoft.com/office/powerpoint/2010/main" val="2977717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5EE978-067C-084F-B942-B71282628AA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1415" b="23951"/>
          <a:stretch/>
        </p:blipFill>
        <p:spPr>
          <a:xfrm>
            <a:off x="4941374" y="3779213"/>
            <a:ext cx="1579162" cy="862765"/>
          </a:xfrm>
          <a:prstGeom prst="rect">
            <a:avLst/>
          </a:prstGeom>
        </p:spPr>
      </p:pic>
      <p:pic>
        <p:nvPicPr>
          <p:cNvPr id="6" name="Picture 5">
            <a:extLst>
              <a:ext uri="{FF2B5EF4-FFF2-40B4-BE49-F238E27FC236}">
                <a16:creationId xmlns:a16="http://schemas.microsoft.com/office/drawing/2014/main" id="{B989AD5C-D741-694D-8530-3E8382BA837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4334" t="32551" r="6516" b="32426"/>
          <a:stretch/>
        </p:blipFill>
        <p:spPr>
          <a:xfrm>
            <a:off x="383135" y="3826815"/>
            <a:ext cx="1794909" cy="862766"/>
          </a:xfrm>
          <a:prstGeom prst="rect">
            <a:avLst/>
          </a:prstGeom>
        </p:spPr>
      </p:pic>
      <p:pic>
        <p:nvPicPr>
          <p:cNvPr id="7" name="Picture 6">
            <a:extLst>
              <a:ext uri="{FF2B5EF4-FFF2-40B4-BE49-F238E27FC236}">
                <a16:creationId xmlns:a16="http://schemas.microsoft.com/office/drawing/2014/main" id="{F6626D8F-2B98-1E46-B695-2D7AA9BB5D14}"/>
              </a:ext>
            </a:extLst>
          </p:cNvPr>
          <p:cNvPicPr>
            <a:picLocks noChangeAspect="1"/>
          </p:cNvPicPr>
          <p:nvPr/>
        </p:nvPicPr>
        <p:blipFill>
          <a:blip r:embed="rId5"/>
          <a:stretch>
            <a:fillRect/>
          </a:stretch>
        </p:blipFill>
        <p:spPr>
          <a:xfrm>
            <a:off x="2584718" y="3663976"/>
            <a:ext cx="1794909" cy="1076945"/>
          </a:xfrm>
          <a:prstGeom prst="rect">
            <a:avLst/>
          </a:prstGeom>
        </p:spPr>
      </p:pic>
      <p:pic>
        <p:nvPicPr>
          <p:cNvPr id="16" name="Picture 15">
            <a:extLst>
              <a:ext uri="{FF2B5EF4-FFF2-40B4-BE49-F238E27FC236}">
                <a16:creationId xmlns:a16="http://schemas.microsoft.com/office/drawing/2014/main" id="{137C435A-BBB6-1346-8161-3B92AA54BC9E}"/>
              </a:ext>
            </a:extLst>
          </p:cNvPr>
          <p:cNvPicPr>
            <a:picLocks noChangeAspect="1"/>
          </p:cNvPicPr>
          <p:nvPr/>
        </p:nvPicPr>
        <p:blipFill>
          <a:blip r:embed="rId6"/>
          <a:stretch>
            <a:fillRect/>
          </a:stretch>
        </p:blipFill>
        <p:spPr>
          <a:xfrm>
            <a:off x="513074" y="925984"/>
            <a:ext cx="3524948" cy="1955702"/>
          </a:xfrm>
          <a:prstGeom prst="rect">
            <a:avLst/>
          </a:prstGeom>
        </p:spPr>
      </p:pic>
      <p:pic>
        <p:nvPicPr>
          <p:cNvPr id="17" name="Picture 16">
            <a:extLst>
              <a:ext uri="{FF2B5EF4-FFF2-40B4-BE49-F238E27FC236}">
                <a16:creationId xmlns:a16="http://schemas.microsoft.com/office/drawing/2014/main" id="{2ACFC1B6-2776-B340-895E-70A1700AF1ED}"/>
              </a:ext>
            </a:extLst>
          </p:cNvPr>
          <p:cNvPicPr>
            <a:picLocks noChangeAspect="1"/>
          </p:cNvPicPr>
          <p:nvPr/>
        </p:nvPicPr>
        <p:blipFill>
          <a:blip r:embed="rId7"/>
          <a:stretch>
            <a:fillRect/>
          </a:stretch>
        </p:blipFill>
        <p:spPr>
          <a:xfrm>
            <a:off x="4753103" y="441872"/>
            <a:ext cx="1955703" cy="1955703"/>
          </a:xfrm>
          <a:prstGeom prst="rect">
            <a:avLst/>
          </a:prstGeom>
        </p:spPr>
      </p:pic>
      <p:cxnSp>
        <p:nvCxnSpPr>
          <p:cNvPr id="21" name="Straight Arrow Connector 20">
            <a:extLst>
              <a:ext uri="{FF2B5EF4-FFF2-40B4-BE49-F238E27FC236}">
                <a16:creationId xmlns:a16="http://schemas.microsoft.com/office/drawing/2014/main" id="{481AE627-4675-774E-AA53-EC69572DED9F}"/>
              </a:ext>
            </a:extLst>
          </p:cNvPr>
          <p:cNvCxnSpPr>
            <a:cxnSpLocks/>
          </p:cNvCxnSpPr>
          <p:nvPr/>
        </p:nvCxnSpPr>
        <p:spPr>
          <a:xfrm flipH="1">
            <a:off x="4384131" y="2284284"/>
            <a:ext cx="794510" cy="866198"/>
          </a:xfrm>
          <a:prstGeom prst="straightConnector1">
            <a:avLst/>
          </a:prstGeom>
          <a:ln w="9525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Frame 30">
            <a:extLst>
              <a:ext uri="{FF2B5EF4-FFF2-40B4-BE49-F238E27FC236}">
                <a16:creationId xmlns:a16="http://schemas.microsoft.com/office/drawing/2014/main" id="{6E081F79-BBC5-4F43-9952-328FFF101F95}"/>
              </a:ext>
            </a:extLst>
          </p:cNvPr>
          <p:cNvSpPr/>
          <p:nvPr/>
        </p:nvSpPr>
        <p:spPr>
          <a:xfrm>
            <a:off x="88756" y="3286781"/>
            <a:ext cx="6786835" cy="1721608"/>
          </a:xfrm>
          <a:prstGeom prst="frame">
            <a:avLst>
              <a:gd name="adj1" fmla="val 4912"/>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TextBox 34">
            <a:extLst>
              <a:ext uri="{FF2B5EF4-FFF2-40B4-BE49-F238E27FC236}">
                <a16:creationId xmlns:a16="http://schemas.microsoft.com/office/drawing/2014/main" id="{B867BEF8-A28A-BE48-B12B-B0C3D1EECBC7}"/>
              </a:ext>
            </a:extLst>
          </p:cNvPr>
          <p:cNvSpPr txBox="1"/>
          <p:nvPr/>
        </p:nvSpPr>
        <p:spPr>
          <a:xfrm>
            <a:off x="2023533" y="91595"/>
            <a:ext cx="8144934" cy="646331"/>
          </a:xfrm>
          <a:prstGeom prst="rect">
            <a:avLst/>
          </a:prstGeom>
          <a:noFill/>
        </p:spPr>
        <p:txBody>
          <a:bodyPr wrap="square" rtlCol="0">
            <a:spAutoFit/>
          </a:bodyPr>
          <a:lstStyle/>
          <a:p>
            <a:pPr algn="ctr"/>
            <a:r>
              <a:rPr lang="en-US" sz="3600" dirty="0"/>
              <a:t>How do growers decide what to plant?</a:t>
            </a:r>
          </a:p>
        </p:txBody>
      </p:sp>
      <p:pic>
        <p:nvPicPr>
          <p:cNvPr id="20" name="Picture 19">
            <a:extLst>
              <a:ext uri="{FF2B5EF4-FFF2-40B4-BE49-F238E27FC236}">
                <a16:creationId xmlns:a16="http://schemas.microsoft.com/office/drawing/2014/main" id="{062B7799-6168-D34F-B5F6-7C26CB6B2C73}"/>
              </a:ext>
            </a:extLst>
          </p:cNvPr>
          <p:cNvPicPr>
            <a:picLocks noChangeAspect="1"/>
          </p:cNvPicPr>
          <p:nvPr/>
        </p:nvPicPr>
        <p:blipFill>
          <a:blip r:embed="rId8"/>
          <a:stretch>
            <a:fillRect/>
          </a:stretch>
        </p:blipFill>
        <p:spPr>
          <a:xfrm>
            <a:off x="7230946" y="801667"/>
            <a:ext cx="1497723" cy="1275838"/>
          </a:xfrm>
          <a:prstGeom prst="rect">
            <a:avLst/>
          </a:prstGeom>
        </p:spPr>
      </p:pic>
      <p:pic>
        <p:nvPicPr>
          <p:cNvPr id="22" name="Picture 21">
            <a:extLst>
              <a:ext uri="{FF2B5EF4-FFF2-40B4-BE49-F238E27FC236}">
                <a16:creationId xmlns:a16="http://schemas.microsoft.com/office/drawing/2014/main" id="{CE416CBD-BD71-BE49-8707-D478790F8BD6}"/>
              </a:ext>
            </a:extLst>
          </p:cNvPr>
          <p:cNvPicPr>
            <a:picLocks noChangeAspect="1"/>
          </p:cNvPicPr>
          <p:nvPr/>
        </p:nvPicPr>
        <p:blipFill>
          <a:blip r:embed="rId9"/>
          <a:stretch>
            <a:fillRect/>
          </a:stretch>
        </p:blipFill>
        <p:spPr>
          <a:xfrm>
            <a:off x="9661574" y="910333"/>
            <a:ext cx="1889482" cy="993502"/>
          </a:xfrm>
          <a:prstGeom prst="rect">
            <a:avLst/>
          </a:prstGeom>
        </p:spPr>
      </p:pic>
    </p:spTree>
    <p:extLst>
      <p:ext uri="{BB962C8B-B14F-4D97-AF65-F5344CB8AC3E}">
        <p14:creationId xmlns:p14="http://schemas.microsoft.com/office/powerpoint/2010/main" val="397769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5EE978-067C-084F-B942-B71282628AA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1415" b="23951"/>
          <a:stretch/>
        </p:blipFill>
        <p:spPr>
          <a:xfrm>
            <a:off x="4941374" y="3779213"/>
            <a:ext cx="1579162" cy="862765"/>
          </a:xfrm>
          <a:prstGeom prst="rect">
            <a:avLst/>
          </a:prstGeom>
        </p:spPr>
      </p:pic>
      <p:pic>
        <p:nvPicPr>
          <p:cNvPr id="6" name="Picture 5">
            <a:extLst>
              <a:ext uri="{FF2B5EF4-FFF2-40B4-BE49-F238E27FC236}">
                <a16:creationId xmlns:a16="http://schemas.microsoft.com/office/drawing/2014/main" id="{B989AD5C-D741-694D-8530-3E8382BA837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4334" t="32551" r="6516" b="32426"/>
          <a:stretch/>
        </p:blipFill>
        <p:spPr>
          <a:xfrm>
            <a:off x="383135" y="3826815"/>
            <a:ext cx="1794909" cy="862766"/>
          </a:xfrm>
          <a:prstGeom prst="rect">
            <a:avLst/>
          </a:prstGeom>
        </p:spPr>
      </p:pic>
      <p:pic>
        <p:nvPicPr>
          <p:cNvPr id="7" name="Picture 6">
            <a:extLst>
              <a:ext uri="{FF2B5EF4-FFF2-40B4-BE49-F238E27FC236}">
                <a16:creationId xmlns:a16="http://schemas.microsoft.com/office/drawing/2014/main" id="{F6626D8F-2B98-1E46-B695-2D7AA9BB5D14}"/>
              </a:ext>
            </a:extLst>
          </p:cNvPr>
          <p:cNvPicPr>
            <a:picLocks noChangeAspect="1"/>
          </p:cNvPicPr>
          <p:nvPr/>
        </p:nvPicPr>
        <p:blipFill>
          <a:blip r:embed="rId5"/>
          <a:stretch>
            <a:fillRect/>
          </a:stretch>
        </p:blipFill>
        <p:spPr>
          <a:xfrm>
            <a:off x="2584718" y="3663976"/>
            <a:ext cx="1794909" cy="1076945"/>
          </a:xfrm>
          <a:prstGeom prst="rect">
            <a:avLst/>
          </a:prstGeom>
        </p:spPr>
      </p:pic>
      <p:pic>
        <p:nvPicPr>
          <p:cNvPr id="14" name="Picture 13">
            <a:extLst>
              <a:ext uri="{FF2B5EF4-FFF2-40B4-BE49-F238E27FC236}">
                <a16:creationId xmlns:a16="http://schemas.microsoft.com/office/drawing/2014/main" id="{93857FC9-27EF-F045-91BA-B2B968A33999}"/>
              </a:ext>
            </a:extLst>
          </p:cNvPr>
          <p:cNvPicPr>
            <a:picLocks noChangeAspect="1"/>
          </p:cNvPicPr>
          <p:nvPr/>
        </p:nvPicPr>
        <p:blipFill>
          <a:blip r:embed="rId6"/>
          <a:stretch>
            <a:fillRect/>
          </a:stretch>
        </p:blipFill>
        <p:spPr>
          <a:xfrm>
            <a:off x="1877712" y="5513732"/>
            <a:ext cx="1446483" cy="1098012"/>
          </a:xfrm>
          <a:prstGeom prst="rect">
            <a:avLst/>
          </a:prstGeom>
        </p:spPr>
      </p:pic>
      <p:pic>
        <p:nvPicPr>
          <p:cNvPr id="15" name="Picture 14">
            <a:extLst>
              <a:ext uri="{FF2B5EF4-FFF2-40B4-BE49-F238E27FC236}">
                <a16:creationId xmlns:a16="http://schemas.microsoft.com/office/drawing/2014/main" id="{FBF9CC66-1EEF-2640-B7DB-929CDD348F8B}"/>
              </a:ext>
            </a:extLst>
          </p:cNvPr>
          <p:cNvPicPr>
            <a:picLocks noChangeAspect="1"/>
          </p:cNvPicPr>
          <p:nvPr/>
        </p:nvPicPr>
        <p:blipFill>
          <a:blip r:embed="rId7"/>
          <a:stretch>
            <a:fillRect/>
          </a:stretch>
        </p:blipFill>
        <p:spPr>
          <a:xfrm>
            <a:off x="3985089" y="5411214"/>
            <a:ext cx="1275838" cy="1275838"/>
          </a:xfrm>
          <a:prstGeom prst="rect">
            <a:avLst/>
          </a:prstGeom>
        </p:spPr>
      </p:pic>
      <p:pic>
        <p:nvPicPr>
          <p:cNvPr id="16" name="Picture 15">
            <a:extLst>
              <a:ext uri="{FF2B5EF4-FFF2-40B4-BE49-F238E27FC236}">
                <a16:creationId xmlns:a16="http://schemas.microsoft.com/office/drawing/2014/main" id="{137C435A-BBB6-1346-8161-3B92AA54BC9E}"/>
              </a:ext>
            </a:extLst>
          </p:cNvPr>
          <p:cNvPicPr>
            <a:picLocks noChangeAspect="1"/>
          </p:cNvPicPr>
          <p:nvPr/>
        </p:nvPicPr>
        <p:blipFill>
          <a:blip r:embed="rId8"/>
          <a:stretch>
            <a:fillRect/>
          </a:stretch>
        </p:blipFill>
        <p:spPr>
          <a:xfrm>
            <a:off x="513074" y="925984"/>
            <a:ext cx="3524948" cy="1955702"/>
          </a:xfrm>
          <a:prstGeom prst="rect">
            <a:avLst/>
          </a:prstGeom>
        </p:spPr>
      </p:pic>
      <p:pic>
        <p:nvPicPr>
          <p:cNvPr id="17" name="Picture 16">
            <a:extLst>
              <a:ext uri="{FF2B5EF4-FFF2-40B4-BE49-F238E27FC236}">
                <a16:creationId xmlns:a16="http://schemas.microsoft.com/office/drawing/2014/main" id="{2ACFC1B6-2776-B340-895E-70A1700AF1ED}"/>
              </a:ext>
            </a:extLst>
          </p:cNvPr>
          <p:cNvPicPr>
            <a:picLocks noChangeAspect="1"/>
          </p:cNvPicPr>
          <p:nvPr/>
        </p:nvPicPr>
        <p:blipFill>
          <a:blip r:embed="rId9"/>
          <a:stretch>
            <a:fillRect/>
          </a:stretch>
        </p:blipFill>
        <p:spPr>
          <a:xfrm>
            <a:off x="4753103" y="441872"/>
            <a:ext cx="1955703" cy="1955703"/>
          </a:xfrm>
          <a:prstGeom prst="rect">
            <a:avLst/>
          </a:prstGeom>
        </p:spPr>
      </p:pic>
      <p:cxnSp>
        <p:nvCxnSpPr>
          <p:cNvPr id="21" name="Straight Arrow Connector 20">
            <a:extLst>
              <a:ext uri="{FF2B5EF4-FFF2-40B4-BE49-F238E27FC236}">
                <a16:creationId xmlns:a16="http://schemas.microsoft.com/office/drawing/2014/main" id="{481AE627-4675-774E-AA53-EC69572DED9F}"/>
              </a:ext>
            </a:extLst>
          </p:cNvPr>
          <p:cNvCxnSpPr>
            <a:cxnSpLocks/>
          </p:cNvCxnSpPr>
          <p:nvPr/>
        </p:nvCxnSpPr>
        <p:spPr>
          <a:xfrm flipH="1">
            <a:off x="4384131" y="2284284"/>
            <a:ext cx="794510" cy="866198"/>
          </a:xfrm>
          <a:prstGeom prst="straightConnector1">
            <a:avLst/>
          </a:prstGeom>
          <a:ln w="9525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Frame 30">
            <a:extLst>
              <a:ext uri="{FF2B5EF4-FFF2-40B4-BE49-F238E27FC236}">
                <a16:creationId xmlns:a16="http://schemas.microsoft.com/office/drawing/2014/main" id="{6E081F79-BBC5-4F43-9952-328FFF101F95}"/>
              </a:ext>
            </a:extLst>
          </p:cNvPr>
          <p:cNvSpPr/>
          <p:nvPr/>
        </p:nvSpPr>
        <p:spPr>
          <a:xfrm>
            <a:off x="88756" y="3286781"/>
            <a:ext cx="6786835" cy="1721608"/>
          </a:xfrm>
          <a:prstGeom prst="frame">
            <a:avLst>
              <a:gd name="adj1" fmla="val 4912"/>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Frame 31">
            <a:extLst>
              <a:ext uri="{FF2B5EF4-FFF2-40B4-BE49-F238E27FC236}">
                <a16:creationId xmlns:a16="http://schemas.microsoft.com/office/drawing/2014/main" id="{81233A30-87AF-8649-AE5C-107AC8CF4E0A}"/>
              </a:ext>
            </a:extLst>
          </p:cNvPr>
          <p:cNvSpPr/>
          <p:nvPr/>
        </p:nvSpPr>
        <p:spPr>
          <a:xfrm>
            <a:off x="1613080" y="5258687"/>
            <a:ext cx="3786234" cy="1507717"/>
          </a:xfrm>
          <a:prstGeom prst="frame">
            <a:avLst>
              <a:gd name="adj1" fmla="val 583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35" name="TextBox 34">
            <a:extLst>
              <a:ext uri="{FF2B5EF4-FFF2-40B4-BE49-F238E27FC236}">
                <a16:creationId xmlns:a16="http://schemas.microsoft.com/office/drawing/2014/main" id="{B867BEF8-A28A-BE48-B12B-B0C3D1EECBC7}"/>
              </a:ext>
            </a:extLst>
          </p:cNvPr>
          <p:cNvSpPr txBox="1"/>
          <p:nvPr/>
        </p:nvSpPr>
        <p:spPr>
          <a:xfrm>
            <a:off x="2023533" y="91595"/>
            <a:ext cx="8144934" cy="646331"/>
          </a:xfrm>
          <a:prstGeom prst="rect">
            <a:avLst/>
          </a:prstGeom>
          <a:noFill/>
        </p:spPr>
        <p:txBody>
          <a:bodyPr wrap="square" rtlCol="0">
            <a:spAutoFit/>
          </a:bodyPr>
          <a:lstStyle/>
          <a:p>
            <a:pPr algn="ctr"/>
            <a:r>
              <a:rPr lang="en-US" sz="3600" dirty="0"/>
              <a:t>How do growers decide what to plant?</a:t>
            </a:r>
          </a:p>
        </p:txBody>
      </p:sp>
      <p:pic>
        <p:nvPicPr>
          <p:cNvPr id="36" name="Picture 35">
            <a:extLst>
              <a:ext uri="{FF2B5EF4-FFF2-40B4-BE49-F238E27FC236}">
                <a16:creationId xmlns:a16="http://schemas.microsoft.com/office/drawing/2014/main" id="{809E0418-1E9D-FE49-9657-5A4F80F26A4E}"/>
              </a:ext>
            </a:extLst>
          </p:cNvPr>
          <p:cNvPicPr>
            <a:picLocks noChangeAspect="1"/>
          </p:cNvPicPr>
          <p:nvPr/>
        </p:nvPicPr>
        <p:blipFill>
          <a:blip r:embed="rId10"/>
          <a:stretch>
            <a:fillRect/>
          </a:stretch>
        </p:blipFill>
        <p:spPr>
          <a:xfrm>
            <a:off x="7230946" y="801667"/>
            <a:ext cx="1497723" cy="1275838"/>
          </a:xfrm>
          <a:prstGeom prst="rect">
            <a:avLst/>
          </a:prstGeom>
        </p:spPr>
      </p:pic>
      <p:pic>
        <p:nvPicPr>
          <p:cNvPr id="37" name="Picture 36">
            <a:extLst>
              <a:ext uri="{FF2B5EF4-FFF2-40B4-BE49-F238E27FC236}">
                <a16:creationId xmlns:a16="http://schemas.microsoft.com/office/drawing/2014/main" id="{6075BC8C-E10F-984B-806C-1ADFEF939529}"/>
              </a:ext>
            </a:extLst>
          </p:cNvPr>
          <p:cNvPicPr>
            <a:picLocks noChangeAspect="1"/>
          </p:cNvPicPr>
          <p:nvPr/>
        </p:nvPicPr>
        <p:blipFill>
          <a:blip r:embed="rId11"/>
          <a:stretch>
            <a:fillRect/>
          </a:stretch>
        </p:blipFill>
        <p:spPr>
          <a:xfrm>
            <a:off x="9661574" y="910333"/>
            <a:ext cx="1889482" cy="993502"/>
          </a:xfrm>
          <a:prstGeom prst="rect">
            <a:avLst/>
          </a:prstGeom>
        </p:spPr>
      </p:pic>
      <p:cxnSp>
        <p:nvCxnSpPr>
          <p:cNvPr id="3" name="Elbow Connector 2">
            <a:extLst>
              <a:ext uri="{FF2B5EF4-FFF2-40B4-BE49-F238E27FC236}">
                <a16:creationId xmlns:a16="http://schemas.microsoft.com/office/drawing/2014/main" id="{A1A351D2-B60F-1F4A-9A8D-FE3EB233CA4F}"/>
              </a:ext>
            </a:extLst>
          </p:cNvPr>
          <p:cNvCxnSpPr>
            <a:cxnSpLocks/>
          </p:cNvCxnSpPr>
          <p:nvPr/>
        </p:nvCxnSpPr>
        <p:spPr>
          <a:xfrm>
            <a:off x="683098" y="5491229"/>
            <a:ext cx="762293" cy="552004"/>
          </a:xfrm>
          <a:prstGeom prst="bentConnector3">
            <a:avLst>
              <a:gd name="adj1" fmla="val 5807"/>
            </a:avLst>
          </a:prstGeom>
          <a:ln w="920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A9406A1-5F75-AB44-9EA9-D74E44538872}"/>
              </a:ext>
            </a:extLst>
          </p:cNvPr>
          <p:cNvSpPr txBox="1"/>
          <p:nvPr/>
        </p:nvSpPr>
        <p:spPr>
          <a:xfrm>
            <a:off x="5441088" y="5500821"/>
            <a:ext cx="2330235" cy="1200329"/>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Quick Service Restaurants (QSRs)</a:t>
            </a:r>
          </a:p>
        </p:txBody>
      </p:sp>
    </p:spTree>
    <p:extLst>
      <p:ext uri="{BB962C8B-B14F-4D97-AF65-F5344CB8AC3E}">
        <p14:creationId xmlns:p14="http://schemas.microsoft.com/office/powerpoint/2010/main" val="23986806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EF2A279-58E0-154C-A34F-43F8D7F7EABB}"/>
              </a:ext>
            </a:extLst>
          </p:cNvPr>
          <p:cNvSpPr txBox="1"/>
          <p:nvPr/>
        </p:nvSpPr>
        <p:spPr>
          <a:xfrm>
            <a:off x="5277853" y="1600749"/>
            <a:ext cx="5412301" cy="4401205"/>
          </a:xfrm>
          <a:prstGeom prst="rect">
            <a:avLst/>
          </a:prstGeom>
          <a:noFill/>
        </p:spPr>
        <p:txBody>
          <a:bodyPr wrap="square" rtlCol="0">
            <a:spAutoFit/>
          </a:bodyPr>
          <a:lstStyle/>
          <a:p>
            <a:r>
              <a:rPr lang="en-US" sz="4000" dirty="0"/>
              <a:t>Russet Burbank</a:t>
            </a:r>
          </a:p>
          <a:p>
            <a:r>
              <a:rPr lang="en-US" sz="4000" dirty="0">
                <a:solidFill>
                  <a:srgbClr val="FF0000"/>
                </a:solidFill>
              </a:rPr>
              <a:t>Umatilla Russet</a:t>
            </a:r>
          </a:p>
          <a:p>
            <a:r>
              <a:rPr lang="en-US" sz="4000" dirty="0">
                <a:solidFill>
                  <a:srgbClr val="FF0000"/>
                </a:solidFill>
              </a:rPr>
              <a:t>Ranger Russet</a:t>
            </a:r>
          </a:p>
          <a:p>
            <a:r>
              <a:rPr lang="en-US" sz="4000" dirty="0" err="1"/>
              <a:t>Shepody</a:t>
            </a:r>
            <a:endParaRPr lang="en-US" sz="4000" dirty="0"/>
          </a:p>
          <a:p>
            <a:r>
              <a:rPr lang="en-US" sz="4000" dirty="0">
                <a:solidFill>
                  <a:srgbClr val="FF0000"/>
                </a:solidFill>
              </a:rPr>
              <a:t>Clearwater Russet</a:t>
            </a:r>
          </a:p>
          <a:p>
            <a:r>
              <a:rPr lang="en-US" sz="4000" dirty="0">
                <a:solidFill>
                  <a:srgbClr val="FF0000"/>
                </a:solidFill>
              </a:rPr>
              <a:t>Blazer Russet</a:t>
            </a:r>
          </a:p>
          <a:p>
            <a:r>
              <a:rPr lang="en-US" sz="4000" dirty="0"/>
              <a:t>Ivory Russet</a:t>
            </a:r>
          </a:p>
        </p:txBody>
      </p:sp>
      <p:sp>
        <p:nvSpPr>
          <p:cNvPr id="6" name="TextBox 5">
            <a:extLst>
              <a:ext uri="{FF2B5EF4-FFF2-40B4-BE49-F238E27FC236}">
                <a16:creationId xmlns:a16="http://schemas.microsoft.com/office/drawing/2014/main" id="{B03C9E5E-8D7B-9340-B3BE-7A4BB75D2BB7}"/>
              </a:ext>
            </a:extLst>
          </p:cNvPr>
          <p:cNvSpPr txBox="1"/>
          <p:nvPr/>
        </p:nvSpPr>
        <p:spPr>
          <a:xfrm>
            <a:off x="376989" y="217907"/>
            <a:ext cx="11438021" cy="1200329"/>
          </a:xfrm>
          <a:prstGeom prst="rect">
            <a:avLst/>
          </a:prstGeom>
          <a:noFill/>
        </p:spPr>
        <p:txBody>
          <a:bodyPr wrap="square" rtlCol="0">
            <a:spAutoFit/>
          </a:bodyPr>
          <a:lstStyle/>
          <a:p>
            <a:pPr algn="ctr"/>
            <a:r>
              <a:rPr lang="en-US" sz="3600" dirty="0"/>
              <a:t>Only </a:t>
            </a:r>
            <a:r>
              <a:rPr lang="en-US" sz="3600" b="1" dirty="0"/>
              <a:t>7</a:t>
            </a:r>
            <a:r>
              <a:rPr lang="en-US" sz="3600" dirty="0"/>
              <a:t> potato cultivars meet McDonald ”Gold Standard” for French Fries</a:t>
            </a:r>
          </a:p>
        </p:txBody>
      </p:sp>
      <p:pic>
        <p:nvPicPr>
          <p:cNvPr id="3" name="Picture 2">
            <a:extLst>
              <a:ext uri="{FF2B5EF4-FFF2-40B4-BE49-F238E27FC236}">
                <a16:creationId xmlns:a16="http://schemas.microsoft.com/office/drawing/2014/main" id="{3776A483-7C49-C547-8331-5DA799E97A85}"/>
              </a:ext>
            </a:extLst>
          </p:cNvPr>
          <p:cNvPicPr>
            <a:picLocks noChangeAspect="1"/>
          </p:cNvPicPr>
          <p:nvPr/>
        </p:nvPicPr>
        <p:blipFill>
          <a:blip r:embed="rId2"/>
          <a:stretch>
            <a:fillRect/>
          </a:stretch>
        </p:blipFill>
        <p:spPr>
          <a:xfrm>
            <a:off x="376989" y="1350920"/>
            <a:ext cx="4900864" cy="4900864"/>
          </a:xfrm>
          <a:prstGeom prst="rect">
            <a:avLst/>
          </a:prstGeom>
        </p:spPr>
      </p:pic>
      <p:sp>
        <p:nvSpPr>
          <p:cNvPr id="7" name="TextBox 6">
            <a:extLst>
              <a:ext uri="{FF2B5EF4-FFF2-40B4-BE49-F238E27FC236}">
                <a16:creationId xmlns:a16="http://schemas.microsoft.com/office/drawing/2014/main" id="{3EFC1BB2-4961-BA45-97F2-3199AB7F361E}"/>
              </a:ext>
            </a:extLst>
          </p:cNvPr>
          <p:cNvSpPr txBox="1"/>
          <p:nvPr/>
        </p:nvSpPr>
        <p:spPr>
          <a:xfrm>
            <a:off x="2294020" y="6398923"/>
            <a:ext cx="7892716" cy="369332"/>
          </a:xfrm>
          <a:prstGeom prst="rect">
            <a:avLst/>
          </a:prstGeom>
          <a:noFill/>
        </p:spPr>
        <p:txBody>
          <a:bodyPr wrap="square" rtlCol="0">
            <a:spAutoFit/>
          </a:bodyPr>
          <a:lstStyle/>
          <a:p>
            <a:r>
              <a:rPr lang="en-US" b="1" dirty="0">
                <a:solidFill>
                  <a:srgbClr val="FF0000"/>
                </a:solidFill>
              </a:rPr>
              <a:t>*</a:t>
            </a:r>
            <a:r>
              <a:rPr lang="en-US" dirty="0"/>
              <a:t> Developed by the Tri-State Breeding Program (USDA-ARS, WSU, OSU, U of Idaho)</a:t>
            </a:r>
          </a:p>
        </p:txBody>
      </p:sp>
      <p:pic>
        <p:nvPicPr>
          <p:cNvPr id="9" name="Picture 8">
            <a:extLst>
              <a:ext uri="{FF2B5EF4-FFF2-40B4-BE49-F238E27FC236}">
                <a16:creationId xmlns:a16="http://schemas.microsoft.com/office/drawing/2014/main" id="{5A3E0858-A6BD-8240-BBB8-E377287C7F1B}"/>
              </a:ext>
            </a:extLst>
          </p:cNvPr>
          <p:cNvPicPr>
            <a:picLocks noChangeAspect="1"/>
          </p:cNvPicPr>
          <p:nvPr/>
        </p:nvPicPr>
        <p:blipFill>
          <a:blip r:embed="rId3"/>
          <a:stretch>
            <a:fillRect/>
          </a:stretch>
        </p:blipFill>
        <p:spPr>
          <a:xfrm>
            <a:off x="9289285" y="1350919"/>
            <a:ext cx="2525725" cy="2857500"/>
          </a:xfrm>
          <a:prstGeom prst="rect">
            <a:avLst/>
          </a:prstGeom>
        </p:spPr>
      </p:pic>
      <p:pic>
        <p:nvPicPr>
          <p:cNvPr id="10" name="Picture 9">
            <a:extLst>
              <a:ext uri="{FF2B5EF4-FFF2-40B4-BE49-F238E27FC236}">
                <a16:creationId xmlns:a16="http://schemas.microsoft.com/office/drawing/2014/main" id="{F97C2BEC-3DCB-EC40-800A-5A7829F170AA}"/>
              </a:ext>
            </a:extLst>
          </p:cNvPr>
          <p:cNvPicPr>
            <a:picLocks noChangeAspect="1"/>
          </p:cNvPicPr>
          <p:nvPr/>
        </p:nvPicPr>
        <p:blipFill>
          <a:blip r:embed="rId4"/>
          <a:stretch>
            <a:fillRect/>
          </a:stretch>
        </p:blipFill>
        <p:spPr>
          <a:xfrm>
            <a:off x="9555529" y="4208419"/>
            <a:ext cx="2259481" cy="1517316"/>
          </a:xfrm>
          <a:prstGeom prst="rect">
            <a:avLst/>
          </a:prstGeom>
        </p:spPr>
      </p:pic>
    </p:spTree>
    <p:extLst>
      <p:ext uri="{BB962C8B-B14F-4D97-AF65-F5344CB8AC3E}">
        <p14:creationId xmlns:p14="http://schemas.microsoft.com/office/powerpoint/2010/main" val="6235193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5EE978-067C-084F-B942-B71282628AA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1415" b="23951"/>
          <a:stretch/>
        </p:blipFill>
        <p:spPr>
          <a:xfrm>
            <a:off x="4941374" y="3779213"/>
            <a:ext cx="1579162" cy="862765"/>
          </a:xfrm>
          <a:prstGeom prst="rect">
            <a:avLst/>
          </a:prstGeom>
        </p:spPr>
      </p:pic>
      <p:pic>
        <p:nvPicPr>
          <p:cNvPr id="6" name="Picture 5">
            <a:extLst>
              <a:ext uri="{FF2B5EF4-FFF2-40B4-BE49-F238E27FC236}">
                <a16:creationId xmlns:a16="http://schemas.microsoft.com/office/drawing/2014/main" id="{B989AD5C-D741-694D-8530-3E8382BA837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4334" t="32551" r="6516" b="32426"/>
          <a:stretch/>
        </p:blipFill>
        <p:spPr>
          <a:xfrm>
            <a:off x="383135" y="3826815"/>
            <a:ext cx="1794909" cy="862766"/>
          </a:xfrm>
          <a:prstGeom prst="rect">
            <a:avLst/>
          </a:prstGeom>
        </p:spPr>
      </p:pic>
      <p:pic>
        <p:nvPicPr>
          <p:cNvPr id="7" name="Picture 6">
            <a:extLst>
              <a:ext uri="{FF2B5EF4-FFF2-40B4-BE49-F238E27FC236}">
                <a16:creationId xmlns:a16="http://schemas.microsoft.com/office/drawing/2014/main" id="{F6626D8F-2B98-1E46-B695-2D7AA9BB5D14}"/>
              </a:ext>
            </a:extLst>
          </p:cNvPr>
          <p:cNvPicPr>
            <a:picLocks noChangeAspect="1"/>
          </p:cNvPicPr>
          <p:nvPr/>
        </p:nvPicPr>
        <p:blipFill>
          <a:blip r:embed="rId5"/>
          <a:stretch>
            <a:fillRect/>
          </a:stretch>
        </p:blipFill>
        <p:spPr>
          <a:xfrm>
            <a:off x="2584718" y="3663976"/>
            <a:ext cx="1794909" cy="1076945"/>
          </a:xfrm>
          <a:prstGeom prst="rect">
            <a:avLst/>
          </a:prstGeom>
        </p:spPr>
      </p:pic>
      <p:pic>
        <p:nvPicPr>
          <p:cNvPr id="10" name="Picture 9">
            <a:extLst>
              <a:ext uri="{FF2B5EF4-FFF2-40B4-BE49-F238E27FC236}">
                <a16:creationId xmlns:a16="http://schemas.microsoft.com/office/drawing/2014/main" id="{4B950BC6-A67B-9D47-8FF3-60E9F15ADAF5}"/>
              </a:ext>
            </a:extLst>
          </p:cNvPr>
          <p:cNvPicPr>
            <a:picLocks noChangeAspect="1"/>
          </p:cNvPicPr>
          <p:nvPr/>
        </p:nvPicPr>
        <p:blipFill>
          <a:blip r:embed="rId6"/>
          <a:stretch>
            <a:fillRect/>
          </a:stretch>
        </p:blipFill>
        <p:spPr>
          <a:xfrm>
            <a:off x="9903182" y="2939091"/>
            <a:ext cx="1958236" cy="1064376"/>
          </a:xfrm>
          <a:prstGeom prst="rect">
            <a:avLst/>
          </a:prstGeom>
        </p:spPr>
      </p:pic>
      <p:pic>
        <p:nvPicPr>
          <p:cNvPr id="12" name="Picture 11">
            <a:extLst>
              <a:ext uri="{FF2B5EF4-FFF2-40B4-BE49-F238E27FC236}">
                <a16:creationId xmlns:a16="http://schemas.microsoft.com/office/drawing/2014/main" id="{02DD14D8-451B-7E45-B35B-FFCF483A77AB}"/>
              </a:ext>
            </a:extLst>
          </p:cNvPr>
          <p:cNvPicPr>
            <a:picLocks noChangeAspect="1"/>
          </p:cNvPicPr>
          <p:nvPr/>
        </p:nvPicPr>
        <p:blipFill>
          <a:blip r:embed="rId7"/>
          <a:stretch>
            <a:fillRect/>
          </a:stretch>
        </p:blipFill>
        <p:spPr>
          <a:xfrm>
            <a:off x="10044192" y="4143564"/>
            <a:ext cx="1644262" cy="993502"/>
          </a:xfrm>
          <a:prstGeom prst="rect">
            <a:avLst/>
          </a:prstGeom>
        </p:spPr>
      </p:pic>
      <p:pic>
        <p:nvPicPr>
          <p:cNvPr id="13" name="Picture 12">
            <a:extLst>
              <a:ext uri="{FF2B5EF4-FFF2-40B4-BE49-F238E27FC236}">
                <a16:creationId xmlns:a16="http://schemas.microsoft.com/office/drawing/2014/main" id="{D887576F-1154-B74E-990E-B325DBFD723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t="16157" r="3043" b="12629"/>
          <a:stretch/>
        </p:blipFill>
        <p:spPr>
          <a:xfrm>
            <a:off x="9954007" y="5345591"/>
            <a:ext cx="1817226" cy="1334733"/>
          </a:xfrm>
          <a:prstGeom prst="rect">
            <a:avLst/>
          </a:prstGeom>
        </p:spPr>
      </p:pic>
      <p:pic>
        <p:nvPicPr>
          <p:cNvPr id="14" name="Picture 13">
            <a:extLst>
              <a:ext uri="{FF2B5EF4-FFF2-40B4-BE49-F238E27FC236}">
                <a16:creationId xmlns:a16="http://schemas.microsoft.com/office/drawing/2014/main" id="{93857FC9-27EF-F045-91BA-B2B968A33999}"/>
              </a:ext>
            </a:extLst>
          </p:cNvPr>
          <p:cNvPicPr>
            <a:picLocks noChangeAspect="1"/>
          </p:cNvPicPr>
          <p:nvPr/>
        </p:nvPicPr>
        <p:blipFill>
          <a:blip r:embed="rId9"/>
          <a:stretch>
            <a:fillRect/>
          </a:stretch>
        </p:blipFill>
        <p:spPr>
          <a:xfrm>
            <a:off x="1877712" y="5513732"/>
            <a:ext cx="1446483" cy="1098012"/>
          </a:xfrm>
          <a:prstGeom prst="rect">
            <a:avLst/>
          </a:prstGeom>
        </p:spPr>
      </p:pic>
      <p:pic>
        <p:nvPicPr>
          <p:cNvPr id="15" name="Picture 14">
            <a:extLst>
              <a:ext uri="{FF2B5EF4-FFF2-40B4-BE49-F238E27FC236}">
                <a16:creationId xmlns:a16="http://schemas.microsoft.com/office/drawing/2014/main" id="{FBF9CC66-1EEF-2640-B7DB-929CDD348F8B}"/>
              </a:ext>
            </a:extLst>
          </p:cNvPr>
          <p:cNvPicPr>
            <a:picLocks noChangeAspect="1"/>
          </p:cNvPicPr>
          <p:nvPr/>
        </p:nvPicPr>
        <p:blipFill>
          <a:blip r:embed="rId10"/>
          <a:stretch>
            <a:fillRect/>
          </a:stretch>
        </p:blipFill>
        <p:spPr>
          <a:xfrm>
            <a:off x="3985089" y="5411214"/>
            <a:ext cx="1275838" cy="1275838"/>
          </a:xfrm>
          <a:prstGeom prst="rect">
            <a:avLst/>
          </a:prstGeom>
        </p:spPr>
      </p:pic>
      <p:pic>
        <p:nvPicPr>
          <p:cNvPr id="16" name="Picture 15">
            <a:extLst>
              <a:ext uri="{FF2B5EF4-FFF2-40B4-BE49-F238E27FC236}">
                <a16:creationId xmlns:a16="http://schemas.microsoft.com/office/drawing/2014/main" id="{137C435A-BBB6-1346-8161-3B92AA54BC9E}"/>
              </a:ext>
            </a:extLst>
          </p:cNvPr>
          <p:cNvPicPr>
            <a:picLocks noChangeAspect="1"/>
          </p:cNvPicPr>
          <p:nvPr/>
        </p:nvPicPr>
        <p:blipFill>
          <a:blip r:embed="rId11"/>
          <a:stretch>
            <a:fillRect/>
          </a:stretch>
        </p:blipFill>
        <p:spPr>
          <a:xfrm>
            <a:off x="513074" y="925984"/>
            <a:ext cx="3524948" cy="1955702"/>
          </a:xfrm>
          <a:prstGeom prst="rect">
            <a:avLst/>
          </a:prstGeom>
        </p:spPr>
      </p:pic>
      <p:pic>
        <p:nvPicPr>
          <p:cNvPr id="17" name="Picture 16">
            <a:extLst>
              <a:ext uri="{FF2B5EF4-FFF2-40B4-BE49-F238E27FC236}">
                <a16:creationId xmlns:a16="http://schemas.microsoft.com/office/drawing/2014/main" id="{2ACFC1B6-2776-B340-895E-70A1700AF1ED}"/>
              </a:ext>
            </a:extLst>
          </p:cNvPr>
          <p:cNvPicPr>
            <a:picLocks noChangeAspect="1"/>
          </p:cNvPicPr>
          <p:nvPr/>
        </p:nvPicPr>
        <p:blipFill>
          <a:blip r:embed="rId12"/>
          <a:stretch>
            <a:fillRect/>
          </a:stretch>
        </p:blipFill>
        <p:spPr>
          <a:xfrm>
            <a:off x="4753103" y="441872"/>
            <a:ext cx="1955703" cy="1955703"/>
          </a:xfrm>
          <a:prstGeom prst="rect">
            <a:avLst/>
          </a:prstGeom>
        </p:spPr>
      </p:pic>
      <p:cxnSp>
        <p:nvCxnSpPr>
          <p:cNvPr id="21" name="Straight Arrow Connector 20">
            <a:extLst>
              <a:ext uri="{FF2B5EF4-FFF2-40B4-BE49-F238E27FC236}">
                <a16:creationId xmlns:a16="http://schemas.microsoft.com/office/drawing/2014/main" id="{481AE627-4675-774E-AA53-EC69572DED9F}"/>
              </a:ext>
            </a:extLst>
          </p:cNvPr>
          <p:cNvCxnSpPr>
            <a:cxnSpLocks/>
          </p:cNvCxnSpPr>
          <p:nvPr/>
        </p:nvCxnSpPr>
        <p:spPr>
          <a:xfrm flipH="1">
            <a:off x="4384131" y="2284284"/>
            <a:ext cx="794510" cy="866198"/>
          </a:xfrm>
          <a:prstGeom prst="straightConnector1">
            <a:avLst/>
          </a:prstGeom>
          <a:ln w="9525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Frame 30">
            <a:extLst>
              <a:ext uri="{FF2B5EF4-FFF2-40B4-BE49-F238E27FC236}">
                <a16:creationId xmlns:a16="http://schemas.microsoft.com/office/drawing/2014/main" id="{6E081F79-BBC5-4F43-9952-328FFF101F95}"/>
              </a:ext>
            </a:extLst>
          </p:cNvPr>
          <p:cNvSpPr/>
          <p:nvPr/>
        </p:nvSpPr>
        <p:spPr>
          <a:xfrm>
            <a:off x="88756" y="3286781"/>
            <a:ext cx="6786835" cy="1721608"/>
          </a:xfrm>
          <a:prstGeom prst="frame">
            <a:avLst>
              <a:gd name="adj1" fmla="val 4912"/>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Frame 31">
            <a:extLst>
              <a:ext uri="{FF2B5EF4-FFF2-40B4-BE49-F238E27FC236}">
                <a16:creationId xmlns:a16="http://schemas.microsoft.com/office/drawing/2014/main" id="{81233A30-87AF-8649-AE5C-107AC8CF4E0A}"/>
              </a:ext>
            </a:extLst>
          </p:cNvPr>
          <p:cNvSpPr/>
          <p:nvPr/>
        </p:nvSpPr>
        <p:spPr>
          <a:xfrm>
            <a:off x="1613080" y="5258687"/>
            <a:ext cx="3786234" cy="1507717"/>
          </a:xfrm>
          <a:prstGeom prst="frame">
            <a:avLst>
              <a:gd name="adj1" fmla="val 583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34" name="Frame 33">
            <a:extLst>
              <a:ext uri="{FF2B5EF4-FFF2-40B4-BE49-F238E27FC236}">
                <a16:creationId xmlns:a16="http://schemas.microsoft.com/office/drawing/2014/main" id="{E770E1A7-06AF-5548-84AF-70ABD9D32456}"/>
              </a:ext>
            </a:extLst>
          </p:cNvPr>
          <p:cNvSpPr/>
          <p:nvPr/>
        </p:nvSpPr>
        <p:spPr>
          <a:xfrm>
            <a:off x="9706931" y="2823858"/>
            <a:ext cx="2334973" cy="3856466"/>
          </a:xfrm>
          <a:prstGeom prst="frame">
            <a:avLst>
              <a:gd name="adj1" fmla="val 27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TextBox 34">
            <a:extLst>
              <a:ext uri="{FF2B5EF4-FFF2-40B4-BE49-F238E27FC236}">
                <a16:creationId xmlns:a16="http://schemas.microsoft.com/office/drawing/2014/main" id="{B867BEF8-A28A-BE48-B12B-B0C3D1EECBC7}"/>
              </a:ext>
            </a:extLst>
          </p:cNvPr>
          <p:cNvSpPr txBox="1"/>
          <p:nvPr/>
        </p:nvSpPr>
        <p:spPr>
          <a:xfrm>
            <a:off x="2023533" y="91595"/>
            <a:ext cx="8144934" cy="646331"/>
          </a:xfrm>
          <a:prstGeom prst="rect">
            <a:avLst/>
          </a:prstGeom>
          <a:noFill/>
        </p:spPr>
        <p:txBody>
          <a:bodyPr wrap="square" rtlCol="0">
            <a:spAutoFit/>
          </a:bodyPr>
          <a:lstStyle/>
          <a:p>
            <a:pPr algn="ctr"/>
            <a:r>
              <a:rPr lang="en-US" sz="3600" dirty="0"/>
              <a:t>How do growers decide what to plant?</a:t>
            </a:r>
          </a:p>
        </p:txBody>
      </p:sp>
      <p:pic>
        <p:nvPicPr>
          <p:cNvPr id="36" name="Picture 35">
            <a:extLst>
              <a:ext uri="{FF2B5EF4-FFF2-40B4-BE49-F238E27FC236}">
                <a16:creationId xmlns:a16="http://schemas.microsoft.com/office/drawing/2014/main" id="{809E0418-1E9D-FE49-9657-5A4F80F26A4E}"/>
              </a:ext>
            </a:extLst>
          </p:cNvPr>
          <p:cNvPicPr>
            <a:picLocks noChangeAspect="1"/>
          </p:cNvPicPr>
          <p:nvPr/>
        </p:nvPicPr>
        <p:blipFill>
          <a:blip r:embed="rId13"/>
          <a:stretch>
            <a:fillRect/>
          </a:stretch>
        </p:blipFill>
        <p:spPr>
          <a:xfrm>
            <a:off x="7230946" y="801667"/>
            <a:ext cx="1497723" cy="1275838"/>
          </a:xfrm>
          <a:prstGeom prst="rect">
            <a:avLst/>
          </a:prstGeom>
        </p:spPr>
      </p:pic>
      <p:pic>
        <p:nvPicPr>
          <p:cNvPr id="37" name="Picture 36">
            <a:extLst>
              <a:ext uri="{FF2B5EF4-FFF2-40B4-BE49-F238E27FC236}">
                <a16:creationId xmlns:a16="http://schemas.microsoft.com/office/drawing/2014/main" id="{6075BC8C-E10F-984B-806C-1ADFEF939529}"/>
              </a:ext>
            </a:extLst>
          </p:cNvPr>
          <p:cNvPicPr>
            <a:picLocks noChangeAspect="1"/>
          </p:cNvPicPr>
          <p:nvPr/>
        </p:nvPicPr>
        <p:blipFill>
          <a:blip r:embed="rId14"/>
          <a:stretch>
            <a:fillRect/>
          </a:stretch>
        </p:blipFill>
        <p:spPr>
          <a:xfrm>
            <a:off x="9661574" y="910333"/>
            <a:ext cx="1889482" cy="993502"/>
          </a:xfrm>
          <a:prstGeom prst="rect">
            <a:avLst/>
          </a:prstGeom>
        </p:spPr>
      </p:pic>
      <p:cxnSp>
        <p:nvCxnSpPr>
          <p:cNvPr id="22" name="Straight Arrow Connector 21">
            <a:extLst>
              <a:ext uri="{FF2B5EF4-FFF2-40B4-BE49-F238E27FC236}">
                <a16:creationId xmlns:a16="http://schemas.microsoft.com/office/drawing/2014/main" id="{7949A5F8-652D-CB49-9B79-54EC129D9BC4}"/>
              </a:ext>
            </a:extLst>
          </p:cNvPr>
          <p:cNvCxnSpPr>
            <a:cxnSpLocks/>
          </p:cNvCxnSpPr>
          <p:nvPr/>
        </p:nvCxnSpPr>
        <p:spPr>
          <a:xfrm>
            <a:off x="7081708" y="4322469"/>
            <a:ext cx="2289845" cy="317846"/>
          </a:xfrm>
          <a:prstGeom prst="straightConnector1">
            <a:avLst/>
          </a:prstGeom>
          <a:ln w="952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 name="Elbow Connector 2">
            <a:extLst>
              <a:ext uri="{FF2B5EF4-FFF2-40B4-BE49-F238E27FC236}">
                <a16:creationId xmlns:a16="http://schemas.microsoft.com/office/drawing/2014/main" id="{A1A351D2-B60F-1F4A-9A8D-FE3EB233CA4F}"/>
              </a:ext>
            </a:extLst>
          </p:cNvPr>
          <p:cNvCxnSpPr>
            <a:cxnSpLocks/>
          </p:cNvCxnSpPr>
          <p:nvPr/>
        </p:nvCxnSpPr>
        <p:spPr>
          <a:xfrm>
            <a:off x="683098" y="5491229"/>
            <a:ext cx="762293" cy="552004"/>
          </a:xfrm>
          <a:prstGeom prst="bentConnector3">
            <a:avLst>
              <a:gd name="adj1" fmla="val 5807"/>
            </a:avLst>
          </a:prstGeom>
          <a:ln w="920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35861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5EE978-067C-084F-B942-B71282628AA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1415" b="23951"/>
          <a:stretch/>
        </p:blipFill>
        <p:spPr>
          <a:xfrm>
            <a:off x="4941374" y="3779213"/>
            <a:ext cx="1579162" cy="862765"/>
          </a:xfrm>
          <a:prstGeom prst="rect">
            <a:avLst/>
          </a:prstGeom>
        </p:spPr>
      </p:pic>
      <p:pic>
        <p:nvPicPr>
          <p:cNvPr id="6" name="Picture 5">
            <a:extLst>
              <a:ext uri="{FF2B5EF4-FFF2-40B4-BE49-F238E27FC236}">
                <a16:creationId xmlns:a16="http://schemas.microsoft.com/office/drawing/2014/main" id="{B989AD5C-D741-694D-8530-3E8382BA837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4334" t="32551" r="6516" b="32426"/>
          <a:stretch/>
        </p:blipFill>
        <p:spPr>
          <a:xfrm>
            <a:off x="383135" y="3826815"/>
            <a:ext cx="1794909" cy="862766"/>
          </a:xfrm>
          <a:prstGeom prst="rect">
            <a:avLst/>
          </a:prstGeom>
        </p:spPr>
      </p:pic>
      <p:pic>
        <p:nvPicPr>
          <p:cNvPr id="7" name="Picture 6">
            <a:extLst>
              <a:ext uri="{FF2B5EF4-FFF2-40B4-BE49-F238E27FC236}">
                <a16:creationId xmlns:a16="http://schemas.microsoft.com/office/drawing/2014/main" id="{F6626D8F-2B98-1E46-B695-2D7AA9BB5D14}"/>
              </a:ext>
            </a:extLst>
          </p:cNvPr>
          <p:cNvPicPr>
            <a:picLocks noChangeAspect="1"/>
          </p:cNvPicPr>
          <p:nvPr/>
        </p:nvPicPr>
        <p:blipFill>
          <a:blip r:embed="rId5"/>
          <a:stretch>
            <a:fillRect/>
          </a:stretch>
        </p:blipFill>
        <p:spPr>
          <a:xfrm>
            <a:off x="2584718" y="3663976"/>
            <a:ext cx="1794909" cy="1076945"/>
          </a:xfrm>
          <a:prstGeom prst="rect">
            <a:avLst/>
          </a:prstGeom>
        </p:spPr>
      </p:pic>
      <p:pic>
        <p:nvPicPr>
          <p:cNvPr id="8" name="Picture 7">
            <a:extLst>
              <a:ext uri="{FF2B5EF4-FFF2-40B4-BE49-F238E27FC236}">
                <a16:creationId xmlns:a16="http://schemas.microsoft.com/office/drawing/2014/main" id="{E3003AB7-E2D9-9040-B71A-BDC17B1C07AF}"/>
              </a:ext>
            </a:extLst>
          </p:cNvPr>
          <p:cNvPicPr>
            <a:picLocks noChangeAspect="1"/>
          </p:cNvPicPr>
          <p:nvPr/>
        </p:nvPicPr>
        <p:blipFill>
          <a:blip r:embed="rId6"/>
          <a:stretch>
            <a:fillRect/>
          </a:stretch>
        </p:blipFill>
        <p:spPr>
          <a:xfrm>
            <a:off x="7437338" y="5163029"/>
            <a:ext cx="1686450" cy="1098012"/>
          </a:xfrm>
          <a:prstGeom prst="rect">
            <a:avLst/>
          </a:prstGeom>
        </p:spPr>
      </p:pic>
      <p:pic>
        <p:nvPicPr>
          <p:cNvPr id="9" name="Picture 8">
            <a:extLst>
              <a:ext uri="{FF2B5EF4-FFF2-40B4-BE49-F238E27FC236}">
                <a16:creationId xmlns:a16="http://schemas.microsoft.com/office/drawing/2014/main" id="{F0A0DB4D-8038-9A4F-8EA6-639876805C07}"/>
              </a:ext>
            </a:extLst>
          </p:cNvPr>
          <p:cNvPicPr>
            <a:picLocks noChangeAspect="1"/>
          </p:cNvPicPr>
          <p:nvPr/>
        </p:nvPicPr>
        <p:blipFill>
          <a:blip r:embed="rId7"/>
          <a:stretch>
            <a:fillRect/>
          </a:stretch>
        </p:blipFill>
        <p:spPr>
          <a:xfrm>
            <a:off x="7090986" y="3443885"/>
            <a:ext cx="2334973" cy="1336516"/>
          </a:xfrm>
          <a:prstGeom prst="rect">
            <a:avLst/>
          </a:prstGeom>
        </p:spPr>
      </p:pic>
      <p:pic>
        <p:nvPicPr>
          <p:cNvPr id="10" name="Picture 9">
            <a:extLst>
              <a:ext uri="{FF2B5EF4-FFF2-40B4-BE49-F238E27FC236}">
                <a16:creationId xmlns:a16="http://schemas.microsoft.com/office/drawing/2014/main" id="{4B950BC6-A67B-9D47-8FF3-60E9F15ADAF5}"/>
              </a:ext>
            </a:extLst>
          </p:cNvPr>
          <p:cNvPicPr>
            <a:picLocks noChangeAspect="1"/>
          </p:cNvPicPr>
          <p:nvPr/>
        </p:nvPicPr>
        <p:blipFill>
          <a:blip r:embed="rId8"/>
          <a:stretch>
            <a:fillRect/>
          </a:stretch>
        </p:blipFill>
        <p:spPr>
          <a:xfrm>
            <a:off x="9903182" y="2939091"/>
            <a:ext cx="1958236" cy="1064376"/>
          </a:xfrm>
          <a:prstGeom prst="rect">
            <a:avLst/>
          </a:prstGeom>
        </p:spPr>
      </p:pic>
      <p:pic>
        <p:nvPicPr>
          <p:cNvPr id="12" name="Picture 11">
            <a:extLst>
              <a:ext uri="{FF2B5EF4-FFF2-40B4-BE49-F238E27FC236}">
                <a16:creationId xmlns:a16="http://schemas.microsoft.com/office/drawing/2014/main" id="{02DD14D8-451B-7E45-B35B-FFCF483A77AB}"/>
              </a:ext>
            </a:extLst>
          </p:cNvPr>
          <p:cNvPicPr>
            <a:picLocks noChangeAspect="1"/>
          </p:cNvPicPr>
          <p:nvPr/>
        </p:nvPicPr>
        <p:blipFill>
          <a:blip r:embed="rId9"/>
          <a:stretch>
            <a:fillRect/>
          </a:stretch>
        </p:blipFill>
        <p:spPr>
          <a:xfrm>
            <a:off x="10044192" y="4143564"/>
            <a:ext cx="1644262" cy="993502"/>
          </a:xfrm>
          <a:prstGeom prst="rect">
            <a:avLst/>
          </a:prstGeom>
        </p:spPr>
      </p:pic>
      <p:pic>
        <p:nvPicPr>
          <p:cNvPr id="13" name="Picture 12">
            <a:extLst>
              <a:ext uri="{FF2B5EF4-FFF2-40B4-BE49-F238E27FC236}">
                <a16:creationId xmlns:a16="http://schemas.microsoft.com/office/drawing/2014/main" id="{D887576F-1154-B74E-990E-B325DBFD7238}"/>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16157" r="3043" b="12629"/>
          <a:stretch/>
        </p:blipFill>
        <p:spPr>
          <a:xfrm>
            <a:off x="9954007" y="5345591"/>
            <a:ext cx="1817226" cy="1334733"/>
          </a:xfrm>
          <a:prstGeom prst="rect">
            <a:avLst/>
          </a:prstGeom>
        </p:spPr>
      </p:pic>
      <p:pic>
        <p:nvPicPr>
          <p:cNvPr id="14" name="Picture 13">
            <a:extLst>
              <a:ext uri="{FF2B5EF4-FFF2-40B4-BE49-F238E27FC236}">
                <a16:creationId xmlns:a16="http://schemas.microsoft.com/office/drawing/2014/main" id="{93857FC9-27EF-F045-91BA-B2B968A33999}"/>
              </a:ext>
            </a:extLst>
          </p:cNvPr>
          <p:cNvPicPr>
            <a:picLocks noChangeAspect="1"/>
          </p:cNvPicPr>
          <p:nvPr/>
        </p:nvPicPr>
        <p:blipFill>
          <a:blip r:embed="rId11"/>
          <a:stretch>
            <a:fillRect/>
          </a:stretch>
        </p:blipFill>
        <p:spPr>
          <a:xfrm>
            <a:off x="1877712" y="5513732"/>
            <a:ext cx="1446483" cy="1098012"/>
          </a:xfrm>
          <a:prstGeom prst="rect">
            <a:avLst/>
          </a:prstGeom>
        </p:spPr>
      </p:pic>
      <p:pic>
        <p:nvPicPr>
          <p:cNvPr id="15" name="Picture 14">
            <a:extLst>
              <a:ext uri="{FF2B5EF4-FFF2-40B4-BE49-F238E27FC236}">
                <a16:creationId xmlns:a16="http://schemas.microsoft.com/office/drawing/2014/main" id="{FBF9CC66-1EEF-2640-B7DB-929CDD348F8B}"/>
              </a:ext>
            </a:extLst>
          </p:cNvPr>
          <p:cNvPicPr>
            <a:picLocks noChangeAspect="1"/>
          </p:cNvPicPr>
          <p:nvPr/>
        </p:nvPicPr>
        <p:blipFill>
          <a:blip r:embed="rId12"/>
          <a:stretch>
            <a:fillRect/>
          </a:stretch>
        </p:blipFill>
        <p:spPr>
          <a:xfrm>
            <a:off x="3985089" y="5411214"/>
            <a:ext cx="1275838" cy="1275838"/>
          </a:xfrm>
          <a:prstGeom prst="rect">
            <a:avLst/>
          </a:prstGeom>
        </p:spPr>
      </p:pic>
      <p:pic>
        <p:nvPicPr>
          <p:cNvPr id="16" name="Picture 15">
            <a:extLst>
              <a:ext uri="{FF2B5EF4-FFF2-40B4-BE49-F238E27FC236}">
                <a16:creationId xmlns:a16="http://schemas.microsoft.com/office/drawing/2014/main" id="{137C435A-BBB6-1346-8161-3B92AA54BC9E}"/>
              </a:ext>
            </a:extLst>
          </p:cNvPr>
          <p:cNvPicPr>
            <a:picLocks noChangeAspect="1"/>
          </p:cNvPicPr>
          <p:nvPr/>
        </p:nvPicPr>
        <p:blipFill>
          <a:blip r:embed="rId13"/>
          <a:stretch>
            <a:fillRect/>
          </a:stretch>
        </p:blipFill>
        <p:spPr>
          <a:xfrm>
            <a:off x="513074" y="925984"/>
            <a:ext cx="3524948" cy="1955702"/>
          </a:xfrm>
          <a:prstGeom prst="rect">
            <a:avLst/>
          </a:prstGeom>
        </p:spPr>
      </p:pic>
      <p:pic>
        <p:nvPicPr>
          <p:cNvPr id="17" name="Picture 16">
            <a:extLst>
              <a:ext uri="{FF2B5EF4-FFF2-40B4-BE49-F238E27FC236}">
                <a16:creationId xmlns:a16="http://schemas.microsoft.com/office/drawing/2014/main" id="{2ACFC1B6-2776-B340-895E-70A1700AF1ED}"/>
              </a:ext>
            </a:extLst>
          </p:cNvPr>
          <p:cNvPicPr>
            <a:picLocks noChangeAspect="1"/>
          </p:cNvPicPr>
          <p:nvPr/>
        </p:nvPicPr>
        <p:blipFill>
          <a:blip r:embed="rId14"/>
          <a:stretch>
            <a:fillRect/>
          </a:stretch>
        </p:blipFill>
        <p:spPr>
          <a:xfrm>
            <a:off x="4753103" y="441872"/>
            <a:ext cx="1955703" cy="1955703"/>
          </a:xfrm>
          <a:prstGeom prst="rect">
            <a:avLst/>
          </a:prstGeom>
        </p:spPr>
      </p:pic>
      <p:pic>
        <p:nvPicPr>
          <p:cNvPr id="18" name="Picture 17">
            <a:extLst>
              <a:ext uri="{FF2B5EF4-FFF2-40B4-BE49-F238E27FC236}">
                <a16:creationId xmlns:a16="http://schemas.microsoft.com/office/drawing/2014/main" id="{115F91B1-A5B6-E24B-8AC9-18E385692FCA}"/>
              </a:ext>
            </a:extLst>
          </p:cNvPr>
          <p:cNvPicPr>
            <a:picLocks noChangeAspect="1"/>
          </p:cNvPicPr>
          <p:nvPr/>
        </p:nvPicPr>
        <p:blipFill>
          <a:blip r:embed="rId15"/>
          <a:stretch>
            <a:fillRect/>
          </a:stretch>
        </p:blipFill>
        <p:spPr>
          <a:xfrm>
            <a:off x="7230946" y="801667"/>
            <a:ext cx="1497723" cy="1275838"/>
          </a:xfrm>
          <a:prstGeom prst="rect">
            <a:avLst/>
          </a:prstGeom>
        </p:spPr>
      </p:pic>
      <p:pic>
        <p:nvPicPr>
          <p:cNvPr id="19" name="Picture 18">
            <a:extLst>
              <a:ext uri="{FF2B5EF4-FFF2-40B4-BE49-F238E27FC236}">
                <a16:creationId xmlns:a16="http://schemas.microsoft.com/office/drawing/2014/main" id="{C6CB3515-33E3-D04C-A3B3-FC00654FAC9F}"/>
              </a:ext>
            </a:extLst>
          </p:cNvPr>
          <p:cNvPicPr>
            <a:picLocks noChangeAspect="1"/>
          </p:cNvPicPr>
          <p:nvPr/>
        </p:nvPicPr>
        <p:blipFill>
          <a:blip r:embed="rId16"/>
          <a:stretch>
            <a:fillRect/>
          </a:stretch>
        </p:blipFill>
        <p:spPr>
          <a:xfrm>
            <a:off x="9661574" y="910333"/>
            <a:ext cx="1889482" cy="993502"/>
          </a:xfrm>
          <a:prstGeom prst="rect">
            <a:avLst/>
          </a:prstGeom>
        </p:spPr>
      </p:pic>
      <p:cxnSp>
        <p:nvCxnSpPr>
          <p:cNvPr id="21" name="Straight Arrow Connector 20">
            <a:extLst>
              <a:ext uri="{FF2B5EF4-FFF2-40B4-BE49-F238E27FC236}">
                <a16:creationId xmlns:a16="http://schemas.microsoft.com/office/drawing/2014/main" id="{481AE627-4675-774E-AA53-EC69572DED9F}"/>
              </a:ext>
            </a:extLst>
          </p:cNvPr>
          <p:cNvCxnSpPr>
            <a:cxnSpLocks/>
          </p:cNvCxnSpPr>
          <p:nvPr/>
        </p:nvCxnSpPr>
        <p:spPr>
          <a:xfrm flipH="1">
            <a:off x="4384131" y="2284284"/>
            <a:ext cx="794510" cy="866198"/>
          </a:xfrm>
          <a:prstGeom prst="straightConnector1">
            <a:avLst/>
          </a:prstGeom>
          <a:ln w="9525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Frame 30">
            <a:extLst>
              <a:ext uri="{FF2B5EF4-FFF2-40B4-BE49-F238E27FC236}">
                <a16:creationId xmlns:a16="http://schemas.microsoft.com/office/drawing/2014/main" id="{6E081F79-BBC5-4F43-9952-328FFF101F95}"/>
              </a:ext>
            </a:extLst>
          </p:cNvPr>
          <p:cNvSpPr/>
          <p:nvPr/>
        </p:nvSpPr>
        <p:spPr>
          <a:xfrm>
            <a:off x="88756" y="3286781"/>
            <a:ext cx="6786835" cy="1721608"/>
          </a:xfrm>
          <a:prstGeom prst="frame">
            <a:avLst>
              <a:gd name="adj1" fmla="val 4912"/>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Frame 31">
            <a:extLst>
              <a:ext uri="{FF2B5EF4-FFF2-40B4-BE49-F238E27FC236}">
                <a16:creationId xmlns:a16="http://schemas.microsoft.com/office/drawing/2014/main" id="{81233A30-87AF-8649-AE5C-107AC8CF4E0A}"/>
              </a:ext>
            </a:extLst>
          </p:cNvPr>
          <p:cNvSpPr/>
          <p:nvPr/>
        </p:nvSpPr>
        <p:spPr>
          <a:xfrm>
            <a:off x="1613080" y="5258687"/>
            <a:ext cx="3786234" cy="1507717"/>
          </a:xfrm>
          <a:prstGeom prst="frame">
            <a:avLst>
              <a:gd name="adj1" fmla="val 583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33" name="Frame 32">
            <a:extLst>
              <a:ext uri="{FF2B5EF4-FFF2-40B4-BE49-F238E27FC236}">
                <a16:creationId xmlns:a16="http://schemas.microsoft.com/office/drawing/2014/main" id="{4BF9EFD1-4E4A-E245-A18B-7D0B93A29BEB}"/>
              </a:ext>
            </a:extLst>
          </p:cNvPr>
          <p:cNvSpPr/>
          <p:nvPr/>
        </p:nvSpPr>
        <p:spPr>
          <a:xfrm>
            <a:off x="7090986" y="3241861"/>
            <a:ext cx="2280567" cy="3405679"/>
          </a:xfrm>
          <a:prstGeom prst="frame">
            <a:avLst>
              <a:gd name="adj1" fmla="val 3449"/>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Frame 33">
            <a:extLst>
              <a:ext uri="{FF2B5EF4-FFF2-40B4-BE49-F238E27FC236}">
                <a16:creationId xmlns:a16="http://schemas.microsoft.com/office/drawing/2014/main" id="{E770E1A7-06AF-5548-84AF-70ABD9D32456}"/>
              </a:ext>
            </a:extLst>
          </p:cNvPr>
          <p:cNvSpPr/>
          <p:nvPr/>
        </p:nvSpPr>
        <p:spPr>
          <a:xfrm>
            <a:off x="9706931" y="2823858"/>
            <a:ext cx="2334973" cy="3856466"/>
          </a:xfrm>
          <a:prstGeom prst="frame">
            <a:avLst>
              <a:gd name="adj1" fmla="val 27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TextBox 34">
            <a:extLst>
              <a:ext uri="{FF2B5EF4-FFF2-40B4-BE49-F238E27FC236}">
                <a16:creationId xmlns:a16="http://schemas.microsoft.com/office/drawing/2014/main" id="{B867BEF8-A28A-BE48-B12B-B0C3D1EECBC7}"/>
              </a:ext>
            </a:extLst>
          </p:cNvPr>
          <p:cNvSpPr txBox="1"/>
          <p:nvPr/>
        </p:nvSpPr>
        <p:spPr>
          <a:xfrm>
            <a:off x="2023533" y="91595"/>
            <a:ext cx="8144934" cy="646331"/>
          </a:xfrm>
          <a:prstGeom prst="rect">
            <a:avLst/>
          </a:prstGeom>
          <a:noFill/>
        </p:spPr>
        <p:txBody>
          <a:bodyPr wrap="square" rtlCol="0">
            <a:spAutoFit/>
          </a:bodyPr>
          <a:lstStyle/>
          <a:p>
            <a:pPr algn="ctr"/>
            <a:r>
              <a:rPr lang="en-US" sz="3600" dirty="0"/>
              <a:t>How do growers decide what to plant?</a:t>
            </a:r>
          </a:p>
        </p:txBody>
      </p:sp>
      <p:cxnSp>
        <p:nvCxnSpPr>
          <p:cNvPr id="28" name="Straight Arrow Connector 27">
            <a:extLst>
              <a:ext uri="{FF2B5EF4-FFF2-40B4-BE49-F238E27FC236}">
                <a16:creationId xmlns:a16="http://schemas.microsoft.com/office/drawing/2014/main" id="{9AB6D60F-69FB-4D47-BD9C-971FC32D576A}"/>
              </a:ext>
            </a:extLst>
          </p:cNvPr>
          <p:cNvCxnSpPr>
            <a:cxnSpLocks/>
          </p:cNvCxnSpPr>
          <p:nvPr/>
        </p:nvCxnSpPr>
        <p:spPr>
          <a:xfrm>
            <a:off x="7979807" y="2211714"/>
            <a:ext cx="0" cy="943072"/>
          </a:xfrm>
          <a:prstGeom prst="straightConnector1">
            <a:avLst/>
          </a:prstGeom>
          <a:ln w="952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1731D74B-969F-E640-A03B-44B549CA8428}"/>
              </a:ext>
            </a:extLst>
          </p:cNvPr>
          <p:cNvCxnSpPr>
            <a:cxnSpLocks/>
          </p:cNvCxnSpPr>
          <p:nvPr/>
        </p:nvCxnSpPr>
        <p:spPr>
          <a:xfrm>
            <a:off x="683098" y="5491229"/>
            <a:ext cx="762293" cy="552004"/>
          </a:xfrm>
          <a:prstGeom prst="bentConnector3">
            <a:avLst>
              <a:gd name="adj1" fmla="val 5807"/>
            </a:avLst>
          </a:prstGeom>
          <a:ln w="920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3691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C66BD0-36B8-2447-A9EB-51FFE925DF25}"/>
              </a:ext>
            </a:extLst>
          </p:cNvPr>
          <p:cNvSpPr txBox="1"/>
          <p:nvPr/>
        </p:nvSpPr>
        <p:spPr>
          <a:xfrm>
            <a:off x="1333290" y="140427"/>
            <a:ext cx="9416483" cy="646331"/>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Background on potato (</a:t>
            </a:r>
            <a:r>
              <a:rPr lang="en-US" sz="3600" i="1" dirty="0">
                <a:latin typeface="Times New Roman" panose="02020603050405020304" pitchFamily="18" charset="0"/>
                <a:cs typeface="Times New Roman" panose="02020603050405020304" pitchFamily="18" charset="0"/>
              </a:rPr>
              <a:t>Solanum tuberosum</a:t>
            </a:r>
            <a:r>
              <a:rPr lang="en-US" sz="3600" dirty="0">
                <a:latin typeface="Times New Roman" panose="02020603050405020304" pitchFamily="18" charset="0"/>
                <a:cs typeface="Times New Roman" panose="02020603050405020304" pitchFamily="18" charset="0"/>
              </a:rPr>
              <a:t>)</a:t>
            </a:r>
          </a:p>
        </p:txBody>
      </p:sp>
      <p:pic>
        <p:nvPicPr>
          <p:cNvPr id="5" name="Picture 4" descr="How potato grows">
            <a:extLst>
              <a:ext uri="{FF2B5EF4-FFF2-40B4-BE49-F238E27FC236}">
                <a16:creationId xmlns:a16="http://schemas.microsoft.com/office/drawing/2014/main" id="{E5BAA7DD-36B8-E940-8C85-973722C6779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7629" y="1157673"/>
            <a:ext cx="4159405" cy="5265429"/>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BC48110-670B-194B-B276-00F999886231}"/>
              </a:ext>
            </a:extLst>
          </p:cNvPr>
          <p:cNvSpPr txBox="1"/>
          <p:nvPr/>
        </p:nvSpPr>
        <p:spPr>
          <a:xfrm>
            <a:off x="4939983" y="1026515"/>
            <a:ext cx="5809785" cy="646331"/>
          </a:xfrm>
          <a:prstGeom prst="rect">
            <a:avLst/>
          </a:prstGeom>
          <a:noFill/>
        </p:spPr>
        <p:txBody>
          <a:bodyPr wrap="square" rtlCol="0">
            <a:spAutoFit/>
          </a:bodyPr>
          <a:lstStyle/>
          <a:p>
            <a:r>
              <a:rPr lang="en-US" dirty="0"/>
              <a:t>Family: </a:t>
            </a:r>
            <a:r>
              <a:rPr lang="en-US" dirty="0">
                <a:solidFill>
                  <a:srgbClr val="7030A0"/>
                </a:solidFill>
              </a:rPr>
              <a:t>Solanaceae</a:t>
            </a:r>
            <a:r>
              <a:rPr lang="en-US" dirty="0"/>
              <a:t> (nightshades), other members include tomato, eggplant, peppers, tobacco, etc.</a:t>
            </a:r>
          </a:p>
        </p:txBody>
      </p:sp>
    </p:spTree>
    <p:extLst>
      <p:ext uri="{BB962C8B-B14F-4D97-AF65-F5344CB8AC3E}">
        <p14:creationId xmlns:p14="http://schemas.microsoft.com/office/powerpoint/2010/main" val="13176976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5EE978-067C-084F-B942-B71282628AA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1415" b="23951"/>
          <a:stretch/>
        </p:blipFill>
        <p:spPr>
          <a:xfrm>
            <a:off x="4941374" y="3779213"/>
            <a:ext cx="1579162" cy="862765"/>
          </a:xfrm>
          <a:prstGeom prst="rect">
            <a:avLst/>
          </a:prstGeom>
        </p:spPr>
      </p:pic>
      <p:pic>
        <p:nvPicPr>
          <p:cNvPr id="6" name="Picture 5">
            <a:extLst>
              <a:ext uri="{FF2B5EF4-FFF2-40B4-BE49-F238E27FC236}">
                <a16:creationId xmlns:a16="http://schemas.microsoft.com/office/drawing/2014/main" id="{B989AD5C-D741-694D-8530-3E8382BA837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4334" t="32551" r="6516" b="32426"/>
          <a:stretch/>
        </p:blipFill>
        <p:spPr>
          <a:xfrm>
            <a:off x="383135" y="3826815"/>
            <a:ext cx="1794909" cy="862766"/>
          </a:xfrm>
          <a:prstGeom prst="rect">
            <a:avLst/>
          </a:prstGeom>
        </p:spPr>
      </p:pic>
      <p:pic>
        <p:nvPicPr>
          <p:cNvPr id="7" name="Picture 6">
            <a:extLst>
              <a:ext uri="{FF2B5EF4-FFF2-40B4-BE49-F238E27FC236}">
                <a16:creationId xmlns:a16="http://schemas.microsoft.com/office/drawing/2014/main" id="{F6626D8F-2B98-1E46-B695-2D7AA9BB5D14}"/>
              </a:ext>
            </a:extLst>
          </p:cNvPr>
          <p:cNvPicPr>
            <a:picLocks noChangeAspect="1"/>
          </p:cNvPicPr>
          <p:nvPr/>
        </p:nvPicPr>
        <p:blipFill>
          <a:blip r:embed="rId5"/>
          <a:stretch>
            <a:fillRect/>
          </a:stretch>
        </p:blipFill>
        <p:spPr>
          <a:xfrm>
            <a:off x="2584718" y="3663976"/>
            <a:ext cx="1794909" cy="1076945"/>
          </a:xfrm>
          <a:prstGeom prst="rect">
            <a:avLst/>
          </a:prstGeom>
        </p:spPr>
      </p:pic>
      <p:pic>
        <p:nvPicPr>
          <p:cNvPr id="8" name="Picture 7">
            <a:extLst>
              <a:ext uri="{FF2B5EF4-FFF2-40B4-BE49-F238E27FC236}">
                <a16:creationId xmlns:a16="http://schemas.microsoft.com/office/drawing/2014/main" id="{E3003AB7-E2D9-9040-B71A-BDC17B1C07AF}"/>
              </a:ext>
            </a:extLst>
          </p:cNvPr>
          <p:cNvPicPr>
            <a:picLocks noChangeAspect="1"/>
          </p:cNvPicPr>
          <p:nvPr/>
        </p:nvPicPr>
        <p:blipFill>
          <a:blip r:embed="rId6"/>
          <a:stretch>
            <a:fillRect/>
          </a:stretch>
        </p:blipFill>
        <p:spPr>
          <a:xfrm>
            <a:off x="7437338" y="5163029"/>
            <a:ext cx="1686450" cy="1098012"/>
          </a:xfrm>
          <a:prstGeom prst="rect">
            <a:avLst/>
          </a:prstGeom>
        </p:spPr>
      </p:pic>
      <p:pic>
        <p:nvPicPr>
          <p:cNvPr id="9" name="Picture 8">
            <a:extLst>
              <a:ext uri="{FF2B5EF4-FFF2-40B4-BE49-F238E27FC236}">
                <a16:creationId xmlns:a16="http://schemas.microsoft.com/office/drawing/2014/main" id="{F0A0DB4D-8038-9A4F-8EA6-639876805C07}"/>
              </a:ext>
            </a:extLst>
          </p:cNvPr>
          <p:cNvPicPr>
            <a:picLocks noChangeAspect="1"/>
          </p:cNvPicPr>
          <p:nvPr/>
        </p:nvPicPr>
        <p:blipFill>
          <a:blip r:embed="rId7"/>
          <a:stretch>
            <a:fillRect/>
          </a:stretch>
        </p:blipFill>
        <p:spPr>
          <a:xfrm>
            <a:off x="7090986" y="3443885"/>
            <a:ext cx="2334973" cy="1336516"/>
          </a:xfrm>
          <a:prstGeom prst="rect">
            <a:avLst/>
          </a:prstGeom>
        </p:spPr>
      </p:pic>
      <p:pic>
        <p:nvPicPr>
          <p:cNvPr id="10" name="Picture 9">
            <a:extLst>
              <a:ext uri="{FF2B5EF4-FFF2-40B4-BE49-F238E27FC236}">
                <a16:creationId xmlns:a16="http://schemas.microsoft.com/office/drawing/2014/main" id="{4B950BC6-A67B-9D47-8FF3-60E9F15ADAF5}"/>
              </a:ext>
            </a:extLst>
          </p:cNvPr>
          <p:cNvPicPr>
            <a:picLocks noChangeAspect="1"/>
          </p:cNvPicPr>
          <p:nvPr/>
        </p:nvPicPr>
        <p:blipFill>
          <a:blip r:embed="rId8"/>
          <a:stretch>
            <a:fillRect/>
          </a:stretch>
        </p:blipFill>
        <p:spPr>
          <a:xfrm>
            <a:off x="9903182" y="2939091"/>
            <a:ext cx="1958236" cy="1064376"/>
          </a:xfrm>
          <a:prstGeom prst="rect">
            <a:avLst/>
          </a:prstGeom>
        </p:spPr>
      </p:pic>
      <p:pic>
        <p:nvPicPr>
          <p:cNvPr id="12" name="Picture 11">
            <a:extLst>
              <a:ext uri="{FF2B5EF4-FFF2-40B4-BE49-F238E27FC236}">
                <a16:creationId xmlns:a16="http://schemas.microsoft.com/office/drawing/2014/main" id="{02DD14D8-451B-7E45-B35B-FFCF483A77AB}"/>
              </a:ext>
            </a:extLst>
          </p:cNvPr>
          <p:cNvPicPr>
            <a:picLocks noChangeAspect="1"/>
          </p:cNvPicPr>
          <p:nvPr/>
        </p:nvPicPr>
        <p:blipFill>
          <a:blip r:embed="rId9"/>
          <a:stretch>
            <a:fillRect/>
          </a:stretch>
        </p:blipFill>
        <p:spPr>
          <a:xfrm>
            <a:off x="10044192" y="4143564"/>
            <a:ext cx="1644262" cy="993502"/>
          </a:xfrm>
          <a:prstGeom prst="rect">
            <a:avLst/>
          </a:prstGeom>
        </p:spPr>
      </p:pic>
      <p:pic>
        <p:nvPicPr>
          <p:cNvPr id="13" name="Picture 12">
            <a:extLst>
              <a:ext uri="{FF2B5EF4-FFF2-40B4-BE49-F238E27FC236}">
                <a16:creationId xmlns:a16="http://schemas.microsoft.com/office/drawing/2014/main" id="{D887576F-1154-B74E-990E-B325DBFD7238}"/>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16157" r="3043" b="12629"/>
          <a:stretch/>
        </p:blipFill>
        <p:spPr>
          <a:xfrm>
            <a:off x="9954007" y="5345591"/>
            <a:ext cx="1817226" cy="1334733"/>
          </a:xfrm>
          <a:prstGeom prst="rect">
            <a:avLst/>
          </a:prstGeom>
        </p:spPr>
      </p:pic>
      <p:pic>
        <p:nvPicPr>
          <p:cNvPr id="14" name="Picture 13">
            <a:extLst>
              <a:ext uri="{FF2B5EF4-FFF2-40B4-BE49-F238E27FC236}">
                <a16:creationId xmlns:a16="http://schemas.microsoft.com/office/drawing/2014/main" id="{93857FC9-27EF-F045-91BA-B2B968A33999}"/>
              </a:ext>
            </a:extLst>
          </p:cNvPr>
          <p:cNvPicPr>
            <a:picLocks noChangeAspect="1"/>
          </p:cNvPicPr>
          <p:nvPr/>
        </p:nvPicPr>
        <p:blipFill>
          <a:blip r:embed="rId11"/>
          <a:stretch>
            <a:fillRect/>
          </a:stretch>
        </p:blipFill>
        <p:spPr>
          <a:xfrm>
            <a:off x="1877712" y="5513732"/>
            <a:ext cx="1446483" cy="1098012"/>
          </a:xfrm>
          <a:prstGeom prst="rect">
            <a:avLst/>
          </a:prstGeom>
        </p:spPr>
      </p:pic>
      <p:pic>
        <p:nvPicPr>
          <p:cNvPr id="15" name="Picture 14">
            <a:extLst>
              <a:ext uri="{FF2B5EF4-FFF2-40B4-BE49-F238E27FC236}">
                <a16:creationId xmlns:a16="http://schemas.microsoft.com/office/drawing/2014/main" id="{FBF9CC66-1EEF-2640-B7DB-929CDD348F8B}"/>
              </a:ext>
            </a:extLst>
          </p:cNvPr>
          <p:cNvPicPr>
            <a:picLocks noChangeAspect="1"/>
          </p:cNvPicPr>
          <p:nvPr/>
        </p:nvPicPr>
        <p:blipFill>
          <a:blip r:embed="rId12"/>
          <a:stretch>
            <a:fillRect/>
          </a:stretch>
        </p:blipFill>
        <p:spPr>
          <a:xfrm>
            <a:off x="3985089" y="5411214"/>
            <a:ext cx="1275838" cy="1275838"/>
          </a:xfrm>
          <a:prstGeom prst="rect">
            <a:avLst/>
          </a:prstGeom>
        </p:spPr>
      </p:pic>
      <p:pic>
        <p:nvPicPr>
          <p:cNvPr id="16" name="Picture 15">
            <a:extLst>
              <a:ext uri="{FF2B5EF4-FFF2-40B4-BE49-F238E27FC236}">
                <a16:creationId xmlns:a16="http://schemas.microsoft.com/office/drawing/2014/main" id="{137C435A-BBB6-1346-8161-3B92AA54BC9E}"/>
              </a:ext>
            </a:extLst>
          </p:cNvPr>
          <p:cNvPicPr>
            <a:picLocks noChangeAspect="1"/>
          </p:cNvPicPr>
          <p:nvPr/>
        </p:nvPicPr>
        <p:blipFill>
          <a:blip r:embed="rId13"/>
          <a:stretch>
            <a:fillRect/>
          </a:stretch>
        </p:blipFill>
        <p:spPr>
          <a:xfrm>
            <a:off x="513074" y="925984"/>
            <a:ext cx="3524948" cy="1955702"/>
          </a:xfrm>
          <a:prstGeom prst="rect">
            <a:avLst/>
          </a:prstGeom>
        </p:spPr>
      </p:pic>
      <p:pic>
        <p:nvPicPr>
          <p:cNvPr id="17" name="Picture 16">
            <a:extLst>
              <a:ext uri="{FF2B5EF4-FFF2-40B4-BE49-F238E27FC236}">
                <a16:creationId xmlns:a16="http://schemas.microsoft.com/office/drawing/2014/main" id="{2ACFC1B6-2776-B340-895E-70A1700AF1ED}"/>
              </a:ext>
            </a:extLst>
          </p:cNvPr>
          <p:cNvPicPr>
            <a:picLocks noChangeAspect="1"/>
          </p:cNvPicPr>
          <p:nvPr/>
        </p:nvPicPr>
        <p:blipFill>
          <a:blip r:embed="rId14"/>
          <a:stretch>
            <a:fillRect/>
          </a:stretch>
        </p:blipFill>
        <p:spPr>
          <a:xfrm>
            <a:off x="4753103" y="441872"/>
            <a:ext cx="1955703" cy="1955703"/>
          </a:xfrm>
          <a:prstGeom prst="rect">
            <a:avLst/>
          </a:prstGeom>
        </p:spPr>
      </p:pic>
      <p:pic>
        <p:nvPicPr>
          <p:cNvPr id="18" name="Picture 17">
            <a:extLst>
              <a:ext uri="{FF2B5EF4-FFF2-40B4-BE49-F238E27FC236}">
                <a16:creationId xmlns:a16="http://schemas.microsoft.com/office/drawing/2014/main" id="{115F91B1-A5B6-E24B-8AC9-18E385692FCA}"/>
              </a:ext>
            </a:extLst>
          </p:cNvPr>
          <p:cNvPicPr>
            <a:picLocks noChangeAspect="1"/>
          </p:cNvPicPr>
          <p:nvPr/>
        </p:nvPicPr>
        <p:blipFill>
          <a:blip r:embed="rId15"/>
          <a:stretch>
            <a:fillRect/>
          </a:stretch>
        </p:blipFill>
        <p:spPr>
          <a:xfrm>
            <a:off x="7230946" y="801667"/>
            <a:ext cx="1497723" cy="1275838"/>
          </a:xfrm>
          <a:prstGeom prst="rect">
            <a:avLst/>
          </a:prstGeom>
        </p:spPr>
      </p:pic>
      <p:pic>
        <p:nvPicPr>
          <p:cNvPr id="19" name="Picture 18">
            <a:extLst>
              <a:ext uri="{FF2B5EF4-FFF2-40B4-BE49-F238E27FC236}">
                <a16:creationId xmlns:a16="http://schemas.microsoft.com/office/drawing/2014/main" id="{C6CB3515-33E3-D04C-A3B3-FC00654FAC9F}"/>
              </a:ext>
            </a:extLst>
          </p:cNvPr>
          <p:cNvPicPr>
            <a:picLocks noChangeAspect="1"/>
          </p:cNvPicPr>
          <p:nvPr/>
        </p:nvPicPr>
        <p:blipFill>
          <a:blip r:embed="rId16"/>
          <a:stretch>
            <a:fillRect/>
          </a:stretch>
        </p:blipFill>
        <p:spPr>
          <a:xfrm>
            <a:off x="9661574" y="910333"/>
            <a:ext cx="1889482" cy="993502"/>
          </a:xfrm>
          <a:prstGeom prst="rect">
            <a:avLst/>
          </a:prstGeom>
        </p:spPr>
      </p:pic>
      <p:cxnSp>
        <p:nvCxnSpPr>
          <p:cNvPr id="21" name="Straight Arrow Connector 20">
            <a:extLst>
              <a:ext uri="{FF2B5EF4-FFF2-40B4-BE49-F238E27FC236}">
                <a16:creationId xmlns:a16="http://schemas.microsoft.com/office/drawing/2014/main" id="{481AE627-4675-774E-AA53-EC69572DED9F}"/>
              </a:ext>
            </a:extLst>
          </p:cNvPr>
          <p:cNvCxnSpPr>
            <a:cxnSpLocks/>
          </p:cNvCxnSpPr>
          <p:nvPr/>
        </p:nvCxnSpPr>
        <p:spPr>
          <a:xfrm flipH="1">
            <a:off x="4384131" y="2284284"/>
            <a:ext cx="794510" cy="866198"/>
          </a:xfrm>
          <a:prstGeom prst="straightConnector1">
            <a:avLst/>
          </a:prstGeom>
          <a:ln w="9525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Frame 30">
            <a:extLst>
              <a:ext uri="{FF2B5EF4-FFF2-40B4-BE49-F238E27FC236}">
                <a16:creationId xmlns:a16="http://schemas.microsoft.com/office/drawing/2014/main" id="{6E081F79-BBC5-4F43-9952-328FFF101F95}"/>
              </a:ext>
            </a:extLst>
          </p:cNvPr>
          <p:cNvSpPr/>
          <p:nvPr/>
        </p:nvSpPr>
        <p:spPr>
          <a:xfrm>
            <a:off x="88756" y="3286781"/>
            <a:ext cx="6786835" cy="1721608"/>
          </a:xfrm>
          <a:prstGeom prst="frame">
            <a:avLst>
              <a:gd name="adj1" fmla="val 4912"/>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Frame 31">
            <a:extLst>
              <a:ext uri="{FF2B5EF4-FFF2-40B4-BE49-F238E27FC236}">
                <a16:creationId xmlns:a16="http://schemas.microsoft.com/office/drawing/2014/main" id="{81233A30-87AF-8649-AE5C-107AC8CF4E0A}"/>
              </a:ext>
            </a:extLst>
          </p:cNvPr>
          <p:cNvSpPr/>
          <p:nvPr/>
        </p:nvSpPr>
        <p:spPr>
          <a:xfrm>
            <a:off x="1613080" y="5258687"/>
            <a:ext cx="3786234" cy="1507717"/>
          </a:xfrm>
          <a:prstGeom prst="frame">
            <a:avLst>
              <a:gd name="adj1" fmla="val 583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33" name="Frame 32">
            <a:extLst>
              <a:ext uri="{FF2B5EF4-FFF2-40B4-BE49-F238E27FC236}">
                <a16:creationId xmlns:a16="http://schemas.microsoft.com/office/drawing/2014/main" id="{4BF9EFD1-4E4A-E245-A18B-7D0B93A29BEB}"/>
              </a:ext>
            </a:extLst>
          </p:cNvPr>
          <p:cNvSpPr/>
          <p:nvPr/>
        </p:nvSpPr>
        <p:spPr>
          <a:xfrm>
            <a:off x="7090986" y="3241861"/>
            <a:ext cx="2280567" cy="3405679"/>
          </a:xfrm>
          <a:prstGeom prst="frame">
            <a:avLst>
              <a:gd name="adj1" fmla="val 3449"/>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Frame 33">
            <a:extLst>
              <a:ext uri="{FF2B5EF4-FFF2-40B4-BE49-F238E27FC236}">
                <a16:creationId xmlns:a16="http://schemas.microsoft.com/office/drawing/2014/main" id="{E770E1A7-06AF-5548-84AF-70ABD9D32456}"/>
              </a:ext>
            </a:extLst>
          </p:cNvPr>
          <p:cNvSpPr/>
          <p:nvPr/>
        </p:nvSpPr>
        <p:spPr>
          <a:xfrm>
            <a:off x="9706931" y="2823858"/>
            <a:ext cx="2334973" cy="3856466"/>
          </a:xfrm>
          <a:prstGeom prst="frame">
            <a:avLst>
              <a:gd name="adj1" fmla="val 27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TextBox 34">
            <a:extLst>
              <a:ext uri="{FF2B5EF4-FFF2-40B4-BE49-F238E27FC236}">
                <a16:creationId xmlns:a16="http://schemas.microsoft.com/office/drawing/2014/main" id="{B867BEF8-A28A-BE48-B12B-B0C3D1EECBC7}"/>
              </a:ext>
            </a:extLst>
          </p:cNvPr>
          <p:cNvSpPr txBox="1"/>
          <p:nvPr/>
        </p:nvSpPr>
        <p:spPr>
          <a:xfrm>
            <a:off x="2023533" y="91595"/>
            <a:ext cx="8144934" cy="646331"/>
          </a:xfrm>
          <a:prstGeom prst="rect">
            <a:avLst/>
          </a:prstGeom>
          <a:noFill/>
        </p:spPr>
        <p:txBody>
          <a:bodyPr wrap="square" rtlCol="0">
            <a:spAutoFit/>
          </a:bodyPr>
          <a:lstStyle/>
          <a:p>
            <a:pPr algn="ctr"/>
            <a:r>
              <a:rPr lang="en-US" sz="3600" dirty="0"/>
              <a:t>How do growers decide what to plant?</a:t>
            </a:r>
          </a:p>
        </p:txBody>
      </p:sp>
      <p:cxnSp>
        <p:nvCxnSpPr>
          <p:cNvPr id="26" name="Straight Arrow Connector 25">
            <a:extLst>
              <a:ext uri="{FF2B5EF4-FFF2-40B4-BE49-F238E27FC236}">
                <a16:creationId xmlns:a16="http://schemas.microsoft.com/office/drawing/2014/main" id="{97B7B5EC-4E5B-3349-BA87-176C7DE22B71}"/>
              </a:ext>
            </a:extLst>
          </p:cNvPr>
          <p:cNvCxnSpPr>
            <a:cxnSpLocks/>
          </p:cNvCxnSpPr>
          <p:nvPr/>
        </p:nvCxnSpPr>
        <p:spPr>
          <a:xfrm>
            <a:off x="6699814" y="2077505"/>
            <a:ext cx="2821474" cy="958977"/>
          </a:xfrm>
          <a:prstGeom prst="straightConnector1">
            <a:avLst/>
          </a:prstGeom>
          <a:ln w="9525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AB6D60F-69FB-4D47-BD9C-971FC32D576A}"/>
              </a:ext>
            </a:extLst>
          </p:cNvPr>
          <p:cNvCxnSpPr>
            <a:cxnSpLocks/>
          </p:cNvCxnSpPr>
          <p:nvPr/>
        </p:nvCxnSpPr>
        <p:spPr>
          <a:xfrm>
            <a:off x="7979807" y="2211714"/>
            <a:ext cx="0" cy="943072"/>
          </a:xfrm>
          <a:prstGeom prst="straightConnector1">
            <a:avLst/>
          </a:prstGeom>
          <a:ln w="952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B9C813F-2083-4945-B934-34C852021AEC}"/>
              </a:ext>
            </a:extLst>
          </p:cNvPr>
          <p:cNvCxnSpPr>
            <a:cxnSpLocks/>
          </p:cNvCxnSpPr>
          <p:nvPr/>
        </p:nvCxnSpPr>
        <p:spPr>
          <a:xfrm>
            <a:off x="10721685" y="1938614"/>
            <a:ext cx="0" cy="664769"/>
          </a:xfrm>
          <a:prstGeom prst="straightConnector1">
            <a:avLst/>
          </a:prstGeom>
          <a:ln w="952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1AAEB1FE-6E9B-4241-8BB5-4B56B4F2B7CD}"/>
              </a:ext>
            </a:extLst>
          </p:cNvPr>
          <p:cNvCxnSpPr>
            <a:cxnSpLocks/>
          </p:cNvCxnSpPr>
          <p:nvPr/>
        </p:nvCxnSpPr>
        <p:spPr>
          <a:xfrm>
            <a:off x="683098" y="5491229"/>
            <a:ext cx="762293" cy="552004"/>
          </a:xfrm>
          <a:prstGeom prst="bentConnector3">
            <a:avLst>
              <a:gd name="adj1" fmla="val 5807"/>
            </a:avLst>
          </a:prstGeom>
          <a:ln w="920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5187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CC716F-48AC-2B47-9CE0-7BCF37E350C2}"/>
              </a:ext>
            </a:extLst>
          </p:cNvPr>
          <p:cNvSpPr txBox="1"/>
          <p:nvPr/>
        </p:nvSpPr>
        <p:spPr>
          <a:xfrm>
            <a:off x="376989" y="217907"/>
            <a:ext cx="11438021" cy="646331"/>
          </a:xfrm>
          <a:prstGeom prst="rect">
            <a:avLst/>
          </a:prstGeom>
          <a:noFill/>
        </p:spPr>
        <p:txBody>
          <a:bodyPr wrap="square" rtlCol="0">
            <a:spAutoFit/>
          </a:bodyPr>
          <a:lstStyle/>
          <a:p>
            <a:pPr algn="ctr"/>
            <a:r>
              <a:rPr lang="en-US" sz="3600" dirty="0"/>
              <a:t>What characteristics make a great potato?</a:t>
            </a:r>
          </a:p>
        </p:txBody>
      </p:sp>
      <p:pic>
        <p:nvPicPr>
          <p:cNvPr id="7" name="Picture 6">
            <a:extLst>
              <a:ext uri="{FF2B5EF4-FFF2-40B4-BE49-F238E27FC236}">
                <a16:creationId xmlns:a16="http://schemas.microsoft.com/office/drawing/2014/main" id="{4403897C-AC94-5A4B-B83A-9120EEB5DC9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689321" y="2453771"/>
            <a:ext cx="7508380" cy="3801977"/>
          </a:xfrm>
          <a:prstGeom prst="rect">
            <a:avLst/>
          </a:prstGeom>
        </p:spPr>
      </p:pic>
      <p:pic>
        <p:nvPicPr>
          <p:cNvPr id="10" name="Picture 9">
            <a:extLst>
              <a:ext uri="{FF2B5EF4-FFF2-40B4-BE49-F238E27FC236}">
                <a16:creationId xmlns:a16="http://schemas.microsoft.com/office/drawing/2014/main" id="{B84DA1CD-6BE4-184C-8C85-C7C8FDB3D8E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69"/>
          <a:stretch/>
        </p:blipFill>
        <p:spPr>
          <a:xfrm>
            <a:off x="376989" y="1900144"/>
            <a:ext cx="2934979" cy="4403730"/>
          </a:xfrm>
          <a:prstGeom prst="rect">
            <a:avLst/>
          </a:prstGeom>
        </p:spPr>
      </p:pic>
      <p:sp>
        <p:nvSpPr>
          <p:cNvPr id="2" name="TextBox 1">
            <a:extLst>
              <a:ext uri="{FF2B5EF4-FFF2-40B4-BE49-F238E27FC236}">
                <a16:creationId xmlns:a16="http://schemas.microsoft.com/office/drawing/2014/main" id="{85BE7CD9-D88B-BC48-B87B-80FB03ED0D5A}"/>
              </a:ext>
            </a:extLst>
          </p:cNvPr>
          <p:cNvSpPr txBox="1"/>
          <p:nvPr/>
        </p:nvSpPr>
        <p:spPr>
          <a:xfrm>
            <a:off x="4203032" y="6369232"/>
            <a:ext cx="7202905" cy="400110"/>
          </a:xfrm>
          <a:prstGeom prst="rect">
            <a:avLst/>
          </a:prstGeom>
          <a:noFill/>
        </p:spPr>
        <p:txBody>
          <a:bodyPr wrap="square" rtlCol="0">
            <a:spAutoFit/>
          </a:bodyPr>
          <a:lstStyle/>
          <a:p>
            <a:r>
              <a:rPr lang="en-US" sz="2000" dirty="0"/>
              <a:t>CWT: Unit of mass equal to 100 pounds</a:t>
            </a:r>
          </a:p>
        </p:txBody>
      </p:sp>
    </p:spTree>
    <p:extLst>
      <p:ext uri="{BB962C8B-B14F-4D97-AF65-F5344CB8AC3E}">
        <p14:creationId xmlns:p14="http://schemas.microsoft.com/office/powerpoint/2010/main" val="5756837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CC716F-48AC-2B47-9CE0-7BCF37E350C2}"/>
              </a:ext>
            </a:extLst>
          </p:cNvPr>
          <p:cNvSpPr txBox="1"/>
          <p:nvPr/>
        </p:nvSpPr>
        <p:spPr>
          <a:xfrm>
            <a:off x="376989" y="217907"/>
            <a:ext cx="11438021" cy="646331"/>
          </a:xfrm>
          <a:prstGeom prst="rect">
            <a:avLst/>
          </a:prstGeom>
          <a:noFill/>
        </p:spPr>
        <p:txBody>
          <a:bodyPr wrap="square" rtlCol="0">
            <a:spAutoFit/>
          </a:bodyPr>
          <a:lstStyle/>
          <a:p>
            <a:pPr algn="ctr"/>
            <a:r>
              <a:rPr lang="en-US" sz="3600" dirty="0"/>
              <a:t>What characteristics make a great potato?</a:t>
            </a:r>
          </a:p>
        </p:txBody>
      </p:sp>
      <p:pic>
        <p:nvPicPr>
          <p:cNvPr id="7" name="Picture 6">
            <a:extLst>
              <a:ext uri="{FF2B5EF4-FFF2-40B4-BE49-F238E27FC236}">
                <a16:creationId xmlns:a16="http://schemas.microsoft.com/office/drawing/2014/main" id="{4403897C-AC94-5A4B-B83A-9120EEB5DC9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689321" y="2453771"/>
            <a:ext cx="7508380" cy="3801977"/>
          </a:xfrm>
          <a:prstGeom prst="rect">
            <a:avLst/>
          </a:prstGeom>
        </p:spPr>
      </p:pic>
      <p:pic>
        <p:nvPicPr>
          <p:cNvPr id="10" name="Picture 9">
            <a:extLst>
              <a:ext uri="{FF2B5EF4-FFF2-40B4-BE49-F238E27FC236}">
                <a16:creationId xmlns:a16="http://schemas.microsoft.com/office/drawing/2014/main" id="{B84DA1CD-6BE4-184C-8C85-C7C8FDB3D8E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69"/>
          <a:stretch/>
        </p:blipFill>
        <p:spPr>
          <a:xfrm>
            <a:off x="376989" y="1900144"/>
            <a:ext cx="2934979" cy="4403730"/>
          </a:xfrm>
          <a:prstGeom prst="rect">
            <a:avLst/>
          </a:prstGeom>
        </p:spPr>
      </p:pic>
      <p:sp>
        <p:nvSpPr>
          <p:cNvPr id="11" name="TextBox 10">
            <a:extLst>
              <a:ext uri="{FF2B5EF4-FFF2-40B4-BE49-F238E27FC236}">
                <a16:creationId xmlns:a16="http://schemas.microsoft.com/office/drawing/2014/main" id="{3D2539C7-45C7-9844-A641-F4C9E92C3044}"/>
              </a:ext>
            </a:extLst>
          </p:cNvPr>
          <p:cNvSpPr txBox="1"/>
          <p:nvPr/>
        </p:nvSpPr>
        <p:spPr>
          <a:xfrm>
            <a:off x="3689321" y="1139958"/>
            <a:ext cx="3617082" cy="1200329"/>
          </a:xfrm>
          <a:prstGeom prst="rect">
            <a:avLst/>
          </a:prstGeom>
          <a:noFill/>
        </p:spPr>
        <p:txBody>
          <a:bodyPr wrap="square" rtlCol="0">
            <a:spAutoFit/>
          </a:bodyPr>
          <a:lstStyle/>
          <a:p>
            <a:pPr algn="ctr"/>
            <a:r>
              <a:rPr lang="en-US" sz="3600" dirty="0">
                <a:solidFill>
                  <a:srgbClr val="00B050"/>
                </a:solidFill>
              </a:rPr>
              <a:t>Yield at harvest date</a:t>
            </a:r>
          </a:p>
        </p:txBody>
      </p:sp>
      <p:sp>
        <p:nvSpPr>
          <p:cNvPr id="2" name="TextBox 1">
            <a:extLst>
              <a:ext uri="{FF2B5EF4-FFF2-40B4-BE49-F238E27FC236}">
                <a16:creationId xmlns:a16="http://schemas.microsoft.com/office/drawing/2014/main" id="{85BE7CD9-D88B-BC48-B87B-80FB03ED0D5A}"/>
              </a:ext>
            </a:extLst>
          </p:cNvPr>
          <p:cNvSpPr txBox="1"/>
          <p:nvPr/>
        </p:nvSpPr>
        <p:spPr>
          <a:xfrm>
            <a:off x="4203032" y="6369232"/>
            <a:ext cx="7202905" cy="400110"/>
          </a:xfrm>
          <a:prstGeom prst="rect">
            <a:avLst/>
          </a:prstGeom>
          <a:noFill/>
        </p:spPr>
        <p:txBody>
          <a:bodyPr wrap="square" rtlCol="0">
            <a:spAutoFit/>
          </a:bodyPr>
          <a:lstStyle/>
          <a:p>
            <a:r>
              <a:rPr lang="en-US" sz="2000" dirty="0"/>
              <a:t>CWT: Unit of mass equal to 100 pounds</a:t>
            </a:r>
          </a:p>
        </p:txBody>
      </p:sp>
      <p:sp>
        <p:nvSpPr>
          <p:cNvPr id="5" name="Frame 4">
            <a:extLst>
              <a:ext uri="{FF2B5EF4-FFF2-40B4-BE49-F238E27FC236}">
                <a16:creationId xmlns:a16="http://schemas.microsoft.com/office/drawing/2014/main" id="{8B719D7A-F071-2D44-88B7-B9B2276818E7}"/>
              </a:ext>
            </a:extLst>
          </p:cNvPr>
          <p:cNvSpPr/>
          <p:nvPr/>
        </p:nvSpPr>
        <p:spPr>
          <a:xfrm>
            <a:off x="6304548" y="2501227"/>
            <a:ext cx="2575486" cy="3801977"/>
          </a:xfrm>
          <a:prstGeom prst="frame">
            <a:avLst>
              <a:gd name="adj1" fmla="val 3889"/>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84496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CC716F-48AC-2B47-9CE0-7BCF37E350C2}"/>
              </a:ext>
            </a:extLst>
          </p:cNvPr>
          <p:cNvSpPr txBox="1"/>
          <p:nvPr/>
        </p:nvSpPr>
        <p:spPr>
          <a:xfrm>
            <a:off x="376989" y="217907"/>
            <a:ext cx="11438021" cy="646331"/>
          </a:xfrm>
          <a:prstGeom prst="rect">
            <a:avLst/>
          </a:prstGeom>
          <a:noFill/>
        </p:spPr>
        <p:txBody>
          <a:bodyPr wrap="square" rtlCol="0">
            <a:spAutoFit/>
          </a:bodyPr>
          <a:lstStyle/>
          <a:p>
            <a:pPr algn="ctr"/>
            <a:r>
              <a:rPr lang="en-US" sz="3600" dirty="0"/>
              <a:t>What characteristics make a great potato?</a:t>
            </a:r>
          </a:p>
        </p:txBody>
      </p:sp>
      <p:pic>
        <p:nvPicPr>
          <p:cNvPr id="7" name="Picture 6">
            <a:extLst>
              <a:ext uri="{FF2B5EF4-FFF2-40B4-BE49-F238E27FC236}">
                <a16:creationId xmlns:a16="http://schemas.microsoft.com/office/drawing/2014/main" id="{4403897C-AC94-5A4B-B83A-9120EEB5DC9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689321" y="2453771"/>
            <a:ext cx="7508380" cy="3801977"/>
          </a:xfrm>
          <a:prstGeom prst="rect">
            <a:avLst/>
          </a:prstGeom>
        </p:spPr>
      </p:pic>
      <p:pic>
        <p:nvPicPr>
          <p:cNvPr id="10" name="Picture 9">
            <a:extLst>
              <a:ext uri="{FF2B5EF4-FFF2-40B4-BE49-F238E27FC236}">
                <a16:creationId xmlns:a16="http://schemas.microsoft.com/office/drawing/2014/main" id="{B84DA1CD-6BE4-184C-8C85-C7C8FDB3D8E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69"/>
          <a:stretch/>
        </p:blipFill>
        <p:spPr>
          <a:xfrm>
            <a:off x="376989" y="1900144"/>
            <a:ext cx="2934979" cy="4403730"/>
          </a:xfrm>
          <a:prstGeom prst="rect">
            <a:avLst/>
          </a:prstGeom>
        </p:spPr>
      </p:pic>
      <p:sp>
        <p:nvSpPr>
          <p:cNvPr id="11" name="TextBox 10">
            <a:extLst>
              <a:ext uri="{FF2B5EF4-FFF2-40B4-BE49-F238E27FC236}">
                <a16:creationId xmlns:a16="http://schemas.microsoft.com/office/drawing/2014/main" id="{3D2539C7-45C7-9844-A641-F4C9E92C3044}"/>
              </a:ext>
            </a:extLst>
          </p:cNvPr>
          <p:cNvSpPr txBox="1"/>
          <p:nvPr/>
        </p:nvSpPr>
        <p:spPr>
          <a:xfrm>
            <a:off x="3689321" y="1139958"/>
            <a:ext cx="3617082" cy="1200329"/>
          </a:xfrm>
          <a:prstGeom prst="rect">
            <a:avLst/>
          </a:prstGeom>
          <a:noFill/>
        </p:spPr>
        <p:txBody>
          <a:bodyPr wrap="square" rtlCol="0">
            <a:spAutoFit/>
          </a:bodyPr>
          <a:lstStyle/>
          <a:p>
            <a:pPr algn="ctr"/>
            <a:r>
              <a:rPr lang="en-US" sz="3600" dirty="0">
                <a:solidFill>
                  <a:srgbClr val="00B050"/>
                </a:solidFill>
              </a:rPr>
              <a:t>Yield at harvest date</a:t>
            </a:r>
          </a:p>
        </p:txBody>
      </p:sp>
      <p:sp>
        <p:nvSpPr>
          <p:cNvPr id="13" name="TextBox 12">
            <a:extLst>
              <a:ext uri="{FF2B5EF4-FFF2-40B4-BE49-F238E27FC236}">
                <a16:creationId xmlns:a16="http://schemas.microsoft.com/office/drawing/2014/main" id="{DAE8ED9F-0853-DA4C-9112-70CBB5B5B62C}"/>
              </a:ext>
            </a:extLst>
          </p:cNvPr>
          <p:cNvSpPr txBox="1"/>
          <p:nvPr/>
        </p:nvSpPr>
        <p:spPr>
          <a:xfrm>
            <a:off x="7580619" y="1025177"/>
            <a:ext cx="3617082" cy="1200329"/>
          </a:xfrm>
          <a:prstGeom prst="rect">
            <a:avLst/>
          </a:prstGeom>
          <a:noFill/>
        </p:spPr>
        <p:txBody>
          <a:bodyPr wrap="square" rtlCol="0">
            <a:spAutoFit/>
          </a:bodyPr>
          <a:lstStyle/>
          <a:p>
            <a:pPr algn="ctr"/>
            <a:r>
              <a:rPr lang="en-US" sz="3600" dirty="0">
                <a:solidFill>
                  <a:srgbClr val="0070C0"/>
                </a:solidFill>
              </a:rPr>
              <a:t>Tuber size distribution</a:t>
            </a:r>
          </a:p>
        </p:txBody>
      </p:sp>
      <p:sp>
        <p:nvSpPr>
          <p:cNvPr id="2" name="TextBox 1">
            <a:extLst>
              <a:ext uri="{FF2B5EF4-FFF2-40B4-BE49-F238E27FC236}">
                <a16:creationId xmlns:a16="http://schemas.microsoft.com/office/drawing/2014/main" id="{85BE7CD9-D88B-BC48-B87B-80FB03ED0D5A}"/>
              </a:ext>
            </a:extLst>
          </p:cNvPr>
          <p:cNvSpPr txBox="1"/>
          <p:nvPr/>
        </p:nvSpPr>
        <p:spPr>
          <a:xfrm>
            <a:off x="4203032" y="6369232"/>
            <a:ext cx="7202905" cy="400110"/>
          </a:xfrm>
          <a:prstGeom prst="rect">
            <a:avLst/>
          </a:prstGeom>
          <a:noFill/>
        </p:spPr>
        <p:txBody>
          <a:bodyPr wrap="square" rtlCol="0">
            <a:spAutoFit/>
          </a:bodyPr>
          <a:lstStyle/>
          <a:p>
            <a:r>
              <a:rPr lang="en-US" sz="2000" dirty="0"/>
              <a:t>CWT: Unit of mass equal to 100 pounds</a:t>
            </a:r>
          </a:p>
        </p:txBody>
      </p:sp>
      <p:sp>
        <p:nvSpPr>
          <p:cNvPr id="5" name="Frame 4">
            <a:extLst>
              <a:ext uri="{FF2B5EF4-FFF2-40B4-BE49-F238E27FC236}">
                <a16:creationId xmlns:a16="http://schemas.microsoft.com/office/drawing/2014/main" id="{8B719D7A-F071-2D44-88B7-B9B2276818E7}"/>
              </a:ext>
            </a:extLst>
          </p:cNvPr>
          <p:cNvSpPr/>
          <p:nvPr/>
        </p:nvSpPr>
        <p:spPr>
          <a:xfrm>
            <a:off x="6304548" y="2501227"/>
            <a:ext cx="2575486" cy="3801977"/>
          </a:xfrm>
          <a:prstGeom prst="frame">
            <a:avLst>
              <a:gd name="adj1" fmla="val 3889"/>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Frame 13">
            <a:extLst>
              <a:ext uri="{FF2B5EF4-FFF2-40B4-BE49-F238E27FC236}">
                <a16:creationId xmlns:a16="http://schemas.microsoft.com/office/drawing/2014/main" id="{A8F16CAA-7228-0041-8F23-4400D55413DB}"/>
              </a:ext>
            </a:extLst>
          </p:cNvPr>
          <p:cNvSpPr/>
          <p:nvPr/>
        </p:nvSpPr>
        <p:spPr>
          <a:xfrm>
            <a:off x="9721516" y="2453770"/>
            <a:ext cx="1540354" cy="3858719"/>
          </a:xfrm>
          <a:prstGeom prst="frame">
            <a:avLst>
              <a:gd name="adj1" fmla="val 5603"/>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738350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E95A75-1C6E-AB45-96C8-FDA441B9759D}"/>
              </a:ext>
            </a:extLst>
          </p:cNvPr>
          <p:cNvSpPr txBox="1"/>
          <p:nvPr/>
        </p:nvSpPr>
        <p:spPr>
          <a:xfrm>
            <a:off x="0" y="188690"/>
            <a:ext cx="11775513" cy="769441"/>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Starch content (dry matter) is an important trait</a:t>
            </a:r>
          </a:p>
        </p:txBody>
      </p:sp>
      <p:pic>
        <p:nvPicPr>
          <p:cNvPr id="10" name="Picture 9">
            <a:extLst>
              <a:ext uri="{FF2B5EF4-FFF2-40B4-BE49-F238E27FC236}">
                <a16:creationId xmlns:a16="http://schemas.microsoft.com/office/drawing/2014/main" id="{3982DB61-FE50-0A46-9F22-29F4B2AC2F3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7162504" y="1955000"/>
            <a:ext cx="4948101" cy="3711076"/>
          </a:xfrm>
          <a:prstGeom prst="rect">
            <a:avLst/>
          </a:prstGeom>
        </p:spPr>
      </p:pic>
      <p:pic>
        <p:nvPicPr>
          <p:cNvPr id="2" name="Picture 1">
            <a:extLst>
              <a:ext uri="{FF2B5EF4-FFF2-40B4-BE49-F238E27FC236}">
                <a16:creationId xmlns:a16="http://schemas.microsoft.com/office/drawing/2014/main" id="{345C3F20-B645-CF47-B725-23AEEE6F7EB1}"/>
              </a:ext>
            </a:extLst>
          </p:cNvPr>
          <p:cNvPicPr>
            <a:picLocks noChangeAspect="1"/>
          </p:cNvPicPr>
          <p:nvPr/>
        </p:nvPicPr>
        <p:blipFill>
          <a:blip r:embed="rId3"/>
          <a:stretch>
            <a:fillRect/>
          </a:stretch>
        </p:blipFill>
        <p:spPr>
          <a:xfrm>
            <a:off x="1644823" y="2802532"/>
            <a:ext cx="4451177" cy="3385518"/>
          </a:xfrm>
          <a:prstGeom prst="rect">
            <a:avLst/>
          </a:prstGeom>
        </p:spPr>
      </p:pic>
      <p:sp>
        <p:nvSpPr>
          <p:cNvPr id="3" name="TextBox 2">
            <a:extLst>
              <a:ext uri="{FF2B5EF4-FFF2-40B4-BE49-F238E27FC236}">
                <a16:creationId xmlns:a16="http://schemas.microsoft.com/office/drawing/2014/main" id="{4F199541-C58B-1046-904A-10B0BB27E75D}"/>
              </a:ext>
            </a:extLst>
          </p:cNvPr>
          <p:cNvSpPr txBox="1"/>
          <p:nvPr/>
        </p:nvSpPr>
        <p:spPr>
          <a:xfrm>
            <a:off x="446039" y="1528381"/>
            <a:ext cx="2213216" cy="1077218"/>
          </a:xfrm>
          <a:prstGeom prst="rect">
            <a:avLst/>
          </a:prstGeom>
          <a:noFill/>
        </p:spPr>
        <p:txBody>
          <a:bodyPr wrap="square" rtlCol="0">
            <a:spAutoFit/>
          </a:bodyPr>
          <a:lstStyle/>
          <a:p>
            <a:r>
              <a:rPr lang="en-US" sz="3200" dirty="0">
                <a:solidFill>
                  <a:srgbClr val="FF0000"/>
                </a:solidFill>
              </a:rPr>
              <a:t>Specific gravity</a:t>
            </a:r>
          </a:p>
        </p:txBody>
      </p:sp>
      <p:sp>
        <p:nvSpPr>
          <p:cNvPr id="5" name="TextBox 4">
            <a:extLst>
              <a:ext uri="{FF2B5EF4-FFF2-40B4-BE49-F238E27FC236}">
                <a16:creationId xmlns:a16="http://schemas.microsoft.com/office/drawing/2014/main" id="{3B24CADC-9B1A-A64C-BDEB-F01280596F3E}"/>
              </a:ext>
            </a:extLst>
          </p:cNvPr>
          <p:cNvSpPr txBox="1"/>
          <p:nvPr/>
        </p:nvSpPr>
        <p:spPr>
          <a:xfrm>
            <a:off x="3994485" y="1293114"/>
            <a:ext cx="2326105" cy="523220"/>
          </a:xfrm>
          <a:prstGeom prst="rect">
            <a:avLst/>
          </a:prstGeom>
          <a:noFill/>
        </p:spPr>
        <p:txBody>
          <a:bodyPr wrap="square" rtlCol="0">
            <a:spAutoFit/>
          </a:bodyPr>
          <a:lstStyle/>
          <a:p>
            <a:pPr algn="ctr"/>
            <a:r>
              <a:rPr lang="en-US" sz="2800" dirty="0"/>
              <a:t>Dry weight</a:t>
            </a:r>
          </a:p>
        </p:txBody>
      </p:sp>
      <p:sp>
        <p:nvSpPr>
          <p:cNvPr id="11" name="TextBox 10">
            <a:extLst>
              <a:ext uri="{FF2B5EF4-FFF2-40B4-BE49-F238E27FC236}">
                <a16:creationId xmlns:a16="http://schemas.microsoft.com/office/drawing/2014/main" id="{9A5451F1-DB92-AE46-8901-6E10DE62E6F1}"/>
              </a:ext>
            </a:extLst>
          </p:cNvPr>
          <p:cNvSpPr txBox="1"/>
          <p:nvPr/>
        </p:nvSpPr>
        <p:spPr>
          <a:xfrm>
            <a:off x="2679032" y="2175894"/>
            <a:ext cx="4957010" cy="523220"/>
          </a:xfrm>
          <a:prstGeom prst="rect">
            <a:avLst/>
          </a:prstGeom>
          <a:noFill/>
        </p:spPr>
        <p:txBody>
          <a:bodyPr wrap="square" rtlCol="0">
            <a:spAutoFit/>
          </a:bodyPr>
          <a:lstStyle/>
          <a:p>
            <a:pPr algn="ctr"/>
            <a:r>
              <a:rPr lang="en-US" sz="2800" dirty="0"/>
              <a:t>(Dry weight –  Weight in water)</a:t>
            </a:r>
          </a:p>
        </p:txBody>
      </p:sp>
      <p:cxnSp>
        <p:nvCxnSpPr>
          <p:cNvPr id="12" name="Straight Connector 11">
            <a:extLst>
              <a:ext uri="{FF2B5EF4-FFF2-40B4-BE49-F238E27FC236}">
                <a16:creationId xmlns:a16="http://schemas.microsoft.com/office/drawing/2014/main" id="{347CF259-578D-484E-9F78-3D63EEF8A300}"/>
              </a:ext>
            </a:extLst>
          </p:cNvPr>
          <p:cNvCxnSpPr>
            <a:cxnSpLocks/>
          </p:cNvCxnSpPr>
          <p:nvPr/>
        </p:nvCxnSpPr>
        <p:spPr>
          <a:xfrm>
            <a:off x="2999874" y="1967042"/>
            <a:ext cx="4514294" cy="0"/>
          </a:xfrm>
          <a:prstGeom prst="line">
            <a:avLst/>
          </a:prstGeom>
          <a:ln w="666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5EACBFE-BDFB-0942-824E-3668EA095361}"/>
              </a:ext>
            </a:extLst>
          </p:cNvPr>
          <p:cNvSpPr txBox="1"/>
          <p:nvPr/>
        </p:nvSpPr>
        <p:spPr>
          <a:xfrm>
            <a:off x="2144807" y="1715716"/>
            <a:ext cx="480411" cy="584775"/>
          </a:xfrm>
          <a:prstGeom prst="rect">
            <a:avLst/>
          </a:prstGeom>
          <a:noFill/>
        </p:spPr>
        <p:txBody>
          <a:bodyPr wrap="square" rtlCol="0">
            <a:spAutoFit/>
          </a:bodyPr>
          <a:lstStyle/>
          <a:p>
            <a:r>
              <a:rPr lang="en-US" sz="3200" dirty="0"/>
              <a:t>=</a:t>
            </a:r>
          </a:p>
        </p:txBody>
      </p:sp>
      <p:sp>
        <p:nvSpPr>
          <p:cNvPr id="16" name="TextBox 15">
            <a:extLst>
              <a:ext uri="{FF2B5EF4-FFF2-40B4-BE49-F238E27FC236}">
                <a16:creationId xmlns:a16="http://schemas.microsoft.com/office/drawing/2014/main" id="{523D43C1-4DB6-5D4A-A5A2-B2949CADA898}"/>
              </a:ext>
            </a:extLst>
          </p:cNvPr>
          <p:cNvSpPr txBox="1"/>
          <p:nvPr/>
        </p:nvSpPr>
        <p:spPr>
          <a:xfrm>
            <a:off x="30425" y="6344003"/>
            <a:ext cx="12161575" cy="461665"/>
          </a:xfrm>
          <a:prstGeom prst="rect">
            <a:avLst/>
          </a:prstGeom>
          <a:noFill/>
        </p:spPr>
        <p:txBody>
          <a:bodyPr wrap="square" rtlCol="0">
            <a:spAutoFit/>
          </a:bodyPr>
          <a:lstStyle/>
          <a:p>
            <a:pPr algn="ctr"/>
            <a:r>
              <a:rPr lang="en-US" sz="2400" dirty="0"/>
              <a:t>High specific gravity reduces oil consumption and soggy fries/chips for processing applications</a:t>
            </a:r>
          </a:p>
        </p:txBody>
      </p:sp>
    </p:spTree>
    <p:extLst>
      <p:ext uri="{BB962C8B-B14F-4D97-AF65-F5344CB8AC3E}">
        <p14:creationId xmlns:p14="http://schemas.microsoft.com/office/powerpoint/2010/main" val="6690730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FB88EDCF-B5B4-BF4D-B331-1B8163FF4736}"/>
              </a:ext>
            </a:extLst>
          </p:cNvPr>
          <p:cNvGraphicFramePr>
            <a:graphicFrameLocks noGrp="1"/>
          </p:cNvGraphicFramePr>
          <p:nvPr/>
        </p:nvGraphicFramePr>
        <p:xfrm>
          <a:off x="3261742" y="853428"/>
          <a:ext cx="8082372" cy="5389015"/>
        </p:xfrm>
        <a:graphic>
          <a:graphicData uri="http://schemas.openxmlformats.org/drawingml/2006/table">
            <a:tbl>
              <a:tblPr/>
              <a:tblGrid>
                <a:gridCol w="2020593">
                  <a:extLst>
                    <a:ext uri="{9D8B030D-6E8A-4147-A177-3AD203B41FA5}">
                      <a16:colId xmlns:a16="http://schemas.microsoft.com/office/drawing/2014/main" val="4182327021"/>
                    </a:ext>
                  </a:extLst>
                </a:gridCol>
                <a:gridCol w="2020593">
                  <a:extLst>
                    <a:ext uri="{9D8B030D-6E8A-4147-A177-3AD203B41FA5}">
                      <a16:colId xmlns:a16="http://schemas.microsoft.com/office/drawing/2014/main" val="1498715016"/>
                    </a:ext>
                  </a:extLst>
                </a:gridCol>
                <a:gridCol w="2020593">
                  <a:extLst>
                    <a:ext uri="{9D8B030D-6E8A-4147-A177-3AD203B41FA5}">
                      <a16:colId xmlns:a16="http://schemas.microsoft.com/office/drawing/2014/main" val="3699061804"/>
                    </a:ext>
                  </a:extLst>
                </a:gridCol>
                <a:gridCol w="2020593">
                  <a:extLst>
                    <a:ext uri="{9D8B030D-6E8A-4147-A177-3AD203B41FA5}">
                      <a16:colId xmlns:a16="http://schemas.microsoft.com/office/drawing/2014/main" val="898227555"/>
                    </a:ext>
                  </a:extLst>
                </a:gridCol>
              </a:tblGrid>
              <a:tr h="271827">
                <a:tc gridSpan="4">
                  <a:txBody>
                    <a:bodyPr/>
                    <a:lstStyle/>
                    <a:p>
                      <a:r>
                        <a:rPr lang="en-US" sz="1600" b="1">
                          <a:effectLst/>
                          <a:latin typeface="Arial" panose="020B0604020202020204" pitchFamily="34" charset="0"/>
                        </a:rPr>
                        <a:t>Relationship Between Tuber Dry Matter and Optimum Use</a:t>
                      </a:r>
                      <a:endParaRPr lang="en-US" sz="1600">
                        <a:effectLst/>
                      </a:endParaRPr>
                    </a:p>
                  </a:txBody>
                  <a:tcPr marL="36468" marR="18234" marT="18234" marB="18234">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0F0F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67545664"/>
                  </a:ext>
                </a:extLst>
              </a:tr>
              <a:tr h="293407">
                <a:tc>
                  <a:txBody>
                    <a:bodyPr/>
                    <a:lstStyle/>
                    <a:p>
                      <a:r>
                        <a:rPr lang="en-US" sz="1600">
                          <a:effectLst/>
                        </a:rPr>
                        <a:t>Specific Gravity</a:t>
                      </a:r>
                    </a:p>
                  </a:txBody>
                  <a:tcPr marL="36468" marR="18234" marT="18234" marB="18234"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c>
                  <a:txBody>
                    <a:bodyPr/>
                    <a:lstStyle/>
                    <a:p>
                      <a:r>
                        <a:rPr lang="en-US" sz="1600">
                          <a:effectLst/>
                        </a:rPr>
                        <a:t>Dry Matter, %</a:t>
                      </a:r>
                    </a:p>
                  </a:txBody>
                  <a:tcPr marL="36468" marR="18234" marT="18234" marB="18234"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c>
                  <a:txBody>
                    <a:bodyPr/>
                    <a:lstStyle/>
                    <a:p>
                      <a:r>
                        <a:rPr lang="en-US" sz="1600">
                          <a:effectLst/>
                        </a:rPr>
                        <a:t>Texture</a:t>
                      </a:r>
                    </a:p>
                  </a:txBody>
                  <a:tcPr marL="36468" marR="18234" marT="18234" marB="18234"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c>
                  <a:txBody>
                    <a:bodyPr/>
                    <a:lstStyle/>
                    <a:p>
                      <a:r>
                        <a:rPr lang="en-US" sz="1600">
                          <a:effectLst/>
                        </a:rPr>
                        <a:t>Typical Uses</a:t>
                      </a:r>
                    </a:p>
                  </a:txBody>
                  <a:tcPr marL="36468" marR="18234" marT="18234" marB="18234"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extLst>
                  <a:ext uri="{0D108BD9-81ED-4DB2-BD59-A6C34878D82A}">
                    <a16:rowId xmlns:a16="http://schemas.microsoft.com/office/drawing/2014/main" val="467659709"/>
                  </a:ext>
                </a:extLst>
              </a:tr>
              <a:tr h="508289">
                <a:tc>
                  <a:txBody>
                    <a:bodyPr/>
                    <a:lstStyle/>
                    <a:p>
                      <a:r>
                        <a:rPr lang="en-US" sz="1600">
                          <a:effectLst/>
                          <a:latin typeface="Arial" panose="020B0604020202020204" pitchFamily="34" charset="0"/>
                        </a:rPr>
                        <a:t>Below 1.060</a:t>
                      </a:r>
                      <a:br>
                        <a:rPr lang="en-US" sz="1600">
                          <a:effectLst/>
                        </a:rPr>
                      </a:br>
                      <a:r>
                        <a:rPr lang="en-US" sz="1600">
                          <a:effectLst/>
                          <a:latin typeface="Arial" panose="020B0604020202020204" pitchFamily="34" charset="0"/>
                        </a:rPr>
                        <a:t>(very low)</a:t>
                      </a:r>
                      <a:endParaRPr lang="en-US" sz="1600">
                        <a:effectLst/>
                      </a:endParaRPr>
                    </a:p>
                  </a:txBody>
                  <a:tcPr marL="36468" marR="18234" marT="18234" marB="18234"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0F0F0"/>
                    </a:solidFill>
                  </a:tcPr>
                </a:tc>
                <a:tc>
                  <a:txBody>
                    <a:bodyPr/>
                    <a:lstStyle/>
                    <a:p>
                      <a:r>
                        <a:rPr lang="en-US" sz="1600">
                          <a:effectLst/>
                          <a:latin typeface="Arial" panose="020B0604020202020204" pitchFamily="34" charset="0"/>
                        </a:rPr>
                        <a:t>Below 16.2</a:t>
                      </a:r>
                      <a:endParaRPr lang="en-US" sz="1600">
                        <a:effectLst/>
                      </a:endParaRPr>
                    </a:p>
                  </a:txBody>
                  <a:tcPr marL="36468" marR="18234" marT="18234" marB="18234"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0F0F0"/>
                    </a:solidFill>
                  </a:tcPr>
                </a:tc>
                <a:tc>
                  <a:txBody>
                    <a:bodyPr/>
                    <a:lstStyle/>
                    <a:p>
                      <a:r>
                        <a:rPr lang="en-US" sz="1600">
                          <a:effectLst/>
                          <a:latin typeface="Arial" panose="020B0604020202020204" pitchFamily="34" charset="0"/>
                        </a:rPr>
                        <a:t>Very soggy</a:t>
                      </a:r>
                      <a:endParaRPr lang="en-US" sz="1600">
                        <a:effectLst/>
                      </a:endParaRPr>
                    </a:p>
                  </a:txBody>
                  <a:tcPr marL="36468" marR="18234" marT="18234" marB="18234"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0F0F0"/>
                    </a:solidFill>
                  </a:tcPr>
                </a:tc>
                <a:tc>
                  <a:txBody>
                    <a:bodyPr/>
                    <a:lstStyle/>
                    <a:p>
                      <a:r>
                        <a:rPr lang="en-US" sz="1600">
                          <a:effectLst/>
                          <a:latin typeface="Arial" panose="020B0604020202020204" pitchFamily="34" charset="0"/>
                        </a:rPr>
                        <a:t>Pan frying, salads, canning</a:t>
                      </a:r>
                      <a:endParaRPr lang="en-US" sz="1600">
                        <a:effectLst/>
                      </a:endParaRPr>
                    </a:p>
                  </a:txBody>
                  <a:tcPr marL="36468" marR="18234" marT="18234" marB="18234"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0F0F0"/>
                    </a:solidFill>
                  </a:tcPr>
                </a:tc>
                <a:extLst>
                  <a:ext uri="{0D108BD9-81ED-4DB2-BD59-A6C34878D82A}">
                    <a16:rowId xmlns:a16="http://schemas.microsoft.com/office/drawing/2014/main" val="2783588383"/>
                  </a:ext>
                </a:extLst>
              </a:tr>
              <a:tr h="508289">
                <a:tc>
                  <a:txBody>
                    <a:bodyPr/>
                    <a:lstStyle/>
                    <a:p>
                      <a:r>
                        <a:rPr lang="en-US" sz="1600" dirty="0">
                          <a:effectLst/>
                          <a:latin typeface="Arial" panose="020B0604020202020204" pitchFamily="34" charset="0"/>
                        </a:rPr>
                        <a:t>1.060-1.069</a:t>
                      </a:r>
                      <a:br>
                        <a:rPr lang="en-US" sz="1600" dirty="0">
                          <a:effectLst/>
                        </a:rPr>
                      </a:br>
                      <a:r>
                        <a:rPr lang="en-US" sz="1600" dirty="0">
                          <a:effectLst/>
                          <a:latin typeface="Arial" panose="020B0604020202020204" pitchFamily="34" charset="0"/>
                        </a:rPr>
                        <a:t>(low)</a:t>
                      </a:r>
                      <a:endParaRPr lang="en-US" sz="1600" dirty="0">
                        <a:effectLst/>
                      </a:endParaRPr>
                    </a:p>
                  </a:txBody>
                  <a:tcPr marL="36468" marR="18234" marT="18234" marB="18234"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c>
                  <a:txBody>
                    <a:bodyPr/>
                    <a:lstStyle/>
                    <a:p>
                      <a:r>
                        <a:rPr lang="en-US" sz="1600">
                          <a:effectLst/>
                          <a:latin typeface="Arial" panose="020B0604020202020204" pitchFamily="34" charset="0"/>
                        </a:rPr>
                        <a:t>16.2-18.1</a:t>
                      </a:r>
                      <a:endParaRPr lang="en-US" sz="1600">
                        <a:effectLst/>
                      </a:endParaRPr>
                    </a:p>
                  </a:txBody>
                  <a:tcPr marL="36468" marR="18234" marT="18234" marB="18234"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c>
                  <a:txBody>
                    <a:bodyPr/>
                    <a:lstStyle/>
                    <a:p>
                      <a:r>
                        <a:rPr lang="en-US" sz="1600">
                          <a:effectLst/>
                          <a:latin typeface="Arial" panose="020B0604020202020204" pitchFamily="34" charset="0"/>
                        </a:rPr>
                        <a:t>Soggy</a:t>
                      </a:r>
                      <a:endParaRPr lang="en-US" sz="1600">
                        <a:effectLst/>
                      </a:endParaRPr>
                    </a:p>
                  </a:txBody>
                  <a:tcPr marL="36468" marR="18234" marT="18234" marB="18234"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c>
                  <a:txBody>
                    <a:bodyPr/>
                    <a:lstStyle/>
                    <a:p>
                      <a:r>
                        <a:rPr lang="en-US" sz="1600">
                          <a:effectLst/>
                          <a:latin typeface="Arial" panose="020B0604020202020204" pitchFamily="34" charset="0"/>
                        </a:rPr>
                        <a:t>Pan frying, salads, boiling, canning</a:t>
                      </a:r>
                      <a:endParaRPr lang="en-US" sz="1600">
                        <a:effectLst/>
                      </a:endParaRPr>
                    </a:p>
                  </a:txBody>
                  <a:tcPr marL="36468" marR="18234" marT="18234" marB="18234"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extLst>
                  <a:ext uri="{0D108BD9-81ED-4DB2-BD59-A6C34878D82A}">
                    <a16:rowId xmlns:a16="http://schemas.microsoft.com/office/drawing/2014/main" val="2673857826"/>
                  </a:ext>
                </a:extLst>
              </a:tr>
              <a:tr h="981213">
                <a:tc>
                  <a:txBody>
                    <a:bodyPr/>
                    <a:lstStyle/>
                    <a:p>
                      <a:r>
                        <a:rPr lang="en-US" sz="1600">
                          <a:effectLst/>
                          <a:latin typeface="Arial" panose="020B0604020202020204" pitchFamily="34" charset="0"/>
                        </a:rPr>
                        <a:t>1.070-1.079</a:t>
                      </a:r>
                      <a:br>
                        <a:rPr lang="en-US" sz="1600">
                          <a:effectLst/>
                        </a:rPr>
                      </a:br>
                      <a:r>
                        <a:rPr lang="en-US" sz="1600">
                          <a:effectLst/>
                          <a:latin typeface="Arial" panose="020B0604020202020204" pitchFamily="34" charset="0"/>
                        </a:rPr>
                        <a:t>(medium)</a:t>
                      </a:r>
                      <a:endParaRPr lang="en-US" sz="1600">
                        <a:effectLst/>
                      </a:endParaRPr>
                    </a:p>
                  </a:txBody>
                  <a:tcPr marL="36468" marR="18234" marT="18234" marB="18234"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0F0F0"/>
                    </a:solidFill>
                  </a:tcPr>
                </a:tc>
                <a:tc>
                  <a:txBody>
                    <a:bodyPr/>
                    <a:lstStyle/>
                    <a:p>
                      <a:r>
                        <a:rPr lang="en-US" sz="1600">
                          <a:effectLst/>
                          <a:latin typeface="Arial" panose="020B0604020202020204" pitchFamily="34" charset="0"/>
                        </a:rPr>
                        <a:t>18.2-20.2</a:t>
                      </a:r>
                      <a:endParaRPr lang="en-US" sz="1600">
                        <a:effectLst/>
                      </a:endParaRPr>
                    </a:p>
                  </a:txBody>
                  <a:tcPr marL="36468" marR="18234" marT="18234" marB="18234"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0F0F0"/>
                    </a:solidFill>
                  </a:tcPr>
                </a:tc>
                <a:tc>
                  <a:txBody>
                    <a:bodyPr/>
                    <a:lstStyle/>
                    <a:p>
                      <a:r>
                        <a:rPr lang="en-US" sz="1600">
                          <a:effectLst/>
                          <a:latin typeface="Arial" panose="020B0604020202020204" pitchFamily="34" charset="0"/>
                        </a:rPr>
                        <a:t>Waxy</a:t>
                      </a:r>
                      <a:endParaRPr lang="en-US" sz="1600">
                        <a:effectLst/>
                      </a:endParaRPr>
                    </a:p>
                  </a:txBody>
                  <a:tcPr marL="36468" marR="18234" marT="18234" marB="18234"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0F0F0"/>
                    </a:solidFill>
                  </a:tcPr>
                </a:tc>
                <a:tc>
                  <a:txBody>
                    <a:bodyPr/>
                    <a:lstStyle/>
                    <a:p>
                      <a:r>
                        <a:rPr lang="en-US" sz="1600">
                          <a:effectLst/>
                          <a:latin typeface="Arial" panose="020B0604020202020204" pitchFamily="34" charset="0"/>
                        </a:rPr>
                        <a:t>Boiling, mashing; fair to good for chip processing and canning</a:t>
                      </a:r>
                      <a:endParaRPr lang="en-US" sz="1600">
                        <a:effectLst/>
                      </a:endParaRPr>
                    </a:p>
                  </a:txBody>
                  <a:tcPr marL="36468" marR="18234" marT="18234" marB="18234"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0F0F0"/>
                    </a:solidFill>
                  </a:tcPr>
                </a:tc>
                <a:extLst>
                  <a:ext uri="{0D108BD9-81ED-4DB2-BD59-A6C34878D82A}">
                    <a16:rowId xmlns:a16="http://schemas.microsoft.com/office/drawing/2014/main" val="671141528"/>
                  </a:ext>
                </a:extLst>
              </a:tr>
              <a:tr h="1217676">
                <a:tc>
                  <a:txBody>
                    <a:bodyPr/>
                    <a:lstStyle/>
                    <a:p>
                      <a:r>
                        <a:rPr lang="en-US" sz="1600">
                          <a:effectLst/>
                          <a:latin typeface="Arial" panose="020B0604020202020204" pitchFamily="34" charset="0"/>
                        </a:rPr>
                        <a:t>1.080-1.089</a:t>
                      </a:r>
                      <a:br>
                        <a:rPr lang="en-US" sz="1600">
                          <a:effectLst/>
                        </a:rPr>
                      </a:br>
                      <a:r>
                        <a:rPr lang="en-US" sz="1600">
                          <a:effectLst/>
                          <a:latin typeface="Arial" panose="020B0604020202020204" pitchFamily="34" charset="0"/>
                        </a:rPr>
                        <a:t>(high)</a:t>
                      </a:r>
                      <a:endParaRPr lang="en-US" sz="1600">
                        <a:effectLst/>
                      </a:endParaRPr>
                    </a:p>
                  </a:txBody>
                  <a:tcPr marL="36468" marR="18234" marT="18234" marB="18234"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c>
                  <a:txBody>
                    <a:bodyPr/>
                    <a:lstStyle/>
                    <a:p>
                      <a:r>
                        <a:rPr lang="en-US" sz="1600">
                          <a:effectLst/>
                          <a:latin typeface="Arial" panose="020B0604020202020204" pitchFamily="34" charset="0"/>
                        </a:rPr>
                        <a:t>20.3-22.3</a:t>
                      </a:r>
                      <a:endParaRPr lang="en-US" sz="1600">
                        <a:effectLst/>
                      </a:endParaRPr>
                    </a:p>
                  </a:txBody>
                  <a:tcPr marL="36468" marR="18234" marT="18234" marB="18234"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c>
                  <a:txBody>
                    <a:bodyPr/>
                    <a:lstStyle/>
                    <a:p>
                      <a:r>
                        <a:rPr lang="en-US" sz="1600">
                          <a:effectLst/>
                          <a:latin typeface="Arial" panose="020B0604020202020204" pitchFamily="34" charset="0"/>
                        </a:rPr>
                        <a:t>Mealy, dry</a:t>
                      </a:r>
                      <a:endParaRPr lang="en-US" sz="1600">
                        <a:effectLst/>
                      </a:endParaRPr>
                    </a:p>
                  </a:txBody>
                  <a:tcPr marL="36468" marR="18234" marT="18234" marB="18234"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c>
                  <a:txBody>
                    <a:bodyPr/>
                    <a:lstStyle/>
                    <a:p>
                      <a:r>
                        <a:rPr lang="en-US" sz="1600">
                          <a:effectLst/>
                          <a:latin typeface="Arial" panose="020B0604020202020204" pitchFamily="34" charset="0"/>
                        </a:rPr>
                        <a:t>Baking, chip processing, frozen french fry processing; some cultivars tend to slough when boiled</a:t>
                      </a:r>
                      <a:endParaRPr lang="en-US" sz="1600">
                        <a:effectLst/>
                      </a:endParaRPr>
                    </a:p>
                  </a:txBody>
                  <a:tcPr marL="36468" marR="18234" marT="18234" marB="18234"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extLst>
                  <a:ext uri="{0D108BD9-81ED-4DB2-BD59-A6C34878D82A}">
                    <a16:rowId xmlns:a16="http://schemas.microsoft.com/office/drawing/2014/main" val="165355709"/>
                  </a:ext>
                </a:extLst>
              </a:tr>
              <a:tr h="1454138">
                <a:tc>
                  <a:txBody>
                    <a:bodyPr/>
                    <a:lstStyle/>
                    <a:p>
                      <a:r>
                        <a:rPr lang="en-US" sz="1600">
                          <a:effectLst/>
                          <a:latin typeface="Arial" panose="020B0604020202020204" pitchFamily="34" charset="0"/>
                        </a:rPr>
                        <a:t>Above 1.089</a:t>
                      </a:r>
                      <a:br>
                        <a:rPr lang="en-US" sz="1600">
                          <a:effectLst/>
                        </a:rPr>
                      </a:br>
                      <a:r>
                        <a:rPr lang="en-US" sz="1600">
                          <a:effectLst/>
                          <a:latin typeface="Arial" panose="020B0604020202020204" pitchFamily="34" charset="0"/>
                        </a:rPr>
                        <a:t>(very high)</a:t>
                      </a:r>
                      <a:endParaRPr lang="en-US" sz="1600">
                        <a:effectLst/>
                      </a:endParaRPr>
                    </a:p>
                  </a:txBody>
                  <a:tcPr marL="36468" marR="18234" marT="18234" marB="18234"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F0F0F0"/>
                    </a:solidFill>
                  </a:tcPr>
                </a:tc>
                <a:tc>
                  <a:txBody>
                    <a:bodyPr/>
                    <a:lstStyle/>
                    <a:p>
                      <a:r>
                        <a:rPr lang="en-US" sz="1600">
                          <a:effectLst/>
                          <a:latin typeface="Arial" panose="020B0604020202020204" pitchFamily="34" charset="0"/>
                        </a:rPr>
                        <a:t>Above 22.3</a:t>
                      </a:r>
                      <a:endParaRPr lang="en-US" sz="1600">
                        <a:effectLst/>
                      </a:endParaRPr>
                    </a:p>
                  </a:txBody>
                  <a:tcPr marL="36468" marR="18234" marT="18234" marB="18234"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F0F0F0"/>
                    </a:solidFill>
                  </a:tcPr>
                </a:tc>
                <a:tc>
                  <a:txBody>
                    <a:bodyPr/>
                    <a:lstStyle/>
                    <a:p>
                      <a:r>
                        <a:rPr lang="en-US" sz="1600">
                          <a:effectLst/>
                          <a:latin typeface="Arial" panose="020B0604020202020204" pitchFamily="34" charset="0"/>
                        </a:rPr>
                        <a:t>Very mealy or dry</a:t>
                      </a:r>
                      <a:endParaRPr lang="en-US" sz="1600">
                        <a:effectLst/>
                      </a:endParaRPr>
                    </a:p>
                  </a:txBody>
                  <a:tcPr marL="36468" marR="18234" marT="18234" marB="18234"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F0F0F0"/>
                    </a:solidFill>
                  </a:tcPr>
                </a:tc>
                <a:tc>
                  <a:txBody>
                    <a:bodyPr/>
                    <a:lstStyle/>
                    <a:p>
                      <a:r>
                        <a:rPr lang="en-US" sz="1600" dirty="0">
                          <a:effectLst/>
                          <a:latin typeface="Arial" panose="020B0604020202020204" pitchFamily="34" charset="0"/>
                        </a:rPr>
                        <a:t>Baking, frozen </a:t>
                      </a:r>
                      <a:r>
                        <a:rPr lang="en-US" sz="1600" dirty="0" err="1">
                          <a:effectLst/>
                          <a:latin typeface="Arial" panose="020B0604020202020204" pitchFamily="34" charset="0"/>
                        </a:rPr>
                        <a:t>french</a:t>
                      </a:r>
                      <a:r>
                        <a:rPr lang="en-US" sz="1600" dirty="0">
                          <a:effectLst/>
                          <a:latin typeface="Arial" panose="020B0604020202020204" pitchFamily="34" charset="0"/>
                        </a:rPr>
                        <a:t> fry processing, chip processing; tendency to produce brittle chips and to slough</a:t>
                      </a:r>
                      <a:r>
                        <a:rPr lang="en-US" sz="1600" dirty="0">
                          <a:effectLst/>
                        </a:rPr>
                        <a:t> </a:t>
                      </a:r>
                      <a:r>
                        <a:rPr lang="en-US" sz="1600" dirty="0">
                          <a:effectLst/>
                          <a:latin typeface="Arial" panose="020B0604020202020204" pitchFamily="34" charset="0"/>
                        </a:rPr>
                        <a:t>when boiled</a:t>
                      </a:r>
                      <a:endParaRPr lang="en-US" sz="1600" dirty="0">
                        <a:effectLst/>
                      </a:endParaRPr>
                    </a:p>
                  </a:txBody>
                  <a:tcPr marL="36468" marR="18234" marT="18234" marB="18234"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F0F0F0"/>
                    </a:solidFill>
                  </a:tcPr>
                </a:tc>
                <a:extLst>
                  <a:ext uri="{0D108BD9-81ED-4DB2-BD59-A6C34878D82A}">
                    <a16:rowId xmlns:a16="http://schemas.microsoft.com/office/drawing/2014/main" val="430569521"/>
                  </a:ext>
                </a:extLst>
              </a:tr>
            </a:tbl>
          </a:graphicData>
        </a:graphic>
      </p:graphicFrame>
      <p:pic>
        <p:nvPicPr>
          <p:cNvPr id="6" name="Picture 5">
            <a:extLst>
              <a:ext uri="{FF2B5EF4-FFF2-40B4-BE49-F238E27FC236}">
                <a16:creationId xmlns:a16="http://schemas.microsoft.com/office/drawing/2014/main" id="{41F56D31-8A20-7044-9DB1-8B88A68D04B6}"/>
              </a:ext>
            </a:extLst>
          </p:cNvPr>
          <p:cNvPicPr>
            <a:picLocks noChangeAspect="1"/>
          </p:cNvPicPr>
          <p:nvPr/>
        </p:nvPicPr>
        <p:blipFill>
          <a:blip r:embed="rId2"/>
          <a:stretch>
            <a:fillRect/>
          </a:stretch>
        </p:blipFill>
        <p:spPr>
          <a:xfrm>
            <a:off x="130881" y="3547935"/>
            <a:ext cx="1645321" cy="1645321"/>
          </a:xfrm>
          <a:prstGeom prst="rect">
            <a:avLst/>
          </a:prstGeom>
        </p:spPr>
      </p:pic>
      <p:pic>
        <p:nvPicPr>
          <p:cNvPr id="7" name="Picture 6">
            <a:extLst>
              <a:ext uri="{FF2B5EF4-FFF2-40B4-BE49-F238E27FC236}">
                <a16:creationId xmlns:a16="http://schemas.microsoft.com/office/drawing/2014/main" id="{8095F765-A28D-D246-A3BD-B1A7976595C1}"/>
              </a:ext>
            </a:extLst>
          </p:cNvPr>
          <p:cNvPicPr>
            <a:picLocks noChangeAspect="1"/>
          </p:cNvPicPr>
          <p:nvPr/>
        </p:nvPicPr>
        <p:blipFill>
          <a:blip r:embed="rId3"/>
          <a:stretch>
            <a:fillRect/>
          </a:stretch>
        </p:blipFill>
        <p:spPr>
          <a:xfrm>
            <a:off x="1153921" y="4957079"/>
            <a:ext cx="1497723" cy="1275838"/>
          </a:xfrm>
          <a:prstGeom prst="rect">
            <a:avLst/>
          </a:prstGeom>
        </p:spPr>
      </p:pic>
      <p:pic>
        <p:nvPicPr>
          <p:cNvPr id="9" name="Picture 8">
            <a:extLst>
              <a:ext uri="{FF2B5EF4-FFF2-40B4-BE49-F238E27FC236}">
                <a16:creationId xmlns:a16="http://schemas.microsoft.com/office/drawing/2014/main" id="{19E50984-CC62-0F48-9479-2BAC6DA1FEF7}"/>
              </a:ext>
            </a:extLst>
          </p:cNvPr>
          <p:cNvPicPr>
            <a:picLocks noChangeAspect="1"/>
          </p:cNvPicPr>
          <p:nvPr/>
        </p:nvPicPr>
        <p:blipFill>
          <a:blip r:embed="rId4"/>
          <a:stretch>
            <a:fillRect/>
          </a:stretch>
        </p:blipFill>
        <p:spPr>
          <a:xfrm>
            <a:off x="381900" y="1053629"/>
            <a:ext cx="1889482" cy="993502"/>
          </a:xfrm>
          <a:prstGeom prst="rect">
            <a:avLst/>
          </a:prstGeom>
        </p:spPr>
      </p:pic>
      <p:sp>
        <p:nvSpPr>
          <p:cNvPr id="2" name="Up-Down Arrow 1">
            <a:extLst>
              <a:ext uri="{FF2B5EF4-FFF2-40B4-BE49-F238E27FC236}">
                <a16:creationId xmlns:a16="http://schemas.microsoft.com/office/drawing/2014/main" id="{FB467B72-BB46-9E4A-B79A-AD5FD5F97CE7}"/>
              </a:ext>
            </a:extLst>
          </p:cNvPr>
          <p:cNvSpPr/>
          <p:nvPr/>
        </p:nvSpPr>
        <p:spPr>
          <a:xfrm>
            <a:off x="2271382" y="2118334"/>
            <a:ext cx="399195" cy="2554258"/>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2FD1FFF-50A2-8E4E-8AB8-CD0544228549}"/>
              </a:ext>
            </a:extLst>
          </p:cNvPr>
          <p:cNvSpPr txBox="1"/>
          <p:nvPr/>
        </p:nvSpPr>
        <p:spPr>
          <a:xfrm>
            <a:off x="351267" y="6271272"/>
            <a:ext cx="11489466" cy="461665"/>
          </a:xfrm>
          <a:prstGeom prst="rect">
            <a:avLst/>
          </a:prstGeom>
          <a:noFill/>
        </p:spPr>
        <p:txBody>
          <a:bodyPr wrap="square" rtlCol="0">
            <a:spAutoFit/>
          </a:bodyPr>
          <a:lstStyle/>
          <a:p>
            <a:pPr algn="ctr"/>
            <a:r>
              <a:rPr lang="en-US" sz="2400" dirty="0"/>
              <a:t>High specific gravity reduces oil consumption and soggy fries/chips</a:t>
            </a:r>
          </a:p>
        </p:txBody>
      </p:sp>
      <p:sp>
        <p:nvSpPr>
          <p:cNvPr id="10" name="TextBox 9">
            <a:extLst>
              <a:ext uri="{FF2B5EF4-FFF2-40B4-BE49-F238E27FC236}">
                <a16:creationId xmlns:a16="http://schemas.microsoft.com/office/drawing/2014/main" id="{593577FA-0B8C-7245-B319-5D38F5F8C28A}"/>
              </a:ext>
            </a:extLst>
          </p:cNvPr>
          <p:cNvSpPr txBox="1"/>
          <p:nvPr/>
        </p:nvSpPr>
        <p:spPr>
          <a:xfrm>
            <a:off x="99024" y="60759"/>
            <a:ext cx="12092976" cy="584775"/>
          </a:xfrm>
          <a:prstGeom prst="rect">
            <a:avLst/>
          </a:prstGeom>
          <a:noFill/>
        </p:spPr>
        <p:txBody>
          <a:bodyPr wrap="square" rtlCol="0">
            <a:spAutoFit/>
          </a:bodyPr>
          <a:lstStyle/>
          <a:p>
            <a:r>
              <a:rPr lang="en-US" sz="3200" dirty="0"/>
              <a:t>Low starch content for fresh market, high starch for processing cultivars</a:t>
            </a:r>
          </a:p>
        </p:txBody>
      </p:sp>
    </p:spTree>
    <p:extLst>
      <p:ext uri="{BB962C8B-B14F-4D97-AF65-F5344CB8AC3E}">
        <p14:creationId xmlns:p14="http://schemas.microsoft.com/office/powerpoint/2010/main" val="10159780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A18BED-1CB3-944A-A867-57051A6D4EB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32783" y="1668379"/>
            <a:ext cx="5218410" cy="4796589"/>
          </a:xfrm>
          <a:prstGeom prst="rect">
            <a:avLst/>
          </a:prstGeom>
        </p:spPr>
      </p:pic>
      <p:sp>
        <p:nvSpPr>
          <p:cNvPr id="6" name="TextBox 5">
            <a:extLst>
              <a:ext uri="{FF2B5EF4-FFF2-40B4-BE49-F238E27FC236}">
                <a16:creationId xmlns:a16="http://schemas.microsoft.com/office/drawing/2014/main" id="{ECC781ED-8BEA-2748-8D21-9A4A3780E92E}"/>
              </a:ext>
            </a:extLst>
          </p:cNvPr>
          <p:cNvSpPr txBox="1"/>
          <p:nvPr/>
        </p:nvSpPr>
        <p:spPr>
          <a:xfrm>
            <a:off x="376989" y="217907"/>
            <a:ext cx="11438021" cy="646331"/>
          </a:xfrm>
          <a:prstGeom prst="rect">
            <a:avLst/>
          </a:prstGeom>
          <a:noFill/>
        </p:spPr>
        <p:txBody>
          <a:bodyPr wrap="square" rtlCol="0">
            <a:spAutoFit/>
          </a:bodyPr>
          <a:lstStyle/>
          <a:p>
            <a:pPr algn="ctr"/>
            <a:r>
              <a:rPr lang="en-US" sz="3600" dirty="0"/>
              <a:t>What characteristics make a good French fry potato?</a:t>
            </a:r>
          </a:p>
        </p:txBody>
      </p:sp>
    </p:spTree>
    <p:extLst>
      <p:ext uri="{BB962C8B-B14F-4D97-AF65-F5344CB8AC3E}">
        <p14:creationId xmlns:p14="http://schemas.microsoft.com/office/powerpoint/2010/main" val="29263115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A18BED-1CB3-944A-A867-57051A6D4EB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32783" y="1668379"/>
            <a:ext cx="5218410" cy="4796589"/>
          </a:xfrm>
          <a:prstGeom prst="rect">
            <a:avLst/>
          </a:prstGeom>
        </p:spPr>
      </p:pic>
      <p:sp>
        <p:nvSpPr>
          <p:cNvPr id="6" name="TextBox 5">
            <a:extLst>
              <a:ext uri="{FF2B5EF4-FFF2-40B4-BE49-F238E27FC236}">
                <a16:creationId xmlns:a16="http://schemas.microsoft.com/office/drawing/2014/main" id="{ECC781ED-8BEA-2748-8D21-9A4A3780E92E}"/>
              </a:ext>
            </a:extLst>
          </p:cNvPr>
          <p:cNvSpPr txBox="1"/>
          <p:nvPr/>
        </p:nvSpPr>
        <p:spPr>
          <a:xfrm>
            <a:off x="376989" y="217907"/>
            <a:ext cx="11438021" cy="646331"/>
          </a:xfrm>
          <a:prstGeom prst="rect">
            <a:avLst/>
          </a:prstGeom>
          <a:noFill/>
        </p:spPr>
        <p:txBody>
          <a:bodyPr wrap="square" rtlCol="0">
            <a:spAutoFit/>
          </a:bodyPr>
          <a:lstStyle/>
          <a:p>
            <a:pPr algn="ctr"/>
            <a:r>
              <a:rPr lang="en-US" sz="3600" dirty="0"/>
              <a:t>What characteristics make a good French fry potato?</a:t>
            </a:r>
          </a:p>
        </p:txBody>
      </p:sp>
      <p:pic>
        <p:nvPicPr>
          <p:cNvPr id="8" name="Picture 7">
            <a:extLst>
              <a:ext uri="{FF2B5EF4-FFF2-40B4-BE49-F238E27FC236}">
                <a16:creationId xmlns:a16="http://schemas.microsoft.com/office/drawing/2014/main" id="{40C43D01-0F71-B549-A55B-FD685900F9D9}"/>
              </a:ext>
            </a:extLst>
          </p:cNvPr>
          <p:cNvPicPr>
            <a:picLocks noChangeAspect="1"/>
          </p:cNvPicPr>
          <p:nvPr/>
        </p:nvPicPr>
        <p:blipFill>
          <a:blip r:embed="rId3"/>
          <a:stretch>
            <a:fillRect/>
          </a:stretch>
        </p:blipFill>
        <p:spPr>
          <a:xfrm>
            <a:off x="5837106" y="2261937"/>
            <a:ext cx="6098497" cy="1996959"/>
          </a:xfrm>
          <a:prstGeom prst="rect">
            <a:avLst/>
          </a:prstGeom>
        </p:spPr>
      </p:pic>
      <p:pic>
        <p:nvPicPr>
          <p:cNvPr id="12" name="Picture 11">
            <a:extLst>
              <a:ext uri="{FF2B5EF4-FFF2-40B4-BE49-F238E27FC236}">
                <a16:creationId xmlns:a16="http://schemas.microsoft.com/office/drawing/2014/main" id="{E8AEE54F-D474-9348-8BB0-E53D16FE25F3}"/>
              </a:ext>
            </a:extLst>
          </p:cNvPr>
          <p:cNvPicPr>
            <a:picLocks noChangeAspect="1"/>
          </p:cNvPicPr>
          <p:nvPr/>
        </p:nvPicPr>
        <p:blipFill>
          <a:blip r:embed="rId4"/>
          <a:stretch>
            <a:fillRect/>
          </a:stretch>
        </p:blipFill>
        <p:spPr>
          <a:xfrm>
            <a:off x="5848913" y="4272963"/>
            <a:ext cx="6110304" cy="1580147"/>
          </a:xfrm>
          <a:prstGeom prst="rect">
            <a:avLst/>
          </a:prstGeom>
        </p:spPr>
      </p:pic>
      <p:sp>
        <p:nvSpPr>
          <p:cNvPr id="7" name="TextBox 6">
            <a:extLst>
              <a:ext uri="{FF2B5EF4-FFF2-40B4-BE49-F238E27FC236}">
                <a16:creationId xmlns:a16="http://schemas.microsoft.com/office/drawing/2014/main" id="{B3C473A0-46A1-BF49-9DFB-B53B16C13EB8}"/>
              </a:ext>
            </a:extLst>
          </p:cNvPr>
          <p:cNvSpPr txBox="1"/>
          <p:nvPr/>
        </p:nvSpPr>
        <p:spPr>
          <a:xfrm>
            <a:off x="6740809" y="1004890"/>
            <a:ext cx="4424498" cy="1200329"/>
          </a:xfrm>
          <a:prstGeom prst="rect">
            <a:avLst/>
          </a:prstGeom>
          <a:noFill/>
        </p:spPr>
        <p:txBody>
          <a:bodyPr wrap="square" rtlCol="0">
            <a:spAutoFit/>
          </a:bodyPr>
          <a:lstStyle/>
          <a:p>
            <a:pPr algn="ctr"/>
            <a:r>
              <a:rPr lang="en-US" sz="2400" dirty="0"/>
              <a:t>Low soluble sugars after storage (cold sweetening resistance)  is important </a:t>
            </a:r>
          </a:p>
        </p:txBody>
      </p:sp>
      <p:sp>
        <p:nvSpPr>
          <p:cNvPr id="2" name="TextBox 1">
            <a:extLst>
              <a:ext uri="{FF2B5EF4-FFF2-40B4-BE49-F238E27FC236}">
                <a16:creationId xmlns:a16="http://schemas.microsoft.com/office/drawing/2014/main" id="{4E06B24D-AC6C-1648-8F32-DD9C8E849187}"/>
              </a:ext>
            </a:extLst>
          </p:cNvPr>
          <p:cNvSpPr txBox="1"/>
          <p:nvPr/>
        </p:nvSpPr>
        <p:spPr>
          <a:xfrm>
            <a:off x="6448926" y="6128084"/>
            <a:ext cx="4170948" cy="461665"/>
          </a:xfrm>
          <a:prstGeom prst="rect">
            <a:avLst/>
          </a:prstGeom>
          <a:noFill/>
        </p:spPr>
        <p:txBody>
          <a:bodyPr wrap="square" rtlCol="0">
            <a:spAutoFit/>
          </a:bodyPr>
          <a:lstStyle/>
          <a:p>
            <a:pPr algn="ctr"/>
            <a:r>
              <a:rPr lang="en-US" sz="2400" dirty="0"/>
              <a:t>Maillard reaction</a:t>
            </a:r>
          </a:p>
        </p:txBody>
      </p:sp>
    </p:spTree>
    <p:extLst>
      <p:ext uri="{BB962C8B-B14F-4D97-AF65-F5344CB8AC3E}">
        <p14:creationId xmlns:p14="http://schemas.microsoft.com/office/powerpoint/2010/main" val="39349048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EB1F1C-18EE-1244-A7FC-DC243683E238}"/>
              </a:ext>
            </a:extLst>
          </p:cNvPr>
          <p:cNvSpPr txBox="1"/>
          <p:nvPr/>
        </p:nvSpPr>
        <p:spPr>
          <a:xfrm>
            <a:off x="376989" y="8029"/>
            <a:ext cx="11438021" cy="646331"/>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Storage quality is an important characteristic</a:t>
            </a:r>
          </a:p>
        </p:txBody>
      </p:sp>
      <p:pic>
        <p:nvPicPr>
          <p:cNvPr id="6" name="Picture 5">
            <a:extLst>
              <a:ext uri="{FF2B5EF4-FFF2-40B4-BE49-F238E27FC236}">
                <a16:creationId xmlns:a16="http://schemas.microsoft.com/office/drawing/2014/main" id="{A70DB7F4-A926-2E4F-A269-AA35E6B52DC3}"/>
              </a:ext>
            </a:extLst>
          </p:cNvPr>
          <p:cNvPicPr>
            <a:picLocks noChangeAspect="1"/>
          </p:cNvPicPr>
          <p:nvPr/>
        </p:nvPicPr>
        <p:blipFill>
          <a:blip r:embed="rId2"/>
          <a:stretch>
            <a:fillRect/>
          </a:stretch>
        </p:blipFill>
        <p:spPr>
          <a:xfrm>
            <a:off x="335047" y="1717490"/>
            <a:ext cx="3000391" cy="2060938"/>
          </a:xfrm>
          <a:prstGeom prst="rect">
            <a:avLst/>
          </a:prstGeom>
        </p:spPr>
      </p:pic>
      <p:pic>
        <p:nvPicPr>
          <p:cNvPr id="7" name="Picture 6">
            <a:extLst>
              <a:ext uri="{FF2B5EF4-FFF2-40B4-BE49-F238E27FC236}">
                <a16:creationId xmlns:a16="http://schemas.microsoft.com/office/drawing/2014/main" id="{DC1A8714-A784-3B48-A4D5-B56C6F0B771F}"/>
              </a:ext>
            </a:extLst>
          </p:cNvPr>
          <p:cNvPicPr>
            <a:picLocks noChangeAspect="1"/>
          </p:cNvPicPr>
          <p:nvPr/>
        </p:nvPicPr>
        <p:blipFill>
          <a:blip r:embed="rId3"/>
          <a:stretch>
            <a:fillRect/>
          </a:stretch>
        </p:blipFill>
        <p:spPr>
          <a:xfrm>
            <a:off x="335047" y="4092192"/>
            <a:ext cx="3000391" cy="2250294"/>
          </a:xfrm>
          <a:prstGeom prst="rect">
            <a:avLst/>
          </a:prstGeom>
        </p:spPr>
      </p:pic>
    </p:spTree>
    <p:extLst>
      <p:ext uri="{BB962C8B-B14F-4D97-AF65-F5344CB8AC3E}">
        <p14:creationId xmlns:p14="http://schemas.microsoft.com/office/powerpoint/2010/main" val="20615611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EB1F1C-18EE-1244-A7FC-DC243683E238}"/>
              </a:ext>
            </a:extLst>
          </p:cNvPr>
          <p:cNvSpPr txBox="1"/>
          <p:nvPr/>
        </p:nvSpPr>
        <p:spPr>
          <a:xfrm>
            <a:off x="376989" y="8029"/>
            <a:ext cx="11438021" cy="646331"/>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Storage quality is an important characteristic</a:t>
            </a:r>
          </a:p>
        </p:txBody>
      </p:sp>
      <p:sp>
        <p:nvSpPr>
          <p:cNvPr id="5" name="TextBox 4">
            <a:extLst>
              <a:ext uri="{FF2B5EF4-FFF2-40B4-BE49-F238E27FC236}">
                <a16:creationId xmlns:a16="http://schemas.microsoft.com/office/drawing/2014/main" id="{F5CE5ECF-8C99-7244-AA54-2F4C9CDA94A4}"/>
              </a:ext>
            </a:extLst>
          </p:cNvPr>
          <p:cNvSpPr txBox="1"/>
          <p:nvPr/>
        </p:nvSpPr>
        <p:spPr>
          <a:xfrm>
            <a:off x="3317936" y="906790"/>
            <a:ext cx="4097612" cy="523220"/>
          </a:xfrm>
          <a:prstGeom prst="rect">
            <a:avLst/>
          </a:prstGeom>
          <a:noFill/>
        </p:spPr>
        <p:txBody>
          <a:bodyPr wrap="square" rtlCol="0">
            <a:spAutoFit/>
          </a:bodyPr>
          <a:lstStyle/>
          <a:p>
            <a:pPr algn="ctr"/>
            <a:r>
              <a:rPr lang="en-US" sz="2800" dirty="0"/>
              <a:t>Tuber dormancy</a:t>
            </a:r>
          </a:p>
        </p:txBody>
      </p:sp>
      <p:pic>
        <p:nvPicPr>
          <p:cNvPr id="6" name="Picture 5">
            <a:extLst>
              <a:ext uri="{FF2B5EF4-FFF2-40B4-BE49-F238E27FC236}">
                <a16:creationId xmlns:a16="http://schemas.microsoft.com/office/drawing/2014/main" id="{A70DB7F4-A926-2E4F-A269-AA35E6B52DC3}"/>
              </a:ext>
            </a:extLst>
          </p:cNvPr>
          <p:cNvPicPr>
            <a:picLocks noChangeAspect="1"/>
          </p:cNvPicPr>
          <p:nvPr/>
        </p:nvPicPr>
        <p:blipFill>
          <a:blip r:embed="rId2"/>
          <a:stretch>
            <a:fillRect/>
          </a:stretch>
        </p:blipFill>
        <p:spPr>
          <a:xfrm>
            <a:off x="335047" y="1717490"/>
            <a:ext cx="3000391" cy="2060938"/>
          </a:xfrm>
          <a:prstGeom prst="rect">
            <a:avLst/>
          </a:prstGeom>
        </p:spPr>
      </p:pic>
      <p:pic>
        <p:nvPicPr>
          <p:cNvPr id="7" name="Picture 6">
            <a:extLst>
              <a:ext uri="{FF2B5EF4-FFF2-40B4-BE49-F238E27FC236}">
                <a16:creationId xmlns:a16="http://schemas.microsoft.com/office/drawing/2014/main" id="{DC1A8714-A784-3B48-A4D5-B56C6F0B771F}"/>
              </a:ext>
            </a:extLst>
          </p:cNvPr>
          <p:cNvPicPr>
            <a:picLocks noChangeAspect="1"/>
          </p:cNvPicPr>
          <p:nvPr/>
        </p:nvPicPr>
        <p:blipFill>
          <a:blip r:embed="rId3"/>
          <a:stretch>
            <a:fillRect/>
          </a:stretch>
        </p:blipFill>
        <p:spPr>
          <a:xfrm>
            <a:off x="335047" y="4092192"/>
            <a:ext cx="3000391" cy="2250294"/>
          </a:xfrm>
          <a:prstGeom prst="rect">
            <a:avLst/>
          </a:prstGeom>
        </p:spPr>
      </p:pic>
      <p:pic>
        <p:nvPicPr>
          <p:cNvPr id="11" name="Picture 10">
            <a:extLst>
              <a:ext uri="{FF2B5EF4-FFF2-40B4-BE49-F238E27FC236}">
                <a16:creationId xmlns:a16="http://schemas.microsoft.com/office/drawing/2014/main" id="{7E8E40D8-11FE-4247-9F39-80ED81ABDFBA}"/>
              </a:ext>
            </a:extLst>
          </p:cNvPr>
          <p:cNvPicPr>
            <a:picLocks noChangeAspect="1"/>
          </p:cNvPicPr>
          <p:nvPr/>
        </p:nvPicPr>
        <p:blipFill>
          <a:blip r:embed="rId4"/>
          <a:stretch>
            <a:fillRect/>
          </a:stretch>
        </p:blipFill>
        <p:spPr>
          <a:xfrm>
            <a:off x="4046769" y="4512326"/>
            <a:ext cx="2654059" cy="1830160"/>
          </a:xfrm>
          <a:prstGeom prst="rect">
            <a:avLst/>
          </a:prstGeom>
        </p:spPr>
      </p:pic>
      <p:pic>
        <p:nvPicPr>
          <p:cNvPr id="15" name="Picture 14">
            <a:extLst>
              <a:ext uri="{FF2B5EF4-FFF2-40B4-BE49-F238E27FC236}">
                <a16:creationId xmlns:a16="http://schemas.microsoft.com/office/drawing/2014/main" id="{3765BBBD-7152-1146-83E6-F607A96A122B}"/>
              </a:ext>
            </a:extLst>
          </p:cNvPr>
          <p:cNvPicPr>
            <a:picLocks noChangeAspect="1"/>
          </p:cNvPicPr>
          <p:nvPr/>
        </p:nvPicPr>
        <p:blipFill>
          <a:blip r:embed="rId5"/>
          <a:stretch>
            <a:fillRect/>
          </a:stretch>
        </p:blipFill>
        <p:spPr>
          <a:xfrm>
            <a:off x="4034877" y="2137624"/>
            <a:ext cx="2663730" cy="1676157"/>
          </a:xfrm>
          <a:prstGeom prst="rect">
            <a:avLst/>
          </a:prstGeom>
        </p:spPr>
      </p:pic>
      <p:sp>
        <p:nvSpPr>
          <p:cNvPr id="13" name="Rectangle 12">
            <a:extLst>
              <a:ext uri="{FF2B5EF4-FFF2-40B4-BE49-F238E27FC236}">
                <a16:creationId xmlns:a16="http://schemas.microsoft.com/office/drawing/2014/main" id="{894B75D7-BCB0-9C49-A4C6-93EC75F57FBD}"/>
              </a:ext>
            </a:extLst>
          </p:cNvPr>
          <p:cNvSpPr/>
          <p:nvPr/>
        </p:nvSpPr>
        <p:spPr>
          <a:xfrm>
            <a:off x="4791519" y="4066211"/>
            <a:ext cx="1093056" cy="369332"/>
          </a:xfrm>
          <a:prstGeom prst="rect">
            <a:avLst/>
          </a:prstGeom>
        </p:spPr>
        <p:txBody>
          <a:bodyPr wrap="none">
            <a:spAutoFit/>
          </a:bodyPr>
          <a:lstStyle/>
          <a:p>
            <a:r>
              <a:rPr lang="en-US" dirty="0"/>
              <a:t>Sprouting</a:t>
            </a:r>
          </a:p>
        </p:txBody>
      </p:sp>
      <p:sp>
        <p:nvSpPr>
          <p:cNvPr id="14" name="Rectangle 13">
            <a:extLst>
              <a:ext uri="{FF2B5EF4-FFF2-40B4-BE49-F238E27FC236}">
                <a16:creationId xmlns:a16="http://schemas.microsoft.com/office/drawing/2014/main" id="{889EF174-6D7D-454A-A586-A72EE924D059}"/>
              </a:ext>
            </a:extLst>
          </p:cNvPr>
          <p:cNvSpPr/>
          <p:nvPr/>
        </p:nvSpPr>
        <p:spPr>
          <a:xfrm>
            <a:off x="4713969" y="1660283"/>
            <a:ext cx="1540293" cy="369332"/>
          </a:xfrm>
          <a:prstGeom prst="rect">
            <a:avLst/>
          </a:prstGeom>
        </p:spPr>
        <p:txBody>
          <a:bodyPr wrap="none">
            <a:spAutoFit/>
          </a:bodyPr>
          <a:lstStyle/>
          <a:p>
            <a:r>
              <a:rPr lang="en-US" dirty="0"/>
              <a:t>Non-sprouting</a:t>
            </a:r>
          </a:p>
        </p:txBody>
      </p:sp>
    </p:spTree>
    <p:extLst>
      <p:ext uri="{BB962C8B-B14F-4D97-AF65-F5344CB8AC3E}">
        <p14:creationId xmlns:p14="http://schemas.microsoft.com/office/powerpoint/2010/main" val="3145839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C66BD0-36B8-2447-A9EB-51FFE925DF25}"/>
              </a:ext>
            </a:extLst>
          </p:cNvPr>
          <p:cNvSpPr txBox="1"/>
          <p:nvPr/>
        </p:nvSpPr>
        <p:spPr>
          <a:xfrm>
            <a:off x="1333290" y="140427"/>
            <a:ext cx="9416483" cy="646331"/>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Background on potato (</a:t>
            </a:r>
            <a:r>
              <a:rPr lang="en-US" sz="3600" i="1" dirty="0">
                <a:latin typeface="Times New Roman" panose="02020603050405020304" pitchFamily="18" charset="0"/>
                <a:cs typeface="Times New Roman" panose="02020603050405020304" pitchFamily="18" charset="0"/>
              </a:rPr>
              <a:t>Solanum tuberosum</a:t>
            </a:r>
            <a:r>
              <a:rPr lang="en-US" sz="3600" dirty="0">
                <a:latin typeface="Times New Roman" panose="02020603050405020304" pitchFamily="18" charset="0"/>
                <a:cs typeface="Times New Roman" panose="02020603050405020304" pitchFamily="18" charset="0"/>
              </a:rPr>
              <a:t>)</a:t>
            </a:r>
          </a:p>
        </p:txBody>
      </p:sp>
      <p:pic>
        <p:nvPicPr>
          <p:cNvPr id="5" name="Picture 4" descr="How potato grows">
            <a:extLst>
              <a:ext uri="{FF2B5EF4-FFF2-40B4-BE49-F238E27FC236}">
                <a16:creationId xmlns:a16="http://schemas.microsoft.com/office/drawing/2014/main" id="{E5BAA7DD-36B8-E940-8C85-973722C6779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7629" y="1157673"/>
            <a:ext cx="4159405" cy="5265429"/>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BC48110-670B-194B-B276-00F999886231}"/>
              </a:ext>
            </a:extLst>
          </p:cNvPr>
          <p:cNvSpPr txBox="1"/>
          <p:nvPr/>
        </p:nvSpPr>
        <p:spPr>
          <a:xfrm>
            <a:off x="4939983" y="1026515"/>
            <a:ext cx="5809785" cy="646331"/>
          </a:xfrm>
          <a:prstGeom prst="rect">
            <a:avLst/>
          </a:prstGeom>
          <a:noFill/>
        </p:spPr>
        <p:txBody>
          <a:bodyPr wrap="square" rtlCol="0">
            <a:spAutoFit/>
          </a:bodyPr>
          <a:lstStyle/>
          <a:p>
            <a:r>
              <a:rPr lang="en-US" dirty="0"/>
              <a:t>Family: </a:t>
            </a:r>
            <a:r>
              <a:rPr lang="en-US" dirty="0">
                <a:solidFill>
                  <a:srgbClr val="7030A0"/>
                </a:solidFill>
              </a:rPr>
              <a:t>Solanaceae</a:t>
            </a:r>
            <a:r>
              <a:rPr lang="en-US" dirty="0"/>
              <a:t> (nightshades), other members include tomato, eggplant, peppers, tobacco, etc.</a:t>
            </a:r>
          </a:p>
        </p:txBody>
      </p:sp>
      <p:sp>
        <p:nvSpPr>
          <p:cNvPr id="12" name="TextBox 11">
            <a:extLst>
              <a:ext uri="{FF2B5EF4-FFF2-40B4-BE49-F238E27FC236}">
                <a16:creationId xmlns:a16="http://schemas.microsoft.com/office/drawing/2014/main" id="{7C2F3011-4F2D-4B48-9083-490D22E2CA4C}"/>
              </a:ext>
            </a:extLst>
          </p:cNvPr>
          <p:cNvSpPr txBox="1"/>
          <p:nvPr/>
        </p:nvSpPr>
        <p:spPr>
          <a:xfrm>
            <a:off x="4939980" y="1753221"/>
            <a:ext cx="5809785" cy="646331"/>
          </a:xfrm>
          <a:prstGeom prst="rect">
            <a:avLst/>
          </a:prstGeom>
          <a:noFill/>
        </p:spPr>
        <p:txBody>
          <a:bodyPr wrap="square" rtlCol="0">
            <a:spAutoFit/>
          </a:bodyPr>
          <a:lstStyle/>
          <a:p>
            <a:r>
              <a:rPr lang="en-US" dirty="0"/>
              <a:t>Base chromosome number = 12; Haploid genome size is ~900 MB  (PGSC 2011, </a:t>
            </a:r>
            <a:r>
              <a:rPr lang="en-US" dirty="0" err="1"/>
              <a:t>Kyriakidou</a:t>
            </a:r>
            <a:r>
              <a:rPr lang="en-US" dirty="0"/>
              <a:t> et al., 2020)</a:t>
            </a:r>
          </a:p>
        </p:txBody>
      </p:sp>
      <p:pic>
        <p:nvPicPr>
          <p:cNvPr id="15" name="Picture 14">
            <a:extLst>
              <a:ext uri="{FF2B5EF4-FFF2-40B4-BE49-F238E27FC236}">
                <a16:creationId xmlns:a16="http://schemas.microsoft.com/office/drawing/2014/main" id="{5AC81CC4-9C5D-5E47-ADDB-F6E0C2FE29F7}"/>
              </a:ext>
            </a:extLst>
          </p:cNvPr>
          <p:cNvPicPr>
            <a:picLocks noChangeAspect="1"/>
          </p:cNvPicPr>
          <p:nvPr/>
        </p:nvPicPr>
        <p:blipFill>
          <a:blip r:embed="rId3"/>
          <a:stretch>
            <a:fillRect/>
          </a:stretch>
        </p:blipFill>
        <p:spPr>
          <a:xfrm>
            <a:off x="4939980" y="2431514"/>
            <a:ext cx="5466262" cy="1042206"/>
          </a:xfrm>
          <a:prstGeom prst="rect">
            <a:avLst/>
          </a:prstGeom>
        </p:spPr>
      </p:pic>
      <p:sp>
        <p:nvSpPr>
          <p:cNvPr id="16" name="TextBox 15">
            <a:extLst>
              <a:ext uri="{FF2B5EF4-FFF2-40B4-BE49-F238E27FC236}">
                <a16:creationId xmlns:a16="http://schemas.microsoft.com/office/drawing/2014/main" id="{51DCB9C1-EE04-0A40-A04F-BE2AED6573AE}"/>
              </a:ext>
            </a:extLst>
          </p:cNvPr>
          <p:cNvSpPr txBox="1"/>
          <p:nvPr/>
        </p:nvSpPr>
        <p:spPr>
          <a:xfrm>
            <a:off x="8737124" y="3505682"/>
            <a:ext cx="2044394" cy="369332"/>
          </a:xfrm>
          <a:prstGeom prst="rect">
            <a:avLst/>
          </a:prstGeom>
          <a:noFill/>
        </p:spPr>
        <p:txBody>
          <a:bodyPr wrap="square" rtlCol="0">
            <a:spAutoFit/>
          </a:bodyPr>
          <a:lstStyle/>
          <a:p>
            <a:r>
              <a:rPr lang="en-US" dirty="0"/>
              <a:t>(</a:t>
            </a:r>
            <a:r>
              <a:rPr lang="en-US" dirty="0" err="1"/>
              <a:t>Braz</a:t>
            </a:r>
            <a:r>
              <a:rPr lang="en-US" dirty="0"/>
              <a:t> et al., 2018)</a:t>
            </a:r>
          </a:p>
        </p:txBody>
      </p:sp>
    </p:spTree>
    <p:extLst>
      <p:ext uri="{BB962C8B-B14F-4D97-AF65-F5344CB8AC3E}">
        <p14:creationId xmlns:p14="http://schemas.microsoft.com/office/powerpoint/2010/main" val="19089301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EB1F1C-18EE-1244-A7FC-DC243683E238}"/>
              </a:ext>
            </a:extLst>
          </p:cNvPr>
          <p:cNvSpPr txBox="1"/>
          <p:nvPr/>
        </p:nvSpPr>
        <p:spPr>
          <a:xfrm>
            <a:off x="376989" y="8029"/>
            <a:ext cx="11438021" cy="646331"/>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Storage quality is an important characteristic</a:t>
            </a:r>
          </a:p>
        </p:txBody>
      </p:sp>
      <p:sp>
        <p:nvSpPr>
          <p:cNvPr id="5" name="TextBox 4">
            <a:extLst>
              <a:ext uri="{FF2B5EF4-FFF2-40B4-BE49-F238E27FC236}">
                <a16:creationId xmlns:a16="http://schemas.microsoft.com/office/drawing/2014/main" id="{F5CE5ECF-8C99-7244-AA54-2F4C9CDA94A4}"/>
              </a:ext>
            </a:extLst>
          </p:cNvPr>
          <p:cNvSpPr txBox="1"/>
          <p:nvPr/>
        </p:nvSpPr>
        <p:spPr>
          <a:xfrm>
            <a:off x="3317936" y="906790"/>
            <a:ext cx="4097612" cy="523220"/>
          </a:xfrm>
          <a:prstGeom prst="rect">
            <a:avLst/>
          </a:prstGeom>
          <a:noFill/>
        </p:spPr>
        <p:txBody>
          <a:bodyPr wrap="square" rtlCol="0">
            <a:spAutoFit/>
          </a:bodyPr>
          <a:lstStyle/>
          <a:p>
            <a:pPr algn="ctr"/>
            <a:r>
              <a:rPr lang="en-US" sz="2800" dirty="0"/>
              <a:t>Tuber dormancy</a:t>
            </a:r>
          </a:p>
        </p:txBody>
      </p:sp>
      <p:pic>
        <p:nvPicPr>
          <p:cNvPr id="6" name="Picture 5">
            <a:extLst>
              <a:ext uri="{FF2B5EF4-FFF2-40B4-BE49-F238E27FC236}">
                <a16:creationId xmlns:a16="http://schemas.microsoft.com/office/drawing/2014/main" id="{A70DB7F4-A926-2E4F-A269-AA35E6B52DC3}"/>
              </a:ext>
            </a:extLst>
          </p:cNvPr>
          <p:cNvPicPr>
            <a:picLocks noChangeAspect="1"/>
          </p:cNvPicPr>
          <p:nvPr/>
        </p:nvPicPr>
        <p:blipFill>
          <a:blip r:embed="rId2"/>
          <a:stretch>
            <a:fillRect/>
          </a:stretch>
        </p:blipFill>
        <p:spPr>
          <a:xfrm>
            <a:off x="335047" y="1717490"/>
            <a:ext cx="3000391" cy="2060938"/>
          </a:xfrm>
          <a:prstGeom prst="rect">
            <a:avLst/>
          </a:prstGeom>
        </p:spPr>
      </p:pic>
      <p:pic>
        <p:nvPicPr>
          <p:cNvPr id="7" name="Picture 6">
            <a:extLst>
              <a:ext uri="{FF2B5EF4-FFF2-40B4-BE49-F238E27FC236}">
                <a16:creationId xmlns:a16="http://schemas.microsoft.com/office/drawing/2014/main" id="{DC1A8714-A784-3B48-A4D5-B56C6F0B771F}"/>
              </a:ext>
            </a:extLst>
          </p:cNvPr>
          <p:cNvPicPr>
            <a:picLocks noChangeAspect="1"/>
          </p:cNvPicPr>
          <p:nvPr/>
        </p:nvPicPr>
        <p:blipFill>
          <a:blip r:embed="rId3"/>
          <a:stretch>
            <a:fillRect/>
          </a:stretch>
        </p:blipFill>
        <p:spPr>
          <a:xfrm>
            <a:off x="335047" y="4092192"/>
            <a:ext cx="3000391" cy="2250294"/>
          </a:xfrm>
          <a:prstGeom prst="rect">
            <a:avLst/>
          </a:prstGeom>
        </p:spPr>
      </p:pic>
      <p:pic>
        <p:nvPicPr>
          <p:cNvPr id="4098" name="Picture 2">
            <a:extLst>
              <a:ext uri="{FF2B5EF4-FFF2-40B4-BE49-F238E27FC236}">
                <a16:creationId xmlns:a16="http://schemas.microsoft.com/office/drawing/2014/main" id="{1665ADB4-66A0-1044-8C33-B9F8F073159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17975" y="4155251"/>
            <a:ext cx="4697035" cy="22502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FBC2014-147B-A746-89D4-E169BA78C5EF}"/>
              </a:ext>
            </a:extLst>
          </p:cNvPr>
          <p:cNvPicPr>
            <a:picLocks noChangeAspect="1"/>
          </p:cNvPicPr>
          <p:nvPr/>
        </p:nvPicPr>
        <p:blipFill>
          <a:blip r:embed="rId5"/>
          <a:stretch>
            <a:fillRect/>
          </a:stretch>
        </p:blipFill>
        <p:spPr>
          <a:xfrm>
            <a:off x="7080386" y="1549109"/>
            <a:ext cx="4697035" cy="2494631"/>
          </a:xfrm>
          <a:prstGeom prst="rect">
            <a:avLst/>
          </a:prstGeom>
        </p:spPr>
      </p:pic>
      <p:pic>
        <p:nvPicPr>
          <p:cNvPr id="11" name="Picture 10">
            <a:extLst>
              <a:ext uri="{FF2B5EF4-FFF2-40B4-BE49-F238E27FC236}">
                <a16:creationId xmlns:a16="http://schemas.microsoft.com/office/drawing/2014/main" id="{7E8E40D8-11FE-4247-9F39-80ED81ABDFBA}"/>
              </a:ext>
            </a:extLst>
          </p:cNvPr>
          <p:cNvPicPr>
            <a:picLocks noChangeAspect="1"/>
          </p:cNvPicPr>
          <p:nvPr/>
        </p:nvPicPr>
        <p:blipFill>
          <a:blip r:embed="rId6"/>
          <a:stretch>
            <a:fillRect/>
          </a:stretch>
        </p:blipFill>
        <p:spPr>
          <a:xfrm>
            <a:off x="4046769" y="4512326"/>
            <a:ext cx="2654059" cy="1830160"/>
          </a:xfrm>
          <a:prstGeom prst="rect">
            <a:avLst/>
          </a:prstGeom>
        </p:spPr>
      </p:pic>
      <p:pic>
        <p:nvPicPr>
          <p:cNvPr id="15" name="Picture 14">
            <a:extLst>
              <a:ext uri="{FF2B5EF4-FFF2-40B4-BE49-F238E27FC236}">
                <a16:creationId xmlns:a16="http://schemas.microsoft.com/office/drawing/2014/main" id="{3765BBBD-7152-1146-83E6-F607A96A122B}"/>
              </a:ext>
            </a:extLst>
          </p:cNvPr>
          <p:cNvPicPr>
            <a:picLocks noChangeAspect="1"/>
          </p:cNvPicPr>
          <p:nvPr/>
        </p:nvPicPr>
        <p:blipFill>
          <a:blip r:embed="rId7"/>
          <a:stretch>
            <a:fillRect/>
          </a:stretch>
        </p:blipFill>
        <p:spPr>
          <a:xfrm>
            <a:off x="4034877" y="2137624"/>
            <a:ext cx="2663730" cy="1676157"/>
          </a:xfrm>
          <a:prstGeom prst="rect">
            <a:avLst/>
          </a:prstGeom>
        </p:spPr>
      </p:pic>
      <p:sp>
        <p:nvSpPr>
          <p:cNvPr id="2" name="Rectangle 1">
            <a:extLst>
              <a:ext uri="{FF2B5EF4-FFF2-40B4-BE49-F238E27FC236}">
                <a16:creationId xmlns:a16="http://schemas.microsoft.com/office/drawing/2014/main" id="{6C199EC9-DB18-F04F-90BB-54E3DA301BEC}"/>
              </a:ext>
            </a:extLst>
          </p:cNvPr>
          <p:cNvSpPr/>
          <p:nvPr/>
        </p:nvSpPr>
        <p:spPr>
          <a:xfrm>
            <a:off x="10260995" y="6515562"/>
            <a:ext cx="1554015" cy="369332"/>
          </a:xfrm>
          <a:prstGeom prst="rect">
            <a:avLst/>
          </a:prstGeom>
        </p:spPr>
        <p:txBody>
          <a:bodyPr wrap="none">
            <a:spAutoFit/>
          </a:bodyPr>
          <a:lstStyle/>
          <a:p>
            <a:r>
              <a:rPr lang="en-US" dirty="0"/>
              <a:t>Liu et al., 2013</a:t>
            </a:r>
          </a:p>
        </p:txBody>
      </p:sp>
      <p:sp>
        <p:nvSpPr>
          <p:cNvPr id="12" name="Rectangle 11">
            <a:extLst>
              <a:ext uri="{FF2B5EF4-FFF2-40B4-BE49-F238E27FC236}">
                <a16:creationId xmlns:a16="http://schemas.microsoft.com/office/drawing/2014/main" id="{969457F4-8277-2546-B43B-12EF7CF2854D}"/>
              </a:ext>
            </a:extLst>
          </p:cNvPr>
          <p:cNvSpPr/>
          <p:nvPr/>
        </p:nvSpPr>
        <p:spPr>
          <a:xfrm>
            <a:off x="9681872" y="1494426"/>
            <a:ext cx="2332433" cy="369332"/>
          </a:xfrm>
          <a:prstGeom prst="rect">
            <a:avLst/>
          </a:prstGeom>
        </p:spPr>
        <p:txBody>
          <a:bodyPr wrap="none">
            <a:spAutoFit/>
          </a:bodyPr>
          <a:lstStyle/>
          <a:p>
            <a:r>
              <a:rPr lang="en-US" dirty="0"/>
              <a:t>Menéndez  et al., 2002</a:t>
            </a:r>
          </a:p>
        </p:txBody>
      </p:sp>
      <p:sp>
        <p:nvSpPr>
          <p:cNvPr id="13" name="Rectangle 12">
            <a:extLst>
              <a:ext uri="{FF2B5EF4-FFF2-40B4-BE49-F238E27FC236}">
                <a16:creationId xmlns:a16="http://schemas.microsoft.com/office/drawing/2014/main" id="{894B75D7-BCB0-9C49-A4C6-93EC75F57FBD}"/>
              </a:ext>
            </a:extLst>
          </p:cNvPr>
          <p:cNvSpPr/>
          <p:nvPr/>
        </p:nvSpPr>
        <p:spPr>
          <a:xfrm>
            <a:off x="4791519" y="4066211"/>
            <a:ext cx="1093056" cy="369332"/>
          </a:xfrm>
          <a:prstGeom prst="rect">
            <a:avLst/>
          </a:prstGeom>
        </p:spPr>
        <p:txBody>
          <a:bodyPr wrap="none">
            <a:spAutoFit/>
          </a:bodyPr>
          <a:lstStyle/>
          <a:p>
            <a:r>
              <a:rPr lang="en-US" dirty="0"/>
              <a:t>Sprouting</a:t>
            </a:r>
          </a:p>
        </p:txBody>
      </p:sp>
      <p:sp>
        <p:nvSpPr>
          <p:cNvPr id="14" name="Rectangle 13">
            <a:extLst>
              <a:ext uri="{FF2B5EF4-FFF2-40B4-BE49-F238E27FC236}">
                <a16:creationId xmlns:a16="http://schemas.microsoft.com/office/drawing/2014/main" id="{889EF174-6D7D-454A-A586-A72EE924D059}"/>
              </a:ext>
            </a:extLst>
          </p:cNvPr>
          <p:cNvSpPr/>
          <p:nvPr/>
        </p:nvSpPr>
        <p:spPr>
          <a:xfrm>
            <a:off x="4713969" y="1660283"/>
            <a:ext cx="1540293" cy="369332"/>
          </a:xfrm>
          <a:prstGeom prst="rect">
            <a:avLst/>
          </a:prstGeom>
        </p:spPr>
        <p:txBody>
          <a:bodyPr wrap="none">
            <a:spAutoFit/>
          </a:bodyPr>
          <a:lstStyle/>
          <a:p>
            <a:r>
              <a:rPr lang="en-US" dirty="0"/>
              <a:t>Non-sprouting</a:t>
            </a:r>
          </a:p>
        </p:txBody>
      </p:sp>
      <p:sp>
        <p:nvSpPr>
          <p:cNvPr id="16" name="TextBox 15">
            <a:extLst>
              <a:ext uri="{FF2B5EF4-FFF2-40B4-BE49-F238E27FC236}">
                <a16:creationId xmlns:a16="http://schemas.microsoft.com/office/drawing/2014/main" id="{4DF6FF51-16F4-D64E-8F7B-7D9C0FA2F6CB}"/>
              </a:ext>
            </a:extLst>
          </p:cNvPr>
          <p:cNvSpPr txBox="1"/>
          <p:nvPr/>
        </p:nvSpPr>
        <p:spPr>
          <a:xfrm>
            <a:off x="7380097" y="901938"/>
            <a:ext cx="4097612" cy="523220"/>
          </a:xfrm>
          <a:prstGeom prst="rect">
            <a:avLst/>
          </a:prstGeom>
          <a:noFill/>
        </p:spPr>
        <p:txBody>
          <a:bodyPr wrap="square" rtlCol="0">
            <a:spAutoFit/>
          </a:bodyPr>
          <a:lstStyle/>
          <a:p>
            <a:pPr algn="ctr"/>
            <a:r>
              <a:rPr lang="en-US" sz="2800" dirty="0"/>
              <a:t>Fry quality out of storage</a:t>
            </a:r>
          </a:p>
        </p:txBody>
      </p:sp>
    </p:spTree>
    <p:extLst>
      <p:ext uri="{BB962C8B-B14F-4D97-AF65-F5344CB8AC3E}">
        <p14:creationId xmlns:p14="http://schemas.microsoft.com/office/powerpoint/2010/main" val="24189468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food&#10;&#10;Description automatically generated">
            <a:extLst>
              <a:ext uri="{FF2B5EF4-FFF2-40B4-BE49-F238E27FC236}">
                <a16:creationId xmlns:a16="http://schemas.microsoft.com/office/drawing/2014/main" id="{D859702D-D507-894B-B194-7501C1FE79AC}"/>
              </a:ext>
            </a:extLst>
          </p:cNvPr>
          <p:cNvPicPr>
            <a:picLocks noChangeAspect="1"/>
          </p:cNvPicPr>
          <p:nvPr/>
        </p:nvPicPr>
        <p:blipFill>
          <a:blip r:embed="rId2"/>
          <a:stretch>
            <a:fillRect/>
          </a:stretch>
        </p:blipFill>
        <p:spPr>
          <a:xfrm>
            <a:off x="4219946" y="535988"/>
            <a:ext cx="2651427" cy="2208292"/>
          </a:xfrm>
          <a:prstGeom prst="rect">
            <a:avLst/>
          </a:prstGeom>
        </p:spPr>
      </p:pic>
      <p:pic>
        <p:nvPicPr>
          <p:cNvPr id="5" name="Picture 4" descr="A picture containing shellfish, photo&#10;&#10;Description automatically generated">
            <a:extLst>
              <a:ext uri="{FF2B5EF4-FFF2-40B4-BE49-F238E27FC236}">
                <a16:creationId xmlns:a16="http://schemas.microsoft.com/office/drawing/2014/main" id="{4A877D43-1B6E-D249-9F8C-10167E6DCE1B}"/>
              </a:ext>
            </a:extLst>
          </p:cNvPr>
          <p:cNvPicPr>
            <a:picLocks noChangeAspect="1"/>
          </p:cNvPicPr>
          <p:nvPr/>
        </p:nvPicPr>
        <p:blipFill>
          <a:blip r:embed="rId3"/>
          <a:stretch>
            <a:fillRect/>
          </a:stretch>
        </p:blipFill>
        <p:spPr>
          <a:xfrm>
            <a:off x="9329353" y="671783"/>
            <a:ext cx="2738459" cy="1984823"/>
          </a:xfrm>
          <a:prstGeom prst="rect">
            <a:avLst/>
          </a:prstGeom>
        </p:spPr>
      </p:pic>
      <p:pic>
        <p:nvPicPr>
          <p:cNvPr id="6" name="Picture 5" descr="A picture containing sitting&#10;&#10;Description automatically generated">
            <a:extLst>
              <a:ext uri="{FF2B5EF4-FFF2-40B4-BE49-F238E27FC236}">
                <a16:creationId xmlns:a16="http://schemas.microsoft.com/office/drawing/2014/main" id="{116039F6-6303-484F-A29D-B96F3180BDAE}"/>
              </a:ext>
            </a:extLst>
          </p:cNvPr>
          <p:cNvPicPr>
            <a:picLocks noChangeAspect="1"/>
          </p:cNvPicPr>
          <p:nvPr/>
        </p:nvPicPr>
        <p:blipFill>
          <a:blip r:embed="rId4"/>
          <a:stretch>
            <a:fillRect/>
          </a:stretch>
        </p:blipFill>
        <p:spPr>
          <a:xfrm>
            <a:off x="1606604" y="612992"/>
            <a:ext cx="2601893" cy="2120618"/>
          </a:xfrm>
          <a:prstGeom prst="rect">
            <a:avLst/>
          </a:prstGeom>
        </p:spPr>
      </p:pic>
      <p:sp>
        <p:nvSpPr>
          <p:cNvPr id="7" name="TextBox 6">
            <a:extLst>
              <a:ext uri="{FF2B5EF4-FFF2-40B4-BE49-F238E27FC236}">
                <a16:creationId xmlns:a16="http://schemas.microsoft.com/office/drawing/2014/main" id="{599C13AA-6413-144D-8636-565111D84381}"/>
              </a:ext>
            </a:extLst>
          </p:cNvPr>
          <p:cNvSpPr txBox="1"/>
          <p:nvPr/>
        </p:nvSpPr>
        <p:spPr>
          <a:xfrm rot="16200000">
            <a:off x="-19442" y="1062324"/>
            <a:ext cx="1672486" cy="923330"/>
          </a:xfrm>
          <a:prstGeom prst="rect">
            <a:avLst/>
          </a:prstGeom>
          <a:noFill/>
        </p:spPr>
        <p:txBody>
          <a:bodyPr wrap="square" rtlCol="0">
            <a:spAutoFit/>
          </a:bodyPr>
          <a:lstStyle/>
          <a:p>
            <a:r>
              <a:rPr lang="en-US" dirty="0">
                <a:solidFill>
                  <a:srgbClr val="00B050"/>
                </a:solidFill>
              </a:rPr>
              <a:t>Developmental OR physiological</a:t>
            </a:r>
          </a:p>
        </p:txBody>
      </p:sp>
      <p:sp>
        <p:nvSpPr>
          <p:cNvPr id="8" name="5-Point Star 7">
            <a:extLst>
              <a:ext uri="{FF2B5EF4-FFF2-40B4-BE49-F238E27FC236}">
                <a16:creationId xmlns:a16="http://schemas.microsoft.com/office/drawing/2014/main" id="{8A7CFC3F-0B19-8E45-9414-079D198B54E6}"/>
              </a:ext>
            </a:extLst>
          </p:cNvPr>
          <p:cNvSpPr/>
          <p:nvPr/>
        </p:nvSpPr>
        <p:spPr>
          <a:xfrm>
            <a:off x="9622740" y="895601"/>
            <a:ext cx="328612" cy="371475"/>
          </a:xfrm>
          <a:prstGeom prst="star5">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7F2115F-9E6A-B940-9528-660154C39FF4}"/>
              </a:ext>
            </a:extLst>
          </p:cNvPr>
          <p:cNvPicPr>
            <a:picLocks noChangeAspect="1"/>
          </p:cNvPicPr>
          <p:nvPr/>
        </p:nvPicPr>
        <p:blipFill>
          <a:blip r:embed="rId5"/>
          <a:stretch>
            <a:fillRect/>
          </a:stretch>
        </p:blipFill>
        <p:spPr>
          <a:xfrm>
            <a:off x="6742560" y="536291"/>
            <a:ext cx="2586793" cy="2144414"/>
          </a:xfrm>
          <a:prstGeom prst="rect">
            <a:avLst/>
          </a:prstGeom>
        </p:spPr>
      </p:pic>
      <p:sp>
        <p:nvSpPr>
          <p:cNvPr id="10" name="Frame 9">
            <a:extLst>
              <a:ext uri="{FF2B5EF4-FFF2-40B4-BE49-F238E27FC236}">
                <a16:creationId xmlns:a16="http://schemas.microsoft.com/office/drawing/2014/main" id="{2441A63B-1C75-B546-8D04-4BEBD13800A3}"/>
              </a:ext>
            </a:extLst>
          </p:cNvPr>
          <p:cNvSpPr/>
          <p:nvPr/>
        </p:nvSpPr>
        <p:spPr>
          <a:xfrm>
            <a:off x="196935" y="535987"/>
            <a:ext cx="11798130" cy="2144718"/>
          </a:xfrm>
          <a:prstGeom prst="frame">
            <a:avLst>
              <a:gd name="adj1" fmla="val 2362"/>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TextBox 24">
            <a:extLst>
              <a:ext uri="{FF2B5EF4-FFF2-40B4-BE49-F238E27FC236}">
                <a16:creationId xmlns:a16="http://schemas.microsoft.com/office/drawing/2014/main" id="{A31C8774-EBC2-7A4B-8C71-30256F4F7DEE}"/>
              </a:ext>
            </a:extLst>
          </p:cNvPr>
          <p:cNvSpPr txBox="1"/>
          <p:nvPr/>
        </p:nvSpPr>
        <p:spPr>
          <a:xfrm>
            <a:off x="355136" y="-21036"/>
            <a:ext cx="11927075" cy="584775"/>
          </a:xfrm>
          <a:prstGeom prst="rect">
            <a:avLst/>
          </a:prstGeom>
          <a:noFill/>
        </p:spPr>
        <p:txBody>
          <a:bodyPr wrap="square" rtlCol="0">
            <a:spAutoFit/>
          </a:bodyPr>
          <a:lstStyle/>
          <a:p>
            <a:pPr algn="ctr"/>
            <a:r>
              <a:rPr lang="en-US" sz="3200" dirty="0"/>
              <a:t>Need to breed varieties that are not susceptible to defects</a:t>
            </a:r>
          </a:p>
        </p:txBody>
      </p:sp>
    </p:spTree>
    <p:extLst>
      <p:ext uri="{BB962C8B-B14F-4D97-AF65-F5344CB8AC3E}">
        <p14:creationId xmlns:p14="http://schemas.microsoft.com/office/powerpoint/2010/main" val="20610121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food&#10;&#10;Description automatically generated">
            <a:extLst>
              <a:ext uri="{FF2B5EF4-FFF2-40B4-BE49-F238E27FC236}">
                <a16:creationId xmlns:a16="http://schemas.microsoft.com/office/drawing/2014/main" id="{D859702D-D507-894B-B194-7501C1FE79AC}"/>
              </a:ext>
            </a:extLst>
          </p:cNvPr>
          <p:cNvPicPr>
            <a:picLocks noChangeAspect="1"/>
          </p:cNvPicPr>
          <p:nvPr/>
        </p:nvPicPr>
        <p:blipFill>
          <a:blip r:embed="rId2"/>
          <a:stretch>
            <a:fillRect/>
          </a:stretch>
        </p:blipFill>
        <p:spPr>
          <a:xfrm>
            <a:off x="4219946" y="535988"/>
            <a:ext cx="2651427" cy="2208292"/>
          </a:xfrm>
          <a:prstGeom prst="rect">
            <a:avLst/>
          </a:prstGeom>
        </p:spPr>
      </p:pic>
      <p:pic>
        <p:nvPicPr>
          <p:cNvPr id="5" name="Picture 4" descr="A picture containing shellfish, photo&#10;&#10;Description automatically generated">
            <a:extLst>
              <a:ext uri="{FF2B5EF4-FFF2-40B4-BE49-F238E27FC236}">
                <a16:creationId xmlns:a16="http://schemas.microsoft.com/office/drawing/2014/main" id="{4A877D43-1B6E-D249-9F8C-10167E6DCE1B}"/>
              </a:ext>
            </a:extLst>
          </p:cNvPr>
          <p:cNvPicPr>
            <a:picLocks noChangeAspect="1"/>
          </p:cNvPicPr>
          <p:nvPr/>
        </p:nvPicPr>
        <p:blipFill>
          <a:blip r:embed="rId3"/>
          <a:stretch>
            <a:fillRect/>
          </a:stretch>
        </p:blipFill>
        <p:spPr>
          <a:xfrm>
            <a:off x="9329353" y="671783"/>
            <a:ext cx="2738459" cy="1984823"/>
          </a:xfrm>
          <a:prstGeom prst="rect">
            <a:avLst/>
          </a:prstGeom>
        </p:spPr>
      </p:pic>
      <p:pic>
        <p:nvPicPr>
          <p:cNvPr id="6" name="Picture 5" descr="A picture containing sitting&#10;&#10;Description automatically generated">
            <a:extLst>
              <a:ext uri="{FF2B5EF4-FFF2-40B4-BE49-F238E27FC236}">
                <a16:creationId xmlns:a16="http://schemas.microsoft.com/office/drawing/2014/main" id="{116039F6-6303-484F-A29D-B96F3180BDAE}"/>
              </a:ext>
            </a:extLst>
          </p:cNvPr>
          <p:cNvPicPr>
            <a:picLocks noChangeAspect="1"/>
          </p:cNvPicPr>
          <p:nvPr/>
        </p:nvPicPr>
        <p:blipFill>
          <a:blip r:embed="rId4"/>
          <a:stretch>
            <a:fillRect/>
          </a:stretch>
        </p:blipFill>
        <p:spPr>
          <a:xfrm>
            <a:off x="1606604" y="612992"/>
            <a:ext cx="2601893" cy="2120618"/>
          </a:xfrm>
          <a:prstGeom prst="rect">
            <a:avLst/>
          </a:prstGeom>
        </p:spPr>
      </p:pic>
      <p:sp>
        <p:nvSpPr>
          <p:cNvPr id="7" name="TextBox 6">
            <a:extLst>
              <a:ext uri="{FF2B5EF4-FFF2-40B4-BE49-F238E27FC236}">
                <a16:creationId xmlns:a16="http://schemas.microsoft.com/office/drawing/2014/main" id="{599C13AA-6413-144D-8636-565111D84381}"/>
              </a:ext>
            </a:extLst>
          </p:cNvPr>
          <p:cNvSpPr txBox="1"/>
          <p:nvPr/>
        </p:nvSpPr>
        <p:spPr>
          <a:xfrm rot="16200000">
            <a:off x="-19442" y="1062324"/>
            <a:ext cx="1672486" cy="923330"/>
          </a:xfrm>
          <a:prstGeom prst="rect">
            <a:avLst/>
          </a:prstGeom>
          <a:noFill/>
        </p:spPr>
        <p:txBody>
          <a:bodyPr wrap="square" rtlCol="0">
            <a:spAutoFit/>
          </a:bodyPr>
          <a:lstStyle/>
          <a:p>
            <a:r>
              <a:rPr lang="en-US" dirty="0">
                <a:solidFill>
                  <a:srgbClr val="00B050"/>
                </a:solidFill>
              </a:rPr>
              <a:t>Developmental OR physiological</a:t>
            </a:r>
          </a:p>
        </p:txBody>
      </p:sp>
      <p:sp>
        <p:nvSpPr>
          <p:cNvPr id="8" name="5-Point Star 7">
            <a:extLst>
              <a:ext uri="{FF2B5EF4-FFF2-40B4-BE49-F238E27FC236}">
                <a16:creationId xmlns:a16="http://schemas.microsoft.com/office/drawing/2014/main" id="{8A7CFC3F-0B19-8E45-9414-079D198B54E6}"/>
              </a:ext>
            </a:extLst>
          </p:cNvPr>
          <p:cNvSpPr/>
          <p:nvPr/>
        </p:nvSpPr>
        <p:spPr>
          <a:xfrm>
            <a:off x="9622740" y="895601"/>
            <a:ext cx="328612" cy="371475"/>
          </a:xfrm>
          <a:prstGeom prst="star5">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7F2115F-9E6A-B940-9528-660154C39FF4}"/>
              </a:ext>
            </a:extLst>
          </p:cNvPr>
          <p:cNvPicPr>
            <a:picLocks noChangeAspect="1"/>
          </p:cNvPicPr>
          <p:nvPr/>
        </p:nvPicPr>
        <p:blipFill>
          <a:blip r:embed="rId5"/>
          <a:stretch>
            <a:fillRect/>
          </a:stretch>
        </p:blipFill>
        <p:spPr>
          <a:xfrm>
            <a:off x="6742560" y="536291"/>
            <a:ext cx="2586793" cy="2144414"/>
          </a:xfrm>
          <a:prstGeom prst="rect">
            <a:avLst/>
          </a:prstGeom>
        </p:spPr>
      </p:pic>
      <p:sp>
        <p:nvSpPr>
          <p:cNvPr id="10" name="Frame 9">
            <a:extLst>
              <a:ext uri="{FF2B5EF4-FFF2-40B4-BE49-F238E27FC236}">
                <a16:creationId xmlns:a16="http://schemas.microsoft.com/office/drawing/2014/main" id="{2441A63B-1C75-B546-8D04-4BEBD13800A3}"/>
              </a:ext>
            </a:extLst>
          </p:cNvPr>
          <p:cNvSpPr/>
          <p:nvPr/>
        </p:nvSpPr>
        <p:spPr>
          <a:xfrm>
            <a:off x="196935" y="535987"/>
            <a:ext cx="11798130" cy="2144718"/>
          </a:xfrm>
          <a:prstGeom prst="frame">
            <a:avLst>
              <a:gd name="adj1" fmla="val 2362"/>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72BE733E-F830-B541-A62A-A0612E055930}"/>
              </a:ext>
            </a:extLst>
          </p:cNvPr>
          <p:cNvSpPr txBox="1"/>
          <p:nvPr/>
        </p:nvSpPr>
        <p:spPr>
          <a:xfrm rot="16200000">
            <a:off x="-354614" y="4492160"/>
            <a:ext cx="2314262" cy="369332"/>
          </a:xfrm>
          <a:prstGeom prst="rect">
            <a:avLst/>
          </a:prstGeom>
          <a:noFill/>
        </p:spPr>
        <p:txBody>
          <a:bodyPr wrap="square" rtlCol="0">
            <a:spAutoFit/>
          </a:bodyPr>
          <a:lstStyle/>
          <a:p>
            <a:r>
              <a:rPr lang="en-US" dirty="0">
                <a:solidFill>
                  <a:schemeClr val="accent4">
                    <a:lumMod val="50000"/>
                  </a:schemeClr>
                </a:solidFill>
              </a:rPr>
              <a:t>Caused by pathogens</a:t>
            </a:r>
          </a:p>
        </p:txBody>
      </p:sp>
      <p:pic>
        <p:nvPicPr>
          <p:cNvPr id="13" name="Picture 12" descr="A close up of food&#10;&#10;Description automatically generated">
            <a:extLst>
              <a:ext uri="{FF2B5EF4-FFF2-40B4-BE49-F238E27FC236}">
                <a16:creationId xmlns:a16="http://schemas.microsoft.com/office/drawing/2014/main" id="{B060E376-3F88-F94B-9E62-0A0BFB33C59D}"/>
              </a:ext>
            </a:extLst>
          </p:cNvPr>
          <p:cNvPicPr>
            <a:picLocks noChangeAspect="1"/>
          </p:cNvPicPr>
          <p:nvPr/>
        </p:nvPicPr>
        <p:blipFill>
          <a:blip r:embed="rId6"/>
          <a:stretch>
            <a:fillRect/>
          </a:stretch>
        </p:blipFill>
        <p:spPr>
          <a:xfrm>
            <a:off x="1747459" y="3022868"/>
            <a:ext cx="2411781" cy="1816100"/>
          </a:xfrm>
          <a:prstGeom prst="rect">
            <a:avLst/>
          </a:prstGeom>
        </p:spPr>
      </p:pic>
      <p:pic>
        <p:nvPicPr>
          <p:cNvPr id="14" name="Picture 13" descr="A picture containing shellfish, photo, sitting, fruit&#10;&#10;Description automatically generated">
            <a:extLst>
              <a:ext uri="{FF2B5EF4-FFF2-40B4-BE49-F238E27FC236}">
                <a16:creationId xmlns:a16="http://schemas.microsoft.com/office/drawing/2014/main" id="{693961FC-93F3-954F-8307-418AEC9E072B}"/>
              </a:ext>
            </a:extLst>
          </p:cNvPr>
          <p:cNvPicPr>
            <a:picLocks noChangeAspect="1"/>
          </p:cNvPicPr>
          <p:nvPr/>
        </p:nvPicPr>
        <p:blipFill>
          <a:blip r:embed="rId7"/>
          <a:stretch>
            <a:fillRect/>
          </a:stretch>
        </p:blipFill>
        <p:spPr>
          <a:xfrm>
            <a:off x="6721612" y="2823229"/>
            <a:ext cx="2778504" cy="2291467"/>
          </a:xfrm>
          <a:prstGeom prst="rect">
            <a:avLst/>
          </a:prstGeom>
        </p:spPr>
      </p:pic>
      <p:pic>
        <p:nvPicPr>
          <p:cNvPr id="15" name="Picture 14" descr="A picture containing photo, sitting, small, food&#10;&#10;Description automatically generated">
            <a:extLst>
              <a:ext uri="{FF2B5EF4-FFF2-40B4-BE49-F238E27FC236}">
                <a16:creationId xmlns:a16="http://schemas.microsoft.com/office/drawing/2014/main" id="{EA1357BF-1504-314A-A337-91E4FE2DFD63}"/>
              </a:ext>
            </a:extLst>
          </p:cNvPr>
          <p:cNvPicPr>
            <a:picLocks noChangeAspect="1"/>
          </p:cNvPicPr>
          <p:nvPr/>
        </p:nvPicPr>
        <p:blipFill>
          <a:blip r:embed="rId8"/>
          <a:stretch>
            <a:fillRect/>
          </a:stretch>
        </p:blipFill>
        <p:spPr>
          <a:xfrm>
            <a:off x="4208497" y="4676826"/>
            <a:ext cx="2576426" cy="2149475"/>
          </a:xfrm>
          <a:prstGeom prst="rect">
            <a:avLst/>
          </a:prstGeom>
        </p:spPr>
      </p:pic>
      <p:pic>
        <p:nvPicPr>
          <p:cNvPr id="16" name="Picture 15" descr="A picture containing food&#10;&#10;Description automatically generated">
            <a:extLst>
              <a:ext uri="{FF2B5EF4-FFF2-40B4-BE49-F238E27FC236}">
                <a16:creationId xmlns:a16="http://schemas.microsoft.com/office/drawing/2014/main" id="{7EE17DAA-ABDA-C442-AEB9-847D3EC3034F}"/>
              </a:ext>
            </a:extLst>
          </p:cNvPr>
          <p:cNvPicPr>
            <a:picLocks noChangeAspect="1"/>
          </p:cNvPicPr>
          <p:nvPr/>
        </p:nvPicPr>
        <p:blipFill>
          <a:blip r:embed="rId9"/>
          <a:stretch>
            <a:fillRect/>
          </a:stretch>
        </p:blipFill>
        <p:spPr>
          <a:xfrm>
            <a:off x="9329353" y="4835529"/>
            <a:ext cx="2651427" cy="1947836"/>
          </a:xfrm>
          <a:prstGeom prst="rect">
            <a:avLst/>
          </a:prstGeom>
        </p:spPr>
      </p:pic>
      <p:pic>
        <p:nvPicPr>
          <p:cNvPr id="17" name="Picture 16" descr="A close up of food&#10;&#10;Description automatically generated">
            <a:extLst>
              <a:ext uri="{FF2B5EF4-FFF2-40B4-BE49-F238E27FC236}">
                <a16:creationId xmlns:a16="http://schemas.microsoft.com/office/drawing/2014/main" id="{E29BB986-6356-894E-B9EF-FD02F5AC114C}"/>
              </a:ext>
            </a:extLst>
          </p:cNvPr>
          <p:cNvPicPr>
            <a:picLocks noChangeAspect="1"/>
          </p:cNvPicPr>
          <p:nvPr/>
        </p:nvPicPr>
        <p:blipFill>
          <a:blip r:embed="rId10"/>
          <a:stretch>
            <a:fillRect/>
          </a:stretch>
        </p:blipFill>
        <p:spPr>
          <a:xfrm>
            <a:off x="6817291" y="4867208"/>
            <a:ext cx="2541460" cy="1838483"/>
          </a:xfrm>
          <a:prstGeom prst="rect">
            <a:avLst/>
          </a:prstGeom>
        </p:spPr>
      </p:pic>
      <p:pic>
        <p:nvPicPr>
          <p:cNvPr id="18" name="Picture 17" descr="A picture containing photo, sitting, food, table&#10;&#10;Description automatically generated">
            <a:extLst>
              <a:ext uri="{FF2B5EF4-FFF2-40B4-BE49-F238E27FC236}">
                <a16:creationId xmlns:a16="http://schemas.microsoft.com/office/drawing/2014/main" id="{58ECAD12-C1F0-1D4F-9033-26EBA012A63B}"/>
              </a:ext>
            </a:extLst>
          </p:cNvPr>
          <p:cNvPicPr>
            <a:picLocks noChangeAspect="1"/>
          </p:cNvPicPr>
          <p:nvPr/>
        </p:nvPicPr>
        <p:blipFill>
          <a:blip r:embed="rId11"/>
          <a:stretch>
            <a:fillRect/>
          </a:stretch>
        </p:blipFill>
        <p:spPr>
          <a:xfrm>
            <a:off x="1568519" y="4797512"/>
            <a:ext cx="2651427" cy="2023870"/>
          </a:xfrm>
          <a:prstGeom prst="rect">
            <a:avLst/>
          </a:prstGeom>
        </p:spPr>
      </p:pic>
      <p:pic>
        <p:nvPicPr>
          <p:cNvPr id="19" name="Picture 18" descr="A picture containing shellfish, photo, doughnut, sitting&#10;&#10;Description automatically generated">
            <a:extLst>
              <a:ext uri="{FF2B5EF4-FFF2-40B4-BE49-F238E27FC236}">
                <a16:creationId xmlns:a16="http://schemas.microsoft.com/office/drawing/2014/main" id="{10DBAAE1-49C9-AC4C-B1BE-C25AFB71EA8F}"/>
              </a:ext>
            </a:extLst>
          </p:cNvPr>
          <p:cNvPicPr>
            <a:picLocks noChangeAspect="1"/>
          </p:cNvPicPr>
          <p:nvPr/>
        </p:nvPicPr>
        <p:blipFill>
          <a:blip r:embed="rId12"/>
          <a:stretch>
            <a:fillRect/>
          </a:stretch>
        </p:blipFill>
        <p:spPr>
          <a:xfrm>
            <a:off x="4316495" y="2905636"/>
            <a:ext cx="2411781" cy="1891876"/>
          </a:xfrm>
          <a:prstGeom prst="rect">
            <a:avLst/>
          </a:prstGeom>
        </p:spPr>
      </p:pic>
      <p:sp>
        <p:nvSpPr>
          <p:cNvPr id="20" name="5-Point Star 19">
            <a:extLst>
              <a:ext uri="{FF2B5EF4-FFF2-40B4-BE49-F238E27FC236}">
                <a16:creationId xmlns:a16="http://schemas.microsoft.com/office/drawing/2014/main" id="{2E37B829-3BF4-6742-B6F3-9BF54ADD8FB9}"/>
              </a:ext>
            </a:extLst>
          </p:cNvPr>
          <p:cNvSpPr/>
          <p:nvPr/>
        </p:nvSpPr>
        <p:spPr>
          <a:xfrm>
            <a:off x="4426871" y="3076520"/>
            <a:ext cx="328612" cy="371475"/>
          </a:xfrm>
          <a:prstGeom prst="star5">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5-Point Star 20">
            <a:extLst>
              <a:ext uri="{FF2B5EF4-FFF2-40B4-BE49-F238E27FC236}">
                <a16:creationId xmlns:a16="http://schemas.microsoft.com/office/drawing/2014/main" id="{1E4904A1-4F9E-CA47-8B3F-ADC2FD42E29E}"/>
              </a:ext>
            </a:extLst>
          </p:cNvPr>
          <p:cNvSpPr/>
          <p:nvPr/>
        </p:nvSpPr>
        <p:spPr>
          <a:xfrm>
            <a:off x="1857448" y="3076520"/>
            <a:ext cx="328612" cy="371475"/>
          </a:xfrm>
          <a:prstGeom prst="star5">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ame 21">
            <a:extLst>
              <a:ext uri="{FF2B5EF4-FFF2-40B4-BE49-F238E27FC236}">
                <a16:creationId xmlns:a16="http://schemas.microsoft.com/office/drawing/2014/main" id="{43EA66E3-BC31-444C-A5CC-0E6A1E8C1C0F}"/>
              </a:ext>
            </a:extLst>
          </p:cNvPr>
          <p:cNvSpPr/>
          <p:nvPr/>
        </p:nvSpPr>
        <p:spPr>
          <a:xfrm>
            <a:off x="182651" y="2823229"/>
            <a:ext cx="11785534" cy="3998154"/>
          </a:xfrm>
          <a:prstGeom prst="frame">
            <a:avLst>
              <a:gd name="adj1" fmla="val 1250"/>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5-Point Star 22">
            <a:extLst>
              <a:ext uri="{FF2B5EF4-FFF2-40B4-BE49-F238E27FC236}">
                <a16:creationId xmlns:a16="http://schemas.microsoft.com/office/drawing/2014/main" id="{D1E28EEC-40BE-9243-9F73-F3A63AD1D7E1}"/>
              </a:ext>
            </a:extLst>
          </p:cNvPr>
          <p:cNvSpPr/>
          <p:nvPr/>
        </p:nvSpPr>
        <p:spPr>
          <a:xfrm>
            <a:off x="10040321" y="3395585"/>
            <a:ext cx="328612" cy="371475"/>
          </a:xfrm>
          <a:prstGeom prst="star5">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708106D-8E4C-234B-9A72-E3A06D0E7D6A}"/>
              </a:ext>
            </a:extLst>
          </p:cNvPr>
          <p:cNvSpPr txBox="1"/>
          <p:nvPr/>
        </p:nvSpPr>
        <p:spPr>
          <a:xfrm>
            <a:off x="10368933" y="3419683"/>
            <a:ext cx="1599251" cy="1200329"/>
          </a:xfrm>
          <a:prstGeom prst="rect">
            <a:avLst/>
          </a:prstGeom>
          <a:noFill/>
        </p:spPr>
        <p:txBody>
          <a:bodyPr wrap="square" rtlCol="0">
            <a:spAutoFit/>
          </a:bodyPr>
          <a:lstStyle/>
          <a:p>
            <a:r>
              <a:rPr lang="en-US" dirty="0"/>
              <a:t>= </a:t>
            </a:r>
            <a:r>
              <a:rPr lang="en-US" dirty="0">
                <a:solidFill>
                  <a:srgbClr val="002060"/>
                </a:solidFill>
              </a:rPr>
              <a:t>Active research area in our USDA program</a:t>
            </a:r>
          </a:p>
        </p:txBody>
      </p:sp>
      <p:sp>
        <p:nvSpPr>
          <p:cNvPr id="25" name="TextBox 24">
            <a:extLst>
              <a:ext uri="{FF2B5EF4-FFF2-40B4-BE49-F238E27FC236}">
                <a16:creationId xmlns:a16="http://schemas.microsoft.com/office/drawing/2014/main" id="{A31C8774-EBC2-7A4B-8C71-30256F4F7DEE}"/>
              </a:ext>
            </a:extLst>
          </p:cNvPr>
          <p:cNvSpPr txBox="1"/>
          <p:nvPr/>
        </p:nvSpPr>
        <p:spPr>
          <a:xfrm>
            <a:off x="355136" y="-21036"/>
            <a:ext cx="11927075" cy="584775"/>
          </a:xfrm>
          <a:prstGeom prst="rect">
            <a:avLst/>
          </a:prstGeom>
          <a:noFill/>
        </p:spPr>
        <p:txBody>
          <a:bodyPr wrap="square" rtlCol="0">
            <a:spAutoFit/>
          </a:bodyPr>
          <a:lstStyle/>
          <a:p>
            <a:pPr algn="ctr"/>
            <a:r>
              <a:rPr lang="en-US" sz="3200" dirty="0"/>
              <a:t>Need to breed varieties that are not susceptible to defects</a:t>
            </a:r>
          </a:p>
        </p:txBody>
      </p:sp>
    </p:spTree>
    <p:extLst>
      <p:ext uri="{BB962C8B-B14F-4D97-AF65-F5344CB8AC3E}">
        <p14:creationId xmlns:p14="http://schemas.microsoft.com/office/powerpoint/2010/main" val="36887665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picture containing sitting, fruit, photo, apple&#10;&#10;Description automatically generated">
            <a:extLst>
              <a:ext uri="{FF2B5EF4-FFF2-40B4-BE49-F238E27FC236}">
                <a16:creationId xmlns:a16="http://schemas.microsoft.com/office/drawing/2014/main" id="{F7117C25-A58C-7842-970F-EB8000B14C3F}"/>
              </a:ext>
            </a:extLst>
          </p:cNvPr>
          <p:cNvPicPr>
            <a:picLocks noChangeAspect="1"/>
          </p:cNvPicPr>
          <p:nvPr/>
        </p:nvPicPr>
        <p:blipFill>
          <a:blip r:embed="rId3"/>
          <a:stretch>
            <a:fillRect/>
          </a:stretch>
        </p:blipFill>
        <p:spPr>
          <a:xfrm>
            <a:off x="368614" y="725243"/>
            <a:ext cx="2582918" cy="2097241"/>
          </a:xfrm>
          <a:prstGeom prst="rect">
            <a:avLst/>
          </a:prstGeom>
        </p:spPr>
      </p:pic>
      <p:pic>
        <p:nvPicPr>
          <p:cNvPr id="10" name="Picture 9" descr="A picture containing photo, sitting, food, fruit&#10;&#10;Description automatically generated">
            <a:extLst>
              <a:ext uri="{FF2B5EF4-FFF2-40B4-BE49-F238E27FC236}">
                <a16:creationId xmlns:a16="http://schemas.microsoft.com/office/drawing/2014/main" id="{09C0BBF9-F87F-FE43-8F0F-D596EA95D832}"/>
              </a:ext>
            </a:extLst>
          </p:cNvPr>
          <p:cNvPicPr>
            <a:picLocks noChangeAspect="1"/>
          </p:cNvPicPr>
          <p:nvPr/>
        </p:nvPicPr>
        <p:blipFill>
          <a:blip r:embed="rId4"/>
          <a:stretch>
            <a:fillRect/>
          </a:stretch>
        </p:blipFill>
        <p:spPr>
          <a:xfrm>
            <a:off x="3306632" y="873430"/>
            <a:ext cx="2529306" cy="1949053"/>
          </a:xfrm>
          <a:prstGeom prst="rect">
            <a:avLst/>
          </a:prstGeom>
        </p:spPr>
      </p:pic>
      <p:pic>
        <p:nvPicPr>
          <p:cNvPr id="22" name="Picture 21" descr="A picture containing shellfish, photo, doughnut, donut&#10;&#10;Description automatically generated">
            <a:extLst>
              <a:ext uri="{FF2B5EF4-FFF2-40B4-BE49-F238E27FC236}">
                <a16:creationId xmlns:a16="http://schemas.microsoft.com/office/drawing/2014/main" id="{DF00F0F0-2B3E-6D47-A38B-93D7EF012702}"/>
              </a:ext>
            </a:extLst>
          </p:cNvPr>
          <p:cNvPicPr>
            <a:picLocks noChangeAspect="1"/>
          </p:cNvPicPr>
          <p:nvPr/>
        </p:nvPicPr>
        <p:blipFill>
          <a:blip r:embed="rId5"/>
          <a:stretch>
            <a:fillRect/>
          </a:stretch>
        </p:blipFill>
        <p:spPr>
          <a:xfrm>
            <a:off x="368615" y="2969977"/>
            <a:ext cx="2460528" cy="1868847"/>
          </a:xfrm>
          <a:prstGeom prst="rect">
            <a:avLst/>
          </a:prstGeom>
        </p:spPr>
      </p:pic>
      <p:pic>
        <p:nvPicPr>
          <p:cNvPr id="26" name="Picture 25" descr="A picture containing sitting, photo, food, table&#10;&#10;Description automatically generated">
            <a:extLst>
              <a:ext uri="{FF2B5EF4-FFF2-40B4-BE49-F238E27FC236}">
                <a16:creationId xmlns:a16="http://schemas.microsoft.com/office/drawing/2014/main" id="{C34D0C08-EDCD-AC48-BCA0-2659B6AF0321}"/>
              </a:ext>
            </a:extLst>
          </p:cNvPr>
          <p:cNvPicPr>
            <a:picLocks noChangeAspect="1"/>
          </p:cNvPicPr>
          <p:nvPr/>
        </p:nvPicPr>
        <p:blipFill>
          <a:blip r:embed="rId6"/>
          <a:stretch>
            <a:fillRect/>
          </a:stretch>
        </p:blipFill>
        <p:spPr>
          <a:xfrm>
            <a:off x="172888" y="4802264"/>
            <a:ext cx="2520165" cy="1855019"/>
          </a:xfrm>
          <a:prstGeom prst="rect">
            <a:avLst/>
          </a:prstGeom>
        </p:spPr>
      </p:pic>
      <p:pic>
        <p:nvPicPr>
          <p:cNvPr id="30" name="Picture 29" descr="A close up of food&#10;&#10;Description automatically generated">
            <a:extLst>
              <a:ext uri="{FF2B5EF4-FFF2-40B4-BE49-F238E27FC236}">
                <a16:creationId xmlns:a16="http://schemas.microsoft.com/office/drawing/2014/main" id="{245355A1-8765-8447-A648-5DF4DAC744B5}"/>
              </a:ext>
            </a:extLst>
          </p:cNvPr>
          <p:cNvPicPr>
            <a:picLocks noChangeAspect="1"/>
          </p:cNvPicPr>
          <p:nvPr/>
        </p:nvPicPr>
        <p:blipFill>
          <a:blip r:embed="rId7"/>
          <a:stretch>
            <a:fillRect/>
          </a:stretch>
        </p:blipFill>
        <p:spPr>
          <a:xfrm>
            <a:off x="3295875" y="4802264"/>
            <a:ext cx="2506232" cy="1956817"/>
          </a:xfrm>
          <a:prstGeom prst="rect">
            <a:avLst/>
          </a:prstGeom>
        </p:spPr>
      </p:pic>
      <p:pic>
        <p:nvPicPr>
          <p:cNvPr id="34" name="Picture 33" descr="A picture containing indoor, sitting, photo, table&#10;&#10;Description automatically generated">
            <a:extLst>
              <a:ext uri="{FF2B5EF4-FFF2-40B4-BE49-F238E27FC236}">
                <a16:creationId xmlns:a16="http://schemas.microsoft.com/office/drawing/2014/main" id="{4C8C1A11-FDFB-EA46-9AB5-EAA3031A5E1F}"/>
              </a:ext>
            </a:extLst>
          </p:cNvPr>
          <p:cNvPicPr>
            <a:picLocks noChangeAspect="1"/>
          </p:cNvPicPr>
          <p:nvPr/>
        </p:nvPicPr>
        <p:blipFill>
          <a:blip r:embed="rId8"/>
          <a:stretch>
            <a:fillRect/>
          </a:stretch>
        </p:blipFill>
        <p:spPr>
          <a:xfrm>
            <a:off x="3268301" y="2702956"/>
            <a:ext cx="2815909" cy="2113818"/>
          </a:xfrm>
          <a:prstGeom prst="rect">
            <a:avLst/>
          </a:prstGeom>
        </p:spPr>
      </p:pic>
      <p:sp>
        <p:nvSpPr>
          <p:cNvPr id="16" name="5-Point Star 15">
            <a:extLst>
              <a:ext uri="{FF2B5EF4-FFF2-40B4-BE49-F238E27FC236}">
                <a16:creationId xmlns:a16="http://schemas.microsoft.com/office/drawing/2014/main" id="{C68389A6-72DC-464C-9EEC-E343BE03E7AB}"/>
              </a:ext>
            </a:extLst>
          </p:cNvPr>
          <p:cNvSpPr/>
          <p:nvPr/>
        </p:nvSpPr>
        <p:spPr>
          <a:xfrm>
            <a:off x="7176423" y="6008042"/>
            <a:ext cx="328612" cy="371475"/>
          </a:xfrm>
          <a:prstGeom prst="star5">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60F4428-5484-DB40-9728-C6286E2ED022}"/>
              </a:ext>
            </a:extLst>
          </p:cNvPr>
          <p:cNvSpPr txBox="1"/>
          <p:nvPr/>
        </p:nvSpPr>
        <p:spPr>
          <a:xfrm>
            <a:off x="7505034" y="6032140"/>
            <a:ext cx="4815303" cy="369332"/>
          </a:xfrm>
          <a:prstGeom prst="rect">
            <a:avLst/>
          </a:prstGeom>
          <a:noFill/>
        </p:spPr>
        <p:txBody>
          <a:bodyPr wrap="square" rtlCol="0">
            <a:spAutoFit/>
          </a:bodyPr>
          <a:lstStyle/>
          <a:p>
            <a:r>
              <a:rPr lang="en-US" dirty="0"/>
              <a:t>= </a:t>
            </a:r>
            <a:r>
              <a:rPr lang="en-US" dirty="0">
                <a:solidFill>
                  <a:srgbClr val="002060"/>
                </a:solidFill>
              </a:rPr>
              <a:t>Active research area in our USDA program</a:t>
            </a:r>
          </a:p>
        </p:txBody>
      </p:sp>
      <p:sp>
        <p:nvSpPr>
          <p:cNvPr id="19" name="TextBox 18">
            <a:extLst>
              <a:ext uri="{FF2B5EF4-FFF2-40B4-BE49-F238E27FC236}">
                <a16:creationId xmlns:a16="http://schemas.microsoft.com/office/drawing/2014/main" id="{B439704D-AD60-3147-BD23-D22F3968FE48}"/>
              </a:ext>
            </a:extLst>
          </p:cNvPr>
          <p:cNvSpPr txBox="1"/>
          <p:nvPr/>
        </p:nvSpPr>
        <p:spPr>
          <a:xfrm>
            <a:off x="1455754" y="528324"/>
            <a:ext cx="3701755" cy="369332"/>
          </a:xfrm>
          <a:prstGeom prst="rect">
            <a:avLst/>
          </a:prstGeom>
          <a:noFill/>
        </p:spPr>
        <p:txBody>
          <a:bodyPr wrap="square" rtlCol="0">
            <a:spAutoFit/>
          </a:bodyPr>
          <a:lstStyle/>
          <a:p>
            <a:r>
              <a:rPr lang="en-US" dirty="0">
                <a:solidFill>
                  <a:srgbClr val="00B050"/>
                </a:solidFill>
              </a:rPr>
              <a:t>Developmental OR physiological</a:t>
            </a:r>
          </a:p>
        </p:txBody>
      </p:sp>
      <p:sp>
        <p:nvSpPr>
          <p:cNvPr id="23" name="Frame 22">
            <a:extLst>
              <a:ext uri="{FF2B5EF4-FFF2-40B4-BE49-F238E27FC236}">
                <a16:creationId xmlns:a16="http://schemas.microsoft.com/office/drawing/2014/main" id="{F03192E7-5121-0644-8131-0CAC6A60040E}"/>
              </a:ext>
            </a:extLst>
          </p:cNvPr>
          <p:cNvSpPr/>
          <p:nvPr/>
        </p:nvSpPr>
        <p:spPr>
          <a:xfrm>
            <a:off x="172888" y="528324"/>
            <a:ext cx="5663050" cy="6230757"/>
          </a:xfrm>
          <a:prstGeom prst="frame">
            <a:avLst>
              <a:gd name="adj1" fmla="val 792"/>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extBox 23">
            <a:extLst>
              <a:ext uri="{FF2B5EF4-FFF2-40B4-BE49-F238E27FC236}">
                <a16:creationId xmlns:a16="http://schemas.microsoft.com/office/drawing/2014/main" id="{623CD1A2-E88B-054A-9B35-3A5472A920DA}"/>
              </a:ext>
            </a:extLst>
          </p:cNvPr>
          <p:cNvSpPr txBox="1"/>
          <p:nvPr/>
        </p:nvSpPr>
        <p:spPr>
          <a:xfrm>
            <a:off x="355136" y="-21036"/>
            <a:ext cx="11927075" cy="584775"/>
          </a:xfrm>
          <a:prstGeom prst="rect">
            <a:avLst/>
          </a:prstGeom>
          <a:noFill/>
        </p:spPr>
        <p:txBody>
          <a:bodyPr wrap="square" rtlCol="0">
            <a:spAutoFit/>
          </a:bodyPr>
          <a:lstStyle/>
          <a:p>
            <a:pPr algn="ctr"/>
            <a:r>
              <a:rPr lang="en-US" sz="3200" dirty="0"/>
              <a:t>Need to breed varieties that are not susceptible to defects</a:t>
            </a:r>
          </a:p>
        </p:txBody>
      </p:sp>
    </p:spTree>
    <p:extLst>
      <p:ext uri="{BB962C8B-B14F-4D97-AF65-F5344CB8AC3E}">
        <p14:creationId xmlns:p14="http://schemas.microsoft.com/office/powerpoint/2010/main" val="15309696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picture containing sitting, fruit, photo, apple&#10;&#10;Description automatically generated">
            <a:extLst>
              <a:ext uri="{FF2B5EF4-FFF2-40B4-BE49-F238E27FC236}">
                <a16:creationId xmlns:a16="http://schemas.microsoft.com/office/drawing/2014/main" id="{F7117C25-A58C-7842-970F-EB8000B14C3F}"/>
              </a:ext>
            </a:extLst>
          </p:cNvPr>
          <p:cNvPicPr>
            <a:picLocks noChangeAspect="1"/>
          </p:cNvPicPr>
          <p:nvPr/>
        </p:nvPicPr>
        <p:blipFill>
          <a:blip r:embed="rId3"/>
          <a:stretch>
            <a:fillRect/>
          </a:stretch>
        </p:blipFill>
        <p:spPr>
          <a:xfrm>
            <a:off x="368614" y="725243"/>
            <a:ext cx="2582918" cy="2097241"/>
          </a:xfrm>
          <a:prstGeom prst="rect">
            <a:avLst/>
          </a:prstGeom>
        </p:spPr>
      </p:pic>
      <p:pic>
        <p:nvPicPr>
          <p:cNvPr id="37" name="Picture 36" descr="A piece of food&#10;&#10;Description automatically generated">
            <a:extLst>
              <a:ext uri="{FF2B5EF4-FFF2-40B4-BE49-F238E27FC236}">
                <a16:creationId xmlns:a16="http://schemas.microsoft.com/office/drawing/2014/main" id="{AD50F99B-799D-4344-A0DA-8D3667FCA76D}"/>
              </a:ext>
            </a:extLst>
          </p:cNvPr>
          <p:cNvPicPr>
            <a:picLocks noChangeAspect="1"/>
          </p:cNvPicPr>
          <p:nvPr/>
        </p:nvPicPr>
        <p:blipFill>
          <a:blip r:embed="rId4"/>
          <a:stretch>
            <a:fillRect/>
          </a:stretch>
        </p:blipFill>
        <p:spPr>
          <a:xfrm>
            <a:off x="6535631" y="1114475"/>
            <a:ext cx="2369277" cy="1745079"/>
          </a:xfrm>
          <a:prstGeom prst="rect">
            <a:avLst/>
          </a:prstGeom>
        </p:spPr>
      </p:pic>
      <p:sp>
        <p:nvSpPr>
          <p:cNvPr id="35" name="5-Point Star 34">
            <a:extLst>
              <a:ext uri="{FF2B5EF4-FFF2-40B4-BE49-F238E27FC236}">
                <a16:creationId xmlns:a16="http://schemas.microsoft.com/office/drawing/2014/main" id="{91839B7D-3E89-5E48-9D31-EDE1BA50BB2F}"/>
              </a:ext>
            </a:extLst>
          </p:cNvPr>
          <p:cNvSpPr/>
          <p:nvPr/>
        </p:nvSpPr>
        <p:spPr>
          <a:xfrm>
            <a:off x="6463369" y="972498"/>
            <a:ext cx="328612" cy="371475"/>
          </a:xfrm>
          <a:prstGeom prst="star5">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fruit&#10;&#10;Description automatically generated">
            <a:extLst>
              <a:ext uri="{FF2B5EF4-FFF2-40B4-BE49-F238E27FC236}">
                <a16:creationId xmlns:a16="http://schemas.microsoft.com/office/drawing/2014/main" id="{B00BDEEB-9142-6A4D-AEA8-7F42020A1DEB}"/>
              </a:ext>
            </a:extLst>
          </p:cNvPr>
          <p:cNvPicPr>
            <a:picLocks noChangeAspect="1"/>
          </p:cNvPicPr>
          <p:nvPr/>
        </p:nvPicPr>
        <p:blipFill>
          <a:blip r:embed="rId5"/>
          <a:stretch>
            <a:fillRect/>
          </a:stretch>
        </p:blipFill>
        <p:spPr>
          <a:xfrm>
            <a:off x="9153180" y="917944"/>
            <a:ext cx="2946535" cy="2113818"/>
          </a:xfrm>
          <a:prstGeom prst="rect">
            <a:avLst/>
          </a:prstGeom>
        </p:spPr>
      </p:pic>
      <p:pic>
        <p:nvPicPr>
          <p:cNvPr id="10" name="Picture 9" descr="A picture containing photo, sitting, food, fruit&#10;&#10;Description automatically generated">
            <a:extLst>
              <a:ext uri="{FF2B5EF4-FFF2-40B4-BE49-F238E27FC236}">
                <a16:creationId xmlns:a16="http://schemas.microsoft.com/office/drawing/2014/main" id="{09C0BBF9-F87F-FE43-8F0F-D596EA95D832}"/>
              </a:ext>
            </a:extLst>
          </p:cNvPr>
          <p:cNvPicPr>
            <a:picLocks noChangeAspect="1"/>
          </p:cNvPicPr>
          <p:nvPr/>
        </p:nvPicPr>
        <p:blipFill>
          <a:blip r:embed="rId6"/>
          <a:stretch>
            <a:fillRect/>
          </a:stretch>
        </p:blipFill>
        <p:spPr>
          <a:xfrm>
            <a:off x="3306632" y="873430"/>
            <a:ext cx="2529306" cy="1949053"/>
          </a:xfrm>
          <a:prstGeom prst="rect">
            <a:avLst/>
          </a:prstGeom>
        </p:spPr>
      </p:pic>
      <p:pic>
        <p:nvPicPr>
          <p:cNvPr id="14" name="Picture 13" descr="A close up of food&#10;&#10;Description automatically generated">
            <a:extLst>
              <a:ext uri="{FF2B5EF4-FFF2-40B4-BE49-F238E27FC236}">
                <a16:creationId xmlns:a16="http://schemas.microsoft.com/office/drawing/2014/main" id="{4901BA9D-5F25-5748-B040-0100B5330319}"/>
              </a:ext>
            </a:extLst>
          </p:cNvPr>
          <p:cNvPicPr>
            <a:picLocks noChangeAspect="1"/>
          </p:cNvPicPr>
          <p:nvPr/>
        </p:nvPicPr>
        <p:blipFill>
          <a:blip r:embed="rId7"/>
          <a:stretch>
            <a:fillRect/>
          </a:stretch>
        </p:blipFill>
        <p:spPr>
          <a:xfrm>
            <a:off x="6379403" y="3141727"/>
            <a:ext cx="2672465" cy="1935224"/>
          </a:xfrm>
          <a:prstGeom prst="rect">
            <a:avLst/>
          </a:prstGeom>
        </p:spPr>
      </p:pic>
      <p:pic>
        <p:nvPicPr>
          <p:cNvPr id="18" name="Picture 17" descr="A close up of food&#10;&#10;Description automatically generated">
            <a:extLst>
              <a:ext uri="{FF2B5EF4-FFF2-40B4-BE49-F238E27FC236}">
                <a16:creationId xmlns:a16="http://schemas.microsoft.com/office/drawing/2014/main" id="{F21B599A-C4A6-8F43-A173-2BF4CC6D70A8}"/>
              </a:ext>
            </a:extLst>
          </p:cNvPr>
          <p:cNvPicPr>
            <a:picLocks noChangeAspect="1"/>
          </p:cNvPicPr>
          <p:nvPr/>
        </p:nvPicPr>
        <p:blipFill>
          <a:blip r:embed="rId8"/>
          <a:stretch>
            <a:fillRect/>
          </a:stretch>
        </p:blipFill>
        <p:spPr>
          <a:xfrm>
            <a:off x="9187958" y="3170804"/>
            <a:ext cx="2499500" cy="1906147"/>
          </a:xfrm>
          <a:prstGeom prst="rect">
            <a:avLst/>
          </a:prstGeom>
        </p:spPr>
      </p:pic>
      <p:pic>
        <p:nvPicPr>
          <p:cNvPr id="22" name="Picture 21" descr="A picture containing shellfish, photo, doughnut, donut&#10;&#10;Description automatically generated">
            <a:extLst>
              <a:ext uri="{FF2B5EF4-FFF2-40B4-BE49-F238E27FC236}">
                <a16:creationId xmlns:a16="http://schemas.microsoft.com/office/drawing/2014/main" id="{DF00F0F0-2B3E-6D47-A38B-93D7EF012702}"/>
              </a:ext>
            </a:extLst>
          </p:cNvPr>
          <p:cNvPicPr>
            <a:picLocks noChangeAspect="1"/>
          </p:cNvPicPr>
          <p:nvPr/>
        </p:nvPicPr>
        <p:blipFill>
          <a:blip r:embed="rId9"/>
          <a:stretch>
            <a:fillRect/>
          </a:stretch>
        </p:blipFill>
        <p:spPr>
          <a:xfrm>
            <a:off x="368615" y="2969977"/>
            <a:ext cx="2460528" cy="1868847"/>
          </a:xfrm>
          <a:prstGeom prst="rect">
            <a:avLst/>
          </a:prstGeom>
        </p:spPr>
      </p:pic>
      <p:pic>
        <p:nvPicPr>
          <p:cNvPr id="26" name="Picture 25" descr="A picture containing sitting, photo, food, table&#10;&#10;Description automatically generated">
            <a:extLst>
              <a:ext uri="{FF2B5EF4-FFF2-40B4-BE49-F238E27FC236}">
                <a16:creationId xmlns:a16="http://schemas.microsoft.com/office/drawing/2014/main" id="{C34D0C08-EDCD-AC48-BCA0-2659B6AF0321}"/>
              </a:ext>
            </a:extLst>
          </p:cNvPr>
          <p:cNvPicPr>
            <a:picLocks noChangeAspect="1"/>
          </p:cNvPicPr>
          <p:nvPr/>
        </p:nvPicPr>
        <p:blipFill>
          <a:blip r:embed="rId10"/>
          <a:stretch>
            <a:fillRect/>
          </a:stretch>
        </p:blipFill>
        <p:spPr>
          <a:xfrm>
            <a:off x="172888" y="4802264"/>
            <a:ext cx="2520165" cy="1855019"/>
          </a:xfrm>
          <a:prstGeom prst="rect">
            <a:avLst/>
          </a:prstGeom>
        </p:spPr>
      </p:pic>
      <p:pic>
        <p:nvPicPr>
          <p:cNvPr id="30" name="Picture 29" descr="A close up of food&#10;&#10;Description automatically generated">
            <a:extLst>
              <a:ext uri="{FF2B5EF4-FFF2-40B4-BE49-F238E27FC236}">
                <a16:creationId xmlns:a16="http://schemas.microsoft.com/office/drawing/2014/main" id="{245355A1-8765-8447-A648-5DF4DAC744B5}"/>
              </a:ext>
            </a:extLst>
          </p:cNvPr>
          <p:cNvPicPr>
            <a:picLocks noChangeAspect="1"/>
          </p:cNvPicPr>
          <p:nvPr/>
        </p:nvPicPr>
        <p:blipFill>
          <a:blip r:embed="rId11"/>
          <a:stretch>
            <a:fillRect/>
          </a:stretch>
        </p:blipFill>
        <p:spPr>
          <a:xfrm>
            <a:off x="3295875" y="4802264"/>
            <a:ext cx="2506232" cy="1956817"/>
          </a:xfrm>
          <a:prstGeom prst="rect">
            <a:avLst/>
          </a:prstGeom>
        </p:spPr>
      </p:pic>
      <p:pic>
        <p:nvPicPr>
          <p:cNvPr id="34" name="Picture 33" descr="A picture containing indoor, sitting, photo, table&#10;&#10;Description automatically generated">
            <a:extLst>
              <a:ext uri="{FF2B5EF4-FFF2-40B4-BE49-F238E27FC236}">
                <a16:creationId xmlns:a16="http://schemas.microsoft.com/office/drawing/2014/main" id="{4C8C1A11-FDFB-EA46-9AB5-EAA3031A5E1F}"/>
              </a:ext>
            </a:extLst>
          </p:cNvPr>
          <p:cNvPicPr>
            <a:picLocks noChangeAspect="1"/>
          </p:cNvPicPr>
          <p:nvPr/>
        </p:nvPicPr>
        <p:blipFill>
          <a:blip r:embed="rId12"/>
          <a:stretch>
            <a:fillRect/>
          </a:stretch>
        </p:blipFill>
        <p:spPr>
          <a:xfrm>
            <a:off x="3268301" y="2702956"/>
            <a:ext cx="2815909" cy="2113818"/>
          </a:xfrm>
          <a:prstGeom prst="rect">
            <a:avLst/>
          </a:prstGeom>
        </p:spPr>
      </p:pic>
      <p:sp>
        <p:nvSpPr>
          <p:cNvPr id="15" name="TextBox 14">
            <a:extLst>
              <a:ext uri="{FF2B5EF4-FFF2-40B4-BE49-F238E27FC236}">
                <a16:creationId xmlns:a16="http://schemas.microsoft.com/office/drawing/2014/main" id="{37879F88-7918-AC4B-A0D0-34EEE0D45A90}"/>
              </a:ext>
            </a:extLst>
          </p:cNvPr>
          <p:cNvSpPr txBox="1"/>
          <p:nvPr/>
        </p:nvSpPr>
        <p:spPr>
          <a:xfrm>
            <a:off x="6617375" y="2847642"/>
            <a:ext cx="2386839" cy="307777"/>
          </a:xfrm>
          <a:prstGeom prst="rect">
            <a:avLst/>
          </a:prstGeom>
          <a:noFill/>
        </p:spPr>
        <p:txBody>
          <a:bodyPr wrap="square" rtlCol="0">
            <a:spAutoFit/>
          </a:bodyPr>
          <a:lstStyle/>
          <a:p>
            <a:pPr algn="ctr"/>
            <a:r>
              <a:rPr lang="en-US" sz="1400" dirty="0" err="1"/>
              <a:t>Spraing</a:t>
            </a:r>
            <a:endParaRPr lang="en-US" sz="1400" dirty="0"/>
          </a:p>
        </p:txBody>
      </p:sp>
      <p:sp>
        <p:nvSpPr>
          <p:cNvPr id="16" name="5-Point Star 15">
            <a:extLst>
              <a:ext uri="{FF2B5EF4-FFF2-40B4-BE49-F238E27FC236}">
                <a16:creationId xmlns:a16="http://schemas.microsoft.com/office/drawing/2014/main" id="{C68389A6-72DC-464C-9EEC-E343BE03E7AB}"/>
              </a:ext>
            </a:extLst>
          </p:cNvPr>
          <p:cNvSpPr/>
          <p:nvPr/>
        </p:nvSpPr>
        <p:spPr>
          <a:xfrm>
            <a:off x="7176423" y="6008042"/>
            <a:ext cx="328612" cy="371475"/>
          </a:xfrm>
          <a:prstGeom prst="star5">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60F4428-5484-DB40-9728-C6286E2ED022}"/>
              </a:ext>
            </a:extLst>
          </p:cNvPr>
          <p:cNvSpPr txBox="1"/>
          <p:nvPr/>
        </p:nvSpPr>
        <p:spPr>
          <a:xfrm>
            <a:off x="7505034" y="6032140"/>
            <a:ext cx="4815303" cy="369332"/>
          </a:xfrm>
          <a:prstGeom prst="rect">
            <a:avLst/>
          </a:prstGeom>
          <a:noFill/>
        </p:spPr>
        <p:txBody>
          <a:bodyPr wrap="square" rtlCol="0">
            <a:spAutoFit/>
          </a:bodyPr>
          <a:lstStyle/>
          <a:p>
            <a:r>
              <a:rPr lang="en-US" dirty="0"/>
              <a:t>= </a:t>
            </a:r>
            <a:r>
              <a:rPr lang="en-US" dirty="0">
                <a:solidFill>
                  <a:srgbClr val="002060"/>
                </a:solidFill>
              </a:rPr>
              <a:t>Active research area in our USDA program</a:t>
            </a:r>
          </a:p>
        </p:txBody>
      </p:sp>
      <p:sp>
        <p:nvSpPr>
          <p:cNvPr id="19" name="TextBox 18">
            <a:extLst>
              <a:ext uri="{FF2B5EF4-FFF2-40B4-BE49-F238E27FC236}">
                <a16:creationId xmlns:a16="http://schemas.microsoft.com/office/drawing/2014/main" id="{B439704D-AD60-3147-BD23-D22F3968FE48}"/>
              </a:ext>
            </a:extLst>
          </p:cNvPr>
          <p:cNvSpPr txBox="1"/>
          <p:nvPr/>
        </p:nvSpPr>
        <p:spPr>
          <a:xfrm>
            <a:off x="1455754" y="528324"/>
            <a:ext cx="3701755" cy="369332"/>
          </a:xfrm>
          <a:prstGeom prst="rect">
            <a:avLst/>
          </a:prstGeom>
          <a:noFill/>
        </p:spPr>
        <p:txBody>
          <a:bodyPr wrap="square" rtlCol="0">
            <a:spAutoFit/>
          </a:bodyPr>
          <a:lstStyle/>
          <a:p>
            <a:r>
              <a:rPr lang="en-US" dirty="0">
                <a:solidFill>
                  <a:srgbClr val="00B050"/>
                </a:solidFill>
              </a:rPr>
              <a:t>Developmental OR physiological</a:t>
            </a:r>
          </a:p>
        </p:txBody>
      </p:sp>
      <p:sp>
        <p:nvSpPr>
          <p:cNvPr id="20" name="TextBox 19">
            <a:extLst>
              <a:ext uri="{FF2B5EF4-FFF2-40B4-BE49-F238E27FC236}">
                <a16:creationId xmlns:a16="http://schemas.microsoft.com/office/drawing/2014/main" id="{322816B5-C30E-A34A-87F9-2D41B298E1D2}"/>
              </a:ext>
            </a:extLst>
          </p:cNvPr>
          <p:cNvSpPr txBox="1"/>
          <p:nvPr/>
        </p:nvSpPr>
        <p:spPr>
          <a:xfrm>
            <a:off x="8123446" y="567083"/>
            <a:ext cx="2314262" cy="369332"/>
          </a:xfrm>
          <a:prstGeom prst="rect">
            <a:avLst/>
          </a:prstGeom>
          <a:noFill/>
        </p:spPr>
        <p:txBody>
          <a:bodyPr wrap="square" rtlCol="0">
            <a:spAutoFit/>
          </a:bodyPr>
          <a:lstStyle/>
          <a:p>
            <a:r>
              <a:rPr lang="en-US" dirty="0">
                <a:solidFill>
                  <a:schemeClr val="accent4">
                    <a:lumMod val="50000"/>
                  </a:schemeClr>
                </a:solidFill>
              </a:rPr>
              <a:t>Caused by pathogens</a:t>
            </a:r>
          </a:p>
        </p:txBody>
      </p:sp>
      <p:sp>
        <p:nvSpPr>
          <p:cNvPr id="21" name="Frame 20">
            <a:extLst>
              <a:ext uri="{FF2B5EF4-FFF2-40B4-BE49-F238E27FC236}">
                <a16:creationId xmlns:a16="http://schemas.microsoft.com/office/drawing/2014/main" id="{A94B1929-8BB2-BA4B-A321-AB39954D9D8E}"/>
              </a:ext>
            </a:extLst>
          </p:cNvPr>
          <p:cNvSpPr/>
          <p:nvPr/>
        </p:nvSpPr>
        <p:spPr>
          <a:xfrm>
            <a:off x="6096000" y="546809"/>
            <a:ext cx="5923112" cy="4729526"/>
          </a:xfrm>
          <a:prstGeom prst="frame">
            <a:avLst>
              <a:gd name="adj1" fmla="val 1250"/>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Frame 22">
            <a:extLst>
              <a:ext uri="{FF2B5EF4-FFF2-40B4-BE49-F238E27FC236}">
                <a16:creationId xmlns:a16="http://schemas.microsoft.com/office/drawing/2014/main" id="{F03192E7-5121-0644-8131-0CAC6A60040E}"/>
              </a:ext>
            </a:extLst>
          </p:cNvPr>
          <p:cNvSpPr/>
          <p:nvPr/>
        </p:nvSpPr>
        <p:spPr>
          <a:xfrm>
            <a:off x="172888" y="528324"/>
            <a:ext cx="5663050" cy="6230757"/>
          </a:xfrm>
          <a:prstGeom prst="frame">
            <a:avLst>
              <a:gd name="adj1" fmla="val 792"/>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extBox 23">
            <a:extLst>
              <a:ext uri="{FF2B5EF4-FFF2-40B4-BE49-F238E27FC236}">
                <a16:creationId xmlns:a16="http://schemas.microsoft.com/office/drawing/2014/main" id="{623CD1A2-E88B-054A-9B35-3A5472A920DA}"/>
              </a:ext>
            </a:extLst>
          </p:cNvPr>
          <p:cNvSpPr txBox="1"/>
          <p:nvPr/>
        </p:nvSpPr>
        <p:spPr>
          <a:xfrm>
            <a:off x="355136" y="-21036"/>
            <a:ext cx="11927075" cy="584775"/>
          </a:xfrm>
          <a:prstGeom prst="rect">
            <a:avLst/>
          </a:prstGeom>
          <a:noFill/>
        </p:spPr>
        <p:txBody>
          <a:bodyPr wrap="square" rtlCol="0">
            <a:spAutoFit/>
          </a:bodyPr>
          <a:lstStyle/>
          <a:p>
            <a:pPr algn="ctr"/>
            <a:r>
              <a:rPr lang="en-US" sz="3200" dirty="0"/>
              <a:t>Need to breed varieties that are not susceptible to defects</a:t>
            </a:r>
          </a:p>
        </p:txBody>
      </p:sp>
    </p:spTree>
    <p:extLst>
      <p:ext uri="{BB962C8B-B14F-4D97-AF65-F5344CB8AC3E}">
        <p14:creationId xmlns:p14="http://schemas.microsoft.com/office/powerpoint/2010/main" val="27728254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1536244-B073-414A-95F2-823A7317C252}"/>
              </a:ext>
            </a:extLst>
          </p:cNvPr>
          <p:cNvSpPr txBox="1"/>
          <p:nvPr/>
        </p:nvSpPr>
        <p:spPr>
          <a:xfrm>
            <a:off x="1855253" y="183929"/>
            <a:ext cx="8481494" cy="769441"/>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Tri-State Potato Breeding Program</a:t>
            </a:r>
          </a:p>
        </p:txBody>
      </p:sp>
      <p:sp>
        <p:nvSpPr>
          <p:cNvPr id="6" name="TextBox 5">
            <a:extLst>
              <a:ext uri="{FF2B5EF4-FFF2-40B4-BE49-F238E27FC236}">
                <a16:creationId xmlns:a16="http://schemas.microsoft.com/office/drawing/2014/main" id="{52B99223-C7DC-4949-8293-6D7E1BE35CFB}"/>
              </a:ext>
            </a:extLst>
          </p:cNvPr>
          <p:cNvSpPr txBox="1"/>
          <p:nvPr/>
        </p:nvSpPr>
        <p:spPr>
          <a:xfrm>
            <a:off x="-1840851" y="1555003"/>
            <a:ext cx="7135906"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Started in 1985</a:t>
            </a:r>
          </a:p>
        </p:txBody>
      </p:sp>
      <p:sp>
        <p:nvSpPr>
          <p:cNvPr id="7" name="TextBox 6">
            <a:extLst>
              <a:ext uri="{FF2B5EF4-FFF2-40B4-BE49-F238E27FC236}">
                <a16:creationId xmlns:a16="http://schemas.microsoft.com/office/drawing/2014/main" id="{47DCA9A2-C9AD-5248-8F4B-9011703B4330}"/>
              </a:ext>
            </a:extLst>
          </p:cNvPr>
          <p:cNvSpPr txBox="1"/>
          <p:nvPr/>
        </p:nvSpPr>
        <p:spPr>
          <a:xfrm>
            <a:off x="738485" y="2271647"/>
            <a:ext cx="7135906" cy="1200329"/>
          </a:xfrm>
          <a:prstGeom prst="rect">
            <a:avLst/>
          </a:prstGeom>
          <a:noFill/>
        </p:spPr>
        <p:txBody>
          <a:bodyPr wrap="square" rtlCol="0">
            <a:spAutoFit/>
          </a:bodyPr>
          <a:lstStyle/>
          <a:p>
            <a:pPr>
              <a:spcAft>
                <a:spcPts val="600"/>
              </a:spcAft>
              <a:buClr>
                <a:srgbClr val="C00000"/>
              </a:buClr>
            </a:pPr>
            <a:r>
              <a:rPr lang="en-US" sz="2400" dirty="0">
                <a:latin typeface="Times New Roman" panose="02020603050405020304" pitchFamily="18" charset="0"/>
                <a:cs typeface="Times New Roman" panose="02020603050405020304" pitchFamily="18" charset="0"/>
              </a:rPr>
              <a:t>USDA-ARS breeding programs develop germplasm needs for the industry and will be evaluated by state land grant universities of ID, OR and WA</a:t>
            </a:r>
          </a:p>
        </p:txBody>
      </p:sp>
      <p:pic>
        <p:nvPicPr>
          <p:cNvPr id="10" name="Picture 9">
            <a:extLst>
              <a:ext uri="{FF2B5EF4-FFF2-40B4-BE49-F238E27FC236}">
                <a16:creationId xmlns:a16="http://schemas.microsoft.com/office/drawing/2014/main" id="{2865A750-5C41-EC4A-8411-EC61A8C2581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504128" y="1322309"/>
            <a:ext cx="3445165" cy="2547574"/>
          </a:xfrm>
          <a:prstGeom prst="rect">
            <a:avLst/>
          </a:prstGeom>
        </p:spPr>
      </p:pic>
      <p:sp>
        <p:nvSpPr>
          <p:cNvPr id="11" name="TextBox 10">
            <a:extLst>
              <a:ext uri="{FF2B5EF4-FFF2-40B4-BE49-F238E27FC236}">
                <a16:creationId xmlns:a16="http://schemas.microsoft.com/office/drawing/2014/main" id="{9ECDBC4A-B97E-A944-885E-31A2A7E8269E}"/>
              </a:ext>
            </a:extLst>
          </p:cNvPr>
          <p:cNvSpPr txBox="1"/>
          <p:nvPr/>
        </p:nvSpPr>
        <p:spPr>
          <a:xfrm>
            <a:off x="738485" y="3869883"/>
            <a:ext cx="10715029" cy="2308324"/>
          </a:xfrm>
          <a:prstGeom prst="rect">
            <a:avLst/>
          </a:prstGeom>
          <a:noFill/>
        </p:spPr>
        <p:txBody>
          <a:bodyPr wrap="square" rtlCol="0">
            <a:spAutoFit/>
          </a:bodyPr>
          <a:lstStyle/>
          <a:p>
            <a:pPr>
              <a:buClr>
                <a:srgbClr val="C00000"/>
              </a:buClr>
            </a:pPr>
            <a:r>
              <a:rPr lang="en-US" sz="2400" u="sng" dirty="0">
                <a:latin typeface="Times New Roman" panose="02020603050405020304" pitchFamily="18" charset="0"/>
                <a:cs typeface="Times New Roman" panose="02020603050405020304" pitchFamily="18" charset="0"/>
              </a:rPr>
              <a:t>Original intent of the stake holders:</a:t>
            </a:r>
          </a:p>
          <a:p>
            <a:pPr>
              <a:buClr>
                <a:srgbClr val="C00000"/>
              </a:buClr>
            </a:pPr>
            <a:r>
              <a:rPr lang="en-US" sz="2400" dirty="0">
                <a:latin typeface="Times New Roman" panose="02020603050405020304" pitchFamily="18" charset="0"/>
                <a:cs typeface="Times New Roman" panose="02020603050405020304" pitchFamily="18" charset="0"/>
              </a:rPr>
              <a:t>Create a collaborative variety development program that would allow ARS scientists to concentrate on basic genetics and germplasm development, while instituting an applied research effort for smooth delivery of new varieties to the PNW potato industry</a:t>
            </a: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84508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3">
            <a:extLst>
              <a:ext uri="{FF2B5EF4-FFF2-40B4-BE49-F238E27FC236}">
                <a16:creationId xmlns:a16="http://schemas.microsoft.com/office/drawing/2014/main" id="{066100DC-5074-9540-9448-A9225CF66D51}"/>
              </a:ext>
            </a:extLst>
          </p:cNvPr>
          <p:cNvGrpSpPr>
            <a:grpSpLocks/>
          </p:cNvGrpSpPr>
          <p:nvPr/>
        </p:nvGrpSpPr>
        <p:grpSpPr bwMode="auto">
          <a:xfrm>
            <a:off x="1041099" y="1805339"/>
            <a:ext cx="8640763" cy="4129088"/>
            <a:chOff x="251520" y="1635720"/>
            <a:chExt cx="8640960" cy="4129088"/>
          </a:xfrm>
        </p:grpSpPr>
        <p:sp>
          <p:nvSpPr>
            <p:cNvPr id="5" name="TextBox 3">
              <a:extLst>
                <a:ext uri="{FF2B5EF4-FFF2-40B4-BE49-F238E27FC236}">
                  <a16:creationId xmlns:a16="http://schemas.microsoft.com/office/drawing/2014/main" id="{817FD67B-7226-B44B-A2FC-EA3867AAEE24}"/>
                </a:ext>
              </a:extLst>
            </p:cNvPr>
            <p:cNvSpPr txBox="1">
              <a:spLocks noChangeArrowheads="1"/>
            </p:cNvSpPr>
            <p:nvPr/>
          </p:nvSpPr>
          <p:spPr bwMode="auto">
            <a:xfrm>
              <a:off x="3275856" y="1635720"/>
              <a:ext cx="4968552" cy="615553"/>
            </a:xfrm>
            <a:prstGeom prst="rect">
              <a:avLst/>
            </a:prstGeom>
            <a:noFill/>
            <a:ln w="9525">
              <a:noFill/>
              <a:miter lim="800000"/>
              <a:headEnd/>
              <a:tailEnd/>
            </a:ln>
          </p:spPr>
          <p:txBody>
            <a:bodyPr>
              <a:spAutoFit/>
            </a:bodyPr>
            <a:lstStyle/>
            <a:p>
              <a:r>
                <a:rPr lang="en-US" sz="2000" dirty="0"/>
                <a:t>USDA-ARS and Oregon State University </a:t>
              </a:r>
            </a:p>
            <a:p>
              <a:r>
                <a:rPr lang="en-US" sz="1400" dirty="0"/>
                <a:t>Research Geneticists, Breeders</a:t>
              </a:r>
            </a:p>
          </p:txBody>
        </p:sp>
        <p:sp>
          <p:nvSpPr>
            <p:cNvPr id="6" name="TextBox 4">
              <a:extLst>
                <a:ext uri="{FF2B5EF4-FFF2-40B4-BE49-F238E27FC236}">
                  <a16:creationId xmlns:a16="http://schemas.microsoft.com/office/drawing/2014/main" id="{E5406A6C-E1FD-DD42-B1D6-900617657E20}"/>
                </a:ext>
              </a:extLst>
            </p:cNvPr>
            <p:cNvSpPr txBox="1">
              <a:spLocks noChangeArrowheads="1"/>
            </p:cNvSpPr>
            <p:nvPr/>
          </p:nvSpPr>
          <p:spPr bwMode="auto">
            <a:xfrm>
              <a:off x="3051934" y="2404327"/>
              <a:ext cx="4495902" cy="830997"/>
            </a:xfrm>
            <a:prstGeom prst="rect">
              <a:avLst/>
            </a:prstGeom>
            <a:noFill/>
            <a:ln w="9525">
              <a:noFill/>
              <a:miter lim="800000"/>
              <a:headEnd/>
              <a:tailEnd/>
            </a:ln>
          </p:spPr>
          <p:txBody>
            <a:bodyPr wrap="square">
              <a:spAutoFit/>
            </a:bodyPr>
            <a:lstStyle/>
            <a:p>
              <a:pPr algn="ctr"/>
              <a:r>
                <a:rPr lang="en-US" sz="2000" dirty="0"/>
                <a:t>Land Grant State Universities </a:t>
              </a:r>
              <a:endParaRPr lang="en-US" sz="1400" dirty="0"/>
            </a:p>
            <a:p>
              <a:pPr algn="ctr"/>
              <a:r>
                <a:rPr lang="en-US" sz="1400" dirty="0"/>
                <a:t>       Breeders, agronomists, physiologists, pathologists, entomologists, extension specialists</a:t>
              </a:r>
            </a:p>
          </p:txBody>
        </p:sp>
        <p:sp>
          <p:nvSpPr>
            <p:cNvPr id="7" name="TextBox 5">
              <a:extLst>
                <a:ext uri="{FF2B5EF4-FFF2-40B4-BE49-F238E27FC236}">
                  <a16:creationId xmlns:a16="http://schemas.microsoft.com/office/drawing/2014/main" id="{41A783A9-CD9B-4242-8F4C-71011DAE103F}"/>
                </a:ext>
              </a:extLst>
            </p:cNvPr>
            <p:cNvSpPr txBox="1">
              <a:spLocks noChangeArrowheads="1"/>
            </p:cNvSpPr>
            <p:nvPr/>
          </p:nvSpPr>
          <p:spPr bwMode="auto">
            <a:xfrm>
              <a:off x="3651085" y="4727629"/>
              <a:ext cx="4752528" cy="400110"/>
            </a:xfrm>
            <a:prstGeom prst="rect">
              <a:avLst/>
            </a:prstGeom>
            <a:noFill/>
            <a:ln w="9525">
              <a:noFill/>
              <a:miter lim="800000"/>
              <a:headEnd/>
              <a:tailEnd/>
            </a:ln>
          </p:spPr>
          <p:txBody>
            <a:bodyPr>
              <a:spAutoFit/>
            </a:bodyPr>
            <a:lstStyle/>
            <a:p>
              <a:r>
                <a:rPr lang="en-US" sz="2000" dirty="0"/>
                <a:t>Potato Commissions – ID, OR, WA</a:t>
              </a:r>
            </a:p>
          </p:txBody>
        </p:sp>
        <p:sp>
          <p:nvSpPr>
            <p:cNvPr id="8" name="TextBox 6">
              <a:extLst>
                <a:ext uri="{FF2B5EF4-FFF2-40B4-BE49-F238E27FC236}">
                  <a16:creationId xmlns:a16="http://schemas.microsoft.com/office/drawing/2014/main" id="{D8FA9DA9-2572-E241-B0DF-B499DB730BFF}"/>
                </a:ext>
              </a:extLst>
            </p:cNvPr>
            <p:cNvSpPr txBox="1">
              <a:spLocks noChangeArrowheads="1"/>
            </p:cNvSpPr>
            <p:nvPr/>
          </p:nvSpPr>
          <p:spPr bwMode="auto">
            <a:xfrm>
              <a:off x="3707904" y="4038531"/>
              <a:ext cx="4896544" cy="400110"/>
            </a:xfrm>
            <a:prstGeom prst="rect">
              <a:avLst/>
            </a:prstGeom>
            <a:noFill/>
            <a:ln w="9525">
              <a:noFill/>
              <a:miter lim="800000"/>
              <a:headEnd/>
              <a:tailEnd/>
            </a:ln>
          </p:spPr>
          <p:txBody>
            <a:bodyPr>
              <a:spAutoFit/>
            </a:bodyPr>
            <a:lstStyle/>
            <a:p>
              <a:r>
                <a:rPr lang="en-US" sz="2000" dirty="0"/>
                <a:t>Industry – growers, processors, packers</a:t>
              </a:r>
            </a:p>
          </p:txBody>
        </p:sp>
        <p:sp>
          <p:nvSpPr>
            <p:cNvPr id="9" name="TextBox 7">
              <a:extLst>
                <a:ext uri="{FF2B5EF4-FFF2-40B4-BE49-F238E27FC236}">
                  <a16:creationId xmlns:a16="http://schemas.microsoft.com/office/drawing/2014/main" id="{D63F2A9D-F104-EC4E-B12D-0CABAF9AF62C}"/>
                </a:ext>
              </a:extLst>
            </p:cNvPr>
            <p:cNvSpPr txBox="1">
              <a:spLocks noChangeArrowheads="1"/>
            </p:cNvSpPr>
            <p:nvPr/>
          </p:nvSpPr>
          <p:spPr bwMode="auto">
            <a:xfrm>
              <a:off x="3347864" y="5363924"/>
              <a:ext cx="5544616" cy="400110"/>
            </a:xfrm>
            <a:prstGeom prst="rect">
              <a:avLst/>
            </a:prstGeom>
            <a:noFill/>
            <a:ln w="9525">
              <a:noFill/>
              <a:miter lim="800000"/>
              <a:headEnd/>
              <a:tailEnd/>
            </a:ln>
          </p:spPr>
          <p:txBody>
            <a:bodyPr>
              <a:spAutoFit/>
            </a:bodyPr>
            <a:lstStyle/>
            <a:p>
              <a:r>
                <a:rPr lang="en-US" sz="2000" dirty="0"/>
                <a:t>Potato Variety Management Institute (PVMI)</a:t>
              </a:r>
            </a:p>
          </p:txBody>
        </p:sp>
        <p:graphicFrame>
          <p:nvGraphicFramePr>
            <p:cNvPr id="10" name="Diagram 9">
              <a:extLst>
                <a:ext uri="{FF2B5EF4-FFF2-40B4-BE49-F238E27FC236}">
                  <a16:creationId xmlns:a16="http://schemas.microsoft.com/office/drawing/2014/main" id="{2DA2822D-859E-0B4A-A58C-8D493D8937A8}"/>
                </a:ext>
              </a:extLst>
            </p:cNvPr>
            <p:cNvGraphicFramePr/>
            <p:nvPr/>
          </p:nvGraphicFramePr>
          <p:xfrm>
            <a:off x="251520" y="1700808"/>
            <a:ext cx="295232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1">
              <a:extLst>
                <a:ext uri="{FF2B5EF4-FFF2-40B4-BE49-F238E27FC236}">
                  <a16:creationId xmlns:a16="http://schemas.microsoft.com/office/drawing/2014/main" id="{77EA3C86-035D-C941-9531-ABCB5D4B946B}"/>
                </a:ext>
              </a:extLst>
            </p:cNvPr>
            <p:cNvSpPr txBox="1">
              <a:spLocks noChangeArrowheads="1"/>
            </p:cNvSpPr>
            <p:nvPr/>
          </p:nvSpPr>
          <p:spPr bwMode="auto">
            <a:xfrm>
              <a:off x="3707904" y="3266826"/>
              <a:ext cx="4968552" cy="400110"/>
            </a:xfrm>
            <a:prstGeom prst="rect">
              <a:avLst/>
            </a:prstGeom>
            <a:noFill/>
            <a:ln w="9525">
              <a:noFill/>
              <a:miter lim="800000"/>
              <a:headEnd/>
              <a:tailEnd/>
            </a:ln>
          </p:spPr>
          <p:txBody>
            <a:bodyPr>
              <a:spAutoFit/>
            </a:bodyPr>
            <a:lstStyle/>
            <a:p>
              <a:r>
                <a:rPr lang="en-US" sz="2000" dirty="0"/>
                <a:t>USDA-ARS</a:t>
              </a:r>
            </a:p>
          </p:txBody>
        </p:sp>
        <p:sp>
          <p:nvSpPr>
            <p:cNvPr id="12" name="Right Brace 11">
              <a:extLst>
                <a:ext uri="{FF2B5EF4-FFF2-40B4-BE49-F238E27FC236}">
                  <a16:creationId xmlns:a16="http://schemas.microsoft.com/office/drawing/2014/main" id="{D4CA66B9-002D-6448-A510-3C351E224DD2}"/>
                </a:ext>
              </a:extLst>
            </p:cNvPr>
            <p:cNvSpPr/>
            <p:nvPr/>
          </p:nvSpPr>
          <p:spPr>
            <a:xfrm>
              <a:off x="3347216" y="2394545"/>
              <a:ext cx="288932" cy="2735263"/>
            </a:xfrm>
            <a:prstGeom prst="rightBrace">
              <a:avLst/>
            </a:prstGeom>
            <a:noFill/>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sp>
        <p:nvSpPr>
          <p:cNvPr id="13" name="TextBox 12">
            <a:extLst>
              <a:ext uri="{FF2B5EF4-FFF2-40B4-BE49-F238E27FC236}">
                <a16:creationId xmlns:a16="http://schemas.microsoft.com/office/drawing/2014/main" id="{B29F2BA7-A632-2F4D-8334-7BFB7B3E6442}"/>
              </a:ext>
            </a:extLst>
          </p:cNvPr>
          <p:cNvSpPr txBox="1"/>
          <p:nvPr/>
        </p:nvSpPr>
        <p:spPr>
          <a:xfrm>
            <a:off x="1855253" y="334350"/>
            <a:ext cx="8481494" cy="769441"/>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Tri-State Potato Breeding Program</a:t>
            </a:r>
          </a:p>
        </p:txBody>
      </p:sp>
      <p:pic>
        <p:nvPicPr>
          <p:cNvPr id="14" name="Picture 13">
            <a:extLst>
              <a:ext uri="{FF2B5EF4-FFF2-40B4-BE49-F238E27FC236}">
                <a16:creationId xmlns:a16="http://schemas.microsoft.com/office/drawing/2014/main" id="{52F70A1F-9591-D047-ABD9-33CDE0D9144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504128" y="1322309"/>
            <a:ext cx="3445165" cy="2547574"/>
          </a:xfrm>
          <a:prstGeom prst="rect">
            <a:avLst/>
          </a:prstGeom>
        </p:spPr>
      </p:pic>
    </p:spTree>
    <p:extLst>
      <p:ext uri="{BB962C8B-B14F-4D97-AF65-F5344CB8AC3E}">
        <p14:creationId xmlns:p14="http://schemas.microsoft.com/office/powerpoint/2010/main" val="22161528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EB707E30-25D7-9D43-A67A-499CFCC629E5}"/>
              </a:ext>
            </a:extLst>
          </p:cNvPr>
          <p:cNvSpPr txBox="1">
            <a:spLocks noChangeArrowheads="1"/>
          </p:cNvSpPr>
          <p:nvPr/>
        </p:nvSpPr>
        <p:spPr bwMode="auto">
          <a:xfrm>
            <a:off x="2332225" y="-33852"/>
            <a:ext cx="62751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600" dirty="0">
                <a:latin typeface="Lucida Sans" panose="020B0602030504020204" pitchFamily="34" charset="77"/>
                <a:ea typeface="Andale Mono" panose="020B0509000000000004" pitchFamily="49" charset="0"/>
                <a:cs typeface="Andale Mono" panose="020B0509000000000004" pitchFamily="49" charset="0"/>
              </a:rPr>
              <a:t>Tri-State Breeding Program</a:t>
            </a:r>
          </a:p>
        </p:txBody>
      </p:sp>
      <p:sp>
        <p:nvSpPr>
          <p:cNvPr id="175" name="Rectangle 3">
            <a:extLst>
              <a:ext uri="{FF2B5EF4-FFF2-40B4-BE49-F238E27FC236}">
                <a16:creationId xmlns:a16="http://schemas.microsoft.com/office/drawing/2014/main" id="{9B68A604-EA17-FD4F-BCBD-108E7C7B29F9}"/>
              </a:ext>
            </a:extLst>
          </p:cNvPr>
          <p:cNvSpPr>
            <a:spLocks noChangeArrowheads="1"/>
          </p:cNvSpPr>
          <p:nvPr/>
        </p:nvSpPr>
        <p:spPr bwMode="auto">
          <a:xfrm flipH="1">
            <a:off x="4846523" y="350095"/>
            <a:ext cx="45719" cy="259416"/>
          </a:xfrm>
          <a:prstGeom prst="rect">
            <a:avLst/>
          </a:prstGeom>
          <a:noFill/>
          <a:ln w="9525">
            <a:noFill/>
            <a:miter lim="800000"/>
            <a:headEnd/>
            <a:tailEnd/>
          </a:ln>
        </p:spPr>
        <p:txBody>
          <a:bodyPr wrap="square" lIns="0" tIns="0" rIns="0" bIns="0">
            <a:spAutoFit/>
          </a:bodyPr>
          <a:lstStyle/>
          <a:p>
            <a:r>
              <a:rPr lang="en-US" sz="1700" b="1">
                <a:latin typeface="Times New Roman" pitchFamily="18" charset="0"/>
              </a:rPr>
              <a:t> </a:t>
            </a:r>
            <a:endParaRPr lang="en-US">
              <a:latin typeface="Arial" charset="0"/>
            </a:endParaRPr>
          </a:p>
        </p:txBody>
      </p:sp>
      <p:sp>
        <p:nvSpPr>
          <p:cNvPr id="176" name="Rectangle 5">
            <a:extLst>
              <a:ext uri="{FF2B5EF4-FFF2-40B4-BE49-F238E27FC236}">
                <a16:creationId xmlns:a16="http://schemas.microsoft.com/office/drawing/2014/main" id="{F67EEAB9-E50C-0249-AB74-806C319EAFEE}"/>
              </a:ext>
            </a:extLst>
          </p:cNvPr>
          <p:cNvSpPr>
            <a:spLocks noChangeArrowheads="1"/>
          </p:cNvSpPr>
          <p:nvPr/>
        </p:nvSpPr>
        <p:spPr bwMode="auto">
          <a:xfrm flipH="1">
            <a:off x="7111473" y="581871"/>
            <a:ext cx="45719" cy="259416"/>
          </a:xfrm>
          <a:prstGeom prst="rect">
            <a:avLst/>
          </a:prstGeom>
          <a:noFill/>
          <a:ln w="9525">
            <a:noFill/>
            <a:miter lim="800000"/>
            <a:headEnd/>
            <a:tailEnd/>
          </a:ln>
        </p:spPr>
        <p:txBody>
          <a:bodyPr wrap="square" lIns="0" tIns="0" rIns="0" bIns="0">
            <a:spAutoFit/>
          </a:bodyPr>
          <a:lstStyle/>
          <a:p>
            <a:r>
              <a:rPr lang="en-US" sz="1700" b="1">
                <a:latin typeface="Times New Roman" pitchFamily="18" charset="0"/>
              </a:rPr>
              <a:t> </a:t>
            </a:r>
            <a:endParaRPr lang="en-US" b="1">
              <a:latin typeface="Arial" charset="0"/>
            </a:endParaRPr>
          </a:p>
        </p:txBody>
      </p:sp>
      <p:sp>
        <p:nvSpPr>
          <p:cNvPr id="177" name="Rectangle 7">
            <a:extLst>
              <a:ext uri="{FF2B5EF4-FFF2-40B4-BE49-F238E27FC236}">
                <a16:creationId xmlns:a16="http://schemas.microsoft.com/office/drawing/2014/main" id="{F5BADE58-FA50-B742-983C-B54CA548D1BC}"/>
              </a:ext>
            </a:extLst>
          </p:cNvPr>
          <p:cNvSpPr>
            <a:spLocks noChangeArrowheads="1"/>
          </p:cNvSpPr>
          <p:nvPr/>
        </p:nvSpPr>
        <p:spPr bwMode="auto">
          <a:xfrm>
            <a:off x="4342276" y="3715466"/>
            <a:ext cx="960202" cy="366235"/>
          </a:xfrm>
          <a:prstGeom prst="rect">
            <a:avLst/>
          </a:prstGeom>
          <a:noFill/>
          <a:ln w="9525">
            <a:noFill/>
            <a:miter lim="800000"/>
            <a:headEnd/>
            <a:tailEnd/>
          </a:ln>
        </p:spPr>
        <p:txBody>
          <a:bodyPr wrap="square" lIns="0" tIns="0" rIns="0" bIns="0">
            <a:spAutoFit/>
          </a:bodyPr>
          <a:lstStyle/>
          <a:p>
            <a:pPr algn="ctr"/>
            <a:r>
              <a:rPr lang="en-US" sz="1200" b="1" dirty="0">
                <a:latin typeface="Times New Roman" pitchFamily="18" charset="0"/>
              </a:rPr>
              <a:t>20-hills, 2 reps</a:t>
            </a:r>
          </a:p>
          <a:p>
            <a:pPr algn="ctr"/>
            <a:r>
              <a:rPr lang="en-US" sz="1200" b="1" dirty="0">
                <a:latin typeface="Times New Roman" pitchFamily="18" charset="0"/>
              </a:rPr>
              <a:t>Klamath  (SI)</a:t>
            </a:r>
            <a:endParaRPr lang="en-US" sz="1200" b="1" dirty="0">
              <a:latin typeface="Arial" charset="0"/>
            </a:endParaRPr>
          </a:p>
        </p:txBody>
      </p:sp>
      <p:sp>
        <p:nvSpPr>
          <p:cNvPr id="178" name="Text Box 10">
            <a:extLst>
              <a:ext uri="{FF2B5EF4-FFF2-40B4-BE49-F238E27FC236}">
                <a16:creationId xmlns:a16="http://schemas.microsoft.com/office/drawing/2014/main" id="{51BC7CE9-11AF-464C-8EAA-7A4D86E9C58E}"/>
              </a:ext>
            </a:extLst>
          </p:cNvPr>
          <p:cNvSpPr txBox="1">
            <a:spLocks noChangeArrowheads="1"/>
          </p:cNvSpPr>
          <p:nvPr/>
        </p:nvSpPr>
        <p:spPr bwMode="auto">
          <a:xfrm>
            <a:off x="2811724" y="2121838"/>
            <a:ext cx="3981333" cy="458088"/>
          </a:xfrm>
          <a:prstGeom prst="rect">
            <a:avLst/>
          </a:prstGeom>
          <a:noFill/>
          <a:ln w="9525">
            <a:noFill/>
            <a:miter lim="800000"/>
            <a:headEnd/>
            <a:tailEnd/>
          </a:ln>
        </p:spPr>
        <p:txBody>
          <a:bodyPr wrap="square">
            <a:spAutoFit/>
          </a:bodyPr>
          <a:lstStyle/>
          <a:p>
            <a:pPr algn="ctr"/>
            <a:r>
              <a:rPr lang="en-US" sz="1200" b="1" dirty="0">
                <a:solidFill>
                  <a:srgbClr val="FF0000"/>
                </a:solidFill>
                <a:latin typeface="Times New Roman" pitchFamily="18" charset="0"/>
                <a:cs typeface="Times New Roman" pitchFamily="18" charset="0"/>
              </a:rPr>
              <a:t>Single Hills </a:t>
            </a:r>
          </a:p>
          <a:p>
            <a:pPr algn="ctr"/>
            <a:r>
              <a:rPr lang="en-US" sz="1200" b="1" dirty="0">
                <a:latin typeface="Times New Roman" pitchFamily="18" charset="0"/>
                <a:cs typeface="Times New Roman" pitchFamily="18" charset="0"/>
              </a:rPr>
              <a:t>Klamath Falls (~60,000 in Field)</a:t>
            </a:r>
          </a:p>
        </p:txBody>
      </p:sp>
      <p:sp>
        <p:nvSpPr>
          <p:cNvPr id="179" name="Text Box 16">
            <a:extLst>
              <a:ext uri="{FF2B5EF4-FFF2-40B4-BE49-F238E27FC236}">
                <a16:creationId xmlns:a16="http://schemas.microsoft.com/office/drawing/2014/main" id="{97EB18C7-3521-A247-AEFD-0209B46F3CEE}"/>
              </a:ext>
            </a:extLst>
          </p:cNvPr>
          <p:cNvSpPr txBox="1">
            <a:spLocks noChangeArrowheads="1"/>
          </p:cNvSpPr>
          <p:nvPr/>
        </p:nvSpPr>
        <p:spPr bwMode="auto">
          <a:xfrm>
            <a:off x="5784206" y="3704536"/>
            <a:ext cx="1601515" cy="461665"/>
          </a:xfrm>
          <a:prstGeom prst="rect">
            <a:avLst/>
          </a:prstGeom>
          <a:noFill/>
          <a:ln w="9525">
            <a:noFill/>
            <a:miter lim="800000"/>
            <a:headEnd/>
            <a:tailEnd/>
          </a:ln>
        </p:spPr>
        <p:txBody>
          <a:bodyPr wrap="square">
            <a:spAutoFit/>
          </a:bodyPr>
          <a:lstStyle/>
          <a:p>
            <a:pPr algn="ctr"/>
            <a:r>
              <a:rPr lang="en-US" sz="1200" b="1" dirty="0">
                <a:latin typeface="Times New Roman" pitchFamily="18" charset="0"/>
                <a:cs typeface="Times New Roman" pitchFamily="18" charset="0"/>
              </a:rPr>
              <a:t>20-hills, 2 reps</a:t>
            </a:r>
          </a:p>
          <a:p>
            <a:pPr algn="ctr"/>
            <a:r>
              <a:rPr lang="en-US" sz="1200" b="1" dirty="0">
                <a:latin typeface="Times New Roman" pitchFamily="18" charset="0"/>
                <a:cs typeface="Times New Roman" pitchFamily="18" charset="0"/>
              </a:rPr>
              <a:t>Ontario</a:t>
            </a:r>
          </a:p>
        </p:txBody>
      </p:sp>
      <p:sp>
        <p:nvSpPr>
          <p:cNvPr id="180" name="Rectangle 17">
            <a:extLst>
              <a:ext uri="{FF2B5EF4-FFF2-40B4-BE49-F238E27FC236}">
                <a16:creationId xmlns:a16="http://schemas.microsoft.com/office/drawing/2014/main" id="{AAB16C8B-A682-3E4B-BA81-F8FE0C5E8EB1}"/>
              </a:ext>
            </a:extLst>
          </p:cNvPr>
          <p:cNvSpPr>
            <a:spLocks noChangeArrowheads="1"/>
          </p:cNvSpPr>
          <p:nvPr/>
        </p:nvSpPr>
        <p:spPr bwMode="auto">
          <a:xfrm>
            <a:off x="2737842" y="3715466"/>
            <a:ext cx="960202" cy="366235"/>
          </a:xfrm>
          <a:prstGeom prst="rect">
            <a:avLst/>
          </a:prstGeom>
          <a:noFill/>
          <a:ln w="9525">
            <a:noFill/>
            <a:miter lim="800000"/>
            <a:headEnd/>
            <a:tailEnd/>
          </a:ln>
        </p:spPr>
        <p:txBody>
          <a:bodyPr wrap="square" lIns="0" tIns="0" rIns="0" bIns="0">
            <a:spAutoFit/>
          </a:bodyPr>
          <a:lstStyle/>
          <a:p>
            <a:pPr algn="ctr"/>
            <a:r>
              <a:rPr lang="en-US" sz="1200" b="1" dirty="0">
                <a:latin typeface="Times New Roman" pitchFamily="18" charset="0"/>
              </a:rPr>
              <a:t>20-hills, 2 reps</a:t>
            </a:r>
          </a:p>
          <a:p>
            <a:pPr algn="ctr"/>
            <a:r>
              <a:rPr lang="en-US" sz="1200" b="1" dirty="0">
                <a:latin typeface="Times New Roman" pitchFamily="18" charset="0"/>
              </a:rPr>
              <a:t>Hermiston</a:t>
            </a:r>
            <a:endParaRPr lang="en-US" sz="1200" b="1" dirty="0">
              <a:latin typeface="Arial" charset="0"/>
            </a:endParaRPr>
          </a:p>
        </p:txBody>
      </p:sp>
      <p:sp>
        <p:nvSpPr>
          <p:cNvPr id="181" name="Rectangle 18">
            <a:extLst>
              <a:ext uri="{FF2B5EF4-FFF2-40B4-BE49-F238E27FC236}">
                <a16:creationId xmlns:a16="http://schemas.microsoft.com/office/drawing/2014/main" id="{A279D225-CBBB-3B4E-B6FF-CD27E3B17BCB}"/>
              </a:ext>
            </a:extLst>
          </p:cNvPr>
          <p:cNvSpPr>
            <a:spLocks noChangeArrowheads="1"/>
          </p:cNvSpPr>
          <p:nvPr/>
        </p:nvSpPr>
        <p:spPr bwMode="auto">
          <a:xfrm>
            <a:off x="3378596" y="2941798"/>
            <a:ext cx="867952" cy="366235"/>
          </a:xfrm>
          <a:prstGeom prst="rect">
            <a:avLst/>
          </a:prstGeom>
          <a:noFill/>
          <a:ln w="9525">
            <a:noFill/>
            <a:miter lim="800000"/>
            <a:headEnd/>
            <a:tailEnd/>
          </a:ln>
        </p:spPr>
        <p:txBody>
          <a:bodyPr wrap="square" lIns="0" tIns="0" rIns="0" bIns="0">
            <a:spAutoFit/>
          </a:bodyPr>
          <a:lstStyle/>
          <a:p>
            <a:pPr algn="ctr"/>
            <a:r>
              <a:rPr lang="en-US" sz="1200" b="1" dirty="0">
                <a:latin typeface="Times New Roman" pitchFamily="18" charset="0"/>
              </a:rPr>
              <a:t>4-hills (~700)</a:t>
            </a:r>
          </a:p>
          <a:p>
            <a:pPr algn="ctr"/>
            <a:r>
              <a:rPr lang="en-US" sz="1200" b="1" dirty="0">
                <a:latin typeface="Times New Roman" pitchFamily="18" charset="0"/>
              </a:rPr>
              <a:t>Hermiston</a:t>
            </a:r>
            <a:endParaRPr lang="en-US" sz="1200" b="1" dirty="0">
              <a:latin typeface="Arial" charset="0"/>
            </a:endParaRPr>
          </a:p>
        </p:txBody>
      </p:sp>
      <p:sp>
        <p:nvSpPr>
          <p:cNvPr id="182" name="Rectangle 23">
            <a:extLst>
              <a:ext uri="{FF2B5EF4-FFF2-40B4-BE49-F238E27FC236}">
                <a16:creationId xmlns:a16="http://schemas.microsoft.com/office/drawing/2014/main" id="{3535BA6D-BF4E-6A4B-9031-847EDA75242F}"/>
              </a:ext>
            </a:extLst>
          </p:cNvPr>
          <p:cNvSpPr>
            <a:spLocks noChangeArrowheads="1"/>
          </p:cNvSpPr>
          <p:nvPr/>
        </p:nvSpPr>
        <p:spPr bwMode="auto">
          <a:xfrm flipH="1">
            <a:off x="2917913" y="1427375"/>
            <a:ext cx="45719" cy="137338"/>
          </a:xfrm>
          <a:prstGeom prst="rect">
            <a:avLst/>
          </a:prstGeom>
          <a:noFill/>
          <a:ln w="9525">
            <a:noFill/>
            <a:miter lim="800000"/>
            <a:headEnd/>
            <a:tailEnd/>
          </a:ln>
        </p:spPr>
        <p:txBody>
          <a:bodyPr wrap="square" lIns="0" tIns="0" rIns="0" bIns="0">
            <a:spAutoFit/>
          </a:bodyPr>
          <a:lstStyle/>
          <a:p>
            <a:r>
              <a:rPr lang="en-US" sz="900" b="1">
                <a:latin typeface="Times New Roman" pitchFamily="18" charset="0"/>
              </a:rPr>
              <a:t> </a:t>
            </a:r>
            <a:endParaRPr lang="en-US" b="1">
              <a:latin typeface="Arial" charset="0"/>
            </a:endParaRPr>
          </a:p>
        </p:txBody>
      </p:sp>
      <p:sp>
        <p:nvSpPr>
          <p:cNvPr id="183" name="Rectangle 27">
            <a:extLst>
              <a:ext uri="{FF2B5EF4-FFF2-40B4-BE49-F238E27FC236}">
                <a16:creationId xmlns:a16="http://schemas.microsoft.com/office/drawing/2014/main" id="{CA748430-6B79-FF4E-AC71-C97A5B74EC60}"/>
              </a:ext>
            </a:extLst>
          </p:cNvPr>
          <p:cNvSpPr>
            <a:spLocks noChangeArrowheads="1"/>
          </p:cNvSpPr>
          <p:nvPr/>
        </p:nvSpPr>
        <p:spPr bwMode="auto">
          <a:xfrm flipH="1">
            <a:off x="4168388" y="1420626"/>
            <a:ext cx="45719" cy="137338"/>
          </a:xfrm>
          <a:prstGeom prst="rect">
            <a:avLst/>
          </a:prstGeom>
          <a:noFill/>
          <a:ln w="9525">
            <a:noFill/>
            <a:miter lim="800000"/>
            <a:headEnd/>
            <a:tailEnd/>
          </a:ln>
        </p:spPr>
        <p:txBody>
          <a:bodyPr wrap="square" lIns="0" tIns="0" rIns="0" bIns="0">
            <a:spAutoFit/>
          </a:bodyPr>
          <a:lstStyle/>
          <a:p>
            <a:r>
              <a:rPr lang="en-US" sz="900" b="1">
                <a:latin typeface="Times New Roman" pitchFamily="18" charset="0"/>
              </a:rPr>
              <a:t> </a:t>
            </a:r>
            <a:endParaRPr lang="en-US" b="1">
              <a:latin typeface="Arial" charset="0"/>
            </a:endParaRPr>
          </a:p>
        </p:txBody>
      </p:sp>
      <p:sp>
        <p:nvSpPr>
          <p:cNvPr id="184" name="Rectangle 28">
            <a:extLst>
              <a:ext uri="{FF2B5EF4-FFF2-40B4-BE49-F238E27FC236}">
                <a16:creationId xmlns:a16="http://schemas.microsoft.com/office/drawing/2014/main" id="{0851C290-AA8C-F440-ADFB-BA47600D189C}"/>
              </a:ext>
            </a:extLst>
          </p:cNvPr>
          <p:cNvSpPr>
            <a:spLocks noChangeArrowheads="1"/>
          </p:cNvSpPr>
          <p:nvPr/>
        </p:nvSpPr>
        <p:spPr bwMode="auto">
          <a:xfrm flipH="1">
            <a:off x="3051263" y="1867113"/>
            <a:ext cx="45719" cy="137338"/>
          </a:xfrm>
          <a:prstGeom prst="rect">
            <a:avLst/>
          </a:prstGeom>
          <a:noFill/>
          <a:ln w="9525">
            <a:noFill/>
            <a:miter lim="800000"/>
            <a:headEnd/>
            <a:tailEnd/>
          </a:ln>
        </p:spPr>
        <p:txBody>
          <a:bodyPr wrap="square" lIns="0" tIns="0" rIns="0" bIns="0">
            <a:spAutoFit/>
          </a:bodyPr>
          <a:lstStyle/>
          <a:p>
            <a:r>
              <a:rPr lang="en-US" sz="900" b="1">
                <a:latin typeface="Times New Roman" pitchFamily="18" charset="0"/>
              </a:rPr>
              <a:t> </a:t>
            </a:r>
            <a:endParaRPr lang="en-US" b="1">
              <a:latin typeface="Arial" charset="0"/>
            </a:endParaRPr>
          </a:p>
        </p:txBody>
      </p:sp>
      <p:sp>
        <p:nvSpPr>
          <p:cNvPr id="185" name="Rectangle 30">
            <a:extLst>
              <a:ext uri="{FF2B5EF4-FFF2-40B4-BE49-F238E27FC236}">
                <a16:creationId xmlns:a16="http://schemas.microsoft.com/office/drawing/2014/main" id="{06DE9F06-8189-0445-B47F-420EC2169615}"/>
              </a:ext>
            </a:extLst>
          </p:cNvPr>
          <p:cNvSpPr>
            <a:spLocks noChangeArrowheads="1"/>
          </p:cNvSpPr>
          <p:nvPr/>
        </p:nvSpPr>
        <p:spPr bwMode="auto">
          <a:xfrm flipH="1">
            <a:off x="3946138" y="1893703"/>
            <a:ext cx="45719" cy="137338"/>
          </a:xfrm>
          <a:prstGeom prst="rect">
            <a:avLst/>
          </a:prstGeom>
          <a:noFill/>
          <a:ln w="9525">
            <a:noFill/>
            <a:miter lim="800000"/>
            <a:headEnd/>
            <a:tailEnd/>
          </a:ln>
        </p:spPr>
        <p:txBody>
          <a:bodyPr wrap="square" lIns="0" tIns="0" rIns="0" bIns="0">
            <a:spAutoFit/>
          </a:bodyPr>
          <a:lstStyle/>
          <a:p>
            <a:r>
              <a:rPr lang="en-US" sz="900" b="1">
                <a:latin typeface="Times New Roman" pitchFamily="18" charset="0"/>
              </a:rPr>
              <a:t> </a:t>
            </a:r>
            <a:endParaRPr lang="en-US" b="1">
              <a:latin typeface="Arial" charset="0"/>
            </a:endParaRPr>
          </a:p>
        </p:txBody>
      </p:sp>
      <p:sp>
        <p:nvSpPr>
          <p:cNvPr id="186" name="Rectangle 31">
            <a:extLst>
              <a:ext uri="{FF2B5EF4-FFF2-40B4-BE49-F238E27FC236}">
                <a16:creationId xmlns:a16="http://schemas.microsoft.com/office/drawing/2014/main" id="{F8EB2E31-2B70-104C-8601-14D134B986B4}"/>
              </a:ext>
            </a:extLst>
          </p:cNvPr>
          <p:cNvSpPr>
            <a:spLocks noChangeArrowheads="1"/>
          </p:cNvSpPr>
          <p:nvPr/>
        </p:nvSpPr>
        <p:spPr bwMode="auto">
          <a:xfrm flipH="1">
            <a:off x="4657338" y="2049278"/>
            <a:ext cx="45719" cy="137338"/>
          </a:xfrm>
          <a:prstGeom prst="rect">
            <a:avLst/>
          </a:prstGeom>
          <a:noFill/>
          <a:ln w="9525">
            <a:noFill/>
            <a:miter lim="800000"/>
            <a:headEnd/>
            <a:tailEnd/>
          </a:ln>
        </p:spPr>
        <p:txBody>
          <a:bodyPr wrap="square" lIns="0" tIns="0" rIns="0" bIns="0">
            <a:spAutoFit/>
          </a:bodyPr>
          <a:lstStyle/>
          <a:p>
            <a:r>
              <a:rPr lang="en-US" sz="900" b="1">
                <a:latin typeface="Times New Roman" pitchFamily="18" charset="0"/>
              </a:rPr>
              <a:t> </a:t>
            </a:r>
            <a:endParaRPr lang="en-US" b="1">
              <a:latin typeface="Arial" charset="0"/>
            </a:endParaRPr>
          </a:p>
        </p:txBody>
      </p:sp>
      <p:sp>
        <p:nvSpPr>
          <p:cNvPr id="187" name="Rectangle 32">
            <a:extLst>
              <a:ext uri="{FF2B5EF4-FFF2-40B4-BE49-F238E27FC236}">
                <a16:creationId xmlns:a16="http://schemas.microsoft.com/office/drawing/2014/main" id="{F85FC182-9766-BC42-A73A-B6DE7E714178}"/>
              </a:ext>
            </a:extLst>
          </p:cNvPr>
          <p:cNvSpPr>
            <a:spLocks noChangeArrowheads="1"/>
          </p:cNvSpPr>
          <p:nvPr/>
        </p:nvSpPr>
        <p:spPr bwMode="auto">
          <a:xfrm flipH="1">
            <a:off x="5292338" y="2149550"/>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188" name="Rectangle 33">
            <a:extLst>
              <a:ext uri="{FF2B5EF4-FFF2-40B4-BE49-F238E27FC236}">
                <a16:creationId xmlns:a16="http://schemas.microsoft.com/office/drawing/2014/main" id="{E8D5986E-733B-1D42-B65E-7503F16F6871}"/>
              </a:ext>
            </a:extLst>
          </p:cNvPr>
          <p:cNvSpPr>
            <a:spLocks noChangeArrowheads="1"/>
          </p:cNvSpPr>
          <p:nvPr/>
        </p:nvSpPr>
        <p:spPr bwMode="auto">
          <a:xfrm flipH="1">
            <a:off x="5347372" y="2149550"/>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189" name="Rectangle 35">
            <a:extLst>
              <a:ext uri="{FF2B5EF4-FFF2-40B4-BE49-F238E27FC236}">
                <a16:creationId xmlns:a16="http://schemas.microsoft.com/office/drawing/2014/main" id="{5D5D51A2-8A08-F546-A42D-B79DDB70A4B8}"/>
              </a:ext>
            </a:extLst>
          </p:cNvPr>
          <p:cNvSpPr>
            <a:spLocks noChangeArrowheads="1"/>
          </p:cNvSpPr>
          <p:nvPr/>
        </p:nvSpPr>
        <p:spPr bwMode="auto">
          <a:xfrm flipH="1">
            <a:off x="6911588" y="2341376"/>
            <a:ext cx="45719" cy="137338"/>
          </a:xfrm>
          <a:prstGeom prst="rect">
            <a:avLst/>
          </a:prstGeom>
          <a:noFill/>
          <a:ln w="9525">
            <a:noFill/>
            <a:miter lim="800000"/>
            <a:headEnd/>
            <a:tailEnd/>
          </a:ln>
        </p:spPr>
        <p:txBody>
          <a:bodyPr wrap="square" lIns="0" tIns="0" rIns="0" bIns="0">
            <a:spAutoFit/>
          </a:bodyPr>
          <a:lstStyle/>
          <a:p>
            <a:r>
              <a:rPr lang="en-US" sz="900" b="1">
                <a:latin typeface="Times New Roman" pitchFamily="18" charset="0"/>
              </a:rPr>
              <a:t> </a:t>
            </a:r>
            <a:endParaRPr lang="en-US" b="1">
              <a:latin typeface="Arial" charset="0"/>
            </a:endParaRPr>
          </a:p>
        </p:txBody>
      </p:sp>
      <p:sp>
        <p:nvSpPr>
          <p:cNvPr id="190" name="Rectangle 36">
            <a:extLst>
              <a:ext uri="{FF2B5EF4-FFF2-40B4-BE49-F238E27FC236}">
                <a16:creationId xmlns:a16="http://schemas.microsoft.com/office/drawing/2014/main" id="{105700B5-28E6-5244-91B4-5D952C2917EC}"/>
              </a:ext>
            </a:extLst>
          </p:cNvPr>
          <p:cNvSpPr>
            <a:spLocks noChangeArrowheads="1"/>
          </p:cNvSpPr>
          <p:nvPr/>
        </p:nvSpPr>
        <p:spPr bwMode="auto">
          <a:xfrm flipH="1">
            <a:off x="4657338" y="2498540"/>
            <a:ext cx="45719" cy="137338"/>
          </a:xfrm>
          <a:prstGeom prst="rect">
            <a:avLst/>
          </a:prstGeom>
          <a:noFill/>
          <a:ln w="9525">
            <a:noFill/>
            <a:miter lim="800000"/>
            <a:headEnd/>
            <a:tailEnd/>
          </a:ln>
        </p:spPr>
        <p:txBody>
          <a:bodyPr wrap="square" lIns="0" tIns="0" rIns="0" bIns="0">
            <a:spAutoFit/>
          </a:bodyPr>
          <a:lstStyle/>
          <a:p>
            <a:r>
              <a:rPr lang="en-US" sz="900" b="1">
                <a:latin typeface="Times New Roman" pitchFamily="18" charset="0"/>
              </a:rPr>
              <a:t> </a:t>
            </a:r>
            <a:endParaRPr lang="en-US" b="1">
              <a:latin typeface="Arial" charset="0"/>
            </a:endParaRPr>
          </a:p>
        </p:txBody>
      </p:sp>
      <p:sp>
        <p:nvSpPr>
          <p:cNvPr id="191" name="Rectangle 42">
            <a:extLst>
              <a:ext uri="{FF2B5EF4-FFF2-40B4-BE49-F238E27FC236}">
                <a16:creationId xmlns:a16="http://schemas.microsoft.com/office/drawing/2014/main" id="{D3004596-03E9-DE4B-93AE-5418D33616AA}"/>
              </a:ext>
            </a:extLst>
          </p:cNvPr>
          <p:cNvSpPr>
            <a:spLocks noChangeArrowheads="1"/>
          </p:cNvSpPr>
          <p:nvPr/>
        </p:nvSpPr>
        <p:spPr bwMode="auto">
          <a:xfrm flipH="1">
            <a:off x="4265755" y="3767213"/>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192" name="Rectangle 50">
            <a:extLst>
              <a:ext uri="{FF2B5EF4-FFF2-40B4-BE49-F238E27FC236}">
                <a16:creationId xmlns:a16="http://schemas.microsoft.com/office/drawing/2014/main" id="{6A26188B-01EC-7A4F-A810-9DBEC568FA8A}"/>
              </a:ext>
            </a:extLst>
          </p:cNvPr>
          <p:cNvSpPr>
            <a:spLocks noChangeArrowheads="1"/>
          </p:cNvSpPr>
          <p:nvPr/>
        </p:nvSpPr>
        <p:spPr bwMode="auto">
          <a:xfrm flipH="1">
            <a:off x="4689090" y="4518100"/>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193" name="Rectangle 51">
            <a:extLst>
              <a:ext uri="{FF2B5EF4-FFF2-40B4-BE49-F238E27FC236}">
                <a16:creationId xmlns:a16="http://schemas.microsoft.com/office/drawing/2014/main" id="{0F538A1A-4628-D841-893B-473D5A713A66}"/>
              </a:ext>
            </a:extLst>
          </p:cNvPr>
          <p:cNvSpPr>
            <a:spLocks noChangeArrowheads="1"/>
          </p:cNvSpPr>
          <p:nvPr/>
        </p:nvSpPr>
        <p:spPr bwMode="auto">
          <a:xfrm flipH="1">
            <a:off x="4744122" y="4518100"/>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194" name="Rectangle 66">
            <a:extLst>
              <a:ext uri="{FF2B5EF4-FFF2-40B4-BE49-F238E27FC236}">
                <a16:creationId xmlns:a16="http://schemas.microsoft.com/office/drawing/2014/main" id="{09BEAC2E-E5C5-1847-9FBE-C80B7DBD5EC2}"/>
              </a:ext>
            </a:extLst>
          </p:cNvPr>
          <p:cNvSpPr>
            <a:spLocks noChangeArrowheads="1"/>
          </p:cNvSpPr>
          <p:nvPr/>
        </p:nvSpPr>
        <p:spPr bwMode="auto">
          <a:xfrm flipH="1">
            <a:off x="3392046" y="6915622"/>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195" name="Rectangle 72">
            <a:extLst>
              <a:ext uri="{FF2B5EF4-FFF2-40B4-BE49-F238E27FC236}">
                <a16:creationId xmlns:a16="http://schemas.microsoft.com/office/drawing/2014/main" id="{9BA8B8FA-BFA9-A445-8201-9A0B829B24A8}"/>
              </a:ext>
            </a:extLst>
          </p:cNvPr>
          <p:cNvSpPr>
            <a:spLocks noChangeArrowheads="1"/>
          </p:cNvSpPr>
          <p:nvPr/>
        </p:nvSpPr>
        <p:spPr bwMode="auto">
          <a:xfrm>
            <a:off x="2936752" y="1463212"/>
            <a:ext cx="3756822" cy="480127"/>
          </a:xfrm>
          <a:prstGeom prst="rect">
            <a:avLst/>
          </a:prstGeom>
          <a:noFill/>
          <a:ln w="25400">
            <a:solidFill>
              <a:srgbClr val="000000"/>
            </a:solidFill>
            <a:miter lim="800000"/>
            <a:headEnd/>
            <a:tailEnd/>
          </a:ln>
        </p:spPr>
        <p:txBody>
          <a:bodyPr/>
          <a:lstStyle/>
          <a:p>
            <a:endParaRPr lang="en-US"/>
          </a:p>
        </p:txBody>
      </p:sp>
      <p:sp>
        <p:nvSpPr>
          <p:cNvPr id="196" name="Rectangle 73">
            <a:extLst>
              <a:ext uri="{FF2B5EF4-FFF2-40B4-BE49-F238E27FC236}">
                <a16:creationId xmlns:a16="http://schemas.microsoft.com/office/drawing/2014/main" id="{7ABEAE32-8F56-FD43-B073-FD0876838974}"/>
              </a:ext>
            </a:extLst>
          </p:cNvPr>
          <p:cNvSpPr>
            <a:spLocks noChangeArrowheads="1"/>
          </p:cNvSpPr>
          <p:nvPr/>
        </p:nvSpPr>
        <p:spPr bwMode="auto">
          <a:xfrm flipH="1">
            <a:off x="5224606" y="1711011"/>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197" name="Rectangle 74">
            <a:extLst>
              <a:ext uri="{FF2B5EF4-FFF2-40B4-BE49-F238E27FC236}">
                <a16:creationId xmlns:a16="http://schemas.microsoft.com/office/drawing/2014/main" id="{379E6F76-5D37-C54A-9DA3-3FFE32D87F0E}"/>
              </a:ext>
            </a:extLst>
          </p:cNvPr>
          <p:cNvSpPr>
            <a:spLocks noChangeArrowheads="1"/>
          </p:cNvSpPr>
          <p:nvPr/>
        </p:nvSpPr>
        <p:spPr bwMode="auto">
          <a:xfrm flipH="1">
            <a:off x="4813971" y="1854015"/>
            <a:ext cx="45719" cy="137338"/>
          </a:xfrm>
          <a:prstGeom prst="rect">
            <a:avLst/>
          </a:prstGeom>
          <a:noFill/>
          <a:ln w="9525">
            <a:noFill/>
            <a:miter lim="800000"/>
            <a:headEnd/>
            <a:tailEnd/>
          </a:ln>
        </p:spPr>
        <p:txBody>
          <a:bodyPr wrap="square" lIns="0" tIns="0" rIns="0" bIns="0">
            <a:spAutoFit/>
          </a:bodyPr>
          <a:lstStyle/>
          <a:p>
            <a:r>
              <a:rPr lang="en-US" sz="900" b="1">
                <a:latin typeface="Times New Roman" pitchFamily="18" charset="0"/>
              </a:rPr>
              <a:t> </a:t>
            </a:r>
            <a:endParaRPr lang="en-US" b="1">
              <a:latin typeface="Arial" charset="0"/>
            </a:endParaRPr>
          </a:p>
        </p:txBody>
      </p:sp>
      <p:sp>
        <p:nvSpPr>
          <p:cNvPr id="198" name="Rectangle 75">
            <a:extLst>
              <a:ext uri="{FF2B5EF4-FFF2-40B4-BE49-F238E27FC236}">
                <a16:creationId xmlns:a16="http://schemas.microsoft.com/office/drawing/2014/main" id="{305D15DC-3788-E846-A225-01CFEAD56318}"/>
              </a:ext>
            </a:extLst>
          </p:cNvPr>
          <p:cNvSpPr>
            <a:spLocks noChangeArrowheads="1"/>
          </p:cNvSpPr>
          <p:nvPr/>
        </p:nvSpPr>
        <p:spPr bwMode="auto">
          <a:xfrm flipH="1">
            <a:off x="5525171" y="2012765"/>
            <a:ext cx="45719" cy="137338"/>
          </a:xfrm>
          <a:prstGeom prst="rect">
            <a:avLst/>
          </a:prstGeom>
          <a:noFill/>
          <a:ln w="9525">
            <a:noFill/>
            <a:miter lim="800000"/>
            <a:headEnd/>
            <a:tailEnd/>
          </a:ln>
        </p:spPr>
        <p:txBody>
          <a:bodyPr wrap="square" lIns="0" tIns="0" rIns="0" bIns="0">
            <a:spAutoFit/>
          </a:bodyPr>
          <a:lstStyle/>
          <a:p>
            <a:r>
              <a:rPr lang="en-US" sz="900" b="1">
                <a:latin typeface="Times New Roman" pitchFamily="18" charset="0"/>
              </a:rPr>
              <a:t> </a:t>
            </a:r>
            <a:endParaRPr lang="en-US" b="1">
              <a:latin typeface="Arial" charset="0"/>
            </a:endParaRPr>
          </a:p>
        </p:txBody>
      </p:sp>
      <p:sp>
        <p:nvSpPr>
          <p:cNvPr id="199" name="Rectangle 76">
            <a:extLst>
              <a:ext uri="{FF2B5EF4-FFF2-40B4-BE49-F238E27FC236}">
                <a16:creationId xmlns:a16="http://schemas.microsoft.com/office/drawing/2014/main" id="{DADF4973-EA51-DE4C-A547-6F4786980C0E}"/>
              </a:ext>
            </a:extLst>
          </p:cNvPr>
          <p:cNvSpPr>
            <a:spLocks noChangeArrowheads="1"/>
          </p:cNvSpPr>
          <p:nvPr/>
        </p:nvSpPr>
        <p:spPr bwMode="auto">
          <a:xfrm flipH="1">
            <a:off x="5525171" y="2109863"/>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200" name="Rectangle 77">
            <a:extLst>
              <a:ext uri="{FF2B5EF4-FFF2-40B4-BE49-F238E27FC236}">
                <a16:creationId xmlns:a16="http://schemas.microsoft.com/office/drawing/2014/main" id="{C632C5BC-B53D-3648-BEED-D2EA450F1CAF}"/>
              </a:ext>
            </a:extLst>
          </p:cNvPr>
          <p:cNvSpPr>
            <a:spLocks noChangeArrowheads="1"/>
          </p:cNvSpPr>
          <p:nvPr/>
        </p:nvSpPr>
        <p:spPr bwMode="auto">
          <a:xfrm flipH="1">
            <a:off x="5525171" y="2298775"/>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201" name="Rectangle 78">
            <a:extLst>
              <a:ext uri="{FF2B5EF4-FFF2-40B4-BE49-F238E27FC236}">
                <a16:creationId xmlns:a16="http://schemas.microsoft.com/office/drawing/2014/main" id="{4F2ED728-D5D7-4645-8494-6731A29E4A05}"/>
              </a:ext>
            </a:extLst>
          </p:cNvPr>
          <p:cNvSpPr>
            <a:spLocks noChangeArrowheads="1"/>
          </p:cNvSpPr>
          <p:nvPr/>
        </p:nvSpPr>
        <p:spPr bwMode="auto">
          <a:xfrm flipH="1">
            <a:off x="5525171" y="2487687"/>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202" name="Rectangle 79">
            <a:extLst>
              <a:ext uri="{FF2B5EF4-FFF2-40B4-BE49-F238E27FC236}">
                <a16:creationId xmlns:a16="http://schemas.microsoft.com/office/drawing/2014/main" id="{9F855D07-05D2-B041-BF86-49F067F7BAFB}"/>
              </a:ext>
            </a:extLst>
          </p:cNvPr>
          <p:cNvSpPr>
            <a:spLocks noChangeArrowheads="1"/>
          </p:cNvSpPr>
          <p:nvPr/>
        </p:nvSpPr>
        <p:spPr bwMode="auto">
          <a:xfrm flipH="1">
            <a:off x="4813971" y="2732163"/>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203" name="Freeform 80">
            <a:extLst>
              <a:ext uri="{FF2B5EF4-FFF2-40B4-BE49-F238E27FC236}">
                <a16:creationId xmlns:a16="http://schemas.microsoft.com/office/drawing/2014/main" id="{2C27DF52-1880-A541-B57A-B792D2CF5314}"/>
              </a:ext>
            </a:extLst>
          </p:cNvPr>
          <p:cNvSpPr>
            <a:spLocks/>
          </p:cNvSpPr>
          <p:nvPr/>
        </p:nvSpPr>
        <p:spPr bwMode="auto">
          <a:xfrm>
            <a:off x="4670541" y="1953969"/>
            <a:ext cx="160364" cy="130657"/>
          </a:xfrm>
          <a:custGeom>
            <a:avLst/>
            <a:gdLst>
              <a:gd name="T0" fmla="*/ 0 w 139"/>
              <a:gd name="T1" fmla="*/ 107 h 143"/>
              <a:gd name="T2" fmla="*/ 35 w 139"/>
              <a:gd name="T3" fmla="*/ 107 h 143"/>
              <a:gd name="T4" fmla="*/ 35 w 139"/>
              <a:gd name="T5" fmla="*/ 0 h 143"/>
              <a:gd name="T6" fmla="*/ 106 w 139"/>
              <a:gd name="T7" fmla="*/ 0 h 143"/>
              <a:gd name="T8" fmla="*/ 106 w 139"/>
              <a:gd name="T9" fmla="*/ 107 h 143"/>
              <a:gd name="T10" fmla="*/ 139 w 139"/>
              <a:gd name="T11" fmla="*/ 107 h 143"/>
              <a:gd name="T12" fmla="*/ 71 w 139"/>
              <a:gd name="T13" fmla="*/ 143 h 143"/>
              <a:gd name="T14" fmla="*/ 0 w 139"/>
              <a:gd name="T15" fmla="*/ 107 h 143"/>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143"/>
              <a:gd name="T26" fmla="*/ 139 w 139"/>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143">
                <a:moveTo>
                  <a:pt x="0" y="107"/>
                </a:moveTo>
                <a:lnTo>
                  <a:pt x="35" y="107"/>
                </a:lnTo>
                <a:lnTo>
                  <a:pt x="35" y="0"/>
                </a:lnTo>
                <a:lnTo>
                  <a:pt x="106" y="0"/>
                </a:lnTo>
                <a:lnTo>
                  <a:pt x="106" y="107"/>
                </a:lnTo>
                <a:lnTo>
                  <a:pt x="139" y="107"/>
                </a:lnTo>
                <a:lnTo>
                  <a:pt x="71" y="143"/>
                </a:lnTo>
                <a:lnTo>
                  <a:pt x="0" y="107"/>
                </a:lnTo>
                <a:close/>
              </a:path>
            </a:pathLst>
          </a:custGeom>
          <a:solidFill>
            <a:srgbClr val="006600"/>
          </a:solidFill>
          <a:ln w="12700">
            <a:solidFill>
              <a:srgbClr val="000000"/>
            </a:solidFill>
            <a:round/>
            <a:headEnd/>
            <a:tailEnd/>
          </a:ln>
        </p:spPr>
        <p:txBody>
          <a:bodyPr/>
          <a:lstStyle/>
          <a:p>
            <a:endParaRPr lang="en-US"/>
          </a:p>
        </p:txBody>
      </p:sp>
      <p:sp>
        <p:nvSpPr>
          <p:cNvPr id="204" name="Rectangle 81">
            <a:extLst>
              <a:ext uri="{FF2B5EF4-FFF2-40B4-BE49-F238E27FC236}">
                <a16:creationId xmlns:a16="http://schemas.microsoft.com/office/drawing/2014/main" id="{A22B8B58-CD03-4C46-B5E1-1263A6953426}"/>
              </a:ext>
            </a:extLst>
          </p:cNvPr>
          <p:cNvSpPr>
            <a:spLocks noChangeArrowheads="1"/>
          </p:cNvSpPr>
          <p:nvPr/>
        </p:nvSpPr>
        <p:spPr bwMode="auto">
          <a:xfrm>
            <a:off x="2924029" y="2120451"/>
            <a:ext cx="3758961" cy="481701"/>
          </a:xfrm>
          <a:prstGeom prst="rect">
            <a:avLst/>
          </a:prstGeom>
          <a:noFill/>
          <a:ln w="25400">
            <a:solidFill>
              <a:srgbClr val="000000"/>
            </a:solidFill>
            <a:miter lim="800000"/>
            <a:headEnd/>
            <a:tailEnd/>
          </a:ln>
        </p:spPr>
        <p:txBody>
          <a:bodyPr/>
          <a:lstStyle/>
          <a:p>
            <a:endParaRPr lang="en-US"/>
          </a:p>
        </p:txBody>
      </p:sp>
      <p:sp>
        <p:nvSpPr>
          <p:cNvPr id="205" name="Rectangle 82">
            <a:extLst>
              <a:ext uri="{FF2B5EF4-FFF2-40B4-BE49-F238E27FC236}">
                <a16:creationId xmlns:a16="http://schemas.microsoft.com/office/drawing/2014/main" id="{29AAE557-7F94-1741-8192-BAAC8C61891A}"/>
              </a:ext>
            </a:extLst>
          </p:cNvPr>
          <p:cNvSpPr>
            <a:spLocks noChangeArrowheads="1"/>
          </p:cNvSpPr>
          <p:nvPr/>
        </p:nvSpPr>
        <p:spPr bwMode="auto">
          <a:xfrm flipH="1">
            <a:off x="5345255" y="2315850"/>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06" name="Rectangle 83">
            <a:extLst>
              <a:ext uri="{FF2B5EF4-FFF2-40B4-BE49-F238E27FC236}">
                <a16:creationId xmlns:a16="http://schemas.microsoft.com/office/drawing/2014/main" id="{F65556CE-4066-2746-B471-F3AC57885C87}"/>
              </a:ext>
            </a:extLst>
          </p:cNvPr>
          <p:cNvSpPr>
            <a:spLocks noChangeArrowheads="1"/>
          </p:cNvSpPr>
          <p:nvPr/>
        </p:nvSpPr>
        <p:spPr bwMode="auto">
          <a:xfrm flipH="1">
            <a:off x="5914639" y="2315850"/>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07" name="Rectangle 84">
            <a:extLst>
              <a:ext uri="{FF2B5EF4-FFF2-40B4-BE49-F238E27FC236}">
                <a16:creationId xmlns:a16="http://schemas.microsoft.com/office/drawing/2014/main" id="{6DAB3EB6-C9AC-B845-8C20-E3EBDD8AC8F1}"/>
              </a:ext>
            </a:extLst>
          </p:cNvPr>
          <p:cNvSpPr>
            <a:spLocks noChangeArrowheads="1"/>
          </p:cNvSpPr>
          <p:nvPr/>
        </p:nvSpPr>
        <p:spPr bwMode="auto">
          <a:xfrm flipH="1">
            <a:off x="4841488" y="3176663"/>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208" name="Rectangle 85">
            <a:extLst>
              <a:ext uri="{FF2B5EF4-FFF2-40B4-BE49-F238E27FC236}">
                <a16:creationId xmlns:a16="http://schemas.microsoft.com/office/drawing/2014/main" id="{3FC90AA4-1E38-2E46-806F-55134596C19A}"/>
              </a:ext>
            </a:extLst>
          </p:cNvPr>
          <p:cNvSpPr>
            <a:spLocks noChangeArrowheads="1"/>
          </p:cNvSpPr>
          <p:nvPr/>
        </p:nvSpPr>
        <p:spPr bwMode="auto">
          <a:xfrm>
            <a:off x="2811178" y="2894009"/>
            <a:ext cx="1924383" cy="481701"/>
          </a:xfrm>
          <a:prstGeom prst="rect">
            <a:avLst/>
          </a:prstGeom>
          <a:noFill/>
          <a:ln w="25400">
            <a:solidFill>
              <a:srgbClr val="000000"/>
            </a:solidFill>
            <a:miter lim="800000"/>
            <a:headEnd/>
            <a:tailEnd/>
          </a:ln>
        </p:spPr>
        <p:txBody>
          <a:bodyPr/>
          <a:lstStyle/>
          <a:p>
            <a:endParaRPr lang="en-US"/>
          </a:p>
        </p:txBody>
      </p:sp>
      <p:sp>
        <p:nvSpPr>
          <p:cNvPr id="209" name="Rectangle 86">
            <a:extLst>
              <a:ext uri="{FF2B5EF4-FFF2-40B4-BE49-F238E27FC236}">
                <a16:creationId xmlns:a16="http://schemas.microsoft.com/office/drawing/2014/main" id="{102DAF34-E029-744B-BFCC-F33A6A918B63}"/>
              </a:ext>
            </a:extLst>
          </p:cNvPr>
          <p:cNvSpPr>
            <a:spLocks noChangeArrowheads="1"/>
          </p:cNvSpPr>
          <p:nvPr/>
        </p:nvSpPr>
        <p:spPr bwMode="auto">
          <a:xfrm flipH="1">
            <a:off x="3292565" y="3219535"/>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10" name="Rectangle 87">
            <a:extLst>
              <a:ext uri="{FF2B5EF4-FFF2-40B4-BE49-F238E27FC236}">
                <a16:creationId xmlns:a16="http://schemas.microsoft.com/office/drawing/2014/main" id="{FF35D089-AD31-5E4E-8062-978124B72A10}"/>
              </a:ext>
            </a:extLst>
          </p:cNvPr>
          <p:cNvSpPr>
            <a:spLocks noChangeArrowheads="1"/>
          </p:cNvSpPr>
          <p:nvPr/>
        </p:nvSpPr>
        <p:spPr bwMode="auto">
          <a:xfrm flipH="1">
            <a:off x="2998347" y="3362410"/>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11" name="Rectangle 88">
            <a:extLst>
              <a:ext uri="{FF2B5EF4-FFF2-40B4-BE49-F238E27FC236}">
                <a16:creationId xmlns:a16="http://schemas.microsoft.com/office/drawing/2014/main" id="{65D0EF8E-F81B-844F-9ECD-282AE7040DDB}"/>
              </a:ext>
            </a:extLst>
          </p:cNvPr>
          <p:cNvSpPr>
            <a:spLocks noChangeArrowheads="1"/>
          </p:cNvSpPr>
          <p:nvPr/>
        </p:nvSpPr>
        <p:spPr bwMode="auto">
          <a:xfrm>
            <a:off x="4116360" y="3668267"/>
            <a:ext cx="1592961" cy="481701"/>
          </a:xfrm>
          <a:prstGeom prst="rect">
            <a:avLst/>
          </a:prstGeom>
          <a:noFill/>
          <a:ln w="25400">
            <a:solidFill>
              <a:srgbClr val="000000"/>
            </a:solidFill>
            <a:miter lim="800000"/>
            <a:headEnd/>
            <a:tailEnd/>
          </a:ln>
        </p:spPr>
        <p:txBody>
          <a:bodyPr/>
          <a:lstStyle/>
          <a:p>
            <a:endParaRPr lang="en-US"/>
          </a:p>
        </p:txBody>
      </p:sp>
      <p:sp>
        <p:nvSpPr>
          <p:cNvPr id="212" name="Rectangle 89">
            <a:extLst>
              <a:ext uri="{FF2B5EF4-FFF2-40B4-BE49-F238E27FC236}">
                <a16:creationId xmlns:a16="http://schemas.microsoft.com/office/drawing/2014/main" id="{422A450A-3907-4D48-AD14-D74BA764AF58}"/>
              </a:ext>
            </a:extLst>
          </p:cNvPr>
          <p:cNvSpPr>
            <a:spLocks noChangeArrowheads="1"/>
          </p:cNvSpPr>
          <p:nvPr/>
        </p:nvSpPr>
        <p:spPr bwMode="auto">
          <a:xfrm flipH="1">
            <a:off x="4873238" y="3723961"/>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13" name="Rectangle 90">
            <a:extLst>
              <a:ext uri="{FF2B5EF4-FFF2-40B4-BE49-F238E27FC236}">
                <a16:creationId xmlns:a16="http://schemas.microsoft.com/office/drawing/2014/main" id="{CD4F84A3-1EEE-7E42-B54B-E2B144137451}"/>
              </a:ext>
            </a:extLst>
          </p:cNvPr>
          <p:cNvSpPr>
            <a:spLocks noChangeArrowheads="1"/>
          </p:cNvSpPr>
          <p:nvPr/>
        </p:nvSpPr>
        <p:spPr bwMode="auto">
          <a:xfrm flipH="1">
            <a:off x="4619239" y="3866836"/>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14" name="Rectangle 93">
            <a:extLst>
              <a:ext uri="{FF2B5EF4-FFF2-40B4-BE49-F238E27FC236}">
                <a16:creationId xmlns:a16="http://schemas.microsoft.com/office/drawing/2014/main" id="{F896CF1A-9953-AE45-A5C1-D158A83B92CE}"/>
              </a:ext>
            </a:extLst>
          </p:cNvPr>
          <p:cNvSpPr>
            <a:spLocks noChangeArrowheads="1"/>
          </p:cNvSpPr>
          <p:nvPr/>
        </p:nvSpPr>
        <p:spPr bwMode="auto">
          <a:xfrm flipH="1">
            <a:off x="2847094" y="3720618"/>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15" name="Rectangle 94">
            <a:extLst>
              <a:ext uri="{FF2B5EF4-FFF2-40B4-BE49-F238E27FC236}">
                <a16:creationId xmlns:a16="http://schemas.microsoft.com/office/drawing/2014/main" id="{5996E9A4-0CCD-264A-92D3-4008B953E154}"/>
              </a:ext>
            </a:extLst>
          </p:cNvPr>
          <p:cNvSpPr>
            <a:spLocks noChangeArrowheads="1"/>
          </p:cNvSpPr>
          <p:nvPr/>
        </p:nvSpPr>
        <p:spPr bwMode="auto">
          <a:xfrm>
            <a:off x="5845678" y="3668267"/>
            <a:ext cx="1592960" cy="481701"/>
          </a:xfrm>
          <a:prstGeom prst="rect">
            <a:avLst/>
          </a:prstGeom>
          <a:noFill/>
          <a:ln w="25400">
            <a:solidFill>
              <a:srgbClr val="000000"/>
            </a:solidFill>
            <a:miter lim="800000"/>
            <a:headEnd/>
            <a:tailEnd/>
          </a:ln>
        </p:spPr>
        <p:txBody>
          <a:bodyPr/>
          <a:lstStyle/>
          <a:p>
            <a:endParaRPr lang="en-US"/>
          </a:p>
        </p:txBody>
      </p:sp>
      <p:sp>
        <p:nvSpPr>
          <p:cNvPr id="216" name="Rectangle 95">
            <a:extLst>
              <a:ext uri="{FF2B5EF4-FFF2-40B4-BE49-F238E27FC236}">
                <a16:creationId xmlns:a16="http://schemas.microsoft.com/office/drawing/2014/main" id="{5D8557ED-ED69-0940-98EE-FF2C58E9F513}"/>
              </a:ext>
            </a:extLst>
          </p:cNvPr>
          <p:cNvSpPr>
            <a:spLocks noChangeArrowheads="1"/>
          </p:cNvSpPr>
          <p:nvPr/>
        </p:nvSpPr>
        <p:spPr bwMode="auto">
          <a:xfrm flipH="1">
            <a:off x="6217323" y="3723961"/>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17" name="Rectangle 96">
            <a:extLst>
              <a:ext uri="{FF2B5EF4-FFF2-40B4-BE49-F238E27FC236}">
                <a16:creationId xmlns:a16="http://schemas.microsoft.com/office/drawing/2014/main" id="{D3C4FE33-3D12-274E-A7B8-1516E53DA932}"/>
              </a:ext>
            </a:extLst>
          </p:cNvPr>
          <p:cNvSpPr>
            <a:spLocks noChangeArrowheads="1"/>
          </p:cNvSpPr>
          <p:nvPr/>
        </p:nvSpPr>
        <p:spPr bwMode="auto">
          <a:xfrm flipH="1">
            <a:off x="6318922" y="3855853"/>
            <a:ext cx="45719" cy="137338"/>
          </a:xfrm>
          <a:prstGeom prst="rect">
            <a:avLst/>
          </a:prstGeom>
          <a:noFill/>
          <a:ln w="9525">
            <a:noFill/>
            <a:miter lim="800000"/>
            <a:headEnd/>
            <a:tailEnd/>
          </a:ln>
        </p:spPr>
        <p:txBody>
          <a:bodyPr wrap="square" lIns="0" tIns="0" rIns="0" bIns="0">
            <a:spAutoFit/>
          </a:bodyPr>
          <a:lstStyle/>
          <a:p>
            <a:r>
              <a:rPr lang="en-US" sz="900" b="1">
                <a:latin typeface="Times New Roman" pitchFamily="18" charset="0"/>
              </a:rPr>
              <a:t> </a:t>
            </a:r>
            <a:endParaRPr lang="en-US" b="1">
              <a:latin typeface="Arial" charset="0"/>
            </a:endParaRPr>
          </a:p>
        </p:txBody>
      </p:sp>
      <p:sp>
        <p:nvSpPr>
          <p:cNvPr id="218" name="Rectangle 97">
            <a:extLst>
              <a:ext uri="{FF2B5EF4-FFF2-40B4-BE49-F238E27FC236}">
                <a16:creationId xmlns:a16="http://schemas.microsoft.com/office/drawing/2014/main" id="{FE729DB3-C5B2-2644-B757-950F3DF23277}"/>
              </a:ext>
            </a:extLst>
          </p:cNvPr>
          <p:cNvSpPr>
            <a:spLocks noChangeArrowheads="1"/>
          </p:cNvSpPr>
          <p:nvPr/>
        </p:nvSpPr>
        <p:spPr bwMode="auto">
          <a:xfrm flipH="1">
            <a:off x="6943339" y="4008125"/>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19" name="Freeform 100">
            <a:extLst>
              <a:ext uri="{FF2B5EF4-FFF2-40B4-BE49-F238E27FC236}">
                <a16:creationId xmlns:a16="http://schemas.microsoft.com/office/drawing/2014/main" id="{6372B648-BA6E-B94E-B75A-A3AEEB28D9D8}"/>
              </a:ext>
            </a:extLst>
          </p:cNvPr>
          <p:cNvSpPr>
            <a:spLocks/>
          </p:cNvSpPr>
          <p:nvPr/>
        </p:nvSpPr>
        <p:spPr bwMode="auto">
          <a:xfrm>
            <a:off x="4651468" y="4217681"/>
            <a:ext cx="162504" cy="122787"/>
          </a:xfrm>
          <a:custGeom>
            <a:avLst/>
            <a:gdLst>
              <a:gd name="T0" fmla="*/ 101 w 140"/>
              <a:gd name="T1" fmla="*/ 134 h 134"/>
              <a:gd name="T2" fmla="*/ 62 w 140"/>
              <a:gd name="T3" fmla="*/ 90 h 134"/>
              <a:gd name="T4" fmla="*/ 80 w 140"/>
              <a:gd name="T5" fmla="*/ 90 h 134"/>
              <a:gd name="T6" fmla="*/ 80 w 140"/>
              <a:gd name="T7" fmla="*/ 45 h 134"/>
              <a:gd name="T8" fmla="*/ 0 w 140"/>
              <a:gd name="T9" fmla="*/ 45 h 134"/>
              <a:gd name="T10" fmla="*/ 0 w 140"/>
              <a:gd name="T11" fmla="*/ 0 h 134"/>
              <a:gd name="T12" fmla="*/ 121 w 140"/>
              <a:gd name="T13" fmla="*/ 0 h 134"/>
              <a:gd name="T14" fmla="*/ 121 w 140"/>
              <a:gd name="T15" fmla="*/ 90 h 134"/>
              <a:gd name="T16" fmla="*/ 140 w 140"/>
              <a:gd name="T17" fmla="*/ 90 h 134"/>
              <a:gd name="T18" fmla="*/ 101 w 140"/>
              <a:gd name="T19" fmla="*/ 134 h 1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134"/>
              <a:gd name="T32" fmla="*/ 140 w 140"/>
              <a:gd name="T33" fmla="*/ 134 h 1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134">
                <a:moveTo>
                  <a:pt x="101" y="134"/>
                </a:moveTo>
                <a:lnTo>
                  <a:pt x="62" y="90"/>
                </a:lnTo>
                <a:lnTo>
                  <a:pt x="80" y="90"/>
                </a:lnTo>
                <a:lnTo>
                  <a:pt x="80" y="45"/>
                </a:lnTo>
                <a:lnTo>
                  <a:pt x="0" y="45"/>
                </a:lnTo>
                <a:lnTo>
                  <a:pt x="0" y="0"/>
                </a:lnTo>
                <a:lnTo>
                  <a:pt x="121" y="0"/>
                </a:lnTo>
                <a:lnTo>
                  <a:pt x="121" y="90"/>
                </a:lnTo>
                <a:lnTo>
                  <a:pt x="140" y="90"/>
                </a:lnTo>
                <a:lnTo>
                  <a:pt x="101" y="134"/>
                </a:lnTo>
                <a:close/>
              </a:path>
            </a:pathLst>
          </a:custGeom>
          <a:solidFill>
            <a:srgbClr val="FFFFFF"/>
          </a:solidFill>
          <a:ln w="9525">
            <a:noFill/>
            <a:round/>
            <a:headEnd/>
            <a:tailEnd/>
          </a:ln>
        </p:spPr>
        <p:txBody>
          <a:bodyPr/>
          <a:lstStyle/>
          <a:p>
            <a:endParaRPr lang="en-US"/>
          </a:p>
        </p:txBody>
      </p:sp>
      <p:sp>
        <p:nvSpPr>
          <p:cNvPr id="220" name="Freeform 101">
            <a:extLst>
              <a:ext uri="{FF2B5EF4-FFF2-40B4-BE49-F238E27FC236}">
                <a16:creationId xmlns:a16="http://schemas.microsoft.com/office/drawing/2014/main" id="{EE7979FF-FA24-0946-9950-2618E541A0C1}"/>
              </a:ext>
            </a:extLst>
          </p:cNvPr>
          <p:cNvSpPr>
            <a:spLocks/>
          </p:cNvSpPr>
          <p:nvPr/>
        </p:nvSpPr>
        <p:spPr bwMode="auto">
          <a:xfrm>
            <a:off x="4325414" y="2734966"/>
            <a:ext cx="801825" cy="124360"/>
          </a:xfrm>
          <a:custGeom>
            <a:avLst/>
            <a:gdLst>
              <a:gd name="T0" fmla="*/ 0 w 696"/>
              <a:gd name="T1" fmla="*/ 66 h 134"/>
              <a:gd name="T2" fmla="*/ 139 w 696"/>
              <a:gd name="T3" fmla="*/ 134 h 134"/>
              <a:gd name="T4" fmla="*/ 139 w 696"/>
              <a:gd name="T5" fmla="*/ 100 h 134"/>
              <a:gd name="T6" fmla="*/ 556 w 696"/>
              <a:gd name="T7" fmla="*/ 100 h 134"/>
              <a:gd name="T8" fmla="*/ 556 w 696"/>
              <a:gd name="T9" fmla="*/ 134 h 134"/>
              <a:gd name="T10" fmla="*/ 696 w 696"/>
              <a:gd name="T11" fmla="*/ 66 h 134"/>
              <a:gd name="T12" fmla="*/ 556 w 696"/>
              <a:gd name="T13" fmla="*/ 0 h 134"/>
              <a:gd name="T14" fmla="*/ 556 w 696"/>
              <a:gd name="T15" fmla="*/ 34 h 134"/>
              <a:gd name="T16" fmla="*/ 139 w 696"/>
              <a:gd name="T17" fmla="*/ 34 h 134"/>
              <a:gd name="T18" fmla="*/ 139 w 696"/>
              <a:gd name="T19" fmla="*/ 0 h 134"/>
              <a:gd name="T20" fmla="*/ 0 w 696"/>
              <a:gd name="T21" fmla="*/ 66 h 1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6"/>
              <a:gd name="T34" fmla="*/ 0 h 134"/>
              <a:gd name="T35" fmla="*/ 696 w 696"/>
              <a:gd name="T36" fmla="*/ 134 h 1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6" h="134">
                <a:moveTo>
                  <a:pt x="0" y="66"/>
                </a:moveTo>
                <a:lnTo>
                  <a:pt x="139" y="134"/>
                </a:lnTo>
                <a:lnTo>
                  <a:pt x="139" y="100"/>
                </a:lnTo>
                <a:lnTo>
                  <a:pt x="556" y="100"/>
                </a:lnTo>
                <a:lnTo>
                  <a:pt x="556" y="134"/>
                </a:lnTo>
                <a:lnTo>
                  <a:pt x="696" y="66"/>
                </a:lnTo>
                <a:lnTo>
                  <a:pt x="556" y="0"/>
                </a:lnTo>
                <a:lnTo>
                  <a:pt x="556" y="34"/>
                </a:lnTo>
                <a:lnTo>
                  <a:pt x="139" y="34"/>
                </a:lnTo>
                <a:lnTo>
                  <a:pt x="139" y="0"/>
                </a:lnTo>
                <a:lnTo>
                  <a:pt x="0" y="66"/>
                </a:lnTo>
                <a:close/>
              </a:path>
            </a:pathLst>
          </a:custGeom>
          <a:solidFill>
            <a:srgbClr val="006600"/>
          </a:solidFill>
          <a:ln w="12700">
            <a:solidFill>
              <a:srgbClr val="000000"/>
            </a:solidFill>
            <a:round/>
            <a:headEnd/>
            <a:tailEnd/>
          </a:ln>
        </p:spPr>
        <p:txBody>
          <a:bodyPr/>
          <a:lstStyle/>
          <a:p>
            <a:endParaRPr lang="en-US"/>
          </a:p>
        </p:txBody>
      </p:sp>
      <p:sp>
        <p:nvSpPr>
          <p:cNvPr id="221" name="Rectangle 103">
            <a:extLst>
              <a:ext uri="{FF2B5EF4-FFF2-40B4-BE49-F238E27FC236}">
                <a16:creationId xmlns:a16="http://schemas.microsoft.com/office/drawing/2014/main" id="{E6CC0976-9D68-B34B-84C8-F269A89F741C}"/>
              </a:ext>
            </a:extLst>
          </p:cNvPr>
          <p:cNvSpPr>
            <a:spLocks noChangeArrowheads="1"/>
          </p:cNvSpPr>
          <p:nvPr/>
        </p:nvSpPr>
        <p:spPr bwMode="auto">
          <a:xfrm flipH="1">
            <a:off x="6640656" y="3022286"/>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22" name="Rectangle 104">
            <a:extLst>
              <a:ext uri="{FF2B5EF4-FFF2-40B4-BE49-F238E27FC236}">
                <a16:creationId xmlns:a16="http://schemas.microsoft.com/office/drawing/2014/main" id="{6187D601-21F8-DF41-A640-6C4A2196E437}"/>
              </a:ext>
            </a:extLst>
          </p:cNvPr>
          <p:cNvSpPr>
            <a:spLocks noChangeArrowheads="1"/>
          </p:cNvSpPr>
          <p:nvPr/>
        </p:nvSpPr>
        <p:spPr bwMode="auto">
          <a:xfrm flipH="1">
            <a:off x="6678755" y="3022286"/>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23" name="Freeform 105">
            <a:extLst>
              <a:ext uri="{FF2B5EF4-FFF2-40B4-BE49-F238E27FC236}">
                <a16:creationId xmlns:a16="http://schemas.microsoft.com/office/drawing/2014/main" id="{5E2E5C65-F4D9-6D49-98C5-C7D1151C5EF6}"/>
              </a:ext>
            </a:extLst>
          </p:cNvPr>
          <p:cNvSpPr>
            <a:spLocks/>
          </p:cNvSpPr>
          <p:nvPr/>
        </p:nvSpPr>
        <p:spPr bwMode="auto">
          <a:xfrm>
            <a:off x="4321180" y="3518846"/>
            <a:ext cx="801825" cy="121213"/>
          </a:xfrm>
          <a:custGeom>
            <a:avLst/>
            <a:gdLst>
              <a:gd name="T0" fmla="*/ 0 w 696"/>
              <a:gd name="T1" fmla="*/ 66 h 135"/>
              <a:gd name="T2" fmla="*/ 140 w 696"/>
              <a:gd name="T3" fmla="*/ 135 h 135"/>
              <a:gd name="T4" fmla="*/ 140 w 696"/>
              <a:gd name="T5" fmla="*/ 100 h 135"/>
              <a:gd name="T6" fmla="*/ 557 w 696"/>
              <a:gd name="T7" fmla="*/ 100 h 135"/>
              <a:gd name="T8" fmla="*/ 557 w 696"/>
              <a:gd name="T9" fmla="*/ 135 h 135"/>
              <a:gd name="T10" fmla="*/ 696 w 696"/>
              <a:gd name="T11" fmla="*/ 66 h 135"/>
              <a:gd name="T12" fmla="*/ 557 w 696"/>
              <a:gd name="T13" fmla="*/ 0 h 135"/>
              <a:gd name="T14" fmla="*/ 557 w 696"/>
              <a:gd name="T15" fmla="*/ 34 h 135"/>
              <a:gd name="T16" fmla="*/ 140 w 696"/>
              <a:gd name="T17" fmla="*/ 34 h 135"/>
              <a:gd name="T18" fmla="*/ 140 w 696"/>
              <a:gd name="T19" fmla="*/ 0 h 135"/>
              <a:gd name="T20" fmla="*/ 0 w 696"/>
              <a:gd name="T21" fmla="*/ 66 h 1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6"/>
              <a:gd name="T34" fmla="*/ 0 h 135"/>
              <a:gd name="T35" fmla="*/ 696 w 696"/>
              <a:gd name="T36" fmla="*/ 135 h 1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6" h="135">
                <a:moveTo>
                  <a:pt x="0" y="66"/>
                </a:moveTo>
                <a:lnTo>
                  <a:pt x="140" y="135"/>
                </a:lnTo>
                <a:lnTo>
                  <a:pt x="140" y="100"/>
                </a:lnTo>
                <a:lnTo>
                  <a:pt x="557" y="100"/>
                </a:lnTo>
                <a:lnTo>
                  <a:pt x="557" y="135"/>
                </a:lnTo>
                <a:lnTo>
                  <a:pt x="696" y="66"/>
                </a:lnTo>
                <a:lnTo>
                  <a:pt x="557" y="0"/>
                </a:lnTo>
                <a:lnTo>
                  <a:pt x="557" y="34"/>
                </a:lnTo>
                <a:lnTo>
                  <a:pt x="140" y="34"/>
                </a:lnTo>
                <a:lnTo>
                  <a:pt x="140" y="0"/>
                </a:lnTo>
                <a:lnTo>
                  <a:pt x="0" y="66"/>
                </a:lnTo>
                <a:close/>
              </a:path>
            </a:pathLst>
          </a:custGeom>
          <a:solidFill>
            <a:srgbClr val="006600"/>
          </a:solidFill>
          <a:ln w="12700">
            <a:solidFill>
              <a:srgbClr val="000000"/>
            </a:solidFill>
            <a:round/>
            <a:headEnd/>
            <a:tailEnd/>
          </a:ln>
        </p:spPr>
        <p:txBody>
          <a:bodyPr/>
          <a:lstStyle/>
          <a:p>
            <a:endParaRPr lang="en-US"/>
          </a:p>
        </p:txBody>
      </p:sp>
      <p:grpSp>
        <p:nvGrpSpPr>
          <p:cNvPr id="224" name="Group 108">
            <a:extLst>
              <a:ext uri="{FF2B5EF4-FFF2-40B4-BE49-F238E27FC236}">
                <a16:creationId xmlns:a16="http://schemas.microsoft.com/office/drawing/2014/main" id="{5FD491B6-B4A0-D64F-87AB-D20B6C281E09}"/>
              </a:ext>
            </a:extLst>
          </p:cNvPr>
          <p:cNvGrpSpPr>
            <a:grpSpLocks/>
          </p:cNvGrpSpPr>
          <p:nvPr/>
        </p:nvGrpSpPr>
        <p:grpSpPr bwMode="auto">
          <a:xfrm>
            <a:off x="2929897" y="770822"/>
            <a:ext cx="3664777" cy="523220"/>
            <a:chOff x="2031" y="573"/>
            <a:chExt cx="1590" cy="288"/>
          </a:xfrm>
        </p:grpSpPr>
        <p:sp>
          <p:nvSpPr>
            <p:cNvPr id="225" name="Oval 109">
              <a:extLst>
                <a:ext uri="{FF2B5EF4-FFF2-40B4-BE49-F238E27FC236}">
                  <a16:creationId xmlns:a16="http://schemas.microsoft.com/office/drawing/2014/main" id="{F10E6EC2-2972-1F4C-B3F3-6BA8F6340395}"/>
                </a:ext>
              </a:extLst>
            </p:cNvPr>
            <p:cNvSpPr>
              <a:spLocks noChangeArrowheads="1"/>
            </p:cNvSpPr>
            <p:nvPr/>
          </p:nvSpPr>
          <p:spPr bwMode="auto">
            <a:xfrm>
              <a:off x="2094" y="573"/>
              <a:ext cx="1440" cy="288"/>
            </a:xfrm>
            <a:prstGeom prst="ellipse">
              <a:avLst/>
            </a:prstGeom>
            <a:noFill/>
            <a:ln w="25400">
              <a:solidFill>
                <a:schemeClr val="tx1"/>
              </a:solidFill>
              <a:round/>
              <a:headEnd/>
              <a:tailEnd/>
            </a:ln>
          </p:spPr>
          <p:txBody>
            <a:bodyPr wrap="none" anchor="ctr"/>
            <a:lstStyle/>
            <a:p>
              <a:endParaRPr lang="en-US"/>
            </a:p>
          </p:txBody>
        </p:sp>
        <p:sp>
          <p:nvSpPr>
            <p:cNvPr id="226" name="Text Box 110">
              <a:extLst>
                <a:ext uri="{FF2B5EF4-FFF2-40B4-BE49-F238E27FC236}">
                  <a16:creationId xmlns:a16="http://schemas.microsoft.com/office/drawing/2014/main" id="{19D990A5-0FAE-0646-80BA-629CC056FA35}"/>
                </a:ext>
              </a:extLst>
            </p:cNvPr>
            <p:cNvSpPr txBox="1">
              <a:spLocks noChangeArrowheads="1"/>
            </p:cNvSpPr>
            <p:nvPr/>
          </p:nvSpPr>
          <p:spPr bwMode="auto">
            <a:xfrm>
              <a:off x="2031" y="577"/>
              <a:ext cx="1590" cy="252"/>
            </a:xfrm>
            <a:prstGeom prst="rect">
              <a:avLst/>
            </a:prstGeom>
            <a:noFill/>
            <a:ln w="9525">
              <a:noFill/>
              <a:miter lim="800000"/>
              <a:headEnd/>
              <a:tailEnd/>
            </a:ln>
          </p:spPr>
          <p:txBody>
            <a:bodyPr wrap="square">
              <a:spAutoFit/>
            </a:bodyPr>
            <a:lstStyle/>
            <a:p>
              <a:pPr algn="ctr"/>
              <a:r>
                <a:rPr lang="en-US" sz="1200" b="1" dirty="0">
                  <a:solidFill>
                    <a:srgbClr val="FF0000"/>
                  </a:solidFill>
                  <a:latin typeface="Times New Roman" pitchFamily="18" charset="0"/>
                  <a:cs typeface="Times New Roman" pitchFamily="18" charset="0"/>
                </a:rPr>
                <a:t>Crosses</a:t>
              </a:r>
            </a:p>
            <a:p>
              <a:pPr algn="ctr"/>
              <a:r>
                <a:rPr lang="en-US" sz="1200" b="1" dirty="0">
                  <a:latin typeface="Times New Roman" pitchFamily="18" charset="0"/>
                  <a:cs typeface="Times New Roman" pitchFamily="18" charset="0"/>
                </a:rPr>
                <a:t>Aberdeen, ID, Prosser, WA and Oregon</a:t>
              </a:r>
            </a:p>
          </p:txBody>
        </p:sp>
      </p:grpSp>
      <p:sp>
        <p:nvSpPr>
          <p:cNvPr id="227" name="Text Box 111">
            <a:extLst>
              <a:ext uri="{FF2B5EF4-FFF2-40B4-BE49-F238E27FC236}">
                <a16:creationId xmlns:a16="http://schemas.microsoft.com/office/drawing/2014/main" id="{62253C59-9027-BC49-9649-39BC3DB22F7D}"/>
              </a:ext>
            </a:extLst>
          </p:cNvPr>
          <p:cNvSpPr txBox="1">
            <a:spLocks noChangeArrowheads="1"/>
          </p:cNvSpPr>
          <p:nvPr/>
        </p:nvSpPr>
        <p:spPr bwMode="auto">
          <a:xfrm>
            <a:off x="3050133" y="1494736"/>
            <a:ext cx="3427539" cy="461665"/>
          </a:xfrm>
          <a:prstGeom prst="rect">
            <a:avLst/>
          </a:prstGeom>
          <a:noFill/>
          <a:ln w="9525">
            <a:noFill/>
            <a:miter lim="800000"/>
            <a:headEnd/>
            <a:tailEnd/>
          </a:ln>
        </p:spPr>
        <p:txBody>
          <a:bodyPr wrap="square">
            <a:spAutoFit/>
          </a:bodyPr>
          <a:lstStyle/>
          <a:p>
            <a:pPr algn="ctr"/>
            <a:r>
              <a:rPr lang="en-US" sz="1200" b="1" dirty="0">
                <a:solidFill>
                  <a:srgbClr val="FF0000"/>
                </a:solidFill>
                <a:latin typeface="Times New Roman" pitchFamily="18" charset="0"/>
                <a:cs typeface="Times New Roman" pitchFamily="18" charset="0"/>
              </a:rPr>
              <a:t>Seedling tuber production</a:t>
            </a:r>
          </a:p>
          <a:p>
            <a:pPr algn="ctr"/>
            <a:r>
              <a:rPr lang="en-US" sz="1200" b="1" dirty="0">
                <a:latin typeface="Times New Roman" pitchFamily="18" charset="0"/>
                <a:cs typeface="Times New Roman" pitchFamily="18" charset="0"/>
              </a:rPr>
              <a:t>Corvallis (~60,000 in GH)</a:t>
            </a:r>
          </a:p>
        </p:txBody>
      </p:sp>
      <p:sp>
        <p:nvSpPr>
          <p:cNvPr id="228" name="Rectangle 112">
            <a:extLst>
              <a:ext uri="{FF2B5EF4-FFF2-40B4-BE49-F238E27FC236}">
                <a16:creationId xmlns:a16="http://schemas.microsoft.com/office/drawing/2014/main" id="{5FBADC2F-8B68-E74E-8F49-77F8F7969D1D}"/>
              </a:ext>
            </a:extLst>
          </p:cNvPr>
          <p:cNvSpPr>
            <a:spLocks noChangeArrowheads="1"/>
          </p:cNvSpPr>
          <p:nvPr/>
        </p:nvSpPr>
        <p:spPr bwMode="auto">
          <a:xfrm>
            <a:off x="5119602" y="2941798"/>
            <a:ext cx="1235055" cy="366235"/>
          </a:xfrm>
          <a:prstGeom prst="rect">
            <a:avLst/>
          </a:prstGeom>
          <a:noFill/>
          <a:ln w="9525">
            <a:noFill/>
            <a:miter lim="800000"/>
            <a:headEnd/>
            <a:tailEnd/>
          </a:ln>
        </p:spPr>
        <p:txBody>
          <a:bodyPr wrap="square" lIns="0" tIns="0" rIns="0" bIns="0">
            <a:spAutoFit/>
          </a:bodyPr>
          <a:lstStyle/>
          <a:p>
            <a:pPr algn="ctr"/>
            <a:r>
              <a:rPr lang="en-US" sz="1200" b="1" dirty="0">
                <a:latin typeface="Times New Roman" pitchFamily="18" charset="0"/>
              </a:rPr>
              <a:t>15-hills (~700)</a:t>
            </a:r>
          </a:p>
          <a:p>
            <a:pPr algn="ctr"/>
            <a:r>
              <a:rPr lang="en-US" sz="1200" b="1" dirty="0">
                <a:latin typeface="Times New Roman" pitchFamily="18" charset="0"/>
              </a:rPr>
              <a:t>Klamath Falls (SI)</a:t>
            </a:r>
            <a:endParaRPr lang="en-US" sz="1200" b="1" dirty="0">
              <a:latin typeface="Arial" charset="0"/>
            </a:endParaRPr>
          </a:p>
        </p:txBody>
      </p:sp>
      <p:sp>
        <p:nvSpPr>
          <p:cNvPr id="229" name="Freeform 113">
            <a:extLst>
              <a:ext uri="{FF2B5EF4-FFF2-40B4-BE49-F238E27FC236}">
                <a16:creationId xmlns:a16="http://schemas.microsoft.com/office/drawing/2014/main" id="{6D59307C-001C-4C4F-A1DE-22E4E0A62A20}"/>
              </a:ext>
            </a:extLst>
          </p:cNvPr>
          <p:cNvSpPr>
            <a:spLocks/>
          </p:cNvSpPr>
          <p:nvPr/>
        </p:nvSpPr>
        <p:spPr bwMode="auto">
          <a:xfrm>
            <a:off x="4670541" y="1317384"/>
            <a:ext cx="160364" cy="130658"/>
          </a:xfrm>
          <a:custGeom>
            <a:avLst/>
            <a:gdLst>
              <a:gd name="T0" fmla="*/ 0 w 139"/>
              <a:gd name="T1" fmla="*/ 107 h 143"/>
              <a:gd name="T2" fmla="*/ 35 w 139"/>
              <a:gd name="T3" fmla="*/ 107 h 143"/>
              <a:gd name="T4" fmla="*/ 35 w 139"/>
              <a:gd name="T5" fmla="*/ 0 h 143"/>
              <a:gd name="T6" fmla="*/ 106 w 139"/>
              <a:gd name="T7" fmla="*/ 0 h 143"/>
              <a:gd name="T8" fmla="*/ 106 w 139"/>
              <a:gd name="T9" fmla="*/ 107 h 143"/>
              <a:gd name="T10" fmla="*/ 139 w 139"/>
              <a:gd name="T11" fmla="*/ 107 h 143"/>
              <a:gd name="T12" fmla="*/ 71 w 139"/>
              <a:gd name="T13" fmla="*/ 143 h 143"/>
              <a:gd name="T14" fmla="*/ 0 w 139"/>
              <a:gd name="T15" fmla="*/ 107 h 143"/>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143"/>
              <a:gd name="T26" fmla="*/ 139 w 139"/>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143">
                <a:moveTo>
                  <a:pt x="0" y="107"/>
                </a:moveTo>
                <a:lnTo>
                  <a:pt x="35" y="107"/>
                </a:lnTo>
                <a:lnTo>
                  <a:pt x="35" y="0"/>
                </a:lnTo>
                <a:lnTo>
                  <a:pt x="106" y="0"/>
                </a:lnTo>
                <a:lnTo>
                  <a:pt x="106" y="107"/>
                </a:lnTo>
                <a:lnTo>
                  <a:pt x="139" y="107"/>
                </a:lnTo>
                <a:lnTo>
                  <a:pt x="71" y="143"/>
                </a:lnTo>
                <a:lnTo>
                  <a:pt x="0" y="107"/>
                </a:lnTo>
                <a:close/>
              </a:path>
            </a:pathLst>
          </a:custGeom>
          <a:solidFill>
            <a:srgbClr val="006600"/>
          </a:solidFill>
          <a:ln w="12700">
            <a:solidFill>
              <a:srgbClr val="000000"/>
            </a:solidFill>
            <a:round/>
            <a:headEnd/>
            <a:tailEnd/>
          </a:ln>
        </p:spPr>
        <p:txBody>
          <a:bodyPr/>
          <a:lstStyle/>
          <a:p>
            <a:endParaRPr lang="en-US"/>
          </a:p>
        </p:txBody>
      </p:sp>
      <p:sp>
        <p:nvSpPr>
          <p:cNvPr id="230" name="Freeform 114">
            <a:extLst>
              <a:ext uri="{FF2B5EF4-FFF2-40B4-BE49-F238E27FC236}">
                <a16:creationId xmlns:a16="http://schemas.microsoft.com/office/drawing/2014/main" id="{AF096C8A-E8EB-3A44-A9AD-D22A77FF957A}"/>
              </a:ext>
            </a:extLst>
          </p:cNvPr>
          <p:cNvSpPr>
            <a:spLocks/>
          </p:cNvSpPr>
          <p:nvPr/>
        </p:nvSpPr>
        <p:spPr bwMode="auto">
          <a:xfrm>
            <a:off x="4670541" y="2614369"/>
            <a:ext cx="160364" cy="130657"/>
          </a:xfrm>
          <a:custGeom>
            <a:avLst/>
            <a:gdLst>
              <a:gd name="T0" fmla="*/ 0 w 139"/>
              <a:gd name="T1" fmla="*/ 107 h 143"/>
              <a:gd name="T2" fmla="*/ 35 w 139"/>
              <a:gd name="T3" fmla="*/ 107 h 143"/>
              <a:gd name="T4" fmla="*/ 35 w 139"/>
              <a:gd name="T5" fmla="*/ 0 h 143"/>
              <a:gd name="T6" fmla="*/ 106 w 139"/>
              <a:gd name="T7" fmla="*/ 0 h 143"/>
              <a:gd name="T8" fmla="*/ 106 w 139"/>
              <a:gd name="T9" fmla="*/ 107 h 143"/>
              <a:gd name="T10" fmla="*/ 139 w 139"/>
              <a:gd name="T11" fmla="*/ 107 h 143"/>
              <a:gd name="T12" fmla="*/ 71 w 139"/>
              <a:gd name="T13" fmla="*/ 143 h 143"/>
              <a:gd name="T14" fmla="*/ 0 w 139"/>
              <a:gd name="T15" fmla="*/ 107 h 143"/>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143"/>
              <a:gd name="T26" fmla="*/ 139 w 139"/>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143">
                <a:moveTo>
                  <a:pt x="0" y="107"/>
                </a:moveTo>
                <a:lnTo>
                  <a:pt x="35" y="107"/>
                </a:lnTo>
                <a:lnTo>
                  <a:pt x="35" y="0"/>
                </a:lnTo>
                <a:lnTo>
                  <a:pt x="106" y="0"/>
                </a:lnTo>
                <a:lnTo>
                  <a:pt x="106" y="107"/>
                </a:lnTo>
                <a:lnTo>
                  <a:pt x="139" y="107"/>
                </a:lnTo>
                <a:lnTo>
                  <a:pt x="71" y="143"/>
                </a:lnTo>
                <a:lnTo>
                  <a:pt x="0" y="107"/>
                </a:lnTo>
                <a:close/>
              </a:path>
            </a:pathLst>
          </a:custGeom>
          <a:solidFill>
            <a:srgbClr val="006600"/>
          </a:solidFill>
          <a:ln w="12700">
            <a:solidFill>
              <a:srgbClr val="000000"/>
            </a:solidFill>
            <a:round/>
            <a:headEnd/>
            <a:tailEnd/>
          </a:ln>
        </p:spPr>
        <p:txBody>
          <a:bodyPr/>
          <a:lstStyle/>
          <a:p>
            <a:endParaRPr lang="en-US"/>
          </a:p>
        </p:txBody>
      </p:sp>
      <p:sp>
        <p:nvSpPr>
          <p:cNvPr id="231" name="Rectangle 115">
            <a:extLst>
              <a:ext uri="{FF2B5EF4-FFF2-40B4-BE49-F238E27FC236}">
                <a16:creationId xmlns:a16="http://schemas.microsoft.com/office/drawing/2014/main" id="{143A6F71-0D72-1948-A09B-F6C66CFD3790}"/>
              </a:ext>
            </a:extLst>
          </p:cNvPr>
          <p:cNvSpPr>
            <a:spLocks noChangeArrowheads="1"/>
          </p:cNvSpPr>
          <p:nvPr/>
        </p:nvSpPr>
        <p:spPr bwMode="auto">
          <a:xfrm>
            <a:off x="4807289" y="2894009"/>
            <a:ext cx="1924383" cy="481701"/>
          </a:xfrm>
          <a:prstGeom prst="rect">
            <a:avLst/>
          </a:prstGeom>
          <a:noFill/>
          <a:ln w="25400">
            <a:solidFill>
              <a:srgbClr val="000000"/>
            </a:solidFill>
            <a:miter lim="800000"/>
            <a:headEnd/>
            <a:tailEnd/>
          </a:ln>
        </p:spPr>
        <p:txBody>
          <a:bodyPr/>
          <a:lstStyle/>
          <a:p>
            <a:endParaRPr lang="en-US"/>
          </a:p>
        </p:txBody>
      </p:sp>
      <p:sp>
        <p:nvSpPr>
          <p:cNvPr id="232" name="Freeform 116">
            <a:extLst>
              <a:ext uri="{FF2B5EF4-FFF2-40B4-BE49-F238E27FC236}">
                <a16:creationId xmlns:a16="http://schemas.microsoft.com/office/drawing/2014/main" id="{A3B8E248-EF63-2745-B12A-4C0B68BCB0B3}"/>
              </a:ext>
            </a:extLst>
          </p:cNvPr>
          <p:cNvSpPr>
            <a:spLocks/>
          </p:cNvSpPr>
          <p:nvPr/>
        </p:nvSpPr>
        <p:spPr bwMode="auto">
          <a:xfrm>
            <a:off x="4767908" y="3406150"/>
            <a:ext cx="160364" cy="130657"/>
          </a:xfrm>
          <a:custGeom>
            <a:avLst/>
            <a:gdLst>
              <a:gd name="T0" fmla="*/ 0 w 139"/>
              <a:gd name="T1" fmla="*/ 107 h 143"/>
              <a:gd name="T2" fmla="*/ 35 w 139"/>
              <a:gd name="T3" fmla="*/ 107 h 143"/>
              <a:gd name="T4" fmla="*/ 35 w 139"/>
              <a:gd name="T5" fmla="*/ 0 h 143"/>
              <a:gd name="T6" fmla="*/ 106 w 139"/>
              <a:gd name="T7" fmla="*/ 0 h 143"/>
              <a:gd name="T8" fmla="*/ 106 w 139"/>
              <a:gd name="T9" fmla="*/ 107 h 143"/>
              <a:gd name="T10" fmla="*/ 139 w 139"/>
              <a:gd name="T11" fmla="*/ 107 h 143"/>
              <a:gd name="T12" fmla="*/ 71 w 139"/>
              <a:gd name="T13" fmla="*/ 143 h 143"/>
              <a:gd name="T14" fmla="*/ 0 w 139"/>
              <a:gd name="T15" fmla="*/ 107 h 143"/>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143"/>
              <a:gd name="T26" fmla="*/ 139 w 139"/>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143">
                <a:moveTo>
                  <a:pt x="0" y="107"/>
                </a:moveTo>
                <a:lnTo>
                  <a:pt x="35" y="107"/>
                </a:lnTo>
                <a:lnTo>
                  <a:pt x="35" y="0"/>
                </a:lnTo>
                <a:lnTo>
                  <a:pt x="106" y="0"/>
                </a:lnTo>
                <a:lnTo>
                  <a:pt x="106" y="107"/>
                </a:lnTo>
                <a:lnTo>
                  <a:pt x="139" y="107"/>
                </a:lnTo>
                <a:lnTo>
                  <a:pt x="71" y="143"/>
                </a:lnTo>
                <a:lnTo>
                  <a:pt x="0" y="107"/>
                </a:lnTo>
                <a:close/>
              </a:path>
            </a:pathLst>
          </a:custGeom>
          <a:solidFill>
            <a:srgbClr val="006600"/>
          </a:solidFill>
          <a:ln w="12700">
            <a:solidFill>
              <a:srgbClr val="000000"/>
            </a:solidFill>
            <a:round/>
            <a:headEnd/>
            <a:tailEnd/>
          </a:ln>
        </p:spPr>
        <p:txBody>
          <a:bodyPr/>
          <a:lstStyle/>
          <a:p>
            <a:endParaRPr lang="en-US"/>
          </a:p>
        </p:txBody>
      </p:sp>
      <p:sp>
        <p:nvSpPr>
          <p:cNvPr id="233" name="Freeform 117">
            <a:extLst>
              <a:ext uri="{FF2B5EF4-FFF2-40B4-BE49-F238E27FC236}">
                <a16:creationId xmlns:a16="http://schemas.microsoft.com/office/drawing/2014/main" id="{9EDFE7E8-874A-CC4D-88AA-7F5BF66943AB}"/>
              </a:ext>
            </a:extLst>
          </p:cNvPr>
          <p:cNvSpPr>
            <a:spLocks/>
          </p:cNvSpPr>
          <p:nvPr/>
        </p:nvSpPr>
        <p:spPr bwMode="auto">
          <a:xfrm rot="2520000">
            <a:off x="3960316" y="4125752"/>
            <a:ext cx="144444" cy="181538"/>
          </a:xfrm>
          <a:custGeom>
            <a:avLst/>
            <a:gdLst>
              <a:gd name="T0" fmla="*/ 0 w 139"/>
              <a:gd name="T1" fmla="*/ 107 h 143"/>
              <a:gd name="T2" fmla="*/ 35 w 139"/>
              <a:gd name="T3" fmla="*/ 107 h 143"/>
              <a:gd name="T4" fmla="*/ 35 w 139"/>
              <a:gd name="T5" fmla="*/ 0 h 143"/>
              <a:gd name="T6" fmla="*/ 106 w 139"/>
              <a:gd name="T7" fmla="*/ 0 h 143"/>
              <a:gd name="T8" fmla="*/ 106 w 139"/>
              <a:gd name="T9" fmla="*/ 107 h 143"/>
              <a:gd name="T10" fmla="*/ 139 w 139"/>
              <a:gd name="T11" fmla="*/ 107 h 143"/>
              <a:gd name="T12" fmla="*/ 71 w 139"/>
              <a:gd name="T13" fmla="*/ 143 h 143"/>
              <a:gd name="T14" fmla="*/ 0 w 139"/>
              <a:gd name="T15" fmla="*/ 107 h 143"/>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143"/>
              <a:gd name="T26" fmla="*/ 139 w 139"/>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143">
                <a:moveTo>
                  <a:pt x="0" y="107"/>
                </a:moveTo>
                <a:lnTo>
                  <a:pt x="35" y="107"/>
                </a:lnTo>
                <a:lnTo>
                  <a:pt x="35" y="0"/>
                </a:lnTo>
                <a:lnTo>
                  <a:pt x="106" y="0"/>
                </a:lnTo>
                <a:lnTo>
                  <a:pt x="106" y="107"/>
                </a:lnTo>
                <a:lnTo>
                  <a:pt x="139" y="107"/>
                </a:lnTo>
                <a:lnTo>
                  <a:pt x="71" y="143"/>
                </a:lnTo>
                <a:lnTo>
                  <a:pt x="0" y="107"/>
                </a:lnTo>
                <a:close/>
              </a:path>
            </a:pathLst>
          </a:custGeom>
          <a:solidFill>
            <a:srgbClr val="006600"/>
          </a:solidFill>
          <a:ln w="12700">
            <a:solidFill>
              <a:srgbClr val="000000"/>
            </a:solidFill>
            <a:round/>
            <a:headEnd/>
            <a:tailEnd/>
          </a:ln>
        </p:spPr>
        <p:txBody>
          <a:bodyPr/>
          <a:lstStyle/>
          <a:p>
            <a:endParaRPr lang="en-US"/>
          </a:p>
        </p:txBody>
      </p:sp>
      <p:sp>
        <p:nvSpPr>
          <p:cNvPr id="234" name="Text Box 118">
            <a:extLst>
              <a:ext uri="{FF2B5EF4-FFF2-40B4-BE49-F238E27FC236}">
                <a16:creationId xmlns:a16="http://schemas.microsoft.com/office/drawing/2014/main" id="{8757E2A4-4200-A349-A6A8-EDF3B9DF7C0D}"/>
              </a:ext>
            </a:extLst>
          </p:cNvPr>
          <p:cNvSpPr txBox="1">
            <a:spLocks noChangeArrowheads="1"/>
          </p:cNvSpPr>
          <p:nvPr/>
        </p:nvSpPr>
        <p:spPr bwMode="auto">
          <a:xfrm>
            <a:off x="4672481" y="4315764"/>
            <a:ext cx="2590828" cy="457793"/>
          </a:xfrm>
          <a:prstGeom prst="rect">
            <a:avLst/>
          </a:prstGeom>
          <a:noFill/>
          <a:ln w="9525">
            <a:noFill/>
            <a:miter lim="800000"/>
            <a:headEnd/>
            <a:tailEnd/>
          </a:ln>
        </p:spPr>
        <p:txBody>
          <a:bodyPr wrap="square">
            <a:spAutoFit/>
          </a:bodyPr>
          <a:lstStyle/>
          <a:p>
            <a:pPr algn="ctr"/>
            <a:r>
              <a:rPr lang="en-US" sz="1200" b="1" dirty="0">
                <a:solidFill>
                  <a:srgbClr val="FF0000"/>
                </a:solidFill>
                <a:latin typeface="Times New Roman" pitchFamily="18" charset="0"/>
                <a:cs typeface="Times New Roman" pitchFamily="18" charset="0"/>
              </a:rPr>
              <a:t>Oregon Statewide trials</a:t>
            </a:r>
          </a:p>
          <a:p>
            <a:pPr algn="ctr"/>
            <a:r>
              <a:rPr lang="en-US" sz="1200" b="1" dirty="0">
                <a:latin typeface="Times New Roman" pitchFamily="18" charset="0"/>
                <a:cs typeface="Times New Roman" pitchFamily="18" charset="0"/>
              </a:rPr>
              <a:t>3 Locations</a:t>
            </a:r>
          </a:p>
        </p:txBody>
      </p:sp>
      <p:sp>
        <p:nvSpPr>
          <p:cNvPr id="235" name="Rectangle 119">
            <a:extLst>
              <a:ext uri="{FF2B5EF4-FFF2-40B4-BE49-F238E27FC236}">
                <a16:creationId xmlns:a16="http://schemas.microsoft.com/office/drawing/2014/main" id="{15EE22FB-099A-9B46-913E-8460FF3488A5}"/>
              </a:ext>
            </a:extLst>
          </p:cNvPr>
          <p:cNvSpPr>
            <a:spLocks noChangeArrowheads="1"/>
          </p:cNvSpPr>
          <p:nvPr/>
        </p:nvSpPr>
        <p:spPr bwMode="auto">
          <a:xfrm>
            <a:off x="4630823" y="4308027"/>
            <a:ext cx="2632484" cy="481701"/>
          </a:xfrm>
          <a:prstGeom prst="rect">
            <a:avLst/>
          </a:prstGeom>
          <a:noFill/>
          <a:ln w="25400">
            <a:solidFill>
              <a:srgbClr val="000000"/>
            </a:solidFill>
            <a:miter lim="800000"/>
            <a:headEnd/>
            <a:tailEnd/>
          </a:ln>
        </p:spPr>
        <p:txBody>
          <a:bodyPr/>
          <a:lstStyle/>
          <a:p>
            <a:endParaRPr lang="en-US"/>
          </a:p>
        </p:txBody>
      </p:sp>
      <p:sp>
        <p:nvSpPr>
          <p:cNvPr id="236" name="Rectangle 120">
            <a:extLst>
              <a:ext uri="{FF2B5EF4-FFF2-40B4-BE49-F238E27FC236}">
                <a16:creationId xmlns:a16="http://schemas.microsoft.com/office/drawing/2014/main" id="{8B6F863D-C73D-CB44-872C-2EBC54EE410A}"/>
              </a:ext>
            </a:extLst>
          </p:cNvPr>
          <p:cNvSpPr>
            <a:spLocks noChangeArrowheads="1"/>
          </p:cNvSpPr>
          <p:nvPr/>
        </p:nvSpPr>
        <p:spPr bwMode="auto">
          <a:xfrm>
            <a:off x="3466296" y="4325377"/>
            <a:ext cx="691509" cy="2345221"/>
          </a:xfrm>
          <a:prstGeom prst="rect">
            <a:avLst/>
          </a:prstGeom>
          <a:noFill/>
          <a:ln w="25400">
            <a:solidFill>
              <a:srgbClr val="000000"/>
            </a:solidFill>
            <a:miter lim="800000"/>
            <a:headEnd/>
            <a:tailEnd/>
          </a:ln>
        </p:spPr>
        <p:txBody>
          <a:bodyPr/>
          <a:lstStyle/>
          <a:p>
            <a:endParaRPr lang="en-US"/>
          </a:p>
        </p:txBody>
      </p:sp>
      <p:sp>
        <p:nvSpPr>
          <p:cNvPr id="237" name="Rectangle 126">
            <a:extLst>
              <a:ext uri="{FF2B5EF4-FFF2-40B4-BE49-F238E27FC236}">
                <a16:creationId xmlns:a16="http://schemas.microsoft.com/office/drawing/2014/main" id="{AF6F2E07-3138-E74C-B08D-DC2413C8A4B9}"/>
              </a:ext>
            </a:extLst>
          </p:cNvPr>
          <p:cNvSpPr>
            <a:spLocks noChangeArrowheads="1"/>
          </p:cNvSpPr>
          <p:nvPr/>
        </p:nvSpPr>
        <p:spPr bwMode="auto">
          <a:xfrm>
            <a:off x="4630823" y="4933504"/>
            <a:ext cx="2632484" cy="481701"/>
          </a:xfrm>
          <a:prstGeom prst="rect">
            <a:avLst/>
          </a:prstGeom>
          <a:noFill/>
          <a:ln w="25400">
            <a:solidFill>
              <a:srgbClr val="000000"/>
            </a:solidFill>
            <a:miter lim="800000"/>
            <a:headEnd/>
            <a:tailEnd/>
          </a:ln>
        </p:spPr>
        <p:txBody>
          <a:bodyPr/>
          <a:lstStyle/>
          <a:p>
            <a:endParaRPr lang="en-US"/>
          </a:p>
        </p:txBody>
      </p:sp>
      <p:sp>
        <p:nvSpPr>
          <p:cNvPr id="238" name="Text Box 127">
            <a:extLst>
              <a:ext uri="{FF2B5EF4-FFF2-40B4-BE49-F238E27FC236}">
                <a16:creationId xmlns:a16="http://schemas.microsoft.com/office/drawing/2014/main" id="{ED554DC0-7117-9D40-ACC9-B9BEDFEDEB42}"/>
              </a:ext>
            </a:extLst>
          </p:cNvPr>
          <p:cNvSpPr txBox="1">
            <a:spLocks noChangeArrowheads="1"/>
          </p:cNvSpPr>
          <p:nvPr/>
        </p:nvSpPr>
        <p:spPr bwMode="auto">
          <a:xfrm>
            <a:off x="4630825" y="4942165"/>
            <a:ext cx="2632484" cy="469895"/>
          </a:xfrm>
          <a:prstGeom prst="rect">
            <a:avLst/>
          </a:prstGeom>
          <a:noFill/>
          <a:ln w="9525">
            <a:noFill/>
            <a:miter lim="800000"/>
            <a:headEnd/>
            <a:tailEnd/>
          </a:ln>
        </p:spPr>
        <p:txBody>
          <a:bodyPr wrap="square">
            <a:spAutoFit/>
          </a:bodyPr>
          <a:lstStyle/>
          <a:p>
            <a:pPr algn="ctr"/>
            <a:r>
              <a:rPr lang="en-US" sz="1200" b="1" dirty="0">
                <a:solidFill>
                  <a:srgbClr val="FF0000"/>
                </a:solidFill>
                <a:latin typeface="Times New Roman" pitchFamily="18" charset="0"/>
                <a:cs typeface="Times New Roman" pitchFamily="18" charset="0"/>
              </a:rPr>
              <a:t>Tri-State Trials</a:t>
            </a:r>
          </a:p>
          <a:p>
            <a:pPr algn="ctr"/>
            <a:r>
              <a:rPr lang="en-US" sz="1200" b="1" dirty="0">
                <a:latin typeface="Times New Roman" pitchFamily="18" charset="0"/>
                <a:cs typeface="Times New Roman" pitchFamily="18" charset="0"/>
              </a:rPr>
              <a:t>ID, OR, WA </a:t>
            </a:r>
          </a:p>
        </p:txBody>
      </p:sp>
      <p:sp>
        <p:nvSpPr>
          <p:cNvPr id="239" name="Rectangle 130">
            <a:extLst>
              <a:ext uri="{FF2B5EF4-FFF2-40B4-BE49-F238E27FC236}">
                <a16:creationId xmlns:a16="http://schemas.microsoft.com/office/drawing/2014/main" id="{9F9E662D-9BC0-0843-BE9F-FB2460C52C52}"/>
              </a:ext>
            </a:extLst>
          </p:cNvPr>
          <p:cNvSpPr>
            <a:spLocks noChangeArrowheads="1"/>
          </p:cNvSpPr>
          <p:nvPr/>
        </p:nvSpPr>
        <p:spPr bwMode="auto">
          <a:xfrm>
            <a:off x="4630823" y="5570078"/>
            <a:ext cx="2632484" cy="480126"/>
          </a:xfrm>
          <a:prstGeom prst="rect">
            <a:avLst/>
          </a:prstGeom>
          <a:noFill/>
          <a:ln w="25400">
            <a:solidFill>
              <a:srgbClr val="000000"/>
            </a:solidFill>
            <a:miter lim="800000"/>
            <a:headEnd/>
            <a:tailEnd/>
          </a:ln>
        </p:spPr>
        <p:txBody>
          <a:bodyPr/>
          <a:lstStyle/>
          <a:p>
            <a:endParaRPr lang="en-US"/>
          </a:p>
        </p:txBody>
      </p:sp>
      <p:sp>
        <p:nvSpPr>
          <p:cNvPr id="240" name="Text Box 131">
            <a:extLst>
              <a:ext uri="{FF2B5EF4-FFF2-40B4-BE49-F238E27FC236}">
                <a16:creationId xmlns:a16="http://schemas.microsoft.com/office/drawing/2014/main" id="{453D2453-3D7D-CA4D-8466-21885861F527}"/>
              </a:ext>
            </a:extLst>
          </p:cNvPr>
          <p:cNvSpPr txBox="1">
            <a:spLocks noChangeArrowheads="1"/>
          </p:cNvSpPr>
          <p:nvPr/>
        </p:nvSpPr>
        <p:spPr bwMode="auto">
          <a:xfrm>
            <a:off x="4626547" y="5571412"/>
            <a:ext cx="2636762" cy="457793"/>
          </a:xfrm>
          <a:prstGeom prst="rect">
            <a:avLst/>
          </a:prstGeom>
          <a:noFill/>
          <a:ln w="9525">
            <a:noFill/>
            <a:miter lim="800000"/>
            <a:headEnd/>
            <a:tailEnd/>
          </a:ln>
        </p:spPr>
        <p:txBody>
          <a:bodyPr wrap="square">
            <a:spAutoFit/>
          </a:bodyPr>
          <a:lstStyle/>
          <a:p>
            <a:pPr algn="ctr"/>
            <a:r>
              <a:rPr lang="en-US" sz="1200" b="1" dirty="0">
                <a:solidFill>
                  <a:srgbClr val="FF0000"/>
                </a:solidFill>
                <a:latin typeface="Times New Roman" pitchFamily="18" charset="0"/>
                <a:cs typeface="Times New Roman" pitchFamily="18" charset="0"/>
              </a:rPr>
              <a:t>W. Regional Trials</a:t>
            </a:r>
          </a:p>
          <a:p>
            <a:pPr algn="ctr"/>
            <a:r>
              <a:rPr lang="en-US" sz="1200" b="1" dirty="0">
                <a:latin typeface="Times New Roman" pitchFamily="18" charset="0"/>
                <a:cs typeface="Times New Roman" pitchFamily="18" charset="0"/>
              </a:rPr>
              <a:t>CA, CO, ID, OR, TX,  WA</a:t>
            </a:r>
          </a:p>
        </p:txBody>
      </p:sp>
      <p:sp>
        <p:nvSpPr>
          <p:cNvPr id="241" name="Rectangle 139">
            <a:extLst>
              <a:ext uri="{FF2B5EF4-FFF2-40B4-BE49-F238E27FC236}">
                <a16:creationId xmlns:a16="http://schemas.microsoft.com/office/drawing/2014/main" id="{ABC17F58-069E-B842-BC51-E5299E137A07}"/>
              </a:ext>
            </a:extLst>
          </p:cNvPr>
          <p:cNvSpPr>
            <a:spLocks noChangeArrowheads="1"/>
          </p:cNvSpPr>
          <p:nvPr/>
        </p:nvSpPr>
        <p:spPr bwMode="auto">
          <a:xfrm>
            <a:off x="4630825" y="6188897"/>
            <a:ext cx="2632484" cy="481701"/>
          </a:xfrm>
          <a:prstGeom prst="rect">
            <a:avLst/>
          </a:prstGeom>
          <a:noFill/>
          <a:ln w="25400">
            <a:solidFill>
              <a:srgbClr val="000000"/>
            </a:solidFill>
            <a:miter lim="800000"/>
            <a:headEnd/>
            <a:tailEnd/>
          </a:ln>
        </p:spPr>
        <p:txBody>
          <a:bodyPr/>
          <a:lstStyle/>
          <a:p>
            <a:endParaRPr lang="en-US"/>
          </a:p>
        </p:txBody>
      </p:sp>
      <p:sp>
        <p:nvSpPr>
          <p:cNvPr id="242" name="Text Box 140">
            <a:extLst>
              <a:ext uri="{FF2B5EF4-FFF2-40B4-BE49-F238E27FC236}">
                <a16:creationId xmlns:a16="http://schemas.microsoft.com/office/drawing/2014/main" id="{F1175B18-AC1A-5548-9D28-4FD4C6033406}"/>
              </a:ext>
            </a:extLst>
          </p:cNvPr>
          <p:cNvSpPr txBox="1">
            <a:spLocks noChangeArrowheads="1"/>
          </p:cNvSpPr>
          <p:nvPr/>
        </p:nvSpPr>
        <p:spPr bwMode="auto">
          <a:xfrm>
            <a:off x="4657652" y="6177819"/>
            <a:ext cx="2583333" cy="457793"/>
          </a:xfrm>
          <a:prstGeom prst="rect">
            <a:avLst/>
          </a:prstGeom>
          <a:noFill/>
          <a:ln w="9525">
            <a:noFill/>
            <a:miter lim="800000"/>
            <a:headEnd/>
            <a:tailEnd/>
          </a:ln>
        </p:spPr>
        <p:txBody>
          <a:bodyPr wrap="square">
            <a:spAutoFit/>
          </a:bodyPr>
          <a:lstStyle/>
          <a:p>
            <a:pPr algn="ctr"/>
            <a:r>
              <a:rPr lang="en-US" sz="1200" b="1" dirty="0">
                <a:solidFill>
                  <a:srgbClr val="FF0000"/>
                </a:solidFill>
                <a:latin typeface="Times New Roman" pitchFamily="18" charset="0"/>
                <a:cs typeface="Times New Roman" pitchFamily="18" charset="0"/>
              </a:rPr>
              <a:t>Name</a:t>
            </a:r>
          </a:p>
          <a:p>
            <a:pPr algn="ctr"/>
            <a:r>
              <a:rPr lang="en-US" sz="1200" b="1" dirty="0">
                <a:latin typeface="Times New Roman" pitchFamily="18" charset="0"/>
                <a:cs typeface="Times New Roman" pitchFamily="18" charset="0"/>
              </a:rPr>
              <a:t>Tri-State release, PVP</a:t>
            </a:r>
          </a:p>
        </p:txBody>
      </p:sp>
      <p:sp>
        <p:nvSpPr>
          <p:cNvPr id="243" name="Freeform 144">
            <a:extLst>
              <a:ext uri="{FF2B5EF4-FFF2-40B4-BE49-F238E27FC236}">
                <a16:creationId xmlns:a16="http://schemas.microsoft.com/office/drawing/2014/main" id="{A3D5C9CA-DF9A-F245-A7DF-5808EA2F0273}"/>
              </a:ext>
            </a:extLst>
          </p:cNvPr>
          <p:cNvSpPr>
            <a:spLocks/>
          </p:cNvSpPr>
          <p:nvPr/>
        </p:nvSpPr>
        <p:spPr bwMode="auto">
          <a:xfrm rot="-2702455">
            <a:off x="4669250" y="4104141"/>
            <a:ext cx="107045" cy="258722"/>
          </a:xfrm>
          <a:custGeom>
            <a:avLst/>
            <a:gdLst>
              <a:gd name="T0" fmla="*/ 0 w 139"/>
              <a:gd name="T1" fmla="*/ 107 h 143"/>
              <a:gd name="T2" fmla="*/ 35 w 139"/>
              <a:gd name="T3" fmla="*/ 107 h 143"/>
              <a:gd name="T4" fmla="*/ 35 w 139"/>
              <a:gd name="T5" fmla="*/ 0 h 143"/>
              <a:gd name="T6" fmla="*/ 106 w 139"/>
              <a:gd name="T7" fmla="*/ 0 h 143"/>
              <a:gd name="T8" fmla="*/ 106 w 139"/>
              <a:gd name="T9" fmla="*/ 107 h 143"/>
              <a:gd name="T10" fmla="*/ 139 w 139"/>
              <a:gd name="T11" fmla="*/ 107 h 143"/>
              <a:gd name="T12" fmla="*/ 71 w 139"/>
              <a:gd name="T13" fmla="*/ 143 h 143"/>
              <a:gd name="T14" fmla="*/ 0 w 139"/>
              <a:gd name="T15" fmla="*/ 107 h 143"/>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143"/>
              <a:gd name="T26" fmla="*/ 139 w 139"/>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143">
                <a:moveTo>
                  <a:pt x="0" y="107"/>
                </a:moveTo>
                <a:lnTo>
                  <a:pt x="35" y="107"/>
                </a:lnTo>
                <a:lnTo>
                  <a:pt x="35" y="0"/>
                </a:lnTo>
                <a:lnTo>
                  <a:pt x="106" y="0"/>
                </a:lnTo>
                <a:lnTo>
                  <a:pt x="106" y="107"/>
                </a:lnTo>
                <a:lnTo>
                  <a:pt x="139" y="107"/>
                </a:lnTo>
                <a:lnTo>
                  <a:pt x="71" y="143"/>
                </a:lnTo>
                <a:lnTo>
                  <a:pt x="0" y="107"/>
                </a:lnTo>
                <a:close/>
              </a:path>
            </a:pathLst>
          </a:custGeom>
          <a:solidFill>
            <a:srgbClr val="006600"/>
          </a:solidFill>
          <a:ln w="12700">
            <a:solidFill>
              <a:srgbClr val="000000"/>
            </a:solidFill>
            <a:round/>
            <a:headEnd/>
            <a:tailEnd/>
          </a:ln>
        </p:spPr>
        <p:txBody>
          <a:bodyPr/>
          <a:lstStyle/>
          <a:p>
            <a:endParaRPr lang="en-US"/>
          </a:p>
        </p:txBody>
      </p:sp>
      <p:sp>
        <p:nvSpPr>
          <p:cNvPr id="244" name="Freeform 145">
            <a:extLst>
              <a:ext uri="{FF2B5EF4-FFF2-40B4-BE49-F238E27FC236}">
                <a16:creationId xmlns:a16="http://schemas.microsoft.com/office/drawing/2014/main" id="{540F1B77-8131-C64A-B57A-C2A713D5A13A}"/>
              </a:ext>
            </a:extLst>
          </p:cNvPr>
          <p:cNvSpPr>
            <a:spLocks/>
          </p:cNvSpPr>
          <p:nvPr/>
        </p:nvSpPr>
        <p:spPr bwMode="auto">
          <a:xfrm rot="-2702455">
            <a:off x="4357514" y="4496086"/>
            <a:ext cx="136355" cy="587048"/>
          </a:xfrm>
          <a:custGeom>
            <a:avLst/>
            <a:gdLst>
              <a:gd name="T0" fmla="*/ 0 w 139"/>
              <a:gd name="T1" fmla="*/ 107 h 143"/>
              <a:gd name="T2" fmla="*/ 35 w 139"/>
              <a:gd name="T3" fmla="*/ 107 h 143"/>
              <a:gd name="T4" fmla="*/ 35 w 139"/>
              <a:gd name="T5" fmla="*/ 0 h 143"/>
              <a:gd name="T6" fmla="*/ 106 w 139"/>
              <a:gd name="T7" fmla="*/ 0 h 143"/>
              <a:gd name="T8" fmla="*/ 106 w 139"/>
              <a:gd name="T9" fmla="*/ 107 h 143"/>
              <a:gd name="T10" fmla="*/ 139 w 139"/>
              <a:gd name="T11" fmla="*/ 107 h 143"/>
              <a:gd name="T12" fmla="*/ 71 w 139"/>
              <a:gd name="T13" fmla="*/ 143 h 143"/>
              <a:gd name="T14" fmla="*/ 0 w 139"/>
              <a:gd name="T15" fmla="*/ 107 h 143"/>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143"/>
              <a:gd name="T26" fmla="*/ 139 w 139"/>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143">
                <a:moveTo>
                  <a:pt x="0" y="107"/>
                </a:moveTo>
                <a:lnTo>
                  <a:pt x="35" y="107"/>
                </a:lnTo>
                <a:lnTo>
                  <a:pt x="35" y="0"/>
                </a:lnTo>
                <a:lnTo>
                  <a:pt x="106" y="0"/>
                </a:lnTo>
                <a:lnTo>
                  <a:pt x="106" y="107"/>
                </a:lnTo>
                <a:lnTo>
                  <a:pt x="139" y="107"/>
                </a:lnTo>
                <a:lnTo>
                  <a:pt x="71" y="143"/>
                </a:lnTo>
                <a:lnTo>
                  <a:pt x="0" y="107"/>
                </a:lnTo>
                <a:close/>
              </a:path>
            </a:pathLst>
          </a:custGeom>
          <a:solidFill>
            <a:srgbClr val="006600"/>
          </a:solidFill>
          <a:ln w="12700">
            <a:solidFill>
              <a:srgbClr val="000000"/>
            </a:solidFill>
            <a:round/>
            <a:headEnd/>
            <a:tailEnd/>
          </a:ln>
        </p:spPr>
        <p:txBody>
          <a:bodyPr/>
          <a:lstStyle/>
          <a:p>
            <a:endParaRPr lang="en-US"/>
          </a:p>
        </p:txBody>
      </p:sp>
      <p:pic>
        <p:nvPicPr>
          <p:cNvPr id="245" name="Picture 244">
            <a:extLst>
              <a:ext uri="{FF2B5EF4-FFF2-40B4-BE49-F238E27FC236}">
                <a16:creationId xmlns:a16="http://schemas.microsoft.com/office/drawing/2014/main" id="{3A83A5EA-9D78-E144-99FB-1C082945FF9E}"/>
              </a:ext>
            </a:extLst>
          </p:cNvPr>
          <p:cNvPicPr/>
          <p:nvPr/>
        </p:nvPicPr>
        <p:blipFill rotWithShape="1">
          <a:blip r:embed="rId2">
            <a:extLst>
              <a:ext uri="{28A0092B-C50C-407E-A947-70E740481C1C}">
                <a14:useLocalDpi xmlns:a14="http://schemas.microsoft.com/office/drawing/2010/main"/>
              </a:ext>
            </a:extLst>
          </a:blip>
          <a:srcRect/>
          <a:stretch/>
        </p:blipFill>
        <p:spPr bwMode="auto">
          <a:xfrm rot="5400000">
            <a:off x="6894503" y="5801634"/>
            <a:ext cx="1459688" cy="500651"/>
          </a:xfrm>
          <a:prstGeom prst="rect">
            <a:avLst/>
          </a:prstGeom>
          <a:ln>
            <a:noFill/>
          </a:ln>
          <a:extLst>
            <a:ext uri="{53640926-AAD7-44d8-BBD7-CCE9431645EC}">
              <a14:shadowObscured xmlns:a14="http://schemas.microsoft.com/office/drawing/2010/main" xmlns=""/>
            </a:ext>
          </a:extLst>
        </p:spPr>
      </p:pic>
      <p:sp>
        <p:nvSpPr>
          <p:cNvPr id="246" name="Freeform 145">
            <a:extLst>
              <a:ext uri="{FF2B5EF4-FFF2-40B4-BE49-F238E27FC236}">
                <a16:creationId xmlns:a16="http://schemas.microsoft.com/office/drawing/2014/main" id="{4ACE652D-65E9-2B4D-9675-3F439FB5C013}"/>
              </a:ext>
            </a:extLst>
          </p:cNvPr>
          <p:cNvSpPr>
            <a:spLocks/>
          </p:cNvSpPr>
          <p:nvPr/>
        </p:nvSpPr>
        <p:spPr bwMode="auto">
          <a:xfrm rot="-2702455">
            <a:off x="4357174" y="5128202"/>
            <a:ext cx="136355" cy="587048"/>
          </a:xfrm>
          <a:custGeom>
            <a:avLst/>
            <a:gdLst>
              <a:gd name="T0" fmla="*/ 0 w 139"/>
              <a:gd name="T1" fmla="*/ 107 h 143"/>
              <a:gd name="T2" fmla="*/ 35 w 139"/>
              <a:gd name="T3" fmla="*/ 107 h 143"/>
              <a:gd name="T4" fmla="*/ 35 w 139"/>
              <a:gd name="T5" fmla="*/ 0 h 143"/>
              <a:gd name="T6" fmla="*/ 106 w 139"/>
              <a:gd name="T7" fmla="*/ 0 h 143"/>
              <a:gd name="T8" fmla="*/ 106 w 139"/>
              <a:gd name="T9" fmla="*/ 107 h 143"/>
              <a:gd name="T10" fmla="*/ 139 w 139"/>
              <a:gd name="T11" fmla="*/ 107 h 143"/>
              <a:gd name="T12" fmla="*/ 71 w 139"/>
              <a:gd name="T13" fmla="*/ 143 h 143"/>
              <a:gd name="T14" fmla="*/ 0 w 139"/>
              <a:gd name="T15" fmla="*/ 107 h 143"/>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143"/>
              <a:gd name="T26" fmla="*/ 139 w 139"/>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143">
                <a:moveTo>
                  <a:pt x="0" y="107"/>
                </a:moveTo>
                <a:lnTo>
                  <a:pt x="35" y="107"/>
                </a:lnTo>
                <a:lnTo>
                  <a:pt x="35" y="0"/>
                </a:lnTo>
                <a:lnTo>
                  <a:pt x="106" y="0"/>
                </a:lnTo>
                <a:lnTo>
                  <a:pt x="106" y="107"/>
                </a:lnTo>
                <a:lnTo>
                  <a:pt x="139" y="107"/>
                </a:lnTo>
                <a:lnTo>
                  <a:pt x="71" y="143"/>
                </a:lnTo>
                <a:lnTo>
                  <a:pt x="0" y="107"/>
                </a:lnTo>
                <a:close/>
              </a:path>
            </a:pathLst>
          </a:custGeom>
          <a:solidFill>
            <a:srgbClr val="006600"/>
          </a:solidFill>
          <a:ln w="12700">
            <a:solidFill>
              <a:srgbClr val="000000"/>
            </a:solidFill>
            <a:round/>
            <a:headEnd/>
            <a:tailEnd/>
          </a:ln>
        </p:spPr>
        <p:txBody>
          <a:bodyPr/>
          <a:lstStyle/>
          <a:p>
            <a:endParaRPr lang="en-US"/>
          </a:p>
        </p:txBody>
      </p:sp>
      <p:sp>
        <p:nvSpPr>
          <p:cNvPr id="247" name="Freeform 145">
            <a:extLst>
              <a:ext uri="{FF2B5EF4-FFF2-40B4-BE49-F238E27FC236}">
                <a16:creationId xmlns:a16="http://schemas.microsoft.com/office/drawing/2014/main" id="{2A024BDD-0EE0-2744-B9CE-3E9DCDC02B5F}"/>
              </a:ext>
            </a:extLst>
          </p:cNvPr>
          <p:cNvSpPr>
            <a:spLocks/>
          </p:cNvSpPr>
          <p:nvPr/>
        </p:nvSpPr>
        <p:spPr bwMode="auto">
          <a:xfrm rot="-2702455">
            <a:off x="4357172" y="5733998"/>
            <a:ext cx="136355" cy="587048"/>
          </a:xfrm>
          <a:custGeom>
            <a:avLst/>
            <a:gdLst>
              <a:gd name="T0" fmla="*/ 0 w 139"/>
              <a:gd name="T1" fmla="*/ 107 h 143"/>
              <a:gd name="T2" fmla="*/ 35 w 139"/>
              <a:gd name="T3" fmla="*/ 107 h 143"/>
              <a:gd name="T4" fmla="*/ 35 w 139"/>
              <a:gd name="T5" fmla="*/ 0 h 143"/>
              <a:gd name="T6" fmla="*/ 106 w 139"/>
              <a:gd name="T7" fmla="*/ 0 h 143"/>
              <a:gd name="T8" fmla="*/ 106 w 139"/>
              <a:gd name="T9" fmla="*/ 107 h 143"/>
              <a:gd name="T10" fmla="*/ 139 w 139"/>
              <a:gd name="T11" fmla="*/ 107 h 143"/>
              <a:gd name="T12" fmla="*/ 71 w 139"/>
              <a:gd name="T13" fmla="*/ 143 h 143"/>
              <a:gd name="T14" fmla="*/ 0 w 139"/>
              <a:gd name="T15" fmla="*/ 107 h 143"/>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143"/>
              <a:gd name="T26" fmla="*/ 139 w 139"/>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143">
                <a:moveTo>
                  <a:pt x="0" y="107"/>
                </a:moveTo>
                <a:lnTo>
                  <a:pt x="35" y="107"/>
                </a:lnTo>
                <a:lnTo>
                  <a:pt x="35" y="0"/>
                </a:lnTo>
                <a:lnTo>
                  <a:pt x="106" y="0"/>
                </a:lnTo>
                <a:lnTo>
                  <a:pt x="106" y="107"/>
                </a:lnTo>
                <a:lnTo>
                  <a:pt x="139" y="107"/>
                </a:lnTo>
                <a:lnTo>
                  <a:pt x="71" y="143"/>
                </a:lnTo>
                <a:lnTo>
                  <a:pt x="0" y="107"/>
                </a:lnTo>
                <a:close/>
              </a:path>
            </a:pathLst>
          </a:custGeom>
          <a:solidFill>
            <a:srgbClr val="006600"/>
          </a:solidFill>
          <a:ln w="12700">
            <a:solidFill>
              <a:srgbClr val="000000"/>
            </a:solidFill>
            <a:round/>
            <a:headEnd/>
            <a:tailEnd/>
          </a:ln>
        </p:spPr>
        <p:txBody>
          <a:bodyPr/>
          <a:lstStyle/>
          <a:p>
            <a:endParaRPr lang="en-US"/>
          </a:p>
        </p:txBody>
      </p:sp>
      <p:sp>
        <p:nvSpPr>
          <p:cNvPr id="248" name="TextBox 247">
            <a:extLst>
              <a:ext uri="{FF2B5EF4-FFF2-40B4-BE49-F238E27FC236}">
                <a16:creationId xmlns:a16="http://schemas.microsoft.com/office/drawing/2014/main" id="{B7ECF364-7ACC-1944-94BF-048A1C7E00EB}"/>
              </a:ext>
            </a:extLst>
          </p:cNvPr>
          <p:cNvSpPr txBox="1"/>
          <p:nvPr/>
        </p:nvSpPr>
        <p:spPr>
          <a:xfrm>
            <a:off x="3627151" y="4397804"/>
            <a:ext cx="461665" cy="2237807"/>
          </a:xfrm>
          <a:prstGeom prst="rect">
            <a:avLst/>
          </a:prstGeom>
          <a:noFill/>
        </p:spPr>
        <p:txBody>
          <a:bodyPr vert="vert" wrap="square" rtlCol="0">
            <a:spAutoFit/>
          </a:bodyPr>
          <a:lstStyle/>
          <a:p>
            <a:pPr algn="ctr"/>
            <a:r>
              <a:rPr lang="en-US" b="1" dirty="0"/>
              <a:t>Klamath Falls (SI)</a:t>
            </a:r>
            <a:r>
              <a:rPr lang="en-US" sz="1000" b="1" dirty="0"/>
              <a:t> </a:t>
            </a:r>
          </a:p>
        </p:txBody>
      </p:sp>
      <p:sp>
        <p:nvSpPr>
          <p:cNvPr id="249" name="Rectangle 248">
            <a:extLst>
              <a:ext uri="{FF2B5EF4-FFF2-40B4-BE49-F238E27FC236}">
                <a16:creationId xmlns:a16="http://schemas.microsoft.com/office/drawing/2014/main" id="{774CCDDF-F11F-7748-9426-1BEE509C47CA}"/>
              </a:ext>
            </a:extLst>
          </p:cNvPr>
          <p:cNvSpPr/>
          <p:nvPr/>
        </p:nvSpPr>
        <p:spPr>
          <a:xfrm>
            <a:off x="8033169" y="2224565"/>
            <a:ext cx="663463" cy="369332"/>
          </a:xfrm>
          <a:prstGeom prst="rect">
            <a:avLst/>
          </a:prstGeom>
        </p:spPr>
        <p:txBody>
          <a:bodyPr wrap="none">
            <a:spAutoFit/>
          </a:bodyPr>
          <a:lstStyle/>
          <a:p>
            <a:r>
              <a:rPr lang="en-US" b="1" dirty="0">
                <a:solidFill>
                  <a:srgbClr val="006600"/>
                </a:solidFill>
                <a:latin typeface="Times New Roman" pitchFamily="18" charset="0"/>
              </a:rPr>
              <a:t>Yr. 1</a:t>
            </a:r>
            <a:endParaRPr lang="en-US" b="1" dirty="0">
              <a:solidFill>
                <a:srgbClr val="006600"/>
              </a:solidFill>
              <a:latin typeface="Arial" charset="0"/>
            </a:endParaRPr>
          </a:p>
        </p:txBody>
      </p:sp>
      <p:sp>
        <p:nvSpPr>
          <p:cNvPr id="250" name="Rectangle 249">
            <a:extLst>
              <a:ext uri="{FF2B5EF4-FFF2-40B4-BE49-F238E27FC236}">
                <a16:creationId xmlns:a16="http://schemas.microsoft.com/office/drawing/2014/main" id="{5A596A9E-F6BA-A342-BA6B-49116151074E}"/>
              </a:ext>
            </a:extLst>
          </p:cNvPr>
          <p:cNvSpPr/>
          <p:nvPr/>
        </p:nvSpPr>
        <p:spPr>
          <a:xfrm>
            <a:off x="8033169" y="2910365"/>
            <a:ext cx="663463" cy="369332"/>
          </a:xfrm>
          <a:prstGeom prst="rect">
            <a:avLst/>
          </a:prstGeom>
        </p:spPr>
        <p:txBody>
          <a:bodyPr wrap="none">
            <a:spAutoFit/>
          </a:bodyPr>
          <a:lstStyle/>
          <a:p>
            <a:r>
              <a:rPr lang="en-US" b="1" dirty="0">
                <a:solidFill>
                  <a:srgbClr val="006600"/>
                </a:solidFill>
                <a:latin typeface="Times New Roman" pitchFamily="18" charset="0"/>
              </a:rPr>
              <a:t>Yr. 2</a:t>
            </a:r>
            <a:endParaRPr lang="en-US" b="1" dirty="0">
              <a:solidFill>
                <a:srgbClr val="006600"/>
              </a:solidFill>
              <a:latin typeface="Arial" charset="0"/>
            </a:endParaRPr>
          </a:p>
        </p:txBody>
      </p:sp>
      <p:sp>
        <p:nvSpPr>
          <p:cNvPr id="251" name="Rectangle 250">
            <a:extLst>
              <a:ext uri="{FF2B5EF4-FFF2-40B4-BE49-F238E27FC236}">
                <a16:creationId xmlns:a16="http://schemas.microsoft.com/office/drawing/2014/main" id="{A97CECDF-3D62-0241-B4C0-2671AE7EEAB7}"/>
              </a:ext>
            </a:extLst>
          </p:cNvPr>
          <p:cNvSpPr/>
          <p:nvPr/>
        </p:nvSpPr>
        <p:spPr>
          <a:xfrm>
            <a:off x="8033169" y="3634879"/>
            <a:ext cx="663463" cy="369332"/>
          </a:xfrm>
          <a:prstGeom prst="rect">
            <a:avLst/>
          </a:prstGeom>
        </p:spPr>
        <p:txBody>
          <a:bodyPr wrap="none">
            <a:spAutoFit/>
          </a:bodyPr>
          <a:lstStyle/>
          <a:p>
            <a:r>
              <a:rPr lang="en-US" b="1" dirty="0">
                <a:solidFill>
                  <a:srgbClr val="006600"/>
                </a:solidFill>
                <a:latin typeface="Times New Roman" pitchFamily="18" charset="0"/>
              </a:rPr>
              <a:t>Yr. 3</a:t>
            </a:r>
            <a:endParaRPr lang="en-US" b="1" dirty="0">
              <a:solidFill>
                <a:srgbClr val="006600"/>
              </a:solidFill>
              <a:latin typeface="Arial" charset="0"/>
            </a:endParaRPr>
          </a:p>
        </p:txBody>
      </p:sp>
      <p:sp>
        <p:nvSpPr>
          <p:cNvPr id="252" name="Rectangle 251">
            <a:extLst>
              <a:ext uri="{FF2B5EF4-FFF2-40B4-BE49-F238E27FC236}">
                <a16:creationId xmlns:a16="http://schemas.microsoft.com/office/drawing/2014/main" id="{95CD5995-8A46-3E49-93C8-D96B533AB43A}"/>
              </a:ext>
            </a:extLst>
          </p:cNvPr>
          <p:cNvSpPr/>
          <p:nvPr/>
        </p:nvSpPr>
        <p:spPr>
          <a:xfrm>
            <a:off x="8033167" y="4358165"/>
            <a:ext cx="855748" cy="369332"/>
          </a:xfrm>
          <a:prstGeom prst="rect">
            <a:avLst/>
          </a:prstGeom>
        </p:spPr>
        <p:txBody>
          <a:bodyPr wrap="none">
            <a:spAutoFit/>
          </a:bodyPr>
          <a:lstStyle/>
          <a:p>
            <a:r>
              <a:rPr lang="en-US" b="1" dirty="0">
                <a:solidFill>
                  <a:srgbClr val="006600"/>
                </a:solidFill>
                <a:latin typeface="Times New Roman" pitchFamily="18" charset="0"/>
              </a:rPr>
              <a:t>Yr. 4-6</a:t>
            </a:r>
            <a:endParaRPr lang="en-US" b="1" dirty="0">
              <a:solidFill>
                <a:srgbClr val="006600"/>
              </a:solidFill>
              <a:latin typeface="Arial" charset="0"/>
            </a:endParaRPr>
          </a:p>
        </p:txBody>
      </p:sp>
      <p:sp>
        <p:nvSpPr>
          <p:cNvPr id="253" name="Rectangle 252">
            <a:extLst>
              <a:ext uri="{FF2B5EF4-FFF2-40B4-BE49-F238E27FC236}">
                <a16:creationId xmlns:a16="http://schemas.microsoft.com/office/drawing/2014/main" id="{74C33DD1-1D3D-634E-B105-8DC595ED9CBA}"/>
              </a:ext>
            </a:extLst>
          </p:cNvPr>
          <p:cNvSpPr/>
          <p:nvPr/>
        </p:nvSpPr>
        <p:spPr>
          <a:xfrm>
            <a:off x="8033167" y="5013485"/>
            <a:ext cx="855748" cy="369332"/>
          </a:xfrm>
          <a:prstGeom prst="rect">
            <a:avLst/>
          </a:prstGeom>
        </p:spPr>
        <p:txBody>
          <a:bodyPr wrap="none">
            <a:spAutoFit/>
          </a:bodyPr>
          <a:lstStyle/>
          <a:p>
            <a:r>
              <a:rPr lang="en-US" b="1" dirty="0">
                <a:solidFill>
                  <a:srgbClr val="006600"/>
                </a:solidFill>
                <a:latin typeface="Times New Roman" pitchFamily="18" charset="0"/>
              </a:rPr>
              <a:t>Yr. 6-8</a:t>
            </a:r>
            <a:endParaRPr lang="en-US" b="1" dirty="0">
              <a:solidFill>
                <a:srgbClr val="006600"/>
              </a:solidFill>
              <a:latin typeface="Arial" charset="0"/>
            </a:endParaRPr>
          </a:p>
        </p:txBody>
      </p:sp>
      <p:sp>
        <p:nvSpPr>
          <p:cNvPr id="254" name="Rectangle 253">
            <a:extLst>
              <a:ext uri="{FF2B5EF4-FFF2-40B4-BE49-F238E27FC236}">
                <a16:creationId xmlns:a16="http://schemas.microsoft.com/office/drawing/2014/main" id="{85B340A1-C0C6-DA49-8E38-A6F369D82CB6}"/>
              </a:ext>
            </a:extLst>
          </p:cNvPr>
          <p:cNvSpPr/>
          <p:nvPr/>
        </p:nvSpPr>
        <p:spPr>
          <a:xfrm>
            <a:off x="8033167" y="5641897"/>
            <a:ext cx="971164" cy="369332"/>
          </a:xfrm>
          <a:prstGeom prst="rect">
            <a:avLst/>
          </a:prstGeom>
        </p:spPr>
        <p:txBody>
          <a:bodyPr wrap="none">
            <a:spAutoFit/>
          </a:bodyPr>
          <a:lstStyle/>
          <a:p>
            <a:r>
              <a:rPr lang="en-US" b="1" dirty="0">
                <a:solidFill>
                  <a:srgbClr val="006600"/>
                </a:solidFill>
                <a:latin typeface="Times New Roman" pitchFamily="18" charset="0"/>
              </a:rPr>
              <a:t>Yr. 8-10</a:t>
            </a:r>
            <a:endParaRPr lang="en-US" b="1" dirty="0">
              <a:solidFill>
                <a:srgbClr val="006600"/>
              </a:solidFill>
              <a:latin typeface="Arial" charset="0"/>
            </a:endParaRPr>
          </a:p>
        </p:txBody>
      </p:sp>
      <p:sp>
        <p:nvSpPr>
          <p:cNvPr id="255" name="Rectangle 254">
            <a:extLst>
              <a:ext uri="{FF2B5EF4-FFF2-40B4-BE49-F238E27FC236}">
                <a16:creationId xmlns:a16="http://schemas.microsoft.com/office/drawing/2014/main" id="{06F73924-9BFD-FC4F-A455-4F890AF4B85C}"/>
              </a:ext>
            </a:extLst>
          </p:cNvPr>
          <p:cNvSpPr/>
          <p:nvPr/>
        </p:nvSpPr>
        <p:spPr>
          <a:xfrm>
            <a:off x="8033168" y="6215301"/>
            <a:ext cx="1086581" cy="369332"/>
          </a:xfrm>
          <a:prstGeom prst="rect">
            <a:avLst/>
          </a:prstGeom>
        </p:spPr>
        <p:txBody>
          <a:bodyPr wrap="none">
            <a:spAutoFit/>
          </a:bodyPr>
          <a:lstStyle/>
          <a:p>
            <a:r>
              <a:rPr lang="en-US" b="1" dirty="0">
                <a:solidFill>
                  <a:srgbClr val="006600"/>
                </a:solidFill>
                <a:latin typeface="Times New Roman" pitchFamily="18" charset="0"/>
              </a:rPr>
              <a:t>Yr. 10-12</a:t>
            </a:r>
            <a:endParaRPr lang="en-US" b="1" dirty="0">
              <a:solidFill>
                <a:srgbClr val="006600"/>
              </a:solidFill>
              <a:latin typeface="Arial" charset="0"/>
            </a:endParaRPr>
          </a:p>
        </p:txBody>
      </p:sp>
      <p:sp>
        <p:nvSpPr>
          <p:cNvPr id="256" name="Rectangle 255">
            <a:extLst>
              <a:ext uri="{FF2B5EF4-FFF2-40B4-BE49-F238E27FC236}">
                <a16:creationId xmlns:a16="http://schemas.microsoft.com/office/drawing/2014/main" id="{42F43D56-E616-5440-B0F7-9B8F89F80571}"/>
              </a:ext>
            </a:extLst>
          </p:cNvPr>
          <p:cNvSpPr/>
          <p:nvPr/>
        </p:nvSpPr>
        <p:spPr>
          <a:xfrm>
            <a:off x="7441980" y="1873877"/>
            <a:ext cx="1857976" cy="369332"/>
          </a:xfrm>
          <a:prstGeom prst="rect">
            <a:avLst/>
          </a:prstGeom>
        </p:spPr>
        <p:txBody>
          <a:bodyPr wrap="none">
            <a:spAutoFit/>
          </a:bodyPr>
          <a:lstStyle/>
          <a:p>
            <a:r>
              <a:rPr lang="en-US" b="1" dirty="0">
                <a:solidFill>
                  <a:srgbClr val="006600"/>
                </a:solidFill>
                <a:latin typeface="Times New Roman" pitchFamily="18" charset="0"/>
              </a:rPr>
              <a:t>Field Generation</a:t>
            </a:r>
            <a:endParaRPr lang="en-US" dirty="0">
              <a:solidFill>
                <a:srgbClr val="006600"/>
              </a:solidFill>
            </a:endParaRPr>
          </a:p>
        </p:txBody>
      </p:sp>
      <p:sp>
        <p:nvSpPr>
          <p:cNvPr id="257" name="TextBox 256">
            <a:extLst>
              <a:ext uri="{FF2B5EF4-FFF2-40B4-BE49-F238E27FC236}">
                <a16:creationId xmlns:a16="http://schemas.microsoft.com/office/drawing/2014/main" id="{8B3F7895-6B1C-474A-900A-E6BFB394D624}"/>
              </a:ext>
            </a:extLst>
          </p:cNvPr>
          <p:cNvSpPr txBox="1"/>
          <p:nvPr/>
        </p:nvSpPr>
        <p:spPr>
          <a:xfrm>
            <a:off x="7073899" y="816551"/>
            <a:ext cx="2675433" cy="830997"/>
          </a:xfrm>
          <a:prstGeom prst="rect">
            <a:avLst/>
          </a:prstGeom>
          <a:noFill/>
        </p:spPr>
        <p:txBody>
          <a:bodyPr wrap="square" rtlCol="0">
            <a:spAutoFit/>
          </a:bodyPr>
          <a:lstStyle/>
          <a:p>
            <a:r>
              <a:rPr lang="en-US" sz="2400" b="1" dirty="0">
                <a:solidFill>
                  <a:schemeClr val="accent2"/>
                </a:solidFill>
                <a:latin typeface="Lucida Sans" panose="020B0602030504020204" pitchFamily="34" charset="77"/>
              </a:rPr>
              <a:t>Potato is a Clonal Crop</a:t>
            </a:r>
          </a:p>
        </p:txBody>
      </p:sp>
      <p:pic>
        <p:nvPicPr>
          <p:cNvPr id="94" name="Picture 2">
            <a:extLst>
              <a:ext uri="{FF2B5EF4-FFF2-40B4-BE49-F238E27FC236}">
                <a16:creationId xmlns:a16="http://schemas.microsoft.com/office/drawing/2014/main" id="{80F61E35-6A36-2A4B-85BF-4905A667C070}"/>
              </a:ext>
            </a:extLst>
          </p:cNvPr>
          <p:cNvPicPr>
            <a:picLocks noChangeArrowheads="1"/>
          </p:cNvPicPr>
          <p:nvPr/>
        </p:nvPicPr>
        <p:blipFill>
          <a:blip r:embed="rId3" cstate="print"/>
          <a:srcRect/>
          <a:stretch>
            <a:fillRect/>
          </a:stretch>
        </p:blipFill>
        <p:spPr bwMode="auto">
          <a:xfrm>
            <a:off x="903878" y="516682"/>
            <a:ext cx="1503056" cy="902591"/>
          </a:xfrm>
          <a:prstGeom prst="rect">
            <a:avLst/>
          </a:prstGeom>
          <a:noFill/>
          <a:ln w="9525" algn="ctr">
            <a:noFill/>
            <a:miter lim="800000"/>
            <a:headEnd/>
            <a:tailEnd/>
          </a:ln>
        </p:spPr>
      </p:pic>
      <p:pic>
        <p:nvPicPr>
          <p:cNvPr id="95" name="Picture 4">
            <a:extLst>
              <a:ext uri="{FF2B5EF4-FFF2-40B4-BE49-F238E27FC236}">
                <a16:creationId xmlns:a16="http://schemas.microsoft.com/office/drawing/2014/main" id="{8C0A328D-7707-7E42-B563-F74870A24901}"/>
              </a:ext>
            </a:extLst>
          </p:cNvPr>
          <p:cNvPicPr>
            <a:picLocks noChangeArrowheads="1"/>
          </p:cNvPicPr>
          <p:nvPr/>
        </p:nvPicPr>
        <p:blipFill>
          <a:blip r:embed="rId4" cstate="print"/>
          <a:srcRect/>
          <a:stretch>
            <a:fillRect/>
          </a:stretch>
        </p:blipFill>
        <p:spPr bwMode="auto">
          <a:xfrm>
            <a:off x="903878" y="2411748"/>
            <a:ext cx="1503056" cy="902591"/>
          </a:xfrm>
          <a:prstGeom prst="rect">
            <a:avLst/>
          </a:prstGeom>
          <a:noFill/>
          <a:ln w="9525" algn="ctr">
            <a:noFill/>
            <a:miter lim="800000"/>
            <a:headEnd/>
            <a:tailEnd/>
          </a:ln>
        </p:spPr>
      </p:pic>
      <p:pic>
        <p:nvPicPr>
          <p:cNvPr id="96" name="Picture 5">
            <a:extLst>
              <a:ext uri="{FF2B5EF4-FFF2-40B4-BE49-F238E27FC236}">
                <a16:creationId xmlns:a16="http://schemas.microsoft.com/office/drawing/2014/main" id="{207F21F2-9671-3B4B-A80C-D7B71887A6DE}"/>
              </a:ext>
            </a:extLst>
          </p:cNvPr>
          <p:cNvPicPr>
            <a:picLocks noChangeArrowheads="1"/>
          </p:cNvPicPr>
          <p:nvPr/>
        </p:nvPicPr>
        <p:blipFill>
          <a:blip r:embed="rId5" cstate="print"/>
          <a:srcRect/>
          <a:stretch>
            <a:fillRect/>
          </a:stretch>
        </p:blipFill>
        <p:spPr bwMode="auto">
          <a:xfrm>
            <a:off x="925045" y="3387560"/>
            <a:ext cx="1501330" cy="902591"/>
          </a:xfrm>
          <a:prstGeom prst="rect">
            <a:avLst/>
          </a:prstGeom>
          <a:noFill/>
          <a:ln w="9525" algn="ctr">
            <a:noFill/>
            <a:miter lim="800000"/>
            <a:headEnd/>
            <a:tailEnd/>
          </a:ln>
        </p:spPr>
      </p:pic>
      <p:pic>
        <p:nvPicPr>
          <p:cNvPr id="97" name="Picture 6">
            <a:extLst>
              <a:ext uri="{FF2B5EF4-FFF2-40B4-BE49-F238E27FC236}">
                <a16:creationId xmlns:a16="http://schemas.microsoft.com/office/drawing/2014/main" id="{53773CC9-4E94-4B41-B11A-25DB5C5CA962}"/>
              </a:ext>
            </a:extLst>
          </p:cNvPr>
          <p:cNvPicPr>
            <a:picLocks noChangeArrowheads="1"/>
          </p:cNvPicPr>
          <p:nvPr/>
        </p:nvPicPr>
        <p:blipFill>
          <a:blip r:embed="rId6" cstate="print"/>
          <a:srcRect/>
          <a:stretch>
            <a:fillRect/>
          </a:stretch>
        </p:blipFill>
        <p:spPr bwMode="auto">
          <a:xfrm>
            <a:off x="925045" y="4333429"/>
            <a:ext cx="1501330" cy="902591"/>
          </a:xfrm>
          <a:prstGeom prst="rect">
            <a:avLst/>
          </a:prstGeom>
          <a:noFill/>
          <a:ln w="9525" algn="ctr">
            <a:noFill/>
            <a:miter lim="800000"/>
            <a:headEnd/>
            <a:tailEnd/>
          </a:ln>
        </p:spPr>
      </p:pic>
      <p:pic>
        <p:nvPicPr>
          <p:cNvPr id="98" name="Picture 40" descr="CIMG2985_red.jpg">
            <a:extLst>
              <a:ext uri="{FF2B5EF4-FFF2-40B4-BE49-F238E27FC236}">
                <a16:creationId xmlns:a16="http://schemas.microsoft.com/office/drawing/2014/main" id="{60EDB89E-20CC-9948-A2CB-42626307F92A}"/>
              </a:ext>
            </a:extLst>
          </p:cNvPr>
          <p:cNvPicPr>
            <a:picLocks/>
          </p:cNvPicPr>
          <p:nvPr/>
        </p:nvPicPr>
        <p:blipFill>
          <a:blip r:embed="rId7" cstate="print"/>
          <a:srcRect/>
          <a:stretch>
            <a:fillRect/>
          </a:stretch>
        </p:blipFill>
        <p:spPr bwMode="auto">
          <a:xfrm>
            <a:off x="925045" y="5306832"/>
            <a:ext cx="1501330" cy="902590"/>
          </a:xfrm>
          <a:prstGeom prst="rect">
            <a:avLst/>
          </a:prstGeom>
          <a:noFill/>
          <a:ln w="9525">
            <a:noFill/>
            <a:miter lim="800000"/>
            <a:headEnd/>
            <a:tailEnd/>
          </a:ln>
        </p:spPr>
      </p:pic>
      <p:pic>
        <p:nvPicPr>
          <p:cNvPr id="99" name="Picture 6" descr="Berries">
            <a:extLst>
              <a:ext uri="{FF2B5EF4-FFF2-40B4-BE49-F238E27FC236}">
                <a16:creationId xmlns:a16="http://schemas.microsoft.com/office/drawing/2014/main" id="{D7520672-BCEC-8343-B764-FF61C795EB99}"/>
              </a:ext>
            </a:extLst>
          </p:cNvPr>
          <p:cNvPicPr>
            <a:picLocks noChangeArrowheads="1"/>
          </p:cNvPicPr>
          <p:nvPr/>
        </p:nvPicPr>
        <p:blipFill>
          <a:blip r:embed="rId8" cstate="print"/>
          <a:srcRect/>
          <a:stretch>
            <a:fillRect/>
          </a:stretch>
        </p:blipFill>
        <p:spPr bwMode="auto">
          <a:xfrm>
            <a:off x="925045" y="1489407"/>
            <a:ext cx="1471994" cy="839893"/>
          </a:xfrm>
          <a:prstGeom prst="rect">
            <a:avLst/>
          </a:prstGeom>
          <a:noFill/>
          <a:ln w="9525">
            <a:noFill/>
            <a:miter lim="800000"/>
            <a:headEnd/>
            <a:tailEnd/>
          </a:ln>
        </p:spPr>
      </p:pic>
      <p:sp>
        <p:nvSpPr>
          <p:cNvPr id="105" name="TextBox 104">
            <a:extLst>
              <a:ext uri="{FF2B5EF4-FFF2-40B4-BE49-F238E27FC236}">
                <a16:creationId xmlns:a16="http://schemas.microsoft.com/office/drawing/2014/main" id="{AD834EF8-9923-774A-9977-6BA3EA0E67A9}"/>
              </a:ext>
            </a:extLst>
          </p:cNvPr>
          <p:cNvSpPr txBox="1"/>
          <p:nvPr/>
        </p:nvSpPr>
        <p:spPr>
          <a:xfrm>
            <a:off x="9290516" y="1049433"/>
            <a:ext cx="1131365" cy="369332"/>
          </a:xfrm>
          <a:prstGeom prst="rect">
            <a:avLst/>
          </a:prstGeom>
          <a:noFill/>
        </p:spPr>
        <p:txBody>
          <a:bodyPr wrap="square" rtlCol="0">
            <a:spAutoFit/>
          </a:bodyPr>
          <a:lstStyle/>
          <a:p>
            <a:r>
              <a:rPr lang="en-US" b="1" dirty="0">
                <a:solidFill>
                  <a:srgbClr val="00B050"/>
                </a:solidFill>
                <a:latin typeface="Lucida Sans" panose="020B0602030504020204" pitchFamily="34" charset="77"/>
              </a:rPr>
              <a:t>Clones </a:t>
            </a:r>
          </a:p>
        </p:txBody>
      </p:sp>
      <p:sp>
        <p:nvSpPr>
          <p:cNvPr id="106" name="TextBox 105">
            <a:extLst>
              <a:ext uri="{FF2B5EF4-FFF2-40B4-BE49-F238E27FC236}">
                <a16:creationId xmlns:a16="http://schemas.microsoft.com/office/drawing/2014/main" id="{E6679C5C-E606-F94B-9C18-0C68C67B387B}"/>
              </a:ext>
            </a:extLst>
          </p:cNvPr>
          <p:cNvSpPr txBox="1"/>
          <p:nvPr/>
        </p:nvSpPr>
        <p:spPr>
          <a:xfrm>
            <a:off x="10323996" y="1049433"/>
            <a:ext cx="1981433" cy="369332"/>
          </a:xfrm>
          <a:prstGeom prst="rect">
            <a:avLst/>
          </a:prstGeom>
          <a:noFill/>
        </p:spPr>
        <p:txBody>
          <a:bodyPr wrap="square" rtlCol="0">
            <a:spAutoFit/>
          </a:bodyPr>
          <a:lstStyle/>
          <a:p>
            <a:r>
              <a:rPr lang="en-US" b="1" dirty="0">
                <a:solidFill>
                  <a:srgbClr val="7030A0"/>
                </a:solidFill>
                <a:latin typeface="Lucida Sans" panose="020B0602030504020204" pitchFamily="34" charset="77"/>
              </a:rPr>
              <a:t>Measurements</a:t>
            </a:r>
          </a:p>
        </p:txBody>
      </p:sp>
      <p:sp>
        <p:nvSpPr>
          <p:cNvPr id="3" name="Triangle 2">
            <a:extLst>
              <a:ext uri="{FF2B5EF4-FFF2-40B4-BE49-F238E27FC236}">
                <a16:creationId xmlns:a16="http://schemas.microsoft.com/office/drawing/2014/main" id="{59252455-3EB1-FB46-90C5-472EE790A0A6}"/>
              </a:ext>
            </a:extLst>
          </p:cNvPr>
          <p:cNvSpPr/>
          <p:nvPr/>
        </p:nvSpPr>
        <p:spPr>
          <a:xfrm rot="10800000">
            <a:off x="9491721" y="1577911"/>
            <a:ext cx="640510" cy="5026669"/>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riangle 106">
            <a:extLst>
              <a:ext uri="{FF2B5EF4-FFF2-40B4-BE49-F238E27FC236}">
                <a16:creationId xmlns:a16="http://schemas.microsoft.com/office/drawing/2014/main" id="{75DB5C0E-0F36-FC49-A57B-83028AB42F9B}"/>
              </a:ext>
            </a:extLst>
          </p:cNvPr>
          <p:cNvSpPr/>
          <p:nvPr/>
        </p:nvSpPr>
        <p:spPr>
          <a:xfrm>
            <a:off x="10960263" y="1568366"/>
            <a:ext cx="640510" cy="5026669"/>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Box 99">
            <a:extLst>
              <a:ext uri="{FF2B5EF4-FFF2-40B4-BE49-F238E27FC236}">
                <a16:creationId xmlns:a16="http://schemas.microsoft.com/office/drawing/2014/main" id="{74CE84CB-D3AC-2144-919C-20F4A4C8503A}"/>
              </a:ext>
            </a:extLst>
          </p:cNvPr>
          <p:cNvSpPr txBox="1"/>
          <p:nvPr/>
        </p:nvSpPr>
        <p:spPr>
          <a:xfrm>
            <a:off x="433035" y="6399968"/>
            <a:ext cx="2966742" cy="307777"/>
          </a:xfrm>
          <a:prstGeom prst="rect">
            <a:avLst/>
          </a:prstGeom>
          <a:noFill/>
        </p:spPr>
        <p:txBody>
          <a:bodyPr wrap="square" rtlCol="0">
            <a:spAutoFit/>
          </a:bodyPr>
          <a:lstStyle/>
          <a:p>
            <a:pPr algn="ctr"/>
            <a:r>
              <a:rPr lang="en-US" sz="1400" dirty="0">
                <a:latin typeface="Lucida Sans" panose="020B0602030504020204" pitchFamily="34" charset="77"/>
                <a:cs typeface="Baskerville"/>
              </a:rPr>
              <a:t>Slide credit: Dr. Sagar </a:t>
            </a:r>
            <a:r>
              <a:rPr lang="en-US" sz="1400" dirty="0" err="1">
                <a:latin typeface="Lucida Sans" panose="020B0602030504020204" pitchFamily="34" charset="77"/>
                <a:cs typeface="Baskerville"/>
              </a:rPr>
              <a:t>Sathuvalli</a:t>
            </a:r>
            <a:endParaRPr lang="en-US" sz="1400" dirty="0">
              <a:latin typeface="Lucida Sans" panose="020B0602030504020204" pitchFamily="34" charset="77"/>
              <a:cs typeface="Baskerville"/>
            </a:endParaRPr>
          </a:p>
        </p:txBody>
      </p:sp>
    </p:spTree>
    <p:extLst>
      <p:ext uri="{BB962C8B-B14F-4D97-AF65-F5344CB8AC3E}">
        <p14:creationId xmlns:p14="http://schemas.microsoft.com/office/powerpoint/2010/main" val="27601733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EB707E30-25D7-9D43-A67A-499CFCC629E5}"/>
              </a:ext>
            </a:extLst>
          </p:cNvPr>
          <p:cNvSpPr txBox="1">
            <a:spLocks noChangeArrowheads="1"/>
          </p:cNvSpPr>
          <p:nvPr/>
        </p:nvSpPr>
        <p:spPr bwMode="auto">
          <a:xfrm>
            <a:off x="2332225" y="-33852"/>
            <a:ext cx="62751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600" dirty="0">
                <a:latin typeface="Lucida Sans" panose="020B0602030504020204" pitchFamily="34" charset="77"/>
                <a:ea typeface="Andale Mono" panose="020B0509000000000004" pitchFamily="49" charset="0"/>
                <a:cs typeface="Andale Mono" panose="020B0509000000000004" pitchFamily="49" charset="0"/>
              </a:rPr>
              <a:t>Tri-State Breeding Program</a:t>
            </a:r>
          </a:p>
        </p:txBody>
      </p:sp>
      <p:sp>
        <p:nvSpPr>
          <p:cNvPr id="175" name="Rectangle 3">
            <a:extLst>
              <a:ext uri="{FF2B5EF4-FFF2-40B4-BE49-F238E27FC236}">
                <a16:creationId xmlns:a16="http://schemas.microsoft.com/office/drawing/2014/main" id="{9B68A604-EA17-FD4F-BCBD-108E7C7B29F9}"/>
              </a:ext>
            </a:extLst>
          </p:cNvPr>
          <p:cNvSpPr>
            <a:spLocks noChangeArrowheads="1"/>
          </p:cNvSpPr>
          <p:nvPr/>
        </p:nvSpPr>
        <p:spPr bwMode="auto">
          <a:xfrm flipH="1">
            <a:off x="4846523" y="350095"/>
            <a:ext cx="45719" cy="259416"/>
          </a:xfrm>
          <a:prstGeom prst="rect">
            <a:avLst/>
          </a:prstGeom>
          <a:noFill/>
          <a:ln w="9525">
            <a:noFill/>
            <a:miter lim="800000"/>
            <a:headEnd/>
            <a:tailEnd/>
          </a:ln>
        </p:spPr>
        <p:txBody>
          <a:bodyPr wrap="square" lIns="0" tIns="0" rIns="0" bIns="0">
            <a:spAutoFit/>
          </a:bodyPr>
          <a:lstStyle/>
          <a:p>
            <a:r>
              <a:rPr lang="en-US" sz="1700" b="1">
                <a:latin typeface="Times New Roman" pitchFamily="18" charset="0"/>
              </a:rPr>
              <a:t> </a:t>
            </a:r>
            <a:endParaRPr lang="en-US">
              <a:latin typeface="Arial" charset="0"/>
            </a:endParaRPr>
          </a:p>
        </p:txBody>
      </p:sp>
      <p:sp>
        <p:nvSpPr>
          <p:cNvPr id="176" name="Rectangle 5">
            <a:extLst>
              <a:ext uri="{FF2B5EF4-FFF2-40B4-BE49-F238E27FC236}">
                <a16:creationId xmlns:a16="http://schemas.microsoft.com/office/drawing/2014/main" id="{F67EEAB9-E50C-0249-AB74-806C319EAFEE}"/>
              </a:ext>
            </a:extLst>
          </p:cNvPr>
          <p:cNvSpPr>
            <a:spLocks noChangeArrowheads="1"/>
          </p:cNvSpPr>
          <p:nvPr/>
        </p:nvSpPr>
        <p:spPr bwMode="auto">
          <a:xfrm flipH="1">
            <a:off x="7111473" y="581871"/>
            <a:ext cx="45719" cy="259416"/>
          </a:xfrm>
          <a:prstGeom prst="rect">
            <a:avLst/>
          </a:prstGeom>
          <a:noFill/>
          <a:ln w="9525">
            <a:noFill/>
            <a:miter lim="800000"/>
            <a:headEnd/>
            <a:tailEnd/>
          </a:ln>
        </p:spPr>
        <p:txBody>
          <a:bodyPr wrap="square" lIns="0" tIns="0" rIns="0" bIns="0">
            <a:spAutoFit/>
          </a:bodyPr>
          <a:lstStyle/>
          <a:p>
            <a:r>
              <a:rPr lang="en-US" sz="1700" b="1">
                <a:latin typeface="Times New Roman" pitchFamily="18" charset="0"/>
              </a:rPr>
              <a:t> </a:t>
            </a:r>
            <a:endParaRPr lang="en-US" b="1">
              <a:latin typeface="Arial" charset="0"/>
            </a:endParaRPr>
          </a:p>
        </p:txBody>
      </p:sp>
      <p:sp>
        <p:nvSpPr>
          <p:cNvPr id="177" name="Rectangle 7">
            <a:extLst>
              <a:ext uri="{FF2B5EF4-FFF2-40B4-BE49-F238E27FC236}">
                <a16:creationId xmlns:a16="http://schemas.microsoft.com/office/drawing/2014/main" id="{F5BADE58-FA50-B742-983C-B54CA548D1BC}"/>
              </a:ext>
            </a:extLst>
          </p:cNvPr>
          <p:cNvSpPr>
            <a:spLocks noChangeArrowheads="1"/>
          </p:cNvSpPr>
          <p:nvPr/>
        </p:nvSpPr>
        <p:spPr bwMode="auto">
          <a:xfrm>
            <a:off x="4342276" y="3715466"/>
            <a:ext cx="960202" cy="366235"/>
          </a:xfrm>
          <a:prstGeom prst="rect">
            <a:avLst/>
          </a:prstGeom>
          <a:noFill/>
          <a:ln w="9525">
            <a:noFill/>
            <a:miter lim="800000"/>
            <a:headEnd/>
            <a:tailEnd/>
          </a:ln>
        </p:spPr>
        <p:txBody>
          <a:bodyPr wrap="square" lIns="0" tIns="0" rIns="0" bIns="0">
            <a:spAutoFit/>
          </a:bodyPr>
          <a:lstStyle/>
          <a:p>
            <a:pPr algn="ctr"/>
            <a:r>
              <a:rPr lang="en-US" sz="1200" b="1" dirty="0">
                <a:latin typeface="Times New Roman" pitchFamily="18" charset="0"/>
              </a:rPr>
              <a:t>20-hills, 2 reps</a:t>
            </a:r>
          </a:p>
          <a:p>
            <a:pPr algn="ctr"/>
            <a:r>
              <a:rPr lang="en-US" sz="1200" b="1" dirty="0">
                <a:latin typeface="Times New Roman" pitchFamily="18" charset="0"/>
              </a:rPr>
              <a:t>Klamath  (SI)</a:t>
            </a:r>
            <a:endParaRPr lang="en-US" sz="1200" b="1" dirty="0">
              <a:latin typeface="Arial" charset="0"/>
            </a:endParaRPr>
          </a:p>
        </p:txBody>
      </p:sp>
      <p:sp>
        <p:nvSpPr>
          <p:cNvPr id="178" name="Text Box 10">
            <a:extLst>
              <a:ext uri="{FF2B5EF4-FFF2-40B4-BE49-F238E27FC236}">
                <a16:creationId xmlns:a16="http://schemas.microsoft.com/office/drawing/2014/main" id="{51BC7CE9-11AF-464C-8EAA-7A4D86E9C58E}"/>
              </a:ext>
            </a:extLst>
          </p:cNvPr>
          <p:cNvSpPr txBox="1">
            <a:spLocks noChangeArrowheads="1"/>
          </p:cNvSpPr>
          <p:nvPr/>
        </p:nvSpPr>
        <p:spPr bwMode="auto">
          <a:xfrm>
            <a:off x="2811724" y="2121838"/>
            <a:ext cx="3981333" cy="458088"/>
          </a:xfrm>
          <a:prstGeom prst="rect">
            <a:avLst/>
          </a:prstGeom>
          <a:noFill/>
          <a:ln w="9525">
            <a:noFill/>
            <a:miter lim="800000"/>
            <a:headEnd/>
            <a:tailEnd/>
          </a:ln>
        </p:spPr>
        <p:txBody>
          <a:bodyPr wrap="square">
            <a:spAutoFit/>
          </a:bodyPr>
          <a:lstStyle/>
          <a:p>
            <a:pPr algn="ctr"/>
            <a:r>
              <a:rPr lang="en-US" sz="1200" b="1" dirty="0">
                <a:solidFill>
                  <a:srgbClr val="FF0000"/>
                </a:solidFill>
                <a:latin typeface="Times New Roman" pitchFamily="18" charset="0"/>
                <a:cs typeface="Times New Roman" pitchFamily="18" charset="0"/>
              </a:rPr>
              <a:t>Single Hills </a:t>
            </a:r>
          </a:p>
          <a:p>
            <a:pPr algn="ctr"/>
            <a:r>
              <a:rPr lang="en-US" sz="1200" b="1" dirty="0">
                <a:latin typeface="Times New Roman" pitchFamily="18" charset="0"/>
                <a:cs typeface="Times New Roman" pitchFamily="18" charset="0"/>
              </a:rPr>
              <a:t>Klamath Falls (~60,000 in Field)</a:t>
            </a:r>
          </a:p>
        </p:txBody>
      </p:sp>
      <p:sp>
        <p:nvSpPr>
          <p:cNvPr id="179" name="Text Box 16">
            <a:extLst>
              <a:ext uri="{FF2B5EF4-FFF2-40B4-BE49-F238E27FC236}">
                <a16:creationId xmlns:a16="http://schemas.microsoft.com/office/drawing/2014/main" id="{97EB18C7-3521-A247-AEFD-0209B46F3CEE}"/>
              </a:ext>
            </a:extLst>
          </p:cNvPr>
          <p:cNvSpPr txBox="1">
            <a:spLocks noChangeArrowheads="1"/>
          </p:cNvSpPr>
          <p:nvPr/>
        </p:nvSpPr>
        <p:spPr bwMode="auto">
          <a:xfrm>
            <a:off x="5784206" y="3704536"/>
            <a:ext cx="1601515" cy="461665"/>
          </a:xfrm>
          <a:prstGeom prst="rect">
            <a:avLst/>
          </a:prstGeom>
          <a:noFill/>
          <a:ln w="9525">
            <a:noFill/>
            <a:miter lim="800000"/>
            <a:headEnd/>
            <a:tailEnd/>
          </a:ln>
        </p:spPr>
        <p:txBody>
          <a:bodyPr wrap="square">
            <a:spAutoFit/>
          </a:bodyPr>
          <a:lstStyle/>
          <a:p>
            <a:pPr algn="ctr"/>
            <a:r>
              <a:rPr lang="en-US" sz="1200" b="1" dirty="0">
                <a:latin typeface="Times New Roman" pitchFamily="18" charset="0"/>
                <a:cs typeface="Times New Roman" pitchFamily="18" charset="0"/>
              </a:rPr>
              <a:t>20-hills, 2 reps</a:t>
            </a:r>
          </a:p>
          <a:p>
            <a:pPr algn="ctr"/>
            <a:r>
              <a:rPr lang="en-US" sz="1200" b="1" dirty="0">
                <a:latin typeface="Times New Roman" pitchFamily="18" charset="0"/>
                <a:cs typeface="Times New Roman" pitchFamily="18" charset="0"/>
              </a:rPr>
              <a:t>Ontario</a:t>
            </a:r>
          </a:p>
        </p:txBody>
      </p:sp>
      <p:sp>
        <p:nvSpPr>
          <p:cNvPr id="180" name="Rectangle 17">
            <a:extLst>
              <a:ext uri="{FF2B5EF4-FFF2-40B4-BE49-F238E27FC236}">
                <a16:creationId xmlns:a16="http://schemas.microsoft.com/office/drawing/2014/main" id="{AAB16C8B-A682-3E4B-BA81-F8FE0C5E8EB1}"/>
              </a:ext>
            </a:extLst>
          </p:cNvPr>
          <p:cNvSpPr>
            <a:spLocks noChangeArrowheads="1"/>
          </p:cNvSpPr>
          <p:nvPr/>
        </p:nvSpPr>
        <p:spPr bwMode="auto">
          <a:xfrm>
            <a:off x="2737842" y="3715466"/>
            <a:ext cx="960202" cy="366235"/>
          </a:xfrm>
          <a:prstGeom prst="rect">
            <a:avLst/>
          </a:prstGeom>
          <a:noFill/>
          <a:ln w="9525">
            <a:noFill/>
            <a:miter lim="800000"/>
            <a:headEnd/>
            <a:tailEnd/>
          </a:ln>
        </p:spPr>
        <p:txBody>
          <a:bodyPr wrap="square" lIns="0" tIns="0" rIns="0" bIns="0">
            <a:spAutoFit/>
          </a:bodyPr>
          <a:lstStyle/>
          <a:p>
            <a:pPr algn="ctr"/>
            <a:r>
              <a:rPr lang="en-US" sz="1200" b="1" dirty="0">
                <a:latin typeface="Times New Roman" pitchFamily="18" charset="0"/>
              </a:rPr>
              <a:t>20-hills, 2 reps</a:t>
            </a:r>
          </a:p>
          <a:p>
            <a:pPr algn="ctr"/>
            <a:r>
              <a:rPr lang="en-US" sz="1200" b="1" dirty="0">
                <a:latin typeface="Times New Roman" pitchFamily="18" charset="0"/>
              </a:rPr>
              <a:t>Hermiston</a:t>
            </a:r>
            <a:endParaRPr lang="en-US" sz="1200" b="1" dirty="0">
              <a:latin typeface="Arial" charset="0"/>
            </a:endParaRPr>
          </a:p>
        </p:txBody>
      </p:sp>
      <p:sp>
        <p:nvSpPr>
          <p:cNvPr id="181" name="Rectangle 18">
            <a:extLst>
              <a:ext uri="{FF2B5EF4-FFF2-40B4-BE49-F238E27FC236}">
                <a16:creationId xmlns:a16="http://schemas.microsoft.com/office/drawing/2014/main" id="{A279D225-CBBB-3B4E-B6FF-CD27E3B17BCB}"/>
              </a:ext>
            </a:extLst>
          </p:cNvPr>
          <p:cNvSpPr>
            <a:spLocks noChangeArrowheads="1"/>
          </p:cNvSpPr>
          <p:nvPr/>
        </p:nvSpPr>
        <p:spPr bwMode="auto">
          <a:xfrm>
            <a:off x="3378596" y="2941798"/>
            <a:ext cx="867952" cy="366235"/>
          </a:xfrm>
          <a:prstGeom prst="rect">
            <a:avLst/>
          </a:prstGeom>
          <a:noFill/>
          <a:ln w="9525">
            <a:noFill/>
            <a:miter lim="800000"/>
            <a:headEnd/>
            <a:tailEnd/>
          </a:ln>
        </p:spPr>
        <p:txBody>
          <a:bodyPr wrap="square" lIns="0" tIns="0" rIns="0" bIns="0">
            <a:spAutoFit/>
          </a:bodyPr>
          <a:lstStyle/>
          <a:p>
            <a:pPr algn="ctr"/>
            <a:r>
              <a:rPr lang="en-US" sz="1200" b="1" dirty="0">
                <a:latin typeface="Times New Roman" pitchFamily="18" charset="0"/>
              </a:rPr>
              <a:t>4-hills (~700)</a:t>
            </a:r>
          </a:p>
          <a:p>
            <a:pPr algn="ctr"/>
            <a:r>
              <a:rPr lang="en-US" sz="1200" b="1" dirty="0">
                <a:latin typeface="Times New Roman" pitchFamily="18" charset="0"/>
              </a:rPr>
              <a:t>Hermiston</a:t>
            </a:r>
            <a:endParaRPr lang="en-US" sz="1200" b="1" dirty="0">
              <a:latin typeface="Arial" charset="0"/>
            </a:endParaRPr>
          </a:p>
        </p:txBody>
      </p:sp>
      <p:sp>
        <p:nvSpPr>
          <p:cNvPr id="182" name="Rectangle 23">
            <a:extLst>
              <a:ext uri="{FF2B5EF4-FFF2-40B4-BE49-F238E27FC236}">
                <a16:creationId xmlns:a16="http://schemas.microsoft.com/office/drawing/2014/main" id="{3535BA6D-BF4E-6A4B-9031-847EDA75242F}"/>
              </a:ext>
            </a:extLst>
          </p:cNvPr>
          <p:cNvSpPr>
            <a:spLocks noChangeArrowheads="1"/>
          </p:cNvSpPr>
          <p:nvPr/>
        </p:nvSpPr>
        <p:spPr bwMode="auto">
          <a:xfrm flipH="1">
            <a:off x="2917913" y="1427375"/>
            <a:ext cx="45719" cy="137338"/>
          </a:xfrm>
          <a:prstGeom prst="rect">
            <a:avLst/>
          </a:prstGeom>
          <a:noFill/>
          <a:ln w="9525">
            <a:noFill/>
            <a:miter lim="800000"/>
            <a:headEnd/>
            <a:tailEnd/>
          </a:ln>
        </p:spPr>
        <p:txBody>
          <a:bodyPr wrap="square" lIns="0" tIns="0" rIns="0" bIns="0">
            <a:spAutoFit/>
          </a:bodyPr>
          <a:lstStyle/>
          <a:p>
            <a:r>
              <a:rPr lang="en-US" sz="900" b="1">
                <a:latin typeface="Times New Roman" pitchFamily="18" charset="0"/>
              </a:rPr>
              <a:t> </a:t>
            </a:r>
            <a:endParaRPr lang="en-US" b="1">
              <a:latin typeface="Arial" charset="0"/>
            </a:endParaRPr>
          </a:p>
        </p:txBody>
      </p:sp>
      <p:sp>
        <p:nvSpPr>
          <p:cNvPr id="183" name="Rectangle 27">
            <a:extLst>
              <a:ext uri="{FF2B5EF4-FFF2-40B4-BE49-F238E27FC236}">
                <a16:creationId xmlns:a16="http://schemas.microsoft.com/office/drawing/2014/main" id="{CA748430-6B79-FF4E-AC71-C97A5B74EC60}"/>
              </a:ext>
            </a:extLst>
          </p:cNvPr>
          <p:cNvSpPr>
            <a:spLocks noChangeArrowheads="1"/>
          </p:cNvSpPr>
          <p:nvPr/>
        </p:nvSpPr>
        <p:spPr bwMode="auto">
          <a:xfrm flipH="1">
            <a:off x="4168388" y="1420626"/>
            <a:ext cx="45719" cy="137338"/>
          </a:xfrm>
          <a:prstGeom prst="rect">
            <a:avLst/>
          </a:prstGeom>
          <a:noFill/>
          <a:ln w="9525">
            <a:noFill/>
            <a:miter lim="800000"/>
            <a:headEnd/>
            <a:tailEnd/>
          </a:ln>
        </p:spPr>
        <p:txBody>
          <a:bodyPr wrap="square" lIns="0" tIns="0" rIns="0" bIns="0">
            <a:spAutoFit/>
          </a:bodyPr>
          <a:lstStyle/>
          <a:p>
            <a:r>
              <a:rPr lang="en-US" sz="900" b="1">
                <a:latin typeface="Times New Roman" pitchFamily="18" charset="0"/>
              </a:rPr>
              <a:t> </a:t>
            </a:r>
            <a:endParaRPr lang="en-US" b="1">
              <a:latin typeface="Arial" charset="0"/>
            </a:endParaRPr>
          </a:p>
        </p:txBody>
      </p:sp>
      <p:sp>
        <p:nvSpPr>
          <p:cNvPr id="184" name="Rectangle 28">
            <a:extLst>
              <a:ext uri="{FF2B5EF4-FFF2-40B4-BE49-F238E27FC236}">
                <a16:creationId xmlns:a16="http://schemas.microsoft.com/office/drawing/2014/main" id="{0851C290-AA8C-F440-ADFB-BA47600D189C}"/>
              </a:ext>
            </a:extLst>
          </p:cNvPr>
          <p:cNvSpPr>
            <a:spLocks noChangeArrowheads="1"/>
          </p:cNvSpPr>
          <p:nvPr/>
        </p:nvSpPr>
        <p:spPr bwMode="auto">
          <a:xfrm flipH="1">
            <a:off x="3051263" y="1867113"/>
            <a:ext cx="45719" cy="137338"/>
          </a:xfrm>
          <a:prstGeom prst="rect">
            <a:avLst/>
          </a:prstGeom>
          <a:noFill/>
          <a:ln w="9525">
            <a:noFill/>
            <a:miter lim="800000"/>
            <a:headEnd/>
            <a:tailEnd/>
          </a:ln>
        </p:spPr>
        <p:txBody>
          <a:bodyPr wrap="square" lIns="0" tIns="0" rIns="0" bIns="0">
            <a:spAutoFit/>
          </a:bodyPr>
          <a:lstStyle/>
          <a:p>
            <a:r>
              <a:rPr lang="en-US" sz="900" b="1">
                <a:latin typeface="Times New Roman" pitchFamily="18" charset="0"/>
              </a:rPr>
              <a:t> </a:t>
            </a:r>
            <a:endParaRPr lang="en-US" b="1">
              <a:latin typeface="Arial" charset="0"/>
            </a:endParaRPr>
          </a:p>
        </p:txBody>
      </p:sp>
      <p:sp>
        <p:nvSpPr>
          <p:cNvPr id="185" name="Rectangle 30">
            <a:extLst>
              <a:ext uri="{FF2B5EF4-FFF2-40B4-BE49-F238E27FC236}">
                <a16:creationId xmlns:a16="http://schemas.microsoft.com/office/drawing/2014/main" id="{06DE9F06-8189-0445-B47F-420EC2169615}"/>
              </a:ext>
            </a:extLst>
          </p:cNvPr>
          <p:cNvSpPr>
            <a:spLocks noChangeArrowheads="1"/>
          </p:cNvSpPr>
          <p:nvPr/>
        </p:nvSpPr>
        <p:spPr bwMode="auto">
          <a:xfrm flipH="1">
            <a:off x="3946138" y="1893703"/>
            <a:ext cx="45719" cy="137338"/>
          </a:xfrm>
          <a:prstGeom prst="rect">
            <a:avLst/>
          </a:prstGeom>
          <a:noFill/>
          <a:ln w="9525">
            <a:noFill/>
            <a:miter lim="800000"/>
            <a:headEnd/>
            <a:tailEnd/>
          </a:ln>
        </p:spPr>
        <p:txBody>
          <a:bodyPr wrap="square" lIns="0" tIns="0" rIns="0" bIns="0">
            <a:spAutoFit/>
          </a:bodyPr>
          <a:lstStyle/>
          <a:p>
            <a:r>
              <a:rPr lang="en-US" sz="900" b="1">
                <a:latin typeface="Times New Roman" pitchFamily="18" charset="0"/>
              </a:rPr>
              <a:t> </a:t>
            </a:r>
            <a:endParaRPr lang="en-US" b="1">
              <a:latin typeface="Arial" charset="0"/>
            </a:endParaRPr>
          </a:p>
        </p:txBody>
      </p:sp>
      <p:sp>
        <p:nvSpPr>
          <p:cNvPr id="186" name="Rectangle 31">
            <a:extLst>
              <a:ext uri="{FF2B5EF4-FFF2-40B4-BE49-F238E27FC236}">
                <a16:creationId xmlns:a16="http://schemas.microsoft.com/office/drawing/2014/main" id="{F8EB2E31-2B70-104C-8601-14D134B986B4}"/>
              </a:ext>
            </a:extLst>
          </p:cNvPr>
          <p:cNvSpPr>
            <a:spLocks noChangeArrowheads="1"/>
          </p:cNvSpPr>
          <p:nvPr/>
        </p:nvSpPr>
        <p:spPr bwMode="auto">
          <a:xfrm flipH="1">
            <a:off x="4657338" y="2049278"/>
            <a:ext cx="45719" cy="137338"/>
          </a:xfrm>
          <a:prstGeom prst="rect">
            <a:avLst/>
          </a:prstGeom>
          <a:noFill/>
          <a:ln w="9525">
            <a:noFill/>
            <a:miter lim="800000"/>
            <a:headEnd/>
            <a:tailEnd/>
          </a:ln>
        </p:spPr>
        <p:txBody>
          <a:bodyPr wrap="square" lIns="0" tIns="0" rIns="0" bIns="0">
            <a:spAutoFit/>
          </a:bodyPr>
          <a:lstStyle/>
          <a:p>
            <a:r>
              <a:rPr lang="en-US" sz="900" b="1">
                <a:latin typeface="Times New Roman" pitchFamily="18" charset="0"/>
              </a:rPr>
              <a:t> </a:t>
            </a:r>
            <a:endParaRPr lang="en-US" b="1">
              <a:latin typeface="Arial" charset="0"/>
            </a:endParaRPr>
          </a:p>
        </p:txBody>
      </p:sp>
      <p:sp>
        <p:nvSpPr>
          <p:cNvPr id="187" name="Rectangle 32">
            <a:extLst>
              <a:ext uri="{FF2B5EF4-FFF2-40B4-BE49-F238E27FC236}">
                <a16:creationId xmlns:a16="http://schemas.microsoft.com/office/drawing/2014/main" id="{F85FC182-9766-BC42-A73A-B6DE7E714178}"/>
              </a:ext>
            </a:extLst>
          </p:cNvPr>
          <p:cNvSpPr>
            <a:spLocks noChangeArrowheads="1"/>
          </p:cNvSpPr>
          <p:nvPr/>
        </p:nvSpPr>
        <p:spPr bwMode="auto">
          <a:xfrm flipH="1">
            <a:off x="5292338" y="2149550"/>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188" name="Rectangle 33">
            <a:extLst>
              <a:ext uri="{FF2B5EF4-FFF2-40B4-BE49-F238E27FC236}">
                <a16:creationId xmlns:a16="http://schemas.microsoft.com/office/drawing/2014/main" id="{E8D5986E-733B-1D42-B65E-7503F16F6871}"/>
              </a:ext>
            </a:extLst>
          </p:cNvPr>
          <p:cNvSpPr>
            <a:spLocks noChangeArrowheads="1"/>
          </p:cNvSpPr>
          <p:nvPr/>
        </p:nvSpPr>
        <p:spPr bwMode="auto">
          <a:xfrm flipH="1">
            <a:off x="5347372" y="2149550"/>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189" name="Rectangle 35">
            <a:extLst>
              <a:ext uri="{FF2B5EF4-FFF2-40B4-BE49-F238E27FC236}">
                <a16:creationId xmlns:a16="http://schemas.microsoft.com/office/drawing/2014/main" id="{5D5D51A2-8A08-F546-A42D-B79DDB70A4B8}"/>
              </a:ext>
            </a:extLst>
          </p:cNvPr>
          <p:cNvSpPr>
            <a:spLocks noChangeArrowheads="1"/>
          </p:cNvSpPr>
          <p:nvPr/>
        </p:nvSpPr>
        <p:spPr bwMode="auto">
          <a:xfrm flipH="1">
            <a:off x="6911588" y="2341376"/>
            <a:ext cx="45719" cy="137338"/>
          </a:xfrm>
          <a:prstGeom prst="rect">
            <a:avLst/>
          </a:prstGeom>
          <a:noFill/>
          <a:ln w="9525">
            <a:noFill/>
            <a:miter lim="800000"/>
            <a:headEnd/>
            <a:tailEnd/>
          </a:ln>
        </p:spPr>
        <p:txBody>
          <a:bodyPr wrap="square" lIns="0" tIns="0" rIns="0" bIns="0">
            <a:spAutoFit/>
          </a:bodyPr>
          <a:lstStyle/>
          <a:p>
            <a:r>
              <a:rPr lang="en-US" sz="900" b="1">
                <a:latin typeface="Times New Roman" pitchFamily="18" charset="0"/>
              </a:rPr>
              <a:t> </a:t>
            </a:r>
            <a:endParaRPr lang="en-US" b="1">
              <a:latin typeface="Arial" charset="0"/>
            </a:endParaRPr>
          </a:p>
        </p:txBody>
      </p:sp>
      <p:sp>
        <p:nvSpPr>
          <p:cNvPr id="190" name="Rectangle 36">
            <a:extLst>
              <a:ext uri="{FF2B5EF4-FFF2-40B4-BE49-F238E27FC236}">
                <a16:creationId xmlns:a16="http://schemas.microsoft.com/office/drawing/2014/main" id="{105700B5-28E6-5244-91B4-5D952C2917EC}"/>
              </a:ext>
            </a:extLst>
          </p:cNvPr>
          <p:cNvSpPr>
            <a:spLocks noChangeArrowheads="1"/>
          </p:cNvSpPr>
          <p:nvPr/>
        </p:nvSpPr>
        <p:spPr bwMode="auto">
          <a:xfrm flipH="1">
            <a:off x="4657338" y="2498540"/>
            <a:ext cx="45719" cy="137338"/>
          </a:xfrm>
          <a:prstGeom prst="rect">
            <a:avLst/>
          </a:prstGeom>
          <a:noFill/>
          <a:ln w="9525">
            <a:noFill/>
            <a:miter lim="800000"/>
            <a:headEnd/>
            <a:tailEnd/>
          </a:ln>
        </p:spPr>
        <p:txBody>
          <a:bodyPr wrap="square" lIns="0" tIns="0" rIns="0" bIns="0">
            <a:spAutoFit/>
          </a:bodyPr>
          <a:lstStyle/>
          <a:p>
            <a:r>
              <a:rPr lang="en-US" sz="900" b="1">
                <a:latin typeface="Times New Roman" pitchFamily="18" charset="0"/>
              </a:rPr>
              <a:t> </a:t>
            </a:r>
            <a:endParaRPr lang="en-US" b="1">
              <a:latin typeface="Arial" charset="0"/>
            </a:endParaRPr>
          </a:p>
        </p:txBody>
      </p:sp>
      <p:sp>
        <p:nvSpPr>
          <p:cNvPr id="191" name="Rectangle 42">
            <a:extLst>
              <a:ext uri="{FF2B5EF4-FFF2-40B4-BE49-F238E27FC236}">
                <a16:creationId xmlns:a16="http://schemas.microsoft.com/office/drawing/2014/main" id="{D3004596-03E9-DE4B-93AE-5418D33616AA}"/>
              </a:ext>
            </a:extLst>
          </p:cNvPr>
          <p:cNvSpPr>
            <a:spLocks noChangeArrowheads="1"/>
          </p:cNvSpPr>
          <p:nvPr/>
        </p:nvSpPr>
        <p:spPr bwMode="auto">
          <a:xfrm flipH="1">
            <a:off x="4265755" y="3767213"/>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192" name="Rectangle 50">
            <a:extLst>
              <a:ext uri="{FF2B5EF4-FFF2-40B4-BE49-F238E27FC236}">
                <a16:creationId xmlns:a16="http://schemas.microsoft.com/office/drawing/2014/main" id="{6A26188B-01EC-7A4F-A810-9DBEC568FA8A}"/>
              </a:ext>
            </a:extLst>
          </p:cNvPr>
          <p:cNvSpPr>
            <a:spLocks noChangeArrowheads="1"/>
          </p:cNvSpPr>
          <p:nvPr/>
        </p:nvSpPr>
        <p:spPr bwMode="auto">
          <a:xfrm flipH="1">
            <a:off x="4689090" y="4518100"/>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193" name="Rectangle 51">
            <a:extLst>
              <a:ext uri="{FF2B5EF4-FFF2-40B4-BE49-F238E27FC236}">
                <a16:creationId xmlns:a16="http://schemas.microsoft.com/office/drawing/2014/main" id="{0F538A1A-4628-D841-893B-473D5A713A66}"/>
              </a:ext>
            </a:extLst>
          </p:cNvPr>
          <p:cNvSpPr>
            <a:spLocks noChangeArrowheads="1"/>
          </p:cNvSpPr>
          <p:nvPr/>
        </p:nvSpPr>
        <p:spPr bwMode="auto">
          <a:xfrm flipH="1">
            <a:off x="4744122" y="4518100"/>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194" name="Rectangle 66">
            <a:extLst>
              <a:ext uri="{FF2B5EF4-FFF2-40B4-BE49-F238E27FC236}">
                <a16:creationId xmlns:a16="http://schemas.microsoft.com/office/drawing/2014/main" id="{09BEAC2E-E5C5-1847-9FBE-C80B7DBD5EC2}"/>
              </a:ext>
            </a:extLst>
          </p:cNvPr>
          <p:cNvSpPr>
            <a:spLocks noChangeArrowheads="1"/>
          </p:cNvSpPr>
          <p:nvPr/>
        </p:nvSpPr>
        <p:spPr bwMode="auto">
          <a:xfrm flipH="1">
            <a:off x="3392046" y="6915622"/>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195" name="Rectangle 72">
            <a:extLst>
              <a:ext uri="{FF2B5EF4-FFF2-40B4-BE49-F238E27FC236}">
                <a16:creationId xmlns:a16="http://schemas.microsoft.com/office/drawing/2014/main" id="{9BA8B8FA-BFA9-A445-8201-9A0B829B24A8}"/>
              </a:ext>
            </a:extLst>
          </p:cNvPr>
          <p:cNvSpPr>
            <a:spLocks noChangeArrowheads="1"/>
          </p:cNvSpPr>
          <p:nvPr/>
        </p:nvSpPr>
        <p:spPr bwMode="auto">
          <a:xfrm>
            <a:off x="2936752" y="1463212"/>
            <a:ext cx="3756822" cy="480127"/>
          </a:xfrm>
          <a:prstGeom prst="rect">
            <a:avLst/>
          </a:prstGeom>
          <a:noFill/>
          <a:ln w="25400">
            <a:solidFill>
              <a:srgbClr val="000000"/>
            </a:solidFill>
            <a:miter lim="800000"/>
            <a:headEnd/>
            <a:tailEnd/>
          </a:ln>
        </p:spPr>
        <p:txBody>
          <a:bodyPr/>
          <a:lstStyle/>
          <a:p>
            <a:endParaRPr lang="en-US"/>
          </a:p>
        </p:txBody>
      </p:sp>
      <p:sp>
        <p:nvSpPr>
          <p:cNvPr id="196" name="Rectangle 73">
            <a:extLst>
              <a:ext uri="{FF2B5EF4-FFF2-40B4-BE49-F238E27FC236}">
                <a16:creationId xmlns:a16="http://schemas.microsoft.com/office/drawing/2014/main" id="{7ABEAE32-8F56-FD43-B073-FD0876838974}"/>
              </a:ext>
            </a:extLst>
          </p:cNvPr>
          <p:cNvSpPr>
            <a:spLocks noChangeArrowheads="1"/>
          </p:cNvSpPr>
          <p:nvPr/>
        </p:nvSpPr>
        <p:spPr bwMode="auto">
          <a:xfrm flipH="1">
            <a:off x="5224606" y="1711011"/>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197" name="Rectangle 74">
            <a:extLst>
              <a:ext uri="{FF2B5EF4-FFF2-40B4-BE49-F238E27FC236}">
                <a16:creationId xmlns:a16="http://schemas.microsoft.com/office/drawing/2014/main" id="{379E6F76-5D37-C54A-9DA3-3FFE32D87F0E}"/>
              </a:ext>
            </a:extLst>
          </p:cNvPr>
          <p:cNvSpPr>
            <a:spLocks noChangeArrowheads="1"/>
          </p:cNvSpPr>
          <p:nvPr/>
        </p:nvSpPr>
        <p:spPr bwMode="auto">
          <a:xfrm flipH="1">
            <a:off x="4813971" y="1854015"/>
            <a:ext cx="45719" cy="137338"/>
          </a:xfrm>
          <a:prstGeom prst="rect">
            <a:avLst/>
          </a:prstGeom>
          <a:noFill/>
          <a:ln w="9525">
            <a:noFill/>
            <a:miter lim="800000"/>
            <a:headEnd/>
            <a:tailEnd/>
          </a:ln>
        </p:spPr>
        <p:txBody>
          <a:bodyPr wrap="square" lIns="0" tIns="0" rIns="0" bIns="0">
            <a:spAutoFit/>
          </a:bodyPr>
          <a:lstStyle/>
          <a:p>
            <a:r>
              <a:rPr lang="en-US" sz="900" b="1">
                <a:latin typeface="Times New Roman" pitchFamily="18" charset="0"/>
              </a:rPr>
              <a:t> </a:t>
            </a:r>
            <a:endParaRPr lang="en-US" b="1">
              <a:latin typeface="Arial" charset="0"/>
            </a:endParaRPr>
          </a:p>
        </p:txBody>
      </p:sp>
      <p:sp>
        <p:nvSpPr>
          <p:cNvPr id="198" name="Rectangle 75">
            <a:extLst>
              <a:ext uri="{FF2B5EF4-FFF2-40B4-BE49-F238E27FC236}">
                <a16:creationId xmlns:a16="http://schemas.microsoft.com/office/drawing/2014/main" id="{305D15DC-3788-E846-A225-01CFEAD56318}"/>
              </a:ext>
            </a:extLst>
          </p:cNvPr>
          <p:cNvSpPr>
            <a:spLocks noChangeArrowheads="1"/>
          </p:cNvSpPr>
          <p:nvPr/>
        </p:nvSpPr>
        <p:spPr bwMode="auto">
          <a:xfrm flipH="1">
            <a:off x="5525171" y="2012765"/>
            <a:ext cx="45719" cy="137338"/>
          </a:xfrm>
          <a:prstGeom prst="rect">
            <a:avLst/>
          </a:prstGeom>
          <a:noFill/>
          <a:ln w="9525">
            <a:noFill/>
            <a:miter lim="800000"/>
            <a:headEnd/>
            <a:tailEnd/>
          </a:ln>
        </p:spPr>
        <p:txBody>
          <a:bodyPr wrap="square" lIns="0" tIns="0" rIns="0" bIns="0">
            <a:spAutoFit/>
          </a:bodyPr>
          <a:lstStyle/>
          <a:p>
            <a:r>
              <a:rPr lang="en-US" sz="900" b="1">
                <a:latin typeface="Times New Roman" pitchFamily="18" charset="0"/>
              </a:rPr>
              <a:t> </a:t>
            </a:r>
            <a:endParaRPr lang="en-US" b="1">
              <a:latin typeface="Arial" charset="0"/>
            </a:endParaRPr>
          </a:p>
        </p:txBody>
      </p:sp>
      <p:sp>
        <p:nvSpPr>
          <p:cNvPr id="199" name="Rectangle 76">
            <a:extLst>
              <a:ext uri="{FF2B5EF4-FFF2-40B4-BE49-F238E27FC236}">
                <a16:creationId xmlns:a16="http://schemas.microsoft.com/office/drawing/2014/main" id="{DADF4973-EA51-DE4C-A547-6F4786980C0E}"/>
              </a:ext>
            </a:extLst>
          </p:cNvPr>
          <p:cNvSpPr>
            <a:spLocks noChangeArrowheads="1"/>
          </p:cNvSpPr>
          <p:nvPr/>
        </p:nvSpPr>
        <p:spPr bwMode="auto">
          <a:xfrm flipH="1">
            <a:off x="5525171" y="2109863"/>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200" name="Rectangle 77">
            <a:extLst>
              <a:ext uri="{FF2B5EF4-FFF2-40B4-BE49-F238E27FC236}">
                <a16:creationId xmlns:a16="http://schemas.microsoft.com/office/drawing/2014/main" id="{C632C5BC-B53D-3648-BEED-D2EA450F1CAF}"/>
              </a:ext>
            </a:extLst>
          </p:cNvPr>
          <p:cNvSpPr>
            <a:spLocks noChangeArrowheads="1"/>
          </p:cNvSpPr>
          <p:nvPr/>
        </p:nvSpPr>
        <p:spPr bwMode="auto">
          <a:xfrm flipH="1">
            <a:off x="5525171" y="2298775"/>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201" name="Rectangle 78">
            <a:extLst>
              <a:ext uri="{FF2B5EF4-FFF2-40B4-BE49-F238E27FC236}">
                <a16:creationId xmlns:a16="http://schemas.microsoft.com/office/drawing/2014/main" id="{4F2ED728-D5D7-4645-8494-6731A29E4A05}"/>
              </a:ext>
            </a:extLst>
          </p:cNvPr>
          <p:cNvSpPr>
            <a:spLocks noChangeArrowheads="1"/>
          </p:cNvSpPr>
          <p:nvPr/>
        </p:nvSpPr>
        <p:spPr bwMode="auto">
          <a:xfrm flipH="1">
            <a:off x="5525171" y="2487687"/>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202" name="Rectangle 79">
            <a:extLst>
              <a:ext uri="{FF2B5EF4-FFF2-40B4-BE49-F238E27FC236}">
                <a16:creationId xmlns:a16="http://schemas.microsoft.com/office/drawing/2014/main" id="{9F855D07-05D2-B041-BF86-49F067F7BAFB}"/>
              </a:ext>
            </a:extLst>
          </p:cNvPr>
          <p:cNvSpPr>
            <a:spLocks noChangeArrowheads="1"/>
          </p:cNvSpPr>
          <p:nvPr/>
        </p:nvSpPr>
        <p:spPr bwMode="auto">
          <a:xfrm flipH="1">
            <a:off x="4813971" y="2732163"/>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203" name="Freeform 80">
            <a:extLst>
              <a:ext uri="{FF2B5EF4-FFF2-40B4-BE49-F238E27FC236}">
                <a16:creationId xmlns:a16="http://schemas.microsoft.com/office/drawing/2014/main" id="{2C27DF52-1880-A541-B57A-B792D2CF5314}"/>
              </a:ext>
            </a:extLst>
          </p:cNvPr>
          <p:cNvSpPr>
            <a:spLocks/>
          </p:cNvSpPr>
          <p:nvPr/>
        </p:nvSpPr>
        <p:spPr bwMode="auto">
          <a:xfrm>
            <a:off x="4670541" y="1953969"/>
            <a:ext cx="160364" cy="130657"/>
          </a:xfrm>
          <a:custGeom>
            <a:avLst/>
            <a:gdLst>
              <a:gd name="T0" fmla="*/ 0 w 139"/>
              <a:gd name="T1" fmla="*/ 107 h 143"/>
              <a:gd name="T2" fmla="*/ 35 w 139"/>
              <a:gd name="T3" fmla="*/ 107 h 143"/>
              <a:gd name="T4" fmla="*/ 35 w 139"/>
              <a:gd name="T5" fmla="*/ 0 h 143"/>
              <a:gd name="T6" fmla="*/ 106 w 139"/>
              <a:gd name="T7" fmla="*/ 0 h 143"/>
              <a:gd name="T8" fmla="*/ 106 w 139"/>
              <a:gd name="T9" fmla="*/ 107 h 143"/>
              <a:gd name="T10" fmla="*/ 139 w 139"/>
              <a:gd name="T11" fmla="*/ 107 h 143"/>
              <a:gd name="T12" fmla="*/ 71 w 139"/>
              <a:gd name="T13" fmla="*/ 143 h 143"/>
              <a:gd name="T14" fmla="*/ 0 w 139"/>
              <a:gd name="T15" fmla="*/ 107 h 143"/>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143"/>
              <a:gd name="T26" fmla="*/ 139 w 139"/>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143">
                <a:moveTo>
                  <a:pt x="0" y="107"/>
                </a:moveTo>
                <a:lnTo>
                  <a:pt x="35" y="107"/>
                </a:lnTo>
                <a:lnTo>
                  <a:pt x="35" y="0"/>
                </a:lnTo>
                <a:lnTo>
                  <a:pt x="106" y="0"/>
                </a:lnTo>
                <a:lnTo>
                  <a:pt x="106" y="107"/>
                </a:lnTo>
                <a:lnTo>
                  <a:pt x="139" y="107"/>
                </a:lnTo>
                <a:lnTo>
                  <a:pt x="71" y="143"/>
                </a:lnTo>
                <a:lnTo>
                  <a:pt x="0" y="107"/>
                </a:lnTo>
                <a:close/>
              </a:path>
            </a:pathLst>
          </a:custGeom>
          <a:solidFill>
            <a:srgbClr val="006600"/>
          </a:solidFill>
          <a:ln w="12700">
            <a:solidFill>
              <a:srgbClr val="000000"/>
            </a:solidFill>
            <a:round/>
            <a:headEnd/>
            <a:tailEnd/>
          </a:ln>
        </p:spPr>
        <p:txBody>
          <a:bodyPr/>
          <a:lstStyle/>
          <a:p>
            <a:endParaRPr lang="en-US"/>
          </a:p>
        </p:txBody>
      </p:sp>
      <p:sp>
        <p:nvSpPr>
          <p:cNvPr id="204" name="Rectangle 81">
            <a:extLst>
              <a:ext uri="{FF2B5EF4-FFF2-40B4-BE49-F238E27FC236}">
                <a16:creationId xmlns:a16="http://schemas.microsoft.com/office/drawing/2014/main" id="{A22B8B58-CD03-4C46-B5E1-1263A6953426}"/>
              </a:ext>
            </a:extLst>
          </p:cNvPr>
          <p:cNvSpPr>
            <a:spLocks noChangeArrowheads="1"/>
          </p:cNvSpPr>
          <p:nvPr/>
        </p:nvSpPr>
        <p:spPr bwMode="auto">
          <a:xfrm>
            <a:off x="2924029" y="2120451"/>
            <a:ext cx="3758961" cy="481701"/>
          </a:xfrm>
          <a:prstGeom prst="rect">
            <a:avLst/>
          </a:prstGeom>
          <a:noFill/>
          <a:ln w="25400">
            <a:solidFill>
              <a:srgbClr val="000000"/>
            </a:solidFill>
            <a:miter lim="800000"/>
            <a:headEnd/>
            <a:tailEnd/>
          </a:ln>
        </p:spPr>
        <p:txBody>
          <a:bodyPr/>
          <a:lstStyle/>
          <a:p>
            <a:endParaRPr lang="en-US"/>
          </a:p>
        </p:txBody>
      </p:sp>
      <p:sp>
        <p:nvSpPr>
          <p:cNvPr id="205" name="Rectangle 82">
            <a:extLst>
              <a:ext uri="{FF2B5EF4-FFF2-40B4-BE49-F238E27FC236}">
                <a16:creationId xmlns:a16="http://schemas.microsoft.com/office/drawing/2014/main" id="{29AAE557-7F94-1741-8192-BAAC8C61891A}"/>
              </a:ext>
            </a:extLst>
          </p:cNvPr>
          <p:cNvSpPr>
            <a:spLocks noChangeArrowheads="1"/>
          </p:cNvSpPr>
          <p:nvPr/>
        </p:nvSpPr>
        <p:spPr bwMode="auto">
          <a:xfrm flipH="1">
            <a:off x="5345255" y="2315850"/>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06" name="Rectangle 83">
            <a:extLst>
              <a:ext uri="{FF2B5EF4-FFF2-40B4-BE49-F238E27FC236}">
                <a16:creationId xmlns:a16="http://schemas.microsoft.com/office/drawing/2014/main" id="{F65556CE-4066-2746-B471-F3AC57885C87}"/>
              </a:ext>
            </a:extLst>
          </p:cNvPr>
          <p:cNvSpPr>
            <a:spLocks noChangeArrowheads="1"/>
          </p:cNvSpPr>
          <p:nvPr/>
        </p:nvSpPr>
        <p:spPr bwMode="auto">
          <a:xfrm flipH="1">
            <a:off x="5914639" y="2315850"/>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07" name="Rectangle 84">
            <a:extLst>
              <a:ext uri="{FF2B5EF4-FFF2-40B4-BE49-F238E27FC236}">
                <a16:creationId xmlns:a16="http://schemas.microsoft.com/office/drawing/2014/main" id="{6DAB3EB6-C9AC-B845-8C20-E3EBDD8AC8F1}"/>
              </a:ext>
            </a:extLst>
          </p:cNvPr>
          <p:cNvSpPr>
            <a:spLocks noChangeArrowheads="1"/>
          </p:cNvSpPr>
          <p:nvPr/>
        </p:nvSpPr>
        <p:spPr bwMode="auto">
          <a:xfrm flipH="1">
            <a:off x="4841488" y="3176663"/>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208" name="Rectangle 85">
            <a:extLst>
              <a:ext uri="{FF2B5EF4-FFF2-40B4-BE49-F238E27FC236}">
                <a16:creationId xmlns:a16="http://schemas.microsoft.com/office/drawing/2014/main" id="{3FC90AA4-1E38-2E46-806F-55134596C19A}"/>
              </a:ext>
            </a:extLst>
          </p:cNvPr>
          <p:cNvSpPr>
            <a:spLocks noChangeArrowheads="1"/>
          </p:cNvSpPr>
          <p:nvPr/>
        </p:nvSpPr>
        <p:spPr bwMode="auto">
          <a:xfrm>
            <a:off x="2811178" y="2894009"/>
            <a:ext cx="1924383" cy="481701"/>
          </a:xfrm>
          <a:prstGeom prst="rect">
            <a:avLst/>
          </a:prstGeom>
          <a:noFill/>
          <a:ln w="25400">
            <a:solidFill>
              <a:srgbClr val="000000"/>
            </a:solidFill>
            <a:miter lim="800000"/>
            <a:headEnd/>
            <a:tailEnd/>
          </a:ln>
        </p:spPr>
        <p:txBody>
          <a:bodyPr/>
          <a:lstStyle/>
          <a:p>
            <a:endParaRPr lang="en-US"/>
          </a:p>
        </p:txBody>
      </p:sp>
      <p:sp>
        <p:nvSpPr>
          <p:cNvPr id="209" name="Rectangle 86">
            <a:extLst>
              <a:ext uri="{FF2B5EF4-FFF2-40B4-BE49-F238E27FC236}">
                <a16:creationId xmlns:a16="http://schemas.microsoft.com/office/drawing/2014/main" id="{102DAF34-E029-744B-BFCC-F33A6A918B63}"/>
              </a:ext>
            </a:extLst>
          </p:cNvPr>
          <p:cNvSpPr>
            <a:spLocks noChangeArrowheads="1"/>
          </p:cNvSpPr>
          <p:nvPr/>
        </p:nvSpPr>
        <p:spPr bwMode="auto">
          <a:xfrm flipH="1">
            <a:off x="3292565" y="3219535"/>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10" name="Rectangle 87">
            <a:extLst>
              <a:ext uri="{FF2B5EF4-FFF2-40B4-BE49-F238E27FC236}">
                <a16:creationId xmlns:a16="http://schemas.microsoft.com/office/drawing/2014/main" id="{FF35D089-AD31-5E4E-8062-978124B72A10}"/>
              </a:ext>
            </a:extLst>
          </p:cNvPr>
          <p:cNvSpPr>
            <a:spLocks noChangeArrowheads="1"/>
          </p:cNvSpPr>
          <p:nvPr/>
        </p:nvSpPr>
        <p:spPr bwMode="auto">
          <a:xfrm flipH="1">
            <a:off x="2998347" y="3362410"/>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11" name="Rectangle 88">
            <a:extLst>
              <a:ext uri="{FF2B5EF4-FFF2-40B4-BE49-F238E27FC236}">
                <a16:creationId xmlns:a16="http://schemas.microsoft.com/office/drawing/2014/main" id="{65D0EF8E-F81B-844F-9ECD-282AE7040DDB}"/>
              </a:ext>
            </a:extLst>
          </p:cNvPr>
          <p:cNvSpPr>
            <a:spLocks noChangeArrowheads="1"/>
          </p:cNvSpPr>
          <p:nvPr/>
        </p:nvSpPr>
        <p:spPr bwMode="auto">
          <a:xfrm>
            <a:off x="4116360" y="3668267"/>
            <a:ext cx="1592961" cy="481701"/>
          </a:xfrm>
          <a:prstGeom prst="rect">
            <a:avLst/>
          </a:prstGeom>
          <a:noFill/>
          <a:ln w="25400">
            <a:solidFill>
              <a:srgbClr val="000000"/>
            </a:solidFill>
            <a:miter lim="800000"/>
            <a:headEnd/>
            <a:tailEnd/>
          </a:ln>
        </p:spPr>
        <p:txBody>
          <a:bodyPr/>
          <a:lstStyle/>
          <a:p>
            <a:endParaRPr lang="en-US"/>
          </a:p>
        </p:txBody>
      </p:sp>
      <p:sp>
        <p:nvSpPr>
          <p:cNvPr id="212" name="Rectangle 89">
            <a:extLst>
              <a:ext uri="{FF2B5EF4-FFF2-40B4-BE49-F238E27FC236}">
                <a16:creationId xmlns:a16="http://schemas.microsoft.com/office/drawing/2014/main" id="{422A450A-3907-4D48-AD14-D74BA764AF58}"/>
              </a:ext>
            </a:extLst>
          </p:cNvPr>
          <p:cNvSpPr>
            <a:spLocks noChangeArrowheads="1"/>
          </p:cNvSpPr>
          <p:nvPr/>
        </p:nvSpPr>
        <p:spPr bwMode="auto">
          <a:xfrm flipH="1">
            <a:off x="4873238" y="3723961"/>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13" name="Rectangle 90">
            <a:extLst>
              <a:ext uri="{FF2B5EF4-FFF2-40B4-BE49-F238E27FC236}">
                <a16:creationId xmlns:a16="http://schemas.microsoft.com/office/drawing/2014/main" id="{CD4F84A3-1EEE-7E42-B54B-E2B144137451}"/>
              </a:ext>
            </a:extLst>
          </p:cNvPr>
          <p:cNvSpPr>
            <a:spLocks noChangeArrowheads="1"/>
          </p:cNvSpPr>
          <p:nvPr/>
        </p:nvSpPr>
        <p:spPr bwMode="auto">
          <a:xfrm flipH="1">
            <a:off x="4619239" y="3866836"/>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14" name="Rectangle 93">
            <a:extLst>
              <a:ext uri="{FF2B5EF4-FFF2-40B4-BE49-F238E27FC236}">
                <a16:creationId xmlns:a16="http://schemas.microsoft.com/office/drawing/2014/main" id="{F896CF1A-9953-AE45-A5C1-D158A83B92CE}"/>
              </a:ext>
            </a:extLst>
          </p:cNvPr>
          <p:cNvSpPr>
            <a:spLocks noChangeArrowheads="1"/>
          </p:cNvSpPr>
          <p:nvPr/>
        </p:nvSpPr>
        <p:spPr bwMode="auto">
          <a:xfrm flipH="1">
            <a:off x="2847094" y="3720618"/>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15" name="Rectangle 94">
            <a:extLst>
              <a:ext uri="{FF2B5EF4-FFF2-40B4-BE49-F238E27FC236}">
                <a16:creationId xmlns:a16="http://schemas.microsoft.com/office/drawing/2014/main" id="{5996E9A4-0CCD-264A-92D3-4008B953E154}"/>
              </a:ext>
            </a:extLst>
          </p:cNvPr>
          <p:cNvSpPr>
            <a:spLocks noChangeArrowheads="1"/>
          </p:cNvSpPr>
          <p:nvPr/>
        </p:nvSpPr>
        <p:spPr bwMode="auto">
          <a:xfrm>
            <a:off x="5845678" y="3668267"/>
            <a:ext cx="1592960" cy="481701"/>
          </a:xfrm>
          <a:prstGeom prst="rect">
            <a:avLst/>
          </a:prstGeom>
          <a:noFill/>
          <a:ln w="25400">
            <a:solidFill>
              <a:srgbClr val="000000"/>
            </a:solidFill>
            <a:miter lim="800000"/>
            <a:headEnd/>
            <a:tailEnd/>
          </a:ln>
        </p:spPr>
        <p:txBody>
          <a:bodyPr/>
          <a:lstStyle/>
          <a:p>
            <a:endParaRPr lang="en-US"/>
          </a:p>
        </p:txBody>
      </p:sp>
      <p:sp>
        <p:nvSpPr>
          <p:cNvPr id="216" name="Rectangle 95">
            <a:extLst>
              <a:ext uri="{FF2B5EF4-FFF2-40B4-BE49-F238E27FC236}">
                <a16:creationId xmlns:a16="http://schemas.microsoft.com/office/drawing/2014/main" id="{5D8557ED-ED69-0940-98EE-FF2C58E9F513}"/>
              </a:ext>
            </a:extLst>
          </p:cNvPr>
          <p:cNvSpPr>
            <a:spLocks noChangeArrowheads="1"/>
          </p:cNvSpPr>
          <p:nvPr/>
        </p:nvSpPr>
        <p:spPr bwMode="auto">
          <a:xfrm flipH="1">
            <a:off x="6217323" y="3723961"/>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17" name="Rectangle 96">
            <a:extLst>
              <a:ext uri="{FF2B5EF4-FFF2-40B4-BE49-F238E27FC236}">
                <a16:creationId xmlns:a16="http://schemas.microsoft.com/office/drawing/2014/main" id="{D3C4FE33-3D12-274E-A7B8-1516E53DA932}"/>
              </a:ext>
            </a:extLst>
          </p:cNvPr>
          <p:cNvSpPr>
            <a:spLocks noChangeArrowheads="1"/>
          </p:cNvSpPr>
          <p:nvPr/>
        </p:nvSpPr>
        <p:spPr bwMode="auto">
          <a:xfrm flipH="1">
            <a:off x="6318922" y="3855853"/>
            <a:ext cx="45719" cy="137338"/>
          </a:xfrm>
          <a:prstGeom prst="rect">
            <a:avLst/>
          </a:prstGeom>
          <a:noFill/>
          <a:ln w="9525">
            <a:noFill/>
            <a:miter lim="800000"/>
            <a:headEnd/>
            <a:tailEnd/>
          </a:ln>
        </p:spPr>
        <p:txBody>
          <a:bodyPr wrap="square" lIns="0" tIns="0" rIns="0" bIns="0">
            <a:spAutoFit/>
          </a:bodyPr>
          <a:lstStyle/>
          <a:p>
            <a:r>
              <a:rPr lang="en-US" sz="900" b="1">
                <a:latin typeface="Times New Roman" pitchFamily="18" charset="0"/>
              </a:rPr>
              <a:t> </a:t>
            </a:r>
            <a:endParaRPr lang="en-US" b="1">
              <a:latin typeface="Arial" charset="0"/>
            </a:endParaRPr>
          </a:p>
        </p:txBody>
      </p:sp>
      <p:sp>
        <p:nvSpPr>
          <p:cNvPr id="218" name="Rectangle 97">
            <a:extLst>
              <a:ext uri="{FF2B5EF4-FFF2-40B4-BE49-F238E27FC236}">
                <a16:creationId xmlns:a16="http://schemas.microsoft.com/office/drawing/2014/main" id="{FE729DB3-C5B2-2644-B757-950F3DF23277}"/>
              </a:ext>
            </a:extLst>
          </p:cNvPr>
          <p:cNvSpPr>
            <a:spLocks noChangeArrowheads="1"/>
          </p:cNvSpPr>
          <p:nvPr/>
        </p:nvSpPr>
        <p:spPr bwMode="auto">
          <a:xfrm flipH="1">
            <a:off x="6943339" y="4008125"/>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19" name="Freeform 100">
            <a:extLst>
              <a:ext uri="{FF2B5EF4-FFF2-40B4-BE49-F238E27FC236}">
                <a16:creationId xmlns:a16="http://schemas.microsoft.com/office/drawing/2014/main" id="{6372B648-BA6E-B94E-B75A-A3AEEB28D9D8}"/>
              </a:ext>
            </a:extLst>
          </p:cNvPr>
          <p:cNvSpPr>
            <a:spLocks/>
          </p:cNvSpPr>
          <p:nvPr/>
        </p:nvSpPr>
        <p:spPr bwMode="auto">
          <a:xfrm>
            <a:off x="4651468" y="4217681"/>
            <a:ext cx="162504" cy="122787"/>
          </a:xfrm>
          <a:custGeom>
            <a:avLst/>
            <a:gdLst>
              <a:gd name="T0" fmla="*/ 101 w 140"/>
              <a:gd name="T1" fmla="*/ 134 h 134"/>
              <a:gd name="T2" fmla="*/ 62 w 140"/>
              <a:gd name="T3" fmla="*/ 90 h 134"/>
              <a:gd name="T4" fmla="*/ 80 w 140"/>
              <a:gd name="T5" fmla="*/ 90 h 134"/>
              <a:gd name="T6" fmla="*/ 80 w 140"/>
              <a:gd name="T7" fmla="*/ 45 h 134"/>
              <a:gd name="T8" fmla="*/ 0 w 140"/>
              <a:gd name="T9" fmla="*/ 45 h 134"/>
              <a:gd name="T10" fmla="*/ 0 w 140"/>
              <a:gd name="T11" fmla="*/ 0 h 134"/>
              <a:gd name="T12" fmla="*/ 121 w 140"/>
              <a:gd name="T13" fmla="*/ 0 h 134"/>
              <a:gd name="T14" fmla="*/ 121 w 140"/>
              <a:gd name="T15" fmla="*/ 90 h 134"/>
              <a:gd name="T16" fmla="*/ 140 w 140"/>
              <a:gd name="T17" fmla="*/ 90 h 134"/>
              <a:gd name="T18" fmla="*/ 101 w 140"/>
              <a:gd name="T19" fmla="*/ 134 h 1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134"/>
              <a:gd name="T32" fmla="*/ 140 w 140"/>
              <a:gd name="T33" fmla="*/ 134 h 1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134">
                <a:moveTo>
                  <a:pt x="101" y="134"/>
                </a:moveTo>
                <a:lnTo>
                  <a:pt x="62" y="90"/>
                </a:lnTo>
                <a:lnTo>
                  <a:pt x="80" y="90"/>
                </a:lnTo>
                <a:lnTo>
                  <a:pt x="80" y="45"/>
                </a:lnTo>
                <a:lnTo>
                  <a:pt x="0" y="45"/>
                </a:lnTo>
                <a:lnTo>
                  <a:pt x="0" y="0"/>
                </a:lnTo>
                <a:lnTo>
                  <a:pt x="121" y="0"/>
                </a:lnTo>
                <a:lnTo>
                  <a:pt x="121" y="90"/>
                </a:lnTo>
                <a:lnTo>
                  <a:pt x="140" y="90"/>
                </a:lnTo>
                <a:lnTo>
                  <a:pt x="101" y="134"/>
                </a:lnTo>
                <a:close/>
              </a:path>
            </a:pathLst>
          </a:custGeom>
          <a:solidFill>
            <a:srgbClr val="FFFFFF"/>
          </a:solidFill>
          <a:ln w="9525">
            <a:noFill/>
            <a:round/>
            <a:headEnd/>
            <a:tailEnd/>
          </a:ln>
        </p:spPr>
        <p:txBody>
          <a:bodyPr/>
          <a:lstStyle/>
          <a:p>
            <a:endParaRPr lang="en-US"/>
          </a:p>
        </p:txBody>
      </p:sp>
      <p:sp>
        <p:nvSpPr>
          <p:cNvPr id="220" name="Freeform 101">
            <a:extLst>
              <a:ext uri="{FF2B5EF4-FFF2-40B4-BE49-F238E27FC236}">
                <a16:creationId xmlns:a16="http://schemas.microsoft.com/office/drawing/2014/main" id="{EE7979FF-FA24-0946-9950-2618E541A0C1}"/>
              </a:ext>
            </a:extLst>
          </p:cNvPr>
          <p:cNvSpPr>
            <a:spLocks/>
          </p:cNvSpPr>
          <p:nvPr/>
        </p:nvSpPr>
        <p:spPr bwMode="auto">
          <a:xfrm>
            <a:off x="4325414" y="2734966"/>
            <a:ext cx="801825" cy="124360"/>
          </a:xfrm>
          <a:custGeom>
            <a:avLst/>
            <a:gdLst>
              <a:gd name="T0" fmla="*/ 0 w 696"/>
              <a:gd name="T1" fmla="*/ 66 h 134"/>
              <a:gd name="T2" fmla="*/ 139 w 696"/>
              <a:gd name="T3" fmla="*/ 134 h 134"/>
              <a:gd name="T4" fmla="*/ 139 w 696"/>
              <a:gd name="T5" fmla="*/ 100 h 134"/>
              <a:gd name="T6" fmla="*/ 556 w 696"/>
              <a:gd name="T7" fmla="*/ 100 h 134"/>
              <a:gd name="T8" fmla="*/ 556 w 696"/>
              <a:gd name="T9" fmla="*/ 134 h 134"/>
              <a:gd name="T10" fmla="*/ 696 w 696"/>
              <a:gd name="T11" fmla="*/ 66 h 134"/>
              <a:gd name="T12" fmla="*/ 556 w 696"/>
              <a:gd name="T13" fmla="*/ 0 h 134"/>
              <a:gd name="T14" fmla="*/ 556 w 696"/>
              <a:gd name="T15" fmla="*/ 34 h 134"/>
              <a:gd name="T16" fmla="*/ 139 w 696"/>
              <a:gd name="T17" fmla="*/ 34 h 134"/>
              <a:gd name="T18" fmla="*/ 139 w 696"/>
              <a:gd name="T19" fmla="*/ 0 h 134"/>
              <a:gd name="T20" fmla="*/ 0 w 696"/>
              <a:gd name="T21" fmla="*/ 66 h 1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6"/>
              <a:gd name="T34" fmla="*/ 0 h 134"/>
              <a:gd name="T35" fmla="*/ 696 w 696"/>
              <a:gd name="T36" fmla="*/ 134 h 1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6" h="134">
                <a:moveTo>
                  <a:pt x="0" y="66"/>
                </a:moveTo>
                <a:lnTo>
                  <a:pt x="139" y="134"/>
                </a:lnTo>
                <a:lnTo>
                  <a:pt x="139" y="100"/>
                </a:lnTo>
                <a:lnTo>
                  <a:pt x="556" y="100"/>
                </a:lnTo>
                <a:lnTo>
                  <a:pt x="556" y="134"/>
                </a:lnTo>
                <a:lnTo>
                  <a:pt x="696" y="66"/>
                </a:lnTo>
                <a:lnTo>
                  <a:pt x="556" y="0"/>
                </a:lnTo>
                <a:lnTo>
                  <a:pt x="556" y="34"/>
                </a:lnTo>
                <a:lnTo>
                  <a:pt x="139" y="34"/>
                </a:lnTo>
                <a:lnTo>
                  <a:pt x="139" y="0"/>
                </a:lnTo>
                <a:lnTo>
                  <a:pt x="0" y="66"/>
                </a:lnTo>
                <a:close/>
              </a:path>
            </a:pathLst>
          </a:custGeom>
          <a:solidFill>
            <a:srgbClr val="006600"/>
          </a:solidFill>
          <a:ln w="12700">
            <a:solidFill>
              <a:srgbClr val="000000"/>
            </a:solidFill>
            <a:round/>
            <a:headEnd/>
            <a:tailEnd/>
          </a:ln>
        </p:spPr>
        <p:txBody>
          <a:bodyPr/>
          <a:lstStyle/>
          <a:p>
            <a:endParaRPr lang="en-US"/>
          </a:p>
        </p:txBody>
      </p:sp>
      <p:sp>
        <p:nvSpPr>
          <p:cNvPr id="221" name="Rectangle 103">
            <a:extLst>
              <a:ext uri="{FF2B5EF4-FFF2-40B4-BE49-F238E27FC236}">
                <a16:creationId xmlns:a16="http://schemas.microsoft.com/office/drawing/2014/main" id="{E6CC0976-9D68-B34B-84C8-F269A89F741C}"/>
              </a:ext>
            </a:extLst>
          </p:cNvPr>
          <p:cNvSpPr>
            <a:spLocks noChangeArrowheads="1"/>
          </p:cNvSpPr>
          <p:nvPr/>
        </p:nvSpPr>
        <p:spPr bwMode="auto">
          <a:xfrm flipH="1">
            <a:off x="6640656" y="3022286"/>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22" name="Rectangle 104">
            <a:extLst>
              <a:ext uri="{FF2B5EF4-FFF2-40B4-BE49-F238E27FC236}">
                <a16:creationId xmlns:a16="http://schemas.microsoft.com/office/drawing/2014/main" id="{6187D601-21F8-DF41-A640-6C4A2196E437}"/>
              </a:ext>
            </a:extLst>
          </p:cNvPr>
          <p:cNvSpPr>
            <a:spLocks noChangeArrowheads="1"/>
          </p:cNvSpPr>
          <p:nvPr/>
        </p:nvSpPr>
        <p:spPr bwMode="auto">
          <a:xfrm flipH="1">
            <a:off x="6678755" y="3022286"/>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23" name="Freeform 105">
            <a:extLst>
              <a:ext uri="{FF2B5EF4-FFF2-40B4-BE49-F238E27FC236}">
                <a16:creationId xmlns:a16="http://schemas.microsoft.com/office/drawing/2014/main" id="{5E2E5C65-F4D9-6D49-98C5-C7D1151C5EF6}"/>
              </a:ext>
            </a:extLst>
          </p:cNvPr>
          <p:cNvSpPr>
            <a:spLocks/>
          </p:cNvSpPr>
          <p:nvPr/>
        </p:nvSpPr>
        <p:spPr bwMode="auto">
          <a:xfrm>
            <a:off x="4321180" y="3518846"/>
            <a:ext cx="801825" cy="121213"/>
          </a:xfrm>
          <a:custGeom>
            <a:avLst/>
            <a:gdLst>
              <a:gd name="T0" fmla="*/ 0 w 696"/>
              <a:gd name="T1" fmla="*/ 66 h 135"/>
              <a:gd name="T2" fmla="*/ 140 w 696"/>
              <a:gd name="T3" fmla="*/ 135 h 135"/>
              <a:gd name="T4" fmla="*/ 140 w 696"/>
              <a:gd name="T5" fmla="*/ 100 h 135"/>
              <a:gd name="T6" fmla="*/ 557 w 696"/>
              <a:gd name="T7" fmla="*/ 100 h 135"/>
              <a:gd name="T8" fmla="*/ 557 w 696"/>
              <a:gd name="T9" fmla="*/ 135 h 135"/>
              <a:gd name="T10" fmla="*/ 696 w 696"/>
              <a:gd name="T11" fmla="*/ 66 h 135"/>
              <a:gd name="T12" fmla="*/ 557 w 696"/>
              <a:gd name="T13" fmla="*/ 0 h 135"/>
              <a:gd name="T14" fmla="*/ 557 w 696"/>
              <a:gd name="T15" fmla="*/ 34 h 135"/>
              <a:gd name="T16" fmla="*/ 140 w 696"/>
              <a:gd name="T17" fmla="*/ 34 h 135"/>
              <a:gd name="T18" fmla="*/ 140 w 696"/>
              <a:gd name="T19" fmla="*/ 0 h 135"/>
              <a:gd name="T20" fmla="*/ 0 w 696"/>
              <a:gd name="T21" fmla="*/ 66 h 1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6"/>
              <a:gd name="T34" fmla="*/ 0 h 135"/>
              <a:gd name="T35" fmla="*/ 696 w 696"/>
              <a:gd name="T36" fmla="*/ 135 h 1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6" h="135">
                <a:moveTo>
                  <a:pt x="0" y="66"/>
                </a:moveTo>
                <a:lnTo>
                  <a:pt x="140" y="135"/>
                </a:lnTo>
                <a:lnTo>
                  <a:pt x="140" y="100"/>
                </a:lnTo>
                <a:lnTo>
                  <a:pt x="557" y="100"/>
                </a:lnTo>
                <a:lnTo>
                  <a:pt x="557" y="135"/>
                </a:lnTo>
                <a:lnTo>
                  <a:pt x="696" y="66"/>
                </a:lnTo>
                <a:lnTo>
                  <a:pt x="557" y="0"/>
                </a:lnTo>
                <a:lnTo>
                  <a:pt x="557" y="34"/>
                </a:lnTo>
                <a:lnTo>
                  <a:pt x="140" y="34"/>
                </a:lnTo>
                <a:lnTo>
                  <a:pt x="140" y="0"/>
                </a:lnTo>
                <a:lnTo>
                  <a:pt x="0" y="66"/>
                </a:lnTo>
                <a:close/>
              </a:path>
            </a:pathLst>
          </a:custGeom>
          <a:solidFill>
            <a:srgbClr val="006600"/>
          </a:solidFill>
          <a:ln w="12700">
            <a:solidFill>
              <a:srgbClr val="000000"/>
            </a:solidFill>
            <a:round/>
            <a:headEnd/>
            <a:tailEnd/>
          </a:ln>
        </p:spPr>
        <p:txBody>
          <a:bodyPr/>
          <a:lstStyle/>
          <a:p>
            <a:endParaRPr lang="en-US"/>
          </a:p>
        </p:txBody>
      </p:sp>
      <p:grpSp>
        <p:nvGrpSpPr>
          <p:cNvPr id="224" name="Group 108">
            <a:extLst>
              <a:ext uri="{FF2B5EF4-FFF2-40B4-BE49-F238E27FC236}">
                <a16:creationId xmlns:a16="http://schemas.microsoft.com/office/drawing/2014/main" id="{5FD491B6-B4A0-D64F-87AB-D20B6C281E09}"/>
              </a:ext>
            </a:extLst>
          </p:cNvPr>
          <p:cNvGrpSpPr>
            <a:grpSpLocks/>
          </p:cNvGrpSpPr>
          <p:nvPr/>
        </p:nvGrpSpPr>
        <p:grpSpPr bwMode="auto">
          <a:xfrm>
            <a:off x="2929897" y="770822"/>
            <a:ext cx="3664777" cy="523220"/>
            <a:chOff x="2031" y="573"/>
            <a:chExt cx="1590" cy="288"/>
          </a:xfrm>
        </p:grpSpPr>
        <p:sp>
          <p:nvSpPr>
            <p:cNvPr id="225" name="Oval 109">
              <a:extLst>
                <a:ext uri="{FF2B5EF4-FFF2-40B4-BE49-F238E27FC236}">
                  <a16:creationId xmlns:a16="http://schemas.microsoft.com/office/drawing/2014/main" id="{F10E6EC2-2972-1F4C-B3F3-6BA8F6340395}"/>
                </a:ext>
              </a:extLst>
            </p:cNvPr>
            <p:cNvSpPr>
              <a:spLocks noChangeArrowheads="1"/>
            </p:cNvSpPr>
            <p:nvPr/>
          </p:nvSpPr>
          <p:spPr bwMode="auto">
            <a:xfrm>
              <a:off x="2094" y="573"/>
              <a:ext cx="1440" cy="288"/>
            </a:xfrm>
            <a:prstGeom prst="ellipse">
              <a:avLst/>
            </a:prstGeom>
            <a:noFill/>
            <a:ln w="25400">
              <a:solidFill>
                <a:schemeClr val="tx1"/>
              </a:solidFill>
              <a:round/>
              <a:headEnd/>
              <a:tailEnd/>
            </a:ln>
          </p:spPr>
          <p:txBody>
            <a:bodyPr wrap="none" anchor="ctr"/>
            <a:lstStyle/>
            <a:p>
              <a:endParaRPr lang="en-US"/>
            </a:p>
          </p:txBody>
        </p:sp>
        <p:sp>
          <p:nvSpPr>
            <p:cNvPr id="226" name="Text Box 110">
              <a:extLst>
                <a:ext uri="{FF2B5EF4-FFF2-40B4-BE49-F238E27FC236}">
                  <a16:creationId xmlns:a16="http://schemas.microsoft.com/office/drawing/2014/main" id="{19D990A5-0FAE-0646-80BA-629CC056FA35}"/>
                </a:ext>
              </a:extLst>
            </p:cNvPr>
            <p:cNvSpPr txBox="1">
              <a:spLocks noChangeArrowheads="1"/>
            </p:cNvSpPr>
            <p:nvPr/>
          </p:nvSpPr>
          <p:spPr bwMode="auto">
            <a:xfrm>
              <a:off x="2031" y="577"/>
              <a:ext cx="1590" cy="252"/>
            </a:xfrm>
            <a:prstGeom prst="rect">
              <a:avLst/>
            </a:prstGeom>
            <a:noFill/>
            <a:ln w="9525">
              <a:noFill/>
              <a:miter lim="800000"/>
              <a:headEnd/>
              <a:tailEnd/>
            </a:ln>
          </p:spPr>
          <p:txBody>
            <a:bodyPr wrap="square">
              <a:spAutoFit/>
            </a:bodyPr>
            <a:lstStyle/>
            <a:p>
              <a:pPr algn="ctr"/>
              <a:r>
                <a:rPr lang="en-US" sz="1200" b="1" dirty="0">
                  <a:solidFill>
                    <a:srgbClr val="FF0000"/>
                  </a:solidFill>
                  <a:latin typeface="Times New Roman" pitchFamily="18" charset="0"/>
                  <a:cs typeface="Times New Roman" pitchFamily="18" charset="0"/>
                </a:rPr>
                <a:t>Crosses</a:t>
              </a:r>
            </a:p>
            <a:p>
              <a:pPr algn="ctr"/>
              <a:r>
                <a:rPr lang="en-US" sz="1200" b="1" dirty="0">
                  <a:latin typeface="Times New Roman" pitchFamily="18" charset="0"/>
                  <a:cs typeface="Times New Roman" pitchFamily="18" charset="0"/>
                </a:rPr>
                <a:t>Aberdeen, ID, Prosser, WA and Oregon</a:t>
              </a:r>
            </a:p>
          </p:txBody>
        </p:sp>
      </p:grpSp>
      <p:sp>
        <p:nvSpPr>
          <p:cNvPr id="227" name="Text Box 111">
            <a:extLst>
              <a:ext uri="{FF2B5EF4-FFF2-40B4-BE49-F238E27FC236}">
                <a16:creationId xmlns:a16="http://schemas.microsoft.com/office/drawing/2014/main" id="{62253C59-9027-BC49-9649-39BC3DB22F7D}"/>
              </a:ext>
            </a:extLst>
          </p:cNvPr>
          <p:cNvSpPr txBox="1">
            <a:spLocks noChangeArrowheads="1"/>
          </p:cNvSpPr>
          <p:nvPr/>
        </p:nvSpPr>
        <p:spPr bwMode="auto">
          <a:xfrm>
            <a:off x="3050133" y="1494736"/>
            <a:ext cx="3427539" cy="461665"/>
          </a:xfrm>
          <a:prstGeom prst="rect">
            <a:avLst/>
          </a:prstGeom>
          <a:noFill/>
          <a:ln w="9525">
            <a:noFill/>
            <a:miter lim="800000"/>
            <a:headEnd/>
            <a:tailEnd/>
          </a:ln>
        </p:spPr>
        <p:txBody>
          <a:bodyPr wrap="square">
            <a:spAutoFit/>
          </a:bodyPr>
          <a:lstStyle/>
          <a:p>
            <a:pPr algn="ctr"/>
            <a:r>
              <a:rPr lang="en-US" sz="1200" b="1" dirty="0">
                <a:solidFill>
                  <a:srgbClr val="FF0000"/>
                </a:solidFill>
                <a:latin typeface="Times New Roman" pitchFamily="18" charset="0"/>
                <a:cs typeface="Times New Roman" pitchFamily="18" charset="0"/>
              </a:rPr>
              <a:t>Seedling tuber production</a:t>
            </a:r>
          </a:p>
          <a:p>
            <a:pPr algn="ctr"/>
            <a:r>
              <a:rPr lang="en-US" sz="1200" b="1" dirty="0">
                <a:latin typeface="Times New Roman" pitchFamily="18" charset="0"/>
                <a:cs typeface="Times New Roman" pitchFamily="18" charset="0"/>
              </a:rPr>
              <a:t>Corvallis (~60,000 in GH)</a:t>
            </a:r>
          </a:p>
        </p:txBody>
      </p:sp>
      <p:sp>
        <p:nvSpPr>
          <p:cNvPr id="228" name="Rectangle 112">
            <a:extLst>
              <a:ext uri="{FF2B5EF4-FFF2-40B4-BE49-F238E27FC236}">
                <a16:creationId xmlns:a16="http://schemas.microsoft.com/office/drawing/2014/main" id="{5FBADC2F-8B68-E74E-8F49-77F8F7969D1D}"/>
              </a:ext>
            </a:extLst>
          </p:cNvPr>
          <p:cNvSpPr>
            <a:spLocks noChangeArrowheads="1"/>
          </p:cNvSpPr>
          <p:nvPr/>
        </p:nvSpPr>
        <p:spPr bwMode="auto">
          <a:xfrm>
            <a:off x="5119602" y="2941798"/>
            <a:ext cx="1235055" cy="366235"/>
          </a:xfrm>
          <a:prstGeom prst="rect">
            <a:avLst/>
          </a:prstGeom>
          <a:noFill/>
          <a:ln w="9525">
            <a:noFill/>
            <a:miter lim="800000"/>
            <a:headEnd/>
            <a:tailEnd/>
          </a:ln>
        </p:spPr>
        <p:txBody>
          <a:bodyPr wrap="square" lIns="0" tIns="0" rIns="0" bIns="0">
            <a:spAutoFit/>
          </a:bodyPr>
          <a:lstStyle/>
          <a:p>
            <a:pPr algn="ctr"/>
            <a:r>
              <a:rPr lang="en-US" sz="1200" b="1" dirty="0">
                <a:latin typeface="Times New Roman" pitchFamily="18" charset="0"/>
              </a:rPr>
              <a:t>15-hills (~700)</a:t>
            </a:r>
          </a:p>
          <a:p>
            <a:pPr algn="ctr"/>
            <a:r>
              <a:rPr lang="en-US" sz="1200" b="1" dirty="0">
                <a:latin typeface="Times New Roman" pitchFamily="18" charset="0"/>
              </a:rPr>
              <a:t>Klamath Falls (SI)</a:t>
            </a:r>
            <a:endParaRPr lang="en-US" sz="1200" b="1" dirty="0">
              <a:latin typeface="Arial" charset="0"/>
            </a:endParaRPr>
          </a:p>
        </p:txBody>
      </p:sp>
      <p:sp>
        <p:nvSpPr>
          <p:cNvPr id="229" name="Freeform 113">
            <a:extLst>
              <a:ext uri="{FF2B5EF4-FFF2-40B4-BE49-F238E27FC236}">
                <a16:creationId xmlns:a16="http://schemas.microsoft.com/office/drawing/2014/main" id="{6D59307C-001C-4C4F-A1DE-22E4E0A62A20}"/>
              </a:ext>
            </a:extLst>
          </p:cNvPr>
          <p:cNvSpPr>
            <a:spLocks/>
          </p:cNvSpPr>
          <p:nvPr/>
        </p:nvSpPr>
        <p:spPr bwMode="auto">
          <a:xfrm>
            <a:off x="4670541" y="1317384"/>
            <a:ext cx="160364" cy="130658"/>
          </a:xfrm>
          <a:custGeom>
            <a:avLst/>
            <a:gdLst>
              <a:gd name="T0" fmla="*/ 0 w 139"/>
              <a:gd name="T1" fmla="*/ 107 h 143"/>
              <a:gd name="T2" fmla="*/ 35 w 139"/>
              <a:gd name="T3" fmla="*/ 107 h 143"/>
              <a:gd name="T4" fmla="*/ 35 w 139"/>
              <a:gd name="T5" fmla="*/ 0 h 143"/>
              <a:gd name="T6" fmla="*/ 106 w 139"/>
              <a:gd name="T7" fmla="*/ 0 h 143"/>
              <a:gd name="T8" fmla="*/ 106 w 139"/>
              <a:gd name="T9" fmla="*/ 107 h 143"/>
              <a:gd name="T10" fmla="*/ 139 w 139"/>
              <a:gd name="T11" fmla="*/ 107 h 143"/>
              <a:gd name="T12" fmla="*/ 71 w 139"/>
              <a:gd name="T13" fmla="*/ 143 h 143"/>
              <a:gd name="T14" fmla="*/ 0 w 139"/>
              <a:gd name="T15" fmla="*/ 107 h 143"/>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143"/>
              <a:gd name="T26" fmla="*/ 139 w 139"/>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143">
                <a:moveTo>
                  <a:pt x="0" y="107"/>
                </a:moveTo>
                <a:lnTo>
                  <a:pt x="35" y="107"/>
                </a:lnTo>
                <a:lnTo>
                  <a:pt x="35" y="0"/>
                </a:lnTo>
                <a:lnTo>
                  <a:pt x="106" y="0"/>
                </a:lnTo>
                <a:lnTo>
                  <a:pt x="106" y="107"/>
                </a:lnTo>
                <a:lnTo>
                  <a:pt x="139" y="107"/>
                </a:lnTo>
                <a:lnTo>
                  <a:pt x="71" y="143"/>
                </a:lnTo>
                <a:lnTo>
                  <a:pt x="0" y="107"/>
                </a:lnTo>
                <a:close/>
              </a:path>
            </a:pathLst>
          </a:custGeom>
          <a:solidFill>
            <a:srgbClr val="006600"/>
          </a:solidFill>
          <a:ln w="12700">
            <a:solidFill>
              <a:srgbClr val="000000"/>
            </a:solidFill>
            <a:round/>
            <a:headEnd/>
            <a:tailEnd/>
          </a:ln>
        </p:spPr>
        <p:txBody>
          <a:bodyPr/>
          <a:lstStyle/>
          <a:p>
            <a:endParaRPr lang="en-US"/>
          </a:p>
        </p:txBody>
      </p:sp>
      <p:sp>
        <p:nvSpPr>
          <p:cNvPr id="230" name="Freeform 114">
            <a:extLst>
              <a:ext uri="{FF2B5EF4-FFF2-40B4-BE49-F238E27FC236}">
                <a16:creationId xmlns:a16="http://schemas.microsoft.com/office/drawing/2014/main" id="{AF096C8A-E8EB-3A44-A9AD-D22A77FF957A}"/>
              </a:ext>
            </a:extLst>
          </p:cNvPr>
          <p:cNvSpPr>
            <a:spLocks/>
          </p:cNvSpPr>
          <p:nvPr/>
        </p:nvSpPr>
        <p:spPr bwMode="auto">
          <a:xfrm>
            <a:off x="4670541" y="2614369"/>
            <a:ext cx="160364" cy="130657"/>
          </a:xfrm>
          <a:custGeom>
            <a:avLst/>
            <a:gdLst>
              <a:gd name="T0" fmla="*/ 0 w 139"/>
              <a:gd name="T1" fmla="*/ 107 h 143"/>
              <a:gd name="T2" fmla="*/ 35 w 139"/>
              <a:gd name="T3" fmla="*/ 107 h 143"/>
              <a:gd name="T4" fmla="*/ 35 w 139"/>
              <a:gd name="T5" fmla="*/ 0 h 143"/>
              <a:gd name="T6" fmla="*/ 106 w 139"/>
              <a:gd name="T7" fmla="*/ 0 h 143"/>
              <a:gd name="T8" fmla="*/ 106 w 139"/>
              <a:gd name="T9" fmla="*/ 107 h 143"/>
              <a:gd name="T10" fmla="*/ 139 w 139"/>
              <a:gd name="T11" fmla="*/ 107 h 143"/>
              <a:gd name="T12" fmla="*/ 71 w 139"/>
              <a:gd name="T13" fmla="*/ 143 h 143"/>
              <a:gd name="T14" fmla="*/ 0 w 139"/>
              <a:gd name="T15" fmla="*/ 107 h 143"/>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143"/>
              <a:gd name="T26" fmla="*/ 139 w 139"/>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143">
                <a:moveTo>
                  <a:pt x="0" y="107"/>
                </a:moveTo>
                <a:lnTo>
                  <a:pt x="35" y="107"/>
                </a:lnTo>
                <a:lnTo>
                  <a:pt x="35" y="0"/>
                </a:lnTo>
                <a:lnTo>
                  <a:pt x="106" y="0"/>
                </a:lnTo>
                <a:lnTo>
                  <a:pt x="106" y="107"/>
                </a:lnTo>
                <a:lnTo>
                  <a:pt x="139" y="107"/>
                </a:lnTo>
                <a:lnTo>
                  <a:pt x="71" y="143"/>
                </a:lnTo>
                <a:lnTo>
                  <a:pt x="0" y="107"/>
                </a:lnTo>
                <a:close/>
              </a:path>
            </a:pathLst>
          </a:custGeom>
          <a:solidFill>
            <a:srgbClr val="006600"/>
          </a:solidFill>
          <a:ln w="12700">
            <a:solidFill>
              <a:srgbClr val="000000"/>
            </a:solidFill>
            <a:round/>
            <a:headEnd/>
            <a:tailEnd/>
          </a:ln>
        </p:spPr>
        <p:txBody>
          <a:bodyPr/>
          <a:lstStyle/>
          <a:p>
            <a:endParaRPr lang="en-US"/>
          </a:p>
        </p:txBody>
      </p:sp>
      <p:sp>
        <p:nvSpPr>
          <p:cNvPr id="231" name="Rectangle 115">
            <a:extLst>
              <a:ext uri="{FF2B5EF4-FFF2-40B4-BE49-F238E27FC236}">
                <a16:creationId xmlns:a16="http://schemas.microsoft.com/office/drawing/2014/main" id="{143A6F71-0D72-1948-A09B-F6C66CFD3790}"/>
              </a:ext>
            </a:extLst>
          </p:cNvPr>
          <p:cNvSpPr>
            <a:spLocks noChangeArrowheads="1"/>
          </p:cNvSpPr>
          <p:nvPr/>
        </p:nvSpPr>
        <p:spPr bwMode="auto">
          <a:xfrm>
            <a:off x="4807289" y="2894009"/>
            <a:ext cx="1924383" cy="481701"/>
          </a:xfrm>
          <a:prstGeom prst="rect">
            <a:avLst/>
          </a:prstGeom>
          <a:noFill/>
          <a:ln w="25400">
            <a:solidFill>
              <a:srgbClr val="000000"/>
            </a:solidFill>
            <a:miter lim="800000"/>
            <a:headEnd/>
            <a:tailEnd/>
          </a:ln>
        </p:spPr>
        <p:txBody>
          <a:bodyPr/>
          <a:lstStyle/>
          <a:p>
            <a:endParaRPr lang="en-US"/>
          </a:p>
        </p:txBody>
      </p:sp>
      <p:sp>
        <p:nvSpPr>
          <p:cNvPr id="232" name="Freeform 116">
            <a:extLst>
              <a:ext uri="{FF2B5EF4-FFF2-40B4-BE49-F238E27FC236}">
                <a16:creationId xmlns:a16="http://schemas.microsoft.com/office/drawing/2014/main" id="{A3B8E248-EF63-2745-B12A-4C0B68BCB0B3}"/>
              </a:ext>
            </a:extLst>
          </p:cNvPr>
          <p:cNvSpPr>
            <a:spLocks/>
          </p:cNvSpPr>
          <p:nvPr/>
        </p:nvSpPr>
        <p:spPr bwMode="auto">
          <a:xfrm>
            <a:off x="4767908" y="3406150"/>
            <a:ext cx="160364" cy="130657"/>
          </a:xfrm>
          <a:custGeom>
            <a:avLst/>
            <a:gdLst>
              <a:gd name="T0" fmla="*/ 0 w 139"/>
              <a:gd name="T1" fmla="*/ 107 h 143"/>
              <a:gd name="T2" fmla="*/ 35 w 139"/>
              <a:gd name="T3" fmla="*/ 107 h 143"/>
              <a:gd name="T4" fmla="*/ 35 w 139"/>
              <a:gd name="T5" fmla="*/ 0 h 143"/>
              <a:gd name="T6" fmla="*/ 106 w 139"/>
              <a:gd name="T7" fmla="*/ 0 h 143"/>
              <a:gd name="T8" fmla="*/ 106 w 139"/>
              <a:gd name="T9" fmla="*/ 107 h 143"/>
              <a:gd name="T10" fmla="*/ 139 w 139"/>
              <a:gd name="T11" fmla="*/ 107 h 143"/>
              <a:gd name="T12" fmla="*/ 71 w 139"/>
              <a:gd name="T13" fmla="*/ 143 h 143"/>
              <a:gd name="T14" fmla="*/ 0 w 139"/>
              <a:gd name="T15" fmla="*/ 107 h 143"/>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143"/>
              <a:gd name="T26" fmla="*/ 139 w 139"/>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143">
                <a:moveTo>
                  <a:pt x="0" y="107"/>
                </a:moveTo>
                <a:lnTo>
                  <a:pt x="35" y="107"/>
                </a:lnTo>
                <a:lnTo>
                  <a:pt x="35" y="0"/>
                </a:lnTo>
                <a:lnTo>
                  <a:pt x="106" y="0"/>
                </a:lnTo>
                <a:lnTo>
                  <a:pt x="106" y="107"/>
                </a:lnTo>
                <a:lnTo>
                  <a:pt x="139" y="107"/>
                </a:lnTo>
                <a:lnTo>
                  <a:pt x="71" y="143"/>
                </a:lnTo>
                <a:lnTo>
                  <a:pt x="0" y="107"/>
                </a:lnTo>
                <a:close/>
              </a:path>
            </a:pathLst>
          </a:custGeom>
          <a:solidFill>
            <a:srgbClr val="006600"/>
          </a:solidFill>
          <a:ln w="12700">
            <a:solidFill>
              <a:srgbClr val="000000"/>
            </a:solidFill>
            <a:round/>
            <a:headEnd/>
            <a:tailEnd/>
          </a:ln>
        </p:spPr>
        <p:txBody>
          <a:bodyPr/>
          <a:lstStyle/>
          <a:p>
            <a:endParaRPr lang="en-US"/>
          </a:p>
        </p:txBody>
      </p:sp>
      <p:sp>
        <p:nvSpPr>
          <p:cNvPr id="233" name="Freeform 117">
            <a:extLst>
              <a:ext uri="{FF2B5EF4-FFF2-40B4-BE49-F238E27FC236}">
                <a16:creationId xmlns:a16="http://schemas.microsoft.com/office/drawing/2014/main" id="{9EDFE7E8-874A-CC4D-88AA-7F5BF66943AB}"/>
              </a:ext>
            </a:extLst>
          </p:cNvPr>
          <p:cNvSpPr>
            <a:spLocks/>
          </p:cNvSpPr>
          <p:nvPr/>
        </p:nvSpPr>
        <p:spPr bwMode="auto">
          <a:xfrm rot="2520000">
            <a:off x="3960316" y="4125752"/>
            <a:ext cx="144444" cy="181538"/>
          </a:xfrm>
          <a:custGeom>
            <a:avLst/>
            <a:gdLst>
              <a:gd name="T0" fmla="*/ 0 w 139"/>
              <a:gd name="T1" fmla="*/ 107 h 143"/>
              <a:gd name="T2" fmla="*/ 35 w 139"/>
              <a:gd name="T3" fmla="*/ 107 h 143"/>
              <a:gd name="T4" fmla="*/ 35 w 139"/>
              <a:gd name="T5" fmla="*/ 0 h 143"/>
              <a:gd name="T6" fmla="*/ 106 w 139"/>
              <a:gd name="T7" fmla="*/ 0 h 143"/>
              <a:gd name="T8" fmla="*/ 106 w 139"/>
              <a:gd name="T9" fmla="*/ 107 h 143"/>
              <a:gd name="T10" fmla="*/ 139 w 139"/>
              <a:gd name="T11" fmla="*/ 107 h 143"/>
              <a:gd name="T12" fmla="*/ 71 w 139"/>
              <a:gd name="T13" fmla="*/ 143 h 143"/>
              <a:gd name="T14" fmla="*/ 0 w 139"/>
              <a:gd name="T15" fmla="*/ 107 h 143"/>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143"/>
              <a:gd name="T26" fmla="*/ 139 w 139"/>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143">
                <a:moveTo>
                  <a:pt x="0" y="107"/>
                </a:moveTo>
                <a:lnTo>
                  <a:pt x="35" y="107"/>
                </a:lnTo>
                <a:lnTo>
                  <a:pt x="35" y="0"/>
                </a:lnTo>
                <a:lnTo>
                  <a:pt x="106" y="0"/>
                </a:lnTo>
                <a:lnTo>
                  <a:pt x="106" y="107"/>
                </a:lnTo>
                <a:lnTo>
                  <a:pt x="139" y="107"/>
                </a:lnTo>
                <a:lnTo>
                  <a:pt x="71" y="143"/>
                </a:lnTo>
                <a:lnTo>
                  <a:pt x="0" y="107"/>
                </a:lnTo>
                <a:close/>
              </a:path>
            </a:pathLst>
          </a:custGeom>
          <a:solidFill>
            <a:srgbClr val="006600"/>
          </a:solidFill>
          <a:ln w="12700">
            <a:solidFill>
              <a:srgbClr val="000000"/>
            </a:solidFill>
            <a:round/>
            <a:headEnd/>
            <a:tailEnd/>
          </a:ln>
        </p:spPr>
        <p:txBody>
          <a:bodyPr/>
          <a:lstStyle/>
          <a:p>
            <a:endParaRPr lang="en-US"/>
          </a:p>
        </p:txBody>
      </p:sp>
      <p:sp>
        <p:nvSpPr>
          <p:cNvPr id="234" name="Text Box 118">
            <a:extLst>
              <a:ext uri="{FF2B5EF4-FFF2-40B4-BE49-F238E27FC236}">
                <a16:creationId xmlns:a16="http://schemas.microsoft.com/office/drawing/2014/main" id="{8757E2A4-4200-A349-A6A8-EDF3B9DF7C0D}"/>
              </a:ext>
            </a:extLst>
          </p:cNvPr>
          <p:cNvSpPr txBox="1">
            <a:spLocks noChangeArrowheads="1"/>
          </p:cNvSpPr>
          <p:nvPr/>
        </p:nvSpPr>
        <p:spPr bwMode="auto">
          <a:xfrm>
            <a:off x="4672481" y="4315764"/>
            <a:ext cx="2590828" cy="457793"/>
          </a:xfrm>
          <a:prstGeom prst="rect">
            <a:avLst/>
          </a:prstGeom>
          <a:noFill/>
          <a:ln w="9525">
            <a:noFill/>
            <a:miter lim="800000"/>
            <a:headEnd/>
            <a:tailEnd/>
          </a:ln>
        </p:spPr>
        <p:txBody>
          <a:bodyPr wrap="square">
            <a:spAutoFit/>
          </a:bodyPr>
          <a:lstStyle/>
          <a:p>
            <a:pPr algn="ctr"/>
            <a:r>
              <a:rPr lang="en-US" sz="1200" b="1" dirty="0">
                <a:solidFill>
                  <a:srgbClr val="FF0000"/>
                </a:solidFill>
                <a:latin typeface="Times New Roman" pitchFamily="18" charset="0"/>
                <a:cs typeface="Times New Roman" pitchFamily="18" charset="0"/>
              </a:rPr>
              <a:t>Oregon Statewide trials</a:t>
            </a:r>
          </a:p>
          <a:p>
            <a:pPr algn="ctr"/>
            <a:r>
              <a:rPr lang="en-US" sz="1200" b="1" dirty="0">
                <a:latin typeface="Times New Roman" pitchFamily="18" charset="0"/>
                <a:cs typeface="Times New Roman" pitchFamily="18" charset="0"/>
              </a:rPr>
              <a:t>3 Locations</a:t>
            </a:r>
          </a:p>
        </p:txBody>
      </p:sp>
      <p:sp>
        <p:nvSpPr>
          <p:cNvPr id="235" name="Rectangle 119">
            <a:extLst>
              <a:ext uri="{FF2B5EF4-FFF2-40B4-BE49-F238E27FC236}">
                <a16:creationId xmlns:a16="http://schemas.microsoft.com/office/drawing/2014/main" id="{15EE22FB-099A-9B46-913E-8460FF3488A5}"/>
              </a:ext>
            </a:extLst>
          </p:cNvPr>
          <p:cNvSpPr>
            <a:spLocks noChangeArrowheads="1"/>
          </p:cNvSpPr>
          <p:nvPr/>
        </p:nvSpPr>
        <p:spPr bwMode="auto">
          <a:xfrm>
            <a:off x="4630823" y="4308027"/>
            <a:ext cx="2632484" cy="481701"/>
          </a:xfrm>
          <a:prstGeom prst="rect">
            <a:avLst/>
          </a:prstGeom>
          <a:noFill/>
          <a:ln w="25400">
            <a:solidFill>
              <a:srgbClr val="000000"/>
            </a:solidFill>
            <a:miter lim="800000"/>
            <a:headEnd/>
            <a:tailEnd/>
          </a:ln>
        </p:spPr>
        <p:txBody>
          <a:bodyPr/>
          <a:lstStyle/>
          <a:p>
            <a:endParaRPr lang="en-US"/>
          </a:p>
        </p:txBody>
      </p:sp>
      <p:sp>
        <p:nvSpPr>
          <p:cNvPr id="236" name="Rectangle 120">
            <a:extLst>
              <a:ext uri="{FF2B5EF4-FFF2-40B4-BE49-F238E27FC236}">
                <a16:creationId xmlns:a16="http://schemas.microsoft.com/office/drawing/2014/main" id="{8B6F863D-C73D-CB44-872C-2EBC54EE410A}"/>
              </a:ext>
            </a:extLst>
          </p:cNvPr>
          <p:cNvSpPr>
            <a:spLocks noChangeArrowheads="1"/>
          </p:cNvSpPr>
          <p:nvPr/>
        </p:nvSpPr>
        <p:spPr bwMode="auto">
          <a:xfrm>
            <a:off x="3466296" y="4325377"/>
            <a:ext cx="691509" cy="2345221"/>
          </a:xfrm>
          <a:prstGeom prst="rect">
            <a:avLst/>
          </a:prstGeom>
          <a:noFill/>
          <a:ln w="25400">
            <a:solidFill>
              <a:srgbClr val="000000"/>
            </a:solidFill>
            <a:miter lim="800000"/>
            <a:headEnd/>
            <a:tailEnd/>
          </a:ln>
        </p:spPr>
        <p:txBody>
          <a:bodyPr/>
          <a:lstStyle/>
          <a:p>
            <a:endParaRPr lang="en-US"/>
          </a:p>
        </p:txBody>
      </p:sp>
      <p:sp>
        <p:nvSpPr>
          <p:cNvPr id="237" name="Rectangle 126">
            <a:extLst>
              <a:ext uri="{FF2B5EF4-FFF2-40B4-BE49-F238E27FC236}">
                <a16:creationId xmlns:a16="http://schemas.microsoft.com/office/drawing/2014/main" id="{AF6F2E07-3138-E74C-B08D-DC2413C8A4B9}"/>
              </a:ext>
            </a:extLst>
          </p:cNvPr>
          <p:cNvSpPr>
            <a:spLocks noChangeArrowheads="1"/>
          </p:cNvSpPr>
          <p:nvPr/>
        </p:nvSpPr>
        <p:spPr bwMode="auto">
          <a:xfrm>
            <a:off x="4630823" y="4933504"/>
            <a:ext cx="2632484" cy="481701"/>
          </a:xfrm>
          <a:prstGeom prst="rect">
            <a:avLst/>
          </a:prstGeom>
          <a:noFill/>
          <a:ln w="25400">
            <a:solidFill>
              <a:srgbClr val="000000"/>
            </a:solidFill>
            <a:miter lim="800000"/>
            <a:headEnd/>
            <a:tailEnd/>
          </a:ln>
        </p:spPr>
        <p:txBody>
          <a:bodyPr/>
          <a:lstStyle/>
          <a:p>
            <a:endParaRPr lang="en-US"/>
          </a:p>
        </p:txBody>
      </p:sp>
      <p:sp>
        <p:nvSpPr>
          <p:cNvPr id="238" name="Text Box 127">
            <a:extLst>
              <a:ext uri="{FF2B5EF4-FFF2-40B4-BE49-F238E27FC236}">
                <a16:creationId xmlns:a16="http://schemas.microsoft.com/office/drawing/2014/main" id="{ED554DC0-7117-9D40-ACC9-B9BEDFEDEB42}"/>
              </a:ext>
            </a:extLst>
          </p:cNvPr>
          <p:cNvSpPr txBox="1">
            <a:spLocks noChangeArrowheads="1"/>
          </p:cNvSpPr>
          <p:nvPr/>
        </p:nvSpPr>
        <p:spPr bwMode="auto">
          <a:xfrm>
            <a:off x="4630825" y="4942165"/>
            <a:ext cx="2632484" cy="469895"/>
          </a:xfrm>
          <a:prstGeom prst="rect">
            <a:avLst/>
          </a:prstGeom>
          <a:noFill/>
          <a:ln w="9525">
            <a:noFill/>
            <a:miter lim="800000"/>
            <a:headEnd/>
            <a:tailEnd/>
          </a:ln>
        </p:spPr>
        <p:txBody>
          <a:bodyPr wrap="square">
            <a:spAutoFit/>
          </a:bodyPr>
          <a:lstStyle/>
          <a:p>
            <a:pPr algn="ctr"/>
            <a:r>
              <a:rPr lang="en-US" sz="1200" b="1" dirty="0">
                <a:solidFill>
                  <a:srgbClr val="FF0000"/>
                </a:solidFill>
                <a:latin typeface="Times New Roman" pitchFamily="18" charset="0"/>
                <a:cs typeface="Times New Roman" pitchFamily="18" charset="0"/>
              </a:rPr>
              <a:t>Tri-State Trials</a:t>
            </a:r>
          </a:p>
          <a:p>
            <a:pPr algn="ctr"/>
            <a:r>
              <a:rPr lang="en-US" sz="1200" b="1" dirty="0">
                <a:latin typeface="Times New Roman" pitchFamily="18" charset="0"/>
                <a:cs typeface="Times New Roman" pitchFamily="18" charset="0"/>
              </a:rPr>
              <a:t>ID, OR, WA </a:t>
            </a:r>
          </a:p>
        </p:txBody>
      </p:sp>
      <p:sp>
        <p:nvSpPr>
          <p:cNvPr id="239" name="Rectangle 130">
            <a:extLst>
              <a:ext uri="{FF2B5EF4-FFF2-40B4-BE49-F238E27FC236}">
                <a16:creationId xmlns:a16="http://schemas.microsoft.com/office/drawing/2014/main" id="{9F9E662D-9BC0-0843-BE9F-FB2460C52C52}"/>
              </a:ext>
            </a:extLst>
          </p:cNvPr>
          <p:cNvSpPr>
            <a:spLocks noChangeArrowheads="1"/>
          </p:cNvSpPr>
          <p:nvPr/>
        </p:nvSpPr>
        <p:spPr bwMode="auto">
          <a:xfrm>
            <a:off x="4630823" y="5570078"/>
            <a:ext cx="2632484" cy="480126"/>
          </a:xfrm>
          <a:prstGeom prst="rect">
            <a:avLst/>
          </a:prstGeom>
          <a:noFill/>
          <a:ln w="25400">
            <a:solidFill>
              <a:srgbClr val="000000"/>
            </a:solidFill>
            <a:miter lim="800000"/>
            <a:headEnd/>
            <a:tailEnd/>
          </a:ln>
        </p:spPr>
        <p:txBody>
          <a:bodyPr/>
          <a:lstStyle/>
          <a:p>
            <a:endParaRPr lang="en-US"/>
          </a:p>
        </p:txBody>
      </p:sp>
      <p:sp>
        <p:nvSpPr>
          <p:cNvPr id="240" name="Text Box 131">
            <a:extLst>
              <a:ext uri="{FF2B5EF4-FFF2-40B4-BE49-F238E27FC236}">
                <a16:creationId xmlns:a16="http://schemas.microsoft.com/office/drawing/2014/main" id="{453D2453-3D7D-CA4D-8466-21885861F527}"/>
              </a:ext>
            </a:extLst>
          </p:cNvPr>
          <p:cNvSpPr txBox="1">
            <a:spLocks noChangeArrowheads="1"/>
          </p:cNvSpPr>
          <p:nvPr/>
        </p:nvSpPr>
        <p:spPr bwMode="auto">
          <a:xfrm>
            <a:off x="4626547" y="5571412"/>
            <a:ext cx="2636762" cy="457793"/>
          </a:xfrm>
          <a:prstGeom prst="rect">
            <a:avLst/>
          </a:prstGeom>
          <a:noFill/>
          <a:ln w="9525">
            <a:noFill/>
            <a:miter lim="800000"/>
            <a:headEnd/>
            <a:tailEnd/>
          </a:ln>
        </p:spPr>
        <p:txBody>
          <a:bodyPr wrap="square">
            <a:spAutoFit/>
          </a:bodyPr>
          <a:lstStyle/>
          <a:p>
            <a:pPr algn="ctr"/>
            <a:r>
              <a:rPr lang="en-US" sz="1200" b="1" dirty="0">
                <a:solidFill>
                  <a:srgbClr val="FF0000"/>
                </a:solidFill>
                <a:latin typeface="Times New Roman" pitchFamily="18" charset="0"/>
                <a:cs typeface="Times New Roman" pitchFamily="18" charset="0"/>
              </a:rPr>
              <a:t>W. Regional Trials</a:t>
            </a:r>
          </a:p>
          <a:p>
            <a:pPr algn="ctr"/>
            <a:r>
              <a:rPr lang="en-US" sz="1200" b="1" dirty="0">
                <a:latin typeface="Times New Roman" pitchFamily="18" charset="0"/>
                <a:cs typeface="Times New Roman" pitchFamily="18" charset="0"/>
              </a:rPr>
              <a:t>CA, CO, ID, OR, TX,  WA</a:t>
            </a:r>
          </a:p>
        </p:txBody>
      </p:sp>
      <p:sp>
        <p:nvSpPr>
          <p:cNvPr id="241" name="Rectangle 139">
            <a:extLst>
              <a:ext uri="{FF2B5EF4-FFF2-40B4-BE49-F238E27FC236}">
                <a16:creationId xmlns:a16="http://schemas.microsoft.com/office/drawing/2014/main" id="{ABC17F58-069E-B842-BC51-E5299E137A07}"/>
              </a:ext>
            </a:extLst>
          </p:cNvPr>
          <p:cNvSpPr>
            <a:spLocks noChangeArrowheads="1"/>
          </p:cNvSpPr>
          <p:nvPr/>
        </p:nvSpPr>
        <p:spPr bwMode="auto">
          <a:xfrm>
            <a:off x="4630825" y="6188897"/>
            <a:ext cx="2632484" cy="481701"/>
          </a:xfrm>
          <a:prstGeom prst="rect">
            <a:avLst/>
          </a:prstGeom>
          <a:noFill/>
          <a:ln w="25400">
            <a:solidFill>
              <a:srgbClr val="000000"/>
            </a:solidFill>
            <a:miter lim="800000"/>
            <a:headEnd/>
            <a:tailEnd/>
          </a:ln>
        </p:spPr>
        <p:txBody>
          <a:bodyPr/>
          <a:lstStyle/>
          <a:p>
            <a:endParaRPr lang="en-US"/>
          </a:p>
        </p:txBody>
      </p:sp>
      <p:sp>
        <p:nvSpPr>
          <p:cNvPr id="242" name="Text Box 140">
            <a:extLst>
              <a:ext uri="{FF2B5EF4-FFF2-40B4-BE49-F238E27FC236}">
                <a16:creationId xmlns:a16="http://schemas.microsoft.com/office/drawing/2014/main" id="{F1175B18-AC1A-5548-9D28-4FD4C6033406}"/>
              </a:ext>
            </a:extLst>
          </p:cNvPr>
          <p:cNvSpPr txBox="1">
            <a:spLocks noChangeArrowheads="1"/>
          </p:cNvSpPr>
          <p:nvPr/>
        </p:nvSpPr>
        <p:spPr bwMode="auto">
          <a:xfrm>
            <a:off x="4657652" y="6177819"/>
            <a:ext cx="2583333" cy="457793"/>
          </a:xfrm>
          <a:prstGeom prst="rect">
            <a:avLst/>
          </a:prstGeom>
          <a:noFill/>
          <a:ln w="9525">
            <a:noFill/>
            <a:miter lim="800000"/>
            <a:headEnd/>
            <a:tailEnd/>
          </a:ln>
        </p:spPr>
        <p:txBody>
          <a:bodyPr wrap="square">
            <a:spAutoFit/>
          </a:bodyPr>
          <a:lstStyle/>
          <a:p>
            <a:pPr algn="ctr"/>
            <a:r>
              <a:rPr lang="en-US" sz="1200" b="1" dirty="0">
                <a:solidFill>
                  <a:srgbClr val="FF0000"/>
                </a:solidFill>
                <a:latin typeface="Times New Roman" pitchFamily="18" charset="0"/>
                <a:cs typeface="Times New Roman" pitchFamily="18" charset="0"/>
              </a:rPr>
              <a:t>Name</a:t>
            </a:r>
          </a:p>
          <a:p>
            <a:pPr algn="ctr"/>
            <a:r>
              <a:rPr lang="en-US" sz="1200" b="1" dirty="0">
                <a:latin typeface="Times New Roman" pitchFamily="18" charset="0"/>
                <a:cs typeface="Times New Roman" pitchFamily="18" charset="0"/>
              </a:rPr>
              <a:t>Tri-State release, PVP</a:t>
            </a:r>
          </a:p>
        </p:txBody>
      </p:sp>
      <p:sp>
        <p:nvSpPr>
          <p:cNvPr id="243" name="Freeform 144">
            <a:extLst>
              <a:ext uri="{FF2B5EF4-FFF2-40B4-BE49-F238E27FC236}">
                <a16:creationId xmlns:a16="http://schemas.microsoft.com/office/drawing/2014/main" id="{A3D5C9CA-DF9A-F245-A7DF-5808EA2F0273}"/>
              </a:ext>
            </a:extLst>
          </p:cNvPr>
          <p:cNvSpPr>
            <a:spLocks/>
          </p:cNvSpPr>
          <p:nvPr/>
        </p:nvSpPr>
        <p:spPr bwMode="auto">
          <a:xfrm rot="-2702455">
            <a:off x="4669250" y="4104141"/>
            <a:ext cx="107045" cy="258722"/>
          </a:xfrm>
          <a:custGeom>
            <a:avLst/>
            <a:gdLst>
              <a:gd name="T0" fmla="*/ 0 w 139"/>
              <a:gd name="T1" fmla="*/ 107 h 143"/>
              <a:gd name="T2" fmla="*/ 35 w 139"/>
              <a:gd name="T3" fmla="*/ 107 h 143"/>
              <a:gd name="T4" fmla="*/ 35 w 139"/>
              <a:gd name="T5" fmla="*/ 0 h 143"/>
              <a:gd name="T6" fmla="*/ 106 w 139"/>
              <a:gd name="T7" fmla="*/ 0 h 143"/>
              <a:gd name="T8" fmla="*/ 106 w 139"/>
              <a:gd name="T9" fmla="*/ 107 h 143"/>
              <a:gd name="T10" fmla="*/ 139 w 139"/>
              <a:gd name="T11" fmla="*/ 107 h 143"/>
              <a:gd name="T12" fmla="*/ 71 w 139"/>
              <a:gd name="T13" fmla="*/ 143 h 143"/>
              <a:gd name="T14" fmla="*/ 0 w 139"/>
              <a:gd name="T15" fmla="*/ 107 h 143"/>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143"/>
              <a:gd name="T26" fmla="*/ 139 w 139"/>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143">
                <a:moveTo>
                  <a:pt x="0" y="107"/>
                </a:moveTo>
                <a:lnTo>
                  <a:pt x="35" y="107"/>
                </a:lnTo>
                <a:lnTo>
                  <a:pt x="35" y="0"/>
                </a:lnTo>
                <a:lnTo>
                  <a:pt x="106" y="0"/>
                </a:lnTo>
                <a:lnTo>
                  <a:pt x="106" y="107"/>
                </a:lnTo>
                <a:lnTo>
                  <a:pt x="139" y="107"/>
                </a:lnTo>
                <a:lnTo>
                  <a:pt x="71" y="143"/>
                </a:lnTo>
                <a:lnTo>
                  <a:pt x="0" y="107"/>
                </a:lnTo>
                <a:close/>
              </a:path>
            </a:pathLst>
          </a:custGeom>
          <a:solidFill>
            <a:srgbClr val="006600"/>
          </a:solidFill>
          <a:ln w="12700">
            <a:solidFill>
              <a:srgbClr val="000000"/>
            </a:solidFill>
            <a:round/>
            <a:headEnd/>
            <a:tailEnd/>
          </a:ln>
        </p:spPr>
        <p:txBody>
          <a:bodyPr/>
          <a:lstStyle/>
          <a:p>
            <a:endParaRPr lang="en-US"/>
          </a:p>
        </p:txBody>
      </p:sp>
      <p:sp>
        <p:nvSpPr>
          <p:cNvPr id="244" name="Freeform 145">
            <a:extLst>
              <a:ext uri="{FF2B5EF4-FFF2-40B4-BE49-F238E27FC236}">
                <a16:creationId xmlns:a16="http://schemas.microsoft.com/office/drawing/2014/main" id="{540F1B77-8131-C64A-B57A-C2A713D5A13A}"/>
              </a:ext>
            </a:extLst>
          </p:cNvPr>
          <p:cNvSpPr>
            <a:spLocks/>
          </p:cNvSpPr>
          <p:nvPr/>
        </p:nvSpPr>
        <p:spPr bwMode="auto">
          <a:xfrm rot="-2702455">
            <a:off x="4357514" y="4496086"/>
            <a:ext cx="136355" cy="587048"/>
          </a:xfrm>
          <a:custGeom>
            <a:avLst/>
            <a:gdLst>
              <a:gd name="T0" fmla="*/ 0 w 139"/>
              <a:gd name="T1" fmla="*/ 107 h 143"/>
              <a:gd name="T2" fmla="*/ 35 w 139"/>
              <a:gd name="T3" fmla="*/ 107 h 143"/>
              <a:gd name="T4" fmla="*/ 35 w 139"/>
              <a:gd name="T5" fmla="*/ 0 h 143"/>
              <a:gd name="T6" fmla="*/ 106 w 139"/>
              <a:gd name="T7" fmla="*/ 0 h 143"/>
              <a:gd name="T8" fmla="*/ 106 w 139"/>
              <a:gd name="T9" fmla="*/ 107 h 143"/>
              <a:gd name="T10" fmla="*/ 139 w 139"/>
              <a:gd name="T11" fmla="*/ 107 h 143"/>
              <a:gd name="T12" fmla="*/ 71 w 139"/>
              <a:gd name="T13" fmla="*/ 143 h 143"/>
              <a:gd name="T14" fmla="*/ 0 w 139"/>
              <a:gd name="T15" fmla="*/ 107 h 143"/>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143"/>
              <a:gd name="T26" fmla="*/ 139 w 139"/>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143">
                <a:moveTo>
                  <a:pt x="0" y="107"/>
                </a:moveTo>
                <a:lnTo>
                  <a:pt x="35" y="107"/>
                </a:lnTo>
                <a:lnTo>
                  <a:pt x="35" y="0"/>
                </a:lnTo>
                <a:lnTo>
                  <a:pt x="106" y="0"/>
                </a:lnTo>
                <a:lnTo>
                  <a:pt x="106" y="107"/>
                </a:lnTo>
                <a:lnTo>
                  <a:pt x="139" y="107"/>
                </a:lnTo>
                <a:lnTo>
                  <a:pt x="71" y="143"/>
                </a:lnTo>
                <a:lnTo>
                  <a:pt x="0" y="107"/>
                </a:lnTo>
                <a:close/>
              </a:path>
            </a:pathLst>
          </a:custGeom>
          <a:solidFill>
            <a:srgbClr val="006600"/>
          </a:solidFill>
          <a:ln w="12700">
            <a:solidFill>
              <a:srgbClr val="000000"/>
            </a:solidFill>
            <a:round/>
            <a:headEnd/>
            <a:tailEnd/>
          </a:ln>
        </p:spPr>
        <p:txBody>
          <a:bodyPr/>
          <a:lstStyle/>
          <a:p>
            <a:endParaRPr lang="en-US"/>
          </a:p>
        </p:txBody>
      </p:sp>
      <p:pic>
        <p:nvPicPr>
          <p:cNvPr id="245" name="Picture 244">
            <a:extLst>
              <a:ext uri="{FF2B5EF4-FFF2-40B4-BE49-F238E27FC236}">
                <a16:creationId xmlns:a16="http://schemas.microsoft.com/office/drawing/2014/main" id="{3A83A5EA-9D78-E144-99FB-1C082945FF9E}"/>
              </a:ext>
            </a:extLst>
          </p:cNvPr>
          <p:cNvPicPr/>
          <p:nvPr/>
        </p:nvPicPr>
        <p:blipFill rotWithShape="1">
          <a:blip r:embed="rId2">
            <a:extLst>
              <a:ext uri="{28A0092B-C50C-407E-A947-70E740481C1C}">
                <a14:useLocalDpi xmlns:a14="http://schemas.microsoft.com/office/drawing/2010/main"/>
              </a:ext>
            </a:extLst>
          </a:blip>
          <a:srcRect/>
          <a:stretch/>
        </p:blipFill>
        <p:spPr bwMode="auto">
          <a:xfrm rot="5400000">
            <a:off x="6894503" y="5801634"/>
            <a:ext cx="1459688" cy="500651"/>
          </a:xfrm>
          <a:prstGeom prst="rect">
            <a:avLst/>
          </a:prstGeom>
          <a:ln>
            <a:noFill/>
          </a:ln>
          <a:extLst>
            <a:ext uri="{53640926-AAD7-44d8-BBD7-CCE9431645EC}">
              <a14:shadowObscured xmlns:a14="http://schemas.microsoft.com/office/drawing/2010/main" xmlns=""/>
            </a:ext>
          </a:extLst>
        </p:spPr>
      </p:pic>
      <p:sp>
        <p:nvSpPr>
          <p:cNvPr id="246" name="Freeform 145">
            <a:extLst>
              <a:ext uri="{FF2B5EF4-FFF2-40B4-BE49-F238E27FC236}">
                <a16:creationId xmlns:a16="http://schemas.microsoft.com/office/drawing/2014/main" id="{4ACE652D-65E9-2B4D-9675-3F439FB5C013}"/>
              </a:ext>
            </a:extLst>
          </p:cNvPr>
          <p:cNvSpPr>
            <a:spLocks/>
          </p:cNvSpPr>
          <p:nvPr/>
        </p:nvSpPr>
        <p:spPr bwMode="auto">
          <a:xfrm rot="-2702455">
            <a:off x="4357174" y="5128202"/>
            <a:ext cx="136355" cy="587048"/>
          </a:xfrm>
          <a:custGeom>
            <a:avLst/>
            <a:gdLst>
              <a:gd name="T0" fmla="*/ 0 w 139"/>
              <a:gd name="T1" fmla="*/ 107 h 143"/>
              <a:gd name="T2" fmla="*/ 35 w 139"/>
              <a:gd name="T3" fmla="*/ 107 h 143"/>
              <a:gd name="T4" fmla="*/ 35 w 139"/>
              <a:gd name="T5" fmla="*/ 0 h 143"/>
              <a:gd name="T6" fmla="*/ 106 w 139"/>
              <a:gd name="T7" fmla="*/ 0 h 143"/>
              <a:gd name="T8" fmla="*/ 106 w 139"/>
              <a:gd name="T9" fmla="*/ 107 h 143"/>
              <a:gd name="T10" fmla="*/ 139 w 139"/>
              <a:gd name="T11" fmla="*/ 107 h 143"/>
              <a:gd name="T12" fmla="*/ 71 w 139"/>
              <a:gd name="T13" fmla="*/ 143 h 143"/>
              <a:gd name="T14" fmla="*/ 0 w 139"/>
              <a:gd name="T15" fmla="*/ 107 h 143"/>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143"/>
              <a:gd name="T26" fmla="*/ 139 w 139"/>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143">
                <a:moveTo>
                  <a:pt x="0" y="107"/>
                </a:moveTo>
                <a:lnTo>
                  <a:pt x="35" y="107"/>
                </a:lnTo>
                <a:lnTo>
                  <a:pt x="35" y="0"/>
                </a:lnTo>
                <a:lnTo>
                  <a:pt x="106" y="0"/>
                </a:lnTo>
                <a:lnTo>
                  <a:pt x="106" y="107"/>
                </a:lnTo>
                <a:lnTo>
                  <a:pt x="139" y="107"/>
                </a:lnTo>
                <a:lnTo>
                  <a:pt x="71" y="143"/>
                </a:lnTo>
                <a:lnTo>
                  <a:pt x="0" y="107"/>
                </a:lnTo>
                <a:close/>
              </a:path>
            </a:pathLst>
          </a:custGeom>
          <a:solidFill>
            <a:srgbClr val="006600"/>
          </a:solidFill>
          <a:ln w="12700">
            <a:solidFill>
              <a:srgbClr val="000000"/>
            </a:solidFill>
            <a:round/>
            <a:headEnd/>
            <a:tailEnd/>
          </a:ln>
        </p:spPr>
        <p:txBody>
          <a:bodyPr/>
          <a:lstStyle/>
          <a:p>
            <a:endParaRPr lang="en-US"/>
          </a:p>
        </p:txBody>
      </p:sp>
      <p:sp>
        <p:nvSpPr>
          <p:cNvPr id="247" name="Freeform 145">
            <a:extLst>
              <a:ext uri="{FF2B5EF4-FFF2-40B4-BE49-F238E27FC236}">
                <a16:creationId xmlns:a16="http://schemas.microsoft.com/office/drawing/2014/main" id="{2A024BDD-0EE0-2744-B9CE-3E9DCDC02B5F}"/>
              </a:ext>
            </a:extLst>
          </p:cNvPr>
          <p:cNvSpPr>
            <a:spLocks/>
          </p:cNvSpPr>
          <p:nvPr/>
        </p:nvSpPr>
        <p:spPr bwMode="auto">
          <a:xfrm rot="-2702455">
            <a:off x="4357172" y="5733998"/>
            <a:ext cx="136355" cy="587048"/>
          </a:xfrm>
          <a:custGeom>
            <a:avLst/>
            <a:gdLst>
              <a:gd name="T0" fmla="*/ 0 w 139"/>
              <a:gd name="T1" fmla="*/ 107 h 143"/>
              <a:gd name="T2" fmla="*/ 35 w 139"/>
              <a:gd name="T3" fmla="*/ 107 h 143"/>
              <a:gd name="T4" fmla="*/ 35 w 139"/>
              <a:gd name="T5" fmla="*/ 0 h 143"/>
              <a:gd name="T6" fmla="*/ 106 w 139"/>
              <a:gd name="T7" fmla="*/ 0 h 143"/>
              <a:gd name="T8" fmla="*/ 106 w 139"/>
              <a:gd name="T9" fmla="*/ 107 h 143"/>
              <a:gd name="T10" fmla="*/ 139 w 139"/>
              <a:gd name="T11" fmla="*/ 107 h 143"/>
              <a:gd name="T12" fmla="*/ 71 w 139"/>
              <a:gd name="T13" fmla="*/ 143 h 143"/>
              <a:gd name="T14" fmla="*/ 0 w 139"/>
              <a:gd name="T15" fmla="*/ 107 h 143"/>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143"/>
              <a:gd name="T26" fmla="*/ 139 w 139"/>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143">
                <a:moveTo>
                  <a:pt x="0" y="107"/>
                </a:moveTo>
                <a:lnTo>
                  <a:pt x="35" y="107"/>
                </a:lnTo>
                <a:lnTo>
                  <a:pt x="35" y="0"/>
                </a:lnTo>
                <a:lnTo>
                  <a:pt x="106" y="0"/>
                </a:lnTo>
                <a:lnTo>
                  <a:pt x="106" y="107"/>
                </a:lnTo>
                <a:lnTo>
                  <a:pt x="139" y="107"/>
                </a:lnTo>
                <a:lnTo>
                  <a:pt x="71" y="143"/>
                </a:lnTo>
                <a:lnTo>
                  <a:pt x="0" y="107"/>
                </a:lnTo>
                <a:close/>
              </a:path>
            </a:pathLst>
          </a:custGeom>
          <a:solidFill>
            <a:srgbClr val="006600"/>
          </a:solidFill>
          <a:ln w="12700">
            <a:solidFill>
              <a:srgbClr val="000000"/>
            </a:solidFill>
            <a:round/>
            <a:headEnd/>
            <a:tailEnd/>
          </a:ln>
        </p:spPr>
        <p:txBody>
          <a:bodyPr/>
          <a:lstStyle/>
          <a:p>
            <a:endParaRPr lang="en-US"/>
          </a:p>
        </p:txBody>
      </p:sp>
      <p:sp>
        <p:nvSpPr>
          <p:cNvPr id="248" name="TextBox 247">
            <a:extLst>
              <a:ext uri="{FF2B5EF4-FFF2-40B4-BE49-F238E27FC236}">
                <a16:creationId xmlns:a16="http://schemas.microsoft.com/office/drawing/2014/main" id="{B7ECF364-7ACC-1944-94BF-048A1C7E00EB}"/>
              </a:ext>
            </a:extLst>
          </p:cNvPr>
          <p:cNvSpPr txBox="1"/>
          <p:nvPr/>
        </p:nvSpPr>
        <p:spPr>
          <a:xfrm>
            <a:off x="3627151" y="4397804"/>
            <a:ext cx="461665" cy="2237807"/>
          </a:xfrm>
          <a:prstGeom prst="rect">
            <a:avLst/>
          </a:prstGeom>
          <a:noFill/>
        </p:spPr>
        <p:txBody>
          <a:bodyPr vert="vert" wrap="square" rtlCol="0">
            <a:spAutoFit/>
          </a:bodyPr>
          <a:lstStyle/>
          <a:p>
            <a:pPr algn="ctr"/>
            <a:r>
              <a:rPr lang="en-US" b="1" dirty="0"/>
              <a:t>Klamath Falls (SI)</a:t>
            </a:r>
            <a:r>
              <a:rPr lang="en-US" sz="1000" b="1" dirty="0"/>
              <a:t> </a:t>
            </a:r>
          </a:p>
        </p:txBody>
      </p:sp>
      <p:sp>
        <p:nvSpPr>
          <p:cNvPr id="249" name="Rectangle 248">
            <a:extLst>
              <a:ext uri="{FF2B5EF4-FFF2-40B4-BE49-F238E27FC236}">
                <a16:creationId xmlns:a16="http://schemas.microsoft.com/office/drawing/2014/main" id="{774CCDDF-F11F-7748-9426-1BEE509C47CA}"/>
              </a:ext>
            </a:extLst>
          </p:cNvPr>
          <p:cNvSpPr/>
          <p:nvPr/>
        </p:nvSpPr>
        <p:spPr>
          <a:xfrm>
            <a:off x="8033169" y="2224565"/>
            <a:ext cx="663463" cy="369332"/>
          </a:xfrm>
          <a:prstGeom prst="rect">
            <a:avLst/>
          </a:prstGeom>
        </p:spPr>
        <p:txBody>
          <a:bodyPr wrap="none">
            <a:spAutoFit/>
          </a:bodyPr>
          <a:lstStyle/>
          <a:p>
            <a:r>
              <a:rPr lang="en-US" b="1" dirty="0">
                <a:solidFill>
                  <a:srgbClr val="006600"/>
                </a:solidFill>
                <a:latin typeface="Times New Roman" pitchFamily="18" charset="0"/>
              </a:rPr>
              <a:t>Yr. 1</a:t>
            </a:r>
            <a:endParaRPr lang="en-US" b="1" dirty="0">
              <a:solidFill>
                <a:srgbClr val="006600"/>
              </a:solidFill>
              <a:latin typeface="Arial" charset="0"/>
            </a:endParaRPr>
          </a:p>
        </p:txBody>
      </p:sp>
      <p:sp>
        <p:nvSpPr>
          <p:cNvPr id="250" name="Rectangle 249">
            <a:extLst>
              <a:ext uri="{FF2B5EF4-FFF2-40B4-BE49-F238E27FC236}">
                <a16:creationId xmlns:a16="http://schemas.microsoft.com/office/drawing/2014/main" id="{5A596A9E-F6BA-A342-BA6B-49116151074E}"/>
              </a:ext>
            </a:extLst>
          </p:cNvPr>
          <p:cNvSpPr/>
          <p:nvPr/>
        </p:nvSpPr>
        <p:spPr>
          <a:xfrm>
            <a:off x="8033169" y="2910365"/>
            <a:ext cx="663463" cy="369332"/>
          </a:xfrm>
          <a:prstGeom prst="rect">
            <a:avLst/>
          </a:prstGeom>
        </p:spPr>
        <p:txBody>
          <a:bodyPr wrap="none">
            <a:spAutoFit/>
          </a:bodyPr>
          <a:lstStyle/>
          <a:p>
            <a:r>
              <a:rPr lang="en-US" b="1" dirty="0">
                <a:solidFill>
                  <a:srgbClr val="006600"/>
                </a:solidFill>
                <a:latin typeface="Times New Roman" pitchFamily="18" charset="0"/>
              </a:rPr>
              <a:t>Yr. 2</a:t>
            </a:r>
            <a:endParaRPr lang="en-US" b="1" dirty="0">
              <a:solidFill>
                <a:srgbClr val="006600"/>
              </a:solidFill>
              <a:latin typeface="Arial" charset="0"/>
            </a:endParaRPr>
          </a:p>
        </p:txBody>
      </p:sp>
      <p:sp>
        <p:nvSpPr>
          <p:cNvPr id="251" name="Rectangle 250">
            <a:extLst>
              <a:ext uri="{FF2B5EF4-FFF2-40B4-BE49-F238E27FC236}">
                <a16:creationId xmlns:a16="http://schemas.microsoft.com/office/drawing/2014/main" id="{A97CECDF-3D62-0241-B4C0-2671AE7EEAB7}"/>
              </a:ext>
            </a:extLst>
          </p:cNvPr>
          <p:cNvSpPr/>
          <p:nvPr/>
        </p:nvSpPr>
        <p:spPr>
          <a:xfrm>
            <a:off x="8033169" y="3634879"/>
            <a:ext cx="663463" cy="369332"/>
          </a:xfrm>
          <a:prstGeom prst="rect">
            <a:avLst/>
          </a:prstGeom>
        </p:spPr>
        <p:txBody>
          <a:bodyPr wrap="none">
            <a:spAutoFit/>
          </a:bodyPr>
          <a:lstStyle/>
          <a:p>
            <a:r>
              <a:rPr lang="en-US" b="1" dirty="0">
                <a:solidFill>
                  <a:srgbClr val="006600"/>
                </a:solidFill>
                <a:latin typeface="Times New Roman" pitchFamily="18" charset="0"/>
              </a:rPr>
              <a:t>Yr. 3</a:t>
            </a:r>
            <a:endParaRPr lang="en-US" b="1" dirty="0">
              <a:solidFill>
                <a:srgbClr val="006600"/>
              </a:solidFill>
              <a:latin typeface="Arial" charset="0"/>
            </a:endParaRPr>
          </a:p>
        </p:txBody>
      </p:sp>
      <p:sp>
        <p:nvSpPr>
          <p:cNvPr id="252" name="Rectangle 251">
            <a:extLst>
              <a:ext uri="{FF2B5EF4-FFF2-40B4-BE49-F238E27FC236}">
                <a16:creationId xmlns:a16="http://schemas.microsoft.com/office/drawing/2014/main" id="{95CD5995-8A46-3E49-93C8-D96B533AB43A}"/>
              </a:ext>
            </a:extLst>
          </p:cNvPr>
          <p:cNvSpPr/>
          <p:nvPr/>
        </p:nvSpPr>
        <p:spPr>
          <a:xfrm>
            <a:off x="8033167" y="4358165"/>
            <a:ext cx="855748" cy="369332"/>
          </a:xfrm>
          <a:prstGeom prst="rect">
            <a:avLst/>
          </a:prstGeom>
        </p:spPr>
        <p:txBody>
          <a:bodyPr wrap="none">
            <a:spAutoFit/>
          </a:bodyPr>
          <a:lstStyle/>
          <a:p>
            <a:r>
              <a:rPr lang="en-US" b="1" dirty="0">
                <a:solidFill>
                  <a:srgbClr val="006600"/>
                </a:solidFill>
                <a:latin typeface="Times New Roman" pitchFamily="18" charset="0"/>
              </a:rPr>
              <a:t>Yr. 4-6</a:t>
            </a:r>
            <a:endParaRPr lang="en-US" b="1" dirty="0">
              <a:solidFill>
                <a:srgbClr val="006600"/>
              </a:solidFill>
              <a:latin typeface="Arial" charset="0"/>
            </a:endParaRPr>
          </a:p>
        </p:txBody>
      </p:sp>
      <p:sp>
        <p:nvSpPr>
          <p:cNvPr id="253" name="Rectangle 252">
            <a:extLst>
              <a:ext uri="{FF2B5EF4-FFF2-40B4-BE49-F238E27FC236}">
                <a16:creationId xmlns:a16="http://schemas.microsoft.com/office/drawing/2014/main" id="{74C33DD1-1D3D-634E-B105-8DC595ED9CBA}"/>
              </a:ext>
            </a:extLst>
          </p:cNvPr>
          <p:cNvSpPr/>
          <p:nvPr/>
        </p:nvSpPr>
        <p:spPr>
          <a:xfrm>
            <a:off x="8033167" y="5013485"/>
            <a:ext cx="855748" cy="369332"/>
          </a:xfrm>
          <a:prstGeom prst="rect">
            <a:avLst/>
          </a:prstGeom>
        </p:spPr>
        <p:txBody>
          <a:bodyPr wrap="none">
            <a:spAutoFit/>
          </a:bodyPr>
          <a:lstStyle/>
          <a:p>
            <a:r>
              <a:rPr lang="en-US" b="1" dirty="0">
                <a:solidFill>
                  <a:srgbClr val="006600"/>
                </a:solidFill>
                <a:latin typeface="Times New Roman" pitchFamily="18" charset="0"/>
              </a:rPr>
              <a:t>Yr. 6-8</a:t>
            </a:r>
            <a:endParaRPr lang="en-US" b="1" dirty="0">
              <a:solidFill>
                <a:srgbClr val="006600"/>
              </a:solidFill>
              <a:latin typeface="Arial" charset="0"/>
            </a:endParaRPr>
          </a:p>
        </p:txBody>
      </p:sp>
      <p:sp>
        <p:nvSpPr>
          <p:cNvPr id="254" name="Rectangle 253">
            <a:extLst>
              <a:ext uri="{FF2B5EF4-FFF2-40B4-BE49-F238E27FC236}">
                <a16:creationId xmlns:a16="http://schemas.microsoft.com/office/drawing/2014/main" id="{85B340A1-C0C6-DA49-8E38-A6F369D82CB6}"/>
              </a:ext>
            </a:extLst>
          </p:cNvPr>
          <p:cNvSpPr/>
          <p:nvPr/>
        </p:nvSpPr>
        <p:spPr>
          <a:xfrm>
            <a:off x="8033167" y="5641897"/>
            <a:ext cx="971164" cy="369332"/>
          </a:xfrm>
          <a:prstGeom prst="rect">
            <a:avLst/>
          </a:prstGeom>
        </p:spPr>
        <p:txBody>
          <a:bodyPr wrap="none">
            <a:spAutoFit/>
          </a:bodyPr>
          <a:lstStyle/>
          <a:p>
            <a:r>
              <a:rPr lang="en-US" b="1" dirty="0">
                <a:solidFill>
                  <a:srgbClr val="006600"/>
                </a:solidFill>
                <a:latin typeface="Times New Roman" pitchFamily="18" charset="0"/>
              </a:rPr>
              <a:t>Yr. 8-10</a:t>
            </a:r>
            <a:endParaRPr lang="en-US" b="1" dirty="0">
              <a:solidFill>
                <a:srgbClr val="006600"/>
              </a:solidFill>
              <a:latin typeface="Arial" charset="0"/>
            </a:endParaRPr>
          </a:p>
        </p:txBody>
      </p:sp>
      <p:sp>
        <p:nvSpPr>
          <p:cNvPr id="255" name="Rectangle 254">
            <a:extLst>
              <a:ext uri="{FF2B5EF4-FFF2-40B4-BE49-F238E27FC236}">
                <a16:creationId xmlns:a16="http://schemas.microsoft.com/office/drawing/2014/main" id="{06F73924-9BFD-FC4F-A455-4F890AF4B85C}"/>
              </a:ext>
            </a:extLst>
          </p:cNvPr>
          <p:cNvSpPr/>
          <p:nvPr/>
        </p:nvSpPr>
        <p:spPr>
          <a:xfrm>
            <a:off x="8033168" y="6215301"/>
            <a:ext cx="1086581" cy="369332"/>
          </a:xfrm>
          <a:prstGeom prst="rect">
            <a:avLst/>
          </a:prstGeom>
        </p:spPr>
        <p:txBody>
          <a:bodyPr wrap="none">
            <a:spAutoFit/>
          </a:bodyPr>
          <a:lstStyle/>
          <a:p>
            <a:r>
              <a:rPr lang="en-US" b="1" dirty="0">
                <a:solidFill>
                  <a:srgbClr val="006600"/>
                </a:solidFill>
                <a:latin typeface="Times New Roman" pitchFamily="18" charset="0"/>
              </a:rPr>
              <a:t>Yr. 10-12</a:t>
            </a:r>
            <a:endParaRPr lang="en-US" b="1" dirty="0">
              <a:solidFill>
                <a:srgbClr val="006600"/>
              </a:solidFill>
              <a:latin typeface="Arial" charset="0"/>
            </a:endParaRPr>
          </a:p>
        </p:txBody>
      </p:sp>
      <p:sp>
        <p:nvSpPr>
          <p:cNvPr id="256" name="Rectangle 255">
            <a:extLst>
              <a:ext uri="{FF2B5EF4-FFF2-40B4-BE49-F238E27FC236}">
                <a16:creationId xmlns:a16="http://schemas.microsoft.com/office/drawing/2014/main" id="{42F43D56-E616-5440-B0F7-9B8F89F80571}"/>
              </a:ext>
            </a:extLst>
          </p:cNvPr>
          <p:cNvSpPr/>
          <p:nvPr/>
        </p:nvSpPr>
        <p:spPr>
          <a:xfrm>
            <a:off x="7441980" y="1873877"/>
            <a:ext cx="1857976" cy="369332"/>
          </a:xfrm>
          <a:prstGeom prst="rect">
            <a:avLst/>
          </a:prstGeom>
        </p:spPr>
        <p:txBody>
          <a:bodyPr wrap="none">
            <a:spAutoFit/>
          </a:bodyPr>
          <a:lstStyle/>
          <a:p>
            <a:r>
              <a:rPr lang="en-US" b="1" dirty="0">
                <a:solidFill>
                  <a:srgbClr val="006600"/>
                </a:solidFill>
                <a:latin typeface="Times New Roman" pitchFamily="18" charset="0"/>
              </a:rPr>
              <a:t>Field Generation</a:t>
            </a:r>
            <a:endParaRPr lang="en-US" dirty="0">
              <a:solidFill>
                <a:srgbClr val="006600"/>
              </a:solidFill>
            </a:endParaRPr>
          </a:p>
        </p:txBody>
      </p:sp>
      <p:sp>
        <p:nvSpPr>
          <p:cNvPr id="257" name="TextBox 256">
            <a:extLst>
              <a:ext uri="{FF2B5EF4-FFF2-40B4-BE49-F238E27FC236}">
                <a16:creationId xmlns:a16="http://schemas.microsoft.com/office/drawing/2014/main" id="{8B3F7895-6B1C-474A-900A-E6BFB394D624}"/>
              </a:ext>
            </a:extLst>
          </p:cNvPr>
          <p:cNvSpPr txBox="1"/>
          <p:nvPr/>
        </p:nvSpPr>
        <p:spPr>
          <a:xfrm>
            <a:off x="7073899" y="816551"/>
            <a:ext cx="2675433" cy="830997"/>
          </a:xfrm>
          <a:prstGeom prst="rect">
            <a:avLst/>
          </a:prstGeom>
          <a:noFill/>
        </p:spPr>
        <p:txBody>
          <a:bodyPr wrap="square" rtlCol="0">
            <a:spAutoFit/>
          </a:bodyPr>
          <a:lstStyle/>
          <a:p>
            <a:r>
              <a:rPr lang="en-US" sz="2400" b="1" dirty="0">
                <a:solidFill>
                  <a:schemeClr val="accent2"/>
                </a:solidFill>
                <a:latin typeface="Lucida Sans" panose="020B0602030504020204" pitchFamily="34" charset="77"/>
              </a:rPr>
              <a:t>Potato is a Clonal Crop</a:t>
            </a:r>
          </a:p>
        </p:txBody>
      </p:sp>
      <p:pic>
        <p:nvPicPr>
          <p:cNvPr id="94" name="Picture 2">
            <a:extLst>
              <a:ext uri="{FF2B5EF4-FFF2-40B4-BE49-F238E27FC236}">
                <a16:creationId xmlns:a16="http://schemas.microsoft.com/office/drawing/2014/main" id="{80F61E35-6A36-2A4B-85BF-4905A667C070}"/>
              </a:ext>
            </a:extLst>
          </p:cNvPr>
          <p:cNvPicPr>
            <a:picLocks noChangeArrowheads="1"/>
          </p:cNvPicPr>
          <p:nvPr/>
        </p:nvPicPr>
        <p:blipFill>
          <a:blip r:embed="rId3" cstate="print"/>
          <a:srcRect/>
          <a:stretch>
            <a:fillRect/>
          </a:stretch>
        </p:blipFill>
        <p:spPr bwMode="auto">
          <a:xfrm>
            <a:off x="903878" y="516682"/>
            <a:ext cx="1503056" cy="902591"/>
          </a:xfrm>
          <a:prstGeom prst="rect">
            <a:avLst/>
          </a:prstGeom>
          <a:noFill/>
          <a:ln w="9525" algn="ctr">
            <a:noFill/>
            <a:miter lim="800000"/>
            <a:headEnd/>
            <a:tailEnd/>
          </a:ln>
        </p:spPr>
      </p:pic>
      <p:pic>
        <p:nvPicPr>
          <p:cNvPr id="95" name="Picture 4">
            <a:extLst>
              <a:ext uri="{FF2B5EF4-FFF2-40B4-BE49-F238E27FC236}">
                <a16:creationId xmlns:a16="http://schemas.microsoft.com/office/drawing/2014/main" id="{8C0A328D-7707-7E42-B563-F74870A24901}"/>
              </a:ext>
            </a:extLst>
          </p:cNvPr>
          <p:cNvPicPr>
            <a:picLocks noChangeArrowheads="1"/>
          </p:cNvPicPr>
          <p:nvPr/>
        </p:nvPicPr>
        <p:blipFill>
          <a:blip r:embed="rId4" cstate="print"/>
          <a:srcRect/>
          <a:stretch>
            <a:fillRect/>
          </a:stretch>
        </p:blipFill>
        <p:spPr bwMode="auto">
          <a:xfrm>
            <a:off x="903878" y="2411748"/>
            <a:ext cx="1503056" cy="902591"/>
          </a:xfrm>
          <a:prstGeom prst="rect">
            <a:avLst/>
          </a:prstGeom>
          <a:noFill/>
          <a:ln w="9525" algn="ctr">
            <a:noFill/>
            <a:miter lim="800000"/>
            <a:headEnd/>
            <a:tailEnd/>
          </a:ln>
        </p:spPr>
      </p:pic>
      <p:pic>
        <p:nvPicPr>
          <p:cNvPr id="96" name="Picture 5">
            <a:extLst>
              <a:ext uri="{FF2B5EF4-FFF2-40B4-BE49-F238E27FC236}">
                <a16:creationId xmlns:a16="http://schemas.microsoft.com/office/drawing/2014/main" id="{207F21F2-9671-3B4B-A80C-D7B71887A6DE}"/>
              </a:ext>
            </a:extLst>
          </p:cNvPr>
          <p:cNvPicPr>
            <a:picLocks noChangeArrowheads="1"/>
          </p:cNvPicPr>
          <p:nvPr/>
        </p:nvPicPr>
        <p:blipFill>
          <a:blip r:embed="rId5" cstate="print"/>
          <a:srcRect/>
          <a:stretch>
            <a:fillRect/>
          </a:stretch>
        </p:blipFill>
        <p:spPr bwMode="auto">
          <a:xfrm>
            <a:off x="925045" y="3387560"/>
            <a:ext cx="1501330" cy="902591"/>
          </a:xfrm>
          <a:prstGeom prst="rect">
            <a:avLst/>
          </a:prstGeom>
          <a:noFill/>
          <a:ln w="9525" algn="ctr">
            <a:noFill/>
            <a:miter lim="800000"/>
            <a:headEnd/>
            <a:tailEnd/>
          </a:ln>
        </p:spPr>
      </p:pic>
      <p:pic>
        <p:nvPicPr>
          <p:cNvPr id="97" name="Picture 6">
            <a:extLst>
              <a:ext uri="{FF2B5EF4-FFF2-40B4-BE49-F238E27FC236}">
                <a16:creationId xmlns:a16="http://schemas.microsoft.com/office/drawing/2014/main" id="{53773CC9-4E94-4B41-B11A-25DB5C5CA962}"/>
              </a:ext>
            </a:extLst>
          </p:cNvPr>
          <p:cNvPicPr>
            <a:picLocks noChangeArrowheads="1"/>
          </p:cNvPicPr>
          <p:nvPr/>
        </p:nvPicPr>
        <p:blipFill>
          <a:blip r:embed="rId6" cstate="print"/>
          <a:srcRect/>
          <a:stretch>
            <a:fillRect/>
          </a:stretch>
        </p:blipFill>
        <p:spPr bwMode="auto">
          <a:xfrm>
            <a:off x="925045" y="4333429"/>
            <a:ext cx="1501330" cy="902591"/>
          </a:xfrm>
          <a:prstGeom prst="rect">
            <a:avLst/>
          </a:prstGeom>
          <a:noFill/>
          <a:ln w="9525" algn="ctr">
            <a:noFill/>
            <a:miter lim="800000"/>
            <a:headEnd/>
            <a:tailEnd/>
          </a:ln>
        </p:spPr>
      </p:pic>
      <p:pic>
        <p:nvPicPr>
          <p:cNvPr id="98" name="Picture 40" descr="CIMG2985_red.jpg">
            <a:extLst>
              <a:ext uri="{FF2B5EF4-FFF2-40B4-BE49-F238E27FC236}">
                <a16:creationId xmlns:a16="http://schemas.microsoft.com/office/drawing/2014/main" id="{60EDB89E-20CC-9948-A2CB-42626307F92A}"/>
              </a:ext>
            </a:extLst>
          </p:cNvPr>
          <p:cNvPicPr>
            <a:picLocks/>
          </p:cNvPicPr>
          <p:nvPr/>
        </p:nvPicPr>
        <p:blipFill>
          <a:blip r:embed="rId7" cstate="print"/>
          <a:srcRect/>
          <a:stretch>
            <a:fillRect/>
          </a:stretch>
        </p:blipFill>
        <p:spPr bwMode="auto">
          <a:xfrm>
            <a:off x="925045" y="5306832"/>
            <a:ext cx="1501330" cy="902590"/>
          </a:xfrm>
          <a:prstGeom prst="rect">
            <a:avLst/>
          </a:prstGeom>
          <a:noFill/>
          <a:ln w="9525">
            <a:noFill/>
            <a:miter lim="800000"/>
            <a:headEnd/>
            <a:tailEnd/>
          </a:ln>
        </p:spPr>
      </p:pic>
      <p:pic>
        <p:nvPicPr>
          <p:cNvPr id="99" name="Picture 6" descr="Berries">
            <a:extLst>
              <a:ext uri="{FF2B5EF4-FFF2-40B4-BE49-F238E27FC236}">
                <a16:creationId xmlns:a16="http://schemas.microsoft.com/office/drawing/2014/main" id="{D7520672-BCEC-8343-B764-FF61C795EB99}"/>
              </a:ext>
            </a:extLst>
          </p:cNvPr>
          <p:cNvPicPr>
            <a:picLocks noChangeArrowheads="1"/>
          </p:cNvPicPr>
          <p:nvPr/>
        </p:nvPicPr>
        <p:blipFill>
          <a:blip r:embed="rId8" cstate="print"/>
          <a:srcRect/>
          <a:stretch>
            <a:fillRect/>
          </a:stretch>
        </p:blipFill>
        <p:spPr bwMode="auto">
          <a:xfrm>
            <a:off x="925045" y="1489407"/>
            <a:ext cx="1471994" cy="839893"/>
          </a:xfrm>
          <a:prstGeom prst="rect">
            <a:avLst/>
          </a:prstGeom>
          <a:noFill/>
          <a:ln w="9525">
            <a:noFill/>
            <a:miter lim="800000"/>
            <a:headEnd/>
            <a:tailEnd/>
          </a:ln>
        </p:spPr>
      </p:pic>
      <p:sp>
        <p:nvSpPr>
          <p:cNvPr id="101" name="Frame 100">
            <a:extLst>
              <a:ext uri="{FF2B5EF4-FFF2-40B4-BE49-F238E27FC236}">
                <a16:creationId xmlns:a16="http://schemas.microsoft.com/office/drawing/2014/main" id="{D5A5294D-80A0-2740-8531-215098F85687}"/>
              </a:ext>
            </a:extLst>
          </p:cNvPr>
          <p:cNvSpPr/>
          <p:nvPr/>
        </p:nvSpPr>
        <p:spPr>
          <a:xfrm>
            <a:off x="673170" y="388910"/>
            <a:ext cx="1883257" cy="3077391"/>
          </a:xfrm>
          <a:prstGeom prst="frame">
            <a:avLst>
              <a:gd name="adj1" fmla="val 193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5" name="TextBox 104">
            <a:extLst>
              <a:ext uri="{FF2B5EF4-FFF2-40B4-BE49-F238E27FC236}">
                <a16:creationId xmlns:a16="http://schemas.microsoft.com/office/drawing/2014/main" id="{AD834EF8-9923-774A-9977-6BA3EA0E67A9}"/>
              </a:ext>
            </a:extLst>
          </p:cNvPr>
          <p:cNvSpPr txBox="1"/>
          <p:nvPr/>
        </p:nvSpPr>
        <p:spPr>
          <a:xfrm>
            <a:off x="9290516" y="1049433"/>
            <a:ext cx="1131365" cy="369332"/>
          </a:xfrm>
          <a:prstGeom prst="rect">
            <a:avLst/>
          </a:prstGeom>
          <a:noFill/>
        </p:spPr>
        <p:txBody>
          <a:bodyPr wrap="square" rtlCol="0">
            <a:spAutoFit/>
          </a:bodyPr>
          <a:lstStyle/>
          <a:p>
            <a:r>
              <a:rPr lang="en-US" b="1" dirty="0">
                <a:solidFill>
                  <a:srgbClr val="00B050"/>
                </a:solidFill>
                <a:latin typeface="Lucida Sans" panose="020B0602030504020204" pitchFamily="34" charset="77"/>
              </a:rPr>
              <a:t>Clones </a:t>
            </a:r>
          </a:p>
        </p:txBody>
      </p:sp>
      <p:sp>
        <p:nvSpPr>
          <p:cNvPr id="106" name="TextBox 105">
            <a:extLst>
              <a:ext uri="{FF2B5EF4-FFF2-40B4-BE49-F238E27FC236}">
                <a16:creationId xmlns:a16="http://schemas.microsoft.com/office/drawing/2014/main" id="{E6679C5C-E606-F94B-9C18-0C68C67B387B}"/>
              </a:ext>
            </a:extLst>
          </p:cNvPr>
          <p:cNvSpPr txBox="1"/>
          <p:nvPr/>
        </p:nvSpPr>
        <p:spPr>
          <a:xfrm>
            <a:off x="10323996" y="1049433"/>
            <a:ext cx="1981433" cy="369332"/>
          </a:xfrm>
          <a:prstGeom prst="rect">
            <a:avLst/>
          </a:prstGeom>
          <a:noFill/>
        </p:spPr>
        <p:txBody>
          <a:bodyPr wrap="square" rtlCol="0">
            <a:spAutoFit/>
          </a:bodyPr>
          <a:lstStyle/>
          <a:p>
            <a:r>
              <a:rPr lang="en-US" b="1" dirty="0">
                <a:solidFill>
                  <a:srgbClr val="7030A0"/>
                </a:solidFill>
                <a:latin typeface="Lucida Sans" panose="020B0602030504020204" pitchFamily="34" charset="77"/>
              </a:rPr>
              <a:t>Measurements</a:t>
            </a:r>
          </a:p>
        </p:txBody>
      </p:sp>
      <p:sp>
        <p:nvSpPr>
          <p:cNvPr id="3" name="Triangle 2">
            <a:extLst>
              <a:ext uri="{FF2B5EF4-FFF2-40B4-BE49-F238E27FC236}">
                <a16:creationId xmlns:a16="http://schemas.microsoft.com/office/drawing/2014/main" id="{59252455-3EB1-FB46-90C5-472EE790A0A6}"/>
              </a:ext>
            </a:extLst>
          </p:cNvPr>
          <p:cNvSpPr/>
          <p:nvPr/>
        </p:nvSpPr>
        <p:spPr>
          <a:xfrm rot="10800000">
            <a:off x="9491721" y="1577911"/>
            <a:ext cx="640510" cy="5026669"/>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riangle 106">
            <a:extLst>
              <a:ext uri="{FF2B5EF4-FFF2-40B4-BE49-F238E27FC236}">
                <a16:creationId xmlns:a16="http://schemas.microsoft.com/office/drawing/2014/main" id="{75DB5C0E-0F36-FC49-A57B-83028AB42F9B}"/>
              </a:ext>
            </a:extLst>
          </p:cNvPr>
          <p:cNvSpPr/>
          <p:nvPr/>
        </p:nvSpPr>
        <p:spPr>
          <a:xfrm>
            <a:off x="10960263" y="1568366"/>
            <a:ext cx="640510" cy="5026669"/>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5-Point Star 1">
            <a:extLst>
              <a:ext uri="{FF2B5EF4-FFF2-40B4-BE49-F238E27FC236}">
                <a16:creationId xmlns:a16="http://schemas.microsoft.com/office/drawing/2014/main" id="{9887186D-2955-3C44-B1FE-5C9ADCFF9AD9}"/>
              </a:ext>
            </a:extLst>
          </p:cNvPr>
          <p:cNvSpPr/>
          <p:nvPr/>
        </p:nvSpPr>
        <p:spPr>
          <a:xfrm>
            <a:off x="6520990" y="759862"/>
            <a:ext cx="430682" cy="409440"/>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5-Point Star 99">
            <a:extLst>
              <a:ext uri="{FF2B5EF4-FFF2-40B4-BE49-F238E27FC236}">
                <a16:creationId xmlns:a16="http://schemas.microsoft.com/office/drawing/2014/main" id="{A74C1FCF-39ED-534D-A8C2-5DDC3C32A926}"/>
              </a:ext>
            </a:extLst>
          </p:cNvPr>
          <p:cNvSpPr/>
          <p:nvPr/>
        </p:nvSpPr>
        <p:spPr>
          <a:xfrm>
            <a:off x="6747527" y="1515167"/>
            <a:ext cx="430682" cy="409440"/>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5-Point Star 102">
            <a:extLst>
              <a:ext uri="{FF2B5EF4-FFF2-40B4-BE49-F238E27FC236}">
                <a16:creationId xmlns:a16="http://schemas.microsoft.com/office/drawing/2014/main" id="{EFA34E66-E185-3145-B100-18AB85B2FAE0}"/>
              </a:ext>
            </a:extLst>
          </p:cNvPr>
          <p:cNvSpPr/>
          <p:nvPr/>
        </p:nvSpPr>
        <p:spPr>
          <a:xfrm>
            <a:off x="6788390" y="2178572"/>
            <a:ext cx="430682" cy="409440"/>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4ECC383D-4824-7546-8077-E647287538F5}"/>
              </a:ext>
            </a:extLst>
          </p:cNvPr>
          <p:cNvSpPr txBox="1"/>
          <p:nvPr/>
        </p:nvSpPr>
        <p:spPr>
          <a:xfrm>
            <a:off x="433035" y="6399968"/>
            <a:ext cx="2966742" cy="307777"/>
          </a:xfrm>
          <a:prstGeom prst="rect">
            <a:avLst/>
          </a:prstGeom>
          <a:noFill/>
        </p:spPr>
        <p:txBody>
          <a:bodyPr wrap="square" rtlCol="0">
            <a:spAutoFit/>
          </a:bodyPr>
          <a:lstStyle/>
          <a:p>
            <a:pPr algn="ctr"/>
            <a:r>
              <a:rPr lang="en-US" sz="1400" dirty="0">
                <a:latin typeface="Lucida Sans" panose="020B0602030504020204" pitchFamily="34" charset="77"/>
                <a:cs typeface="Baskerville"/>
              </a:rPr>
              <a:t>Slide credit: Dr. Sagar </a:t>
            </a:r>
            <a:r>
              <a:rPr lang="en-US" sz="1400" dirty="0" err="1">
                <a:latin typeface="Lucida Sans" panose="020B0602030504020204" pitchFamily="34" charset="77"/>
                <a:cs typeface="Baskerville"/>
              </a:rPr>
              <a:t>Sathuvalli</a:t>
            </a:r>
            <a:endParaRPr lang="en-US" sz="1400" dirty="0">
              <a:latin typeface="Lucida Sans" panose="020B0602030504020204" pitchFamily="34" charset="77"/>
              <a:cs typeface="Baskerville"/>
            </a:endParaRPr>
          </a:p>
        </p:txBody>
      </p:sp>
    </p:spTree>
    <p:extLst>
      <p:ext uri="{BB962C8B-B14F-4D97-AF65-F5344CB8AC3E}">
        <p14:creationId xmlns:p14="http://schemas.microsoft.com/office/powerpoint/2010/main" val="17976124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3A3BE87-A83A-4F41-8402-45F88DDD270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6858698" y="214618"/>
            <a:ext cx="3644104" cy="4121756"/>
          </a:xfrm>
          <a:prstGeom prst="rect">
            <a:avLst/>
          </a:prstGeom>
        </p:spPr>
      </p:pic>
      <p:pic>
        <p:nvPicPr>
          <p:cNvPr id="14" name="Picture 13">
            <a:extLst>
              <a:ext uri="{FF2B5EF4-FFF2-40B4-BE49-F238E27FC236}">
                <a16:creationId xmlns:a16="http://schemas.microsoft.com/office/drawing/2014/main" id="{71A6A754-030B-C94D-A0E2-5BB391D6AE8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1782" y="1227144"/>
            <a:ext cx="5395994" cy="5148620"/>
          </a:xfrm>
          <a:prstGeom prst="rect">
            <a:avLst/>
          </a:prstGeom>
        </p:spPr>
      </p:pic>
      <p:pic>
        <p:nvPicPr>
          <p:cNvPr id="16" name="Picture 15">
            <a:extLst>
              <a:ext uri="{FF2B5EF4-FFF2-40B4-BE49-F238E27FC236}">
                <a16:creationId xmlns:a16="http://schemas.microsoft.com/office/drawing/2014/main" id="{1AA52D55-F8E1-864D-B582-C4806BCEDC6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9193752" y="3193497"/>
            <a:ext cx="3315209" cy="2486407"/>
          </a:xfrm>
          <a:prstGeom prst="rect">
            <a:avLst/>
          </a:prstGeom>
        </p:spPr>
      </p:pic>
      <p:sp>
        <p:nvSpPr>
          <p:cNvPr id="17" name="TextBox 16">
            <a:extLst>
              <a:ext uri="{FF2B5EF4-FFF2-40B4-BE49-F238E27FC236}">
                <a16:creationId xmlns:a16="http://schemas.microsoft.com/office/drawing/2014/main" id="{425029AD-E591-BA48-B781-31C0B79C961D}"/>
              </a:ext>
            </a:extLst>
          </p:cNvPr>
          <p:cNvSpPr txBox="1"/>
          <p:nvPr/>
        </p:nvSpPr>
        <p:spPr>
          <a:xfrm>
            <a:off x="719328" y="1489710"/>
            <a:ext cx="3547872" cy="523220"/>
          </a:xfrm>
          <a:prstGeom prst="rect">
            <a:avLst/>
          </a:prstGeom>
          <a:noFill/>
        </p:spPr>
        <p:txBody>
          <a:bodyPr wrap="square" rtlCol="0">
            <a:spAutoFit/>
          </a:bodyPr>
          <a:lstStyle/>
          <a:p>
            <a:r>
              <a:rPr lang="en-US" sz="2800" b="1" dirty="0">
                <a:solidFill>
                  <a:srgbClr val="FFFF00"/>
                </a:solidFill>
              </a:rPr>
              <a:t>Anthers (male part)</a:t>
            </a:r>
          </a:p>
        </p:txBody>
      </p:sp>
      <p:sp>
        <p:nvSpPr>
          <p:cNvPr id="20" name="TextBox 19">
            <a:extLst>
              <a:ext uri="{FF2B5EF4-FFF2-40B4-BE49-F238E27FC236}">
                <a16:creationId xmlns:a16="http://schemas.microsoft.com/office/drawing/2014/main" id="{A5AC6599-BA9C-1442-8F1F-9270B9E186CF}"/>
              </a:ext>
            </a:extLst>
          </p:cNvPr>
          <p:cNvSpPr txBox="1"/>
          <p:nvPr/>
        </p:nvSpPr>
        <p:spPr>
          <a:xfrm>
            <a:off x="719328" y="5248656"/>
            <a:ext cx="3547872" cy="523220"/>
          </a:xfrm>
          <a:prstGeom prst="rect">
            <a:avLst/>
          </a:prstGeom>
          <a:noFill/>
        </p:spPr>
        <p:txBody>
          <a:bodyPr wrap="square" rtlCol="0">
            <a:spAutoFit/>
          </a:bodyPr>
          <a:lstStyle/>
          <a:p>
            <a:r>
              <a:rPr lang="en-US" sz="2800" b="1" dirty="0">
                <a:solidFill>
                  <a:srgbClr val="FF0000"/>
                </a:solidFill>
              </a:rPr>
              <a:t>Stigma (female part)</a:t>
            </a:r>
          </a:p>
        </p:txBody>
      </p:sp>
      <p:sp>
        <p:nvSpPr>
          <p:cNvPr id="21" name="TextBox 20">
            <a:extLst>
              <a:ext uri="{FF2B5EF4-FFF2-40B4-BE49-F238E27FC236}">
                <a16:creationId xmlns:a16="http://schemas.microsoft.com/office/drawing/2014/main" id="{90248E5D-4193-4342-9923-E4BD5A11CE2B}"/>
              </a:ext>
            </a:extLst>
          </p:cNvPr>
          <p:cNvSpPr txBox="1"/>
          <p:nvPr/>
        </p:nvSpPr>
        <p:spPr>
          <a:xfrm>
            <a:off x="3873197" y="3108956"/>
            <a:ext cx="1954579" cy="1815882"/>
          </a:xfrm>
          <a:prstGeom prst="rect">
            <a:avLst/>
          </a:prstGeom>
          <a:noFill/>
        </p:spPr>
        <p:txBody>
          <a:bodyPr wrap="square" rtlCol="0">
            <a:spAutoFit/>
          </a:bodyPr>
          <a:lstStyle/>
          <a:p>
            <a:r>
              <a:rPr lang="en-US" sz="2800" b="1" dirty="0">
                <a:solidFill>
                  <a:schemeClr val="bg1"/>
                </a:solidFill>
              </a:rPr>
              <a:t>Pollen comes from holes on anther tip</a:t>
            </a:r>
          </a:p>
        </p:txBody>
      </p:sp>
      <p:cxnSp>
        <p:nvCxnSpPr>
          <p:cNvPr id="19" name="Straight Arrow Connector 18">
            <a:extLst>
              <a:ext uri="{FF2B5EF4-FFF2-40B4-BE49-F238E27FC236}">
                <a16:creationId xmlns:a16="http://schemas.microsoft.com/office/drawing/2014/main" id="{FDF8AC45-D0B0-0647-A75D-02773A4DD347}"/>
              </a:ext>
            </a:extLst>
          </p:cNvPr>
          <p:cNvCxnSpPr>
            <a:cxnSpLocks/>
          </p:cNvCxnSpPr>
          <p:nvPr/>
        </p:nvCxnSpPr>
        <p:spPr>
          <a:xfrm>
            <a:off x="1828800" y="2275496"/>
            <a:ext cx="475488" cy="1153504"/>
          </a:xfrm>
          <a:prstGeom prst="straightConnector1">
            <a:avLst/>
          </a:prstGeom>
          <a:ln w="9842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1FD9ADE-D0EC-A94A-8C01-540FA8CFDD15}"/>
              </a:ext>
            </a:extLst>
          </p:cNvPr>
          <p:cNvCxnSpPr>
            <a:cxnSpLocks/>
          </p:cNvCxnSpPr>
          <p:nvPr/>
        </p:nvCxnSpPr>
        <p:spPr>
          <a:xfrm flipV="1">
            <a:off x="1828800" y="4133089"/>
            <a:ext cx="384048" cy="1115567"/>
          </a:xfrm>
          <a:prstGeom prst="straightConnector1">
            <a:avLst/>
          </a:prstGeom>
          <a:ln w="984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704E48D-00CA-8949-83D7-FFB5D9363C26}"/>
              </a:ext>
            </a:extLst>
          </p:cNvPr>
          <p:cNvCxnSpPr>
            <a:cxnSpLocks/>
          </p:cNvCxnSpPr>
          <p:nvPr/>
        </p:nvCxnSpPr>
        <p:spPr>
          <a:xfrm flipH="1">
            <a:off x="2578608" y="3804532"/>
            <a:ext cx="1118100" cy="0"/>
          </a:xfrm>
          <a:prstGeom prst="straightConnector1">
            <a:avLst/>
          </a:prstGeom>
          <a:ln w="984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4FA45CA-421F-F54E-BB30-6B661CF585C9}"/>
              </a:ext>
            </a:extLst>
          </p:cNvPr>
          <p:cNvSpPr txBox="1"/>
          <p:nvPr/>
        </p:nvSpPr>
        <p:spPr>
          <a:xfrm>
            <a:off x="5935899" y="4359413"/>
            <a:ext cx="3564130"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Use Dremel tool to get pollen out of anthers</a:t>
            </a:r>
          </a:p>
        </p:txBody>
      </p:sp>
      <p:pic>
        <p:nvPicPr>
          <p:cNvPr id="7174" name="Picture 6" descr="Dremel 7350-5 Cordless Rotary Tool Kit">
            <a:extLst>
              <a:ext uri="{FF2B5EF4-FFF2-40B4-BE49-F238E27FC236}">
                <a16:creationId xmlns:a16="http://schemas.microsoft.com/office/drawing/2014/main" id="{6CC3F251-61A8-AB4D-963C-0F980A8DE3F9}"/>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498367" y="5617251"/>
            <a:ext cx="2367757" cy="954107"/>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BDA468BE-1824-424C-ADE4-D48D54709216}"/>
              </a:ext>
            </a:extLst>
          </p:cNvPr>
          <p:cNvSpPr txBox="1"/>
          <p:nvPr/>
        </p:nvSpPr>
        <p:spPr>
          <a:xfrm>
            <a:off x="431782" y="356922"/>
            <a:ext cx="5173478"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Making potato crosses</a:t>
            </a:r>
          </a:p>
        </p:txBody>
      </p:sp>
    </p:spTree>
    <p:extLst>
      <p:ext uri="{BB962C8B-B14F-4D97-AF65-F5344CB8AC3E}">
        <p14:creationId xmlns:p14="http://schemas.microsoft.com/office/powerpoint/2010/main" val="3122843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C66BD0-36B8-2447-A9EB-51FFE925DF25}"/>
              </a:ext>
            </a:extLst>
          </p:cNvPr>
          <p:cNvSpPr txBox="1"/>
          <p:nvPr/>
        </p:nvSpPr>
        <p:spPr>
          <a:xfrm>
            <a:off x="1333290" y="140427"/>
            <a:ext cx="9416483" cy="646331"/>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Background on potato (</a:t>
            </a:r>
            <a:r>
              <a:rPr lang="en-US" sz="3600" i="1" dirty="0">
                <a:latin typeface="Times New Roman" panose="02020603050405020304" pitchFamily="18" charset="0"/>
                <a:cs typeface="Times New Roman" panose="02020603050405020304" pitchFamily="18" charset="0"/>
              </a:rPr>
              <a:t>Solanum tuberosum</a:t>
            </a:r>
            <a:r>
              <a:rPr lang="en-US" sz="3600" dirty="0">
                <a:latin typeface="Times New Roman" panose="02020603050405020304" pitchFamily="18" charset="0"/>
                <a:cs typeface="Times New Roman" panose="02020603050405020304" pitchFamily="18" charset="0"/>
              </a:rPr>
              <a:t>)</a:t>
            </a:r>
          </a:p>
        </p:txBody>
      </p:sp>
      <p:pic>
        <p:nvPicPr>
          <p:cNvPr id="5" name="Picture 4" descr="How potato grows">
            <a:extLst>
              <a:ext uri="{FF2B5EF4-FFF2-40B4-BE49-F238E27FC236}">
                <a16:creationId xmlns:a16="http://schemas.microsoft.com/office/drawing/2014/main" id="{E5BAA7DD-36B8-E940-8C85-973722C6779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7629" y="1157673"/>
            <a:ext cx="4159405" cy="5265429"/>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BC48110-670B-194B-B276-00F999886231}"/>
              </a:ext>
            </a:extLst>
          </p:cNvPr>
          <p:cNvSpPr txBox="1"/>
          <p:nvPr/>
        </p:nvSpPr>
        <p:spPr>
          <a:xfrm>
            <a:off x="4939983" y="1026515"/>
            <a:ext cx="5809785" cy="646331"/>
          </a:xfrm>
          <a:prstGeom prst="rect">
            <a:avLst/>
          </a:prstGeom>
          <a:noFill/>
        </p:spPr>
        <p:txBody>
          <a:bodyPr wrap="square" rtlCol="0">
            <a:spAutoFit/>
          </a:bodyPr>
          <a:lstStyle/>
          <a:p>
            <a:r>
              <a:rPr lang="en-US" dirty="0"/>
              <a:t>Family: </a:t>
            </a:r>
            <a:r>
              <a:rPr lang="en-US" dirty="0">
                <a:solidFill>
                  <a:srgbClr val="7030A0"/>
                </a:solidFill>
              </a:rPr>
              <a:t>Solanaceae</a:t>
            </a:r>
            <a:r>
              <a:rPr lang="en-US" dirty="0"/>
              <a:t> (nightshades), other members include tomato, eggplant, peppers, tobacco, etc.</a:t>
            </a:r>
          </a:p>
        </p:txBody>
      </p:sp>
      <p:sp>
        <p:nvSpPr>
          <p:cNvPr id="10" name="TextBox 9">
            <a:extLst>
              <a:ext uri="{FF2B5EF4-FFF2-40B4-BE49-F238E27FC236}">
                <a16:creationId xmlns:a16="http://schemas.microsoft.com/office/drawing/2014/main" id="{4F55D330-6A6A-3149-BD22-F42FCCDF3457}"/>
              </a:ext>
            </a:extLst>
          </p:cNvPr>
          <p:cNvSpPr txBox="1"/>
          <p:nvPr/>
        </p:nvSpPr>
        <p:spPr>
          <a:xfrm>
            <a:off x="4939979" y="4779276"/>
            <a:ext cx="5809785" cy="646331"/>
          </a:xfrm>
          <a:prstGeom prst="rect">
            <a:avLst/>
          </a:prstGeom>
          <a:noFill/>
        </p:spPr>
        <p:txBody>
          <a:bodyPr wrap="square" rtlCol="0">
            <a:spAutoFit/>
          </a:bodyPr>
          <a:lstStyle/>
          <a:p>
            <a:r>
              <a:rPr lang="en-US" dirty="0"/>
              <a:t>Range of ploidy in cultivated potato species: 2X, 3X, 4X, and 5X (Watanabe et al., 2015) </a:t>
            </a:r>
          </a:p>
        </p:txBody>
      </p:sp>
      <p:sp>
        <p:nvSpPr>
          <p:cNvPr id="11" name="TextBox 10">
            <a:extLst>
              <a:ext uri="{FF2B5EF4-FFF2-40B4-BE49-F238E27FC236}">
                <a16:creationId xmlns:a16="http://schemas.microsoft.com/office/drawing/2014/main" id="{8DDE152E-50E7-F042-AB45-C3955F4253F9}"/>
              </a:ext>
            </a:extLst>
          </p:cNvPr>
          <p:cNvSpPr txBox="1"/>
          <p:nvPr/>
        </p:nvSpPr>
        <p:spPr>
          <a:xfrm>
            <a:off x="4939979" y="3985928"/>
            <a:ext cx="5809785" cy="646331"/>
          </a:xfrm>
          <a:prstGeom prst="rect">
            <a:avLst/>
          </a:prstGeom>
          <a:noFill/>
        </p:spPr>
        <p:txBody>
          <a:bodyPr wrap="square" rtlCol="0">
            <a:spAutoFit/>
          </a:bodyPr>
          <a:lstStyle/>
          <a:p>
            <a:r>
              <a:rPr lang="en-US" dirty="0"/>
              <a:t>Most cultivated potatoes are tetraploids (2n = 4x = 48) although some cultivated varieties are diploid (2n = 2x =24)</a:t>
            </a:r>
          </a:p>
        </p:txBody>
      </p:sp>
      <p:sp>
        <p:nvSpPr>
          <p:cNvPr id="12" name="TextBox 11">
            <a:extLst>
              <a:ext uri="{FF2B5EF4-FFF2-40B4-BE49-F238E27FC236}">
                <a16:creationId xmlns:a16="http://schemas.microsoft.com/office/drawing/2014/main" id="{7C2F3011-4F2D-4B48-9083-490D22E2CA4C}"/>
              </a:ext>
            </a:extLst>
          </p:cNvPr>
          <p:cNvSpPr txBox="1"/>
          <p:nvPr/>
        </p:nvSpPr>
        <p:spPr>
          <a:xfrm>
            <a:off x="4939980" y="1753221"/>
            <a:ext cx="5809785" cy="646331"/>
          </a:xfrm>
          <a:prstGeom prst="rect">
            <a:avLst/>
          </a:prstGeom>
          <a:noFill/>
        </p:spPr>
        <p:txBody>
          <a:bodyPr wrap="square" rtlCol="0">
            <a:spAutoFit/>
          </a:bodyPr>
          <a:lstStyle/>
          <a:p>
            <a:r>
              <a:rPr lang="en-US" dirty="0"/>
              <a:t>Base chromosome number = 12; Haploid genome size is ~900 MB  (PGSC 2011, </a:t>
            </a:r>
            <a:r>
              <a:rPr lang="en-US" dirty="0" err="1"/>
              <a:t>Kyriakidou</a:t>
            </a:r>
            <a:r>
              <a:rPr lang="en-US" dirty="0"/>
              <a:t> et al., 2020)</a:t>
            </a:r>
          </a:p>
        </p:txBody>
      </p:sp>
      <p:pic>
        <p:nvPicPr>
          <p:cNvPr id="15" name="Picture 14">
            <a:extLst>
              <a:ext uri="{FF2B5EF4-FFF2-40B4-BE49-F238E27FC236}">
                <a16:creationId xmlns:a16="http://schemas.microsoft.com/office/drawing/2014/main" id="{5AC81CC4-9C5D-5E47-ADDB-F6E0C2FE29F7}"/>
              </a:ext>
            </a:extLst>
          </p:cNvPr>
          <p:cNvPicPr>
            <a:picLocks noChangeAspect="1"/>
          </p:cNvPicPr>
          <p:nvPr/>
        </p:nvPicPr>
        <p:blipFill>
          <a:blip r:embed="rId3"/>
          <a:stretch>
            <a:fillRect/>
          </a:stretch>
        </p:blipFill>
        <p:spPr>
          <a:xfrm>
            <a:off x="4939980" y="2431514"/>
            <a:ext cx="5466262" cy="1042206"/>
          </a:xfrm>
          <a:prstGeom prst="rect">
            <a:avLst/>
          </a:prstGeom>
        </p:spPr>
      </p:pic>
      <p:sp>
        <p:nvSpPr>
          <p:cNvPr id="16" name="TextBox 15">
            <a:extLst>
              <a:ext uri="{FF2B5EF4-FFF2-40B4-BE49-F238E27FC236}">
                <a16:creationId xmlns:a16="http://schemas.microsoft.com/office/drawing/2014/main" id="{51DCB9C1-EE04-0A40-A04F-BE2AED6573AE}"/>
              </a:ext>
            </a:extLst>
          </p:cNvPr>
          <p:cNvSpPr txBox="1"/>
          <p:nvPr/>
        </p:nvSpPr>
        <p:spPr>
          <a:xfrm>
            <a:off x="8737124" y="3505682"/>
            <a:ext cx="2044394" cy="369332"/>
          </a:xfrm>
          <a:prstGeom prst="rect">
            <a:avLst/>
          </a:prstGeom>
          <a:noFill/>
        </p:spPr>
        <p:txBody>
          <a:bodyPr wrap="square" rtlCol="0">
            <a:spAutoFit/>
          </a:bodyPr>
          <a:lstStyle/>
          <a:p>
            <a:r>
              <a:rPr lang="en-US" dirty="0"/>
              <a:t>(</a:t>
            </a:r>
            <a:r>
              <a:rPr lang="en-US" dirty="0" err="1"/>
              <a:t>Braz</a:t>
            </a:r>
            <a:r>
              <a:rPr lang="en-US" dirty="0"/>
              <a:t> et al., 2018)</a:t>
            </a:r>
          </a:p>
        </p:txBody>
      </p:sp>
    </p:spTree>
    <p:extLst>
      <p:ext uri="{BB962C8B-B14F-4D97-AF65-F5344CB8AC3E}">
        <p14:creationId xmlns:p14="http://schemas.microsoft.com/office/powerpoint/2010/main" val="42039180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C58CEB-E661-6340-AFD0-37BE6F7AFF2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6304816" y="1202465"/>
            <a:ext cx="5958059" cy="4109428"/>
          </a:xfrm>
          <a:prstGeom prst="rect">
            <a:avLst/>
          </a:prstGeom>
        </p:spPr>
      </p:pic>
      <p:pic>
        <p:nvPicPr>
          <p:cNvPr id="5" name="Picture 4">
            <a:extLst>
              <a:ext uri="{FF2B5EF4-FFF2-40B4-BE49-F238E27FC236}">
                <a16:creationId xmlns:a16="http://schemas.microsoft.com/office/drawing/2014/main" id="{BBFE594C-69B2-2D40-914B-CA2767D9638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1614788" y="3854528"/>
            <a:ext cx="1653316" cy="3987869"/>
          </a:xfrm>
          <a:prstGeom prst="rect">
            <a:avLst/>
          </a:prstGeom>
        </p:spPr>
      </p:pic>
      <p:pic>
        <p:nvPicPr>
          <p:cNvPr id="11" name="Picture 10">
            <a:extLst>
              <a:ext uri="{FF2B5EF4-FFF2-40B4-BE49-F238E27FC236}">
                <a16:creationId xmlns:a16="http://schemas.microsoft.com/office/drawing/2014/main" id="{4019F2F9-1DD1-B14B-B702-832D9EE120F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41660" y="715544"/>
            <a:ext cx="3176017" cy="3143224"/>
          </a:xfrm>
          <a:prstGeom prst="rect">
            <a:avLst/>
          </a:prstGeom>
        </p:spPr>
      </p:pic>
      <p:sp>
        <p:nvSpPr>
          <p:cNvPr id="13" name="Cross 12">
            <a:extLst>
              <a:ext uri="{FF2B5EF4-FFF2-40B4-BE49-F238E27FC236}">
                <a16:creationId xmlns:a16="http://schemas.microsoft.com/office/drawing/2014/main" id="{83519709-9BFD-1047-98A4-1D9FBA62C7CE}"/>
              </a:ext>
            </a:extLst>
          </p:cNvPr>
          <p:cNvSpPr/>
          <p:nvPr/>
        </p:nvSpPr>
        <p:spPr>
          <a:xfrm>
            <a:off x="2112263" y="4187952"/>
            <a:ext cx="511795" cy="504668"/>
          </a:xfrm>
          <a:prstGeom prst="plus">
            <a:avLst>
              <a:gd name="adj" fmla="val 3964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32A42B9-41C3-6346-9993-458A5746346E}"/>
              </a:ext>
            </a:extLst>
          </p:cNvPr>
          <p:cNvCxnSpPr>
            <a:cxnSpLocks/>
          </p:cNvCxnSpPr>
          <p:nvPr/>
        </p:nvCxnSpPr>
        <p:spPr>
          <a:xfrm>
            <a:off x="4288808" y="3257179"/>
            <a:ext cx="1289032" cy="949061"/>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A21936-E021-DD44-99B2-FDA38F796CA0}"/>
              </a:ext>
            </a:extLst>
          </p:cNvPr>
          <p:cNvCxnSpPr>
            <a:cxnSpLocks/>
          </p:cNvCxnSpPr>
          <p:nvPr/>
        </p:nvCxnSpPr>
        <p:spPr>
          <a:xfrm flipH="1">
            <a:off x="4694732" y="4114800"/>
            <a:ext cx="869649" cy="1481328"/>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9A7DC24-95C5-BD48-96A2-32E16C9F71F4}"/>
              </a:ext>
            </a:extLst>
          </p:cNvPr>
          <p:cNvCxnSpPr>
            <a:cxnSpLocks/>
          </p:cNvCxnSpPr>
          <p:nvPr/>
        </p:nvCxnSpPr>
        <p:spPr>
          <a:xfrm flipV="1">
            <a:off x="5449190" y="3694176"/>
            <a:ext cx="1408810" cy="493776"/>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892F6F2-83A7-1849-A361-9A6A746D455D}"/>
              </a:ext>
            </a:extLst>
          </p:cNvPr>
          <p:cNvSpPr txBox="1"/>
          <p:nvPr/>
        </p:nvSpPr>
        <p:spPr>
          <a:xfrm>
            <a:off x="4541476" y="581599"/>
            <a:ext cx="2045809" cy="2246769"/>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Cross pollinate and wait several weeks… berries grow</a:t>
            </a:r>
          </a:p>
        </p:txBody>
      </p:sp>
    </p:spTree>
    <p:extLst>
      <p:ext uri="{BB962C8B-B14F-4D97-AF65-F5344CB8AC3E}">
        <p14:creationId xmlns:p14="http://schemas.microsoft.com/office/powerpoint/2010/main" val="20999159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TruePotatoSeedb">
            <a:extLst>
              <a:ext uri="{FF2B5EF4-FFF2-40B4-BE49-F238E27FC236}">
                <a16:creationId xmlns:a16="http://schemas.microsoft.com/office/drawing/2014/main" id="{7D6CE2B9-F481-E946-8A72-AE4C65262FE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156" y="225039"/>
            <a:ext cx="5293716" cy="28536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92594F7C-1BAF-F444-B36B-8E360AAD95A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3745" y="3517237"/>
            <a:ext cx="5173127" cy="285364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5" descr="Russetsminitubers">
            <a:extLst>
              <a:ext uri="{FF2B5EF4-FFF2-40B4-BE49-F238E27FC236}">
                <a16:creationId xmlns:a16="http://schemas.microsoft.com/office/drawing/2014/main" id="{2BACC2B2-1F1D-FC4B-B88D-74D029059A3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83961" y="3517237"/>
            <a:ext cx="4763867" cy="28536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5EB0EE76-67FC-484D-9B78-4171C3A6DE56}"/>
              </a:ext>
            </a:extLst>
          </p:cNvPr>
          <p:cNvSpPr txBox="1"/>
          <p:nvPr/>
        </p:nvSpPr>
        <p:spPr>
          <a:xfrm>
            <a:off x="6483961" y="1323510"/>
            <a:ext cx="529371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Extract seeds from berries</a:t>
            </a:r>
          </a:p>
        </p:txBody>
      </p:sp>
      <p:sp>
        <p:nvSpPr>
          <p:cNvPr id="8" name="TextBox 7">
            <a:extLst>
              <a:ext uri="{FF2B5EF4-FFF2-40B4-BE49-F238E27FC236}">
                <a16:creationId xmlns:a16="http://schemas.microsoft.com/office/drawing/2014/main" id="{7E440677-D412-C24A-9E62-EBFE8937BCC4}"/>
              </a:ext>
            </a:extLst>
          </p:cNvPr>
          <p:cNvSpPr txBox="1"/>
          <p:nvPr/>
        </p:nvSpPr>
        <p:spPr>
          <a:xfrm>
            <a:off x="6483961" y="2191786"/>
            <a:ext cx="5293716"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Grow out plantlets to generate </a:t>
            </a:r>
            <a:r>
              <a:rPr lang="en-US" sz="2800" dirty="0" err="1">
                <a:latin typeface="Times New Roman" panose="02020603050405020304" pitchFamily="18" charset="0"/>
                <a:cs typeface="Times New Roman" panose="02020603050405020304" pitchFamily="18" charset="0"/>
              </a:rPr>
              <a:t>minitubers</a:t>
            </a:r>
            <a:r>
              <a:rPr lang="en-US" sz="2800" dirty="0">
                <a:latin typeface="Times New Roman" panose="02020603050405020304" pitchFamily="18" charset="0"/>
                <a:cs typeface="Times New Roman" panose="02020603050405020304" pitchFamily="18" charset="0"/>
              </a:rPr>
              <a:t> in greenhouse</a:t>
            </a:r>
          </a:p>
        </p:txBody>
      </p:sp>
      <p:sp>
        <p:nvSpPr>
          <p:cNvPr id="9" name="TextBox 8">
            <a:extLst>
              <a:ext uri="{FF2B5EF4-FFF2-40B4-BE49-F238E27FC236}">
                <a16:creationId xmlns:a16="http://schemas.microsoft.com/office/drawing/2014/main" id="{D3F64515-B59A-2545-BEFC-F6D1A2E8A768}"/>
              </a:ext>
            </a:extLst>
          </p:cNvPr>
          <p:cNvSpPr txBox="1"/>
          <p:nvPr/>
        </p:nvSpPr>
        <p:spPr>
          <a:xfrm>
            <a:off x="433035" y="6399968"/>
            <a:ext cx="2966742" cy="307777"/>
          </a:xfrm>
          <a:prstGeom prst="rect">
            <a:avLst/>
          </a:prstGeom>
          <a:noFill/>
        </p:spPr>
        <p:txBody>
          <a:bodyPr wrap="square" rtlCol="0">
            <a:spAutoFit/>
          </a:bodyPr>
          <a:lstStyle/>
          <a:p>
            <a:pPr algn="ctr"/>
            <a:r>
              <a:rPr lang="en-US" sz="1400" dirty="0">
                <a:latin typeface="Lucida Sans" panose="020B0602030504020204" pitchFamily="34" charset="77"/>
                <a:cs typeface="Baskerville"/>
              </a:rPr>
              <a:t>Slide credit: Dr. Sagar </a:t>
            </a:r>
            <a:r>
              <a:rPr lang="en-US" sz="1400" dirty="0" err="1">
                <a:latin typeface="Lucida Sans" panose="020B0602030504020204" pitchFamily="34" charset="77"/>
                <a:cs typeface="Baskerville"/>
              </a:rPr>
              <a:t>Sathuvalli</a:t>
            </a:r>
            <a:endParaRPr lang="en-US" sz="1400" dirty="0">
              <a:latin typeface="Lucida Sans" panose="020B0602030504020204" pitchFamily="34" charset="77"/>
              <a:cs typeface="Baskerville"/>
            </a:endParaRPr>
          </a:p>
        </p:txBody>
      </p:sp>
    </p:spTree>
    <p:extLst>
      <p:ext uri="{BB962C8B-B14F-4D97-AF65-F5344CB8AC3E}">
        <p14:creationId xmlns:p14="http://schemas.microsoft.com/office/powerpoint/2010/main" val="30779349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2F39CD-64C7-1340-BF7C-D350B7DA4DC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6066" y="836035"/>
            <a:ext cx="5873860" cy="4719234"/>
          </a:xfrm>
          <a:prstGeom prst="rect">
            <a:avLst/>
          </a:prstGeom>
        </p:spPr>
      </p:pic>
      <p:sp>
        <p:nvSpPr>
          <p:cNvPr id="10" name="TextBox 9">
            <a:extLst>
              <a:ext uri="{FF2B5EF4-FFF2-40B4-BE49-F238E27FC236}">
                <a16:creationId xmlns:a16="http://schemas.microsoft.com/office/drawing/2014/main" id="{B2F5AB81-4AF5-4D4F-AB52-B3184A759CEC}"/>
              </a:ext>
            </a:extLst>
          </p:cNvPr>
          <p:cNvSpPr txBox="1"/>
          <p:nvPr/>
        </p:nvSpPr>
        <p:spPr>
          <a:xfrm>
            <a:off x="1902254" y="170222"/>
            <a:ext cx="9345449"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Single hill selection (Klamath Falls, OR and Aberdeen, ID)</a:t>
            </a:r>
          </a:p>
        </p:txBody>
      </p:sp>
      <p:sp>
        <p:nvSpPr>
          <p:cNvPr id="11" name="TextBox 10">
            <a:extLst>
              <a:ext uri="{FF2B5EF4-FFF2-40B4-BE49-F238E27FC236}">
                <a16:creationId xmlns:a16="http://schemas.microsoft.com/office/drawing/2014/main" id="{9916D2C6-8A02-6548-BD88-8EA0820BBC7E}"/>
              </a:ext>
            </a:extLst>
          </p:cNvPr>
          <p:cNvSpPr txBox="1"/>
          <p:nvPr/>
        </p:nvSpPr>
        <p:spPr>
          <a:xfrm>
            <a:off x="536750" y="6021965"/>
            <a:ext cx="9345449"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Between 60,000 - 120,000 single hills planted</a:t>
            </a:r>
          </a:p>
        </p:txBody>
      </p:sp>
    </p:spTree>
    <p:extLst>
      <p:ext uri="{BB962C8B-B14F-4D97-AF65-F5344CB8AC3E}">
        <p14:creationId xmlns:p14="http://schemas.microsoft.com/office/powerpoint/2010/main" val="16064874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2F39CD-64C7-1340-BF7C-D350B7DA4DC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6066" y="836035"/>
            <a:ext cx="5873860" cy="4719234"/>
          </a:xfrm>
          <a:prstGeom prst="rect">
            <a:avLst/>
          </a:prstGeom>
        </p:spPr>
      </p:pic>
      <p:pic>
        <p:nvPicPr>
          <p:cNvPr id="5" name="Picture 6" descr="https://lh5.googleusercontent.com/-2u32lLmngM4/UleOqZO893I/AAAAAAACFow/rR5-f6Osre4/w1296-h870-no/DSC_5342.JPG">
            <a:extLst>
              <a:ext uri="{FF2B5EF4-FFF2-40B4-BE49-F238E27FC236}">
                <a16:creationId xmlns:a16="http://schemas.microsoft.com/office/drawing/2014/main" id="{5EC46644-39F4-9347-9C0C-4427F57BFD8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574979" y="682697"/>
            <a:ext cx="5077777" cy="2665645"/>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2F5AB81-4AF5-4D4F-AB52-B3184A759CEC}"/>
              </a:ext>
            </a:extLst>
          </p:cNvPr>
          <p:cNvSpPr txBox="1"/>
          <p:nvPr/>
        </p:nvSpPr>
        <p:spPr>
          <a:xfrm>
            <a:off x="1902254" y="170222"/>
            <a:ext cx="9345449"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Single hill selection (Klamath Falls, OR and Aberdeen, ID)</a:t>
            </a:r>
          </a:p>
        </p:txBody>
      </p:sp>
      <p:sp>
        <p:nvSpPr>
          <p:cNvPr id="12" name="TextBox 11">
            <a:extLst>
              <a:ext uri="{FF2B5EF4-FFF2-40B4-BE49-F238E27FC236}">
                <a16:creationId xmlns:a16="http://schemas.microsoft.com/office/drawing/2014/main" id="{8238278A-02FF-6643-A1C5-5962A95A92A5}"/>
              </a:ext>
            </a:extLst>
          </p:cNvPr>
          <p:cNvSpPr txBox="1"/>
          <p:nvPr/>
        </p:nvSpPr>
        <p:spPr>
          <a:xfrm>
            <a:off x="536750" y="6021965"/>
            <a:ext cx="9345449"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Between 60,000 - 120,000 single hills planted</a:t>
            </a:r>
          </a:p>
        </p:txBody>
      </p:sp>
    </p:spTree>
    <p:extLst>
      <p:ext uri="{BB962C8B-B14F-4D97-AF65-F5344CB8AC3E}">
        <p14:creationId xmlns:p14="http://schemas.microsoft.com/office/powerpoint/2010/main" val="32079358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2F39CD-64C7-1340-BF7C-D350B7DA4DC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6066" y="836035"/>
            <a:ext cx="5873860" cy="4719234"/>
          </a:xfrm>
          <a:prstGeom prst="rect">
            <a:avLst/>
          </a:prstGeom>
        </p:spPr>
      </p:pic>
      <p:pic>
        <p:nvPicPr>
          <p:cNvPr id="5" name="Picture 6" descr="https://lh5.googleusercontent.com/-2u32lLmngM4/UleOqZO893I/AAAAAAACFow/rR5-f6Osre4/w1296-h870-no/DSC_5342.JPG">
            <a:extLst>
              <a:ext uri="{FF2B5EF4-FFF2-40B4-BE49-F238E27FC236}">
                <a16:creationId xmlns:a16="http://schemas.microsoft.com/office/drawing/2014/main" id="{5EC46644-39F4-9347-9C0C-4427F57BFD8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574979" y="682697"/>
            <a:ext cx="5077777" cy="2665645"/>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18" descr="https://lh6.googleusercontent.com/-kuPsFbI-uGQ/UleO6zfDNDI/AAAAAAACFow/XWha6ur_ACQ/w1296-h870-no/DSC_5417.JPG">
            <a:extLst>
              <a:ext uri="{FF2B5EF4-FFF2-40B4-BE49-F238E27FC236}">
                <a16:creationId xmlns:a16="http://schemas.microsoft.com/office/drawing/2014/main" id="{32409E69-1DC5-B546-80B8-94B568008B2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0800000">
            <a:off x="6439070" y="3536981"/>
            <a:ext cx="2674798" cy="1478279"/>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20" descr="https://lh4.googleusercontent.com/-BTHnh4YcCsU/UleO8oWjZYI/AAAAAAACFow/ph4n5nyIiKE/w1211-h870-no/DSC_5431.JPG">
            <a:extLst>
              <a:ext uri="{FF2B5EF4-FFF2-40B4-BE49-F238E27FC236}">
                <a16:creationId xmlns:a16="http://schemas.microsoft.com/office/drawing/2014/main" id="{082EBBC2-B3E5-7344-B2FB-98FC7501F45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0800000">
            <a:off x="9245521" y="5203898"/>
            <a:ext cx="2681208" cy="1478279"/>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16" descr="https://lh6.googleusercontent.com/-86RyCjFe63g/UleOtySdPaI/AAAAAAACFow/ecZsd0uAikQ/w1296-h870-no/DSC_5357.JPG">
            <a:extLst>
              <a:ext uri="{FF2B5EF4-FFF2-40B4-BE49-F238E27FC236}">
                <a16:creationId xmlns:a16="http://schemas.microsoft.com/office/drawing/2014/main" id="{85B95A65-E6FB-504F-8AB0-20E294FD68D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248726" y="3563754"/>
            <a:ext cx="2674798" cy="1478279"/>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2F5AB81-4AF5-4D4F-AB52-B3184A759CEC}"/>
              </a:ext>
            </a:extLst>
          </p:cNvPr>
          <p:cNvSpPr txBox="1"/>
          <p:nvPr/>
        </p:nvSpPr>
        <p:spPr>
          <a:xfrm>
            <a:off x="1902254" y="170222"/>
            <a:ext cx="9345449"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Single hill selection (Klamath Falls, OR and Aberdeen, ID)</a:t>
            </a:r>
          </a:p>
        </p:txBody>
      </p:sp>
      <p:sp>
        <p:nvSpPr>
          <p:cNvPr id="12" name="TextBox 11">
            <a:extLst>
              <a:ext uri="{FF2B5EF4-FFF2-40B4-BE49-F238E27FC236}">
                <a16:creationId xmlns:a16="http://schemas.microsoft.com/office/drawing/2014/main" id="{8238278A-02FF-6643-A1C5-5962A95A92A5}"/>
              </a:ext>
            </a:extLst>
          </p:cNvPr>
          <p:cNvSpPr txBox="1"/>
          <p:nvPr/>
        </p:nvSpPr>
        <p:spPr>
          <a:xfrm>
            <a:off x="536750" y="6021965"/>
            <a:ext cx="9345449" cy="523220"/>
          </a:xfrm>
          <a:prstGeom prst="rect">
            <a:avLst/>
          </a:prstGeom>
          <a:noFill/>
        </p:spPr>
        <p:txBody>
          <a:bodyPr wrap="square" rtlCol="0">
            <a:spAutoFit/>
          </a:bodyPr>
          <a:lstStyle/>
          <a:p>
            <a:r>
              <a:rPr lang="en-US" sz="2800" dirty="0">
                <a:solidFill>
                  <a:schemeClr val="accent2"/>
                </a:solidFill>
                <a:latin typeface="Times New Roman" panose="02020603050405020304" pitchFamily="18" charset="0"/>
                <a:cs typeface="Times New Roman" panose="02020603050405020304" pitchFamily="18" charset="0"/>
              </a:rPr>
              <a:t>Lots of poor performers</a:t>
            </a:r>
          </a:p>
        </p:txBody>
      </p:sp>
    </p:spTree>
    <p:extLst>
      <p:ext uri="{BB962C8B-B14F-4D97-AF65-F5344CB8AC3E}">
        <p14:creationId xmlns:p14="http://schemas.microsoft.com/office/powerpoint/2010/main" val="25463026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2F39CD-64C7-1340-BF7C-D350B7DA4DC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6066" y="836035"/>
            <a:ext cx="5873860" cy="4719234"/>
          </a:xfrm>
          <a:prstGeom prst="rect">
            <a:avLst/>
          </a:prstGeom>
        </p:spPr>
      </p:pic>
      <p:pic>
        <p:nvPicPr>
          <p:cNvPr id="5" name="Picture 6" descr="https://lh5.googleusercontent.com/-2u32lLmngM4/UleOqZO893I/AAAAAAACFow/rR5-f6Osre4/w1296-h870-no/DSC_5342.JPG">
            <a:extLst>
              <a:ext uri="{FF2B5EF4-FFF2-40B4-BE49-F238E27FC236}">
                <a16:creationId xmlns:a16="http://schemas.microsoft.com/office/drawing/2014/main" id="{5EC46644-39F4-9347-9C0C-4427F57BFD8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574979" y="682697"/>
            <a:ext cx="5077777" cy="2665645"/>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8" descr="https://lh3.googleusercontent.com/-ZtZ9rfSh9iE/UleOrXpwC-I/AAAAAAACFow/Lv27MnuAxoc/w1296-h870-no/DSC_5350.JPG">
            <a:extLst>
              <a:ext uri="{FF2B5EF4-FFF2-40B4-BE49-F238E27FC236}">
                <a16:creationId xmlns:a16="http://schemas.microsoft.com/office/drawing/2014/main" id="{79D696BF-ACF3-B345-983B-D042DDAD121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98510" y="3860817"/>
            <a:ext cx="4249193" cy="2495840"/>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2F5AB81-4AF5-4D4F-AB52-B3184A759CEC}"/>
              </a:ext>
            </a:extLst>
          </p:cNvPr>
          <p:cNvSpPr txBox="1"/>
          <p:nvPr/>
        </p:nvSpPr>
        <p:spPr>
          <a:xfrm>
            <a:off x="1902254" y="170222"/>
            <a:ext cx="9345449"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Single hill selection (Klamath Falls, OR and Aberdeen, ID)</a:t>
            </a:r>
          </a:p>
        </p:txBody>
      </p:sp>
      <p:sp>
        <p:nvSpPr>
          <p:cNvPr id="11" name="TextBox 10">
            <a:extLst>
              <a:ext uri="{FF2B5EF4-FFF2-40B4-BE49-F238E27FC236}">
                <a16:creationId xmlns:a16="http://schemas.microsoft.com/office/drawing/2014/main" id="{EF07F15C-A4CF-F746-BDFD-13B7EE5497EC}"/>
              </a:ext>
            </a:extLst>
          </p:cNvPr>
          <p:cNvSpPr txBox="1"/>
          <p:nvPr/>
        </p:nvSpPr>
        <p:spPr>
          <a:xfrm>
            <a:off x="386654" y="6021502"/>
            <a:ext cx="6574979"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About 1% selected for further evaluation</a:t>
            </a:r>
          </a:p>
        </p:txBody>
      </p:sp>
    </p:spTree>
    <p:extLst>
      <p:ext uri="{BB962C8B-B14F-4D97-AF65-F5344CB8AC3E}">
        <p14:creationId xmlns:p14="http://schemas.microsoft.com/office/powerpoint/2010/main" val="5583751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EB707E30-25D7-9D43-A67A-499CFCC629E5}"/>
              </a:ext>
            </a:extLst>
          </p:cNvPr>
          <p:cNvSpPr txBox="1">
            <a:spLocks noChangeArrowheads="1"/>
          </p:cNvSpPr>
          <p:nvPr/>
        </p:nvSpPr>
        <p:spPr bwMode="auto">
          <a:xfrm>
            <a:off x="2332225" y="-33852"/>
            <a:ext cx="62751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600" dirty="0">
                <a:latin typeface="Lucida Sans" panose="020B0602030504020204" pitchFamily="34" charset="77"/>
                <a:ea typeface="Andale Mono" panose="020B0509000000000004" pitchFamily="49" charset="0"/>
                <a:cs typeface="Andale Mono" panose="020B0509000000000004" pitchFamily="49" charset="0"/>
              </a:rPr>
              <a:t>Tri-State Breeding Program</a:t>
            </a:r>
          </a:p>
        </p:txBody>
      </p:sp>
      <p:sp>
        <p:nvSpPr>
          <p:cNvPr id="175" name="Rectangle 3">
            <a:extLst>
              <a:ext uri="{FF2B5EF4-FFF2-40B4-BE49-F238E27FC236}">
                <a16:creationId xmlns:a16="http://schemas.microsoft.com/office/drawing/2014/main" id="{9B68A604-EA17-FD4F-BCBD-108E7C7B29F9}"/>
              </a:ext>
            </a:extLst>
          </p:cNvPr>
          <p:cNvSpPr>
            <a:spLocks noChangeArrowheads="1"/>
          </p:cNvSpPr>
          <p:nvPr/>
        </p:nvSpPr>
        <p:spPr bwMode="auto">
          <a:xfrm flipH="1">
            <a:off x="4846523" y="350095"/>
            <a:ext cx="45719" cy="259416"/>
          </a:xfrm>
          <a:prstGeom prst="rect">
            <a:avLst/>
          </a:prstGeom>
          <a:noFill/>
          <a:ln w="9525">
            <a:noFill/>
            <a:miter lim="800000"/>
            <a:headEnd/>
            <a:tailEnd/>
          </a:ln>
        </p:spPr>
        <p:txBody>
          <a:bodyPr wrap="square" lIns="0" tIns="0" rIns="0" bIns="0">
            <a:spAutoFit/>
          </a:bodyPr>
          <a:lstStyle/>
          <a:p>
            <a:r>
              <a:rPr lang="en-US" sz="1700" b="1">
                <a:latin typeface="Times New Roman" pitchFamily="18" charset="0"/>
              </a:rPr>
              <a:t> </a:t>
            </a:r>
            <a:endParaRPr lang="en-US">
              <a:latin typeface="Arial" charset="0"/>
            </a:endParaRPr>
          </a:p>
        </p:txBody>
      </p:sp>
      <p:sp>
        <p:nvSpPr>
          <p:cNvPr id="176" name="Rectangle 5">
            <a:extLst>
              <a:ext uri="{FF2B5EF4-FFF2-40B4-BE49-F238E27FC236}">
                <a16:creationId xmlns:a16="http://schemas.microsoft.com/office/drawing/2014/main" id="{F67EEAB9-E50C-0249-AB74-806C319EAFEE}"/>
              </a:ext>
            </a:extLst>
          </p:cNvPr>
          <p:cNvSpPr>
            <a:spLocks noChangeArrowheads="1"/>
          </p:cNvSpPr>
          <p:nvPr/>
        </p:nvSpPr>
        <p:spPr bwMode="auto">
          <a:xfrm flipH="1">
            <a:off x="7111473" y="581871"/>
            <a:ext cx="45719" cy="259416"/>
          </a:xfrm>
          <a:prstGeom prst="rect">
            <a:avLst/>
          </a:prstGeom>
          <a:noFill/>
          <a:ln w="9525">
            <a:noFill/>
            <a:miter lim="800000"/>
            <a:headEnd/>
            <a:tailEnd/>
          </a:ln>
        </p:spPr>
        <p:txBody>
          <a:bodyPr wrap="square" lIns="0" tIns="0" rIns="0" bIns="0">
            <a:spAutoFit/>
          </a:bodyPr>
          <a:lstStyle/>
          <a:p>
            <a:r>
              <a:rPr lang="en-US" sz="1700" b="1">
                <a:latin typeface="Times New Roman" pitchFamily="18" charset="0"/>
              </a:rPr>
              <a:t> </a:t>
            </a:r>
            <a:endParaRPr lang="en-US" b="1">
              <a:latin typeface="Arial" charset="0"/>
            </a:endParaRPr>
          </a:p>
        </p:txBody>
      </p:sp>
      <p:sp>
        <p:nvSpPr>
          <p:cNvPr id="177" name="Rectangle 7">
            <a:extLst>
              <a:ext uri="{FF2B5EF4-FFF2-40B4-BE49-F238E27FC236}">
                <a16:creationId xmlns:a16="http://schemas.microsoft.com/office/drawing/2014/main" id="{F5BADE58-FA50-B742-983C-B54CA548D1BC}"/>
              </a:ext>
            </a:extLst>
          </p:cNvPr>
          <p:cNvSpPr>
            <a:spLocks noChangeArrowheads="1"/>
          </p:cNvSpPr>
          <p:nvPr/>
        </p:nvSpPr>
        <p:spPr bwMode="auto">
          <a:xfrm>
            <a:off x="4342276" y="3715466"/>
            <a:ext cx="960202" cy="366235"/>
          </a:xfrm>
          <a:prstGeom prst="rect">
            <a:avLst/>
          </a:prstGeom>
          <a:noFill/>
          <a:ln w="9525">
            <a:noFill/>
            <a:miter lim="800000"/>
            <a:headEnd/>
            <a:tailEnd/>
          </a:ln>
        </p:spPr>
        <p:txBody>
          <a:bodyPr wrap="square" lIns="0" tIns="0" rIns="0" bIns="0">
            <a:spAutoFit/>
          </a:bodyPr>
          <a:lstStyle/>
          <a:p>
            <a:pPr algn="ctr"/>
            <a:r>
              <a:rPr lang="en-US" sz="1200" b="1" dirty="0">
                <a:latin typeface="Times New Roman" pitchFamily="18" charset="0"/>
              </a:rPr>
              <a:t>20-hills, 2 reps</a:t>
            </a:r>
          </a:p>
          <a:p>
            <a:pPr algn="ctr"/>
            <a:r>
              <a:rPr lang="en-US" sz="1200" b="1" dirty="0">
                <a:latin typeface="Times New Roman" pitchFamily="18" charset="0"/>
              </a:rPr>
              <a:t>Klamath  (SI)</a:t>
            </a:r>
            <a:endParaRPr lang="en-US" sz="1200" b="1" dirty="0">
              <a:latin typeface="Arial" charset="0"/>
            </a:endParaRPr>
          </a:p>
        </p:txBody>
      </p:sp>
      <p:sp>
        <p:nvSpPr>
          <p:cNvPr id="178" name="Text Box 10">
            <a:extLst>
              <a:ext uri="{FF2B5EF4-FFF2-40B4-BE49-F238E27FC236}">
                <a16:creationId xmlns:a16="http://schemas.microsoft.com/office/drawing/2014/main" id="{51BC7CE9-11AF-464C-8EAA-7A4D86E9C58E}"/>
              </a:ext>
            </a:extLst>
          </p:cNvPr>
          <p:cNvSpPr txBox="1">
            <a:spLocks noChangeArrowheads="1"/>
          </p:cNvSpPr>
          <p:nvPr/>
        </p:nvSpPr>
        <p:spPr bwMode="auto">
          <a:xfrm>
            <a:off x="2811724" y="2121838"/>
            <a:ext cx="3981333" cy="458088"/>
          </a:xfrm>
          <a:prstGeom prst="rect">
            <a:avLst/>
          </a:prstGeom>
          <a:noFill/>
          <a:ln w="9525">
            <a:noFill/>
            <a:miter lim="800000"/>
            <a:headEnd/>
            <a:tailEnd/>
          </a:ln>
        </p:spPr>
        <p:txBody>
          <a:bodyPr wrap="square">
            <a:spAutoFit/>
          </a:bodyPr>
          <a:lstStyle/>
          <a:p>
            <a:pPr algn="ctr"/>
            <a:r>
              <a:rPr lang="en-US" sz="1200" b="1" dirty="0">
                <a:solidFill>
                  <a:srgbClr val="FF0000"/>
                </a:solidFill>
                <a:latin typeface="Times New Roman" pitchFamily="18" charset="0"/>
                <a:cs typeface="Times New Roman" pitchFamily="18" charset="0"/>
              </a:rPr>
              <a:t>Single Hills </a:t>
            </a:r>
          </a:p>
          <a:p>
            <a:pPr algn="ctr"/>
            <a:r>
              <a:rPr lang="en-US" sz="1200" b="1" dirty="0">
                <a:latin typeface="Times New Roman" pitchFamily="18" charset="0"/>
                <a:cs typeface="Times New Roman" pitchFamily="18" charset="0"/>
              </a:rPr>
              <a:t>Klamath Falls (~60,000 in Field)</a:t>
            </a:r>
          </a:p>
        </p:txBody>
      </p:sp>
      <p:sp>
        <p:nvSpPr>
          <p:cNvPr id="179" name="Text Box 16">
            <a:extLst>
              <a:ext uri="{FF2B5EF4-FFF2-40B4-BE49-F238E27FC236}">
                <a16:creationId xmlns:a16="http://schemas.microsoft.com/office/drawing/2014/main" id="{97EB18C7-3521-A247-AEFD-0209B46F3CEE}"/>
              </a:ext>
            </a:extLst>
          </p:cNvPr>
          <p:cNvSpPr txBox="1">
            <a:spLocks noChangeArrowheads="1"/>
          </p:cNvSpPr>
          <p:nvPr/>
        </p:nvSpPr>
        <p:spPr bwMode="auto">
          <a:xfrm>
            <a:off x="5784206" y="3704536"/>
            <a:ext cx="1601515" cy="461665"/>
          </a:xfrm>
          <a:prstGeom prst="rect">
            <a:avLst/>
          </a:prstGeom>
          <a:noFill/>
          <a:ln w="9525">
            <a:noFill/>
            <a:miter lim="800000"/>
            <a:headEnd/>
            <a:tailEnd/>
          </a:ln>
        </p:spPr>
        <p:txBody>
          <a:bodyPr wrap="square">
            <a:spAutoFit/>
          </a:bodyPr>
          <a:lstStyle/>
          <a:p>
            <a:pPr algn="ctr"/>
            <a:r>
              <a:rPr lang="en-US" sz="1200" b="1" dirty="0">
                <a:latin typeface="Times New Roman" pitchFamily="18" charset="0"/>
                <a:cs typeface="Times New Roman" pitchFamily="18" charset="0"/>
              </a:rPr>
              <a:t>20-hills, 2 reps</a:t>
            </a:r>
          </a:p>
          <a:p>
            <a:pPr algn="ctr"/>
            <a:r>
              <a:rPr lang="en-US" sz="1200" b="1" dirty="0">
                <a:latin typeface="Times New Roman" pitchFamily="18" charset="0"/>
                <a:cs typeface="Times New Roman" pitchFamily="18" charset="0"/>
              </a:rPr>
              <a:t>Ontario</a:t>
            </a:r>
          </a:p>
        </p:txBody>
      </p:sp>
      <p:sp>
        <p:nvSpPr>
          <p:cNvPr id="180" name="Rectangle 17">
            <a:extLst>
              <a:ext uri="{FF2B5EF4-FFF2-40B4-BE49-F238E27FC236}">
                <a16:creationId xmlns:a16="http://schemas.microsoft.com/office/drawing/2014/main" id="{AAB16C8B-A682-3E4B-BA81-F8FE0C5E8EB1}"/>
              </a:ext>
            </a:extLst>
          </p:cNvPr>
          <p:cNvSpPr>
            <a:spLocks noChangeArrowheads="1"/>
          </p:cNvSpPr>
          <p:nvPr/>
        </p:nvSpPr>
        <p:spPr bwMode="auto">
          <a:xfrm>
            <a:off x="2737842" y="3715466"/>
            <a:ext cx="960202" cy="366235"/>
          </a:xfrm>
          <a:prstGeom prst="rect">
            <a:avLst/>
          </a:prstGeom>
          <a:noFill/>
          <a:ln w="9525">
            <a:noFill/>
            <a:miter lim="800000"/>
            <a:headEnd/>
            <a:tailEnd/>
          </a:ln>
        </p:spPr>
        <p:txBody>
          <a:bodyPr wrap="square" lIns="0" tIns="0" rIns="0" bIns="0">
            <a:spAutoFit/>
          </a:bodyPr>
          <a:lstStyle/>
          <a:p>
            <a:pPr algn="ctr"/>
            <a:r>
              <a:rPr lang="en-US" sz="1200" b="1" dirty="0">
                <a:latin typeface="Times New Roman" pitchFamily="18" charset="0"/>
              </a:rPr>
              <a:t>20-hills, 2 reps</a:t>
            </a:r>
          </a:p>
          <a:p>
            <a:pPr algn="ctr"/>
            <a:r>
              <a:rPr lang="en-US" sz="1200" b="1" dirty="0">
                <a:latin typeface="Times New Roman" pitchFamily="18" charset="0"/>
              </a:rPr>
              <a:t>Hermiston</a:t>
            </a:r>
            <a:endParaRPr lang="en-US" sz="1200" b="1" dirty="0">
              <a:latin typeface="Arial" charset="0"/>
            </a:endParaRPr>
          </a:p>
        </p:txBody>
      </p:sp>
      <p:sp>
        <p:nvSpPr>
          <p:cNvPr id="181" name="Rectangle 18">
            <a:extLst>
              <a:ext uri="{FF2B5EF4-FFF2-40B4-BE49-F238E27FC236}">
                <a16:creationId xmlns:a16="http://schemas.microsoft.com/office/drawing/2014/main" id="{A279D225-CBBB-3B4E-B6FF-CD27E3B17BCB}"/>
              </a:ext>
            </a:extLst>
          </p:cNvPr>
          <p:cNvSpPr>
            <a:spLocks noChangeArrowheads="1"/>
          </p:cNvSpPr>
          <p:nvPr/>
        </p:nvSpPr>
        <p:spPr bwMode="auto">
          <a:xfrm>
            <a:off x="3378596" y="2941798"/>
            <a:ext cx="867952" cy="366235"/>
          </a:xfrm>
          <a:prstGeom prst="rect">
            <a:avLst/>
          </a:prstGeom>
          <a:noFill/>
          <a:ln w="9525">
            <a:noFill/>
            <a:miter lim="800000"/>
            <a:headEnd/>
            <a:tailEnd/>
          </a:ln>
        </p:spPr>
        <p:txBody>
          <a:bodyPr wrap="square" lIns="0" tIns="0" rIns="0" bIns="0">
            <a:spAutoFit/>
          </a:bodyPr>
          <a:lstStyle/>
          <a:p>
            <a:pPr algn="ctr"/>
            <a:r>
              <a:rPr lang="en-US" sz="1200" b="1" dirty="0">
                <a:latin typeface="Times New Roman" pitchFamily="18" charset="0"/>
              </a:rPr>
              <a:t>4-hills (~700)</a:t>
            </a:r>
          </a:p>
          <a:p>
            <a:pPr algn="ctr"/>
            <a:r>
              <a:rPr lang="en-US" sz="1200" b="1" dirty="0">
                <a:latin typeface="Times New Roman" pitchFamily="18" charset="0"/>
              </a:rPr>
              <a:t>Hermiston</a:t>
            </a:r>
            <a:endParaRPr lang="en-US" sz="1200" b="1" dirty="0">
              <a:latin typeface="Arial" charset="0"/>
            </a:endParaRPr>
          </a:p>
        </p:txBody>
      </p:sp>
      <p:sp>
        <p:nvSpPr>
          <p:cNvPr id="182" name="Rectangle 23">
            <a:extLst>
              <a:ext uri="{FF2B5EF4-FFF2-40B4-BE49-F238E27FC236}">
                <a16:creationId xmlns:a16="http://schemas.microsoft.com/office/drawing/2014/main" id="{3535BA6D-BF4E-6A4B-9031-847EDA75242F}"/>
              </a:ext>
            </a:extLst>
          </p:cNvPr>
          <p:cNvSpPr>
            <a:spLocks noChangeArrowheads="1"/>
          </p:cNvSpPr>
          <p:nvPr/>
        </p:nvSpPr>
        <p:spPr bwMode="auto">
          <a:xfrm flipH="1">
            <a:off x="2917913" y="1427375"/>
            <a:ext cx="45719" cy="137338"/>
          </a:xfrm>
          <a:prstGeom prst="rect">
            <a:avLst/>
          </a:prstGeom>
          <a:noFill/>
          <a:ln w="9525">
            <a:noFill/>
            <a:miter lim="800000"/>
            <a:headEnd/>
            <a:tailEnd/>
          </a:ln>
        </p:spPr>
        <p:txBody>
          <a:bodyPr wrap="square" lIns="0" tIns="0" rIns="0" bIns="0">
            <a:spAutoFit/>
          </a:bodyPr>
          <a:lstStyle/>
          <a:p>
            <a:r>
              <a:rPr lang="en-US" sz="900" b="1">
                <a:latin typeface="Times New Roman" pitchFamily="18" charset="0"/>
              </a:rPr>
              <a:t> </a:t>
            </a:r>
            <a:endParaRPr lang="en-US" b="1">
              <a:latin typeface="Arial" charset="0"/>
            </a:endParaRPr>
          </a:p>
        </p:txBody>
      </p:sp>
      <p:sp>
        <p:nvSpPr>
          <p:cNvPr id="183" name="Rectangle 27">
            <a:extLst>
              <a:ext uri="{FF2B5EF4-FFF2-40B4-BE49-F238E27FC236}">
                <a16:creationId xmlns:a16="http://schemas.microsoft.com/office/drawing/2014/main" id="{CA748430-6B79-FF4E-AC71-C97A5B74EC60}"/>
              </a:ext>
            </a:extLst>
          </p:cNvPr>
          <p:cNvSpPr>
            <a:spLocks noChangeArrowheads="1"/>
          </p:cNvSpPr>
          <p:nvPr/>
        </p:nvSpPr>
        <p:spPr bwMode="auto">
          <a:xfrm flipH="1">
            <a:off x="4168388" y="1420626"/>
            <a:ext cx="45719" cy="137338"/>
          </a:xfrm>
          <a:prstGeom prst="rect">
            <a:avLst/>
          </a:prstGeom>
          <a:noFill/>
          <a:ln w="9525">
            <a:noFill/>
            <a:miter lim="800000"/>
            <a:headEnd/>
            <a:tailEnd/>
          </a:ln>
        </p:spPr>
        <p:txBody>
          <a:bodyPr wrap="square" lIns="0" tIns="0" rIns="0" bIns="0">
            <a:spAutoFit/>
          </a:bodyPr>
          <a:lstStyle/>
          <a:p>
            <a:r>
              <a:rPr lang="en-US" sz="900" b="1">
                <a:latin typeface="Times New Roman" pitchFamily="18" charset="0"/>
              </a:rPr>
              <a:t> </a:t>
            </a:r>
            <a:endParaRPr lang="en-US" b="1">
              <a:latin typeface="Arial" charset="0"/>
            </a:endParaRPr>
          </a:p>
        </p:txBody>
      </p:sp>
      <p:sp>
        <p:nvSpPr>
          <p:cNvPr id="184" name="Rectangle 28">
            <a:extLst>
              <a:ext uri="{FF2B5EF4-FFF2-40B4-BE49-F238E27FC236}">
                <a16:creationId xmlns:a16="http://schemas.microsoft.com/office/drawing/2014/main" id="{0851C290-AA8C-F440-ADFB-BA47600D189C}"/>
              </a:ext>
            </a:extLst>
          </p:cNvPr>
          <p:cNvSpPr>
            <a:spLocks noChangeArrowheads="1"/>
          </p:cNvSpPr>
          <p:nvPr/>
        </p:nvSpPr>
        <p:spPr bwMode="auto">
          <a:xfrm flipH="1">
            <a:off x="3051263" y="1867113"/>
            <a:ext cx="45719" cy="137338"/>
          </a:xfrm>
          <a:prstGeom prst="rect">
            <a:avLst/>
          </a:prstGeom>
          <a:noFill/>
          <a:ln w="9525">
            <a:noFill/>
            <a:miter lim="800000"/>
            <a:headEnd/>
            <a:tailEnd/>
          </a:ln>
        </p:spPr>
        <p:txBody>
          <a:bodyPr wrap="square" lIns="0" tIns="0" rIns="0" bIns="0">
            <a:spAutoFit/>
          </a:bodyPr>
          <a:lstStyle/>
          <a:p>
            <a:r>
              <a:rPr lang="en-US" sz="900" b="1">
                <a:latin typeface="Times New Roman" pitchFamily="18" charset="0"/>
              </a:rPr>
              <a:t> </a:t>
            </a:r>
            <a:endParaRPr lang="en-US" b="1">
              <a:latin typeface="Arial" charset="0"/>
            </a:endParaRPr>
          </a:p>
        </p:txBody>
      </p:sp>
      <p:sp>
        <p:nvSpPr>
          <p:cNvPr id="185" name="Rectangle 30">
            <a:extLst>
              <a:ext uri="{FF2B5EF4-FFF2-40B4-BE49-F238E27FC236}">
                <a16:creationId xmlns:a16="http://schemas.microsoft.com/office/drawing/2014/main" id="{06DE9F06-8189-0445-B47F-420EC2169615}"/>
              </a:ext>
            </a:extLst>
          </p:cNvPr>
          <p:cNvSpPr>
            <a:spLocks noChangeArrowheads="1"/>
          </p:cNvSpPr>
          <p:nvPr/>
        </p:nvSpPr>
        <p:spPr bwMode="auto">
          <a:xfrm flipH="1">
            <a:off x="3946138" y="1893703"/>
            <a:ext cx="45719" cy="137338"/>
          </a:xfrm>
          <a:prstGeom prst="rect">
            <a:avLst/>
          </a:prstGeom>
          <a:noFill/>
          <a:ln w="9525">
            <a:noFill/>
            <a:miter lim="800000"/>
            <a:headEnd/>
            <a:tailEnd/>
          </a:ln>
        </p:spPr>
        <p:txBody>
          <a:bodyPr wrap="square" lIns="0" tIns="0" rIns="0" bIns="0">
            <a:spAutoFit/>
          </a:bodyPr>
          <a:lstStyle/>
          <a:p>
            <a:r>
              <a:rPr lang="en-US" sz="900" b="1">
                <a:latin typeface="Times New Roman" pitchFamily="18" charset="0"/>
              </a:rPr>
              <a:t> </a:t>
            </a:r>
            <a:endParaRPr lang="en-US" b="1">
              <a:latin typeface="Arial" charset="0"/>
            </a:endParaRPr>
          </a:p>
        </p:txBody>
      </p:sp>
      <p:sp>
        <p:nvSpPr>
          <p:cNvPr id="186" name="Rectangle 31">
            <a:extLst>
              <a:ext uri="{FF2B5EF4-FFF2-40B4-BE49-F238E27FC236}">
                <a16:creationId xmlns:a16="http://schemas.microsoft.com/office/drawing/2014/main" id="{F8EB2E31-2B70-104C-8601-14D134B986B4}"/>
              </a:ext>
            </a:extLst>
          </p:cNvPr>
          <p:cNvSpPr>
            <a:spLocks noChangeArrowheads="1"/>
          </p:cNvSpPr>
          <p:nvPr/>
        </p:nvSpPr>
        <p:spPr bwMode="auto">
          <a:xfrm flipH="1">
            <a:off x="4657338" y="2049278"/>
            <a:ext cx="45719" cy="137338"/>
          </a:xfrm>
          <a:prstGeom prst="rect">
            <a:avLst/>
          </a:prstGeom>
          <a:noFill/>
          <a:ln w="9525">
            <a:noFill/>
            <a:miter lim="800000"/>
            <a:headEnd/>
            <a:tailEnd/>
          </a:ln>
        </p:spPr>
        <p:txBody>
          <a:bodyPr wrap="square" lIns="0" tIns="0" rIns="0" bIns="0">
            <a:spAutoFit/>
          </a:bodyPr>
          <a:lstStyle/>
          <a:p>
            <a:r>
              <a:rPr lang="en-US" sz="900" b="1">
                <a:latin typeface="Times New Roman" pitchFamily="18" charset="0"/>
              </a:rPr>
              <a:t> </a:t>
            </a:r>
            <a:endParaRPr lang="en-US" b="1">
              <a:latin typeface="Arial" charset="0"/>
            </a:endParaRPr>
          </a:p>
        </p:txBody>
      </p:sp>
      <p:sp>
        <p:nvSpPr>
          <p:cNvPr id="187" name="Rectangle 32">
            <a:extLst>
              <a:ext uri="{FF2B5EF4-FFF2-40B4-BE49-F238E27FC236}">
                <a16:creationId xmlns:a16="http://schemas.microsoft.com/office/drawing/2014/main" id="{F85FC182-9766-BC42-A73A-B6DE7E714178}"/>
              </a:ext>
            </a:extLst>
          </p:cNvPr>
          <p:cNvSpPr>
            <a:spLocks noChangeArrowheads="1"/>
          </p:cNvSpPr>
          <p:nvPr/>
        </p:nvSpPr>
        <p:spPr bwMode="auto">
          <a:xfrm flipH="1">
            <a:off x="5292338" y="2149550"/>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188" name="Rectangle 33">
            <a:extLst>
              <a:ext uri="{FF2B5EF4-FFF2-40B4-BE49-F238E27FC236}">
                <a16:creationId xmlns:a16="http://schemas.microsoft.com/office/drawing/2014/main" id="{E8D5986E-733B-1D42-B65E-7503F16F6871}"/>
              </a:ext>
            </a:extLst>
          </p:cNvPr>
          <p:cNvSpPr>
            <a:spLocks noChangeArrowheads="1"/>
          </p:cNvSpPr>
          <p:nvPr/>
        </p:nvSpPr>
        <p:spPr bwMode="auto">
          <a:xfrm flipH="1">
            <a:off x="5347372" y="2149550"/>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189" name="Rectangle 35">
            <a:extLst>
              <a:ext uri="{FF2B5EF4-FFF2-40B4-BE49-F238E27FC236}">
                <a16:creationId xmlns:a16="http://schemas.microsoft.com/office/drawing/2014/main" id="{5D5D51A2-8A08-F546-A42D-B79DDB70A4B8}"/>
              </a:ext>
            </a:extLst>
          </p:cNvPr>
          <p:cNvSpPr>
            <a:spLocks noChangeArrowheads="1"/>
          </p:cNvSpPr>
          <p:nvPr/>
        </p:nvSpPr>
        <p:spPr bwMode="auto">
          <a:xfrm flipH="1">
            <a:off x="6911588" y="2341376"/>
            <a:ext cx="45719" cy="137338"/>
          </a:xfrm>
          <a:prstGeom prst="rect">
            <a:avLst/>
          </a:prstGeom>
          <a:noFill/>
          <a:ln w="9525">
            <a:noFill/>
            <a:miter lim="800000"/>
            <a:headEnd/>
            <a:tailEnd/>
          </a:ln>
        </p:spPr>
        <p:txBody>
          <a:bodyPr wrap="square" lIns="0" tIns="0" rIns="0" bIns="0">
            <a:spAutoFit/>
          </a:bodyPr>
          <a:lstStyle/>
          <a:p>
            <a:r>
              <a:rPr lang="en-US" sz="900" b="1">
                <a:latin typeface="Times New Roman" pitchFamily="18" charset="0"/>
              </a:rPr>
              <a:t> </a:t>
            </a:r>
            <a:endParaRPr lang="en-US" b="1">
              <a:latin typeface="Arial" charset="0"/>
            </a:endParaRPr>
          </a:p>
        </p:txBody>
      </p:sp>
      <p:sp>
        <p:nvSpPr>
          <p:cNvPr id="190" name="Rectangle 36">
            <a:extLst>
              <a:ext uri="{FF2B5EF4-FFF2-40B4-BE49-F238E27FC236}">
                <a16:creationId xmlns:a16="http://schemas.microsoft.com/office/drawing/2014/main" id="{105700B5-28E6-5244-91B4-5D952C2917EC}"/>
              </a:ext>
            </a:extLst>
          </p:cNvPr>
          <p:cNvSpPr>
            <a:spLocks noChangeArrowheads="1"/>
          </p:cNvSpPr>
          <p:nvPr/>
        </p:nvSpPr>
        <p:spPr bwMode="auto">
          <a:xfrm flipH="1">
            <a:off x="4657338" y="2498540"/>
            <a:ext cx="45719" cy="137338"/>
          </a:xfrm>
          <a:prstGeom prst="rect">
            <a:avLst/>
          </a:prstGeom>
          <a:noFill/>
          <a:ln w="9525">
            <a:noFill/>
            <a:miter lim="800000"/>
            <a:headEnd/>
            <a:tailEnd/>
          </a:ln>
        </p:spPr>
        <p:txBody>
          <a:bodyPr wrap="square" lIns="0" tIns="0" rIns="0" bIns="0">
            <a:spAutoFit/>
          </a:bodyPr>
          <a:lstStyle/>
          <a:p>
            <a:r>
              <a:rPr lang="en-US" sz="900" b="1">
                <a:latin typeface="Times New Roman" pitchFamily="18" charset="0"/>
              </a:rPr>
              <a:t> </a:t>
            </a:r>
            <a:endParaRPr lang="en-US" b="1">
              <a:latin typeface="Arial" charset="0"/>
            </a:endParaRPr>
          </a:p>
        </p:txBody>
      </p:sp>
      <p:sp>
        <p:nvSpPr>
          <p:cNvPr id="191" name="Rectangle 42">
            <a:extLst>
              <a:ext uri="{FF2B5EF4-FFF2-40B4-BE49-F238E27FC236}">
                <a16:creationId xmlns:a16="http://schemas.microsoft.com/office/drawing/2014/main" id="{D3004596-03E9-DE4B-93AE-5418D33616AA}"/>
              </a:ext>
            </a:extLst>
          </p:cNvPr>
          <p:cNvSpPr>
            <a:spLocks noChangeArrowheads="1"/>
          </p:cNvSpPr>
          <p:nvPr/>
        </p:nvSpPr>
        <p:spPr bwMode="auto">
          <a:xfrm flipH="1">
            <a:off x="4265755" y="3767213"/>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192" name="Rectangle 50">
            <a:extLst>
              <a:ext uri="{FF2B5EF4-FFF2-40B4-BE49-F238E27FC236}">
                <a16:creationId xmlns:a16="http://schemas.microsoft.com/office/drawing/2014/main" id="{6A26188B-01EC-7A4F-A810-9DBEC568FA8A}"/>
              </a:ext>
            </a:extLst>
          </p:cNvPr>
          <p:cNvSpPr>
            <a:spLocks noChangeArrowheads="1"/>
          </p:cNvSpPr>
          <p:nvPr/>
        </p:nvSpPr>
        <p:spPr bwMode="auto">
          <a:xfrm flipH="1">
            <a:off x="4689090" y="4518100"/>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193" name="Rectangle 51">
            <a:extLst>
              <a:ext uri="{FF2B5EF4-FFF2-40B4-BE49-F238E27FC236}">
                <a16:creationId xmlns:a16="http://schemas.microsoft.com/office/drawing/2014/main" id="{0F538A1A-4628-D841-893B-473D5A713A66}"/>
              </a:ext>
            </a:extLst>
          </p:cNvPr>
          <p:cNvSpPr>
            <a:spLocks noChangeArrowheads="1"/>
          </p:cNvSpPr>
          <p:nvPr/>
        </p:nvSpPr>
        <p:spPr bwMode="auto">
          <a:xfrm flipH="1">
            <a:off x="4744122" y="4518100"/>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194" name="Rectangle 66">
            <a:extLst>
              <a:ext uri="{FF2B5EF4-FFF2-40B4-BE49-F238E27FC236}">
                <a16:creationId xmlns:a16="http://schemas.microsoft.com/office/drawing/2014/main" id="{09BEAC2E-E5C5-1847-9FBE-C80B7DBD5EC2}"/>
              </a:ext>
            </a:extLst>
          </p:cNvPr>
          <p:cNvSpPr>
            <a:spLocks noChangeArrowheads="1"/>
          </p:cNvSpPr>
          <p:nvPr/>
        </p:nvSpPr>
        <p:spPr bwMode="auto">
          <a:xfrm flipH="1">
            <a:off x="3392046" y="6915622"/>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195" name="Rectangle 72">
            <a:extLst>
              <a:ext uri="{FF2B5EF4-FFF2-40B4-BE49-F238E27FC236}">
                <a16:creationId xmlns:a16="http://schemas.microsoft.com/office/drawing/2014/main" id="{9BA8B8FA-BFA9-A445-8201-9A0B829B24A8}"/>
              </a:ext>
            </a:extLst>
          </p:cNvPr>
          <p:cNvSpPr>
            <a:spLocks noChangeArrowheads="1"/>
          </p:cNvSpPr>
          <p:nvPr/>
        </p:nvSpPr>
        <p:spPr bwMode="auto">
          <a:xfrm>
            <a:off x="2936752" y="1463212"/>
            <a:ext cx="3756822" cy="480127"/>
          </a:xfrm>
          <a:prstGeom prst="rect">
            <a:avLst/>
          </a:prstGeom>
          <a:noFill/>
          <a:ln w="25400">
            <a:solidFill>
              <a:srgbClr val="000000"/>
            </a:solidFill>
            <a:miter lim="800000"/>
            <a:headEnd/>
            <a:tailEnd/>
          </a:ln>
        </p:spPr>
        <p:txBody>
          <a:bodyPr/>
          <a:lstStyle/>
          <a:p>
            <a:endParaRPr lang="en-US"/>
          </a:p>
        </p:txBody>
      </p:sp>
      <p:sp>
        <p:nvSpPr>
          <p:cNvPr id="196" name="Rectangle 73">
            <a:extLst>
              <a:ext uri="{FF2B5EF4-FFF2-40B4-BE49-F238E27FC236}">
                <a16:creationId xmlns:a16="http://schemas.microsoft.com/office/drawing/2014/main" id="{7ABEAE32-8F56-FD43-B073-FD0876838974}"/>
              </a:ext>
            </a:extLst>
          </p:cNvPr>
          <p:cNvSpPr>
            <a:spLocks noChangeArrowheads="1"/>
          </p:cNvSpPr>
          <p:nvPr/>
        </p:nvSpPr>
        <p:spPr bwMode="auto">
          <a:xfrm flipH="1">
            <a:off x="5224606" y="1711011"/>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197" name="Rectangle 74">
            <a:extLst>
              <a:ext uri="{FF2B5EF4-FFF2-40B4-BE49-F238E27FC236}">
                <a16:creationId xmlns:a16="http://schemas.microsoft.com/office/drawing/2014/main" id="{379E6F76-5D37-C54A-9DA3-3FFE32D87F0E}"/>
              </a:ext>
            </a:extLst>
          </p:cNvPr>
          <p:cNvSpPr>
            <a:spLocks noChangeArrowheads="1"/>
          </p:cNvSpPr>
          <p:nvPr/>
        </p:nvSpPr>
        <p:spPr bwMode="auto">
          <a:xfrm flipH="1">
            <a:off x="4813971" y="1854015"/>
            <a:ext cx="45719" cy="137338"/>
          </a:xfrm>
          <a:prstGeom prst="rect">
            <a:avLst/>
          </a:prstGeom>
          <a:noFill/>
          <a:ln w="9525">
            <a:noFill/>
            <a:miter lim="800000"/>
            <a:headEnd/>
            <a:tailEnd/>
          </a:ln>
        </p:spPr>
        <p:txBody>
          <a:bodyPr wrap="square" lIns="0" tIns="0" rIns="0" bIns="0">
            <a:spAutoFit/>
          </a:bodyPr>
          <a:lstStyle/>
          <a:p>
            <a:r>
              <a:rPr lang="en-US" sz="900" b="1">
                <a:latin typeface="Times New Roman" pitchFamily="18" charset="0"/>
              </a:rPr>
              <a:t> </a:t>
            </a:r>
            <a:endParaRPr lang="en-US" b="1">
              <a:latin typeface="Arial" charset="0"/>
            </a:endParaRPr>
          </a:p>
        </p:txBody>
      </p:sp>
      <p:sp>
        <p:nvSpPr>
          <p:cNvPr id="198" name="Rectangle 75">
            <a:extLst>
              <a:ext uri="{FF2B5EF4-FFF2-40B4-BE49-F238E27FC236}">
                <a16:creationId xmlns:a16="http://schemas.microsoft.com/office/drawing/2014/main" id="{305D15DC-3788-E846-A225-01CFEAD56318}"/>
              </a:ext>
            </a:extLst>
          </p:cNvPr>
          <p:cNvSpPr>
            <a:spLocks noChangeArrowheads="1"/>
          </p:cNvSpPr>
          <p:nvPr/>
        </p:nvSpPr>
        <p:spPr bwMode="auto">
          <a:xfrm flipH="1">
            <a:off x="5525171" y="2012765"/>
            <a:ext cx="45719" cy="137338"/>
          </a:xfrm>
          <a:prstGeom prst="rect">
            <a:avLst/>
          </a:prstGeom>
          <a:noFill/>
          <a:ln w="9525">
            <a:noFill/>
            <a:miter lim="800000"/>
            <a:headEnd/>
            <a:tailEnd/>
          </a:ln>
        </p:spPr>
        <p:txBody>
          <a:bodyPr wrap="square" lIns="0" tIns="0" rIns="0" bIns="0">
            <a:spAutoFit/>
          </a:bodyPr>
          <a:lstStyle/>
          <a:p>
            <a:r>
              <a:rPr lang="en-US" sz="900" b="1">
                <a:latin typeface="Times New Roman" pitchFamily="18" charset="0"/>
              </a:rPr>
              <a:t> </a:t>
            </a:r>
            <a:endParaRPr lang="en-US" b="1">
              <a:latin typeface="Arial" charset="0"/>
            </a:endParaRPr>
          </a:p>
        </p:txBody>
      </p:sp>
      <p:sp>
        <p:nvSpPr>
          <p:cNvPr id="199" name="Rectangle 76">
            <a:extLst>
              <a:ext uri="{FF2B5EF4-FFF2-40B4-BE49-F238E27FC236}">
                <a16:creationId xmlns:a16="http://schemas.microsoft.com/office/drawing/2014/main" id="{DADF4973-EA51-DE4C-A547-6F4786980C0E}"/>
              </a:ext>
            </a:extLst>
          </p:cNvPr>
          <p:cNvSpPr>
            <a:spLocks noChangeArrowheads="1"/>
          </p:cNvSpPr>
          <p:nvPr/>
        </p:nvSpPr>
        <p:spPr bwMode="auto">
          <a:xfrm flipH="1">
            <a:off x="5525171" y="2109863"/>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200" name="Rectangle 77">
            <a:extLst>
              <a:ext uri="{FF2B5EF4-FFF2-40B4-BE49-F238E27FC236}">
                <a16:creationId xmlns:a16="http://schemas.microsoft.com/office/drawing/2014/main" id="{C632C5BC-B53D-3648-BEED-D2EA450F1CAF}"/>
              </a:ext>
            </a:extLst>
          </p:cNvPr>
          <p:cNvSpPr>
            <a:spLocks noChangeArrowheads="1"/>
          </p:cNvSpPr>
          <p:nvPr/>
        </p:nvSpPr>
        <p:spPr bwMode="auto">
          <a:xfrm flipH="1">
            <a:off x="5525171" y="2298775"/>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201" name="Rectangle 78">
            <a:extLst>
              <a:ext uri="{FF2B5EF4-FFF2-40B4-BE49-F238E27FC236}">
                <a16:creationId xmlns:a16="http://schemas.microsoft.com/office/drawing/2014/main" id="{4F2ED728-D5D7-4645-8494-6731A29E4A05}"/>
              </a:ext>
            </a:extLst>
          </p:cNvPr>
          <p:cNvSpPr>
            <a:spLocks noChangeArrowheads="1"/>
          </p:cNvSpPr>
          <p:nvPr/>
        </p:nvSpPr>
        <p:spPr bwMode="auto">
          <a:xfrm flipH="1">
            <a:off x="5525171" y="2487687"/>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202" name="Rectangle 79">
            <a:extLst>
              <a:ext uri="{FF2B5EF4-FFF2-40B4-BE49-F238E27FC236}">
                <a16:creationId xmlns:a16="http://schemas.microsoft.com/office/drawing/2014/main" id="{9F855D07-05D2-B041-BF86-49F067F7BAFB}"/>
              </a:ext>
            </a:extLst>
          </p:cNvPr>
          <p:cNvSpPr>
            <a:spLocks noChangeArrowheads="1"/>
          </p:cNvSpPr>
          <p:nvPr/>
        </p:nvSpPr>
        <p:spPr bwMode="auto">
          <a:xfrm flipH="1">
            <a:off x="4813971" y="2732163"/>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203" name="Freeform 80">
            <a:extLst>
              <a:ext uri="{FF2B5EF4-FFF2-40B4-BE49-F238E27FC236}">
                <a16:creationId xmlns:a16="http://schemas.microsoft.com/office/drawing/2014/main" id="{2C27DF52-1880-A541-B57A-B792D2CF5314}"/>
              </a:ext>
            </a:extLst>
          </p:cNvPr>
          <p:cNvSpPr>
            <a:spLocks/>
          </p:cNvSpPr>
          <p:nvPr/>
        </p:nvSpPr>
        <p:spPr bwMode="auto">
          <a:xfrm>
            <a:off x="4670541" y="1953969"/>
            <a:ext cx="160364" cy="130657"/>
          </a:xfrm>
          <a:custGeom>
            <a:avLst/>
            <a:gdLst>
              <a:gd name="T0" fmla="*/ 0 w 139"/>
              <a:gd name="T1" fmla="*/ 107 h 143"/>
              <a:gd name="T2" fmla="*/ 35 w 139"/>
              <a:gd name="T3" fmla="*/ 107 h 143"/>
              <a:gd name="T4" fmla="*/ 35 w 139"/>
              <a:gd name="T5" fmla="*/ 0 h 143"/>
              <a:gd name="T6" fmla="*/ 106 w 139"/>
              <a:gd name="T7" fmla="*/ 0 h 143"/>
              <a:gd name="T8" fmla="*/ 106 w 139"/>
              <a:gd name="T9" fmla="*/ 107 h 143"/>
              <a:gd name="T10" fmla="*/ 139 w 139"/>
              <a:gd name="T11" fmla="*/ 107 h 143"/>
              <a:gd name="T12" fmla="*/ 71 w 139"/>
              <a:gd name="T13" fmla="*/ 143 h 143"/>
              <a:gd name="T14" fmla="*/ 0 w 139"/>
              <a:gd name="T15" fmla="*/ 107 h 143"/>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143"/>
              <a:gd name="T26" fmla="*/ 139 w 139"/>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143">
                <a:moveTo>
                  <a:pt x="0" y="107"/>
                </a:moveTo>
                <a:lnTo>
                  <a:pt x="35" y="107"/>
                </a:lnTo>
                <a:lnTo>
                  <a:pt x="35" y="0"/>
                </a:lnTo>
                <a:lnTo>
                  <a:pt x="106" y="0"/>
                </a:lnTo>
                <a:lnTo>
                  <a:pt x="106" y="107"/>
                </a:lnTo>
                <a:lnTo>
                  <a:pt x="139" y="107"/>
                </a:lnTo>
                <a:lnTo>
                  <a:pt x="71" y="143"/>
                </a:lnTo>
                <a:lnTo>
                  <a:pt x="0" y="107"/>
                </a:lnTo>
                <a:close/>
              </a:path>
            </a:pathLst>
          </a:custGeom>
          <a:solidFill>
            <a:srgbClr val="006600"/>
          </a:solidFill>
          <a:ln w="12700">
            <a:solidFill>
              <a:srgbClr val="000000"/>
            </a:solidFill>
            <a:round/>
            <a:headEnd/>
            <a:tailEnd/>
          </a:ln>
        </p:spPr>
        <p:txBody>
          <a:bodyPr/>
          <a:lstStyle/>
          <a:p>
            <a:endParaRPr lang="en-US"/>
          </a:p>
        </p:txBody>
      </p:sp>
      <p:sp>
        <p:nvSpPr>
          <p:cNvPr id="204" name="Rectangle 81">
            <a:extLst>
              <a:ext uri="{FF2B5EF4-FFF2-40B4-BE49-F238E27FC236}">
                <a16:creationId xmlns:a16="http://schemas.microsoft.com/office/drawing/2014/main" id="{A22B8B58-CD03-4C46-B5E1-1263A6953426}"/>
              </a:ext>
            </a:extLst>
          </p:cNvPr>
          <p:cNvSpPr>
            <a:spLocks noChangeArrowheads="1"/>
          </p:cNvSpPr>
          <p:nvPr/>
        </p:nvSpPr>
        <p:spPr bwMode="auto">
          <a:xfrm>
            <a:off x="2924029" y="2120451"/>
            <a:ext cx="3758961" cy="481701"/>
          </a:xfrm>
          <a:prstGeom prst="rect">
            <a:avLst/>
          </a:prstGeom>
          <a:noFill/>
          <a:ln w="25400">
            <a:solidFill>
              <a:srgbClr val="000000"/>
            </a:solidFill>
            <a:miter lim="800000"/>
            <a:headEnd/>
            <a:tailEnd/>
          </a:ln>
        </p:spPr>
        <p:txBody>
          <a:bodyPr/>
          <a:lstStyle/>
          <a:p>
            <a:endParaRPr lang="en-US"/>
          </a:p>
        </p:txBody>
      </p:sp>
      <p:sp>
        <p:nvSpPr>
          <p:cNvPr id="205" name="Rectangle 82">
            <a:extLst>
              <a:ext uri="{FF2B5EF4-FFF2-40B4-BE49-F238E27FC236}">
                <a16:creationId xmlns:a16="http://schemas.microsoft.com/office/drawing/2014/main" id="{29AAE557-7F94-1741-8192-BAAC8C61891A}"/>
              </a:ext>
            </a:extLst>
          </p:cNvPr>
          <p:cNvSpPr>
            <a:spLocks noChangeArrowheads="1"/>
          </p:cNvSpPr>
          <p:nvPr/>
        </p:nvSpPr>
        <p:spPr bwMode="auto">
          <a:xfrm flipH="1">
            <a:off x="5345255" y="2315850"/>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06" name="Rectangle 83">
            <a:extLst>
              <a:ext uri="{FF2B5EF4-FFF2-40B4-BE49-F238E27FC236}">
                <a16:creationId xmlns:a16="http://schemas.microsoft.com/office/drawing/2014/main" id="{F65556CE-4066-2746-B471-F3AC57885C87}"/>
              </a:ext>
            </a:extLst>
          </p:cNvPr>
          <p:cNvSpPr>
            <a:spLocks noChangeArrowheads="1"/>
          </p:cNvSpPr>
          <p:nvPr/>
        </p:nvSpPr>
        <p:spPr bwMode="auto">
          <a:xfrm flipH="1">
            <a:off x="5914639" y="2315850"/>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07" name="Rectangle 84">
            <a:extLst>
              <a:ext uri="{FF2B5EF4-FFF2-40B4-BE49-F238E27FC236}">
                <a16:creationId xmlns:a16="http://schemas.microsoft.com/office/drawing/2014/main" id="{6DAB3EB6-C9AC-B845-8C20-E3EBDD8AC8F1}"/>
              </a:ext>
            </a:extLst>
          </p:cNvPr>
          <p:cNvSpPr>
            <a:spLocks noChangeArrowheads="1"/>
          </p:cNvSpPr>
          <p:nvPr/>
        </p:nvSpPr>
        <p:spPr bwMode="auto">
          <a:xfrm flipH="1">
            <a:off x="4841488" y="3176663"/>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208" name="Rectangle 85">
            <a:extLst>
              <a:ext uri="{FF2B5EF4-FFF2-40B4-BE49-F238E27FC236}">
                <a16:creationId xmlns:a16="http://schemas.microsoft.com/office/drawing/2014/main" id="{3FC90AA4-1E38-2E46-806F-55134596C19A}"/>
              </a:ext>
            </a:extLst>
          </p:cNvPr>
          <p:cNvSpPr>
            <a:spLocks noChangeArrowheads="1"/>
          </p:cNvSpPr>
          <p:nvPr/>
        </p:nvSpPr>
        <p:spPr bwMode="auto">
          <a:xfrm>
            <a:off x="2811178" y="2894009"/>
            <a:ext cx="1924383" cy="481701"/>
          </a:xfrm>
          <a:prstGeom prst="rect">
            <a:avLst/>
          </a:prstGeom>
          <a:noFill/>
          <a:ln w="25400">
            <a:solidFill>
              <a:srgbClr val="000000"/>
            </a:solidFill>
            <a:miter lim="800000"/>
            <a:headEnd/>
            <a:tailEnd/>
          </a:ln>
        </p:spPr>
        <p:txBody>
          <a:bodyPr/>
          <a:lstStyle/>
          <a:p>
            <a:endParaRPr lang="en-US"/>
          </a:p>
        </p:txBody>
      </p:sp>
      <p:sp>
        <p:nvSpPr>
          <p:cNvPr id="209" name="Rectangle 86">
            <a:extLst>
              <a:ext uri="{FF2B5EF4-FFF2-40B4-BE49-F238E27FC236}">
                <a16:creationId xmlns:a16="http://schemas.microsoft.com/office/drawing/2014/main" id="{102DAF34-E029-744B-BFCC-F33A6A918B63}"/>
              </a:ext>
            </a:extLst>
          </p:cNvPr>
          <p:cNvSpPr>
            <a:spLocks noChangeArrowheads="1"/>
          </p:cNvSpPr>
          <p:nvPr/>
        </p:nvSpPr>
        <p:spPr bwMode="auto">
          <a:xfrm flipH="1">
            <a:off x="3292565" y="3219535"/>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10" name="Rectangle 87">
            <a:extLst>
              <a:ext uri="{FF2B5EF4-FFF2-40B4-BE49-F238E27FC236}">
                <a16:creationId xmlns:a16="http://schemas.microsoft.com/office/drawing/2014/main" id="{FF35D089-AD31-5E4E-8062-978124B72A10}"/>
              </a:ext>
            </a:extLst>
          </p:cNvPr>
          <p:cNvSpPr>
            <a:spLocks noChangeArrowheads="1"/>
          </p:cNvSpPr>
          <p:nvPr/>
        </p:nvSpPr>
        <p:spPr bwMode="auto">
          <a:xfrm flipH="1">
            <a:off x="2998347" y="3362410"/>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11" name="Rectangle 88">
            <a:extLst>
              <a:ext uri="{FF2B5EF4-FFF2-40B4-BE49-F238E27FC236}">
                <a16:creationId xmlns:a16="http://schemas.microsoft.com/office/drawing/2014/main" id="{65D0EF8E-F81B-844F-9ECD-282AE7040DDB}"/>
              </a:ext>
            </a:extLst>
          </p:cNvPr>
          <p:cNvSpPr>
            <a:spLocks noChangeArrowheads="1"/>
          </p:cNvSpPr>
          <p:nvPr/>
        </p:nvSpPr>
        <p:spPr bwMode="auto">
          <a:xfrm>
            <a:off x="4116360" y="3668267"/>
            <a:ext cx="1592961" cy="481701"/>
          </a:xfrm>
          <a:prstGeom prst="rect">
            <a:avLst/>
          </a:prstGeom>
          <a:noFill/>
          <a:ln w="25400">
            <a:solidFill>
              <a:srgbClr val="000000"/>
            </a:solidFill>
            <a:miter lim="800000"/>
            <a:headEnd/>
            <a:tailEnd/>
          </a:ln>
        </p:spPr>
        <p:txBody>
          <a:bodyPr/>
          <a:lstStyle/>
          <a:p>
            <a:endParaRPr lang="en-US"/>
          </a:p>
        </p:txBody>
      </p:sp>
      <p:sp>
        <p:nvSpPr>
          <p:cNvPr id="212" name="Rectangle 89">
            <a:extLst>
              <a:ext uri="{FF2B5EF4-FFF2-40B4-BE49-F238E27FC236}">
                <a16:creationId xmlns:a16="http://schemas.microsoft.com/office/drawing/2014/main" id="{422A450A-3907-4D48-AD14-D74BA764AF58}"/>
              </a:ext>
            </a:extLst>
          </p:cNvPr>
          <p:cNvSpPr>
            <a:spLocks noChangeArrowheads="1"/>
          </p:cNvSpPr>
          <p:nvPr/>
        </p:nvSpPr>
        <p:spPr bwMode="auto">
          <a:xfrm flipH="1">
            <a:off x="4873238" y="3723961"/>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13" name="Rectangle 90">
            <a:extLst>
              <a:ext uri="{FF2B5EF4-FFF2-40B4-BE49-F238E27FC236}">
                <a16:creationId xmlns:a16="http://schemas.microsoft.com/office/drawing/2014/main" id="{CD4F84A3-1EEE-7E42-B54B-E2B144137451}"/>
              </a:ext>
            </a:extLst>
          </p:cNvPr>
          <p:cNvSpPr>
            <a:spLocks noChangeArrowheads="1"/>
          </p:cNvSpPr>
          <p:nvPr/>
        </p:nvSpPr>
        <p:spPr bwMode="auto">
          <a:xfrm flipH="1">
            <a:off x="4619239" y="3866836"/>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14" name="Rectangle 93">
            <a:extLst>
              <a:ext uri="{FF2B5EF4-FFF2-40B4-BE49-F238E27FC236}">
                <a16:creationId xmlns:a16="http://schemas.microsoft.com/office/drawing/2014/main" id="{F896CF1A-9953-AE45-A5C1-D158A83B92CE}"/>
              </a:ext>
            </a:extLst>
          </p:cNvPr>
          <p:cNvSpPr>
            <a:spLocks noChangeArrowheads="1"/>
          </p:cNvSpPr>
          <p:nvPr/>
        </p:nvSpPr>
        <p:spPr bwMode="auto">
          <a:xfrm flipH="1">
            <a:off x="2847094" y="3720618"/>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15" name="Rectangle 94">
            <a:extLst>
              <a:ext uri="{FF2B5EF4-FFF2-40B4-BE49-F238E27FC236}">
                <a16:creationId xmlns:a16="http://schemas.microsoft.com/office/drawing/2014/main" id="{5996E9A4-0CCD-264A-92D3-4008B953E154}"/>
              </a:ext>
            </a:extLst>
          </p:cNvPr>
          <p:cNvSpPr>
            <a:spLocks noChangeArrowheads="1"/>
          </p:cNvSpPr>
          <p:nvPr/>
        </p:nvSpPr>
        <p:spPr bwMode="auto">
          <a:xfrm>
            <a:off x="5845678" y="3668267"/>
            <a:ext cx="1592960" cy="481701"/>
          </a:xfrm>
          <a:prstGeom prst="rect">
            <a:avLst/>
          </a:prstGeom>
          <a:noFill/>
          <a:ln w="25400">
            <a:solidFill>
              <a:srgbClr val="000000"/>
            </a:solidFill>
            <a:miter lim="800000"/>
            <a:headEnd/>
            <a:tailEnd/>
          </a:ln>
        </p:spPr>
        <p:txBody>
          <a:bodyPr/>
          <a:lstStyle/>
          <a:p>
            <a:endParaRPr lang="en-US"/>
          </a:p>
        </p:txBody>
      </p:sp>
      <p:sp>
        <p:nvSpPr>
          <p:cNvPr id="216" name="Rectangle 95">
            <a:extLst>
              <a:ext uri="{FF2B5EF4-FFF2-40B4-BE49-F238E27FC236}">
                <a16:creationId xmlns:a16="http://schemas.microsoft.com/office/drawing/2014/main" id="{5D8557ED-ED69-0940-98EE-FF2C58E9F513}"/>
              </a:ext>
            </a:extLst>
          </p:cNvPr>
          <p:cNvSpPr>
            <a:spLocks noChangeArrowheads="1"/>
          </p:cNvSpPr>
          <p:nvPr/>
        </p:nvSpPr>
        <p:spPr bwMode="auto">
          <a:xfrm flipH="1">
            <a:off x="6217323" y="3723961"/>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17" name="Rectangle 96">
            <a:extLst>
              <a:ext uri="{FF2B5EF4-FFF2-40B4-BE49-F238E27FC236}">
                <a16:creationId xmlns:a16="http://schemas.microsoft.com/office/drawing/2014/main" id="{D3C4FE33-3D12-274E-A7B8-1516E53DA932}"/>
              </a:ext>
            </a:extLst>
          </p:cNvPr>
          <p:cNvSpPr>
            <a:spLocks noChangeArrowheads="1"/>
          </p:cNvSpPr>
          <p:nvPr/>
        </p:nvSpPr>
        <p:spPr bwMode="auto">
          <a:xfrm flipH="1">
            <a:off x="6318922" y="3855853"/>
            <a:ext cx="45719" cy="137338"/>
          </a:xfrm>
          <a:prstGeom prst="rect">
            <a:avLst/>
          </a:prstGeom>
          <a:noFill/>
          <a:ln w="9525">
            <a:noFill/>
            <a:miter lim="800000"/>
            <a:headEnd/>
            <a:tailEnd/>
          </a:ln>
        </p:spPr>
        <p:txBody>
          <a:bodyPr wrap="square" lIns="0" tIns="0" rIns="0" bIns="0">
            <a:spAutoFit/>
          </a:bodyPr>
          <a:lstStyle/>
          <a:p>
            <a:r>
              <a:rPr lang="en-US" sz="900" b="1">
                <a:latin typeface="Times New Roman" pitchFamily="18" charset="0"/>
              </a:rPr>
              <a:t> </a:t>
            </a:r>
            <a:endParaRPr lang="en-US" b="1">
              <a:latin typeface="Arial" charset="0"/>
            </a:endParaRPr>
          </a:p>
        </p:txBody>
      </p:sp>
      <p:sp>
        <p:nvSpPr>
          <p:cNvPr id="218" name="Rectangle 97">
            <a:extLst>
              <a:ext uri="{FF2B5EF4-FFF2-40B4-BE49-F238E27FC236}">
                <a16:creationId xmlns:a16="http://schemas.microsoft.com/office/drawing/2014/main" id="{FE729DB3-C5B2-2644-B757-950F3DF23277}"/>
              </a:ext>
            </a:extLst>
          </p:cNvPr>
          <p:cNvSpPr>
            <a:spLocks noChangeArrowheads="1"/>
          </p:cNvSpPr>
          <p:nvPr/>
        </p:nvSpPr>
        <p:spPr bwMode="auto">
          <a:xfrm flipH="1">
            <a:off x="6943339" y="4008125"/>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19" name="Freeform 100">
            <a:extLst>
              <a:ext uri="{FF2B5EF4-FFF2-40B4-BE49-F238E27FC236}">
                <a16:creationId xmlns:a16="http://schemas.microsoft.com/office/drawing/2014/main" id="{6372B648-BA6E-B94E-B75A-A3AEEB28D9D8}"/>
              </a:ext>
            </a:extLst>
          </p:cNvPr>
          <p:cNvSpPr>
            <a:spLocks/>
          </p:cNvSpPr>
          <p:nvPr/>
        </p:nvSpPr>
        <p:spPr bwMode="auto">
          <a:xfrm>
            <a:off x="4651468" y="4217681"/>
            <a:ext cx="162504" cy="122787"/>
          </a:xfrm>
          <a:custGeom>
            <a:avLst/>
            <a:gdLst>
              <a:gd name="T0" fmla="*/ 101 w 140"/>
              <a:gd name="T1" fmla="*/ 134 h 134"/>
              <a:gd name="T2" fmla="*/ 62 w 140"/>
              <a:gd name="T3" fmla="*/ 90 h 134"/>
              <a:gd name="T4" fmla="*/ 80 w 140"/>
              <a:gd name="T5" fmla="*/ 90 h 134"/>
              <a:gd name="T6" fmla="*/ 80 w 140"/>
              <a:gd name="T7" fmla="*/ 45 h 134"/>
              <a:gd name="T8" fmla="*/ 0 w 140"/>
              <a:gd name="T9" fmla="*/ 45 h 134"/>
              <a:gd name="T10" fmla="*/ 0 w 140"/>
              <a:gd name="T11" fmla="*/ 0 h 134"/>
              <a:gd name="T12" fmla="*/ 121 w 140"/>
              <a:gd name="T13" fmla="*/ 0 h 134"/>
              <a:gd name="T14" fmla="*/ 121 w 140"/>
              <a:gd name="T15" fmla="*/ 90 h 134"/>
              <a:gd name="T16" fmla="*/ 140 w 140"/>
              <a:gd name="T17" fmla="*/ 90 h 134"/>
              <a:gd name="T18" fmla="*/ 101 w 140"/>
              <a:gd name="T19" fmla="*/ 134 h 1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134"/>
              <a:gd name="T32" fmla="*/ 140 w 140"/>
              <a:gd name="T33" fmla="*/ 134 h 1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134">
                <a:moveTo>
                  <a:pt x="101" y="134"/>
                </a:moveTo>
                <a:lnTo>
                  <a:pt x="62" y="90"/>
                </a:lnTo>
                <a:lnTo>
                  <a:pt x="80" y="90"/>
                </a:lnTo>
                <a:lnTo>
                  <a:pt x="80" y="45"/>
                </a:lnTo>
                <a:lnTo>
                  <a:pt x="0" y="45"/>
                </a:lnTo>
                <a:lnTo>
                  <a:pt x="0" y="0"/>
                </a:lnTo>
                <a:lnTo>
                  <a:pt x="121" y="0"/>
                </a:lnTo>
                <a:lnTo>
                  <a:pt x="121" y="90"/>
                </a:lnTo>
                <a:lnTo>
                  <a:pt x="140" y="90"/>
                </a:lnTo>
                <a:lnTo>
                  <a:pt x="101" y="134"/>
                </a:lnTo>
                <a:close/>
              </a:path>
            </a:pathLst>
          </a:custGeom>
          <a:solidFill>
            <a:srgbClr val="FFFFFF"/>
          </a:solidFill>
          <a:ln w="9525">
            <a:noFill/>
            <a:round/>
            <a:headEnd/>
            <a:tailEnd/>
          </a:ln>
        </p:spPr>
        <p:txBody>
          <a:bodyPr/>
          <a:lstStyle/>
          <a:p>
            <a:endParaRPr lang="en-US"/>
          </a:p>
        </p:txBody>
      </p:sp>
      <p:sp>
        <p:nvSpPr>
          <p:cNvPr id="220" name="Freeform 101">
            <a:extLst>
              <a:ext uri="{FF2B5EF4-FFF2-40B4-BE49-F238E27FC236}">
                <a16:creationId xmlns:a16="http://schemas.microsoft.com/office/drawing/2014/main" id="{EE7979FF-FA24-0946-9950-2618E541A0C1}"/>
              </a:ext>
            </a:extLst>
          </p:cNvPr>
          <p:cNvSpPr>
            <a:spLocks/>
          </p:cNvSpPr>
          <p:nvPr/>
        </p:nvSpPr>
        <p:spPr bwMode="auto">
          <a:xfrm>
            <a:off x="4325414" y="2734966"/>
            <a:ext cx="801825" cy="124360"/>
          </a:xfrm>
          <a:custGeom>
            <a:avLst/>
            <a:gdLst>
              <a:gd name="T0" fmla="*/ 0 w 696"/>
              <a:gd name="T1" fmla="*/ 66 h 134"/>
              <a:gd name="T2" fmla="*/ 139 w 696"/>
              <a:gd name="T3" fmla="*/ 134 h 134"/>
              <a:gd name="T4" fmla="*/ 139 w 696"/>
              <a:gd name="T5" fmla="*/ 100 h 134"/>
              <a:gd name="T6" fmla="*/ 556 w 696"/>
              <a:gd name="T7" fmla="*/ 100 h 134"/>
              <a:gd name="T8" fmla="*/ 556 w 696"/>
              <a:gd name="T9" fmla="*/ 134 h 134"/>
              <a:gd name="T10" fmla="*/ 696 w 696"/>
              <a:gd name="T11" fmla="*/ 66 h 134"/>
              <a:gd name="T12" fmla="*/ 556 w 696"/>
              <a:gd name="T13" fmla="*/ 0 h 134"/>
              <a:gd name="T14" fmla="*/ 556 w 696"/>
              <a:gd name="T15" fmla="*/ 34 h 134"/>
              <a:gd name="T16" fmla="*/ 139 w 696"/>
              <a:gd name="T17" fmla="*/ 34 h 134"/>
              <a:gd name="T18" fmla="*/ 139 w 696"/>
              <a:gd name="T19" fmla="*/ 0 h 134"/>
              <a:gd name="T20" fmla="*/ 0 w 696"/>
              <a:gd name="T21" fmla="*/ 66 h 1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6"/>
              <a:gd name="T34" fmla="*/ 0 h 134"/>
              <a:gd name="T35" fmla="*/ 696 w 696"/>
              <a:gd name="T36" fmla="*/ 134 h 1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6" h="134">
                <a:moveTo>
                  <a:pt x="0" y="66"/>
                </a:moveTo>
                <a:lnTo>
                  <a:pt x="139" y="134"/>
                </a:lnTo>
                <a:lnTo>
                  <a:pt x="139" y="100"/>
                </a:lnTo>
                <a:lnTo>
                  <a:pt x="556" y="100"/>
                </a:lnTo>
                <a:lnTo>
                  <a:pt x="556" y="134"/>
                </a:lnTo>
                <a:lnTo>
                  <a:pt x="696" y="66"/>
                </a:lnTo>
                <a:lnTo>
                  <a:pt x="556" y="0"/>
                </a:lnTo>
                <a:lnTo>
                  <a:pt x="556" y="34"/>
                </a:lnTo>
                <a:lnTo>
                  <a:pt x="139" y="34"/>
                </a:lnTo>
                <a:lnTo>
                  <a:pt x="139" y="0"/>
                </a:lnTo>
                <a:lnTo>
                  <a:pt x="0" y="66"/>
                </a:lnTo>
                <a:close/>
              </a:path>
            </a:pathLst>
          </a:custGeom>
          <a:solidFill>
            <a:srgbClr val="006600"/>
          </a:solidFill>
          <a:ln w="12700">
            <a:solidFill>
              <a:srgbClr val="000000"/>
            </a:solidFill>
            <a:round/>
            <a:headEnd/>
            <a:tailEnd/>
          </a:ln>
        </p:spPr>
        <p:txBody>
          <a:bodyPr/>
          <a:lstStyle/>
          <a:p>
            <a:endParaRPr lang="en-US"/>
          </a:p>
        </p:txBody>
      </p:sp>
      <p:sp>
        <p:nvSpPr>
          <p:cNvPr id="221" name="Rectangle 103">
            <a:extLst>
              <a:ext uri="{FF2B5EF4-FFF2-40B4-BE49-F238E27FC236}">
                <a16:creationId xmlns:a16="http://schemas.microsoft.com/office/drawing/2014/main" id="{E6CC0976-9D68-B34B-84C8-F269A89F741C}"/>
              </a:ext>
            </a:extLst>
          </p:cNvPr>
          <p:cNvSpPr>
            <a:spLocks noChangeArrowheads="1"/>
          </p:cNvSpPr>
          <p:nvPr/>
        </p:nvSpPr>
        <p:spPr bwMode="auto">
          <a:xfrm flipH="1">
            <a:off x="6640656" y="3022286"/>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22" name="Rectangle 104">
            <a:extLst>
              <a:ext uri="{FF2B5EF4-FFF2-40B4-BE49-F238E27FC236}">
                <a16:creationId xmlns:a16="http://schemas.microsoft.com/office/drawing/2014/main" id="{6187D601-21F8-DF41-A640-6C4A2196E437}"/>
              </a:ext>
            </a:extLst>
          </p:cNvPr>
          <p:cNvSpPr>
            <a:spLocks noChangeArrowheads="1"/>
          </p:cNvSpPr>
          <p:nvPr/>
        </p:nvSpPr>
        <p:spPr bwMode="auto">
          <a:xfrm flipH="1">
            <a:off x="6678755" y="3022286"/>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23" name="Freeform 105">
            <a:extLst>
              <a:ext uri="{FF2B5EF4-FFF2-40B4-BE49-F238E27FC236}">
                <a16:creationId xmlns:a16="http://schemas.microsoft.com/office/drawing/2014/main" id="{5E2E5C65-F4D9-6D49-98C5-C7D1151C5EF6}"/>
              </a:ext>
            </a:extLst>
          </p:cNvPr>
          <p:cNvSpPr>
            <a:spLocks/>
          </p:cNvSpPr>
          <p:nvPr/>
        </p:nvSpPr>
        <p:spPr bwMode="auto">
          <a:xfrm>
            <a:off x="4321180" y="3518846"/>
            <a:ext cx="801825" cy="121213"/>
          </a:xfrm>
          <a:custGeom>
            <a:avLst/>
            <a:gdLst>
              <a:gd name="T0" fmla="*/ 0 w 696"/>
              <a:gd name="T1" fmla="*/ 66 h 135"/>
              <a:gd name="T2" fmla="*/ 140 w 696"/>
              <a:gd name="T3" fmla="*/ 135 h 135"/>
              <a:gd name="T4" fmla="*/ 140 w 696"/>
              <a:gd name="T5" fmla="*/ 100 h 135"/>
              <a:gd name="T6" fmla="*/ 557 w 696"/>
              <a:gd name="T7" fmla="*/ 100 h 135"/>
              <a:gd name="T8" fmla="*/ 557 w 696"/>
              <a:gd name="T9" fmla="*/ 135 h 135"/>
              <a:gd name="T10" fmla="*/ 696 w 696"/>
              <a:gd name="T11" fmla="*/ 66 h 135"/>
              <a:gd name="T12" fmla="*/ 557 w 696"/>
              <a:gd name="T13" fmla="*/ 0 h 135"/>
              <a:gd name="T14" fmla="*/ 557 w 696"/>
              <a:gd name="T15" fmla="*/ 34 h 135"/>
              <a:gd name="T16" fmla="*/ 140 w 696"/>
              <a:gd name="T17" fmla="*/ 34 h 135"/>
              <a:gd name="T18" fmla="*/ 140 w 696"/>
              <a:gd name="T19" fmla="*/ 0 h 135"/>
              <a:gd name="T20" fmla="*/ 0 w 696"/>
              <a:gd name="T21" fmla="*/ 66 h 1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6"/>
              <a:gd name="T34" fmla="*/ 0 h 135"/>
              <a:gd name="T35" fmla="*/ 696 w 696"/>
              <a:gd name="T36" fmla="*/ 135 h 1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6" h="135">
                <a:moveTo>
                  <a:pt x="0" y="66"/>
                </a:moveTo>
                <a:lnTo>
                  <a:pt x="140" y="135"/>
                </a:lnTo>
                <a:lnTo>
                  <a:pt x="140" y="100"/>
                </a:lnTo>
                <a:lnTo>
                  <a:pt x="557" y="100"/>
                </a:lnTo>
                <a:lnTo>
                  <a:pt x="557" y="135"/>
                </a:lnTo>
                <a:lnTo>
                  <a:pt x="696" y="66"/>
                </a:lnTo>
                <a:lnTo>
                  <a:pt x="557" y="0"/>
                </a:lnTo>
                <a:lnTo>
                  <a:pt x="557" y="34"/>
                </a:lnTo>
                <a:lnTo>
                  <a:pt x="140" y="34"/>
                </a:lnTo>
                <a:lnTo>
                  <a:pt x="140" y="0"/>
                </a:lnTo>
                <a:lnTo>
                  <a:pt x="0" y="66"/>
                </a:lnTo>
                <a:close/>
              </a:path>
            </a:pathLst>
          </a:custGeom>
          <a:solidFill>
            <a:srgbClr val="006600"/>
          </a:solidFill>
          <a:ln w="12700">
            <a:solidFill>
              <a:srgbClr val="000000"/>
            </a:solidFill>
            <a:round/>
            <a:headEnd/>
            <a:tailEnd/>
          </a:ln>
        </p:spPr>
        <p:txBody>
          <a:bodyPr/>
          <a:lstStyle/>
          <a:p>
            <a:endParaRPr lang="en-US"/>
          </a:p>
        </p:txBody>
      </p:sp>
      <p:grpSp>
        <p:nvGrpSpPr>
          <p:cNvPr id="224" name="Group 108">
            <a:extLst>
              <a:ext uri="{FF2B5EF4-FFF2-40B4-BE49-F238E27FC236}">
                <a16:creationId xmlns:a16="http://schemas.microsoft.com/office/drawing/2014/main" id="{5FD491B6-B4A0-D64F-87AB-D20B6C281E09}"/>
              </a:ext>
            </a:extLst>
          </p:cNvPr>
          <p:cNvGrpSpPr>
            <a:grpSpLocks/>
          </p:cNvGrpSpPr>
          <p:nvPr/>
        </p:nvGrpSpPr>
        <p:grpSpPr bwMode="auto">
          <a:xfrm>
            <a:off x="2929897" y="770822"/>
            <a:ext cx="3664777" cy="523220"/>
            <a:chOff x="2031" y="573"/>
            <a:chExt cx="1590" cy="288"/>
          </a:xfrm>
        </p:grpSpPr>
        <p:sp>
          <p:nvSpPr>
            <p:cNvPr id="225" name="Oval 109">
              <a:extLst>
                <a:ext uri="{FF2B5EF4-FFF2-40B4-BE49-F238E27FC236}">
                  <a16:creationId xmlns:a16="http://schemas.microsoft.com/office/drawing/2014/main" id="{F10E6EC2-2972-1F4C-B3F3-6BA8F6340395}"/>
                </a:ext>
              </a:extLst>
            </p:cNvPr>
            <p:cNvSpPr>
              <a:spLocks noChangeArrowheads="1"/>
            </p:cNvSpPr>
            <p:nvPr/>
          </p:nvSpPr>
          <p:spPr bwMode="auto">
            <a:xfrm>
              <a:off x="2094" y="573"/>
              <a:ext cx="1440" cy="288"/>
            </a:xfrm>
            <a:prstGeom prst="ellipse">
              <a:avLst/>
            </a:prstGeom>
            <a:noFill/>
            <a:ln w="25400">
              <a:solidFill>
                <a:schemeClr val="tx1"/>
              </a:solidFill>
              <a:round/>
              <a:headEnd/>
              <a:tailEnd/>
            </a:ln>
          </p:spPr>
          <p:txBody>
            <a:bodyPr wrap="none" anchor="ctr"/>
            <a:lstStyle/>
            <a:p>
              <a:endParaRPr lang="en-US"/>
            </a:p>
          </p:txBody>
        </p:sp>
        <p:sp>
          <p:nvSpPr>
            <p:cNvPr id="226" name="Text Box 110">
              <a:extLst>
                <a:ext uri="{FF2B5EF4-FFF2-40B4-BE49-F238E27FC236}">
                  <a16:creationId xmlns:a16="http://schemas.microsoft.com/office/drawing/2014/main" id="{19D990A5-0FAE-0646-80BA-629CC056FA35}"/>
                </a:ext>
              </a:extLst>
            </p:cNvPr>
            <p:cNvSpPr txBox="1">
              <a:spLocks noChangeArrowheads="1"/>
            </p:cNvSpPr>
            <p:nvPr/>
          </p:nvSpPr>
          <p:spPr bwMode="auto">
            <a:xfrm>
              <a:off x="2031" y="577"/>
              <a:ext cx="1590" cy="252"/>
            </a:xfrm>
            <a:prstGeom prst="rect">
              <a:avLst/>
            </a:prstGeom>
            <a:noFill/>
            <a:ln w="9525">
              <a:noFill/>
              <a:miter lim="800000"/>
              <a:headEnd/>
              <a:tailEnd/>
            </a:ln>
          </p:spPr>
          <p:txBody>
            <a:bodyPr wrap="square">
              <a:spAutoFit/>
            </a:bodyPr>
            <a:lstStyle/>
            <a:p>
              <a:pPr algn="ctr"/>
              <a:r>
                <a:rPr lang="en-US" sz="1200" b="1" dirty="0">
                  <a:solidFill>
                    <a:srgbClr val="FF0000"/>
                  </a:solidFill>
                  <a:latin typeface="Times New Roman" pitchFamily="18" charset="0"/>
                  <a:cs typeface="Times New Roman" pitchFamily="18" charset="0"/>
                </a:rPr>
                <a:t>Crosses</a:t>
              </a:r>
            </a:p>
            <a:p>
              <a:pPr algn="ctr"/>
              <a:r>
                <a:rPr lang="en-US" sz="1200" b="1" dirty="0">
                  <a:latin typeface="Times New Roman" pitchFamily="18" charset="0"/>
                  <a:cs typeface="Times New Roman" pitchFamily="18" charset="0"/>
                </a:rPr>
                <a:t>Aberdeen, ID, Prosser, WA and Oregon</a:t>
              </a:r>
            </a:p>
          </p:txBody>
        </p:sp>
      </p:grpSp>
      <p:sp>
        <p:nvSpPr>
          <p:cNvPr id="227" name="Text Box 111">
            <a:extLst>
              <a:ext uri="{FF2B5EF4-FFF2-40B4-BE49-F238E27FC236}">
                <a16:creationId xmlns:a16="http://schemas.microsoft.com/office/drawing/2014/main" id="{62253C59-9027-BC49-9649-39BC3DB22F7D}"/>
              </a:ext>
            </a:extLst>
          </p:cNvPr>
          <p:cNvSpPr txBox="1">
            <a:spLocks noChangeArrowheads="1"/>
          </p:cNvSpPr>
          <p:nvPr/>
        </p:nvSpPr>
        <p:spPr bwMode="auto">
          <a:xfrm>
            <a:off x="3050133" y="1494736"/>
            <a:ext cx="3427539" cy="461665"/>
          </a:xfrm>
          <a:prstGeom prst="rect">
            <a:avLst/>
          </a:prstGeom>
          <a:noFill/>
          <a:ln w="9525">
            <a:noFill/>
            <a:miter lim="800000"/>
            <a:headEnd/>
            <a:tailEnd/>
          </a:ln>
        </p:spPr>
        <p:txBody>
          <a:bodyPr wrap="square">
            <a:spAutoFit/>
          </a:bodyPr>
          <a:lstStyle/>
          <a:p>
            <a:pPr algn="ctr"/>
            <a:r>
              <a:rPr lang="en-US" sz="1200" b="1" dirty="0">
                <a:solidFill>
                  <a:srgbClr val="FF0000"/>
                </a:solidFill>
                <a:latin typeface="Times New Roman" pitchFamily="18" charset="0"/>
                <a:cs typeface="Times New Roman" pitchFamily="18" charset="0"/>
              </a:rPr>
              <a:t>Seedling tuber production</a:t>
            </a:r>
          </a:p>
          <a:p>
            <a:pPr algn="ctr"/>
            <a:r>
              <a:rPr lang="en-US" sz="1200" b="1" dirty="0">
                <a:latin typeface="Times New Roman" pitchFamily="18" charset="0"/>
                <a:cs typeface="Times New Roman" pitchFamily="18" charset="0"/>
              </a:rPr>
              <a:t>Corvallis (~60,000 in GH)</a:t>
            </a:r>
          </a:p>
        </p:txBody>
      </p:sp>
      <p:sp>
        <p:nvSpPr>
          <p:cNvPr id="228" name="Rectangle 112">
            <a:extLst>
              <a:ext uri="{FF2B5EF4-FFF2-40B4-BE49-F238E27FC236}">
                <a16:creationId xmlns:a16="http://schemas.microsoft.com/office/drawing/2014/main" id="{5FBADC2F-8B68-E74E-8F49-77F8F7969D1D}"/>
              </a:ext>
            </a:extLst>
          </p:cNvPr>
          <p:cNvSpPr>
            <a:spLocks noChangeArrowheads="1"/>
          </p:cNvSpPr>
          <p:nvPr/>
        </p:nvSpPr>
        <p:spPr bwMode="auto">
          <a:xfrm>
            <a:off x="5119602" y="2941798"/>
            <a:ext cx="1235055" cy="366235"/>
          </a:xfrm>
          <a:prstGeom prst="rect">
            <a:avLst/>
          </a:prstGeom>
          <a:noFill/>
          <a:ln w="9525">
            <a:noFill/>
            <a:miter lim="800000"/>
            <a:headEnd/>
            <a:tailEnd/>
          </a:ln>
        </p:spPr>
        <p:txBody>
          <a:bodyPr wrap="square" lIns="0" tIns="0" rIns="0" bIns="0">
            <a:spAutoFit/>
          </a:bodyPr>
          <a:lstStyle/>
          <a:p>
            <a:pPr algn="ctr"/>
            <a:r>
              <a:rPr lang="en-US" sz="1200" b="1" dirty="0">
                <a:latin typeface="Times New Roman" pitchFamily="18" charset="0"/>
              </a:rPr>
              <a:t>15-hills (~700)</a:t>
            </a:r>
          </a:p>
          <a:p>
            <a:pPr algn="ctr"/>
            <a:r>
              <a:rPr lang="en-US" sz="1200" b="1" dirty="0">
                <a:latin typeface="Times New Roman" pitchFamily="18" charset="0"/>
              </a:rPr>
              <a:t>Klamath Falls (SI)</a:t>
            </a:r>
            <a:endParaRPr lang="en-US" sz="1200" b="1" dirty="0">
              <a:latin typeface="Arial" charset="0"/>
            </a:endParaRPr>
          </a:p>
        </p:txBody>
      </p:sp>
      <p:sp>
        <p:nvSpPr>
          <p:cNvPr id="229" name="Freeform 113">
            <a:extLst>
              <a:ext uri="{FF2B5EF4-FFF2-40B4-BE49-F238E27FC236}">
                <a16:creationId xmlns:a16="http://schemas.microsoft.com/office/drawing/2014/main" id="{6D59307C-001C-4C4F-A1DE-22E4E0A62A20}"/>
              </a:ext>
            </a:extLst>
          </p:cNvPr>
          <p:cNvSpPr>
            <a:spLocks/>
          </p:cNvSpPr>
          <p:nvPr/>
        </p:nvSpPr>
        <p:spPr bwMode="auto">
          <a:xfrm>
            <a:off x="4670541" y="1317384"/>
            <a:ext cx="160364" cy="130658"/>
          </a:xfrm>
          <a:custGeom>
            <a:avLst/>
            <a:gdLst>
              <a:gd name="T0" fmla="*/ 0 w 139"/>
              <a:gd name="T1" fmla="*/ 107 h 143"/>
              <a:gd name="T2" fmla="*/ 35 w 139"/>
              <a:gd name="T3" fmla="*/ 107 h 143"/>
              <a:gd name="T4" fmla="*/ 35 w 139"/>
              <a:gd name="T5" fmla="*/ 0 h 143"/>
              <a:gd name="T6" fmla="*/ 106 w 139"/>
              <a:gd name="T7" fmla="*/ 0 h 143"/>
              <a:gd name="T8" fmla="*/ 106 w 139"/>
              <a:gd name="T9" fmla="*/ 107 h 143"/>
              <a:gd name="T10" fmla="*/ 139 w 139"/>
              <a:gd name="T11" fmla="*/ 107 h 143"/>
              <a:gd name="T12" fmla="*/ 71 w 139"/>
              <a:gd name="T13" fmla="*/ 143 h 143"/>
              <a:gd name="T14" fmla="*/ 0 w 139"/>
              <a:gd name="T15" fmla="*/ 107 h 143"/>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143"/>
              <a:gd name="T26" fmla="*/ 139 w 139"/>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143">
                <a:moveTo>
                  <a:pt x="0" y="107"/>
                </a:moveTo>
                <a:lnTo>
                  <a:pt x="35" y="107"/>
                </a:lnTo>
                <a:lnTo>
                  <a:pt x="35" y="0"/>
                </a:lnTo>
                <a:lnTo>
                  <a:pt x="106" y="0"/>
                </a:lnTo>
                <a:lnTo>
                  <a:pt x="106" y="107"/>
                </a:lnTo>
                <a:lnTo>
                  <a:pt x="139" y="107"/>
                </a:lnTo>
                <a:lnTo>
                  <a:pt x="71" y="143"/>
                </a:lnTo>
                <a:lnTo>
                  <a:pt x="0" y="107"/>
                </a:lnTo>
                <a:close/>
              </a:path>
            </a:pathLst>
          </a:custGeom>
          <a:solidFill>
            <a:srgbClr val="006600"/>
          </a:solidFill>
          <a:ln w="12700">
            <a:solidFill>
              <a:srgbClr val="000000"/>
            </a:solidFill>
            <a:round/>
            <a:headEnd/>
            <a:tailEnd/>
          </a:ln>
        </p:spPr>
        <p:txBody>
          <a:bodyPr/>
          <a:lstStyle/>
          <a:p>
            <a:endParaRPr lang="en-US"/>
          </a:p>
        </p:txBody>
      </p:sp>
      <p:sp>
        <p:nvSpPr>
          <p:cNvPr id="230" name="Freeform 114">
            <a:extLst>
              <a:ext uri="{FF2B5EF4-FFF2-40B4-BE49-F238E27FC236}">
                <a16:creationId xmlns:a16="http://schemas.microsoft.com/office/drawing/2014/main" id="{AF096C8A-E8EB-3A44-A9AD-D22A77FF957A}"/>
              </a:ext>
            </a:extLst>
          </p:cNvPr>
          <p:cNvSpPr>
            <a:spLocks/>
          </p:cNvSpPr>
          <p:nvPr/>
        </p:nvSpPr>
        <p:spPr bwMode="auto">
          <a:xfrm>
            <a:off x="4670541" y="2614369"/>
            <a:ext cx="160364" cy="130657"/>
          </a:xfrm>
          <a:custGeom>
            <a:avLst/>
            <a:gdLst>
              <a:gd name="T0" fmla="*/ 0 w 139"/>
              <a:gd name="T1" fmla="*/ 107 h 143"/>
              <a:gd name="T2" fmla="*/ 35 w 139"/>
              <a:gd name="T3" fmla="*/ 107 h 143"/>
              <a:gd name="T4" fmla="*/ 35 w 139"/>
              <a:gd name="T5" fmla="*/ 0 h 143"/>
              <a:gd name="T6" fmla="*/ 106 w 139"/>
              <a:gd name="T7" fmla="*/ 0 h 143"/>
              <a:gd name="T8" fmla="*/ 106 w 139"/>
              <a:gd name="T9" fmla="*/ 107 h 143"/>
              <a:gd name="T10" fmla="*/ 139 w 139"/>
              <a:gd name="T11" fmla="*/ 107 h 143"/>
              <a:gd name="T12" fmla="*/ 71 w 139"/>
              <a:gd name="T13" fmla="*/ 143 h 143"/>
              <a:gd name="T14" fmla="*/ 0 w 139"/>
              <a:gd name="T15" fmla="*/ 107 h 143"/>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143"/>
              <a:gd name="T26" fmla="*/ 139 w 139"/>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143">
                <a:moveTo>
                  <a:pt x="0" y="107"/>
                </a:moveTo>
                <a:lnTo>
                  <a:pt x="35" y="107"/>
                </a:lnTo>
                <a:lnTo>
                  <a:pt x="35" y="0"/>
                </a:lnTo>
                <a:lnTo>
                  <a:pt x="106" y="0"/>
                </a:lnTo>
                <a:lnTo>
                  <a:pt x="106" y="107"/>
                </a:lnTo>
                <a:lnTo>
                  <a:pt x="139" y="107"/>
                </a:lnTo>
                <a:lnTo>
                  <a:pt x="71" y="143"/>
                </a:lnTo>
                <a:lnTo>
                  <a:pt x="0" y="107"/>
                </a:lnTo>
                <a:close/>
              </a:path>
            </a:pathLst>
          </a:custGeom>
          <a:solidFill>
            <a:srgbClr val="006600"/>
          </a:solidFill>
          <a:ln w="12700">
            <a:solidFill>
              <a:srgbClr val="000000"/>
            </a:solidFill>
            <a:round/>
            <a:headEnd/>
            <a:tailEnd/>
          </a:ln>
        </p:spPr>
        <p:txBody>
          <a:bodyPr/>
          <a:lstStyle/>
          <a:p>
            <a:endParaRPr lang="en-US"/>
          </a:p>
        </p:txBody>
      </p:sp>
      <p:sp>
        <p:nvSpPr>
          <p:cNvPr id="231" name="Rectangle 115">
            <a:extLst>
              <a:ext uri="{FF2B5EF4-FFF2-40B4-BE49-F238E27FC236}">
                <a16:creationId xmlns:a16="http://schemas.microsoft.com/office/drawing/2014/main" id="{143A6F71-0D72-1948-A09B-F6C66CFD3790}"/>
              </a:ext>
            </a:extLst>
          </p:cNvPr>
          <p:cNvSpPr>
            <a:spLocks noChangeArrowheads="1"/>
          </p:cNvSpPr>
          <p:nvPr/>
        </p:nvSpPr>
        <p:spPr bwMode="auto">
          <a:xfrm>
            <a:off x="4807289" y="2894009"/>
            <a:ext cx="1924383" cy="481701"/>
          </a:xfrm>
          <a:prstGeom prst="rect">
            <a:avLst/>
          </a:prstGeom>
          <a:noFill/>
          <a:ln w="25400">
            <a:solidFill>
              <a:srgbClr val="000000"/>
            </a:solidFill>
            <a:miter lim="800000"/>
            <a:headEnd/>
            <a:tailEnd/>
          </a:ln>
        </p:spPr>
        <p:txBody>
          <a:bodyPr/>
          <a:lstStyle/>
          <a:p>
            <a:endParaRPr lang="en-US"/>
          </a:p>
        </p:txBody>
      </p:sp>
      <p:sp>
        <p:nvSpPr>
          <p:cNvPr id="232" name="Freeform 116">
            <a:extLst>
              <a:ext uri="{FF2B5EF4-FFF2-40B4-BE49-F238E27FC236}">
                <a16:creationId xmlns:a16="http://schemas.microsoft.com/office/drawing/2014/main" id="{A3B8E248-EF63-2745-B12A-4C0B68BCB0B3}"/>
              </a:ext>
            </a:extLst>
          </p:cNvPr>
          <p:cNvSpPr>
            <a:spLocks/>
          </p:cNvSpPr>
          <p:nvPr/>
        </p:nvSpPr>
        <p:spPr bwMode="auto">
          <a:xfrm>
            <a:off x="4767908" y="3406150"/>
            <a:ext cx="160364" cy="130657"/>
          </a:xfrm>
          <a:custGeom>
            <a:avLst/>
            <a:gdLst>
              <a:gd name="T0" fmla="*/ 0 w 139"/>
              <a:gd name="T1" fmla="*/ 107 h 143"/>
              <a:gd name="T2" fmla="*/ 35 w 139"/>
              <a:gd name="T3" fmla="*/ 107 h 143"/>
              <a:gd name="T4" fmla="*/ 35 w 139"/>
              <a:gd name="T5" fmla="*/ 0 h 143"/>
              <a:gd name="T6" fmla="*/ 106 w 139"/>
              <a:gd name="T7" fmla="*/ 0 h 143"/>
              <a:gd name="T8" fmla="*/ 106 w 139"/>
              <a:gd name="T9" fmla="*/ 107 h 143"/>
              <a:gd name="T10" fmla="*/ 139 w 139"/>
              <a:gd name="T11" fmla="*/ 107 h 143"/>
              <a:gd name="T12" fmla="*/ 71 w 139"/>
              <a:gd name="T13" fmla="*/ 143 h 143"/>
              <a:gd name="T14" fmla="*/ 0 w 139"/>
              <a:gd name="T15" fmla="*/ 107 h 143"/>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143"/>
              <a:gd name="T26" fmla="*/ 139 w 139"/>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143">
                <a:moveTo>
                  <a:pt x="0" y="107"/>
                </a:moveTo>
                <a:lnTo>
                  <a:pt x="35" y="107"/>
                </a:lnTo>
                <a:lnTo>
                  <a:pt x="35" y="0"/>
                </a:lnTo>
                <a:lnTo>
                  <a:pt x="106" y="0"/>
                </a:lnTo>
                <a:lnTo>
                  <a:pt x="106" y="107"/>
                </a:lnTo>
                <a:lnTo>
                  <a:pt x="139" y="107"/>
                </a:lnTo>
                <a:lnTo>
                  <a:pt x="71" y="143"/>
                </a:lnTo>
                <a:lnTo>
                  <a:pt x="0" y="107"/>
                </a:lnTo>
                <a:close/>
              </a:path>
            </a:pathLst>
          </a:custGeom>
          <a:solidFill>
            <a:srgbClr val="006600"/>
          </a:solidFill>
          <a:ln w="12700">
            <a:solidFill>
              <a:srgbClr val="000000"/>
            </a:solidFill>
            <a:round/>
            <a:headEnd/>
            <a:tailEnd/>
          </a:ln>
        </p:spPr>
        <p:txBody>
          <a:bodyPr/>
          <a:lstStyle/>
          <a:p>
            <a:endParaRPr lang="en-US"/>
          </a:p>
        </p:txBody>
      </p:sp>
      <p:sp>
        <p:nvSpPr>
          <p:cNvPr id="233" name="Freeform 117">
            <a:extLst>
              <a:ext uri="{FF2B5EF4-FFF2-40B4-BE49-F238E27FC236}">
                <a16:creationId xmlns:a16="http://schemas.microsoft.com/office/drawing/2014/main" id="{9EDFE7E8-874A-CC4D-88AA-7F5BF66943AB}"/>
              </a:ext>
            </a:extLst>
          </p:cNvPr>
          <p:cNvSpPr>
            <a:spLocks/>
          </p:cNvSpPr>
          <p:nvPr/>
        </p:nvSpPr>
        <p:spPr bwMode="auto">
          <a:xfrm rot="2520000">
            <a:off x="3960316" y="4125752"/>
            <a:ext cx="144444" cy="181538"/>
          </a:xfrm>
          <a:custGeom>
            <a:avLst/>
            <a:gdLst>
              <a:gd name="T0" fmla="*/ 0 w 139"/>
              <a:gd name="T1" fmla="*/ 107 h 143"/>
              <a:gd name="T2" fmla="*/ 35 w 139"/>
              <a:gd name="T3" fmla="*/ 107 h 143"/>
              <a:gd name="T4" fmla="*/ 35 w 139"/>
              <a:gd name="T5" fmla="*/ 0 h 143"/>
              <a:gd name="T6" fmla="*/ 106 w 139"/>
              <a:gd name="T7" fmla="*/ 0 h 143"/>
              <a:gd name="T8" fmla="*/ 106 w 139"/>
              <a:gd name="T9" fmla="*/ 107 h 143"/>
              <a:gd name="T10" fmla="*/ 139 w 139"/>
              <a:gd name="T11" fmla="*/ 107 h 143"/>
              <a:gd name="T12" fmla="*/ 71 w 139"/>
              <a:gd name="T13" fmla="*/ 143 h 143"/>
              <a:gd name="T14" fmla="*/ 0 w 139"/>
              <a:gd name="T15" fmla="*/ 107 h 143"/>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143"/>
              <a:gd name="T26" fmla="*/ 139 w 139"/>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143">
                <a:moveTo>
                  <a:pt x="0" y="107"/>
                </a:moveTo>
                <a:lnTo>
                  <a:pt x="35" y="107"/>
                </a:lnTo>
                <a:lnTo>
                  <a:pt x="35" y="0"/>
                </a:lnTo>
                <a:lnTo>
                  <a:pt x="106" y="0"/>
                </a:lnTo>
                <a:lnTo>
                  <a:pt x="106" y="107"/>
                </a:lnTo>
                <a:lnTo>
                  <a:pt x="139" y="107"/>
                </a:lnTo>
                <a:lnTo>
                  <a:pt x="71" y="143"/>
                </a:lnTo>
                <a:lnTo>
                  <a:pt x="0" y="107"/>
                </a:lnTo>
                <a:close/>
              </a:path>
            </a:pathLst>
          </a:custGeom>
          <a:solidFill>
            <a:srgbClr val="006600"/>
          </a:solidFill>
          <a:ln w="12700">
            <a:solidFill>
              <a:srgbClr val="000000"/>
            </a:solidFill>
            <a:round/>
            <a:headEnd/>
            <a:tailEnd/>
          </a:ln>
        </p:spPr>
        <p:txBody>
          <a:bodyPr/>
          <a:lstStyle/>
          <a:p>
            <a:endParaRPr lang="en-US"/>
          </a:p>
        </p:txBody>
      </p:sp>
      <p:sp>
        <p:nvSpPr>
          <p:cNvPr id="234" name="Text Box 118">
            <a:extLst>
              <a:ext uri="{FF2B5EF4-FFF2-40B4-BE49-F238E27FC236}">
                <a16:creationId xmlns:a16="http://schemas.microsoft.com/office/drawing/2014/main" id="{8757E2A4-4200-A349-A6A8-EDF3B9DF7C0D}"/>
              </a:ext>
            </a:extLst>
          </p:cNvPr>
          <p:cNvSpPr txBox="1">
            <a:spLocks noChangeArrowheads="1"/>
          </p:cNvSpPr>
          <p:nvPr/>
        </p:nvSpPr>
        <p:spPr bwMode="auto">
          <a:xfrm>
            <a:off x="4672481" y="4315764"/>
            <a:ext cx="2590828" cy="457793"/>
          </a:xfrm>
          <a:prstGeom prst="rect">
            <a:avLst/>
          </a:prstGeom>
          <a:noFill/>
          <a:ln w="9525">
            <a:noFill/>
            <a:miter lim="800000"/>
            <a:headEnd/>
            <a:tailEnd/>
          </a:ln>
        </p:spPr>
        <p:txBody>
          <a:bodyPr wrap="square">
            <a:spAutoFit/>
          </a:bodyPr>
          <a:lstStyle/>
          <a:p>
            <a:pPr algn="ctr"/>
            <a:r>
              <a:rPr lang="en-US" sz="1200" b="1" dirty="0">
                <a:solidFill>
                  <a:srgbClr val="FF0000"/>
                </a:solidFill>
                <a:latin typeface="Times New Roman" pitchFamily="18" charset="0"/>
                <a:cs typeface="Times New Roman" pitchFamily="18" charset="0"/>
              </a:rPr>
              <a:t>Oregon Statewide trials</a:t>
            </a:r>
          </a:p>
          <a:p>
            <a:pPr algn="ctr"/>
            <a:r>
              <a:rPr lang="en-US" sz="1200" b="1" dirty="0">
                <a:latin typeface="Times New Roman" pitchFamily="18" charset="0"/>
                <a:cs typeface="Times New Roman" pitchFamily="18" charset="0"/>
              </a:rPr>
              <a:t>3 Locations</a:t>
            </a:r>
          </a:p>
        </p:txBody>
      </p:sp>
      <p:sp>
        <p:nvSpPr>
          <p:cNvPr id="235" name="Rectangle 119">
            <a:extLst>
              <a:ext uri="{FF2B5EF4-FFF2-40B4-BE49-F238E27FC236}">
                <a16:creationId xmlns:a16="http://schemas.microsoft.com/office/drawing/2014/main" id="{15EE22FB-099A-9B46-913E-8460FF3488A5}"/>
              </a:ext>
            </a:extLst>
          </p:cNvPr>
          <p:cNvSpPr>
            <a:spLocks noChangeArrowheads="1"/>
          </p:cNvSpPr>
          <p:nvPr/>
        </p:nvSpPr>
        <p:spPr bwMode="auto">
          <a:xfrm>
            <a:off x="4630823" y="4308027"/>
            <a:ext cx="2632484" cy="481701"/>
          </a:xfrm>
          <a:prstGeom prst="rect">
            <a:avLst/>
          </a:prstGeom>
          <a:noFill/>
          <a:ln w="25400">
            <a:solidFill>
              <a:srgbClr val="000000"/>
            </a:solidFill>
            <a:miter lim="800000"/>
            <a:headEnd/>
            <a:tailEnd/>
          </a:ln>
        </p:spPr>
        <p:txBody>
          <a:bodyPr/>
          <a:lstStyle/>
          <a:p>
            <a:endParaRPr lang="en-US"/>
          </a:p>
        </p:txBody>
      </p:sp>
      <p:sp>
        <p:nvSpPr>
          <p:cNvPr id="236" name="Rectangle 120">
            <a:extLst>
              <a:ext uri="{FF2B5EF4-FFF2-40B4-BE49-F238E27FC236}">
                <a16:creationId xmlns:a16="http://schemas.microsoft.com/office/drawing/2014/main" id="{8B6F863D-C73D-CB44-872C-2EBC54EE410A}"/>
              </a:ext>
            </a:extLst>
          </p:cNvPr>
          <p:cNvSpPr>
            <a:spLocks noChangeArrowheads="1"/>
          </p:cNvSpPr>
          <p:nvPr/>
        </p:nvSpPr>
        <p:spPr bwMode="auto">
          <a:xfrm>
            <a:off x="3466296" y="4325377"/>
            <a:ext cx="691509" cy="2345221"/>
          </a:xfrm>
          <a:prstGeom prst="rect">
            <a:avLst/>
          </a:prstGeom>
          <a:noFill/>
          <a:ln w="25400">
            <a:solidFill>
              <a:srgbClr val="000000"/>
            </a:solidFill>
            <a:miter lim="800000"/>
            <a:headEnd/>
            <a:tailEnd/>
          </a:ln>
        </p:spPr>
        <p:txBody>
          <a:bodyPr/>
          <a:lstStyle/>
          <a:p>
            <a:endParaRPr lang="en-US"/>
          </a:p>
        </p:txBody>
      </p:sp>
      <p:sp>
        <p:nvSpPr>
          <p:cNvPr id="237" name="Rectangle 126">
            <a:extLst>
              <a:ext uri="{FF2B5EF4-FFF2-40B4-BE49-F238E27FC236}">
                <a16:creationId xmlns:a16="http://schemas.microsoft.com/office/drawing/2014/main" id="{AF6F2E07-3138-E74C-B08D-DC2413C8A4B9}"/>
              </a:ext>
            </a:extLst>
          </p:cNvPr>
          <p:cNvSpPr>
            <a:spLocks noChangeArrowheads="1"/>
          </p:cNvSpPr>
          <p:nvPr/>
        </p:nvSpPr>
        <p:spPr bwMode="auto">
          <a:xfrm>
            <a:off x="4630823" y="4933504"/>
            <a:ext cx="2632484" cy="481701"/>
          </a:xfrm>
          <a:prstGeom prst="rect">
            <a:avLst/>
          </a:prstGeom>
          <a:noFill/>
          <a:ln w="25400">
            <a:solidFill>
              <a:srgbClr val="000000"/>
            </a:solidFill>
            <a:miter lim="800000"/>
            <a:headEnd/>
            <a:tailEnd/>
          </a:ln>
        </p:spPr>
        <p:txBody>
          <a:bodyPr/>
          <a:lstStyle/>
          <a:p>
            <a:endParaRPr lang="en-US"/>
          </a:p>
        </p:txBody>
      </p:sp>
      <p:sp>
        <p:nvSpPr>
          <p:cNvPr id="238" name="Text Box 127">
            <a:extLst>
              <a:ext uri="{FF2B5EF4-FFF2-40B4-BE49-F238E27FC236}">
                <a16:creationId xmlns:a16="http://schemas.microsoft.com/office/drawing/2014/main" id="{ED554DC0-7117-9D40-ACC9-B9BEDFEDEB42}"/>
              </a:ext>
            </a:extLst>
          </p:cNvPr>
          <p:cNvSpPr txBox="1">
            <a:spLocks noChangeArrowheads="1"/>
          </p:cNvSpPr>
          <p:nvPr/>
        </p:nvSpPr>
        <p:spPr bwMode="auto">
          <a:xfrm>
            <a:off x="4630825" y="4942165"/>
            <a:ext cx="2632484" cy="469895"/>
          </a:xfrm>
          <a:prstGeom prst="rect">
            <a:avLst/>
          </a:prstGeom>
          <a:noFill/>
          <a:ln w="9525">
            <a:noFill/>
            <a:miter lim="800000"/>
            <a:headEnd/>
            <a:tailEnd/>
          </a:ln>
        </p:spPr>
        <p:txBody>
          <a:bodyPr wrap="square">
            <a:spAutoFit/>
          </a:bodyPr>
          <a:lstStyle/>
          <a:p>
            <a:pPr algn="ctr"/>
            <a:r>
              <a:rPr lang="en-US" sz="1200" b="1" dirty="0">
                <a:solidFill>
                  <a:srgbClr val="FF0000"/>
                </a:solidFill>
                <a:latin typeface="Times New Roman" pitchFamily="18" charset="0"/>
                <a:cs typeface="Times New Roman" pitchFamily="18" charset="0"/>
              </a:rPr>
              <a:t>Tri-State Trials</a:t>
            </a:r>
          </a:p>
          <a:p>
            <a:pPr algn="ctr"/>
            <a:r>
              <a:rPr lang="en-US" sz="1200" b="1" dirty="0">
                <a:latin typeface="Times New Roman" pitchFamily="18" charset="0"/>
                <a:cs typeface="Times New Roman" pitchFamily="18" charset="0"/>
              </a:rPr>
              <a:t>ID, OR, WA </a:t>
            </a:r>
          </a:p>
        </p:txBody>
      </p:sp>
      <p:sp>
        <p:nvSpPr>
          <p:cNvPr id="239" name="Rectangle 130">
            <a:extLst>
              <a:ext uri="{FF2B5EF4-FFF2-40B4-BE49-F238E27FC236}">
                <a16:creationId xmlns:a16="http://schemas.microsoft.com/office/drawing/2014/main" id="{9F9E662D-9BC0-0843-BE9F-FB2460C52C52}"/>
              </a:ext>
            </a:extLst>
          </p:cNvPr>
          <p:cNvSpPr>
            <a:spLocks noChangeArrowheads="1"/>
          </p:cNvSpPr>
          <p:nvPr/>
        </p:nvSpPr>
        <p:spPr bwMode="auto">
          <a:xfrm>
            <a:off x="4630823" y="5570078"/>
            <a:ext cx="2632484" cy="480126"/>
          </a:xfrm>
          <a:prstGeom prst="rect">
            <a:avLst/>
          </a:prstGeom>
          <a:noFill/>
          <a:ln w="25400">
            <a:solidFill>
              <a:srgbClr val="000000"/>
            </a:solidFill>
            <a:miter lim="800000"/>
            <a:headEnd/>
            <a:tailEnd/>
          </a:ln>
        </p:spPr>
        <p:txBody>
          <a:bodyPr/>
          <a:lstStyle/>
          <a:p>
            <a:endParaRPr lang="en-US"/>
          </a:p>
        </p:txBody>
      </p:sp>
      <p:sp>
        <p:nvSpPr>
          <p:cNvPr id="240" name="Text Box 131">
            <a:extLst>
              <a:ext uri="{FF2B5EF4-FFF2-40B4-BE49-F238E27FC236}">
                <a16:creationId xmlns:a16="http://schemas.microsoft.com/office/drawing/2014/main" id="{453D2453-3D7D-CA4D-8466-21885861F527}"/>
              </a:ext>
            </a:extLst>
          </p:cNvPr>
          <p:cNvSpPr txBox="1">
            <a:spLocks noChangeArrowheads="1"/>
          </p:cNvSpPr>
          <p:nvPr/>
        </p:nvSpPr>
        <p:spPr bwMode="auto">
          <a:xfrm>
            <a:off x="4626547" y="5571412"/>
            <a:ext cx="2636762" cy="457793"/>
          </a:xfrm>
          <a:prstGeom prst="rect">
            <a:avLst/>
          </a:prstGeom>
          <a:noFill/>
          <a:ln w="9525">
            <a:noFill/>
            <a:miter lim="800000"/>
            <a:headEnd/>
            <a:tailEnd/>
          </a:ln>
        </p:spPr>
        <p:txBody>
          <a:bodyPr wrap="square">
            <a:spAutoFit/>
          </a:bodyPr>
          <a:lstStyle/>
          <a:p>
            <a:pPr algn="ctr"/>
            <a:r>
              <a:rPr lang="en-US" sz="1200" b="1" dirty="0">
                <a:solidFill>
                  <a:srgbClr val="FF0000"/>
                </a:solidFill>
                <a:latin typeface="Times New Roman" pitchFamily="18" charset="0"/>
                <a:cs typeface="Times New Roman" pitchFamily="18" charset="0"/>
              </a:rPr>
              <a:t>W. Regional Trials</a:t>
            </a:r>
          </a:p>
          <a:p>
            <a:pPr algn="ctr"/>
            <a:r>
              <a:rPr lang="en-US" sz="1200" b="1" dirty="0">
                <a:latin typeface="Times New Roman" pitchFamily="18" charset="0"/>
                <a:cs typeface="Times New Roman" pitchFamily="18" charset="0"/>
              </a:rPr>
              <a:t>CA, CO, ID, OR, TX,  WA</a:t>
            </a:r>
          </a:p>
        </p:txBody>
      </p:sp>
      <p:sp>
        <p:nvSpPr>
          <p:cNvPr id="241" name="Rectangle 139">
            <a:extLst>
              <a:ext uri="{FF2B5EF4-FFF2-40B4-BE49-F238E27FC236}">
                <a16:creationId xmlns:a16="http://schemas.microsoft.com/office/drawing/2014/main" id="{ABC17F58-069E-B842-BC51-E5299E137A07}"/>
              </a:ext>
            </a:extLst>
          </p:cNvPr>
          <p:cNvSpPr>
            <a:spLocks noChangeArrowheads="1"/>
          </p:cNvSpPr>
          <p:nvPr/>
        </p:nvSpPr>
        <p:spPr bwMode="auto">
          <a:xfrm>
            <a:off x="4630825" y="6188897"/>
            <a:ext cx="2632484" cy="481701"/>
          </a:xfrm>
          <a:prstGeom prst="rect">
            <a:avLst/>
          </a:prstGeom>
          <a:noFill/>
          <a:ln w="25400">
            <a:solidFill>
              <a:srgbClr val="000000"/>
            </a:solidFill>
            <a:miter lim="800000"/>
            <a:headEnd/>
            <a:tailEnd/>
          </a:ln>
        </p:spPr>
        <p:txBody>
          <a:bodyPr/>
          <a:lstStyle/>
          <a:p>
            <a:endParaRPr lang="en-US"/>
          </a:p>
        </p:txBody>
      </p:sp>
      <p:sp>
        <p:nvSpPr>
          <p:cNvPr id="242" name="Text Box 140">
            <a:extLst>
              <a:ext uri="{FF2B5EF4-FFF2-40B4-BE49-F238E27FC236}">
                <a16:creationId xmlns:a16="http://schemas.microsoft.com/office/drawing/2014/main" id="{F1175B18-AC1A-5548-9D28-4FD4C6033406}"/>
              </a:ext>
            </a:extLst>
          </p:cNvPr>
          <p:cNvSpPr txBox="1">
            <a:spLocks noChangeArrowheads="1"/>
          </p:cNvSpPr>
          <p:nvPr/>
        </p:nvSpPr>
        <p:spPr bwMode="auto">
          <a:xfrm>
            <a:off x="4657652" y="6177819"/>
            <a:ext cx="2583333" cy="457793"/>
          </a:xfrm>
          <a:prstGeom prst="rect">
            <a:avLst/>
          </a:prstGeom>
          <a:noFill/>
          <a:ln w="9525">
            <a:noFill/>
            <a:miter lim="800000"/>
            <a:headEnd/>
            <a:tailEnd/>
          </a:ln>
        </p:spPr>
        <p:txBody>
          <a:bodyPr wrap="square">
            <a:spAutoFit/>
          </a:bodyPr>
          <a:lstStyle/>
          <a:p>
            <a:pPr algn="ctr"/>
            <a:r>
              <a:rPr lang="en-US" sz="1200" b="1" dirty="0">
                <a:solidFill>
                  <a:srgbClr val="FF0000"/>
                </a:solidFill>
                <a:latin typeface="Times New Roman" pitchFamily="18" charset="0"/>
                <a:cs typeface="Times New Roman" pitchFamily="18" charset="0"/>
              </a:rPr>
              <a:t>Name</a:t>
            </a:r>
          </a:p>
          <a:p>
            <a:pPr algn="ctr"/>
            <a:r>
              <a:rPr lang="en-US" sz="1200" b="1" dirty="0">
                <a:latin typeface="Times New Roman" pitchFamily="18" charset="0"/>
                <a:cs typeface="Times New Roman" pitchFamily="18" charset="0"/>
              </a:rPr>
              <a:t>Tri-State release, PVP</a:t>
            </a:r>
          </a:p>
        </p:txBody>
      </p:sp>
      <p:sp>
        <p:nvSpPr>
          <p:cNvPr id="243" name="Freeform 144">
            <a:extLst>
              <a:ext uri="{FF2B5EF4-FFF2-40B4-BE49-F238E27FC236}">
                <a16:creationId xmlns:a16="http://schemas.microsoft.com/office/drawing/2014/main" id="{A3D5C9CA-DF9A-F245-A7DF-5808EA2F0273}"/>
              </a:ext>
            </a:extLst>
          </p:cNvPr>
          <p:cNvSpPr>
            <a:spLocks/>
          </p:cNvSpPr>
          <p:nvPr/>
        </p:nvSpPr>
        <p:spPr bwMode="auto">
          <a:xfrm rot="-2702455">
            <a:off x="4669250" y="4104141"/>
            <a:ext cx="107045" cy="258722"/>
          </a:xfrm>
          <a:custGeom>
            <a:avLst/>
            <a:gdLst>
              <a:gd name="T0" fmla="*/ 0 w 139"/>
              <a:gd name="T1" fmla="*/ 107 h 143"/>
              <a:gd name="T2" fmla="*/ 35 w 139"/>
              <a:gd name="T3" fmla="*/ 107 h 143"/>
              <a:gd name="T4" fmla="*/ 35 w 139"/>
              <a:gd name="T5" fmla="*/ 0 h 143"/>
              <a:gd name="T6" fmla="*/ 106 w 139"/>
              <a:gd name="T7" fmla="*/ 0 h 143"/>
              <a:gd name="T8" fmla="*/ 106 w 139"/>
              <a:gd name="T9" fmla="*/ 107 h 143"/>
              <a:gd name="T10" fmla="*/ 139 w 139"/>
              <a:gd name="T11" fmla="*/ 107 h 143"/>
              <a:gd name="T12" fmla="*/ 71 w 139"/>
              <a:gd name="T13" fmla="*/ 143 h 143"/>
              <a:gd name="T14" fmla="*/ 0 w 139"/>
              <a:gd name="T15" fmla="*/ 107 h 143"/>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143"/>
              <a:gd name="T26" fmla="*/ 139 w 139"/>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143">
                <a:moveTo>
                  <a:pt x="0" y="107"/>
                </a:moveTo>
                <a:lnTo>
                  <a:pt x="35" y="107"/>
                </a:lnTo>
                <a:lnTo>
                  <a:pt x="35" y="0"/>
                </a:lnTo>
                <a:lnTo>
                  <a:pt x="106" y="0"/>
                </a:lnTo>
                <a:lnTo>
                  <a:pt x="106" y="107"/>
                </a:lnTo>
                <a:lnTo>
                  <a:pt x="139" y="107"/>
                </a:lnTo>
                <a:lnTo>
                  <a:pt x="71" y="143"/>
                </a:lnTo>
                <a:lnTo>
                  <a:pt x="0" y="107"/>
                </a:lnTo>
                <a:close/>
              </a:path>
            </a:pathLst>
          </a:custGeom>
          <a:solidFill>
            <a:srgbClr val="006600"/>
          </a:solidFill>
          <a:ln w="12700">
            <a:solidFill>
              <a:srgbClr val="000000"/>
            </a:solidFill>
            <a:round/>
            <a:headEnd/>
            <a:tailEnd/>
          </a:ln>
        </p:spPr>
        <p:txBody>
          <a:bodyPr/>
          <a:lstStyle/>
          <a:p>
            <a:endParaRPr lang="en-US"/>
          </a:p>
        </p:txBody>
      </p:sp>
      <p:sp>
        <p:nvSpPr>
          <p:cNvPr id="244" name="Freeform 145">
            <a:extLst>
              <a:ext uri="{FF2B5EF4-FFF2-40B4-BE49-F238E27FC236}">
                <a16:creationId xmlns:a16="http://schemas.microsoft.com/office/drawing/2014/main" id="{540F1B77-8131-C64A-B57A-C2A713D5A13A}"/>
              </a:ext>
            </a:extLst>
          </p:cNvPr>
          <p:cNvSpPr>
            <a:spLocks/>
          </p:cNvSpPr>
          <p:nvPr/>
        </p:nvSpPr>
        <p:spPr bwMode="auto">
          <a:xfrm rot="-2702455">
            <a:off x="4357514" y="4496086"/>
            <a:ext cx="136355" cy="587048"/>
          </a:xfrm>
          <a:custGeom>
            <a:avLst/>
            <a:gdLst>
              <a:gd name="T0" fmla="*/ 0 w 139"/>
              <a:gd name="T1" fmla="*/ 107 h 143"/>
              <a:gd name="T2" fmla="*/ 35 w 139"/>
              <a:gd name="T3" fmla="*/ 107 h 143"/>
              <a:gd name="T4" fmla="*/ 35 w 139"/>
              <a:gd name="T5" fmla="*/ 0 h 143"/>
              <a:gd name="T6" fmla="*/ 106 w 139"/>
              <a:gd name="T7" fmla="*/ 0 h 143"/>
              <a:gd name="T8" fmla="*/ 106 w 139"/>
              <a:gd name="T9" fmla="*/ 107 h 143"/>
              <a:gd name="T10" fmla="*/ 139 w 139"/>
              <a:gd name="T11" fmla="*/ 107 h 143"/>
              <a:gd name="T12" fmla="*/ 71 w 139"/>
              <a:gd name="T13" fmla="*/ 143 h 143"/>
              <a:gd name="T14" fmla="*/ 0 w 139"/>
              <a:gd name="T15" fmla="*/ 107 h 143"/>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143"/>
              <a:gd name="T26" fmla="*/ 139 w 139"/>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143">
                <a:moveTo>
                  <a:pt x="0" y="107"/>
                </a:moveTo>
                <a:lnTo>
                  <a:pt x="35" y="107"/>
                </a:lnTo>
                <a:lnTo>
                  <a:pt x="35" y="0"/>
                </a:lnTo>
                <a:lnTo>
                  <a:pt x="106" y="0"/>
                </a:lnTo>
                <a:lnTo>
                  <a:pt x="106" y="107"/>
                </a:lnTo>
                <a:lnTo>
                  <a:pt x="139" y="107"/>
                </a:lnTo>
                <a:lnTo>
                  <a:pt x="71" y="143"/>
                </a:lnTo>
                <a:lnTo>
                  <a:pt x="0" y="107"/>
                </a:lnTo>
                <a:close/>
              </a:path>
            </a:pathLst>
          </a:custGeom>
          <a:solidFill>
            <a:srgbClr val="006600"/>
          </a:solidFill>
          <a:ln w="12700">
            <a:solidFill>
              <a:srgbClr val="000000"/>
            </a:solidFill>
            <a:round/>
            <a:headEnd/>
            <a:tailEnd/>
          </a:ln>
        </p:spPr>
        <p:txBody>
          <a:bodyPr/>
          <a:lstStyle/>
          <a:p>
            <a:endParaRPr lang="en-US"/>
          </a:p>
        </p:txBody>
      </p:sp>
      <p:pic>
        <p:nvPicPr>
          <p:cNvPr id="245" name="Picture 244">
            <a:extLst>
              <a:ext uri="{FF2B5EF4-FFF2-40B4-BE49-F238E27FC236}">
                <a16:creationId xmlns:a16="http://schemas.microsoft.com/office/drawing/2014/main" id="{3A83A5EA-9D78-E144-99FB-1C082945FF9E}"/>
              </a:ext>
            </a:extLst>
          </p:cNvPr>
          <p:cNvPicPr/>
          <p:nvPr/>
        </p:nvPicPr>
        <p:blipFill rotWithShape="1">
          <a:blip r:embed="rId2">
            <a:extLst>
              <a:ext uri="{28A0092B-C50C-407E-A947-70E740481C1C}">
                <a14:useLocalDpi xmlns:a14="http://schemas.microsoft.com/office/drawing/2010/main"/>
              </a:ext>
            </a:extLst>
          </a:blip>
          <a:srcRect/>
          <a:stretch/>
        </p:blipFill>
        <p:spPr bwMode="auto">
          <a:xfrm rot="5400000">
            <a:off x="6894503" y="5801634"/>
            <a:ext cx="1459688" cy="500651"/>
          </a:xfrm>
          <a:prstGeom prst="rect">
            <a:avLst/>
          </a:prstGeom>
          <a:ln>
            <a:noFill/>
          </a:ln>
          <a:extLst>
            <a:ext uri="{53640926-AAD7-44d8-BBD7-CCE9431645EC}">
              <a14:shadowObscured xmlns:a14="http://schemas.microsoft.com/office/drawing/2010/main" xmlns=""/>
            </a:ext>
          </a:extLst>
        </p:spPr>
      </p:pic>
      <p:sp>
        <p:nvSpPr>
          <p:cNvPr id="246" name="Freeform 145">
            <a:extLst>
              <a:ext uri="{FF2B5EF4-FFF2-40B4-BE49-F238E27FC236}">
                <a16:creationId xmlns:a16="http://schemas.microsoft.com/office/drawing/2014/main" id="{4ACE652D-65E9-2B4D-9675-3F439FB5C013}"/>
              </a:ext>
            </a:extLst>
          </p:cNvPr>
          <p:cNvSpPr>
            <a:spLocks/>
          </p:cNvSpPr>
          <p:nvPr/>
        </p:nvSpPr>
        <p:spPr bwMode="auto">
          <a:xfrm rot="-2702455">
            <a:off x="4357174" y="5128202"/>
            <a:ext cx="136355" cy="587048"/>
          </a:xfrm>
          <a:custGeom>
            <a:avLst/>
            <a:gdLst>
              <a:gd name="T0" fmla="*/ 0 w 139"/>
              <a:gd name="T1" fmla="*/ 107 h 143"/>
              <a:gd name="T2" fmla="*/ 35 w 139"/>
              <a:gd name="T3" fmla="*/ 107 h 143"/>
              <a:gd name="T4" fmla="*/ 35 w 139"/>
              <a:gd name="T5" fmla="*/ 0 h 143"/>
              <a:gd name="T6" fmla="*/ 106 w 139"/>
              <a:gd name="T7" fmla="*/ 0 h 143"/>
              <a:gd name="T8" fmla="*/ 106 w 139"/>
              <a:gd name="T9" fmla="*/ 107 h 143"/>
              <a:gd name="T10" fmla="*/ 139 w 139"/>
              <a:gd name="T11" fmla="*/ 107 h 143"/>
              <a:gd name="T12" fmla="*/ 71 w 139"/>
              <a:gd name="T13" fmla="*/ 143 h 143"/>
              <a:gd name="T14" fmla="*/ 0 w 139"/>
              <a:gd name="T15" fmla="*/ 107 h 143"/>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143"/>
              <a:gd name="T26" fmla="*/ 139 w 139"/>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143">
                <a:moveTo>
                  <a:pt x="0" y="107"/>
                </a:moveTo>
                <a:lnTo>
                  <a:pt x="35" y="107"/>
                </a:lnTo>
                <a:lnTo>
                  <a:pt x="35" y="0"/>
                </a:lnTo>
                <a:lnTo>
                  <a:pt x="106" y="0"/>
                </a:lnTo>
                <a:lnTo>
                  <a:pt x="106" y="107"/>
                </a:lnTo>
                <a:lnTo>
                  <a:pt x="139" y="107"/>
                </a:lnTo>
                <a:lnTo>
                  <a:pt x="71" y="143"/>
                </a:lnTo>
                <a:lnTo>
                  <a:pt x="0" y="107"/>
                </a:lnTo>
                <a:close/>
              </a:path>
            </a:pathLst>
          </a:custGeom>
          <a:solidFill>
            <a:srgbClr val="006600"/>
          </a:solidFill>
          <a:ln w="12700">
            <a:solidFill>
              <a:srgbClr val="000000"/>
            </a:solidFill>
            <a:round/>
            <a:headEnd/>
            <a:tailEnd/>
          </a:ln>
        </p:spPr>
        <p:txBody>
          <a:bodyPr/>
          <a:lstStyle/>
          <a:p>
            <a:endParaRPr lang="en-US"/>
          </a:p>
        </p:txBody>
      </p:sp>
      <p:sp>
        <p:nvSpPr>
          <p:cNvPr id="247" name="Freeform 145">
            <a:extLst>
              <a:ext uri="{FF2B5EF4-FFF2-40B4-BE49-F238E27FC236}">
                <a16:creationId xmlns:a16="http://schemas.microsoft.com/office/drawing/2014/main" id="{2A024BDD-0EE0-2744-B9CE-3E9DCDC02B5F}"/>
              </a:ext>
            </a:extLst>
          </p:cNvPr>
          <p:cNvSpPr>
            <a:spLocks/>
          </p:cNvSpPr>
          <p:nvPr/>
        </p:nvSpPr>
        <p:spPr bwMode="auto">
          <a:xfrm rot="-2702455">
            <a:off x="4357172" y="5733998"/>
            <a:ext cx="136355" cy="587048"/>
          </a:xfrm>
          <a:custGeom>
            <a:avLst/>
            <a:gdLst>
              <a:gd name="T0" fmla="*/ 0 w 139"/>
              <a:gd name="T1" fmla="*/ 107 h 143"/>
              <a:gd name="T2" fmla="*/ 35 w 139"/>
              <a:gd name="T3" fmla="*/ 107 h 143"/>
              <a:gd name="T4" fmla="*/ 35 w 139"/>
              <a:gd name="T5" fmla="*/ 0 h 143"/>
              <a:gd name="T6" fmla="*/ 106 w 139"/>
              <a:gd name="T7" fmla="*/ 0 h 143"/>
              <a:gd name="T8" fmla="*/ 106 w 139"/>
              <a:gd name="T9" fmla="*/ 107 h 143"/>
              <a:gd name="T10" fmla="*/ 139 w 139"/>
              <a:gd name="T11" fmla="*/ 107 h 143"/>
              <a:gd name="T12" fmla="*/ 71 w 139"/>
              <a:gd name="T13" fmla="*/ 143 h 143"/>
              <a:gd name="T14" fmla="*/ 0 w 139"/>
              <a:gd name="T15" fmla="*/ 107 h 143"/>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143"/>
              <a:gd name="T26" fmla="*/ 139 w 139"/>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143">
                <a:moveTo>
                  <a:pt x="0" y="107"/>
                </a:moveTo>
                <a:lnTo>
                  <a:pt x="35" y="107"/>
                </a:lnTo>
                <a:lnTo>
                  <a:pt x="35" y="0"/>
                </a:lnTo>
                <a:lnTo>
                  <a:pt x="106" y="0"/>
                </a:lnTo>
                <a:lnTo>
                  <a:pt x="106" y="107"/>
                </a:lnTo>
                <a:lnTo>
                  <a:pt x="139" y="107"/>
                </a:lnTo>
                <a:lnTo>
                  <a:pt x="71" y="143"/>
                </a:lnTo>
                <a:lnTo>
                  <a:pt x="0" y="107"/>
                </a:lnTo>
                <a:close/>
              </a:path>
            </a:pathLst>
          </a:custGeom>
          <a:solidFill>
            <a:srgbClr val="006600"/>
          </a:solidFill>
          <a:ln w="12700">
            <a:solidFill>
              <a:srgbClr val="000000"/>
            </a:solidFill>
            <a:round/>
            <a:headEnd/>
            <a:tailEnd/>
          </a:ln>
        </p:spPr>
        <p:txBody>
          <a:bodyPr/>
          <a:lstStyle/>
          <a:p>
            <a:endParaRPr lang="en-US"/>
          </a:p>
        </p:txBody>
      </p:sp>
      <p:sp>
        <p:nvSpPr>
          <p:cNvPr id="248" name="TextBox 247">
            <a:extLst>
              <a:ext uri="{FF2B5EF4-FFF2-40B4-BE49-F238E27FC236}">
                <a16:creationId xmlns:a16="http://schemas.microsoft.com/office/drawing/2014/main" id="{B7ECF364-7ACC-1944-94BF-048A1C7E00EB}"/>
              </a:ext>
            </a:extLst>
          </p:cNvPr>
          <p:cNvSpPr txBox="1"/>
          <p:nvPr/>
        </p:nvSpPr>
        <p:spPr>
          <a:xfrm>
            <a:off x="3627151" y="4397804"/>
            <a:ext cx="461665" cy="2237807"/>
          </a:xfrm>
          <a:prstGeom prst="rect">
            <a:avLst/>
          </a:prstGeom>
          <a:noFill/>
        </p:spPr>
        <p:txBody>
          <a:bodyPr vert="vert" wrap="square" rtlCol="0">
            <a:spAutoFit/>
          </a:bodyPr>
          <a:lstStyle/>
          <a:p>
            <a:pPr algn="ctr"/>
            <a:r>
              <a:rPr lang="en-US" b="1" dirty="0"/>
              <a:t>Klamath Falls (SI)</a:t>
            </a:r>
            <a:r>
              <a:rPr lang="en-US" sz="1000" b="1" dirty="0"/>
              <a:t> </a:t>
            </a:r>
          </a:p>
        </p:txBody>
      </p:sp>
      <p:sp>
        <p:nvSpPr>
          <p:cNvPr id="249" name="Rectangle 248">
            <a:extLst>
              <a:ext uri="{FF2B5EF4-FFF2-40B4-BE49-F238E27FC236}">
                <a16:creationId xmlns:a16="http://schemas.microsoft.com/office/drawing/2014/main" id="{774CCDDF-F11F-7748-9426-1BEE509C47CA}"/>
              </a:ext>
            </a:extLst>
          </p:cNvPr>
          <p:cNvSpPr/>
          <p:nvPr/>
        </p:nvSpPr>
        <p:spPr>
          <a:xfrm>
            <a:off x="8033169" y="2224565"/>
            <a:ext cx="663463" cy="369332"/>
          </a:xfrm>
          <a:prstGeom prst="rect">
            <a:avLst/>
          </a:prstGeom>
        </p:spPr>
        <p:txBody>
          <a:bodyPr wrap="none">
            <a:spAutoFit/>
          </a:bodyPr>
          <a:lstStyle/>
          <a:p>
            <a:r>
              <a:rPr lang="en-US" b="1" dirty="0">
                <a:solidFill>
                  <a:srgbClr val="006600"/>
                </a:solidFill>
                <a:latin typeface="Times New Roman" pitchFamily="18" charset="0"/>
              </a:rPr>
              <a:t>Yr. 1</a:t>
            </a:r>
            <a:endParaRPr lang="en-US" b="1" dirty="0">
              <a:solidFill>
                <a:srgbClr val="006600"/>
              </a:solidFill>
              <a:latin typeface="Arial" charset="0"/>
            </a:endParaRPr>
          </a:p>
        </p:txBody>
      </p:sp>
      <p:sp>
        <p:nvSpPr>
          <p:cNvPr id="250" name="Rectangle 249">
            <a:extLst>
              <a:ext uri="{FF2B5EF4-FFF2-40B4-BE49-F238E27FC236}">
                <a16:creationId xmlns:a16="http://schemas.microsoft.com/office/drawing/2014/main" id="{5A596A9E-F6BA-A342-BA6B-49116151074E}"/>
              </a:ext>
            </a:extLst>
          </p:cNvPr>
          <p:cNvSpPr/>
          <p:nvPr/>
        </p:nvSpPr>
        <p:spPr>
          <a:xfrm>
            <a:off x="8033169" y="2910365"/>
            <a:ext cx="663463" cy="369332"/>
          </a:xfrm>
          <a:prstGeom prst="rect">
            <a:avLst/>
          </a:prstGeom>
        </p:spPr>
        <p:txBody>
          <a:bodyPr wrap="none">
            <a:spAutoFit/>
          </a:bodyPr>
          <a:lstStyle/>
          <a:p>
            <a:r>
              <a:rPr lang="en-US" b="1" dirty="0">
                <a:solidFill>
                  <a:srgbClr val="006600"/>
                </a:solidFill>
                <a:latin typeface="Times New Roman" pitchFamily="18" charset="0"/>
              </a:rPr>
              <a:t>Yr. 2</a:t>
            </a:r>
            <a:endParaRPr lang="en-US" b="1" dirty="0">
              <a:solidFill>
                <a:srgbClr val="006600"/>
              </a:solidFill>
              <a:latin typeface="Arial" charset="0"/>
            </a:endParaRPr>
          </a:p>
        </p:txBody>
      </p:sp>
      <p:sp>
        <p:nvSpPr>
          <p:cNvPr id="251" name="Rectangle 250">
            <a:extLst>
              <a:ext uri="{FF2B5EF4-FFF2-40B4-BE49-F238E27FC236}">
                <a16:creationId xmlns:a16="http://schemas.microsoft.com/office/drawing/2014/main" id="{A97CECDF-3D62-0241-B4C0-2671AE7EEAB7}"/>
              </a:ext>
            </a:extLst>
          </p:cNvPr>
          <p:cNvSpPr/>
          <p:nvPr/>
        </p:nvSpPr>
        <p:spPr>
          <a:xfrm>
            <a:off x="8033169" y="3634879"/>
            <a:ext cx="663463" cy="369332"/>
          </a:xfrm>
          <a:prstGeom prst="rect">
            <a:avLst/>
          </a:prstGeom>
        </p:spPr>
        <p:txBody>
          <a:bodyPr wrap="none">
            <a:spAutoFit/>
          </a:bodyPr>
          <a:lstStyle/>
          <a:p>
            <a:r>
              <a:rPr lang="en-US" b="1" dirty="0">
                <a:solidFill>
                  <a:srgbClr val="006600"/>
                </a:solidFill>
                <a:latin typeface="Times New Roman" pitchFamily="18" charset="0"/>
              </a:rPr>
              <a:t>Yr. 3</a:t>
            </a:r>
            <a:endParaRPr lang="en-US" b="1" dirty="0">
              <a:solidFill>
                <a:srgbClr val="006600"/>
              </a:solidFill>
              <a:latin typeface="Arial" charset="0"/>
            </a:endParaRPr>
          </a:p>
        </p:txBody>
      </p:sp>
      <p:sp>
        <p:nvSpPr>
          <p:cNvPr id="252" name="Rectangle 251">
            <a:extLst>
              <a:ext uri="{FF2B5EF4-FFF2-40B4-BE49-F238E27FC236}">
                <a16:creationId xmlns:a16="http://schemas.microsoft.com/office/drawing/2014/main" id="{95CD5995-8A46-3E49-93C8-D96B533AB43A}"/>
              </a:ext>
            </a:extLst>
          </p:cNvPr>
          <p:cNvSpPr/>
          <p:nvPr/>
        </p:nvSpPr>
        <p:spPr>
          <a:xfrm>
            <a:off x="8033167" y="4358165"/>
            <a:ext cx="855748" cy="369332"/>
          </a:xfrm>
          <a:prstGeom prst="rect">
            <a:avLst/>
          </a:prstGeom>
        </p:spPr>
        <p:txBody>
          <a:bodyPr wrap="none">
            <a:spAutoFit/>
          </a:bodyPr>
          <a:lstStyle/>
          <a:p>
            <a:r>
              <a:rPr lang="en-US" b="1" dirty="0">
                <a:solidFill>
                  <a:srgbClr val="006600"/>
                </a:solidFill>
                <a:latin typeface="Times New Roman" pitchFamily="18" charset="0"/>
              </a:rPr>
              <a:t>Yr. 4-6</a:t>
            </a:r>
            <a:endParaRPr lang="en-US" b="1" dirty="0">
              <a:solidFill>
                <a:srgbClr val="006600"/>
              </a:solidFill>
              <a:latin typeface="Arial" charset="0"/>
            </a:endParaRPr>
          </a:p>
        </p:txBody>
      </p:sp>
      <p:sp>
        <p:nvSpPr>
          <p:cNvPr id="253" name="Rectangle 252">
            <a:extLst>
              <a:ext uri="{FF2B5EF4-FFF2-40B4-BE49-F238E27FC236}">
                <a16:creationId xmlns:a16="http://schemas.microsoft.com/office/drawing/2014/main" id="{74C33DD1-1D3D-634E-B105-8DC595ED9CBA}"/>
              </a:ext>
            </a:extLst>
          </p:cNvPr>
          <p:cNvSpPr/>
          <p:nvPr/>
        </p:nvSpPr>
        <p:spPr>
          <a:xfrm>
            <a:off x="8033167" y="5013485"/>
            <a:ext cx="855748" cy="369332"/>
          </a:xfrm>
          <a:prstGeom prst="rect">
            <a:avLst/>
          </a:prstGeom>
        </p:spPr>
        <p:txBody>
          <a:bodyPr wrap="none">
            <a:spAutoFit/>
          </a:bodyPr>
          <a:lstStyle/>
          <a:p>
            <a:r>
              <a:rPr lang="en-US" b="1" dirty="0">
                <a:solidFill>
                  <a:srgbClr val="006600"/>
                </a:solidFill>
                <a:latin typeface="Times New Roman" pitchFamily="18" charset="0"/>
              </a:rPr>
              <a:t>Yr. 6-8</a:t>
            </a:r>
            <a:endParaRPr lang="en-US" b="1" dirty="0">
              <a:solidFill>
                <a:srgbClr val="006600"/>
              </a:solidFill>
              <a:latin typeface="Arial" charset="0"/>
            </a:endParaRPr>
          </a:p>
        </p:txBody>
      </p:sp>
      <p:sp>
        <p:nvSpPr>
          <p:cNvPr id="254" name="Rectangle 253">
            <a:extLst>
              <a:ext uri="{FF2B5EF4-FFF2-40B4-BE49-F238E27FC236}">
                <a16:creationId xmlns:a16="http://schemas.microsoft.com/office/drawing/2014/main" id="{85B340A1-C0C6-DA49-8E38-A6F369D82CB6}"/>
              </a:ext>
            </a:extLst>
          </p:cNvPr>
          <p:cNvSpPr/>
          <p:nvPr/>
        </p:nvSpPr>
        <p:spPr>
          <a:xfrm>
            <a:off x="8033167" y="5641897"/>
            <a:ext cx="971164" cy="369332"/>
          </a:xfrm>
          <a:prstGeom prst="rect">
            <a:avLst/>
          </a:prstGeom>
        </p:spPr>
        <p:txBody>
          <a:bodyPr wrap="none">
            <a:spAutoFit/>
          </a:bodyPr>
          <a:lstStyle/>
          <a:p>
            <a:r>
              <a:rPr lang="en-US" b="1" dirty="0">
                <a:solidFill>
                  <a:srgbClr val="006600"/>
                </a:solidFill>
                <a:latin typeface="Times New Roman" pitchFamily="18" charset="0"/>
              </a:rPr>
              <a:t>Yr. 8-10</a:t>
            </a:r>
            <a:endParaRPr lang="en-US" b="1" dirty="0">
              <a:solidFill>
                <a:srgbClr val="006600"/>
              </a:solidFill>
              <a:latin typeface="Arial" charset="0"/>
            </a:endParaRPr>
          </a:p>
        </p:txBody>
      </p:sp>
      <p:sp>
        <p:nvSpPr>
          <p:cNvPr id="255" name="Rectangle 254">
            <a:extLst>
              <a:ext uri="{FF2B5EF4-FFF2-40B4-BE49-F238E27FC236}">
                <a16:creationId xmlns:a16="http://schemas.microsoft.com/office/drawing/2014/main" id="{06F73924-9BFD-FC4F-A455-4F890AF4B85C}"/>
              </a:ext>
            </a:extLst>
          </p:cNvPr>
          <p:cNvSpPr/>
          <p:nvPr/>
        </p:nvSpPr>
        <p:spPr>
          <a:xfrm>
            <a:off x="8033168" y="6215301"/>
            <a:ext cx="1086581" cy="369332"/>
          </a:xfrm>
          <a:prstGeom prst="rect">
            <a:avLst/>
          </a:prstGeom>
        </p:spPr>
        <p:txBody>
          <a:bodyPr wrap="none">
            <a:spAutoFit/>
          </a:bodyPr>
          <a:lstStyle/>
          <a:p>
            <a:r>
              <a:rPr lang="en-US" b="1" dirty="0">
                <a:solidFill>
                  <a:srgbClr val="006600"/>
                </a:solidFill>
                <a:latin typeface="Times New Roman" pitchFamily="18" charset="0"/>
              </a:rPr>
              <a:t>Yr. 10-12</a:t>
            </a:r>
            <a:endParaRPr lang="en-US" b="1" dirty="0">
              <a:solidFill>
                <a:srgbClr val="006600"/>
              </a:solidFill>
              <a:latin typeface="Arial" charset="0"/>
            </a:endParaRPr>
          </a:p>
        </p:txBody>
      </p:sp>
      <p:sp>
        <p:nvSpPr>
          <p:cNvPr id="256" name="Rectangle 255">
            <a:extLst>
              <a:ext uri="{FF2B5EF4-FFF2-40B4-BE49-F238E27FC236}">
                <a16:creationId xmlns:a16="http://schemas.microsoft.com/office/drawing/2014/main" id="{42F43D56-E616-5440-B0F7-9B8F89F80571}"/>
              </a:ext>
            </a:extLst>
          </p:cNvPr>
          <p:cNvSpPr/>
          <p:nvPr/>
        </p:nvSpPr>
        <p:spPr>
          <a:xfrm>
            <a:off x="7441980" y="1873877"/>
            <a:ext cx="1857976" cy="369332"/>
          </a:xfrm>
          <a:prstGeom prst="rect">
            <a:avLst/>
          </a:prstGeom>
        </p:spPr>
        <p:txBody>
          <a:bodyPr wrap="none">
            <a:spAutoFit/>
          </a:bodyPr>
          <a:lstStyle/>
          <a:p>
            <a:r>
              <a:rPr lang="en-US" b="1" dirty="0">
                <a:solidFill>
                  <a:srgbClr val="006600"/>
                </a:solidFill>
                <a:latin typeface="Times New Roman" pitchFamily="18" charset="0"/>
              </a:rPr>
              <a:t>Field Generation</a:t>
            </a:r>
            <a:endParaRPr lang="en-US" dirty="0">
              <a:solidFill>
                <a:srgbClr val="006600"/>
              </a:solidFill>
            </a:endParaRPr>
          </a:p>
        </p:txBody>
      </p:sp>
      <p:sp>
        <p:nvSpPr>
          <p:cNvPr id="257" name="TextBox 256">
            <a:extLst>
              <a:ext uri="{FF2B5EF4-FFF2-40B4-BE49-F238E27FC236}">
                <a16:creationId xmlns:a16="http://schemas.microsoft.com/office/drawing/2014/main" id="{8B3F7895-6B1C-474A-900A-E6BFB394D624}"/>
              </a:ext>
            </a:extLst>
          </p:cNvPr>
          <p:cNvSpPr txBox="1"/>
          <p:nvPr/>
        </p:nvSpPr>
        <p:spPr>
          <a:xfrm>
            <a:off x="7073899" y="816551"/>
            <a:ext cx="2675433" cy="830997"/>
          </a:xfrm>
          <a:prstGeom prst="rect">
            <a:avLst/>
          </a:prstGeom>
          <a:noFill/>
        </p:spPr>
        <p:txBody>
          <a:bodyPr wrap="square" rtlCol="0">
            <a:spAutoFit/>
          </a:bodyPr>
          <a:lstStyle/>
          <a:p>
            <a:r>
              <a:rPr lang="en-US" sz="2400" b="1" dirty="0">
                <a:solidFill>
                  <a:schemeClr val="accent2"/>
                </a:solidFill>
                <a:latin typeface="Lucida Sans" panose="020B0602030504020204" pitchFamily="34" charset="77"/>
              </a:rPr>
              <a:t>Potato is a Clonal Crop</a:t>
            </a:r>
          </a:p>
        </p:txBody>
      </p:sp>
      <p:pic>
        <p:nvPicPr>
          <p:cNvPr id="94" name="Picture 2">
            <a:extLst>
              <a:ext uri="{FF2B5EF4-FFF2-40B4-BE49-F238E27FC236}">
                <a16:creationId xmlns:a16="http://schemas.microsoft.com/office/drawing/2014/main" id="{80F61E35-6A36-2A4B-85BF-4905A667C070}"/>
              </a:ext>
            </a:extLst>
          </p:cNvPr>
          <p:cNvPicPr>
            <a:picLocks noChangeArrowheads="1"/>
          </p:cNvPicPr>
          <p:nvPr/>
        </p:nvPicPr>
        <p:blipFill>
          <a:blip r:embed="rId3" cstate="print"/>
          <a:srcRect/>
          <a:stretch>
            <a:fillRect/>
          </a:stretch>
        </p:blipFill>
        <p:spPr bwMode="auto">
          <a:xfrm>
            <a:off x="903878" y="516682"/>
            <a:ext cx="1503056" cy="902591"/>
          </a:xfrm>
          <a:prstGeom prst="rect">
            <a:avLst/>
          </a:prstGeom>
          <a:noFill/>
          <a:ln w="9525" algn="ctr">
            <a:noFill/>
            <a:miter lim="800000"/>
            <a:headEnd/>
            <a:tailEnd/>
          </a:ln>
        </p:spPr>
      </p:pic>
      <p:pic>
        <p:nvPicPr>
          <p:cNvPr id="95" name="Picture 4">
            <a:extLst>
              <a:ext uri="{FF2B5EF4-FFF2-40B4-BE49-F238E27FC236}">
                <a16:creationId xmlns:a16="http://schemas.microsoft.com/office/drawing/2014/main" id="{8C0A328D-7707-7E42-B563-F74870A24901}"/>
              </a:ext>
            </a:extLst>
          </p:cNvPr>
          <p:cNvPicPr>
            <a:picLocks noChangeArrowheads="1"/>
          </p:cNvPicPr>
          <p:nvPr/>
        </p:nvPicPr>
        <p:blipFill>
          <a:blip r:embed="rId4" cstate="print"/>
          <a:srcRect/>
          <a:stretch>
            <a:fillRect/>
          </a:stretch>
        </p:blipFill>
        <p:spPr bwMode="auto">
          <a:xfrm>
            <a:off x="903878" y="2411748"/>
            <a:ext cx="1503056" cy="902591"/>
          </a:xfrm>
          <a:prstGeom prst="rect">
            <a:avLst/>
          </a:prstGeom>
          <a:noFill/>
          <a:ln w="9525" algn="ctr">
            <a:noFill/>
            <a:miter lim="800000"/>
            <a:headEnd/>
            <a:tailEnd/>
          </a:ln>
        </p:spPr>
      </p:pic>
      <p:pic>
        <p:nvPicPr>
          <p:cNvPr id="96" name="Picture 5">
            <a:extLst>
              <a:ext uri="{FF2B5EF4-FFF2-40B4-BE49-F238E27FC236}">
                <a16:creationId xmlns:a16="http://schemas.microsoft.com/office/drawing/2014/main" id="{207F21F2-9671-3B4B-A80C-D7B71887A6DE}"/>
              </a:ext>
            </a:extLst>
          </p:cNvPr>
          <p:cNvPicPr>
            <a:picLocks noChangeArrowheads="1"/>
          </p:cNvPicPr>
          <p:nvPr/>
        </p:nvPicPr>
        <p:blipFill>
          <a:blip r:embed="rId5" cstate="print"/>
          <a:srcRect/>
          <a:stretch>
            <a:fillRect/>
          </a:stretch>
        </p:blipFill>
        <p:spPr bwMode="auto">
          <a:xfrm>
            <a:off x="925045" y="3387560"/>
            <a:ext cx="1501330" cy="902591"/>
          </a:xfrm>
          <a:prstGeom prst="rect">
            <a:avLst/>
          </a:prstGeom>
          <a:noFill/>
          <a:ln w="9525" algn="ctr">
            <a:noFill/>
            <a:miter lim="800000"/>
            <a:headEnd/>
            <a:tailEnd/>
          </a:ln>
        </p:spPr>
      </p:pic>
      <p:pic>
        <p:nvPicPr>
          <p:cNvPr id="97" name="Picture 6">
            <a:extLst>
              <a:ext uri="{FF2B5EF4-FFF2-40B4-BE49-F238E27FC236}">
                <a16:creationId xmlns:a16="http://schemas.microsoft.com/office/drawing/2014/main" id="{53773CC9-4E94-4B41-B11A-25DB5C5CA962}"/>
              </a:ext>
            </a:extLst>
          </p:cNvPr>
          <p:cNvPicPr>
            <a:picLocks noChangeArrowheads="1"/>
          </p:cNvPicPr>
          <p:nvPr/>
        </p:nvPicPr>
        <p:blipFill>
          <a:blip r:embed="rId6" cstate="print"/>
          <a:srcRect/>
          <a:stretch>
            <a:fillRect/>
          </a:stretch>
        </p:blipFill>
        <p:spPr bwMode="auto">
          <a:xfrm>
            <a:off x="925045" y="4333429"/>
            <a:ext cx="1501330" cy="902591"/>
          </a:xfrm>
          <a:prstGeom prst="rect">
            <a:avLst/>
          </a:prstGeom>
          <a:noFill/>
          <a:ln w="9525" algn="ctr">
            <a:noFill/>
            <a:miter lim="800000"/>
            <a:headEnd/>
            <a:tailEnd/>
          </a:ln>
        </p:spPr>
      </p:pic>
      <p:pic>
        <p:nvPicPr>
          <p:cNvPr id="98" name="Picture 40" descr="CIMG2985_red.jpg">
            <a:extLst>
              <a:ext uri="{FF2B5EF4-FFF2-40B4-BE49-F238E27FC236}">
                <a16:creationId xmlns:a16="http://schemas.microsoft.com/office/drawing/2014/main" id="{60EDB89E-20CC-9948-A2CB-42626307F92A}"/>
              </a:ext>
            </a:extLst>
          </p:cNvPr>
          <p:cNvPicPr>
            <a:picLocks/>
          </p:cNvPicPr>
          <p:nvPr/>
        </p:nvPicPr>
        <p:blipFill>
          <a:blip r:embed="rId7" cstate="print"/>
          <a:srcRect/>
          <a:stretch>
            <a:fillRect/>
          </a:stretch>
        </p:blipFill>
        <p:spPr bwMode="auto">
          <a:xfrm>
            <a:off x="925045" y="5306832"/>
            <a:ext cx="1501330" cy="902590"/>
          </a:xfrm>
          <a:prstGeom prst="rect">
            <a:avLst/>
          </a:prstGeom>
          <a:noFill/>
          <a:ln w="9525">
            <a:noFill/>
            <a:miter lim="800000"/>
            <a:headEnd/>
            <a:tailEnd/>
          </a:ln>
        </p:spPr>
      </p:pic>
      <p:pic>
        <p:nvPicPr>
          <p:cNvPr id="99" name="Picture 6" descr="Berries">
            <a:extLst>
              <a:ext uri="{FF2B5EF4-FFF2-40B4-BE49-F238E27FC236}">
                <a16:creationId xmlns:a16="http://schemas.microsoft.com/office/drawing/2014/main" id="{D7520672-BCEC-8343-B764-FF61C795EB99}"/>
              </a:ext>
            </a:extLst>
          </p:cNvPr>
          <p:cNvPicPr>
            <a:picLocks noChangeArrowheads="1"/>
          </p:cNvPicPr>
          <p:nvPr/>
        </p:nvPicPr>
        <p:blipFill>
          <a:blip r:embed="rId8" cstate="print"/>
          <a:srcRect/>
          <a:stretch>
            <a:fillRect/>
          </a:stretch>
        </p:blipFill>
        <p:spPr bwMode="auto">
          <a:xfrm>
            <a:off x="925045" y="1489407"/>
            <a:ext cx="1471994" cy="839893"/>
          </a:xfrm>
          <a:prstGeom prst="rect">
            <a:avLst/>
          </a:prstGeom>
          <a:noFill/>
          <a:ln w="9525">
            <a:noFill/>
            <a:miter lim="800000"/>
            <a:headEnd/>
            <a:tailEnd/>
          </a:ln>
        </p:spPr>
      </p:pic>
      <p:sp>
        <p:nvSpPr>
          <p:cNvPr id="102" name="TextBox 101">
            <a:extLst>
              <a:ext uri="{FF2B5EF4-FFF2-40B4-BE49-F238E27FC236}">
                <a16:creationId xmlns:a16="http://schemas.microsoft.com/office/drawing/2014/main" id="{92496DAC-BBCE-874C-A0F1-704B45FABE7E}"/>
              </a:ext>
            </a:extLst>
          </p:cNvPr>
          <p:cNvSpPr txBox="1"/>
          <p:nvPr/>
        </p:nvSpPr>
        <p:spPr>
          <a:xfrm>
            <a:off x="433035" y="6399968"/>
            <a:ext cx="2966742" cy="307777"/>
          </a:xfrm>
          <a:prstGeom prst="rect">
            <a:avLst/>
          </a:prstGeom>
          <a:noFill/>
        </p:spPr>
        <p:txBody>
          <a:bodyPr wrap="square" rtlCol="0">
            <a:spAutoFit/>
          </a:bodyPr>
          <a:lstStyle/>
          <a:p>
            <a:pPr algn="ctr"/>
            <a:r>
              <a:rPr lang="en-US" sz="1400" dirty="0">
                <a:latin typeface="Lucida Sans" panose="020B0602030504020204" pitchFamily="34" charset="77"/>
                <a:cs typeface="Baskerville"/>
              </a:rPr>
              <a:t>Slide credit: Dr. Sagar </a:t>
            </a:r>
            <a:r>
              <a:rPr lang="en-US" sz="1400" dirty="0" err="1">
                <a:latin typeface="Lucida Sans" panose="020B0602030504020204" pitchFamily="34" charset="77"/>
                <a:cs typeface="Baskerville"/>
              </a:rPr>
              <a:t>Sathuvalli</a:t>
            </a:r>
            <a:endParaRPr lang="en-US" sz="1400" dirty="0">
              <a:latin typeface="Lucida Sans" panose="020B0602030504020204" pitchFamily="34" charset="77"/>
              <a:cs typeface="Baskerville"/>
            </a:endParaRPr>
          </a:p>
        </p:txBody>
      </p:sp>
      <p:sp>
        <p:nvSpPr>
          <p:cNvPr id="105" name="TextBox 104">
            <a:extLst>
              <a:ext uri="{FF2B5EF4-FFF2-40B4-BE49-F238E27FC236}">
                <a16:creationId xmlns:a16="http://schemas.microsoft.com/office/drawing/2014/main" id="{AD834EF8-9923-774A-9977-6BA3EA0E67A9}"/>
              </a:ext>
            </a:extLst>
          </p:cNvPr>
          <p:cNvSpPr txBox="1"/>
          <p:nvPr/>
        </p:nvSpPr>
        <p:spPr>
          <a:xfrm>
            <a:off x="9290516" y="1049433"/>
            <a:ext cx="1131365" cy="369332"/>
          </a:xfrm>
          <a:prstGeom prst="rect">
            <a:avLst/>
          </a:prstGeom>
          <a:noFill/>
        </p:spPr>
        <p:txBody>
          <a:bodyPr wrap="square" rtlCol="0">
            <a:spAutoFit/>
          </a:bodyPr>
          <a:lstStyle/>
          <a:p>
            <a:r>
              <a:rPr lang="en-US" b="1" dirty="0">
                <a:solidFill>
                  <a:srgbClr val="00B050"/>
                </a:solidFill>
                <a:latin typeface="Lucida Sans" panose="020B0602030504020204" pitchFamily="34" charset="77"/>
              </a:rPr>
              <a:t>Clones </a:t>
            </a:r>
          </a:p>
        </p:txBody>
      </p:sp>
      <p:sp>
        <p:nvSpPr>
          <p:cNvPr id="106" name="TextBox 105">
            <a:extLst>
              <a:ext uri="{FF2B5EF4-FFF2-40B4-BE49-F238E27FC236}">
                <a16:creationId xmlns:a16="http://schemas.microsoft.com/office/drawing/2014/main" id="{E6679C5C-E606-F94B-9C18-0C68C67B387B}"/>
              </a:ext>
            </a:extLst>
          </p:cNvPr>
          <p:cNvSpPr txBox="1"/>
          <p:nvPr/>
        </p:nvSpPr>
        <p:spPr>
          <a:xfrm>
            <a:off x="10323996" y="1049433"/>
            <a:ext cx="1981433" cy="369332"/>
          </a:xfrm>
          <a:prstGeom prst="rect">
            <a:avLst/>
          </a:prstGeom>
          <a:noFill/>
        </p:spPr>
        <p:txBody>
          <a:bodyPr wrap="square" rtlCol="0">
            <a:spAutoFit/>
          </a:bodyPr>
          <a:lstStyle/>
          <a:p>
            <a:r>
              <a:rPr lang="en-US" b="1" dirty="0">
                <a:solidFill>
                  <a:srgbClr val="7030A0"/>
                </a:solidFill>
                <a:latin typeface="Lucida Sans" panose="020B0602030504020204" pitchFamily="34" charset="77"/>
              </a:rPr>
              <a:t>Measurements</a:t>
            </a:r>
          </a:p>
        </p:txBody>
      </p:sp>
      <p:sp>
        <p:nvSpPr>
          <p:cNvPr id="3" name="Triangle 2">
            <a:extLst>
              <a:ext uri="{FF2B5EF4-FFF2-40B4-BE49-F238E27FC236}">
                <a16:creationId xmlns:a16="http://schemas.microsoft.com/office/drawing/2014/main" id="{59252455-3EB1-FB46-90C5-472EE790A0A6}"/>
              </a:ext>
            </a:extLst>
          </p:cNvPr>
          <p:cNvSpPr/>
          <p:nvPr/>
        </p:nvSpPr>
        <p:spPr>
          <a:xfrm rot="10800000">
            <a:off x="9491721" y="1577911"/>
            <a:ext cx="640510" cy="5026669"/>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riangle 106">
            <a:extLst>
              <a:ext uri="{FF2B5EF4-FFF2-40B4-BE49-F238E27FC236}">
                <a16:creationId xmlns:a16="http://schemas.microsoft.com/office/drawing/2014/main" id="{75DB5C0E-0F36-FC49-A57B-83028AB42F9B}"/>
              </a:ext>
            </a:extLst>
          </p:cNvPr>
          <p:cNvSpPr/>
          <p:nvPr/>
        </p:nvSpPr>
        <p:spPr>
          <a:xfrm>
            <a:off x="10960263" y="1568366"/>
            <a:ext cx="640510" cy="5026669"/>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5-Point Star 99">
            <a:extLst>
              <a:ext uri="{FF2B5EF4-FFF2-40B4-BE49-F238E27FC236}">
                <a16:creationId xmlns:a16="http://schemas.microsoft.com/office/drawing/2014/main" id="{07BF82D3-DA72-6148-A54B-7B424B60B300}"/>
              </a:ext>
            </a:extLst>
          </p:cNvPr>
          <p:cNvSpPr/>
          <p:nvPr/>
        </p:nvSpPr>
        <p:spPr>
          <a:xfrm>
            <a:off x="6903796" y="2900020"/>
            <a:ext cx="430682" cy="409440"/>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5-Point Star 102">
            <a:extLst>
              <a:ext uri="{FF2B5EF4-FFF2-40B4-BE49-F238E27FC236}">
                <a16:creationId xmlns:a16="http://schemas.microsoft.com/office/drawing/2014/main" id="{7CCE119C-D347-D747-A925-18F528528710}"/>
              </a:ext>
            </a:extLst>
          </p:cNvPr>
          <p:cNvSpPr/>
          <p:nvPr/>
        </p:nvSpPr>
        <p:spPr>
          <a:xfrm>
            <a:off x="7575453" y="3650520"/>
            <a:ext cx="430682" cy="409440"/>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5-Point Star 103">
            <a:extLst>
              <a:ext uri="{FF2B5EF4-FFF2-40B4-BE49-F238E27FC236}">
                <a16:creationId xmlns:a16="http://schemas.microsoft.com/office/drawing/2014/main" id="{9A61A038-99E9-7146-9B55-7548ECA9258E}"/>
              </a:ext>
            </a:extLst>
          </p:cNvPr>
          <p:cNvSpPr/>
          <p:nvPr/>
        </p:nvSpPr>
        <p:spPr>
          <a:xfrm>
            <a:off x="7396778" y="4326601"/>
            <a:ext cx="430682" cy="409440"/>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17569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189D7C58-35FA-A445-89D8-8A57DA58C42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7572" y="819568"/>
            <a:ext cx="5420266" cy="2712544"/>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3">
            <a:extLst>
              <a:ext uri="{FF2B5EF4-FFF2-40B4-BE49-F238E27FC236}">
                <a16:creationId xmlns:a16="http://schemas.microsoft.com/office/drawing/2014/main" id="{582365C0-10A9-4D46-8944-BC391B4FA4A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9175" y="819568"/>
            <a:ext cx="5647520" cy="2712544"/>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9D0F633B-D6D3-B74F-9DAE-8EA0366D85E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7572" y="3645840"/>
            <a:ext cx="5483076" cy="2743977"/>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26FDA6D-A4D2-934C-8627-BB042287DD26}"/>
              </a:ext>
            </a:extLst>
          </p:cNvPr>
          <p:cNvSpPr txBox="1"/>
          <p:nvPr/>
        </p:nvSpPr>
        <p:spPr>
          <a:xfrm>
            <a:off x="1315113" y="183373"/>
            <a:ext cx="9345449" cy="707886"/>
          </a:xfrm>
          <a:prstGeom prst="rect">
            <a:avLst/>
          </a:prstGeom>
          <a:noFill/>
        </p:spPr>
        <p:txBody>
          <a:bodyPr wrap="square" rtlCol="0">
            <a:spAutoFit/>
          </a:bodyPr>
          <a:lstStyle/>
          <a:p>
            <a:pPr algn="ctr"/>
            <a:r>
              <a:rPr lang="en-US" sz="4000" dirty="0">
                <a:latin typeface="Times New Roman" panose="02020603050405020304" pitchFamily="18" charset="0"/>
                <a:cs typeface="Times New Roman" panose="02020603050405020304" pitchFamily="18" charset="0"/>
              </a:rPr>
              <a:t>Field year 2 and 3 </a:t>
            </a:r>
          </a:p>
        </p:txBody>
      </p:sp>
      <p:sp>
        <p:nvSpPr>
          <p:cNvPr id="18" name="TextBox 17">
            <a:extLst>
              <a:ext uri="{FF2B5EF4-FFF2-40B4-BE49-F238E27FC236}">
                <a16:creationId xmlns:a16="http://schemas.microsoft.com/office/drawing/2014/main" id="{D5C001F5-1B3B-074F-AE3C-930472D95BFC}"/>
              </a:ext>
            </a:extLst>
          </p:cNvPr>
          <p:cNvSpPr txBox="1"/>
          <p:nvPr/>
        </p:nvSpPr>
        <p:spPr>
          <a:xfrm>
            <a:off x="6350276" y="3930650"/>
            <a:ext cx="4889286" cy="138499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Clones selected from single hill grown in Hermiston, OR and Klamath Falls  </a:t>
            </a:r>
          </a:p>
        </p:txBody>
      </p:sp>
      <p:sp>
        <p:nvSpPr>
          <p:cNvPr id="19" name="TextBox 18">
            <a:extLst>
              <a:ext uri="{FF2B5EF4-FFF2-40B4-BE49-F238E27FC236}">
                <a16:creationId xmlns:a16="http://schemas.microsoft.com/office/drawing/2014/main" id="{85E255DC-B845-0142-B8C1-C810C9D10C0C}"/>
              </a:ext>
            </a:extLst>
          </p:cNvPr>
          <p:cNvSpPr txBox="1"/>
          <p:nvPr/>
        </p:nvSpPr>
        <p:spPr>
          <a:xfrm>
            <a:off x="6350276" y="5557389"/>
            <a:ext cx="4889286"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Keep 5-10% based upon visual selection</a:t>
            </a:r>
          </a:p>
        </p:txBody>
      </p:sp>
      <p:sp>
        <p:nvSpPr>
          <p:cNvPr id="8" name="TextBox 7">
            <a:extLst>
              <a:ext uri="{FF2B5EF4-FFF2-40B4-BE49-F238E27FC236}">
                <a16:creationId xmlns:a16="http://schemas.microsoft.com/office/drawing/2014/main" id="{DA3872A3-4941-D140-9A7F-B30DDE06BA1B}"/>
              </a:ext>
            </a:extLst>
          </p:cNvPr>
          <p:cNvSpPr txBox="1"/>
          <p:nvPr/>
        </p:nvSpPr>
        <p:spPr>
          <a:xfrm>
            <a:off x="433035" y="6399968"/>
            <a:ext cx="2966742" cy="307777"/>
          </a:xfrm>
          <a:prstGeom prst="rect">
            <a:avLst/>
          </a:prstGeom>
          <a:noFill/>
        </p:spPr>
        <p:txBody>
          <a:bodyPr wrap="square" rtlCol="0">
            <a:spAutoFit/>
          </a:bodyPr>
          <a:lstStyle/>
          <a:p>
            <a:pPr algn="ctr"/>
            <a:r>
              <a:rPr lang="en-US" sz="1400" dirty="0">
                <a:latin typeface="Lucida Sans" panose="020B0602030504020204" pitchFamily="34" charset="77"/>
                <a:cs typeface="Baskerville"/>
              </a:rPr>
              <a:t>Slide credit: Dr. Sagar </a:t>
            </a:r>
            <a:r>
              <a:rPr lang="en-US" sz="1400" dirty="0" err="1">
                <a:latin typeface="Lucida Sans" panose="020B0602030504020204" pitchFamily="34" charset="77"/>
                <a:cs typeface="Baskerville"/>
              </a:rPr>
              <a:t>Sathuvalli</a:t>
            </a:r>
            <a:endParaRPr lang="en-US" sz="1400" dirty="0">
              <a:latin typeface="Lucida Sans" panose="020B0602030504020204" pitchFamily="34" charset="77"/>
              <a:cs typeface="Baskerville"/>
            </a:endParaRPr>
          </a:p>
        </p:txBody>
      </p:sp>
    </p:spTree>
    <p:extLst>
      <p:ext uri="{BB962C8B-B14F-4D97-AF65-F5344CB8AC3E}">
        <p14:creationId xmlns:p14="http://schemas.microsoft.com/office/powerpoint/2010/main" val="19169539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BC15F7-5E05-4D40-A125-30A4BE98D99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10800000">
            <a:off x="308962" y="976158"/>
            <a:ext cx="5506622" cy="346868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2">
            <a:extLst>
              <a:ext uri="{FF2B5EF4-FFF2-40B4-BE49-F238E27FC236}">
                <a16:creationId xmlns:a16="http://schemas.microsoft.com/office/drawing/2014/main" id="{14535D36-6132-9941-B7BB-69B0EC2D75A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08924" y="970433"/>
            <a:ext cx="5874116" cy="347798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C4A3A609-0E09-C647-804C-B7F346E11857}"/>
              </a:ext>
            </a:extLst>
          </p:cNvPr>
          <p:cNvSpPr txBox="1"/>
          <p:nvPr/>
        </p:nvSpPr>
        <p:spPr>
          <a:xfrm>
            <a:off x="1142859" y="183373"/>
            <a:ext cx="9345449" cy="707886"/>
          </a:xfrm>
          <a:prstGeom prst="rect">
            <a:avLst/>
          </a:prstGeom>
          <a:noFill/>
        </p:spPr>
        <p:txBody>
          <a:bodyPr wrap="square" rtlCol="0">
            <a:spAutoFit/>
          </a:bodyPr>
          <a:lstStyle/>
          <a:p>
            <a:pPr algn="ctr"/>
            <a:r>
              <a:rPr lang="en-US" sz="4000" dirty="0">
                <a:latin typeface="Times New Roman" panose="02020603050405020304" pitchFamily="18" charset="0"/>
                <a:cs typeface="Times New Roman" panose="02020603050405020304" pitchFamily="18" charset="0"/>
              </a:rPr>
              <a:t>Oregon statewide trial (Year 4-6)</a:t>
            </a:r>
          </a:p>
        </p:txBody>
      </p:sp>
      <p:sp>
        <p:nvSpPr>
          <p:cNvPr id="7" name="TextBox 6">
            <a:extLst>
              <a:ext uri="{FF2B5EF4-FFF2-40B4-BE49-F238E27FC236}">
                <a16:creationId xmlns:a16="http://schemas.microsoft.com/office/drawing/2014/main" id="{E395432E-75E0-F74A-A671-9CC1BC4DCE29}"/>
              </a:ext>
            </a:extLst>
          </p:cNvPr>
          <p:cNvSpPr txBox="1"/>
          <p:nvPr/>
        </p:nvSpPr>
        <p:spPr>
          <a:xfrm>
            <a:off x="659454" y="4709625"/>
            <a:ext cx="8286528"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Years 4 to 6; Replicated trials – 4 replicates per location</a:t>
            </a:r>
          </a:p>
        </p:txBody>
      </p:sp>
      <p:sp>
        <p:nvSpPr>
          <p:cNvPr id="8" name="TextBox 7">
            <a:extLst>
              <a:ext uri="{FF2B5EF4-FFF2-40B4-BE49-F238E27FC236}">
                <a16:creationId xmlns:a16="http://schemas.microsoft.com/office/drawing/2014/main" id="{0E8B3C24-6C88-0246-A137-4620A1FBDFAF}"/>
              </a:ext>
            </a:extLst>
          </p:cNvPr>
          <p:cNvSpPr txBox="1"/>
          <p:nvPr/>
        </p:nvSpPr>
        <p:spPr>
          <a:xfrm>
            <a:off x="659454" y="5459045"/>
            <a:ext cx="10873092"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Evaluated for yield, specific gravity, fry quality, visual description</a:t>
            </a:r>
          </a:p>
        </p:txBody>
      </p:sp>
      <p:sp>
        <p:nvSpPr>
          <p:cNvPr id="9" name="TextBox 8">
            <a:extLst>
              <a:ext uri="{FF2B5EF4-FFF2-40B4-BE49-F238E27FC236}">
                <a16:creationId xmlns:a16="http://schemas.microsoft.com/office/drawing/2014/main" id="{DF313916-F4DD-674A-A01D-C848342AD1C8}"/>
              </a:ext>
            </a:extLst>
          </p:cNvPr>
          <p:cNvSpPr txBox="1"/>
          <p:nvPr/>
        </p:nvSpPr>
        <p:spPr>
          <a:xfrm>
            <a:off x="659454" y="6151407"/>
            <a:ext cx="10873092"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Trials at 3 locations (Hermiston, Klamath Falls, and Ontario, OR</a:t>
            </a:r>
          </a:p>
        </p:txBody>
      </p:sp>
    </p:spTree>
    <p:extLst>
      <p:ext uri="{BB962C8B-B14F-4D97-AF65-F5344CB8AC3E}">
        <p14:creationId xmlns:p14="http://schemas.microsoft.com/office/powerpoint/2010/main" val="20773350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5F70B1-49D1-1943-8757-1AAEC60F2D7E}"/>
              </a:ext>
            </a:extLst>
          </p:cNvPr>
          <p:cNvSpPr txBox="1"/>
          <p:nvPr/>
        </p:nvSpPr>
        <p:spPr>
          <a:xfrm>
            <a:off x="1135926" y="112216"/>
            <a:ext cx="9345449" cy="707886"/>
          </a:xfrm>
          <a:prstGeom prst="rect">
            <a:avLst/>
          </a:prstGeom>
          <a:noFill/>
        </p:spPr>
        <p:txBody>
          <a:bodyPr wrap="square" rtlCol="0">
            <a:spAutoFit/>
          </a:bodyPr>
          <a:lstStyle/>
          <a:p>
            <a:pPr algn="ctr"/>
            <a:r>
              <a:rPr lang="en-US" sz="4000" dirty="0">
                <a:latin typeface="Times New Roman" panose="02020603050405020304" pitchFamily="18" charset="0"/>
                <a:cs typeface="Times New Roman" panose="02020603050405020304" pitchFamily="18" charset="0"/>
              </a:rPr>
              <a:t>Oregon statewide trial (Year 4-6)</a:t>
            </a:r>
          </a:p>
        </p:txBody>
      </p:sp>
      <p:pic>
        <p:nvPicPr>
          <p:cNvPr id="5" name="Picture 2">
            <a:extLst>
              <a:ext uri="{FF2B5EF4-FFF2-40B4-BE49-F238E27FC236}">
                <a16:creationId xmlns:a16="http://schemas.microsoft.com/office/drawing/2014/main" id="{BC49B317-2E66-E940-983F-C85EE5011B7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6401" y="914401"/>
            <a:ext cx="5182412" cy="2593511"/>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F45E6497-E6A8-7040-B16A-9F6255C03E9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97600" y="843973"/>
            <a:ext cx="5266944" cy="2635815"/>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82C418C7-4F8D-E444-B64E-BB0CD22E2CD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2337" y="3733800"/>
            <a:ext cx="5186476" cy="2595545"/>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5">
            <a:extLst>
              <a:ext uri="{FF2B5EF4-FFF2-40B4-BE49-F238E27FC236}">
                <a16:creationId xmlns:a16="http://schemas.microsoft.com/office/drawing/2014/main" id="{C539CB36-2641-9246-9821-D4E8E92FEFF1}"/>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624576" y="3712463"/>
            <a:ext cx="3050389" cy="975738"/>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9A30CCA7-588D-F44D-A1D6-5963EA309D69}"/>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692896" y="3693800"/>
            <a:ext cx="3445557" cy="954401"/>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7">
            <a:extLst>
              <a:ext uri="{FF2B5EF4-FFF2-40B4-BE49-F238E27FC236}">
                <a16:creationId xmlns:a16="http://schemas.microsoft.com/office/drawing/2014/main" id="{3F1822D6-D81A-3C42-934A-0AF719C8BD1D}"/>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808651" y="4876800"/>
            <a:ext cx="2660211" cy="1158582"/>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0A354B1C-0E3A-5A4C-AD18-1CC64F8D000F}"/>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9444736" y="4821237"/>
            <a:ext cx="2336800" cy="1269708"/>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1066273-DB49-AA4E-9218-9D0619AE69F1}"/>
              </a:ext>
            </a:extLst>
          </p:cNvPr>
          <p:cNvSpPr txBox="1"/>
          <p:nvPr/>
        </p:nvSpPr>
        <p:spPr>
          <a:xfrm>
            <a:off x="6458723" y="6001614"/>
            <a:ext cx="4953700" cy="369332"/>
          </a:xfrm>
          <a:prstGeom prst="rect">
            <a:avLst/>
          </a:prstGeom>
          <a:noFill/>
        </p:spPr>
        <p:txBody>
          <a:bodyPr wrap="none" rtlCol="0">
            <a:spAutoFit/>
          </a:bodyPr>
          <a:lstStyle/>
          <a:p>
            <a:r>
              <a:rPr lang="en-US" dirty="0"/>
              <a:t>Acceptable	                                               Discarded</a:t>
            </a:r>
          </a:p>
        </p:txBody>
      </p:sp>
      <p:sp>
        <p:nvSpPr>
          <p:cNvPr id="13" name="TextBox 12">
            <a:extLst>
              <a:ext uri="{FF2B5EF4-FFF2-40B4-BE49-F238E27FC236}">
                <a16:creationId xmlns:a16="http://schemas.microsoft.com/office/drawing/2014/main" id="{6AB48558-4F34-6F47-9A5B-58158D2DAA41}"/>
              </a:ext>
            </a:extLst>
          </p:cNvPr>
          <p:cNvSpPr txBox="1"/>
          <p:nvPr/>
        </p:nvSpPr>
        <p:spPr>
          <a:xfrm>
            <a:off x="433035" y="6399968"/>
            <a:ext cx="2966742" cy="307777"/>
          </a:xfrm>
          <a:prstGeom prst="rect">
            <a:avLst/>
          </a:prstGeom>
          <a:noFill/>
        </p:spPr>
        <p:txBody>
          <a:bodyPr wrap="square" rtlCol="0">
            <a:spAutoFit/>
          </a:bodyPr>
          <a:lstStyle/>
          <a:p>
            <a:pPr algn="ctr"/>
            <a:r>
              <a:rPr lang="en-US" sz="1400" dirty="0">
                <a:latin typeface="Lucida Sans" panose="020B0602030504020204" pitchFamily="34" charset="77"/>
                <a:cs typeface="Baskerville"/>
              </a:rPr>
              <a:t>Slide credit: Dr. Sagar </a:t>
            </a:r>
            <a:r>
              <a:rPr lang="en-US" sz="1400" dirty="0" err="1">
                <a:latin typeface="Lucida Sans" panose="020B0602030504020204" pitchFamily="34" charset="77"/>
                <a:cs typeface="Baskerville"/>
              </a:rPr>
              <a:t>Sathuvalli</a:t>
            </a:r>
            <a:endParaRPr lang="en-US" sz="1400" dirty="0">
              <a:latin typeface="Lucida Sans" panose="020B0602030504020204" pitchFamily="34" charset="77"/>
              <a:cs typeface="Baskerville"/>
            </a:endParaRPr>
          </a:p>
        </p:txBody>
      </p:sp>
    </p:spTree>
    <p:extLst>
      <p:ext uri="{BB962C8B-B14F-4D97-AF65-F5344CB8AC3E}">
        <p14:creationId xmlns:p14="http://schemas.microsoft.com/office/powerpoint/2010/main" val="2785804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C66BD0-36B8-2447-A9EB-51FFE925DF25}"/>
              </a:ext>
            </a:extLst>
          </p:cNvPr>
          <p:cNvSpPr txBox="1"/>
          <p:nvPr/>
        </p:nvSpPr>
        <p:spPr>
          <a:xfrm>
            <a:off x="1333290" y="140427"/>
            <a:ext cx="9416483" cy="646331"/>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Background on potato (</a:t>
            </a:r>
            <a:r>
              <a:rPr lang="en-US" sz="3600" i="1" dirty="0">
                <a:latin typeface="Times New Roman" panose="02020603050405020304" pitchFamily="18" charset="0"/>
                <a:cs typeface="Times New Roman" panose="02020603050405020304" pitchFamily="18" charset="0"/>
              </a:rPr>
              <a:t>Solanum tuberosum</a:t>
            </a:r>
            <a:r>
              <a:rPr lang="en-US" sz="3600" dirty="0">
                <a:latin typeface="Times New Roman" panose="02020603050405020304" pitchFamily="18" charset="0"/>
                <a:cs typeface="Times New Roman" panose="02020603050405020304" pitchFamily="18" charset="0"/>
              </a:rPr>
              <a:t>)</a:t>
            </a:r>
          </a:p>
        </p:txBody>
      </p:sp>
      <p:pic>
        <p:nvPicPr>
          <p:cNvPr id="5" name="Picture 4" descr="How potato grows">
            <a:extLst>
              <a:ext uri="{FF2B5EF4-FFF2-40B4-BE49-F238E27FC236}">
                <a16:creationId xmlns:a16="http://schemas.microsoft.com/office/drawing/2014/main" id="{E5BAA7DD-36B8-E940-8C85-973722C6779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7629" y="1157673"/>
            <a:ext cx="4159405" cy="5265429"/>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BC48110-670B-194B-B276-00F999886231}"/>
              </a:ext>
            </a:extLst>
          </p:cNvPr>
          <p:cNvSpPr txBox="1"/>
          <p:nvPr/>
        </p:nvSpPr>
        <p:spPr>
          <a:xfrm>
            <a:off x="4939983" y="1026515"/>
            <a:ext cx="5809785" cy="646331"/>
          </a:xfrm>
          <a:prstGeom prst="rect">
            <a:avLst/>
          </a:prstGeom>
          <a:noFill/>
        </p:spPr>
        <p:txBody>
          <a:bodyPr wrap="square" rtlCol="0">
            <a:spAutoFit/>
          </a:bodyPr>
          <a:lstStyle/>
          <a:p>
            <a:r>
              <a:rPr lang="en-US" dirty="0"/>
              <a:t>Family: </a:t>
            </a:r>
            <a:r>
              <a:rPr lang="en-US" dirty="0">
                <a:solidFill>
                  <a:srgbClr val="7030A0"/>
                </a:solidFill>
              </a:rPr>
              <a:t>Solanaceae</a:t>
            </a:r>
            <a:r>
              <a:rPr lang="en-US" dirty="0"/>
              <a:t> (nightshades), other members include tomato, eggplant, peppers, tobacco, etc.</a:t>
            </a:r>
          </a:p>
        </p:txBody>
      </p:sp>
      <p:sp>
        <p:nvSpPr>
          <p:cNvPr id="10" name="TextBox 9">
            <a:extLst>
              <a:ext uri="{FF2B5EF4-FFF2-40B4-BE49-F238E27FC236}">
                <a16:creationId xmlns:a16="http://schemas.microsoft.com/office/drawing/2014/main" id="{4F55D330-6A6A-3149-BD22-F42FCCDF3457}"/>
              </a:ext>
            </a:extLst>
          </p:cNvPr>
          <p:cNvSpPr txBox="1"/>
          <p:nvPr/>
        </p:nvSpPr>
        <p:spPr>
          <a:xfrm>
            <a:off x="4939979" y="4779276"/>
            <a:ext cx="5809785" cy="646331"/>
          </a:xfrm>
          <a:prstGeom prst="rect">
            <a:avLst/>
          </a:prstGeom>
          <a:noFill/>
        </p:spPr>
        <p:txBody>
          <a:bodyPr wrap="square" rtlCol="0">
            <a:spAutoFit/>
          </a:bodyPr>
          <a:lstStyle/>
          <a:p>
            <a:r>
              <a:rPr lang="en-US" dirty="0"/>
              <a:t>Range of ploidy in cultivated potato species: 2X, 3X, 4X, and 5X (Watanabe et al., 2015) </a:t>
            </a:r>
          </a:p>
        </p:txBody>
      </p:sp>
      <p:sp>
        <p:nvSpPr>
          <p:cNvPr id="11" name="TextBox 10">
            <a:extLst>
              <a:ext uri="{FF2B5EF4-FFF2-40B4-BE49-F238E27FC236}">
                <a16:creationId xmlns:a16="http://schemas.microsoft.com/office/drawing/2014/main" id="{8DDE152E-50E7-F042-AB45-C3955F4253F9}"/>
              </a:ext>
            </a:extLst>
          </p:cNvPr>
          <p:cNvSpPr txBox="1"/>
          <p:nvPr/>
        </p:nvSpPr>
        <p:spPr>
          <a:xfrm>
            <a:off x="4939979" y="3985928"/>
            <a:ext cx="5809785" cy="646331"/>
          </a:xfrm>
          <a:prstGeom prst="rect">
            <a:avLst/>
          </a:prstGeom>
          <a:noFill/>
        </p:spPr>
        <p:txBody>
          <a:bodyPr wrap="square" rtlCol="0">
            <a:spAutoFit/>
          </a:bodyPr>
          <a:lstStyle/>
          <a:p>
            <a:r>
              <a:rPr lang="en-US" dirty="0"/>
              <a:t>Most cultivated potatoes are tetraploids (2n = 4x = 48) although some cultivated varieties are diploid (2n = 2x =24)</a:t>
            </a:r>
          </a:p>
        </p:txBody>
      </p:sp>
      <p:sp>
        <p:nvSpPr>
          <p:cNvPr id="12" name="TextBox 11">
            <a:extLst>
              <a:ext uri="{FF2B5EF4-FFF2-40B4-BE49-F238E27FC236}">
                <a16:creationId xmlns:a16="http://schemas.microsoft.com/office/drawing/2014/main" id="{7C2F3011-4F2D-4B48-9083-490D22E2CA4C}"/>
              </a:ext>
            </a:extLst>
          </p:cNvPr>
          <p:cNvSpPr txBox="1"/>
          <p:nvPr/>
        </p:nvSpPr>
        <p:spPr>
          <a:xfrm>
            <a:off x="4939980" y="1753221"/>
            <a:ext cx="5809785" cy="646331"/>
          </a:xfrm>
          <a:prstGeom prst="rect">
            <a:avLst/>
          </a:prstGeom>
          <a:noFill/>
        </p:spPr>
        <p:txBody>
          <a:bodyPr wrap="square" rtlCol="0">
            <a:spAutoFit/>
          </a:bodyPr>
          <a:lstStyle/>
          <a:p>
            <a:r>
              <a:rPr lang="en-US" dirty="0"/>
              <a:t>Base chromosome number = 12; Haploid genome size is ~900 MB  (PGSC 2011, </a:t>
            </a:r>
            <a:r>
              <a:rPr lang="en-US" dirty="0" err="1"/>
              <a:t>Kyriakidou</a:t>
            </a:r>
            <a:r>
              <a:rPr lang="en-US" dirty="0"/>
              <a:t> et al., 2020)</a:t>
            </a:r>
          </a:p>
        </p:txBody>
      </p:sp>
      <p:sp>
        <p:nvSpPr>
          <p:cNvPr id="13" name="TextBox 12">
            <a:extLst>
              <a:ext uri="{FF2B5EF4-FFF2-40B4-BE49-F238E27FC236}">
                <a16:creationId xmlns:a16="http://schemas.microsoft.com/office/drawing/2014/main" id="{DA1FAC98-7F92-E042-8065-1B7E02434372}"/>
              </a:ext>
            </a:extLst>
          </p:cNvPr>
          <p:cNvSpPr txBox="1"/>
          <p:nvPr/>
        </p:nvSpPr>
        <p:spPr>
          <a:xfrm>
            <a:off x="4939982" y="5515191"/>
            <a:ext cx="5809785" cy="369332"/>
          </a:xfrm>
          <a:prstGeom prst="rect">
            <a:avLst/>
          </a:prstGeom>
          <a:noFill/>
        </p:spPr>
        <p:txBody>
          <a:bodyPr wrap="square" rtlCol="0">
            <a:spAutoFit/>
          </a:bodyPr>
          <a:lstStyle/>
          <a:p>
            <a:r>
              <a:rPr lang="en-US" dirty="0"/>
              <a:t>Sexually compatible with many wild potato relative species </a:t>
            </a:r>
          </a:p>
        </p:txBody>
      </p:sp>
      <p:pic>
        <p:nvPicPr>
          <p:cNvPr id="15" name="Picture 14">
            <a:extLst>
              <a:ext uri="{FF2B5EF4-FFF2-40B4-BE49-F238E27FC236}">
                <a16:creationId xmlns:a16="http://schemas.microsoft.com/office/drawing/2014/main" id="{5AC81CC4-9C5D-5E47-ADDB-F6E0C2FE29F7}"/>
              </a:ext>
            </a:extLst>
          </p:cNvPr>
          <p:cNvPicPr>
            <a:picLocks noChangeAspect="1"/>
          </p:cNvPicPr>
          <p:nvPr/>
        </p:nvPicPr>
        <p:blipFill>
          <a:blip r:embed="rId3"/>
          <a:stretch>
            <a:fillRect/>
          </a:stretch>
        </p:blipFill>
        <p:spPr>
          <a:xfrm>
            <a:off x="4939980" y="2431514"/>
            <a:ext cx="5466262" cy="1042206"/>
          </a:xfrm>
          <a:prstGeom prst="rect">
            <a:avLst/>
          </a:prstGeom>
        </p:spPr>
      </p:pic>
      <p:sp>
        <p:nvSpPr>
          <p:cNvPr id="16" name="TextBox 15">
            <a:extLst>
              <a:ext uri="{FF2B5EF4-FFF2-40B4-BE49-F238E27FC236}">
                <a16:creationId xmlns:a16="http://schemas.microsoft.com/office/drawing/2014/main" id="{51DCB9C1-EE04-0A40-A04F-BE2AED6573AE}"/>
              </a:ext>
            </a:extLst>
          </p:cNvPr>
          <p:cNvSpPr txBox="1"/>
          <p:nvPr/>
        </p:nvSpPr>
        <p:spPr>
          <a:xfrm>
            <a:off x="8737124" y="3505682"/>
            <a:ext cx="2044394" cy="369332"/>
          </a:xfrm>
          <a:prstGeom prst="rect">
            <a:avLst/>
          </a:prstGeom>
          <a:noFill/>
        </p:spPr>
        <p:txBody>
          <a:bodyPr wrap="square" rtlCol="0">
            <a:spAutoFit/>
          </a:bodyPr>
          <a:lstStyle/>
          <a:p>
            <a:r>
              <a:rPr lang="en-US" dirty="0"/>
              <a:t>(</a:t>
            </a:r>
            <a:r>
              <a:rPr lang="en-US" dirty="0" err="1"/>
              <a:t>Braz</a:t>
            </a:r>
            <a:r>
              <a:rPr lang="en-US" dirty="0"/>
              <a:t> et al., 2018)</a:t>
            </a:r>
          </a:p>
        </p:txBody>
      </p:sp>
      <p:sp>
        <p:nvSpPr>
          <p:cNvPr id="17" name="TextBox 16">
            <a:extLst>
              <a:ext uri="{FF2B5EF4-FFF2-40B4-BE49-F238E27FC236}">
                <a16:creationId xmlns:a16="http://schemas.microsoft.com/office/drawing/2014/main" id="{2F0BABE8-14F5-A646-A3F1-B560D4E83E5C}"/>
              </a:ext>
            </a:extLst>
          </p:cNvPr>
          <p:cNvSpPr txBox="1"/>
          <p:nvPr/>
        </p:nvSpPr>
        <p:spPr>
          <a:xfrm>
            <a:off x="4939981" y="5974885"/>
            <a:ext cx="6278143" cy="646331"/>
          </a:xfrm>
          <a:prstGeom prst="rect">
            <a:avLst/>
          </a:prstGeom>
          <a:noFill/>
        </p:spPr>
        <p:txBody>
          <a:bodyPr wrap="square" rtlCol="0">
            <a:spAutoFit/>
          </a:bodyPr>
          <a:lstStyle/>
          <a:p>
            <a:r>
              <a:rPr lang="en-US" dirty="0"/>
              <a:t>There are over 100 wild potato relative species that grow tubers (Spooner et al., 2014) </a:t>
            </a:r>
          </a:p>
        </p:txBody>
      </p:sp>
    </p:spTree>
    <p:extLst>
      <p:ext uri="{BB962C8B-B14F-4D97-AF65-F5344CB8AC3E}">
        <p14:creationId xmlns:p14="http://schemas.microsoft.com/office/powerpoint/2010/main" val="25669307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EB707E30-25D7-9D43-A67A-499CFCC629E5}"/>
              </a:ext>
            </a:extLst>
          </p:cNvPr>
          <p:cNvSpPr txBox="1">
            <a:spLocks noChangeArrowheads="1"/>
          </p:cNvSpPr>
          <p:nvPr/>
        </p:nvSpPr>
        <p:spPr bwMode="auto">
          <a:xfrm>
            <a:off x="2332225" y="-33852"/>
            <a:ext cx="62751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600" dirty="0">
                <a:latin typeface="Lucida Sans" panose="020B0602030504020204" pitchFamily="34" charset="77"/>
                <a:ea typeface="Andale Mono" panose="020B0509000000000004" pitchFamily="49" charset="0"/>
                <a:cs typeface="Andale Mono" panose="020B0509000000000004" pitchFamily="49" charset="0"/>
              </a:rPr>
              <a:t>Tri-State Breeding Program</a:t>
            </a:r>
          </a:p>
        </p:txBody>
      </p:sp>
      <p:sp>
        <p:nvSpPr>
          <p:cNvPr id="175" name="Rectangle 3">
            <a:extLst>
              <a:ext uri="{FF2B5EF4-FFF2-40B4-BE49-F238E27FC236}">
                <a16:creationId xmlns:a16="http://schemas.microsoft.com/office/drawing/2014/main" id="{9B68A604-EA17-FD4F-BCBD-108E7C7B29F9}"/>
              </a:ext>
            </a:extLst>
          </p:cNvPr>
          <p:cNvSpPr>
            <a:spLocks noChangeArrowheads="1"/>
          </p:cNvSpPr>
          <p:nvPr/>
        </p:nvSpPr>
        <p:spPr bwMode="auto">
          <a:xfrm flipH="1">
            <a:off x="4846523" y="350095"/>
            <a:ext cx="45719" cy="259416"/>
          </a:xfrm>
          <a:prstGeom prst="rect">
            <a:avLst/>
          </a:prstGeom>
          <a:noFill/>
          <a:ln w="9525">
            <a:noFill/>
            <a:miter lim="800000"/>
            <a:headEnd/>
            <a:tailEnd/>
          </a:ln>
        </p:spPr>
        <p:txBody>
          <a:bodyPr wrap="square" lIns="0" tIns="0" rIns="0" bIns="0">
            <a:spAutoFit/>
          </a:bodyPr>
          <a:lstStyle/>
          <a:p>
            <a:r>
              <a:rPr lang="en-US" sz="1700" b="1">
                <a:latin typeface="Times New Roman" pitchFamily="18" charset="0"/>
              </a:rPr>
              <a:t> </a:t>
            </a:r>
            <a:endParaRPr lang="en-US">
              <a:latin typeface="Arial" charset="0"/>
            </a:endParaRPr>
          </a:p>
        </p:txBody>
      </p:sp>
      <p:sp>
        <p:nvSpPr>
          <p:cNvPr id="176" name="Rectangle 5">
            <a:extLst>
              <a:ext uri="{FF2B5EF4-FFF2-40B4-BE49-F238E27FC236}">
                <a16:creationId xmlns:a16="http://schemas.microsoft.com/office/drawing/2014/main" id="{F67EEAB9-E50C-0249-AB74-806C319EAFEE}"/>
              </a:ext>
            </a:extLst>
          </p:cNvPr>
          <p:cNvSpPr>
            <a:spLocks noChangeArrowheads="1"/>
          </p:cNvSpPr>
          <p:nvPr/>
        </p:nvSpPr>
        <p:spPr bwMode="auto">
          <a:xfrm flipH="1">
            <a:off x="7111473" y="581871"/>
            <a:ext cx="45719" cy="259416"/>
          </a:xfrm>
          <a:prstGeom prst="rect">
            <a:avLst/>
          </a:prstGeom>
          <a:noFill/>
          <a:ln w="9525">
            <a:noFill/>
            <a:miter lim="800000"/>
            <a:headEnd/>
            <a:tailEnd/>
          </a:ln>
        </p:spPr>
        <p:txBody>
          <a:bodyPr wrap="square" lIns="0" tIns="0" rIns="0" bIns="0">
            <a:spAutoFit/>
          </a:bodyPr>
          <a:lstStyle/>
          <a:p>
            <a:r>
              <a:rPr lang="en-US" sz="1700" b="1">
                <a:latin typeface="Times New Roman" pitchFamily="18" charset="0"/>
              </a:rPr>
              <a:t> </a:t>
            </a:r>
            <a:endParaRPr lang="en-US" b="1">
              <a:latin typeface="Arial" charset="0"/>
            </a:endParaRPr>
          </a:p>
        </p:txBody>
      </p:sp>
      <p:sp>
        <p:nvSpPr>
          <p:cNvPr id="177" name="Rectangle 7">
            <a:extLst>
              <a:ext uri="{FF2B5EF4-FFF2-40B4-BE49-F238E27FC236}">
                <a16:creationId xmlns:a16="http://schemas.microsoft.com/office/drawing/2014/main" id="{F5BADE58-FA50-B742-983C-B54CA548D1BC}"/>
              </a:ext>
            </a:extLst>
          </p:cNvPr>
          <p:cNvSpPr>
            <a:spLocks noChangeArrowheads="1"/>
          </p:cNvSpPr>
          <p:nvPr/>
        </p:nvSpPr>
        <p:spPr bwMode="auto">
          <a:xfrm>
            <a:off x="4342276" y="3715466"/>
            <a:ext cx="960202" cy="366235"/>
          </a:xfrm>
          <a:prstGeom prst="rect">
            <a:avLst/>
          </a:prstGeom>
          <a:noFill/>
          <a:ln w="9525">
            <a:noFill/>
            <a:miter lim="800000"/>
            <a:headEnd/>
            <a:tailEnd/>
          </a:ln>
        </p:spPr>
        <p:txBody>
          <a:bodyPr wrap="square" lIns="0" tIns="0" rIns="0" bIns="0">
            <a:spAutoFit/>
          </a:bodyPr>
          <a:lstStyle/>
          <a:p>
            <a:pPr algn="ctr"/>
            <a:r>
              <a:rPr lang="en-US" sz="1200" b="1" dirty="0">
                <a:latin typeface="Times New Roman" pitchFamily="18" charset="0"/>
              </a:rPr>
              <a:t>20-hills, 2 reps</a:t>
            </a:r>
          </a:p>
          <a:p>
            <a:pPr algn="ctr"/>
            <a:r>
              <a:rPr lang="en-US" sz="1200" b="1" dirty="0">
                <a:latin typeface="Times New Roman" pitchFamily="18" charset="0"/>
              </a:rPr>
              <a:t>Klamath  (SI)</a:t>
            </a:r>
            <a:endParaRPr lang="en-US" sz="1200" b="1" dirty="0">
              <a:latin typeface="Arial" charset="0"/>
            </a:endParaRPr>
          </a:p>
        </p:txBody>
      </p:sp>
      <p:sp>
        <p:nvSpPr>
          <p:cNvPr id="178" name="Text Box 10">
            <a:extLst>
              <a:ext uri="{FF2B5EF4-FFF2-40B4-BE49-F238E27FC236}">
                <a16:creationId xmlns:a16="http://schemas.microsoft.com/office/drawing/2014/main" id="{51BC7CE9-11AF-464C-8EAA-7A4D86E9C58E}"/>
              </a:ext>
            </a:extLst>
          </p:cNvPr>
          <p:cNvSpPr txBox="1">
            <a:spLocks noChangeArrowheads="1"/>
          </p:cNvSpPr>
          <p:nvPr/>
        </p:nvSpPr>
        <p:spPr bwMode="auto">
          <a:xfrm>
            <a:off x="2811724" y="2121838"/>
            <a:ext cx="3981333" cy="458088"/>
          </a:xfrm>
          <a:prstGeom prst="rect">
            <a:avLst/>
          </a:prstGeom>
          <a:noFill/>
          <a:ln w="9525">
            <a:noFill/>
            <a:miter lim="800000"/>
            <a:headEnd/>
            <a:tailEnd/>
          </a:ln>
        </p:spPr>
        <p:txBody>
          <a:bodyPr wrap="square">
            <a:spAutoFit/>
          </a:bodyPr>
          <a:lstStyle/>
          <a:p>
            <a:pPr algn="ctr"/>
            <a:r>
              <a:rPr lang="en-US" sz="1200" b="1" dirty="0">
                <a:solidFill>
                  <a:srgbClr val="FF0000"/>
                </a:solidFill>
                <a:latin typeface="Times New Roman" pitchFamily="18" charset="0"/>
                <a:cs typeface="Times New Roman" pitchFamily="18" charset="0"/>
              </a:rPr>
              <a:t>Single Hills </a:t>
            </a:r>
          </a:p>
          <a:p>
            <a:pPr algn="ctr"/>
            <a:r>
              <a:rPr lang="en-US" sz="1200" b="1" dirty="0">
                <a:latin typeface="Times New Roman" pitchFamily="18" charset="0"/>
                <a:cs typeface="Times New Roman" pitchFamily="18" charset="0"/>
              </a:rPr>
              <a:t>Klamath Falls (~60,000 in Field)</a:t>
            </a:r>
          </a:p>
        </p:txBody>
      </p:sp>
      <p:sp>
        <p:nvSpPr>
          <p:cNvPr id="179" name="Text Box 16">
            <a:extLst>
              <a:ext uri="{FF2B5EF4-FFF2-40B4-BE49-F238E27FC236}">
                <a16:creationId xmlns:a16="http://schemas.microsoft.com/office/drawing/2014/main" id="{97EB18C7-3521-A247-AEFD-0209B46F3CEE}"/>
              </a:ext>
            </a:extLst>
          </p:cNvPr>
          <p:cNvSpPr txBox="1">
            <a:spLocks noChangeArrowheads="1"/>
          </p:cNvSpPr>
          <p:nvPr/>
        </p:nvSpPr>
        <p:spPr bwMode="auto">
          <a:xfrm>
            <a:off x="5784206" y="3704536"/>
            <a:ext cx="1601515" cy="461665"/>
          </a:xfrm>
          <a:prstGeom prst="rect">
            <a:avLst/>
          </a:prstGeom>
          <a:noFill/>
          <a:ln w="9525">
            <a:noFill/>
            <a:miter lim="800000"/>
            <a:headEnd/>
            <a:tailEnd/>
          </a:ln>
        </p:spPr>
        <p:txBody>
          <a:bodyPr wrap="square">
            <a:spAutoFit/>
          </a:bodyPr>
          <a:lstStyle/>
          <a:p>
            <a:pPr algn="ctr"/>
            <a:r>
              <a:rPr lang="en-US" sz="1200" b="1" dirty="0">
                <a:latin typeface="Times New Roman" pitchFamily="18" charset="0"/>
                <a:cs typeface="Times New Roman" pitchFamily="18" charset="0"/>
              </a:rPr>
              <a:t>20-hills, 2 reps</a:t>
            </a:r>
          </a:p>
          <a:p>
            <a:pPr algn="ctr"/>
            <a:r>
              <a:rPr lang="en-US" sz="1200" b="1" dirty="0">
                <a:latin typeface="Times New Roman" pitchFamily="18" charset="0"/>
                <a:cs typeface="Times New Roman" pitchFamily="18" charset="0"/>
              </a:rPr>
              <a:t>Ontario</a:t>
            </a:r>
          </a:p>
        </p:txBody>
      </p:sp>
      <p:sp>
        <p:nvSpPr>
          <p:cNvPr id="180" name="Rectangle 17">
            <a:extLst>
              <a:ext uri="{FF2B5EF4-FFF2-40B4-BE49-F238E27FC236}">
                <a16:creationId xmlns:a16="http://schemas.microsoft.com/office/drawing/2014/main" id="{AAB16C8B-A682-3E4B-BA81-F8FE0C5E8EB1}"/>
              </a:ext>
            </a:extLst>
          </p:cNvPr>
          <p:cNvSpPr>
            <a:spLocks noChangeArrowheads="1"/>
          </p:cNvSpPr>
          <p:nvPr/>
        </p:nvSpPr>
        <p:spPr bwMode="auto">
          <a:xfrm>
            <a:off x="2737842" y="3715466"/>
            <a:ext cx="960202" cy="366235"/>
          </a:xfrm>
          <a:prstGeom prst="rect">
            <a:avLst/>
          </a:prstGeom>
          <a:noFill/>
          <a:ln w="9525">
            <a:noFill/>
            <a:miter lim="800000"/>
            <a:headEnd/>
            <a:tailEnd/>
          </a:ln>
        </p:spPr>
        <p:txBody>
          <a:bodyPr wrap="square" lIns="0" tIns="0" rIns="0" bIns="0">
            <a:spAutoFit/>
          </a:bodyPr>
          <a:lstStyle/>
          <a:p>
            <a:pPr algn="ctr"/>
            <a:r>
              <a:rPr lang="en-US" sz="1200" b="1" dirty="0">
                <a:latin typeface="Times New Roman" pitchFamily="18" charset="0"/>
              </a:rPr>
              <a:t>20-hills, 2 reps</a:t>
            </a:r>
          </a:p>
          <a:p>
            <a:pPr algn="ctr"/>
            <a:r>
              <a:rPr lang="en-US" sz="1200" b="1" dirty="0">
                <a:latin typeface="Times New Roman" pitchFamily="18" charset="0"/>
              </a:rPr>
              <a:t>Hermiston</a:t>
            </a:r>
            <a:endParaRPr lang="en-US" sz="1200" b="1" dirty="0">
              <a:latin typeface="Arial" charset="0"/>
            </a:endParaRPr>
          </a:p>
        </p:txBody>
      </p:sp>
      <p:sp>
        <p:nvSpPr>
          <p:cNvPr id="181" name="Rectangle 18">
            <a:extLst>
              <a:ext uri="{FF2B5EF4-FFF2-40B4-BE49-F238E27FC236}">
                <a16:creationId xmlns:a16="http://schemas.microsoft.com/office/drawing/2014/main" id="{A279D225-CBBB-3B4E-B6FF-CD27E3B17BCB}"/>
              </a:ext>
            </a:extLst>
          </p:cNvPr>
          <p:cNvSpPr>
            <a:spLocks noChangeArrowheads="1"/>
          </p:cNvSpPr>
          <p:nvPr/>
        </p:nvSpPr>
        <p:spPr bwMode="auto">
          <a:xfrm>
            <a:off x="3378596" y="2941798"/>
            <a:ext cx="867952" cy="366235"/>
          </a:xfrm>
          <a:prstGeom prst="rect">
            <a:avLst/>
          </a:prstGeom>
          <a:noFill/>
          <a:ln w="9525">
            <a:noFill/>
            <a:miter lim="800000"/>
            <a:headEnd/>
            <a:tailEnd/>
          </a:ln>
        </p:spPr>
        <p:txBody>
          <a:bodyPr wrap="square" lIns="0" tIns="0" rIns="0" bIns="0">
            <a:spAutoFit/>
          </a:bodyPr>
          <a:lstStyle/>
          <a:p>
            <a:pPr algn="ctr"/>
            <a:r>
              <a:rPr lang="en-US" sz="1200" b="1" dirty="0">
                <a:latin typeface="Times New Roman" pitchFamily="18" charset="0"/>
              </a:rPr>
              <a:t>4-hills (~700)</a:t>
            </a:r>
          </a:p>
          <a:p>
            <a:pPr algn="ctr"/>
            <a:r>
              <a:rPr lang="en-US" sz="1200" b="1" dirty="0">
                <a:latin typeface="Times New Roman" pitchFamily="18" charset="0"/>
              </a:rPr>
              <a:t>Hermiston</a:t>
            </a:r>
            <a:endParaRPr lang="en-US" sz="1200" b="1" dirty="0">
              <a:latin typeface="Arial" charset="0"/>
            </a:endParaRPr>
          </a:p>
        </p:txBody>
      </p:sp>
      <p:sp>
        <p:nvSpPr>
          <p:cNvPr id="182" name="Rectangle 23">
            <a:extLst>
              <a:ext uri="{FF2B5EF4-FFF2-40B4-BE49-F238E27FC236}">
                <a16:creationId xmlns:a16="http://schemas.microsoft.com/office/drawing/2014/main" id="{3535BA6D-BF4E-6A4B-9031-847EDA75242F}"/>
              </a:ext>
            </a:extLst>
          </p:cNvPr>
          <p:cNvSpPr>
            <a:spLocks noChangeArrowheads="1"/>
          </p:cNvSpPr>
          <p:nvPr/>
        </p:nvSpPr>
        <p:spPr bwMode="auto">
          <a:xfrm flipH="1">
            <a:off x="2917913" y="1427375"/>
            <a:ext cx="45719" cy="137338"/>
          </a:xfrm>
          <a:prstGeom prst="rect">
            <a:avLst/>
          </a:prstGeom>
          <a:noFill/>
          <a:ln w="9525">
            <a:noFill/>
            <a:miter lim="800000"/>
            <a:headEnd/>
            <a:tailEnd/>
          </a:ln>
        </p:spPr>
        <p:txBody>
          <a:bodyPr wrap="square" lIns="0" tIns="0" rIns="0" bIns="0">
            <a:spAutoFit/>
          </a:bodyPr>
          <a:lstStyle/>
          <a:p>
            <a:r>
              <a:rPr lang="en-US" sz="900" b="1">
                <a:latin typeface="Times New Roman" pitchFamily="18" charset="0"/>
              </a:rPr>
              <a:t> </a:t>
            </a:r>
            <a:endParaRPr lang="en-US" b="1">
              <a:latin typeface="Arial" charset="0"/>
            </a:endParaRPr>
          </a:p>
        </p:txBody>
      </p:sp>
      <p:sp>
        <p:nvSpPr>
          <p:cNvPr id="183" name="Rectangle 27">
            <a:extLst>
              <a:ext uri="{FF2B5EF4-FFF2-40B4-BE49-F238E27FC236}">
                <a16:creationId xmlns:a16="http://schemas.microsoft.com/office/drawing/2014/main" id="{CA748430-6B79-FF4E-AC71-C97A5B74EC60}"/>
              </a:ext>
            </a:extLst>
          </p:cNvPr>
          <p:cNvSpPr>
            <a:spLocks noChangeArrowheads="1"/>
          </p:cNvSpPr>
          <p:nvPr/>
        </p:nvSpPr>
        <p:spPr bwMode="auto">
          <a:xfrm flipH="1">
            <a:off x="4168388" y="1420626"/>
            <a:ext cx="45719" cy="137338"/>
          </a:xfrm>
          <a:prstGeom prst="rect">
            <a:avLst/>
          </a:prstGeom>
          <a:noFill/>
          <a:ln w="9525">
            <a:noFill/>
            <a:miter lim="800000"/>
            <a:headEnd/>
            <a:tailEnd/>
          </a:ln>
        </p:spPr>
        <p:txBody>
          <a:bodyPr wrap="square" lIns="0" tIns="0" rIns="0" bIns="0">
            <a:spAutoFit/>
          </a:bodyPr>
          <a:lstStyle/>
          <a:p>
            <a:r>
              <a:rPr lang="en-US" sz="900" b="1">
                <a:latin typeface="Times New Roman" pitchFamily="18" charset="0"/>
              </a:rPr>
              <a:t> </a:t>
            </a:r>
            <a:endParaRPr lang="en-US" b="1">
              <a:latin typeface="Arial" charset="0"/>
            </a:endParaRPr>
          </a:p>
        </p:txBody>
      </p:sp>
      <p:sp>
        <p:nvSpPr>
          <p:cNvPr id="184" name="Rectangle 28">
            <a:extLst>
              <a:ext uri="{FF2B5EF4-FFF2-40B4-BE49-F238E27FC236}">
                <a16:creationId xmlns:a16="http://schemas.microsoft.com/office/drawing/2014/main" id="{0851C290-AA8C-F440-ADFB-BA47600D189C}"/>
              </a:ext>
            </a:extLst>
          </p:cNvPr>
          <p:cNvSpPr>
            <a:spLocks noChangeArrowheads="1"/>
          </p:cNvSpPr>
          <p:nvPr/>
        </p:nvSpPr>
        <p:spPr bwMode="auto">
          <a:xfrm flipH="1">
            <a:off x="3051263" y="1867113"/>
            <a:ext cx="45719" cy="137338"/>
          </a:xfrm>
          <a:prstGeom prst="rect">
            <a:avLst/>
          </a:prstGeom>
          <a:noFill/>
          <a:ln w="9525">
            <a:noFill/>
            <a:miter lim="800000"/>
            <a:headEnd/>
            <a:tailEnd/>
          </a:ln>
        </p:spPr>
        <p:txBody>
          <a:bodyPr wrap="square" lIns="0" tIns="0" rIns="0" bIns="0">
            <a:spAutoFit/>
          </a:bodyPr>
          <a:lstStyle/>
          <a:p>
            <a:r>
              <a:rPr lang="en-US" sz="900" b="1">
                <a:latin typeface="Times New Roman" pitchFamily="18" charset="0"/>
              </a:rPr>
              <a:t> </a:t>
            </a:r>
            <a:endParaRPr lang="en-US" b="1">
              <a:latin typeface="Arial" charset="0"/>
            </a:endParaRPr>
          </a:p>
        </p:txBody>
      </p:sp>
      <p:sp>
        <p:nvSpPr>
          <p:cNvPr id="185" name="Rectangle 30">
            <a:extLst>
              <a:ext uri="{FF2B5EF4-FFF2-40B4-BE49-F238E27FC236}">
                <a16:creationId xmlns:a16="http://schemas.microsoft.com/office/drawing/2014/main" id="{06DE9F06-8189-0445-B47F-420EC2169615}"/>
              </a:ext>
            </a:extLst>
          </p:cNvPr>
          <p:cNvSpPr>
            <a:spLocks noChangeArrowheads="1"/>
          </p:cNvSpPr>
          <p:nvPr/>
        </p:nvSpPr>
        <p:spPr bwMode="auto">
          <a:xfrm flipH="1">
            <a:off x="3946138" y="1893703"/>
            <a:ext cx="45719" cy="137338"/>
          </a:xfrm>
          <a:prstGeom prst="rect">
            <a:avLst/>
          </a:prstGeom>
          <a:noFill/>
          <a:ln w="9525">
            <a:noFill/>
            <a:miter lim="800000"/>
            <a:headEnd/>
            <a:tailEnd/>
          </a:ln>
        </p:spPr>
        <p:txBody>
          <a:bodyPr wrap="square" lIns="0" tIns="0" rIns="0" bIns="0">
            <a:spAutoFit/>
          </a:bodyPr>
          <a:lstStyle/>
          <a:p>
            <a:r>
              <a:rPr lang="en-US" sz="900" b="1">
                <a:latin typeface="Times New Roman" pitchFamily="18" charset="0"/>
              </a:rPr>
              <a:t> </a:t>
            </a:r>
            <a:endParaRPr lang="en-US" b="1">
              <a:latin typeface="Arial" charset="0"/>
            </a:endParaRPr>
          </a:p>
        </p:txBody>
      </p:sp>
      <p:sp>
        <p:nvSpPr>
          <p:cNvPr id="186" name="Rectangle 31">
            <a:extLst>
              <a:ext uri="{FF2B5EF4-FFF2-40B4-BE49-F238E27FC236}">
                <a16:creationId xmlns:a16="http://schemas.microsoft.com/office/drawing/2014/main" id="{F8EB2E31-2B70-104C-8601-14D134B986B4}"/>
              </a:ext>
            </a:extLst>
          </p:cNvPr>
          <p:cNvSpPr>
            <a:spLocks noChangeArrowheads="1"/>
          </p:cNvSpPr>
          <p:nvPr/>
        </p:nvSpPr>
        <p:spPr bwMode="auto">
          <a:xfrm flipH="1">
            <a:off x="4657338" y="2049278"/>
            <a:ext cx="45719" cy="137338"/>
          </a:xfrm>
          <a:prstGeom prst="rect">
            <a:avLst/>
          </a:prstGeom>
          <a:noFill/>
          <a:ln w="9525">
            <a:noFill/>
            <a:miter lim="800000"/>
            <a:headEnd/>
            <a:tailEnd/>
          </a:ln>
        </p:spPr>
        <p:txBody>
          <a:bodyPr wrap="square" lIns="0" tIns="0" rIns="0" bIns="0">
            <a:spAutoFit/>
          </a:bodyPr>
          <a:lstStyle/>
          <a:p>
            <a:r>
              <a:rPr lang="en-US" sz="900" b="1">
                <a:latin typeface="Times New Roman" pitchFamily="18" charset="0"/>
              </a:rPr>
              <a:t> </a:t>
            </a:r>
            <a:endParaRPr lang="en-US" b="1">
              <a:latin typeface="Arial" charset="0"/>
            </a:endParaRPr>
          </a:p>
        </p:txBody>
      </p:sp>
      <p:sp>
        <p:nvSpPr>
          <p:cNvPr id="187" name="Rectangle 32">
            <a:extLst>
              <a:ext uri="{FF2B5EF4-FFF2-40B4-BE49-F238E27FC236}">
                <a16:creationId xmlns:a16="http://schemas.microsoft.com/office/drawing/2014/main" id="{F85FC182-9766-BC42-A73A-B6DE7E714178}"/>
              </a:ext>
            </a:extLst>
          </p:cNvPr>
          <p:cNvSpPr>
            <a:spLocks noChangeArrowheads="1"/>
          </p:cNvSpPr>
          <p:nvPr/>
        </p:nvSpPr>
        <p:spPr bwMode="auto">
          <a:xfrm flipH="1">
            <a:off x="5292338" y="2149550"/>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188" name="Rectangle 33">
            <a:extLst>
              <a:ext uri="{FF2B5EF4-FFF2-40B4-BE49-F238E27FC236}">
                <a16:creationId xmlns:a16="http://schemas.microsoft.com/office/drawing/2014/main" id="{E8D5986E-733B-1D42-B65E-7503F16F6871}"/>
              </a:ext>
            </a:extLst>
          </p:cNvPr>
          <p:cNvSpPr>
            <a:spLocks noChangeArrowheads="1"/>
          </p:cNvSpPr>
          <p:nvPr/>
        </p:nvSpPr>
        <p:spPr bwMode="auto">
          <a:xfrm flipH="1">
            <a:off x="5347372" y="2149550"/>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189" name="Rectangle 35">
            <a:extLst>
              <a:ext uri="{FF2B5EF4-FFF2-40B4-BE49-F238E27FC236}">
                <a16:creationId xmlns:a16="http://schemas.microsoft.com/office/drawing/2014/main" id="{5D5D51A2-8A08-F546-A42D-B79DDB70A4B8}"/>
              </a:ext>
            </a:extLst>
          </p:cNvPr>
          <p:cNvSpPr>
            <a:spLocks noChangeArrowheads="1"/>
          </p:cNvSpPr>
          <p:nvPr/>
        </p:nvSpPr>
        <p:spPr bwMode="auto">
          <a:xfrm flipH="1">
            <a:off x="6911588" y="2341376"/>
            <a:ext cx="45719" cy="137338"/>
          </a:xfrm>
          <a:prstGeom prst="rect">
            <a:avLst/>
          </a:prstGeom>
          <a:noFill/>
          <a:ln w="9525">
            <a:noFill/>
            <a:miter lim="800000"/>
            <a:headEnd/>
            <a:tailEnd/>
          </a:ln>
        </p:spPr>
        <p:txBody>
          <a:bodyPr wrap="square" lIns="0" tIns="0" rIns="0" bIns="0">
            <a:spAutoFit/>
          </a:bodyPr>
          <a:lstStyle/>
          <a:p>
            <a:r>
              <a:rPr lang="en-US" sz="900" b="1">
                <a:latin typeface="Times New Roman" pitchFamily="18" charset="0"/>
              </a:rPr>
              <a:t> </a:t>
            </a:r>
            <a:endParaRPr lang="en-US" b="1">
              <a:latin typeface="Arial" charset="0"/>
            </a:endParaRPr>
          </a:p>
        </p:txBody>
      </p:sp>
      <p:sp>
        <p:nvSpPr>
          <p:cNvPr id="190" name="Rectangle 36">
            <a:extLst>
              <a:ext uri="{FF2B5EF4-FFF2-40B4-BE49-F238E27FC236}">
                <a16:creationId xmlns:a16="http://schemas.microsoft.com/office/drawing/2014/main" id="{105700B5-28E6-5244-91B4-5D952C2917EC}"/>
              </a:ext>
            </a:extLst>
          </p:cNvPr>
          <p:cNvSpPr>
            <a:spLocks noChangeArrowheads="1"/>
          </p:cNvSpPr>
          <p:nvPr/>
        </p:nvSpPr>
        <p:spPr bwMode="auto">
          <a:xfrm flipH="1">
            <a:off x="4657338" y="2498540"/>
            <a:ext cx="45719" cy="137338"/>
          </a:xfrm>
          <a:prstGeom prst="rect">
            <a:avLst/>
          </a:prstGeom>
          <a:noFill/>
          <a:ln w="9525">
            <a:noFill/>
            <a:miter lim="800000"/>
            <a:headEnd/>
            <a:tailEnd/>
          </a:ln>
        </p:spPr>
        <p:txBody>
          <a:bodyPr wrap="square" lIns="0" tIns="0" rIns="0" bIns="0">
            <a:spAutoFit/>
          </a:bodyPr>
          <a:lstStyle/>
          <a:p>
            <a:r>
              <a:rPr lang="en-US" sz="900" b="1">
                <a:latin typeface="Times New Roman" pitchFamily="18" charset="0"/>
              </a:rPr>
              <a:t> </a:t>
            </a:r>
            <a:endParaRPr lang="en-US" b="1">
              <a:latin typeface="Arial" charset="0"/>
            </a:endParaRPr>
          </a:p>
        </p:txBody>
      </p:sp>
      <p:sp>
        <p:nvSpPr>
          <p:cNvPr id="191" name="Rectangle 42">
            <a:extLst>
              <a:ext uri="{FF2B5EF4-FFF2-40B4-BE49-F238E27FC236}">
                <a16:creationId xmlns:a16="http://schemas.microsoft.com/office/drawing/2014/main" id="{D3004596-03E9-DE4B-93AE-5418D33616AA}"/>
              </a:ext>
            </a:extLst>
          </p:cNvPr>
          <p:cNvSpPr>
            <a:spLocks noChangeArrowheads="1"/>
          </p:cNvSpPr>
          <p:nvPr/>
        </p:nvSpPr>
        <p:spPr bwMode="auto">
          <a:xfrm flipH="1">
            <a:off x="4265755" y="3767213"/>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192" name="Rectangle 50">
            <a:extLst>
              <a:ext uri="{FF2B5EF4-FFF2-40B4-BE49-F238E27FC236}">
                <a16:creationId xmlns:a16="http://schemas.microsoft.com/office/drawing/2014/main" id="{6A26188B-01EC-7A4F-A810-9DBEC568FA8A}"/>
              </a:ext>
            </a:extLst>
          </p:cNvPr>
          <p:cNvSpPr>
            <a:spLocks noChangeArrowheads="1"/>
          </p:cNvSpPr>
          <p:nvPr/>
        </p:nvSpPr>
        <p:spPr bwMode="auto">
          <a:xfrm flipH="1">
            <a:off x="4689090" y="4518100"/>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193" name="Rectangle 51">
            <a:extLst>
              <a:ext uri="{FF2B5EF4-FFF2-40B4-BE49-F238E27FC236}">
                <a16:creationId xmlns:a16="http://schemas.microsoft.com/office/drawing/2014/main" id="{0F538A1A-4628-D841-893B-473D5A713A66}"/>
              </a:ext>
            </a:extLst>
          </p:cNvPr>
          <p:cNvSpPr>
            <a:spLocks noChangeArrowheads="1"/>
          </p:cNvSpPr>
          <p:nvPr/>
        </p:nvSpPr>
        <p:spPr bwMode="auto">
          <a:xfrm flipH="1">
            <a:off x="4744122" y="4518100"/>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194" name="Rectangle 66">
            <a:extLst>
              <a:ext uri="{FF2B5EF4-FFF2-40B4-BE49-F238E27FC236}">
                <a16:creationId xmlns:a16="http://schemas.microsoft.com/office/drawing/2014/main" id="{09BEAC2E-E5C5-1847-9FBE-C80B7DBD5EC2}"/>
              </a:ext>
            </a:extLst>
          </p:cNvPr>
          <p:cNvSpPr>
            <a:spLocks noChangeArrowheads="1"/>
          </p:cNvSpPr>
          <p:nvPr/>
        </p:nvSpPr>
        <p:spPr bwMode="auto">
          <a:xfrm flipH="1">
            <a:off x="3392046" y="6915622"/>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195" name="Rectangle 72">
            <a:extLst>
              <a:ext uri="{FF2B5EF4-FFF2-40B4-BE49-F238E27FC236}">
                <a16:creationId xmlns:a16="http://schemas.microsoft.com/office/drawing/2014/main" id="{9BA8B8FA-BFA9-A445-8201-9A0B829B24A8}"/>
              </a:ext>
            </a:extLst>
          </p:cNvPr>
          <p:cNvSpPr>
            <a:spLocks noChangeArrowheads="1"/>
          </p:cNvSpPr>
          <p:nvPr/>
        </p:nvSpPr>
        <p:spPr bwMode="auto">
          <a:xfrm>
            <a:off x="2936752" y="1463212"/>
            <a:ext cx="3756822" cy="480127"/>
          </a:xfrm>
          <a:prstGeom prst="rect">
            <a:avLst/>
          </a:prstGeom>
          <a:noFill/>
          <a:ln w="25400">
            <a:solidFill>
              <a:srgbClr val="000000"/>
            </a:solidFill>
            <a:miter lim="800000"/>
            <a:headEnd/>
            <a:tailEnd/>
          </a:ln>
        </p:spPr>
        <p:txBody>
          <a:bodyPr/>
          <a:lstStyle/>
          <a:p>
            <a:endParaRPr lang="en-US"/>
          </a:p>
        </p:txBody>
      </p:sp>
      <p:sp>
        <p:nvSpPr>
          <p:cNvPr id="196" name="Rectangle 73">
            <a:extLst>
              <a:ext uri="{FF2B5EF4-FFF2-40B4-BE49-F238E27FC236}">
                <a16:creationId xmlns:a16="http://schemas.microsoft.com/office/drawing/2014/main" id="{7ABEAE32-8F56-FD43-B073-FD0876838974}"/>
              </a:ext>
            </a:extLst>
          </p:cNvPr>
          <p:cNvSpPr>
            <a:spLocks noChangeArrowheads="1"/>
          </p:cNvSpPr>
          <p:nvPr/>
        </p:nvSpPr>
        <p:spPr bwMode="auto">
          <a:xfrm flipH="1">
            <a:off x="5224606" y="1711011"/>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197" name="Rectangle 74">
            <a:extLst>
              <a:ext uri="{FF2B5EF4-FFF2-40B4-BE49-F238E27FC236}">
                <a16:creationId xmlns:a16="http://schemas.microsoft.com/office/drawing/2014/main" id="{379E6F76-5D37-C54A-9DA3-3FFE32D87F0E}"/>
              </a:ext>
            </a:extLst>
          </p:cNvPr>
          <p:cNvSpPr>
            <a:spLocks noChangeArrowheads="1"/>
          </p:cNvSpPr>
          <p:nvPr/>
        </p:nvSpPr>
        <p:spPr bwMode="auto">
          <a:xfrm flipH="1">
            <a:off x="4813971" y="1854015"/>
            <a:ext cx="45719" cy="137338"/>
          </a:xfrm>
          <a:prstGeom prst="rect">
            <a:avLst/>
          </a:prstGeom>
          <a:noFill/>
          <a:ln w="9525">
            <a:noFill/>
            <a:miter lim="800000"/>
            <a:headEnd/>
            <a:tailEnd/>
          </a:ln>
        </p:spPr>
        <p:txBody>
          <a:bodyPr wrap="square" lIns="0" tIns="0" rIns="0" bIns="0">
            <a:spAutoFit/>
          </a:bodyPr>
          <a:lstStyle/>
          <a:p>
            <a:r>
              <a:rPr lang="en-US" sz="900" b="1">
                <a:latin typeface="Times New Roman" pitchFamily="18" charset="0"/>
              </a:rPr>
              <a:t> </a:t>
            </a:r>
            <a:endParaRPr lang="en-US" b="1">
              <a:latin typeface="Arial" charset="0"/>
            </a:endParaRPr>
          </a:p>
        </p:txBody>
      </p:sp>
      <p:sp>
        <p:nvSpPr>
          <p:cNvPr id="198" name="Rectangle 75">
            <a:extLst>
              <a:ext uri="{FF2B5EF4-FFF2-40B4-BE49-F238E27FC236}">
                <a16:creationId xmlns:a16="http://schemas.microsoft.com/office/drawing/2014/main" id="{305D15DC-3788-E846-A225-01CFEAD56318}"/>
              </a:ext>
            </a:extLst>
          </p:cNvPr>
          <p:cNvSpPr>
            <a:spLocks noChangeArrowheads="1"/>
          </p:cNvSpPr>
          <p:nvPr/>
        </p:nvSpPr>
        <p:spPr bwMode="auto">
          <a:xfrm flipH="1">
            <a:off x="5525171" y="2012765"/>
            <a:ext cx="45719" cy="137338"/>
          </a:xfrm>
          <a:prstGeom prst="rect">
            <a:avLst/>
          </a:prstGeom>
          <a:noFill/>
          <a:ln w="9525">
            <a:noFill/>
            <a:miter lim="800000"/>
            <a:headEnd/>
            <a:tailEnd/>
          </a:ln>
        </p:spPr>
        <p:txBody>
          <a:bodyPr wrap="square" lIns="0" tIns="0" rIns="0" bIns="0">
            <a:spAutoFit/>
          </a:bodyPr>
          <a:lstStyle/>
          <a:p>
            <a:r>
              <a:rPr lang="en-US" sz="900" b="1">
                <a:latin typeface="Times New Roman" pitchFamily="18" charset="0"/>
              </a:rPr>
              <a:t> </a:t>
            </a:r>
            <a:endParaRPr lang="en-US" b="1">
              <a:latin typeface="Arial" charset="0"/>
            </a:endParaRPr>
          </a:p>
        </p:txBody>
      </p:sp>
      <p:sp>
        <p:nvSpPr>
          <p:cNvPr id="199" name="Rectangle 76">
            <a:extLst>
              <a:ext uri="{FF2B5EF4-FFF2-40B4-BE49-F238E27FC236}">
                <a16:creationId xmlns:a16="http://schemas.microsoft.com/office/drawing/2014/main" id="{DADF4973-EA51-DE4C-A547-6F4786980C0E}"/>
              </a:ext>
            </a:extLst>
          </p:cNvPr>
          <p:cNvSpPr>
            <a:spLocks noChangeArrowheads="1"/>
          </p:cNvSpPr>
          <p:nvPr/>
        </p:nvSpPr>
        <p:spPr bwMode="auto">
          <a:xfrm flipH="1">
            <a:off x="5525171" y="2109863"/>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200" name="Rectangle 77">
            <a:extLst>
              <a:ext uri="{FF2B5EF4-FFF2-40B4-BE49-F238E27FC236}">
                <a16:creationId xmlns:a16="http://schemas.microsoft.com/office/drawing/2014/main" id="{C632C5BC-B53D-3648-BEED-D2EA450F1CAF}"/>
              </a:ext>
            </a:extLst>
          </p:cNvPr>
          <p:cNvSpPr>
            <a:spLocks noChangeArrowheads="1"/>
          </p:cNvSpPr>
          <p:nvPr/>
        </p:nvSpPr>
        <p:spPr bwMode="auto">
          <a:xfrm flipH="1">
            <a:off x="5525171" y="2298775"/>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201" name="Rectangle 78">
            <a:extLst>
              <a:ext uri="{FF2B5EF4-FFF2-40B4-BE49-F238E27FC236}">
                <a16:creationId xmlns:a16="http://schemas.microsoft.com/office/drawing/2014/main" id="{4F2ED728-D5D7-4645-8494-6731A29E4A05}"/>
              </a:ext>
            </a:extLst>
          </p:cNvPr>
          <p:cNvSpPr>
            <a:spLocks noChangeArrowheads="1"/>
          </p:cNvSpPr>
          <p:nvPr/>
        </p:nvSpPr>
        <p:spPr bwMode="auto">
          <a:xfrm flipH="1">
            <a:off x="5525171" y="2487687"/>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202" name="Rectangle 79">
            <a:extLst>
              <a:ext uri="{FF2B5EF4-FFF2-40B4-BE49-F238E27FC236}">
                <a16:creationId xmlns:a16="http://schemas.microsoft.com/office/drawing/2014/main" id="{9F855D07-05D2-B041-BF86-49F067F7BAFB}"/>
              </a:ext>
            </a:extLst>
          </p:cNvPr>
          <p:cNvSpPr>
            <a:spLocks noChangeArrowheads="1"/>
          </p:cNvSpPr>
          <p:nvPr/>
        </p:nvSpPr>
        <p:spPr bwMode="auto">
          <a:xfrm flipH="1">
            <a:off x="4813971" y="2732163"/>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203" name="Freeform 80">
            <a:extLst>
              <a:ext uri="{FF2B5EF4-FFF2-40B4-BE49-F238E27FC236}">
                <a16:creationId xmlns:a16="http://schemas.microsoft.com/office/drawing/2014/main" id="{2C27DF52-1880-A541-B57A-B792D2CF5314}"/>
              </a:ext>
            </a:extLst>
          </p:cNvPr>
          <p:cNvSpPr>
            <a:spLocks/>
          </p:cNvSpPr>
          <p:nvPr/>
        </p:nvSpPr>
        <p:spPr bwMode="auto">
          <a:xfrm>
            <a:off x="4670541" y="1953969"/>
            <a:ext cx="160364" cy="130657"/>
          </a:xfrm>
          <a:custGeom>
            <a:avLst/>
            <a:gdLst>
              <a:gd name="T0" fmla="*/ 0 w 139"/>
              <a:gd name="T1" fmla="*/ 107 h 143"/>
              <a:gd name="T2" fmla="*/ 35 w 139"/>
              <a:gd name="T3" fmla="*/ 107 h 143"/>
              <a:gd name="T4" fmla="*/ 35 w 139"/>
              <a:gd name="T5" fmla="*/ 0 h 143"/>
              <a:gd name="T6" fmla="*/ 106 w 139"/>
              <a:gd name="T7" fmla="*/ 0 h 143"/>
              <a:gd name="T8" fmla="*/ 106 w 139"/>
              <a:gd name="T9" fmla="*/ 107 h 143"/>
              <a:gd name="T10" fmla="*/ 139 w 139"/>
              <a:gd name="T11" fmla="*/ 107 h 143"/>
              <a:gd name="T12" fmla="*/ 71 w 139"/>
              <a:gd name="T13" fmla="*/ 143 h 143"/>
              <a:gd name="T14" fmla="*/ 0 w 139"/>
              <a:gd name="T15" fmla="*/ 107 h 143"/>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143"/>
              <a:gd name="T26" fmla="*/ 139 w 139"/>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143">
                <a:moveTo>
                  <a:pt x="0" y="107"/>
                </a:moveTo>
                <a:lnTo>
                  <a:pt x="35" y="107"/>
                </a:lnTo>
                <a:lnTo>
                  <a:pt x="35" y="0"/>
                </a:lnTo>
                <a:lnTo>
                  <a:pt x="106" y="0"/>
                </a:lnTo>
                <a:lnTo>
                  <a:pt x="106" y="107"/>
                </a:lnTo>
                <a:lnTo>
                  <a:pt x="139" y="107"/>
                </a:lnTo>
                <a:lnTo>
                  <a:pt x="71" y="143"/>
                </a:lnTo>
                <a:lnTo>
                  <a:pt x="0" y="107"/>
                </a:lnTo>
                <a:close/>
              </a:path>
            </a:pathLst>
          </a:custGeom>
          <a:solidFill>
            <a:srgbClr val="006600"/>
          </a:solidFill>
          <a:ln w="12700">
            <a:solidFill>
              <a:srgbClr val="000000"/>
            </a:solidFill>
            <a:round/>
            <a:headEnd/>
            <a:tailEnd/>
          </a:ln>
        </p:spPr>
        <p:txBody>
          <a:bodyPr/>
          <a:lstStyle/>
          <a:p>
            <a:endParaRPr lang="en-US"/>
          </a:p>
        </p:txBody>
      </p:sp>
      <p:sp>
        <p:nvSpPr>
          <p:cNvPr id="204" name="Rectangle 81">
            <a:extLst>
              <a:ext uri="{FF2B5EF4-FFF2-40B4-BE49-F238E27FC236}">
                <a16:creationId xmlns:a16="http://schemas.microsoft.com/office/drawing/2014/main" id="{A22B8B58-CD03-4C46-B5E1-1263A6953426}"/>
              </a:ext>
            </a:extLst>
          </p:cNvPr>
          <p:cNvSpPr>
            <a:spLocks noChangeArrowheads="1"/>
          </p:cNvSpPr>
          <p:nvPr/>
        </p:nvSpPr>
        <p:spPr bwMode="auto">
          <a:xfrm>
            <a:off x="2924029" y="2120451"/>
            <a:ext cx="3758961" cy="481701"/>
          </a:xfrm>
          <a:prstGeom prst="rect">
            <a:avLst/>
          </a:prstGeom>
          <a:noFill/>
          <a:ln w="25400">
            <a:solidFill>
              <a:srgbClr val="000000"/>
            </a:solidFill>
            <a:miter lim="800000"/>
            <a:headEnd/>
            <a:tailEnd/>
          </a:ln>
        </p:spPr>
        <p:txBody>
          <a:bodyPr/>
          <a:lstStyle/>
          <a:p>
            <a:endParaRPr lang="en-US"/>
          </a:p>
        </p:txBody>
      </p:sp>
      <p:sp>
        <p:nvSpPr>
          <p:cNvPr id="205" name="Rectangle 82">
            <a:extLst>
              <a:ext uri="{FF2B5EF4-FFF2-40B4-BE49-F238E27FC236}">
                <a16:creationId xmlns:a16="http://schemas.microsoft.com/office/drawing/2014/main" id="{29AAE557-7F94-1741-8192-BAAC8C61891A}"/>
              </a:ext>
            </a:extLst>
          </p:cNvPr>
          <p:cNvSpPr>
            <a:spLocks noChangeArrowheads="1"/>
          </p:cNvSpPr>
          <p:nvPr/>
        </p:nvSpPr>
        <p:spPr bwMode="auto">
          <a:xfrm flipH="1">
            <a:off x="5345255" y="2315850"/>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06" name="Rectangle 83">
            <a:extLst>
              <a:ext uri="{FF2B5EF4-FFF2-40B4-BE49-F238E27FC236}">
                <a16:creationId xmlns:a16="http://schemas.microsoft.com/office/drawing/2014/main" id="{F65556CE-4066-2746-B471-F3AC57885C87}"/>
              </a:ext>
            </a:extLst>
          </p:cNvPr>
          <p:cNvSpPr>
            <a:spLocks noChangeArrowheads="1"/>
          </p:cNvSpPr>
          <p:nvPr/>
        </p:nvSpPr>
        <p:spPr bwMode="auto">
          <a:xfrm flipH="1">
            <a:off x="5914639" y="2315850"/>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07" name="Rectangle 84">
            <a:extLst>
              <a:ext uri="{FF2B5EF4-FFF2-40B4-BE49-F238E27FC236}">
                <a16:creationId xmlns:a16="http://schemas.microsoft.com/office/drawing/2014/main" id="{6DAB3EB6-C9AC-B845-8C20-E3EBDD8AC8F1}"/>
              </a:ext>
            </a:extLst>
          </p:cNvPr>
          <p:cNvSpPr>
            <a:spLocks noChangeArrowheads="1"/>
          </p:cNvSpPr>
          <p:nvPr/>
        </p:nvSpPr>
        <p:spPr bwMode="auto">
          <a:xfrm flipH="1">
            <a:off x="4841488" y="3176663"/>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208" name="Rectangle 85">
            <a:extLst>
              <a:ext uri="{FF2B5EF4-FFF2-40B4-BE49-F238E27FC236}">
                <a16:creationId xmlns:a16="http://schemas.microsoft.com/office/drawing/2014/main" id="{3FC90AA4-1E38-2E46-806F-55134596C19A}"/>
              </a:ext>
            </a:extLst>
          </p:cNvPr>
          <p:cNvSpPr>
            <a:spLocks noChangeArrowheads="1"/>
          </p:cNvSpPr>
          <p:nvPr/>
        </p:nvSpPr>
        <p:spPr bwMode="auto">
          <a:xfrm>
            <a:off x="2811178" y="2894009"/>
            <a:ext cx="1924383" cy="481701"/>
          </a:xfrm>
          <a:prstGeom prst="rect">
            <a:avLst/>
          </a:prstGeom>
          <a:noFill/>
          <a:ln w="25400">
            <a:solidFill>
              <a:srgbClr val="000000"/>
            </a:solidFill>
            <a:miter lim="800000"/>
            <a:headEnd/>
            <a:tailEnd/>
          </a:ln>
        </p:spPr>
        <p:txBody>
          <a:bodyPr/>
          <a:lstStyle/>
          <a:p>
            <a:endParaRPr lang="en-US"/>
          </a:p>
        </p:txBody>
      </p:sp>
      <p:sp>
        <p:nvSpPr>
          <p:cNvPr id="209" name="Rectangle 86">
            <a:extLst>
              <a:ext uri="{FF2B5EF4-FFF2-40B4-BE49-F238E27FC236}">
                <a16:creationId xmlns:a16="http://schemas.microsoft.com/office/drawing/2014/main" id="{102DAF34-E029-744B-BFCC-F33A6A918B63}"/>
              </a:ext>
            </a:extLst>
          </p:cNvPr>
          <p:cNvSpPr>
            <a:spLocks noChangeArrowheads="1"/>
          </p:cNvSpPr>
          <p:nvPr/>
        </p:nvSpPr>
        <p:spPr bwMode="auto">
          <a:xfrm flipH="1">
            <a:off x="3292565" y="3219535"/>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10" name="Rectangle 87">
            <a:extLst>
              <a:ext uri="{FF2B5EF4-FFF2-40B4-BE49-F238E27FC236}">
                <a16:creationId xmlns:a16="http://schemas.microsoft.com/office/drawing/2014/main" id="{FF35D089-AD31-5E4E-8062-978124B72A10}"/>
              </a:ext>
            </a:extLst>
          </p:cNvPr>
          <p:cNvSpPr>
            <a:spLocks noChangeArrowheads="1"/>
          </p:cNvSpPr>
          <p:nvPr/>
        </p:nvSpPr>
        <p:spPr bwMode="auto">
          <a:xfrm flipH="1">
            <a:off x="2998347" y="3362410"/>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11" name="Rectangle 88">
            <a:extLst>
              <a:ext uri="{FF2B5EF4-FFF2-40B4-BE49-F238E27FC236}">
                <a16:creationId xmlns:a16="http://schemas.microsoft.com/office/drawing/2014/main" id="{65D0EF8E-F81B-844F-9ECD-282AE7040DDB}"/>
              </a:ext>
            </a:extLst>
          </p:cNvPr>
          <p:cNvSpPr>
            <a:spLocks noChangeArrowheads="1"/>
          </p:cNvSpPr>
          <p:nvPr/>
        </p:nvSpPr>
        <p:spPr bwMode="auto">
          <a:xfrm>
            <a:off x="4116360" y="3668267"/>
            <a:ext cx="1592961" cy="481701"/>
          </a:xfrm>
          <a:prstGeom prst="rect">
            <a:avLst/>
          </a:prstGeom>
          <a:noFill/>
          <a:ln w="25400">
            <a:solidFill>
              <a:srgbClr val="000000"/>
            </a:solidFill>
            <a:miter lim="800000"/>
            <a:headEnd/>
            <a:tailEnd/>
          </a:ln>
        </p:spPr>
        <p:txBody>
          <a:bodyPr/>
          <a:lstStyle/>
          <a:p>
            <a:endParaRPr lang="en-US"/>
          </a:p>
        </p:txBody>
      </p:sp>
      <p:sp>
        <p:nvSpPr>
          <p:cNvPr id="212" name="Rectangle 89">
            <a:extLst>
              <a:ext uri="{FF2B5EF4-FFF2-40B4-BE49-F238E27FC236}">
                <a16:creationId xmlns:a16="http://schemas.microsoft.com/office/drawing/2014/main" id="{422A450A-3907-4D48-AD14-D74BA764AF58}"/>
              </a:ext>
            </a:extLst>
          </p:cNvPr>
          <p:cNvSpPr>
            <a:spLocks noChangeArrowheads="1"/>
          </p:cNvSpPr>
          <p:nvPr/>
        </p:nvSpPr>
        <p:spPr bwMode="auto">
          <a:xfrm flipH="1">
            <a:off x="4873238" y="3723961"/>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13" name="Rectangle 90">
            <a:extLst>
              <a:ext uri="{FF2B5EF4-FFF2-40B4-BE49-F238E27FC236}">
                <a16:creationId xmlns:a16="http://schemas.microsoft.com/office/drawing/2014/main" id="{CD4F84A3-1EEE-7E42-B54B-E2B144137451}"/>
              </a:ext>
            </a:extLst>
          </p:cNvPr>
          <p:cNvSpPr>
            <a:spLocks noChangeArrowheads="1"/>
          </p:cNvSpPr>
          <p:nvPr/>
        </p:nvSpPr>
        <p:spPr bwMode="auto">
          <a:xfrm flipH="1">
            <a:off x="4619239" y="3866836"/>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14" name="Rectangle 93">
            <a:extLst>
              <a:ext uri="{FF2B5EF4-FFF2-40B4-BE49-F238E27FC236}">
                <a16:creationId xmlns:a16="http://schemas.microsoft.com/office/drawing/2014/main" id="{F896CF1A-9953-AE45-A5C1-D158A83B92CE}"/>
              </a:ext>
            </a:extLst>
          </p:cNvPr>
          <p:cNvSpPr>
            <a:spLocks noChangeArrowheads="1"/>
          </p:cNvSpPr>
          <p:nvPr/>
        </p:nvSpPr>
        <p:spPr bwMode="auto">
          <a:xfrm flipH="1">
            <a:off x="2847094" y="3720618"/>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15" name="Rectangle 94">
            <a:extLst>
              <a:ext uri="{FF2B5EF4-FFF2-40B4-BE49-F238E27FC236}">
                <a16:creationId xmlns:a16="http://schemas.microsoft.com/office/drawing/2014/main" id="{5996E9A4-0CCD-264A-92D3-4008B953E154}"/>
              </a:ext>
            </a:extLst>
          </p:cNvPr>
          <p:cNvSpPr>
            <a:spLocks noChangeArrowheads="1"/>
          </p:cNvSpPr>
          <p:nvPr/>
        </p:nvSpPr>
        <p:spPr bwMode="auto">
          <a:xfrm>
            <a:off x="5845678" y="3668267"/>
            <a:ext cx="1592960" cy="481701"/>
          </a:xfrm>
          <a:prstGeom prst="rect">
            <a:avLst/>
          </a:prstGeom>
          <a:noFill/>
          <a:ln w="25400">
            <a:solidFill>
              <a:srgbClr val="000000"/>
            </a:solidFill>
            <a:miter lim="800000"/>
            <a:headEnd/>
            <a:tailEnd/>
          </a:ln>
        </p:spPr>
        <p:txBody>
          <a:bodyPr/>
          <a:lstStyle/>
          <a:p>
            <a:endParaRPr lang="en-US"/>
          </a:p>
        </p:txBody>
      </p:sp>
      <p:sp>
        <p:nvSpPr>
          <p:cNvPr id="216" name="Rectangle 95">
            <a:extLst>
              <a:ext uri="{FF2B5EF4-FFF2-40B4-BE49-F238E27FC236}">
                <a16:creationId xmlns:a16="http://schemas.microsoft.com/office/drawing/2014/main" id="{5D8557ED-ED69-0940-98EE-FF2C58E9F513}"/>
              </a:ext>
            </a:extLst>
          </p:cNvPr>
          <p:cNvSpPr>
            <a:spLocks noChangeArrowheads="1"/>
          </p:cNvSpPr>
          <p:nvPr/>
        </p:nvSpPr>
        <p:spPr bwMode="auto">
          <a:xfrm flipH="1">
            <a:off x="6217323" y="3723961"/>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17" name="Rectangle 96">
            <a:extLst>
              <a:ext uri="{FF2B5EF4-FFF2-40B4-BE49-F238E27FC236}">
                <a16:creationId xmlns:a16="http://schemas.microsoft.com/office/drawing/2014/main" id="{D3C4FE33-3D12-274E-A7B8-1516E53DA932}"/>
              </a:ext>
            </a:extLst>
          </p:cNvPr>
          <p:cNvSpPr>
            <a:spLocks noChangeArrowheads="1"/>
          </p:cNvSpPr>
          <p:nvPr/>
        </p:nvSpPr>
        <p:spPr bwMode="auto">
          <a:xfrm flipH="1">
            <a:off x="6318922" y="3855853"/>
            <a:ext cx="45719" cy="137338"/>
          </a:xfrm>
          <a:prstGeom prst="rect">
            <a:avLst/>
          </a:prstGeom>
          <a:noFill/>
          <a:ln w="9525">
            <a:noFill/>
            <a:miter lim="800000"/>
            <a:headEnd/>
            <a:tailEnd/>
          </a:ln>
        </p:spPr>
        <p:txBody>
          <a:bodyPr wrap="square" lIns="0" tIns="0" rIns="0" bIns="0">
            <a:spAutoFit/>
          </a:bodyPr>
          <a:lstStyle/>
          <a:p>
            <a:r>
              <a:rPr lang="en-US" sz="900" b="1">
                <a:latin typeface="Times New Roman" pitchFamily="18" charset="0"/>
              </a:rPr>
              <a:t> </a:t>
            </a:r>
            <a:endParaRPr lang="en-US" b="1">
              <a:latin typeface="Arial" charset="0"/>
            </a:endParaRPr>
          </a:p>
        </p:txBody>
      </p:sp>
      <p:sp>
        <p:nvSpPr>
          <p:cNvPr id="218" name="Rectangle 97">
            <a:extLst>
              <a:ext uri="{FF2B5EF4-FFF2-40B4-BE49-F238E27FC236}">
                <a16:creationId xmlns:a16="http://schemas.microsoft.com/office/drawing/2014/main" id="{FE729DB3-C5B2-2644-B757-950F3DF23277}"/>
              </a:ext>
            </a:extLst>
          </p:cNvPr>
          <p:cNvSpPr>
            <a:spLocks noChangeArrowheads="1"/>
          </p:cNvSpPr>
          <p:nvPr/>
        </p:nvSpPr>
        <p:spPr bwMode="auto">
          <a:xfrm flipH="1">
            <a:off x="6943339" y="4008125"/>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19" name="Freeform 100">
            <a:extLst>
              <a:ext uri="{FF2B5EF4-FFF2-40B4-BE49-F238E27FC236}">
                <a16:creationId xmlns:a16="http://schemas.microsoft.com/office/drawing/2014/main" id="{6372B648-BA6E-B94E-B75A-A3AEEB28D9D8}"/>
              </a:ext>
            </a:extLst>
          </p:cNvPr>
          <p:cNvSpPr>
            <a:spLocks/>
          </p:cNvSpPr>
          <p:nvPr/>
        </p:nvSpPr>
        <p:spPr bwMode="auto">
          <a:xfrm>
            <a:off x="4651468" y="4217681"/>
            <a:ext cx="162504" cy="122787"/>
          </a:xfrm>
          <a:custGeom>
            <a:avLst/>
            <a:gdLst>
              <a:gd name="T0" fmla="*/ 101 w 140"/>
              <a:gd name="T1" fmla="*/ 134 h 134"/>
              <a:gd name="T2" fmla="*/ 62 w 140"/>
              <a:gd name="T3" fmla="*/ 90 h 134"/>
              <a:gd name="T4" fmla="*/ 80 w 140"/>
              <a:gd name="T5" fmla="*/ 90 h 134"/>
              <a:gd name="T6" fmla="*/ 80 w 140"/>
              <a:gd name="T7" fmla="*/ 45 h 134"/>
              <a:gd name="T8" fmla="*/ 0 w 140"/>
              <a:gd name="T9" fmla="*/ 45 h 134"/>
              <a:gd name="T10" fmla="*/ 0 w 140"/>
              <a:gd name="T11" fmla="*/ 0 h 134"/>
              <a:gd name="T12" fmla="*/ 121 w 140"/>
              <a:gd name="T13" fmla="*/ 0 h 134"/>
              <a:gd name="T14" fmla="*/ 121 w 140"/>
              <a:gd name="T15" fmla="*/ 90 h 134"/>
              <a:gd name="T16" fmla="*/ 140 w 140"/>
              <a:gd name="T17" fmla="*/ 90 h 134"/>
              <a:gd name="T18" fmla="*/ 101 w 140"/>
              <a:gd name="T19" fmla="*/ 134 h 1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134"/>
              <a:gd name="T32" fmla="*/ 140 w 140"/>
              <a:gd name="T33" fmla="*/ 134 h 1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134">
                <a:moveTo>
                  <a:pt x="101" y="134"/>
                </a:moveTo>
                <a:lnTo>
                  <a:pt x="62" y="90"/>
                </a:lnTo>
                <a:lnTo>
                  <a:pt x="80" y="90"/>
                </a:lnTo>
                <a:lnTo>
                  <a:pt x="80" y="45"/>
                </a:lnTo>
                <a:lnTo>
                  <a:pt x="0" y="45"/>
                </a:lnTo>
                <a:lnTo>
                  <a:pt x="0" y="0"/>
                </a:lnTo>
                <a:lnTo>
                  <a:pt x="121" y="0"/>
                </a:lnTo>
                <a:lnTo>
                  <a:pt x="121" y="90"/>
                </a:lnTo>
                <a:lnTo>
                  <a:pt x="140" y="90"/>
                </a:lnTo>
                <a:lnTo>
                  <a:pt x="101" y="134"/>
                </a:lnTo>
                <a:close/>
              </a:path>
            </a:pathLst>
          </a:custGeom>
          <a:solidFill>
            <a:srgbClr val="FFFFFF"/>
          </a:solidFill>
          <a:ln w="9525">
            <a:noFill/>
            <a:round/>
            <a:headEnd/>
            <a:tailEnd/>
          </a:ln>
        </p:spPr>
        <p:txBody>
          <a:bodyPr/>
          <a:lstStyle/>
          <a:p>
            <a:endParaRPr lang="en-US"/>
          </a:p>
        </p:txBody>
      </p:sp>
      <p:sp>
        <p:nvSpPr>
          <p:cNvPr id="220" name="Freeform 101">
            <a:extLst>
              <a:ext uri="{FF2B5EF4-FFF2-40B4-BE49-F238E27FC236}">
                <a16:creationId xmlns:a16="http://schemas.microsoft.com/office/drawing/2014/main" id="{EE7979FF-FA24-0946-9950-2618E541A0C1}"/>
              </a:ext>
            </a:extLst>
          </p:cNvPr>
          <p:cNvSpPr>
            <a:spLocks/>
          </p:cNvSpPr>
          <p:nvPr/>
        </p:nvSpPr>
        <p:spPr bwMode="auto">
          <a:xfrm>
            <a:off x="4325414" y="2734966"/>
            <a:ext cx="801825" cy="124360"/>
          </a:xfrm>
          <a:custGeom>
            <a:avLst/>
            <a:gdLst>
              <a:gd name="T0" fmla="*/ 0 w 696"/>
              <a:gd name="T1" fmla="*/ 66 h 134"/>
              <a:gd name="T2" fmla="*/ 139 w 696"/>
              <a:gd name="T3" fmla="*/ 134 h 134"/>
              <a:gd name="T4" fmla="*/ 139 w 696"/>
              <a:gd name="T5" fmla="*/ 100 h 134"/>
              <a:gd name="T6" fmla="*/ 556 w 696"/>
              <a:gd name="T7" fmla="*/ 100 h 134"/>
              <a:gd name="T8" fmla="*/ 556 w 696"/>
              <a:gd name="T9" fmla="*/ 134 h 134"/>
              <a:gd name="T10" fmla="*/ 696 w 696"/>
              <a:gd name="T11" fmla="*/ 66 h 134"/>
              <a:gd name="T12" fmla="*/ 556 w 696"/>
              <a:gd name="T13" fmla="*/ 0 h 134"/>
              <a:gd name="T14" fmla="*/ 556 w 696"/>
              <a:gd name="T15" fmla="*/ 34 h 134"/>
              <a:gd name="T16" fmla="*/ 139 w 696"/>
              <a:gd name="T17" fmla="*/ 34 h 134"/>
              <a:gd name="T18" fmla="*/ 139 w 696"/>
              <a:gd name="T19" fmla="*/ 0 h 134"/>
              <a:gd name="T20" fmla="*/ 0 w 696"/>
              <a:gd name="T21" fmla="*/ 66 h 1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6"/>
              <a:gd name="T34" fmla="*/ 0 h 134"/>
              <a:gd name="T35" fmla="*/ 696 w 696"/>
              <a:gd name="T36" fmla="*/ 134 h 1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6" h="134">
                <a:moveTo>
                  <a:pt x="0" y="66"/>
                </a:moveTo>
                <a:lnTo>
                  <a:pt x="139" y="134"/>
                </a:lnTo>
                <a:lnTo>
                  <a:pt x="139" y="100"/>
                </a:lnTo>
                <a:lnTo>
                  <a:pt x="556" y="100"/>
                </a:lnTo>
                <a:lnTo>
                  <a:pt x="556" y="134"/>
                </a:lnTo>
                <a:lnTo>
                  <a:pt x="696" y="66"/>
                </a:lnTo>
                <a:lnTo>
                  <a:pt x="556" y="0"/>
                </a:lnTo>
                <a:lnTo>
                  <a:pt x="556" y="34"/>
                </a:lnTo>
                <a:lnTo>
                  <a:pt x="139" y="34"/>
                </a:lnTo>
                <a:lnTo>
                  <a:pt x="139" y="0"/>
                </a:lnTo>
                <a:lnTo>
                  <a:pt x="0" y="66"/>
                </a:lnTo>
                <a:close/>
              </a:path>
            </a:pathLst>
          </a:custGeom>
          <a:solidFill>
            <a:srgbClr val="006600"/>
          </a:solidFill>
          <a:ln w="12700">
            <a:solidFill>
              <a:srgbClr val="000000"/>
            </a:solidFill>
            <a:round/>
            <a:headEnd/>
            <a:tailEnd/>
          </a:ln>
        </p:spPr>
        <p:txBody>
          <a:bodyPr/>
          <a:lstStyle/>
          <a:p>
            <a:endParaRPr lang="en-US"/>
          </a:p>
        </p:txBody>
      </p:sp>
      <p:sp>
        <p:nvSpPr>
          <p:cNvPr id="221" name="Rectangle 103">
            <a:extLst>
              <a:ext uri="{FF2B5EF4-FFF2-40B4-BE49-F238E27FC236}">
                <a16:creationId xmlns:a16="http://schemas.microsoft.com/office/drawing/2014/main" id="{E6CC0976-9D68-B34B-84C8-F269A89F741C}"/>
              </a:ext>
            </a:extLst>
          </p:cNvPr>
          <p:cNvSpPr>
            <a:spLocks noChangeArrowheads="1"/>
          </p:cNvSpPr>
          <p:nvPr/>
        </p:nvSpPr>
        <p:spPr bwMode="auto">
          <a:xfrm flipH="1">
            <a:off x="6640656" y="3022286"/>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22" name="Rectangle 104">
            <a:extLst>
              <a:ext uri="{FF2B5EF4-FFF2-40B4-BE49-F238E27FC236}">
                <a16:creationId xmlns:a16="http://schemas.microsoft.com/office/drawing/2014/main" id="{6187D601-21F8-DF41-A640-6C4A2196E437}"/>
              </a:ext>
            </a:extLst>
          </p:cNvPr>
          <p:cNvSpPr>
            <a:spLocks noChangeArrowheads="1"/>
          </p:cNvSpPr>
          <p:nvPr/>
        </p:nvSpPr>
        <p:spPr bwMode="auto">
          <a:xfrm flipH="1">
            <a:off x="6678755" y="3022286"/>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23" name="Freeform 105">
            <a:extLst>
              <a:ext uri="{FF2B5EF4-FFF2-40B4-BE49-F238E27FC236}">
                <a16:creationId xmlns:a16="http://schemas.microsoft.com/office/drawing/2014/main" id="{5E2E5C65-F4D9-6D49-98C5-C7D1151C5EF6}"/>
              </a:ext>
            </a:extLst>
          </p:cNvPr>
          <p:cNvSpPr>
            <a:spLocks/>
          </p:cNvSpPr>
          <p:nvPr/>
        </p:nvSpPr>
        <p:spPr bwMode="auto">
          <a:xfrm>
            <a:off x="4321180" y="3518846"/>
            <a:ext cx="801825" cy="121213"/>
          </a:xfrm>
          <a:custGeom>
            <a:avLst/>
            <a:gdLst>
              <a:gd name="T0" fmla="*/ 0 w 696"/>
              <a:gd name="T1" fmla="*/ 66 h 135"/>
              <a:gd name="T2" fmla="*/ 140 w 696"/>
              <a:gd name="T3" fmla="*/ 135 h 135"/>
              <a:gd name="T4" fmla="*/ 140 w 696"/>
              <a:gd name="T5" fmla="*/ 100 h 135"/>
              <a:gd name="T6" fmla="*/ 557 w 696"/>
              <a:gd name="T7" fmla="*/ 100 h 135"/>
              <a:gd name="T8" fmla="*/ 557 w 696"/>
              <a:gd name="T9" fmla="*/ 135 h 135"/>
              <a:gd name="T10" fmla="*/ 696 w 696"/>
              <a:gd name="T11" fmla="*/ 66 h 135"/>
              <a:gd name="T12" fmla="*/ 557 w 696"/>
              <a:gd name="T13" fmla="*/ 0 h 135"/>
              <a:gd name="T14" fmla="*/ 557 w 696"/>
              <a:gd name="T15" fmla="*/ 34 h 135"/>
              <a:gd name="T16" fmla="*/ 140 w 696"/>
              <a:gd name="T17" fmla="*/ 34 h 135"/>
              <a:gd name="T18" fmla="*/ 140 w 696"/>
              <a:gd name="T19" fmla="*/ 0 h 135"/>
              <a:gd name="T20" fmla="*/ 0 w 696"/>
              <a:gd name="T21" fmla="*/ 66 h 1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6"/>
              <a:gd name="T34" fmla="*/ 0 h 135"/>
              <a:gd name="T35" fmla="*/ 696 w 696"/>
              <a:gd name="T36" fmla="*/ 135 h 1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6" h="135">
                <a:moveTo>
                  <a:pt x="0" y="66"/>
                </a:moveTo>
                <a:lnTo>
                  <a:pt x="140" y="135"/>
                </a:lnTo>
                <a:lnTo>
                  <a:pt x="140" y="100"/>
                </a:lnTo>
                <a:lnTo>
                  <a:pt x="557" y="100"/>
                </a:lnTo>
                <a:lnTo>
                  <a:pt x="557" y="135"/>
                </a:lnTo>
                <a:lnTo>
                  <a:pt x="696" y="66"/>
                </a:lnTo>
                <a:lnTo>
                  <a:pt x="557" y="0"/>
                </a:lnTo>
                <a:lnTo>
                  <a:pt x="557" y="34"/>
                </a:lnTo>
                <a:lnTo>
                  <a:pt x="140" y="34"/>
                </a:lnTo>
                <a:lnTo>
                  <a:pt x="140" y="0"/>
                </a:lnTo>
                <a:lnTo>
                  <a:pt x="0" y="66"/>
                </a:lnTo>
                <a:close/>
              </a:path>
            </a:pathLst>
          </a:custGeom>
          <a:solidFill>
            <a:srgbClr val="006600"/>
          </a:solidFill>
          <a:ln w="12700">
            <a:solidFill>
              <a:srgbClr val="000000"/>
            </a:solidFill>
            <a:round/>
            <a:headEnd/>
            <a:tailEnd/>
          </a:ln>
        </p:spPr>
        <p:txBody>
          <a:bodyPr/>
          <a:lstStyle/>
          <a:p>
            <a:endParaRPr lang="en-US"/>
          </a:p>
        </p:txBody>
      </p:sp>
      <p:grpSp>
        <p:nvGrpSpPr>
          <p:cNvPr id="224" name="Group 108">
            <a:extLst>
              <a:ext uri="{FF2B5EF4-FFF2-40B4-BE49-F238E27FC236}">
                <a16:creationId xmlns:a16="http://schemas.microsoft.com/office/drawing/2014/main" id="{5FD491B6-B4A0-D64F-87AB-D20B6C281E09}"/>
              </a:ext>
            </a:extLst>
          </p:cNvPr>
          <p:cNvGrpSpPr>
            <a:grpSpLocks/>
          </p:cNvGrpSpPr>
          <p:nvPr/>
        </p:nvGrpSpPr>
        <p:grpSpPr bwMode="auto">
          <a:xfrm>
            <a:off x="2929897" y="770822"/>
            <a:ext cx="3664777" cy="523220"/>
            <a:chOff x="2031" y="573"/>
            <a:chExt cx="1590" cy="288"/>
          </a:xfrm>
        </p:grpSpPr>
        <p:sp>
          <p:nvSpPr>
            <p:cNvPr id="225" name="Oval 109">
              <a:extLst>
                <a:ext uri="{FF2B5EF4-FFF2-40B4-BE49-F238E27FC236}">
                  <a16:creationId xmlns:a16="http://schemas.microsoft.com/office/drawing/2014/main" id="{F10E6EC2-2972-1F4C-B3F3-6BA8F6340395}"/>
                </a:ext>
              </a:extLst>
            </p:cNvPr>
            <p:cNvSpPr>
              <a:spLocks noChangeArrowheads="1"/>
            </p:cNvSpPr>
            <p:nvPr/>
          </p:nvSpPr>
          <p:spPr bwMode="auto">
            <a:xfrm>
              <a:off x="2094" y="573"/>
              <a:ext cx="1440" cy="288"/>
            </a:xfrm>
            <a:prstGeom prst="ellipse">
              <a:avLst/>
            </a:prstGeom>
            <a:noFill/>
            <a:ln w="25400">
              <a:solidFill>
                <a:schemeClr val="tx1"/>
              </a:solidFill>
              <a:round/>
              <a:headEnd/>
              <a:tailEnd/>
            </a:ln>
          </p:spPr>
          <p:txBody>
            <a:bodyPr wrap="none" anchor="ctr"/>
            <a:lstStyle/>
            <a:p>
              <a:endParaRPr lang="en-US"/>
            </a:p>
          </p:txBody>
        </p:sp>
        <p:sp>
          <p:nvSpPr>
            <p:cNvPr id="226" name="Text Box 110">
              <a:extLst>
                <a:ext uri="{FF2B5EF4-FFF2-40B4-BE49-F238E27FC236}">
                  <a16:creationId xmlns:a16="http://schemas.microsoft.com/office/drawing/2014/main" id="{19D990A5-0FAE-0646-80BA-629CC056FA35}"/>
                </a:ext>
              </a:extLst>
            </p:cNvPr>
            <p:cNvSpPr txBox="1">
              <a:spLocks noChangeArrowheads="1"/>
            </p:cNvSpPr>
            <p:nvPr/>
          </p:nvSpPr>
          <p:spPr bwMode="auto">
            <a:xfrm>
              <a:off x="2031" y="577"/>
              <a:ext cx="1590" cy="252"/>
            </a:xfrm>
            <a:prstGeom prst="rect">
              <a:avLst/>
            </a:prstGeom>
            <a:noFill/>
            <a:ln w="9525">
              <a:noFill/>
              <a:miter lim="800000"/>
              <a:headEnd/>
              <a:tailEnd/>
            </a:ln>
          </p:spPr>
          <p:txBody>
            <a:bodyPr wrap="square">
              <a:spAutoFit/>
            </a:bodyPr>
            <a:lstStyle/>
            <a:p>
              <a:pPr algn="ctr"/>
              <a:r>
                <a:rPr lang="en-US" sz="1200" b="1" dirty="0">
                  <a:solidFill>
                    <a:srgbClr val="FF0000"/>
                  </a:solidFill>
                  <a:latin typeface="Times New Roman" pitchFamily="18" charset="0"/>
                  <a:cs typeface="Times New Roman" pitchFamily="18" charset="0"/>
                </a:rPr>
                <a:t>Crosses</a:t>
              </a:r>
            </a:p>
            <a:p>
              <a:pPr algn="ctr"/>
              <a:r>
                <a:rPr lang="en-US" sz="1200" b="1" dirty="0">
                  <a:latin typeface="Times New Roman" pitchFamily="18" charset="0"/>
                  <a:cs typeface="Times New Roman" pitchFamily="18" charset="0"/>
                </a:rPr>
                <a:t>Aberdeen, ID, Prosser, WA and Oregon</a:t>
              </a:r>
            </a:p>
          </p:txBody>
        </p:sp>
      </p:grpSp>
      <p:sp>
        <p:nvSpPr>
          <p:cNvPr id="227" name="Text Box 111">
            <a:extLst>
              <a:ext uri="{FF2B5EF4-FFF2-40B4-BE49-F238E27FC236}">
                <a16:creationId xmlns:a16="http://schemas.microsoft.com/office/drawing/2014/main" id="{62253C59-9027-BC49-9649-39BC3DB22F7D}"/>
              </a:ext>
            </a:extLst>
          </p:cNvPr>
          <p:cNvSpPr txBox="1">
            <a:spLocks noChangeArrowheads="1"/>
          </p:cNvSpPr>
          <p:nvPr/>
        </p:nvSpPr>
        <p:spPr bwMode="auto">
          <a:xfrm>
            <a:off x="3050133" y="1494736"/>
            <a:ext cx="3427539" cy="461665"/>
          </a:xfrm>
          <a:prstGeom prst="rect">
            <a:avLst/>
          </a:prstGeom>
          <a:noFill/>
          <a:ln w="9525">
            <a:noFill/>
            <a:miter lim="800000"/>
            <a:headEnd/>
            <a:tailEnd/>
          </a:ln>
        </p:spPr>
        <p:txBody>
          <a:bodyPr wrap="square">
            <a:spAutoFit/>
          </a:bodyPr>
          <a:lstStyle/>
          <a:p>
            <a:pPr algn="ctr"/>
            <a:r>
              <a:rPr lang="en-US" sz="1200" b="1" dirty="0">
                <a:solidFill>
                  <a:srgbClr val="FF0000"/>
                </a:solidFill>
                <a:latin typeface="Times New Roman" pitchFamily="18" charset="0"/>
                <a:cs typeface="Times New Roman" pitchFamily="18" charset="0"/>
              </a:rPr>
              <a:t>Seedling tuber production</a:t>
            </a:r>
          </a:p>
          <a:p>
            <a:pPr algn="ctr"/>
            <a:r>
              <a:rPr lang="en-US" sz="1200" b="1" dirty="0">
                <a:latin typeface="Times New Roman" pitchFamily="18" charset="0"/>
                <a:cs typeface="Times New Roman" pitchFamily="18" charset="0"/>
              </a:rPr>
              <a:t>Corvallis (~60,000 in GH)</a:t>
            </a:r>
          </a:p>
        </p:txBody>
      </p:sp>
      <p:sp>
        <p:nvSpPr>
          <p:cNvPr id="228" name="Rectangle 112">
            <a:extLst>
              <a:ext uri="{FF2B5EF4-FFF2-40B4-BE49-F238E27FC236}">
                <a16:creationId xmlns:a16="http://schemas.microsoft.com/office/drawing/2014/main" id="{5FBADC2F-8B68-E74E-8F49-77F8F7969D1D}"/>
              </a:ext>
            </a:extLst>
          </p:cNvPr>
          <p:cNvSpPr>
            <a:spLocks noChangeArrowheads="1"/>
          </p:cNvSpPr>
          <p:nvPr/>
        </p:nvSpPr>
        <p:spPr bwMode="auto">
          <a:xfrm>
            <a:off x="5119602" y="2941798"/>
            <a:ext cx="1235055" cy="366235"/>
          </a:xfrm>
          <a:prstGeom prst="rect">
            <a:avLst/>
          </a:prstGeom>
          <a:noFill/>
          <a:ln w="9525">
            <a:noFill/>
            <a:miter lim="800000"/>
            <a:headEnd/>
            <a:tailEnd/>
          </a:ln>
        </p:spPr>
        <p:txBody>
          <a:bodyPr wrap="square" lIns="0" tIns="0" rIns="0" bIns="0">
            <a:spAutoFit/>
          </a:bodyPr>
          <a:lstStyle/>
          <a:p>
            <a:pPr algn="ctr"/>
            <a:r>
              <a:rPr lang="en-US" sz="1200" b="1" dirty="0">
                <a:latin typeface="Times New Roman" pitchFamily="18" charset="0"/>
              </a:rPr>
              <a:t>15-hills (~700)</a:t>
            </a:r>
          </a:p>
          <a:p>
            <a:pPr algn="ctr"/>
            <a:r>
              <a:rPr lang="en-US" sz="1200" b="1" dirty="0">
                <a:latin typeface="Times New Roman" pitchFamily="18" charset="0"/>
              </a:rPr>
              <a:t>Klamath Falls (SI)</a:t>
            </a:r>
            <a:endParaRPr lang="en-US" sz="1200" b="1" dirty="0">
              <a:latin typeface="Arial" charset="0"/>
            </a:endParaRPr>
          </a:p>
        </p:txBody>
      </p:sp>
      <p:sp>
        <p:nvSpPr>
          <p:cNvPr id="229" name="Freeform 113">
            <a:extLst>
              <a:ext uri="{FF2B5EF4-FFF2-40B4-BE49-F238E27FC236}">
                <a16:creationId xmlns:a16="http://schemas.microsoft.com/office/drawing/2014/main" id="{6D59307C-001C-4C4F-A1DE-22E4E0A62A20}"/>
              </a:ext>
            </a:extLst>
          </p:cNvPr>
          <p:cNvSpPr>
            <a:spLocks/>
          </p:cNvSpPr>
          <p:nvPr/>
        </p:nvSpPr>
        <p:spPr bwMode="auto">
          <a:xfrm>
            <a:off x="4670541" y="1317384"/>
            <a:ext cx="160364" cy="130658"/>
          </a:xfrm>
          <a:custGeom>
            <a:avLst/>
            <a:gdLst>
              <a:gd name="T0" fmla="*/ 0 w 139"/>
              <a:gd name="T1" fmla="*/ 107 h 143"/>
              <a:gd name="T2" fmla="*/ 35 w 139"/>
              <a:gd name="T3" fmla="*/ 107 h 143"/>
              <a:gd name="T4" fmla="*/ 35 w 139"/>
              <a:gd name="T5" fmla="*/ 0 h 143"/>
              <a:gd name="T6" fmla="*/ 106 w 139"/>
              <a:gd name="T7" fmla="*/ 0 h 143"/>
              <a:gd name="T8" fmla="*/ 106 w 139"/>
              <a:gd name="T9" fmla="*/ 107 h 143"/>
              <a:gd name="T10" fmla="*/ 139 w 139"/>
              <a:gd name="T11" fmla="*/ 107 h 143"/>
              <a:gd name="T12" fmla="*/ 71 w 139"/>
              <a:gd name="T13" fmla="*/ 143 h 143"/>
              <a:gd name="T14" fmla="*/ 0 w 139"/>
              <a:gd name="T15" fmla="*/ 107 h 143"/>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143"/>
              <a:gd name="T26" fmla="*/ 139 w 139"/>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143">
                <a:moveTo>
                  <a:pt x="0" y="107"/>
                </a:moveTo>
                <a:lnTo>
                  <a:pt x="35" y="107"/>
                </a:lnTo>
                <a:lnTo>
                  <a:pt x="35" y="0"/>
                </a:lnTo>
                <a:lnTo>
                  <a:pt x="106" y="0"/>
                </a:lnTo>
                <a:lnTo>
                  <a:pt x="106" y="107"/>
                </a:lnTo>
                <a:lnTo>
                  <a:pt x="139" y="107"/>
                </a:lnTo>
                <a:lnTo>
                  <a:pt x="71" y="143"/>
                </a:lnTo>
                <a:lnTo>
                  <a:pt x="0" y="107"/>
                </a:lnTo>
                <a:close/>
              </a:path>
            </a:pathLst>
          </a:custGeom>
          <a:solidFill>
            <a:srgbClr val="006600"/>
          </a:solidFill>
          <a:ln w="12700">
            <a:solidFill>
              <a:srgbClr val="000000"/>
            </a:solidFill>
            <a:round/>
            <a:headEnd/>
            <a:tailEnd/>
          </a:ln>
        </p:spPr>
        <p:txBody>
          <a:bodyPr/>
          <a:lstStyle/>
          <a:p>
            <a:endParaRPr lang="en-US"/>
          </a:p>
        </p:txBody>
      </p:sp>
      <p:sp>
        <p:nvSpPr>
          <p:cNvPr id="230" name="Freeform 114">
            <a:extLst>
              <a:ext uri="{FF2B5EF4-FFF2-40B4-BE49-F238E27FC236}">
                <a16:creationId xmlns:a16="http://schemas.microsoft.com/office/drawing/2014/main" id="{AF096C8A-E8EB-3A44-A9AD-D22A77FF957A}"/>
              </a:ext>
            </a:extLst>
          </p:cNvPr>
          <p:cNvSpPr>
            <a:spLocks/>
          </p:cNvSpPr>
          <p:nvPr/>
        </p:nvSpPr>
        <p:spPr bwMode="auto">
          <a:xfrm>
            <a:off x="4670541" y="2614369"/>
            <a:ext cx="160364" cy="130657"/>
          </a:xfrm>
          <a:custGeom>
            <a:avLst/>
            <a:gdLst>
              <a:gd name="T0" fmla="*/ 0 w 139"/>
              <a:gd name="T1" fmla="*/ 107 h 143"/>
              <a:gd name="T2" fmla="*/ 35 w 139"/>
              <a:gd name="T3" fmla="*/ 107 h 143"/>
              <a:gd name="T4" fmla="*/ 35 w 139"/>
              <a:gd name="T5" fmla="*/ 0 h 143"/>
              <a:gd name="T6" fmla="*/ 106 w 139"/>
              <a:gd name="T7" fmla="*/ 0 h 143"/>
              <a:gd name="T8" fmla="*/ 106 w 139"/>
              <a:gd name="T9" fmla="*/ 107 h 143"/>
              <a:gd name="T10" fmla="*/ 139 w 139"/>
              <a:gd name="T11" fmla="*/ 107 h 143"/>
              <a:gd name="T12" fmla="*/ 71 w 139"/>
              <a:gd name="T13" fmla="*/ 143 h 143"/>
              <a:gd name="T14" fmla="*/ 0 w 139"/>
              <a:gd name="T15" fmla="*/ 107 h 143"/>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143"/>
              <a:gd name="T26" fmla="*/ 139 w 139"/>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143">
                <a:moveTo>
                  <a:pt x="0" y="107"/>
                </a:moveTo>
                <a:lnTo>
                  <a:pt x="35" y="107"/>
                </a:lnTo>
                <a:lnTo>
                  <a:pt x="35" y="0"/>
                </a:lnTo>
                <a:lnTo>
                  <a:pt x="106" y="0"/>
                </a:lnTo>
                <a:lnTo>
                  <a:pt x="106" y="107"/>
                </a:lnTo>
                <a:lnTo>
                  <a:pt x="139" y="107"/>
                </a:lnTo>
                <a:lnTo>
                  <a:pt x="71" y="143"/>
                </a:lnTo>
                <a:lnTo>
                  <a:pt x="0" y="107"/>
                </a:lnTo>
                <a:close/>
              </a:path>
            </a:pathLst>
          </a:custGeom>
          <a:solidFill>
            <a:srgbClr val="006600"/>
          </a:solidFill>
          <a:ln w="12700">
            <a:solidFill>
              <a:srgbClr val="000000"/>
            </a:solidFill>
            <a:round/>
            <a:headEnd/>
            <a:tailEnd/>
          </a:ln>
        </p:spPr>
        <p:txBody>
          <a:bodyPr/>
          <a:lstStyle/>
          <a:p>
            <a:endParaRPr lang="en-US"/>
          </a:p>
        </p:txBody>
      </p:sp>
      <p:sp>
        <p:nvSpPr>
          <p:cNvPr id="231" name="Rectangle 115">
            <a:extLst>
              <a:ext uri="{FF2B5EF4-FFF2-40B4-BE49-F238E27FC236}">
                <a16:creationId xmlns:a16="http://schemas.microsoft.com/office/drawing/2014/main" id="{143A6F71-0D72-1948-A09B-F6C66CFD3790}"/>
              </a:ext>
            </a:extLst>
          </p:cNvPr>
          <p:cNvSpPr>
            <a:spLocks noChangeArrowheads="1"/>
          </p:cNvSpPr>
          <p:nvPr/>
        </p:nvSpPr>
        <p:spPr bwMode="auto">
          <a:xfrm>
            <a:off x="4807289" y="2894009"/>
            <a:ext cx="1924383" cy="481701"/>
          </a:xfrm>
          <a:prstGeom prst="rect">
            <a:avLst/>
          </a:prstGeom>
          <a:noFill/>
          <a:ln w="25400">
            <a:solidFill>
              <a:srgbClr val="000000"/>
            </a:solidFill>
            <a:miter lim="800000"/>
            <a:headEnd/>
            <a:tailEnd/>
          </a:ln>
        </p:spPr>
        <p:txBody>
          <a:bodyPr/>
          <a:lstStyle/>
          <a:p>
            <a:endParaRPr lang="en-US"/>
          </a:p>
        </p:txBody>
      </p:sp>
      <p:sp>
        <p:nvSpPr>
          <p:cNvPr id="232" name="Freeform 116">
            <a:extLst>
              <a:ext uri="{FF2B5EF4-FFF2-40B4-BE49-F238E27FC236}">
                <a16:creationId xmlns:a16="http://schemas.microsoft.com/office/drawing/2014/main" id="{A3B8E248-EF63-2745-B12A-4C0B68BCB0B3}"/>
              </a:ext>
            </a:extLst>
          </p:cNvPr>
          <p:cNvSpPr>
            <a:spLocks/>
          </p:cNvSpPr>
          <p:nvPr/>
        </p:nvSpPr>
        <p:spPr bwMode="auto">
          <a:xfrm>
            <a:off x="4767908" y="3406150"/>
            <a:ext cx="160364" cy="130657"/>
          </a:xfrm>
          <a:custGeom>
            <a:avLst/>
            <a:gdLst>
              <a:gd name="T0" fmla="*/ 0 w 139"/>
              <a:gd name="T1" fmla="*/ 107 h 143"/>
              <a:gd name="T2" fmla="*/ 35 w 139"/>
              <a:gd name="T3" fmla="*/ 107 h 143"/>
              <a:gd name="T4" fmla="*/ 35 w 139"/>
              <a:gd name="T5" fmla="*/ 0 h 143"/>
              <a:gd name="T6" fmla="*/ 106 w 139"/>
              <a:gd name="T7" fmla="*/ 0 h 143"/>
              <a:gd name="T8" fmla="*/ 106 w 139"/>
              <a:gd name="T9" fmla="*/ 107 h 143"/>
              <a:gd name="T10" fmla="*/ 139 w 139"/>
              <a:gd name="T11" fmla="*/ 107 h 143"/>
              <a:gd name="T12" fmla="*/ 71 w 139"/>
              <a:gd name="T13" fmla="*/ 143 h 143"/>
              <a:gd name="T14" fmla="*/ 0 w 139"/>
              <a:gd name="T15" fmla="*/ 107 h 143"/>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143"/>
              <a:gd name="T26" fmla="*/ 139 w 139"/>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143">
                <a:moveTo>
                  <a:pt x="0" y="107"/>
                </a:moveTo>
                <a:lnTo>
                  <a:pt x="35" y="107"/>
                </a:lnTo>
                <a:lnTo>
                  <a:pt x="35" y="0"/>
                </a:lnTo>
                <a:lnTo>
                  <a:pt x="106" y="0"/>
                </a:lnTo>
                <a:lnTo>
                  <a:pt x="106" y="107"/>
                </a:lnTo>
                <a:lnTo>
                  <a:pt x="139" y="107"/>
                </a:lnTo>
                <a:lnTo>
                  <a:pt x="71" y="143"/>
                </a:lnTo>
                <a:lnTo>
                  <a:pt x="0" y="107"/>
                </a:lnTo>
                <a:close/>
              </a:path>
            </a:pathLst>
          </a:custGeom>
          <a:solidFill>
            <a:srgbClr val="006600"/>
          </a:solidFill>
          <a:ln w="12700">
            <a:solidFill>
              <a:srgbClr val="000000"/>
            </a:solidFill>
            <a:round/>
            <a:headEnd/>
            <a:tailEnd/>
          </a:ln>
        </p:spPr>
        <p:txBody>
          <a:bodyPr/>
          <a:lstStyle/>
          <a:p>
            <a:endParaRPr lang="en-US"/>
          </a:p>
        </p:txBody>
      </p:sp>
      <p:sp>
        <p:nvSpPr>
          <p:cNvPr id="233" name="Freeform 117">
            <a:extLst>
              <a:ext uri="{FF2B5EF4-FFF2-40B4-BE49-F238E27FC236}">
                <a16:creationId xmlns:a16="http://schemas.microsoft.com/office/drawing/2014/main" id="{9EDFE7E8-874A-CC4D-88AA-7F5BF66943AB}"/>
              </a:ext>
            </a:extLst>
          </p:cNvPr>
          <p:cNvSpPr>
            <a:spLocks/>
          </p:cNvSpPr>
          <p:nvPr/>
        </p:nvSpPr>
        <p:spPr bwMode="auto">
          <a:xfrm rot="2520000">
            <a:off x="3960316" y="4125752"/>
            <a:ext cx="144444" cy="181538"/>
          </a:xfrm>
          <a:custGeom>
            <a:avLst/>
            <a:gdLst>
              <a:gd name="T0" fmla="*/ 0 w 139"/>
              <a:gd name="T1" fmla="*/ 107 h 143"/>
              <a:gd name="T2" fmla="*/ 35 w 139"/>
              <a:gd name="T3" fmla="*/ 107 h 143"/>
              <a:gd name="T4" fmla="*/ 35 w 139"/>
              <a:gd name="T5" fmla="*/ 0 h 143"/>
              <a:gd name="T6" fmla="*/ 106 w 139"/>
              <a:gd name="T7" fmla="*/ 0 h 143"/>
              <a:gd name="T8" fmla="*/ 106 w 139"/>
              <a:gd name="T9" fmla="*/ 107 h 143"/>
              <a:gd name="T10" fmla="*/ 139 w 139"/>
              <a:gd name="T11" fmla="*/ 107 h 143"/>
              <a:gd name="T12" fmla="*/ 71 w 139"/>
              <a:gd name="T13" fmla="*/ 143 h 143"/>
              <a:gd name="T14" fmla="*/ 0 w 139"/>
              <a:gd name="T15" fmla="*/ 107 h 143"/>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143"/>
              <a:gd name="T26" fmla="*/ 139 w 139"/>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143">
                <a:moveTo>
                  <a:pt x="0" y="107"/>
                </a:moveTo>
                <a:lnTo>
                  <a:pt x="35" y="107"/>
                </a:lnTo>
                <a:lnTo>
                  <a:pt x="35" y="0"/>
                </a:lnTo>
                <a:lnTo>
                  <a:pt x="106" y="0"/>
                </a:lnTo>
                <a:lnTo>
                  <a:pt x="106" y="107"/>
                </a:lnTo>
                <a:lnTo>
                  <a:pt x="139" y="107"/>
                </a:lnTo>
                <a:lnTo>
                  <a:pt x="71" y="143"/>
                </a:lnTo>
                <a:lnTo>
                  <a:pt x="0" y="107"/>
                </a:lnTo>
                <a:close/>
              </a:path>
            </a:pathLst>
          </a:custGeom>
          <a:solidFill>
            <a:srgbClr val="006600"/>
          </a:solidFill>
          <a:ln w="12700">
            <a:solidFill>
              <a:srgbClr val="000000"/>
            </a:solidFill>
            <a:round/>
            <a:headEnd/>
            <a:tailEnd/>
          </a:ln>
        </p:spPr>
        <p:txBody>
          <a:bodyPr/>
          <a:lstStyle/>
          <a:p>
            <a:endParaRPr lang="en-US"/>
          </a:p>
        </p:txBody>
      </p:sp>
      <p:sp>
        <p:nvSpPr>
          <p:cNvPr id="234" name="Text Box 118">
            <a:extLst>
              <a:ext uri="{FF2B5EF4-FFF2-40B4-BE49-F238E27FC236}">
                <a16:creationId xmlns:a16="http://schemas.microsoft.com/office/drawing/2014/main" id="{8757E2A4-4200-A349-A6A8-EDF3B9DF7C0D}"/>
              </a:ext>
            </a:extLst>
          </p:cNvPr>
          <p:cNvSpPr txBox="1">
            <a:spLocks noChangeArrowheads="1"/>
          </p:cNvSpPr>
          <p:nvPr/>
        </p:nvSpPr>
        <p:spPr bwMode="auto">
          <a:xfrm>
            <a:off x="4672481" y="4315764"/>
            <a:ext cx="2590828" cy="457793"/>
          </a:xfrm>
          <a:prstGeom prst="rect">
            <a:avLst/>
          </a:prstGeom>
          <a:noFill/>
          <a:ln w="9525">
            <a:noFill/>
            <a:miter lim="800000"/>
            <a:headEnd/>
            <a:tailEnd/>
          </a:ln>
        </p:spPr>
        <p:txBody>
          <a:bodyPr wrap="square">
            <a:spAutoFit/>
          </a:bodyPr>
          <a:lstStyle/>
          <a:p>
            <a:pPr algn="ctr"/>
            <a:r>
              <a:rPr lang="en-US" sz="1200" b="1" dirty="0">
                <a:solidFill>
                  <a:srgbClr val="FF0000"/>
                </a:solidFill>
                <a:latin typeface="Times New Roman" pitchFamily="18" charset="0"/>
                <a:cs typeface="Times New Roman" pitchFamily="18" charset="0"/>
              </a:rPr>
              <a:t>Oregon Statewide trials</a:t>
            </a:r>
          </a:p>
          <a:p>
            <a:pPr algn="ctr"/>
            <a:r>
              <a:rPr lang="en-US" sz="1200" b="1" dirty="0">
                <a:latin typeface="Times New Roman" pitchFamily="18" charset="0"/>
                <a:cs typeface="Times New Roman" pitchFamily="18" charset="0"/>
              </a:rPr>
              <a:t>3 Locations</a:t>
            </a:r>
          </a:p>
        </p:txBody>
      </p:sp>
      <p:sp>
        <p:nvSpPr>
          <p:cNvPr id="235" name="Rectangle 119">
            <a:extLst>
              <a:ext uri="{FF2B5EF4-FFF2-40B4-BE49-F238E27FC236}">
                <a16:creationId xmlns:a16="http://schemas.microsoft.com/office/drawing/2014/main" id="{15EE22FB-099A-9B46-913E-8460FF3488A5}"/>
              </a:ext>
            </a:extLst>
          </p:cNvPr>
          <p:cNvSpPr>
            <a:spLocks noChangeArrowheads="1"/>
          </p:cNvSpPr>
          <p:nvPr/>
        </p:nvSpPr>
        <p:spPr bwMode="auto">
          <a:xfrm>
            <a:off x="4630823" y="4308027"/>
            <a:ext cx="2632484" cy="481701"/>
          </a:xfrm>
          <a:prstGeom prst="rect">
            <a:avLst/>
          </a:prstGeom>
          <a:noFill/>
          <a:ln w="25400">
            <a:solidFill>
              <a:srgbClr val="000000"/>
            </a:solidFill>
            <a:miter lim="800000"/>
            <a:headEnd/>
            <a:tailEnd/>
          </a:ln>
        </p:spPr>
        <p:txBody>
          <a:bodyPr/>
          <a:lstStyle/>
          <a:p>
            <a:endParaRPr lang="en-US"/>
          </a:p>
        </p:txBody>
      </p:sp>
      <p:sp>
        <p:nvSpPr>
          <p:cNvPr id="236" name="Rectangle 120">
            <a:extLst>
              <a:ext uri="{FF2B5EF4-FFF2-40B4-BE49-F238E27FC236}">
                <a16:creationId xmlns:a16="http://schemas.microsoft.com/office/drawing/2014/main" id="{8B6F863D-C73D-CB44-872C-2EBC54EE410A}"/>
              </a:ext>
            </a:extLst>
          </p:cNvPr>
          <p:cNvSpPr>
            <a:spLocks noChangeArrowheads="1"/>
          </p:cNvSpPr>
          <p:nvPr/>
        </p:nvSpPr>
        <p:spPr bwMode="auto">
          <a:xfrm>
            <a:off x="3466296" y="4325377"/>
            <a:ext cx="691509" cy="2345221"/>
          </a:xfrm>
          <a:prstGeom prst="rect">
            <a:avLst/>
          </a:prstGeom>
          <a:noFill/>
          <a:ln w="25400">
            <a:solidFill>
              <a:srgbClr val="000000"/>
            </a:solidFill>
            <a:miter lim="800000"/>
            <a:headEnd/>
            <a:tailEnd/>
          </a:ln>
        </p:spPr>
        <p:txBody>
          <a:bodyPr/>
          <a:lstStyle/>
          <a:p>
            <a:endParaRPr lang="en-US"/>
          </a:p>
        </p:txBody>
      </p:sp>
      <p:sp>
        <p:nvSpPr>
          <p:cNvPr id="237" name="Rectangle 126">
            <a:extLst>
              <a:ext uri="{FF2B5EF4-FFF2-40B4-BE49-F238E27FC236}">
                <a16:creationId xmlns:a16="http://schemas.microsoft.com/office/drawing/2014/main" id="{AF6F2E07-3138-E74C-B08D-DC2413C8A4B9}"/>
              </a:ext>
            </a:extLst>
          </p:cNvPr>
          <p:cNvSpPr>
            <a:spLocks noChangeArrowheads="1"/>
          </p:cNvSpPr>
          <p:nvPr/>
        </p:nvSpPr>
        <p:spPr bwMode="auto">
          <a:xfrm>
            <a:off x="4630823" y="4933504"/>
            <a:ext cx="2632484" cy="481701"/>
          </a:xfrm>
          <a:prstGeom prst="rect">
            <a:avLst/>
          </a:prstGeom>
          <a:noFill/>
          <a:ln w="25400">
            <a:solidFill>
              <a:srgbClr val="000000"/>
            </a:solidFill>
            <a:miter lim="800000"/>
            <a:headEnd/>
            <a:tailEnd/>
          </a:ln>
        </p:spPr>
        <p:txBody>
          <a:bodyPr/>
          <a:lstStyle/>
          <a:p>
            <a:endParaRPr lang="en-US"/>
          </a:p>
        </p:txBody>
      </p:sp>
      <p:sp>
        <p:nvSpPr>
          <p:cNvPr id="238" name="Text Box 127">
            <a:extLst>
              <a:ext uri="{FF2B5EF4-FFF2-40B4-BE49-F238E27FC236}">
                <a16:creationId xmlns:a16="http://schemas.microsoft.com/office/drawing/2014/main" id="{ED554DC0-7117-9D40-ACC9-B9BEDFEDEB42}"/>
              </a:ext>
            </a:extLst>
          </p:cNvPr>
          <p:cNvSpPr txBox="1">
            <a:spLocks noChangeArrowheads="1"/>
          </p:cNvSpPr>
          <p:nvPr/>
        </p:nvSpPr>
        <p:spPr bwMode="auto">
          <a:xfrm>
            <a:off x="4630825" y="4942165"/>
            <a:ext cx="2632484" cy="469895"/>
          </a:xfrm>
          <a:prstGeom prst="rect">
            <a:avLst/>
          </a:prstGeom>
          <a:noFill/>
          <a:ln w="9525">
            <a:noFill/>
            <a:miter lim="800000"/>
            <a:headEnd/>
            <a:tailEnd/>
          </a:ln>
        </p:spPr>
        <p:txBody>
          <a:bodyPr wrap="square">
            <a:spAutoFit/>
          </a:bodyPr>
          <a:lstStyle/>
          <a:p>
            <a:pPr algn="ctr"/>
            <a:r>
              <a:rPr lang="en-US" sz="1200" b="1" dirty="0">
                <a:solidFill>
                  <a:srgbClr val="FF0000"/>
                </a:solidFill>
                <a:latin typeface="Times New Roman" pitchFamily="18" charset="0"/>
                <a:cs typeface="Times New Roman" pitchFamily="18" charset="0"/>
              </a:rPr>
              <a:t>Tri-State Trials</a:t>
            </a:r>
          </a:p>
          <a:p>
            <a:pPr algn="ctr"/>
            <a:r>
              <a:rPr lang="en-US" sz="1200" b="1" dirty="0">
                <a:latin typeface="Times New Roman" pitchFamily="18" charset="0"/>
                <a:cs typeface="Times New Roman" pitchFamily="18" charset="0"/>
              </a:rPr>
              <a:t>ID, OR, WA </a:t>
            </a:r>
          </a:p>
        </p:txBody>
      </p:sp>
      <p:sp>
        <p:nvSpPr>
          <p:cNvPr id="239" name="Rectangle 130">
            <a:extLst>
              <a:ext uri="{FF2B5EF4-FFF2-40B4-BE49-F238E27FC236}">
                <a16:creationId xmlns:a16="http://schemas.microsoft.com/office/drawing/2014/main" id="{9F9E662D-9BC0-0843-BE9F-FB2460C52C52}"/>
              </a:ext>
            </a:extLst>
          </p:cNvPr>
          <p:cNvSpPr>
            <a:spLocks noChangeArrowheads="1"/>
          </p:cNvSpPr>
          <p:nvPr/>
        </p:nvSpPr>
        <p:spPr bwMode="auto">
          <a:xfrm>
            <a:off x="4630823" y="5570078"/>
            <a:ext cx="2632484" cy="480126"/>
          </a:xfrm>
          <a:prstGeom prst="rect">
            <a:avLst/>
          </a:prstGeom>
          <a:noFill/>
          <a:ln w="25400">
            <a:solidFill>
              <a:srgbClr val="000000"/>
            </a:solidFill>
            <a:miter lim="800000"/>
            <a:headEnd/>
            <a:tailEnd/>
          </a:ln>
        </p:spPr>
        <p:txBody>
          <a:bodyPr/>
          <a:lstStyle/>
          <a:p>
            <a:endParaRPr lang="en-US"/>
          </a:p>
        </p:txBody>
      </p:sp>
      <p:sp>
        <p:nvSpPr>
          <p:cNvPr id="240" name="Text Box 131">
            <a:extLst>
              <a:ext uri="{FF2B5EF4-FFF2-40B4-BE49-F238E27FC236}">
                <a16:creationId xmlns:a16="http://schemas.microsoft.com/office/drawing/2014/main" id="{453D2453-3D7D-CA4D-8466-21885861F527}"/>
              </a:ext>
            </a:extLst>
          </p:cNvPr>
          <p:cNvSpPr txBox="1">
            <a:spLocks noChangeArrowheads="1"/>
          </p:cNvSpPr>
          <p:nvPr/>
        </p:nvSpPr>
        <p:spPr bwMode="auto">
          <a:xfrm>
            <a:off x="4626547" y="5571412"/>
            <a:ext cx="2636762" cy="457793"/>
          </a:xfrm>
          <a:prstGeom prst="rect">
            <a:avLst/>
          </a:prstGeom>
          <a:noFill/>
          <a:ln w="9525">
            <a:noFill/>
            <a:miter lim="800000"/>
            <a:headEnd/>
            <a:tailEnd/>
          </a:ln>
        </p:spPr>
        <p:txBody>
          <a:bodyPr wrap="square">
            <a:spAutoFit/>
          </a:bodyPr>
          <a:lstStyle/>
          <a:p>
            <a:pPr algn="ctr"/>
            <a:r>
              <a:rPr lang="en-US" sz="1200" b="1" dirty="0">
                <a:solidFill>
                  <a:srgbClr val="FF0000"/>
                </a:solidFill>
                <a:latin typeface="Times New Roman" pitchFamily="18" charset="0"/>
                <a:cs typeface="Times New Roman" pitchFamily="18" charset="0"/>
              </a:rPr>
              <a:t>W. Regional Trials</a:t>
            </a:r>
          </a:p>
          <a:p>
            <a:pPr algn="ctr"/>
            <a:r>
              <a:rPr lang="en-US" sz="1200" b="1" dirty="0">
                <a:latin typeface="Times New Roman" pitchFamily="18" charset="0"/>
                <a:cs typeface="Times New Roman" pitchFamily="18" charset="0"/>
              </a:rPr>
              <a:t>CA, CO, ID, OR, TX,  WA</a:t>
            </a:r>
          </a:p>
        </p:txBody>
      </p:sp>
      <p:sp>
        <p:nvSpPr>
          <p:cNvPr id="241" name="Rectangle 139">
            <a:extLst>
              <a:ext uri="{FF2B5EF4-FFF2-40B4-BE49-F238E27FC236}">
                <a16:creationId xmlns:a16="http://schemas.microsoft.com/office/drawing/2014/main" id="{ABC17F58-069E-B842-BC51-E5299E137A07}"/>
              </a:ext>
            </a:extLst>
          </p:cNvPr>
          <p:cNvSpPr>
            <a:spLocks noChangeArrowheads="1"/>
          </p:cNvSpPr>
          <p:nvPr/>
        </p:nvSpPr>
        <p:spPr bwMode="auto">
          <a:xfrm>
            <a:off x="4630825" y="6188897"/>
            <a:ext cx="2632484" cy="481701"/>
          </a:xfrm>
          <a:prstGeom prst="rect">
            <a:avLst/>
          </a:prstGeom>
          <a:noFill/>
          <a:ln w="25400">
            <a:solidFill>
              <a:srgbClr val="000000"/>
            </a:solidFill>
            <a:miter lim="800000"/>
            <a:headEnd/>
            <a:tailEnd/>
          </a:ln>
        </p:spPr>
        <p:txBody>
          <a:bodyPr/>
          <a:lstStyle/>
          <a:p>
            <a:endParaRPr lang="en-US"/>
          </a:p>
        </p:txBody>
      </p:sp>
      <p:sp>
        <p:nvSpPr>
          <p:cNvPr id="242" name="Text Box 140">
            <a:extLst>
              <a:ext uri="{FF2B5EF4-FFF2-40B4-BE49-F238E27FC236}">
                <a16:creationId xmlns:a16="http://schemas.microsoft.com/office/drawing/2014/main" id="{F1175B18-AC1A-5548-9D28-4FD4C6033406}"/>
              </a:ext>
            </a:extLst>
          </p:cNvPr>
          <p:cNvSpPr txBox="1">
            <a:spLocks noChangeArrowheads="1"/>
          </p:cNvSpPr>
          <p:nvPr/>
        </p:nvSpPr>
        <p:spPr bwMode="auto">
          <a:xfrm>
            <a:off x="4657652" y="6177819"/>
            <a:ext cx="2583333" cy="457793"/>
          </a:xfrm>
          <a:prstGeom prst="rect">
            <a:avLst/>
          </a:prstGeom>
          <a:noFill/>
          <a:ln w="9525">
            <a:noFill/>
            <a:miter lim="800000"/>
            <a:headEnd/>
            <a:tailEnd/>
          </a:ln>
        </p:spPr>
        <p:txBody>
          <a:bodyPr wrap="square">
            <a:spAutoFit/>
          </a:bodyPr>
          <a:lstStyle/>
          <a:p>
            <a:pPr algn="ctr"/>
            <a:r>
              <a:rPr lang="en-US" sz="1200" b="1" dirty="0">
                <a:solidFill>
                  <a:srgbClr val="FF0000"/>
                </a:solidFill>
                <a:latin typeface="Times New Roman" pitchFamily="18" charset="0"/>
                <a:cs typeface="Times New Roman" pitchFamily="18" charset="0"/>
              </a:rPr>
              <a:t>Name</a:t>
            </a:r>
          </a:p>
          <a:p>
            <a:pPr algn="ctr"/>
            <a:r>
              <a:rPr lang="en-US" sz="1200" b="1" dirty="0">
                <a:latin typeface="Times New Roman" pitchFamily="18" charset="0"/>
                <a:cs typeface="Times New Roman" pitchFamily="18" charset="0"/>
              </a:rPr>
              <a:t>Tri-State release, PVP</a:t>
            </a:r>
          </a:p>
        </p:txBody>
      </p:sp>
      <p:sp>
        <p:nvSpPr>
          <p:cNvPr id="243" name="Freeform 144">
            <a:extLst>
              <a:ext uri="{FF2B5EF4-FFF2-40B4-BE49-F238E27FC236}">
                <a16:creationId xmlns:a16="http://schemas.microsoft.com/office/drawing/2014/main" id="{A3D5C9CA-DF9A-F245-A7DF-5808EA2F0273}"/>
              </a:ext>
            </a:extLst>
          </p:cNvPr>
          <p:cNvSpPr>
            <a:spLocks/>
          </p:cNvSpPr>
          <p:nvPr/>
        </p:nvSpPr>
        <p:spPr bwMode="auto">
          <a:xfrm rot="-2702455">
            <a:off x="4669250" y="4104141"/>
            <a:ext cx="107045" cy="258722"/>
          </a:xfrm>
          <a:custGeom>
            <a:avLst/>
            <a:gdLst>
              <a:gd name="T0" fmla="*/ 0 w 139"/>
              <a:gd name="T1" fmla="*/ 107 h 143"/>
              <a:gd name="T2" fmla="*/ 35 w 139"/>
              <a:gd name="T3" fmla="*/ 107 h 143"/>
              <a:gd name="T4" fmla="*/ 35 w 139"/>
              <a:gd name="T5" fmla="*/ 0 h 143"/>
              <a:gd name="T6" fmla="*/ 106 w 139"/>
              <a:gd name="T7" fmla="*/ 0 h 143"/>
              <a:gd name="T8" fmla="*/ 106 w 139"/>
              <a:gd name="T9" fmla="*/ 107 h 143"/>
              <a:gd name="T10" fmla="*/ 139 w 139"/>
              <a:gd name="T11" fmla="*/ 107 h 143"/>
              <a:gd name="T12" fmla="*/ 71 w 139"/>
              <a:gd name="T13" fmla="*/ 143 h 143"/>
              <a:gd name="T14" fmla="*/ 0 w 139"/>
              <a:gd name="T15" fmla="*/ 107 h 143"/>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143"/>
              <a:gd name="T26" fmla="*/ 139 w 139"/>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143">
                <a:moveTo>
                  <a:pt x="0" y="107"/>
                </a:moveTo>
                <a:lnTo>
                  <a:pt x="35" y="107"/>
                </a:lnTo>
                <a:lnTo>
                  <a:pt x="35" y="0"/>
                </a:lnTo>
                <a:lnTo>
                  <a:pt x="106" y="0"/>
                </a:lnTo>
                <a:lnTo>
                  <a:pt x="106" y="107"/>
                </a:lnTo>
                <a:lnTo>
                  <a:pt x="139" y="107"/>
                </a:lnTo>
                <a:lnTo>
                  <a:pt x="71" y="143"/>
                </a:lnTo>
                <a:lnTo>
                  <a:pt x="0" y="107"/>
                </a:lnTo>
                <a:close/>
              </a:path>
            </a:pathLst>
          </a:custGeom>
          <a:solidFill>
            <a:srgbClr val="006600"/>
          </a:solidFill>
          <a:ln w="12700">
            <a:solidFill>
              <a:srgbClr val="000000"/>
            </a:solidFill>
            <a:round/>
            <a:headEnd/>
            <a:tailEnd/>
          </a:ln>
        </p:spPr>
        <p:txBody>
          <a:bodyPr/>
          <a:lstStyle/>
          <a:p>
            <a:endParaRPr lang="en-US"/>
          </a:p>
        </p:txBody>
      </p:sp>
      <p:sp>
        <p:nvSpPr>
          <p:cNvPr id="244" name="Freeform 145">
            <a:extLst>
              <a:ext uri="{FF2B5EF4-FFF2-40B4-BE49-F238E27FC236}">
                <a16:creationId xmlns:a16="http://schemas.microsoft.com/office/drawing/2014/main" id="{540F1B77-8131-C64A-B57A-C2A713D5A13A}"/>
              </a:ext>
            </a:extLst>
          </p:cNvPr>
          <p:cNvSpPr>
            <a:spLocks/>
          </p:cNvSpPr>
          <p:nvPr/>
        </p:nvSpPr>
        <p:spPr bwMode="auto">
          <a:xfrm rot="-2702455">
            <a:off x="4357514" y="4496086"/>
            <a:ext cx="136355" cy="587048"/>
          </a:xfrm>
          <a:custGeom>
            <a:avLst/>
            <a:gdLst>
              <a:gd name="T0" fmla="*/ 0 w 139"/>
              <a:gd name="T1" fmla="*/ 107 h 143"/>
              <a:gd name="T2" fmla="*/ 35 w 139"/>
              <a:gd name="T3" fmla="*/ 107 h 143"/>
              <a:gd name="T4" fmla="*/ 35 w 139"/>
              <a:gd name="T5" fmla="*/ 0 h 143"/>
              <a:gd name="T6" fmla="*/ 106 w 139"/>
              <a:gd name="T7" fmla="*/ 0 h 143"/>
              <a:gd name="T8" fmla="*/ 106 w 139"/>
              <a:gd name="T9" fmla="*/ 107 h 143"/>
              <a:gd name="T10" fmla="*/ 139 w 139"/>
              <a:gd name="T11" fmla="*/ 107 h 143"/>
              <a:gd name="T12" fmla="*/ 71 w 139"/>
              <a:gd name="T13" fmla="*/ 143 h 143"/>
              <a:gd name="T14" fmla="*/ 0 w 139"/>
              <a:gd name="T15" fmla="*/ 107 h 143"/>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143"/>
              <a:gd name="T26" fmla="*/ 139 w 139"/>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143">
                <a:moveTo>
                  <a:pt x="0" y="107"/>
                </a:moveTo>
                <a:lnTo>
                  <a:pt x="35" y="107"/>
                </a:lnTo>
                <a:lnTo>
                  <a:pt x="35" y="0"/>
                </a:lnTo>
                <a:lnTo>
                  <a:pt x="106" y="0"/>
                </a:lnTo>
                <a:lnTo>
                  <a:pt x="106" y="107"/>
                </a:lnTo>
                <a:lnTo>
                  <a:pt x="139" y="107"/>
                </a:lnTo>
                <a:lnTo>
                  <a:pt x="71" y="143"/>
                </a:lnTo>
                <a:lnTo>
                  <a:pt x="0" y="107"/>
                </a:lnTo>
                <a:close/>
              </a:path>
            </a:pathLst>
          </a:custGeom>
          <a:solidFill>
            <a:srgbClr val="006600"/>
          </a:solidFill>
          <a:ln w="12700">
            <a:solidFill>
              <a:srgbClr val="000000"/>
            </a:solidFill>
            <a:round/>
            <a:headEnd/>
            <a:tailEnd/>
          </a:ln>
        </p:spPr>
        <p:txBody>
          <a:bodyPr/>
          <a:lstStyle/>
          <a:p>
            <a:endParaRPr lang="en-US"/>
          </a:p>
        </p:txBody>
      </p:sp>
      <p:sp>
        <p:nvSpPr>
          <p:cNvPr id="246" name="Freeform 145">
            <a:extLst>
              <a:ext uri="{FF2B5EF4-FFF2-40B4-BE49-F238E27FC236}">
                <a16:creationId xmlns:a16="http://schemas.microsoft.com/office/drawing/2014/main" id="{4ACE652D-65E9-2B4D-9675-3F439FB5C013}"/>
              </a:ext>
            </a:extLst>
          </p:cNvPr>
          <p:cNvSpPr>
            <a:spLocks/>
          </p:cNvSpPr>
          <p:nvPr/>
        </p:nvSpPr>
        <p:spPr bwMode="auto">
          <a:xfrm rot="-2702455">
            <a:off x="4357174" y="5128202"/>
            <a:ext cx="136355" cy="587048"/>
          </a:xfrm>
          <a:custGeom>
            <a:avLst/>
            <a:gdLst>
              <a:gd name="T0" fmla="*/ 0 w 139"/>
              <a:gd name="T1" fmla="*/ 107 h 143"/>
              <a:gd name="T2" fmla="*/ 35 w 139"/>
              <a:gd name="T3" fmla="*/ 107 h 143"/>
              <a:gd name="T4" fmla="*/ 35 w 139"/>
              <a:gd name="T5" fmla="*/ 0 h 143"/>
              <a:gd name="T6" fmla="*/ 106 w 139"/>
              <a:gd name="T7" fmla="*/ 0 h 143"/>
              <a:gd name="T8" fmla="*/ 106 w 139"/>
              <a:gd name="T9" fmla="*/ 107 h 143"/>
              <a:gd name="T10" fmla="*/ 139 w 139"/>
              <a:gd name="T11" fmla="*/ 107 h 143"/>
              <a:gd name="T12" fmla="*/ 71 w 139"/>
              <a:gd name="T13" fmla="*/ 143 h 143"/>
              <a:gd name="T14" fmla="*/ 0 w 139"/>
              <a:gd name="T15" fmla="*/ 107 h 143"/>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143"/>
              <a:gd name="T26" fmla="*/ 139 w 139"/>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143">
                <a:moveTo>
                  <a:pt x="0" y="107"/>
                </a:moveTo>
                <a:lnTo>
                  <a:pt x="35" y="107"/>
                </a:lnTo>
                <a:lnTo>
                  <a:pt x="35" y="0"/>
                </a:lnTo>
                <a:lnTo>
                  <a:pt x="106" y="0"/>
                </a:lnTo>
                <a:lnTo>
                  <a:pt x="106" y="107"/>
                </a:lnTo>
                <a:lnTo>
                  <a:pt x="139" y="107"/>
                </a:lnTo>
                <a:lnTo>
                  <a:pt x="71" y="143"/>
                </a:lnTo>
                <a:lnTo>
                  <a:pt x="0" y="107"/>
                </a:lnTo>
                <a:close/>
              </a:path>
            </a:pathLst>
          </a:custGeom>
          <a:solidFill>
            <a:srgbClr val="006600"/>
          </a:solidFill>
          <a:ln w="12700">
            <a:solidFill>
              <a:srgbClr val="000000"/>
            </a:solidFill>
            <a:round/>
            <a:headEnd/>
            <a:tailEnd/>
          </a:ln>
        </p:spPr>
        <p:txBody>
          <a:bodyPr/>
          <a:lstStyle/>
          <a:p>
            <a:endParaRPr lang="en-US"/>
          </a:p>
        </p:txBody>
      </p:sp>
      <p:sp>
        <p:nvSpPr>
          <p:cNvPr id="247" name="Freeform 145">
            <a:extLst>
              <a:ext uri="{FF2B5EF4-FFF2-40B4-BE49-F238E27FC236}">
                <a16:creationId xmlns:a16="http://schemas.microsoft.com/office/drawing/2014/main" id="{2A024BDD-0EE0-2744-B9CE-3E9DCDC02B5F}"/>
              </a:ext>
            </a:extLst>
          </p:cNvPr>
          <p:cNvSpPr>
            <a:spLocks/>
          </p:cNvSpPr>
          <p:nvPr/>
        </p:nvSpPr>
        <p:spPr bwMode="auto">
          <a:xfrm rot="-2702455">
            <a:off x="4357172" y="5733998"/>
            <a:ext cx="136355" cy="587048"/>
          </a:xfrm>
          <a:custGeom>
            <a:avLst/>
            <a:gdLst>
              <a:gd name="T0" fmla="*/ 0 w 139"/>
              <a:gd name="T1" fmla="*/ 107 h 143"/>
              <a:gd name="T2" fmla="*/ 35 w 139"/>
              <a:gd name="T3" fmla="*/ 107 h 143"/>
              <a:gd name="T4" fmla="*/ 35 w 139"/>
              <a:gd name="T5" fmla="*/ 0 h 143"/>
              <a:gd name="T6" fmla="*/ 106 w 139"/>
              <a:gd name="T7" fmla="*/ 0 h 143"/>
              <a:gd name="T8" fmla="*/ 106 w 139"/>
              <a:gd name="T9" fmla="*/ 107 h 143"/>
              <a:gd name="T10" fmla="*/ 139 w 139"/>
              <a:gd name="T11" fmla="*/ 107 h 143"/>
              <a:gd name="T12" fmla="*/ 71 w 139"/>
              <a:gd name="T13" fmla="*/ 143 h 143"/>
              <a:gd name="T14" fmla="*/ 0 w 139"/>
              <a:gd name="T15" fmla="*/ 107 h 143"/>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143"/>
              <a:gd name="T26" fmla="*/ 139 w 139"/>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143">
                <a:moveTo>
                  <a:pt x="0" y="107"/>
                </a:moveTo>
                <a:lnTo>
                  <a:pt x="35" y="107"/>
                </a:lnTo>
                <a:lnTo>
                  <a:pt x="35" y="0"/>
                </a:lnTo>
                <a:lnTo>
                  <a:pt x="106" y="0"/>
                </a:lnTo>
                <a:lnTo>
                  <a:pt x="106" y="107"/>
                </a:lnTo>
                <a:lnTo>
                  <a:pt x="139" y="107"/>
                </a:lnTo>
                <a:lnTo>
                  <a:pt x="71" y="143"/>
                </a:lnTo>
                <a:lnTo>
                  <a:pt x="0" y="107"/>
                </a:lnTo>
                <a:close/>
              </a:path>
            </a:pathLst>
          </a:custGeom>
          <a:solidFill>
            <a:srgbClr val="006600"/>
          </a:solidFill>
          <a:ln w="12700">
            <a:solidFill>
              <a:srgbClr val="000000"/>
            </a:solidFill>
            <a:round/>
            <a:headEnd/>
            <a:tailEnd/>
          </a:ln>
        </p:spPr>
        <p:txBody>
          <a:bodyPr/>
          <a:lstStyle/>
          <a:p>
            <a:endParaRPr lang="en-US"/>
          </a:p>
        </p:txBody>
      </p:sp>
      <p:sp>
        <p:nvSpPr>
          <p:cNvPr id="248" name="TextBox 247">
            <a:extLst>
              <a:ext uri="{FF2B5EF4-FFF2-40B4-BE49-F238E27FC236}">
                <a16:creationId xmlns:a16="http://schemas.microsoft.com/office/drawing/2014/main" id="{B7ECF364-7ACC-1944-94BF-048A1C7E00EB}"/>
              </a:ext>
            </a:extLst>
          </p:cNvPr>
          <p:cNvSpPr txBox="1"/>
          <p:nvPr/>
        </p:nvSpPr>
        <p:spPr>
          <a:xfrm>
            <a:off x="3627151" y="4397804"/>
            <a:ext cx="461665" cy="2237807"/>
          </a:xfrm>
          <a:prstGeom prst="rect">
            <a:avLst/>
          </a:prstGeom>
          <a:noFill/>
        </p:spPr>
        <p:txBody>
          <a:bodyPr vert="vert" wrap="square" rtlCol="0">
            <a:spAutoFit/>
          </a:bodyPr>
          <a:lstStyle/>
          <a:p>
            <a:pPr algn="ctr"/>
            <a:r>
              <a:rPr lang="en-US" b="1" dirty="0"/>
              <a:t>Klamath Falls (SI)</a:t>
            </a:r>
            <a:r>
              <a:rPr lang="en-US" sz="1000" b="1" dirty="0"/>
              <a:t> </a:t>
            </a:r>
          </a:p>
        </p:txBody>
      </p:sp>
      <p:sp>
        <p:nvSpPr>
          <p:cNvPr id="249" name="Rectangle 248">
            <a:extLst>
              <a:ext uri="{FF2B5EF4-FFF2-40B4-BE49-F238E27FC236}">
                <a16:creationId xmlns:a16="http://schemas.microsoft.com/office/drawing/2014/main" id="{774CCDDF-F11F-7748-9426-1BEE509C47CA}"/>
              </a:ext>
            </a:extLst>
          </p:cNvPr>
          <p:cNvSpPr/>
          <p:nvPr/>
        </p:nvSpPr>
        <p:spPr>
          <a:xfrm>
            <a:off x="8033169" y="2224565"/>
            <a:ext cx="663463" cy="369332"/>
          </a:xfrm>
          <a:prstGeom prst="rect">
            <a:avLst/>
          </a:prstGeom>
        </p:spPr>
        <p:txBody>
          <a:bodyPr wrap="none">
            <a:spAutoFit/>
          </a:bodyPr>
          <a:lstStyle/>
          <a:p>
            <a:r>
              <a:rPr lang="en-US" b="1" dirty="0">
                <a:solidFill>
                  <a:srgbClr val="006600"/>
                </a:solidFill>
                <a:latin typeface="Times New Roman" pitchFamily="18" charset="0"/>
              </a:rPr>
              <a:t>Yr. 1</a:t>
            </a:r>
            <a:endParaRPr lang="en-US" b="1" dirty="0">
              <a:solidFill>
                <a:srgbClr val="006600"/>
              </a:solidFill>
              <a:latin typeface="Arial" charset="0"/>
            </a:endParaRPr>
          </a:p>
        </p:txBody>
      </p:sp>
      <p:sp>
        <p:nvSpPr>
          <p:cNvPr id="250" name="Rectangle 249">
            <a:extLst>
              <a:ext uri="{FF2B5EF4-FFF2-40B4-BE49-F238E27FC236}">
                <a16:creationId xmlns:a16="http://schemas.microsoft.com/office/drawing/2014/main" id="{5A596A9E-F6BA-A342-BA6B-49116151074E}"/>
              </a:ext>
            </a:extLst>
          </p:cNvPr>
          <p:cNvSpPr/>
          <p:nvPr/>
        </p:nvSpPr>
        <p:spPr>
          <a:xfrm>
            <a:off x="8033169" y="2910365"/>
            <a:ext cx="663463" cy="369332"/>
          </a:xfrm>
          <a:prstGeom prst="rect">
            <a:avLst/>
          </a:prstGeom>
        </p:spPr>
        <p:txBody>
          <a:bodyPr wrap="none">
            <a:spAutoFit/>
          </a:bodyPr>
          <a:lstStyle/>
          <a:p>
            <a:r>
              <a:rPr lang="en-US" b="1" dirty="0">
                <a:solidFill>
                  <a:srgbClr val="006600"/>
                </a:solidFill>
                <a:latin typeface="Times New Roman" pitchFamily="18" charset="0"/>
              </a:rPr>
              <a:t>Yr. 2</a:t>
            </a:r>
            <a:endParaRPr lang="en-US" b="1" dirty="0">
              <a:solidFill>
                <a:srgbClr val="006600"/>
              </a:solidFill>
              <a:latin typeface="Arial" charset="0"/>
            </a:endParaRPr>
          </a:p>
        </p:txBody>
      </p:sp>
      <p:sp>
        <p:nvSpPr>
          <p:cNvPr id="251" name="Rectangle 250">
            <a:extLst>
              <a:ext uri="{FF2B5EF4-FFF2-40B4-BE49-F238E27FC236}">
                <a16:creationId xmlns:a16="http://schemas.microsoft.com/office/drawing/2014/main" id="{A97CECDF-3D62-0241-B4C0-2671AE7EEAB7}"/>
              </a:ext>
            </a:extLst>
          </p:cNvPr>
          <p:cNvSpPr/>
          <p:nvPr/>
        </p:nvSpPr>
        <p:spPr>
          <a:xfrm>
            <a:off x="8033169" y="3634879"/>
            <a:ext cx="663463" cy="369332"/>
          </a:xfrm>
          <a:prstGeom prst="rect">
            <a:avLst/>
          </a:prstGeom>
        </p:spPr>
        <p:txBody>
          <a:bodyPr wrap="none">
            <a:spAutoFit/>
          </a:bodyPr>
          <a:lstStyle/>
          <a:p>
            <a:r>
              <a:rPr lang="en-US" b="1" dirty="0">
                <a:solidFill>
                  <a:srgbClr val="006600"/>
                </a:solidFill>
                <a:latin typeface="Times New Roman" pitchFamily="18" charset="0"/>
              </a:rPr>
              <a:t>Yr. 3</a:t>
            </a:r>
            <a:endParaRPr lang="en-US" b="1" dirty="0">
              <a:solidFill>
                <a:srgbClr val="006600"/>
              </a:solidFill>
              <a:latin typeface="Arial" charset="0"/>
            </a:endParaRPr>
          </a:p>
        </p:txBody>
      </p:sp>
      <p:sp>
        <p:nvSpPr>
          <p:cNvPr id="252" name="Rectangle 251">
            <a:extLst>
              <a:ext uri="{FF2B5EF4-FFF2-40B4-BE49-F238E27FC236}">
                <a16:creationId xmlns:a16="http://schemas.microsoft.com/office/drawing/2014/main" id="{95CD5995-8A46-3E49-93C8-D96B533AB43A}"/>
              </a:ext>
            </a:extLst>
          </p:cNvPr>
          <p:cNvSpPr/>
          <p:nvPr/>
        </p:nvSpPr>
        <p:spPr>
          <a:xfrm>
            <a:off x="8033167" y="4358165"/>
            <a:ext cx="855748" cy="369332"/>
          </a:xfrm>
          <a:prstGeom prst="rect">
            <a:avLst/>
          </a:prstGeom>
        </p:spPr>
        <p:txBody>
          <a:bodyPr wrap="none">
            <a:spAutoFit/>
          </a:bodyPr>
          <a:lstStyle/>
          <a:p>
            <a:r>
              <a:rPr lang="en-US" b="1" dirty="0">
                <a:solidFill>
                  <a:srgbClr val="006600"/>
                </a:solidFill>
                <a:latin typeface="Times New Roman" pitchFamily="18" charset="0"/>
              </a:rPr>
              <a:t>Yr. 4-6</a:t>
            </a:r>
            <a:endParaRPr lang="en-US" b="1" dirty="0">
              <a:solidFill>
                <a:srgbClr val="006600"/>
              </a:solidFill>
              <a:latin typeface="Arial" charset="0"/>
            </a:endParaRPr>
          </a:p>
        </p:txBody>
      </p:sp>
      <p:sp>
        <p:nvSpPr>
          <p:cNvPr id="253" name="Rectangle 252">
            <a:extLst>
              <a:ext uri="{FF2B5EF4-FFF2-40B4-BE49-F238E27FC236}">
                <a16:creationId xmlns:a16="http://schemas.microsoft.com/office/drawing/2014/main" id="{74C33DD1-1D3D-634E-B105-8DC595ED9CBA}"/>
              </a:ext>
            </a:extLst>
          </p:cNvPr>
          <p:cNvSpPr/>
          <p:nvPr/>
        </p:nvSpPr>
        <p:spPr>
          <a:xfrm>
            <a:off x="8033167" y="5013485"/>
            <a:ext cx="855748" cy="369332"/>
          </a:xfrm>
          <a:prstGeom prst="rect">
            <a:avLst/>
          </a:prstGeom>
        </p:spPr>
        <p:txBody>
          <a:bodyPr wrap="none">
            <a:spAutoFit/>
          </a:bodyPr>
          <a:lstStyle/>
          <a:p>
            <a:r>
              <a:rPr lang="en-US" b="1" dirty="0">
                <a:solidFill>
                  <a:srgbClr val="006600"/>
                </a:solidFill>
                <a:latin typeface="Times New Roman" pitchFamily="18" charset="0"/>
              </a:rPr>
              <a:t>Yr. 6-8</a:t>
            </a:r>
            <a:endParaRPr lang="en-US" b="1" dirty="0">
              <a:solidFill>
                <a:srgbClr val="006600"/>
              </a:solidFill>
              <a:latin typeface="Arial" charset="0"/>
            </a:endParaRPr>
          </a:p>
        </p:txBody>
      </p:sp>
      <p:sp>
        <p:nvSpPr>
          <p:cNvPr id="254" name="Rectangle 253">
            <a:extLst>
              <a:ext uri="{FF2B5EF4-FFF2-40B4-BE49-F238E27FC236}">
                <a16:creationId xmlns:a16="http://schemas.microsoft.com/office/drawing/2014/main" id="{85B340A1-C0C6-DA49-8E38-A6F369D82CB6}"/>
              </a:ext>
            </a:extLst>
          </p:cNvPr>
          <p:cNvSpPr/>
          <p:nvPr/>
        </p:nvSpPr>
        <p:spPr>
          <a:xfrm>
            <a:off x="8033167" y="5641897"/>
            <a:ext cx="971164" cy="369332"/>
          </a:xfrm>
          <a:prstGeom prst="rect">
            <a:avLst/>
          </a:prstGeom>
        </p:spPr>
        <p:txBody>
          <a:bodyPr wrap="none">
            <a:spAutoFit/>
          </a:bodyPr>
          <a:lstStyle/>
          <a:p>
            <a:r>
              <a:rPr lang="en-US" b="1" dirty="0">
                <a:solidFill>
                  <a:srgbClr val="006600"/>
                </a:solidFill>
                <a:latin typeface="Times New Roman" pitchFamily="18" charset="0"/>
              </a:rPr>
              <a:t>Yr. 8-10</a:t>
            </a:r>
            <a:endParaRPr lang="en-US" b="1" dirty="0">
              <a:solidFill>
                <a:srgbClr val="006600"/>
              </a:solidFill>
              <a:latin typeface="Arial" charset="0"/>
            </a:endParaRPr>
          </a:p>
        </p:txBody>
      </p:sp>
      <p:sp>
        <p:nvSpPr>
          <p:cNvPr id="255" name="Rectangle 254">
            <a:extLst>
              <a:ext uri="{FF2B5EF4-FFF2-40B4-BE49-F238E27FC236}">
                <a16:creationId xmlns:a16="http://schemas.microsoft.com/office/drawing/2014/main" id="{06F73924-9BFD-FC4F-A455-4F890AF4B85C}"/>
              </a:ext>
            </a:extLst>
          </p:cNvPr>
          <p:cNvSpPr/>
          <p:nvPr/>
        </p:nvSpPr>
        <p:spPr>
          <a:xfrm>
            <a:off x="8033168" y="6215301"/>
            <a:ext cx="1086581" cy="369332"/>
          </a:xfrm>
          <a:prstGeom prst="rect">
            <a:avLst/>
          </a:prstGeom>
        </p:spPr>
        <p:txBody>
          <a:bodyPr wrap="none">
            <a:spAutoFit/>
          </a:bodyPr>
          <a:lstStyle/>
          <a:p>
            <a:r>
              <a:rPr lang="en-US" b="1" dirty="0">
                <a:solidFill>
                  <a:srgbClr val="006600"/>
                </a:solidFill>
                <a:latin typeface="Times New Roman" pitchFamily="18" charset="0"/>
              </a:rPr>
              <a:t>Yr. 10-12</a:t>
            </a:r>
            <a:endParaRPr lang="en-US" b="1" dirty="0">
              <a:solidFill>
                <a:srgbClr val="006600"/>
              </a:solidFill>
              <a:latin typeface="Arial" charset="0"/>
            </a:endParaRPr>
          </a:p>
        </p:txBody>
      </p:sp>
      <p:sp>
        <p:nvSpPr>
          <p:cNvPr id="256" name="Rectangle 255">
            <a:extLst>
              <a:ext uri="{FF2B5EF4-FFF2-40B4-BE49-F238E27FC236}">
                <a16:creationId xmlns:a16="http://schemas.microsoft.com/office/drawing/2014/main" id="{42F43D56-E616-5440-B0F7-9B8F89F80571}"/>
              </a:ext>
            </a:extLst>
          </p:cNvPr>
          <p:cNvSpPr/>
          <p:nvPr/>
        </p:nvSpPr>
        <p:spPr>
          <a:xfrm>
            <a:off x="7441980" y="1873877"/>
            <a:ext cx="1857976" cy="369332"/>
          </a:xfrm>
          <a:prstGeom prst="rect">
            <a:avLst/>
          </a:prstGeom>
        </p:spPr>
        <p:txBody>
          <a:bodyPr wrap="none">
            <a:spAutoFit/>
          </a:bodyPr>
          <a:lstStyle/>
          <a:p>
            <a:r>
              <a:rPr lang="en-US" b="1" dirty="0">
                <a:solidFill>
                  <a:srgbClr val="006600"/>
                </a:solidFill>
                <a:latin typeface="Times New Roman" pitchFamily="18" charset="0"/>
              </a:rPr>
              <a:t>Field Generation</a:t>
            </a:r>
            <a:endParaRPr lang="en-US" dirty="0">
              <a:solidFill>
                <a:srgbClr val="006600"/>
              </a:solidFill>
            </a:endParaRPr>
          </a:p>
        </p:txBody>
      </p:sp>
      <p:sp>
        <p:nvSpPr>
          <p:cNvPr id="257" name="TextBox 256">
            <a:extLst>
              <a:ext uri="{FF2B5EF4-FFF2-40B4-BE49-F238E27FC236}">
                <a16:creationId xmlns:a16="http://schemas.microsoft.com/office/drawing/2014/main" id="{8B3F7895-6B1C-474A-900A-E6BFB394D624}"/>
              </a:ext>
            </a:extLst>
          </p:cNvPr>
          <p:cNvSpPr txBox="1"/>
          <p:nvPr/>
        </p:nvSpPr>
        <p:spPr>
          <a:xfrm>
            <a:off x="7073899" y="816551"/>
            <a:ext cx="2675433" cy="830997"/>
          </a:xfrm>
          <a:prstGeom prst="rect">
            <a:avLst/>
          </a:prstGeom>
          <a:noFill/>
        </p:spPr>
        <p:txBody>
          <a:bodyPr wrap="square" rtlCol="0">
            <a:spAutoFit/>
          </a:bodyPr>
          <a:lstStyle/>
          <a:p>
            <a:r>
              <a:rPr lang="en-US" sz="2400" b="1" dirty="0">
                <a:solidFill>
                  <a:schemeClr val="accent2"/>
                </a:solidFill>
                <a:latin typeface="Lucida Sans" panose="020B0602030504020204" pitchFamily="34" charset="77"/>
              </a:rPr>
              <a:t>Potato is a Clonal Crop</a:t>
            </a:r>
          </a:p>
        </p:txBody>
      </p:sp>
      <p:pic>
        <p:nvPicPr>
          <p:cNvPr id="94" name="Picture 2">
            <a:extLst>
              <a:ext uri="{FF2B5EF4-FFF2-40B4-BE49-F238E27FC236}">
                <a16:creationId xmlns:a16="http://schemas.microsoft.com/office/drawing/2014/main" id="{80F61E35-6A36-2A4B-85BF-4905A667C070}"/>
              </a:ext>
            </a:extLst>
          </p:cNvPr>
          <p:cNvPicPr>
            <a:picLocks noChangeArrowheads="1"/>
          </p:cNvPicPr>
          <p:nvPr/>
        </p:nvPicPr>
        <p:blipFill>
          <a:blip r:embed="rId2" cstate="print"/>
          <a:srcRect/>
          <a:stretch>
            <a:fillRect/>
          </a:stretch>
        </p:blipFill>
        <p:spPr bwMode="auto">
          <a:xfrm>
            <a:off x="903878" y="516682"/>
            <a:ext cx="1503056" cy="902591"/>
          </a:xfrm>
          <a:prstGeom prst="rect">
            <a:avLst/>
          </a:prstGeom>
          <a:noFill/>
          <a:ln w="9525" algn="ctr">
            <a:noFill/>
            <a:miter lim="800000"/>
            <a:headEnd/>
            <a:tailEnd/>
          </a:ln>
        </p:spPr>
      </p:pic>
      <p:pic>
        <p:nvPicPr>
          <p:cNvPr id="95" name="Picture 4">
            <a:extLst>
              <a:ext uri="{FF2B5EF4-FFF2-40B4-BE49-F238E27FC236}">
                <a16:creationId xmlns:a16="http://schemas.microsoft.com/office/drawing/2014/main" id="{8C0A328D-7707-7E42-B563-F74870A24901}"/>
              </a:ext>
            </a:extLst>
          </p:cNvPr>
          <p:cNvPicPr>
            <a:picLocks noChangeArrowheads="1"/>
          </p:cNvPicPr>
          <p:nvPr/>
        </p:nvPicPr>
        <p:blipFill>
          <a:blip r:embed="rId3" cstate="print"/>
          <a:srcRect/>
          <a:stretch>
            <a:fillRect/>
          </a:stretch>
        </p:blipFill>
        <p:spPr bwMode="auto">
          <a:xfrm>
            <a:off x="903878" y="2411748"/>
            <a:ext cx="1503056" cy="902591"/>
          </a:xfrm>
          <a:prstGeom prst="rect">
            <a:avLst/>
          </a:prstGeom>
          <a:noFill/>
          <a:ln w="9525" algn="ctr">
            <a:noFill/>
            <a:miter lim="800000"/>
            <a:headEnd/>
            <a:tailEnd/>
          </a:ln>
        </p:spPr>
      </p:pic>
      <p:pic>
        <p:nvPicPr>
          <p:cNvPr id="96" name="Picture 5">
            <a:extLst>
              <a:ext uri="{FF2B5EF4-FFF2-40B4-BE49-F238E27FC236}">
                <a16:creationId xmlns:a16="http://schemas.microsoft.com/office/drawing/2014/main" id="{207F21F2-9671-3B4B-A80C-D7B71887A6DE}"/>
              </a:ext>
            </a:extLst>
          </p:cNvPr>
          <p:cNvPicPr>
            <a:picLocks noChangeArrowheads="1"/>
          </p:cNvPicPr>
          <p:nvPr/>
        </p:nvPicPr>
        <p:blipFill>
          <a:blip r:embed="rId4" cstate="print"/>
          <a:srcRect/>
          <a:stretch>
            <a:fillRect/>
          </a:stretch>
        </p:blipFill>
        <p:spPr bwMode="auto">
          <a:xfrm>
            <a:off x="925045" y="3387560"/>
            <a:ext cx="1501330" cy="902591"/>
          </a:xfrm>
          <a:prstGeom prst="rect">
            <a:avLst/>
          </a:prstGeom>
          <a:noFill/>
          <a:ln w="9525" algn="ctr">
            <a:noFill/>
            <a:miter lim="800000"/>
            <a:headEnd/>
            <a:tailEnd/>
          </a:ln>
        </p:spPr>
      </p:pic>
      <p:pic>
        <p:nvPicPr>
          <p:cNvPr id="97" name="Picture 6">
            <a:extLst>
              <a:ext uri="{FF2B5EF4-FFF2-40B4-BE49-F238E27FC236}">
                <a16:creationId xmlns:a16="http://schemas.microsoft.com/office/drawing/2014/main" id="{53773CC9-4E94-4B41-B11A-25DB5C5CA962}"/>
              </a:ext>
            </a:extLst>
          </p:cNvPr>
          <p:cNvPicPr>
            <a:picLocks noChangeArrowheads="1"/>
          </p:cNvPicPr>
          <p:nvPr/>
        </p:nvPicPr>
        <p:blipFill>
          <a:blip r:embed="rId5" cstate="print"/>
          <a:srcRect/>
          <a:stretch>
            <a:fillRect/>
          </a:stretch>
        </p:blipFill>
        <p:spPr bwMode="auto">
          <a:xfrm>
            <a:off x="925045" y="4333429"/>
            <a:ext cx="1501330" cy="902591"/>
          </a:xfrm>
          <a:prstGeom prst="rect">
            <a:avLst/>
          </a:prstGeom>
          <a:noFill/>
          <a:ln w="9525" algn="ctr">
            <a:noFill/>
            <a:miter lim="800000"/>
            <a:headEnd/>
            <a:tailEnd/>
          </a:ln>
        </p:spPr>
      </p:pic>
      <p:pic>
        <p:nvPicPr>
          <p:cNvPr id="98" name="Picture 40" descr="CIMG2985_red.jpg">
            <a:extLst>
              <a:ext uri="{FF2B5EF4-FFF2-40B4-BE49-F238E27FC236}">
                <a16:creationId xmlns:a16="http://schemas.microsoft.com/office/drawing/2014/main" id="{60EDB89E-20CC-9948-A2CB-42626307F92A}"/>
              </a:ext>
            </a:extLst>
          </p:cNvPr>
          <p:cNvPicPr>
            <a:picLocks/>
          </p:cNvPicPr>
          <p:nvPr/>
        </p:nvPicPr>
        <p:blipFill>
          <a:blip r:embed="rId6" cstate="print"/>
          <a:srcRect/>
          <a:stretch>
            <a:fillRect/>
          </a:stretch>
        </p:blipFill>
        <p:spPr bwMode="auto">
          <a:xfrm>
            <a:off x="925045" y="5306832"/>
            <a:ext cx="1501330" cy="902590"/>
          </a:xfrm>
          <a:prstGeom prst="rect">
            <a:avLst/>
          </a:prstGeom>
          <a:noFill/>
          <a:ln w="9525">
            <a:noFill/>
            <a:miter lim="800000"/>
            <a:headEnd/>
            <a:tailEnd/>
          </a:ln>
        </p:spPr>
      </p:pic>
      <p:pic>
        <p:nvPicPr>
          <p:cNvPr id="99" name="Picture 6" descr="Berries">
            <a:extLst>
              <a:ext uri="{FF2B5EF4-FFF2-40B4-BE49-F238E27FC236}">
                <a16:creationId xmlns:a16="http://schemas.microsoft.com/office/drawing/2014/main" id="{D7520672-BCEC-8343-B764-FF61C795EB99}"/>
              </a:ext>
            </a:extLst>
          </p:cNvPr>
          <p:cNvPicPr>
            <a:picLocks noChangeArrowheads="1"/>
          </p:cNvPicPr>
          <p:nvPr/>
        </p:nvPicPr>
        <p:blipFill>
          <a:blip r:embed="rId7" cstate="print"/>
          <a:srcRect/>
          <a:stretch>
            <a:fillRect/>
          </a:stretch>
        </p:blipFill>
        <p:spPr bwMode="auto">
          <a:xfrm>
            <a:off x="925045" y="1489407"/>
            <a:ext cx="1471994" cy="839893"/>
          </a:xfrm>
          <a:prstGeom prst="rect">
            <a:avLst/>
          </a:prstGeom>
          <a:noFill/>
          <a:ln w="9525">
            <a:noFill/>
            <a:miter lim="800000"/>
            <a:headEnd/>
            <a:tailEnd/>
          </a:ln>
        </p:spPr>
      </p:pic>
      <p:sp>
        <p:nvSpPr>
          <p:cNvPr id="105" name="TextBox 104">
            <a:extLst>
              <a:ext uri="{FF2B5EF4-FFF2-40B4-BE49-F238E27FC236}">
                <a16:creationId xmlns:a16="http://schemas.microsoft.com/office/drawing/2014/main" id="{AD834EF8-9923-774A-9977-6BA3EA0E67A9}"/>
              </a:ext>
            </a:extLst>
          </p:cNvPr>
          <p:cNvSpPr txBox="1"/>
          <p:nvPr/>
        </p:nvSpPr>
        <p:spPr>
          <a:xfrm>
            <a:off x="9290516" y="1049433"/>
            <a:ext cx="1131365" cy="369332"/>
          </a:xfrm>
          <a:prstGeom prst="rect">
            <a:avLst/>
          </a:prstGeom>
          <a:noFill/>
        </p:spPr>
        <p:txBody>
          <a:bodyPr wrap="square" rtlCol="0">
            <a:spAutoFit/>
          </a:bodyPr>
          <a:lstStyle/>
          <a:p>
            <a:r>
              <a:rPr lang="en-US" b="1" dirty="0">
                <a:solidFill>
                  <a:srgbClr val="00B050"/>
                </a:solidFill>
                <a:latin typeface="Lucida Sans" panose="020B0602030504020204" pitchFamily="34" charset="77"/>
              </a:rPr>
              <a:t>Clones </a:t>
            </a:r>
          </a:p>
        </p:txBody>
      </p:sp>
      <p:sp>
        <p:nvSpPr>
          <p:cNvPr id="106" name="TextBox 105">
            <a:extLst>
              <a:ext uri="{FF2B5EF4-FFF2-40B4-BE49-F238E27FC236}">
                <a16:creationId xmlns:a16="http://schemas.microsoft.com/office/drawing/2014/main" id="{E6679C5C-E606-F94B-9C18-0C68C67B387B}"/>
              </a:ext>
            </a:extLst>
          </p:cNvPr>
          <p:cNvSpPr txBox="1"/>
          <p:nvPr/>
        </p:nvSpPr>
        <p:spPr>
          <a:xfrm>
            <a:off x="10323996" y="1049433"/>
            <a:ext cx="1981433" cy="369332"/>
          </a:xfrm>
          <a:prstGeom prst="rect">
            <a:avLst/>
          </a:prstGeom>
          <a:noFill/>
        </p:spPr>
        <p:txBody>
          <a:bodyPr wrap="square" rtlCol="0">
            <a:spAutoFit/>
          </a:bodyPr>
          <a:lstStyle/>
          <a:p>
            <a:r>
              <a:rPr lang="en-US" b="1" dirty="0">
                <a:solidFill>
                  <a:srgbClr val="7030A0"/>
                </a:solidFill>
                <a:latin typeface="Lucida Sans" panose="020B0602030504020204" pitchFamily="34" charset="77"/>
              </a:rPr>
              <a:t>Measurements</a:t>
            </a:r>
          </a:p>
        </p:txBody>
      </p:sp>
      <p:sp>
        <p:nvSpPr>
          <p:cNvPr id="3" name="Triangle 2">
            <a:extLst>
              <a:ext uri="{FF2B5EF4-FFF2-40B4-BE49-F238E27FC236}">
                <a16:creationId xmlns:a16="http://schemas.microsoft.com/office/drawing/2014/main" id="{59252455-3EB1-FB46-90C5-472EE790A0A6}"/>
              </a:ext>
            </a:extLst>
          </p:cNvPr>
          <p:cNvSpPr/>
          <p:nvPr/>
        </p:nvSpPr>
        <p:spPr>
          <a:xfrm rot="10800000">
            <a:off x="9491721" y="1577911"/>
            <a:ext cx="640510" cy="5026669"/>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riangle 106">
            <a:extLst>
              <a:ext uri="{FF2B5EF4-FFF2-40B4-BE49-F238E27FC236}">
                <a16:creationId xmlns:a16="http://schemas.microsoft.com/office/drawing/2014/main" id="{75DB5C0E-0F36-FC49-A57B-83028AB42F9B}"/>
              </a:ext>
            </a:extLst>
          </p:cNvPr>
          <p:cNvSpPr/>
          <p:nvPr/>
        </p:nvSpPr>
        <p:spPr>
          <a:xfrm>
            <a:off x="10960263" y="1568366"/>
            <a:ext cx="640510" cy="5026669"/>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5-Point Star 99">
            <a:extLst>
              <a:ext uri="{FF2B5EF4-FFF2-40B4-BE49-F238E27FC236}">
                <a16:creationId xmlns:a16="http://schemas.microsoft.com/office/drawing/2014/main" id="{30B9DAEA-2AD1-4E46-A752-7213B56C7382}"/>
              </a:ext>
            </a:extLst>
          </p:cNvPr>
          <p:cNvSpPr/>
          <p:nvPr/>
        </p:nvSpPr>
        <p:spPr>
          <a:xfrm>
            <a:off x="7349369" y="4930081"/>
            <a:ext cx="430682" cy="409440"/>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id="{87FEBB80-DAFD-9B42-AF6B-0CEC998F2E9D}"/>
              </a:ext>
            </a:extLst>
          </p:cNvPr>
          <p:cNvSpPr txBox="1"/>
          <p:nvPr/>
        </p:nvSpPr>
        <p:spPr>
          <a:xfrm>
            <a:off x="433035" y="6399968"/>
            <a:ext cx="2966742" cy="307777"/>
          </a:xfrm>
          <a:prstGeom prst="rect">
            <a:avLst/>
          </a:prstGeom>
          <a:noFill/>
        </p:spPr>
        <p:txBody>
          <a:bodyPr wrap="square" rtlCol="0">
            <a:spAutoFit/>
          </a:bodyPr>
          <a:lstStyle/>
          <a:p>
            <a:pPr algn="ctr"/>
            <a:r>
              <a:rPr lang="en-US" sz="1400" dirty="0">
                <a:latin typeface="Lucida Sans" panose="020B0602030504020204" pitchFamily="34" charset="77"/>
                <a:cs typeface="Baskerville"/>
              </a:rPr>
              <a:t>Slide credit: Dr. Sagar </a:t>
            </a:r>
            <a:r>
              <a:rPr lang="en-US" sz="1400" dirty="0" err="1">
                <a:latin typeface="Lucida Sans" panose="020B0602030504020204" pitchFamily="34" charset="77"/>
                <a:cs typeface="Baskerville"/>
              </a:rPr>
              <a:t>Sathuvalli</a:t>
            </a:r>
            <a:endParaRPr lang="en-US" sz="1400" dirty="0">
              <a:latin typeface="Lucida Sans" panose="020B0602030504020204" pitchFamily="34" charset="77"/>
              <a:cs typeface="Baskerville"/>
            </a:endParaRPr>
          </a:p>
        </p:txBody>
      </p:sp>
    </p:spTree>
    <p:extLst>
      <p:ext uri="{BB962C8B-B14F-4D97-AF65-F5344CB8AC3E}">
        <p14:creationId xmlns:p14="http://schemas.microsoft.com/office/powerpoint/2010/main" val="38712769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A3EFC2-043A-5C46-82D1-E17333C851A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074712" y="628934"/>
            <a:ext cx="3689713" cy="2728408"/>
          </a:xfrm>
          <a:prstGeom prst="rect">
            <a:avLst/>
          </a:prstGeom>
        </p:spPr>
      </p:pic>
      <p:sp>
        <p:nvSpPr>
          <p:cNvPr id="5" name="TextBox 4">
            <a:extLst>
              <a:ext uri="{FF2B5EF4-FFF2-40B4-BE49-F238E27FC236}">
                <a16:creationId xmlns:a16="http://schemas.microsoft.com/office/drawing/2014/main" id="{56E1798D-D335-2546-8766-8FA34A26E8DC}"/>
              </a:ext>
            </a:extLst>
          </p:cNvPr>
          <p:cNvSpPr txBox="1"/>
          <p:nvPr/>
        </p:nvSpPr>
        <p:spPr>
          <a:xfrm>
            <a:off x="414927" y="847364"/>
            <a:ext cx="7301190"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Years 6 to 8: Replicated trials performed by 3 state universities (U of Idaho, OSU, WSU)</a:t>
            </a:r>
          </a:p>
        </p:txBody>
      </p:sp>
      <p:sp>
        <p:nvSpPr>
          <p:cNvPr id="6" name="TextBox 5">
            <a:extLst>
              <a:ext uri="{FF2B5EF4-FFF2-40B4-BE49-F238E27FC236}">
                <a16:creationId xmlns:a16="http://schemas.microsoft.com/office/drawing/2014/main" id="{786CB6A2-7AA2-ED46-95FA-25592ED02DA9}"/>
              </a:ext>
            </a:extLst>
          </p:cNvPr>
          <p:cNvSpPr txBox="1"/>
          <p:nvPr/>
        </p:nvSpPr>
        <p:spPr>
          <a:xfrm>
            <a:off x="414927" y="1883929"/>
            <a:ext cx="6671604"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Russets: Early harvest and late harvest trials (OR &amp; ID selections)</a:t>
            </a:r>
          </a:p>
        </p:txBody>
      </p:sp>
      <p:sp>
        <p:nvSpPr>
          <p:cNvPr id="7" name="TextBox 6">
            <a:extLst>
              <a:ext uri="{FF2B5EF4-FFF2-40B4-BE49-F238E27FC236}">
                <a16:creationId xmlns:a16="http://schemas.microsoft.com/office/drawing/2014/main" id="{36A31236-E176-3C4A-9B6C-FA42FE0E2ED0}"/>
              </a:ext>
            </a:extLst>
          </p:cNvPr>
          <p:cNvSpPr txBox="1"/>
          <p:nvPr/>
        </p:nvSpPr>
        <p:spPr>
          <a:xfrm>
            <a:off x="461728" y="3714330"/>
            <a:ext cx="11302697"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Comprehensive post harvest evaluations by Washington State University</a:t>
            </a:r>
          </a:p>
        </p:txBody>
      </p:sp>
      <p:sp>
        <p:nvSpPr>
          <p:cNvPr id="8" name="TextBox 7">
            <a:extLst>
              <a:ext uri="{FF2B5EF4-FFF2-40B4-BE49-F238E27FC236}">
                <a16:creationId xmlns:a16="http://schemas.microsoft.com/office/drawing/2014/main" id="{9DAC6DDB-3012-874E-8C03-5BB4DDD5C41A}"/>
              </a:ext>
            </a:extLst>
          </p:cNvPr>
          <p:cNvSpPr txBox="1"/>
          <p:nvPr/>
        </p:nvSpPr>
        <p:spPr>
          <a:xfrm>
            <a:off x="1135926" y="112216"/>
            <a:ext cx="9345449" cy="707886"/>
          </a:xfrm>
          <a:prstGeom prst="rect">
            <a:avLst/>
          </a:prstGeom>
          <a:noFill/>
        </p:spPr>
        <p:txBody>
          <a:bodyPr wrap="square" rtlCol="0">
            <a:spAutoFit/>
          </a:bodyPr>
          <a:lstStyle/>
          <a:p>
            <a:pPr algn="ctr"/>
            <a:r>
              <a:rPr lang="en-US" sz="4000" dirty="0">
                <a:latin typeface="Times New Roman" panose="02020603050405020304" pitchFamily="18" charset="0"/>
                <a:cs typeface="Times New Roman" panose="02020603050405020304" pitchFamily="18" charset="0"/>
              </a:rPr>
              <a:t>Tri-State Trials (Year 6-8)</a:t>
            </a:r>
          </a:p>
        </p:txBody>
      </p:sp>
      <p:sp>
        <p:nvSpPr>
          <p:cNvPr id="9" name="TextBox 8">
            <a:extLst>
              <a:ext uri="{FF2B5EF4-FFF2-40B4-BE49-F238E27FC236}">
                <a16:creationId xmlns:a16="http://schemas.microsoft.com/office/drawing/2014/main" id="{9F9E7AF2-B040-DD4A-99E2-0E4BE2E5C2BA}"/>
              </a:ext>
            </a:extLst>
          </p:cNvPr>
          <p:cNvSpPr txBox="1"/>
          <p:nvPr/>
        </p:nvSpPr>
        <p:spPr>
          <a:xfrm>
            <a:off x="310929" y="4385077"/>
            <a:ext cx="914400" cy="461665"/>
          </a:xfrm>
          <a:prstGeom prst="rect">
            <a:avLst/>
          </a:prstGeom>
          <a:noFill/>
        </p:spPr>
        <p:txBody>
          <a:bodyPr wrap="square" rtlCol="0">
            <a:spAutoFit/>
          </a:bodyPr>
          <a:lstStyle/>
          <a:p>
            <a:r>
              <a:rPr lang="en-US" sz="2400" dirty="0"/>
              <a:t>Oven</a:t>
            </a:r>
          </a:p>
        </p:txBody>
      </p:sp>
      <p:sp>
        <p:nvSpPr>
          <p:cNvPr id="10" name="TextBox 9">
            <a:extLst>
              <a:ext uri="{FF2B5EF4-FFF2-40B4-BE49-F238E27FC236}">
                <a16:creationId xmlns:a16="http://schemas.microsoft.com/office/drawing/2014/main" id="{896596F6-09B2-EA40-812C-F322AFE178F9}"/>
              </a:ext>
            </a:extLst>
          </p:cNvPr>
          <p:cNvSpPr txBox="1"/>
          <p:nvPr/>
        </p:nvSpPr>
        <p:spPr>
          <a:xfrm>
            <a:off x="253919" y="5127209"/>
            <a:ext cx="1255005" cy="461665"/>
          </a:xfrm>
          <a:prstGeom prst="rect">
            <a:avLst/>
          </a:prstGeom>
          <a:noFill/>
        </p:spPr>
        <p:txBody>
          <a:bodyPr wrap="square" rtlCol="0">
            <a:spAutoFit/>
          </a:bodyPr>
          <a:lstStyle/>
          <a:p>
            <a:r>
              <a:rPr lang="en-US" sz="2400" dirty="0"/>
              <a:t>Boiling</a:t>
            </a:r>
          </a:p>
        </p:txBody>
      </p:sp>
      <p:sp>
        <p:nvSpPr>
          <p:cNvPr id="11" name="TextBox 10">
            <a:extLst>
              <a:ext uri="{FF2B5EF4-FFF2-40B4-BE49-F238E27FC236}">
                <a16:creationId xmlns:a16="http://schemas.microsoft.com/office/drawing/2014/main" id="{4F507D97-FBC6-5C43-88EC-BF5281D88BCC}"/>
              </a:ext>
            </a:extLst>
          </p:cNvPr>
          <p:cNvSpPr txBox="1"/>
          <p:nvPr/>
        </p:nvSpPr>
        <p:spPr>
          <a:xfrm>
            <a:off x="253919" y="5884109"/>
            <a:ext cx="1674730" cy="461665"/>
          </a:xfrm>
          <a:prstGeom prst="rect">
            <a:avLst/>
          </a:prstGeom>
          <a:noFill/>
        </p:spPr>
        <p:txBody>
          <a:bodyPr wrap="square" rtlCol="0">
            <a:spAutoFit/>
          </a:bodyPr>
          <a:lstStyle/>
          <a:p>
            <a:r>
              <a:rPr lang="en-US" sz="2400" dirty="0"/>
              <a:t>Microwave</a:t>
            </a:r>
          </a:p>
        </p:txBody>
      </p:sp>
      <p:sp>
        <p:nvSpPr>
          <p:cNvPr id="12" name="TextBox 11">
            <a:extLst>
              <a:ext uri="{FF2B5EF4-FFF2-40B4-BE49-F238E27FC236}">
                <a16:creationId xmlns:a16="http://schemas.microsoft.com/office/drawing/2014/main" id="{70FD3B3F-B8C7-A041-B282-F1A8A6F540A2}"/>
              </a:ext>
            </a:extLst>
          </p:cNvPr>
          <p:cNvSpPr txBox="1"/>
          <p:nvPr/>
        </p:nvSpPr>
        <p:spPr>
          <a:xfrm>
            <a:off x="3118597" y="5844031"/>
            <a:ext cx="1404077" cy="461665"/>
          </a:xfrm>
          <a:prstGeom prst="rect">
            <a:avLst/>
          </a:prstGeom>
          <a:noFill/>
        </p:spPr>
        <p:txBody>
          <a:bodyPr wrap="square" rtlCol="0">
            <a:spAutoFit/>
          </a:bodyPr>
          <a:lstStyle/>
          <a:p>
            <a:r>
              <a:rPr lang="en-US" sz="2400" dirty="0"/>
              <a:t>Chipping</a:t>
            </a:r>
          </a:p>
        </p:txBody>
      </p:sp>
      <p:sp>
        <p:nvSpPr>
          <p:cNvPr id="13" name="TextBox 12">
            <a:extLst>
              <a:ext uri="{FF2B5EF4-FFF2-40B4-BE49-F238E27FC236}">
                <a16:creationId xmlns:a16="http://schemas.microsoft.com/office/drawing/2014/main" id="{F1A91485-2C7C-254E-8792-13EAB44844A1}"/>
              </a:ext>
            </a:extLst>
          </p:cNvPr>
          <p:cNvSpPr txBox="1"/>
          <p:nvPr/>
        </p:nvSpPr>
        <p:spPr>
          <a:xfrm>
            <a:off x="3321969" y="4510049"/>
            <a:ext cx="1404077" cy="461665"/>
          </a:xfrm>
          <a:prstGeom prst="rect">
            <a:avLst/>
          </a:prstGeom>
          <a:noFill/>
        </p:spPr>
        <p:txBody>
          <a:bodyPr wrap="square" rtlCol="0">
            <a:spAutoFit/>
          </a:bodyPr>
          <a:lstStyle/>
          <a:p>
            <a:r>
              <a:rPr lang="en-US" sz="2400" dirty="0"/>
              <a:t>Frying</a:t>
            </a:r>
          </a:p>
        </p:txBody>
      </p:sp>
      <p:sp>
        <p:nvSpPr>
          <p:cNvPr id="14" name="TextBox 13">
            <a:extLst>
              <a:ext uri="{FF2B5EF4-FFF2-40B4-BE49-F238E27FC236}">
                <a16:creationId xmlns:a16="http://schemas.microsoft.com/office/drawing/2014/main" id="{FD2F2CD8-A241-004A-8556-DF8B02B5C73E}"/>
              </a:ext>
            </a:extLst>
          </p:cNvPr>
          <p:cNvSpPr txBox="1"/>
          <p:nvPr/>
        </p:nvSpPr>
        <p:spPr>
          <a:xfrm>
            <a:off x="5686271" y="5653276"/>
            <a:ext cx="1404077" cy="461665"/>
          </a:xfrm>
          <a:prstGeom prst="rect">
            <a:avLst/>
          </a:prstGeom>
          <a:noFill/>
        </p:spPr>
        <p:txBody>
          <a:bodyPr wrap="square" rtlCol="0">
            <a:spAutoFit/>
          </a:bodyPr>
          <a:lstStyle/>
          <a:p>
            <a:r>
              <a:rPr lang="en-US" sz="2400" dirty="0"/>
              <a:t>Storage</a:t>
            </a:r>
          </a:p>
        </p:txBody>
      </p:sp>
      <p:sp>
        <p:nvSpPr>
          <p:cNvPr id="15" name="TextBox 14">
            <a:extLst>
              <a:ext uri="{FF2B5EF4-FFF2-40B4-BE49-F238E27FC236}">
                <a16:creationId xmlns:a16="http://schemas.microsoft.com/office/drawing/2014/main" id="{3DAE581F-D5ED-2745-BA90-ED2E171C0DC2}"/>
              </a:ext>
            </a:extLst>
          </p:cNvPr>
          <p:cNvSpPr txBox="1"/>
          <p:nvPr/>
        </p:nvSpPr>
        <p:spPr>
          <a:xfrm>
            <a:off x="5871670" y="4296212"/>
            <a:ext cx="1309141" cy="830997"/>
          </a:xfrm>
          <a:prstGeom prst="rect">
            <a:avLst/>
          </a:prstGeom>
          <a:noFill/>
        </p:spPr>
        <p:txBody>
          <a:bodyPr wrap="square" rtlCol="0">
            <a:spAutoFit/>
          </a:bodyPr>
          <a:lstStyle/>
          <a:p>
            <a:r>
              <a:rPr lang="en-US" sz="2400" dirty="0"/>
              <a:t>Taste panel</a:t>
            </a:r>
          </a:p>
        </p:txBody>
      </p:sp>
      <p:sp>
        <p:nvSpPr>
          <p:cNvPr id="16" name="TextBox 15">
            <a:extLst>
              <a:ext uri="{FF2B5EF4-FFF2-40B4-BE49-F238E27FC236}">
                <a16:creationId xmlns:a16="http://schemas.microsoft.com/office/drawing/2014/main" id="{01D4ADEA-A1AE-2445-91B1-B516B468F981}"/>
              </a:ext>
            </a:extLst>
          </p:cNvPr>
          <p:cNvSpPr txBox="1"/>
          <p:nvPr/>
        </p:nvSpPr>
        <p:spPr>
          <a:xfrm>
            <a:off x="8566447" y="4431243"/>
            <a:ext cx="1923377" cy="830997"/>
          </a:xfrm>
          <a:prstGeom prst="rect">
            <a:avLst/>
          </a:prstGeom>
          <a:noFill/>
        </p:spPr>
        <p:txBody>
          <a:bodyPr wrap="square" rtlCol="0">
            <a:spAutoFit/>
          </a:bodyPr>
          <a:lstStyle/>
          <a:p>
            <a:r>
              <a:rPr lang="en-US" sz="2400" dirty="0"/>
              <a:t>Bruise potential</a:t>
            </a:r>
          </a:p>
        </p:txBody>
      </p:sp>
      <p:sp>
        <p:nvSpPr>
          <p:cNvPr id="17" name="TextBox 16">
            <a:extLst>
              <a:ext uri="{FF2B5EF4-FFF2-40B4-BE49-F238E27FC236}">
                <a16:creationId xmlns:a16="http://schemas.microsoft.com/office/drawing/2014/main" id="{69697385-A4D4-B94E-9C23-7971DCA90A5C}"/>
              </a:ext>
            </a:extLst>
          </p:cNvPr>
          <p:cNvSpPr txBox="1"/>
          <p:nvPr/>
        </p:nvSpPr>
        <p:spPr>
          <a:xfrm>
            <a:off x="8508615" y="5915334"/>
            <a:ext cx="1923377" cy="461665"/>
          </a:xfrm>
          <a:prstGeom prst="rect">
            <a:avLst/>
          </a:prstGeom>
          <a:noFill/>
        </p:spPr>
        <p:txBody>
          <a:bodyPr wrap="square" rtlCol="0">
            <a:spAutoFit/>
          </a:bodyPr>
          <a:lstStyle/>
          <a:p>
            <a:r>
              <a:rPr lang="en-US" sz="2400" dirty="0"/>
              <a:t>Soft rot index</a:t>
            </a:r>
          </a:p>
        </p:txBody>
      </p:sp>
      <p:pic>
        <p:nvPicPr>
          <p:cNvPr id="19" name="Picture 18">
            <a:extLst>
              <a:ext uri="{FF2B5EF4-FFF2-40B4-BE49-F238E27FC236}">
                <a16:creationId xmlns:a16="http://schemas.microsoft.com/office/drawing/2014/main" id="{90DB095D-D63F-9341-B8E9-439D0BEAA30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88301" y="4395127"/>
            <a:ext cx="1004947" cy="886891"/>
          </a:xfrm>
          <a:prstGeom prst="rect">
            <a:avLst/>
          </a:prstGeom>
        </p:spPr>
      </p:pic>
      <p:pic>
        <p:nvPicPr>
          <p:cNvPr id="18436" name="Picture 4" descr="The BEST Baked Potato Recipe | Gimme Some Oven">
            <a:hlinkClick r:id="rId4"/>
            <a:extLst>
              <a:ext uri="{FF2B5EF4-FFF2-40B4-BE49-F238E27FC236}">
                <a16:creationId xmlns:a16="http://schemas.microsoft.com/office/drawing/2014/main" id="{8925E78B-B95F-8744-92DB-FCF6B49EB4F4}"/>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960259" y="4264812"/>
            <a:ext cx="992423" cy="88689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a:extLst>
              <a:ext uri="{FF2B5EF4-FFF2-40B4-BE49-F238E27FC236}">
                <a16:creationId xmlns:a16="http://schemas.microsoft.com/office/drawing/2014/main" id="{D066D1A5-06A4-564D-903A-1FB0A2C2770C}"/>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4479851" y="5542700"/>
            <a:ext cx="794215" cy="800496"/>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DF9D3C12-96A9-8343-A795-853B46514C9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938048" y="5542700"/>
            <a:ext cx="1255006" cy="894993"/>
          </a:xfrm>
          <a:prstGeom prst="rect">
            <a:avLst/>
          </a:prstGeom>
        </p:spPr>
      </p:pic>
      <p:pic>
        <p:nvPicPr>
          <p:cNvPr id="18438" name="Picture 6" descr="How To Boil Potatoes | Kitchn">
            <a:extLst>
              <a:ext uri="{FF2B5EF4-FFF2-40B4-BE49-F238E27FC236}">
                <a16:creationId xmlns:a16="http://schemas.microsoft.com/office/drawing/2014/main" id="{47E02E9C-CCE9-BD47-9B23-F0FE0CF30857}"/>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2011894" y="5401548"/>
            <a:ext cx="940213" cy="975451"/>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A matter of taste | Washington State Magazine | Washington State University">
            <a:extLst>
              <a:ext uri="{FF2B5EF4-FFF2-40B4-BE49-F238E27FC236}">
                <a16:creationId xmlns:a16="http://schemas.microsoft.com/office/drawing/2014/main" id="{EF064D50-83B5-0049-B1C2-952D32A1E6C4}"/>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944405" y="4292838"/>
            <a:ext cx="1309141" cy="981856"/>
          </a:xfrm>
          <a:prstGeom prst="rect">
            <a:avLst/>
          </a:prstGeom>
          <a:noFill/>
          <a:extLst>
            <a:ext uri="{909E8E84-426E-40DD-AFC4-6F175D3DCCD1}">
              <a14:hiddenFill xmlns:a14="http://schemas.microsoft.com/office/drawing/2010/main">
                <a:solidFill>
                  <a:srgbClr val="FFFFFF"/>
                </a:solidFill>
              </a14:hiddenFill>
            </a:ext>
          </a:extLst>
        </p:spPr>
      </p:pic>
      <p:pic>
        <p:nvPicPr>
          <p:cNvPr id="18442" name="Picture 10" descr="Bruise and damage | AHDB">
            <a:extLst>
              <a:ext uri="{FF2B5EF4-FFF2-40B4-BE49-F238E27FC236}">
                <a16:creationId xmlns:a16="http://schemas.microsoft.com/office/drawing/2014/main" id="{091D4AA7-DA8A-2948-AD30-1685132D64C9}"/>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0176729" y="4275981"/>
            <a:ext cx="1251991" cy="975577"/>
          </a:xfrm>
          <a:prstGeom prst="rect">
            <a:avLst/>
          </a:prstGeom>
          <a:noFill/>
          <a:extLst>
            <a:ext uri="{909E8E84-426E-40DD-AFC4-6F175D3DCCD1}">
              <a14:hiddenFill xmlns:a14="http://schemas.microsoft.com/office/drawing/2010/main">
                <a:solidFill>
                  <a:srgbClr val="FFFFFF"/>
                </a:solidFill>
              </a14:hiddenFill>
            </a:ext>
          </a:extLst>
        </p:spPr>
      </p:pic>
      <p:pic>
        <p:nvPicPr>
          <p:cNvPr id="18444" name="Picture 12" descr="Potato soft rot (296)">
            <a:extLst>
              <a:ext uri="{FF2B5EF4-FFF2-40B4-BE49-F238E27FC236}">
                <a16:creationId xmlns:a16="http://schemas.microsoft.com/office/drawing/2014/main" id="{A3CC1BB0-049F-D44A-B644-17A9C3CA52B2}"/>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10481375" y="5411934"/>
            <a:ext cx="940214" cy="104378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A49D51F4-2E9E-824D-8508-3430C860F838}"/>
              </a:ext>
            </a:extLst>
          </p:cNvPr>
          <p:cNvSpPr txBox="1"/>
          <p:nvPr/>
        </p:nvSpPr>
        <p:spPr>
          <a:xfrm>
            <a:off x="3649554" y="6474666"/>
            <a:ext cx="8517380" cy="646331"/>
          </a:xfrm>
          <a:prstGeom prst="rect">
            <a:avLst/>
          </a:prstGeom>
          <a:noFill/>
        </p:spPr>
        <p:txBody>
          <a:bodyPr wrap="square" rtlCol="0">
            <a:spAutoFit/>
          </a:bodyPr>
          <a:lstStyle/>
          <a:p>
            <a:r>
              <a:rPr lang="en-US" dirty="0"/>
              <a:t>See details at: </a:t>
            </a:r>
            <a:r>
              <a:rPr lang="en-US" dirty="0">
                <a:hlinkClick r:id="rId12"/>
              </a:rPr>
              <a:t>https://potatoes.wsu.edu/trials-3/</a:t>
            </a:r>
            <a:endParaRPr lang="en-US" dirty="0"/>
          </a:p>
          <a:p>
            <a:endParaRPr lang="en-US" dirty="0"/>
          </a:p>
        </p:txBody>
      </p:sp>
      <p:sp>
        <p:nvSpPr>
          <p:cNvPr id="31" name="TextBox 30">
            <a:extLst>
              <a:ext uri="{FF2B5EF4-FFF2-40B4-BE49-F238E27FC236}">
                <a16:creationId xmlns:a16="http://schemas.microsoft.com/office/drawing/2014/main" id="{A8656CA5-A6F3-F348-9C8D-973AAA6F85E5}"/>
              </a:ext>
            </a:extLst>
          </p:cNvPr>
          <p:cNvSpPr txBox="1"/>
          <p:nvPr/>
        </p:nvSpPr>
        <p:spPr>
          <a:xfrm>
            <a:off x="461728" y="2967167"/>
            <a:ext cx="11302697"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Only russet, specialty market classes evaluated</a:t>
            </a:r>
          </a:p>
        </p:txBody>
      </p:sp>
    </p:spTree>
    <p:extLst>
      <p:ext uri="{BB962C8B-B14F-4D97-AF65-F5344CB8AC3E}">
        <p14:creationId xmlns:p14="http://schemas.microsoft.com/office/powerpoint/2010/main" val="15594658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EB707E30-25D7-9D43-A67A-499CFCC629E5}"/>
              </a:ext>
            </a:extLst>
          </p:cNvPr>
          <p:cNvSpPr txBox="1">
            <a:spLocks noChangeArrowheads="1"/>
          </p:cNvSpPr>
          <p:nvPr/>
        </p:nvSpPr>
        <p:spPr bwMode="auto">
          <a:xfrm>
            <a:off x="2332225" y="-33852"/>
            <a:ext cx="62751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600" dirty="0">
                <a:latin typeface="Lucida Sans" panose="020B0602030504020204" pitchFamily="34" charset="77"/>
                <a:ea typeface="Andale Mono" panose="020B0509000000000004" pitchFamily="49" charset="0"/>
                <a:cs typeface="Andale Mono" panose="020B0509000000000004" pitchFamily="49" charset="0"/>
              </a:rPr>
              <a:t>Tri-State Breeding Program</a:t>
            </a:r>
          </a:p>
        </p:txBody>
      </p:sp>
      <p:sp>
        <p:nvSpPr>
          <p:cNvPr id="175" name="Rectangle 3">
            <a:extLst>
              <a:ext uri="{FF2B5EF4-FFF2-40B4-BE49-F238E27FC236}">
                <a16:creationId xmlns:a16="http://schemas.microsoft.com/office/drawing/2014/main" id="{9B68A604-EA17-FD4F-BCBD-108E7C7B29F9}"/>
              </a:ext>
            </a:extLst>
          </p:cNvPr>
          <p:cNvSpPr>
            <a:spLocks noChangeArrowheads="1"/>
          </p:cNvSpPr>
          <p:nvPr/>
        </p:nvSpPr>
        <p:spPr bwMode="auto">
          <a:xfrm flipH="1">
            <a:off x="4846523" y="350095"/>
            <a:ext cx="45719" cy="259416"/>
          </a:xfrm>
          <a:prstGeom prst="rect">
            <a:avLst/>
          </a:prstGeom>
          <a:noFill/>
          <a:ln w="9525">
            <a:noFill/>
            <a:miter lim="800000"/>
            <a:headEnd/>
            <a:tailEnd/>
          </a:ln>
        </p:spPr>
        <p:txBody>
          <a:bodyPr wrap="square" lIns="0" tIns="0" rIns="0" bIns="0">
            <a:spAutoFit/>
          </a:bodyPr>
          <a:lstStyle/>
          <a:p>
            <a:r>
              <a:rPr lang="en-US" sz="1700" b="1">
                <a:latin typeface="Times New Roman" pitchFamily="18" charset="0"/>
              </a:rPr>
              <a:t> </a:t>
            </a:r>
            <a:endParaRPr lang="en-US">
              <a:latin typeface="Arial" charset="0"/>
            </a:endParaRPr>
          </a:p>
        </p:txBody>
      </p:sp>
      <p:sp>
        <p:nvSpPr>
          <p:cNvPr id="176" name="Rectangle 5">
            <a:extLst>
              <a:ext uri="{FF2B5EF4-FFF2-40B4-BE49-F238E27FC236}">
                <a16:creationId xmlns:a16="http://schemas.microsoft.com/office/drawing/2014/main" id="{F67EEAB9-E50C-0249-AB74-806C319EAFEE}"/>
              </a:ext>
            </a:extLst>
          </p:cNvPr>
          <p:cNvSpPr>
            <a:spLocks noChangeArrowheads="1"/>
          </p:cNvSpPr>
          <p:nvPr/>
        </p:nvSpPr>
        <p:spPr bwMode="auto">
          <a:xfrm flipH="1">
            <a:off x="7111473" y="581871"/>
            <a:ext cx="45719" cy="259416"/>
          </a:xfrm>
          <a:prstGeom prst="rect">
            <a:avLst/>
          </a:prstGeom>
          <a:noFill/>
          <a:ln w="9525">
            <a:noFill/>
            <a:miter lim="800000"/>
            <a:headEnd/>
            <a:tailEnd/>
          </a:ln>
        </p:spPr>
        <p:txBody>
          <a:bodyPr wrap="square" lIns="0" tIns="0" rIns="0" bIns="0">
            <a:spAutoFit/>
          </a:bodyPr>
          <a:lstStyle/>
          <a:p>
            <a:r>
              <a:rPr lang="en-US" sz="1700" b="1">
                <a:latin typeface="Times New Roman" pitchFamily="18" charset="0"/>
              </a:rPr>
              <a:t> </a:t>
            </a:r>
            <a:endParaRPr lang="en-US" b="1">
              <a:latin typeface="Arial" charset="0"/>
            </a:endParaRPr>
          </a:p>
        </p:txBody>
      </p:sp>
      <p:sp>
        <p:nvSpPr>
          <p:cNvPr id="177" name="Rectangle 7">
            <a:extLst>
              <a:ext uri="{FF2B5EF4-FFF2-40B4-BE49-F238E27FC236}">
                <a16:creationId xmlns:a16="http://schemas.microsoft.com/office/drawing/2014/main" id="{F5BADE58-FA50-B742-983C-B54CA548D1BC}"/>
              </a:ext>
            </a:extLst>
          </p:cNvPr>
          <p:cNvSpPr>
            <a:spLocks noChangeArrowheads="1"/>
          </p:cNvSpPr>
          <p:nvPr/>
        </p:nvSpPr>
        <p:spPr bwMode="auto">
          <a:xfrm>
            <a:off x="4342276" y="3715466"/>
            <a:ext cx="960202" cy="366235"/>
          </a:xfrm>
          <a:prstGeom prst="rect">
            <a:avLst/>
          </a:prstGeom>
          <a:noFill/>
          <a:ln w="9525">
            <a:noFill/>
            <a:miter lim="800000"/>
            <a:headEnd/>
            <a:tailEnd/>
          </a:ln>
        </p:spPr>
        <p:txBody>
          <a:bodyPr wrap="square" lIns="0" tIns="0" rIns="0" bIns="0">
            <a:spAutoFit/>
          </a:bodyPr>
          <a:lstStyle/>
          <a:p>
            <a:pPr algn="ctr"/>
            <a:r>
              <a:rPr lang="en-US" sz="1200" b="1" dirty="0">
                <a:latin typeface="Times New Roman" pitchFamily="18" charset="0"/>
              </a:rPr>
              <a:t>20-hills, 2 reps</a:t>
            </a:r>
          </a:p>
          <a:p>
            <a:pPr algn="ctr"/>
            <a:r>
              <a:rPr lang="en-US" sz="1200" b="1" dirty="0">
                <a:latin typeface="Times New Roman" pitchFamily="18" charset="0"/>
              </a:rPr>
              <a:t>Klamath  (SI)</a:t>
            </a:r>
            <a:endParaRPr lang="en-US" sz="1200" b="1" dirty="0">
              <a:latin typeface="Arial" charset="0"/>
            </a:endParaRPr>
          </a:p>
        </p:txBody>
      </p:sp>
      <p:sp>
        <p:nvSpPr>
          <p:cNvPr id="178" name="Text Box 10">
            <a:extLst>
              <a:ext uri="{FF2B5EF4-FFF2-40B4-BE49-F238E27FC236}">
                <a16:creationId xmlns:a16="http://schemas.microsoft.com/office/drawing/2014/main" id="{51BC7CE9-11AF-464C-8EAA-7A4D86E9C58E}"/>
              </a:ext>
            </a:extLst>
          </p:cNvPr>
          <p:cNvSpPr txBox="1">
            <a:spLocks noChangeArrowheads="1"/>
          </p:cNvSpPr>
          <p:nvPr/>
        </p:nvSpPr>
        <p:spPr bwMode="auto">
          <a:xfrm>
            <a:off x="2811724" y="2121838"/>
            <a:ext cx="3981333" cy="458088"/>
          </a:xfrm>
          <a:prstGeom prst="rect">
            <a:avLst/>
          </a:prstGeom>
          <a:noFill/>
          <a:ln w="9525">
            <a:noFill/>
            <a:miter lim="800000"/>
            <a:headEnd/>
            <a:tailEnd/>
          </a:ln>
        </p:spPr>
        <p:txBody>
          <a:bodyPr wrap="square">
            <a:spAutoFit/>
          </a:bodyPr>
          <a:lstStyle/>
          <a:p>
            <a:pPr algn="ctr"/>
            <a:r>
              <a:rPr lang="en-US" sz="1200" b="1" dirty="0">
                <a:solidFill>
                  <a:srgbClr val="FF0000"/>
                </a:solidFill>
                <a:latin typeface="Times New Roman" pitchFamily="18" charset="0"/>
                <a:cs typeface="Times New Roman" pitchFamily="18" charset="0"/>
              </a:rPr>
              <a:t>Single Hills </a:t>
            </a:r>
          </a:p>
          <a:p>
            <a:pPr algn="ctr"/>
            <a:r>
              <a:rPr lang="en-US" sz="1200" b="1" dirty="0">
                <a:latin typeface="Times New Roman" pitchFamily="18" charset="0"/>
                <a:cs typeface="Times New Roman" pitchFamily="18" charset="0"/>
              </a:rPr>
              <a:t>Klamath Falls (~60,000 in Field)</a:t>
            </a:r>
          </a:p>
        </p:txBody>
      </p:sp>
      <p:sp>
        <p:nvSpPr>
          <p:cNvPr id="179" name="Text Box 16">
            <a:extLst>
              <a:ext uri="{FF2B5EF4-FFF2-40B4-BE49-F238E27FC236}">
                <a16:creationId xmlns:a16="http://schemas.microsoft.com/office/drawing/2014/main" id="{97EB18C7-3521-A247-AEFD-0209B46F3CEE}"/>
              </a:ext>
            </a:extLst>
          </p:cNvPr>
          <p:cNvSpPr txBox="1">
            <a:spLocks noChangeArrowheads="1"/>
          </p:cNvSpPr>
          <p:nvPr/>
        </p:nvSpPr>
        <p:spPr bwMode="auto">
          <a:xfrm>
            <a:off x="5784206" y="3704536"/>
            <a:ext cx="1601515" cy="461665"/>
          </a:xfrm>
          <a:prstGeom prst="rect">
            <a:avLst/>
          </a:prstGeom>
          <a:noFill/>
          <a:ln w="9525">
            <a:noFill/>
            <a:miter lim="800000"/>
            <a:headEnd/>
            <a:tailEnd/>
          </a:ln>
        </p:spPr>
        <p:txBody>
          <a:bodyPr wrap="square">
            <a:spAutoFit/>
          </a:bodyPr>
          <a:lstStyle/>
          <a:p>
            <a:pPr algn="ctr"/>
            <a:r>
              <a:rPr lang="en-US" sz="1200" b="1" dirty="0">
                <a:latin typeface="Times New Roman" pitchFamily="18" charset="0"/>
                <a:cs typeface="Times New Roman" pitchFamily="18" charset="0"/>
              </a:rPr>
              <a:t>20-hills, 2 reps</a:t>
            </a:r>
          </a:p>
          <a:p>
            <a:pPr algn="ctr"/>
            <a:r>
              <a:rPr lang="en-US" sz="1200" b="1" dirty="0">
                <a:latin typeface="Times New Roman" pitchFamily="18" charset="0"/>
                <a:cs typeface="Times New Roman" pitchFamily="18" charset="0"/>
              </a:rPr>
              <a:t>Ontario</a:t>
            </a:r>
          </a:p>
        </p:txBody>
      </p:sp>
      <p:sp>
        <p:nvSpPr>
          <p:cNvPr id="180" name="Rectangle 17">
            <a:extLst>
              <a:ext uri="{FF2B5EF4-FFF2-40B4-BE49-F238E27FC236}">
                <a16:creationId xmlns:a16="http://schemas.microsoft.com/office/drawing/2014/main" id="{AAB16C8B-A682-3E4B-BA81-F8FE0C5E8EB1}"/>
              </a:ext>
            </a:extLst>
          </p:cNvPr>
          <p:cNvSpPr>
            <a:spLocks noChangeArrowheads="1"/>
          </p:cNvSpPr>
          <p:nvPr/>
        </p:nvSpPr>
        <p:spPr bwMode="auto">
          <a:xfrm>
            <a:off x="2737842" y="3715466"/>
            <a:ext cx="960202" cy="366235"/>
          </a:xfrm>
          <a:prstGeom prst="rect">
            <a:avLst/>
          </a:prstGeom>
          <a:noFill/>
          <a:ln w="9525">
            <a:noFill/>
            <a:miter lim="800000"/>
            <a:headEnd/>
            <a:tailEnd/>
          </a:ln>
        </p:spPr>
        <p:txBody>
          <a:bodyPr wrap="square" lIns="0" tIns="0" rIns="0" bIns="0">
            <a:spAutoFit/>
          </a:bodyPr>
          <a:lstStyle/>
          <a:p>
            <a:pPr algn="ctr"/>
            <a:r>
              <a:rPr lang="en-US" sz="1200" b="1" dirty="0">
                <a:latin typeface="Times New Roman" pitchFamily="18" charset="0"/>
              </a:rPr>
              <a:t>20-hills, 2 reps</a:t>
            </a:r>
          </a:p>
          <a:p>
            <a:pPr algn="ctr"/>
            <a:r>
              <a:rPr lang="en-US" sz="1200" b="1" dirty="0">
                <a:latin typeface="Times New Roman" pitchFamily="18" charset="0"/>
              </a:rPr>
              <a:t>Hermiston</a:t>
            </a:r>
            <a:endParaRPr lang="en-US" sz="1200" b="1" dirty="0">
              <a:latin typeface="Arial" charset="0"/>
            </a:endParaRPr>
          </a:p>
        </p:txBody>
      </p:sp>
      <p:sp>
        <p:nvSpPr>
          <p:cNvPr id="181" name="Rectangle 18">
            <a:extLst>
              <a:ext uri="{FF2B5EF4-FFF2-40B4-BE49-F238E27FC236}">
                <a16:creationId xmlns:a16="http://schemas.microsoft.com/office/drawing/2014/main" id="{A279D225-CBBB-3B4E-B6FF-CD27E3B17BCB}"/>
              </a:ext>
            </a:extLst>
          </p:cNvPr>
          <p:cNvSpPr>
            <a:spLocks noChangeArrowheads="1"/>
          </p:cNvSpPr>
          <p:nvPr/>
        </p:nvSpPr>
        <p:spPr bwMode="auto">
          <a:xfrm>
            <a:off x="3378596" y="2941798"/>
            <a:ext cx="867952" cy="366235"/>
          </a:xfrm>
          <a:prstGeom prst="rect">
            <a:avLst/>
          </a:prstGeom>
          <a:noFill/>
          <a:ln w="9525">
            <a:noFill/>
            <a:miter lim="800000"/>
            <a:headEnd/>
            <a:tailEnd/>
          </a:ln>
        </p:spPr>
        <p:txBody>
          <a:bodyPr wrap="square" lIns="0" tIns="0" rIns="0" bIns="0">
            <a:spAutoFit/>
          </a:bodyPr>
          <a:lstStyle/>
          <a:p>
            <a:pPr algn="ctr"/>
            <a:r>
              <a:rPr lang="en-US" sz="1200" b="1" dirty="0">
                <a:latin typeface="Times New Roman" pitchFamily="18" charset="0"/>
              </a:rPr>
              <a:t>4-hills (~700)</a:t>
            </a:r>
          </a:p>
          <a:p>
            <a:pPr algn="ctr"/>
            <a:r>
              <a:rPr lang="en-US" sz="1200" b="1" dirty="0">
                <a:latin typeface="Times New Roman" pitchFamily="18" charset="0"/>
              </a:rPr>
              <a:t>Hermiston</a:t>
            </a:r>
            <a:endParaRPr lang="en-US" sz="1200" b="1" dirty="0">
              <a:latin typeface="Arial" charset="0"/>
            </a:endParaRPr>
          </a:p>
        </p:txBody>
      </p:sp>
      <p:sp>
        <p:nvSpPr>
          <p:cNvPr id="182" name="Rectangle 23">
            <a:extLst>
              <a:ext uri="{FF2B5EF4-FFF2-40B4-BE49-F238E27FC236}">
                <a16:creationId xmlns:a16="http://schemas.microsoft.com/office/drawing/2014/main" id="{3535BA6D-BF4E-6A4B-9031-847EDA75242F}"/>
              </a:ext>
            </a:extLst>
          </p:cNvPr>
          <p:cNvSpPr>
            <a:spLocks noChangeArrowheads="1"/>
          </p:cNvSpPr>
          <p:nvPr/>
        </p:nvSpPr>
        <p:spPr bwMode="auto">
          <a:xfrm flipH="1">
            <a:off x="2917913" y="1427375"/>
            <a:ext cx="45719" cy="137338"/>
          </a:xfrm>
          <a:prstGeom prst="rect">
            <a:avLst/>
          </a:prstGeom>
          <a:noFill/>
          <a:ln w="9525">
            <a:noFill/>
            <a:miter lim="800000"/>
            <a:headEnd/>
            <a:tailEnd/>
          </a:ln>
        </p:spPr>
        <p:txBody>
          <a:bodyPr wrap="square" lIns="0" tIns="0" rIns="0" bIns="0">
            <a:spAutoFit/>
          </a:bodyPr>
          <a:lstStyle/>
          <a:p>
            <a:r>
              <a:rPr lang="en-US" sz="900" b="1">
                <a:latin typeface="Times New Roman" pitchFamily="18" charset="0"/>
              </a:rPr>
              <a:t> </a:t>
            </a:r>
            <a:endParaRPr lang="en-US" b="1">
              <a:latin typeface="Arial" charset="0"/>
            </a:endParaRPr>
          </a:p>
        </p:txBody>
      </p:sp>
      <p:sp>
        <p:nvSpPr>
          <p:cNvPr id="183" name="Rectangle 27">
            <a:extLst>
              <a:ext uri="{FF2B5EF4-FFF2-40B4-BE49-F238E27FC236}">
                <a16:creationId xmlns:a16="http://schemas.microsoft.com/office/drawing/2014/main" id="{CA748430-6B79-FF4E-AC71-C97A5B74EC60}"/>
              </a:ext>
            </a:extLst>
          </p:cNvPr>
          <p:cNvSpPr>
            <a:spLocks noChangeArrowheads="1"/>
          </p:cNvSpPr>
          <p:nvPr/>
        </p:nvSpPr>
        <p:spPr bwMode="auto">
          <a:xfrm flipH="1">
            <a:off x="4168388" y="1420626"/>
            <a:ext cx="45719" cy="137338"/>
          </a:xfrm>
          <a:prstGeom prst="rect">
            <a:avLst/>
          </a:prstGeom>
          <a:noFill/>
          <a:ln w="9525">
            <a:noFill/>
            <a:miter lim="800000"/>
            <a:headEnd/>
            <a:tailEnd/>
          </a:ln>
        </p:spPr>
        <p:txBody>
          <a:bodyPr wrap="square" lIns="0" tIns="0" rIns="0" bIns="0">
            <a:spAutoFit/>
          </a:bodyPr>
          <a:lstStyle/>
          <a:p>
            <a:r>
              <a:rPr lang="en-US" sz="900" b="1">
                <a:latin typeface="Times New Roman" pitchFamily="18" charset="0"/>
              </a:rPr>
              <a:t> </a:t>
            </a:r>
            <a:endParaRPr lang="en-US" b="1">
              <a:latin typeface="Arial" charset="0"/>
            </a:endParaRPr>
          </a:p>
        </p:txBody>
      </p:sp>
      <p:sp>
        <p:nvSpPr>
          <p:cNvPr id="184" name="Rectangle 28">
            <a:extLst>
              <a:ext uri="{FF2B5EF4-FFF2-40B4-BE49-F238E27FC236}">
                <a16:creationId xmlns:a16="http://schemas.microsoft.com/office/drawing/2014/main" id="{0851C290-AA8C-F440-ADFB-BA47600D189C}"/>
              </a:ext>
            </a:extLst>
          </p:cNvPr>
          <p:cNvSpPr>
            <a:spLocks noChangeArrowheads="1"/>
          </p:cNvSpPr>
          <p:nvPr/>
        </p:nvSpPr>
        <p:spPr bwMode="auto">
          <a:xfrm flipH="1">
            <a:off x="3051263" y="1867113"/>
            <a:ext cx="45719" cy="137338"/>
          </a:xfrm>
          <a:prstGeom prst="rect">
            <a:avLst/>
          </a:prstGeom>
          <a:noFill/>
          <a:ln w="9525">
            <a:noFill/>
            <a:miter lim="800000"/>
            <a:headEnd/>
            <a:tailEnd/>
          </a:ln>
        </p:spPr>
        <p:txBody>
          <a:bodyPr wrap="square" lIns="0" tIns="0" rIns="0" bIns="0">
            <a:spAutoFit/>
          </a:bodyPr>
          <a:lstStyle/>
          <a:p>
            <a:r>
              <a:rPr lang="en-US" sz="900" b="1">
                <a:latin typeface="Times New Roman" pitchFamily="18" charset="0"/>
              </a:rPr>
              <a:t> </a:t>
            </a:r>
            <a:endParaRPr lang="en-US" b="1">
              <a:latin typeface="Arial" charset="0"/>
            </a:endParaRPr>
          </a:p>
        </p:txBody>
      </p:sp>
      <p:sp>
        <p:nvSpPr>
          <p:cNvPr id="185" name="Rectangle 30">
            <a:extLst>
              <a:ext uri="{FF2B5EF4-FFF2-40B4-BE49-F238E27FC236}">
                <a16:creationId xmlns:a16="http://schemas.microsoft.com/office/drawing/2014/main" id="{06DE9F06-8189-0445-B47F-420EC2169615}"/>
              </a:ext>
            </a:extLst>
          </p:cNvPr>
          <p:cNvSpPr>
            <a:spLocks noChangeArrowheads="1"/>
          </p:cNvSpPr>
          <p:nvPr/>
        </p:nvSpPr>
        <p:spPr bwMode="auto">
          <a:xfrm flipH="1">
            <a:off x="3946138" y="1893703"/>
            <a:ext cx="45719" cy="137338"/>
          </a:xfrm>
          <a:prstGeom prst="rect">
            <a:avLst/>
          </a:prstGeom>
          <a:noFill/>
          <a:ln w="9525">
            <a:noFill/>
            <a:miter lim="800000"/>
            <a:headEnd/>
            <a:tailEnd/>
          </a:ln>
        </p:spPr>
        <p:txBody>
          <a:bodyPr wrap="square" lIns="0" tIns="0" rIns="0" bIns="0">
            <a:spAutoFit/>
          </a:bodyPr>
          <a:lstStyle/>
          <a:p>
            <a:r>
              <a:rPr lang="en-US" sz="900" b="1">
                <a:latin typeface="Times New Roman" pitchFamily="18" charset="0"/>
              </a:rPr>
              <a:t> </a:t>
            </a:r>
            <a:endParaRPr lang="en-US" b="1">
              <a:latin typeface="Arial" charset="0"/>
            </a:endParaRPr>
          </a:p>
        </p:txBody>
      </p:sp>
      <p:sp>
        <p:nvSpPr>
          <p:cNvPr id="186" name="Rectangle 31">
            <a:extLst>
              <a:ext uri="{FF2B5EF4-FFF2-40B4-BE49-F238E27FC236}">
                <a16:creationId xmlns:a16="http://schemas.microsoft.com/office/drawing/2014/main" id="{F8EB2E31-2B70-104C-8601-14D134B986B4}"/>
              </a:ext>
            </a:extLst>
          </p:cNvPr>
          <p:cNvSpPr>
            <a:spLocks noChangeArrowheads="1"/>
          </p:cNvSpPr>
          <p:nvPr/>
        </p:nvSpPr>
        <p:spPr bwMode="auto">
          <a:xfrm flipH="1">
            <a:off x="4657338" y="2049278"/>
            <a:ext cx="45719" cy="137338"/>
          </a:xfrm>
          <a:prstGeom prst="rect">
            <a:avLst/>
          </a:prstGeom>
          <a:noFill/>
          <a:ln w="9525">
            <a:noFill/>
            <a:miter lim="800000"/>
            <a:headEnd/>
            <a:tailEnd/>
          </a:ln>
        </p:spPr>
        <p:txBody>
          <a:bodyPr wrap="square" lIns="0" tIns="0" rIns="0" bIns="0">
            <a:spAutoFit/>
          </a:bodyPr>
          <a:lstStyle/>
          <a:p>
            <a:r>
              <a:rPr lang="en-US" sz="900" b="1">
                <a:latin typeface="Times New Roman" pitchFamily="18" charset="0"/>
              </a:rPr>
              <a:t> </a:t>
            </a:r>
            <a:endParaRPr lang="en-US" b="1">
              <a:latin typeface="Arial" charset="0"/>
            </a:endParaRPr>
          </a:p>
        </p:txBody>
      </p:sp>
      <p:sp>
        <p:nvSpPr>
          <p:cNvPr id="187" name="Rectangle 32">
            <a:extLst>
              <a:ext uri="{FF2B5EF4-FFF2-40B4-BE49-F238E27FC236}">
                <a16:creationId xmlns:a16="http://schemas.microsoft.com/office/drawing/2014/main" id="{F85FC182-9766-BC42-A73A-B6DE7E714178}"/>
              </a:ext>
            </a:extLst>
          </p:cNvPr>
          <p:cNvSpPr>
            <a:spLocks noChangeArrowheads="1"/>
          </p:cNvSpPr>
          <p:nvPr/>
        </p:nvSpPr>
        <p:spPr bwMode="auto">
          <a:xfrm flipH="1">
            <a:off x="5292338" y="2149550"/>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188" name="Rectangle 33">
            <a:extLst>
              <a:ext uri="{FF2B5EF4-FFF2-40B4-BE49-F238E27FC236}">
                <a16:creationId xmlns:a16="http://schemas.microsoft.com/office/drawing/2014/main" id="{E8D5986E-733B-1D42-B65E-7503F16F6871}"/>
              </a:ext>
            </a:extLst>
          </p:cNvPr>
          <p:cNvSpPr>
            <a:spLocks noChangeArrowheads="1"/>
          </p:cNvSpPr>
          <p:nvPr/>
        </p:nvSpPr>
        <p:spPr bwMode="auto">
          <a:xfrm flipH="1">
            <a:off x="5347372" y="2149550"/>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189" name="Rectangle 35">
            <a:extLst>
              <a:ext uri="{FF2B5EF4-FFF2-40B4-BE49-F238E27FC236}">
                <a16:creationId xmlns:a16="http://schemas.microsoft.com/office/drawing/2014/main" id="{5D5D51A2-8A08-F546-A42D-B79DDB70A4B8}"/>
              </a:ext>
            </a:extLst>
          </p:cNvPr>
          <p:cNvSpPr>
            <a:spLocks noChangeArrowheads="1"/>
          </p:cNvSpPr>
          <p:nvPr/>
        </p:nvSpPr>
        <p:spPr bwMode="auto">
          <a:xfrm flipH="1">
            <a:off x="6911588" y="2341376"/>
            <a:ext cx="45719" cy="137338"/>
          </a:xfrm>
          <a:prstGeom prst="rect">
            <a:avLst/>
          </a:prstGeom>
          <a:noFill/>
          <a:ln w="9525">
            <a:noFill/>
            <a:miter lim="800000"/>
            <a:headEnd/>
            <a:tailEnd/>
          </a:ln>
        </p:spPr>
        <p:txBody>
          <a:bodyPr wrap="square" lIns="0" tIns="0" rIns="0" bIns="0">
            <a:spAutoFit/>
          </a:bodyPr>
          <a:lstStyle/>
          <a:p>
            <a:r>
              <a:rPr lang="en-US" sz="900" b="1">
                <a:latin typeface="Times New Roman" pitchFamily="18" charset="0"/>
              </a:rPr>
              <a:t> </a:t>
            </a:r>
            <a:endParaRPr lang="en-US" b="1">
              <a:latin typeface="Arial" charset="0"/>
            </a:endParaRPr>
          </a:p>
        </p:txBody>
      </p:sp>
      <p:sp>
        <p:nvSpPr>
          <p:cNvPr id="190" name="Rectangle 36">
            <a:extLst>
              <a:ext uri="{FF2B5EF4-FFF2-40B4-BE49-F238E27FC236}">
                <a16:creationId xmlns:a16="http://schemas.microsoft.com/office/drawing/2014/main" id="{105700B5-28E6-5244-91B4-5D952C2917EC}"/>
              </a:ext>
            </a:extLst>
          </p:cNvPr>
          <p:cNvSpPr>
            <a:spLocks noChangeArrowheads="1"/>
          </p:cNvSpPr>
          <p:nvPr/>
        </p:nvSpPr>
        <p:spPr bwMode="auto">
          <a:xfrm flipH="1">
            <a:off x="4657338" y="2498540"/>
            <a:ext cx="45719" cy="137338"/>
          </a:xfrm>
          <a:prstGeom prst="rect">
            <a:avLst/>
          </a:prstGeom>
          <a:noFill/>
          <a:ln w="9525">
            <a:noFill/>
            <a:miter lim="800000"/>
            <a:headEnd/>
            <a:tailEnd/>
          </a:ln>
        </p:spPr>
        <p:txBody>
          <a:bodyPr wrap="square" lIns="0" tIns="0" rIns="0" bIns="0">
            <a:spAutoFit/>
          </a:bodyPr>
          <a:lstStyle/>
          <a:p>
            <a:r>
              <a:rPr lang="en-US" sz="900" b="1">
                <a:latin typeface="Times New Roman" pitchFamily="18" charset="0"/>
              </a:rPr>
              <a:t> </a:t>
            </a:r>
            <a:endParaRPr lang="en-US" b="1">
              <a:latin typeface="Arial" charset="0"/>
            </a:endParaRPr>
          </a:p>
        </p:txBody>
      </p:sp>
      <p:sp>
        <p:nvSpPr>
          <p:cNvPr id="191" name="Rectangle 42">
            <a:extLst>
              <a:ext uri="{FF2B5EF4-FFF2-40B4-BE49-F238E27FC236}">
                <a16:creationId xmlns:a16="http://schemas.microsoft.com/office/drawing/2014/main" id="{D3004596-03E9-DE4B-93AE-5418D33616AA}"/>
              </a:ext>
            </a:extLst>
          </p:cNvPr>
          <p:cNvSpPr>
            <a:spLocks noChangeArrowheads="1"/>
          </p:cNvSpPr>
          <p:nvPr/>
        </p:nvSpPr>
        <p:spPr bwMode="auto">
          <a:xfrm flipH="1">
            <a:off x="4265755" y="3767213"/>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192" name="Rectangle 50">
            <a:extLst>
              <a:ext uri="{FF2B5EF4-FFF2-40B4-BE49-F238E27FC236}">
                <a16:creationId xmlns:a16="http://schemas.microsoft.com/office/drawing/2014/main" id="{6A26188B-01EC-7A4F-A810-9DBEC568FA8A}"/>
              </a:ext>
            </a:extLst>
          </p:cNvPr>
          <p:cNvSpPr>
            <a:spLocks noChangeArrowheads="1"/>
          </p:cNvSpPr>
          <p:nvPr/>
        </p:nvSpPr>
        <p:spPr bwMode="auto">
          <a:xfrm flipH="1">
            <a:off x="4689090" y="4518100"/>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193" name="Rectangle 51">
            <a:extLst>
              <a:ext uri="{FF2B5EF4-FFF2-40B4-BE49-F238E27FC236}">
                <a16:creationId xmlns:a16="http://schemas.microsoft.com/office/drawing/2014/main" id="{0F538A1A-4628-D841-893B-473D5A713A66}"/>
              </a:ext>
            </a:extLst>
          </p:cNvPr>
          <p:cNvSpPr>
            <a:spLocks noChangeArrowheads="1"/>
          </p:cNvSpPr>
          <p:nvPr/>
        </p:nvSpPr>
        <p:spPr bwMode="auto">
          <a:xfrm flipH="1">
            <a:off x="4744122" y="4518100"/>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194" name="Rectangle 66">
            <a:extLst>
              <a:ext uri="{FF2B5EF4-FFF2-40B4-BE49-F238E27FC236}">
                <a16:creationId xmlns:a16="http://schemas.microsoft.com/office/drawing/2014/main" id="{09BEAC2E-E5C5-1847-9FBE-C80B7DBD5EC2}"/>
              </a:ext>
            </a:extLst>
          </p:cNvPr>
          <p:cNvSpPr>
            <a:spLocks noChangeArrowheads="1"/>
          </p:cNvSpPr>
          <p:nvPr/>
        </p:nvSpPr>
        <p:spPr bwMode="auto">
          <a:xfrm flipH="1">
            <a:off x="3392046" y="6915622"/>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195" name="Rectangle 72">
            <a:extLst>
              <a:ext uri="{FF2B5EF4-FFF2-40B4-BE49-F238E27FC236}">
                <a16:creationId xmlns:a16="http://schemas.microsoft.com/office/drawing/2014/main" id="{9BA8B8FA-BFA9-A445-8201-9A0B829B24A8}"/>
              </a:ext>
            </a:extLst>
          </p:cNvPr>
          <p:cNvSpPr>
            <a:spLocks noChangeArrowheads="1"/>
          </p:cNvSpPr>
          <p:nvPr/>
        </p:nvSpPr>
        <p:spPr bwMode="auto">
          <a:xfrm>
            <a:off x="2936752" y="1463212"/>
            <a:ext cx="3756822" cy="480127"/>
          </a:xfrm>
          <a:prstGeom prst="rect">
            <a:avLst/>
          </a:prstGeom>
          <a:noFill/>
          <a:ln w="25400">
            <a:solidFill>
              <a:srgbClr val="000000"/>
            </a:solidFill>
            <a:miter lim="800000"/>
            <a:headEnd/>
            <a:tailEnd/>
          </a:ln>
        </p:spPr>
        <p:txBody>
          <a:bodyPr/>
          <a:lstStyle/>
          <a:p>
            <a:endParaRPr lang="en-US"/>
          </a:p>
        </p:txBody>
      </p:sp>
      <p:sp>
        <p:nvSpPr>
          <p:cNvPr id="196" name="Rectangle 73">
            <a:extLst>
              <a:ext uri="{FF2B5EF4-FFF2-40B4-BE49-F238E27FC236}">
                <a16:creationId xmlns:a16="http://schemas.microsoft.com/office/drawing/2014/main" id="{7ABEAE32-8F56-FD43-B073-FD0876838974}"/>
              </a:ext>
            </a:extLst>
          </p:cNvPr>
          <p:cNvSpPr>
            <a:spLocks noChangeArrowheads="1"/>
          </p:cNvSpPr>
          <p:nvPr/>
        </p:nvSpPr>
        <p:spPr bwMode="auto">
          <a:xfrm flipH="1">
            <a:off x="5224606" y="1711011"/>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197" name="Rectangle 74">
            <a:extLst>
              <a:ext uri="{FF2B5EF4-FFF2-40B4-BE49-F238E27FC236}">
                <a16:creationId xmlns:a16="http://schemas.microsoft.com/office/drawing/2014/main" id="{379E6F76-5D37-C54A-9DA3-3FFE32D87F0E}"/>
              </a:ext>
            </a:extLst>
          </p:cNvPr>
          <p:cNvSpPr>
            <a:spLocks noChangeArrowheads="1"/>
          </p:cNvSpPr>
          <p:nvPr/>
        </p:nvSpPr>
        <p:spPr bwMode="auto">
          <a:xfrm flipH="1">
            <a:off x="4813971" y="1854015"/>
            <a:ext cx="45719" cy="137338"/>
          </a:xfrm>
          <a:prstGeom prst="rect">
            <a:avLst/>
          </a:prstGeom>
          <a:noFill/>
          <a:ln w="9525">
            <a:noFill/>
            <a:miter lim="800000"/>
            <a:headEnd/>
            <a:tailEnd/>
          </a:ln>
        </p:spPr>
        <p:txBody>
          <a:bodyPr wrap="square" lIns="0" tIns="0" rIns="0" bIns="0">
            <a:spAutoFit/>
          </a:bodyPr>
          <a:lstStyle/>
          <a:p>
            <a:r>
              <a:rPr lang="en-US" sz="900" b="1">
                <a:latin typeface="Times New Roman" pitchFamily="18" charset="0"/>
              </a:rPr>
              <a:t> </a:t>
            </a:r>
            <a:endParaRPr lang="en-US" b="1">
              <a:latin typeface="Arial" charset="0"/>
            </a:endParaRPr>
          </a:p>
        </p:txBody>
      </p:sp>
      <p:sp>
        <p:nvSpPr>
          <p:cNvPr id="198" name="Rectangle 75">
            <a:extLst>
              <a:ext uri="{FF2B5EF4-FFF2-40B4-BE49-F238E27FC236}">
                <a16:creationId xmlns:a16="http://schemas.microsoft.com/office/drawing/2014/main" id="{305D15DC-3788-E846-A225-01CFEAD56318}"/>
              </a:ext>
            </a:extLst>
          </p:cNvPr>
          <p:cNvSpPr>
            <a:spLocks noChangeArrowheads="1"/>
          </p:cNvSpPr>
          <p:nvPr/>
        </p:nvSpPr>
        <p:spPr bwMode="auto">
          <a:xfrm flipH="1">
            <a:off x="5525171" y="2012765"/>
            <a:ext cx="45719" cy="137338"/>
          </a:xfrm>
          <a:prstGeom prst="rect">
            <a:avLst/>
          </a:prstGeom>
          <a:noFill/>
          <a:ln w="9525">
            <a:noFill/>
            <a:miter lim="800000"/>
            <a:headEnd/>
            <a:tailEnd/>
          </a:ln>
        </p:spPr>
        <p:txBody>
          <a:bodyPr wrap="square" lIns="0" tIns="0" rIns="0" bIns="0">
            <a:spAutoFit/>
          </a:bodyPr>
          <a:lstStyle/>
          <a:p>
            <a:r>
              <a:rPr lang="en-US" sz="900" b="1">
                <a:latin typeface="Times New Roman" pitchFamily="18" charset="0"/>
              </a:rPr>
              <a:t> </a:t>
            </a:r>
            <a:endParaRPr lang="en-US" b="1">
              <a:latin typeface="Arial" charset="0"/>
            </a:endParaRPr>
          </a:p>
        </p:txBody>
      </p:sp>
      <p:sp>
        <p:nvSpPr>
          <p:cNvPr id="199" name="Rectangle 76">
            <a:extLst>
              <a:ext uri="{FF2B5EF4-FFF2-40B4-BE49-F238E27FC236}">
                <a16:creationId xmlns:a16="http://schemas.microsoft.com/office/drawing/2014/main" id="{DADF4973-EA51-DE4C-A547-6F4786980C0E}"/>
              </a:ext>
            </a:extLst>
          </p:cNvPr>
          <p:cNvSpPr>
            <a:spLocks noChangeArrowheads="1"/>
          </p:cNvSpPr>
          <p:nvPr/>
        </p:nvSpPr>
        <p:spPr bwMode="auto">
          <a:xfrm flipH="1">
            <a:off x="5525171" y="2109863"/>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200" name="Rectangle 77">
            <a:extLst>
              <a:ext uri="{FF2B5EF4-FFF2-40B4-BE49-F238E27FC236}">
                <a16:creationId xmlns:a16="http://schemas.microsoft.com/office/drawing/2014/main" id="{C632C5BC-B53D-3648-BEED-D2EA450F1CAF}"/>
              </a:ext>
            </a:extLst>
          </p:cNvPr>
          <p:cNvSpPr>
            <a:spLocks noChangeArrowheads="1"/>
          </p:cNvSpPr>
          <p:nvPr/>
        </p:nvSpPr>
        <p:spPr bwMode="auto">
          <a:xfrm flipH="1">
            <a:off x="5525171" y="2298775"/>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201" name="Rectangle 78">
            <a:extLst>
              <a:ext uri="{FF2B5EF4-FFF2-40B4-BE49-F238E27FC236}">
                <a16:creationId xmlns:a16="http://schemas.microsoft.com/office/drawing/2014/main" id="{4F2ED728-D5D7-4645-8494-6731A29E4A05}"/>
              </a:ext>
            </a:extLst>
          </p:cNvPr>
          <p:cNvSpPr>
            <a:spLocks noChangeArrowheads="1"/>
          </p:cNvSpPr>
          <p:nvPr/>
        </p:nvSpPr>
        <p:spPr bwMode="auto">
          <a:xfrm flipH="1">
            <a:off x="5525171" y="2487687"/>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202" name="Rectangle 79">
            <a:extLst>
              <a:ext uri="{FF2B5EF4-FFF2-40B4-BE49-F238E27FC236}">
                <a16:creationId xmlns:a16="http://schemas.microsoft.com/office/drawing/2014/main" id="{9F855D07-05D2-B041-BF86-49F067F7BAFB}"/>
              </a:ext>
            </a:extLst>
          </p:cNvPr>
          <p:cNvSpPr>
            <a:spLocks noChangeArrowheads="1"/>
          </p:cNvSpPr>
          <p:nvPr/>
        </p:nvSpPr>
        <p:spPr bwMode="auto">
          <a:xfrm flipH="1">
            <a:off x="4813971" y="2732163"/>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203" name="Freeform 80">
            <a:extLst>
              <a:ext uri="{FF2B5EF4-FFF2-40B4-BE49-F238E27FC236}">
                <a16:creationId xmlns:a16="http://schemas.microsoft.com/office/drawing/2014/main" id="{2C27DF52-1880-A541-B57A-B792D2CF5314}"/>
              </a:ext>
            </a:extLst>
          </p:cNvPr>
          <p:cNvSpPr>
            <a:spLocks/>
          </p:cNvSpPr>
          <p:nvPr/>
        </p:nvSpPr>
        <p:spPr bwMode="auto">
          <a:xfrm>
            <a:off x="4670541" y="1953969"/>
            <a:ext cx="160364" cy="130657"/>
          </a:xfrm>
          <a:custGeom>
            <a:avLst/>
            <a:gdLst>
              <a:gd name="T0" fmla="*/ 0 w 139"/>
              <a:gd name="T1" fmla="*/ 107 h 143"/>
              <a:gd name="T2" fmla="*/ 35 w 139"/>
              <a:gd name="T3" fmla="*/ 107 h 143"/>
              <a:gd name="T4" fmla="*/ 35 w 139"/>
              <a:gd name="T5" fmla="*/ 0 h 143"/>
              <a:gd name="T6" fmla="*/ 106 w 139"/>
              <a:gd name="T7" fmla="*/ 0 h 143"/>
              <a:gd name="T8" fmla="*/ 106 w 139"/>
              <a:gd name="T9" fmla="*/ 107 h 143"/>
              <a:gd name="T10" fmla="*/ 139 w 139"/>
              <a:gd name="T11" fmla="*/ 107 h 143"/>
              <a:gd name="T12" fmla="*/ 71 w 139"/>
              <a:gd name="T13" fmla="*/ 143 h 143"/>
              <a:gd name="T14" fmla="*/ 0 w 139"/>
              <a:gd name="T15" fmla="*/ 107 h 143"/>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143"/>
              <a:gd name="T26" fmla="*/ 139 w 139"/>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143">
                <a:moveTo>
                  <a:pt x="0" y="107"/>
                </a:moveTo>
                <a:lnTo>
                  <a:pt x="35" y="107"/>
                </a:lnTo>
                <a:lnTo>
                  <a:pt x="35" y="0"/>
                </a:lnTo>
                <a:lnTo>
                  <a:pt x="106" y="0"/>
                </a:lnTo>
                <a:lnTo>
                  <a:pt x="106" y="107"/>
                </a:lnTo>
                <a:lnTo>
                  <a:pt x="139" y="107"/>
                </a:lnTo>
                <a:lnTo>
                  <a:pt x="71" y="143"/>
                </a:lnTo>
                <a:lnTo>
                  <a:pt x="0" y="107"/>
                </a:lnTo>
                <a:close/>
              </a:path>
            </a:pathLst>
          </a:custGeom>
          <a:solidFill>
            <a:srgbClr val="006600"/>
          </a:solidFill>
          <a:ln w="12700">
            <a:solidFill>
              <a:srgbClr val="000000"/>
            </a:solidFill>
            <a:round/>
            <a:headEnd/>
            <a:tailEnd/>
          </a:ln>
        </p:spPr>
        <p:txBody>
          <a:bodyPr/>
          <a:lstStyle/>
          <a:p>
            <a:endParaRPr lang="en-US"/>
          </a:p>
        </p:txBody>
      </p:sp>
      <p:sp>
        <p:nvSpPr>
          <p:cNvPr id="204" name="Rectangle 81">
            <a:extLst>
              <a:ext uri="{FF2B5EF4-FFF2-40B4-BE49-F238E27FC236}">
                <a16:creationId xmlns:a16="http://schemas.microsoft.com/office/drawing/2014/main" id="{A22B8B58-CD03-4C46-B5E1-1263A6953426}"/>
              </a:ext>
            </a:extLst>
          </p:cNvPr>
          <p:cNvSpPr>
            <a:spLocks noChangeArrowheads="1"/>
          </p:cNvSpPr>
          <p:nvPr/>
        </p:nvSpPr>
        <p:spPr bwMode="auto">
          <a:xfrm>
            <a:off x="2924029" y="2120451"/>
            <a:ext cx="3758961" cy="481701"/>
          </a:xfrm>
          <a:prstGeom prst="rect">
            <a:avLst/>
          </a:prstGeom>
          <a:noFill/>
          <a:ln w="25400">
            <a:solidFill>
              <a:srgbClr val="000000"/>
            </a:solidFill>
            <a:miter lim="800000"/>
            <a:headEnd/>
            <a:tailEnd/>
          </a:ln>
        </p:spPr>
        <p:txBody>
          <a:bodyPr/>
          <a:lstStyle/>
          <a:p>
            <a:endParaRPr lang="en-US"/>
          </a:p>
        </p:txBody>
      </p:sp>
      <p:sp>
        <p:nvSpPr>
          <p:cNvPr id="205" name="Rectangle 82">
            <a:extLst>
              <a:ext uri="{FF2B5EF4-FFF2-40B4-BE49-F238E27FC236}">
                <a16:creationId xmlns:a16="http://schemas.microsoft.com/office/drawing/2014/main" id="{29AAE557-7F94-1741-8192-BAAC8C61891A}"/>
              </a:ext>
            </a:extLst>
          </p:cNvPr>
          <p:cNvSpPr>
            <a:spLocks noChangeArrowheads="1"/>
          </p:cNvSpPr>
          <p:nvPr/>
        </p:nvSpPr>
        <p:spPr bwMode="auto">
          <a:xfrm flipH="1">
            <a:off x="5345255" y="2315850"/>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06" name="Rectangle 83">
            <a:extLst>
              <a:ext uri="{FF2B5EF4-FFF2-40B4-BE49-F238E27FC236}">
                <a16:creationId xmlns:a16="http://schemas.microsoft.com/office/drawing/2014/main" id="{F65556CE-4066-2746-B471-F3AC57885C87}"/>
              </a:ext>
            </a:extLst>
          </p:cNvPr>
          <p:cNvSpPr>
            <a:spLocks noChangeArrowheads="1"/>
          </p:cNvSpPr>
          <p:nvPr/>
        </p:nvSpPr>
        <p:spPr bwMode="auto">
          <a:xfrm flipH="1">
            <a:off x="5914639" y="2315850"/>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07" name="Rectangle 84">
            <a:extLst>
              <a:ext uri="{FF2B5EF4-FFF2-40B4-BE49-F238E27FC236}">
                <a16:creationId xmlns:a16="http://schemas.microsoft.com/office/drawing/2014/main" id="{6DAB3EB6-C9AC-B845-8C20-E3EBDD8AC8F1}"/>
              </a:ext>
            </a:extLst>
          </p:cNvPr>
          <p:cNvSpPr>
            <a:spLocks noChangeArrowheads="1"/>
          </p:cNvSpPr>
          <p:nvPr/>
        </p:nvSpPr>
        <p:spPr bwMode="auto">
          <a:xfrm flipH="1">
            <a:off x="4841488" y="3176663"/>
            <a:ext cx="45719" cy="167857"/>
          </a:xfrm>
          <a:prstGeom prst="rect">
            <a:avLst/>
          </a:prstGeom>
          <a:noFill/>
          <a:ln w="9525">
            <a:noFill/>
            <a:miter lim="800000"/>
            <a:headEnd/>
            <a:tailEnd/>
          </a:ln>
        </p:spPr>
        <p:txBody>
          <a:bodyPr wrap="square" lIns="0" tIns="0" rIns="0" bIns="0">
            <a:spAutoFit/>
          </a:bodyPr>
          <a:lstStyle/>
          <a:p>
            <a:r>
              <a:rPr lang="en-US" sz="1100" b="1">
                <a:latin typeface="Times New Roman" pitchFamily="18" charset="0"/>
              </a:rPr>
              <a:t> </a:t>
            </a:r>
            <a:endParaRPr lang="en-US" b="1">
              <a:latin typeface="Arial" charset="0"/>
            </a:endParaRPr>
          </a:p>
        </p:txBody>
      </p:sp>
      <p:sp>
        <p:nvSpPr>
          <p:cNvPr id="208" name="Rectangle 85">
            <a:extLst>
              <a:ext uri="{FF2B5EF4-FFF2-40B4-BE49-F238E27FC236}">
                <a16:creationId xmlns:a16="http://schemas.microsoft.com/office/drawing/2014/main" id="{3FC90AA4-1E38-2E46-806F-55134596C19A}"/>
              </a:ext>
            </a:extLst>
          </p:cNvPr>
          <p:cNvSpPr>
            <a:spLocks noChangeArrowheads="1"/>
          </p:cNvSpPr>
          <p:nvPr/>
        </p:nvSpPr>
        <p:spPr bwMode="auto">
          <a:xfrm>
            <a:off x="2811178" y="2894009"/>
            <a:ext cx="1924383" cy="481701"/>
          </a:xfrm>
          <a:prstGeom prst="rect">
            <a:avLst/>
          </a:prstGeom>
          <a:noFill/>
          <a:ln w="25400">
            <a:solidFill>
              <a:srgbClr val="000000"/>
            </a:solidFill>
            <a:miter lim="800000"/>
            <a:headEnd/>
            <a:tailEnd/>
          </a:ln>
        </p:spPr>
        <p:txBody>
          <a:bodyPr/>
          <a:lstStyle/>
          <a:p>
            <a:endParaRPr lang="en-US"/>
          </a:p>
        </p:txBody>
      </p:sp>
      <p:sp>
        <p:nvSpPr>
          <p:cNvPr id="209" name="Rectangle 86">
            <a:extLst>
              <a:ext uri="{FF2B5EF4-FFF2-40B4-BE49-F238E27FC236}">
                <a16:creationId xmlns:a16="http://schemas.microsoft.com/office/drawing/2014/main" id="{102DAF34-E029-744B-BFCC-F33A6A918B63}"/>
              </a:ext>
            </a:extLst>
          </p:cNvPr>
          <p:cNvSpPr>
            <a:spLocks noChangeArrowheads="1"/>
          </p:cNvSpPr>
          <p:nvPr/>
        </p:nvSpPr>
        <p:spPr bwMode="auto">
          <a:xfrm flipH="1">
            <a:off x="3292565" y="3219535"/>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10" name="Rectangle 87">
            <a:extLst>
              <a:ext uri="{FF2B5EF4-FFF2-40B4-BE49-F238E27FC236}">
                <a16:creationId xmlns:a16="http://schemas.microsoft.com/office/drawing/2014/main" id="{FF35D089-AD31-5E4E-8062-978124B72A10}"/>
              </a:ext>
            </a:extLst>
          </p:cNvPr>
          <p:cNvSpPr>
            <a:spLocks noChangeArrowheads="1"/>
          </p:cNvSpPr>
          <p:nvPr/>
        </p:nvSpPr>
        <p:spPr bwMode="auto">
          <a:xfrm flipH="1">
            <a:off x="2998347" y="3362410"/>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11" name="Rectangle 88">
            <a:extLst>
              <a:ext uri="{FF2B5EF4-FFF2-40B4-BE49-F238E27FC236}">
                <a16:creationId xmlns:a16="http://schemas.microsoft.com/office/drawing/2014/main" id="{65D0EF8E-F81B-844F-9ECD-282AE7040DDB}"/>
              </a:ext>
            </a:extLst>
          </p:cNvPr>
          <p:cNvSpPr>
            <a:spLocks noChangeArrowheads="1"/>
          </p:cNvSpPr>
          <p:nvPr/>
        </p:nvSpPr>
        <p:spPr bwMode="auto">
          <a:xfrm>
            <a:off x="4116360" y="3668267"/>
            <a:ext cx="1592961" cy="481701"/>
          </a:xfrm>
          <a:prstGeom prst="rect">
            <a:avLst/>
          </a:prstGeom>
          <a:noFill/>
          <a:ln w="25400">
            <a:solidFill>
              <a:srgbClr val="000000"/>
            </a:solidFill>
            <a:miter lim="800000"/>
            <a:headEnd/>
            <a:tailEnd/>
          </a:ln>
        </p:spPr>
        <p:txBody>
          <a:bodyPr/>
          <a:lstStyle/>
          <a:p>
            <a:endParaRPr lang="en-US"/>
          </a:p>
        </p:txBody>
      </p:sp>
      <p:sp>
        <p:nvSpPr>
          <p:cNvPr id="212" name="Rectangle 89">
            <a:extLst>
              <a:ext uri="{FF2B5EF4-FFF2-40B4-BE49-F238E27FC236}">
                <a16:creationId xmlns:a16="http://schemas.microsoft.com/office/drawing/2014/main" id="{422A450A-3907-4D48-AD14-D74BA764AF58}"/>
              </a:ext>
            </a:extLst>
          </p:cNvPr>
          <p:cNvSpPr>
            <a:spLocks noChangeArrowheads="1"/>
          </p:cNvSpPr>
          <p:nvPr/>
        </p:nvSpPr>
        <p:spPr bwMode="auto">
          <a:xfrm flipH="1">
            <a:off x="4873238" y="3723961"/>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13" name="Rectangle 90">
            <a:extLst>
              <a:ext uri="{FF2B5EF4-FFF2-40B4-BE49-F238E27FC236}">
                <a16:creationId xmlns:a16="http://schemas.microsoft.com/office/drawing/2014/main" id="{CD4F84A3-1EEE-7E42-B54B-E2B144137451}"/>
              </a:ext>
            </a:extLst>
          </p:cNvPr>
          <p:cNvSpPr>
            <a:spLocks noChangeArrowheads="1"/>
          </p:cNvSpPr>
          <p:nvPr/>
        </p:nvSpPr>
        <p:spPr bwMode="auto">
          <a:xfrm flipH="1">
            <a:off x="4619239" y="3866836"/>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14" name="Rectangle 93">
            <a:extLst>
              <a:ext uri="{FF2B5EF4-FFF2-40B4-BE49-F238E27FC236}">
                <a16:creationId xmlns:a16="http://schemas.microsoft.com/office/drawing/2014/main" id="{F896CF1A-9953-AE45-A5C1-D158A83B92CE}"/>
              </a:ext>
            </a:extLst>
          </p:cNvPr>
          <p:cNvSpPr>
            <a:spLocks noChangeArrowheads="1"/>
          </p:cNvSpPr>
          <p:nvPr/>
        </p:nvSpPr>
        <p:spPr bwMode="auto">
          <a:xfrm flipH="1">
            <a:off x="2847094" y="3720618"/>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15" name="Rectangle 94">
            <a:extLst>
              <a:ext uri="{FF2B5EF4-FFF2-40B4-BE49-F238E27FC236}">
                <a16:creationId xmlns:a16="http://schemas.microsoft.com/office/drawing/2014/main" id="{5996E9A4-0CCD-264A-92D3-4008B953E154}"/>
              </a:ext>
            </a:extLst>
          </p:cNvPr>
          <p:cNvSpPr>
            <a:spLocks noChangeArrowheads="1"/>
          </p:cNvSpPr>
          <p:nvPr/>
        </p:nvSpPr>
        <p:spPr bwMode="auto">
          <a:xfrm>
            <a:off x="5845678" y="3668267"/>
            <a:ext cx="1592960" cy="481701"/>
          </a:xfrm>
          <a:prstGeom prst="rect">
            <a:avLst/>
          </a:prstGeom>
          <a:noFill/>
          <a:ln w="25400">
            <a:solidFill>
              <a:srgbClr val="000000"/>
            </a:solidFill>
            <a:miter lim="800000"/>
            <a:headEnd/>
            <a:tailEnd/>
          </a:ln>
        </p:spPr>
        <p:txBody>
          <a:bodyPr/>
          <a:lstStyle/>
          <a:p>
            <a:endParaRPr lang="en-US"/>
          </a:p>
        </p:txBody>
      </p:sp>
      <p:sp>
        <p:nvSpPr>
          <p:cNvPr id="216" name="Rectangle 95">
            <a:extLst>
              <a:ext uri="{FF2B5EF4-FFF2-40B4-BE49-F238E27FC236}">
                <a16:creationId xmlns:a16="http://schemas.microsoft.com/office/drawing/2014/main" id="{5D8557ED-ED69-0940-98EE-FF2C58E9F513}"/>
              </a:ext>
            </a:extLst>
          </p:cNvPr>
          <p:cNvSpPr>
            <a:spLocks noChangeArrowheads="1"/>
          </p:cNvSpPr>
          <p:nvPr/>
        </p:nvSpPr>
        <p:spPr bwMode="auto">
          <a:xfrm flipH="1">
            <a:off x="6217323" y="3723961"/>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17" name="Rectangle 96">
            <a:extLst>
              <a:ext uri="{FF2B5EF4-FFF2-40B4-BE49-F238E27FC236}">
                <a16:creationId xmlns:a16="http://schemas.microsoft.com/office/drawing/2014/main" id="{D3C4FE33-3D12-274E-A7B8-1516E53DA932}"/>
              </a:ext>
            </a:extLst>
          </p:cNvPr>
          <p:cNvSpPr>
            <a:spLocks noChangeArrowheads="1"/>
          </p:cNvSpPr>
          <p:nvPr/>
        </p:nvSpPr>
        <p:spPr bwMode="auto">
          <a:xfrm flipH="1">
            <a:off x="6318922" y="3855853"/>
            <a:ext cx="45719" cy="137338"/>
          </a:xfrm>
          <a:prstGeom prst="rect">
            <a:avLst/>
          </a:prstGeom>
          <a:noFill/>
          <a:ln w="9525">
            <a:noFill/>
            <a:miter lim="800000"/>
            <a:headEnd/>
            <a:tailEnd/>
          </a:ln>
        </p:spPr>
        <p:txBody>
          <a:bodyPr wrap="square" lIns="0" tIns="0" rIns="0" bIns="0">
            <a:spAutoFit/>
          </a:bodyPr>
          <a:lstStyle/>
          <a:p>
            <a:r>
              <a:rPr lang="en-US" sz="900" b="1">
                <a:latin typeface="Times New Roman" pitchFamily="18" charset="0"/>
              </a:rPr>
              <a:t> </a:t>
            </a:r>
            <a:endParaRPr lang="en-US" b="1">
              <a:latin typeface="Arial" charset="0"/>
            </a:endParaRPr>
          </a:p>
        </p:txBody>
      </p:sp>
      <p:sp>
        <p:nvSpPr>
          <p:cNvPr id="218" name="Rectangle 97">
            <a:extLst>
              <a:ext uri="{FF2B5EF4-FFF2-40B4-BE49-F238E27FC236}">
                <a16:creationId xmlns:a16="http://schemas.microsoft.com/office/drawing/2014/main" id="{FE729DB3-C5B2-2644-B757-950F3DF23277}"/>
              </a:ext>
            </a:extLst>
          </p:cNvPr>
          <p:cNvSpPr>
            <a:spLocks noChangeArrowheads="1"/>
          </p:cNvSpPr>
          <p:nvPr/>
        </p:nvSpPr>
        <p:spPr bwMode="auto">
          <a:xfrm flipH="1">
            <a:off x="6943339" y="4008125"/>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19" name="Freeform 100">
            <a:extLst>
              <a:ext uri="{FF2B5EF4-FFF2-40B4-BE49-F238E27FC236}">
                <a16:creationId xmlns:a16="http://schemas.microsoft.com/office/drawing/2014/main" id="{6372B648-BA6E-B94E-B75A-A3AEEB28D9D8}"/>
              </a:ext>
            </a:extLst>
          </p:cNvPr>
          <p:cNvSpPr>
            <a:spLocks/>
          </p:cNvSpPr>
          <p:nvPr/>
        </p:nvSpPr>
        <p:spPr bwMode="auto">
          <a:xfrm>
            <a:off x="4651468" y="4217681"/>
            <a:ext cx="162504" cy="122787"/>
          </a:xfrm>
          <a:custGeom>
            <a:avLst/>
            <a:gdLst>
              <a:gd name="T0" fmla="*/ 101 w 140"/>
              <a:gd name="T1" fmla="*/ 134 h 134"/>
              <a:gd name="T2" fmla="*/ 62 w 140"/>
              <a:gd name="T3" fmla="*/ 90 h 134"/>
              <a:gd name="T4" fmla="*/ 80 w 140"/>
              <a:gd name="T5" fmla="*/ 90 h 134"/>
              <a:gd name="T6" fmla="*/ 80 w 140"/>
              <a:gd name="T7" fmla="*/ 45 h 134"/>
              <a:gd name="T8" fmla="*/ 0 w 140"/>
              <a:gd name="T9" fmla="*/ 45 h 134"/>
              <a:gd name="T10" fmla="*/ 0 w 140"/>
              <a:gd name="T11" fmla="*/ 0 h 134"/>
              <a:gd name="T12" fmla="*/ 121 w 140"/>
              <a:gd name="T13" fmla="*/ 0 h 134"/>
              <a:gd name="T14" fmla="*/ 121 w 140"/>
              <a:gd name="T15" fmla="*/ 90 h 134"/>
              <a:gd name="T16" fmla="*/ 140 w 140"/>
              <a:gd name="T17" fmla="*/ 90 h 134"/>
              <a:gd name="T18" fmla="*/ 101 w 140"/>
              <a:gd name="T19" fmla="*/ 134 h 1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134"/>
              <a:gd name="T32" fmla="*/ 140 w 140"/>
              <a:gd name="T33" fmla="*/ 134 h 1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134">
                <a:moveTo>
                  <a:pt x="101" y="134"/>
                </a:moveTo>
                <a:lnTo>
                  <a:pt x="62" y="90"/>
                </a:lnTo>
                <a:lnTo>
                  <a:pt x="80" y="90"/>
                </a:lnTo>
                <a:lnTo>
                  <a:pt x="80" y="45"/>
                </a:lnTo>
                <a:lnTo>
                  <a:pt x="0" y="45"/>
                </a:lnTo>
                <a:lnTo>
                  <a:pt x="0" y="0"/>
                </a:lnTo>
                <a:lnTo>
                  <a:pt x="121" y="0"/>
                </a:lnTo>
                <a:lnTo>
                  <a:pt x="121" y="90"/>
                </a:lnTo>
                <a:lnTo>
                  <a:pt x="140" y="90"/>
                </a:lnTo>
                <a:lnTo>
                  <a:pt x="101" y="134"/>
                </a:lnTo>
                <a:close/>
              </a:path>
            </a:pathLst>
          </a:custGeom>
          <a:solidFill>
            <a:srgbClr val="FFFFFF"/>
          </a:solidFill>
          <a:ln w="9525">
            <a:noFill/>
            <a:round/>
            <a:headEnd/>
            <a:tailEnd/>
          </a:ln>
        </p:spPr>
        <p:txBody>
          <a:bodyPr/>
          <a:lstStyle/>
          <a:p>
            <a:endParaRPr lang="en-US"/>
          </a:p>
        </p:txBody>
      </p:sp>
      <p:sp>
        <p:nvSpPr>
          <p:cNvPr id="220" name="Freeform 101">
            <a:extLst>
              <a:ext uri="{FF2B5EF4-FFF2-40B4-BE49-F238E27FC236}">
                <a16:creationId xmlns:a16="http://schemas.microsoft.com/office/drawing/2014/main" id="{EE7979FF-FA24-0946-9950-2618E541A0C1}"/>
              </a:ext>
            </a:extLst>
          </p:cNvPr>
          <p:cNvSpPr>
            <a:spLocks/>
          </p:cNvSpPr>
          <p:nvPr/>
        </p:nvSpPr>
        <p:spPr bwMode="auto">
          <a:xfrm>
            <a:off x="4325414" y="2734966"/>
            <a:ext cx="801825" cy="124360"/>
          </a:xfrm>
          <a:custGeom>
            <a:avLst/>
            <a:gdLst>
              <a:gd name="T0" fmla="*/ 0 w 696"/>
              <a:gd name="T1" fmla="*/ 66 h 134"/>
              <a:gd name="T2" fmla="*/ 139 w 696"/>
              <a:gd name="T3" fmla="*/ 134 h 134"/>
              <a:gd name="T4" fmla="*/ 139 w 696"/>
              <a:gd name="T5" fmla="*/ 100 h 134"/>
              <a:gd name="T6" fmla="*/ 556 w 696"/>
              <a:gd name="T7" fmla="*/ 100 h 134"/>
              <a:gd name="T8" fmla="*/ 556 w 696"/>
              <a:gd name="T9" fmla="*/ 134 h 134"/>
              <a:gd name="T10" fmla="*/ 696 w 696"/>
              <a:gd name="T11" fmla="*/ 66 h 134"/>
              <a:gd name="T12" fmla="*/ 556 w 696"/>
              <a:gd name="T13" fmla="*/ 0 h 134"/>
              <a:gd name="T14" fmla="*/ 556 w 696"/>
              <a:gd name="T15" fmla="*/ 34 h 134"/>
              <a:gd name="T16" fmla="*/ 139 w 696"/>
              <a:gd name="T17" fmla="*/ 34 h 134"/>
              <a:gd name="T18" fmla="*/ 139 w 696"/>
              <a:gd name="T19" fmla="*/ 0 h 134"/>
              <a:gd name="T20" fmla="*/ 0 w 696"/>
              <a:gd name="T21" fmla="*/ 66 h 1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6"/>
              <a:gd name="T34" fmla="*/ 0 h 134"/>
              <a:gd name="T35" fmla="*/ 696 w 696"/>
              <a:gd name="T36" fmla="*/ 134 h 1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6" h="134">
                <a:moveTo>
                  <a:pt x="0" y="66"/>
                </a:moveTo>
                <a:lnTo>
                  <a:pt x="139" y="134"/>
                </a:lnTo>
                <a:lnTo>
                  <a:pt x="139" y="100"/>
                </a:lnTo>
                <a:lnTo>
                  <a:pt x="556" y="100"/>
                </a:lnTo>
                <a:lnTo>
                  <a:pt x="556" y="134"/>
                </a:lnTo>
                <a:lnTo>
                  <a:pt x="696" y="66"/>
                </a:lnTo>
                <a:lnTo>
                  <a:pt x="556" y="0"/>
                </a:lnTo>
                <a:lnTo>
                  <a:pt x="556" y="34"/>
                </a:lnTo>
                <a:lnTo>
                  <a:pt x="139" y="34"/>
                </a:lnTo>
                <a:lnTo>
                  <a:pt x="139" y="0"/>
                </a:lnTo>
                <a:lnTo>
                  <a:pt x="0" y="66"/>
                </a:lnTo>
                <a:close/>
              </a:path>
            </a:pathLst>
          </a:custGeom>
          <a:solidFill>
            <a:srgbClr val="006600"/>
          </a:solidFill>
          <a:ln w="12700">
            <a:solidFill>
              <a:srgbClr val="000000"/>
            </a:solidFill>
            <a:round/>
            <a:headEnd/>
            <a:tailEnd/>
          </a:ln>
        </p:spPr>
        <p:txBody>
          <a:bodyPr/>
          <a:lstStyle/>
          <a:p>
            <a:endParaRPr lang="en-US"/>
          </a:p>
        </p:txBody>
      </p:sp>
      <p:sp>
        <p:nvSpPr>
          <p:cNvPr id="221" name="Rectangle 103">
            <a:extLst>
              <a:ext uri="{FF2B5EF4-FFF2-40B4-BE49-F238E27FC236}">
                <a16:creationId xmlns:a16="http://schemas.microsoft.com/office/drawing/2014/main" id="{E6CC0976-9D68-B34B-84C8-F269A89F741C}"/>
              </a:ext>
            </a:extLst>
          </p:cNvPr>
          <p:cNvSpPr>
            <a:spLocks noChangeArrowheads="1"/>
          </p:cNvSpPr>
          <p:nvPr/>
        </p:nvSpPr>
        <p:spPr bwMode="auto">
          <a:xfrm flipH="1">
            <a:off x="6640656" y="3022286"/>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22" name="Rectangle 104">
            <a:extLst>
              <a:ext uri="{FF2B5EF4-FFF2-40B4-BE49-F238E27FC236}">
                <a16:creationId xmlns:a16="http://schemas.microsoft.com/office/drawing/2014/main" id="{6187D601-21F8-DF41-A640-6C4A2196E437}"/>
              </a:ext>
            </a:extLst>
          </p:cNvPr>
          <p:cNvSpPr>
            <a:spLocks noChangeArrowheads="1"/>
          </p:cNvSpPr>
          <p:nvPr/>
        </p:nvSpPr>
        <p:spPr bwMode="auto">
          <a:xfrm flipH="1">
            <a:off x="6678755" y="3022286"/>
            <a:ext cx="45719" cy="122079"/>
          </a:xfrm>
          <a:prstGeom prst="rect">
            <a:avLst/>
          </a:prstGeom>
          <a:noFill/>
          <a:ln w="9525">
            <a:noFill/>
            <a:miter lim="800000"/>
            <a:headEnd/>
            <a:tailEnd/>
          </a:ln>
        </p:spPr>
        <p:txBody>
          <a:bodyPr wrap="square" lIns="0" tIns="0" rIns="0" bIns="0">
            <a:spAutoFit/>
          </a:bodyPr>
          <a:lstStyle/>
          <a:p>
            <a:r>
              <a:rPr lang="en-US" sz="800" b="1">
                <a:latin typeface="Times New Roman" pitchFamily="18" charset="0"/>
              </a:rPr>
              <a:t> </a:t>
            </a:r>
            <a:endParaRPr lang="en-US" b="1">
              <a:latin typeface="Arial" charset="0"/>
            </a:endParaRPr>
          </a:p>
        </p:txBody>
      </p:sp>
      <p:sp>
        <p:nvSpPr>
          <p:cNvPr id="223" name="Freeform 105">
            <a:extLst>
              <a:ext uri="{FF2B5EF4-FFF2-40B4-BE49-F238E27FC236}">
                <a16:creationId xmlns:a16="http://schemas.microsoft.com/office/drawing/2014/main" id="{5E2E5C65-F4D9-6D49-98C5-C7D1151C5EF6}"/>
              </a:ext>
            </a:extLst>
          </p:cNvPr>
          <p:cNvSpPr>
            <a:spLocks/>
          </p:cNvSpPr>
          <p:nvPr/>
        </p:nvSpPr>
        <p:spPr bwMode="auto">
          <a:xfrm>
            <a:off x="4321180" y="3518846"/>
            <a:ext cx="801825" cy="121213"/>
          </a:xfrm>
          <a:custGeom>
            <a:avLst/>
            <a:gdLst>
              <a:gd name="T0" fmla="*/ 0 w 696"/>
              <a:gd name="T1" fmla="*/ 66 h 135"/>
              <a:gd name="T2" fmla="*/ 140 w 696"/>
              <a:gd name="T3" fmla="*/ 135 h 135"/>
              <a:gd name="T4" fmla="*/ 140 w 696"/>
              <a:gd name="T5" fmla="*/ 100 h 135"/>
              <a:gd name="T6" fmla="*/ 557 w 696"/>
              <a:gd name="T7" fmla="*/ 100 h 135"/>
              <a:gd name="T8" fmla="*/ 557 w 696"/>
              <a:gd name="T9" fmla="*/ 135 h 135"/>
              <a:gd name="T10" fmla="*/ 696 w 696"/>
              <a:gd name="T11" fmla="*/ 66 h 135"/>
              <a:gd name="T12" fmla="*/ 557 w 696"/>
              <a:gd name="T13" fmla="*/ 0 h 135"/>
              <a:gd name="T14" fmla="*/ 557 w 696"/>
              <a:gd name="T15" fmla="*/ 34 h 135"/>
              <a:gd name="T16" fmla="*/ 140 w 696"/>
              <a:gd name="T17" fmla="*/ 34 h 135"/>
              <a:gd name="T18" fmla="*/ 140 w 696"/>
              <a:gd name="T19" fmla="*/ 0 h 135"/>
              <a:gd name="T20" fmla="*/ 0 w 696"/>
              <a:gd name="T21" fmla="*/ 66 h 1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6"/>
              <a:gd name="T34" fmla="*/ 0 h 135"/>
              <a:gd name="T35" fmla="*/ 696 w 696"/>
              <a:gd name="T36" fmla="*/ 135 h 1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6" h="135">
                <a:moveTo>
                  <a:pt x="0" y="66"/>
                </a:moveTo>
                <a:lnTo>
                  <a:pt x="140" y="135"/>
                </a:lnTo>
                <a:lnTo>
                  <a:pt x="140" y="100"/>
                </a:lnTo>
                <a:lnTo>
                  <a:pt x="557" y="100"/>
                </a:lnTo>
                <a:lnTo>
                  <a:pt x="557" y="135"/>
                </a:lnTo>
                <a:lnTo>
                  <a:pt x="696" y="66"/>
                </a:lnTo>
                <a:lnTo>
                  <a:pt x="557" y="0"/>
                </a:lnTo>
                <a:lnTo>
                  <a:pt x="557" y="34"/>
                </a:lnTo>
                <a:lnTo>
                  <a:pt x="140" y="34"/>
                </a:lnTo>
                <a:lnTo>
                  <a:pt x="140" y="0"/>
                </a:lnTo>
                <a:lnTo>
                  <a:pt x="0" y="66"/>
                </a:lnTo>
                <a:close/>
              </a:path>
            </a:pathLst>
          </a:custGeom>
          <a:solidFill>
            <a:srgbClr val="006600"/>
          </a:solidFill>
          <a:ln w="12700">
            <a:solidFill>
              <a:srgbClr val="000000"/>
            </a:solidFill>
            <a:round/>
            <a:headEnd/>
            <a:tailEnd/>
          </a:ln>
        </p:spPr>
        <p:txBody>
          <a:bodyPr/>
          <a:lstStyle/>
          <a:p>
            <a:endParaRPr lang="en-US"/>
          </a:p>
        </p:txBody>
      </p:sp>
      <p:grpSp>
        <p:nvGrpSpPr>
          <p:cNvPr id="224" name="Group 108">
            <a:extLst>
              <a:ext uri="{FF2B5EF4-FFF2-40B4-BE49-F238E27FC236}">
                <a16:creationId xmlns:a16="http://schemas.microsoft.com/office/drawing/2014/main" id="{5FD491B6-B4A0-D64F-87AB-D20B6C281E09}"/>
              </a:ext>
            </a:extLst>
          </p:cNvPr>
          <p:cNvGrpSpPr>
            <a:grpSpLocks/>
          </p:cNvGrpSpPr>
          <p:nvPr/>
        </p:nvGrpSpPr>
        <p:grpSpPr bwMode="auto">
          <a:xfrm>
            <a:off x="2929897" y="770822"/>
            <a:ext cx="3664777" cy="523220"/>
            <a:chOff x="2031" y="573"/>
            <a:chExt cx="1590" cy="288"/>
          </a:xfrm>
        </p:grpSpPr>
        <p:sp>
          <p:nvSpPr>
            <p:cNvPr id="225" name="Oval 109">
              <a:extLst>
                <a:ext uri="{FF2B5EF4-FFF2-40B4-BE49-F238E27FC236}">
                  <a16:creationId xmlns:a16="http://schemas.microsoft.com/office/drawing/2014/main" id="{F10E6EC2-2972-1F4C-B3F3-6BA8F6340395}"/>
                </a:ext>
              </a:extLst>
            </p:cNvPr>
            <p:cNvSpPr>
              <a:spLocks noChangeArrowheads="1"/>
            </p:cNvSpPr>
            <p:nvPr/>
          </p:nvSpPr>
          <p:spPr bwMode="auto">
            <a:xfrm>
              <a:off x="2094" y="573"/>
              <a:ext cx="1440" cy="288"/>
            </a:xfrm>
            <a:prstGeom prst="ellipse">
              <a:avLst/>
            </a:prstGeom>
            <a:noFill/>
            <a:ln w="25400">
              <a:solidFill>
                <a:schemeClr val="tx1"/>
              </a:solidFill>
              <a:round/>
              <a:headEnd/>
              <a:tailEnd/>
            </a:ln>
          </p:spPr>
          <p:txBody>
            <a:bodyPr wrap="none" anchor="ctr"/>
            <a:lstStyle/>
            <a:p>
              <a:endParaRPr lang="en-US"/>
            </a:p>
          </p:txBody>
        </p:sp>
        <p:sp>
          <p:nvSpPr>
            <p:cNvPr id="226" name="Text Box 110">
              <a:extLst>
                <a:ext uri="{FF2B5EF4-FFF2-40B4-BE49-F238E27FC236}">
                  <a16:creationId xmlns:a16="http://schemas.microsoft.com/office/drawing/2014/main" id="{19D990A5-0FAE-0646-80BA-629CC056FA35}"/>
                </a:ext>
              </a:extLst>
            </p:cNvPr>
            <p:cNvSpPr txBox="1">
              <a:spLocks noChangeArrowheads="1"/>
            </p:cNvSpPr>
            <p:nvPr/>
          </p:nvSpPr>
          <p:spPr bwMode="auto">
            <a:xfrm>
              <a:off x="2031" y="577"/>
              <a:ext cx="1590" cy="252"/>
            </a:xfrm>
            <a:prstGeom prst="rect">
              <a:avLst/>
            </a:prstGeom>
            <a:noFill/>
            <a:ln w="9525">
              <a:noFill/>
              <a:miter lim="800000"/>
              <a:headEnd/>
              <a:tailEnd/>
            </a:ln>
          </p:spPr>
          <p:txBody>
            <a:bodyPr wrap="square">
              <a:spAutoFit/>
            </a:bodyPr>
            <a:lstStyle/>
            <a:p>
              <a:pPr algn="ctr"/>
              <a:r>
                <a:rPr lang="en-US" sz="1200" b="1" dirty="0">
                  <a:solidFill>
                    <a:srgbClr val="FF0000"/>
                  </a:solidFill>
                  <a:latin typeface="Times New Roman" pitchFamily="18" charset="0"/>
                  <a:cs typeface="Times New Roman" pitchFamily="18" charset="0"/>
                </a:rPr>
                <a:t>Crosses</a:t>
              </a:r>
            </a:p>
            <a:p>
              <a:pPr algn="ctr"/>
              <a:r>
                <a:rPr lang="en-US" sz="1200" b="1" dirty="0">
                  <a:latin typeface="Times New Roman" pitchFamily="18" charset="0"/>
                  <a:cs typeface="Times New Roman" pitchFamily="18" charset="0"/>
                </a:rPr>
                <a:t>Aberdeen, ID, Prosser, WA and Oregon</a:t>
              </a:r>
            </a:p>
          </p:txBody>
        </p:sp>
      </p:grpSp>
      <p:sp>
        <p:nvSpPr>
          <p:cNvPr id="227" name="Text Box 111">
            <a:extLst>
              <a:ext uri="{FF2B5EF4-FFF2-40B4-BE49-F238E27FC236}">
                <a16:creationId xmlns:a16="http://schemas.microsoft.com/office/drawing/2014/main" id="{62253C59-9027-BC49-9649-39BC3DB22F7D}"/>
              </a:ext>
            </a:extLst>
          </p:cNvPr>
          <p:cNvSpPr txBox="1">
            <a:spLocks noChangeArrowheads="1"/>
          </p:cNvSpPr>
          <p:nvPr/>
        </p:nvSpPr>
        <p:spPr bwMode="auto">
          <a:xfrm>
            <a:off x="3050133" y="1494736"/>
            <a:ext cx="3427539" cy="461665"/>
          </a:xfrm>
          <a:prstGeom prst="rect">
            <a:avLst/>
          </a:prstGeom>
          <a:noFill/>
          <a:ln w="9525">
            <a:noFill/>
            <a:miter lim="800000"/>
            <a:headEnd/>
            <a:tailEnd/>
          </a:ln>
        </p:spPr>
        <p:txBody>
          <a:bodyPr wrap="square">
            <a:spAutoFit/>
          </a:bodyPr>
          <a:lstStyle/>
          <a:p>
            <a:pPr algn="ctr"/>
            <a:r>
              <a:rPr lang="en-US" sz="1200" b="1" dirty="0">
                <a:solidFill>
                  <a:srgbClr val="FF0000"/>
                </a:solidFill>
                <a:latin typeface="Times New Roman" pitchFamily="18" charset="0"/>
                <a:cs typeface="Times New Roman" pitchFamily="18" charset="0"/>
              </a:rPr>
              <a:t>Seedling tuber production</a:t>
            </a:r>
          </a:p>
          <a:p>
            <a:pPr algn="ctr"/>
            <a:r>
              <a:rPr lang="en-US" sz="1200" b="1" dirty="0">
                <a:latin typeface="Times New Roman" pitchFamily="18" charset="0"/>
                <a:cs typeface="Times New Roman" pitchFamily="18" charset="0"/>
              </a:rPr>
              <a:t>Corvallis (~60,000 in GH)</a:t>
            </a:r>
          </a:p>
        </p:txBody>
      </p:sp>
      <p:sp>
        <p:nvSpPr>
          <p:cNvPr id="228" name="Rectangle 112">
            <a:extLst>
              <a:ext uri="{FF2B5EF4-FFF2-40B4-BE49-F238E27FC236}">
                <a16:creationId xmlns:a16="http://schemas.microsoft.com/office/drawing/2014/main" id="{5FBADC2F-8B68-E74E-8F49-77F8F7969D1D}"/>
              </a:ext>
            </a:extLst>
          </p:cNvPr>
          <p:cNvSpPr>
            <a:spLocks noChangeArrowheads="1"/>
          </p:cNvSpPr>
          <p:nvPr/>
        </p:nvSpPr>
        <p:spPr bwMode="auto">
          <a:xfrm>
            <a:off x="5119602" y="2941798"/>
            <a:ext cx="1235055" cy="366235"/>
          </a:xfrm>
          <a:prstGeom prst="rect">
            <a:avLst/>
          </a:prstGeom>
          <a:noFill/>
          <a:ln w="9525">
            <a:noFill/>
            <a:miter lim="800000"/>
            <a:headEnd/>
            <a:tailEnd/>
          </a:ln>
        </p:spPr>
        <p:txBody>
          <a:bodyPr wrap="square" lIns="0" tIns="0" rIns="0" bIns="0">
            <a:spAutoFit/>
          </a:bodyPr>
          <a:lstStyle/>
          <a:p>
            <a:pPr algn="ctr"/>
            <a:r>
              <a:rPr lang="en-US" sz="1200" b="1" dirty="0">
                <a:latin typeface="Times New Roman" pitchFamily="18" charset="0"/>
              </a:rPr>
              <a:t>15-hills (~700)</a:t>
            </a:r>
          </a:p>
          <a:p>
            <a:pPr algn="ctr"/>
            <a:r>
              <a:rPr lang="en-US" sz="1200" b="1" dirty="0">
                <a:latin typeface="Times New Roman" pitchFamily="18" charset="0"/>
              </a:rPr>
              <a:t>Klamath Falls (SI)</a:t>
            </a:r>
            <a:endParaRPr lang="en-US" sz="1200" b="1" dirty="0">
              <a:latin typeface="Arial" charset="0"/>
            </a:endParaRPr>
          </a:p>
        </p:txBody>
      </p:sp>
      <p:sp>
        <p:nvSpPr>
          <p:cNvPr id="229" name="Freeform 113">
            <a:extLst>
              <a:ext uri="{FF2B5EF4-FFF2-40B4-BE49-F238E27FC236}">
                <a16:creationId xmlns:a16="http://schemas.microsoft.com/office/drawing/2014/main" id="{6D59307C-001C-4C4F-A1DE-22E4E0A62A20}"/>
              </a:ext>
            </a:extLst>
          </p:cNvPr>
          <p:cNvSpPr>
            <a:spLocks/>
          </p:cNvSpPr>
          <p:nvPr/>
        </p:nvSpPr>
        <p:spPr bwMode="auto">
          <a:xfrm>
            <a:off x="4670541" y="1317384"/>
            <a:ext cx="160364" cy="130658"/>
          </a:xfrm>
          <a:custGeom>
            <a:avLst/>
            <a:gdLst>
              <a:gd name="T0" fmla="*/ 0 w 139"/>
              <a:gd name="T1" fmla="*/ 107 h 143"/>
              <a:gd name="T2" fmla="*/ 35 w 139"/>
              <a:gd name="T3" fmla="*/ 107 h 143"/>
              <a:gd name="T4" fmla="*/ 35 w 139"/>
              <a:gd name="T5" fmla="*/ 0 h 143"/>
              <a:gd name="T6" fmla="*/ 106 w 139"/>
              <a:gd name="T7" fmla="*/ 0 h 143"/>
              <a:gd name="T8" fmla="*/ 106 w 139"/>
              <a:gd name="T9" fmla="*/ 107 h 143"/>
              <a:gd name="T10" fmla="*/ 139 w 139"/>
              <a:gd name="T11" fmla="*/ 107 h 143"/>
              <a:gd name="T12" fmla="*/ 71 w 139"/>
              <a:gd name="T13" fmla="*/ 143 h 143"/>
              <a:gd name="T14" fmla="*/ 0 w 139"/>
              <a:gd name="T15" fmla="*/ 107 h 143"/>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143"/>
              <a:gd name="T26" fmla="*/ 139 w 139"/>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143">
                <a:moveTo>
                  <a:pt x="0" y="107"/>
                </a:moveTo>
                <a:lnTo>
                  <a:pt x="35" y="107"/>
                </a:lnTo>
                <a:lnTo>
                  <a:pt x="35" y="0"/>
                </a:lnTo>
                <a:lnTo>
                  <a:pt x="106" y="0"/>
                </a:lnTo>
                <a:lnTo>
                  <a:pt x="106" y="107"/>
                </a:lnTo>
                <a:lnTo>
                  <a:pt x="139" y="107"/>
                </a:lnTo>
                <a:lnTo>
                  <a:pt x="71" y="143"/>
                </a:lnTo>
                <a:lnTo>
                  <a:pt x="0" y="107"/>
                </a:lnTo>
                <a:close/>
              </a:path>
            </a:pathLst>
          </a:custGeom>
          <a:solidFill>
            <a:srgbClr val="006600"/>
          </a:solidFill>
          <a:ln w="12700">
            <a:solidFill>
              <a:srgbClr val="000000"/>
            </a:solidFill>
            <a:round/>
            <a:headEnd/>
            <a:tailEnd/>
          </a:ln>
        </p:spPr>
        <p:txBody>
          <a:bodyPr/>
          <a:lstStyle/>
          <a:p>
            <a:endParaRPr lang="en-US"/>
          </a:p>
        </p:txBody>
      </p:sp>
      <p:sp>
        <p:nvSpPr>
          <p:cNvPr id="230" name="Freeform 114">
            <a:extLst>
              <a:ext uri="{FF2B5EF4-FFF2-40B4-BE49-F238E27FC236}">
                <a16:creationId xmlns:a16="http://schemas.microsoft.com/office/drawing/2014/main" id="{AF096C8A-E8EB-3A44-A9AD-D22A77FF957A}"/>
              </a:ext>
            </a:extLst>
          </p:cNvPr>
          <p:cNvSpPr>
            <a:spLocks/>
          </p:cNvSpPr>
          <p:nvPr/>
        </p:nvSpPr>
        <p:spPr bwMode="auto">
          <a:xfrm>
            <a:off x="4670541" y="2614369"/>
            <a:ext cx="160364" cy="130657"/>
          </a:xfrm>
          <a:custGeom>
            <a:avLst/>
            <a:gdLst>
              <a:gd name="T0" fmla="*/ 0 w 139"/>
              <a:gd name="T1" fmla="*/ 107 h 143"/>
              <a:gd name="T2" fmla="*/ 35 w 139"/>
              <a:gd name="T3" fmla="*/ 107 h 143"/>
              <a:gd name="T4" fmla="*/ 35 w 139"/>
              <a:gd name="T5" fmla="*/ 0 h 143"/>
              <a:gd name="T6" fmla="*/ 106 w 139"/>
              <a:gd name="T7" fmla="*/ 0 h 143"/>
              <a:gd name="T8" fmla="*/ 106 w 139"/>
              <a:gd name="T9" fmla="*/ 107 h 143"/>
              <a:gd name="T10" fmla="*/ 139 w 139"/>
              <a:gd name="T11" fmla="*/ 107 h 143"/>
              <a:gd name="T12" fmla="*/ 71 w 139"/>
              <a:gd name="T13" fmla="*/ 143 h 143"/>
              <a:gd name="T14" fmla="*/ 0 w 139"/>
              <a:gd name="T15" fmla="*/ 107 h 143"/>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143"/>
              <a:gd name="T26" fmla="*/ 139 w 139"/>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143">
                <a:moveTo>
                  <a:pt x="0" y="107"/>
                </a:moveTo>
                <a:lnTo>
                  <a:pt x="35" y="107"/>
                </a:lnTo>
                <a:lnTo>
                  <a:pt x="35" y="0"/>
                </a:lnTo>
                <a:lnTo>
                  <a:pt x="106" y="0"/>
                </a:lnTo>
                <a:lnTo>
                  <a:pt x="106" y="107"/>
                </a:lnTo>
                <a:lnTo>
                  <a:pt x="139" y="107"/>
                </a:lnTo>
                <a:lnTo>
                  <a:pt x="71" y="143"/>
                </a:lnTo>
                <a:lnTo>
                  <a:pt x="0" y="107"/>
                </a:lnTo>
                <a:close/>
              </a:path>
            </a:pathLst>
          </a:custGeom>
          <a:solidFill>
            <a:srgbClr val="006600"/>
          </a:solidFill>
          <a:ln w="12700">
            <a:solidFill>
              <a:srgbClr val="000000"/>
            </a:solidFill>
            <a:round/>
            <a:headEnd/>
            <a:tailEnd/>
          </a:ln>
        </p:spPr>
        <p:txBody>
          <a:bodyPr/>
          <a:lstStyle/>
          <a:p>
            <a:endParaRPr lang="en-US"/>
          </a:p>
        </p:txBody>
      </p:sp>
      <p:sp>
        <p:nvSpPr>
          <p:cNvPr id="231" name="Rectangle 115">
            <a:extLst>
              <a:ext uri="{FF2B5EF4-FFF2-40B4-BE49-F238E27FC236}">
                <a16:creationId xmlns:a16="http://schemas.microsoft.com/office/drawing/2014/main" id="{143A6F71-0D72-1948-A09B-F6C66CFD3790}"/>
              </a:ext>
            </a:extLst>
          </p:cNvPr>
          <p:cNvSpPr>
            <a:spLocks noChangeArrowheads="1"/>
          </p:cNvSpPr>
          <p:nvPr/>
        </p:nvSpPr>
        <p:spPr bwMode="auto">
          <a:xfrm>
            <a:off x="4807289" y="2894009"/>
            <a:ext cx="1924383" cy="481701"/>
          </a:xfrm>
          <a:prstGeom prst="rect">
            <a:avLst/>
          </a:prstGeom>
          <a:noFill/>
          <a:ln w="25400">
            <a:solidFill>
              <a:srgbClr val="000000"/>
            </a:solidFill>
            <a:miter lim="800000"/>
            <a:headEnd/>
            <a:tailEnd/>
          </a:ln>
        </p:spPr>
        <p:txBody>
          <a:bodyPr/>
          <a:lstStyle/>
          <a:p>
            <a:endParaRPr lang="en-US"/>
          </a:p>
        </p:txBody>
      </p:sp>
      <p:sp>
        <p:nvSpPr>
          <p:cNvPr id="232" name="Freeform 116">
            <a:extLst>
              <a:ext uri="{FF2B5EF4-FFF2-40B4-BE49-F238E27FC236}">
                <a16:creationId xmlns:a16="http://schemas.microsoft.com/office/drawing/2014/main" id="{A3B8E248-EF63-2745-B12A-4C0B68BCB0B3}"/>
              </a:ext>
            </a:extLst>
          </p:cNvPr>
          <p:cNvSpPr>
            <a:spLocks/>
          </p:cNvSpPr>
          <p:nvPr/>
        </p:nvSpPr>
        <p:spPr bwMode="auto">
          <a:xfrm>
            <a:off x="4767908" y="3406150"/>
            <a:ext cx="160364" cy="130657"/>
          </a:xfrm>
          <a:custGeom>
            <a:avLst/>
            <a:gdLst>
              <a:gd name="T0" fmla="*/ 0 w 139"/>
              <a:gd name="T1" fmla="*/ 107 h 143"/>
              <a:gd name="T2" fmla="*/ 35 w 139"/>
              <a:gd name="T3" fmla="*/ 107 h 143"/>
              <a:gd name="T4" fmla="*/ 35 w 139"/>
              <a:gd name="T5" fmla="*/ 0 h 143"/>
              <a:gd name="T6" fmla="*/ 106 w 139"/>
              <a:gd name="T7" fmla="*/ 0 h 143"/>
              <a:gd name="T8" fmla="*/ 106 w 139"/>
              <a:gd name="T9" fmla="*/ 107 h 143"/>
              <a:gd name="T10" fmla="*/ 139 w 139"/>
              <a:gd name="T11" fmla="*/ 107 h 143"/>
              <a:gd name="T12" fmla="*/ 71 w 139"/>
              <a:gd name="T13" fmla="*/ 143 h 143"/>
              <a:gd name="T14" fmla="*/ 0 w 139"/>
              <a:gd name="T15" fmla="*/ 107 h 143"/>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143"/>
              <a:gd name="T26" fmla="*/ 139 w 139"/>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143">
                <a:moveTo>
                  <a:pt x="0" y="107"/>
                </a:moveTo>
                <a:lnTo>
                  <a:pt x="35" y="107"/>
                </a:lnTo>
                <a:lnTo>
                  <a:pt x="35" y="0"/>
                </a:lnTo>
                <a:lnTo>
                  <a:pt x="106" y="0"/>
                </a:lnTo>
                <a:lnTo>
                  <a:pt x="106" y="107"/>
                </a:lnTo>
                <a:lnTo>
                  <a:pt x="139" y="107"/>
                </a:lnTo>
                <a:lnTo>
                  <a:pt x="71" y="143"/>
                </a:lnTo>
                <a:lnTo>
                  <a:pt x="0" y="107"/>
                </a:lnTo>
                <a:close/>
              </a:path>
            </a:pathLst>
          </a:custGeom>
          <a:solidFill>
            <a:srgbClr val="006600"/>
          </a:solidFill>
          <a:ln w="12700">
            <a:solidFill>
              <a:srgbClr val="000000"/>
            </a:solidFill>
            <a:round/>
            <a:headEnd/>
            <a:tailEnd/>
          </a:ln>
        </p:spPr>
        <p:txBody>
          <a:bodyPr/>
          <a:lstStyle/>
          <a:p>
            <a:endParaRPr lang="en-US"/>
          </a:p>
        </p:txBody>
      </p:sp>
      <p:sp>
        <p:nvSpPr>
          <p:cNvPr id="233" name="Freeform 117">
            <a:extLst>
              <a:ext uri="{FF2B5EF4-FFF2-40B4-BE49-F238E27FC236}">
                <a16:creationId xmlns:a16="http://schemas.microsoft.com/office/drawing/2014/main" id="{9EDFE7E8-874A-CC4D-88AA-7F5BF66943AB}"/>
              </a:ext>
            </a:extLst>
          </p:cNvPr>
          <p:cNvSpPr>
            <a:spLocks/>
          </p:cNvSpPr>
          <p:nvPr/>
        </p:nvSpPr>
        <p:spPr bwMode="auto">
          <a:xfrm rot="2520000">
            <a:off x="3960316" y="4125752"/>
            <a:ext cx="144444" cy="181538"/>
          </a:xfrm>
          <a:custGeom>
            <a:avLst/>
            <a:gdLst>
              <a:gd name="T0" fmla="*/ 0 w 139"/>
              <a:gd name="T1" fmla="*/ 107 h 143"/>
              <a:gd name="T2" fmla="*/ 35 w 139"/>
              <a:gd name="T3" fmla="*/ 107 h 143"/>
              <a:gd name="T4" fmla="*/ 35 w 139"/>
              <a:gd name="T5" fmla="*/ 0 h 143"/>
              <a:gd name="T6" fmla="*/ 106 w 139"/>
              <a:gd name="T7" fmla="*/ 0 h 143"/>
              <a:gd name="T8" fmla="*/ 106 w 139"/>
              <a:gd name="T9" fmla="*/ 107 h 143"/>
              <a:gd name="T10" fmla="*/ 139 w 139"/>
              <a:gd name="T11" fmla="*/ 107 h 143"/>
              <a:gd name="T12" fmla="*/ 71 w 139"/>
              <a:gd name="T13" fmla="*/ 143 h 143"/>
              <a:gd name="T14" fmla="*/ 0 w 139"/>
              <a:gd name="T15" fmla="*/ 107 h 143"/>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143"/>
              <a:gd name="T26" fmla="*/ 139 w 139"/>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143">
                <a:moveTo>
                  <a:pt x="0" y="107"/>
                </a:moveTo>
                <a:lnTo>
                  <a:pt x="35" y="107"/>
                </a:lnTo>
                <a:lnTo>
                  <a:pt x="35" y="0"/>
                </a:lnTo>
                <a:lnTo>
                  <a:pt x="106" y="0"/>
                </a:lnTo>
                <a:lnTo>
                  <a:pt x="106" y="107"/>
                </a:lnTo>
                <a:lnTo>
                  <a:pt x="139" y="107"/>
                </a:lnTo>
                <a:lnTo>
                  <a:pt x="71" y="143"/>
                </a:lnTo>
                <a:lnTo>
                  <a:pt x="0" y="107"/>
                </a:lnTo>
                <a:close/>
              </a:path>
            </a:pathLst>
          </a:custGeom>
          <a:solidFill>
            <a:srgbClr val="006600"/>
          </a:solidFill>
          <a:ln w="12700">
            <a:solidFill>
              <a:srgbClr val="000000"/>
            </a:solidFill>
            <a:round/>
            <a:headEnd/>
            <a:tailEnd/>
          </a:ln>
        </p:spPr>
        <p:txBody>
          <a:bodyPr/>
          <a:lstStyle/>
          <a:p>
            <a:endParaRPr lang="en-US"/>
          </a:p>
        </p:txBody>
      </p:sp>
      <p:sp>
        <p:nvSpPr>
          <p:cNvPr id="234" name="Text Box 118">
            <a:extLst>
              <a:ext uri="{FF2B5EF4-FFF2-40B4-BE49-F238E27FC236}">
                <a16:creationId xmlns:a16="http://schemas.microsoft.com/office/drawing/2014/main" id="{8757E2A4-4200-A349-A6A8-EDF3B9DF7C0D}"/>
              </a:ext>
            </a:extLst>
          </p:cNvPr>
          <p:cNvSpPr txBox="1">
            <a:spLocks noChangeArrowheads="1"/>
          </p:cNvSpPr>
          <p:nvPr/>
        </p:nvSpPr>
        <p:spPr bwMode="auto">
          <a:xfrm>
            <a:off x="4672481" y="4315764"/>
            <a:ext cx="2590828" cy="457793"/>
          </a:xfrm>
          <a:prstGeom prst="rect">
            <a:avLst/>
          </a:prstGeom>
          <a:noFill/>
          <a:ln w="9525">
            <a:noFill/>
            <a:miter lim="800000"/>
            <a:headEnd/>
            <a:tailEnd/>
          </a:ln>
        </p:spPr>
        <p:txBody>
          <a:bodyPr wrap="square">
            <a:spAutoFit/>
          </a:bodyPr>
          <a:lstStyle/>
          <a:p>
            <a:pPr algn="ctr"/>
            <a:r>
              <a:rPr lang="en-US" sz="1200" b="1" dirty="0">
                <a:solidFill>
                  <a:srgbClr val="FF0000"/>
                </a:solidFill>
                <a:latin typeface="Times New Roman" pitchFamily="18" charset="0"/>
                <a:cs typeface="Times New Roman" pitchFamily="18" charset="0"/>
              </a:rPr>
              <a:t>Oregon Statewide trials</a:t>
            </a:r>
          </a:p>
          <a:p>
            <a:pPr algn="ctr"/>
            <a:r>
              <a:rPr lang="en-US" sz="1200" b="1" dirty="0">
                <a:latin typeface="Times New Roman" pitchFamily="18" charset="0"/>
                <a:cs typeface="Times New Roman" pitchFamily="18" charset="0"/>
              </a:rPr>
              <a:t>3 Locations</a:t>
            </a:r>
          </a:p>
        </p:txBody>
      </p:sp>
      <p:sp>
        <p:nvSpPr>
          <p:cNvPr id="235" name="Rectangle 119">
            <a:extLst>
              <a:ext uri="{FF2B5EF4-FFF2-40B4-BE49-F238E27FC236}">
                <a16:creationId xmlns:a16="http://schemas.microsoft.com/office/drawing/2014/main" id="{15EE22FB-099A-9B46-913E-8460FF3488A5}"/>
              </a:ext>
            </a:extLst>
          </p:cNvPr>
          <p:cNvSpPr>
            <a:spLocks noChangeArrowheads="1"/>
          </p:cNvSpPr>
          <p:nvPr/>
        </p:nvSpPr>
        <p:spPr bwMode="auto">
          <a:xfrm>
            <a:off x="4630823" y="4308027"/>
            <a:ext cx="2632484" cy="481701"/>
          </a:xfrm>
          <a:prstGeom prst="rect">
            <a:avLst/>
          </a:prstGeom>
          <a:noFill/>
          <a:ln w="25400">
            <a:solidFill>
              <a:srgbClr val="000000"/>
            </a:solidFill>
            <a:miter lim="800000"/>
            <a:headEnd/>
            <a:tailEnd/>
          </a:ln>
        </p:spPr>
        <p:txBody>
          <a:bodyPr/>
          <a:lstStyle/>
          <a:p>
            <a:endParaRPr lang="en-US"/>
          </a:p>
        </p:txBody>
      </p:sp>
      <p:sp>
        <p:nvSpPr>
          <p:cNvPr id="236" name="Rectangle 120">
            <a:extLst>
              <a:ext uri="{FF2B5EF4-FFF2-40B4-BE49-F238E27FC236}">
                <a16:creationId xmlns:a16="http://schemas.microsoft.com/office/drawing/2014/main" id="{8B6F863D-C73D-CB44-872C-2EBC54EE410A}"/>
              </a:ext>
            </a:extLst>
          </p:cNvPr>
          <p:cNvSpPr>
            <a:spLocks noChangeArrowheads="1"/>
          </p:cNvSpPr>
          <p:nvPr/>
        </p:nvSpPr>
        <p:spPr bwMode="auto">
          <a:xfrm>
            <a:off x="3466296" y="4325377"/>
            <a:ext cx="691509" cy="2345221"/>
          </a:xfrm>
          <a:prstGeom prst="rect">
            <a:avLst/>
          </a:prstGeom>
          <a:noFill/>
          <a:ln w="25400">
            <a:solidFill>
              <a:srgbClr val="000000"/>
            </a:solidFill>
            <a:miter lim="800000"/>
            <a:headEnd/>
            <a:tailEnd/>
          </a:ln>
        </p:spPr>
        <p:txBody>
          <a:bodyPr/>
          <a:lstStyle/>
          <a:p>
            <a:endParaRPr lang="en-US"/>
          </a:p>
        </p:txBody>
      </p:sp>
      <p:sp>
        <p:nvSpPr>
          <p:cNvPr id="237" name="Rectangle 126">
            <a:extLst>
              <a:ext uri="{FF2B5EF4-FFF2-40B4-BE49-F238E27FC236}">
                <a16:creationId xmlns:a16="http://schemas.microsoft.com/office/drawing/2014/main" id="{AF6F2E07-3138-E74C-B08D-DC2413C8A4B9}"/>
              </a:ext>
            </a:extLst>
          </p:cNvPr>
          <p:cNvSpPr>
            <a:spLocks noChangeArrowheads="1"/>
          </p:cNvSpPr>
          <p:nvPr/>
        </p:nvSpPr>
        <p:spPr bwMode="auto">
          <a:xfrm>
            <a:off x="4630823" y="4933504"/>
            <a:ext cx="2632484" cy="481701"/>
          </a:xfrm>
          <a:prstGeom prst="rect">
            <a:avLst/>
          </a:prstGeom>
          <a:noFill/>
          <a:ln w="25400">
            <a:solidFill>
              <a:srgbClr val="000000"/>
            </a:solidFill>
            <a:miter lim="800000"/>
            <a:headEnd/>
            <a:tailEnd/>
          </a:ln>
        </p:spPr>
        <p:txBody>
          <a:bodyPr/>
          <a:lstStyle/>
          <a:p>
            <a:endParaRPr lang="en-US"/>
          </a:p>
        </p:txBody>
      </p:sp>
      <p:sp>
        <p:nvSpPr>
          <p:cNvPr id="238" name="Text Box 127">
            <a:extLst>
              <a:ext uri="{FF2B5EF4-FFF2-40B4-BE49-F238E27FC236}">
                <a16:creationId xmlns:a16="http://schemas.microsoft.com/office/drawing/2014/main" id="{ED554DC0-7117-9D40-ACC9-B9BEDFEDEB42}"/>
              </a:ext>
            </a:extLst>
          </p:cNvPr>
          <p:cNvSpPr txBox="1">
            <a:spLocks noChangeArrowheads="1"/>
          </p:cNvSpPr>
          <p:nvPr/>
        </p:nvSpPr>
        <p:spPr bwMode="auto">
          <a:xfrm>
            <a:off x="4630825" y="4942165"/>
            <a:ext cx="2632484" cy="469895"/>
          </a:xfrm>
          <a:prstGeom prst="rect">
            <a:avLst/>
          </a:prstGeom>
          <a:noFill/>
          <a:ln w="9525">
            <a:noFill/>
            <a:miter lim="800000"/>
            <a:headEnd/>
            <a:tailEnd/>
          </a:ln>
        </p:spPr>
        <p:txBody>
          <a:bodyPr wrap="square">
            <a:spAutoFit/>
          </a:bodyPr>
          <a:lstStyle/>
          <a:p>
            <a:pPr algn="ctr"/>
            <a:r>
              <a:rPr lang="en-US" sz="1200" b="1" dirty="0">
                <a:solidFill>
                  <a:srgbClr val="FF0000"/>
                </a:solidFill>
                <a:latin typeface="Times New Roman" pitchFamily="18" charset="0"/>
                <a:cs typeface="Times New Roman" pitchFamily="18" charset="0"/>
              </a:rPr>
              <a:t>Tri-State Trials</a:t>
            </a:r>
          </a:p>
          <a:p>
            <a:pPr algn="ctr"/>
            <a:r>
              <a:rPr lang="en-US" sz="1200" b="1" dirty="0">
                <a:latin typeface="Times New Roman" pitchFamily="18" charset="0"/>
                <a:cs typeface="Times New Roman" pitchFamily="18" charset="0"/>
              </a:rPr>
              <a:t>ID, OR, WA </a:t>
            </a:r>
          </a:p>
        </p:txBody>
      </p:sp>
      <p:sp>
        <p:nvSpPr>
          <p:cNvPr id="239" name="Rectangle 130">
            <a:extLst>
              <a:ext uri="{FF2B5EF4-FFF2-40B4-BE49-F238E27FC236}">
                <a16:creationId xmlns:a16="http://schemas.microsoft.com/office/drawing/2014/main" id="{9F9E662D-9BC0-0843-BE9F-FB2460C52C52}"/>
              </a:ext>
            </a:extLst>
          </p:cNvPr>
          <p:cNvSpPr>
            <a:spLocks noChangeArrowheads="1"/>
          </p:cNvSpPr>
          <p:nvPr/>
        </p:nvSpPr>
        <p:spPr bwMode="auto">
          <a:xfrm>
            <a:off x="4630823" y="5570078"/>
            <a:ext cx="2632484" cy="480126"/>
          </a:xfrm>
          <a:prstGeom prst="rect">
            <a:avLst/>
          </a:prstGeom>
          <a:noFill/>
          <a:ln w="25400">
            <a:solidFill>
              <a:srgbClr val="000000"/>
            </a:solidFill>
            <a:miter lim="800000"/>
            <a:headEnd/>
            <a:tailEnd/>
          </a:ln>
        </p:spPr>
        <p:txBody>
          <a:bodyPr/>
          <a:lstStyle/>
          <a:p>
            <a:endParaRPr lang="en-US"/>
          </a:p>
        </p:txBody>
      </p:sp>
      <p:sp>
        <p:nvSpPr>
          <p:cNvPr id="240" name="Text Box 131">
            <a:extLst>
              <a:ext uri="{FF2B5EF4-FFF2-40B4-BE49-F238E27FC236}">
                <a16:creationId xmlns:a16="http://schemas.microsoft.com/office/drawing/2014/main" id="{453D2453-3D7D-CA4D-8466-21885861F527}"/>
              </a:ext>
            </a:extLst>
          </p:cNvPr>
          <p:cNvSpPr txBox="1">
            <a:spLocks noChangeArrowheads="1"/>
          </p:cNvSpPr>
          <p:nvPr/>
        </p:nvSpPr>
        <p:spPr bwMode="auto">
          <a:xfrm>
            <a:off x="4626547" y="5571412"/>
            <a:ext cx="2636762" cy="457793"/>
          </a:xfrm>
          <a:prstGeom prst="rect">
            <a:avLst/>
          </a:prstGeom>
          <a:noFill/>
          <a:ln w="9525">
            <a:noFill/>
            <a:miter lim="800000"/>
            <a:headEnd/>
            <a:tailEnd/>
          </a:ln>
        </p:spPr>
        <p:txBody>
          <a:bodyPr wrap="square">
            <a:spAutoFit/>
          </a:bodyPr>
          <a:lstStyle/>
          <a:p>
            <a:pPr algn="ctr"/>
            <a:r>
              <a:rPr lang="en-US" sz="1200" b="1" dirty="0">
                <a:solidFill>
                  <a:srgbClr val="FF0000"/>
                </a:solidFill>
                <a:latin typeface="Times New Roman" pitchFamily="18" charset="0"/>
                <a:cs typeface="Times New Roman" pitchFamily="18" charset="0"/>
              </a:rPr>
              <a:t>W. Regional Trials</a:t>
            </a:r>
          </a:p>
          <a:p>
            <a:pPr algn="ctr"/>
            <a:r>
              <a:rPr lang="en-US" sz="1200" b="1" dirty="0">
                <a:latin typeface="Times New Roman" pitchFamily="18" charset="0"/>
                <a:cs typeface="Times New Roman" pitchFamily="18" charset="0"/>
              </a:rPr>
              <a:t>CA, CO, ID, OR, TX,  WA</a:t>
            </a:r>
          </a:p>
        </p:txBody>
      </p:sp>
      <p:sp>
        <p:nvSpPr>
          <p:cNvPr id="241" name="Rectangle 139">
            <a:extLst>
              <a:ext uri="{FF2B5EF4-FFF2-40B4-BE49-F238E27FC236}">
                <a16:creationId xmlns:a16="http://schemas.microsoft.com/office/drawing/2014/main" id="{ABC17F58-069E-B842-BC51-E5299E137A07}"/>
              </a:ext>
            </a:extLst>
          </p:cNvPr>
          <p:cNvSpPr>
            <a:spLocks noChangeArrowheads="1"/>
          </p:cNvSpPr>
          <p:nvPr/>
        </p:nvSpPr>
        <p:spPr bwMode="auto">
          <a:xfrm>
            <a:off x="4630825" y="6188897"/>
            <a:ext cx="2632484" cy="481701"/>
          </a:xfrm>
          <a:prstGeom prst="rect">
            <a:avLst/>
          </a:prstGeom>
          <a:noFill/>
          <a:ln w="25400">
            <a:solidFill>
              <a:srgbClr val="000000"/>
            </a:solidFill>
            <a:miter lim="800000"/>
            <a:headEnd/>
            <a:tailEnd/>
          </a:ln>
        </p:spPr>
        <p:txBody>
          <a:bodyPr/>
          <a:lstStyle/>
          <a:p>
            <a:endParaRPr lang="en-US"/>
          </a:p>
        </p:txBody>
      </p:sp>
      <p:sp>
        <p:nvSpPr>
          <p:cNvPr id="242" name="Text Box 140">
            <a:extLst>
              <a:ext uri="{FF2B5EF4-FFF2-40B4-BE49-F238E27FC236}">
                <a16:creationId xmlns:a16="http://schemas.microsoft.com/office/drawing/2014/main" id="{F1175B18-AC1A-5548-9D28-4FD4C6033406}"/>
              </a:ext>
            </a:extLst>
          </p:cNvPr>
          <p:cNvSpPr txBox="1">
            <a:spLocks noChangeArrowheads="1"/>
          </p:cNvSpPr>
          <p:nvPr/>
        </p:nvSpPr>
        <p:spPr bwMode="auto">
          <a:xfrm>
            <a:off x="4657652" y="6177819"/>
            <a:ext cx="2583333" cy="457793"/>
          </a:xfrm>
          <a:prstGeom prst="rect">
            <a:avLst/>
          </a:prstGeom>
          <a:noFill/>
          <a:ln w="9525">
            <a:noFill/>
            <a:miter lim="800000"/>
            <a:headEnd/>
            <a:tailEnd/>
          </a:ln>
        </p:spPr>
        <p:txBody>
          <a:bodyPr wrap="square">
            <a:spAutoFit/>
          </a:bodyPr>
          <a:lstStyle/>
          <a:p>
            <a:pPr algn="ctr"/>
            <a:r>
              <a:rPr lang="en-US" sz="1200" b="1" dirty="0">
                <a:solidFill>
                  <a:srgbClr val="FF0000"/>
                </a:solidFill>
                <a:latin typeface="Times New Roman" pitchFamily="18" charset="0"/>
                <a:cs typeface="Times New Roman" pitchFamily="18" charset="0"/>
              </a:rPr>
              <a:t>Name</a:t>
            </a:r>
          </a:p>
          <a:p>
            <a:pPr algn="ctr"/>
            <a:r>
              <a:rPr lang="en-US" sz="1200" b="1" dirty="0">
                <a:latin typeface="Times New Roman" pitchFamily="18" charset="0"/>
                <a:cs typeface="Times New Roman" pitchFamily="18" charset="0"/>
              </a:rPr>
              <a:t>Tri-State release, PVP</a:t>
            </a:r>
          </a:p>
        </p:txBody>
      </p:sp>
      <p:sp>
        <p:nvSpPr>
          <p:cNvPr id="243" name="Freeform 144">
            <a:extLst>
              <a:ext uri="{FF2B5EF4-FFF2-40B4-BE49-F238E27FC236}">
                <a16:creationId xmlns:a16="http://schemas.microsoft.com/office/drawing/2014/main" id="{A3D5C9CA-DF9A-F245-A7DF-5808EA2F0273}"/>
              </a:ext>
            </a:extLst>
          </p:cNvPr>
          <p:cNvSpPr>
            <a:spLocks/>
          </p:cNvSpPr>
          <p:nvPr/>
        </p:nvSpPr>
        <p:spPr bwMode="auto">
          <a:xfrm rot="-2702455">
            <a:off x="4669250" y="4104141"/>
            <a:ext cx="107045" cy="258722"/>
          </a:xfrm>
          <a:custGeom>
            <a:avLst/>
            <a:gdLst>
              <a:gd name="T0" fmla="*/ 0 w 139"/>
              <a:gd name="T1" fmla="*/ 107 h 143"/>
              <a:gd name="T2" fmla="*/ 35 w 139"/>
              <a:gd name="T3" fmla="*/ 107 h 143"/>
              <a:gd name="T4" fmla="*/ 35 w 139"/>
              <a:gd name="T5" fmla="*/ 0 h 143"/>
              <a:gd name="T6" fmla="*/ 106 w 139"/>
              <a:gd name="T7" fmla="*/ 0 h 143"/>
              <a:gd name="T8" fmla="*/ 106 w 139"/>
              <a:gd name="T9" fmla="*/ 107 h 143"/>
              <a:gd name="T10" fmla="*/ 139 w 139"/>
              <a:gd name="T11" fmla="*/ 107 h 143"/>
              <a:gd name="T12" fmla="*/ 71 w 139"/>
              <a:gd name="T13" fmla="*/ 143 h 143"/>
              <a:gd name="T14" fmla="*/ 0 w 139"/>
              <a:gd name="T15" fmla="*/ 107 h 143"/>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143"/>
              <a:gd name="T26" fmla="*/ 139 w 139"/>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143">
                <a:moveTo>
                  <a:pt x="0" y="107"/>
                </a:moveTo>
                <a:lnTo>
                  <a:pt x="35" y="107"/>
                </a:lnTo>
                <a:lnTo>
                  <a:pt x="35" y="0"/>
                </a:lnTo>
                <a:lnTo>
                  <a:pt x="106" y="0"/>
                </a:lnTo>
                <a:lnTo>
                  <a:pt x="106" y="107"/>
                </a:lnTo>
                <a:lnTo>
                  <a:pt x="139" y="107"/>
                </a:lnTo>
                <a:lnTo>
                  <a:pt x="71" y="143"/>
                </a:lnTo>
                <a:lnTo>
                  <a:pt x="0" y="107"/>
                </a:lnTo>
                <a:close/>
              </a:path>
            </a:pathLst>
          </a:custGeom>
          <a:solidFill>
            <a:srgbClr val="006600"/>
          </a:solidFill>
          <a:ln w="12700">
            <a:solidFill>
              <a:srgbClr val="000000"/>
            </a:solidFill>
            <a:round/>
            <a:headEnd/>
            <a:tailEnd/>
          </a:ln>
        </p:spPr>
        <p:txBody>
          <a:bodyPr/>
          <a:lstStyle/>
          <a:p>
            <a:endParaRPr lang="en-US"/>
          </a:p>
        </p:txBody>
      </p:sp>
      <p:sp>
        <p:nvSpPr>
          <p:cNvPr id="244" name="Freeform 145">
            <a:extLst>
              <a:ext uri="{FF2B5EF4-FFF2-40B4-BE49-F238E27FC236}">
                <a16:creationId xmlns:a16="http://schemas.microsoft.com/office/drawing/2014/main" id="{540F1B77-8131-C64A-B57A-C2A713D5A13A}"/>
              </a:ext>
            </a:extLst>
          </p:cNvPr>
          <p:cNvSpPr>
            <a:spLocks/>
          </p:cNvSpPr>
          <p:nvPr/>
        </p:nvSpPr>
        <p:spPr bwMode="auto">
          <a:xfrm rot="-2702455">
            <a:off x="4357514" y="4496086"/>
            <a:ext cx="136355" cy="587048"/>
          </a:xfrm>
          <a:custGeom>
            <a:avLst/>
            <a:gdLst>
              <a:gd name="T0" fmla="*/ 0 w 139"/>
              <a:gd name="T1" fmla="*/ 107 h 143"/>
              <a:gd name="T2" fmla="*/ 35 w 139"/>
              <a:gd name="T3" fmla="*/ 107 h 143"/>
              <a:gd name="T4" fmla="*/ 35 w 139"/>
              <a:gd name="T5" fmla="*/ 0 h 143"/>
              <a:gd name="T6" fmla="*/ 106 w 139"/>
              <a:gd name="T7" fmla="*/ 0 h 143"/>
              <a:gd name="T8" fmla="*/ 106 w 139"/>
              <a:gd name="T9" fmla="*/ 107 h 143"/>
              <a:gd name="T10" fmla="*/ 139 w 139"/>
              <a:gd name="T11" fmla="*/ 107 h 143"/>
              <a:gd name="T12" fmla="*/ 71 w 139"/>
              <a:gd name="T13" fmla="*/ 143 h 143"/>
              <a:gd name="T14" fmla="*/ 0 w 139"/>
              <a:gd name="T15" fmla="*/ 107 h 143"/>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143"/>
              <a:gd name="T26" fmla="*/ 139 w 139"/>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143">
                <a:moveTo>
                  <a:pt x="0" y="107"/>
                </a:moveTo>
                <a:lnTo>
                  <a:pt x="35" y="107"/>
                </a:lnTo>
                <a:lnTo>
                  <a:pt x="35" y="0"/>
                </a:lnTo>
                <a:lnTo>
                  <a:pt x="106" y="0"/>
                </a:lnTo>
                <a:lnTo>
                  <a:pt x="106" y="107"/>
                </a:lnTo>
                <a:lnTo>
                  <a:pt x="139" y="107"/>
                </a:lnTo>
                <a:lnTo>
                  <a:pt x="71" y="143"/>
                </a:lnTo>
                <a:lnTo>
                  <a:pt x="0" y="107"/>
                </a:lnTo>
                <a:close/>
              </a:path>
            </a:pathLst>
          </a:custGeom>
          <a:solidFill>
            <a:srgbClr val="006600"/>
          </a:solidFill>
          <a:ln w="12700">
            <a:solidFill>
              <a:srgbClr val="000000"/>
            </a:solidFill>
            <a:round/>
            <a:headEnd/>
            <a:tailEnd/>
          </a:ln>
        </p:spPr>
        <p:txBody>
          <a:bodyPr/>
          <a:lstStyle/>
          <a:p>
            <a:endParaRPr lang="en-US"/>
          </a:p>
        </p:txBody>
      </p:sp>
      <p:sp>
        <p:nvSpPr>
          <p:cNvPr id="246" name="Freeform 145">
            <a:extLst>
              <a:ext uri="{FF2B5EF4-FFF2-40B4-BE49-F238E27FC236}">
                <a16:creationId xmlns:a16="http://schemas.microsoft.com/office/drawing/2014/main" id="{4ACE652D-65E9-2B4D-9675-3F439FB5C013}"/>
              </a:ext>
            </a:extLst>
          </p:cNvPr>
          <p:cNvSpPr>
            <a:spLocks/>
          </p:cNvSpPr>
          <p:nvPr/>
        </p:nvSpPr>
        <p:spPr bwMode="auto">
          <a:xfrm rot="-2702455">
            <a:off x="4357174" y="5128202"/>
            <a:ext cx="136355" cy="587048"/>
          </a:xfrm>
          <a:custGeom>
            <a:avLst/>
            <a:gdLst>
              <a:gd name="T0" fmla="*/ 0 w 139"/>
              <a:gd name="T1" fmla="*/ 107 h 143"/>
              <a:gd name="T2" fmla="*/ 35 w 139"/>
              <a:gd name="T3" fmla="*/ 107 h 143"/>
              <a:gd name="T4" fmla="*/ 35 w 139"/>
              <a:gd name="T5" fmla="*/ 0 h 143"/>
              <a:gd name="T6" fmla="*/ 106 w 139"/>
              <a:gd name="T7" fmla="*/ 0 h 143"/>
              <a:gd name="T8" fmla="*/ 106 w 139"/>
              <a:gd name="T9" fmla="*/ 107 h 143"/>
              <a:gd name="T10" fmla="*/ 139 w 139"/>
              <a:gd name="T11" fmla="*/ 107 h 143"/>
              <a:gd name="T12" fmla="*/ 71 w 139"/>
              <a:gd name="T13" fmla="*/ 143 h 143"/>
              <a:gd name="T14" fmla="*/ 0 w 139"/>
              <a:gd name="T15" fmla="*/ 107 h 143"/>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143"/>
              <a:gd name="T26" fmla="*/ 139 w 139"/>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143">
                <a:moveTo>
                  <a:pt x="0" y="107"/>
                </a:moveTo>
                <a:lnTo>
                  <a:pt x="35" y="107"/>
                </a:lnTo>
                <a:lnTo>
                  <a:pt x="35" y="0"/>
                </a:lnTo>
                <a:lnTo>
                  <a:pt x="106" y="0"/>
                </a:lnTo>
                <a:lnTo>
                  <a:pt x="106" y="107"/>
                </a:lnTo>
                <a:lnTo>
                  <a:pt x="139" y="107"/>
                </a:lnTo>
                <a:lnTo>
                  <a:pt x="71" y="143"/>
                </a:lnTo>
                <a:lnTo>
                  <a:pt x="0" y="107"/>
                </a:lnTo>
                <a:close/>
              </a:path>
            </a:pathLst>
          </a:custGeom>
          <a:solidFill>
            <a:srgbClr val="006600"/>
          </a:solidFill>
          <a:ln w="12700">
            <a:solidFill>
              <a:srgbClr val="000000"/>
            </a:solidFill>
            <a:round/>
            <a:headEnd/>
            <a:tailEnd/>
          </a:ln>
        </p:spPr>
        <p:txBody>
          <a:bodyPr/>
          <a:lstStyle/>
          <a:p>
            <a:endParaRPr lang="en-US"/>
          </a:p>
        </p:txBody>
      </p:sp>
      <p:sp>
        <p:nvSpPr>
          <p:cNvPr id="247" name="Freeform 145">
            <a:extLst>
              <a:ext uri="{FF2B5EF4-FFF2-40B4-BE49-F238E27FC236}">
                <a16:creationId xmlns:a16="http://schemas.microsoft.com/office/drawing/2014/main" id="{2A024BDD-0EE0-2744-B9CE-3E9DCDC02B5F}"/>
              </a:ext>
            </a:extLst>
          </p:cNvPr>
          <p:cNvSpPr>
            <a:spLocks/>
          </p:cNvSpPr>
          <p:nvPr/>
        </p:nvSpPr>
        <p:spPr bwMode="auto">
          <a:xfrm rot="-2702455">
            <a:off x="4357172" y="5733998"/>
            <a:ext cx="136355" cy="587048"/>
          </a:xfrm>
          <a:custGeom>
            <a:avLst/>
            <a:gdLst>
              <a:gd name="T0" fmla="*/ 0 w 139"/>
              <a:gd name="T1" fmla="*/ 107 h 143"/>
              <a:gd name="T2" fmla="*/ 35 w 139"/>
              <a:gd name="T3" fmla="*/ 107 h 143"/>
              <a:gd name="T4" fmla="*/ 35 w 139"/>
              <a:gd name="T5" fmla="*/ 0 h 143"/>
              <a:gd name="T6" fmla="*/ 106 w 139"/>
              <a:gd name="T7" fmla="*/ 0 h 143"/>
              <a:gd name="T8" fmla="*/ 106 w 139"/>
              <a:gd name="T9" fmla="*/ 107 h 143"/>
              <a:gd name="T10" fmla="*/ 139 w 139"/>
              <a:gd name="T11" fmla="*/ 107 h 143"/>
              <a:gd name="T12" fmla="*/ 71 w 139"/>
              <a:gd name="T13" fmla="*/ 143 h 143"/>
              <a:gd name="T14" fmla="*/ 0 w 139"/>
              <a:gd name="T15" fmla="*/ 107 h 143"/>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143"/>
              <a:gd name="T26" fmla="*/ 139 w 139"/>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143">
                <a:moveTo>
                  <a:pt x="0" y="107"/>
                </a:moveTo>
                <a:lnTo>
                  <a:pt x="35" y="107"/>
                </a:lnTo>
                <a:lnTo>
                  <a:pt x="35" y="0"/>
                </a:lnTo>
                <a:lnTo>
                  <a:pt x="106" y="0"/>
                </a:lnTo>
                <a:lnTo>
                  <a:pt x="106" y="107"/>
                </a:lnTo>
                <a:lnTo>
                  <a:pt x="139" y="107"/>
                </a:lnTo>
                <a:lnTo>
                  <a:pt x="71" y="143"/>
                </a:lnTo>
                <a:lnTo>
                  <a:pt x="0" y="107"/>
                </a:lnTo>
                <a:close/>
              </a:path>
            </a:pathLst>
          </a:custGeom>
          <a:solidFill>
            <a:srgbClr val="006600"/>
          </a:solidFill>
          <a:ln w="12700">
            <a:solidFill>
              <a:srgbClr val="000000"/>
            </a:solidFill>
            <a:round/>
            <a:headEnd/>
            <a:tailEnd/>
          </a:ln>
        </p:spPr>
        <p:txBody>
          <a:bodyPr/>
          <a:lstStyle/>
          <a:p>
            <a:endParaRPr lang="en-US"/>
          </a:p>
        </p:txBody>
      </p:sp>
      <p:sp>
        <p:nvSpPr>
          <p:cNvPr id="248" name="TextBox 247">
            <a:extLst>
              <a:ext uri="{FF2B5EF4-FFF2-40B4-BE49-F238E27FC236}">
                <a16:creationId xmlns:a16="http://schemas.microsoft.com/office/drawing/2014/main" id="{B7ECF364-7ACC-1944-94BF-048A1C7E00EB}"/>
              </a:ext>
            </a:extLst>
          </p:cNvPr>
          <p:cNvSpPr txBox="1"/>
          <p:nvPr/>
        </p:nvSpPr>
        <p:spPr>
          <a:xfrm>
            <a:off x="3627151" y="4397804"/>
            <a:ext cx="461665" cy="2237807"/>
          </a:xfrm>
          <a:prstGeom prst="rect">
            <a:avLst/>
          </a:prstGeom>
          <a:noFill/>
        </p:spPr>
        <p:txBody>
          <a:bodyPr vert="vert" wrap="square" rtlCol="0">
            <a:spAutoFit/>
          </a:bodyPr>
          <a:lstStyle/>
          <a:p>
            <a:pPr algn="ctr"/>
            <a:r>
              <a:rPr lang="en-US" b="1" dirty="0"/>
              <a:t>Klamath Falls (SI)</a:t>
            </a:r>
            <a:r>
              <a:rPr lang="en-US" sz="1000" b="1" dirty="0"/>
              <a:t> </a:t>
            </a:r>
          </a:p>
        </p:txBody>
      </p:sp>
      <p:sp>
        <p:nvSpPr>
          <p:cNvPr id="249" name="Rectangle 248">
            <a:extLst>
              <a:ext uri="{FF2B5EF4-FFF2-40B4-BE49-F238E27FC236}">
                <a16:creationId xmlns:a16="http://schemas.microsoft.com/office/drawing/2014/main" id="{774CCDDF-F11F-7748-9426-1BEE509C47CA}"/>
              </a:ext>
            </a:extLst>
          </p:cNvPr>
          <p:cNvSpPr/>
          <p:nvPr/>
        </p:nvSpPr>
        <p:spPr>
          <a:xfrm>
            <a:off x="8033169" y="2224565"/>
            <a:ext cx="663463" cy="369332"/>
          </a:xfrm>
          <a:prstGeom prst="rect">
            <a:avLst/>
          </a:prstGeom>
        </p:spPr>
        <p:txBody>
          <a:bodyPr wrap="none">
            <a:spAutoFit/>
          </a:bodyPr>
          <a:lstStyle/>
          <a:p>
            <a:r>
              <a:rPr lang="en-US" b="1" dirty="0">
                <a:solidFill>
                  <a:srgbClr val="006600"/>
                </a:solidFill>
                <a:latin typeface="Times New Roman" pitchFamily="18" charset="0"/>
              </a:rPr>
              <a:t>Yr. 1</a:t>
            </a:r>
            <a:endParaRPr lang="en-US" b="1" dirty="0">
              <a:solidFill>
                <a:srgbClr val="006600"/>
              </a:solidFill>
              <a:latin typeface="Arial" charset="0"/>
            </a:endParaRPr>
          </a:p>
        </p:txBody>
      </p:sp>
      <p:sp>
        <p:nvSpPr>
          <p:cNvPr id="250" name="Rectangle 249">
            <a:extLst>
              <a:ext uri="{FF2B5EF4-FFF2-40B4-BE49-F238E27FC236}">
                <a16:creationId xmlns:a16="http://schemas.microsoft.com/office/drawing/2014/main" id="{5A596A9E-F6BA-A342-BA6B-49116151074E}"/>
              </a:ext>
            </a:extLst>
          </p:cNvPr>
          <p:cNvSpPr/>
          <p:nvPr/>
        </p:nvSpPr>
        <p:spPr>
          <a:xfrm>
            <a:off x="8033169" y="2910365"/>
            <a:ext cx="663463" cy="369332"/>
          </a:xfrm>
          <a:prstGeom prst="rect">
            <a:avLst/>
          </a:prstGeom>
        </p:spPr>
        <p:txBody>
          <a:bodyPr wrap="none">
            <a:spAutoFit/>
          </a:bodyPr>
          <a:lstStyle/>
          <a:p>
            <a:r>
              <a:rPr lang="en-US" b="1" dirty="0">
                <a:solidFill>
                  <a:srgbClr val="006600"/>
                </a:solidFill>
                <a:latin typeface="Times New Roman" pitchFamily="18" charset="0"/>
              </a:rPr>
              <a:t>Yr. 2</a:t>
            </a:r>
            <a:endParaRPr lang="en-US" b="1" dirty="0">
              <a:solidFill>
                <a:srgbClr val="006600"/>
              </a:solidFill>
              <a:latin typeface="Arial" charset="0"/>
            </a:endParaRPr>
          </a:p>
        </p:txBody>
      </p:sp>
      <p:sp>
        <p:nvSpPr>
          <p:cNvPr id="251" name="Rectangle 250">
            <a:extLst>
              <a:ext uri="{FF2B5EF4-FFF2-40B4-BE49-F238E27FC236}">
                <a16:creationId xmlns:a16="http://schemas.microsoft.com/office/drawing/2014/main" id="{A97CECDF-3D62-0241-B4C0-2671AE7EEAB7}"/>
              </a:ext>
            </a:extLst>
          </p:cNvPr>
          <p:cNvSpPr/>
          <p:nvPr/>
        </p:nvSpPr>
        <p:spPr>
          <a:xfrm>
            <a:off x="8033169" y="3634879"/>
            <a:ext cx="663463" cy="369332"/>
          </a:xfrm>
          <a:prstGeom prst="rect">
            <a:avLst/>
          </a:prstGeom>
        </p:spPr>
        <p:txBody>
          <a:bodyPr wrap="none">
            <a:spAutoFit/>
          </a:bodyPr>
          <a:lstStyle/>
          <a:p>
            <a:r>
              <a:rPr lang="en-US" b="1" dirty="0">
                <a:solidFill>
                  <a:srgbClr val="006600"/>
                </a:solidFill>
                <a:latin typeface="Times New Roman" pitchFamily="18" charset="0"/>
              </a:rPr>
              <a:t>Yr. 3</a:t>
            </a:r>
            <a:endParaRPr lang="en-US" b="1" dirty="0">
              <a:solidFill>
                <a:srgbClr val="006600"/>
              </a:solidFill>
              <a:latin typeface="Arial" charset="0"/>
            </a:endParaRPr>
          </a:p>
        </p:txBody>
      </p:sp>
      <p:sp>
        <p:nvSpPr>
          <p:cNvPr id="252" name="Rectangle 251">
            <a:extLst>
              <a:ext uri="{FF2B5EF4-FFF2-40B4-BE49-F238E27FC236}">
                <a16:creationId xmlns:a16="http://schemas.microsoft.com/office/drawing/2014/main" id="{95CD5995-8A46-3E49-93C8-D96B533AB43A}"/>
              </a:ext>
            </a:extLst>
          </p:cNvPr>
          <p:cNvSpPr/>
          <p:nvPr/>
        </p:nvSpPr>
        <p:spPr>
          <a:xfrm>
            <a:off x="8033167" y="4358165"/>
            <a:ext cx="855748" cy="369332"/>
          </a:xfrm>
          <a:prstGeom prst="rect">
            <a:avLst/>
          </a:prstGeom>
        </p:spPr>
        <p:txBody>
          <a:bodyPr wrap="none">
            <a:spAutoFit/>
          </a:bodyPr>
          <a:lstStyle/>
          <a:p>
            <a:r>
              <a:rPr lang="en-US" b="1" dirty="0">
                <a:solidFill>
                  <a:srgbClr val="006600"/>
                </a:solidFill>
                <a:latin typeface="Times New Roman" pitchFamily="18" charset="0"/>
              </a:rPr>
              <a:t>Yr. 4-6</a:t>
            </a:r>
            <a:endParaRPr lang="en-US" b="1" dirty="0">
              <a:solidFill>
                <a:srgbClr val="006600"/>
              </a:solidFill>
              <a:latin typeface="Arial" charset="0"/>
            </a:endParaRPr>
          </a:p>
        </p:txBody>
      </p:sp>
      <p:sp>
        <p:nvSpPr>
          <p:cNvPr id="253" name="Rectangle 252">
            <a:extLst>
              <a:ext uri="{FF2B5EF4-FFF2-40B4-BE49-F238E27FC236}">
                <a16:creationId xmlns:a16="http://schemas.microsoft.com/office/drawing/2014/main" id="{74C33DD1-1D3D-634E-B105-8DC595ED9CBA}"/>
              </a:ext>
            </a:extLst>
          </p:cNvPr>
          <p:cNvSpPr/>
          <p:nvPr/>
        </p:nvSpPr>
        <p:spPr>
          <a:xfrm>
            <a:off x="8033167" y="5013485"/>
            <a:ext cx="855748" cy="369332"/>
          </a:xfrm>
          <a:prstGeom prst="rect">
            <a:avLst/>
          </a:prstGeom>
        </p:spPr>
        <p:txBody>
          <a:bodyPr wrap="none">
            <a:spAutoFit/>
          </a:bodyPr>
          <a:lstStyle/>
          <a:p>
            <a:r>
              <a:rPr lang="en-US" b="1" dirty="0">
                <a:solidFill>
                  <a:srgbClr val="006600"/>
                </a:solidFill>
                <a:latin typeface="Times New Roman" pitchFamily="18" charset="0"/>
              </a:rPr>
              <a:t>Yr. 6-8</a:t>
            </a:r>
            <a:endParaRPr lang="en-US" b="1" dirty="0">
              <a:solidFill>
                <a:srgbClr val="006600"/>
              </a:solidFill>
              <a:latin typeface="Arial" charset="0"/>
            </a:endParaRPr>
          </a:p>
        </p:txBody>
      </p:sp>
      <p:sp>
        <p:nvSpPr>
          <p:cNvPr id="254" name="Rectangle 253">
            <a:extLst>
              <a:ext uri="{FF2B5EF4-FFF2-40B4-BE49-F238E27FC236}">
                <a16:creationId xmlns:a16="http://schemas.microsoft.com/office/drawing/2014/main" id="{85B340A1-C0C6-DA49-8E38-A6F369D82CB6}"/>
              </a:ext>
            </a:extLst>
          </p:cNvPr>
          <p:cNvSpPr/>
          <p:nvPr/>
        </p:nvSpPr>
        <p:spPr>
          <a:xfrm>
            <a:off x="8033167" y="5641897"/>
            <a:ext cx="971164" cy="369332"/>
          </a:xfrm>
          <a:prstGeom prst="rect">
            <a:avLst/>
          </a:prstGeom>
        </p:spPr>
        <p:txBody>
          <a:bodyPr wrap="none">
            <a:spAutoFit/>
          </a:bodyPr>
          <a:lstStyle/>
          <a:p>
            <a:r>
              <a:rPr lang="en-US" b="1" dirty="0">
                <a:solidFill>
                  <a:srgbClr val="006600"/>
                </a:solidFill>
                <a:latin typeface="Times New Roman" pitchFamily="18" charset="0"/>
              </a:rPr>
              <a:t>Yr. 8-10</a:t>
            </a:r>
            <a:endParaRPr lang="en-US" b="1" dirty="0">
              <a:solidFill>
                <a:srgbClr val="006600"/>
              </a:solidFill>
              <a:latin typeface="Arial" charset="0"/>
            </a:endParaRPr>
          </a:p>
        </p:txBody>
      </p:sp>
      <p:sp>
        <p:nvSpPr>
          <p:cNvPr id="255" name="Rectangle 254">
            <a:extLst>
              <a:ext uri="{FF2B5EF4-FFF2-40B4-BE49-F238E27FC236}">
                <a16:creationId xmlns:a16="http://schemas.microsoft.com/office/drawing/2014/main" id="{06F73924-9BFD-FC4F-A455-4F890AF4B85C}"/>
              </a:ext>
            </a:extLst>
          </p:cNvPr>
          <p:cNvSpPr/>
          <p:nvPr/>
        </p:nvSpPr>
        <p:spPr>
          <a:xfrm>
            <a:off x="8033168" y="6215301"/>
            <a:ext cx="1086581" cy="369332"/>
          </a:xfrm>
          <a:prstGeom prst="rect">
            <a:avLst/>
          </a:prstGeom>
        </p:spPr>
        <p:txBody>
          <a:bodyPr wrap="none">
            <a:spAutoFit/>
          </a:bodyPr>
          <a:lstStyle/>
          <a:p>
            <a:r>
              <a:rPr lang="en-US" b="1" dirty="0">
                <a:solidFill>
                  <a:srgbClr val="006600"/>
                </a:solidFill>
                <a:latin typeface="Times New Roman" pitchFamily="18" charset="0"/>
              </a:rPr>
              <a:t>Yr. 10-12</a:t>
            </a:r>
            <a:endParaRPr lang="en-US" b="1" dirty="0">
              <a:solidFill>
                <a:srgbClr val="006600"/>
              </a:solidFill>
              <a:latin typeface="Arial" charset="0"/>
            </a:endParaRPr>
          </a:p>
        </p:txBody>
      </p:sp>
      <p:sp>
        <p:nvSpPr>
          <p:cNvPr id="256" name="Rectangle 255">
            <a:extLst>
              <a:ext uri="{FF2B5EF4-FFF2-40B4-BE49-F238E27FC236}">
                <a16:creationId xmlns:a16="http://schemas.microsoft.com/office/drawing/2014/main" id="{42F43D56-E616-5440-B0F7-9B8F89F80571}"/>
              </a:ext>
            </a:extLst>
          </p:cNvPr>
          <p:cNvSpPr/>
          <p:nvPr/>
        </p:nvSpPr>
        <p:spPr>
          <a:xfrm>
            <a:off x="7441980" y="1873877"/>
            <a:ext cx="1857976" cy="369332"/>
          </a:xfrm>
          <a:prstGeom prst="rect">
            <a:avLst/>
          </a:prstGeom>
        </p:spPr>
        <p:txBody>
          <a:bodyPr wrap="none">
            <a:spAutoFit/>
          </a:bodyPr>
          <a:lstStyle/>
          <a:p>
            <a:r>
              <a:rPr lang="en-US" b="1" dirty="0">
                <a:solidFill>
                  <a:srgbClr val="006600"/>
                </a:solidFill>
                <a:latin typeface="Times New Roman" pitchFamily="18" charset="0"/>
              </a:rPr>
              <a:t>Field Generation</a:t>
            </a:r>
            <a:endParaRPr lang="en-US" dirty="0">
              <a:solidFill>
                <a:srgbClr val="006600"/>
              </a:solidFill>
            </a:endParaRPr>
          </a:p>
        </p:txBody>
      </p:sp>
      <p:sp>
        <p:nvSpPr>
          <p:cNvPr id="257" name="TextBox 256">
            <a:extLst>
              <a:ext uri="{FF2B5EF4-FFF2-40B4-BE49-F238E27FC236}">
                <a16:creationId xmlns:a16="http://schemas.microsoft.com/office/drawing/2014/main" id="{8B3F7895-6B1C-474A-900A-E6BFB394D624}"/>
              </a:ext>
            </a:extLst>
          </p:cNvPr>
          <p:cNvSpPr txBox="1"/>
          <p:nvPr/>
        </p:nvSpPr>
        <p:spPr>
          <a:xfrm>
            <a:off x="7073899" y="816551"/>
            <a:ext cx="2675433" cy="830997"/>
          </a:xfrm>
          <a:prstGeom prst="rect">
            <a:avLst/>
          </a:prstGeom>
          <a:noFill/>
        </p:spPr>
        <p:txBody>
          <a:bodyPr wrap="square" rtlCol="0">
            <a:spAutoFit/>
          </a:bodyPr>
          <a:lstStyle/>
          <a:p>
            <a:r>
              <a:rPr lang="en-US" sz="2400" b="1" dirty="0">
                <a:solidFill>
                  <a:schemeClr val="accent2"/>
                </a:solidFill>
                <a:latin typeface="Lucida Sans" panose="020B0602030504020204" pitchFamily="34" charset="77"/>
              </a:rPr>
              <a:t>Potato is a Clonal Crop</a:t>
            </a:r>
          </a:p>
        </p:txBody>
      </p:sp>
      <p:pic>
        <p:nvPicPr>
          <p:cNvPr id="94" name="Picture 2">
            <a:extLst>
              <a:ext uri="{FF2B5EF4-FFF2-40B4-BE49-F238E27FC236}">
                <a16:creationId xmlns:a16="http://schemas.microsoft.com/office/drawing/2014/main" id="{80F61E35-6A36-2A4B-85BF-4905A667C070}"/>
              </a:ext>
            </a:extLst>
          </p:cNvPr>
          <p:cNvPicPr>
            <a:picLocks noChangeArrowheads="1"/>
          </p:cNvPicPr>
          <p:nvPr/>
        </p:nvPicPr>
        <p:blipFill>
          <a:blip r:embed="rId2" cstate="print"/>
          <a:srcRect/>
          <a:stretch>
            <a:fillRect/>
          </a:stretch>
        </p:blipFill>
        <p:spPr bwMode="auto">
          <a:xfrm>
            <a:off x="903878" y="516682"/>
            <a:ext cx="1503056" cy="902591"/>
          </a:xfrm>
          <a:prstGeom prst="rect">
            <a:avLst/>
          </a:prstGeom>
          <a:noFill/>
          <a:ln w="9525" algn="ctr">
            <a:noFill/>
            <a:miter lim="800000"/>
            <a:headEnd/>
            <a:tailEnd/>
          </a:ln>
        </p:spPr>
      </p:pic>
      <p:pic>
        <p:nvPicPr>
          <p:cNvPr id="95" name="Picture 4">
            <a:extLst>
              <a:ext uri="{FF2B5EF4-FFF2-40B4-BE49-F238E27FC236}">
                <a16:creationId xmlns:a16="http://schemas.microsoft.com/office/drawing/2014/main" id="{8C0A328D-7707-7E42-B563-F74870A24901}"/>
              </a:ext>
            </a:extLst>
          </p:cNvPr>
          <p:cNvPicPr>
            <a:picLocks noChangeArrowheads="1"/>
          </p:cNvPicPr>
          <p:nvPr/>
        </p:nvPicPr>
        <p:blipFill>
          <a:blip r:embed="rId3" cstate="print"/>
          <a:srcRect/>
          <a:stretch>
            <a:fillRect/>
          </a:stretch>
        </p:blipFill>
        <p:spPr bwMode="auto">
          <a:xfrm>
            <a:off x="903878" y="2411748"/>
            <a:ext cx="1503056" cy="902591"/>
          </a:xfrm>
          <a:prstGeom prst="rect">
            <a:avLst/>
          </a:prstGeom>
          <a:noFill/>
          <a:ln w="9525" algn="ctr">
            <a:noFill/>
            <a:miter lim="800000"/>
            <a:headEnd/>
            <a:tailEnd/>
          </a:ln>
        </p:spPr>
      </p:pic>
      <p:pic>
        <p:nvPicPr>
          <p:cNvPr id="96" name="Picture 5">
            <a:extLst>
              <a:ext uri="{FF2B5EF4-FFF2-40B4-BE49-F238E27FC236}">
                <a16:creationId xmlns:a16="http://schemas.microsoft.com/office/drawing/2014/main" id="{207F21F2-9671-3B4B-A80C-D7B71887A6DE}"/>
              </a:ext>
            </a:extLst>
          </p:cNvPr>
          <p:cNvPicPr>
            <a:picLocks noChangeArrowheads="1"/>
          </p:cNvPicPr>
          <p:nvPr/>
        </p:nvPicPr>
        <p:blipFill>
          <a:blip r:embed="rId4" cstate="print"/>
          <a:srcRect/>
          <a:stretch>
            <a:fillRect/>
          </a:stretch>
        </p:blipFill>
        <p:spPr bwMode="auto">
          <a:xfrm>
            <a:off x="925045" y="3387560"/>
            <a:ext cx="1501330" cy="902591"/>
          </a:xfrm>
          <a:prstGeom prst="rect">
            <a:avLst/>
          </a:prstGeom>
          <a:noFill/>
          <a:ln w="9525" algn="ctr">
            <a:noFill/>
            <a:miter lim="800000"/>
            <a:headEnd/>
            <a:tailEnd/>
          </a:ln>
        </p:spPr>
      </p:pic>
      <p:pic>
        <p:nvPicPr>
          <p:cNvPr id="97" name="Picture 6">
            <a:extLst>
              <a:ext uri="{FF2B5EF4-FFF2-40B4-BE49-F238E27FC236}">
                <a16:creationId xmlns:a16="http://schemas.microsoft.com/office/drawing/2014/main" id="{53773CC9-4E94-4B41-B11A-25DB5C5CA962}"/>
              </a:ext>
            </a:extLst>
          </p:cNvPr>
          <p:cNvPicPr>
            <a:picLocks noChangeArrowheads="1"/>
          </p:cNvPicPr>
          <p:nvPr/>
        </p:nvPicPr>
        <p:blipFill>
          <a:blip r:embed="rId5" cstate="print"/>
          <a:srcRect/>
          <a:stretch>
            <a:fillRect/>
          </a:stretch>
        </p:blipFill>
        <p:spPr bwMode="auto">
          <a:xfrm>
            <a:off x="925045" y="4333429"/>
            <a:ext cx="1501330" cy="902591"/>
          </a:xfrm>
          <a:prstGeom prst="rect">
            <a:avLst/>
          </a:prstGeom>
          <a:noFill/>
          <a:ln w="9525" algn="ctr">
            <a:noFill/>
            <a:miter lim="800000"/>
            <a:headEnd/>
            <a:tailEnd/>
          </a:ln>
        </p:spPr>
      </p:pic>
      <p:pic>
        <p:nvPicPr>
          <p:cNvPr id="98" name="Picture 40" descr="CIMG2985_red.jpg">
            <a:extLst>
              <a:ext uri="{FF2B5EF4-FFF2-40B4-BE49-F238E27FC236}">
                <a16:creationId xmlns:a16="http://schemas.microsoft.com/office/drawing/2014/main" id="{60EDB89E-20CC-9948-A2CB-42626307F92A}"/>
              </a:ext>
            </a:extLst>
          </p:cNvPr>
          <p:cNvPicPr>
            <a:picLocks/>
          </p:cNvPicPr>
          <p:nvPr/>
        </p:nvPicPr>
        <p:blipFill>
          <a:blip r:embed="rId6" cstate="print"/>
          <a:srcRect/>
          <a:stretch>
            <a:fillRect/>
          </a:stretch>
        </p:blipFill>
        <p:spPr bwMode="auto">
          <a:xfrm>
            <a:off x="925045" y="5306832"/>
            <a:ext cx="1501330" cy="902590"/>
          </a:xfrm>
          <a:prstGeom prst="rect">
            <a:avLst/>
          </a:prstGeom>
          <a:noFill/>
          <a:ln w="9525">
            <a:noFill/>
            <a:miter lim="800000"/>
            <a:headEnd/>
            <a:tailEnd/>
          </a:ln>
        </p:spPr>
      </p:pic>
      <p:pic>
        <p:nvPicPr>
          <p:cNvPr id="99" name="Picture 6" descr="Berries">
            <a:extLst>
              <a:ext uri="{FF2B5EF4-FFF2-40B4-BE49-F238E27FC236}">
                <a16:creationId xmlns:a16="http://schemas.microsoft.com/office/drawing/2014/main" id="{D7520672-BCEC-8343-B764-FF61C795EB99}"/>
              </a:ext>
            </a:extLst>
          </p:cNvPr>
          <p:cNvPicPr>
            <a:picLocks noChangeArrowheads="1"/>
          </p:cNvPicPr>
          <p:nvPr/>
        </p:nvPicPr>
        <p:blipFill>
          <a:blip r:embed="rId7" cstate="print"/>
          <a:srcRect/>
          <a:stretch>
            <a:fillRect/>
          </a:stretch>
        </p:blipFill>
        <p:spPr bwMode="auto">
          <a:xfrm>
            <a:off x="925045" y="1489407"/>
            <a:ext cx="1471994" cy="839893"/>
          </a:xfrm>
          <a:prstGeom prst="rect">
            <a:avLst/>
          </a:prstGeom>
          <a:noFill/>
          <a:ln w="9525">
            <a:noFill/>
            <a:miter lim="800000"/>
            <a:headEnd/>
            <a:tailEnd/>
          </a:ln>
        </p:spPr>
      </p:pic>
      <p:sp>
        <p:nvSpPr>
          <p:cNvPr id="105" name="TextBox 104">
            <a:extLst>
              <a:ext uri="{FF2B5EF4-FFF2-40B4-BE49-F238E27FC236}">
                <a16:creationId xmlns:a16="http://schemas.microsoft.com/office/drawing/2014/main" id="{AD834EF8-9923-774A-9977-6BA3EA0E67A9}"/>
              </a:ext>
            </a:extLst>
          </p:cNvPr>
          <p:cNvSpPr txBox="1"/>
          <p:nvPr/>
        </p:nvSpPr>
        <p:spPr>
          <a:xfrm>
            <a:off x="9290516" y="1049433"/>
            <a:ext cx="1131365" cy="369332"/>
          </a:xfrm>
          <a:prstGeom prst="rect">
            <a:avLst/>
          </a:prstGeom>
          <a:noFill/>
        </p:spPr>
        <p:txBody>
          <a:bodyPr wrap="square" rtlCol="0">
            <a:spAutoFit/>
          </a:bodyPr>
          <a:lstStyle/>
          <a:p>
            <a:r>
              <a:rPr lang="en-US" b="1" dirty="0">
                <a:solidFill>
                  <a:srgbClr val="00B050"/>
                </a:solidFill>
                <a:latin typeface="Lucida Sans" panose="020B0602030504020204" pitchFamily="34" charset="77"/>
              </a:rPr>
              <a:t>Clones </a:t>
            </a:r>
          </a:p>
        </p:txBody>
      </p:sp>
      <p:sp>
        <p:nvSpPr>
          <p:cNvPr id="106" name="TextBox 105">
            <a:extLst>
              <a:ext uri="{FF2B5EF4-FFF2-40B4-BE49-F238E27FC236}">
                <a16:creationId xmlns:a16="http://schemas.microsoft.com/office/drawing/2014/main" id="{E6679C5C-E606-F94B-9C18-0C68C67B387B}"/>
              </a:ext>
            </a:extLst>
          </p:cNvPr>
          <p:cNvSpPr txBox="1"/>
          <p:nvPr/>
        </p:nvSpPr>
        <p:spPr>
          <a:xfrm>
            <a:off x="10323996" y="1049433"/>
            <a:ext cx="1981433" cy="369332"/>
          </a:xfrm>
          <a:prstGeom prst="rect">
            <a:avLst/>
          </a:prstGeom>
          <a:noFill/>
        </p:spPr>
        <p:txBody>
          <a:bodyPr wrap="square" rtlCol="0">
            <a:spAutoFit/>
          </a:bodyPr>
          <a:lstStyle/>
          <a:p>
            <a:r>
              <a:rPr lang="en-US" b="1" dirty="0">
                <a:solidFill>
                  <a:srgbClr val="7030A0"/>
                </a:solidFill>
                <a:latin typeface="Lucida Sans" panose="020B0602030504020204" pitchFamily="34" charset="77"/>
              </a:rPr>
              <a:t>Measurements</a:t>
            </a:r>
          </a:p>
        </p:txBody>
      </p:sp>
      <p:sp>
        <p:nvSpPr>
          <p:cNvPr id="3" name="Triangle 2">
            <a:extLst>
              <a:ext uri="{FF2B5EF4-FFF2-40B4-BE49-F238E27FC236}">
                <a16:creationId xmlns:a16="http://schemas.microsoft.com/office/drawing/2014/main" id="{59252455-3EB1-FB46-90C5-472EE790A0A6}"/>
              </a:ext>
            </a:extLst>
          </p:cNvPr>
          <p:cNvSpPr/>
          <p:nvPr/>
        </p:nvSpPr>
        <p:spPr>
          <a:xfrm rot="10800000">
            <a:off x="9491721" y="1577911"/>
            <a:ext cx="640510" cy="5026669"/>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riangle 106">
            <a:extLst>
              <a:ext uri="{FF2B5EF4-FFF2-40B4-BE49-F238E27FC236}">
                <a16:creationId xmlns:a16="http://schemas.microsoft.com/office/drawing/2014/main" id="{75DB5C0E-0F36-FC49-A57B-83028AB42F9B}"/>
              </a:ext>
            </a:extLst>
          </p:cNvPr>
          <p:cNvSpPr/>
          <p:nvPr/>
        </p:nvSpPr>
        <p:spPr>
          <a:xfrm>
            <a:off x="10960263" y="1568366"/>
            <a:ext cx="640510" cy="5026669"/>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5-Point Star 99">
            <a:extLst>
              <a:ext uri="{FF2B5EF4-FFF2-40B4-BE49-F238E27FC236}">
                <a16:creationId xmlns:a16="http://schemas.microsoft.com/office/drawing/2014/main" id="{30B9DAEA-2AD1-4E46-A752-7213B56C7382}"/>
              </a:ext>
            </a:extLst>
          </p:cNvPr>
          <p:cNvSpPr/>
          <p:nvPr/>
        </p:nvSpPr>
        <p:spPr>
          <a:xfrm>
            <a:off x="7358790" y="5570078"/>
            <a:ext cx="430682" cy="409440"/>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id="{C19C3A06-A49D-0747-AC91-2F4EC4EED048}"/>
              </a:ext>
            </a:extLst>
          </p:cNvPr>
          <p:cNvSpPr txBox="1"/>
          <p:nvPr/>
        </p:nvSpPr>
        <p:spPr>
          <a:xfrm>
            <a:off x="433035" y="6399968"/>
            <a:ext cx="2966742" cy="307777"/>
          </a:xfrm>
          <a:prstGeom prst="rect">
            <a:avLst/>
          </a:prstGeom>
          <a:noFill/>
        </p:spPr>
        <p:txBody>
          <a:bodyPr wrap="square" rtlCol="0">
            <a:spAutoFit/>
          </a:bodyPr>
          <a:lstStyle/>
          <a:p>
            <a:pPr algn="ctr"/>
            <a:r>
              <a:rPr lang="en-US" sz="1400" dirty="0">
                <a:latin typeface="Lucida Sans" panose="020B0602030504020204" pitchFamily="34" charset="77"/>
                <a:cs typeface="Baskerville"/>
              </a:rPr>
              <a:t>Slide credit: Dr. Sagar </a:t>
            </a:r>
            <a:r>
              <a:rPr lang="en-US" sz="1400" dirty="0" err="1">
                <a:latin typeface="Lucida Sans" panose="020B0602030504020204" pitchFamily="34" charset="77"/>
                <a:cs typeface="Baskerville"/>
              </a:rPr>
              <a:t>Sathuvalli</a:t>
            </a:r>
            <a:endParaRPr lang="en-US" sz="1400" dirty="0">
              <a:latin typeface="Lucida Sans" panose="020B0602030504020204" pitchFamily="34" charset="77"/>
              <a:cs typeface="Baskerville"/>
            </a:endParaRPr>
          </a:p>
        </p:txBody>
      </p:sp>
    </p:spTree>
    <p:extLst>
      <p:ext uri="{BB962C8B-B14F-4D97-AF65-F5344CB8AC3E}">
        <p14:creationId xmlns:p14="http://schemas.microsoft.com/office/powerpoint/2010/main" val="32364872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848909-A431-B147-ABE7-993D7E080DB9}"/>
              </a:ext>
            </a:extLst>
          </p:cNvPr>
          <p:cNvSpPr txBox="1"/>
          <p:nvPr/>
        </p:nvSpPr>
        <p:spPr>
          <a:xfrm>
            <a:off x="1135926" y="112216"/>
            <a:ext cx="9345449" cy="707886"/>
          </a:xfrm>
          <a:prstGeom prst="rect">
            <a:avLst/>
          </a:prstGeom>
          <a:noFill/>
        </p:spPr>
        <p:txBody>
          <a:bodyPr wrap="square" rtlCol="0">
            <a:spAutoFit/>
          </a:bodyPr>
          <a:lstStyle/>
          <a:p>
            <a:pPr algn="ctr"/>
            <a:r>
              <a:rPr lang="en-US" sz="4000" dirty="0">
                <a:latin typeface="Times New Roman" panose="02020603050405020304" pitchFamily="18" charset="0"/>
                <a:cs typeface="Times New Roman" panose="02020603050405020304" pitchFamily="18" charset="0"/>
              </a:rPr>
              <a:t>Western Regional Trials (Year 8-10)</a:t>
            </a:r>
          </a:p>
        </p:txBody>
      </p:sp>
      <p:sp>
        <p:nvSpPr>
          <p:cNvPr id="5" name="TextBox 4">
            <a:extLst>
              <a:ext uri="{FF2B5EF4-FFF2-40B4-BE49-F238E27FC236}">
                <a16:creationId xmlns:a16="http://schemas.microsoft.com/office/drawing/2014/main" id="{D22EA67A-614C-8C40-995C-2E6E320E9C56}"/>
              </a:ext>
            </a:extLst>
          </p:cNvPr>
          <p:cNvSpPr txBox="1"/>
          <p:nvPr/>
        </p:nvSpPr>
        <p:spPr>
          <a:xfrm>
            <a:off x="414926" y="1147575"/>
            <a:ext cx="11502253"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Years 8 to 10: Replicated trials performed in 6 states (CA, CO, ID, OR, WA, TX)</a:t>
            </a:r>
          </a:p>
        </p:txBody>
      </p:sp>
      <p:sp>
        <p:nvSpPr>
          <p:cNvPr id="6" name="TextBox 5">
            <a:extLst>
              <a:ext uri="{FF2B5EF4-FFF2-40B4-BE49-F238E27FC236}">
                <a16:creationId xmlns:a16="http://schemas.microsoft.com/office/drawing/2014/main" id="{36D7C765-542D-7E49-8717-9E666DCE7206}"/>
              </a:ext>
            </a:extLst>
          </p:cNvPr>
          <p:cNvSpPr txBox="1"/>
          <p:nvPr/>
        </p:nvSpPr>
        <p:spPr>
          <a:xfrm>
            <a:off x="414924" y="4074031"/>
            <a:ext cx="11302694"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Russets: Early harvest and late harvest trials (CO, ID, OR, &amp; TX selections)</a:t>
            </a:r>
          </a:p>
        </p:txBody>
      </p:sp>
      <p:sp>
        <p:nvSpPr>
          <p:cNvPr id="7" name="TextBox 6">
            <a:extLst>
              <a:ext uri="{FF2B5EF4-FFF2-40B4-BE49-F238E27FC236}">
                <a16:creationId xmlns:a16="http://schemas.microsoft.com/office/drawing/2014/main" id="{069F3F79-4521-104C-AFBC-EBDB1DDFE5A3}"/>
              </a:ext>
            </a:extLst>
          </p:cNvPr>
          <p:cNvSpPr txBox="1"/>
          <p:nvPr/>
        </p:nvSpPr>
        <p:spPr>
          <a:xfrm>
            <a:off x="414921" y="5444818"/>
            <a:ext cx="11302697"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Comprehensive post harvest evaluations by Washington State University</a:t>
            </a:r>
          </a:p>
        </p:txBody>
      </p:sp>
      <p:sp>
        <p:nvSpPr>
          <p:cNvPr id="8" name="TextBox 7">
            <a:extLst>
              <a:ext uri="{FF2B5EF4-FFF2-40B4-BE49-F238E27FC236}">
                <a16:creationId xmlns:a16="http://schemas.microsoft.com/office/drawing/2014/main" id="{13B77BE2-83DC-3448-8A54-6117FCEBB77E}"/>
              </a:ext>
            </a:extLst>
          </p:cNvPr>
          <p:cNvSpPr txBox="1"/>
          <p:nvPr/>
        </p:nvSpPr>
        <p:spPr>
          <a:xfrm>
            <a:off x="414922" y="4858556"/>
            <a:ext cx="11302697"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All market classes (Russet, Chip, Specialty)</a:t>
            </a:r>
          </a:p>
        </p:txBody>
      </p:sp>
      <p:sp>
        <p:nvSpPr>
          <p:cNvPr id="9" name="TextBox 8">
            <a:extLst>
              <a:ext uri="{FF2B5EF4-FFF2-40B4-BE49-F238E27FC236}">
                <a16:creationId xmlns:a16="http://schemas.microsoft.com/office/drawing/2014/main" id="{D56BE2B8-D370-DC40-99A3-05C21C402DAE}"/>
              </a:ext>
            </a:extLst>
          </p:cNvPr>
          <p:cNvSpPr txBox="1"/>
          <p:nvPr/>
        </p:nvSpPr>
        <p:spPr>
          <a:xfrm>
            <a:off x="414921" y="6160233"/>
            <a:ext cx="11302697"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Three years of evaluation are performed before variety release</a:t>
            </a:r>
          </a:p>
        </p:txBody>
      </p:sp>
      <p:pic>
        <p:nvPicPr>
          <p:cNvPr id="19460" name="Picture 4" descr="Guidelines | University Relations and Marketing | Oregon State University">
            <a:extLst>
              <a:ext uri="{FF2B5EF4-FFF2-40B4-BE49-F238E27FC236}">
                <a16:creationId xmlns:a16="http://schemas.microsoft.com/office/drawing/2014/main" id="{6C077374-1BB5-9D4B-812E-8E903564E40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02478" y="1910518"/>
            <a:ext cx="1746539" cy="1746539"/>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WSU Signature Logos">
            <a:extLst>
              <a:ext uri="{FF2B5EF4-FFF2-40B4-BE49-F238E27FC236}">
                <a16:creationId xmlns:a16="http://schemas.microsoft.com/office/drawing/2014/main" id="{7BBBA07D-533E-4B40-86C9-678A27EC2C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75133" y="2044814"/>
            <a:ext cx="2342545" cy="1505922"/>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Logo Suites: U of I Brand Resource Center">
            <a:extLst>
              <a:ext uri="{FF2B5EF4-FFF2-40B4-BE49-F238E27FC236}">
                <a16:creationId xmlns:a16="http://schemas.microsoft.com/office/drawing/2014/main" id="{F8EC31E8-FEAE-754A-AC30-B7CD7626701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50726" y="2010166"/>
            <a:ext cx="1473118" cy="1703027"/>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Colorado State University – Logos Download">
            <a:extLst>
              <a:ext uri="{FF2B5EF4-FFF2-40B4-BE49-F238E27FC236}">
                <a16:creationId xmlns:a16="http://schemas.microsoft.com/office/drawing/2014/main" id="{0EC80AA8-D168-4744-A0CD-F6E0A228EF8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63543" y="2139417"/>
            <a:ext cx="1254917" cy="1568646"/>
          </a:xfrm>
          <a:prstGeom prst="rect">
            <a:avLst/>
          </a:prstGeom>
          <a:noFill/>
          <a:extLst>
            <a:ext uri="{909E8E84-426E-40DD-AFC4-6F175D3DCCD1}">
              <a14:hiddenFill xmlns:a14="http://schemas.microsoft.com/office/drawing/2010/main">
                <a:solidFill>
                  <a:srgbClr val="FFFFFF"/>
                </a:solidFill>
              </a14:hiddenFill>
            </a:ext>
          </a:extLst>
        </p:spPr>
      </p:pic>
      <p:pic>
        <p:nvPicPr>
          <p:cNvPr id="19468" name="Picture 12" descr="Downloads | University Brand Guide | Texas A&amp;M University">
            <a:extLst>
              <a:ext uri="{FF2B5EF4-FFF2-40B4-BE49-F238E27FC236}">
                <a16:creationId xmlns:a16="http://schemas.microsoft.com/office/drawing/2014/main" id="{1FF27106-1B7C-5140-BC10-4FFE0DA5548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414194" y="2044814"/>
            <a:ext cx="1961438" cy="1528393"/>
          </a:xfrm>
          <a:prstGeom prst="rect">
            <a:avLst/>
          </a:prstGeom>
          <a:noFill/>
          <a:extLst>
            <a:ext uri="{909E8E84-426E-40DD-AFC4-6F175D3DCCD1}">
              <a14:hiddenFill xmlns:a14="http://schemas.microsoft.com/office/drawing/2010/main">
                <a:solidFill>
                  <a:srgbClr val="FFFFFF"/>
                </a:solidFill>
              </a14:hiddenFill>
            </a:ext>
          </a:extLst>
        </p:spPr>
      </p:pic>
      <p:pic>
        <p:nvPicPr>
          <p:cNvPr id="19470" name="Picture 14" descr="Logos | Brand Communications Guide">
            <a:extLst>
              <a:ext uri="{FF2B5EF4-FFF2-40B4-BE49-F238E27FC236}">
                <a16:creationId xmlns:a16="http://schemas.microsoft.com/office/drawing/2014/main" id="{66D17AF0-3E02-9345-A693-CD81EEC52939}"/>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76016" y="2183858"/>
            <a:ext cx="1358475" cy="1389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2847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47DEBC-DBE4-1A4B-B332-43FB473DE994}"/>
              </a:ext>
            </a:extLst>
          </p:cNvPr>
          <p:cNvSpPr txBox="1"/>
          <p:nvPr/>
        </p:nvSpPr>
        <p:spPr>
          <a:xfrm>
            <a:off x="-54079" y="105472"/>
            <a:ext cx="12531213" cy="707886"/>
          </a:xfrm>
          <a:prstGeom prst="rect">
            <a:avLst/>
          </a:prstGeom>
          <a:noFill/>
        </p:spPr>
        <p:txBody>
          <a:bodyPr wrap="square" rtlCol="0">
            <a:spAutoFit/>
          </a:bodyPr>
          <a:lstStyle/>
          <a:p>
            <a:pPr algn="ctr"/>
            <a:r>
              <a:rPr lang="en-US" sz="4000" dirty="0">
                <a:solidFill>
                  <a:schemeClr val="accent2">
                    <a:lumMod val="75000"/>
                  </a:schemeClr>
                </a:solidFill>
                <a:latin typeface="Times New Roman" panose="02020603050405020304" pitchFamily="18" charset="0"/>
                <a:ea typeface="AppleGothic"/>
                <a:cs typeface="Times New Roman" panose="02020603050405020304" pitchFamily="18" charset="0"/>
              </a:rPr>
              <a:t>Phenotypic selection is working…</a:t>
            </a:r>
          </a:p>
        </p:txBody>
      </p:sp>
      <p:pic>
        <p:nvPicPr>
          <p:cNvPr id="3" name="Picture 2">
            <a:extLst>
              <a:ext uri="{FF2B5EF4-FFF2-40B4-BE49-F238E27FC236}">
                <a16:creationId xmlns:a16="http://schemas.microsoft.com/office/drawing/2014/main" id="{989E05C6-F50C-804C-B123-2ED75B1CA184}"/>
              </a:ext>
            </a:extLst>
          </p:cNvPr>
          <p:cNvPicPr>
            <a:picLocks noChangeAspect="1"/>
          </p:cNvPicPr>
          <p:nvPr/>
        </p:nvPicPr>
        <p:blipFill>
          <a:blip r:embed="rId2"/>
          <a:stretch>
            <a:fillRect/>
          </a:stretch>
        </p:blipFill>
        <p:spPr>
          <a:xfrm>
            <a:off x="1586680" y="946130"/>
            <a:ext cx="9249697" cy="5911870"/>
          </a:xfrm>
          <a:prstGeom prst="rect">
            <a:avLst/>
          </a:prstGeom>
        </p:spPr>
      </p:pic>
      <p:sp>
        <p:nvSpPr>
          <p:cNvPr id="5" name="TextBox 4">
            <a:extLst>
              <a:ext uri="{FF2B5EF4-FFF2-40B4-BE49-F238E27FC236}">
                <a16:creationId xmlns:a16="http://schemas.microsoft.com/office/drawing/2014/main" id="{6F6FA866-DF44-1B42-B903-ED0E88F5F95C}"/>
              </a:ext>
            </a:extLst>
          </p:cNvPr>
          <p:cNvSpPr txBox="1"/>
          <p:nvPr/>
        </p:nvSpPr>
        <p:spPr>
          <a:xfrm>
            <a:off x="433035" y="6399968"/>
            <a:ext cx="2966742" cy="307777"/>
          </a:xfrm>
          <a:prstGeom prst="rect">
            <a:avLst/>
          </a:prstGeom>
          <a:noFill/>
        </p:spPr>
        <p:txBody>
          <a:bodyPr wrap="square" rtlCol="0">
            <a:spAutoFit/>
          </a:bodyPr>
          <a:lstStyle/>
          <a:p>
            <a:pPr algn="ctr"/>
            <a:r>
              <a:rPr lang="en-US" sz="1400" dirty="0">
                <a:latin typeface="Lucida Sans" panose="020B0602030504020204" pitchFamily="34" charset="77"/>
                <a:cs typeface="Baskerville"/>
              </a:rPr>
              <a:t>Slide credit: Dr. Mark </a:t>
            </a:r>
            <a:r>
              <a:rPr lang="en-US" sz="1400" dirty="0" err="1">
                <a:latin typeface="Lucida Sans" panose="020B0602030504020204" pitchFamily="34" charset="77"/>
                <a:cs typeface="Baskerville"/>
              </a:rPr>
              <a:t>Pavek</a:t>
            </a:r>
            <a:endParaRPr lang="en-US" sz="1400" dirty="0">
              <a:latin typeface="Lucida Sans" panose="020B0602030504020204" pitchFamily="34" charset="77"/>
              <a:cs typeface="Baskerville"/>
            </a:endParaRPr>
          </a:p>
        </p:txBody>
      </p:sp>
    </p:spTree>
    <p:extLst>
      <p:ext uri="{BB962C8B-B14F-4D97-AF65-F5344CB8AC3E}">
        <p14:creationId xmlns:p14="http://schemas.microsoft.com/office/powerpoint/2010/main" val="3735078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D4BEC6-452B-A846-AA4B-3BCF707DB84A}"/>
              </a:ext>
            </a:extLst>
          </p:cNvPr>
          <p:cNvSpPr txBox="1"/>
          <p:nvPr/>
        </p:nvSpPr>
        <p:spPr>
          <a:xfrm>
            <a:off x="107452" y="55850"/>
            <a:ext cx="11240904" cy="769441"/>
          </a:xfrm>
          <a:prstGeom prst="rect">
            <a:avLst/>
          </a:prstGeom>
          <a:noFill/>
        </p:spPr>
        <p:txBody>
          <a:bodyPr wrap="square" rtlCol="0">
            <a:spAutoFit/>
          </a:bodyPr>
          <a:lstStyle/>
          <a:p>
            <a:pPr algn="ctr"/>
            <a:r>
              <a:rPr lang="en-US" sz="4400" dirty="0"/>
              <a:t>Challenge of trait introgression</a:t>
            </a:r>
          </a:p>
        </p:txBody>
      </p:sp>
      <p:pic>
        <p:nvPicPr>
          <p:cNvPr id="5" name="Picture 4">
            <a:extLst>
              <a:ext uri="{FF2B5EF4-FFF2-40B4-BE49-F238E27FC236}">
                <a16:creationId xmlns:a16="http://schemas.microsoft.com/office/drawing/2014/main" id="{36A7A354-1759-8B44-BFD1-122CD686B8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8239" y="1415354"/>
            <a:ext cx="1163338" cy="923330"/>
          </a:xfrm>
          <a:prstGeom prst="rect">
            <a:avLst/>
          </a:prstGeom>
        </p:spPr>
      </p:pic>
      <p:pic>
        <p:nvPicPr>
          <p:cNvPr id="6" name="Picture 5">
            <a:extLst>
              <a:ext uri="{FF2B5EF4-FFF2-40B4-BE49-F238E27FC236}">
                <a16:creationId xmlns:a16="http://schemas.microsoft.com/office/drawing/2014/main" id="{B8165B48-DC53-4B42-8C19-A48775DAF42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3078279" y="1362878"/>
            <a:ext cx="707884" cy="1090141"/>
          </a:xfrm>
          <a:prstGeom prst="rect">
            <a:avLst/>
          </a:prstGeom>
        </p:spPr>
      </p:pic>
      <p:sp>
        <p:nvSpPr>
          <p:cNvPr id="7" name="TextBox 6">
            <a:extLst>
              <a:ext uri="{FF2B5EF4-FFF2-40B4-BE49-F238E27FC236}">
                <a16:creationId xmlns:a16="http://schemas.microsoft.com/office/drawing/2014/main" id="{5B0EDF01-7D3A-454E-BE49-CEF618433959}"/>
              </a:ext>
            </a:extLst>
          </p:cNvPr>
          <p:cNvSpPr txBox="1"/>
          <p:nvPr/>
        </p:nvSpPr>
        <p:spPr>
          <a:xfrm>
            <a:off x="1992414" y="1554007"/>
            <a:ext cx="689591" cy="707886"/>
          </a:xfrm>
          <a:prstGeom prst="rect">
            <a:avLst/>
          </a:prstGeom>
          <a:noFill/>
        </p:spPr>
        <p:txBody>
          <a:bodyPr wrap="square" rtlCol="0">
            <a:spAutoFit/>
          </a:bodyPr>
          <a:lstStyle/>
          <a:p>
            <a:pPr algn="ctr"/>
            <a:r>
              <a:rPr lang="en-US" sz="4000" b="1" dirty="0"/>
              <a:t>X</a:t>
            </a:r>
            <a:endParaRPr lang="en-US" sz="4000" b="1" baseline="-25000" dirty="0"/>
          </a:p>
        </p:txBody>
      </p:sp>
      <p:pic>
        <p:nvPicPr>
          <p:cNvPr id="12" name="Picture 11">
            <a:extLst>
              <a:ext uri="{FF2B5EF4-FFF2-40B4-BE49-F238E27FC236}">
                <a16:creationId xmlns:a16="http://schemas.microsoft.com/office/drawing/2014/main" id="{27491C1F-E9D1-DE44-AB23-D6CAEAAEBC9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35555" y="2497642"/>
            <a:ext cx="570993" cy="570993"/>
          </a:xfrm>
          <a:prstGeom prst="rect">
            <a:avLst/>
          </a:prstGeom>
        </p:spPr>
      </p:pic>
      <p:pic>
        <p:nvPicPr>
          <p:cNvPr id="13" name="Picture 12">
            <a:extLst>
              <a:ext uri="{FF2B5EF4-FFF2-40B4-BE49-F238E27FC236}">
                <a16:creationId xmlns:a16="http://schemas.microsoft.com/office/drawing/2014/main" id="{3DA0C01B-61EB-D649-8524-7F002F001FD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560487" y="5882038"/>
            <a:ext cx="616591" cy="616591"/>
          </a:xfrm>
          <a:prstGeom prst="rect">
            <a:avLst/>
          </a:prstGeom>
        </p:spPr>
      </p:pic>
      <p:pic>
        <p:nvPicPr>
          <p:cNvPr id="14" name="Picture 13">
            <a:extLst>
              <a:ext uri="{FF2B5EF4-FFF2-40B4-BE49-F238E27FC236}">
                <a16:creationId xmlns:a16="http://schemas.microsoft.com/office/drawing/2014/main" id="{1BA10BFD-CC9A-444C-A0FB-FB43645006C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95378" y="3267492"/>
            <a:ext cx="849021" cy="616590"/>
          </a:xfrm>
          <a:prstGeom prst="rect">
            <a:avLst/>
          </a:prstGeom>
        </p:spPr>
      </p:pic>
      <p:pic>
        <p:nvPicPr>
          <p:cNvPr id="15" name="Picture 14">
            <a:extLst>
              <a:ext uri="{FF2B5EF4-FFF2-40B4-BE49-F238E27FC236}">
                <a16:creationId xmlns:a16="http://schemas.microsoft.com/office/drawing/2014/main" id="{991B6D3D-E7B1-6C4E-BD6B-608A8CF1DA2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462703" y="5146466"/>
            <a:ext cx="714375" cy="714375"/>
          </a:xfrm>
          <a:prstGeom prst="rect">
            <a:avLst/>
          </a:prstGeom>
        </p:spPr>
      </p:pic>
      <p:pic>
        <p:nvPicPr>
          <p:cNvPr id="16" name="Picture 15">
            <a:extLst>
              <a:ext uri="{FF2B5EF4-FFF2-40B4-BE49-F238E27FC236}">
                <a16:creationId xmlns:a16="http://schemas.microsoft.com/office/drawing/2014/main" id="{E1E21DC7-EA8E-F141-B841-AECB77F0809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535555" y="4694987"/>
            <a:ext cx="652027" cy="398633"/>
          </a:xfrm>
          <a:prstGeom prst="rect">
            <a:avLst/>
          </a:prstGeom>
        </p:spPr>
      </p:pic>
      <p:pic>
        <p:nvPicPr>
          <p:cNvPr id="17" name="Picture 16">
            <a:extLst>
              <a:ext uri="{FF2B5EF4-FFF2-40B4-BE49-F238E27FC236}">
                <a16:creationId xmlns:a16="http://schemas.microsoft.com/office/drawing/2014/main" id="{5B8940C9-8523-3440-8538-A82F266A613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504665" y="4038611"/>
            <a:ext cx="630449" cy="446273"/>
          </a:xfrm>
          <a:prstGeom prst="rect">
            <a:avLst/>
          </a:prstGeom>
        </p:spPr>
      </p:pic>
      <p:pic>
        <p:nvPicPr>
          <p:cNvPr id="41" name="Picture 40">
            <a:extLst>
              <a:ext uri="{FF2B5EF4-FFF2-40B4-BE49-F238E27FC236}">
                <a16:creationId xmlns:a16="http://schemas.microsoft.com/office/drawing/2014/main" id="{26C20E51-2DF2-714C-BCBD-862F500A188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22148" y="2634060"/>
            <a:ext cx="4304718" cy="3228538"/>
          </a:xfrm>
          <a:prstGeom prst="rect">
            <a:avLst/>
          </a:prstGeom>
        </p:spPr>
      </p:pic>
      <p:sp>
        <p:nvSpPr>
          <p:cNvPr id="57" name="TextBox 56">
            <a:extLst>
              <a:ext uri="{FF2B5EF4-FFF2-40B4-BE49-F238E27FC236}">
                <a16:creationId xmlns:a16="http://schemas.microsoft.com/office/drawing/2014/main" id="{6A35DC26-2B9D-DD4F-B90F-53D0DE91BB31}"/>
              </a:ext>
            </a:extLst>
          </p:cNvPr>
          <p:cNvSpPr txBox="1"/>
          <p:nvPr/>
        </p:nvSpPr>
        <p:spPr>
          <a:xfrm rot="16200000">
            <a:off x="3666844" y="4227811"/>
            <a:ext cx="2843215" cy="369332"/>
          </a:xfrm>
          <a:prstGeom prst="rect">
            <a:avLst/>
          </a:prstGeom>
          <a:noFill/>
        </p:spPr>
        <p:txBody>
          <a:bodyPr wrap="square" rtlCol="0">
            <a:spAutoFit/>
          </a:bodyPr>
          <a:lstStyle/>
          <a:p>
            <a:r>
              <a:rPr lang="en-US" dirty="0"/>
              <a:t>Hundreds of F1 progeny</a:t>
            </a:r>
          </a:p>
        </p:txBody>
      </p:sp>
      <p:sp>
        <p:nvSpPr>
          <p:cNvPr id="60" name="Rectangle 59">
            <a:extLst>
              <a:ext uri="{FF2B5EF4-FFF2-40B4-BE49-F238E27FC236}">
                <a16:creationId xmlns:a16="http://schemas.microsoft.com/office/drawing/2014/main" id="{331C9D1D-810C-0B46-AD5F-69BFDD7F39EF}"/>
              </a:ext>
            </a:extLst>
          </p:cNvPr>
          <p:cNvSpPr/>
          <p:nvPr/>
        </p:nvSpPr>
        <p:spPr>
          <a:xfrm>
            <a:off x="422335" y="6145827"/>
            <a:ext cx="4651466" cy="369332"/>
          </a:xfrm>
          <a:prstGeom prst="rect">
            <a:avLst/>
          </a:prstGeom>
        </p:spPr>
        <p:txBody>
          <a:bodyPr wrap="none">
            <a:spAutoFit/>
          </a:bodyPr>
          <a:lstStyle/>
          <a:p>
            <a:r>
              <a:rPr lang="en-US" dirty="0">
                <a:solidFill>
                  <a:srgbClr val="00B050"/>
                </a:solidFill>
              </a:rPr>
              <a:t>Selection at Klamath Falls, OR and Aberdeen, ID</a:t>
            </a:r>
          </a:p>
        </p:txBody>
      </p:sp>
      <p:sp>
        <p:nvSpPr>
          <p:cNvPr id="63" name="TextBox 62">
            <a:extLst>
              <a:ext uri="{FF2B5EF4-FFF2-40B4-BE49-F238E27FC236}">
                <a16:creationId xmlns:a16="http://schemas.microsoft.com/office/drawing/2014/main" id="{A46D5105-A9B7-A042-845C-F3B30902C06B}"/>
              </a:ext>
            </a:extLst>
          </p:cNvPr>
          <p:cNvSpPr txBox="1"/>
          <p:nvPr/>
        </p:nvSpPr>
        <p:spPr>
          <a:xfrm>
            <a:off x="2913255" y="879289"/>
            <a:ext cx="1384231" cy="461665"/>
          </a:xfrm>
          <a:prstGeom prst="rect">
            <a:avLst/>
          </a:prstGeom>
          <a:noFill/>
        </p:spPr>
        <p:txBody>
          <a:bodyPr wrap="square" rtlCol="0">
            <a:spAutoFit/>
          </a:bodyPr>
          <a:lstStyle/>
          <a:p>
            <a:r>
              <a:rPr lang="en-US" sz="2400" dirty="0"/>
              <a:t>Resistant</a:t>
            </a:r>
          </a:p>
        </p:txBody>
      </p:sp>
      <p:sp>
        <p:nvSpPr>
          <p:cNvPr id="64" name="TextBox 63">
            <a:extLst>
              <a:ext uri="{FF2B5EF4-FFF2-40B4-BE49-F238E27FC236}">
                <a16:creationId xmlns:a16="http://schemas.microsoft.com/office/drawing/2014/main" id="{F0DCDBC0-80FB-C34F-A41E-767CF336AD57}"/>
              </a:ext>
            </a:extLst>
          </p:cNvPr>
          <p:cNvSpPr txBox="1"/>
          <p:nvPr/>
        </p:nvSpPr>
        <p:spPr>
          <a:xfrm>
            <a:off x="729318" y="863215"/>
            <a:ext cx="1384231" cy="461665"/>
          </a:xfrm>
          <a:prstGeom prst="rect">
            <a:avLst/>
          </a:prstGeom>
          <a:noFill/>
        </p:spPr>
        <p:txBody>
          <a:bodyPr wrap="square" rtlCol="0">
            <a:spAutoFit/>
          </a:bodyPr>
          <a:lstStyle/>
          <a:p>
            <a:r>
              <a:rPr lang="en-US" sz="2400" dirty="0"/>
              <a:t>Superior</a:t>
            </a:r>
          </a:p>
        </p:txBody>
      </p:sp>
    </p:spTree>
    <p:extLst>
      <p:ext uri="{BB962C8B-B14F-4D97-AF65-F5344CB8AC3E}">
        <p14:creationId xmlns:p14="http://schemas.microsoft.com/office/powerpoint/2010/main" val="39003601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D4BEC6-452B-A846-AA4B-3BCF707DB84A}"/>
              </a:ext>
            </a:extLst>
          </p:cNvPr>
          <p:cNvSpPr txBox="1"/>
          <p:nvPr/>
        </p:nvSpPr>
        <p:spPr>
          <a:xfrm>
            <a:off x="107452" y="55850"/>
            <a:ext cx="11240904" cy="769441"/>
          </a:xfrm>
          <a:prstGeom prst="rect">
            <a:avLst/>
          </a:prstGeom>
          <a:noFill/>
        </p:spPr>
        <p:txBody>
          <a:bodyPr wrap="square" rtlCol="0">
            <a:spAutoFit/>
          </a:bodyPr>
          <a:lstStyle/>
          <a:p>
            <a:pPr algn="ctr"/>
            <a:r>
              <a:rPr lang="en-US" sz="4400" dirty="0"/>
              <a:t>Challenge of trait introgression</a:t>
            </a:r>
          </a:p>
        </p:txBody>
      </p:sp>
      <p:pic>
        <p:nvPicPr>
          <p:cNvPr id="5" name="Picture 4">
            <a:extLst>
              <a:ext uri="{FF2B5EF4-FFF2-40B4-BE49-F238E27FC236}">
                <a16:creationId xmlns:a16="http://schemas.microsoft.com/office/drawing/2014/main" id="{36A7A354-1759-8B44-BFD1-122CD686B8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8239" y="1415354"/>
            <a:ext cx="1163338" cy="923330"/>
          </a:xfrm>
          <a:prstGeom prst="rect">
            <a:avLst/>
          </a:prstGeom>
        </p:spPr>
      </p:pic>
      <p:pic>
        <p:nvPicPr>
          <p:cNvPr id="6" name="Picture 5">
            <a:extLst>
              <a:ext uri="{FF2B5EF4-FFF2-40B4-BE49-F238E27FC236}">
                <a16:creationId xmlns:a16="http://schemas.microsoft.com/office/drawing/2014/main" id="{B8165B48-DC53-4B42-8C19-A48775DAF42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3078279" y="1362878"/>
            <a:ext cx="707884" cy="1090141"/>
          </a:xfrm>
          <a:prstGeom prst="rect">
            <a:avLst/>
          </a:prstGeom>
        </p:spPr>
      </p:pic>
      <p:sp>
        <p:nvSpPr>
          <p:cNvPr id="7" name="TextBox 6">
            <a:extLst>
              <a:ext uri="{FF2B5EF4-FFF2-40B4-BE49-F238E27FC236}">
                <a16:creationId xmlns:a16="http://schemas.microsoft.com/office/drawing/2014/main" id="{5B0EDF01-7D3A-454E-BE49-CEF618433959}"/>
              </a:ext>
            </a:extLst>
          </p:cNvPr>
          <p:cNvSpPr txBox="1"/>
          <p:nvPr/>
        </p:nvSpPr>
        <p:spPr>
          <a:xfrm>
            <a:off x="1992414" y="1554007"/>
            <a:ext cx="689591" cy="707886"/>
          </a:xfrm>
          <a:prstGeom prst="rect">
            <a:avLst/>
          </a:prstGeom>
          <a:noFill/>
        </p:spPr>
        <p:txBody>
          <a:bodyPr wrap="square" rtlCol="0">
            <a:spAutoFit/>
          </a:bodyPr>
          <a:lstStyle/>
          <a:p>
            <a:pPr algn="ctr"/>
            <a:r>
              <a:rPr lang="en-US" sz="4000" b="1" dirty="0"/>
              <a:t>X</a:t>
            </a:r>
            <a:endParaRPr lang="en-US" sz="4000" b="1" baseline="-25000" dirty="0"/>
          </a:p>
        </p:txBody>
      </p:sp>
      <p:pic>
        <p:nvPicPr>
          <p:cNvPr id="12" name="Picture 11">
            <a:extLst>
              <a:ext uri="{FF2B5EF4-FFF2-40B4-BE49-F238E27FC236}">
                <a16:creationId xmlns:a16="http://schemas.microsoft.com/office/drawing/2014/main" id="{27491C1F-E9D1-DE44-AB23-D6CAEAAEBC9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35555" y="2497642"/>
            <a:ext cx="570993" cy="570993"/>
          </a:xfrm>
          <a:prstGeom prst="rect">
            <a:avLst/>
          </a:prstGeom>
        </p:spPr>
      </p:pic>
      <p:pic>
        <p:nvPicPr>
          <p:cNvPr id="13" name="Picture 12">
            <a:extLst>
              <a:ext uri="{FF2B5EF4-FFF2-40B4-BE49-F238E27FC236}">
                <a16:creationId xmlns:a16="http://schemas.microsoft.com/office/drawing/2014/main" id="{3DA0C01B-61EB-D649-8524-7F002F001FD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560487" y="5882038"/>
            <a:ext cx="616591" cy="616591"/>
          </a:xfrm>
          <a:prstGeom prst="rect">
            <a:avLst/>
          </a:prstGeom>
        </p:spPr>
      </p:pic>
      <p:pic>
        <p:nvPicPr>
          <p:cNvPr id="14" name="Picture 13">
            <a:extLst>
              <a:ext uri="{FF2B5EF4-FFF2-40B4-BE49-F238E27FC236}">
                <a16:creationId xmlns:a16="http://schemas.microsoft.com/office/drawing/2014/main" id="{1BA10BFD-CC9A-444C-A0FB-FB43645006C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95378" y="3267492"/>
            <a:ext cx="849021" cy="616590"/>
          </a:xfrm>
          <a:prstGeom prst="rect">
            <a:avLst/>
          </a:prstGeom>
        </p:spPr>
      </p:pic>
      <p:pic>
        <p:nvPicPr>
          <p:cNvPr id="15" name="Picture 14">
            <a:extLst>
              <a:ext uri="{FF2B5EF4-FFF2-40B4-BE49-F238E27FC236}">
                <a16:creationId xmlns:a16="http://schemas.microsoft.com/office/drawing/2014/main" id="{991B6D3D-E7B1-6C4E-BD6B-608A8CF1DA2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462703" y="5146466"/>
            <a:ext cx="714375" cy="714375"/>
          </a:xfrm>
          <a:prstGeom prst="rect">
            <a:avLst/>
          </a:prstGeom>
        </p:spPr>
      </p:pic>
      <p:pic>
        <p:nvPicPr>
          <p:cNvPr id="16" name="Picture 15">
            <a:extLst>
              <a:ext uri="{FF2B5EF4-FFF2-40B4-BE49-F238E27FC236}">
                <a16:creationId xmlns:a16="http://schemas.microsoft.com/office/drawing/2014/main" id="{E1E21DC7-EA8E-F141-B841-AECB77F0809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535555" y="4694987"/>
            <a:ext cx="652027" cy="398633"/>
          </a:xfrm>
          <a:prstGeom prst="rect">
            <a:avLst/>
          </a:prstGeom>
        </p:spPr>
      </p:pic>
      <p:pic>
        <p:nvPicPr>
          <p:cNvPr id="17" name="Picture 16">
            <a:extLst>
              <a:ext uri="{FF2B5EF4-FFF2-40B4-BE49-F238E27FC236}">
                <a16:creationId xmlns:a16="http://schemas.microsoft.com/office/drawing/2014/main" id="{5B8940C9-8523-3440-8538-A82F266A613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504665" y="4038611"/>
            <a:ext cx="630449" cy="446273"/>
          </a:xfrm>
          <a:prstGeom prst="rect">
            <a:avLst/>
          </a:prstGeom>
        </p:spPr>
      </p:pic>
      <p:sp>
        <p:nvSpPr>
          <p:cNvPr id="23" name="Rectangle 22">
            <a:extLst>
              <a:ext uri="{FF2B5EF4-FFF2-40B4-BE49-F238E27FC236}">
                <a16:creationId xmlns:a16="http://schemas.microsoft.com/office/drawing/2014/main" id="{C7825FAF-62EC-3E48-A905-80CA5900A3A7}"/>
              </a:ext>
            </a:extLst>
          </p:cNvPr>
          <p:cNvSpPr/>
          <p:nvPr/>
        </p:nvSpPr>
        <p:spPr>
          <a:xfrm>
            <a:off x="6401603" y="2454777"/>
            <a:ext cx="435632" cy="57099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7EFD626-1B6E-B24E-96ED-708F7BA47353}"/>
              </a:ext>
            </a:extLst>
          </p:cNvPr>
          <p:cNvSpPr/>
          <p:nvPr/>
        </p:nvSpPr>
        <p:spPr>
          <a:xfrm>
            <a:off x="6401603" y="3178001"/>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E55626D-7A77-B14D-8A69-48F156AFEEEB}"/>
              </a:ext>
            </a:extLst>
          </p:cNvPr>
          <p:cNvSpPr/>
          <p:nvPr/>
        </p:nvSpPr>
        <p:spPr>
          <a:xfrm>
            <a:off x="6401603" y="3876234"/>
            <a:ext cx="435632" cy="57099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B2923F8-B4DA-0146-99BE-E5ABD2B242C9}"/>
              </a:ext>
            </a:extLst>
          </p:cNvPr>
          <p:cNvSpPr/>
          <p:nvPr/>
        </p:nvSpPr>
        <p:spPr>
          <a:xfrm>
            <a:off x="6401603" y="4569663"/>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A2AB332-F769-B645-BAF4-4F368E758962}"/>
              </a:ext>
            </a:extLst>
          </p:cNvPr>
          <p:cNvSpPr/>
          <p:nvPr/>
        </p:nvSpPr>
        <p:spPr>
          <a:xfrm>
            <a:off x="6401603" y="5263092"/>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B427359-AAB6-484C-B80F-4D2FE7691762}"/>
              </a:ext>
            </a:extLst>
          </p:cNvPr>
          <p:cNvSpPr/>
          <p:nvPr/>
        </p:nvSpPr>
        <p:spPr>
          <a:xfrm>
            <a:off x="6401603" y="5972783"/>
            <a:ext cx="435632" cy="57099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26C20E51-2DF2-714C-BCBD-862F500A188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22148" y="2634060"/>
            <a:ext cx="4304718" cy="3228538"/>
          </a:xfrm>
          <a:prstGeom prst="rect">
            <a:avLst/>
          </a:prstGeom>
        </p:spPr>
      </p:pic>
      <p:sp>
        <p:nvSpPr>
          <p:cNvPr id="54" name="TextBox 53">
            <a:extLst>
              <a:ext uri="{FF2B5EF4-FFF2-40B4-BE49-F238E27FC236}">
                <a16:creationId xmlns:a16="http://schemas.microsoft.com/office/drawing/2014/main" id="{42BCCA85-32D8-8548-BEC5-B1FDEA3A7B10}"/>
              </a:ext>
            </a:extLst>
          </p:cNvPr>
          <p:cNvSpPr txBox="1"/>
          <p:nvPr/>
        </p:nvSpPr>
        <p:spPr>
          <a:xfrm rot="19079015">
            <a:off x="6167038" y="1345549"/>
            <a:ext cx="2218120" cy="369332"/>
          </a:xfrm>
          <a:prstGeom prst="rect">
            <a:avLst/>
          </a:prstGeom>
          <a:noFill/>
        </p:spPr>
        <p:txBody>
          <a:bodyPr wrap="square" rtlCol="0">
            <a:spAutoFit/>
          </a:bodyPr>
          <a:lstStyle/>
          <a:p>
            <a:r>
              <a:rPr lang="en-US" dirty="0"/>
              <a:t>Field performance</a:t>
            </a:r>
          </a:p>
        </p:txBody>
      </p:sp>
      <p:sp>
        <p:nvSpPr>
          <p:cNvPr id="57" name="TextBox 56">
            <a:extLst>
              <a:ext uri="{FF2B5EF4-FFF2-40B4-BE49-F238E27FC236}">
                <a16:creationId xmlns:a16="http://schemas.microsoft.com/office/drawing/2014/main" id="{6A35DC26-2B9D-DD4F-B90F-53D0DE91BB31}"/>
              </a:ext>
            </a:extLst>
          </p:cNvPr>
          <p:cNvSpPr txBox="1"/>
          <p:nvPr/>
        </p:nvSpPr>
        <p:spPr>
          <a:xfrm rot="16200000">
            <a:off x="3666844" y="4227811"/>
            <a:ext cx="2843215" cy="369332"/>
          </a:xfrm>
          <a:prstGeom prst="rect">
            <a:avLst/>
          </a:prstGeom>
          <a:noFill/>
        </p:spPr>
        <p:txBody>
          <a:bodyPr wrap="square" rtlCol="0">
            <a:spAutoFit/>
          </a:bodyPr>
          <a:lstStyle/>
          <a:p>
            <a:r>
              <a:rPr lang="en-US" dirty="0"/>
              <a:t>Hundreds of F1 progeny</a:t>
            </a:r>
          </a:p>
        </p:txBody>
      </p:sp>
      <p:sp>
        <p:nvSpPr>
          <p:cNvPr id="60" name="Rectangle 59">
            <a:extLst>
              <a:ext uri="{FF2B5EF4-FFF2-40B4-BE49-F238E27FC236}">
                <a16:creationId xmlns:a16="http://schemas.microsoft.com/office/drawing/2014/main" id="{331C9D1D-810C-0B46-AD5F-69BFDD7F39EF}"/>
              </a:ext>
            </a:extLst>
          </p:cNvPr>
          <p:cNvSpPr/>
          <p:nvPr/>
        </p:nvSpPr>
        <p:spPr>
          <a:xfrm>
            <a:off x="422335" y="6145827"/>
            <a:ext cx="4651466" cy="369332"/>
          </a:xfrm>
          <a:prstGeom prst="rect">
            <a:avLst/>
          </a:prstGeom>
        </p:spPr>
        <p:txBody>
          <a:bodyPr wrap="none">
            <a:spAutoFit/>
          </a:bodyPr>
          <a:lstStyle/>
          <a:p>
            <a:r>
              <a:rPr lang="en-US" dirty="0">
                <a:solidFill>
                  <a:srgbClr val="00B050"/>
                </a:solidFill>
              </a:rPr>
              <a:t>Selection at Klamath Falls, OR and Aberdeen, ID</a:t>
            </a:r>
          </a:p>
        </p:txBody>
      </p:sp>
      <p:sp>
        <p:nvSpPr>
          <p:cNvPr id="63" name="TextBox 62">
            <a:extLst>
              <a:ext uri="{FF2B5EF4-FFF2-40B4-BE49-F238E27FC236}">
                <a16:creationId xmlns:a16="http://schemas.microsoft.com/office/drawing/2014/main" id="{A46D5105-A9B7-A042-845C-F3B30902C06B}"/>
              </a:ext>
            </a:extLst>
          </p:cNvPr>
          <p:cNvSpPr txBox="1"/>
          <p:nvPr/>
        </p:nvSpPr>
        <p:spPr>
          <a:xfrm>
            <a:off x="2913255" y="879289"/>
            <a:ext cx="1384231" cy="461665"/>
          </a:xfrm>
          <a:prstGeom prst="rect">
            <a:avLst/>
          </a:prstGeom>
          <a:noFill/>
        </p:spPr>
        <p:txBody>
          <a:bodyPr wrap="square" rtlCol="0">
            <a:spAutoFit/>
          </a:bodyPr>
          <a:lstStyle/>
          <a:p>
            <a:r>
              <a:rPr lang="en-US" sz="2400" dirty="0"/>
              <a:t>Resistant</a:t>
            </a:r>
          </a:p>
        </p:txBody>
      </p:sp>
      <p:sp>
        <p:nvSpPr>
          <p:cNvPr id="64" name="TextBox 63">
            <a:extLst>
              <a:ext uri="{FF2B5EF4-FFF2-40B4-BE49-F238E27FC236}">
                <a16:creationId xmlns:a16="http://schemas.microsoft.com/office/drawing/2014/main" id="{F0DCDBC0-80FB-C34F-A41E-767CF336AD57}"/>
              </a:ext>
            </a:extLst>
          </p:cNvPr>
          <p:cNvSpPr txBox="1"/>
          <p:nvPr/>
        </p:nvSpPr>
        <p:spPr>
          <a:xfrm>
            <a:off x="729318" y="863215"/>
            <a:ext cx="1384231" cy="461665"/>
          </a:xfrm>
          <a:prstGeom prst="rect">
            <a:avLst/>
          </a:prstGeom>
          <a:noFill/>
        </p:spPr>
        <p:txBody>
          <a:bodyPr wrap="square" rtlCol="0">
            <a:spAutoFit/>
          </a:bodyPr>
          <a:lstStyle/>
          <a:p>
            <a:r>
              <a:rPr lang="en-US" sz="2400" dirty="0"/>
              <a:t>Superior</a:t>
            </a:r>
          </a:p>
        </p:txBody>
      </p:sp>
    </p:spTree>
    <p:extLst>
      <p:ext uri="{BB962C8B-B14F-4D97-AF65-F5344CB8AC3E}">
        <p14:creationId xmlns:p14="http://schemas.microsoft.com/office/powerpoint/2010/main" val="1672177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D4BEC6-452B-A846-AA4B-3BCF707DB84A}"/>
              </a:ext>
            </a:extLst>
          </p:cNvPr>
          <p:cNvSpPr txBox="1"/>
          <p:nvPr/>
        </p:nvSpPr>
        <p:spPr>
          <a:xfrm>
            <a:off x="107452" y="55850"/>
            <a:ext cx="11240904" cy="769441"/>
          </a:xfrm>
          <a:prstGeom prst="rect">
            <a:avLst/>
          </a:prstGeom>
          <a:noFill/>
        </p:spPr>
        <p:txBody>
          <a:bodyPr wrap="square" rtlCol="0">
            <a:spAutoFit/>
          </a:bodyPr>
          <a:lstStyle/>
          <a:p>
            <a:pPr algn="ctr"/>
            <a:r>
              <a:rPr lang="en-US" sz="4400" dirty="0"/>
              <a:t>Challenge of trait introgression</a:t>
            </a:r>
          </a:p>
        </p:txBody>
      </p:sp>
      <p:pic>
        <p:nvPicPr>
          <p:cNvPr id="5" name="Picture 4">
            <a:extLst>
              <a:ext uri="{FF2B5EF4-FFF2-40B4-BE49-F238E27FC236}">
                <a16:creationId xmlns:a16="http://schemas.microsoft.com/office/drawing/2014/main" id="{36A7A354-1759-8B44-BFD1-122CD686B8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8239" y="1415354"/>
            <a:ext cx="1163338" cy="923330"/>
          </a:xfrm>
          <a:prstGeom prst="rect">
            <a:avLst/>
          </a:prstGeom>
        </p:spPr>
      </p:pic>
      <p:pic>
        <p:nvPicPr>
          <p:cNvPr id="6" name="Picture 5">
            <a:extLst>
              <a:ext uri="{FF2B5EF4-FFF2-40B4-BE49-F238E27FC236}">
                <a16:creationId xmlns:a16="http://schemas.microsoft.com/office/drawing/2014/main" id="{B8165B48-DC53-4B42-8C19-A48775DAF42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3078279" y="1362878"/>
            <a:ext cx="707884" cy="1090141"/>
          </a:xfrm>
          <a:prstGeom prst="rect">
            <a:avLst/>
          </a:prstGeom>
        </p:spPr>
      </p:pic>
      <p:sp>
        <p:nvSpPr>
          <p:cNvPr id="7" name="TextBox 6">
            <a:extLst>
              <a:ext uri="{FF2B5EF4-FFF2-40B4-BE49-F238E27FC236}">
                <a16:creationId xmlns:a16="http://schemas.microsoft.com/office/drawing/2014/main" id="{5B0EDF01-7D3A-454E-BE49-CEF618433959}"/>
              </a:ext>
            </a:extLst>
          </p:cNvPr>
          <p:cNvSpPr txBox="1"/>
          <p:nvPr/>
        </p:nvSpPr>
        <p:spPr>
          <a:xfrm>
            <a:off x="1992414" y="1554007"/>
            <a:ext cx="689591" cy="707886"/>
          </a:xfrm>
          <a:prstGeom prst="rect">
            <a:avLst/>
          </a:prstGeom>
          <a:noFill/>
        </p:spPr>
        <p:txBody>
          <a:bodyPr wrap="square" rtlCol="0">
            <a:spAutoFit/>
          </a:bodyPr>
          <a:lstStyle/>
          <a:p>
            <a:pPr algn="ctr"/>
            <a:r>
              <a:rPr lang="en-US" sz="4000" b="1" dirty="0"/>
              <a:t>X</a:t>
            </a:r>
            <a:endParaRPr lang="en-US" sz="4000" b="1" baseline="-25000" dirty="0"/>
          </a:p>
        </p:txBody>
      </p:sp>
      <p:pic>
        <p:nvPicPr>
          <p:cNvPr id="12" name="Picture 11">
            <a:extLst>
              <a:ext uri="{FF2B5EF4-FFF2-40B4-BE49-F238E27FC236}">
                <a16:creationId xmlns:a16="http://schemas.microsoft.com/office/drawing/2014/main" id="{27491C1F-E9D1-DE44-AB23-D6CAEAAEBC9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35555" y="2497642"/>
            <a:ext cx="570993" cy="570993"/>
          </a:xfrm>
          <a:prstGeom prst="rect">
            <a:avLst/>
          </a:prstGeom>
        </p:spPr>
      </p:pic>
      <p:pic>
        <p:nvPicPr>
          <p:cNvPr id="13" name="Picture 12">
            <a:extLst>
              <a:ext uri="{FF2B5EF4-FFF2-40B4-BE49-F238E27FC236}">
                <a16:creationId xmlns:a16="http://schemas.microsoft.com/office/drawing/2014/main" id="{3DA0C01B-61EB-D649-8524-7F002F001FD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560487" y="5882038"/>
            <a:ext cx="616591" cy="616591"/>
          </a:xfrm>
          <a:prstGeom prst="rect">
            <a:avLst/>
          </a:prstGeom>
        </p:spPr>
      </p:pic>
      <p:pic>
        <p:nvPicPr>
          <p:cNvPr id="14" name="Picture 13">
            <a:extLst>
              <a:ext uri="{FF2B5EF4-FFF2-40B4-BE49-F238E27FC236}">
                <a16:creationId xmlns:a16="http://schemas.microsoft.com/office/drawing/2014/main" id="{1BA10BFD-CC9A-444C-A0FB-FB43645006C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95378" y="3267492"/>
            <a:ext cx="849021" cy="616590"/>
          </a:xfrm>
          <a:prstGeom prst="rect">
            <a:avLst/>
          </a:prstGeom>
        </p:spPr>
      </p:pic>
      <p:pic>
        <p:nvPicPr>
          <p:cNvPr id="15" name="Picture 14">
            <a:extLst>
              <a:ext uri="{FF2B5EF4-FFF2-40B4-BE49-F238E27FC236}">
                <a16:creationId xmlns:a16="http://schemas.microsoft.com/office/drawing/2014/main" id="{991B6D3D-E7B1-6C4E-BD6B-608A8CF1DA2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462703" y="5146466"/>
            <a:ext cx="714375" cy="714375"/>
          </a:xfrm>
          <a:prstGeom prst="rect">
            <a:avLst/>
          </a:prstGeom>
        </p:spPr>
      </p:pic>
      <p:pic>
        <p:nvPicPr>
          <p:cNvPr id="16" name="Picture 15">
            <a:extLst>
              <a:ext uri="{FF2B5EF4-FFF2-40B4-BE49-F238E27FC236}">
                <a16:creationId xmlns:a16="http://schemas.microsoft.com/office/drawing/2014/main" id="{E1E21DC7-EA8E-F141-B841-AECB77F0809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535555" y="4694987"/>
            <a:ext cx="652027" cy="398633"/>
          </a:xfrm>
          <a:prstGeom prst="rect">
            <a:avLst/>
          </a:prstGeom>
        </p:spPr>
      </p:pic>
      <p:pic>
        <p:nvPicPr>
          <p:cNvPr id="17" name="Picture 16">
            <a:extLst>
              <a:ext uri="{FF2B5EF4-FFF2-40B4-BE49-F238E27FC236}">
                <a16:creationId xmlns:a16="http://schemas.microsoft.com/office/drawing/2014/main" id="{5B8940C9-8523-3440-8538-A82F266A613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504665" y="4038611"/>
            <a:ext cx="630449" cy="446273"/>
          </a:xfrm>
          <a:prstGeom prst="rect">
            <a:avLst/>
          </a:prstGeom>
        </p:spPr>
      </p:pic>
      <p:sp>
        <p:nvSpPr>
          <p:cNvPr id="23" name="Rectangle 22">
            <a:extLst>
              <a:ext uri="{FF2B5EF4-FFF2-40B4-BE49-F238E27FC236}">
                <a16:creationId xmlns:a16="http://schemas.microsoft.com/office/drawing/2014/main" id="{C7825FAF-62EC-3E48-A905-80CA5900A3A7}"/>
              </a:ext>
            </a:extLst>
          </p:cNvPr>
          <p:cNvSpPr/>
          <p:nvPr/>
        </p:nvSpPr>
        <p:spPr>
          <a:xfrm>
            <a:off x="6401603" y="2454777"/>
            <a:ext cx="435632" cy="57099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7EFD626-1B6E-B24E-96ED-708F7BA47353}"/>
              </a:ext>
            </a:extLst>
          </p:cNvPr>
          <p:cNvSpPr/>
          <p:nvPr/>
        </p:nvSpPr>
        <p:spPr>
          <a:xfrm>
            <a:off x="6401603" y="3178001"/>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E55626D-7A77-B14D-8A69-48F156AFEEEB}"/>
              </a:ext>
            </a:extLst>
          </p:cNvPr>
          <p:cNvSpPr/>
          <p:nvPr/>
        </p:nvSpPr>
        <p:spPr>
          <a:xfrm>
            <a:off x="6401603" y="3876234"/>
            <a:ext cx="435632" cy="57099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B2923F8-B4DA-0146-99BE-E5ABD2B242C9}"/>
              </a:ext>
            </a:extLst>
          </p:cNvPr>
          <p:cNvSpPr/>
          <p:nvPr/>
        </p:nvSpPr>
        <p:spPr>
          <a:xfrm>
            <a:off x="6401603" y="4569663"/>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A2AB332-F769-B645-BAF4-4F368E758962}"/>
              </a:ext>
            </a:extLst>
          </p:cNvPr>
          <p:cNvSpPr/>
          <p:nvPr/>
        </p:nvSpPr>
        <p:spPr>
          <a:xfrm>
            <a:off x="6401603" y="5263092"/>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B427359-AAB6-484C-B80F-4D2FE7691762}"/>
              </a:ext>
            </a:extLst>
          </p:cNvPr>
          <p:cNvSpPr/>
          <p:nvPr/>
        </p:nvSpPr>
        <p:spPr>
          <a:xfrm>
            <a:off x="6401603" y="5972783"/>
            <a:ext cx="435632" cy="57099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95D206E-379A-DC45-9032-3D680543AD5A}"/>
              </a:ext>
            </a:extLst>
          </p:cNvPr>
          <p:cNvSpPr/>
          <p:nvPr/>
        </p:nvSpPr>
        <p:spPr>
          <a:xfrm>
            <a:off x="7058283" y="2454777"/>
            <a:ext cx="435632" cy="570993"/>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2BB36D0-AEAE-234C-9A38-C6B533AC975D}"/>
              </a:ext>
            </a:extLst>
          </p:cNvPr>
          <p:cNvSpPr/>
          <p:nvPr/>
        </p:nvSpPr>
        <p:spPr>
          <a:xfrm>
            <a:off x="7058283" y="3178001"/>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B88C731-D498-D34F-BA5B-98305063E56D}"/>
              </a:ext>
            </a:extLst>
          </p:cNvPr>
          <p:cNvSpPr/>
          <p:nvPr/>
        </p:nvSpPr>
        <p:spPr>
          <a:xfrm>
            <a:off x="7058283" y="3876234"/>
            <a:ext cx="435632" cy="570993"/>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19A1D41-0687-4348-8444-5A467A84C312}"/>
              </a:ext>
            </a:extLst>
          </p:cNvPr>
          <p:cNvSpPr/>
          <p:nvPr/>
        </p:nvSpPr>
        <p:spPr>
          <a:xfrm>
            <a:off x="7058283" y="4569663"/>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1514A71-D516-EC40-B5C6-F33474F160D9}"/>
              </a:ext>
            </a:extLst>
          </p:cNvPr>
          <p:cNvSpPr/>
          <p:nvPr/>
        </p:nvSpPr>
        <p:spPr>
          <a:xfrm>
            <a:off x="7058283" y="5263092"/>
            <a:ext cx="435632" cy="570993"/>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4A5969A-1EBE-6A41-83FC-67B37BC36D66}"/>
              </a:ext>
            </a:extLst>
          </p:cNvPr>
          <p:cNvSpPr/>
          <p:nvPr/>
        </p:nvSpPr>
        <p:spPr>
          <a:xfrm>
            <a:off x="7058283" y="5972783"/>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26C20E51-2DF2-714C-BCBD-862F500A188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22148" y="2634060"/>
            <a:ext cx="4304718" cy="3228538"/>
          </a:xfrm>
          <a:prstGeom prst="rect">
            <a:avLst/>
          </a:prstGeom>
        </p:spPr>
      </p:pic>
      <p:sp>
        <p:nvSpPr>
          <p:cNvPr id="54" name="TextBox 53">
            <a:extLst>
              <a:ext uri="{FF2B5EF4-FFF2-40B4-BE49-F238E27FC236}">
                <a16:creationId xmlns:a16="http://schemas.microsoft.com/office/drawing/2014/main" id="{42BCCA85-32D8-8548-BEC5-B1FDEA3A7B10}"/>
              </a:ext>
            </a:extLst>
          </p:cNvPr>
          <p:cNvSpPr txBox="1"/>
          <p:nvPr/>
        </p:nvSpPr>
        <p:spPr>
          <a:xfrm rot="19079015">
            <a:off x="6167038" y="1345549"/>
            <a:ext cx="2218120" cy="369332"/>
          </a:xfrm>
          <a:prstGeom prst="rect">
            <a:avLst/>
          </a:prstGeom>
          <a:noFill/>
        </p:spPr>
        <p:txBody>
          <a:bodyPr wrap="square" rtlCol="0">
            <a:spAutoFit/>
          </a:bodyPr>
          <a:lstStyle/>
          <a:p>
            <a:r>
              <a:rPr lang="en-US" dirty="0"/>
              <a:t>Field performance</a:t>
            </a:r>
          </a:p>
        </p:txBody>
      </p:sp>
      <p:sp>
        <p:nvSpPr>
          <p:cNvPr id="55" name="TextBox 54">
            <a:extLst>
              <a:ext uri="{FF2B5EF4-FFF2-40B4-BE49-F238E27FC236}">
                <a16:creationId xmlns:a16="http://schemas.microsoft.com/office/drawing/2014/main" id="{F49E18F0-188C-8947-A2D0-A817B57B72BB}"/>
              </a:ext>
            </a:extLst>
          </p:cNvPr>
          <p:cNvSpPr txBox="1"/>
          <p:nvPr/>
        </p:nvSpPr>
        <p:spPr>
          <a:xfrm rot="19079015">
            <a:off x="6885195" y="1314455"/>
            <a:ext cx="2218120" cy="369332"/>
          </a:xfrm>
          <a:prstGeom prst="rect">
            <a:avLst/>
          </a:prstGeom>
          <a:noFill/>
        </p:spPr>
        <p:txBody>
          <a:bodyPr wrap="square" rtlCol="0">
            <a:spAutoFit/>
          </a:bodyPr>
          <a:lstStyle/>
          <a:p>
            <a:r>
              <a:rPr lang="en-US" dirty="0"/>
              <a:t>Market class fit</a:t>
            </a:r>
          </a:p>
        </p:txBody>
      </p:sp>
      <p:sp>
        <p:nvSpPr>
          <p:cNvPr id="57" name="TextBox 56">
            <a:extLst>
              <a:ext uri="{FF2B5EF4-FFF2-40B4-BE49-F238E27FC236}">
                <a16:creationId xmlns:a16="http://schemas.microsoft.com/office/drawing/2014/main" id="{6A35DC26-2B9D-DD4F-B90F-53D0DE91BB31}"/>
              </a:ext>
            </a:extLst>
          </p:cNvPr>
          <p:cNvSpPr txBox="1"/>
          <p:nvPr/>
        </p:nvSpPr>
        <p:spPr>
          <a:xfrm rot="16200000">
            <a:off x="3666844" y="4227811"/>
            <a:ext cx="2843215" cy="369332"/>
          </a:xfrm>
          <a:prstGeom prst="rect">
            <a:avLst/>
          </a:prstGeom>
          <a:noFill/>
        </p:spPr>
        <p:txBody>
          <a:bodyPr wrap="square" rtlCol="0">
            <a:spAutoFit/>
          </a:bodyPr>
          <a:lstStyle/>
          <a:p>
            <a:r>
              <a:rPr lang="en-US" dirty="0"/>
              <a:t>Hundreds of F1 progeny</a:t>
            </a:r>
          </a:p>
        </p:txBody>
      </p:sp>
      <p:sp>
        <p:nvSpPr>
          <p:cNvPr id="60" name="Rectangle 59">
            <a:extLst>
              <a:ext uri="{FF2B5EF4-FFF2-40B4-BE49-F238E27FC236}">
                <a16:creationId xmlns:a16="http://schemas.microsoft.com/office/drawing/2014/main" id="{331C9D1D-810C-0B46-AD5F-69BFDD7F39EF}"/>
              </a:ext>
            </a:extLst>
          </p:cNvPr>
          <p:cNvSpPr/>
          <p:nvPr/>
        </p:nvSpPr>
        <p:spPr>
          <a:xfrm>
            <a:off x="422335" y="6145827"/>
            <a:ext cx="4651466" cy="369332"/>
          </a:xfrm>
          <a:prstGeom prst="rect">
            <a:avLst/>
          </a:prstGeom>
        </p:spPr>
        <p:txBody>
          <a:bodyPr wrap="none">
            <a:spAutoFit/>
          </a:bodyPr>
          <a:lstStyle/>
          <a:p>
            <a:r>
              <a:rPr lang="en-US" dirty="0">
                <a:solidFill>
                  <a:srgbClr val="00B050"/>
                </a:solidFill>
              </a:rPr>
              <a:t>Selection at Klamath Falls, OR and Aberdeen, ID</a:t>
            </a:r>
          </a:p>
        </p:txBody>
      </p:sp>
      <p:sp>
        <p:nvSpPr>
          <p:cNvPr id="63" name="TextBox 62">
            <a:extLst>
              <a:ext uri="{FF2B5EF4-FFF2-40B4-BE49-F238E27FC236}">
                <a16:creationId xmlns:a16="http://schemas.microsoft.com/office/drawing/2014/main" id="{A46D5105-A9B7-A042-845C-F3B30902C06B}"/>
              </a:ext>
            </a:extLst>
          </p:cNvPr>
          <p:cNvSpPr txBox="1"/>
          <p:nvPr/>
        </p:nvSpPr>
        <p:spPr>
          <a:xfrm>
            <a:off x="2913255" y="879289"/>
            <a:ext cx="1384231" cy="461665"/>
          </a:xfrm>
          <a:prstGeom prst="rect">
            <a:avLst/>
          </a:prstGeom>
          <a:noFill/>
        </p:spPr>
        <p:txBody>
          <a:bodyPr wrap="square" rtlCol="0">
            <a:spAutoFit/>
          </a:bodyPr>
          <a:lstStyle/>
          <a:p>
            <a:r>
              <a:rPr lang="en-US" sz="2400" dirty="0"/>
              <a:t>Resistant</a:t>
            </a:r>
          </a:p>
        </p:txBody>
      </p:sp>
      <p:sp>
        <p:nvSpPr>
          <p:cNvPr id="64" name="TextBox 63">
            <a:extLst>
              <a:ext uri="{FF2B5EF4-FFF2-40B4-BE49-F238E27FC236}">
                <a16:creationId xmlns:a16="http://schemas.microsoft.com/office/drawing/2014/main" id="{F0DCDBC0-80FB-C34F-A41E-767CF336AD57}"/>
              </a:ext>
            </a:extLst>
          </p:cNvPr>
          <p:cNvSpPr txBox="1"/>
          <p:nvPr/>
        </p:nvSpPr>
        <p:spPr>
          <a:xfrm>
            <a:off x="729318" y="863215"/>
            <a:ext cx="1384231" cy="461665"/>
          </a:xfrm>
          <a:prstGeom prst="rect">
            <a:avLst/>
          </a:prstGeom>
          <a:noFill/>
        </p:spPr>
        <p:txBody>
          <a:bodyPr wrap="square" rtlCol="0">
            <a:spAutoFit/>
          </a:bodyPr>
          <a:lstStyle/>
          <a:p>
            <a:r>
              <a:rPr lang="en-US" sz="2400" dirty="0"/>
              <a:t>Superior</a:t>
            </a:r>
          </a:p>
        </p:txBody>
      </p:sp>
    </p:spTree>
    <p:extLst>
      <p:ext uri="{BB962C8B-B14F-4D97-AF65-F5344CB8AC3E}">
        <p14:creationId xmlns:p14="http://schemas.microsoft.com/office/powerpoint/2010/main" val="11152517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D4BEC6-452B-A846-AA4B-3BCF707DB84A}"/>
              </a:ext>
            </a:extLst>
          </p:cNvPr>
          <p:cNvSpPr txBox="1"/>
          <p:nvPr/>
        </p:nvSpPr>
        <p:spPr>
          <a:xfrm>
            <a:off x="107452" y="55850"/>
            <a:ext cx="11240904" cy="769441"/>
          </a:xfrm>
          <a:prstGeom prst="rect">
            <a:avLst/>
          </a:prstGeom>
          <a:noFill/>
        </p:spPr>
        <p:txBody>
          <a:bodyPr wrap="square" rtlCol="0">
            <a:spAutoFit/>
          </a:bodyPr>
          <a:lstStyle/>
          <a:p>
            <a:pPr algn="ctr"/>
            <a:r>
              <a:rPr lang="en-US" sz="4400" dirty="0"/>
              <a:t>Challenge of trait introgression</a:t>
            </a:r>
          </a:p>
        </p:txBody>
      </p:sp>
      <p:pic>
        <p:nvPicPr>
          <p:cNvPr id="5" name="Picture 4">
            <a:extLst>
              <a:ext uri="{FF2B5EF4-FFF2-40B4-BE49-F238E27FC236}">
                <a16:creationId xmlns:a16="http://schemas.microsoft.com/office/drawing/2014/main" id="{36A7A354-1759-8B44-BFD1-122CD686B8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8239" y="1415354"/>
            <a:ext cx="1163338" cy="923330"/>
          </a:xfrm>
          <a:prstGeom prst="rect">
            <a:avLst/>
          </a:prstGeom>
        </p:spPr>
      </p:pic>
      <p:pic>
        <p:nvPicPr>
          <p:cNvPr id="6" name="Picture 5">
            <a:extLst>
              <a:ext uri="{FF2B5EF4-FFF2-40B4-BE49-F238E27FC236}">
                <a16:creationId xmlns:a16="http://schemas.microsoft.com/office/drawing/2014/main" id="{B8165B48-DC53-4B42-8C19-A48775DAF42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3078279" y="1362878"/>
            <a:ext cx="707884" cy="1090141"/>
          </a:xfrm>
          <a:prstGeom prst="rect">
            <a:avLst/>
          </a:prstGeom>
        </p:spPr>
      </p:pic>
      <p:sp>
        <p:nvSpPr>
          <p:cNvPr id="7" name="TextBox 6">
            <a:extLst>
              <a:ext uri="{FF2B5EF4-FFF2-40B4-BE49-F238E27FC236}">
                <a16:creationId xmlns:a16="http://schemas.microsoft.com/office/drawing/2014/main" id="{5B0EDF01-7D3A-454E-BE49-CEF618433959}"/>
              </a:ext>
            </a:extLst>
          </p:cNvPr>
          <p:cNvSpPr txBox="1"/>
          <p:nvPr/>
        </p:nvSpPr>
        <p:spPr>
          <a:xfrm>
            <a:off x="1992414" y="1554007"/>
            <a:ext cx="689591" cy="707886"/>
          </a:xfrm>
          <a:prstGeom prst="rect">
            <a:avLst/>
          </a:prstGeom>
          <a:noFill/>
        </p:spPr>
        <p:txBody>
          <a:bodyPr wrap="square" rtlCol="0">
            <a:spAutoFit/>
          </a:bodyPr>
          <a:lstStyle/>
          <a:p>
            <a:pPr algn="ctr"/>
            <a:r>
              <a:rPr lang="en-US" sz="4000" b="1" dirty="0"/>
              <a:t>X</a:t>
            </a:r>
            <a:endParaRPr lang="en-US" sz="4000" b="1" baseline="-25000" dirty="0"/>
          </a:p>
        </p:txBody>
      </p:sp>
      <p:pic>
        <p:nvPicPr>
          <p:cNvPr id="12" name="Picture 11">
            <a:extLst>
              <a:ext uri="{FF2B5EF4-FFF2-40B4-BE49-F238E27FC236}">
                <a16:creationId xmlns:a16="http://schemas.microsoft.com/office/drawing/2014/main" id="{27491C1F-E9D1-DE44-AB23-D6CAEAAEBC9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35555" y="2497642"/>
            <a:ext cx="570993" cy="570993"/>
          </a:xfrm>
          <a:prstGeom prst="rect">
            <a:avLst/>
          </a:prstGeom>
        </p:spPr>
      </p:pic>
      <p:pic>
        <p:nvPicPr>
          <p:cNvPr id="13" name="Picture 12">
            <a:extLst>
              <a:ext uri="{FF2B5EF4-FFF2-40B4-BE49-F238E27FC236}">
                <a16:creationId xmlns:a16="http://schemas.microsoft.com/office/drawing/2014/main" id="{3DA0C01B-61EB-D649-8524-7F002F001FD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560487" y="5882038"/>
            <a:ext cx="616591" cy="616591"/>
          </a:xfrm>
          <a:prstGeom prst="rect">
            <a:avLst/>
          </a:prstGeom>
        </p:spPr>
      </p:pic>
      <p:pic>
        <p:nvPicPr>
          <p:cNvPr id="14" name="Picture 13">
            <a:extLst>
              <a:ext uri="{FF2B5EF4-FFF2-40B4-BE49-F238E27FC236}">
                <a16:creationId xmlns:a16="http://schemas.microsoft.com/office/drawing/2014/main" id="{1BA10BFD-CC9A-444C-A0FB-FB43645006C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95378" y="3267492"/>
            <a:ext cx="849021" cy="616590"/>
          </a:xfrm>
          <a:prstGeom prst="rect">
            <a:avLst/>
          </a:prstGeom>
        </p:spPr>
      </p:pic>
      <p:pic>
        <p:nvPicPr>
          <p:cNvPr id="15" name="Picture 14">
            <a:extLst>
              <a:ext uri="{FF2B5EF4-FFF2-40B4-BE49-F238E27FC236}">
                <a16:creationId xmlns:a16="http://schemas.microsoft.com/office/drawing/2014/main" id="{991B6D3D-E7B1-6C4E-BD6B-608A8CF1DA2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462703" y="5146466"/>
            <a:ext cx="714375" cy="714375"/>
          </a:xfrm>
          <a:prstGeom prst="rect">
            <a:avLst/>
          </a:prstGeom>
        </p:spPr>
      </p:pic>
      <p:pic>
        <p:nvPicPr>
          <p:cNvPr id="16" name="Picture 15">
            <a:extLst>
              <a:ext uri="{FF2B5EF4-FFF2-40B4-BE49-F238E27FC236}">
                <a16:creationId xmlns:a16="http://schemas.microsoft.com/office/drawing/2014/main" id="{E1E21DC7-EA8E-F141-B841-AECB77F0809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535555" y="4694987"/>
            <a:ext cx="652027" cy="398633"/>
          </a:xfrm>
          <a:prstGeom prst="rect">
            <a:avLst/>
          </a:prstGeom>
        </p:spPr>
      </p:pic>
      <p:pic>
        <p:nvPicPr>
          <p:cNvPr id="17" name="Picture 16">
            <a:extLst>
              <a:ext uri="{FF2B5EF4-FFF2-40B4-BE49-F238E27FC236}">
                <a16:creationId xmlns:a16="http://schemas.microsoft.com/office/drawing/2014/main" id="{5B8940C9-8523-3440-8538-A82F266A613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504665" y="4038611"/>
            <a:ext cx="630449" cy="446273"/>
          </a:xfrm>
          <a:prstGeom prst="rect">
            <a:avLst/>
          </a:prstGeom>
        </p:spPr>
      </p:pic>
      <p:sp>
        <p:nvSpPr>
          <p:cNvPr id="23" name="Rectangle 22">
            <a:extLst>
              <a:ext uri="{FF2B5EF4-FFF2-40B4-BE49-F238E27FC236}">
                <a16:creationId xmlns:a16="http://schemas.microsoft.com/office/drawing/2014/main" id="{C7825FAF-62EC-3E48-A905-80CA5900A3A7}"/>
              </a:ext>
            </a:extLst>
          </p:cNvPr>
          <p:cNvSpPr/>
          <p:nvPr/>
        </p:nvSpPr>
        <p:spPr>
          <a:xfrm>
            <a:off x="6401603" y="2454777"/>
            <a:ext cx="435632" cy="57099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7EFD626-1B6E-B24E-96ED-708F7BA47353}"/>
              </a:ext>
            </a:extLst>
          </p:cNvPr>
          <p:cNvSpPr/>
          <p:nvPr/>
        </p:nvSpPr>
        <p:spPr>
          <a:xfrm>
            <a:off x="6401603" y="3178001"/>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E55626D-7A77-B14D-8A69-48F156AFEEEB}"/>
              </a:ext>
            </a:extLst>
          </p:cNvPr>
          <p:cNvSpPr/>
          <p:nvPr/>
        </p:nvSpPr>
        <p:spPr>
          <a:xfrm>
            <a:off x="6401603" y="3876234"/>
            <a:ext cx="435632" cy="57099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B2923F8-B4DA-0146-99BE-E5ABD2B242C9}"/>
              </a:ext>
            </a:extLst>
          </p:cNvPr>
          <p:cNvSpPr/>
          <p:nvPr/>
        </p:nvSpPr>
        <p:spPr>
          <a:xfrm>
            <a:off x="6401603" y="4569663"/>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A2AB332-F769-B645-BAF4-4F368E758962}"/>
              </a:ext>
            </a:extLst>
          </p:cNvPr>
          <p:cNvSpPr/>
          <p:nvPr/>
        </p:nvSpPr>
        <p:spPr>
          <a:xfrm>
            <a:off x="6401603" y="5263092"/>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B427359-AAB6-484C-B80F-4D2FE7691762}"/>
              </a:ext>
            </a:extLst>
          </p:cNvPr>
          <p:cNvSpPr/>
          <p:nvPr/>
        </p:nvSpPr>
        <p:spPr>
          <a:xfrm>
            <a:off x="6401603" y="5972783"/>
            <a:ext cx="435632" cy="57099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95D206E-379A-DC45-9032-3D680543AD5A}"/>
              </a:ext>
            </a:extLst>
          </p:cNvPr>
          <p:cNvSpPr/>
          <p:nvPr/>
        </p:nvSpPr>
        <p:spPr>
          <a:xfrm>
            <a:off x="7058283" y="2454777"/>
            <a:ext cx="435632" cy="570993"/>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2BB36D0-AEAE-234C-9A38-C6B533AC975D}"/>
              </a:ext>
            </a:extLst>
          </p:cNvPr>
          <p:cNvSpPr/>
          <p:nvPr/>
        </p:nvSpPr>
        <p:spPr>
          <a:xfrm>
            <a:off x="7058283" y="3178001"/>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B88C731-D498-D34F-BA5B-98305063E56D}"/>
              </a:ext>
            </a:extLst>
          </p:cNvPr>
          <p:cNvSpPr/>
          <p:nvPr/>
        </p:nvSpPr>
        <p:spPr>
          <a:xfrm>
            <a:off x="7058283" y="3876234"/>
            <a:ext cx="435632" cy="570993"/>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19A1D41-0687-4348-8444-5A467A84C312}"/>
              </a:ext>
            </a:extLst>
          </p:cNvPr>
          <p:cNvSpPr/>
          <p:nvPr/>
        </p:nvSpPr>
        <p:spPr>
          <a:xfrm>
            <a:off x="7058283" y="4569663"/>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1514A71-D516-EC40-B5C6-F33474F160D9}"/>
              </a:ext>
            </a:extLst>
          </p:cNvPr>
          <p:cNvSpPr/>
          <p:nvPr/>
        </p:nvSpPr>
        <p:spPr>
          <a:xfrm>
            <a:off x="7058283" y="5263092"/>
            <a:ext cx="435632" cy="570993"/>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4A5969A-1EBE-6A41-83FC-67B37BC36D66}"/>
              </a:ext>
            </a:extLst>
          </p:cNvPr>
          <p:cNvSpPr/>
          <p:nvPr/>
        </p:nvSpPr>
        <p:spPr>
          <a:xfrm>
            <a:off x="7058283" y="5972783"/>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26C20E51-2DF2-714C-BCBD-862F500A188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22148" y="2634060"/>
            <a:ext cx="4304718" cy="3228538"/>
          </a:xfrm>
          <a:prstGeom prst="rect">
            <a:avLst/>
          </a:prstGeom>
        </p:spPr>
      </p:pic>
      <p:sp>
        <p:nvSpPr>
          <p:cNvPr id="42" name="Rectangle 41">
            <a:extLst>
              <a:ext uri="{FF2B5EF4-FFF2-40B4-BE49-F238E27FC236}">
                <a16:creationId xmlns:a16="http://schemas.microsoft.com/office/drawing/2014/main" id="{286EC4F5-71EF-964E-A5B7-FFFC38FC515E}"/>
              </a:ext>
            </a:extLst>
          </p:cNvPr>
          <p:cNvSpPr/>
          <p:nvPr/>
        </p:nvSpPr>
        <p:spPr>
          <a:xfrm>
            <a:off x="8720309" y="2409630"/>
            <a:ext cx="435632" cy="57099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3E78D5D-8D54-634C-9AA3-57CFF528D512}"/>
              </a:ext>
            </a:extLst>
          </p:cNvPr>
          <p:cNvSpPr/>
          <p:nvPr/>
        </p:nvSpPr>
        <p:spPr>
          <a:xfrm>
            <a:off x="8720309" y="3132854"/>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ECC3DC5-1905-584B-A887-4255CC8F756D}"/>
              </a:ext>
            </a:extLst>
          </p:cNvPr>
          <p:cNvSpPr/>
          <p:nvPr/>
        </p:nvSpPr>
        <p:spPr>
          <a:xfrm>
            <a:off x="8720309" y="3831087"/>
            <a:ext cx="435632" cy="57099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FA90BBBE-38BC-6142-8398-A3CC67548A9E}"/>
              </a:ext>
            </a:extLst>
          </p:cNvPr>
          <p:cNvSpPr/>
          <p:nvPr/>
        </p:nvSpPr>
        <p:spPr>
          <a:xfrm>
            <a:off x="8720309" y="4524516"/>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DAF8F96-16E9-7A41-B545-B62E5A85F850}"/>
              </a:ext>
            </a:extLst>
          </p:cNvPr>
          <p:cNvSpPr/>
          <p:nvPr/>
        </p:nvSpPr>
        <p:spPr>
          <a:xfrm>
            <a:off x="8720309" y="5217945"/>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DF2E619-39BB-904A-849E-83085B7A2BBE}"/>
              </a:ext>
            </a:extLst>
          </p:cNvPr>
          <p:cNvSpPr/>
          <p:nvPr/>
        </p:nvSpPr>
        <p:spPr>
          <a:xfrm>
            <a:off x="8720309" y="5927636"/>
            <a:ext cx="435632" cy="57099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42BCCA85-32D8-8548-BEC5-B1FDEA3A7B10}"/>
              </a:ext>
            </a:extLst>
          </p:cNvPr>
          <p:cNvSpPr txBox="1"/>
          <p:nvPr/>
        </p:nvSpPr>
        <p:spPr>
          <a:xfrm rot="19079015">
            <a:off x="6167038" y="1345549"/>
            <a:ext cx="2218120" cy="369332"/>
          </a:xfrm>
          <a:prstGeom prst="rect">
            <a:avLst/>
          </a:prstGeom>
          <a:noFill/>
        </p:spPr>
        <p:txBody>
          <a:bodyPr wrap="square" rtlCol="0">
            <a:spAutoFit/>
          </a:bodyPr>
          <a:lstStyle/>
          <a:p>
            <a:r>
              <a:rPr lang="en-US" dirty="0"/>
              <a:t>Field performance</a:t>
            </a:r>
          </a:p>
        </p:txBody>
      </p:sp>
      <p:sp>
        <p:nvSpPr>
          <p:cNvPr id="55" name="TextBox 54">
            <a:extLst>
              <a:ext uri="{FF2B5EF4-FFF2-40B4-BE49-F238E27FC236}">
                <a16:creationId xmlns:a16="http://schemas.microsoft.com/office/drawing/2014/main" id="{F49E18F0-188C-8947-A2D0-A817B57B72BB}"/>
              </a:ext>
            </a:extLst>
          </p:cNvPr>
          <p:cNvSpPr txBox="1"/>
          <p:nvPr/>
        </p:nvSpPr>
        <p:spPr>
          <a:xfrm rot="19079015">
            <a:off x="6885195" y="1314455"/>
            <a:ext cx="2218120" cy="369332"/>
          </a:xfrm>
          <a:prstGeom prst="rect">
            <a:avLst/>
          </a:prstGeom>
          <a:noFill/>
        </p:spPr>
        <p:txBody>
          <a:bodyPr wrap="square" rtlCol="0">
            <a:spAutoFit/>
          </a:bodyPr>
          <a:lstStyle/>
          <a:p>
            <a:r>
              <a:rPr lang="en-US" dirty="0"/>
              <a:t>Market class fit</a:t>
            </a:r>
          </a:p>
        </p:txBody>
      </p:sp>
      <p:sp>
        <p:nvSpPr>
          <p:cNvPr id="57" name="TextBox 56">
            <a:extLst>
              <a:ext uri="{FF2B5EF4-FFF2-40B4-BE49-F238E27FC236}">
                <a16:creationId xmlns:a16="http://schemas.microsoft.com/office/drawing/2014/main" id="{6A35DC26-2B9D-DD4F-B90F-53D0DE91BB31}"/>
              </a:ext>
            </a:extLst>
          </p:cNvPr>
          <p:cNvSpPr txBox="1"/>
          <p:nvPr/>
        </p:nvSpPr>
        <p:spPr>
          <a:xfrm rot="16200000">
            <a:off x="3666844" y="4227811"/>
            <a:ext cx="2843215" cy="369332"/>
          </a:xfrm>
          <a:prstGeom prst="rect">
            <a:avLst/>
          </a:prstGeom>
          <a:noFill/>
        </p:spPr>
        <p:txBody>
          <a:bodyPr wrap="square" rtlCol="0">
            <a:spAutoFit/>
          </a:bodyPr>
          <a:lstStyle/>
          <a:p>
            <a:r>
              <a:rPr lang="en-US" dirty="0"/>
              <a:t>Hundreds of F1 progeny</a:t>
            </a:r>
          </a:p>
        </p:txBody>
      </p:sp>
      <p:sp>
        <p:nvSpPr>
          <p:cNvPr id="58" name="TextBox 57">
            <a:extLst>
              <a:ext uri="{FF2B5EF4-FFF2-40B4-BE49-F238E27FC236}">
                <a16:creationId xmlns:a16="http://schemas.microsoft.com/office/drawing/2014/main" id="{B55E9C81-C982-7F4D-B4C4-A5583DF97477}"/>
              </a:ext>
            </a:extLst>
          </p:cNvPr>
          <p:cNvSpPr txBox="1"/>
          <p:nvPr/>
        </p:nvSpPr>
        <p:spPr>
          <a:xfrm rot="19079015">
            <a:off x="8734971" y="1187625"/>
            <a:ext cx="1568957" cy="646331"/>
          </a:xfrm>
          <a:prstGeom prst="rect">
            <a:avLst/>
          </a:prstGeom>
          <a:noFill/>
        </p:spPr>
        <p:txBody>
          <a:bodyPr wrap="square" rtlCol="0">
            <a:spAutoFit/>
          </a:bodyPr>
          <a:lstStyle/>
          <a:p>
            <a:r>
              <a:rPr lang="en-US" dirty="0">
                <a:solidFill>
                  <a:srgbClr val="00B050"/>
                </a:solidFill>
              </a:rPr>
              <a:t>Results of field selection </a:t>
            </a:r>
          </a:p>
        </p:txBody>
      </p:sp>
      <p:sp>
        <p:nvSpPr>
          <p:cNvPr id="60" name="Rectangle 59">
            <a:extLst>
              <a:ext uri="{FF2B5EF4-FFF2-40B4-BE49-F238E27FC236}">
                <a16:creationId xmlns:a16="http://schemas.microsoft.com/office/drawing/2014/main" id="{331C9D1D-810C-0B46-AD5F-69BFDD7F39EF}"/>
              </a:ext>
            </a:extLst>
          </p:cNvPr>
          <p:cNvSpPr/>
          <p:nvPr/>
        </p:nvSpPr>
        <p:spPr>
          <a:xfrm>
            <a:off x="422335" y="6145827"/>
            <a:ext cx="4651466" cy="369332"/>
          </a:xfrm>
          <a:prstGeom prst="rect">
            <a:avLst/>
          </a:prstGeom>
        </p:spPr>
        <p:txBody>
          <a:bodyPr wrap="none">
            <a:spAutoFit/>
          </a:bodyPr>
          <a:lstStyle/>
          <a:p>
            <a:r>
              <a:rPr lang="en-US" dirty="0">
                <a:solidFill>
                  <a:srgbClr val="00B050"/>
                </a:solidFill>
              </a:rPr>
              <a:t>Selection at Klamath Falls, OR and Aberdeen, ID</a:t>
            </a:r>
          </a:p>
        </p:txBody>
      </p:sp>
      <p:sp>
        <p:nvSpPr>
          <p:cNvPr id="61" name="Right Arrow 60">
            <a:extLst>
              <a:ext uri="{FF2B5EF4-FFF2-40B4-BE49-F238E27FC236}">
                <a16:creationId xmlns:a16="http://schemas.microsoft.com/office/drawing/2014/main" id="{4D5379B4-1F22-E64D-BD6D-37810E9A3EEB}"/>
              </a:ext>
            </a:extLst>
          </p:cNvPr>
          <p:cNvSpPr/>
          <p:nvPr/>
        </p:nvSpPr>
        <p:spPr>
          <a:xfrm>
            <a:off x="7752934" y="4181280"/>
            <a:ext cx="671512" cy="34938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A46D5105-A9B7-A042-845C-F3B30902C06B}"/>
              </a:ext>
            </a:extLst>
          </p:cNvPr>
          <p:cNvSpPr txBox="1"/>
          <p:nvPr/>
        </p:nvSpPr>
        <p:spPr>
          <a:xfrm>
            <a:off x="2913255" y="879289"/>
            <a:ext cx="1384231" cy="461665"/>
          </a:xfrm>
          <a:prstGeom prst="rect">
            <a:avLst/>
          </a:prstGeom>
          <a:noFill/>
        </p:spPr>
        <p:txBody>
          <a:bodyPr wrap="square" rtlCol="0">
            <a:spAutoFit/>
          </a:bodyPr>
          <a:lstStyle/>
          <a:p>
            <a:r>
              <a:rPr lang="en-US" sz="2400" dirty="0"/>
              <a:t>Resistant</a:t>
            </a:r>
          </a:p>
        </p:txBody>
      </p:sp>
      <p:sp>
        <p:nvSpPr>
          <p:cNvPr id="64" name="TextBox 63">
            <a:extLst>
              <a:ext uri="{FF2B5EF4-FFF2-40B4-BE49-F238E27FC236}">
                <a16:creationId xmlns:a16="http://schemas.microsoft.com/office/drawing/2014/main" id="{F0DCDBC0-80FB-C34F-A41E-767CF336AD57}"/>
              </a:ext>
            </a:extLst>
          </p:cNvPr>
          <p:cNvSpPr txBox="1"/>
          <p:nvPr/>
        </p:nvSpPr>
        <p:spPr>
          <a:xfrm>
            <a:off x="729318" y="863215"/>
            <a:ext cx="1384231" cy="461665"/>
          </a:xfrm>
          <a:prstGeom prst="rect">
            <a:avLst/>
          </a:prstGeom>
          <a:noFill/>
        </p:spPr>
        <p:txBody>
          <a:bodyPr wrap="square" rtlCol="0">
            <a:spAutoFit/>
          </a:bodyPr>
          <a:lstStyle/>
          <a:p>
            <a:r>
              <a:rPr lang="en-US" sz="2400" dirty="0"/>
              <a:t>Superior</a:t>
            </a:r>
          </a:p>
        </p:txBody>
      </p:sp>
    </p:spTree>
    <p:extLst>
      <p:ext uri="{BB962C8B-B14F-4D97-AF65-F5344CB8AC3E}">
        <p14:creationId xmlns:p14="http://schemas.microsoft.com/office/powerpoint/2010/main" val="14206451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D4BEC6-452B-A846-AA4B-3BCF707DB84A}"/>
              </a:ext>
            </a:extLst>
          </p:cNvPr>
          <p:cNvSpPr txBox="1"/>
          <p:nvPr/>
        </p:nvSpPr>
        <p:spPr>
          <a:xfrm>
            <a:off x="107452" y="55850"/>
            <a:ext cx="11240904" cy="769441"/>
          </a:xfrm>
          <a:prstGeom prst="rect">
            <a:avLst/>
          </a:prstGeom>
          <a:noFill/>
        </p:spPr>
        <p:txBody>
          <a:bodyPr wrap="square" rtlCol="0">
            <a:spAutoFit/>
          </a:bodyPr>
          <a:lstStyle/>
          <a:p>
            <a:pPr algn="ctr"/>
            <a:r>
              <a:rPr lang="en-US" sz="4400" dirty="0"/>
              <a:t>Challenge of trait introgression</a:t>
            </a:r>
          </a:p>
        </p:txBody>
      </p:sp>
      <p:pic>
        <p:nvPicPr>
          <p:cNvPr id="5" name="Picture 4">
            <a:extLst>
              <a:ext uri="{FF2B5EF4-FFF2-40B4-BE49-F238E27FC236}">
                <a16:creationId xmlns:a16="http://schemas.microsoft.com/office/drawing/2014/main" id="{36A7A354-1759-8B44-BFD1-122CD686B8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8239" y="1415354"/>
            <a:ext cx="1163338" cy="923330"/>
          </a:xfrm>
          <a:prstGeom prst="rect">
            <a:avLst/>
          </a:prstGeom>
        </p:spPr>
      </p:pic>
      <p:pic>
        <p:nvPicPr>
          <p:cNvPr id="6" name="Picture 5">
            <a:extLst>
              <a:ext uri="{FF2B5EF4-FFF2-40B4-BE49-F238E27FC236}">
                <a16:creationId xmlns:a16="http://schemas.microsoft.com/office/drawing/2014/main" id="{B8165B48-DC53-4B42-8C19-A48775DAF42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3078279" y="1362878"/>
            <a:ext cx="707884" cy="1090141"/>
          </a:xfrm>
          <a:prstGeom prst="rect">
            <a:avLst/>
          </a:prstGeom>
        </p:spPr>
      </p:pic>
      <p:sp>
        <p:nvSpPr>
          <p:cNvPr id="7" name="TextBox 6">
            <a:extLst>
              <a:ext uri="{FF2B5EF4-FFF2-40B4-BE49-F238E27FC236}">
                <a16:creationId xmlns:a16="http://schemas.microsoft.com/office/drawing/2014/main" id="{5B0EDF01-7D3A-454E-BE49-CEF618433959}"/>
              </a:ext>
            </a:extLst>
          </p:cNvPr>
          <p:cNvSpPr txBox="1"/>
          <p:nvPr/>
        </p:nvSpPr>
        <p:spPr>
          <a:xfrm>
            <a:off x="1992414" y="1554007"/>
            <a:ext cx="689591" cy="707886"/>
          </a:xfrm>
          <a:prstGeom prst="rect">
            <a:avLst/>
          </a:prstGeom>
          <a:noFill/>
        </p:spPr>
        <p:txBody>
          <a:bodyPr wrap="square" rtlCol="0">
            <a:spAutoFit/>
          </a:bodyPr>
          <a:lstStyle/>
          <a:p>
            <a:pPr algn="ctr"/>
            <a:r>
              <a:rPr lang="en-US" sz="4000" b="1" dirty="0"/>
              <a:t>X</a:t>
            </a:r>
            <a:endParaRPr lang="en-US" sz="4000" b="1" baseline="-25000" dirty="0"/>
          </a:p>
        </p:txBody>
      </p:sp>
      <p:pic>
        <p:nvPicPr>
          <p:cNvPr id="12" name="Picture 11">
            <a:extLst>
              <a:ext uri="{FF2B5EF4-FFF2-40B4-BE49-F238E27FC236}">
                <a16:creationId xmlns:a16="http://schemas.microsoft.com/office/drawing/2014/main" id="{27491C1F-E9D1-DE44-AB23-D6CAEAAEBC9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35555" y="2497642"/>
            <a:ext cx="570993" cy="570993"/>
          </a:xfrm>
          <a:prstGeom prst="rect">
            <a:avLst/>
          </a:prstGeom>
        </p:spPr>
      </p:pic>
      <p:pic>
        <p:nvPicPr>
          <p:cNvPr id="13" name="Picture 12">
            <a:extLst>
              <a:ext uri="{FF2B5EF4-FFF2-40B4-BE49-F238E27FC236}">
                <a16:creationId xmlns:a16="http://schemas.microsoft.com/office/drawing/2014/main" id="{3DA0C01B-61EB-D649-8524-7F002F001FD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560487" y="5882038"/>
            <a:ext cx="616591" cy="616591"/>
          </a:xfrm>
          <a:prstGeom prst="rect">
            <a:avLst/>
          </a:prstGeom>
        </p:spPr>
      </p:pic>
      <p:pic>
        <p:nvPicPr>
          <p:cNvPr id="14" name="Picture 13">
            <a:extLst>
              <a:ext uri="{FF2B5EF4-FFF2-40B4-BE49-F238E27FC236}">
                <a16:creationId xmlns:a16="http://schemas.microsoft.com/office/drawing/2014/main" id="{1BA10BFD-CC9A-444C-A0FB-FB43645006C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95378" y="3267492"/>
            <a:ext cx="849021" cy="616590"/>
          </a:xfrm>
          <a:prstGeom prst="rect">
            <a:avLst/>
          </a:prstGeom>
        </p:spPr>
      </p:pic>
      <p:pic>
        <p:nvPicPr>
          <p:cNvPr id="15" name="Picture 14">
            <a:extLst>
              <a:ext uri="{FF2B5EF4-FFF2-40B4-BE49-F238E27FC236}">
                <a16:creationId xmlns:a16="http://schemas.microsoft.com/office/drawing/2014/main" id="{991B6D3D-E7B1-6C4E-BD6B-608A8CF1DA2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462703" y="5146466"/>
            <a:ext cx="714375" cy="714375"/>
          </a:xfrm>
          <a:prstGeom prst="rect">
            <a:avLst/>
          </a:prstGeom>
        </p:spPr>
      </p:pic>
      <p:pic>
        <p:nvPicPr>
          <p:cNvPr id="16" name="Picture 15">
            <a:extLst>
              <a:ext uri="{FF2B5EF4-FFF2-40B4-BE49-F238E27FC236}">
                <a16:creationId xmlns:a16="http://schemas.microsoft.com/office/drawing/2014/main" id="{E1E21DC7-EA8E-F141-B841-AECB77F0809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535555" y="4694987"/>
            <a:ext cx="652027" cy="398633"/>
          </a:xfrm>
          <a:prstGeom prst="rect">
            <a:avLst/>
          </a:prstGeom>
        </p:spPr>
      </p:pic>
      <p:pic>
        <p:nvPicPr>
          <p:cNvPr id="17" name="Picture 16">
            <a:extLst>
              <a:ext uri="{FF2B5EF4-FFF2-40B4-BE49-F238E27FC236}">
                <a16:creationId xmlns:a16="http://schemas.microsoft.com/office/drawing/2014/main" id="{5B8940C9-8523-3440-8538-A82F266A613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504665" y="4038611"/>
            <a:ext cx="630449" cy="446273"/>
          </a:xfrm>
          <a:prstGeom prst="rect">
            <a:avLst/>
          </a:prstGeom>
        </p:spPr>
      </p:pic>
      <p:sp>
        <p:nvSpPr>
          <p:cNvPr id="23" name="Rectangle 22">
            <a:extLst>
              <a:ext uri="{FF2B5EF4-FFF2-40B4-BE49-F238E27FC236}">
                <a16:creationId xmlns:a16="http://schemas.microsoft.com/office/drawing/2014/main" id="{C7825FAF-62EC-3E48-A905-80CA5900A3A7}"/>
              </a:ext>
            </a:extLst>
          </p:cNvPr>
          <p:cNvSpPr/>
          <p:nvPr/>
        </p:nvSpPr>
        <p:spPr>
          <a:xfrm>
            <a:off x="6401603" y="2454777"/>
            <a:ext cx="435632" cy="57099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7EFD626-1B6E-B24E-96ED-708F7BA47353}"/>
              </a:ext>
            </a:extLst>
          </p:cNvPr>
          <p:cNvSpPr/>
          <p:nvPr/>
        </p:nvSpPr>
        <p:spPr>
          <a:xfrm>
            <a:off x="6401603" y="3178001"/>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E55626D-7A77-B14D-8A69-48F156AFEEEB}"/>
              </a:ext>
            </a:extLst>
          </p:cNvPr>
          <p:cNvSpPr/>
          <p:nvPr/>
        </p:nvSpPr>
        <p:spPr>
          <a:xfrm>
            <a:off x="6401603" y="3876234"/>
            <a:ext cx="435632" cy="57099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B2923F8-B4DA-0146-99BE-E5ABD2B242C9}"/>
              </a:ext>
            </a:extLst>
          </p:cNvPr>
          <p:cNvSpPr/>
          <p:nvPr/>
        </p:nvSpPr>
        <p:spPr>
          <a:xfrm>
            <a:off x="6401603" y="4569663"/>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A2AB332-F769-B645-BAF4-4F368E758962}"/>
              </a:ext>
            </a:extLst>
          </p:cNvPr>
          <p:cNvSpPr/>
          <p:nvPr/>
        </p:nvSpPr>
        <p:spPr>
          <a:xfrm>
            <a:off x="6401603" y="5263092"/>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B427359-AAB6-484C-B80F-4D2FE7691762}"/>
              </a:ext>
            </a:extLst>
          </p:cNvPr>
          <p:cNvSpPr/>
          <p:nvPr/>
        </p:nvSpPr>
        <p:spPr>
          <a:xfrm>
            <a:off x="6401603" y="5972783"/>
            <a:ext cx="435632" cy="57099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95D206E-379A-DC45-9032-3D680543AD5A}"/>
              </a:ext>
            </a:extLst>
          </p:cNvPr>
          <p:cNvSpPr/>
          <p:nvPr/>
        </p:nvSpPr>
        <p:spPr>
          <a:xfrm>
            <a:off x="7058283" y="2454777"/>
            <a:ext cx="435632" cy="570993"/>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2BB36D0-AEAE-234C-9A38-C6B533AC975D}"/>
              </a:ext>
            </a:extLst>
          </p:cNvPr>
          <p:cNvSpPr/>
          <p:nvPr/>
        </p:nvSpPr>
        <p:spPr>
          <a:xfrm>
            <a:off x="7058283" y="3178001"/>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B88C731-D498-D34F-BA5B-98305063E56D}"/>
              </a:ext>
            </a:extLst>
          </p:cNvPr>
          <p:cNvSpPr/>
          <p:nvPr/>
        </p:nvSpPr>
        <p:spPr>
          <a:xfrm>
            <a:off x="7058283" y="3876234"/>
            <a:ext cx="435632" cy="570993"/>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19A1D41-0687-4348-8444-5A467A84C312}"/>
              </a:ext>
            </a:extLst>
          </p:cNvPr>
          <p:cNvSpPr/>
          <p:nvPr/>
        </p:nvSpPr>
        <p:spPr>
          <a:xfrm>
            <a:off x="7058283" y="4569663"/>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1514A71-D516-EC40-B5C6-F33474F160D9}"/>
              </a:ext>
            </a:extLst>
          </p:cNvPr>
          <p:cNvSpPr/>
          <p:nvPr/>
        </p:nvSpPr>
        <p:spPr>
          <a:xfrm>
            <a:off x="7058283" y="5263092"/>
            <a:ext cx="435632" cy="570993"/>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4A5969A-1EBE-6A41-83FC-67B37BC36D66}"/>
              </a:ext>
            </a:extLst>
          </p:cNvPr>
          <p:cNvSpPr/>
          <p:nvPr/>
        </p:nvSpPr>
        <p:spPr>
          <a:xfrm>
            <a:off x="7058283" y="5972783"/>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26C20E51-2DF2-714C-BCBD-862F500A188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22148" y="2634060"/>
            <a:ext cx="4304718" cy="3228538"/>
          </a:xfrm>
          <a:prstGeom prst="rect">
            <a:avLst/>
          </a:prstGeom>
        </p:spPr>
      </p:pic>
      <p:sp>
        <p:nvSpPr>
          <p:cNvPr id="42" name="Rectangle 41">
            <a:extLst>
              <a:ext uri="{FF2B5EF4-FFF2-40B4-BE49-F238E27FC236}">
                <a16:creationId xmlns:a16="http://schemas.microsoft.com/office/drawing/2014/main" id="{286EC4F5-71EF-964E-A5B7-FFFC38FC515E}"/>
              </a:ext>
            </a:extLst>
          </p:cNvPr>
          <p:cNvSpPr/>
          <p:nvPr/>
        </p:nvSpPr>
        <p:spPr>
          <a:xfrm>
            <a:off x="8720309" y="2409630"/>
            <a:ext cx="435632" cy="57099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3E78D5D-8D54-634C-9AA3-57CFF528D512}"/>
              </a:ext>
            </a:extLst>
          </p:cNvPr>
          <p:cNvSpPr/>
          <p:nvPr/>
        </p:nvSpPr>
        <p:spPr>
          <a:xfrm>
            <a:off x="8720309" y="3132854"/>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ECC3DC5-1905-584B-A887-4255CC8F756D}"/>
              </a:ext>
            </a:extLst>
          </p:cNvPr>
          <p:cNvSpPr/>
          <p:nvPr/>
        </p:nvSpPr>
        <p:spPr>
          <a:xfrm>
            <a:off x="8720309" y="3831087"/>
            <a:ext cx="435632" cy="57099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FA90BBBE-38BC-6142-8398-A3CC67548A9E}"/>
              </a:ext>
            </a:extLst>
          </p:cNvPr>
          <p:cNvSpPr/>
          <p:nvPr/>
        </p:nvSpPr>
        <p:spPr>
          <a:xfrm>
            <a:off x="8720309" y="4524516"/>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DAF8F96-16E9-7A41-B545-B62E5A85F850}"/>
              </a:ext>
            </a:extLst>
          </p:cNvPr>
          <p:cNvSpPr/>
          <p:nvPr/>
        </p:nvSpPr>
        <p:spPr>
          <a:xfrm>
            <a:off x="8720309" y="5217945"/>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DF2E619-39BB-904A-849E-83085B7A2BBE}"/>
              </a:ext>
            </a:extLst>
          </p:cNvPr>
          <p:cNvSpPr/>
          <p:nvPr/>
        </p:nvSpPr>
        <p:spPr>
          <a:xfrm>
            <a:off x="8720309" y="5927636"/>
            <a:ext cx="435632" cy="57099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42BCCA85-32D8-8548-BEC5-B1FDEA3A7B10}"/>
              </a:ext>
            </a:extLst>
          </p:cNvPr>
          <p:cNvSpPr txBox="1"/>
          <p:nvPr/>
        </p:nvSpPr>
        <p:spPr>
          <a:xfrm rot="19079015">
            <a:off x="6167038" y="1345549"/>
            <a:ext cx="2218120" cy="369332"/>
          </a:xfrm>
          <a:prstGeom prst="rect">
            <a:avLst/>
          </a:prstGeom>
          <a:noFill/>
        </p:spPr>
        <p:txBody>
          <a:bodyPr wrap="square" rtlCol="0">
            <a:spAutoFit/>
          </a:bodyPr>
          <a:lstStyle/>
          <a:p>
            <a:r>
              <a:rPr lang="en-US" dirty="0"/>
              <a:t>Field performance</a:t>
            </a:r>
          </a:p>
        </p:txBody>
      </p:sp>
      <p:sp>
        <p:nvSpPr>
          <p:cNvPr id="55" name="TextBox 54">
            <a:extLst>
              <a:ext uri="{FF2B5EF4-FFF2-40B4-BE49-F238E27FC236}">
                <a16:creationId xmlns:a16="http://schemas.microsoft.com/office/drawing/2014/main" id="{F49E18F0-188C-8947-A2D0-A817B57B72BB}"/>
              </a:ext>
            </a:extLst>
          </p:cNvPr>
          <p:cNvSpPr txBox="1"/>
          <p:nvPr/>
        </p:nvSpPr>
        <p:spPr>
          <a:xfrm rot="19079015">
            <a:off x="6885195" y="1314455"/>
            <a:ext cx="2218120" cy="369332"/>
          </a:xfrm>
          <a:prstGeom prst="rect">
            <a:avLst/>
          </a:prstGeom>
          <a:noFill/>
        </p:spPr>
        <p:txBody>
          <a:bodyPr wrap="square" rtlCol="0">
            <a:spAutoFit/>
          </a:bodyPr>
          <a:lstStyle/>
          <a:p>
            <a:r>
              <a:rPr lang="en-US" dirty="0"/>
              <a:t>Market class fit</a:t>
            </a:r>
          </a:p>
        </p:txBody>
      </p:sp>
      <p:sp>
        <p:nvSpPr>
          <p:cNvPr id="57" name="TextBox 56">
            <a:extLst>
              <a:ext uri="{FF2B5EF4-FFF2-40B4-BE49-F238E27FC236}">
                <a16:creationId xmlns:a16="http://schemas.microsoft.com/office/drawing/2014/main" id="{6A35DC26-2B9D-DD4F-B90F-53D0DE91BB31}"/>
              </a:ext>
            </a:extLst>
          </p:cNvPr>
          <p:cNvSpPr txBox="1"/>
          <p:nvPr/>
        </p:nvSpPr>
        <p:spPr>
          <a:xfrm rot="16200000">
            <a:off x="3666844" y="4227811"/>
            <a:ext cx="2843215" cy="369332"/>
          </a:xfrm>
          <a:prstGeom prst="rect">
            <a:avLst/>
          </a:prstGeom>
          <a:noFill/>
        </p:spPr>
        <p:txBody>
          <a:bodyPr wrap="square" rtlCol="0">
            <a:spAutoFit/>
          </a:bodyPr>
          <a:lstStyle/>
          <a:p>
            <a:r>
              <a:rPr lang="en-US" dirty="0"/>
              <a:t>Hundreds of F1 progeny</a:t>
            </a:r>
          </a:p>
        </p:txBody>
      </p:sp>
      <p:sp>
        <p:nvSpPr>
          <p:cNvPr id="58" name="TextBox 57">
            <a:extLst>
              <a:ext uri="{FF2B5EF4-FFF2-40B4-BE49-F238E27FC236}">
                <a16:creationId xmlns:a16="http://schemas.microsoft.com/office/drawing/2014/main" id="{B55E9C81-C982-7F4D-B4C4-A5583DF97477}"/>
              </a:ext>
            </a:extLst>
          </p:cNvPr>
          <p:cNvSpPr txBox="1"/>
          <p:nvPr/>
        </p:nvSpPr>
        <p:spPr>
          <a:xfrm rot="19079015">
            <a:off x="8734971" y="1187625"/>
            <a:ext cx="1568957" cy="646331"/>
          </a:xfrm>
          <a:prstGeom prst="rect">
            <a:avLst/>
          </a:prstGeom>
          <a:noFill/>
        </p:spPr>
        <p:txBody>
          <a:bodyPr wrap="square" rtlCol="0">
            <a:spAutoFit/>
          </a:bodyPr>
          <a:lstStyle/>
          <a:p>
            <a:r>
              <a:rPr lang="en-US" dirty="0">
                <a:solidFill>
                  <a:srgbClr val="00B050"/>
                </a:solidFill>
              </a:rPr>
              <a:t>Results of field selection </a:t>
            </a:r>
          </a:p>
        </p:txBody>
      </p:sp>
      <p:sp>
        <p:nvSpPr>
          <p:cNvPr id="60" name="Rectangle 59">
            <a:extLst>
              <a:ext uri="{FF2B5EF4-FFF2-40B4-BE49-F238E27FC236}">
                <a16:creationId xmlns:a16="http://schemas.microsoft.com/office/drawing/2014/main" id="{331C9D1D-810C-0B46-AD5F-69BFDD7F39EF}"/>
              </a:ext>
            </a:extLst>
          </p:cNvPr>
          <p:cNvSpPr/>
          <p:nvPr/>
        </p:nvSpPr>
        <p:spPr>
          <a:xfrm>
            <a:off x="422335" y="6145827"/>
            <a:ext cx="4651466" cy="369332"/>
          </a:xfrm>
          <a:prstGeom prst="rect">
            <a:avLst/>
          </a:prstGeom>
        </p:spPr>
        <p:txBody>
          <a:bodyPr wrap="none">
            <a:spAutoFit/>
          </a:bodyPr>
          <a:lstStyle/>
          <a:p>
            <a:r>
              <a:rPr lang="en-US" dirty="0">
                <a:solidFill>
                  <a:srgbClr val="00B050"/>
                </a:solidFill>
              </a:rPr>
              <a:t>Selection at Klamath Falls, OR and Aberdeen, ID</a:t>
            </a:r>
          </a:p>
        </p:txBody>
      </p:sp>
      <p:sp>
        <p:nvSpPr>
          <p:cNvPr id="61" name="Right Arrow 60">
            <a:extLst>
              <a:ext uri="{FF2B5EF4-FFF2-40B4-BE49-F238E27FC236}">
                <a16:creationId xmlns:a16="http://schemas.microsoft.com/office/drawing/2014/main" id="{4D5379B4-1F22-E64D-BD6D-37810E9A3EEB}"/>
              </a:ext>
            </a:extLst>
          </p:cNvPr>
          <p:cNvSpPr/>
          <p:nvPr/>
        </p:nvSpPr>
        <p:spPr>
          <a:xfrm>
            <a:off x="7752934" y="4181280"/>
            <a:ext cx="671512" cy="34938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A46D5105-A9B7-A042-845C-F3B30902C06B}"/>
              </a:ext>
            </a:extLst>
          </p:cNvPr>
          <p:cNvSpPr txBox="1"/>
          <p:nvPr/>
        </p:nvSpPr>
        <p:spPr>
          <a:xfrm>
            <a:off x="2913255" y="879289"/>
            <a:ext cx="1384231" cy="461665"/>
          </a:xfrm>
          <a:prstGeom prst="rect">
            <a:avLst/>
          </a:prstGeom>
          <a:noFill/>
        </p:spPr>
        <p:txBody>
          <a:bodyPr wrap="square" rtlCol="0">
            <a:spAutoFit/>
          </a:bodyPr>
          <a:lstStyle/>
          <a:p>
            <a:r>
              <a:rPr lang="en-US" sz="2400" dirty="0"/>
              <a:t>Resistant</a:t>
            </a:r>
          </a:p>
        </p:txBody>
      </p:sp>
      <p:sp>
        <p:nvSpPr>
          <p:cNvPr id="64" name="TextBox 63">
            <a:extLst>
              <a:ext uri="{FF2B5EF4-FFF2-40B4-BE49-F238E27FC236}">
                <a16:creationId xmlns:a16="http://schemas.microsoft.com/office/drawing/2014/main" id="{F0DCDBC0-80FB-C34F-A41E-767CF336AD57}"/>
              </a:ext>
            </a:extLst>
          </p:cNvPr>
          <p:cNvSpPr txBox="1"/>
          <p:nvPr/>
        </p:nvSpPr>
        <p:spPr>
          <a:xfrm>
            <a:off x="729318" y="863215"/>
            <a:ext cx="1384231" cy="461665"/>
          </a:xfrm>
          <a:prstGeom prst="rect">
            <a:avLst/>
          </a:prstGeom>
          <a:noFill/>
        </p:spPr>
        <p:txBody>
          <a:bodyPr wrap="square" rtlCol="0">
            <a:spAutoFit/>
          </a:bodyPr>
          <a:lstStyle/>
          <a:p>
            <a:r>
              <a:rPr lang="en-US" sz="2400" dirty="0"/>
              <a:t>Superior</a:t>
            </a:r>
          </a:p>
        </p:txBody>
      </p:sp>
      <p:sp>
        <p:nvSpPr>
          <p:cNvPr id="48" name="Rectangle 47">
            <a:extLst>
              <a:ext uri="{FF2B5EF4-FFF2-40B4-BE49-F238E27FC236}">
                <a16:creationId xmlns:a16="http://schemas.microsoft.com/office/drawing/2014/main" id="{42DF1A61-AB0E-7E41-AEAB-BFA344577384}"/>
              </a:ext>
            </a:extLst>
          </p:cNvPr>
          <p:cNvSpPr/>
          <p:nvPr/>
        </p:nvSpPr>
        <p:spPr>
          <a:xfrm>
            <a:off x="9526276" y="2420559"/>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9C0548FC-D64B-CE47-9E80-3DEBB64F653C}"/>
              </a:ext>
            </a:extLst>
          </p:cNvPr>
          <p:cNvSpPr/>
          <p:nvPr/>
        </p:nvSpPr>
        <p:spPr>
          <a:xfrm>
            <a:off x="9526276" y="3143783"/>
            <a:ext cx="435632" cy="570993"/>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62BC936F-4B97-4B49-B6DB-6B5451733FFC}"/>
              </a:ext>
            </a:extLst>
          </p:cNvPr>
          <p:cNvSpPr/>
          <p:nvPr/>
        </p:nvSpPr>
        <p:spPr>
          <a:xfrm>
            <a:off x="9526276" y="3842016"/>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95220BC5-CC64-A241-98E1-E4BB8ED69C57}"/>
              </a:ext>
            </a:extLst>
          </p:cNvPr>
          <p:cNvSpPr/>
          <p:nvPr/>
        </p:nvSpPr>
        <p:spPr>
          <a:xfrm>
            <a:off x="9526276" y="4535445"/>
            <a:ext cx="435632" cy="570993"/>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634FBE5D-B203-FF4A-9375-903F77F6ACB2}"/>
              </a:ext>
            </a:extLst>
          </p:cNvPr>
          <p:cNvSpPr/>
          <p:nvPr/>
        </p:nvSpPr>
        <p:spPr>
          <a:xfrm>
            <a:off x="9526276" y="5228874"/>
            <a:ext cx="435632" cy="570993"/>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46D21FF9-4113-F04D-8EAF-2EE1DB753BDD}"/>
              </a:ext>
            </a:extLst>
          </p:cNvPr>
          <p:cNvSpPr/>
          <p:nvPr/>
        </p:nvSpPr>
        <p:spPr>
          <a:xfrm>
            <a:off x="9526276" y="5938565"/>
            <a:ext cx="435632" cy="57099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D4AC4FC1-2828-6F43-B712-08E788D70170}"/>
              </a:ext>
            </a:extLst>
          </p:cNvPr>
          <p:cNvSpPr txBox="1"/>
          <p:nvPr/>
        </p:nvSpPr>
        <p:spPr>
          <a:xfrm rot="19079015">
            <a:off x="9762871" y="1186496"/>
            <a:ext cx="1568957" cy="646331"/>
          </a:xfrm>
          <a:prstGeom prst="rect">
            <a:avLst/>
          </a:prstGeom>
          <a:noFill/>
        </p:spPr>
        <p:txBody>
          <a:bodyPr wrap="square" rtlCol="0">
            <a:spAutoFit/>
          </a:bodyPr>
          <a:lstStyle/>
          <a:p>
            <a:r>
              <a:rPr lang="en-US" dirty="0">
                <a:solidFill>
                  <a:srgbClr val="00B050"/>
                </a:solidFill>
              </a:rPr>
              <a:t>Resistance assay</a:t>
            </a:r>
          </a:p>
        </p:txBody>
      </p:sp>
    </p:spTree>
    <p:extLst>
      <p:ext uri="{BB962C8B-B14F-4D97-AF65-F5344CB8AC3E}">
        <p14:creationId xmlns:p14="http://schemas.microsoft.com/office/powerpoint/2010/main" val="2203029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C6F30A-F11A-294D-B232-92BC7BDFDBB7}"/>
              </a:ext>
            </a:extLst>
          </p:cNvPr>
          <p:cNvSpPr txBox="1"/>
          <p:nvPr/>
        </p:nvSpPr>
        <p:spPr>
          <a:xfrm>
            <a:off x="7178271" y="692220"/>
            <a:ext cx="4215162" cy="646331"/>
          </a:xfrm>
          <a:prstGeom prst="rect">
            <a:avLst/>
          </a:prstGeom>
          <a:noFill/>
        </p:spPr>
        <p:txBody>
          <a:bodyPr wrap="square" rtlCol="0">
            <a:spAutoFit/>
          </a:bodyPr>
          <a:lstStyle/>
          <a:p>
            <a:r>
              <a:rPr lang="en-US" dirty="0"/>
              <a:t>Potato (</a:t>
            </a:r>
            <a:r>
              <a:rPr lang="en-US" i="1" dirty="0"/>
              <a:t>Solanum tuberosum</a:t>
            </a:r>
            <a:r>
              <a:rPr lang="en-US" dirty="0"/>
              <a:t>) is native to the Andes mountains of South America</a:t>
            </a:r>
          </a:p>
        </p:txBody>
      </p:sp>
      <p:sp>
        <p:nvSpPr>
          <p:cNvPr id="7" name="TextBox 6">
            <a:extLst>
              <a:ext uri="{FF2B5EF4-FFF2-40B4-BE49-F238E27FC236}">
                <a16:creationId xmlns:a16="http://schemas.microsoft.com/office/drawing/2014/main" id="{A15F69EB-72DC-064A-9A28-941CEE146801}"/>
              </a:ext>
            </a:extLst>
          </p:cNvPr>
          <p:cNvSpPr txBox="1"/>
          <p:nvPr/>
        </p:nvSpPr>
        <p:spPr>
          <a:xfrm>
            <a:off x="1051147" y="-32297"/>
            <a:ext cx="9416483" cy="646331"/>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Potato domestication</a:t>
            </a:r>
          </a:p>
        </p:txBody>
      </p:sp>
      <p:pic>
        <p:nvPicPr>
          <p:cNvPr id="1032" name="Picture 8">
            <a:extLst>
              <a:ext uri="{FF2B5EF4-FFF2-40B4-BE49-F238E27FC236}">
                <a16:creationId xmlns:a16="http://schemas.microsoft.com/office/drawing/2014/main" id="{E3B2F7C7-9718-2241-9FB7-C4D48757DE7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28181" y="744547"/>
            <a:ext cx="6300440" cy="402998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9FBF7A0-4763-0E41-A5D1-FD9BA66C52F0}"/>
              </a:ext>
            </a:extLst>
          </p:cNvPr>
          <p:cNvSpPr txBox="1"/>
          <p:nvPr/>
        </p:nvSpPr>
        <p:spPr>
          <a:xfrm>
            <a:off x="331534" y="4859665"/>
            <a:ext cx="5354448" cy="261610"/>
          </a:xfrm>
          <a:prstGeom prst="rect">
            <a:avLst/>
          </a:prstGeom>
          <a:noFill/>
        </p:spPr>
        <p:txBody>
          <a:bodyPr wrap="square" rtlCol="0">
            <a:spAutoFit/>
          </a:bodyPr>
          <a:lstStyle/>
          <a:p>
            <a:r>
              <a:rPr lang="en-US" sz="1100" dirty="0"/>
              <a:t>Figure from: https://</a:t>
            </a:r>
            <a:r>
              <a:rPr lang="en-US" sz="1100" dirty="0" err="1"/>
              <a:t>www.potatogrower.com</a:t>
            </a:r>
            <a:r>
              <a:rPr lang="en-US" sz="1100" dirty="0"/>
              <a:t>/2018/01/deep-end-of-the-gene#</a:t>
            </a:r>
          </a:p>
        </p:txBody>
      </p:sp>
      <p:sp>
        <p:nvSpPr>
          <p:cNvPr id="2" name="Frame 1">
            <a:extLst>
              <a:ext uri="{FF2B5EF4-FFF2-40B4-BE49-F238E27FC236}">
                <a16:creationId xmlns:a16="http://schemas.microsoft.com/office/drawing/2014/main" id="{DE71F274-203C-B443-9C5F-E5854D207C1C}"/>
              </a:ext>
            </a:extLst>
          </p:cNvPr>
          <p:cNvSpPr/>
          <p:nvPr/>
        </p:nvSpPr>
        <p:spPr>
          <a:xfrm>
            <a:off x="2430966" y="2464420"/>
            <a:ext cx="702527" cy="1750741"/>
          </a:xfrm>
          <a:prstGeom prst="frame">
            <a:avLst>
              <a:gd name="adj1" fmla="val 4808"/>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762582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D4BEC6-452B-A846-AA4B-3BCF707DB84A}"/>
              </a:ext>
            </a:extLst>
          </p:cNvPr>
          <p:cNvSpPr txBox="1"/>
          <p:nvPr/>
        </p:nvSpPr>
        <p:spPr>
          <a:xfrm>
            <a:off x="107452" y="55850"/>
            <a:ext cx="11240904" cy="769441"/>
          </a:xfrm>
          <a:prstGeom prst="rect">
            <a:avLst/>
          </a:prstGeom>
          <a:noFill/>
        </p:spPr>
        <p:txBody>
          <a:bodyPr wrap="square" rtlCol="0">
            <a:spAutoFit/>
          </a:bodyPr>
          <a:lstStyle/>
          <a:p>
            <a:pPr algn="ctr"/>
            <a:r>
              <a:rPr lang="en-US" sz="4400" dirty="0"/>
              <a:t>Challenge of trait introgression</a:t>
            </a:r>
          </a:p>
        </p:txBody>
      </p:sp>
      <p:pic>
        <p:nvPicPr>
          <p:cNvPr id="5" name="Picture 4">
            <a:extLst>
              <a:ext uri="{FF2B5EF4-FFF2-40B4-BE49-F238E27FC236}">
                <a16:creationId xmlns:a16="http://schemas.microsoft.com/office/drawing/2014/main" id="{36A7A354-1759-8B44-BFD1-122CD686B8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8239" y="1415354"/>
            <a:ext cx="1163338" cy="923330"/>
          </a:xfrm>
          <a:prstGeom prst="rect">
            <a:avLst/>
          </a:prstGeom>
        </p:spPr>
      </p:pic>
      <p:pic>
        <p:nvPicPr>
          <p:cNvPr id="6" name="Picture 5">
            <a:extLst>
              <a:ext uri="{FF2B5EF4-FFF2-40B4-BE49-F238E27FC236}">
                <a16:creationId xmlns:a16="http://schemas.microsoft.com/office/drawing/2014/main" id="{B8165B48-DC53-4B42-8C19-A48775DAF42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3078279" y="1362878"/>
            <a:ext cx="707884" cy="1090141"/>
          </a:xfrm>
          <a:prstGeom prst="rect">
            <a:avLst/>
          </a:prstGeom>
        </p:spPr>
      </p:pic>
      <p:sp>
        <p:nvSpPr>
          <p:cNvPr id="7" name="TextBox 6">
            <a:extLst>
              <a:ext uri="{FF2B5EF4-FFF2-40B4-BE49-F238E27FC236}">
                <a16:creationId xmlns:a16="http://schemas.microsoft.com/office/drawing/2014/main" id="{5B0EDF01-7D3A-454E-BE49-CEF618433959}"/>
              </a:ext>
            </a:extLst>
          </p:cNvPr>
          <p:cNvSpPr txBox="1"/>
          <p:nvPr/>
        </p:nvSpPr>
        <p:spPr>
          <a:xfrm>
            <a:off x="1992414" y="1554007"/>
            <a:ext cx="689591" cy="707886"/>
          </a:xfrm>
          <a:prstGeom prst="rect">
            <a:avLst/>
          </a:prstGeom>
          <a:noFill/>
        </p:spPr>
        <p:txBody>
          <a:bodyPr wrap="square" rtlCol="0">
            <a:spAutoFit/>
          </a:bodyPr>
          <a:lstStyle/>
          <a:p>
            <a:pPr algn="ctr"/>
            <a:r>
              <a:rPr lang="en-US" sz="4000" b="1" dirty="0"/>
              <a:t>X</a:t>
            </a:r>
            <a:endParaRPr lang="en-US" sz="4000" b="1" baseline="-25000" dirty="0"/>
          </a:p>
        </p:txBody>
      </p:sp>
      <p:pic>
        <p:nvPicPr>
          <p:cNvPr id="12" name="Picture 11">
            <a:extLst>
              <a:ext uri="{FF2B5EF4-FFF2-40B4-BE49-F238E27FC236}">
                <a16:creationId xmlns:a16="http://schemas.microsoft.com/office/drawing/2014/main" id="{27491C1F-E9D1-DE44-AB23-D6CAEAAEBC9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35555" y="2497642"/>
            <a:ext cx="570993" cy="570993"/>
          </a:xfrm>
          <a:prstGeom prst="rect">
            <a:avLst/>
          </a:prstGeom>
        </p:spPr>
      </p:pic>
      <p:pic>
        <p:nvPicPr>
          <p:cNvPr id="13" name="Picture 12">
            <a:extLst>
              <a:ext uri="{FF2B5EF4-FFF2-40B4-BE49-F238E27FC236}">
                <a16:creationId xmlns:a16="http://schemas.microsoft.com/office/drawing/2014/main" id="{3DA0C01B-61EB-D649-8524-7F002F001FD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560487" y="5882038"/>
            <a:ext cx="616591" cy="616591"/>
          </a:xfrm>
          <a:prstGeom prst="rect">
            <a:avLst/>
          </a:prstGeom>
        </p:spPr>
      </p:pic>
      <p:pic>
        <p:nvPicPr>
          <p:cNvPr id="14" name="Picture 13">
            <a:extLst>
              <a:ext uri="{FF2B5EF4-FFF2-40B4-BE49-F238E27FC236}">
                <a16:creationId xmlns:a16="http://schemas.microsoft.com/office/drawing/2014/main" id="{1BA10BFD-CC9A-444C-A0FB-FB43645006C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95378" y="3267492"/>
            <a:ext cx="849021" cy="616590"/>
          </a:xfrm>
          <a:prstGeom prst="rect">
            <a:avLst/>
          </a:prstGeom>
        </p:spPr>
      </p:pic>
      <p:pic>
        <p:nvPicPr>
          <p:cNvPr id="15" name="Picture 14">
            <a:extLst>
              <a:ext uri="{FF2B5EF4-FFF2-40B4-BE49-F238E27FC236}">
                <a16:creationId xmlns:a16="http://schemas.microsoft.com/office/drawing/2014/main" id="{991B6D3D-E7B1-6C4E-BD6B-608A8CF1DA2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462703" y="5146466"/>
            <a:ext cx="714375" cy="714375"/>
          </a:xfrm>
          <a:prstGeom prst="rect">
            <a:avLst/>
          </a:prstGeom>
        </p:spPr>
      </p:pic>
      <p:pic>
        <p:nvPicPr>
          <p:cNvPr id="16" name="Picture 15">
            <a:extLst>
              <a:ext uri="{FF2B5EF4-FFF2-40B4-BE49-F238E27FC236}">
                <a16:creationId xmlns:a16="http://schemas.microsoft.com/office/drawing/2014/main" id="{E1E21DC7-EA8E-F141-B841-AECB77F0809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535555" y="4694987"/>
            <a:ext cx="652027" cy="398633"/>
          </a:xfrm>
          <a:prstGeom prst="rect">
            <a:avLst/>
          </a:prstGeom>
        </p:spPr>
      </p:pic>
      <p:pic>
        <p:nvPicPr>
          <p:cNvPr id="17" name="Picture 16">
            <a:extLst>
              <a:ext uri="{FF2B5EF4-FFF2-40B4-BE49-F238E27FC236}">
                <a16:creationId xmlns:a16="http://schemas.microsoft.com/office/drawing/2014/main" id="{5B8940C9-8523-3440-8538-A82F266A613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504665" y="4038611"/>
            <a:ext cx="630449" cy="446273"/>
          </a:xfrm>
          <a:prstGeom prst="rect">
            <a:avLst/>
          </a:prstGeom>
        </p:spPr>
      </p:pic>
      <p:sp>
        <p:nvSpPr>
          <p:cNvPr id="23" name="Rectangle 22">
            <a:extLst>
              <a:ext uri="{FF2B5EF4-FFF2-40B4-BE49-F238E27FC236}">
                <a16:creationId xmlns:a16="http://schemas.microsoft.com/office/drawing/2014/main" id="{C7825FAF-62EC-3E48-A905-80CA5900A3A7}"/>
              </a:ext>
            </a:extLst>
          </p:cNvPr>
          <p:cNvSpPr/>
          <p:nvPr/>
        </p:nvSpPr>
        <p:spPr>
          <a:xfrm>
            <a:off x="6401603" y="2454777"/>
            <a:ext cx="435632" cy="57099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7EFD626-1B6E-B24E-96ED-708F7BA47353}"/>
              </a:ext>
            </a:extLst>
          </p:cNvPr>
          <p:cNvSpPr/>
          <p:nvPr/>
        </p:nvSpPr>
        <p:spPr>
          <a:xfrm>
            <a:off x="6401603" y="3178001"/>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E55626D-7A77-B14D-8A69-48F156AFEEEB}"/>
              </a:ext>
            </a:extLst>
          </p:cNvPr>
          <p:cNvSpPr/>
          <p:nvPr/>
        </p:nvSpPr>
        <p:spPr>
          <a:xfrm>
            <a:off x="6401603" y="3876234"/>
            <a:ext cx="435632" cy="57099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B2923F8-B4DA-0146-99BE-E5ABD2B242C9}"/>
              </a:ext>
            </a:extLst>
          </p:cNvPr>
          <p:cNvSpPr/>
          <p:nvPr/>
        </p:nvSpPr>
        <p:spPr>
          <a:xfrm>
            <a:off x="6401603" y="4569663"/>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A2AB332-F769-B645-BAF4-4F368E758962}"/>
              </a:ext>
            </a:extLst>
          </p:cNvPr>
          <p:cNvSpPr/>
          <p:nvPr/>
        </p:nvSpPr>
        <p:spPr>
          <a:xfrm>
            <a:off x="6401603" y="5263092"/>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B427359-AAB6-484C-B80F-4D2FE7691762}"/>
              </a:ext>
            </a:extLst>
          </p:cNvPr>
          <p:cNvSpPr/>
          <p:nvPr/>
        </p:nvSpPr>
        <p:spPr>
          <a:xfrm>
            <a:off x="6401603" y="5972783"/>
            <a:ext cx="435632" cy="57099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95D206E-379A-DC45-9032-3D680543AD5A}"/>
              </a:ext>
            </a:extLst>
          </p:cNvPr>
          <p:cNvSpPr/>
          <p:nvPr/>
        </p:nvSpPr>
        <p:spPr>
          <a:xfrm>
            <a:off x="7058283" y="2454777"/>
            <a:ext cx="435632" cy="570993"/>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2BB36D0-AEAE-234C-9A38-C6B533AC975D}"/>
              </a:ext>
            </a:extLst>
          </p:cNvPr>
          <p:cNvSpPr/>
          <p:nvPr/>
        </p:nvSpPr>
        <p:spPr>
          <a:xfrm>
            <a:off x="7058283" y="3178001"/>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B88C731-D498-D34F-BA5B-98305063E56D}"/>
              </a:ext>
            </a:extLst>
          </p:cNvPr>
          <p:cNvSpPr/>
          <p:nvPr/>
        </p:nvSpPr>
        <p:spPr>
          <a:xfrm>
            <a:off x="7058283" y="3876234"/>
            <a:ext cx="435632" cy="570993"/>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19A1D41-0687-4348-8444-5A467A84C312}"/>
              </a:ext>
            </a:extLst>
          </p:cNvPr>
          <p:cNvSpPr/>
          <p:nvPr/>
        </p:nvSpPr>
        <p:spPr>
          <a:xfrm>
            <a:off x="7058283" y="4569663"/>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1514A71-D516-EC40-B5C6-F33474F160D9}"/>
              </a:ext>
            </a:extLst>
          </p:cNvPr>
          <p:cNvSpPr/>
          <p:nvPr/>
        </p:nvSpPr>
        <p:spPr>
          <a:xfrm>
            <a:off x="7058283" y="5263092"/>
            <a:ext cx="435632" cy="570993"/>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4A5969A-1EBE-6A41-83FC-67B37BC36D66}"/>
              </a:ext>
            </a:extLst>
          </p:cNvPr>
          <p:cNvSpPr/>
          <p:nvPr/>
        </p:nvSpPr>
        <p:spPr>
          <a:xfrm>
            <a:off x="7058283" y="5972783"/>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26C20E51-2DF2-714C-BCBD-862F500A188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22148" y="2634060"/>
            <a:ext cx="4304718" cy="3228538"/>
          </a:xfrm>
          <a:prstGeom prst="rect">
            <a:avLst/>
          </a:prstGeom>
        </p:spPr>
      </p:pic>
      <p:sp>
        <p:nvSpPr>
          <p:cNvPr id="42" name="Rectangle 41">
            <a:extLst>
              <a:ext uri="{FF2B5EF4-FFF2-40B4-BE49-F238E27FC236}">
                <a16:creationId xmlns:a16="http://schemas.microsoft.com/office/drawing/2014/main" id="{286EC4F5-71EF-964E-A5B7-FFFC38FC515E}"/>
              </a:ext>
            </a:extLst>
          </p:cNvPr>
          <p:cNvSpPr/>
          <p:nvPr/>
        </p:nvSpPr>
        <p:spPr>
          <a:xfrm>
            <a:off x="8720309" y="2409630"/>
            <a:ext cx="435632" cy="57099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3E78D5D-8D54-634C-9AA3-57CFF528D512}"/>
              </a:ext>
            </a:extLst>
          </p:cNvPr>
          <p:cNvSpPr/>
          <p:nvPr/>
        </p:nvSpPr>
        <p:spPr>
          <a:xfrm>
            <a:off x="8720309" y="3132854"/>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ECC3DC5-1905-584B-A887-4255CC8F756D}"/>
              </a:ext>
            </a:extLst>
          </p:cNvPr>
          <p:cNvSpPr/>
          <p:nvPr/>
        </p:nvSpPr>
        <p:spPr>
          <a:xfrm>
            <a:off x="8720309" y="3831087"/>
            <a:ext cx="435632" cy="57099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FA90BBBE-38BC-6142-8398-A3CC67548A9E}"/>
              </a:ext>
            </a:extLst>
          </p:cNvPr>
          <p:cNvSpPr/>
          <p:nvPr/>
        </p:nvSpPr>
        <p:spPr>
          <a:xfrm>
            <a:off x="8720309" y="4524516"/>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DAF8F96-16E9-7A41-B545-B62E5A85F850}"/>
              </a:ext>
            </a:extLst>
          </p:cNvPr>
          <p:cNvSpPr/>
          <p:nvPr/>
        </p:nvSpPr>
        <p:spPr>
          <a:xfrm>
            <a:off x="8720309" y="5217945"/>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DF2E619-39BB-904A-849E-83085B7A2BBE}"/>
              </a:ext>
            </a:extLst>
          </p:cNvPr>
          <p:cNvSpPr/>
          <p:nvPr/>
        </p:nvSpPr>
        <p:spPr>
          <a:xfrm>
            <a:off x="8720309" y="5927636"/>
            <a:ext cx="435632" cy="57099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42BCCA85-32D8-8548-BEC5-B1FDEA3A7B10}"/>
              </a:ext>
            </a:extLst>
          </p:cNvPr>
          <p:cNvSpPr txBox="1"/>
          <p:nvPr/>
        </p:nvSpPr>
        <p:spPr>
          <a:xfrm rot="19079015">
            <a:off x="6167038" y="1345549"/>
            <a:ext cx="2218120" cy="369332"/>
          </a:xfrm>
          <a:prstGeom prst="rect">
            <a:avLst/>
          </a:prstGeom>
          <a:noFill/>
        </p:spPr>
        <p:txBody>
          <a:bodyPr wrap="square" rtlCol="0">
            <a:spAutoFit/>
          </a:bodyPr>
          <a:lstStyle/>
          <a:p>
            <a:r>
              <a:rPr lang="en-US" dirty="0"/>
              <a:t>Field performance</a:t>
            </a:r>
          </a:p>
        </p:txBody>
      </p:sp>
      <p:sp>
        <p:nvSpPr>
          <p:cNvPr id="55" name="TextBox 54">
            <a:extLst>
              <a:ext uri="{FF2B5EF4-FFF2-40B4-BE49-F238E27FC236}">
                <a16:creationId xmlns:a16="http://schemas.microsoft.com/office/drawing/2014/main" id="{F49E18F0-188C-8947-A2D0-A817B57B72BB}"/>
              </a:ext>
            </a:extLst>
          </p:cNvPr>
          <p:cNvSpPr txBox="1"/>
          <p:nvPr/>
        </p:nvSpPr>
        <p:spPr>
          <a:xfrm rot="19079015">
            <a:off x="6885195" y="1314455"/>
            <a:ext cx="2218120" cy="369332"/>
          </a:xfrm>
          <a:prstGeom prst="rect">
            <a:avLst/>
          </a:prstGeom>
          <a:noFill/>
        </p:spPr>
        <p:txBody>
          <a:bodyPr wrap="square" rtlCol="0">
            <a:spAutoFit/>
          </a:bodyPr>
          <a:lstStyle/>
          <a:p>
            <a:r>
              <a:rPr lang="en-US" dirty="0"/>
              <a:t>Market class fit</a:t>
            </a:r>
          </a:p>
        </p:txBody>
      </p:sp>
      <p:sp>
        <p:nvSpPr>
          <p:cNvPr id="57" name="TextBox 56">
            <a:extLst>
              <a:ext uri="{FF2B5EF4-FFF2-40B4-BE49-F238E27FC236}">
                <a16:creationId xmlns:a16="http://schemas.microsoft.com/office/drawing/2014/main" id="{6A35DC26-2B9D-DD4F-B90F-53D0DE91BB31}"/>
              </a:ext>
            </a:extLst>
          </p:cNvPr>
          <p:cNvSpPr txBox="1"/>
          <p:nvPr/>
        </p:nvSpPr>
        <p:spPr>
          <a:xfrm rot="16200000">
            <a:off x="3666844" y="4227811"/>
            <a:ext cx="2843215" cy="369332"/>
          </a:xfrm>
          <a:prstGeom prst="rect">
            <a:avLst/>
          </a:prstGeom>
          <a:noFill/>
        </p:spPr>
        <p:txBody>
          <a:bodyPr wrap="square" rtlCol="0">
            <a:spAutoFit/>
          </a:bodyPr>
          <a:lstStyle/>
          <a:p>
            <a:r>
              <a:rPr lang="en-US" dirty="0"/>
              <a:t>Hundreds of F1 progeny</a:t>
            </a:r>
          </a:p>
        </p:txBody>
      </p:sp>
      <p:sp>
        <p:nvSpPr>
          <p:cNvPr id="58" name="TextBox 57">
            <a:extLst>
              <a:ext uri="{FF2B5EF4-FFF2-40B4-BE49-F238E27FC236}">
                <a16:creationId xmlns:a16="http://schemas.microsoft.com/office/drawing/2014/main" id="{B55E9C81-C982-7F4D-B4C4-A5583DF97477}"/>
              </a:ext>
            </a:extLst>
          </p:cNvPr>
          <p:cNvSpPr txBox="1"/>
          <p:nvPr/>
        </p:nvSpPr>
        <p:spPr>
          <a:xfrm rot="19079015">
            <a:off x="8734971" y="1187625"/>
            <a:ext cx="1568957" cy="646331"/>
          </a:xfrm>
          <a:prstGeom prst="rect">
            <a:avLst/>
          </a:prstGeom>
          <a:noFill/>
        </p:spPr>
        <p:txBody>
          <a:bodyPr wrap="square" rtlCol="0">
            <a:spAutoFit/>
          </a:bodyPr>
          <a:lstStyle/>
          <a:p>
            <a:r>
              <a:rPr lang="en-US" dirty="0">
                <a:solidFill>
                  <a:srgbClr val="00B050"/>
                </a:solidFill>
              </a:rPr>
              <a:t>Results of field selection </a:t>
            </a:r>
          </a:p>
        </p:txBody>
      </p:sp>
      <p:sp>
        <p:nvSpPr>
          <p:cNvPr id="60" name="Rectangle 59">
            <a:extLst>
              <a:ext uri="{FF2B5EF4-FFF2-40B4-BE49-F238E27FC236}">
                <a16:creationId xmlns:a16="http://schemas.microsoft.com/office/drawing/2014/main" id="{331C9D1D-810C-0B46-AD5F-69BFDD7F39EF}"/>
              </a:ext>
            </a:extLst>
          </p:cNvPr>
          <p:cNvSpPr/>
          <p:nvPr/>
        </p:nvSpPr>
        <p:spPr>
          <a:xfrm>
            <a:off x="422335" y="6145827"/>
            <a:ext cx="4651466" cy="369332"/>
          </a:xfrm>
          <a:prstGeom prst="rect">
            <a:avLst/>
          </a:prstGeom>
        </p:spPr>
        <p:txBody>
          <a:bodyPr wrap="none">
            <a:spAutoFit/>
          </a:bodyPr>
          <a:lstStyle/>
          <a:p>
            <a:r>
              <a:rPr lang="en-US" dirty="0">
                <a:solidFill>
                  <a:srgbClr val="00B050"/>
                </a:solidFill>
              </a:rPr>
              <a:t>Selection at Klamath Falls, OR and Aberdeen, ID</a:t>
            </a:r>
          </a:p>
        </p:txBody>
      </p:sp>
      <p:sp>
        <p:nvSpPr>
          <p:cNvPr id="61" name="Right Arrow 60">
            <a:extLst>
              <a:ext uri="{FF2B5EF4-FFF2-40B4-BE49-F238E27FC236}">
                <a16:creationId xmlns:a16="http://schemas.microsoft.com/office/drawing/2014/main" id="{4D5379B4-1F22-E64D-BD6D-37810E9A3EEB}"/>
              </a:ext>
            </a:extLst>
          </p:cNvPr>
          <p:cNvSpPr/>
          <p:nvPr/>
        </p:nvSpPr>
        <p:spPr>
          <a:xfrm>
            <a:off x="7752934" y="4181280"/>
            <a:ext cx="671512" cy="34938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A46D5105-A9B7-A042-845C-F3B30902C06B}"/>
              </a:ext>
            </a:extLst>
          </p:cNvPr>
          <p:cNvSpPr txBox="1"/>
          <p:nvPr/>
        </p:nvSpPr>
        <p:spPr>
          <a:xfrm>
            <a:off x="2913255" y="879289"/>
            <a:ext cx="1384231" cy="461665"/>
          </a:xfrm>
          <a:prstGeom prst="rect">
            <a:avLst/>
          </a:prstGeom>
          <a:noFill/>
        </p:spPr>
        <p:txBody>
          <a:bodyPr wrap="square" rtlCol="0">
            <a:spAutoFit/>
          </a:bodyPr>
          <a:lstStyle/>
          <a:p>
            <a:r>
              <a:rPr lang="en-US" sz="2400" dirty="0"/>
              <a:t>Resistant</a:t>
            </a:r>
          </a:p>
        </p:txBody>
      </p:sp>
      <p:sp>
        <p:nvSpPr>
          <p:cNvPr id="64" name="TextBox 63">
            <a:extLst>
              <a:ext uri="{FF2B5EF4-FFF2-40B4-BE49-F238E27FC236}">
                <a16:creationId xmlns:a16="http://schemas.microsoft.com/office/drawing/2014/main" id="{F0DCDBC0-80FB-C34F-A41E-767CF336AD57}"/>
              </a:ext>
            </a:extLst>
          </p:cNvPr>
          <p:cNvSpPr txBox="1"/>
          <p:nvPr/>
        </p:nvSpPr>
        <p:spPr>
          <a:xfrm>
            <a:off x="729318" y="863215"/>
            <a:ext cx="1384231" cy="461665"/>
          </a:xfrm>
          <a:prstGeom prst="rect">
            <a:avLst/>
          </a:prstGeom>
          <a:noFill/>
        </p:spPr>
        <p:txBody>
          <a:bodyPr wrap="square" rtlCol="0">
            <a:spAutoFit/>
          </a:bodyPr>
          <a:lstStyle/>
          <a:p>
            <a:r>
              <a:rPr lang="en-US" sz="2400" dirty="0"/>
              <a:t>Superior</a:t>
            </a:r>
          </a:p>
        </p:txBody>
      </p:sp>
      <p:sp>
        <p:nvSpPr>
          <p:cNvPr id="65" name="Rectangle 64">
            <a:extLst>
              <a:ext uri="{FF2B5EF4-FFF2-40B4-BE49-F238E27FC236}">
                <a16:creationId xmlns:a16="http://schemas.microsoft.com/office/drawing/2014/main" id="{5685AF94-380C-3F4F-8EEE-E21EE985EE2B}"/>
              </a:ext>
            </a:extLst>
          </p:cNvPr>
          <p:cNvSpPr/>
          <p:nvPr/>
        </p:nvSpPr>
        <p:spPr>
          <a:xfrm>
            <a:off x="9526276" y="2420559"/>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8D9FB99-283B-3E43-BF75-CA1B95BE1B04}"/>
              </a:ext>
            </a:extLst>
          </p:cNvPr>
          <p:cNvSpPr/>
          <p:nvPr/>
        </p:nvSpPr>
        <p:spPr>
          <a:xfrm>
            <a:off x="9526276" y="3143783"/>
            <a:ext cx="435632" cy="570993"/>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9583CBB-59AD-8B41-9420-D411B21E2502}"/>
              </a:ext>
            </a:extLst>
          </p:cNvPr>
          <p:cNvSpPr/>
          <p:nvPr/>
        </p:nvSpPr>
        <p:spPr>
          <a:xfrm>
            <a:off x="9526276" y="3842016"/>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63E8812B-4861-F343-AB1C-5FA5BCA4EB81}"/>
              </a:ext>
            </a:extLst>
          </p:cNvPr>
          <p:cNvSpPr/>
          <p:nvPr/>
        </p:nvSpPr>
        <p:spPr>
          <a:xfrm>
            <a:off x="9526276" y="4535445"/>
            <a:ext cx="435632" cy="570993"/>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756C30AF-C948-824D-A500-B515374901E2}"/>
              </a:ext>
            </a:extLst>
          </p:cNvPr>
          <p:cNvSpPr/>
          <p:nvPr/>
        </p:nvSpPr>
        <p:spPr>
          <a:xfrm>
            <a:off x="9526276" y="5228874"/>
            <a:ext cx="435632" cy="570993"/>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4952F28C-958C-5F47-963F-67B965EF091D}"/>
              </a:ext>
            </a:extLst>
          </p:cNvPr>
          <p:cNvSpPr/>
          <p:nvPr/>
        </p:nvSpPr>
        <p:spPr>
          <a:xfrm>
            <a:off x="9526276" y="5938565"/>
            <a:ext cx="435632" cy="57099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ame 73">
            <a:extLst>
              <a:ext uri="{FF2B5EF4-FFF2-40B4-BE49-F238E27FC236}">
                <a16:creationId xmlns:a16="http://schemas.microsoft.com/office/drawing/2014/main" id="{587536C9-BA6E-D44E-83B7-48CC13AB09C6}"/>
              </a:ext>
            </a:extLst>
          </p:cNvPr>
          <p:cNvSpPr/>
          <p:nvPr/>
        </p:nvSpPr>
        <p:spPr>
          <a:xfrm>
            <a:off x="5340532" y="2341858"/>
            <a:ext cx="4905195" cy="914318"/>
          </a:xfrm>
          <a:prstGeom prst="frame">
            <a:avLst>
              <a:gd name="adj1" fmla="val 581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Frame 74">
            <a:extLst>
              <a:ext uri="{FF2B5EF4-FFF2-40B4-BE49-F238E27FC236}">
                <a16:creationId xmlns:a16="http://schemas.microsoft.com/office/drawing/2014/main" id="{C3F2ED13-C0A5-7041-A1A2-F8DA51AE1CB7}"/>
              </a:ext>
            </a:extLst>
          </p:cNvPr>
          <p:cNvSpPr/>
          <p:nvPr/>
        </p:nvSpPr>
        <p:spPr>
          <a:xfrm>
            <a:off x="5340532" y="3756692"/>
            <a:ext cx="4882854" cy="869985"/>
          </a:xfrm>
          <a:prstGeom prst="frame">
            <a:avLst>
              <a:gd name="adj1" fmla="val 581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TextBox 75">
            <a:extLst>
              <a:ext uri="{FF2B5EF4-FFF2-40B4-BE49-F238E27FC236}">
                <a16:creationId xmlns:a16="http://schemas.microsoft.com/office/drawing/2014/main" id="{2F90809C-E1DB-C94F-8BF4-F643167B836F}"/>
              </a:ext>
            </a:extLst>
          </p:cNvPr>
          <p:cNvSpPr txBox="1"/>
          <p:nvPr/>
        </p:nvSpPr>
        <p:spPr>
          <a:xfrm>
            <a:off x="10504746" y="2138903"/>
            <a:ext cx="1639685" cy="2308324"/>
          </a:xfrm>
          <a:prstGeom prst="rect">
            <a:avLst/>
          </a:prstGeom>
          <a:noFill/>
        </p:spPr>
        <p:txBody>
          <a:bodyPr wrap="square" rtlCol="0">
            <a:spAutoFit/>
          </a:bodyPr>
          <a:lstStyle/>
          <a:p>
            <a:r>
              <a:rPr lang="en-US" sz="2400" dirty="0"/>
              <a:t>Effectively useless</a:t>
            </a:r>
          </a:p>
          <a:p>
            <a:endParaRPr lang="en-US" sz="2400" dirty="0"/>
          </a:p>
          <a:p>
            <a:r>
              <a:rPr lang="en-US" sz="2400" dirty="0"/>
              <a:t>No disease resistance alleles</a:t>
            </a:r>
          </a:p>
        </p:txBody>
      </p:sp>
      <p:sp>
        <p:nvSpPr>
          <p:cNvPr id="51" name="TextBox 50">
            <a:extLst>
              <a:ext uri="{FF2B5EF4-FFF2-40B4-BE49-F238E27FC236}">
                <a16:creationId xmlns:a16="http://schemas.microsoft.com/office/drawing/2014/main" id="{409BE3F4-160B-FD4C-844D-904D995FDA83}"/>
              </a:ext>
            </a:extLst>
          </p:cNvPr>
          <p:cNvSpPr txBox="1"/>
          <p:nvPr/>
        </p:nvSpPr>
        <p:spPr>
          <a:xfrm>
            <a:off x="10245727" y="4913936"/>
            <a:ext cx="1867925" cy="1569660"/>
          </a:xfrm>
          <a:prstGeom prst="rect">
            <a:avLst/>
          </a:prstGeom>
          <a:noFill/>
        </p:spPr>
        <p:txBody>
          <a:bodyPr wrap="square" rtlCol="0">
            <a:spAutoFit/>
          </a:bodyPr>
          <a:lstStyle/>
          <a:p>
            <a:r>
              <a:rPr lang="en-US" sz="2400" b="1" dirty="0"/>
              <a:t>Is further evaluation of these clones worthwhile?</a:t>
            </a:r>
          </a:p>
        </p:txBody>
      </p:sp>
      <p:sp>
        <p:nvSpPr>
          <p:cNvPr id="52" name="TextBox 51">
            <a:extLst>
              <a:ext uri="{FF2B5EF4-FFF2-40B4-BE49-F238E27FC236}">
                <a16:creationId xmlns:a16="http://schemas.microsoft.com/office/drawing/2014/main" id="{CF4462D3-E2EF-F449-8F53-7EDDD32D7B86}"/>
              </a:ext>
            </a:extLst>
          </p:cNvPr>
          <p:cNvSpPr txBox="1"/>
          <p:nvPr/>
        </p:nvSpPr>
        <p:spPr>
          <a:xfrm rot="19079015">
            <a:off x="9762871" y="1186496"/>
            <a:ext cx="1568957" cy="646331"/>
          </a:xfrm>
          <a:prstGeom prst="rect">
            <a:avLst/>
          </a:prstGeom>
          <a:noFill/>
        </p:spPr>
        <p:txBody>
          <a:bodyPr wrap="square" rtlCol="0">
            <a:spAutoFit/>
          </a:bodyPr>
          <a:lstStyle/>
          <a:p>
            <a:r>
              <a:rPr lang="en-US" dirty="0">
                <a:solidFill>
                  <a:srgbClr val="00B050"/>
                </a:solidFill>
              </a:rPr>
              <a:t>Resistance assay</a:t>
            </a:r>
          </a:p>
        </p:txBody>
      </p:sp>
    </p:spTree>
    <p:extLst>
      <p:ext uri="{BB962C8B-B14F-4D97-AF65-F5344CB8AC3E}">
        <p14:creationId xmlns:p14="http://schemas.microsoft.com/office/powerpoint/2010/main" val="24060515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D4BEC6-452B-A846-AA4B-3BCF707DB84A}"/>
              </a:ext>
            </a:extLst>
          </p:cNvPr>
          <p:cNvSpPr txBox="1"/>
          <p:nvPr/>
        </p:nvSpPr>
        <p:spPr>
          <a:xfrm>
            <a:off x="107452" y="55850"/>
            <a:ext cx="11240904" cy="769441"/>
          </a:xfrm>
          <a:prstGeom prst="rect">
            <a:avLst/>
          </a:prstGeom>
          <a:noFill/>
        </p:spPr>
        <p:txBody>
          <a:bodyPr wrap="square" rtlCol="0">
            <a:spAutoFit/>
          </a:bodyPr>
          <a:lstStyle/>
          <a:p>
            <a:pPr algn="ctr"/>
            <a:r>
              <a:rPr lang="en-US" sz="4400" dirty="0"/>
              <a:t>Challenge of trait introgression</a:t>
            </a:r>
          </a:p>
        </p:txBody>
      </p:sp>
      <p:pic>
        <p:nvPicPr>
          <p:cNvPr id="5" name="Picture 4">
            <a:extLst>
              <a:ext uri="{FF2B5EF4-FFF2-40B4-BE49-F238E27FC236}">
                <a16:creationId xmlns:a16="http://schemas.microsoft.com/office/drawing/2014/main" id="{36A7A354-1759-8B44-BFD1-122CD686B8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8239" y="1415354"/>
            <a:ext cx="1163338" cy="923330"/>
          </a:xfrm>
          <a:prstGeom prst="rect">
            <a:avLst/>
          </a:prstGeom>
        </p:spPr>
      </p:pic>
      <p:pic>
        <p:nvPicPr>
          <p:cNvPr id="6" name="Picture 5">
            <a:extLst>
              <a:ext uri="{FF2B5EF4-FFF2-40B4-BE49-F238E27FC236}">
                <a16:creationId xmlns:a16="http://schemas.microsoft.com/office/drawing/2014/main" id="{B8165B48-DC53-4B42-8C19-A48775DAF42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3078279" y="1362878"/>
            <a:ext cx="707884" cy="1090141"/>
          </a:xfrm>
          <a:prstGeom prst="rect">
            <a:avLst/>
          </a:prstGeom>
        </p:spPr>
      </p:pic>
      <p:sp>
        <p:nvSpPr>
          <p:cNvPr id="7" name="TextBox 6">
            <a:extLst>
              <a:ext uri="{FF2B5EF4-FFF2-40B4-BE49-F238E27FC236}">
                <a16:creationId xmlns:a16="http://schemas.microsoft.com/office/drawing/2014/main" id="{5B0EDF01-7D3A-454E-BE49-CEF618433959}"/>
              </a:ext>
            </a:extLst>
          </p:cNvPr>
          <p:cNvSpPr txBox="1"/>
          <p:nvPr/>
        </p:nvSpPr>
        <p:spPr>
          <a:xfrm>
            <a:off x="1992414" y="1554007"/>
            <a:ext cx="689591" cy="707886"/>
          </a:xfrm>
          <a:prstGeom prst="rect">
            <a:avLst/>
          </a:prstGeom>
          <a:noFill/>
        </p:spPr>
        <p:txBody>
          <a:bodyPr wrap="square" rtlCol="0">
            <a:spAutoFit/>
          </a:bodyPr>
          <a:lstStyle/>
          <a:p>
            <a:pPr algn="ctr"/>
            <a:r>
              <a:rPr lang="en-US" sz="4000" b="1" dirty="0"/>
              <a:t>X</a:t>
            </a:r>
            <a:endParaRPr lang="en-US" sz="4000" b="1" baseline="-25000" dirty="0"/>
          </a:p>
        </p:txBody>
      </p:sp>
      <p:pic>
        <p:nvPicPr>
          <p:cNvPr id="12" name="Picture 11">
            <a:extLst>
              <a:ext uri="{FF2B5EF4-FFF2-40B4-BE49-F238E27FC236}">
                <a16:creationId xmlns:a16="http://schemas.microsoft.com/office/drawing/2014/main" id="{27491C1F-E9D1-DE44-AB23-D6CAEAAEBC9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35555" y="2497642"/>
            <a:ext cx="570993" cy="570993"/>
          </a:xfrm>
          <a:prstGeom prst="rect">
            <a:avLst/>
          </a:prstGeom>
        </p:spPr>
      </p:pic>
      <p:pic>
        <p:nvPicPr>
          <p:cNvPr id="13" name="Picture 12">
            <a:extLst>
              <a:ext uri="{FF2B5EF4-FFF2-40B4-BE49-F238E27FC236}">
                <a16:creationId xmlns:a16="http://schemas.microsoft.com/office/drawing/2014/main" id="{3DA0C01B-61EB-D649-8524-7F002F001FD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560487" y="5882038"/>
            <a:ext cx="616591" cy="616591"/>
          </a:xfrm>
          <a:prstGeom prst="rect">
            <a:avLst/>
          </a:prstGeom>
        </p:spPr>
      </p:pic>
      <p:pic>
        <p:nvPicPr>
          <p:cNvPr id="14" name="Picture 13">
            <a:extLst>
              <a:ext uri="{FF2B5EF4-FFF2-40B4-BE49-F238E27FC236}">
                <a16:creationId xmlns:a16="http://schemas.microsoft.com/office/drawing/2014/main" id="{1BA10BFD-CC9A-444C-A0FB-FB43645006C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95378" y="3267492"/>
            <a:ext cx="849021" cy="616590"/>
          </a:xfrm>
          <a:prstGeom prst="rect">
            <a:avLst/>
          </a:prstGeom>
        </p:spPr>
      </p:pic>
      <p:pic>
        <p:nvPicPr>
          <p:cNvPr id="15" name="Picture 14">
            <a:extLst>
              <a:ext uri="{FF2B5EF4-FFF2-40B4-BE49-F238E27FC236}">
                <a16:creationId xmlns:a16="http://schemas.microsoft.com/office/drawing/2014/main" id="{991B6D3D-E7B1-6C4E-BD6B-608A8CF1DA2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462703" y="5146466"/>
            <a:ext cx="714375" cy="714375"/>
          </a:xfrm>
          <a:prstGeom prst="rect">
            <a:avLst/>
          </a:prstGeom>
        </p:spPr>
      </p:pic>
      <p:pic>
        <p:nvPicPr>
          <p:cNvPr id="16" name="Picture 15">
            <a:extLst>
              <a:ext uri="{FF2B5EF4-FFF2-40B4-BE49-F238E27FC236}">
                <a16:creationId xmlns:a16="http://schemas.microsoft.com/office/drawing/2014/main" id="{E1E21DC7-EA8E-F141-B841-AECB77F0809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535555" y="4694987"/>
            <a:ext cx="652027" cy="398633"/>
          </a:xfrm>
          <a:prstGeom prst="rect">
            <a:avLst/>
          </a:prstGeom>
        </p:spPr>
      </p:pic>
      <p:pic>
        <p:nvPicPr>
          <p:cNvPr id="17" name="Picture 16">
            <a:extLst>
              <a:ext uri="{FF2B5EF4-FFF2-40B4-BE49-F238E27FC236}">
                <a16:creationId xmlns:a16="http://schemas.microsoft.com/office/drawing/2014/main" id="{5B8940C9-8523-3440-8538-A82F266A613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504665" y="4038611"/>
            <a:ext cx="630449" cy="446273"/>
          </a:xfrm>
          <a:prstGeom prst="rect">
            <a:avLst/>
          </a:prstGeom>
        </p:spPr>
      </p:pic>
      <p:sp>
        <p:nvSpPr>
          <p:cNvPr id="23" name="Rectangle 22">
            <a:extLst>
              <a:ext uri="{FF2B5EF4-FFF2-40B4-BE49-F238E27FC236}">
                <a16:creationId xmlns:a16="http://schemas.microsoft.com/office/drawing/2014/main" id="{C7825FAF-62EC-3E48-A905-80CA5900A3A7}"/>
              </a:ext>
            </a:extLst>
          </p:cNvPr>
          <p:cNvSpPr/>
          <p:nvPr/>
        </p:nvSpPr>
        <p:spPr>
          <a:xfrm>
            <a:off x="6401603" y="2454777"/>
            <a:ext cx="435632" cy="57099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7EFD626-1B6E-B24E-96ED-708F7BA47353}"/>
              </a:ext>
            </a:extLst>
          </p:cNvPr>
          <p:cNvSpPr/>
          <p:nvPr/>
        </p:nvSpPr>
        <p:spPr>
          <a:xfrm>
            <a:off x="6401603" y="3178001"/>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E55626D-7A77-B14D-8A69-48F156AFEEEB}"/>
              </a:ext>
            </a:extLst>
          </p:cNvPr>
          <p:cNvSpPr/>
          <p:nvPr/>
        </p:nvSpPr>
        <p:spPr>
          <a:xfrm>
            <a:off x="6401603" y="3876234"/>
            <a:ext cx="435632" cy="57099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B2923F8-B4DA-0146-99BE-E5ABD2B242C9}"/>
              </a:ext>
            </a:extLst>
          </p:cNvPr>
          <p:cNvSpPr/>
          <p:nvPr/>
        </p:nvSpPr>
        <p:spPr>
          <a:xfrm>
            <a:off x="6401603" y="4569663"/>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A2AB332-F769-B645-BAF4-4F368E758962}"/>
              </a:ext>
            </a:extLst>
          </p:cNvPr>
          <p:cNvSpPr/>
          <p:nvPr/>
        </p:nvSpPr>
        <p:spPr>
          <a:xfrm>
            <a:off x="6401603" y="5263092"/>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B427359-AAB6-484C-B80F-4D2FE7691762}"/>
              </a:ext>
            </a:extLst>
          </p:cNvPr>
          <p:cNvSpPr/>
          <p:nvPr/>
        </p:nvSpPr>
        <p:spPr>
          <a:xfrm>
            <a:off x="6401603" y="5972783"/>
            <a:ext cx="435632" cy="57099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95D206E-379A-DC45-9032-3D680543AD5A}"/>
              </a:ext>
            </a:extLst>
          </p:cNvPr>
          <p:cNvSpPr/>
          <p:nvPr/>
        </p:nvSpPr>
        <p:spPr>
          <a:xfrm>
            <a:off x="7058283" y="2454777"/>
            <a:ext cx="435632" cy="570993"/>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2BB36D0-AEAE-234C-9A38-C6B533AC975D}"/>
              </a:ext>
            </a:extLst>
          </p:cNvPr>
          <p:cNvSpPr/>
          <p:nvPr/>
        </p:nvSpPr>
        <p:spPr>
          <a:xfrm>
            <a:off x="7058283" y="3178001"/>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B88C731-D498-D34F-BA5B-98305063E56D}"/>
              </a:ext>
            </a:extLst>
          </p:cNvPr>
          <p:cNvSpPr/>
          <p:nvPr/>
        </p:nvSpPr>
        <p:spPr>
          <a:xfrm>
            <a:off x="7058283" y="3876234"/>
            <a:ext cx="435632" cy="570993"/>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19A1D41-0687-4348-8444-5A467A84C312}"/>
              </a:ext>
            </a:extLst>
          </p:cNvPr>
          <p:cNvSpPr/>
          <p:nvPr/>
        </p:nvSpPr>
        <p:spPr>
          <a:xfrm>
            <a:off x="7058283" y="4569663"/>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1514A71-D516-EC40-B5C6-F33474F160D9}"/>
              </a:ext>
            </a:extLst>
          </p:cNvPr>
          <p:cNvSpPr/>
          <p:nvPr/>
        </p:nvSpPr>
        <p:spPr>
          <a:xfrm>
            <a:off x="7058283" y="5263092"/>
            <a:ext cx="435632" cy="570993"/>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4A5969A-1EBE-6A41-83FC-67B37BC36D66}"/>
              </a:ext>
            </a:extLst>
          </p:cNvPr>
          <p:cNvSpPr/>
          <p:nvPr/>
        </p:nvSpPr>
        <p:spPr>
          <a:xfrm>
            <a:off x="7058283" y="5972783"/>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26C20E51-2DF2-714C-BCBD-862F500A188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22148" y="2634060"/>
            <a:ext cx="4304718" cy="3228538"/>
          </a:xfrm>
          <a:prstGeom prst="rect">
            <a:avLst/>
          </a:prstGeom>
        </p:spPr>
      </p:pic>
      <p:sp>
        <p:nvSpPr>
          <p:cNvPr id="42" name="Rectangle 41">
            <a:extLst>
              <a:ext uri="{FF2B5EF4-FFF2-40B4-BE49-F238E27FC236}">
                <a16:creationId xmlns:a16="http://schemas.microsoft.com/office/drawing/2014/main" id="{286EC4F5-71EF-964E-A5B7-FFFC38FC515E}"/>
              </a:ext>
            </a:extLst>
          </p:cNvPr>
          <p:cNvSpPr/>
          <p:nvPr/>
        </p:nvSpPr>
        <p:spPr>
          <a:xfrm>
            <a:off x="8720309" y="2409630"/>
            <a:ext cx="435632" cy="57099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3E78D5D-8D54-634C-9AA3-57CFF528D512}"/>
              </a:ext>
            </a:extLst>
          </p:cNvPr>
          <p:cNvSpPr/>
          <p:nvPr/>
        </p:nvSpPr>
        <p:spPr>
          <a:xfrm>
            <a:off x="8720309" y="3132854"/>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ECC3DC5-1905-584B-A887-4255CC8F756D}"/>
              </a:ext>
            </a:extLst>
          </p:cNvPr>
          <p:cNvSpPr/>
          <p:nvPr/>
        </p:nvSpPr>
        <p:spPr>
          <a:xfrm>
            <a:off x="8720309" y="3831087"/>
            <a:ext cx="435632" cy="57099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FA90BBBE-38BC-6142-8398-A3CC67548A9E}"/>
              </a:ext>
            </a:extLst>
          </p:cNvPr>
          <p:cNvSpPr/>
          <p:nvPr/>
        </p:nvSpPr>
        <p:spPr>
          <a:xfrm>
            <a:off x="8720309" y="4524516"/>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DAF8F96-16E9-7A41-B545-B62E5A85F850}"/>
              </a:ext>
            </a:extLst>
          </p:cNvPr>
          <p:cNvSpPr/>
          <p:nvPr/>
        </p:nvSpPr>
        <p:spPr>
          <a:xfrm>
            <a:off x="8720309" y="5217945"/>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DF2E619-39BB-904A-849E-83085B7A2BBE}"/>
              </a:ext>
            </a:extLst>
          </p:cNvPr>
          <p:cNvSpPr/>
          <p:nvPr/>
        </p:nvSpPr>
        <p:spPr>
          <a:xfrm>
            <a:off x="8720309" y="5927636"/>
            <a:ext cx="435632" cy="57099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42BCCA85-32D8-8548-BEC5-B1FDEA3A7B10}"/>
              </a:ext>
            </a:extLst>
          </p:cNvPr>
          <p:cNvSpPr txBox="1"/>
          <p:nvPr/>
        </p:nvSpPr>
        <p:spPr>
          <a:xfrm rot="19079015">
            <a:off x="6167038" y="1345549"/>
            <a:ext cx="2218120" cy="369332"/>
          </a:xfrm>
          <a:prstGeom prst="rect">
            <a:avLst/>
          </a:prstGeom>
          <a:noFill/>
        </p:spPr>
        <p:txBody>
          <a:bodyPr wrap="square" rtlCol="0">
            <a:spAutoFit/>
          </a:bodyPr>
          <a:lstStyle/>
          <a:p>
            <a:r>
              <a:rPr lang="en-US" dirty="0"/>
              <a:t>Field performance</a:t>
            </a:r>
          </a:p>
        </p:txBody>
      </p:sp>
      <p:sp>
        <p:nvSpPr>
          <p:cNvPr id="55" name="TextBox 54">
            <a:extLst>
              <a:ext uri="{FF2B5EF4-FFF2-40B4-BE49-F238E27FC236}">
                <a16:creationId xmlns:a16="http://schemas.microsoft.com/office/drawing/2014/main" id="{F49E18F0-188C-8947-A2D0-A817B57B72BB}"/>
              </a:ext>
            </a:extLst>
          </p:cNvPr>
          <p:cNvSpPr txBox="1"/>
          <p:nvPr/>
        </p:nvSpPr>
        <p:spPr>
          <a:xfrm rot="19079015">
            <a:off x="6885195" y="1314455"/>
            <a:ext cx="2218120" cy="369332"/>
          </a:xfrm>
          <a:prstGeom prst="rect">
            <a:avLst/>
          </a:prstGeom>
          <a:noFill/>
        </p:spPr>
        <p:txBody>
          <a:bodyPr wrap="square" rtlCol="0">
            <a:spAutoFit/>
          </a:bodyPr>
          <a:lstStyle/>
          <a:p>
            <a:r>
              <a:rPr lang="en-US" dirty="0"/>
              <a:t>Market class fit</a:t>
            </a:r>
          </a:p>
        </p:txBody>
      </p:sp>
      <p:sp>
        <p:nvSpPr>
          <p:cNvPr id="57" name="TextBox 56">
            <a:extLst>
              <a:ext uri="{FF2B5EF4-FFF2-40B4-BE49-F238E27FC236}">
                <a16:creationId xmlns:a16="http://schemas.microsoft.com/office/drawing/2014/main" id="{6A35DC26-2B9D-DD4F-B90F-53D0DE91BB31}"/>
              </a:ext>
            </a:extLst>
          </p:cNvPr>
          <p:cNvSpPr txBox="1"/>
          <p:nvPr/>
        </p:nvSpPr>
        <p:spPr>
          <a:xfrm rot="16200000">
            <a:off x="3666844" y="4227811"/>
            <a:ext cx="2843215" cy="369332"/>
          </a:xfrm>
          <a:prstGeom prst="rect">
            <a:avLst/>
          </a:prstGeom>
          <a:noFill/>
        </p:spPr>
        <p:txBody>
          <a:bodyPr wrap="square" rtlCol="0">
            <a:spAutoFit/>
          </a:bodyPr>
          <a:lstStyle/>
          <a:p>
            <a:r>
              <a:rPr lang="en-US" dirty="0"/>
              <a:t>Hundreds of F1 progeny</a:t>
            </a:r>
          </a:p>
        </p:txBody>
      </p:sp>
      <p:sp>
        <p:nvSpPr>
          <p:cNvPr id="58" name="TextBox 57">
            <a:extLst>
              <a:ext uri="{FF2B5EF4-FFF2-40B4-BE49-F238E27FC236}">
                <a16:creationId xmlns:a16="http://schemas.microsoft.com/office/drawing/2014/main" id="{B55E9C81-C982-7F4D-B4C4-A5583DF97477}"/>
              </a:ext>
            </a:extLst>
          </p:cNvPr>
          <p:cNvSpPr txBox="1"/>
          <p:nvPr/>
        </p:nvSpPr>
        <p:spPr>
          <a:xfrm rot="19079015">
            <a:off x="8734971" y="1187625"/>
            <a:ext cx="1568957" cy="646331"/>
          </a:xfrm>
          <a:prstGeom prst="rect">
            <a:avLst/>
          </a:prstGeom>
          <a:noFill/>
        </p:spPr>
        <p:txBody>
          <a:bodyPr wrap="square" rtlCol="0">
            <a:spAutoFit/>
          </a:bodyPr>
          <a:lstStyle/>
          <a:p>
            <a:r>
              <a:rPr lang="en-US" dirty="0">
                <a:solidFill>
                  <a:srgbClr val="00B050"/>
                </a:solidFill>
              </a:rPr>
              <a:t>Results of field selection </a:t>
            </a:r>
          </a:p>
        </p:txBody>
      </p:sp>
      <p:sp>
        <p:nvSpPr>
          <p:cNvPr id="60" name="Rectangle 59">
            <a:extLst>
              <a:ext uri="{FF2B5EF4-FFF2-40B4-BE49-F238E27FC236}">
                <a16:creationId xmlns:a16="http://schemas.microsoft.com/office/drawing/2014/main" id="{331C9D1D-810C-0B46-AD5F-69BFDD7F39EF}"/>
              </a:ext>
            </a:extLst>
          </p:cNvPr>
          <p:cNvSpPr/>
          <p:nvPr/>
        </p:nvSpPr>
        <p:spPr>
          <a:xfrm>
            <a:off x="422335" y="6145827"/>
            <a:ext cx="4651466" cy="369332"/>
          </a:xfrm>
          <a:prstGeom prst="rect">
            <a:avLst/>
          </a:prstGeom>
        </p:spPr>
        <p:txBody>
          <a:bodyPr wrap="none">
            <a:spAutoFit/>
          </a:bodyPr>
          <a:lstStyle/>
          <a:p>
            <a:r>
              <a:rPr lang="en-US" dirty="0">
                <a:solidFill>
                  <a:srgbClr val="00B050"/>
                </a:solidFill>
              </a:rPr>
              <a:t>Selection at Klamath Falls, OR and Aberdeen, ID</a:t>
            </a:r>
          </a:p>
        </p:txBody>
      </p:sp>
      <p:sp>
        <p:nvSpPr>
          <p:cNvPr id="61" name="Right Arrow 60">
            <a:extLst>
              <a:ext uri="{FF2B5EF4-FFF2-40B4-BE49-F238E27FC236}">
                <a16:creationId xmlns:a16="http://schemas.microsoft.com/office/drawing/2014/main" id="{4D5379B4-1F22-E64D-BD6D-37810E9A3EEB}"/>
              </a:ext>
            </a:extLst>
          </p:cNvPr>
          <p:cNvSpPr/>
          <p:nvPr/>
        </p:nvSpPr>
        <p:spPr>
          <a:xfrm>
            <a:off x="7752934" y="4181280"/>
            <a:ext cx="671512" cy="34938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A46D5105-A9B7-A042-845C-F3B30902C06B}"/>
              </a:ext>
            </a:extLst>
          </p:cNvPr>
          <p:cNvSpPr txBox="1"/>
          <p:nvPr/>
        </p:nvSpPr>
        <p:spPr>
          <a:xfrm>
            <a:off x="2913255" y="879289"/>
            <a:ext cx="1384231" cy="461665"/>
          </a:xfrm>
          <a:prstGeom prst="rect">
            <a:avLst/>
          </a:prstGeom>
          <a:noFill/>
        </p:spPr>
        <p:txBody>
          <a:bodyPr wrap="square" rtlCol="0">
            <a:spAutoFit/>
          </a:bodyPr>
          <a:lstStyle/>
          <a:p>
            <a:r>
              <a:rPr lang="en-US" sz="2400" dirty="0"/>
              <a:t>Resistant</a:t>
            </a:r>
          </a:p>
        </p:txBody>
      </p:sp>
      <p:sp>
        <p:nvSpPr>
          <p:cNvPr id="64" name="TextBox 63">
            <a:extLst>
              <a:ext uri="{FF2B5EF4-FFF2-40B4-BE49-F238E27FC236}">
                <a16:creationId xmlns:a16="http://schemas.microsoft.com/office/drawing/2014/main" id="{F0DCDBC0-80FB-C34F-A41E-767CF336AD57}"/>
              </a:ext>
            </a:extLst>
          </p:cNvPr>
          <p:cNvSpPr txBox="1"/>
          <p:nvPr/>
        </p:nvSpPr>
        <p:spPr>
          <a:xfrm>
            <a:off x="729318" y="863215"/>
            <a:ext cx="1384231" cy="461665"/>
          </a:xfrm>
          <a:prstGeom prst="rect">
            <a:avLst/>
          </a:prstGeom>
          <a:noFill/>
        </p:spPr>
        <p:txBody>
          <a:bodyPr wrap="square" rtlCol="0">
            <a:spAutoFit/>
          </a:bodyPr>
          <a:lstStyle/>
          <a:p>
            <a:r>
              <a:rPr lang="en-US" sz="2400" dirty="0"/>
              <a:t>Superior</a:t>
            </a:r>
          </a:p>
        </p:txBody>
      </p:sp>
      <p:sp>
        <p:nvSpPr>
          <p:cNvPr id="65" name="Rectangle 64">
            <a:extLst>
              <a:ext uri="{FF2B5EF4-FFF2-40B4-BE49-F238E27FC236}">
                <a16:creationId xmlns:a16="http://schemas.microsoft.com/office/drawing/2014/main" id="{5685AF94-380C-3F4F-8EEE-E21EE985EE2B}"/>
              </a:ext>
            </a:extLst>
          </p:cNvPr>
          <p:cNvSpPr/>
          <p:nvPr/>
        </p:nvSpPr>
        <p:spPr>
          <a:xfrm>
            <a:off x="9526276" y="2420559"/>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8D9FB99-283B-3E43-BF75-CA1B95BE1B04}"/>
              </a:ext>
            </a:extLst>
          </p:cNvPr>
          <p:cNvSpPr/>
          <p:nvPr/>
        </p:nvSpPr>
        <p:spPr>
          <a:xfrm>
            <a:off x="9526276" y="3143783"/>
            <a:ext cx="435632" cy="570993"/>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9583CBB-59AD-8B41-9420-D411B21E2502}"/>
              </a:ext>
            </a:extLst>
          </p:cNvPr>
          <p:cNvSpPr/>
          <p:nvPr/>
        </p:nvSpPr>
        <p:spPr>
          <a:xfrm>
            <a:off x="9526276" y="3842016"/>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63E8812B-4861-F343-AB1C-5FA5BCA4EB81}"/>
              </a:ext>
            </a:extLst>
          </p:cNvPr>
          <p:cNvSpPr/>
          <p:nvPr/>
        </p:nvSpPr>
        <p:spPr>
          <a:xfrm>
            <a:off x="9526276" y="4535445"/>
            <a:ext cx="435632" cy="570993"/>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756C30AF-C948-824D-A500-B515374901E2}"/>
              </a:ext>
            </a:extLst>
          </p:cNvPr>
          <p:cNvSpPr/>
          <p:nvPr/>
        </p:nvSpPr>
        <p:spPr>
          <a:xfrm>
            <a:off x="9526276" y="5228874"/>
            <a:ext cx="435632" cy="570993"/>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4952F28C-958C-5F47-963F-67B965EF091D}"/>
              </a:ext>
            </a:extLst>
          </p:cNvPr>
          <p:cNvSpPr/>
          <p:nvPr/>
        </p:nvSpPr>
        <p:spPr>
          <a:xfrm>
            <a:off x="9526276" y="5938565"/>
            <a:ext cx="435632" cy="57099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2F90809C-E1DB-C94F-8BF4-F643167B836F}"/>
              </a:ext>
            </a:extLst>
          </p:cNvPr>
          <p:cNvSpPr txBox="1"/>
          <p:nvPr/>
        </p:nvSpPr>
        <p:spPr>
          <a:xfrm>
            <a:off x="10504746" y="2138903"/>
            <a:ext cx="1639685" cy="2308324"/>
          </a:xfrm>
          <a:prstGeom prst="rect">
            <a:avLst/>
          </a:prstGeom>
          <a:noFill/>
        </p:spPr>
        <p:txBody>
          <a:bodyPr wrap="square" rtlCol="0">
            <a:spAutoFit/>
          </a:bodyPr>
          <a:lstStyle/>
          <a:p>
            <a:r>
              <a:rPr lang="en-US" sz="2400" dirty="0"/>
              <a:t>Effectively useless</a:t>
            </a:r>
          </a:p>
          <a:p>
            <a:endParaRPr lang="en-US" sz="2400" dirty="0"/>
          </a:p>
          <a:p>
            <a:r>
              <a:rPr lang="en-US" sz="2400" dirty="0"/>
              <a:t>No disease resistance alleles</a:t>
            </a:r>
          </a:p>
        </p:txBody>
      </p:sp>
      <p:sp>
        <p:nvSpPr>
          <p:cNvPr id="50" name="Frame 49">
            <a:extLst>
              <a:ext uri="{FF2B5EF4-FFF2-40B4-BE49-F238E27FC236}">
                <a16:creationId xmlns:a16="http://schemas.microsoft.com/office/drawing/2014/main" id="{EE5C7CA9-98CA-2E47-A24C-1EC278574F80}"/>
              </a:ext>
            </a:extLst>
          </p:cNvPr>
          <p:cNvSpPr/>
          <p:nvPr/>
        </p:nvSpPr>
        <p:spPr>
          <a:xfrm>
            <a:off x="5109392" y="5788939"/>
            <a:ext cx="5113994" cy="840156"/>
          </a:xfrm>
          <a:prstGeom prst="frame">
            <a:avLst>
              <a:gd name="adj1" fmla="val 581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 name="TextBox 50">
            <a:extLst>
              <a:ext uri="{FF2B5EF4-FFF2-40B4-BE49-F238E27FC236}">
                <a16:creationId xmlns:a16="http://schemas.microsoft.com/office/drawing/2014/main" id="{75F02561-5672-9C4E-AC0A-793083B9D4B1}"/>
              </a:ext>
            </a:extLst>
          </p:cNvPr>
          <p:cNvSpPr txBox="1"/>
          <p:nvPr/>
        </p:nvSpPr>
        <p:spPr>
          <a:xfrm>
            <a:off x="10444434" y="5589669"/>
            <a:ext cx="1639685" cy="954107"/>
          </a:xfrm>
          <a:prstGeom prst="rect">
            <a:avLst/>
          </a:prstGeom>
          <a:noFill/>
        </p:spPr>
        <p:txBody>
          <a:bodyPr wrap="square" rtlCol="0">
            <a:spAutoFit/>
          </a:bodyPr>
          <a:lstStyle/>
          <a:p>
            <a:r>
              <a:rPr lang="en-US" sz="2800" b="1" dirty="0">
                <a:solidFill>
                  <a:srgbClr val="FF0000"/>
                </a:solidFill>
              </a:rPr>
              <a:t>Need to backcross</a:t>
            </a:r>
          </a:p>
        </p:txBody>
      </p:sp>
      <p:sp>
        <p:nvSpPr>
          <p:cNvPr id="53" name="Frame 52">
            <a:extLst>
              <a:ext uri="{FF2B5EF4-FFF2-40B4-BE49-F238E27FC236}">
                <a16:creationId xmlns:a16="http://schemas.microsoft.com/office/drawing/2014/main" id="{478E923D-E779-7C45-8BDE-ABDB10628FBB}"/>
              </a:ext>
            </a:extLst>
          </p:cNvPr>
          <p:cNvSpPr/>
          <p:nvPr/>
        </p:nvSpPr>
        <p:spPr>
          <a:xfrm>
            <a:off x="5340532" y="2341858"/>
            <a:ext cx="4905195" cy="914318"/>
          </a:xfrm>
          <a:prstGeom prst="frame">
            <a:avLst>
              <a:gd name="adj1" fmla="val 581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Frame 55">
            <a:extLst>
              <a:ext uri="{FF2B5EF4-FFF2-40B4-BE49-F238E27FC236}">
                <a16:creationId xmlns:a16="http://schemas.microsoft.com/office/drawing/2014/main" id="{C7337D80-9E4F-0340-91C8-86949F7302D7}"/>
              </a:ext>
            </a:extLst>
          </p:cNvPr>
          <p:cNvSpPr/>
          <p:nvPr/>
        </p:nvSpPr>
        <p:spPr>
          <a:xfrm>
            <a:off x="5340532" y="3756692"/>
            <a:ext cx="4882854" cy="869985"/>
          </a:xfrm>
          <a:prstGeom prst="frame">
            <a:avLst>
              <a:gd name="adj1" fmla="val 581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TextBox 58">
            <a:extLst>
              <a:ext uri="{FF2B5EF4-FFF2-40B4-BE49-F238E27FC236}">
                <a16:creationId xmlns:a16="http://schemas.microsoft.com/office/drawing/2014/main" id="{8CC12DBF-C2D7-6842-9819-425121F95699}"/>
              </a:ext>
            </a:extLst>
          </p:cNvPr>
          <p:cNvSpPr txBox="1"/>
          <p:nvPr/>
        </p:nvSpPr>
        <p:spPr>
          <a:xfrm rot="19079015">
            <a:off x="9762871" y="1186496"/>
            <a:ext cx="1568957" cy="646331"/>
          </a:xfrm>
          <a:prstGeom prst="rect">
            <a:avLst/>
          </a:prstGeom>
          <a:noFill/>
        </p:spPr>
        <p:txBody>
          <a:bodyPr wrap="square" rtlCol="0">
            <a:spAutoFit/>
          </a:bodyPr>
          <a:lstStyle/>
          <a:p>
            <a:r>
              <a:rPr lang="en-US" dirty="0">
                <a:solidFill>
                  <a:srgbClr val="00B050"/>
                </a:solidFill>
              </a:rPr>
              <a:t>Resistance assay</a:t>
            </a:r>
          </a:p>
        </p:txBody>
      </p:sp>
    </p:spTree>
    <p:extLst>
      <p:ext uri="{BB962C8B-B14F-4D97-AF65-F5344CB8AC3E}">
        <p14:creationId xmlns:p14="http://schemas.microsoft.com/office/powerpoint/2010/main" val="8387746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45463"/>
            <a:ext cx="12344400" cy="646331"/>
          </a:xfrm>
          <a:prstGeom prst="rect">
            <a:avLst/>
          </a:prstGeom>
          <a:noFill/>
        </p:spPr>
        <p:txBody>
          <a:bodyPr wrap="square" rtlCol="0">
            <a:spAutoFit/>
          </a:bodyPr>
          <a:lstStyle/>
          <a:p>
            <a:pPr algn="ctr"/>
            <a:r>
              <a:rPr lang="en-US" sz="3600" dirty="0">
                <a:latin typeface="Times New Roman" panose="02020603050405020304" pitchFamily="18" charset="0"/>
                <a:ea typeface="Baskerville" panose="02020502070401020303" pitchFamily="18" charset="0"/>
                <a:cs typeface="Times New Roman" panose="02020603050405020304" pitchFamily="18" charset="0"/>
              </a:rPr>
              <a:t>Castle Russet: A success of the Tri-State Breeding Program</a:t>
            </a:r>
          </a:p>
        </p:txBody>
      </p:sp>
      <p:pic>
        <p:nvPicPr>
          <p:cNvPr id="3" name="Picture 2">
            <a:extLst>
              <a:ext uri="{FF2B5EF4-FFF2-40B4-BE49-F238E27FC236}">
                <a16:creationId xmlns:a16="http://schemas.microsoft.com/office/drawing/2014/main" id="{4A55A53F-9033-E544-9F3E-37CDAEA2A8A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84200" y="1575587"/>
            <a:ext cx="2488086" cy="1888018"/>
          </a:xfrm>
          <a:prstGeom prst="rect">
            <a:avLst/>
          </a:prstGeom>
        </p:spPr>
      </p:pic>
      <p:sp>
        <p:nvSpPr>
          <p:cNvPr id="24" name="TextBox 23">
            <a:extLst>
              <a:ext uri="{FF2B5EF4-FFF2-40B4-BE49-F238E27FC236}">
                <a16:creationId xmlns:a16="http://schemas.microsoft.com/office/drawing/2014/main" id="{CA142FFC-3231-D143-A853-0DBAE2903C00}"/>
              </a:ext>
            </a:extLst>
          </p:cNvPr>
          <p:cNvSpPr txBox="1"/>
          <p:nvPr/>
        </p:nvSpPr>
        <p:spPr>
          <a:xfrm>
            <a:off x="3754281" y="3529299"/>
            <a:ext cx="2648595" cy="1200329"/>
          </a:xfrm>
          <a:prstGeom prst="rect">
            <a:avLst/>
          </a:prstGeom>
          <a:noFill/>
        </p:spPr>
        <p:txBody>
          <a:bodyPr wrap="square" rtlCol="0">
            <a:spAutoFit/>
          </a:bodyPr>
          <a:lstStyle/>
          <a:p>
            <a:r>
              <a:rPr lang="en-US" dirty="0">
                <a:latin typeface="Times New Roman" panose="02020603050405020304" pitchFamily="18" charset="0"/>
                <a:ea typeface="Baskerville" panose="02020502070401020303" pitchFamily="18" charset="0"/>
                <a:cs typeface="Times New Roman" panose="02020603050405020304" pitchFamily="18" charset="0"/>
              </a:rPr>
              <a:t>Fusarium dry rot resistant</a:t>
            </a:r>
          </a:p>
          <a:p>
            <a:r>
              <a:rPr lang="en-US" dirty="0" err="1">
                <a:latin typeface="Times New Roman" panose="02020603050405020304" pitchFamily="18" charset="0"/>
                <a:ea typeface="Baskerville" panose="02020502070401020303" pitchFamily="18" charset="0"/>
                <a:cs typeface="Times New Roman" panose="02020603050405020304" pitchFamily="18" charset="0"/>
              </a:rPr>
              <a:t>Erwinia</a:t>
            </a:r>
            <a:r>
              <a:rPr lang="en-US" dirty="0">
                <a:latin typeface="Times New Roman" panose="02020603050405020304" pitchFamily="18" charset="0"/>
                <a:ea typeface="Baskerville" panose="02020502070401020303" pitchFamily="18" charset="0"/>
                <a:cs typeface="Times New Roman" panose="02020603050405020304" pitchFamily="18" charset="0"/>
              </a:rPr>
              <a:t> soft rot resistant</a:t>
            </a:r>
          </a:p>
          <a:p>
            <a:r>
              <a:rPr lang="en-US" dirty="0">
                <a:latin typeface="Times New Roman" panose="02020603050405020304" pitchFamily="18" charset="0"/>
                <a:ea typeface="Baskerville" panose="02020502070401020303" pitchFamily="18" charset="0"/>
                <a:cs typeface="Times New Roman" panose="02020603050405020304" pitchFamily="18" charset="0"/>
              </a:rPr>
              <a:t>Cold sweetening resistant</a:t>
            </a:r>
          </a:p>
          <a:p>
            <a:endParaRPr lang="en-US" dirty="0">
              <a:latin typeface="Baskerville" panose="02020502070401020303" pitchFamily="18" charset="0"/>
              <a:ea typeface="Baskerville" panose="02020502070401020303" pitchFamily="18" charset="0"/>
              <a:cs typeface="Arial Black"/>
            </a:endParaRPr>
          </a:p>
        </p:txBody>
      </p:sp>
      <p:sp>
        <p:nvSpPr>
          <p:cNvPr id="25" name="TextBox 24">
            <a:extLst>
              <a:ext uri="{FF2B5EF4-FFF2-40B4-BE49-F238E27FC236}">
                <a16:creationId xmlns:a16="http://schemas.microsoft.com/office/drawing/2014/main" id="{EC5B06EC-C80D-2947-9363-B5B5A0884D47}"/>
              </a:ext>
            </a:extLst>
          </p:cNvPr>
          <p:cNvSpPr txBox="1"/>
          <p:nvPr/>
        </p:nvSpPr>
        <p:spPr>
          <a:xfrm>
            <a:off x="2217755" y="3541609"/>
            <a:ext cx="1720595" cy="646331"/>
          </a:xfrm>
          <a:prstGeom prst="rect">
            <a:avLst/>
          </a:prstGeom>
          <a:noFill/>
        </p:spPr>
        <p:txBody>
          <a:bodyPr wrap="square" rtlCol="0">
            <a:spAutoFit/>
          </a:bodyPr>
          <a:lstStyle/>
          <a:p>
            <a:r>
              <a:rPr lang="en-US" dirty="0">
                <a:latin typeface="Times New Roman" panose="02020603050405020304" pitchFamily="18" charset="0"/>
                <a:ea typeface="Baskerville" panose="02020502070401020303" pitchFamily="18" charset="0"/>
                <a:cs typeface="Times New Roman" panose="02020603050405020304" pitchFamily="18" charset="0"/>
              </a:rPr>
              <a:t>TRV resistant</a:t>
            </a:r>
          </a:p>
          <a:p>
            <a:r>
              <a:rPr lang="en-US" dirty="0">
                <a:latin typeface="Times New Roman" panose="02020603050405020304" pitchFamily="18" charset="0"/>
                <a:ea typeface="Baskerville" panose="02020502070401020303" pitchFamily="18" charset="0"/>
                <a:cs typeface="Times New Roman" panose="02020603050405020304" pitchFamily="18" charset="0"/>
              </a:rPr>
              <a:t>PVY resistant</a:t>
            </a:r>
          </a:p>
        </p:txBody>
      </p:sp>
      <p:sp>
        <p:nvSpPr>
          <p:cNvPr id="26" name="TextBox 25">
            <a:extLst>
              <a:ext uri="{FF2B5EF4-FFF2-40B4-BE49-F238E27FC236}">
                <a16:creationId xmlns:a16="http://schemas.microsoft.com/office/drawing/2014/main" id="{12C039BF-FBE6-3C41-815B-D87AF762E00F}"/>
              </a:ext>
            </a:extLst>
          </p:cNvPr>
          <p:cNvSpPr txBox="1"/>
          <p:nvPr/>
        </p:nvSpPr>
        <p:spPr>
          <a:xfrm>
            <a:off x="2217755" y="794304"/>
            <a:ext cx="4681539" cy="646331"/>
          </a:xfrm>
          <a:prstGeom prst="rect">
            <a:avLst/>
          </a:prstGeom>
          <a:noFill/>
        </p:spPr>
        <p:txBody>
          <a:bodyPr wrap="square" rtlCol="0">
            <a:spAutoFit/>
          </a:bodyPr>
          <a:lstStyle/>
          <a:p>
            <a:pPr algn="ctr"/>
            <a:r>
              <a:rPr lang="en-US" dirty="0">
                <a:latin typeface="Times New Roman" panose="02020603050405020304" pitchFamily="18" charset="0"/>
                <a:ea typeface="Baskerville" panose="02020502070401020303" pitchFamily="18" charset="0"/>
                <a:cs typeface="Times New Roman" panose="02020603050405020304" pitchFamily="18" charset="0"/>
              </a:rPr>
              <a:t>Long, medium-to-late russet, suitable for fresh or processing market </a:t>
            </a:r>
          </a:p>
        </p:txBody>
      </p:sp>
      <p:pic>
        <p:nvPicPr>
          <p:cNvPr id="21" name="Picture 20">
            <a:extLst>
              <a:ext uri="{FF2B5EF4-FFF2-40B4-BE49-F238E27FC236}">
                <a16:creationId xmlns:a16="http://schemas.microsoft.com/office/drawing/2014/main" id="{AA8EB89F-2C10-554B-907F-5DF0498160DB}"/>
              </a:ext>
            </a:extLst>
          </p:cNvPr>
          <p:cNvPicPr>
            <a:picLocks noChangeAspect="1"/>
          </p:cNvPicPr>
          <p:nvPr/>
        </p:nvPicPr>
        <p:blipFill>
          <a:blip r:embed="rId4"/>
          <a:stretch>
            <a:fillRect/>
          </a:stretch>
        </p:blipFill>
        <p:spPr>
          <a:xfrm>
            <a:off x="196106" y="1177973"/>
            <a:ext cx="1990163" cy="2315223"/>
          </a:xfrm>
          <a:prstGeom prst="rect">
            <a:avLst/>
          </a:prstGeom>
        </p:spPr>
      </p:pic>
      <p:sp>
        <p:nvSpPr>
          <p:cNvPr id="19" name="TextBox 18">
            <a:extLst>
              <a:ext uri="{FF2B5EF4-FFF2-40B4-BE49-F238E27FC236}">
                <a16:creationId xmlns:a16="http://schemas.microsoft.com/office/drawing/2014/main" id="{A82B884E-DCA4-7648-A806-F307856ABBCA}"/>
              </a:ext>
            </a:extLst>
          </p:cNvPr>
          <p:cNvSpPr txBox="1"/>
          <p:nvPr/>
        </p:nvSpPr>
        <p:spPr>
          <a:xfrm>
            <a:off x="196105" y="3550023"/>
            <a:ext cx="1990164" cy="646331"/>
          </a:xfrm>
          <a:prstGeom prst="rect">
            <a:avLst/>
          </a:prstGeom>
          <a:noFill/>
        </p:spPr>
        <p:txBody>
          <a:bodyPr wrap="square" rtlCol="0">
            <a:spAutoFit/>
          </a:bodyPr>
          <a:lstStyle/>
          <a:p>
            <a:r>
              <a:rPr lang="en-US" dirty="0">
                <a:solidFill>
                  <a:srgbClr val="0070C0"/>
                </a:solidFill>
                <a:latin typeface="Times New Roman" panose="02020603050405020304" pitchFamily="18" charset="0"/>
                <a:ea typeface="Baskerville" panose="02020502070401020303" pitchFamily="18" charset="0"/>
                <a:cs typeface="Times New Roman" panose="02020603050405020304" pitchFamily="18" charset="0"/>
              </a:rPr>
              <a:t>Dr. Charles Brown (USDA-ARS)</a:t>
            </a:r>
          </a:p>
        </p:txBody>
      </p:sp>
    </p:spTree>
    <p:extLst>
      <p:ext uri="{BB962C8B-B14F-4D97-AF65-F5344CB8AC3E}">
        <p14:creationId xmlns:p14="http://schemas.microsoft.com/office/powerpoint/2010/main" val="1113681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rs_field.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46579" y="4625508"/>
            <a:ext cx="2712616" cy="1754432"/>
          </a:xfrm>
          <a:prstGeom prst="rect">
            <a:avLst/>
          </a:prstGeom>
        </p:spPr>
      </p:pic>
      <p:pic>
        <p:nvPicPr>
          <p:cNvPr id="9" name="Picture 8" descr="cut_potatoe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83117" y="4625510"/>
            <a:ext cx="1404944" cy="1754432"/>
          </a:xfrm>
          <a:prstGeom prst="rect">
            <a:avLst/>
          </a:prstGeom>
        </p:spPr>
      </p:pic>
      <p:pic>
        <p:nvPicPr>
          <p:cNvPr id="10" name="Picture 9" descr="Screen Shot 2019-01-21 at 3.28.34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853437" y="605081"/>
            <a:ext cx="4320019" cy="3782523"/>
          </a:xfrm>
          <a:prstGeom prst="rect">
            <a:avLst/>
          </a:prstGeom>
        </p:spPr>
      </p:pic>
      <p:sp>
        <p:nvSpPr>
          <p:cNvPr id="11" name="TextBox 10"/>
          <p:cNvSpPr txBox="1"/>
          <p:nvPr/>
        </p:nvSpPr>
        <p:spPr>
          <a:xfrm>
            <a:off x="0" y="45463"/>
            <a:ext cx="12344400" cy="646331"/>
          </a:xfrm>
          <a:prstGeom prst="rect">
            <a:avLst/>
          </a:prstGeom>
          <a:noFill/>
        </p:spPr>
        <p:txBody>
          <a:bodyPr wrap="square" rtlCol="0">
            <a:spAutoFit/>
          </a:bodyPr>
          <a:lstStyle/>
          <a:p>
            <a:pPr algn="ctr"/>
            <a:r>
              <a:rPr lang="en-US" sz="3600" dirty="0">
                <a:latin typeface="Times New Roman" panose="02020603050405020304" pitchFamily="18" charset="0"/>
                <a:ea typeface="Baskerville" panose="02020502070401020303" pitchFamily="18" charset="0"/>
                <a:cs typeface="Times New Roman" panose="02020603050405020304" pitchFamily="18" charset="0"/>
              </a:rPr>
              <a:t>Castle Russet: A success of the Tri-State Breeding Program</a:t>
            </a:r>
          </a:p>
        </p:txBody>
      </p:sp>
      <p:pic>
        <p:nvPicPr>
          <p:cNvPr id="3" name="Picture 2">
            <a:extLst>
              <a:ext uri="{FF2B5EF4-FFF2-40B4-BE49-F238E27FC236}">
                <a16:creationId xmlns:a16="http://schemas.microsoft.com/office/drawing/2014/main" id="{4A55A53F-9033-E544-9F3E-37CDAEA2A8A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984200" y="1575587"/>
            <a:ext cx="2488086" cy="1888018"/>
          </a:xfrm>
          <a:prstGeom prst="rect">
            <a:avLst/>
          </a:prstGeom>
        </p:spPr>
      </p:pic>
      <p:sp>
        <p:nvSpPr>
          <p:cNvPr id="4" name="Right Bracket 3">
            <a:extLst>
              <a:ext uri="{FF2B5EF4-FFF2-40B4-BE49-F238E27FC236}">
                <a16:creationId xmlns:a16="http://schemas.microsoft.com/office/drawing/2014/main" id="{C7845D62-4A9A-F648-85FC-7695C9DD8037}"/>
              </a:ext>
            </a:extLst>
          </p:cNvPr>
          <p:cNvSpPr/>
          <p:nvPr/>
        </p:nvSpPr>
        <p:spPr>
          <a:xfrm rot="16200000">
            <a:off x="5885989" y="723854"/>
            <a:ext cx="451107" cy="8032383"/>
          </a:xfrm>
          <a:prstGeom prst="rightBracket">
            <a:avLst>
              <a:gd name="adj" fmla="val 0"/>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CA142FFC-3231-D143-A853-0DBAE2903C00}"/>
              </a:ext>
            </a:extLst>
          </p:cNvPr>
          <p:cNvSpPr txBox="1"/>
          <p:nvPr/>
        </p:nvSpPr>
        <p:spPr>
          <a:xfrm>
            <a:off x="3754281" y="3529299"/>
            <a:ext cx="2648595" cy="1200329"/>
          </a:xfrm>
          <a:prstGeom prst="rect">
            <a:avLst/>
          </a:prstGeom>
          <a:noFill/>
        </p:spPr>
        <p:txBody>
          <a:bodyPr wrap="square" rtlCol="0">
            <a:spAutoFit/>
          </a:bodyPr>
          <a:lstStyle/>
          <a:p>
            <a:r>
              <a:rPr lang="en-US" dirty="0">
                <a:latin typeface="Times New Roman" panose="02020603050405020304" pitchFamily="18" charset="0"/>
                <a:ea typeface="Baskerville" panose="02020502070401020303" pitchFamily="18" charset="0"/>
                <a:cs typeface="Times New Roman" panose="02020603050405020304" pitchFamily="18" charset="0"/>
              </a:rPr>
              <a:t>Fusarium dry rot resistant</a:t>
            </a:r>
          </a:p>
          <a:p>
            <a:r>
              <a:rPr lang="en-US" dirty="0" err="1">
                <a:latin typeface="Times New Roman" panose="02020603050405020304" pitchFamily="18" charset="0"/>
                <a:ea typeface="Baskerville" panose="02020502070401020303" pitchFamily="18" charset="0"/>
                <a:cs typeface="Times New Roman" panose="02020603050405020304" pitchFamily="18" charset="0"/>
              </a:rPr>
              <a:t>Erwinia</a:t>
            </a:r>
            <a:r>
              <a:rPr lang="en-US" dirty="0">
                <a:latin typeface="Times New Roman" panose="02020603050405020304" pitchFamily="18" charset="0"/>
                <a:ea typeface="Baskerville" panose="02020502070401020303" pitchFamily="18" charset="0"/>
                <a:cs typeface="Times New Roman" panose="02020603050405020304" pitchFamily="18" charset="0"/>
              </a:rPr>
              <a:t> soft rot resistant</a:t>
            </a:r>
          </a:p>
          <a:p>
            <a:r>
              <a:rPr lang="en-US" dirty="0">
                <a:latin typeface="Times New Roman" panose="02020603050405020304" pitchFamily="18" charset="0"/>
                <a:ea typeface="Baskerville" panose="02020502070401020303" pitchFamily="18" charset="0"/>
                <a:cs typeface="Times New Roman" panose="02020603050405020304" pitchFamily="18" charset="0"/>
              </a:rPr>
              <a:t>Cold sweetening resistant</a:t>
            </a:r>
          </a:p>
          <a:p>
            <a:endParaRPr lang="en-US" dirty="0">
              <a:latin typeface="Baskerville" panose="02020502070401020303" pitchFamily="18" charset="0"/>
              <a:ea typeface="Baskerville" panose="02020502070401020303" pitchFamily="18" charset="0"/>
              <a:cs typeface="Arial Black"/>
            </a:endParaRPr>
          </a:p>
        </p:txBody>
      </p:sp>
      <p:sp>
        <p:nvSpPr>
          <p:cNvPr id="25" name="TextBox 24">
            <a:extLst>
              <a:ext uri="{FF2B5EF4-FFF2-40B4-BE49-F238E27FC236}">
                <a16:creationId xmlns:a16="http://schemas.microsoft.com/office/drawing/2014/main" id="{EC5B06EC-C80D-2947-9363-B5B5A0884D47}"/>
              </a:ext>
            </a:extLst>
          </p:cNvPr>
          <p:cNvSpPr txBox="1"/>
          <p:nvPr/>
        </p:nvSpPr>
        <p:spPr>
          <a:xfrm>
            <a:off x="2217755" y="3541609"/>
            <a:ext cx="1720595" cy="646331"/>
          </a:xfrm>
          <a:prstGeom prst="rect">
            <a:avLst/>
          </a:prstGeom>
          <a:noFill/>
        </p:spPr>
        <p:txBody>
          <a:bodyPr wrap="square" rtlCol="0">
            <a:spAutoFit/>
          </a:bodyPr>
          <a:lstStyle/>
          <a:p>
            <a:r>
              <a:rPr lang="en-US" dirty="0">
                <a:latin typeface="Times New Roman" panose="02020603050405020304" pitchFamily="18" charset="0"/>
                <a:ea typeface="Baskerville" panose="02020502070401020303" pitchFamily="18" charset="0"/>
                <a:cs typeface="Times New Roman" panose="02020603050405020304" pitchFamily="18" charset="0"/>
              </a:rPr>
              <a:t>TRV resistant</a:t>
            </a:r>
          </a:p>
          <a:p>
            <a:r>
              <a:rPr lang="en-US" dirty="0">
                <a:latin typeface="Times New Roman" panose="02020603050405020304" pitchFamily="18" charset="0"/>
                <a:ea typeface="Baskerville" panose="02020502070401020303" pitchFamily="18" charset="0"/>
                <a:cs typeface="Times New Roman" panose="02020603050405020304" pitchFamily="18" charset="0"/>
              </a:rPr>
              <a:t>PVY resistant</a:t>
            </a:r>
          </a:p>
        </p:txBody>
      </p:sp>
      <p:sp>
        <p:nvSpPr>
          <p:cNvPr id="26" name="TextBox 25">
            <a:extLst>
              <a:ext uri="{FF2B5EF4-FFF2-40B4-BE49-F238E27FC236}">
                <a16:creationId xmlns:a16="http://schemas.microsoft.com/office/drawing/2014/main" id="{12C039BF-FBE6-3C41-815B-D87AF762E00F}"/>
              </a:ext>
            </a:extLst>
          </p:cNvPr>
          <p:cNvSpPr txBox="1"/>
          <p:nvPr/>
        </p:nvSpPr>
        <p:spPr>
          <a:xfrm>
            <a:off x="2217755" y="794304"/>
            <a:ext cx="4681539" cy="646331"/>
          </a:xfrm>
          <a:prstGeom prst="rect">
            <a:avLst/>
          </a:prstGeom>
          <a:noFill/>
        </p:spPr>
        <p:txBody>
          <a:bodyPr wrap="square" rtlCol="0">
            <a:spAutoFit/>
          </a:bodyPr>
          <a:lstStyle/>
          <a:p>
            <a:pPr algn="ctr"/>
            <a:r>
              <a:rPr lang="en-US" dirty="0">
                <a:latin typeface="Times New Roman" panose="02020603050405020304" pitchFamily="18" charset="0"/>
                <a:ea typeface="Baskerville" panose="02020502070401020303" pitchFamily="18" charset="0"/>
                <a:cs typeface="Times New Roman" panose="02020603050405020304" pitchFamily="18" charset="0"/>
              </a:rPr>
              <a:t>Long, medium-to-late russet, suitable for fresh or processing market </a:t>
            </a:r>
          </a:p>
        </p:txBody>
      </p:sp>
      <p:sp>
        <p:nvSpPr>
          <p:cNvPr id="27" name="5-Point Star 26">
            <a:extLst>
              <a:ext uri="{FF2B5EF4-FFF2-40B4-BE49-F238E27FC236}">
                <a16:creationId xmlns:a16="http://schemas.microsoft.com/office/drawing/2014/main" id="{F408EF48-1205-124E-B364-BFE024BB2828}"/>
              </a:ext>
            </a:extLst>
          </p:cNvPr>
          <p:cNvSpPr/>
          <p:nvPr/>
        </p:nvSpPr>
        <p:spPr>
          <a:xfrm>
            <a:off x="10059156" y="3131821"/>
            <a:ext cx="334525" cy="297180"/>
          </a:xfrm>
          <a:prstGeom prst="star5">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487E5A9-1992-7444-AFFF-55FC560541CB}"/>
              </a:ext>
            </a:extLst>
          </p:cNvPr>
          <p:cNvSpPr txBox="1"/>
          <p:nvPr/>
        </p:nvSpPr>
        <p:spPr>
          <a:xfrm>
            <a:off x="8438427" y="2792803"/>
            <a:ext cx="858427" cy="369332"/>
          </a:xfrm>
          <a:prstGeom prst="rect">
            <a:avLst/>
          </a:prstGeom>
          <a:noFill/>
        </p:spPr>
        <p:txBody>
          <a:bodyPr wrap="square" rtlCol="0">
            <a:spAutoFit/>
          </a:bodyPr>
          <a:lstStyle/>
          <a:p>
            <a:r>
              <a:rPr lang="en-US" dirty="0">
                <a:solidFill>
                  <a:srgbClr val="FF0000"/>
                </a:solidFill>
              </a:rPr>
              <a:t>50%</a:t>
            </a:r>
          </a:p>
        </p:txBody>
      </p:sp>
      <p:sp>
        <p:nvSpPr>
          <p:cNvPr id="31" name="TextBox 30">
            <a:extLst>
              <a:ext uri="{FF2B5EF4-FFF2-40B4-BE49-F238E27FC236}">
                <a16:creationId xmlns:a16="http://schemas.microsoft.com/office/drawing/2014/main" id="{0DB7FDBE-5608-4D49-A02F-4CC267D03CEB}"/>
              </a:ext>
            </a:extLst>
          </p:cNvPr>
          <p:cNvSpPr txBox="1"/>
          <p:nvPr/>
        </p:nvSpPr>
        <p:spPr>
          <a:xfrm>
            <a:off x="7494490" y="2568086"/>
            <a:ext cx="723711" cy="369332"/>
          </a:xfrm>
          <a:prstGeom prst="rect">
            <a:avLst/>
          </a:prstGeom>
          <a:noFill/>
        </p:spPr>
        <p:txBody>
          <a:bodyPr wrap="square" rtlCol="0">
            <a:spAutoFit/>
          </a:bodyPr>
          <a:lstStyle/>
          <a:p>
            <a:r>
              <a:rPr lang="en-US" dirty="0">
                <a:solidFill>
                  <a:srgbClr val="FF0000"/>
                </a:solidFill>
              </a:rPr>
              <a:t>25%</a:t>
            </a:r>
          </a:p>
        </p:txBody>
      </p:sp>
      <p:sp>
        <p:nvSpPr>
          <p:cNvPr id="32" name="TextBox 31">
            <a:extLst>
              <a:ext uri="{FF2B5EF4-FFF2-40B4-BE49-F238E27FC236}">
                <a16:creationId xmlns:a16="http://schemas.microsoft.com/office/drawing/2014/main" id="{D1DC79A1-AE55-724F-AE7F-0DE7169FD72D}"/>
              </a:ext>
            </a:extLst>
          </p:cNvPr>
          <p:cNvSpPr txBox="1"/>
          <p:nvPr/>
        </p:nvSpPr>
        <p:spPr>
          <a:xfrm>
            <a:off x="6668383" y="3021403"/>
            <a:ext cx="987419" cy="369332"/>
          </a:xfrm>
          <a:prstGeom prst="rect">
            <a:avLst/>
          </a:prstGeom>
          <a:noFill/>
        </p:spPr>
        <p:txBody>
          <a:bodyPr wrap="square" rtlCol="0">
            <a:spAutoFit/>
          </a:bodyPr>
          <a:lstStyle/>
          <a:p>
            <a:r>
              <a:rPr lang="en-US" dirty="0">
                <a:solidFill>
                  <a:srgbClr val="FF0000"/>
                </a:solidFill>
              </a:rPr>
              <a:t>12.5%</a:t>
            </a:r>
          </a:p>
        </p:txBody>
      </p:sp>
      <p:sp>
        <p:nvSpPr>
          <p:cNvPr id="33" name="TextBox 32">
            <a:extLst>
              <a:ext uri="{FF2B5EF4-FFF2-40B4-BE49-F238E27FC236}">
                <a16:creationId xmlns:a16="http://schemas.microsoft.com/office/drawing/2014/main" id="{D765F332-FDB5-1A4E-82EC-BFB4869B848D}"/>
              </a:ext>
            </a:extLst>
          </p:cNvPr>
          <p:cNvSpPr txBox="1"/>
          <p:nvPr/>
        </p:nvSpPr>
        <p:spPr>
          <a:xfrm>
            <a:off x="6146469" y="2078401"/>
            <a:ext cx="594360" cy="369332"/>
          </a:xfrm>
          <a:prstGeom prst="rect">
            <a:avLst/>
          </a:prstGeom>
          <a:noFill/>
        </p:spPr>
        <p:txBody>
          <a:bodyPr wrap="square" rtlCol="0">
            <a:spAutoFit/>
          </a:bodyPr>
          <a:lstStyle/>
          <a:p>
            <a:r>
              <a:rPr lang="en-US" dirty="0">
                <a:solidFill>
                  <a:srgbClr val="FF0000"/>
                </a:solidFill>
              </a:rPr>
              <a:t>6%</a:t>
            </a:r>
          </a:p>
        </p:txBody>
      </p:sp>
      <p:sp>
        <p:nvSpPr>
          <p:cNvPr id="34" name="Right Arrow 33">
            <a:extLst>
              <a:ext uri="{FF2B5EF4-FFF2-40B4-BE49-F238E27FC236}">
                <a16:creationId xmlns:a16="http://schemas.microsoft.com/office/drawing/2014/main" id="{AC9BACEC-2805-B54B-9509-9D9D009D241D}"/>
              </a:ext>
            </a:extLst>
          </p:cNvPr>
          <p:cNvSpPr/>
          <p:nvPr/>
        </p:nvSpPr>
        <p:spPr>
          <a:xfrm rot="7206595">
            <a:off x="6558294" y="3882110"/>
            <a:ext cx="762803" cy="341599"/>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8985B988-943E-8744-AB6F-0A57A16D540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356972" y="4649270"/>
            <a:ext cx="2272643" cy="1706908"/>
          </a:xfrm>
          <a:prstGeom prst="rect">
            <a:avLst/>
          </a:prstGeom>
        </p:spPr>
      </p:pic>
      <p:pic>
        <p:nvPicPr>
          <p:cNvPr id="21" name="Picture 20">
            <a:extLst>
              <a:ext uri="{FF2B5EF4-FFF2-40B4-BE49-F238E27FC236}">
                <a16:creationId xmlns:a16="http://schemas.microsoft.com/office/drawing/2014/main" id="{AA8EB89F-2C10-554B-907F-5DF0498160DB}"/>
              </a:ext>
            </a:extLst>
          </p:cNvPr>
          <p:cNvPicPr>
            <a:picLocks noChangeAspect="1"/>
          </p:cNvPicPr>
          <p:nvPr/>
        </p:nvPicPr>
        <p:blipFill>
          <a:blip r:embed="rId8"/>
          <a:stretch>
            <a:fillRect/>
          </a:stretch>
        </p:blipFill>
        <p:spPr>
          <a:xfrm>
            <a:off x="196106" y="1177973"/>
            <a:ext cx="1990163" cy="2315223"/>
          </a:xfrm>
          <a:prstGeom prst="rect">
            <a:avLst/>
          </a:prstGeom>
        </p:spPr>
      </p:pic>
      <p:sp>
        <p:nvSpPr>
          <p:cNvPr id="19" name="TextBox 18">
            <a:extLst>
              <a:ext uri="{FF2B5EF4-FFF2-40B4-BE49-F238E27FC236}">
                <a16:creationId xmlns:a16="http://schemas.microsoft.com/office/drawing/2014/main" id="{A82B884E-DCA4-7648-A806-F307856ABBCA}"/>
              </a:ext>
            </a:extLst>
          </p:cNvPr>
          <p:cNvSpPr txBox="1"/>
          <p:nvPr/>
        </p:nvSpPr>
        <p:spPr>
          <a:xfrm>
            <a:off x="196105" y="3550023"/>
            <a:ext cx="1990164" cy="646331"/>
          </a:xfrm>
          <a:prstGeom prst="rect">
            <a:avLst/>
          </a:prstGeom>
          <a:noFill/>
        </p:spPr>
        <p:txBody>
          <a:bodyPr wrap="square" rtlCol="0">
            <a:spAutoFit/>
          </a:bodyPr>
          <a:lstStyle/>
          <a:p>
            <a:r>
              <a:rPr lang="en-US" dirty="0">
                <a:solidFill>
                  <a:srgbClr val="0070C0"/>
                </a:solidFill>
                <a:latin typeface="Times New Roman" panose="02020603050405020304" pitchFamily="18" charset="0"/>
                <a:ea typeface="Baskerville" panose="02020502070401020303" pitchFamily="18" charset="0"/>
                <a:cs typeface="Times New Roman" panose="02020603050405020304" pitchFamily="18" charset="0"/>
              </a:rPr>
              <a:t>Dr. Charles Brown (USDA-ARS)</a:t>
            </a:r>
          </a:p>
        </p:txBody>
      </p:sp>
    </p:spTree>
    <p:extLst>
      <p:ext uri="{BB962C8B-B14F-4D97-AF65-F5344CB8AC3E}">
        <p14:creationId xmlns:p14="http://schemas.microsoft.com/office/powerpoint/2010/main" val="8381048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6BB614E0-AFE1-3D49-B4D1-0BE39AB29F2C}"/>
              </a:ext>
            </a:extLst>
          </p:cNvPr>
          <p:cNvSpPr txBox="1">
            <a:spLocks noChangeArrowheads="1"/>
          </p:cNvSpPr>
          <p:nvPr/>
        </p:nvSpPr>
        <p:spPr bwMode="auto">
          <a:xfrm>
            <a:off x="2845572" y="1698695"/>
            <a:ext cx="627512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600" dirty="0">
                <a:latin typeface="Lucida Sans" panose="020B0602030504020204" pitchFamily="34" charset="77"/>
                <a:ea typeface="Andale Mono" panose="020B0509000000000004" pitchFamily="49" charset="0"/>
                <a:cs typeface="Andale Mono" panose="020B0509000000000004" pitchFamily="49" charset="0"/>
              </a:rPr>
              <a:t>Modern approach to potato breeding</a:t>
            </a:r>
          </a:p>
        </p:txBody>
      </p:sp>
    </p:spTree>
    <p:extLst>
      <p:ext uri="{BB962C8B-B14F-4D97-AF65-F5344CB8AC3E}">
        <p14:creationId xmlns:p14="http://schemas.microsoft.com/office/powerpoint/2010/main" val="12918405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Box 58">
            <a:extLst>
              <a:ext uri="{FF2B5EF4-FFF2-40B4-BE49-F238E27FC236}">
                <a16:creationId xmlns:a16="http://schemas.microsoft.com/office/drawing/2014/main" id="{67FE1D06-58A4-FF4B-8E7B-4535C9680969}"/>
              </a:ext>
            </a:extLst>
          </p:cNvPr>
          <p:cNvSpPr txBox="1"/>
          <p:nvPr/>
        </p:nvSpPr>
        <p:spPr>
          <a:xfrm>
            <a:off x="416487" y="92159"/>
            <a:ext cx="10812124" cy="707886"/>
          </a:xfrm>
          <a:prstGeom prst="rect">
            <a:avLst/>
          </a:prstGeom>
          <a:noFill/>
        </p:spPr>
        <p:txBody>
          <a:bodyPr wrap="square" rtlCol="0">
            <a:spAutoFit/>
          </a:bodyPr>
          <a:lstStyle/>
          <a:p>
            <a:pPr algn="ctr"/>
            <a:r>
              <a:rPr lang="en-US" sz="4000" dirty="0">
                <a:solidFill>
                  <a:srgbClr val="FF0000"/>
                </a:solidFill>
                <a:latin typeface="Times New Roman" panose="02020603050405020304" pitchFamily="18" charset="0"/>
                <a:cs typeface="Times New Roman" panose="02020603050405020304" pitchFamily="18" charset="0"/>
              </a:rPr>
              <a:t>Marker</a:t>
            </a:r>
            <a:r>
              <a:rPr lang="en-US" sz="4000" dirty="0">
                <a:latin typeface="Times New Roman" panose="02020603050405020304" pitchFamily="18" charset="0"/>
                <a:cs typeface="Times New Roman" panose="02020603050405020304" pitchFamily="18" charset="0"/>
              </a:rPr>
              <a:t> assisted breeding may be useful</a:t>
            </a:r>
          </a:p>
        </p:txBody>
      </p:sp>
      <p:pic>
        <p:nvPicPr>
          <p:cNvPr id="3" name="Picture 2">
            <a:extLst>
              <a:ext uri="{FF2B5EF4-FFF2-40B4-BE49-F238E27FC236}">
                <a16:creationId xmlns:a16="http://schemas.microsoft.com/office/drawing/2014/main" id="{7B62BD8C-4A99-7E40-AC20-B073A828A4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74763" y="1821549"/>
            <a:ext cx="889382" cy="889382"/>
          </a:xfrm>
          <a:prstGeom prst="rect">
            <a:avLst/>
          </a:prstGeom>
        </p:spPr>
      </p:pic>
      <p:pic>
        <p:nvPicPr>
          <p:cNvPr id="60" name="Picture 59">
            <a:extLst>
              <a:ext uri="{FF2B5EF4-FFF2-40B4-BE49-F238E27FC236}">
                <a16:creationId xmlns:a16="http://schemas.microsoft.com/office/drawing/2014/main" id="{837B02E1-09FF-A347-B9F6-71327530DD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74763" y="2860642"/>
            <a:ext cx="889382" cy="889382"/>
          </a:xfrm>
          <a:prstGeom prst="rect">
            <a:avLst/>
          </a:prstGeom>
        </p:spPr>
      </p:pic>
      <p:pic>
        <p:nvPicPr>
          <p:cNvPr id="61" name="Picture 60">
            <a:extLst>
              <a:ext uri="{FF2B5EF4-FFF2-40B4-BE49-F238E27FC236}">
                <a16:creationId xmlns:a16="http://schemas.microsoft.com/office/drawing/2014/main" id="{3145C22B-92EA-3E46-989E-5AF89705430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74763" y="3927729"/>
            <a:ext cx="889382" cy="889382"/>
          </a:xfrm>
          <a:prstGeom prst="rect">
            <a:avLst/>
          </a:prstGeom>
        </p:spPr>
      </p:pic>
      <p:pic>
        <p:nvPicPr>
          <p:cNvPr id="62" name="Picture 61">
            <a:extLst>
              <a:ext uri="{FF2B5EF4-FFF2-40B4-BE49-F238E27FC236}">
                <a16:creationId xmlns:a16="http://schemas.microsoft.com/office/drawing/2014/main" id="{09E4AF35-7EA7-D642-A2CC-0175ABD2E6F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74763" y="5474417"/>
            <a:ext cx="889382" cy="889382"/>
          </a:xfrm>
          <a:prstGeom prst="rect">
            <a:avLst/>
          </a:prstGeom>
        </p:spPr>
      </p:pic>
      <p:sp>
        <p:nvSpPr>
          <p:cNvPr id="63" name="TextBox 62">
            <a:extLst>
              <a:ext uri="{FF2B5EF4-FFF2-40B4-BE49-F238E27FC236}">
                <a16:creationId xmlns:a16="http://schemas.microsoft.com/office/drawing/2014/main" id="{500465FA-2229-E44B-85EB-DFAA3B82F9AE}"/>
              </a:ext>
            </a:extLst>
          </p:cNvPr>
          <p:cNvSpPr txBox="1"/>
          <p:nvPr/>
        </p:nvSpPr>
        <p:spPr>
          <a:xfrm rot="5400000">
            <a:off x="8639418" y="885682"/>
            <a:ext cx="703696" cy="1569660"/>
          </a:xfrm>
          <a:prstGeom prst="rect">
            <a:avLst/>
          </a:prstGeom>
          <a:noFill/>
        </p:spPr>
        <p:txBody>
          <a:bodyPr wrap="square" rtlCol="0">
            <a:spAutoFit/>
          </a:bodyPr>
          <a:lstStyle/>
          <a:p>
            <a:r>
              <a:rPr lang="en-US" sz="9600" dirty="0"/>
              <a:t>[</a:t>
            </a:r>
          </a:p>
        </p:txBody>
      </p:sp>
      <p:sp>
        <p:nvSpPr>
          <p:cNvPr id="64" name="TextBox 63">
            <a:extLst>
              <a:ext uri="{FF2B5EF4-FFF2-40B4-BE49-F238E27FC236}">
                <a16:creationId xmlns:a16="http://schemas.microsoft.com/office/drawing/2014/main" id="{B29EA495-D682-774F-B386-A33E9AFAD50F}"/>
              </a:ext>
            </a:extLst>
          </p:cNvPr>
          <p:cNvSpPr txBox="1"/>
          <p:nvPr/>
        </p:nvSpPr>
        <p:spPr>
          <a:xfrm rot="16200000">
            <a:off x="8312268" y="5527361"/>
            <a:ext cx="1059197" cy="1569660"/>
          </a:xfrm>
          <a:prstGeom prst="rect">
            <a:avLst/>
          </a:prstGeom>
          <a:noFill/>
        </p:spPr>
        <p:txBody>
          <a:bodyPr wrap="square" rtlCol="0">
            <a:spAutoFit/>
          </a:bodyPr>
          <a:lstStyle/>
          <a:p>
            <a:r>
              <a:rPr lang="en-US" sz="9600" dirty="0"/>
              <a:t>[</a:t>
            </a:r>
          </a:p>
        </p:txBody>
      </p:sp>
      <p:sp>
        <p:nvSpPr>
          <p:cNvPr id="65" name="TextBox 64">
            <a:extLst>
              <a:ext uri="{FF2B5EF4-FFF2-40B4-BE49-F238E27FC236}">
                <a16:creationId xmlns:a16="http://schemas.microsoft.com/office/drawing/2014/main" id="{C9BD5E7A-EA26-4744-B371-9AFB47254C17}"/>
              </a:ext>
            </a:extLst>
          </p:cNvPr>
          <p:cNvSpPr txBox="1"/>
          <p:nvPr/>
        </p:nvSpPr>
        <p:spPr>
          <a:xfrm>
            <a:off x="8408409" y="4032281"/>
            <a:ext cx="1960511" cy="1569660"/>
          </a:xfrm>
          <a:prstGeom prst="rect">
            <a:avLst/>
          </a:prstGeom>
          <a:noFill/>
        </p:spPr>
        <p:txBody>
          <a:bodyPr wrap="square" rtlCol="0">
            <a:spAutoFit/>
          </a:bodyPr>
          <a:lstStyle/>
          <a:p>
            <a:r>
              <a:rPr lang="en-US" sz="9600" dirty="0"/>
              <a:t>…</a:t>
            </a:r>
          </a:p>
        </p:txBody>
      </p:sp>
      <p:sp>
        <p:nvSpPr>
          <p:cNvPr id="66" name="Rectangle 65">
            <a:extLst>
              <a:ext uri="{FF2B5EF4-FFF2-40B4-BE49-F238E27FC236}">
                <a16:creationId xmlns:a16="http://schemas.microsoft.com/office/drawing/2014/main" id="{A0F68F5E-BD7F-0C4C-B294-D1FBAD8E8242}"/>
              </a:ext>
            </a:extLst>
          </p:cNvPr>
          <p:cNvSpPr/>
          <p:nvPr/>
        </p:nvSpPr>
        <p:spPr>
          <a:xfrm>
            <a:off x="9744645" y="1831129"/>
            <a:ext cx="2046588" cy="8893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69AEE976-0FCC-1A4F-8A6A-8B860760A657}"/>
              </a:ext>
            </a:extLst>
          </p:cNvPr>
          <p:cNvSpPr/>
          <p:nvPr/>
        </p:nvSpPr>
        <p:spPr>
          <a:xfrm>
            <a:off x="9744645" y="2860642"/>
            <a:ext cx="2046588" cy="8893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20A8C7BD-2252-D74C-934A-32192AFA427C}"/>
              </a:ext>
            </a:extLst>
          </p:cNvPr>
          <p:cNvSpPr/>
          <p:nvPr/>
        </p:nvSpPr>
        <p:spPr>
          <a:xfrm>
            <a:off x="9744645" y="3944496"/>
            <a:ext cx="2046588" cy="8893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E5FD53CB-920E-2744-97D5-9B38784FDE91}"/>
              </a:ext>
            </a:extLst>
          </p:cNvPr>
          <p:cNvSpPr/>
          <p:nvPr/>
        </p:nvSpPr>
        <p:spPr>
          <a:xfrm>
            <a:off x="9744645" y="5524651"/>
            <a:ext cx="2046588" cy="8893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B25CF34F-4845-5C4E-B152-FBE102675C55}"/>
              </a:ext>
            </a:extLst>
          </p:cNvPr>
          <p:cNvSpPr/>
          <p:nvPr/>
        </p:nvSpPr>
        <p:spPr>
          <a:xfrm>
            <a:off x="9904155" y="2218958"/>
            <a:ext cx="464764" cy="1606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B28CFE62-CE00-0A4D-975E-FBBD87E0807C}"/>
              </a:ext>
            </a:extLst>
          </p:cNvPr>
          <p:cNvSpPr/>
          <p:nvPr/>
        </p:nvSpPr>
        <p:spPr>
          <a:xfrm>
            <a:off x="9892329" y="3225170"/>
            <a:ext cx="464764" cy="1606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33F3544A-1EB7-8940-8870-CDEB7BBD76D0}"/>
              </a:ext>
            </a:extLst>
          </p:cNvPr>
          <p:cNvSpPr/>
          <p:nvPr/>
        </p:nvSpPr>
        <p:spPr>
          <a:xfrm>
            <a:off x="10535557" y="3225025"/>
            <a:ext cx="464764" cy="1606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AF7B46D2-D6D3-E243-99B4-C4D20930E8DB}"/>
              </a:ext>
            </a:extLst>
          </p:cNvPr>
          <p:cNvSpPr/>
          <p:nvPr/>
        </p:nvSpPr>
        <p:spPr>
          <a:xfrm>
            <a:off x="10571750" y="4377100"/>
            <a:ext cx="464764" cy="1606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0761975D-744A-B04B-8D39-E0FEA26B6AC8}"/>
              </a:ext>
            </a:extLst>
          </p:cNvPr>
          <p:cNvSpPr/>
          <p:nvPr/>
        </p:nvSpPr>
        <p:spPr>
          <a:xfrm>
            <a:off x="10571750" y="5981796"/>
            <a:ext cx="464764" cy="1606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D0F7EC0D-7E67-D44E-AD71-F4E1C37FDD77}"/>
              </a:ext>
            </a:extLst>
          </p:cNvPr>
          <p:cNvSpPr/>
          <p:nvPr/>
        </p:nvSpPr>
        <p:spPr>
          <a:xfrm>
            <a:off x="11170247" y="2259498"/>
            <a:ext cx="464764" cy="1606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F0C14BFE-C2D9-FC4B-B57A-A5B8FB8B6DF2}"/>
              </a:ext>
            </a:extLst>
          </p:cNvPr>
          <p:cNvSpPr/>
          <p:nvPr/>
        </p:nvSpPr>
        <p:spPr>
          <a:xfrm>
            <a:off x="11186129" y="5981796"/>
            <a:ext cx="464764" cy="1606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EE8E98FD-FF0C-AD49-83F1-C28B02D8DCE3}"/>
              </a:ext>
            </a:extLst>
          </p:cNvPr>
          <p:cNvSpPr/>
          <p:nvPr/>
        </p:nvSpPr>
        <p:spPr>
          <a:xfrm>
            <a:off x="11186129" y="3225025"/>
            <a:ext cx="464764" cy="1606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1561B5C2-BCA4-8F49-B3BA-87AD185B2FA0}"/>
              </a:ext>
            </a:extLst>
          </p:cNvPr>
          <p:cNvSpPr txBox="1"/>
          <p:nvPr/>
        </p:nvSpPr>
        <p:spPr>
          <a:xfrm>
            <a:off x="9688160" y="1235914"/>
            <a:ext cx="909449" cy="461665"/>
          </a:xfrm>
          <a:prstGeom prst="rect">
            <a:avLst/>
          </a:prstGeom>
          <a:noFill/>
        </p:spPr>
        <p:txBody>
          <a:bodyPr wrap="square" rtlCol="0">
            <a:spAutoFit/>
          </a:bodyPr>
          <a:lstStyle/>
          <a:p>
            <a:r>
              <a:rPr lang="en-US" sz="1200" dirty="0"/>
              <a:t>Disease Resistance</a:t>
            </a:r>
          </a:p>
        </p:txBody>
      </p:sp>
      <p:sp>
        <p:nvSpPr>
          <p:cNvPr id="79" name="TextBox 78">
            <a:extLst>
              <a:ext uri="{FF2B5EF4-FFF2-40B4-BE49-F238E27FC236}">
                <a16:creationId xmlns:a16="http://schemas.microsoft.com/office/drawing/2014/main" id="{9578765E-FCB9-C14E-91B0-3ECBC74AFAA3}"/>
              </a:ext>
            </a:extLst>
          </p:cNvPr>
          <p:cNvSpPr txBox="1"/>
          <p:nvPr/>
        </p:nvSpPr>
        <p:spPr>
          <a:xfrm>
            <a:off x="10348371" y="1352146"/>
            <a:ext cx="909449" cy="276999"/>
          </a:xfrm>
          <a:prstGeom prst="rect">
            <a:avLst/>
          </a:prstGeom>
          <a:noFill/>
        </p:spPr>
        <p:txBody>
          <a:bodyPr wrap="square" rtlCol="0">
            <a:spAutoFit/>
          </a:bodyPr>
          <a:lstStyle/>
          <a:p>
            <a:pPr algn="ctr"/>
            <a:r>
              <a:rPr lang="en-US" sz="1200" dirty="0"/>
              <a:t>Yield</a:t>
            </a:r>
          </a:p>
        </p:txBody>
      </p:sp>
      <p:sp>
        <p:nvSpPr>
          <p:cNvPr id="80" name="TextBox 79">
            <a:extLst>
              <a:ext uri="{FF2B5EF4-FFF2-40B4-BE49-F238E27FC236}">
                <a16:creationId xmlns:a16="http://schemas.microsoft.com/office/drawing/2014/main" id="{0BDB7110-67E6-C14F-9227-3D4977E7F236}"/>
              </a:ext>
            </a:extLst>
          </p:cNvPr>
          <p:cNvSpPr txBox="1"/>
          <p:nvPr/>
        </p:nvSpPr>
        <p:spPr>
          <a:xfrm>
            <a:off x="11013069" y="1256557"/>
            <a:ext cx="1178931" cy="461665"/>
          </a:xfrm>
          <a:prstGeom prst="rect">
            <a:avLst/>
          </a:prstGeom>
          <a:noFill/>
        </p:spPr>
        <p:txBody>
          <a:bodyPr wrap="square" rtlCol="0">
            <a:spAutoFit/>
          </a:bodyPr>
          <a:lstStyle/>
          <a:p>
            <a:pPr algn="ctr"/>
            <a:r>
              <a:rPr lang="en-US" sz="1200" dirty="0"/>
              <a:t>Tuber characteristics</a:t>
            </a:r>
          </a:p>
        </p:txBody>
      </p:sp>
      <p:sp>
        <p:nvSpPr>
          <p:cNvPr id="88" name="&quot;No&quot; Symbol 87">
            <a:extLst>
              <a:ext uri="{FF2B5EF4-FFF2-40B4-BE49-F238E27FC236}">
                <a16:creationId xmlns:a16="http://schemas.microsoft.com/office/drawing/2014/main" id="{1303F0AD-E660-BF48-ADB1-717A95CD59EF}"/>
              </a:ext>
            </a:extLst>
          </p:cNvPr>
          <p:cNvSpPr/>
          <p:nvPr/>
        </p:nvSpPr>
        <p:spPr>
          <a:xfrm>
            <a:off x="8341539" y="1496741"/>
            <a:ext cx="1158395" cy="1342020"/>
          </a:xfrm>
          <a:prstGeom prst="noSmoking">
            <a:avLst>
              <a:gd name="adj" fmla="val 10496"/>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quot;No&quot; Symbol 88">
            <a:extLst>
              <a:ext uri="{FF2B5EF4-FFF2-40B4-BE49-F238E27FC236}">
                <a16:creationId xmlns:a16="http://schemas.microsoft.com/office/drawing/2014/main" id="{E6900528-4777-984E-B7F9-969C6F7B6262}"/>
              </a:ext>
            </a:extLst>
          </p:cNvPr>
          <p:cNvSpPr/>
          <p:nvPr/>
        </p:nvSpPr>
        <p:spPr>
          <a:xfrm>
            <a:off x="8330249" y="3820038"/>
            <a:ext cx="1158395" cy="1342020"/>
          </a:xfrm>
          <a:prstGeom prst="noSmoking">
            <a:avLst>
              <a:gd name="adj" fmla="val 10496"/>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quot;No&quot; Symbol 89">
            <a:extLst>
              <a:ext uri="{FF2B5EF4-FFF2-40B4-BE49-F238E27FC236}">
                <a16:creationId xmlns:a16="http://schemas.microsoft.com/office/drawing/2014/main" id="{229E4BC6-B301-1C4B-8449-75EE69C1DA2C}"/>
              </a:ext>
            </a:extLst>
          </p:cNvPr>
          <p:cNvSpPr/>
          <p:nvPr/>
        </p:nvSpPr>
        <p:spPr>
          <a:xfrm>
            <a:off x="8330249" y="5305323"/>
            <a:ext cx="1158395" cy="1342020"/>
          </a:xfrm>
          <a:prstGeom prst="noSmoking">
            <a:avLst>
              <a:gd name="adj" fmla="val 10496"/>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Frame 90">
            <a:extLst>
              <a:ext uri="{FF2B5EF4-FFF2-40B4-BE49-F238E27FC236}">
                <a16:creationId xmlns:a16="http://schemas.microsoft.com/office/drawing/2014/main" id="{E15D2827-1789-5546-B7E8-D37CC01EE0F7}"/>
              </a:ext>
            </a:extLst>
          </p:cNvPr>
          <p:cNvSpPr/>
          <p:nvPr/>
        </p:nvSpPr>
        <p:spPr>
          <a:xfrm>
            <a:off x="8109840" y="2685342"/>
            <a:ext cx="3927614" cy="1212262"/>
          </a:xfrm>
          <a:prstGeom prst="frame">
            <a:avLst>
              <a:gd name="adj1" fmla="val 4764"/>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2" name="Picture 91">
            <a:extLst>
              <a:ext uri="{FF2B5EF4-FFF2-40B4-BE49-F238E27FC236}">
                <a16:creationId xmlns:a16="http://schemas.microsoft.com/office/drawing/2014/main" id="{5AC1B753-9642-EC4C-B674-25A877E0AD4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06622" y="1606674"/>
            <a:ext cx="1850814" cy="1233569"/>
          </a:xfrm>
          <a:prstGeom prst="rect">
            <a:avLst/>
          </a:prstGeom>
        </p:spPr>
      </p:pic>
      <p:pic>
        <p:nvPicPr>
          <p:cNvPr id="93" name="Picture 92">
            <a:extLst>
              <a:ext uri="{FF2B5EF4-FFF2-40B4-BE49-F238E27FC236}">
                <a16:creationId xmlns:a16="http://schemas.microsoft.com/office/drawing/2014/main" id="{12249C03-DD68-5A47-AF3B-229163D0D91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57676" y="1758450"/>
            <a:ext cx="1340848" cy="1064218"/>
          </a:xfrm>
          <a:prstGeom prst="rect">
            <a:avLst/>
          </a:prstGeom>
        </p:spPr>
      </p:pic>
      <p:sp>
        <p:nvSpPr>
          <p:cNvPr id="94" name="TextBox 93">
            <a:extLst>
              <a:ext uri="{FF2B5EF4-FFF2-40B4-BE49-F238E27FC236}">
                <a16:creationId xmlns:a16="http://schemas.microsoft.com/office/drawing/2014/main" id="{8DB7F563-AA64-E848-8250-B0B1A626E46F}"/>
              </a:ext>
            </a:extLst>
          </p:cNvPr>
          <p:cNvSpPr txBox="1"/>
          <p:nvPr/>
        </p:nvSpPr>
        <p:spPr>
          <a:xfrm>
            <a:off x="3523287" y="2071772"/>
            <a:ext cx="638449" cy="520463"/>
          </a:xfrm>
          <a:prstGeom prst="rect">
            <a:avLst/>
          </a:prstGeom>
          <a:noFill/>
        </p:spPr>
        <p:txBody>
          <a:bodyPr wrap="square" rtlCol="0">
            <a:spAutoFit/>
          </a:bodyPr>
          <a:lstStyle/>
          <a:p>
            <a:pPr algn="ctr"/>
            <a:r>
              <a:rPr lang="en-US" sz="2782" b="1" dirty="0"/>
              <a:t>X</a:t>
            </a:r>
          </a:p>
        </p:txBody>
      </p:sp>
      <p:sp>
        <p:nvSpPr>
          <p:cNvPr id="95" name="TextBox 94">
            <a:extLst>
              <a:ext uri="{FF2B5EF4-FFF2-40B4-BE49-F238E27FC236}">
                <a16:creationId xmlns:a16="http://schemas.microsoft.com/office/drawing/2014/main" id="{6E1A4F8B-B549-4B43-983D-6DCA5B08F1C0}"/>
              </a:ext>
            </a:extLst>
          </p:cNvPr>
          <p:cNvSpPr txBox="1"/>
          <p:nvPr/>
        </p:nvSpPr>
        <p:spPr>
          <a:xfrm>
            <a:off x="281641" y="1035069"/>
            <a:ext cx="2982076" cy="461665"/>
          </a:xfrm>
          <a:prstGeom prst="rect">
            <a:avLst/>
          </a:prstGeom>
          <a:noFill/>
        </p:spPr>
        <p:txBody>
          <a:bodyPr wrap="square" rtlCol="0">
            <a:spAutoFit/>
          </a:bodyPr>
          <a:lstStyle/>
          <a:p>
            <a:pPr algn="ctr"/>
            <a:r>
              <a:rPr lang="en-US" sz="2400" dirty="0">
                <a:latin typeface="+mj-lt"/>
                <a:ea typeface="Baskerville" panose="02020502070401020303" pitchFamily="18" charset="0"/>
              </a:rPr>
              <a:t>Disease resistant</a:t>
            </a:r>
          </a:p>
        </p:txBody>
      </p:sp>
      <p:sp>
        <p:nvSpPr>
          <p:cNvPr id="96" name="TextBox 95">
            <a:extLst>
              <a:ext uri="{FF2B5EF4-FFF2-40B4-BE49-F238E27FC236}">
                <a16:creationId xmlns:a16="http://schemas.microsoft.com/office/drawing/2014/main" id="{5B63E9C4-816F-0F48-AA27-FF68CB6388E4}"/>
              </a:ext>
            </a:extLst>
          </p:cNvPr>
          <p:cNvSpPr txBox="1"/>
          <p:nvPr/>
        </p:nvSpPr>
        <p:spPr>
          <a:xfrm>
            <a:off x="3451943" y="1000734"/>
            <a:ext cx="4622006" cy="461665"/>
          </a:xfrm>
          <a:prstGeom prst="rect">
            <a:avLst/>
          </a:prstGeom>
          <a:noFill/>
        </p:spPr>
        <p:txBody>
          <a:bodyPr wrap="square" rtlCol="0">
            <a:spAutoFit/>
          </a:bodyPr>
          <a:lstStyle/>
          <a:p>
            <a:pPr algn="ctr"/>
            <a:r>
              <a:rPr lang="en-US" sz="2400" dirty="0">
                <a:latin typeface="+mj-lt"/>
                <a:ea typeface="Baskerville" panose="02020502070401020303" pitchFamily="18" charset="0"/>
              </a:rPr>
              <a:t>Elite (with high combining ability)</a:t>
            </a:r>
          </a:p>
        </p:txBody>
      </p:sp>
      <p:pic>
        <p:nvPicPr>
          <p:cNvPr id="97" name="Picture 96">
            <a:extLst>
              <a:ext uri="{FF2B5EF4-FFF2-40B4-BE49-F238E27FC236}">
                <a16:creationId xmlns:a16="http://schemas.microsoft.com/office/drawing/2014/main" id="{E37B7C83-400A-484F-94C9-52C35764A93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436796" y="2570995"/>
            <a:ext cx="934891" cy="893746"/>
          </a:xfrm>
          <a:prstGeom prst="rect">
            <a:avLst/>
          </a:prstGeom>
        </p:spPr>
      </p:pic>
      <p:pic>
        <p:nvPicPr>
          <p:cNvPr id="98" name="Picture 97" descr="crs_field.jpeg">
            <a:extLst>
              <a:ext uri="{FF2B5EF4-FFF2-40B4-BE49-F238E27FC236}">
                <a16:creationId xmlns:a16="http://schemas.microsoft.com/office/drawing/2014/main" id="{FFC7912B-4AA1-AB42-8EF2-B1C3411AE9E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625509" y="3473401"/>
            <a:ext cx="2612736" cy="1953948"/>
          </a:xfrm>
          <a:prstGeom prst="rect">
            <a:avLst/>
          </a:prstGeom>
        </p:spPr>
      </p:pic>
      <p:sp>
        <p:nvSpPr>
          <p:cNvPr id="99" name="TextBox 98">
            <a:extLst>
              <a:ext uri="{FF2B5EF4-FFF2-40B4-BE49-F238E27FC236}">
                <a16:creationId xmlns:a16="http://schemas.microsoft.com/office/drawing/2014/main" id="{F7C112EF-5771-414A-816C-83FBEC6148F5}"/>
              </a:ext>
            </a:extLst>
          </p:cNvPr>
          <p:cNvSpPr txBox="1"/>
          <p:nvPr/>
        </p:nvSpPr>
        <p:spPr>
          <a:xfrm>
            <a:off x="4439419" y="2936300"/>
            <a:ext cx="2982076" cy="461665"/>
          </a:xfrm>
          <a:prstGeom prst="rect">
            <a:avLst/>
          </a:prstGeom>
          <a:noFill/>
        </p:spPr>
        <p:txBody>
          <a:bodyPr wrap="square" rtlCol="0">
            <a:spAutoFit/>
          </a:bodyPr>
          <a:lstStyle/>
          <a:p>
            <a:pPr algn="ctr"/>
            <a:r>
              <a:rPr lang="en-US" sz="2400" dirty="0">
                <a:latin typeface="+mj-lt"/>
                <a:ea typeface="Baskerville" panose="02020502070401020303" pitchFamily="18" charset="0"/>
              </a:rPr>
              <a:t>Field trial</a:t>
            </a:r>
          </a:p>
        </p:txBody>
      </p:sp>
      <p:pic>
        <p:nvPicPr>
          <p:cNvPr id="100" name="Picture 99">
            <a:extLst>
              <a:ext uri="{FF2B5EF4-FFF2-40B4-BE49-F238E27FC236}">
                <a16:creationId xmlns:a16="http://schemas.microsoft.com/office/drawing/2014/main" id="{32094C7D-437A-B841-8821-6D7C78D1041E}"/>
              </a:ext>
            </a:extLst>
          </p:cNvPr>
          <p:cNvPicPr>
            <a:picLocks noChangeAspect="1"/>
          </p:cNvPicPr>
          <p:nvPr/>
        </p:nvPicPr>
        <p:blipFill>
          <a:blip r:embed="rId8"/>
          <a:stretch>
            <a:fillRect/>
          </a:stretch>
        </p:blipFill>
        <p:spPr>
          <a:xfrm>
            <a:off x="799134" y="3534470"/>
            <a:ext cx="2415391" cy="1921770"/>
          </a:xfrm>
          <a:prstGeom prst="rect">
            <a:avLst/>
          </a:prstGeom>
        </p:spPr>
      </p:pic>
      <p:sp>
        <p:nvSpPr>
          <p:cNvPr id="101" name="TextBox 100">
            <a:extLst>
              <a:ext uri="{FF2B5EF4-FFF2-40B4-BE49-F238E27FC236}">
                <a16:creationId xmlns:a16="http://schemas.microsoft.com/office/drawing/2014/main" id="{A092916F-7160-654F-BC6A-3CCCE208BEAF}"/>
              </a:ext>
            </a:extLst>
          </p:cNvPr>
          <p:cNvSpPr txBox="1"/>
          <p:nvPr/>
        </p:nvSpPr>
        <p:spPr>
          <a:xfrm>
            <a:off x="497280" y="2921334"/>
            <a:ext cx="2982076" cy="461665"/>
          </a:xfrm>
          <a:prstGeom prst="rect">
            <a:avLst/>
          </a:prstGeom>
          <a:noFill/>
        </p:spPr>
        <p:txBody>
          <a:bodyPr wrap="square" rtlCol="0">
            <a:spAutoFit/>
          </a:bodyPr>
          <a:lstStyle/>
          <a:p>
            <a:pPr algn="ctr"/>
            <a:r>
              <a:rPr lang="en-US" sz="2400" dirty="0">
                <a:latin typeface="+mj-lt"/>
                <a:ea typeface="Baskerville" panose="02020502070401020303" pitchFamily="18" charset="0"/>
              </a:rPr>
              <a:t>Mini-tubers</a:t>
            </a:r>
          </a:p>
        </p:txBody>
      </p:sp>
      <p:cxnSp>
        <p:nvCxnSpPr>
          <p:cNvPr id="87" name="Straight Arrow Connector 86">
            <a:extLst>
              <a:ext uri="{FF2B5EF4-FFF2-40B4-BE49-F238E27FC236}">
                <a16:creationId xmlns:a16="http://schemas.microsoft.com/office/drawing/2014/main" id="{FC26116B-0C3A-BC49-BE09-EB9FBCD27EE9}"/>
              </a:ext>
            </a:extLst>
          </p:cNvPr>
          <p:cNvCxnSpPr>
            <a:cxnSpLocks/>
          </p:cNvCxnSpPr>
          <p:nvPr/>
        </p:nvCxnSpPr>
        <p:spPr>
          <a:xfrm flipH="1">
            <a:off x="2491829" y="3359769"/>
            <a:ext cx="5093129" cy="1343674"/>
          </a:xfrm>
          <a:prstGeom prst="straightConnector1">
            <a:avLst/>
          </a:prstGeom>
          <a:ln w="1238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593F4676-4C6D-6645-A815-6DBB91FB22D8}"/>
              </a:ext>
            </a:extLst>
          </p:cNvPr>
          <p:cNvSpPr txBox="1"/>
          <p:nvPr/>
        </p:nvSpPr>
        <p:spPr>
          <a:xfrm>
            <a:off x="-322685" y="5700916"/>
            <a:ext cx="4622006" cy="461665"/>
          </a:xfrm>
          <a:prstGeom prst="rect">
            <a:avLst/>
          </a:prstGeom>
          <a:noFill/>
        </p:spPr>
        <p:txBody>
          <a:bodyPr wrap="square" rtlCol="0">
            <a:spAutoFit/>
          </a:bodyPr>
          <a:lstStyle/>
          <a:p>
            <a:pPr algn="ctr"/>
            <a:r>
              <a:rPr lang="en-US" sz="2400" b="1" dirty="0">
                <a:solidFill>
                  <a:schemeClr val="accent2"/>
                </a:solidFill>
                <a:latin typeface="+mj-lt"/>
                <a:ea typeface="Baskerville" panose="02020502070401020303" pitchFamily="18" charset="0"/>
              </a:rPr>
              <a:t>Maybe select here?!</a:t>
            </a:r>
          </a:p>
        </p:txBody>
      </p:sp>
      <p:sp>
        <p:nvSpPr>
          <p:cNvPr id="112" name="TextBox 111">
            <a:extLst>
              <a:ext uri="{FF2B5EF4-FFF2-40B4-BE49-F238E27FC236}">
                <a16:creationId xmlns:a16="http://schemas.microsoft.com/office/drawing/2014/main" id="{9F63D935-B269-2A49-B672-99BB28C5701D}"/>
              </a:ext>
            </a:extLst>
          </p:cNvPr>
          <p:cNvSpPr txBox="1"/>
          <p:nvPr/>
        </p:nvSpPr>
        <p:spPr>
          <a:xfrm>
            <a:off x="3655163" y="5658268"/>
            <a:ext cx="4622006" cy="461665"/>
          </a:xfrm>
          <a:prstGeom prst="rect">
            <a:avLst/>
          </a:prstGeom>
          <a:noFill/>
        </p:spPr>
        <p:txBody>
          <a:bodyPr wrap="square" rtlCol="0">
            <a:spAutoFit/>
          </a:bodyPr>
          <a:lstStyle/>
          <a:p>
            <a:pPr algn="ctr"/>
            <a:r>
              <a:rPr lang="en-US" sz="2400" dirty="0">
                <a:solidFill>
                  <a:srgbClr val="00B050"/>
                </a:solidFill>
                <a:latin typeface="+mj-lt"/>
                <a:ea typeface="Baskerville" panose="02020502070401020303" pitchFamily="18" charset="0"/>
              </a:rPr>
              <a:t>Did it work?</a:t>
            </a:r>
          </a:p>
        </p:txBody>
      </p:sp>
      <p:sp>
        <p:nvSpPr>
          <p:cNvPr id="113" name="TextBox 112">
            <a:extLst>
              <a:ext uri="{FF2B5EF4-FFF2-40B4-BE49-F238E27FC236}">
                <a16:creationId xmlns:a16="http://schemas.microsoft.com/office/drawing/2014/main" id="{CFB4F373-710F-AD44-AC0E-A6CE778EA0D8}"/>
              </a:ext>
            </a:extLst>
          </p:cNvPr>
          <p:cNvSpPr txBox="1"/>
          <p:nvPr/>
        </p:nvSpPr>
        <p:spPr>
          <a:xfrm>
            <a:off x="197027" y="6334752"/>
            <a:ext cx="7801035" cy="461665"/>
          </a:xfrm>
          <a:prstGeom prst="rect">
            <a:avLst/>
          </a:prstGeom>
          <a:noFill/>
        </p:spPr>
        <p:txBody>
          <a:bodyPr wrap="square" rtlCol="0">
            <a:spAutoFit/>
          </a:bodyPr>
          <a:lstStyle/>
          <a:p>
            <a:pPr algn="ctr"/>
            <a:r>
              <a:rPr lang="en-US" sz="2400" dirty="0">
                <a:solidFill>
                  <a:srgbClr val="FF0000"/>
                </a:solidFill>
                <a:latin typeface="+mj-lt"/>
                <a:ea typeface="Baskerville" panose="02020502070401020303" pitchFamily="18" charset="0"/>
              </a:rPr>
              <a:t>* Leverage CGIAR-Intertek Excellence in Breeding initiative </a:t>
            </a:r>
          </a:p>
        </p:txBody>
      </p:sp>
    </p:spTree>
    <p:extLst>
      <p:ext uri="{BB962C8B-B14F-4D97-AF65-F5344CB8AC3E}">
        <p14:creationId xmlns:p14="http://schemas.microsoft.com/office/powerpoint/2010/main" val="8834031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D1784F-477E-5D43-9E8B-968154AC0A83}"/>
              </a:ext>
            </a:extLst>
          </p:cNvPr>
          <p:cNvSpPr txBox="1"/>
          <p:nvPr/>
        </p:nvSpPr>
        <p:spPr>
          <a:xfrm>
            <a:off x="689938" y="145416"/>
            <a:ext cx="10812124" cy="1323439"/>
          </a:xfrm>
          <a:prstGeom prst="rect">
            <a:avLst/>
          </a:prstGeom>
          <a:noFill/>
        </p:spPr>
        <p:txBody>
          <a:bodyPr wrap="square" rtlCol="0">
            <a:spAutoFit/>
          </a:bodyPr>
          <a:lstStyle/>
          <a:p>
            <a:pPr algn="ctr"/>
            <a:r>
              <a:rPr lang="en-US" sz="4000" dirty="0">
                <a:latin typeface="Times New Roman" panose="02020603050405020304" pitchFamily="18" charset="0"/>
                <a:cs typeface="Times New Roman" panose="02020603050405020304" pitchFamily="18" charset="0"/>
              </a:rPr>
              <a:t>Genetic markers are available for some sources of disease resistance</a:t>
            </a:r>
          </a:p>
        </p:txBody>
      </p:sp>
      <p:sp>
        <p:nvSpPr>
          <p:cNvPr id="5" name="TextBox 4">
            <a:extLst>
              <a:ext uri="{FF2B5EF4-FFF2-40B4-BE49-F238E27FC236}">
                <a16:creationId xmlns:a16="http://schemas.microsoft.com/office/drawing/2014/main" id="{D6FFC480-786B-8B40-9656-52351EF0A6A6}"/>
              </a:ext>
            </a:extLst>
          </p:cNvPr>
          <p:cNvSpPr txBox="1"/>
          <p:nvPr/>
        </p:nvSpPr>
        <p:spPr>
          <a:xfrm>
            <a:off x="0" y="1420081"/>
            <a:ext cx="4108956" cy="584775"/>
          </a:xfrm>
          <a:prstGeom prst="rect">
            <a:avLst/>
          </a:prstGeom>
          <a:noFill/>
        </p:spPr>
        <p:txBody>
          <a:bodyPr wrap="square" rtlCol="0">
            <a:spAutoFit/>
          </a:bodyPr>
          <a:lstStyle/>
          <a:p>
            <a:pPr algn="ctr"/>
            <a:r>
              <a:rPr lang="en-US" sz="3200" dirty="0">
                <a:latin typeface="+mj-lt"/>
                <a:ea typeface="Baskerville" panose="02020502070401020303" pitchFamily="18" charset="0"/>
              </a:rPr>
              <a:t>Potato virus Y (PVY)</a:t>
            </a:r>
          </a:p>
        </p:txBody>
      </p:sp>
      <p:sp>
        <p:nvSpPr>
          <p:cNvPr id="6" name="TextBox 5">
            <a:extLst>
              <a:ext uri="{FF2B5EF4-FFF2-40B4-BE49-F238E27FC236}">
                <a16:creationId xmlns:a16="http://schemas.microsoft.com/office/drawing/2014/main" id="{68E35565-9376-EE44-AE90-03F8F297CC2E}"/>
              </a:ext>
            </a:extLst>
          </p:cNvPr>
          <p:cNvSpPr txBox="1"/>
          <p:nvPr/>
        </p:nvSpPr>
        <p:spPr>
          <a:xfrm>
            <a:off x="-376927" y="3991712"/>
            <a:ext cx="6096000" cy="584775"/>
          </a:xfrm>
          <a:prstGeom prst="rect">
            <a:avLst/>
          </a:prstGeom>
          <a:noFill/>
        </p:spPr>
        <p:txBody>
          <a:bodyPr wrap="square" rtlCol="0">
            <a:spAutoFit/>
          </a:bodyPr>
          <a:lstStyle/>
          <a:p>
            <a:pPr algn="ctr"/>
            <a:r>
              <a:rPr lang="en-US" sz="3200" dirty="0">
                <a:latin typeface="+mj-lt"/>
                <a:ea typeface="Baskerville" panose="02020502070401020303" pitchFamily="18" charset="0"/>
              </a:rPr>
              <a:t>Potato cyst nematode (PCN)</a:t>
            </a:r>
          </a:p>
        </p:txBody>
      </p:sp>
      <p:pic>
        <p:nvPicPr>
          <p:cNvPr id="1026" name="Picture 2" descr="Nematology : USDA ARS">
            <a:extLst>
              <a:ext uri="{FF2B5EF4-FFF2-40B4-BE49-F238E27FC236}">
                <a16:creationId xmlns:a16="http://schemas.microsoft.com/office/drawing/2014/main" id="{A31E76D9-F6AE-EF4F-8E54-EAF15A67719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9263" y="4676391"/>
            <a:ext cx="4646347" cy="20361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tato Virus Y (PVY)">
            <a:extLst>
              <a:ext uri="{FF2B5EF4-FFF2-40B4-BE49-F238E27FC236}">
                <a16:creationId xmlns:a16="http://schemas.microsoft.com/office/drawing/2014/main" id="{97FC15E7-2D76-E84C-9097-FE9A582DADD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9263" y="2204446"/>
            <a:ext cx="3245610" cy="16228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gly Fight The emergence of tuber necrotic viruses unites industry | Potato  Grower Magazine">
            <a:extLst>
              <a:ext uri="{FF2B5EF4-FFF2-40B4-BE49-F238E27FC236}">
                <a16:creationId xmlns:a16="http://schemas.microsoft.com/office/drawing/2014/main" id="{B0539A86-DEA6-6840-A6EE-BA84C39B3C6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97982" y="2199478"/>
            <a:ext cx="2098018" cy="162777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2872DB3-7865-CB4C-936B-1D91D6D47208}"/>
              </a:ext>
            </a:extLst>
          </p:cNvPr>
          <p:cNvSpPr txBox="1"/>
          <p:nvPr/>
        </p:nvSpPr>
        <p:spPr>
          <a:xfrm>
            <a:off x="7062865" y="2199478"/>
            <a:ext cx="4108956" cy="1077218"/>
          </a:xfrm>
          <a:prstGeom prst="rect">
            <a:avLst/>
          </a:prstGeom>
          <a:noFill/>
        </p:spPr>
        <p:txBody>
          <a:bodyPr wrap="square" rtlCol="0">
            <a:spAutoFit/>
          </a:bodyPr>
          <a:lstStyle/>
          <a:p>
            <a:pPr algn="ctr"/>
            <a:r>
              <a:rPr lang="en-US" sz="3200" dirty="0">
                <a:latin typeface="+mj-lt"/>
                <a:ea typeface="Baskerville" panose="02020502070401020303" pitchFamily="18" charset="0"/>
              </a:rPr>
              <a:t>Immunity conferred by:</a:t>
            </a:r>
          </a:p>
          <a:p>
            <a:pPr algn="ctr"/>
            <a:r>
              <a:rPr lang="en-US" sz="3200" dirty="0" err="1">
                <a:latin typeface="+mj-lt"/>
                <a:ea typeface="Baskerville" panose="02020502070401020303" pitchFamily="18" charset="0"/>
              </a:rPr>
              <a:t>Ry</a:t>
            </a:r>
            <a:r>
              <a:rPr lang="en-US" sz="3200" baseline="-25000" dirty="0" err="1">
                <a:latin typeface="+mj-lt"/>
                <a:ea typeface="Baskerville" panose="02020502070401020303" pitchFamily="18" charset="0"/>
              </a:rPr>
              <a:t>sto</a:t>
            </a:r>
            <a:r>
              <a:rPr lang="en-US" sz="3200" dirty="0">
                <a:latin typeface="+mj-lt"/>
                <a:ea typeface="Baskerville" panose="02020502070401020303" pitchFamily="18" charset="0"/>
              </a:rPr>
              <a:t>, </a:t>
            </a:r>
            <a:r>
              <a:rPr lang="en-US" sz="3200" dirty="0" err="1">
                <a:latin typeface="+mj-lt"/>
                <a:ea typeface="Baskerville" panose="02020502070401020303" pitchFamily="18" charset="0"/>
              </a:rPr>
              <a:t>Rya</a:t>
            </a:r>
            <a:r>
              <a:rPr lang="en-US" sz="3200" baseline="-25000" dirty="0" err="1">
                <a:latin typeface="+mj-lt"/>
                <a:ea typeface="Baskerville" panose="02020502070401020303" pitchFamily="18" charset="0"/>
              </a:rPr>
              <a:t>dg</a:t>
            </a:r>
            <a:r>
              <a:rPr lang="en-US" sz="3200" dirty="0">
                <a:latin typeface="+mj-lt"/>
                <a:ea typeface="Baskerville" panose="02020502070401020303" pitchFamily="18" charset="0"/>
              </a:rPr>
              <a:t>, </a:t>
            </a:r>
            <a:r>
              <a:rPr lang="en-US" sz="3200" dirty="0" err="1">
                <a:latin typeface="+mj-lt"/>
                <a:ea typeface="Baskerville" panose="02020502070401020303" pitchFamily="18" charset="0"/>
              </a:rPr>
              <a:t>Ry</a:t>
            </a:r>
            <a:r>
              <a:rPr lang="en-US" sz="3200" baseline="-25000" dirty="0" err="1">
                <a:latin typeface="+mj-lt"/>
                <a:ea typeface="Baskerville" panose="02020502070401020303" pitchFamily="18" charset="0"/>
              </a:rPr>
              <a:t>chc</a:t>
            </a:r>
            <a:endParaRPr lang="en-US" sz="3200" baseline="-25000" dirty="0">
              <a:latin typeface="+mj-lt"/>
              <a:ea typeface="Baskerville" panose="02020502070401020303" pitchFamily="18" charset="0"/>
            </a:endParaRPr>
          </a:p>
        </p:txBody>
      </p:sp>
      <p:sp>
        <p:nvSpPr>
          <p:cNvPr id="12" name="TextBox 11">
            <a:extLst>
              <a:ext uri="{FF2B5EF4-FFF2-40B4-BE49-F238E27FC236}">
                <a16:creationId xmlns:a16="http://schemas.microsoft.com/office/drawing/2014/main" id="{611C9445-2FC5-1D4E-BED7-49B5B01C7518}"/>
              </a:ext>
            </a:extLst>
          </p:cNvPr>
          <p:cNvSpPr txBox="1"/>
          <p:nvPr/>
        </p:nvSpPr>
        <p:spPr>
          <a:xfrm>
            <a:off x="6500734" y="5274960"/>
            <a:ext cx="4108956" cy="1077218"/>
          </a:xfrm>
          <a:prstGeom prst="rect">
            <a:avLst/>
          </a:prstGeom>
          <a:noFill/>
        </p:spPr>
        <p:txBody>
          <a:bodyPr wrap="square" rtlCol="0">
            <a:spAutoFit/>
          </a:bodyPr>
          <a:lstStyle/>
          <a:p>
            <a:pPr algn="ctr"/>
            <a:r>
              <a:rPr lang="en-US" sz="3200" dirty="0">
                <a:latin typeface="+mj-lt"/>
                <a:ea typeface="Baskerville" panose="02020502070401020303" pitchFamily="18" charset="0"/>
              </a:rPr>
              <a:t>Immunity conferred by:</a:t>
            </a:r>
          </a:p>
          <a:p>
            <a:pPr algn="ctr"/>
            <a:r>
              <a:rPr lang="en-US" sz="3200" dirty="0">
                <a:latin typeface="+mj-lt"/>
                <a:ea typeface="Baskerville" panose="02020502070401020303" pitchFamily="18" charset="0"/>
              </a:rPr>
              <a:t>Hero1 (H1)</a:t>
            </a:r>
            <a:endParaRPr lang="en-US" sz="3200" baseline="-25000" dirty="0">
              <a:latin typeface="+mj-lt"/>
              <a:ea typeface="Baskerville" panose="02020502070401020303" pitchFamily="18" charset="0"/>
            </a:endParaRPr>
          </a:p>
        </p:txBody>
      </p:sp>
      <p:sp>
        <p:nvSpPr>
          <p:cNvPr id="13" name="TextBox 12">
            <a:extLst>
              <a:ext uri="{FF2B5EF4-FFF2-40B4-BE49-F238E27FC236}">
                <a16:creationId xmlns:a16="http://schemas.microsoft.com/office/drawing/2014/main" id="{AAC6B5E1-40DA-934C-ADAC-C9F8433E3636}"/>
              </a:ext>
            </a:extLst>
          </p:cNvPr>
          <p:cNvSpPr txBox="1"/>
          <p:nvPr/>
        </p:nvSpPr>
        <p:spPr>
          <a:xfrm>
            <a:off x="6857307" y="3490554"/>
            <a:ext cx="4108956" cy="400110"/>
          </a:xfrm>
          <a:prstGeom prst="rect">
            <a:avLst/>
          </a:prstGeom>
          <a:noFill/>
        </p:spPr>
        <p:txBody>
          <a:bodyPr wrap="square" rtlCol="0">
            <a:spAutoFit/>
          </a:bodyPr>
          <a:lstStyle/>
          <a:p>
            <a:pPr algn="ctr"/>
            <a:r>
              <a:rPr lang="en-US" sz="2000" dirty="0">
                <a:latin typeface="+mj-lt"/>
                <a:ea typeface="Baskerville" panose="02020502070401020303" pitchFamily="18" charset="0"/>
              </a:rPr>
              <a:t>See:  </a:t>
            </a:r>
            <a:r>
              <a:rPr lang="en-US" sz="2000" dirty="0" err="1">
                <a:solidFill>
                  <a:srgbClr val="FF0000"/>
                </a:solidFill>
                <a:latin typeface="+mj-lt"/>
                <a:ea typeface="Baskerville" panose="02020502070401020303" pitchFamily="18" charset="0"/>
              </a:rPr>
              <a:t>Elison</a:t>
            </a:r>
            <a:r>
              <a:rPr lang="en-US" sz="2000" dirty="0">
                <a:solidFill>
                  <a:srgbClr val="FF0000"/>
                </a:solidFill>
                <a:latin typeface="+mj-lt"/>
                <a:ea typeface="Baskerville" panose="02020502070401020303" pitchFamily="18" charset="0"/>
              </a:rPr>
              <a:t> et al., 2020</a:t>
            </a:r>
            <a:endParaRPr lang="en-US" sz="2000" baseline="-25000" dirty="0">
              <a:solidFill>
                <a:srgbClr val="FF0000"/>
              </a:solidFill>
              <a:latin typeface="+mj-lt"/>
              <a:ea typeface="Baskerville" panose="02020502070401020303" pitchFamily="18" charset="0"/>
            </a:endParaRPr>
          </a:p>
        </p:txBody>
      </p:sp>
      <p:sp>
        <p:nvSpPr>
          <p:cNvPr id="14" name="TextBox 13">
            <a:extLst>
              <a:ext uri="{FF2B5EF4-FFF2-40B4-BE49-F238E27FC236}">
                <a16:creationId xmlns:a16="http://schemas.microsoft.com/office/drawing/2014/main" id="{43C4ADB9-8A80-3143-BD6B-6293952379F3}"/>
              </a:ext>
            </a:extLst>
          </p:cNvPr>
          <p:cNvSpPr txBox="1"/>
          <p:nvPr/>
        </p:nvSpPr>
        <p:spPr>
          <a:xfrm>
            <a:off x="6500734" y="6352178"/>
            <a:ext cx="4108956" cy="400110"/>
          </a:xfrm>
          <a:prstGeom prst="rect">
            <a:avLst/>
          </a:prstGeom>
          <a:noFill/>
        </p:spPr>
        <p:txBody>
          <a:bodyPr wrap="square" rtlCol="0">
            <a:spAutoFit/>
          </a:bodyPr>
          <a:lstStyle/>
          <a:p>
            <a:pPr algn="ctr"/>
            <a:r>
              <a:rPr lang="en-US" sz="2000" dirty="0">
                <a:latin typeface="+mj-lt"/>
                <a:ea typeface="Baskerville" panose="02020502070401020303" pitchFamily="18" charset="0"/>
              </a:rPr>
              <a:t>See:  </a:t>
            </a:r>
            <a:r>
              <a:rPr lang="en-US" sz="2000" dirty="0">
                <a:solidFill>
                  <a:srgbClr val="FF0000"/>
                </a:solidFill>
                <a:latin typeface="+mj-lt"/>
                <a:ea typeface="Baskerville" panose="02020502070401020303" pitchFamily="18" charset="0"/>
              </a:rPr>
              <a:t>Bakker et al., 2011</a:t>
            </a:r>
            <a:endParaRPr lang="en-US" sz="2000" baseline="-25000" dirty="0">
              <a:solidFill>
                <a:srgbClr val="FF0000"/>
              </a:solidFill>
              <a:latin typeface="+mj-lt"/>
              <a:ea typeface="Baskerville" panose="02020502070401020303" pitchFamily="18" charset="0"/>
            </a:endParaRPr>
          </a:p>
        </p:txBody>
      </p:sp>
    </p:spTree>
    <p:extLst>
      <p:ext uri="{BB962C8B-B14F-4D97-AF65-F5344CB8AC3E}">
        <p14:creationId xmlns:p14="http://schemas.microsoft.com/office/powerpoint/2010/main" val="18806473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D4BEC6-452B-A846-AA4B-3BCF707DB84A}"/>
              </a:ext>
            </a:extLst>
          </p:cNvPr>
          <p:cNvSpPr txBox="1"/>
          <p:nvPr/>
        </p:nvSpPr>
        <p:spPr>
          <a:xfrm>
            <a:off x="248330" y="-3012"/>
            <a:ext cx="11240904" cy="769441"/>
          </a:xfrm>
          <a:prstGeom prst="rect">
            <a:avLst/>
          </a:prstGeom>
          <a:noFill/>
        </p:spPr>
        <p:txBody>
          <a:bodyPr wrap="square" rtlCol="0">
            <a:spAutoFit/>
          </a:bodyPr>
          <a:lstStyle/>
          <a:p>
            <a:pPr algn="ctr"/>
            <a:r>
              <a:rPr lang="en-US" sz="4400" dirty="0"/>
              <a:t>Alternative strategy</a:t>
            </a:r>
          </a:p>
        </p:txBody>
      </p:sp>
      <p:pic>
        <p:nvPicPr>
          <p:cNvPr id="5" name="Picture 4">
            <a:extLst>
              <a:ext uri="{FF2B5EF4-FFF2-40B4-BE49-F238E27FC236}">
                <a16:creationId xmlns:a16="http://schemas.microsoft.com/office/drawing/2014/main" id="{36A7A354-1759-8B44-BFD1-122CD686B8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8239" y="1415354"/>
            <a:ext cx="1163338" cy="923330"/>
          </a:xfrm>
          <a:prstGeom prst="rect">
            <a:avLst/>
          </a:prstGeom>
        </p:spPr>
      </p:pic>
      <p:pic>
        <p:nvPicPr>
          <p:cNvPr id="6" name="Picture 5">
            <a:extLst>
              <a:ext uri="{FF2B5EF4-FFF2-40B4-BE49-F238E27FC236}">
                <a16:creationId xmlns:a16="http://schemas.microsoft.com/office/drawing/2014/main" id="{B8165B48-DC53-4B42-8C19-A48775DAF42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3078279" y="1362878"/>
            <a:ext cx="707884" cy="1090141"/>
          </a:xfrm>
          <a:prstGeom prst="rect">
            <a:avLst/>
          </a:prstGeom>
        </p:spPr>
      </p:pic>
      <p:sp>
        <p:nvSpPr>
          <p:cNvPr id="7" name="TextBox 6">
            <a:extLst>
              <a:ext uri="{FF2B5EF4-FFF2-40B4-BE49-F238E27FC236}">
                <a16:creationId xmlns:a16="http://schemas.microsoft.com/office/drawing/2014/main" id="{5B0EDF01-7D3A-454E-BE49-CEF618433959}"/>
              </a:ext>
            </a:extLst>
          </p:cNvPr>
          <p:cNvSpPr txBox="1"/>
          <p:nvPr/>
        </p:nvSpPr>
        <p:spPr>
          <a:xfrm>
            <a:off x="1992414" y="1554007"/>
            <a:ext cx="689591" cy="707886"/>
          </a:xfrm>
          <a:prstGeom prst="rect">
            <a:avLst/>
          </a:prstGeom>
          <a:noFill/>
        </p:spPr>
        <p:txBody>
          <a:bodyPr wrap="square" rtlCol="0">
            <a:spAutoFit/>
          </a:bodyPr>
          <a:lstStyle/>
          <a:p>
            <a:pPr algn="ctr"/>
            <a:r>
              <a:rPr lang="en-US" sz="4000" b="1" dirty="0"/>
              <a:t>X</a:t>
            </a:r>
            <a:endParaRPr lang="en-US" sz="4000" b="1" baseline="-25000" dirty="0"/>
          </a:p>
        </p:txBody>
      </p:sp>
      <p:pic>
        <p:nvPicPr>
          <p:cNvPr id="12" name="Picture 11">
            <a:extLst>
              <a:ext uri="{FF2B5EF4-FFF2-40B4-BE49-F238E27FC236}">
                <a16:creationId xmlns:a16="http://schemas.microsoft.com/office/drawing/2014/main" id="{27491C1F-E9D1-DE44-AB23-D6CAEAAEBC9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35555" y="2497642"/>
            <a:ext cx="570993" cy="570993"/>
          </a:xfrm>
          <a:prstGeom prst="rect">
            <a:avLst/>
          </a:prstGeom>
        </p:spPr>
      </p:pic>
      <p:pic>
        <p:nvPicPr>
          <p:cNvPr id="14" name="Picture 13">
            <a:extLst>
              <a:ext uri="{FF2B5EF4-FFF2-40B4-BE49-F238E27FC236}">
                <a16:creationId xmlns:a16="http://schemas.microsoft.com/office/drawing/2014/main" id="{1BA10BFD-CC9A-444C-A0FB-FB43645006C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95378" y="3267492"/>
            <a:ext cx="849021" cy="616590"/>
          </a:xfrm>
          <a:prstGeom prst="rect">
            <a:avLst/>
          </a:prstGeom>
        </p:spPr>
      </p:pic>
      <p:pic>
        <p:nvPicPr>
          <p:cNvPr id="15" name="Picture 14">
            <a:extLst>
              <a:ext uri="{FF2B5EF4-FFF2-40B4-BE49-F238E27FC236}">
                <a16:creationId xmlns:a16="http://schemas.microsoft.com/office/drawing/2014/main" id="{991B6D3D-E7B1-6C4E-BD6B-608A8CF1DA2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462703" y="5146466"/>
            <a:ext cx="714375" cy="714375"/>
          </a:xfrm>
          <a:prstGeom prst="rect">
            <a:avLst/>
          </a:prstGeom>
        </p:spPr>
      </p:pic>
      <p:pic>
        <p:nvPicPr>
          <p:cNvPr id="16" name="Picture 15">
            <a:extLst>
              <a:ext uri="{FF2B5EF4-FFF2-40B4-BE49-F238E27FC236}">
                <a16:creationId xmlns:a16="http://schemas.microsoft.com/office/drawing/2014/main" id="{E1E21DC7-EA8E-F141-B841-AECB77F0809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535555" y="4694987"/>
            <a:ext cx="652027" cy="398633"/>
          </a:xfrm>
          <a:prstGeom prst="rect">
            <a:avLst/>
          </a:prstGeom>
        </p:spPr>
      </p:pic>
      <p:pic>
        <p:nvPicPr>
          <p:cNvPr id="17" name="Picture 16">
            <a:extLst>
              <a:ext uri="{FF2B5EF4-FFF2-40B4-BE49-F238E27FC236}">
                <a16:creationId xmlns:a16="http://schemas.microsoft.com/office/drawing/2014/main" id="{5B8940C9-8523-3440-8538-A82F266A613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504665" y="4038611"/>
            <a:ext cx="630449" cy="446273"/>
          </a:xfrm>
          <a:prstGeom prst="rect">
            <a:avLst/>
          </a:prstGeom>
        </p:spPr>
      </p:pic>
      <p:sp>
        <p:nvSpPr>
          <p:cNvPr id="29" name="Rectangle 28">
            <a:extLst>
              <a:ext uri="{FF2B5EF4-FFF2-40B4-BE49-F238E27FC236}">
                <a16:creationId xmlns:a16="http://schemas.microsoft.com/office/drawing/2014/main" id="{8CA5C993-C7E9-A846-99AC-44EEF39CAA47}"/>
              </a:ext>
            </a:extLst>
          </p:cNvPr>
          <p:cNvSpPr/>
          <p:nvPr/>
        </p:nvSpPr>
        <p:spPr>
          <a:xfrm>
            <a:off x="6384120" y="2439096"/>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BF1D399-6ED0-4A47-A82D-0EC3607B820E}"/>
              </a:ext>
            </a:extLst>
          </p:cNvPr>
          <p:cNvSpPr/>
          <p:nvPr/>
        </p:nvSpPr>
        <p:spPr>
          <a:xfrm>
            <a:off x="6384120" y="3162320"/>
            <a:ext cx="435632" cy="57099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22416DC-E08E-8B48-8EA3-4DD5DFDE0C56}"/>
              </a:ext>
            </a:extLst>
          </p:cNvPr>
          <p:cNvSpPr/>
          <p:nvPr/>
        </p:nvSpPr>
        <p:spPr>
          <a:xfrm>
            <a:off x="6384120" y="3860553"/>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F483DD9-6F4F-5742-8872-F1CD61CDB8F6}"/>
              </a:ext>
            </a:extLst>
          </p:cNvPr>
          <p:cNvSpPr/>
          <p:nvPr/>
        </p:nvSpPr>
        <p:spPr>
          <a:xfrm>
            <a:off x="6384120" y="4553982"/>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CDB9E31-606E-B04F-950C-BB1F84BA75E5}"/>
              </a:ext>
            </a:extLst>
          </p:cNvPr>
          <p:cNvSpPr/>
          <p:nvPr/>
        </p:nvSpPr>
        <p:spPr>
          <a:xfrm>
            <a:off x="6384120" y="5247411"/>
            <a:ext cx="435632" cy="57099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26C20E51-2DF2-714C-BCBD-862F500A188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22148" y="2634060"/>
            <a:ext cx="4304718" cy="3228538"/>
          </a:xfrm>
          <a:prstGeom prst="rect">
            <a:avLst/>
          </a:prstGeom>
        </p:spPr>
      </p:pic>
      <p:sp>
        <p:nvSpPr>
          <p:cNvPr id="56" name="TextBox 55">
            <a:extLst>
              <a:ext uri="{FF2B5EF4-FFF2-40B4-BE49-F238E27FC236}">
                <a16:creationId xmlns:a16="http://schemas.microsoft.com/office/drawing/2014/main" id="{808A73CD-78CF-034E-A950-4DDAC2EAA791}"/>
              </a:ext>
            </a:extLst>
          </p:cNvPr>
          <p:cNvSpPr txBox="1"/>
          <p:nvPr/>
        </p:nvSpPr>
        <p:spPr>
          <a:xfrm rot="19079015">
            <a:off x="6272509" y="1267679"/>
            <a:ext cx="2218120" cy="369332"/>
          </a:xfrm>
          <a:prstGeom prst="rect">
            <a:avLst/>
          </a:prstGeom>
          <a:noFill/>
        </p:spPr>
        <p:txBody>
          <a:bodyPr wrap="square" rtlCol="0">
            <a:spAutoFit/>
          </a:bodyPr>
          <a:lstStyle/>
          <a:p>
            <a:r>
              <a:rPr lang="en-US" dirty="0"/>
              <a:t>Disease resistance</a:t>
            </a:r>
          </a:p>
        </p:txBody>
      </p:sp>
      <p:sp>
        <p:nvSpPr>
          <p:cNvPr id="57" name="TextBox 56">
            <a:extLst>
              <a:ext uri="{FF2B5EF4-FFF2-40B4-BE49-F238E27FC236}">
                <a16:creationId xmlns:a16="http://schemas.microsoft.com/office/drawing/2014/main" id="{6A35DC26-2B9D-DD4F-B90F-53D0DE91BB31}"/>
              </a:ext>
            </a:extLst>
          </p:cNvPr>
          <p:cNvSpPr txBox="1"/>
          <p:nvPr/>
        </p:nvSpPr>
        <p:spPr>
          <a:xfrm rot="16200000">
            <a:off x="3666844" y="4227811"/>
            <a:ext cx="2843215" cy="369332"/>
          </a:xfrm>
          <a:prstGeom prst="rect">
            <a:avLst/>
          </a:prstGeom>
          <a:noFill/>
        </p:spPr>
        <p:txBody>
          <a:bodyPr wrap="square" rtlCol="0">
            <a:spAutoFit/>
          </a:bodyPr>
          <a:lstStyle/>
          <a:p>
            <a:r>
              <a:rPr lang="en-US" dirty="0"/>
              <a:t>Hundreds of F1 progeny</a:t>
            </a:r>
          </a:p>
        </p:txBody>
      </p:sp>
      <p:sp>
        <p:nvSpPr>
          <p:cNvPr id="60" name="Rectangle 59">
            <a:extLst>
              <a:ext uri="{FF2B5EF4-FFF2-40B4-BE49-F238E27FC236}">
                <a16:creationId xmlns:a16="http://schemas.microsoft.com/office/drawing/2014/main" id="{331C9D1D-810C-0B46-AD5F-69BFDD7F39EF}"/>
              </a:ext>
            </a:extLst>
          </p:cNvPr>
          <p:cNvSpPr/>
          <p:nvPr/>
        </p:nvSpPr>
        <p:spPr>
          <a:xfrm>
            <a:off x="422335" y="6145827"/>
            <a:ext cx="4651466" cy="369332"/>
          </a:xfrm>
          <a:prstGeom prst="rect">
            <a:avLst/>
          </a:prstGeom>
        </p:spPr>
        <p:txBody>
          <a:bodyPr wrap="none">
            <a:spAutoFit/>
          </a:bodyPr>
          <a:lstStyle/>
          <a:p>
            <a:r>
              <a:rPr lang="en-US" dirty="0">
                <a:solidFill>
                  <a:srgbClr val="00B050"/>
                </a:solidFill>
              </a:rPr>
              <a:t>Selection at Klamath Falls, OR and Aberdeen, ID</a:t>
            </a:r>
          </a:p>
        </p:txBody>
      </p:sp>
      <p:pic>
        <p:nvPicPr>
          <p:cNvPr id="62" name="Picture 61">
            <a:extLst>
              <a:ext uri="{FF2B5EF4-FFF2-40B4-BE49-F238E27FC236}">
                <a16:creationId xmlns:a16="http://schemas.microsoft.com/office/drawing/2014/main" id="{38AEFDB0-641D-3B40-8FB3-D9BCFAAEC19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546199" y="5996342"/>
            <a:ext cx="616591" cy="616591"/>
          </a:xfrm>
          <a:prstGeom prst="rect">
            <a:avLst/>
          </a:prstGeom>
        </p:spPr>
      </p:pic>
      <p:sp>
        <p:nvSpPr>
          <p:cNvPr id="64" name="Rectangle 63">
            <a:extLst>
              <a:ext uri="{FF2B5EF4-FFF2-40B4-BE49-F238E27FC236}">
                <a16:creationId xmlns:a16="http://schemas.microsoft.com/office/drawing/2014/main" id="{B65514B2-ED33-C544-97C2-DFF08204AC4A}"/>
              </a:ext>
            </a:extLst>
          </p:cNvPr>
          <p:cNvSpPr/>
          <p:nvPr/>
        </p:nvSpPr>
        <p:spPr>
          <a:xfrm>
            <a:off x="6384120" y="6042830"/>
            <a:ext cx="435632" cy="57099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5C64DD9-5703-A443-AF99-B12C3E3EA3AB}"/>
              </a:ext>
            </a:extLst>
          </p:cNvPr>
          <p:cNvSpPr txBox="1"/>
          <p:nvPr/>
        </p:nvSpPr>
        <p:spPr>
          <a:xfrm>
            <a:off x="2913255" y="879289"/>
            <a:ext cx="1384231" cy="461665"/>
          </a:xfrm>
          <a:prstGeom prst="rect">
            <a:avLst/>
          </a:prstGeom>
          <a:noFill/>
        </p:spPr>
        <p:txBody>
          <a:bodyPr wrap="square" rtlCol="0">
            <a:spAutoFit/>
          </a:bodyPr>
          <a:lstStyle/>
          <a:p>
            <a:r>
              <a:rPr lang="en-US" sz="2400" dirty="0"/>
              <a:t>Resistant</a:t>
            </a:r>
          </a:p>
        </p:txBody>
      </p:sp>
      <p:sp>
        <p:nvSpPr>
          <p:cNvPr id="26" name="TextBox 25">
            <a:extLst>
              <a:ext uri="{FF2B5EF4-FFF2-40B4-BE49-F238E27FC236}">
                <a16:creationId xmlns:a16="http://schemas.microsoft.com/office/drawing/2014/main" id="{D7D9B10A-131F-B94E-8E4C-9703D4908EE4}"/>
              </a:ext>
            </a:extLst>
          </p:cNvPr>
          <p:cNvSpPr txBox="1"/>
          <p:nvPr/>
        </p:nvSpPr>
        <p:spPr>
          <a:xfrm>
            <a:off x="729318" y="863215"/>
            <a:ext cx="1384231" cy="461665"/>
          </a:xfrm>
          <a:prstGeom prst="rect">
            <a:avLst/>
          </a:prstGeom>
          <a:noFill/>
        </p:spPr>
        <p:txBody>
          <a:bodyPr wrap="square" rtlCol="0">
            <a:spAutoFit/>
          </a:bodyPr>
          <a:lstStyle/>
          <a:p>
            <a:r>
              <a:rPr lang="en-US" sz="2400" dirty="0"/>
              <a:t>Superior</a:t>
            </a:r>
          </a:p>
        </p:txBody>
      </p:sp>
    </p:spTree>
    <p:extLst>
      <p:ext uri="{BB962C8B-B14F-4D97-AF65-F5344CB8AC3E}">
        <p14:creationId xmlns:p14="http://schemas.microsoft.com/office/powerpoint/2010/main" val="19150635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A7A354-1759-8B44-BFD1-122CD686B8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8239" y="1415354"/>
            <a:ext cx="1163338" cy="923330"/>
          </a:xfrm>
          <a:prstGeom prst="rect">
            <a:avLst/>
          </a:prstGeom>
        </p:spPr>
      </p:pic>
      <p:pic>
        <p:nvPicPr>
          <p:cNvPr id="6" name="Picture 5">
            <a:extLst>
              <a:ext uri="{FF2B5EF4-FFF2-40B4-BE49-F238E27FC236}">
                <a16:creationId xmlns:a16="http://schemas.microsoft.com/office/drawing/2014/main" id="{B8165B48-DC53-4B42-8C19-A48775DAF42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3078279" y="1362878"/>
            <a:ext cx="707884" cy="1090141"/>
          </a:xfrm>
          <a:prstGeom prst="rect">
            <a:avLst/>
          </a:prstGeom>
        </p:spPr>
      </p:pic>
      <p:sp>
        <p:nvSpPr>
          <p:cNvPr id="7" name="TextBox 6">
            <a:extLst>
              <a:ext uri="{FF2B5EF4-FFF2-40B4-BE49-F238E27FC236}">
                <a16:creationId xmlns:a16="http://schemas.microsoft.com/office/drawing/2014/main" id="{5B0EDF01-7D3A-454E-BE49-CEF618433959}"/>
              </a:ext>
            </a:extLst>
          </p:cNvPr>
          <p:cNvSpPr txBox="1"/>
          <p:nvPr/>
        </p:nvSpPr>
        <p:spPr>
          <a:xfrm>
            <a:off x="1992414" y="1554007"/>
            <a:ext cx="689591" cy="707886"/>
          </a:xfrm>
          <a:prstGeom prst="rect">
            <a:avLst/>
          </a:prstGeom>
          <a:noFill/>
        </p:spPr>
        <p:txBody>
          <a:bodyPr wrap="square" rtlCol="0">
            <a:spAutoFit/>
          </a:bodyPr>
          <a:lstStyle/>
          <a:p>
            <a:pPr algn="ctr"/>
            <a:r>
              <a:rPr lang="en-US" sz="4000" b="1" dirty="0"/>
              <a:t>X</a:t>
            </a:r>
            <a:endParaRPr lang="en-US" sz="4000" b="1" baseline="-25000" dirty="0"/>
          </a:p>
        </p:txBody>
      </p:sp>
      <p:pic>
        <p:nvPicPr>
          <p:cNvPr id="12" name="Picture 11">
            <a:extLst>
              <a:ext uri="{FF2B5EF4-FFF2-40B4-BE49-F238E27FC236}">
                <a16:creationId xmlns:a16="http://schemas.microsoft.com/office/drawing/2014/main" id="{27491C1F-E9D1-DE44-AB23-D6CAEAAEBC9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35555" y="2497642"/>
            <a:ext cx="570993" cy="570993"/>
          </a:xfrm>
          <a:prstGeom prst="rect">
            <a:avLst/>
          </a:prstGeom>
        </p:spPr>
      </p:pic>
      <p:pic>
        <p:nvPicPr>
          <p:cNvPr id="14" name="Picture 13">
            <a:extLst>
              <a:ext uri="{FF2B5EF4-FFF2-40B4-BE49-F238E27FC236}">
                <a16:creationId xmlns:a16="http://schemas.microsoft.com/office/drawing/2014/main" id="{1BA10BFD-CC9A-444C-A0FB-FB43645006C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95378" y="3267492"/>
            <a:ext cx="849021" cy="616590"/>
          </a:xfrm>
          <a:prstGeom prst="rect">
            <a:avLst/>
          </a:prstGeom>
        </p:spPr>
      </p:pic>
      <p:pic>
        <p:nvPicPr>
          <p:cNvPr id="15" name="Picture 14">
            <a:extLst>
              <a:ext uri="{FF2B5EF4-FFF2-40B4-BE49-F238E27FC236}">
                <a16:creationId xmlns:a16="http://schemas.microsoft.com/office/drawing/2014/main" id="{991B6D3D-E7B1-6C4E-BD6B-608A8CF1DA2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462703" y="5146466"/>
            <a:ext cx="714375" cy="714375"/>
          </a:xfrm>
          <a:prstGeom prst="rect">
            <a:avLst/>
          </a:prstGeom>
        </p:spPr>
      </p:pic>
      <p:pic>
        <p:nvPicPr>
          <p:cNvPr id="16" name="Picture 15">
            <a:extLst>
              <a:ext uri="{FF2B5EF4-FFF2-40B4-BE49-F238E27FC236}">
                <a16:creationId xmlns:a16="http://schemas.microsoft.com/office/drawing/2014/main" id="{E1E21DC7-EA8E-F141-B841-AECB77F0809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535555" y="4694987"/>
            <a:ext cx="652027" cy="398633"/>
          </a:xfrm>
          <a:prstGeom prst="rect">
            <a:avLst/>
          </a:prstGeom>
        </p:spPr>
      </p:pic>
      <p:pic>
        <p:nvPicPr>
          <p:cNvPr id="17" name="Picture 16">
            <a:extLst>
              <a:ext uri="{FF2B5EF4-FFF2-40B4-BE49-F238E27FC236}">
                <a16:creationId xmlns:a16="http://schemas.microsoft.com/office/drawing/2014/main" id="{5B8940C9-8523-3440-8538-A82F266A613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504665" y="4038611"/>
            <a:ext cx="630449" cy="446273"/>
          </a:xfrm>
          <a:prstGeom prst="rect">
            <a:avLst/>
          </a:prstGeom>
        </p:spPr>
      </p:pic>
      <p:sp>
        <p:nvSpPr>
          <p:cNvPr id="23" name="Rectangle 22">
            <a:extLst>
              <a:ext uri="{FF2B5EF4-FFF2-40B4-BE49-F238E27FC236}">
                <a16:creationId xmlns:a16="http://schemas.microsoft.com/office/drawing/2014/main" id="{C7825FAF-62EC-3E48-A905-80CA5900A3A7}"/>
              </a:ext>
            </a:extLst>
          </p:cNvPr>
          <p:cNvSpPr/>
          <p:nvPr/>
        </p:nvSpPr>
        <p:spPr>
          <a:xfrm>
            <a:off x="7037759" y="2419166"/>
            <a:ext cx="435632" cy="570993"/>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7EFD626-1B6E-B24E-96ED-708F7BA47353}"/>
              </a:ext>
            </a:extLst>
          </p:cNvPr>
          <p:cNvSpPr/>
          <p:nvPr/>
        </p:nvSpPr>
        <p:spPr>
          <a:xfrm>
            <a:off x="7037759" y="3142390"/>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E55626D-7A77-B14D-8A69-48F156AFEEEB}"/>
              </a:ext>
            </a:extLst>
          </p:cNvPr>
          <p:cNvSpPr/>
          <p:nvPr/>
        </p:nvSpPr>
        <p:spPr>
          <a:xfrm>
            <a:off x="7037759" y="3840623"/>
            <a:ext cx="435632" cy="570993"/>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B2923F8-B4DA-0146-99BE-E5ABD2B242C9}"/>
              </a:ext>
            </a:extLst>
          </p:cNvPr>
          <p:cNvSpPr/>
          <p:nvPr/>
        </p:nvSpPr>
        <p:spPr>
          <a:xfrm>
            <a:off x="7037759" y="4534052"/>
            <a:ext cx="435632" cy="570993"/>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A2AB332-F769-B645-BAF4-4F368E758962}"/>
              </a:ext>
            </a:extLst>
          </p:cNvPr>
          <p:cNvSpPr/>
          <p:nvPr/>
        </p:nvSpPr>
        <p:spPr>
          <a:xfrm>
            <a:off x="7037759" y="5227481"/>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CA5C993-C7E9-A846-99AC-44EEF39CAA47}"/>
              </a:ext>
            </a:extLst>
          </p:cNvPr>
          <p:cNvSpPr/>
          <p:nvPr/>
        </p:nvSpPr>
        <p:spPr>
          <a:xfrm>
            <a:off x="6384120" y="2439096"/>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BF1D399-6ED0-4A47-A82D-0EC3607B820E}"/>
              </a:ext>
            </a:extLst>
          </p:cNvPr>
          <p:cNvSpPr/>
          <p:nvPr/>
        </p:nvSpPr>
        <p:spPr>
          <a:xfrm>
            <a:off x="6384120" y="3162320"/>
            <a:ext cx="435632" cy="57099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22416DC-E08E-8B48-8EA3-4DD5DFDE0C56}"/>
              </a:ext>
            </a:extLst>
          </p:cNvPr>
          <p:cNvSpPr/>
          <p:nvPr/>
        </p:nvSpPr>
        <p:spPr>
          <a:xfrm>
            <a:off x="6384120" y="3860553"/>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F483DD9-6F4F-5742-8872-F1CD61CDB8F6}"/>
              </a:ext>
            </a:extLst>
          </p:cNvPr>
          <p:cNvSpPr/>
          <p:nvPr/>
        </p:nvSpPr>
        <p:spPr>
          <a:xfrm>
            <a:off x="6384120" y="4553982"/>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CDB9E31-606E-B04F-950C-BB1F84BA75E5}"/>
              </a:ext>
            </a:extLst>
          </p:cNvPr>
          <p:cNvSpPr/>
          <p:nvPr/>
        </p:nvSpPr>
        <p:spPr>
          <a:xfrm>
            <a:off x="6384120" y="5247411"/>
            <a:ext cx="435632" cy="57099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95D206E-379A-DC45-9032-3D680543AD5A}"/>
              </a:ext>
            </a:extLst>
          </p:cNvPr>
          <p:cNvSpPr/>
          <p:nvPr/>
        </p:nvSpPr>
        <p:spPr>
          <a:xfrm>
            <a:off x="7694439" y="2419166"/>
            <a:ext cx="435632" cy="570993"/>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2BB36D0-AEAE-234C-9A38-C6B533AC975D}"/>
              </a:ext>
            </a:extLst>
          </p:cNvPr>
          <p:cNvSpPr/>
          <p:nvPr/>
        </p:nvSpPr>
        <p:spPr>
          <a:xfrm>
            <a:off x="7694439" y="3142390"/>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B88C731-D498-D34F-BA5B-98305063E56D}"/>
              </a:ext>
            </a:extLst>
          </p:cNvPr>
          <p:cNvSpPr/>
          <p:nvPr/>
        </p:nvSpPr>
        <p:spPr>
          <a:xfrm>
            <a:off x="7694439" y="3840623"/>
            <a:ext cx="435632" cy="570993"/>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19A1D41-0687-4348-8444-5A467A84C312}"/>
              </a:ext>
            </a:extLst>
          </p:cNvPr>
          <p:cNvSpPr/>
          <p:nvPr/>
        </p:nvSpPr>
        <p:spPr>
          <a:xfrm>
            <a:off x="7694439" y="4534052"/>
            <a:ext cx="435632" cy="570993"/>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1514A71-D516-EC40-B5C6-F33474F160D9}"/>
              </a:ext>
            </a:extLst>
          </p:cNvPr>
          <p:cNvSpPr/>
          <p:nvPr/>
        </p:nvSpPr>
        <p:spPr>
          <a:xfrm>
            <a:off x="7694439" y="5227481"/>
            <a:ext cx="435632" cy="570993"/>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26C20E51-2DF2-714C-BCBD-862F500A188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22148" y="2634060"/>
            <a:ext cx="4304718" cy="3228538"/>
          </a:xfrm>
          <a:prstGeom prst="rect">
            <a:avLst/>
          </a:prstGeom>
        </p:spPr>
      </p:pic>
      <p:sp>
        <p:nvSpPr>
          <p:cNvPr id="54" name="TextBox 53">
            <a:extLst>
              <a:ext uri="{FF2B5EF4-FFF2-40B4-BE49-F238E27FC236}">
                <a16:creationId xmlns:a16="http://schemas.microsoft.com/office/drawing/2014/main" id="{42BCCA85-32D8-8548-BEC5-B1FDEA3A7B10}"/>
              </a:ext>
            </a:extLst>
          </p:cNvPr>
          <p:cNvSpPr txBox="1"/>
          <p:nvPr/>
        </p:nvSpPr>
        <p:spPr>
          <a:xfrm rot="19079015">
            <a:off x="6803194" y="1309938"/>
            <a:ext cx="2218120" cy="369332"/>
          </a:xfrm>
          <a:prstGeom prst="rect">
            <a:avLst/>
          </a:prstGeom>
          <a:noFill/>
        </p:spPr>
        <p:txBody>
          <a:bodyPr wrap="square" rtlCol="0">
            <a:spAutoFit/>
          </a:bodyPr>
          <a:lstStyle/>
          <a:p>
            <a:r>
              <a:rPr lang="en-US" dirty="0"/>
              <a:t>Field performance</a:t>
            </a:r>
          </a:p>
        </p:txBody>
      </p:sp>
      <p:sp>
        <p:nvSpPr>
          <p:cNvPr id="55" name="TextBox 54">
            <a:extLst>
              <a:ext uri="{FF2B5EF4-FFF2-40B4-BE49-F238E27FC236}">
                <a16:creationId xmlns:a16="http://schemas.microsoft.com/office/drawing/2014/main" id="{F49E18F0-188C-8947-A2D0-A817B57B72BB}"/>
              </a:ext>
            </a:extLst>
          </p:cNvPr>
          <p:cNvSpPr txBox="1"/>
          <p:nvPr/>
        </p:nvSpPr>
        <p:spPr>
          <a:xfrm rot="19079015">
            <a:off x="7521351" y="1278844"/>
            <a:ext cx="2218120" cy="369332"/>
          </a:xfrm>
          <a:prstGeom prst="rect">
            <a:avLst/>
          </a:prstGeom>
          <a:noFill/>
        </p:spPr>
        <p:txBody>
          <a:bodyPr wrap="square" rtlCol="0">
            <a:spAutoFit/>
          </a:bodyPr>
          <a:lstStyle/>
          <a:p>
            <a:r>
              <a:rPr lang="en-US" dirty="0"/>
              <a:t>Market class fit</a:t>
            </a:r>
          </a:p>
        </p:txBody>
      </p:sp>
      <p:sp>
        <p:nvSpPr>
          <p:cNvPr id="56" name="TextBox 55">
            <a:extLst>
              <a:ext uri="{FF2B5EF4-FFF2-40B4-BE49-F238E27FC236}">
                <a16:creationId xmlns:a16="http://schemas.microsoft.com/office/drawing/2014/main" id="{808A73CD-78CF-034E-A950-4DDAC2EAA791}"/>
              </a:ext>
            </a:extLst>
          </p:cNvPr>
          <p:cNvSpPr txBox="1"/>
          <p:nvPr/>
        </p:nvSpPr>
        <p:spPr>
          <a:xfrm rot="19079015">
            <a:off x="6272509" y="1267679"/>
            <a:ext cx="2218120" cy="369332"/>
          </a:xfrm>
          <a:prstGeom prst="rect">
            <a:avLst/>
          </a:prstGeom>
          <a:noFill/>
        </p:spPr>
        <p:txBody>
          <a:bodyPr wrap="square" rtlCol="0">
            <a:spAutoFit/>
          </a:bodyPr>
          <a:lstStyle/>
          <a:p>
            <a:r>
              <a:rPr lang="en-US" dirty="0"/>
              <a:t>Disease resistance</a:t>
            </a:r>
          </a:p>
        </p:txBody>
      </p:sp>
      <p:sp>
        <p:nvSpPr>
          <p:cNvPr id="57" name="TextBox 56">
            <a:extLst>
              <a:ext uri="{FF2B5EF4-FFF2-40B4-BE49-F238E27FC236}">
                <a16:creationId xmlns:a16="http://schemas.microsoft.com/office/drawing/2014/main" id="{6A35DC26-2B9D-DD4F-B90F-53D0DE91BB31}"/>
              </a:ext>
            </a:extLst>
          </p:cNvPr>
          <p:cNvSpPr txBox="1"/>
          <p:nvPr/>
        </p:nvSpPr>
        <p:spPr>
          <a:xfrm rot="16200000">
            <a:off x="3666844" y="4227811"/>
            <a:ext cx="2843215" cy="369332"/>
          </a:xfrm>
          <a:prstGeom prst="rect">
            <a:avLst/>
          </a:prstGeom>
          <a:noFill/>
        </p:spPr>
        <p:txBody>
          <a:bodyPr wrap="square" rtlCol="0">
            <a:spAutoFit/>
          </a:bodyPr>
          <a:lstStyle/>
          <a:p>
            <a:r>
              <a:rPr lang="en-US" dirty="0"/>
              <a:t>Hundreds of F1 progeny</a:t>
            </a:r>
          </a:p>
        </p:txBody>
      </p:sp>
      <p:sp>
        <p:nvSpPr>
          <p:cNvPr id="60" name="Rectangle 59">
            <a:extLst>
              <a:ext uri="{FF2B5EF4-FFF2-40B4-BE49-F238E27FC236}">
                <a16:creationId xmlns:a16="http://schemas.microsoft.com/office/drawing/2014/main" id="{331C9D1D-810C-0B46-AD5F-69BFDD7F39EF}"/>
              </a:ext>
            </a:extLst>
          </p:cNvPr>
          <p:cNvSpPr/>
          <p:nvPr/>
        </p:nvSpPr>
        <p:spPr>
          <a:xfrm>
            <a:off x="422335" y="6145827"/>
            <a:ext cx="4651466" cy="369332"/>
          </a:xfrm>
          <a:prstGeom prst="rect">
            <a:avLst/>
          </a:prstGeom>
        </p:spPr>
        <p:txBody>
          <a:bodyPr wrap="none">
            <a:spAutoFit/>
          </a:bodyPr>
          <a:lstStyle/>
          <a:p>
            <a:r>
              <a:rPr lang="en-US" dirty="0">
                <a:solidFill>
                  <a:srgbClr val="00B050"/>
                </a:solidFill>
              </a:rPr>
              <a:t>Selection at Klamath Falls, OR and Aberdeen, ID</a:t>
            </a:r>
          </a:p>
        </p:txBody>
      </p:sp>
      <p:pic>
        <p:nvPicPr>
          <p:cNvPr id="62" name="Picture 61">
            <a:extLst>
              <a:ext uri="{FF2B5EF4-FFF2-40B4-BE49-F238E27FC236}">
                <a16:creationId xmlns:a16="http://schemas.microsoft.com/office/drawing/2014/main" id="{38AEFDB0-641D-3B40-8FB3-D9BCFAAEC19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546199" y="5996342"/>
            <a:ext cx="616591" cy="616591"/>
          </a:xfrm>
          <a:prstGeom prst="rect">
            <a:avLst/>
          </a:prstGeom>
        </p:spPr>
      </p:pic>
      <p:sp>
        <p:nvSpPr>
          <p:cNvPr id="63" name="Rectangle 62">
            <a:extLst>
              <a:ext uri="{FF2B5EF4-FFF2-40B4-BE49-F238E27FC236}">
                <a16:creationId xmlns:a16="http://schemas.microsoft.com/office/drawing/2014/main" id="{F128CC20-3FD8-414B-802D-82E096D0BE10}"/>
              </a:ext>
            </a:extLst>
          </p:cNvPr>
          <p:cNvSpPr/>
          <p:nvPr/>
        </p:nvSpPr>
        <p:spPr>
          <a:xfrm>
            <a:off x="7037759" y="6022900"/>
            <a:ext cx="435632" cy="57099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65514B2-ED33-C544-97C2-DFF08204AC4A}"/>
              </a:ext>
            </a:extLst>
          </p:cNvPr>
          <p:cNvSpPr/>
          <p:nvPr/>
        </p:nvSpPr>
        <p:spPr>
          <a:xfrm>
            <a:off x="6384120" y="6042830"/>
            <a:ext cx="435632" cy="57099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55A347FA-5A27-1543-96A4-3DD625274756}"/>
              </a:ext>
            </a:extLst>
          </p:cNvPr>
          <p:cNvSpPr/>
          <p:nvPr/>
        </p:nvSpPr>
        <p:spPr>
          <a:xfrm>
            <a:off x="7694439" y="6022900"/>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Arrow Connector 66">
            <a:extLst>
              <a:ext uri="{FF2B5EF4-FFF2-40B4-BE49-F238E27FC236}">
                <a16:creationId xmlns:a16="http://schemas.microsoft.com/office/drawing/2014/main" id="{A7FD8BDE-80BB-A643-9437-810E1F88D976}"/>
              </a:ext>
            </a:extLst>
          </p:cNvPr>
          <p:cNvCxnSpPr>
            <a:cxnSpLocks/>
          </p:cNvCxnSpPr>
          <p:nvPr/>
        </p:nvCxnSpPr>
        <p:spPr>
          <a:xfrm flipH="1" flipV="1">
            <a:off x="8287881" y="2727234"/>
            <a:ext cx="984707" cy="156691"/>
          </a:xfrm>
          <a:prstGeom prst="straightConnector1">
            <a:avLst/>
          </a:prstGeom>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8F39C03A-5476-DC47-9152-69601428A253}"/>
              </a:ext>
            </a:extLst>
          </p:cNvPr>
          <p:cNvCxnSpPr>
            <a:cxnSpLocks/>
          </p:cNvCxnSpPr>
          <p:nvPr/>
        </p:nvCxnSpPr>
        <p:spPr>
          <a:xfrm flipH="1">
            <a:off x="8318046" y="3288584"/>
            <a:ext cx="1140279" cy="855316"/>
          </a:xfrm>
          <a:prstGeom prst="straightConnector1">
            <a:avLst/>
          </a:prstGeom>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F9B80568-7C26-4248-BDC1-D66F8A7A0118}"/>
              </a:ext>
            </a:extLst>
          </p:cNvPr>
          <p:cNvCxnSpPr>
            <a:cxnSpLocks/>
          </p:cNvCxnSpPr>
          <p:nvPr/>
        </p:nvCxnSpPr>
        <p:spPr>
          <a:xfrm flipH="1">
            <a:off x="8382568" y="3840623"/>
            <a:ext cx="1195428" cy="989237"/>
          </a:xfrm>
          <a:prstGeom prst="straightConnector1">
            <a:avLst/>
          </a:prstGeom>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E63F6C9E-6BAE-FB42-BE27-266709A28138}"/>
              </a:ext>
            </a:extLst>
          </p:cNvPr>
          <p:cNvSpPr txBox="1"/>
          <p:nvPr/>
        </p:nvSpPr>
        <p:spPr>
          <a:xfrm>
            <a:off x="9901528" y="1190000"/>
            <a:ext cx="2039359" cy="4154984"/>
          </a:xfrm>
          <a:prstGeom prst="rect">
            <a:avLst/>
          </a:prstGeom>
          <a:noFill/>
        </p:spPr>
        <p:txBody>
          <a:bodyPr wrap="square" rtlCol="0">
            <a:spAutoFit/>
          </a:bodyPr>
          <a:lstStyle/>
          <a:p>
            <a:r>
              <a:rPr lang="en-US" sz="4400" b="1" dirty="0"/>
              <a:t>No need to plant any of these clones! </a:t>
            </a:r>
          </a:p>
        </p:txBody>
      </p:sp>
      <p:sp>
        <p:nvSpPr>
          <p:cNvPr id="42" name="TextBox 41">
            <a:extLst>
              <a:ext uri="{FF2B5EF4-FFF2-40B4-BE49-F238E27FC236}">
                <a16:creationId xmlns:a16="http://schemas.microsoft.com/office/drawing/2014/main" id="{BB7968F5-41F1-A648-A650-6B02E85C07F5}"/>
              </a:ext>
            </a:extLst>
          </p:cNvPr>
          <p:cNvSpPr txBox="1"/>
          <p:nvPr/>
        </p:nvSpPr>
        <p:spPr>
          <a:xfrm>
            <a:off x="2913255" y="879289"/>
            <a:ext cx="1384231" cy="461665"/>
          </a:xfrm>
          <a:prstGeom prst="rect">
            <a:avLst/>
          </a:prstGeom>
          <a:noFill/>
        </p:spPr>
        <p:txBody>
          <a:bodyPr wrap="square" rtlCol="0">
            <a:spAutoFit/>
          </a:bodyPr>
          <a:lstStyle/>
          <a:p>
            <a:r>
              <a:rPr lang="en-US" sz="2400" dirty="0"/>
              <a:t>Resistant</a:t>
            </a:r>
          </a:p>
        </p:txBody>
      </p:sp>
      <p:sp>
        <p:nvSpPr>
          <p:cNvPr id="43" name="TextBox 42">
            <a:extLst>
              <a:ext uri="{FF2B5EF4-FFF2-40B4-BE49-F238E27FC236}">
                <a16:creationId xmlns:a16="http://schemas.microsoft.com/office/drawing/2014/main" id="{05DA9501-AF92-5C4A-B52D-936F9F0CB2FD}"/>
              </a:ext>
            </a:extLst>
          </p:cNvPr>
          <p:cNvSpPr txBox="1"/>
          <p:nvPr/>
        </p:nvSpPr>
        <p:spPr>
          <a:xfrm>
            <a:off x="729318" y="863215"/>
            <a:ext cx="1384231" cy="461665"/>
          </a:xfrm>
          <a:prstGeom prst="rect">
            <a:avLst/>
          </a:prstGeom>
          <a:noFill/>
        </p:spPr>
        <p:txBody>
          <a:bodyPr wrap="square" rtlCol="0">
            <a:spAutoFit/>
          </a:bodyPr>
          <a:lstStyle/>
          <a:p>
            <a:r>
              <a:rPr lang="en-US" sz="2400" dirty="0"/>
              <a:t>Superior</a:t>
            </a:r>
          </a:p>
        </p:txBody>
      </p:sp>
      <p:sp>
        <p:nvSpPr>
          <p:cNvPr id="44" name="TextBox 43">
            <a:extLst>
              <a:ext uri="{FF2B5EF4-FFF2-40B4-BE49-F238E27FC236}">
                <a16:creationId xmlns:a16="http://schemas.microsoft.com/office/drawing/2014/main" id="{6B1E83F0-3602-1E49-BE88-CC726AD95CCB}"/>
              </a:ext>
            </a:extLst>
          </p:cNvPr>
          <p:cNvSpPr txBox="1"/>
          <p:nvPr/>
        </p:nvSpPr>
        <p:spPr>
          <a:xfrm>
            <a:off x="248330" y="-3012"/>
            <a:ext cx="11240904" cy="769441"/>
          </a:xfrm>
          <a:prstGeom prst="rect">
            <a:avLst/>
          </a:prstGeom>
          <a:noFill/>
        </p:spPr>
        <p:txBody>
          <a:bodyPr wrap="square" rtlCol="0">
            <a:spAutoFit/>
          </a:bodyPr>
          <a:lstStyle/>
          <a:p>
            <a:pPr algn="ctr"/>
            <a:r>
              <a:rPr lang="en-US" sz="4400" dirty="0"/>
              <a:t>Alternative strategy</a:t>
            </a:r>
          </a:p>
        </p:txBody>
      </p:sp>
    </p:spTree>
    <p:extLst>
      <p:ext uri="{BB962C8B-B14F-4D97-AF65-F5344CB8AC3E}">
        <p14:creationId xmlns:p14="http://schemas.microsoft.com/office/powerpoint/2010/main" val="14085708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A7A354-1759-8B44-BFD1-122CD686B8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8239" y="1415354"/>
            <a:ext cx="1163338" cy="923330"/>
          </a:xfrm>
          <a:prstGeom prst="rect">
            <a:avLst/>
          </a:prstGeom>
        </p:spPr>
      </p:pic>
      <p:pic>
        <p:nvPicPr>
          <p:cNvPr id="6" name="Picture 5">
            <a:extLst>
              <a:ext uri="{FF2B5EF4-FFF2-40B4-BE49-F238E27FC236}">
                <a16:creationId xmlns:a16="http://schemas.microsoft.com/office/drawing/2014/main" id="{B8165B48-DC53-4B42-8C19-A48775DAF42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3078279" y="1362878"/>
            <a:ext cx="707884" cy="1090141"/>
          </a:xfrm>
          <a:prstGeom prst="rect">
            <a:avLst/>
          </a:prstGeom>
        </p:spPr>
      </p:pic>
      <p:sp>
        <p:nvSpPr>
          <p:cNvPr id="7" name="TextBox 6">
            <a:extLst>
              <a:ext uri="{FF2B5EF4-FFF2-40B4-BE49-F238E27FC236}">
                <a16:creationId xmlns:a16="http://schemas.microsoft.com/office/drawing/2014/main" id="{5B0EDF01-7D3A-454E-BE49-CEF618433959}"/>
              </a:ext>
            </a:extLst>
          </p:cNvPr>
          <p:cNvSpPr txBox="1"/>
          <p:nvPr/>
        </p:nvSpPr>
        <p:spPr>
          <a:xfrm>
            <a:off x="1992414" y="1554007"/>
            <a:ext cx="689591" cy="707886"/>
          </a:xfrm>
          <a:prstGeom prst="rect">
            <a:avLst/>
          </a:prstGeom>
          <a:noFill/>
        </p:spPr>
        <p:txBody>
          <a:bodyPr wrap="square" rtlCol="0">
            <a:spAutoFit/>
          </a:bodyPr>
          <a:lstStyle/>
          <a:p>
            <a:pPr algn="ctr"/>
            <a:r>
              <a:rPr lang="en-US" sz="4000" b="1" dirty="0"/>
              <a:t>X</a:t>
            </a:r>
            <a:endParaRPr lang="en-US" sz="4000" b="1" baseline="-25000" dirty="0"/>
          </a:p>
        </p:txBody>
      </p:sp>
      <p:pic>
        <p:nvPicPr>
          <p:cNvPr id="12" name="Picture 11">
            <a:extLst>
              <a:ext uri="{FF2B5EF4-FFF2-40B4-BE49-F238E27FC236}">
                <a16:creationId xmlns:a16="http://schemas.microsoft.com/office/drawing/2014/main" id="{27491C1F-E9D1-DE44-AB23-D6CAEAAEBC9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35555" y="2497642"/>
            <a:ext cx="570993" cy="570993"/>
          </a:xfrm>
          <a:prstGeom prst="rect">
            <a:avLst/>
          </a:prstGeom>
        </p:spPr>
      </p:pic>
      <p:pic>
        <p:nvPicPr>
          <p:cNvPr id="14" name="Picture 13">
            <a:extLst>
              <a:ext uri="{FF2B5EF4-FFF2-40B4-BE49-F238E27FC236}">
                <a16:creationId xmlns:a16="http://schemas.microsoft.com/office/drawing/2014/main" id="{1BA10BFD-CC9A-444C-A0FB-FB43645006C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95378" y="3267492"/>
            <a:ext cx="849021" cy="616590"/>
          </a:xfrm>
          <a:prstGeom prst="rect">
            <a:avLst/>
          </a:prstGeom>
        </p:spPr>
      </p:pic>
      <p:pic>
        <p:nvPicPr>
          <p:cNvPr id="15" name="Picture 14">
            <a:extLst>
              <a:ext uri="{FF2B5EF4-FFF2-40B4-BE49-F238E27FC236}">
                <a16:creationId xmlns:a16="http://schemas.microsoft.com/office/drawing/2014/main" id="{991B6D3D-E7B1-6C4E-BD6B-608A8CF1DA2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462703" y="5146466"/>
            <a:ext cx="714375" cy="714375"/>
          </a:xfrm>
          <a:prstGeom prst="rect">
            <a:avLst/>
          </a:prstGeom>
        </p:spPr>
      </p:pic>
      <p:pic>
        <p:nvPicPr>
          <p:cNvPr id="16" name="Picture 15">
            <a:extLst>
              <a:ext uri="{FF2B5EF4-FFF2-40B4-BE49-F238E27FC236}">
                <a16:creationId xmlns:a16="http://schemas.microsoft.com/office/drawing/2014/main" id="{E1E21DC7-EA8E-F141-B841-AECB77F0809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535555" y="4694987"/>
            <a:ext cx="652027" cy="398633"/>
          </a:xfrm>
          <a:prstGeom prst="rect">
            <a:avLst/>
          </a:prstGeom>
        </p:spPr>
      </p:pic>
      <p:pic>
        <p:nvPicPr>
          <p:cNvPr id="17" name="Picture 16">
            <a:extLst>
              <a:ext uri="{FF2B5EF4-FFF2-40B4-BE49-F238E27FC236}">
                <a16:creationId xmlns:a16="http://schemas.microsoft.com/office/drawing/2014/main" id="{5B8940C9-8523-3440-8538-A82F266A613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504665" y="4038611"/>
            <a:ext cx="630449" cy="446273"/>
          </a:xfrm>
          <a:prstGeom prst="rect">
            <a:avLst/>
          </a:prstGeom>
        </p:spPr>
      </p:pic>
      <p:sp>
        <p:nvSpPr>
          <p:cNvPr id="23" name="Rectangle 22">
            <a:extLst>
              <a:ext uri="{FF2B5EF4-FFF2-40B4-BE49-F238E27FC236}">
                <a16:creationId xmlns:a16="http://schemas.microsoft.com/office/drawing/2014/main" id="{C7825FAF-62EC-3E48-A905-80CA5900A3A7}"/>
              </a:ext>
            </a:extLst>
          </p:cNvPr>
          <p:cNvSpPr/>
          <p:nvPr/>
        </p:nvSpPr>
        <p:spPr>
          <a:xfrm>
            <a:off x="7037759" y="2419166"/>
            <a:ext cx="435632" cy="570993"/>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7EFD626-1B6E-B24E-96ED-708F7BA47353}"/>
              </a:ext>
            </a:extLst>
          </p:cNvPr>
          <p:cNvSpPr/>
          <p:nvPr/>
        </p:nvSpPr>
        <p:spPr>
          <a:xfrm>
            <a:off x="7037759" y="3142390"/>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E55626D-7A77-B14D-8A69-48F156AFEEEB}"/>
              </a:ext>
            </a:extLst>
          </p:cNvPr>
          <p:cNvSpPr/>
          <p:nvPr/>
        </p:nvSpPr>
        <p:spPr>
          <a:xfrm>
            <a:off x="7037759" y="3840623"/>
            <a:ext cx="435632" cy="570993"/>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B2923F8-B4DA-0146-99BE-E5ABD2B242C9}"/>
              </a:ext>
            </a:extLst>
          </p:cNvPr>
          <p:cNvSpPr/>
          <p:nvPr/>
        </p:nvSpPr>
        <p:spPr>
          <a:xfrm>
            <a:off x="7037759" y="4534052"/>
            <a:ext cx="435632" cy="570993"/>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A2AB332-F769-B645-BAF4-4F368E758962}"/>
              </a:ext>
            </a:extLst>
          </p:cNvPr>
          <p:cNvSpPr/>
          <p:nvPr/>
        </p:nvSpPr>
        <p:spPr>
          <a:xfrm>
            <a:off x="7037759" y="5227481"/>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CA5C993-C7E9-A846-99AC-44EEF39CAA47}"/>
              </a:ext>
            </a:extLst>
          </p:cNvPr>
          <p:cNvSpPr/>
          <p:nvPr/>
        </p:nvSpPr>
        <p:spPr>
          <a:xfrm>
            <a:off x="6384120" y="2439096"/>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BF1D399-6ED0-4A47-A82D-0EC3607B820E}"/>
              </a:ext>
            </a:extLst>
          </p:cNvPr>
          <p:cNvSpPr/>
          <p:nvPr/>
        </p:nvSpPr>
        <p:spPr>
          <a:xfrm>
            <a:off x="6384120" y="3162320"/>
            <a:ext cx="435632" cy="57099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22416DC-E08E-8B48-8EA3-4DD5DFDE0C56}"/>
              </a:ext>
            </a:extLst>
          </p:cNvPr>
          <p:cNvSpPr/>
          <p:nvPr/>
        </p:nvSpPr>
        <p:spPr>
          <a:xfrm>
            <a:off x="6384120" y="3860553"/>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F483DD9-6F4F-5742-8872-F1CD61CDB8F6}"/>
              </a:ext>
            </a:extLst>
          </p:cNvPr>
          <p:cNvSpPr/>
          <p:nvPr/>
        </p:nvSpPr>
        <p:spPr>
          <a:xfrm>
            <a:off x="6384120" y="4553982"/>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CDB9E31-606E-B04F-950C-BB1F84BA75E5}"/>
              </a:ext>
            </a:extLst>
          </p:cNvPr>
          <p:cNvSpPr/>
          <p:nvPr/>
        </p:nvSpPr>
        <p:spPr>
          <a:xfrm>
            <a:off x="6384120" y="5247411"/>
            <a:ext cx="435632" cy="57099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95D206E-379A-DC45-9032-3D680543AD5A}"/>
              </a:ext>
            </a:extLst>
          </p:cNvPr>
          <p:cNvSpPr/>
          <p:nvPr/>
        </p:nvSpPr>
        <p:spPr>
          <a:xfrm>
            <a:off x="7694439" y="2419166"/>
            <a:ext cx="435632" cy="570993"/>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2BB36D0-AEAE-234C-9A38-C6B533AC975D}"/>
              </a:ext>
            </a:extLst>
          </p:cNvPr>
          <p:cNvSpPr/>
          <p:nvPr/>
        </p:nvSpPr>
        <p:spPr>
          <a:xfrm>
            <a:off x="7694439" y="3142390"/>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B88C731-D498-D34F-BA5B-98305063E56D}"/>
              </a:ext>
            </a:extLst>
          </p:cNvPr>
          <p:cNvSpPr/>
          <p:nvPr/>
        </p:nvSpPr>
        <p:spPr>
          <a:xfrm>
            <a:off x="7694439" y="3840623"/>
            <a:ext cx="435632" cy="570993"/>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19A1D41-0687-4348-8444-5A467A84C312}"/>
              </a:ext>
            </a:extLst>
          </p:cNvPr>
          <p:cNvSpPr/>
          <p:nvPr/>
        </p:nvSpPr>
        <p:spPr>
          <a:xfrm>
            <a:off x="7694439" y="4534052"/>
            <a:ext cx="435632" cy="570993"/>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1514A71-D516-EC40-B5C6-F33474F160D9}"/>
              </a:ext>
            </a:extLst>
          </p:cNvPr>
          <p:cNvSpPr/>
          <p:nvPr/>
        </p:nvSpPr>
        <p:spPr>
          <a:xfrm>
            <a:off x="7694439" y="5227481"/>
            <a:ext cx="435632" cy="570993"/>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26C20E51-2DF2-714C-BCBD-862F500A188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22148" y="2634060"/>
            <a:ext cx="4304718" cy="3228538"/>
          </a:xfrm>
          <a:prstGeom prst="rect">
            <a:avLst/>
          </a:prstGeom>
        </p:spPr>
      </p:pic>
      <p:sp>
        <p:nvSpPr>
          <p:cNvPr id="54" name="TextBox 53">
            <a:extLst>
              <a:ext uri="{FF2B5EF4-FFF2-40B4-BE49-F238E27FC236}">
                <a16:creationId xmlns:a16="http://schemas.microsoft.com/office/drawing/2014/main" id="{42BCCA85-32D8-8548-BEC5-B1FDEA3A7B10}"/>
              </a:ext>
            </a:extLst>
          </p:cNvPr>
          <p:cNvSpPr txBox="1"/>
          <p:nvPr/>
        </p:nvSpPr>
        <p:spPr>
          <a:xfrm rot="19079015">
            <a:off x="6803194" y="1309938"/>
            <a:ext cx="2218120" cy="369332"/>
          </a:xfrm>
          <a:prstGeom prst="rect">
            <a:avLst/>
          </a:prstGeom>
          <a:noFill/>
        </p:spPr>
        <p:txBody>
          <a:bodyPr wrap="square" rtlCol="0">
            <a:spAutoFit/>
          </a:bodyPr>
          <a:lstStyle/>
          <a:p>
            <a:r>
              <a:rPr lang="en-US" dirty="0"/>
              <a:t>Field performance</a:t>
            </a:r>
          </a:p>
        </p:txBody>
      </p:sp>
      <p:sp>
        <p:nvSpPr>
          <p:cNvPr id="55" name="TextBox 54">
            <a:extLst>
              <a:ext uri="{FF2B5EF4-FFF2-40B4-BE49-F238E27FC236}">
                <a16:creationId xmlns:a16="http://schemas.microsoft.com/office/drawing/2014/main" id="{F49E18F0-188C-8947-A2D0-A817B57B72BB}"/>
              </a:ext>
            </a:extLst>
          </p:cNvPr>
          <p:cNvSpPr txBox="1"/>
          <p:nvPr/>
        </p:nvSpPr>
        <p:spPr>
          <a:xfrm rot="19079015">
            <a:off x="7521351" y="1278844"/>
            <a:ext cx="2218120" cy="369332"/>
          </a:xfrm>
          <a:prstGeom prst="rect">
            <a:avLst/>
          </a:prstGeom>
          <a:noFill/>
        </p:spPr>
        <p:txBody>
          <a:bodyPr wrap="square" rtlCol="0">
            <a:spAutoFit/>
          </a:bodyPr>
          <a:lstStyle/>
          <a:p>
            <a:r>
              <a:rPr lang="en-US" dirty="0"/>
              <a:t>Market class fit</a:t>
            </a:r>
          </a:p>
        </p:txBody>
      </p:sp>
      <p:sp>
        <p:nvSpPr>
          <p:cNvPr id="56" name="TextBox 55">
            <a:extLst>
              <a:ext uri="{FF2B5EF4-FFF2-40B4-BE49-F238E27FC236}">
                <a16:creationId xmlns:a16="http://schemas.microsoft.com/office/drawing/2014/main" id="{808A73CD-78CF-034E-A950-4DDAC2EAA791}"/>
              </a:ext>
            </a:extLst>
          </p:cNvPr>
          <p:cNvSpPr txBox="1"/>
          <p:nvPr/>
        </p:nvSpPr>
        <p:spPr>
          <a:xfrm rot="19079015">
            <a:off x="6272509" y="1267679"/>
            <a:ext cx="2218120" cy="369332"/>
          </a:xfrm>
          <a:prstGeom prst="rect">
            <a:avLst/>
          </a:prstGeom>
          <a:noFill/>
        </p:spPr>
        <p:txBody>
          <a:bodyPr wrap="square" rtlCol="0">
            <a:spAutoFit/>
          </a:bodyPr>
          <a:lstStyle/>
          <a:p>
            <a:r>
              <a:rPr lang="en-US" dirty="0"/>
              <a:t>Disease resistance</a:t>
            </a:r>
          </a:p>
        </p:txBody>
      </p:sp>
      <p:sp>
        <p:nvSpPr>
          <p:cNvPr id="57" name="TextBox 56">
            <a:extLst>
              <a:ext uri="{FF2B5EF4-FFF2-40B4-BE49-F238E27FC236}">
                <a16:creationId xmlns:a16="http://schemas.microsoft.com/office/drawing/2014/main" id="{6A35DC26-2B9D-DD4F-B90F-53D0DE91BB31}"/>
              </a:ext>
            </a:extLst>
          </p:cNvPr>
          <p:cNvSpPr txBox="1"/>
          <p:nvPr/>
        </p:nvSpPr>
        <p:spPr>
          <a:xfrm rot="16200000">
            <a:off x="3666844" y="4227811"/>
            <a:ext cx="2843215" cy="369332"/>
          </a:xfrm>
          <a:prstGeom prst="rect">
            <a:avLst/>
          </a:prstGeom>
          <a:noFill/>
        </p:spPr>
        <p:txBody>
          <a:bodyPr wrap="square" rtlCol="0">
            <a:spAutoFit/>
          </a:bodyPr>
          <a:lstStyle/>
          <a:p>
            <a:r>
              <a:rPr lang="en-US" dirty="0"/>
              <a:t>Hundreds of F1 progeny</a:t>
            </a:r>
          </a:p>
        </p:txBody>
      </p:sp>
      <p:sp>
        <p:nvSpPr>
          <p:cNvPr id="60" name="Rectangle 59">
            <a:extLst>
              <a:ext uri="{FF2B5EF4-FFF2-40B4-BE49-F238E27FC236}">
                <a16:creationId xmlns:a16="http://schemas.microsoft.com/office/drawing/2014/main" id="{331C9D1D-810C-0B46-AD5F-69BFDD7F39EF}"/>
              </a:ext>
            </a:extLst>
          </p:cNvPr>
          <p:cNvSpPr/>
          <p:nvPr/>
        </p:nvSpPr>
        <p:spPr>
          <a:xfrm>
            <a:off x="422335" y="6145827"/>
            <a:ext cx="4651466" cy="369332"/>
          </a:xfrm>
          <a:prstGeom prst="rect">
            <a:avLst/>
          </a:prstGeom>
        </p:spPr>
        <p:txBody>
          <a:bodyPr wrap="none">
            <a:spAutoFit/>
          </a:bodyPr>
          <a:lstStyle/>
          <a:p>
            <a:r>
              <a:rPr lang="en-US" dirty="0">
                <a:solidFill>
                  <a:srgbClr val="00B050"/>
                </a:solidFill>
              </a:rPr>
              <a:t>Selection at Klamath Falls, OR and Aberdeen, ID</a:t>
            </a:r>
          </a:p>
        </p:txBody>
      </p:sp>
      <p:pic>
        <p:nvPicPr>
          <p:cNvPr id="62" name="Picture 61">
            <a:extLst>
              <a:ext uri="{FF2B5EF4-FFF2-40B4-BE49-F238E27FC236}">
                <a16:creationId xmlns:a16="http://schemas.microsoft.com/office/drawing/2014/main" id="{38AEFDB0-641D-3B40-8FB3-D9BCFAAEC19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546199" y="5996342"/>
            <a:ext cx="616591" cy="616591"/>
          </a:xfrm>
          <a:prstGeom prst="rect">
            <a:avLst/>
          </a:prstGeom>
        </p:spPr>
      </p:pic>
      <p:sp>
        <p:nvSpPr>
          <p:cNvPr id="63" name="Rectangle 62">
            <a:extLst>
              <a:ext uri="{FF2B5EF4-FFF2-40B4-BE49-F238E27FC236}">
                <a16:creationId xmlns:a16="http://schemas.microsoft.com/office/drawing/2014/main" id="{F128CC20-3FD8-414B-802D-82E096D0BE10}"/>
              </a:ext>
            </a:extLst>
          </p:cNvPr>
          <p:cNvSpPr/>
          <p:nvPr/>
        </p:nvSpPr>
        <p:spPr>
          <a:xfrm>
            <a:off x="7037759" y="6022900"/>
            <a:ext cx="435632" cy="57099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65514B2-ED33-C544-97C2-DFF08204AC4A}"/>
              </a:ext>
            </a:extLst>
          </p:cNvPr>
          <p:cNvSpPr/>
          <p:nvPr/>
        </p:nvSpPr>
        <p:spPr>
          <a:xfrm>
            <a:off x="6384120" y="6042830"/>
            <a:ext cx="435632" cy="57099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55A347FA-5A27-1543-96A4-3DD625274756}"/>
              </a:ext>
            </a:extLst>
          </p:cNvPr>
          <p:cNvSpPr/>
          <p:nvPr/>
        </p:nvSpPr>
        <p:spPr>
          <a:xfrm>
            <a:off x="7694439" y="6022900"/>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20272BD-87A8-DE47-B0AE-E32F75BBBC07}"/>
              </a:ext>
            </a:extLst>
          </p:cNvPr>
          <p:cNvSpPr/>
          <p:nvPr/>
        </p:nvSpPr>
        <p:spPr>
          <a:xfrm>
            <a:off x="8329154" y="2411652"/>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3C5E24F-2C92-8B4A-8A97-655B3147300B}"/>
              </a:ext>
            </a:extLst>
          </p:cNvPr>
          <p:cNvSpPr/>
          <p:nvPr/>
        </p:nvSpPr>
        <p:spPr>
          <a:xfrm>
            <a:off x="8329154" y="3134876"/>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8736047A-65A4-6F4C-B1DE-0CB2C084D99F}"/>
              </a:ext>
            </a:extLst>
          </p:cNvPr>
          <p:cNvSpPr/>
          <p:nvPr/>
        </p:nvSpPr>
        <p:spPr>
          <a:xfrm>
            <a:off x="8329154" y="3833109"/>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2D358C54-4C4A-834B-BEE5-F88229434645}"/>
              </a:ext>
            </a:extLst>
          </p:cNvPr>
          <p:cNvSpPr/>
          <p:nvPr/>
        </p:nvSpPr>
        <p:spPr>
          <a:xfrm>
            <a:off x="8329154" y="4526538"/>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2355984-9D09-AD49-ACF0-7A5CAB5D179C}"/>
              </a:ext>
            </a:extLst>
          </p:cNvPr>
          <p:cNvSpPr/>
          <p:nvPr/>
        </p:nvSpPr>
        <p:spPr>
          <a:xfrm>
            <a:off x="8329154" y="5219967"/>
            <a:ext cx="435632" cy="57099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28329AF3-6C7F-B24C-9D58-0BCB12FCCB3F}"/>
              </a:ext>
            </a:extLst>
          </p:cNvPr>
          <p:cNvSpPr/>
          <p:nvPr/>
        </p:nvSpPr>
        <p:spPr>
          <a:xfrm>
            <a:off x="8329154" y="6029854"/>
            <a:ext cx="435632" cy="57099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479C5F88-E66A-354A-82BF-3B1E2D09968E}"/>
              </a:ext>
            </a:extLst>
          </p:cNvPr>
          <p:cNvSpPr txBox="1"/>
          <p:nvPr/>
        </p:nvSpPr>
        <p:spPr>
          <a:xfrm rot="19079015">
            <a:off x="8500293" y="1217727"/>
            <a:ext cx="1568957" cy="646331"/>
          </a:xfrm>
          <a:prstGeom prst="rect">
            <a:avLst/>
          </a:prstGeom>
          <a:noFill/>
        </p:spPr>
        <p:txBody>
          <a:bodyPr wrap="square" rtlCol="0">
            <a:spAutoFit/>
          </a:bodyPr>
          <a:lstStyle/>
          <a:p>
            <a:r>
              <a:rPr lang="en-US" dirty="0">
                <a:solidFill>
                  <a:srgbClr val="00B050"/>
                </a:solidFill>
              </a:rPr>
              <a:t>Results of field selection </a:t>
            </a:r>
          </a:p>
        </p:txBody>
      </p:sp>
      <p:sp>
        <p:nvSpPr>
          <p:cNvPr id="47" name="TextBox 46">
            <a:extLst>
              <a:ext uri="{FF2B5EF4-FFF2-40B4-BE49-F238E27FC236}">
                <a16:creationId xmlns:a16="http://schemas.microsoft.com/office/drawing/2014/main" id="{211C748A-8449-0742-8700-8F8CC981F3F8}"/>
              </a:ext>
            </a:extLst>
          </p:cNvPr>
          <p:cNvSpPr txBox="1"/>
          <p:nvPr/>
        </p:nvSpPr>
        <p:spPr>
          <a:xfrm>
            <a:off x="2913255" y="879289"/>
            <a:ext cx="1384231" cy="461665"/>
          </a:xfrm>
          <a:prstGeom prst="rect">
            <a:avLst/>
          </a:prstGeom>
          <a:noFill/>
        </p:spPr>
        <p:txBody>
          <a:bodyPr wrap="square" rtlCol="0">
            <a:spAutoFit/>
          </a:bodyPr>
          <a:lstStyle/>
          <a:p>
            <a:r>
              <a:rPr lang="en-US" sz="2400" dirty="0"/>
              <a:t>Resistant</a:t>
            </a:r>
          </a:p>
        </p:txBody>
      </p:sp>
      <p:sp>
        <p:nvSpPr>
          <p:cNvPr id="48" name="TextBox 47">
            <a:extLst>
              <a:ext uri="{FF2B5EF4-FFF2-40B4-BE49-F238E27FC236}">
                <a16:creationId xmlns:a16="http://schemas.microsoft.com/office/drawing/2014/main" id="{9F4503CA-4620-2D43-AEFE-AB36163C36AF}"/>
              </a:ext>
            </a:extLst>
          </p:cNvPr>
          <p:cNvSpPr txBox="1"/>
          <p:nvPr/>
        </p:nvSpPr>
        <p:spPr>
          <a:xfrm>
            <a:off x="729318" y="863215"/>
            <a:ext cx="1384231" cy="461665"/>
          </a:xfrm>
          <a:prstGeom prst="rect">
            <a:avLst/>
          </a:prstGeom>
          <a:noFill/>
        </p:spPr>
        <p:txBody>
          <a:bodyPr wrap="square" rtlCol="0">
            <a:spAutoFit/>
          </a:bodyPr>
          <a:lstStyle/>
          <a:p>
            <a:r>
              <a:rPr lang="en-US" sz="2400" dirty="0"/>
              <a:t>Superior</a:t>
            </a:r>
          </a:p>
        </p:txBody>
      </p:sp>
      <p:sp>
        <p:nvSpPr>
          <p:cNvPr id="49" name="TextBox 48">
            <a:extLst>
              <a:ext uri="{FF2B5EF4-FFF2-40B4-BE49-F238E27FC236}">
                <a16:creationId xmlns:a16="http://schemas.microsoft.com/office/drawing/2014/main" id="{19D6DA9F-D199-4A45-8459-DFA12ED0ECB6}"/>
              </a:ext>
            </a:extLst>
          </p:cNvPr>
          <p:cNvSpPr txBox="1"/>
          <p:nvPr/>
        </p:nvSpPr>
        <p:spPr>
          <a:xfrm>
            <a:off x="248330" y="-3012"/>
            <a:ext cx="11240904" cy="769441"/>
          </a:xfrm>
          <a:prstGeom prst="rect">
            <a:avLst/>
          </a:prstGeom>
          <a:noFill/>
        </p:spPr>
        <p:txBody>
          <a:bodyPr wrap="square" rtlCol="0">
            <a:spAutoFit/>
          </a:bodyPr>
          <a:lstStyle/>
          <a:p>
            <a:pPr algn="ctr"/>
            <a:r>
              <a:rPr lang="en-US" sz="4400" dirty="0"/>
              <a:t>Alternative strategy</a:t>
            </a:r>
          </a:p>
        </p:txBody>
      </p:sp>
    </p:spTree>
    <p:extLst>
      <p:ext uri="{BB962C8B-B14F-4D97-AF65-F5344CB8AC3E}">
        <p14:creationId xmlns:p14="http://schemas.microsoft.com/office/powerpoint/2010/main" val="892753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C6F30A-F11A-294D-B232-92BC7BDFDBB7}"/>
              </a:ext>
            </a:extLst>
          </p:cNvPr>
          <p:cNvSpPr txBox="1"/>
          <p:nvPr/>
        </p:nvSpPr>
        <p:spPr>
          <a:xfrm>
            <a:off x="7178271" y="692220"/>
            <a:ext cx="4215162" cy="646331"/>
          </a:xfrm>
          <a:prstGeom prst="rect">
            <a:avLst/>
          </a:prstGeom>
          <a:noFill/>
        </p:spPr>
        <p:txBody>
          <a:bodyPr wrap="square" rtlCol="0">
            <a:spAutoFit/>
          </a:bodyPr>
          <a:lstStyle/>
          <a:p>
            <a:r>
              <a:rPr lang="en-US" dirty="0"/>
              <a:t>Potato (</a:t>
            </a:r>
            <a:r>
              <a:rPr lang="en-US" i="1" dirty="0"/>
              <a:t>Solanum tuberosum</a:t>
            </a:r>
            <a:r>
              <a:rPr lang="en-US" dirty="0"/>
              <a:t>) is native to the Andes mountains of South America</a:t>
            </a:r>
          </a:p>
        </p:txBody>
      </p:sp>
      <p:sp>
        <p:nvSpPr>
          <p:cNvPr id="5" name="TextBox 4">
            <a:extLst>
              <a:ext uri="{FF2B5EF4-FFF2-40B4-BE49-F238E27FC236}">
                <a16:creationId xmlns:a16="http://schemas.microsoft.com/office/drawing/2014/main" id="{4A3F3800-F3A1-384A-AA3F-4CFE19C6E4F0}"/>
              </a:ext>
            </a:extLst>
          </p:cNvPr>
          <p:cNvSpPr txBox="1"/>
          <p:nvPr/>
        </p:nvSpPr>
        <p:spPr>
          <a:xfrm>
            <a:off x="7016906" y="1557192"/>
            <a:ext cx="4917688" cy="1754326"/>
          </a:xfrm>
          <a:prstGeom prst="rect">
            <a:avLst/>
          </a:prstGeom>
          <a:noFill/>
        </p:spPr>
        <p:txBody>
          <a:bodyPr wrap="square" rtlCol="0">
            <a:spAutoFit/>
          </a:bodyPr>
          <a:lstStyle/>
          <a:p>
            <a:r>
              <a:rPr lang="en-US" dirty="0"/>
              <a:t>Both molecular genetics and archeological data suggest that potato was </a:t>
            </a:r>
            <a:r>
              <a:rPr lang="en-US" b="1" dirty="0"/>
              <a:t>domesticated 7,000 – 10,000 years ago </a:t>
            </a:r>
            <a:r>
              <a:rPr lang="en-US" dirty="0"/>
              <a:t>from a diploid ancestor species in the </a:t>
            </a:r>
            <a:r>
              <a:rPr lang="en-US" i="1" dirty="0"/>
              <a:t>Solanum </a:t>
            </a:r>
            <a:r>
              <a:rPr lang="en-US" i="1" dirty="0" err="1"/>
              <a:t>brevicaule</a:t>
            </a:r>
            <a:r>
              <a:rPr lang="en-US" i="1" dirty="0"/>
              <a:t> </a:t>
            </a:r>
            <a:r>
              <a:rPr lang="en-US" dirty="0"/>
              <a:t>complex (Spooner et al., 2005) likely </a:t>
            </a:r>
            <a:r>
              <a:rPr lang="en-US" i="1" dirty="0"/>
              <a:t>Solanum</a:t>
            </a:r>
            <a:r>
              <a:rPr lang="en-US" dirty="0"/>
              <a:t> </a:t>
            </a:r>
            <a:r>
              <a:rPr lang="en-US" i="1" dirty="0" err="1"/>
              <a:t>candolleanum</a:t>
            </a:r>
            <a:r>
              <a:rPr lang="en-US" dirty="0"/>
              <a:t> (</a:t>
            </a:r>
            <a:r>
              <a:rPr lang="en-US" dirty="0" err="1"/>
              <a:t>Hardigan</a:t>
            </a:r>
            <a:r>
              <a:rPr lang="en-US" dirty="0"/>
              <a:t> et al., 2017; Li et al., 2018)</a:t>
            </a:r>
          </a:p>
        </p:txBody>
      </p:sp>
      <p:sp>
        <p:nvSpPr>
          <p:cNvPr id="7" name="TextBox 6">
            <a:extLst>
              <a:ext uri="{FF2B5EF4-FFF2-40B4-BE49-F238E27FC236}">
                <a16:creationId xmlns:a16="http://schemas.microsoft.com/office/drawing/2014/main" id="{A15F69EB-72DC-064A-9A28-941CEE146801}"/>
              </a:ext>
            </a:extLst>
          </p:cNvPr>
          <p:cNvSpPr txBox="1"/>
          <p:nvPr/>
        </p:nvSpPr>
        <p:spPr>
          <a:xfrm>
            <a:off x="1051147" y="-32297"/>
            <a:ext cx="9416483" cy="646331"/>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Potato domestication</a:t>
            </a:r>
          </a:p>
        </p:txBody>
      </p:sp>
      <p:sp>
        <p:nvSpPr>
          <p:cNvPr id="8" name="TextBox 7">
            <a:extLst>
              <a:ext uri="{FF2B5EF4-FFF2-40B4-BE49-F238E27FC236}">
                <a16:creationId xmlns:a16="http://schemas.microsoft.com/office/drawing/2014/main" id="{D88EA099-EFD7-5147-84B9-5E5A42F5770E}"/>
              </a:ext>
            </a:extLst>
          </p:cNvPr>
          <p:cNvSpPr txBox="1"/>
          <p:nvPr/>
        </p:nvSpPr>
        <p:spPr>
          <a:xfrm>
            <a:off x="7016906" y="3530159"/>
            <a:ext cx="5082167" cy="1200329"/>
          </a:xfrm>
          <a:prstGeom prst="rect">
            <a:avLst/>
          </a:prstGeom>
          <a:noFill/>
        </p:spPr>
        <p:txBody>
          <a:bodyPr wrap="square" rtlCol="0">
            <a:spAutoFit/>
          </a:bodyPr>
          <a:lstStyle/>
          <a:p>
            <a:r>
              <a:rPr lang="en-US" dirty="0"/>
              <a:t>There is likely a </a:t>
            </a:r>
            <a:r>
              <a:rPr lang="en-US" b="1" dirty="0"/>
              <a:t>single center of domestication </a:t>
            </a:r>
            <a:r>
              <a:rPr lang="en-US" dirty="0"/>
              <a:t>near </a:t>
            </a:r>
            <a:r>
              <a:rPr lang="en-US" b="1" dirty="0"/>
              <a:t>Lake Titicaca</a:t>
            </a:r>
            <a:r>
              <a:rPr lang="en-US" dirty="0"/>
              <a:t> in the land now considered to be </a:t>
            </a:r>
            <a:r>
              <a:rPr lang="en-US" b="1" dirty="0"/>
              <a:t>southern Peru and/or northwest Bolivia </a:t>
            </a:r>
            <a:r>
              <a:rPr lang="en-US" dirty="0"/>
              <a:t>(</a:t>
            </a:r>
            <a:r>
              <a:rPr lang="en-US" dirty="0" err="1"/>
              <a:t>Rumold</a:t>
            </a:r>
            <a:r>
              <a:rPr lang="en-US" dirty="0"/>
              <a:t> &amp; </a:t>
            </a:r>
            <a:r>
              <a:rPr lang="en-US" dirty="0" err="1"/>
              <a:t>Aldenderfer</a:t>
            </a:r>
            <a:r>
              <a:rPr lang="en-US" dirty="0"/>
              <a:t> 2016)</a:t>
            </a:r>
          </a:p>
        </p:txBody>
      </p:sp>
      <p:pic>
        <p:nvPicPr>
          <p:cNvPr id="1032" name="Picture 8">
            <a:extLst>
              <a:ext uri="{FF2B5EF4-FFF2-40B4-BE49-F238E27FC236}">
                <a16:creationId xmlns:a16="http://schemas.microsoft.com/office/drawing/2014/main" id="{E3B2F7C7-9718-2241-9FB7-C4D48757DE7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28181" y="744547"/>
            <a:ext cx="6300440" cy="402998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9FBF7A0-4763-0E41-A5D1-FD9BA66C52F0}"/>
              </a:ext>
            </a:extLst>
          </p:cNvPr>
          <p:cNvSpPr txBox="1"/>
          <p:nvPr/>
        </p:nvSpPr>
        <p:spPr>
          <a:xfrm>
            <a:off x="331534" y="4859665"/>
            <a:ext cx="5354448" cy="261610"/>
          </a:xfrm>
          <a:prstGeom prst="rect">
            <a:avLst/>
          </a:prstGeom>
          <a:noFill/>
        </p:spPr>
        <p:txBody>
          <a:bodyPr wrap="square" rtlCol="0">
            <a:spAutoFit/>
          </a:bodyPr>
          <a:lstStyle/>
          <a:p>
            <a:r>
              <a:rPr lang="en-US" sz="1100" dirty="0"/>
              <a:t>Figure from: https://</a:t>
            </a:r>
            <a:r>
              <a:rPr lang="en-US" sz="1100" dirty="0" err="1"/>
              <a:t>www.potatogrower.com</a:t>
            </a:r>
            <a:r>
              <a:rPr lang="en-US" sz="1100" dirty="0"/>
              <a:t>/2018/01/deep-end-of-the-gene#</a:t>
            </a:r>
          </a:p>
        </p:txBody>
      </p:sp>
      <p:sp>
        <p:nvSpPr>
          <p:cNvPr id="13" name="5-Point Star 12">
            <a:extLst>
              <a:ext uri="{FF2B5EF4-FFF2-40B4-BE49-F238E27FC236}">
                <a16:creationId xmlns:a16="http://schemas.microsoft.com/office/drawing/2014/main" id="{F8E8E1F4-ABFC-1645-AC14-A131F04AF7E3}"/>
              </a:ext>
            </a:extLst>
          </p:cNvPr>
          <p:cNvSpPr/>
          <p:nvPr/>
        </p:nvSpPr>
        <p:spPr>
          <a:xfrm>
            <a:off x="3363060" y="3019560"/>
            <a:ext cx="430682" cy="409440"/>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1181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A7A354-1759-8B44-BFD1-122CD686B8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8239" y="1415354"/>
            <a:ext cx="1163338" cy="923330"/>
          </a:xfrm>
          <a:prstGeom prst="rect">
            <a:avLst/>
          </a:prstGeom>
        </p:spPr>
      </p:pic>
      <p:pic>
        <p:nvPicPr>
          <p:cNvPr id="6" name="Picture 5">
            <a:extLst>
              <a:ext uri="{FF2B5EF4-FFF2-40B4-BE49-F238E27FC236}">
                <a16:creationId xmlns:a16="http://schemas.microsoft.com/office/drawing/2014/main" id="{B8165B48-DC53-4B42-8C19-A48775DAF42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3078279" y="1362878"/>
            <a:ext cx="707884" cy="1090141"/>
          </a:xfrm>
          <a:prstGeom prst="rect">
            <a:avLst/>
          </a:prstGeom>
        </p:spPr>
      </p:pic>
      <p:sp>
        <p:nvSpPr>
          <p:cNvPr id="7" name="TextBox 6">
            <a:extLst>
              <a:ext uri="{FF2B5EF4-FFF2-40B4-BE49-F238E27FC236}">
                <a16:creationId xmlns:a16="http://schemas.microsoft.com/office/drawing/2014/main" id="{5B0EDF01-7D3A-454E-BE49-CEF618433959}"/>
              </a:ext>
            </a:extLst>
          </p:cNvPr>
          <p:cNvSpPr txBox="1"/>
          <p:nvPr/>
        </p:nvSpPr>
        <p:spPr>
          <a:xfrm>
            <a:off x="1992414" y="1554007"/>
            <a:ext cx="689591" cy="707886"/>
          </a:xfrm>
          <a:prstGeom prst="rect">
            <a:avLst/>
          </a:prstGeom>
          <a:noFill/>
        </p:spPr>
        <p:txBody>
          <a:bodyPr wrap="square" rtlCol="0">
            <a:spAutoFit/>
          </a:bodyPr>
          <a:lstStyle/>
          <a:p>
            <a:pPr algn="ctr"/>
            <a:r>
              <a:rPr lang="en-US" sz="4000" b="1" dirty="0"/>
              <a:t>X</a:t>
            </a:r>
            <a:endParaRPr lang="en-US" sz="4000" b="1" baseline="-25000" dirty="0"/>
          </a:p>
        </p:txBody>
      </p:sp>
      <p:pic>
        <p:nvPicPr>
          <p:cNvPr id="12" name="Picture 11">
            <a:extLst>
              <a:ext uri="{FF2B5EF4-FFF2-40B4-BE49-F238E27FC236}">
                <a16:creationId xmlns:a16="http://schemas.microsoft.com/office/drawing/2014/main" id="{27491C1F-E9D1-DE44-AB23-D6CAEAAEBC9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35555" y="2497642"/>
            <a:ext cx="570993" cy="570993"/>
          </a:xfrm>
          <a:prstGeom prst="rect">
            <a:avLst/>
          </a:prstGeom>
        </p:spPr>
      </p:pic>
      <p:pic>
        <p:nvPicPr>
          <p:cNvPr id="14" name="Picture 13">
            <a:extLst>
              <a:ext uri="{FF2B5EF4-FFF2-40B4-BE49-F238E27FC236}">
                <a16:creationId xmlns:a16="http://schemas.microsoft.com/office/drawing/2014/main" id="{1BA10BFD-CC9A-444C-A0FB-FB43645006C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95378" y="3267492"/>
            <a:ext cx="849021" cy="616590"/>
          </a:xfrm>
          <a:prstGeom prst="rect">
            <a:avLst/>
          </a:prstGeom>
        </p:spPr>
      </p:pic>
      <p:pic>
        <p:nvPicPr>
          <p:cNvPr id="15" name="Picture 14">
            <a:extLst>
              <a:ext uri="{FF2B5EF4-FFF2-40B4-BE49-F238E27FC236}">
                <a16:creationId xmlns:a16="http://schemas.microsoft.com/office/drawing/2014/main" id="{991B6D3D-E7B1-6C4E-BD6B-608A8CF1DA2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462703" y="5146466"/>
            <a:ext cx="714375" cy="714375"/>
          </a:xfrm>
          <a:prstGeom prst="rect">
            <a:avLst/>
          </a:prstGeom>
        </p:spPr>
      </p:pic>
      <p:pic>
        <p:nvPicPr>
          <p:cNvPr id="16" name="Picture 15">
            <a:extLst>
              <a:ext uri="{FF2B5EF4-FFF2-40B4-BE49-F238E27FC236}">
                <a16:creationId xmlns:a16="http://schemas.microsoft.com/office/drawing/2014/main" id="{E1E21DC7-EA8E-F141-B841-AECB77F0809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535555" y="4694987"/>
            <a:ext cx="652027" cy="398633"/>
          </a:xfrm>
          <a:prstGeom prst="rect">
            <a:avLst/>
          </a:prstGeom>
        </p:spPr>
      </p:pic>
      <p:pic>
        <p:nvPicPr>
          <p:cNvPr id="17" name="Picture 16">
            <a:extLst>
              <a:ext uri="{FF2B5EF4-FFF2-40B4-BE49-F238E27FC236}">
                <a16:creationId xmlns:a16="http://schemas.microsoft.com/office/drawing/2014/main" id="{5B8940C9-8523-3440-8538-A82F266A613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504665" y="4038611"/>
            <a:ext cx="630449" cy="446273"/>
          </a:xfrm>
          <a:prstGeom prst="rect">
            <a:avLst/>
          </a:prstGeom>
        </p:spPr>
      </p:pic>
      <p:sp>
        <p:nvSpPr>
          <p:cNvPr id="23" name="Rectangle 22">
            <a:extLst>
              <a:ext uri="{FF2B5EF4-FFF2-40B4-BE49-F238E27FC236}">
                <a16:creationId xmlns:a16="http://schemas.microsoft.com/office/drawing/2014/main" id="{C7825FAF-62EC-3E48-A905-80CA5900A3A7}"/>
              </a:ext>
            </a:extLst>
          </p:cNvPr>
          <p:cNvSpPr/>
          <p:nvPr/>
        </p:nvSpPr>
        <p:spPr>
          <a:xfrm>
            <a:off x="7037759" y="2419166"/>
            <a:ext cx="435632" cy="570993"/>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7EFD626-1B6E-B24E-96ED-708F7BA47353}"/>
              </a:ext>
            </a:extLst>
          </p:cNvPr>
          <p:cNvSpPr/>
          <p:nvPr/>
        </p:nvSpPr>
        <p:spPr>
          <a:xfrm>
            <a:off x="7037759" y="3142390"/>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E55626D-7A77-B14D-8A69-48F156AFEEEB}"/>
              </a:ext>
            </a:extLst>
          </p:cNvPr>
          <p:cNvSpPr/>
          <p:nvPr/>
        </p:nvSpPr>
        <p:spPr>
          <a:xfrm>
            <a:off x="7037759" y="3840623"/>
            <a:ext cx="435632" cy="570993"/>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B2923F8-B4DA-0146-99BE-E5ABD2B242C9}"/>
              </a:ext>
            </a:extLst>
          </p:cNvPr>
          <p:cNvSpPr/>
          <p:nvPr/>
        </p:nvSpPr>
        <p:spPr>
          <a:xfrm>
            <a:off x="7037759" y="4534052"/>
            <a:ext cx="435632" cy="570993"/>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A2AB332-F769-B645-BAF4-4F368E758962}"/>
              </a:ext>
            </a:extLst>
          </p:cNvPr>
          <p:cNvSpPr/>
          <p:nvPr/>
        </p:nvSpPr>
        <p:spPr>
          <a:xfrm>
            <a:off x="7037759" y="5227481"/>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CA5C993-C7E9-A846-99AC-44EEF39CAA47}"/>
              </a:ext>
            </a:extLst>
          </p:cNvPr>
          <p:cNvSpPr/>
          <p:nvPr/>
        </p:nvSpPr>
        <p:spPr>
          <a:xfrm>
            <a:off x="6384120" y="2439096"/>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BF1D399-6ED0-4A47-A82D-0EC3607B820E}"/>
              </a:ext>
            </a:extLst>
          </p:cNvPr>
          <p:cNvSpPr/>
          <p:nvPr/>
        </p:nvSpPr>
        <p:spPr>
          <a:xfrm>
            <a:off x="6384120" y="3162320"/>
            <a:ext cx="435632" cy="57099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22416DC-E08E-8B48-8EA3-4DD5DFDE0C56}"/>
              </a:ext>
            </a:extLst>
          </p:cNvPr>
          <p:cNvSpPr/>
          <p:nvPr/>
        </p:nvSpPr>
        <p:spPr>
          <a:xfrm>
            <a:off x="6384120" y="3860553"/>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F483DD9-6F4F-5742-8872-F1CD61CDB8F6}"/>
              </a:ext>
            </a:extLst>
          </p:cNvPr>
          <p:cNvSpPr/>
          <p:nvPr/>
        </p:nvSpPr>
        <p:spPr>
          <a:xfrm>
            <a:off x="6384120" y="4553982"/>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CDB9E31-606E-B04F-950C-BB1F84BA75E5}"/>
              </a:ext>
            </a:extLst>
          </p:cNvPr>
          <p:cNvSpPr/>
          <p:nvPr/>
        </p:nvSpPr>
        <p:spPr>
          <a:xfrm>
            <a:off x="6384120" y="5247411"/>
            <a:ext cx="435632" cy="57099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95D206E-379A-DC45-9032-3D680543AD5A}"/>
              </a:ext>
            </a:extLst>
          </p:cNvPr>
          <p:cNvSpPr/>
          <p:nvPr/>
        </p:nvSpPr>
        <p:spPr>
          <a:xfrm>
            <a:off x="7694439" y="2419166"/>
            <a:ext cx="435632" cy="570993"/>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2BB36D0-AEAE-234C-9A38-C6B533AC975D}"/>
              </a:ext>
            </a:extLst>
          </p:cNvPr>
          <p:cNvSpPr/>
          <p:nvPr/>
        </p:nvSpPr>
        <p:spPr>
          <a:xfrm>
            <a:off x="7694439" y="3142390"/>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B88C731-D498-D34F-BA5B-98305063E56D}"/>
              </a:ext>
            </a:extLst>
          </p:cNvPr>
          <p:cNvSpPr/>
          <p:nvPr/>
        </p:nvSpPr>
        <p:spPr>
          <a:xfrm>
            <a:off x="7694439" y="3840623"/>
            <a:ext cx="435632" cy="570993"/>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19A1D41-0687-4348-8444-5A467A84C312}"/>
              </a:ext>
            </a:extLst>
          </p:cNvPr>
          <p:cNvSpPr/>
          <p:nvPr/>
        </p:nvSpPr>
        <p:spPr>
          <a:xfrm>
            <a:off x="7694439" y="4534052"/>
            <a:ext cx="435632" cy="570993"/>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1514A71-D516-EC40-B5C6-F33474F160D9}"/>
              </a:ext>
            </a:extLst>
          </p:cNvPr>
          <p:cNvSpPr/>
          <p:nvPr/>
        </p:nvSpPr>
        <p:spPr>
          <a:xfrm>
            <a:off x="7694439" y="5227481"/>
            <a:ext cx="435632" cy="570993"/>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26C20E51-2DF2-714C-BCBD-862F500A188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22148" y="2634060"/>
            <a:ext cx="4304718" cy="3228538"/>
          </a:xfrm>
          <a:prstGeom prst="rect">
            <a:avLst/>
          </a:prstGeom>
        </p:spPr>
      </p:pic>
      <p:sp>
        <p:nvSpPr>
          <p:cNvPr id="54" name="TextBox 53">
            <a:extLst>
              <a:ext uri="{FF2B5EF4-FFF2-40B4-BE49-F238E27FC236}">
                <a16:creationId xmlns:a16="http://schemas.microsoft.com/office/drawing/2014/main" id="{42BCCA85-32D8-8548-BEC5-B1FDEA3A7B10}"/>
              </a:ext>
            </a:extLst>
          </p:cNvPr>
          <p:cNvSpPr txBox="1"/>
          <p:nvPr/>
        </p:nvSpPr>
        <p:spPr>
          <a:xfrm rot="19079015">
            <a:off x="6803194" y="1309938"/>
            <a:ext cx="2218120" cy="369332"/>
          </a:xfrm>
          <a:prstGeom prst="rect">
            <a:avLst/>
          </a:prstGeom>
          <a:noFill/>
        </p:spPr>
        <p:txBody>
          <a:bodyPr wrap="square" rtlCol="0">
            <a:spAutoFit/>
          </a:bodyPr>
          <a:lstStyle/>
          <a:p>
            <a:r>
              <a:rPr lang="en-US" dirty="0"/>
              <a:t>Field performance</a:t>
            </a:r>
          </a:p>
        </p:txBody>
      </p:sp>
      <p:sp>
        <p:nvSpPr>
          <p:cNvPr id="55" name="TextBox 54">
            <a:extLst>
              <a:ext uri="{FF2B5EF4-FFF2-40B4-BE49-F238E27FC236}">
                <a16:creationId xmlns:a16="http://schemas.microsoft.com/office/drawing/2014/main" id="{F49E18F0-188C-8947-A2D0-A817B57B72BB}"/>
              </a:ext>
            </a:extLst>
          </p:cNvPr>
          <p:cNvSpPr txBox="1"/>
          <p:nvPr/>
        </p:nvSpPr>
        <p:spPr>
          <a:xfrm rot="19079015">
            <a:off x="7521351" y="1278844"/>
            <a:ext cx="2218120" cy="369332"/>
          </a:xfrm>
          <a:prstGeom prst="rect">
            <a:avLst/>
          </a:prstGeom>
          <a:noFill/>
        </p:spPr>
        <p:txBody>
          <a:bodyPr wrap="square" rtlCol="0">
            <a:spAutoFit/>
          </a:bodyPr>
          <a:lstStyle/>
          <a:p>
            <a:r>
              <a:rPr lang="en-US" dirty="0"/>
              <a:t>Market class fit</a:t>
            </a:r>
          </a:p>
        </p:txBody>
      </p:sp>
      <p:sp>
        <p:nvSpPr>
          <p:cNvPr id="56" name="TextBox 55">
            <a:extLst>
              <a:ext uri="{FF2B5EF4-FFF2-40B4-BE49-F238E27FC236}">
                <a16:creationId xmlns:a16="http://schemas.microsoft.com/office/drawing/2014/main" id="{808A73CD-78CF-034E-A950-4DDAC2EAA791}"/>
              </a:ext>
            </a:extLst>
          </p:cNvPr>
          <p:cNvSpPr txBox="1"/>
          <p:nvPr/>
        </p:nvSpPr>
        <p:spPr>
          <a:xfrm rot="19079015">
            <a:off x="6272509" y="1267679"/>
            <a:ext cx="2218120" cy="369332"/>
          </a:xfrm>
          <a:prstGeom prst="rect">
            <a:avLst/>
          </a:prstGeom>
          <a:noFill/>
        </p:spPr>
        <p:txBody>
          <a:bodyPr wrap="square" rtlCol="0">
            <a:spAutoFit/>
          </a:bodyPr>
          <a:lstStyle/>
          <a:p>
            <a:r>
              <a:rPr lang="en-US" dirty="0"/>
              <a:t>Disease resistance</a:t>
            </a:r>
          </a:p>
        </p:txBody>
      </p:sp>
      <p:sp>
        <p:nvSpPr>
          <p:cNvPr id="57" name="TextBox 56">
            <a:extLst>
              <a:ext uri="{FF2B5EF4-FFF2-40B4-BE49-F238E27FC236}">
                <a16:creationId xmlns:a16="http://schemas.microsoft.com/office/drawing/2014/main" id="{6A35DC26-2B9D-DD4F-B90F-53D0DE91BB31}"/>
              </a:ext>
            </a:extLst>
          </p:cNvPr>
          <p:cNvSpPr txBox="1"/>
          <p:nvPr/>
        </p:nvSpPr>
        <p:spPr>
          <a:xfrm rot="16200000">
            <a:off x="3666844" y="4227811"/>
            <a:ext cx="2843215" cy="369332"/>
          </a:xfrm>
          <a:prstGeom prst="rect">
            <a:avLst/>
          </a:prstGeom>
          <a:noFill/>
        </p:spPr>
        <p:txBody>
          <a:bodyPr wrap="square" rtlCol="0">
            <a:spAutoFit/>
          </a:bodyPr>
          <a:lstStyle/>
          <a:p>
            <a:r>
              <a:rPr lang="en-US" dirty="0"/>
              <a:t>Hundreds of F1 progeny</a:t>
            </a:r>
          </a:p>
        </p:txBody>
      </p:sp>
      <p:sp>
        <p:nvSpPr>
          <p:cNvPr id="60" name="Rectangle 59">
            <a:extLst>
              <a:ext uri="{FF2B5EF4-FFF2-40B4-BE49-F238E27FC236}">
                <a16:creationId xmlns:a16="http://schemas.microsoft.com/office/drawing/2014/main" id="{331C9D1D-810C-0B46-AD5F-69BFDD7F39EF}"/>
              </a:ext>
            </a:extLst>
          </p:cNvPr>
          <p:cNvSpPr/>
          <p:nvPr/>
        </p:nvSpPr>
        <p:spPr>
          <a:xfrm>
            <a:off x="422335" y="6145827"/>
            <a:ext cx="4651466" cy="369332"/>
          </a:xfrm>
          <a:prstGeom prst="rect">
            <a:avLst/>
          </a:prstGeom>
        </p:spPr>
        <p:txBody>
          <a:bodyPr wrap="none">
            <a:spAutoFit/>
          </a:bodyPr>
          <a:lstStyle/>
          <a:p>
            <a:r>
              <a:rPr lang="en-US" dirty="0">
                <a:solidFill>
                  <a:srgbClr val="00B050"/>
                </a:solidFill>
              </a:rPr>
              <a:t>Selection at Klamath Falls, OR and Aberdeen, ID</a:t>
            </a:r>
          </a:p>
        </p:txBody>
      </p:sp>
      <p:pic>
        <p:nvPicPr>
          <p:cNvPr id="62" name="Picture 61">
            <a:extLst>
              <a:ext uri="{FF2B5EF4-FFF2-40B4-BE49-F238E27FC236}">
                <a16:creationId xmlns:a16="http://schemas.microsoft.com/office/drawing/2014/main" id="{38AEFDB0-641D-3B40-8FB3-D9BCFAAEC19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546199" y="5996342"/>
            <a:ext cx="616591" cy="616591"/>
          </a:xfrm>
          <a:prstGeom prst="rect">
            <a:avLst/>
          </a:prstGeom>
        </p:spPr>
      </p:pic>
      <p:sp>
        <p:nvSpPr>
          <p:cNvPr id="63" name="Rectangle 62">
            <a:extLst>
              <a:ext uri="{FF2B5EF4-FFF2-40B4-BE49-F238E27FC236}">
                <a16:creationId xmlns:a16="http://schemas.microsoft.com/office/drawing/2014/main" id="{F128CC20-3FD8-414B-802D-82E096D0BE10}"/>
              </a:ext>
            </a:extLst>
          </p:cNvPr>
          <p:cNvSpPr/>
          <p:nvPr/>
        </p:nvSpPr>
        <p:spPr>
          <a:xfrm>
            <a:off x="7037759" y="6022900"/>
            <a:ext cx="435632" cy="57099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65514B2-ED33-C544-97C2-DFF08204AC4A}"/>
              </a:ext>
            </a:extLst>
          </p:cNvPr>
          <p:cNvSpPr/>
          <p:nvPr/>
        </p:nvSpPr>
        <p:spPr>
          <a:xfrm>
            <a:off x="6384120" y="6042830"/>
            <a:ext cx="435632" cy="57099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55A347FA-5A27-1543-96A4-3DD625274756}"/>
              </a:ext>
            </a:extLst>
          </p:cNvPr>
          <p:cNvSpPr/>
          <p:nvPr/>
        </p:nvSpPr>
        <p:spPr>
          <a:xfrm>
            <a:off x="7694439" y="6022900"/>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20272BD-87A8-DE47-B0AE-E32F75BBBC07}"/>
              </a:ext>
            </a:extLst>
          </p:cNvPr>
          <p:cNvSpPr/>
          <p:nvPr/>
        </p:nvSpPr>
        <p:spPr>
          <a:xfrm>
            <a:off x="8329154" y="2411652"/>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3C5E24F-2C92-8B4A-8A97-655B3147300B}"/>
              </a:ext>
            </a:extLst>
          </p:cNvPr>
          <p:cNvSpPr/>
          <p:nvPr/>
        </p:nvSpPr>
        <p:spPr>
          <a:xfrm>
            <a:off x="8329154" y="3134876"/>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8736047A-65A4-6F4C-B1DE-0CB2C084D99F}"/>
              </a:ext>
            </a:extLst>
          </p:cNvPr>
          <p:cNvSpPr/>
          <p:nvPr/>
        </p:nvSpPr>
        <p:spPr>
          <a:xfrm>
            <a:off x="8329154" y="3833109"/>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2D358C54-4C4A-834B-BEE5-F88229434645}"/>
              </a:ext>
            </a:extLst>
          </p:cNvPr>
          <p:cNvSpPr/>
          <p:nvPr/>
        </p:nvSpPr>
        <p:spPr>
          <a:xfrm>
            <a:off x="8329154" y="4526538"/>
            <a:ext cx="435632" cy="570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2355984-9D09-AD49-ACF0-7A5CAB5D179C}"/>
              </a:ext>
            </a:extLst>
          </p:cNvPr>
          <p:cNvSpPr/>
          <p:nvPr/>
        </p:nvSpPr>
        <p:spPr>
          <a:xfrm>
            <a:off x="8329154" y="5219967"/>
            <a:ext cx="435632" cy="57099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28329AF3-6C7F-B24C-9D58-0BCB12FCCB3F}"/>
              </a:ext>
            </a:extLst>
          </p:cNvPr>
          <p:cNvSpPr/>
          <p:nvPr/>
        </p:nvSpPr>
        <p:spPr>
          <a:xfrm>
            <a:off x="8329154" y="6029854"/>
            <a:ext cx="435632" cy="57099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479C5F88-E66A-354A-82BF-3B1E2D09968E}"/>
              </a:ext>
            </a:extLst>
          </p:cNvPr>
          <p:cNvSpPr txBox="1"/>
          <p:nvPr/>
        </p:nvSpPr>
        <p:spPr>
          <a:xfrm rot="19079015">
            <a:off x="8500293" y="1217727"/>
            <a:ext cx="1568957" cy="646331"/>
          </a:xfrm>
          <a:prstGeom prst="rect">
            <a:avLst/>
          </a:prstGeom>
          <a:noFill/>
        </p:spPr>
        <p:txBody>
          <a:bodyPr wrap="square" rtlCol="0">
            <a:spAutoFit/>
          </a:bodyPr>
          <a:lstStyle/>
          <a:p>
            <a:r>
              <a:rPr lang="en-US" dirty="0">
                <a:solidFill>
                  <a:srgbClr val="00B050"/>
                </a:solidFill>
              </a:rPr>
              <a:t>Results of field selection </a:t>
            </a:r>
          </a:p>
        </p:txBody>
      </p:sp>
      <p:cxnSp>
        <p:nvCxnSpPr>
          <p:cNvPr id="47" name="Straight Arrow Connector 46">
            <a:extLst>
              <a:ext uri="{FF2B5EF4-FFF2-40B4-BE49-F238E27FC236}">
                <a16:creationId xmlns:a16="http://schemas.microsoft.com/office/drawing/2014/main" id="{16780D7E-F384-E349-A6A9-39685DFB69FA}"/>
              </a:ext>
            </a:extLst>
          </p:cNvPr>
          <p:cNvCxnSpPr>
            <a:cxnSpLocks/>
          </p:cNvCxnSpPr>
          <p:nvPr/>
        </p:nvCxnSpPr>
        <p:spPr>
          <a:xfrm flipV="1">
            <a:off x="8888432" y="4434541"/>
            <a:ext cx="987356" cy="1023222"/>
          </a:xfrm>
          <a:prstGeom prst="straightConnector1">
            <a:avLst/>
          </a:prstGeom>
          <a:ln w="698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0F846F5-423C-5B4B-88D3-F41FCB8FCB77}"/>
              </a:ext>
            </a:extLst>
          </p:cNvPr>
          <p:cNvCxnSpPr>
            <a:cxnSpLocks/>
          </p:cNvCxnSpPr>
          <p:nvPr/>
        </p:nvCxnSpPr>
        <p:spPr>
          <a:xfrm flipV="1">
            <a:off x="8969887" y="6042830"/>
            <a:ext cx="802763" cy="256553"/>
          </a:xfrm>
          <a:prstGeom prst="straightConnector1">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3899393F-1E88-3D4B-BFF9-44157368F8CE}"/>
              </a:ext>
            </a:extLst>
          </p:cNvPr>
          <p:cNvSpPr txBox="1"/>
          <p:nvPr/>
        </p:nvSpPr>
        <p:spPr>
          <a:xfrm>
            <a:off x="9628300" y="2911557"/>
            <a:ext cx="2465459" cy="461665"/>
          </a:xfrm>
          <a:prstGeom prst="rect">
            <a:avLst/>
          </a:prstGeom>
          <a:noFill/>
        </p:spPr>
        <p:txBody>
          <a:bodyPr wrap="square" rtlCol="0">
            <a:spAutoFit/>
          </a:bodyPr>
          <a:lstStyle/>
          <a:p>
            <a:r>
              <a:rPr lang="en-US" sz="2400" dirty="0"/>
              <a:t>Not selected</a:t>
            </a:r>
          </a:p>
        </p:txBody>
      </p:sp>
      <p:cxnSp>
        <p:nvCxnSpPr>
          <p:cNvPr id="50" name="Straight Arrow Connector 49">
            <a:extLst>
              <a:ext uri="{FF2B5EF4-FFF2-40B4-BE49-F238E27FC236}">
                <a16:creationId xmlns:a16="http://schemas.microsoft.com/office/drawing/2014/main" id="{10FDAFFF-5D78-6148-8A98-918911833F64}"/>
              </a:ext>
            </a:extLst>
          </p:cNvPr>
          <p:cNvCxnSpPr>
            <a:cxnSpLocks/>
          </p:cNvCxnSpPr>
          <p:nvPr/>
        </p:nvCxnSpPr>
        <p:spPr>
          <a:xfrm flipV="1">
            <a:off x="8926391" y="3132230"/>
            <a:ext cx="540304" cy="270523"/>
          </a:xfrm>
          <a:prstGeom prst="straightConnector1">
            <a:avLst/>
          </a:prstGeom>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7E7275AC-85AB-6442-95E4-C004152B7459}"/>
              </a:ext>
            </a:extLst>
          </p:cNvPr>
          <p:cNvSpPr txBox="1"/>
          <p:nvPr/>
        </p:nvSpPr>
        <p:spPr>
          <a:xfrm>
            <a:off x="10083911" y="3576806"/>
            <a:ext cx="1968511" cy="1569660"/>
          </a:xfrm>
          <a:prstGeom prst="rect">
            <a:avLst/>
          </a:prstGeom>
          <a:noFill/>
        </p:spPr>
        <p:txBody>
          <a:bodyPr wrap="square" rtlCol="0">
            <a:spAutoFit/>
          </a:bodyPr>
          <a:lstStyle/>
          <a:p>
            <a:r>
              <a:rPr lang="en-US" sz="2400" dirty="0">
                <a:solidFill>
                  <a:schemeClr val="accent2"/>
                </a:solidFill>
              </a:rPr>
              <a:t>Backcross to high yielding similar market type</a:t>
            </a:r>
          </a:p>
        </p:txBody>
      </p:sp>
      <p:sp>
        <p:nvSpPr>
          <p:cNvPr id="53" name="TextBox 52">
            <a:extLst>
              <a:ext uri="{FF2B5EF4-FFF2-40B4-BE49-F238E27FC236}">
                <a16:creationId xmlns:a16="http://schemas.microsoft.com/office/drawing/2014/main" id="{5043051A-A1D3-2E45-8FE1-4850805A1919}"/>
              </a:ext>
            </a:extLst>
          </p:cNvPr>
          <p:cNvSpPr txBox="1"/>
          <p:nvPr/>
        </p:nvSpPr>
        <p:spPr>
          <a:xfrm>
            <a:off x="10099356" y="5512977"/>
            <a:ext cx="1991135" cy="1200329"/>
          </a:xfrm>
          <a:prstGeom prst="rect">
            <a:avLst/>
          </a:prstGeom>
          <a:noFill/>
        </p:spPr>
        <p:txBody>
          <a:bodyPr wrap="square" rtlCol="0">
            <a:spAutoFit/>
          </a:bodyPr>
          <a:lstStyle/>
          <a:p>
            <a:r>
              <a:rPr lang="en-US" sz="2400" dirty="0">
                <a:solidFill>
                  <a:srgbClr val="FF0000"/>
                </a:solidFill>
              </a:rPr>
              <a:t>Segregate away skin or flesh color</a:t>
            </a:r>
          </a:p>
        </p:txBody>
      </p:sp>
      <p:sp>
        <p:nvSpPr>
          <p:cNvPr id="2" name="Frame 1">
            <a:extLst>
              <a:ext uri="{FF2B5EF4-FFF2-40B4-BE49-F238E27FC236}">
                <a16:creationId xmlns:a16="http://schemas.microsoft.com/office/drawing/2014/main" id="{BEE71FE8-6F48-184F-BC41-4881A7795745}"/>
              </a:ext>
            </a:extLst>
          </p:cNvPr>
          <p:cNvSpPr/>
          <p:nvPr/>
        </p:nvSpPr>
        <p:spPr>
          <a:xfrm>
            <a:off x="5470515" y="5134957"/>
            <a:ext cx="3389324" cy="769425"/>
          </a:xfrm>
          <a:prstGeom prst="frame">
            <a:avLst>
              <a:gd name="adj1" fmla="val 4094"/>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Frame 57">
            <a:extLst>
              <a:ext uri="{FF2B5EF4-FFF2-40B4-BE49-F238E27FC236}">
                <a16:creationId xmlns:a16="http://schemas.microsoft.com/office/drawing/2014/main" id="{2FD9DC5E-6715-2145-AD2B-E3B86115F353}"/>
              </a:ext>
            </a:extLst>
          </p:cNvPr>
          <p:cNvSpPr/>
          <p:nvPr/>
        </p:nvSpPr>
        <p:spPr>
          <a:xfrm>
            <a:off x="5464646" y="5945042"/>
            <a:ext cx="3389324" cy="769425"/>
          </a:xfrm>
          <a:prstGeom prst="frame">
            <a:avLst>
              <a:gd name="adj1" fmla="val 409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Frame 58">
            <a:extLst>
              <a:ext uri="{FF2B5EF4-FFF2-40B4-BE49-F238E27FC236}">
                <a16:creationId xmlns:a16="http://schemas.microsoft.com/office/drawing/2014/main" id="{E975469C-36F2-4B4F-A0CE-C36367F3584C}"/>
              </a:ext>
            </a:extLst>
          </p:cNvPr>
          <p:cNvSpPr/>
          <p:nvPr/>
        </p:nvSpPr>
        <p:spPr>
          <a:xfrm>
            <a:off x="5470515" y="3053665"/>
            <a:ext cx="3389324" cy="769425"/>
          </a:xfrm>
          <a:prstGeom prst="frame">
            <a:avLst>
              <a:gd name="adj1" fmla="val 40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TextBox 60">
            <a:extLst>
              <a:ext uri="{FF2B5EF4-FFF2-40B4-BE49-F238E27FC236}">
                <a16:creationId xmlns:a16="http://schemas.microsoft.com/office/drawing/2014/main" id="{F576D0F5-4B57-6F49-B7F3-75BD707F6881}"/>
              </a:ext>
            </a:extLst>
          </p:cNvPr>
          <p:cNvSpPr txBox="1"/>
          <p:nvPr/>
        </p:nvSpPr>
        <p:spPr>
          <a:xfrm>
            <a:off x="2913255" y="879289"/>
            <a:ext cx="1384231" cy="461665"/>
          </a:xfrm>
          <a:prstGeom prst="rect">
            <a:avLst/>
          </a:prstGeom>
          <a:noFill/>
        </p:spPr>
        <p:txBody>
          <a:bodyPr wrap="square" rtlCol="0">
            <a:spAutoFit/>
          </a:bodyPr>
          <a:lstStyle/>
          <a:p>
            <a:r>
              <a:rPr lang="en-US" sz="2400" dirty="0"/>
              <a:t>Resistant</a:t>
            </a:r>
          </a:p>
        </p:txBody>
      </p:sp>
      <p:sp>
        <p:nvSpPr>
          <p:cNvPr id="66" name="TextBox 65">
            <a:extLst>
              <a:ext uri="{FF2B5EF4-FFF2-40B4-BE49-F238E27FC236}">
                <a16:creationId xmlns:a16="http://schemas.microsoft.com/office/drawing/2014/main" id="{B69481ED-8EE0-F24F-8E36-088E031D47CA}"/>
              </a:ext>
            </a:extLst>
          </p:cNvPr>
          <p:cNvSpPr txBox="1"/>
          <p:nvPr/>
        </p:nvSpPr>
        <p:spPr>
          <a:xfrm>
            <a:off x="729318" y="863215"/>
            <a:ext cx="1384231" cy="461665"/>
          </a:xfrm>
          <a:prstGeom prst="rect">
            <a:avLst/>
          </a:prstGeom>
          <a:noFill/>
        </p:spPr>
        <p:txBody>
          <a:bodyPr wrap="square" rtlCol="0">
            <a:spAutoFit/>
          </a:bodyPr>
          <a:lstStyle/>
          <a:p>
            <a:r>
              <a:rPr lang="en-US" sz="2400" dirty="0"/>
              <a:t>Superior</a:t>
            </a:r>
          </a:p>
        </p:txBody>
      </p:sp>
      <p:sp>
        <p:nvSpPr>
          <p:cNvPr id="67" name="TextBox 66">
            <a:extLst>
              <a:ext uri="{FF2B5EF4-FFF2-40B4-BE49-F238E27FC236}">
                <a16:creationId xmlns:a16="http://schemas.microsoft.com/office/drawing/2014/main" id="{EE39A2B2-7876-CD4F-B2FE-81282EEC82AE}"/>
              </a:ext>
            </a:extLst>
          </p:cNvPr>
          <p:cNvSpPr txBox="1"/>
          <p:nvPr/>
        </p:nvSpPr>
        <p:spPr>
          <a:xfrm>
            <a:off x="248330" y="-3012"/>
            <a:ext cx="11240904" cy="769441"/>
          </a:xfrm>
          <a:prstGeom prst="rect">
            <a:avLst/>
          </a:prstGeom>
          <a:noFill/>
        </p:spPr>
        <p:txBody>
          <a:bodyPr wrap="square" rtlCol="0">
            <a:spAutoFit/>
          </a:bodyPr>
          <a:lstStyle/>
          <a:p>
            <a:pPr algn="ctr"/>
            <a:r>
              <a:rPr lang="en-US" sz="4400" dirty="0"/>
              <a:t>Alternative strategy</a:t>
            </a:r>
          </a:p>
        </p:txBody>
      </p:sp>
    </p:spTree>
    <p:extLst>
      <p:ext uri="{BB962C8B-B14F-4D97-AF65-F5344CB8AC3E}">
        <p14:creationId xmlns:p14="http://schemas.microsoft.com/office/powerpoint/2010/main" val="19039176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F6FCC0-2C0B-6E47-B580-D280947E9D6C}"/>
              </a:ext>
            </a:extLst>
          </p:cNvPr>
          <p:cNvSpPr/>
          <p:nvPr/>
        </p:nvSpPr>
        <p:spPr>
          <a:xfrm>
            <a:off x="3999254" y="4584517"/>
            <a:ext cx="1428750" cy="955675"/>
          </a:xfrm>
          <a:prstGeom prst="rect">
            <a:avLst/>
          </a:prstGeom>
          <a:solidFill>
            <a:schemeClr val="accent4">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a:extLst>
              <a:ext uri="{FF2B5EF4-FFF2-40B4-BE49-F238E27FC236}">
                <a16:creationId xmlns:a16="http://schemas.microsoft.com/office/drawing/2014/main" id="{3C28CD35-F701-CE44-B8A6-A89102A4BDE5}"/>
              </a:ext>
            </a:extLst>
          </p:cNvPr>
          <p:cNvSpPr/>
          <p:nvPr/>
        </p:nvSpPr>
        <p:spPr>
          <a:xfrm>
            <a:off x="902041" y="4587692"/>
            <a:ext cx="1384300" cy="955675"/>
          </a:xfrm>
          <a:prstGeom prst="rect">
            <a:avLst/>
          </a:prstGeom>
          <a:solidFill>
            <a:schemeClr val="accent4">
              <a:lumMod val="40000"/>
              <a:lumOff val="6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 name="Picture 113">
            <a:extLst>
              <a:ext uri="{FF2B5EF4-FFF2-40B4-BE49-F238E27FC236}">
                <a16:creationId xmlns:a16="http://schemas.microsoft.com/office/drawing/2014/main" id="{F0293996-C60D-9E43-AD8E-B595D479BA90}"/>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rot="16200000">
            <a:off x="3411879" y="4903604"/>
            <a:ext cx="83661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4">
            <a:extLst>
              <a:ext uri="{FF2B5EF4-FFF2-40B4-BE49-F238E27FC236}">
                <a16:creationId xmlns:a16="http://schemas.microsoft.com/office/drawing/2014/main" id="{E616252C-83D6-1146-9F90-B757F948D88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16200000">
            <a:off x="4754904" y="4903604"/>
            <a:ext cx="83661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5">
            <a:extLst>
              <a:ext uri="{FF2B5EF4-FFF2-40B4-BE49-F238E27FC236}">
                <a16:creationId xmlns:a16="http://schemas.microsoft.com/office/drawing/2014/main" id="{D24F52D4-5430-C944-8971-E1EC81A6B81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16200000">
            <a:off x="2525261" y="4917098"/>
            <a:ext cx="836612"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6">
            <a:extLst>
              <a:ext uri="{FF2B5EF4-FFF2-40B4-BE49-F238E27FC236}">
                <a16:creationId xmlns:a16="http://schemas.microsoft.com/office/drawing/2014/main" id="{51501352-483A-6741-A885-ECCF1327D93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rot="16200000">
            <a:off x="1633879" y="4903604"/>
            <a:ext cx="83661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7">
            <a:extLst>
              <a:ext uri="{FF2B5EF4-FFF2-40B4-BE49-F238E27FC236}">
                <a16:creationId xmlns:a16="http://schemas.microsoft.com/office/drawing/2014/main" id="{1C8C1939-66C5-FE40-A3EE-65D3C3C56BE5}"/>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rot="16200000">
            <a:off x="743292" y="4903605"/>
            <a:ext cx="836613"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8">
            <a:extLst>
              <a:ext uri="{FF2B5EF4-FFF2-40B4-BE49-F238E27FC236}">
                <a16:creationId xmlns:a16="http://schemas.microsoft.com/office/drawing/2014/main" id="{4623FE2E-447E-4545-AD57-BB6A5CA9A67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16200000">
            <a:off x="4302467" y="4917892"/>
            <a:ext cx="836612"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9">
            <a:extLst>
              <a:ext uri="{FF2B5EF4-FFF2-40B4-BE49-F238E27FC236}">
                <a16:creationId xmlns:a16="http://schemas.microsoft.com/office/drawing/2014/main" id="{0F0F2F82-2844-6D4C-8AC5-C14640D613B0}"/>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rot="16200000">
            <a:off x="3853204" y="4903604"/>
            <a:ext cx="83661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20">
            <a:extLst>
              <a:ext uri="{FF2B5EF4-FFF2-40B4-BE49-F238E27FC236}">
                <a16:creationId xmlns:a16="http://schemas.microsoft.com/office/drawing/2014/main" id="{FBFD0914-F56A-B94C-ACBF-55EE54B72D32}"/>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rot="16200000">
            <a:off x="2968967" y="4903605"/>
            <a:ext cx="836613"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1">
            <a:extLst>
              <a:ext uri="{FF2B5EF4-FFF2-40B4-BE49-F238E27FC236}">
                <a16:creationId xmlns:a16="http://schemas.microsoft.com/office/drawing/2014/main" id="{1BF652A8-F555-6949-A3AC-19C91C353E30}"/>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rot="16200000">
            <a:off x="2081554" y="4903604"/>
            <a:ext cx="83661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22">
            <a:extLst>
              <a:ext uri="{FF2B5EF4-FFF2-40B4-BE49-F238E27FC236}">
                <a16:creationId xmlns:a16="http://schemas.microsoft.com/office/drawing/2014/main" id="{C3953969-C28D-AF4A-9FC7-1ABD595EAB5C}"/>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rot="16200000">
            <a:off x="1190173" y="4902811"/>
            <a:ext cx="8366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ight Triangle 17">
            <a:extLst>
              <a:ext uri="{FF2B5EF4-FFF2-40B4-BE49-F238E27FC236}">
                <a16:creationId xmlns:a16="http://schemas.microsoft.com/office/drawing/2014/main" id="{768298E5-96E4-7048-91A0-0A9632CC1E32}"/>
              </a:ext>
            </a:extLst>
          </p:cNvPr>
          <p:cNvSpPr/>
          <p:nvPr/>
        </p:nvSpPr>
        <p:spPr>
          <a:xfrm rot="10800000" flipV="1">
            <a:off x="905216" y="4254316"/>
            <a:ext cx="4522788" cy="203200"/>
          </a:xfrm>
          <a:prstGeom prst="rtTriangle">
            <a:avLst/>
          </a:prstGeom>
          <a:solidFill>
            <a:schemeClr val="accent4">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70658" tIns="35329" rIns="70658" bIns="35329" anchor="ctr"/>
          <a:lstStyle/>
          <a:p>
            <a:pPr algn="ctr">
              <a:defRPr/>
            </a:pPr>
            <a:endParaRPr lang="en-US" sz="1391"/>
          </a:p>
        </p:txBody>
      </p:sp>
      <p:pic>
        <p:nvPicPr>
          <p:cNvPr id="19" name="Picture 125">
            <a:extLst>
              <a:ext uri="{FF2B5EF4-FFF2-40B4-BE49-F238E27FC236}">
                <a16:creationId xmlns:a16="http://schemas.microsoft.com/office/drawing/2014/main" id="{71927A6C-2CCA-4C43-8B81-62E5D67AEA77}"/>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890929" y="2738254"/>
            <a:ext cx="1598612"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26">
            <a:extLst>
              <a:ext uri="{FF2B5EF4-FFF2-40B4-BE49-F238E27FC236}">
                <a16:creationId xmlns:a16="http://schemas.microsoft.com/office/drawing/2014/main" id="{9372E6D3-21EA-3741-8B36-9AD5AE2D468C}"/>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105616" y="2906529"/>
            <a:ext cx="10477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D1D422C3-66DD-9F4D-B789-10B13418F16F}"/>
              </a:ext>
            </a:extLst>
          </p:cNvPr>
          <p:cNvSpPr txBox="1"/>
          <p:nvPr/>
        </p:nvSpPr>
        <p:spPr>
          <a:xfrm>
            <a:off x="2932454" y="3114491"/>
            <a:ext cx="552450" cy="520700"/>
          </a:xfrm>
          <a:prstGeom prst="rect">
            <a:avLst/>
          </a:prstGeom>
          <a:noFill/>
        </p:spPr>
        <p:txBody>
          <a:bodyPr>
            <a:spAutoFit/>
          </a:bodyPr>
          <a:lstStyle/>
          <a:p>
            <a:pPr algn="ctr">
              <a:defRPr/>
            </a:pPr>
            <a:r>
              <a:rPr lang="en-US" sz="2782" b="1" dirty="0"/>
              <a:t>X</a:t>
            </a:r>
          </a:p>
        </p:txBody>
      </p:sp>
      <p:sp>
        <p:nvSpPr>
          <p:cNvPr id="22" name="Rectangle 21">
            <a:extLst>
              <a:ext uri="{FF2B5EF4-FFF2-40B4-BE49-F238E27FC236}">
                <a16:creationId xmlns:a16="http://schemas.microsoft.com/office/drawing/2014/main" id="{127F7A41-CB26-C244-B5BE-3D5F0E2203D6}"/>
              </a:ext>
            </a:extLst>
          </p:cNvPr>
          <p:cNvSpPr/>
          <p:nvPr/>
        </p:nvSpPr>
        <p:spPr>
          <a:xfrm>
            <a:off x="1278280" y="3846329"/>
            <a:ext cx="161925" cy="296862"/>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0658" tIns="35329" rIns="70658" bIns="35329" anchor="ctr"/>
          <a:lstStyle/>
          <a:p>
            <a:pPr algn="ctr">
              <a:defRPr/>
            </a:pPr>
            <a:endParaRPr lang="en-US" sz="1391"/>
          </a:p>
        </p:txBody>
      </p:sp>
      <p:sp>
        <p:nvSpPr>
          <p:cNvPr id="23" name="Rectangle 22">
            <a:extLst>
              <a:ext uri="{FF2B5EF4-FFF2-40B4-BE49-F238E27FC236}">
                <a16:creationId xmlns:a16="http://schemas.microsoft.com/office/drawing/2014/main" id="{5BEF5AA2-B77B-E541-BA48-7F053C399767}"/>
              </a:ext>
            </a:extLst>
          </p:cNvPr>
          <p:cNvSpPr/>
          <p:nvPr/>
        </p:nvSpPr>
        <p:spPr>
          <a:xfrm>
            <a:off x="1510055" y="3846329"/>
            <a:ext cx="161925" cy="296862"/>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0658" tIns="35329" rIns="70658" bIns="35329" anchor="ctr"/>
          <a:lstStyle/>
          <a:p>
            <a:pPr algn="ctr">
              <a:defRPr/>
            </a:pPr>
            <a:endParaRPr lang="en-US" sz="1391"/>
          </a:p>
        </p:txBody>
      </p:sp>
      <p:sp>
        <p:nvSpPr>
          <p:cNvPr id="24" name="Rectangle 23">
            <a:extLst>
              <a:ext uri="{FF2B5EF4-FFF2-40B4-BE49-F238E27FC236}">
                <a16:creationId xmlns:a16="http://schemas.microsoft.com/office/drawing/2014/main" id="{F9F999A6-9676-0647-969F-2BAFDE3C1920}"/>
              </a:ext>
            </a:extLst>
          </p:cNvPr>
          <p:cNvSpPr/>
          <p:nvPr/>
        </p:nvSpPr>
        <p:spPr>
          <a:xfrm>
            <a:off x="1771991" y="3846329"/>
            <a:ext cx="160338" cy="29686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0658" tIns="35329" rIns="70658" bIns="35329" anchor="ctr"/>
          <a:lstStyle/>
          <a:p>
            <a:pPr algn="ctr">
              <a:defRPr/>
            </a:pPr>
            <a:endParaRPr lang="en-US" sz="1391"/>
          </a:p>
        </p:txBody>
      </p:sp>
      <p:sp>
        <p:nvSpPr>
          <p:cNvPr id="25" name="Rectangle 24">
            <a:extLst>
              <a:ext uri="{FF2B5EF4-FFF2-40B4-BE49-F238E27FC236}">
                <a16:creationId xmlns:a16="http://schemas.microsoft.com/office/drawing/2014/main" id="{F66DE855-B1EA-914E-A9DB-EE258C32F454}"/>
              </a:ext>
            </a:extLst>
          </p:cNvPr>
          <p:cNvSpPr/>
          <p:nvPr/>
        </p:nvSpPr>
        <p:spPr>
          <a:xfrm>
            <a:off x="2002180" y="3846329"/>
            <a:ext cx="161925" cy="29686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0658" tIns="35329" rIns="70658" bIns="35329" anchor="ctr"/>
          <a:lstStyle/>
          <a:p>
            <a:pPr algn="ctr">
              <a:defRPr/>
            </a:pPr>
            <a:endParaRPr lang="en-US" sz="1391"/>
          </a:p>
        </p:txBody>
      </p:sp>
      <p:sp>
        <p:nvSpPr>
          <p:cNvPr id="26" name="Rectangle 25">
            <a:extLst>
              <a:ext uri="{FF2B5EF4-FFF2-40B4-BE49-F238E27FC236}">
                <a16:creationId xmlns:a16="http://schemas.microsoft.com/office/drawing/2014/main" id="{A93FA5E0-93A3-DA49-A7F9-CC8A3F53B6D3}"/>
              </a:ext>
            </a:extLst>
          </p:cNvPr>
          <p:cNvSpPr/>
          <p:nvPr/>
        </p:nvSpPr>
        <p:spPr>
          <a:xfrm>
            <a:off x="4196105" y="3811404"/>
            <a:ext cx="161925" cy="29686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70658" tIns="35329" rIns="70658" bIns="35329" anchor="ctr"/>
          <a:lstStyle/>
          <a:p>
            <a:pPr algn="ctr">
              <a:defRPr/>
            </a:pPr>
            <a:endParaRPr lang="en-US" sz="1391"/>
          </a:p>
        </p:txBody>
      </p:sp>
      <p:sp>
        <p:nvSpPr>
          <p:cNvPr id="27" name="Rectangle 26">
            <a:extLst>
              <a:ext uri="{FF2B5EF4-FFF2-40B4-BE49-F238E27FC236}">
                <a16:creationId xmlns:a16="http://schemas.microsoft.com/office/drawing/2014/main" id="{CD509516-7B81-FC45-9A14-0CCA98A2D6F6}"/>
              </a:ext>
            </a:extLst>
          </p:cNvPr>
          <p:cNvSpPr/>
          <p:nvPr/>
        </p:nvSpPr>
        <p:spPr>
          <a:xfrm>
            <a:off x="4427880" y="3811404"/>
            <a:ext cx="161925" cy="29686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70658" tIns="35329" rIns="70658" bIns="35329" anchor="ctr"/>
          <a:lstStyle/>
          <a:p>
            <a:pPr algn="ctr">
              <a:defRPr/>
            </a:pPr>
            <a:endParaRPr lang="en-US" sz="1391"/>
          </a:p>
        </p:txBody>
      </p:sp>
      <p:sp>
        <p:nvSpPr>
          <p:cNvPr id="28" name="Rectangle 27">
            <a:extLst>
              <a:ext uri="{FF2B5EF4-FFF2-40B4-BE49-F238E27FC236}">
                <a16:creationId xmlns:a16="http://schemas.microsoft.com/office/drawing/2014/main" id="{A606B309-3ED8-9149-9B08-843DD4A944A0}"/>
              </a:ext>
            </a:extLst>
          </p:cNvPr>
          <p:cNvSpPr/>
          <p:nvPr/>
        </p:nvSpPr>
        <p:spPr>
          <a:xfrm>
            <a:off x="4689816" y="3811404"/>
            <a:ext cx="160338" cy="29686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70658" tIns="35329" rIns="70658" bIns="35329" anchor="ctr"/>
          <a:lstStyle/>
          <a:p>
            <a:pPr algn="ctr">
              <a:defRPr/>
            </a:pPr>
            <a:endParaRPr lang="en-US" sz="1391"/>
          </a:p>
        </p:txBody>
      </p:sp>
      <p:sp>
        <p:nvSpPr>
          <p:cNvPr id="29" name="Rectangle 28">
            <a:extLst>
              <a:ext uri="{FF2B5EF4-FFF2-40B4-BE49-F238E27FC236}">
                <a16:creationId xmlns:a16="http://schemas.microsoft.com/office/drawing/2014/main" id="{A832710A-F3D6-B04C-A7EB-FEFFC5F38010}"/>
              </a:ext>
            </a:extLst>
          </p:cNvPr>
          <p:cNvSpPr/>
          <p:nvPr/>
        </p:nvSpPr>
        <p:spPr>
          <a:xfrm>
            <a:off x="4921591" y="3811404"/>
            <a:ext cx="160338" cy="29686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70658" tIns="35329" rIns="70658" bIns="35329" anchor="ctr"/>
          <a:lstStyle/>
          <a:p>
            <a:pPr algn="ctr">
              <a:defRPr/>
            </a:pPr>
            <a:endParaRPr lang="en-US" sz="1391"/>
          </a:p>
        </p:txBody>
      </p:sp>
      <p:sp>
        <p:nvSpPr>
          <p:cNvPr id="30" name="Rectangle 29">
            <a:extLst>
              <a:ext uri="{FF2B5EF4-FFF2-40B4-BE49-F238E27FC236}">
                <a16:creationId xmlns:a16="http://schemas.microsoft.com/office/drawing/2014/main" id="{24D5EB3D-5E2C-B547-B28C-668B7FF1D67F}"/>
              </a:ext>
            </a:extLst>
          </p:cNvPr>
          <p:cNvSpPr/>
          <p:nvPr/>
        </p:nvSpPr>
        <p:spPr>
          <a:xfrm>
            <a:off x="2803866" y="3873317"/>
            <a:ext cx="160338" cy="296863"/>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0658" tIns="35329" rIns="70658" bIns="35329" anchor="ctr"/>
          <a:lstStyle/>
          <a:p>
            <a:pPr algn="ctr">
              <a:defRPr/>
            </a:pPr>
            <a:endParaRPr lang="en-US" sz="1391"/>
          </a:p>
        </p:txBody>
      </p:sp>
      <p:sp>
        <p:nvSpPr>
          <p:cNvPr id="31" name="Rectangle 30">
            <a:extLst>
              <a:ext uri="{FF2B5EF4-FFF2-40B4-BE49-F238E27FC236}">
                <a16:creationId xmlns:a16="http://schemas.microsoft.com/office/drawing/2014/main" id="{C21AFB71-0CFF-9547-9B34-5F64BA6E85CF}"/>
              </a:ext>
            </a:extLst>
          </p:cNvPr>
          <p:cNvSpPr/>
          <p:nvPr/>
        </p:nvSpPr>
        <p:spPr>
          <a:xfrm>
            <a:off x="3035641" y="3873317"/>
            <a:ext cx="160338" cy="29686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0658" tIns="35329" rIns="70658" bIns="35329" anchor="ctr"/>
          <a:lstStyle/>
          <a:p>
            <a:pPr algn="ctr">
              <a:defRPr/>
            </a:pPr>
            <a:endParaRPr lang="en-US" sz="1391"/>
          </a:p>
        </p:txBody>
      </p:sp>
      <p:sp>
        <p:nvSpPr>
          <p:cNvPr id="32" name="Rectangle 31">
            <a:extLst>
              <a:ext uri="{FF2B5EF4-FFF2-40B4-BE49-F238E27FC236}">
                <a16:creationId xmlns:a16="http://schemas.microsoft.com/office/drawing/2014/main" id="{5521348C-2CA0-B540-B0D6-8BCE5C4D138D}"/>
              </a:ext>
            </a:extLst>
          </p:cNvPr>
          <p:cNvSpPr/>
          <p:nvPr/>
        </p:nvSpPr>
        <p:spPr>
          <a:xfrm>
            <a:off x="3295992" y="3873317"/>
            <a:ext cx="161925" cy="29686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70658" tIns="35329" rIns="70658" bIns="35329" anchor="ctr"/>
          <a:lstStyle/>
          <a:p>
            <a:pPr algn="ctr">
              <a:defRPr/>
            </a:pPr>
            <a:endParaRPr lang="en-US" sz="1391"/>
          </a:p>
        </p:txBody>
      </p:sp>
      <p:sp>
        <p:nvSpPr>
          <p:cNvPr id="33" name="Rectangle 32">
            <a:extLst>
              <a:ext uri="{FF2B5EF4-FFF2-40B4-BE49-F238E27FC236}">
                <a16:creationId xmlns:a16="http://schemas.microsoft.com/office/drawing/2014/main" id="{CB3227D6-3D2D-134D-B460-786B7CE7EF50}"/>
              </a:ext>
            </a:extLst>
          </p:cNvPr>
          <p:cNvSpPr/>
          <p:nvPr/>
        </p:nvSpPr>
        <p:spPr>
          <a:xfrm>
            <a:off x="3527767" y="3873317"/>
            <a:ext cx="161925" cy="29686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70658" tIns="35329" rIns="70658" bIns="35329" anchor="ctr"/>
          <a:lstStyle/>
          <a:p>
            <a:pPr algn="ctr">
              <a:defRPr/>
            </a:pPr>
            <a:endParaRPr lang="en-US" sz="1391"/>
          </a:p>
        </p:txBody>
      </p:sp>
      <p:sp>
        <p:nvSpPr>
          <p:cNvPr id="34" name="TextBox 33">
            <a:extLst>
              <a:ext uri="{FF2B5EF4-FFF2-40B4-BE49-F238E27FC236}">
                <a16:creationId xmlns:a16="http://schemas.microsoft.com/office/drawing/2014/main" id="{4B33B803-9591-9244-A9F5-CB3AE98ABBCD}"/>
              </a:ext>
            </a:extLst>
          </p:cNvPr>
          <p:cNvSpPr txBox="1"/>
          <p:nvPr/>
        </p:nvSpPr>
        <p:spPr>
          <a:xfrm>
            <a:off x="2405404" y="3733616"/>
            <a:ext cx="552450" cy="520700"/>
          </a:xfrm>
          <a:prstGeom prst="rect">
            <a:avLst/>
          </a:prstGeom>
          <a:noFill/>
        </p:spPr>
        <p:txBody>
          <a:bodyPr>
            <a:spAutoFit/>
          </a:bodyPr>
          <a:lstStyle/>
          <a:p>
            <a:pPr algn="ctr">
              <a:defRPr/>
            </a:pPr>
            <a:r>
              <a:rPr lang="en-US" sz="2782" b="1" dirty="0"/>
              <a:t>[</a:t>
            </a:r>
          </a:p>
        </p:txBody>
      </p:sp>
      <p:sp>
        <p:nvSpPr>
          <p:cNvPr id="35" name="TextBox 34">
            <a:extLst>
              <a:ext uri="{FF2B5EF4-FFF2-40B4-BE49-F238E27FC236}">
                <a16:creationId xmlns:a16="http://schemas.microsoft.com/office/drawing/2014/main" id="{FA81A158-38CA-D945-A2F4-1E8839268C91}"/>
              </a:ext>
            </a:extLst>
          </p:cNvPr>
          <p:cNvSpPr txBox="1"/>
          <p:nvPr/>
        </p:nvSpPr>
        <p:spPr>
          <a:xfrm>
            <a:off x="3562691" y="3725679"/>
            <a:ext cx="552450" cy="520700"/>
          </a:xfrm>
          <a:prstGeom prst="rect">
            <a:avLst/>
          </a:prstGeom>
          <a:noFill/>
        </p:spPr>
        <p:txBody>
          <a:bodyPr>
            <a:spAutoFit/>
          </a:bodyPr>
          <a:lstStyle/>
          <a:p>
            <a:pPr algn="ctr">
              <a:defRPr/>
            </a:pPr>
            <a:r>
              <a:rPr lang="en-US" sz="2782" b="1" dirty="0"/>
              <a:t>]</a:t>
            </a:r>
          </a:p>
        </p:txBody>
      </p:sp>
      <p:pic>
        <p:nvPicPr>
          <p:cNvPr id="38" name="Picture 41">
            <a:extLst>
              <a:ext uri="{FF2B5EF4-FFF2-40B4-BE49-F238E27FC236}">
                <a16:creationId xmlns:a16="http://schemas.microsoft.com/office/drawing/2014/main" id="{5D702D20-64B0-9347-BCEF-79D65FA69506}"/>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6935377" y="4356894"/>
            <a:ext cx="1484312"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2">
            <a:extLst>
              <a:ext uri="{FF2B5EF4-FFF2-40B4-BE49-F238E27FC236}">
                <a16:creationId xmlns:a16="http://schemas.microsoft.com/office/drawing/2014/main" id="{6FD7C54E-BF46-B74A-A20B-564C23634DD6}"/>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6944903" y="5561806"/>
            <a:ext cx="1470025"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43">
            <a:extLst>
              <a:ext uri="{FF2B5EF4-FFF2-40B4-BE49-F238E27FC236}">
                <a16:creationId xmlns:a16="http://schemas.microsoft.com/office/drawing/2014/main" id="{FCF95910-E209-3549-BAB3-E73C2DA31461}"/>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8502240" y="4272756"/>
            <a:ext cx="2074863"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2">
            <a:extLst>
              <a:ext uri="{FF2B5EF4-FFF2-40B4-BE49-F238E27FC236}">
                <a16:creationId xmlns:a16="http://schemas.microsoft.com/office/drawing/2014/main" id="{D601B4B0-C8B2-8D46-B686-80453FB3F7C7}"/>
              </a:ext>
            </a:extLst>
          </p:cNvPr>
          <p:cNvSpPr txBox="1">
            <a:spLocks noChangeArrowheads="1"/>
          </p:cNvSpPr>
          <p:nvPr/>
        </p:nvSpPr>
        <p:spPr bwMode="auto">
          <a:xfrm>
            <a:off x="0" y="183466"/>
            <a:ext cx="120951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600" dirty="0">
                <a:latin typeface="Times New Roman" panose="02020603050405020304" pitchFamily="18" charset="0"/>
                <a:ea typeface="Andale Mono" panose="020B0509000000000004" pitchFamily="49" charset="0"/>
                <a:cs typeface="Times New Roman" panose="02020603050405020304" pitchFamily="18" charset="0"/>
              </a:rPr>
              <a:t>Genetic mapping is the first step towards </a:t>
            </a:r>
            <a:r>
              <a:rPr lang="en-US" altLang="en-US" sz="3600" dirty="0">
                <a:solidFill>
                  <a:srgbClr val="FF0000"/>
                </a:solidFill>
                <a:latin typeface="Times New Roman" panose="02020603050405020304" pitchFamily="18" charset="0"/>
                <a:ea typeface="Andale Mono" panose="020B0509000000000004" pitchFamily="49" charset="0"/>
                <a:cs typeface="Times New Roman" panose="02020603050405020304" pitchFamily="18" charset="0"/>
              </a:rPr>
              <a:t>marker development</a:t>
            </a:r>
          </a:p>
        </p:txBody>
      </p:sp>
      <p:sp>
        <p:nvSpPr>
          <p:cNvPr id="43" name="TextBox 3">
            <a:extLst>
              <a:ext uri="{FF2B5EF4-FFF2-40B4-BE49-F238E27FC236}">
                <a16:creationId xmlns:a16="http://schemas.microsoft.com/office/drawing/2014/main" id="{AD14CE2C-58BB-8A47-94F9-526D45C010B6}"/>
              </a:ext>
            </a:extLst>
          </p:cNvPr>
          <p:cNvSpPr txBox="1">
            <a:spLocks noChangeArrowheads="1"/>
          </p:cNvSpPr>
          <p:nvPr/>
        </p:nvSpPr>
        <p:spPr bwMode="auto">
          <a:xfrm>
            <a:off x="766796" y="993223"/>
            <a:ext cx="1065840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dirty="0">
                <a:latin typeface="Times New Roman" panose="02020603050405020304" pitchFamily="18" charset="0"/>
                <a:ea typeface="Andale Mono" panose="020B0509000000000004" pitchFamily="49" charset="0"/>
                <a:cs typeface="Times New Roman" panose="02020603050405020304" pitchFamily="18" charset="0"/>
              </a:rPr>
              <a:t>How do we map quantitative trait locus (QTL)?</a:t>
            </a:r>
          </a:p>
        </p:txBody>
      </p:sp>
      <p:sp>
        <p:nvSpPr>
          <p:cNvPr id="44" name="TextBox 147">
            <a:extLst>
              <a:ext uri="{FF2B5EF4-FFF2-40B4-BE49-F238E27FC236}">
                <a16:creationId xmlns:a16="http://schemas.microsoft.com/office/drawing/2014/main" id="{0941748A-71B1-DB4E-AB63-6FE3AA34723D}"/>
              </a:ext>
            </a:extLst>
          </p:cNvPr>
          <p:cNvSpPr txBox="1">
            <a:spLocks noChangeArrowheads="1"/>
          </p:cNvSpPr>
          <p:nvPr/>
        </p:nvSpPr>
        <p:spPr bwMode="auto">
          <a:xfrm>
            <a:off x="873467" y="2446405"/>
            <a:ext cx="20589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000">
                <a:latin typeface="Times New Roman" panose="02020603050405020304" pitchFamily="18" charset="0"/>
                <a:cs typeface="Times New Roman" panose="02020603050405020304" pitchFamily="18" charset="0"/>
              </a:rPr>
              <a:t>Castle Russet</a:t>
            </a:r>
          </a:p>
        </p:txBody>
      </p:sp>
      <p:sp>
        <p:nvSpPr>
          <p:cNvPr id="45" name="TextBox 148">
            <a:extLst>
              <a:ext uri="{FF2B5EF4-FFF2-40B4-BE49-F238E27FC236}">
                <a16:creationId xmlns:a16="http://schemas.microsoft.com/office/drawing/2014/main" id="{90532958-0A75-CC43-BA1D-A2B777C82BD5}"/>
              </a:ext>
            </a:extLst>
          </p:cNvPr>
          <p:cNvSpPr txBox="1">
            <a:spLocks noChangeArrowheads="1"/>
          </p:cNvSpPr>
          <p:nvPr/>
        </p:nvSpPr>
        <p:spPr bwMode="auto">
          <a:xfrm>
            <a:off x="3668036" y="2461236"/>
            <a:ext cx="2060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000" dirty="0">
                <a:latin typeface="Times New Roman" panose="02020603050405020304" pitchFamily="18" charset="0"/>
                <a:cs typeface="Times New Roman" panose="02020603050405020304" pitchFamily="18" charset="0"/>
              </a:rPr>
              <a:t>Susceptible</a:t>
            </a:r>
          </a:p>
        </p:txBody>
      </p:sp>
      <p:sp>
        <p:nvSpPr>
          <p:cNvPr id="47" name="TextBox 148">
            <a:extLst>
              <a:ext uri="{FF2B5EF4-FFF2-40B4-BE49-F238E27FC236}">
                <a16:creationId xmlns:a16="http://schemas.microsoft.com/office/drawing/2014/main" id="{F0C6476E-2CDE-424D-B0A0-A7FA45D3AE6E}"/>
              </a:ext>
            </a:extLst>
          </p:cNvPr>
          <p:cNvSpPr txBox="1">
            <a:spLocks noChangeArrowheads="1"/>
          </p:cNvSpPr>
          <p:nvPr/>
        </p:nvSpPr>
        <p:spPr bwMode="auto">
          <a:xfrm rot="16200000">
            <a:off x="5331167" y="2347728"/>
            <a:ext cx="2060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000" dirty="0">
                <a:latin typeface="Times New Roman" panose="02020603050405020304" pitchFamily="18" charset="0"/>
                <a:cs typeface="Times New Roman" panose="02020603050405020304" pitchFamily="18" charset="0"/>
              </a:rPr>
              <a:t>Genotypes</a:t>
            </a:r>
          </a:p>
        </p:txBody>
      </p:sp>
      <p:sp>
        <p:nvSpPr>
          <p:cNvPr id="48" name="TextBox 148">
            <a:extLst>
              <a:ext uri="{FF2B5EF4-FFF2-40B4-BE49-F238E27FC236}">
                <a16:creationId xmlns:a16="http://schemas.microsoft.com/office/drawing/2014/main" id="{8D318C67-E119-1C48-AC5D-7F3CC8F47388}"/>
              </a:ext>
            </a:extLst>
          </p:cNvPr>
          <p:cNvSpPr txBox="1">
            <a:spLocks noChangeArrowheads="1"/>
          </p:cNvSpPr>
          <p:nvPr/>
        </p:nvSpPr>
        <p:spPr bwMode="auto">
          <a:xfrm rot="16200000">
            <a:off x="5431834" y="5219397"/>
            <a:ext cx="2060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000" dirty="0">
                <a:latin typeface="Times New Roman" panose="02020603050405020304" pitchFamily="18" charset="0"/>
                <a:cs typeface="Times New Roman" panose="02020603050405020304" pitchFamily="18" charset="0"/>
              </a:rPr>
              <a:t>Phenotypes</a:t>
            </a:r>
          </a:p>
        </p:txBody>
      </p:sp>
      <p:pic>
        <p:nvPicPr>
          <p:cNvPr id="49" name="Picture 48">
            <a:extLst>
              <a:ext uri="{FF2B5EF4-FFF2-40B4-BE49-F238E27FC236}">
                <a16:creationId xmlns:a16="http://schemas.microsoft.com/office/drawing/2014/main" id="{9D8870B2-4CB1-8B4D-A0AD-833193D8E017}"/>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667877" y="1754932"/>
            <a:ext cx="4014068" cy="2275110"/>
          </a:xfrm>
          <a:prstGeom prst="rect">
            <a:avLst/>
          </a:prstGeom>
        </p:spPr>
      </p:pic>
    </p:spTree>
    <p:extLst>
      <p:ext uri="{BB962C8B-B14F-4D97-AF65-F5344CB8AC3E}">
        <p14:creationId xmlns:p14="http://schemas.microsoft.com/office/powerpoint/2010/main" val="31894822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TextBox 64">
            <a:extLst>
              <a:ext uri="{FF2B5EF4-FFF2-40B4-BE49-F238E27FC236}">
                <a16:creationId xmlns:a16="http://schemas.microsoft.com/office/drawing/2014/main" id="{9FA2E173-DB4F-0F47-A00F-4FC0E6B33B29}"/>
              </a:ext>
            </a:extLst>
          </p:cNvPr>
          <p:cNvSpPr txBox="1">
            <a:spLocks noChangeArrowheads="1"/>
          </p:cNvSpPr>
          <p:nvPr/>
        </p:nvSpPr>
        <p:spPr bwMode="auto">
          <a:xfrm>
            <a:off x="1453970" y="282390"/>
            <a:ext cx="9707087" cy="707886"/>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dirty="0">
                <a:latin typeface="Times New Roman" panose="02020603050405020304" pitchFamily="18" charset="0"/>
                <a:ea typeface="Andale Mono" panose="020B0509000000000004" pitchFamily="49" charset="0"/>
                <a:cs typeface="Times New Roman" panose="02020603050405020304" pitchFamily="18" charset="0"/>
              </a:rPr>
              <a:t>How do we find </a:t>
            </a:r>
            <a:r>
              <a:rPr lang="en-US" altLang="en-US" sz="4000" dirty="0">
                <a:solidFill>
                  <a:srgbClr val="FF0000"/>
                </a:solidFill>
                <a:latin typeface="Times New Roman" panose="02020603050405020304" pitchFamily="18" charset="0"/>
                <a:ea typeface="Andale Mono" panose="020B0509000000000004" pitchFamily="49" charset="0"/>
                <a:cs typeface="Times New Roman" panose="02020603050405020304" pitchFamily="18" charset="0"/>
              </a:rPr>
              <a:t>genetic markers?</a:t>
            </a:r>
          </a:p>
        </p:txBody>
      </p:sp>
      <p:sp>
        <p:nvSpPr>
          <p:cNvPr id="119" name="TextBox 148">
            <a:extLst>
              <a:ext uri="{FF2B5EF4-FFF2-40B4-BE49-F238E27FC236}">
                <a16:creationId xmlns:a16="http://schemas.microsoft.com/office/drawing/2014/main" id="{72978E09-C953-1041-9D90-05532AFEADC6}"/>
              </a:ext>
            </a:extLst>
          </p:cNvPr>
          <p:cNvSpPr txBox="1">
            <a:spLocks noChangeArrowheads="1"/>
          </p:cNvSpPr>
          <p:nvPr/>
        </p:nvSpPr>
        <p:spPr bwMode="auto">
          <a:xfrm rot="16200000">
            <a:off x="11940" y="2568171"/>
            <a:ext cx="2060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000" dirty="0">
                <a:latin typeface="Times New Roman" panose="02020603050405020304" pitchFamily="18" charset="0"/>
                <a:cs typeface="Times New Roman" panose="02020603050405020304" pitchFamily="18" charset="0"/>
              </a:rPr>
              <a:t>Genotypes</a:t>
            </a:r>
          </a:p>
        </p:txBody>
      </p:sp>
      <p:pic>
        <p:nvPicPr>
          <p:cNvPr id="126" name="Picture 125">
            <a:extLst>
              <a:ext uri="{FF2B5EF4-FFF2-40B4-BE49-F238E27FC236}">
                <a16:creationId xmlns:a16="http://schemas.microsoft.com/office/drawing/2014/main" id="{3542C484-D17A-8A47-A53C-E1F265A38AA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9225" y="1285872"/>
            <a:ext cx="4014068" cy="2275110"/>
          </a:xfrm>
          <a:prstGeom prst="rect">
            <a:avLst/>
          </a:prstGeom>
        </p:spPr>
      </p:pic>
      <p:cxnSp>
        <p:nvCxnSpPr>
          <p:cNvPr id="129" name="Straight Arrow Connector 128">
            <a:extLst>
              <a:ext uri="{FF2B5EF4-FFF2-40B4-BE49-F238E27FC236}">
                <a16:creationId xmlns:a16="http://schemas.microsoft.com/office/drawing/2014/main" id="{AA1DE01F-6BE5-CA4C-9457-28B8FAAB91CC}"/>
              </a:ext>
            </a:extLst>
          </p:cNvPr>
          <p:cNvCxnSpPr>
            <a:cxnSpLocks/>
          </p:cNvCxnSpPr>
          <p:nvPr/>
        </p:nvCxnSpPr>
        <p:spPr>
          <a:xfrm flipH="1">
            <a:off x="4504033" y="1516461"/>
            <a:ext cx="1153701" cy="703006"/>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130" name="Straight Arrow Connector 129">
            <a:extLst>
              <a:ext uri="{FF2B5EF4-FFF2-40B4-BE49-F238E27FC236}">
                <a16:creationId xmlns:a16="http://schemas.microsoft.com/office/drawing/2014/main" id="{54EFB233-D3C5-FE43-A65B-DDAF3AF063B5}"/>
              </a:ext>
            </a:extLst>
          </p:cNvPr>
          <p:cNvCxnSpPr>
            <a:cxnSpLocks/>
          </p:cNvCxnSpPr>
          <p:nvPr/>
        </p:nvCxnSpPr>
        <p:spPr>
          <a:xfrm flipH="1" flipV="1">
            <a:off x="4524929" y="2276506"/>
            <a:ext cx="998364" cy="152197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2" name="TextBox 60">
            <a:extLst>
              <a:ext uri="{FF2B5EF4-FFF2-40B4-BE49-F238E27FC236}">
                <a16:creationId xmlns:a16="http://schemas.microsoft.com/office/drawing/2014/main" id="{583C3936-7EAE-514E-975F-3DDF5B850E5D}"/>
              </a:ext>
            </a:extLst>
          </p:cNvPr>
          <p:cNvSpPr txBox="1">
            <a:spLocks noChangeArrowheads="1"/>
          </p:cNvSpPr>
          <p:nvPr/>
        </p:nvSpPr>
        <p:spPr bwMode="auto">
          <a:xfrm>
            <a:off x="4115509" y="3929965"/>
            <a:ext cx="29829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dirty="0">
                <a:solidFill>
                  <a:srgbClr val="FF0000"/>
                </a:solidFill>
                <a:latin typeface="Times New Roman" panose="02020603050405020304" pitchFamily="18" charset="0"/>
                <a:ea typeface="Baskerville" panose="02020502070401020303" pitchFamily="18" charset="0"/>
                <a:cs typeface="Times New Roman" panose="02020603050405020304" pitchFamily="18" charset="0"/>
              </a:rPr>
              <a:t>Castle Russet</a:t>
            </a:r>
          </a:p>
        </p:txBody>
      </p:sp>
      <p:sp>
        <p:nvSpPr>
          <p:cNvPr id="133" name="TextBox 61">
            <a:extLst>
              <a:ext uri="{FF2B5EF4-FFF2-40B4-BE49-F238E27FC236}">
                <a16:creationId xmlns:a16="http://schemas.microsoft.com/office/drawing/2014/main" id="{32D4A422-AF68-7549-AB7F-EE3315582540}"/>
              </a:ext>
            </a:extLst>
          </p:cNvPr>
          <p:cNvSpPr txBox="1">
            <a:spLocks noChangeArrowheads="1"/>
          </p:cNvSpPr>
          <p:nvPr/>
        </p:nvSpPr>
        <p:spPr bwMode="auto">
          <a:xfrm>
            <a:off x="4299602" y="1081204"/>
            <a:ext cx="2981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dirty="0">
                <a:solidFill>
                  <a:srgbClr val="0070C0"/>
                </a:solidFill>
                <a:latin typeface="Times New Roman" panose="02020603050405020304" pitchFamily="18" charset="0"/>
                <a:ea typeface="Baskerville" panose="02020502070401020303" pitchFamily="18" charset="0"/>
                <a:cs typeface="Times New Roman" panose="02020603050405020304" pitchFamily="18" charset="0"/>
              </a:rPr>
              <a:t>Susceptible</a:t>
            </a:r>
          </a:p>
        </p:txBody>
      </p:sp>
    </p:spTree>
    <p:extLst>
      <p:ext uri="{BB962C8B-B14F-4D97-AF65-F5344CB8AC3E}">
        <p14:creationId xmlns:p14="http://schemas.microsoft.com/office/powerpoint/2010/main" val="8429816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62" descr="QTL_on_9.pdf">
            <a:extLst>
              <a:ext uri="{FF2B5EF4-FFF2-40B4-BE49-F238E27FC236}">
                <a16:creationId xmlns:a16="http://schemas.microsoft.com/office/drawing/2014/main" id="{C6589A01-0439-CB46-B3AC-12F04611B85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77782" y="3929965"/>
            <a:ext cx="2979952" cy="2614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1">
            <a:extLst>
              <a:ext uri="{FF2B5EF4-FFF2-40B4-BE49-F238E27FC236}">
                <a16:creationId xmlns:a16="http://schemas.microsoft.com/office/drawing/2014/main" id="{F1834CDC-A623-EC49-A476-39F9158483F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84282" y="3929965"/>
            <a:ext cx="1484312"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2">
            <a:extLst>
              <a:ext uri="{FF2B5EF4-FFF2-40B4-BE49-F238E27FC236}">
                <a16:creationId xmlns:a16="http://schemas.microsoft.com/office/drawing/2014/main" id="{AD3E87E2-0171-DE46-A4F2-D7A67005699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93808" y="5134877"/>
            <a:ext cx="1470025"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 name="TextBox 64">
            <a:extLst>
              <a:ext uri="{FF2B5EF4-FFF2-40B4-BE49-F238E27FC236}">
                <a16:creationId xmlns:a16="http://schemas.microsoft.com/office/drawing/2014/main" id="{9FA2E173-DB4F-0F47-A00F-4FC0E6B33B29}"/>
              </a:ext>
            </a:extLst>
          </p:cNvPr>
          <p:cNvSpPr txBox="1">
            <a:spLocks noChangeArrowheads="1"/>
          </p:cNvSpPr>
          <p:nvPr/>
        </p:nvSpPr>
        <p:spPr bwMode="auto">
          <a:xfrm>
            <a:off x="1453970" y="282390"/>
            <a:ext cx="9707087" cy="707886"/>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dirty="0">
                <a:latin typeface="Times New Roman" panose="02020603050405020304" pitchFamily="18" charset="0"/>
                <a:ea typeface="Andale Mono" panose="020B0509000000000004" pitchFamily="49" charset="0"/>
                <a:cs typeface="Times New Roman" panose="02020603050405020304" pitchFamily="18" charset="0"/>
              </a:rPr>
              <a:t>How do we find </a:t>
            </a:r>
            <a:r>
              <a:rPr lang="en-US" altLang="en-US" sz="4000" dirty="0">
                <a:solidFill>
                  <a:srgbClr val="FF0000"/>
                </a:solidFill>
                <a:latin typeface="Times New Roman" panose="02020603050405020304" pitchFamily="18" charset="0"/>
                <a:ea typeface="Andale Mono" panose="020B0509000000000004" pitchFamily="49" charset="0"/>
                <a:cs typeface="Times New Roman" panose="02020603050405020304" pitchFamily="18" charset="0"/>
              </a:rPr>
              <a:t>genetic markers?</a:t>
            </a:r>
          </a:p>
        </p:txBody>
      </p:sp>
      <p:sp>
        <p:nvSpPr>
          <p:cNvPr id="119" name="TextBox 148">
            <a:extLst>
              <a:ext uri="{FF2B5EF4-FFF2-40B4-BE49-F238E27FC236}">
                <a16:creationId xmlns:a16="http://schemas.microsoft.com/office/drawing/2014/main" id="{72978E09-C953-1041-9D90-05532AFEADC6}"/>
              </a:ext>
            </a:extLst>
          </p:cNvPr>
          <p:cNvSpPr txBox="1">
            <a:spLocks noChangeArrowheads="1"/>
          </p:cNvSpPr>
          <p:nvPr/>
        </p:nvSpPr>
        <p:spPr bwMode="auto">
          <a:xfrm rot="16200000">
            <a:off x="11940" y="2568171"/>
            <a:ext cx="2060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000" dirty="0">
                <a:latin typeface="Times New Roman" panose="02020603050405020304" pitchFamily="18" charset="0"/>
                <a:cs typeface="Times New Roman" panose="02020603050405020304" pitchFamily="18" charset="0"/>
              </a:rPr>
              <a:t>Genotypes</a:t>
            </a:r>
          </a:p>
        </p:txBody>
      </p:sp>
      <p:pic>
        <p:nvPicPr>
          <p:cNvPr id="126" name="Picture 125">
            <a:extLst>
              <a:ext uri="{FF2B5EF4-FFF2-40B4-BE49-F238E27FC236}">
                <a16:creationId xmlns:a16="http://schemas.microsoft.com/office/drawing/2014/main" id="{3542C484-D17A-8A47-A53C-E1F265A38AA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09225" y="1285872"/>
            <a:ext cx="4014068" cy="2275110"/>
          </a:xfrm>
          <a:prstGeom prst="rect">
            <a:avLst/>
          </a:prstGeom>
        </p:spPr>
      </p:pic>
      <p:cxnSp>
        <p:nvCxnSpPr>
          <p:cNvPr id="129" name="Straight Arrow Connector 128">
            <a:extLst>
              <a:ext uri="{FF2B5EF4-FFF2-40B4-BE49-F238E27FC236}">
                <a16:creationId xmlns:a16="http://schemas.microsoft.com/office/drawing/2014/main" id="{AA1DE01F-6BE5-CA4C-9457-28B8FAAB91CC}"/>
              </a:ext>
            </a:extLst>
          </p:cNvPr>
          <p:cNvCxnSpPr>
            <a:cxnSpLocks/>
          </p:cNvCxnSpPr>
          <p:nvPr/>
        </p:nvCxnSpPr>
        <p:spPr>
          <a:xfrm flipH="1">
            <a:off x="4504033" y="1516461"/>
            <a:ext cx="1153701" cy="703006"/>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130" name="Straight Arrow Connector 129">
            <a:extLst>
              <a:ext uri="{FF2B5EF4-FFF2-40B4-BE49-F238E27FC236}">
                <a16:creationId xmlns:a16="http://schemas.microsoft.com/office/drawing/2014/main" id="{54EFB233-D3C5-FE43-A65B-DDAF3AF063B5}"/>
              </a:ext>
            </a:extLst>
          </p:cNvPr>
          <p:cNvCxnSpPr>
            <a:cxnSpLocks/>
          </p:cNvCxnSpPr>
          <p:nvPr/>
        </p:nvCxnSpPr>
        <p:spPr>
          <a:xfrm flipH="1" flipV="1">
            <a:off x="4524929" y="2276506"/>
            <a:ext cx="998364" cy="152197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2" name="TextBox 60">
            <a:extLst>
              <a:ext uri="{FF2B5EF4-FFF2-40B4-BE49-F238E27FC236}">
                <a16:creationId xmlns:a16="http://schemas.microsoft.com/office/drawing/2014/main" id="{583C3936-7EAE-514E-975F-3DDF5B850E5D}"/>
              </a:ext>
            </a:extLst>
          </p:cNvPr>
          <p:cNvSpPr txBox="1">
            <a:spLocks noChangeArrowheads="1"/>
          </p:cNvSpPr>
          <p:nvPr/>
        </p:nvSpPr>
        <p:spPr bwMode="auto">
          <a:xfrm>
            <a:off x="4115509" y="3929965"/>
            <a:ext cx="29829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dirty="0">
                <a:solidFill>
                  <a:srgbClr val="FF0000"/>
                </a:solidFill>
                <a:latin typeface="Times New Roman" panose="02020603050405020304" pitchFamily="18" charset="0"/>
                <a:ea typeface="Baskerville" panose="02020502070401020303" pitchFamily="18" charset="0"/>
                <a:cs typeface="Times New Roman" panose="02020603050405020304" pitchFamily="18" charset="0"/>
              </a:rPr>
              <a:t>Castle Russet</a:t>
            </a:r>
          </a:p>
        </p:txBody>
      </p:sp>
      <p:sp>
        <p:nvSpPr>
          <p:cNvPr id="133" name="TextBox 61">
            <a:extLst>
              <a:ext uri="{FF2B5EF4-FFF2-40B4-BE49-F238E27FC236}">
                <a16:creationId xmlns:a16="http://schemas.microsoft.com/office/drawing/2014/main" id="{32D4A422-AF68-7549-AB7F-EE3315582540}"/>
              </a:ext>
            </a:extLst>
          </p:cNvPr>
          <p:cNvSpPr txBox="1">
            <a:spLocks noChangeArrowheads="1"/>
          </p:cNvSpPr>
          <p:nvPr/>
        </p:nvSpPr>
        <p:spPr bwMode="auto">
          <a:xfrm>
            <a:off x="4299602" y="1081204"/>
            <a:ext cx="2981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dirty="0">
                <a:solidFill>
                  <a:srgbClr val="0070C0"/>
                </a:solidFill>
                <a:latin typeface="Times New Roman" panose="02020603050405020304" pitchFamily="18" charset="0"/>
                <a:ea typeface="Baskerville" panose="02020502070401020303" pitchFamily="18" charset="0"/>
                <a:cs typeface="Times New Roman" panose="02020603050405020304" pitchFamily="18" charset="0"/>
              </a:rPr>
              <a:t>Susceptible</a:t>
            </a:r>
          </a:p>
        </p:txBody>
      </p:sp>
      <p:sp>
        <p:nvSpPr>
          <p:cNvPr id="12" name="TextBox 148">
            <a:extLst>
              <a:ext uri="{FF2B5EF4-FFF2-40B4-BE49-F238E27FC236}">
                <a16:creationId xmlns:a16="http://schemas.microsoft.com/office/drawing/2014/main" id="{26D5C611-F9BD-044E-B540-CF7AA9C7FBDA}"/>
              </a:ext>
            </a:extLst>
          </p:cNvPr>
          <p:cNvSpPr txBox="1">
            <a:spLocks noChangeArrowheads="1"/>
          </p:cNvSpPr>
          <p:nvPr/>
        </p:nvSpPr>
        <p:spPr bwMode="auto">
          <a:xfrm rot="16200000">
            <a:off x="-459979" y="4998148"/>
            <a:ext cx="2060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000" dirty="0">
                <a:latin typeface="Times New Roman" panose="02020603050405020304" pitchFamily="18" charset="0"/>
                <a:cs typeface="Times New Roman" panose="02020603050405020304" pitchFamily="18" charset="0"/>
              </a:rPr>
              <a:t>Phenotype</a:t>
            </a:r>
          </a:p>
        </p:txBody>
      </p:sp>
    </p:spTree>
    <p:extLst>
      <p:ext uri="{BB962C8B-B14F-4D97-AF65-F5344CB8AC3E}">
        <p14:creationId xmlns:p14="http://schemas.microsoft.com/office/powerpoint/2010/main" val="32108310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Picture 62" descr="QTL_on_9.pdf">
            <a:extLst>
              <a:ext uri="{FF2B5EF4-FFF2-40B4-BE49-F238E27FC236}">
                <a16:creationId xmlns:a16="http://schemas.microsoft.com/office/drawing/2014/main" id="{FD56A87B-1083-FB4D-9906-18B3048EAC3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77782" y="3929965"/>
            <a:ext cx="2979952" cy="2614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4" name="Straight Connector 63">
            <a:extLst>
              <a:ext uri="{FF2B5EF4-FFF2-40B4-BE49-F238E27FC236}">
                <a16:creationId xmlns:a16="http://schemas.microsoft.com/office/drawing/2014/main" id="{E6660523-BD84-7146-873F-B2E9981EC81E}"/>
              </a:ext>
            </a:extLst>
          </p:cNvPr>
          <p:cNvCxnSpPr/>
          <p:nvPr/>
        </p:nvCxnSpPr>
        <p:spPr>
          <a:xfrm>
            <a:off x="7741486" y="2874340"/>
            <a:ext cx="3678237" cy="0"/>
          </a:xfrm>
          <a:prstGeom prst="line">
            <a:avLst/>
          </a:prstGeom>
          <a:ln>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65" name="Rounded Rectangle 64">
            <a:extLst>
              <a:ext uri="{FF2B5EF4-FFF2-40B4-BE49-F238E27FC236}">
                <a16:creationId xmlns:a16="http://schemas.microsoft.com/office/drawing/2014/main" id="{DF524FD8-53F5-5947-A1A7-BE8AF1C56005}"/>
              </a:ext>
            </a:extLst>
          </p:cNvPr>
          <p:cNvSpPr/>
          <p:nvPr/>
        </p:nvSpPr>
        <p:spPr>
          <a:xfrm>
            <a:off x="7847848" y="4091953"/>
            <a:ext cx="3533775" cy="112713"/>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2"/>
              </a:solidFill>
            </a:endParaRPr>
          </a:p>
        </p:txBody>
      </p:sp>
      <p:sp>
        <p:nvSpPr>
          <p:cNvPr id="66" name="Rounded Rectangle 65">
            <a:extLst>
              <a:ext uri="{FF2B5EF4-FFF2-40B4-BE49-F238E27FC236}">
                <a16:creationId xmlns:a16="http://schemas.microsoft.com/office/drawing/2014/main" id="{AA5ECF2D-2B7B-F544-90D6-5E9F29AF83AF}"/>
              </a:ext>
            </a:extLst>
          </p:cNvPr>
          <p:cNvSpPr/>
          <p:nvPr/>
        </p:nvSpPr>
        <p:spPr>
          <a:xfrm>
            <a:off x="7847848" y="4304677"/>
            <a:ext cx="3533775" cy="114300"/>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7" name="Rounded Rectangle 66">
            <a:extLst>
              <a:ext uri="{FF2B5EF4-FFF2-40B4-BE49-F238E27FC236}">
                <a16:creationId xmlns:a16="http://schemas.microsoft.com/office/drawing/2014/main" id="{294C2BC6-64C2-7346-8738-37A95FD300CB}"/>
              </a:ext>
            </a:extLst>
          </p:cNvPr>
          <p:cNvSpPr/>
          <p:nvPr/>
        </p:nvSpPr>
        <p:spPr>
          <a:xfrm>
            <a:off x="7847848" y="4536453"/>
            <a:ext cx="3533775" cy="112713"/>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8" name="Rounded Rectangle 67">
            <a:extLst>
              <a:ext uri="{FF2B5EF4-FFF2-40B4-BE49-F238E27FC236}">
                <a16:creationId xmlns:a16="http://schemas.microsoft.com/office/drawing/2014/main" id="{9DE3ED06-35B1-0142-A15F-B83F9FB5AB92}"/>
              </a:ext>
            </a:extLst>
          </p:cNvPr>
          <p:cNvSpPr/>
          <p:nvPr/>
        </p:nvSpPr>
        <p:spPr>
          <a:xfrm>
            <a:off x="7847848" y="4768228"/>
            <a:ext cx="3533775" cy="112713"/>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9" name="Rounded Rectangle 68">
            <a:extLst>
              <a:ext uri="{FF2B5EF4-FFF2-40B4-BE49-F238E27FC236}">
                <a16:creationId xmlns:a16="http://schemas.microsoft.com/office/drawing/2014/main" id="{D7EA9AED-97C5-F34A-9F2F-AD170B881D7C}"/>
              </a:ext>
            </a:extLst>
          </p:cNvPr>
          <p:cNvSpPr/>
          <p:nvPr/>
        </p:nvSpPr>
        <p:spPr>
          <a:xfrm>
            <a:off x="7847848" y="5001590"/>
            <a:ext cx="3533775" cy="112712"/>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0" name="Rounded Rectangle 69">
            <a:extLst>
              <a:ext uri="{FF2B5EF4-FFF2-40B4-BE49-F238E27FC236}">
                <a16:creationId xmlns:a16="http://schemas.microsoft.com/office/drawing/2014/main" id="{A7D5D98A-BE1B-7E40-9F81-9869B562C552}"/>
              </a:ext>
            </a:extLst>
          </p:cNvPr>
          <p:cNvSpPr/>
          <p:nvPr/>
        </p:nvSpPr>
        <p:spPr>
          <a:xfrm>
            <a:off x="7847848" y="5214315"/>
            <a:ext cx="3533775" cy="112712"/>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1" name="Rounded Rectangle 70">
            <a:extLst>
              <a:ext uri="{FF2B5EF4-FFF2-40B4-BE49-F238E27FC236}">
                <a16:creationId xmlns:a16="http://schemas.microsoft.com/office/drawing/2014/main" id="{95F7D2E5-CC9C-5C49-B7CD-76484D32810C}"/>
              </a:ext>
            </a:extLst>
          </p:cNvPr>
          <p:cNvSpPr/>
          <p:nvPr/>
        </p:nvSpPr>
        <p:spPr>
          <a:xfrm>
            <a:off x="7847848" y="5444502"/>
            <a:ext cx="3533775" cy="114300"/>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2" name="Rounded Rectangle 71">
            <a:extLst>
              <a:ext uri="{FF2B5EF4-FFF2-40B4-BE49-F238E27FC236}">
                <a16:creationId xmlns:a16="http://schemas.microsoft.com/office/drawing/2014/main" id="{7D9B9B7D-3375-6D4B-B355-61E3346BD51B}"/>
              </a:ext>
            </a:extLst>
          </p:cNvPr>
          <p:cNvSpPr/>
          <p:nvPr/>
        </p:nvSpPr>
        <p:spPr>
          <a:xfrm>
            <a:off x="7847848" y="5677865"/>
            <a:ext cx="3533775" cy="112712"/>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3" name="L-Shape 72">
            <a:extLst>
              <a:ext uri="{FF2B5EF4-FFF2-40B4-BE49-F238E27FC236}">
                <a16:creationId xmlns:a16="http://schemas.microsoft.com/office/drawing/2014/main" id="{04FC1B07-CEB2-5247-B5BC-83583BB3A670}"/>
              </a:ext>
            </a:extLst>
          </p:cNvPr>
          <p:cNvSpPr/>
          <p:nvPr/>
        </p:nvSpPr>
        <p:spPr>
          <a:xfrm>
            <a:off x="7595436" y="2063127"/>
            <a:ext cx="3824287" cy="1620838"/>
          </a:xfrm>
          <a:prstGeom prst="corner">
            <a:avLst>
              <a:gd name="adj1" fmla="val 3383"/>
              <a:gd name="adj2" fmla="val 3383"/>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2"/>
              </a:solidFill>
            </a:endParaRPr>
          </a:p>
        </p:txBody>
      </p:sp>
      <p:sp>
        <p:nvSpPr>
          <p:cNvPr id="74" name="Rectangle 73">
            <a:extLst>
              <a:ext uri="{FF2B5EF4-FFF2-40B4-BE49-F238E27FC236}">
                <a16:creationId xmlns:a16="http://schemas.microsoft.com/office/drawing/2014/main" id="{C93275B9-8D63-9347-8F24-D6428B128AE3}"/>
              </a:ext>
            </a:extLst>
          </p:cNvPr>
          <p:cNvSpPr/>
          <p:nvPr/>
        </p:nvSpPr>
        <p:spPr>
          <a:xfrm>
            <a:off x="6430210" y="4064966"/>
            <a:ext cx="787400" cy="801687"/>
          </a:xfrm>
          <a:prstGeom prst="rect">
            <a:avLst/>
          </a:prstGeom>
          <a:solidFill>
            <a:schemeClr val="bg2">
              <a:lumMod val="9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5" name="Picture 13">
            <a:extLst>
              <a:ext uri="{FF2B5EF4-FFF2-40B4-BE49-F238E27FC236}">
                <a16:creationId xmlns:a16="http://schemas.microsoft.com/office/drawing/2014/main" id="{742A1342-C06D-B343-A785-AD7A9357AE3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16200000">
            <a:off x="6292097" y="4326902"/>
            <a:ext cx="723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14">
            <a:extLst>
              <a:ext uri="{FF2B5EF4-FFF2-40B4-BE49-F238E27FC236}">
                <a16:creationId xmlns:a16="http://schemas.microsoft.com/office/drawing/2014/main" id="{9FCD8297-4F32-8847-92D4-873D955E0AE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16200000">
            <a:off x="6652460" y="4326902"/>
            <a:ext cx="723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Rectangle 76">
            <a:extLst>
              <a:ext uri="{FF2B5EF4-FFF2-40B4-BE49-F238E27FC236}">
                <a16:creationId xmlns:a16="http://schemas.microsoft.com/office/drawing/2014/main" id="{A7AB225C-A423-4B44-B3E7-6CF0C258098D}"/>
              </a:ext>
            </a:extLst>
          </p:cNvPr>
          <p:cNvSpPr/>
          <p:nvPr/>
        </p:nvSpPr>
        <p:spPr>
          <a:xfrm>
            <a:off x="6438147" y="5033341"/>
            <a:ext cx="755650" cy="801687"/>
          </a:xfrm>
          <a:prstGeom prst="rect">
            <a:avLst/>
          </a:prstGeom>
          <a:solidFill>
            <a:schemeClr val="bg2">
              <a:lumMod val="5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8" name="Picture 16">
            <a:extLst>
              <a:ext uri="{FF2B5EF4-FFF2-40B4-BE49-F238E27FC236}">
                <a16:creationId xmlns:a16="http://schemas.microsoft.com/office/drawing/2014/main" id="{0C2FD1BC-36FD-3049-8819-9B02CC0FD0F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rot="16200000">
            <a:off x="6639760" y="5284165"/>
            <a:ext cx="722312"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17">
            <a:extLst>
              <a:ext uri="{FF2B5EF4-FFF2-40B4-BE49-F238E27FC236}">
                <a16:creationId xmlns:a16="http://schemas.microsoft.com/office/drawing/2014/main" id="{465EA064-EE1F-A947-81DF-88AEFB7B5EB7}"/>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rot="16200000">
            <a:off x="6277016" y="5281784"/>
            <a:ext cx="7223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Rounded Rectangle 79">
            <a:extLst>
              <a:ext uri="{FF2B5EF4-FFF2-40B4-BE49-F238E27FC236}">
                <a16:creationId xmlns:a16="http://schemas.microsoft.com/office/drawing/2014/main" id="{E5EF0777-DABA-8243-93B7-3124DDACBDC0}"/>
              </a:ext>
            </a:extLst>
          </p:cNvPr>
          <p:cNvSpPr/>
          <p:nvPr/>
        </p:nvSpPr>
        <p:spPr>
          <a:xfrm>
            <a:off x="9067048" y="4082428"/>
            <a:ext cx="131763" cy="112713"/>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2"/>
              </a:solidFill>
            </a:endParaRPr>
          </a:p>
        </p:txBody>
      </p:sp>
      <p:sp>
        <p:nvSpPr>
          <p:cNvPr id="81" name="Rounded Rectangle 80">
            <a:extLst>
              <a:ext uri="{FF2B5EF4-FFF2-40B4-BE49-F238E27FC236}">
                <a16:creationId xmlns:a16="http://schemas.microsoft.com/office/drawing/2014/main" id="{02BA1CF4-692A-E744-BF29-060168773CDC}"/>
              </a:ext>
            </a:extLst>
          </p:cNvPr>
          <p:cNvSpPr/>
          <p:nvPr/>
        </p:nvSpPr>
        <p:spPr>
          <a:xfrm>
            <a:off x="9070222" y="4296740"/>
            <a:ext cx="133350" cy="112712"/>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2" name="Rounded Rectangle 81">
            <a:extLst>
              <a:ext uri="{FF2B5EF4-FFF2-40B4-BE49-F238E27FC236}">
                <a16:creationId xmlns:a16="http://schemas.microsoft.com/office/drawing/2014/main" id="{C17A51CA-D53E-EC4B-BDC4-0BCD89BF3F21}"/>
              </a:ext>
            </a:extLst>
          </p:cNvPr>
          <p:cNvSpPr/>
          <p:nvPr/>
        </p:nvSpPr>
        <p:spPr>
          <a:xfrm>
            <a:off x="9062285" y="4547565"/>
            <a:ext cx="131762" cy="112712"/>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3" name="Rounded Rectangle 82">
            <a:extLst>
              <a:ext uri="{FF2B5EF4-FFF2-40B4-BE49-F238E27FC236}">
                <a16:creationId xmlns:a16="http://schemas.microsoft.com/office/drawing/2014/main" id="{88F81E32-5947-4443-936B-58050BC05C0B}"/>
              </a:ext>
            </a:extLst>
          </p:cNvPr>
          <p:cNvSpPr/>
          <p:nvPr/>
        </p:nvSpPr>
        <p:spPr>
          <a:xfrm>
            <a:off x="9067048" y="4774578"/>
            <a:ext cx="131763" cy="112713"/>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4" name="Rounded Rectangle 83">
            <a:extLst>
              <a:ext uri="{FF2B5EF4-FFF2-40B4-BE49-F238E27FC236}">
                <a16:creationId xmlns:a16="http://schemas.microsoft.com/office/drawing/2014/main" id="{894FCE27-182D-024A-A675-E809C174BA8B}"/>
              </a:ext>
            </a:extLst>
          </p:cNvPr>
          <p:cNvSpPr/>
          <p:nvPr/>
        </p:nvSpPr>
        <p:spPr>
          <a:xfrm>
            <a:off x="9070222" y="5001590"/>
            <a:ext cx="133350" cy="112712"/>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5" name="Rounded Rectangle 84">
            <a:extLst>
              <a:ext uri="{FF2B5EF4-FFF2-40B4-BE49-F238E27FC236}">
                <a16:creationId xmlns:a16="http://schemas.microsoft.com/office/drawing/2014/main" id="{F3CD2644-7121-AC49-9C92-7D506C0A7631}"/>
              </a:ext>
            </a:extLst>
          </p:cNvPr>
          <p:cNvSpPr/>
          <p:nvPr/>
        </p:nvSpPr>
        <p:spPr>
          <a:xfrm>
            <a:off x="9074985" y="5227015"/>
            <a:ext cx="131762" cy="112712"/>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6" name="Rounded Rectangle 85">
            <a:extLst>
              <a:ext uri="{FF2B5EF4-FFF2-40B4-BE49-F238E27FC236}">
                <a16:creationId xmlns:a16="http://schemas.microsoft.com/office/drawing/2014/main" id="{A39DCBAE-D9DB-F844-BF2E-9F66B5417577}"/>
              </a:ext>
            </a:extLst>
          </p:cNvPr>
          <p:cNvSpPr/>
          <p:nvPr/>
        </p:nvSpPr>
        <p:spPr>
          <a:xfrm>
            <a:off x="9078160" y="5454028"/>
            <a:ext cx="133350" cy="112713"/>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7" name="Rounded Rectangle 86">
            <a:extLst>
              <a:ext uri="{FF2B5EF4-FFF2-40B4-BE49-F238E27FC236}">
                <a16:creationId xmlns:a16="http://schemas.microsoft.com/office/drawing/2014/main" id="{8E6A53E8-E430-BF43-8EBC-0057444B712E}"/>
              </a:ext>
            </a:extLst>
          </p:cNvPr>
          <p:cNvSpPr/>
          <p:nvPr/>
        </p:nvSpPr>
        <p:spPr>
          <a:xfrm>
            <a:off x="9070222" y="5668340"/>
            <a:ext cx="133350" cy="112712"/>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8" name="Rounded Rectangle 87">
            <a:extLst>
              <a:ext uri="{FF2B5EF4-FFF2-40B4-BE49-F238E27FC236}">
                <a16:creationId xmlns:a16="http://schemas.microsoft.com/office/drawing/2014/main" id="{A19C620B-4AC9-5040-8C96-A980D9EADCAE}"/>
              </a:ext>
            </a:extLst>
          </p:cNvPr>
          <p:cNvSpPr/>
          <p:nvPr/>
        </p:nvSpPr>
        <p:spPr>
          <a:xfrm>
            <a:off x="10997447" y="4074490"/>
            <a:ext cx="133350" cy="112712"/>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2"/>
              </a:solidFill>
            </a:endParaRPr>
          </a:p>
        </p:txBody>
      </p:sp>
      <p:sp>
        <p:nvSpPr>
          <p:cNvPr id="89" name="Rounded Rectangle 88">
            <a:extLst>
              <a:ext uri="{FF2B5EF4-FFF2-40B4-BE49-F238E27FC236}">
                <a16:creationId xmlns:a16="http://schemas.microsoft.com/office/drawing/2014/main" id="{B96D6CD4-9806-4A49-8A34-A9008E1D852B}"/>
              </a:ext>
            </a:extLst>
          </p:cNvPr>
          <p:cNvSpPr/>
          <p:nvPr/>
        </p:nvSpPr>
        <p:spPr>
          <a:xfrm>
            <a:off x="11002210" y="4299915"/>
            <a:ext cx="131762" cy="1143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0" name="Rounded Rectangle 89">
            <a:extLst>
              <a:ext uri="{FF2B5EF4-FFF2-40B4-BE49-F238E27FC236}">
                <a16:creationId xmlns:a16="http://schemas.microsoft.com/office/drawing/2014/main" id="{4B89A8C2-042F-7645-A138-58C6338FD6D9}"/>
              </a:ext>
            </a:extLst>
          </p:cNvPr>
          <p:cNvSpPr/>
          <p:nvPr/>
        </p:nvSpPr>
        <p:spPr>
          <a:xfrm>
            <a:off x="10994273" y="4539628"/>
            <a:ext cx="131763" cy="112713"/>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1" name="Rounded Rectangle 90">
            <a:extLst>
              <a:ext uri="{FF2B5EF4-FFF2-40B4-BE49-F238E27FC236}">
                <a16:creationId xmlns:a16="http://schemas.microsoft.com/office/drawing/2014/main" id="{FE9444BA-7723-0D44-9EDE-9FB9D34E4009}"/>
              </a:ext>
            </a:extLst>
          </p:cNvPr>
          <p:cNvSpPr/>
          <p:nvPr/>
        </p:nvSpPr>
        <p:spPr>
          <a:xfrm>
            <a:off x="10997447" y="4766640"/>
            <a:ext cx="133350" cy="112712"/>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2" name="Rounded Rectangle 91">
            <a:extLst>
              <a:ext uri="{FF2B5EF4-FFF2-40B4-BE49-F238E27FC236}">
                <a16:creationId xmlns:a16="http://schemas.microsoft.com/office/drawing/2014/main" id="{733885F2-89CE-2445-AA8E-19C76F2F6149}"/>
              </a:ext>
            </a:extLst>
          </p:cNvPr>
          <p:cNvSpPr/>
          <p:nvPr/>
        </p:nvSpPr>
        <p:spPr>
          <a:xfrm>
            <a:off x="11002210" y="5004765"/>
            <a:ext cx="131762" cy="112712"/>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3" name="Rounded Rectangle 92">
            <a:extLst>
              <a:ext uri="{FF2B5EF4-FFF2-40B4-BE49-F238E27FC236}">
                <a16:creationId xmlns:a16="http://schemas.microsoft.com/office/drawing/2014/main" id="{CAF7914E-A66A-1E4C-BE0B-EB977C222E6B}"/>
              </a:ext>
            </a:extLst>
          </p:cNvPr>
          <p:cNvSpPr/>
          <p:nvPr/>
        </p:nvSpPr>
        <p:spPr>
          <a:xfrm>
            <a:off x="11006973" y="5231778"/>
            <a:ext cx="131763" cy="112713"/>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4" name="Rounded Rectangle 93">
            <a:extLst>
              <a:ext uri="{FF2B5EF4-FFF2-40B4-BE49-F238E27FC236}">
                <a16:creationId xmlns:a16="http://schemas.microsoft.com/office/drawing/2014/main" id="{F56D9817-CCE1-BA4F-A9CD-BC0A79FC0643}"/>
              </a:ext>
            </a:extLst>
          </p:cNvPr>
          <p:cNvSpPr/>
          <p:nvPr/>
        </p:nvSpPr>
        <p:spPr>
          <a:xfrm>
            <a:off x="11010147" y="5458790"/>
            <a:ext cx="133350" cy="112712"/>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5" name="Rounded Rectangle 94">
            <a:extLst>
              <a:ext uri="{FF2B5EF4-FFF2-40B4-BE49-F238E27FC236}">
                <a16:creationId xmlns:a16="http://schemas.microsoft.com/office/drawing/2014/main" id="{C2F4EE62-36B9-5D4C-8BF6-37D774119A3E}"/>
              </a:ext>
            </a:extLst>
          </p:cNvPr>
          <p:cNvSpPr/>
          <p:nvPr/>
        </p:nvSpPr>
        <p:spPr>
          <a:xfrm>
            <a:off x="11002210" y="5684215"/>
            <a:ext cx="131762" cy="112712"/>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6" name="Rounded Rectangle 95">
            <a:extLst>
              <a:ext uri="{FF2B5EF4-FFF2-40B4-BE49-F238E27FC236}">
                <a16:creationId xmlns:a16="http://schemas.microsoft.com/office/drawing/2014/main" id="{E8FFA5F4-7D33-2C40-BC56-AFB4666B0F1A}"/>
              </a:ext>
            </a:extLst>
          </p:cNvPr>
          <p:cNvSpPr/>
          <p:nvPr/>
        </p:nvSpPr>
        <p:spPr>
          <a:xfrm>
            <a:off x="10640260" y="4074490"/>
            <a:ext cx="131762" cy="112712"/>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2"/>
              </a:solidFill>
            </a:endParaRPr>
          </a:p>
        </p:txBody>
      </p:sp>
      <p:sp>
        <p:nvSpPr>
          <p:cNvPr id="97" name="Rounded Rectangle 96">
            <a:extLst>
              <a:ext uri="{FF2B5EF4-FFF2-40B4-BE49-F238E27FC236}">
                <a16:creationId xmlns:a16="http://schemas.microsoft.com/office/drawing/2014/main" id="{87EEE501-00CF-5241-8BA0-BF0BE31D14DB}"/>
              </a:ext>
            </a:extLst>
          </p:cNvPr>
          <p:cNvSpPr/>
          <p:nvPr/>
        </p:nvSpPr>
        <p:spPr>
          <a:xfrm>
            <a:off x="10643435" y="4299915"/>
            <a:ext cx="133350" cy="114300"/>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8" name="Rounded Rectangle 97">
            <a:extLst>
              <a:ext uri="{FF2B5EF4-FFF2-40B4-BE49-F238E27FC236}">
                <a16:creationId xmlns:a16="http://schemas.microsoft.com/office/drawing/2014/main" id="{61CA48E1-3AFE-9146-A111-059CC50595A3}"/>
              </a:ext>
            </a:extLst>
          </p:cNvPr>
          <p:cNvSpPr/>
          <p:nvPr/>
        </p:nvSpPr>
        <p:spPr>
          <a:xfrm>
            <a:off x="10635498" y="4539628"/>
            <a:ext cx="131763" cy="112713"/>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9" name="Rounded Rectangle 98">
            <a:extLst>
              <a:ext uri="{FF2B5EF4-FFF2-40B4-BE49-F238E27FC236}">
                <a16:creationId xmlns:a16="http://schemas.microsoft.com/office/drawing/2014/main" id="{861CA00B-C2B1-F84A-BB4A-56B188B1B031}"/>
              </a:ext>
            </a:extLst>
          </p:cNvPr>
          <p:cNvSpPr/>
          <p:nvPr/>
        </p:nvSpPr>
        <p:spPr>
          <a:xfrm>
            <a:off x="10640260" y="4753940"/>
            <a:ext cx="131762" cy="112712"/>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0" name="Rounded Rectangle 99">
            <a:extLst>
              <a:ext uri="{FF2B5EF4-FFF2-40B4-BE49-F238E27FC236}">
                <a16:creationId xmlns:a16="http://schemas.microsoft.com/office/drawing/2014/main" id="{D031C9F0-3CE0-574D-8A8C-5772C4E57342}"/>
              </a:ext>
            </a:extLst>
          </p:cNvPr>
          <p:cNvSpPr/>
          <p:nvPr/>
        </p:nvSpPr>
        <p:spPr>
          <a:xfrm>
            <a:off x="10643435" y="4992065"/>
            <a:ext cx="133350" cy="1143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1" name="Rounded Rectangle 100">
            <a:extLst>
              <a:ext uri="{FF2B5EF4-FFF2-40B4-BE49-F238E27FC236}">
                <a16:creationId xmlns:a16="http://schemas.microsoft.com/office/drawing/2014/main" id="{9A9E8BF3-0B41-F340-AE69-40B869F4F08A}"/>
              </a:ext>
            </a:extLst>
          </p:cNvPr>
          <p:cNvSpPr/>
          <p:nvPr/>
        </p:nvSpPr>
        <p:spPr>
          <a:xfrm>
            <a:off x="10648198" y="5206378"/>
            <a:ext cx="131763" cy="112713"/>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2" name="Rounded Rectangle 101">
            <a:extLst>
              <a:ext uri="{FF2B5EF4-FFF2-40B4-BE49-F238E27FC236}">
                <a16:creationId xmlns:a16="http://schemas.microsoft.com/office/drawing/2014/main" id="{901E98B2-4975-D94A-8BE5-82C38C27B9B2}"/>
              </a:ext>
            </a:extLst>
          </p:cNvPr>
          <p:cNvSpPr/>
          <p:nvPr/>
        </p:nvSpPr>
        <p:spPr>
          <a:xfrm>
            <a:off x="10651372" y="5446090"/>
            <a:ext cx="133350" cy="112712"/>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3" name="Rounded Rectangle 102">
            <a:extLst>
              <a:ext uri="{FF2B5EF4-FFF2-40B4-BE49-F238E27FC236}">
                <a16:creationId xmlns:a16="http://schemas.microsoft.com/office/drawing/2014/main" id="{982871F1-DD53-B64F-9B8E-AD7272E046AF}"/>
              </a:ext>
            </a:extLst>
          </p:cNvPr>
          <p:cNvSpPr/>
          <p:nvPr/>
        </p:nvSpPr>
        <p:spPr>
          <a:xfrm>
            <a:off x="10643435" y="5671515"/>
            <a:ext cx="133350" cy="114300"/>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4" name="Rounded Rectangle 103">
            <a:extLst>
              <a:ext uri="{FF2B5EF4-FFF2-40B4-BE49-F238E27FC236}">
                <a16:creationId xmlns:a16="http://schemas.microsoft.com/office/drawing/2014/main" id="{84E02587-5E53-354A-ADD0-463EE8E1D878}"/>
              </a:ext>
            </a:extLst>
          </p:cNvPr>
          <p:cNvSpPr/>
          <p:nvPr/>
        </p:nvSpPr>
        <p:spPr>
          <a:xfrm>
            <a:off x="7995485" y="4074490"/>
            <a:ext cx="131762" cy="112712"/>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2"/>
              </a:solidFill>
            </a:endParaRPr>
          </a:p>
        </p:txBody>
      </p:sp>
      <p:sp>
        <p:nvSpPr>
          <p:cNvPr id="105" name="Rounded Rectangle 104">
            <a:extLst>
              <a:ext uri="{FF2B5EF4-FFF2-40B4-BE49-F238E27FC236}">
                <a16:creationId xmlns:a16="http://schemas.microsoft.com/office/drawing/2014/main" id="{660B496F-7E5F-5044-B0D2-81D2D84A4906}"/>
              </a:ext>
            </a:extLst>
          </p:cNvPr>
          <p:cNvSpPr/>
          <p:nvPr/>
        </p:nvSpPr>
        <p:spPr>
          <a:xfrm>
            <a:off x="8000248" y="4288803"/>
            <a:ext cx="131763" cy="112713"/>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6" name="Rounded Rectangle 105">
            <a:extLst>
              <a:ext uri="{FF2B5EF4-FFF2-40B4-BE49-F238E27FC236}">
                <a16:creationId xmlns:a16="http://schemas.microsoft.com/office/drawing/2014/main" id="{8B11800B-E69D-D14C-8310-FA1BF05DCE67}"/>
              </a:ext>
            </a:extLst>
          </p:cNvPr>
          <p:cNvSpPr/>
          <p:nvPr/>
        </p:nvSpPr>
        <p:spPr>
          <a:xfrm>
            <a:off x="7990722" y="4539628"/>
            <a:ext cx="133350" cy="112713"/>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7" name="Rounded Rectangle 106">
            <a:extLst>
              <a:ext uri="{FF2B5EF4-FFF2-40B4-BE49-F238E27FC236}">
                <a16:creationId xmlns:a16="http://schemas.microsoft.com/office/drawing/2014/main" id="{E018E3F6-D26A-DF48-8379-80D741CB0A83}"/>
              </a:ext>
            </a:extLst>
          </p:cNvPr>
          <p:cNvSpPr/>
          <p:nvPr/>
        </p:nvSpPr>
        <p:spPr>
          <a:xfrm>
            <a:off x="7995485" y="4766640"/>
            <a:ext cx="131762" cy="112712"/>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8" name="Rounded Rectangle 107">
            <a:extLst>
              <a:ext uri="{FF2B5EF4-FFF2-40B4-BE49-F238E27FC236}">
                <a16:creationId xmlns:a16="http://schemas.microsoft.com/office/drawing/2014/main" id="{60A48574-256A-5E47-BDC3-2CA753236C8C}"/>
              </a:ext>
            </a:extLst>
          </p:cNvPr>
          <p:cNvSpPr/>
          <p:nvPr/>
        </p:nvSpPr>
        <p:spPr>
          <a:xfrm>
            <a:off x="8000248" y="4992065"/>
            <a:ext cx="131763" cy="114300"/>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9" name="Rounded Rectangle 108">
            <a:extLst>
              <a:ext uri="{FF2B5EF4-FFF2-40B4-BE49-F238E27FC236}">
                <a16:creationId xmlns:a16="http://schemas.microsoft.com/office/drawing/2014/main" id="{CA632178-6E72-3745-9BE0-3DF394B3B5C1}"/>
              </a:ext>
            </a:extLst>
          </p:cNvPr>
          <p:cNvSpPr/>
          <p:nvPr/>
        </p:nvSpPr>
        <p:spPr>
          <a:xfrm>
            <a:off x="8003422" y="5219078"/>
            <a:ext cx="133350" cy="112713"/>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0" name="Rounded Rectangle 109">
            <a:extLst>
              <a:ext uri="{FF2B5EF4-FFF2-40B4-BE49-F238E27FC236}">
                <a16:creationId xmlns:a16="http://schemas.microsoft.com/office/drawing/2014/main" id="{DC2072DC-8F61-F341-876B-C13464006770}"/>
              </a:ext>
            </a:extLst>
          </p:cNvPr>
          <p:cNvSpPr/>
          <p:nvPr/>
        </p:nvSpPr>
        <p:spPr>
          <a:xfrm>
            <a:off x="8008185" y="5446090"/>
            <a:ext cx="131762" cy="112712"/>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1" name="Rounded Rectangle 110">
            <a:extLst>
              <a:ext uri="{FF2B5EF4-FFF2-40B4-BE49-F238E27FC236}">
                <a16:creationId xmlns:a16="http://schemas.microsoft.com/office/drawing/2014/main" id="{C29EC4AD-76AF-984D-9485-0A78C0FF72C8}"/>
              </a:ext>
            </a:extLst>
          </p:cNvPr>
          <p:cNvSpPr/>
          <p:nvPr/>
        </p:nvSpPr>
        <p:spPr>
          <a:xfrm>
            <a:off x="8000248" y="5660403"/>
            <a:ext cx="131763" cy="112713"/>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2" name="Right Triangle 111">
            <a:extLst>
              <a:ext uri="{FF2B5EF4-FFF2-40B4-BE49-F238E27FC236}">
                <a16:creationId xmlns:a16="http://schemas.microsoft.com/office/drawing/2014/main" id="{7DBFA605-A755-FD4A-91E0-1A386387AF9C}"/>
              </a:ext>
            </a:extLst>
          </p:cNvPr>
          <p:cNvSpPr/>
          <p:nvPr/>
        </p:nvSpPr>
        <p:spPr>
          <a:xfrm rot="16200000">
            <a:off x="6647698" y="4798390"/>
            <a:ext cx="1773237" cy="242888"/>
          </a:xfrm>
          <a:prstGeom prst="rtTriangl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70658" tIns="35329" rIns="70658" bIns="35329" anchor="ctr"/>
          <a:lstStyle/>
          <a:p>
            <a:pPr algn="ctr">
              <a:defRPr/>
            </a:pPr>
            <a:endParaRPr lang="en-US" sz="1391"/>
          </a:p>
        </p:txBody>
      </p:sp>
      <p:sp>
        <p:nvSpPr>
          <p:cNvPr id="113" name="TextBox 51">
            <a:extLst>
              <a:ext uri="{FF2B5EF4-FFF2-40B4-BE49-F238E27FC236}">
                <a16:creationId xmlns:a16="http://schemas.microsoft.com/office/drawing/2014/main" id="{B9EEDDB3-BE62-E149-AA6E-B0174FC236BF}"/>
              </a:ext>
            </a:extLst>
          </p:cNvPr>
          <p:cNvSpPr txBox="1">
            <a:spLocks noChangeArrowheads="1"/>
          </p:cNvSpPr>
          <p:nvPr/>
        </p:nvSpPr>
        <p:spPr bwMode="auto">
          <a:xfrm rot="16200000">
            <a:off x="6351629" y="2714797"/>
            <a:ext cx="1757363" cy="523875"/>
          </a:xfrm>
          <a:prstGeom prst="rect">
            <a:avLst/>
          </a:prstGeom>
          <a:solidFill>
            <a:schemeClr val="bg1"/>
          </a:solid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400" b="1" dirty="0"/>
              <a:t>Logarithm of odds (LOD) score</a:t>
            </a:r>
          </a:p>
        </p:txBody>
      </p:sp>
      <p:sp>
        <p:nvSpPr>
          <p:cNvPr id="114" name="TextBox 52">
            <a:extLst>
              <a:ext uri="{FF2B5EF4-FFF2-40B4-BE49-F238E27FC236}">
                <a16:creationId xmlns:a16="http://schemas.microsoft.com/office/drawing/2014/main" id="{E4624388-B0FD-6941-B03F-E108D66B0578}"/>
              </a:ext>
            </a:extLst>
          </p:cNvPr>
          <p:cNvSpPr txBox="1">
            <a:spLocks noChangeArrowheads="1"/>
          </p:cNvSpPr>
          <p:nvPr/>
        </p:nvSpPr>
        <p:spPr bwMode="auto">
          <a:xfrm>
            <a:off x="8589211" y="3725241"/>
            <a:ext cx="2981325" cy="307975"/>
          </a:xfrm>
          <a:prstGeom prst="rect">
            <a:avLst/>
          </a:prstGeom>
          <a:solidFill>
            <a:schemeClr val="bg1"/>
          </a:solid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400" b="1"/>
              <a:t>Genome location </a:t>
            </a:r>
          </a:p>
        </p:txBody>
      </p:sp>
      <mc:AlternateContent xmlns:mc="http://schemas.openxmlformats.org/markup-compatibility/2006" xmlns:p14="http://schemas.microsoft.com/office/powerpoint/2010/main">
        <mc:Choice Requires="p14">
          <p:contentPart p14:bwMode="auto" r:id="rId7">
            <p14:nvContentPartPr>
              <p14:cNvPr id="115" name="Ink 114">
                <a:extLst>
                  <a:ext uri="{FF2B5EF4-FFF2-40B4-BE49-F238E27FC236}">
                    <a16:creationId xmlns:a16="http://schemas.microsoft.com/office/drawing/2014/main" id="{A1B115DE-A4B0-5E4F-9736-E786026BE1DF}"/>
                  </a:ext>
                </a:extLst>
              </p14:cNvPr>
              <p14:cNvContentPartPr/>
              <p14:nvPr/>
            </p14:nvContentPartPr>
            <p14:xfrm>
              <a:off x="7714685" y="2277692"/>
              <a:ext cx="3702240" cy="1180440"/>
            </p14:xfrm>
          </p:contentPart>
        </mc:Choice>
        <mc:Fallback xmlns="">
          <p:pic>
            <p:nvPicPr>
              <p:cNvPr id="115" name="Ink 114">
                <a:extLst>
                  <a:ext uri="{FF2B5EF4-FFF2-40B4-BE49-F238E27FC236}">
                    <a16:creationId xmlns:a16="http://schemas.microsoft.com/office/drawing/2014/main" id="{A1B115DE-A4B0-5E4F-9736-E786026BE1DF}"/>
                  </a:ext>
                </a:extLst>
              </p:cNvPr>
              <p:cNvPicPr/>
              <p:nvPr/>
            </p:nvPicPr>
            <p:blipFill>
              <a:blip r:embed="rId8"/>
              <a:stretch>
                <a:fillRect/>
              </a:stretch>
            </p:blipFill>
            <p:spPr>
              <a:xfrm>
                <a:off x="7705685" y="2268692"/>
                <a:ext cx="3719880" cy="1198080"/>
              </a:xfrm>
              <a:prstGeom prst="rect">
                <a:avLst/>
              </a:prstGeom>
            </p:spPr>
          </p:pic>
        </mc:Fallback>
      </mc:AlternateContent>
      <p:sp>
        <p:nvSpPr>
          <p:cNvPr id="116" name="Frame 115">
            <a:extLst>
              <a:ext uri="{FF2B5EF4-FFF2-40B4-BE49-F238E27FC236}">
                <a16:creationId xmlns:a16="http://schemas.microsoft.com/office/drawing/2014/main" id="{3A46DBA9-7B6C-8D42-A3FF-D40E7936E466}"/>
              </a:ext>
            </a:extLst>
          </p:cNvPr>
          <p:cNvSpPr/>
          <p:nvPr/>
        </p:nvSpPr>
        <p:spPr>
          <a:xfrm>
            <a:off x="8940047" y="3934791"/>
            <a:ext cx="400050" cy="1951037"/>
          </a:xfrm>
          <a:prstGeom prst="frame">
            <a:avLst>
              <a:gd name="adj1" fmla="val 322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cxnSp>
        <p:nvCxnSpPr>
          <p:cNvPr id="117" name="Straight Connector 116">
            <a:extLst>
              <a:ext uri="{FF2B5EF4-FFF2-40B4-BE49-F238E27FC236}">
                <a16:creationId xmlns:a16="http://schemas.microsoft.com/office/drawing/2014/main" id="{0418F91F-9056-8E41-94A6-4693CE4EA87C}"/>
              </a:ext>
            </a:extLst>
          </p:cNvPr>
          <p:cNvCxnSpPr>
            <a:cxnSpLocks/>
          </p:cNvCxnSpPr>
          <p:nvPr/>
        </p:nvCxnSpPr>
        <p:spPr>
          <a:xfrm flipV="1">
            <a:off x="8940047" y="2277440"/>
            <a:ext cx="185738" cy="1701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74961AE-B9F5-E94E-AB5C-103F332B0392}"/>
              </a:ext>
            </a:extLst>
          </p:cNvPr>
          <p:cNvCxnSpPr>
            <a:cxnSpLocks/>
          </p:cNvCxnSpPr>
          <p:nvPr/>
        </p:nvCxnSpPr>
        <p:spPr>
          <a:xfrm flipH="1" flipV="1">
            <a:off x="9125785" y="2302841"/>
            <a:ext cx="209550" cy="16605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3" name="TextBox 64">
            <a:extLst>
              <a:ext uri="{FF2B5EF4-FFF2-40B4-BE49-F238E27FC236}">
                <a16:creationId xmlns:a16="http://schemas.microsoft.com/office/drawing/2014/main" id="{9FA2E173-DB4F-0F47-A00F-4FC0E6B33B29}"/>
              </a:ext>
            </a:extLst>
          </p:cNvPr>
          <p:cNvSpPr txBox="1">
            <a:spLocks noChangeArrowheads="1"/>
          </p:cNvSpPr>
          <p:nvPr/>
        </p:nvSpPr>
        <p:spPr bwMode="auto">
          <a:xfrm>
            <a:off x="1453970" y="282390"/>
            <a:ext cx="9707087" cy="707886"/>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dirty="0">
                <a:latin typeface="Times New Roman" panose="02020603050405020304" pitchFamily="18" charset="0"/>
                <a:ea typeface="Andale Mono" panose="020B0509000000000004" pitchFamily="49" charset="0"/>
                <a:cs typeface="Times New Roman" panose="02020603050405020304" pitchFamily="18" charset="0"/>
              </a:rPr>
              <a:t>How do we find </a:t>
            </a:r>
            <a:r>
              <a:rPr lang="en-US" altLang="en-US" sz="4000" dirty="0">
                <a:solidFill>
                  <a:srgbClr val="FF0000"/>
                </a:solidFill>
                <a:latin typeface="Times New Roman" panose="02020603050405020304" pitchFamily="18" charset="0"/>
                <a:ea typeface="Andale Mono" panose="020B0509000000000004" pitchFamily="49" charset="0"/>
                <a:cs typeface="Times New Roman" panose="02020603050405020304" pitchFamily="18" charset="0"/>
              </a:rPr>
              <a:t>genetic markers?</a:t>
            </a:r>
          </a:p>
        </p:txBody>
      </p:sp>
      <p:sp>
        <p:nvSpPr>
          <p:cNvPr id="119" name="TextBox 148">
            <a:extLst>
              <a:ext uri="{FF2B5EF4-FFF2-40B4-BE49-F238E27FC236}">
                <a16:creationId xmlns:a16="http://schemas.microsoft.com/office/drawing/2014/main" id="{72978E09-C953-1041-9D90-05532AFEADC6}"/>
              </a:ext>
            </a:extLst>
          </p:cNvPr>
          <p:cNvSpPr txBox="1">
            <a:spLocks noChangeArrowheads="1"/>
          </p:cNvSpPr>
          <p:nvPr/>
        </p:nvSpPr>
        <p:spPr bwMode="auto">
          <a:xfrm rot="16200000">
            <a:off x="11940" y="2568171"/>
            <a:ext cx="2060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000" dirty="0">
                <a:latin typeface="Times New Roman" panose="02020603050405020304" pitchFamily="18" charset="0"/>
                <a:cs typeface="Times New Roman" panose="02020603050405020304" pitchFamily="18" charset="0"/>
              </a:rPr>
              <a:t>Genotypes</a:t>
            </a:r>
          </a:p>
        </p:txBody>
      </p:sp>
      <p:pic>
        <p:nvPicPr>
          <p:cNvPr id="126" name="Picture 125">
            <a:extLst>
              <a:ext uri="{FF2B5EF4-FFF2-40B4-BE49-F238E27FC236}">
                <a16:creationId xmlns:a16="http://schemas.microsoft.com/office/drawing/2014/main" id="{3542C484-D17A-8A47-A53C-E1F265A38AA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509225" y="1285872"/>
            <a:ext cx="4014068" cy="2275110"/>
          </a:xfrm>
          <a:prstGeom prst="rect">
            <a:avLst/>
          </a:prstGeom>
        </p:spPr>
      </p:pic>
      <p:cxnSp>
        <p:nvCxnSpPr>
          <p:cNvPr id="129" name="Straight Arrow Connector 128">
            <a:extLst>
              <a:ext uri="{FF2B5EF4-FFF2-40B4-BE49-F238E27FC236}">
                <a16:creationId xmlns:a16="http://schemas.microsoft.com/office/drawing/2014/main" id="{AA1DE01F-6BE5-CA4C-9457-28B8FAAB91CC}"/>
              </a:ext>
            </a:extLst>
          </p:cNvPr>
          <p:cNvCxnSpPr>
            <a:cxnSpLocks/>
          </p:cNvCxnSpPr>
          <p:nvPr/>
        </p:nvCxnSpPr>
        <p:spPr>
          <a:xfrm flipH="1">
            <a:off x="4504033" y="1516461"/>
            <a:ext cx="1153701" cy="703006"/>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130" name="Straight Arrow Connector 129">
            <a:extLst>
              <a:ext uri="{FF2B5EF4-FFF2-40B4-BE49-F238E27FC236}">
                <a16:creationId xmlns:a16="http://schemas.microsoft.com/office/drawing/2014/main" id="{54EFB233-D3C5-FE43-A65B-DDAF3AF063B5}"/>
              </a:ext>
            </a:extLst>
          </p:cNvPr>
          <p:cNvCxnSpPr>
            <a:cxnSpLocks/>
          </p:cNvCxnSpPr>
          <p:nvPr/>
        </p:nvCxnSpPr>
        <p:spPr>
          <a:xfrm flipH="1" flipV="1">
            <a:off x="4524929" y="2276506"/>
            <a:ext cx="998364" cy="152197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2" name="TextBox 60">
            <a:extLst>
              <a:ext uri="{FF2B5EF4-FFF2-40B4-BE49-F238E27FC236}">
                <a16:creationId xmlns:a16="http://schemas.microsoft.com/office/drawing/2014/main" id="{583C3936-7EAE-514E-975F-3DDF5B850E5D}"/>
              </a:ext>
            </a:extLst>
          </p:cNvPr>
          <p:cNvSpPr txBox="1">
            <a:spLocks noChangeArrowheads="1"/>
          </p:cNvSpPr>
          <p:nvPr/>
        </p:nvSpPr>
        <p:spPr bwMode="auto">
          <a:xfrm>
            <a:off x="4115509" y="3929965"/>
            <a:ext cx="29829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dirty="0">
                <a:solidFill>
                  <a:srgbClr val="FF0000"/>
                </a:solidFill>
                <a:latin typeface="Times New Roman" panose="02020603050405020304" pitchFamily="18" charset="0"/>
                <a:ea typeface="Baskerville" panose="02020502070401020303" pitchFamily="18" charset="0"/>
                <a:cs typeface="Times New Roman" panose="02020603050405020304" pitchFamily="18" charset="0"/>
              </a:rPr>
              <a:t>Castle Russet</a:t>
            </a:r>
          </a:p>
        </p:txBody>
      </p:sp>
      <p:sp>
        <p:nvSpPr>
          <p:cNvPr id="133" name="TextBox 61">
            <a:extLst>
              <a:ext uri="{FF2B5EF4-FFF2-40B4-BE49-F238E27FC236}">
                <a16:creationId xmlns:a16="http://schemas.microsoft.com/office/drawing/2014/main" id="{32D4A422-AF68-7549-AB7F-EE3315582540}"/>
              </a:ext>
            </a:extLst>
          </p:cNvPr>
          <p:cNvSpPr txBox="1">
            <a:spLocks noChangeArrowheads="1"/>
          </p:cNvSpPr>
          <p:nvPr/>
        </p:nvSpPr>
        <p:spPr bwMode="auto">
          <a:xfrm>
            <a:off x="4299602" y="1081204"/>
            <a:ext cx="2981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dirty="0">
                <a:solidFill>
                  <a:srgbClr val="0070C0"/>
                </a:solidFill>
                <a:latin typeface="Times New Roman" panose="02020603050405020304" pitchFamily="18" charset="0"/>
                <a:ea typeface="Baskerville" panose="02020502070401020303" pitchFamily="18" charset="0"/>
                <a:cs typeface="Times New Roman" panose="02020603050405020304" pitchFamily="18" charset="0"/>
              </a:rPr>
              <a:t>Susceptible</a:t>
            </a:r>
          </a:p>
        </p:txBody>
      </p:sp>
      <p:pic>
        <p:nvPicPr>
          <p:cNvPr id="121" name="Picture 41">
            <a:extLst>
              <a:ext uri="{FF2B5EF4-FFF2-40B4-BE49-F238E27FC236}">
                <a16:creationId xmlns:a16="http://schemas.microsoft.com/office/drawing/2014/main" id="{F07B47FA-36EE-0E4C-8E7D-F54B527DD644}"/>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984282" y="3929965"/>
            <a:ext cx="1484312"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Picture 42">
            <a:extLst>
              <a:ext uri="{FF2B5EF4-FFF2-40B4-BE49-F238E27FC236}">
                <a16:creationId xmlns:a16="http://schemas.microsoft.com/office/drawing/2014/main" id="{61AFCBBC-C3C0-4E44-9D88-7439A1F3CF82}"/>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993808" y="5134877"/>
            <a:ext cx="1470025"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 name="TextBox 148">
            <a:extLst>
              <a:ext uri="{FF2B5EF4-FFF2-40B4-BE49-F238E27FC236}">
                <a16:creationId xmlns:a16="http://schemas.microsoft.com/office/drawing/2014/main" id="{2544084F-B667-B44E-B47E-286B018D694F}"/>
              </a:ext>
            </a:extLst>
          </p:cNvPr>
          <p:cNvSpPr txBox="1">
            <a:spLocks noChangeArrowheads="1"/>
          </p:cNvSpPr>
          <p:nvPr/>
        </p:nvSpPr>
        <p:spPr bwMode="auto">
          <a:xfrm rot="16200000">
            <a:off x="-459979" y="4998148"/>
            <a:ext cx="2060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000" dirty="0">
                <a:latin typeface="Times New Roman" panose="02020603050405020304" pitchFamily="18" charset="0"/>
                <a:cs typeface="Times New Roman" panose="02020603050405020304" pitchFamily="18" charset="0"/>
              </a:rPr>
              <a:t>Phenotypes</a:t>
            </a:r>
          </a:p>
        </p:txBody>
      </p:sp>
    </p:spTree>
    <p:extLst>
      <p:ext uri="{BB962C8B-B14F-4D97-AF65-F5344CB8AC3E}">
        <p14:creationId xmlns:p14="http://schemas.microsoft.com/office/powerpoint/2010/main" val="7093425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S-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031" y="3787163"/>
            <a:ext cx="3476416" cy="2410888"/>
          </a:xfrm>
          <a:prstGeom prst="rect">
            <a:avLst/>
          </a:prstGeom>
        </p:spPr>
      </p:pic>
      <p:pic>
        <p:nvPicPr>
          <p:cNvPr id="5" name="Picture 4" descr="CRS-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031" y="1232222"/>
            <a:ext cx="3476416" cy="2357075"/>
          </a:xfrm>
          <a:prstGeom prst="rect">
            <a:avLst/>
          </a:prstGeom>
        </p:spPr>
      </p:pic>
      <p:pic>
        <p:nvPicPr>
          <p:cNvPr id="6" name="Picture 5" descr="CRS-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5809" y="2488045"/>
            <a:ext cx="5312188" cy="3576584"/>
          </a:xfrm>
          <a:prstGeom prst="rect">
            <a:avLst/>
          </a:prstGeom>
        </p:spPr>
      </p:pic>
      <p:sp>
        <p:nvSpPr>
          <p:cNvPr id="7" name="TextBox 6"/>
          <p:cNvSpPr txBox="1"/>
          <p:nvPr/>
        </p:nvSpPr>
        <p:spPr>
          <a:xfrm>
            <a:off x="812074" y="85485"/>
            <a:ext cx="10567851" cy="707886"/>
          </a:xfrm>
          <a:prstGeom prst="rect">
            <a:avLst/>
          </a:prstGeom>
          <a:noFill/>
        </p:spPr>
        <p:txBody>
          <a:bodyPr wrap="square" rtlCol="0">
            <a:spAutoFit/>
          </a:bodyPr>
          <a:lstStyle/>
          <a:p>
            <a:pPr algn="ctr"/>
            <a:r>
              <a:rPr lang="en-US" sz="4000" dirty="0">
                <a:latin typeface="Times New Roman" panose="02020603050405020304" pitchFamily="18" charset="0"/>
                <a:cs typeface="Times New Roman" panose="02020603050405020304" pitchFamily="18" charset="0"/>
              </a:rPr>
              <a:t>Corky ringspot (CRS) disease symptomology</a:t>
            </a:r>
          </a:p>
        </p:txBody>
      </p:sp>
      <p:sp>
        <p:nvSpPr>
          <p:cNvPr id="8" name="TextBox 7"/>
          <p:cNvSpPr txBox="1"/>
          <p:nvPr/>
        </p:nvSpPr>
        <p:spPr>
          <a:xfrm>
            <a:off x="4336942" y="1122911"/>
            <a:ext cx="3476417" cy="1323439"/>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Concentric lesions on tuber surface</a:t>
            </a:r>
          </a:p>
          <a:p>
            <a:r>
              <a:rPr lang="en-US" sz="2000" dirty="0">
                <a:latin typeface="Times New Roman" panose="02020603050405020304" pitchFamily="18" charset="0"/>
                <a:cs typeface="Times New Roman" panose="02020603050405020304" pitchFamily="18" charset="0"/>
              </a:rPr>
              <a:t>Cracking of skin</a:t>
            </a:r>
          </a:p>
          <a:p>
            <a:r>
              <a:rPr lang="en-US" sz="2000" dirty="0">
                <a:latin typeface="Times New Roman" panose="02020603050405020304" pitchFamily="18" charset="0"/>
                <a:cs typeface="Times New Roman" panose="02020603050405020304" pitchFamily="18" charset="0"/>
              </a:rPr>
              <a:t>Tuber deformation</a:t>
            </a:r>
          </a:p>
        </p:txBody>
      </p:sp>
      <p:sp>
        <p:nvSpPr>
          <p:cNvPr id="9" name="TextBox 8"/>
          <p:cNvSpPr txBox="1"/>
          <p:nvPr/>
        </p:nvSpPr>
        <p:spPr>
          <a:xfrm>
            <a:off x="7813359" y="1232222"/>
            <a:ext cx="4070610" cy="1015663"/>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Internal necrotic lesions</a:t>
            </a:r>
          </a:p>
          <a:p>
            <a:r>
              <a:rPr lang="en-US" sz="2000" dirty="0">
                <a:latin typeface="Times New Roman" panose="02020603050405020304" pitchFamily="18" charset="0"/>
                <a:cs typeface="Times New Roman" panose="02020603050405020304" pitchFamily="18" charset="0"/>
              </a:rPr>
              <a:t>Tuber tissue discoloration (browning)</a:t>
            </a:r>
          </a:p>
          <a:p>
            <a:r>
              <a:rPr lang="en-US" sz="2000" dirty="0">
                <a:latin typeface="Times New Roman" panose="02020603050405020304" pitchFamily="18" charset="0"/>
                <a:cs typeface="Times New Roman" panose="02020603050405020304" pitchFamily="18" charset="0"/>
              </a:rPr>
              <a:t>Ring shaped pattern of corky tissue </a:t>
            </a:r>
          </a:p>
        </p:txBody>
      </p:sp>
      <p:sp>
        <p:nvSpPr>
          <p:cNvPr id="10" name="TextBox 9">
            <a:extLst>
              <a:ext uri="{FF2B5EF4-FFF2-40B4-BE49-F238E27FC236}">
                <a16:creationId xmlns:a16="http://schemas.microsoft.com/office/drawing/2014/main" id="{F68E26D8-618C-D444-BA6A-A6B627AB4EC9}"/>
              </a:ext>
            </a:extLst>
          </p:cNvPr>
          <p:cNvSpPr txBox="1"/>
          <p:nvPr/>
        </p:nvSpPr>
        <p:spPr>
          <a:xfrm>
            <a:off x="1775037" y="6304789"/>
            <a:ext cx="8832960" cy="523220"/>
          </a:xfrm>
          <a:prstGeom prst="rect">
            <a:avLst/>
          </a:prstGeom>
          <a:noFill/>
        </p:spPr>
        <p:txBody>
          <a:bodyPr wrap="square" rtlCol="0">
            <a:spAutoFit/>
          </a:bodyPr>
          <a:lstStyle/>
          <a:p>
            <a:pPr algn="ctr"/>
            <a:r>
              <a:rPr lang="en-US" sz="2800" dirty="0">
                <a:solidFill>
                  <a:srgbClr val="FF0000"/>
                </a:solidFill>
                <a:latin typeface="Times New Roman" panose="02020603050405020304" pitchFamily="18" charset="0"/>
                <a:cs typeface="Times New Roman" panose="02020603050405020304" pitchFamily="18" charset="0"/>
              </a:rPr>
              <a:t>Incidence of 6% renders tubers unmarketable</a:t>
            </a:r>
          </a:p>
        </p:txBody>
      </p:sp>
      <p:sp>
        <p:nvSpPr>
          <p:cNvPr id="11" name="TextBox 10">
            <a:extLst>
              <a:ext uri="{FF2B5EF4-FFF2-40B4-BE49-F238E27FC236}">
                <a16:creationId xmlns:a16="http://schemas.microsoft.com/office/drawing/2014/main" id="{48E269EC-CB50-C341-ACB1-DA1F083875AB}"/>
              </a:ext>
            </a:extLst>
          </p:cNvPr>
          <p:cNvSpPr txBox="1"/>
          <p:nvPr/>
        </p:nvSpPr>
        <p:spPr>
          <a:xfrm>
            <a:off x="10079780" y="6166204"/>
            <a:ext cx="2112220"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(Hafez and </a:t>
            </a:r>
            <a:r>
              <a:rPr lang="en-US" dirty="0" err="1">
                <a:latin typeface="Times New Roman" panose="02020603050405020304" pitchFamily="18" charset="0"/>
                <a:cs typeface="Times New Roman" panose="02020603050405020304" pitchFamily="18" charset="0"/>
              </a:rPr>
              <a:t>Sundararaj</a:t>
            </a:r>
            <a:r>
              <a:rPr lang="en-US" dirty="0">
                <a:latin typeface="Times New Roman" panose="02020603050405020304" pitchFamily="18" charset="0"/>
                <a:cs typeface="Times New Roman" panose="02020603050405020304" pitchFamily="18" charset="0"/>
              </a:rPr>
              <a:t> 2009)</a:t>
            </a:r>
          </a:p>
        </p:txBody>
      </p:sp>
    </p:spTree>
    <p:extLst>
      <p:ext uri="{BB962C8B-B14F-4D97-AF65-F5344CB8AC3E}">
        <p14:creationId xmlns:p14="http://schemas.microsoft.com/office/powerpoint/2010/main" val="24472414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026" y="978620"/>
            <a:ext cx="3766415" cy="2450381"/>
          </a:xfrm>
          <a:prstGeom prst="rect">
            <a:avLst/>
          </a:prstGeom>
        </p:spPr>
      </p:pic>
      <p:pic>
        <p:nvPicPr>
          <p:cNvPr id="7" name="Picture 6" descr="stubrootbody_i_uspes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6194" y="5553360"/>
            <a:ext cx="3165209" cy="1192824"/>
          </a:xfrm>
          <a:prstGeom prst="rect">
            <a:avLst/>
          </a:prstGeom>
        </p:spPr>
      </p:pic>
      <p:pic>
        <p:nvPicPr>
          <p:cNvPr id="8" name="Picture 7" descr="stubroothead_i_uspes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flipH="1">
            <a:off x="4630898" y="4333471"/>
            <a:ext cx="2765247" cy="2060179"/>
          </a:xfrm>
          <a:prstGeom prst="rect">
            <a:avLst/>
          </a:prstGeom>
        </p:spPr>
      </p:pic>
      <p:pic>
        <p:nvPicPr>
          <p:cNvPr id="9" name="Picture 8" descr="TRV_sciencephoto.com.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6222" y="1443409"/>
            <a:ext cx="1703333" cy="2173311"/>
          </a:xfrm>
          <a:prstGeom prst="rect">
            <a:avLst/>
          </a:prstGeom>
        </p:spPr>
      </p:pic>
      <p:pic>
        <p:nvPicPr>
          <p:cNvPr id="10" name="Picture 9" descr="CRS-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99650" y="1926673"/>
            <a:ext cx="1671455" cy="1314089"/>
          </a:xfrm>
          <a:prstGeom prst="rect">
            <a:avLst/>
          </a:prstGeom>
        </p:spPr>
      </p:pic>
      <p:pic>
        <p:nvPicPr>
          <p:cNvPr id="11" name="Picture 10" descr="nematode_feeding_osu.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8556" y="3782054"/>
            <a:ext cx="3831185" cy="2972929"/>
          </a:xfrm>
          <a:prstGeom prst="rect">
            <a:avLst/>
          </a:prstGeom>
        </p:spPr>
      </p:pic>
      <p:sp>
        <p:nvSpPr>
          <p:cNvPr id="13" name="TextBox 12"/>
          <p:cNvSpPr txBox="1"/>
          <p:nvPr/>
        </p:nvSpPr>
        <p:spPr>
          <a:xfrm>
            <a:off x="2086564" y="111446"/>
            <a:ext cx="8832960" cy="707886"/>
          </a:xfrm>
          <a:prstGeom prst="rect">
            <a:avLst/>
          </a:prstGeom>
          <a:noFill/>
        </p:spPr>
        <p:txBody>
          <a:bodyPr wrap="square" rtlCol="0">
            <a:spAutoFit/>
          </a:bodyPr>
          <a:lstStyle/>
          <a:p>
            <a:pPr algn="ctr"/>
            <a:r>
              <a:rPr lang="en-US" sz="4000" dirty="0">
                <a:latin typeface="Times New Roman" panose="02020603050405020304" pitchFamily="18" charset="0"/>
                <a:cs typeface="Times New Roman" panose="02020603050405020304" pitchFamily="18" charset="0"/>
              </a:rPr>
              <a:t>Cause of corky ringspot disease</a:t>
            </a:r>
          </a:p>
        </p:txBody>
      </p:sp>
      <p:sp>
        <p:nvSpPr>
          <p:cNvPr id="14" name="TextBox 13"/>
          <p:cNvSpPr txBox="1"/>
          <p:nvPr/>
        </p:nvSpPr>
        <p:spPr>
          <a:xfrm>
            <a:off x="4749014" y="900537"/>
            <a:ext cx="3164039" cy="400110"/>
          </a:xfrm>
          <a:prstGeom prst="rect">
            <a:avLst/>
          </a:prstGeom>
          <a:noFill/>
        </p:spPr>
        <p:txBody>
          <a:bodyPr wrap="square" rtlCol="0">
            <a:spAutoFit/>
          </a:bodyPr>
          <a:lstStyle/>
          <a:p>
            <a:pPr algn="ctr"/>
            <a:r>
              <a:rPr lang="en-US" sz="2000" dirty="0">
                <a:solidFill>
                  <a:srgbClr val="FF0000"/>
                </a:solidFill>
                <a:latin typeface="Times New Roman" panose="02020603050405020304" pitchFamily="18" charset="0"/>
                <a:cs typeface="Times New Roman" panose="02020603050405020304" pitchFamily="18" charset="0"/>
              </a:rPr>
              <a:t>Tobacco Rattle Virus (TRV)</a:t>
            </a:r>
          </a:p>
        </p:txBody>
      </p:sp>
      <p:sp>
        <p:nvSpPr>
          <p:cNvPr id="15" name="TextBox 14"/>
          <p:cNvSpPr txBox="1"/>
          <p:nvPr/>
        </p:nvSpPr>
        <p:spPr>
          <a:xfrm>
            <a:off x="7697810" y="4681585"/>
            <a:ext cx="3670498" cy="707886"/>
          </a:xfrm>
          <a:prstGeom prst="rect">
            <a:avLst/>
          </a:prstGeom>
          <a:noFill/>
        </p:spPr>
        <p:txBody>
          <a:bodyPr wrap="square" rtlCol="0">
            <a:spAutoFit/>
          </a:bodyPr>
          <a:lstStyle/>
          <a:p>
            <a:pPr algn="ctr"/>
            <a:r>
              <a:rPr lang="en-US" sz="2000" dirty="0">
                <a:solidFill>
                  <a:schemeClr val="accent2"/>
                </a:solidFill>
                <a:latin typeface="Times New Roman" panose="02020603050405020304" pitchFamily="18" charset="0"/>
                <a:cs typeface="Times New Roman" panose="02020603050405020304" pitchFamily="18" charset="0"/>
              </a:rPr>
              <a:t>Stubby Root Nematode</a:t>
            </a:r>
          </a:p>
          <a:p>
            <a:pPr algn="ctr"/>
            <a:r>
              <a:rPr lang="en-US" sz="2000" i="1" dirty="0">
                <a:solidFill>
                  <a:schemeClr val="accent2"/>
                </a:solidFill>
                <a:latin typeface="Times New Roman" panose="02020603050405020304" pitchFamily="18" charset="0"/>
                <a:cs typeface="Times New Roman" panose="02020603050405020304" pitchFamily="18" charset="0"/>
              </a:rPr>
              <a:t>(</a:t>
            </a:r>
            <a:r>
              <a:rPr lang="en-US" sz="2000" i="1" dirty="0" err="1">
                <a:solidFill>
                  <a:schemeClr val="accent2"/>
                </a:solidFill>
                <a:latin typeface="Times New Roman" panose="02020603050405020304" pitchFamily="18" charset="0"/>
                <a:cs typeface="Times New Roman" panose="02020603050405020304" pitchFamily="18" charset="0"/>
              </a:rPr>
              <a:t>Paratrichodorus</a:t>
            </a:r>
            <a:r>
              <a:rPr lang="en-US" sz="2000" i="1" dirty="0">
                <a:solidFill>
                  <a:schemeClr val="accent2"/>
                </a:solidFill>
                <a:latin typeface="Times New Roman" panose="02020603050405020304" pitchFamily="18" charset="0"/>
                <a:cs typeface="Times New Roman" panose="02020603050405020304" pitchFamily="18" charset="0"/>
              </a:rPr>
              <a:t> </a:t>
            </a:r>
            <a:r>
              <a:rPr lang="en-US" sz="2000" i="1" dirty="0" err="1">
                <a:solidFill>
                  <a:schemeClr val="accent2"/>
                </a:solidFill>
                <a:latin typeface="Times New Roman" panose="02020603050405020304" pitchFamily="18" charset="0"/>
                <a:cs typeface="Times New Roman" panose="02020603050405020304" pitchFamily="18" charset="0"/>
              </a:rPr>
              <a:t>allius</a:t>
            </a:r>
            <a:r>
              <a:rPr lang="en-US" sz="2000" i="1" dirty="0">
                <a:solidFill>
                  <a:schemeClr val="accent2"/>
                </a:solidFill>
                <a:latin typeface="Times New Roman" panose="02020603050405020304" pitchFamily="18" charset="0"/>
                <a:cs typeface="Times New Roman" panose="02020603050405020304" pitchFamily="18" charset="0"/>
              </a:rPr>
              <a:t>)</a:t>
            </a:r>
          </a:p>
        </p:txBody>
      </p:sp>
      <p:sp>
        <p:nvSpPr>
          <p:cNvPr id="17" name="TextBox 16"/>
          <p:cNvSpPr txBox="1"/>
          <p:nvPr/>
        </p:nvSpPr>
        <p:spPr>
          <a:xfrm>
            <a:off x="8268921" y="978619"/>
            <a:ext cx="2864711" cy="400110"/>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Weeds</a:t>
            </a:r>
          </a:p>
        </p:txBody>
      </p:sp>
      <p:sp>
        <p:nvSpPr>
          <p:cNvPr id="18" name="TextBox 17"/>
          <p:cNvSpPr txBox="1"/>
          <p:nvPr/>
        </p:nvSpPr>
        <p:spPr>
          <a:xfrm>
            <a:off x="8158042" y="2809875"/>
            <a:ext cx="2864711" cy="400110"/>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Crops</a:t>
            </a:r>
          </a:p>
        </p:txBody>
      </p:sp>
      <p:pic>
        <p:nvPicPr>
          <p:cNvPr id="2" name="Picture 1" descr="wheat.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25262" y="3292301"/>
            <a:ext cx="878561" cy="1192823"/>
          </a:xfrm>
          <a:prstGeom prst="rect">
            <a:avLst/>
          </a:prstGeom>
        </p:spPr>
      </p:pic>
      <p:pic>
        <p:nvPicPr>
          <p:cNvPr id="3" name="Picture 2" descr="onion.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54519" y="3292300"/>
            <a:ext cx="965960" cy="1182720"/>
          </a:xfrm>
          <a:prstGeom prst="rect">
            <a:avLst/>
          </a:prstGeom>
        </p:spPr>
      </p:pic>
      <p:pic>
        <p:nvPicPr>
          <p:cNvPr id="4" name="Picture 3" descr="beans.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19814" y="3396681"/>
            <a:ext cx="994969" cy="1088443"/>
          </a:xfrm>
          <a:prstGeom prst="rect">
            <a:avLst/>
          </a:prstGeom>
        </p:spPr>
      </p:pic>
      <p:pic>
        <p:nvPicPr>
          <p:cNvPr id="5" name="Picture 4" descr="pigweed.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49238" y="1487388"/>
            <a:ext cx="970212" cy="1249516"/>
          </a:xfrm>
          <a:prstGeom prst="rect">
            <a:avLst/>
          </a:prstGeom>
        </p:spPr>
      </p:pic>
      <p:pic>
        <p:nvPicPr>
          <p:cNvPr id="6" name="Picture 5" descr="johnson_grass.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08799" y="1474263"/>
            <a:ext cx="839511" cy="1249516"/>
          </a:xfrm>
          <a:prstGeom prst="rect">
            <a:avLst/>
          </a:prstGeom>
        </p:spPr>
      </p:pic>
      <p:pic>
        <p:nvPicPr>
          <p:cNvPr id="21" name="Picture 20" descr="bittersweet_nightshade.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079542" y="1482277"/>
            <a:ext cx="878561" cy="1249516"/>
          </a:xfrm>
          <a:prstGeom prst="rect">
            <a:avLst/>
          </a:prstGeom>
        </p:spPr>
      </p:pic>
    </p:spTree>
    <p:extLst>
      <p:ext uri="{BB962C8B-B14F-4D97-AF65-F5344CB8AC3E}">
        <p14:creationId xmlns:p14="http://schemas.microsoft.com/office/powerpoint/2010/main" val="23634047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C0108-D034-664F-AA7E-516128F84D72}"/>
              </a:ext>
            </a:extLst>
          </p:cNvPr>
          <p:cNvSpPr>
            <a:spLocks noGrp="1"/>
          </p:cNvSpPr>
          <p:nvPr>
            <p:ph type="title"/>
          </p:nvPr>
        </p:nvSpPr>
        <p:spPr>
          <a:xfrm>
            <a:off x="981892" y="2429057"/>
            <a:ext cx="10515600" cy="1325563"/>
          </a:xfrm>
        </p:spPr>
        <p:txBody>
          <a:bodyPr/>
          <a:lstStyle/>
          <a:p>
            <a:pPr algn="ctr"/>
            <a:r>
              <a:rPr lang="en-US" dirty="0"/>
              <a:t>Genotyping</a:t>
            </a:r>
          </a:p>
        </p:txBody>
      </p:sp>
    </p:spTree>
    <p:extLst>
      <p:ext uri="{BB962C8B-B14F-4D97-AF65-F5344CB8AC3E}">
        <p14:creationId xmlns:p14="http://schemas.microsoft.com/office/powerpoint/2010/main" val="15111732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A09989-5A77-7441-B209-4B3E604CB256}"/>
              </a:ext>
            </a:extLst>
          </p:cNvPr>
          <p:cNvSpPr txBox="1"/>
          <p:nvPr/>
        </p:nvSpPr>
        <p:spPr>
          <a:xfrm>
            <a:off x="838200" y="987843"/>
            <a:ext cx="5871882"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Illumina </a:t>
            </a:r>
            <a:r>
              <a:rPr lang="en-US" sz="2800" dirty="0" err="1">
                <a:latin typeface="Times New Roman" panose="02020603050405020304" pitchFamily="18" charset="0"/>
                <a:cs typeface="Times New Roman" panose="02020603050405020304" pitchFamily="18" charset="0"/>
              </a:rPr>
              <a:t>SolCap</a:t>
            </a:r>
            <a:r>
              <a:rPr lang="en-US" sz="2800" dirty="0">
                <a:latin typeface="Times New Roman" panose="02020603050405020304" pitchFamily="18" charset="0"/>
                <a:cs typeface="Times New Roman" panose="02020603050405020304" pitchFamily="18" charset="0"/>
              </a:rPr>
              <a:t> Array</a:t>
            </a:r>
          </a:p>
        </p:txBody>
      </p:sp>
      <p:sp>
        <p:nvSpPr>
          <p:cNvPr id="4" name="TextBox 3">
            <a:extLst>
              <a:ext uri="{FF2B5EF4-FFF2-40B4-BE49-F238E27FC236}">
                <a16:creationId xmlns:a16="http://schemas.microsoft.com/office/drawing/2014/main" id="{9F37DDAA-A922-C647-8199-06468AB4A115}"/>
              </a:ext>
            </a:extLst>
          </p:cNvPr>
          <p:cNvSpPr txBox="1"/>
          <p:nvPr/>
        </p:nvSpPr>
        <p:spPr>
          <a:xfrm>
            <a:off x="838200" y="2992578"/>
            <a:ext cx="5871882"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Genotyping-by-sequencing</a:t>
            </a:r>
          </a:p>
        </p:txBody>
      </p:sp>
      <p:sp>
        <p:nvSpPr>
          <p:cNvPr id="5" name="TextBox 4">
            <a:extLst>
              <a:ext uri="{FF2B5EF4-FFF2-40B4-BE49-F238E27FC236}">
                <a16:creationId xmlns:a16="http://schemas.microsoft.com/office/drawing/2014/main" id="{94FCB7BF-8EE5-EB4B-BDF6-3E5AE88D0C19}"/>
              </a:ext>
            </a:extLst>
          </p:cNvPr>
          <p:cNvSpPr txBox="1"/>
          <p:nvPr/>
        </p:nvSpPr>
        <p:spPr>
          <a:xfrm>
            <a:off x="838200" y="4878614"/>
            <a:ext cx="5871882"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DArT</a:t>
            </a:r>
            <a:r>
              <a:rPr lang="en-US" sz="2800" dirty="0">
                <a:latin typeface="Times New Roman" panose="02020603050405020304" pitchFamily="18" charset="0"/>
                <a:cs typeface="Times New Roman" panose="02020603050405020304" pitchFamily="18" charset="0"/>
              </a:rPr>
              <a:t> Seq</a:t>
            </a:r>
          </a:p>
        </p:txBody>
      </p:sp>
      <p:sp>
        <p:nvSpPr>
          <p:cNvPr id="6" name="TextBox 5">
            <a:extLst>
              <a:ext uri="{FF2B5EF4-FFF2-40B4-BE49-F238E27FC236}">
                <a16:creationId xmlns:a16="http://schemas.microsoft.com/office/drawing/2014/main" id="{31B5CF44-155E-C643-B0F7-30285765E512}"/>
              </a:ext>
            </a:extLst>
          </p:cNvPr>
          <p:cNvSpPr txBox="1"/>
          <p:nvPr/>
        </p:nvSpPr>
        <p:spPr>
          <a:xfrm>
            <a:off x="1071282" y="1669958"/>
            <a:ext cx="5405718" cy="1200329"/>
          </a:xfrm>
          <a:prstGeom prst="rect">
            <a:avLst/>
          </a:prstGeom>
          <a:noFill/>
        </p:spPr>
        <p:txBody>
          <a:bodyPr wrap="square" rtlCol="0">
            <a:spAutoFit/>
          </a:bodyPr>
          <a:lstStyle/>
          <a:p>
            <a:pPr marL="285750" indent="-285750">
              <a:buFontTx/>
              <a:buChar char="-"/>
            </a:pPr>
            <a:r>
              <a:rPr lang="en-US" dirty="0"/>
              <a:t>Industry standard for genetic mapping</a:t>
            </a:r>
          </a:p>
          <a:p>
            <a:pPr marL="285750" indent="-285750">
              <a:buFontTx/>
              <a:buChar char="-"/>
            </a:pPr>
            <a:r>
              <a:rPr lang="en-US" dirty="0"/>
              <a:t>&gt; 30 K SNP available</a:t>
            </a:r>
          </a:p>
          <a:p>
            <a:pPr marL="285750" indent="-285750">
              <a:buFontTx/>
              <a:buChar char="-"/>
            </a:pPr>
            <a:r>
              <a:rPr lang="en-US" dirty="0"/>
              <a:t>Good coverage across genome, few missing values</a:t>
            </a:r>
          </a:p>
          <a:p>
            <a:pPr marL="285750" indent="-285750">
              <a:buFontTx/>
              <a:buChar char="-"/>
            </a:pPr>
            <a:r>
              <a:rPr lang="en-US" dirty="0"/>
              <a:t>Higher end on price spectrum (~$45/sample)</a:t>
            </a:r>
          </a:p>
        </p:txBody>
      </p:sp>
      <p:sp>
        <p:nvSpPr>
          <p:cNvPr id="7" name="TextBox 6">
            <a:extLst>
              <a:ext uri="{FF2B5EF4-FFF2-40B4-BE49-F238E27FC236}">
                <a16:creationId xmlns:a16="http://schemas.microsoft.com/office/drawing/2014/main" id="{147DDB1C-0C58-1746-83E5-EABF8CD5201B}"/>
              </a:ext>
            </a:extLst>
          </p:cNvPr>
          <p:cNvSpPr txBox="1"/>
          <p:nvPr/>
        </p:nvSpPr>
        <p:spPr>
          <a:xfrm>
            <a:off x="1071282" y="3547408"/>
            <a:ext cx="5405718" cy="1200329"/>
          </a:xfrm>
          <a:prstGeom prst="rect">
            <a:avLst/>
          </a:prstGeom>
          <a:noFill/>
        </p:spPr>
        <p:txBody>
          <a:bodyPr wrap="square" rtlCol="0">
            <a:spAutoFit/>
          </a:bodyPr>
          <a:lstStyle/>
          <a:p>
            <a:pPr marL="285750" indent="-285750">
              <a:buFontTx/>
              <a:buChar char="-"/>
            </a:pPr>
            <a:r>
              <a:rPr lang="en-US" dirty="0"/>
              <a:t>Used extensively in diploid crops</a:t>
            </a:r>
          </a:p>
          <a:p>
            <a:pPr marL="285750" indent="-285750">
              <a:buFontTx/>
              <a:buChar char="-"/>
            </a:pPr>
            <a:r>
              <a:rPr lang="en-US" dirty="0"/>
              <a:t>Sequencing based, no ascertainment bias</a:t>
            </a:r>
          </a:p>
          <a:p>
            <a:pPr marL="285750" indent="-285750">
              <a:buFontTx/>
              <a:buChar char="-"/>
            </a:pPr>
            <a:r>
              <a:rPr lang="en-US" dirty="0"/>
              <a:t>Coverage variable, lots of missing data </a:t>
            </a:r>
          </a:p>
          <a:p>
            <a:pPr marL="285750" indent="-285750">
              <a:buFontTx/>
              <a:buChar char="-"/>
            </a:pPr>
            <a:r>
              <a:rPr lang="en-US" dirty="0"/>
              <a:t>Less expensive than SNP array (~$25-35/sample)</a:t>
            </a:r>
          </a:p>
        </p:txBody>
      </p:sp>
      <p:sp>
        <p:nvSpPr>
          <p:cNvPr id="8" name="TextBox 7">
            <a:extLst>
              <a:ext uri="{FF2B5EF4-FFF2-40B4-BE49-F238E27FC236}">
                <a16:creationId xmlns:a16="http://schemas.microsoft.com/office/drawing/2014/main" id="{5A7844E8-2098-BA41-9550-57107C2CFE4F}"/>
              </a:ext>
            </a:extLst>
          </p:cNvPr>
          <p:cNvSpPr txBox="1"/>
          <p:nvPr/>
        </p:nvSpPr>
        <p:spPr>
          <a:xfrm>
            <a:off x="1013012" y="5456890"/>
            <a:ext cx="6840070" cy="1200329"/>
          </a:xfrm>
          <a:prstGeom prst="rect">
            <a:avLst/>
          </a:prstGeom>
          <a:noFill/>
        </p:spPr>
        <p:txBody>
          <a:bodyPr wrap="square" rtlCol="0">
            <a:spAutoFit/>
          </a:bodyPr>
          <a:lstStyle/>
          <a:p>
            <a:pPr marL="285750" indent="-285750">
              <a:buFontTx/>
              <a:buChar char="-"/>
            </a:pPr>
            <a:r>
              <a:rPr lang="en-US" dirty="0"/>
              <a:t>Newest technology</a:t>
            </a:r>
          </a:p>
          <a:p>
            <a:pPr marL="285750" indent="-285750">
              <a:buFontTx/>
              <a:buChar char="-"/>
            </a:pPr>
            <a:r>
              <a:rPr lang="en-US" dirty="0"/>
              <a:t>Sequencing based, no ascertainment bias</a:t>
            </a:r>
          </a:p>
          <a:p>
            <a:pPr marL="285750" indent="-285750">
              <a:buFontTx/>
              <a:buChar char="-"/>
            </a:pPr>
            <a:r>
              <a:rPr lang="en-US" dirty="0"/>
              <a:t>Good coverage, low level of missing data (1000s of polymorphisms)</a:t>
            </a:r>
          </a:p>
          <a:p>
            <a:pPr marL="285750" indent="-285750">
              <a:buFontTx/>
              <a:buChar char="-"/>
            </a:pPr>
            <a:r>
              <a:rPr lang="en-US" dirty="0"/>
              <a:t>Least expensive platform (~$10-15/sample)</a:t>
            </a:r>
          </a:p>
        </p:txBody>
      </p:sp>
      <p:pic>
        <p:nvPicPr>
          <p:cNvPr id="9" name="Picture 8">
            <a:extLst>
              <a:ext uri="{FF2B5EF4-FFF2-40B4-BE49-F238E27FC236}">
                <a16:creationId xmlns:a16="http://schemas.microsoft.com/office/drawing/2014/main" id="{8484F4F3-765A-9846-9A31-6519BB43774A}"/>
              </a:ext>
            </a:extLst>
          </p:cNvPr>
          <p:cNvPicPr>
            <a:picLocks noChangeAspect="1"/>
          </p:cNvPicPr>
          <p:nvPr/>
        </p:nvPicPr>
        <p:blipFill>
          <a:blip r:embed="rId2"/>
          <a:stretch>
            <a:fillRect/>
          </a:stretch>
        </p:blipFill>
        <p:spPr>
          <a:xfrm>
            <a:off x="8071691" y="1044943"/>
            <a:ext cx="2018085" cy="2018085"/>
          </a:xfrm>
          <a:prstGeom prst="rect">
            <a:avLst/>
          </a:prstGeom>
        </p:spPr>
      </p:pic>
      <p:pic>
        <p:nvPicPr>
          <p:cNvPr id="10" name="Picture 9">
            <a:extLst>
              <a:ext uri="{FF2B5EF4-FFF2-40B4-BE49-F238E27FC236}">
                <a16:creationId xmlns:a16="http://schemas.microsoft.com/office/drawing/2014/main" id="{DCF5CAE5-9BB2-D140-B3F1-1A36559CDA77}"/>
              </a:ext>
            </a:extLst>
          </p:cNvPr>
          <p:cNvPicPr>
            <a:picLocks noChangeAspect="1"/>
          </p:cNvPicPr>
          <p:nvPr/>
        </p:nvPicPr>
        <p:blipFill>
          <a:blip r:embed="rId3"/>
          <a:stretch>
            <a:fillRect/>
          </a:stretch>
        </p:blipFill>
        <p:spPr>
          <a:xfrm>
            <a:off x="8175812" y="3305256"/>
            <a:ext cx="2317376" cy="1408128"/>
          </a:xfrm>
          <a:prstGeom prst="rect">
            <a:avLst/>
          </a:prstGeom>
        </p:spPr>
      </p:pic>
      <p:pic>
        <p:nvPicPr>
          <p:cNvPr id="11" name="Picture 10">
            <a:extLst>
              <a:ext uri="{FF2B5EF4-FFF2-40B4-BE49-F238E27FC236}">
                <a16:creationId xmlns:a16="http://schemas.microsoft.com/office/drawing/2014/main" id="{6CD313D1-1445-9A41-80E3-6FE86A0E8E2B}"/>
              </a:ext>
            </a:extLst>
          </p:cNvPr>
          <p:cNvPicPr>
            <a:picLocks noChangeAspect="1"/>
          </p:cNvPicPr>
          <p:nvPr/>
        </p:nvPicPr>
        <p:blipFill>
          <a:blip r:embed="rId4"/>
          <a:stretch>
            <a:fillRect/>
          </a:stretch>
        </p:blipFill>
        <p:spPr>
          <a:xfrm>
            <a:off x="7991009" y="5352990"/>
            <a:ext cx="2460082" cy="1408128"/>
          </a:xfrm>
          <a:prstGeom prst="rect">
            <a:avLst/>
          </a:prstGeom>
        </p:spPr>
      </p:pic>
      <p:sp>
        <p:nvSpPr>
          <p:cNvPr id="13" name="Title 1">
            <a:extLst>
              <a:ext uri="{FF2B5EF4-FFF2-40B4-BE49-F238E27FC236}">
                <a16:creationId xmlns:a16="http://schemas.microsoft.com/office/drawing/2014/main" id="{C1982459-CE1A-5342-AA0A-CD5D4CF6D648}"/>
              </a:ext>
            </a:extLst>
          </p:cNvPr>
          <p:cNvSpPr txBox="1">
            <a:spLocks/>
          </p:cNvSpPr>
          <p:nvPr/>
        </p:nvSpPr>
        <p:spPr>
          <a:xfrm>
            <a:off x="1138517" y="140980"/>
            <a:ext cx="10515600" cy="75098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latin typeface="Times New Roman" panose="02020603050405020304" pitchFamily="18" charset="0"/>
                <a:cs typeface="Times New Roman" panose="02020603050405020304" pitchFamily="18" charset="0"/>
              </a:rPr>
              <a:t>Genotyping platforms in potato for linkage mapping</a:t>
            </a:r>
          </a:p>
        </p:txBody>
      </p:sp>
    </p:spTree>
    <p:extLst>
      <p:ext uri="{BB962C8B-B14F-4D97-AF65-F5344CB8AC3E}">
        <p14:creationId xmlns:p14="http://schemas.microsoft.com/office/powerpoint/2010/main" val="12433428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A09989-5A77-7441-B209-4B3E604CB256}"/>
              </a:ext>
            </a:extLst>
          </p:cNvPr>
          <p:cNvSpPr txBox="1"/>
          <p:nvPr/>
        </p:nvSpPr>
        <p:spPr>
          <a:xfrm>
            <a:off x="838200" y="987843"/>
            <a:ext cx="5871882"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Illumina </a:t>
            </a:r>
            <a:r>
              <a:rPr lang="en-US" sz="2800" dirty="0" err="1">
                <a:latin typeface="Times New Roman" panose="02020603050405020304" pitchFamily="18" charset="0"/>
                <a:cs typeface="Times New Roman" panose="02020603050405020304" pitchFamily="18" charset="0"/>
              </a:rPr>
              <a:t>SolCap</a:t>
            </a:r>
            <a:r>
              <a:rPr lang="en-US" sz="2800" dirty="0">
                <a:latin typeface="Times New Roman" panose="02020603050405020304" pitchFamily="18" charset="0"/>
                <a:cs typeface="Times New Roman" panose="02020603050405020304" pitchFamily="18" charset="0"/>
              </a:rPr>
              <a:t> Array</a:t>
            </a:r>
          </a:p>
        </p:txBody>
      </p:sp>
      <p:sp>
        <p:nvSpPr>
          <p:cNvPr id="4" name="TextBox 3">
            <a:extLst>
              <a:ext uri="{FF2B5EF4-FFF2-40B4-BE49-F238E27FC236}">
                <a16:creationId xmlns:a16="http://schemas.microsoft.com/office/drawing/2014/main" id="{9F37DDAA-A922-C647-8199-06468AB4A115}"/>
              </a:ext>
            </a:extLst>
          </p:cNvPr>
          <p:cNvSpPr txBox="1"/>
          <p:nvPr/>
        </p:nvSpPr>
        <p:spPr>
          <a:xfrm>
            <a:off x="838200" y="2992578"/>
            <a:ext cx="5871882"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Genotyping-by-sequencing</a:t>
            </a:r>
          </a:p>
        </p:txBody>
      </p:sp>
      <p:sp>
        <p:nvSpPr>
          <p:cNvPr id="5" name="TextBox 4">
            <a:extLst>
              <a:ext uri="{FF2B5EF4-FFF2-40B4-BE49-F238E27FC236}">
                <a16:creationId xmlns:a16="http://schemas.microsoft.com/office/drawing/2014/main" id="{94FCB7BF-8EE5-EB4B-BDF6-3E5AE88D0C19}"/>
              </a:ext>
            </a:extLst>
          </p:cNvPr>
          <p:cNvSpPr txBox="1"/>
          <p:nvPr/>
        </p:nvSpPr>
        <p:spPr>
          <a:xfrm>
            <a:off x="838200" y="4878614"/>
            <a:ext cx="5871882"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DArT</a:t>
            </a:r>
            <a:r>
              <a:rPr lang="en-US" sz="2800" dirty="0">
                <a:latin typeface="Times New Roman" panose="02020603050405020304" pitchFamily="18" charset="0"/>
                <a:cs typeface="Times New Roman" panose="02020603050405020304" pitchFamily="18" charset="0"/>
              </a:rPr>
              <a:t> Seq</a:t>
            </a:r>
          </a:p>
        </p:txBody>
      </p:sp>
      <p:sp>
        <p:nvSpPr>
          <p:cNvPr id="6" name="TextBox 5">
            <a:extLst>
              <a:ext uri="{FF2B5EF4-FFF2-40B4-BE49-F238E27FC236}">
                <a16:creationId xmlns:a16="http://schemas.microsoft.com/office/drawing/2014/main" id="{31B5CF44-155E-C643-B0F7-30285765E512}"/>
              </a:ext>
            </a:extLst>
          </p:cNvPr>
          <p:cNvSpPr txBox="1"/>
          <p:nvPr/>
        </p:nvSpPr>
        <p:spPr>
          <a:xfrm>
            <a:off x="1071282" y="1669958"/>
            <a:ext cx="5405718" cy="1200329"/>
          </a:xfrm>
          <a:prstGeom prst="rect">
            <a:avLst/>
          </a:prstGeom>
          <a:noFill/>
        </p:spPr>
        <p:txBody>
          <a:bodyPr wrap="square" rtlCol="0">
            <a:spAutoFit/>
          </a:bodyPr>
          <a:lstStyle/>
          <a:p>
            <a:pPr marL="285750" indent="-285750">
              <a:buFontTx/>
              <a:buChar char="-"/>
            </a:pPr>
            <a:r>
              <a:rPr lang="en-US" dirty="0"/>
              <a:t>Industry standard for genetic mapping</a:t>
            </a:r>
          </a:p>
          <a:p>
            <a:pPr marL="285750" indent="-285750">
              <a:buFontTx/>
              <a:buChar char="-"/>
            </a:pPr>
            <a:r>
              <a:rPr lang="en-US" dirty="0"/>
              <a:t>&gt; 30 K SNP available</a:t>
            </a:r>
          </a:p>
          <a:p>
            <a:pPr marL="285750" indent="-285750">
              <a:buFontTx/>
              <a:buChar char="-"/>
            </a:pPr>
            <a:r>
              <a:rPr lang="en-US" dirty="0"/>
              <a:t>Good coverage across genome, few missing values</a:t>
            </a:r>
          </a:p>
          <a:p>
            <a:pPr marL="285750" indent="-285750">
              <a:buFontTx/>
              <a:buChar char="-"/>
            </a:pPr>
            <a:r>
              <a:rPr lang="en-US" dirty="0"/>
              <a:t>Higher end on price spectrum (~$45/sample)</a:t>
            </a:r>
          </a:p>
        </p:txBody>
      </p:sp>
      <p:sp>
        <p:nvSpPr>
          <p:cNvPr id="7" name="TextBox 6">
            <a:extLst>
              <a:ext uri="{FF2B5EF4-FFF2-40B4-BE49-F238E27FC236}">
                <a16:creationId xmlns:a16="http://schemas.microsoft.com/office/drawing/2014/main" id="{147DDB1C-0C58-1746-83E5-EABF8CD5201B}"/>
              </a:ext>
            </a:extLst>
          </p:cNvPr>
          <p:cNvSpPr txBox="1"/>
          <p:nvPr/>
        </p:nvSpPr>
        <p:spPr>
          <a:xfrm>
            <a:off x="1071282" y="3547408"/>
            <a:ext cx="5405718" cy="1200329"/>
          </a:xfrm>
          <a:prstGeom prst="rect">
            <a:avLst/>
          </a:prstGeom>
          <a:noFill/>
        </p:spPr>
        <p:txBody>
          <a:bodyPr wrap="square" rtlCol="0">
            <a:spAutoFit/>
          </a:bodyPr>
          <a:lstStyle/>
          <a:p>
            <a:pPr marL="285750" indent="-285750">
              <a:buFontTx/>
              <a:buChar char="-"/>
            </a:pPr>
            <a:r>
              <a:rPr lang="en-US" dirty="0"/>
              <a:t>Used extensively in diploid crops</a:t>
            </a:r>
          </a:p>
          <a:p>
            <a:pPr marL="285750" indent="-285750">
              <a:buFontTx/>
              <a:buChar char="-"/>
            </a:pPr>
            <a:r>
              <a:rPr lang="en-US" dirty="0"/>
              <a:t>Sequencing based, no ascertainment bias</a:t>
            </a:r>
          </a:p>
          <a:p>
            <a:pPr marL="285750" indent="-285750">
              <a:buFontTx/>
              <a:buChar char="-"/>
            </a:pPr>
            <a:r>
              <a:rPr lang="en-US" dirty="0"/>
              <a:t>Coverage variable, lots of missing data </a:t>
            </a:r>
          </a:p>
          <a:p>
            <a:pPr marL="285750" indent="-285750">
              <a:buFontTx/>
              <a:buChar char="-"/>
            </a:pPr>
            <a:r>
              <a:rPr lang="en-US" dirty="0"/>
              <a:t>Less expensive than SNP array (~$25-35/sample)</a:t>
            </a:r>
          </a:p>
        </p:txBody>
      </p:sp>
      <p:sp>
        <p:nvSpPr>
          <p:cNvPr id="8" name="TextBox 7">
            <a:extLst>
              <a:ext uri="{FF2B5EF4-FFF2-40B4-BE49-F238E27FC236}">
                <a16:creationId xmlns:a16="http://schemas.microsoft.com/office/drawing/2014/main" id="{5A7844E8-2098-BA41-9550-57107C2CFE4F}"/>
              </a:ext>
            </a:extLst>
          </p:cNvPr>
          <p:cNvSpPr txBox="1"/>
          <p:nvPr/>
        </p:nvSpPr>
        <p:spPr>
          <a:xfrm>
            <a:off x="1013012" y="5456890"/>
            <a:ext cx="6840070" cy="1200329"/>
          </a:xfrm>
          <a:prstGeom prst="rect">
            <a:avLst/>
          </a:prstGeom>
          <a:noFill/>
        </p:spPr>
        <p:txBody>
          <a:bodyPr wrap="square" rtlCol="0">
            <a:spAutoFit/>
          </a:bodyPr>
          <a:lstStyle/>
          <a:p>
            <a:pPr marL="285750" indent="-285750">
              <a:buFontTx/>
              <a:buChar char="-"/>
            </a:pPr>
            <a:r>
              <a:rPr lang="en-US" dirty="0"/>
              <a:t>Newest technology</a:t>
            </a:r>
          </a:p>
          <a:p>
            <a:pPr marL="285750" indent="-285750">
              <a:buFontTx/>
              <a:buChar char="-"/>
            </a:pPr>
            <a:r>
              <a:rPr lang="en-US" dirty="0"/>
              <a:t>Sequencing based, no ascertainment bias</a:t>
            </a:r>
          </a:p>
          <a:p>
            <a:pPr marL="285750" indent="-285750">
              <a:buFontTx/>
              <a:buChar char="-"/>
            </a:pPr>
            <a:r>
              <a:rPr lang="en-US" dirty="0"/>
              <a:t>Good coverage, low level of missing data (1000s of polymorphisms)</a:t>
            </a:r>
          </a:p>
          <a:p>
            <a:pPr marL="285750" indent="-285750">
              <a:buFontTx/>
              <a:buChar char="-"/>
            </a:pPr>
            <a:r>
              <a:rPr lang="en-US" dirty="0"/>
              <a:t>Least expensive platform (~$10-15/sample)</a:t>
            </a:r>
          </a:p>
        </p:txBody>
      </p:sp>
      <p:pic>
        <p:nvPicPr>
          <p:cNvPr id="9" name="Picture 8">
            <a:extLst>
              <a:ext uri="{FF2B5EF4-FFF2-40B4-BE49-F238E27FC236}">
                <a16:creationId xmlns:a16="http://schemas.microsoft.com/office/drawing/2014/main" id="{8484F4F3-765A-9846-9A31-6519BB43774A}"/>
              </a:ext>
            </a:extLst>
          </p:cNvPr>
          <p:cNvPicPr>
            <a:picLocks noChangeAspect="1"/>
          </p:cNvPicPr>
          <p:nvPr/>
        </p:nvPicPr>
        <p:blipFill>
          <a:blip r:embed="rId2"/>
          <a:stretch>
            <a:fillRect/>
          </a:stretch>
        </p:blipFill>
        <p:spPr>
          <a:xfrm>
            <a:off x="8071691" y="1044943"/>
            <a:ext cx="2018085" cy="2018085"/>
          </a:xfrm>
          <a:prstGeom prst="rect">
            <a:avLst/>
          </a:prstGeom>
        </p:spPr>
      </p:pic>
      <p:pic>
        <p:nvPicPr>
          <p:cNvPr id="10" name="Picture 9">
            <a:extLst>
              <a:ext uri="{FF2B5EF4-FFF2-40B4-BE49-F238E27FC236}">
                <a16:creationId xmlns:a16="http://schemas.microsoft.com/office/drawing/2014/main" id="{DCF5CAE5-9BB2-D140-B3F1-1A36559CDA77}"/>
              </a:ext>
            </a:extLst>
          </p:cNvPr>
          <p:cNvPicPr>
            <a:picLocks noChangeAspect="1"/>
          </p:cNvPicPr>
          <p:nvPr/>
        </p:nvPicPr>
        <p:blipFill>
          <a:blip r:embed="rId3"/>
          <a:stretch>
            <a:fillRect/>
          </a:stretch>
        </p:blipFill>
        <p:spPr>
          <a:xfrm>
            <a:off x="8175812" y="3305256"/>
            <a:ext cx="2317376" cy="1408128"/>
          </a:xfrm>
          <a:prstGeom prst="rect">
            <a:avLst/>
          </a:prstGeom>
        </p:spPr>
      </p:pic>
      <p:pic>
        <p:nvPicPr>
          <p:cNvPr id="11" name="Picture 10">
            <a:extLst>
              <a:ext uri="{FF2B5EF4-FFF2-40B4-BE49-F238E27FC236}">
                <a16:creationId xmlns:a16="http://schemas.microsoft.com/office/drawing/2014/main" id="{6CD313D1-1445-9A41-80E3-6FE86A0E8E2B}"/>
              </a:ext>
            </a:extLst>
          </p:cNvPr>
          <p:cNvPicPr>
            <a:picLocks noChangeAspect="1"/>
          </p:cNvPicPr>
          <p:nvPr/>
        </p:nvPicPr>
        <p:blipFill>
          <a:blip r:embed="rId4"/>
          <a:stretch>
            <a:fillRect/>
          </a:stretch>
        </p:blipFill>
        <p:spPr>
          <a:xfrm>
            <a:off x="7991009" y="5352990"/>
            <a:ext cx="2460082" cy="1408128"/>
          </a:xfrm>
          <a:prstGeom prst="rect">
            <a:avLst/>
          </a:prstGeom>
        </p:spPr>
      </p:pic>
      <p:sp>
        <p:nvSpPr>
          <p:cNvPr id="12" name="Frame 11">
            <a:extLst>
              <a:ext uri="{FF2B5EF4-FFF2-40B4-BE49-F238E27FC236}">
                <a16:creationId xmlns:a16="http://schemas.microsoft.com/office/drawing/2014/main" id="{A5C4B97E-2AE7-0A4C-9D34-C72B57A30D16}"/>
              </a:ext>
            </a:extLst>
          </p:cNvPr>
          <p:cNvSpPr/>
          <p:nvPr/>
        </p:nvSpPr>
        <p:spPr>
          <a:xfrm>
            <a:off x="484094" y="3029181"/>
            <a:ext cx="11120718" cy="1849433"/>
          </a:xfrm>
          <a:prstGeom prst="frame">
            <a:avLst>
              <a:gd name="adj1" fmla="val 265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itle 1">
            <a:extLst>
              <a:ext uri="{FF2B5EF4-FFF2-40B4-BE49-F238E27FC236}">
                <a16:creationId xmlns:a16="http://schemas.microsoft.com/office/drawing/2014/main" id="{6FB96C43-85E2-7143-A85F-54EF9CB90A23}"/>
              </a:ext>
            </a:extLst>
          </p:cNvPr>
          <p:cNvSpPr txBox="1">
            <a:spLocks/>
          </p:cNvSpPr>
          <p:nvPr/>
        </p:nvSpPr>
        <p:spPr>
          <a:xfrm>
            <a:off x="1138517" y="140980"/>
            <a:ext cx="10515600" cy="75098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latin typeface="Times New Roman" panose="02020603050405020304" pitchFamily="18" charset="0"/>
                <a:cs typeface="Times New Roman" panose="02020603050405020304" pitchFamily="18" charset="0"/>
              </a:rPr>
              <a:t>Genotyping platforms in potato for linkage mapping</a:t>
            </a:r>
          </a:p>
        </p:txBody>
      </p:sp>
    </p:spTree>
    <p:extLst>
      <p:ext uri="{BB962C8B-B14F-4D97-AF65-F5344CB8AC3E}">
        <p14:creationId xmlns:p14="http://schemas.microsoft.com/office/powerpoint/2010/main" val="498556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C6F30A-F11A-294D-B232-92BC7BDFDBB7}"/>
              </a:ext>
            </a:extLst>
          </p:cNvPr>
          <p:cNvSpPr txBox="1"/>
          <p:nvPr/>
        </p:nvSpPr>
        <p:spPr>
          <a:xfrm>
            <a:off x="7178271" y="692220"/>
            <a:ext cx="4215162" cy="646331"/>
          </a:xfrm>
          <a:prstGeom prst="rect">
            <a:avLst/>
          </a:prstGeom>
          <a:noFill/>
        </p:spPr>
        <p:txBody>
          <a:bodyPr wrap="square" rtlCol="0">
            <a:spAutoFit/>
          </a:bodyPr>
          <a:lstStyle/>
          <a:p>
            <a:r>
              <a:rPr lang="en-US" dirty="0"/>
              <a:t>Potato (</a:t>
            </a:r>
            <a:r>
              <a:rPr lang="en-US" i="1" dirty="0"/>
              <a:t>Solanum tuberosum</a:t>
            </a:r>
            <a:r>
              <a:rPr lang="en-US" dirty="0"/>
              <a:t>) is native to the Andes mountains of South America</a:t>
            </a:r>
          </a:p>
        </p:txBody>
      </p:sp>
      <p:sp>
        <p:nvSpPr>
          <p:cNvPr id="5" name="TextBox 4">
            <a:extLst>
              <a:ext uri="{FF2B5EF4-FFF2-40B4-BE49-F238E27FC236}">
                <a16:creationId xmlns:a16="http://schemas.microsoft.com/office/drawing/2014/main" id="{4A3F3800-F3A1-384A-AA3F-4CFE19C6E4F0}"/>
              </a:ext>
            </a:extLst>
          </p:cNvPr>
          <p:cNvSpPr txBox="1"/>
          <p:nvPr/>
        </p:nvSpPr>
        <p:spPr>
          <a:xfrm>
            <a:off x="7016906" y="1557192"/>
            <a:ext cx="4917688" cy="1754326"/>
          </a:xfrm>
          <a:prstGeom prst="rect">
            <a:avLst/>
          </a:prstGeom>
          <a:noFill/>
        </p:spPr>
        <p:txBody>
          <a:bodyPr wrap="square" rtlCol="0">
            <a:spAutoFit/>
          </a:bodyPr>
          <a:lstStyle/>
          <a:p>
            <a:r>
              <a:rPr lang="en-US" dirty="0"/>
              <a:t>Both molecular genetics and archeological data suggest that potato was </a:t>
            </a:r>
            <a:r>
              <a:rPr lang="en-US" b="1" dirty="0"/>
              <a:t>domesticated 7,000 – 10,000 years ago </a:t>
            </a:r>
            <a:r>
              <a:rPr lang="en-US" dirty="0"/>
              <a:t>from a diploid ancestor species in the </a:t>
            </a:r>
            <a:r>
              <a:rPr lang="en-US" i="1" dirty="0"/>
              <a:t>Solanum </a:t>
            </a:r>
            <a:r>
              <a:rPr lang="en-US" i="1" dirty="0" err="1"/>
              <a:t>brevicaule</a:t>
            </a:r>
            <a:r>
              <a:rPr lang="en-US" i="1" dirty="0"/>
              <a:t> </a:t>
            </a:r>
            <a:r>
              <a:rPr lang="en-US" dirty="0"/>
              <a:t>complex (Spooner et al., 2005) likely </a:t>
            </a:r>
            <a:r>
              <a:rPr lang="en-US" i="1" dirty="0"/>
              <a:t>Solanum</a:t>
            </a:r>
            <a:r>
              <a:rPr lang="en-US" dirty="0"/>
              <a:t> </a:t>
            </a:r>
            <a:r>
              <a:rPr lang="en-US" i="1" dirty="0" err="1"/>
              <a:t>candolleanum</a:t>
            </a:r>
            <a:r>
              <a:rPr lang="en-US" dirty="0"/>
              <a:t> (</a:t>
            </a:r>
            <a:r>
              <a:rPr lang="en-US" dirty="0" err="1"/>
              <a:t>Hardigan</a:t>
            </a:r>
            <a:r>
              <a:rPr lang="en-US" dirty="0"/>
              <a:t> et al., 2017; Li et al., 2018)</a:t>
            </a:r>
          </a:p>
        </p:txBody>
      </p:sp>
      <p:sp>
        <p:nvSpPr>
          <p:cNvPr id="7" name="TextBox 6">
            <a:extLst>
              <a:ext uri="{FF2B5EF4-FFF2-40B4-BE49-F238E27FC236}">
                <a16:creationId xmlns:a16="http://schemas.microsoft.com/office/drawing/2014/main" id="{A15F69EB-72DC-064A-9A28-941CEE146801}"/>
              </a:ext>
            </a:extLst>
          </p:cNvPr>
          <p:cNvSpPr txBox="1"/>
          <p:nvPr/>
        </p:nvSpPr>
        <p:spPr>
          <a:xfrm>
            <a:off x="1051147" y="-32297"/>
            <a:ext cx="9416483" cy="646331"/>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Potato domestication</a:t>
            </a:r>
          </a:p>
        </p:txBody>
      </p:sp>
      <p:sp>
        <p:nvSpPr>
          <p:cNvPr id="8" name="TextBox 7">
            <a:extLst>
              <a:ext uri="{FF2B5EF4-FFF2-40B4-BE49-F238E27FC236}">
                <a16:creationId xmlns:a16="http://schemas.microsoft.com/office/drawing/2014/main" id="{D88EA099-EFD7-5147-84B9-5E5A42F5770E}"/>
              </a:ext>
            </a:extLst>
          </p:cNvPr>
          <p:cNvSpPr txBox="1"/>
          <p:nvPr/>
        </p:nvSpPr>
        <p:spPr>
          <a:xfrm>
            <a:off x="7016906" y="3530159"/>
            <a:ext cx="5082167" cy="1200329"/>
          </a:xfrm>
          <a:prstGeom prst="rect">
            <a:avLst/>
          </a:prstGeom>
          <a:noFill/>
        </p:spPr>
        <p:txBody>
          <a:bodyPr wrap="square" rtlCol="0">
            <a:spAutoFit/>
          </a:bodyPr>
          <a:lstStyle/>
          <a:p>
            <a:r>
              <a:rPr lang="en-US" dirty="0"/>
              <a:t>There is likely a </a:t>
            </a:r>
            <a:r>
              <a:rPr lang="en-US" b="1" dirty="0"/>
              <a:t>single center of domestication </a:t>
            </a:r>
            <a:r>
              <a:rPr lang="en-US" dirty="0"/>
              <a:t>near </a:t>
            </a:r>
            <a:r>
              <a:rPr lang="en-US" b="1" dirty="0"/>
              <a:t>Lake Titicaca</a:t>
            </a:r>
            <a:r>
              <a:rPr lang="en-US" dirty="0"/>
              <a:t> in the land now considered to be </a:t>
            </a:r>
            <a:r>
              <a:rPr lang="en-US" b="1" dirty="0"/>
              <a:t>southern Peru and/or northwest Bolivia </a:t>
            </a:r>
            <a:r>
              <a:rPr lang="en-US" dirty="0"/>
              <a:t>(</a:t>
            </a:r>
            <a:r>
              <a:rPr lang="en-US" dirty="0" err="1"/>
              <a:t>Rumold</a:t>
            </a:r>
            <a:r>
              <a:rPr lang="en-US" dirty="0"/>
              <a:t> &amp; </a:t>
            </a:r>
            <a:r>
              <a:rPr lang="en-US" dirty="0" err="1"/>
              <a:t>Aldenderfer</a:t>
            </a:r>
            <a:r>
              <a:rPr lang="en-US" dirty="0"/>
              <a:t> 2016)</a:t>
            </a:r>
          </a:p>
        </p:txBody>
      </p:sp>
      <p:sp>
        <p:nvSpPr>
          <p:cNvPr id="10" name="TextBox 9">
            <a:extLst>
              <a:ext uri="{FF2B5EF4-FFF2-40B4-BE49-F238E27FC236}">
                <a16:creationId xmlns:a16="http://schemas.microsoft.com/office/drawing/2014/main" id="{6C396813-C5B2-7B44-A45D-27BE8806FBB2}"/>
              </a:ext>
            </a:extLst>
          </p:cNvPr>
          <p:cNvSpPr txBox="1"/>
          <p:nvPr/>
        </p:nvSpPr>
        <p:spPr>
          <a:xfrm>
            <a:off x="404941" y="5355959"/>
            <a:ext cx="5354448" cy="646331"/>
          </a:xfrm>
          <a:prstGeom prst="rect">
            <a:avLst/>
          </a:prstGeom>
          <a:noFill/>
        </p:spPr>
        <p:txBody>
          <a:bodyPr wrap="square" rtlCol="0">
            <a:spAutoFit/>
          </a:bodyPr>
          <a:lstStyle/>
          <a:p>
            <a:r>
              <a:rPr lang="en-US" dirty="0"/>
              <a:t>These landraces then were then cultivated from western Venezuela (north) to southern Chile (south)</a:t>
            </a:r>
          </a:p>
        </p:txBody>
      </p:sp>
      <p:pic>
        <p:nvPicPr>
          <p:cNvPr id="1032" name="Picture 8">
            <a:extLst>
              <a:ext uri="{FF2B5EF4-FFF2-40B4-BE49-F238E27FC236}">
                <a16:creationId xmlns:a16="http://schemas.microsoft.com/office/drawing/2014/main" id="{E3B2F7C7-9718-2241-9FB7-C4D48757DE7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28181" y="744547"/>
            <a:ext cx="6300440" cy="402998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9FBF7A0-4763-0E41-A5D1-FD9BA66C52F0}"/>
              </a:ext>
            </a:extLst>
          </p:cNvPr>
          <p:cNvSpPr txBox="1"/>
          <p:nvPr/>
        </p:nvSpPr>
        <p:spPr>
          <a:xfrm>
            <a:off x="331534" y="4859665"/>
            <a:ext cx="5354448" cy="261610"/>
          </a:xfrm>
          <a:prstGeom prst="rect">
            <a:avLst/>
          </a:prstGeom>
          <a:noFill/>
        </p:spPr>
        <p:txBody>
          <a:bodyPr wrap="square" rtlCol="0">
            <a:spAutoFit/>
          </a:bodyPr>
          <a:lstStyle/>
          <a:p>
            <a:r>
              <a:rPr lang="en-US" sz="1100" dirty="0"/>
              <a:t>Figure from: https://</a:t>
            </a:r>
            <a:r>
              <a:rPr lang="en-US" sz="1100" dirty="0" err="1"/>
              <a:t>www.potatogrower.com</a:t>
            </a:r>
            <a:r>
              <a:rPr lang="en-US" sz="1100" dirty="0"/>
              <a:t>/2018/01/deep-end-of-the-gene#</a:t>
            </a:r>
          </a:p>
        </p:txBody>
      </p:sp>
      <p:sp>
        <p:nvSpPr>
          <p:cNvPr id="13" name="5-Point Star 12">
            <a:extLst>
              <a:ext uri="{FF2B5EF4-FFF2-40B4-BE49-F238E27FC236}">
                <a16:creationId xmlns:a16="http://schemas.microsoft.com/office/drawing/2014/main" id="{34927949-C9EF-CB44-93B4-77C1801B4B67}"/>
              </a:ext>
            </a:extLst>
          </p:cNvPr>
          <p:cNvSpPr/>
          <p:nvPr/>
        </p:nvSpPr>
        <p:spPr>
          <a:xfrm>
            <a:off x="2366670" y="2434355"/>
            <a:ext cx="430682" cy="409440"/>
          </a:xfrm>
          <a:prstGeom prst="star5">
            <a:avLst/>
          </a:prstGeom>
          <a:solidFill>
            <a:schemeClr val="accent2"/>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a:extLst>
              <a:ext uri="{FF2B5EF4-FFF2-40B4-BE49-F238E27FC236}">
                <a16:creationId xmlns:a16="http://schemas.microsoft.com/office/drawing/2014/main" id="{2AD4728A-6612-FF42-9FFE-0308463B169E}"/>
              </a:ext>
            </a:extLst>
          </p:cNvPr>
          <p:cNvSpPr/>
          <p:nvPr/>
        </p:nvSpPr>
        <p:spPr>
          <a:xfrm>
            <a:off x="2310385" y="3925603"/>
            <a:ext cx="430682" cy="409440"/>
          </a:xfrm>
          <a:prstGeom prst="star5">
            <a:avLst/>
          </a:prstGeom>
          <a:solidFill>
            <a:schemeClr val="accent2"/>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a:extLst>
              <a:ext uri="{FF2B5EF4-FFF2-40B4-BE49-F238E27FC236}">
                <a16:creationId xmlns:a16="http://schemas.microsoft.com/office/drawing/2014/main" id="{FD6D1060-1377-AB44-931C-C76917D761DF}"/>
              </a:ext>
            </a:extLst>
          </p:cNvPr>
          <p:cNvSpPr/>
          <p:nvPr/>
        </p:nvSpPr>
        <p:spPr>
          <a:xfrm>
            <a:off x="5470641" y="5404906"/>
            <a:ext cx="430682" cy="409440"/>
          </a:xfrm>
          <a:prstGeom prst="star5">
            <a:avLst/>
          </a:prstGeom>
          <a:solidFill>
            <a:schemeClr val="accent2"/>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53106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53F89271-9BA8-DF48-BD67-0782D5ABDB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3743" y="4110557"/>
            <a:ext cx="4014068" cy="2275110"/>
          </a:xfrm>
          <a:prstGeom prst="rect">
            <a:avLst/>
          </a:prstGeom>
        </p:spPr>
      </p:pic>
      <p:pic>
        <p:nvPicPr>
          <p:cNvPr id="31" name="Picture 30">
            <a:extLst>
              <a:ext uri="{FF2B5EF4-FFF2-40B4-BE49-F238E27FC236}">
                <a16:creationId xmlns:a16="http://schemas.microsoft.com/office/drawing/2014/main" id="{A6FC3D3C-4653-FB46-A7F1-80267FE289B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972" y="1723052"/>
            <a:ext cx="1598851" cy="1065635"/>
          </a:xfrm>
          <a:prstGeom prst="rect">
            <a:avLst/>
          </a:prstGeom>
        </p:spPr>
      </p:pic>
      <p:cxnSp>
        <p:nvCxnSpPr>
          <p:cNvPr id="8" name="Straight Arrow Connector 7">
            <a:extLst>
              <a:ext uri="{FF2B5EF4-FFF2-40B4-BE49-F238E27FC236}">
                <a16:creationId xmlns:a16="http://schemas.microsoft.com/office/drawing/2014/main" id="{27943B50-298F-614C-B5A3-3215AA72947C}"/>
              </a:ext>
            </a:extLst>
          </p:cNvPr>
          <p:cNvCxnSpPr>
            <a:cxnSpLocks/>
          </p:cNvCxnSpPr>
          <p:nvPr/>
        </p:nvCxnSpPr>
        <p:spPr>
          <a:xfrm flipH="1">
            <a:off x="3861985" y="4602126"/>
            <a:ext cx="951973" cy="59420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952E870F-825C-EF4D-B29C-066470B485F9}"/>
              </a:ext>
            </a:extLst>
          </p:cNvPr>
          <p:cNvCxnSpPr>
            <a:cxnSpLocks/>
          </p:cNvCxnSpPr>
          <p:nvPr/>
        </p:nvCxnSpPr>
        <p:spPr>
          <a:xfrm flipH="1" flipV="1">
            <a:off x="3826503" y="5254488"/>
            <a:ext cx="1106285" cy="59782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34527FEF-BC86-704A-B563-68445DB2AA0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90271" y="1815072"/>
            <a:ext cx="1049030" cy="832605"/>
          </a:xfrm>
          <a:prstGeom prst="rect">
            <a:avLst/>
          </a:prstGeom>
        </p:spPr>
      </p:pic>
      <p:sp>
        <p:nvSpPr>
          <p:cNvPr id="11" name="TextBox 10">
            <a:extLst>
              <a:ext uri="{FF2B5EF4-FFF2-40B4-BE49-F238E27FC236}">
                <a16:creationId xmlns:a16="http://schemas.microsoft.com/office/drawing/2014/main" id="{6E586E39-EBFE-D441-9A05-63C85099C85B}"/>
              </a:ext>
            </a:extLst>
          </p:cNvPr>
          <p:cNvSpPr txBox="1"/>
          <p:nvPr/>
        </p:nvSpPr>
        <p:spPr>
          <a:xfrm>
            <a:off x="1762823" y="2068290"/>
            <a:ext cx="552226" cy="520463"/>
          </a:xfrm>
          <a:prstGeom prst="rect">
            <a:avLst/>
          </a:prstGeom>
          <a:noFill/>
        </p:spPr>
        <p:txBody>
          <a:bodyPr wrap="square" rtlCol="0">
            <a:spAutoFit/>
          </a:bodyPr>
          <a:lstStyle/>
          <a:p>
            <a:pPr algn="ctr"/>
            <a:r>
              <a:rPr lang="en-US" sz="2782" b="1" dirty="0"/>
              <a:t>X</a:t>
            </a:r>
          </a:p>
        </p:txBody>
      </p:sp>
      <p:sp>
        <p:nvSpPr>
          <p:cNvPr id="12" name="Rectangle 11">
            <a:extLst>
              <a:ext uri="{FF2B5EF4-FFF2-40B4-BE49-F238E27FC236}">
                <a16:creationId xmlns:a16="http://schemas.microsoft.com/office/drawing/2014/main" id="{C0682912-7085-9644-A4F6-FDBCA21016A2}"/>
              </a:ext>
            </a:extLst>
          </p:cNvPr>
          <p:cNvSpPr/>
          <p:nvPr/>
        </p:nvSpPr>
        <p:spPr>
          <a:xfrm>
            <a:off x="435454" y="2808116"/>
            <a:ext cx="161257" cy="297026"/>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0658" tIns="35329" rIns="70658" bIns="35329" numCol="1" spcCol="0" rtlCol="0" fromWordArt="0" anchor="ctr" anchorCtr="0" forceAA="0" compatLnSpc="1">
            <a:prstTxWarp prst="textNoShape">
              <a:avLst/>
            </a:prstTxWarp>
            <a:noAutofit/>
          </a:bodyPr>
          <a:lstStyle/>
          <a:p>
            <a:pPr algn="ctr"/>
            <a:endParaRPr lang="en-US" sz="1391"/>
          </a:p>
        </p:txBody>
      </p:sp>
      <p:sp>
        <p:nvSpPr>
          <p:cNvPr id="13" name="Rectangle 12">
            <a:extLst>
              <a:ext uri="{FF2B5EF4-FFF2-40B4-BE49-F238E27FC236}">
                <a16:creationId xmlns:a16="http://schemas.microsoft.com/office/drawing/2014/main" id="{9AEE1B5B-8BA5-134B-BB49-EB617A741C84}"/>
              </a:ext>
            </a:extLst>
          </p:cNvPr>
          <p:cNvSpPr/>
          <p:nvPr/>
        </p:nvSpPr>
        <p:spPr>
          <a:xfrm>
            <a:off x="666784" y="2808116"/>
            <a:ext cx="161257" cy="297026"/>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0658" tIns="35329" rIns="70658" bIns="35329" numCol="1" spcCol="0" rtlCol="0" fromWordArt="0" anchor="ctr" anchorCtr="0" forceAA="0" compatLnSpc="1">
            <a:prstTxWarp prst="textNoShape">
              <a:avLst/>
            </a:prstTxWarp>
            <a:noAutofit/>
          </a:bodyPr>
          <a:lstStyle/>
          <a:p>
            <a:pPr algn="ctr"/>
            <a:endParaRPr lang="en-US" sz="1391"/>
          </a:p>
        </p:txBody>
      </p:sp>
      <p:sp>
        <p:nvSpPr>
          <p:cNvPr id="14" name="Rectangle 13">
            <a:extLst>
              <a:ext uri="{FF2B5EF4-FFF2-40B4-BE49-F238E27FC236}">
                <a16:creationId xmlns:a16="http://schemas.microsoft.com/office/drawing/2014/main" id="{1CFEE228-828A-974A-A953-D2D6FFF4C67E}"/>
              </a:ext>
            </a:extLst>
          </p:cNvPr>
          <p:cNvSpPr/>
          <p:nvPr/>
        </p:nvSpPr>
        <p:spPr>
          <a:xfrm>
            <a:off x="928389" y="2808116"/>
            <a:ext cx="161257" cy="29702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0658" tIns="35329" rIns="70658" bIns="35329" numCol="1" spcCol="0" rtlCol="0" fromWordArt="0" anchor="ctr" anchorCtr="0" forceAA="0" compatLnSpc="1">
            <a:prstTxWarp prst="textNoShape">
              <a:avLst/>
            </a:prstTxWarp>
            <a:noAutofit/>
          </a:bodyPr>
          <a:lstStyle/>
          <a:p>
            <a:pPr algn="ctr"/>
            <a:endParaRPr lang="en-US" sz="1391"/>
          </a:p>
        </p:txBody>
      </p:sp>
      <p:sp>
        <p:nvSpPr>
          <p:cNvPr id="15" name="Rectangle 14">
            <a:extLst>
              <a:ext uri="{FF2B5EF4-FFF2-40B4-BE49-F238E27FC236}">
                <a16:creationId xmlns:a16="http://schemas.microsoft.com/office/drawing/2014/main" id="{9FC3183A-1F95-634A-A6D1-86D2F6BA0133}"/>
              </a:ext>
            </a:extLst>
          </p:cNvPr>
          <p:cNvSpPr/>
          <p:nvPr/>
        </p:nvSpPr>
        <p:spPr>
          <a:xfrm>
            <a:off x="1159719" y="2808116"/>
            <a:ext cx="161257" cy="29702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0658" tIns="35329" rIns="70658" bIns="35329" numCol="1" spcCol="0" rtlCol="0" fromWordArt="0" anchor="ctr" anchorCtr="0" forceAA="0" compatLnSpc="1">
            <a:prstTxWarp prst="textNoShape">
              <a:avLst/>
            </a:prstTxWarp>
            <a:noAutofit/>
          </a:bodyPr>
          <a:lstStyle/>
          <a:p>
            <a:pPr algn="ctr"/>
            <a:endParaRPr lang="en-US" sz="1391"/>
          </a:p>
        </p:txBody>
      </p:sp>
      <p:sp>
        <p:nvSpPr>
          <p:cNvPr id="16" name="Rectangle 15">
            <a:extLst>
              <a:ext uri="{FF2B5EF4-FFF2-40B4-BE49-F238E27FC236}">
                <a16:creationId xmlns:a16="http://schemas.microsoft.com/office/drawing/2014/main" id="{23620EEB-4B5A-A042-9EA7-D1FED05739FC}"/>
              </a:ext>
            </a:extLst>
          </p:cNvPr>
          <p:cNvSpPr/>
          <p:nvPr/>
        </p:nvSpPr>
        <p:spPr>
          <a:xfrm>
            <a:off x="2781735" y="2762609"/>
            <a:ext cx="161257" cy="29702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0658" tIns="35329" rIns="70658" bIns="35329" numCol="1" spcCol="0" rtlCol="0" fromWordArt="0" anchor="ctr" anchorCtr="0" forceAA="0" compatLnSpc="1">
            <a:prstTxWarp prst="textNoShape">
              <a:avLst/>
            </a:prstTxWarp>
            <a:noAutofit/>
          </a:bodyPr>
          <a:lstStyle/>
          <a:p>
            <a:pPr algn="ctr"/>
            <a:endParaRPr lang="en-US" sz="1391"/>
          </a:p>
        </p:txBody>
      </p:sp>
      <p:sp>
        <p:nvSpPr>
          <p:cNvPr id="17" name="Rectangle 16">
            <a:extLst>
              <a:ext uri="{FF2B5EF4-FFF2-40B4-BE49-F238E27FC236}">
                <a16:creationId xmlns:a16="http://schemas.microsoft.com/office/drawing/2014/main" id="{BEB2130A-D998-BF48-8830-5BD317D5460C}"/>
              </a:ext>
            </a:extLst>
          </p:cNvPr>
          <p:cNvSpPr/>
          <p:nvPr/>
        </p:nvSpPr>
        <p:spPr>
          <a:xfrm>
            <a:off x="3013065" y="2762609"/>
            <a:ext cx="161257" cy="29702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0658" tIns="35329" rIns="70658" bIns="35329" numCol="1" spcCol="0" rtlCol="0" fromWordArt="0" anchor="ctr" anchorCtr="0" forceAA="0" compatLnSpc="1">
            <a:prstTxWarp prst="textNoShape">
              <a:avLst/>
            </a:prstTxWarp>
            <a:noAutofit/>
          </a:bodyPr>
          <a:lstStyle/>
          <a:p>
            <a:pPr algn="ctr"/>
            <a:endParaRPr lang="en-US" sz="1391"/>
          </a:p>
        </p:txBody>
      </p:sp>
      <p:sp>
        <p:nvSpPr>
          <p:cNvPr id="18" name="Rectangle 17">
            <a:extLst>
              <a:ext uri="{FF2B5EF4-FFF2-40B4-BE49-F238E27FC236}">
                <a16:creationId xmlns:a16="http://schemas.microsoft.com/office/drawing/2014/main" id="{F3FAA36A-08DA-D64B-869F-63D789320ECB}"/>
              </a:ext>
            </a:extLst>
          </p:cNvPr>
          <p:cNvSpPr/>
          <p:nvPr/>
        </p:nvSpPr>
        <p:spPr>
          <a:xfrm>
            <a:off x="3274670" y="2762609"/>
            <a:ext cx="161257" cy="297026"/>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0658" tIns="35329" rIns="70658" bIns="35329" numCol="1" spcCol="0" rtlCol="0" fromWordArt="0" anchor="ctr" anchorCtr="0" forceAA="0" compatLnSpc="1">
            <a:prstTxWarp prst="textNoShape">
              <a:avLst/>
            </a:prstTxWarp>
            <a:noAutofit/>
          </a:bodyPr>
          <a:lstStyle/>
          <a:p>
            <a:pPr algn="ctr"/>
            <a:endParaRPr lang="en-US" sz="1391"/>
          </a:p>
        </p:txBody>
      </p:sp>
      <p:sp>
        <p:nvSpPr>
          <p:cNvPr id="19" name="Rectangle 18">
            <a:extLst>
              <a:ext uri="{FF2B5EF4-FFF2-40B4-BE49-F238E27FC236}">
                <a16:creationId xmlns:a16="http://schemas.microsoft.com/office/drawing/2014/main" id="{D02E067A-CFE6-0142-9159-7B54ECFE994A}"/>
              </a:ext>
            </a:extLst>
          </p:cNvPr>
          <p:cNvSpPr/>
          <p:nvPr/>
        </p:nvSpPr>
        <p:spPr>
          <a:xfrm>
            <a:off x="3506000" y="2762609"/>
            <a:ext cx="161257" cy="297026"/>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0658" tIns="35329" rIns="70658" bIns="35329" numCol="1" spcCol="0" rtlCol="0" fromWordArt="0" anchor="ctr" anchorCtr="0" forceAA="0" compatLnSpc="1">
            <a:prstTxWarp prst="textNoShape">
              <a:avLst/>
            </a:prstTxWarp>
            <a:noAutofit/>
          </a:bodyPr>
          <a:lstStyle/>
          <a:p>
            <a:pPr algn="ctr"/>
            <a:endParaRPr lang="en-US" sz="1391"/>
          </a:p>
        </p:txBody>
      </p:sp>
      <p:sp>
        <p:nvSpPr>
          <p:cNvPr id="20" name="Rectangle 19">
            <a:extLst>
              <a:ext uri="{FF2B5EF4-FFF2-40B4-BE49-F238E27FC236}">
                <a16:creationId xmlns:a16="http://schemas.microsoft.com/office/drawing/2014/main" id="{0B8FB7BB-DBF0-3D41-B9CA-6BF2FE269312}"/>
              </a:ext>
            </a:extLst>
          </p:cNvPr>
          <p:cNvSpPr/>
          <p:nvPr/>
        </p:nvSpPr>
        <p:spPr>
          <a:xfrm>
            <a:off x="1742485" y="3382289"/>
            <a:ext cx="161257" cy="297026"/>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0658" tIns="35329" rIns="70658" bIns="35329" numCol="1" spcCol="0" rtlCol="0" fromWordArt="0" anchor="ctr" anchorCtr="0" forceAA="0" compatLnSpc="1">
            <a:prstTxWarp prst="textNoShape">
              <a:avLst/>
            </a:prstTxWarp>
            <a:noAutofit/>
          </a:bodyPr>
          <a:lstStyle/>
          <a:p>
            <a:pPr algn="ctr"/>
            <a:endParaRPr lang="en-US" sz="1391"/>
          </a:p>
        </p:txBody>
      </p:sp>
      <p:sp>
        <p:nvSpPr>
          <p:cNvPr id="21" name="Rectangle 20">
            <a:extLst>
              <a:ext uri="{FF2B5EF4-FFF2-40B4-BE49-F238E27FC236}">
                <a16:creationId xmlns:a16="http://schemas.microsoft.com/office/drawing/2014/main" id="{4D83AAF4-646E-8940-8722-1F915D088E5A}"/>
              </a:ext>
            </a:extLst>
          </p:cNvPr>
          <p:cNvSpPr/>
          <p:nvPr/>
        </p:nvSpPr>
        <p:spPr>
          <a:xfrm>
            <a:off x="1973815" y="3382289"/>
            <a:ext cx="161257" cy="29702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0658" tIns="35329" rIns="70658" bIns="35329" numCol="1" spcCol="0" rtlCol="0" fromWordArt="0" anchor="ctr" anchorCtr="0" forceAA="0" compatLnSpc="1">
            <a:prstTxWarp prst="textNoShape">
              <a:avLst/>
            </a:prstTxWarp>
            <a:noAutofit/>
          </a:bodyPr>
          <a:lstStyle/>
          <a:p>
            <a:pPr algn="ctr"/>
            <a:endParaRPr lang="en-US" sz="1391"/>
          </a:p>
        </p:txBody>
      </p:sp>
      <p:sp>
        <p:nvSpPr>
          <p:cNvPr id="22" name="Rectangle 21">
            <a:extLst>
              <a:ext uri="{FF2B5EF4-FFF2-40B4-BE49-F238E27FC236}">
                <a16:creationId xmlns:a16="http://schemas.microsoft.com/office/drawing/2014/main" id="{C427E070-106A-9B4D-A878-45DFFA5E4926}"/>
              </a:ext>
            </a:extLst>
          </p:cNvPr>
          <p:cNvSpPr/>
          <p:nvPr/>
        </p:nvSpPr>
        <p:spPr>
          <a:xfrm>
            <a:off x="2235420" y="3382289"/>
            <a:ext cx="161257" cy="29702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0658" tIns="35329" rIns="70658" bIns="35329" numCol="1" spcCol="0" rtlCol="0" fromWordArt="0" anchor="ctr" anchorCtr="0" forceAA="0" compatLnSpc="1">
            <a:prstTxWarp prst="textNoShape">
              <a:avLst/>
            </a:prstTxWarp>
            <a:noAutofit/>
          </a:bodyPr>
          <a:lstStyle/>
          <a:p>
            <a:pPr algn="ctr"/>
            <a:endParaRPr lang="en-US" sz="1391"/>
          </a:p>
        </p:txBody>
      </p:sp>
      <p:sp>
        <p:nvSpPr>
          <p:cNvPr id="23" name="Rectangle 22">
            <a:extLst>
              <a:ext uri="{FF2B5EF4-FFF2-40B4-BE49-F238E27FC236}">
                <a16:creationId xmlns:a16="http://schemas.microsoft.com/office/drawing/2014/main" id="{9CC51FFF-7766-D446-ABAB-9FE7CA84F98C}"/>
              </a:ext>
            </a:extLst>
          </p:cNvPr>
          <p:cNvSpPr/>
          <p:nvPr/>
        </p:nvSpPr>
        <p:spPr>
          <a:xfrm>
            <a:off x="2466750" y="3382289"/>
            <a:ext cx="161257" cy="297026"/>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0658" tIns="35329" rIns="70658" bIns="35329" numCol="1" spcCol="0" rtlCol="0" fromWordArt="0" anchor="ctr" anchorCtr="0" forceAA="0" compatLnSpc="1">
            <a:prstTxWarp prst="textNoShape">
              <a:avLst/>
            </a:prstTxWarp>
            <a:noAutofit/>
          </a:bodyPr>
          <a:lstStyle/>
          <a:p>
            <a:pPr algn="ctr"/>
            <a:endParaRPr lang="en-US" sz="1391"/>
          </a:p>
        </p:txBody>
      </p:sp>
      <p:sp>
        <p:nvSpPr>
          <p:cNvPr id="24" name="TextBox 23">
            <a:extLst>
              <a:ext uri="{FF2B5EF4-FFF2-40B4-BE49-F238E27FC236}">
                <a16:creationId xmlns:a16="http://schemas.microsoft.com/office/drawing/2014/main" id="{8AB904FE-8CFC-CB4C-B2A7-1512B9334A98}"/>
              </a:ext>
            </a:extLst>
          </p:cNvPr>
          <p:cNvSpPr txBox="1"/>
          <p:nvPr/>
        </p:nvSpPr>
        <p:spPr>
          <a:xfrm>
            <a:off x="-492769" y="1382206"/>
            <a:ext cx="2982076" cy="369332"/>
          </a:xfrm>
          <a:prstGeom prst="rect">
            <a:avLst/>
          </a:prstGeom>
          <a:noFill/>
        </p:spPr>
        <p:txBody>
          <a:bodyPr wrap="square" rtlCol="0">
            <a:spAutoFit/>
          </a:bodyPr>
          <a:lstStyle/>
          <a:p>
            <a:pPr algn="ctr"/>
            <a:r>
              <a:rPr lang="en-US" dirty="0">
                <a:solidFill>
                  <a:srgbClr val="0070C0"/>
                </a:solidFill>
                <a:latin typeface="Times New Roman" panose="02020603050405020304" pitchFamily="18" charset="0"/>
                <a:ea typeface="Baskerville" panose="02020502070401020303" pitchFamily="18" charset="0"/>
                <a:cs typeface="Times New Roman" panose="02020603050405020304" pitchFamily="18" charset="0"/>
              </a:rPr>
              <a:t>Castle Russet</a:t>
            </a:r>
          </a:p>
        </p:txBody>
      </p:sp>
      <p:sp>
        <p:nvSpPr>
          <p:cNvPr id="25" name="Left Bracket 24">
            <a:extLst>
              <a:ext uri="{FF2B5EF4-FFF2-40B4-BE49-F238E27FC236}">
                <a16:creationId xmlns:a16="http://schemas.microsoft.com/office/drawing/2014/main" id="{CD8287B8-B8C2-6A40-9AC6-93F70BCD5FE8}"/>
              </a:ext>
            </a:extLst>
          </p:cNvPr>
          <p:cNvSpPr/>
          <p:nvPr/>
        </p:nvSpPr>
        <p:spPr>
          <a:xfrm>
            <a:off x="1581216" y="3292254"/>
            <a:ext cx="68112" cy="470871"/>
          </a:xfrm>
          <a:prstGeom prst="lef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Left Bracket 25">
            <a:extLst>
              <a:ext uri="{FF2B5EF4-FFF2-40B4-BE49-F238E27FC236}">
                <a16:creationId xmlns:a16="http://schemas.microsoft.com/office/drawing/2014/main" id="{72741E89-ED02-8F42-A5CE-171F1B810F76}"/>
              </a:ext>
            </a:extLst>
          </p:cNvPr>
          <p:cNvSpPr/>
          <p:nvPr/>
        </p:nvSpPr>
        <p:spPr>
          <a:xfrm rot="10800000">
            <a:off x="2774838" y="3292254"/>
            <a:ext cx="68112" cy="470871"/>
          </a:xfrm>
          <a:prstGeom prst="lef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a:extLst>
              <a:ext uri="{FF2B5EF4-FFF2-40B4-BE49-F238E27FC236}">
                <a16:creationId xmlns:a16="http://schemas.microsoft.com/office/drawing/2014/main" id="{D0A2BBFB-15DB-424B-AF4B-01CB63238934}"/>
              </a:ext>
            </a:extLst>
          </p:cNvPr>
          <p:cNvSpPr txBox="1"/>
          <p:nvPr/>
        </p:nvSpPr>
        <p:spPr>
          <a:xfrm>
            <a:off x="-679566" y="3384242"/>
            <a:ext cx="2982076" cy="307777"/>
          </a:xfrm>
          <a:prstGeom prst="rect">
            <a:avLst/>
          </a:prstGeom>
          <a:noFill/>
        </p:spPr>
        <p:txBody>
          <a:bodyPr wrap="square" rtlCol="0">
            <a:spAutoFit/>
          </a:bodyPr>
          <a:lstStyle/>
          <a:p>
            <a:pPr algn="ctr"/>
            <a:r>
              <a:rPr lang="en-US" sz="1400" dirty="0">
                <a:latin typeface="Times New Roman" panose="02020603050405020304" pitchFamily="18" charset="0"/>
                <a:ea typeface="Baskerville" panose="02020502070401020303" pitchFamily="18" charset="0"/>
                <a:cs typeface="Times New Roman" panose="02020603050405020304" pitchFamily="18" charset="0"/>
              </a:rPr>
              <a:t>Progeny of cross</a:t>
            </a:r>
          </a:p>
        </p:txBody>
      </p:sp>
      <p:sp>
        <p:nvSpPr>
          <p:cNvPr id="28" name="TextBox 27">
            <a:extLst>
              <a:ext uri="{FF2B5EF4-FFF2-40B4-BE49-F238E27FC236}">
                <a16:creationId xmlns:a16="http://schemas.microsoft.com/office/drawing/2014/main" id="{DA7813B2-6E76-0D49-83F0-3ED53A1BAB3B}"/>
              </a:ext>
            </a:extLst>
          </p:cNvPr>
          <p:cNvSpPr txBox="1"/>
          <p:nvPr/>
        </p:nvSpPr>
        <p:spPr>
          <a:xfrm>
            <a:off x="1783478" y="1316838"/>
            <a:ext cx="2982076" cy="369332"/>
          </a:xfrm>
          <a:prstGeom prst="rect">
            <a:avLst/>
          </a:prstGeom>
          <a:noFill/>
        </p:spPr>
        <p:txBody>
          <a:bodyPr wrap="square" rtlCol="0">
            <a:spAutoFit/>
          </a:bodyPr>
          <a:lstStyle/>
          <a:p>
            <a:pPr algn="ctr"/>
            <a:r>
              <a:rPr lang="en-US" dirty="0">
                <a:solidFill>
                  <a:srgbClr val="FF0000"/>
                </a:solidFill>
                <a:latin typeface="Times New Roman" panose="02020603050405020304" pitchFamily="18" charset="0"/>
                <a:ea typeface="Baskerville" panose="02020502070401020303" pitchFamily="18" charset="0"/>
                <a:cs typeface="Times New Roman" panose="02020603050405020304" pitchFamily="18" charset="0"/>
              </a:rPr>
              <a:t>Susceptible</a:t>
            </a:r>
          </a:p>
        </p:txBody>
      </p:sp>
      <p:sp>
        <p:nvSpPr>
          <p:cNvPr id="29" name="TextBox 28">
            <a:extLst>
              <a:ext uri="{FF2B5EF4-FFF2-40B4-BE49-F238E27FC236}">
                <a16:creationId xmlns:a16="http://schemas.microsoft.com/office/drawing/2014/main" id="{AAD5E07B-1699-684B-8920-24F4D83E447F}"/>
              </a:ext>
            </a:extLst>
          </p:cNvPr>
          <p:cNvSpPr txBox="1"/>
          <p:nvPr/>
        </p:nvSpPr>
        <p:spPr>
          <a:xfrm>
            <a:off x="4027335" y="5926467"/>
            <a:ext cx="2982076" cy="369332"/>
          </a:xfrm>
          <a:prstGeom prst="rect">
            <a:avLst/>
          </a:prstGeom>
          <a:noFill/>
        </p:spPr>
        <p:txBody>
          <a:bodyPr wrap="square" rtlCol="0">
            <a:spAutoFit/>
          </a:bodyPr>
          <a:lstStyle/>
          <a:p>
            <a:pPr algn="ctr"/>
            <a:r>
              <a:rPr lang="en-US" dirty="0">
                <a:solidFill>
                  <a:schemeClr val="tx2"/>
                </a:solidFill>
                <a:latin typeface="Times New Roman" panose="02020603050405020304" pitchFamily="18" charset="0"/>
                <a:ea typeface="Baskerville" panose="02020502070401020303" pitchFamily="18" charset="0"/>
                <a:cs typeface="Times New Roman" panose="02020603050405020304" pitchFamily="18" charset="0"/>
              </a:rPr>
              <a:t>Castle Russet</a:t>
            </a:r>
          </a:p>
        </p:txBody>
      </p:sp>
      <p:sp>
        <p:nvSpPr>
          <p:cNvPr id="30" name="TextBox 29">
            <a:extLst>
              <a:ext uri="{FF2B5EF4-FFF2-40B4-BE49-F238E27FC236}">
                <a16:creationId xmlns:a16="http://schemas.microsoft.com/office/drawing/2014/main" id="{C22F5F80-A3A9-684D-B7A0-7E096FD60A05}"/>
              </a:ext>
            </a:extLst>
          </p:cNvPr>
          <p:cNvSpPr txBox="1"/>
          <p:nvPr/>
        </p:nvSpPr>
        <p:spPr>
          <a:xfrm>
            <a:off x="4014658" y="4347008"/>
            <a:ext cx="2982076" cy="369332"/>
          </a:xfrm>
          <a:prstGeom prst="rect">
            <a:avLst/>
          </a:prstGeom>
          <a:noFill/>
        </p:spPr>
        <p:txBody>
          <a:bodyPr wrap="square" rtlCol="0">
            <a:spAutoFit/>
          </a:bodyPr>
          <a:lstStyle/>
          <a:p>
            <a:pPr algn="ctr"/>
            <a:r>
              <a:rPr lang="en-US" dirty="0">
                <a:solidFill>
                  <a:srgbClr val="FF0000"/>
                </a:solidFill>
                <a:latin typeface="Times New Roman" panose="02020603050405020304" pitchFamily="18" charset="0"/>
                <a:ea typeface="Baskerville" panose="02020502070401020303" pitchFamily="18" charset="0"/>
                <a:cs typeface="Times New Roman" panose="02020603050405020304" pitchFamily="18" charset="0"/>
              </a:rPr>
              <a:t>Susceptible</a:t>
            </a:r>
          </a:p>
        </p:txBody>
      </p:sp>
      <p:sp>
        <p:nvSpPr>
          <p:cNvPr id="50" name="TextBox 49">
            <a:extLst>
              <a:ext uri="{FF2B5EF4-FFF2-40B4-BE49-F238E27FC236}">
                <a16:creationId xmlns:a16="http://schemas.microsoft.com/office/drawing/2014/main" id="{7B39AF89-D638-AC49-8889-5C45BC464703}"/>
              </a:ext>
            </a:extLst>
          </p:cNvPr>
          <p:cNvSpPr txBox="1"/>
          <p:nvPr/>
        </p:nvSpPr>
        <p:spPr>
          <a:xfrm>
            <a:off x="1348136" y="-19219"/>
            <a:ext cx="8832960" cy="707886"/>
          </a:xfrm>
          <a:prstGeom prst="rect">
            <a:avLst/>
          </a:prstGeom>
          <a:noFill/>
        </p:spPr>
        <p:txBody>
          <a:bodyPr wrap="square" rtlCol="0">
            <a:spAutoFit/>
          </a:bodyPr>
          <a:lstStyle/>
          <a:p>
            <a:pPr algn="ctr"/>
            <a:r>
              <a:rPr lang="en-US" sz="4000" dirty="0">
                <a:latin typeface="Times New Roman" panose="02020603050405020304" pitchFamily="18" charset="0"/>
                <a:ea typeface="Baskerville" panose="02020502070401020303" pitchFamily="18" charset="0"/>
                <a:cs typeface="Times New Roman" panose="02020603050405020304" pitchFamily="18" charset="0"/>
              </a:rPr>
              <a:t>Genotyping-by-sequencing (GBS)</a:t>
            </a:r>
          </a:p>
        </p:txBody>
      </p:sp>
      <p:sp>
        <p:nvSpPr>
          <p:cNvPr id="81" name="TextBox 80">
            <a:extLst>
              <a:ext uri="{FF2B5EF4-FFF2-40B4-BE49-F238E27FC236}">
                <a16:creationId xmlns:a16="http://schemas.microsoft.com/office/drawing/2014/main" id="{B3D7BCB0-00A4-BE42-B7AA-690C7052BF0F}"/>
              </a:ext>
            </a:extLst>
          </p:cNvPr>
          <p:cNvSpPr txBox="1"/>
          <p:nvPr/>
        </p:nvSpPr>
        <p:spPr>
          <a:xfrm>
            <a:off x="503743" y="781125"/>
            <a:ext cx="2982076" cy="646331"/>
          </a:xfrm>
          <a:prstGeom prst="rect">
            <a:avLst/>
          </a:prstGeom>
          <a:noFill/>
        </p:spPr>
        <p:txBody>
          <a:bodyPr wrap="square" rtlCol="0">
            <a:spAutoFit/>
          </a:bodyPr>
          <a:lstStyle/>
          <a:p>
            <a:pPr algn="ctr"/>
            <a:r>
              <a:rPr lang="en-US" b="1" dirty="0">
                <a:latin typeface="Times New Roman" panose="02020603050405020304" pitchFamily="18" charset="0"/>
                <a:ea typeface="Baskerville" panose="02020502070401020303" pitchFamily="18" charset="0"/>
                <a:cs typeface="Times New Roman" panose="02020603050405020304" pitchFamily="18" charset="0"/>
              </a:rPr>
              <a:t>DNA extraction from all progeny</a:t>
            </a:r>
          </a:p>
        </p:txBody>
      </p:sp>
    </p:spTree>
    <p:extLst>
      <p:ext uri="{BB962C8B-B14F-4D97-AF65-F5344CB8AC3E}">
        <p14:creationId xmlns:p14="http://schemas.microsoft.com/office/powerpoint/2010/main" val="19399172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53F89271-9BA8-DF48-BD67-0782D5ABDB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3743" y="4110557"/>
            <a:ext cx="4014068" cy="2275110"/>
          </a:xfrm>
          <a:prstGeom prst="rect">
            <a:avLst/>
          </a:prstGeom>
        </p:spPr>
      </p:pic>
      <p:pic>
        <p:nvPicPr>
          <p:cNvPr id="31" name="Picture 30">
            <a:extLst>
              <a:ext uri="{FF2B5EF4-FFF2-40B4-BE49-F238E27FC236}">
                <a16:creationId xmlns:a16="http://schemas.microsoft.com/office/drawing/2014/main" id="{A6FC3D3C-4653-FB46-A7F1-80267FE289B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972" y="1723052"/>
            <a:ext cx="1598851" cy="1065635"/>
          </a:xfrm>
          <a:prstGeom prst="rect">
            <a:avLst/>
          </a:prstGeom>
        </p:spPr>
      </p:pic>
      <p:cxnSp>
        <p:nvCxnSpPr>
          <p:cNvPr id="8" name="Straight Arrow Connector 7">
            <a:extLst>
              <a:ext uri="{FF2B5EF4-FFF2-40B4-BE49-F238E27FC236}">
                <a16:creationId xmlns:a16="http://schemas.microsoft.com/office/drawing/2014/main" id="{27943B50-298F-614C-B5A3-3215AA72947C}"/>
              </a:ext>
            </a:extLst>
          </p:cNvPr>
          <p:cNvCxnSpPr>
            <a:cxnSpLocks/>
          </p:cNvCxnSpPr>
          <p:nvPr/>
        </p:nvCxnSpPr>
        <p:spPr>
          <a:xfrm flipH="1">
            <a:off x="3861985" y="4602126"/>
            <a:ext cx="951973" cy="59420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952E870F-825C-EF4D-B29C-066470B485F9}"/>
              </a:ext>
            </a:extLst>
          </p:cNvPr>
          <p:cNvCxnSpPr>
            <a:cxnSpLocks/>
          </p:cNvCxnSpPr>
          <p:nvPr/>
        </p:nvCxnSpPr>
        <p:spPr>
          <a:xfrm flipH="1" flipV="1">
            <a:off x="3826503" y="5254488"/>
            <a:ext cx="1106285" cy="59782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34527FEF-BC86-704A-B563-68445DB2AA0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90271" y="1815072"/>
            <a:ext cx="1049030" cy="832605"/>
          </a:xfrm>
          <a:prstGeom prst="rect">
            <a:avLst/>
          </a:prstGeom>
        </p:spPr>
      </p:pic>
      <p:sp>
        <p:nvSpPr>
          <p:cNvPr id="11" name="TextBox 10">
            <a:extLst>
              <a:ext uri="{FF2B5EF4-FFF2-40B4-BE49-F238E27FC236}">
                <a16:creationId xmlns:a16="http://schemas.microsoft.com/office/drawing/2014/main" id="{6E586E39-EBFE-D441-9A05-63C85099C85B}"/>
              </a:ext>
            </a:extLst>
          </p:cNvPr>
          <p:cNvSpPr txBox="1"/>
          <p:nvPr/>
        </p:nvSpPr>
        <p:spPr>
          <a:xfrm>
            <a:off x="1762823" y="2068290"/>
            <a:ext cx="552226" cy="520463"/>
          </a:xfrm>
          <a:prstGeom prst="rect">
            <a:avLst/>
          </a:prstGeom>
          <a:noFill/>
        </p:spPr>
        <p:txBody>
          <a:bodyPr wrap="square" rtlCol="0">
            <a:spAutoFit/>
          </a:bodyPr>
          <a:lstStyle/>
          <a:p>
            <a:pPr algn="ctr"/>
            <a:r>
              <a:rPr lang="en-US" sz="2782" b="1" dirty="0"/>
              <a:t>X</a:t>
            </a:r>
          </a:p>
        </p:txBody>
      </p:sp>
      <p:sp>
        <p:nvSpPr>
          <p:cNvPr id="12" name="Rectangle 11">
            <a:extLst>
              <a:ext uri="{FF2B5EF4-FFF2-40B4-BE49-F238E27FC236}">
                <a16:creationId xmlns:a16="http://schemas.microsoft.com/office/drawing/2014/main" id="{C0682912-7085-9644-A4F6-FDBCA21016A2}"/>
              </a:ext>
            </a:extLst>
          </p:cNvPr>
          <p:cNvSpPr/>
          <p:nvPr/>
        </p:nvSpPr>
        <p:spPr>
          <a:xfrm>
            <a:off x="435454" y="2808116"/>
            <a:ext cx="161257" cy="297026"/>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0658" tIns="35329" rIns="70658" bIns="35329" numCol="1" spcCol="0" rtlCol="0" fromWordArt="0" anchor="ctr" anchorCtr="0" forceAA="0" compatLnSpc="1">
            <a:prstTxWarp prst="textNoShape">
              <a:avLst/>
            </a:prstTxWarp>
            <a:noAutofit/>
          </a:bodyPr>
          <a:lstStyle/>
          <a:p>
            <a:pPr algn="ctr"/>
            <a:endParaRPr lang="en-US" sz="1391"/>
          </a:p>
        </p:txBody>
      </p:sp>
      <p:sp>
        <p:nvSpPr>
          <p:cNvPr id="13" name="Rectangle 12">
            <a:extLst>
              <a:ext uri="{FF2B5EF4-FFF2-40B4-BE49-F238E27FC236}">
                <a16:creationId xmlns:a16="http://schemas.microsoft.com/office/drawing/2014/main" id="{9AEE1B5B-8BA5-134B-BB49-EB617A741C84}"/>
              </a:ext>
            </a:extLst>
          </p:cNvPr>
          <p:cNvSpPr/>
          <p:nvPr/>
        </p:nvSpPr>
        <p:spPr>
          <a:xfrm>
            <a:off x="666784" y="2808116"/>
            <a:ext cx="161257" cy="297026"/>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0658" tIns="35329" rIns="70658" bIns="35329" numCol="1" spcCol="0" rtlCol="0" fromWordArt="0" anchor="ctr" anchorCtr="0" forceAA="0" compatLnSpc="1">
            <a:prstTxWarp prst="textNoShape">
              <a:avLst/>
            </a:prstTxWarp>
            <a:noAutofit/>
          </a:bodyPr>
          <a:lstStyle/>
          <a:p>
            <a:pPr algn="ctr"/>
            <a:endParaRPr lang="en-US" sz="1391"/>
          </a:p>
        </p:txBody>
      </p:sp>
      <p:sp>
        <p:nvSpPr>
          <p:cNvPr id="14" name="Rectangle 13">
            <a:extLst>
              <a:ext uri="{FF2B5EF4-FFF2-40B4-BE49-F238E27FC236}">
                <a16:creationId xmlns:a16="http://schemas.microsoft.com/office/drawing/2014/main" id="{1CFEE228-828A-974A-A953-D2D6FFF4C67E}"/>
              </a:ext>
            </a:extLst>
          </p:cNvPr>
          <p:cNvSpPr/>
          <p:nvPr/>
        </p:nvSpPr>
        <p:spPr>
          <a:xfrm>
            <a:off x="928389" y="2808116"/>
            <a:ext cx="161257" cy="29702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0658" tIns="35329" rIns="70658" bIns="35329" numCol="1" spcCol="0" rtlCol="0" fromWordArt="0" anchor="ctr" anchorCtr="0" forceAA="0" compatLnSpc="1">
            <a:prstTxWarp prst="textNoShape">
              <a:avLst/>
            </a:prstTxWarp>
            <a:noAutofit/>
          </a:bodyPr>
          <a:lstStyle/>
          <a:p>
            <a:pPr algn="ctr"/>
            <a:endParaRPr lang="en-US" sz="1391"/>
          </a:p>
        </p:txBody>
      </p:sp>
      <p:sp>
        <p:nvSpPr>
          <p:cNvPr id="15" name="Rectangle 14">
            <a:extLst>
              <a:ext uri="{FF2B5EF4-FFF2-40B4-BE49-F238E27FC236}">
                <a16:creationId xmlns:a16="http://schemas.microsoft.com/office/drawing/2014/main" id="{9FC3183A-1F95-634A-A6D1-86D2F6BA0133}"/>
              </a:ext>
            </a:extLst>
          </p:cNvPr>
          <p:cNvSpPr/>
          <p:nvPr/>
        </p:nvSpPr>
        <p:spPr>
          <a:xfrm>
            <a:off x="1159719" y="2808116"/>
            <a:ext cx="161257" cy="29702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0658" tIns="35329" rIns="70658" bIns="35329" numCol="1" spcCol="0" rtlCol="0" fromWordArt="0" anchor="ctr" anchorCtr="0" forceAA="0" compatLnSpc="1">
            <a:prstTxWarp prst="textNoShape">
              <a:avLst/>
            </a:prstTxWarp>
            <a:noAutofit/>
          </a:bodyPr>
          <a:lstStyle/>
          <a:p>
            <a:pPr algn="ctr"/>
            <a:endParaRPr lang="en-US" sz="1391"/>
          </a:p>
        </p:txBody>
      </p:sp>
      <p:sp>
        <p:nvSpPr>
          <p:cNvPr id="16" name="Rectangle 15">
            <a:extLst>
              <a:ext uri="{FF2B5EF4-FFF2-40B4-BE49-F238E27FC236}">
                <a16:creationId xmlns:a16="http://schemas.microsoft.com/office/drawing/2014/main" id="{23620EEB-4B5A-A042-9EA7-D1FED05739FC}"/>
              </a:ext>
            </a:extLst>
          </p:cNvPr>
          <p:cNvSpPr/>
          <p:nvPr/>
        </p:nvSpPr>
        <p:spPr>
          <a:xfrm>
            <a:off x="2781735" y="2762609"/>
            <a:ext cx="161257" cy="29702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0658" tIns="35329" rIns="70658" bIns="35329" numCol="1" spcCol="0" rtlCol="0" fromWordArt="0" anchor="ctr" anchorCtr="0" forceAA="0" compatLnSpc="1">
            <a:prstTxWarp prst="textNoShape">
              <a:avLst/>
            </a:prstTxWarp>
            <a:noAutofit/>
          </a:bodyPr>
          <a:lstStyle/>
          <a:p>
            <a:pPr algn="ctr"/>
            <a:endParaRPr lang="en-US" sz="1391"/>
          </a:p>
        </p:txBody>
      </p:sp>
      <p:sp>
        <p:nvSpPr>
          <p:cNvPr id="17" name="Rectangle 16">
            <a:extLst>
              <a:ext uri="{FF2B5EF4-FFF2-40B4-BE49-F238E27FC236}">
                <a16:creationId xmlns:a16="http://schemas.microsoft.com/office/drawing/2014/main" id="{BEB2130A-D998-BF48-8830-5BD317D5460C}"/>
              </a:ext>
            </a:extLst>
          </p:cNvPr>
          <p:cNvSpPr/>
          <p:nvPr/>
        </p:nvSpPr>
        <p:spPr>
          <a:xfrm>
            <a:off x="3013065" y="2762609"/>
            <a:ext cx="161257" cy="29702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0658" tIns="35329" rIns="70658" bIns="35329" numCol="1" spcCol="0" rtlCol="0" fromWordArt="0" anchor="ctr" anchorCtr="0" forceAA="0" compatLnSpc="1">
            <a:prstTxWarp prst="textNoShape">
              <a:avLst/>
            </a:prstTxWarp>
            <a:noAutofit/>
          </a:bodyPr>
          <a:lstStyle/>
          <a:p>
            <a:pPr algn="ctr"/>
            <a:endParaRPr lang="en-US" sz="1391"/>
          </a:p>
        </p:txBody>
      </p:sp>
      <p:sp>
        <p:nvSpPr>
          <p:cNvPr id="18" name="Rectangle 17">
            <a:extLst>
              <a:ext uri="{FF2B5EF4-FFF2-40B4-BE49-F238E27FC236}">
                <a16:creationId xmlns:a16="http://schemas.microsoft.com/office/drawing/2014/main" id="{F3FAA36A-08DA-D64B-869F-63D789320ECB}"/>
              </a:ext>
            </a:extLst>
          </p:cNvPr>
          <p:cNvSpPr/>
          <p:nvPr/>
        </p:nvSpPr>
        <p:spPr>
          <a:xfrm>
            <a:off x="3274670" y="2762609"/>
            <a:ext cx="161257" cy="297026"/>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0658" tIns="35329" rIns="70658" bIns="35329" numCol="1" spcCol="0" rtlCol="0" fromWordArt="0" anchor="ctr" anchorCtr="0" forceAA="0" compatLnSpc="1">
            <a:prstTxWarp prst="textNoShape">
              <a:avLst/>
            </a:prstTxWarp>
            <a:noAutofit/>
          </a:bodyPr>
          <a:lstStyle/>
          <a:p>
            <a:pPr algn="ctr"/>
            <a:endParaRPr lang="en-US" sz="1391"/>
          </a:p>
        </p:txBody>
      </p:sp>
      <p:sp>
        <p:nvSpPr>
          <p:cNvPr id="19" name="Rectangle 18">
            <a:extLst>
              <a:ext uri="{FF2B5EF4-FFF2-40B4-BE49-F238E27FC236}">
                <a16:creationId xmlns:a16="http://schemas.microsoft.com/office/drawing/2014/main" id="{D02E067A-CFE6-0142-9159-7B54ECFE994A}"/>
              </a:ext>
            </a:extLst>
          </p:cNvPr>
          <p:cNvSpPr/>
          <p:nvPr/>
        </p:nvSpPr>
        <p:spPr>
          <a:xfrm>
            <a:off x="3506000" y="2762609"/>
            <a:ext cx="161257" cy="297026"/>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0658" tIns="35329" rIns="70658" bIns="35329" numCol="1" spcCol="0" rtlCol="0" fromWordArt="0" anchor="ctr" anchorCtr="0" forceAA="0" compatLnSpc="1">
            <a:prstTxWarp prst="textNoShape">
              <a:avLst/>
            </a:prstTxWarp>
            <a:noAutofit/>
          </a:bodyPr>
          <a:lstStyle/>
          <a:p>
            <a:pPr algn="ctr"/>
            <a:endParaRPr lang="en-US" sz="1391"/>
          </a:p>
        </p:txBody>
      </p:sp>
      <p:sp>
        <p:nvSpPr>
          <p:cNvPr id="20" name="Rectangle 19">
            <a:extLst>
              <a:ext uri="{FF2B5EF4-FFF2-40B4-BE49-F238E27FC236}">
                <a16:creationId xmlns:a16="http://schemas.microsoft.com/office/drawing/2014/main" id="{0B8FB7BB-DBF0-3D41-B9CA-6BF2FE269312}"/>
              </a:ext>
            </a:extLst>
          </p:cNvPr>
          <p:cNvSpPr/>
          <p:nvPr/>
        </p:nvSpPr>
        <p:spPr>
          <a:xfrm>
            <a:off x="1742485" y="3382289"/>
            <a:ext cx="161257" cy="297026"/>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0658" tIns="35329" rIns="70658" bIns="35329" numCol="1" spcCol="0" rtlCol="0" fromWordArt="0" anchor="ctr" anchorCtr="0" forceAA="0" compatLnSpc="1">
            <a:prstTxWarp prst="textNoShape">
              <a:avLst/>
            </a:prstTxWarp>
            <a:noAutofit/>
          </a:bodyPr>
          <a:lstStyle/>
          <a:p>
            <a:pPr algn="ctr"/>
            <a:endParaRPr lang="en-US" sz="1391"/>
          </a:p>
        </p:txBody>
      </p:sp>
      <p:sp>
        <p:nvSpPr>
          <p:cNvPr id="21" name="Rectangle 20">
            <a:extLst>
              <a:ext uri="{FF2B5EF4-FFF2-40B4-BE49-F238E27FC236}">
                <a16:creationId xmlns:a16="http://schemas.microsoft.com/office/drawing/2014/main" id="{4D83AAF4-646E-8940-8722-1F915D088E5A}"/>
              </a:ext>
            </a:extLst>
          </p:cNvPr>
          <p:cNvSpPr/>
          <p:nvPr/>
        </p:nvSpPr>
        <p:spPr>
          <a:xfrm>
            <a:off x="1973815" y="3382289"/>
            <a:ext cx="161257" cy="29702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0658" tIns="35329" rIns="70658" bIns="35329" numCol="1" spcCol="0" rtlCol="0" fromWordArt="0" anchor="ctr" anchorCtr="0" forceAA="0" compatLnSpc="1">
            <a:prstTxWarp prst="textNoShape">
              <a:avLst/>
            </a:prstTxWarp>
            <a:noAutofit/>
          </a:bodyPr>
          <a:lstStyle/>
          <a:p>
            <a:pPr algn="ctr"/>
            <a:endParaRPr lang="en-US" sz="1391"/>
          </a:p>
        </p:txBody>
      </p:sp>
      <p:sp>
        <p:nvSpPr>
          <p:cNvPr id="22" name="Rectangle 21">
            <a:extLst>
              <a:ext uri="{FF2B5EF4-FFF2-40B4-BE49-F238E27FC236}">
                <a16:creationId xmlns:a16="http://schemas.microsoft.com/office/drawing/2014/main" id="{C427E070-106A-9B4D-A878-45DFFA5E4926}"/>
              </a:ext>
            </a:extLst>
          </p:cNvPr>
          <p:cNvSpPr/>
          <p:nvPr/>
        </p:nvSpPr>
        <p:spPr>
          <a:xfrm>
            <a:off x="2235420" y="3382289"/>
            <a:ext cx="161257" cy="29702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0658" tIns="35329" rIns="70658" bIns="35329" numCol="1" spcCol="0" rtlCol="0" fromWordArt="0" anchor="ctr" anchorCtr="0" forceAA="0" compatLnSpc="1">
            <a:prstTxWarp prst="textNoShape">
              <a:avLst/>
            </a:prstTxWarp>
            <a:noAutofit/>
          </a:bodyPr>
          <a:lstStyle/>
          <a:p>
            <a:pPr algn="ctr"/>
            <a:endParaRPr lang="en-US" sz="1391"/>
          </a:p>
        </p:txBody>
      </p:sp>
      <p:sp>
        <p:nvSpPr>
          <p:cNvPr id="23" name="Rectangle 22">
            <a:extLst>
              <a:ext uri="{FF2B5EF4-FFF2-40B4-BE49-F238E27FC236}">
                <a16:creationId xmlns:a16="http://schemas.microsoft.com/office/drawing/2014/main" id="{9CC51FFF-7766-D446-ABAB-9FE7CA84F98C}"/>
              </a:ext>
            </a:extLst>
          </p:cNvPr>
          <p:cNvSpPr/>
          <p:nvPr/>
        </p:nvSpPr>
        <p:spPr>
          <a:xfrm>
            <a:off x="2466750" y="3382289"/>
            <a:ext cx="161257" cy="297026"/>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0658" tIns="35329" rIns="70658" bIns="35329" numCol="1" spcCol="0" rtlCol="0" fromWordArt="0" anchor="ctr" anchorCtr="0" forceAA="0" compatLnSpc="1">
            <a:prstTxWarp prst="textNoShape">
              <a:avLst/>
            </a:prstTxWarp>
            <a:noAutofit/>
          </a:bodyPr>
          <a:lstStyle/>
          <a:p>
            <a:pPr algn="ctr"/>
            <a:endParaRPr lang="en-US" sz="1391"/>
          </a:p>
        </p:txBody>
      </p:sp>
      <p:sp>
        <p:nvSpPr>
          <p:cNvPr id="24" name="TextBox 23">
            <a:extLst>
              <a:ext uri="{FF2B5EF4-FFF2-40B4-BE49-F238E27FC236}">
                <a16:creationId xmlns:a16="http://schemas.microsoft.com/office/drawing/2014/main" id="{8AB904FE-8CFC-CB4C-B2A7-1512B9334A98}"/>
              </a:ext>
            </a:extLst>
          </p:cNvPr>
          <p:cNvSpPr txBox="1"/>
          <p:nvPr/>
        </p:nvSpPr>
        <p:spPr>
          <a:xfrm>
            <a:off x="-492769" y="1382206"/>
            <a:ext cx="2982076" cy="369332"/>
          </a:xfrm>
          <a:prstGeom prst="rect">
            <a:avLst/>
          </a:prstGeom>
          <a:noFill/>
        </p:spPr>
        <p:txBody>
          <a:bodyPr wrap="square" rtlCol="0">
            <a:spAutoFit/>
          </a:bodyPr>
          <a:lstStyle/>
          <a:p>
            <a:pPr algn="ctr"/>
            <a:r>
              <a:rPr lang="en-US" dirty="0">
                <a:solidFill>
                  <a:srgbClr val="0070C0"/>
                </a:solidFill>
                <a:latin typeface="Times New Roman" panose="02020603050405020304" pitchFamily="18" charset="0"/>
                <a:ea typeface="Baskerville" panose="02020502070401020303" pitchFamily="18" charset="0"/>
                <a:cs typeface="Times New Roman" panose="02020603050405020304" pitchFamily="18" charset="0"/>
              </a:rPr>
              <a:t>Castle Russet</a:t>
            </a:r>
          </a:p>
        </p:txBody>
      </p:sp>
      <p:sp>
        <p:nvSpPr>
          <p:cNvPr id="25" name="Left Bracket 24">
            <a:extLst>
              <a:ext uri="{FF2B5EF4-FFF2-40B4-BE49-F238E27FC236}">
                <a16:creationId xmlns:a16="http://schemas.microsoft.com/office/drawing/2014/main" id="{CD8287B8-B8C2-6A40-9AC6-93F70BCD5FE8}"/>
              </a:ext>
            </a:extLst>
          </p:cNvPr>
          <p:cNvSpPr/>
          <p:nvPr/>
        </p:nvSpPr>
        <p:spPr>
          <a:xfrm>
            <a:off x="1581216" y="3292254"/>
            <a:ext cx="68112" cy="470871"/>
          </a:xfrm>
          <a:prstGeom prst="lef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Left Bracket 25">
            <a:extLst>
              <a:ext uri="{FF2B5EF4-FFF2-40B4-BE49-F238E27FC236}">
                <a16:creationId xmlns:a16="http://schemas.microsoft.com/office/drawing/2014/main" id="{72741E89-ED02-8F42-A5CE-171F1B810F76}"/>
              </a:ext>
            </a:extLst>
          </p:cNvPr>
          <p:cNvSpPr/>
          <p:nvPr/>
        </p:nvSpPr>
        <p:spPr>
          <a:xfrm rot="10800000">
            <a:off x="2774838" y="3292254"/>
            <a:ext cx="68112" cy="470871"/>
          </a:xfrm>
          <a:prstGeom prst="lef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a:extLst>
              <a:ext uri="{FF2B5EF4-FFF2-40B4-BE49-F238E27FC236}">
                <a16:creationId xmlns:a16="http://schemas.microsoft.com/office/drawing/2014/main" id="{D0A2BBFB-15DB-424B-AF4B-01CB63238934}"/>
              </a:ext>
            </a:extLst>
          </p:cNvPr>
          <p:cNvSpPr txBox="1"/>
          <p:nvPr/>
        </p:nvSpPr>
        <p:spPr>
          <a:xfrm>
            <a:off x="-679566" y="3384242"/>
            <a:ext cx="2982076" cy="307777"/>
          </a:xfrm>
          <a:prstGeom prst="rect">
            <a:avLst/>
          </a:prstGeom>
          <a:noFill/>
        </p:spPr>
        <p:txBody>
          <a:bodyPr wrap="square" rtlCol="0">
            <a:spAutoFit/>
          </a:bodyPr>
          <a:lstStyle/>
          <a:p>
            <a:pPr algn="ctr"/>
            <a:r>
              <a:rPr lang="en-US" sz="1400" dirty="0">
                <a:latin typeface="Times New Roman" panose="02020603050405020304" pitchFamily="18" charset="0"/>
                <a:ea typeface="Baskerville" panose="02020502070401020303" pitchFamily="18" charset="0"/>
                <a:cs typeface="Times New Roman" panose="02020603050405020304" pitchFamily="18" charset="0"/>
              </a:rPr>
              <a:t>Progeny of cross</a:t>
            </a:r>
          </a:p>
        </p:txBody>
      </p:sp>
      <p:sp>
        <p:nvSpPr>
          <p:cNvPr id="28" name="TextBox 27">
            <a:extLst>
              <a:ext uri="{FF2B5EF4-FFF2-40B4-BE49-F238E27FC236}">
                <a16:creationId xmlns:a16="http://schemas.microsoft.com/office/drawing/2014/main" id="{DA7813B2-6E76-0D49-83F0-3ED53A1BAB3B}"/>
              </a:ext>
            </a:extLst>
          </p:cNvPr>
          <p:cNvSpPr txBox="1"/>
          <p:nvPr/>
        </p:nvSpPr>
        <p:spPr>
          <a:xfrm>
            <a:off x="1783478" y="1316838"/>
            <a:ext cx="2982076" cy="369332"/>
          </a:xfrm>
          <a:prstGeom prst="rect">
            <a:avLst/>
          </a:prstGeom>
          <a:noFill/>
        </p:spPr>
        <p:txBody>
          <a:bodyPr wrap="square" rtlCol="0">
            <a:spAutoFit/>
          </a:bodyPr>
          <a:lstStyle/>
          <a:p>
            <a:pPr algn="ctr"/>
            <a:r>
              <a:rPr lang="en-US" dirty="0">
                <a:solidFill>
                  <a:srgbClr val="FF0000"/>
                </a:solidFill>
                <a:latin typeface="Times New Roman" panose="02020603050405020304" pitchFamily="18" charset="0"/>
                <a:ea typeface="Baskerville" panose="02020502070401020303" pitchFamily="18" charset="0"/>
                <a:cs typeface="Times New Roman" panose="02020603050405020304" pitchFamily="18" charset="0"/>
              </a:rPr>
              <a:t>Susceptible</a:t>
            </a:r>
          </a:p>
        </p:txBody>
      </p:sp>
      <p:sp>
        <p:nvSpPr>
          <p:cNvPr id="29" name="TextBox 28">
            <a:extLst>
              <a:ext uri="{FF2B5EF4-FFF2-40B4-BE49-F238E27FC236}">
                <a16:creationId xmlns:a16="http://schemas.microsoft.com/office/drawing/2014/main" id="{AAD5E07B-1699-684B-8920-24F4D83E447F}"/>
              </a:ext>
            </a:extLst>
          </p:cNvPr>
          <p:cNvSpPr txBox="1"/>
          <p:nvPr/>
        </p:nvSpPr>
        <p:spPr>
          <a:xfrm>
            <a:off x="4027335" y="5926467"/>
            <a:ext cx="2982076" cy="369332"/>
          </a:xfrm>
          <a:prstGeom prst="rect">
            <a:avLst/>
          </a:prstGeom>
          <a:noFill/>
        </p:spPr>
        <p:txBody>
          <a:bodyPr wrap="square" rtlCol="0">
            <a:spAutoFit/>
          </a:bodyPr>
          <a:lstStyle/>
          <a:p>
            <a:pPr algn="ctr"/>
            <a:r>
              <a:rPr lang="en-US" dirty="0">
                <a:solidFill>
                  <a:schemeClr val="tx2"/>
                </a:solidFill>
                <a:latin typeface="Times New Roman" panose="02020603050405020304" pitchFamily="18" charset="0"/>
                <a:ea typeface="Baskerville" panose="02020502070401020303" pitchFamily="18" charset="0"/>
                <a:cs typeface="Times New Roman" panose="02020603050405020304" pitchFamily="18" charset="0"/>
              </a:rPr>
              <a:t>Castle Russet</a:t>
            </a:r>
          </a:p>
        </p:txBody>
      </p:sp>
      <p:sp>
        <p:nvSpPr>
          <p:cNvPr id="30" name="TextBox 29">
            <a:extLst>
              <a:ext uri="{FF2B5EF4-FFF2-40B4-BE49-F238E27FC236}">
                <a16:creationId xmlns:a16="http://schemas.microsoft.com/office/drawing/2014/main" id="{C22F5F80-A3A9-684D-B7A0-7E096FD60A05}"/>
              </a:ext>
            </a:extLst>
          </p:cNvPr>
          <p:cNvSpPr txBox="1"/>
          <p:nvPr/>
        </p:nvSpPr>
        <p:spPr>
          <a:xfrm>
            <a:off x="4014658" y="4347008"/>
            <a:ext cx="2982076" cy="369332"/>
          </a:xfrm>
          <a:prstGeom prst="rect">
            <a:avLst/>
          </a:prstGeom>
          <a:noFill/>
        </p:spPr>
        <p:txBody>
          <a:bodyPr wrap="square" rtlCol="0">
            <a:spAutoFit/>
          </a:bodyPr>
          <a:lstStyle/>
          <a:p>
            <a:pPr algn="ctr"/>
            <a:r>
              <a:rPr lang="en-US" dirty="0">
                <a:solidFill>
                  <a:srgbClr val="FF0000"/>
                </a:solidFill>
                <a:latin typeface="Times New Roman" panose="02020603050405020304" pitchFamily="18" charset="0"/>
                <a:ea typeface="Baskerville" panose="02020502070401020303" pitchFamily="18" charset="0"/>
                <a:cs typeface="Times New Roman" panose="02020603050405020304" pitchFamily="18" charset="0"/>
              </a:rPr>
              <a:t>Susceptible</a:t>
            </a:r>
          </a:p>
        </p:txBody>
      </p:sp>
      <p:pic>
        <p:nvPicPr>
          <p:cNvPr id="42" name="Picture 41" descr="dna_extraction.jpeg">
            <a:extLst>
              <a:ext uri="{FF2B5EF4-FFF2-40B4-BE49-F238E27FC236}">
                <a16:creationId xmlns:a16="http://schemas.microsoft.com/office/drawing/2014/main" id="{8F35FC78-B048-5C4D-A6EF-17E1E05850A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542161" y="1228261"/>
            <a:ext cx="1361271" cy="1404389"/>
          </a:xfrm>
          <a:prstGeom prst="rect">
            <a:avLst/>
          </a:prstGeom>
        </p:spPr>
      </p:pic>
      <p:pic>
        <p:nvPicPr>
          <p:cNvPr id="43" name="Picture 42" descr="pst1.png">
            <a:extLst>
              <a:ext uri="{FF2B5EF4-FFF2-40B4-BE49-F238E27FC236}">
                <a16:creationId xmlns:a16="http://schemas.microsoft.com/office/drawing/2014/main" id="{9DB11507-E71D-5248-B8F4-1AEAB293BA88}"/>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518427" y="2951054"/>
            <a:ext cx="1503497" cy="788039"/>
          </a:xfrm>
          <a:prstGeom prst="rect">
            <a:avLst/>
          </a:prstGeom>
        </p:spPr>
      </p:pic>
      <p:sp>
        <p:nvSpPr>
          <p:cNvPr id="50" name="TextBox 49">
            <a:extLst>
              <a:ext uri="{FF2B5EF4-FFF2-40B4-BE49-F238E27FC236}">
                <a16:creationId xmlns:a16="http://schemas.microsoft.com/office/drawing/2014/main" id="{7B39AF89-D638-AC49-8889-5C45BC464703}"/>
              </a:ext>
            </a:extLst>
          </p:cNvPr>
          <p:cNvSpPr txBox="1"/>
          <p:nvPr/>
        </p:nvSpPr>
        <p:spPr>
          <a:xfrm>
            <a:off x="1348136" y="-19219"/>
            <a:ext cx="8832960" cy="707886"/>
          </a:xfrm>
          <a:prstGeom prst="rect">
            <a:avLst/>
          </a:prstGeom>
          <a:noFill/>
        </p:spPr>
        <p:txBody>
          <a:bodyPr wrap="square" rtlCol="0">
            <a:spAutoFit/>
          </a:bodyPr>
          <a:lstStyle/>
          <a:p>
            <a:pPr algn="ctr"/>
            <a:r>
              <a:rPr lang="en-US" sz="4000" dirty="0">
                <a:latin typeface="Times New Roman" panose="02020603050405020304" pitchFamily="18" charset="0"/>
                <a:ea typeface="Baskerville" panose="02020502070401020303" pitchFamily="18" charset="0"/>
                <a:cs typeface="Times New Roman" panose="02020603050405020304" pitchFamily="18" charset="0"/>
              </a:rPr>
              <a:t>Genotyping-by-sequencing (GBS)</a:t>
            </a:r>
          </a:p>
        </p:txBody>
      </p:sp>
      <p:sp>
        <p:nvSpPr>
          <p:cNvPr id="60" name="Rectangle 59">
            <a:extLst>
              <a:ext uri="{FF2B5EF4-FFF2-40B4-BE49-F238E27FC236}">
                <a16:creationId xmlns:a16="http://schemas.microsoft.com/office/drawing/2014/main" id="{E5BC1C07-45E6-AD4C-8B84-92DE6B88CE07}"/>
              </a:ext>
            </a:extLst>
          </p:cNvPr>
          <p:cNvSpPr/>
          <p:nvPr/>
        </p:nvSpPr>
        <p:spPr>
          <a:xfrm>
            <a:off x="7521168" y="1346307"/>
            <a:ext cx="966651" cy="163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E35C55E1-2198-8C4D-85DF-53B112AA3791}"/>
              </a:ext>
            </a:extLst>
          </p:cNvPr>
          <p:cNvSpPr/>
          <p:nvPr/>
        </p:nvSpPr>
        <p:spPr>
          <a:xfrm>
            <a:off x="7091827" y="1346307"/>
            <a:ext cx="382684" cy="16375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A73B993D-6571-E244-937F-C0C786D44B21}"/>
              </a:ext>
            </a:extLst>
          </p:cNvPr>
          <p:cNvSpPr/>
          <p:nvPr/>
        </p:nvSpPr>
        <p:spPr>
          <a:xfrm>
            <a:off x="7516388" y="1586462"/>
            <a:ext cx="966651" cy="16375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FD5EFDC6-4A3C-8A40-9234-F7321F37C046}"/>
              </a:ext>
            </a:extLst>
          </p:cNvPr>
          <p:cNvSpPr/>
          <p:nvPr/>
        </p:nvSpPr>
        <p:spPr>
          <a:xfrm>
            <a:off x="7087046" y="1586462"/>
            <a:ext cx="382685" cy="17893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0846333F-17F8-534A-A1A3-D4694BF2C188}"/>
              </a:ext>
            </a:extLst>
          </p:cNvPr>
          <p:cNvSpPr/>
          <p:nvPr/>
        </p:nvSpPr>
        <p:spPr>
          <a:xfrm>
            <a:off x="7521168" y="1838875"/>
            <a:ext cx="966651" cy="163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E445C5A2-8346-3542-99E5-B92E2E835413}"/>
              </a:ext>
            </a:extLst>
          </p:cNvPr>
          <p:cNvSpPr/>
          <p:nvPr/>
        </p:nvSpPr>
        <p:spPr>
          <a:xfrm>
            <a:off x="7091827" y="1838875"/>
            <a:ext cx="382684" cy="16375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1C95A8F9-DFBE-1E4D-B5BF-4634B3EDDD5A}"/>
              </a:ext>
            </a:extLst>
          </p:cNvPr>
          <p:cNvSpPr/>
          <p:nvPr/>
        </p:nvSpPr>
        <p:spPr>
          <a:xfrm>
            <a:off x="7516388" y="2079030"/>
            <a:ext cx="966651" cy="163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C2BC3CE1-E976-FD42-9647-7ED7C3B8750F}"/>
              </a:ext>
            </a:extLst>
          </p:cNvPr>
          <p:cNvSpPr/>
          <p:nvPr/>
        </p:nvSpPr>
        <p:spPr>
          <a:xfrm>
            <a:off x="7087047" y="2079030"/>
            <a:ext cx="382684" cy="16375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16CBF75-DABA-164D-BC93-9DE5E6B0CC6A}"/>
              </a:ext>
            </a:extLst>
          </p:cNvPr>
          <p:cNvSpPr/>
          <p:nvPr/>
        </p:nvSpPr>
        <p:spPr>
          <a:xfrm>
            <a:off x="7519974" y="2324722"/>
            <a:ext cx="966651" cy="16375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083A7B24-FC6E-8A42-946F-0B1FE3515182}"/>
              </a:ext>
            </a:extLst>
          </p:cNvPr>
          <p:cNvSpPr/>
          <p:nvPr/>
        </p:nvSpPr>
        <p:spPr>
          <a:xfrm>
            <a:off x="7090633" y="2324722"/>
            <a:ext cx="382684" cy="163754"/>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08A47B92-D6AC-D14F-AB5C-4D52D3ED7BF6}"/>
              </a:ext>
            </a:extLst>
          </p:cNvPr>
          <p:cNvSpPr/>
          <p:nvPr/>
        </p:nvSpPr>
        <p:spPr>
          <a:xfrm>
            <a:off x="7515194" y="2564877"/>
            <a:ext cx="966651" cy="16375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440E74C2-437D-2E47-9A8C-67BCF7AC1FB2}"/>
              </a:ext>
            </a:extLst>
          </p:cNvPr>
          <p:cNvSpPr/>
          <p:nvPr/>
        </p:nvSpPr>
        <p:spPr>
          <a:xfrm>
            <a:off x="7098916" y="2564877"/>
            <a:ext cx="382684" cy="163754"/>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Arrow Connector 73">
            <a:extLst>
              <a:ext uri="{FF2B5EF4-FFF2-40B4-BE49-F238E27FC236}">
                <a16:creationId xmlns:a16="http://schemas.microsoft.com/office/drawing/2014/main" id="{C7A7C8FF-0B45-4F44-87BF-D6F0E1380CD3}"/>
              </a:ext>
            </a:extLst>
          </p:cNvPr>
          <p:cNvCxnSpPr>
            <a:cxnSpLocks/>
          </p:cNvCxnSpPr>
          <p:nvPr/>
        </p:nvCxnSpPr>
        <p:spPr>
          <a:xfrm>
            <a:off x="6422419" y="1959803"/>
            <a:ext cx="479296" cy="52253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5" name="TextBox 74">
            <a:extLst>
              <a:ext uri="{FF2B5EF4-FFF2-40B4-BE49-F238E27FC236}">
                <a16:creationId xmlns:a16="http://schemas.microsoft.com/office/drawing/2014/main" id="{CDF1BF14-B8AE-234E-A250-E6A964FCAACB}"/>
              </a:ext>
            </a:extLst>
          </p:cNvPr>
          <p:cNvSpPr txBox="1"/>
          <p:nvPr/>
        </p:nvSpPr>
        <p:spPr>
          <a:xfrm>
            <a:off x="5767048" y="1276489"/>
            <a:ext cx="1417346" cy="646331"/>
          </a:xfrm>
          <a:prstGeom prst="rect">
            <a:avLst/>
          </a:prstGeom>
          <a:noFill/>
        </p:spPr>
        <p:txBody>
          <a:bodyPr wrap="square" rtlCol="0">
            <a:spAutoFit/>
          </a:bodyPr>
          <a:lstStyle/>
          <a:p>
            <a:pPr algn="ctr"/>
            <a:r>
              <a:rPr lang="en-US" dirty="0">
                <a:latin typeface="Times New Roman" panose="02020603050405020304" pitchFamily="18" charset="0"/>
                <a:ea typeface="Baskerville" panose="02020502070401020303" pitchFamily="18" charset="0"/>
                <a:cs typeface="Times New Roman" panose="02020603050405020304" pitchFamily="18" charset="0"/>
              </a:rPr>
              <a:t>Sample barcode</a:t>
            </a:r>
          </a:p>
        </p:txBody>
      </p:sp>
      <p:cxnSp>
        <p:nvCxnSpPr>
          <p:cNvPr id="76" name="Straight Arrow Connector 75">
            <a:extLst>
              <a:ext uri="{FF2B5EF4-FFF2-40B4-BE49-F238E27FC236}">
                <a16:creationId xmlns:a16="http://schemas.microsoft.com/office/drawing/2014/main" id="{F0104008-403A-BF48-8FE1-C7A47EEFD0A5}"/>
              </a:ext>
            </a:extLst>
          </p:cNvPr>
          <p:cNvCxnSpPr>
            <a:cxnSpLocks/>
          </p:cNvCxnSpPr>
          <p:nvPr/>
        </p:nvCxnSpPr>
        <p:spPr>
          <a:xfrm flipV="1">
            <a:off x="7098916" y="2820217"/>
            <a:ext cx="657418" cy="46773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7" name="TextBox 76">
            <a:extLst>
              <a:ext uri="{FF2B5EF4-FFF2-40B4-BE49-F238E27FC236}">
                <a16:creationId xmlns:a16="http://schemas.microsoft.com/office/drawing/2014/main" id="{2212D4EB-2CB1-7C4F-91E6-3AD6BEB40195}"/>
              </a:ext>
            </a:extLst>
          </p:cNvPr>
          <p:cNvSpPr txBox="1"/>
          <p:nvPr/>
        </p:nvSpPr>
        <p:spPr>
          <a:xfrm>
            <a:off x="5596008" y="3278432"/>
            <a:ext cx="2982076" cy="369332"/>
          </a:xfrm>
          <a:prstGeom prst="rect">
            <a:avLst/>
          </a:prstGeom>
          <a:noFill/>
        </p:spPr>
        <p:txBody>
          <a:bodyPr wrap="square" rtlCol="0">
            <a:spAutoFit/>
          </a:bodyPr>
          <a:lstStyle/>
          <a:p>
            <a:pPr algn="ctr"/>
            <a:r>
              <a:rPr lang="en-US" dirty="0">
                <a:latin typeface="Times New Roman" panose="02020603050405020304" pitchFamily="18" charset="0"/>
                <a:ea typeface="Baskerville" panose="02020502070401020303" pitchFamily="18" charset="0"/>
                <a:cs typeface="Times New Roman" panose="02020603050405020304" pitchFamily="18" charset="0"/>
              </a:rPr>
              <a:t>DNA sequence</a:t>
            </a:r>
          </a:p>
        </p:txBody>
      </p:sp>
      <p:sp>
        <p:nvSpPr>
          <p:cNvPr id="78" name="TextBox 77">
            <a:extLst>
              <a:ext uri="{FF2B5EF4-FFF2-40B4-BE49-F238E27FC236}">
                <a16:creationId xmlns:a16="http://schemas.microsoft.com/office/drawing/2014/main" id="{5AB81173-96EA-8040-B3BC-2EDD4FBF9AF6}"/>
              </a:ext>
            </a:extLst>
          </p:cNvPr>
          <p:cNvSpPr txBox="1"/>
          <p:nvPr/>
        </p:nvSpPr>
        <p:spPr>
          <a:xfrm>
            <a:off x="3764507" y="720391"/>
            <a:ext cx="2982076" cy="369332"/>
          </a:xfrm>
          <a:prstGeom prst="rect">
            <a:avLst/>
          </a:prstGeom>
          <a:noFill/>
        </p:spPr>
        <p:txBody>
          <a:bodyPr wrap="square" rtlCol="0">
            <a:spAutoFit/>
          </a:bodyPr>
          <a:lstStyle/>
          <a:p>
            <a:pPr algn="ctr"/>
            <a:r>
              <a:rPr lang="en-US" b="1" dirty="0">
                <a:latin typeface="Times New Roman" panose="02020603050405020304" pitchFamily="18" charset="0"/>
                <a:ea typeface="Baskerville" panose="02020502070401020303" pitchFamily="18" charset="0"/>
                <a:cs typeface="Times New Roman" panose="02020603050405020304" pitchFamily="18" charset="0"/>
              </a:rPr>
              <a:t>DNA digestion</a:t>
            </a:r>
          </a:p>
        </p:txBody>
      </p:sp>
      <p:sp>
        <p:nvSpPr>
          <p:cNvPr id="79" name="TextBox 78">
            <a:extLst>
              <a:ext uri="{FF2B5EF4-FFF2-40B4-BE49-F238E27FC236}">
                <a16:creationId xmlns:a16="http://schemas.microsoft.com/office/drawing/2014/main" id="{963B4EC1-16F6-3442-A63C-9876A41C9EBF}"/>
              </a:ext>
            </a:extLst>
          </p:cNvPr>
          <p:cNvSpPr txBox="1"/>
          <p:nvPr/>
        </p:nvSpPr>
        <p:spPr>
          <a:xfrm>
            <a:off x="6358208" y="738883"/>
            <a:ext cx="2982076" cy="369332"/>
          </a:xfrm>
          <a:prstGeom prst="rect">
            <a:avLst/>
          </a:prstGeom>
          <a:noFill/>
        </p:spPr>
        <p:txBody>
          <a:bodyPr wrap="square" rtlCol="0">
            <a:spAutoFit/>
          </a:bodyPr>
          <a:lstStyle/>
          <a:p>
            <a:pPr algn="ctr"/>
            <a:r>
              <a:rPr lang="en-US" b="1" dirty="0">
                <a:latin typeface="Times New Roman" panose="02020603050405020304" pitchFamily="18" charset="0"/>
                <a:ea typeface="Baskerville" panose="02020502070401020303" pitchFamily="18" charset="0"/>
                <a:cs typeface="Times New Roman" panose="02020603050405020304" pitchFamily="18" charset="0"/>
              </a:rPr>
              <a:t>Library construction</a:t>
            </a:r>
          </a:p>
        </p:txBody>
      </p:sp>
      <p:sp>
        <p:nvSpPr>
          <p:cNvPr id="81" name="TextBox 80">
            <a:extLst>
              <a:ext uri="{FF2B5EF4-FFF2-40B4-BE49-F238E27FC236}">
                <a16:creationId xmlns:a16="http://schemas.microsoft.com/office/drawing/2014/main" id="{B3D7BCB0-00A4-BE42-B7AA-690C7052BF0F}"/>
              </a:ext>
            </a:extLst>
          </p:cNvPr>
          <p:cNvSpPr txBox="1"/>
          <p:nvPr/>
        </p:nvSpPr>
        <p:spPr>
          <a:xfrm>
            <a:off x="503743" y="781125"/>
            <a:ext cx="2982076" cy="646331"/>
          </a:xfrm>
          <a:prstGeom prst="rect">
            <a:avLst/>
          </a:prstGeom>
          <a:noFill/>
        </p:spPr>
        <p:txBody>
          <a:bodyPr wrap="square" rtlCol="0">
            <a:spAutoFit/>
          </a:bodyPr>
          <a:lstStyle/>
          <a:p>
            <a:pPr algn="ctr"/>
            <a:r>
              <a:rPr lang="en-US" b="1" dirty="0">
                <a:latin typeface="Times New Roman" panose="02020603050405020304" pitchFamily="18" charset="0"/>
                <a:ea typeface="Baskerville" panose="02020502070401020303" pitchFamily="18" charset="0"/>
                <a:cs typeface="Times New Roman" panose="02020603050405020304" pitchFamily="18" charset="0"/>
              </a:rPr>
              <a:t>DNA extraction from all progeny</a:t>
            </a:r>
          </a:p>
        </p:txBody>
      </p:sp>
    </p:spTree>
    <p:extLst>
      <p:ext uri="{BB962C8B-B14F-4D97-AF65-F5344CB8AC3E}">
        <p14:creationId xmlns:p14="http://schemas.microsoft.com/office/powerpoint/2010/main" val="2211206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53F89271-9BA8-DF48-BD67-0782D5ABDB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3743" y="4110557"/>
            <a:ext cx="4014068" cy="2275110"/>
          </a:xfrm>
          <a:prstGeom prst="rect">
            <a:avLst/>
          </a:prstGeom>
        </p:spPr>
      </p:pic>
      <p:pic>
        <p:nvPicPr>
          <p:cNvPr id="31" name="Picture 30">
            <a:extLst>
              <a:ext uri="{FF2B5EF4-FFF2-40B4-BE49-F238E27FC236}">
                <a16:creationId xmlns:a16="http://schemas.microsoft.com/office/drawing/2014/main" id="{A6FC3D3C-4653-FB46-A7F1-80267FE289B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972" y="1723052"/>
            <a:ext cx="1598851" cy="1065635"/>
          </a:xfrm>
          <a:prstGeom prst="rect">
            <a:avLst/>
          </a:prstGeom>
        </p:spPr>
      </p:pic>
      <p:cxnSp>
        <p:nvCxnSpPr>
          <p:cNvPr id="8" name="Straight Arrow Connector 7">
            <a:extLst>
              <a:ext uri="{FF2B5EF4-FFF2-40B4-BE49-F238E27FC236}">
                <a16:creationId xmlns:a16="http://schemas.microsoft.com/office/drawing/2014/main" id="{27943B50-298F-614C-B5A3-3215AA72947C}"/>
              </a:ext>
            </a:extLst>
          </p:cNvPr>
          <p:cNvCxnSpPr>
            <a:cxnSpLocks/>
          </p:cNvCxnSpPr>
          <p:nvPr/>
        </p:nvCxnSpPr>
        <p:spPr>
          <a:xfrm flipH="1">
            <a:off x="3861985" y="4602126"/>
            <a:ext cx="951973" cy="59420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952E870F-825C-EF4D-B29C-066470B485F9}"/>
              </a:ext>
            </a:extLst>
          </p:cNvPr>
          <p:cNvCxnSpPr>
            <a:cxnSpLocks/>
          </p:cNvCxnSpPr>
          <p:nvPr/>
        </p:nvCxnSpPr>
        <p:spPr>
          <a:xfrm flipH="1" flipV="1">
            <a:off x="3826503" y="5254488"/>
            <a:ext cx="1106285" cy="59782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34527FEF-BC86-704A-B563-68445DB2AA0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90271" y="1815072"/>
            <a:ext cx="1049030" cy="832605"/>
          </a:xfrm>
          <a:prstGeom prst="rect">
            <a:avLst/>
          </a:prstGeom>
        </p:spPr>
      </p:pic>
      <p:sp>
        <p:nvSpPr>
          <p:cNvPr id="11" name="TextBox 10">
            <a:extLst>
              <a:ext uri="{FF2B5EF4-FFF2-40B4-BE49-F238E27FC236}">
                <a16:creationId xmlns:a16="http://schemas.microsoft.com/office/drawing/2014/main" id="{6E586E39-EBFE-D441-9A05-63C85099C85B}"/>
              </a:ext>
            </a:extLst>
          </p:cNvPr>
          <p:cNvSpPr txBox="1"/>
          <p:nvPr/>
        </p:nvSpPr>
        <p:spPr>
          <a:xfrm>
            <a:off x="1762823" y="2068290"/>
            <a:ext cx="552226" cy="520463"/>
          </a:xfrm>
          <a:prstGeom prst="rect">
            <a:avLst/>
          </a:prstGeom>
          <a:noFill/>
        </p:spPr>
        <p:txBody>
          <a:bodyPr wrap="square" rtlCol="0">
            <a:spAutoFit/>
          </a:bodyPr>
          <a:lstStyle/>
          <a:p>
            <a:pPr algn="ctr"/>
            <a:r>
              <a:rPr lang="en-US" sz="2782" b="1" dirty="0"/>
              <a:t>X</a:t>
            </a:r>
          </a:p>
        </p:txBody>
      </p:sp>
      <p:sp>
        <p:nvSpPr>
          <p:cNvPr id="12" name="Rectangle 11">
            <a:extLst>
              <a:ext uri="{FF2B5EF4-FFF2-40B4-BE49-F238E27FC236}">
                <a16:creationId xmlns:a16="http://schemas.microsoft.com/office/drawing/2014/main" id="{C0682912-7085-9644-A4F6-FDBCA21016A2}"/>
              </a:ext>
            </a:extLst>
          </p:cNvPr>
          <p:cNvSpPr/>
          <p:nvPr/>
        </p:nvSpPr>
        <p:spPr>
          <a:xfrm>
            <a:off x="435454" y="2808116"/>
            <a:ext cx="161257" cy="297026"/>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0658" tIns="35329" rIns="70658" bIns="35329" numCol="1" spcCol="0" rtlCol="0" fromWordArt="0" anchor="ctr" anchorCtr="0" forceAA="0" compatLnSpc="1">
            <a:prstTxWarp prst="textNoShape">
              <a:avLst/>
            </a:prstTxWarp>
            <a:noAutofit/>
          </a:bodyPr>
          <a:lstStyle/>
          <a:p>
            <a:pPr algn="ctr"/>
            <a:endParaRPr lang="en-US" sz="1391"/>
          </a:p>
        </p:txBody>
      </p:sp>
      <p:sp>
        <p:nvSpPr>
          <p:cNvPr id="13" name="Rectangle 12">
            <a:extLst>
              <a:ext uri="{FF2B5EF4-FFF2-40B4-BE49-F238E27FC236}">
                <a16:creationId xmlns:a16="http://schemas.microsoft.com/office/drawing/2014/main" id="{9AEE1B5B-8BA5-134B-BB49-EB617A741C84}"/>
              </a:ext>
            </a:extLst>
          </p:cNvPr>
          <p:cNvSpPr/>
          <p:nvPr/>
        </p:nvSpPr>
        <p:spPr>
          <a:xfrm>
            <a:off x="666784" y="2808116"/>
            <a:ext cx="161257" cy="297026"/>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0658" tIns="35329" rIns="70658" bIns="35329" numCol="1" spcCol="0" rtlCol="0" fromWordArt="0" anchor="ctr" anchorCtr="0" forceAA="0" compatLnSpc="1">
            <a:prstTxWarp prst="textNoShape">
              <a:avLst/>
            </a:prstTxWarp>
            <a:noAutofit/>
          </a:bodyPr>
          <a:lstStyle/>
          <a:p>
            <a:pPr algn="ctr"/>
            <a:endParaRPr lang="en-US" sz="1391"/>
          </a:p>
        </p:txBody>
      </p:sp>
      <p:sp>
        <p:nvSpPr>
          <p:cNvPr id="14" name="Rectangle 13">
            <a:extLst>
              <a:ext uri="{FF2B5EF4-FFF2-40B4-BE49-F238E27FC236}">
                <a16:creationId xmlns:a16="http://schemas.microsoft.com/office/drawing/2014/main" id="{1CFEE228-828A-974A-A953-D2D6FFF4C67E}"/>
              </a:ext>
            </a:extLst>
          </p:cNvPr>
          <p:cNvSpPr/>
          <p:nvPr/>
        </p:nvSpPr>
        <p:spPr>
          <a:xfrm>
            <a:off x="928389" y="2808116"/>
            <a:ext cx="161257" cy="29702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0658" tIns="35329" rIns="70658" bIns="35329" numCol="1" spcCol="0" rtlCol="0" fromWordArt="0" anchor="ctr" anchorCtr="0" forceAA="0" compatLnSpc="1">
            <a:prstTxWarp prst="textNoShape">
              <a:avLst/>
            </a:prstTxWarp>
            <a:noAutofit/>
          </a:bodyPr>
          <a:lstStyle/>
          <a:p>
            <a:pPr algn="ctr"/>
            <a:endParaRPr lang="en-US" sz="1391"/>
          </a:p>
        </p:txBody>
      </p:sp>
      <p:sp>
        <p:nvSpPr>
          <p:cNvPr id="15" name="Rectangle 14">
            <a:extLst>
              <a:ext uri="{FF2B5EF4-FFF2-40B4-BE49-F238E27FC236}">
                <a16:creationId xmlns:a16="http://schemas.microsoft.com/office/drawing/2014/main" id="{9FC3183A-1F95-634A-A6D1-86D2F6BA0133}"/>
              </a:ext>
            </a:extLst>
          </p:cNvPr>
          <p:cNvSpPr/>
          <p:nvPr/>
        </p:nvSpPr>
        <p:spPr>
          <a:xfrm>
            <a:off x="1159719" y="2808116"/>
            <a:ext cx="161257" cy="29702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0658" tIns="35329" rIns="70658" bIns="35329" numCol="1" spcCol="0" rtlCol="0" fromWordArt="0" anchor="ctr" anchorCtr="0" forceAA="0" compatLnSpc="1">
            <a:prstTxWarp prst="textNoShape">
              <a:avLst/>
            </a:prstTxWarp>
            <a:noAutofit/>
          </a:bodyPr>
          <a:lstStyle/>
          <a:p>
            <a:pPr algn="ctr"/>
            <a:endParaRPr lang="en-US" sz="1391"/>
          </a:p>
        </p:txBody>
      </p:sp>
      <p:sp>
        <p:nvSpPr>
          <p:cNvPr id="16" name="Rectangle 15">
            <a:extLst>
              <a:ext uri="{FF2B5EF4-FFF2-40B4-BE49-F238E27FC236}">
                <a16:creationId xmlns:a16="http://schemas.microsoft.com/office/drawing/2014/main" id="{23620EEB-4B5A-A042-9EA7-D1FED05739FC}"/>
              </a:ext>
            </a:extLst>
          </p:cNvPr>
          <p:cNvSpPr/>
          <p:nvPr/>
        </p:nvSpPr>
        <p:spPr>
          <a:xfrm>
            <a:off x="2781735" y="2762609"/>
            <a:ext cx="161257" cy="29702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0658" tIns="35329" rIns="70658" bIns="35329" numCol="1" spcCol="0" rtlCol="0" fromWordArt="0" anchor="ctr" anchorCtr="0" forceAA="0" compatLnSpc="1">
            <a:prstTxWarp prst="textNoShape">
              <a:avLst/>
            </a:prstTxWarp>
            <a:noAutofit/>
          </a:bodyPr>
          <a:lstStyle/>
          <a:p>
            <a:pPr algn="ctr"/>
            <a:endParaRPr lang="en-US" sz="1391"/>
          </a:p>
        </p:txBody>
      </p:sp>
      <p:sp>
        <p:nvSpPr>
          <p:cNvPr id="17" name="Rectangle 16">
            <a:extLst>
              <a:ext uri="{FF2B5EF4-FFF2-40B4-BE49-F238E27FC236}">
                <a16:creationId xmlns:a16="http://schemas.microsoft.com/office/drawing/2014/main" id="{BEB2130A-D998-BF48-8830-5BD317D5460C}"/>
              </a:ext>
            </a:extLst>
          </p:cNvPr>
          <p:cNvSpPr/>
          <p:nvPr/>
        </p:nvSpPr>
        <p:spPr>
          <a:xfrm>
            <a:off x="3013065" y="2762609"/>
            <a:ext cx="161257" cy="29702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0658" tIns="35329" rIns="70658" bIns="35329" numCol="1" spcCol="0" rtlCol="0" fromWordArt="0" anchor="ctr" anchorCtr="0" forceAA="0" compatLnSpc="1">
            <a:prstTxWarp prst="textNoShape">
              <a:avLst/>
            </a:prstTxWarp>
            <a:noAutofit/>
          </a:bodyPr>
          <a:lstStyle/>
          <a:p>
            <a:pPr algn="ctr"/>
            <a:endParaRPr lang="en-US" sz="1391"/>
          </a:p>
        </p:txBody>
      </p:sp>
      <p:sp>
        <p:nvSpPr>
          <p:cNvPr id="18" name="Rectangle 17">
            <a:extLst>
              <a:ext uri="{FF2B5EF4-FFF2-40B4-BE49-F238E27FC236}">
                <a16:creationId xmlns:a16="http://schemas.microsoft.com/office/drawing/2014/main" id="{F3FAA36A-08DA-D64B-869F-63D789320ECB}"/>
              </a:ext>
            </a:extLst>
          </p:cNvPr>
          <p:cNvSpPr/>
          <p:nvPr/>
        </p:nvSpPr>
        <p:spPr>
          <a:xfrm>
            <a:off x="3274670" y="2762609"/>
            <a:ext cx="161257" cy="297026"/>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0658" tIns="35329" rIns="70658" bIns="35329" numCol="1" spcCol="0" rtlCol="0" fromWordArt="0" anchor="ctr" anchorCtr="0" forceAA="0" compatLnSpc="1">
            <a:prstTxWarp prst="textNoShape">
              <a:avLst/>
            </a:prstTxWarp>
            <a:noAutofit/>
          </a:bodyPr>
          <a:lstStyle/>
          <a:p>
            <a:pPr algn="ctr"/>
            <a:endParaRPr lang="en-US" sz="1391"/>
          </a:p>
        </p:txBody>
      </p:sp>
      <p:sp>
        <p:nvSpPr>
          <p:cNvPr id="19" name="Rectangle 18">
            <a:extLst>
              <a:ext uri="{FF2B5EF4-FFF2-40B4-BE49-F238E27FC236}">
                <a16:creationId xmlns:a16="http://schemas.microsoft.com/office/drawing/2014/main" id="{D02E067A-CFE6-0142-9159-7B54ECFE994A}"/>
              </a:ext>
            </a:extLst>
          </p:cNvPr>
          <p:cNvSpPr/>
          <p:nvPr/>
        </p:nvSpPr>
        <p:spPr>
          <a:xfrm>
            <a:off x="3506000" y="2762609"/>
            <a:ext cx="161257" cy="297026"/>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0658" tIns="35329" rIns="70658" bIns="35329" numCol="1" spcCol="0" rtlCol="0" fromWordArt="0" anchor="ctr" anchorCtr="0" forceAA="0" compatLnSpc="1">
            <a:prstTxWarp prst="textNoShape">
              <a:avLst/>
            </a:prstTxWarp>
            <a:noAutofit/>
          </a:bodyPr>
          <a:lstStyle/>
          <a:p>
            <a:pPr algn="ctr"/>
            <a:endParaRPr lang="en-US" sz="1391"/>
          </a:p>
        </p:txBody>
      </p:sp>
      <p:sp>
        <p:nvSpPr>
          <p:cNvPr id="20" name="Rectangle 19">
            <a:extLst>
              <a:ext uri="{FF2B5EF4-FFF2-40B4-BE49-F238E27FC236}">
                <a16:creationId xmlns:a16="http://schemas.microsoft.com/office/drawing/2014/main" id="{0B8FB7BB-DBF0-3D41-B9CA-6BF2FE269312}"/>
              </a:ext>
            </a:extLst>
          </p:cNvPr>
          <p:cNvSpPr/>
          <p:nvPr/>
        </p:nvSpPr>
        <p:spPr>
          <a:xfrm>
            <a:off x="1742485" y="3382289"/>
            <a:ext cx="161257" cy="297026"/>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0658" tIns="35329" rIns="70658" bIns="35329" numCol="1" spcCol="0" rtlCol="0" fromWordArt="0" anchor="ctr" anchorCtr="0" forceAA="0" compatLnSpc="1">
            <a:prstTxWarp prst="textNoShape">
              <a:avLst/>
            </a:prstTxWarp>
            <a:noAutofit/>
          </a:bodyPr>
          <a:lstStyle/>
          <a:p>
            <a:pPr algn="ctr"/>
            <a:endParaRPr lang="en-US" sz="1391"/>
          </a:p>
        </p:txBody>
      </p:sp>
      <p:sp>
        <p:nvSpPr>
          <p:cNvPr id="21" name="Rectangle 20">
            <a:extLst>
              <a:ext uri="{FF2B5EF4-FFF2-40B4-BE49-F238E27FC236}">
                <a16:creationId xmlns:a16="http://schemas.microsoft.com/office/drawing/2014/main" id="{4D83AAF4-646E-8940-8722-1F915D088E5A}"/>
              </a:ext>
            </a:extLst>
          </p:cNvPr>
          <p:cNvSpPr/>
          <p:nvPr/>
        </p:nvSpPr>
        <p:spPr>
          <a:xfrm>
            <a:off x="1973815" y="3382289"/>
            <a:ext cx="161257" cy="29702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0658" tIns="35329" rIns="70658" bIns="35329" numCol="1" spcCol="0" rtlCol="0" fromWordArt="0" anchor="ctr" anchorCtr="0" forceAA="0" compatLnSpc="1">
            <a:prstTxWarp prst="textNoShape">
              <a:avLst/>
            </a:prstTxWarp>
            <a:noAutofit/>
          </a:bodyPr>
          <a:lstStyle/>
          <a:p>
            <a:pPr algn="ctr"/>
            <a:endParaRPr lang="en-US" sz="1391"/>
          </a:p>
        </p:txBody>
      </p:sp>
      <p:sp>
        <p:nvSpPr>
          <p:cNvPr id="22" name="Rectangle 21">
            <a:extLst>
              <a:ext uri="{FF2B5EF4-FFF2-40B4-BE49-F238E27FC236}">
                <a16:creationId xmlns:a16="http://schemas.microsoft.com/office/drawing/2014/main" id="{C427E070-106A-9B4D-A878-45DFFA5E4926}"/>
              </a:ext>
            </a:extLst>
          </p:cNvPr>
          <p:cNvSpPr/>
          <p:nvPr/>
        </p:nvSpPr>
        <p:spPr>
          <a:xfrm>
            <a:off x="2235420" y="3382289"/>
            <a:ext cx="161257" cy="29702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0658" tIns="35329" rIns="70658" bIns="35329" numCol="1" spcCol="0" rtlCol="0" fromWordArt="0" anchor="ctr" anchorCtr="0" forceAA="0" compatLnSpc="1">
            <a:prstTxWarp prst="textNoShape">
              <a:avLst/>
            </a:prstTxWarp>
            <a:noAutofit/>
          </a:bodyPr>
          <a:lstStyle/>
          <a:p>
            <a:pPr algn="ctr"/>
            <a:endParaRPr lang="en-US" sz="1391"/>
          </a:p>
        </p:txBody>
      </p:sp>
      <p:sp>
        <p:nvSpPr>
          <p:cNvPr id="23" name="Rectangle 22">
            <a:extLst>
              <a:ext uri="{FF2B5EF4-FFF2-40B4-BE49-F238E27FC236}">
                <a16:creationId xmlns:a16="http://schemas.microsoft.com/office/drawing/2014/main" id="{9CC51FFF-7766-D446-ABAB-9FE7CA84F98C}"/>
              </a:ext>
            </a:extLst>
          </p:cNvPr>
          <p:cNvSpPr/>
          <p:nvPr/>
        </p:nvSpPr>
        <p:spPr>
          <a:xfrm>
            <a:off x="2466750" y="3382289"/>
            <a:ext cx="161257" cy="297026"/>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0658" tIns="35329" rIns="70658" bIns="35329" numCol="1" spcCol="0" rtlCol="0" fromWordArt="0" anchor="ctr" anchorCtr="0" forceAA="0" compatLnSpc="1">
            <a:prstTxWarp prst="textNoShape">
              <a:avLst/>
            </a:prstTxWarp>
            <a:noAutofit/>
          </a:bodyPr>
          <a:lstStyle/>
          <a:p>
            <a:pPr algn="ctr"/>
            <a:endParaRPr lang="en-US" sz="1391"/>
          </a:p>
        </p:txBody>
      </p:sp>
      <p:sp>
        <p:nvSpPr>
          <p:cNvPr id="24" name="TextBox 23">
            <a:extLst>
              <a:ext uri="{FF2B5EF4-FFF2-40B4-BE49-F238E27FC236}">
                <a16:creationId xmlns:a16="http://schemas.microsoft.com/office/drawing/2014/main" id="{8AB904FE-8CFC-CB4C-B2A7-1512B9334A98}"/>
              </a:ext>
            </a:extLst>
          </p:cNvPr>
          <p:cNvSpPr txBox="1"/>
          <p:nvPr/>
        </p:nvSpPr>
        <p:spPr>
          <a:xfrm>
            <a:off x="-492769" y="1382206"/>
            <a:ext cx="2982076" cy="369332"/>
          </a:xfrm>
          <a:prstGeom prst="rect">
            <a:avLst/>
          </a:prstGeom>
          <a:noFill/>
        </p:spPr>
        <p:txBody>
          <a:bodyPr wrap="square" rtlCol="0">
            <a:spAutoFit/>
          </a:bodyPr>
          <a:lstStyle/>
          <a:p>
            <a:pPr algn="ctr"/>
            <a:r>
              <a:rPr lang="en-US" dirty="0">
                <a:solidFill>
                  <a:srgbClr val="0070C0"/>
                </a:solidFill>
                <a:latin typeface="Times New Roman" panose="02020603050405020304" pitchFamily="18" charset="0"/>
                <a:ea typeface="Baskerville" panose="02020502070401020303" pitchFamily="18" charset="0"/>
                <a:cs typeface="Times New Roman" panose="02020603050405020304" pitchFamily="18" charset="0"/>
              </a:rPr>
              <a:t>Castle Russet</a:t>
            </a:r>
          </a:p>
        </p:txBody>
      </p:sp>
      <p:sp>
        <p:nvSpPr>
          <p:cNvPr id="25" name="Left Bracket 24">
            <a:extLst>
              <a:ext uri="{FF2B5EF4-FFF2-40B4-BE49-F238E27FC236}">
                <a16:creationId xmlns:a16="http://schemas.microsoft.com/office/drawing/2014/main" id="{CD8287B8-B8C2-6A40-9AC6-93F70BCD5FE8}"/>
              </a:ext>
            </a:extLst>
          </p:cNvPr>
          <p:cNvSpPr/>
          <p:nvPr/>
        </p:nvSpPr>
        <p:spPr>
          <a:xfrm>
            <a:off x="1581216" y="3292254"/>
            <a:ext cx="68112" cy="470871"/>
          </a:xfrm>
          <a:prstGeom prst="lef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Left Bracket 25">
            <a:extLst>
              <a:ext uri="{FF2B5EF4-FFF2-40B4-BE49-F238E27FC236}">
                <a16:creationId xmlns:a16="http://schemas.microsoft.com/office/drawing/2014/main" id="{72741E89-ED02-8F42-A5CE-171F1B810F76}"/>
              </a:ext>
            </a:extLst>
          </p:cNvPr>
          <p:cNvSpPr/>
          <p:nvPr/>
        </p:nvSpPr>
        <p:spPr>
          <a:xfrm rot="10800000">
            <a:off x="2774838" y="3292254"/>
            <a:ext cx="68112" cy="470871"/>
          </a:xfrm>
          <a:prstGeom prst="lef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a:extLst>
              <a:ext uri="{FF2B5EF4-FFF2-40B4-BE49-F238E27FC236}">
                <a16:creationId xmlns:a16="http://schemas.microsoft.com/office/drawing/2014/main" id="{D0A2BBFB-15DB-424B-AF4B-01CB63238934}"/>
              </a:ext>
            </a:extLst>
          </p:cNvPr>
          <p:cNvSpPr txBox="1"/>
          <p:nvPr/>
        </p:nvSpPr>
        <p:spPr>
          <a:xfrm>
            <a:off x="-679566" y="3384242"/>
            <a:ext cx="2982076" cy="307777"/>
          </a:xfrm>
          <a:prstGeom prst="rect">
            <a:avLst/>
          </a:prstGeom>
          <a:noFill/>
        </p:spPr>
        <p:txBody>
          <a:bodyPr wrap="square" rtlCol="0">
            <a:spAutoFit/>
          </a:bodyPr>
          <a:lstStyle/>
          <a:p>
            <a:pPr algn="ctr"/>
            <a:r>
              <a:rPr lang="en-US" sz="1400" dirty="0">
                <a:latin typeface="Times New Roman" panose="02020603050405020304" pitchFamily="18" charset="0"/>
                <a:ea typeface="Baskerville" panose="02020502070401020303" pitchFamily="18" charset="0"/>
                <a:cs typeface="Times New Roman" panose="02020603050405020304" pitchFamily="18" charset="0"/>
              </a:rPr>
              <a:t>Progeny of cross</a:t>
            </a:r>
          </a:p>
        </p:txBody>
      </p:sp>
      <p:sp>
        <p:nvSpPr>
          <p:cNvPr id="28" name="TextBox 27">
            <a:extLst>
              <a:ext uri="{FF2B5EF4-FFF2-40B4-BE49-F238E27FC236}">
                <a16:creationId xmlns:a16="http://schemas.microsoft.com/office/drawing/2014/main" id="{DA7813B2-6E76-0D49-83F0-3ED53A1BAB3B}"/>
              </a:ext>
            </a:extLst>
          </p:cNvPr>
          <p:cNvSpPr txBox="1"/>
          <p:nvPr/>
        </p:nvSpPr>
        <p:spPr>
          <a:xfrm>
            <a:off x="1783478" y="1316838"/>
            <a:ext cx="2982076" cy="369332"/>
          </a:xfrm>
          <a:prstGeom prst="rect">
            <a:avLst/>
          </a:prstGeom>
          <a:noFill/>
        </p:spPr>
        <p:txBody>
          <a:bodyPr wrap="square" rtlCol="0">
            <a:spAutoFit/>
          </a:bodyPr>
          <a:lstStyle/>
          <a:p>
            <a:pPr algn="ctr"/>
            <a:r>
              <a:rPr lang="en-US" dirty="0">
                <a:solidFill>
                  <a:srgbClr val="FF0000"/>
                </a:solidFill>
                <a:latin typeface="Times New Roman" panose="02020603050405020304" pitchFamily="18" charset="0"/>
                <a:ea typeface="Baskerville" panose="02020502070401020303" pitchFamily="18" charset="0"/>
                <a:cs typeface="Times New Roman" panose="02020603050405020304" pitchFamily="18" charset="0"/>
              </a:rPr>
              <a:t>Susceptible</a:t>
            </a:r>
          </a:p>
        </p:txBody>
      </p:sp>
      <p:sp>
        <p:nvSpPr>
          <p:cNvPr id="29" name="TextBox 28">
            <a:extLst>
              <a:ext uri="{FF2B5EF4-FFF2-40B4-BE49-F238E27FC236}">
                <a16:creationId xmlns:a16="http://schemas.microsoft.com/office/drawing/2014/main" id="{AAD5E07B-1699-684B-8920-24F4D83E447F}"/>
              </a:ext>
            </a:extLst>
          </p:cNvPr>
          <p:cNvSpPr txBox="1"/>
          <p:nvPr/>
        </p:nvSpPr>
        <p:spPr>
          <a:xfrm>
            <a:off x="4027335" y="5926467"/>
            <a:ext cx="2982076" cy="369332"/>
          </a:xfrm>
          <a:prstGeom prst="rect">
            <a:avLst/>
          </a:prstGeom>
          <a:noFill/>
        </p:spPr>
        <p:txBody>
          <a:bodyPr wrap="square" rtlCol="0">
            <a:spAutoFit/>
          </a:bodyPr>
          <a:lstStyle/>
          <a:p>
            <a:pPr algn="ctr"/>
            <a:r>
              <a:rPr lang="en-US" dirty="0">
                <a:solidFill>
                  <a:schemeClr val="tx2"/>
                </a:solidFill>
                <a:latin typeface="Times New Roman" panose="02020603050405020304" pitchFamily="18" charset="0"/>
                <a:ea typeface="Baskerville" panose="02020502070401020303" pitchFamily="18" charset="0"/>
                <a:cs typeface="Times New Roman" panose="02020603050405020304" pitchFamily="18" charset="0"/>
              </a:rPr>
              <a:t>Castle Russet</a:t>
            </a:r>
          </a:p>
        </p:txBody>
      </p:sp>
      <p:sp>
        <p:nvSpPr>
          <p:cNvPr id="30" name="TextBox 29">
            <a:extLst>
              <a:ext uri="{FF2B5EF4-FFF2-40B4-BE49-F238E27FC236}">
                <a16:creationId xmlns:a16="http://schemas.microsoft.com/office/drawing/2014/main" id="{C22F5F80-A3A9-684D-B7A0-7E096FD60A05}"/>
              </a:ext>
            </a:extLst>
          </p:cNvPr>
          <p:cNvSpPr txBox="1"/>
          <p:nvPr/>
        </p:nvSpPr>
        <p:spPr>
          <a:xfrm>
            <a:off x="4014658" y="4347008"/>
            <a:ext cx="2982076" cy="369332"/>
          </a:xfrm>
          <a:prstGeom prst="rect">
            <a:avLst/>
          </a:prstGeom>
          <a:noFill/>
        </p:spPr>
        <p:txBody>
          <a:bodyPr wrap="square" rtlCol="0">
            <a:spAutoFit/>
          </a:bodyPr>
          <a:lstStyle/>
          <a:p>
            <a:pPr algn="ctr"/>
            <a:r>
              <a:rPr lang="en-US" dirty="0">
                <a:solidFill>
                  <a:srgbClr val="FF0000"/>
                </a:solidFill>
                <a:latin typeface="Times New Roman" panose="02020603050405020304" pitchFamily="18" charset="0"/>
                <a:ea typeface="Baskerville" panose="02020502070401020303" pitchFamily="18" charset="0"/>
                <a:cs typeface="Times New Roman" panose="02020603050405020304" pitchFamily="18" charset="0"/>
              </a:rPr>
              <a:t>Susceptible</a:t>
            </a:r>
          </a:p>
        </p:txBody>
      </p:sp>
      <p:pic>
        <p:nvPicPr>
          <p:cNvPr id="41" name="Picture 40" descr="Screen Shot 2019-01-21 at 6.31.23 PM.png">
            <a:extLst>
              <a:ext uri="{FF2B5EF4-FFF2-40B4-BE49-F238E27FC236}">
                <a16:creationId xmlns:a16="http://schemas.microsoft.com/office/drawing/2014/main" id="{02C85DBE-ADC9-6340-A63C-2123C4743AC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507410" y="3395104"/>
            <a:ext cx="4461278" cy="3471097"/>
          </a:xfrm>
          <a:prstGeom prst="rect">
            <a:avLst/>
          </a:prstGeom>
        </p:spPr>
      </p:pic>
      <p:pic>
        <p:nvPicPr>
          <p:cNvPr id="42" name="Picture 41" descr="dna_extraction.jpeg">
            <a:extLst>
              <a:ext uri="{FF2B5EF4-FFF2-40B4-BE49-F238E27FC236}">
                <a16:creationId xmlns:a16="http://schemas.microsoft.com/office/drawing/2014/main" id="{8F35FC78-B048-5C4D-A6EF-17E1E05850A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542161" y="1228261"/>
            <a:ext cx="1361271" cy="1404389"/>
          </a:xfrm>
          <a:prstGeom prst="rect">
            <a:avLst/>
          </a:prstGeom>
        </p:spPr>
      </p:pic>
      <p:pic>
        <p:nvPicPr>
          <p:cNvPr id="43" name="Picture 42" descr="pst1.png">
            <a:extLst>
              <a:ext uri="{FF2B5EF4-FFF2-40B4-BE49-F238E27FC236}">
                <a16:creationId xmlns:a16="http://schemas.microsoft.com/office/drawing/2014/main" id="{9DB11507-E71D-5248-B8F4-1AEAB293BA8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518427" y="2951054"/>
            <a:ext cx="1503497" cy="788039"/>
          </a:xfrm>
          <a:prstGeom prst="rect">
            <a:avLst/>
          </a:prstGeom>
        </p:spPr>
      </p:pic>
      <p:pic>
        <p:nvPicPr>
          <p:cNvPr id="44" name="Picture 43" descr="hiseq3000.jpg">
            <a:extLst>
              <a:ext uri="{FF2B5EF4-FFF2-40B4-BE49-F238E27FC236}">
                <a16:creationId xmlns:a16="http://schemas.microsoft.com/office/drawing/2014/main" id="{60C77C1C-BF21-9649-8C18-6ED33038720D}"/>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952125" y="1231338"/>
            <a:ext cx="1439117" cy="1250997"/>
          </a:xfrm>
          <a:prstGeom prst="rect">
            <a:avLst/>
          </a:prstGeom>
        </p:spPr>
      </p:pic>
      <p:pic>
        <p:nvPicPr>
          <p:cNvPr id="45" name="Picture 44" descr="dna.jpeg">
            <a:extLst>
              <a:ext uri="{FF2B5EF4-FFF2-40B4-BE49-F238E27FC236}">
                <a16:creationId xmlns:a16="http://schemas.microsoft.com/office/drawing/2014/main" id="{3C92FACE-8D02-7249-88EC-EBEADA77E393}"/>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0529849" y="764168"/>
            <a:ext cx="1369418" cy="1779549"/>
          </a:xfrm>
          <a:prstGeom prst="rect">
            <a:avLst/>
          </a:prstGeom>
        </p:spPr>
      </p:pic>
      <p:cxnSp>
        <p:nvCxnSpPr>
          <p:cNvPr id="46" name="Straight Arrow Connector 45">
            <a:extLst>
              <a:ext uri="{FF2B5EF4-FFF2-40B4-BE49-F238E27FC236}">
                <a16:creationId xmlns:a16="http://schemas.microsoft.com/office/drawing/2014/main" id="{3F6437EF-1505-6648-B445-2232677F30C6}"/>
              </a:ext>
            </a:extLst>
          </p:cNvPr>
          <p:cNvCxnSpPr>
            <a:cxnSpLocks/>
          </p:cNvCxnSpPr>
          <p:nvPr/>
        </p:nvCxnSpPr>
        <p:spPr>
          <a:xfrm flipH="1">
            <a:off x="8367899" y="2581438"/>
            <a:ext cx="2065970" cy="96050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98A29175-9766-8E4E-B168-44300420F4D0}"/>
              </a:ext>
            </a:extLst>
          </p:cNvPr>
          <p:cNvCxnSpPr>
            <a:cxnSpLocks/>
          </p:cNvCxnSpPr>
          <p:nvPr/>
        </p:nvCxnSpPr>
        <p:spPr>
          <a:xfrm flipH="1">
            <a:off x="9809871" y="2779643"/>
            <a:ext cx="777694" cy="64820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55EE5517-4C3A-6B45-B683-F4640B8FBD9C}"/>
              </a:ext>
            </a:extLst>
          </p:cNvPr>
          <p:cNvCxnSpPr/>
          <p:nvPr/>
        </p:nvCxnSpPr>
        <p:spPr>
          <a:xfrm>
            <a:off x="11110366" y="2665282"/>
            <a:ext cx="347840" cy="57154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B6BEB1AE-B2C0-AE4E-B527-D39F1D43DD51}"/>
              </a:ext>
            </a:extLst>
          </p:cNvPr>
          <p:cNvCxnSpPr/>
          <p:nvPr/>
        </p:nvCxnSpPr>
        <p:spPr>
          <a:xfrm>
            <a:off x="10942614" y="2823096"/>
            <a:ext cx="152411" cy="45763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7B39AF89-D638-AC49-8889-5C45BC464703}"/>
              </a:ext>
            </a:extLst>
          </p:cNvPr>
          <p:cNvSpPr txBox="1"/>
          <p:nvPr/>
        </p:nvSpPr>
        <p:spPr>
          <a:xfrm>
            <a:off x="1348136" y="-19219"/>
            <a:ext cx="8832960" cy="707886"/>
          </a:xfrm>
          <a:prstGeom prst="rect">
            <a:avLst/>
          </a:prstGeom>
          <a:noFill/>
        </p:spPr>
        <p:txBody>
          <a:bodyPr wrap="square" rtlCol="0">
            <a:spAutoFit/>
          </a:bodyPr>
          <a:lstStyle/>
          <a:p>
            <a:pPr algn="ctr"/>
            <a:r>
              <a:rPr lang="en-US" sz="4000" dirty="0">
                <a:latin typeface="Times New Roman" panose="02020603050405020304" pitchFamily="18" charset="0"/>
                <a:ea typeface="Baskerville" panose="02020502070401020303" pitchFamily="18" charset="0"/>
                <a:cs typeface="Times New Roman" panose="02020603050405020304" pitchFamily="18" charset="0"/>
              </a:rPr>
              <a:t>Genotyping-by-sequencing (GBS)</a:t>
            </a:r>
          </a:p>
        </p:txBody>
      </p:sp>
      <p:sp>
        <p:nvSpPr>
          <p:cNvPr id="60" name="Rectangle 59">
            <a:extLst>
              <a:ext uri="{FF2B5EF4-FFF2-40B4-BE49-F238E27FC236}">
                <a16:creationId xmlns:a16="http://schemas.microsoft.com/office/drawing/2014/main" id="{E5BC1C07-45E6-AD4C-8B84-92DE6B88CE07}"/>
              </a:ext>
            </a:extLst>
          </p:cNvPr>
          <p:cNvSpPr/>
          <p:nvPr/>
        </p:nvSpPr>
        <p:spPr>
          <a:xfrm>
            <a:off x="7521168" y="1346307"/>
            <a:ext cx="966651" cy="163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E35C55E1-2198-8C4D-85DF-53B112AA3791}"/>
              </a:ext>
            </a:extLst>
          </p:cNvPr>
          <p:cNvSpPr/>
          <p:nvPr/>
        </p:nvSpPr>
        <p:spPr>
          <a:xfrm>
            <a:off x="7091827" y="1346307"/>
            <a:ext cx="382684" cy="16375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A73B993D-6571-E244-937F-C0C786D44B21}"/>
              </a:ext>
            </a:extLst>
          </p:cNvPr>
          <p:cNvSpPr/>
          <p:nvPr/>
        </p:nvSpPr>
        <p:spPr>
          <a:xfrm>
            <a:off x="7516388" y="1586462"/>
            <a:ext cx="966651" cy="16375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FD5EFDC6-4A3C-8A40-9234-F7321F37C046}"/>
              </a:ext>
            </a:extLst>
          </p:cNvPr>
          <p:cNvSpPr/>
          <p:nvPr/>
        </p:nvSpPr>
        <p:spPr>
          <a:xfrm>
            <a:off x="7087046" y="1586462"/>
            <a:ext cx="382685" cy="17893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0846333F-17F8-534A-A1A3-D4694BF2C188}"/>
              </a:ext>
            </a:extLst>
          </p:cNvPr>
          <p:cNvSpPr/>
          <p:nvPr/>
        </p:nvSpPr>
        <p:spPr>
          <a:xfrm>
            <a:off x="7521168" y="1838875"/>
            <a:ext cx="966651" cy="163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E445C5A2-8346-3542-99E5-B92E2E835413}"/>
              </a:ext>
            </a:extLst>
          </p:cNvPr>
          <p:cNvSpPr/>
          <p:nvPr/>
        </p:nvSpPr>
        <p:spPr>
          <a:xfrm>
            <a:off x="7091827" y="1838875"/>
            <a:ext cx="382684" cy="16375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1C95A8F9-DFBE-1E4D-B5BF-4634B3EDDD5A}"/>
              </a:ext>
            </a:extLst>
          </p:cNvPr>
          <p:cNvSpPr/>
          <p:nvPr/>
        </p:nvSpPr>
        <p:spPr>
          <a:xfrm>
            <a:off x="7516388" y="2079030"/>
            <a:ext cx="966651" cy="163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C2BC3CE1-E976-FD42-9647-7ED7C3B8750F}"/>
              </a:ext>
            </a:extLst>
          </p:cNvPr>
          <p:cNvSpPr/>
          <p:nvPr/>
        </p:nvSpPr>
        <p:spPr>
          <a:xfrm>
            <a:off x="7087047" y="2079030"/>
            <a:ext cx="382684" cy="16375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16CBF75-DABA-164D-BC93-9DE5E6B0CC6A}"/>
              </a:ext>
            </a:extLst>
          </p:cNvPr>
          <p:cNvSpPr/>
          <p:nvPr/>
        </p:nvSpPr>
        <p:spPr>
          <a:xfrm>
            <a:off x="7519974" y="2324722"/>
            <a:ext cx="966651" cy="16375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083A7B24-FC6E-8A42-946F-0B1FE3515182}"/>
              </a:ext>
            </a:extLst>
          </p:cNvPr>
          <p:cNvSpPr/>
          <p:nvPr/>
        </p:nvSpPr>
        <p:spPr>
          <a:xfrm>
            <a:off x="7090633" y="2324722"/>
            <a:ext cx="382684" cy="163754"/>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08A47B92-D6AC-D14F-AB5C-4D52D3ED7BF6}"/>
              </a:ext>
            </a:extLst>
          </p:cNvPr>
          <p:cNvSpPr/>
          <p:nvPr/>
        </p:nvSpPr>
        <p:spPr>
          <a:xfrm>
            <a:off x="7515194" y="2564877"/>
            <a:ext cx="966651" cy="16375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440E74C2-437D-2E47-9A8C-67BCF7AC1FB2}"/>
              </a:ext>
            </a:extLst>
          </p:cNvPr>
          <p:cNvSpPr/>
          <p:nvPr/>
        </p:nvSpPr>
        <p:spPr>
          <a:xfrm>
            <a:off x="7098916" y="2564877"/>
            <a:ext cx="382684" cy="163754"/>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Arrow Connector 73">
            <a:extLst>
              <a:ext uri="{FF2B5EF4-FFF2-40B4-BE49-F238E27FC236}">
                <a16:creationId xmlns:a16="http://schemas.microsoft.com/office/drawing/2014/main" id="{C7A7C8FF-0B45-4F44-87BF-D6F0E1380CD3}"/>
              </a:ext>
            </a:extLst>
          </p:cNvPr>
          <p:cNvCxnSpPr>
            <a:cxnSpLocks/>
          </p:cNvCxnSpPr>
          <p:nvPr/>
        </p:nvCxnSpPr>
        <p:spPr>
          <a:xfrm>
            <a:off x="6422419" y="1959803"/>
            <a:ext cx="479296" cy="52253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5" name="TextBox 74">
            <a:extLst>
              <a:ext uri="{FF2B5EF4-FFF2-40B4-BE49-F238E27FC236}">
                <a16:creationId xmlns:a16="http://schemas.microsoft.com/office/drawing/2014/main" id="{CDF1BF14-B8AE-234E-A250-E6A964FCAACB}"/>
              </a:ext>
            </a:extLst>
          </p:cNvPr>
          <p:cNvSpPr txBox="1"/>
          <p:nvPr/>
        </p:nvSpPr>
        <p:spPr>
          <a:xfrm>
            <a:off x="5767048" y="1276489"/>
            <a:ext cx="1417346" cy="646331"/>
          </a:xfrm>
          <a:prstGeom prst="rect">
            <a:avLst/>
          </a:prstGeom>
          <a:noFill/>
        </p:spPr>
        <p:txBody>
          <a:bodyPr wrap="square" rtlCol="0">
            <a:spAutoFit/>
          </a:bodyPr>
          <a:lstStyle/>
          <a:p>
            <a:pPr algn="ctr"/>
            <a:r>
              <a:rPr lang="en-US" dirty="0">
                <a:latin typeface="Times New Roman" panose="02020603050405020304" pitchFamily="18" charset="0"/>
                <a:ea typeface="Baskerville" panose="02020502070401020303" pitchFamily="18" charset="0"/>
                <a:cs typeface="Times New Roman" panose="02020603050405020304" pitchFamily="18" charset="0"/>
              </a:rPr>
              <a:t>Sample barcode</a:t>
            </a:r>
          </a:p>
        </p:txBody>
      </p:sp>
      <p:cxnSp>
        <p:nvCxnSpPr>
          <p:cNvPr id="76" name="Straight Arrow Connector 75">
            <a:extLst>
              <a:ext uri="{FF2B5EF4-FFF2-40B4-BE49-F238E27FC236}">
                <a16:creationId xmlns:a16="http://schemas.microsoft.com/office/drawing/2014/main" id="{F0104008-403A-BF48-8FE1-C7A47EEFD0A5}"/>
              </a:ext>
            </a:extLst>
          </p:cNvPr>
          <p:cNvCxnSpPr>
            <a:cxnSpLocks/>
          </p:cNvCxnSpPr>
          <p:nvPr/>
        </p:nvCxnSpPr>
        <p:spPr>
          <a:xfrm flipV="1">
            <a:off x="7098916" y="2820217"/>
            <a:ext cx="657418" cy="46773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7" name="TextBox 76">
            <a:extLst>
              <a:ext uri="{FF2B5EF4-FFF2-40B4-BE49-F238E27FC236}">
                <a16:creationId xmlns:a16="http://schemas.microsoft.com/office/drawing/2014/main" id="{2212D4EB-2CB1-7C4F-91E6-3AD6BEB40195}"/>
              </a:ext>
            </a:extLst>
          </p:cNvPr>
          <p:cNvSpPr txBox="1"/>
          <p:nvPr/>
        </p:nvSpPr>
        <p:spPr>
          <a:xfrm>
            <a:off x="5596008" y="3278432"/>
            <a:ext cx="2982076" cy="369332"/>
          </a:xfrm>
          <a:prstGeom prst="rect">
            <a:avLst/>
          </a:prstGeom>
          <a:noFill/>
        </p:spPr>
        <p:txBody>
          <a:bodyPr wrap="square" rtlCol="0">
            <a:spAutoFit/>
          </a:bodyPr>
          <a:lstStyle/>
          <a:p>
            <a:pPr algn="ctr"/>
            <a:r>
              <a:rPr lang="en-US" dirty="0">
                <a:latin typeface="Times New Roman" panose="02020603050405020304" pitchFamily="18" charset="0"/>
                <a:ea typeface="Baskerville" panose="02020502070401020303" pitchFamily="18" charset="0"/>
                <a:cs typeface="Times New Roman" panose="02020603050405020304" pitchFamily="18" charset="0"/>
              </a:rPr>
              <a:t>DNA sequence</a:t>
            </a:r>
          </a:p>
        </p:txBody>
      </p:sp>
      <p:sp>
        <p:nvSpPr>
          <p:cNvPr id="78" name="TextBox 77">
            <a:extLst>
              <a:ext uri="{FF2B5EF4-FFF2-40B4-BE49-F238E27FC236}">
                <a16:creationId xmlns:a16="http://schemas.microsoft.com/office/drawing/2014/main" id="{5AB81173-96EA-8040-B3BC-2EDD4FBF9AF6}"/>
              </a:ext>
            </a:extLst>
          </p:cNvPr>
          <p:cNvSpPr txBox="1"/>
          <p:nvPr/>
        </p:nvSpPr>
        <p:spPr>
          <a:xfrm>
            <a:off x="3764507" y="720391"/>
            <a:ext cx="2982076" cy="369332"/>
          </a:xfrm>
          <a:prstGeom prst="rect">
            <a:avLst/>
          </a:prstGeom>
          <a:noFill/>
        </p:spPr>
        <p:txBody>
          <a:bodyPr wrap="square" rtlCol="0">
            <a:spAutoFit/>
          </a:bodyPr>
          <a:lstStyle/>
          <a:p>
            <a:pPr algn="ctr"/>
            <a:r>
              <a:rPr lang="en-US" b="1" dirty="0">
                <a:latin typeface="Times New Roman" panose="02020603050405020304" pitchFamily="18" charset="0"/>
                <a:ea typeface="Baskerville" panose="02020502070401020303" pitchFamily="18" charset="0"/>
                <a:cs typeface="Times New Roman" panose="02020603050405020304" pitchFamily="18" charset="0"/>
              </a:rPr>
              <a:t>DNA digestion</a:t>
            </a:r>
          </a:p>
        </p:txBody>
      </p:sp>
      <p:sp>
        <p:nvSpPr>
          <p:cNvPr id="79" name="TextBox 78">
            <a:extLst>
              <a:ext uri="{FF2B5EF4-FFF2-40B4-BE49-F238E27FC236}">
                <a16:creationId xmlns:a16="http://schemas.microsoft.com/office/drawing/2014/main" id="{963B4EC1-16F6-3442-A63C-9876A41C9EBF}"/>
              </a:ext>
            </a:extLst>
          </p:cNvPr>
          <p:cNvSpPr txBox="1"/>
          <p:nvPr/>
        </p:nvSpPr>
        <p:spPr>
          <a:xfrm>
            <a:off x="6358208" y="738883"/>
            <a:ext cx="2982076" cy="369332"/>
          </a:xfrm>
          <a:prstGeom prst="rect">
            <a:avLst/>
          </a:prstGeom>
          <a:noFill/>
        </p:spPr>
        <p:txBody>
          <a:bodyPr wrap="square" rtlCol="0">
            <a:spAutoFit/>
          </a:bodyPr>
          <a:lstStyle/>
          <a:p>
            <a:pPr algn="ctr"/>
            <a:r>
              <a:rPr lang="en-US" b="1" dirty="0">
                <a:latin typeface="Times New Roman" panose="02020603050405020304" pitchFamily="18" charset="0"/>
                <a:ea typeface="Baskerville" panose="02020502070401020303" pitchFamily="18" charset="0"/>
                <a:cs typeface="Times New Roman" panose="02020603050405020304" pitchFamily="18" charset="0"/>
              </a:rPr>
              <a:t>Library construction</a:t>
            </a:r>
          </a:p>
        </p:txBody>
      </p:sp>
      <p:sp>
        <p:nvSpPr>
          <p:cNvPr id="80" name="TextBox 79">
            <a:extLst>
              <a:ext uri="{FF2B5EF4-FFF2-40B4-BE49-F238E27FC236}">
                <a16:creationId xmlns:a16="http://schemas.microsoft.com/office/drawing/2014/main" id="{2B5C41E8-BB8A-0B4A-BF98-252E30A45287}"/>
              </a:ext>
            </a:extLst>
          </p:cNvPr>
          <p:cNvSpPr txBox="1"/>
          <p:nvPr/>
        </p:nvSpPr>
        <p:spPr>
          <a:xfrm>
            <a:off x="9527781" y="205908"/>
            <a:ext cx="2982076" cy="369332"/>
          </a:xfrm>
          <a:prstGeom prst="rect">
            <a:avLst/>
          </a:prstGeom>
          <a:noFill/>
        </p:spPr>
        <p:txBody>
          <a:bodyPr wrap="square" rtlCol="0">
            <a:spAutoFit/>
          </a:bodyPr>
          <a:lstStyle/>
          <a:p>
            <a:pPr algn="ctr"/>
            <a:r>
              <a:rPr lang="en-US" b="1" dirty="0">
                <a:latin typeface="Times New Roman" panose="02020603050405020304" pitchFamily="18" charset="0"/>
                <a:ea typeface="Baskerville" panose="02020502070401020303" pitchFamily="18" charset="0"/>
                <a:cs typeface="Times New Roman" panose="02020603050405020304" pitchFamily="18" charset="0"/>
              </a:rPr>
              <a:t>DNA sequencing</a:t>
            </a:r>
          </a:p>
        </p:txBody>
      </p:sp>
      <p:sp>
        <p:nvSpPr>
          <p:cNvPr id="81" name="TextBox 80">
            <a:extLst>
              <a:ext uri="{FF2B5EF4-FFF2-40B4-BE49-F238E27FC236}">
                <a16:creationId xmlns:a16="http://schemas.microsoft.com/office/drawing/2014/main" id="{B3D7BCB0-00A4-BE42-B7AA-690C7052BF0F}"/>
              </a:ext>
            </a:extLst>
          </p:cNvPr>
          <p:cNvSpPr txBox="1"/>
          <p:nvPr/>
        </p:nvSpPr>
        <p:spPr>
          <a:xfrm>
            <a:off x="503743" y="781125"/>
            <a:ext cx="2982076" cy="646331"/>
          </a:xfrm>
          <a:prstGeom prst="rect">
            <a:avLst/>
          </a:prstGeom>
          <a:noFill/>
        </p:spPr>
        <p:txBody>
          <a:bodyPr wrap="square" rtlCol="0">
            <a:spAutoFit/>
          </a:bodyPr>
          <a:lstStyle/>
          <a:p>
            <a:pPr algn="ctr"/>
            <a:r>
              <a:rPr lang="en-US" b="1" dirty="0">
                <a:latin typeface="Times New Roman" panose="02020603050405020304" pitchFamily="18" charset="0"/>
                <a:ea typeface="Baskerville" panose="02020502070401020303" pitchFamily="18" charset="0"/>
                <a:cs typeface="Times New Roman" panose="02020603050405020304" pitchFamily="18" charset="0"/>
              </a:rPr>
              <a:t>DNA extraction from all progeny</a:t>
            </a:r>
          </a:p>
        </p:txBody>
      </p:sp>
    </p:spTree>
    <p:extLst>
      <p:ext uri="{BB962C8B-B14F-4D97-AF65-F5344CB8AC3E}">
        <p14:creationId xmlns:p14="http://schemas.microsoft.com/office/powerpoint/2010/main" val="1737678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35AF0BE-4653-1A48-AD78-3F5D0EE6EE11}"/>
              </a:ext>
            </a:extLst>
          </p:cNvPr>
          <p:cNvSpPr txBox="1"/>
          <p:nvPr/>
        </p:nvSpPr>
        <p:spPr>
          <a:xfrm>
            <a:off x="2801710" y="221268"/>
            <a:ext cx="8241175" cy="707886"/>
          </a:xfrm>
          <a:prstGeom prst="rect">
            <a:avLst/>
          </a:prstGeom>
          <a:noFill/>
        </p:spPr>
        <p:txBody>
          <a:bodyPr wrap="square" rtlCol="0">
            <a:spAutoFit/>
          </a:bodyPr>
          <a:lstStyle/>
          <a:p>
            <a:pPr algn="ctr"/>
            <a:r>
              <a:rPr lang="en-US" sz="4000" dirty="0"/>
              <a:t>Variant calling workflow </a:t>
            </a:r>
          </a:p>
        </p:txBody>
      </p:sp>
      <p:sp>
        <p:nvSpPr>
          <p:cNvPr id="8" name="TextBox 7">
            <a:extLst>
              <a:ext uri="{FF2B5EF4-FFF2-40B4-BE49-F238E27FC236}">
                <a16:creationId xmlns:a16="http://schemas.microsoft.com/office/drawing/2014/main" id="{BE9CA276-E63B-4F43-B6EF-BADED9B045FD}"/>
              </a:ext>
            </a:extLst>
          </p:cNvPr>
          <p:cNvSpPr txBox="1"/>
          <p:nvPr/>
        </p:nvSpPr>
        <p:spPr>
          <a:xfrm>
            <a:off x="143711" y="1565101"/>
            <a:ext cx="6958314" cy="400110"/>
          </a:xfrm>
          <a:prstGeom prst="rect">
            <a:avLst/>
          </a:prstGeom>
          <a:noFill/>
        </p:spPr>
        <p:txBody>
          <a:bodyPr wrap="square" rtlCol="0">
            <a:spAutoFit/>
          </a:bodyPr>
          <a:lstStyle/>
          <a:p>
            <a:r>
              <a:rPr lang="en-US" sz="2000" dirty="0">
                <a:solidFill>
                  <a:schemeClr val="accent6">
                    <a:lumMod val="50000"/>
                  </a:schemeClr>
                </a:solidFill>
              </a:rPr>
              <a:t>1) Sequence alignment using Burrows-Wheeler Aligner (BWA) </a:t>
            </a:r>
          </a:p>
        </p:txBody>
      </p:sp>
      <p:sp>
        <p:nvSpPr>
          <p:cNvPr id="10" name="TextBox 9">
            <a:extLst>
              <a:ext uri="{FF2B5EF4-FFF2-40B4-BE49-F238E27FC236}">
                <a16:creationId xmlns:a16="http://schemas.microsoft.com/office/drawing/2014/main" id="{3D84FB52-6E54-9C4D-8094-0234C4FA1704}"/>
              </a:ext>
            </a:extLst>
          </p:cNvPr>
          <p:cNvSpPr txBox="1"/>
          <p:nvPr/>
        </p:nvSpPr>
        <p:spPr>
          <a:xfrm>
            <a:off x="143711" y="2330891"/>
            <a:ext cx="5936803" cy="400110"/>
          </a:xfrm>
          <a:prstGeom prst="rect">
            <a:avLst/>
          </a:prstGeom>
          <a:noFill/>
        </p:spPr>
        <p:txBody>
          <a:bodyPr wrap="square" rtlCol="0">
            <a:spAutoFit/>
          </a:bodyPr>
          <a:lstStyle/>
          <a:p>
            <a:r>
              <a:rPr lang="en-US" sz="2000" dirty="0">
                <a:solidFill>
                  <a:schemeClr val="accent6">
                    <a:lumMod val="50000"/>
                  </a:schemeClr>
                </a:solidFill>
              </a:rPr>
              <a:t>2) Convert .</a:t>
            </a:r>
            <a:r>
              <a:rPr lang="en-US" sz="2000" dirty="0" err="1">
                <a:solidFill>
                  <a:schemeClr val="accent6">
                    <a:lumMod val="50000"/>
                  </a:schemeClr>
                </a:solidFill>
              </a:rPr>
              <a:t>sam</a:t>
            </a:r>
            <a:r>
              <a:rPr lang="en-US" sz="2000" dirty="0">
                <a:solidFill>
                  <a:schemeClr val="accent6">
                    <a:lumMod val="50000"/>
                  </a:schemeClr>
                </a:solidFill>
              </a:rPr>
              <a:t> to .bam (Picard, </a:t>
            </a:r>
            <a:r>
              <a:rPr lang="en-US" sz="2000" dirty="0" err="1">
                <a:solidFill>
                  <a:schemeClr val="accent6">
                    <a:lumMod val="50000"/>
                  </a:schemeClr>
                </a:solidFill>
              </a:rPr>
              <a:t>SamFormatConverter</a:t>
            </a:r>
            <a:r>
              <a:rPr lang="en-US" sz="2000" dirty="0">
                <a:solidFill>
                  <a:schemeClr val="accent6">
                    <a:lumMod val="50000"/>
                  </a:schemeClr>
                </a:solidFill>
              </a:rPr>
              <a:t>)</a:t>
            </a:r>
          </a:p>
        </p:txBody>
      </p:sp>
      <p:sp>
        <p:nvSpPr>
          <p:cNvPr id="11" name="TextBox 10">
            <a:extLst>
              <a:ext uri="{FF2B5EF4-FFF2-40B4-BE49-F238E27FC236}">
                <a16:creationId xmlns:a16="http://schemas.microsoft.com/office/drawing/2014/main" id="{C330D153-40C1-6748-B99C-740A50D0924F}"/>
              </a:ext>
            </a:extLst>
          </p:cNvPr>
          <p:cNvSpPr txBox="1"/>
          <p:nvPr/>
        </p:nvSpPr>
        <p:spPr>
          <a:xfrm>
            <a:off x="159189" y="2841375"/>
            <a:ext cx="5936803" cy="400110"/>
          </a:xfrm>
          <a:prstGeom prst="rect">
            <a:avLst/>
          </a:prstGeom>
          <a:noFill/>
        </p:spPr>
        <p:txBody>
          <a:bodyPr wrap="square" rtlCol="0">
            <a:spAutoFit/>
          </a:bodyPr>
          <a:lstStyle/>
          <a:p>
            <a:r>
              <a:rPr lang="en-US" sz="2000" dirty="0">
                <a:solidFill>
                  <a:schemeClr val="accent6">
                    <a:lumMod val="50000"/>
                  </a:schemeClr>
                </a:solidFill>
              </a:rPr>
              <a:t>3) Sort .bam files (Picard, </a:t>
            </a:r>
            <a:r>
              <a:rPr lang="en-US" sz="2000" dirty="0" err="1">
                <a:solidFill>
                  <a:schemeClr val="accent6">
                    <a:lumMod val="50000"/>
                  </a:schemeClr>
                </a:solidFill>
              </a:rPr>
              <a:t>SortSam</a:t>
            </a:r>
            <a:r>
              <a:rPr lang="en-US" sz="2000" dirty="0">
                <a:solidFill>
                  <a:schemeClr val="accent6">
                    <a:lumMod val="50000"/>
                  </a:schemeClr>
                </a:solidFill>
              </a:rPr>
              <a:t>)</a:t>
            </a:r>
          </a:p>
        </p:txBody>
      </p:sp>
      <p:sp>
        <p:nvSpPr>
          <p:cNvPr id="12" name="TextBox 11">
            <a:extLst>
              <a:ext uri="{FF2B5EF4-FFF2-40B4-BE49-F238E27FC236}">
                <a16:creationId xmlns:a16="http://schemas.microsoft.com/office/drawing/2014/main" id="{E7474943-DC65-714A-9F82-2DBB32EFC082}"/>
              </a:ext>
            </a:extLst>
          </p:cNvPr>
          <p:cNvSpPr txBox="1"/>
          <p:nvPr/>
        </p:nvSpPr>
        <p:spPr>
          <a:xfrm>
            <a:off x="159189" y="3308958"/>
            <a:ext cx="5921325" cy="400110"/>
          </a:xfrm>
          <a:prstGeom prst="rect">
            <a:avLst/>
          </a:prstGeom>
          <a:noFill/>
        </p:spPr>
        <p:txBody>
          <a:bodyPr wrap="square" rtlCol="0">
            <a:spAutoFit/>
          </a:bodyPr>
          <a:lstStyle/>
          <a:p>
            <a:r>
              <a:rPr lang="en-US" sz="2000" dirty="0">
                <a:solidFill>
                  <a:schemeClr val="accent6">
                    <a:lumMod val="50000"/>
                  </a:schemeClr>
                </a:solidFill>
              </a:rPr>
              <a:t>4) Mark duplicates (Picard, </a:t>
            </a:r>
            <a:r>
              <a:rPr lang="en-US" sz="2000" dirty="0" err="1">
                <a:solidFill>
                  <a:schemeClr val="accent6">
                    <a:lumMod val="50000"/>
                  </a:schemeClr>
                </a:solidFill>
              </a:rPr>
              <a:t>MarkDuplicates</a:t>
            </a:r>
            <a:r>
              <a:rPr lang="en-US" sz="2000" dirty="0">
                <a:solidFill>
                  <a:schemeClr val="accent6">
                    <a:lumMod val="50000"/>
                  </a:schemeClr>
                </a:solidFill>
              </a:rPr>
              <a:t>)</a:t>
            </a:r>
          </a:p>
        </p:txBody>
      </p:sp>
      <p:sp>
        <p:nvSpPr>
          <p:cNvPr id="13" name="TextBox 12">
            <a:extLst>
              <a:ext uri="{FF2B5EF4-FFF2-40B4-BE49-F238E27FC236}">
                <a16:creationId xmlns:a16="http://schemas.microsoft.com/office/drawing/2014/main" id="{9F4A5F8E-CA2F-B745-BDE3-5435EE3F3D3E}"/>
              </a:ext>
            </a:extLst>
          </p:cNvPr>
          <p:cNvSpPr txBox="1"/>
          <p:nvPr/>
        </p:nvSpPr>
        <p:spPr>
          <a:xfrm>
            <a:off x="143711" y="3752847"/>
            <a:ext cx="7134782" cy="400110"/>
          </a:xfrm>
          <a:prstGeom prst="rect">
            <a:avLst/>
          </a:prstGeom>
          <a:noFill/>
        </p:spPr>
        <p:txBody>
          <a:bodyPr wrap="square" rtlCol="0">
            <a:spAutoFit/>
          </a:bodyPr>
          <a:lstStyle/>
          <a:p>
            <a:r>
              <a:rPr lang="en-US" sz="2000" dirty="0">
                <a:solidFill>
                  <a:schemeClr val="accent6">
                    <a:lumMod val="50000"/>
                  </a:schemeClr>
                </a:solidFill>
              </a:rPr>
              <a:t>5) Add read group metadata (Picard, </a:t>
            </a:r>
            <a:r>
              <a:rPr lang="en-US" sz="2000" dirty="0" err="1">
                <a:solidFill>
                  <a:schemeClr val="accent6">
                    <a:lumMod val="50000"/>
                  </a:schemeClr>
                </a:solidFill>
              </a:rPr>
              <a:t>AddOrReplaceReadGroups</a:t>
            </a:r>
            <a:r>
              <a:rPr lang="en-US" sz="2000" dirty="0">
                <a:solidFill>
                  <a:schemeClr val="accent6">
                    <a:lumMod val="50000"/>
                  </a:schemeClr>
                </a:solidFill>
              </a:rPr>
              <a:t>)</a:t>
            </a:r>
          </a:p>
        </p:txBody>
      </p:sp>
      <p:sp>
        <p:nvSpPr>
          <p:cNvPr id="14" name="TextBox 13">
            <a:extLst>
              <a:ext uri="{FF2B5EF4-FFF2-40B4-BE49-F238E27FC236}">
                <a16:creationId xmlns:a16="http://schemas.microsoft.com/office/drawing/2014/main" id="{DBDC9312-2920-1C47-B85D-C375F547ABD9}"/>
              </a:ext>
            </a:extLst>
          </p:cNvPr>
          <p:cNvSpPr txBox="1"/>
          <p:nvPr/>
        </p:nvSpPr>
        <p:spPr>
          <a:xfrm>
            <a:off x="159189" y="4247836"/>
            <a:ext cx="5936803" cy="400110"/>
          </a:xfrm>
          <a:prstGeom prst="rect">
            <a:avLst/>
          </a:prstGeom>
          <a:noFill/>
        </p:spPr>
        <p:txBody>
          <a:bodyPr wrap="square" rtlCol="0">
            <a:spAutoFit/>
          </a:bodyPr>
          <a:lstStyle/>
          <a:p>
            <a:r>
              <a:rPr lang="en-US" sz="2000" dirty="0">
                <a:solidFill>
                  <a:schemeClr val="accent6">
                    <a:lumMod val="50000"/>
                  </a:schemeClr>
                </a:solidFill>
              </a:rPr>
              <a:t>6) Call polymorphisms (GATK, </a:t>
            </a:r>
            <a:r>
              <a:rPr lang="en-US" sz="2000" dirty="0" err="1">
                <a:solidFill>
                  <a:schemeClr val="accent6">
                    <a:lumMod val="50000"/>
                  </a:schemeClr>
                </a:solidFill>
              </a:rPr>
              <a:t>HaplotypeCaller</a:t>
            </a:r>
            <a:r>
              <a:rPr lang="en-US" sz="2000" dirty="0">
                <a:solidFill>
                  <a:schemeClr val="accent6">
                    <a:lumMod val="50000"/>
                  </a:schemeClr>
                </a:solidFill>
              </a:rPr>
              <a:t>) </a:t>
            </a:r>
          </a:p>
        </p:txBody>
      </p:sp>
      <p:sp>
        <p:nvSpPr>
          <p:cNvPr id="15" name="TextBox 14">
            <a:extLst>
              <a:ext uri="{FF2B5EF4-FFF2-40B4-BE49-F238E27FC236}">
                <a16:creationId xmlns:a16="http://schemas.microsoft.com/office/drawing/2014/main" id="{4F650AC8-C988-7943-96E7-0ED936DF249D}"/>
              </a:ext>
            </a:extLst>
          </p:cNvPr>
          <p:cNvSpPr txBox="1"/>
          <p:nvPr/>
        </p:nvSpPr>
        <p:spPr>
          <a:xfrm>
            <a:off x="159189" y="4714396"/>
            <a:ext cx="5936803" cy="707886"/>
          </a:xfrm>
          <a:prstGeom prst="rect">
            <a:avLst/>
          </a:prstGeom>
          <a:noFill/>
        </p:spPr>
        <p:txBody>
          <a:bodyPr wrap="square" rtlCol="0">
            <a:spAutoFit/>
          </a:bodyPr>
          <a:lstStyle/>
          <a:p>
            <a:r>
              <a:rPr lang="en-US" sz="2000" dirty="0">
                <a:solidFill>
                  <a:srgbClr val="002060"/>
                </a:solidFill>
              </a:rPr>
              <a:t>7) Merge samples into a single VCF file (GATK, </a:t>
            </a:r>
            <a:r>
              <a:rPr lang="en-US" sz="2000" dirty="0" err="1">
                <a:solidFill>
                  <a:srgbClr val="002060"/>
                </a:solidFill>
              </a:rPr>
              <a:t>CombineGVCFs</a:t>
            </a:r>
            <a:r>
              <a:rPr lang="en-US" sz="2000" dirty="0">
                <a:solidFill>
                  <a:srgbClr val="002060"/>
                </a:solidFill>
              </a:rPr>
              <a:t>) </a:t>
            </a:r>
          </a:p>
        </p:txBody>
      </p:sp>
      <p:sp>
        <p:nvSpPr>
          <p:cNvPr id="16" name="TextBox 15">
            <a:extLst>
              <a:ext uri="{FF2B5EF4-FFF2-40B4-BE49-F238E27FC236}">
                <a16:creationId xmlns:a16="http://schemas.microsoft.com/office/drawing/2014/main" id="{50AD373A-6B34-3241-AAC9-C64C1F08C37D}"/>
              </a:ext>
            </a:extLst>
          </p:cNvPr>
          <p:cNvSpPr txBox="1"/>
          <p:nvPr/>
        </p:nvSpPr>
        <p:spPr>
          <a:xfrm>
            <a:off x="131839" y="5997758"/>
            <a:ext cx="5936803" cy="707886"/>
          </a:xfrm>
          <a:prstGeom prst="rect">
            <a:avLst/>
          </a:prstGeom>
          <a:noFill/>
        </p:spPr>
        <p:txBody>
          <a:bodyPr wrap="square" rtlCol="0">
            <a:spAutoFit/>
          </a:bodyPr>
          <a:lstStyle/>
          <a:p>
            <a:r>
              <a:rPr lang="en-US" sz="2000" dirty="0">
                <a:solidFill>
                  <a:schemeClr val="accent4">
                    <a:lumMod val="75000"/>
                  </a:schemeClr>
                </a:solidFill>
              </a:rPr>
              <a:t>8) Filtering to keep only biallelic SNPs, MAF &gt; 10%, average read depth &gt; 10 (</a:t>
            </a:r>
            <a:r>
              <a:rPr lang="en-US" sz="2000" dirty="0" err="1">
                <a:solidFill>
                  <a:schemeClr val="accent4">
                    <a:lumMod val="75000"/>
                  </a:schemeClr>
                </a:solidFill>
              </a:rPr>
              <a:t>bcftools</a:t>
            </a:r>
            <a:r>
              <a:rPr lang="en-US" sz="2000" dirty="0">
                <a:solidFill>
                  <a:schemeClr val="accent4">
                    <a:lumMod val="75000"/>
                  </a:schemeClr>
                </a:solidFill>
              </a:rPr>
              <a:t>)</a:t>
            </a:r>
          </a:p>
        </p:txBody>
      </p:sp>
      <p:sp>
        <p:nvSpPr>
          <p:cNvPr id="17" name="TextBox 16">
            <a:extLst>
              <a:ext uri="{FF2B5EF4-FFF2-40B4-BE49-F238E27FC236}">
                <a16:creationId xmlns:a16="http://schemas.microsoft.com/office/drawing/2014/main" id="{83B795E7-CA6A-9D4A-B4B9-851FF1F3CFDF}"/>
              </a:ext>
            </a:extLst>
          </p:cNvPr>
          <p:cNvSpPr txBox="1"/>
          <p:nvPr/>
        </p:nvSpPr>
        <p:spPr>
          <a:xfrm>
            <a:off x="808244" y="1936515"/>
            <a:ext cx="6470249" cy="400110"/>
          </a:xfrm>
          <a:prstGeom prst="rect">
            <a:avLst/>
          </a:prstGeom>
          <a:noFill/>
        </p:spPr>
        <p:txBody>
          <a:bodyPr wrap="square" rtlCol="0">
            <a:spAutoFit/>
          </a:bodyPr>
          <a:lstStyle/>
          <a:p>
            <a:r>
              <a:rPr lang="en-US" sz="2000" dirty="0"/>
              <a:t>* Used DM v6.1 genome for alignment</a:t>
            </a:r>
          </a:p>
        </p:txBody>
      </p:sp>
      <p:pic>
        <p:nvPicPr>
          <p:cNvPr id="18" name="Picture 17">
            <a:extLst>
              <a:ext uri="{FF2B5EF4-FFF2-40B4-BE49-F238E27FC236}">
                <a16:creationId xmlns:a16="http://schemas.microsoft.com/office/drawing/2014/main" id="{386CADEF-44F0-2F46-A7E3-57341662D62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62118" y="1266786"/>
            <a:ext cx="894710" cy="703744"/>
          </a:xfrm>
          <a:prstGeom prst="rect">
            <a:avLst/>
          </a:prstGeom>
        </p:spPr>
      </p:pic>
      <p:pic>
        <p:nvPicPr>
          <p:cNvPr id="19" name="Picture 18">
            <a:extLst>
              <a:ext uri="{FF2B5EF4-FFF2-40B4-BE49-F238E27FC236}">
                <a16:creationId xmlns:a16="http://schemas.microsoft.com/office/drawing/2014/main" id="{54E2C881-FA2D-7746-9B4D-7B9EFE89946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594193" y="1280437"/>
            <a:ext cx="894710" cy="703744"/>
          </a:xfrm>
          <a:prstGeom prst="rect">
            <a:avLst/>
          </a:prstGeom>
        </p:spPr>
      </p:pic>
      <p:pic>
        <p:nvPicPr>
          <p:cNvPr id="20" name="Picture 19">
            <a:extLst>
              <a:ext uri="{FF2B5EF4-FFF2-40B4-BE49-F238E27FC236}">
                <a16:creationId xmlns:a16="http://schemas.microsoft.com/office/drawing/2014/main" id="{91557172-84C7-C34E-B524-8223465687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99255" y="1280437"/>
            <a:ext cx="894710" cy="703744"/>
          </a:xfrm>
          <a:prstGeom prst="rect">
            <a:avLst/>
          </a:prstGeom>
        </p:spPr>
      </p:pic>
      <p:cxnSp>
        <p:nvCxnSpPr>
          <p:cNvPr id="23" name="Straight Arrow Connector 22">
            <a:extLst>
              <a:ext uri="{FF2B5EF4-FFF2-40B4-BE49-F238E27FC236}">
                <a16:creationId xmlns:a16="http://schemas.microsoft.com/office/drawing/2014/main" id="{978D1402-85F4-6445-9A57-F473158DD7B7}"/>
              </a:ext>
            </a:extLst>
          </p:cNvPr>
          <p:cNvCxnSpPr>
            <a:cxnSpLocks/>
          </p:cNvCxnSpPr>
          <p:nvPr/>
        </p:nvCxnSpPr>
        <p:spPr>
          <a:xfrm>
            <a:off x="7959026" y="2200345"/>
            <a:ext cx="0" cy="1000055"/>
          </a:xfrm>
          <a:prstGeom prst="straightConnector1">
            <a:avLst/>
          </a:prstGeom>
          <a:ln w="635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Double Bracket 24">
            <a:extLst>
              <a:ext uri="{FF2B5EF4-FFF2-40B4-BE49-F238E27FC236}">
                <a16:creationId xmlns:a16="http://schemas.microsoft.com/office/drawing/2014/main" id="{A74CCA7D-D415-D741-8F0C-0FE99B632BFB}"/>
              </a:ext>
            </a:extLst>
          </p:cNvPr>
          <p:cNvSpPr/>
          <p:nvPr/>
        </p:nvSpPr>
        <p:spPr>
          <a:xfrm>
            <a:off x="7138905" y="1168987"/>
            <a:ext cx="4649172" cy="916307"/>
          </a:xfrm>
          <a:prstGeom prst="bracketPair">
            <a:avLst/>
          </a:prstGeom>
          <a:ln w="825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a:extLst>
              <a:ext uri="{FF2B5EF4-FFF2-40B4-BE49-F238E27FC236}">
                <a16:creationId xmlns:a16="http://schemas.microsoft.com/office/drawing/2014/main" id="{FBFF5D08-C5A6-BF4B-B1B4-D4A0CD3E956E}"/>
              </a:ext>
            </a:extLst>
          </p:cNvPr>
          <p:cNvSpPr txBox="1"/>
          <p:nvPr/>
        </p:nvSpPr>
        <p:spPr>
          <a:xfrm>
            <a:off x="10712312" y="1174693"/>
            <a:ext cx="1075765" cy="769441"/>
          </a:xfrm>
          <a:prstGeom prst="rect">
            <a:avLst/>
          </a:prstGeom>
          <a:noFill/>
        </p:spPr>
        <p:txBody>
          <a:bodyPr wrap="square" rtlCol="0">
            <a:spAutoFit/>
          </a:bodyPr>
          <a:lstStyle/>
          <a:p>
            <a:pPr algn="ctr"/>
            <a:r>
              <a:rPr lang="en-US" sz="4400" dirty="0"/>
              <a:t>…</a:t>
            </a:r>
          </a:p>
        </p:txBody>
      </p:sp>
      <p:cxnSp>
        <p:nvCxnSpPr>
          <p:cNvPr id="28" name="Straight Arrow Connector 27">
            <a:extLst>
              <a:ext uri="{FF2B5EF4-FFF2-40B4-BE49-F238E27FC236}">
                <a16:creationId xmlns:a16="http://schemas.microsoft.com/office/drawing/2014/main" id="{565931E1-A34C-9A48-BD2E-391D2591BED6}"/>
              </a:ext>
            </a:extLst>
          </p:cNvPr>
          <p:cNvCxnSpPr>
            <a:cxnSpLocks/>
          </p:cNvCxnSpPr>
          <p:nvPr/>
        </p:nvCxnSpPr>
        <p:spPr>
          <a:xfrm>
            <a:off x="8934386" y="2200345"/>
            <a:ext cx="0" cy="988625"/>
          </a:xfrm>
          <a:prstGeom prst="straightConnector1">
            <a:avLst/>
          </a:prstGeom>
          <a:ln w="635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C3545D2-C950-C34B-868D-61ADA120DFC7}"/>
              </a:ext>
            </a:extLst>
          </p:cNvPr>
          <p:cNvCxnSpPr>
            <a:cxnSpLocks/>
          </p:cNvCxnSpPr>
          <p:nvPr/>
        </p:nvCxnSpPr>
        <p:spPr>
          <a:xfrm>
            <a:off x="9988567" y="2200345"/>
            <a:ext cx="0" cy="994432"/>
          </a:xfrm>
          <a:prstGeom prst="straightConnector1">
            <a:avLst/>
          </a:prstGeom>
          <a:ln w="635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22333B7-F4D5-F042-894D-F08F67833BB5}"/>
              </a:ext>
            </a:extLst>
          </p:cNvPr>
          <p:cNvCxnSpPr>
            <a:cxnSpLocks/>
          </p:cNvCxnSpPr>
          <p:nvPr/>
        </p:nvCxnSpPr>
        <p:spPr>
          <a:xfrm>
            <a:off x="11042885" y="2200345"/>
            <a:ext cx="0" cy="983002"/>
          </a:xfrm>
          <a:prstGeom prst="straightConnector1">
            <a:avLst/>
          </a:prstGeom>
          <a:ln w="635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3A560606-9009-AA4C-A9BD-E8D9E83AAD43}"/>
              </a:ext>
            </a:extLst>
          </p:cNvPr>
          <p:cNvPicPr>
            <a:picLocks noChangeAspect="1"/>
          </p:cNvPicPr>
          <p:nvPr/>
        </p:nvPicPr>
        <p:blipFill>
          <a:blip r:embed="rId3"/>
          <a:stretch>
            <a:fillRect/>
          </a:stretch>
        </p:blipFill>
        <p:spPr>
          <a:xfrm>
            <a:off x="7790310" y="3411426"/>
            <a:ext cx="3456084" cy="1656464"/>
          </a:xfrm>
          <a:prstGeom prst="rect">
            <a:avLst/>
          </a:prstGeom>
        </p:spPr>
      </p:pic>
      <p:pic>
        <p:nvPicPr>
          <p:cNvPr id="3" name="Picture 2">
            <a:extLst>
              <a:ext uri="{FF2B5EF4-FFF2-40B4-BE49-F238E27FC236}">
                <a16:creationId xmlns:a16="http://schemas.microsoft.com/office/drawing/2014/main" id="{0AFE1568-CCCA-1348-A8F7-6AFFD794DCF8}"/>
              </a:ext>
            </a:extLst>
          </p:cNvPr>
          <p:cNvPicPr>
            <a:picLocks noChangeAspect="1"/>
          </p:cNvPicPr>
          <p:nvPr/>
        </p:nvPicPr>
        <p:blipFill>
          <a:blip r:embed="rId4"/>
          <a:stretch>
            <a:fillRect/>
          </a:stretch>
        </p:blipFill>
        <p:spPr>
          <a:xfrm>
            <a:off x="6566368" y="5547726"/>
            <a:ext cx="2897123" cy="1144242"/>
          </a:xfrm>
          <a:prstGeom prst="rect">
            <a:avLst/>
          </a:prstGeom>
        </p:spPr>
      </p:pic>
      <p:pic>
        <p:nvPicPr>
          <p:cNvPr id="39" name="Picture 38">
            <a:extLst>
              <a:ext uri="{FF2B5EF4-FFF2-40B4-BE49-F238E27FC236}">
                <a16:creationId xmlns:a16="http://schemas.microsoft.com/office/drawing/2014/main" id="{7F6BF18F-E423-3848-A008-54D02A2FBC93}"/>
              </a:ext>
            </a:extLst>
          </p:cNvPr>
          <p:cNvPicPr>
            <a:picLocks noChangeAspect="1"/>
          </p:cNvPicPr>
          <p:nvPr/>
        </p:nvPicPr>
        <p:blipFill>
          <a:blip r:embed="rId5"/>
          <a:stretch>
            <a:fillRect/>
          </a:stretch>
        </p:blipFill>
        <p:spPr>
          <a:xfrm>
            <a:off x="1916130" y="109977"/>
            <a:ext cx="1281476" cy="1303013"/>
          </a:xfrm>
          <a:prstGeom prst="rect">
            <a:avLst/>
          </a:prstGeom>
        </p:spPr>
      </p:pic>
      <p:sp>
        <p:nvSpPr>
          <p:cNvPr id="40" name="Bent-Up Arrow 39">
            <a:extLst>
              <a:ext uri="{FF2B5EF4-FFF2-40B4-BE49-F238E27FC236}">
                <a16:creationId xmlns:a16="http://schemas.microsoft.com/office/drawing/2014/main" id="{553682FC-48D5-3D42-A307-603D735C8927}"/>
              </a:ext>
            </a:extLst>
          </p:cNvPr>
          <p:cNvSpPr/>
          <p:nvPr/>
        </p:nvSpPr>
        <p:spPr>
          <a:xfrm rot="5400000" flipV="1">
            <a:off x="9820680" y="5263198"/>
            <a:ext cx="771697" cy="849762"/>
          </a:xfrm>
          <a:prstGeom prst="bentUpArrow">
            <a:avLst>
              <a:gd name="adj1" fmla="val 7575"/>
              <a:gd name="adj2" fmla="val 17159"/>
              <a:gd name="adj3" fmla="val 267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48FBD560-4715-C843-93F3-D34018879392}"/>
              </a:ext>
            </a:extLst>
          </p:cNvPr>
          <p:cNvPicPr>
            <a:picLocks noChangeAspect="1"/>
          </p:cNvPicPr>
          <p:nvPr/>
        </p:nvPicPr>
        <p:blipFill>
          <a:blip r:embed="rId6"/>
          <a:stretch>
            <a:fillRect/>
          </a:stretch>
        </p:blipFill>
        <p:spPr>
          <a:xfrm>
            <a:off x="90385" y="243202"/>
            <a:ext cx="1693979" cy="1162657"/>
          </a:xfrm>
          <a:prstGeom prst="rect">
            <a:avLst/>
          </a:prstGeom>
        </p:spPr>
      </p:pic>
      <p:sp>
        <p:nvSpPr>
          <p:cNvPr id="48" name="TextBox 47">
            <a:extLst>
              <a:ext uri="{FF2B5EF4-FFF2-40B4-BE49-F238E27FC236}">
                <a16:creationId xmlns:a16="http://schemas.microsoft.com/office/drawing/2014/main" id="{A70EA9EA-84F9-8549-8738-2202BA1D33EF}"/>
              </a:ext>
            </a:extLst>
          </p:cNvPr>
          <p:cNvSpPr txBox="1"/>
          <p:nvPr/>
        </p:nvSpPr>
        <p:spPr>
          <a:xfrm>
            <a:off x="380702" y="5494468"/>
            <a:ext cx="5936803" cy="400110"/>
          </a:xfrm>
          <a:prstGeom prst="rect">
            <a:avLst/>
          </a:prstGeom>
          <a:noFill/>
        </p:spPr>
        <p:txBody>
          <a:bodyPr wrap="square" rtlCol="0">
            <a:spAutoFit/>
          </a:bodyPr>
          <a:lstStyle/>
          <a:p>
            <a:r>
              <a:rPr lang="en-US" sz="2000" dirty="0">
                <a:solidFill>
                  <a:srgbClr val="FF0000"/>
                </a:solidFill>
              </a:rPr>
              <a:t>* Total variants: 177,333; Average read depth: 2.5/site </a:t>
            </a:r>
          </a:p>
        </p:txBody>
      </p:sp>
    </p:spTree>
    <p:extLst>
      <p:ext uri="{BB962C8B-B14F-4D97-AF65-F5344CB8AC3E}">
        <p14:creationId xmlns:p14="http://schemas.microsoft.com/office/powerpoint/2010/main" val="18933465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2EF83C-0C7C-F84A-A214-B7E8C3B58ED7}"/>
              </a:ext>
            </a:extLst>
          </p:cNvPr>
          <p:cNvPicPr>
            <a:picLocks noChangeAspect="1"/>
          </p:cNvPicPr>
          <p:nvPr/>
        </p:nvPicPr>
        <p:blipFill>
          <a:blip r:embed="rId2"/>
          <a:stretch>
            <a:fillRect/>
          </a:stretch>
        </p:blipFill>
        <p:spPr>
          <a:xfrm>
            <a:off x="9218764" y="2743707"/>
            <a:ext cx="2607071" cy="2742447"/>
          </a:xfrm>
          <a:prstGeom prst="rect">
            <a:avLst/>
          </a:prstGeom>
        </p:spPr>
      </p:pic>
      <p:pic>
        <p:nvPicPr>
          <p:cNvPr id="8" name="Picture 7">
            <a:extLst>
              <a:ext uri="{FF2B5EF4-FFF2-40B4-BE49-F238E27FC236}">
                <a16:creationId xmlns:a16="http://schemas.microsoft.com/office/drawing/2014/main" id="{4C6F1E49-611E-724B-A9DD-B2580E9C712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374347" y="5507853"/>
            <a:ext cx="2599302" cy="1218567"/>
          </a:xfrm>
          <a:prstGeom prst="rect">
            <a:avLst/>
          </a:prstGeom>
        </p:spPr>
      </p:pic>
      <p:sp>
        <p:nvSpPr>
          <p:cNvPr id="9" name="TextBox 8">
            <a:extLst>
              <a:ext uri="{FF2B5EF4-FFF2-40B4-BE49-F238E27FC236}">
                <a16:creationId xmlns:a16="http://schemas.microsoft.com/office/drawing/2014/main" id="{19A727C5-C551-D946-A5E4-E7C21FACAE6F}"/>
              </a:ext>
            </a:extLst>
          </p:cNvPr>
          <p:cNvSpPr txBox="1"/>
          <p:nvPr/>
        </p:nvSpPr>
        <p:spPr>
          <a:xfrm>
            <a:off x="-65315" y="316726"/>
            <a:ext cx="12322629" cy="707886"/>
          </a:xfrm>
          <a:prstGeom prst="rect">
            <a:avLst/>
          </a:prstGeom>
          <a:noFill/>
        </p:spPr>
        <p:txBody>
          <a:bodyPr wrap="square" rtlCol="0">
            <a:spAutoFit/>
          </a:bodyPr>
          <a:lstStyle/>
          <a:p>
            <a:pPr algn="ctr"/>
            <a:r>
              <a:rPr lang="en-US" sz="4000" dirty="0">
                <a:latin typeface="Times New Roman" panose="02020603050405020304" pitchFamily="18" charset="0"/>
                <a:cs typeface="Times New Roman" panose="02020603050405020304" pitchFamily="18" charset="0"/>
              </a:rPr>
              <a:t>Genetic map construction – Haplotype reconstruction</a:t>
            </a:r>
          </a:p>
        </p:txBody>
      </p:sp>
      <p:sp>
        <p:nvSpPr>
          <p:cNvPr id="10" name="TextBox 9">
            <a:extLst>
              <a:ext uri="{FF2B5EF4-FFF2-40B4-BE49-F238E27FC236}">
                <a16:creationId xmlns:a16="http://schemas.microsoft.com/office/drawing/2014/main" id="{3AA69449-A800-3B47-9D41-6E8519995864}"/>
              </a:ext>
            </a:extLst>
          </p:cNvPr>
          <p:cNvSpPr txBox="1"/>
          <p:nvPr/>
        </p:nvSpPr>
        <p:spPr>
          <a:xfrm>
            <a:off x="1021078" y="1122760"/>
            <a:ext cx="10149841" cy="461665"/>
          </a:xfrm>
          <a:prstGeom prst="rect">
            <a:avLst/>
          </a:prstGeom>
          <a:noFill/>
        </p:spPr>
        <p:txBody>
          <a:bodyPr wrap="square" rtlCol="0">
            <a:spAutoFit/>
          </a:bodyPr>
          <a:lstStyle/>
          <a:p>
            <a:pPr algn="ctr"/>
            <a:r>
              <a:rPr lang="en-US" sz="2400" dirty="0">
                <a:solidFill>
                  <a:schemeClr val="accent2"/>
                </a:solidFill>
                <a:latin typeface="+mj-lt"/>
                <a:ea typeface="Baskerville" panose="02020502070401020303" pitchFamily="18" charset="0"/>
              </a:rPr>
              <a:t>Defining of linkage groups (12)  and homologues (48) using </a:t>
            </a:r>
            <a:r>
              <a:rPr lang="en-US" sz="2400" b="1" dirty="0" err="1">
                <a:solidFill>
                  <a:srgbClr val="FF0000"/>
                </a:solidFill>
                <a:latin typeface="+mj-lt"/>
                <a:ea typeface="Baskerville" panose="02020502070401020303" pitchFamily="18" charset="0"/>
              </a:rPr>
              <a:t>polymapR</a:t>
            </a:r>
            <a:r>
              <a:rPr lang="en-US" sz="2400" dirty="0">
                <a:solidFill>
                  <a:schemeClr val="accent2"/>
                </a:solidFill>
                <a:latin typeface="+mj-lt"/>
                <a:ea typeface="Baskerville" panose="02020502070401020303" pitchFamily="18" charset="0"/>
              </a:rPr>
              <a:t> </a:t>
            </a:r>
          </a:p>
        </p:txBody>
      </p:sp>
      <p:pic>
        <p:nvPicPr>
          <p:cNvPr id="12" name="Picture 11">
            <a:extLst>
              <a:ext uri="{FF2B5EF4-FFF2-40B4-BE49-F238E27FC236}">
                <a16:creationId xmlns:a16="http://schemas.microsoft.com/office/drawing/2014/main" id="{B99BBD53-D76F-294C-A224-704ECDE6DB31}"/>
              </a:ext>
            </a:extLst>
          </p:cNvPr>
          <p:cNvPicPr>
            <a:picLocks noChangeAspect="1"/>
          </p:cNvPicPr>
          <p:nvPr/>
        </p:nvPicPr>
        <p:blipFill>
          <a:blip r:embed="rId4"/>
          <a:stretch>
            <a:fillRect/>
          </a:stretch>
        </p:blipFill>
        <p:spPr>
          <a:xfrm>
            <a:off x="111662" y="2747286"/>
            <a:ext cx="3213837" cy="3249209"/>
          </a:xfrm>
          <a:prstGeom prst="rect">
            <a:avLst/>
          </a:prstGeom>
        </p:spPr>
      </p:pic>
      <p:pic>
        <p:nvPicPr>
          <p:cNvPr id="14" name="Picture 13">
            <a:extLst>
              <a:ext uri="{FF2B5EF4-FFF2-40B4-BE49-F238E27FC236}">
                <a16:creationId xmlns:a16="http://schemas.microsoft.com/office/drawing/2014/main" id="{C444284F-EEB8-A640-A85A-2B8F88B4307F}"/>
              </a:ext>
            </a:extLst>
          </p:cNvPr>
          <p:cNvPicPr>
            <a:picLocks noChangeAspect="1"/>
          </p:cNvPicPr>
          <p:nvPr/>
        </p:nvPicPr>
        <p:blipFill>
          <a:blip r:embed="rId5"/>
          <a:stretch>
            <a:fillRect/>
          </a:stretch>
        </p:blipFill>
        <p:spPr>
          <a:xfrm>
            <a:off x="3298448" y="3071992"/>
            <a:ext cx="2979747" cy="3214626"/>
          </a:xfrm>
          <a:prstGeom prst="rect">
            <a:avLst/>
          </a:prstGeom>
        </p:spPr>
      </p:pic>
      <p:pic>
        <p:nvPicPr>
          <p:cNvPr id="16" name="Picture 15">
            <a:extLst>
              <a:ext uri="{FF2B5EF4-FFF2-40B4-BE49-F238E27FC236}">
                <a16:creationId xmlns:a16="http://schemas.microsoft.com/office/drawing/2014/main" id="{0A6C17A1-B7A3-ED46-A49F-A2F4936349D0}"/>
              </a:ext>
            </a:extLst>
          </p:cNvPr>
          <p:cNvPicPr>
            <a:picLocks noChangeAspect="1"/>
          </p:cNvPicPr>
          <p:nvPr/>
        </p:nvPicPr>
        <p:blipFill>
          <a:blip r:embed="rId6"/>
          <a:stretch>
            <a:fillRect/>
          </a:stretch>
        </p:blipFill>
        <p:spPr>
          <a:xfrm>
            <a:off x="5975089" y="3071992"/>
            <a:ext cx="2979747" cy="2943123"/>
          </a:xfrm>
          <a:prstGeom prst="rect">
            <a:avLst/>
          </a:prstGeom>
        </p:spPr>
      </p:pic>
      <p:sp>
        <p:nvSpPr>
          <p:cNvPr id="17" name="TextBox 16">
            <a:extLst>
              <a:ext uri="{FF2B5EF4-FFF2-40B4-BE49-F238E27FC236}">
                <a16:creationId xmlns:a16="http://schemas.microsoft.com/office/drawing/2014/main" id="{83725D72-A36F-5043-97E7-F516A8C9CBE3}"/>
              </a:ext>
            </a:extLst>
          </p:cNvPr>
          <p:cNvSpPr txBox="1"/>
          <p:nvPr/>
        </p:nvSpPr>
        <p:spPr>
          <a:xfrm>
            <a:off x="48344" y="1912710"/>
            <a:ext cx="4015655" cy="830997"/>
          </a:xfrm>
          <a:prstGeom prst="rect">
            <a:avLst/>
          </a:prstGeom>
          <a:noFill/>
        </p:spPr>
        <p:txBody>
          <a:bodyPr wrap="square" rtlCol="0">
            <a:spAutoFit/>
          </a:bodyPr>
          <a:lstStyle/>
          <a:p>
            <a:pPr algn="ctr"/>
            <a:r>
              <a:rPr lang="en-US" sz="2400" dirty="0">
                <a:latin typeface="+mj-lt"/>
                <a:ea typeface="Baskerville" panose="02020502070401020303" pitchFamily="18" charset="0"/>
              </a:rPr>
              <a:t>Calculate recombination fraction at each marker (1 X 0)</a:t>
            </a:r>
          </a:p>
        </p:txBody>
      </p:sp>
      <p:sp>
        <p:nvSpPr>
          <p:cNvPr id="18" name="TextBox 17">
            <a:extLst>
              <a:ext uri="{FF2B5EF4-FFF2-40B4-BE49-F238E27FC236}">
                <a16:creationId xmlns:a16="http://schemas.microsoft.com/office/drawing/2014/main" id="{5EC943CF-935F-B345-8EEC-92A354ECE8A4}"/>
              </a:ext>
            </a:extLst>
          </p:cNvPr>
          <p:cNvSpPr txBox="1"/>
          <p:nvPr/>
        </p:nvSpPr>
        <p:spPr>
          <a:xfrm>
            <a:off x="3892272" y="2052938"/>
            <a:ext cx="7999644" cy="461665"/>
          </a:xfrm>
          <a:prstGeom prst="rect">
            <a:avLst/>
          </a:prstGeom>
          <a:noFill/>
        </p:spPr>
        <p:txBody>
          <a:bodyPr wrap="square" rtlCol="0">
            <a:spAutoFit/>
          </a:bodyPr>
          <a:lstStyle/>
          <a:p>
            <a:pPr algn="ctr"/>
            <a:r>
              <a:rPr lang="en-US" sz="2400" dirty="0">
                <a:latin typeface="+mj-lt"/>
                <a:ea typeface="Baskerville" panose="02020502070401020303" pitchFamily="18" charset="0"/>
              </a:rPr>
              <a:t>Use LOD cut-off to assign linkage groups and homologues</a:t>
            </a:r>
          </a:p>
        </p:txBody>
      </p:sp>
      <p:sp>
        <p:nvSpPr>
          <p:cNvPr id="19" name="Donut 18">
            <a:extLst>
              <a:ext uri="{FF2B5EF4-FFF2-40B4-BE49-F238E27FC236}">
                <a16:creationId xmlns:a16="http://schemas.microsoft.com/office/drawing/2014/main" id="{7E389191-DFFD-E542-B05B-B65364A4F2F9}"/>
              </a:ext>
            </a:extLst>
          </p:cNvPr>
          <p:cNvSpPr/>
          <p:nvPr/>
        </p:nvSpPr>
        <p:spPr>
          <a:xfrm>
            <a:off x="5225142" y="3614057"/>
            <a:ext cx="330436" cy="362858"/>
          </a:xfrm>
          <a:prstGeom prst="donut">
            <a:avLst>
              <a:gd name="adj" fmla="val 3919"/>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Frame 19">
            <a:extLst>
              <a:ext uri="{FF2B5EF4-FFF2-40B4-BE49-F238E27FC236}">
                <a16:creationId xmlns:a16="http://schemas.microsoft.com/office/drawing/2014/main" id="{38A39548-0741-8C46-A180-CEF6CCC1BA81}"/>
              </a:ext>
            </a:extLst>
          </p:cNvPr>
          <p:cNvSpPr/>
          <p:nvPr/>
        </p:nvSpPr>
        <p:spPr>
          <a:xfrm>
            <a:off x="6096000" y="5283200"/>
            <a:ext cx="2960914" cy="406400"/>
          </a:xfrm>
          <a:prstGeom prst="frame">
            <a:avLst>
              <a:gd name="adj1" fmla="val 1786"/>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a:extLst>
              <a:ext uri="{FF2B5EF4-FFF2-40B4-BE49-F238E27FC236}">
                <a16:creationId xmlns:a16="http://schemas.microsoft.com/office/drawing/2014/main" id="{271F3B41-E0BD-2749-83C5-A95BC0944CBF}"/>
              </a:ext>
            </a:extLst>
          </p:cNvPr>
          <p:cNvSpPr txBox="1"/>
          <p:nvPr/>
        </p:nvSpPr>
        <p:spPr>
          <a:xfrm>
            <a:off x="788499" y="6223546"/>
            <a:ext cx="7999644" cy="461665"/>
          </a:xfrm>
          <a:prstGeom prst="rect">
            <a:avLst/>
          </a:prstGeom>
          <a:noFill/>
        </p:spPr>
        <p:txBody>
          <a:bodyPr wrap="square" rtlCol="0">
            <a:spAutoFit/>
          </a:bodyPr>
          <a:lstStyle/>
          <a:p>
            <a:pPr algn="ctr"/>
            <a:r>
              <a:rPr lang="en-US" sz="2400" dirty="0">
                <a:latin typeface="+mj-lt"/>
                <a:ea typeface="Baskerville" panose="02020502070401020303" pitchFamily="18" charset="0"/>
              </a:rPr>
              <a:t>This is done in reference to each parental genotype</a:t>
            </a:r>
          </a:p>
        </p:txBody>
      </p:sp>
    </p:spTree>
    <p:extLst>
      <p:ext uri="{BB962C8B-B14F-4D97-AF65-F5344CB8AC3E}">
        <p14:creationId xmlns:p14="http://schemas.microsoft.com/office/powerpoint/2010/main" val="27278588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87FED6-0510-C447-93DD-659346D9CF65}"/>
              </a:ext>
            </a:extLst>
          </p:cNvPr>
          <p:cNvSpPr txBox="1"/>
          <p:nvPr/>
        </p:nvSpPr>
        <p:spPr>
          <a:xfrm>
            <a:off x="-65315" y="316726"/>
            <a:ext cx="12322629" cy="707886"/>
          </a:xfrm>
          <a:prstGeom prst="rect">
            <a:avLst/>
          </a:prstGeom>
          <a:noFill/>
        </p:spPr>
        <p:txBody>
          <a:bodyPr wrap="square" rtlCol="0">
            <a:spAutoFit/>
          </a:bodyPr>
          <a:lstStyle/>
          <a:p>
            <a:pPr algn="ctr"/>
            <a:r>
              <a:rPr lang="en-US" sz="4000" dirty="0">
                <a:latin typeface="Times New Roman" panose="02020603050405020304" pitchFamily="18" charset="0"/>
                <a:cs typeface="Times New Roman" panose="02020603050405020304" pitchFamily="18" charset="0"/>
              </a:rPr>
              <a:t>Genetic map construction – Phasing</a:t>
            </a:r>
          </a:p>
        </p:txBody>
      </p:sp>
      <p:pic>
        <p:nvPicPr>
          <p:cNvPr id="6" name="Picture 5">
            <a:extLst>
              <a:ext uri="{FF2B5EF4-FFF2-40B4-BE49-F238E27FC236}">
                <a16:creationId xmlns:a16="http://schemas.microsoft.com/office/drawing/2014/main" id="{B9E8A15E-1186-4646-B629-8B32363B10A5}"/>
              </a:ext>
            </a:extLst>
          </p:cNvPr>
          <p:cNvPicPr>
            <a:picLocks noChangeAspect="1"/>
          </p:cNvPicPr>
          <p:nvPr/>
        </p:nvPicPr>
        <p:blipFill>
          <a:blip r:embed="rId2"/>
          <a:stretch>
            <a:fillRect/>
          </a:stretch>
        </p:blipFill>
        <p:spPr>
          <a:xfrm>
            <a:off x="3091543" y="1652326"/>
            <a:ext cx="7425038" cy="4874434"/>
          </a:xfrm>
          <a:prstGeom prst="rect">
            <a:avLst/>
          </a:prstGeom>
        </p:spPr>
      </p:pic>
      <p:pic>
        <p:nvPicPr>
          <p:cNvPr id="7" name="Picture 6">
            <a:extLst>
              <a:ext uri="{FF2B5EF4-FFF2-40B4-BE49-F238E27FC236}">
                <a16:creationId xmlns:a16="http://schemas.microsoft.com/office/drawing/2014/main" id="{C701409B-E4B7-054E-BBEC-07709F82AB7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491098" y="5495960"/>
            <a:ext cx="2599302" cy="1218567"/>
          </a:xfrm>
          <a:prstGeom prst="rect">
            <a:avLst/>
          </a:prstGeom>
        </p:spPr>
      </p:pic>
      <p:sp>
        <p:nvSpPr>
          <p:cNvPr id="8" name="TextBox 7">
            <a:extLst>
              <a:ext uri="{FF2B5EF4-FFF2-40B4-BE49-F238E27FC236}">
                <a16:creationId xmlns:a16="http://schemas.microsoft.com/office/drawing/2014/main" id="{DF0352B5-5021-1344-A1E5-EF3D5880FF23}"/>
              </a:ext>
            </a:extLst>
          </p:cNvPr>
          <p:cNvSpPr txBox="1"/>
          <p:nvPr/>
        </p:nvSpPr>
        <p:spPr>
          <a:xfrm>
            <a:off x="10831775" y="1652326"/>
            <a:ext cx="1704448" cy="923330"/>
          </a:xfrm>
          <a:prstGeom prst="rect">
            <a:avLst/>
          </a:prstGeom>
          <a:noFill/>
        </p:spPr>
        <p:txBody>
          <a:bodyPr wrap="square" rtlCol="0">
            <a:spAutoFit/>
          </a:bodyPr>
          <a:lstStyle/>
          <a:p>
            <a:r>
              <a:rPr lang="en-US" dirty="0"/>
              <a:t>Marker information content</a:t>
            </a:r>
          </a:p>
        </p:txBody>
      </p:sp>
      <p:sp>
        <p:nvSpPr>
          <p:cNvPr id="9" name="TextBox 8">
            <a:extLst>
              <a:ext uri="{FF2B5EF4-FFF2-40B4-BE49-F238E27FC236}">
                <a16:creationId xmlns:a16="http://schemas.microsoft.com/office/drawing/2014/main" id="{AC24D3F8-9C60-604D-9728-D54D896C0DA9}"/>
              </a:ext>
            </a:extLst>
          </p:cNvPr>
          <p:cNvSpPr txBox="1"/>
          <p:nvPr/>
        </p:nvSpPr>
        <p:spPr>
          <a:xfrm>
            <a:off x="10827656" y="4530566"/>
            <a:ext cx="1262743" cy="923330"/>
          </a:xfrm>
          <a:prstGeom prst="rect">
            <a:avLst/>
          </a:prstGeom>
          <a:noFill/>
        </p:spPr>
        <p:txBody>
          <a:bodyPr wrap="square" rtlCol="0">
            <a:spAutoFit/>
          </a:bodyPr>
          <a:lstStyle/>
          <a:p>
            <a:r>
              <a:rPr lang="en-US" dirty="0"/>
              <a:t>Categories of inheritance</a:t>
            </a:r>
          </a:p>
        </p:txBody>
      </p:sp>
      <p:cxnSp>
        <p:nvCxnSpPr>
          <p:cNvPr id="10" name="Straight Arrow Connector 9">
            <a:extLst>
              <a:ext uri="{FF2B5EF4-FFF2-40B4-BE49-F238E27FC236}">
                <a16:creationId xmlns:a16="http://schemas.microsoft.com/office/drawing/2014/main" id="{0A62E507-137A-7441-AF1B-B7D80D7867D1}"/>
              </a:ext>
            </a:extLst>
          </p:cNvPr>
          <p:cNvCxnSpPr>
            <a:cxnSpLocks/>
          </p:cNvCxnSpPr>
          <p:nvPr/>
        </p:nvCxnSpPr>
        <p:spPr>
          <a:xfrm flipH="1">
            <a:off x="10049851" y="2265718"/>
            <a:ext cx="493485" cy="12171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DA86CFF1-1B75-EB44-96CB-41713FF5FF3A}"/>
              </a:ext>
            </a:extLst>
          </p:cNvPr>
          <p:cNvCxnSpPr>
            <a:cxnSpLocks/>
            <a:stCxn id="9" idx="1"/>
          </p:cNvCxnSpPr>
          <p:nvPr/>
        </p:nvCxnSpPr>
        <p:spPr>
          <a:xfrm flipH="1" flipV="1">
            <a:off x="9695544" y="4975450"/>
            <a:ext cx="1132112" cy="1678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B626D23C-2A3B-EE44-BBA2-56964C2C2BD5}"/>
              </a:ext>
            </a:extLst>
          </p:cNvPr>
          <p:cNvSpPr txBox="1"/>
          <p:nvPr/>
        </p:nvSpPr>
        <p:spPr>
          <a:xfrm>
            <a:off x="391886" y="1623427"/>
            <a:ext cx="2672902" cy="3046988"/>
          </a:xfrm>
          <a:prstGeom prst="rect">
            <a:avLst/>
          </a:prstGeom>
          <a:noFill/>
        </p:spPr>
        <p:txBody>
          <a:bodyPr wrap="square" rtlCol="0">
            <a:spAutoFit/>
          </a:bodyPr>
          <a:lstStyle/>
          <a:p>
            <a:r>
              <a:rPr lang="en-US" sz="2400" dirty="0">
                <a:latin typeface="+mj-lt"/>
                <a:ea typeface="Baskerville" panose="02020502070401020303" pitchFamily="18" charset="0"/>
              </a:rPr>
              <a:t>- Used linkage information from multiple categories of marker inheritance to determine phasing (assignment to homologues) </a:t>
            </a:r>
          </a:p>
        </p:txBody>
      </p:sp>
      <p:sp>
        <p:nvSpPr>
          <p:cNvPr id="19" name="TextBox 18">
            <a:extLst>
              <a:ext uri="{FF2B5EF4-FFF2-40B4-BE49-F238E27FC236}">
                <a16:creationId xmlns:a16="http://schemas.microsoft.com/office/drawing/2014/main" id="{80B24446-BBAF-4A48-B087-690C7FB33970}"/>
              </a:ext>
            </a:extLst>
          </p:cNvPr>
          <p:cNvSpPr txBox="1"/>
          <p:nvPr/>
        </p:nvSpPr>
        <p:spPr>
          <a:xfrm>
            <a:off x="405264" y="4914591"/>
            <a:ext cx="2672902" cy="1569660"/>
          </a:xfrm>
          <a:prstGeom prst="rect">
            <a:avLst/>
          </a:prstGeom>
          <a:noFill/>
        </p:spPr>
        <p:txBody>
          <a:bodyPr wrap="square" rtlCol="0">
            <a:spAutoFit/>
          </a:bodyPr>
          <a:lstStyle/>
          <a:p>
            <a:r>
              <a:rPr lang="en-US" sz="2400" dirty="0">
                <a:latin typeface="+mj-lt"/>
                <a:ea typeface="Baskerville" panose="02020502070401020303" pitchFamily="18" charset="0"/>
              </a:rPr>
              <a:t>- Analysis performed using the </a:t>
            </a:r>
            <a:r>
              <a:rPr lang="en-US" sz="2400" b="1" dirty="0" err="1">
                <a:solidFill>
                  <a:srgbClr val="FF0000"/>
                </a:solidFill>
                <a:latin typeface="+mj-lt"/>
                <a:ea typeface="Baskerville" panose="02020502070401020303" pitchFamily="18" charset="0"/>
              </a:rPr>
              <a:t>polymapR</a:t>
            </a:r>
            <a:r>
              <a:rPr lang="en-US" sz="2400" dirty="0">
                <a:latin typeface="+mj-lt"/>
                <a:ea typeface="Baskerville" panose="02020502070401020303" pitchFamily="18" charset="0"/>
              </a:rPr>
              <a:t> package</a:t>
            </a:r>
          </a:p>
        </p:txBody>
      </p:sp>
    </p:spTree>
    <p:extLst>
      <p:ext uri="{BB962C8B-B14F-4D97-AF65-F5344CB8AC3E}">
        <p14:creationId xmlns:p14="http://schemas.microsoft.com/office/powerpoint/2010/main" val="12291247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C0108-D034-664F-AA7E-516128F84D72}"/>
              </a:ext>
            </a:extLst>
          </p:cNvPr>
          <p:cNvSpPr>
            <a:spLocks noGrp="1"/>
          </p:cNvSpPr>
          <p:nvPr>
            <p:ph type="title"/>
          </p:nvPr>
        </p:nvSpPr>
        <p:spPr>
          <a:xfrm>
            <a:off x="981892" y="2429057"/>
            <a:ext cx="10515600" cy="1325563"/>
          </a:xfrm>
        </p:spPr>
        <p:txBody>
          <a:bodyPr/>
          <a:lstStyle/>
          <a:p>
            <a:pPr algn="ctr"/>
            <a:r>
              <a:rPr lang="en-US" dirty="0"/>
              <a:t>Phenotype measurement</a:t>
            </a:r>
          </a:p>
        </p:txBody>
      </p:sp>
    </p:spTree>
    <p:extLst>
      <p:ext uri="{BB962C8B-B14F-4D97-AF65-F5344CB8AC3E}">
        <p14:creationId xmlns:p14="http://schemas.microsoft.com/office/powerpoint/2010/main" val="40474110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descr="download-2.jpg"/>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4352340" y="803647"/>
            <a:ext cx="866711" cy="1533709"/>
          </a:xfrm>
          <a:prstGeom prst="rect">
            <a:avLst/>
          </a:prstGeom>
        </p:spPr>
      </p:pic>
      <p:pic>
        <p:nvPicPr>
          <p:cNvPr id="48" name="Picture 47" descr="download-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71798" y="860484"/>
            <a:ext cx="2016754" cy="1342058"/>
          </a:xfrm>
          <a:prstGeom prst="rect">
            <a:avLst/>
          </a:prstGeom>
        </p:spPr>
      </p:pic>
      <p:cxnSp>
        <p:nvCxnSpPr>
          <p:cNvPr id="50" name="Straight Connector 49"/>
          <p:cNvCxnSpPr/>
          <p:nvPr/>
        </p:nvCxnSpPr>
        <p:spPr>
          <a:xfrm>
            <a:off x="5406239" y="1663710"/>
            <a:ext cx="1910061"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6363730" y="841239"/>
            <a:ext cx="0" cy="1706908"/>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7" name="Picture 76"/>
          <p:cNvPicPr>
            <a:picLocks noChangeAspect="1"/>
          </p:cNvPicPr>
          <p:nvPr/>
        </p:nvPicPr>
        <p:blipFill>
          <a:blip r:embed="rId5"/>
          <a:stretch>
            <a:fillRect/>
          </a:stretch>
        </p:blipFill>
        <p:spPr>
          <a:xfrm>
            <a:off x="1694722" y="3965363"/>
            <a:ext cx="1598991" cy="2699924"/>
          </a:xfrm>
          <a:prstGeom prst="rect">
            <a:avLst/>
          </a:prstGeom>
        </p:spPr>
      </p:pic>
      <p:pic>
        <p:nvPicPr>
          <p:cNvPr id="78" name="Picture 77"/>
          <p:cNvPicPr>
            <a:picLocks noChangeAspect="1"/>
          </p:cNvPicPr>
          <p:nvPr/>
        </p:nvPicPr>
        <p:blipFill>
          <a:blip r:embed="rId6"/>
          <a:stretch>
            <a:fillRect/>
          </a:stretch>
        </p:blipFill>
        <p:spPr>
          <a:xfrm>
            <a:off x="3956056" y="3965363"/>
            <a:ext cx="1598991" cy="2699924"/>
          </a:xfrm>
          <a:prstGeom prst="rect">
            <a:avLst/>
          </a:prstGeom>
        </p:spPr>
      </p:pic>
      <p:pic>
        <p:nvPicPr>
          <p:cNvPr id="79" name="Picture 78"/>
          <p:cNvPicPr>
            <a:picLocks noChangeAspect="1"/>
          </p:cNvPicPr>
          <p:nvPr/>
        </p:nvPicPr>
        <p:blipFill>
          <a:blip r:embed="rId7"/>
          <a:stretch>
            <a:fillRect/>
          </a:stretch>
        </p:blipFill>
        <p:spPr>
          <a:xfrm>
            <a:off x="8461372" y="3983467"/>
            <a:ext cx="1598991" cy="2739552"/>
          </a:xfrm>
          <a:prstGeom prst="rect">
            <a:avLst/>
          </a:prstGeom>
        </p:spPr>
      </p:pic>
      <p:pic>
        <p:nvPicPr>
          <p:cNvPr id="81" name="Picture 80"/>
          <p:cNvPicPr>
            <a:picLocks noChangeAspect="1"/>
          </p:cNvPicPr>
          <p:nvPr/>
        </p:nvPicPr>
        <p:blipFill>
          <a:blip r:embed="rId8"/>
          <a:stretch>
            <a:fillRect/>
          </a:stretch>
        </p:blipFill>
        <p:spPr>
          <a:xfrm>
            <a:off x="6189562" y="4002711"/>
            <a:ext cx="1598991" cy="2739552"/>
          </a:xfrm>
          <a:prstGeom prst="rect">
            <a:avLst/>
          </a:prstGeom>
        </p:spPr>
      </p:pic>
      <p:sp>
        <p:nvSpPr>
          <p:cNvPr id="87" name="TextBox 86"/>
          <p:cNvSpPr txBox="1"/>
          <p:nvPr/>
        </p:nvSpPr>
        <p:spPr>
          <a:xfrm>
            <a:off x="3159033" y="3860697"/>
            <a:ext cx="604623" cy="2862322"/>
          </a:xfrm>
          <a:prstGeom prst="rect">
            <a:avLst/>
          </a:prstGeom>
          <a:noFill/>
        </p:spPr>
        <p:txBody>
          <a:bodyPr wrap="square" rtlCol="0">
            <a:spAutoFit/>
          </a:bodyPr>
          <a:lstStyle/>
          <a:p>
            <a:pPr algn="ctr"/>
            <a:r>
              <a:rPr lang="en-US" sz="3600" dirty="0"/>
              <a:t>0</a:t>
            </a:r>
          </a:p>
          <a:p>
            <a:pPr algn="ctr"/>
            <a:r>
              <a:rPr lang="en-US" sz="3600" dirty="0"/>
              <a:t>0</a:t>
            </a:r>
          </a:p>
          <a:p>
            <a:pPr algn="ctr"/>
            <a:r>
              <a:rPr lang="en-US" sz="3600" dirty="0"/>
              <a:t>0</a:t>
            </a:r>
          </a:p>
          <a:p>
            <a:pPr algn="ctr"/>
            <a:r>
              <a:rPr lang="en-US" sz="3600" dirty="0"/>
              <a:t>0</a:t>
            </a:r>
          </a:p>
          <a:p>
            <a:pPr algn="ctr"/>
            <a:r>
              <a:rPr lang="en-US" sz="3600" dirty="0"/>
              <a:t>0</a:t>
            </a:r>
          </a:p>
        </p:txBody>
      </p:sp>
      <p:sp>
        <p:nvSpPr>
          <p:cNvPr id="88" name="TextBox 87"/>
          <p:cNvSpPr txBox="1"/>
          <p:nvPr/>
        </p:nvSpPr>
        <p:spPr>
          <a:xfrm>
            <a:off x="5407620" y="3926875"/>
            <a:ext cx="604623" cy="2862322"/>
          </a:xfrm>
          <a:prstGeom prst="rect">
            <a:avLst/>
          </a:prstGeom>
          <a:noFill/>
        </p:spPr>
        <p:txBody>
          <a:bodyPr wrap="square" rtlCol="0">
            <a:spAutoFit/>
          </a:bodyPr>
          <a:lstStyle/>
          <a:p>
            <a:pPr algn="ctr"/>
            <a:r>
              <a:rPr lang="en-US" sz="3600" dirty="0"/>
              <a:t>1</a:t>
            </a:r>
          </a:p>
          <a:p>
            <a:pPr algn="ctr"/>
            <a:r>
              <a:rPr lang="en-US" sz="3600" dirty="0"/>
              <a:t>0</a:t>
            </a:r>
          </a:p>
          <a:p>
            <a:pPr algn="ctr"/>
            <a:r>
              <a:rPr lang="en-US" sz="3600" dirty="0"/>
              <a:t>0</a:t>
            </a:r>
          </a:p>
          <a:p>
            <a:pPr algn="ctr"/>
            <a:r>
              <a:rPr lang="en-US" sz="3600" dirty="0"/>
              <a:t>1</a:t>
            </a:r>
          </a:p>
          <a:p>
            <a:pPr algn="ctr"/>
            <a:r>
              <a:rPr lang="en-US" sz="3600" dirty="0"/>
              <a:t>0</a:t>
            </a:r>
          </a:p>
        </p:txBody>
      </p:sp>
      <p:sp>
        <p:nvSpPr>
          <p:cNvPr id="89" name="TextBox 88"/>
          <p:cNvSpPr txBox="1"/>
          <p:nvPr/>
        </p:nvSpPr>
        <p:spPr>
          <a:xfrm>
            <a:off x="7755040" y="3886994"/>
            <a:ext cx="604623" cy="2862322"/>
          </a:xfrm>
          <a:prstGeom prst="rect">
            <a:avLst/>
          </a:prstGeom>
          <a:noFill/>
        </p:spPr>
        <p:txBody>
          <a:bodyPr wrap="square" rtlCol="0">
            <a:spAutoFit/>
          </a:bodyPr>
          <a:lstStyle/>
          <a:p>
            <a:pPr algn="ctr"/>
            <a:r>
              <a:rPr lang="en-US" sz="3600" dirty="0"/>
              <a:t>1</a:t>
            </a:r>
          </a:p>
          <a:p>
            <a:pPr algn="ctr"/>
            <a:r>
              <a:rPr lang="en-US" sz="3600" dirty="0"/>
              <a:t>1</a:t>
            </a:r>
          </a:p>
          <a:p>
            <a:pPr algn="ctr"/>
            <a:r>
              <a:rPr lang="en-US" sz="3600" dirty="0"/>
              <a:t>1</a:t>
            </a:r>
          </a:p>
          <a:p>
            <a:pPr algn="ctr"/>
            <a:r>
              <a:rPr lang="en-US" sz="3600" dirty="0"/>
              <a:t>0</a:t>
            </a:r>
          </a:p>
          <a:p>
            <a:pPr algn="ctr"/>
            <a:r>
              <a:rPr lang="en-US" sz="3600" dirty="0"/>
              <a:t>1</a:t>
            </a:r>
          </a:p>
        </p:txBody>
      </p:sp>
      <p:sp>
        <p:nvSpPr>
          <p:cNvPr id="90" name="TextBox 89"/>
          <p:cNvSpPr txBox="1"/>
          <p:nvPr/>
        </p:nvSpPr>
        <p:spPr>
          <a:xfrm>
            <a:off x="9957787" y="3860697"/>
            <a:ext cx="604623" cy="2862322"/>
          </a:xfrm>
          <a:prstGeom prst="rect">
            <a:avLst/>
          </a:prstGeom>
          <a:noFill/>
        </p:spPr>
        <p:txBody>
          <a:bodyPr wrap="square" rtlCol="0">
            <a:spAutoFit/>
          </a:bodyPr>
          <a:lstStyle/>
          <a:p>
            <a:pPr algn="ctr"/>
            <a:r>
              <a:rPr lang="en-US" sz="3600" dirty="0"/>
              <a:t>1</a:t>
            </a:r>
          </a:p>
          <a:p>
            <a:pPr algn="ctr"/>
            <a:r>
              <a:rPr lang="en-US" sz="3600" dirty="0"/>
              <a:t>1</a:t>
            </a:r>
          </a:p>
          <a:p>
            <a:pPr algn="ctr"/>
            <a:r>
              <a:rPr lang="en-US" sz="3600" dirty="0"/>
              <a:t>1</a:t>
            </a:r>
          </a:p>
          <a:p>
            <a:pPr algn="ctr"/>
            <a:r>
              <a:rPr lang="en-US" sz="3600" dirty="0"/>
              <a:t>1</a:t>
            </a:r>
          </a:p>
          <a:p>
            <a:pPr algn="ctr"/>
            <a:r>
              <a:rPr lang="en-US" sz="3600" dirty="0"/>
              <a:t>1</a:t>
            </a:r>
          </a:p>
        </p:txBody>
      </p:sp>
      <p:sp>
        <p:nvSpPr>
          <p:cNvPr id="91" name="Right Triangle 90"/>
          <p:cNvSpPr/>
          <p:nvPr/>
        </p:nvSpPr>
        <p:spPr>
          <a:xfrm rot="16200000">
            <a:off x="6031246" y="-1296503"/>
            <a:ext cx="316628" cy="8626321"/>
          </a:xfrm>
          <a:prstGeom prst="rtTriangle">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2" name="Picture 91" descr="potatoes_in_bags.jpe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959876" y="742483"/>
            <a:ext cx="2052789" cy="1771136"/>
          </a:xfrm>
          <a:prstGeom prst="rect">
            <a:avLst/>
          </a:prstGeom>
        </p:spPr>
      </p:pic>
      <p:sp>
        <p:nvSpPr>
          <p:cNvPr id="93" name="TextBox 92"/>
          <p:cNvSpPr txBox="1"/>
          <p:nvPr/>
        </p:nvSpPr>
        <p:spPr>
          <a:xfrm>
            <a:off x="2158934" y="3252201"/>
            <a:ext cx="827337" cy="646331"/>
          </a:xfrm>
          <a:prstGeom prst="rect">
            <a:avLst/>
          </a:prstGeom>
          <a:noFill/>
        </p:spPr>
        <p:txBody>
          <a:bodyPr wrap="square" rtlCol="0">
            <a:spAutoFit/>
          </a:bodyPr>
          <a:lstStyle/>
          <a:p>
            <a:pPr algn="ctr"/>
            <a:r>
              <a:rPr lang="en-US" sz="3600" dirty="0"/>
              <a:t>0%</a:t>
            </a:r>
          </a:p>
        </p:txBody>
      </p:sp>
      <p:sp>
        <p:nvSpPr>
          <p:cNvPr id="94" name="TextBox 93"/>
          <p:cNvSpPr txBox="1"/>
          <p:nvPr/>
        </p:nvSpPr>
        <p:spPr>
          <a:xfrm>
            <a:off x="4273856" y="3252202"/>
            <a:ext cx="1127270" cy="646331"/>
          </a:xfrm>
          <a:prstGeom prst="rect">
            <a:avLst/>
          </a:prstGeom>
          <a:noFill/>
        </p:spPr>
        <p:txBody>
          <a:bodyPr wrap="square" rtlCol="0">
            <a:spAutoFit/>
          </a:bodyPr>
          <a:lstStyle/>
          <a:p>
            <a:pPr algn="ctr"/>
            <a:r>
              <a:rPr lang="en-US" sz="3600" dirty="0"/>
              <a:t>40%</a:t>
            </a:r>
          </a:p>
        </p:txBody>
      </p:sp>
      <p:sp>
        <p:nvSpPr>
          <p:cNvPr id="95" name="TextBox 94"/>
          <p:cNvSpPr txBox="1"/>
          <p:nvPr/>
        </p:nvSpPr>
        <p:spPr>
          <a:xfrm>
            <a:off x="6463280" y="3251949"/>
            <a:ext cx="1294614" cy="646331"/>
          </a:xfrm>
          <a:prstGeom prst="rect">
            <a:avLst/>
          </a:prstGeom>
          <a:noFill/>
        </p:spPr>
        <p:txBody>
          <a:bodyPr wrap="square" rtlCol="0">
            <a:spAutoFit/>
          </a:bodyPr>
          <a:lstStyle/>
          <a:p>
            <a:pPr algn="ctr"/>
            <a:r>
              <a:rPr lang="en-US" sz="3600" dirty="0"/>
              <a:t>80%</a:t>
            </a:r>
          </a:p>
        </p:txBody>
      </p:sp>
      <p:sp>
        <p:nvSpPr>
          <p:cNvPr id="96" name="TextBox 95"/>
          <p:cNvSpPr txBox="1"/>
          <p:nvPr/>
        </p:nvSpPr>
        <p:spPr>
          <a:xfrm>
            <a:off x="8615292" y="3252201"/>
            <a:ext cx="1401649" cy="646331"/>
          </a:xfrm>
          <a:prstGeom prst="rect">
            <a:avLst/>
          </a:prstGeom>
          <a:noFill/>
        </p:spPr>
        <p:txBody>
          <a:bodyPr wrap="square" rtlCol="0">
            <a:spAutoFit/>
          </a:bodyPr>
          <a:lstStyle/>
          <a:p>
            <a:pPr algn="ctr"/>
            <a:r>
              <a:rPr lang="en-US" sz="3600" dirty="0"/>
              <a:t>100%</a:t>
            </a:r>
          </a:p>
        </p:txBody>
      </p:sp>
      <p:sp>
        <p:nvSpPr>
          <p:cNvPr id="97" name="Frame 96"/>
          <p:cNvSpPr/>
          <p:nvPr/>
        </p:nvSpPr>
        <p:spPr>
          <a:xfrm>
            <a:off x="1600961" y="3252202"/>
            <a:ext cx="2162694" cy="3521611"/>
          </a:xfrm>
          <a:prstGeom prst="frame">
            <a:avLst>
              <a:gd name="adj1" fmla="val 2610"/>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8" name="Frame 97"/>
          <p:cNvSpPr/>
          <p:nvPr/>
        </p:nvSpPr>
        <p:spPr>
          <a:xfrm>
            <a:off x="3849548" y="3251949"/>
            <a:ext cx="2162694" cy="3521611"/>
          </a:xfrm>
          <a:prstGeom prst="frame">
            <a:avLst>
              <a:gd name="adj1" fmla="val 2610"/>
            </a:avLst>
          </a:prstGeom>
          <a:solidFill>
            <a:schemeClr val="bg2">
              <a:lumMod val="9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9" name="Frame 98"/>
          <p:cNvSpPr/>
          <p:nvPr/>
        </p:nvSpPr>
        <p:spPr>
          <a:xfrm>
            <a:off x="6122682" y="3271193"/>
            <a:ext cx="2162694" cy="3521611"/>
          </a:xfrm>
          <a:prstGeom prst="frame">
            <a:avLst>
              <a:gd name="adj1" fmla="val 2610"/>
            </a:avLst>
          </a:prstGeom>
          <a:solidFill>
            <a:schemeClr val="bg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0" name="Frame 99"/>
          <p:cNvSpPr/>
          <p:nvPr/>
        </p:nvSpPr>
        <p:spPr>
          <a:xfrm>
            <a:off x="8384411" y="3271193"/>
            <a:ext cx="2162694" cy="3521611"/>
          </a:xfrm>
          <a:prstGeom prst="frame">
            <a:avLst>
              <a:gd name="adj1" fmla="val 2610"/>
            </a:avLst>
          </a:prstGeom>
          <a:solidFill>
            <a:srgbClr val="8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4" name="TextBox 103"/>
          <p:cNvSpPr txBox="1"/>
          <p:nvPr/>
        </p:nvSpPr>
        <p:spPr>
          <a:xfrm>
            <a:off x="1620200" y="12806"/>
            <a:ext cx="8832960" cy="707886"/>
          </a:xfrm>
          <a:prstGeom prst="rect">
            <a:avLst/>
          </a:prstGeom>
          <a:noFill/>
        </p:spPr>
        <p:txBody>
          <a:bodyPr wrap="square" rtlCol="0">
            <a:spAutoFit/>
          </a:bodyPr>
          <a:lstStyle/>
          <a:p>
            <a:pPr algn="ctr"/>
            <a:r>
              <a:rPr lang="en-US" sz="4000" dirty="0">
                <a:latin typeface="Times New Roman" panose="02020603050405020304" pitchFamily="18" charset="0"/>
                <a:ea typeface="Baskerville" panose="02020502070401020303" pitchFamily="18" charset="0"/>
                <a:cs typeface="Times New Roman" panose="02020603050405020304" pitchFamily="18" charset="0"/>
              </a:rPr>
              <a:t>Incidence of corky ringspot symptoms</a:t>
            </a:r>
          </a:p>
        </p:txBody>
      </p:sp>
      <p:sp>
        <p:nvSpPr>
          <p:cNvPr id="2" name="TextBox 1">
            <a:extLst>
              <a:ext uri="{FF2B5EF4-FFF2-40B4-BE49-F238E27FC236}">
                <a16:creationId xmlns:a16="http://schemas.microsoft.com/office/drawing/2014/main" id="{6287C0F2-9CFA-9240-A9A5-3E2D76FB25C2}"/>
              </a:ext>
            </a:extLst>
          </p:cNvPr>
          <p:cNvSpPr txBox="1"/>
          <p:nvPr/>
        </p:nvSpPr>
        <p:spPr>
          <a:xfrm>
            <a:off x="673778" y="2554992"/>
            <a:ext cx="3282278" cy="461665"/>
          </a:xfrm>
          <a:prstGeom prst="rect">
            <a:avLst/>
          </a:prstGeom>
          <a:noFill/>
        </p:spPr>
        <p:txBody>
          <a:bodyPr wrap="square" rtlCol="0">
            <a:spAutoFit/>
          </a:bodyPr>
          <a:lstStyle/>
          <a:p>
            <a:r>
              <a:rPr lang="en-US" sz="2400" dirty="0">
                <a:latin typeface="Times New Roman" panose="02020603050405020304" pitchFamily="18" charset="0"/>
                <a:ea typeface="Baskerville" panose="02020502070401020303" pitchFamily="18" charset="0"/>
                <a:cs typeface="Times New Roman" panose="02020603050405020304" pitchFamily="18" charset="0"/>
              </a:rPr>
              <a:t>Replicates per clone: 1-3</a:t>
            </a:r>
          </a:p>
        </p:txBody>
      </p:sp>
      <p:sp>
        <p:nvSpPr>
          <p:cNvPr id="26" name="TextBox 25">
            <a:extLst>
              <a:ext uri="{FF2B5EF4-FFF2-40B4-BE49-F238E27FC236}">
                <a16:creationId xmlns:a16="http://schemas.microsoft.com/office/drawing/2014/main" id="{79AA5D8D-7370-4742-9D9D-FDB79779B6E2}"/>
              </a:ext>
            </a:extLst>
          </p:cNvPr>
          <p:cNvSpPr txBox="1"/>
          <p:nvPr/>
        </p:nvSpPr>
        <p:spPr>
          <a:xfrm>
            <a:off x="4047576" y="2529637"/>
            <a:ext cx="4096848" cy="461665"/>
          </a:xfrm>
          <a:prstGeom prst="rect">
            <a:avLst/>
          </a:prstGeom>
          <a:noFill/>
        </p:spPr>
        <p:txBody>
          <a:bodyPr wrap="square" rtlCol="0">
            <a:spAutoFit/>
          </a:bodyPr>
          <a:lstStyle/>
          <a:p>
            <a:r>
              <a:rPr lang="en-US" sz="2400" dirty="0">
                <a:latin typeface="Times New Roman" panose="02020603050405020304" pitchFamily="18" charset="0"/>
                <a:ea typeface="Baskerville" panose="02020502070401020303" pitchFamily="18" charset="0"/>
                <a:cs typeface="Times New Roman" panose="02020603050405020304" pitchFamily="18" charset="0"/>
              </a:rPr>
              <a:t>Tubers per replicate: 0-20</a:t>
            </a:r>
          </a:p>
        </p:txBody>
      </p:sp>
      <p:pic>
        <p:nvPicPr>
          <p:cNvPr id="5" name="Picture 4">
            <a:extLst>
              <a:ext uri="{FF2B5EF4-FFF2-40B4-BE49-F238E27FC236}">
                <a16:creationId xmlns:a16="http://schemas.microsoft.com/office/drawing/2014/main" id="{57816CCA-57F5-7040-8828-BD12472370C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154112" y="760894"/>
            <a:ext cx="2162908" cy="1706908"/>
          </a:xfrm>
          <a:prstGeom prst="rect">
            <a:avLst/>
          </a:prstGeom>
        </p:spPr>
      </p:pic>
    </p:spTree>
    <p:extLst>
      <p:ext uri="{BB962C8B-B14F-4D97-AF65-F5344CB8AC3E}">
        <p14:creationId xmlns:p14="http://schemas.microsoft.com/office/powerpoint/2010/main" val="428012361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descr="download-2.jpg"/>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1635226" y="4384118"/>
            <a:ext cx="1035812" cy="2056670"/>
          </a:xfrm>
          <a:prstGeom prst="rect">
            <a:avLst/>
          </a:prstGeom>
        </p:spPr>
      </p:pic>
      <p:pic>
        <p:nvPicPr>
          <p:cNvPr id="72" name="Picture 71"/>
          <p:cNvPicPr>
            <a:picLocks noChangeAspect="1"/>
          </p:cNvPicPr>
          <p:nvPr/>
        </p:nvPicPr>
        <p:blipFill>
          <a:blip r:embed="rId4"/>
          <a:stretch>
            <a:fillRect/>
          </a:stretch>
        </p:blipFill>
        <p:spPr>
          <a:xfrm>
            <a:off x="5572646" y="1249289"/>
            <a:ext cx="3657600" cy="5293116"/>
          </a:xfrm>
          <a:prstGeom prst="rect">
            <a:avLst/>
          </a:prstGeom>
        </p:spPr>
      </p:pic>
      <p:sp>
        <p:nvSpPr>
          <p:cNvPr id="74" name="Right Triangle 73"/>
          <p:cNvSpPr/>
          <p:nvPr/>
        </p:nvSpPr>
        <p:spPr>
          <a:xfrm rot="10800000" flipH="1">
            <a:off x="10250052" y="1434677"/>
            <a:ext cx="322269" cy="4876800"/>
          </a:xfrm>
          <a:prstGeom prst="rtTriangle">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8941647" y="1931872"/>
            <a:ext cx="1413689" cy="646331"/>
          </a:xfrm>
          <a:prstGeom prst="rect">
            <a:avLst/>
          </a:prstGeom>
          <a:noFill/>
        </p:spPr>
        <p:txBody>
          <a:bodyPr wrap="square" rtlCol="0">
            <a:spAutoFit/>
          </a:bodyPr>
          <a:lstStyle/>
          <a:p>
            <a:pPr algn="ctr"/>
            <a:r>
              <a:rPr lang="en-US" sz="3600" dirty="0"/>
              <a:t>87%</a:t>
            </a:r>
          </a:p>
        </p:txBody>
      </p:sp>
      <p:sp>
        <p:nvSpPr>
          <p:cNvPr id="11" name="TextBox 10"/>
          <p:cNvSpPr txBox="1"/>
          <p:nvPr/>
        </p:nvSpPr>
        <p:spPr>
          <a:xfrm>
            <a:off x="8922407" y="3665376"/>
            <a:ext cx="1413689" cy="646331"/>
          </a:xfrm>
          <a:prstGeom prst="rect">
            <a:avLst/>
          </a:prstGeom>
          <a:noFill/>
        </p:spPr>
        <p:txBody>
          <a:bodyPr wrap="square" rtlCol="0">
            <a:spAutoFit/>
          </a:bodyPr>
          <a:lstStyle/>
          <a:p>
            <a:pPr algn="ctr"/>
            <a:r>
              <a:rPr lang="en-US" sz="3600" dirty="0"/>
              <a:t>50%</a:t>
            </a:r>
          </a:p>
        </p:txBody>
      </p:sp>
      <p:sp>
        <p:nvSpPr>
          <p:cNvPr id="12" name="TextBox 11"/>
          <p:cNvSpPr txBox="1"/>
          <p:nvPr/>
        </p:nvSpPr>
        <p:spPr>
          <a:xfrm>
            <a:off x="8845447" y="5392536"/>
            <a:ext cx="1413689" cy="646331"/>
          </a:xfrm>
          <a:prstGeom prst="rect">
            <a:avLst/>
          </a:prstGeom>
          <a:noFill/>
        </p:spPr>
        <p:txBody>
          <a:bodyPr wrap="square" rtlCol="0">
            <a:spAutoFit/>
          </a:bodyPr>
          <a:lstStyle/>
          <a:p>
            <a:pPr algn="ctr"/>
            <a:r>
              <a:rPr lang="en-US" sz="3600" dirty="0"/>
              <a:t>0%</a:t>
            </a:r>
          </a:p>
        </p:txBody>
      </p:sp>
      <p:pic>
        <p:nvPicPr>
          <p:cNvPr id="13" name="Picture 12" descr="potatoes_in_bags.jpe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018595" y="938979"/>
            <a:ext cx="2916486" cy="1998736"/>
          </a:xfrm>
          <a:prstGeom prst="rect">
            <a:avLst/>
          </a:prstGeom>
        </p:spPr>
      </p:pic>
      <p:sp>
        <p:nvSpPr>
          <p:cNvPr id="14" name="TextBox 13"/>
          <p:cNvSpPr txBox="1"/>
          <p:nvPr/>
        </p:nvSpPr>
        <p:spPr>
          <a:xfrm>
            <a:off x="1620200" y="91184"/>
            <a:ext cx="8832960" cy="707886"/>
          </a:xfrm>
          <a:prstGeom prst="rect">
            <a:avLst/>
          </a:prstGeom>
          <a:noFill/>
        </p:spPr>
        <p:txBody>
          <a:bodyPr wrap="square" rtlCol="0">
            <a:spAutoFit/>
          </a:bodyPr>
          <a:lstStyle/>
          <a:p>
            <a:pPr algn="ctr"/>
            <a:r>
              <a:rPr lang="en-US" sz="4000" dirty="0">
                <a:latin typeface="Times New Roman" panose="02020603050405020304" pitchFamily="18" charset="0"/>
                <a:ea typeface="Baskerville" panose="02020502070401020303" pitchFamily="18" charset="0"/>
                <a:cs typeface="Times New Roman" panose="02020603050405020304" pitchFamily="18" charset="0"/>
              </a:rPr>
              <a:t>Severity of corky ringspot symptoms</a:t>
            </a:r>
          </a:p>
        </p:txBody>
      </p:sp>
      <p:sp>
        <p:nvSpPr>
          <p:cNvPr id="15" name="Frame 14"/>
          <p:cNvSpPr/>
          <p:nvPr/>
        </p:nvSpPr>
        <p:spPr>
          <a:xfrm>
            <a:off x="5486649" y="4868675"/>
            <a:ext cx="4652233" cy="1770429"/>
          </a:xfrm>
          <a:prstGeom prst="frame">
            <a:avLst>
              <a:gd name="adj1" fmla="val 2610"/>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Frame 15"/>
          <p:cNvSpPr/>
          <p:nvPr/>
        </p:nvSpPr>
        <p:spPr>
          <a:xfrm>
            <a:off x="5486649" y="2961987"/>
            <a:ext cx="4652233" cy="1770429"/>
          </a:xfrm>
          <a:prstGeom prst="frame">
            <a:avLst>
              <a:gd name="adj1" fmla="val 2610"/>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Frame 16"/>
          <p:cNvSpPr/>
          <p:nvPr/>
        </p:nvSpPr>
        <p:spPr>
          <a:xfrm>
            <a:off x="5475980" y="1095338"/>
            <a:ext cx="4662903" cy="1770429"/>
          </a:xfrm>
          <a:prstGeom prst="frame">
            <a:avLst>
              <a:gd name="adj1" fmla="val 2610"/>
            </a:avLst>
          </a:prstGeom>
          <a:solidFill>
            <a:srgbClr val="8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TextBox 17">
            <a:extLst>
              <a:ext uri="{FF2B5EF4-FFF2-40B4-BE49-F238E27FC236}">
                <a16:creationId xmlns:a16="http://schemas.microsoft.com/office/drawing/2014/main" id="{8DA42CF0-6447-D646-B3FF-5EBA5B412BEF}"/>
              </a:ext>
            </a:extLst>
          </p:cNvPr>
          <p:cNvSpPr txBox="1"/>
          <p:nvPr/>
        </p:nvSpPr>
        <p:spPr>
          <a:xfrm>
            <a:off x="1397726" y="3100576"/>
            <a:ext cx="3942054" cy="461665"/>
          </a:xfrm>
          <a:prstGeom prst="rect">
            <a:avLst/>
          </a:prstGeom>
          <a:noFill/>
        </p:spPr>
        <p:txBody>
          <a:bodyPr wrap="square" rtlCol="0">
            <a:spAutoFit/>
          </a:bodyPr>
          <a:lstStyle/>
          <a:p>
            <a:r>
              <a:rPr lang="en-US" sz="2400" dirty="0">
                <a:latin typeface="Times New Roman" panose="02020603050405020304" pitchFamily="18" charset="0"/>
                <a:ea typeface="Baskerville" panose="02020502070401020303" pitchFamily="18" charset="0"/>
                <a:cs typeface="Times New Roman" panose="02020603050405020304" pitchFamily="18" charset="0"/>
              </a:rPr>
              <a:t>Replicates per clone: 1-3</a:t>
            </a:r>
          </a:p>
        </p:txBody>
      </p:sp>
      <p:sp>
        <p:nvSpPr>
          <p:cNvPr id="19" name="TextBox 18">
            <a:extLst>
              <a:ext uri="{FF2B5EF4-FFF2-40B4-BE49-F238E27FC236}">
                <a16:creationId xmlns:a16="http://schemas.microsoft.com/office/drawing/2014/main" id="{7ED00DC0-A3B2-F540-B6B2-A93DEB637775}"/>
              </a:ext>
            </a:extLst>
          </p:cNvPr>
          <p:cNvSpPr txBox="1"/>
          <p:nvPr/>
        </p:nvSpPr>
        <p:spPr>
          <a:xfrm>
            <a:off x="1397726" y="3739564"/>
            <a:ext cx="3942054" cy="461665"/>
          </a:xfrm>
          <a:prstGeom prst="rect">
            <a:avLst/>
          </a:prstGeom>
          <a:noFill/>
        </p:spPr>
        <p:txBody>
          <a:bodyPr wrap="square" rtlCol="0">
            <a:spAutoFit/>
          </a:bodyPr>
          <a:lstStyle/>
          <a:p>
            <a:r>
              <a:rPr lang="en-US" sz="2400" dirty="0">
                <a:latin typeface="Times New Roman" panose="02020603050405020304" pitchFamily="18" charset="0"/>
                <a:ea typeface="Baskerville" panose="02020502070401020303" pitchFamily="18" charset="0"/>
                <a:cs typeface="Times New Roman" panose="02020603050405020304" pitchFamily="18" charset="0"/>
              </a:rPr>
              <a:t>Tubers per replicate: 1-20</a:t>
            </a:r>
          </a:p>
        </p:txBody>
      </p:sp>
      <p:pic>
        <p:nvPicPr>
          <p:cNvPr id="20" name="Picture 19">
            <a:extLst>
              <a:ext uri="{FF2B5EF4-FFF2-40B4-BE49-F238E27FC236}">
                <a16:creationId xmlns:a16="http://schemas.microsoft.com/office/drawing/2014/main" id="{49300EFE-B695-AB42-8E6F-AE474B9EED1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17907" y="4389686"/>
            <a:ext cx="2495580" cy="2051103"/>
          </a:xfrm>
          <a:prstGeom prst="rect">
            <a:avLst/>
          </a:prstGeom>
        </p:spPr>
      </p:pic>
    </p:spTree>
    <p:extLst>
      <p:ext uri="{BB962C8B-B14F-4D97-AF65-F5344CB8AC3E}">
        <p14:creationId xmlns:p14="http://schemas.microsoft.com/office/powerpoint/2010/main" val="31177235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5956C9-81D7-024C-92EE-A3F045E63494}"/>
              </a:ext>
            </a:extLst>
          </p:cNvPr>
          <p:cNvSpPr txBox="1"/>
          <p:nvPr/>
        </p:nvSpPr>
        <p:spPr>
          <a:xfrm>
            <a:off x="1620200" y="91184"/>
            <a:ext cx="8832960" cy="707886"/>
          </a:xfrm>
          <a:prstGeom prst="rect">
            <a:avLst/>
          </a:prstGeom>
          <a:noFill/>
        </p:spPr>
        <p:txBody>
          <a:bodyPr wrap="square" rtlCol="0">
            <a:spAutoFit/>
          </a:bodyPr>
          <a:lstStyle/>
          <a:p>
            <a:pPr algn="ctr"/>
            <a:r>
              <a:rPr lang="en-US" sz="4000" dirty="0">
                <a:latin typeface="Times New Roman" panose="02020603050405020304" pitchFamily="18" charset="0"/>
                <a:ea typeface="Baskerville" panose="02020502070401020303" pitchFamily="18" charset="0"/>
                <a:cs typeface="Times New Roman" panose="02020603050405020304" pitchFamily="18" charset="0"/>
              </a:rPr>
              <a:t>Incidence of Tobacco rattle virus (TRV)</a:t>
            </a:r>
          </a:p>
        </p:txBody>
      </p:sp>
      <p:pic>
        <p:nvPicPr>
          <p:cNvPr id="5" name="Picture 4" descr="potatoes_in_bags.jpeg">
            <a:extLst>
              <a:ext uri="{FF2B5EF4-FFF2-40B4-BE49-F238E27FC236}">
                <a16:creationId xmlns:a16="http://schemas.microsoft.com/office/drawing/2014/main" id="{C111E451-9A11-B849-A8F5-1508AD4126E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64379" y="937968"/>
            <a:ext cx="2229833" cy="1923889"/>
          </a:xfrm>
          <a:prstGeom prst="rect">
            <a:avLst/>
          </a:prstGeom>
        </p:spPr>
      </p:pic>
      <p:sp>
        <p:nvSpPr>
          <p:cNvPr id="6" name="TextBox 5">
            <a:extLst>
              <a:ext uri="{FF2B5EF4-FFF2-40B4-BE49-F238E27FC236}">
                <a16:creationId xmlns:a16="http://schemas.microsoft.com/office/drawing/2014/main" id="{DF4BF1DA-8F19-CF49-A056-A34226C55E19}"/>
              </a:ext>
            </a:extLst>
          </p:cNvPr>
          <p:cNvSpPr txBox="1"/>
          <p:nvPr/>
        </p:nvSpPr>
        <p:spPr>
          <a:xfrm>
            <a:off x="1620200" y="2976477"/>
            <a:ext cx="3282278" cy="461665"/>
          </a:xfrm>
          <a:prstGeom prst="rect">
            <a:avLst/>
          </a:prstGeom>
          <a:noFill/>
        </p:spPr>
        <p:txBody>
          <a:bodyPr wrap="square" rtlCol="0">
            <a:spAutoFit/>
          </a:bodyPr>
          <a:lstStyle/>
          <a:p>
            <a:r>
              <a:rPr lang="en-US" sz="2400" dirty="0">
                <a:latin typeface="Times New Roman" panose="02020603050405020304" pitchFamily="18" charset="0"/>
                <a:ea typeface="Baskerville" panose="02020502070401020303" pitchFamily="18" charset="0"/>
                <a:cs typeface="Times New Roman" panose="02020603050405020304" pitchFamily="18" charset="0"/>
              </a:rPr>
              <a:t>Replicates per clone: 1-3</a:t>
            </a:r>
          </a:p>
        </p:txBody>
      </p:sp>
      <p:sp>
        <p:nvSpPr>
          <p:cNvPr id="7" name="TextBox 6">
            <a:extLst>
              <a:ext uri="{FF2B5EF4-FFF2-40B4-BE49-F238E27FC236}">
                <a16:creationId xmlns:a16="http://schemas.microsoft.com/office/drawing/2014/main" id="{A31B1862-39FB-634B-87FF-EBA3330EE9D0}"/>
              </a:ext>
            </a:extLst>
          </p:cNvPr>
          <p:cNvSpPr txBox="1"/>
          <p:nvPr/>
        </p:nvSpPr>
        <p:spPr>
          <a:xfrm>
            <a:off x="1620200" y="3467848"/>
            <a:ext cx="3282278" cy="461665"/>
          </a:xfrm>
          <a:prstGeom prst="rect">
            <a:avLst/>
          </a:prstGeom>
          <a:noFill/>
        </p:spPr>
        <p:txBody>
          <a:bodyPr wrap="square" rtlCol="0">
            <a:spAutoFit/>
          </a:bodyPr>
          <a:lstStyle/>
          <a:p>
            <a:r>
              <a:rPr lang="en-US" sz="2400" dirty="0">
                <a:latin typeface="Times New Roman" panose="02020603050405020304" pitchFamily="18" charset="0"/>
                <a:ea typeface="Baskerville" panose="02020502070401020303" pitchFamily="18" charset="0"/>
                <a:cs typeface="Times New Roman" panose="02020603050405020304" pitchFamily="18" charset="0"/>
              </a:rPr>
              <a:t>Tubers per replicate: 5</a:t>
            </a:r>
          </a:p>
        </p:txBody>
      </p:sp>
      <p:pic>
        <p:nvPicPr>
          <p:cNvPr id="8" name="Picture 7">
            <a:extLst>
              <a:ext uri="{FF2B5EF4-FFF2-40B4-BE49-F238E27FC236}">
                <a16:creationId xmlns:a16="http://schemas.microsoft.com/office/drawing/2014/main" id="{1052B5BA-A4B9-284B-9BEF-8F70A7FB181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01014" y="937967"/>
            <a:ext cx="2560384" cy="1873814"/>
          </a:xfrm>
          <a:prstGeom prst="rect">
            <a:avLst/>
          </a:prstGeom>
        </p:spPr>
      </p:pic>
      <p:pic>
        <p:nvPicPr>
          <p:cNvPr id="9" name="Picture 8" descr="TRV_sciencephoto.com.jpg">
            <a:extLst>
              <a:ext uri="{FF2B5EF4-FFF2-40B4-BE49-F238E27FC236}">
                <a16:creationId xmlns:a16="http://schemas.microsoft.com/office/drawing/2014/main" id="{4F6260A5-A70A-E144-8AD9-2C5843ACBBF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12287" y="4573227"/>
            <a:ext cx="1897427" cy="1921090"/>
          </a:xfrm>
          <a:prstGeom prst="rect">
            <a:avLst/>
          </a:prstGeom>
        </p:spPr>
      </p:pic>
      <p:pic>
        <p:nvPicPr>
          <p:cNvPr id="11" name="Picture 10">
            <a:extLst>
              <a:ext uri="{FF2B5EF4-FFF2-40B4-BE49-F238E27FC236}">
                <a16:creationId xmlns:a16="http://schemas.microsoft.com/office/drawing/2014/main" id="{5B65B683-CE23-F848-9372-7E1250AED95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43408" y="963004"/>
            <a:ext cx="2569613" cy="1873814"/>
          </a:xfrm>
          <a:prstGeom prst="rect">
            <a:avLst/>
          </a:prstGeom>
        </p:spPr>
      </p:pic>
      <p:sp>
        <p:nvSpPr>
          <p:cNvPr id="12" name="TextBox 11">
            <a:extLst>
              <a:ext uri="{FF2B5EF4-FFF2-40B4-BE49-F238E27FC236}">
                <a16:creationId xmlns:a16="http://schemas.microsoft.com/office/drawing/2014/main" id="{90AD2461-B378-934E-9F1B-8F54D6D0E07D}"/>
              </a:ext>
            </a:extLst>
          </p:cNvPr>
          <p:cNvSpPr txBox="1"/>
          <p:nvPr/>
        </p:nvSpPr>
        <p:spPr>
          <a:xfrm>
            <a:off x="6796050" y="2836112"/>
            <a:ext cx="929900" cy="1446550"/>
          </a:xfrm>
          <a:prstGeom prst="rect">
            <a:avLst/>
          </a:prstGeom>
          <a:noFill/>
        </p:spPr>
        <p:txBody>
          <a:bodyPr wrap="square" rtlCol="0">
            <a:spAutoFit/>
          </a:bodyPr>
          <a:lstStyle/>
          <a:p>
            <a:pPr algn="ctr"/>
            <a:r>
              <a:rPr lang="en-US" sz="8800" b="1" dirty="0">
                <a:solidFill>
                  <a:srgbClr val="FF0000"/>
                </a:solidFill>
              </a:rPr>
              <a:t>?</a:t>
            </a:r>
          </a:p>
        </p:txBody>
      </p:sp>
      <p:sp>
        <p:nvSpPr>
          <p:cNvPr id="13" name="Down Arrow 12">
            <a:extLst>
              <a:ext uri="{FF2B5EF4-FFF2-40B4-BE49-F238E27FC236}">
                <a16:creationId xmlns:a16="http://schemas.microsoft.com/office/drawing/2014/main" id="{DA53434E-0DC5-6B4F-B90E-893BABB3BA66}"/>
              </a:ext>
            </a:extLst>
          </p:cNvPr>
          <p:cNvSpPr/>
          <p:nvPr/>
        </p:nvSpPr>
        <p:spPr>
          <a:xfrm rot="19213973">
            <a:off x="5823008" y="3138512"/>
            <a:ext cx="565224" cy="130587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Down Arrow 13">
            <a:extLst>
              <a:ext uri="{FF2B5EF4-FFF2-40B4-BE49-F238E27FC236}">
                <a16:creationId xmlns:a16="http://schemas.microsoft.com/office/drawing/2014/main" id="{CBF77DA4-E1F9-124D-A300-4F173333F210}"/>
              </a:ext>
            </a:extLst>
          </p:cNvPr>
          <p:cNvSpPr/>
          <p:nvPr/>
        </p:nvSpPr>
        <p:spPr>
          <a:xfrm rot="1501732">
            <a:off x="8010975" y="3187504"/>
            <a:ext cx="565224" cy="110885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5E17F66-18CE-9144-BCC0-08E0C6E5ACE1}"/>
              </a:ext>
            </a:extLst>
          </p:cNvPr>
          <p:cNvPicPr>
            <a:picLocks noChangeAspect="1"/>
          </p:cNvPicPr>
          <p:nvPr/>
        </p:nvPicPr>
        <p:blipFill>
          <a:blip r:embed="rId7"/>
          <a:stretch>
            <a:fillRect/>
          </a:stretch>
        </p:blipFill>
        <p:spPr>
          <a:xfrm>
            <a:off x="1883780" y="4588725"/>
            <a:ext cx="4152900" cy="1955800"/>
          </a:xfrm>
          <a:prstGeom prst="rect">
            <a:avLst/>
          </a:prstGeom>
        </p:spPr>
      </p:pic>
      <p:sp>
        <p:nvSpPr>
          <p:cNvPr id="17" name="TextBox 16">
            <a:extLst>
              <a:ext uri="{FF2B5EF4-FFF2-40B4-BE49-F238E27FC236}">
                <a16:creationId xmlns:a16="http://schemas.microsoft.com/office/drawing/2014/main" id="{B0979ED1-7B53-FA45-86FE-0609315AAED1}"/>
              </a:ext>
            </a:extLst>
          </p:cNvPr>
          <p:cNvSpPr txBox="1"/>
          <p:nvPr/>
        </p:nvSpPr>
        <p:spPr>
          <a:xfrm>
            <a:off x="2733827" y="4940615"/>
            <a:ext cx="433952" cy="769441"/>
          </a:xfrm>
          <a:prstGeom prst="rect">
            <a:avLst/>
          </a:prstGeom>
          <a:noFill/>
        </p:spPr>
        <p:txBody>
          <a:bodyPr wrap="square" rtlCol="0">
            <a:spAutoFit/>
          </a:bodyPr>
          <a:lstStyle/>
          <a:p>
            <a:pPr algn="ctr"/>
            <a:r>
              <a:rPr lang="en-US" sz="4400" b="1" dirty="0">
                <a:solidFill>
                  <a:srgbClr val="FF0000"/>
                </a:solidFill>
              </a:rPr>
              <a:t>+</a:t>
            </a:r>
          </a:p>
        </p:txBody>
      </p:sp>
      <p:sp>
        <p:nvSpPr>
          <p:cNvPr id="18" name="TextBox 17">
            <a:extLst>
              <a:ext uri="{FF2B5EF4-FFF2-40B4-BE49-F238E27FC236}">
                <a16:creationId xmlns:a16="http://schemas.microsoft.com/office/drawing/2014/main" id="{B6CFB16E-B6BE-BF4B-A100-23B8F2B30754}"/>
              </a:ext>
            </a:extLst>
          </p:cNvPr>
          <p:cNvSpPr txBox="1"/>
          <p:nvPr/>
        </p:nvSpPr>
        <p:spPr>
          <a:xfrm>
            <a:off x="3227190" y="4938031"/>
            <a:ext cx="433952" cy="769441"/>
          </a:xfrm>
          <a:prstGeom prst="rect">
            <a:avLst/>
          </a:prstGeom>
          <a:noFill/>
        </p:spPr>
        <p:txBody>
          <a:bodyPr wrap="square" rtlCol="0">
            <a:spAutoFit/>
          </a:bodyPr>
          <a:lstStyle/>
          <a:p>
            <a:pPr algn="ctr"/>
            <a:r>
              <a:rPr lang="en-US" sz="4400" b="1" dirty="0">
                <a:solidFill>
                  <a:srgbClr val="00B050"/>
                </a:solidFill>
              </a:rPr>
              <a:t>-</a:t>
            </a:r>
          </a:p>
        </p:txBody>
      </p:sp>
    </p:spTree>
    <p:extLst>
      <p:ext uri="{BB962C8B-B14F-4D97-AF65-F5344CB8AC3E}">
        <p14:creationId xmlns:p14="http://schemas.microsoft.com/office/powerpoint/2010/main" val="41884332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4189</TotalTime>
  <Words>5403</Words>
  <Application>Microsoft Macintosh PowerPoint</Application>
  <PresentationFormat>Widescreen</PresentationFormat>
  <Paragraphs>1227</Paragraphs>
  <Slides>125</Slides>
  <Notes>46</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125</vt:i4>
      </vt:variant>
    </vt:vector>
  </HeadingPairs>
  <TitlesOfParts>
    <vt:vector size="132" baseType="lpstr">
      <vt:lpstr>Arial</vt:lpstr>
      <vt:lpstr>Baskerville</vt:lpstr>
      <vt:lpstr>Calibri</vt:lpstr>
      <vt:lpstr>Calibri Light</vt:lpstr>
      <vt:lpstr>Lucida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Genotyping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Phenotype measurement</vt:lpstr>
      <vt:lpstr>PowerPoint Presentation</vt:lpstr>
      <vt:lpstr>PowerPoint Presentation</vt:lpstr>
      <vt:lpstr>PowerPoint Presentation</vt:lpstr>
      <vt:lpstr>PowerPoint Presentation</vt:lpstr>
      <vt:lpstr>Computer vision based phenomics applied to potato breeding</vt:lpstr>
      <vt:lpstr>We are also using new computer vision methods to measure traits</vt:lpstr>
      <vt:lpstr>We are also using new computer vision methods to measure traits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Genetic mapping</vt:lpstr>
      <vt:lpstr>PowerPoint Presentation</vt:lpstr>
      <vt:lpstr>PowerPoint Presentation</vt:lpstr>
      <vt:lpstr>PowerPoint Presentation</vt:lpstr>
      <vt:lpstr>PowerPoint Presentation</vt:lpstr>
      <vt:lpstr>PowerPoint Presentation</vt:lpstr>
      <vt:lpstr>PowerPoint Presentation</vt:lpstr>
      <vt:lpstr>Thank you for your time and attention!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Feldman, Max - ARS</dc:creator>
  <cp:lastModifiedBy>Feldman, Max - ARS</cp:lastModifiedBy>
  <cp:revision>19</cp:revision>
  <dcterms:created xsi:type="dcterms:W3CDTF">2021-11-01T21:39:53Z</dcterms:created>
  <dcterms:modified xsi:type="dcterms:W3CDTF">2021-11-05T21:23:12Z</dcterms:modified>
</cp:coreProperties>
</file>