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5143500" cx="9144000"/>
  <p:notesSz cx="6858000" cy="9144000"/>
  <p:embeddedFontLst>
    <p:embeddedFont>
      <p:font typeface="Roboto"/>
      <p:regular r:id="rId49"/>
      <p:bold r:id="rId50"/>
      <p:italic r:id="rId51"/>
      <p:boldItalic r:id="rId52"/>
    </p:embeddedFont>
    <p:embeddedFont>
      <p:font typeface="Public Sans"/>
      <p:regular r:id="rId53"/>
      <p:bold r:id="rId54"/>
      <p:italic r:id="rId55"/>
      <p:boldItalic r:id="rId56"/>
    </p:embeddedFont>
    <p:embeddedFont>
      <p:font typeface="Public Sans SemiBold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PublicSansSemiBold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italic.fntdata"/><Relationship Id="rId50" Type="http://schemas.openxmlformats.org/officeDocument/2006/relationships/font" Target="fonts/Roboto-bold.fntdata"/><Relationship Id="rId53" Type="http://schemas.openxmlformats.org/officeDocument/2006/relationships/font" Target="fonts/PublicSans-regular.fntdata"/><Relationship Id="rId52" Type="http://schemas.openxmlformats.org/officeDocument/2006/relationships/font" Target="fonts/Roboto-boldItalic.fntdata"/><Relationship Id="rId11" Type="http://schemas.openxmlformats.org/officeDocument/2006/relationships/slide" Target="slides/slide6.xml"/><Relationship Id="rId55" Type="http://schemas.openxmlformats.org/officeDocument/2006/relationships/font" Target="fonts/PublicSans-italic.fntdata"/><Relationship Id="rId10" Type="http://schemas.openxmlformats.org/officeDocument/2006/relationships/slide" Target="slides/slide5.xml"/><Relationship Id="rId54" Type="http://schemas.openxmlformats.org/officeDocument/2006/relationships/font" Target="fonts/PublicSans-bold.fntdata"/><Relationship Id="rId13" Type="http://schemas.openxmlformats.org/officeDocument/2006/relationships/slide" Target="slides/slide8.xml"/><Relationship Id="rId57" Type="http://schemas.openxmlformats.org/officeDocument/2006/relationships/font" Target="fonts/PublicSansSemiBold-regular.fntdata"/><Relationship Id="rId12" Type="http://schemas.openxmlformats.org/officeDocument/2006/relationships/slide" Target="slides/slide7.xml"/><Relationship Id="rId56" Type="http://schemas.openxmlformats.org/officeDocument/2006/relationships/font" Target="fonts/PublicSans-boldItalic.fntdata"/><Relationship Id="rId15" Type="http://schemas.openxmlformats.org/officeDocument/2006/relationships/slide" Target="slides/slide10.xml"/><Relationship Id="rId59" Type="http://schemas.openxmlformats.org/officeDocument/2006/relationships/font" Target="fonts/PublicSansSemiBold-italic.fntdata"/><Relationship Id="rId14" Type="http://schemas.openxmlformats.org/officeDocument/2006/relationships/slide" Target="slides/slide9.xml"/><Relationship Id="rId58" Type="http://schemas.openxmlformats.org/officeDocument/2006/relationships/font" Target="fonts/PublicSansSemiBo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I’m going to talk about property-based testing.</a:t>
            </a:r>
            <a:br>
              <a:rPr lang="en-GB"/>
            </a:br>
            <a:br>
              <a:rPr lang="en-GB"/>
            </a:br>
            <a:r>
              <a:rPr lang="en-GB"/>
              <a:t>It’s quite a technical subject, but I think it’s fun. Why?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792be517b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792be517b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Bertrand</a:t>
            </a:r>
            <a:r>
              <a:rPr lang="en-GB"/>
              <a:t> Russell didn’t think so. In 1910 he took several hundred pages …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7979941d4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7979941d4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… to get to this conclusion.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 famously</a:t>
            </a:r>
            <a:r>
              <a:rPr lang="en-GB"/>
              <a:t> added, </a:t>
            </a:r>
            <a:r>
              <a:rPr lang="en-GB"/>
              <a:t>“the above proposition is occasionally useful”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792be517b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792be517b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During the pandemic, someone tweeted something similar.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They also mentioned imperialism in the same tweet, so this predictably enough activated the culture wars.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7979941d4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7979941d4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But they weren’t wrong. A science communication specialist stepped in to explain the maths, </a:t>
            </a:r>
            <a:r>
              <a:rPr lang="en-GB"/>
              <a:t>And inspired this amazing rage bait about Woke Maths.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792be517b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792be517b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But in</a:t>
            </a:r>
            <a:r>
              <a:rPr lang="en-GB"/>
              <a:t> software development, we’ve got used to the idea that we can’t </a:t>
            </a:r>
            <a:r>
              <a:rPr b="1" lang="en-GB"/>
              <a:t>always</a:t>
            </a:r>
            <a:r>
              <a:rPr lang="en-GB"/>
              <a:t> trust our intuitions. So we write automated tests.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7979941d4d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7979941d4d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These are usually what are called “</a:t>
            </a:r>
            <a:r>
              <a:rPr b="1" lang="en-GB"/>
              <a:t>example</a:t>
            </a:r>
            <a:r>
              <a:rPr lang="en-GB"/>
              <a:t> based tests”: </a:t>
            </a:r>
            <a:r>
              <a:rPr lang="en-GB">
                <a:solidFill>
                  <a:schemeClr val="dk1"/>
                </a:solidFill>
              </a:rPr>
              <a:t>code that checks a given </a:t>
            </a:r>
            <a:r>
              <a:rPr b="1" lang="en-GB">
                <a:solidFill>
                  <a:schemeClr val="dk1"/>
                </a:solidFill>
              </a:rPr>
              <a:t>example</a:t>
            </a:r>
            <a:r>
              <a:rPr lang="en-GB">
                <a:solidFill>
                  <a:schemeClr val="dk1"/>
                </a:solidFill>
              </a:rPr>
              <a:t> is true.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Let’s consider a function which we BELIEVE adds X and Y together.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979941d4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7979941d4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Now let’s consider the case were both X and Y are two. And let’s check that our version of the function gives the value 4.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When this code is run automatically, if it turns out to be false,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7a493a509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7a493a509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system will complain, noisily, usually in red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a493a509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7a493a509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We </a:t>
            </a:r>
            <a:r>
              <a:rPr b="1" lang="en-GB">
                <a:solidFill>
                  <a:schemeClr val="dk1"/>
                </a:solidFill>
              </a:rPr>
              <a:t>happen</a:t>
            </a:r>
            <a:r>
              <a:rPr lang="en-GB">
                <a:solidFill>
                  <a:schemeClr val="dk1"/>
                </a:solidFill>
              </a:rPr>
              <a:t> to know the correct answer is four,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7a493a509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7a493a50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But let’s spell that out.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Now we can repeat with as many examples as we think are reasonable.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7979941d4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7979941d4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There’s magic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7979941d4d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7979941d4d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What happens when we add zeros together?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7a493a5095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7a493a5095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Can we add fractional numbers and negative numbers?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792be517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792be517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But example-based testing can offer false reassurance.  </a:t>
            </a:r>
            <a:r>
              <a:rPr lang="en-GB"/>
              <a:t>It’s like marking your own homework.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7979941d4d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7979941d4d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What if I told you (and this is a true story) that our “addition” function works for all these examples…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7979941d4d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7979941d4d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…</a:t>
            </a:r>
            <a:r>
              <a:rPr lang="en-GB">
                <a:solidFill>
                  <a:schemeClr val="dk1"/>
                </a:solidFill>
              </a:rPr>
              <a:t>but not this one?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Would you have ever come up with that example?</a:t>
            </a:r>
            <a:br>
              <a:rPr lang="en-GB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Obviously not. So how did we?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792be517b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792be517b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595959"/>
                </a:solidFill>
              </a:rPr>
              <a:t>Property-based testing!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7979941d4d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7979941d4d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95959"/>
                </a:solidFill>
              </a:rPr>
              <a:t>It’s </a:t>
            </a:r>
            <a:r>
              <a:rPr lang="en-GB" sz="1800">
                <a:solidFill>
                  <a:srgbClr val="595959"/>
                </a:solidFill>
              </a:rPr>
              <a:t>like sitting back and </a:t>
            </a:r>
            <a:r>
              <a:rPr lang="en-GB" sz="1800">
                <a:solidFill>
                  <a:srgbClr val="595959"/>
                </a:solidFill>
              </a:rPr>
              <a:t>leaving</a:t>
            </a:r>
            <a:r>
              <a:rPr lang="en-GB" sz="1800">
                <a:solidFill>
                  <a:srgbClr val="595959"/>
                </a:solidFill>
              </a:rPr>
              <a:t> an overactive toddler to smash your code around for hours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792be517bf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792be517b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You</a:t>
            </a:r>
            <a:r>
              <a:rPr lang="en-GB"/>
              <a:t> don’t come up with examples. Instead, you set up a safe play pen, which in this creaky metaphor is the function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7a493a509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7a493a509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and then you give the toddler a box with every possible number, including exotic things like infinities and subnormal numbers.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7a493a509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7a493a509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The toddler mushes them together to make an </a:t>
            </a:r>
            <a:r>
              <a:rPr lang="en-GB">
                <a:solidFill>
                  <a:schemeClr val="dk1"/>
                </a:solidFill>
              </a:rPr>
              <a:t>inconceivably large number of tests for you, and finds bugs!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7979941d4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7979941d4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There’s philosophy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a493a509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a493a509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And I think that’s like magic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792be517b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792be517b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But, magic fans, there’s more! If a toddler found this bug for you, how quickly would you work out what’s going on? </a:t>
            </a:r>
            <a:r>
              <a:rPr lang="en-GB">
                <a:solidFill>
                  <a:schemeClr val="dk1"/>
                </a:solidFill>
              </a:rPr>
              <a:t> This is pretty hard to read, right?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Once it’s found a bug, the software does a wonderful thing;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792be517bf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792be517b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 it simplifies the failing example to the most easily understandable error.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7a493a509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7a493a509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Now </a:t>
            </a:r>
            <a:r>
              <a:rPr b="1" lang="en-GB"/>
              <a:t>that</a:t>
            </a:r>
            <a:r>
              <a:rPr lang="en-GB"/>
              <a:t> gives us something to work with. Look, it’s related to rounding!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7a493a5095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7a493a509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Isn’t that </a:t>
            </a:r>
            <a:r>
              <a:rPr lang="en-GB"/>
              <a:t>magical?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7979941d4d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7979941d4d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But I also </a:t>
            </a:r>
            <a:r>
              <a:rPr lang="en-GB"/>
              <a:t>promised</a:t>
            </a:r>
            <a:r>
              <a:rPr lang="en-GB"/>
              <a:t> philosophy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792be517b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792be517b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5">
                <a:solidFill>
                  <a:srgbClr val="595959"/>
                </a:solidFill>
              </a:rPr>
              <a:t>We’re testing the thing on the left of the equals sign</a:t>
            </a:r>
            <a:endParaRPr sz="1555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55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5">
                <a:solidFill>
                  <a:srgbClr val="595959"/>
                </a:solidFill>
              </a:rPr>
              <a:t>But w</a:t>
            </a:r>
            <a:r>
              <a:rPr lang="en-GB" sz="1555">
                <a:solidFill>
                  <a:srgbClr val="595959"/>
                </a:solidFill>
              </a:rPr>
              <a:t>hy do we trust the thing on the </a:t>
            </a:r>
            <a:r>
              <a:rPr b="1" lang="en-GB" sz="1555">
                <a:solidFill>
                  <a:srgbClr val="595959"/>
                </a:solidFill>
              </a:rPr>
              <a:t>right</a:t>
            </a:r>
            <a:r>
              <a:rPr lang="en-GB" sz="1555">
                <a:solidFill>
                  <a:srgbClr val="595959"/>
                </a:solidFill>
              </a:rPr>
              <a:t> to be the true answer?</a:t>
            </a:r>
            <a:endParaRPr sz="1555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555">
                <a:solidFill>
                  <a:srgbClr val="595959"/>
                </a:solidFill>
              </a:rPr>
            </a:br>
            <a:r>
              <a:rPr lang="en-GB" sz="1555">
                <a:solidFill>
                  <a:srgbClr val="595959"/>
                </a:solidFill>
              </a:rPr>
              <a:t>On a deep level, you can’t</a:t>
            </a:r>
            <a:endParaRPr sz="1555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792be517b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792be517b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Russell’s</a:t>
            </a:r>
            <a:r>
              <a:rPr lang="en-GB"/>
              <a:t> proof wasn’t </a:t>
            </a:r>
            <a:r>
              <a:rPr b="1" lang="en-GB"/>
              <a:t>really</a:t>
            </a:r>
            <a:r>
              <a:rPr lang="en-GB"/>
              <a:t> that 1 + 1 = 2.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 </a:t>
            </a:r>
            <a:r>
              <a:rPr lang="en-GB"/>
              <a:t>came</a:t>
            </a:r>
            <a:r>
              <a:rPr lang="en-GB"/>
              <a:t> up with two different definitions of the number two, and then he proved that both must be the same number.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And that’s a bit like what we do in opensafely’s tests. We compare two completely independent definitions, because we </a:t>
            </a:r>
            <a:r>
              <a:rPr b="1" lang="en-GB"/>
              <a:t>believe</a:t>
            </a:r>
            <a:r>
              <a:rPr lang="en-GB"/>
              <a:t> they should give the same result. We can then make a judgement call on the “right” one.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792be517b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792be517b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Which finally brings me to what you’ve probably been wondering – why are these fools implementing addition, of all things?</a:t>
            </a:r>
            <a:br>
              <a:rPr lang="en-GB">
                <a:solidFill>
                  <a:schemeClr val="dk1"/>
                </a:solidFill>
              </a:rPr>
            </a:br>
            <a:br>
              <a:rPr lang="en-GB">
                <a:solidFill>
                  <a:schemeClr val="dk1"/>
                </a:solidFill>
              </a:rPr>
            </a:b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7a493a5095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7a493a509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In the clinical research, </a:t>
            </a:r>
            <a:r>
              <a:rPr lang="en-GB">
                <a:solidFill>
                  <a:schemeClr val="dk1"/>
                </a:solidFill>
              </a:rPr>
              <a:t>we want to be able to write a clinical definition once, and then evaluate it in different databases, over which we have no control.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7979941d4d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7979941d4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There’s </a:t>
            </a:r>
            <a:r>
              <a:rPr lang="en-GB"/>
              <a:t>culture wars!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7a493a5095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7a493a5095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In OpenSAFELY, we do this with something called</a:t>
            </a:r>
            <a:r>
              <a:rPr lang="en-GB">
                <a:solidFill>
                  <a:schemeClr val="dk1"/>
                </a:solidFill>
              </a:rPr>
              <a:t> ehrQL.  It allows you to write complex logic once, and translate it to SQL specific to each database.  Sometimes that logic involves addition.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7a493a5095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7a493a5095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But!</a:t>
            </a:r>
            <a:r>
              <a:rPr lang="en-GB">
                <a:solidFill>
                  <a:schemeClr val="dk1"/>
                </a:solidFill>
              </a:rPr>
              <a:t> different databases handle some things differently.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In this case, we got the “wrong” answer in SQL Server.  But it’s not a bug! It just how the system chooses to handle mixed decimal numbers.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But for the end user, it IS wrong that we’ll get different answers in different systems.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And because, </a:t>
            </a:r>
            <a:r>
              <a:rPr i="1" lang="en-GB">
                <a:solidFill>
                  <a:schemeClr val="dk1"/>
                </a:solidFill>
              </a:rPr>
              <a:t>philosophically</a:t>
            </a:r>
            <a:r>
              <a:rPr lang="en-GB">
                <a:solidFill>
                  <a:schemeClr val="dk1"/>
                </a:solidFill>
              </a:rPr>
              <a:t> speaking, we can never know what the RIGHT answer is, we have also written a Noddy Database,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7a493a5095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7a493a5095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which isn’t really a database. But IS easy to understand, and therefore easy to compare with everything else. And that’s how we adjudicate between different versions of reality and hopefully reduce errors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792be517b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792be517b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And as a postscript - it turns out that the tweet which explains why 2 + 2 COULD equal five, turns out to be EXACTLY the </a:t>
            </a:r>
            <a:r>
              <a:rPr lang="en-GB"/>
              <a:t>explanation</a:t>
            </a:r>
            <a:r>
              <a:rPr lang="en-GB"/>
              <a:t> for the inconsistency our chaos toddler found.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And with perfect irony, this is exactly the opposite of the point that this meme was trying to get across.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Let’s get testing right!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792be517bf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792be517bf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W</a:t>
            </a:r>
            <a:r>
              <a:rPr lang="en-GB">
                <a:solidFill>
                  <a:schemeClr val="dk1"/>
                </a:solidFill>
              </a:rPr>
              <a:t>e all agree that testing is important. </a:t>
            </a:r>
            <a:br>
              <a:rPr lang="en-GB">
                <a:solidFill>
                  <a:schemeClr val="dk1"/>
                </a:solidFill>
              </a:rPr>
            </a:b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And closer you get to real-world consequences, the more important it is.</a:t>
            </a:r>
            <a:br>
              <a:rPr lang="en-GB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979941d4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7979941d4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The airports chaos last week was caused by a bug. It </a:t>
            </a:r>
            <a:r>
              <a:rPr lang="en-GB">
                <a:solidFill>
                  <a:schemeClr val="dk1"/>
                </a:solidFill>
              </a:rPr>
              <a:t>affected</a:t>
            </a:r>
            <a:r>
              <a:rPr lang="en-GB">
                <a:solidFill>
                  <a:schemeClr val="dk1"/>
                </a:solidFill>
              </a:rPr>
              <a:t> </a:t>
            </a:r>
            <a:r>
              <a:rPr b="1" lang="en-GB">
                <a:solidFill>
                  <a:schemeClr val="dk1"/>
                </a:solidFill>
              </a:rPr>
              <a:t>thousands</a:t>
            </a:r>
            <a:r>
              <a:rPr lang="en-GB">
                <a:solidFill>
                  <a:schemeClr val="dk1"/>
                </a:solidFill>
              </a:rPr>
              <a:t> of peoples’ lives, including missed medical appointments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GB">
                <a:solidFill>
                  <a:schemeClr val="dk1"/>
                </a:solidFill>
              </a:rPr>
            </a:b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7979941d4d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7979941d4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It’s worse the closer you get to peoples’ health. Here’s</a:t>
            </a:r>
            <a:r>
              <a:rPr lang="en-GB">
                <a:solidFill>
                  <a:schemeClr val="dk1"/>
                </a:solidFill>
              </a:rPr>
              <a:t>Therac-25, which in the 1980s ended up causing patient deaths in the 1980s.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In all these cases, everyone involved THOUGHT they’d done the necessary tests.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But it turns out they weren’t testing the RIGHT THINGS.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7979941d4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7979941d4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Because when we think something is </a:t>
            </a:r>
            <a:r>
              <a:rPr b="1" lang="en-GB"/>
              <a:t>obvious</a:t>
            </a:r>
            <a:r>
              <a:rPr lang="en-GB"/>
              <a:t>, we can be blinded to everything else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792be517b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792be517b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Here’s an example. Is the answer obvious?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Relationship Id="rId4" Type="http://schemas.openxmlformats.org/officeDocument/2006/relationships/hyperlink" Target="mailto:bennett@phc.ox.ac.uk" TargetMode="External"/><Relationship Id="rId5" Type="http://schemas.openxmlformats.org/officeDocument/2006/relationships/hyperlink" Target="http://www.bennett.ox.ac.uk" TargetMode="Externa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35500" y="4472923"/>
            <a:ext cx="8737642" cy="566697"/>
            <a:chOff x="311700" y="4549123"/>
            <a:chExt cx="8737642" cy="566697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648987" y="4549125"/>
              <a:ext cx="504000" cy="50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549123"/>
              <a:ext cx="1144080" cy="50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6;p2"/>
            <p:cNvSpPr txBox="1"/>
            <p:nvPr/>
          </p:nvSpPr>
          <p:spPr>
            <a:xfrm>
              <a:off x="6999142" y="4561720"/>
              <a:ext cx="2050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200">
                  <a:solidFill>
                    <a:srgbClr val="666666"/>
                  </a:solidFill>
                  <a:uFill>
                    <a:noFill/>
                  </a:uFill>
                  <a:latin typeface="Public Sans SemiBold"/>
                  <a:ea typeface="Public Sans SemiBold"/>
                  <a:cs typeface="Public Sans SemiBold"/>
                  <a:sym typeface="Public Sans SemiBold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bennett@phc.ox.ac.uk</a:t>
              </a:r>
              <a:endParaRPr sz="1200">
                <a:solidFill>
                  <a:srgbClr val="666666"/>
                </a:solidFill>
                <a:latin typeface="Public Sans SemiBold"/>
                <a:ea typeface="Public Sans SemiBold"/>
                <a:cs typeface="Public Sans SemiBold"/>
                <a:sym typeface="Public Sans SemiBold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666666"/>
                  </a:solidFill>
                  <a:uFill>
                    <a:noFill/>
                  </a:uFill>
                  <a:latin typeface="Public Sans SemiBold"/>
                  <a:ea typeface="Public Sans SemiBold"/>
                  <a:cs typeface="Public Sans SemiBold"/>
                  <a:sym typeface="Public Sans SemiBold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www.bennett.ox.ac.uk</a:t>
              </a:r>
              <a:endParaRPr sz="1200">
                <a:solidFill>
                  <a:srgbClr val="666666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rtl="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rtl="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rtl="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rtl="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rtl="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rtl="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rtl="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rtl="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55" name="Google Shape;5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218485" y="4779402"/>
            <a:ext cx="485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700" u="none" cap="none" strike="noStrike">
                <a:solidFill>
                  <a:srgbClr val="C9C9C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-GB" sz="700" u="none" cap="none" strike="noStrike">
                <a:solidFill>
                  <a:srgbClr val="C9C9C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7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en-GB" sz="700" u="none" cap="none" strike="noStrike">
                <a:solidFill>
                  <a:srgbClr val="005EB8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b="0" i="0" sz="7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 txBox="1"/>
          <p:nvPr>
            <p:ph type="title"/>
          </p:nvPr>
        </p:nvSpPr>
        <p:spPr>
          <a:xfrm>
            <a:off x="586408" y="778486"/>
            <a:ext cx="79812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EB8"/>
              </a:buClr>
              <a:buSzPts val="2000"/>
              <a:buFont typeface="Arial"/>
              <a:buNone/>
              <a:defRPr b="0" sz="2000">
                <a:solidFill>
                  <a:srgbClr val="005E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586408" y="1374857"/>
            <a:ext cx="7981200" cy="16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794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latin typeface="Arial"/>
                <a:ea typeface="Arial"/>
                <a:cs typeface="Arial"/>
                <a:sym typeface="Arial"/>
              </a:defRPr>
            </a:lvl2pPr>
            <a:lvl3pPr indent="-2794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latin typeface="Arial"/>
                <a:ea typeface="Arial"/>
                <a:cs typeface="Arial"/>
                <a:sym typeface="Arial"/>
              </a:defRPr>
            </a:lvl3pPr>
            <a:lvl4pPr indent="-2794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 picture containing clipart&#10;&#10;Description generated with very high confidence" id="62" name="Google Shape;6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01813" y="274434"/>
            <a:ext cx="981707" cy="39645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idx="11" type="ftr"/>
          </p:nvPr>
        </p:nvSpPr>
        <p:spPr>
          <a:xfrm>
            <a:off x="518008" y="4750081"/>
            <a:ext cx="4292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sz="700">
                <a:solidFill>
                  <a:srgbClr val="C9C9C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No footer">
  <p:cSld name="TITLE_AND_BODY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311700" y="9252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4832400" y="9252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5" name="Google Shape;45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6" name="Google Shape;46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" name="Google Shape;47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2pPr>
            <a:lvl3pPr indent="-3111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■"/>
              <a:defRPr>
                <a:solidFill>
                  <a:schemeClr val="lt1"/>
                </a:solidFill>
              </a:defRPr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■"/>
              <a:defRPr>
                <a:solidFill>
                  <a:schemeClr val="lt1"/>
                </a:solidFill>
              </a:defRPr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147"/>
              </a:buClr>
              <a:buSzPts val="2800"/>
              <a:buFont typeface="Public Sans"/>
              <a:buNone/>
              <a:defRPr b="1" sz="2800">
                <a:solidFill>
                  <a:srgbClr val="002147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None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None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None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None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None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None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None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ublic Sans"/>
              <a:buNone/>
              <a:defRPr sz="280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936"/>
              </a:buClr>
              <a:buSzPts val="1300"/>
              <a:buFont typeface="Public Sans"/>
              <a:buChar char="●"/>
              <a:defRPr sz="1300">
                <a:solidFill>
                  <a:srgbClr val="00193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indent="-3111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936"/>
              </a:buClr>
              <a:buSzPts val="1300"/>
              <a:buFont typeface="Public Sans"/>
              <a:buChar char="○"/>
              <a:defRPr sz="1300">
                <a:solidFill>
                  <a:srgbClr val="001936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indent="-3111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936"/>
              </a:buClr>
              <a:buSzPts val="1300"/>
              <a:buFont typeface="Public Sans"/>
              <a:buChar char="■"/>
              <a:defRPr sz="1300">
                <a:solidFill>
                  <a:srgbClr val="001936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936"/>
              </a:buClr>
              <a:buSzPts val="1300"/>
              <a:buFont typeface="Public Sans"/>
              <a:buChar char="●"/>
              <a:defRPr sz="1300">
                <a:solidFill>
                  <a:srgbClr val="001936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indent="-3111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936"/>
              </a:buClr>
              <a:buSzPts val="1300"/>
              <a:buFont typeface="Public Sans"/>
              <a:buChar char="○"/>
              <a:defRPr sz="1300">
                <a:solidFill>
                  <a:srgbClr val="001936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indent="-3111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936"/>
              </a:buClr>
              <a:buSzPts val="1300"/>
              <a:buFont typeface="Public Sans"/>
              <a:buChar char="■"/>
              <a:defRPr sz="1300">
                <a:solidFill>
                  <a:srgbClr val="001936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indent="-3111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936"/>
              </a:buClr>
              <a:buSzPts val="1300"/>
              <a:buFont typeface="Public Sans"/>
              <a:buChar char="●"/>
              <a:defRPr sz="1300">
                <a:solidFill>
                  <a:srgbClr val="001936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indent="-3111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936"/>
              </a:buClr>
              <a:buSzPts val="1300"/>
              <a:buFont typeface="Public Sans"/>
              <a:buChar char="○"/>
              <a:defRPr sz="1300">
                <a:solidFill>
                  <a:srgbClr val="001936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indent="-3111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936"/>
              </a:buClr>
              <a:buSzPts val="1300"/>
              <a:buFont typeface="Public Sans"/>
              <a:buChar char="■"/>
              <a:defRPr sz="1300">
                <a:solidFill>
                  <a:srgbClr val="001936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0" y="744575"/>
            <a:ext cx="8520600" cy="121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Property-based testing</a:t>
            </a:r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3530225" y="2571750"/>
            <a:ext cx="6102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ublic Sans"/>
                <a:ea typeface="Public Sans"/>
                <a:cs typeface="Public Sans"/>
                <a:sym typeface="Public Sans"/>
              </a:rPr>
              <a:t>Seb Bacon</a:t>
            </a:r>
            <a:br>
              <a:rPr lang="en-GB">
                <a:latin typeface="Public Sans"/>
                <a:ea typeface="Public Sans"/>
                <a:cs typeface="Public Sans"/>
                <a:sym typeface="Public Sans"/>
              </a:rPr>
            </a:br>
            <a:r>
              <a:rPr lang="en-GB">
                <a:latin typeface="Public Sans"/>
                <a:ea typeface="Public Sans"/>
                <a:cs typeface="Public Sans"/>
                <a:sym typeface="Public Sans"/>
              </a:rPr>
              <a:t>CTO, Bennett Institute</a:t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ublic Sans"/>
                <a:ea typeface="Public Sans"/>
                <a:cs typeface="Public Sans"/>
                <a:sym typeface="Public Sans"/>
              </a:rPr>
              <a:t>OpenSAFELY</a:t>
            </a:r>
            <a:endParaRPr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200" y="779550"/>
            <a:ext cx="7620000" cy="31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200" y="779550"/>
            <a:ext cx="7620000" cy="31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5"/>
          <p:cNvSpPr/>
          <p:nvPr/>
        </p:nvSpPr>
        <p:spPr>
          <a:xfrm>
            <a:off x="690250" y="3184075"/>
            <a:ext cx="7904400" cy="935100"/>
          </a:xfrm>
          <a:prstGeom prst="rect">
            <a:avLst/>
          </a:prstGeom>
          <a:noFill/>
          <a:ln cap="flat" cmpd="sng" w="7620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175" y="553200"/>
            <a:ext cx="6296025" cy="36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/>
          <p:nvPr>
            <p:ph type="ctrTitle"/>
          </p:nvPr>
        </p:nvSpPr>
        <p:spPr>
          <a:xfrm>
            <a:off x="0" y="-154525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can we be sure?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/>
          <p:nvPr>
            <p:ph type="ctrTitle"/>
          </p:nvPr>
        </p:nvSpPr>
        <p:spPr>
          <a:xfrm>
            <a:off x="0" y="-154525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can we be sure?</a:t>
            </a:r>
            <a:endParaRPr/>
          </a:p>
        </p:txBody>
      </p:sp>
      <p:sp>
        <p:nvSpPr>
          <p:cNvPr id="145" name="Google Shape;145;p29"/>
          <p:cNvSpPr txBox="1"/>
          <p:nvPr>
            <p:ph idx="1" type="subTitle"/>
          </p:nvPr>
        </p:nvSpPr>
        <p:spPr>
          <a:xfrm>
            <a:off x="0" y="1895050"/>
            <a:ext cx="89511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given a function </a:t>
            </a: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add(x, y)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6" name="Google Shape;146;p29"/>
          <p:cNvSpPr txBox="1"/>
          <p:nvPr>
            <p:ph type="ctrTitle"/>
          </p:nvPr>
        </p:nvSpPr>
        <p:spPr>
          <a:xfrm>
            <a:off x="96450" y="611950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Example</a:t>
            </a:r>
            <a:r>
              <a:rPr lang="en-GB"/>
              <a:t>-based tests!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/>
          <p:nvPr>
            <p:ph type="ctrTitle"/>
          </p:nvPr>
        </p:nvSpPr>
        <p:spPr>
          <a:xfrm>
            <a:off x="0" y="-154525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can we be sure?</a:t>
            </a:r>
            <a:endParaRPr/>
          </a:p>
        </p:txBody>
      </p:sp>
      <p:sp>
        <p:nvSpPr>
          <p:cNvPr id="152" name="Google Shape;152;p30"/>
          <p:cNvSpPr txBox="1"/>
          <p:nvPr>
            <p:ph idx="1" type="subTitle"/>
          </p:nvPr>
        </p:nvSpPr>
        <p:spPr>
          <a:xfrm>
            <a:off x="0" y="1895050"/>
            <a:ext cx="89511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given a function </a:t>
            </a: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add(x, y)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53" name="Google Shape;153;p30"/>
          <p:cNvSpPr txBox="1"/>
          <p:nvPr>
            <p:ph type="ctrTitle"/>
          </p:nvPr>
        </p:nvSpPr>
        <p:spPr>
          <a:xfrm>
            <a:off x="96450" y="611950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Example</a:t>
            </a:r>
            <a:r>
              <a:rPr lang="en-GB"/>
              <a:t>-based tests!</a:t>
            </a:r>
            <a:endParaRPr/>
          </a:p>
        </p:txBody>
      </p:sp>
      <p:sp>
        <p:nvSpPr>
          <p:cNvPr id="154" name="Google Shape;154;p30"/>
          <p:cNvSpPr txBox="1"/>
          <p:nvPr>
            <p:ph idx="1" type="subTitle"/>
          </p:nvPr>
        </p:nvSpPr>
        <p:spPr>
          <a:xfrm>
            <a:off x="96450" y="2964925"/>
            <a:ext cx="89511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add(2, 2) == 4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55" name="Google Shape;155;p30"/>
          <p:cNvSpPr/>
          <p:nvPr/>
        </p:nvSpPr>
        <p:spPr>
          <a:xfrm>
            <a:off x="1470925" y="2770825"/>
            <a:ext cx="1205100" cy="101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/>
          <p:nvPr>
            <p:ph type="ctrTitle"/>
          </p:nvPr>
        </p:nvSpPr>
        <p:spPr>
          <a:xfrm>
            <a:off x="0" y="-154525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can we be sure?</a:t>
            </a:r>
            <a:endParaRPr/>
          </a:p>
        </p:txBody>
      </p:sp>
      <p:sp>
        <p:nvSpPr>
          <p:cNvPr id="161" name="Google Shape;161;p31"/>
          <p:cNvSpPr txBox="1"/>
          <p:nvPr>
            <p:ph idx="1" type="subTitle"/>
          </p:nvPr>
        </p:nvSpPr>
        <p:spPr>
          <a:xfrm>
            <a:off x="0" y="1895050"/>
            <a:ext cx="89511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given a function </a:t>
            </a: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add(x, y)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62" name="Google Shape;162;p31"/>
          <p:cNvSpPr txBox="1"/>
          <p:nvPr>
            <p:ph type="ctrTitle"/>
          </p:nvPr>
        </p:nvSpPr>
        <p:spPr>
          <a:xfrm>
            <a:off x="96450" y="611950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Example-based tests!</a:t>
            </a:r>
            <a:endParaRPr/>
          </a:p>
        </p:txBody>
      </p:sp>
      <p:sp>
        <p:nvSpPr>
          <p:cNvPr id="163" name="Google Shape;163;p31"/>
          <p:cNvSpPr txBox="1"/>
          <p:nvPr>
            <p:ph idx="1" type="subTitle"/>
          </p:nvPr>
        </p:nvSpPr>
        <p:spPr>
          <a:xfrm>
            <a:off x="96450" y="2964925"/>
            <a:ext cx="89511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add(2, 2) == 4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64" name="Google Shape;164;p31"/>
          <p:cNvSpPr txBox="1"/>
          <p:nvPr>
            <p:ph idx="1" type="subTitle"/>
          </p:nvPr>
        </p:nvSpPr>
        <p:spPr>
          <a:xfrm rot="-1076950">
            <a:off x="2584572" y="3284695"/>
            <a:ext cx="3781967" cy="593324"/>
          </a:xfrm>
          <a:prstGeom prst="rect">
            <a:avLst/>
          </a:prstGeom>
          <a:solidFill>
            <a:schemeClr val="lt1"/>
          </a:solidFill>
          <a:effectLst>
            <a:outerShdw blurRad="200025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add(2, 2) = 5 </a:t>
            </a:r>
            <a:r>
              <a:rPr lang="en-GB" sz="18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⚠️📢</a:t>
            </a:r>
            <a:endParaRPr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/>
          <p:nvPr>
            <p:ph type="ctrTitle"/>
          </p:nvPr>
        </p:nvSpPr>
        <p:spPr>
          <a:xfrm>
            <a:off x="0" y="-154525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can we be sure?</a:t>
            </a:r>
            <a:endParaRPr/>
          </a:p>
        </p:txBody>
      </p:sp>
      <p:sp>
        <p:nvSpPr>
          <p:cNvPr id="170" name="Google Shape;170;p32"/>
          <p:cNvSpPr txBox="1"/>
          <p:nvPr>
            <p:ph idx="1" type="subTitle"/>
          </p:nvPr>
        </p:nvSpPr>
        <p:spPr>
          <a:xfrm>
            <a:off x="0" y="1895050"/>
            <a:ext cx="89511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given a function </a:t>
            </a: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add(x, y)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1" name="Google Shape;171;p32"/>
          <p:cNvSpPr txBox="1"/>
          <p:nvPr>
            <p:ph type="ctrTitle"/>
          </p:nvPr>
        </p:nvSpPr>
        <p:spPr>
          <a:xfrm>
            <a:off x="96450" y="611950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Example-based tests!</a:t>
            </a:r>
            <a:endParaRPr/>
          </a:p>
        </p:txBody>
      </p:sp>
      <p:sp>
        <p:nvSpPr>
          <p:cNvPr id="172" name="Google Shape;172;p32"/>
          <p:cNvSpPr txBox="1"/>
          <p:nvPr>
            <p:ph idx="1" type="subTitle"/>
          </p:nvPr>
        </p:nvSpPr>
        <p:spPr>
          <a:xfrm>
            <a:off x="96450" y="2964925"/>
            <a:ext cx="89511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add(2, 2) == 4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>
            <p:ph type="ctrTitle"/>
          </p:nvPr>
        </p:nvSpPr>
        <p:spPr>
          <a:xfrm>
            <a:off x="0" y="-154525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can we be sure?</a:t>
            </a:r>
            <a:endParaRPr/>
          </a:p>
        </p:txBody>
      </p:sp>
      <p:sp>
        <p:nvSpPr>
          <p:cNvPr id="178" name="Google Shape;178;p33"/>
          <p:cNvSpPr txBox="1"/>
          <p:nvPr>
            <p:ph idx="1" type="subTitle"/>
          </p:nvPr>
        </p:nvSpPr>
        <p:spPr>
          <a:xfrm>
            <a:off x="0" y="1895050"/>
            <a:ext cx="89511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given a function </a:t>
            </a: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add(x, y)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33"/>
          <p:cNvSpPr txBox="1"/>
          <p:nvPr>
            <p:ph type="ctrTitle"/>
          </p:nvPr>
        </p:nvSpPr>
        <p:spPr>
          <a:xfrm>
            <a:off x="96450" y="611950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Example-based tests!</a:t>
            </a:r>
            <a:endParaRPr/>
          </a:p>
        </p:txBody>
      </p:sp>
      <p:sp>
        <p:nvSpPr>
          <p:cNvPr id="180" name="Google Shape;180;p33"/>
          <p:cNvSpPr txBox="1"/>
          <p:nvPr>
            <p:ph idx="1" type="subTitle"/>
          </p:nvPr>
        </p:nvSpPr>
        <p:spPr>
          <a:xfrm>
            <a:off x="519587" y="2964925"/>
            <a:ext cx="89511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add(2, 2) == 2 + 2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100" y="496938"/>
            <a:ext cx="8077200" cy="45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/>
          <p:nvPr>
            <p:ph type="ctrTitle"/>
          </p:nvPr>
        </p:nvSpPr>
        <p:spPr>
          <a:xfrm>
            <a:off x="0" y="-154525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can we be sure?</a:t>
            </a:r>
            <a:endParaRPr/>
          </a:p>
        </p:txBody>
      </p:sp>
      <p:sp>
        <p:nvSpPr>
          <p:cNvPr id="186" name="Google Shape;186;p34"/>
          <p:cNvSpPr txBox="1"/>
          <p:nvPr>
            <p:ph idx="1" type="subTitle"/>
          </p:nvPr>
        </p:nvSpPr>
        <p:spPr>
          <a:xfrm>
            <a:off x="0" y="1895050"/>
            <a:ext cx="89511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given a function </a:t>
            </a: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add(x, y)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7" name="Google Shape;187;p34"/>
          <p:cNvSpPr txBox="1"/>
          <p:nvPr>
            <p:ph type="ctrTitle"/>
          </p:nvPr>
        </p:nvSpPr>
        <p:spPr>
          <a:xfrm>
            <a:off x="96450" y="611950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Example-based tests!</a:t>
            </a:r>
            <a:endParaRPr/>
          </a:p>
        </p:txBody>
      </p:sp>
      <p:sp>
        <p:nvSpPr>
          <p:cNvPr id="188" name="Google Shape;188;p34"/>
          <p:cNvSpPr txBox="1"/>
          <p:nvPr>
            <p:ph idx="1" type="subTitle"/>
          </p:nvPr>
        </p:nvSpPr>
        <p:spPr>
          <a:xfrm>
            <a:off x="523789" y="2965245"/>
            <a:ext cx="89511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add(2, 2) == 2 + 2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9" name="Google Shape;189;p34"/>
          <p:cNvSpPr txBox="1"/>
          <p:nvPr>
            <p:ph idx="1" type="subTitle"/>
          </p:nvPr>
        </p:nvSpPr>
        <p:spPr>
          <a:xfrm>
            <a:off x="412527" y="3486520"/>
            <a:ext cx="91440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add(0, 0) == 0 + 0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type="ctrTitle"/>
          </p:nvPr>
        </p:nvSpPr>
        <p:spPr>
          <a:xfrm>
            <a:off x="0" y="-154525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can we be sure?</a:t>
            </a:r>
            <a:endParaRPr/>
          </a:p>
        </p:txBody>
      </p:sp>
      <p:sp>
        <p:nvSpPr>
          <p:cNvPr id="195" name="Google Shape;195;p35"/>
          <p:cNvSpPr txBox="1"/>
          <p:nvPr>
            <p:ph idx="1" type="subTitle"/>
          </p:nvPr>
        </p:nvSpPr>
        <p:spPr>
          <a:xfrm>
            <a:off x="0" y="1895050"/>
            <a:ext cx="89511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given a function </a:t>
            </a: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add(x, y)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96" name="Google Shape;196;p35"/>
          <p:cNvSpPr txBox="1"/>
          <p:nvPr>
            <p:ph type="ctrTitle"/>
          </p:nvPr>
        </p:nvSpPr>
        <p:spPr>
          <a:xfrm>
            <a:off x="96450" y="611950"/>
            <a:ext cx="8951100" cy="12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Example-based tests!</a:t>
            </a:r>
            <a:endParaRPr/>
          </a:p>
        </p:txBody>
      </p:sp>
      <p:sp>
        <p:nvSpPr>
          <p:cNvPr id="197" name="Google Shape;197;p35"/>
          <p:cNvSpPr txBox="1"/>
          <p:nvPr>
            <p:ph idx="1" type="subTitle"/>
          </p:nvPr>
        </p:nvSpPr>
        <p:spPr>
          <a:xfrm>
            <a:off x="523789" y="2965245"/>
            <a:ext cx="89511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add(2, 2) == 2 + 2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98" name="Google Shape;198;p35"/>
          <p:cNvSpPr txBox="1"/>
          <p:nvPr>
            <p:ph idx="1" type="subTitle"/>
          </p:nvPr>
        </p:nvSpPr>
        <p:spPr>
          <a:xfrm>
            <a:off x="412527" y="3486520"/>
            <a:ext cx="91440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add(0, 0) == 0 + 0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99" name="Google Shape;199;p35"/>
          <p:cNvSpPr txBox="1"/>
          <p:nvPr>
            <p:ph idx="1" type="subTitle"/>
          </p:nvPr>
        </p:nvSpPr>
        <p:spPr>
          <a:xfrm>
            <a:off x="412527" y="3945557"/>
            <a:ext cx="91440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add(-1, 0.001) == -1 + 0.001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4500" y="1023700"/>
            <a:ext cx="2761275" cy="276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/>
          <p:nvPr>
            <p:ph idx="1" type="subTitle"/>
          </p:nvPr>
        </p:nvSpPr>
        <p:spPr>
          <a:xfrm>
            <a:off x="0" y="1800500"/>
            <a:ext cx="91440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6D9EEB"/>
                </a:solidFill>
                <a:latin typeface="Courier New"/>
                <a:ea typeface="Courier New"/>
                <a:cs typeface="Courier New"/>
                <a:sym typeface="Courier New"/>
              </a:rPr>
              <a:t>add(2, 2) == 2 + 2</a:t>
            </a:r>
            <a:endParaRPr b="1">
              <a:solidFill>
                <a:srgbClr val="6D9EEB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10" name="Google Shape;210;p37"/>
          <p:cNvSpPr txBox="1"/>
          <p:nvPr>
            <p:ph idx="1" type="subTitle"/>
          </p:nvPr>
        </p:nvSpPr>
        <p:spPr>
          <a:xfrm>
            <a:off x="0" y="2263950"/>
            <a:ext cx="91440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6D9EEB"/>
                </a:solidFill>
                <a:latin typeface="Courier New"/>
                <a:ea typeface="Courier New"/>
                <a:cs typeface="Courier New"/>
                <a:sym typeface="Courier New"/>
              </a:rPr>
              <a:t>add(0, 0) == 0 + 0</a:t>
            </a:r>
            <a:endParaRPr b="1">
              <a:solidFill>
                <a:srgbClr val="6D9EEB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11" name="Google Shape;211;p37"/>
          <p:cNvSpPr txBox="1"/>
          <p:nvPr>
            <p:ph idx="1" type="subTitle"/>
          </p:nvPr>
        </p:nvSpPr>
        <p:spPr>
          <a:xfrm>
            <a:off x="0" y="2759913"/>
            <a:ext cx="91440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6D9EEB"/>
                </a:solidFill>
                <a:latin typeface="Courier New"/>
                <a:ea typeface="Courier New"/>
                <a:cs typeface="Courier New"/>
                <a:sym typeface="Courier New"/>
              </a:rPr>
              <a:t>add(-1, 0.001) == -1 + 0.001</a:t>
            </a:r>
            <a:endParaRPr b="1">
              <a:solidFill>
                <a:srgbClr val="6D9EEB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>
            <p:ph idx="1" type="subTitle"/>
          </p:nvPr>
        </p:nvSpPr>
        <p:spPr>
          <a:xfrm>
            <a:off x="-4943125" y="1056500"/>
            <a:ext cx="3562500" cy="23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ad(2, 2 = 2 + 2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 + 2 = 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 + 38= 42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-1000 + 0.0001 = -999.9999</a:t>
            </a:r>
            <a:endParaRPr/>
          </a:p>
        </p:txBody>
      </p:sp>
      <p:sp>
        <p:nvSpPr>
          <p:cNvPr id="217" name="Google Shape;217;p38"/>
          <p:cNvSpPr txBox="1"/>
          <p:nvPr>
            <p:ph idx="1" type="subTitle"/>
          </p:nvPr>
        </p:nvSpPr>
        <p:spPr>
          <a:xfrm>
            <a:off x="0" y="1800500"/>
            <a:ext cx="91440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6D9EEB"/>
                </a:solidFill>
                <a:latin typeface="Courier New"/>
                <a:ea typeface="Courier New"/>
                <a:cs typeface="Courier New"/>
                <a:sym typeface="Courier New"/>
              </a:rPr>
              <a:t>add(2, 2) == 2 + 2</a:t>
            </a:r>
            <a:endParaRPr b="1">
              <a:solidFill>
                <a:srgbClr val="6D9EEB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18" name="Google Shape;218;p38"/>
          <p:cNvSpPr txBox="1"/>
          <p:nvPr>
            <p:ph idx="1" type="subTitle"/>
          </p:nvPr>
        </p:nvSpPr>
        <p:spPr>
          <a:xfrm>
            <a:off x="0" y="2263950"/>
            <a:ext cx="91440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6D9EEB"/>
                </a:solidFill>
                <a:latin typeface="Courier New"/>
                <a:ea typeface="Courier New"/>
                <a:cs typeface="Courier New"/>
                <a:sym typeface="Courier New"/>
              </a:rPr>
              <a:t>add(0, 0) == 0 + 0</a:t>
            </a:r>
            <a:endParaRPr b="1">
              <a:solidFill>
                <a:srgbClr val="6D9EEB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19" name="Google Shape;219;p38"/>
          <p:cNvSpPr txBox="1"/>
          <p:nvPr>
            <p:ph idx="1" type="subTitle"/>
          </p:nvPr>
        </p:nvSpPr>
        <p:spPr>
          <a:xfrm>
            <a:off x="0" y="2759913"/>
            <a:ext cx="91440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6D9EEB"/>
                </a:solidFill>
                <a:latin typeface="Courier New"/>
                <a:ea typeface="Courier New"/>
                <a:cs typeface="Courier New"/>
                <a:sym typeface="Courier New"/>
              </a:rPr>
              <a:t>add(-1, 0.001) == -1 + 0.001</a:t>
            </a:r>
            <a:endParaRPr b="1">
              <a:solidFill>
                <a:srgbClr val="6D9EEB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0" name="Google Shape;220;p38"/>
          <p:cNvSpPr txBox="1"/>
          <p:nvPr>
            <p:ph idx="1" type="subTitle"/>
          </p:nvPr>
        </p:nvSpPr>
        <p:spPr>
          <a:xfrm>
            <a:off x="126225" y="3553613"/>
            <a:ext cx="91440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add(0.1231192889, 0.921424051) == ?</a:t>
            </a:r>
            <a:endParaRPr b="1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/>
          <p:nvPr>
            <p:ph idx="1" type="body"/>
          </p:nvPr>
        </p:nvSpPr>
        <p:spPr>
          <a:xfrm>
            <a:off x="239925" y="193275"/>
            <a:ext cx="8738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/>
              <a:t>Property-based testing!</a:t>
            </a:r>
            <a:endParaRPr sz="47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0"/>
          <p:cNvSpPr txBox="1"/>
          <p:nvPr>
            <p:ph idx="1" type="body"/>
          </p:nvPr>
        </p:nvSpPr>
        <p:spPr>
          <a:xfrm>
            <a:off x="239925" y="193275"/>
            <a:ext cx="8738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/>
              <a:t>Property-based testing!</a:t>
            </a:r>
            <a:endParaRPr sz="4700"/>
          </a:p>
        </p:txBody>
      </p:sp>
      <p:pic>
        <p:nvPicPr>
          <p:cNvPr id="231" name="Google Shape;2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875" y="1114350"/>
            <a:ext cx="3845950" cy="3568876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/>
          <p:nvPr/>
        </p:nvSpPr>
        <p:spPr>
          <a:xfrm>
            <a:off x="2371725" y="1246125"/>
            <a:ext cx="600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add(x, y) == x + y</a:t>
            </a:r>
            <a:endParaRPr sz="2800">
              <a:solidFill>
                <a:schemeClr val="dk2"/>
              </a:solidFill>
            </a:endParaRPr>
          </a:p>
        </p:txBody>
      </p:sp>
      <p:pic>
        <p:nvPicPr>
          <p:cNvPr id="237" name="Google Shape;23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25" y="923750"/>
            <a:ext cx="2420974" cy="24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/>
          <p:nvPr/>
        </p:nvSpPr>
        <p:spPr>
          <a:xfrm>
            <a:off x="2371725" y="1246125"/>
            <a:ext cx="600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add(x, y) == x + y</a:t>
            </a:r>
            <a:endParaRPr sz="2800">
              <a:solidFill>
                <a:schemeClr val="dk2"/>
              </a:solidFill>
            </a:endParaRPr>
          </a:p>
        </p:txBody>
      </p:sp>
      <p:pic>
        <p:nvPicPr>
          <p:cNvPr id="243" name="Google Shape;24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25" y="923750"/>
            <a:ext cx="2420974" cy="24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1553" y="2571750"/>
            <a:ext cx="1389950" cy="132365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2"/>
          <p:cNvSpPr txBox="1"/>
          <p:nvPr/>
        </p:nvSpPr>
        <p:spPr>
          <a:xfrm>
            <a:off x="2939025" y="3122425"/>
            <a:ext cx="5438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2"/>
                </a:solidFill>
              </a:rPr>
              <a:t>for ALL expressible numbers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/>
          <p:nvPr/>
        </p:nvSpPr>
        <p:spPr>
          <a:xfrm>
            <a:off x="2371725" y="1246125"/>
            <a:ext cx="600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add(x, y) == x + y</a:t>
            </a:r>
            <a:endParaRPr sz="2800">
              <a:solidFill>
                <a:schemeClr val="dk2"/>
              </a:solidFill>
            </a:endParaRPr>
          </a:p>
        </p:txBody>
      </p:sp>
      <p:pic>
        <p:nvPicPr>
          <p:cNvPr id="251" name="Google Shape;25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25" y="923750"/>
            <a:ext cx="2420974" cy="24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1553" y="2571750"/>
            <a:ext cx="1389950" cy="132365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3"/>
          <p:cNvSpPr txBox="1"/>
          <p:nvPr/>
        </p:nvSpPr>
        <p:spPr>
          <a:xfrm>
            <a:off x="3511400" y="2008175"/>
            <a:ext cx="30000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add(2, 3) == 2 + 3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add(1e9, -1e-9) == 1e9 + -1e-9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add(-3, 4.5) == -3 + 4.5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add(-5.67, -2.33) == -5.67 + -2.33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add(0, 0) == 0 + 0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add(0, -0) == 0 + -0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add(123456, -654321) == 123456 + -654321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add(1.23e-4, 4.56e5) == 1.23e-4 + 4.56e5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add(13.45, -67.89) == 13.45 + -67.89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add(0, -1) == 0 + -1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add(-1, 1) == -1 + 1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add(3.14, -1.59) == 3.14 + -1.59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add(-9.81, 2.45) == -9.81 + 2.45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add(999999, -999999) == 999999 + -999999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add(inf, -inf) == inf + -inf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add(5e-10, -5e10) == 5e-10 + -5e10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add(123, 456) == 123 + 456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add(1e-6, 1e6) == 1e-6 + 1e6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add(-1e6, -1e-6) == -1e6 + -1e-6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add(7.8, -0.07) == 7.8 + -0.07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add(9.999, -0.9999) == 9.999 + -0.9999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add(6, 7) == 6 + 7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add(2, -3) == 2 + -3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add(3, 0) == 3 + 0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add(-3, -0) == -3 + -0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add(1000, -1000) == 1000 + -1000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add(0.001, -0.001) == 0.001 + -0.001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add(8, -8) == 8 + -8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add(1.0001, -1.0001) == 1.0001 + -1.0001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add(-2, -3) == -2 + -3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add(-4, 4) == -4 + 4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add(-5, 5) == -5 + 5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add(10, -10) == 10 + -10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add(11, -11) == 11 + -11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add(12, -12) == 12 + -12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add(13, -13) == 13 + -13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add(15, -15) == 15 + -15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add(20, -20) == 20 + -20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add(25, -25) == 25 + -25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450" y="190500"/>
            <a:ext cx="714375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4"/>
          <p:cNvSpPr txBox="1"/>
          <p:nvPr/>
        </p:nvSpPr>
        <p:spPr>
          <a:xfrm>
            <a:off x="2371725" y="1246125"/>
            <a:ext cx="600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add(x, y) == x + y</a:t>
            </a:r>
            <a:endParaRPr sz="2800">
              <a:solidFill>
                <a:schemeClr val="dk2"/>
              </a:solidFill>
            </a:endParaRPr>
          </a:p>
        </p:txBody>
      </p:sp>
      <p:pic>
        <p:nvPicPr>
          <p:cNvPr id="259" name="Google Shape;25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25" y="923750"/>
            <a:ext cx="2420974" cy="24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1553" y="2571750"/>
            <a:ext cx="1389950" cy="132365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4"/>
          <p:cNvSpPr txBox="1"/>
          <p:nvPr/>
        </p:nvSpPr>
        <p:spPr>
          <a:xfrm>
            <a:off x="3511400" y="2008175"/>
            <a:ext cx="30000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add(2, 3) == 2 + 3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add(1e9, -1e-9) == 1e9 + -1e-9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add(-3, 4.5) == -3 + 4.5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add(-5.67, -2.33) == -5.67 + -2.33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add(0, 0) == 0 + 0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add(0, -0) == 0 + -0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add(123456, -654321) == 123456 + -654321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add(1.23e-4, 4.56e5) == 1.23e-4 + 4.56e5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add(13.45, -67.89) == 13.45 + -67.89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add(0, -1) == 0 + -1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add(-1, 1) == -1 + 1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add(3.14, -1.59) == 3.14 + -1.59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add(-9.81, 2.45) == -9.81 + 2.45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add(999999, -999999) == 999999 + -999999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add(inf, -inf) == inf + -inf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add(5e-10, -5e10) == 5e-10 + -5e10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add(123, 456) == 123 + 456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add(1e-6, 1e6) == 1e-6 + 1e6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add(-1e6, -1e-6) == -1e6 + -1e-6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add(7.8, -0.07) == 7.8 + -0.07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add(9.999, -0.9999) == 9.999 + -0.9999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add(6, 7) == 6 + 7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add(2, -3) == 2 + -3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add(3, 0) == 3 + 0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add(-3, -0) == -3 + -0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add(1000, -1000) == 1000 + -1000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add(0.001, -0.001) == 0.001 + -0.001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add(8, -8) == 8 + -8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add(1.0001, -1.0001) == 1.0001 + -1.0001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add(-2, -3) == -2 + -3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add(-4, 4) == -4 + 4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add(-5, 5) == -5 + 5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add(10, -10) == 10 + -10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add(11, -11) == 11 + -11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add(12, -12) == 12 + -12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add(13, -13) == 13 + -13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add(15, -15) == 15 + -15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add(20, -20) == 20 + -20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add(25, -25) == 25 + -25</a:t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62" name="Google Shape;26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40002">
            <a:off x="3203464" y="1133666"/>
            <a:ext cx="2496546" cy="3105238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5"/>
          <p:cNvSpPr txBox="1"/>
          <p:nvPr/>
        </p:nvSpPr>
        <p:spPr>
          <a:xfrm>
            <a:off x="278750" y="-8660"/>
            <a:ext cx="8546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0.1231192889 + 0.921424051 = </a:t>
            </a:r>
            <a:r>
              <a:rPr b="1" lang="en-GB" sz="2800">
                <a:solidFill>
                  <a:srgbClr val="FFFFFF"/>
                </a:solidFill>
                <a:highlight>
                  <a:srgbClr val="FF0000"/>
                </a:highlight>
                <a:latin typeface="Courier New"/>
                <a:ea typeface="Courier New"/>
                <a:cs typeface="Courier New"/>
                <a:sym typeface="Courier New"/>
              </a:rPr>
              <a:t>1.04454334</a:t>
            </a:r>
            <a:endParaRPr b="1" sz="2800">
              <a:solidFill>
                <a:srgbClr val="FFFFFF"/>
              </a:solidFill>
              <a:highlight>
                <a:srgbClr val="FF0000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</a:rPr>
              <a:t>…but it </a:t>
            </a:r>
            <a:r>
              <a:rPr b="1" lang="en-GB" sz="2800">
                <a:solidFill>
                  <a:schemeClr val="dk1"/>
                </a:solidFill>
              </a:rPr>
              <a:t>should</a:t>
            </a:r>
            <a:r>
              <a:rPr lang="en-GB" sz="2800">
                <a:solidFill>
                  <a:schemeClr val="dk1"/>
                </a:solidFill>
              </a:rPr>
              <a:t> be…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800">
                <a:solidFill>
                  <a:schemeClr val="lt1"/>
                </a:solidFill>
                <a:highlight>
                  <a:srgbClr val="38761D"/>
                </a:highlight>
                <a:latin typeface="Courier New"/>
                <a:ea typeface="Courier New"/>
                <a:cs typeface="Courier New"/>
                <a:sym typeface="Courier New"/>
              </a:rPr>
              <a:t>1.0445433399</a:t>
            </a:r>
            <a:endParaRPr b="1" sz="2800">
              <a:solidFill>
                <a:schemeClr val="lt1"/>
              </a:solidFill>
              <a:highlight>
                <a:srgbClr val="38761D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1188" y="1268138"/>
            <a:ext cx="2353732" cy="248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6"/>
          <p:cNvSpPr txBox="1"/>
          <p:nvPr/>
        </p:nvSpPr>
        <p:spPr>
          <a:xfrm>
            <a:off x="0" y="0"/>
            <a:ext cx="909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0.1231192889 + 0.921424051 = </a:t>
            </a:r>
            <a:r>
              <a:rPr b="1" lang="en-GB" sz="2800">
                <a:solidFill>
                  <a:srgbClr val="FFFFFF"/>
                </a:solidFill>
                <a:highlight>
                  <a:srgbClr val="FF0000"/>
                </a:highlight>
                <a:latin typeface="Courier New"/>
                <a:ea typeface="Courier New"/>
                <a:cs typeface="Courier New"/>
                <a:sym typeface="Courier New"/>
              </a:rPr>
              <a:t>1.04454334</a:t>
            </a:r>
            <a:endParaRPr/>
          </a:p>
        </p:txBody>
      </p:sp>
      <p:sp>
        <p:nvSpPr>
          <p:cNvPr id="274" name="Google Shape;274;p46"/>
          <p:cNvSpPr/>
          <p:nvPr/>
        </p:nvSpPr>
        <p:spPr>
          <a:xfrm>
            <a:off x="4162850" y="550375"/>
            <a:ext cx="470400" cy="615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7"/>
          <p:cNvSpPr txBox="1"/>
          <p:nvPr>
            <p:ph idx="1" type="body"/>
          </p:nvPr>
        </p:nvSpPr>
        <p:spPr>
          <a:xfrm>
            <a:off x="1572613" y="4538400"/>
            <a:ext cx="59988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0.5 + 0.25 = </a:t>
            </a:r>
            <a:r>
              <a:rPr b="1" lang="en-GB" sz="2800">
                <a:solidFill>
                  <a:srgbClr val="FFFFFF"/>
                </a:solidFill>
                <a:highlight>
                  <a:srgbClr val="FF0000"/>
                </a:highlight>
                <a:latin typeface="Courier New"/>
                <a:ea typeface="Courier New"/>
                <a:cs typeface="Courier New"/>
                <a:sym typeface="Courier New"/>
              </a:rPr>
              <a:t>0.8</a:t>
            </a:r>
            <a:endParaRPr b="1" sz="28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80" name="Google Shape;28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1188" y="1268138"/>
            <a:ext cx="2353732" cy="248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7"/>
          <p:cNvSpPr txBox="1"/>
          <p:nvPr/>
        </p:nvSpPr>
        <p:spPr>
          <a:xfrm>
            <a:off x="0" y="0"/>
            <a:ext cx="909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0.1231192889 + 0.921424051 = </a:t>
            </a:r>
            <a:r>
              <a:rPr b="1" lang="en-GB" sz="2800">
                <a:solidFill>
                  <a:srgbClr val="FFFFFF"/>
                </a:solidFill>
                <a:highlight>
                  <a:srgbClr val="FF0000"/>
                </a:highlight>
                <a:latin typeface="Courier New"/>
                <a:ea typeface="Courier New"/>
                <a:cs typeface="Courier New"/>
                <a:sym typeface="Courier New"/>
              </a:rPr>
              <a:t>1.04454334</a:t>
            </a:r>
            <a:endParaRPr/>
          </a:p>
        </p:txBody>
      </p:sp>
      <p:sp>
        <p:nvSpPr>
          <p:cNvPr id="282" name="Google Shape;282;p47"/>
          <p:cNvSpPr/>
          <p:nvPr/>
        </p:nvSpPr>
        <p:spPr>
          <a:xfrm>
            <a:off x="4162850" y="550375"/>
            <a:ext cx="470400" cy="615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7"/>
          <p:cNvSpPr/>
          <p:nvPr/>
        </p:nvSpPr>
        <p:spPr>
          <a:xfrm>
            <a:off x="4162863" y="3840338"/>
            <a:ext cx="470400" cy="615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8"/>
          <p:cNvSpPr txBox="1"/>
          <p:nvPr>
            <p:ph idx="1" type="body"/>
          </p:nvPr>
        </p:nvSpPr>
        <p:spPr>
          <a:xfrm>
            <a:off x="1572613" y="4538400"/>
            <a:ext cx="5998800" cy="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0.5 + 0.25 = </a:t>
            </a:r>
            <a:r>
              <a:rPr b="1" lang="en-GB" sz="2800">
                <a:solidFill>
                  <a:srgbClr val="FFFFFF"/>
                </a:solidFill>
                <a:highlight>
                  <a:srgbClr val="FF0000"/>
                </a:highlight>
                <a:latin typeface="Courier New"/>
                <a:ea typeface="Courier New"/>
                <a:cs typeface="Courier New"/>
                <a:sym typeface="Courier New"/>
              </a:rPr>
              <a:t>0.8</a:t>
            </a:r>
            <a:endParaRPr b="1" sz="28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89" name="Google Shape;28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1188" y="1268138"/>
            <a:ext cx="2353732" cy="248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8"/>
          <p:cNvSpPr txBox="1"/>
          <p:nvPr/>
        </p:nvSpPr>
        <p:spPr>
          <a:xfrm>
            <a:off x="0" y="0"/>
            <a:ext cx="909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0.1231192889 + 0.921424051 = </a:t>
            </a:r>
            <a:r>
              <a:rPr b="1" lang="en-GB" sz="2800">
                <a:solidFill>
                  <a:srgbClr val="FFFFFF"/>
                </a:solidFill>
                <a:highlight>
                  <a:srgbClr val="FF0000"/>
                </a:highlight>
                <a:latin typeface="Courier New"/>
                <a:ea typeface="Courier New"/>
                <a:cs typeface="Courier New"/>
                <a:sym typeface="Courier New"/>
              </a:rPr>
              <a:t>1.04454334</a:t>
            </a:r>
            <a:endParaRPr/>
          </a:p>
        </p:txBody>
      </p:sp>
      <p:sp>
        <p:nvSpPr>
          <p:cNvPr id="291" name="Google Shape;291;p48"/>
          <p:cNvSpPr/>
          <p:nvPr/>
        </p:nvSpPr>
        <p:spPr>
          <a:xfrm>
            <a:off x="4162850" y="550375"/>
            <a:ext cx="470400" cy="615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8"/>
          <p:cNvSpPr/>
          <p:nvPr/>
        </p:nvSpPr>
        <p:spPr>
          <a:xfrm>
            <a:off x="4162863" y="3840338"/>
            <a:ext cx="470400" cy="615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0002">
            <a:off x="2269335" y="166662"/>
            <a:ext cx="3852979" cy="4792377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450" y="190500"/>
            <a:ext cx="714375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0"/>
          <p:cNvSpPr txBox="1"/>
          <p:nvPr>
            <p:ph idx="1" type="body"/>
          </p:nvPr>
        </p:nvSpPr>
        <p:spPr>
          <a:xfrm>
            <a:off x="1775050" y="1450975"/>
            <a:ext cx="4793400" cy="131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add(2, 2) == 2 + 2</a:t>
            </a:r>
            <a:endParaRPr b="1" sz="28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1"/>
          <p:cNvSpPr txBox="1"/>
          <p:nvPr/>
        </p:nvSpPr>
        <p:spPr>
          <a:xfrm>
            <a:off x="980675" y="440300"/>
            <a:ext cx="7665300" cy="27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50">
                <a:solidFill>
                  <a:srgbClr val="2828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number “2” can be defined in two different ways:</a:t>
            </a:r>
            <a:endParaRPr sz="2950">
              <a:solidFill>
                <a:srgbClr val="2828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5925" lvl="0" marL="749300" marR="2794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282829"/>
              </a:buClr>
              <a:buSzPts val="2950"/>
              <a:buFont typeface="Roboto"/>
              <a:buAutoNum type="arabicPeriod"/>
            </a:pPr>
            <a:r>
              <a:rPr lang="en-GB" sz="2950">
                <a:solidFill>
                  <a:srgbClr val="2828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It is the next whole number after 1</a:t>
            </a:r>
            <a:endParaRPr sz="2950">
              <a:solidFill>
                <a:srgbClr val="2828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5925" lvl="0" marL="749300" marR="279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9"/>
              </a:buClr>
              <a:buSzPts val="2950"/>
              <a:buFont typeface="Roboto"/>
              <a:buAutoNum type="arabicPeriod"/>
            </a:pPr>
            <a:r>
              <a:rPr lang="en-GB" sz="2950">
                <a:solidFill>
                  <a:srgbClr val="2828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It is the result of adding 1 to 1.</a:t>
            </a:r>
            <a:endParaRPr sz="2950">
              <a:solidFill>
                <a:srgbClr val="2828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2828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2"/>
          <p:cNvSpPr txBox="1"/>
          <p:nvPr>
            <p:ph idx="1" type="body"/>
          </p:nvPr>
        </p:nvSpPr>
        <p:spPr>
          <a:xfrm>
            <a:off x="1649950" y="3388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/>
              <a:t>Why are we implementing ADDITION?! </a:t>
            </a:r>
            <a:endParaRPr b="1" sz="22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3"/>
          <p:cNvSpPr/>
          <p:nvPr/>
        </p:nvSpPr>
        <p:spPr>
          <a:xfrm>
            <a:off x="1338050" y="1781925"/>
            <a:ext cx="1053550" cy="1132075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SQL Server</a:t>
            </a:r>
            <a:endParaRPr/>
          </a:p>
        </p:txBody>
      </p:sp>
      <p:sp>
        <p:nvSpPr>
          <p:cNvPr id="319" name="Google Shape;319;p53"/>
          <p:cNvSpPr/>
          <p:nvPr/>
        </p:nvSpPr>
        <p:spPr>
          <a:xfrm>
            <a:off x="6199225" y="1866513"/>
            <a:ext cx="1053550" cy="1132075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Trino</a:t>
            </a:r>
            <a:endParaRPr/>
          </a:p>
        </p:txBody>
      </p:sp>
      <p:sp>
        <p:nvSpPr>
          <p:cNvPr id="320" name="Google Shape;320;p53"/>
          <p:cNvSpPr/>
          <p:nvPr/>
        </p:nvSpPr>
        <p:spPr>
          <a:xfrm>
            <a:off x="3911050" y="4163250"/>
            <a:ext cx="1197558" cy="831060"/>
          </a:xfrm>
          <a:prstGeom prst="flowChart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phenotype definition</a:t>
            </a:r>
            <a:endParaRPr/>
          </a:p>
        </p:txBody>
      </p:sp>
      <p:cxnSp>
        <p:nvCxnSpPr>
          <p:cNvPr id="321" name="Google Shape;321;p53"/>
          <p:cNvCxnSpPr>
            <a:stCxn id="320" idx="0"/>
            <a:endCxn id="318" idx="3"/>
          </p:cNvCxnSpPr>
          <p:nvPr/>
        </p:nvCxnSpPr>
        <p:spPr>
          <a:xfrm rot="10800000">
            <a:off x="1864729" y="2914050"/>
            <a:ext cx="2645100" cy="12492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2" name="Google Shape;322;p53"/>
          <p:cNvCxnSpPr>
            <a:stCxn id="320" idx="0"/>
            <a:endCxn id="319" idx="3"/>
          </p:cNvCxnSpPr>
          <p:nvPr/>
        </p:nvCxnSpPr>
        <p:spPr>
          <a:xfrm flipH="1" rot="10800000">
            <a:off x="4509829" y="2998650"/>
            <a:ext cx="2216100" cy="11646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3" name="Google Shape;323;p53"/>
          <p:cNvSpPr txBox="1"/>
          <p:nvPr>
            <p:ph idx="1" type="body"/>
          </p:nvPr>
        </p:nvSpPr>
        <p:spPr>
          <a:xfrm>
            <a:off x="1649950" y="3388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/>
              <a:t>Why are we implementing ADDITION?! </a:t>
            </a:r>
            <a:endParaRPr b="1" sz="2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362991" cy="468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4"/>
          <p:cNvSpPr/>
          <p:nvPr/>
        </p:nvSpPr>
        <p:spPr>
          <a:xfrm>
            <a:off x="1338050" y="1781925"/>
            <a:ext cx="1053550" cy="1132075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SQL Server</a:t>
            </a:r>
            <a:endParaRPr/>
          </a:p>
        </p:txBody>
      </p:sp>
      <p:sp>
        <p:nvSpPr>
          <p:cNvPr id="329" name="Google Shape;329;p54"/>
          <p:cNvSpPr/>
          <p:nvPr/>
        </p:nvSpPr>
        <p:spPr>
          <a:xfrm>
            <a:off x="6199225" y="1866513"/>
            <a:ext cx="1053550" cy="1132075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Trino</a:t>
            </a:r>
            <a:endParaRPr/>
          </a:p>
        </p:txBody>
      </p:sp>
      <p:sp>
        <p:nvSpPr>
          <p:cNvPr id="330" name="Google Shape;330;p54"/>
          <p:cNvSpPr/>
          <p:nvPr/>
        </p:nvSpPr>
        <p:spPr>
          <a:xfrm>
            <a:off x="3911050" y="4163250"/>
            <a:ext cx="1197558" cy="831060"/>
          </a:xfrm>
          <a:prstGeom prst="flowChart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phenotype definition</a:t>
            </a:r>
            <a:endParaRPr/>
          </a:p>
        </p:txBody>
      </p:sp>
      <p:cxnSp>
        <p:nvCxnSpPr>
          <p:cNvPr id="331" name="Google Shape;331;p54"/>
          <p:cNvCxnSpPr>
            <a:stCxn id="330" idx="0"/>
            <a:endCxn id="328" idx="3"/>
          </p:cNvCxnSpPr>
          <p:nvPr/>
        </p:nvCxnSpPr>
        <p:spPr>
          <a:xfrm rot="10800000">
            <a:off x="1864729" y="2914050"/>
            <a:ext cx="2645100" cy="12492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2" name="Google Shape;332;p54"/>
          <p:cNvCxnSpPr>
            <a:stCxn id="330" idx="0"/>
            <a:endCxn id="329" idx="3"/>
          </p:cNvCxnSpPr>
          <p:nvPr/>
        </p:nvCxnSpPr>
        <p:spPr>
          <a:xfrm flipH="1" rot="10800000">
            <a:off x="4509829" y="2998650"/>
            <a:ext cx="2216100" cy="11646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3" name="Google Shape;333;p54"/>
          <p:cNvSpPr txBox="1"/>
          <p:nvPr/>
        </p:nvSpPr>
        <p:spPr>
          <a:xfrm>
            <a:off x="3410625" y="3601500"/>
            <a:ext cx="5823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ehrQL</a:t>
            </a:r>
            <a:endParaRPr sz="1000"/>
          </a:p>
        </p:txBody>
      </p:sp>
      <p:sp>
        <p:nvSpPr>
          <p:cNvPr id="334" name="Google Shape;334;p54"/>
          <p:cNvSpPr txBox="1"/>
          <p:nvPr/>
        </p:nvSpPr>
        <p:spPr>
          <a:xfrm>
            <a:off x="4968950" y="3601500"/>
            <a:ext cx="5823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ehrQL</a:t>
            </a:r>
            <a:endParaRPr sz="1000"/>
          </a:p>
        </p:txBody>
      </p:sp>
      <p:sp>
        <p:nvSpPr>
          <p:cNvPr id="335" name="Google Shape;335;p54"/>
          <p:cNvSpPr txBox="1"/>
          <p:nvPr>
            <p:ph idx="1" type="body"/>
          </p:nvPr>
        </p:nvSpPr>
        <p:spPr>
          <a:xfrm>
            <a:off x="1649950" y="3388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/>
              <a:t>Why are we implementing ADDITION?! </a:t>
            </a:r>
            <a:endParaRPr b="1" sz="2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5"/>
          <p:cNvSpPr/>
          <p:nvPr/>
        </p:nvSpPr>
        <p:spPr>
          <a:xfrm>
            <a:off x="1338050" y="1781925"/>
            <a:ext cx="1053550" cy="1132075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SQL Server</a:t>
            </a:r>
            <a:endParaRPr/>
          </a:p>
        </p:txBody>
      </p:sp>
      <p:sp>
        <p:nvSpPr>
          <p:cNvPr id="341" name="Google Shape;341;p55"/>
          <p:cNvSpPr/>
          <p:nvPr/>
        </p:nvSpPr>
        <p:spPr>
          <a:xfrm>
            <a:off x="6199225" y="1866513"/>
            <a:ext cx="1053550" cy="1132075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Trino</a:t>
            </a:r>
            <a:endParaRPr/>
          </a:p>
        </p:txBody>
      </p:sp>
      <p:sp>
        <p:nvSpPr>
          <p:cNvPr id="342" name="Google Shape;342;p55"/>
          <p:cNvSpPr/>
          <p:nvPr/>
        </p:nvSpPr>
        <p:spPr>
          <a:xfrm>
            <a:off x="3911050" y="4163250"/>
            <a:ext cx="1197558" cy="831060"/>
          </a:xfrm>
          <a:prstGeom prst="flowChart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phenotype definition</a:t>
            </a:r>
            <a:endParaRPr/>
          </a:p>
        </p:txBody>
      </p:sp>
      <p:cxnSp>
        <p:nvCxnSpPr>
          <p:cNvPr id="343" name="Google Shape;343;p55"/>
          <p:cNvCxnSpPr>
            <a:stCxn id="342" idx="0"/>
            <a:endCxn id="340" idx="3"/>
          </p:cNvCxnSpPr>
          <p:nvPr/>
        </p:nvCxnSpPr>
        <p:spPr>
          <a:xfrm rot="10800000">
            <a:off x="1864729" y="2914050"/>
            <a:ext cx="2645100" cy="12492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4" name="Google Shape;344;p55"/>
          <p:cNvCxnSpPr>
            <a:stCxn id="342" idx="0"/>
            <a:endCxn id="341" idx="3"/>
          </p:cNvCxnSpPr>
          <p:nvPr/>
        </p:nvCxnSpPr>
        <p:spPr>
          <a:xfrm flipH="1" rot="10800000">
            <a:off x="4509829" y="2998650"/>
            <a:ext cx="2216100" cy="11646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5" name="Google Shape;345;p55"/>
          <p:cNvSpPr txBox="1"/>
          <p:nvPr/>
        </p:nvSpPr>
        <p:spPr>
          <a:xfrm>
            <a:off x="3410625" y="3601500"/>
            <a:ext cx="5823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ehrQL</a:t>
            </a:r>
            <a:endParaRPr sz="1000"/>
          </a:p>
        </p:txBody>
      </p:sp>
      <p:sp>
        <p:nvSpPr>
          <p:cNvPr id="346" name="Google Shape;346;p55"/>
          <p:cNvSpPr txBox="1"/>
          <p:nvPr>
            <p:ph idx="1" type="body"/>
          </p:nvPr>
        </p:nvSpPr>
        <p:spPr>
          <a:xfrm>
            <a:off x="1072322" y="1443225"/>
            <a:ext cx="17958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0.5 + 0.25 = </a:t>
            </a:r>
            <a:r>
              <a:rPr b="1" lang="en-GB" sz="2800">
                <a:solidFill>
                  <a:srgbClr val="FFFFFF"/>
                </a:solidFill>
                <a:highlight>
                  <a:srgbClr val="FF0000"/>
                </a:highlight>
                <a:latin typeface="Courier New"/>
                <a:ea typeface="Courier New"/>
                <a:cs typeface="Courier New"/>
                <a:sym typeface="Courier New"/>
              </a:rPr>
              <a:t>0.8</a:t>
            </a:r>
            <a:endParaRPr b="1" sz="28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47" name="Google Shape;347;p55"/>
          <p:cNvSpPr txBox="1"/>
          <p:nvPr>
            <p:ph idx="1" type="body"/>
          </p:nvPr>
        </p:nvSpPr>
        <p:spPr>
          <a:xfrm>
            <a:off x="5932247" y="1443225"/>
            <a:ext cx="17958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0.5 + 0.25 = </a:t>
            </a:r>
            <a:r>
              <a:rPr b="1" lang="en-GB" sz="2800">
                <a:solidFill>
                  <a:srgbClr val="FFFFFF"/>
                </a:solidFill>
                <a:highlight>
                  <a:srgbClr val="38761D"/>
                </a:highlight>
                <a:latin typeface="Courier New"/>
                <a:ea typeface="Courier New"/>
                <a:cs typeface="Courier New"/>
                <a:sym typeface="Courier New"/>
              </a:rPr>
              <a:t>0.75</a:t>
            </a:r>
            <a:endParaRPr b="1" sz="2800">
              <a:solidFill>
                <a:srgbClr val="1155CC"/>
              </a:solidFill>
              <a:highlight>
                <a:srgbClr val="38761D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48" name="Google Shape;348;p55"/>
          <p:cNvSpPr txBox="1"/>
          <p:nvPr/>
        </p:nvSpPr>
        <p:spPr>
          <a:xfrm>
            <a:off x="4968950" y="3601500"/>
            <a:ext cx="5823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ehrQL</a:t>
            </a:r>
            <a:endParaRPr sz="1000"/>
          </a:p>
        </p:txBody>
      </p:sp>
      <p:sp>
        <p:nvSpPr>
          <p:cNvPr id="349" name="Google Shape;349;p55"/>
          <p:cNvSpPr txBox="1"/>
          <p:nvPr>
            <p:ph idx="1" type="body"/>
          </p:nvPr>
        </p:nvSpPr>
        <p:spPr>
          <a:xfrm>
            <a:off x="1649950" y="3388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/>
              <a:t>Why are we implementing ADDITION?! </a:t>
            </a:r>
            <a:endParaRPr b="1" sz="2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6"/>
          <p:cNvSpPr/>
          <p:nvPr/>
        </p:nvSpPr>
        <p:spPr>
          <a:xfrm>
            <a:off x="1338050" y="1781925"/>
            <a:ext cx="1053550" cy="1132075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SQL Server</a:t>
            </a:r>
            <a:endParaRPr/>
          </a:p>
        </p:txBody>
      </p:sp>
      <p:sp>
        <p:nvSpPr>
          <p:cNvPr id="355" name="Google Shape;355;p56"/>
          <p:cNvSpPr/>
          <p:nvPr/>
        </p:nvSpPr>
        <p:spPr>
          <a:xfrm>
            <a:off x="6199225" y="1866513"/>
            <a:ext cx="1053550" cy="1132075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Trino</a:t>
            </a:r>
            <a:endParaRPr/>
          </a:p>
        </p:txBody>
      </p:sp>
      <p:grpSp>
        <p:nvGrpSpPr>
          <p:cNvPr id="356" name="Google Shape;356;p56"/>
          <p:cNvGrpSpPr/>
          <p:nvPr/>
        </p:nvGrpSpPr>
        <p:grpSpPr>
          <a:xfrm>
            <a:off x="3936495" y="1891472"/>
            <a:ext cx="1146657" cy="1334642"/>
            <a:chOff x="-1334950" y="1199450"/>
            <a:chExt cx="1590150" cy="1773375"/>
          </a:xfrm>
        </p:grpSpPr>
        <p:sp>
          <p:nvSpPr>
            <p:cNvPr id="357" name="Google Shape;357;p56"/>
            <p:cNvSpPr/>
            <p:nvPr/>
          </p:nvSpPr>
          <p:spPr>
            <a:xfrm>
              <a:off x="-1334950" y="1199450"/>
              <a:ext cx="1590150" cy="1773375"/>
            </a:xfrm>
            <a:prstGeom prst="flowChartMagneticDisk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58" name="Google Shape;358;p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969675" y="1278513"/>
              <a:ext cx="859599" cy="13431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9" name="Google Shape;359;p56"/>
          <p:cNvSpPr/>
          <p:nvPr/>
        </p:nvSpPr>
        <p:spPr>
          <a:xfrm>
            <a:off x="3911050" y="4163250"/>
            <a:ext cx="1197558" cy="831060"/>
          </a:xfrm>
          <a:prstGeom prst="flowChart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phenotype definition</a:t>
            </a:r>
            <a:endParaRPr/>
          </a:p>
        </p:txBody>
      </p:sp>
      <p:cxnSp>
        <p:nvCxnSpPr>
          <p:cNvPr id="360" name="Google Shape;360;p56"/>
          <p:cNvCxnSpPr>
            <a:stCxn id="359" idx="0"/>
            <a:endCxn id="354" idx="3"/>
          </p:cNvCxnSpPr>
          <p:nvPr/>
        </p:nvCxnSpPr>
        <p:spPr>
          <a:xfrm rot="10800000">
            <a:off x="1864729" y="2914050"/>
            <a:ext cx="2645100" cy="12492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1" name="Google Shape;361;p56"/>
          <p:cNvCxnSpPr>
            <a:stCxn id="359" idx="0"/>
            <a:endCxn id="355" idx="3"/>
          </p:cNvCxnSpPr>
          <p:nvPr/>
        </p:nvCxnSpPr>
        <p:spPr>
          <a:xfrm flipH="1" rot="10800000">
            <a:off x="4509829" y="2998650"/>
            <a:ext cx="2216100" cy="11646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2" name="Google Shape;362;p56"/>
          <p:cNvSpPr txBox="1"/>
          <p:nvPr/>
        </p:nvSpPr>
        <p:spPr>
          <a:xfrm>
            <a:off x="3410625" y="3601500"/>
            <a:ext cx="5823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ehrQL</a:t>
            </a:r>
            <a:endParaRPr sz="1000"/>
          </a:p>
        </p:txBody>
      </p:sp>
      <p:cxnSp>
        <p:nvCxnSpPr>
          <p:cNvPr id="363" name="Google Shape;363;p56"/>
          <p:cNvCxnSpPr>
            <a:stCxn id="359" idx="0"/>
            <a:endCxn id="357" idx="3"/>
          </p:cNvCxnSpPr>
          <p:nvPr/>
        </p:nvCxnSpPr>
        <p:spPr>
          <a:xfrm rot="10800000">
            <a:off x="4509829" y="3226050"/>
            <a:ext cx="0" cy="93720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4" name="Google Shape;364;p56"/>
          <p:cNvSpPr txBox="1"/>
          <p:nvPr>
            <p:ph idx="1" type="body"/>
          </p:nvPr>
        </p:nvSpPr>
        <p:spPr>
          <a:xfrm>
            <a:off x="1072322" y="1443225"/>
            <a:ext cx="17958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0.5 + 0.25 = </a:t>
            </a:r>
            <a:r>
              <a:rPr b="1" lang="en-GB" sz="2800">
                <a:solidFill>
                  <a:srgbClr val="FFFFFF"/>
                </a:solidFill>
                <a:highlight>
                  <a:srgbClr val="FF0000"/>
                </a:highlight>
                <a:latin typeface="Courier New"/>
                <a:ea typeface="Courier New"/>
                <a:cs typeface="Courier New"/>
                <a:sym typeface="Courier New"/>
              </a:rPr>
              <a:t>0.8</a:t>
            </a:r>
            <a:endParaRPr b="1" sz="2800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65" name="Google Shape;365;p56"/>
          <p:cNvSpPr txBox="1"/>
          <p:nvPr>
            <p:ph idx="1" type="body"/>
          </p:nvPr>
        </p:nvSpPr>
        <p:spPr>
          <a:xfrm>
            <a:off x="3611922" y="1443225"/>
            <a:ext cx="17958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0.5 + 0.25 = </a:t>
            </a:r>
            <a:r>
              <a:rPr b="1" lang="en-GB" sz="2800">
                <a:solidFill>
                  <a:srgbClr val="FFFFFF"/>
                </a:solidFill>
                <a:highlight>
                  <a:srgbClr val="38761D"/>
                </a:highlight>
                <a:latin typeface="Courier New"/>
                <a:ea typeface="Courier New"/>
                <a:cs typeface="Courier New"/>
                <a:sym typeface="Courier New"/>
              </a:rPr>
              <a:t>0.75</a:t>
            </a:r>
            <a:endParaRPr b="1" sz="2800">
              <a:solidFill>
                <a:srgbClr val="1155CC"/>
              </a:solidFill>
              <a:highlight>
                <a:srgbClr val="38761D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66" name="Google Shape;366;p56"/>
          <p:cNvSpPr txBox="1"/>
          <p:nvPr>
            <p:ph idx="1" type="body"/>
          </p:nvPr>
        </p:nvSpPr>
        <p:spPr>
          <a:xfrm>
            <a:off x="5932247" y="1443225"/>
            <a:ext cx="17958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0.5 + 0.25 = </a:t>
            </a:r>
            <a:r>
              <a:rPr b="1" lang="en-GB" sz="2800">
                <a:solidFill>
                  <a:srgbClr val="FFFFFF"/>
                </a:solidFill>
                <a:highlight>
                  <a:srgbClr val="38761D"/>
                </a:highlight>
                <a:latin typeface="Courier New"/>
                <a:ea typeface="Courier New"/>
                <a:cs typeface="Courier New"/>
                <a:sym typeface="Courier New"/>
              </a:rPr>
              <a:t>0.75</a:t>
            </a:r>
            <a:endParaRPr b="1" sz="2800">
              <a:solidFill>
                <a:srgbClr val="1155CC"/>
              </a:solidFill>
              <a:highlight>
                <a:srgbClr val="38761D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67" name="Google Shape;367;p56"/>
          <p:cNvSpPr txBox="1"/>
          <p:nvPr/>
        </p:nvSpPr>
        <p:spPr>
          <a:xfrm>
            <a:off x="4189788" y="3598150"/>
            <a:ext cx="5823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ehrQL</a:t>
            </a:r>
            <a:endParaRPr sz="1000"/>
          </a:p>
        </p:txBody>
      </p:sp>
      <p:sp>
        <p:nvSpPr>
          <p:cNvPr id="368" name="Google Shape;368;p56"/>
          <p:cNvSpPr txBox="1"/>
          <p:nvPr/>
        </p:nvSpPr>
        <p:spPr>
          <a:xfrm>
            <a:off x="4968950" y="3601500"/>
            <a:ext cx="5823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ehrQL</a:t>
            </a:r>
            <a:endParaRPr sz="1000"/>
          </a:p>
        </p:txBody>
      </p:sp>
      <p:sp>
        <p:nvSpPr>
          <p:cNvPr id="369" name="Google Shape;369;p56"/>
          <p:cNvSpPr txBox="1"/>
          <p:nvPr>
            <p:ph idx="1" type="body"/>
          </p:nvPr>
        </p:nvSpPr>
        <p:spPr>
          <a:xfrm>
            <a:off x="1649950" y="3388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/>
              <a:t>Why are we implementing ADDITION?! </a:t>
            </a:r>
            <a:endParaRPr b="1" sz="2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ctrTitle"/>
          </p:nvPr>
        </p:nvSpPr>
        <p:spPr>
          <a:xfrm>
            <a:off x="311708" y="-7619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TESTING MATTERS!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ctrTitle"/>
          </p:nvPr>
        </p:nvSpPr>
        <p:spPr>
          <a:xfrm>
            <a:off x="311708" y="-7619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TESTING MATTERS!</a:t>
            </a:r>
            <a:endParaRPr/>
          </a:p>
        </p:txBody>
      </p:sp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0001">
            <a:off x="2177151" y="1404512"/>
            <a:ext cx="4419599" cy="2562225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ctrTitle"/>
          </p:nvPr>
        </p:nvSpPr>
        <p:spPr>
          <a:xfrm>
            <a:off x="311708" y="-7619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TESTING MATTERS!</a:t>
            </a:r>
            <a:endParaRPr/>
          </a:p>
        </p:txBody>
      </p:sp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0001">
            <a:off x="2177151" y="1404512"/>
            <a:ext cx="4419599" cy="2562225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3" name="Google Shape;10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0">
            <a:off x="1143000" y="1991713"/>
            <a:ext cx="6857999" cy="2533650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ctrTitle"/>
          </p:nvPr>
        </p:nvSpPr>
        <p:spPr>
          <a:xfrm>
            <a:off x="-155876" y="1679050"/>
            <a:ext cx="94557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Obvious answers are distracting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1 + 1?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nnett (Test)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