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media/image7.jpg" ContentType="image/jpg"/>
  <Override PartName="/ppt/media/image8.jpg" ContentType="image/jpg"/>
  <Override PartName="/ppt/media/image10.jpg" ContentType="image/jpg"/>
  <Override PartName="/ppt/media/image11.jpg" ContentType="image/jpg"/>
  <Override PartName="/ppt/media/image12.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74" r:id="rId2"/>
  </p:sldMasterIdLst>
  <p:sldIdLst>
    <p:sldId id="256" r:id="rId3"/>
    <p:sldId id="258" r:id="rId4"/>
    <p:sldId id="310" r:id="rId5"/>
    <p:sldId id="311" r:id="rId6"/>
    <p:sldId id="312" r:id="rId7"/>
    <p:sldId id="263" r:id="rId8"/>
    <p:sldId id="264" r:id="rId9"/>
    <p:sldId id="265" r:id="rId10"/>
    <p:sldId id="259" r:id="rId11"/>
    <p:sldId id="260" r:id="rId12"/>
    <p:sldId id="313" r:id="rId13"/>
    <p:sldId id="261" r:id="rId14"/>
    <p:sldId id="262" r:id="rId15"/>
    <p:sldId id="266" r:id="rId16"/>
    <p:sldId id="306" r:id="rId17"/>
    <p:sldId id="305" r:id="rId18"/>
    <p:sldId id="314" r:id="rId19"/>
    <p:sldId id="308" r:id="rId20"/>
    <p:sldId id="267" r:id="rId21"/>
    <p:sldId id="315" r:id="rId22"/>
    <p:sldId id="309" r:id="rId2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7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94641" autoAdjust="0"/>
  </p:normalViewPr>
  <p:slideViewPr>
    <p:cSldViewPr snapToGrid="0">
      <p:cViewPr varScale="1">
        <p:scale>
          <a:sx n="78" d="100"/>
          <a:sy n="78" d="100"/>
        </p:scale>
        <p:origin x="130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04D8ED-7B5F-4800-8F55-A0100F848445}"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571A18A6-2EA8-49CF-B6A6-73B32A7633B3}">
      <dgm:prSet custT="1"/>
      <dgm:spPr/>
      <dgm:t>
        <a:bodyPr/>
        <a:lstStyle/>
        <a:p>
          <a:r>
            <a:rPr lang="it-IT" sz="2000" dirty="0"/>
            <a:t>Costs are </a:t>
          </a:r>
          <a:r>
            <a:rPr lang="it-IT" sz="2000" dirty="0" err="1"/>
            <a:t>unclear</a:t>
          </a:r>
          <a:endParaRPr lang="en-US" sz="2000" dirty="0"/>
        </a:p>
      </dgm:t>
    </dgm:pt>
    <dgm:pt modelId="{015D5C18-D366-4CBB-91D5-0E240BD2FDA8}" type="parTrans" cxnId="{29575546-50E1-49A4-90C3-6FA428155AB5}">
      <dgm:prSet/>
      <dgm:spPr/>
      <dgm:t>
        <a:bodyPr/>
        <a:lstStyle/>
        <a:p>
          <a:endParaRPr lang="en-US"/>
        </a:p>
      </dgm:t>
    </dgm:pt>
    <dgm:pt modelId="{DB0B723F-9BF0-431C-A6DC-0F94D9B37A8A}" type="sibTrans" cxnId="{29575546-50E1-49A4-90C3-6FA428155AB5}">
      <dgm:prSet/>
      <dgm:spPr/>
      <dgm:t>
        <a:bodyPr/>
        <a:lstStyle/>
        <a:p>
          <a:endParaRPr lang="en-US"/>
        </a:p>
      </dgm:t>
    </dgm:pt>
    <dgm:pt modelId="{710CC408-053D-43CE-94E1-151DA16E4834}">
      <dgm:prSet/>
      <dgm:spPr/>
      <dgm:t>
        <a:bodyPr/>
        <a:lstStyle/>
        <a:p>
          <a:r>
            <a:rPr lang="it-IT"/>
            <a:t>Authors are not aware of costs at all</a:t>
          </a:r>
          <a:endParaRPr lang="en-US"/>
        </a:p>
      </dgm:t>
    </dgm:pt>
    <dgm:pt modelId="{EE5D67C0-AFF8-4445-A1AA-70016B37F5BD}" type="parTrans" cxnId="{26AB8A73-B316-4900-BC48-554D945CE622}">
      <dgm:prSet/>
      <dgm:spPr/>
      <dgm:t>
        <a:bodyPr/>
        <a:lstStyle/>
        <a:p>
          <a:endParaRPr lang="en-US"/>
        </a:p>
      </dgm:t>
    </dgm:pt>
    <dgm:pt modelId="{B12E96B5-3117-49A3-BEE1-55F57EDC2541}" type="sibTrans" cxnId="{26AB8A73-B316-4900-BC48-554D945CE622}">
      <dgm:prSet/>
      <dgm:spPr/>
      <dgm:t>
        <a:bodyPr/>
        <a:lstStyle/>
        <a:p>
          <a:endParaRPr lang="en-US"/>
        </a:p>
      </dgm:t>
    </dgm:pt>
    <dgm:pt modelId="{7F2ADDC3-1593-4A92-9342-08B91A3B6E71}">
      <dgm:prSet custT="1"/>
      <dgm:spPr/>
      <dgm:t>
        <a:bodyPr/>
        <a:lstStyle/>
        <a:p>
          <a:r>
            <a:rPr lang="it-IT" sz="1800" dirty="0" err="1"/>
            <a:t>They</a:t>
          </a:r>
          <a:r>
            <a:rPr lang="it-IT" sz="1800" dirty="0"/>
            <a:t> are </a:t>
          </a:r>
          <a:r>
            <a:rPr lang="it-IT" sz="1800" dirty="0" err="1"/>
            <a:t>not</a:t>
          </a:r>
          <a:r>
            <a:rPr lang="it-IT" sz="1800" dirty="0"/>
            <a:t> </a:t>
          </a:r>
          <a:r>
            <a:rPr lang="it-IT" sz="1800" dirty="0" err="1"/>
            <a:t>equitable</a:t>
          </a:r>
          <a:endParaRPr lang="en-US" sz="1800" dirty="0"/>
        </a:p>
      </dgm:t>
    </dgm:pt>
    <dgm:pt modelId="{BDEB66B7-008A-4A4D-A997-0DC1213A565C}" type="parTrans" cxnId="{D8DC41ED-EFB9-4CFE-8BBA-3017D194D9D4}">
      <dgm:prSet/>
      <dgm:spPr/>
      <dgm:t>
        <a:bodyPr/>
        <a:lstStyle/>
        <a:p>
          <a:endParaRPr lang="en-US"/>
        </a:p>
      </dgm:t>
    </dgm:pt>
    <dgm:pt modelId="{29FCBDF5-3FF7-4DA7-B715-0498D2AD123F}" type="sibTrans" cxnId="{D8DC41ED-EFB9-4CFE-8BBA-3017D194D9D4}">
      <dgm:prSet/>
      <dgm:spPr/>
      <dgm:t>
        <a:bodyPr/>
        <a:lstStyle/>
        <a:p>
          <a:endParaRPr lang="en-US"/>
        </a:p>
      </dgm:t>
    </dgm:pt>
    <dgm:pt modelId="{B3582241-7302-40F7-85B6-D27E61FBDA34}" type="pres">
      <dgm:prSet presAssocID="{7804D8ED-7B5F-4800-8F55-A0100F848445}" presName="Name0" presStyleCnt="0">
        <dgm:presLayoutVars>
          <dgm:chMax/>
          <dgm:chPref/>
          <dgm:dir/>
          <dgm:animLvl val="lvl"/>
        </dgm:presLayoutVars>
      </dgm:prSet>
      <dgm:spPr/>
    </dgm:pt>
    <dgm:pt modelId="{D829B95B-911B-4815-8F44-827D3E910B8C}" type="pres">
      <dgm:prSet presAssocID="{571A18A6-2EA8-49CF-B6A6-73B32A7633B3}" presName="composite" presStyleCnt="0"/>
      <dgm:spPr/>
    </dgm:pt>
    <dgm:pt modelId="{B5AC6D3E-4076-42A3-A16D-29865054A085}" type="pres">
      <dgm:prSet presAssocID="{571A18A6-2EA8-49CF-B6A6-73B32A7633B3}" presName="Parent1" presStyleLbl="node1" presStyleIdx="0" presStyleCnt="6">
        <dgm:presLayoutVars>
          <dgm:chMax val="1"/>
          <dgm:chPref val="1"/>
          <dgm:bulletEnabled val="1"/>
        </dgm:presLayoutVars>
      </dgm:prSet>
      <dgm:spPr/>
    </dgm:pt>
    <dgm:pt modelId="{7F2C0508-48B5-463D-9C3C-A617246C00B8}" type="pres">
      <dgm:prSet presAssocID="{571A18A6-2EA8-49CF-B6A6-73B32A7633B3}" presName="Childtext1" presStyleLbl="revTx" presStyleIdx="0" presStyleCnt="3">
        <dgm:presLayoutVars>
          <dgm:chMax val="0"/>
          <dgm:chPref val="0"/>
          <dgm:bulletEnabled val="1"/>
        </dgm:presLayoutVars>
      </dgm:prSet>
      <dgm:spPr/>
    </dgm:pt>
    <dgm:pt modelId="{CBF548BD-62D5-4FBE-BD5A-583C339B9D96}" type="pres">
      <dgm:prSet presAssocID="{571A18A6-2EA8-49CF-B6A6-73B32A7633B3}" presName="BalanceSpacing" presStyleCnt="0"/>
      <dgm:spPr/>
    </dgm:pt>
    <dgm:pt modelId="{357585A3-F858-4D8E-8C68-CB190E2EAFC4}" type="pres">
      <dgm:prSet presAssocID="{571A18A6-2EA8-49CF-B6A6-73B32A7633B3}" presName="BalanceSpacing1" presStyleCnt="0"/>
      <dgm:spPr/>
    </dgm:pt>
    <dgm:pt modelId="{D5AF0813-B447-47EA-A9B6-F98B85697A8A}" type="pres">
      <dgm:prSet presAssocID="{DB0B723F-9BF0-431C-A6DC-0F94D9B37A8A}" presName="Accent1Text" presStyleLbl="node1" presStyleIdx="1" presStyleCnt="6"/>
      <dgm:spPr/>
    </dgm:pt>
    <dgm:pt modelId="{FF5E2073-5A69-4079-9521-713A09549B96}" type="pres">
      <dgm:prSet presAssocID="{DB0B723F-9BF0-431C-A6DC-0F94D9B37A8A}" presName="spaceBetweenRectangles" presStyleCnt="0"/>
      <dgm:spPr/>
    </dgm:pt>
    <dgm:pt modelId="{38894740-299F-47E8-A74C-12654F00C10E}" type="pres">
      <dgm:prSet presAssocID="{710CC408-053D-43CE-94E1-151DA16E4834}" presName="composite" presStyleCnt="0"/>
      <dgm:spPr/>
    </dgm:pt>
    <dgm:pt modelId="{74919AD2-A5BB-4E62-A74D-B2D12ABC3510}" type="pres">
      <dgm:prSet presAssocID="{710CC408-053D-43CE-94E1-151DA16E4834}" presName="Parent1" presStyleLbl="node1" presStyleIdx="2" presStyleCnt="6">
        <dgm:presLayoutVars>
          <dgm:chMax val="1"/>
          <dgm:chPref val="1"/>
          <dgm:bulletEnabled val="1"/>
        </dgm:presLayoutVars>
      </dgm:prSet>
      <dgm:spPr/>
    </dgm:pt>
    <dgm:pt modelId="{E08CC293-8297-400B-AABE-E1EE0B5F61D1}" type="pres">
      <dgm:prSet presAssocID="{710CC408-053D-43CE-94E1-151DA16E4834}" presName="Childtext1" presStyleLbl="revTx" presStyleIdx="1" presStyleCnt="3">
        <dgm:presLayoutVars>
          <dgm:chMax val="0"/>
          <dgm:chPref val="0"/>
          <dgm:bulletEnabled val="1"/>
        </dgm:presLayoutVars>
      </dgm:prSet>
      <dgm:spPr/>
    </dgm:pt>
    <dgm:pt modelId="{8F71F3C7-AD24-4D0B-8F57-F061ADE2BA5A}" type="pres">
      <dgm:prSet presAssocID="{710CC408-053D-43CE-94E1-151DA16E4834}" presName="BalanceSpacing" presStyleCnt="0"/>
      <dgm:spPr/>
    </dgm:pt>
    <dgm:pt modelId="{4430F683-A90D-466C-9DB6-E3551B528FC0}" type="pres">
      <dgm:prSet presAssocID="{710CC408-053D-43CE-94E1-151DA16E4834}" presName="BalanceSpacing1" presStyleCnt="0"/>
      <dgm:spPr/>
    </dgm:pt>
    <dgm:pt modelId="{B232CCD9-F9A3-48D3-B94E-A4DA17A953C9}" type="pres">
      <dgm:prSet presAssocID="{B12E96B5-3117-49A3-BEE1-55F57EDC2541}" presName="Accent1Text" presStyleLbl="node1" presStyleIdx="3" presStyleCnt="6"/>
      <dgm:spPr/>
    </dgm:pt>
    <dgm:pt modelId="{A6255FAC-163E-4850-B178-E10D71B4D012}" type="pres">
      <dgm:prSet presAssocID="{B12E96B5-3117-49A3-BEE1-55F57EDC2541}" presName="spaceBetweenRectangles" presStyleCnt="0"/>
      <dgm:spPr/>
    </dgm:pt>
    <dgm:pt modelId="{98484D29-AF6B-44A9-B02C-F47922A3104F}" type="pres">
      <dgm:prSet presAssocID="{7F2ADDC3-1593-4A92-9342-08B91A3B6E71}" presName="composite" presStyleCnt="0"/>
      <dgm:spPr/>
    </dgm:pt>
    <dgm:pt modelId="{48E77974-D30E-4A24-9A43-9A7FC762648B}" type="pres">
      <dgm:prSet presAssocID="{7F2ADDC3-1593-4A92-9342-08B91A3B6E71}" presName="Parent1" presStyleLbl="node1" presStyleIdx="4" presStyleCnt="6" custScaleX="112632" custScaleY="109090">
        <dgm:presLayoutVars>
          <dgm:chMax val="1"/>
          <dgm:chPref val="1"/>
          <dgm:bulletEnabled val="1"/>
        </dgm:presLayoutVars>
      </dgm:prSet>
      <dgm:spPr/>
    </dgm:pt>
    <dgm:pt modelId="{7533A586-3EA7-43A3-A1BE-6DF0244BE8A6}" type="pres">
      <dgm:prSet presAssocID="{7F2ADDC3-1593-4A92-9342-08B91A3B6E71}" presName="Childtext1" presStyleLbl="revTx" presStyleIdx="2" presStyleCnt="3">
        <dgm:presLayoutVars>
          <dgm:chMax val="0"/>
          <dgm:chPref val="0"/>
          <dgm:bulletEnabled val="1"/>
        </dgm:presLayoutVars>
      </dgm:prSet>
      <dgm:spPr/>
    </dgm:pt>
    <dgm:pt modelId="{50E5679A-603E-475E-A86A-747C541C63A8}" type="pres">
      <dgm:prSet presAssocID="{7F2ADDC3-1593-4A92-9342-08B91A3B6E71}" presName="BalanceSpacing" presStyleCnt="0"/>
      <dgm:spPr/>
    </dgm:pt>
    <dgm:pt modelId="{8E3E1935-4639-4E43-ADB1-F49C0701F4D8}" type="pres">
      <dgm:prSet presAssocID="{7F2ADDC3-1593-4A92-9342-08B91A3B6E71}" presName="BalanceSpacing1" presStyleCnt="0"/>
      <dgm:spPr/>
    </dgm:pt>
    <dgm:pt modelId="{D82A15A8-F2AB-4C47-8252-F7EEDC04BA8B}" type="pres">
      <dgm:prSet presAssocID="{29FCBDF5-3FF7-4DA7-B715-0498D2AD123F}" presName="Accent1Text" presStyleLbl="node1" presStyleIdx="5" presStyleCnt="6"/>
      <dgm:spPr/>
    </dgm:pt>
  </dgm:ptLst>
  <dgm:cxnLst>
    <dgm:cxn modelId="{756CE516-9E78-4E2E-A50A-130E90062D63}" type="presOf" srcId="{29FCBDF5-3FF7-4DA7-B715-0498D2AD123F}" destId="{D82A15A8-F2AB-4C47-8252-F7EEDC04BA8B}" srcOrd="0" destOrd="0" presId="urn:microsoft.com/office/officeart/2008/layout/AlternatingHexagons"/>
    <dgm:cxn modelId="{159A5120-1E02-4F01-B64F-DA727F89F79C}" type="presOf" srcId="{B12E96B5-3117-49A3-BEE1-55F57EDC2541}" destId="{B232CCD9-F9A3-48D3-B94E-A4DA17A953C9}" srcOrd="0" destOrd="0" presId="urn:microsoft.com/office/officeart/2008/layout/AlternatingHexagons"/>
    <dgm:cxn modelId="{BCE2F522-9F5A-478D-AE4F-CC5449851F67}" type="presOf" srcId="{7804D8ED-7B5F-4800-8F55-A0100F848445}" destId="{B3582241-7302-40F7-85B6-D27E61FBDA34}" srcOrd="0" destOrd="0" presId="urn:microsoft.com/office/officeart/2008/layout/AlternatingHexagons"/>
    <dgm:cxn modelId="{02528732-B43C-4B5B-AC31-6BE71C6AA75D}" type="presOf" srcId="{7F2ADDC3-1593-4A92-9342-08B91A3B6E71}" destId="{48E77974-D30E-4A24-9A43-9A7FC762648B}" srcOrd="0" destOrd="0" presId="urn:microsoft.com/office/officeart/2008/layout/AlternatingHexagons"/>
    <dgm:cxn modelId="{29575546-50E1-49A4-90C3-6FA428155AB5}" srcId="{7804D8ED-7B5F-4800-8F55-A0100F848445}" destId="{571A18A6-2EA8-49CF-B6A6-73B32A7633B3}" srcOrd="0" destOrd="0" parTransId="{015D5C18-D366-4CBB-91D5-0E240BD2FDA8}" sibTransId="{DB0B723F-9BF0-431C-A6DC-0F94D9B37A8A}"/>
    <dgm:cxn modelId="{26AB8A73-B316-4900-BC48-554D945CE622}" srcId="{7804D8ED-7B5F-4800-8F55-A0100F848445}" destId="{710CC408-053D-43CE-94E1-151DA16E4834}" srcOrd="1" destOrd="0" parTransId="{EE5D67C0-AFF8-4445-A1AA-70016B37F5BD}" sibTransId="{B12E96B5-3117-49A3-BEE1-55F57EDC2541}"/>
    <dgm:cxn modelId="{9044E7C6-8BE6-4EB4-A1FA-3740970E6DDD}" type="presOf" srcId="{DB0B723F-9BF0-431C-A6DC-0F94D9B37A8A}" destId="{D5AF0813-B447-47EA-A9B6-F98B85697A8A}" srcOrd="0" destOrd="0" presId="urn:microsoft.com/office/officeart/2008/layout/AlternatingHexagons"/>
    <dgm:cxn modelId="{6F39EFE4-324A-4C88-9F8E-AC03F323528A}" type="presOf" srcId="{710CC408-053D-43CE-94E1-151DA16E4834}" destId="{74919AD2-A5BB-4E62-A74D-B2D12ABC3510}" srcOrd="0" destOrd="0" presId="urn:microsoft.com/office/officeart/2008/layout/AlternatingHexagons"/>
    <dgm:cxn modelId="{8C61C9E7-3C23-431E-BEB6-5654BBCC4C4E}" type="presOf" srcId="{571A18A6-2EA8-49CF-B6A6-73B32A7633B3}" destId="{B5AC6D3E-4076-42A3-A16D-29865054A085}" srcOrd="0" destOrd="0" presId="urn:microsoft.com/office/officeart/2008/layout/AlternatingHexagons"/>
    <dgm:cxn modelId="{D8DC41ED-EFB9-4CFE-8BBA-3017D194D9D4}" srcId="{7804D8ED-7B5F-4800-8F55-A0100F848445}" destId="{7F2ADDC3-1593-4A92-9342-08B91A3B6E71}" srcOrd="2" destOrd="0" parTransId="{BDEB66B7-008A-4A4D-A997-0DC1213A565C}" sibTransId="{29FCBDF5-3FF7-4DA7-B715-0498D2AD123F}"/>
    <dgm:cxn modelId="{5EDB6236-F0E2-4901-BE44-96032352CFC1}" type="presParOf" srcId="{B3582241-7302-40F7-85B6-D27E61FBDA34}" destId="{D829B95B-911B-4815-8F44-827D3E910B8C}" srcOrd="0" destOrd="0" presId="urn:microsoft.com/office/officeart/2008/layout/AlternatingHexagons"/>
    <dgm:cxn modelId="{6C2486FC-D49D-436F-8089-0AA41437CB99}" type="presParOf" srcId="{D829B95B-911B-4815-8F44-827D3E910B8C}" destId="{B5AC6D3E-4076-42A3-A16D-29865054A085}" srcOrd="0" destOrd="0" presId="urn:microsoft.com/office/officeart/2008/layout/AlternatingHexagons"/>
    <dgm:cxn modelId="{4E8129B1-AD7E-4862-AC67-E67AAE0649E1}" type="presParOf" srcId="{D829B95B-911B-4815-8F44-827D3E910B8C}" destId="{7F2C0508-48B5-463D-9C3C-A617246C00B8}" srcOrd="1" destOrd="0" presId="urn:microsoft.com/office/officeart/2008/layout/AlternatingHexagons"/>
    <dgm:cxn modelId="{4BEEA07C-0ACE-43DA-BAB3-C731310E761C}" type="presParOf" srcId="{D829B95B-911B-4815-8F44-827D3E910B8C}" destId="{CBF548BD-62D5-4FBE-BD5A-583C339B9D96}" srcOrd="2" destOrd="0" presId="urn:microsoft.com/office/officeart/2008/layout/AlternatingHexagons"/>
    <dgm:cxn modelId="{3985984D-84C7-4185-BBC9-CBF6BC65A62D}" type="presParOf" srcId="{D829B95B-911B-4815-8F44-827D3E910B8C}" destId="{357585A3-F858-4D8E-8C68-CB190E2EAFC4}" srcOrd="3" destOrd="0" presId="urn:microsoft.com/office/officeart/2008/layout/AlternatingHexagons"/>
    <dgm:cxn modelId="{9AB932B0-E19B-4202-AF36-D1C557342EF2}" type="presParOf" srcId="{D829B95B-911B-4815-8F44-827D3E910B8C}" destId="{D5AF0813-B447-47EA-A9B6-F98B85697A8A}" srcOrd="4" destOrd="0" presId="urn:microsoft.com/office/officeart/2008/layout/AlternatingHexagons"/>
    <dgm:cxn modelId="{1F924E49-B678-47EF-A09E-31E69BE75EBF}" type="presParOf" srcId="{B3582241-7302-40F7-85B6-D27E61FBDA34}" destId="{FF5E2073-5A69-4079-9521-713A09549B96}" srcOrd="1" destOrd="0" presId="urn:microsoft.com/office/officeart/2008/layout/AlternatingHexagons"/>
    <dgm:cxn modelId="{4D4B0A68-62DB-4019-BCA4-713E297A2045}" type="presParOf" srcId="{B3582241-7302-40F7-85B6-D27E61FBDA34}" destId="{38894740-299F-47E8-A74C-12654F00C10E}" srcOrd="2" destOrd="0" presId="urn:microsoft.com/office/officeart/2008/layout/AlternatingHexagons"/>
    <dgm:cxn modelId="{60D4976C-2D7C-4F0C-9641-686984B332F7}" type="presParOf" srcId="{38894740-299F-47E8-A74C-12654F00C10E}" destId="{74919AD2-A5BB-4E62-A74D-B2D12ABC3510}" srcOrd="0" destOrd="0" presId="urn:microsoft.com/office/officeart/2008/layout/AlternatingHexagons"/>
    <dgm:cxn modelId="{0FD5733B-5835-45CD-85AB-467C9460ECC3}" type="presParOf" srcId="{38894740-299F-47E8-A74C-12654F00C10E}" destId="{E08CC293-8297-400B-AABE-E1EE0B5F61D1}" srcOrd="1" destOrd="0" presId="urn:microsoft.com/office/officeart/2008/layout/AlternatingHexagons"/>
    <dgm:cxn modelId="{B64E5E50-7DFF-46EE-8519-36948A5D242C}" type="presParOf" srcId="{38894740-299F-47E8-A74C-12654F00C10E}" destId="{8F71F3C7-AD24-4D0B-8F57-F061ADE2BA5A}" srcOrd="2" destOrd="0" presId="urn:microsoft.com/office/officeart/2008/layout/AlternatingHexagons"/>
    <dgm:cxn modelId="{95E780B8-329B-42F1-900D-452FDC6EF3D5}" type="presParOf" srcId="{38894740-299F-47E8-A74C-12654F00C10E}" destId="{4430F683-A90D-466C-9DB6-E3551B528FC0}" srcOrd="3" destOrd="0" presId="urn:microsoft.com/office/officeart/2008/layout/AlternatingHexagons"/>
    <dgm:cxn modelId="{CF9BC4B7-D058-42FB-B59C-58B018C10406}" type="presParOf" srcId="{38894740-299F-47E8-A74C-12654F00C10E}" destId="{B232CCD9-F9A3-48D3-B94E-A4DA17A953C9}" srcOrd="4" destOrd="0" presId="urn:microsoft.com/office/officeart/2008/layout/AlternatingHexagons"/>
    <dgm:cxn modelId="{2B7E3918-7B36-4F0B-BDB0-10397EA7D57D}" type="presParOf" srcId="{B3582241-7302-40F7-85B6-D27E61FBDA34}" destId="{A6255FAC-163E-4850-B178-E10D71B4D012}" srcOrd="3" destOrd="0" presId="urn:microsoft.com/office/officeart/2008/layout/AlternatingHexagons"/>
    <dgm:cxn modelId="{70C1110B-02A7-4236-A37D-CD161AA89949}" type="presParOf" srcId="{B3582241-7302-40F7-85B6-D27E61FBDA34}" destId="{98484D29-AF6B-44A9-B02C-F47922A3104F}" srcOrd="4" destOrd="0" presId="urn:microsoft.com/office/officeart/2008/layout/AlternatingHexagons"/>
    <dgm:cxn modelId="{0C20AD97-33A1-40A3-89B5-24E5D419F0DB}" type="presParOf" srcId="{98484D29-AF6B-44A9-B02C-F47922A3104F}" destId="{48E77974-D30E-4A24-9A43-9A7FC762648B}" srcOrd="0" destOrd="0" presId="urn:microsoft.com/office/officeart/2008/layout/AlternatingHexagons"/>
    <dgm:cxn modelId="{4AD79508-026A-4A89-AE6E-65EE01546F03}" type="presParOf" srcId="{98484D29-AF6B-44A9-B02C-F47922A3104F}" destId="{7533A586-3EA7-43A3-A1BE-6DF0244BE8A6}" srcOrd="1" destOrd="0" presId="urn:microsoft.com/office/officeart/2008/layout/AlternatingHexagons"/>
    <dgm:cxn modelId="{D19CC70D-648B-43CF-A96C-D82338814E8E}" type="presParOf" srcId="{98484D29-AF6B-44A9-B02C-F47922A3104F}" destId="{50E5679A-603E-475E-A86A-747C541C63A8}" srcOrd="2" destOrd="0" presId="urn:microsoft.com/office/officeart/2008/layout/AlternatingHexagons"/>
    <dgm:cxn modelId="{C9127889-83A6-42AE-9895-9A841AFAAC52}" type="presParOf" srcId="{98484D29-AF6B-44A9-B02C-F47922A3104F}" destId="{8E3E1935-4639-4E43-ADB1-F49C0701F4D8}" srcOrd="3" destOrd="0" presId="urn:microsoft.com/office/officeart/2008/layout/AlternatingHexagons"/>
    <dgm:cxn modelId="{FD4CE335-F630-452C-BF4A-D20710228A50}" type="presParOf" srcId="{98484D29-AF6B-44A9-B02C-F47922A3104F}" destId="{D82A15A8-F2AB-4C47-8252-F7EEDC04BA8B}"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157F16-14CA-4183-B9F7-84CF0F681AC7}"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65C4719-20C3-474B-A194-F81F4C73B09C}">
      <dgm:prSet/>
      <dgm:spPr/>
      <dgm:t>
        <a:bodyPr/>
        <a:lstStyle/>
        <a:p>
          <a:r>
            <a:rPr lang="it-IT" dirty="0"/>
            <a:t>Green open access – no costs </a:t>
          </a:r>
          <a:r>
            <a:rPr lang="it-IT" dirty="0" err="1"/>
            <a:t>but</a:t>
          </a:r>
          <a:r>
            <a:rPr lang="it-IT" dirty="0"/>
            <a:t> (</a:t>
          </a:r>
          <a:r>
            <a:rPr lang="it-IT" dirty="0" err="1"/>
            <a:t>too</a:t>
          </a:r>
          <a:r>
            <a:rPr lang="it-IT" dirty="0"/>
            <a:t>) long embargo </a:t>
          </a:r>
          <a:r>
            <a:rPr lang="it-IT" dirty="0" err="1"/>
            <a:t>periods</a:t>
          </a:r>
          <a:endParaRPr lang="en-US" dirty="0"/>
        </a:p>
      </dgm:t>
    </dgm:pt>
    <dgm:pt modelId="{C75E23C7-C5E3-478B-B767-B6A142B8F32A}" type="parTrans" cxnId="{AD79F538-21B1-45B2-A9F0-FF1F811936B3}">
      <dgm:prSet/>
      <dgm:spPr/>
      <dgm:t>
        <a:bodyPr/>
        <a:lstStyle/>
        <a:p>
          <a:endParaRPr lang="en-US"/>
        </a:p>
      </dgm:t>
    </dgm:pt>
    <dgm:pt modelId="{78D7A5D9-3C5A-4F63-8C79-28D218472C6A}" type="sibTrans" cxnId="{AD79F538-21B1-45B2-A9F0-FF1F811936B3}">
      <dgm:prSet/>
      <dgm:spPr/>
      <dgm:t>
        <a:bodyPr/>
        <a:lstStyle/>
        <a:p>
          <a:endParaRPr lang="en-US"/>
        </a:p>
      </dgm:t>
    </dgm:pt>
    <dgm:pt modelId="{93ACE6A7-A0DE-4BF2-AECD-D7424B037329}">
      <dgm:prSet/>
      <dgm:spPr/>
      <dgm:t>
        <a:bodyPr/>
        <a:lstStyle/>
        <a:p>
          <a:r>
            <a:rPr lang="it-IT"/>
            <a:t>Gold open access – reiterates the same problems of the subscription model</a:t>
          </a:r>
          <a:endParaRPr lang="en-US"/>
        </a:p>
      </dgm:t>
    </dgm:pt>
    <dgm:pt modelId="{59E00A8D-299A-4095-9190-9575774181DA}" type="parTrans" cxnId="{C74BF4C8-BEEC-4425-848D-941569F658FC}">
      <dgm:prSet/>
      <dgm:spPr/>
      <dgm:t>
        <a:bodyPr/>
        <a:lstStyle/>
        <a:p>
          <a:endParaRPr lang="en-US"/>
        </a:p>
      </dgm:t>
    </dgm:pt>
    <dgm:pt modelId="{8A4056E8-47E2-458F-AD06-E60B55E61FE0}" type="sibTrans" cxnId="{C74BF4C8-BEEC-4425-848D-941569F658FC}">
      <dgm:prSet/>
      <dgm:spPr/>
      <dgm:t>
        <a:bodyPr/>
        <a:lstStyle/>
        <a:p>
          <a:endParaRPr lang="en-US"/>
        </a:p>
      </dgm:t>
    </dgm:pt>
    <dgm:pt modelId="{833A4A1F-92C9-40A9-985C-C142ADE3188A}">
      <dgm:prSet/>
      <dgm:spPr/>
      <dgm:t>
        <a:bodyPr/>
        <a:lstStyle/>
        <a:p>
          <a:r>
            <a:rPr lang="it-IT" dirty="0"/>
            <a:t>Diamond open access – </a:t>
          </a:r>
          <a:r>
            <a:rPr lang="it-IT" dirty="0" err="1"/>
            <a:t>sustainability</a:t>
          </a:r>
          <a:r>
            <a:rPr lang="it-IT" dirty="0"/>
            <a:t> </a:t>
          </a:r>
          <a:r>
            <a:rPr lang="it-IT" dirty="0" err="1"/>
            <a:t>problems</a:t>
          </a:r>
          <a:r>
            <a:rPr lang="it-IT" dirty="0"/>
            <a:t>  </a:t>
          </a:r>
          <a:endParaRPr lang="en-US" dirty="0"/>
        </a:p>
      </dgm:t>
    </dgm:pt>
    <dgm:pt modelId="{D85A66EE-BEB8-4861-AE56-547D97845AF0}" type="parTrans" cxnId="{32E7E6B5-8540-4C95-8E89-B309D26954B5}">
      <dgm:prSet/>
      <dgm:spPr/>
      <dgm:t>
        <a:bodyPr/>
        <a:lstStyle/>
        <a:p>
          <a:endParaRPr lang="en-US"/>
        </a:p>
      </dgm:t>
    </dgm:pt>
    <dgm:pt modelId="{AA1BCF51-532D-432E-B6C8-2E0C68788ED9}" type="sibTrans" cxnId="{32E7E6B5-8540-4C95-8E89-B309D26954B5}">
      <dgm:prSet/>
      <dgm:spPr/>
      <dgm:t>
        <a:bodyPr/>
        <a:lstStyle/>
        <a:p>
          <a:endParaRPr lang="en-US"/>
        </a:p>
      </dgm:t>
    </dgm:pt>
    <dgm:pt modelId="{7159D6AE-B117-4851-B04E-774C9BA726EA}" type="pres">
      <dgm:prSet presAssocID="{E5157F16-14CA-4183-B9F7-84CF0F681AC7}" presName="outerComposite" presStyleCnt="0">
        <dgm:presLayoutVars>
          <dgm:chMax val="5"/>
          <dgm:dir/>
          <dgm:resizeHandles val="exact"/>
        </dgm:presLayoutVars>
      </dgm:prSet>
      <dgm:spPr/>
    </dgm:pt>
    <dgm:pt modelId="{421D522B-3E19-45EC-AB23-02F828E0BEE6}" type="pres">
      <dgm:prSet presAssocID="{E5157F16-14CA-4183-B9F7-84CF0F681AC7}" presName="dummyMaxCanvas" presStyleCnt="0">
        <dgm:presLayoutVars/>
      </dgm:prSet>
      <dgm:spPr/>
    </dgm:pt>
    <dgm:pt modelId="{2C00E4B1-F50C-4E94-9CB5-76EC969C21C5}" type="pres">
      <dgm:prSet presAssocID="{E5157F16-14CA-4183-B9F7-84CF0F681AC7}" presName="ThreeNodes_1" presStyleLbl="node1" presStyleIdx="0" presStyleCnt="3">
        <dgm:presLayoutVars>
          <dgm:bulletEnabled val="1"/>
        </dgm:presLayoutVars>
      </dgm:prSet>
      <dgm:spPr/>
    </dgm:pt>
    <dgm:pt modelId="{577A27F3-E853-4CF9-8F03-3B2FF7C18C70}" type="pres">
      <dgm:prSet presAssocID="{E5157F16-14CA-4183-B9F7-84CF0F681AC7}" presName="ThreeNodes_2" presStyleLbl="node1" presStyleIdx="1" presStyleCnt="3">
        <dgm:presLayoutVars>
          <dgm:bulletEnabled val="1"/>
        </dgm:presLayoutVars>
      </dgm:prSet>
      <dgm:spPr/>
    </dgm:pt>
    <dgm:pt modelId="{26871188-1C49-493F-88E8-89EE0C73EC61}" type="pres">
      <dgm:prSet presAssocID="{E5157F16-14CA-4183-B9F7-84CF0F681AC7}" presName="ThreeNodes_3" presStyleLbl="node1" presStyleIdx="2" presStyleCnt="3">
        <dgm:presLayoutVars>
          <dgm:bulletEnabled val="1"/>
        </dgm:presLayoutVars>
      </dgm:prSet>
      <dgm:spPr/>
    </dgm:pt>
    <dgm:pt modelId="{EB846026-C57A-47ED-AFF3-AFD5C65A7CED}" type="pres">
      <dgm:prSet presAssocID="{E5157F16-14CA-4183-B9F7-84CF0F681AC7}" presName="ThreeConn_1-2" presStyleLbl="fgAccFollowNode1" presStyleIdx="0" presStyleCnt="2">
        <dgm:presLayoutVars>
          <dgm:bulletEnabled val="1"/>
        </dgm:presLayoutVars>
      </dgm:prSet>
      <dgm:spPr/>
    </dgm:pt>
    <dgm:pt modelId="{85E390A2-E992-44C9-8495-DB0B9B045780}" type="pres">
      <dgm:prSet presAssocID="{E5157F16-14CA-4183-B9F7-84CF0F681AC7}" presName="ThreeConn_2-3" presStyleLbl="fgAccFollowNode1" presStyleIdx="1" presStyleCnt="2">
        <dgm:presLayoutVars>
          <dgm:bulletEnabled val="1"/>
        </dgm:presLayoutVars>
      </dgm:prSet>
      <dgm:spPr/>
    </dgm:pt>
    <dgm:pt modelId="{07F480A8-F491-4B8E-89B6-48E8D0DF5735}" type="pres">
      <dgm:prSet presAssocID="{E5157F16-14CA-4183-B9F7-84CF0F681AC7}" presName="ThreeNodes_1_text" presStyleLbl="node1" presStyleIdx="2" presStyleCnt="3">
        <dgm:presLayoutVars>
          <dgm:bulletEnabled val="1"/>
        </dgm:presLayoutVars>
      </dgm:prSet>
      <dgm:spPr/>
    </dgm:pt>
    <dgm:pt modelId="{4570B7C0-564F-4CF8-9208-D08AA43E1213}" type="pres">
      <dgm:prSet presAssocID="{E5157F16-14CA-4183-B9F7-84CF0F681AC7}" presName="ThreeNodes_2_text" presStyleLbl="node1" presStyleIdx="2" presStyleCnt="3">
        <dgm:presLayoutVars>
          <dgm:bulletEnabled val="1"/>
        </dgm:presLayoutVars>
      </dgm:prSet>
      <dgm:spPr/>
    </dgm:pt>
    <dgm:pt modelId="{C801A946-65A4-4A02-9AF6-D2A72FD76DFC}" type="pres">
      <dgm:prSet presAssocID="{E5157F16-14CA-4183-B9F7-84CF0F681AC7}" presName="ThreeNodes_3_text" presStyleLbl="node1" presStyleIdx="2" presStyleCnt="3">
        <dgm:presLayoutVars>
          <dgm:bulletEnabled val="1"/>
        </dgm:presLayoutVars>
      </dgm:prSet>
      <dgm:spPr/>
    </dgm:pt>
  </dgm:ptLst>
  <dgm:cxnLst>
    <dgm:cxn modelId="{B056AD0C-9C5A-440E-80E0-9FBB0866DFC2}" type="presOf" srcId="{833A4A1F-92C9-40A9-985C-C142ADE3188A}" destId="{C801A946-65A4-4A02-9AF6-D2A72FD76DFC}" srcOrd="1" destOrd="0" presId="urn:microsoft.com/office/officeart/2005/8/layout/vProcess5"/>
    <dgm:cxn modelId="{AD79F538-21B1-45B2-A9F0-FF1F811936B3}" srcId="{E5157F16-14CA-4183-B9F7-84CF0F681AC7}" destId="{E65C4719-20C3-474B-A194-F81F4C73B09C}" srcOrd="0" destOrd="0" parTransId="{C75E23C7-C5E3-478B-B767-B6A142B8F32A}" sibTransId="{78D7A5D9-3C5A-4F63-8C79-28D218472C6A}"/>
    <dgm:cxn modelId="{CC346340-8957-4BFC-BF20-0B159BBBDFA1}" type="presOf" srcId="{E65C4719-20C3-474B-A194-F81F4C73B09C}" destId="{07F480A8-F491-4B8E-89B6-48E8D0DF5735}" srcOrd="1" destOrd="0" presId="urn:microsoft.com/office/officeart/2005/8/layout/vProcess5"/>
    <dgm:cxn modelId="{3EC90842-F1E6-4583-B834-61DAB2512C8F}" type="presOf" srcId="{93ACE6A7-A0DE-4BF2-AECD-D7424B037329}" destId="{4570B7C0-564F-4CF8-9208-D08AA43E1213}" srcOrd="1" destOrd="0" presId="urn:microsoft.com/office/officeart/2005/8/layout/vProcess5"/>
    <dgm:cxn modelId="{FF25CF46-DB42-421F-A334-0A73000D726B}" type="presOf" srcId="{78D7A5D9-3C5A-4F63-8C79-28D218472C6A}" destId="{EB846026-C57A-47ED-AFF3-AFD5C65A7CED}" srcOrd="0" destOrd="0" presId="urn:microsoft.com/office/officeart/2005/8/layout/vProcess5"/>
    <dgm:cxn modelId="{1FFEE881-3444-4A8D-B71A-003B82541378}" type="presOf" srcId="{8A4056E8-47E2-458F-AD06-E60B55E61FE0}" destId="{85E390A2-E992-44C9-8495-DB0B9B045780}" srcOrd="0" destOrd="0" presId="urn:microsoft.com/office/officeart/2005/8/layout/vProcess5"/>
    <dgm:cxn modelId="{F6BCFF9D-A5DB-420F-8C2F-3CE0AE98DEEA}" type="presOf" srcId="{E65C4719-20C3-474B-A194-F81F4C73B09C}" destId="{2C00E4B1-F50C-4E94-9CB5-76EC969C21C5}" srcOrd="0" destOrd="0" presId="urn:microsoft.com/office/officeart/2005/8/layout/vProcess5"/>
    <dgm:cxn modelId="{32E7E6B5-8540-4C95-8E89-B309D26954B5}" srcId="{E5157F16-14CA-4183-B9F7-84CF0F681AC7}" destId="{833A4A1F-92C9-40A9-985C-C142ADE3188A}" srcOrd="2" destOrd="0" parTransId="{D85A66EE-BEB8-4861-AE56-547D97845AF0}" sibTransId="{AA1BCF51-532D-432E-B6C8-2E0C68788ED9}"/>
    <dgm:cxn modelId="{C74BF4C8-BEEC-4425-848D-941569F658FC}" srcId="{E5157F16-14CA-4183-B9F7-84CF0F681AC7}" destId="{93ACE6A7-A0DE-4BF2-AECD-D7424B037329}" srcOrd="1" destOrd="0" parTransId="{59E00A8D-299A-4095-9190-9575774181DA}" sibTransId="{8A4056E8-47E2-458F-AD06-E60B55E61FE0}"/>
    <dgm:cxn modelId="{751DF8DE-2823-41F8-A934-785657736378}" type="presOf" srcId="{833A4A1F-92C9-40A9-985C-C142ADE3188A}" destId="{26871188-1C49-493F-88E8-89EE0C73EC61}" srcOrd="0" destOrd="0" presId="urn:microsoft.com/office/officeart/2005/8/layout/vProcess5"/>
    <dgm:cxn modelId="{3371D0E1-5054-4BA8-B189-FE74F3B15052}" type="presOf" srcId="{E5157F16-14CA-4183-B9F7-84CF0F681AC7}" destId="{7159D6AE-B117-4851-B04E-774C9BA726EA}" srcOrd="0" destOrd="0" presId="urn:microsoft.com/office/officeart/2005/8/layout/vProcess5"/>
    <dgm:cxn modelId="{0C01D8FF-4FF7-419F-9DDF-2C51437C9339}" type="presOf" srcId="{93ACE6A7-A0DE-4BF2-AECD-D7424B037329}" destId="{577A27F3-E853-4CF9-8F03-3B2FF7C18C70}" srcOrd="0" destOrd="0" presId="urn:microsoft.com/office/officeart/2005/8/layout/vProcess5"/>
    <dgm:cxn modelId="{F7C7C432-350E-44DB-8C71-EFD92D01771D}" type="presParOf" srcId="{7159D6AE-B117-4851-B04E-774C9BA726EA}" destId="{421D522B-3E19-45EC-AB23-02F828E0BEE6}" srcOrd="0" destOrd="0" presId="urn:microsoft.com/office/officeart/2005/8/layout/vProcess5"/>
    <dgm:cxn modelId="{452A9BA1-15D7-423E-9E1A-3748E955322E}" type="presParOf" srcId="{7159D6AE-B117-4851-B04E-774C9BA726EA}" destId="{2C00E4B1-F50C-4E94-9CB5-76EC969C21C5}" srcOrd="1" destOrd="0" presId="urn:microsoft.com/office/officeart/2005/8/layout/vProcess5"/>
    <dgm:cxn modelId="{4789D9DD-447C-4671-B790-E1E65A5E59BD}" type="presParOf" srcId="{7159D6AE-B117-4851-B04E-774C9BA726EA}" destId="{577A27F3-E853-4CF9-8F03-3B2FF7C18C70}" srcOrd="2" destOrd="0" presId="urn:microsoft.com/office/officeart/2005/8/layout/vProcess5"/>
    <dgm:cxn modelId="{7A6DC5DF-4A61-42E1-8C96-DE7E668EFCEA}" type="presParOf" srcId="{7159D6AE-B117-4851-B04E-774C9BA726EA}" destId="{26871188-1C49-493F-88E8-89EE0C73EC61}" srcOrd="3" destOrd="0" presId="urn:microsoft.com/office/officeart/2005/8/layout/vProcess5"/>
    <dgm:cxn modelId="{D708CFFD-1E3B-4C60-9EED-522620102C55}" type="presParOf" srcId="{7159D6AE-B117-4851-B04E-774C9BA726EA}" destId="{EB846026-C57A-47ED-AFF3-AFD5C65A7CED}" srcOrd="4" destOrd="0" presId="urn:microsoft.com/office/officeart/2005/8/layout/vProcess5"/>
    <dgm:cxn modelId="{318FE5DC-CA66-4822-894E-6566F5BAE51D}" type="presParOf" srcId="{7159D6AE-B117-4851-B04E-774C9BA726EA}" destId="{85E390A2-E992-44C9-8495-DB0B9B045780}" srcOrd="5" destOrd="0" presId="urn:microsoft.com/office/officeart/2005/8/layout/vProcess5"/>
    <dgm:cxn modelId="{857D4F9B-A93D-4D66-9558-9B10F5DBD46C}" type="presParOf" srcId="{7159D6AE-B117-4851-B04E-774C9BA726EA}" destId="{07F480A8-F491-4B8E-89B6-48E8D0DF5735}" srcOrd="6" destOrd="0" presId="urn:microsoft.com/office/officeart/2005/8/layout/vProcess5"/>
    <dgm:cxn modelId="{D8992640-3384-4C33-821C-7A6099CCACE5}" type="presParOf" srcId="{7159D6AE-B117-4851-B04E-774C9BA726EA}" destId="{4570B7C0-564F-4CF8-9208-D08AA43E1213}" srcOrd="7" destOrd="0" presId="urn:microsoft.com/office/officeart/2005/8/layout/vProcess5"/>
    <dgm:cxn modelId="{5F88FEBD-0848-41D8-982F-CC818E967F16}" type="presParOf" srcId="{7159D6AE-B117-4851-B04E-774C9BA726EA}" destId="{C801A946-65A4-4A02-9AF6-D2A72FD76DFC}"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AC6D3E-4076-42A3-A16D-29865054A085}">
      <dsp:nvSpPr>
        <dsp:cNvPr id="0" name=""/>
        <dsp:cNvSpPr/>
      </dsp:nvSpPr>
      <dsp:spPr>
        <a:xfrm rot="5400000">
          <a:off x="2692192" y="409309"/>
          <a:ext cx="1766113" cy="153651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Costs are </a:t>
          </a:r>
          <a:r>
            <a:rPr lang="it-IT" sz="2000" kern="1200" dirty="0" err="1"/>
            <a:t>unclear</a:t>
          </a:r>
          <a:endParaRPr lang="en-US" sz="2000" kern="1200" dirty="0"/>
        </a:p>
      </dsp:txBody>
      <dsp:txXfrm rot="-5400000">
        <a:off x="3046430" y="569731"/>
        <a:ext cx="1057636" cy="1215675"/>
      </dsp:txXfrm>
    </dsp:sp>
    <dsp:sp modelId="{7F2C0508-48B5-463D-9C3C-A617246C00B8}">
      <dsp:nvSpPr>
        <dsp:cNvPr id="0" name=""/>
        <dsp:cNvSpPr/>
      </dsp:nvSpPr>
      <dsp:spPr>
        <a:xfrm>
          <a:off x="4390133" y="647734"/>
          <a:ext cx="1970982" cy="1059668"/>
        </a:xfrm>
        <a:prstGeom prst="rect">
          <a:avLst/>
        </a:prstGeom>
        <a:noFill/>
        <a:ln>
          <a:noFill/>
        </a:ln>
        <a:effectLst/>
      </dsp:spPr>
      <dsp:style>
        <a:lnRef idx="0">
          <a:scrgbClr r="0" g="0" b="0"/>
        </a:lnRef>
        <a:fillRef idx="0">
          <a:scrgbClr r="0" g="0" b="0"/>
        </a:fillRef>
        <a:effectRef idx="0">
          <a:scrgbClr r="0" g="0" b="0"/>
        </a:effectRef>
        <a:fontRef idx="minor"/>
      </dsp:style>
    </dsp:sp>
    <dsp:sp modelId="{D5AF0813-B447-47EA-A9B6-F98B85697A8A}">
      <dsp:nvSpPr>
        <dsp:cNvPr id="0" name=""/>
        <dsp:cNvSpPr/>
      </dsp:nvSpPr>
      <dsp:spPr>
        <a:xfrm rot="5400000">
          <a:off x="1032751" y="409309"/>
          <a:ext cx="1766113" cy="153651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386989" y="569731"/>
        <a:ext cx="1057636" cy="1215675"/>
      </dsp:txXfrm>
    </dsp:sp>
    <dsp:sp modelId="{74919AD2-A5BB-4E62-A74D-B2D12ABC3510}">
      <dsp:nvSpPr>
        <dsp:cNvPr id="0" name=""/>
        <dsp:cNvSpPr/>
      </dsp:nvSpPr>
      <dsp:spPr>
        <a:xfrm rot="5400000">
          <a:off x="1859292" y="1908386"/>
          <a:ext cx="1766113" cy="153651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kern="1200"/>
            <a:t>Authors are not aware of costs at all</a:t>
          </a:r>
          <a:endParaRPr lang="en-US" sz="1500" kern="1200"/>
        </a:p>
      </dsp:txBody>
      <dsp:txXfrm rot="-5400000">
        <a:off x="2213530" y="2068808"/>
        <a:ext cx="1057636" cy="1215675"/>
      </dsp:txXfrm>
    </dsp:sp>
    <dsp:sp modelId="{E08CC293-8297-400B-AABE-E1EE0B5F61D1}">
      <dsp:nvSpPr>
        <dsp:cNvPr id="0" name=""/>
        <dsp:cNvSpPr/>
      </dsp:nvSpPr>
      <dsp:spPr>
        <a:xfrm>
          <a:off x="3107" y="2146812"/>
          <a:ext cx="1907402" cy="1059668"/>
        </a:xfrm>
        <a:prstGeom prst="rect">
          <a:avLst/>
        </a:prstGeom>
        <a:noFill/>
        <a:ln>
          <a:noFill/>
        </a:ln>
        <a:effectLst/>
      </dsp:spPr>
      <dsp:style>
        <a:lnRef idx="0">
          <a:scrgbClr r="0" g="0" b="0"/>
        </a:lnRef>
        <a:fillRef idx="0">
          <a:scrgbClr r="0" g="0" b="0"/>
        </a:fillRef>
        <a:effectRef idx="0">
          <a:scrgbClr r="0" g="0" b="0"/>
        </a:effectRef>
        <a:fontRef idx="minor"/>
      </dsp:style>
    </dsp:sp>
    <dsp:sp modelId="{B232CCD9-F9A3-48D3-B94E-A4DA17A953C9}">
      <dsp:nvSpPr>
        <dsp:cNvPr id="0" name=""/>
        <dsp:cNvSpPr/>
      </dsp:nvSpPr>
      <dsp:spPr>
        <a:xfrm rot="5400000">
          <a:off x="3518733" y="1908386"/>
          <a:ext cx="1766113" cy="153651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872971" y="2068808"/>
        <a:ext cx="1057636" cy="1215675"/>
      </dsp:txXfrm>
    </dsp:sp>
    <dsp:sp modelId="{48E77974-D30E-4A24-9A43-9A7FC762648B}">
      <dsp:nvSpPr>
        <dsp:cNvPr id="0" name=""/>
        <dsp:cNvSpPr/>
      </dsp:nvSpPr>
      <dsp:spPr>
        <a:xfrm rot="5400000">
          <a:off x="2611922" y="3390687"/>
          <a:ext cx="1926653" cy="1730611"/>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err="1"/>
            <a:t>They</a:t>
          </a:r>
          <a:r>
            <a:rPr lang="it-IT" sz="1800" kern="1200" dirty="0"/>
            <a:t> are </a:t>
          </a:r>
          <a:r>
            <a:rPr lang="it-IT" sz="1800" kern="1200" dirty="0" err="1"/>
            <a:t>not</a:t>
          </a:r>
          <a:r>
            <a:rPr lang="it-IT" sz="1800" kern="1200" dirty="0"/>
            <a:t> </a:t>
          </a:r>
          <a:r>
            <a:rPr lang="it-IT" sz="1800" kern="1200" dirty="0" err="1"/>
            <a:t>equitable</a:t>
          </a:r>
          <a:endParaRPr lang="en-US" sz="1800" kern="1200" dirty="0"/>
        </a:p>
      </dsp:txBody>
      <dsp:txXfrm rot="-5400000">
        <a:off x="2983704" y="3597438"/>
        <a:ext cx="1183089" cy="1317109"/>
      </dsp:txXfrm>
    </dsp:sp>
    <dsp:sp modelId="{7533A586-3EA7-43A3-A1BE-6DF0244BE8A6}">
      <dsp:nvSpPr>
        <dsp:cNvPr id="0" name=""/>
        <dsp:cNvSpPr/>
      </dsp:nvSpPr>
      <dsp:spPr>
        <a:xfrm>
          <a:off x="4390133" y="3726159"/>
          <a:ext cx="1970982" cy="1059668"/>
        </a:xfrm>
        <a:prstGeom prst="rect">
          <a:avLst/>
        </a:prstGeom>
        <a:noFill/>
        <a:ln>
          <a:noFill/>
        </a:ln>
        <a:effectLst/>
      </dsp:spPr>
      <dsp:style>
        <a:lnRef idx="0">
          <a:scrgbClr r="0" g="0" b="0"/>
        </a:lnRef>
        <a:fillRef idx="0">
          <a:scrgbClr r="0" g="0" b="0"/>
        </a:fillRef>
        <a:effectRef idx="0">
          <a:scrgbClr r="0" g="0" b="0"/>
        </a:effectRef>
        <a:fontRef idx="minor"/>
      </dsp:style>
    </dsp:sp>
    <dsp:sp modelId="{D82A15A8-F2AB-4C47-8252-F7EEDC04BA8B}">
      <dsp:nvSpPr>
        <dsp:cNvPr id="0" name=""/>
        <dsp:cNvSpPr/>
      </dsp:nvSpPr>
      <dsp:spPr>
        <a:xfrm rot="5400000">
          <a:off x="1032751" y="3487733"/>
          <a:ext cx="1766113" cy="153651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386989" y="3648155"/>
        <a:ext cx="1057636" cy="1215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00E4B1-F50C-4E94-9CB5-76EC969C21C5}">
      <dsp:nvSpPr>
        <dsp:cNvPr id="0" name=""/>
        <dsp:cNvSpPr/>
      </dsp:nvSpPr>
      <dsp:spPr>
        <a:xfrm>
          <a:off x="0" y="0"/>
          <a:ext cx="8938260" cy="130725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it-IT" sz="3100" kern="1200" dirty="0"/>
            <a:t>Green open access – no costs </a:t>
          </a:r>
          <a:r>
            <a:rPr lang="it-IT" sz="3100" kern="1200" dirty="0" err="1"/>
            <a:t>but</a:t>
          </a:r>
          <a:r>
            <a:rPr lang="it-IT" sz="3100" kern="1200" dirty="0"/>
            <a:t> (</a:t>
          </a:r>
          <a:r>
            <a:rPr lang="it-IT" sz="3100" kern="1200" dirty="0" err="1"/>
            <a:t>too</a:t>
          </a:r>
          <a:r>
            <a:rPr lang="it-IT" sz="3100" kern="1200" dirty="0"/>
            <a:t>) long embargo </a:t>
          </a:r>
          <a:r>
            <a:rPr lang="it-IT" sz="3100" kern="1200" dirty="0" err="1"/>
            <a:t>periods</a:t>
          </a:r>
          <a:endParaRPr lang="en-US" sz="3100" kern="1200" dirty="0"/>
        </a:p>
      </dsp:txBody>
      <dsp:txXfrm>
        <a:off x="38288" y="38288"/>
        <a:ext cx="7527628" cy="1230681"/>
      </dsp:txXfrm>
    </dsp:sp>
    <dsp:sp modelId="{577A27F3-E853-4CF9-8F03-3B2FF7C18C70}">
      <dsp:nvSpPr>
        <dsp:cNvPr id="0" name=""/>
        <dsp:cNvSpPr/>
      </dsp:nvSpPr>
      <dsp:spPr>
        <a:xfrm>
          <a:off x="788669" y="1525133"/>
          <a:ext cx="8938260" cy="1307257"/>
        </a:xfrm>
        <a:prstGeom prst="roundRect">
          <a:avLst>
            <a:gd name="adj" fmla="val 10000"/>
          </a:avLst>
        </a:prstGeom>
        <a:solidFill>
          <a:schemeClr val="accent2">
            <a:hueOff val="-746104"/>
            <a:satOff val="-4986"/>
            <a:lumOff val="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it-IT" sz="3100" kern="1200"/>
            <a:t>Gold open access – reiterates the same problems of the subscription model</a:t>
          </a:r>
          <a:endParaRPr lang="en-US" sz="3100" kern="1200"/>
        </a:p>
      </dsp:txBody>
      <dsp:txXfrm>
        <a:off x="826957" y="1563421"/>
        <a:ext cx="7223296" cy="1230681"/>
      </dsp:txXfrm>
    </dsp:sp>
    <dsp:sp modelId="{26871188-1C49-493F-88E8-89EE0C73EC61}">
      <dsp:nvSpPr>
        <dsp:cNvPr id="0" name=""/>
        <dsp:cNvSpPr/>
      </dsp:nvSpPr>
      <dsp:spPr>
        <a:xfrm>
          <a:off x="1577339" y="3050266"/>
          <a:ext cx="8938260" cy="1307257"/>
        </a:xfrm>
        <a:prstGeom prst="roundRect">
          <a:avLst>
            <a:gd name="adj" fmla="val 10000"/>
          </a:avLst>
        </a:prstGeom>
        <a:solidFill>
          <a:schemeClr val="accent2">
            <a:hueOff val="-1492208"/>
            <a:satOff val="-9972"/>
            <a:lumOff val="9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it-IT" sz="3100" kern="1200" dirty="0"/>
            <a:t>Diamond open access – </a:t>
          </a:r>
          <a:r>
            <a:rPr lang="it-IT" sz="3100" kern="1200" dirty="0" err="1"/>
            <a:t>sustainability</a:t>
          </a:r>
          <a:r>
            <a:rPr lang="it-IT" sz="3100" kern="1200" dirty="0"/>
            <a:t> </a:t>
          </a:r>
          <a:r>
            <a:rPr lang="it-IT" sz="3100" kern="1200" dirty="0" err="1"/>
            <a:t>problems</a:t>
          </a:r>
          <a:r>
            <a:rPr lang="it-IT" sz="3100" kern="1200" dirty="0"/>
            <a:t>  </a:t>
          </a:r>
          <a:endParaRPr lang="en-US" sz="3100" kern="1200" dirty="0"/>
        </a:p>
      </dsp:txBody>
      <dsp:txXfrm>
        <a:off x="1615627" y="3088554"/>
        <a:ext cx="7223296" cy="1230681"/>
      </dsp:txXfrm>
    </dsp:sp>
    <dsp:sp modelId="{EB846026-C57A-47ED-AFF3-AFD5C65A7CED}">
      <dsp:nvSpPr>
        <dsp:cNvPr id="0" name=""/>
        <dsp:cNvSpPr/>
      </dsp:nvSpPr>
      <dsp:spPr>
        <a:xfrm>
          <a:off x="8088542" y="991336"/>
          <a:ext cx="849717" cy="84971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79728" y="991336"/>
        <a:ext cx="467345" cy="639412"/>
      </dsp:txXfrm>
    </dsp:sp>
    <dsp:sp modelId="{85E390A2-E992-44C9-8495-DB0B9B045780}">
      <dsp:nvSpPr>
        <dsp:cNvPr id="0" name=""/>
        <dsp:cNvSpPr/>
      </dsp:nvSpPr>
      <dsp:spPr>
        <a:xfrm>
          <a:off x="8877212" y="2507755"/>
          <a:ext cx="849717" cy="849717"/>
        </a:xfrm>
        <a:prstGeom prst="downArrow">
          <a:avLst>
            <a:gd name="adj1" fmla="val 55000"/>
            <a:gd name="adj2" fmla="val 45000"/>
          </a:avLst>
        </a:prstGeom>
        <a:solidFill>
          <a:schemeClr val="accent2">
            <a:tint val="40000"/>
            <a:alpha val="90000"/>
            <a:hueOff val="-1370616"/>
            <a:satOff val="-3388"/>
            <a:lumOff val="-259"/>
            <a:alphaOff val="0"/>
          </a:schemeClr>
        </a:solidFill>
        <a:ln w="12700" cap="flat" cmpd="sng" algn="ctr">
          <a:solidFill>
            <a:schemeClr val="accent2">
              <a:tint val="40000"/>
              <a:alpha val="90000"/>
              <a:hueOff val="-1370616"/>
              <a:satOff val="-3388"/>
              <a:lumOff val="-2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68398" y="2507755"/>
        <a:ext cx="467345" cy="63941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1/16/2024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‹N›</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992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1/16/2024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3391664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1/16/2024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4103135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62F09F-1A6D-6F96-13A9-78D92156443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33D6E65-2084-B8A7-28FE-F223A4A0BD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29B9EFD-578D-9DB6-B51A-7061E71925BE}"/>
              </a:ext>
            </a:extLst>
          </p:cNvPr>
          <p:cNvSpPr>
            <a:spLocks noGrp="1"/>
          </p:cNvSpPr>
          <p:nvPr>
            <p:ph type="dt" sz="half" idx="10"/>
          </p:nvPr>
        </p:nvSpPr>
        <p:spPr/>
        <p:txBody>
          <a:bodyPr/>
          <a:lstStyle/>
          <a:p>
            <a:fld id="{4BCB6676-676C-4E1B-B52F-8D5B409CBBDC}" type="datetimeFigureOut">
              <a:rPr lang="it-IT" smtClean="0"/>
              <a:t>16/01/2024</a:t>
            </a:fld>
            <a:endParaRPr lang="it-IT"/>
          </a:p>
        </p:txBody>
      </p:sp>
      <p:sp>
        <p:nvSpPr>
          <p:cNvPr id="5" name="Segnaposto piè di pagina 4">
            <a:extLst>
              <a:ext uri="{FF2B5EF4-FFF2-40B4-BE49-F238E27FC236}">
                <a16:creationId xmlns:a16="http://schemas.microsoft.com/office/drawing/2014/main" id="{A33D7981-DCB0-263B-A578-6E84BA48262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F513671-3679-BEB9-1557-2943C183A324}"/>
              </a:ext>
            </a:extLst>
          </p:cNvPr>
          <p:cNvSpPr>
            <a:spLocks noGrp="1"/>
          </p:cNvSpPr>
          <p:nvPr>
            <p:ph type="sldNum" sz="quarter" idx="12"/>
          </p:nvPr>
        </p:nvSpPr>
        <p:spPr/>
        <p:txBody>
          <a:bodyPr/>
          <a:lstStyle/>
          <a:p>
            <a:fld id="{9A12BFA5-B128-4250-8335-0DA1B1C8E60E}" type="slidenum">
              <a:rPr lang="it-IT" smtClean="0"/>
              <a:t>‹N›</a:t>
            </a:fld>
            <a:endParaRPr lang="it-IT"/>
          </a:p>
        </p:txBody>
      </p:sp>
    </p:spTree>
    <p:extLst>
      <p:ext uri="{BB962C8B-B14F-4D97-AF65-F5344CB8AC3E}">
        <p14:creationId xmlns:p14="http://schemas.microsoft.com/office/powerpoint/2010/main" val="3732486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1A9874-9C6C-9730-BE89-A46352A715F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D010269-8514-2DDB-1D96-FD2F18E23AB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4D33690-524D-89C6-C574-0BB6E6E51E8A}"/>
              </a:ext>
            </a:extLst>
          </p:cNvPr>
          <p:cNvSpPr>
            <a:spLocks noGrp="1"/>
          </p:cNvSpPr>
          <p:nvPr>
            <p:ph type="dt" sz="half" idx="10"/>
          </p:nvPr>
        </p:nvSpPr>
        <p:spPr/>
        <p:txBody>
          <a:bodyPr/>
          <a:lstStyle/>
          <a:p>
            <a:fld id="{4BCB6676-676C-4E1B-B52F-8D5B409CBBDC}" type="datetimeFigureOut">
              <a:rPr lang="it-IT" smtClean="0"/>
              <a:t>16/01/2024</a:t>
            </a:fld>
            <a:endParaRPr lang="it-IT"/>
          </a:p>
        </p:txBody>
      </p:sp>
      <p:sp>
        <p:nvSpPr>
          <p:cNvPr id="5" name="Segnaposto piè di pagina 4">
            <a:extLst>
              <a:ext uri="{FF2B5EF4-FFF2-40B4-BE49-F238E27FC236}">
                <a16:creationId xmlns:a16="http://schemas.microsoft.com/office/drawing/2014/main" id="{F74B79EB-6DE5-712A-69B9-002E3540946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8FAA7CD-8A2B-42CF-FEE0-8EE547521EC8}"/>
              </a:ext>
            </a:extLst>
          </p:cNvPr>
          <p:cNvSpPr>
            <a:spLocks noGrp="1"/>
          </p:cNvSpPr>
          <p:nvPr>
            <p:ph type="sldNum" sz="quarter" idx="12"/>
          </p:nvPr>
        </p:nvSpPr>
        <p:spPr/>
        <p:txBody>
          <a:bodyPr/>
          <a:lstStyle/>
          <a:p>
            <a:fld id="{9A12BFA5-B128-4250-8335-0DA1B1C8E60E}" type="slidenum">
              <a:rPr lang="it-IT" smtClean="0"/>
              <a:t>‹N›</a:t>
            </a:fld>
            <a:endParaRPr lang="it-IT"/>
          </a:p>
        </p:txBody>
      </p:sp>
    </p:spTree>
    <p:extLst>
      <p:ext uri="{BB962C8B-B14F-4D97-AF65-F5344CB8AC3E}">
        <p14:creationId xmlns:p14="http://schemas.microsoft.com/office/powerpoint/2010/main" val="3903205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263CE2-5256-794E-A0FF-B551E21BD68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6C70838-D620-2005-BFEC-26CF4CE0C3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0A10BEE-A7D1-DF8F-2222-4FBB62062201}"/>
              </a:ext>
            </a:extLst>
          </p:cNvPr>
          <p:cNvSpPr>
            <a:spLocks noGrp="1"/>
          </p:cNvSpPr>
          <p:nvPr>
            <p:ph type="dt" sz="half" idx="10"/>
          </p:nvPr>
        </p:nvSpPr>
        <p:spPr/>
        <p:txBody>
          <a:bodyPr/>
          <a:lstStyle/>
          <a:p>
            <a:fld id="{4BCB6676-676C-4E1B-B52F-8D5B409CBBDC}" type="datetimeFigureOut">
              <a:rPr lang="it-IT" smtClean="0"/>
              <a:t>16/01/2024</a:t>
            </a:fld>
            <a:endParaRPr lang="it-IT"/>
          </a:p>
        </p:txBody>
      </p:sp>
      <p:sp>
        <p:nvSpPr>
          <p:cNvPr id="5" name="Segnaposto piè di pagina 4">
            <a:extLst>
              <a:ext uri="{FF2B5EF4-FFF2-40B4-BE49-F238E27FC236}">
                <a16:creationId xmlns:a16="http://schemas.microsoft.com/office/drawing/2014/main" id="{A7459339-597E-90EC-77BC-9658218AA43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58B2C5D-274B-7F41-E26D-E7FDFA572706}"/>
              </a:ext>
            </a:extLst>
          </p:cNvPr>
          <p:cNvSpPr>
            <a:spLocks noGrp="1"/>
          </p:cNvSpPr>
          <p:nvPr>
            <p:ph type="sldNum" sz="quarter" idx="12"/>
          </p:nvPr>
        </p:nvSpPr>
        <p:spPr/>
        <p:txBody>
          <a:bodyPr/>
          <a:lstStyle/>
          <a:p>
            <a:fld id="{9A12BFA5-B128-4250-8335-0DA1B1C8E60E}" type="slidenum">
              <a:rPr lang="it-IT" smtClean="0"/>
              <a:t>‹N›</a:t>
            </a:fld>
            <a:endParaRPr lang="it-IT"/>
          </a:p>
        </p:txBody>
      </p:sp>
    </p:spTree>
    <p:extLst>
      <p:ext uri="{BB962C8B-B14F-4D97-AF65-F5344CB8AC3E}">
        <p14:creationId xmlns:p14="http://schemas.microsoft.com/office/powerpoint/2010/main" val="3269830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8485B2-98D8-5DB1-3D92-6C4055F4C55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55D1AE2-F4D2-081C-4746-75E2BD02C5B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23749BD-987D-FBF8-3187-B191788B2AB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ACDA0D1C-0C21-C8A4-2288-64B5628AFC4C}"/>
              </a:ext>
            </a:extLst>
          </p:cNvPr>
          <p:cNvSpPr>
            <a:spLocks noGrp="1"/>
          </p:cNvSpPr>
          <p:nvPr>
            <p:ph type="dt" sz="half" idx="10"/>
          </p:nvPr>
        </p:nvSpPr>
        <p:spPr/>
        <p:txBody>
          <a:bodyPr/>
          <a:lstStyle/>
          <a:p>
            <a:fld id="{4BCB6676-676C-4E1B-B52F-8D5B409CBBDC}" type="datetimeFigureOut">
              <a:rPr lang="it-IT" smtClean="0"/>
              <a:t>16/01/2024</a:t>
            </a:fld>
            <a:endParaRPr lang="it-IT"/>
          </a:p>
        </p:txBody>
      </p:sp>
      <p:sp>
        <p:nvSpPr>
          <p:cNvPr id="6" name="Segnaposto piè di pagina 5">
            <a:extLst>
              <a:ext uri="{FF2B5EF4-FFF2-40B4-BE49-F238E27FC236}">
                <a16:creationId xmlns:a16="http://schemas.microsoft.com/office/drawing/2014/main" id="{7B1F9085-0199-AE7B-AC1E-0982672CC80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D504562-D288-2116-6BE8-B85B3C4028A1}"/>
              </a:ext>
            </a:extLst>
          </p:cNvPr>
          <p:cNvSpPr>
            <a:spLocks noGrp="1"/>
          </p:cNvSpPr>
          <p:nvPr>
            <p:ph type="sldNum" sz="quarter" idx="12"/>
          </p:nvPr>
        </p:nvSpPr>
        <p:spPr/>
        <p:txBody>
          <a:bodyPr/>
          <a:lstStyle/>
          <a:p>
            <a:fld id="{9A12BFA5-B128-4250-8335-0DA1B1C8E60E}" type="slidenum">
              <a:rPr lang="it-IT" smtClean="0"/>
              <a:t>‹N›</a:t>
            </a:fld>
            <a:endParaRPr lang="it-IT"/>
          </a:p>
        </p:txBody>
      </p:sp>
    </p:spTree>
    <p:extLst>
      <p:ext uri="{BB962C8B-B14F-4D97-AF65-F5344CB8AC3E}">
        <p14:creationId xmlns:p14="http://schemas.microsoft.com/office/powerpoint/2010/main" val="4117571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DB7754-BC7F-E966-4CCF-A9ABFE3FC97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29A0B87-1EE6-B1D0-B93E-C222BABDD6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65A72F1-2999-8772-8833-D7E777321842}"/>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A7E5355-1364-3ED6-19C9-7CA4444936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CD15543-94F8-1C3D-7D64-B8E867C70EE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AD3D2EA-C811-1188-19CF-758F8CD45C53}"/>
              </a:ext>
            </a:extLst>
          </p:cNvPr>
          <p:cNvSpPr>
            <a:spLocks noGrp="1"/>
          </p:cNvSpPr>
          <p:nvPr>
            <p:ph type="dt" sz="half" idx="10"/>
          </p:nvPr>
        </p:nvSpPr>
        <p:spPr/>
        <p:txBody>
          <a:bodyPr/>
          <a:lstStyle/>
          <a:p>
            <a:fld id="{4BCB6676-676C-4E1B-B52F-8D5B409CBBDC}" type="datetimeFigureOut">
              <a:rPr lang="it-IT" smtClean="0"/>
              <a:t>16/01/2024</a:t>
            </a:fld>
            <a:endParaRPr lang="it-IT"/>
          </a:p>
        </p:txBody>
      </p:sp>
      <p:sp>
        <p:nvSpPr>
          <p:cNvPr id="8" name="Segnaposto piè di pagina 7">
            <a:extLst>
              <a:ext uri="{FF2B5EF4-FFF2-40B4-BE49-F238E27FC236}">
                <a16:creationId xmlns:a16="http://schemas.microsoft.com/office/drawing/2014/main" id="{4B75FCC9-98BE-1174-65E3-3159447290C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FED6D12-2165-186E-3E7B-FF73F19D8F70}"/>
              </a:ext>
            </a:extLst>
          </p:cNvPr>
          <p:cNvSpPr>
            <a:spLocks noGrp="1"/>
          </p:cNvSpPr>
          <p:nvPr>
            <p:ph type="sldNum" sz="quarter" idx="12"/>
          </p:nvPr>
        </p:nvSpPr>
        <p:spPr/>
        <p:txBody>
          <a:bodyPr/>
          <a:lstStyle/>
          <a:p>
            <a:fld id="{9A12BFA5-B128-4250-8335-0DA1B1C8E60E}" type="slidenum">
              <a:rPr lang="it-IT" smtClean="0"/>
              <a:t>‹N›</a:t>
            </a:fld>
            <a:endParaRPr lang="it-IT"/>
          </a:p>
        </p:txBody>
      </p:sp>
    </p:spTree>
    <p:extLst>
      <p:ext uri="{BB962C8B-B14F-4D97-AF65-F5344CB8AC3E}">
        <p14:creationId xmlns:p14="http://schemas.microsoft.com/office/powerpoint/2010/main" val="2307008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F12B35-E099-DB88-2EB5-F4A8645892C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1880E34-5989-4A74-7750-5EEEFC9AFD5B}"/>
              </a:ext>
            </a:extLst>
          </p:cNvPr>
          <p:cNvSpPr>
            <a:spLocks noGrp="1"/>
          </p:cNvSpPr>
          <p:nvPr>
            <p:ph type="dt" sz="half" idx="10"/>
          </p:nvPr>
        </p:nvSpPr>
        <p:spPr/>
        <p:txBody>
          <a:bodyPr/>
          <a:lstStyle/>
          <a:p>
            <a:fld id="{4BCB6676-676C-4E1B-B52F-8D5B409CBBDC}" type="datetimeFigureOut">
              <a:rPr lang="it-IT" smtClean="0"/>
              <a:t>16/01/2024</a:t>
            </a:fld>
            <a:endParaRPr lang="it-IT"/>
          </a:p>
        </p:txBody>
      </p:sp>
      <p:sp>
        <p:nvSpPr>
          <p:cNvPr id="4" name="Segnaposto piè di pagina 3">
            <a:extLst>
              <a:ext uri="{FF2B5EF4-FFF2-40B4-BE49-F238E27FC236}">
                <a16:creationId xmlns:a16="http://schemas.microsoft.com/office/drawing/2014/main" id="{E4355342-5CA2-DBDC-419A-2FDE643E89B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ADE4ACC-7C8C-199F-B26A-EE7F2A4B0B2E}"/>
              </a:ext>
            </a:extLst>
          </p:cNvPr>
          <p:cNvSpPr>
            <a:spLocks noGrp="1"/>
          </p:cNvSpPr>
          <p:nvPr>
            <p:ph type="sldNum" sz="quarter" idx="12"/>
          </p:nvPr>
        </p:nvSpPr>
        <p:spPr/>
        <p:txBody>
          <a:bodyPr/>
          <a:lstStyle/>
          <a:p>
            <a:fld id="{9A12BFA5-B128-4250-8335-0DA1B1C8E60E}" type="slidenum">
              <a:rPr lang="it-IT" smtClean="0"/>
              <a:t>‹N›</a:t>
            </a:fld>
            <a:endParaRPr lang="it-IT"/>
          </a:p>
        </p:txBody>
      </p:sp>
    </p:spTree>
    <p:extLst>
      <p:ext uri="{BB962C8B-B14F-4D97-AF65-F5344CB8AC3E}">
        <p14:creationId xmlns:p14="http://schemas.microsoft.com/office/powerpoint/2010/main" val="828970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D9C1C0C-0E44-4206-A683-036A35ABC007}"/>
              </a:ext>
            </a:extLst>
          </p:cNvPr>
          <p:cNvSpPr>
            <a:spLocks noGrp="1"/>
          </p:cNvSpPr>
          <p:nvPr>
            <p:ph type="dt" sz="half" idx="10"/>
          </p:nvPr>
        </p:nvSpPr>
        <p:spPr/>
        <p:txBody>
          <a:bodyPr/>
          <a:lstStyle/>
          <a:p>
            <a:fld id="{4BCB6676-676C-4E1B-B52F-8D5B409CBBDC}" type="datetimeFigureOut">
              <a:rPr lang="it-IT" smtClean="0"/>
              <a:t>16/01/2024</a:t>
            </a:fld>
            <a:endParaRPr lang="it-IT"/>
          </a:p>
        </p:txBody>
      </p:sp>
      <p:sp>
        <p:nvSpPr>
          <p:cNvPr id="3" name="Segnaposto piè di pagina 2">
            <a:extLst>
              <a:ext uri="{FF2B5EF4-FFF2-40B4-BE49-F238E27FC236}">
                <a16:creationId xmlns:a16="http://schemas.microsoft.com/office/drawing/2014/main" id="{25CF526F-997C-98AF-1339-6E38EC5D176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DF4F395-AB84-B21C-40FF-C0AF4F8CC65C}"/>
              </a:ext>
            </a:extLst>
          </p:cNvPr>
          <p:cNvSpPr>
            <a:spLocks noGrp="1"/>
          </p:cNvSpPr>
          <p:nvPr>
            <p:ph type="sldNum" sz="quarter" idx="12"/>
          </p:nvPr>
        </p:nvSpPr>
        <p:spPr/>
        <p:txBody>
          <a:bodyPr/>
          <a:lstStyle/>
          <a:p>
            <a:fld id="{9A12BFA5-B128-4250-8335-0DA1B1C8E60E}" type="slidenum">
              <a:rPr lang="it-IT" smtClean="0"/>
              <a:t>‹N›</a:t>
            </a:fld>
            <a:endParaRPr lang="it-IT"/>
          </a:p>
        </p:txBody>
      </p:sp>
    </p:spTree>
    <p:extLst>
      <p:ext uri="{BB962C8B-B14F-4D97-AF65-F5344CB8AC3E}">
        <p14:creationId xmlns:p14="http://schemas.microsoft.com/office/powerpoint/2010/main" val="314477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7F848D-D222-34D2-9702-134F7FA2682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1E5A801-73A7-218F-E814-DDAE6D9324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F319FC0-725C-1789-6DC4-387B3ED601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E78E5B1-4E4C-C297-9E9E-850487508E96}"/>
              </a:ext>
            </a:extLst>
          </p:cNvPr>
          <p:cNvSpPr>
            <a:spLocks noGrp="1"/>
          </p:cNvSpPr>
          <p:nvPr>
            <p:ph type="dt" sz="half" idx="10"/>
          </p:nvPr>
        </p:nvSpPr>
        <p:spPr/>
        <p:txBody>
          <a:bodyPr/>
          <a:lstStyle/>
          <a:p>
            <a:fld id="{4BCB6676-676C-4E1B-B52F-8D5B409CBBDC}" type="datetimeFigureOut">
              <a:rPr lang="it-IT" smtClean="0"/>
              <a:t>16/01/2024</a:t>
            </a:fld>
            <a:endParaRPr lang="it-IT"/>
          </a:p>
        </p:txBody>
      </p:sp>
      <p:sp>
        <p:nvSpPr>
          <p:cNvPr id="6" name="Segnaposto piè di pagina 5">
            <a:extLst>
              <a:ext uri="{FF2B5EF4-FFF2-40B4-BE49-F238E27FC236}">
                <a16:creationId xmlns:a16="http://schemas.microsoft.com/office/drawing/2014/main" id="{5C47A554-C877-CE74-D14B-33726866F9A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4D61A21-7A5C-3715-1CC8-1F7C4DED5E6A}"/>
              </a:ext>
            </a:extLst>
          </p:cNvPr>
          <p:cNvSpPr>
            <a:spLocks noGrp="1"/>
          </p:cNvSpPr>
          <p:nvPr>
            <p:ph type="sldNum" sz="quarter" idx="12"/>
          </p:nvPr>
        </p:nvSpPr>
        <p:spPr/>
        <p:txBody>
          <a:bodyPr/>
          <a:lstStyle/>
          <a:p>
            <a:fld id="{9A12BFA5-B128-4250-8335-0DA1B1C8E60E}" type="slidenum">
              <a:rPr lang="it-IT" smtClean="0"/>
              <a:t>‹N›</a:t>
            </a:fld>
            <a:endParaRPr lang="it-IT"/>
          </a:p>
        </p:txBody>
      </p:sp>
    </p:spTree>
    <p:extLst>
      <p:ext uri="{BB962C8B-B14F-4D97-AF65-F5344CB8AC3E}">
        <p14:creationId xmlns:p14="http://schemas.microsoft.com/office/powerpoint/2010/main" val="2629299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1/16/2024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3826296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5B652F-D37D-D503-18AB-5361A42B124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6A49C43-6FD2-2644-5489-819A5CDADA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8E8305C-77B1-D357-5CB6-78F134F5C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D694651-5021-8F15-88D2-B40043E0EC4E}"/>
              </a:ext>
            </a:extLst>
          </p:cNvPr>
          <p:cNvSpPr>
            <a:spLocks noGrp="1"/>
          </p:cNvSpPr>
          <p:nvPr>
            <p:ph type="dt" sz="half" idx="10"/>
          </p:nvPr>
        </p:nvSpPr>
        <p:spPr/>
        <p:txBody>
          <a:bodyPr/>
          <a:lstStyle/>
          <a:p>
            <a:fld id="{4BCB6676-676C-4E1B-B52F-8D5B409CBBDC}" type="datetimeFigureOut">
              <a:rPr lang="it-IT" smtClean="0"/>
              <a:t>16/01/2024</a:t>
            </a:fld>
            <a:endParaRPr lang="it-IT"/>
          </a:p>
        </p:txBody>
      </p:sp>
      <p:sp>
        <p:nvSpPr>
          <p:cNvPr id="6" name="Segnaposto piè di pagina 5">
            <a:extLst>
              <a:ext uri="{FF2B5EF4-FFF2-40B4-BE49-F238E27FC236}">
                <a16:creationId xmlns:a16="http://schemas.microsoft.com/office/drawing/2014/main" id="{6CB6D66E-E81A-525E-5098-0EE3A2DB151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05B3DD7-EE7C-136E-C482-3D7170D34665}"/>
              </a:ext>
            </a:extLst>
          </p:cNvPr>
          <p:cNvSpPr>
            <a:spLocks noGrp="1"/>
          </p:cNvSpPr>
          <p:nvPr>
            <p:ph type="sldNum" sz="quarter" idx="12"/>
          </p:nvPr>
        </p:nvSpPr>
        <p:spPr/>
        <p:txBody>
          <a:bodyPr/>
          <a:lstStyle/>
          <a:p>
            <a:fld id="{9A12BFA5-B128-4250-8335-0DA1B1C8E60E}" type="slidenum">
              <a:rPr lang="it-IT" smtClean="0"/>
              <a:t>‹N›</a:t>
            </a:fld>
            <a:endParaRPr lang="it-IT"/>
          </a:p>
        </p:txBody>
      </p:sp>
    </p:spTree>
    <p:extLst>
      <p:ext uri="{BB962C8B-B14F-4D97-AF65-F5344CB8AC3E}">
        <p14:creationId xmlns:p14="http://schemas.microsoft.com/office/powerpoint/2010/main" val="3518325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53214B-CAC6-236A-37A9-08D72522C14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1600517-AE45-9726-F56C-BAEF9F0EA2C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FF3A880-2201-ED68-D59D-BA80B4D37F02}"/>
              </a:ext>
            </a:extLst>
          </p:cNvPr>
          <p:cNvSpPr>
            <a:spLocks noGrp="1"/>
          </p:cNvSpPr>
          <p:nvPr>
            <p:ph type="dt" sz="half" idx="10"/>
          </p:nvPr>
        </p:nvSpPr>
        <p:spPr/>
        <p:txBody>
          <a:bodyPr/>
          <a:lstStyle/>
          <a:p>
            <a:fld id="{4BCB6676-676C-4E1B-B52F-8D5B409CBBDC}" type="datetimeFigureOut">
              <a:rPr lang="it-IT" smtClean="0"/>
              <a:t>16/01/2024</a:t>
            </a:fld>
            <a:endParaRPr lang="it-IT"/>
          </a:p>
        </p:txBody>
      </p:sp>
      <p:sp>
        <p:nvSpPr>
          <p:cNvPr id="5" name="Segnaposto piè di pagina 4">
            <a:extLst>
              <a:ext uri="{FF2B5EF4-FFF2-40B4-BE49-F238E27FC236}">
                <a16:creationId xmlns:a16="http://schemas.microsoft.com/office/drawing/2014/main" id="{BD78FA04-2E68-856B-A684-9EED97FEB8F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8D6362E-1DEA-2DBB-03A6-E703264AF4A5}"/>
              </a:ext>
            </a:extLst>
          </p:cNvPr>
          <p:cNvSpPr>
            <a:spLocks noGrp="1"/>
          </p:cNvSpPr>
          <p:nvPr>
            <p:ph type="sldNum" sz="quarter" idx="12"/>
          </p:nvPr>
        </p:nvSpPr>
        <p:spPr/>
        <p:txBody>
          <a:bodyPr/>
          <a:lstStyle/>
          <a:p>
            <a:fld id="{9A12BFA5-B128-4250-8335-0DA1B1C8E60E}" type="slidenum">
              <a:rPr lang="it-IT" smtClean="0"/>
              <a:t>‹N›</a:t>
            </a:fld>
            <a:endParaRPr lang="it-IT"/>
          </a:p>
        </p:txBody>
      </p:sp>
    </p:spTree>
    <p:extLst>
      <p:ext uri="{BB962C8B-B14F-4D97-AF65-F5344CB8AC3E}">
        <p14:creationId xmlns:p14="http://schemas.microsoft.com/office/powerpoint/2010/main" val="3451784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6F60240-B051-50CC-DBAD-FE5A028B9BF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3B098F2-35E6-99CC-7D1B-E133FF63A94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8EC6D5-6BD5-0D74-C6F0-EF1D88BED71D}"/>
              </a:ext>
            </a:extLst>
          </p:cNvPr>
          <p:cNvSpPr>
            <a:spLocks noGrp="1"/>
          </p:cNvSpPr>
          <p:nvPr>
            <p:ph type="dt" sz="half" idx="10"/>
          </p:nvPr>
        </p:nvSpPr>
        <p:spPr/>
        <p:txBody>
          <a:bodyPr/>
          <a:lstStyle/>
          <a:p>
            <a:fld id="{4BCB6676-676C-4E1B-B52F-8D5B409CBBDC}" type="datetimeFigureOut">
              <a:rPr lang="it-IT" smtClean="0"/>
              <a:t>16/01/2024</a:t>
            </a:fld>
            <a:endParaRPr lang="it-IT"/>
          </a:p>
        </p:txBody>
      </p:sp>
      <p:sp>
        <p:nvSpPr>
          <p:cNvPr id="5" name="Segnaposto piè di pagina 4">
            <a:extLst>
              <a:ext uri="{FF2B5EF4-FFF2-40B4-BE49-F238E27FC236}">
                <a16:creationId xmlns:a16="http://schemas.microsoft.com/office/drawing/2014/main" id="{F0FF0A7A-D5B5-C373-B7DE-0482D3D4F74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CA2CFF7-426C-60E6-7C83-802460041FE1}"/>
              </a:ext>
            </a:extLst>
          </p:cNvPr>
          <p:cNvSpPr>
            <a:spLocks noGrp="1"/>
          </p:cNvSpPr>
          <p:nvPr>
            <p:ph type="sldNum" sz="quarter" idx="12"/>
          </p:nvPr>
        </p:nvSpPr>
        <p:spPr/>
        <p:txBody>
          <a:bodyPr/>
          <a:lstStyle/>
          <a:p>
            <a:fld id="{9A12BFA5-B128-4250-8335-0DA1B1C8E60E}" type="slidenum">
              <a:rPr lang="it-IT" smtClean="0"/>
              <a:t>‹N›</a:t>
            </a:fld>
            <a:endParaRPr lang="it-IT"/>
          </a:p>
        </p:txBody>
      </p:sp>
    </p:spTree>
    <p:extLst>
      <p:ext uri="{BB962C8B-B14F-4D97-AF65-F5344CB8AC3E}">
        <p14:creationId xmlns:p14="http://schemas.microsoft.com/office/powerpoint/2010/main" val="133035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1/16/2024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8660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1/16/2024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849088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1/16/2024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727443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1/16/2024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424621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1/16/2024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57449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1/16/2024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640615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1/16/2024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3021120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1/16/2024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a:t>
            </a:fld>
            <a:endParaRPr lang="en-US"/>
          </a:p>
        </p:txBody>
      </p:sp>
    </p:spTree>
    <p:extLst>
      <p:ext uri="{BB962C8B-B14F-4D97-AF65-F5344CB8AC3E}">
        <p14:creationId xmlns:p14="http://schemas.microsoft.com/office/powerpoint/2010/main" val="288284364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1A1FD8C-0F9E-74BB-8DBE-22F1EC1E41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E365684-7B24-A2E3-E3B8-E2193D3674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F38A11A-7811-0EBF-7C05-761B743A5E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CB6676-676C-4E1B-B52F-8D5B409CBBDC}" type="datetimeFigureOut">
              <a:rPr lang="it-IT" smtClean="0"/>
              <a:t>16/01/2024</a:t>
            </a:fld>
            <a:endParaRPr lang="it-IT"/>
          </a:p>
        </p:txBody>
      </p:sp>
      <p:sp>
        <p:nvSpPr>
          <p:cNvPr id="5" name="Segnaposto piè di pagina 4">
            <a:extLst>
              <a:ext uri="{FF2B5EF4-FFF2-40B4-BE49-F238E27FC236}">
                <a16:creationId xmlns:a16="http://schemas.microsoft.com/office/drawing/2014/main" id="{A23DC775-1D97-4EC5-2D27-C46E94E795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CD16211-F8D9-3CC7-2DF1-F6A41048F3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12BFA5-B128-4250-8335-0DA1B1C8E60E}" type="slidenum">
              <a:rPr lang="it-IT" smtClean="0"/>
              <a:t>‹N›</a:t>
            </a:fld>
            <a:endParaRPr lang="it-IT"/>
          </a:p>
        </p:txBody>
      </p:sp>
    </p:spTree>
    <p:extLst>
      <p:ext uri="{BB962C8B-B14F-4D97-AF65-F5344CB8AC3E}">
        <p14:creationId xmlns:p14="http://schemas.microsoft.com/office/powerpoint/2010/main" val="419580983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coalition-s.org/blog/transformative-journals-analysis-from-the-2022-reports/" TargetMode="External"/><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journals.plos.org/plosbiology/article?id=10.1371/journal.pbio.3002234"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hyperlink" Target="https://thd.hypotheses.org/296"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sa/4.0/deed.en#ref-indicate-changes" TargetMode="External"/><Relationship Id="rId7" Type="http://schemas.openxmlformats.org/officeDocument/2006/relationships/image" Target="../media/image4.png"/><Relationship Id="rId2" Type="http://schemas.openxmlformats.org/officeDocument/2006/relationships/hyperlink" Target="https://creativecommons.org/licenses/by-sa/4.0/deed.en#ref-appropriate-credit" TargetMode="Externa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s://unsplash.com/it" TargetMode="External"/><Relationship Id="rId4" Type="http://schemas.openxmlformats.org/officeDocument/2006/relationships/hyperlink" Target="https://creativecommons.org/licenses/by-sa/4.0/deed.en#ref-same-licens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hyperlink" Target="https://globaldiamantoa.org/manifiesto/"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pxhere.com/es/photo/751682" TargetMode="External"/><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gnu.org/philosophy/fsfs/rms-essays.pdf" TargetMode="External"/><Relationship Id="rId2" Type="http://schemas.openxmlformats.org/officeDocument/2006/relationships/hyperlink" Target="https://www.gnu.org/philosophy/fsfs/rms-essays.pdf#91"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data.consilium.europa.eu/doc/document/ST-9616-2023-INIT/en/pdf" TargetMode="External"/><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hyperlink" Target="https://data.consilium.europa.eu/doc/document/ST-9616-2023-INIT/en/pdf"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F2A4EF46-3FEB-84DD-2450-FA4ECEB12857}"/>
              </a:ext>
            </a:extLst>
          </p:cNvPr>
          <p:cNvSpPr>
            <a:spLocks noGrp="1"/>
          </p:cNvSpPr>
          <p:nvPr>
            <p:ph type="ctrTitle"/>
          </p:nvPr>
        </p:nvSpPr>
        <p:spPr>
          <a:xfrm>
            <a:off x="477981" y="1122363"/>
            <a:ext cx="4023360" cy="3204134"/>
          </a:xfrm>
        </p:spPr>
        <p:txBody>
          <a:bodyPr anchor="b">
            <a:normAutofit fontScale="90000"/>
          </a:bodyPr>
          <a:lstStyle/>
          <a:p>
            <a:r>
              <a:rPr lang="it-IT" sz="4400" dirty="0">
                <a:solidFill>
                  <a:schemeClr val="bg1"/>
                </a:solidFill>
              </a:rPr>
              <a:t>The challenges of </a:t>
            </a:r>
            <a:r>
              <a:rPr lang="it-IT" sz="4400" dirty="0" err="1">
                <a:solidFill>
                  <a:schemeClr val="bg1"/>
                </a:solidFill>
              </a:rPr>
              <a:t>gold</a:t>
            </a:r>
            <a:r>
              <a:rPr lang="it-IT" sz="4400" dirty="0">
                <a:solidFill>
                  <a:schemeClr val="bg1"/>
                </a:solidFill>
              </a:rPr>
              <a:t> open access in the </a:t>
            </a:r>
            <a:r>
              <a:rPr lang="it-IT" sz="4400" dirty="0" err="1">
                <a:solidFill>
                  <a:schemeClr val="bg1"/>
                </a:solidFill>
              </a:rPr>
              <a:t>Humanities</a:t>
            </a:r>
            <a:br>
              <a:rPr lang="it-IT" sz="4400" dirty="0">
                <a:solidFill>
                  <a:schemeClr val="bg1"/>
                </a:solidFill>
              </a:rPr>
            </a:br>
            <a:endParaRPr lang="it-IT" sz="4400" dirty="0">
              <a:solidFill>
                <a:schemeClr val="bg1"/>
              </a:solidFill>
            </a:endParaRPr>
          </a:p>
        </p:txBody>
      </p:sp>
      <p:sp>
        <p:nvSpPr>
          <p:cNvPr id="3" name="Sottotitolo 2">
            <a:extLst>
              <a:ext uri="{FF2B5EF4-FFF2-40B4-BE49-F238E27FC236}">
                <a16:creationId xmlns:a16="http://schemas.microsoft.com/office/drawing/2014/main" id="{C43FCA14-4099-8AD4-DDAC-2CEB4D5AE24B}"/>
              </a:ext>
            </a:extLst>
          </p:cNvPr>
          <p:cNvSpPr>
            <a:spLocks noGrp="1"/>
          </p:cNvSpPr>
          <p:nvPr>
            <p:ph type="subTitle" idx="1"/>
          </p:nvPr>
        </p:nvSpPr>
        <p:spPr>
          <a:xfrm>
            <a:off x="477980" y="4872922"/>
            <a:ext cx="4023359" cy="1208141"/>
          </a:xfrm>
        </p:spPr>
        <p:txBody>
          <a:bodyPr>
            <a:normAutofit/>
          </a:bodyPr>
          <a:lstStyle/>
          <a:p>
            <a:r>
              <a:rPr lang="it-IT" sz="2000" dirty="0">
                <a:solidFill>
                  <a:schemeClr val="bg1"/>
                </a:solidFill>
              </a:rPr>
              <a:t>Paola Galimberti University of Milan</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a:extLst>
              <a:ext uri="{FF2B5EF4-FFF2-40B4-BE49-F238E27FC236}">
                <a16:creationId xmlns:a16="http://schemas.microsoft.com/office/drawing/2014/main" id="{0CBE4B46-995A-FF03-CA9D-EE2048AF1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2821" y="152400"/>
            <a:ext cx="2304742" cy="78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58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t diamond">
            <a:extLst>
              <a:ext uri="{FF2B5EF4-FFF2-40B4-BE49-F238E27FC236}">
                <a16:creationId xmlns:a16="http://schemas.microsoft.com/office/drawing/2014/main" id="{6AFB1DDD-7DCE-1219-7E48-4894D36AA1F7}"/>
              </a:ext>
            </a:extLst>
          </p:cNvPr>
          <p:cNvPicPr>
            <a:picLocks noChangeAspect="1"/>
          </p:cNvPicPr>
          <p:nvPr/>
        </p:nvPicPr>
        <p:blipFill rotWithShape="1">
          <a:blip r:embed="rId2"/>
          <a:srcRect l="15628" r="-1" b="-1"/>
          <a:stretch/>
        </p:blipFill>
        <p:spPr>
          <a:xfrm>
            <a:off x="-2" y="10"/>
            <a:ext cx="8668512" cy="6857990"/>
          </a:xfrm>
          <a:prstGeom prst="rect">
            <a:avLst/>
          </a:prstGeom>
        </p:spPr>
      </p:pic>
      <p:sp>
        <p:nvSpPr>
          <p:cNvPr id="14" name="Rectangle 13">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gs>
              <a:gs pos="30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asellaDiTesto 1">
            <a:extLst>
              <a:ext uri="{FF2B5EF4-FFF2-40B4-BE49-F238E27FC236}">
                <a16:creationId xmlns:a16="http://schemas.microsoft.com/office/drawing/2014/main" id="{77A984DB-258F-46AF-F1E3-AE422C4BD096}"/>
              </a:ext>
            </a:extLst>
          </p:cNvPr>
          <p:cNvSpPr txBox="1"/>
          <p:nvPr/>
        </p:nvSpPr>
        <p:spPr>
          <a:xfrm>
            <a:off x="7848600" y="1122363"/>
            <a:ext cx="4023360" cy="3204134"/>
          </a:xfrm>
          <a:prstGeom prst="rect">
            <a:avLst/>
          </a:prstGeom>
          <a:solidFill>
            <a:srgbClr val="070707"/>
          </a:solidFill>
        </p:spPr>
        <p:txBody>
          <a:bodyPr vert="horz" lIns="91440" tIns="45720" rIns="91440" bIns="45720" rtlCol="0" anchor="b">
            <a:normAutofit/>
          </a:bodyPr>
          <a:lstStyle/>
          <a:p>
            <a:pPr>
              <a:lnSpc>
                <a:spcPct val="90000"/>
              </a:lnSpc>
              <a:spcBef>
                <a:spcPct val="0"/>
              </a:spcBef>
              <a:spcAft>
                <a:spcPts val="600"/>
              </a:spcAft>
            </a:pPr>
            <a:r>
              <a:rPr lang="en-US" sz="4800" dirty="0">
                <a:solidFill>
                  <a:schemeClr val="bg1"/>
                </a:solidFill>
                <a:latin typeface="+mj-lt"/>
                <a:ea typeface="+mj-ea"/>
                <a:cs typeface="+mj-cs"/>
              </a:rPr>
              <a:t>Diamond open access: a definition</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1EE87ECF-AC9C-5ED9-3013-B104F82881F7}"/>
              </a:ext>
            </a:extLst>
          </p:cNvPr>
          <p:cNvSpPr txBox="1"/>
          <p:nvPr/>
        </p:nvSpPr>
        <p:spPr>
          <a:xfrm>
            <a:off x="85725" y="1857375"/>
            <a:ext cx="4352925" cy="3385542"/>
          </a:xfrm>
          <a:prstGeom prst="rect">
            <a:avLst/>
          </a:prstGeom>
          <a:noFill/>
        </p:spPr>
        <p:txBody>
          <a:bodyPr wrap="square" rtlCol="0">
            <a:spAutoFit/>
          </a:bodyPr>
          <a:lstStyle/>
          <a:p>
            <a:r>
              <a:rPr lang="it-IT" sz="2800" dirty="0">
                <a:solidFill>
                  <a:schemeClr val="bg1"/>
                </a:solidFill>
              </a:rPr>
              <a:t>No costs for the </a:t>
            </a:r>
            <a:r>
              <a:rPr lang="it-IT" sz="2800" dirty="0" err="1">
                <a:solidFill>
                  <a:schemeClr val="bg1"/>
                </a:solidFill>
              </a:rPr>
              <a:t>Authors</a:t>
            </a:r>
            <a:endParaRPr lang="it-IT" sz="2800" dirty="0">
              <a:solidFill>
                <a:schemeClr val="bg1"/>
              </a:solidFill>
            </a:endParaRPr>
          </a:p>
          <a:p>
            <a:endParaRPr lang="it-IT" sz="2800" dirty="0">
              <a:solidFill>
                <a:schemeClr val="bg1"/>
              </a:solidFill>
            </a:endParaRPr>
          </a:p>
          <a:p>
            <a:r>
              <a:rPr lang="it-IT" sz="2800" dirty="0">
                <a:solidFill>
                  <a:schemeClr val="bg1"/>
                </a:solidFill>
              </a:rPr>
              <a:t>No costs for the Readers</a:t>
            </a:r>
          </a:p>
          <a:p>
            <a:endParaRPr lang="it-IT" sz="2800" dirty="0">
              <a:solidFill>
                <a:schemeClr val="bg1"/>
              </a:solidFill>
            </a:endParaRPr>
          </a:p>
          <a:p>
            <a:r>
              <a:rPr lang="it-IT" sz="2800" b="1" dirty="0" err="1">
                <a:solidFill>
                  <a:schemeClr val="bg1"/>
                </a:solidFill>
              </a:rPr>
              <a:t>Supported</a:t>
            </a:r>
            <a:r>
              <a:rPr lang="it-IT" sz="2800" b="1" dirty="0">
                <a:solidFill>
                  <a:schemeClr val="bg1"/>
                </a:solidFill>
              </a:rPr>
              <a:t> by public money (institutions, </a:t>
            </a:r>
            <a:r>
              <a:rPr lang="it-IT" sz="2800" b="1" dirty="0" err="1">
                <a:solidFill>
                  <a:schemeClr val="bg1"/>
                </a:solidFill>
              </a:rPr>
              <a:t>scientific</a:t>
            </a:r>
            <a:r>
              <a:rPr lang="it-IT" sz="2800" b="1" dirty="0">
                <a:solidFill>
                  <a:schemeClr val="bg1"/>
                </a:solidFill>
              </a:rPr>
              <a:t> societies)</a:t>
            </a:r>
          </a:p>
          <a:p>
            <a:endParaRPr lang="it-IT" dirty="0"/>
          </a:p>
        </p:txBody>
      </p:sp>
    </p:spTree>
    <p:extLst>
      <p:ext uri="{BB962C8B-B14F-4D97-AF65-F5344CB8AC3E}">
        <p14:creationId xmlns:p14="http://schemas.microsoft.com/office/powerpoint/2010/main" val="42579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t diamond">
            <a:extLst>
              <a:ext uri="{FF2B5EF4-FFF2-40B4-BE49-F238E27FC236}">
                <a16:creationId xmlns:a16="http://schemas.microsoft.com/office/drawing/2014/main" id="{EA7759B8-D38A-86AA-839A-42ECAF1F9C40}"/>
              </a:ext>
            </a:extLst>
          </p:cNvPr>
          <p:cNvPicPr>
            <a:picLocks noChangeAspect="1"/>
          </p:cNvPicPr>
          <p:nvPr/>
        </p:nvPicPr>
        <p:blipFill rotWithShape="1">
          <a:blip r:embed="rId2"/>
          <a:srcRect t="10717" b="5013"/>
          <a:stretch/>
        </p:blipFill>
        <p:spPr>
          <a:xfrm>
            <a:off x="20" y="10"/>
            <a:ext cx="12191981" cy="6857990"/>
          </a:xfrm>
          <a:prstGeom prst="rect">
            <a:avLst/>
          </a:prstGeom>
        </p:spPr>
      </p:pic>
      <p:sp>
        <p:nvSpPr>
          <p:cNvPr id="14" name="Rectangle 1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asellaDiTesto 1">
            <a:extLst>
              <a:ext uri="{FF2B5EF4-FFF2-40B4-BE49-F238E27FC236}">
                <a16:creationId xmlns:a16="http://schemas.microsoft.com/office/drawing/2014/main" id="{98BB08D4-9A85-D920-EF3A-6665FDC16DE3}"/>
              </a:ext>
            </a:extLst>
          </p:cNvPr>
          <p:cNvSpPr txBox="1"/>
          <p:nvPr/>
        </p:nvSpPr>
        <p:spPr>
          <a:xfrm>
            <a:off x="289336" y="357023"/>
            <a:ext cx="11687316" cy="1481716"/>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5100" dirty="0">
                <a:solidFill>
                  <a:schemeClr val="bg1"/>
                </a:solidFill>
                <a:latin typeface="+mj-lt"/>
                <a:ea typeface="+mj-ea"/>
                <a:cs typeface="+mj-cs"/>
              </a:rPr>
              <a:t>“In my discipline there are no open access diamond journals”</a:t>
            </a:r>
          </a:p>
        </p:txBody>
      </p:sp>
      <p:pic>
        <p:nvPicPr>
          <p:cNvPr id="5" name="Immagine 4">
            <a:extLst>
              <a:ext uri="{FF2B5EF4-FFF2-40B4-BE49-F238E27FC236}">
                <a16:creationId xmlns:a16="http://schemas.microsoft.com/office/drawing/2014/main" id="{3E78B909-3A9F-A7F6-A098-FA2B2F4F05FD}"/>
              </a:ext>
            </a:extLst>
          </p:cNvPr>
          <p:cNvPicPr>
            <a:picLocks noChangeAspect="1"/>
          </p:cNvPicPr>
          <p:nvPr/>
        </p:nvPicPr>
        <p:blipFill rotWithShape="1">
          <a:blip r:embed="rId3"/>
          <a:srcRect l="3318" t="14493" r="39674" b="11256"/>
          <a:stretch/>
        </p:blipFill>
        <p:spPr>
          <a:xfrm>
            <a:off x="-3" y="2265729"/>
            <a:ext cx="6950404" cy="5092100"/>
          </a:xfrm>
          <a:prstGeom prst="rect">
            <a:avLst/>
          </a:prstGeom>
        </p:spPr>
      </p:pic>
    </p:spTree>
    <p:extLst>
      <p:ext uri="{BB962C8B-B14F-4D97-AF65-F5344CB8AC3E}">
        <p14:creationId xmlns:p14="http://schemas.microsoft.com/office/powerpoint/2010/main" val="380718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198CAFC-B1AA-E17C-9330-43BFCD57AC2E}"/>
              </a:ext>
            </a:extLst>
          </p:cNvPr>
          <p:cNvSpPr txBox="1"/>
          <p:nvPr/>
        </p:nvSpPr>
        <p:spPr>
          <a:xfrm>
            <a:off x="0" y="519601"/>
            <a:ext cx="6096000" cy="1200329"/>
          </a:xfrm>
          <a:prstGeom prst="rect">
            <a:avLst/>
          </a:prstGeom>
          <a:solidFill>
            <a:schemeClr val="accent2">
              <a:alpha val="67000"/>
            </a:schemeClr>
          </a:solidFill>
        </p:spPr>
        <p:txBody>
          <a:bodyPr wrap="square">
            <a:spAutoFit/>
          </a:bodyPr>
          <a:lstStyle/>
          <a:p>
            <a:r>
              <a:rPr lang="it-IT" sz="3600" b="1" dirty="0" err="1">
                <a:solidFill>
                  <a:schemeClr val="bg1"/>
                </a:solidFill>
              </a:rPr>
              <a:t>Transformative</a:t>
            </a:r>
            <a:r>
              <a:rPr lang="it-IT" sz="3600" b="1" dirty="0">
                <a:solidFill>
                  <a:schemeClr val="bg1"/>
                </a:solidFill>
              </a:rPr>
              <a:t> agreements: a big </a:t>
            </a:r>
            <a:r>
              <a:rPr lang="it-IT" sz="3600" b="1" dirty="0" err="1">
                <a:solidFill>
                  <a:schemeClr val="bg1"/>
                </a:solidFill>
              </a:rPr>
              <a:t>hoax</a:t>
            </a:r>
            <a:endParaRPr lang="it-IT" sz="3600" b="1" dirty="0">
              <a:solidFill>
                <a:schemeClr val="bg1"/>
              </a:solidFill>
            </a:endParaRPr>
          </a:p>
        </p:txBody>
      </p:sp>
      <p:sp>
        <p:nvSpPr>
          <p:cNvPr id="5" name="CasellaDiTesto 4">
            <a:extLst>
              <a:ext uri="{FF2B5EF4-FFF2-40B4-BE49-F238E27FC236}">
                <a16:creationId xmlns:a16="http://schemas.microsoft.com/office/drawing/2014/main" id="{6549F787-DA78-F94D-C9F0-B16D0F679114}"/>
              </a:ext>
            </a:extLst>
          </p:cNvPr>
          <p:cNvSpPr txBox="1"/>
          <p:nvPr/>
        </p:nvSpPr>
        <p:spPr>
          <a:xfrm>
            <a:off x="0" y="2047875"/>
            <a:ext cx="8753475" cy="2585323"/>
          </a:xfrm>
          <a:prstGeom prst="rect">
            <a:avLst/>
          </a:prstGeom>
          <a:solidFill>
            <a:schemeClr val="accent2">
              <a:alpha val="65000"/>
            </a:schemeClr>
          </a:solidFill>
        </p:spPr>
        <p:txBody>
          <a:bodyPr wrap="square" rtlCol="0">
            <a:spAutoFit/>
          </a:bodyPr>
          <a:lstStyle/>
          <a:p>
            <a:r>
              <a:rPr lang="it-IT" sz="2400" dirty="0" err="1">
                <a:solidFill>
                  <a:schemeClr val="bg1"/>
                </a:solidFill>
              </a:rPr>
              <a:t>They</a:t>
            </a:r>
            <a:r>
              <a:rPr lang="it-IT" sz="2400" dirty="0">
                <a:solidFill>
                  <a:schemeClr val="bg1"/>
                </a:solidFill>
              </a:rPr>
              <a:t> </a:t>
            </a:r>
            <a:r>
              <a:rPr lang="it-IT" sz="2400" dirty="0" err="1">
                <a:solidFill>
                  <a:schemeClr val="bg1"/>
                </a:solidFill>
              </a:rPr>
              <a:t>were</a:t>
            </a:r>
            <a:r>
              <a:rPr lang="it-IT" sz="2400" dirty="0">
                <a:solidFill>
                  <a:schemeClr val="bg1"/>
                </a:solidFill>
              </a:rPr>
              <a:t> </a:t>
            </a:r>
            <a:r>
              <a:rPr lang="it-IT" sz="2400" dirty="0" err="1">
                <a:solidFill>
                  <a:schemeClr val="bg1"/>
                </a:solidFill>
              </a:rPr>
              <a:t>supposed</a:t>
            </a:r>
            <a:r>
              <a:rPr lang="it-IT" sz="2400" dirty="0">
                <a:solidFill>
                  <a:schemeClr val="bg1"/>
                </a:solidFill>
              </a:rPr>
              <a:t> to be </a:t>
            </a:r>
            <a:r>
              <a:rPr lang="it-IT" sz="2400" b="1" dirty="0">
                <a:solidFill>
                  <a:schemeClr val="bg1"/>
                </a:solidFill>
              </a:rPr>
              <a:t>cost </a:t>
            </a:r>
            <a:r>
              <a:rPr lang="it-IT" sz="2400" b="1" dirty="0" err="1">
                <a:solidFill>
                  <a:schemeClr val="bg1"/>
                </a:solidFill>
              </a:rPr>
              <a:t>neutral</a:t>
            </a:r>
            <a:r>
              <a:rPr lang="it-IT" sz="2400" b="1" dirty="0">
                <a:solidFill>
                  <a:schemeClr val="bg1"/>
                </a:solidFill>
              </a:rPr>
              <a:t> </a:t>
            </a:r>
          </a:p>
          <a:p>
            <a:endParaRPr lang="it-IT" sz="2400" dirty="0"/>
          </a:p>
          <a:p>
            <a:r>
              <a:rPr lang="it-IT" sz="2400" dirty="0" err="1">
                <a:solidFill>
                  <a:schemeClr val="bg1"/>
                </a:solidFill>
              </a:rPr>
              <a:t>They</a:t>
            </a:r>
            <a:r>
              <a:rPr lang="it-IT" sz="2400" dirty="0">
                <a:solidFill>
                  <a:schemeClr val="bg1"/>
                </a:solidFill>
              </a:rPr>
              <a:t> </a:t>
            </a:r>
            <a:r>
              <a:rPr lang="it-IT" sz="2400" dirty="0" err="1">
                <a:solidFill>
                  <a:schemeClr val="bg1"/>
                </a:solidFill>
              </a:rPr>
              <a:t>were</a:t>
            </a:r>
            <a:r>
              <a:rPr lang="it-IT" sz="2400" dirty="0">
                <a:solidFill>
                  <a:schemeClr val="bg1"/>
                </a:solidFill>
              </a:rPr>
              <a:t> </a:t>
            </a:r>
            <a:r>
              <a:rPr lang="it-IT" sz="2400" dirty="0" err="1">
                <a:solidFill>
                  <a:schemeClr val="bg1"/>
                </a:solidFill>
              </a:rPr>
              <a:t>supposed</a:t>
            </a:r>
            <a:r>
              <a:rPr lang="it-IT" sz="2400" dirty="0">
                <a:solidFill>
                  <a:schemeClr val="bg1"/>
                </a:solidFill>
              </a:rPr>
              <a:t> to facilitate </a:t>
            </a:r>
            <a:r>
              <a:rPr lang="it-IT" sz="2400" b="1" dirty="0">
                <a:solidFill>
                  <a:schemeClr val="bg1"/>
                </a:solidFill>
              </a:rPr>
              <a:t>a </a:t>
            </a:r>
            <a:r>
              <a:rPr lang="it-IT" sz="2400" b="1" dirty="0" err="1">
                <a:solidFill>
                  <a:schemeClr val="bg1"/>
                </a:solidFill>
              </a:rPr>
              <a:t>transition</a:t>
            </a:r>
            <a:r>
              <a:rPr lang="it-IT" sz="2400" b="1" dirty="0">
                <a:solidFill>
                  <a:schemeClr val="bg1"/>
                </a:solidFill>
              </a:rPr>
              <a:t> to full Open Access</a:t>
            </a:r>
          </a:p>
          <a:p>
            <a:endParaRPr lang="it-IT" sz="2400" dirty="0">
              <a:solidFill>
                <a:schemeClr val="bg1"/>
              </a:solidFill>
            </a:endParaRPr>
          </a:p>
          <a:p>
            <a:r>
              <a:rPr lang="it-IT" sz="2400" dirty="0" err="1">
                <a:solidFill>
                  <a:schemeClr val="bg1"/>
                </a:solidFill>
              </a:rPr>
              <a:t>They</a:t>
            </a:r>
            <a:r>
              <a:rPr lang="it-IT" sz="2400" dirty="0">
                <a:solidFill>
                  <a:schemeClr val="bg1"/>
                </a:solidFill>
              </a:rPr>
              <a:t> </a:t>
            </a:r>
            <a:r>
              <a:rPr lang="it-IT" sz="2400" dirty="0" err="1">
                <a:solidFill>
                  <a:schemeClr val="bg1"/>
                </a:solidFill>
              </a:rPr>
              <a:t>were</a:t>
            </a:r>
            <a:r>
              <a:rPr lang="it-IT" sz="2400" dirty="0">
                <a:solidFill>
                  <a:schemeClr val="bg1"/>
                </a:solidFill>
              </a:rPr>
              <a:t> to be </a:t>
            </a:r>
            <a:r>
              <a:rPr lang="it-IT" sz="2400" b="1" dirty="0">
                <a:solidFill>
                  <a:schemeClr val="bg1"/>
                </a:solidFill>
              </a:rPr>
              <a:t>limited in time </a:t>
            </a:r>
          </a:p>
          <a:p>
            <a:endParaRPr lang="it-IT" dirty="0"/>
          </a:p>
        </p:txBody>
      </p:sp>
      <p:sp>
        <p:nvSpPr>
          <p:cNvPr id="2" name="Rettangolo 1">
            <a:extLst>
              <a:ext uri="{FF2B5EF4-FFF2-40B4-BE49-F238E27FC236}">
                <a16:creationId xmlns:a16="http://schemas.microsoft.com/office/drawing/2014/main" id="{4EA2D89A-8AF2-F68C-300D-BB6DD26C6B9D}"/>
              </a:ext>
            </a:extLst>
          </p:cNvPr>
          <p:cNvSpPr/>
          <p:nvPr/>
        </p:nvSpPr>
        <p:spPr>
          <a:xfrm>
            <a:off x="-1" y="5210174"/>
            <a:ext cx="9153525" cy="1552575"/>
          </a:xfrm>
          <a:prstGeom prst="rect">
            <a:avLst/>
          </a:prstGeom>
          <a:solidFill>
            <a:schemeClr val="accent1">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bg1"/>
                </a:solidFill>
              </a:rPr>
              <a:t>68% of the </a:t>
            </a:r>
            <a:r>
              <a:rPr lang="it-IT" sz="2400" dirty="0" err="1">
                <a:solidFill>
                  <a:schemeClr val="bg1"/>
                </a:solidFill>
              </a:rPr>
              <a:t>Transformative</a:t>
            </a:r>
            <a:r>
              <a:rPr lang="it-IT" sz="2400" dirty="0">
                <a:solidFill>
                  <a:schemeClr val="bg1"/>
                </a:solidFill>
              </a:rPr>
              <a:t> journals </a:t>
            </a:r>
            <a:r>
              <a:rPr lang="it-IT" sz="2400" b="1" dirty="0" err="1">
                <a:solidFill>
                  <a:schemeClr val="bg1"/>
                </a:solidFill>
              </a:rPr>
              <a:t>failed</a:t>
            </a:r>
            <a:r>
              <a:rPr lang="it-IT" sz="2400" b="1" dirty="0">
                <a:solidFill>
                  <a:schemeClr val="bg1"/>
                </a:solidFill>
              </a:rPr>
              <a:t> to </a:t>
            </a:r>
            <a:r>
              <a:rPr lang="it-IT" sz="2400" b="1" dirty="0" err="1">
                <a:solidFill>
                  <a:schemeClr val="bg1"/>
                </a:solidFill>
              </a:rPr>
              <a:t>meet</a:t>
            </a:r>
            <a:r>
              <a:rPr lang="it-IT" sz="2400" b="1" dirty="0">
                <a:solidFill>
                  <a:schemeClr val="bg1"/>
                </a:solidFill>
              </a:rPr>
              <a:t> </a:t>
            </a:r>
            <a:r>
              <a:rPr lang="it-IT" sz="2400" b="1" dirty="0" err="1">
                <a:solidFill>
                  <a:schemeClr val="bg1"/>
                </a:solidFill>
              </a:rPr>
              <a:t>their</a:t>
            </a:r>
            <a:r>
              <a:rPr lang="it-IT" sz="2400" b="1" dirty="0">
                <a:solidFill>
                  <a:schemeClr val="bg1"/>
                </a:solidFill>
              </a:rPr>
              <a:t> target</a:t>
            </a:r>
            <a:r>
              <a:rPr lang="it-IT" sz="2400" dirty="0">
                <a:solidFill>
                  <a:schemeClr val="bg1"/>
                </a:solidFill>
              </a:rPr>
              <a:t>. </a:t>
            </a:r>
            <a:r>
              <a:rPr lang="en-US" sz="2400" dirty="0">
                <a:solidFill>
                  <a:schemeClr val="bg1"/>
                </a:solidFill>
              </a:rPr>
              <a:t>And, as made clear last year, titles which do not meet their targets will be removed from the TJ </a:t>
            </a:r>
            <a:r>
              <a:rPr lang="en-US" sz="2400" dirty="0" err="1">
                <a:solidFill>
                  <a:schemeClr val="bg1"/>
                </a:solidFill>
              </a:rPr>
              <a:t>programme</a:t>
            </a:r>
            <a:r>
              <a:rPr lang="en-US" sz="2400" dirty="0">
                <a:solidFill>
                  <a:schemeClr val="bg1"/>
                </a:solidFill>
              </a:rPr>
              <a:t>.  As such, 1589 titles will lose their TJ status at the end of 2023.[</a:t>
            </a:r>
            <a:r>
              <a:rPr lang="en-US" sz="2400" dirty="0" err="1">
                <a:solidFill>
                  <a:schemeClr val="bg1"/>
                </a:solidFill>
                <a:hlinkClick r:id="rId3"/>
              </a:rPr>
              <a:t>CoalitionS</a:t>
            </a:r>
            <a:r>
              <a:rPr lang="en-US" sz="2400" dirty="0">
                <a:solidFill>
                  <a:schemeClr val="bg1"/>
                </a:solidFill>
              </a:rPr>
              <a:t>]</a:t>
            </a:r>
            <a:endParaRPr lang="it-IT" sz="2400" dirty="0">
              <a:solidFill>
                <a:schemeClr val="bg1"/>
              </a:solidFill>
            </a:endParaRPr>
          </a:p>
        </p:txBody>
      </p:sp>
    </p:spTree>
    <p:extLst>
      <p:ext uri="{BB962C8B-B14F-4D97-AF65-F5344CB8AC3E}">
        <p14:creationId xmlns:p14="http://schemas.microsoft.com/office/powerpoint/2010/main" val="1616725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Rectangle 24">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Rectangle 2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Freeform: Shape 3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3" name="Freeform: Shape 3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F6ADB0E8-4347-92E9-D319-FEEB5F4B76A8}"/>
              </a:ext>
            </a:extLst>
          </p:cNvPr>
          <p:cNvSpPr txBox="1"/>
          <p:nvPr/>
        </p:nvSpPr>
        <p:spPr>
          <a:xfrm>
            <a:off x="621792" y="1161288"/>
            <a:ext cx="3602736" cy="452628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latin typeface="+mj-lt"/>
                <a:ea typeface="+mj-ea"/>
                <a:cs typeface="+mj-cs"/>
              </a:rPr>
              <a:t>Some other features of TA</a:t>
            </a:r>
            <a:endParaRPr lang="en-US" sz="4000" dirty="0">
              <a:latin typeface="+mj-lt"/>
              <a:ea typeface="+mj-ea"/>
              <a:cs typeface="+mj-cs"/>
            </a:endParaRPr>
          </a:p>
        </p:txBody>
      </p:sp>
      <p:sp>
        <p:nvSpPr>
          <p:cNvPr id="35" name="Rectangle 3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9" name="CasellaDiTesto 2">
            <a:extLst>
              <a:ext uri="{FF2B5EF4-FFF2-40B4-BE49-F238E27FC236}">
                <a16:creationId xmlns:a16="http://schemas.microsoft.com/office/drawing/2014/main" id="{47E35622-4BC0-D0ED-E226-23ABC95188B1}"/>
              </a:ext>
            </a:extLst>
          </p:cNvPr>
          <p:cNvGraphicFramePr/>
          <p:nvPr>
            <p:extLst>
              <p:ext uri="{D42A27DB-BD31-4B8C-83A1-F6EECF244321}">
                <p14:modId xmlns:p14="http://schemas.microsoft.com/office/powerpoint/2010/main" val="3118338999"/>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4683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D783108A-8273-90B5-DD1C-A819064B0844}"/>
              </a:ext>
            </a:extLst>
          </p:cNvPr>
          <p:cNvSpPr txBox="1"/>
          <p:nvPr/>
        </p:nvSpPr>
        <p:spPr>
          <a:xfrm>
            <a:off x="841248" y="256032"/>
            <a:ext cx="10506456" cy="101498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a:latin typeface="+mj-lt"/>
                <a:ea typeface="+mj-ea"/>
                <a:cs typeface="+mj-cs"/>
              </a:rPr>
              <a:t>A history of trials and errors</a:t>
            </a:r>
          </a:p>
        </p:txBody>
      </p:sp>
      <p:sp>
        <p:nvSpPr>
          <p:cNvPr id="17" name="Rectangle 16">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9144"/>
          </a:xfrm>
          <a:prstGeom prst="rect">
            <a:avLst/>
          </a:prstGeom>
          <a:solidFill>
            <a:schemeClr val="tx1">
              <a:lumMod val="65000"/>
              <a:lumOff val="35000"/>
              <a:alpha val="30000"/>
            </a:schemeClr>
          </a:solidFill>
          <a:ln w="9525">
            <a:solidFill>
              <a:schemeClr val="tx1">
                <a:lumMod val="65000"/>
                <a:lumOff val="3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asellaDiTesto 2">
            <a:extLst>
              <a:ext uri="{FF2B5EF4-FFF2-40B4-BE49-F238E27FC236}">
                <a16:creationId xmlns:a16="http://schemas.microsoft.com/office/drawing/2014/main" id="{A1DDF3FC-81C1-8CE6-1791-8B4A812EED8A}"/>
              </a:ext>
            </a:extLst>
          </p:cNvPr>
          <p:cNvGraphicFramePr/>
          <p:nvPr>
            <p:extLst>
              <p:ext uri="{D42A27DB-BD31-4B8C-83A1-F6EECF244321}">
                <p14:modId xmlns:p14="http://schemas.microsoft.com/office/powerpoint/2010/main" val="3840177699"/>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2946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80E6226-B120-2C78-260B-60E5344B9E5D}"/>
              </a:ext>
            </a:extLst>
          </p:cNvPr>
          <p:cNvSpPr txBox="1"/>
          <p:nvPr/>
        </p:nvSpPr>
        <p:spPr>
          <a:xfrm>
            <a:off x="2381250" y="1895475"/>
            <a:ext cx="8258175" cy="1015663"/>
          </a:xfrm>
          <a:prstGeom prst="rect">
            <a:avLst/>
          </a:prstGeom>
          <a:noFill/>
        </p:spPr>
        <p:txBody>
          <a:bodyPr wrap="square" rtlCol="0">
            <a:spAutoFit/>
          </a:bodyPr>
          <a:lstStyle/>
          <a:p>
            <a:r>
              <a:rPr lang="it-IT" sz="6000" b="1" dirty="0">
                <a:solidFill>
                  <a:srgbClr val="00B050"/>
                </a:solidFill>
              </a:rPr>
              <a:t>The way </a:t>
            </a:r>
            <a:r>
              <a:rPr lang="it-IT" sz="6000" b="1" dirty="0" err="1">
                <a:solidFill>
                  <a:srgbClr val="00B050"/>
                </a:solidFill>
              </a:rPr>
              <a:t>forward</a:t>
            </a:r>
            <a:r>
              <a:rPr lang="it-IT" sz="6000" b="1" dirty="0">
                <a:solidFill>
                  <a:srgbClr val="00B050"/>
                </a:solidFill>
              </a:rPr>
              <a:t>?</a:t>
            </a:r>
          </a:p>
        </p:txBody>
      </p:sp>
    </p:spTree>
    <p:extLst>
      <p:ext uri="{BB962C8B-B14F-4D97-AF65-F5344CB8AC3E}">
        <p14:creationId xmlns:p14="http://schemas.microsoft.com/office/powerpoint/2010/main" val="1246113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8068559-A908-4544-820D-53C1C2662506}"/>
              </a:ext>
            </a:extLst>
          </p:cNvPr>
          <p:cNvPicPr>
            <a:picLocks noChangeAspect="1"/>
          </p:cNvPicPr>
          <p:nvPr/>
        </p:nvPicPr>
        <p:blipFill>
          <a:blip r:embed="rId2"/>
          <a:stretch>
            <a:fillRect/>
          </a:stretch>
        </p:blipFill>
        <p:spPr>
          <a:xfrm>
            <a:off x="2399549" y="0"/>
            <a:ext cx="7392901" cy="6858000"/>
          </a:xfrm>
          <a:prstGeom prst="rect">
            <a:avLst/>
          </a:prstGeom>
        </p:spPr>
      </p:pic>
      <p:sp>
        <p:nvSpPr>
          <p:cNvPr id="4" name="CasellaDiTesto 3">
            <a:extLst>
              <a:ext uri="{FF2B5EF4-FFF2-40B4-BE49-F238E27FC236}">
                <a16:creationId xmlns:a16="http://schemas.microsoft.com/office/drawing/2014/main" id="{72303365-2B3C-44AD-99AE-4916D41F99BD}"/>
              </a:ext>
            </a:extLst>
          </p:cNvPr>
          <p:cNvSpPr txBox="1"/>
          <p:nvPr/>
        </p:nvSpPr>
        <p:spPr>
          <a:xfrm>
            <a:off x="0" y="6309199"/>
            <a:ext cx="2399549" cy="577081"/>
          </a:xfrm>
          <a:prstGeom prst="rect">
            <a:avLst/>
          </a:prstGeom>
          <a:noFill/>
        </p:spPr>
        <p:txBody>
          <a:bodyPr wrap="square" rtlCol="0">
            <a:spAutoFit/>
          </a:bodyPr>
          <a:lstStyle/>
          <a:p>
            <a:r>
              <a:rPr lang="it-IT" sz="1050" dirty="0">
                <a:hlinkClick r:id="rId3"/>
              </a:rPr>
              <a:t>https://journals.plos.org/plosbiology/article?id=10.1371/journal.pbio.3002234</a:t>
            </a:r>
            <a:endParaRPr lang="it-IT" sz="1050" dirty="0"/>
          </a:p>
          <a:p>
            <a:endParaRPr lang="it-IT" sz="1050" dirty="0"/>
          </a:p>
        </p:txBody>
      </p:sp>
      <p:sp>
        <p:nvSpPr>
          <p:cNvPr id="2" name="Rettangolo 1">
            <a:extLst>
              <a:ext uri="{FF2B5EF4-FFF2-40B4-BE49-F238E27FC236}">
                <a16:creationId xmlns:a16="http://schemas.microsoft.com/office/drawing/2014/main" id="{07D5303B-6B44-8AD7-4226-DEBC41F11D0D}"/>
              </a:ext>
            </a:extLst>
          </p:cNvPr>
          <p:cNvSpPr/>
          <p:nvPr/>
        </p:nvSpPr>
        <p:spPr>
          <a:xfrm>
            <a:off x="9792450" y="1738312"/>
            <a:ext cx="2161425" cy="338137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Unique path, defined, not always transparent, fallible, driven by the publisher (and its interests)</a:t>
            </a:r>
            <a:endParaRPr lang="it-IT" dirty="0"/>
          </a:p>
        </p:txBody>
      </p:sp>
      <p:sp>
        <p:nvSpPr>
          <p:cNvPr id="5" name="Rettangolo 4">
            <a:extLst>
              <a:ext uri="{FF2B5EF4-FFF2-40B4-BE49-F238E27FC236}">
                <a16:creationId xmlns:a16="http://schemas.microsoft.com/office/drawing/2014/main" id="{44ACCC11-9455-0EBD-CFAD-17B31C60DCC3}"/>
              </a:ext>
            </a:extLst>
          </p:cNvPr>
          <p:cNvSpPr/>
          <p:nvPr/>
        </p:nvSpPr>
        <p:spPr>
          <a:xfrm>
            <a:off x="161924" y="1738312"/>
            <a:ext cx="2161425" cy="338137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Multiple paths, transparent, interaction with the scientific community, driven by scientific interests</a:t>
            </a:r>
            <a:endParaRPr lang="it-IT" dirty="0"/>
          </a:p>
        </p:txBody>
      </p:sp>
    </p:spTree>
    <p:extLst>
      <p:ext uri="{BB962C8B-B14F-4D97-AF65-F5344CB8AC3E}">
        <p14:creationId xmlns:p14="http://schemas.microsoft.com/office/powerpoint/2010/main" val="254932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Bird's eye view of a river in a lush forest">
            <a:extLst>
              <a:ext uri="{FF2B5EF4-FFF2-40B4-BE49-F238E27FC236}">
                <a16:creationId xmlns:a16="http://schemas.microsoft.com/office/drawing/2014/main" id="{03D599E8-4183-C680-CDE7-87CAFEEB72C4}"/>
              </a:ext>
            </a:extLst>
          </p:cNvPr>
          <p:cNvPicPr>
            <a:picLocks noChangeAspect="1"/>
          </p:cNvPicPr>
          <p:nvPr/>
        </p:nvPicPr>
        <p:blipFill rotWithShape="1">
          <a:blip r:embed="rId2"/>
          <a:srcRect t="15730"/>
          <a:stretch/>
        </p:blipFill>
        <p:spPr>
          <a:xfrm>
            <a:off x="-3050" y="307437"/>
            <a:ext cx="12191977" cy="6858022"/>
          </a:xfrm>
          <a:prstGeom prst="rect">
            <a:avLst/>
          </a:prstGeom>
        </p:spPr>
      </p:pic>
      <p:sp>
        <p:nvSpPr>
          <p:cNvPr id="13" name="Rectangle 1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AC044E5-86FB-DFC0-106E-E98C27CBCCEE}"/>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6000">
                <a:solidFill>
                  <a:schemeClr val="bg1"/>
                </a:solidFill>
              </a:rPr>
              <a:t>The open ecosystem</a:t>
            </a:r>
          </a:p>
        </p:txBody>
      </p:sp>
      <p:sp>
        <p:nvSpPr>
          <p:cNvPr id="15" name="Rectangle 14">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ight logo">
            <a:extLst>
              <a:ext uri="{FF2B5EF4-FFF2-40B4-BE49-F238E27FC236}">
                <a16:creationId xmlns:a16="http://schemas.microsoft.com/office/drawing/2014/main" id="{B264E6AC-7CB3-968D-8207-7C410958E2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648" y="1641310"/>
            <a:ext cx="40290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3BF008C1-1341-F6C8-96D0-C74E4266DD01}"/>
              </a:ext>
            </a:extLst>
          </p:cNvPr>
          <p:cNvPicPr>
            <a:picLocks noChangeAspect="1"/>
          </p:cNvPicPr>
          <p:nvPr/>
        </p:nvPicPr>
        <p:blipFill>
          <a:blip r:embed="rId4"/>
          <a:stretch>
            <a:fillRect/>
          </a:stretch>
        </p:blipFill>
        <p:spPr>
          <a:xfrm>
            <a:off x="3381375" y="2728912"/>
            <a:ext cx="3338808" cy="861061"/>
          </a:xfrm>
          <a:prstGeom prst="rect">
            <a:avLst/>
          </a:prstGeom>
        </p:spPr>
      </p:pic>
      <p:pic>
        <p:nvPicPr>
          <p:cNvPr id="10" name="Immagine 9">
            <a:extLst>
              <a:ext uri="{FF2B5EF4-FFF2-40B4-BE49-F238E27FC236}">
                <a16:creationId xmlns:a16="http://schemas.microsoft.com/office/drawing/2014/main" id="{240DF840-9EBD-06F8-30F0-810B082B84B1}"/>
              </a:ext>
            </a:extLst>
          </p:cNvPr>
          <p:cNvPicPr>
            <a:picLocks noChangeAspect="1"/>
          </p:cNvPicPr>
          <p:nvPr/>
        </p:nvPicPr>
        <p:blipFill>
          <a:blip r:embed="rId5"/>
          <a:stretch>
            <a:fillRect/>
          </a:stretch>
        </p:blipFill>
        <p:spPr>
          <a:xfrm>
            <a:off x="7577873" y="2499679"/>
            <a:ext cx="2857500" cy="1276350"/>
          </a:xfrm>
          <a:prstGeom prst="rect">
            <a:avLst/>
          </a:prstGeom>
        </p:spPr>
      </p:pic>
      <p:pic>
        <p:nvPicPr>
          <p:cNvPr id="14" name="Immagine 13">
            <a:extLst>
              <a:ext uri="{FF2B5EF4-FFF2-40B4-BE49-F238E27FC236}">
                <a16:creationId xmlns:a16="http://schemas.microsoft.com/office/drawing/2014/main" id="{E47C1006-B709-1BAC-47BE-D60B4397C67E}"/>
              </a:ext>
            </a:extLst>
          </p:cNvPr>
          <p:cNvPicPr>
            <a:picLocks noChangeAspect="1"/>
          </p:cNvPicPr>
          <p:nvPr/>
        </p:nvPicPr>
        <p:blipFill>
          <a:blip r:embed="rId6"/>
          <a:stretch>
            <a:fillRect/>
          </a:stretch>
        </p:blipFill>
        <p:spPr>
          <a:xfrm>
            <a:off x="8569006" y="3789507"/>
            <a:ext cx="2202371" cy="594412"/>
          </a:xfrm>
          <a:prstGeom prst="rect">
            <a:avLst/>
          </a:prstGeom>
        </p:spPr>
      </p:pic>
      <p:pic>
        <p:nvPicPr>
          <p:cNvPr id="17" name="Immagine 16">
            <a:extLst>
              <a:ext uri="{FF2B5EF4-FFF2-40B4-BE49-F238E27FC236}">
                <a16:creationId xmlns:a16="http://schemas.microsoft.com/office/drawing/2014/main" id="{59B56DDA-1B03-D5A4-5245-DD06E1BA27B7}"/>
              </a:ext>
            </a:extLst>
          </p:cNvPr>
          <p:cNvPicPr>
            <a:picLocks noChangeAspect="1"/>
          </p:cNvPicPr>
          <p:nvPr/>
        </p:nvPicPr>
        <p:blipFill>
          <a:blip r:embed="rId7"/>
          <a:stretch>
            <a:fillRect/>
          </a:stretch>
        </p:blipFill>
        <p:spPr>
          <a:xfrm>
            <a:off x="310775" y="3670096"/>
            <a:ext cx="2712902" cy="659895"/>
          </a:xfrm>
          <a:prstGeom prst="rect">
            <a:avLst/>
          </a:prstGeom>
        </p:spPr>
      </p:pic>
      <p:pic>
        <p:nvPicPr>
          <p:cNvPr id="19" name="Immagine 18">
            <a:extLst>
              <a:ext uri="{FF2B5EF4-FFF2-40B4-BE49-F238E27FC236}">
                <a16:creationId xmlns:a16="http://schemas.microsoft.com/office/drawing/2014/main" id="{C3BA1767-5821-FB12-D690-24D15F0C848C}"/>
              </a:ext>
            </a:extLst>
          </p:cNvPr>
          <p:cNvPicPr>
            <a:picLocks noChangeAspect="1"/>
          </p:cNvPicPr>
          <p:nvPr/>
        </p:nvPicPr>
        <p:blipFill>
          <a:blip r:embed="rId8"/>
          <a:stretch>
            <a:fillRect/>
          </a:stretch>
        </p:blipFill>
        <p:spPr>
          <a:xfrm>
            <a:off x="2156027" y="4378676"/>
            <a:ext cx="2933936" cy="517029"/>
          </a:xfrm>
          <a:prstGeom prst="rect">
            <a:avLst/>
          </a:prstGeom>
        </p:spPr>
      </p:pic>
      <p:pic>
        <p:nvPicPr>
          <p:cNvPr id="20" name="Picture 10">
            <a:extLst>
              <a:ext uri="{FF2B5EF4-FFF2-40B4-BE49-F238E27FC236}">
                <a16:creationId xmlns:a16="http://schemas.microsoft.com/office/drawing/2014/main" id="{222B14CF-5F4A-1164-5E51-80122CFEE4F5}"/>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9566328" y="4649397"/>
            <a:ext cx="2410097" cy="5723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Review Commons">
            <a:extLst>
              <a:ext uri="{FF2B5EF4-FFF2-40B4-BE49-F238E27FC236}">
                <a16:creationId xmlns:a16="http://schemas.microsoft.com/office/drawing/2014/main" id="{2139CE17-E446-EF27-85FC-BD65E8DAAD19}"/>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9566328" y="5408397"/>
            <a:ext cx="1939835" cy="1068888"/>
          </a:xfrm>
          <a:prstGeom prst="rect">
            <a:avLst/>
          </a:prstGeom>
          <a:noFill/>
          <a:extLst>
            <a:ext uri="{909E8E84-426E-40DD-AFC4-6F175D3DCCD1}">
              <a14:hiddenFill xmlns:a14="http://schemas.microsoft.com/office/drawing/2010/main">
                <a:solidFill>
                  <a:srgbClr val="FFFFFF"/>
                </a:solidFill>
              </a14:hiddenFill>
            </a:ext>
          </a:extLst>
        </p:spPr>
      </p:pic>
      <p:pic>
        <p:nvPicPr>
          <p:cNvPr id="23" name="Immagine 22">
            <a:extLst>
              <a:ext uri="{FF2B5EF4-FFF2-40B4-BE49-F238E27FC236}">
                <a16:creationId xmlns:a16="http://schemas.microsoft.com/office/drawing/2014/main" id="{3F7D946A-68F6-C7AE-FA85-B79726489932}"/>
              </a:ext>
            </a:extLst>
          </p:cNvPr>
          <p:cNvPicPr>
            <a:picLocks noChangeAspect="1"/>
          </p:cNvPicPr>
          <p:nvPr/>
        </p:nvPicPr>
        <p:blipFill>
          <a:blip r:embed="rId11"/>
          <a:stretch>
            <a:fillRect/>
          </a:stretch>
        </p:blipFill>
        <p:spPr>
          <a:xfrm>
            <a:off x="4685811" y="3660409"/>
            <a:ext cx="2020433" cy="740407"/>
          </a:xfrm>
          <a:prstGeom prst="rect">
            <a:avLst/>
          </a:prstGeom>
        </p:spPr>
      </p:pic>
      <p:pic>
        <p:nvPicPr>
          <p:cNvPr id="1036" name="Picture 12" descr="BioRxiv">
            <a:extLst>
              <a:ext uri="{FF2B5EF4-FFF2-40B4-BE49-F238E27FC236}">
                <a16:creationId xmlns:a16="http://schemas.microsoft.com/office/drawing/2014/main" id="{7EA90B01-8E97-933C-CC4B-3221CBB4955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8213" y="2809651"/>
            <a:ext cx="1771284" cy="613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206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C98D4DEC-3EB3-0B46-AC05-0034E61E4F74}"/>
              </a:ext>
            </a:extLst>
          </p:cNvPr>
          <p:cNvSpPr txBox="1"/>
          <p:nvPr/>
        </p:nvSpPr>
        <p:spPr>
          <a:xfrm>
            <a:off x="5724525" y="981075"/>
            <a:ext cx="6238875" cy="4524315"/>
          </a:xfrm>
          <a:prstGeom prst="rect">
            <a:avLst/>
          </a:prstGeom>
          <a:noFill/>
        </p:spPr>
        <p:txBody>
          <a:bodyPr wrap="square" rtlCol="0">
            <a:spAutoFit/>
          </a:bodyPr>
          <a:lstStyle/>
          <a:p>
            <a:r>
              <a:rPr lang="it-IT" sz="4800" dirty="0">
                <a:solidFill>
                  <a:schemeClr val="bg1"/>
                </a:solidFill>
              </a:rPr>
              <a:t>Vision:</a:t>
            </a:r>
          </a:p>
          <a:p>
            <a:r>
              <a:rPr lang="it-IT" sz="4800" dirty="0">
                <a:solidFill>
                  <a:schemeClr val="bg1"/>
                </a:solidFill>
              </a:rPr>
              <a:t>A global </a:t>
            </a:r>
            <a:r>
              <a:rPr lang="it-IT" sz="4800" dirty="0" err="1">
                <a:solidFill>
                  <a:schemeClr val="bg1"/>
                </a:solidFill>
              </a:rPr>
              <a:t>federation</a:t>
            </a:r>
            <a:r>
              <a:rPr lang="it-IT" sz="4800" dirty="0">
                <a:solidFill>
                  <a:schemeClr val="bg1"/>
                </a:solidFill>
              </a:rPr>
              <a:t> of </a:t>
            </a:r>
            <a:r>
              <a:rPr lang="it-IT" sz="4800" dirty="0" err="1">
                <a:solidFill>
                  <a:schemeClr val="bg1"/>
                </a:solidFill>
              </a:rPr>
              <a:t>diamond</a:t>
            </a:r>
            <a:r>
              <a:rPr lang="it-IT" sz="4800" dirty="0">
                <a:solidFill>
                  <a:schemeClr val="bg1"/>
                </a:solidFill>
              </a:rPr>
              <a:t> OA </a:t>
            </a:r>
            <a:r>
              <a:rPr lang="it-IT" sz="4800" dirty="0" err="1">
                <a:solidFill>
                  <a:schemeClr val="bg1"/>
                </a:solidFill>
              </a:rPr>
              <a:t>initiatives</a:t>
            </a:r>
            <a:endParaRPr lang="it-IT" sz="4800" dirty="0">
              <a:solidFill>
                <a:schemeClr val="bg1"/>
              </a:solidFill>
            </a:endParaRPr>
          </a:p>
          <a:p>
            <a:r>
              <a:rPr lang="it-IT" sz="4800" dirty="0">
                <a:solidFill>
                  <a:schemeClr val="bg1"/>
                </a:solidFill>
              </a:rPr>
              <a:t>(open </a:t>
            </a:r>
            <a:r>
              <a:rPr lang="it-IT" sz="4800" dirty="0" err="1">
                <a:solidFill>
                  <a:schemeClr val="bg1"/>
                </a:solidFill>
              </a:rPr>
              <a:t>infrastructures</a:t>
            </a:r>
            <a:r>
              <a:rPr lang="it-IT" sz="4800" dirty="0">
                <a:solidFill>
                  <a:schemeClr val="bg1"/>
                </a:solidFill>
              </a:rPr>
              <a:t> </a:t>
            </a:r>
            <a:r>
              <a:rPr lang="it-IT" sz="4800" dirty="0" err="1">
                <a:solidFill>
                  <a:schemeClr val="bg1"/>
                </a:solidFill>
              </a:rPr>
              <a:t>scholar</a:t>
            </a:r>
            <a:r>
              <a:rPr lang="it-IT" sz="4800" dirty="0">
                <a:solidFill>
                  <a:schemeClr val="bg1"/>
                </a:solidFill>
              </a:rPr>
              <a:t>-led)</a:t>
            </a:r>
          </a:p>
          <a:p>
            <a:endParaRPr lang="it-IT" sz="4800" dirty="0"/>
          </a:p>
        </p:txBody>
      </p:sp>
    </p:spTree>
    <p:extLst>
      <p:ext uri="{BB962C8B-B14F-4D97-AF65-F5344CB8AC3E}">
        <p14:creationId xmlns:p14="http://schemas.microsoft.com/office/powerpoint/2010/main" val="3420884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726908CC-6AC4-4222-8250-B90B6072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F2F606D8-696E-4B76-BB10-43672AA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751" y="302429"/>
            <a:ext cx="11550506" cy="6053922"/>
          </a:xfrm>
          <a:prstGeom prst="rect">
            <a:avLst/>
          </a:prstGeom>
          <a:solidFill>
            <a:schemeClr val="bg1"/>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a:extLst>
              <a:ext uri="{FF2B5EF4-FFF2-40B4-BE49-F238E27FC236}">
                <a16:creationId xmlns:a16="http://schemas.microsoft.com/office/drawing/2014/main" id="{539AFB07-EC0A-C4D2-F7BD-2FD7DD9C4C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35" r="-1" b="3527"/>
          <a:stretch/>
        </p:blipFill>
        <p:spPr bwMode="auto">
          <a:xfrm>
            <a:off x="352751" y="302429"/>
            <a:ext cx="11550506" cy="6053920"/>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3ABF1881-5AFD-48F9-979A-19EE2FE30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608" y="2735029"/>
            <a:ext cx="148286"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84224FC0-C39E-E446-287F-0F4FDC5616F6}"/>
              </a:ext>
            </a:extLst>
          </p:cNvPr>
          <p:cNvSpPr txBox="1"/>
          <p:nvPr/>
        </p:nvSpPr>
        <p:spPr>
          <a:xfrm>
            <a:off x="278608" y="6472445"/>
            <a:ext cx="10622105" cy="584775"/>
          </a:xfrm>
          <a:prstGeom prst="rect">
            <a:avLst/>
          </a:prstGeom>
          <a:noFill/>
        </p:spPr>
        <p:txBody>
          <a:bodyPr wrap="square" rtlCol="0">
            <a:spAutoFit/>
          </a:bodyPr>
          <a:lstStyle/>
          <a:p>
            <a:r>
              <a:rPr lang="it-IT" sz="1400" dirty="0" err="1"/>
              <a:t>Towards</a:t>
            </a:r>
            <a:r>
              <a:rPr lang="it-IT" sz="1400" dirty="0"/>
              <a:t> a </a:t>
            </a:r>
            <a:r>
              <a:rPr lang="it-IT" sz="1400" dirty="0" err="1"/>
              <a:t>federated</a:t>
            </a:r>
            <a:r>
              <a:rPr lang="it-IT" sz="1400" dirty="0"/>
              <a:t> global community of global open access </a:t>
            </a:r>
            <a:r>
              <a:rPr lang="it-IT" sz="1400" dirty="0">
                <a:hlinkClick r:id="rId3"/>
              </a:rPr>
              <a:t>https://thd.hypotheses.org/296</a:t>
            </a:r>
            <a:endParaRPr lang="it-IT" sz="1400" dirty="0"/>
          </a:p>
          <a:p>
            <a:endParaRPr lang="it-IT" dirty="0"/>
          </a:p>
        </p:txBody>
      </p:sp>
    </p:spTree>
    <p:extLst>
      <p:ext uri="{BB962C8B-B14F-4D97-AF65-F5344CB8AC3E}">
        <p14:creationId xmlns:p14="http://schemas.microsoft.com/office/powerpoint/2010/main" val="2443479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205E639C-2715-BC63-3A6C-8B79E6ECDF58}"/>
              </a:ext>
            </a:extLst>
          </p:cNvPr>
          <p:cNvSpPr txBox="1"/>
          <p:nvPr/>
        </p:nvSpPr>
        <p:spPr>
          <a:xfrm>
            <a:off x="838201" y="1171793"/>
            <a:ext cx="6097656" cy="5355312"/>
          </a:xfrm>
          <a:prstGeom prst="rect">
            <a:avLst/>
          </a:prstGeom>
          <a:noFill/>
        </p:spPr>
        <p:txBody>
          <a:bodyPr wrap="square">
            <a:spAutoFit/>
          </a:bodyPr>
          <a:lstStyle/>
          <a:p>
            <a:pPr algn="l"/>
            <a:r>
              <a:rPr lang="en-US" b="0" i="0" dirty="0">
                <a:effectLst/>
                <a:latin typeface="Arial" panose="020B0604020202020204" pitchFamily="34" charset="0"/>
              </a:rPr>
              <a:t>You are free to: </a:t>
            </a:r>
          </a:p>
          <a:p>
            <a:pPr algn="l"/>
            <a:endParaRPr lang="en-US" b="0" i="0" dirty="0">
              <a:effectLst/>
              <a:latin typeface="Arial" panose="020B0604020202020204" pitchFamily="34" charset="0"/>
            </a:endParaRPr>
          </a:p>
          <a:p>
            <a:pPr marL="285750" indent="-285750" algn="l">
              <a:buFont typeface="Arial" panose="020B0604020202020204" pitchFamily="34" charset="0"/>
              <a:buChar char="•"/>
            </a:pPr>
            <a:r>
              <a:rPr lang="en-US" b="0" i="0" dirty="0">
                <a:solidFill>
                  <a:srgbClr val="000000"/>
                </a:solidFill>
                <a:effectLst/>
                <a:latin typeface="source sans pro" panose="020B0503030403020204" pitchFamily="34" charset="0"/>
              </a:rPr>
              <a:t>copy and redistribute in any medium or format for any purpose, even commercially</a:t>
            </a:r>
          </a:p>
          <a:p>
            <a:pPr marL="285750" indent="-285750" algn="l">
              <a:buFont typeface="Arial" panose="020B0604020202020204" pitchFamily="34" charset="0"/>
              <a:buChar char="•"/>
            </a:pPr>
            <a:r>
              <a:rPr lang="en-US" b="0" i="0" dirty="0">
                <a:solidFill>
                  <a:srgbClr val="000000"/>
                </a:solidFill>
                <a:effectLst/>
                <a:latin typeface="source sans pro" panose="020B0503030403020204" pitchFamily="34" charset="0"/>
              </a:rPr>
              <a:t>remix, transform, and build upon for any purpose, even commercially</a:t>
            </a:r>
            <a:endParaRPr lang="en-US" b="0" i="0" dirty="0">
              <a:effectLst/>
              <a:latin typeface="Arial" panose="020B0604020202020204" pitchFamily="34" charset="0"/>
            </a:endParaRPr>
          </a:p>
          <a:p>
            <a:pPr algn="l"/>
            <a:endParaRPr lang="en-US" b="0" i="0" dirty="0">
              <a:effectLst/>
              <a:latin typeface="Arial" panose="020B0604020202020204" pitchFamily="34" charset="0"/>
            </a:endParaRPr>
          </a:p>
          <a:p>
            <a:pPr algn="l"/>
            <a:r>
              <a:rPr lang="en-US" b="0" i="0" dirty="0">
                <a:effectLst/>
                <a:latin typeface="Arial" panose="020B0604020202020204" pitchFamily="34" charset="0"/>
              </a:rPr>
              <a:t>this presentation</a:t>
            </a:r>
          </a:p>
          <a:p>
            <a:pPr algn="l"/>
            <a:endParaRPr lang="en-US" dirty="0">
              <a:latin typeface="Arial" panose="020B0604020202020204" pitchFamily="34" charset="0"/>
            </a:endParaRPr>
          </a:p>
          <a:p>
            <a:pPr algn="l"/>
            <a:r>
              <a:rPr lang="en-US" b="0" i="0" dirty="0">
                <a:effectLst/>
                <a:latin typeface="Arial" panose="020B0604020202020204" pitchFamily="34" charset="0"/>
              </a:rPr>
              <a:t>Provided that: </a:t>
            </a:r>
          </a:p>
          <a:p>
            <a:pPr algn="l"/>
            <a:endParaRPr lang="en-US" b="0" i="0" dirty="0">
              <a:effectLst/>
              <a:latin typeface="Arial" panose="020B0604020202020204" pitchFamily="34" charset="0"/>
            </a:endParaRPr>
          </a:p>
          <a:p>
            <a:pPr algn="l"/>
            <a:r>
              <a:rPr lang="en-US" b="0" i="0" dirty="0">
                <a:solidFill>
                  <a:srgbClr val="000000"/>
                </a:solidFill>
                <a:effectLst/>
                <a:latin typeface="source sans pro" panose="020B0503030403020204" pitchFamily="34" charset="0"/>
              </a:rPr>
              <a:t>You give </a:t>
            </a:r>
            <a:r>
              <a:rPr lang="en-US" b="0" i="0" u="none" strike="noStrike" dirty="0">
                <a:effectLst/>
                <a:latin typeface="source sans pro" panose="020B0503030403020204" pitchFamily="34" charset="0"/>
                <a:hlinkClick r:id="rId2"/>
              </a:rPr>
              <a:t>appropriate credit </a:t>
            </a:r>
            <a:r>
              <a:rPr lang="en-US" b="0" i="0" dirty="0">
                <a:solidFill>
                  <a:srgbClr val="000000"/>
                </a:solidFill>
                <a:effectLst/>
                <a:latin typeface="source sans pro" panose="020B0503030403020204" pitchFamily="34" charset="0"/>
              </a:rPr>
              <a:t>, provide a link to the license, and </a:t>
            </a:r>
            <a:r>
              <a:rPr lang="en-US" b="0" i="0" u="none" strike="noStrike" dirty="0">
                <a:solidFill>
                  <a:srgbClr val="000000"/>
                </a:solidFill>
                <a:effectLst/>
                <a:latin typeface="source sans pro" panose="020B0503030403020204" pitchFamily="34" charset="0"/>
                <a:hlinkClick r:id="rId3"/>
              </a:rPr>
              <a:t>indicate if changes were made </a:t>
            </a:r>
            <a:endParaRPr lang="en-US" b="0" i="0" u="none" strike="noStrike" dirty="0">
              <a:solidFill>
                <a:srgbClr val="000000"/>
              </a:solidFill>
              <a:effectLst/>
              <a:latin typeface="source sans pro" panose="020B0503030403020204" pitchFamily="34" charset="0"/>
            </a:endParaRPr>
          </a:p>
          <a:p>
            <a:pPr algn="l"/>
            <a:endParaRPr lang="en-US" dirty="0">
              <a:solidFill>
                <a:srgbClr val="000000"/>
              </a:solidFill>
              <a:latin typeface="source sans pro" panose="020B0503030403020204" pitchFamily="34" charset="0"/>
            </a:endParaRPr>
          </a:p>
          <a:p>
            <a:pPr algn="l"/>
            <a:r>
              <a:rPr lang="en-US" b="0" i="0" dirty="0">
                <a:solidFill>
                  <a:srgbClr val="000000"/>
                </a:solidFill>
                <a:effectLst/>
                <a:latin typeface="source sans pro" panose="020B0503030403020204" pitchFamily="34" charset="0"/>
              </a:rPr>
              <a:t>If you remix, transform, or build upon the material, you distribute your contributions under the </a:t>
            </a:r>
            <a:r>
              <a:rPr lang="en-US" b="0" i="0" u="none" strike="noStrike" dirty="0">
                <a:effectLst/>
                <a:latin typeface="source sans pro" panose="020B0503030403020204" pitchFamily="34" charset="0"/>
                <a:hlinkClick r:id="rId4"/>
              </a:rPr>
              <a:t>same license </a:t>
            </a:r>
            <a:r>
              <a:rPr lang="en-US" b="0" i="0" dirty="0">
                <a:solidFill>
                  <a:srgbClr val="000000"/>
                </a:solidFill>
                <a:effectLst/>
                <a:latin typeface="source sans pro" panose="020B0503030403020204" pitchFamily="34" charset="0"/>
              </a:rPr>
              <a:t>as the original.</a:t>
            </a:r>
          </a:p>
          <a:p>
            <a:pPr algn="l"/>
            <a:r>
              <a:rPr lang="en-US" b="0" i="0" dirty="0">
                <a:effectLst/>
                <a:latin typeface="Arial" panose="020B0604020202020204" pitchFamily="34" charset="0"/>
              </a:rPr>
              <a:t>the images used in this presentation are from </a:t>
            </a:r>
            <a:r>
              <a:rPr lang="en-US" b="0" i="0" dirty="0" err="1">
                <a:effectLst/>
                <a:latin typeface="Arial" panose="020B0604020202020204" pitchFamily="34" charset="0"/>
                <a:hlinkClick r:id="rId5"/>
              </a:rPr>
              <a:t>unsplash</a:t>
            </a:r>
            <a:r>
              <a:rPr lang="en-US" b="0" i="0" dirty="0">
                <a:effectLst/>
                <a:latin typeface="Arial" panose="020B0604020202020204" pitchFamily="34" charset="0"/>
              </a:rPr>
              <a:t> </a:t>
            </a:r>
          </a:p>
          <a:p>
            <a:pPr algn="l"/>
            <a:r>
              <a:rPr lang="en-US" b="0" i="0" dirty="0">
                <a:effectLst/>
                <a:latin typeface="Arial" panose="020B0604020202020204" pitchFamily="34" charset="0"/>
              </a:rPr>
              <a:t>we thank the authors</a:t>
            </a:r>
          </a:p>
        </p:txBody>
      </p:sp>
      <p:pic>
        <p:nvPicPr>
          <p:cNvPr id="8" name="Immagine 7">
            <a:extLst>
              <a:ext uri="{FF2B5EF4-FFF2-40B4-BE49-F238E27FC236}">
                <a16:creationId xmlns:a16="http://schemas.microsoft.com/office/drawing/2014/main" id="{DFC9825C-4FB8-5278-7439-0A4E82CB3FFD}"/>
              </a:ext>
            </a:extLst>
          </p:cNvPr>
          <p:cNvPicPr>
            <a:picLocks noChangeAspect="1"/>
          </p:cNvPicPr>
          <p:nvPr/>
        </p:nvPicPr>
        <p:blipFill>
          <a:blip r:embed="rId6"/>
          <a:stretch>
            <a:fillRect/>
          </a:stretch>
        </p:blipFill>
        <p:spPr>
          <a:xfrm>
            <a:off x="8304972" y="541683"/>
            <a:ext cx="2857500" cy="1600200"/>
          </a:xfrm>
          <a:prstGeom prst="rect">
            <a:avLst/>
          </a:prstGeom>
        </p:spPr>
      </p:pic>
      <p:pic>
        <p:nvPicPr>
          <p:cNvPr id="1028" name="Picture 4" descr="Creative Commons Licenses">
            <a:extLst>
              <a:ext uri="{FF2B5EF4-FFF2-40B4-BE49-F238E27FC236}">
                <a16:creationId xmlns:a16="http://schemas.microsoft.com/office/drawing/2014/main" id="{996C3ED4-0F77-C1D8-2829-60BFCE691EF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994" t="25503" r="11070" b="27517"/>
          <a:stretch/>
        </p:blipFill>
        <p:spPr bwMode="auto">
          <a:xfrm>
            <a:off x="10039350" y="6134100"/>
            <a:ext cx="1000125" cy="33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477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FC29279D-4C91-4FA1-7602-69CC5397BF88}"/>
              </a:ext>
            </a:extLst>
          </p:cNvPr>
          <p:cNvPicPr>
            <a:picLocks noChangeAspect="1"/>
          </p:cNvPicPr>
          <p:nvPr/>
        </p:nvPicPr>
        <p:blipFill rotWithShape="1">
          <a:blip r:embed="rId2"/>
          <a:srcRect l="18516" t="33472" r="19765" b="9028"/>
          <a:stretch/>
        </p:blipFill>
        <p:spPr>
          <a:xfrm>
            <a:off x="114300" y="0"/>
            <a:ext cx="7524750" cy="3943351"/>
          </a:xfrm>
          <a:prstGeom prst="rect">
            <a:avLst/>
          </a:prstGeom>
        </p:spPr>
      </p:pic>
      <p:pic>
        <p:nvPicPr>
          <p:cNvPr id="3" name="Immagine 2">
            <a:extLst>
              <a:ext uri="{FF2B5EF4-FFF2-40B4-BE49-F238E27FC236}">
                <a16:creationId xmlns:a16="http://schemas.microsoft.com/office/drawing/2014/main" id="{E57CCC55-08B3-7D42-12AD-3B8EE46E2440}"/>
              </a:ext>
            </a:extLst>
          </p:cNvPr>
          <p:cNvPicPr>
            <a:picLocks noChangeAspect="1"/>
          </p:cNvPicPr>
          <p:nvPr/>
        </p:nvPicPr>
        <p:blipFill rotWithShape="1">
          <a:blip r:embed="rId3"/>
          <a:srcRect l="16406" t="26251" r="21562" b="7916"/>
          <a:stretch/>
        </p:blipFill>
        <p:spPr>
          <a:xfrm>
            <a:off x="4762499" y="2793751"/>
            <a:ext cx="6010275" cy="3587999"/>
          </a:xfrm>
          <a:prstGeom prst="rect">
            <a:avLst/>
          </a:prstGeom>
        </p:spPr>
      </p:pic>
      <p:sp>
        <p:nvSpPr>
          <p:cNvPr id="8" name="CasellaDiTesto 7">
            <a:extLst>
              <a:ext uri="{FF2B5EF4-FFF2-40B4-BE49-F238E27FC236}">
                <a16:creationId xmlns:a16="http://schemas.microsoft.com/office/drawing/2014/main" id="{20FBD977-A065-B7E4-7FE6-24C2747830B3}"/>
              </a:ext>
            </a:extLst>
          </p:cNvPr>
          <p:cNvSpPr txBox="1"/>
          <p:nvPr/>
        </p:nvSpPr>
        <p:spPr>
          <a:xfrm>
            <a:off x="114300" y="6012418"/>
            <a:ext cx="6097554" cy="646331"/>
          </a:xfrm>
          <a:prstGeom prst="rect">
            <a:avLst/>
          </a:prstGeom>
          <a:noFill/>
        </p:spPr>
        <p:txBody>
          <a:bodyPr wrap="square">
            <a:spAutoFit/>
          </a:bodyPr>
          <a:lstStyle/>
          <a:p>
            <a:r>
              <a:rPr lang="it-IT" dirty="0">
                <a:hlinkClick r:id="rId4"/>
              </a:rPr>
              <a:t>https://globaldiamantoa.org/manifiesto/</a:t>
            </a:r>
            <a:endParaRPr lang="it-IT" dirty="0"/>
          </a:p>
          <a:p>
            <a:endParaRPr lang="it-IT" dirty="0"/>
          </a:p>
        </p:txBody>
      </p:sp>
    </p:spTree>
    <p:extLst>
      <p:ext uri="{BB962C8B-B14F-4D97-AF65-F5344CB8AC3E}">
        <p14:creationId xmlns:p14="http://schemas.microsoft.com/office/powerpoint/2010/main" val="155366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24C0717-E97A-7BE1-7452-C64AA2D1C192}"/>
              </a:ext>
            </a:extLst>
          </p:cNvPr>
          <p:cNvSpPr/>
          <p:nvPr/>
        </p:nvSpPr>
        <p:spPr>
          <a:xfrm>
            <a:off x="0" y="1343025"/>
            <a:ext cx="8915400" cy="1247775"/>
          </a:xfrm>
          <a:prstGeom prst="rect">
            <a:avLst/>
          </a:prstGeom>
          <a:solidFill>
            <a:schemeClr val="accent1">
              <a:alpha val="7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What role for </a:t>
            </a:r>
            <a:r>
              <a:rPr lang="en-US" sz="3200" b="1" dirty="0"/>
              <a:t>institutions</a:t>
            </a:r>
            <a:r>
              <a:rPr lang="en-US" sz="3200" dirty="0"/>
              <a:t> and </a:t>
            </a:r>
            <a:r>
              <a:rPr lang="en-US" sz="4000" b="1" dirty="0"/>
              <a:t>scientific societies</a:t>
            </a:r>
            <a:r>
              <a:rPr lang="en-US" sz="3200" dirty="0"/>
              <a:t>?</a:t>
            </a:r>
          </a:p>
        </p:txBody>
      </p:sp>
      <p:sp>
        <p:nvSpPr>
          <p:cNvPr id="3" name="Rettangolo 2">
            <a:extLst>
              <a:ext uri="{FF2B5EF4-FFF2-40B4-BE49-F238E27FC236}">
                <a16:creationId xmlns:a16="http://schemas.microsoft.com/office/drawing/2014/main" id="{26E5E434-66BD-E3AE-C565-319F1E8124CC}"/>
              </a:ext>
            </a:extLst>
          </p:cNvPr>
          <p:cNvSpPr/>
          <p:nvPr/>
        </p:nvSpPr>
        <p:spPr>
          <a:xfrm>
            <a:off x="0" y="3619499"/>
            <a:ext cx="8877300" cy="1895475"/>
          </a:xfrm>
          <a:prstGeom prst="rect">
            <a:avLst/>
          </a:prstGeom>
          <a:solidFill>
            <a:schemeClr val="accent1">
              <a:alpha val="7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Develop </a:t>
            </a:r>
            <a:r>
              <a:rPr lang="en-US" sz="4400" b="1" dirty="0"/>
              <a:t>federated diamond </a:t>
            </a:r>
            <a:r>
              <a:rPr lang="en-US" sz="3200" dirty="0"/>
              <a:t>open access initiatives</a:t>
            </a:r>
          </a:p>
          <a:p>
            <a:pPr algn="ctr"/>
            <a:r>
              <a:rPr lang="en-US" sz="3200" dirty="0"/>
              <a:t>Support public infrastructures</a:t>
            </a:r>
          </a:p>
        </p:txBody>
      </p:sp>
    </p:spTree>
    <p:extLst>
      <p:ext uri="{BB962C8B-B14F-4D97-AF65-F5344CB8AC3E}">
        <p14:creationId xmlns:p14="http://schemas.microsoft.com/office/powerpoint/2010/main" val="4060075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D1FF150-8801-D7B3-D12D-234BE4827950}"/>
              </a:ext>
            </a:extLst>
          </p:cNvPr>
          <p:cNvSpPr txBox="1"/>
          <p:nvPr/>
        </p:nvSpPr>
        <p:spPr>
          <a:xfrm>
            <a:off x="1838131" y="1859340"/>
            <a:ext cx="8873412" cy="3139321"/>
          </a:xfrm>
          <a:prstGeom prst="rect">
            <a:avLst/>
          </a:prstGeom>
          <a:noFill/>
        </p:spPr>
        <p:txBody>
          <a:bodyPr wrap="square">
            <a:spAutoFit/>
          </a:bodyPr>
          <a:lstStyle/>
          <a:p>
            <a:r>
              <a:rPr lang="en-US" b="0" i="0" dirty="0">
                <a:solidFill>
                  <a:srgbClr val="000000"/>
                </a:solidFill>
                <a:effectLst/>
                <a:latin typeface="Verdana" panose="020B0604030504040204" pitchFamily="34" charset="0"/>
              </a:rPr>
              <a:t>The simplest way to make a program free is to put it in the public domain, uncopyrighted. This allows people to share the program and their improvements, if they are so minded. But it also allows uncooperative people to convert the program into proprietary software. They can make changes, many or few, and distribute the result as a proprietary product. </a:t>
            </a:r>
            <a:r>
              <a:rPr lang="en-US" b="1" i="0" dirty="0">
                <a:solidFill>
                  <a:srgbClr val="000000"/>
                </a:solidFill>
                <a:effectLst/>
                <a:latin typeface="Verdana" panose="020B0604030504040204" pitchFamily="34" charset="0"/>
              </a:rPr>
              <a:t>People who receive the program in that modified form do not have the freedom that the original author gave them; the middleman has stripped it away</a:t>
            </a:r>
          </a:p>
          <a:p>
            <a:r>
              <a:rPr lang="en-US" b="1" dirty="0">
                <a:solidFill>
                  <a:srgbClr val="000000"/>
                </a:solidFill>
                <a:latin typeface="Verdana" panose="020B0604030504040204" pitchFamily="34" charset="0"/>
              </a:rPr>
              <a:t>[</a:t>
            </a:r>
            <a:r>
              <a:rPr lang="en-US" b="0" i="0" dirty="0">
                <a:solidFill>
                  <a:srgbClr val="000000"/>
                </a:solidFill>
                <a:effectLst/>
                <a:latin typeface="Verdana" panose="020B0604030504040204" pitchFamily="34" charset="0"/>
              </a:rPr>
              <a:t>R.M. Stallman, “</a:t>
            </a:r>
            <a:r>
              <a:rPr lang="en-US" b="0" i="0" u="none" strike="noStrike" dirty="0">
                <a:solidFill>
                  <a:srgbClr val="003399"/>
                </a:solidFill>
                <a:effectLst/>
                <a:latin typeface="Verdana" panose="020B0604030504040204" pitchFamily="34" charset="0"/>
                <a:hlinkClick r:id="rId2"/>
              </a:rPr>
              <a:t>What is copyleft?</a:t>
            </a:r>
            <a:r>
              <a:rPr lang="en-US" b="0" i="0" dirty="0">
                <a:solidFill>
                  <a:srgbClr val="000000"/>
                </a:solidFill>
                <a:effectLst/>
                <a:latin typeface="Verdana" panose="020B0604030504040204" pitchFamily="34" charset="0"/>
              </a:rPr>
              <a:t>“, in J. Gay (ed) </a:t>
            </a:r>
            <a:r>
              <a:rPr lang="en-US" b="0" i="1" u="none" strike="noStrike" dirty="0">
                <a:solidFill>
                  <a:srgbClr val="003399"/>
                </a:solidFill>
                <a:effectLst/>
                <a:latin typeface="Verdana" panose="020B0604030504040204" pitchFamily="34" charset="0"/>
                <a:hlinkClick r:id="rId3"/>
              </a:rPr>
              <a:t>Free Software, Free </a:t>
            </a:r>
            <a:r>
              <a:rPr lang="en-US" b="0" i="1" u="none" strike="noStrike" dirty="0" err="1">
                <a:solidFill>
                  <a:srgbClr val="003399"/>
                </a:solidFill>
                <a:effectLst/>
                <a:latin typeface="Verdana" panose="020B0604030504040204" pitchFamily="34" charset="0"/>
                <a:hlinkClick r:id="rId3"/>
              </a:rPr>
              <a:t>Society:Selected</a:t>
            </a:r>
            <a:r>
              <a:rPr lang="en-US" b="0" i="1" u="none" strike="noStrike" dirty="0">
                <a:solidFill>
                  <a:srgbClr val="003399"/>
                </a:solidFill>
                <a:effectLst/>
                <a:latin typeface="Verdana" panose="020B0604030504040204" pitchFamily="34" charset="0"/>
                <a:hlinkClick r:id="rId3"/>
              </a:rPr>
              <a:t> Essays of Richard M. Stallman</a:t>
            </a:r>
            <a:r>
              <a:rPr lang="en-US" b="0" i="0" u="none" strike="noStrike" dirty="0">
                <a:solidFill>
                  <a:srgbClr val="003399"/>
                </a:solidFill>
                <a:effectLst/>
                <a:latin typeface="Verdana" panose="020B0604030504040204" pitchFamily="34" charset="0"/>
                <a:hlinkClick r:id="rId3"/>
              </a:rPr>
              <a:t>, Boston, Gnu Press, 2002.</a:t>
            </a:r>
            <a:r>
              <a:rPr lang="en-US" b="1" u="none" strike="noStrike" dirty="0">
                <a:solidFill>
                  <a:srgbClr val="000000"/>
                </a:solidFill>
                <a:latin typeface="Verdana" panose="020B0604030504040204" pitchFamily="34" charset="0"/>
              </a:rPr>
              <a:t>]</a:t>
            </a:r>
            <a:endParaRPr lang="it-IT" dirty="0"/>
          </a:p>
        </p:txBody>
      </p:sp>
    </p:spTree>
    <p:extLst>
      <p:ext uri="{BB962C8B-B14F-4D97-AF65-F5344CB8AC3E}">
        <p14:creationId xmlns:p14="http://schemas.microsoft.com/office/powerpoint/2010/main" val="2908475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object 6">
            <a:extLst>
              <a:ext uri="{FF2B5EF4-FFF2-40B4-BE49-F238E27FC236}">
                <a16:creationId xmlns:a16="http://schemas.microsoft.com/office/drawing/2014/main" id="{09B0D0C5-DAE2-2BAA-DA59-DE86D6520AB1}"/>
              </a:ext>
            </a:extLst>
          </p:cNvPr>
          <p:cNvGrpSpPr/>
          <p:nvPr/>
        </p:nvGrpSpPr>
        <p:grpSpPr>
          <a:xfrm>
            <a:off x="0" y="2458211"/>
            <a:ext cx="6176772" cy="1895729"/>
            <a:chOff x="0" y="2458211"/>
            <a:chExt cx="6176772" cy="1895729"/>
          </a:xfrm>
        </p:grpSpPr>
        <p:pic>
          <p:nvPicPr>
            <p:cNvPr id="3" name="object 7">
              <a:extLst>
                <a:ext uri="{FF2B5EF4-FFF2-40B4-BE49-F238E27FC236}">
                  <a16:creationId xmlns:a16="http://schemas.microsoft.com/office/drawing/2014/main" id="{9B160E3D-4FE3-80D5-2F21-BFB95D402342}"/>
                </a:ext>
              </a:extLst>
            </p:cNvPr>
            <p:cNvPicPr/>
            <p:nvPr/>
          </p:nvPicPr>
          <p:blipFill>
            <a:blip r:embed="rId3" cstate="print"/>
            <a:stretch>
              <a:fillRect/>
            </a:stretch>
          </p:blipFill>
          <p:spPr>
            <a:xfrm>
              <a:off x="0" y="2458211"/>
              <a:ext cx="6176772" cy="1895729"/>
            </a:xfrm>
            <a:prstGeom prst="rect">
              <a:avLst/>
            </a:prstGeom>
          </p:spPr>
        </p:pic>
        <p:pic>
          <p:nvPicPr>
            <p:cNvPr id="4" name="object 8">
              <a:extLst>
                <a:ext uri="{FF2B5EF4-FFF2-40B4-BE49-F238E27FC236}">
                  <a16:creationId xmlns:a16="http://schemas.microsoft.com/office/drawing/2014/main" id="{C07FF1A2-8A36-2B11-55B3-7BDF865AD7EF}"/>
                </a:ext>
              </a:extLst>
            </p:cNvPr>
            <p:cNvPicPr/>
            <p:nvPr/>
          </p:nvPicPr>
          <p:blipFill>
            <a:blip r:embed="rId4" cstate="print"/>
            <a:stretch>
              <a:fillRect/>
            </a:stretch>
          </p:blipFill>
          <p:spPr>
            <a:xfrm>
              <a:off x="164592" y="2653283"/>
              <a:ext cx="5637276" cy="1325880"/>
            </a:xfrm>
            <a:prstGeom prst="rect">
              <a:avLst/>
            </a:prstGeom>
          </p:spPr>
        </p:pic>
        <p:sp>
          <p:nvSpPr>
            <p:cNvPr id="5" name="object 9">
              <a:extLst>
                <a:ext uri="{FF2B5EF4-FFF2-40B4-BE49-F238E27FC236}">
                  <a16:creationId xmlns:a16="http://schemas.microsoft.com/office/drawing/2014/main" id="{4F1F848D-3272-6BE9-81E8-3D58EBB8C05E}"/>
                </a:ext>
              </a:extLst>
            </p:cNvPr>
            <p:cNvSpPr/>
            <p:nvPr/>
          </p:nvSpPr>
          <p:spPr>
            <a:xfrm>
              <a:off x="659130" y="3150869"/>
              <a:ext cx="4799965" cy="698500"/>
            </a:xfrm>
            <a:custGeom>
              <a:avLst/>
              <a:gdLst/>
              <a:ahLst/>
              <a:cxnLst/>
              <a:rect l="l" t="t" r="r" b="b"/>
              <a:pathLst>
                <a:path w="4799965" h="698500">
                  <a:moveTo>
                    <a:pt x="1621536" y="0"/>
                  </a:moveTo>
                  <a:lnTo>
                    <a:pt x="4775708" y="0"/>
                  </a:lnTo>
                </a:path>
                <a:path w="4799965" h="698500">
                  <a:moveTo>
                    <a:pt x="24384" y="234695"/>
                  </a:moveTo>
                  <a:lnTo>
                    <a:pt x="4799965" y="234695"/>
                  </a:lnTo>
                </a:path>
                <a:path w="4799965" h="698500">
                  <a:moveTo>
                    <a:pt x="0" y="449579"/>
                  </a:moveTo>
                  <a:lnTo>
                    <a:pt x="4775581" y="449579"/>
                  </a:lnTo>
                </a:path>
                <a:path w="4799965" h="698500">
                  <a:moveTo>
                    <a:pt x="24384" y="697991"/>
                  </a:moveTo>
                  <a:lnTo>
                    <a:pt x="4799965" y="697991"/>
                  </a:lnTo>
                </a:path>
              </a:pathLst>
            </a:custGeom>
            <a:ln w="38100">
              <a:solidFill>
                <a:srgbClr val="C00000"/>
              </a:solidFill>
            </a:ln>
          </p:spPr>
          <p:txBody>
            <a:bodyPr wrap="square" lIns="0" tIns="0" rIns="0" bIns="0" rtlCol="0"/>
            <a:lstStyle/>
            <a:p>
              <a:endParaRPr/>
            </a:p>
          </p:txBody>
        </p:sp>
      </p:grpSp>
      <p:pic>
        <p:nvPicPr>
          <p:cNvPr id="7" name="object 4">
            <a:extLst>
              <a:ext uri="{FF2B5EF4-FFF2-40B4-BE49-F238E27FC236}">
                <a16:creationId xmlns:a16="http://schemas.microsoft.com/office/drawing/2014/main" id="{78CEE819-7C74-2B5D-317E-0D3F08003D41}"/>
              </a:ext>
            </a:extLst>
          </p:cNvPr>
          <p:cNvPicPr/>
          <p:nvPr/>
        </p:nvPicPr>
        <p:blipFill>
          <a:blip r:embed="rId5" cstate="print"/>
          <a:stretch>
            <a:fillRect/>
          </a:stretch>
        </p:blipFill>
        <p:spPr>
          <a:xfrm>
            <a:off x="8371713" y="57103"/>
            <a:ext cx="3391662" cy="2532888"/>
          </a:xfrm>
          <a:prstGeom prst="rect">
            <a:avLst/>
          </a:prstGeom>
        </p:spPr>
      </p:pic>
      <p:grpSp>
        <p:nvGrpSpPr>
          <p:cNvPr id="8" name="object 11">
            <a:extLst>
              <a:ext uri="{FF2B5EF4-FFF2-40B4-BE49-F238E27FC236}">
                <a16:creationId xmlns:a16="http://schemas.microsoft.com/office/drawing/2014/main" id="{A4188D83-3F03-65BB-1397-3718B859149B}"/>
              </a:ext>
            </a:extLst>
          </p:cNvPr>
          <p:cNvGrpSpPr/>
          <p:nvPr/>
        </p:nvGrpSpPr>
        <p:grpSpPr>
          <a:xfrm>
            <a:off x="0" y="4210812"/>
            <a:ext cx="6190488" cy="1805939"/>
            <a:chOff x="0" y="4957616"/>
            <a:chExt cx="6190488" cy="1805939"/>
          </a:xfrm>
        </p:grpSpPr>
        <p:pic>
          <p:nvPicPr>
            <p:cNvPr id="9" name="object 12">
              <a:extLst>
                <a:ext uri="{FF2B5EF4-FFF2-40B4-BE49-F238E27FC236}">
                  <a16:creationId xmlns:a16="http://schemas.microsoft.com/office/drawing/2014/main" id="{93ADC4DA-907C-D45F-84E0-9DBE859498F2}"/>
                </a:ext>
              </a:extLst>
            </p:cNvPr>
            <p:cNvPicPr/>
            <p:nvPr/>
          </p:nvPicPr>
          <p:blipFill>
            <a:blip r:embed="rId6" cstate="print"/>
            <a:stretch>
              <a:fillRect/>
            </a:stretch>
          </p:blipFill>
          <p:spPr>
            <a:xfrm>
              <a:off x="0" y="4957616"/>
              <a:ext cx="6190488" cy="1805939"/>
            </a:xfrm>
            <a:prstGeom prst="rect">
              <a:avLst/>
            </a:prstGeom>
          </p:spPr>
        </p:pic>
        <p:pic>
          <p:nvPicPr>
            <p:cNvPr id="10" name="object 13">
              <a:extLst>
                <a:ext uri="{FF2B5EF4-FFF2-40B4-BE49-F238E27FC236}">
                  <a16:creationId xmlns:a16="http://schemas.microsoft.com/office/drawing/2014/main" id="{785CC43A-B355-2B9F-681B-69EFA162D123}"/>
                </a:ext>
              </a:extLst>
            </p:cNvPr>
            <p:cNvPicPr/>
            <p:nvPr/>
          </p:nvPicPr>
          <p:blipFill>
            <a:blip r:embed="rId7" cstate="print"/>
            <a:stretch>
              <a:fillRect/>
            </a:stretch>
          </p:blipFill>
          <p:spPr>
            <a:xfrm>
              <a:off x="164592" y="5152643"/>
              <a:ext cx="5650992" cy="1235964"/>
            </a:xfrm>
            <a:prstGeom prst="rect">
              <a:avLst/>
            </a:prstGeom>
          </p:spPr>
        </p:pic>
        <p:sp>
          <p:nvSpPr>
            <p:cNvPr id="11" name="object 14">
              <a:extLst>
                <a:ext uri="{FF2B5EF4-FFF2-40B4-BE49-F238E27FC236}">
                  <a16:creationId xmlns:a16="http://schemas.microsoft.com/office/drawing/2014/main" id="{0BFFB783-D688-3C65-5E4B-2ABD2D63C5C9}"/>
                </a:ext>
              </a:extLst>
            </p:cNvPr>
            <p:cNvSpPr/>
            <p:nvPr/>
          </p:nvSpPr>
          <p:spPr>
            <a:xfrm>
              <a:off x="683513" y="5462777"/>
              <a:ext cx="4775835" cy="431800"/>
            </a:xfrm>
            <a:custGeom>
              <a:avLst/>
              <a:gdLst/>
              <a:ahLst/>
              <a:cxnLst/>
              <a:rect l="l" t="t" r="r" b="b"/>
              <a:pathLst>
                <a:path w="4775835" h="431800">
                  <a:moveTo>
                    <a:pt x="0" y="0"/>
                  </a:moveTo>
                  <a:lnTo>
                    <a:pt x="4775581" y="0"/>
                  </a:lnTo>
                </a:path>
                <a:path w="4775835" h="431800">
                  <a:moveTo>
                    <a:pt x="0" y="202692"/>
                  </a:moveTo>
                  <a:lnTo>
                    <a:pt x="4775581" y="202692"/>
                  </a:lnTo>
                </a:path>
                <a:path w="4775835" h="431800">
                  <a:moveTo>
                    <a:pt x="0" y="431292"/>
                  </a:moveTo>
                  <a:lnTo>
                    <a:pt x="3044190" y="431292"/>
                  </a:lnTo>
                </a:path>
              </a:pathLst>
            </a:custGeom>
            <a:ln w="38100">
              <a:solidFill>
                <a:srgbClr val="C00000"/>
              </a:solidFill>
            </a:ln>
          </p:spPr>
          <p:txBody>
            <a:bodyPr wrap="square" lIns="0" tIns="0" rIns="0" bIns="0" rtlCol="0"/>
            <a:lstStyle/>
            <a:p>
              <a:endParaRPr/>
            </a:p>
          </p:txBody>
        </p:sp>
      </p:grpSp>
      <p:sp>
        <p:nvSpPr>
          <p:cNvPr id="13" name="CasellaDiTesto 12">
            <a:extLst>
              <a:ext uri="{FF2B5EF4-FFF2-40B4-BE49-F238E27FC236}">
                <a16:creationId xmlns:a16="http://schemas.microsoft.com/office/drawing/2014/main" id="{72D550A5-A38C-DED8-5F9E-AC51546DACF6}"/>
              </a:ext>
            </a:extLst>
          </p:cNvPr>
          <p:cNvSpPr txBox="1"/>
          <p:nvPr/>
        </p:nvSpPr>
        <p:spPr>
          <a:xfrm>
            <a:off x="6257925" y="6248400"/>
            <a:ext cx="5629275" cy="646331"/>
          </a:xfrm>
          <a:prstGeom prst="rect">
            <a:avLst/>
          </a:prstGeom>
          <a:solidFill>
            <a:schemeClr val="bg1"/>
          </a:solidFill>
        </p:spPr>
        <p:txBody>
          <a:bodyPr wrap="square" rtlCol="0">
            <a:spAutoFit/>
          </a:bodyPr>
          <a:lstStyle/>
          <a:p>
            <a:r>
              <a:rPr lang="it-IT" dirty="0">
                <a:hlinkClick r:id="rId8"/>
              </a:rPr>
              <a:t>https://data.consilium.europa.eu/doc/document/ST-9616-2023-INIT/en/pdf</a:t>
            </a:r>
            <a:endParaRPr lang="it-IT" dirty="0"/>
          </a:p>
        </p:txBody>
      </p:sp>
      <p:sp>
        <p:nvSpPr>
          <p:cNvPr id="14" name="Rettangolo 13">
            <a:extLst>
              <a:ext uri="{FF2B5EF4-FFF2-40B4-BE49-F238E27FC236}">
                <a16:creationId xmlns:a16="http://schemas.microsoft.com/office/drawing/2014/main" id="{A917F69D-9488-622E-5AB9-23CA7C49A295}"/>
              </a:ext>
            </a:extLst>
          </p:cNvPr>
          <p:cNvSpPr/>
          <p:nvPr/>
        </p:nvSpPr>
        <p:spPr>
          <a:xfrm>
            <a:off x="5815584" y="2653283"/>
            <a:ext cx="4366641" cy="13258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t>Recognizes</a:t>
            </a:r>
            <a:r>
              <a:rPr lang="it-IT" dirty="0"/>
              <a:t> </a:t>
            </a:r>
            <a:r>
              <a:rPr lang="it-IT" dirty="0" err="1"/>
              <a:t>that</a:t>
            </a:r>
            <a:r>
              <a:rPr lang="it-IT" dirty="0"/>
              <a:t> the </a:t>
            </a:r>
            <a:r>
              <a:rPr lang="it-IT" b="1" dirty="0" err="1"/>
              <a:t>increasing</a:t>
            </a:r>
            <a:r>
              <a:rPr lang="it-IT" b="1" dirty="0"/>
              <a:t> costs</a:t>
            </a:r>
            <a:r>
              <a:rPr lang="it-IT" dirty="0"/>
              <a:t> for access to </a:t>
            </a:r>
            <a:r>
              <a:rPr lang="it-IT" dirty="0" err="1"/>
              <a:t>scientific</a:t>
            </a:r>
            <a:r>
              <a:rPr lang="it-IT" dirty="0"/>
              <a:t> </a:t>
            </a:r>
            <a:r>
              <a:rPr lang="it-IT" dirty="0" err="1"/>
              <a:t>publications</a:t>
            </a:r>
            <a:r>
              <a:rPr lang="it-IT" dirty="0"/>
              <a:t> are </a:t>
            </a:r>
            <a:r>
              <a:rPr lang="it-IT" dirty="0" err="1"/>
              <a:t>becoming</a:t>
            </a:r>
            <a:r>
              <a:rPr lang="it-IT" dirty="0"/>
              <a:t> </a:t>
            </a:r>
            <a:r>
              <a:rPr lang="it-IT" b="1" dirty="0" err="1"/>
              <a:t>unsustainable</a:t>
            </a:r>
            <a:r>
              <a:rPr lang="it-IT" dirty="0"/>
              <a:t> and </a:t>
            </a:r>
            <a:r>
              <a:rPr lang="it-IT" b="1" dirty="0" err="1"/>
              <a:t>decrease</a:t>
            </a:r>
            <a:r>
              <a:rPr lang="it-IT" b="1" dirty="0"/>
              <a:t> funding </a:t>
            </a:r>
            <a:r>
              <a:rPr lang="it-IT" b="1" dirty="0" err="1"/>
              <a:t>available</a:t>
            </a:r>
            <a:r>
              <a:rPr lang="it-IT" b="1" dirty="0"/>
              <a:t> for </a:t>
            </a:r>
            <a:r>
              <a:rPr lang="it-IT" b="1" dirty="0" err="1"/>
              <a:t>research</a:t>
            </a:r>
            <a:endParaRPr lang="it-IT" b="1" dirty="0"/>
          </a:p>
        </p:txBody>
      </p:sp>
      <p:sp>
        <p:nvSpPr>
          <p:cNvPr id="15" name="Rettangolo 14">
            <a:extLst>
              <a:ext uri="{FF2B5EF4-FFF2-40B4-BE49-F238E27FC236}">
                <a16:creationId xmlns:a16="http://schemas.microsoft.com/office/drawing/2014/main" id="{A0CB1881-766A-D84F-D9C4-2CCBBBCCDD6E}"/>
              </a:ext>
            </a:extLst>
          </p:cNvPr>
          <p:cNvSpPr/>
          <p:nvPr/>
        </p:nvSpPr>
        <p:spPr>
          <a:xfrm>
            <a:off x="5815584" y="4378009"/>
            <a:ext cx="5090541" cy="12637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t>Limitations</a:t>
            </a:r>
            <a:r>
              <a:rPr lang="it-IT" dirty="0"/>
              <a:t> in the </a:t>
            </a:r>
            <a:r>
              <a:rPr lang="it-IT" dirty="0" err="1"/>
              <a:t>choice</a:t>
            </a:r>
            <a:r>
              <a:rPr lang="it-IT" dirty="0"/>
              <a:t> of the </a:t>
            </a:r>
            <a:r>
              <a:rPr lang="it-IT" dirty="0" err="1"/>
              <a:t>publication</a:t>
            </a:r>
            <a:r>
              <a:rPr lang="it-IT" dirty="0"/>
              <a:t> </a:t>
            </a:r>
            <a:r>
              <a:rPr lang="it-IT" dirty="0" err="1"/>
              <a:t>channels</a:t>
            </a:r>
            <a:r>
              <a:rPr lang="it-IT" dirty="0"/>
              <a:t> due to </a:t>
            </a:r>
            <a:r>
              <a:rPr lang="it-IT" dirty="0" err="1"/>
              <a:t>financial</a:t>
            </a:r>
            <a:r>
              <a:rPr lang="it-IT" dirty="0"/>
              <a:t> </a:t>
            </a:r>
            <a:r>
              <a:rPr lang="it-IT" dirty="0" err="1"/>
              <a:t>capacity</a:t>
            </a:r>
            <a:r>
              <a:rPr lang="it-IT" dirty="0"/>
              <a:t> </a:t>
            </a:r>
            <a:r>
              <a:rPr lang="it-IT" dirty="0" err="1"/>
              <a:t>should</a:t>
            </a:r>
            <a:r>
              <a:rPr lang="it-IT" dirty="0"/>
              <a:t> be </a:t>
            </a:r>
            <a:r>
              <a:rPr lang="it-IT" dirty="0" err="1"/>
              <a:t>avoided</a:t>
            </a:r>
            <a:r>
              <a:rPr lang="it-IT" dirty="0"/>
              <a:t>, </a:t>
            </a:r>
            <a:r>
              <a:rPr lang="it-IT" dirty="0" err="1"/>
              <a:t>research</a:t>
            </a:r>
            <a:r>
              <a:rPr lang="it-IT" dirty="0"/>
              <a:t> </a:t>
            </a:r>
            <a:r>
              <a:rPr lang="it-IT" dirty="0" err="1"/>
              <a:t>results</a:t>
            </a:r>
            <a:r>
              <a:rPr lang="it-IT" dirty="0"/>
              <a:t> </a:t>
            </a:r>
            <a:r>
              <a:rPr lang="it-IT" dirty="0" err="1"/>
              <a:t>should</a:t>
            </a:r>
            <a:r>
              <a:rPr lang="it-IT" dirty="0"/>
              <a:t> be </a:t>
            </a:r>
            <a:r>
              <a:rPr lang="it-IT" dirty="0" err="1"/>
              <a:t>accessible</a:t>
            </a:r>
            <a:endParaRPr lang="it-IT" dirty="0"/>
          </a:p>
        </p:txBody>
      </p:sp>
      <p:sp>
        <p:nvSpPr>
          <p:cNvPr id="16" name="Rettangolo 15">
            <a:extLst>
              <a:ext uri="{FF2B5EF4-FFF2-40B4-BE49-F238E27FC236}">
                <a16:creationId xmlns:a16="http://schemas.microsoft.com/office/drawing/2014/main" id="{271A5B9C-732A-9BBD-583F-03AB4DD3BD15}"/>
              </a:ext>
            </a:extLst>
          </p:cNvPr>
          <p:cNvSpPr/>
          <p:nvPr/>
        </p:nvSpPr>
        <p:spPr>
          <a:xfrm>
            <a:off x="0" y="304800"/>
            <a:ext cx="5294503" cy="10096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Open access at any cost cannot be an option</a:t>
            </a:r>
            <a:endParaRPr lang="it-IT" dirty="0"/>
          </a:p>
        </p:txBody>
      </p:sp>
    </p:spTree>
    <p:extLst>
      <p:ext uri="{BB962C8B-B14F-4D97-AF65-F5344CB8AC3E}">
        <p14:creationId xmlns:p14="http://schemas.microsoft.com/office/powerpoint/2010/main" val="18944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object 4">
            <a:extLst>
              <a:ext uri="{FF2B5EF4-FFF2-40B4-BE49-F238E27FC236}">
                <a16:creationId xmlns:a16="http://schemas.microsoft.com/office/drawing/2014/main" id="{78CEE819-7C74-2B5D-317E-0D3F08003D41}"/>
              </a:ext>
            </a:extLst>
          </p:cNvPr>
          <p:cNvPicPr/>
          <p:nvPr/>
        </p:nvPicPr>
        <p:blipFill>
          <a:blip r:embed="rId3" cstate="print"/>
          <a:stretch>
            <a:fillRect/>
          </a:stretch>
        </p:blipFill>
        <p:spPr>
          <a:xfrm>
            <a:off x="8371713" y="57103"/>
            <a:ext cx="3391662" cy="2532888"/>
          </a:xfrm>
          <a:prstGeom prst="rect">
            <a:avLst/>
          </a:prstGeom>
        </p:spPr>
      </p:pic>
      <p:sp>
        <p:nvSpPr>
          <p:cNvPr id="13" name="CasellaDiTesto 12">
            <a:extLst>
              <a:ext uri="{FF2B5EF4-FFF2-40B4-BE49-F238E27FC236}">
                <a16:creationId xmlns:a16="http://schemas.microsoft.com/office/drawing/2014/main" id="{72D550A5-A38C-DED8-5F9E-AC51546DACF6}"/>
              </a:ext>
            </a:extLst>
          </p:cNvPr>
          <p:cNvSpPr txBox="1"/>
          <p:nvPr/>
        </p:nvSpPr>
        <p:spPr>
          <a:xfrm>
            <a:off x="6257925" y="6248400"/>
            <a:ext cx="5629275" cy="646331"/>
          </a:xfrm>
          <a:prstGeom prst="rect">
            <a:avLst/>
          </a:prstGeom>
          <a:solidFill>
            <a:schemeClr val="bg1"/>
          </a:solidFill>
        </p:spPr>
        <p:txBody>
          <a:bodyPr wrap="square" rtlCol="0">
            <a:spAutoFit/>
          </a:bodyPr>
          <a:lstStyle/>
          <a:p>
            <a:r>
              <a:rPr lang="it-IT" dirty="0">
                <a:hlinkClick r:id="rId4"/>
              </a:rPr>
              <a:t>https://data.consilium.europa.eu/doc/document/ST-9616-2023-INIT/en/pdf</a:t>
            </a:r>
            <a:endParaRPr lang="it-IT" dirty="0"/>
          </a:p>
        </p:txBody>
      </p:sp>
      <p:pic>
        <p:nvPicPr>
          <p:cNvPr id="6" name="object 9">
            <a:extLst>
              <a:ext uri="{FF2B5EF4-FFF2-40B4-BE49-F238E27FC236}">
                <a16:creationId xmlns:a16="http://schemas.microsoft.com/office/drawing/2014/main" id="{4A6A1CA3-3097-452D-3604-19663E97F437}"/>
              </a:ext>
            </a:extLst>
          </p:cNvPr>
          <p:cNvPicPr/>
          <p:nvPr/>
        </p:nvPicPr>
        <p:blipFill>
          <a:blip r:embed="rId5" cstate="print"/>
          <a:stretch>
            <a:fillRect/>
          </a:stretch>
        </p:blipFill>
        <p:spPr>
          <a:xfrm>
            <a:off x="-200025" y="1808988"/>
            <a:ext cx="6955479" cy="1620012"/>
          </a:xfrm>
          <a:prstGeom prst="rect">
            <a:avLst/>
          </a:prstGeom>
        </p:spPr>
      </p:pic>
      <p:pic>
        <p:nvPicPr>
          <p:cNvPr id="12" name="object 11">
            <a:extLst>
              <a:ext uri="{FF2B5EF4-FFF2-40B4-BE49-F238E27FC236}">
                <a16:creationId xmlns:a16="http://schemas.microsoft.com/office/drawing/2014/main" id="{3018A870-E948-C09A-65B6-5BF5D68940B8}"/>
              </a:ext>
            </a:extLst>
          </p:cNvPr>
          <p:cNvPicPr/>
          <p:nvPr/>
        </p:nvPicPr>
        <p:blipFill>
          <a:blip r:embed="rId6" cstate="print"/>
          <a:stretch>
            <a:fillRect/>
          </a:stretch>
        </p:blipFill>
        <p:spPr>
          <a:xfrm>
            <a:off x="0" y="4052972"/>
            <a:ext cx="8352917" cy="1484376"/>
          </a:xfrm>
          <a:prstGeom prst="rect">
            <a:avLst/>
          </a:prstGeom>
        </p:spPr>
      </p:pic>
      <p:sp>
        <p:nvSpPr>
          <p:cNvPr id="16" name="CasellaDiTesto 15">
            <a:extLst>
              <a:ext uri="{FF2B5EF4-FFF2-40B4-BE49-F238E27FC236}">
                <a16:creationId xmlns:a16="http://schemas.microsoft.com/office/drawing/2014/main" id="{BB0B41D8-BCE2-1EF5-296F-B01CA15BA9D6}"/>
              </a:ext>
            </a:extLst>
          </p:cNvPr>
          <p:cNvSpPr txBox="1"/>
          <p:nvPr/>
        </p:nvSpPr>
        <p:spPr>
          <a:xfrm>
            <a:off x="276225" y="1815409"/>
            <a:ext cx="6267450" cy="369332"/>
          </a:xfrm>
          <a:prstGeom prst="rect">
            <a:avLst/>
          </a:prstGeom>
          <a:noFill/>
          <a:ln>
            <a:solidFill>
              <a:schemeClr val="accent1"/>
            </a:solidFill>
          </a:ln>
        </p:spPr>
        <p:txBody>
          <a:bodyPr wrap="square" rtlCol="0">
            <a:spAutoFit/>
          </a:bodyPr>
          <a:lstStyle/>
          <a:p>
            <a:endParaRPr lang="it-IT" dirty="0"/>
          </a:p>
        </p:txBody>
      </p:sp>
      <p:sp>
        <p:nvSpPr>
          <p:cNvPr id="17" name="CasellaDiTesto 16">
            <a:extLst>
              <a:ext uri="{FF2B5EF4-FFF2-40B4-BE49-F238E27FC236}">
                <a16:creationId xmlns:a16="http://schemas.microsoft.com/office/drawing/2014/main" id="{86DB4076-8477-10A3-A94C-A8057E502B94}"/>
              </a:ext>
            </a:extLst>
          </p:cNvPr>
          <p:cNvSpPr txBox="1"/>
          <p:nvPr/>
        </p:nvSpPr>
        <p:spPr>
          <a:xfrm>
            <a:off x="4914900" y="4049864"/>
            <a:ext cx="3352800" cy="369332"/>
          </a:xfrm>
          <a:prstGeom prst="rect">
            <a:avLst/>
          </a:prstGeom>
          <a:noFill/>
          <a:ln>
            <a:solidFill>
              <a:schemeClr val="accent1"/>
            </a:solidFill>
          </a:ln>
        </p:spPr>
        <p:txBody>
          <a:bodyPr wrap="square" rtlCol="0">
            <a:spAutoFit/>
          </a:bodyPr>
          <a:lstStyle/>
          <a:p>
            <a:endParaRPr lang="it-IT" dirty="0"/>
          </a:p>
        </p:txBody>
      </p:sp>
      <p:sp>
        <p:nvSpPr>
          <p:cNvPr id="18" name="CasellaDiTesto 17">
            <a:extLst>
              <a:ext uri="{FF2B5EF4-FFF2-40B4-BE49-F238E27FC236}">
                <a16:creationId xmlns:a16="http://schemas.microsoft.com/office/drawing/2014/main" id="{9CFFAD0E-AB14-CFA9-E118-1B45557BD16D}"/>
              </a:ext>
            </a:extLst>
          </p:cNvPr>
          <p:cNvSpPr txBox="1"/>
          <p:nvPr/>
        </p:nvSpPr>
        <p:spPr>
          <a:xfrm>
            <a:off x="495300" y="4529626"/>
            <a:ext cx="7181850" cy="369332"/>
          </a:xfrm>
          <a:prstGeom prst="rect">
            <a:avLst/>
          </a:prstGeom>
          <a:noFill/>
          <a:ln>
            <a:solidFill>
              <a:schemeClr val="accent1"/>
            </a:solidFill>
          </a:ln>
        </p:spPr>
        <p:txBody>
          <a:bodyPr wrap="square" rtlCol="0">
            <a:spAutoFit/>
          </a:bodyPr>
          <a:lstStyle/>
          <a:p>
            <a:endParaRPr lang="it-IT" dirty="0"/>
          </a:p>
        </p:txBody>
      </p:sp>
      <p:sp>
        <p:nvSpPr>
          <p:cNvPr id="19" name="Rettangolo 18">
            <a:extLst>
              <a:ext uri="{FF2B5EF4-FFF2-40B4-BE49-F238E27FC236}">
                <a16:creationId xmlns:a16="http://schemas.microsoft.com/office/drawing/2014/main" id="{A2D17826-10F7-D05E-FEC6-35123277C028}"/>
              </a:ext>
            </a:extLst>
          </p:cNvPr>
          <p:cNvSpPr/>
          <p:nvPr/>
        </p:nvSpPr>
        <p:spPr>
          <a:xfrm>
            <a:off x="8696325" y="2997244"/>
            <a:ext cx="3000375" cy="21748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Not for profit </a:t>
            </a:r>
            <a:r>
              <a:rPr lang="it-IT" dirty="0" err="1"/>
              <a:t>scholarly</a:t>
            </a:r>
            <a:r>
              <a:rPr lang="it-IT" dirty="0"/>
              <a:t> open access publishing models.</a:t>
            </a:r>
          </a:p>
          <a:p>
            <a:pPr algn="ctr"/>
            <a:r>
              <a:rPr lang="it-IT" dirty="0" err="1"/>
              <a:t>Interoperable</a:t>
            </a:r>
            <a:r>
              <a:rPr lang="it-IT" dirty="0"/>
              <a:t> </a:t>
            </a:r>
            <a:r>
              <a:rPr lang="it-IT" dirty="0" err="1"/>
              <a:t>not</a:t>
            </a:r>
            <a:r>
              <a:rPr lang="it-IT" dirty="0"/>
              <a:t> for profit </a:t>
            </a:r>
            <a:r>
              <a:rPr lang="it-IT" dirty="0" err="1"/>
              <a:t>infrastructures</a:t>
            </a:r>
            <a:endParaRPr lang="it-IT" dirty="0"/>
          </a:p>
        </p:txBody>
      </p:sp>
    </p:spTree>
    <p:extLst>
      <p:ext uri="{BB962C8B-B14F-4D97-AF65-F5344CB8AC3E}">
        <p14:creationId xmlns:p14="http://schemas.microsoft.com/office/powerpoint/2010/main" val="4080278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3" descr="Calendar">
            <a:extLst>
              <a:ext uri="{FF2B5EF4-FFF2-40B4-BE49-F238E27FC236}">
                <a16:creationId xmlns:a16="http://schemas.microsoft.com/office/drawing/2014/main" id="{C43A5C81-5177-8CC5-A1B1-1223159C6042}"/>
              </a:ext>
            </a:extLst>
          </p:cNvPr>
          <p:cNvPicPr>
            <a:picLocks noChangeAspect="1"/>
          </p:cNvPicPr>
          <p:nvPr/>
        </p:nvPicPr>
        <p:blipFill rotWithShape="1">
          <a:blip r:embed="rId2"/>
          <a:srcRect l="9784" r="5843" b="-1"/>
          <a:stretch/>
        </p:blipFill>
        <p:spPr>
          <a:xfrm>
            <a:off x="3523488" y="10"/>
            <a:ext cx="8668512" cy="6857990"/>
          </a:xfrm>
          <a:prstGeom prst="rect">
            <a:avLst/>
          </a:prstGeom>
        </p:spPr>
      </p:pic>
      <p:sp>
        <p:nvSpPr>
          <p:cNvPr id="24" name="Rectangle 13">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asellaDiTesto 1">
            <a:extLst>
              <a:ext uri="{FF2B5EF4-FFF2-40B4-BE49-F238E27FC236}">
                <a16:creationId xmlns:a16="http://schemas.microsoft.com/office/drawing/2014/main" id="{F7DFA225-317C-5446-5023-623DE82C52AB}"/>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solidFill>
                  <a:schemeClr val="bg1"/>
                </a:solidFill>
                <a:latin typeface="+mj-lt"/>
                <a:ea typeface="+mj-ea"/>
                <a:cs typeface="+mj-cs"/>
              </a:rPr>
              <a:t>2023: an exceptional year</a:t>
            </a:r>
          </a:p>
        </p:txBody>
      </p:sp>
      <p:sp>
        <p:nvSpPr>
          <p:cNvPr id="25"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D6DEFA68-0CF5-F37A-01D9-914C66C9ABC6}"/>
              </a:ext>
            </a:extLst>
          </p:cNvPr>
          <p:cNvSpPr txBox="1"/>
          <p:nvPr/>
        </p:nvSpPr>
        <p:spPr>
          <a:xfrm>
            <a:off x="6429375" y="1638300"/>
            <a:ext cx="5534025" cy="3046988"/>
          </a:xfrm>
          <a:prstGeom prst="rect">
            <a:avLst/>
          </a:prstGeom>
          <a:noFill/>
        </p:spPr>
        <p:txBody>
          <a:bodyPr wrap="square" rtlCol="0">
            <a:spAutoFit/>
          </a:bodyPr>
          <a:lstStyle/>
          <a:p>
            <a:r>
              <a:rPr lang="en-US" sz="4800" b="1" dirty="0">
                <a:solidFill>
                  <a:schemeClr val="bg1"/>
                </a:solidFill>
              </a:rPr>
              <a:t>FOR RESIGNATION OF EDITORIAL BOARDS</a:t>
            </a:r>
            <a:endParaRPr lang="it-IT" sz="4800" b="1" dirty="0">
              <a:solidFill>
                <a:schemeClr val="bg1"/>
              </a:solidFill>
            </a:endParaRPr>
          </a:p>
        </p:txBody>
      </p:sp>
    </p:spTree>
    <p:extLst>
      <p:ext uri="{BB962C8B-B14F-4D97-AF65-F5344CB8AC3E}">
        <p14:creationId xmlns:p14="http://schemas.microsoft.com/office/powerpoint/2010/main" val="306527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A77F055E-C60A-E26B-6B8D-35F6F31746D7}"/>
              </a:ext>
            </a:extLst>
          </p:cNvPr>
          <p:cNvSpPr txBox="1"/>
          <p:nvPr/>
        </p:nvSpPr>
        <p:spPr>
          <a:xfrm>
            <a:off x="0" y="0"/>
            <a:ext cx="5372100" cy="7017306"/>
          </a:xfrm>
          <a:prstGeom prst="rect">
            <a:avLst/>
          </a:prstGeom>
          <a:solidFill>
            <a:srgbClr val="00B050"/>
          </a:solidFill>
        </p:spPr>
        <p:txBody>
          <a:bodyPr wrap="square" rtlCol="0">
            <a:spAutoFit/>
          </a:bodyPr>
          <a:lstStyle/>
          <a:p>
            <a:pPr lvl="0" algn="ctr"/>
            <a:r>
              <a:rPr lang="en-US" dirty="0">
                <a:solidFill>
                  <a:prstClr val="white"/>
                </a:solidFill>
                <a:latin typeface="Verdana" panose="020B0604030504040204" pitchFamily="34" charset="0"/>
              </a:rPr>
              <a:t>Neuroimage and Neuroimage reports (Elsevier) editorial board resigns and founds Imaging Neuroscience</a:t>
            </a:r>
          </a:p>
          <a:p>
            <a:pPr lvl="0" algn="ctr"/>
            <a:endParaRPr kumimoji="0" lang="it-IT"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a:p>
            <a:pPr lvl="0" algn="ctr"/>
            <a:r>
              <a:rPr lang="en-US" dirty="0">
                <a:solidFill>
                  <a:prstClr val="white"/>
                </a:solidFill>
                <a:latin typeface="Verdana" panose="020B0604030504040204" pitchFamily="34" charset="0"/>
              </a:rPr>
              <a:t>Journal of political philosophy (Wiley) editor is removed and part of editorial board resigns</a:t>
            </a:r>
          </a:p>
          <a:p>
            <a:pPr lvl="0" algn="ctr"/>
            <a:endParaRPr kumimoji="0" lang="it-IT"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a:p>
            <a:pPr lvl="0" algn="ctr"/>
            <a:r>
              <a:rPr lang="en-US" dirty="0">
                <a:solidFill>
                  <a:prstClr val="white"/>
                </a:solidFill>
                <a:latin typeface="Verdana" panose="020B0604030504040204" pitchFamily="34" charset="0"/>
              </a:rPr>
              <a:t>Publications (MDPI) Gemma Derrick and 25 other editorial board members resign</a:t>
            </a:r>
          </a:p>
          <a:p>
            <a:pPr lvl="0" algn="ctr"/>
            <a:endParaRPr kumimoji="0" lang="it-IT"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a:p>
            <a:pPr lvl="0" algn="ctr"/>
            <a:r>
              <a:rPr lang="en-US" dirty="0">
                <a:solidFill>
                  <a:prstClr val="white"/>
                </a:solidFill>
                <a:latin typeface="Verdana" panose="020B0604030504040204" pitchFamily="34" charset="0"/>
              </a:rPr>
              <a:t>Critic Public health (Taylor and Francis) editorial board establishes new journal with PKP</a:t>
            </a:r>
          </a:p>
          <a:p>
            <a:pPr lvl="0" algn="ctr"/>
            <a:endParaRPr kumimoji="0" lang="it-IT"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a:p>
            <a:pPr lvl="0" algn="ctr"/>
            <a:r>
              <a:rPr lang="en-US" dirty="0">
                <a:solidFill>
                  <a:prstClr val="white"/>
                </a:solidFill>
                <a:latin typeface="Verdana" panose="020B0604030504040204" pitchFamily="34" charset="0"/>
              </a:rPr>
              <a:t>Design studies (Elsevier) editor is replaced because he does not accept the imposition of a 600% increase in articles</a:t>
            </a:r>
          </a:p>
          <a:p>
            <a:pPr lvl="0" algn="ctr"/>
            <a:endParaRPr kumimoji="0" lang="it-IT"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a:p>
            <a:pPr lvl="0" algn="ctr"/>
            <a:r>
              <a:rPr lang="en-US" dirty="0">
                <a:solidFill>
                  <a:prstClr val="white"/>
                </a:solidFill>
                <a:latin typeface="Verdana" panose="020B0604030504040204" pitchFamily="34" charset="0"/>
              </a:rPr>
              <a:t>Journal of biogeography (Wiley) editorial board goes on strike and then resigns</a:t>
            </a:r>
          </a:p>
          <a:p>
            <a:pPr lvl="0" algn="ctr"/>
            <a:endPar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a:p>
            <a:pPr lvl="0" algn="ctr"/>
            <a:endParaRPr lang="en-US" dirty="0">
              <a:solidFill>
                <a:prstClr val="white"/>
              </a:solidFill>
              <a:latin typeface="Verdana" panose="020B0604030504040204" pitchFamily="34" charset="0"/>
            </a:endParaRPr>
          </a:p>
          <a:p>
            <a:pPr lvl="0" algn="ctr"/>
            <a:endParaRPr kumimoji="0" lang="it-IT"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194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70707"/>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346B4D-5000-F701-2CEE-A06E98A34930}"/>
              </a:ext>
            </a:extLst>
          </p:cNvPr>
          <p:cNvSpPr>
            <a:spLocks noGrp="1"/>
          </p:cNvSpPr>
          <p:nvPr>
            <p:ph type="title"/>
          </p:nvPr>
        </p:nvSpPr>
        <p:spPr>
          <a:xfrm>
            <a:off x="876693" y="741391"/>
            <a:ext cx="4597747" cy="1616203"/>
          </a:xfrm>
          <a:solidFill>
            <a:srgbClr val="00B050"/>
          </a:solidFill>
        </p:spPr>
        <p:txBody>
          <a:bodyPr anchor="b">
            <a:normAutofit/>
          </a:bodyPr>
          <a:lstStyle/>
          <a:p>
            <a:r>
              <a:rPr lang="it-IT" sz="3200" dirty="0" err="1"/>
              <a:t>Reasons</a:t>
            </a:r>
            <a:r>
              <a:rPr lang="it-IT" sz="3200" dirty="0"/>
              <a:t> for </a:t>
            </a:r>
            <a:r>
              <a:rPr lang="it-IT" sz="3200" dirty="0" err="1"/>
              <a:t>resignation</a:t>
            </a:r>
            <a:r>
              <a:rPr lang="it-IT" sz="3200" dirty="0"/>
              <a:t>?</a:t>
            </a:r>
            <a:br>
              <a:rPr lang="it-IT" sz="3200" dirty="0"/>
            </a:br>
            <a:endParaRPr lang="it-IT" sz="3200" dirty="0"/>
          </a:p>
        </p:txBody>
      </p:sp>
      <p:sp>
        <p:nvSpPr>
          <p:cNvPr id="3" name="Segnaposto contenuto 2">
            <a:extLst>
              <a:ext uri="{FF2B5EF4-FFF2-40B4-BE49-F238E27FC236}">
                <a16:creationId xmlns:a16="http://schemas.microsoft.com/office/drawing/2014/main" id="{010B5093-80CA-421A-B688-3DA858F9E765}"/>
              </a:ext>
            </a:extLst>
          </p:cNvPr>
          <p:cNvSpPr>
            <a:spLocks noGrp="1"/>
          </p:cNvSpPr>
          <p:nvPr>
            <p:ph idx="1"/>
          </p:nvPr>
        </p:nvSpPr>
        <p:spPr>
          <a:xfrm>
            <a:off x="876693" y="2533476"/>
            <a:ext cx="4597746" cy="3447832"/>
          </a:xfrm>
          <a:solidFill>
            <a:srgbClr val="00B050"/>
          </a:solidFill>
        </p:spPr>
        <p:txBody>
          <a:bodyPr anchor="t">
            <a:normAutofit/>
          </a:bodyPr>
          <a:lstStyle/>
          <a:p>
            <a:pPr marL="0" indent="0">
              <a:buNone/>
            </a:pPr>
            <a:r>
              <a:rPr lang="en-US" sz="2000" dirty="0"/>
              <a:t>The publisher does not communicate its decisions to the editorial board</a:t>
            </a:r>
          </a:p>
          <a:p>
            <a:pPr marL="0" indent="0">
              <a:buNone/>
            </a:pPr>
            <a:r>
              <a:rPr lang="en-US" sz="2000" dirty="0"/>
              <a:t>Publisher sets prices too high for gold open access</a:t>
            </a:r>
          </a:p>
          <a:p>
            <a:pPr marL="0" indent="0">
              <a:buNone/>
            </a:pPr>
            <a:r>
              <a:rPr lang="en-US" sz="2000" dirty="0"/>
              <a:t>Publisher put pressure on the editorial board for accepting a higher number of submissions</a:t>
            </a:r>
          </a:p>
          <a:p>
            <a:pPr marL="0" indent="0">
              <a:buNone/>
            </a:pPr>
            <a:r>
              <a:rPr lang="en-US" sz="2000" dirty="0"/>
              <a:t>Too many Special issues</a:t>
            </a:r>
          </a:p>
          <a:p>
            <a:pPr marL="0" indent="0">
              <a:buNone/>
            </a:pPr>
            <a:endParaRPr lang="it-IT" sz="2000" dirty="0"/>
          </a:p>
        </p:txBody>
      </p:sp>
      <p:pic>
        <p:nvPicPr>
          <p:cNvPr id="2050" name="Picture 2" descr="Figure showing profit margins for 2020">
            <a:extLst>
              <a:ext uri="{FF2B5EF4-FFF2-40B4-BE49-F238E27FC236}">
                <a16:creationId xmlns:a16="http://schemas.microsoft.com/office/drawing/2014/main" id="{5C65C274-0864-23CA-DED7-3F5096DC450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1" y="1456650"/>
            <a:ext cx="5319062" cy="3869617"/>
          </a:xfrm>
          <a:prstGeom prst="rect">
            <a:avLst/>
          </a:prstGeom>
          <a:noFill/>
          <a:extLst>
            <a:ext uri="{909E8E84-426E-40DD-AFC4-6F175D3DCCD1}">
              <a14:hiddenFill xmlns:a14="http://schemas.microsoft.com/office/drawing/2010/main">
                <a:solidFill>
                  <a:srgbClr val="FFFFFF"/>
                </a:solidFill>
              </a14:hiddenFill>
            </a:ext>
          </a:extLst>
        </p:spPr>
      </p:pic>
      <p:grpSp>
        <p:nvGrpSpPr>
          <p:cNvPr id="2055" name="Group 2054">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056" name="Rectangle 2055">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8859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3" name="Rectangle 32">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3" descr="Digital pattern of letters and numbers">
            <a:extLst>
              <a:ext uri="{FF2B5EF4-FFF2-40B4-BE49-F238E27FC236}">
                <a16:creationId xmlns:a16="http://schemas.microsoft.com/office/drawing/2014/main" id="{9E36B3C0-6AF7-2408-E0CA-268DAFA46A97}"/>
              </a:ext>
            </a:extLst>
          </p:cNvPr>
          <p:cNvPicPr>
            <a:picLocks noChangeAspect="1"/>
          </p:cNvPicPr>
          <p:nvPr/>
        </p:nvPicPr>
        <p:blipFill rotWithShape="1">
          <a:blip r:embed="rId2"/>
          <a:srcRect l="7814" r="7813" b="-1"/>
          <a:stretch/>
        </p:blipFill>
        <p:spPr>
          <a:xfrm>
            <a:off x="-2" y="10"/>
            <a:ext cx="8668512" cy="6857990"/>
          </a:xfrm>
          <a:prstGeom prst="rect">
            <a:avLst/>
          </a:prstGeom>
        </p:spPr>
      </p:pic>
      <p:sp>
        <p:nvSpPr>
          <p:cNvPr id="35" name="Rectangle 34">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gs>
              <a:gs pos="30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asellaDiTesto 1">
            <a:extLst>
              <a:ext uri="{FF2B5EF4-FFF2-40B4-BE49-F238E27FC236}">
                <a16:creationId xmlns:a16="http://schemas.microsoft.com/office/drawing/2014/main" id="{4023837D-25C9-F29D-69A8-E953B5EA6E2B}"/>
              </a:ext>
            </a:extLst>
          </p:cNvPr>
          <p:cNvSpPr txBox="1"/>
          <p:nvPr/>
        </p:nvSpPr>
        <p:spPr>
          <a:xfrm>
            <a:off x="7848600"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a:solidFill>
                  <a:schemeClr val="bg1"/>
                </a:solidFill>
                <a:latin typeface="+mj-lt"/>
                <a:ea typeface="+mj-ea"/>
                <a:cs typeface="+mj-cs"/>
              </a:rPr>
              <a:t>Gold open access: a definition</a:t>
            </a:r>
          </a:p>
        </p:txBody>
      </p:sp>
      <p:sp>
        <p:nvSpPr>
          <p:cNvPr id="37" name="Rectangle 3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ttangolo 2">
            <a:extLst>
              <a:ext uri="{FF2B5EF4-FFF2-40B4-BE49-F238E27FC236}">
                <a16:creationId xmlns:a16="http://schemas.microsoft.com/office/drawing/2014/main" id="{EFEC3859-7423-D403-6357-6CE2E94CA765}"/>
              </a:ext>
            </a:extLst>
          </p:cNvPr>
          <p:cNvSpPr/>
          <p:nvPr/>
        </p:nvSpPr>
        <p:spPr>
          <a:xfrm>
            <a:off x="6858" y="2121381"/>
            <a:ext cx="5924550" cy="33370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2800" b="1" dirty="0" err="1"/>
              <a:t>Authors</a:t>
            </a:r>
            <a:r>
              <a:rPr lang="it-IT" sz="2800" b="1" dirty="0"/>
              <a:t> or </a:t>
            </a:r>
            <a:r>
              <a:rPr lang="it-IT" sz="2800" b="1" dirty="0" err="1"/>
              <a:t>their</a:t>
            </a:r>
            <a:r>
              <a:rPr lang="it-IT" sz="2800" b="1" dirty="0"/>
              <a:t> institution </a:t>
            </a:r>
            <a:r>
              <a:rPr lang="it-IT" sz="2800" b="1" dirty="0" err="1"/>
              <a:t>pay</a:t>
            </a:r>
            <a:endParaRPr lang="it-IT" sz="2800" b="1" dirty="0"/>
          </a:p>
          <a:p>
            <a:pPr algn="ctr"/>
            <a:endParaRPr lang="it-IT" sz="2800" b="1" dirty="0"/>
          </a:p>
          <a:p>
            <a:r>
              <a:rPr lang="it-IT" sz="2800" dirty="0"/>
              <a:t>No costs for the Readers</a:t>
            </a:r>
          </a:p>
          <a:p>
            <a:endParaRPr lang="it-IT" dirty="0"/>
          </a:p>
          <a:p>
            <a:pPr algn="ctr"/>
            <a:endParaRPr lang="it-IT" dirty="0"/>
          </a:p>
        </p:txBody>
      </p:sp>
    </p:spTree>
    <p:extLst>
      <p:ext uri="{BB962C8B-B14F-4D97-AF65-F5344CB8AC3E}">
        <p14:creationId xmlns:p14="http://schemas.microsoft.com/office/powerpoint/2010/main" val="1851404871"/>
      </p:ext>
    </p:extLst>
  </p:cSld>
  <p:clrMapOvr>
    <a:masterClrMapping/>
  </p:clrMapOvr>
</p:sld>
</file>

<file path=ppt/theme/theme1.xml><?xml version="1.0" encoding="utf-8"?>
<a:theme xmlns:a="http://schemas.openxmlformats.org/drawingml/2006/main" name="AccentBoxVTI">
  <a:themeElements>
    <a:clrScheme name="AnalogousFromDarkSeedLeftStep">
      <a:dk1>
        <a:srgbClr val="000000"/>
      </a:dk1>
      <a:lt1>
        <a:srgbClr val="FFFFFF"/>
      </a:lt1>
      <a:dk2>
        <a:srgbClr val="413324"/>
      </a:dk2>
      <a:lt2>
        <a:srgbClr val="E8E2E7"/>
      </a:lt2>
      <a:accent1>
        <a:srgbClr val="23B941"/>
      </a:accent1>
      <a:accent2>
        <a:srgbClr val="39B716"/>
      </a:accent2>
      <a:accent3>
        <a:srgbClr val="7CB121"/>
      </a:accent3>
      <a:accent4>
        <a:srgbClr val="ABA415"/>
      </a:accent4>
      <a:accent5>
        <a:srgbClr val="E28B26"/>
      </a:accent5>
      <a:accent6>
        <a:srgbClr val="D32F1A"/>
      </a:accent6>
      <a:hlink>
        <a:srgbClr val="9D7E34"/>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644</TotalTime>
  <Words>805</Words>
  <Application>Microsoft Office PowerPoint</Application>
  <PresentationFormat>Widescreen</PresentationFormat>
  <Paragraphs>84</Paragraphs>
  <Slides>21</Slides>
  <Notes>0</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21</vt:i4>
      </vt:variant>
    </vt:vector>
  </HeadingPairs>
  <TitlesOfParts>
    <vt:vector size="29" baseType="lpstr">
      <vt:lpstr>Arial</vt:lpstr>
      <vt:lpstr>Avenir Next LT Pro</vt:lpstr>
      <vt:lpstr>Calibri</vt:lpstr>
      <vt:lpstr>Calibri Light</vt:lpstr>
      <vt:lpstr>source sans pro</vt:lpstr>
      <vt:lpstr>Verdana</vt:lpstr>
      <vt:lpstr>AccentBoxVTI</vt:lpstr>
      <vt:lpstr>Tema di Office</vt:lpstr>
      <vt:lpstr>The challenges of gold open access in the Humanities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Reasons for resignation?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open ecosystem</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challenges of gold open access in the Humanities</dc:title>
  <dc:creator>Paola Galimberti</dc:creator>
  <cp:lastModifiedBy>Paola Galimberti</cp:lastModifiedBy>
  <cp:revision>9</cp:revision>
  <dcterms:created xsi:type="dcterms:W3CDTF">2023-12-23T05:38:11Z</dcterms:created>
  <dcterms:modified xsi:type="dcterms:W3CDTF">2024-01-16T12:21:43Z</dcterms:modified>
</cp:coreProperties>
</file>