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5"/>
    <p:sldMasterId id="2147483693" r:id="rId6"/>
    <p:sldMasterId id="2147483694" r:id="rId7"/>
    <p:sldMasterId id="2147483695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</p:sldIdLst>
  <p:sldSz cy="5143500" cx="9144000"/>
  <p:notesSz cx="6858000" cy="9144000"/>
  <p:embeddedFontLst>
    <p:embeddedFont>
      <p:font typeface="Nunito SemiBold"/>
      <p:regular r:id="rId56"/>
      <p:bold r:id="rId57"/>
      <p:italic r:id="rId58"/>
      <p:boldItalic r:id="rId59"/>
    </p:embeddedFont>
    <p:embeddedFont>
      <p:font typeface="Nunito"/>
      <p:regular r:id="rId60"/>
      <p:bold r:id="rId61"/>
      <p:italic r:id="rId62"/>
      <p:boldItalic r:id="rId63"/>
    </p:embeddedFont>
    <p:embeddedFont>
      <p:font typeface="PT Sans Narrow"/>
      <p:regular r:id="rId64"/>
      <p:bold r:id="rId65"/>
    </p:embeddedFont>
    <p:embeddedFont>
      <p:font typeface="Open Sans SemiBold"/>
      <p:regular r:id="rId66"/>
      <p:bold r:id="rId67"/>
      <p:italic r:id="rId68"/>
      <p:boldItalic r:id="rId69"/>
    </p:embeddedFont>
    <p:embeddedFont>
      <p:font typeface="Nunito Medium"/>
      <p:regular r:id="rId70"/>
      <p:bold r:id="rId71"/>
      <p:italic r:id="rId72"/>
      <p:boldItalic r:id="rId73"/>
    </p:embeddedFont>
    <p:embeddedFont>
      <p:font typeface="Nunito Sans SemiBold"/>
      <p:regular r:id="rId74"/>
      <p:bold r:id="rId75"/>
      <p:italic r:id="rId76"/>
      <p:boldItalic r:id="rId77"/>
    </p:embeddedFont>
    <p:embeddedFont>
      <p:font typeface="Helvetica Neue Light"/>
      <p:regular r:id="rId78"/>
      <p:bold r:id="rId79"/>
      <p:italic r:id="rId80"/>
      <p:boldItalic r:id="rId81"/>
    </p:embeddedFont>
    <p:embeddedFont>
      <p:font typeface="Nunito Light"/>
      <p:regular r:id="rId82"/>
      <p:bold r:id="rId83"/>
      <p:italic r:id="rId84"/>
      <p:boldItalic r:id="rId85"/>
    </p:embeddedFont>
    <p:embeddedFont>
      <p:font typeface="Open Sans"/>
      <p:regular r:id="rId86"/>
      <p:bold r:id="rId87"/>
      <p:italic r:id="rId88"/>
      <p:boldItalic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FE4CE48-23B6-427E-BBA8-83C8B5796380}">
  <a:tblStyle styleId="{9FE4CE48-23B6-427E-BBA8-83C8B57963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84" Type="http://schemas.openxmlformats.org/officeDocument/2006/relationships/font" Target="fonts/NunitoLight-italic.fntdata"/><Relationship Id="rId83" Type="http://schemas.openxmlformats.org/officeDocument/2006/relationships/font" Target="fonts/NunitoLight-bold.fntdata"/><Relationship Id="rId42" Type="http://schemas.openxmlformats.org/officeDocument/2006/relationships/slide" Target="slides/slide33.xml"/><Relationship Id="rId86" Type="http://schemas.openxmlformats.org/officeDocument/2006/relationships/font" Target="fonts/OpenSans-regular.fntdata"/><Relationship Id="rId41" Type="http://schemas.openxmlformats.org/officeDocument/2006/relationships/slide" Target="slides/slide32.xml"/><Relationship Id="rId85" Type="http://schemas.openxmlformats.org/officeDocument/2006/relationships/font" Target="fonts/NunitoLight-boldItalic.fntdata"/><Relationship Id="rId44" Type="http://schemas.openxmlformats.org/officeDocument/2006/relationships/slide" Target="slides/slide35.xml"/><Relationship Id="rId88" Type="http://schemas.openxmlformats.org/officeDocument/2006/relationships/font" Target="fonts/OpenSans-italic.fntdata"/><Relationship Id="rId43" Type="http://schemas.openxmlformats.org/officeDocument/2006/relationships/slide" Target="slides/slide34.xml"/><Relationship Id="rId87" Type="http://schemas.openxmlformats.org/officeDocument/2006/relationships/font" Target="fonts/OpenSans-bold.fntdata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89" Type="http://schemas.openxmlformats.org/officeDocument/2006/relationships/font" Target="fonts/OpenSans-boldItalic.fntdata"/><Relationship Id="rId80" Type="http://schemas.openxmlformats.org/officeDocument/2006/relationships/font" Target="fonts/HelveticaNeueLight-italic.fntdata"/><Relationship Id="rId82" Type="http://schemas.openxmlformats.org/officeDocument/2006/relationships/font" Target="fonts/NunitoLight-regular.fntdata"/><Relationship Id="rId81" Type="http://schemas.openxmlformats.org/officeDocument/2006/relationships/font" Target="fonts/HelveticaNeueLight-boldItalic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NunitoMedium-boldItalic.fntdata"/><Relationship Id="rId72" Type="http://schemas.openxmlformats.org/officeDocument/2006/relationships/font" Target="fonts/NunitoMedium-italic.fntdata"/><Relationship Id="rId31" Type="http://schemas.openxmlformats.org/officeDocument/2006/relationships/slide" Target="slides/slide22.xml"/><Relationship Id="rId75" Type="http://schemas.openxmlformats.org/officeDocument/2006/relationships/font" Target="fonts/NunitoSansSemiBold-bold.fntdata"/><Relationship Id="rId30" Type="http://schemas.openxmlformats.org/officeDocument/2006/relationships/slide" Target="slides/slide21.xml"/><Relationship Id="rId74" Type="http://schemas.openxmlformats.org/officeDocument/2006/relationships/font" Target="fonts/NunitoSansSemiBold-regular.fntdata"/><Relationship Id="rId33" Type="http://schemas.openxmlformats.org/officeDocument/2006/relationships/slide" Target="slides/slide24.xml"/><Relationship Id="rId77" Type="http://schemas.openxmlformats.org/officeDocument/2006/relationships/font" Target="fonts/NunitoSansSemiBold-boldItalic.fntdata"/><Relationship Id="rId32" Type="http://schemas.openxmlformats.org/officeDocument/2006/relationships/slide" Target="slides/slide23.xml"/><Relationship Id="rId76" Type="http://schemas.openxmlformats.org/officeDocument/2006/relationships/font" Target="fonts/NunitoSansSemiBold-italic.fntdata"/><Relationship Id="rId35" Type="http://schemas.openxmlformats.org/officeDocument/2006/relationships/slide" Target="slides/slide26.xml"/><Relationship Id="rId79" Type="http://schemas.openxmlformats.org/officeDocument/2006/relationships/font" Target="fonts/HelveticaNeueLight-bold.fntdata"/><Relationship Id="rId34" Type="http://schemas.openxmlformats.org/officeDocument/2006/relationships/slide" Target="slides/slide25.xml"/><Relationship Id="rId78" Type="http://schemas.openxmlformats.org/officeDocument/2006/relationships/font" Target="fonts/HelveticaNeueLight-regular.fntdata"/><Relationship Id="rId71" Type="http://schemas.openxmlformats.org/officeDocument/2006/relationships/font" Target="fonts/NunitoMedium-bold.fntdata"/><Relationship Id="rId70" Type="http://schemas.openxmlformats.org/officeDocument/2006/relationships/font" Target="fonts/NunitoMedium-regular.fntdata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font" Target="fonts/Nunito-italic.fntdata"/><Relationship Id="rId61" Type="http://schemas.openxmlformats.org/officeDocument/2006/relationships/font" Target="fonts/Nunito-bold.fntdata"/><Relationship Id="rId20" Type="http://schemas.openxmlformats.org/officeDocument/2006/relationships/slide" Target="slides/slide11.xml"/><Relationship Id="rId64" Type="http://schemas.openxmlformats.org/officeDocument/2006/relationships/font" Target="fonts/PTSansNarrow-regular.fntdata"/><Relationship Id="rId63" Type="http://schemas.openxmlformats.org/officeDocument/2006/relationships/font" Target="fonts/Nunito-boldItalic.fntdata"/><Relationship Id="rId22" Type="http://schemas.openxmlformats.org/officeDocument/2006/relationships/slide" Target="slides/slide13.xml"/><Relationship Id="rId66" Type="http://schemas.openxmlformats.org/officeDocument/2006/relationships/font" Target="fonts/OpenSansSemiBold-regular.fntdata"/><Relationship Id="rId21" Type="http://schemas.openxmlformats.org/officeDocument/2006/relationships/slide" Target="slides/slide12.xml"/><Relationship Id="rId65" Type="http://schemas.openxmlformats.org/officeDocument/2006/relationships/font" Target="fonts/PTSansNarrow-bold.fntdata"/><Relationship Id="rId24" Type="http://schemas.openxmlformats.org/officeDocument/2006/relationships/slide" Target="slides/slide15.xml"/><Relationship Id="rId68" Type="http://schemas.openxmlformats.org/officeDocument/2006/relationships/font" Target="fonts/OpenSansSemiBold-italic.fntdata"/><Relationship Id="rId23" Type="http://schemas.openxmlformats.org/officeDocument/2006/relationships/slide" Target="slides/slide14.xml"/><Relationship Id="rId67" Type="http://schemas.openxmlformats.org/officeDocument/2006/relationships/font" Target="fonts/OpenSansSemiBold-bold.fntdata"/><Relationship Id="rId60" Type="http://schemas.openxmlformats.org/officeDocument/2006/relationships/font" Target="fonts/Nunito-regular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font" Target="fonts/OpenSansSemiBold-boldItalic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slide" Target="slides/slide46.xml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font" Target="fonts/NunitoSemiBold-bold.fntdata"/><Relationship Id="rId12" Type="http://schemas.openxmlformats.org/officeDocument/2006/relationships/slide" Target="slides/slide3.xml"/><Relationship Id="rId56" Type="http://schemas.openxmlformats.org/officeDocument/2006/relationships/font" Target="fonts/NunitoSemiBold-regular.fntdata"/><Relationship Id="rId15" Type="http://schemas.openxmlformats.org/officeDocument/2006/relationships/slide" Target="slides/slide6.xml"/><Relationship Id="rId59" Type="http://schemas.openxmlformats.org/officeDocument/2006/relationships/font" Target="fonts/NunitoSemiBold-boldItalic.fntdata"/><Relationship Id="rId14" Type="http://schemas.openxmlformats.org/officeDocument/2006/relationships/slide" Target="slides/slide5.xml"/><Relationship Id="rId58" Type="http://schemas.openxmlformats.org/officeDocument/2006/relationships/font" Target="fonts/NunitoSemiBold-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8a85af439_0_0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08a85af4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Bienvenue !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81a9e780bd_1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81a9e780bd_1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de Structure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Berne 1966 (Structure and Dynamics of Organizations and Groups)</a:t>
            </a:r>
            <a:endParaRPr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81a9e780bd_1_368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81a9e780bd_1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Diagramme des Signes de Reconnaissance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Adapté de Ernst 2005 (OK Corral: Grid for What’s Happening)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08990549fe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08990549f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Processus aux Frontières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Laugeri 2015</a:t>
            </a:r>
            <a:endParaRPr b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b24e79642b_0_115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b24e79642b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Principe de délégation Émergent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08990549fe_1_89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08990549fe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Cycle traditionnel du changement organisationnel vs Cercle Vertueux amené par le Changement Émergent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Laugeri 2015</a:t>
            </a:r>
            <a:endParaRPr b="1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b24e79642b_0_12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b24e79642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des Positions de Vie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Berne 1976 (Classification of positions)</a:t>
            </a:r>
            <a:endParaRPr b="1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81a9e780bd_1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81a9e780bd_1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Liens entre les Frontières et les Trois Contrats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b24e79642b_0_494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b24e79642b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Temporalité des Trois Contrats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b24e79642b_0_214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b24e79642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Diagramme des Éléments Stratégiques de l’Environnement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b24e79642b_0_245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b24e79642b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des Éléments Stratégiques de l’Activité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Laugeri 2015</a:t>
            </a:r>
            <a:endParaRPr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eabda972d_3_3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8eabda972d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flèche Planifiée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Laugeri 2006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b24e79642b_0_377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b24e79642b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Dialogue organisationnel traditionnel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b24e79642b_0_407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b24e79642b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Dialogue organisationnel </a:t>
            </a:r>
            <a:r>
              <a:rPr b="1" lang="en-GB">
                <a:solidFill>
                  <a:schemeClr val="dk1"/>
                </a:solidFill>
              </a:rPr>
              <a:t>Émergent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bd8fa2f9cf_1_295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2bd8fa2f9cf_1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Diagramme de Contamination adapté de Berne 1961 (Transactional Analysis in Psychotherapy)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Diagramme de Symbiose</a:t>
            </a:r>
            <a:r>
              <a:rPr b="1" lang="en-GB">
                <a:solidFill>
                  <a:schemeClr val="dk1"/>
                </a:solidFill>
              </a:rPr>
              <a:t> adapté de Schiff et al. 1971 (Cathexis Reader)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bd8fa2f9cf_1_336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bd8fa2f9cf_1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Dynamiques saines et pathologiques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bd8fa2f9cf_1_392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2bd8fa2f9cf_1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Dynamique de la pathologie de Tyrannie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bd8fa2f9cf_1_417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2bd8fa2f9cf_1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Dynamique de la pathologie de Mutinerie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bd8fa2f9cf_1_443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2bd8fa2f9cf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Dynamique de la pathologie d’Usurpation de l’</a:t>
            </a:r>
            <a:r>
              <a:rPr b="1" lang="en-GB">
                <a:solidFill>
                  <a:schemeClr val="dk1"/>
                </a:solidFill>
              </a:rPr>
              <a:t>Émergent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bd8fa2f9cf_1_464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bd8fa2f9cf_1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Dynamique de la pathologie d’Usurpation du Planifié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08990549fe_1_327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08990549fe_1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de Fox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Fox 1975 (Eric Berne’s Theory of Organization)</a:t>
            </a:r>
            <a:endParaRPr b="1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08990549fe_1_402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08990549fe_1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de Fox et Méthode des Trois Contrats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Fox 1975 et Laugeri 2006</a:t>
            </a:r>
            <a:endParaRPr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eabda972d_3_16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8eabda972d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Diagramme flèche Émergente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2006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08990549fe_1_481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308990549fe_1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Scénario organisationnel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Krausz 1993 (Organizational Scripts)</a:t>
            </a:r>
            <a:endParaRPr b="1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b24e79642b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b24e79642b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Diagramme des différents niveaux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Balli 2023 (Healing Communities)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08990549fe_1_619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308990549fe_1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de structure d’un centre médico-social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Oswald 2023</a:t>
            </a:r>
            <a:endParaRPr b="1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08990549fe_1_707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08990549fe_1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Structure de l’organisation </a:t>
            </a:r>
            <a:r>
              <a:rPr b="1" lang="en-GB">
                <a:solidFill>
                  <a:schemeClr val="dk1"/>
                </a:solidFill>
              </a:rPr>
              <a:t>d’un centre médico-social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Oswald 2023</a:t>
            </a:r>
            <a:endParaRPr b="1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308990549fe_1_795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308990549fe_1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de structure d’une organisation agricole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Charbonnier 2023</a:t>
            </a:r>
            <a:endParaRPr b="1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308990549fe_1_896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308990549fe_1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Schéma des Frontières</a:t>
            </a:r>
            <a:r>
              <a:rPr b="1" lang="en-GB">
                <a:solidFill>
                  <a:schemeClr val="dk1"/>
                </a:solidFill>
              </a:rPr>
              <a:t> d’une organisation agricole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Charbonnier 2023</a:t>
            </a:r>
            <a:endParaRPr b="1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308990549fe_1_1022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308990549fe_1_1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Organisation</a:t>
            </a:r>
            <a:r>
              <a:rPr b="1" lang="en-GB">
                <a:solidFill>
                  <a:schemeClr val="dk1"/>
                </a:solidFill>
              </a:rPr>
              <a:t> d’une organisation agricole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Charbonnier 2023</a:t>
            </a:r>
            <a:endParaRPr b="1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2be6b50b52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2be6b50b5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De la pénurie à l’abondance de reconnaissance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Balli 2023 (Healing Communities)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2b24e79642b_0_10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2b24e79642b_0_10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Diagramme de structure avec rôles Planifié (orange) et Émergent (vert) et schéma des Trois Contrats mis en place par Noir (B)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Balli 2023 (Healing Communities)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308990549fe_1_20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308990549fe_1_2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Méthodologie de co-création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Repris de Balli (Developing Digital Games to Address Airway Clearance Therapy, JMIR Serious Games 2018. doi.org/10.2196/games.8964)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1a9e780bd_1_251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1a9e780bd_1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Planifié et Émergent, différentes significations pour les mêmes mots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Laugeri 2015</a:t>
            </a:r>
            <a:endParaRPr b="1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308990549fe_1_2459:notes"/>
          <p:cNvSpPr txBox="1"/>
          <p:nvPr>
            <p:ph idx="1" type="body"/>
          </p:nvPr>
        </p:nvSpPr>
        <p:spPr>
          <a:xfrm>
            <a:off x="914400" y="4343400"/>
            <a:ext cx="7315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Exemples de communs en santé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Balli 2023 (Healing Communities)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05" name="Google Shape;1805;g308990549fe_1_2459:notes"/>
          <p:cNvSpPr/>
          <p:nvPr>
            <p:ph idx="2" type="sldImg"/>
          </p:nvPr>
        </p:nvSpPr>
        <p:spPr>
          <a:xfrm>
            <a:off x="508400" y="685800"/>
            <a:ext cx="8127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2be6b50b524_0_250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2be6b50b524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Diagramme du Changement Émergent Intégral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8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308990549fe_1_2580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0" name="Google Shape;1900;g308990549fe_1_2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Team Alignment Map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Repris de dorigny.com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308990549fe_1_2629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308990549fe_1_2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Cartographie d’équipe </a:t>
            </a:r>
            <a:r>
              <a:rPr b="1" lang="en-GB"/>
              <a:t>Leonardo 3.4.5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leonardo345.com</a:t>
            </a:r>
            <a:endParaRPr b="1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308990549fe_1_2713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7" name="Google Shape;1947;g308990549fe_1_2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Les complémentarités dans Leonardo 3.4.5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Repris de leonardo345.com</a:t>
            </a:r>
            <a:endParaRPr b="1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2d41f60f05a_1_12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3" name="Google Shape;1953;g2d41f60f05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Dérouler les Trois Contrats aux divers niveaux d’une organisation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Blattner 2020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30b2eb5ab76_0_0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30b2eb5ab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Merci !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81a9e780bd_1_278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81a9e780bd_1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Diagramme des logiques organisationnelles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du Changement </a:t>
            </a:r>
            <a:r>
              <a:rPr b="1" lang="en-GB"/>
              <a:t>Émergent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Adapté de Laugeri 2015</a:t>
            </a:r>
            <a:endParaRPr b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1a9e780bd_1_216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81a9e780bd_1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circulaire des flèches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</a:rPr>
              <a:t>Adapté de Laugeri 2006</a:t>
            </a: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b24e79642b_0_167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b24e79642b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Diagramme des États du Moi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Adapté de Berne 1961 (Transactional Analysis in Psychotherapy)</a:t>
            </a:r>
            <a:endParaRPr b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bd8fa2f9cf_1_7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bd8fa2f9cf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Diagramme de Transactions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Adapté de Berne 1961 (Transactional Analysis in Psychotherapy)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1" name="Google Shape;10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5" name="Google Shape;10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4" name="Google Shape;11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" name="Google Shape;11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" name="Google Shape;120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1" name="Google Shape;1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4" name="Google Shape;1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8" name="Google Shape;128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9" name="Google Shape;129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3" name="Google Shape;13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" name="Google Shape;136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" name="Google Shape;14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indent="-3429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2500" lIns="92500" spcFirstLastPara="1" rIns="92500" wrap="square" tIns="925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0" name="Google Shape;150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1" name="Google Shape;15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54" name="Google Shape;15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" name="Google Shape;157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indent="-3175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8" name="Google Shape;158;p41"/>
          <p:cNvSpPr txBox="1"/>
          <p:nvPr>
            <p:ph idx="2" type="body"/>
          </p:nvPr>
        </p:nvSpPr>
        <p:spPr>
          <a:xfrm>
            <a:off x="48323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indent="-3175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9" name="Google Shape;15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2" name="Google Shape;162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2500" lIns="92500" spcFirstLastPara="1" rIns="92500" wrap="square" tIns="925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5" name="Google Shape;165;p4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indent="-3048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6" name="Google Shape;16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9" name="Google Shape;16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2500" lIns="92500" spcFirstLastPara="1" rIns="92500" wrap="square" tIns="925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3" name="Google Shape;173;p4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4" name="Google Shape;174;p4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-342900" lvl="0" marL="4572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78" name="Google Shape;17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2500" lIns="92500" spcFirstLastPara="1" rIns="92500" wrap="square" tIns="925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9pPr>
          </a:lstStyle>
          <a:p>
            <a:r>
              <a:t>xx%</a:t>
            </a:r>
          </a:p>
        </p:txBody>
      </p:sp>
      <p:sp>
        <p:nvSpPr>
          <p:cNvPr id="181" name="Google Shape;181;p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indent="-342900" lvl="0" marL="4572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3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2pPr>
            <a:lvl3pPr indent="-3238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3pPr>
            <a:lvl4pPr indent="-3238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4pPr>
            <a:lvl5pPr indent="-3238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5pPr>
            <a:lvl6pPr indent="-3238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6pPr>
            <a:lvl7pPr indent="-3238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7pPr>
            <a:lvl8pPr indent="-3238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8pPr>
            <a:lvl9pPr indent="-3238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500" lIns="92500" spcFirstLastPara="1" rIns="92500" wrap="square" tIns="92500">
            <a:noAutofit/>
          </a:bodyPr>
          <a:lstStyle>
            <a:lvl1pPr indent="-342900" lvl="0" marL="457200" marR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500" lIns="92500" spcFirstLastPara="1" rIns="92500" wrap="square" tIns="925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i.org/10.5281/zenodo.10727057" TargetMode="External"/><Relationship Id="rId4" Type="http://schemas.openxmlformats.org/officeDocument/2006/relationships/hyperlink" Target="https://creativecommons.org/licenses/by-sa/4.0/deed.fr" TargetMode="External"/><Relationship Id="rId5" Type="http://schemas.openxmlformats.org/officeDocument/2006/relationships/hyperlink" Target="http://www.changementemergent.ch" TargetMode="External"/><Relationship Id="rId6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20" Type="http://schemas.openxmlformats.org/officeDocument/2006/relationships/image" Target="../media/image29.png"/><Relationship Id="rId22" Type="http://schemas.openxmlformats.org/officeDocument/2006/relationships/image" Target="../media/image16.png"/><Relationship Id="rId21" Type="http://schemas.openxmlformats.org/officeDocument/2006/relationships/image" Target="../media/image14.png"/><Relationship Id="rId24" Type="http://schemas.openxmlformats.org/officeDocument/2006/relationships/image" Target="../media/image30.png"/><Relationship Id="rId23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jpg"/><Relationship Id="rId4" Type="http://schemas.openxmlformats.org/officeDocument/2006/relationships/image" Target="../media/image2.png"/><Relationship Id="rId9" Type="http://schemas.openxmlformats.org/officeDocument/2006/relationships/image" Target="../media/image6.jpg"/><Relationship Id="rId26" Type="http://schemas.openxmlformats.org/officeDocument/2006/relationships/image" Target="../media/image15.png"/><Relationship Id="rId25" Type="http://schemas.openxmlformats.org/officeDocument/2006/relationships/image" Target="../media/image19.png"/><Relationship Id="rId28" Type="http://schemas.openxmlformats.org/officeDocument/2006/relationships/image" Target="../media/image20.jpg"/><Relationship Id="rId27" Type="http://schemas.openxmlformats.org/officeDocument/2006/relationships/image" Target="../media/image17.png"/><Relationship Id="rId5" Type="http://schemas.openxmlformats.org/officeDocument/2006/relationships/image" Target="../media/image32.jpg"/><Relationship Id="rId6" Type="http://schemas.openxmlformats.org/officeDocument/2006/relationships/image" Target="../media/image3.png"/><Relationship Id="rId29" Type="http://schemas.openxmlformats.org/officeDocument/2006/relationships/image" Target="../media/image24.png"/><Relationship Id="rId7" Type="http://schemas.openxmlformats.org/officeDocument/2006/relationships/image" Target="../media/image7.gif"/><Relationship Id="rId8" Type="http://schemas.openxmlformats.org/officeDocument/2006/relationships/image" Target="../media/image4.png"/><Relationship Id="rId11" Type="http://schemas.openxmlformats.org/officeDocument/2006/relationships/image" Target="../media/image22.png"/><Relationship Id="rId10" Type="http://schemas.openxmlformats.org/officeDocument/2006/relationships/image" Target="../media/image25.jpg"/><Relationship Id="rId13" Type="http://schemas.openxmlformats.org/officeDocument/2006/relationships/image" Target="../media/image31.png"/><Relationship Id="rId12" Type="http://schemas.openxmlformats.org/officeDocument/2006/relationships/image" Target="../media/image5.png"/><Relationship Id="rId15" Type="http://schemas.openxmlformats.org/officeDocument/2006/relationships/image" Target="../media/image9.png"/><Relationship Id="rId14" Type="http://schemas.openxmlformats.org/officeDocument/2006/relationships/image" Target="../media/image8.jpg"/><Relationship Id="rId17" Type="http://schemas.openxmlformats.org/officeDocument/2006/relationships/image" Target="../media/image10.png"/><Relationship Id="rId16" Type="http://schemas.openxmlformats.org/officeDocument/2006/relationships/image" Target="../media/image12.png"/><Relationship Id="rId19" Type="http://schemas.openxmlformats.org/officeDocument/2006/relationships/image" Target="../media/image13.png"/><Relationship Id="rId18" Type="http://schemas.openxmlformats.org/officeDocument/2006/relationships/image" Target="../media/image1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www.changementemergent.ch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9"/>
          <p:cNvSpPr txBox="1"/>
          <p:nvPr>
            <p:ph type="title"/>
          </p:nvPr>
        </p:nvSpPr>
        <p:spPr>
          <a:xfrm>
            <a:off x="3592763" y="393063"/>
            <a:ext cx="5237700" cy="43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Nunito SemiBold"/>
                <a:ea typeface="Nunito SemiBold"/>
                <a:cs typeface="Nunito SemiBold"/>
                <a:sym typeface="Nunito SemiBold"/>
              </a:rPr>
              <a:t>Les Clés du dialogue hiérarchique</a:t>
            </a:r>
            <a:br>
              <a:rPr lang="en-GB" sz="2000"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2000">
                <a:latin typeface="Nunito SemiBold"/>
                <a:ea typeface="Nunito SemiBold"/>
                <a:cs typeface="Nunito SemiBold"/>
                <a:sym typeface="Nunito SemiBold"/>
              </a:rPr>
              <a:t>illustrations du livre, 2e édition</a:t>
            </a:r>
            <a:br>
              <a:rPr lang="en-GB" sz="2000">
                <a:latin typeface="Nunito SemiBold"/>
                <a:ea typeface="Nunito SemiBold"/>
                <a:cs typeface="Nunito SemiBold"/>
                <a:sym typeface="Nunito SemiBold"/>
              </a:rPr>
            </a:br>
            <a:endParaRPr sz="16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Ce document contient des mises à jour par rapport aux illustrations du livre. Téléchargez-en la </a:t>
            </a: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dernière</a:t>
            </a: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 version</a:t>
            </a:r>
            <a:br>
              <a:rPr lang="en-GB" sz="14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sur </a:t>
            </a:r>
            <a:r>
              <a:rPr lang="en-GB" sz="1400">
                <a:uFill>
                  <a:noFill/>
                </a:uFill>
                <a:latin typeface="Nunito Light"/>
                <a:ea typeface="Nunito Light"/>
                <a:cs typeface="Nunito Light"/>
                <a:sym typeface="Nunito Light"/>
                <a:hlinkClick r:id="rId3"/>
              </a:rPr>
              <a:t>doi.org/10.5281/zenodo.10727057</a:t>
            </a: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endParaRPr sz="14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Si mention en bas de page, visuels éditables sous l</a:t>
            </a: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icence </a:t>
            </a:r>
            <a:br>
              <a:rPr lang="en-GB" sz="14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i="1" lang="en-GB" sz="1400">
                <a:latin typeface="Nunito Light"/>
                <a:ea typeface="Nunito Light"/>
                <a:cs typeface="Nunito Light"/>
                <a:sym typeface="Nunito Light"/>
              </a:rPr>
              <a:t>Creative Commons Attribution ShareAlike 4.0 International</a:t>
            </a: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,</a:t>
            </a:r>
            <a:br>
              <a:rPr lang="en-GB" sz="14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 sz="1400">
                <a:uFill>
                  <a:noFill/>
                </a:uFill>
                <a:latin typeface="Nunito Light"/>
                <a:ea typeface="Nunito Light"/>
                <a:cs typeface="Nunito Light"/>
                <a:sym typeface="Nunito Light"/>
                <a:hlinkClick r:id="rId4"/>
              </a:rPr>
              <a:t>www.creativecommons.org/licenses/by-sa/4.0/deed.fr</a:t>
            </a:r>
            <a:endParaRPr sz="14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Mise en page par Fabio Balli</a:t>
            </a:r>
            <a:endParaRPr sz="14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Autres ressources : </a:t>
            </a:r>
            <a:r>
              <a:rPr lang="en-GB" sz="1400">
                <a:uFill>
                  <a:noFill/>
                </a:uFill>
                <a:latin typeface="Nunito Light"/>
                <a:ea typeface="Nunito Light"/>
                <a:cs typeface="Nunito Light"/>
                <a:sym typeface="Nunito Light"/>
                <a:hlinkClick r:id="rId5"/>
              </a:rPr>
              <a:t>www.changementemergent.ch</a:t>
            </a:r>
            <a:r>
              <a:rPr lang="en-GB" sz="1400">
                <a:latin typeface="Nunito Light"/>
                <a:ea typeface="Nunito Light"/>
                <a:cs typeface="Nunito Light"/>
                <a:sym typeface="Nunito Light"/>
              </a:rPr>
              <a:t> </a:t>
            </a:r>
            <a:endParaRPr sz="14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90" name="Google Shape;19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538" y="392938"/>
            <a:ext cx="3088000" cy="43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8"/>
          <p:cNvSpPr/>
          <p:nvPr/>
        </p:nvSpPr>
        <p:spPr>
          <a:xfrm>
            <a:off x="360000" y="1424400"/>
            <a:ext cx="2598300" cy="22947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 SemiBold"/>
                <a:ea typeface="Nunito SemiBold"/>
                <a:cs typeface="Nunito SemiBold"/>
                <a:sym typeface="Nunito SemiBold"/>
              </a:rPr>
              <a:t>Frontière Externe</a:t>
            </a:r>
            <a:br>
              <a:rPr lang="en-GB"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latin typeface="Nunito Light"/>
                <a:ea typeface="Nunito Light"/>
                <a:cs typeface="Nunito Light"/>
                <a:sym typeface="Nunito Light"/>
              </a:rPr>
              <a:t>différencie la structure</a:t>
            </a:r>
            <a:br>
              <a:rPr lang="en-GB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>
                <a:latin typeface="Nunito Light"/>
                <a:ea typeface="Nunito Light"/>
                <a:cs typeface="Nunito Light"/>
                <a:sym typeface="Nunito Light"/>
              </a:rPr>
              <a:t>de son Environnement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Frontière Majeure interne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différencie le leadership</a:t>
            </a:r>
            <a:br>
              <a:rPr lang="en-GB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des membres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Frontières mineure internes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différencient les pôles d’activité</a:t>
            </a:r>
            <a:endParaRPr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26" name="Google Shape;326;p58"/>
          <p:cNvSpPr/>
          <p:nvPr/>
        </p:nvSpPr>
        <p:spPr>
          <a:xfrm>
            <a:off x="3285728" y="360000"/>
            <a:ext cx="4422000" cy="4424400"/>
          </a:xfrm>
          <a:prstGeom prst="ellipse">
            <a:avLst/>
          </a:prstGeom>
          <a:solidFill>
            <a:srgbClr val="DCFFED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8"/>
          <p:cNvSpPr/>
          <p:nvPr/>
        </p:nvSpPr>
        <p:spPr>
          <a:xfrm>
            <a:off x="4532631" y="1607548"/>
            <a:ext cx="1928400" cy="1929300"/>
          </a:xfrm>
          <a:prstGeom prst="ellipse">
            <a:avLst/>
          </a:prstGeom>
          <a:solidFill>
            <a:srgbClr val="F9CB9C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D8750E"/>
                </a:solidFill>
                <a:latin typeface="Nunito"/>
                <a:ea typeface="Nunito"/>
                <a:cs typeface="Nunito"/>
                <a:sym typeface="Nunito"/>
              </a:rPr>
              <a:t>Leadership</a:t>
            </a:r>
            <a:endParaRPr sz="1800">
              <a:solidFill>
                <a:srgbClr val="D8750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8" name="Google Shape;328;p58"/>
          <p:cNvCxnSpPr>
            <a:stCxn id="327" idx="3"/>
            <a:endCxn id="326" idx="3"/>
          </p:cNvCxnSpPr>
          <p:nvPr/>
        </p:nvCxnSpPr>
        <p:spPr>
          <a:xfrm flipH="1">
            <a:off x="3933339" y="3254308"/>
            <a:ext cx="881700" cy="8823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58"/>
          <p:cNvCxnSpPr>
            <a:stCxn id="326" idx="7"/>
            <a:endCxn id="327" idx="7"/>
          </p:cNvCxnSpPr>
          <p:nvPr/>
        </p:nvCxnSpPr>
        <p:spPr>
          <a:xfrm flipH="1">
            <a:off x="6178741" y="1007938"/>
            <a:ext cx="881400" cy="8820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58"/>
          <p:cNvCxnSpPr>
            <a:stCxn id="326" idx="5"/>
            <a:endCxn id="327" idx="5"/>
          </p:cNvCxnSpPr>
          <p:nvPr/>
        </p:nvCxnSpPr>
        <p:spPr>
          <a:xfrm rot="10800000">
            <a:off x="6178741" y="3254162"/>
            <a:ext cx="881400" cy="8823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58"/>
          <p:cNvCxnSpPr>
            <a:stCxn id="326" idx="1"/>
            <a:endCxn id="327" idx="1"/>
          </p:cNvCxnSpPr>
          <p:nvPr/>
        </p:nvCxnSpPr>
        <p:spPr>
          <a:xfrm>
            <a:off x="3933315" y="1007938"/>
            <a:ext cx="881700" cy="8820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58"/>
          <p:cNvCxnSpPr/>
          <p:nvPr/>
        </p:nvCxnSpPr>
        <p:spPr>
          <a:xfrm>
            <a:off x="1951609" y="1647650"/>
            <a:ext cx="15441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58"/>
          <p:cNvCxnSpPr/>
          <p:nvPr/>
        </p:nvCxnSpPr>
        <p:spPr>
          <a:xfrm>
            <a:off x="2879327" y="3325834"/>
            <a:ext cx="1530600" cy="322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58"/>
          <p:cNvCxnSpPr/>
          <p:nvPr/>
        </p:nvCxnSpPr>
        <p:spPr>
          <a:xfrm>
            <a:off x="2602731" y="2472898"/>
            <a:ext cx="19311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5" name="Google Shape;335;p58"/>
          <p:cNvSpPr txBox="1"/>
          <p:nvPr/>
        </p:nvSpPr>
        <p:spPr>
          <a:xfrm>
            <a:off x="4915481" y="849775"/>
            <a:ext cx="12864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9163"/>
                </a:solidFill>
                <a:latin typeface="Nunito"/>
                <a:ea typeface="Nunito"/>
                <a:cs typeface="Nunito"/>
                <a:sym typeface="Nunito"/>
              </a:rPr>
              <a:t>Membership</a:t>
            </a:r>
            <a:endParaRPr sz="1600">
              <a:solidFill>
                <a:srgbClr val="3A91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6" name="Google Shape;336;p58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7" name="Google Shape;337;p58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Berne 1966 (Structure and Dynamics of Organizations and Groups).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2" name="Google Shape;342;p59"/>
          <p:cNvGraphicFramePr/>
          <p:nvPr/>
        </p:nvGraphicFramePr>
        <p:xfrm>
          <a:off x="360000" y="36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{9FE4CE48-23B6-427E-BBA8-83C8B5796380}</a:tableStyleId>
              </a:tblPr>
              <a:tblGrid>
                <a:gridCol w="1567825"/>
                <a:gridCol w="3428100"/>
                <a:gridCol w="3428100"/>
              </a:tblGrid>
              <a:tr h="484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négatif</a:t>
                      </a:r>
                      <a:endParaRPr sz="1800">
                        <a:solidFill>
                          <a:schemeClr val="dk1"/>
                        </a:solidFill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positif</a:t>
                      </a:r>
                      <a:endParaRPr sz="1800">
                        <a:solidFill>
                          <a:schemeClr val="dk1"/>
                        </a:solidFill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70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conditionnel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Tu </a:t>
                      </a:r>
                      <a:r>
                        <a:rPr i="1"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as</a:t>
                      </a: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 du retard </a:t>
                      </a:r>
                      <a:b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</a:b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aujourd’hui.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Je te remercie </a:t>
                      </a:r>
                      <a:b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</a:b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pour ce document.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1970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inconditionnel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Tu es toujours aussi lent.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J’aime qui tu es !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343" name="Google Shape;343;p59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4" name="Google Shape;344;p59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Ernst 2005 (OK Corral: Grid for What’s Happening).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9" name="Google Shape;349;p60"/>
          <p:cNvGraphicFramePr/>
          <p:nvPr/>
        </p:nvGraphicFramePr>
        <p:xfrm>
          <a:off x="179813" y="35956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{9FE4CE48-23B6-427E-BBA8-83C8B5796380}</a:tableStyleId>
              </a:tblPr>
              <a:tblGrid>
                <a:gridCol w="2928125"/>
                <a:gridCol w="2928125"/>
                <a:gridCol w="2928125"/>
              </a:tblGrid>
              <a:tr h="2354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B5394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B5394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B5394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21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Relation à l’Environnement</a:t>
                      </a:r>
                      <a:endParaRPr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Pénurie de SDR :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fonctionnement en survie</a:t>
                      </a:r>
                      <a:endParaRPr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Abondance de SDR : 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sentiment de sécurité</a:t>
                      </a:r>
                      <a:endParaRPr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Relation hiérarchique</a:t>
                      </a:r>
                      <a:endParaRPr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Pénurie de SDR :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agitation</a:t>
                      </a:r>
                      <a:endParaRPr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Abondance de SDR :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sentiment de collaboration</a:t>
                      </a:r>
                      <a:endParaRPr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Relation aux pairs</a:t>
                      </a:r>
                      <a:endParaRPr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Pénurie de SDR :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compétition entre équipes / pairs</a:t>
                      </a:r>
                      <a:endParaRPr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ctr">
                        <a:spcBef>
                          <a:spcPts val="100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Abondance de SDR :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sentiment de coopération</a:t>
                      </a:r>
                      <a:endParaRPr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50" name="Google Shape;350;p60"/>
          <p:cNvGrpSpPr/>
          <p:nvPr/>
        </p:nvGrpSpPr>
        <p:grpSpPr>
          <a:xfrm>
            <a:off x="593513" y="358234"/>
            <a:ext cx="7799094" cy="2212510"/>
            <a:chOff x="593513" y="129634"/>
            <a:chExt cx="7799094" cy="2212510"/>
          </a:xfrm>
        </p:grpSpPr>
        <p:grpSp>
          <p:nvGrpSpPr>
            <p:cNvPr id="351" name="Google Shape;351;p60"/>
            <p:cNvGrpSpPr/>
            <p:nvPr/>
          </p:nvGrpSpPr>
          <p:grpSpPr>
            <a:xfrm>
              <a:off x="3617284" y="359570"/>
              <a:ext cx="1981498" cy="1982574"/>
              <a:chOff x="4362028" y="359550"/>
              <a:chExt cx="4422000" cy="4424400"/>
            </a:xfrm>
          </p:grpSpPr>
          <p:sp>
            <p:nvSpPr>
              <p:cNvPr id="352" name="Google Shape;352;p60"/>
              <p:cNvSpPr/>
              <p:nvPr/>
            </p:nvSpPr>
            <p:spPr>
              <a:xfrm>
                <a:off x="4362028" y="359550"/>
                <a:ext cx="4422000" cy="4424400"/>
              </a:xfrm>
              <a:prstGeom prst="ellipse">
                <a:avLst/>
              </a:prstGeom>
              <a:solidFill>
                <a:srgbClr val="DCFFED"/>
              </a:solidFill>
              <a:ln cap="flat" cmpd="sng" w="2857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53" name="Google Shape;353;p60"/>
              <p:cNvCxnSpPr>
                <a:endCxn id="352" idx="3"/>
              </p:cNvCxnSpPr>
              <p:nvPr/>
            </p:nvCxnSpPr>
            <p:spPr>
              <a:xfrm flipH="1">
                <a:off x="5009615" y="3253712"/>
                <a:ext cx="881700" cy="88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B539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4" name="Google Shape;354;p60"/>
              <p:cNvCxnSpPr>
                <a:stCxn id="352" idx="7"/>
              </p:cNvCxnSpPr>
              <p:nvPr/>
            </p:nvCxnSpPr>
            <p:spPr>
              <a:xfrm flipH="1">
                <a:off x="7255041" y="1007488"/>
                <a:ext cx="881400" cy="882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B539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5" name="Google Shape;355;p60"/>
              <p:cNvCxnSpPr>
                <a:stCxn id="352" idx="5"/>
              </p:cNvCxnSpPr>
              <p:nvPr/>
            </p:nvCxnSpPr>
            <p:spPr>
              <a:xfrm rot="10800000">
                <a:off x="7255041" y="3253712"/>
                <a:ext cx="881400" cy="88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B539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56" name="Google Shape;356;p60"/>
              <p:cNvSpPr/>
              <p:nvPr/>
            </p:nvSpPr>
            <p:spPr>
              <a:xfrm>
                <a:off x="5608931" y="1607098"/>
                <a:ext cx="1928400" cy="1929300"/>
              </a:xfrm>
              <a:prstGeom prst="ellipse">
                <a:avLst/>
              </a:prstGeom>
              <a:solidFill>
                <a:srgbClr val="F9CB9C"/>
              </a:solidFill>
              <a:ln cap="flat" cmpd="sng" w="2857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Nunito SemiBold"/>
                  <a:ea typeface="Nunito SemiBold"/>
                  <a:cs typeface="Nunito SemiBold"/>
                  <a:sym typeface="Nunito SemiBold"/>
                </a:endParaRPr>
              </a:p>
            </p:txBody>
          </p:sp>
        </p:grpSp>
        <p:grpSp>
          <p:nvGrpSpPr>
            <p:cNvPr id="357" name="Google Shape;357;p60"/>
            <p:cNvGrpSpPr/>
            <p:nvPr/>
          </p:nvGrpSpPr>
          <p:grpSpPr>
            <a:xfrm>
              <a:off x="823447" y="359570"/>
              <a:ext cx="1981498" cy="1982574"/>
              <a:chOff x="4362028" y="359550"/>
              <a:chExt cx="4422000" cy="4424400"/>
            </a:xfrm>
          </p:grpSpPr>
          <p:sp>
            <p:nvSpPr>
              <p:cNvPr id="358" name="Google Shape;358;p60"/>
              <p:cNvSpPr/>
              <p:nvPr/>
            </p:nvSpPr>
            <p:spPr>
              <a:xfrm>
                <a:off x="4362028" y="359550"/>
                <a:ext cx="4422000" cy="4424400"/>
              </a:xfrm>
              <a:prstGeom prst="ellipse">
                <a:avLst/>
              </a:prstGeom>
              <a:solidFill>
                <a:srgbClr val="DCFFED"/>
              </a:solidFill>
              <a:ln cap="flat" cmpd="sng" w="2857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59" name="Google Shape;359;p60"/>
              <p:cNvCxnSpPr>
                <a:stCxn id="360" idx="3"/>
                <a:endCxn id="358" idx="3"/>
              </p:cNvCxnSpPr>
              <p:nvPr/>
            </p:nvCxnSpPr>
            <p:spPr>
              <a:xfrm flipH="1">
                <a:off x="5009615" y="3253712"/>
                <a:ext cx="881700" cy="88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B539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1" name="Google Shape;361;p60"/>
              <p:cNvCxnSpPr>
                <a:stCxn id="358" idx="7"/>
                <a:endCxn id="360" idx="7"/>
              </p:cNvCxnSpPr>
              <p:nvPr/>
            </p:nvCxnSpPr>
            <p:spPr>
              <a:xfrm flipH="1">
                <a:off x="7255041" y="1007488"/>
                <a:ext cx="881400" cy="882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B539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62" name="Google Shape;362;p60"/>
              <p:cNvSpPr/>
              <p:nvPr/>
            </p:nvSpPr>
            <p:spPr>
              <a:xfrm>
                <a:off x="5608931" y="1607098"/>
                <a:ext cx="1928400" cy="1929300"/>
              </a:xfrm>
              <a:prstGeom prst="ellipse">
                <a:avLst/>
              </a:prstGeom>
              <a:solidFill>
                <a:srgbClr val="F9CB9C"/>
              </a:solidFill>
              <a:ln cap="flat" cmpd="sng" w="2857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Nunito SemiBold"/>
                  <a:ea typeface="Nunito SemiBold"/>
                  <a:cs typeface="Nunito SemiBold"/>
                  <a:sym typeface="Nunito SemiBold"/>
                </a:endParaRPr>
              </a:p>
            </p:txBody>
          </p:sp>
          <p:cxnSp>
            <p:nvCxnSpPr>
              <p:cNvPr id="363" name="Google Shape;363;p60"/>
              <p:cNvCxnSpPr>
                <a:stCxn id="358" idx="5"/>
                <a:endCxn id="360" idx="5"/>
              </p:cNvCxnSpPr>
              <p:nvPr/>
            </p:nvCxnSpPr>
            <p:spPr>
              <a:xfrm rot="10800000">
                <a:off x="7255041" y="3253712"/>
                <a:ext cx="881400" cy="88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B539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64" name="Google Shape;364;p60"/>
            <p:cNvGrpSpPr/>
            <p:nvPr/>
          </p:nvGrpSpPr>
          <p:grpSpPr>
            <a:xfrm>
              <a:off x="6411109" y="359570"/>
              <a:ext cx="1981498" cy="1982574"/>
              <a:chOff x="4362028" y="359550"/>
              <a:chExt cx="4422000" cy="4424400"/>
            </a:xfrm>
          </p:grpSpPr>
          <p:sp>
            <p:nvSpPr>
              <p:cNvPr id="365" name="Google Shape;365;p60"/>
              <p:cNvSpPr/>
              <p:nvPr/>
            </p:nvSpPr>
            <p:spPr>
              <a:xfrm>
                <a:off x="4362028" y="359550"/>
                <a:ext cx="4422000" cy="4424400"/>
              </a:xfrm>
              <a:prstGeom prst="ellipse">
                <a:avLst/>
              </a:prstGeom>
              <a:solidFill>
                <a:srgbClr val="DCFFED"/>
              </a:solidFill>
              <a:ln cap="flat" cmpd="sng" w="2857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366" name="Google Shape;366;p60"/>
              <p:cNvCxnSpPr>
                <a:endCxn id="365" idx="3"/>
              </p:cNvCxnSpPr>
              <p:nvPr/>
            </p:nvCxnSpPr>
            <p:spPr>
              <a:xfrm flipH="1">
                <a:off x="5009615" y="3253712"/>
                <a:ext cx="881700" cy="88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B539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7" name="Google Shape;367;p60"/>
              <p:cNvCxnSpPr>
                <a:stCxn id="365" idx="7"/>
              </p:cNvCxnSpPr>
              <p:nvPr/>
            </p:nvCxnSpPr>
            <p:spPr>
              <a:xfrm flipH="1">
                <a:off x="7255041" y="1007488"/>
                <a:ext cx="881400" cy="882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B539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68" name="Google Shape;368;p60"/>
              <p:cNvCxnSpPr>
                <a:stCxn id="365" idx="5"/>
              </p:cNvCxnSpPr>
              <p:nvPr/>
            </p:nvCxnSpPr>
            <p:spPr>
              <a:xfrm rot="10800000">
                <a:off x="7255041" y="3253712"/>
                <a:ext cx="881400" cy="882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B5394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69" name="Google Shape;369;p60"/>
              <p:cNvSpPr/>
              <p:nvPr/>
            </p:nvSpPr>
            <p:spPr>
              <a:xfrm>
                <a:off x="5608931" y="1607098"/>
                <a:ext cx="1928400" cy="1929300"/>
              </a:xfrm>
              <a:prstGeom prst="ellipse">
                <a:avLst/>
              </a:prstGeom>
              <a:solidFill>
                <a:srgbClr val="F9CB9C"/>
              </a:solidFill>
              <a:ln cap="flat" cmpd="sng" w="2857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Nunito SemiBold"/>
                  <a:ea typeface="Nunito SemiBold"/>
                  <a:cs typeface="Nunito SemiBold"/>
                  <a:sym typeface="Nunito SemiBold"/>
                </a:endParaRPr>
              </a:p>
            </p:txBody>
          </p:sp>
        </p:grpSp>
        <p:grpSp>
          <p:nvGrpSpPr>
            <p:cNvPr id="370" name="Google Shape;370;p60"/>
            <p:cNvGrpSpPr/>
            <p:nvPr/>
          </p:nvGrpSpPr>
          <p:grpSpPr>
            <a:xfrm rot="-2700000">
              <a:off x="1003100" y="25131"/>
              <a:ext cx="222448" cy="1250626"/>
              <a:chOff x="247666" y="777617"/>
              <a:chExt cx="222450" cy="1250638"/>
            </a:xfrm>
          </p:grpSpPr>
          <p:sp>
            <p:nvSpPr>
              <p:cNvPr id="371" name="Google Shape;371;p60"/>
              <p:cNvSpPr/>
              <p:nvPr/>
            </p:nvSpPr>
            <p:spPr>
              <a:xfrm rot="5396613">
                <a:off x="53865" y="971717"/>
                <a:ext cx="609000" cy="2208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60"/>
              <p:cNvSpPr/>
              <p:nvPr/>
            </p:nvSpPr>
            <p:spPr>
              <a:xfrm rot="-5403409">
                <a:off x="56716" y="1615155"/>
                <a:ext cx="605100" cy="2211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3" name="Google Shape;373;p60"/>
            <p:cNvGrpSpPr/>
            <p:nvPr/>
          </p:nvGrpSpPr>
          <p:grpSpPr>
            <a:xfrm rot="-2700000">
              <a:off x="4182368" y="734866"/>
              <a:ext cx="221814" cy="626455"/>
              <a:chOff x="247984" y="1091700"/>
              <a:chExt cx="221816" cy="626461"/>
            </a:xfrm>
          </p:grpSpPr>
          <p:sp>
            <p:nvSpPr>
              <p:cNvPr id="374" name="Google Shape;374;p60"/>
              <p:cNvSpPr/>
              <p:nvPr/>
            </p:nvSpPr>
            <p:spPr>
              <a:xfrm rot="5396503">
                <a:off x="211084" y="1128750"/>
                <a:ext cx="294900" cy="2208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60"/>
              <p:cNvSpPr/>
              <p:nvPr/>
            </p:nvSpPr>
            <p:spPr>
              <a:xfrm rot="-5403497">
                <a:off x="211650" y="1460161"/>
                <a:ext cx="294900" cy="2211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6" name="Google Shape;376;p60"/>
            <p:cNvGrpSpPr/>
            <p:nvPr/>
          </p:nvGrpSpPr>
          <p:grpSpPr>
            <a:xfrm rot="-2700000">
              <a:off x="6803658" y="1519726"/>
              <a:ext cx="221814" cy="626455"/>
              <a:chOff x="247984" y="1091700"/>
              <a:chExt cx="221816" cy="626461"/>
            </a:xfrm>
          </p:grpSpPr>
          <p:sp>
            <p:nvSpPr>
              <p:cNvPr id="377" name="Google Shape;377;p60"/>
              <p:cNvSpPr/>
              <p:nvPr/>
            </p:nvSpPr>
            <p:spPr>
              <a:xfrm rot="5396503">
                <a:off x="211084" y="1128750"/>
                <a:ext cx="294900" cy="2208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60"/>
              <p:cNvSpPr/>
              <p:nvPr/>
            </p:nvSpPr>
            <p:spPr>
              <a:xfrm rot="-5403497">
                <a:off x="211650" y="1460161"/>
                <a:ext cx="294900" cy="2211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379" name="Google Shape;379;p60"/>
          <p:cNvCxnSpPr>
            <a:stCxn id="362" idx="7"/>
            <a:endCxn id="362" idx="3"/>
          </p:cNvCxnSpPr>
          <p:nvPr/>
        </p:nvCxnSpPr>
        <p:spPr>
          <a:xfrm flipH="1">
            <a:off x="1508653" y="1273802"/>
            <a:ext cx="611100" cy="6114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60"/>
          <p:cNvCxnSpPr>
            <a:stCxn id="356" idx="7"/>
            <a:endCxn id="356" idx="3"/>
          </p:cNvCxnSpPr>
          <p:nvPr/>
        </p:nvCxnSpPr>
        <p:spPr>
          <a:xfrm flipH="1">
            <a:off x="4302491" y="1273802"/>
            <a:ext cx="611100" cy="6114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60"/>
          <p:cNvCxnSpPr>
            <a:stCxn id="369" idx="7"/>
            <a:endCxn id="369" idx="3"/>
          </p:cNvCxnSpPr>
          <p:nvPr/>
        </p:nvCxnSpPr>
        <p:spPr>
          <a:xfrm flipH="1">
            <a:off x="7096316" y="1273802"/>
            <a:ext cx="611100" cy="6114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82" name="Google Shape;382;p60"/>
          <p:cNvGrpSpPr/>
          <p:nvPr/>
        </p:nvGrpSpPr>
        <p:grpSpPr>
          <a:xfrm rot="-2700000">
            <a:off x="7289433" y="1256751"/>
            <a:ext cx="221814" cy="626455"/>
            <a:chOff x="247984" y="1091700"/>
            <a:chExt cx="221816" cy="626461"/>
          </a:xfrm>
        </p:grpSpPr>
        <p:sp>
          <p:nvSpPr>
            <p:cNvPr id="383" name="Google Shape;383;p60"/>
            <p:cNvSpPr/>
            <p:nvPr/>
          </p:nvSpPr>
          <p:spPr>
            <a:xfrm rot="5396503">
              <a:off x="211084" y="1128750"/>
              <a:ext cx="294900" cy="22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60"/>
            <p:cNvSpPr/>
            <p:nvPr/>
          </p:nvSpPr>
          <p:spPr>
            <a:xfrm rot="-5403497">
              <a:off x="211650" y="1460161"/>
              <a:ext cx="294900" cy="221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60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6" name="Google Shape;386;p60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1"/>
          <p:cNvSpPr/>
          <p:nvPr/>
        </p:nvSpPr>
        <p:spPr>
          <a:xfrm>
            <a:off x="2603708" y="1041632"/>
            <a:ext cx="4179900" cy="3087300"/>
          </a:xfrm>
          <a:prstGeom prst="round2DiagRect">
            <a:avLst>
              <a:gd fmla="val 0" name="adj1"/>
              <a:gd fmla="val 14129" name="adj2"/>
            </a:avLst>
          </a:prstGeom>
          <a:solidFill>
            <a:srgbClr val="FFFCD6"/>
          </a:solidFill>
          <a:ln cap="flat" cmpd="sng" w="19050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392" name="Google Shape;392;p61"/>
          <p:cNvSpPr/>
          <p:nvPr/>
        </p:nvSpPr>
        <p:spPr>
          <a:xfrm>
            <a:off x="4528138" y="2681201"/>
            <a:ext cx="3397500" cy="1785600"/>
          </a:xfrm>
          <a:prstGeom prst="upArrow">
            <a:avLst>
              <a:gd fmla="val 81208" name="adj1"/>
              <a:gd fmla="val 33270" name="adj2"/>
            </a:avLst>
          </a:prstGeom>
          <a:solidFill>
            <a:srgbClr val="FFFFFF"/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8A65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393" name="Google Shape;393;p61"/>
          <p:cNvSpPr/>
          <p:nvPr/>
        </p:nvSpPr>
        <p:spPr>
          <a:xfrm>
            <a:off x="4667250" y="1270330"/>
            <a:ext cx="1640900" cy="1301425"/>
          </a:xfrm>
          <a:custGeom>
            <a:rect b="b" l="l" r="r" t="t"/>
            <a:pathLst>
              <a:path extrusionOk="0" h="52057" w="65636">
                <a:moveTo>
                  <a:pt x="0" y="622"/>
                </a:moveTo>
                <a:cubicBezTo>
                  <a:pt x="7651" y="749"/>
                  <a:pt x="35111" y="-1283"/>
                  <a:pt x="45906" y="1384"/>
                </a:cubicBezTo>
                <a:cubicBezTo>
                  <a:pt x="56701" y="4051"/>
                  <a:pt x="62011" y="8179"/>
                  <a:pt x="64770" y="16624"/>
                </a:cubicBezTo>
                <a:cubicBezTo>
                  <a:pt x="67529" y="25070"/>
                  <a:pt x="62847" y="46152"/>
                  <a:pt x="62462" y="52057"/>
                </a:cubicBezTo>
              </a:path>
            </a:pathLst>
          </a:cu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sp>
      <p:sp>
        <p:nvSpPr>
          <p:cNvPr id="394" name="Google Shape;394;p61"/>
          <p:cNvSpPr/>
          <p:nvPr/>
        </p:nvSpPr>
        <p:spPr>
          <a:xfrm rot="10800000">
            <a:off x="2838450" y="2591180"/>
            <a:ext cx="1640900" cy="1301425"/>
          </a:xfrm>
          <a:custGeom>
            <a:rect b="b" l="l" r="r" t="t"/>
            <a:pathLst>
              <a:path extrusionOk="0" h="52057" w="65636">
                <a:moveTo>
                  <a:pt x="0" y="622"/>
                </a:moveTo>
                <a:cubicBezTo>
                  <a:pt x="7651" y="749"/>
                  <a:pt x="35111" y="-1283"/>
                  <a:pt x="45906" y="1384"/>
                </a:cubicBezTo>
                <a:cubicBezTo>
                  <a:pt x="56701" y="4051"/>
                  <a:pt x="62011" y="8179"/>
                  <a:pt x="64770" y="16624"/>
                </a:cubicBezTo>
                <a:cubicBezTo>
                  <a:pt x="67529" y="25070"/>
                  <a:pt x="62847" y="46152"/>
                  <a:pt x="62462" y="52057"/>
                </a:cubicBezTo>
              </a:path>
            </a:pathLst>
          </a:cu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sp>
      <p:grpSp>
        <p:nvGrpSpPr>
          <p:cNvPr id="395" name="Google Shape;395;p61"/>
          <p:cNvGrpSpPr/>
          <p:nvPr/>
        </p:nvGrpSpPr>
        <p:grpSpPr>
          <a:xfrm>
            <a:off x="5469256" y="3045312"/>
            <a:ext cx="1515280" cy="1267341"/>
            <a:chOff x="5469256" y="3045312"/>
            <a:chExt cx="1515280" cy="1267341"/>
          </a:xfrm>
        </p:grpSpPr>
        <p:grpSp>
          <p:nvGrpSpPr>
            <p:cNvPr id="396" name="Google Shape;396;p61"/>
            <p:cNvGrpSpPr/>
            <p:nvPr/>
          </p:nvGrpSpPr>
          <p:grpSpPr>
            <a:xfrm>
              <a:off x="5612131" y="3045312"/>
              <a:ext cx="427205" cy="355066"/>
              <a:chOff x="5413756" y="1920265"/>
              <a:chExt cx="558000" cy="465599"/>
            </a:xfrm>
          </p:grpSpPr>
          <p:sp>
            <p:nvSpPr>
              <p:cNvPr id="397" name="Google Shape;397;p61"/>
              <p:cNvSpPr/>
              <p:nvPr/>
            </p:nvSpPr>
            <p:spPr>
              <a:xfrm>
                <a:off x="5413756" y="2320464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61"/>
              <p:cNvSpPr/>
              <p:nvPr/>
            </p:nvSpPr>
            <p:spPr>
              <a:xfrm>
                <a:off x="5525170" y="192026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399" name="Google Shape;399;p61"/>
            <p:cNvGrpSpPr/>
            <p:nvPr/>
          </p:nvGrpSpPr>
          <p:grpSpPr>
            <a:xfrm>
              <a:off x="5469256" y="3705087"/>
              <a:ext cx="427205" cy="355066"/>
              <a:chOff x="5326667" y="1945245"/>
              <a:chExt cx="558000" cy="465599"/>
            </a:xfrm>
          </p:grpSpPr>
          <p:sp>
            <p:nvSpPr>
              <p:cNvPr id="400" name="Google Shape;400;p61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61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402" name="Google Shape;402;p61"/>
            <p:cNvGrpSpPr/>
            <p:nvPr/>
          </p:nvGrpSpPr>
          <p:grpSpPr>
            <a:xfrm>
              <a:off x="6013294" y="3957587"/>
              <a:ext cx="427205" cy="355066"/>
              <a:chOff x="5326667" y="1945245"/>
              <a:chExt cx="558000" cy="465599"/>
            </a:xfrm>
          </p:grpSpPr>
          <p:sp>
            <p:nvSpPr>
              <p:cNvPr id="403" name="Google Shape;403;p61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61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405" name="Google Shape;405;p61"/>
            <p:cNvGrpSpPr/>
            <p:nvPr/>
          </p:nvGrpSpPr>
          <p:grpSpPr>
            <a:xfrm>
              <a:off x="6557331" y="3705087"/>
              <a:ext cx="427205" cy="355066"/>
              <a:chOff x="5326667" y="1945245"/>
              <a:chExt cx="558000" cy="465599"/>
            </a:xfrm>
          </p:grpSpPr>
          <p:sp>
            <p:nvSpPr>
              <p:cNvPr id="406" name="Google Shape;406;p61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61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408" name="Google Shape;408;p61"/>
            <p:cNvGrpSpPr/>
            <p:nvPr/>
          </p:nvGrpSpPr>
          <p:grpSpPr>
            <a:xfrm>
              <a:off x="6414456" y="3045312"/>
              <a:ext cx="427205" cy="355066"/>
              <a:chOff x="5239579" y="1920265"/>
              <a:chExt cx="558000" cy="465599"/>
            </a:xfrm>
          </p:grpSpPr>
          <p:sp>
            <p:nvSpPr>
              <p:cNvPr id="409" name="Google Shape;409;p61"/>
              <p:cNvSpPr/>
              <p:nvPr/>
            </p:nvSpPr>
            <p:spPr>
              <a:xfrm>
                <a:off x="5239579" y="2320464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61"/>
              <p:cNvSpPr/>
              <p:nvPr/>
            </p:nvSpPr>
            <p:spPr>
              <a:xfrm>
                <a:off x="5350993" y="192026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cxnSp>
          <p:nvCxnSpPr>
            <p:cNvPr id="411" name="Google Shape;411;p61"/>
            <p:cNvCxnSpPr/>
            <p:nvPr/>
          </p:nvCxnSpPr>
          <p:spPr>
            <a:xfrm flipH="1">
              <a:off x="5696975" y="3445950"/>
              <a:ext cx="55500" cy="207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  <p:cxnSp>
          <p:nvCxnSpPr>
            <p:cNvPr id="412" name="Google Shape;412;p61"/>
            <p:cNvCxnSpPr/>
            <p:nvPr/>
          </p:nvCxnSpPr>
          <p:spPr>
            <a:xfrm>
              <a:off x="5869280" y="3862250"/>
              <a:ext cx="167400" cy="128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  <p:cxnSp>
          <p:nvCxnSpPr>
            <p:cNvPr id="413" name="Google Shape;413;p61"/>
            <p:cNvCxnSpPr/>
            <p:nvPr/>
          </p:nvCxnSpPr>
          <p:spPr>
            <a:xfrm>
              <a:off x="6690792" y="3445950"/>
              <a:ext cx="55500" cy="207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  <p:cxnSp>
          <p:nvCxnSpPr>
            <p:cNvPr id="414" name="Google Shape;414;p61"/>
            <p:cNvCxnSpPr/>
            <p:nvPr/>
          </p:nvCxnSpPr>
          <p:spPr>
            <a:xfrm flipH="1">
              <a:off x="6406588" y="3862250"/>
              <a:ext cx="167400" cy="128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stealth"/>
              <a:tailEnd len="med" w="med" type="stealth"/>
            </a:ln>
          </p:spPr>
        </p:cxnSp>
        <p:sp>
          <p:nvSpPr>
            <p:cNvPr id="415" name="Google Shape;415;p61"/>
            <p:cNvSpPr/>
            <p:nvPr/>
          </p:nvSpPr>
          <p:spPr>
            <a:xfrm>
              <a:off x="6013300" y="3367250"/>
              <a:ext cx="427200" cy="495000"/>
            </a:xfrm>
            <a:prstGeom prst="star6">
              <a:avLst>
                <a:gd fmla="val 33955" name="adj"/>
                <a:gd fmla="val 115470" name="hf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6" name="Google Shape;416;p61"/>
          <p:cNvSpPr/>
          <p:nvPr/>
        </p:nvSpPr>
        <p:spPr>
          <a:xfrm>
            <a:off x="1218316" y="676782"/>
            <a:ext cx="3397538" cy="1785517"/>
          </a:xfrm>
          <a:prstGeom prst="downArrow">
            <a:avLst>
              <a:gd fmla="val 81201" name="adj1"/>
              <a:gd fmla="val 32243" name="adj2"/>
            </a:avLst>
          </a:prstGeom>
          <a:solidFill>
            <a:schemeClr val="lt1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91A1A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grpSp>
        <p:nvGrpSpPr>
          <p:cNvPr id="417" name="Google Shape;417;p61"/>
          <p:cNvGrpSpPr/>
          <p:nvPr/>
        </p:nvGrpSpPr>
        <p:grpSpPr>
          <a:xfrm>
            <a:off x="2647419" y="1270337"/>
            <a:ext cx="427205" cy="355066"/>
            <a:chOff x="5326667" y="1945245"/>
            <a:chExt cx="558000" cy="465599"/>
          </a:xfrm>
        </p:grpSpPr>
        <p:sp>
          <p:nvSpPr>
            <p:cNvPr id="418" name="Google Shape;418;p61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61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420" name="Google Shape;420;p61"/>
          <p:cNvSpPr txBox="1"/>
          <p:nvPr/>
        </p:nvSpPr>
        <p:spPr>
          <a:xfrm>
            <a:off x="2984701" y="3212038"/>
            <a:ext cx="318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endParaRPr b="1"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1" name="Google Shape;421;p61"/>
          <p:cNvSpPr txBox="1"/>
          <p:nvPr/>
        </p:nvSpPr>
        <p:spPr>
          <a:xfrm>
            <a:off x="6067601" y="3395563"/>
            <a:ext cx="318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endParaRPr b="1"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2" name="Google Shape;422;p61"/>
          <p:cNvSpPr txBox="1"/>
          <p:nvPr/>
        </p:nvSpPr>
        <p:spPr>
          <a:xfrm>
            <a:off x="5749001" y="1507063"/>
            <a:ext cx="318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endParaRPr b="1"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23" name="Google Shape;423;p61"/>
          <p:cNvCxnSpPr/>
          <p:nvPr/>
        </p:nvCxnSpPr>
        <p:spPr>
          <a:xfrm rot="10800000">
            <a:off x="6103588" y="3241888"/>
            <a:ext cx="246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424" name="Google Shape;424;p61"/>
          <p:cNvSpPr txBox="1"/>
          <p:nvPr/>
        </p:nvSpPr>
        <p:spPr>
          <a:xfrm>
            <a:off x="557800" y="2886075"/>
            <a:ext cx="1670400" cy="158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Contrats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1. Vision et</a:t>
            </a:r>
            <a:b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    Mission A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2. Coopération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3. Mission B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5" name="Google Shape;425;p61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6" name="Google Shape;426;p61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/>
          <p:nvPr/>
        </p:nvSpPr>
        <p:spPr>
          <a:xfrm>
            <a:off x="360000" y="310498"/>
            <a:ext cx="1980000" cy="7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 leader établit 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les objectifs. 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2" name="Google Shape;432;p62"/>
          <p:cNvSpPr txBox="1"/>
          <p:nvPr/>
        </p:nvSpPr>
        <p:spPr>
          <a:xfrm>
            <a:off x="2547600" y="310498"/>
            <a:ext cx="3377100" cy="7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Chacun y contribue à sa façon par amour 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du métier. La multiplication de projets 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accroît les coûts et réduit la performance.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3" name="Google Shape;433;p62"/>
          <p:cNvSpPr txBox="1"/>
          <p:nvPr/>
        </p:nvSpPr>
        <p:spPr>
          <a:xfrm>
            <a:off x="6414900" y="310498"/>
            <a:ext cx="2368800" cy="7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 leader restructure 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pour maintenir la viabilité. 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Régression, on repart à zéro.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4" name="Google Shape;434;p62"/>
          <p:cNvSpPr/>
          <p:nvPr/>
        </p:nvSpPr>
        <p:spPr>
          <a:xfrm rot="2700000">
            <a:off x="2086277" y="117328"/>
            <a:ext cx="319047" cy="319047"/>
          </a:xfrm>
          <a:prstGeom prst="bentArrow">
            <a:avLst>
              <a:gd fmla="val 15934" name="adj1"/>
              <a:gd fmla="val 25000" name="adj2"/>
              <a:gd fmla="val 25000" name="adj3"/>
              <a:gd fmla="val 75000" name="adj4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62"/>
          <p:cNvSpPr/>
          <p:nvPr/>
        </p:nvSpPr>
        <p:spPr>
          <a:xfrm>
            <a:off x="1069146" y="1671720"/>
            <a:ext cx="624600" cy="424800"/>
          </a:xfrm>
          <a:prstGeom prst="round2DiagRect">
            <a:avLst>
              <a:gd fmla="val 0" name="adj1"/>
              <a:gd fmla="val 19705" name="adj2"/>
            </a:avLst>
          </a:prstGeom>
          <a:solidFill>
            <a:srgbClr val="FFFCD6"/>
          </a:solidFill>
          <a:ln cap="flat" cmpd="sng" w="19050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62"/>
          <p:cNvSpPr/>
          <p:nvPr/>
        </p:nvSpPr>
        <p:spPr>
          <a:xfrm>
            <a:off x="359996" y="1322742"/>
            <a:ext cx="1196700" cy="566100"/>
          </a:xfrm>
          <a:prstGeom prst="downArrow">
            <a:avLst>
              <a:gd fmla="val 81201" name="adj1"/>
              <a:gd fmla="val 32243" name="adj2"/>
            </a:avLst>
          </a:prstGeom>
          <a:solidFill>
            <a:schemeClr val="lt1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" name="Google Shape;437;p62"/>
          <p:cNvSpPr/>
          <p:nvPr/>
        </p:nvSpPr>
        <p:spPr>
          <a:xfrm>
            <a:off x="1369476" y="1953060"/>
            <a:ext cx="706800" cy="332700"/>
          </a:xfrm>
          <a:prstGeom prst="upArrow">
            <a:avLst>
              <a:gd fmla="val 81208" name="adj1"/>
              <a:gd fmla="val 33270" name="adj2"/>
            </a:avLst>
          </a:prstGeom>
          <a:solidFill>
            <a:schemeClr val="lt1"/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62"/>
          <p:cNvSpPr/>
          <p:nvPr/>
        </p:nvSpPr>
        <p:spPr>
          <a:xfrm>
            <a:off x="3858691" y="1511280"/>
            <a:ext cx="627000" cy="424500"/>
          </a:xfrm>
          <a:prstGeom prst="round2DiagRect">
            <a:avLst>
              <a:gd fmla="val 0" name="adj1"/>
              <a:gd fmla="val 19705" name="adj2"/>
            </a:avLst>
          </a:prstGeom>
          <a:solidFill>
            <a:srgbClr val="FFFCD6"/>
          </a:solidFill>
          <a:ln cap="flat" cmpd="sng" w="19050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2"/>
          <p:cNvSpPr/>
          <p:nvPr/>
        </p:nvSpPr>
        <p:spPr>
          <a:xfrm>
            <a:off x="3491512" y="1317787"/>
            <a:ext cx="709500" cy="332700"/>
          </a:xfrm>
          <a:prstGeom prst="downArrow">
            <a:avLst>
              <a:gd fmla="val 81201" name="adj1"/>
              <a:gd fmla="val 32243" name="adj2"/>
            </a:avLst>
          </a:prstGeom>
          <a:solidFill>
            <a:schemeClr val="lt1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62"/>
          <p:cNvSpPr/>
          <p:nvPr/>
        </p:nvSpPr>
        <p:spPr>
          <a:xfrm>
            <a:off x="3965063" y="1707161"/>
            <a:ext cx="1201200" cy="573600"/>
          </a:xfrm>
          <a:prstGeom prst="upArrow">
            <a:avLst>
              <a:gd fmla="val 81208" name="adj1"/>
              <a:gd fmla="val 33270" name="adj2"/>
            </a:avLst>
          </a:prstGeom>
          <a:solidFill>
            <a:schemeClr val="lt1"/>
          </a:solidFill>
          <a:ln cap="flat" cmpd="sng" w="9525">
            <a:solidFill>
              <a:srgbClr val="3A916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41" name="Google Shape;441;p62"/>
          <p:cNvGrpSpPr/>
          <p:nvPr/>
        </p:nvGrpSpPr>
        <p:grpSpPr>
          <a:xfrm>
            <a:off x="4061843" y="1745714"/>
            <a:ext cx="982886" cy="500103"/>
            <a:chOff x="8461838" y="3961332"/>
            <a:chExt cx="1519378" cy="914432"/>
          </a:xfrm>
        </p:grpSpPr>
        <p:sp>
          <p:nvSpPr>
            <p:cNvPr id="442" name="Google Shape;442;p62"/>
            <p:cNvSpPr/>
            <p:nvPr/>
          </p:nvSpPr>
          <p:spPr>
            <a:xfrm rot="2495343">
              <a:off x="8529292" y="4471365"/>
              <a:ext cx="160444" cy="133554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43" name="Google Shape;443;p62"/>
            <p:cNvSpPr/>
            <p:nvPr/>
          </p:nvSpPr>
          <p:spPr>
            <a:xfrm rot="-651214">
              <a:off x="8725880" y="4686217"/>
              <a:ext cx="162507" cy="133379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44" name="Google Shape;444;p62"/>
            <p:cNvSpPr/>
            <p:nvPr/>
          </p:nvSpPr>
          <p:spPr>
            <a:xfrm rot="7734688">
              <a:off x="8888048" y="4686922"/>
              <a:ext cx="160002" cy="134664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45" name="Google Shape;445;p62"/>
            <p:cNvSpPr/>
            <p:nvPr/>
          </p:nvSpPr>
          <p:spPr>
            <a:xfrm rot="735886">
              <a:off x="8627435" y="4297714"/>
              <a:ext cx="367180" cy="366754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46" name="Google Shape;446;p62"/>
            <p:cNvSpPr/>
            <p:nvPr/>
          </p:nvSpPr>
          <p:spPr>
            <a:xfrm rot="728945">
              <a:off x="8919087" y="4524534"/>
              <a:ext cx="176759" cy="130420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47" name="Google Shape;447;p62"/>
            <p:cNvSpPr/>
            <p:nvPr/>
          </p:nvSpPr>
          <p:spPr>
            <a:xfrm rot="731435">
              <a:off x="9028271" y="4732720"/>
              <a:ext cx="137807" cy="86393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48" name="Google Shape;448;p62"/>
            <p:cNvSpPr/>
            <p:nvPr/>
          </p:nvSpPr>
          <p:spPr>
            <a:xfrm rot="2673434">
              <a:off x="9079920" y="4607085"/>
              <a:ext cx="137254" cy="86340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49" name="Google Shape;449;p62"/>
            <p:cNvSpPr/>
            <p:nvPr/>
          </p:nvSpPr>
          <p:spPr>
            <a:xfrm rot="731435">
              <a:off x="9363037" y="4732720"/>
              <a:ext cx="137807" cy="86393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0" name="Google Shape;450;p62"/>
            <p:cNvSpPr/>
            <p:nvPr/>
          </p:nvSpPr>
          <p:spPr>
            <a:xfrm rot="-1919120">
              <a:off x="9176653" y="4666286"/>
              <a:ext cx="181800" cy="147537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1" name="Google Shape;451;p62"/>
            <p:cNvSpPr/>
            <p:nvPr/>
          </p:nvSpPr>
          <p:spPr>
            <a:xfrm rot="-651214">
              <a:off x="8521452" y="4273284"/>
              <a:ext cx="162507" cy="133379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2" name="Google Shape;452;p62"/>
            <p:cNvSpPr/>
            <p:nvPr/>
          </p:nvSpPr>
          <p:spPr>
            <a:xfrm rot="204235">
              <a:off x="8633579" y="4168058"/>
              <a:ext cx="161685" cy="133129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3" name="Google Shape;453;p62"/>
            <p:cNvSpPr/>
            <p:nvPr/>
          </p:nvSpPr>
          <p:spPr>
            <a:xfrm rot="1790874">
              <a:off x="8802420" y="4183096"/>
              <a:ext cx="124171" cy="102900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4" name="Google Shape;454;p62"/>
            <p:cNvSpPr/>
            <p:nvPr/>
          </p:nvSpPr>
          <p:spPr>
            <a:xfrm rot="1790874">
              <a:off x="8965709" y="4372483"/>
              <a:ext cx="124171" cy="102900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5" name="Google Shape;455;p62"/>
            <p:cNvSpPr/>
            <p:nvPr/>
          </p:nvSpPr>
          <p:spPr>
            <a:xfrm rot="655937">
              <a:off x="9075975" y="4454994"/>
              <a:ext cx="124968" cy="103079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6" name="Google Shape;456;p62"/>
            <p:cNvSpPr/>
            <p:nvPr/>
          </p:nvSpPr>
          <p:spPr>
            <a:xfrm rot="731435">
              <a:off x="8899033" y="4271658"/>
              <a:ext cx="137807" cy="86393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7" name="Google Shape;457;p62"/>
            <p:cNvSpPr/>
            <p:nvPr/>
          </p:nvSpPr>
          <p:spPr>
            <a:xfrm rot="2015150">
              <a:off x="8899292" y="4115384"/>
              <a:ext cx="137205" cy="87127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8" name="Google Shape;458;p62"/>
            <p:cNvSpPr/>
            <p:nvPr/>
          </p:nvSpPr>
          <p:spPr>
            <a:xfrm rot="655110">
              <a:off x="9004718" y="4240354"/>
              <a:ext cx="137794" cy="86252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59" name="Google Shape;459;p62"/>
            <p:cNvSpPr/>
            <p:nvPr/>
          </p:nvSpPr>
          <p:spPr>
            <a:xfrm rot="2495343">
              <a:off x="9102224" y="4290445"/>
              <a:ext cx="160444" cy="133554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0" name="Google Shape;460;p62"/>
            <p:cNvSpPr/>
            <p:nvPr/>
          </p:nvSpPr>
          <p:spPr>
            <a:xfrm rot="-1765145">
              <a:off x="9004372" y="4055999"/>
              <a:ext cx="137420" cy="86746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1" name="Google Shape;461;p62"/>
            <p:cNvSpPr/>
            <p:nvPr/>
          </p:nvSpPr>
          <p:spPr>
            <a:xfrm rot="-1032763">
              <a:off x="9079456" y="4171891"/>
              <a:ext cx="137875" cy="86142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2" name="Google Shape;462;p62"/>
            <p:cNvSpPr/>
            <p:nvPr/>
          </p:nvSpPr>
          <p:spPr>
            <a:xfrm rot="-4471394">
              <a:off x="9228626" y="4326137"/>
              <a:ext cx="136033" cy="87541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3" name="Google Shape;463;p62"/>
            <p:cNvSpPr/>
            <p:nvPr/>
          </p:nvSpPr>
          <p:spPr>
            <a:xfrm rot="-9021809">
              <a:off x="9332859" y="4271445"/>
              <a:ext cx="137716" cy="86746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4" name="Google Shape;464;p62"/>
            <p:cNvSpPr/>
            <p:nvPr/>
          </p:nvSpPr>
          <p:spPr>
            <a:xfrm rot="-9021809">
              <a:off x="9460065" y="4105166"/>
              <a:ext cx="137716" cy="86746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5" name="Google Shape;465;p62"/>
            <p:cNvSpPr/>
            <p:nvPr/>
          </p:nvSpPr>
          <p:spPr>
            <a:xfrm rot="-4471394">
              <a:off x="9464027" y="4229302"/>
              <a:ext cx="136033" cy="87541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6" name="Google Shape;466;p62"/>
            <p:cNvSpPr/>
            <p:nvPr/>
          </p:nvSpPr>
          <p:spPr>
            <a:xfrm rot="4488501">
              <a:off x="9395323" y="4336734"/>
              <a:ext cx="285062" cy="297834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7" name="Google Shape;467;p62"/>
            <p:cNvSpPr/>
            <p:nvPr/>
          </p:nvSpPr>
          <p:spPr>
            <a:xfrm rot="655110">
              <a:off x="9587801" y="4171620"/>
              <a:ext cx="137794" cy="86252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8" name="Google Shape;468;p62"/>
            <p:cNvSpPr/>
            <p:nvPr/>
          </p:nvSpPr>
          <p:spPr>
            <a:xfrm rot="-1624029">
              <a:off x="9719717" y="4191090"/>
              <a:ext cx="137792" cy="86419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69" name="Google Shape;469;p62"/>
            <p:cNvSpPr/>
            <p:nvPr/>
          </p:nvSpPr>
          <p:spPr>
            <a:xfrm rot="-4033860">
              <a:off x="9587567" y="4276794"/>
              <a:ext cx="141854" cy="120166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0" name="Google Shape;470;p62"/>
            <p:cNvSpPr/>
            <p:nvPr/>
          </p:nvSpPr>
          <p:spPr>
            <a:xfrm rot="7734688">
              <a:off x="9782956" y="4385040"/>
              <a:ext cx="160002" cy="134664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1" name="Google Shape;471;p62"/>
            <p:cNvSpPr/>
            <p:nvPr/>
          </p:nvSpPr>
          <p:spPr>
            <a:xfrm rot="-2676454">
              <a:off x="9668868" y="4443440"/>
              <a:ext cx="123888" cy="103524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2" name="Google Shape;472;p62"/>
            <p:cNvSpPr/>
            <p:nvPr/>
          </p:nvSpPr>
          <p:spPr>
            <a:xfrm rot="1790874">
              <a:off x="9620901" y="4543371"/>
              <a:ext cx="124171" cy="102900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3" name="Google Shape;473;p62"/>
            <p:cNvSpPr/>
            <p:nvPr/>
          </p:nvSpPr>
          <p:spPr>
            <a:xfrm rot="4835021">
              <a:off x="9826687" y="4540891"/>
              <a:ext cx="122855" cy="104511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4" name="Google Shape;474;p62"/>
            <p:cNvSpPr/>
            <p:nvPr/>
          </p:nvSpPr>
          <p:spPr>
            <a:xfrm rot="-1661301">
              <a:off x="9333215" y="4626222"/>
              <a:ext cx="136874" cy="86313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5" name="Google Shape;475;p62"/>
            <p:cNvSpPr/>
            <p:nvPr/>
          </p:nvSpPr>
          <p:spPr>
            <a:xfrm rot="655110">
              <a:off x="9610230" y="4663905"/>
              <a:ext cx="137794" cy="86252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6" name="Google Shape;476;p62"/>
            <p:cNvSpPr/>
            <p:nvPr/>
          </p:nvSpPr>
          <p:spPr>
            <a:xfrm rot="655110">
              <a:off x="9735515" y="4643347"/>
              <a:ext cx="137794" cy="86252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7" name="Google Shape;477;p62"/>
            <p:cNvSpPr/>
            <p:nvPr/>
          </p:nvSpPr>
          <p:spPr>
            <a:xfrm rot="-731435">
              <a:off x="9514449" y="4738511"/>
              <a:ext cx="137807" cy="86328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8" name="Google Shape;478;p62"/>
            <p:cNvSpPr/>
            <p:nvPr/>
          </p:nvSpPr>
          <p:spPr>
            <a:xfrm rot="665832">
              <a:off x="9732099" y="4562458"/>
              <a:ext cx="95078" cy="59600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79" name="Google Shape;479;p62"/>
            <p:cNvSpPr/>
            <p:nvPr/>
          </p:nvSpPr>
          <p:spPr>
            <a:xfrm rot="665832">
              <a:off x="9685491" y="4763119"/>
              <a:ext cx="95078" cy="59600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80" name="Google Shape;480;p62"/>
            <p:cNvSpPr/>
            <p:nvPr/>
          </p:nvSpPr>
          <p:spPr>
            <a:xfrm rot="-2682725">
              <a:off x="8508551" y="4617061"/>
              <a:ext cx="211074" cy="216806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81" name="Google Shape;481;p62"/>
            <p:cNvSpPr/>
            <p:nvPr/>
          </p:nvSpPr>
          <p:spPr>
            <a:xfrm rot="3156830">
              <a:off x="9212486" y="4027867"/>
              <a:ext cx="292992" cy="245228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82" name="Google Shape;482;p62"/>
            <p:cNvSpPr/>
            <p:nvPr/>
          </p:nvSpPr>
          <p:spPr>
            <a:xfrm rot="-4438060">
              <a:off x="9139355" y="4026739"/>
              <a:ext cx="135781" cy="87857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83" name="Google Shape;483;p62"/>
            <p:cNvSpPr/>
            <p:nvPr/>
          </p:nvSpPr>
          <p:spPr>
            <a:xfrm rot="3802352">
              <a:off x="9845385" y="4229813"/>
              <a:ext cx="123163" cy="103716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84" name="Google Shape;484;p62"/>
            <p:cNvSpPr/>
            <p:nvPr/>
          </p:nvSpPr>
          <p:spPr>
            <a:xfrm rot="1790874">
              <a:off x="9727895" y="4287984"/>
              <a:ext cx="124171" cy="103054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85" name="Google Shape;485;p62"/>
            <p:cNvSpPr/>
            <p:nvPr/>
          </p:nvSpPr>
          <p:spPr>
            <a:xfrm rot="7728166">
              <a:off x="9474958" y="4598352"/>
              <a:ext cx="168996" cy="141741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86" name="Google Shape;486;p62"/>
            <p:cNvSpPr/>
            <p:nvPr/>
          </p:nvSpPr>
          <p:spPr>
            <a:xfrm rot="-4471394">
              <a:off x="9805332" y="4724330"/>
              <a:ext cx="136033" cy="87541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487" name="Google Shape;487;p62"/>
            <p:cNvSpPr/>
            <p:nvPr/>
          </p:nvSpPr>
          <p:spPr>
            <a:xfrm rot="-1926538">
              <a:off x="9183215" y="4444070"/>
              <a:ext cx="211088" cy="215528"/>
            </a:xfrm>
            <a:prstGeom prst="upArrow">
              <a:avLst>
                <a:gd fmla="val 48674" name="adj1"/>
                <a:gd fmla="val 45594" name="adj2"/>
              </a:avLst>
            </a:prstGeom>
            <a:solidFill>
              <a:srgbClr val="FFFFFF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850" lIns="72850" spcFirstLastPara="1" rIns="72850" wrap="square" tIns="728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266C6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cxnSp>
        <p:nvCxnSpPr>
          <p:cNvPr id="488" name="Google Shape;488;p62"/>
          <p:cNvCxnSpPr/>
          <p:nvPr/>
        </p:nvCxnSpPr>
        <p:spPr>
          <a:xfrm rot="10800000">
            <a:off x="359850" y="2523948"/>
            <a:ext cx="8384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9" name="Google Shape;489;p62"/>
          <p:cNvSpPr/>
          <p:nvPr/>
        </p:nvSpPr>
        <p:spPr>
          <a:xfrm>
            <a:off x="7384221" y="1666745"/>
            <a:ext cx="624600" cy="424800"/>
          </a:xfrm>
          <a:prstGeom prst="round2DiagRect">
            <a:avLst>
              <a:gd fmla="val 0" name="adj1"/>
              <a:gd fmla="val 19705" name="adj2"/>
            </a:avLst>
          </a:prstGeom>
          <a:solidFill>
            <a:srgbClr val="FFFCD6"/>
          </a:solidFill>
          <a:ln cap="flat" cmpd="sng" w="19050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62"/>
          <p:cNvSpPr/>
          <p:nvPr/>
        </p:nvSpPr>
        <p:spPr>
          <a:xfrm>
            <a:off x="6675071" y="1317767"/>
            <a:ext cx="1196700" cy="566100"/>
          </a:xfrm>
          <a:prstGeom prst="downArrow">
            <a:avLst>
              <a:gd fmla="val 81201" name="adj1"/>
              <a:gd fmla="val 32243" name="adj2"/>
            </a:avLst>
          </a:prstGeom>
          <a:solidFill>
            <a:schemeClr val="lt1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1" name="Google Shape;491;p62"/>
          <p:cNvSpPr/>
          <p:nvPr/>
        </p:nvSpPr>
        <p:spPr>
          <a:xfrm>
            <a:off x="7684551" y="1948085"/>
            <a:ext cx="706800" cy="332700"/>
          </a:xfrm>
          <a:prstGeom prst="upArrow">
            <a:avLst>
              <a:gd fmla="val 81208" name="adj1"/>
              <a:gd fmla="val 33270" name="adj2"/>
            </a:avLst>
          </a:prstGeom>
          <a:solidFill>
            <a:schemeClr val="lt1"/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2" name="Google Shape;492;p62"/>
          <p:cNvSpPr/>
          <p:nvPr/>
        </p:nvSpPr>
        <p:spPr>
          <a:xfrm rot="2700000">
            <a:off x="5953577" y="60178"/>
            <a:ext cx="319047" cy="319047"/>
          </a:xfrm>
          <a:prstGeom prst="bentArrow">
            <a:avLst>
              <a:gd fmla="val 15934" name="adj1"/>
              <a:gd fmla="val 25000" name="adj2"/>
              <a:gd fmla="val 25000" name="adj3"/>
              <a:gd fmla="val 75000" name="adj4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62"/>
          <p:cNvSpPr txBox="1"/>
          <p:nvPr/>
        </p:nvSpPr>
        <p:spPr>
          <a:xfrm>
            <a:off x="360000" y="2901298"/>
            <a:ext cx="1980000" cy="7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 leader établit 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les objectifs et dit à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l’équipe de s’accorder. 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4" name="Google Shape;494;p62"/>
          <p:cNvSpPr txBox="1"/>
          <p:nvPr/>
        </p:nvSpPr>
        <p:spPr>
          <a:xfrm>
            <a:off x="2547600" y="2901298"/>
            <a:ext cx="3377100" cy="7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L’équipe assure la cohérence 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des contributions de chacun. Cela accroît 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 performance et réduit les coûts.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5" name="Google Shape;495;p62"/>
          <p:cNvSpPr txBox="1"/>
          <p:nvPr/>
        </p:nvSpPr>
        <p:spPr>
          <a:xfrm>
            <a:off x="6414900" y="2901298"/>
            <a:ext cx="2368800" cy="7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 structure s’auto-organise, est agile face à l’évolution</a:t>
            </a:r>
            <a:b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 l’Environnement.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6" name="Google Shape;496;p62"/>
          <p:cNvSpPr/>
          <p:nvPr/>
        </p:nvSpPr>
        <p:spPr>
          <a:xfrm rot="2700000">
            <a:off x="2086277" y="2708128"/>
            <a:ext cx="319047" cy="319047"/>
          </a:xfrm>
          <a:prstGeom prst="bentArrow">
            <a:avLst>
              <a:gd fmla="val 15934" name="adj1"/>
              <a:gd fmla="val 25000" name="adj2"/>
              <a:gd fmla="val 25000" name="adj3"/>
              <a:gd fmla="val 75000" name="adj4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62"/>
          <p:cNvSpPr/>
          <p:nvPr/>
        </p:nvSpPr>
        <p:spPr>
          <a:xfrm rot="2700000">
            <a:off x="5953577" y="2650978"/>
            <a:ext cx="319047" cy="319047"/>
          </a:xfrm>
          <a:prstGeom prst="bentArrow">
            <a:avLst>
              <a:gd fmla="val 15934" name="adj1"/>
              <a:gd fmla="val 25000" name="adj2"/>
              <a:gd fmla="val 25000" name="adj3"/>
              <a:gd fmla="val 75000" name="adj4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62"/>
          <p:cNvSpPr/>
          <p:nvPr/>
        </p:nvSpPr>
        <p:spPr>
          <a:xfrm>
            <a:off x="3825182" y="3998582"/>
            <a:ext cx="1069500" cy="789900"/>
          </a:xfrm>
          <a:prstGeom prst="round2DiagRect">
            <a:avLst>
              <a:gd fmla="val 0" name="adj1"/>
              <a:gd fmla="val 14129" name="adj2"/>
            </a:avLst>
          </a:prstGeom>
          <a:solidFill>
            <a:srgbClr val="FFFCD6"/>
          </a:solidFill>
          <a:ln cap="flat" cmpd="sng" w="19050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9" name="Google Shape;499;p62"/>
          <p:cNvSpPr/>
          <p:nvPr/>
        </p:nvSpPr>
        <p:spPr>
          <a:xfrm rot="-3369">
            <a:off x="4053800" y="4305825"/>
            <a:ext cx="612300" cy="157200"/>
          </a:xfrm>
          <a:prstGeom prst="roundRect">
            <a:avLst>
              <a:gd fmla="val 16667" name="adj"/>
            </a:avLst>
          </a:prstGeom>
          <a:solidFill>
            <a:srgbClr val="F1D30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8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Mission</a:t>
            </a:r>
            <a:endParaRPr sz="800">
              <a:solidFill>
                <a:schemeClr val="dk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00" name="Google Shape;500;p62"/>
          <p:cNvSpPr/>
          <p:nvPr/>
        </p:nvSpPr>
        <p:spPr>
          <a:xfrm>
            <a:off x="3470685" y="3905235"/>
            <a:ext cx="869400" cy="456900"/>
          </a:xfrm>
          <a:prstGeom prst="downArrow">
            <a:avLst>
              <a:gd fmla="val 81201" name="adj1"/>
              <a:gd fmla="val 32243" name="adj2"/>
            </a:avLst>
          </a:prstGeom>
          <a:solidFill>
            <a:schemeClr val="lt1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Google Shape;501;p62"/>
          <p:cNvSpPr/>
          <p:nvPr/>
        </p:nvSpPr>
        <p:spPr>
          <a:xfrm>
            <a:off x="4317608" y="4418068"/>
            <a:ext cx="869400" cy="456900"/>
          </a:xfrm>
          <a:prstGeom prst="upArrow">
            <a:avLst>
              <a:gd fmla="val 81208" name="adj1"/>
              <a:gd fmla="val 33270" name="adj2"/>
            </a:avLst>
          </a:prstGeom>
          <a:solidFill>
            <a:schemeClr val="lt1"/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2" name="Google Shape;502;p62"/>
          <p:cNvSpPr/>
          <p:nvPr/>
        </p:nvSpPr>
        <p:spPr>
          <a:xfrm>
            <a:off x="4444399" y="4632225"/>
            <a:ext cx="611700" cy="157800"/>
          </a:xfrm>
          <a:prstGeom prst="roundRect">
            <a:avLst>
              <a:gd fmla="val 16667" name="adj"/>
            </a:avLst>
          </a:prstGeom>
          <a:solidFill>
            <a:srgbClr val="3A916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Coopération</a:t>
            </a:r>
            <a:endParaRPr sz="800">
              <a:solidFill>
                <a:schemeClr val="lt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03" name="Google Shape;503;p62"/>
          <p:cNvSpPr/>
          <p:nvPr/>
        </p:nvSpPr>
        <p:spPr>
          <a:xfrm>
            <a:off x="713844" y="4001607"/>
            <a:ext cx="1069500" cy="789900"/>
          </a:xfrm>
          <a:prstGeom prst="round2DiagRect">
            <a:avLst>
              <a:gd fmla="val 0" name="adj1"/>
              <a:gd fmla="val 14129" name="adj2"/>
            </a:avLst>
          </a:prstGeom>
          <a:solidFill>
            <a:srgbClr val="FFFCD6"/>
          </a:solidFill>
          <a:ln cap="flat" cmpd="sng" w="19050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62"/>
          <p:cNvSpPr/>
          <p:nvPr/>
        </p:nvSpPr>
        <p:spPr>
          <a:xfrm rot="-3369">
            <a:off x="942463" y="4308850"/>
            <a:ext cx="612300" cy="157200"/>
          </a:xfrm>
          <a:prstGeom prst="roundRect">
            <a:avLst>
              <a:gd fmla="val 16667" name="adj"/>
            </a:avLst>
          </a:prstGeom>
          <a:solidFill>
            <a:srgbClr val="F1D30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8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Mission</a:t>
            </a:r>
            <a:endParaRPr sz="800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05" name="Google Shape;505;p62"/>
          <p:cNvSpPr/>
          <p:nvPr/>
        </p:nvSpPr>
        <p:spPr>
          <a:xfrm>
            <a:off x="359348" y="3908260"/>
            <a:ext cx="869400" cy="456900"/>
          </a:xfrm>
          <a:prstGeom prst="downArrow">
            <a:avLst>
              <a:gd fmla="val 81201" name="adj1"/>
              <a:gd fmla="val 32243" name="adj2"/>
            </a:avLst>
          </a:prstGeom>
          <a:solidFill>
            <a:schemeClr val="lt1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6" name="Google Shape;506;p62"/>
          <p:cNvSpPr/>
          <p:nvPr/>
        </p:nvSpPr>
        <p:spPr>
          <a:xfrm>
            <a:off x="1206271" y="4421093"/>
            <a:ext cx="869400" cy="456900"/>
          </a:xfrm>
          <a:prstGeom prst="upArrow">
            <a:avLst>
              <a:gd fmla="val 81208" name="adj1"/>
              <a:gd fmla="val 33270" name="adj2"/>
            </a:avLst>
          </a:prstGeom>
          <a:solidFill>
            <a:schemeClr val="lt1"/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7" name="Google Shape;507;p62"/>
          <p:cNvSpPr/>
          <p:nvPr/>
        </p:nvSpPr>
        <p:spPr>
          <a:xfrm>
            <a:off x="488193" y="4003266"/>
            <a:ext cx="611700" cy="157800"/>
          </a:xfrm>
          <a:prstGeom prst="roundRect">
            <a:avLst>
              <a:gd fmla="val 16667" name="adj"/>
            </a:avLst>
          </a:prstGeom>
          <a:solidFill>
            <a:srgbClr val="D8750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Vision</a:t>
            </a:r>
            <a:endParaRPr sz="800">
              <a:solidFill>
                <a:schemeClr val="lt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08" name="Google Shape;508;p62"/>
          <p:cNvSpPr/>
          <p:nvPr/>
        </p:nvSpPr>
        <p:spPr>
          <a:xfrm>
            <a:off x="7029619" y="3998582"/>
            <a:ext cx="1069500" cy="789900"/>
          </a:xfrm>
          <a:prstGeom prst="round2DiagRect">
            <a:avLst>
              <a:gd fmla="val 0" name="adj1"/>
              <a:gd fmla="val 14129" name="adj2"/>
            </a:avLst>
          </a:prstGeom>
          <a:solidFill>
            <a:srgbClr val="FFFCD6"/>
          </a:solidFill>
          <a:ln cap="flat" cmpd="sng" w="19050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62"/>
          <p:cNvSpPr/>
          <p:nvPr/>
        </p:nvSpPr>
        <p:spPr>
          <a:xfrm rot="-3369">
            <a:off x="7258238" y="4305825"/>
            <a:ext cx="612300" cy="157200"/>
          </a:xfrm>
          <a:prstGeom prst="roundRect">
            <a:avLst>
              <a:gd fmla="val 16667" name="adj"/>
            </a:avLst>
          </a:prstGeom>
          <a:solidFill>
            <a:srgbClr val="F1D30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8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Mission</a:t>
            </a:r>
            <a:endParaRPr sz="800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10" name="Google Shape;510;p62"/>
          <p:cNvSpPr/>
          <p:nvPr/>
        </p:nvSpPr>
        <p:spPr>
          <a:xfrm>
            <a:off x="6675123" y="3905235"/>
            <a:ext cx="869400" cy="456900"/>
          </a:xfrm>
          <a:prstGeom prst="downArrow">
            <a:avLst>
              <a:gd fmla="val 81201" name="adj1"/>
              <a:gd fmla="val 32243" name="adj2"/>
            </a:avLst>
          </a:prstGeom>
          <a:solidFill>
            <a:schemeClr val="lt1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1" name="Google Shape;511;p62"/>
          <p:cNvSpPr/>
          <p:nvPr/>
        </p:nvSpPr>
        <p:spPr>
          <a:xfrm>
            <a:off x="7522046" y="4418068"/>
            <a:ext cx="869400" cy="456900"/>
          </a:xfrm>
          <a:prstGeom prst="upArrow">
            <a:avLst>
              <a:gd fmla="val 81208" name="adj1"/>
              <a:gd fmla="val 33270" name="adj2"/>
            </a:avLst>
          </a:prstGeom>
          <a:solidFill>
            <a:schemeClr val="lt1"/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2" name="Google Shape;512;p62"/>
          <p:cNvSpPr/>
          <p:nvPr/>
        </p:nvSpPr>
        <p:spPr>
          <a:xfrm>
            <a:off x="6803968" y="4000241"/>
            <a:ext cx="611700" cy="157800"/>
          </a:xfrm>
          <a:prstGeom prst="roundRect">
            <a:avLst>
              <a:gd fmla="val 16667" name="adj"/>
            </a:avLst>
          </a:prstGeom>
          <a:solidFill>
            <a:srgbClr val="D8750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Vision</a:t>
            </a:r>
            <a:endParaRPr sz="800">
              <a:solidFill>
                <a:schemeClr val="lt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13" name="Google Shape;513;p62"/>
          <p:cNvSpPr/>
          <p:nvPr/>
        </p:nvSpPr>
        <p:spPr>
          <a:xfrm>
            <a:off x="7648837" y="4632225"/>
            <a:ext cx="611700" cy="157800"/>
          </a:xfrm>
          <a:prstGeom prst="roundRect">
            <a:avLst>
              <a:gd fmla="val 16667" name="adj"/>
            </a:avLst>
          </a:prstGeom>
          <a:solidFill>
            <a:srgbClr val="3A916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Coopération</a:t>
            </a:r>
            <a:endParaRPr sz="800">
              <a:solidFill>
                <a:schemeClr val="lt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14" name="Google Shape;514;p62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5" name="Google Shape;515;p62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0" name="Google Shape;520;p63"/>
          <p:cNvGraphicFramePr/>
          <p:nvPr/>
        </p:nvGraphicFramePr>
        <p:xfrm>
          <a:off x="360000" y="36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{9FE4CE48-23B6-427E-BBA8-83C8B5796380}</a:tableStyleId>
              </a:tblPr>
              <a:tblGrid>
                <a:gridCol w="1188925"/>
                <a:gridCol w="3617550"/>
                <a:gridCol w="3617550"/>
              </a:tblGrid>
              <a:tr h="484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Je ne te considère pas OK</a:t>
                      </a:r>
                      <a:endParaRPr sz="1800">
                        <a:solidFill>
                          <a:schemeClr val="dk1"/>
                        </a:solidFill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Je te considère OK</a:t>
                      </a:r>
                      <a:endParaRPr sz="1800">
                        <a:solidFill>
                          <a:schemeClr val="dk1"/>
                        </a:solidFill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70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Je suis OK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Je suis meilleur que toi.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Nous sommes tous deux </a:t>
                      </a:r>
                      <a:b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</a:b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bons.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1970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Je ne suis pas OK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Nous sommes tous deux mauvais.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rgbClr val="0B5394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Tu es meilleur que moi.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521" name="Google Shape;521;p63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2" name="Google Shape;522;p63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Berne 1976 (Classification of positions).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4"/>
          <p:cNvSpPr/>
          <p:nvPr/>
        </p:nvSpPr>
        <p:spPr>
          <a:xfrm>
            <a:off x="4362028" y="359550"/>
            <a:ext cx="4422000" cy="4424400"/>
          </a:xfrm>
          <a:prstGeom prst="ellipse">
            <a:avLst/>
          </a:prstGeom>
          <a:solidFill>
            <a:srgbClr val="DCFFED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8" name="Google Shape;528;p64"/>
          <p:cNvCxnSpPr>
            <a:stCxn id="529" idx="3"/>
            <a:endCxn id="527" idx="3"/>
          </p:cNvCxnSpPr>
          <p:nvPr/>
        </p:nvCxnSpPr>
        <p:spPr>
          <a:xfrm flipH="1">
            <a:off x="5009615" y="3253712"/>
            <a:ext cx="881700" cy="8823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0" name="Google Shape;530;p64"/>
          <p:cNvCxnSpPr>
            <a:stCxn id="527" idx="7"/>
            <a:endCxn id="529" idx="7"/>
          </p:cNvCxnSpPr>
          <p:nvPr/>
        </p:nvCxnSpPr>
        <p:spPr>
          <a:xfrm flipH="1">
            <a:off x="7255041" y="1007488"/>
            <a:ext cx="881400" cy="8820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1" name="Google Shape;531;p64"/>
          <p:cNvCxnSpPr>
            <a:stCxn id="527" idx="5"/>
            <a:endCxn id="529" idx="5"/>
          </p:cNvCxnSpPr>
          <p:nvPr/>
        </p:nvCxnSpPr>
        <p:spPr>
          <a:xfrm rot="10800000">
            <a:off x="7255041" y="3253712"/>
            <a:ext cx="881400" cy="8823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2" name="Google Shape;532;p64"/>
          <p:cNvSpPr/>
          <p:nvPr/>
        </p:nvSpPr>
        <p:spPr>
          <a:xfrm>
            <a:off x="5608931" y="1607098"/>
            <a:ext cx="1928400" cy="1929300"/>
          </a:xfrm>
          <a:prstGeom prst="ellipse">
            <a:avLst/>
          </a:prstGeom>
          <a:solidFill>
            <a:srgbClr val="F9CB9C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8750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33" name="Google Shape;533;p64"/>
          <p:cNvSpPr txBox="1"/>
          <p:nvPr/>
        </p:nvSpPr>
        <p:spPr>
          <a:xfrm>
            <a:off x="7497625" y="2394000"/>
            <a:ext cx="12864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9163"/>
                </a:solidFill>
                <a:latin typeface="Nunito"/>
                <a:ea typeface="Nunito"/>
                <a:cs typeface="Nunito"/>
                <a:sym typeface="Nunito"/>
              </a:rPr>
              <a:t>Équipe B</a:t>
            </a:r>
            <a:endParaRPr sz="1600">
              <a:solidFill>
                <a:srgbClr val="3A91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4" name="Google Shape;534;p64"/>
          <p:cNvSpPr txBox="1"/>
          <p:nvPr/>
        </p:nvSpPr>
        <p:spPr>
          <a:xfrm>
            <a:off x="6069250" y="3859075"/>
            <a:ext cx="12864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9163"/>
                </a:solidFill>
                <a:latin typeface="Nunito"/>
                <a:ea typeface="Nunito"/>
                <a:cs typeface="Nunito"/>
                <a:sym typeface="Nunito"/>
              </a:rPr>
              <a:t>Équipe C</a:t>
            </a:r>
            <a:endParaRPr sz="1600">
              <a:solidFill>
                <a:srgbClr val="3A91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5" name="Google Shape;535;p64"/>
          <p:cNvSpPr txBox="1"/>
          <p:nvPr/>
        </p:nvSpPr>
        <p:spPr>
          <a:xfrm>
            <a:off x="5929925" y="849775"/>
            <a:ext cx="12864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9163"/>
                </a:solidFill>
                <a:latin typeface="Nunito"/>
                <a:ea typeface="Nunito"/>
                <a:cs typeface="Nunito"/>
                <a:sym typeface="Nunito"/>
              </a:rPr>
              <a:t>Équipe A</a:t>
            </a:r>
            <a:endParaRPr sz="1600">
              <a:solidFill>
                <a:srgbClr val="3A91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6" name="Google Shape;536;p64"/>
          <p:cNvSpPr/>
          <p:nvPr/>
        </p:nvSpPr>
        <p:spPr>
          <a:xfrm>
            <a:off x="360000" y="755100"/>
            <a:ext cx="3841200" cy="36333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Pression sur la Frontière majeure externe :</a:t>
            </a:r>
            <a:b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survie / sécurité dans l’Environnement</a:t>
            </a:r>
            <a:endParaRPr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→ Contrat de Vision</a:t>
            </a:r>
            <a:endParaRPr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b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Pression sur la Frontière majeure interne :</a:t>
            </a:r>
            <a:b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agitation / cohésion entre leaders et membres</a:t>
            </a:r>
            <a:endParaRPr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→ Contrat de Mission</a:t>
            </a:r>
            <a:endParaRPr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Pression sur une Frontière mineure interne :</a:t>
            </a:r>
            <a:b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frictions / coopération entre pairs</a:t>
            </a:r>
            <a:endParaRPr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en-GB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→ Contrat de Coopération</a:t>
            </a:r>
            <a:endParaRPr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cxnSp>
        <p:nvCxnSpPr>
          <p:cNvPr id="537" name="Google Shape;537;p64"/>
          <p:cNvCxnSpPr/>
          <p:nvPr/>
        </p:nvCxnSpPr>
        <p:spPr>
          <a:xfrm flipH="1" rot="10800000">
            <a:off x="3829050" y="1047675"/>
            <a:ext cx="1066800" cy="276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38" name="Google Shape;538;p64"/>
          <p:cNvCxnSpPr>
            <a:endCxn id="539" idx="3"/>
          </p:cNvCxnSpPr>
          <p:nvPr/>
        </p:nvCxnSpPr>
        <p:spPr>
          <a:xfrm flipH="1">
            <a:off x="5009615" y="3253712"/>
            <a:ext cx="881700" cy="882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0" name="Google Shape;540;p64"/>
          <p:cNvCxnSpPr/>
          <p:nvPr/>
        </p:nvCxnSpPr>
        <p:spPr>
          <a:xfrm flipH="1" rot="10800000">
            <a:off x="3810000" y="1924200"/>
            <a:ext cx="1981500" cy="361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41" name="Google Shape;541;p64"/>
          <p:cNvCxnSpPr/>
          <p:nvPr/>
        </p:nvCxnSpPr>
        <p:spPr>
          <a:xfrm>
            <a:off x="3971925" y="3362325"/>
            <a:ext cx="1390800" cy="342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542" name="Google Shape;542;p64"/>
          <p:cNvGrpSpPr/>
          <p:nvPr/>
        </p:nvGrpSpPr>
        <p:grpSpPr>
          <a:xfrm rot="-2700000">
            <a:off x="5740467" y="1470320"/>
            <a:ext cx="284961" cy="804797"/>
            <a:chOff x="247984" y="1091700"/>
            <a:chExt cx="221816" cy="626461"/>
          </a:xfrm>
        </p:grpSpPr>
        <p:sp>
          <p:nvSpPr>
            <p:cNvPr id="543" name="Google Shape;543;p64"/>
            <p:cNvSpPr/>
            <p:nvPr/>
          </p:nvSpPr>
          <p:spPr>
            <a:xfrm rot="5396503">
              <a:off x="211084" y="1128750"/>
              <a:ext cx="294900" cy="22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64"/>
            <p:cNvSpPr/>
            <p:nvPr/>
          </p:nvSpPr>
          <p:spPr>
            <a:xfrm rot="-5403497">
              <a:off x="211650" y="1460161"/>
              <a:ext cx="294900" cy="221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5" name="Google Shape;545;p64"/>
          <p:cNvGrpSpPr/>
          <p:nvPr/>
        </p:nvGrpSpPr>
        <p:grpSpPr>
          <a:xfrm rot="-2700000">
            <a:off x="6435342" y="2177258"/>
            <a:ext cx="284961" cy="804797"/>
            <a:chOff x="247984" y="1091700"/>
            <a:chExt cx="221816" cy="626461"/>
          </a:xfrm>
        </p:grpSpPr>
        <p:sp>
          <p:nvSpPr>
            <p:cNvPr id="546" name="Google Shape;546;p64"/>
            <p:cNvSpPr/>
            <p:nvPr/>
          </p:nvSpPr>
          <p:spPr>
            <a:xfrm rot="5396503">
              <a:off x="211084" y="1128750"/>
              <a:ext cx="294900" cy="22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64"/>
            <p:cNvSpPr/>
            <p:nvPr/>
          </p:nvSpPr>
          <p:spPr>
            <a:xfrm rot="-5403497">
              <a:off x="211650" y="1460161"/>
              <a:ext cx="294900" cy="221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8" name="Google Shape;548;p64"/>
          <p:cNvGrpSpPr/>
          <p:nvPr/>
        </p:nvGrpSpPr>
        <p:grpSpPr>
          <a:xfrm rot="-2700000">
            <a:off x="4872992" y="605933"/>
            <a:ext cx="284961" cy="804797"/>
            <a:chOff x="247984" y="1091700"/>
            <a:chExt cx="221816" cy="626461"/>
          </a:xfrm>
        </p:grpSpPr>
        <p:sp>
          <p:nvSpPr>
            <p:cNvPr id="549" name="Google Shape;549;p64"/>
            <p:cNvSpPr/>
            <p:nvPr/>
          </p:nvSpPr>
          <p:spPr>
            <a:xfrm rot="5396503">
              <a:off x="211084" y="1128750"/>
              <a:ext cx="294900" cy="22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64"/>
            <p:cNvSpPr/>
            <p:nvPr/>
          </p:nvSpPr>
          <p:spPr>
            <a:xfrm rot="-5403497">
              <a:off x="211650" y="1460161"/>
              <a:ext cx="294900" cy="221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1" name="Google Shape;551;p64"/>
          <p:cNvGrpSpPr/>
          <p:nvPr/>
        </p:nvGrpSpPr>
        <p:grpSpPr>
          <a:xfrm rot="-2700000">
            <a:off x="5354542" y="3253058"/>
            <a:ext cx="284961" cy="804797"/>
            <a:chOff x="247984" y="1091700"/>
            <a:chExt cx="221816" cy="626461"/>
          </a:xfrm>
        </p:grpSpPr>
        <p:sp>
          <p:nvSpPr>
            <p:cNvPr id="552" name="Google Shape;552;p64"/>
            <p:cNvSpPr/>
            <p:nvPr/>
          </p:nvSpPr>
          <p:spPr>
            <a:xfrm rot="5396503">
              <a:off x="211084" y="1128750"/>
              <a:ext cx="294900" cy="220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64"/>
            <p:cNvSpPr/>
            <p:nvPr/>
          </p:nvSpPr>
          <p:spPr>
            <a:xfrm rot="-5403497">
              <a:off x="211650" y="1460161"/>
              <a:ext cx="294900" cy="221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54" name="Google Shape;554;p64"/>
          <p:cNvCxnSpPr/>
          <p:nvPr/>
        </p:nvCxnSpPr>
        <p:spPr>
          <a:xfrm flipH="1" rot="10800000">
            <a:off x="3971925" y="2638500"/>
            <a:ext cx="2438400" cy="676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55" name="Google Shape;555;p64"/>
          <p:cNvCxnSpPr>
            <a:stCxn id="532" idx="7"/>
            <a:endCxn id="532" idx="3"/>
          </p:cNvCxnSpPr>
          <p:nvPr/>
        </p:nvCxnSpPr>
        <p:spPr>
          <a:xfrm flipH="1">
            <a:off x="5891423" y="1889637"/>
            <a:ext cx="1363500" cy="13641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6" name="Google Shape;556;p64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7" name="Google Shape;557;p64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2" name="Google Shape;562;p65"/>
          <p:cNvCxnSpPr/>
          <p:nvPr/>
        </p:nvCxnSpPr>
        <p:spPr>
          <a:xfrm rot="10800000">
            <a:off x="379950" y="2571750"/>
            <a:ext cx="8384100" cy="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563" name="Google Shape;563;p65"/>
          <p:cNvSpPr/>
          <p:nvPr/>
        </p:nvSpPr>
        <p:spPr>
          <a:xfrm>
            <a:off x="1025499" y="568792"/>
            <a:ext cx="1251000" cy="1155300"/>
          </a:xfrm>
          <a:prstGeom prst="roundRect">
            <a:avLst>
              <a:gd fmla="val 16667" name="adj"/>
            </a:avLst>
          </a:prstGeom>
          <a:solidFill>
            <a:srgbClr val="D8750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Contrat de Vision</a:t>
            </a:r>
            <a:endParaRPr sz="1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4" name="Google Shape;564;p65"/>
          <p:cNvSpPr/>
          <p:nvPr/>
        </p:nvSpPr>
        <p:spPr>
          <a:xfrm>
            <a:off x="4079375" y="3430850"/>
            <a:ext cx="1251000" cy="1155300"/>
          </a:xfrm>
          <a:prstGeom prst="roundRect">
            <a:avLst>
              <a:gd fmla="val 16667" name="adj"/>
            </a:avLst>
          </a:prstGeom>
          <a:solidFill>
            <a:srgbClr val="18A65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Contrat de Coopération</a:t>
            </a:r>
            <a:endParaRPr sz="1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5" name="Google Shape;565;p65"/>
          <p:cNvSpPr/>
          <p:nvPr/>
        </p:nvSpPr>
        <p:spPr>
          <a:xfrm>
            <a:off x="2549475" y="1962075"/>
            <a:ext cx="1251000" cy="581100"/>
          </a:xfrm>
          <a:prstGeom prst="round2SameRect">
            <a:avLst>
              <a:gd fmla="val 31148" name="adj1"/>
              <a:gd fmla="val 0" name="adj2"/>
            </a:avLst>
          </a:prstGeom>
          <a:solidFill>
            <a:srgbClr val="F1D3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Contrat de Mission A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6" name="Google Shape;566;p65"/>
          <p:cNvSpPr/>
          <p:nvPr/>
        </p:nvSpPr>
        <p:spPr>
          <a:xfrm>
            <a:off x="5593850" y="2600325"/>
            <a:ext cx="1251000" cy="581100"/>
          </a:xfrm>
          <a:prstGeom prst="round2SameRect">
            <a:avLst>
              <a:gd fmla="val 0" name="adj1"/>
              <a:gd fmla="val 30683" name="adj2"/>
            </a:avLst>
          </a:prstGeom>
          <a:solidFill>
            <a:srgbClr val="F1D3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Contrat de Mission B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7" name="Google Shape;567;p65"/>
          <p:cNvSpPr/>
          <p:nvPr/>
        </p:nvSpPr>
        <p:spPr>
          <a:xfrm>
            <a:off x="7117850" y="1981125"/>
            <a:ext cx="1251000" cy="1155300"/>
          </a:xfrm>
          <a:prstGeom prst="roundRect">
            <a:avLst>
              <a:gd fmla="val 16667" name="adj"/>
            </a:avLst>
          </a:prstGeom>
          <a:solidFill>
            <a:srgbClr val="F1D30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Contrat de Mission A+B validé</a:t>
            </a:r>
            <a:endParaRPr sz="1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8" name="Google Shape;568;p65"/>
          <p:cNvSpPr txBox="1"/>
          <p:nvPr/>
        </p:nvSpPr>
        <p:spPr>
          <a:xfrm>
            <a:off x="379950" y="2276475"/>
            <a:ext cx="6690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Temps</a:t>
            </a:r>
            <a:endParaRPr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9" name="Google Shape;569;p65"/>
          <p:cNvSpPr/>
          <p:nvPr/>
        </p:nvSpPr>
        <p:spPr>
          <a:xfrm flipH="1" rot="5400000">
            <a:off x="5593860" y="3430862"/>
            <a:ext cx="552900" cy="552900"/>
          </a:xfrm>
          <a:prstGeom prst="bentArrow">
            <a:avLst>
              <a:gd fmla="val 15934" name="adj1"/>
              <a:gd fmla="val 25000" name="adj2"/>
              <a:gd fmla="val 25000" name="adj3"/>
              <a:gd fmla="val 75000" name="adj4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65"/>
          <p:cNvSpPr/>
          <p:nvPr/>
        </p:nvSpPr>
        <p:spPr>
          <a:xfrm rot="5400000">
            <a:off x="2549485" y="1171212"/>
            <a:ext cx="552900" cy="552900"/>
          </a:xfrm>
          <a:prstGeom prst="bentArrow">
            <a:avLst>
              <a:gd fmla="val 15934" name="adj1"/>
              <a:gd fmla="val 25000" name="adj2"/>
              <a:gd fmla="val 25000" name="adj3"/>
              <a:gd fmla="val 75000" name="adj4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65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2" name="Google Shape;572;p65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6"/>
          <p:cNvSpPr/>
          <p:nvPr/>
        </p:nvSpPr>
        <p:spPr>
          <a:xfrm>
            <a:off x="2588853" y="2699130"/>
            <a:ext cx="3966300" cy="2084400"/>
          </a:xfrm>
          <a:prstGeom prst="downArrow">
            <a:avLst>
              <a:gd fmla="val 81201" name="adj1"/>
              <a:gd fmla="val 32243" name="adj2"/>
            </a:avLst>
          </a:prstGeom>
          <a:solidFill>
            <a:srgbClr val="FFFFFF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20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Changement Planifié</a:t>
            </a:r>
            <a:endParaRPr sz="2000">
              <a:solidFill>
                <a:srgbClr val="D8750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578" name="Google Shape;578;p66"/>
          <p:cNvSpPr txBox="1"/>
          <p:nvPr/>
        </p:nvSpPr>
        <p:spPr>
          <a:xfrm>
            <a:off x="853076" y="655000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Investisseurs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79" name="Google Shape;579;p66"/>
          <p:cNvSpPr txBox="1"/>
          <p:nvPr/>
        </p:nvSpPr>
        <p:spPr>
          <a:xfrm>
            <a:off x="3539134" y="1133804"/>
            <a:ext cx="15165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Hiérarchie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0" name="Google Shape;580;p66"/>
          <p:cNvSpPr txBox="1"/>
          <p:nvPr/>
        </p:nvSpPr>
        <p:spPr>
          <a:xfrm>
            <a:off x="1386476" y="1148038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Fournisseurs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1" name="Google Shape;581;p66"/>
          <p:cNvSpPr txBox="1"/>
          <p:nvPr/>
        </p:nvSpPr>
        <p:spPr>
          <a:xfrm>
            <a:off x="3234326" y="493075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Recruteurs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2" name="Google Shape;582;p66"/>
          <p:cNvSpPr txBox="1"/>
          <p:nvPr/>
        </p:nvSpPr>
        <p:spPr>
          <a:xfrm>
            <a:off x="4932013" y="730000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Concurrents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3" name="Google Shape;583;p66"/>
          <p:cNvSpPr txBox="1"/>
          <p:nvPr/>
        </p:nvSpPr>
        <p:spPr>
          <a:xfrm>
            <a:off x="6867701" y="1611063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Législateur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4" name="Google Shape;584;p66"/>
          <p:cNvSpPr txBox="1"/>
          <p:nvPr/>
        </p:nvSpPr>
        <p:spPr>
          <a:xfrm>
            <a:off x="1305101" y="1717275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Clients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5" name="Google Shape;585;p66"/>
          <p:cNvSpPr txBox="1"/>
          <p:nvPr/>
        </p:nvSpPr>
        <p:spPr>
          <a:xfrm>
            <a:off x="2771425" y="1717275"/>
            <a:ext cx="21333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Politiques publiques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6" name="Google Shape;586;p66"/>
          <p:cNvSpPr txBox="1"/>
          <p:nvPr/>
        </p:nvSpPr>
        <p:spPr>
          <a:xfrm>
            <a:off x="7113525" y="729988"/>
            <a:ext cx="21333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Proches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7" name="Google Shape;587;p66"/>
          <p:cNvSpPr txBox="1"/>
          <p:nvPr/>
        </p:nvSpPr>
        <p:spPr>
          <a:xfrm>
            <a:off x="5250884" y="1483679"/>
            <a:ext cx="15165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Marché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8" name="Google Shape;588;p66"/>
          <p:cNvSpPr txBox="1"/>
          <p:nvPr/>
        </p:nvSpPr>
        <p:spPr>
          <a:xfrm>
            <a:off x="5839126" y="2091400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Pairs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9" name="Google Shape;589;p66"/>
          <p:cNvSpPr txBox="1"/>
          <p:nvPr/>
        </p:nvSpPr>
        <p:spPr>
          <a:xfrm>
            <a:off x="3050250" y="2112325"/>
            <a:ext cx="21333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Perc</a:t>
            </a: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e</a:t>
            </a: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pteurs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0" name="Google Shape;590;p66"/>
          <p:cNvSpPr txBox="1"/>
          <p:nvPr/>
        </p:nvSpPr>
        <p:spPr>
          <a:xfrm>
            <a:off x="6867701" y="2051600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etc.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91" name="Google Shape;591;p66"/>
          <p:cNvCxnSpPr/>
          <p:nvPr/>
        </p:nvCxnSpPr>
        <p:spPr>
          <a:xfrm flipH="1" rot="10800000">
            <a:off x="6286500" y="2492125"/>
            <a:ext cx="2486400" cy="666300"/>
          </a:xfrm>
          <a:prstGeom prst="straightConnector1">
            <a:avLst/>
          </a:prstGeom>
          <a:noFill/>
          <a:ln cap="flat" cmpd="sng" w="9525">
            <a:solidFill>
              <a:srgbClr val="D8750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2" name="Google Shape;592;p66"/>
          <p:cNvCxnSpPr/>
          <p:nvPr/>
        </p:nvCxnSpPr>
        <p:spPr>
          <a:xfrm rot="10800000">
            <a:off x="342900" y="2511325"/>
            <a:ext cx="2486400" cy="666300"/>
          </a:xfrm>
          <a:prstGeom prst="straightConnector1">
            <a:avLst/>
          </a:prstGeom>
          <a:noFill/>
          <a:ln cap="flat" cmpd="sng" w="9525">
            <a:solidFill>
              <a:srgbClr val="D8750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3" name="Google Shape;593;p66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4" name="Google Shape;594;p66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7"/>
          <p:cNvSpPr/>
          <p:nvPr/>
        </p:nvSpPr>
        <p:spPr>
          <a:xfrm>
            <a:off x="2593434" y="493066"/>
            <a:ext cx="3966300" cy="2084400"/>
          </a:xfrm>
          <a:prstGeom prst="upArrow">
            <a:avLst>
              <a:gd fmla="val 81208" name="adj1"/>
              <a:gd fmla="val 33270" name="adj2"/>
            </a:avLst>
          </a:prstGeom>
          <a:solidFill>
            <a:srgbClr val="FFFFFF"/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18A65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Changement Émergent</a:t>
            </a:r>
            <a:endParaRPr sz="2000">
              <a:solidFill>
                <a:srgbClr val="18A65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600" name="Google Shape;600;p67"/>
          <p:cNvSpPr txBox="1"/>
          <p:nvPr/>
        </p:nvSpPr>
        <p:spPr>
          <a:xfrm>
            <a:off x="797200" y="2933538"/>
            <a:ext cx="2381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Gestion des ressources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1" name="Google Shape;601;p67"/>
          <p:cNvSpPr txBox="1"/>
          <p:nvPr/>
        </p:nvSpPr>
        <p:spPr>
          <a:xfrm>
            <a:off x="2053225" y="3401413"/>
            <a:ext cx="2137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État de l’équipement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2" name="Google Shape;602;p67"/>
          <p:cNvSpPr txBox="1"/>
          <p:nvPr/>
        </p:nvSpPr>
        <p:spPr>
          <a:xfrm>
            <a:off x="4065825" y="2758525"/>
            <a:ext cx="28953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Relations fonctionnelles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3" name="Google Shape;603;p67"/>
          <p:cNvSpPr txBox="1"/>
          <p:nvPr/>
        </p:nvSpPr>
        <p:spPr>
          <a:xfrm>
            <a:off x="662575" y="4044325"/>
            <a:ext cx="2061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Conflits et alliances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4" name="Google Shape;604;p67"/>
          <p:cNvSpPr txBox="1"/>
          <p:nvPr/>
        </p:nvSpPr>
        <p:spPr>
          <a:xfrm>
            <a:off x="6961126" y="3881275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etc.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605" name="Google Shape;605;p67"/>
          <p:cNvCxnSpPr/>
          <p:nvPr/>
        </p:nvCxnSpPr>
        <p:spPr>
          <a:xfrm>
            <a:off x="6286500" y="2092225"/>
            <a:ext cx="2486400" cy="666300"/>
          </a:xfrm>
          <a:prstGeom prst="straightConnector1">
            <a:avLst/>
          </a:prstGeom>
          <a:noFill/>
          <a:ln cap="flat" cmpd="sng" w="9525">
            <a:solidFill>
              <a:srgbClr val="3A916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6" name="Google Shape;606;p67"/>
          <p:cNvCxnSpPr/>
          <p:nvPr/>
        </p:nvCxnSpPr>
        <p:spPr>
          <a:xfrm flipH="1">
            <a:off x="342900" y="2073025"/>
            <a:ext cx="2486400" cy="666300"/>
          </a:xfrm>
          <a:prstGeom prst="straightConnector1">
            <a:avLst/>
          </a:prstGeom>
          <a:noFill/>
          <a:ln cap="flat" cmpd="sng" w="9525">
            <a:solidFill>
              <a:srgbClr val="3A91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7" name="Google Shape;607;p67"/>
          <p:cNvSpPr txBox="1"/>
          <p:nvPr/>
        </p:nvSpPr>
        <p:spPr>
          <a:xfrm>
            <a:off x="4751625" y="4122325"/>
            <a:ext cx="31575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Changements technologiques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8" name="Google Shape;608;p67"/>
          <p:cNvSpPr txBox="1"/>
          <p:nvPr/>
        </p:nvSpPr>
        <p:spPr>
          <a:xfrm>
            <a:off x="5065950" y="3219625"/>
            <a:ext cx="3211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Présences et travail à distance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9" name="Google Shape;609;p67"/>
          <p:cNvSpPr txBox="1"/>
          <p:nvPr/>
        </p:nvSpPr>
        <p:spPr>
          <a:xfrm>
            <a:off x="517200" y="3432175"/>
            <a:ext cx="2137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Subsidiarité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0" name="Google Shape;610;p67"/>
          <p:cNvSpPr txBox="1"/>
          <p:nvPr/>
        </p:nvSpPr>
        <p:spPr>
          <a:xfrm>
            <a:off x="4380150" y="3680725"/>
            <a:ext cx="34779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Situation personnelle des collègues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1" name="Google Shape;611;p67"/>
          <p:cNvSpPr txBox="1"/>
          <p:nvPr/>
        </p:nvSpPr>
        <p:spPr>
          <a:xfrm>
            <a:off x="2863550" y="3972100"/>
            <a:ext cx="17487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Comportements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2" name="Google Shape;612;p67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3" name="Google Shape;613;p67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5" name="Google Shape;195;p50"/>
          <p:cNvCxnSpPr/>
          <p:nvPr/>
        </p:nvCxnSpPr>
        <p:spPr>
          <a:xfrm>
            <a:off x="1066800" y="1526902"/>
            <a:ext cx="0" cy="20733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96" name="Google Shape;196;p50"/>
          <p:cNvSpPr/>
          <p:nvPr/>
        </p:nvSpPr>
        <p:spPr>
          <a:xfrm>
            <a:off x="2588853" y="1513680"/>
            <a:ext cx="3966300" cy="2084400"/>
          </a:xfrm>
          <a:prstGeom prst="downArrow">
            <a:avLst>
              <a:gd fmla="val 81201" name="adj1"/>
              <a:gd fmla="val 32243" name="adj2"/>
            </a:avLst>
          </a:prstGeom>
          <a:solidFill>
            <a:srgbClr val="FFFFFF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20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Changement Planifié</a:t>
            </a:r>
            <a:endParaRPr sz="2000">
              <a:solidFill>
                <a:srgbClr val="D8750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97" name="Google Shape;197;p50"/>
          <p:cNvSpPr txBox="1"/>
          <p:nvPr/>
        </p:nvSpPr>
        <p:spPr>
          <a:xfrm>
            <a:off x="557800" y="2119875"/>
            <a:ext cx="1670400" cy="61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Éléments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stratégiques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8" name="Google Shape;198;p50"/>
          <p:cNvSpPr txBox="1"/>
          <p:nvPr/>
        </p:nvSpPr>
        <p:spPr>
          <a:xfrm>
            <a:off x="557801" y="321625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D8750E"/>
                </a:solidFill>
                <a:latin typeface="Nunito"/>
                <a:ea typeface="Nunito"/>
                <a:cs typeface="Nunito"/>
                <a:sym typeface="Nunito"/>
              </a:rPr>
              <a:t>Environnement</a:t>
            </a:r>
            <a:endParaRPr sz="1600">
              <a:solidFill>
                <a:srgbClr val="D8750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9" name="Google Shape;199;p50"/>
          <p:cNvSpPr txBox="1"/>
          <p:nvPr/>
        </p:nvSpPr>
        <p:spPr>
          <a:xfrm>
            <a:off x="634759" y="4381354"/>
            <a:ext cx="15165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9163"/>
                </a:solidFill>
                <a:latin typeface="Nunito"/>
                <a:ea typeface="Nunito"/>
                <a:cs typeface="Nunito"/>
                <a:sym typeface="Nunito"/>
              </a:rPr>
              <a:t>Activité</a:t>
            </a:r>
            <a:endParaRPr sz="1600">
              <a:solidFill>
                <a:srgbClr val="3A91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0" name="Google Shape;200;p50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1" name="Google Shape;201;p50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2006.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8"/>
          <p:cNvSpPr txBox="1"/>
          <p:nvPr/>
        </p:nvSpPr>
        <p:spPr>
          <a:xfrm>
            <a:off x="1666875" y="321625"/>
            <a:ext cx="37815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Environnement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9" name="Google Shape;619;p68"/>
          <p:cNvSpPr txBox="1"/>
          <p:nvPr/>
        </p:nvSpPr>
        <p:spPr>
          <a:xfrm>
            <a:off x="5419725" y="4466725"/>
            <a:ext cx="22479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Activité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0" name="Google Shape;620;p68"/>
          <p:cNvSpPr/>
          <p:nvPr/>
        </p:nvSpPr>
        <p:spPr>
          <a:xfrm>
            <a:off x="3409950" y="2049500"/>
            <a:ext cx="3066900" cy="1660200"/>
          </a:xfrm>
          <a:prstGeom prst="round2DiagRect">
            <a:avLst>
              <a:gd fmla="val 0" name="adj1"/>
              <a:gd fmla="val 14129" name="adj2"/>
            </a:avLst>
          </a:prstGeom>
          <a:solidFill>
            <a:srgbClr val="FFFCD6"/>
          </a:solidFill>
          <a:ln cap="flat" cmpd="sng" w="19050">
            <a:solidFill>
              <a:srgbClr val="FFFC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621" name="Google Shape;621;p68"/>
          <p:cNvSpPr/>
          <p:nvPr/>
        </p:nvSpPr>
        <p:spPr>
          <a:xfrm>
            <a:off x="5819775" y="2401093"/>
            <a:ext cx="402275" cy="370675"/>
          </a:xfrm>
          <a:custGeom>
            <a:rect b="b" l="l" r="r" t="t"/>
            <a:pathLst>
              <a:path extrusionOk="0" h="14827" w="16091">
                <a:moveTo>
                  <a:pt x="0" y="150"/>
                </a:moveTo>
                <a:cubicBezTo>
                  <a:pt x="1844" y="181"/>
                  <a:pt x="8462" y="-310"/>
                  <a:pt x="11064" y="333"/>
                </a:cubicBezTo>
                <a:cubicBezTo>
                  <a:pt x="13666" y="976"/>
                  <a:pt x="14787" y="1590"/>
                  <a:pt x="15610" y="4006"/>
                </a:cubicBezTo>
                <a:cubicBezTo>
                  <a:pt x="16433" y="6422"/>
                  <a:pt x="15937" y="13024"/>
                  <a:pt x="16002" y="14827"/>
                </a:cubicBezTo>
              </a:path>
            </a:pathLst>
          </a:custGeom>
          <a:noFill/>
          <a:ln cap="flat" cmpd="sng" w="19050">
            <a:solidFill>
              <a:srgbClr val="0B5394"/>
            </a:solidFill>
            <a:prstDash val="dot"/>
            <a:round/>
            <a:headEnd len="med" w="med" type="stealth"/>
            <a:tailEnd len="med" w="med" type="none"/>
          </a:ln>
        </p:spPr>
      </p:sp>
      <p:grpSp>
        <p:nvGrpSpPr>
          <p:cNvPr id="622" name="Google Shape;622;p68"/>
          <p:cNvGrpSpPr/>
          <p:nvPr/>
        </p:nvGrpSpPr>
        <p:grpSpPr>
          <a:xfrm>
            <a:off x="1218319" y="676801"/>
            <a:ext cx="6707277" cy="3789453"/>
            <a:chOff x="180002" y="1789042"/>
            <a:chExt cx="2720563" cy="1541493"/>
          </a:xfrm>
        </p:grpSpPr>
        <p:sp>
          <p:nvSpPr>
            <p:cNvPr id="623" name="Google Shape;623;p68"/>
            <p:cNvSpPr/>
            <p:nvPr/>
          </p:nvSpPr>
          <p:spPr>
            <a:xfrm>
              <a:off x="180002" y="1789042"/>
              <a:ext cx="1896900" cy="9060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 </a:t>
              </a:r>
              <a:b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</a:br>
              <a: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Planifié</a:t>
              </a:r>
              <a:endParaRPr b="1" sz="1700">
                <a:solidFill>
                  <a:srgbClr val="D8750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4" name="Google Shape;624;p68"/>
            <p:cNvSpPr/>
            <p:nvPr/>
          </p:nvSpPr>
          <p:spPr>
            <a:xfrm>
              <a:off x="1780065" y="2798036"/>
              <a:ext cx="1120500" cy="5325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18A654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 Émergent</a:t>
              </a:r>
              <a:endParaRPr b="1" sz="1700">
                <a:solidFill>
                  <a:srgbClr val="18A6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25" name="Google Shape;625;p68"/>
          <p:cNvSpPr/>
          <p:nvPr/>
        </p:nvSpPr>
        <p:spPr>
          <a:xfrm rot="10800000">
            <a:off x="3743328" y="2962282"/>
            <a:ext cx="1285872" cy="476243"/>
          </a:xfrm>
          <a:custGeom>
            <a:rect b="b" l="l" r="r" t="t"/>
            <a:pathLst>
              <a:path extrusionOk="0" h="14827" w="16091">
                <a:moveTo>
                  <a:pt x="0" y="150"/>
                </a:moveTo>
                <a:cubicBezTo>
                  <a:pt x="1844" y="181"/>
                  <a:pt x="8462" y="-310"/>
                  <a:pt x="11064" y="333"/>
                </a:cubicBezTo>
                <a:cubicBezTo>
                  <a:pt x="13666" y="976"/>
                  <a:pt x="14787" y="1590"/>
                  <a:pt x="15610" y="4006"/>
                </a:cubicBezTo>
                <a:cubicBezTo>
                  <a:pt x="16433" y="6422"/>
                  <a:pt x="15937" y="13024"/>
                  <a:pt x="16002" y="14827"/>
                </a:cubicBezTo>
              </a:path>
            </a:pathLst>
          </a:cu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sp>
      <p:sp>
        <p:nvSpPr>
          <p:cNvPr id="626" name="Google Shape;626;p68"/>
          <p:cNvSpPr txBox="1"/>
          <p:nvPr/>
        </p:nvSpPr>
        <p:spPr>
          <a:xfrm>
            <a:off x="1685925" y="2944050"/>
            <a:ext cx="1724400" cy="9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Standardiser </a:t>
            </a:r>
            <a:b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les processus organisationnels</a:t>
            </a:r>
            <a:endParaRPr sz="16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et humains</a:t>
            </a:r>
            <a:endParaRPr sz="16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627" name="Google Shape;627;p68"/>
          <p:cNvSpPr txBox="1"/>
          <p:nvPr/>
        </p:nvSpPr>
        <p:spPr>
          <a:xfrm>
            <a:off x="6476850" y="2239188"/>
            <a:ext cx="4023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?</a:t>
            </a:r>
            <a:endParaRPr sz="16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628" name="Google Shape;628;p68"/>
          <p:cNvSpPr/>
          <p:nvPr/>
        </p:nvSpPr>
        <p:spPr>
          <a:xfrm>
            <a:off x="3667125" y="3234250"/>
            <a:ext cx="1047900" cy="370800"/>
          </a:xfrm>
          <a:prstGeom prst="roundRect">
            <a:avLst>
              <a:gd fmla="val 28846" name="adj"/>
            </a:avLst>
          </a:prstGeom>
          <a:solidFill>
            <a:srgbClr val="F1D3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Appareil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9" name="Google Shape;629;p68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0" name="Google Shape;630;p68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69"/>
          <p:cNvGrpSpPr/>
          <p:nvPr/>
        </p:nvGrpSpPr>
        <p:grpSpPr>
          <a:xfrm>
            <a:off x="1218316" y="676782"/>
            <a:ext cx="6707360" cy="3789936"/>
            <a:chOff x="6284136" y="4661544"/>
            <a:chExt cx="2716080" cy="1532092"/>
          </a:xfrm>
        </p:grpSpPr>
        <p:sp>
          <p:nvSpPr>
            <p:cNvPr id="636" name="Google Shape;636;p69"/>
            <p:cNvSpPr/>
            <p:nvPr/>
          </p:nvSpPr>
          <p:spPr>
            <a:xfrm>
              <a:off x="6845137" y="4809036"/>
              <a:ext cx="1692600" cy="1248000"/>
            </a:xfrm>
            <a:prstGeom prst="round2DiagRect">
              <a:avLst>
                <a:gd fmla="val 0" name="adj1"/>
                <a:gd fmla="val 14129" name="adj2"/>
              </a:avLst>
            </a:prstGeom>
            <a:solidFill>
              <a:srgbClr val="FFFCD6"/>
            </a:solidFill>
            <a:ln cap="flat" cmpd="sng" w="19050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1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637" name="Google Shape;637;p69"/>
            <p:cNvSpPr/>
            <p:nvPr/>
          </p:nvSpPr>
          <p:spPr>
            <a:xfrm>
              <a:off x="6284136" y="4661544"/>
              <a:ext cx="1375800" cy="7218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 </a:t>
              </a:r>
              <a:b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</a:br>
              <a: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Planifié</a:t>
              </a:r>
              <a:endParaRPr sz="18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638" name="Google Shape;638;p69"/>
            <p:cNvSpPr/>
            <p:nvPr/>
          </p:nvSpPr>
          <p:spPr>
            <a:xfrm>
              <a:off x="7624416" y="5471836"/>
              <a:ext cx="1375800" cy="7218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18A654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 Émergent</a:t>
              </a:r>
              <a:endParaRPr sz="1800">
                <a:solidFill>
                  <a:srgbClr val="18A654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</p:grpSp>
      <p:sp>
        <p:nvSpPr>
          <p:cNvPr id="639" name="Google Shape;639;p69"/>
          <p:cNvSpPr txBox="1"/>
          <p:nvPr/>
        </p:nvSpPr>
        <p:spPr>
          <a:xfrm>
            <a:off x="1519075" y="321625"/>
            <a:ext cx="27984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Environnement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0" name="Google Shape;640;p69"/>
          <p:cNvSpPr txBox="1"/>
          <p:nvPr/>
        </p:nvSpPr>
        <p:spPr>
          <a:xfrm>
            <a:off x="4833975" y="4466725"/>
            <a:ext cx="27984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Activité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1" name="Google Shape;641;p69"/>
          <p:cNvSpPr txBox="1"/>
          <p:nvPr/>
        </p:nvSpPr>
        <p:spPr>
          <a:xfrm>
            <a:off x="1123950" y="2957325"/>
            <a:ext cx="14763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Standardiser </a:t>
            </a:r>
            <a:b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les processus </a:t>
            </a:r>
            <a: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opérationnels</a:t>
            </a:r>
            <a:endParaRPr sz="16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642" name="Google Shape;642;p69"/>
          <p:cNvSpPr/>
          <p:nvPr/>
        </p:nvSpPr>
        <p:spPr>
          <a:xfrm>
            <a:off x="4648200" y="1256830"/>
            <a:ext cx="1640900" cy="1301425"/>
          </a:xfrm>
          <a:custGeom>
            <a:rect b="b" l="l" r="r" t="t"/>
            <a:pathLst>
              <a:path extrusionOk="0" h="52057" w="65636">
                <a:moveTo>
                  <a:pt x="0" y="622"/>
                </a:moveTo>
                <a:cubicBezTo>
                  <a:pt x="7651" y="749"/>
                  <a:pt x="35111" y="-1283"/>
                  <a:pt x="45906" y="1384"/>
                </a:cubicBezTo>
                <a:cubicBezTo>
                  <a:pt x="56701" y="4051"/>
                  <a:pt x="62011" y="8179"/>
                  <a:pt x="64770" y="16624"/>
                </a:cubicBezTo>
                <a:cubicBezTo>
                  <a:pt x="67529" y="25070"/>
                  <a:pt x="62847" y="46152"/>
                  <a:pt x="62462" y="52057"/>
                </a:cubicBezTo>
              </a:path>
            </a:pathLst>
          </a:cu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sp>
      <p:sp>
        <p:nvSpPr>
          <p:cNvPr id="643" name="Google Shape;643;p69"/>
          <p:cNvSpPr/>
          <p:nvPr/>
        </p:nvSpPr>
        <p:spPr>
          <a:xfrm rot="10800000">
            <a:off x="2819400" y="2577680"/>
            <a:ext cx="1640900" cy="1301425"/>
          </a:xfrm>
          <a:custGeom>
            <a:rect b="b" l="l" r="r" t="t"/>
            <a:pathLst>
              <a:path extrusionOk="0" h="52057" w="65636">
                <a:moveTo>
                  <a:pt x="0" y="622"/>
                </a:moveTo>
                <a:cubicBezTo>
                  <a:pt x="7651" y="749"/>
                  <a:pt x="35111" y="-1283"/>
                  <a:pt x="45906" y="1384"/>
                </a:cubicBezTo>
                <a:cubicBezTo>
                  <a:pt x="56701" y="4051"/>
                  <a:pt x="62011" y="8179"/>
                  <a:pt x="64770" y="16624"/>
                </a:cubicBezTo>
                <a:cubicBezTo>
                  <a:pt x="67529" y="25070"/>
                  <a:pt x="62847" y="46152"/>
                  <a:pt x="62462" y="52057"/>
                </a:cubicBezTo>
              </a:path>
            </a:pathLst>
          </a:cu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sp>
      <p:sp>
        <p:nvSpPr>
          <p:cNvPr id="644" name="Google Shape;644;p69"/>
          <p:cNvSpPr txBox="1"/>
          <p:nvPr/>
        </p:nvSpPr>
        <p:spPr>
          <a:xfrm>
            <a:off x="6772275" y="1636475"/>
            <a:ext cx="15525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Standardiser </a:t>
            </a:r>
            <a:b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6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les processus humains</a:t>
            </a:r>
            <a:endParaRPr sz="16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645" name="Google Shape;645;p69"/>
          <p:cNvSpPr/>
          <p:nvPr/>
        </p:nvSpPr>
        <p:spPr>
          <a:xfrm>
            <a:off x="2724150" y="3498100"/>
            <a:ext cx="1266900" cy="495300"/>
          </a:xfrm>
          <a:prstGeom prst="roundRect">
            <a:avLst>
              <a:gd fmla="val 28846" name="adj"/>
            </a:avLst>
          </a:prstGeom>
          <a:solidFill>
            <a:srgbClr val="F1D3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Appareil 2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6" name="Google Shape;646;p69"/>
          <p:cNvSpPr/>
          <p:nvPr/>
        </p:nvSpPr>
        <p:spPr>
          <a:xfrm>
            <a:off x="5343525" y="1161575"/>
            <a:ext cx="1266900" cy="495300"/>
          </a:xfrm>
          <a:prstGeom prst="roundRect">
            <a:avLst>
              <a:gd fmla="val 28846" name="adj"/>
            </a:avLst>
          </a:prstGeom>
          <a:solidFill>
            <a:srgbClr val="F1D30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Appareil 1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7" name="Google Shape;647;p69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8" name="Google Shape;648;p69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0"/>
          <p:cNvSpPr/>
          <p:nvPr/>
        </p:nvSpPr>
        <p:spPr>
          <a:xfrm>
            <a:off x="6877050" y="1083738"/>
            <a:ext cx="1581150" cy="2238375"/>
          </a:xfrm>
          <a:custGeom>
            <a:rect b="b" l="l" r="r" t="t"/>
            <a:pathLst>
              <a:path extrusionOk="0" h="89535" w="63246">
                <a:moveTo>
                  <a:pt x="8382" y="1905"/>
                </a:moveTo>
                <a:lnTo>
                  <a:pt x="56007" y="59436"/>
                </a:lnTo>
                <a:lnTo>
                  <a:pt x="63246" y="59436"/>
                </a:lnTo>
                <a:lnTo>
                  <a:pt x="63246" y="89535"/>
                </a:lnTo>
                <a:lnTo>
                  <a:pt x="56769" y="88011"/>
                </a:lnTo>
                <a:lnTo>
                  <a:pt x="54102" y="84582"/>
                </a:lnTo>
                <a:lnTo>
                  <a:pt x="4953" y="59817"/>
                </a:lnTo>
                <a:lnTo>
                  <a:pt x="0" y="59436"/>
                </a:lnTo>
                <a:lnTo>
                  <a:pt x="762" y="0"/>
                </a:lnTo>
              </a:path>
            </a:pathLst>
          </a:custGeom>
          <a:solidFill>
            <a:srgbClr val="FCE5CD"/>
          </a:solidFill>
          <a:ln>
            <a:noFill/>
          </a:ln>
        </p:spPr>
      </p:sp>
      <p:sp>
        <p:nvSpPr>
          <p:cNvPr id="654" name="Google Shape;654;p70"/>
          <p:cNvSpPr/>
          <p:nvPr/>
        </p:nvSpPr>
        <p:spPr>
          <a:xfrm>
            <a:off x="5295900" y="1076325"/>
            <a:ext cx="1581150" cy="2238375"/>
          </a:xfrm>
          <a:custGeom>
            <a:rect b="b" l="l" r="r" t="t"/>
            <a:pathLst>
              <a:path extrusionOk="0" h="89535" w="63246">
                <a:moveTo>
                  <a:pt x="8382" y="1905"/>
                </a:moveTo>
                <a:lnTo>
                  <a:pt x="56007" y="59436"/>
                </a:lnTo>
                <a:lnTo>
                  <a:pt x="63246" y="59436"/>
                </a:lnTo>
                <a:lnTo>
                  <a:pt x="63246" y="89535"/>
                </a:lnTo>
                <a:lnTo>
                  <a:pt x="56769" y="88011"/>
                </a:lnTo>
                <a:lnTo>
                  <a:pt x="54102" y="84582"/>
                </a:lnTo>
                <a:lnTo>
                  <a:pt x="4953" y="59817"/>
                </a:lnTo>
                <a:lnTo>
                  <a:pt x="0" y="59436"/>
                </a:lnTo>
                <a:lnTo>
                  <a:pt x="762" y="0"/>
                </a:lnTo>
              </a:path>
            </a:pathLst>
          </a:custGeom>
          <a:solidFill>
            <a:srgbClr val="CFE2F3"/>
          </a:solidFill>
          <a:ln>
            <a:noFill/>
          </a:ln>
        </p:spPr>
      </p:sp>
      <p:sp>
        <p:nvSpPr>
          <p:cNvPr id="655" name="Google Shape;655;p70"/>
          <p:cNvSpPr/>
          <p:nvPr/>
        </p:nvSpPr>
        <p:spPr>
          <a:xfrm>
            <a:off x="428588" y="1186363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56" name="Google Shape;656;p70"/>
          <p:cNvSpPr/>
          <p:nvPr/>
        </p:nvSpPr>
        <p:spPr>
          <a:xfrm>
            <a:off x="428588" y="1773371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57" name="Google Shape;657;p70"/>
          <p:cNvSpPr/>
          <p:nvPr/>
        </p:nvSpPr>
        <p:spPr>
          <a:xfrm>
            <a:off x="428588" y="2512779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58" name="Google Shape;658;p70"/>
          <p:cNvSpPr/>
          <p:nvPr/>
        </p:nvSpPr>
        <p:spPr>
          <a:xfrm>
            <a:off x="1936808" y="1186363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59" name="Google Shape;659;p70"/>
          <p:cNvSpPr/>
          <p:nvPr/>
        </p:nvSpPr>
        <p:spPr>
          <a:xfrm>
            <a:off x="1936808" y="1925771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0" name="Google Shape;660;p70"/>
          <p:cNvSpPr/>
          <p:nvPr/>
        </p:nvSpPr>
        <p:spPr>
          <a:xfrm>
            <a:off x="1936808" y="2512779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1" name="Google Shape;661;p70"/>
          <p:cNvSpPr/>
          <p:nvPr/>
        </p:nvSpPr>
        <p:spPr>
          <a:xfrm>
            <a:off x="6495663" y="1081588"/>
            <a:ext cx="739200" cy="739500"/>
          </a:xfrm>
          <a:prstGeom prst="ellipse">
            <a:avLst/>
          </a:prstGeom>
          <a:solidFill>
            <a:srgbClr val="FCE5CD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2" name="Google Shape;662;p70"/>
          <p:cNvSpPr/>
          <p:nvPr/>
        </p:nvSpPr>
        <p:spPr>
          <a:xfrm>
            <a:off x="6495663" y="1820996"/>
            <a:ext cx="739200" cy="739500"/>
          </a:xfrm>
          <a:prstGeom prst="ellipse">
            <a:avLst/>
          </a:prstGeom>
          <a:solidFill>
            <a:srgbClr val="FCE5CD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3" name="Google Shape;663;p70"/>
          <p:cNvSpPr/>
          <p:nvPr/>
        </p:nvSpPr>
        <p:spPr>
          <a:xfrm>
            <a:off x="6495663" y="2560404"/>
            <a:ext cx="739200" cy="7395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4" name="Google Shape;664;p70"/>
          <p:cNvSpPr/>
          <p:nvPr/>
        </p:nvSpPr>
        <p:spPr>
          <a:xfrm>
            <a:off x="8044808" y="1081588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5" name="Google Shape;665;p70"/>
          <p:cNvSpPr/>
          <p:nvPr/>
        </p:nvSpPr>
        <p:spPr>
          <a:xfrm>
            <a:off x="8044808" y="1820996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6" name="Google Shape;666;p70"/>
          <p:cNvSpPr/>
          <p:nvPr/>
        </p:nvSpPr>
        <p:spPr>
          <a:xfrm>
            <a:off x="8044808" y="2560404"/>
            <a:ext cx="739200" cy="739500"/>
          </a:xfrm>
          <a:prstGeom prst="ellipse">
            <a:avLst/>
          </a:prstGeom>
          <a:solidFill>
            <a:srgbClr val="FCE5CD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7" name="Google Shape;667;p70"/>
          <p:cNvSpPr/>
          <p:nvPr/>
        </p:nvSpPr>
        <p:spPr>
          <a:xfrm>
            <a:off x="3445000" y="1300663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8" name="Google Shape;668;p70"/>
          <p:cNvSpPr/>
          <p:nvPr/>
        </p:nvSpPr>
        <p:spPr>
          <a:xfrm>
            <a:off x="3445000" y="1811471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69" name="Google Shape;669;p70"/>
          <p:cNvSpPr/>
          <p:nvPr/>
        </p:nvSpPr>
        <p:spPr>
          <a:xfrm>
            <a:off x="3445000" y="2398479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70" name="Google Shape;670;p70"/>
          <p:cNvSpPr/>
          <p:nvPr/>
        </p:nvSpPr>
        <p:spPr>
          <a:xfrm>
            <a:off x="4946546" y="1081588"/>
            <a:ext cx="739200" cy="7395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71" name="Google Shape;671;p70"/>
          <p:cNvSpPr/>
          <p:nvPr/>
        </p:nvSpPr>
        <p:spPr>
          <a:xfrm>
            <a:off x="4946546" y="1820996"/>
            <a:ext cx="739200" cy="7395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72" name="Google Shape;672;p70"/>
          <p:cNvSpPr/>
          <p:nvPr/>
        </p:nvSpPr>
        <p:spPr>
          <a:xfrm>
            <a:off x="4946546" y="2560404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673" name="Google Shape;673;p70"/>
          <p:cNvCxnSpPr/>
          <p:nvPr/>
        </p:nvCxnSpPr>
        <p:spPr>
          <a:xfrm>
            <a:off x="4579674" y="953850"/>
            <a:ext cx="0" cy="323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4" name="Google Shape;674;p70"/>
          <p:cNvSpPr txBox="1"/>
          <p:nvPr/>
        </p:nvSpPr>
        <p:spPr>
          <a:xfrm>
            <a:off x="428600" y="3787050"/>
            <a:ext cx="37623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Contamination des Etats du Moi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5" name="Google Shape;675;p70"/>
          <p:cNvSpPr txBox="1"/>
          <p:nvPr/>
        </p:nvSpPr>
        <p:spPr>
          <a:xfrm>
            <a:off x="4946549" y="3787050"/>
            <a:ext cx="3834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Symbiose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6" name="Google Shape;676;p70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7" name="Google Shape;677;p70"/>
          <p:cNvSpPr txBox="1"/>
          <p:nvPr/>
        </p:nvSpPr>
        <p:spPr>
          <a:xfrm>
            <a:off x="0" y="4740925"/>
            <a:ext cx="3518100" cy="4026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Gauche adapté de Berne 1961 (Transactional Analysis in Psychotherapy).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Droite adapté de Schiff et al. 1971 (Cathexis Reader).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2" name="Google Shape;682;p71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{9FE4CE48-23B6-427E-BBA8-83C8B5796380}</a:tableStyleId>
              </a:tblPr>
              <a:tblGrid>
                <a:gridCol w="3048000"/>
                <a:gridCol w="3048000"/>
                <a:gridCol w="3048000"/>
              </a:tblGrid>
              <a:tr h="2562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Pathologie de </a:t>
                      </a:r>
                      <a:r>
                        <a:rPr lang="en-GB">
                          <a:solidFill>
                            <a:srgbClr val="0B5394"/>
                          </a:solidFill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Tyrannie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Pathologie de Mutinerie</a:t>
                      </a:r>
                      <a:endParaRPr>
                        <a:solidFill>
                          <a:srgbClr val="0B5394"/>
                        </a:solidFill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Dynamique saine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14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Usurpation de </a:t>
                      </a:r>
                      <a:r>
                        <a:rPr lang="en-GB">
                          <a:solidFill>
                            <a:srgbClr val="0B5394"/>
                          </a:solidFill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l'Émergent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Usurpation du Planifié</a:t>
                      </a:r>
                      <a:endParaRPr>
                        <a:solidFill>
                          <a:srgbClr val="0B5394"/>
                        </a:solidFill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Accompagnement sain</a:t>
                      </a:r>
                      <a:endParaRPr>
                        <a:solidFill>
                          <a:srgbClr val="0B5394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683" name="Google Shape;683;p71"/>
          <p:cNvGrpSpPr/>
          <p:nvPr/>
        </p:nvGrpSpPr>
        <p:grpSpPr>
          <a:xfrm>
            <a:off x="6287526" y="724846"/>
            <a:ext cx="2710919" cy="1531632"/>
            <a:chOff x="6284136" y="4661544"/>
            <a:chExt cx="2716080" cy="1532092"/>
          </a:xfrm>
        </p:grpSpPr>
        <p:sp>
          <p:nvSpPr>
            <p:cNvPr id="684" name="Google Shape;684;p71"/>
            <p:cNvSpPr/>
            <p:nvPr/>
          </p:nvSpPr>
          <p:spPr>
            <a:xfrm>
              <a:off x="6845137" y="4809036"/>
              <a:ext cx="1692600" cy="1248000"/>
            </a:xfrm>
            <a:prstGeom prst="round2DiagRect">
              <a:avLst>
                <a:gd fmla="val 0" name="adj1"/>
                <a:gd fmla="val 14129" name="adj2"/>
              </a:avLst>
            </a:prstGeom>
            <a:solidFill>
              <a:srgbClr val="FFFCD6"/>
            </a:solidFill>
            <a:ln cap="flat" cmpd="sng" w="28575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71"/>
            <p:cNvSpPr/>
            <p:nvPr/>
          </p:nvSpPr>
          <p:spPr>
            <a:xfrm rot="-3193">
              <a:off x="7206932" y="5294512"/>
              <a:ext cx="969000" cy="248400"/>
            </a:xfrm>
            <a:prstGeom prst="roundRect">
              <a:avLst>
                <a:gd fmla="val 16667" name="adj"/>
              </a:avLst>
            </a:prstGeom>
            <a:solidFill>
              <a:srgbClr val="F1D30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100">
                  <a:solidFill>
                    <a:srgbClr val="000000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Mission</a:t>
              </a:r>
              <a:endParaRPr sz="11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686" name="Google Shape;686;p71"/>
            <p:cNvSpPr/>
            <p:nvPr/>
          </p:nvSpPr>
          <p:spPr>
            <a:xfrm>
              <a:off x="6284136" y="4661544"/>
              <a:ext cx="1375800" cy="7218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7" name="Google Shape;687;p71"/>
            <p:cNvSpPr/>
            <p:nvPr/>
          </p:nvSpPr>
          <p:spPr>
            <a:xfrm>
              <a:off x="7624416" y="5471836"/>
              <a:ext cx="1375800" cy="7218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18A6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8" name="Google Shape;688;p71"/>
            <p:cNvSpPr/>
            <p:nvPr/>
          </p:nvSpPr>
          <p:spPr>
            <a:xfrm>
              <a:off x="6488038" y="4811658"/>
              <a:ext cx="968100" cy="249300"/>
            </a:xfrm>
            <a:prstGeom prst="roundRect">
              <a:avLst>
                <a:gd fmla="val 16667" name="adj"/>
              </a:avLst>
            </a:prstGeom>
            <a:solidFill>
              <a:srgbClr val="D8750E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Vision</a:t>
              </a:r>
              <a:endParaRPr sz="110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689" name="Google Shape;689;p71"/>
            <p:cNvSpPr/>
            <p:nvPr/>
          </p:nvSpPr>
          <p:spPr>
            <a:xfrm>
              <a:off x="7825066" y="5810209"/>
              <a:ext cx="968100" cy="249300"/>
            </a:xfrm>
            <a:prstGeom prst="roundRect">
              <a:avLst>
                <a:gd fmla="val 16667" name="adj"/>
              </a:avLst>
            </a:prstGeom>
            <a:solidFill>
              <a:srgbClr val="18A654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Coopération</a:t>
              </a:r>
              <a:endParaRPr sz="110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</p:grpSp>
      <p:grpSp>
        <p:nvGrpSpPr>
          <p:cNvPr id="690" name="Google Shape;690;p71"/>
          <p:cNvGrpSpPr/>
          <p:nvPr/>
        </p:nvGrpSpPr>
        <p:grpSpPr>
          <a:xfrm>
            <a:off x="3231262" y="701384"/>
            <a:ext cx="2711153" cy="1578390"/>
            <a:chOff x="3247578" y="1788933"/>
            <a:chExt cx="2644770" cy="1541698"/>
          </a:xfrm>
        </p:grpSpPr>
        <p:sp>
          <p:nvSpPr>
            <p:cNvPr id="691" name="Google Shape;691;p71"/>
            <p:cNvSpPr/>
            <p:nvPr/>
          </p:nvSpPr>
          <p:spPr>
            <a:xfrm>
              <a:off x="3827457" y="2098720"/>
              <a:ext cx="990000" cy="679800"/>
            </a:xfrm>
            <a:prstGeom prst="round2DiagRect">
              <a:avLst>
                <a:gd fmla="val 0" name="adj1"/>
                <a:gd fmla="val 19705" name="adj2"/>
              </a:avLst>
            </a:prstGeom>
            <a:solidFill>
              <a:srgbClr val="FFFCD6"/>
            </a:solidFill>
            <a:ln cap="flat" cmpd="sng" w="28575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71"/>
            <p:cNvSpPr/>
            <p:nvPr/>
          </p:nvSpPr>
          <p:spPr>
            <a:xfrm>
              <a:off x="3247578" y="1788933"/>
              <a:ext cx="1120500" cy="5325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3" name="Google Shape;693;p71"/>
            <p:cNvSpPr/>
            <p:nvPr/>
          </p:nvSpPr>
          <p:spPr>
            <a:xfrm>
              <a:off x="3995447" y="2412331"/>
              <a:ext cx="1896900" cy="9183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18A6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94" name="Google Shape;694;p71"/>
          <p:cNvGrpSpPr/>
          <p:nvPr/>
        </p:nvGrpSpPr>
        <p:grpSpPr>
          <a:xfrm>
            <a:off x="146854" y="724858"/>
            <a:ext cx="2711041" cy="1531782"/>
            <a:chOff x="180002" y="1789042"/>
            <a:chExt cx="2720563" cy="1541493"/>
          </a:xfrm>
        </p:grpSpPr>
        <p:sp>
          <p:nvSpPr>
            <p:cNvPr id="695" name="Google Shape;695;p71"/>
            <p:cNvSpPr/>
            <p:nvPr/>
          </p:nvSpPr>
          <p:spPr>
            <a:xfrm>
              <a:off x="1304030" y="2347676"/>
              <a:ext cx="990000" cy="679800"/>
            </a:xfrm>
            <a:prstGeom prst="round2DiagRect">
              <a:avLst>
                <a:gd fmla="val 0" name="adj1"/>
                <a:gd fmla="val 19705" name="adj2"/>
              </a:avLst>
            </a:prstGeom>
            <a:solidFill>
              <a:srgbClr val="FFFCD6"/>
            </a:solidFill>
            <a:ln cap="flat" cmpd="sng" w="28575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71"/>
            <p:cNvSpPr/>
            <p:nvPr/>
          </p:nvSpPr>
          <p:spPr>
            <a:xfrm>
              <a:off x="180002" y="1789042"/>
              <a:ext cx="1896900" cy="9060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7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7" name="Google Shape;697;p71"/>
            <p:cNvSpPr/>
            <p:nvPr/>
          </p:nvSpPr>
          <p:spPr>
            <a:xfrm>
              <a:off x="1780065" y="2798036"/>
              <a:ext cx="1120500" cy="5325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700">
                <a:solidFill>
                  <a:srgbClr val="18A6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98" name="Google Shape;698;p71"/>
          <p:cNvGrpSpPr/>
          <p:nvPr/>
        </p:nvGrpSpPr>
        <p:grpSpPr>
          <a:xfrm>
            <a:off x="6501977" y="3149546"/>
            <a:ext cx="2435311" cy="1689182"/>
            <a:chOff x="6101345" y="1609545"/>
            <a:chExt cx="2858346" cy="1982143"/>
          </a:xfrm>
        </p:grpSpPr>
        <p:sp>
          <p:nvSpPr>
            <p:cNvPr id="699" name="Google Shape;699;p71"/>
            <p:cNvSpPr/>
            <p:nvPr/>
          </p:nvSpPr>
          <p:spPr>
            <a:xfrm>
              <a:off x="6804612" y="1941386"/>
              <a:ext cx="1692600" cy="1248000"/>
            </a:xfrm>
            <a:prstGeom prst="round2DiagRect">
              <a:avLst>
                <a:gd fmla="val 0" name="adj1"/>
                <a:gd fmla="val 14129" name="adj2"/>
              </a:avLst>
            </a:prstGeom>
            <a:solidFill>
              <a:srgbClr val="FFFCD6"/>
            </a:solidFill>
            <a:ln cap="flat" cmpd="sng" w="28575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71"/>
            <p:cNvSpPr/>
            <p:nvPr/>
          </p:nvSpPr>
          <p:spPr>
            <a:xfrm rot="-3193">
              <a:off x="7166407" y="2389754"/>
              <a:ext cx="969000" cy="329700"/>
            </a:xfrm>
            <a:prstGeom prst="roundRect">
              <a:avLst>
                <a:gd fmla="val 16667" name="adj"/>
              </a:avLst>
            </a:prstGeom>
            <a:solidFill>
              <a:srgbClr val="F1D30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100">
                  <a:solidFill>
                    <a:srgbClr val="000000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Mission</a:t>
              </a:r>
              <a:endParaRPr sz="11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701" name="Google Shape;701;p71"/>
            <p:cNvSpPr/>
            <p:nvPr/>
          </p:nvSpPr>
          <p:spPr>
            <a:xfrm>
              <a:off x="6243611" y="1793894"/>
              <a:ext cx="1375800" cy="7218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19050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2" name="Google Shape;702;p71"/>
            <p:cNvSpPr/>
            <p:nvPr/>
          </p:nvSpPr>
          <p:spPr>
            <a:xfrm>
              <a:off x="7583891" y="2604186"/>
              <a:ext cx="1375800" cy="7218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19050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18A6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3" name="Google Shape;703;p71"/>
            <p:cNvSpPr/>
            <p:nvPr/>
          </p:nvSpPr>
          <p:spPr>
            <a:xfrm>
              <a:off x="6101345" y="2479799"/>
              <a:ext cx="183900" cy="183900"/>
            </a:xfrm>
            <a:prstGeom prst="ellipse">
              <a:avLst/>
            </a:prstGeom>
            <a:solidFill>
              <a:srgbClr val="0B539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71"/>
            <p:cNvSpPr/>
            <p:nvPr/>
          </p:nvSpPr>
          <p:spPr>
            <a:xfrm>
              <a:off x="6193323" y="2627488"/>
              <a:ext cx="2080150" cy="964200"/>
            </a:xfrm>
            <a:custGeom>
              <a:rect b="b" l="l" r="r" t="t"/>
              <a:pathLst>
                <a:path extrusionOk="0" h="38568" w="83206">
                  <a:moveTo>
                    <a:pt x="0" y="0"/>
                  </a:moveTo>
                  <a:cubicBezTo>
                    <a:pt x="1807" y="5630"/>
                    <a:pt x="-1670" y="27942"/>
                    <a:pt x="10842" y="33781"/>
                  </a:cubicBezTo>
                  <a:cubicBezTo>
                    <a:pt x="23354" y="39620"/>
                    <a:pt x="63018" y="40213"/>
                    <a:pt x="75071" y="35033"/>
                  </a:cubicBezTo>
                  <a:cubicBezTo>
                    <a:pt x="87124" y="29854"/>
                    <a:pt x="81812" y="8092"/>
                    <a:pt x="83160" y="2704"/>
                  </a:cubicBezTo>
                </a:path>
              </a:pathLst>
            </a:custGeom>
            <a:noFill/>
            <a:ln cap="flat" cmpd="sng" w="19050">
              <a:solidFill>
                <a:srgbClr val="0B5394"/>
              </a:solidFill>
              <a:prstDash val="solid"/>
              <a:round/>
              <a:headEnd len="med" w="med" type="none"/>
              <a:tailEnd len="med" w="med" type="stealth"/>
            </a:ln>
          </p:spPr>
        </p:sp>
        <p:sp>
          <p:nvSpPr>
            <p:cNvPr id="705" name="Google Shape;705;p71"/>
            <p:cNvSpPr/>
            <p:nvPr/>
          </p:nvSpPr>
          <p:spPr>
            <a:xfrm>
              <a:off x="6182875" y="1609545"/>
              <a:ext cx="782775" cy="944925"/>
            </a:xfrm>
            <a:custGeom>
              <a:rect b="b" l="l" r="r" t="t"/>
              <a:pathLst>
                <a:path extrusionOk="0" h="37797" w="31311">
                  <a:moveTo>
                    <a:pt x="0" y="37797"/>
                  </a:moveTo>
                  <a:cubicBezTo>
                    <a:pt x="834" y="32167"/>
                    <a:pt x="209" y="9716"/>
                    <a:pt x="5005" y="4016"/>
                  </a:cubicBezTo>
                  <a:cubicBezTo>
                    <a:pt x="9801" y="-1684"/>
                    <a:pt x="24467" y="-850"/>
                    <a:pt x="28777" y="3598"/>
                  </a:cubicBezTo>
                  <a:cubicBezTo>
                    <a:pt x="33087" y="8047"/>
                    <a:pt x="30515" y="26189"/>
                    <a:pt x="30863" y="30707"/>
                  </a:cubicBezTo>
                </a:path>
              </a:pathLst>
            </a:custGeom>
            <a:noFill/>
            <a:ln cap="flat" cmpd="sng" w="19050">
              <a:solidFill>
                <a:srgbClr val="0B5394"/>
              </a:solidFill>
              <a:prstDash val="solid"/>
              <a:round/>
              <a:headEnd len="med" w="med" type="none"/>
              <a:tailEnd len="med" w="med" type="stealth"/>
            </a:ln>
          </p:spPr>
        </p:sp>
        <p:sp>
          <p:nvSpPr>
            <p:cNvPr id="706" name="Google Shape;706;p71"/>
            <p:cNvSpPr/>
            <p:nvPr/>
          </p:nvSpPr>
          <p:spPr>
            <a:xfrm>
              <a:off x="6447513" y="1894531"/>
              <a:ext cx="968100" cy="329700"/>
            </a:xfrm>
            <a:prstGeom prst="roundRect">
              <a:avLst>
                <a:gd fmla="val 16667" name="adj"/>
              </a:avLst>
            </a:prstGeom>
            <a:solidFill>
              <a:srgbClr val="D8750E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Vision</a:t>
              </a:r>
              <a:endParaRPr sz="110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707" name="Google Shape;707;p71"/>
            <p:cNvSpPr/>
            <p:nvPr/>
          </p:nvSpPr>
          <p:spPr>
            <a:xfrm>
              <a:off x="7784541" y="2893824"/>
              <a:ext cx="968100" cy="329700"/>
            </a:xfrm>
            <a:prstGeom prst="roundRect">
              <a:avLst>
                <a:gd fmla="val 16667" name="adj"/>
              </a:avLst>
            </a:prstGeom>
            <a:solidFill>
              <a:srgbClr val="18A654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Coopération</a:t>
              </a:r>
              <a:endParaRPr sz="110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</p:grpSp>
      <p:grpSp>
        <p:nvGrpSpPr>
          <p:cNvPr id="708" name="Google Shape;708;p71"/>
          <p:cNvGrpSpPr/>
          <p:nvPr/>
        </p:nvGrpSpPr>
        <p:grpSpPr>
          <a:xfrm>
            <a:off x="146864" y="3149489"/>
            <a:ext cx="2711313" cy="1533786"/>
            <a:chOff x="146864" y="3149489"/>
            <a:chExt cx="2711313" cy="1533786"/>
          </a:xfrm>
        </p:grpSpPr>
        <p:sp>
          <p:nvSpPr>
            <p:cNvPr id="709" name="Google Shape;709;p71"/>
            <p:cNvSpPr/>
            <p:nvPr/>
          </p:nvSpPr>
          <p:spPr>
            <a:xfrm>
              <a:off x="1267070" y="3705330"/>
              <a:ext cx="986634" cy="676401"/>
            </a:xfrm>
            <a:prstGeom prst="round2DiagRect">
              <a:avLst>
                <a:gd fmla="val 0" name="adj1"/>
                <a:gd fmla="val 19705" name="adj2"/>
              </a:avLst>
            </a:prstGeom>
            <a:solidFill>
              <a:srgbClr val="FFFCD6"/>
            </a:solidFill>
            <a:ln cap="flat" cmpd="sng" w="28575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71"/>
            <p:cNvSpPr/>
            <p:nvPr/>
          </p:nvSpPr>
          <p:spPr>
            <a:xfrm>
              <a:off x="146864" y="3149489"/>
              <a:ext cx="1890451" cy="90147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7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1" name="Google Shape;711;p71"/>
            <p:cNvSpPr/>
            <p:nvPr/>
          </p:nvSpPr>
          <p:spPr>
            <a:xfrm>
              <a:off x="1741487" y="4153438"/>
              <a:ext cx="1116690" cy="529838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700">
                <a:solidFill>
                  <a:srgbClr val="18A6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2" name="Google Shape;712;p71"/>
            <p:cNvSpPr/>
            <p:nvPr/>
          </p:nvSpPr>
          <p:spPr>
            <a:xfrm rot="-4131660">
              <a:off x="1560599" y="3688111"/>
              <a:ext cx="609348" cy="864814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0B5394"/>
            </a:solidFill>
            <a:ln cap="flat" cmpd="sng" w="2857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700">
                <a:solidFill>
                  <a:srgbClr val="18A6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3" name="Google Shape;713;p71"/>
            <p:cNvSpPr txBox="1"/>
            <p:nvPr/>
          </p:nvSpPr>
          <p:spPr>
            <a:xfrm>
              <a:off x="1224400" y="3857625"/>
              <a:ext cx="1343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Experts</a:t>
              </a:r>
              <a:br>
                <a:rPr lang="en-GB" sz="120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</a:br>
              <a:r>
                <a:rPr lang="en-GB" sz="120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tiers</a:t>
              </a:r>
              <a:endParaRPr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714" name="Google Shape;714;p71"/>
          <p:cNvGrpSpPr/>
          <p:nvPr/>
        </p:nvGrpSpPr>
        <p:grpSpPr>
          <a:xfrm>
            <a:off x="3231791" y="3149745"/>
            <a:ext cx="2634455" cy="1533835"/>
            <a:chOff x="3231791" y="3149745"/>
            <a:chExt cx="2634455" cy="1533835"/>
          </a:xfrm>
        </p:grpSpPr>
        <p:grpSp>
          <p:nvGrpSpPr>
            <p:cNvPr id="715" name="Google Shape;715;p71"/>
            <p:cNvGrpSpPr/>
            <p:nvPr/>
          </p:nvGrpSpPr>
          <p:grpSpPr>
            <a:xfrm>
              <a:off x="3231791" y="3149745"/>
              <a:ext cx="2634455" cy="1533835"/>
              <a:chOff x="6777228" y="10987708"/>
              <a:chExt cx="2644770" cy="1541698"/>
            </a:xfrm>
          </p:grpSpPr>
          <p:sp>
            <p:nvSpPr>
              <p:cNvPr id="716" name="Google Shape;716;p71"/>
              <p:cNvSpPr/>
              <p:nvPr/>
            </p:nvSpPr>
            <p:spPr>
              <a:xfrm>
                <a:off x="7357107" y="11297495"/>
                <a:ext cx="990000" cy="679800"/>
              </a:xfrm>
              <a:prstGeom prst="round2DiagRect">
                <a:avLst>
                  <a:gd fmla="val 0" name="adj1"/>
                  <a:gd fmla="val 19705" name="adj2"/>
                </a:avLst>
              </a:prstGeom>
              <a:solidFill>
                <a:srgbClr val="FFFCD6"/>
              </a:solidFill>
              <a:ln cap="flat" cmpd="sng" w="28575">
                <a:solidFill>
                  <a:srgbClr val="F1D30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71"/>
              <p:cNvSpPr/>
              <p:nvPr/>
            </p:nvSpPr>
            <p:spPr>
              <a:xfrm>
                <a:off x="6777228" y="10987708"/>
                <a:ext cx="1120500" cy="532500"/>
              </a:xfrm>
              <a:prstGeom prst="downArrow">
                <a:avLst>
                  <a:gd fmla="val 81201" name="adj1"/>
                  <a:gd fmla="val 32243" name="adj2"/>
                </a:avLst>
              </a:prstGeom>
              <a:solidFill>
                <a:srgbClr val="FFFFFF"/>
              </a:solidFill>
              <a:ln cap="flat" cmpd="sng" w="28575">
                <a:solidFill>
                  <a:srgbClr val="D8750E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0B539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8" name="Google Shape;718;p71"/>
              <p:cNvSpPr/>
              <p:nvPr/>
            </p:nvSpPr>
            <p:spPr>
              <a:xfrm>
                <a:off x="7525097" y="11611106"/>
                <a:ext cx="1896900" cy="918300"/>
              </a:xfrm>
              <a:prstGeom prst="upArrow">
                <a:avLst>
                  <a:gd fmla="val 81208" name="adj1"/>
                  <a:gd fmla="val 33270" name="adj2"/>
                </a:avLst>
              </a:prstGeom>
              <a:solidFill>
                <a:srgbClr val="FFFFFF"/>
              </a:solidFill>
              <a:ln cap="flat" cmpd="sng" w="28575">
                <a:solidFill>
                  <a:srgbClr val="3A916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18A65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19" name="Google Shape;719;p71"/>
              <p:cNvSpPr/>
              <p:nvPr/>
            </p:nvSpPr>
            <p:spPr>
              <a:xfrm rot="6666483">
                <a:off x="7467387" y="11119345"/>
                <a:ext cx="612282" cy="867882"/>
              </a:xfrm>
              <a:prstGeom prst="upArrow">
                <a:avLst>
                  <a:gd fmla="val 81208" name="adj1"/>
                  <a:gd fmla="val 33270" name="adj2"/>
                </a:avLst>
              </a:prstGeom>
              <a:solidFill>
                <a:srgbClr val="0B5394"/>
              </a:solidFill>
              <a:ln cap="flat" cmpd="sng" w="2857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700">
                  <a:solidFill>
                    <a:srgbClr val="18A65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720" name="Google Shape;720;p71"/>
            <p:cNvSpPr txBox="1"/>
            <p:nvPr/>
          </p:nvSpPr>
          <p:spPr>
            <a:xfrm>
              <a:off x="3491350" y="3409950"/>
              <a:ext cx="1343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Experts</a:t>
              </a:r>
              <a:br>
                <a:rPr lang="en-GB" sz="120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</a:br>
              <a:r>
                <a:rPr lang="en-GB" sz="120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tiers</a:t>
              </a:r>
              <a:endParaRPr sz="13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721" name="Google Shape;721;p71"/>
          <p:cNvSpPr txBox="1"/>
          <p:nvPr/>
        </p:nvSpPr>
        <p:spPr>
          <a:xfrm rot="-5400000">
            <a:off x="5739425" y="3749850"/>
            <a:ext cx="1350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Experts tiers</a:t>
            </a:r>
            <a:endParaRPr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722" name="Google Shape;722;p71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3" name="Google Shape;723;p71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72"/>
          <p:cNvGrpSpPr/>
          <p:nvPr/>
        </p:nvGrpSpPr>
        <p:grpSpPr>
          <a:xfrm>
            <a:off x="656901" y="359558"/>
            <a:ext cx="7830325" cy="4424394"/>
            <a:chOff x="180002" y="1789042"/>
            <a:chExt cx="2720563" cy="1541493"/>
          </a:xfrm>
        </p:grpSpPr>
        <p:sp>
          <p:nvSpPr>
            <p:cNvPr id="729" name="Google Shape;729;p72"/>
            <p:cNvSpPr/>
            <p:nvPr/>
          </p:nvSpPr>
          <p:spPr>
            <a:xfrm>
              <a:off x="1304030" y="2347676"/>
              <a:ext cx="990000" cy="679800"/>
            </a:xfrm>
            <a:prstGeom prst="round2DiagRect">
              <a:avLst>
                <a:gd fmla="val 0" name="adj1"/>
                <a:gd fmla="val 19705" name="adj2"/>
              </a:avLst>
            </a:prstGeom>
            <a:solidFill>
              <a:srgbClr val="FFFCD6"/>
            </a:solidFill>
            <a:ln cap="flat" cmpd="sng" w="28575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72"/>
            <p:cNvSpPr/>
            <p:nvPr/>
          </p:nvSpPr>
          <p:spPr>
            <a:xfrm>
              <a:off x="180002" y="1789042"/>
              <a:ext cx="1896900" cy="9060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 </a:t>
              </a:r>
              <a:b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</a:br>
              <a: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Planifié</a:t>
              </a:r>
              <a:endParaRPr sz="20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731" name="Google Shape;731;p72"/>
            <p:cNvSpPr/>
            <p:nvPr/>
          </p:nvSpPr>
          <p:spPr>
            <a:xfrm>
              <a:off x="1780065" y="2798036"/>
              <a:ext cx="1120500" cy="5325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3A9163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 Émergent</a:t>
              </a:r>
              <a:endParaRPr b="1" sz="1700">
                <a:solidFill>
                  <a:srgbClr val="3A91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32" name="Google Shape;732;p72"/>
          <p:cNvSpPr txBox="1"/>
          <p:nvPr/>
        </p:nvSpPr>
        <p:spPr>
          <a:xfrm>
            <a:off x="2247900" y="4512450"/>
            <a:ext cx="23241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Frontière Majeure</a:t>
            </a:r>
            <a:endParaRPr sz="18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733" name="Google Shape;733;p72"/>
          <p:cNvSpPr/>
          <p:nvPr/>
        </p:nvSpPr>
        <p:spPr>
          <a:xfrm>
            <a:off x="4591050" y="359550"/>
            <a:ext cx="1000200" cy="1764300"/>
          </a:xfrm>
          <a:prstGeom prst="rect">
            <a:avLst/>
          </a:prstGeom>
          <a:solidFill>
            <a:srgbClr val="D875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72"/>
          <p:cNvSpPr/>
          <p:nvPr/>
        </p:nvSpPr>
        <p:spPr>
          <a:xfrm flipH="1" rot="10800000">
            <a:off x="4591050" y="2123775"/>
            <a:ext cx="1505100" cy="457500"/>
          </a:xfrm>
          <a:prstGeom prst="rtTriangle">
            <a:avLst/>
          </a:prstGeom>
          <a:solidFill>
            <a:srgbClr val="D875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72"/>
          <p:cNvSpPr txBox="1"/>
          <p:nvPr/>
        </p:nvSpPr>
        <p:spPr>
          <a:xfrm>
            <a:off x="5610225" y="959625"/>
            <a:ext cx="20043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Pathologie</a:t>
            </a:r>
            <a:b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de Tyrannie</a:t>
            </a:r>
            <a:endParaRPr sz="18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cxnSp>
        <p:nvCxnSpPr>
          <p:cNvPr id="736" name="Google Shape;736;p72"/>
          <p:cNvCxnSpPr/>
          <p:nvPr/>
        </p:nvCxnSpPr>
        <p:spPr>
          <a:xfrm>
            <a:off x="4572063" y="133350"/>
            <a:ext cx="0" cy="47817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7" name="Google Shape;737;p72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8" name="Google Shape;738;p72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oogle Shape;743;p73"/>
          <p:cNvGrpSpPr/>
          <p:nvPr/>
        </p:nvGrpSpPr>
        <p:grpSpPr>
          <a:xfrm>
            <a:off x="656760" y="359522"/>
            <a:ext cx="7830105" cy="4424365"/>
            <a:chOff x="3247578" y="1788933"/>
            <a:chExt cx="2644770" cy="1541698"/>
          </a:xfrm>
        </p:grpSpPr>
        <p:sp>
          <p:nvSpPr>
            <p:cNvPr id="744" name="Google Shape;744;p73"/>
            <p:cNvSpPr/>
            <p:nvPr/>
          </p:nvSpPr>
          <p:spPr>
            <a:xfrm>
              <a:off x="3827457" y="2098720"/>
              <a:ext cx="990000" cy="679800"/>
            </a:xfrm>
            <a:prstGeom prst="round2DiagRect">
              <a:avLst>
                <a:gd fmla="val 0" name="adj1"/>
                <a:gd fmla="val 19705" name="adj2"/>
              </a:avLst>
            </a:prstGeom>
            <a:solidFill>
              <a:srgbClr val="FFFCD6"/>
            </a:solidFill>
            <a:ln cap="flat" cmpd="sng" w="28575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73"/>
            <p:cNvSpPr/>
            <p:nvPr/>
          </p:nvSpPr>
          <p:spPr>
            <a:xfrm>
              <a:off x="3247578" y="1788933"/>
              <a:ext cx="1120500" cy="5325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 Planifié</a:t>
              </a:r>
              <a:endParaRPr b="1" sz="23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6" name="Google Shape;746;p73"/>
            <p:cNvSpPr/>
            <p:nvPr/>
          </p:nvSpPr>
          <p:spPr>
            <a:xfrm>
              <a:off x="3995447" y="2412331"/>
              <a:ext cx="1896900" cy="9183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3A9163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</a:t>
              </a:r>
              <a:br>
                <a:rPr lang="en-GB" sz="2000">
                  <a:solidFill>
                    <a:srgbClr val="3A9163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</a:br>
              <a:r>
                <a:rPr lang="en-GB" sz="2000">
                  <a:solidFill>
                    <a:srgbClr val="3A9163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Émergent</a:t>
              </a:r>
              <a:endParaRPr b="1" sz="2300">
                <a:solidFill>
                  <a:srgbClr val="3A91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47" name="Google Shape;747;p73"/>
          <p:cNvGrpSpPr/>
          <p:nvPr/>
        </p:nvGrpSpPr>
        <p:grpSpPr>
          <a:xfrm rot="10800000">
            <a:off x="2952392" y="2514600"/>
            <a:ext cx="1514883" cy="2259799"/>
            <a:chOff x="4591046" y="359546"/>
            <a:chExt cx="1505100" cy="2259799"/>
          </a:xfrm>
        </p:grpSpPr>
        <p:sp>
          <p:nvSpPr>
            <p:cNvPr id="748" name="Google Shape;748;p73"/>
            <p:cNvSpPr/>
            <p:nvPr/>
          </p:nvSpPr>
          <p:spPr>
            <a:xfrm>
              <a:off x="4591049" y="359546"/>
              <a:ext cx="1076100" cy="1764300"/>
            </a:xfrm>
            <a:prstGeom prst="rect">
              <a:avLst/>
            </a:prstGeom>
            <a:solidFill>
              <a:srgbClr val="3A91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73"/>
            <p:cNvSpPr/>
            <p:nvPr/>
          </p:nvSpPr>
          <p:spPr>
            <a:xfrm flipH="1" rot="10800000">
              <a:off x="4591046" y="2123745"/>
              <a:ext cx="1505100" cy="495600"/>
            </a:xfrm>
            <a:prstGeom prst="rtTriangle">
              <a:avLst/>
            </a:prstGeom>
            <a:solidFill>
              <a:srgbClr val="3A91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0" name="Google Shape;750;p73"/>
          <p:cNvSpPr txBox="1"/>
          <p:nvPr/>
        </p:nvSpPr>
        <p:spPr>
          <a:xfrm>
            <a:off x="4486275" y="180850"/>
            <a:ext cx="23241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Frontière Majeure</a:t>
            </a:r>
            <a:endParaRPr sz="18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cxnSp>
        <p:nvCxnSpPr>
          <p:cNvPr id="751" name="Google Shape;751;p73"/>
          <p:cNvCxnSpPr/>
          <p:nvPr/>
        </p:nvCxnSpPr>
        <p:spPr>
          <a:xfrm>
            <a:off x="4486263" y="180850"/>
            <a:ext cx="0" cy="47817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2" name="Google Shape;752;p73"/>
          <p:cNvSpPr txBox="1"/>
          <p:nvPr/>
        </p:nvSpPr>
        <p:spPr>
          <a:xfrm>
            <a:off x="1371600" y="3759975"/>
            <a:ext cx="20043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Pathologie</a:t>
            </a:r>
            <a:b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de Mutinerie</a:t>
            </a:r>
            <a:endParaRPr sz="18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753" name="Google Shape;753;p73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4" name="Google Shape;754;p73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4"/>
          <p:cNvSpPr/>
          <p:nvPr/>
        </p:nvSpPr>
        <p:spPr>
          <a:xfrm>
            <a:off x="3892107" y="1962982"/>
            <a:ext cx="2849418" cy="1951162"/>
          </a:xfrm>
          <a:prstGeom prst="round2DiagRect">
            <a:avLst>
              <a:gd fmla="val 0" name="adj1"/>
              <a:gd fmla="val 19705" name="adj2"/>
            </a:avLst>
          </a:prstGeom>
          <a:solidFill>
            <a:srgbClr val="FFFCD6"/>
          </a:solidFill>
          <a:ln cap="flat" cmpd="sng" w="28575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74"/>
          <p:cNvSpPr/>
          <p:nvPr/>
        </p:nvSpPr>
        <p:spPr>
          <a:xfrm>
            <a:off x="656929" y="359592"/>
            <a:ext cx="5459658" cy="2600401"/>
          </a:xfrm>
          <a:prstGeom prst="downArrow">
            <a:avLst>
              <a:gd fmla="val 81201" name="adj1"/>
              <a:gd fmla="val 32243" name="adj2"/>
            </a:avLst>
          </a:prstGeom>
          <a:solidFill>
            <a:srgbClr val="FFFFFF"/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Changement </a:t>
            </a:r>
            <a:br>
              <a:rPr lang="en-GB" sz="20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20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Planifié</a:t>
            </a:r>
            <a:endParaRPr b="1" sz="17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1" name="Google Shape;761;p74"/>
          <p:cNvSpPr/>
          <p:nvPr/>
        </p:nvSpPr>
        <p:spPr>
          <a:xfrm>
            <a:off x="5262232" y="3255604"/>
            <a:ext cx="3225023" cy="1528382"/>
          </a:xfrm>
          <a:prstGeom prst="upArrow">
            <a:avLst>
              <a:gd fmla="val 81208" name="adj1"/>
              <a:gd fmla="val 33270" name="adj2"/>
            </a:avLst>
          </a:prstGeom>
          <a:solidFill>
            <a:srgbClr val="FFFFFF"/>
          </a:solidFill>
          <a:ln cap="flat" cmpd="sng" w="28575">
            <a:solidFill>
              <a:srgbClr val="3A916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18A65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Changement Émergent</a:t>
            </a:r>
            <a:endParaRPr b="1" sz="17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2" name="Google Shape;762;p74"/>
          <p:cNvSpPr/>
          <p:nvPr/>
        </p:nvSpPr>
        <p:spPr>
          <a:xfrm flipH="1" rot="10800000">
            <a:off x="4591050" y="2123775"/>
            <a:ext cx="1505100" cy="457500"/>
          </a:xfrm>
          <a:prstGeom prst="rtTriangle">
            <a:avLst/>
          </a:prstGeom>
          <a:solidFill>
            <a:srgbClr val="D875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74"/>
          <p:cNvSpPr/>
          <p:nvPr/>
        </p:nvSpPr>
        <p:spPr>
          <a:xfrm rot="-4130299">
            <a:off x="4740725" y="1911968"/>
            <a:ext cx="1758009" cy="2497352"/>
          </a:xfrm>
          <a:prstGeom prst="upArrow">
            <a:avLst>
              <a:gd fmla="val 81208" name="adj1"/>
              <a:gd fmla="val 33270" name="adj2"/>
            </a:avLst>
          </a:prstGeom>
          <a:solidFill>
            <a:srgbClr val="0B5394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4" name="Google Shape;764;p74"/>
          <p:cNvSpPr txBox="1"/>
          <p:nvPr/>
        </p:nvSpPr>
        <p:spPr>
          <a:xfrm>
            <a:off x="4571997" y="2773750"/>
            <a:ext cx="231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Experts</a:t>
            </a:r>
            <a:br>
              <a:rPr lang="en-GB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tiers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5" name="Google Shape;765;p74"/>
          <p:cNvSpPr txBox="1"/>
          <p:nvPr/>
        </p:nvSpPr>
        <p:spPr>
          <a:xfrm>
            <a:off x="2247900" y="4512450"/>
            <a:ext cx="23241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Frontière Majeure</a:t>
            </a:r>
            <a:endParaRPr sz="18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766" name="Google Shape;766;p74"/>
          <p:cNvSpPr/>
          <p:nvPr/>
        </p:nvSpPr>
        <p:spPr>
          <a:xfrm>
            <a:off x="4591050" y="359550"/>
            <a:ext cx="1000200" cy="1764300"/>
          </a:xfrm>
          <a:prstGeom prst="rect">
            <a:avLst/>
          </a:prstGeom>
          <a:solidFill>
            <a:srgbClr val="D8750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74"/>
          <p:cNvSpPr txBox="1"/>
          <p:nvPr/>
        </p:nvSpPr>
        <p:spPr>
          <a:xfrm>
            <a:off x="5610225" y="959625"/>
            <a:ext cx="20043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Usurpation </a:t>
            </a:r>
            <a:b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de </a:t>
            </a: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l'Émergent</a:t>
            </a:r>
            <a:endParaRPr sz="18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cxnSp>
        <p:nvCxnSpPr>
          <p:cNvPr id="768" name="Google Shape;768;p74"/>
          <p:cNvCxnSpPr/>
          <p:nvPr/>
        </p:nvCxnSpPr>
        <p:spPr>
          <a:xfrm>
            <a:off x="4572063" y="133350"/>
            <a:ext cx="0" cy="47817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9" name="Google Shape;769;p74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0" name="Google Shape;770;p74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5"/>
          <p:cNvSpPr txBox="1"/>
          <p:nvPr/>
        </p:nvSpPr>
        <p:spPr>
          <a:xfrm>
            <a:off x="1428288" y="1110065"/>
            <a:ext cx="399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Experts</a:t>
            </a:r>
            <a:br>
              <a:rPr lang="en-GB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tiers</a:t>
            </a: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6" name="Google Shape;776;p75"/>
          <p:cNvSpPr/>
          <p:nvPr/>
        </p:nvSpPr>
        <p:spPr>
          <a:xfrm>
            <a:off x="2373623" y="1248528"/>
            <a:ext cx="2931002" cy="1950883"/>
          </a:xfrm>
          <a:prstGeom prst="round2DiagRect">
            <a:avLst>
              <a:gd fmla="val 0" name="adj1"/>
              <a:gd fmla="val 19705" name="adj2"/>
            </a:avLst>
          </a:prstGeom>
          <a:solidFill>
            <a:srgbClr val="FFFCD6"/>
          </a:solidFill>
          <a:ln cap="flat" cmpd="sng" w="28575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75"/>
          <p:cNvSpPr/>
          <p:nvPr/>
        </p:nvSpPr>
        <p:spPr>
          <a:xfrm>
            <a:off x="656828" y="359503"/>
            <a:ext cx="3317362" cy="1528163"/>
          </a:xfrm>
          <a:prstGeom prst="downArrow">
            <a:avLst>
              <a:gd fmla="val 81201" name="adj1"/>
              <a:gd fmla="val 32243" name="adj2"/>
            </a:avLst>
          </a:prstGeom>
          <a:solidFill>
            <a:srgbClr val="FFFFFF"/>
          </a:solidFill>
          <a:ln cap="flat" cmpd="sng" w="28575">
            <a:solidFill>
              <a:srgbClr val="D8750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Changement Planifié</a:t>
            </a:r>
            <a:endParaRPr b="1" sz="23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8" name="Google Shape;778;p75"/>
          <p:cNvSpPr/>
          <p:nvPr/>
        </p:nvSpPr>
        <p:spPr>
          <a:xfrm>
            <a:off x="2870977" y="2148524"/>
            <a:ext cx="5615978" cy="2635327"/>
          </a:xfrm>
          <a:prstGeom prst="upArrow">
            <a:avLst>
              <a:gd fmla="val 81208" name="adj1"/>
              <a:gd fmla="val 33270" name="adj2"/>
            </a:avLst>
          </a:prstGeom>
          <a:solidFill>
            <a:srgbClr val="FFFFFF"/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18A65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Changement </a:t>
            </a:r>
            <a:br>
              <a:rPr lang="en-GB" sz="2000">
                <a:solidFill>
                  <a:srgbClr val="18A654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2000">
                <a:solidFill>
                  <a:srgbClr val="18A65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Émergent</a:t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79" name="Google Shape;779;p75"/>
          <p:cNvGrpSpPr/>
          <p:nvPr/>
        </p:nvGrpSpPr>
        <p:grpSpPr>
          <a:xfrm rot="10800000">
            <a:off x="2952392" y="2514600"/>
            <a:ext cx="1514883" cy="2259799"/>
            <a:chOff x="4591046" y="359546"/>
            <a:chExt cx="1505100" cy="2259799"/>
          </a:xfrm>
        </p:grpSpPr>
        <p:sp>
          <p:nvSpPr>
            <p:cNvPr id="780" name="Google Shape;780;p75"/>
            <p:cNvSpPr/>
            <p:nvPr/>
          </p:nvSpPr>
          <p:spPr>
            <a:xfrm>
              <a:off x="4591049" y="359546"/>
              <a:ext cx="1076100" cy="1764300"/>
            </a:xfrm>
            <a:prstGeom prst="rect">
              <a:avLst/>
            </a:prstGeom>
            <a:solidFill>
              <a:srgbClr val="3A91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75"/>
            <p:cNvSpPr/>
            <p:nvPr/>
          </p:nvSpPr>
          <p:spPr>
            <a:xfrm flipH="1" rot="10800000">
              <a:off x="4591046" y="2123745"/>
              <a:ext cx="1505100" cy="495600"/>
            </a:xfrm>
            <a:prstGeom prst="rtTriangle">
              <a:avLst/>
            </a:prstGeom>
            <a:solidFill>
              <a:srgbClr val="3A91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2" name="Google Shape;782;p75"/>
          <p:cNvSpPr txBox="1"/>
          <p:nvPr/>
        </p:nvSpPr>
        <p:spPr>
          <a:xfrm>
            <a:off x="4486275" y="180850"/>
            <a:ext cx="23241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Frontière Majeure</a:t>
            </a:r>
            <a:endParaRPr sz="18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783" name="Google Shape;783;p75"/>
          <p:cNvSpPr/>
          <p:nvPr/>
        </p:nvSpPr>
        <p:spPr>
          <a:xfrm rot="6702883">
            <a:off x="2724266" y="701147"/>
            <a:ext cx="1764432" cy="2562892"/>
          </a:xfrm>
          <a:prstGeom prst="upArrow">
            <a:avLst>
              <a:gd fmla="val 81208" name="adj1"/>
              <a:gd fmla="val 33270" name="adj2"/>
            </a:avLst>
          </a:prstGeom>
          <a:solidFill>
            <a:srgbClr val="0B5394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4" name="Google Shape;784;p75"/>
          <p:cNvSpPr txBox="1"/>
          <p:nvPr/>
        </p:nvSpPr>
        <p:spPr>
          <a:xfrm>
            <a:off x="2266947" y="1564075"/>
            <a:ext cx="231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Experts</a:t>
            </a:r>
            <a:br>
              <a:rPr lang="en-GB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tiers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785" name="Google Shape;785;p75"/>
          <p:cNvCxnSpPr/>
          <p:nvPr/>
        </p:nvCxnSpPr>
        <p:spPr>
          <a:xfrm>
            <a:off x="4486263" y="180850"/>
            <a:ext cx="0" cy="4781700"/>
          </a:xfrm>
          <a:prstGeom prst="straightConnector1">
            <a:avLst/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6" name="Google Shape;786;p75"/>
          <p:cNvSpPr txBox="1"/>
          <p:nvPr/>
        </p:nvSpPr>
        <p:spPr>
          <a:xfrm>
            <a:off x="1371600" y="3759975"/>
            <a:ext cx="20043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Usurpation </a:t>
            </a:r>
            <a:b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8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du Planifié</a:t>
            </a:r>
            <a:endParaRPr sz="1800">
              <a:solidFill>
                <a:srgbClr val="0B539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787" name="Google Shape;787;p75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8" name="Google Shape;788;p75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3" name="Google Shape;793;p76"/>
          <p:cNvGraphicFramePr/>
          <p:nvPr/>
        </p:nvGraphicFramePr>
        <p:xfrm>
          <a:off x="146850" y="336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{9FE4CE48-23B6-427E-BBA8-83C8B5796380}</a:tableStyleId>
              </a:tblPr>
              <a:tblGrid>
                <a:gridCol w="2115275"/>
                <a:gridCol w="2115275"/>
                <a:gridCol w="2115275"/>
                <a:gridCol w="2115275"/>
                <a:gridCol w="390450"/>
              </a:tblGrid>
              <a:tr h="18022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Autorité du Groupe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36000" marB="36000" marR="36000" marL="36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hMerge="1"/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Membres du Groupe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36000" marB="36000" marR="36000" marL="36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Travail du Groupe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36000" marB="36000" marR="36000" marL="36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54000" marL="54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Leadership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54000" marL="54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Canon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54000" marL="54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vMerge="1"/>
                <a:tc vMerge="1"/>
                <a:tc v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Responsable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Effectif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Psychologique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</a:t>
                      </a: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Evhémère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</a:t>
                      </a: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Leader primal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</a:t>
                      </a: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Leader personnel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Directeur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Adjoint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Délégué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Appareil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54000" marB="54000" marR="54000" marL="54000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Cons</a:t>
                      </a: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titution et lois – Nom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</a:t>
                      </a:r>
                      <a:r>
                        <a:rPr lang="en-GB" sz="1100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Objectifs</a:t>
                      </a:r>
                      <a:endParaRPr sz="1100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</a:t>
                      </a:r>
                      <a:r>
                        <a:rPr lang="en-GB" sz="1100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Règles</a:t>
                      </a:r>
                      <a:endParaRPr sz="1100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Procédures d’amendement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</a:t>
                      </a: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Culture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Technique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Etiquette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Caractère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54000" marB="54000" marR="54000" marL="54000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Structure privée</a:t>
                      </a:r>
                      <a:b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(idéologie, cohésion)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Ajustement d’imago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– Provisoire (rituels)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– Adaptatif (passe-temps)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– Opératif (jeux psycho.)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– Secondaire (intimité)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54000" marB="54000" marR="54000" marL="54000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</a:t>
                      </a:r>
                      <a:r>
                        <a:rPr lang="en-GB" sz="1100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Activité</a:t>
                      </a:r>
                      <a:endParaRPr sz="1100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Processus (survie)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   Externe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   Interne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      majeure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      Mineure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participation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insertion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engagement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appartenance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54000" marB="54000" marR="54000" marL="54000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vMerge="1"/>
              </a:tr>
            </a:tbl>
          </a:graphicData>
        </a:graphic>
      </p:graphicFrame>
      <p:grpSp>
        <p:nvGrpSpPr>
          <p:cNvPr id="794" name="Google Shape;794;p76"/>
          <p:cNvGrpSpPr/>
          <p:nvPr/>
        </p:nvGrpSpPr>
        <p:grpSpPr>
          <a:xfrm>
            <a:off x="2380550" y="1912375"/>
            <a:ext cx="4015500" cy="1032300"/>
            <a:chOff x="2380550" y="1988575"/>
            <a:chExt cx="4015500" cy="1032300"/>
          </a:xfrm>
        </p:grpSpPr>
        <p:sp>
          <p:nvSpPr>
            <p:cNvPr id="795" name="Google Shape;795;p76"/>
            <p:cNvSpPr/>
            <p:nvPr/>
          </p:nvSpPr>
          <p:spPr>
            <a:xfrm>
              <a:off x="2380550" y="1988575"/>
              <a:ext cx="4015500" cy="1032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Structure publique</a:t>
              </a:r>
              <a:endParaRPr sz="11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Structure</a:t>
              </a:r>
              <a:b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Organisationnelle</a:t>
              </a:r>
              <a:b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(efficacité)</a:t>
              </a:r>
              <a:endParaRPr sz="11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796" name="Google Shape;796;p76"/>
            <p:cNvSpPr/>
            <p:nvPr/>
          </p:nvSpPr>
          <p:spPr>
            <a:xfrm>
              <a:off x="4627250" y="2332448"/>
              <a:ext cx="1749600" cy="6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Structure</a:t>
              </a:r>
              <a:b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individuelle</a:t>
              </a:r>
              <a:b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(existence physique)</a:t>
              </a:r>
              <a:endParaRPr sz="11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797" name="Google Shape;797;p76"/>
          <p:cNvGrpSpPr/>
          <p:nvPr/>
        </p:nvGrpSpPr>
        <p:grpSpPr>
          <a:xfrm>
            <a:off x="3244075" y="3929899"/>
            <a:ext cx="211800" cy="635245"/>
            <a:chOff x="3167875" y="4130101"/>
            <a:chExt cx="211800" cy="635245"/>
          </a:xfrm>
        </p:grpSpPr>
        <p:sp>
          <p:nvSpPr>
            <p:cNvPr id="798" name="Google Shape;798;p76"/>
            <p:cNvSpPr/>
            <p:nvPr/>
          </p:nvSpPr>
          <p:spPr>
            <a:xfrm>
              <a:off x="3167875" y="4130101"/>
              <a:ext cx="211800" cy="2118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</a:t>
              </a:r>
              <a:endParaRPr sz="11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799" name="Google Shape;799;p76"/>
            <p:cNvSpPr/>
            <p:nvPr/>
          </p:nvSpPr>
          <p:spPr>
            <a:xfrm>
              <a:off x="3167875" y="4341824"/>
              <a:ext cx="211800" cy="2118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</a:t>
              </a:r>
              <a:endParaRPr sz="11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800" name="Google Shape;800;p76"/>
            <p:cNvSpPr/>
            <p:nvPr/>
          </p:nvSpPr>
          <p:spPr>
            <a:xfrm>
              <a:off x="3167875" y="4553546"/>
              <a:ext cx="211800" cy="2118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</a:t>
              </a:r>
              <a:endParaRPr sz="11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cxnSp>
        <p:nvCxnSpPr>
          <p:cNvPr id="801" name="Google Shape;801;p76"/>
          <p:cNvCxnSpPr/>
          <p:nvPr/>
        </p:nvCxnSpPr>
        <p:spPr>
          <a:xfrm>
            <a:off x="3174050" y="1204600"/>
            <a:ext cx="347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2" name="Google Shape;802;p76"/>
          <p:cNvCxnSpPr/>
          <p:nvPr/>
        </p:nvCxnSpPr>
        <p:spPr>
          <a:xfrm>
            <a:off x="3030650" y="1452600"/>
            <a:ext cx="358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3" name="Google Shape;803;p76"/>
          <p:cNvCxnSpPr/>
          <p:nvPr/>
        </p:nvCxnSpPr>
        <p:spPr>
          <a:xfrm>
            <a:off x="6605125" y="1452600"/>
            <a:ext cx="0" cy="104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4" name="Google Shape;804;p76"/>
          <p:cNvCxnSpPr/>
          <p:nvPr/>
        </p:nvCxnSpPr>
        <p:spPr>
          <a:xfrm rot="10800000">
            <a:off x="6605025" y="2916688"/>
            <a:ext cx="297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05" name="Google Shape;805;p76"/>
          <p:cNvCxnSpPr/>
          <p:nvPr/>
        </p:nvCxnSpPr>
        <p:spPr>
          <a:xfrm>
            <a:off x="6603679" y="2498675"/>
            <a:ext cx="332100" cy="33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06" name="Google Shape;806;p76"/>
          <p:cNvCxnSpPr/>
          <p:nvPr/>
        </p:nvCxnSpPr>
        <p:spPr>
          <a:xfrm rot="10800000">
            <a:off x="7512575" y="2534275"/>
            <a:ext cx="104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807" name="Google Shape;807;p76"/>
          <p:cNvCxnSpPr/>
          <p:nvPr/>
        </p:nvCxnSpPr>
        <p:spPr>
          <a:xfrm rot="10800000">
            <a:off x="5724150" y="4005967"/>
            <a:ext cx="97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8" name="Google Shape;808;p76"/>
          <p:cNvCxnSpPr/>
          <p:nvPr/>
        </p:nvCxnSpPr>
        <p:spPr>
          <a:xfrm rot="10800000">
            <a:off x="6089850" y="4158367"/>
            <a:ext cx="61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9" name="Google Shape;809;p76"/>
          <p:cNvCxnSpPr/>
          <p:nvPr/>
        </p:nvCxnSpPr>
        <p:spPr>
          <a:xfrm rot="10800000">
            <a:off x="5965650" y="4339448"/>
            <a:ext cx="736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0" name="Google Shape;810;p76"/>
          <p:cNvCxnSpPr/>
          <p:nvPr/>
        </p:nvCxnSpPr>
        <p:spPr>
          <a:xfrm rot="10800000">
            <a:off x="5851050" y="4501408"/>
            <a:ext cx="850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1" name="Google Shape;811;p76"/>
          <p:cNvCxnSpPr/>
          <p:nvPr/>
        </p:nvCxnSpPr>
        <p:spPr>
          <a:xfrm>
            <a:off x="7441879" y="2651075"/>
            <a:ext cx="332100" cy="33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812" name="Google Shape;812;p76"/>
          <p:cNvCxnSpPr/>
          <p:nvPr/>
        </p:nvCxnSpPr>
        <p:spPr>
          <a:xfrm>
            <a:off x="7773975" y="2983175"/>
            <a:ext cx="0" cy="173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3" name="Google Shape;813;p76"/>
          <p:cNvCxnSpPr/>
          <p:nvPr/>
        </p:nvCxnSpPr>
        <p:spPr>
          <a:xfrm>
            <a:off x="793525" y="4713275"/>
            <a:ext cx="6980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4" name="Google Shape;814;p76"/>
          <p:cNvCxnSpPr/>
          <p:nvPr/>
        </p:nvCxnSpPr>
        <p:spPr>
          <a:xfrm>
            <a:off x="3910200" y="4637075"/>
            <a:ext cx="386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5" name="Google Shape;815;p76"/>
          <p:cNvCxnSpPr/>
          <p:nvPr/>
        </p:nvCxnSpPr>
        <p:spPr>
          <a:xfrm>
            <a:off x="3521265" y="4242610"/>
            <a:ext cx="396300" cy="3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6" name="Google Shape;816;p76"/>
          <p:cNvCxnSpPr/>
          <p:nvPr/>
        </p:nvCxnSpPr>
        <p:spPr>
          <a:xfrm>
            <a:off x="2335850" y="1204600"/>
            <a:ext cx="159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7" name="Google Shape;817;p76"/>
          <p:cNvCxnSpPr/>
          <p:nvPr/>
        </p:nvCxnSpPr>
        <p:spPr>
          <a:xfrm>
            <a:off x="2335850" y="1204600"/>
            <a:ext cx="0" cy="303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18" name="Google Shape;818;p76"/>
          <p:cNvCxnSpPr/>
          <p:nvPr/>
        </p:nvCxnSpPr>
        <p:spPr>
          <a:xfrm>
            <a:off x="2335850" y="4223919"/>
            <a:ext cx="159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819" name="Google Shape;819;p76"/>
          <p:cNvSpPr txBox="1"/>
          <p:nvPr/>
        </p:nvSpPr>
        <p:spPr>
          <a:xfrm rot="-5400000">
            <a:off x="7284950" y="24119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Environnement</a:t>
            </a:r>
            <a:endParaRPr/>
          </a:p>
        </p:txBody>
      </p:sp>
      <p:sp>
        <p:nvSpPr>
          <p:cNvPr id="820" name="Google Shape;820;p76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21" name="Google Shape;821;p76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Fox 1975 (Eric Berne’s Theory of Organization).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6" name="Google Shape;826;p77"/>
          <p:cNvGraphicFramePr/>
          <p:nvPr/>
        </p:nvGraphicFramePr>
        <p:xfrm>
          <a:off x="146850" y="336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{9FE4CE48-23B6-427E-BBA8-83C8B5796380}</a:tableStyleId>
              </a:tblPr>
              <a:tblGrid>
                <a:gridCol w="2115275"/>
                <a:gridCol w="2115275"/>
                <a:gridCol w="2115275"/>
                <a:gridCol w="2115275"/>
                <a:gridCol w="390450"/>
              </a:tblGrid>
              <a:tr h="18022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Autorité du Groupe</a:t>
                      </a:r>
                      <a:endParaRPr sz="1100"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36000" marB="36000" marR="36000" marL="36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750E"/>
                    </a:solidFill>
                  </a:tcPr>
                </a:tc>
                <a:tc hMerge="1"/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Membres du Groupe</a:t>
                      </a:r>
                      <a:endParaRPr sz="1100">
                        <a:solidFill>
                          <a:schemeClr val="lt1"/>
                        </a:solidFill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36000" marB="36000" marR="36000" marL="36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A9163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 sz="1100">
                          <a:solidFill>
                            <a:schemeClr val="lt1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Travail du Groupe</a:t>
                      </a:r>
                      <a:endParaRPr sz="1100">
                        <a:solidFill>
                          <a:schemeClr val="lt1"/>
                        </a:solidFill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36000" marB="36000" marR="36000" marL="36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A9163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54000" marL="54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B5394"/>
                    </a:solidFill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Leadership</a:t>
                      </a:r>
                      <a:endParaRPr sz="1100"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54000" marB="54000" marR="54000" marL="54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750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Nunito SemiBold"/>
                          <a:ea typeface="Nunito SemiBold"/>
                          <a:cs typeface="Nunito SemiBold"/>
                          <a:sym typeface="Nunito SemiBold"/>
                        </a:rPr>
                        <a:t>Canon</a:t>
                      </a:r>
                      <a:endParaRPr sz="1100">
                        <a:latin typeface="Nunito SemiBold"/>
                        <a:ea typeface="Nunito SemiBold"/>
                        <a:cs typeface="Nunito SemiBold"/>
                        <a:sym typeface="Nunito SemiBold"/>
                      </a:endParaRPr>
                    </a:p>
                  </a:txBody>
                  <a:tcPr marT="54000" marB="54000" marR="54000" marL="540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750E"/>
                    </a:solidFill>
                  </a:tcPr>
                </a:tc>
                <a:tc vMerge="1"/>
                <a:tc vMerge="1"/>
                <a:tc v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Responsable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Effectif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Psychologique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</a:t>
                      </a: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Evhémère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</a:t>
                      </a: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Leader primal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</a:t>
                      </a: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Leader personnel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Directeur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Adjoint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Délégué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Appareil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54000" marB="54000" marR="54000" marL="54000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Cons</a:t>
                      </a: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titution et lois – Nom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</a:t>
                      </a:r>
                      <a:r>
                        <a:rPr lang="en-GB" sz="1100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Objectifs</a:t>
                      </a:r>
                      <a:endParaRPr sz="1100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</a:t>
                      </a:r>
                      <a:r>
                        <a:rPr lang="en-GB" sz="1100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Règles</a:t>
                      </a:r>
                      <a:endParaRPr sz="1100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Procédures d’amendement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</a:t>
                      </a: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Culture</a:t>
                      </a:r>
                      <a:endParaRPr i="1"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Technique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Etiquette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Caractère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54000" marB="54000" marR="54000" marL="54000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Structure privée</a:t>
                      </a:r>
                      <a:br>
                        <a:rPr i="1"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(idéologie, cohésion)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Ajustement d’imago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– Provisoire (rituels)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– Adaptatif (passe-temps)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– Opératif (jeux psycho.)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– Secondaire (intimité)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54000" marB="54000" marR="54000" marL="54000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</a:t>
                      </a:r>
                      <a:r>
                        <a:rPr lang="en-GB" sz="1100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Activité</a:t>
                      </a:r>
                      <a:endParaRPr sz="1100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Processus (survie)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   Externe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   Interne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      majeure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         Mineure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participation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insertion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engagement</a:t>
                      </a:r>
                      <a:b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</a:br>
                      <a:r>
                        <a:rPr lang="en-GB" sz="1100"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      appartenance</a:t>
                      </a:r>
                      <a:endParaRPr sz="1100"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54000" marB="54000" marR="54000" marL="54000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vMerge="1"/>
              </a:tr>
            </a:tbl>
          </a:graphicData>
        </a:graphic>
      </p:graphicFrame>
      <p:sp>
        <p:nvSpPr>
          <p:cNvPr id="827" name="Google Shape;827;p77"/>
          <p:cNvSpPr/>
          <p:nvPr/>
        </p:nvSpPr>
        <p:spPr>
          <a:xfrm>
            <a:off x="2373700" y="1912325"/>
            <a:ext cx="4015500" cy="1032300"/>
          </a:xfrm>
          <a:prstGeom prst="round2DiagRect">
            <a:avLst>
              <a:gd fmla="val 12541" name="adj1"/>
              <a:gd fmla="val 9973" name="adj2"/>
            </a:avLst>
          </a:prstGeom>
          <a:solidFill>
            <a:srgbClr val="F3F3F3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8" name="Google Shape;828;p77"/>
          <p:cNvGrpSpPr/>
          <p:nvPr/>
        </p:nvGrpSpPr>
        <p:grpSpPr>
          <a:xfrm>
            <a:off x="2380550" y="1912375"/>
            <a:ext cx="4015500" cy="1032300"/>
            <a:chOff x="2380550" y="1988575"/>
            <a:chExt cx="4015500" cy="1032300"/>
          </a:xfrm>
        </p:grpSpPr>
        <p:sp>
          <p:nvSpPr>
            <p:cNvPr id="829" name="Google Shape;829;p77"/>
            <p:cNvSpPr/>
            <p:nvPr/>
          </p:nvSpPr>
          <p:spPr>
            <a:xfrm>
              <a:off x="2380550" y="1988575"/>
              <a:ext cx="4015500" cy="1032300"/>
            </a:xfrm>
            <a:prstGeom prst="rect">
              <a:avLst/>
            </a:prstGeom>
            <a:solidFill>
              <a:srgbClr val="FFFCD6"/>
            </a:solidFill>
            <a:ln cap="flat" cmpd="sng" w="19050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Structure publique</a:t>
              </a:r>
              <a:endParaRPr sz="11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Structure</a:t>
              </a:r>
              <a:b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Organisationnelle</a:t>
              </a:r>
              <a:b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(efficacité)</a:t>
              </a:r>
              <a:endParaRPr sz="11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830" name="Google Shape;830;p77"/>
            <p:cNvSpPr/>
            <p:nvPr/>
          </p:nvSpPr>
          <p:spPr>
            <a:xfrm>
              <a:off x="4627250" y="2332448"/>
              <a:ext cx="1749600" cy="6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Structure</a:t>
              </a:r>
              <a:b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individuelle</a:t>
              </a:r>
              <a:b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lang="en-GB" sz="1100">
                  <a:latin typeface="Nunito Light"/>
                  <a:ea typeface="Nunito Light"/>
                  <a:cs typeface="Nunito Light"/>
                  <a:sym typeface="Nunito Light"/>
                </a:rPr>
                <a:t>(existence physique)</a:t>
              </a:r>
              <a:endParaRPr sz="11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831" name="Google Shape;831;p77"/>
          <p:cNvGrpSpPr/>
          <p:nvPr/>
        </p:nvGrpSpPr>
        <p:grpSpPr>
          <a:xfrm>
            <a:off x="3244075" y="3929899"/>
            <a:ext cx="211800" cy="635245"/>
            <a:chOff x="3167875" y="4130101"/>
            <a:chExt cx="211800" cy="635245"/>
          </a:xfrm>
        </p:grpSpPr>
        <p:sp>
          <p:nvSpPr>
            <p:cNvPr id="832" name="Google Shape;832;p77"/>
            <p:cNvSpPr/>
            <p:nvPr/>
          </p:nvSpPr>
          <p:spPr>
            <a:xfrm>
              <a:off x="3167875" y="4130101"/>
              <a:ext cx="211800" cy="2118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</a:t>
              </a:r>
              <a:endParaRPr sz="11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833" name="Google Shape;833;p77"/>
            <p:cNvSpPr/>
            <p:nvPr/>
          </p:nvSpPr>
          <p:spPr>
            <a:xfrm>
              <a:off x="3167875" y="4341824"/>
              <a:ext cx="211800" cy="2118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</a:t>
              </a:r>
              <a:endParaRPr sz="11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834" name="Google Shape;834;p77"/>
            <p:cNvSpPr/>
            <p:nvPr/>
          </p:nvSpPr>
          <p:spPr>
            <a:xfrm>
              <a:off x="3167875" y="4553546"/>
              <a:ext cx="211800" cy="2118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</a:t>
              </a:r>
              <a:endParaRPr sz="11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cxnSp>
        <p:nvCxnSpPr>
          <p:cNvPr id="835" name="Google Shape;835;p77"/>
          <p:cNvCxnSpPr/>
          <p:nvPr/>
        </p:nvCxnSpPr>
        <p:spPr>
          <a:xfrm>
            <a:off x="3174050" y="1204600"/>
            <a:ext cx="347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6" name="Google Shape;836;p77"/>
          <p:cNvCxnSpPr/>
          <p:nvPr/>
        </p:nvCxnSpPr>
        <p:spPr>
          <a:xfrm>
            <a:off x="3030650" y="1452600"/>
            <a:ext cx="358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7" name="Google Shape;837;p77"/>
          <p:cNvCxnSpPr/>
          <p:nvPr/>
        </p:nvCxnSpPr>
        <p:spPr>
          <a:xfrm>
            <a:off x="6605125" y="1452600"/>
            <a:ext cx="0" cy="104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8" name="Google Shape;838;p77"/>
          <p:cNvCxnSpPr/>
          <p:nvPr/>
        </p:nvCxnSpPr>
        <p:spPr>
          <a:xfrm rot="10800000">
            <a:off x="6605025" y="2916688"/>
            <a:ext cx="297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39" name="Google Shape;839;p77"/>
          <p:cNvCxnSpPr/>
          <p:nvPr/>
        </p:nvCxnSpPr>
        <p:spPr>
          <a:xfrm>
            <a:off x="6603679" y="2498675"/>
            <a:ext cx="332100" cy="33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40" name="Google Shape;840;p77"/>
          <p:cNvCxnSpPr/>
          <p:nvPr/>
        </p:nvCxnSpPr>
        <p:spPr>
          <a:xfrm rot="10800000">
            <a:off x="7512575" y="2534275"/>
            <a:ext cx="104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841" name="Google Shape;841;p77"/>
          <p:cNvCxnSpPr/>
          <p:nvPr/>
        </p:nvCxnSpPr>
        <p:spPr>
          <a:xfrm rot="10800000">
            <a:off x="5724150" y="4005967"/>
            <a:ext cx="977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2" name="Google Shape;842;p77"/>
          <p:cNvCxnSpPr/>
          <p:nvPr/>
        </p:nvCxnSpPr>
        <p:spPr>
          <a:xfrm rot="10800000">
            <a:off x="6089850" y="4158367"/>
            <a:ext cx="61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3" name="Google Shape;843;p77"/>
          <p:cNvCxnSpPr/>
          <p:nvPr/>
        </p:nvCxnSpPr>
        <p:spPr>
          <a:xfrm rot="10800000">
            <a:off x="5965650" y="4339448"/>
            <a:ext cx="736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4" name="Google Shape;844;p77"/>
          <p:cNvCxnSpPr/>
          <p:nvPr/>
        </p:nvCxnSpPr>
        <p:spPr>
          <a:xfrm rot="10800000">
            <a:off x="5851050" y="4501408"/>
            <a:ext cx="850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5" name="Google Shape;845;p77"/>
          <p:cNvCxnSpPr/>
          <p:nvPr/>
        </p:nvCxnSpPr>
        <p:spPr>
          <a:xfrm>
            <a:off x="7441879" y="2651075"/>
            <a:ext cx="332100" cy="33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846" name="Google Shape;846;p77"/>
          <p:cNvCxnSpPr/>
          <p:nvPr/>
        </p:nvCxnSpPr>
        <p:spPr>
          <a:xfrm>
            <a:off x="7773975" y="2983175"/>
            <a:ext cx="0" cy="173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7" name="Google Shape;847;p77"/>
          <p:cNvCxnSpPr/>
          <p:nvPr/>
        </p:nvCxnSpPr>
        <p:spPr>
          <a:xfrm>
            <a:off x="793525" y="4713275"/>
            <a:ext cx="6980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8" name="Google Shape;848;p77"/>
          <p:cNvCxnSpPr/>
          <p:nvPr/>
        </p:nvCxnSpPr>
        <p:spPr>
          <a:xfrm>
            <a:off x="3910200" y="4637075"/>
            <a:ext cx="386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9" name="Google Shape;849;p77"/>
          <p:cNvCxnSpPr/>
          <p:nvPr/>
        </p:nvCxnSpPr>
        <p:spPr>
          <a:xfrm>
            <a:off x="3521265" y="4242610"/>
            <a:ext cx="396300" cy="3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0" name="Google Shape;850;p77"/>
          <p:cNvCxnSpPr/>
          <p:nvPr/>
        </p:nvCxnSpPr>
        <p:spPr>
          <a:xfrm>
            <a:off x="2335850" y="1204600"/>
            <a:ext cx="159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1" name="Google Shape;851;p77"/>
          <p:cNvCxnSpPr/>
          <p:nvPr/>
        </p:nvCxnSpPr>
        <p:spPr>
          <a:xfrm>
            <a:off x="2335850" y="1204600"/>
            <a:ext cx="0" cy="303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2" name="Google Shape;852;p77"/>
          <p:cNvCxnSpPr/>
          <p:nvPr/>
        </p:nvCxnSpPr>
        <p:spPr>
          <a:xfrm>
            <a:off x="2335850" y="4223919"/>
            <a:ext cx="159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853" name="Google Shape;853;p77"/>
          <p:cNvSpPr txBox="1"/>
          <p:nvPr/>
        </p:nvSpPr>
        <p:spPr>
          <a:xfrm rot="-5400000">
            <a:off x="7284950" y="24119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Environnement</a:t>
            </a:r>
            <a:endParaRPr>
              <a:solidFill>
                <a:schemeClr val="lt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854" name="Google Shape;854;p77"/>
          <p:cNvSpPr/>
          <p:nvPr/>
        </p:nvSpPr>
        <p:spPr>
          <a:xfrm>
            <a:off x="388717" y="1088728"/>
            <a:ext cx="4064700" cy="1707600"/>
          </a:xfrm>
          <a:prstGeom prst="downArrow">
            <a:avLst>
              <a:gd fmla="val 81201" name="adj1"/>
              <a:gd fmla="val 32243" name="adj2"/>
            </a:avLst>
          </a:prstGeom>
          <a:solidFill>
            <a:srgbClr val="FFFFFF">
              <a:alpha val="80000"/>
            </a:srgbClr>
          </a:solidFill>
          <a:ln cap="flat" cmpd="sng" w="2857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5" name="Google Shape;855;p77"/>
          <p:cNvSpPr/>
          <p:nvPr/>
        </p:nvSpPr>
        <p:spPr>
          <a:xfrm>
            <a:off x="4348440" y="3005555"/>
            <a:ext cx="4064700" cy="1707600"/>
          </a:xfrm>
          <a:prstGeom prst="upArrow">
            <a:avLst>
              <a:gd fmla="val 81208" name="adj1"/>
              <a:gd fmla="val 33270" name="adj2"/>
            </a:avLst>
          </a:prstGeom>
          <a:solidFill>
            <a:srgbClr val="FFFFFF">
              <a:alpha val="80000"/>
            </a:srgbClr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6" name="Google Shape;856;p77"/>
          <p:cNvSpPr txBox="1"/>
          <p:nvPr/>
        </p:nvSpPr>
        <p:spPr>
          <a:xfrm>
            <a:off x="3345096" y="2297075"/>
            <a:ext cx="207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DIALOGUE</a:t>
            </a:r>
            <a:endParaRPr/>
          </a:p>
        </p:txBody>
      </p:sp>
      <p:sp>
        <p:nvSpPr>
          <p:cNvPr id="857" name="Google Shape;857;p77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8" name="Google Shape;858;p77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Fox 1975 et Laugeri 2006.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1"/>
          <p:cNvSpPr/>
          <p:nvPr/>
        </p:nvSpPr>
        <p:spPr>
          <a:xfrm>
            <a:off x="2588847" y="1510578"/>
            <a:ext cx="3966300" cy="2084400"/>
          </a:xfrm>
          <a:prstGeom prst="upArrow">
            <a:avLst>
              <a:gd fmla="val 81208" name="adj1"/>
              <a:gd fmla="val 33270" name="adj2"/>
            </a:avLst>
          </a:prstGeom>
          <a:solidFill>
            <a:srgbClr val="FFFFFF"/>
          </a:solidFill>
          <a:ln cap="flat" cmpd="sng" w="2857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18A65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Changement Émergent</a:t>
            </a:r>
            <a:endParaRPr sz="2000">
              <a:solidFill>
                <a:srgbClr val="18A654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cxnSp>
        <p:nvCxnSpPr>
          <p:cNvPr id="207" name="Google Shape;207;p51"/>
          <p:cNvCxnSpPr/>
          <p:nvPr/>
        </p:nvCxnSpPr>
        <p:spPr>
          <a:xfrm>
            <a:off x="1066800" y="1526902"/>
            <a:ext cx="0" cy="20733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208" name="Google Shape;208;p51"/>
          <p:cNvSpPr txBox="1"/>
          <p:nvPr/>
        </p:nvSpPr>
        <p:spPr>
          <a:xfrm>
            <a:off x="557800" y="2119875"/>
            <a:ext cx="1670400" cy="61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Éléments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stratégiques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9" name="Google Shape;209;p51"/>
          <p:cNvSpPr txBox="1"/>
          <p:nvPr/>
        </p:nvSpPr>
        <p:spPr>
          <a:xfrm>
            <a:off x="557801" y="321625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D8750E"/>
                </a:solidFill>
                <a:latin typeface="Nunito"/>
                <a:ea typeface="Nunito"/>
                <a:cs typeface="Nunito"/>
                <a:sym typeface="Nunito"/>
              </a:rPr>
              <a:t>Environnement</a:t>
            </a:r>
            <a:endParaRPr sz="1600">
              <a:solidFill>
                <a:srgbClr val="D8750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0" name="Google Shape;210;p51"/>
          <p:cNvSpPr txBox="1"/>
          <p:nvPr/>
        </p:nvSpPr>
        <p:spPr>
          <a:xfrm>
            <a:off x="634759" y="4381354"/>
            <a:ext cx="15165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9163"/>
                </a:solidFill>
                <a:latin typeface="Nunito"/>
                <a:ea typeface="Nunito"/>
                <a:cs typeface="Nunito"/>
                <a:sym typeface="Nunito"/>
              </a:rPr>
              <a:t>Activité</a:t>
            </a:r>
            <a:endParaRPr sz="1600">
              <a:solidFill>
                <a:srgbClr val="3A91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1" name="Google Shape;211;p51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2" name="Google Shape;212;p51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2006.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3" name="Google Shape;863;p78"/>
          <p:cNvGraphicFramePr/>
          <p:nvPr/>
        </p:nvGraphicFramePr>
        <p:xfrm>
          <a:off x="360000" y="28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{9FE4CE48-23B6-427E-BBA8-83C8B5796380}</a:tableStyleId>
              </a:tblPr>
              <a:tblGrid>
                <a:gridCol w="2096300"/>
                <a:gridCol w="2191900"/>
                <a:gridCol w="2182350"/>
                <a:gridCol w="2105850"/>
              </a:tblGrid>
              <a:tr h="410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Le travail</a:t>
                      </a:r>
                      <a:endParaRPr>
                        <a:solidFill>
                          <a:srgbClr val="0B5394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Les personnes</a:t>
                      </a:r>
                      <a:endParaRPr>
                        <a:solidFill>
                          <a:srgbClr val="0B5394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80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orienté survie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– / + 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orienté résultat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 / +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fuir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– / + 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143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aller de l’avant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 / +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80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réalisé sans sens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– / –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orienté tâche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 / –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être désorienté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– / –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143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rejeter / menacer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 / –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8035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L’argent</a:t>
                      </a:r>
                      <a:endParaRPr>
                        <a:solidFill>
                          <a:srgbClr val="0B5394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rgbClr val="0B5394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Le temps</a:t>
                      </a:r>
                      <a:endParaRPr>
                        <a:solidFill>
                          <a:srgbClr val="0B5394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80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tantôt fin, tantôt moyen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– / + 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un moyen, non une fin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 / +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mal organisé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– / + 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143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centré sur des objectifs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 / +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80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ni fin, ni moyen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– / –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une fin, non un moyen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 / –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43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gaspillé sans sens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– / –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1143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manipulé par le pouvoir</a:t>
                      </a:r>
                      <a:b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-GB">
                          <a:solidFill>
                            <a:schemeClr val="dk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 / –</a:t>
                      </a: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864" name="Google Shape;864;p78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5" name="Google Shape;865;p78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Krausz 1993 (Organizational Scripts).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Google Shape;870;p79"/>
          <p:cNvGrpSpPr/>
          <p:nvPr/>
        </p:nvGrpSpPr>
        <p:grpSpPr>
          <a:xfrm>
            <a:off x="3912985" y="1343821"/>
            <a:ext cx="274201" cy="227911"/>
            <a:chOff x="5326667" y="1945245"/>
            <a:chExt cx="558000" cy="465599"/>
          </a:xfrm>
        </p:grpSpPr>
        <p:sp>
          <p:nvSpPr>
            <p:cNvPr id="871" name="Google Shape;871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873" name="Google Shape;873;p79"/>
          <p:cNvSpPr/>
          <p:nvPr/>
        </p:nvSpPr>
        <p:spPr>
          <a:xfrm>
            <a:off x="7044900" y="777450"/>
            <a:ext cx="1940400" cy="1042500"/>
          </a:xfrm>
          <a:prstGeom prst="roundRect">
            <a:avLst>
              <a:gd fmla="val 7719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874" name="Google Shape;874;p79"/>
          <p:cNvSpPr/>
          <p:nvPr/>
        </p:nvSpPr>
        <p:spPr>
          <a:xfrm>
            <a:off x="3834763" y="1204775"/>
            <a:ext cx="23529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875" name="Google Shape;875;p79"/>
          <p:cNvGrpSpPr/>
          <p:nvPr/>
        </p:nvGrpSpPr>
        <p:grpSpPr>
          <a:xfrm>
            <a:off x="4226310" y="1343946"/>
            <a:ext cx="274201" cy="227911"/>
            <a:chOff x="5326667" y="1945245"/>
            <a:chExt cx="558000" cy="465599"/>
          </a:xfrm>
        </p:grpSpPr>
        <p:sp>
          <p:nvSpPr>
            <p:cNvPr id="876" name="Google Shape;876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60E7D"/>
            </a:solidFill>
            <a:ln cap="flat" cmpd="sng" w="9525">
              <a:solidFill>
                <a:srgbClr val="D60E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60E7D"/>
            </a:solidFill>
            <a:ln cap="flat" cmpd="sng" w="9525">
              <a:solidFill>
                <a:srgbClr val="D60E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878" name="Google Shape;878;p79"/>
          <p:cNvGrpSpPr/>
          <p:nvPr/>
        </p:nvGrpSpPr>
        <p:grpSpPr>
          <a:xfrm>
            <a:off x="4852960" y="1343946"/>
            <a:ext cx="274201" cy="227911"/>
            <a:chOff x="5326667" y="1945245"/>
            <a:chExt cx="558000" cy="465599"/>
          </a:xfrm>
        </p:grpSpPr>
        <p:sp>
          <p:nvSpPr>
            <p:cNvPr id="879" name="Google Shape;879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881" name="Google Shape;881;p79"/>
          <p:cNvGrpSpPr/>
          <p:nvPr/>
        </p:nvGrpSpPr>
        <p:grpSpPr>
          <a:xfrm>
            <a:off x="5166285" y="1343946"/>
            <a:ext cx="274201" cy="227911"/>
            <a:chOff x="5326667" y="1945245"/>
            <a:chExt cx="558000" cy="465599"/>
          </a:xfrm>
        </p:grpSpPr>
        <p:sp>
          <p:nvSpPr>
            <p:cNvPr id="882" name="Google Shape;882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884" name="Google Shape;884;p79"/>
          <p:cNvGrpSpPr/>
          <p:nvPr/>
        </p:nvGrpSpPr>
        <p:grpSpPr>
          <a:xfrm>
            <a:off x="5479610" y="1343946"/>
            <a:ext cx="274201" cy="227911"/>
            <a:chOff x="5326667" y="1945245"/>
            <a:chExt cx="558000" cy="465599"/>
          </a:xfrm>
        </p:grpSpPr>
        <p:sp>
          <p:nvSpPr>
            <p:cNvPr id="885" name="Google Shape;885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887" name="Google Shape;887;p79"/>
          <p:cNvGrpSpPr/>
          <p:nvPr/>
        </p:nvGrpSpPr>
        <p:grpSpPr>
          <a:xfrm>
            <a:off x="5792935" y="1343946"/>
            <a:ext cx="274201" cy="227911"/>
            <a:chOff x="5326667" y="1945245"/>
            <a:chExt cx="558000" cy="465599"/>
          </a:xfrm>
        </p:grpSpPr>
        <p:sp>
          <p:nvSpPr>
            <p:cNvPr id="888" name="Google Shape;888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890" name="Google Shape;890;p79"/>
          <p:cNvSpPr/>
          <p:nvPr/>
        </p:nvSpPr>
        <p:spPr>
          <a:xfrm>
            <a:off x="4062163" y="1539808"/>
            <a:ext cx="19404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B5394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79"/>
          <p:cNvSpPr txBox="1"/>
          <p:nvPr/>
        </p:nvSpPr>
        <p:spPr>
          <a:xfrm>
            <a:off x="180000" y="360000"/>
            <a:ext cx="87840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Déroulement en fractale des Trois contrats</a:t>
            </a:r>
            <a:endParaRPr sz="20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892" name="Google Shape;892;p79"/>
          <p:cNvSpPr/>
          <p:nvPr/>
        </p:nvSpPr>
        <p:spPr>
          <a:xfrm>
            <a:off x="5043888" y="1006500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3A9163"/>
          </a:solidFill>
          <a:ln cap="flat" cmpd="sng" w="19050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3" name="Google Shape;893;p79"/>
          <p:cNvSpPr/>
          <p:nvPr/>
        </p:nvSpPr>
        <p:spPr>
          <a:xfrm>
            <a:off x="2264713" y="2520591"/>
            <a:ext cx="23529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894" name="Google Shape;894;p79"/>
          <p:cNvGrpSpPr/>
          <p:nvPr/>
        </p:nvGrpSpPr>
        <p:grpSpPr>
          <a:xfrm>
            <a:off x="2342935" y="2659763"/>
            <a:ext cx="274201" cy="227911"/>
            <a:chOff x="5326667" y="1945245"/>
            <a:chExt cx="558000" cy="465599"/>
          </a:xfrm>
        </p:grpSpPr>
        <p:sp>
          <p:nvSpPr>
            <p:cNvPr id="895" name="Google Shape;895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897" name="Google Shape;897;p79"/>
          <p:cNvGrpSpPr/>
          <p:nvPr/>
        </p:nvGrpSpPr>
        <p:grpSpPr>
          <a:xfrm>
            <a:off x="2656260" y="2659763"/>
            <a:ext cx="274201" cy="227911"/>
            <a:chOff x="5326667" y="1945245"/>
            <a:chExt cx="558000" cy="465599"/>
          </a:xfrm>
        </p:grpSpPr>
        <p:sp>
          <p:nvSpPr>
            <p:cNvPr id="898" name="Google Shape;898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00" name="Google Shape;900;p79"/>
          <p:cNvGrpSpPr/>
          <p:nvPr/>
        </p:nvGrpSpPr>
        <p:grpSpPr>
          <a:xfrm>
            <a:off x="2969585" y="2659763"/>
            <a:ext cx="274201" cy="227911"/>
            <a:chOff x="5326667" y="1945245"/>
            <a:chExt cx="558000" cy="465599"/>
          </a:xfrm>
        </p:grpSpPr>
        <p:sp>
          <p:nvSpPr>
            <p:cNvPr id="901" name="Google Shape;901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03" name="Google Shape;903;p79"/>
          <p:cNvGrpSpPr/>
          <p:nvPr/>
        </p:nvGrpSpPr>
        <p:grpSpPr>
          <a:xfrm>
            <a:off x="3282910" y="2659763"/>
            <a:ext cx="274201" cy="227911"/>
            <a:chOff x="5326667" y="1945245"/>
            <a:chExt cx="558000" cy="465599"/>
          </a:xfrm>
        </p:grpSpPr>
        <p:sp>
          <p:nvSpPr>
            <p:cNvPr id="904" name="Google Shape;904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06" name="Google Shape;906;p79"/>
          <p:cNvGrpSpPr/>
          <p:nvPr/>
        </p:nvGrpSpPr>
        <p:grpSpPr>
          <a:xfrm>
            <a:off x="3596235" y="2659763"/>
            <a:ext cx="274201" cy="227911"/>
            <a:chOff x="5326667" y="1945245"/>
            <a:chExt cx="558000" cy="465599"/>
          </a:xfrm>
        </p:grpSpPr>
        <p:sp>
          <p:nvSpPr>
            <p:cNvPr id="907" name="Google Shape;907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09" name="Google Shape;909;p79"/>
          <p:cNvGrpSpPr/>
          <p:nvPr/>
        </p:nvGrpSpPr>
        <p:grpSpPr>
          <a:xfrm>
            <a:off x="3909560" y="2659763"/>
            <a:ext cx="274201" cy="227911"/>
            <a:chOff x="5326667" y="1945245"/>
            <a:chExt cx="558000" cy="465599"/>
          </a:xfrm>
        </p:grpSpPr>
        <p:sp>
          <p:nvSpPr>
            <p:cNvPr id="910" name="Google Shape;910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12" name="Google Shape;912;p79"/>
          <p:cNvGrpSpPr/>
          <p:nvPr/>
        </p:nvGrpSpPr>
        <p:grpSpPr>
          <a:xfrm>
            <a:off x="4222885" y="2659763"/>
            <a:ext cx="274201" cy="227911"/>
            <a:chOff x="5326667" y="1945245"/>
            <a:chExt cx="558000" cy="465599"/>
          </a:xfrm>
        </p:grpSpPr>
        <p:sp>
          <p:nvSpPr>
            <p:cNvPr id="913" name="Google Shape;913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15" name="Google Shape;915;p79"/>
          <p:cNvGrpSpPr/>
          <p:nvPr/>
        </p:nvGrpSpPr>
        <p:grpSpPr>
          <a:xfrm>
            <a:off x="3282910" y="2050163"/>
            <a:ext cx="274201" cy="227911"/>
            <a:chOff x="5326667" y="1945245"/>
            <a:chExt cx="558000" cy="465599"/>
          </a:xfrm>
        </p:grpSpPr>
        <p:sp>
          <p:nvSpPr>
            <p:cNvPr id="916" name="Google Shape;916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60E7D"/>
            </a:solidFill>
            <a:ln cap="flat" cmpd="sng" w="9525">
              <a:solidFill>
                <a:srgbClr val="D60E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60E7D"/>
            </a:solidFill>
            <a:ln cap="flat" cmpd="sng" w="9525">
              <a:solidFill>
                <a:srgbClr val="D60E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918" name="Google Shape;918;p79"/>
          <p:cNvSpPr/>
          <p:nvPr/>
        </p:nvSpPr>
        <p:spPr>
          <a:xfrm rot="10800000">
            <a:off x="2866813" y="2354916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gradFill>
            <a:gsLst>
              <a:gs pos="0">
                <a:srgbClr val="990000"/>
              </a:gs>
              <a:gs pos="48000">
                <a:srgbClr val="990000"/>
              </a:gs>
              <a:gs pos="52000">
                <a:srgbClr val="D8750E"/>
              </a:gs>
              <a:gs pos="100000">
                <a:srgbClr val="D8750E"/>
              </a:gs>
            </a:gsLst>
            <a:lin ang="10800025" scaled="0"/>
          </a:gradFill>
          <a:ln cap="flat" cmpd="sng" w="19050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9" name="Google Shape;919;p79"/>
          <p:cNvSpPr/>
          <p:nvPr/>
        </p:nvSpPr>
        <p:spPr>
          <a:xfrm>
            <a:off x="2492113" y="2855625"/>
            <a:ext cx="19404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B5394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79"/>
          <p:cNvSpPr/>
          <p:nvPr/>
        </p:nvSpPr>
        <p:spPr>
          <a:xfrm>
            <a:off x="3473838" y="2322316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3A9163"/>
          </a:solidFill>
          <a:ln cap="flat" cmpd="sng" w="19050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1" name="Google Shape;921;p79"/>
          <p:cNvSpPr/>
          <p:nvPr/>
        </p:nvSpPr>
        <p:spPr>
          <a:xfrm>
            <a:off x="5404813" y="2520591"/>
            <a:ext cx="23529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922" name="Google Shape;922;p79"/>
          <p:cNvGrpSpPr/>
          <p:nvPr/>
        </p:nvGrpSpPr>
        <p:grpSpPr>
          <a:xfrm>
            <a:off x="5483035" y="2659763"/>
            <a:ext cx="274201" cy="227911"/>
            <a:chOff x="5326667" y="1945245"/>
            <a:chExt cx="558000" cy="465599"/>
          </a:xfrm>
        </p:grpSpPr>
        <p:sp>
          <p:nvSpPr>
            <p:cNvPr id="923" name="Google Shape;923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25" name="Google Shape;925;p79"/>
          <p:cNvGrpSpPr/>
          <p:nvPr/>
        </p:nvGrpSpPr>
        <p:grpSpPr>
          <a:xfrm>
            <a:off x="5796360" y="2659763"/>
            <a:ext cx="274201" cy="227911"/>
            <a:chOff x="5326667" y="1945245"/>
            <a:chExt cx="558000" cy="465599"/>
          </a:xfrm>
        </p:grpSpPr>
        <p:sp>
          <p:nvSpPr>
            <p:cNvPr id="926" name="Google Shape;926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28" name="Google Shape;928;p79"/>
          <p:cNvGrpSpPr/>
          <p:nvPr/>
        </p:nvGrpSpPr>
        <p:grpSpPr>
          <a:xfrm>
            <a:off x="6109685" y="2659763"/>
            <a:ext cx="274201" cy="227911"/>
            <a:chOff x="5326667" y="1945245"/>
            <a:chExt cx="558000" cy="465599"/>
          </a:xfrm>
        </p:grpSpPr>
        <p:sp>
          <p:nvSpPr>
            <p:cNvPr id="929" name="Google Shape;929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31" name="Google Shape;931;p79"/>
          <p:cNvGrpSpPr/>
          <p:nvPr/>
        </p:nvGrpSpPr>
        <p:grpSpPr>
          <a:xfrm>
            <a:off x="6423010" y="2659763"/>
            <a:ext cx="274201" cy="227911"/>
            <a:chOff x="5326667" y="1945245"/>
            <a:chExt cx="558000" cy="465599"/>
          </a:xfrm>
        </p:grpSpPr>
        <p:sp>
          <p:nvSpPr>
            <p:cNvPr id="932" name="Google Shape;932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34" name="Google Shape;934;p79"/>
          <p:cNvGrpSpPr/>
          <p:nvPr/>
        </p:nvGrpSpPr>
        <p:grpSpPr>
          <a:xfrm>
            <a:off x="6736335" y="2659763"/>
            <a:ext cx="274201" cy="227911"/>
            <a:chOff x="5326667" y="1945245"/>
            <a:chExt cx="558000" cy="465599"/>
          </a:xfrm>
        </p:grpSpPr>
        <p:sp>
          <p:nvSpPr>
            <p:cNvPr id="935" name="Google Shape;935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37" name="Google Shape;937;p79"/>
          <p:cNvGrpSpPr/>
          <p:nvPr/>
        </p:nvGrpSpPr>
        <p:grpSpPr>
          <a:xfrm>
            <a:off x="7049660" y="2659763"/>
            <a:ext cx="274201" cy="227911"/>
            <a:chOff x="5326667" y="1945245"/>
            <a:chExt cx="558000" cy="465599"/>
          </a:xfrm>
        </p:grpSpPr>
        <p:sp>
          <p:nvSpPr>
            <p:cNvPr id="938" name="Google Shape;938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A46F30"/>
            </a:solidFill>
            <a:ln cap="flat" cmpd="sng" w="9525">
              <a:solidFill>
                <a:srgbClr val="A46F3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A46F30"/>
            </a:solidFill>
            <a:ln cap="flat" cmpd="sng" w="9525">
              <a:solidFill>
                <a:srgbClr val="A46F3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40" name="Google Shape;940;p79"/>
          <p:cNvGrpSpPr/>
          <p:nvPr/>
        </p:nvGrpSpPr>
        <p:grpSpPr>
          <a:xfrm>
            <a:off x="7362985" y="2659763"/>
            <a:ext cx="274201" cy="227911"/>
            <a:chOff x="5326667" y="1945245"/>
            <a:chExt cx="558000" cy="465599"/>
          </a:xfrm>
        </p:grpSpPr>
        <p:sp>
          <p:nvSpPr>
            <p:cNvPr id="941" name="Google Shape;941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43" name="Google Shape;943;p79"/>
          <p:cNvGrpSpPr/>
          <p:nvPr/>
        </p:nvGrpSpPr>
        <p:grpSpPr>
          <a:xfrm>
            <a:off x="6423010" y="2050163"/>
            <a:ext cx="274201" cy="227911"/>
            <a:chOff x="5326667" y="1945245"/>
            <a:chExt cx="558000" cy="465599"/>
          </a:xfrm>
        </p:grpSpPr>
        <p:sp>
          <p:nvSpPr>
            <p:cNvPr id="944" name="Google Shape;944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946" name="Google Shape;946;p79"/>
          <p:cNvSpPr/>
          <p:nvPr/>
        </p:nvSpPr>
        <p:spPr>
          <a:xfrm rot="10800000">
            <a:off x="6006913" y="2354916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gradFill>
            <a:gsLst>
              <a:gs pos="0">
                <a:srgbClr val="990000"/>
              </a:gs>
              <a:gs pos="48000">
                <a:srgbClr val="990000"/>
              </a:gs>
              <a:gs pos="52000">
                <a:srgbClr val="D8750E"/>
              </a:gs>
              <a:gs pos="100000">
                <a:srgbClr val="D8750E"/>
              </a:gs>
            </a:gsLst>
            <a:lin ang="10800025" scaled="0"/>
          </a:gradFill>
          <a:ln cap="flat" cmpd="sng" w="19050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7" name="Google Shape;947;p79"/>
          <p:cNvSpPr/>
          <p:nvPr/>
        </p:nvSpPr>
        <p:spPr>
          <a:xfrm>
            <a:off x="5632213" y="2855625"/>
            <a:ext cx="19404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B5394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79"/>
          <p:cNvSpPr/>
          <p:nvPr/>
        </p:nvSpPr>
        <p:spPr>
          <a:xfrm>
            <a:off x="6613938" y="2322316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3A9163"/>
          </a:solidFill>
          <a:ln cap="flat" cmpd="sng" w="19050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49" name="Google Shape;949;p79"/>
          <p:cNvCxnSpPr>
            <a:stCxn id="877" idx="1"/>
            <a:endCxn id="917" idx="0"/>
          </p:cNvCxnSpPr>
          <p:nvPr/>
        </p:nvCxnSpPr>
        <p:spPr>
          <a:xfrm rot="5400000">
            <a:off x="3626171" y="1412644"/>
            <a:ext cx="608400" cy="862800"/>
          </a:xfrm>
          <a:prstGeom prst="curvedConnector2">
            <a:avLst/>
          </a:prstGeom>
          <a:noFill/>
          <a:ln cap="flat" cmpd="sng" w="19050">
            <a:solidFill>
              <a:srgbClr val="D60E7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950" name="Google Shape;950;p79"/>
          <p:cNvCxnSpPr>
            <a:stCxn id="951" idx="1"/>
            <a:endCxn id="945" idx="2"/>
          </p:cNvCxnSpPr>
          <p:nvPr/>
        </p:nvCxnSpPr>
        <p:spPr>
          <a:xfrm flipH="1" rot="-5400000">
            <a:off x="5272246" y="942685"/>
            <a:ext cx="608400" cy="1802700"/>
          </a:xfrm>
          <a:prstGeom prst="curvedConnector2">
            <a:avLst/>
          </a:prstGeom>
          <a:noFill/>
          <a:ln cap="flat" cmpd="sng" w="19050">
            <a:solidFill>
              <a:srgbClr val="351C7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52" name="Google Shape;952;p79"/>
          <p:cNvSpPr/>
          <p:nvPr/>
        </p:nvSpPr>
        <p:spPr>
          <a:xfrm>
            <a:off x="1058400" y="3836450"/>
            <a:ext cx="23529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953" name="Google Shape;953;p79"/>
          <p:cNvGrpSpPr/>
          <p:nvPr/>
        </p:nvGrpSpPr>
        <p:grpSpPr>
          <a:xfrm>
            <a:off x="1136622" y="3975621"/>
            <a:ext cx="2154151" cy="227911"/>
            <a:chOff x="6198847" y="3582821"/>
            <a:chExt cx="2154151" cy="227911"/>
          </a:xfrm>
        </p:grpSpPr>
        <p:grpSp>
          <p:nvGrpSpPr>
            <p:cNvPr id="954" name="Google Shape;954;p79"/>
            <p:cNvGrpSpPr/>
            <p:nvPr/>
          </p:nvGrpSpPr>
          <p:grpSpPr>
            <a:xfrm>
              <a:off x="6198847" y="3582821"/>
              <a:ext cx="274201" cy="227911"/>
              <a:chOff x="5326667" y="1945245"/>
              <a:chExt cx="558000" cy="465599"/>
            </a:xfrm>
          </p:grpSpPr>
          <p:sp>
            <p:nvSpPr>
              <p:cNvPr id="955" name="Google Shape;955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57" name="Google Shape;957;p79"/>
            <p:cNvGrpSpPr/>
            <p:nvPr/>
          </p:nvGrpSpPr>
          <p:grpSpPr>
            <a:xfrm>
              <a:off x="6512172" y="3582821"/>
              <a:ext cx="274201" cy="227911"/>
              <a:chOff x="5326667" y="1945245"/>
              <a:chExt cx="558000" cy="465599"/>
            </a:xfrm>
          </p:grpSpPr>
          <p:sp>
            <p:nvSpPr>
              <p:cNvPr id="958" name="Google Shape;958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60" name="Google Shape;960;p79"/>
            <p:cNvGrpSpPr/>
            <p:nvPr/>
          </p:nvGrpSpPr>
          <p:grpSpPr>
            <a:xfrm>
              <a:off x="6825497" y="3582821"/>
              <a:ext cx="274201" cy="227911"/>
              <a:chOff x="5326667" y="1945245"/>
              <a:chExt cx="558000" cy="465599"/>
            </a:xfrm>
          </p:grpSpPr>
          <p:sp>
            <p:nvSpPr>
              <p:cNvPr id="961" name="Google Shape;961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63" name="Google Shape;963;p79"/>
            <p:cNvGrpSpPr/>
            <p:nvPr/>
          </p:nvGrpSpPr>
          <p:grpSpPr>
            <a:xfrm>
              <a:off x="7138822" y="3582821"/>
              <a:ext cx="274201" cy="227911"/>
              <a:chOff x="5326667" y="1945245"/>
              <a:chExt cx="558000" cy="465599"/>
            </a:xfrm>
          </p:grpSpPr>
          <p:sp>
            <p:nvSpPr>
              <p:cNvPr id="964" name="Google Shape;964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66" name="Google Shape;966;p79"/>
            <p:cNvGrpSpPr/>
            <p:nvPr/>
          </p:nvGrpSpPr>
          <p:grpSpPr>
            <a:xfrm>
              <a:off x="7452147" y="3582821"/>
              <a:ext cx="274201" cy="227911"/>
              <a:chOff x="5326667" y="1945245"/>
              <a:chExt cx="558000" cy="465599"/>
            </a:xfrm>
          </p:grpSpPr>
          <p:sp>
            <p:nvSpPr>
              <p:cNvPr id="967" name="Google Shape;967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8" name="Google Shape;968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69" name="Google Shape;969;p79"/>
            <p:cNvGrpSpPr/>
            <p:nvPr/>
          </p:nvGrpSpPr>
          <p:grpSpPr>
            <a:xfrm>
              <a:off x="7765472" y="3582821"/>
              <a:ext cx="274201" cy="227911"/>
              <a:chOff x="5326667" y="1945245"/>
              <a:chExt cx="558000" cy="465599"/>
            </a:xfrm>
          </p:grpSpPr>
          <p:sp>
            <p:nvSpPr>
              <p:cNvPr id="970" name="Google Shape;970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1" name="Google Shape;971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72" name="Google Shape;972;p79"/>
            <p:cNvGrpSpPr/>
            <p:nvPr/>
          </p:nvGrpSpPr>
          <p:grpSpPr>
            <a:xfrm>
              <a:off x="8078797" y="3582821"/>
              <a:ext cx="274201" cy="227911"/>
              <a:chOff x="5326667" y="1945245"/>
              <a:chExt cx="558000" cy="465599"/>
            </a:xfrm>
          </p:grpSpPr>
          <p:sp>
            <p:nvSpPr>
              <p:cNvPr id="973" name="Google Shape;973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4" name="Google Shape;974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sp>
        <p:nvSpPr>
          <p:cNvPr id="975" name="Google Shape;975;p79"/>
          <p:cNvSpPr/>
          <p:nvPr/>
        </p:nvSpPr>
        <p:spPr>
          <a:xfrm rot="10800000">
            <a:off x="1660500" y="3670775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gradFill>
            <a:gsLst>
              <a:gs pos="0">
                <a:srgbClr val="990000"/>
              </a:gs>
              <a:gs pos="48000">
                <a:srgbClr val="990000"/>
              </a:gs>
              <a:gs pos="52000">
                <a:srgbClr val="D8750E"/>
              </a:gs>
              <a:gs pos="100000">
                <a:srgbClr val="D8750E"/>
              </a:gs>
            </a:gsLst>
            <a:lin ang="10800025" scaled="0"/>
          </a:gradFill>
          <a:ln cap="flat" cmpd="sng" w="19050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6" name="Google Shape;976;p79"/>
          <p:cNvSpPr/>
          <p:nvPr/>
        </p:nvSpPr>
        <p:spPr>
          <a:xfrm>
            <a:off x="1285800" y="4171483"/>
            <a:ext cx="19404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B5394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79"/>
          <p:cNvSpPr/>
          <p:nvPr/>
        </p:nvSpPr>
        <p:spPr>
          <a:xfrm>
            <a:off x="2267525" y="3638175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3A9163"/>
          </a:solidFill>
          <a:ln cap="flat" cmpd="sng" w="19050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8" name="Google Shape;978;p79"/>
          <p:cNvSpPr/>
          <p:nvPr/>
        </p:nvSpPr>
        <p:spPr>
          <a:xfrm>
            <a:off x="3834750" y="3830200"/>
            <a:ext cx="23529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979" name="Google Shape;979;p79"/>
          <p:cNvGrpSpPr/>
          <p:nvPr/>
        </p:nvGrpSpPr>
        <p:grpSpPr>
          <a:xfrm>
            <a:off x="3912972" y="3969371"/>
            <a:ext cx="2154151" cy="227911"/>
            <a:chOff x="6198847" y="3582821"/>
            <a:chExt cx="2154151" cy="227911"/>
          </a:xfrm>
        </p:grpSpPr>
        <p:grpSp>
          <p:nvGrpSpPr>
            <p:cNvPr id="980" name="Google Shape;980;p79"/>
            <p:cNvGrpSpPr/>
            <p:nvPr/>
          </p:nvGrpSpPr>
          <p:grpSpPr>
            <a:xfrm>
              <a:off x="6198847" y="3582821"/>
              <a:ext cx="274201" cy="227911"/>
              <a:chOff x="5326667" y="1945245"/>
              <a:chExt cx="558000" cy="465599"/>
            </a:xfrm>
          </p:grpSpPr>
          <p:sp>
            <p:nvSpPr>
              <p:cNvPr id="981" name="Google Shape;981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83" name="Google Shape;983;p79"/>
            <p:cNvGrpSpPr/>
            <p:nvPr/>
          </p:nvGrpSpPr>
          <p:grpSpPr>
            <a:xfrm>
              <a:off x="6512172" y="3582821"/>
              <a:ext cx="274201" cy="227911"/>
              <a:chOff x="5326667" y="1945245"/>
              <a:chExt cx="558000" cy="465599"/>
            </a:xfrm>
          </p:grpSpPr>
          <p:sp>
            <p:nvSpPr>
              <p:cNvPr id="984" name="Google Shape;984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86" name="Google Shape;986;p79"/>
            <p:cNvGrpSpPr/>
            <p:nvPr/>
          </p:nvGrpSpPr>
          <p:grpSpPr>
            <a:xfrm>
              <a:off x="6825497" y="3582821"/>
              <a:ext cx="274201" cy="227911"/>
              <a:chOff x="5326667" y="1945245"/>
              <a:chExt cx="558000" cy="465599"/>
            </a:xfrm>
          </p:grpSpPr>
          <p:sp>
            <p:nvSpPr>
              <p:cNvPr id="987" name="Google Shape;987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89" name="Google Shape;989;p79"/>
            <p:cNvGrpSpPr/>
            <p:nvPr/>
          </p:nvGrpSpPr>
          <p:grpSpPr>
            <a:xfrm>
              <a:off x="7138822" y="3582821"/>
              <a:ext cx="274201" cy="227911"/>
              <a:chOff x="5326667" y="1945245"/>
              <a:chExt cx="558000" cy="465599"/>
            </a:xfrm>
          </p:grpSpPr>
          <p:sp>
            <p:nvSpPr>
              <p:cNvPr id="990" name="Google Shape;990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92" name="Google Shape;992;p79"/>
            <p:cNvGrpSpPr/>
            <p:nvPr/>
          </p:nvGrpSpPr>
          <p:grpSpPr>
            <a:xfrm>
              <a:off x="7452147" y="3582821"/>
              <a:ext cx="274201" cy="227911"/>
              <a:chOff x="5326667" y="1945245"/>
              <a:chExt cx="558000" cy="465599"/>
            </a:xfrm>
          </p:grpSpPr>
          <p:sp>
            <p:nvSpPr>
              <p:cNvPr id="993" name="Google Shape;993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95" name="Google Shape;995;p79"/>
            <p:cNvGrpSpPr/>
            <p:nvPr/>
          </p:nvGrpSpPr>
          <p:grpSpPr>
            <a:xfrm>
              <a:off x="7765472" y="3582821"/>
              <a:ext cx="274201" cy="227911"/>
              <a:chOff x="5326667" y="1945245"/>
              <a:chExt cx="558000" cy="465599"/>
            </a:xfrm>
          </p:grpSpPr>
          <p:sp>
            <p:nvSpPr>
              <p:cNvPr id="996" name="Google Shape;996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998" name="Google Shape;998;p79"/>
            <p:cNvGrpSpPr/>
            <p:nvPr/>
          </p:nvGrpSpPr>
          <p:grpSpPr>
            <a:xfrm>
              <a:off x="8078797" y="3582821"/>
              <a:ext cx="274201" cy="227911"/>
              <a:chOff x="5326667" y="1945245"/>
              <a:chExt cx="558000" cy="465599"/>
            </a:xfrm>
          </p:grpSpPr>
          <p:sp>
            <p:nvSpPr>
              <p:cNvPr id="999" name="Google Shape;999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sp>
        <p:nvSpPr>
          <p:cNvPr id="1001" name="Google Shape;1001;p79"/>
          <p:cNvSpPr/>
          <p:nvPr/>
        </p:nvSpPr>
        <p:spPr>
          <a:xfrm rot="10800000">
            <a:off x="4436850" y="3664525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gradFill>
            <a:gsLst>
              <a:gs pos="0">
                <a:srgbClr val="990000"/>
              </a:gs>
              <a:gs pos="48000">
                <a:srgbClr val="990000"/>
              </a:gs>
              <a:gs pos="52000">
                <a:srgbClr val="D8750E"/>
              </a:gs>
              <a:gs pos="100000">
                <a:srgbClr val="D8750E"/>
              </a:gs>
            </a:gsLst>
            <a:lin ang="10800025" scaled="0"/>
          </a:gradFill>
          <a:ln cap="flat" cmpd="sng" w="19050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2" name="Google Shape;1002;p79"/>
          <p:cNvSpPr/>
          <p:nvPr/>
        </p:nvSpPr>
        <p:spPr>
          <a:xfrm>
            <a:off x="4062150" y="4165233"/>
            <a:ext cx="19404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B5394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79"/>
          <p:cNvSpPr/>
          <p:nvPr/>
        </p:nvSpPr>
        <p:spPr>
          <a:xfrm>
            <a:off x="5043875" y="3631925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3A9163"/>
          </a:solidFill>
          <a:ln cap="flat" cmpd="sng" w="19050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4" name="Google Shape;1004;p79"/>
          <p:cNvSpPr/>
          <p:nvPr/>
        </p:nvSpPr>
        <p:spPr>
          <a:xfrm>
            <a:off x="6611125" y="3830309"/>
            <a:ext cx="23529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1005" name="Google Shape;1005;p79"/>
          <p:cNvGrpSpPr/>
          <p:nvPr/>
        </p:nvGrpSpPr>
        <p:grpSpPr>
          <a:xfrm>
            <a:off x="6689347" y="3969480"/>
            <a:ext cx="2154151" cy="227911"/>
            <a:chOff x="6198847" y="3582821"/>
            <a:chExt cx="2154151" cy="227911"/>
          </a:xfrm>
        </p:grpSpPr>
        <p:grpSp>
          <p:nvGrpSpPr>
            <p:cNvPr id="1006" name="Google Shape;1006;p79"/>
            <p:cNvGrpSpPr/>
            <p:nvPr/>
          </p:nvGrpSpPr>
          <p:grpSpPr>
            <a:xfrm>
              <a:off x="6198847" y="3582821"/>
              <a:ext cx="274201" cy="227911"/>
              <a:chOff x="5326667" y="1945245"/>
              <a:chExt cx="558000" cy="465599"/>
            </a:xfrm>
          </p:grpSpPr>
          <p:sp>
            <p:nvSpPr>
              <p:cNvPr id="1007" name="Google Shape;1007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8" name="Google Shape;1008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009" name="Google Shape;1009;p79"/>
            <p:cNvGrpSpPr/>
            <p:nvPr/>
          </p:nvGrpSpPr>
          <p:grpSpPr>
            <a:xfrm>
              <a:off x="6512172" y="3582821"/>
              <a:ext cx="274201" cy="227911"/>
              <a:chOff x="5326667" y="1945245"/>
              <a:chExt cx="558000" cy="465599"/>
            </a:xfrm>
          </p:grpSpPr>
          <p:sp>
            <p:nvSpPr>
              <p:cNvPr id="1010" name="Google Shape;1010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012" name="Google Shape;1012;p79"/>
            <p:cNvGrpSpPr/>
            <p:nvPr/>
          </p:nvGrpSpPr>
          <p:grpSpPr>
            <a:xfrm>
              <a:off x="6825497" y="3582821"/>
              <a:ext cx="274201" cy="227911"/>
              <a:chOff x="5326667" y="1945245"/>
              <a:chExt cx="558000" cy="465599"/>
            </a:xfrm>
          </p:grpSpPr>
          <p:sp>
            <p:nvSpPr>
              <p:cNvPr id="1013" name="Google Shape;1013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015" name="Google Shape;1015;p79"/>
            <p:cNvGrpSpPr/>
            <p:nvPr/>
          </p:nvGrpSpPr>
          <p:grpSpPr>
            <a:xfrm>
              <a:off x="7138822" y="3582821"/>
              <a:ext cx="274201" cy="227911"/>
              <a:chOff x="5326667" y="1945245"/>
              <a:chExt cx="558000" cy="465599"/>
            </a:xfrm>
          </p:grpSpPr>
          <p:sp>
            <p:nvSpPr>
              <p:cNvPr id="1016" name="Google Shape;1016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018" name="Google Shape;1018;p79"/>
            <p:cNvGrpSpPr/>
            <p:nvPr/>
          </p:nvGrpSpPr>
          <p:grpSpPr>
            <a:xfrm>
              <a:off x="7452147" y="3582821"/>
              <a:ext cx="274201" cy="227911"/>
              <a:chOff x="5326667" y="1945245"/>
              <a:chExt cx="558000" cy="465599"/>
            </a:xfrm>
          </p:grpSpPr>
          <p:sp>
            <p:nvSpPr>
              <p:cNvPr id="1019" name="Google Shape;1019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021" name="Google Shape;1021;p79"/>
            <p:cNvGrpSpPr/>
            <p:nvPr/>
          </p:nvGrpSpPr>
          <p:grpSpPr>
            <a:xfrm>
              <a:off x="7765472" y="3582821"/>
              <a:ext cx="274201" cy="227911"/>
              <a:chOff x="5326667" y="1945245"/>
              <a:chExt cx="558000" cy="465599"/>
            </a:xfrm>
          </p:grpSpPr>
          <p:sp>
            <p:nvSpPr>
              <p:cNvPr id="1022" name="Google Shape;1022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024" name="Google Shape;1024;p79"/>
            <p:cNvGrpSpPr/>
            <p:nvPr/>
          </p:nvGrpSpPr>
          <p:grpSpPr>
            <a:xfrm>
              <a:off x="8078797" y="3582821"/>
              <a:ext cx="274201" cy="227911"/>
              <a:chOff x="5326667" y="1945245"/>
              <a:chExt cx="558000" cy="465599"/>
            </a:xfrm>
          </p:grpSpPr>
          <p:sp>
            <p:nvSpPr>
              <p:cNvPr id="1025" name="Google Shape;1025;p79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79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sp>
        <p:nvSpPr>
          <p:cNvPr id="1027" name="Google Shape;1027;p79"/>
          <p:cNvSpPr/>
          <p:nvPr/>
        </p:nvSpPr>
        <p:spPr>
          <a:xfrm rot="10800000">
            <a:off x="7213225" y="3664634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gradFill>
            <a:gsLst>
              <a:gs pos="0">
                <a:srgbClr val="990000"/>
              </a:gs>
              <a:gs pos="48000">
                <a:srgbClr val="990000"/>
              </a:gs>
              <a:gs pos="52000">
                <a:srgbClr val="D8750E"/>
              </a:gs>
              <a:gs pos="100000">
                <a:srgbClr val="D8750E"/>
              </a:gs>
            </a:gsLst>
            <a:lin ang="10800025" scaled="0"/>
          </a:gradFill>
          <a:ln cap="flat" cmpd="sng" w="19050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8" name="Google Shape;1028;p79"/>
          <p:cNvSpPr/>
          <p:nvPr/>
        </p:nvSpPr>
        <p:spPr>
          <a:xfrm>
            <a:off x="6838525" y="4165342"/>
            <a:ext cx="19404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B5394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79"/>
          <p:cNvSpPr/>
          <p:nvPr/>
        </p:nvSpPr>
        <p:spPr>
          <a:xfrm>
            <a:off x="7820250" y="3632034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3A9163"/>
          </a:solidFill>
          <a:ln cap="flat" cmpd="sng" w="19050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30" name="Google Shape;1030;p79"/>
          <p:cNvGrpSpPr/>
          <p:nvPr/>
        </p:nvGrpSpPr>
        <p:grpSpPr>
          <a:xfrm>
            <a:off x="2076597" y="3366000"/>
            <a:ext cx="274201" cy="227911"/>
            <a:chOff x="5326667" y="1945245"/>
            <a:chExt cx="558000" cy="465599"/>
          </a:xfrm>
        </p:grpSpPr>
        <p:sp>
          <p:nvSpPr>
            <p:cNvPr id="1031" name="Google Shape;1031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033" name="Google Shape;1033;p79"/>
          <p:cNvGrpSpPr/>
          <p:nvPr/>
        </p:nvGrpSpPr>
        <p:grpSpPr>
          <a:xfrm>
            <a:off x="7629322" y="3366109"/>
            <a:ext cx="274201" cy="227911"/>
            <a:chOff x="5326667" y="1945245"/>
            <a:chExt cx="558000" cy="465599"/>
          </a:xfrm>
        </p:grpSpPr>
        <p:sp>
          <p:nvSpPr>
            <p:cNvPr id="1034" name="Google Shape;1034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A46F30"/>
            </a:solidFill>
            <a:ln cap="flat" cmpd="sng" w="9525">
              <a:solidFill>
                <a:srgbClr val="A46F3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A46F30"/>
            </a:solidFill>
            <a:ln cap="flat" cmpd="sng" w="9525">
              <a:solidFill>
                <a:srgbClr val="A46F3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cxnSp>
        <p:nvCxnSpPr>
          <p:cNvPr id="1036" name="Google Shape;1036;p79"/>
          <p:cNvCxnSpPr>
            <a:stCxn id="908" idx="1"/>
            <a:endCxn id="1032" idx="0"/>
          </p:cNvCxnSpPr>
          <p:nvPr/>
        </p:nvCxnSpPr>
        <p:spPr>
          <a:xfrm rot="5400000">
            <a:off x="2708096" y="2440460"/>
            <a:ext cx="608400" cy="1438800"/>
          </a:xfrm>
          <a:prstGeom prst="curvedConnector2">
            <a:avLst/>
          </a:prstGeom>
          <a:noFill/>
          <a:ln cap="flat" cmpd="sng" w="19050">
            <a:solidFill>
              <a:srgbClr val="EC7835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1037" name="Google Shape;1037;p79"/>
          <p:cNvGrpSpPr/>
          <p:nvPr/>
        </p:nvGrpSpPr>
        <p:grpSpPr>
          <a:xfrm>
            <a:off x="4842385" y="3366000"/>
            <a:ext cx="274201" cy="227911"/>
            <a:chOff x="5326667" y="1945245"/>
            <a:chExt cx="558000" cy="465599"/>
          </a:xfrm>
        </p:grpSpPr>
        <p:sp>
          <p:nvSpPr>
            <p:cNvPr id="1038" name="Google Shape;1038;p79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79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cxnSp>
        <p:nvCxnSpPr>
          <p:cNvPr id="1040" name="Google Shape;1040;p79"/>
          <p:cNvCxnSpPr>
            <a:stCxn id="911" idx="1"/>
            <a:endCxn id="1039" idx="2"/>
          </p:cNvCxnSpPr>
          <p:nvPr/>
        </p:nvCxnSpPr>
        <p:spPr>
          <a:xfrm flipH="1" rot="-5400000">
            <a:off x="4166821" y="2733860"/>
            <a:ext cx="608400" cy="852000"/>
          </a:xfrm>
          <a:prstGeom prst="curvedConnector2">
            <a:avLst/>
          </a:prstGeom>
          <a:noFill/>
          <a:ln cap="flat" cmpd="sng" w="19050">
            <a:solidFill>
              <a:srgbClr val="41A7D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041" name="Google Shape;1041;p79"/>
          <p:cNvCxnSpPr>
            <a:stCxn id="939" idx="1"/>
            <a:endCxn id="1035" idx="2"/>
          </p:cNvCxnSpPr>
          <p:nvPr/>
        </p:nvCxnSpPr>
        <p:spPr>
          <a:xfrm flipH="1" rot="-5400000">
            <a:off x="7130371" y="2910410"/>
            <a:ext cx="608400" cy="498900"/>
          </a:xfrm>
          <a:prstGeom prst="curvedConnector2">
            <a:avLst/>
          </a:prstGeom>
          <a:noFill/>
          <a:ln cap="flat" cmpd="sng" w="19050">
            <a:solidFill>
              <a:srgbClr val="A46F3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42" name="Google Shape;1042;p79"/>
          <p:cNvSpPr txBox="1"/>
          <p:nvPr/>
        </p:nvSpPr>
        <p:spPr>
          <a:xfrm>
            <a:off x="143975" y="1334056"/>
            <a:ext cx="3461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Responsables d’usine</a:t>
            </a:r>
            <a:endParaRPr sz="15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43" name="Google Shape;1043;p79"/>
          <p:cNvSpPr txBox="1"/>
          <p:nvPr/>
        </p:nvSpPr>
        <p:spPr>
          <a:xfrm>
            <a:off x="142950" y="2651778"/>
            <a:ext cx="1940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Chefs de département</a:t>
            </a:r>
            <a:endParaRPr sz="15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44" name="Google Shape;1044;p79"/>
          <p:cNvSpPr txBox="1"/>
          <p:nvPr/>
        </p:nvSpPr>
        <p:spPr>
          <a:xfrm>
            <a:off x="143975" y="3963300"/>
            <a:ext cx="1205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Supervis.</a:t>
            </a:r>
            <a:endParaRPr sz="15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45" name="Google Shape;1045;p79"/>
          <p:cNvSpPr/>
          <p:nvPr/>
        </p:nvSpPr>
        <p:spPr>
          <a:xfrm>
            <a:off x="4539635" y="1539835"/>
            <a:ext cx="274201" cy="32013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351C75"/>
          </a:solidFill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79"/>
          <p:cNvSpPr/>
          <p:nvPr/>
        </p:nvSpPr>
        <p:spPr>
          <a:xfrm>
            <a:off x="4594384" y="1343938"/>
            <a:ext cx="161425" cy="195898"/>
          </a:xfrm>
          <a:prstGeom prst="round2DiagRect">
            <a:avLst>
              <a:gd fmla="val 50000" name="adj1"/>
              <a:gd fmla="val 50000" name="adj2"/>
            </a:avLst>
          </a:prstGeom>
          <a:solidFill>
            <a:srgbClr val="351C75"/>
          </a:solidFill>
          <a:ln cap="flat" cmpd="sng" w="9525">
            <a:solidFill>
              <a:srgbClr val="351C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B5394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46" name="Google Shape;1046;p79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7" name="Google Shape;1047;p79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Balli 2023 (Healing Communities).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48" name="Google Shape;1048;p79"/>
          <p:cNvSpPr/>
          <p:nvPr/>
        </p:nvSpPr>
        <p:spPr>
          <a:xfrm rot="10800000">
            <a:off x="7185130" y="945418"/>
            <a:ext cx="316500" cy="145200"/>
          </a:xfrm>
          <a:prstGeom prst="upArrow">
            <a:avLst>
              <a:gd fmla="val 55898" name="adj1"/>
              <a:gd fmla="val 59122" name="adj2"/>
            </a:avLst>
          </a:prstGeom>
          <a:gradFill>
            <a:gsLst>
              <a:gs pos="0">
                <a:srgbClr val="990000"/>
              </a:gs>
              <a:gs pos="48000">
                <a:srgbClr val="990000"/>
              </a:gs>
              <a:gs pos="52000">
                <a:srgbClr val="D8750E"/>
              </a:gs>
              <a:gs pos="100000">
                <a:srgbClr val="D8750E"/>
              </a:gs>
            </a:gsLst>
            <a:lin ang="10800025" scaled="0"/>
          </a:gradFill>
          <a:ln cap="flat" cmpd="sng" w="19050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9" name="Google Shape;1049;p79"/>
          <p:cNvSpPr/>
          <p:nvPr/>
        </p:nvSpPr>
        <p:spPr>
          <a:xfrm>
            <a:off x="7185121" y="1248787"/>
            <a:ext cx="316500" cy="1452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3A9163"/>
          </a:solidFill>
          <a:ln cap="flat" cmpd="sng" w="19050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0" name="Google Shape;1050;p79"/>
          <p:cNvSpPr/>
          <p:nvPr/>
        </p:nvSpPr>
        <p:spPr>
          <a:xfrm>
            <a:off x="7185123" y="1542561"/>
            <a:ext cx="316500" cy="1509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B5394"/>
          </a:solidFill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79"/>
          <p:cNvSpPr txBox="1"/>
          <p:nvPr/>
        </p:nvSpPr>
        <p:spPr>
          <a:xfrm>
            <a:off x="7581450" y="895500"/>
            <a:ext cx="13383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Vision et Mission A</a:t>
            </a:r>
            <a:endParaRPr sz="12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Mission B</a:t>
            </a:r>
            <a:endParaRPr sz="12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Coopération</a:t>
            </a:r>
            <a:endParaRPr sz="12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52" name="Google Shape;1052;p79"/>
          <p:cNvSpPr/>
          <p:nvPr/>
        </p:nvSpPr>
        <p:spPr>
          <a:xfrm rot="10800000">
            <a:off x="4436838" y="1039091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gradFill>
            <a:gsLst>
              <a:gs pos="0">
                <a:srgbClr val="990000"/>
              </a:gs>
              <a:gs pos="48000">
                <a:srgbClr val="990000"/>
              </a:gs>
              <a:gs pos="52000">
                <a:srgbClr val="D8750E"/>
              </a:gs>
              <a:gs pos="100000">
                <a:srgbClr val="D8750E"/>
              </a:gs>
            </a:gsLst>
            <a:lin ang="10800025" scaled="0"/>
          </a:gradFill>
          <a:ln cap="flat" cmpd="sng" w="19050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80"/>
          <p:cNvSpPr/>
          <p:nvPr/>
        </p:nvSpPr>
        <p:spPr>
          <a:xfrm>
            <a:off x="2481390" y="297687"/>
            <a:ext cx="4501800" cy="4347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>
                <a:alpha val="8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80"/>
          <p:cNvSpPr/>
          <p:nvPr/>
        </p:nvSpPr>
        <p:spPr>
          <a:xfrm>
            <a:off x="3064352" y="849099"/>
            <a:ext cx="3336300" cy="32154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80"/>
          <p:cNvSpPr/>
          <p:nvPr/>
        </p:nvSpPr>
        <p:spPr>
          <a:xfrm rot="-8017724">
            <a:off x="6277888" y="390401"/>
            <a:ext cx="709148" cy="816093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80"/>
          <p:cNvSpPr/>
          <p:nvPr/>
        </p:nvSpPr>
        <p:spPr>
          <a:xfrm>
            <a:off x="4110368" y="1873022"/>
            <a:ext cx="1323900" cy="11979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80"/>
          <p:cNvSpPr txBox="1"/>
          <p:nvPr/>
        </p:nvSpPr>
        <p:spPr>
          <a:xfrm>
            <a:off x="6858961" y="269401"/>
            <a:ext cx="190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 Absence de vision stratégique globale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1062" name="Google Shape;1062;p80"/>
          <p:cNvCxnSpPr>
            <a:stCxn id="1057" idx="3"/>
            <a:endCxn id="1060" idx="3"/>
          </p:cNvCxnSpPr>
          <p:nvPr/>
        </p:nvCxnSpPr>
        <p:spPr>
          <a:xfrm flipH="1" rot="10800000">
            <a:off x="3140663" y="2895596"/>
            <a:ext cx="1163700" cy="111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3" name="Google Shape;1063;p80"/>
          <p:cNvCxnSpPr>
            <a:stCxn id="1060" idx="4"/>
            <a:endCxn id="1057" idx="4"/>
          </p:cNvCxnSpPr>
          <p:nvPr/>
        </p:nvCxnSpPr>
        <p:spPr>
          <a:xfrm flipH="1">
            <a:off x="4732418" y="3070922"/>
            <a:ext cx="39900" cy="157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64" name="Google Shape;1064;p80"/>
          <p:cNvSpPr txBox="1"/>
          <p:nvPr/>
        </p:nvSpPr>
        <p:spPr>
          <a:xfrm>
            <a:off x="4200239" y="2142750"/>
            <a:ext cx="116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Jérôme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Coordination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065" name="Google Shape;1065;p80"/>
          <p:cNvCxnSpPr>
            <a:endCxn id="1057" idx="6"/>
          </p:cNvCxnSpPr>
          <p:nvPr/>
        </p:nvCxnSpPr>
        <p:spPr>
          <a:xfrm flipH="1" rot="10800000">
            <a:off x="5402790" y="2471487"/>
            <a:ext cx="1580400" cy="14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66" name="Google Shape;1066;p80"/>
          <p:cNvSpPr txBox="1"/>
          <p:nvPr/>
        </p:nvSpPr>
        <p:spPr>
          <a:xfrm rot="-2966393">
            <a:off x="5121349" y="2968899"/>
            <a:ext cx="1041299" cy="461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Cécile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(nouvelle)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67" name="Google Shape;1067;p80"/>
          <p:cNvSpPr txBox="1"/>
          <p:nvPr/>
        </p:nvSpPr>
        <p:spPr>
          <a:xfrm rot="1791933">
            <a:off x="3869901" y="3226103"/>
            <a:ext cx="971752" cy="4617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Delphine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(nouvelle)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068" name="Google Shape;1068;p80"/>
          <p:cNvCxnSpPr>
            <a:stCxn id="1057" idx="2"/>
            <a:endCxn id="1060" idx="2"/>
          </p:cNvCxnSpPr>
          <p:nvPr/>
        </p:nvCxnSpPr>
        <p:spPr>
          <a:xfrm>
            <a:off x="2481390" y="2471487"/>
            <a:ext cx="1629000" cy="600"/>
          </a:xfrm>
          <a:prstGeom prst="straightConnector1">
            <a:avLst/>
          </a:prstGeom>
          <a:noFill/>
          <a:ln cap="flat" cmpd="sng" w="476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69" name="Google Shape;1069;p80"/>
          <p:cNvSpPr txBox="1"/>
          <p:nvPr/>
        </p:nvSpPr>
        <p:spPr>
          <a:xfrm rot="3242940">
            <a:off x="3257891" y="2665499"/>
            <a:ext cx="860511" cy="461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Pierre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(ancien)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0" name="Google Shape;1070;p80"/>
          <p:cNvSpPr txBox="1"/>
          <p:nvPr/>
        </p:nvSpPr>
        <p:spPr>
          <a:xfrm rot="-3179654">
            <a:off x="3456545" y="1420420"/>
            <a:ext cx="860282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Sylvain </a:t>
            </a:r>
            <a:r>
              <a:rPr i="1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(ancien) 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71" name="Google Shape;1071;p80"/>
          <p:cNvSpPr txBox="1"/>
          <p:nvPr/>
        </p:nvSpPr>
        <p:spPr>
          <a:xfrm rot="-3005527">
            <a:off x="2986793" y="1065974"/>
            <a:ext cx="860409" cy="277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19 ETP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072" name="Google Shape;1072;p80"/>
          <p:cNvCxnSpPr>
            <a:stCxn id="1060" idx="0"/>
            <a:endCxn id="1057" idx="0"/>
          </p:cNvCxnSpPr>
          <p:nvPr/>
        </p:nvCxnSpPr>
        <p:spPr>
          <a:xfrm rot="10800000">
            <a:off x="4732418" y="297722"/>
            <a:ext cx="39900" cy="157530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3" name="Google Shape;1073;p80"/>
          <p:cNvCxnSpPr/>
          <p:nvPr/>
        </p:nvCxnSpPr>
        <p:spPr>
          <a:xfrm flipH="1" rot="10800000">
            <a:off x="5268834" y="2118956"/>
            <a:ext cx="179700" cy="13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miter lim="800000"/>
            <a:headEnd len="med" w="med" type="stealth"/>
            <a:tailEnd len="med" w="med" type="stealth"/>
          </a:ln>
        </p:spPr>
      </p:cxnSp>
      <p:cxnSp>
        <p:nvCxnSpPr>
          <p:cNvPr id="1074" name="Google Shape;1074;p80"/>
          <p:cNvCxnSpPr/>
          <p:nvPr/>
        </p:nvCxnSpPr>
        <p:spPr>
          <a:xfrm>
            <a:off x="5155926" y="2798486"/>
            <a:ext cx="167400" cy="157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miter lim="800000"/>
            <a:headEnd len="med" w="med" type="stealth"/>
            <a:tailEnd len="med" w="med" type="stealth"/>
          </a:ln>
        </p:spPr>
      </p:cxnSp>
      <p:cxnSp>
        <p:nvCxnSpPr>
          <p:cNvPr id="1075" name="Google Shape;1075;p80"/>
          <p:cNvCxnSpPr/>
          <p:nvPr/>
        </p:nvCxnSpPr>
        <p:spPr>
          <a:xfrm flipH="1">
            <a:off x="4611773" y="2925184"/>
            <a:ext cx="82500" cy="21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miter lim="800000"/>
            <a:headEnd len="med" w="med" type="stealth"/>
            <a:tailEnd len="med" w="med" type="stealth"/>
          </a:ln>
        </p:spPr>
      </p:cxnSp>
      <p:cxnSp>
        <p:nvCxnSpPr>
          <p:cNvPr id="1076" name="Google Shape;1076;p80"/>
          <p:cNvCxnSpPr/>
          <p:nvPr/>
        </p:nvCxnSpPr>
        <p:spPr>
          <a:xfrm flipH="1">
            <a:off x="4072069" y="2630977"/>
            <a:ext cx="201900" cy="123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miter lim="800000"/>
            <a:headEnd len="med" w="med" type="stealth"/>
            <a:tailEnd len="med" w="med" type="stealth"/>
          </a:ln>
        </p:spPr>
      </p:cxnSp>
      <p:cxnSp>
        <p:nvCxnSpPr>
          <p:cNvPr id="1077" name="Google Shape;1077;p80"/>
          <p:cNvCxnSpPr/>
          <p:nvPr/>
        </p:nvCxnSpPr>
        <p:spPr>
          <a:xfrm>
            <a:off x="4101685" y="2124898"/>
            <a:ext cx="210600" cy="164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miter lim="800000"/>
            <a:headEnd len="med" w="med" type="stealth"/>
            <a:tailEnd len="med" w="med" type="stealth"/>
          </a:ln>
        </p:spPr>
      </p:cxnSp>
      <p:sp>
        <p:nvSpPr>
          <p:cNvPr id="1078" name="Google Shape;1078;p80"/>
          <p:cNvSpPr/>
          <p:nvPr/>
        </p:nvSpPr>
        <p:spPr>
          <a:xfrm>
            <a:off x="381550" y="182262"/>
            <a:ext cx="1814400" cy="10254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Bureau</a:t>
            </a:r>
            <a:endParaRPr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079" name="Google Shape;1079;p80"/>
          <p:cNvSpPr/>
          <p:nvPr/>
        </p:nvSpPr>
        <p:spPr>
          <a:xfrm>
            <a:off x="1233474" y="604956"/>
            <a:ext cx="1104000" cy="1023600"/>
          </a:xfrm>
          <a:prstGeom prst="ellipse">
            <a:avLst/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080" name="Google Shape;1080;p80"/>
          <p:cNvSpPr/>
          <p:nvPr/>
        </p:nvSpPr>
        <p:spPr>
          <a:xfrm flipH="1" rot="-3683607">
            <a:off x="2466647" y="922313"/>
            <a:ext cx="350256" cy="1459972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12700">
            <a:solidFill>
              <a:srgbClr val="000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5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DUD</a:t>
            </a:r>
            <a:endParaRPr sz="15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081" name="Google Shape;1081;p80"/>
          <p:cNvSpPr/>
          <p:nvPr/>
        </p:nvSpPr>
        <p:spPr>
          <a:xfrm>
            <a:off x="4603000" y="1200314"/>
            <a:ext cx="282474" cy="249966"/>
          </a:xfrm>
          <a:prstGeom prst="lightningBolt">
            <a:avLst/>
          </a:prstGeom>
          <a:solidFill>
            <a:schemeClr val="dk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80"/>
          <p:cNvSpPr txBox="1"/>
          <p:nvPr/>
        </p:nvSpPr>
        <p:spPr>
          <a:xfrm rot="2924892">
            <a:off x="5134811" y="1471283"/>
            <a:ext cx="957278" cy="4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Valérie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(nouvelle</a:t>
            </a: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083" name="Google Shape;1083;p80"/>
          <p:cNvCxnSpPr/>
          <p:nvPr/>
        </p:nvCxnSpPr>
        <p:spPr>
          <a:xfrm rot="10800000">
            <a:off x="5640381" y="2289755"/>
            <a:ext cx="0" cy="32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cxnSp>
        <p:nvCxnSpPr>
          <p:cNvPr id="1084" name="Google Shape;1084;p80"/>
          <p:cNvCxnSpPr/>
          <p:nvPr/>
        </p:nvCxnSpPr>
        <p:spPr>
          <a:xfrm>
            <a:off x="4595304" y="3808359"/>
            <a:ext cx="360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cxnSp>
        <p:nvCxnSpPr>
          <p:cNvPr id="1085" name="Google Shape;1085;p80"/>
          <p:cNvCxnSpPr/>
          <p:nvPr/>
        </p:nvCxnSpPr>
        <p:spPr>
          <a:xfrm>
            <a:off x="3633806" y="3306854"/>
            <a:ext cx="228900" cy="22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sp>
        <p:nvSpPr>
          <p:cNvPr id="1086" name="Google Shape;1086;p80"/>
          <p:cNvSpPr txBox="1"/>
          <p:nvPr/>
        </p:nvSpPr>
        <p:spPr>
          <a:xfrm rot="2890837">
            <a:off x="5680554" y="1104766"/>
            <a:ext cx="860248" cy="276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43 ETP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7" name="Google Shape;1087;p80"/>
          <p:cNvSpPr txBox="1"/>
          <p:nvPr/>
        </p:nvSpPr>
        <p:spPr>
          <a:xfrm rot="-2879787">
            <a:off x="5655368" y="3560685"/>
            <a:ext cx="860311" cy="276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58  ETP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8" name="Google Shape;1088;p80"/>
          <p:cNvSpPr txBox="1"/>
          <p:nvPr/>
        </p:nvSpPr>
        <p:spPr>
          <a:xfrm rot="1690980">
            <a:off x="3555233" y="3978949"/>
            <a:ext cx="860066" cy="277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6  ETP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89" name="Google Shape;1089;p80"/>
          <p:cNvSpPr txBox="1"/>
          <p:nvPr/>
        </p:nvSpPr>
        <p:spPr>
          <a:xfrm rot="3869881">
            <a:off x="2601943" y="3008829"/>
            <a:ext cx="860542" cy="277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14  ETP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0" name="Google Shape;1090;p80"/>
          <p:cNvSpPr/>
          <p:nvPr/>
        </p:nvSpPr>
        <p:spPr>
          <a:xfrm rot="-8402547">
            <a:off x="3072377" y="3884315"/>
            <a:ext cx="506836" cy="103514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1270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 R </a:t>
            </a:r>
            <a:br>
              <a:rPr lang="en-GB" sz="15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</a:br>
            <a:r>
              <a:rPr lang="en-GB" sz="15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S</a:t>
            </a:r>
            <a:endParaRPr sz="15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1091" name="Google Shape;1091;p80"/>
          <p:cNvCxnSpPr/>
          <p:nvPr/>
        </p:nvCxnSpPr>
        <p:spPr>
          <a:xfrm>
            <a:off x="3389793" y="2251890"/>
            <a:ext cx="19800" cy="415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sp>
        <p:nvSpPr>
          <p:cNvPr id="1092" name="Google Shape;1092;p80"/>
          <p:cNvSpPr/>
          <p:nvPr/>
        </p:nvSpPr>
        <p:spPr>
          <a:xfrm rot="-6425269">
            <a:off x="2020032" y="2685259"/>
            <a:ext cx="593186" cy="119927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1270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5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 R </a:t>
            </a:r>
            <a:br>
              <a:rPr i="0" lang="en-GB" sz="15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</a:br>
            <a:r>
              <a:rPr i="0" lang="en-GB" sz="15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S</a:t>
            </a:r>
            <a:endParaRPr sz="15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093" name="Google Shape;1093;p80"/>
          <p:cNvSpPr/>
          <p:nvPr/>
        </p:nvSpPr>
        <p:spPr>
          <a:xfrm rot="6827355">
            <a:off x="6799799" y="2919205"/>
            <a:ext cx="443262" cy="120636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1270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5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ARS</a:t>
            </a:r>
            <a:endParaRPr sz="15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094" name="Google Shape;1094;p80"/>
          <p:cNvSpPr/>
          <p:nvPr/>
        </p:nvSpPr>
        <p:spPr>
          <a:xfrm rot="-3040697">
            <a:off x="2573831" y="285001"/>
            <a:ext cx="486686" cy="112682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1270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5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ARS</a:t>
            </a:r>
            <a:endParaRPr sz="15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095" name="Google Shape;1095;p80"/>
          <p:cNvSpPr/>
          <p:nvPr/>
        </p:nvSpPr>
        <p:spPr>
          <a:xfrm rot="4637006">
            <a:off x="6817500" y="997500"/>
            <a:ext cx="486534" cy="112691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1270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5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ARS</a:t>
            </a:r>
            <a:endParaRPr sz="15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096" name="Google Shape;1096;p80"/>
          <p:cNvSpPr txBox="1"/>
          <p:nvPr/>
        </p:nvSpPr>
        <p:spPr>
          <a:xfrm>
            <a:off x="1123525" y="916650"/>
            <a:ext cx="132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Présidence</a:t>
            </a:r>
            <a:endParaRPr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097" name="Google Shape;1097;p80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98" name="Google Shape;1098;p80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Oswald 2023.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81"/>
          <p:cNvSpPr txBox="1"/>
          <p:nvPr/>
        </p:nvSpPr>
        <p:spPr>
          <a:xfrm rot="-2117287">
            <a:off x="3274461" y="628694"/>
            <a:ext cx="784679" cy="307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Siège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4" name="Google Shape;1104;p81"/>
          <p:cNvSpPr/>
          <p:nvPr/>
        </p:nvSpPr>
        <p:spPr>
          <a:xfrm>
            <a:off x="2780979" y="550500"/>
            <a:ext cx="4360500" cy="42111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>
                <a:alpha val="8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81"/>
          <p:cNvSpPr/>
          <p:nvPr/>
        </p:nvSpPr>
        <p:spPr>
          <a:xfrm>
            <a:off x="3345647" y="1084609"/>
            <a:ext cx="3231300" cy="31146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81"/>
          <p:cNvSpPr/>
          <p:nvPr/>
        </p:nvSpPr>
        <p:spPr>
          <a:xfrm rot="-8018240">
            <a:off x="6613278" y="934293"/>
            <a:ext cx="686866" cy="79062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81"/>
          <p:cNvSpPr/>
          <p:nvPr/>
        </p:nvSpPr>
        <p:spPr>
          <a:xfrm>
            <a:off x="4358837" y="2076400"/>
            <a:ext cx="1282200" cy="11601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81"/>
          <p:cNvSpPr txBox="1"/>
          <p:nvPr/>
        </p:nvSpPr>
        <p:spPr>
          <a:xfrm>
            <a:off x="7021174" y="523102"/>
            <a:ext cx="1844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Formalisation en cours d’un projet global d’établissement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09" name="Google Shape;1109;p81"/>
          <p:cNvCxnSpPr>
            <a:stCxn id="1104" idx="3"/>
            <a:endCxn id="1107" idx="3"/>
          </p:cNvCxnSpPr>
          <p:nvPr/>
        </p:nvCxnSpPr>
        <p:spPr>
          <a:xfrm flipH="1" rot="10800000">
            <a:off x="3419559" y="3066699"/>
            <a:ext cx="1127100" cy="1078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0" name="Google Shape;1110;p81"/>
          <p:cNvCxnSpPr>
            <a:stCxn id="1107" idx="4"/>
            <a:endCxn id="1104" idx="4"/>
          </p:cNvCxnSpPr>
          <p:nvPr/>
        </p:nvCxnSpPr>
        <p:spPr>
          <a:xfrm flipH="1">
            <a:off x="4961237" y="3236500"/>
            <a:ext cx="38700" cy="152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11" name="Google Shape;1111;p81"/>
          <p:cNvSpPr txBox="1"/>
          <p:nvPr/>
        </p:nvSpPr>
        <p:spPr>
          <a:xfrm>
            <a:off x="4531198" y="2340162"/>
            <a:ext cx="954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Fabien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DG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12" name="Google Shape;1112;p81"/>
          <p:cNvCxnSpPr>
            <a:endCxn id="1104" idx="6"/>
          </p:cNvCxnSpPr>
          <p:nvPr/>
        </p:nvCxnSpPr>
        <p:spPr>
          <a:xfrm flipH="1" rot="10800000">
            <a:off x="5610579" y="2656050"/>
            <a:ext cx="1530900" cy="1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13" name="Google Shape;1113;p81"/>
          <p:cNvSpPr txBox="1"/>
          <p:nvPr/>
        </p:nvSpPr>
        <p:spPr>
          <a:xfrm rot="-2968015">
            <a:off x="5463452" y="3205331"/>
            <a:ext cx="792599" cy="307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Nicola</a:t>
            </a:r>
            <a:endParaRPr i="1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4" name="Google Shape;1114;p81"/>
          <p:cNvSpPr txBox="1"/>
          <p:nvPr/>
        </p:nvSpPr>
        <p:spPr>
          <a:xfrm rot="1792049">
            <a:off x="4040110" y="3562484"/>
            <a:ext cx="1043383" cy="307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Samantha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15" name="Google Shape;1115;p81"/>
          <p:cNvCxnSpPr/>
          <p:nvPr/>
        </p:nvCxnSpPr>
        <p:spPr>
          <a:xfrm>
            <a:off x="2815216" y="2666328"/>
            <a:ext cx="1578000" cy="600"/>
          </a:xfrm>
          <a:prstGeom prst="straightConnector1">
            <a:avLst/>
          </a:prstGeom>
          <a:noFill/>
          <a:ln cap="flat" cmpd="sng" w="9525">
            <a:solidFill>
              <a:srgbClr val="70AD4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16" name="Google Shape;1116;p81"/>
          <p:cNvSpPr txBox="1"/>
          <p:nvPr/>
        </p:nvSpPr>
        <p:spPr>
          <a:xfrm rot="1789911">
            <a:off x="5013952" y="1452074"/>
            <a:ext cx="833440" cy="307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ESAT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17" name="Google Shape;1117;p81"/>
          <p:cNvCxnSpPr>
            <a:stCxn id="1107" idx="0"/>
            <a:endCxn id="1104" idx="0"/>
          </p:cNvCxnSpPr>
          <p:nvPr/>
        </p:nvCxnSpPr>
        <p:spPr>
          <a:xfrm rot="10800000">
            <a:off x="4961237" y="550600"/>
            <a:ext cx="38700" cy="1525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18" name="Google Shape;1118;p81"/>
          <p:cNvSpPr/>
          <p:nvPr/>
        </p:nvSpPr>
        <p:spPr>
          <a:xfrm>
            <a:off x="278725" y="511253"/>
            <a:ext cx="1757700" cy="9933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Bureau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9" name="Google Shape;1119;p81"/>
          <p:cNvSpPr/>
          <p:nvPr/>
        </p:nvSpPr>
        <p:spPr>
          <a:xfrm>
            <a:off x="1283226" y="1087200"/>
            <a:ext cx="1069200" cy="991500"/>
          </a:xfrm>
          <a:prstGeom prst="ellipse">
            <a:avLst/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0" name="Google Shape;1120;p81"/>
          <p:cNvSpPr txBox="1"/>
          <p:nvPr/>
        </p:nvSpPr>
        <p:spPr>
          <a:xfrm rot="3635098">
            <a:off x="5628562" y="2050787"/>
            <a:ext cx="833788" cy="30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Alexis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1" name="Google Shape;1121;p81"/>
          <p:cNvSpPr txBox="1"/>
          <p:nvPr/>
        </p:nvSpPr>
        <p:spPr>
          <a:xfrm rot="3449641">
            <a:off x="6223609" y="1780146"/>
            <a:ext cx="833476" cy="307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43 ETP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2" name="Google Shape;1122;p81"/>
          <p:cNvSpPr txBox="1"/>
          <p:nvPr/>
        </p:nvSpPr>
        <p:spPr>
          <a:xfrm rot="-2878560">
            <a:off x="5943864" y="3699854"/>
            <a:ext cx="833530" cy="307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58  ETP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3" name="Google Shape;1123;p81"/>
          <p:cNvSpPr txBox="1"/>
          <p:nvPr/>
        </p:nvSpPr>
        <p:spPr>
          <a:xfrm rot="1940394">
            <a:off x="3761191" y="4150024"/>
            <a:ext cx="833363" cy="307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6  ETP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4" name="Google Shape;1124;p81"/>
          <p:cNvSpPr txBox="1"/>
          <p:nvPr/>
        </p:nvSpPr>
        <p:spPr>
          <a:xfrm rot="1538014">
            <a:off x="5339809" y="828296"/>
            <a:ext cx="833537" cy="30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14  ETP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5" name="Google Shape;1125;p81"/>
          <p:cNvSpPr/>
          <p:nvPr/>
        </p:nvSpPr>
        <p:spPr>
          <a:xfrm rot="-4347512">
            <a:off x="2677261" y="158255"/>
            <a:ext cx="650971" cy="1028499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3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</a:t>
            </a:r>
            <a:endParaRPr sz="9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3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POM</a:t>
            </a:r>
            <a:endParaRPr sz="9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1126" name="Google Shape;1126;p81"/>
          <p:cNvCxnSpPr/>
          <p:nvPr/>
        </p:nvCxnSpPr>
        <p:spPr>
          <a:xfrm rot="10800000">
            <a:off x="4435945" y="1182680"/>
            <a:ext cx="299700" cy="954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27" name="Google Shape;1127;p81"/>
          <p:cNvSpPr txBox="1"/>
          <p:nvPr/>
        </p:nvSpPr>
        <p:spPr>
          <a:xfrm rot="5111563">
            <a:off x="4322459" y="1393100"/>
            <a:ext cx="948637" cy="461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Sebastien RAF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128" name="Google Shape;1128;p81"/>
          <p:cNvSpPr txBox="1"/>
          <p:nvPr/>
        </p:nvSpPr>
        <p:spPr>
          <a:xfrm rot="3564239">
            <a:off x="3998942" y="1520703"/>
            <a:ext cx="721441" cy="461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Claire RH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129" name="Google Shape;1129;p81"/>
          <p:cNvSpPr/>
          <p:nvPr/>
        </p:nvSpPr>
        <p:spPr>
          <a:xfrm>
            <a:off x="401383" y="3363305"/>
            <a:ext cx="2655900" cy="1119000"/>
          </a:xfrm>
          <a:prstGeom prst="ellipse">
            <a:avLst/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Commissions préparatoires </a:t>
            </a:r>
            <a:endParaRPr sz="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Contrats de coopérations administrateurs / professionnels / bénéficiaires</a:t>
            </a:r>
            <a:endParaRPr sz="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0" name="Google Shape;1130;p81"/>
          <p:cNvSpPr/>
          <p:nvPr/>
        </p:nvSpPr>
        <p:spPr>
          <a:xfrm rot="319829">
            <a:off x="312626" y="4438761"/>
            <a:ext cx="949406" cy="302489"/>
          </a:xfrm>
          <a:prstGeom prst="ellipse">
            <a:avLst/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Ethique</a:t>
            </a:r>
            <a:endParaRPr sz="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1" name="Google Shape;1131;p81"/>
          <p:cNvSpPr/>
          <p:nvPr/>
        </p:nvSpPr>
        <p:spPr>
          <a:xfrm rot="-192229">
            <a:off x="2337635" y="4360197"/>
            <a:ext cx="1073578" cy="338328"/>
          </a:xfrm>
          <a:prstGeom prst="ellipse">
            <a:avLst/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Parcours</a:t>
            </a:r>
            <a:endParaRPr sz="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2" name="Google Shape;1132;p81"/>
          <p:cNvSpPr/>
          <p:nvPr/>
        </p:nvSpPr>
        <p:spPr>
          <a:xfrm>
            <a:off x="1113846" y="4633591"/>
            <a:ext cx="1484100" cy="302700"/>
          </a:xfrm>
          <a:prstGeom prst="ellipse">
            <a:avLst/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Evénements</a:t>
            </a:r>
            <a:endParaRPr sz="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3" name="Google Shape;1133;p81"/>
          <p:cNvSpPr/>
          <p:nvPr/>
        </p:nvSpPr>
        <p:spPr>
          <a:xfrm rot="1841983">
            <a:off x="1316603" y="2856796"/>
            <a:ext cx="267952" cy="498759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81"/>
          <p:cNvSpPr/>
          <p:nvPr/>
        </p:nvSpPr>
        <p:spPr>
          <a:xfrm rot="-192147">
            <a:off x="2930490" y="4714721"/>
            <a:ext cx="843117" cy="169156"/>
          </a:xfrm>
          <a:prstGeom prst="ellipse">
            <a:avLst/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1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…</a:t>
            </a:r>
            <a:endParaRPr sz="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35" name="Google Shape;1135;p81"/>
          <p:cNvSpPr/>
          <p:nvPr/>
        </p:nvSpPr>
        <p:spPr>
          <a:xfrm rot="-5400000">
            <a:off x="4787566" y="2655657"/>
            <a:ext cx="283500" cy="7098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F3F3F3"/>
          </a:solidFill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81"/>
          <p:cNvSpPr txBox="1"/>
          <p:nvPr/>
        </p:nvSpPr>
        <p:spPr>
          <a:xfrm>
            <a:off x="4569103" y="2867925"/>
            <a:ext cx="707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endParaRPr/>
          </a:p>
        </p:txBody>
      </p:sp>
      <p:cxnSp>
        <p:nvCxnSpPr>
          <p:cNvPr id="1137" name="Google Shape;1137;p81"/>
          <p:cNvCxnSpPr>
            <a:endCxn id="1104" idx="7"/>
          </p:cNvCxnSpPr>
          <p:nvPr/>
        </p:nvCxnSpPr>
        <p:spPr>
          <a:xfrm flipH="1" rot="10800000">
            <a:off x="5436099" y="1167202"/>
            <a:ext cx="1066800" cy="111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8" name="Google Shape;1138;p81"/>
          <p:cNvCxnSpPr/>
          <p:nvPr/>
        </p:nvCxnSpPr>
        <p:spPr>
          <a:xfrm rot="10800000">
            <a:off x="3894200" y="1469800"/>
            <a:ext cx="588900" cy="790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9" name="Google Shape;1139;p81"/>
          <p:cNvSpPr/>
          <p:nvPr/>
        </p:nvSpPr>
        <p:spPr>
          <a:xfrm>
            <a:off x="393475" y="1675253"/>
            <a:ext cx="4296000" cy="1272900"/>
          </a:xfrm>
          <a:prstGeom prst="ellipse">
            <a:avLst/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Contrat de vision (commission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i="0" lang="en-GB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stratégique)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0" name="Google Shape;1140;p81"/>
          <p:cNvSpPr/>
          <p:nvPr/>
        </p:nvSpPr>
        <p:spPr>
          <a:xfrm>
            <a:off x="2414297" y="2468075"/>
            <a:ext cx="2249700" cy="613800"/>
          </a:xfrm>
          <a:prstGeom prst="ellipse">
            <a:avLst/>
          </a:prstGeom>
          <a:solidFill>
            <a:srgbClr val="D9D9D9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Contrat de coopération CODIR</a:t>
            </a:r>
            <a:endParaRPr sz="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1" name="Google Shape;1141;p81"/>
          <p:cNvSpPr txBox="1"/>
          <p:nvPr/>
        </p:nvSpPr>
        <p:spPr>
          <a:xfrm>
            <a:off x="901150" y="1301250"/>
            <a:ext cx="18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Présidence</a:t>
            </a:r>
            <a:endParaRPr/>
          </a:p>
        </p:txBody>
      </p:sp>
      <p:sp>
        <p:nvSpPr>
          <p:cNvPr id="1142" name="Google Shape;1142;p81"/>
          <p:cNvSpPr/>
          <p:nvPr/>
        </p:nvSpPr>
        <p:spPr>
          <a:xfrm rot="-2105271">
            <a:off x="3776999" y="320715"/>
            <a:ext cx="1337087" cy="3117198"/>
          </a:xfrm>
          <a:prstGeom prst="ellipse">
            <a:avLst/>
          </a:prstGeom>
          <a:solidFill>
            <a:srgbClr val="E7E6E6">
              <a:alpha val="20780"/>
            </a:srgbClr>
          </a:solidFill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81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Oswald 2023.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4" name="Google Shape;1144;p81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82"/>
          <p:cNvSpPr/>
          <p:nvPr/>
        </p:nvSpPr>
        <p:spPr>
          <a:xfrm>
            <a:off x="6340315" y="2343033"/>
            <a:ext cx="1285200" cy="12351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0" name="Google Shape;1150;p82"/>
          <p:cNvSpPr/>
          <p:nvPr/>
        </p:nvSpPr>
        <p:spPr>
          <a:xfrm>
            <a:off x="5721504" y="1673941"/>
            <a:ext cx="2533200" cy="26082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82"/>
          <p:cNvSpPr/>
          <p:nvPr/>
        </p:nvSpPr>
        <p:spPr>
          <a:xfrm>
            <a:off x="1075042" y="1435049"/>
            <a:ext cx="2211900" cy="2162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p82"/>
          <p:cNvSpPr/>
          <p:nvPr/>
        </p:nvSpPr>
        <p:spPr>
          <a:xfrm>
            <a:off x="279372" y="687920"/>
            <a:ext cx="3801600" cy="36984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82"/>
          <p:cNvSpPr/>
          <p:nvPr/>
        </p:nvSpPr>
        <p:spPr>
          <a:xfrm>
            <a:off x="1854170" y="2233678"/>
            <a:ext cx="647100" cy="5946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82"/>
          <p:cNvSpPr txBox="1"/>
          <p:nvPr/>
        </p:nvSpPr>
        <p:spPr>
          <a:xfrm>
            <a:off x="1806551" y="2287275"/>
            <a:ext cx="7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Co</a:t>
            </a:r>
            <a:r>
              <a:rPr i="0" lang="en-GB" sz="1000" u="none" cap="none" strike="noStrike">
                <a:solidFill>
                  <a:srgbClr val="ED7D31"/>
                </a:solidFill>
                <a:latin typeface="Nunito Medium"/>
                <a:ea typeface="Nunito Medium"/>
                <a:cs typeface="Nunito Medium"/>
                <a:sym typeface="Nunito Medium"/>
              </a:rPr>
              <a:t> </a:t>
            </a:r>
            <a:r>
              <a:rPr i="0" lang="en-GB" sz="10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direction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1155" name="Google Shape;1155;p82"/>
          <p:cNvCxnSpPr/>
          <p:nvPr/>
        </p:nvCxnSpPr>
        <p:spPr>
          <a:xfrm>
            <a:off x="2276411" y="3286617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6" name="Google Shape;1156;p82"/>
          <p:cNvSpPr txBox="1"/>
          <p:nvPr/>
        </p:nvSpPr>
        <p:spPr>
          <a:xfrm>
            <a:off x="3099696" y="1683693"/>
            <a:ext cx="80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Equipe Theo </a:t>
            </a:r>
            <a:endParaRPr i="1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57" name="Google Shape;1157;p82"/>
          <p:cNvCxnSpPr>
            <a:stCxn id="1153" idx="3"/>
          </p:cNvCxnSpPr>
          <p:nvPr/>
        </p:nvCxnSpPr>
        <p:spPr>
          <a:xfrm flipH="1">
            <a:off x="964036" y="2741201"/>
            <a:ext cx="984900" cy="12390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8" name="Google Shape;1158;p82"/>
          <p:cNvSpPr txBox="1"/>
          <p:nvPr/>
        </p:nvSpPr>
        <p:spPr>
          <a:xfrm>
            <a:off x="391321" y="1655002"/>
            <a:ext cx="93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Equipe </a:t>
            </a:r>
            <a:br>
              <a:rPr lang="en-GB" sz="1000">
                <a:latin typeface="Nunito"/>
                <a:ea typeface="Nunito"/>
                <a:cs typeface="Nunito"/>
                <a:sym typeface="Nunito"/>
              </a:rPr>
            </a:b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Traec</a:t>
            </a:r>
            <a:endParaRPr i="1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59" name="Google Shape;1159;p82"/>
          <p:cNvSpPr txBox="1"/>
          <p:nvPr/>
        </p:nvSpPr>
        <p:spPr>
          <a:xfrm>
            <a:off x="1490419" y="941816"/>
            <a:ext cx="146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Equipe Appui Ressources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60" name="Google Shape;1160;p82"/>
          <p:cNvCxnSpPr>
            <a:stCxn id="1153" idx="7"/>
          </p:cNvCxnSpPr>
          <p:nvPr/>
        </p:nvCxnSpPr>
        <p:spPr>
          <a:xfrm flipH="1" rot="10800000">
            <a:off x="2406504" y="1025055"/>
            <a:ext cx="880500" cy="12957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1" name="Google Shape;1161;p82"/>
          <p:cNvCxnSpPr>
            <a:endCxn id="1153" idx="5"/>
          </p:cNvCxnSpPr>
          <p:nvPr/>
        </p:nvCxnSpPr>
        <p:spPr>
          <a:xfrm rot="10800000">
            <a:off x="2406504" y="2741201"/>
            <a:ext cx="916200" cy="12699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2" name="Google Shape;1162;p82"/>
          <p:cNvSpPr txBox="1"/>
          <p:nvPr/>
        </p:nvSpPr>
        <p:spPr>
          <a:xfrm>
            <a:off x="1476295" y="3737725"/>
            <a:ext cx="14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Equipe </a:t>
            </a:r>
            <a:b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formation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63" name="Google Shape;1163;p82"/>
          <p:cNvCxnSpPr>
            <a:stCxn id="1153" idx="1"/>
          </p:cNvCxnSpPr>
          <p:nvPr/>
        </p:nvCxnSpPr>
        <p:spPr>
          <a:xfrm rot="10800000">
            <a:off x="1103536" y="1025055"/>
            <a:ext cx="845400" cy="12957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4" name="Google Shape;1164;p82"/>
          <p:cNvSpPr txBox="1"/>
          <p:nvPr/>
        </p:nvSpPr>
        <p:spPr>
          <a:xfrm>
            <a:off x="1052100" y="2103200"/>
            <a:ext cx="91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Coordinateur </a:t>
            </a:r>
            <a:br>
              <a:rPr i="1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</a:br>
            <a:r>
              <a:rPr i="1" lang="en-GB" sz="900">
                <a:latin typeface="Nunito Medium"/>
                <a:ea typeface="Nunito Medium"/>
                <a:cs typeface="Nunito Medium"/>
                <a:sym typeface="Nunito Medium"/>
              </a:rPr>
              <a:t>Traec</a:t>
            </a:r>
            <a:endParaRPr i="1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1165" name="Google Shape;1165;p82"/>
          <p:cNvCxnSpPr>
            <a:stCxn id="1153" idx="6"/>
            <a:endCxn id="1152" idx="6"/>
          </p:cNvCxnSpPr>
          <p:nvPr/>
        </p:nvCxnSpPr>
        <p:spPr>
          <a:xfrm>
            <a:off x="2501270" y="2530978"/>
            <a:ext cx="1579800" cy="60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6" name="Google Shape;1166;p82"/>
          <p:cNvSpPr txBox="1"/>
          <p:nvPr/>
        </p:nvSpPr>
        <p:spPr>
          <a:xfrm>
            <a:off x="442449" y="2875140"/>
            <a:ext cx="80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Equipe Expo</a:t>
            </a:r>
            <a:endParaRPr i="1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7" name="Google Shape;1167;p82"/>
          <p:cNvSpPr txBox="1"/>
          <p:nvPr/>
        </p:nvSpPr>
        <p:spPr>
          <a:xfrm>
            <a:off x="3130096" y="2941134"/>
            <a:ext cx="833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Equipe Tralim</a:t>
            </a:r>
            <a:endParaRPr i="1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68" name="Google Shape;1168;p82"/>
          <p:cNvCxnSpPr>
            <a:stCxn id="1153" idx="2"/>
            <a:endCxn id="1152" idx="2"/>
          </p:cNvCxnSpPr>
          <p:nvPr/>
        </p:nvCxnSpPr>
        <p:spPr>
          <a:xfrm flipH="1">
            <a:off x="279470" y="2530978"/>
            <a:ext cx="1574700" cy="60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9" name="Google Shape;1169;p82"/>
          <p:cNvSpPr txBox="1"/>
          <p:nvPr/>
        </p:nvSpPr>
        <p:spPr>
          <a:xfrm>
            <a:off x="2444250" y="2086775"/>
            <a:ext cx="89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Coordinateur </a:t>
            </a:r>
            <a:r>
              <a:rPr i="1" lang="en-GB" sz="900">
                <a:latin typeface="Nunito Medium"/>
                <a:ea typeface="Nunito Medium"/>
                <a:cs typeface="Nunito Medium"/>
                <a:sym typeface="Nunito Medium"/>
              </a:rPr>
              <a:t>Theo</a:t>
            </a:r>
            <a:endParaRPr i="1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170" name="Google Shape;1170;p82"/>
          <p:cNvSpPr txBox="1"/>
          <p:nvPr/>
        </p:nvSpPr>
        <p:spPr>
          <a:xfrm>
            <a:off x="2395526" y="2661300"/>
            <a:ext cx="89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Coordinateur </a:t>
            </a:r>
            <a:r>
              <a:rPr i="1" lang="en-GB" sz="900">
                <a:latin typeface="Nunito Medium"/>
                <a:ea typeface="Nunito Medium"/>
                <a:cs typeface="Nunito Medium"/>
                <a:sym typeface="Nunito Medium"/>
              </a:rPr>
              <a:t>Tralim</a:t>
            </a:r>
            <a:r>
              <a:rPr i="1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  </a:t>
            </a:r>
            <a:endParaRPr i="1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171" name="Google Shape;1171;p82"/>
          <p:cNvSpPr txBox="1"/>
          <p:nvPr/>
        </p:nvSpPr>
        <p:spPr>
          <a:xfrm>
            <a:off x="1675525" y="1698800"/>
            <a:ext cx="1057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Coordinateur Appui Ressources </a:t>
            </a:r>
            <a:endParaRPr i="1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172" name="Google Shape;1172;p82"/>
          <p:cNvSpPr txBox="1"/>
          <p:nvPr/>
        </p:nvSpPr>
        <p:spPr>
          <a:xfrm>
            <a:off x="1718000" y="3067750"/>
            <a:ext cx="91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Coordinateur Formation </a:t>
            </a:r>
            <a:endParaRPr i="1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173" name="Google Shape;1173;p82"/>
          <p:cNvSpPr txBox="1"/>
          <p:nvPr/>
        </p:nvSpPr>
        <p:spPr>
          <a:xfrm>
            <a:off x="981797" y="2612575"/>
            <a:ext cx="93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Coordinateur </a:t>
            </a:r>
            <a:r>
              <a:rPr i="1" lang="en-GB" sz="900">
                <a:latin typeface="Nunito Medium"/>
                <a:ea typeface="Nunito Medium"/>
                <a:cs typeface="Nunito Medium"/>
                <a:sym typeface="Nunito Medium"/>
              </a:rPr>
              <a:t>Expo</a:t>
            </a:r>
            <a:endParaRPr i="1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174" name="Google Shape;1174;p82"/>
          <p:cNvSpPr/>
          <p:nvPr/>
        </p:nvSpPr>
        <p:spPr>
          <a:xfrm>
            <a:off x="5075930" y="1154829"/>
            <a:ext cx="3801600" cy="3698700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5" name="Google Shape;1175;p82"/>
          <p:cNvSpPr/>
          <p:nvPr/>
        </p:nvSpPr>
        <p:spPr>
          <a:xfrm>
            <a:off x="6650788" y="2700634"/>
            <a:ext cx="647100" cy="5949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82"/>
          <p:cNvSpPr txBox="1"/>
          <p:nvPr/>
        </p:nvSpPr>
        <p:spPr>
          <a:xfrm>
            <a:off x="6595951" y="2859175"/>
            <a:ext cx="757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Président </a:t>
            </a:r>
            <a:endParaRPr sz="13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1177" name="Google Shape;1177;p82"/>
          <p:cNvCxnSpPr/>
          <p:nvPr/>
        </p:nvCxnSpPr>
        <p:spPr>
          <a:xfrm>
            <a:off x="7073045" y="3753605"/>
            <a:ext cx="0" cy="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8" name="Google Shape;1178;p82"/>
          <p:cNvSpPr txBox="1"/>
          <p:nvPr/>
        </p:nvSpPr>
        <p:spPr>
          <a:xfrm>
            <a:off x="8107631" y="2264083"/>
            <a:ext cx="800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Membres commission THEO</a:t>
            </a:r>
            <a:endParaRPr i="1" sz="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79" name="Google Shape;1179;p82"/>
          <p:cNvCxnSpPr/>
          <p:nvPr/>
        </p:nvCxnSpPr>
        <p:spPr>
          <a:xfrm flipH="1">
            <a:off x="5924126" y="4065963"/>
            <a:ext cx="324900" cy="5034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0" name="Google Shape;1180;p82"/>
          <p:cNvSpPr txBox="1"/>
          <p:nvPr/>
        </p:nvSpPr>
        <p:spPr>
          <a:xfrm>
            <a:off x="5051694" y="2131526"/>
            <a:ext cx="93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Membres </a:t>
            </a:r>
            <a:r>
              <a:rPr lang="en-GB" sz="900"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i="0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ommission </a:t>
            </a:r>
            <a:r>
              <a:rPr i="1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TRAEC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1" name="Google Shape;1181;p82"/>
          <p:cNvSpPr txBox="1"/>
          <p:nvPr/>
        </p:nvSpPr>
        <p:spPr>
          <a:xfrm>
            <a:off x="6500347" y="2345661"/>
            <a:ext cx="93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2 vice présidents</a:t>
            </a:r>
            <a:endParaRPr i="1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1182" name="Google Shape;1182;p82"/>
          <p:cNvCxnSpPr/>
          <p:nvPr/>
        </p:nvCxnSpPr>
        <p:spPr>
          <a:xfrm>
            <a:off x="8172450" y="3514725"/>
            <a:ext cx="597900" cy="1356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3" name="Google Shape;1183;p82"/>
          <p:cNvSpPr txBox="1"/>
          <p:nvPr/>
        </p:nvSpPr>
        <p:spPr>
          <a:xfrm>
            <a:off x="5145389" y="3396665"/>
            <a:ext cx="800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Membres commission EXPO </a:t>
            </a:r>
            <a:endParaRPr i="1" sz="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4" name="Google Shape;1184;p82"/>
          <p:cNvSpPr txBox="1"/>
          <p:nvPr/>
        </p:nvSpPr>
        <p:spPr>
          <a:xfrm>
            <a:off x="7334134" y="4122381"/>
            <a:ext cx="8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Membres commission TRALIM</a:t>
            </a:r>
            <a:endParaRPr i="1" sz="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85" name="Google Shape;1185;p82"/>
          <p:cNvCxnSpPr>
            <a:stCxn id="1150" idx="2"/>
            <a:endCxn id="1174" idx="2"/>
          </p:cNvCxnSpPr>
          <p:nvPr/>
        </p:nvCxnSpPr>
        <p:spPr>
          <a:xfrm flipH="1">
            <a:off x="5075904" y="2978041"/>
            <a:ext cx="645600" cy="261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6" name="Google Shape;1186;p82"/>
          <p:cNvSpPr txBox="1"/>
          <p:nvPr/>
        </p:nvSpPr>
        <p:spPr>
          <a:xfrm>
            <a:off x="6481527" y="3620300"/>
            <a:ext cx="1243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18 administrateurs </a:t>
            </a:r>
            <a:endParaRPr i="0" sz="900" u="none" cap="none" strike="noStrike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187" name="Google Shape;1187;p82"/>
          <p:cNvSpPr txBox="1"/>
          <p:nvPr/>
        </p:nvSpPr>
        <p:spPr>
          <a:xfrm>
            <a:off x="5664619" y="2339114"/>
            <a:ext cx="93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Admin référent TRAEC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8" name="Google Shape;1188;p82"/>
          <p:cNvSpPr txBox="1"/>
          <p:nvPr/>
        </p:nvSpPr>
        <p:spPr>
          <a:xfrm>
            <a:off x="5704028" y="3216882"/>
            <a:ext cx="93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Admin</a:t>
            </a:r>
            <a:br>
              <a:rPr i="1" lang="en-GB" sz="900">
                <a:latin typeface="Nunito"/>
                <a:ea typeface="Nunito"/>
                <a:cs typeface="Nunito"/>
                <a:sym typeface="Nunito"/>
              </a:rPr>
            </a:br>
            <a:r>
              <a:rPr i="1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référent EXPO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89" name="Google Shape;1189;p82"/>
          <p:cNvSpPr txBox="1"/>
          <p:nvPr/>
        </p:nvSpPr>
        <p:spPr>
          <a:xfrm>
            <a:off x="6479799" y="3805400"/>
            <a:ext cx="1318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Admin</a:t>
            </a:r>
            <a:r>
              <a:rPr i="1" lang="en-GB" sz="9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référent TRALIM </a:t>
            </a:r>
            <a:endParaRPr/>
          </a:p>
        </p:txBody>
      </p:sp>
      <p:sp>
        <p:nvSpPr>
          <p:cNvPr id="1190" name="Google Shape;1190;p82"/>
          <p:cNvSpPr txBox="1"/>
          <p:nvPr/>
        </p:nvSpPr>
        <p:spPr>
          <a:xfrm>
            <a:off x="7505573" y="2889400"/>
            <a:ext cx="749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Admi</a:t>
            </a:r>
            <a:r>
              <a:rPr i="1" lang="en-GB" sz="900">
                <a:latin typeface="Nunito"/>
                <a:ea typeface="Nunito"/>
                <a:cs typeface="Nunito"/>
                <a:sym typeface="Nunito"/>
              </a:rPr>
              <a:t>n</a:t>
            </a:r>
            <a:r>
              <a:rPr i="1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référent THEO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1" name="Google Shape;1191;p82"/>
          <p:cNvSpPr txBox="1"/>
          <p:nvPr/>
        </p:nvSpPr>
        <p:spPr>
          <a:xfrm>
            <a:off x="6434115" y="1803043"/>
            <a:ext cx="1161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4 membres du Bureau dont </a:t>
            </a:r>
            <a:endParaRPr sz="9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Trés, S G</a:t>
            </a:r>
            <a:endParaRPr sz="9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92" name="Google Shape;1192;p82"/>
          <p:cNvCxnSpPr>
            <a:endCxn id="1150" idx="1"/>
          </p:cNvCxnSpPr>
          <p:nvPr/>
        </p:nvCxnSpPr>
        <p:spPr>
          <a:xfrm rot="10800000">
            <a:off x="6092483" y="2055903"/>
            <a:ext cx="551700" cy="3693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3" name="Google Shape;1193;p82"/>
          <p:cNvCxnSpPr>
            <a:endCxn id="1150" idx="7"/>
          </p:cNvCxnSpPr>
          <p:nvPr/>
        </p:nvCxnSpPr>
        <p:spPr>
          <a:xfrm flipH="1" rot="10800000">
            <a:off x="7349726" y="2055903"/>
            <a:ext cx="534000" cy="4338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4" name="Google Shape;1194;p82"/>
          <p:cNvSpPr txBox="1"/>
          <p:nvPr/>
        </p:nvSpPr>
        <p:spPr>
          <a:xfrm>
            <a:off x="279374" y="330175"/>
            <a:ext cx="375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Organe opérationnel – met en œuvre le projet   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195" name="Google Shape;1195;p82"/>
          <p:cNvSpPr txBox="1"/>
          <p:nvPr/>
        </p:nvSpPr>
        <p:spPr>
          <a:xfrm>
            <a:off x="5075900" y="746900"/>
            <a:ext cx="3819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Organe Politique – oriente, décide le projet politique 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1196" name="Google Shape;1196;p82"/>
          <p:cNvCxnSpPr/>
          <p:nvPr/>
        </p:nvCxnSpPr>
        <p:spPr>
          <a:xfrm>
            <a:off x="2476500" y="2600325"/>
            <a:ext cx="3997500" cy="397800"/>
          </a:xfrm>
          <a:prstGeom prst="straightConnector1">
            <a:avLst/>
          </a:prstGeom>
          <a:noFill/>
          <a:ln cap="flat" cmpd="sng" w="22225">
            <a:solidFill>
              <a:srgbClr val="999999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cxnSp>
        <p:nvCxnSpPr>
          <p:cNvPr id="1197" name="Google Shape;1197;p82"/>
          <p:cNvCxnSpPr/>
          <p:nvPr/>
        </p:nvCxnSpPr>
        <p:spPr>
          <a:xfrm>
            <a:off x="2552700" y="1733550"/>
            <a:ext cx="3781200" cy="333300"/>
          </a:xfrm>
          <a:prstGeom prst="straightConnector1">
            <a:avLst/>
          </a:prstGeom>
          <a:noFill/>
          <a:ln cap="flat" cmpd="sng" w="22225">
            <a:solidFill>
              <a:srgbClr val="999999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cxnSp>
        <p:nvCxnSpPr>
          <p:cNvPr id="1198" name="Google Shape;1198;p82"/>
          <p:cNvCxnSpPr/>
          <p:nvPr/>
        </p:nvCxnSpPr>
        <p:spPr>
          <a:xfrm>
            <a:off x="2876550" y="3200400"/>
            <a:ext cx="3826200" cy="957900"/>
          </a:xfrm>
          <a:prstGeom prst="straightConnector1">
            <a:avLst/>
          </a:prstGeom>
          <a:noFill/>
          <a:ln cap="flat" cmpd="sng" w="22225">
            <a:solidFill>
              <a:srgbClr val="999999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cxnSp>
        <p:nvCxnSpPr>
          <p:cNvPr id="1199" name="Google Shape;1199;p82"/>
          <p:cNvCxnSpPr/>
          <p:nvPr/>
        </p:nvCxnSpPr>
        <p:spPr>
          <a:xfrm>
            <a:off x="3899801" y="4777227"/>
            <a:ext cx="757800" cy="0"/>
          </a:xfrm>
          <a:prstGeom prst="straightConnector1">
            <a:avLst/>
          </a:prstGeom>
          <a:noFill/>
          <a:ln cap="flat" cmpd="sng" w="22225">
            <a:solidFill>
              <a:srgbClr val="999999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sp>
        <p:nvSpPr>
          <p:cNvPr id="1200" name="Google Shape;1200;p82"/>
          <p:cNvSpPr txBox="1"/>
          <p:nvPr/>
        </p:nvSpPr>
        <p:spPr>
          <a:xfrm>
            <a:off x="3197000" y="4429450"/>
            <a:ext cx="241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Liens entre les</a:t>
            </a:r>
            <a:r>
              <a:rPr lang="en-GB" sz="1200">
                <a:latin typeface="Nunito Medium"/>
                <a:ea typeface="Nunito Medium"/>
                <a:cs typeface="Nunito Medium"/>
                <a:sym typeface="Nunito Medium"/>
              </a:rPr>
              <a:t> deux</a:t>
            </a:r>
            <a:r>
              <a:rPr i="0" lang="en-GB" sz="12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 organes 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01" name="Google Shape;1201;p82"/>
          <p:cNvSpPr txBox="1"/>
          <p:nvPr/>
        </p:nvSpPr>
        <p:spPr>
          <a:xfrm rot="-1768553">
            <a:off x="1226662" y="1539074"/>
            <a:ext cx="848072" cy="316177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Cellule de pilotage </a:t>
            </a:r>
            <a:endParaRPr sz="9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02" name="Google Shape;1202;p82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Charbonnier 2023.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03" name="Google Shape;1203;p82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208;p83"/>
          <p:cNvGrpSpPr/>
          <p:nvPr/>
        </p:nvGrpSpPr>
        <p:grpSpPr>
          <a:xfrm>
            <a:off x="215898" y="151300"/>
            <a:ext cx="8661443" cy="4679407"/>
            <a:chOff x="215898" y="151300"/>
            <a:chExt cx="8661443" cy="4679407"/>
          </a:xfrm>
        </p:grpSpPr>
        <p:sp>
          <p:nvSpPr>
            <p:cNvPr id="1209" name="Google Shape;1209;p83"/>
            <p:cNvSpPr/>
            <p:nvPr/>
          </p:nvSpPr>
          <p:spPr>
            <a:xfrm>
              <a:off x="3779245" y="3209907"/>
              <a:ext cx="2195400" cy="1233300"/>
            </a:xfrm>
            <a:prstGeom prst="ellipse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83"/>
            <p:cNvSpPr/>
            <p:nvPr/>
          </p:nvSpPr>
          <p:spPr>
            <a:xfrm>
              <a:off x="446588" y="1277070"/>
              <a:ext cx="2495100" cy="1392600"/>
            </a:xfrm>
            <a:prstGeom prst="ellipse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83"/>
            <p:cNvSpPr/>
            <p:nvPr/>
          </p:nvSpPr>
          <p:spPr>
            <a:xfrm>
              <a:off x="215898" y="2755607"/>
              <a:ext cx="3353100" cy="2075100"/>
            </a:xfrm>
            <a:prstGeom prst="ellipse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83"/>
            <p:cNvSpPr/>
            <p:nvPr/>
          </p:nvSpPr>
          <p:spPr>
            <a:xfrm>
              <a:off x="1368014" y="151300"/>
              <a:ext cx="7000200" cy="1263600"/>
            </a:xfrm>
            <a:prstGeom prst="ellipse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83"/>
            <p:cNvSpPr/>
            <p:nvPr/>
          </p:nvSpPr>
          <p:spPr>
            <a:xfrm>
              <a:off x="4725464" y="1613121"/>
              <a:ext cx="1881000" cy="1571400"/>
            </a:xfrm>
            <a:prstGeom prst="ellipse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83"/>
            <p:cNvSpPr/>
            <p:nvPr/>
          </p:nvSpPr>
          <p:spPr>
            <a:xfrm>
              <a:off x="7366241" y="2008407"/>
              <a:ext cx="1511100" cy="1430100"/>
            </a:xfrm>
            <a:prstGeom prst="ellipse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5" name="Google Shape;1215;p83"/>
          <p:cNvSpPr/>
          <p:nvPr/>
        </p:nvSpPr>
        <p:spPr>
          <a:xfrm>
            <a:off x="3415209" y="1480220"/>
            <a:ext cx="1258200" cy="1320000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6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TRAME</a:t>
            </a:r>
            <a:endParaRPr sz="1800">
              <a:solidFill>
                <a:srgbClr val="FFFFF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216" name="Google Shape;1216;p83"/>
          <p:cNvSpPr txBox="1"/>
          <p:nvPr/>
        </p:nvSpPr>
        <p:spPr>
          <a:xfrm>
            <a:off x="5768412" y="2581586"/>
            <a:ext cx="5304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FNGeda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17" name="Google Shape;1217;p83"/>
          <p:cNvSpPr txBox="1"/>
          <p:nvPr/>
        </p:nvSpPr>
        <p:spPr>
          <a:xfrm>
            <a:off x="4854275" y="2178475"/>
            <a:ext cx="703200" cy="23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MP PACA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18" name="Google Shape;1218;p83"/>
          <p:cNvSpPr txBox="1"/>
          <p:nvPr/>
        </p:nvSpPr>
        <p:spPr>
          <a:xfrm>
            <a:off x="5050702" y="1866275"/>
            <a:ext cx="475500" cy="20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AAMF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19" name="Google Shape;1219;p83"/>
          <p:cNvSpPr txBox="1"/>
          <p:nvPr/>
        </p:nvSpPr>
        <p:spPr>
          <a:xfrm>
            <a:off x="6141107" y="2231200"/>
            <a:ext cx="3201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ASA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20" name="Google Shape;1220;p83"/>
          <p:cNvSpPr txBox="1"/>
          <p:nvPr/>
        </p:nvSpPr>
        <p:spPr>
          <a:xfrm>
            <a:off x="5641684" y="2267832"/>
            <a:ext cx="4368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ACF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21" name="Google Shape;1221;p83"/>
          <p:cNvSpPr txBox="1"/>
          <p:nvPr/>
        </p:nvSpPr>
        <p:spPr>
          <a:xfrm>
            <a:off x="5570500" y="1751300"/>
            <a:ext cx="618300" cy="37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CEMES CESAM 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22" name="Google Shape;1222;p83"/>
          <p:cNvSpPr txBox="1"/>
          <p:nvPr/>
        </p:nvSpPr>
        <p:spPr>
          <a:xfrm>
            <a:off x="7337275" y="2647600"/>
            <a:ext cx="13563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Fspiruliniens F  </a:t>
            </a:r>
            <a:endParaRPr i="0" sz="10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23" name="Google Shape;1223;p83"/>
          <p:cNvSpPr txBox="1"/>
          <p:nvPr/>
        </p:nvSpPr>
        <p:spPr>
          <a:xfrm>
            <a:off x="8287631" y="2761125"/>
            <a:ext cx="6930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OP lait</a:t>
            </a:r>
            <a:endParaRPr i="0" sz="10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24" name="Google Shape;1224;p83"/>
          <p:cNvSpPr txBox="1"/>
          <p:nvPr/>
        </p:nvSpPr>
        <p:spPr>
          <a:xfrm>
            <a:off x="2884632" y="314940"/>
            <a:ext cx="53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FNSEA 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25" name="Google Shape;1225;p83"/>
          <p:cNvSpPr txBox="1"/>
          <p:nvPr/>
        </p:nvSpPr>
        <p:spPr>
          <a:xfrm>
            <a:off x="2578412" y="586053"/>
            <a:ext cx="409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APCA 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26" name="Google Shape;1226;p83"/>
          <p:cNvSpPr txBox="1"/>
          <p:nvPr/>
        </p:nvSpPr>
        <p:spPr>
          <a:xfrm>
            <a:off x="568075" y="2125875"/>
            <a:ext cx="1191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Réseau </a:t>
            </a:r>
            <a:r>
              <a:rPr lang="en-GB" sz="900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</a:t>
            </a: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ivam 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27" name="Google Shape;1227;p83"/>
          <p:cNvSpPr txBox="1"/>
          <p:nvPr/>
        </p:nvSpPr>
        <p:spPr>
          <a:xfrm>
            <a:off x="596271" y="1857575"/>
            <a:ext cx="10947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Gaec &amp; société 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83"/>
          <p:cNvSpPr txBox="1"/>
          <p:nvPr/>
        </p:nvSpPr>
        <p:spPr>
          <a:xfrm>
            <a:off x="2301676" y="3541675"/>
            <a:ext cx="1011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i="0" lang="en-GB" sz="16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MAA </a:t>
            </a:r>
            <a:endParaRPr i="0" sz="105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i="0" lang="en-GB" sz="16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CTDARCSO</a:t>
            </a:r>
            <a:endParaRPr i="0" sz="28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29" name="Google Shape;1229;p83"/>
          <p:cNvSpPr txBox="1"/>
          <p:nvPr/>
        </p:nvSpPr>
        <p:spPr>
          <a:xfrm>
            <a:off x="1797610" y="487648"/>
            <a:ext cx="6783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Députés et sénateurs 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30" name="Google Shape;1230;p83"/>
          <p:cNvSpPr txBox="1"/>
          <p:nvPr/>
        </p:nvSpPr>
        <p:spPr>
          <a:xfrm>
            <a:off x="360796" y="3401275"/>
            <a:ext cx="119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Fondation privés (Carasso…)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31" name="Google Shape;1231;p83"/>
          <p:cNvSpPr txBox="1"/>
          <p:nvPr/>
        </p:nvSpPr>
        <p:spPr>
          <a:xfrm>
            <a:off x="8130825" y="2349025"/>
            <a:ext cx="8487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Ceta de F 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83"/>
          <p:cNvSpPr txBox="1"/>
          <p:nvPr/>
        </p:nvSpPr>
        <p:spPr>
          <a:xfrm>
            <a:off x="4881351" y="3778825"/>
            <a:ext cx="84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Adhérents agriculteurs</a:t>
            </a:r>
            <a:endParaRPr i="0" sz="17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3" name="Google Shape;1233;p83"/>
          <p:cNvSpPr txBox="1"/>
          <p:nvPr/>
        </p:nvSpPr>
        <p:spPr>
          <a:xfrm>
            <a:off x="4190025" y="1151450"/>
            <a:ext cx="540600" cy="1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IFOCAP   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34" name="Google Shape;1234;p83"/>
          <p:cNvSpPr txBox="1"/>
          <p:nvPr/>
        </p:nvSpPr>
        <p:spPr>
          <a:xfrm>
            <a:off x="5347024" y="640293"/>
            <a:ext cx="53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RNPAT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35" name="Google Shape;1235;p83"/>
          <p:cNvSpPr txBox="1"/>
          <p:nvPr/>
        </p:nvSpPr>
        <p:spPr>
          <a:xfrm>
            <a:off x="3871317" y="3562075"/>
            <a:ext cx="169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Accompagnateurs </a:t>
            </a:r>
            <a:b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 conseillers  </a:t>
            </a:r>
            <a:endParaRPr i="0" sz="17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6" name="Google Shape;1236;p83"/>
          <p:cNvSpPr txBox="1"/>
          <p:nvPr/>
        </p:nvSpPr>
        <p:spPr>
          <a:xfrm>
            <a:off x="6168550" y="3564650"/>
            <a:ext cx="25278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Calibri"/>
              <a:buNone/>
            </a:pPr>
            <a:r>
              <a:rPr i="0" lang="en-GB" sz="1300" u="none" cap="none" strike="noStrike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Clients inconnus ou à venir comme les collectivités</a:t>
            </a:r>
            <a:endParaRPr i="0" sz="1300" u="none" cap="none" strike="noStrike">
              <a:solidFill>
                <a:schemeClr val="dk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237" name="Google Shape;1237;p83"/>
          <p:cNvSpPr txBox="1"/>
          <p:nvPr/>
        </p:nvSpPr>
        <p:spPr>
          <a:xfrm>
            <a:off x="596652" y="4131425"/>
            <a:ext cx="119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Crédit du Nord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Crédit Agricole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38" name="Google Shape;1238;p83"/>
          <p:cNvSpPr txBox="1"/>
          <p:nvPr/>
        </p:nvSpPr>
        <p:spPr>
          <a:xfrm>
            <a:off x="3495800" y="3010550"/>
            <a:ext cx="848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i="0" lang="en-GB" sz="1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Agridea</a:t>
            </a:r>
            <a:endParaRPr i="0" sz="13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9" name="Google Shape;1239;p83"/>
          <p:cNvSpPr txBox="1"/>
          <p:nvPr/>
        </p:nvSpPr>
        <p:spPr>
          <a:xfrm>
            <a:off x="6702102" y="4117975"/>
            <a:ext cx="10116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Trame belge</a:t>
            </a:r>
            <a:endParaRPr i="0" sz="17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40" name="Google Shape;1240;p83"/>
          <p:cNvSpPr txBox="1"/>
          <p:nvPr/>
        </p:nvSpPr>
        <p:spPr>
          <a:xfrm>
            <a:off x="1609376" y="4150775"/>
            <a:ext cx="8487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GAL Leader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41" name="Google Shape;1241;p83"/>
          <p:cNvSpPr txBox="1"/>
          <p:nvPr/>
        </p:nvSpPr>
        <p:spPr>
          <a:xfrm>
            <a:off x="3932498" y="787046"/>
            <a:ext cx="573300" cy="2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Agridées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42" name="Google Shape;1242;p83"/>
          <p:cNvSpPr txBox="1"/>
          <p:nvPr/>
        </p:nvSpPr>
        <p:spPr>
          <a:xfrm>
            <a:off x="6557475" y="2617950"/>
            <a:ext cx="777000" cy="2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FRGeda Bzh 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43" name="Google Shape;1243;p83"/>
          <p:cNvSpPr txBox="1"/>
          <p:nvPr/>
        </p:nvSpPr>
        <p:spPr>
          <a:xfrm>
            <a:off x="6358525" y="2903025"/>
            <a:ext cx="7275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FRGeda BFC 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44" name="Google Shape;1244;p83"/>
          <p:cNvSpPr txBox="1"/>
          <p:nvPr/>
        </p:nvSpPr>
        <p:spPr>
          <a:xfrm>
            <a:off x="5142341" y="2808880"/>
            <a:ext cx="432600" cy="19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AMPF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45" name="Google Shape;1245;p83"/>
          <p:cNvSpPr txBox="1"/>
          <p:nvPr/>
        </p:nvSpPr>
        <p:spPr>
          <a:xfrm>
            <a:off x="4879416" y="2455887"/>
            <a:ext cx="573300" cy="23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BP Occ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46" name="Google Shape;1246;p83"/>
          <p:cNvSpPr txBox="1"/>
          <p:nvPr/>
        </p:nvSpPr>
        <p:spPr>
          <a:xfrm>
            <a:off x="716825" y="1569475"/>
            <a:ext cx="12801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Cellule</a:t>
            </a:r>
            <a:r>
              <a:rPr lang="en-GB" sz="900">
                <a:latin typeface="Nunito Medium"/>
                <a:ea typeface="Nunito Medium"/>
                <a:cs typeface="Nunito Medium"/>
                <a:sym typeface="Nunito Medium"/>
              </a:rPr>
              <a:t> I</a:t>
            </a: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nterONVAR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47" name="Google Shape;1247;p83"/>
          <p:cNvSpPr txBox="1"/>
          <p:nvPr/>
        </p:nvSpPr>
        <p:spPr>
          <a:xfrm>
            <a:off x="1611218" y="2156150"/>
            <a:ext cx="848700" cy="2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FNCuma  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48" name="Google Shape;1248;p83"/>
          <p:cNvSpPr txBox="1"/>
          <p:nvPr/>
        </p:nvSpPr>
        <p:spPr>
          <a:xfrm>
            <a:off x="1923175" y="1643025"/>
            <a:ext cx="1011600" cy="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Inter AFOCG 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49" name="Google Shape;1249;p83"/>
          <p:cNvSpPr txBox="1"/>
          <p:nvPr/>
        </p:nvSpPr>
        <p:spPr>
          <a:xfrm>
            <a:off x="1369145" y="3535475"/>
            <a:ext cx="7035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Ademe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0" name="Google Shape;1250;p83"/>
          <p:cNvSpPr txBox="1"/>
          <p:nvPr/>
        </p:nvSpPr>
        <p:spPr>
          <a:xfrm>
            <a:off x="899423" y="2980775"/>
            <a:ext cx="12582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Chambres régionales via PPR 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1" name="Google Shape;1251;p83"/>
          <p:cNvSpPr txBox="1"/>
          <p:nvPr/>
        </p:nvSpPr>
        <p:spPr>
          <a:xfrm>
            <a:off x="1105449" y="3842600"/>
            <a:ext cx="1280100" cy="2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Conseils régionaux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2" name="Google Shape;1252;p83"/>
          <p:cNvSpPr txBox="1"/>
          <p:nvPr/>
        </p:nvSpPr>
        <p:spPr>
          <a:xfrm>
            <a:off x="1412044" y="4516300"/>
            <a:ext cx="8859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UE Feader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3" name="Google Shape;1253;p83"/>
          <p:cNvSpPr txBox="1"/>
          <p:nvPr/>
        </p:nvSpPr>
        <p:spPr>
          <a:xfrm>
            <a:off x="3507150" y="4026825"/>
            <a:ext cx="8859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1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OCAPIAT</a:t>
            </a:r>
            <a:endParaRPr i="0" sz="18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4" name="Google Shape;1254;p83"/>
          <p:cNvSpPr txBox="1"/>
          <p:nvPr/>
        </p:nvSpPr>
        <p:spPr>
          <a:xfrm>
            <a:off x="3731247" y="4379375"/>
            <a:ext cx="7275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1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VIVEA</a:t>
            </a:r>
            <a:endParaRPr i="0" sz="18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5" name="Google Shape;1255;p83"/>
          <p:cNvSpPr txBox="1"/>
          <p:nvPr/>
        </p:nvSpPr>
        <p:spPr>
          <a:xfrm>
            <a:off x="4601945" y="834418"/>
            <a:ext cx="4482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GIS RA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6" name="Google Shape;1256;p83"/>
          <p:cNvSpPr txBox="1"/>
          <p:nvPr/>
        </p:nvSpPr>
        <p:spPr>
          <a:xfrm>
            <a:off x="5286901" y="350900"/>
            <a:ext cx="10947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Chaire Unilassale 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7" name="Google Shape;1257;p83"/>
          <p:cNvSpPr txBox="1"/>
          <p:nvPr/>
        </p:nvSpPr>
        <p:spPr>
          <a:xfrm>
            <a:off x="5877425" y="767475"/>
            <a:ext cx="20856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Enseignement supérieur : Isara,  … 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8" name="Google Shape;1258;p83"/>
          <p:cNvSpPr txBox="1"/>
          <p:nvPr/>
        </p:nvSpPr>
        <p:spPr>
          <a:xfrm>
            <a:off x="6457323" y="418600"/>
            <a:ext cx="703200" cy="17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Bio Vallée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59" name="Google Shape;1259;p83"/>
          <p:cNvSpPr txBox="1"/>
          <p:nvPr/>
        </p:nvSpPr>
        <p:spPr>
          <a:xfrm>
            <a:off x="4771289" y="344206"/>
            <a:ext cx="448200" cy="2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INRAE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60" name="Google Shape;1260;p83"/>
          <p:cNvSpPr txBox="1"/>
          <p:nvPr/>
        </p:nvSpPr>
        <p:spPr>
          <a:xfrm>
            <a:off x="5089900" y="972175"/>
            <a:ext cx="8055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RMT Travail 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61" name="Google Shape;1261;p83"/>
          <p:cNvSpPr txBox="1"/>
          <p:nvPr/>
        </p:nvSpPr>
        <p:spPr>
          <a:xfrm>
            <a:off x="6001825" y="990975"/>
            <a:ext cx="10116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RMT Bouclage 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62" name="Google Shape;1262;p83"/>
          <p:cNvSpPr txBox="1"/>
          <p:nvPr/>
        </p:nvSpPr>
        <p:spPr>
          <a:xfrm>
            <a:off x="3187421" y="606629"/>
            <a:ext cx="409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ACTA 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63" name="Google Shape;1263;p83"/>
          <p:cNvSpPr txBox="1"/>
          <p:nvPr/>
        </p:nvSpPr>
        <p:spPr>
          <a:xfrm>
            <a:off x="2053900" y="3248725"/>
            <a:ext cx="475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83"/>
          <p:cNvSpPr txBox="1"/>
          <p:nvPr/>
        </p:nvSpPr>
        <p:spPr>
          <a:xfrm>
            <a:off x="1070625" y="1392125"/>
            <a:ext cx="1405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Onvars partenaires ++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65" name="Google Shape;1265;p83"/>
          <p:cNvSpPr txBox="1"/>
          <p:nvPr/>
        </p:nvSpPr>
        <p:spPr>
          <a:xfrm>
            <a:off x="2294775" y="2876350"/>
            <a:ext cx="1191000" cy="29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i="0" lang="en-GB" sz="1300" u="none" cap="none" strike="noStrik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Financeurs </a:t>
            </a:r>
            <a:endParaRPr i="0" sz="1300" u="none" cap="none" strike="noStrike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266" name="Google Shape;1266;p83"/>
          <p:cNvSpPr txBox="1"/>
          <p:nvPr/>
        </p:nvSpPr>
        <p:spPr>
          <a:xfrm>
            <a:off x="2653325" y="1146025"/>
            <a:ext cx="1191000" cy="36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i="0" lang="en-GB" sz="1300" u="none" cap="none" strike="noStrike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Autres acteurs et partenaires </a:t>
            </a:r>
            <a:endParaRPr i="0" sz="1300" u="none" cap="none" strike="noStrike">
              <a:solidFill>
                <a:schemeClr val="dk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267" name="Google Shape;1267;p83"/>
          <p:cNvSpPr txBox="1"/>
          <p:nvPr/>
        </p:nvSpPr>
        <p:spPr>
          <a:xfrm>
            <a:off x="4189225" y="3086525"/>
            <a:ext cx="9687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i="0" lang="en-GB" sz="1300" u="none" cap="none" strike="noStrik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Cibles Formation</a:t>
            </a:r>
            <a:endParaRPr i="0" sz="1300" u="none" cap="none" strike="noStrike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268" name="Google Shape;1268;p83"/>
          <p:cNvSpPr txBox="1"/>
          <p:nvPr/>
        </p:nvSpPr>
        <p:spPr>
          <a:xfrm>
            <a:off x="5071250" y="1484550"/>
            <a:ext cx="1191000" cy="26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i="0" lang="en-GB" sz="1300" u="none" cap="none" strike="noStrik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Les adhérents</a:t>
            </a:r>
            <a:endParaRPr i="0" sz="1300" u="none" cap="none" strike="noStrike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269" name="Google Shape;1269;p83"/>
          <p:cNvSpPr txBox="1"/>
          <p:nvPr/>
        </p:nvSpPr>
        <p:spPr>
          <a:xfrm>
            <a:off x="7197375" y="1520150"/>
            <a:ext cx="1832400" cy="69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Calibri"/>
              <a:buNone/>
            </a:pPr>
            <a:r>
              <a:rPr i="0" lang="en-GB" sz="1300" u="none" cap="none" strike="noStrike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Zones géographiques à explorer et potentiels</a:t>
            </a:r>
            <a:r>
              <a:rPr lang="en-GB" sz="13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</a:t>
            </a:r>
            <a:r>
              <a:rPr i="0" lang="en-GB" sz="1300" u="none" cap="none" strike="noStrike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adhérents </a:t>
            </a:r>
            <a:endParaRPr i="0" sz="1300" u="none" cap="none" strike="noStrike">
              <a:solidFill>
                <a:schemeClr val="dk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270" name="Google Shape;1270;p83"/>
          <p:cNvSpPr txBox="1"/>
          <p:nvPr/>
        </p:nvSpPr>
        <p:spPr>
          <a:xfrm>
            <a:off x="2199553" y="1990625"/>
            <a:ext cx="703200" cy="2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FRCuma   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71" name="Google Shape;1271;p83"/>
          <p:cNvSpPr txBox="1"/>
          <p:nvPr/>
        </p:nvSpPr>
        <p:spPr>
          <a:xfrm>
            <a:off x="7197377" y="544123"/>
            <a:ext cx="6930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0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Mutualia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72" name="Google Shape;1272;p83"/>
          <p:cNvSpPr txBox="1"/>
          <p:nvPr/>
        </p:nvSpPr>
        <p:spPr>
          <a:xfrm>
            <a:off x="7464504" y="2349030"/>
            <a:ext cx="5700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000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ADA</a:t>
            </a:r>
            <a:endParaRPr i="0" sz="10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descr="Jumelles avec un remplissage uni" id="1273" name="Google Shape;127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0986" y="3693869"/>
            <a:ext cx="729966" cy="986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unettes 3D avec un remplissage uni" id="1274" name="Google Shape;1274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8990" y="2564763"/>
            <a:ext cx="423561" cy="423561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83"/>
          <p:cNvSpPr txBox="1"/>
          <p:nvPr/>
        </p:nvSpPr>
        <p:spPr>
          <a:xfrm>
            <a:off x="3285648" y="3309983"/>
            <a:ext cx="80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Chambres Agri</a:t>
            </a:r>
            <a:endParaRPr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6" name="Google Shape;1276;p83"/>
          <p:cNvSpPr txBox="1"/>
          <p:nvPr/>
        </p:nvSpPr>
        <p:spPr>
          <a:xfrm>
            <a:off x="4427400" y="4184250"/>
            <a:ext cx="1094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0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Organisations</a:t>
            </a:r>
            <a:endParaRPr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7" name="Google Shape;1277;p83"/>
          <p:cNvSpPr txBox="1"/>
          <p:nvPr/>
        </p:nvSpPr>
        <p:spPr>
          <a:xfrm>
            <a:off x="3055353" y="4323150"/>
            <a:ext cx="7275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Erasmus+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78" name="Google Shape;1278;p83"/>
          <p:cNvSpPr txBox="1"/>
          <p:nvPr/>
        </p:nvSpPr>
        <p:spPr>
          <a:xfrm>
            <a:off x="3019328" y="877725"/>
            <a:ext cx="5733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GB" sz="10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IDELE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79" name="Google Shape;1279;p83"/>
          <p:cNvSpPr txBox="1"/>
          <p:nvPr/>
        </p:nvSpPr>
        <p:spPr>
          <a:xfrm>
            <a:off x="2155850" y="821350"/>
            <a:ext cx="7770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Chambres régionales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80" name="Google Shape;1280;p83"/>
          <p:cNvSpPr txBox="1"/>
          <p:nvPr/>
        </p:nvSpPr>
        <p:spPr>
          <a:xfrm>
            <a:off x="3430375" y="152275"/>
            <a:ext cx="13563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Calibri"/>
              <a:buNone/>
            </a:pPr>
            <a:r>
              <a:rPr i="0" lang="en-GB" sz="10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Bioeconomy4change</a:t>
            </a:r>
            <a:endParaRPr i="0" sz="1700" u="none" cap="none" strike="noStrike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81" name="Google Shape;1281;p83"/>
          <p:cNvSpPr txBox="1"/>
          <p:nvPr/>
        </p:nvSpPr>
        <p:spPr>
          <a:xfrm>
            <a:off x="5103200" y="3449600"/>
            <a:ext cx="632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i="0" lang="en-GB" sz="11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PADV</a:t>
            </a:r>
            <a:endParaRPr i="0" sz="1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2" name="Google Shape;1282;p83"/>
          <p:cNvSpPr txBox="1"/>
          <p:nvPr/>
        </p:nvSpPr>
        <p:spPr>
          <a:xfrm>
            <a:off x="7702030" y="2948125"/>
            <a:ext cx="109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Région</a:t>
            </a:r>
            <a:endParaRPr sz="1000"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Occitanie</a:t>
            </a:r>
            <a:endParaRPr sz="10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83" name="Google Shape;1283;p83"/>
          <p:cNvSpPr txBox="1"/>
          <p:nvPr/>
        </p:nvSpPr>
        <p:spPr>
          <a:xfrm>
            <a:off x="446588" y="750580"/>
            <a:ext cx="63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Réseau IMPACT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84" name="Google Shape;1284;p83"/>
          <p:cNvSpPr txBox="1"/>
          <p:nvPr/>
        </p:nvSpPr>
        <p:spPr>
          <a:xfrm>
            <a:off x="1140376" y="2386550"/>
            <a:ext cx="1191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i="0" lang="en-GB" sz="9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Autres ONVARs</a:t>
            </a:r>
            <a:endParaRPr i="0" sz="9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285" name="Google Shape;1285;p83"/>
          <p:cNvSpPr txBox="1"/>
          <p:nvPr/>
        </p:nvSpPr>
        <p:spPr>
          <a:xfrm>
            <a:off x="3932500" y="4622600"/>
            <a:ext cx="3936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La « carte » du territoire TRAME </a:t>
            </a:r>
            <a:endParaRPr sz="1300"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286" name="Google Shape;1286;p83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Charbonnier 2023.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7" name="Google Shape;1287;p83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2" name="Google Shape;1292;p84"/>
          <p:cNvGrpSpPr/>
          <p:nvPr/>
        </p:nvGrpSpPr>
        <p:grpSpPr>
          <a:xfrm>
            <a:off x="5450103" y="2494033"/>
            <a:ext cx="3013854" cy="1932862"/>
            <a:chOff x="5464726" y="2260113"/>
            <a:chExt cx="4309200" cy="2763600"/>
          </a:xfrm>
        </p:grpSpPr>
        <p:sp>
          <p:nvSpPr>
            <p:cNvPr id="1293" name="Google Shape;1293;p84"/>
            <p:cNvSpPr/>
            <p:nvPr/>
          </p:nvSpPr>
          <p:spPr>
            <a:xfrm>
              <a:off x="5464726" y="2260113"/>
              <a:ext cx="4309200" cy="27636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84"/>
            <p:cNvSpPr txBox="1"/>
            <p:nvPr/>
          </p:nvSpPr>
          <p:spPr>
            <a:xfrm>
              <a:off x="6096000" y="2561947"/>
              <a:ext cx="3606900" cy="224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200" u="none" cap="none" strike="noStrike">
                  <a:solidFill>
                    <a:srgbClr val="000000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Pôle APPUI &amp; RESSOURCES </a:t>
              </a:r>
              <a:endParaRPr>
                <a:latin typeface="Nunito SemiBold"/>
                <a:ea typeface="Nunito SemiBold"/>
                <a:cs typeface="Nunito SemiBold"/>
                <a:sym typeface="Nunito SemiBold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     1 r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esp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.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Admin et Fi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nance</a:t>
              </a:r>
              <a:endParaRPr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a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ssistante de gestion </a:t>
              </a:r>
              <a:endParaRPr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a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ssis. de dir. 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e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 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corresp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.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RH </a:t>
              </a:r>
              <a:endParaRPr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a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ssis. T&amp;I et projets </a:t>
              </a:r>
              <a:endParaRPr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c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hargée de mission </a:t>
              </a:r>
              <a:b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   comm. et informatique  </a:t>
              </a:r>
              <a:endParaRPr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responsable 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c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om</a:t>
              </a:r>
              <a:r>
                <a:rPr lang="en-GB" sz="1200">
                  <a:latin typeface="Nunito Light"/>
                  <a:ea typeface="Nunito Light"/>
                  <a:cs typeface="Nunito Light"/>
                  <a:sym typeface="Nunito Light"/>
                </a:rPr>
                <a:t>m.</a:t>
              </a:r>
              <a:endParaRPr i="0" sz="12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295" name="Google Shape;1295;p84"/>
          <p:cNvGrpSpPr/>
          <p:nvPr/>
        </p:nvGrpSpPr>
        <p:grpSpPr>
          <a:xfrm>
            <a:off x="2160275" y="3564598"/>
            <a:ext cx="3013854" cy="1350192"/>
            <a:chOff x="1262867" y="4644821"/>
            <a:chExt cx="4309200" cy="1930500"/>
          </a:xfrm>
        </p:grpSpPr>
        <p:sp>
          <p:nvSpPr>
            <p:cNvPr id="1296" name="Google Shape;1296;p84"/>
            <p:cNvSpPr/>
            <p:nvPr/>
          </p:nvSpPr>
          <p:spPr>
            <a:xfrm>
              <a:off x="1262867" y="4644821"/>
              <a:ext cx="4309200" cy="19305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84"/>
            <p:cNvSpPr txBox="1"/>
            <p:nvPr/>
          </p:nvSpPr>
          <p:spPr>
            <a:xfrm>
              <a:off x="1714261" y="4882672"/>
              <a:ext cx="3543900" cy="145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200" u="none" cap="none" strike="noStrike">
                  <a:solidFill>
                    <a:srgbClr val="000000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Pôle Externalités positives </a:t>
              </a:r>
              <a:br>
                <a:rPr i="0" lang="en-GB" sz="1200" u="none" cap="none" strike="noStrike">
                  <a:solidFill>
                    <a:srgbClr val="000000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</a:br>
              <a:r>
                <a:rPr i="0" lang="en-GB" sz="1200" u="none" cap="none" strike="noStrike">
                  <a:solidFill>
                    <a:srgbClr val="000000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et bioéconomie</a:t>
              </a:r>
              <a:endParaRPr>
                <a:latin typeface="Nunito Medium"/>
                <a:ea typeface="Nunito Medium"/>
                <a:cs typeface="Nunito Medium"/>
                <a:sym typeface="Nunito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oordinateur de pôle</a:t>
              </a:r>
              <a:endParaRPr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3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hargés de mission </a:t>
              </a:r>
              <a:b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    bioéconomie, PSE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,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Carbone </a:t>
              </a:r>
              <a:endParaRPr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298" name="Google Shape;1298;p84"/>
          <p:cNvGrpSpPr/>
          <p:nvPr/>
        </p:nvGrpSpPr>
        <p:grpSpPr>
          <a:xfrm>
            <a:off x="3239520" y="1844118"/>
            <a:ext cx="2210793" cy="1271430"/>
            <a:chOff x="4432639" y="2564529"/>
            <a:chExt cx="2582400" cy="1487400"/>
          </a:xfrm>
        </p:grpSpPr>
        <p:sp>
          <p:nvSpPr>
            <p:cNvPr id="1299" name="Google Shape;1299;p84"/>
            <p:cNvSpPr/>
            <p:nvPr/>
          </p:nvSpPr>
          <p:spPr>
            <a:xfrm>
              <a:off x="4895154" y="2564529"/>
              <a:ext cx="1657200" cy="1487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84"/>
            <p:cNvSpPr txBox="1"/>
            <p:nvPr/>
          </p:nvSpPr>
          <p:spPr>
            <a:xfrm>
              <a:off x="4432639" y="2863538"/>
              <a:ext cx="2582400" cy="75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200" u="none" cap="none" strike="noStrike">
                  <a:solidFill>
                    <a:srgbClr val="000000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Codirection</a:t>
              </a:r>
              <a:endParaRPr sz="1200">
                <a:latin typeface="Nunito SemiBold"/>
                <a:ea typeface="Nunito SemiBold"/>
                <a:cs typeface="Nunito SemiBold"/>
                <a:sym typeface="Nunito SemiBol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200" u="none" cap="none" strike="noStrike">
                  <a:solidFill>
                    <a:srgbClr val="666666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Nadia Bretagnolle</a:t>
              </a:r>
              <a:endParaRPr sz="1200">
                <a:solidFill>
                  <a:srgbClr val="666666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200" u="none" cap="none" strike="noStrike">
                  <a:solidFill>
                    <a:srgbClr val="999999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Eric Charbonnier </a:t>
              </a:r>
              <a:endParaRPr sz="1200">
                <a:solidFill>
                  <a:srgbClr val="999999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</p:grpSp>
      <p:grpSp>
        <p:nvGrpSpPr>
          <p:cNvPr id="1301" name="Google Shape;1301;p84"/>
          <p:cNvGrpSpPr/>
          <p:nvPr/>
        </p:nvGrpSpPr>
        <p:grpSpPr>
          <a:xfrm>
            <a:off x="471693" y="2011776"/>
            <a:ext cx="2994983" cy="1724442"/>
            <a:chOff x="214649" y="2409008"/>
            <a:chExt cx="4282218" cy="2325300"/>
          </a:xfrm>
        </p:grpSpPr>
        <p:sp>
          <p:nvSpPr>
            <p:cNvPr id="1302" name="Google Shape;1302;p84"/>
            <p:cNvSpPr/>
            <p:nvPr/>
          </p:nvSpPr>
          <p:spPr>
            <a:xfrm>
              <a:off x="214649" y="2409008"/>
              <a:ext cx="3755400" cy="23253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84"/>
            <p:cNvSpPr txBox="1"/>
            <p:nvPr/>
          </p:nvSpPr>
          <p:spPr>
            <a:xfrm>
              <a:off x="810167" y="2621947"/>
              <a:ext cx="3686700" cy="186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i="0" lang="en-GB" sz="1200" u="none" cap="none" strike="noStrike">
                  <a:solidFill>
                    <a:srgbClr val="000000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Pôle FORMATIO</a:t>
              </a:r>
              <a:r>
                <a:rPr lang="en-GB" sz="1200">
                  <a:latin typeface="Nunito Medium"/>
                  <a:ea typeface="Nunito Medium"/>
                  <a:cs typeface="Nunito Medium"/>
                  <a:sym typeface="Nunito Medium"/>
                </a:rPr>
                <a:t>N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 </a:t>
              </a:r>
              <a:endParaRPr i="0" sz="12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oordinateur de pôle</a:t>
              </a:r>
              <a:endParaRPr i="0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r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esp. formation </a:t>
              </a:r>
              <a:b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    et dév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. de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compétences  </a:t>
              </a:r>
              <a:endParaRPr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ssist.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f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ormation,</a:t>
              </a:r>
              <a:b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réf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.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handicap et qualité </a:t>
              </a:r>
              <a:endParaRPr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apprenti </a:t>
              </a:r>
              <a:endParaRPr i="0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304" name="Google Shape;1304;p84"/>
          <p:cNvGrpSpPr/>
          <p:nvPr/>
        </p:nvGrpSpPr>
        <p:grpSpPr>
          <a:xfrm>
            <a:off x="597250" y="323673"/>
            <a:ext cx="2894304" cy="1583302"/>
            <a:chOff x="927233" y="373592"/>
            <a:chExt cx="4138267" cy="2263800"/>
          </a:xfrm>
        </p:grpSpPr>
        <p:sp>
          <p:nvSpPr>
            <p:cNvPr id="1305" name="Google Shape;1305;p84"/>
            <p:cNvSpPr/>
            <p:nvPr/>
          </p:nvSpPr>
          <p:spPr>
            <a:xfrm>
              <a:off x="927233" y="373592"/>
              <a:ext cx="3824400" cy="22638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84"/>
            <p:cNvSpPr txBox="1"/>
            <p:nvPr/>
          </p:nvSpPr>
          <p:spPr>
            <a:xfrm>
              <a:off x="1310100" y="709325"/>
              <a:ext cx="3755400" cy="171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200" u="none" cap="none" strike="noStrike">
                  <a:solidFill>
                    <a:srgbClr val="000000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Pôle Accompagnement des transitions</a:t>
              </a:r>
              <a:r>
                <a:rPr lang="en-GB" sz="1200">
                  <a:latin typeface="Nunito Medium"/>
                  <a:ea typeface="Nunito Medium"/>
                  <a:cs typeface="Nunito Medium"/>
                  <a:sym typeface="Nunito Medium"/>
                </a:rPr>
                <a:t> </a:t>
              </a:r>
              <a:r>
                <a:rPr i="0" lang="en-GB" sz="1200" u="none" cap="none" strike="noStrike">
                  <a:solidFill>
                    <a:srgbClr val="000000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humaines et org</a:t>
              </a:r>
              <a:r>
                <a:rPr lang="en-GB" sz="1200">
                  <a:latin typeface="Nunito Medium"/>
                  <a:ea typeface="Nunito Medium"/>
                  <a:cs typeface="Nunito Medium"/>
                  <a:sym typeface="Nunito Medium"/>
                </a:rPr>
                <a:t>.</a:t>
              </a:r>
              <a:endParaRPr>
                <a:latin typeface="Nunito Medium"/>
                <a:ea typeface="Nunito Medium"/>
                <a:cs typeface="Nunito Medium"/>
                <a:sym typeface="Nunito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oordinateur de pôle</a:t>
              </a:r>
              <a:endParaRPr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2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hargés de mission RH</a:t>
              </a:r>
              <a:endParaRPr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2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hargés de mission</a:t>
              </a:r>
              <a:b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</a:b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       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</a:t>
              </a:r>
              <a:r>
                <a:rPr i="0" lang="en-GB" sz="1200" u="none" cap="none" strike="noStrike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ccompagnement org</a:t>
              </a:r>
              <a:r>
                <a:rPr lang="en-GB" sz="1200">
                  <a:solidFill>
                    <a:schemeClr val="dk1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.</a:t>
              </a:r>
              <a:endParaRPr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307" name="Google Shape;1307;p84"/>
          <p:cNvSpPr/>
          <p:nvPr/>
        </p:nvSpPr>
        <p:spPr>
          <a:xfrm>
            <a:off x="3530497" y="148604"/>
            <a:ext cx="2578500" cy="1433100"/>
          </a:xfrm>
          <a:prstGeom prst="ellipse">
            <a:avLst/>
          </a:prstGeom>
          <a:solidFill>
            <a:srgbClr val="D2D2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84"/>
          <p:cNvSpPr txBox="1"/>
          <p:nvPr/>
        </p:nvSpPr>
        <p:spPr>
          <a:xfrm>
            <a:off x="3742089" y="387707"/>
            <a:ext cx="2247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Pôle Transitions agroécologique et climatique</a:t>
            </a:r>
            <a:endParaRPr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     </a:t>
            </a:r>
            <a:r>
              <a:rPr i="0" lang="en-GB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1 </a:t>
            </a: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c</a:t>
            </a:r>
            <a:r>
              <a:rPr i="0" lang="en-GB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oordinateur de pôle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     </a:t>
            </a:r>
            <a:r>
              <a:rPr i="0" lang="en-GB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3 </a:t>
            </a: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c</a:t>
            </a:r>
            <a:r>
              <a:rPr i="0" lang="en-GB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hargés de mission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     </a:t>
            </a:r>
            <a:r>
              <a:rPr i="0" lang="en-GB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(+ délégués régionaux) 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 </a:t>
            </a:r>
            <a:endParaRPr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309" name="Google Shape;1309;p84"/>
          <p:cNvSpPr/>
          <p:nvPr/>
        </p:nvSpPr>
        <p:spPr>
          <a:xfrm>
            <a:off x="6016572" y="919474"/>
            <a:ext cx="2674800" cy="11973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84"/>
          <p:cNvSpPr txBox="1"/>
          <p:nvPr/>
        </p:nvSpPr>
        <p:spPr>
          <a:xfrm>
            <a:off x="6315045" y="1127931"/>
            <a:ext cx="2229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Pôle Transitions alimentaires</a:t>
            </a:r>
            <a:br>
              <a:rPr i="0" lang="en-GB" sz="12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</a:br>
            <a:r>
              <a:rPr i="0" lang="en-GB" sz="1200" u="none" cap="none" strike="noStrike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dans les territoires</a:t>
            </a:r>
            <a:endParaRPr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   </a:t>
            </a:r>
            <a:r>
              <a:rPr i="0" lang="en-GB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1 </a:t>
            </a: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c</a:t>
            </a:r>
            <a:r>
              <a:rPr i="0" lang="en-GB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oordinateur de pôle   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   3 </a:t>
            </a:r>
            <a:r>
              <a:rPr lang="en-GB"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c</a:t>
            </a:r>
            <a:r>
              <a:rPr i="0" lang="en-GB" sz="1200" u="none" cap="none" strike="noStrik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hargés de mission</a:t>
            </a:r>
            <a:endParaRPr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cxnSp>
        <p:nvCxnSpPr>
          <p:cNvPr id="1311" name="Google Shape;1311;p84"/>
          <p:cNvCxnSpPr/>
          <p:nvPr/>
        </p:nvCxnSpPr>
        <p:spPr>
          <a:xfrm flipH="1" rot="10800000">
            <a:off x="5054154" y="1695070"/>
            <a:ext cx="923100" cy="502200"/>
          </a:xfrm>
          <a:prstGeom prst="straightConnector1">
            <a:avLst/>
          </a:prstGeom>
          <a:noFill/>
          <a:ln cap="flat" cmpd="sng" w="2857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2" name="Google Shape;1312;p84"/>
          <p:cNvCxnSpPr/>
          <p:nvPr/>
        </p:nvCxnSpPr>
        <p:spPr>
          <a:xfrm>
            <a:off x="4953000" y="2904948"/>
            <a:ext cx="514500" cy="26670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3" name="Google Shape;1313;p84"/>
          <p:cNvCxnSpPr/>
          <p:nvPr/>
        </p:nvCxnSpPr>
        <p:spPr>
          <a:xfrm>
            <a:off x="3190875" y="1447623"/>
            <a:ext cx="676200" cy="533400"/>
          </a:xfrm>
          <a:prstGeom prst="straightConnector1">
            <a:avLst/>
          </a:prstGeom>
          <a:noFill/>
          <a:ln cap="flat" cmpd="sng" w="2857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4" name="Google Shape;1314;p84"/>
          <p:cNvCxnSpPr/>
          <p:nvPr/>
        </p:nvCxnSpPr>
        <p:spPr>
          <a:xfrm flipH="1" rot="10800000">
            <a:off x="3581400" y="3009723"/>
            <a:ext cx="285900" cy="495300"/>
          </a:xfrm>
          <a:prstGeom prst="straightConnector1">
            <a:avLst/>
          </a:prstGeom>
          <a:noFill/>
          <a:ln cap="flat" cmpd="sng" w="2857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5" name="Google Shape;1315;p84"/>
          <p:cNvCxnSpPr/>
          <p:nvPr/>
        </p:nvCxnSpPr>
        <p:spPr>
          <a:xfrm flipH="1">
            <a:off x="4686450" y="1638123"/>
            <a:ext cx="95100" cy="247800"/>
          </a:xfrm>
          <a:prstGeom prst="straightConnector1">
            <a:avLst/>
          </a:prstGeom>
          <a:noFill/>
          <a:ln cap="flat" cmpd="sng" w="2857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6" name="Google Shape;1316;p84"/>
          <p:cNvCxnSpPr/>
          <p:nvPr/>
        </p:nvCxnSpPr>
        <p:spPr>
          <a:xfrm flipH="1" rot="10800000">
            <a:off x="3086100" y="2448648"/>
            <a:ext cx="520500" cy="11340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17" name="Google Shape;1317;p84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Charbonnier 2023.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8" name="Google Shape;1318;p84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3" name="Google Shape;1323;p85"/>
          <p:cNvGraphicFramePr/>
          <p:nvPr/>
        </p:nvGraphicFramePr>
        <p:xfrm>
          <a:off x="179813" y="341383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{9FE4CE48-23B6-427E-BBA8-83C8B5796380}</a:tableStyleId>
              </a:tblPr>
              <a:tblGrid>
                <a:gridCol w="2928125"/>
                <a:gridCol w="2928125"/>
                <a:gridCol w="2928125"/>
              </a:tblGrid>
              <a:tr h="1397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B5394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B5394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B5394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324" name="Google Shape;1324;p85"/>
          <p:cNvGrpSpPr/>
          <p:nvPr/>
        </p:nvGrpSpPr>
        <p:grpSpPr>
          <a:xfrm>
            <a:off x="6508800" y="3684038"/>
            <a:ext cx="1995763" cy="595200"/>
            <a:chOff x="6284663" y="2910775"/>
            <a:chExt cx="1995763" cy="595200"/>
          </a:xfrm>
        </p:grpSpPr>
        <p:sp>
          <p:nvSpPr>
            <p:cNvPr id="1325" name="Google Shape;1325;p85"/>
            <p:cNvSpPr/>
            <p:nvPr/>
          </p:nvSpPr>
          <p:spPr>
            <a:xfrm rot="5406931">
              <a:off x="7953424" y="3179575"/>
              <a:ext cx="595201" cy="576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85"/>
            <p:cNvSpPr/>
            <p:nvPr/>
          </p:nvSpPr>
          <p:spPr>
            <a:xfrm rot="5406931">
              <a:off x="7616312" y="3179575"/>
              <a:ext cx="595201" cy="576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85"/>
            <p:cNvSpPr/>
            <p:nvPr/>
          </p:nvSpPr>
          <p:spPr>
            <a:xfrm rot="5406931">
              <a:off x="7279224" y="3179575"/>
              <a:ext cx="595201" cy="576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85"/>
            <p:cNvSpPr/>
            <p:nvPr/>
          </p:nvSpPr>
          <p:spPr>
            <a:xfrm rot="5406931">
              <a:off x="6978324" y="3179575"/>
              <a:ext cx="595201" cy="576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85"/>
            <p:cNvSpPr/>
            <p:nvPr/>
          </p:nvSpPr>
          <p:spPr>
            <a:xfrm rot="5406931">
              <a:off x="6677424" y="3179575"/>
              <a:ext cx="595201" cy="576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85"/>
            <p:cNvSpPr/>
            <p:nvPr/>
          </p:nvSpPr>
          <p:spPr>
            <a:xfrm rot="5406931">
              <a:off x="6376524" y="3179575"/>
              <a:ext cx="595201" cy="576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85"/>
            <p:cNvSpPr/>
            <p:nvPr/>
          </p:nvSpPr>
          <p:spPr>
            <a:xfrm rot="5406931">
              <a:off x="6016462" y="3179575"/>
              <a:ext cx="595201" cy="57600"/>
            </a:xfrm>
            <a:prstGeom prst="rtTriangle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2" name="Google Shape;1332;p85"/>
          <p:cNvSpPr/>
          <p:nvPr/>
        </p:nvSpPr>
        <p:spPr>
          <a:xfrm>
            <a:off x="6344763" y="4216913"/>
            <a:ext cx="23529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1333" name="Google Shape;1333;p85"/>
          <p:cNvSpPr/>
          <p:nvPr/>
        </p:nvSpPr>
        <p:spPr>
          <a:xfrm>
            <a:off x="6175113" y="3444063"/>
            <a:ext cx="2649900" cy="237000"/>
          </a:xfrm>
          <a:prstGeom prst="wedgeRoundRectCallout">
            <a:avLst>
              <a:gd fmla="val 32035" name="adj1"/>
              <a:gd fmla="val 50812" name="adj2"/>
              <a:gd fmla="val 0" name="adj3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10800" lIns="10800" spcFirstLastPara="1" rIns="10800" wrap="square" tIns="1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Nunito Medium"/>
                <a:ea typeface="Nunito Medium"/>
                <a:cs typeface="Nunito Medium"/>
                <a:sym typeface="Nunito Medium"/>
              </a:rPr>
              <a:t>Nous avons ces trois propositions.</a:t>
            </a:r>
            <a:endParaRPr sz="11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1334" name="Google Shape;1334;p85"/>
          <p:cNvGrpSpPr/>
          <p:nvPr/>
        </p:nvGrpSpPr>
        <p:grpSpPr>
          <a:xfrm>
            <a:off x="6422985" y="4356084"/>
            <a:ext cx="2154151" cy="227911"/>
            <a:chOff x="6198847" y="3582821"/>
            <a:chExt cx="2154151" cy="227911"/>
          </a:xfrm>
        </p:grpSpPr>
        <p:grpSp>
          <p:nvGrpSpPr>
            <p:cNvPr id="1335" name="Google Shape;1335;p85"/>
            <p:cNvGrpSpPr/>
            <p:nvPr/>
          </p:nvGrpSpPr>
          <p:grpSpPr>
            <a:xfrm>
              <a:off x="6198847" y="3582821"/>
              <a:ext cx="274201" cy="227911"/>
              <a:chOff x="5326667" y="1945245"/>
              <a:chExt cx="558000" cy="465599"/>
            </a:xfrm>
          </p:grpSpPr>
          <p:sp>
            <p:nvSpPr>
              <p:cNvPr id="1336" name="Google Shape;1336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38" name="Google Shape;1338;p85"/>
            <p:cNvGrpSpPr/>
            <p:nvPr/>
          </p:nvGrpSpPr>
          <p:grpSpPr>
            <a:xfrm>
              <a:off x="6512172" y="3582821"/>
              <a:ext cx="274201" cy="227911"/>
              <a:chOff x="5326667" y="1945245"/>
              <a:chExt cx="558000" cy="465599"/>
            </a:xfrm>
          </p:grpSpPr>
          <p:sp>
            <p:nvSpPr>
              <p:cNvPr id="1339" name="Google Shape;1339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0" name="Google Shape;1340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41" name="Google Shape;1341;p85"/>
            <p:cNvGrpSpPr/>
            <p:nvPr/>
          </p:nvGrpSpPr>
          <p:grpSpPr>
            <a:xfrm>
              <a:off x="6825497" y="3582821"/>
              <a:ext cx="274201" cy="227911"/>
              <a:chOff x="5326667" y="1945245"/>
              <a:chExt cx="558000" cy="465599"/>
            </a:xfrm>
          </p:grpSpPr>
          <p:sp>
            <p:nvSpPr>
              <p:cNvPr id="1342" name="Google Shape;1342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44" name="Google Shape;1344;p85"/>
            <p:cNvGrpSpPr/>
            <p:nvPr/>
          </p:nvGrpSpPr>
          <p:grpSpPr>
            <a:xfrm>
              <a:off x="7138822" y="3582821"/>
              <a:ext cx="274201" cy="227911"/>
              <a:chOff x="5326667" y="1945245"/>
              <a:chExt cx="558000" cy="465599"/>
            </a:xfrm>
          </p:grpSpPr>
          <p:sp>
            <p:nvSpPr>
              <p:cNvPr id="1345" name="Google Shape;1345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47" name="Google Shape;1347;p85"/>
            <p:cNvGrpSpPr/>
            <p:nvPr/>
          </p:nvGrpSpPr>
          <p:grpSpPr>
            <a:xfrm>
              <a:off x="7452147" y="3582821"/>
              <a:ext cx="274201" cy="227911"/>
              <a:chOff x="5326667" y="1945245"/>
              <a:chExt cx="558000" cy="465599"/>
            </a:xfrm>
          </p:grpSpPr>
          <p:sp>
            <p:nvSpPr>
              <p:cNvPr id="1348" name="Google Shape;1348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50" name="Google Shape;1350;p85"/>
            <p:cNvGrpSpPr/>
            <p:nvPr/>
          </p:nvGrpSpPr>
          <p:grpSpPr>
            <a:xfrm>
              <a:off x="7765472" y="3582821"/>
              <a:ext cx="274201" cy="227911"/>
              <a:chOff x="5326667" y="1945245"/>
              <a:chExt cx="558000" cy="465599"/>
            </a:xfrm>
          </p:grpSpPr>
          <p:sp>
            <p:nvSpPr>
              <p:cNvPr id="1351" name="Google Shape;1351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53" name="Google Shape;1353;p85"/>
            <p:cNvGrpSpPr/>
            <p:nvPr/>
          </p:nvGrpSpPr>
          <p:grpSpPr>
            <a:xfrm>
              <a:off x="8078797" y="3582821"/>
              <a:ext cx="274201" cy="227911"/>
              <a:chOff x="5326667" y="1945245"/>
              <a:chExt cx="558000" cy="465599"/>
            </a:xfrm>
          </p:grpSpPr>
          <p:sp>
            <p:nvSpPr>
              <p:cNvPr id="1354" name="Google Shape;1354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grpSp>
        <p:nvGrpSpPr>
          <p:cNvPr id="1356" name="Google Shape;1356;p85"/>
          <p:cNvGrpSpPr/>
          <p:nvPr/>
        </p:nvGrpSpPr>
        <p:grpSpPr>
          <a:xfrm>
            <a:off x="7362960" y="3746484"/>
            <a:ext cx="274201" cy="227911"/>
            <a:chOff x="5326667" y="1945245"/>
            <a:chExt cx="558000" cy="465599"/>
          </a:xfrm>
        </p:grpSpPr>
        <p:sp>
          <p:nvSpPr>
            <p:cNvPr id="1357" name="Google Shape;1357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359" name="Google Shape;1359;p85"/>
          <p:cNvSpPr/>
          <p:nvPr/>
        </p:nvSpPr>
        <p:spPr>
          <a:xfrm>
            <a:off x="7251663" y="4051238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F1C232"/>
          </a:solidFill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0" name="Google Shape;1360;p85"/>
          <p:cNvSpPr txBox="1"/>
          <p:nvPr/>
        </p:nvSpPr>
        <p:spPr>
          <a:xfrm>
            <a:off x="179813" y="2692613"/>
            <a:ext cx="8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Quand l’autorité demande à l’équipe de s’accorder hors sa présence, cela renforce la coopération : chaque membre se tourne vers ses pairs. Il  y a abondance de signes de reconnaissance.</a:t>
            </a:r>
            <a:endParaRPr sz="1500"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361" name="Google Shape;1361;p85"/>
          <p:cNvSpPr/>
          <p:nvPr/>
        </p:nvSpPr>
        <p:spPr>
          <a:xfrm rot="5406931">
            <a:off x="4575112" y="3939688"/>
            <a:ext cx="595201" cy="57600"/>
          </a:xfrm>
          <a:prstGeom prst="rtTriangle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85"/>
          <p:cNvSpPr/>
          <p:nvPr/>
        </p:nvSpPr>
        <p:spPr>
          <a:xfrm rot="5406931">
            <a:off x="3672412" y="3939688"/>
            <a:ext cx="595201" cy="57600"/>
          </a:xfrm>
          <a:prstGeom prst="rtTriangle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85"/>
          <p:cNvSpPr/>
          <p:nvPr/>
        </p:nvSpPr>
        <p:spPr>
          <a:xfrm>
            <a:off x="3416513" y="4203763"/>
            <a:ext cx="23529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1364" name="Google Shape;1364;p85"/>
          <p:cNvSpPr/>
          <p:nvPr/>
        </p:nvSpPr>
        <p:spPr>
          <a:xfrm>
            <a:off x="3427838" y="3445363"/>
            <a:ext cx="682500" cy="237000"/>
          </a:xfrm>
          <a:prstGeom prst="wedgeRoundRectCallout">
            <a:avLst>
              <a:gd fmla="val 32035" name="adj1"/>
              <a:gd fmla="val 50812" name="adj2"/>
              <a:gd fmla="val 0" name="adj3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10800" lIns="10800" spcFirstLastPara="1" rIns="10800" wrap="square" tIns="1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Nunito Medium"/>
                <a:ea typeface="Nunito Medium"/>
                <a:cs typeface="Nunito Medium"/>
                <a:sym typeface="Nunito Medium"/>
              </a:rPr>
              <a:t>Et si… ?</a:t>
            </a:r>
            <a:endParaRPr sz="11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1365" name="Google Shape;1365;p85"/>
          <p:cNvGrpSpPr/>
          <p:nvPr/>
        </p:nvGrpSpPr>
        <p:grpSpPr>
          <a:xfrm>
            <a:off x="3494735" y="4342934"/>
            <a:ext cx="2154151" cy="227911"/>
            <a:chOff x="6198847" y="3582821"/>
            <a:chExt cx="2154151" cy="227911"/>
          </a:xfrm>
        </p:grpSpPr>
        <p:grpSp>
          <p:nvGrpSpPr>
            <p:cNvPr id="1366" name="Google Shape;1366;p85"/>
            <p:cNvGrpSpPr/>
            <p:nvPr/>
          </p:nvGrpSpPr>
          <p:grpSpPr>
            <a:xfrm>
              <a:off x="6198847" y="3582821"/>
              <a:ext cx="274201" cy="227911"/>
              <a:chOff x="5326667" y="1945245"/>
              <a:chExt cx="558000" cy="465599"/>
            </a:xfrm>
          </p:grpSpPr>
          <p:sp>
            <p:nvSpPr>
              <p:cNvPr id="1367" name="Google Shape;1367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Google Shape;1368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69" name="Google Shape;1369;p85"/>
            <p:cNvGrpSpPr/>
            <p:nvPr/>
          </p:nvGrpSpPr>
          <p:grpSpPr>
            <a:xfrm>
              <a:off x="6512172" y="3582821"/>
              <a:ext cx="274201" cy="227911"/>
              <a:chOff x="5326667" y="1945245"/>
              <a:chExt cx="558000" cy="465599"/>
            </a:xfrm>
          </p:grpSpPr>
          <p:sp>
            <p:nvSpPr>
              <p:cNvPr id="1370" name="Google Shape;1370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72" name="Google Shape;1372;p85"/>
            <p:cNvGrpSpPr/>
            <p:nvPr/>
          </p:nvGrpSpPr>
          <p:grpSpPr>
            <a:xfrm>
              <a:off x="6825497" y="3582821"/>
              <a:ext cx="274201" cy="227911"/>
              <a:chOff x="5326667" y="1945245"/>
              <a:chExt cx="558000" cy="465599"/>
            </a:xfrm>
          </p:grpSpPr>
          <p:sp>
            <p:nvSpPr>
              <p:cNvPr id="1373" name="Google Shape;1373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75" name="Google Shape;1375;p85"/>
            <p:cNvGrpSpPr/>
            <p:nvPr/>
          </p:nvGrpSpPr>
          <p:grpSpPr>
            <a:xfrm>
              <a:off x="7138822" y="3582821"/>
              <a:ext cx="274201" cy="227911"/>
              <a:chOff x="5326667" y="1945245"/>
              <a:chExt cx="558000" cy="465599"/>
            </a:xfrm>
          </p:grpSpPr>
          <p:sp>
            <p:nvSpPr>
              <p:cNvPr id="1376" name="Google Shape;1376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7" name="Google Shape;1377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78" name="Google Shape;1378;p85"/>
            <p:cNvGrpSpPr/>
            <p:nvPr/>
          </p:nvGrpSpPr>
          <p:grpSpPr>
            <a:xfrm>
              <a:off x="7452147" y="3582821"/>
              <a:ext cx="274201" cy="227911"/>
              <a:chOff x="5326667" y="1945245"/>
              <a:chExt cx="558000" cy="465599"/>
            </a:xfrm>
          </p:grpSpPr>
          <p:sp>
            <p:nvSpPr>
              <p:cNvPr id="1379" name="Google Shape;1379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81" name="Google Shape;1381;p85"/>
            <p:cNvGrpSpPr/>
            <p:nvPr/>
          </p:nvGrpSpPr>
          <p:grpSpPr>
            <a:xfrm>
              <a:off x="7765472" y="3582821"/>
              <a:ext cx="274201" cy="227911"/>
              <a:chOff x="5326667" y="1945245"/>
              <a:chExt cx="558000" cy="465599"/>
            </a:xfrm>
          </p:grpSpPr>
          <p:sp>
            <p:nvSpPr>
              <p:cNvPr id="1382" name="Google Shape;1382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84" name="Google Shape;1384;p85"/>
            <p:cNvGrpSpPr/>
            <p:nvPr/>
          </p:nvGrpSpPr>
          <p:grpSpPr>
            <a:xfrm>
              <a:off x="8078797" y="3582821"/>
              <a:ext cx="274201" cy="227911"/>
              <a:chOff x="5326667" y="1945245"/>
              <a:chExt cx="558000" cy="465599"/>
            </a:xfrm>
          </p:grpSpPr>
          <p:sp>
            <p:nvSpPr>
              <p:cNvPr id="1385" name="Google Shape;1385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sp>
        <p:nvSpPr>
          <p:cNvPr id="1387" name="Google Shape;1387;p85"/>
          <p:cNvSpPr/>
          <p:nvPr/>
        </p:nvSpPr>
        <p:spPr>
          <a:xfrm>
            <a:off x="488263" y="4203763"/>
            <a:ext cx="23529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1388" name="Google Shape;1388;p85"/>
          <p:cNvGrpSpPr/>
          <p:nvPr/>
        </p:nvGrpSpPr>
        <p:grpSpPr>
          <a:xfrm>
            <a:off x="566485" y="4342934"/>
            <a:ext cx="2154151" cy="227911"/>
            <a:chOff x="6198847" y="3582821"/>
            <a:chExt cx="2154151" cy="227911"/>
          </a:xfrm>
        </p:grpSpPr>
        <p:grpSp>
          <p:nvGrpSpPr>
            <p:cNvPr id="1389" name="Google Shape;1389;p85"/>
            <p:cNvGrpSpPr/>
            <p:nvPr/>
          </p:nvGrpSpPr>
          <p:grpSpPr>
            <a:xfrm>
              <a:off x="6198847" y="3582821"/>
              <a:ext cx="274201" cy="227911"/>
              <a:chOff x="5326667" y="1945245"/>
              <a:chExt cx="558000" cy="465599"/>
            </a:xfrm>
          </p:grpSpPr>
          <p:sp>
            <p:nvSpPr>
              <p:cNvPr id="1390" name="Google Shape;1390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92" name="Google Shape;1392;p85"/>
            <p:cNvGrpSpPr/>
            <p:nvPr/>
          </p:nvGrpSpPr>
          <p:grpSpPr>
            <a:xfrm>
              <a:off x="6512172" y="3582821"/>
              <a:ext cx="274201" cy="227911"/>
              <a:chOff x="5326667" y="1945245"/>
              <a:chExt cx="558000" cy="465599"/>
            </a:xfrm>
          </p:grpSpPr>
          <p:sp>
            <p:nvSpPr>
              <p:cNvPr id="1393" name="Google Shape;1393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95" name="Google Shape;1395;p85"/>
            <p:cNvGrpSpPr/>
            <p:nvPr/>
          </p:nvGrpSpPr>
          <p:grpSpPr>
            <a:xfrm>
              <a:off x="6825497" y="3582821"/>
              <a:ext cx="274201" cy="227911"/>
              <a:chOff x="5326667" y="1945245"/>
              <a:chExt cx="558000" cy="465599"/>
            </a:xfrm>
          </p:grpSpPr>
          <p:sp>
            <p:nvSpPr>
              <p:cNvPr id="1396" name="Google Shape;1396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398" name="Google Shape;1398;p85"/>
            <p:cNvGrpSpPr/>
            <p:nvPr/>
          </p:nvGrpSpPr>
          <p:grpSpPr>
            <a:xfrm>
              <a:off x="7138822" y="3582821"/>
              <a:ext cx="274201" cy="227911"/>
              <a:chOff x="5326667" y="1945245"/>
              <a:chExt cx="558000" cy="465599"/>
            </a:xfrm>
          </p:grpSpPr>
          <p:sp>
            <p:nvSpPr>
              <p:cNvPr id="1399" name="Google Shape;1399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01" name="Google Shape;1401;p85"/>
            <p:cNvGrpSpPr/>
            <p:nvPr/>
          </p:nvGrpSpPr>
          <p:grpSpPr>
            <a:xfrm>
              <a:off x="7452147" y="3582821"/>
              <a:ext cx="274201" cy="227911"/>
              <a:chOff x="5326667" y="1945245"/>
              <a:chExt cx="558000" cy="465599"/>
            </a:xfrm>
          </p:grpSpPr>
          <p:sp>
            <p:nvSpPr>
              <p:cNvPr id="1402" name="Google Shape;1402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3" name="Google Shape;1403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04" name="Google Shape;1404;p85"/>
            <p:cNvGrpSpPr/>
            <p:nvPr/>
          </p:nvGrpSpPr>
          <p:grpSpPr>
            <a:xfrm>
              <a:off x="7765472" y="3582821"/>
              <a:ext cx="274201" cy="227911"/>
              <a:chOff x="5326667" y="1945245"/>
              <a:chExt cx="558000" cy="465599"/>
            </a:xfrm>
          </p:grpSpPr>
          <p:sp>
            <p:nvSpPr>
              <p:cNvPr id="1405" name="Google Shape;1405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07" name="Google Shape;1407;p85"/>
            <p:cNvGrpSpPr/>
            <p:nvPr/>
          </p:nvGrpSpPr>
          <p:grpSpPr>
            <a:xfrm>
              <a:off x="8078797" y="3582821"/>
              <a:ext cx="274201" cy="227911"/>
              <a:chOff x="5326667" y="1945245"/>
              <a:chExt cx="558000" cy="465599"/>
            </a:xfrm>
          </p:grpSpPr>
          <p:sp>
            <p:nvSpPr>
              <p:cNvPr id="1408" name="Google Shape;1408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grpSp>
        <p:nvGrpSpPr>
          <p:cNvPr id="1410" name="Google Shape;1410;p85"/>
          <p:cNvGrpSpPr/>
          <p:nvPr/>
        </p:nvGrpSpPr>
        <p:grpSpPr>
          <a:xfrm>
            <a:off x="1506460" y="3733334"/>
            <a:ext cx="274201" cy="227911"/>
            <a:chOff x="5326667" y="1945245"/>
            <a:chExt cx="558000" cy="465599"/>
          </a:xfrm>
        </p:grpSpPr>
        <p:sp>
          <p:nvSpPr>
            <p:cNvPr id="1411" name="Google Shape;1411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413" name="Google Shape;1413;p85"/>
          <p:cNvSpPr/>
          <p:nvPr/>
        </p:nvSpPr>
        <p:spPr>
          <a:xfrm rot="10800000">
            <a:off x="1395163" y="4038088"/>
            <a:ext cx="496800" cy="228000"/>
          </a:xfrm>
          <a:prstGeom prst="upArrow">
            <a:avLst>
              <a:gd fmla="val 55898" name="adj1"/>
              <a:gd fmla="val 59122" name="adj2"/>
            </a:avLst>
          </a:prstGeom>
          <a:gradFill>
            <a:gsLst>
              <a:gs pos="0">
                <a:srgbClr val="990000"/>
              </a:gs>
              <a:gs pos="48000">
                <a:srgbClr val="990000"/>
              </a:gs>
              <a:gs pos="52000">
                <a:srgbClr val="F1C232"/>
              </a:gs>
              <a:gs pos="100000">
                <a:srgbClr val="FFD966"/>
              </a:gs>
            </a:gsLst>
            <a:lin ang="10800025" scaled="0"/>
          </a:gradFill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4" name="Google Shape;1414;p85"/>
          <p:cNvSpPr/>
          <p:nvPr/>
        </p:nvSpPr>
        <p:spPr>
          <a:xfrm>
            <a:off x="4300313" y="3445363"/>
            <a:ext cx="1596600" cy="237000"/>
          </a:xfrm>
          <a:prstGeom prst="wedgeRoundRectCallout">
            <a:avLst>
              <a:gd fmla="val 32035" name="adj1"/>
              <a:gd fmla="val 50812" name="adj2"/>
              <a:gd fmla="val 0" name="adj3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10800" lIns="10800" spcFirstLastPara="1" rIns="10800" wrap="square" tIns="1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Nunito Medium"/>
                <a:ea typeface="Nunito Medium"/>
                <a:cs typeface="Nunito Medium"/>
                <a:sym typeface="Nunito Medium"/>
              </a:rPr>
              <a:t>Cela me fait penser à…</a:t>
            </a:r>
            <a:endParaRPr sz="11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415" name="Google Shape;1415;p85"/>
          <p:cNvSpPr/>
          <p:nvPr/>
        </p:nvSpPr>
        <p:spPr>
          <a:xfrm>
            <a:off x="3622763" y="4533713"/>
            <a:ext cx="19404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3A9163"/>
          </a:solidFill>
          <a:ln cap="flat" cmpd="sng" w="19050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85"/>
          <p:cNvSpPr/>
          <p:nvPr/>
        </p:nvSpPr>
        <p:spPr>
          <a:xfrm rot="6023091">
            <a:off x="1760273" y="3648688"/>
            <a:ext cx="211362" cy="18842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85"/>
          <p:cNvSpPr/>
          <p:nvPr/>
        </p:nvSpPr>
        <p:spPr>
          <a:xfrm>
            <a:off x="1171388" y="3444063"/>
            <a:ext cx="1818300" cy="237000"/>
          </a:xfrm>
          <a:prstGeom prst="wedgeRoundRectCallout">
            <a:avLst>
              <a:gd fmla="val 23077" name="adj1"/>
              <a:gd fmla="val 48544" name="adj2"/>
              <a:gd fmla="val 0" name="adj3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10800" lIns="10800" spcFirstLastPara="1" rIns="10800" wrap="square" tIns="1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Comment y arrivons-nous ?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418" name="Google Shape;1418;p85"/>
          <p:cNvSpPr/>
          <p:nvPr/>
        </p:nvSpPr>
        <p:spPr>
          <a:xfrm rot="724448">
            <a:off x="950903" y="3692933"/>
            <a:ext cx="582281" cy="44776"/>
          </a:xfrm>
          <a:prstGeom prst="rtTriangle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1419" name="Google Shape;1419;p85"/>
          <p:cNvSpPr/>
          <p:nvPr/>
        </p:nvSpPr>
        <p:spPr>
          <a:xfrm flipH="1">
            <a:off x="318613" y="3444063"/>
            <a:ext cx="795600" cy="237000"/>
          </a:xfrm>
          <a:prstGeom prst="wedgeRoundRectCallout">
            <a:avLst>
              <a:gd fmla="val 17678" name="adj1"/>
              <a:gd fmla="val 51888" name="adj2"/>
              <a:gd fmla="val 0" name="adj3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10800" lIns="10800" spcFirstLastPara="1" rIns="10800" wrap="square" tIns="1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Le but est...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aphicFrame>
        <p:nvGraphicFramePr>
          <p:cNvPr id="1420" name="Google Shape;1420;p85"/>
          <p:cNvGraphicFramePr/>
          <p:nvPr/>
        </p:nvGraphicFramePr>
        <p:xfrm>
          <a:off x="179813" y="112783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{9FE4CE48-23B6-427E-BBA8-83C8B5796380}</a:tableStyleId>
              </a:tblPr>
              <a:tblGrid>
                <a:gridCol w="2928125"/>
                <a:gridCol w="2928125"/>
                <a:gridCol w="2928125"/>
              </a:tblGrid>
              <a:tr h="1397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B5394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B5394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0B5394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421" name="Google Shape;1421;p85"/>
          <p:cNvGrpSpPr/>
          <p:nvPr/>
        </p:nvGrpSpPr>
        <p:grpSpPr>
          <a:xfrm>
            <a:off x="7362960" y="1460484"/>
            <a:ext cx="274201" cy="227911"/>
            <a:chOff x="5326667" y="1945245"/>
            <a:chExt cx="558000" cy="465599"/>
          </a:xfrm>
        </p:grpSpPr>
        <p:sp>
          <p:nvSpPr>
            <p:cNvPr id="1422" name="Google Shape;1422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424" name="Google Shape;1424;p85"/>
          <p:cNvSpPr txBox="1"/>
          <p:nvPr/>
        </p:nvSpPr>
        <p:spPr>
          <a:xfrm>
            <a:off x="179813" y="332513"/>
            <a:ext cx="87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Quand l’autorité s’adresse à chaque membre, cela crée une </a:t>
            </a:r>
            <a:r>
              <a:rPr lang="en-GB" sz="15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compétition</a:t>
            </a:r>
            <a:r>
              <a:rPr lang="en-GB" sz="15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: chaque membre se tourne </a:t>
            </a:r>
            <a:br>
              <a:rPr lang="en-GB" sz="15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500">
                <a:solidFill>
                  <a:srgbClr val="0B5394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vers le leader pour avoir des signes de reconnaissance rares. La pénurie crée une compétition. </a:t>
            </a:r>
            <a:endParaRPr sz="1500"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425" name="Google Shape;1425;p85"/>
          <p:cNvSpPr/>
          <p:nvPr/>
        </p:nvSpPr>
        <p:spPr>
          <a:xfrm rot="6074858">
            <a:off x="4651297" y="1653756"/>
            <a:ext cx="595232" cy="57482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6" name="Google Shape;1426;p85"/>
          <p:cNvSpPr/>
          <p:nvPr/>
        </p:nvSpPr>
        <p:spPr>
          <a:xfrm rot="5406931">
            <a:off x="3672412" y="1653688"/>
            <a:ext cx="595201" cy="576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85"/>
          <p:cNvSpPr/>
          <p:nvPr/>
        </p:nvSpPr>
        <p:spPr>
          <a:xfrm>
            <a:off x="3580238" y="1159363"/>
            <a:ext cx="1065600" cy="237000"/>
          </a:xfrm>
          <a:prstGeom prst="wedgeRoundRectCallout">
            <a:avLst>
              <a:gd fmla="val 32035" name="adj1"/>
              <a:gd fmla="val 50812" name="adj2"/>
              <a:gd fmla="val 0" name="adj3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10800" lIns="10800" spcFirstLastPara="1" rIns="10800" wrap="square" tIns="1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Nunito Medium"/>
                <a:ea typeface="Nunito Medium"/>
                <a:cs typeface="Nunito Medium"/>
                <a:sym typeface="Nunito Medium"/>
              </a:rPr>
              <a:t>Je pense que…</a:t>
            </a:r>
            <a:endParaRPr sz="11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1428" name="Google Shape;1428;p85"/>
          <p:cNvGrpSpPr/>
          <p:nvPr/>
        </p:nvGrpSpPr>
        <p:grpSpPr>
          <a:xfrm>
            <a:off x="3494537" y="1993191"/>
            <a:ext cx="2154393" cy="291716"/>
            <a:chOff x="3494724" y="2068728"/>
            <a:chExt cx="2154393" cy="291716"/>
          </a:xfrm>
        </p:grpSpPr>
        <p:grpSp>
          <p:nvGrpSpPr>
            <p:cNvPr id="1429" name="Google Shape;1429;p85"/>
            <p:cNvGrpSpPr/>
            <p:nvPr/>
          </p:nvGrpSpPr>
          <p:grpSpPr>
            <a:xfrm>
              <a:off x="3494724" y="2174671"/>
              <a:ext cx="223479" cy="185774"/>
              <a:chOff x="5326667" y="1945245"/>
              <a:chExt cx="558000" cy="465599"/>
            </a:xfrm>
          </p:grpSpPr>
          <p:sp>
            <p:nvSpPr>
              <p:cNvPr id="1430" name="Google Shape;1430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32" name="Google Shape;1432;p85"/>
            <p:cNvGrpSpPr/>
            <p:nvPr/>
          </p:nvGrpSpPr>
          <p:grpSpPr>
            <a:xfrm>
              <a:off x="3774315" y="2068781"/>
              <a:ext cx="350870" cy="291652"/>
              <a:chOff x="5326667" y="1945245"/>
              <a:chExt cx="558000" cy="465599"/>
            </a:xfrm>
          </p:grpSpPr>
          <p:sp>
            <p:nvSpPr>
              <p:cNvPr id="1433" name="Google Shape;1433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35" name="Google Shape;1435;p85"/>
            <p:cNvGrpSpPr/>
            <p:nvPr/>
          </p:nvGrpSpPr>
          <p:grpSpPr>
            <a:xfrm>
              <a:off x="4180398" y="2174670"/>
              <a:ext cx="223479" cy="185774"/>
              <a:chOff x="5326667" y="1945245"/>
              <a:chExt cx="558000" cy="465599"/>
            </a:xfrm>
          </p:grpSpPr>
          <p:sp>
            <p:nvSpPr>
              <p:cNvPr id="1436" name="Google Shape;1436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85"/>
              <p:cNvSpPr/>
              <p:nvPr/>
            </p:nvSpPr>
            <p:spPr>
              <a:xfrm>
                <a:off x="5459135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38" name="Google Shape;1438;p85"/>
            <p:cNvGrpSpPr/>
            <p:nvPr/>
          </p:nvGrpSpPr>
          <p:grpSpPr>
            <a:xfrm>
              <a:off x="4468665" y="2174584"/>
              <a:ext cx="223479" cy="185728"/>
              <a:chOff x="5326667" y="1945245"/>
              <a:chExt cx="558000" cy="465599"/>
            </a:xfrm>
          </p:grpSpPr>
          <p:sp>
            <p:nvSpPr>
              <p:cNvPr id="1439" name="Google Shape;1439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85"/>
              <p:cNvSpPr/>
              <p:nvPr/>
            </p:nvSpPr>
            <p:spPr>
              <a:xfrm>
                <a:off x="5417028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41" name="Google Shape;1441;p85"/>
            <p:cNvGrpSpPr/>
            <p:nvPr/>
          </p:nvGrpSpPr>
          <p:grpSpPr>
            <a:xfrm>
              <a:off x="4747961" y="2068728"/>
              <a:ext cx="350926" cy="291652"/>
              <a:chOff x="5326667" y="1945245"/>
              <a:chExt cx="558000" cy="465599"/>
            </a:xfrm>
          </p:grpSpPr>
          <p:sp>
            <p:nvSpPr>
              <p:cNvPr id="1442" name="Google Shape;1442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3" name="Google Shape;1443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44" name="Google Shape;1444;p85"/>
            <p:cNvGrpSpPr/>
            <p:nvPr/>
          </p:nvGrpSpPr>
          <p:grpSpPr>
            <a:xfrm>
              <a:off x="5146219" y="2174584"/>
              <a:ext cx="223479" cy="185728"/>
              <a:chOff x="5326667" y="1945245"/>
              <a:chExt cx="558000" cy="465599"/>
            </a:xfrm>
          </p:grpSpPr>
          <p:sp>
            <p:nvSpPr>
              <p:cNvPr id="1445" name="Google Shape;1445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47" name="Google Shape;1447;p85"/>
            <p:cNvGrpSpPr/>
            <p:nvPr/>
          </p:nvGrpSpPr>
          <p:grpSpPr>
            <a:xfrm>
              <a:off x="5425638" y="2174584"/>
              <a:ext cx="223479" cy="185728"/>
              <a:chOff x="5326667" y="1945245"/>
              <a:chExt cx="558000" cy="465599"/>
            </a:xfrm>
          </p:grpSpPr>
          <p:sp>
            <p:nvSpPr>
              <p:cNvPr id="1448" name="Google Shape;1448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grpSp>
        <p:nvGrpSpPr>
          <p:cNvPr id="1450" name="Google Shape;1450;p85"/>
          <p:cNvGrpSpPr/>
          <p:nvPr/>
        </p:nvGrpSpPr>
        <p:grpSpPr>
          <a:xfrm>
            <a:off x="566485" y="2056934"/>
            <a:ext cx="2154151" cy="227911"/>
            <a:chOff x="6198847" y="3582821"/>
            <a:chExt cx="2154151" cy="227911"/>
          </a:xfrm>
        </p:grpSpPr>
        <p:grpSp>
          <p:nvGrpSpPr>
            <p:cNvPr id="1451" name="Google Shape;1451;p85"/>
            <p:cNvGrpSpPr/>
            <p:nvPr/>
          </p:nvGrpSpPr>
          <p:grpSpPr>
            <a:xfrm>
              <a:off x="6198847" y="3582821"/>
              <a:ext cx="274201" cy="227911"/>
              <a:chOff x="5326667" y="1945245"/>
              <a:chExt cx="558000" cy="465599"/>
            </a:xfrm>
          </p:grpSpPr>
          <p:sp>
            <p:nvSpPr>
              <p:cNvPr id="1452" name="Google Shape;1452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3" name="Google Shape;1453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54" name="Google Shape;1454;p85"/>
            <p:cNvGrpSpPr/>
            <p:nvPr/>
          </p:nvGrpSpPr>
          <p:grpSpPr>
            <a:xfrm>
              <a:off x="6512172" y="3582821"/>
              <a:ext cx="274201" cy="227911"/>
              <a:chOff x="5326667" y="1945245"/>
              <a:chExt cx="558000" cy="465599"/>
            </a:xfrm>
          </p:grpSpPr>
          <p:sp>
            <p:nvSpPr>
              <p:cNvPr id="1455" name="Google Shape;1455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57" name="Google Shape;1457;p85"/>
            <p:cNvGrpSpPr/>
            <p:nvPr/>
          </p:nvGrpSpPr>
          <p:grpSpPr>
            <a:xfrm>
              <a:off x="6825497" y="3582821"/>
              <a:ext cx="274201" cy="227911"/>
              <a:chOff x="5326667" y="1945245"/>
              <a:chExt cx="558000" cy="465599"/>
            </a:xfrm>
          </p:grpSpPr>
          <p:sp>
            <p:nvSpPr>
              <p:cNvPr id="1458" name="Google Shape;1458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60" name="Google Shape;1460;p85"/>
            <p:cNvGrpSpPr/>
            <p:nvPr/>
          </p:nvGrpSpPr>
          <p:grpSpPr>
            <a:xfrm>
              <a:off x="7138822" y="3582821"/>
              <a:ext cx="274201" cy="227911"/>
              <a:chOff x="5326667" y="1945245"/>
              <a:chExt cx="558000" cy="465599"/>
            </a:xfrm>
          </p:grpSpPr>
          <p:sp>
            <p:nvSpPr>
              <p:cNvPr id="1461" name="Google Shape;1461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63" name="Google Shape;1463;p85"/>
            <p:cNvGrpSpPr/>
            <p:nvPr/>
          </p:nvGrpSpPr>
          <p:grpSpPr>
            <a:xfrm>
              <a:off x="7452147" y="3582821"/>
              <a:ext cx="274201" cy="227911"/>
              <a:chOff x="5326667" y="1945245"/>
              <a:chExt cx="558000" cy="465599"/>
            </a:xfrm>
          </p:grpSpPr>
          <p:sp>
            <p:nvSpPr>
              <p:cNvPr id="1464" name="Google Shape;1464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66" name="Google Shape;1466;p85"/>
            <p:cNvGrpSpPr/>
            <p:nvPr/>
          </p:nvGrpSpPr>
          <p:grpSpPr>
            <a:xfrm>
              <a:off x="7765472" y="3582821"/>
              <a:ext cx="274201" cy="227911"/>
              <a:chOff x="5326667" y="1945245"/>
              <a:chExt cx="558000" cy="465599"/>
            </a:xfrm>
          </p:grpSpPr>
          <p:sp>
            <p:nvSpPr>
              <p:cNvPr id="1467" name="Google Shape;1467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1469" name="Google Shape;1469;p85"/>
            <p:cNvGrpSpPr/>
            <p:nvPr/>
          </p:nvGrpSpPr>
          <p:grpSpPr>
            <a:xfrm>
              <a:off x="8078797" y="3582821"/>
              <a:ext cx="274201" cy="227911"/>
              <a:chOff x="5326667" y="1945245"/>
              <a:chExt cx="558000" cy="465599"/>
            </a:xfrm>
          </p:grpSpPr>
          <p:sp>
            <p:nvSpPr>
              <p:cNvPr id="1470" name="Google Shape;1470;p85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85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</p:grpSp>
      <p:grpSp>
        <p:nvGrpSpPr>
          <p:cNvPr id="1472" name="Google Shape;1472;p85"/>
          <p:cNvGrpSpPr/>
          <p:nvPr/>
        </p:nvGrpSpPr>
        <p:grpSpPr>
          <a:xfrm>
            <a:off x="1506460" y="1447334"/>
            <a:ext cx="274201" cy="227911"/>
            <a:chOff x="5326667" y="1945245"/>
            <a:chExt cx="558000" cy="465599"/>
          </a:xfrm>
        </p:grpSpPr>
        <p:sp>
          <p:nvSpPr>
            <p:cNvPr id="1473" name="Google Shape;1473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475" name="Google Shape;1475;p85"/>
          <p:cNvSpPr/>
          <p:nvPr/>
        </p:nvSpPr>
        <p:spPr>
          <a:xfrm>
            <a:off x="4902113" y="1159363"/>
            <a:ext cx="842400" cy="237000"/>
          </a:xfrm>
          <a:prstGeom prst="wedgeRoundRectCallout">
            <a:avLst>
              <a:gd fmla="val 32035" name="adj1"/>
              <a:gd fmla="val 50812" name="adj2"/>
              <a:gd fmla="val 0" name="adj3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10800" lIns="10800" spcFirstLastPara="1" rIns="10800" wrap="square" tIns="1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Nunito Medium"/>
                <a:ea typeface="Nunito Medium"/>
                <a:cs typeface="Nunito Medium"/>
                <a:sym typeface="Nunito Medium"/>
              </a:rPr>
              <a:t>Oui, mais…</a:t>
            </a:r>
            <a:endParaRPr sz="11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476" name="Google Shape;1476;p85"/>
          <p:cNvSpPr/>
          <p:nvPr/>
        </p:nvSpPr>
        <p:spPr>
          <a:xfrm rot="6023091">
            <a:off x="1760273" y="1362688"/>
            <a:ext cx="211362" cy="18842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85"/>
          <p:cNvSpPr/>
          <p:nvPr/>
        </p:nvSpPr>
        <p:spPr>
          <a:xfrm flipH="1">
            <a:off x="318613" y="1158063"/>
            <a:ext cx="2649900" cy="237000"/>
          </a:xfrm>
          <a:prstGeom prst="wedgeRoundRectCallout">
            <a:avLst>
              <a:gd fmla="val 17678" name="adj1"/>
              <a:gd fmla="val 51888" name="adj2"/>
              <a:gd fmla="val 0" name="adj3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10800" lIns="10800" spcFirstLastPara="1" rIns="10800" wrap="square" tIns="1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Le but est… Comment y arrivons-nous ?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1478" name="Google Shape;1478;p85"/>
          <p:cNvGrpSpPr/>
          <p:nvPr/>
        </p:nvGrpSpPr>
        <p:grpSpPr>
          <a:xfrm>
            <a:off x="684593" y="1735025"/>
            <a:ext cx="1917955" cy="241522"/>
            <a:chOff x="2104850" y="2114725"/>
            <a:chExt cx="1914700" cy="1380916"/>
          </a:xfrm>
        </p:grpSpPr>
        <p:cxnSp>
          <p:nvCxnSpPr>
            <p:cNvPr id="1479" name="Google Shape;1479;p85"/>
            <p:cNvCxnSpPr/>
            <p:nvPr/>
          </p:nvCxnSpPr>
          <p:spPr>
            <a:xfrm rot="10800000">
              <a:off x="3151075" y="2146779"/>
              <a:ext cx="550200" cy="1323300"/>
            </a:xfrm>
            <a:prstGeom prst="straightConnector1">
              <a:avLst/>
            </a:prstGeom>
            <a:noFill/>
            <a:ln cap="flat" cmpd="sng" w="9525">
              <a:solidFill>
                <a:srgbClr val="0B5394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1480" name="Google Shape;1480;p85"/>
            <p:cNvCxnSpPr/>
            <p:nvPr/>
          </p:nvCxnSpPr>
          <p:spPr>
            <a:xfrm rot="10800000">
              <a:off x="3103398" y="2160939"/>
              <a:ext cx="274500" cy="1326000"/>
            </a:xfrm>
            <a:prstGeom prst="straightConnector1">
              <a:avLst/>
            </a:prstGeom>
            <a:noFill/>
            <a:ln cap="flat" cmpd="sng" w="9525">
              <a:solidFill>
                <a:srgbClr val="0B5394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1481" name="Google Shape;1481;p85"/>
            <p:cNvCxnSpPr/>
            <p:nvPr/>
          </p:nvCxnSpPr>
          <p:spPr>
            <a:xfrm flipH="1" rot="10800000">
              <a:off x="2398650" y="2142041"/>
              <a:ext cx="547500" cy="1353600"/>
            </a:xfrm>
            <a:prstGeom prst="straightConnector1">
              <a:avLst/>
            </a:prstGeom>
            <a:noFill/>
            <a:ln cap="flat" cmpd="sng" w="9525">
              <a:solidFill>
                <a:srgbClr val="0B5394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1482" name="Google Shape;1482;p85"/>
            <p:cNvCxnSpPr/>
            <p:nvPr/>
          </p:nvCxnSpPr>
          <p:spPr>
            <a:xfrm flipH="1" rot="10800000">
              <a:off x="2747769" y="2160881"/>
              <a:ext cx="246000" cy="1317900"/>
            </a:xfrm>
            <a:prstGeom prst="straightConnector1">
              <a:avLst/>
            </a:prstGeom>
            <a:noFill/>
            <a:ln cap="flat" cmpd="sng" w="9525">
              <a:solidFill>
                <a:srgbClr val="0B5394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1483" name="Google Shape;1483;p85"/>
            <p:cNvCxnSpPr/>
            <p:nvPr/>
          </p:nvCxnSpPr>
          <p:spPr>
            <a:xfrm flipH="1" rot="10800000">
              <a:off x="3055057" y="2156081"/>
              <a:ext cx="600" cy="1322700"/>
            </a:xfrm>
            <a:prstGeom prst="straightConnector1">
              <a:avLst/>
            </a:prstGeom>
            <a:noFill/>
            <a:ln cap="flat" cmpd="sng" w="9525">
              <a:solidFill>
                <a:srgbClr val="0B5394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1484" name="Google Shape;1484;p85"/>
            <p:cNvCxnSpPr/>
            <p:nvPr/>
          </p:nvCxnSpPr>
          <p:spPr>
            <a:xfrm rot="10800000">
              <a:off x="3221550" y="2124375"/>
              <a:ext cx="798000" cy="1333200"/>
            </a:xfrm>
            <a:prstGeom prst="straightConnector1">
              <a:avLst/>
            </a:prstGeom>
            <a:noFill/>
            <a:ln cap="flat" cmpd="sng" w="9525">
              <a:solidFill>
                <a:srgbClr val="0B5394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cxnSp>
          <p:nvCxnSpPr>
            <p:cNvPr id="1485" name="Google Shape;1485;p85"/>
            <p:cNvCxnSpPr/>
            <p:nvPr/>
          </p:nvCxnSpPr>
          <p:spPr>
            <a:xfrm flipH="1" rot="10800000">
              <a:off x="2104850" y="2114725"/>
              <a:ext cx="770700" cy="1334700"/>
            </a:xfrm>
            <a:prstGeom prst="straightConnector1">
              <a:avLst/>
            </a:prstGeom>
            <a:noFill/>
            <a:ln cap="flat" cmpd="sng" w="9525">
              <a:solidFill>
                <a:srgbClr val="0B5394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</p:grpSp>
      <p:grpSp>
        <p:nvGrpSpPr>
          <p:cNvPr id="1486" name="Google Shape;1486;p85"/>
          <p:cNvGrpSpPr/>
          <p:nvPr/>
        </p:nvGrpSpPr>
        <p:grpSpPr>
          <a:xfrm>
            <a:off x="4435788" y="1447334"/>
            <a:ext cx="274201" cy="227911"/>
            <a:chOff x="5326667" y="1945245"/>
            <a:chExt cx="558000" cy="465599"/>
          </a:xfrm>
        </p:grpSpPr>
        <p:sp>
          <p:nvSpPr>
            <p:cNvPr id="1487" name="Google Shape;1487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cxnSp>
        <p:nvCxnSpPr>
          <p:cNvPr id="1489" name="Google Shape;1489;p85"/>
          <p:cNvCxnSpPr/>
          <p:nvPr/>
        </p:nvCxnSpPr>
        <p:spPr>
          <a:xfrm rot="10800000">
            <a:off x="4597013" y="1753488"/>
            <a:ext cx="218700" cy="2187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90" name="Google Shape;1490;p85"/>
          <p:cNvCxnSpPr/>
          <p:nvPr/>
        </p:nvCxnSpPr>
        <p:spPr>
          <a:xfrm flipH="1" rot="10800000">
            <a:off x="4030288" y="1750163"/>
            <a:ext cx="409200" cy="2064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1491" name="Google Shape;1491;p85"/>
          <p:cNvGrpSpPr/>
          <p:nvPr/>
        </p:nvGrpSpPr>
        <p:grpSpPr>
          <a:xfrm>
            <a:off x="6422767" y="2122994"/>
            <a:ext cx="201271" cy="167290"/>
            <a:chOff x="5326667" y="1945245"/>
            <a:chExt cx="558000" cy="465599"/>
          </a:xfrm>
        </p:grpSpPr>
        <p:sp>
          <p:nvSpPr>
            <p:cNvPr id="1492" name="Google Shape;1492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494" name="Google Shape;1494;p85"/>
          <p:cNvGrpSpPr/>
          <p:nvPr/>
        </p:nvGrpSpPr>
        <p:grpSpPr>
          <a:xfrm>
            <a:off x="6710878" y="2062361"/>
            <a:ext cx="274201" cy="227911"/>
            <a:chOff x="5326667" y="1945245"/>
            <a:chExt cx="558000" cy="465599"/>
          </a:xfrm>
        </p:grpSpPr>
        <p:sp>
          <p:nvSpPr>
            <p:cNvPr id="1495" name="Google Shape;1495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497" name="Google Shape;1497;p85"/>
          <p:cNvGrpSpPr/>
          <p:nvPr/>
        </p:nvGrpSpPr>
        <p:grpSpPr>
          <a:xfrm>
            <a:off x="7074056" y="2122993"/>
            <a:ext cx="201271" cy="167290"/>
            <a:chOff x="5326667" y="1945245"/>
            <a:chExt cx="558000" cy="465599"/>
          </a:xfrm>
        </p:grpSpPr>
        <p:sp>
          <p:nvSpPr>
            <p:cNvPr id="1498" name="Google Shape;1498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85"/>
            <p:cNvSpPr/>
            <p:nvPr/>
          </p:nvSpPr>
          <p:spPr>
            <a:xfrm>
              <a:off x="5459135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00" name="Google Shape;1500;p85"/>
          <p:cNvGrpSpPr/>
          <p:nvPr/>
        </p:nvGrpSpPr>
        <p:grpSpPr>
          <a:xfrm>
            <a:off x="7367416" y="2123091"/>
            <a:ext cx="201271" cy="167290"/>
            <a:chOff x="5326667" y="1945245"/>
            <a:chExt cx="558000" cy="465599"/>
          </a:xfrm>
        </p:grpSpPr>
        <p:sp>
          <p:nvSpPr>
            <p:cNvPr id="1501" name="Google Shape;1501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85"/>
            <p:cNvSpPr/>
            <p:nvPr/>
          </p:nvSpPr>
          <p:spPr>
            <a:xfrm>
              <a:off x="5417028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03" name="Google Shape;1503;p85"/>
          <p:cNvGrpSpPr/>
          <p:nvPr/>
        </p:nvGrpSpPr>
        <p:grpSpPr>
          <a:xfrm>
            <a:off x="7642345" y="1998687"/>
            <a:ext cx="350926" cy="291652"/>
            <a:chOff x="5326667" y="1945245"/>
            <a:chExt cx="558000" cy="465599"/>
          </a:xfrm>
        </p:grpSpPr>
        <p:sp>
          <p:nvSpPr>
            <p:cNvPr id="1504" name="Google Shape;1504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06" name="Google Shape;1506;p85"/>
          <p:cNvGrpSpPr/>
          <p:nvPr/>
        </p:nvGrpSpPr>
        <p:grpSpPr>
          <a:xfrm>
            <a:off x="8079785" y="2123091"/>
            <a:ext cx="201271" cy="167290"/>
            <a:chOff x="5326667" y="1945245"/>
            <a:chExt cx="558000" cy="465599"/>
          </a:xfrm>
        </p:grpSpPr>
        <p:sp>
          <p:nvSpPr>
            <p:cNvPr id="1507" name="Google Shape;1507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09" name="Google Shape;1509;p85"/>
          <p:cNvGrpSpPr/>
          <p:nvPr/>
        </p:nvGrpSpPr>
        <p:grpSpPr>
          <a:xfrm>
            <a:off x="8373607" y="2123091"/>
            <a:ext cx="201271" cy="167290"/>
            <a:chOff x="5326667" y="1945245"/>
            <a:chExt cx="558000" cy="465599"/>
          </a:xfrm>
        </p:grpSpPr>
        <p:sp>
          <p:nvSpPr>
            <p:cNvPr id="1510" name="Google Shape;1510;p85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85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cxnSp>
        <p:nvCxnSpPr>
          <p:cNvPr id="1512" name="Google Shape;1512;p85"/>
          <p:cNvCxnSpPr/>
          <p:nvPr/>
        </p:nvCxnSpPr>
        <p:spPr>
          <a:xfrm rot="10800000">
            <a:off x="7589132" y="1728539"/>
            <a:ext cx="551100" cy="2313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dot"/>
            <a:round/>
            <a:headEnd len="med" w="med" type="stealth"/>
            <a:tailEnd len="med" w="med" type="none"/>
          </a:ln>
        </p:spPr>
      </p:cxnSp>
      <p:cxnSp>
        <p:nvCxnSpPr>
          <p:cNvPr id="1513" name="Google Shape;1513;p85"/>
          <p:cNvCxnSpPr/>
          <p:nvPr/>
        </p:nvCxnSpPr>
        <p:spPr>
          <a:xfrm rot="10800000">
            <a:off x="7541205" y="1730888"/>
            <a:ext cx="275100" cy="2319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514" name="Google Shape;1514;p85"/>
          <p:cNvCxnSpPr/>
          <p:nvPr/>
        </p:nvCxnSpPr>
        <p:spPr>
          <a:xfrm flipH="1" rot="10800000">
            <a:off x="6835392" y="1727610"/>
            <a:ext cx="548400" cy="2367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dot"/>
            <a:round/>
            <a:headEnd len="med" w="med" type="stealth"/>
            <a:tailEnd len="med" w="med" type="none"/>
          </a:ln>
        </p:spPr>
      </p:cxnSp>
      <p:cxnSp>
        <p:nvCxnSpPr>
          <p:cNvPr id="1515" name="Google Shape;1515;p85"/>
          <p:cNvCxnSpPr/>
          <p:nvPr/>
        </p:nvCxnSpPr>
        <p:spPr>
          <a:xfrm flipH="1" rot="10800000">
            <a:off x="7185104" y="1730961"/>
            <a:ext cx="246300" cy="2304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dot"/>
            <a:round/>
            <a:headEnd len="med" w="med" type="stealth"/>
            <a:tailEnd len="med" w="med" type="none"/>
          </a:ln>
        </p:spPr>
      </p:cxnSp>
      <p:cxnSp>
        <p:nvCxnSpPr>
          <p:cNvPr id="1516" name="Google Shape;1516;p85"/>
          <p:cNvCxnSpPr/>
          <p:nvPr/>
        </p:nvCxnSpPr>
        <p:spPr>
          <a:xfrm flipH="1" rot="10800000">
            <a:off x="7492916" y="1730061"/>
            <a:ext cx="600" cy="2313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dot"/>
            <a:round/>
            <a:headEnd len="med" w="med" type="stealth"/>
            <a:tailEnd len="med" w="med" type="none"/>
          </a:ln>
        </p:spPr>
      </p:cxnSp>
      <p:cxnSp>
        <p:nvCxnSpPr>
          <p:cNvPr id="1517" name="Google Shape;1517;p85"/>
          <p:cNvCxnSpPr/>
          <p:nvPr/>
        </p:nvCxnSpPr>
        <p:spPr>
          <a:xfrm rot="10800000">
            <a:off x="7659548" y="1876952"/>
            <a:ext cx="799500" cy="2331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dot"/>
            <a:round/>
            <a:headEnd len="med" w="med" type="stealth"/>
            <a:tailEnd len="med" w="med" type="none"/>
          </a:ln>
        </p:spPr>
      </p:cxnSp>
      <p:cxnSp>
        <p:nvCxnSpPr>
          <p:cNvPr id="1518" name="Google Shape;1518;p85"/>
          <p:cNvCxnSpPr/>
          <p:nvPr/>
        </p:nvCxnSpPr>
        <p:spPr>
          <a:xfrm flipH="1" rot="10800000">
            <a:off x="6541093" y="1722826"/>
            <a:ext cx="771900" cy="2334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dot"/>
            <a:round/>
            <a:headEnd len="med" w="med" type="stealth"/>
            <a:tailEnd len="med" w="med" type="none"/>
          </a:ln>
        </p:spPr>
      </p:cxnSp>
      <p:sp>
        <p:nvSpPr>
          <p:cNvPr id="1519" name="Google Shape;1519;p85"/>
          <p:cNvSpPr txBox="1"/>
          <p:nvPr/>
        </p:nvSpPr>
        <p:spPr>
          <a:xfrm>
            <a:off x="4745813" y="3750863"/>
            <a:ext cx="1155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Temps libre</a:t>
            </a:r>
            <a:endParaRPr sz="11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pour l’autorité</a:t>
            </a:r>
            <a:endParaRPr sz="11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520" name="Google Shape;1520;p85"/>
          <p:cNvSpPr/>
          <p:nvPr/>
        </p:nvSpPr>
        <p:spPr>
          <a:xfrm>
            <a:off x="5231950" y="1956225"/>
            <a:ext cx="246402" cy="124254"/>
          </a:xfrm>
          <a:prstGeom prst="lightningBolt">
            <a:avLst/>
          </a:prstGeom>
          <a:solidFill>
            <a:schemeClr val="lt2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85"/>
          <p:cNvSpPr/>
          <p:nvPr/>
        </p:nvSpPr>
        <p:spPr>
          <a:xfrm>
            <a:off x="6986388" y="1738413"/>
            <a:ext cx="246402" cy="124254"/>
          </a:xfrm>
          <a:prstGeom prst="lightningBolt">
            <a:avLst/>
          </a:prstGeom>
          <a:solidFill>
            <a:schemeClr val="lt1"/>
          </a:solidFill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85"/>
          <p:cNvSpPr/>
          <p:nvPr/>
        </p:nvSpPr>
        <p:spPr>
          <a:xfrm rot="6023091">
            <a:off x="7627673" y="1362688"/>
            <a:ext cx="211362" cy="18842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3" name="Google Shape;1523;p85"/>
          <p:cNvSpPr/>
          <p:nvPr/>
        </p:nvSpPr>
        <p:spPr>
          <a:xfrm>
            <a:off x="6175113" y="1158063"/>
            <a:ext cx="2649900" cy="237000"/>
          </a:xfrm>
          <a:prstGeom prst="wedgeRoundRectCallout">
            <a:avLst>
              <a:gd fmla="val 32035" name="adj1"/>
              <a:gd fmla="val 50812" name="adj2"/>
              <a:gd fmla="val 0" name="adj3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10800" lIns="10800" spcFirstLastPara="1" rIns="10800" wrap="square" tIns="10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Nunito Medium"/>
                <a:ea typeface="Nunito Medium"/>
                <a:cs typeface="Nunito Medium"/>
                <a:sym typeface="Nunito Medium"/>
              </a:rPr>
              <a:t>Très bonne idée N !</a:t>
            </a:r>
            <a:endParaRPr sz="11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524" name="Google Shape;1524;p85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5" name="Google Shape;1525;p85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Balli 2023 (Healing Communities).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86"/>
          <p:cNvSpPr/>
          <p:nvPr/>
        </p:nvSpPr>
        <p:spPr>
          <a:xfrm>
            <a:off x="330503" y="359550"/>
            <a:ext cx="4422000" cy="4424400"/>
          </a:xfrm>
          <a:prstGeom prst="ellipse">
            <a:avLst/>
          </a:prstGeom>
          <a:solidFill>
            <a:srgbClr val="DCFFED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86"/>
          <p:cNvSpPr/>
          <p:nvPr/>
        </p:nvSpPr>
        <p:spPr>
          <a:xfrm>
            <a:off x="1016300" y="1051689"/>
            <a:ext cx="3063000" cy="3065100"/>
          </a:xfrm>
          <a:prstGeom prst="ellipse">
            <a:avLst/>
          </a:prstGeom>
          <a:gradFill>
            <a:gsLst>
              <a:gs pos="0">
                <a:srgbClr val="18A654"/>
              </a:gs>
              <a:gs pos="52000">
                <a:srgbClr val="DCFFED"/>
              </a:gs>
              <a:gs pos="60000">
                <a:srgbClr val="FCE5CD"/>
              </a:gs>
              <a:gs pos="100000">
                <a:srgbClr val="D8750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2" name="Google Shape;1532;p86"/>
          <p:cNvCxnSpPr/>
          <p:nvPr/>
        </p:nvCxnSpPr>
        <p:spPr>
          <a:xfrm flipH="1">
            <a:off x="1784050" y="3645225"/>
            <a:ext cx="365400" cy="10050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3" name="Google Shape;1533;p86"/>
          <p:cNvSpPr/>
          <p:nvPr/>
        </p:nvSpPr>
        <p:spPr>
          <a:xfrm>
            <a:off x="1641463" y="1659971"/>
            <a:ext cx="1802700" cy="1803600"/>
          </a:xfrm>
          <a:prstGeom prst="ellipse">
            <a:avLst/>
          </a:prstGeom>
          <a:gradFill>
            <a:gsLst>
              <a:gs pos="0">
                <a:srgbClr val="18A654"/>
              </a:gs>
              <a:gs pos="45000">
                <a:srgbClr val="DCFFED"/>
              </a:gs>
              <a:gs pos="52000">
                <a:srgbClr val="FCE5CD"/>
              </a:gs>
              <a:gs pos="100000">
                <a:srgbClr val="D8750E"/>
              </a:gs>
            </a:gsLst>
            <a:path path="circle">
              <a:fillToRect b="50%" l="50%" r="50%" t="50%"/>
            </a:path>
            <a:tileRect/>
          </a:gra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86"/>
          <p:cNvSpPr/>
          <p:nvPr/>
        </p:nvSpPr>
        <p:spPr>
          <a:xfrm>
            <a:off x="2246300" y="2276400"/>
            <a:ext cx="570900" cy="571200"/>
          </a:xfrm>
          <a:prstGeom prst="ellipse">
            <a:avLst/>
          </a:prstGeom>
          <a:solidFill>
            <a:srgbClr val="F9CB9C"/>
          </a:solidFill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8750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35" name="Google Shape;1535;p86"/>
          <p:cNvCxnSpPr/>
          <p:nvPr/>
        </p:nvCxnSpPr>
        <p:spPr>
          <a:xfrm rot="10800000">
            <a:off x="3082650" y="2842836"/>
            <a:ext cx="1359900" cy="8358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6" name="Google Shape;1536;p86"/>
          <p:cNvCxnSpPr/>
          <p:nvPr/>
        </p:nvCxnSpPr>
        <p:spPr>
          <a:xfrm flipH="1">
            <a:off x="632747" y="2881083"/>
            <a:ext cx="1371000" cy="7914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7" name="Google Shape;1537;p86"/>
          <p:cNvCxnSpPr>
            <a:endCxn id="1530" idx="0"/>
          </p:cNvCxnSpPr>
          <p:nvPr/>
        </p:nvCxnSpPr>
        <p:spPr>
          <a:xfrm rot="10800000">
            <a:off x="2541503" y="359550"/>
            <a:ext cx="0" cy="16140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8" name="Google Shape;1538;p86"/>
          <p:cNvCxnSpPr/>
          <p:nvPr/>
        </p:nvCxnSpPr>
        <p:spPr>
          <a:xfrm>
            <a:off x="2944250" y="3663500"/>
            <a:ext cx="347100" cy="9867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9" name="Google Shape;1539;p86"/>
          <p:cNvCxnSpPr/>
          <p:nvPr/>
        </p:nvCxnSpPr>
        <p:spPr>
          <a:xfrm flipH="1" rot="10800000">
            <a:off x="3300550" y="848500"/>
            <a:ext cx="662700" cy="8325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0" name="Google Shape;1540;p86"/>
          <p:cNvCxnSpPr>
            <a:stCxn id="1541" idx="1"/>
          </p:cNvCxnSpPr>
          <p:nvPr/>
        </p:nvCxnSpPr>
        <p:spPr>
          <a:xfrm flipH="1" rot="-5400000">
            <a:off x="10028271" y="2670710"/>
            <a:ext cx="608400" cy="498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A46F30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1542" name="Google Shape;1542;p86"/>
          <p:cNvGrpSpPr/>
          <p:nvPr/>
        </p:nvGrpSpPr>
        <p:grpSpPr>
          <a:xfrm>
            <a:off x="2394660" y="2429080"/>
            <a:ext cx="274201" cy="227911"/>
            <a:chOff x="5326667" y="1945245"/>
            <a:chExt cx="558000" cy="465599"/>
          </a:xfrm>
        </p:grpSpPr>
        <p:sp>
          <p:nvSpPr>
            <p:cNvPr id="1543" name="Google Shape;1543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60E7D"/>
            </a:solidFill>
            <a:ln cap="flat" cmpd="sng" w="9525">
              <a:solidFill>
                <a:srgbClr val="D60E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60E7D"/>
            </a:solidFill>
            <a:ln cap="flat" cmpd="sng" w="9525">
              <a:solidFill>
                <a:srgbClr val="D60E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45" name="Google Shape;1545;p86"/>
          <p:cNvGrpSpPr/>
          <p:nvPr/>
        </p:nvGrpSpPr>
        <p:grpSpPr>
          <a:xfrm>
            <a:off x="1847121" y="2196205"/>
            <a:ext cx="274201" cy="227911"/>
            <a:chOff x="5326667" y="1945245"/>
            <a:chExt cx="558000" cy="465599"/>
          </a:xfrm>
        </p:grpSpPr>
        <p:sp>
          <p:nvSpPr>
            <p:cNvPr id="1546" name="Google Shape;1546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48" name="Google Shape;1548;p86"/>
          <p:cNvGrpSpPr/>
          <p:nvPr/>
        </p:nvGrpSpPr>
        <p:grpSpPr>
          <a:xfrm>
            <a:off x="2390622" y="3041210"/>
            <a:ext cx="274201" cy="227911"/>
            <a:chOff x="5326667" y="1945245"/>
            <a:chExt cx="558000" cy="465599"/>
          </a:xfrm>
        </p:grpSpPr>
        <p:sp>
          <p:nvSpPr>
            <p:cNvPr id="1549" name="Google Shape;1549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51" name="Google Shape;1551;p86"/>
          <p:cNvGrpSpPr/>
          <p:nvPr/>
        </p:nvGrpSpPr>
        <p:grpSpPr>
          <a:xfrm>
            <a:off x="2931462" y="2196209"/>
            <a:ext cx="274201" cy="227911"/>
            <a:chOff x="5326667" y="1945245"/>
            <a:chExt cx="558000" cy="465599"/>
          </a:xfrm>
        </p:grpSpPr>
        <p:sp>
          <p:nvSpPr>
            <p:cNvPr id="1552" name="Google Shape;1552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54" name="Google Shape;1554;p86"/>
          <p:cNvGrpSpPr/>
          <p:nvPr/>
        </p:nvGrpSpPr>
        <p:grpSpPr>
          <a:xfrm>
            <a:off x="1472472" y="4116796"/>
            <a:ext cx="274201" cy="227911"/>
            <a:chOff x="5326667" y="1945245"/>
            <a:chExt cx="558000" cy="465599"/>
          </a:xfrm>
        </p:grpSpPr>
        <p:sp>
          <p:nvSpPr>
            <p:cNvPr id="1555" name="Google Shape;1555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57" name="Google Shape;1557;p86"/>
          <p:cNvGrpSpPr/>
          <p:nvPr/>
        </p:nvGrpSpPr>
        <p:grpSpPr>
          <a:xfrm>
            <a:off x="2817197" y="4394799"/>
            <a:ext cx="274201" cy="227911"/>
            <a:chOff x="5326667" y="1945245"/>
            <a:chExt cx="558000" cy="465599"/>
          </a:xfrm>
        </p:grpSpPr>
        <p:sp>
          <p:nvSpPr>
            <p:cNvPr id="1558" name="Google Shape;1558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60" name="Google Shape;1560;p86"/>
          <p:cNvGrpSpPr/>
          <p:nvPr/>
        </p:nvGrpSpPr>
        <p:grpSpPr>
          <a:xfrm>
            <a:off x="3624890" y="3817297"/>
            <a:ext cx="274201" cy="227911"/>
            <a:chOff x="5326667" y="1945245"/>
            <a:chExt cx="558000" cy="465599"/>
          </a:xfrm>
        </p:grpSpPr>
        <p:sp>
          <p:nvSpPr>
            <p:cNvPr id="1561" name="Google Shape;1561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63" name="Google Shape;1563;p86"/>
          <p:cNvGrpSpPr/>
          <p:nvPr/>
        </p:nvGrpSpPr>
        <p:grpSpPr>
          <a:xfrm>
            <a:off x="3343022" y="4116796"/>
            <a:ext cx="274201" cy="227911"/>
            <a:chOff x="5326667" y="1945245"/>
            <a:chExt cx="558000" cy="465599"/>
          </a:xfrm>
        </p:grpSpPr>
        <p:sp>
          <p:nvSpPr>
            <p:cNvPr id="1564" name="Google Shape;1564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66" name="Google Shape;1566;p86"/>
          <p:cNvGrpSpPr/>
          <p:nvPr/>
        </p:nvGrpSpPr>
        <p:grpSpPr>
          <a:xfrm>
            <a:off x="3941875" y="3614707"/>
            <a:ext cx="274201" cy="227911"/>
            <a:chOff x="5326667" y="1945245"/>
            <a:chExt cx="558000" cy="465599"/>
          </a:xfrm>
        </p:grpSpPr>
        <p:sp>
          <p:nvSpPr>
            <p:cNvPr id="1567" name="Google Shape;1567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69" name="Google Shape;1569;p86"/>
          <p:cNvGrpSpPr/>
          <p:nvPr/>
        </p:nvGrpSpPr>
        <p:grpSpPr>
          <a:xfrm>
            <a:off x="1956644" y="4344703"/>
            <a:ext cx="274201" cy="227911"/>
            <a:chOff x="5326667" y="1945245"/>
            <a:chExt cx="558000" cy="465599"/>
          </a:xfrm>
        </p:grpSpPr>
        <p:sp>
          <p:nvSpPr>
            <p:cNvPr id="1570" name="Google Shape;1570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72" name="Google Shape;1572;p86"/>
          <p:cNvGrpSpPr/>
          <p:nvPr/>
        </p:nvGrpSpPr>
        <p:grpSpPr>
          <a:xfrm>
            <a:off x="2386919" y="4195428"/>
            <a:ext cx="274201" cy="227911"/>
            <a:chOff x="5326667" y="1945245"/>
            <a:chExt cx="558000" cy="465599"/>
          </a:xfrm>
        </p:grpSpPr>
        <p:sp>
          <p:nvSpPr>
            <p:cNvPr id="1573" name="Google Shape;1573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75" name="Google Shape;1575;p86"/>
          <p:cNvGrpSpPr/>
          <p:nvPr/>
        </p:nvGrpSpPr>
        <p:grpSpPr>
          <a:xfrm>
            <a:off x="2386913" y="3645082"/>
            <a:ext cx="274201" cy="227911"/>
            <a:chOff x="5326667" y="1945245"/>
            <a:chExt cx="558000" cy="465599"/>
          </a:xfrm>
        </p:grpSpPr>
        <p:sp>
          <p:nvSpPr>
            <p:cNvPr id="1576" name="Google Shape;1576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</a:t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78" name="Google Shape;1578;p86"/>
          <p:cNvGrpSpPr/>
          <p:nvPr/>
        </p:nvGrpSpPr>
        <p:grpSpPr>
          <a:xfrm>
            <a:off x="3209569" y="3359440"/>
            <a:ext cx="274201" cy="227911"/>
            <a:chOff x="5326667" y="1945245"/>
            <a:chExt cx="558000" cy="465599"/>
          </a:xfrm>
        </p:grpSpPr>
        <p:sp>
          <p:nvSpPr>
            <p:cNvPr id="1579" name="Google Shape;1579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81" name="Google Shape;1581;p86"/>
          <p:cNvGrpSpPr/>
          <p:nvPr/>
        </p:nvGrpSpPr>
        <p:grpSpPr>
          <a:xfrm>
            <a:off x="1641475" y="3359440"/>
            <a:ext cx="274201" cy="227911"/>
            <a:chOff x="5326667" y="1945245"/>
            <a:chExt cx="558000" cy="465599"/>
          </a:xfrm>
        </p:grpSpPr>
        <p:sp>
          <p:nvSpPr>
            <p:cNvPr id="1582" name="Google Shape;1582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 </a:t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84" name="Google Shape;1584;p86"/>
          <p:cNvGrpSpPr/>
          <p:nvPr/>
        </p:nvGrpSpPr>
        <p:grpSpPr>
          <a:xfrm>
            <a:off x="1272385" y="3780684"/>
            <a:ext cx="274201" cy="227911"/>
            <a:chOff x="5326667" y="1945245"/>
            <a:chExt cx="558000" cy="465599"/>
          </a:xfrm>
        </p:grpSpPr>
        <p:sp>
          <p:nvSpPr>
            <p:cNvPr id="1585" name="Google Shape;1585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587" name="Google Shape;1587;p86"/>
          <p:cNvGrpSpPr/>
          <p:nvPr/>
        </p:nvGrpSpPr>
        <p:grpSpPr>
          <a:xfrm>
            <a:off x="831985" y="3587346"/>
            <a:ext cx="274201" cy="227911"/>
            <a:chOff x="5326667" y="1945245"/>
            <a:chExt cx="558000" cy="465599"/>
          </a:xfrm>
        </p:grpSpPr>
        <p:sp>
          <p:nvSpPr>
            <p:cNvPr id="1588" name="Google Shape;1588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0B5394"/>
            </a:solidFill>
            <a:ln cap="flat" cmpd="sng" w="9525">
              <a:solidFill>
                <a:srgbClr val="0B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cxnSp>
        <p:nvCxnSpPr>
          <p:cNvPr id="1590" name="Google Shape;1590;p86"/>
          <p:cNvCxnSpPr/>
          <p:nvPr/>
        </p:nvCxnSpPr>
        <p:spPr>
          <a:xfrm flipH="1" rot="10800000">
            <a:off x="3684275" y="2201925"/>
            <a:ext cx="1032300" cy="1734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1" name="Google Shape;1591;p86"/>
          <p:cNvCxnSpPr/>
          <p:nvPr/>
        </p:nvCxnSpPr>
        <p:spPr>
          <a:xfrm rot="10800000">
            <a:off x="1126250" y="886000"/>
            <a:ext cx="666900" cy="7950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2" name="Google Shape;1592;p86"/>
          <p:cNvCxnSpPr/>
          <p:nvPr/>
        </p:nvCxnSpPr>
        <p:spPr>
          <a:xfrm rot="10800000">
            <a:off x="358850" y="2210800"/>
            <a:ext cx="1032300" cy="1554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3" name="Google Shape;1593;p86"/>
          <p:cNvSpPr txBox="1"/>
          <p:nvPr/>
        </p:nvSpPr>
        <p:spPr>
          <a:xfrm>
            <a:off x="2605299" y="2420338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594" name="Google Shape;1594;p86"/>
          <p:cNvSpPr txBox="1"/>
          <p:nvPr/>
        </p:nvSpPr>
        <p:spPr>
          <a:xfrm>
            <a:off x="2641174" y="3040663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B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595" name="Google Shape;1595;p86"/>
          <p:cNvSpPr txBox="1"/>
          <p:nvPr/>
        </p:nvSpPr>
        <p:spPr>
          <a:xfrm>
            <a:off x="2088725" y="2126274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596" name="Google Shape;1596;p86"/>
          <p:cNvSpPr txBox="1"/>
          <p:nvPr/>
        </p:nvSpPr>
        <p:spPr>
          <a:xfrm>
            <a:off x="3151138" y="2145324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597" name="Google Shape;1597;p86"/>
          <p:cNvSpPr txBox="1"/>
          <p:nvPr/>
        </p:nvSpPr>
        <p:spPr>
          <a:xfrm>
            <a:off x="1867150" y="3361649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598" name="Google Shape;1598;p86"/>
          <p:cNvSpPr txBox="1"/>
          <p:nvPr/>
        </p:nvSpPr>
        <p:spPr>
          <a:xfrm>
            <a:off x="2605300" y="3647674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599" name="Google Shape;1599;p86"/>
          <p:cNvSpPr txBox="1"/>
          <p:nvPr/>
        </p:nvSpPr>
        <p:spPr>
          <a:xfrm>
            <a:off x="3428925" y="3327749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00" name="Google Shape;1600;p86"/>
          <p:cNvSpPr/>
          <p:nvPr/>
        </p:nvSpPr>
        <p:spPr>
          <a:xfrm>
            <a:off x="5141368" y="3602325"/>
            <a:ext cx="1032300" cy="477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1601" name="Google Shape;1601;p86"/>
          <p:cNvSpPr/>
          <p:nvPr/>
        </p:nvSpPr>
        <p:spPr>
          <a:xfrm>
            <a:off x="5141400" y="2611725"/>
            <a:ext cx="33390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1602" name="Google Shape;1602;p86"/>
          <p:cNvGrpSpPr/>
          <p:nvPr/>
        </p:nvGrpSpPr>
        <p:grpSpPr>
          <a:xfrm>
            <a:off x="6673309" y="798263"/>
            <a:ext cx="274201" cy="227911"/>
            <a:chOff x="5326667" y="1945245"/>
            <a:chExt cx="558000" cy="465599"/>
          </a:xfrm>
        </p:grpSpPr>
        <p:sp>
          <p:nvSpPr>
            <p:cNvPr id="1603" name="Google Shape;1603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60E7D"/>
            </a:solidFill>
            <a:ln cap="flat" cmpd="sng" w="9525">
              <a:solidFill>
                <a:srgbClr val="D60E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60E7D"/>
            </a:solidFill>
            <a:ln cap="flat" cmpd="sng" w="9525">
              <a:solidFill>
                <a:srgbClr val="D60E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605" name="Google Shape;1605;p86"/>
          <p:cNvGrpSpPr/>
          <p:nvPr/>
        </p:nvGrpSpPr>
        <p:grpSpPr>
          <a:xfrm>
            <a:off x="5219585" y="3741488"/>
            <a:ext cx="274201" cy="227911"/>
            <a:chOff x="5326667" y="1945245"/>
            <a:chExt cx="558000" cy="465599"/>
          </a:xfrm>
        </p:grpSpPr>
        <p:sp>
          <p:nvSpPr>
            <p:cNvPr id="1606" name="Google Shape;1606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608" name="Google Shape;1608;p86"/>
          <p:cNvGrpSpPr/>
          <p:nvPr/>
        </p:nvGrpSpPr>
        <p:grpSpPr>
          <a:xfrm>
            <a:off x="5532910" y="3741488"/>
            <a:ext cx="274201" cy="227911"/>
            <a:chOff x="5326667" y="1945245"/>
            <a:chExt cx="558000" cy="465599"/>
          </a:xfrm>
        </p:grpSpPr>
        <p:sp>
          <p:nvSpPr>
            <p:cNvPr id="1609" name="Google Shape;1609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611" name="Google Shape;1611;p86"/>
          <p:cNvGrpSpPr/>
          <p:nvPr/>
        </p:nvGrpSpPr>
        <p:grpSpPr>
          <a:xfrm>
            <a:off x="5846235" y="3741488"/>
            <a:ext cx="274201" cy="227911"/>
            <a:chOff x="5326667" y="1945245"/>
            <a:chExt cx="558000" cy="465599"/>
          </a:xfrm>
        </p:grpSpPr>
        <p:sp>
          <p:nvSpPr>
            <p:cNvPr id="1612" name="Google Shape;1612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614" name="Google Shape;1614;p86"/>
          <p:cNvSpPr/>
          <p:nvPr/>
        </p:nvSpPr>
        <p:spPr>
          <a:xfrm rot="10800000">
            <a:off x="5236886" y="34548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D9D9D9"/>
          </a:solidFill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5" name="Google Shape;1615;p86"/>
          <p:cNvSpPr/>
          <p:nvPr/>
        </p:nvSpPr>
        <p:spPr>
          <a:xfrm>
            <a:off x="5219577" y="3937350"/>
            <a:ext cx="9006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EFEFEF"/>
          </a:solidFill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86"/>
          <p:cNvSpPr/>
          <p:nvPr/>
        </p:nvSpPr>
        <p:spPr>
          <a:xfrm>
            <a:off x="5705364" y="34222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17" name="Google Shape;1617;p86"/>
          <p:cNvGrpSpPr/>
          <p:nvPr/>
        </p:nvGrpSpPr>
        <p:grpSpPr>
          <a:xfrm>
            <a:off x="5532910" y="2750888"/>
            <a:ext cx="274201" cy="227911"/>
            <a:chOff x="5326667" y="1945245"/>
            <a:chExt cx="558000" cy="465599"/>
          </a:xfrm>
        </p:grpSpPr>
        <p:sp>
          <p:nvSpPr>
            <p:cNvPr id="1618" name="Google Shape;1618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620" name="Google Shape;1620;p86"/>
          <p:cNvGrpSpPr/>
          <p:nvPr/>
        </p:nvGrpSpPr>
        <p:grpSpPr>
          <a:xfrm>
            <a:off x="6675910" y="2750888"/>
            <a:ext cx="274201" cy="227911"/>
            <a:chOff x="5326667" y="1945245"/>
            <a:chExt cx="558000" cy="465599"/>
          </a:xfrm>
        </p:grpSpPr>
        <p:sp>
          <p:nvSpPr>
            <p:cNvPr id="1621" name="Google Shape;1621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623" name="Google Shape;1623;p86"/>
          <p:cNvSpPr/>
          <p:nvPr/>
        </p:nvSpPr>
        <p:spPr>
          <a:xfrm rot="10800000">
            <a:off x="6379886" y="24642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gradFill>
            <a:gsLst>
              <a:gs pos="0">
                <a:srgbClr val="990000"/>
              </a:gs>
              <a:gs pos="48000">
                <a:srgbClr val="990000"/>
              </a:gs>
              <a:gs pos="52000">
                <a:srgbClr val="F1C232"/>
              </a:gs>
              <a:gs pos="100000">
                <a:srgbClr val="FFD966"/>
              </a:gs>
            </a:gsLst>
            <a:lin ang="10801400" scaled="0"/>
          </a:gradFill>
          <a:ln cap="flat" cmpd="sng" w="19050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4" name="Google Shape;1624;p86"/>
          <p:cNvSpPr/>
          <p:nvPr/>
        </p:nvSpPr>
        <p:spPr>
          <a:xfrm>
            <a:off x="6848364" y="24316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25" name="Google Shape;1625;p86"/>
          <p:cNvGrpSpPr/>
          <p:nvPr/>
        </p:nvGrpSpPr>
        <p:grpSpPr>
          <a:xfrm>
            <a:off x="7818910" y="2750888"/>
            <a:ext cx="274201" cy="227911"/>
            <a:chOff x="5326667" y="1945245"/>
            <a:chExt cx="558000" cy="465599"/>
          </a:xfrm>
        </p:grpSpPr>
        <p:sp>
          <p:nvSpPr>
            <p:cNvPr id="1626" name="Google Shape;1626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EC7835"/>
            </a:solidFill>
            <a:ln cap="flat" cmpd="sng" w="9525">
              <a:solidFill>
                <a:srgbClr val="EC78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628" name="Google Shape;1628;p86"/>
          <p:cNvSpPr/>
          <p:nvPr/>
        </p:nvSpPr>
        <p:spPr>
          <a:xfrm>
            <a:off x="5219575" y="2946750"/>
            <a:ext cx="31866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EFEFEF"/>
          </a:solidFill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9" name="Google Shape;1629;p86"/>
          <p:cNvSpPr/>
          <p:nvPr/>
        </p:nvSpPr>
        <p:spPr>
          <a:xfrm>
            <a:off x="4760400" y="1621125"/>
            <a:ext cx="4104000" cy="477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1630" name="Google Shape;1630;p86"/>
          <p:cNvGrpSpPr/>
          <p:nvPr/>
        </p:nvGrpSpPr>
        <p:grpSpPr>
          <a:xfrm>
            <a:off x="6675910" y="1760288"/>
            <a:ext cx="274201" cy="227911"/>
            <a:chOff x="5326667" y="1945245"/>
            <a:chExt cx="558000" cy="465599"/>
          </a:xfrm>
        </p:grpSpPr>
        <p:sp>
          <p:nvSpPr>
            <p:cNvPr id="1631" name="Google Shape;1631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633" name="Google Shape;1633;p86"/>
          <p:cNvSpPr/>
          <p:nvPr/>
        </p:nvSpPr>
        <p:spPr>
          <a:xfrm rot="10800000">
            <a:off x="6379886" y="14736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D9D9D9"/>
          </a:solidFill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4" name="Google Shape;1634;p86"/>
          <p:cNvSpPr/>
          <p:nvPr/>
        </p:nvSpPr>
        <p:spPr>
          <a:xfrm>
            <a:off x="6848364" y="14410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F1D303"/>
          </a:solidFill>
          <a:ln cap="flat" cmpd="sng" w="19050">
            <a:solidFill>
              <a:srgbClr val="F1D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35" name="Google Shape;1635;p86"/>
          <p:cNvGrpSpPr/>
          <p:nvPr/>
        </p:nvGrpSpPr>
        <p:grpSpPr>
          <a:xfrm>
            <a:off x="8544696" y="1764113"/>
            <a:ext cx="274201" cy="227911"/>
            <a:chOff x="5326667" y="1945245"/>
            <a:chExt cx="558000" cy="465599"/>
          </a:xfrm>
        </p:grpSpPr>
        <p:sp>
          <p:nvSpPr>
            <p:cNvPr id="1636" name="Google Shape;1636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638" name="Google Shape;1638;p86"/>
          <p:cNvSpPr/>
          <p:nvPr/>
        </p:nvSpPr>
        <p:spPr>
          <a:xfrm>
            <a:off x="4823650" y="1962375"/>
            <a:ext cx="39525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3A9163"/>
          </a:solidFill>
          <a:ln cap="flat" cmpd="sng" w="19050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86"/>
          <p:cNvSpPr/>
          <p:nvPr/>
        </p:nvSpPr>
        <p:spPr>
          <a:xfrm>
            <a:off x="6284368" y="3602325"/>
            <a:ext cx="1032300" cy="477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1640" name="Google Shape;1640;p86"/>
          <p:cNvGrpSpPr/>
          <p:nvPr/>
        </p:nvGrpSpPr>
        <p:grpSpPr>
          <a:xfrm>
            <a:off x="6362585" y="3741488"/>
            <a:ext cx="274201" cy="227911"/>
            <a:chOff x="5326667" y="1945245"/>
            <a:chExt cx="558000" cy="465599"/>
          </a:xfrm>
        </p:grpSpPr>
        <p:sp>
          <p:nvSpPr>
            <p:cNvPr id="1641" name="Google Shape;1641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643" name="Google Shape;1643;p86"/>
          <p:cNvGrpSpPr/>
          <p:nvPr/>
        </p:nvGrpSpPr>
        <p:grpSpPr>
          <a:xfrm>
            <a:off x="6675910" y="3741488"/>
            <a:ext cx="274201" cy="227911"/>
            <a:chOff x="5326667" y="1945245"/>
            <a:chExt cx="558000" cy="465599"/>
          </a:xfrm>
        </p:grpSpPr>
        <p:sp>
          <p:nvSpPr>
            <p:cNvPr id="1644" name="Google Shape;1644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646" name="Google Shape;1646;p86"/>
          <p:cNvGrpSpPr/>
          <p:nvPr/>
        </p:nvGrpSpPr>
        <p:grpSpPr>
          <a:xfrm>
            <a:off x="6989235" y="3741488"/>
            <a:ext cx="274201" cy="227911"/>
            <a:chOff x="5326667" y="1945245"/>
            <a:chExt cx="558000" cy="465599"/>
          </a:xfrm>
        </p:grpSpPr>
        <p:sp>
          <p:nvSpPr>
            <p:cNvPr id="1647" name="Google Shape;1647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649" name="Google Shape;1649;p86"/>
          <p:cNvSpPr/>
          <p:nvPr/>
        </p:nvSpPr>
        <p:spPr>
          <a:xfrm rot="10800000">
            <a:off x="6379886" y="34548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D9D9D9"/>
          </a:solidFill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0" name="Google Shape;1650;p86"/>
          <p:cNvSpPr/>
          <p:nvPr/>
        </p:nvSpPr>
        <p:spPr>
          <a:xfrm>
            <a:off x="6362577" y="3937350"/>
            <a:ext cx="9006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EFEFEF"/>
          </a:solidFill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86"/>
          <p:cNvSpPr/>
          <p:nvPr/>
        </p:nvSpPr>
        <p:spPr>
          <a:xfrm>
            <a:off x="6848364" y="34222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2" name="Google Shape;1652;p86"/>
          <p:cNvSpPr/>
          <p:nvPr/>
        </p:nvSpPr>
        <p:spPr>
          <a:xfrm>
            <a:off x="7427368" y="3602325"/>
            <a:ext cx="1032300" cy="477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9D9D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54850" lIns="54850" spcFirstLastPara="1" rIns="54850" wrap="square" tIns="54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grpSp>
        <p:nvGrpSpPr>
          <p:cNvPr id="1653" name="Google Shape;1653;p86"/>
          <p:cNvGrpSpPr/>
          <p:nvPr/>
        </p:nvGrpSpPr>
        <p:grpSpPr>
          <a:xfrm>
            <a:off x="7505585" y="3741488"/>
            <a:ext cx="274201" cy="227911"/>
            <a:chOff x="5326667" y="1945245"/>
            <a:chExt cx="558000" cy="465599"/>
          </a:xfrm>
        </p:grpSpPr>
        <p:sp>
          <p:nvSpPr>
            <p:cNvPr id="1654" name="Google Shape;1654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656" name="Google Shape;1656;p86"/>
          <p:cNvGrpSpPr/>
          <p:nvPr/>
        </p:nvGrpSpPr>
        <p:grpSpPr>
          <a:xfrm>
            <a:off x="7818910" y="3741488"/>
            <a:ext cx="274201" cy="227911"/>
            <a:chOff x="5326667" y="1945245"/>
            <a:chExt cx="558000" cy="465599"/>
          </a:xfrm>
        </p:grpSpPr>
        <p:sp>
          <p:nvSpPr>
            <p:cNvPr id="1657" name="Google Shape;1657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659" name="Google Shape;1659;p86"/>
          <p:cNvGrpSpPr/>
          <p:nvPr/>
        </p:nvGrpSpPr>
        <p:grpSpPr>
          <a:xfrm>
            <a:off x="8132235" y="3741488"/>
            <a:ext cx="274201" cy="227911"/>
            <a:chOff x="5326667" y="1945245"/>
            <a:chExt cx="558000" cy="465599"/>
          </a:xfrm>
        </p:grpSpPr>
        <p:sp>
          <p:nvSpPr>
            <p:cNvPr id="1660" name="Google Shape;1660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D9D9D9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662" name="Google Shape;1662;p86"/>
          <p:cNvSpPr/>
          <p:nvPr/>
        </p:nvSpPr>
        <p:spPr>
          <a:xfrm rot="10800000">
            <a:off x="7522886" y="34548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rgbClr val="D9D9D9"/>
          </a:solidFill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3" name="Google Shape;1663;p86"/>
          <p:cNvSpPr/>
          <p:nvPr/>
        </p:nvSpPr>
        <p:spPr>
          <a:xfrm>
            <a:off x="7505577" y="3937350"/>
            <a:ext cx="900600" cy="237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EFEFEF"/>
          </a:solidFill>
          <a:ln cap="flat" cmpd="sng" w="1905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4" name="Google Shape;1664;p86"/>
          <p:cNvSpPr/>
          <p:nvPr/>
        </p:nvSpPr>
        <p:spPr>
          <a:xfrm>
            <a:off x="7991364" y="3422275"/>
            <a:ext cx="383400" cy="228000"/>
          </a:xfrm>
          <a:prstGeom prst="upArrow">
            <a:avLst>
              <a:gd fmla="val 55898" name="adj1"/>
              <a:gd fmla="val 59122" name="adj2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2375" lIns="152375" spcFirstLastPara="1" rIns="152375" wrap="square" tIns="152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8A6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5" name="Google Shape;1665;p86"/>
          <p:cNvSpPr txBox="1"/>
          <p:nvPr/>
        </p:nvSpPr>
        <p:spPr>
          <a:xfrm>
            <a:off x="6902024" y="1756513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B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66" name="Google Shape;1666;p86"/>
          <p:cNvSpPr txBox="1"/>
          <p:nvPr/>
        </p:nvSpPr>
        <p:spPr>
          <a:xfrm>
            <a:off x="6902024" y="790713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67" name="Google Shape;1667;p86"/>
          <p:cNvSpPr txBox="1"/>
          <p:nvPr/>
        </p:nvSpPr>
        <p:spPr>
          <a:xfrm>
            <a:off x="8406424" y="1775313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68" name="Google Shape;1668;p86"/>
          <p:cNvSpPr txBox="1"/>
          <p:nvPr/>
        </p:nvSpPr>
        <p:spPr>
          <a:xfrm>
            <a:off x="6895674" y="2746863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69" name="Google Shape;1669;p86"/>
          <p:cNvSpPr txBox="1"/>
          <p:nvPr/>
        </p:nvSpPr>
        <p:spPr>
          <a:xfrm>
            <a:off x="5752674" y="2745263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70" name="Google Shape;1670;p86"/>
          <p:cNvSpPr txBox="1"/>
          <p:nvPr/>
        </p:nvSpPr>
        <p:spPr>
          <a:xfrm>
            <a:off x="8038674" y="2745263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D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71" name="Google Shape;1671;p86"/>
          <p:cNvSpPr txBox="1"/>
          <p:nvPr/>
        </p:nvSpPr>
        <p:spPr>
          <a:xfrm>
            <a:off x="4752493" y="332525"/>
            <a:ext cx="4211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Les Trois Contrats que Noir (B) met en œuvre.</a:t>
            </a:r>
            <a:endParaRPr sz="1500">
              <a:solidFill>
                <a:schemeClr val="dk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672" name="Google Shape;1672;p86"/>
          <p:cNvSpPr txBox="1"/>
          <p:nvPr/>
        </p:nvSpPr>
        <p:spPr>
          <a:xfrm>
            <a:off x="7265323" y="1374900"/>
            <a:ext cx="9366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Mission B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73" name="Google Shape;1673;p86"/>
          <p:cNvSpPr txBox="1"/>
          <p:nvPr/>
        </p:nvSpPr>
        <p:spPr>
          <a:xfrm>
            <a:off x="5255673" y="2368575"/>
            <a:ext cx="1127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Vision / Mission A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74" name="Google Shape;1674;p86"/>
          <p:cNvSpPr txBox="1"/>
          <p:nvPr/>
        </p:nvSpPr>
        <p:spPr>
          <a:xfrm>
            <a:off x="7635648" y="2179175"/>
            <a:ext cx="9366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Coopération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75" name="Google Shape;1675;p86"/>
          <p:cNvSpPr txBox="1"/>
          <p:nvPr/>
        </p:nvSpPr>
        <p:spPr>
          <a:xfrm>
            <a:off x="5245419" y="1374900"/>
            <a:ext cx="14325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D9D9D9"/>
                </a:solidFill>
                <a:latin typeface="Nunito Medium"/>
                <a:ea typeface="Nunito Medium"/>
                <a:cs typeface="Nunito Medium"/>
                <a:sym typeface="Nunito Medium"/>
              </a:rPr>
              <a:t>Vision / Mission A</a:t>
            </a:r>
            <a:endParaRPr sz="1100">
              <a:solidFill>
                <a:srgbClr val="D9D9D9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76" name="Google Shape;1676;p86"/>
          <p:cNvSpPr txBox="1"/>
          <p:nvPr/>
        </p:nvSpPr>
        <p:spPr>
          <a:xfrm>
            <a:off x="7265323" y="2365500"/>
            <a:ext cx="9366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D9D9D9"/>
                </a:solidFill>
                <a:latin typeface="Nunito Medium"/>
                <a:ea typeface="Nunito Medium"/>
                <a:cs typeface="Nunito Medium"/>
                <a:sym typeface="Nunito Medium"/>
              </a:rPr>
              <a:t>Mission B</a:t>
            </a:r>
            <a:endParaRPr sz="1100">
              <a:solidFill>
                <a:srgbClr val="D9D9D9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77" name="Google Shape;1677;p86"/>
          <p:cNvSpPr txBox="1"/>
          <p:nvPr/>
        </p:nvSpPr>
        <p:spPr>
          <a:xfrm>
            <a:off x="7254648" y="3144143"/>
            <a:ext cx="9366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D9D9D9"/>
                </a:solidFill>
                <a:latin typeface="Nunito Medium"/>
                <a:ea typeface="Nunito Medium"/>
                <a:cs typeface="Nunito Medium"/>
                <a:sym typeface="Nunito Medium"/>
              </a:rPr>
              <a:t>Coopération</a:t>
            </a:r>
            <a:endParaRPr sz="1100">
              <a:solidFill>
                <a:srgbClr val="D9D9D9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grpSp>
        <p:nvGrpSpPr>
          <p:cNvPr id="1678" name="Google Shape;1678;p86"/>
          <p:cNvGrpSpPr/>
          <p:nvPr/>
        </p:nvGrpSpPr>
        <p:grpSpPr>
          <a:xfrm>
            <a:off x="4813079" y="1764113"/>
            <a:ext cx="274201" cy="227911"/>
            <a:chOff x="5326667" y="1945245"/>
            <a:chExt cx="558000" cy="465599"/>
          </a:xfrm>
        </p:grpSpPr>
        <p:sp>
          <p:nvSpPr>
            <p:cNvPr id="1679" name="Google Shape;1679;p86"/>
            <p:cNvSpPr/>
            <p:nvPr/>
          </p:nvSpPr>
          <p:spPr>
            <a:xfrm>
              <a:off x="5326667" y="2345445"/>
              <a:ext cx="558000" cy="65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86"/>
            <p:cNvSpPr/>
            <p:nvPr/>
          </p:nvSpPr>
          <p:spPr>
            <a:xfrm>
              <a:off x="5438081" y="1945245"/>
              <a:ext cx="328500" cy="400200"/>
            </a:xfrm>
            <a:prstGeom prst="round2DiagRect">
              <a:avLst>
                <a:gd fmla="val 50000" name="adj1"/>
                <a:gd fmla="val 50000" name="adj2"/>
              </a:avLst>
            </a:prstGeom>
            <a:solidFill>
              <a:srgbClr val="351C75"/>
            </a:solidFill>
            <a:ln cap="flat" cmpd="sng" w="9525">
              <a:solidFill>
                <a:srgbClr val="351C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681" name="Google Shape;1681;p86"/>
          <p:cNvSpPr txBox="1"/>
          <p:nvPr/>
        </p:nvSpPr>
        <p:spPr>
          <a:xfrm>
            <a:off x="5037674" y="1756513"/>
            <a:ext cx="199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C</a:t>
            </a:r>
            <a:endParaRPr sz="110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682" name="Google Shape;1682;p86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3" name="Google Shape;1683;p86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Balli 2023 (Healing Communities).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87"/>
          <p:cNvSpPr/>
          <p:nvPr/>
        </p:nvSpPr>
        <p:spPr>
          <a:xfrm>
            <a:off x="2495625" y="0"/>
            <a:ext cx="66495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9" name="Google Shape;1689;p87"/>
          <p:cNvSpPr/>
          <p:nvPr/>
        </p:nvSpPr>
        <p:spPr>
          <a:xfrm rot="2857906">
            <a:off x="3837620" y="28269"/>
            <a:ext cx="2323812" cy="2323812"/>
          </a:xfrm>
          <a:prstGeom prst="bentArrow">
            <a:avLst>
              <a:gd fmla="val 68772" name="adj1"/>
              <a:gd fmla="val 34386" name="adj2"/>
              <a:gd fmla="val 9188" name="adj3"/>
              <a:gd fmla="val 90812" name="adj4"/>
            </a:avLst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Google Shape;1690;p87"/>
          <p:cNvSpPr/>
          <p:nvPr/>
        </p:nvSpPr>
        <p:spPr>
          <a:xfrm rot="-4319307">
            <a:off x="2545666" y="1978561"/>
            <a:ext cx="2323673" cy="2323673"/>
          </a:xfrm>
          <a:prstGeom prst="bentArrow">
            <a:avLst>
              <a:gd fmla="val 68772" name="adj1"/>
              <a:gd fmla="val 34386" name="adj2"/>
              <a:gd fmla="val 9188" name="adj3"/>
              <a:gd fmla="val 90812" name="adj4"/>
            </a:avLst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1" name="Google Shape;1691;p87"/>
          <p:cNvSpPr/>
          <p:nvPr/>
        </p:nvSpPr>
        <p:spPr>
          <a:xfrm rot="10107390">
            <a:off x="4883668" y="2143569"/>
            <a:ext cx="2323701" cy="2323701"/>
          </a:xfrm>
          <a:prstGeom prst="bentArrow">
            <a:avLst>
              <a:gd fmla="val 43791" name="adj1"/>
              <a:gd fmla="val 17440" name="adj2"/>
              <a:gd fmla="val 9188" name="adj3"/>
              <a:gd fmla="val 90812" name="adj4"/>
            </a:avLst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2" name="Google Shape;1692;p87"/>
          <p:cNvSpPr/>
          <p:nvPr/>
        </p:nvSpPr>
        <p:spPr>
          <a:xfrm rot="10162861">
            <a:off x="4793570" y="2220394"/>
            <a:ext cx="1561237" cy="1561237"/>
          </a:xfrm>
          <a:prstGeom prst="bentArrow">
            <a:avLst>
              <a:gd fmla="val 49424" name="adj1"/>
              <a:gd fmla="val 24712" name="adj2"/>
              <a:gd fmla="val 9188" name="adj3"/>
              <a:gd fmla="val 90812" name="adj4"/>
            </a:avLst>
          </a:prstGeom>
          <a:solidFill>
            <a:srgbClr val="FFFFFF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93" name="Google Shape;1693;p87"/>
          <p:cNvGrpSpPr/>
          <p:nvPr/>
        </p:nvGrpSpPr>
        <p:grpSpPr>
          <a:xfrm>
            <a:off x="4922473" y="1369500"/>
            <a:ext cx="300223" cy="556753"/>
            <a:chOff x="739451" y="1606793"/>
            <a:chExt cx="575250" cy="1145582"/>
          </a:xfrm>
        </p:grpSpPr>
        <p:sp>
          <p:nvSpPr>
            <p:cNvPr id="1694" name="Google Shape;1694;p87"/>
            <p:cNvSpPr/>
            <p:nvPr/>
          </p:nvSpPr>
          <p:spPr>
            <a:xfrm rot="-5400000">
              <a:off x="665951" y="2103625"/>
              <a:ext cx="722250" cy="575250"/>
            </a:xfrm>
            <a:prstGeom prst="flowChartDisplay">
              <a:avLst/>
            </a:prstGeom>
            <a:solidFill>
              <a:srgbClr val="FFFFFF"/>
            </a:solidFill>
            <a:ln cap="flat" cmpd="sng" w="28575">
              <a:solidFill>
                <a:srgbClr val="B7B7B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87"/>
            <p:cNvSpPr/>
            <p:nvPr/>
          </p:nvSpPr>
          <p:spPr>
            <a:xfrm>
              <a:off x="831332" y="1606793"/>
              <a:ext cx="391500" cy="386700"/>
            </a:xfrm>
            <a:custGeom>
              <a:rect b="b" l="l" r="r" t="t"/>
              <a:pathLst>
                <a:path extrusionOk="0" h="120000" w="120000">
                  <a:moveTo>
                    <a:pt x="102419" y="17574"/>
                  </a:moveTo>
                  <a:cubicBezTo>
                    <a:pt x="125853" y="41002"/>
                    <a:pt x="125853" y="78991"/>
                    <a:pt x="102419" y="102419"/>
                  </a:cubicBezTo>
                  <a:cubicBezTo>
                    <a:pt x="78991" y="125853"/>
                    <a:pt x="41002" y="125853"/>
                    <a:pt x="17574" y="102419"/>
                  </a:cubicBezTo>
                  <a:cubicBezTo>
                    <a:pt x="-5860" y="78991"/>
                    <a:pt x="-5860" y="41002"/>
                    <a:pt x="17574" y="17574"/>
                  </a:cubicBezTo>
                  <a:cubicBezTo>
                    <a:pt x="41002" y="-5860"/>
                    <a:pt x="78991" y="-5860"/>
                    <a:pt x="102419" y="17574"/>
                  </a:cubicBezTo>
                </a:path>
              </a:pathLst>
            </a:custGeom>
            <a:solidFill>
              <a:srgbClr val="FFFFFF"/>
            </a:solidFill>
            <a:ln cap="flat" cmpd="sng" w="28575">
              <a:solidFill>
                <a:srgbClr val="B7B7B7"/>
              </a:solidFill>
              <a:prstDash val="solid"/>
              <a:miter lim="0"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1696" name="Google Shape;1696;p87"/>
          <p:cNvGrpSpPr/>
          <p:nvPr/>
        </p:nvGrpSpPr>
        <p:grpSpPr>
          <a:xfrm>
            <a:off x="5024569" y="522447"/>
            <a:ext cx="300251" cy="556799"/>
            <a:chOff x="3708057" y="2806834"/>
            <a:chExt cx="430345" cy="857010"/>
          </a:xfrm>
        </p:grpSpPr>
        <p:grpSp>
          <p:nvGrpSpPr>
            <p:cNvPr id="1697" name="Google Shape;1697;p87"/>
            <p:cNvGrpSpPr/>
            <p:nvPr/>
          </p:nvGrpSpPr>
          <p:grpSpPr>
            <a:xfrm>
              <a:off x="3708057" y="2806834"/>
              <a:ext cx="430345" cy="857010"/>
              <a:chOff x="739451" y="1606793"/>
              <a:chExt cx="575250" cy="1145582"/>
            </a:xfrm>
          </p:grpSpPr>
          <p:sp>
            <p:nvSpPr>
              <p:cNvPr id="1698" name="Google Shape;1698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700" name="Google Shape;1700;p87"/>
            <p:cNvSpPr/>
            <p:nvPr/>
          </p:nvSpPr>
          <p:spPr>
            <a:xfrm rot="9038354">
              <a:off x="3774986" y="3294476"/>
              <a:ext cx="310826" cy="60319"/>
            </a:xfrm>
            <a:prstGeom prst="homePlate">
              <a:avLst>
                <a:gd fmla="val 8559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1" name="Google Shape;1701;p87"/>
          <p:cNvGrpSpPr/>
          <p:nvPr/>
        </p:nvGrpSpPr>
        <p:grpSpPr>
          <a:xfrm>
            <a:off x="4568856" y="1369494"/>
            <a:ext cx="311397" cy="620132"/>
            <a:chOff x="3039607" y="2806834"/>
            <a:chExt cx="430345" cy="857010"/>
          </a:xfrm>
        </p:grpSpPr>
        <p:grpSp>
          <p:nvGrpSpPr>
            <p:cNvPr id="1702" name="Google Shape;1702;p87"/>
            <p:cNvGrpSpPr/>
            <p:nvPr/>
          </p:nvGrpSpPr>
          <p:grpSpPr>
            <a:xfrm>
              <a:off x="3039607" y="2806834"/>
              <a:ext cx="430345" cy="857010"/>
              <a:chOff x="739451" y="1606793"/>
              <a:chExt cx="575250" cy="1145582"/>
            </a:xfrm>
          </p:grpSpPr>
          <p:sp>
            <p:nvSpPr>
              <p:cNvPr id="1703" name="Google Shape;1703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4" name="Google Shape;1704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grpSp>
          <p:nvGrpSpPr>
            <p:cNvPr id="1705" name="Google Shape;1705;p87"/>
            <p:cNvGrpSpPr/>
            <p:nvPr/>
          </p:nvGrpSpPr>
          <p:grpSpPr>
            <a:xfrm>
              <a:off x="3121621" y="3214685"/>
              <a:ext cx="270900" cy="219900"/>
              <a:chOff x="3121621" y="3214685"/>
              <a:chExt cx="270900" cy="219900"/>
            </a:xfrm>
          </p:grpSpPr>
          <p:sp>
            <p:nvSpPr>
              <p:cNvPr id="1706" name="Google Shape;1706;p87"/>
              <p:cNvSpPr/>
              <p:nvPr/>
            </p:nvSpPr>
            <p:spPr>
              <a:xfrm>
                <a:off x="3121621" y="3214685"/>
                <a:ext cx="118500" cy="2199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F6B2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7" name="Google Shape;1707;p87"/>
              <p:cNvSpPr/>
              <p:nvPr/>
            </p:nvSpPr>
            <p:spPr>
              <a:xfrm flipH="1">
                <a:off x="3274021" y="3214685"/>
                <a:ext cx="118500" cy="2199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F6B2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08" name="Google Shape;1708;p87"/>
          <p:cNvGrpSpPr/>
          <p:nvPr/>
        </p:nvGrpSpPr>
        <p:grpSpPr>
          <a:xfrm>
            <a:off x="4170312" y="1119594"/>
            <a:ext cx="300251" cy="556799"/>
            <a:chOff x="1465882" y="2806834"/>
            <a:chExt cx="430345" cy="857010"/>
          </a:xfrm>
        </p:grpSpPr>
        <p:grpSp>
          <p:nvGrpSpPr>
            <p:cNvPr id="1709" name="Google Shape;1709;p87"/>
            <p:cNvGrpSpPr/>
            <p:nvPr/>
          </p:nvGrpSpPr>
          <p:grpSpPr>
            <a:xfrm>
              <a:off x="1465882" y="2806834"/>
              <a:ext cx="430345" cy="857010"/>
              <a:chOff x="739451" y="1606793"/>
              <a:chExt cx="575250" cy="1145582"/>
            </a:xfrm>
          </p:grpSpPr>
          <p:sp>
            <p:nvSpPr>
              <p:cNvPr id="1710" name="Google Shape;1710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1155CC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1" name="Google Shape;1711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1155CC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712" name="Google Shape;1712;p87"/>
            <p:cNvSpPr/>
            <p:nvPr/>
          </p:nvSpPr>
          <p:spPr>
            <a:xfrm>
              <a:off x="1658085" y="3180860"/>
              <a:ext cx="212700" cy="212700"/>
            </a:xfrm>
            <a:prstGeom prst="mathPlus">
              <a:avLst>
                <a:gd fmla="val 23520" name="adj1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3" name="Google Shape;1713;p87"/>
          <p:cNvSpPr txBox="1"/>
          <p:nvPr/>
        </p:nvSpPr>
        <p:spPr>
          <a:xfrm>
            <a:off x="7415100" y="588135"/>
            <a:ext cx="1614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développement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 plusieurs niveaux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avec objets basiques 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our focaliser sur le gameplay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14" name="Google Shape;1714;p87"/>
          <p:cNvGrpSpPr/>
          <p:nvPr/>
        </p:nvGrpSpPr>
        <p:grpSpPr>
          <a:xfrm>
            <a:off x="5777327" y="966244"/>
            <a:ext cx="383996" cy="556799"/>
            <a:chOff x="2151232" y="2806834"/>
            <a:chExt cx="550374" cy="857010"/>
          </a:xfrm>
        </p:grpSpPr>
        <p:grpSp>
          <p:nvGrpSpPr>
            <p:cNvPr id="1715" name="Google Shape;1715;p87"/>
            <p:cNvGrpSpPr/>
            <p:nvPr/>
          </p:nvGrpSpPr>
          <p:grpSpPr>
            <a:xfrm>
              <a:off x="2151232" y="2806834"/>
              <a:ext cx="430345" cy="857010"/>
              <a:chOff x="739451" y="1606793"/>
              <a:chExt cx="575250" cy="1145582"/>
            </a:xfrm>
          </p:grpSpPr>
          <p:sp>
            <p:nvSpPr>
              <p:cNvPr id="1716" name="Google Shape;1716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04C49B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7" name="Google Shape;1717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04C49B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718" name="Google Shape;1718;p87"/>
            <p:cNvSpPr txBox="1"/>
            <p:nvPr/>
          </p:nvSpPr>
          <p:spPr>
            <a:xfrm>
              <a:off x="2161906" y="3057766"/>
              <a:ext cx="539700" cy="3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  <a:t>0100</a:t>
              </a:r>
              <a:b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</a:br>
              <a: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  <a:t>1011</a:t>
              </a:r>
              <a:endParaRPr b="1" sz="600">
                <a:solidFill>
                  <a:srgbClr val="999999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sp>
        <p:nvSpPr>
          <p:cNvPr id="1719" name="Google Shape;1719;p87"/>
          <p:cNvSpPr txBox="1"/>
          <p:nvPr/>
        </p:nvSpPr>
        <p:spPr>
          <a:xfrm>
            <a:off x="3390442" y="890593"/>
            <a:ext cx="9774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conception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20" name="Google Shape;1720;p87"/>
          <p:cNvGrpSpPr/>
          <p:nvPr/>
        </p:nvGrpSpPr>
        <p:grpSpPr>
          <a:xfrm>
            <a:off x="5366594" y="966257"/>
            <a:ext cx="376487" cy="620132"/>
            <a:chOff x="3481031" y="1531043"/>
            <a:chExt cx="376487" cy="620132"/>
          </a:xfrm>
        </p:grpSpPr>
        <p:grpSp>
          <p:nvGrpSpPr>
            <p:cNvPr id="1721" name="Google Shape;1721;p87"/>
            <p:cNvGrpSpPr/>
            <p:nvPr/>
          </p:nvGrpSpPr>
          <p:grpSpPr>
            <a:xfrm>
              <a:off x="3481031" y="1531043"/>
              <a:ext cx="311397" cy="620132"/>
              <a:chOff x="3039607" y="2806834"/>
              <a:chExt cx="430345" cy="857010"/>
            </a:xfrm>
          </p:grpSpPr>
          <p:grpSp>
            <p:nvGrpSpPr>
              <p:cNvPr id="1722" name="Google Shape;1722;p87"/>
              <p:cNvGrpSpPr/>
              <p:nvPr/>
            </p:nvGrpSpPr>
            <p:grpSpPr>
              <a:xfrm>
                <a:off x="3039607" y="2806834"/>
                <a:ext cx="430345" cy="857010"/>
                <a:chOff x="739451" y="1606793"/>
                <a:chExt cx="575250" cy="1145582"/>
              </a:xfrm>
            </p:grpSpPr>
            <p:sp>
              <p:nvSpPr>
                <p:cNvPr id="1723" name="Google Shape;1723;p87"/>
                <p:cNvSpPr/>
                <p:nvPr/>
              </p:nvSpPr>
              <p:spPr>
                <a:xfrm rot="-5400000">
                  <a:off x="665951" y="2103625"/>
                  <a:ext cx="722250" cy="575250"/>
                </a:xfrm>
                <a:prstGeom prst="flowChartDisplay">
                  <a:avLst/>
                </a:prstGeom>
                <a:solidFill>
                  <a:srgbClr val="FFFFFF"/>
                </a:solidFill>
                <a:ln cap="flat" cmpd="sng" w="28575">
                  <a:solidFill>
                    <a:srgbClr val="04C49B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24" name="Google Shape;1724;p87"/>
                <p:cNvSpPr/>
                <p:nvPr/>
              </p:nvSpPr>
              <p:spPr>
                <a:xfrm>
                  <a:off x="831332" y="1606793"/>
                  <a:ext cx="391500" cy="386700"/>
                </a:xfrm>
                <a:custGeom>
                  <a:rect b="b" l="l" r="r" t="t"/>
                  <a:pathLst>
                    <a:path extrusionOk="0" h="120000" w="120000">
                      <a:moveTo>
                        <a:pt x="102419" y="17574"/>
                      </a:moveTo>
                      <a:cubicBezTo>
                        <a:pt x="125853" y="41002"/>
                        <a:pt x="125853" y="78991"/>
                        <a:pt x="102419" y="102419"/>
                      </a:cubicBezTo>
                      <a:cubicBezTo>
                        <a:pt x="78991" y="125853"/>
                        <a:pt x="41002" y="125853"/>
                        <a:pt x="17574" y="102419"/>
                      </a:cubicBezTo>
                      <a:cubicBezTo>
                        <a:pt x="-5860" y="78991"/>
                        <a:pt x="-5860" y="41002"/>
                        <a:pt x="17574" y="17574"/>
                      </a:cubicBezTo>
                      <a:cubicBezTo>
                        <a:pt x="41002" y="-5860"/>
                        <a:pt x="78991" y="-5860"/>
                        <a:pt x="102419" y="17574"/>
                      </a:cubicBezTo>
                    </a:path>
                  </a:pathLst>
                </a:custGeom>
                <a:solidFill>
                  <a:srgbClr val="FFFFFF"/>
                </a:solidFill>
                <a:ln cap="flat" cmpd="sng" w="28575">
                  <a:solidFill>
                    <a:srgbClr val="04C49B"/>
                  </a:solidFill>
                  <a:prstDash val="solid"/>
                  <a:miter lim="0"/>
                  <a:headEnd len="sm" w="sm" type="none"/>
                  <a:tailEnd len="sm" w="sm" type="none"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2700" u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1725" name="Google Shape;1725;p87"/>
              <p:cNvGrpSpPr/>
              <p:nvPr/>
            </p:nvGrpSpPr>
            <p:grpSpPr>
              <a:xfrm>
                <a:off x="3121621" y="3214685"/>
                <a:ext cx="270900" cy="219900"/>
                <a:chOff x="3121621" y="3214685"/>
                <a:chExt cx="270900" cy="219900"/>
              </a:xfrm>
            </p:grpSpPr>
            <p:sp>
              <p:nvSpPr>
                <p:cNvPr id="1726" name="Google Shape;1726;p87"/>
                <p:cNvSpPr/>
                <p:nvPr/>
              </p:nvSpPr>
              <p:spPr>
                <a:xfrm>
                  <a:off x="3121621" y="3214685"/>
                  <a:ext cx="118500" cy="219900"/>
                </a:xfrm>
                <a:prstGeom prst="round2DiagRect">
                  <a:avLst>
                    <a:gd fmla="val 50000" name="adj1"/>
                    <a:gd fmla="val 0" name="adj2"/>
                  </a:avLst>
                </a:prstGeom>
                <a:solidFill>
                  <a:srgbClr val="F6B26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27" name="Google Shape;1727;p87"/>
                <p:cNvSpPr/>
                <p:nvPr/>
              </p:nvSpPr>
              <p:spPr>
                <a:xfrm flipH="1">
                  <a:off x="3274021" y="3214685"/>
                  <a:ext cx="118500" cy="219900"/>
                </a:xfrm>
                <a:prstGeom prst="round2DiagRect">
                  <a:avLst>
                    <a:gd fmla="val 50000" name="adj1"/>
                    <a:gd fmla="val 0" name="adj2"/>
                  </a:avLst>
                </a:prstGeom>
                <a:solidFill>
                  <a:srgbClr val="F6B26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728" name="Google Shape;1728;p87"/>
            <p:cNvSpPr txBox="1"/>
            <p:nvPr/>
          </p:nvSpPr>
          <p:spPr>
            <a:xfrm>
              <a:off x="3504418" y="1716221"/>
              <a:ext cx="3531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  <a:t>0100</a:t>
              </a:r>
              <a:b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</a:br>
              <a: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  <a:t>1011</a:t>
              </a:r>
              <a:endParaRPr b="1" sz="600">
                <a:solidFill>
                  <a:srgbClr val="999999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sp>
        <p:nvSpPr>
          <p:cNvPr id="1729" name="Google Shape;1729;p87"/>
          <p:cNvSpPr txBox="1"/>
          <p:nvPr/>
        </p:nvSpPr>
        <p:spPr>
          <a:xfrm>
            <a:off x="3585952" y="3847739"/>
            <a:ext cx="822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test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0" name="Google Shape;1730;p87"/>
          <p:cNvGrpSpPr/>
          <p:nvPr/>
        </p:nvGrpSpPr>
        <p:grpSpPr>
          <a:xfrm>
            <a:off x="4663094" y="562797"/>
            <a:ext cx="300251" cy="556799"/>
            <a:chOff x="3708057" y="2806834"/>
            <a:chExt cx="430345" cy="857010"/>
          </a:xfrm>
        </p:grpSpPr>
        <p:grpSp>
          <p:nvGrpSpPr>
            <p:cNvPr id="1731" name="Google Shape;1731;p87"/>
            <p:cNvGrpSpPr/>
            <p:nvPr/>
          </p:nvGrpSpPr>
          <p:grpSpPr>
            <a:xfrm>
              <a:off x="3708057" y="2806834"/>
              <a:ext cx="430345" cy="857010"/>
              <a:chOff x="739451" y="1606793"/>
              <a:chExt cx="575250" cy="1145582"/>
            </a:xfrm>
          </p:grpSpPr>
          <p:sp>
            <p:nvSpPr>
              <p:cNvPr id="1732" name="Google Shape;1732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3" name="Google Shape;1733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734" name="Google Shape;1734;p87"/>
            <p:cNvSpPr/>
            <p:nvPr/>
          </p:nvSpPr>
          <p:spPr>
            <a:xfrm rot="9038354">
              <a:off x="3774986" y="3294476"/>
              <a:ext cx="310826" cy="60319"/>
            </a:xfrm>
            <a:prstGeom prst="homePlate">
              <a:avLst>
                <a:gd fmla="val 8559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5" name="Google Shape;1735;p87"/>
          <p:cNvSpPr/>
          <p:nvPr/>
        </p:nvSpPr>
        <p:spPr>
          <a:xfrm>
            <a:off x="2852375" y="1254538"/>
            <a:ext cx="1176300" cy="476100"/>
          </a:xfrm>
          <a:prstGeom prst="foldedCorner">
            <a:avLst>
              <a:gd fmla="val 29656" name="adj"/>
            </a:avLst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fonctions minimales</a:t>
            </a:r>
            <a:endParaRPr/>
          </a:p>
        </p:txBody>
      </p:sp>
      <p:sp>
        <p:nvSpPr>
          <p:cNvPr id="1736" name="Google Shape;1736;p87"/>
          <p:cNvSpPr/>
          <p:nvPr/>
        </p:nvSpPr>
        <p:spPr>
          <a:xfrm>
            <a:off x="4225075" y="4124588"/>
            <a:ext cx="1176300" cy="3699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version de jeu</a:t>
            </a:r>
            <a:endParaRPr/>
          </a:p>
        </p:txBody>
      </p:sp>
      <p:grpSp>
        <p:nvGrpSpPr>
          <p:cNvPr id="1737" name="Google Shape;1737;p87"/>
          <p:cNvGrpSpPr/>
          <p:nvPr/>
        </p:nvGrpSpPr>
        <p:grpSpPr>
          <a:xfrm>
            <a:off x="7320516" y="3355275"/>
            <a:ext cx="1626984" cy="1077300"/>
            <a:chOff x="7667741" y="3897329"/>
            <a:chExt cx="1626984" cy="1077300"/>
          </a:xfrm>
        </p:grpSpPr>
        <p:sp>
          <p:nvSpPr>
            <p:cNvPr id="1738" name="Google Shape;1738;p87"/>
            <p:cNvSpPr txBox="1"/>
            <p:nvPr/>
          </p:nvSpPr>
          <p:spPr>
            <a:xfrm>
              <a:off x="7667741" y="4246479"/>
              <a:ext cx="340500" cy="2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-GB" sz="600">
                  <a:solidFill>
                    <a:srgbClr val="B7B7B7"/>
                  </a:solidFill>
                  <a:latin typeface="Droid Sans"/>
                  <a:ea typeface="Droid Sans"/>
                  <a:cs typeface="Droid Sans"/>
                  <a:sym typeface="Droid Sans"/>
                </a:rPr>
                <a:t>0100</a:t>
              </a:r>
              <a:br>
                <a:rPr b="1" lang="en-GB" sz="600">
                  <a:solidFill>
                    <a:srgbClr val="B7B7B7"/>
                  </a:solidFill>
                  <a:latin typeface="Droid Sans"/>
                  <a:ea typeface="Droid Sans"/>
                  <a:cs typeface="Droid Sans"/>
                  <a:sym typeface="Droid Sans"/>
                </a:rPr>
              </a:br>
              <a:r>
                <a:rPr b="1" lang="en-GB" sz="600">
                  <a:solidFill>
                    <a:srgbClr val="B7B7B7"/>
                  </a:solidFill>
                  <a:latin typeface="Droid Sans"/>
                  <a:ea typeface="Droid Sans"/>
                  <a:cs typeface="Droid Sans"/>
                  <a:sym typeface="Droid Sans"/>
                </a:rPr>
                <a:t>1011</a:t>
              </a:r>
              <a:endParaRPr b="1" sz="600">
                <a:solidFill>
                  <a:srgbClr val="B7B7B7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  <p:grpSp>
          <p:nvGrpSpPr>
            <p:cNvPr id="1739" name="Google Shape;1739;p87"/>
            <p:cNvGrpSpPr/>
            <p:nvPr/>
          </p:nvGrpSpPr>
          <p:grpSpPr>
            <a:xfrm>
              <a:off x="7740014" y="3983236"/>
              <a:ext cx="196023" cy="159120"/>
              <a:chOff x="3121621" y="3214685"/>
              <a:chExt cx="270900" cy="219900"/>
            </a:xfrm>
          </p:grpSpPr>
          <p:sp>
            <p:nvSpPr>
              <p:cNvPr id="1740" name="Google Shape;1740;p87"/>
              <p:cNvSpPr/>
              <p:nvPr/>
            </p:nvSpPr>
            <p:spPr>
              <a:xfrm>
                <a:off x="3121621" y="3214685"/>
                <a:ext cx="118500" cy="2199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1" name="Google Shape;1741;p87"/>
              <p:cNvSpPr/>
              <p:nvPr/>
            </p:nvSpPr>
            <p:spPr>
              <a:xfrm flipH="1">
                <a:off x="3274021" y="3214685"/>
                <a:ext cx="118500" cy="2199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B7B7B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42" name="Google Shape;1742;p87"/>
            <p:cNvSpPr txBox="1"/>
            <p:nvPr/>
          </p:nvSpPr>
          <p:spPr>
            <a:xfrm>
              <a:off x="7936025" y="3897329"/>
              <a:ext cx="13587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>
                  <a:solidFill>
                    <a:srgbClr val="B7B7B7"/>
                  </a:solidFill>
                  <a:latin typeface="Open Sans"/>
                  <a:ea typeface="Open Sans"/>
                  <a:cs typeface="Open Sans"/>
                  <a:sym typeface="Open Sans"/>
                </a:rPr>
                <a:t>personnes affectées</a:t>
              </a:r>
              <a:endParaRPr sz="9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>
                  <a:solidFill>
                    <a:srgbClr val="B7B7B7"/>
                  </a:solidFill>
                  <a:latin typeface="Open Sans"/>
                  <a:ea typeface="Open Sans"/>
                  <a:cs typeface="Open Sans"/>
                  <a:sym typeface="Open Sans"/>
                </a:rPr>
                <a:t>designers de jeux</a:t>
              </a:r>
              <a:endParaRPr sz="9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>
                  <a:solidFill>
                    <a:srgbClr val="B7B7B7"/>
                  </a:solidFill>
                  <a:latin typeface="Open Sans"/>
                  <a:ea typeface="Open Sans"/>
                  <a:cs typeface="Open Sans"/>
                  <a:sym typeface="Open Sans"/>
                </a:rPr>
                <a:t>programmeurs</a:t>
              </a:r>
              <a:endParaRPr sz="9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>
                  <a:solidFill>
                    <a:srgbClr val="B7B7B7"/>
                  </a:solidFill>
                  <a:latin typeface="Open Sans"/>
                  <a:ea typeface="Open Sans"/>
                  <a:cs typeface="Open Sans"/>
                  <a:sym typeface="Open Sans"/>
                </a:rPr>
                <a:t>cliniciens</a:t>
              </a:r>
              <a:endParaRPr sz="9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900">
                  <a:solidFill>
                    <a:srgbClr val="B7B7B7"/>
                  </a:solidFill>
                  <a:latin typeface="Open Sans"/>
                  <a:ea typeface="Open Sans"/>
                  <a:cs typeface="Open Sans"/>
                  <a:sym typeface="Open Sans"/>
                </a:rPr>
                <a:t>autres participants</a:t>
              </a:r>
              <a:endParaRPr sz="9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43" name="Google Shape;1743;p87"/>
            <p:cNvSpPr/>
            <p:nvPr/>
          </p:nvSpPr>
          <p:spPr>
            <a:xfrm>
              <a:off x="7763774" y="4562614"/>
              <a:ext cx="148500" cy="138300"/>
            </a:xfrm>
            <a:prstGeom prst="mathPlus">
              <a:avLst>
                <a:gd fmla="val 23520" name="adj1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87"/>
            <p:cNvSpPr/>
            <p:nvPr/>
          </p:nvSpPr>
          <p:spPr>
            <a:xfrm rot="9141241">
              <a:off x="7731345" y="4233798"/>
              <a:ext cx="213359" cy="39977"/>
            </a:xfrm>
            <a:prstGeom prst="homePlate">
              <a:avLst>
                <a:gd fmla="val 85590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5" name="Google Shape;1745;p87"/>
          <p:cNvSpPr txBox="1"/>
          <p:nvPr/>
        </p:nvSpPr>
        <p:spPr>
          <a:xfrm>
            <a:off x="139675" y="93200"/>
            <a:ext cx="2246100" cy="48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points essentiels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 Impliquer les utilisateurs 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dès le début, favoriser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l’interdisciplinarité, limiter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les apports des cliniciens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 organiser des game jams 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pour tester des idées,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conscientiser, mobiliser, pas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pour développer un bon jeu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3. prototyper divers niveaux 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avec un gameplay évolutif 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plutôt qu’un seul niveau poli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4. Favoriser des décisions clé,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des réflexion sur les idéaux, 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valeurs et défis de société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5. Créer des personnages sans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stéréotype, personnalisables 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6. valoriser autonomie et auto-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motivation, avec feedbacks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visuels et récompenses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si adapté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7. Évaluer l’impact sur la santé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et l’expérience de jeu, 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permettre à tous d’enrichir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e jeu en le documentant et</a:t>
            </a:r>
            <a:b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le diffusant sous licence libre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6" name="Google Shape;1746;p87"/>
          <p:cNvSpPr txBox="1"/>
          <p:nvPr/>
        </p:nvSpPr>
        <p:spPr>
          <a:xfrm>
            <a:off x="7401219" y="1617087"/>
            <a:ext cx="16149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développement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d’une base de visuels et sons (caractères, items, arrière-plan, récompenses, etc.) utilisables dans tous les niveaux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47" name="Google Shape;1747;p87"/>
          <p:cNvGrpSpPr/>
          <p:nvPr/>
        </p:nvGrpSpPr>
        <p:grpSpPr>
          <a:xfrm>
            <a:off x="5711150" y="2660148"/>
            <a:ext cx="300251" cy="556799"/>
            <a:chOff x="3708057" y="2806834"/>
            <a:chExt cx="430345" cy="857010"/>
          </a:xfrm>
        </p:grpSpPr>
        <p:grpSp>
          <p:nvGrpSpPr>
            <p:cNvPr id="1748" name="Google Shape;1748;p87"/>
            <p:cNvGrpSpPr/>
            <p:nvPr/>
          </p:nvGrpSpPr>
          <p:grpSpPr>
            <a:xfrm>
              <a:off x="3708057" y="2806834"/>
              <a:ext cx="430345" cy="857010"/>
              <a:chOff x="739451" y="1606793"/>
              <a:chExt cx="575250" cy="1145582"/>
            </a:xfrm>
          </p:grpSpPr>
          <p:sp>
            <p:nvSpPr>
              <p:cNvPr id="1749" name="Google Shape;1749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0" name="Google Shape;1750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751" name="Google Shape;1751;p87"/>
            <p:cNvSpPr/>
            <p:nvPr/>
          </p:nvSpPr>
          <p:spPr>
            <a:xfrm rot="9038354">
              <a:off x="3774986" y="3294476"/>
              <a:ext cx="310826" cy="60319"/>
            </a:xfrm>
            <a:prstGeom prst="homePlate">
              <a:avLst>
                <a:gd fmla="val 8559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2" name="Google Shape;1752;p87"/>
          <p:cNvGrpSpPr/>
          <p:nvPr/>
        </p:nvGrpSpPr>
        <p:grpSpPr>
          <a:xfrm>
            <a:off x="6590551" y="2645390"/>
            <a:ext cx="391533" cy="556799"/>
            <a:chOff x="2151232" y="2806834"/>
            <a:chExt cx="561176" cy="857010"/>
          </a:xfrm>
        </p:grpSpPr>
        <p:grpSp>
          <p:nvGrpSpPr>
            <p:cNvPr id="1753" name="Google Shape;1753;p87"/>
            <p:cNvGrpSpPr/>
            <p:nvPr/>
          </p:nvGrpSpPr>
          <p:grpSpPr>
            <a:xfrm>
              <a:off x="2151232" y="2806834"/>
              <a:ext cx="430345" cy="857010"/>
              <a:chOff x="739451" y="1606793"/>
              <a:chExt cx="575250" cy="1145582"/>
            </a:xfrm>
          </p:grpSpPr>
          <p:sp>
            <p:nvSpPr>
              <p:cNvPr id="1754" name="Google Shape;1754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04C49B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5" name="Google Shape;1755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04C49B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756" name="Google Shape;1756;p87"/>
            <p:cNvSpPr txBox="1"/>
            <p:nvPr/>
          </p:nvSpPr>
          <p:spPr>
            <a:xfrm>
              <a:off x="2161908" y="3057734"/>
              <a:ext cx="550500" cy="3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  <a:t>0100</a:t>
              </a:r>
              <a:b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</a:br>
              <a: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  <a:t>1011</a:t>
              </a:r>
              <a:endParaRPr b="1" sz="600">
                <a:solidFill>
                  <a:srgbClr val="999999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grpSp>
        <p:nvGrpSpPr>
          <p:cNvPr id="1757" name="Google Shape;1757;p87"/>
          <p:cNvGrpSpPr/>
          <p:nvPr/>
        </p:nvGrpSpPr>
        <p:grpSpPr>
          <a:xfrm>
            <a:off x="6213656" y="2670782"/>
            <a:ext cx="376487" cy="620132"/>
            <a:chOff x="3481031" y="1531043"/>
            <a:chExt cx="376487" cy="620132"/>
          </a:xfrm>
        </p:grpSpPr>
        <p:grpSp>
          <p:nvGrpSpPr>
            <p:cNvPr id="1758" name="Google Shape;1758;p87"/>
            <p:cNvGrpSpPr/>
            <p:nvPr/>
          </p:nvGrpSpPr>
          <p:grpSpPr>
            <a:xfrm>
              <a:off x="3481031" y="1531043"/>
              <a:ext cx="311397" cy="620132"/>
              <a:chOff x="3039607" y="2806834"/>
              <a:chExt cx="430345" cy="857010"/>
            </a:xfrm>
          </p:grpSpPr>
          <p:grpSp>
            <p:nvGrpSpPr>
              <p:cNvPr id="1759" name="Google Shape;1759;p87"/>
              <p:cNvGrpSpPr/>
              <p:nvPr/>
            </p:nvGrpSpPr>
            <p:grpSpPr>
              <a:xfrm>
                <a:off x="3039607" y="2806834"/>
                <a:ext cx="430345" cy="857010"/>
                <a:chOff x="739451" y="1606793"/>
                <a:chExt cx="575250" cy="1145582"/>
              </a:xfrm>
            </p:grpSpPr>
            <p:sp>
              <p:nvSpPr>
                <p:cNvPr id="1760" name="Google Shape;1760;p87"/>
                <p:cNvSpPr/>
                <p:nvPr/>
              </p:nvSpPr>
              <p:spPr>
                <a:xfrm rot="-5400000">
                  <a:off x="665951" y="2103625"/>
                  <a:ext cx="722250" cy="575250"/>
                </a:xfrm>
                <a:prstGeom prst="flowChartDisplay">
                  <a:avLst/>
                </a:prstGeom>
                <a:solidFill>
                  <a:srgbClr val="FFFFFF"/>
                </a:solidFill>
                <a:ln cap="flat" cmpd="sng" w="28575">
                  <a:solidFill>
                    <a:srgbClr val="04C49B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1" name="Google Shape;1761;p87"/>
                <p:cNvSpPr/>
                <p:nvPr/>
              </p:nvSpPr>
              <p:spPr>
                <a:xfrm>
                  <a:off x="831332" y="1606793"/>
                  <a:ext cx="391500" cy="386700"/>
                </a:xfrm>
                <a:custGeom>
                  <a:rect b="b" l="l" r="r" t="t"/>
                  <a:pathLst>
                    <a:path extrusionOk="0" h="120000" w="120000">
                      <a:moveTo>
                        <a:pt x="102419" y="17574"/>
                      </a:moveTo>
                      <a:cubicBezTo>
                        <a:pt x="125853" y="41002"/>
                        <a:pt x="125853" y="78991"/>
                        <a:pt x="102419" y="102419"/>
                      </a:cubicBezTo>
                      <a:cubicBezTo>
                        <a:pt x="78991" y="125853"/>
                        <a:pt x="41002" y="125853"/>
                        <a:pt x="17574" y="102419"/>
                      </a:cubicBezTo>
                      <a:cubicBezTo>
                        <a:pt x="-5860" y="78991"/>
                        <a:pt x="-5860" y="41002"/>
                        <a:pt x="17574" y="17574"/>
                      </a:cubicBezTo>
                      <a:cubicBezTo>
                        <a:pt x="41002" y="-5860"/>
                        <a:pt x="78991" y="-5860"/>
                        <a:pt x="102419" y="17574"/>
                      </a:cubicBezTo>
                    </a:path>
                  </a:pathLst>
                </a:custGeom>
                <a:solidFill>
                  <a:srgbClr val="FFFFFF"/>
                </a:solidFill>
                <a:ln cap="flat" cmpd="sng" w="28575">
                  <a:solidFill>
                    <a:srgbClr val="04C49B"/>
                  </a:solidFill>
                  <a:prstDash val="solid"/>
                  <a:miter lim="0"/>
                  <a:headEnd len="sm" w="sm" type="none"/>
                  <a:tailEnd len="sm" w="sm" type="none"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2700" u="none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</p:grpSp>
          <p:grpSp>
            <p:nvGrpSpPr>
              <p:cNvPr id="1762" name="Google Shape;1762;p87"/>
              <p:cNvGrpSpPr/>
              <p:nvPr/>
            </p:nvGrpSpPr>
            <p:grpSpPr>
              <a:xfrm>
                <a:off x="3121621" y="3214685"/>
                <a:ext cx="270900" cy="219900"/>
                <a:chOff x="3121621" y="3214685"/>
                <a:chExt cx="270900" cy="219900"/>
              </a:xfrm>
            </p:grpSpPr>
            <p:sp>
              <p:nvSpPr>
                <p:cNvPr id="1763" name="Google Shape;1763;p87"/>
                <p:cNvSpPr/>
                <p:nvPr/>
              </p:nvSpPr>
              <p:spPr>
                <a:xfrm>
                  <a:off x="3121621" y="3214685"/>
                  <a:ext cx="118500" cy="219900"/>
                </a:xfrm>
                <a:prstGeom prst="round2DiagRect">
                  <a:avLst>
                    <a:gd fmla="val 50000" name="adj1"/>
                    <a:gd fmla="val 0" name="adj2"/>
                  </a:avLst>
                </a:prstGeom>
                <a:solidFill>
                  <a:srgbClr val="F6B26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4" name="Google Shape;1764;p87"/>
                <p:cNvSpPr/>
                <p:nvPr/>
              </p:nvSpPr>
              <p:spPr>
                <a:xfrm flipH="1">
                  <a:off x="3274021" y="3214685"/>
                  <a:ext cx="118500" cy="219900"/>
                </a:xfrm>
                <a:prstGeom prst="round2DiagRect">
                  <a:avLst>
                    <a:gd fmla="val 50000" name="adj1"/>
                    <a:gd fmla="val 0" name="adj2"/>
                  </a:avLst>
                </a:prstGeom>
                <a:solidFill>
                  <a:srgbClr val="F6B26B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765" name="Google Shape;1765;p87"/>
            <p:cNvSpPr txBox="1"/>
            <p:nvPr/>
          </p:nvSpPr>
          <p:spPr>
            <a:xfrm>
              <a:off x="3504418" y="1716221"/>
              <a:ext cx="353100" cy="2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  <a:t>0100</a:t>
              </a:r>
              <a:b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</a:br>
              <a:r>
                <a:rPr b="1" lang="en-GB" sz="600">
                  <a:solidFill>
                    <a:srgbClr val="999999"/>
                  </a:solidFill>
                  <a:latin typeface="Droid Sans"/>
                  <a:ea typeface="Droid Sans"/>
                  <a:cs typeface="Droid Sans"/>
                  <a:sym typeface="Droid Sans"/>
                </a:rPr>
                <a:t>1011</a:t>
              </a:r>
              <a:endParaRPr b="1" sz="600">
                <a:solidFill>
                  <a:srgbClr val="999999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grpSp>
        <p:nvGrpSpPr>
          <p:cNvPr id="1766" name="Google Shape;1766;p87"/>
          <p:cNvGrpSpPr/>
          <p:nvPr/>
        </p:nvGrpSpPr>
        <p:grpSpPr>
          <a:xfrm>
            <a:off x="6136307" y="3355322"/>
            <a:ext cx="300251" cy="556799"/>
            <a:chOff x="3708057" y="2806834"/>
            <a:chExt cx="430345" cy="857010"/>
          </a:xfrm>
        </p:grpSpPr>
        <p:grpSp>
          <p:nvGrpSpPr>
            <p:cNvPr id="1767" name="Google Shape;1767;p87"/>
            <p:cNvGrpSpPr/>
            <p:nvPr/>
          </p:nvGrpSpPr>
          <p:grpSpPr>
            <a:xfrm>
              <a:off x="3708057" y="2806834"/>
              <a:ext cx="430345" cy="857010"/>
              <a:chOff x="739451" y="1606793"/>
              <a:chExt cx="575250" cy="1145582"/>
            </a:xfrm>
          </p:grpSpPr>
          <p:sp>
            <p:nvSpPr>
              <p:cNvPr id="1768" name="Google Shape;1768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9" name="Google Shape;1769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770" name="Google Shape;1770;p87"/>
            <p:cNvSpPr/>
            <p:nvPr/>
          </p:nvSpPr>
          <p:spPr>
            <a:xfrm rot="9038354">
              <a:off x="3774986" y="3294476"/>
              <a:ext cx="310826" cy="60319"/>
            </a:xfrm>
            <a:prstGeom prst="homePlate">
              <a:avLst>
                <a:gd fmla="val 8559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1" name="Google Shape;1771;p87"/>
          <p:cNvGrpSpPr/>
          <p:nvPr/>
        </p:nvGrpSpPr>
        <p:grpSpPr>
          <a:xfrm>
            <a:off x="5334681" y="2975420"/>
            <a:ext cx="311397" cy="620132"/>
            <a:chOff x="3039607" y="2806834"/>
            <a:chExt cx="430345" cy="857010"/>
          </a:xfrm>
        </p:grpSpPr>
        <p:grpSp>
          <p:nvGrpSpPr>
            <p:cNvPr id="1772" name="Google Shape;1772;p87"/>
            <p:cNvGrpSpPr/>
            <p:nvPr/>
          </p:nvGrpSpPr>
          <p:grpSpPr>
            <a:xfrm>
              <a:off x="3039607" y="2806834"/>
              <a:ext cx="430345" cy="857010"/>
              <a:chOff x="739451" y="1606793"/>
              <a:chExt cx="575250" cy="1145582"/>
            </a:xfrm>
          </p:grpSpPr>
          <p:sp>
            <p:nvSpPr>
              <p:cNvPr id="1773" name="Google Shape;1773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4" name="Google Shape;1774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grpSp>
          <p:nvGrpSpPr>
            <p:cNvPr id="1775" name="Google Shape;1775;p87"/>
            <p:cNvGrpSpPr/>
            <p:nvPr/>
          </p:nvGrpSpPr>
          <p:grpSpPr>
            <a:xfrm>
              <a:off x="3121621" y="3214685"/>
              <a:ext cx="270900" cy="219900"/>
              <a:chOff x="3121621" y="3214685"/>
              <a:chExt cx="270900" cy="219900"/>
            </a:xfrm>
          </p:grpSpPr>
          <p:sp>
            <p:nvSpPr>
              <p:cNvPr id="1776" name="Google Shape;1776;p87"/>
              <p:cNvSpPr/>
              <p:nvPr/>
            </p:nvSpPr>
            <p:spPr>
              <a:xfrm>
                <a:off x="3121621" y="3214685"/>
                <a:ext cx="118500" cy="2199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F6B2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7" name="Google Shape;1777;p87"/>
              <p:cNvSpPr/>
              <p:nvPr/>
            </p:nvSpPr>
            <p:spPr>
              <a:xfrm flipH="1">
                <a:off x="3274021" y="3214685"/>
                <a:ext cx="118500" cy="2199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F6B2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78" name="Google Shape;1778;p87"/>
          <p:cNvGrpSpPr/>
          <p:nvPr/>
        </p:nvGrpSpPr>
        <p:grpSpPr>
          <a:xfrm>
            <a:off x="3528906" y="2614757"/>
            <a:ext cx="311397" cy="620132"/>
            <a:chOff x="3039607" y="2806834"/>
            <a:chExt cx="430345" cy="857010"/>
          </a:xfrm>
        </p:grpSpPr>
        <p:grpSp>
          <p:nvGrpSpPr>
            <p:cNvPr id="1779" name="Google Shape;1779;p87"/>
            <p:cNvGrpSpPr/>
            <p:nvPr/>
          </p:nvGrpSpPr>
          <p:grpSpPr>
            <a:xfrm>
              <a:off x="3039607" y="2806834"/>
              <a:ext cx="430345" cy="857010"/>
              <a:chOff x="739451" y="1606793"/>
              <a:chExt cx="575250" cy="1145582"/>
            </a:xfrm>
          </p:grpSpPr>
          <p:sp>
            <p:nvSpPr>
              <p:cNvPr id="1780" name="Google Shape;1780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1" name="Google Shape;1781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B7B7B7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grpSp>
          <p:nvGrpSpPr>
            <p:cNvPr id="1782" name="Google Shape;1782;p87"/>
            <p:cNvGrpSpPr/>
            <p:nvPr/>
          </p:nvGrpSpPr>
          <p:grpSpPr>
            <a:xfrm>
              <a:off x="3121621" y="3214685"/>
              <a:ext cx="270900" cy="219900"/>
              <a:chOff x="3121621" y="3214685"/>
              <a:chExt cx="270900" cy="219900"/>
            </a:xfrm>
          </p:grpSpPr>
          <p:sp>
            <p:nvSpPr>
              <p:cNvPr id="1783" name="Google Shape;1783;p87"/>
              <p:cNvSpPr/>
              <p:nvPr/>
            </p:nvSpPr>
            <p:spPr>
              <a:xfrm>
                <a:off x="3121621" y="3214685"/>
                <a:ext cx="118500" cy="2199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F6B2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4" name="Google Shape;1784;p87"/>
              <p:cNvSpPr/>
              <p:nvPr/>
            </p:nvSpPr>
            <p:spPr>
              <a:xfrm flipH="1">
                <a:off x="3274021" y="3214685"/>
                <a:ext cx="118500" cy="219900"/>
              </a:xfrm>
              <a:prstGeom prst="round2DiagRect">
                <a:avLst>
                  <a:gd fmla="val 50000" name="adj1"/>
                  <a:gd fmla="val 0" name="adj2"/>
                </a:avLst>
              </a:prstGeom>
              <a:solidFill>
                <a:srgbClr val="F6B2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85" name="Google Shape;1785;p87"/>
          <p:cNvGrpSpPr/>
          <p:nvPr/>
        </p:nvGrpSpPr>
        <p:grpSpPr>
          <a:xfrm>
            <a:off x="3062687" y="2865319"/>
            <a:ext cx="300251" cy="556799"/>
            <a:chOff x="1465882" y="2806834"/>
            <a:chExt cx="430345" cy="857010"/>
          </a:xfrm>
        </p:grpSpPr>
        <p:grpSp>
          <p:nvGrpSpPr>
            <p:cNvPr id="1786" name="Google Shape;1786;p87"/>
            <p:cNvGrpSpPr/>
            <p:nvPr/>
          </p:nvGrpSpPr>
          <p:grpSpPr>
            <a:xfrm>
              <a:off x="1465882" y="2806834"/>
              <a:ext cx="430345" cy="857010"/>
              <a:chOff x="739451" y="1606793"/>
              <a:chExt cx="575250" cy="1145582"/>
            </a:xfrm>
          </p:grpSpPr>
          <p:sp>
            <p:nvSpPr>
              <p:cNvPr id="1787" name="Google Shape;1787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1155CC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8" name="Google Shape;1788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1155CC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789" name="Google Shape;1789;p87"/>
            <p:cNvSpPr/>
            <p:nvPr/>
          </p:nvSpPr>
          <p:spPr>
            <a:xfrm>
              <a:off x="1658085" y="3180860"/>
              <a:ext cx="212700" cy="212700"/>
            </a:xfrm>
            <a:prstGeom prst="mathPlus">
              <a:avLst>
                <a:gd fmla="val 23520" name="adj1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0" name="Google Shape;1790;p87"/>
          <p:cNvGrpSpPr/>
          <p:nvPr/>
        </p:nvGrpSpPr>
        <p:grpSpPr>
          <a:xfrm>
            <a:off x="4273585" y="3044325"/>
            <a:ext cx="300223" cy="556753"/>
            <a:chOff x="739451" y="1606793"/>
            <a:chExt cx="575250" cy="1145582"/>
          </a:xfrm>
        </p:grpSpPr>
        <p:sp>
          <p:nvSpPr>
            <p:cNvPr id="1791" name="Google Shape;1791;p87"/>
            <p:cNvSpPr/>
            <p:nvPr/>
          </p:nvSpPr>
          <p:spPr>
            <a:xfrm rot="-5400000">
              <a:off x="665951" y="2103625"/>
              <a:ext cx="722250" cy="575250"/>
            </a:xfrm>
            <a:prstGeom prst="flowChartDisplay">
              <a:avLst/>
            </a:prstGeom>
            <a:solidFill>
              <a:srgbClr val="FFFFFF"/>
            </a:solidFill>
            <a:ln cap="flat" cmpd="sng" w="28575">
              <a:solidFill>
                <a:srgbClr val="B7B7B7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87"/>
            <p:cNvSpPr/>
            <p:nvPr/>
          </p:nvSpPr>
          <p:spPr>
            <a:xfrm>
              <a:off x="831332" y="1606793"/>
              <a:ext cx="391500" cy="386700"/>
            </a:xfrm>
            <a:custGeom>
              <a:rect b="b" l="l" r="r" t="t"/>
              <a:pathLst>
                <a:path extrusionOk="0" h="120000" w="120000">
                  <a:moveTo>
                    <a:pt x="102419" y="17574"/>
                  </a:moveTo>
                  <a:cubicBezTo>
                    <a:pt x="125853" y="41002"/>
                    <a:pt x="125853" y="78991"/>
                    <a:pt x="102419" y="102419"/>
                  </a:cubicBezTo>
                  <a:cubicBezTo>
                    <a:pt x="78991" y="125853"/>
                    <a:pt x="41002" y="125853"/>
                    <a:pt x="17574" y="102419"/>
                  </a:cubicBezTo>
                  <a:cubicBezTo>
                    <a:pt x="-5860" y="78991"/>
                    <a:pt x="-5860" y="41002"/>
                    <a:pt x="17574" y="17574"/>
                  </a:cubicBezTo>
                  <a:cubicBezTo>
                    <a:pt x="41002" y="-5860"/>
                    <a:pt x="78991" y="-5860"/>
                    <a:pt x="102419" y="17574"/>
                  </a:cubicBezTo>
                </a:path>
              </a:pathLst>
            </a:custGeom>
            <a:solidFill>
              <a:srgbClr val="FFFFFF"/>
            </a:solidFill>
            <a:ln cap="flat" cmpd="sng" w="28575">
              <a:solidFill>
                <a:srgbClr val="B7B7B7"/>
              </a:solidFill>
              <a:prstDash val="solid"/>
              <a:miter lim="0"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700" u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1793" name="Google Shape;1793;p87"/>
          <p:cNvGrpSpPr/>
          <p:nvPr/>
        </p:nvGrpSpPr>
        <p:grpSpPr>
          <a:xfrm>
            <a:off x="3948669" y="2865322"/>
            <a:ext cx="300251" cy="556799"/>
            <a:chOff x="3708057" y="2806834"/>
            <a:chExt cx="430345" cy="857010"/>
          </a:xfrm>
        </p:grpSpPr>
        <p:grpSp>
          <p:nvGrpSpPr>
            <p:cNvPr id="1794" name="Google Shape;1794;p87"/>
            <p:cNvGrpSpPr/>
            <p:nvPr/>
          </p:nvGrpSpPr>
          <p:grpSpPr>
            <a:xfrm>
              <a:off x="3708057" y="2806834"/>
              <a:ext cx="430345" cy="857010"/>
              <a:chOff x="739451" y="1606793"/>
              <a:chExt cx="575250" cy="1145582"/>
            </a:xfrm>
          </p:grpSpPr>
          <p:sp>
            <p:nvSpPr>
              <p:cNvPr id="1795" name="Google Shape;1795;p87"/>
              <p:cNvSpPr/>
              <p:nvPr/>
            </p:nvSpPr>
            <p:spPr>
              <a:xfrm rot="-5400000">
                <a:off x="665951" y="2103625"/>
                <a:ext cx="722250" cy="575250"/>
              </a:xfrm>
              <a:prstGeom prst="flowChartDisplay">
                <a:avLst/>
              </a:pr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6" name="Google Shape;1796;p87"/>
              <p:cNvSpPr/>
              <p:nvPr/>
            </p:nvSpPr>
            <p:spPr>
              <a:xfrm>
                <a:off x="831332" y="1606793"/>
                <a:ext cx="391500" cy="386700"/>
              </a:xfrm>
              <a:custGeom>
                <a:rect b="b" l="l" r="r" t="t"/>
                <a:pathLst>
                  <a:path extrusionOk="0" h="120000" w="120000">
                    <a:moveTo>
                      <a:pt x="102419" y="17574"/>
                    </a:moveTo>
                    <a:cubicBezTo>
                      <a:pt x="125853" y="41002"/>
                      <a:pt x="125853" y="78991"/>
                      <a:pt x="102419" y="102419"/>
                    </a:cubicBezTo>
                    <a:cubicBezTo>
                      <a:pt x="78991" y="125853"/>
                      <a:pt x="41002" y="125853"/>
                      <a:pt x="17574" y="102419"/>
                    </a:cubicBezTo>
                    <a:cubicBezTo>
                      <a:pt x="-5860" y="78991"/>
                      <a:pt x="-5860" y="41002"/>
                      <a:pt x="17574" y="17574"/>
                    </a:cubicBezTo>
                    <a:cubicBezTo>
                      <a:pt x="41002" y="-5860"/>
                      <a:pt x="78991" y="-5860"/>
                      <a:pt x="102419" y="17574"/>
                    </a:cubicBezTo>
                  </a:path>
                </a:pathLst>
              </a:custGeom>
              <a:solidFill>
                <a:srgbClr val="FFFFFF"/>
              </a:solidFill>
              <a:ln cap="flat" cmpd="sng" w="28575">
                <a:solidFill>
                  <a:srgbClr val="A64D79"/>
                </a:solidFill>
                <a:prstDash val="solid"/>
                <a:miter lim="0"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700" u="none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797" name="Google Shape;1797;p87"/>
            <p:cNvSpPr/>
            <p:nvPr/>
          </p:nvSpPr>
          <p:spPr>
            <a:xfrm rot="9038354">
              <a:off x="3774986" y="3294476"/>
              <a:ext cx="310826" cy="60319"/>
            </a:xfrm>
            <a:prstGeom prst="homePlate">
              <a:avLst>
                <a:gd fmla="val 8559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8" name="Google Shape;1798;p87"/>
          <p:cNvSpPr txBox="1"/>
          <p:nvPr/>
        </p:nvSpPr>
        <p:spPr>
          <a:xfrm>
            <a:off x="7262700" y="588125"/>
            <a:ext cx="376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9" name="Google Shape;1799;p87"/>
          <p:cNvSpPr txBox="1"/>
          <p:nvPr/>
        </p:nvSpPr>
        <p:spPr>
          <a:xfrm>
            <a:off x="7248821" y="1617075"/>
            <a:ext cx="3765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0" name="Google Shape;1800;p87"/>
          <p:cNvSpPr txBox="1"/>
          <p:nvPr/>
        </p:nvSpPr>
        <p:spPr>
          <a:xfrm>
            <a:off x="5721528" y="2096675"/>
            <a:ext cx="3114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1" name="Google Shape;1801;p87"/>
          <p:cNvSpPr txBox="1"/>
          <p:nvPr/>
        </p:nvSpPr>
        <p:spPr>
          <a:xfrm>
            <a:off x="6466163" y="1981150"/>
            <a:ext cx="3114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2" name="Google Shape;1802;p87"/>
          <p:cNvSpPr txBox="1"/>
          <p:nvPr/>
        </p:nvSpPr>
        <p:spPr>
          <a:xfrm>
            <a:off x="2495225" y="4925725"/>
            <a:ext cx="6648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Repris de Balli F. Developing Digital Games to Address Airway Clearance Therapy… JMIR Serious Games 2018. doi.org/10.2196/games.8964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52"/>
          <p:cNvGrpSpPr/>
          <p:nvPr/>
        </p:nvGrpSpPr>
        <p:grpSpPr>
          <a:xfrm>
            <a:off x="656903" y="359555"/>
            <a:ext cx="7830187" cy="4424375"/>
            <a:chOff x="6284136" y="4661544"/>
            <a:chExt cx="2716080" cy="1532092"/>
          </a:xfrm>
        </p:grpSpPr>
        <p:sp>
          <p:nvSpPr>
            <p:cNvPr id="218" name="Google Shape;218;p52"/>
            <p:cNvSpPr/>
            <p:nvPr/>
          </p:nvSpPr>
          <p:spPr>
            <a:xfrm>
              <a:off x="6845137" y="4809036"/>
              <a:ext cx="1692600" cy="1248000"/>
            </a:xfrm>
            <a:prstGeom prst="round2DiagRect">
              <a:avLst>
                <a:gd fmla="val 0" name="adj1"/>
                <a:gd fmla="val 14129" name="adj2"/>
              </a:avLst>
            </a:prstGeom>
            <a:solidFill>
              <a:schemeClr val="lt1"/>
            </a:solidFill>
            <a:ln cap="flat" cmpd="sng" w="9525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  <p:sp>
          <p:nvSpPr>
            <p:cNvPr id="219" name="Google Shape;219;p52"/>
            <p:cNvSpPr/>
            <p:nvPr/>
          </p:nvSpPr>
          <p:spPr>
            <a:xfrm>
              <a:off x="6284136" y="4661544"/>
              <a:ext cx="1375800" cy="7218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chemeClr val="lt1"/>
            </a:solidFill>
            <a:ln cap="flat" cmpd="sng" w="952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C91A1A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  <p:sp>
          <p:nvSpPr>
            <p:cNvPr id="220" name="Google Shape;220;p52"/>
            <p:cNvSpPr/>
            <p:nvPr/>
          </p:nvSpPr>
          <p:spPr>
            <a:xfrm>
              <a:off x="7624416" y="5471836"/>
              <a:ext cx="1375800" cy="7218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chemeClr val="lt1"/>
            </a:solidFill>
            <a:ln cap="flat" cmpd="sng" w="952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18A654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endParaRPr>
            </a:p>
          </p:txBody>
        </p:sp>
      </p:grpSp>
      <p:sp>
        <p:nvSpPr>
          <p:cNvPr id="221" name="Google Shape;221;p52"/>
          <p:cNvSpPr txBox="1"/>
          <p:nvPr/>
        </p:nvSpPr>
        <p:spPr>
          <a:xfrm>
            <a:off x="2941200" y="790625"/>
            <a:ext cx="3261600" cy="35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éléments stratégiques 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communication 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ressources 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informations 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compétences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b="1"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professionnalisme</a:t>
            </a: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contact clients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performance 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reconnaissance 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leadership 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délégation </a:t>
            </a:r>
            <a:b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GB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évaluation</a:t>
            </a:r>
            <a:endParaRPr sz="1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2" name="Google Shape;222;p52"/>
          <p:cNvSpPr/>
          <p:nvPr/>
        </p:nvSpPr>
        <p:spPr>
          <a:xfrm>
            <a:off x="3402324" y="2322575"/>
            <a:ext cx="248700" cy="26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52"/>
          <p:cNvSpPr/>
          <p:nvPr/>
        </p:nvSpPr>
        <p:spPr>
          <a:xfrm>
            <a:off x="656900" y="1868675"/>
            <a:ext cx="2825400" cy="11703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rgbClr val="D875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</a:t>
            </a: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ccomplir l’objectif </a:t>
            </a:r>
            <a:b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de la façon la plus </a:t>
            </a:r>
            <a:b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efficace et rentable.</a:t>
            </a:r>
            <a:endParaRPr sz="1500">
              <a:solidFill>
                <a:schemeClr val="dk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24" name="Google Shape;224;p52"/>
          <p:cNvSpPr/>
          <p:nvPr/>
        </p:nvSpPr>
        <p:spPr>
          <a:xfrm rot="10800000">
            <a:off x="5509084" y="2322575"/>
            <a:ext cx="248700" cy="26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CFFED"/>
          </a:solidFill>
          <a:ln cap="flat" cmpd="sng" w="952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52"/>
          <p:cNvSpPr/>
          <p:nvPr/>
        </p:nvSpPr>
        <p:spPr>
          <a:xfrm>
            <a:off x="5661700" y="1868675"/>
            <a:ext cx="2825400" cy="1170300"/>
          </a:xfrm>
          <a:prstGeom prst="roundRect">
            <a:avLst>
              <a:gd fmla="val 16667" name="adj"/>
            </a:avLst>
          </a:prstGeom>
          <a:solidFill>
            <a:srgbClr val="DCFFED"/>
          </a:solidFill>
          <a:ln cap="flat" cmpd="sng" w="9525">
            <a:solidFill>
              <a:srgbClr val="3A9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Ê</a:t>
            </a: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tre en lien </a:t>
            </a:r>
            <a:b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dans l’amour du métier</a:t>
            </a:r>
            <a:b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la compétence technique, </a:t>
            </a:r>
            <a:b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la qualité.</a:t>
            </a:r>
            <a:endParaRPr sz="1500">
              <a:solidFill>
                <a:schemeClr val="dk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26" name="Google Shape;226;p52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7" name="Google Shape;227;p52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88"/>
          <p:cNvSpPr/>
          <p:nvPr/>
        </p:nvSpPr>
        <p:spPr>
          <a:xfrm>
            <a:off x="0" y="5104750"/>
            <a:ext cx="9144000" cy="387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8" name="Google Shape;1808;p88"/>
          <p:cNvSpPr/>
          <p:nvPr/>
        </p:nvSpPr>
        <p:spPr>
          <a:xfrm>
            <a:off x="0" y="0"/>
            <a:ext cx="9144000" cy="11559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09" name="Google Shape;1809;p88"/>
          <p:cNvGrpSpPr/>
          <p:nvPr/>
        </p:nvGrpSpPr>
        <p:grpSpPr>
          <a:xfrm>
            <a:off x="169765" y="1370629"/>
            <a:ext cx="1168407" cy="1669914"/>
            <a:chOff x="365700" y="365700"/>
            <a:chExt cx="1410949" cy="2013400"/>
          </a:xfrm>
        </p:grpSpPr>
        <p:sp>
          <p:nvSpPr>
            <p:cNvPr id="1810" name="Google Shape;1810;p88"/>
            <p:cNvSpPr/>
            <p:nvPr/>
          </p:nvSpPr>
          <p:spPr>
            <a:xfrm>
              <a:off x="365700" y="365700"/>
              <a:ext cx="1410900" cy="20133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11" name="Google Shape;1811;p88"/>
            <p:cNvPicPr preferRelativeResize="0"/>
            <p:nvPr/>
          </p:nvPicPr>
          <p:blipFill rotWithShape="1">
            <a:blip r:embed="rId3">
              <a:alphaModFix/>
            </a:blip>
            <a:srcRect b="0" l="32049" r="31451" t="0"/>
            <a:stretch/>
          </p:blipFill>
          <p:spPr>
            <a:xfrm>
              <a:off x="434533" y="434534"/>
              <a:ext cx="559541" cy="798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2" name="Google Shape;1812;p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5700" y="1323413"/>
              <a:ext cx="1410949" cy="10556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13" name="Google Shape;1813;p88"/>
          <p:cNvPicPr preferRelativeResize="0"/>
          <p:nvPr/>
        </p:nvPicPr>
        <p:blipFill rotWithShape="1">
          <a:blip r:embed="rId5">
            <a:alphaModFix/>
          </a:blip>
          <a:srcRect b="0" l="5886" r="6517" t="0"/>
          <a:stretch/>
        </p:blipFill>
        <p:spPr>
          <a:xfrm>
            <a:off x="1414376" y="1395101"/>
            <a:ext cx="1168452" cy="1669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4" name="Google Shape;1814;p88"/>
          <p:cNvGrpSpPr/>
          <p:nvPr/>
        </p:nvGrpSpPr>
        <p:grpSpPr>
          <a:xfrm>
            <a:off x="2659028" y="1372254"/>
            <a:ext cx="1201805" cy="1715332"/>
            <a:chOff x="3814000" y="365700"/>
            <a:chExt cx="1410900" cy="2013300"/>
          </a:xfrm>
        </p:grpSpPr>
        <p:sp>
          <p:nvSpPr>
            <p:cNvPr id="1815" name="Google Shape;1815;p88"/>
            <p:cNvSpPr/>
            <p:nvPr/>
          </p:nvSpPr>
          <p:spPr>
            <a:xfrm>
              <a:off x="3814000" y="365700"/>
              <a:ext cx="1410900" cy="20133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16" name="Google Shape;1816;p8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851556" y="1348265"/>
              <a:ext cx="1335829" cy="987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7" name="Google Shape;1817;p88"/>
            <p:cNvPicPr preferRelativeResize="0"/>
            <p:nvPr/>
          </p:nvPicPr>
          <p:blipFill rotWithShape="1">
            <a:blip r:embed="rId7">
              <a:alphaModFix/>
            </a:blip>
            <a:srcRect b="2628" l="0" r="20942" t="3174"/>
            <a:stretch/>
          </p:blipFill>
          <p:spPr>
            <a:xfrm>
              <a:off x="3927051" y="431100"/>
              <a:ext cx="1184835" cy="7952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8" name="Google Shape;1818;p88"/>
          <p:cNvGrpSpPr/>
          <p:nvPr/>
        </p:nvGrpSpPr>
        <p:grpSpPr>
          <a:xfrm>
            <a:off x="3937030" y="1371967"/>
            <a:ext cx="1210093" cy="1715893"/>
            <a:chOff x="365709" y="393274"/>
            <a:chExt cx="3152104" cy="4477800"/>
          </a:xfrm>
        </p:grpSpPr>
        <p:sp>
          <p:nvSpPr>
            <p:cNvPr id="1819" name="Google Shape;1819;p88"/>
            <p:cNvSpPr/>
            <p:nvPr/>
          </p:nvSpPr>
          <p:spPr>
            <a:xfrm>
              <a:off x="365709" y="393274"/>
              <a:ext cx="3123900" cy="44778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20" name="Google Shape;1820;p88"/>
            <p:cNvPicPr preferRelativeResize="0"/>
            <p:nvPr/>
          </p:nvPicPr>
          <p:blipFill rotWithShape="1">
            <a:blip r:embed="rId8">
              <a:alphaModFix/>
            </a:blip>
            <a:srcRect b="0" l="1120" r="-1120" t="0"/>
            <a:stretch/>
          </p:blipFill>
          <p:spPr>
            <a:xfrm>
              <a:off x="538887" y="1210761"/>
              <a:ext cx="2978926" cy="28958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21" name="Google Shape;1821;p88"/>
          <p:cNvPicPr preferRelativeResize="0"/>
          <p:nvPr/>
        </p:nvPicPr>
        <p:blipFill rotWithShape="1">
          <a:blip r:embed="rId9">
            <a:alphaModFix/>
          </a:blip>
          <a:srcRect b="3089" l="53336" r="4805" t="7103"/>
          <a:stretch/>
        </p:blipFill>
        <p:spPr>
          <a:xfrm>
            <a:off x="5223325" y="1372065"/>
            <a:ext cx="1201928" cy="171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88"/>
          <p:cNvPicPr preferRelativeResize="0"/>
          <p:nvPr/>
        </p:nvPicPr>
        <p:blipFill rotWithShape="1">
          <a:blip r:embed="rId10">
            <a:alphaModFix/>
          </a:blip>
          <a:srcRect b="786" l="18267" r="0" t="845"/>
          <a:stretch/>
        </p:blipFill>
        <p:spPr>
          <a:xfrm rot="5400000">
            <a:off x="6246247" y="1629441"/>
            <a:ext cx="1711362" cy="120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88"/>
          <p:cNvPicPr preferRelativeResize="0"/>
          <p:nvPr/>
        </p:nvPicPr>
        <p:blipFill rotWithShape="1">
          <a:blip r:embed="rId11">
            <a:alphaModFix/>
          </a:blip>
          <a:srcRect b="6638" l="0" r="0" t="0"/>
          <a:stretch/>
        </p:blipFill>
        <p:spPr>
          <a:xfrm>
            <a:off x="7778597" y="1371988"/>
            <a:ext cx="1200954" cy="1715651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824" name="Google Shape;1824;p88"/>
          <p:cNvGrpSpPr/>
          <p:nvPr/>
        </p:nvGrpSpPr>
        <p:grpSpPr>
          <a:xfrm>
            <a:off x="153571" y="3174545"/>
            <a:ext cx="1200827" cy="1715323"/>
            <a:chOff x="365700" y="365700"/>
            <a:chExt cx="3123900" cy="4457700"/>
          </a:xfrm>
        </p:grpSpPr>
        <p:sp>
          <p:nvSpPr>
            <p:cNvPr id="1825" name="Google Shape;1825;p88"/>
            <p:cNvSpPr/>
            <p:nvPr/>
          </p:nvSpPr>
          <p:spPr>
            <a:xfrm>
              <a:off x="365700" y="365700"/>
              <a:ext cx="3123900" cy="44577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26" name="Google Shape;1826;p8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72363" y="483724"/>
              <a:ext cx="2510550" cy="2367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7" name="Google Shape;1827;p88"/>
            <p:cNvPicPr preferRelativeResize="0"/>
            <p:nvPr/>
          </p:nvPicPr>
          <p:blipFill rotWithShape="1">
            <a:blip r:embed="rId13">
              <a:alphaModFix/>
            </a:blip>
            <a:srcRect b="0" l="3367" r="681" t="1244"/>
            <a:stretch/>
          </p:blipFill>
          <p:spPr>
            <a:xfrm>
              <a:off x="535662" y="3053800"/>
              <a:ext cx="2783975" cy="1719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28" name="Google Shape;1828;p88"/>
          <p:cNvPicPr preferRelativeResize="0"/>
          <p:nvPr/>
        </p:nvPicPr>
        <p:blipFill rotWithShape="1">
          <a:blip r:embed="rId14">
            <a:alphaModFix/>
          </a:blip>
          <a:srcRect b="2152" l="13385" r="18041" t="0"/>
          <a:stretch/>
        </p:blipFill>
        <p:spPr>
          <a:xfrm>
            <a:off x="1414374" y="3174369"/>
            <a:ext cx="1200952" cy="17156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9" name="Google Shape;1829;p88"/>
          <p:cNvGrpSpPr/>
          <p:nvPr/>
        </p:nvGrpSpPr>
        <p:grpSpPr>
          <a:xfrm>
            <a:off x="2675299" y="3174543"/>
            <a:ext cx="1200827" cy="1715323"/>
            <a:chOff x="365700" y="365700"/>
            <a:chExt cx="3123900" cy="4457700"/>
          </a:xfrm>
        </p:grpSpPr>
        <p:sp>
          <p:nvSpPr>
            <p:cNvPr id="1830" name="Google Shape;1830;p88"/>
            <p:cNvSpPr/>
            <p:nvPr/>
          </p:nvSpPr>
          <p:spPr>
            <a:xfrm>
              <a:off x="365700" y="365700"/>
              <a:ext cx="3123900" cy="4457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31" name="Google Shape;1831;p88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18262" y="430200"/>
              <a:ext cx="3018771" cy="1852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32" name="Google Shape;1832;p88"/>
            <p:cNvGrpSpPr/>
            <p:nvPr/>
          </p:nvGrpSpPr>
          <p:grpSpPr>
            <a:xfrm>
              <a:off x="433400" y="2457000"/>
              <a:ext cx="913900" cy="1852099"/>
              <a:chOff x="6043027" y="1538537"/>
              <a:chExt cx="1501397" cy="2654959"/>
            </a:xfrm>
          </p:grpSpPr>
          <p:grpSp>
            <p:nvGrpSpPr>
              <p:cNvPr id="1833" name="Google Shape;1833;p88"/>
              <p:cNvGrpSpPr/>
              <p:nvPr/>
            </p:nvGrpSpPr>
            <p:grpSpPr>
              <a:xfrm>
                <a:off x="6043027" y="1538537"/>
                <a:ext cx="1501397" cy="2654959"/>
                <a:chOff x="6043027" y="1538537"/>
                <a:chExt cx="1501397" cy="2654959"/>
              </a:xfrm>
            </p:grpSpPr>
            <p:pic>
              <p:nvPicPr>
                <p:cNvPr id="1834" name="Google Shape;1834;p88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14563" l="30105" r="32158" t="12946"/>
                <a:stretch/>
              </p:blipFill>
              <p:spPr>
                <a:xfrm>
                  <a:off x="6043027" y="1538537"/>
                  <a:ext cx="1501397" cy="26549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835" name="Google Shape;1835;p88"/>
                <p:cNvGrpSpPr/>
                <p:nvPr/>
              </p:nvGrpSpPr>
              <p:grpSpPr>
                <a:xfrm>
                  <a:off x="6131436" y="1700768"/>
                  <a:ext cx="1339774" cy="2193878"/>
                  <a:chOff x="6160235" y="1706029"/>
                  <a:chExt cx="1314664" cy="2153394"/>
                </a:xfrm>
              </p:grpSpPr>
              <p:pic>
                <p:nvPicPr>
                  <p:cNvPr id="1836" name="Google Shape;1836;p88"/>
                  <p:cNvPicPr preferRelativeResize="0"/>
                  <p:nvPr/>
                </p:nvPicPr>
                <p:blipFill rotWithShape="1">
                  <a:blip r:embed="rId17">
                    <a:alphaModFix/>
                  </a:blip>
                  <a:srcRect b="24256" l="32914" r="32376" t="18857"/>
                  <a:stretch/>
                </p:blipFill>
                <p:spPr>
                  <a:xfrm>
                    <a:off x="6160235" y="1706029"/>
                    <a:ext cx="1314664" cy="21533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37" name="Google Shape;1837;p88" title="Figure 1"/>
                  <p:cNvPicPr preferRelativeResize="0"/>
                  <p:nvPr/>
                </p:nvPicPr>
                <p:blipFill rotWithShape="1">
                  <a:blip r:embed="rId18">
                    <a:alphaModFix/>
                  </a:blip>
                  <a:srcRect b="21088" l="67175" r="10374" t="4788"/>
                  <a:stretch/>
                </p:blipFill>
                <p:spPr>
                  <a:xfrm>
                    <a:off x="6160977" y="2128248"/>
                    <a:ext cx="1309795" cy="142852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1838" name="Google Shape;1838;p88"/>
              <p:cNvPicPr preferRelativeResize="0"/>
              <p:nvPr/>
            </p:nvPicPr>
            <p:blipFill>
              <a:blip r:embed="rId19">
                <a:alphaModFix/>
              </a:blip>
              <a:stretch>
                <a:fillRect/>
              </a:stretch>
            </p:blipFill>
            <p:spPr>
              <a:xfrm>
                <a:off x="6203489" y="1871985"/>
                <a:ext cx="1014734" cy="2279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39" name="Google Shape;1839;p88"/>
            <p:cNvGrpSpPr/>
            <p:nvPr/>
          </p:nvGrpSpPr>
          <p:grpSpPr>
            <a:xfrm>
              <a:off x="1200925" y="2746648"/>
              <a:ext cx="2225661" cy="537640"/>
              <a:chOff x="1277125" y="2746648"/>
              <a:chExt cx="2225661" cy="537640"/>
            </a:xfrm>
          </p:grpSpPr>
          <p:grpSp>
            <p:nvGrpSpPr>
              <p:cNvPr id="1840" name="Google Shape;1840;p88"/>
              <p:cNvGrpSpPr/>
              <p:nvPr/>
            </p:nvGrpSpPr>
            <p:grpSpPr>
              <a:xfrm>
                <a:off x="1277125" y="2746648"/>
                <a:ext cx="2225661" cy="537640"/>
                <a:chOff x="3300100" y="1603650"/>
                <a:chExt cx="3656416" cy="770700"/>
              </a:xfrm>
            </p:grpSpPr>
            <p:sp>
              <p:nvSpPr>
                <p:cNvPr id="1841" name="Google Shape;1841;p88"/>
                <p:cNvSpPr/>
                <p:nvPr/>
              </p:nvSpPr>
              <p:spPr>
                <a:xfrm>
                  <a:off x="3300100" y="1603650"/>
                  <a:ext cx="3635100" cy="770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1842" name="Google Shape;1842;p88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 b="0" l="51811" r="0" t="0"/>
                <a:stretch/>
              </p:blipFill>
              <p:spPr>
                <a:xfrm>
                  <a:off x="3467100" y="1660800"/>
                  <a:ext cx="489050" cy="228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43" name="Google Shape;1843;p88"/>
                <p:cNvSpPr txBox="1"/>
                <p:nvPr/>
              </p:nvSpPr>
              <p:spPr>
                <a:xfrm>
                  <a:off x="3321416" y="1782086"/>
                  <a:ext cx="3635100" cy="50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300">
                      <a:latin typeface="Open Sans"/>
                      <a:ea typeface="Open Sans"/>
                      <a:cs typeface="Open Sans"/>
                      <a:sym typeface="Open Sans"/>
                    </a:rPr>
                    <a:t>Your morning commute route is too polluted today. Check alternative paths!</a:t>
                  </a:r>
                  <a:endParaRPr sz="300"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pic>
            <p:nvPicPr>
              <p:cNvPr id="1844" name="Google Shape;1844;p88"/>
              <p:cNvPicPr preferRelativeResize="0"/>
              <p:nvPr/>
            </p:nvPicPr>
            <p:blipFill>
              <a:blip r:embed="rId20">
                <a:alphaModFix/>
              </a:blip>
              <a:stretch>
                <a:fillRect/>
              </a:stretch>
            </p:blipFill>
            <p:spPr>
              <a:xfrm>
                <a:off x="1724581" y="2802124"/>
                <a:ext cx="160644" cy="1338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45" name="Google Shape;1845;p88"/>
            <p:cNvGrpSpPr/>
            <p:nvPr/>
          </p:nvGrpSpPr>
          <p:grpSpPr>
            <a:xfrm>
              <a:off x="1145636" y="3478140"/>
              <a:ext cx="2227277" cy="537640"/>
              <a:chOff x="1245648" y="3516240"/>
              <a:chExt cx="2227277" cy="537640"/>
            </a:xfrm>
          </p:grpSpPr>
          <p:grpSp>
            <p:nvGrpSpPr>
              <p:cNvPr id="1846" name="Google Shape;1846;p88"/>
              <p:cNvGrpSpPr/>
              <p:nvPr/>
            </p:nvGrpSpPr>
            <p:grpSpPr>
              <a:xfrm>
                <a:off x="1245648" y="3516240"/>
                <a:ext cx="2227277" cy="537640"/>
                <a:chOff x="3300100" y="1603650"/>
                <a:chExt cx="3659072" cy="770700"/>
              </a:xfrm>
            </p:grpSpPr>
            <p:sp>
              <p:nvSpPr>
                <p:cNvPr id="1847" name="Google Shape;1847;p88"/>
                <p:cNvSpPr/>
                <p:nvPr/>
              </p:nvSpPr>
              <p:spPr>
                <a:xfrm>
                  <a:off x="3300100" y="1603650"/>
                  <a:ext cx="3635100" cy="770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1848" name="Google Shape;1848;p88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 b="0" l="51811" r="0" t="0"/>
                <a:stretch/>
              </p:blipFill>
              <p:spPr>
                <a:xfrm>
                  <a:off x="3467100" y="1660800"/>
                  <a:ext cx="489050" cy="228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49" name="Google Shape;1849;p88"/>
                <p:cNvSpPr txBox="1"/>
                <p:nvPr/>
              </p:nvSpPr>
              <p:spPr>
                <a:xfrm>
                  <a:off x="3381372" y="1782102"/>
                  <a:ext cx="3577800" cy="50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300">
                      <a:latin typeface="Open Sans"/>
                      <a:ea typeface="Open Sans"/>
                      <a:cs typeface="Open Sans"/>
                      <a:sym typeface="Open Sans"/>
                    </a:rPr>
                    <a:t>Going for your 7AM run? Check the healthiest routes and parks nearby.</a:t>
                  </a:r>
                  <a:endParaRPr sz="300"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pic>
            <p:nvPicPr>
              <p:cNvPr id="1850" name="Google Shape;1850;p88"/>
              <p:cNvPicPr preferRelativeResize="0"/>
              <p:nvPr/>
            </p:nvPicPr>
            <p:blipFill>
              <a:blip r:embed="rId21">
                <a:alphaModFix/>
              </a:blip>
              <a:stretch>
                <a:fillRect/>
              </a:stretch>
            </p:blipFill>
            <p:spPr>
              <a:xfrm>
                <a:off x="1632926" y="3535825"/>
                <a:ext cx="160643" cy="208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51" name="Google Shape;1851;p88"/>
            <p:cNvGrpSpPr/>
            <p:nvPr/>
          </p:nvGrpSpPr>
          <p:grpSpPr>
            <a:xfrm>
              <a:off x="995198" y="4209632"/>
              <a:ext cx="2212685" cy="537640"/>
              <a:chOff x="3275638" y="2702100"/>
              <a:chExt cx="3635100" cy="770700"/>
            </a:xfrm>
          </p:grpSpPr>
          <p:grpSp>
            <p:nvGrpSpPr>
              <p:cNvPr id="1852" name="Google Shape;1852;p88"/>
              <p:cNvGrpSpPr/>
              <p:nvPr/>
            </p:nvGrpSpPr>
            <p:grpSpPr>
              <a:xfrm>
                <a:off x="3275638" y="2702100"/>
                <a:ext cx="3635100" cy="770700"/>
                <a:chOff x="3300100" y="1603650"/>
                <a:chExt cx="3635100" cy="770700"/>
              </a:xfrm>
            </p:grpSpPr>
            <p:sp>
              <p:nvSpPr>
                <p:cNvPr id="1853" name="Google Shape;1853;p88"/>
                <p:cNvSpPr/>
                <p:nvPr/>
              </p:nvSpPr>
              <p:spPr>
                <a:xfrm>
                  <a:off x="3300100" y="1603650"/>
                  <a:ext cx="3635100" cy="7707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1854" name="Google Shape;1854;p88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 b="0" l="51811" r="0" t="0"/>
                <a:stretch/>
              </p:blipFill>
              <p:spPr>
                <a:xfrm>
                  <a:off x="3467100" y="1660800"/>
                  <a:ext cx="489050" cy="228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55" name="Google Shape;1855;p88"/>
                <p:cNvSpPr txBox="1"/>
                <p:nvPr/>
              </p:nvSpPr>
              <p:spPr>
                <a:xfrm>
                  <a:off x="3357400" y="1797208"/>
                  <a:ext cx="3577800" cy="504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300">
                      <a:latin typeface="Open Sans"/>
                      <a:ea typeface="Open Sans"/>
                      <a:cs typeface="Open Sans"/>
                      <a:sym typeface="Open Sans"/>
                    </a:rPr>
                    <a:t>This is not a good spot in town for your asthma. Check some alternatives here!</a:t>
                  </a:r>
                  <a:endParaRPr sz="300"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pic>
            <p:nvPicPr>
              <p:cNvPr id="1856" name="Google Shape;1856;p88"/>
              <p:cNvPicPr preferRelativeResize="0"/>
              <p:nvPr/>
            </p:nvPicPr>
            <p:blipFill>
              <a:blip r:embed="rId22">
                <a:alphaModFix/>
              </a:blip>
              <a:stretch>
                <a:fillRect/>
              </a:stretch>
            </p:blipFill>
            <p:spPr>
              <a:xfrm>
                <a:off x="3979525" y="2770325"/>
                <a:ext cx="263907" cy="2302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857" name="Google Shape;1857;p88"/>
          <p:cNvPicPr preferRelativeResize="0"/>
          <p:nvPr/>
        </p:nvPicPr>
        <p:blipFill rotWithShape="1">
          <a:blip r:embed="rId23">
            <a:alphaModFix/>
          </a:blip>
          <a:srcRect b="0" l="0" r="52299" t="0"/>
          <a:stretch/>
        </p:blipFill>
        <p:spPr>
          <a:xfrm>
            <a:off x="3936097" y="3174374"/>
            <a:ext cx="1200952" cy="1715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8" name="Google Shape;1858;p88"/>
          <p:cNvGrpSpPr/>
          <p:nvPr/>
        </p:nvGrpSpPr>
        <p:grpSpPr>
          <a:xfrm>
            <a:off x="5223769" y="3174543"/>
            <a:ext cx="1201051" cy="1715323"/>
            <a:chOff x="356150" y="365700"/>
            <a:chExt cx="3133450" cy="4457700"/>
          </a:xfrm>
        </p:grpSpPr>
        <p:sp>
          <p:nvSpPr>
            <p:cNvPr id="1859" name="Google Shape;1859;p88"/>
            <p:cNvSpPr/>
            <p:nvPr/>
          </p:nvSpPr>
          <p:spPr>
            <a:xfrm>
              <a:off x="365700" y="365700"/>
              <a:ext cx="3123900" cy="44577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60" name="Google Shape;1860;p88"/>
            <p:cNvGrpSpPr/>
            <p:nvPr/>
          </p:nvGrpSpPr>
          <p:grpSpPr>
            <a:xfrm>
              <a:off x="356150" y="474025"/>
              <a:ext cx="2960859" cy="3181317"/>
              <a:chOff x="365675" y="874075"/>
              <a:chExt cx="2960859" cy="3181317"/>
            </a:xfrm>
          </p:grpSpPr>
          <p:grpSp>
            <p:nvGrpSpPr>
              <p:cNvPr id="1861" name="Google Shape;1861;p88"/>
              <p:cNvGrpSpPr/>
              <p:nvPr/>
            </p:nvGrpSpPr>
            <p:grpSpPr>
              <a:xfrm>
                <a:off x="365675" y="874075"/>
                <a:ext cx="2960859" cy="3181317"/>
                <a:chOff x="631737" y="1134066"/>
                <a:chExt cx="2698559" cy="2626800"/>
              </a:xfrm>
            </p:grpSpPr>
            <p:sp>
              <p:nvSpPr>
                <p:cNvPr id="1862" name="Google Shape;1862;p88"/>
                <p:cNvSpPr/>
                <p:nvPr/>
              </p:nvSpPr>
              <p:spPr>
                <a:xfrm>
                  <a:off x="3189295" y="1134066"/>
                  <a:ext cx="141000" cy="26268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63" name="Google Shape;1863;p88"/>
                <p:cNvSpPr/>
                <p:nvPr/>
              </p:nvSpPr>
              <p:spPr>
                <a:xfrm>
                  <a:off x="631737" y="1134066"/>
                  <a:ext cx="2610000" cy="26244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cxnSp>
            <p:nvCxnSpPr>
              <p:cNvPr id="1864" name="Google Shape;1864;p88"/>
              <p:cNvCxnSpPr/>
              <p:nvPr/>
            </p:nvCxnSpPr>
            <p:spPr>
              <a:xfrm>
                <a:off x="371475" y="876300"/>
                <a:ext cx="2871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65" name="Google Shape;1865;p88"/>
              <p:cNvCxnSpPr/>
              <p:nvPr/>
            </p:nvCxnSpPr>
            <p:spPr>
              <a:xfrm>
                <a:off x="371475" y="4052888"/>
                <a:ext cx="2871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pic>
          <p:nvPicPr>
            <p:cNvPr id="1866" name="Google Shape;1866;p88"/>
            <p:cNvPicPr preferRelativeResize="0"/>
            <p:nvPr/>
          </p:nvPicPr>
          <p:blipFill rotWithShape="1">
            <a:blip r:embed="rId24">
              <a:alphaModFix/>
            </a:blip>
            <a:srcRect b="0" l="7600" r="38383" t="0"/>
            <a:stretch/>
          </p:blipFill>
          <p:spPr>
            <a:xfrm>
              <a:off x="365698" y="554327"/>
              <a:ext cx="2863709" cy="2854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7" name="Google Shape;1867;p88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79150" y="2972225"/>
              <a:ext cx="1836024" cy="1738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8" name="Google Shape;1868;p88"/>
          <p:cNvGrpSpPr/>
          <p:nvPr/>
        </p:nvGrpSpPr>
        <p:grpSpPr>
          <a:xfrm>
            <a:off x="6511552" y="3174485"/>
            <a:ext cx="1200873" cy="1715445"/>
            <a:chOff x="6559075" y="2268247"/>
            <a:chExt cx="1613425" cy="2302302"/>
          </a:xfrm>
        </p:grpSpPr>
        <p:sp>
          <p:nvSpPr>
            <p:cNvPr id="1869" name="Google Shape;1869;p88"/>
            <p:cNvSpPr/>
            <p:nvPr/>
          </p:nvSpPr>
          <p:spPr>
            <a:xfrm>
              <a:off x="6559075" y="2268247"/>
              <a:ext cx="1613400" cy="23022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70" name="Google Shape;1870;p88"/>
            <p:cNvPicPr preferRelativeResize="0"/>
            <p:nvPr/>
          </p:nvPicPr>
          <p:blipFill rotWithShape="1">
            <a:blip r:embed="rId26">
              <a:alphaModFix/>
            </a:blip>
            <a:srcRect b="51795" l="0" r="44730" t="0"/>
            <a:stretch/>
          </p:blipFill>
          <p:spPr>
            <a:xfrm>
              <a:off x="6559075" y="2268247"/>
              <a:ext cx="676727" cy="786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1" name="Google Shape;1871;p88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6837170" y="2745986"/>
              <a:ext cx="1166607" cy="14530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2" name="Google Shape;1872;p88"/>
            <p:cNvPicPr preferRelativeResize="0"/>
            <p:nvPr/>
          </p:nvPicPr>
          <p:blipFill rotWithShape="1">
            <a:blip r:embed="rId26">
              <a:alphaModFix/>
            </a:blip>
            <a:srcRect b="38983" l="69409" r="0" t="0"/>
            <a:stretch/>
          </p:blipFill>
          <p:spPr>
            <a:xfrm>
              <a:off x="7797950" y="2268247"/>
              <a:ext cx="374550" cy="995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3" name="Google Shape;1873;p88"/>
            <p:cNvPicPr preferRelativeResize="0"/>
            <p:nvPr/>
          </p:nvPicPr>
          <p:blipFill rotWithShape="1">
            <a:blip r:embed="rId26">
              <a:alphaModFix/>
            </a:blip>
            <a:srcRect b="0" l="0" r="47978" t="60111"/>
            <a:stretch/>
          </p:blipFill>
          <p:spPr>
            <a:xfrm>
              <a:off x="6559075" y="3920020"/>
              <a:ext cx="636934" cy="650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4" name="Google Shape;1874;p88"/>
            <p:cNvPicPr preferRelativeResize="0"/>
            <p:nvPr/>
          </p:nvPicPr>
          <p:blipFill rotWithShape="1">
            <a:blip r:embed="rId26">
              <a:alphaModFix/>
            </a:blip>
            <a:srcRect b="0" l="47978" r="0" t="60111"/>
            <a:stretch/>
          </p:blipFill>
          <p:spPr>
            <a:xfrm>
              <a:off x="7535567" y="3920020"/>
              <a:ext cx="636934" cy="6505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75" name="Google Shape;1875;p88"/>
          <p:cNvPicPr preferRelativeResize="0"/>
          <p:nvPr/>
        </p:nvPicPr>
        <p:blipFill rotWithShape="1">
          <a:blip r:embed="rId28">
            <a:alphaModFix/>
          </a:blip>
          <a:srcRect b="2982" l="2728" r="2538" t="2023"/>
          <a:stretch/>
        </p:blipFill>
        <p:spPr>
          <a:xfrm>
            <a:off x="7789529" y="3176522"/>
            <a:ext cx="1200907" cy="1711356"/>
          </a:xfrm>
          <a:prstGeom prst="rect">
            <a:avLst/>
          </a:prstGeom>
          <a:noFill/>
          <a:ln>
            <a:noFill/>
          </a:ln>
        </p:spPr>
      </p:pic>
      <p:sp>
        <p:nvSpPr>
          <p:cNvPr id="1876" name="Google Shape;1876;p88"/>
          <p:cNvSpPr/>
          <p:nvPr/>
        </p:nvSpPr>
        <p:spPr>
          <a:xfrm>
            <a:off x="185825" y="204425"/>
            <a:ext cx="78570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L'innovation médicale solidaire, jusqu'à 99 % moins chère</a:t>
            </a:r>
            <a:r>
              <a:rPr lang="en-GB" sz="21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  <a:r>
              <a:rPr lang="en-GB" sz="21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21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15 exemples de communs libres en santé respiratoire.</a:t>
            </a:r>
            <a:endParaRPr sz="21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sz="21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877" name="Google Shape;1877;p88"/>
          <p:cNvPicPr preferRelativeResize="0"/>
          <p:nvPr/>
        </p:nvPicPr>
        <p:blipFill rotWithShape="1">
          <a:blip r:embed="rId29">
            <a:alphaModFix/>
          </a:blip>
          <a:srcRect b="45652" l="0" r="0" t="0"/>
          <a:stretch/>
        </p:blipFill>
        <p:spPr>
          <a:xfrm>
            <a:off x="7813925" y="127225"/>
            <a:ext cx="1152100" cy="11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8" name="Google Shape;1878;p88"/>
          <p:cNvSpPr/>
          <p:nvPr/>
        </p:nvSpPr>
        <p:spPr>
          <a:xfrm>
            <a:off x="2198900" y="4858975"/>
            <a:ext cx="6783300" cy="24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B7B7B7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Images: openventbristol.co.uk, jogl.io, openpcr.org, ospfound.org, anticov.org, wikimedia.org, github.com, bemask.org, logair.io, gnuhealth.org, breathinggames.net, cemi.org.co, Victoria Kelly</a:t>
            </a:r>
            <a:endParaRPr sz="800">
              <a:solidFill>
                <a:srgbClr val="B7B7B7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879" name="Google Shape;1879;p88"/>
          <p:cNvSpPr/>
          <p:nvPr/>
        </p:nvSpPr>
        <p:spPr>
          <a:xfrm>
            <a:off x="200848" y="4866027"/>
            <a:ext cx="1954200" cy="24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Balli 2023 (Healing Communities).</a:t>
            </a:r>
            <a:endParaRPr sz="900">
              <a:solidFill>
                <a:srgbClr val="999999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4" name="Google Shape;1884;p89"/>
          <p:cNvGrpSpPr/>
          <p:nvPr/>
        </p:nvGrpSpPr>
        <p:grpSpPr>
          <a:xfrm>
            <a:off x="504210" y="359553"/>
            <a:ext cx="7830048" cy="4424371"/>
            <a:chOff x="6255006" y="6588000"/>
            <a:chExt cx="3276993" cy="1656013"/>
          </a:xfrm>
        </p:grpSpPr>
        <p:grpSp>
          <p:nvGrpSpPr>
            <p:cNvPr id="1885" name="Google Shape;1885;p89"/>
            <p:cNvGrpSpPr/>
            <p:nvPr/>
          </p:nvGrpSpPr>
          <p:grpSpPr>
            <a:xfrm>
              <a:off x="6515792" y="6588000"/>
              <a:ext cx="3016207" cy="1656013"/>
              <a:chOff x="1798117" y="1431625"/>
              <a:chExt cx="5425808" cy="2976300"/>
            </a:xfrm>
          </p:grpSpPr>
          <p:sp>
            <p:nvSpPr>
              <p:cNvPr id="1886" name="Google Shape;1886;p89"/>
              <p:cNvSpPr/>
              <p:nvPr/>
            </p:nvSpPr>
            <p:spPr>
              <a:xfrm rot="-5400000">
                <a:off x="1601917" y="3103883"/>
                <a:ext cx="740700" cy="348300"/>
              </a:xfrm>
              <a:prstGeom prst="downArrow">
                <a:avLst>
                  <a:gd fmla="val 81201" name="adj1"/>
                  <a:gd fmla="val 51311" name="adj2"/>
                </a:avLst>
              </a:prstGeom>
              <a:solidFill>
                <a:srgbClr val="FFFFFF"/>
              </a:solidFill>
              <a:ln cap="flat" cmpd="sng" w="19050">
                <a:solidFill>
                  <a:srgbClr val="D8750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0B539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887" name="Google Shape;1887;p89"/>
              <p:cNvSpPr/>
              <p:nvPr/>
            </p:nvSpPr>
            <p:spPr>
              <a:xfrm>
                <a:off x="1798125" y="1431625"/>
                <a:ext cx="5425800" cy="2976300"/>
              </a:xfrm>
              <a:prstGeom prst="upArrow">
                <a:avLst>
                  <a:gd fmla="val 81208" name="adj1"/>
                  <a:gd fmla="val 33270" name="adj2"/>
                </a:avLst>
              </a:prstGeom>
              <a:solidFill>
                <a:srgbClr val="FFFFFF"/>
              </a:solidFill>
              <a:ln cap="flat" cmpd="sng" w="28575">
                <a:solidFill>
                  <a:srgbClr val="3A916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18A65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grpSp>
            <p:nvGrpSpPr>
              <p:cNvPr id="1888" name="Google Shape;1888;p89"/>
              <p:cNvGrpSpPr/>
              <p:nvPr/>
            </p:nvGrpSpPr>
            <p:grpSpPr>
              <a:xfrm>
                <a:off x="2679725" y="2195126"/>
                <a:ext cx="3662634" cy="2066026"/>
                <a:chOff x="6243611" y="1793894"/>
                <a:chExt cx="2716080" cy="1532092"/>
              </a:xfrm>
            </p:grpSpPr>
            <p:sp>
              <p:nvSpPr>
                <p:cNvPr id="1889" name="Google Shape;1889;p89"/>
                <p:cNvSpPr/>
                <p:nvPr/>
              </p:nvSpPr>
              <p:spPr>
                <a:xfrm>
                  <a:off x="6804612" y="1941386"/>
                  <a:ext cx="1692600" cy="1248000"/>
                </a:xfrm>
                <a:prstGeom prst="round2DiagRect">
                  <a:avLst>
                    <a:gd fmla="val 0" name="adj1"/>
                    <a:gd fmla="val 14129" name="adj2"/>
                  </a:avLst>
                </a:prstGeom>
                <a:solidFill>
                  <a:srgbClr val="FFFCD6"/>
                </a:solidFill>
                <a:ln cap="flat" cmpd="sng" w="19050">
                  <a:solidFill>
                    <a:srgbClr val="F1D30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90" name="Google Shape;1890;p89"/>
                <p:cNvSpPr/>
                <p:nvPr/>
              </p:nvSpPr>
              <p:spPr>
                <a:xfrm rot="-3193">
                  <a:off x="7166407" y="2371641"/>
                  <a:ext cx="969000" cy="3579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-GB" sz="1600">
                      <a:latin typeface="Nunito SemiBold"/>
                      <a:ea typeface="Nunito SemiBold"/>
                      <a:cs typeface="Nunito SemiBold"/>
                      <a:sym typeface="Nunito SemiBold"/>
                    </a:rPr>
                    <a:t>Contrat de </a:t>
                  </a:r>
                  <a:br>
                    <a:rPr lang="en-GB" sz="1600">
                      <a:latin typeface="Nunito SemiBold"/>
                      <a:ea typeface="Nunito SemiBold"/>
                      <a:cs typeface="Nunito SemiBold"/>
                      <a:sym typeface="Nunito SemiBold"/>
                    </a:rPr>
                  </a:br>
                  <a:r>
                    <a:rPr lang="en-GB" sz="1600">
                      <a:solidFill>
                        <a:srgbClr val="000000"/>
                      </a:solidFill>
                      <a:latin typeface="Nunito SemiBold"/>
                      <a:ea typeface="Nunito SemiBold"/>
                      <a:cs typeface="Nunito SemiBold"/>
                      <a:sym typeface="Nunito SemiBold"/>
                    </a:rPr>
                    <a:t>Mission</a:t>
                  </a:r>
                  <a:endParaRPr sz="1600">
                    <a:solidFill>
                      <a:srgbClr val="000000"/>
                    </a:solidFill>
                    <a:latin typeface="Nunito SemiBold"/>
                    <a:ea typeface="Nunito SemiBold"/>
                    <a:cs typeface="Nunito SemiBold"/>
                    <a:sym typeface="Nunito SemiBold"/>
                  </a:endParaRPr>
                </a:p>
              </p:txBody>
            </p:sp>
            <p:sp>
              <p:nvSpPr>
                <p:cNvPr id="1891" name="Google Shape;1891;p89"/>
                <p:cNvSpPr/>
                <p:nvPr/>
              </p:nvSpPr>
              <p:spPr>
                <a:xfrm>
                  <a:off x="6243611" y="1793894"/>
                  <a:ext cx="1375800" cy="721800"/>
                </a:xfrm>
                <a:prstGeom prst="downArrow">
                  <a:avLst>
                    <a:gd fmla="val 81201" name="adj1"/>
                    <a:gd fmla="val 32243" name="adj2"/>
                  </a:avLst>
                </a:prstGeom>
                <a:solidFill>
                  <a:srgbClr val="FFFFFF"/>
                </a:solidFill>
                <a:ln cap="flat" cmpd="sng" w="19050">
                  <a:solidFill>
                    <a:srgbClr val="D8750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52375" lIns="152375" spcFirstLastPara="1" rIns="152375" wrap="square" tIns="15237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2300">
                    <a:solidFill>
                      <a:srgbClr val="0B5394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892" name="Google Shape;1892;p89"/>
                <p:cNvSpPr/>
                <p:nvPr/>
              </p:nvSpPr>
              <p:spPr>
                <a:xfrm>
                  <a:off x="7583891" y="2604186"/>
                  <a:ext cx="1375800" cy="721800"/>
                </a:xfrm>
                <a:prstGeom prst="upArrow">
                  <a:avLst>
                    <a:gd fmla="val 81208" name="adj1"/>
                    <a:gd fmla="val 33270" name="adj2"/>
                  </a:avLst>
                </a:prstGeom>
                <a:solidFill>
                  <a:srgbClr val="FFFFFF"/>
                </a:solidFill>
                <a:ln cap="flat" cmpd="sng" w="19050">
                  <a:solidFill>
                    <a:srgbClr val="3A916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52375" lIns="152375" spcFirstLastPara="1" rIns="152375" wrap="square" tIns="15237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2300">
                    <a:solidFill>
                      <a:srgbClr val="18A654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1893" name="Google Shape;1893;p89"/>
                <p:cNvSpPr/>
                <p:nvPr/>
              </p:nvSpPr>
              <p:spPr>
                <a:xfrm>
                  <a:off x="6447513" y="1874981"/>
                  <a:ext cx="968100" cy="3579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8750E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rgbClr val="FFFFFF"/>
                      </a:solidFill>
                      <a:latin typeface="Nunito SemiBold"/>
                      <a:ea typeface="Nunito SemiBold"/>
                      <a:cs typeface="Nunito SemiBold"/>
                      <a:sym typeface="Nunito SemiBold"/>
                    </a:rPr>
                    <a:t>Contrat de </a:t>
                  </a:r>
                  <a:br>
                    <a:rPr lang="en-GB" sz="1600">
                      <a:solidFill>
                        <a:srgbClr val="FFFFFF"/>
                      </a:solidFill>
                      <a:latin typeface="Nunito SemiBold"/>
                      <a:ea typeface="Nunito SemiBold"/>
                      <a:cs typeface="Nunito SemiBold"/>
                      <a:sym typeface="Nunito SemiBold"/>
                    </a:rPr>
                  </a:br>
                  <a:r>
                    <a:rPr lang="en-GB" sz="1600">
                      <a:solidFill>
                        <a:srgbClr val="FFFFFF"/>
                      </a:solidFill>
                      <a:latin typeface="Nunito SemiBold"/>
                      <a:ea typeface="Nunito SemiBold"/>
                      <a:cs typeface="Nunito SemiBold"/>
                      <a:sym typeface="Nunito SemiBold"/>
                    </a:rPr>
                    <a:t>Vision</a:t>
                  </a:r>
                  <a:endParaRPr sz="1600">
                    <a:solidFill>
                      <a:srgbClr val="FFFFFF"/>
                    </a:solidFill>
                    <a:latin typeface="Nunito SemiBold"/>
                    <a:ea typeface="Nunito SemiBold"/>
                    <a:cs typeface="Nunito SemiBold"/>
                    <a:sym typeface="Nunito SemiBold"/>
                  </a:endParaRPr>
                </a:p>
              </p:txBody>
            </p:sp>
            <p:sp>
              <p:nvSpPr>
                <p:cNvPr id="1894" name="Google Shape;1894;p89"/>
                <p:cNvSpPr/>
                <p:nvPr/>
              </p:nvSpPr>
              <p:spPr>
                <a:xfrm>
                  <a:off x="7784541" y="2901143"/>
                  <a:ext cx="968100" cy="3579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18A654"/>
                </a:solidFill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rgbClr val="FFFFFF"/>
                      </a:solidFill>
                      <a:latin typeface="Nunito SemiBold"/>
                      <a:ea typeface="Nunito SemiBold"/>
                      <a:cs typeface="Nunito SemiBold"/>
                      <a:sym typeface="Nunito SemiBold"/>
                    </a:rPr>
                    <a:t>Contrat de </a:t>
                  </a:r>
                  <a:r>
                    <a:rPr lang="en-GB" sz="1600">
                      <a:solidFill>
                        <a:srgbClr val="FFFFFF"/>
                      </a:solidFill>
                      <a:latin typeface="Nunito SemiBold"/>
                      <a:ea typeface="Nunito SemiBold"/>
                      <a:cs typeface="Nunito SemiBold"/>
                      <a:sym typeface="Nunito SemiBold"/>
                    </a:rPr>
                    <a:t>Coopération</a:t>
                  </a:r>
                  <a:endParaRPr sz="1600">
                    <a:solidFill>
                      <a:srgbClr val="FFFFFF"/>
                    </a:solidFill>
                    <a:latin typeface="Nunito SemiBold"/>
                    <a:ea typeface="Nunito SemiBold"/>
                    <a:cs typeface="Nunito SemiBold"/>
                    <a:sym typeface="Nunito SemiBold"/>
                  </a:endParaRPr>
                </a:p>
              </p:txBody>
            </p:sp>
          </p:grpSp>
        </p:grpSp>
        <p:sp>
          <p:nvSpPr>
            <p:cNvPr id="1895" name="Google Shape;1895;p89"/>
            <p:cNvSpPr/>
            <p:nvPr/>
          </p:nvSpPr>
          <p:spPr>
            <a:xfrm rot="-5405184">
              <a:off x="5866055" y="7508058"/>
              <a:ext cx="994801" cy="2154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600">
                  <a:solidFill>
                    <a:srgbClr val="000000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Ressources</a:t>
              </a:r>
              <a:endParaRPr sz="16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</p:grpSp>
      <p:sp>
        <p:nvSpPr>
          <p:cNvPr id="1896" name="Google Shape;1896;p89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97" name="Google Shape;1897;p89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2" name="Google Shape;190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138" y="130563"/>
            <a:ext cx="7045726" cy="488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3" name="Google Shape;1903;p90"/>
          <p:cNvSpPr txBox="1"/>
          <p:nvPr/>
        </p:nvSpPr>
        <p:spPr>
          <a:xfrm>
            <a:off x="8094875" y="4925725"/>
            <a:ext cx="1049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Repris de dorigny.com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8" name="Google Shape;1908;p91"/>
          <p:cNvGrpSpPr/>
          <p:nvPr/>
        </p:nvGrpSpPr>
        <p:grpSpPr>
          <a:xfrm>
            <a:off x="282900" y="69750"/>
            <a:ext cx="6147600" cy="5004000"/>
            <a:chOff x="1893625" y="139500"/>
            <a:chExt cx="6147600" cy="5004000"/>
          </a:xfrm>
        </p:grpSpPr>
        <p:grpSp>
          <p:nvGrpSpPr>
            <p:cNvPr id="1909" name="Google Shape;1909;p91"/>
            <p:cNvGrpSpPr/>
            <p:nvPr/>
          </p:nvGrpSpPr>
          <p:grpSpPr>
            <a:xfrm>
              <a:off x="2671255" y="730400"/>
              <a:ext cx="4136700" cy="3943200"/>
              <a:chOff x="2484930" y="695200"/>
              <a:chExt cx="4136700" cy="3943200"/>
            </a:xfrm>
          </p:grpSpPr>
          <p:cxnSp>
            <p:nvCxnSpPr>
              <p:cNvPr id="1910" name="Google Shape;1910;p91"/>
              <p:cNvCxnSpPr/>
              <p:nvPr/>
            </p:nvCxnSpPr>
            <p:spPr>
              <a:xfrm flipH="1">
                <a:off x="3288042" y="916923"/>
                <a:ext cx="2530200" cy="34629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99999"/>
                </a:solidFill>
                <a:prstDash val="solid"/>
                <a:round/>
                <a:headEnd len="med" w="med" type="stealth"/>
                <a:tailEnd len="med" w="med" type="stealth"/>
              </a:ln>
            </p:spPr>
          </p:cxnSp>
          <p:cxnSp>
            <p:nvCxnSpPr>
              <p:cNvPr id="1911" name="Google Shape;1911;p91"/>
              <p:cNvCxnSpPr/>
              <p:nvPr/>
            </p:nvCxnSpPr>
            <p:spPr>
              <a:xfrm flipH="1">
                <a:off x="2780304" y="1434054"/>
                <a:ext cx="3564300" cy="24471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99999"/>
                </a:solidFill>
                <a:prstDash val="solid"/>
                <a:round/>
                <a:headEnd len="med" w="med" type="stealth"/>
                <a:tailEnd len="med" w="med" type="stealth"/>
              </a:ln>
            </p:spPr>
          </p:cxnSp>
          <p:cxnSp>
            <p:nvCxnSpPr>
              <p:cNvPr id="1912" name="Google Shape;1912;p91"/>
              <p:cNvCxnSpPr/>
              <p:nvPr/>
            </p:nvCxnSpPr>
            <p:spPr>
              <a:xfrm rot="10800000">
                <a:off x="2484930" y="2653017"/>
                <a:ext cx="41367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99999"/>
                </a:solidFill>
                <a:prstDash val="solid"/>
                <a:round/>
                <a:headEnd len="med" w="med" type="stealth"/>
                <a:tailEnd len="med" w="med" type="stealth"/>
              </a:ln>
            </p:spPr>
          </p:cxnSp>
          <p:cxnSp>
            <p:nvCxnSpPr>
              <p:cNvPr id="1913" name="Google Shape;1913;p91"/>
              <p:cNvCxnSpPr/>
              <p:nvPr/>
            </p:nvCxnSpPr>
            <p:spPr>
              <a:xfrm rot="10800000">
                <a:off x="3472712" y="695200"/>
                <a:ext cx="2151600" cy="39432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99999"/>
                </a:solidFill>
                <a:prstDash val="solid"/>
                <a:round/>
                <a:headEnd len="med" w="med" type="stealth"/>
                <a:tailEnd len="med" w="med" type="stealth"/>
              </a:ln>
            </p:spPr>
          </p:cxnSp>
        </p:grpSp>
        <p:sp>
          <p:nvSpPr>
            <p:cNvPr id="1914" name="Google Shape;1914;p91"/>
            <p:cNvSpPr/>
            <p:nvPr/>
          </p:nvSpPr>
          <p:spPr>
            <a:xfrm rot="1388363">
              <a:off x="2847928" y="735245"/>
              <a:ext cx="3812511" cy="3812511"/>
            </a:xfrm>
            <a:prstGeom prst="star8">
              <a:avLst>
                <a:gd fmla="val 45926" name="adj"/>
              </a:avLst>
            </a:prstGeom>
            <a:solidFill>
              <a:srgbClr val="FFFFFF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15" name="Google Shape;1915;p91"/>
            <p:cNvCxnSpPr>
              <a:stCxn id="1914" idx="5"/>
            </p:cNvCxnSpPr>
            <p:nvPr/>
          </p:nvCxnSpPr>
          <p:spPr>
            <a:xfrm>
              <a:off x="4044390" y="872319"/>
              <a:ext cx="1419600" cy="35385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16" name="Google Shape;1916;p91"/>
            <p:cNvCxnSpPr>
              <a:stCxn id="1914" idx="6"/>
              <a:endCxn id="1914" idx="2"/>
            </p:cNvCxnSpPr>
            <p:nvPr/>
          </p:nvCxnSpPr>
          <p:spPr>
            <a:xfrm flipH="1">
              <a:off x="4005083" y="888600"/>
              <a:ext cx="1498200" cy="35058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17" name="Google Shape;1917;p91"/>
            <p:cNvCxnSpPr>
              <a:stCxn id="1914" idx="0"/>
              <a:endCxn id="1914" idx="4"/>
            </p:cNvCxnSpPr>
            <p:nvPr/>
          </p:nvCxnSpPr>
          <p:spPr>
            <a:xfrm rot="10800000">
              <a:off x="3001283" y="1892400"/>
              <a:ext cx="3505800" cy="14982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18" name="Google Shape;1918;p91"/>
            <p:cNvCxnSpPr>
              <a:stCxn id="1914" idx="3"/>
              <a:endCxn id="1914" idx="7"/>
            </p:cNvCxnSpPr>
            <p:nvPr/>
          </p:nvCxnSpPr>
          <p:spPr>
            <a:xfrm flipH="1" rot="10800000">
              <a:off x="2985002" y="1931694"/>
              <a:ext cx="3538500" cy="14196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919" name="Google Shape;1919;p91"/>
            <p:cNvSpPr/>
            <p:nvPr/>
          </p:nvSpPr>
          <p:spPr>
            <a:xfrm>
              <a:off x="3960057" y="584185"/>
              <a:ext cx="215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F</a:t>
              </a:r>
              <a:endPara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20" name="Google Shape;1920;p91"/>
            <p:cNvSpPr/>
            <p:nvPr/>
          </p:nvSpPr>
          <p:spPr>
            <a:xfrm>
              <a:off x="5407626" y="584185"/>
              <a:ext cx="215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O</a:t>
              </a:r>
              <a:endPara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21" name="Google Shape;1921;p91"/>
            <p:cNvSpPr/>
            <p:nvPr/>
          </p:nvSpPr>
          <p:spPr>
            <a:xfrm>
              <a:off x="6574800" y="1772945"/>
              <a:ext cx="215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N</a:t>
              </a:r>
              <a:endPara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22" name="Google Shape;1922;p91"/>
            <p:cNvSpPr/>
            <p:nvPr/>
          </p:nvSpPr>
          <p:spPr>
            <a:xfrm>
              <a:off x="6574800" y="3242072"/>
              <a:ext cx="215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E</a:t>
              </a:r>
              <a:endPara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23" name="Google Shape;1923;p91"/>
            <p:cNvSpPr/>
            <p:nvPr/>
          </p:nvSpPr>
          <p:spPr>
            <a:xfrm>
              <a:off x="3960057" y="4444656"/>
              <a:ext cx="215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S</a:t>
              </a:r>
              <a:endPara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24" name="Google Shape;1924;p91"/>
            <p:cNvSpPr/>
            <p:nvPr/>
          </p:nvSpPr>
          <p:spPr>
            <a:xfrm>
              <a:off x="5407626" y="4444656"/>
              <a:ext cx="215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A</a:t>
              </a:r>
              <a:endPara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25" name="Google Shape;1925;p91"/>
            <p:cNvSpPr/>
            <p:nvPr/>
          </p:nvSpPr>
          <p:spPr>
            <a:xfrm>
              <a:off x="2714329" y="1772945"/>
              <a:ext cx="215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I</a:t>
              </a:r>
              <a:endPara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26" name="Google Shape;1926;p91"/>
            <p:cNvSpPr/>
            <p:nvPr/>
          </p:nvSpPr>
          <p:spPr>
            <a:xfrm>
              <a:off x="2714329" y="3242072"/>
              <a:ext cx="2157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T</a:t>
              </a:r>
              <a:endPara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27" name="Google Shape;1927;p91"/>
            <p:cNvSpPr/>
            <p:nvPr/>
          </p:nvSpPr>
          <p:spPr>
            <a:xfrm rot="4076960">
              <a:off x="3542917" y="1636881"/>
              <a:ext cx="1498297" cy="288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stabilisation</a:t>
              </a:r>
              <a:endPara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28" name="Google Shape;1928;p91"/>
            <p:cNvSpPr/>
            <p:nvPr/>
          </p:nvSpPr>
          <p:spPr>
            <a:xfrm rot="1438728">
              <a:off x="3059136" y="2224107"/>
              <a:ext cx="1498529" cy="288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vérification</a:t>
              </a:r>
              <a:endPara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29" name="Google Shape;1929;p91"/>
            <p:cNvSpPr/>
            <p:nvPr/>
          </p:nvSpPr>
          <p:spPr>
            <a:xfrm rot="-1320867">
              <a:off x="3156273" y="2976781"/>
              <a:ext cx="1498237" cy="288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réalisation</a:t>
              </a:r>
              <a:endPara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30" name="Google Shape;1930;p91"/>
            <p:cNvSpPr/>
            <p:nvPr/>
          </p:nvSpPr>
          <p:spPr>
            <a:xfrm rot="-4022367">
              <a:off x="3748389" y="3434631"/>
              <a:ext cx="1498088" cy="288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organisation</a:t>
              </a:r>
              <a:endPara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31" name="Google Shape;1931;p91"/>
            <p:cNvSpPr/>
            <p:nvPr/>
          </p:nvSpPr>
          <p:spPr>
            <a:xfrm rot="-1319333">
              <a:off x="4921639" y="1968779"/>
              <a:ext cx="1498291" cy="288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innovation</a:t>
              </a:r>
              <a:endPara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32" name="Google Shape;1932;p91"/>
            <p:cNvSpPr/>
            <p:nvPr/>
          </p:nvSpPr>
          <p:spPr>
            <a:xfrm rot="-4021733">
              <a:off x="4274101" y="1497736"/>
              <a:ext cx="1498205" cy="288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information</a:t>
              </a:r>
              <a:endPara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33" name="Google Shape;1933;p91"/>
            <p:cNvSpPr/>
            <p:nvPr/>
          </p:nvSpPr>
          <p:spPr>
            <a:xfrm rot="1441174">
              <a:off x="5000981" y="2782816"/>
              <a:ext cx="1498347" cy="288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promotion</a:t>
              </a:r>
              <a:endPara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34" name="Google Shape;1934;p91"/>
            <p:cNvSpPr/>
            <p:nvPr/>
          </p:nvSpPr>
          <p:spPr>
            <a:xfrm rot="4051914">
              <a:off x="4522814" y="3413524"/>
              <a:ext cx="1498551" cy="2883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développement</a:t>
              </a:r>
              <a:endPara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35" name="Google Shape;1935;p91"/>
            <p:cNvSpPr/>
            <p:nvPr/>
          </p:nvSpPr>
          <p:spPr>
            <a:xfrm>
              <a:off x="6030077" y="488567"/>
              <a:ext cx="1498200" cy="5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processus</a:t>
              </a:r>
              <a:b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</a:b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décentralisation</a:t>
              </a:r>
              <a:endParaRPr sz="1300"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36" name="Google Shape;1936;p91"/>
            <p:cNvSpPr/>
            <p:nvPr/>
          </p:nvSpPr>
          <p:spPr>
            <a:xfrm>
              <a:off x="6604774" y="1294129"/>
              <a:ext cx="13749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long terme</a:t>
              </a:r>
              <a:endParaRPr sz="1300"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37" name="Google Shape;1937;p91"/>
            <p:cNvSpPr/>
            <p:nvPr/>
          </p:nvSpPr>
          <p:spPr>
            <a:xfrm>
              <a:off x="6854125" y="2515250"/>
              <a:ext cx="11871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changement</a:t>
              </a:r>
              <a:endParaRPr sz="1300"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38" name="Google Shape;1938;p91"/>
            <p:cNvSpPr/>
            <p:nvPr/>
          </p:nvSpPr>
          <p:spPr>
            <a:xfrm>
              <a:off x="1893625" y="2520950"/>
              <a:ext cx="7689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stabilité</a:t>
              </a:r>
              <a:endParaRPr sz="1300"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39" name="Google Shape;1939;p91"/>
            <p:cNvSpPr/>
            <p:nvPr/>
          </p:nvSpPr>
          <p:spPr>
            <a:xfrm>
              <a:off x="2246925" y="423353"/>
              <a:ext cx="1498200" cy="28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consensus</a:t>
              </a:r>
              <a:endParaRPr sz="1300"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40" name="Google Shape;1940;p91"/>
            <p:cNvSpPr/>
            <p:nvPr/>
          </p:nvSpPr>
          <p:spPr>
            <a:xfrm>
              <a:off x="1893625" y="3851475"/>
              <a:ext cx="10191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court terme</a:t>
              </a:r>
              <a:endParaRPr sz="1300"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41" name="Google Shape;1941;p91"/>
            <p:cNvSpPr/>
            <p:nvPr/>
          </p:nvSpPr>
          <p:spPr>
            <a:xfrm>
              <a:off x="2017621" y="4415475"/>
              <a:ext cx="1498200" cy="5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produit</a:t>
              </a:r>
              <a:b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</a:b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centralisation</a:t>
              </a:r>
              <a:endParaRPr sz="1300"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sp>
          <p:nvSpPr>
            <p:cNvPr id="1942" name="Google Shape;1942;p91"/>
            <p:cNvSpPr/>
            <p:nvPr/>
          </p:nvSpPr>
          <p:spPr>
            <a:xfrm>
              <a:off x="5838325" y="4669003"/>
              <a:ext cx="14982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36575" spcFirstLastPara="1" rIns="91425" wrap="square" tIns="36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>
                  <a:latin typeface="Nunito Medium"/>
                  <a:ea typeface="Nunito Medium"/>
                  <a:cs typeface="Nunito Medium"/>
                  <a:sym typeface="Nunito Medium"/>
                </a:rPr>
                <a:t>focus</a:t>
              </a:r>
              <a:endParaRPr sz="1300"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</p:grpSp>
      <p:sp>
        <p:nvSpPr>
          <p:cNvPr id="1943" name="Google Shape;1943;p91"/>
          <p:cNvSpPr/>
          <p:nvPr/>
        </p:nvSpPr>
        <p:spPr>
          <a:xfrm>
            <a:off x="6659825" y="1060950"/>
            <a:ext cx="2188200" cy="3021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Nunito SemiBold"/>
                <a:ea typeface="Nunito SemiBold"/>
                <a:cs typeface="Nunito SemiBold"/>
                <a:sym typeface="Nunito SemiBold"/>
              </a:rPr>
              <a:t>Relations interpersonnelles</a:t>
            </a:r>
            <a:br>
              <a:rPr lang="en-GB" sz="12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 sz="1200">
                <a:latin typeface="Nunito Light"/>
                <a:ea typeface="Nunito Light"/>
                <a:cs typeface="Nunito Light"/>
                <a:sym typeface="Nunito Light"/>
              </a:rPr>
              <a:t>   E	Extraverti</a:t>
            </a:r>
            <a:br>
              <a:rPr lang="en-GB" sz="12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 sz="1200">
                <a:latin typeface="Nunito Light"/>
                <a:ea typeface="Nunito Light"/>
                <a:cs typeface="Nunito Light"/>
                <a:sym typeface="Nunito Light"/>
              </a:rPr>
              <a:t>   I	Introverti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200">
                <a:latin typeface="Nunito Medium"/>
                <a:ea typeface="Nunito Medium"/>
                <a:cs typeface="Nunito Medium"/>
                <a:sym typeface="Nunito Medium"/>
              </a:rPr>
              <a:t>Traitement de l’information</a:t>
            </a:r>
            <a:br>
              <a:rPr lang="en-GB" sz="12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 sz="1200">
                <a:latin typeface="Nunito Light"/>
                <a:ea typeface="Nunito Light"/>
                <a:cs typeface="Nunito Light"/>
                <a:sym typeface="Nunito Light"/>
              </a:rPr>
              <a:t>   N	coNceptuel</a:t>
            </a:r>
            <a:br>
              <a:rPr lang="en-GB" sz="12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 sz="1200">
                <a:latin typeface="Nunito Light"/>
                <a:ea typeface="Nunito Light"/>
                <a:cs typeface="Nunito Light"/>
                <a:sym typeface="Nunito Light"/>
              </a:rPr>
              <a:t>   T	praTique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200">
                <a:latin typeface="Nunito SemiBold"/>
                <a:ea typeface="Nunito SemiBold"/>
                <a:cs typeface="Nunito SemiBold"/>
                <a:sym typeface="Nunito SemiBold"/>
              </a:rPr>
              <a:t>Prise de décisions</a:t>
            </a:r>
            <a:br>
              <a:rPr lang="en-GB" sz="12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 sz="1200">
                <a:latin typeface="Nunito Light"/>
                <a:ea typeface="Nunito Light"/>
                <a:cs typeface="Nunito Light"/>
                <a:sym typeface="Nunito Light"/>
              </a:rPr>
              <a:t>   F	Feeling</a:t>
            </a:r>
            <a:br>
              <a:rPr lang="en-GB" sz="12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 sz="1200">
                <a:latin typeface="Nunito Light"/>
                <a:ea typeface="Nunito Light"/>
                <a:cs typeface="Nunito Light"/>
                <a:sym typeface="Nunito Light"/>
              </a:rPr>
              <a:t>   A	Analytique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200">
                <a:latin typeface="Nunito SemiBold"/>
                <a:ea typeface="Nunito SemiBold"/>
                <a:cs typeface="Nunito SemiBold"/>
                <a:sym typeface="Nunito SemiBold"/>
              </a:rPr>
              <a:t>Organisation du travail</a:t>
            </a:r>
            <a:endParaRPr sz="120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200">
                <a:latin typeface="Nunito Light"/>
                <a:ea typeface="Nunito Light"/>
                <a:cs typeface="Nunito Light"/>
                <a:sym typeface="Nunito Light"/>
              </a:rPr>
              <a:t>   O	Ouvert</a:t>
            </a:r>
            <a:br>
              <a:rPr lang="en-GB" sz="1200">
                <a:latin typeface="Nunito Light"/>
                <a:ea typeface="Nunito Light"/>
                <a:cs typeface="Nunito Light"/>
                <a:sym typeface="Nunito Light"/>
              </a:rPr>
            </a:br>
            <a:r>
              <a:rPr lang="en-GB" sz="1200">
                <a:latin typeface="Nunito Light"/>
                <a:ea typeface="Nunito Light"/>
                <a:cs typeface="Nunito Light"/>
                <a:sym typeface="Nunito Light"/>
              </a:rPr>
              <a:t>   S	Structuré</a:t>
            </a:r>
            <a:endParaRPr sz="12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944" name="Google Shape;1944;p91"/>
          <p:cNvSpPr txBox="1"/>
          <p:nvPr/>
        </p:nvSpPr>
        <p:spPr>
          <a:xfrm>
            <a:off x="6659825" y="4925725"/>
            <a:ext cx="24840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leonardo345.com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9" name="Google Shape;194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975" y="152400"/>
            <a:ext cx="536004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Google Shape;1950;p92"/>
          <p:cNvSpPr txBox="1"/>
          <p:nvPr/>
        </p:nvSpPr>
        <p:spPr>
          <a:xfrm>
            <a:off x="7323775" y="4925725"/>
            <a:ext cx="1820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Repris</a:t>
            </a: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 de leonardo345.com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93"/>
          <p:cNvSpPr txBox="1"/>
          <p:nvPr/>
        </p:nvSpPr>
        <p:spPr>
          <a:xfrm>
            <a:off x="1181259" y="252506"/>
            <a:ext cx="6781500" cy="7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Dérouler les Trois Contrats</a:t>
            </a:r>
            <a:br>
              <a:rPr lang="en-GB" sz="2400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</a:br>
            <a:r>
              <a:rPr lang="en-GB" sz="2400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aux divers niveaux d’une organisation</a:t>
            </a:r>
            <a:endParaRPr sz="2000">
              <a:solidFill>
                <a:srgbClr val="0B5394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1956" name="Google Shape;1956;p93"/>
          <p:cNvGrpSpPr/>
          <p:nvPr/>
        </p:nvGrpSpPr>
        <p:grpSpPr>
          <a:xfrm>
            <a:off x="1372024" y="1263067"/>
            <a:ext cx="6312544" cy="3424727"/>
            <a:chOff x="371550" y="871975"/>
            <a:chExt cx="7248300" cy="3932400"/>
          </a:xfrm>
        </p:grpSpPr>
        <p:sp>
          <p:nvSpPr>
            <p:cNvPr id="1957" name="Google Shape;1957;p93"/>
            <p:cNvSpPr/>
            <p:nvPr/>
          </p:nvSpPr>
          <p:spPr>
            <a:xfrm>
              <a:off x="2341050" y="871975"/>
              <a:ext cx="5278800" cy="3932400"/>
            </a:xfrm>
            <a:prstGeom prst="triangle">
              <a:avLst>
                <a:gd fmla="val 50000" name="adj"/>
              </a:avLst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58" name="Google Shape;1958;p93"/>
            <p:cNvCxnSpPr/>
            <p:nvPr/>
          </p:nvCxnSpPr>
          <p:spPr>
            <a:xfrm>
              <a:off x="4381500" y="1790700"/>
              <a:ext cx="12192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59" name="Google Shape;1959;p93"/>
            <p:cNvCxnSpPr/>
            <p:nvPr/>
          </p:nvCxnSpPr>
          <p:spPr>
            <a:xfrm>
              <a:off x="3876675" y="2524125"/>
              <a:ext cx="22098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60" name="Google Shape;1960;p93"/>
            <p:cNvCxnSpPr/>
            <p:nvPr/>
          </p:nvCxnSpPr>
          <p:spPr>
            <a:xfrm>
              <a:off x="3390900" y="3257550"/>
              <a:ext cx="31908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61" name="Google Shape;1961;p93"/>
            <p:cNvCxnSpPr/>
            <p:nvPr/>
          </p:nvCxnSpPr>
          <p:spPr>
            <a:xfrm>
              <a:off x="2886075" y="3990975"/>
              <a:ext cx="41910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962" name="Google Shape;1962;p93"/>
            <p:cNvGrpSpPr/>
            <p:nvPr/>
          </p:nvGrpSpPr>
          <p:grpSpPr>
            <a:xfrm>
              <a:off x="4529060" y="2031021"/>
              <a:ext cx="900851" cy="227911"/>
              <a:chOff x="4529060" y="1897671"/>
              <a:chExt cx="900851" cy="227911"/>
            </a:xfrm>
          </p:grpSpPr>
          <p:grpSp>
            <p:nvGrpSpPr>
              <p:cNvPr id="1963" name="Google Shape;1963;p93"/>
              <p:cNvGrpSpPr/>
              <p:nvPr/>
            </p:nvGrpSpPr>
            <p:grpSpPr>
              <a:xfrm>
                <a:off x="4529060" y="1897671"/>
                <a:ext cx="274201" cy="227911"/>
                <a:chOff x="5326667" y="1945245"/>
                <a:chExt cx="558000" cy="465599"/>
              </a:xfrm>
            </p:grpSpPr>
            <p:sp>
              <p:nvSpPr>
                <p:cNvPr id="1964" name="Google Shape;1964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65" name="Google Shape;1965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1966" name="Google Shape;1966;p93"/>
              <p:cNvGrpSpPr/>
              <p:nvPr/>
            </p:nvGrpSpPr>
            <p:grpSpPr>
              <a:xfrm>
                <a:off x="4842385" y="1897671"/>
                <a:ext cx="274201" cy="227911"/>
                <a:chOff x="5326667" y="1945245"/>
                <a:chExt cx="558000" cy="465599"/>
              </a:xfrm>
            </p:grpSpPr>
            <p:sp>
              <p:nvSpPr>
                <p:cNvPr id="1967" name="Google Shape;1967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68" name="Google Shape;1968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1969" name="Google Shape;1969;p93"/>
              <p:cNvGrpSpPr/>
              <p:nvPr/>
            </p:nvGrpSpPr>
            <p:grpSpPr>
              <a:xfrm>
                <a:off x="5155710" y="1897671"/>
                <a:ext cx="274201" cy="227911"/>
                <a:chOff x="5326667" y="1945245"/>
                <a:chExt cx="558000" cy="465599"/>
              </a:xfrm>
            </p:grpSpPr>
            <p:sp>
              <p:nvSpPr>
                <p:cNvPr id="1970" name="Google Shape;1970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71" name="Google Shape;1971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</p:grpSp>
        <p:sp>
          <p:nvSpPr>
            <p:cNvPr id="1972" name="Google Shape;1972;p93"/>
            <p:cNvSpPr txBox="1"/>
            <p:nvPr/>
          </p:nvSpPr>
          <p:spPr>
            <a:xfrm>
              <a:off x="372575" y="2048525"/>
              <a:ext cx="2154300" cy="2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Chefs de département</a:t>
              </a:r>
              <a:endParaRPr sz="15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973" name="Google Shape;1973;p93"/>
            <p:cNvSpPr txBox="1"/>
            <p:nvPr/>
          </p:nvSpPr>
          <p:spPr>
            <a:xfrm>
              <a:off x="372575" y="4239700"/>
              <a:ext cx="1438800" cy="2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Collaborateurs</a:t>
              </a:r>
              <a:endParaRPr sz="15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grpSp>
          <p:nvGrpSpPr>
            <p:cNvPr id="1974" name="Google Shape;1974;p93"/>
            <p:cNvGrpSpPr/>
            <p:nvPr/>
          </p:nvGrpSpPr>
          <p:grpSpPr>
            <a:xfrm>
              <a:off x="4754666" y="1595173"/>
              <a:ext cx="685803" cy="387577"/>
              <a:chOff x="3243787" y="1811834"/>
              <a:chExt cx="1438646" cy="813041"/>
            </a:xfrm>
          </p:grpSpPr>
          <p:sp>
            <p:nvSpPr>
              <p:cNvPr id="1975" name="Google Shape;1975;p93"/>
              <p:cNvSpPr/>
              <p:nvPr/>
            </p:nvSpPr>
            <p:spPr>
              <a:xfrm>
                <a:off x="3540949" y="1890094"/>
                <a:ext cx="896700" cy="662100"/>
              </a:xfrm>
              <a:prstGeom prst="round2DiagRect">
                <a:avLst>
                  <a:gd fmla="val 0" name="adj1"/>
                  <a:gd fmla="val 14129" name="adj2"/>
                </a:avLst>
              </a:prstGeom>
              <a:solidFill>
                <a:srgbClr val="F1D303"/>
              </a:solidFill>
              <a:ln cap="flat" cmpd="sng" w="9525">
                <a:solidFill>
                  <a:srgbClr val="F1D30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6" name="Google Shape;1976;p93"/>
              <p:cNvSpPr/>
              <p:nvPr/>
            </p:nvSpPr>
            <p:spPr>
              <a:xfrm>
                <a:off x="3243787" y="1811834"/>
                <a:ext cx="728700" cy="383100"/>
              </a:xfrm>
              <a:prstGeom prst="downArrow">
                <a:avLst>
                  <a:gd fmla="val 65222" name="adj1"/>
                  <a:gd fmla="val 32243" name="adj2"/>
                </a:avLst>
              </a:prstGeom>
              <a:solidFill>
                <a:srgbClr val="D8750E"/>
              </a:solidFill>
              <a:ln cap="flat" cmpd="sng" w="9525">
                <a:solidFill>
                  <a:srgbClr val="D8750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0B539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977" name="Google Shape;1977;p93"/>
              <p:cNvSpPr/>
              <p:nvPr/>
            </p:nvSpPr>
            <p:spPr>
              <a:xfrm>
                <a:off x="3953733" y="2241775"/>
                <a:ext cx="728700" cy="383100"/>
              </a:xfrm>
              <a:prstGeom prst="upArrow">
                <a:avLst>
                  <a:gd fmla="val 62647" name="adj1"/>
                  <a:gd fmla="val 33270" name="adj2"/>
                </a:avLst>
              </a:prstGeom>
              <a:solidFill>
                <a:srgbClr val="3A9163"/>
              </a:solidFill>
              <a:ln cap="flat" cmpd="sng" w="9525">
                <a:solidFill>
                  <a:srgbClr val="3A916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18A65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978" name="Google Shape;1978;p93"/>
            <p:cNvGrpSpPr/>
            <p:nvPr/>
          </p:nvGrpSpPr>
          <p:grpSpPr>
            <a:xfrm>
              <a:off x="4226310" y="2767963"/>
              <a:ext cx="1527501" cy="227911"/>
              <a:chOff x="4226310" y="2567938"/>
              <a:chExt cx="1527501" cy="227911"/>
            </a:xfrm>
          </p:grpSpPr>
          <p:grpSp>
            <p:nvGrpSpPr>
              <p:cNvPr id="1979" name="Google Shape;1979;p93"/>
              <p:cNvGrpSpPr/>
              <p:nvPr/>
            </p:nvGrpSpPr>
            <p:grpSpPr>
              <a:xfrm>
                <a:off x="4226310" y="2567938"/>
                <a:ext cx="274201" cy="227911"/>
                <a:chOff x="5326667" y="1945245"/>
                <a:chExt cx="558000" cy="465599"/>
              </a:xfrm>
            </p:grpSpPr>
            <p:sp>
              <p:nvSpPr>
                <p:cNvPr id="1980" name="Google Shape;1980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81" name="Google Shape;1981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1982" name="Google Shape;1982;p93"/>
              <p:cNvGrpSpPr/>
              <p:nvPr/>
            </p:nvGrpSpPr>
            <p:grpSpPr>
              <a:xfrm>
                <a:off x="4539635" y="2567938"/>
                <a:ext cx="274201" cy="227911"/>
                <a:chOff x="5326667" y="1945245"/>
                <a:chExt cx="558000" cy="465599"/>
              </a:xfrm>
            </p:grpSpPr>
            <p:sp>
              <p:nvSpPr>
                <p:cNvPr id="1983" name="Google Shape;1983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84" name="Google Shape;1984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1985" name="Google Shape;1985;p93"/>
              <p:cNvGrpSpPr/>
              <p:nvPr/>
            </p:nvGrpSpPr>
            <p:grpSpPr>
              <a:xfrm>
                <a:off x="4852960" y="2567938"/>
                <a:ext cx="274201" cy="227911"/>
                <a:chOff x="5326667" y="1945245"/>
                <a:chExt cx="558000" cy="465599"/>
              </a:xfrm>
            </p:grpSpPr>
            <p:sp>
              <p:nvSpPr>
                <p:cNvPr id="1986" name="Google Shape;1986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87" name="Google Shape;1987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1988" name="Google Shape;1988;p93"/>
              <p:cNvGrpSpPr/>
              <p:nvPr/>
            </p:nvGrpSpPr>
            <p:grpSpPr>
              <a:xfrm>
                <a:off x="5166285" y="2567938"/>
                <a:ext cx="274201" cy="227911"/>
                <a:chOff x="5326667" y="1945245"/>
                <a:chExt cx="558000" cy="465599"/>
              </a:xfrm>
            </p:grpSpPr>
            <p:sp>
              <p:nvSpPr>
                <p:cNvPr id="1989" name="Google Shape;1989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90" name="Google Shape;1990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1991" name="Google Shape;1991;p93"/>
              <p:cNvGrpSpPr/>
              <p:nvPr/>
            </p:nvGrpSpPr>
            <p:grpSpPr>
              <a:xfrm>
                <a:off x="5479610" y="2567938"/>
                <a:ext cx="274201" cy="227911"/>
                <a:chOff x="5326667" y="1945245"/>
                <a:chExt cx="558000" cy="465599"/>
              </a:xfrm>
            </p:grpSpPr>
            <p:sp>
              <p:nvSpPr>
                <p:cNvPr id="1992" name="Google Shape;1992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93" name="Google Shape;1993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</p:grpSp>
        <p:grpSp>
          <p:nvGrpSpPr>
            <p:cNvPr id="1994" name="Google Shape;1994;p93"/>
            <p:cNvGrpSpPr/>
            <p:nvPr/>
          </p:nvGrpSpPr>
          <p:grpSpPr>
            <a:xfrm>
              <a:off x="4842385" y="1318971"/>
              <a:ext cx="274201" cy="227911"/>
              <a:chOff x="5326667" y="1945245"/>
              <a:chExt cx="558000" cy="465599"/>
            </a:xfrm>
          </p:grpSpPr>
          <p:sp>
            <p:nvSpPr>
              <p:cNvPr id="1995" name="Google Shape;1995;p93"/>
              <p:cNvSpPr/>
              <p:nvPr/>
            </p:nvSpPr>
            <p:spPr>
              <a:xfrm>
                <a:off x="5326667" y="2345445"/>
                <a:ext cx="558000" cy="654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93"/>
              <p:cNvSpPr/>
              <p:nvPr/>
            </p:nvSpPr>
            <p:spPr>
              <a:xfrm>
                <a:off x="5438081" y="1945245"/>
                <a:ext cx="328500" cy="4002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sp>
          <p:nvSpPr>
            <p:cNvPr id="1997" name="Google Shape;1997;p93"/>
            <p:cNvSpPr txBox="1"/>
            <p:nvPr/>
          </p:nvSpPr>
          <p:spPr>
            <a:xfrm>
              <a:off x="372575" y="1321275"/>
              <a:ext cx="1856400" cy="2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Directeur</a:t>
              </a:r>
              <a:endParaRPr sz="15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998" name="Google Shape;1998;p93"/>
            <p:cNvSpPr txBox="1"/>
            <p:nvPr/>
          </p:nvSpPr>
          <p:spPr>
            <a:xfrm>
              <a:off x="372587" y="3506098"/>
              <a:ext cx="1438800" cy="2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Superviseurs</a:t>
              </a:r>
              <a:endParaRPr sz="15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999" name="Google Shape;1999;p93"/>
            <p:cNvSpPr txBox="1"/>
            <p:nvPr/>
          </p:nvSpPr>
          <p:spPr>
            <a:xfrm>
              <a:off x="371550" y="2775780"/>
              <a:ext cx="1940400" cy="26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Chefs de groupe</a:t>
              </a:r>
              <a:endParaRPr sz="1500">
                <a:solidFill>
                  <a:srgbClr val="0B5394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grpSp>
          <p:nvGrpSpPr>
            <p:cNvPr id="2000" name="Google Shape;2000;p93"/>
            <p:cNvGrpSpPr/>
            <p:nvPr/>
          </p:nvGrpSpPr>
          <p:grpSpPr>
            <a:xfrm>
              <a:off x="3912972" y="3503871"/>
              <a:ext cx="2154151" cy="227911"/>
              <a:chOff x="6198847" y="3582821"/>
              <a:chExt cx="2154151" cy="227911"/>
            </a:xfrm>
          </p:grpSpPr>
          <p:grpSp>
            <p:nvGrpSpPr>
              <p:cNvPr id="2001" name="Google Shape;2001;p93"/>
              <p:cNvGrpSpPr/>
              <p:nvPr/>
            </p:nvGrpSpPr>
            <p:grpSpPr>
              <a:xfrm>
                <a:off x="6198847" y="358282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02" name="Google Shape;2002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03" name="Google Shape;2003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04" name="Google Shape;2004;p93"/>
              <p:cNvGrpSpPr/>
              <p:nvPr/>
            </p:nvGrpSpPr>
            <p:grpSpPr>
              <a:xfrm>
                <a:off x="6512172" y="358282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05" name="Google Shape;2005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06" name="Google Shape;2006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07" name="Google Shape;2007;p93"/>
              <p:cNvGrpSpPr/>
              <p:nvPr/>
            </p:nvGrpSpPr>
            <p:grpSpPr>
              <a:xfrm>
                <a:off x="6825497" y="358282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08" name="Google Shape;2008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09" name="Google Shape;2009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10" name="Google Shape;2010;p93"/>
              <p:cNvGrpSpPr/>
              <p:nvPr/>
            </p:nvGrpSpPr>
            <p:grpSpPr>
              <a:xfrm>
                <a:off x="7138822" y="358282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11" name="Google Shape;2011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12" name="Google Shape;2012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13" name="Google Shape;2013;p93"/>
              <p:cNvGrpSpPr/>
              <p:nvPr/>
            </p:nvGrpSpPr>
            <p:grpSpPr>
              <a:xfrm>
                <a:off x="7452147" y="358282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14" name="Google Shape;2014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15" name="Google Shape;2015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16" name="Google Shape;2016;p93"/>
              <p:cNvGrpSpPr/>
              <p:nvPr/>
            </p:nvGrpSpPr>
            <p:grpSpPr>
              <a:xfrm>
                <a:off x="7765472" y="358282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17" name="Google Shape;2017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18" name="Google Shape;2018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19" name="Google Shape;2019;p93"/>
              <p:cNvGrpSpPr/>
              <p:nvPr/>
            </p:nvGrpSpPr>
            <p:grpSpPr>
              <a:xfrm>
                <a:off x="8078797" y="358282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20" name="Google Shape;2020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21" name="Google Shape;2021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</p:grpSp>
        <p:grpSp>
          <p:nvGrpSpPr>
            <p:cNvPr id="2022" name="Google Shape;2022;p93"/>
            <p:cNvGrpSpPr/>
            <p:nvPr/>
          </p:nvGrpSpPr>
          <p:grpSpPr>
            <a:xfrm>
              <a:off x="2981847" y="4236071"/>
              <a:ext cx="4025050" cy="227998"/>
              <a:chOff x="2981847" y="4274171"/>
              <a:chExt cx="4025050" cy="227998"/>
            </a:xfrm>
          </p:grpSpPr>
          <p:grpSp>
            <p:nvGrpSpPr>
              <p:cNvPr id="2023" name="Google Shape;2023;p93"/>
              <p:cNvGrpSpPr/>
              <p:nvPr/>
            </p:nvGrpSpPr>
            <p:grpSpPr>
              <a:xfrm>
                <a:off x="3912972" y="427417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24" name="Google Shape;2024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25" name="Google Shape;2025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26" name="Google Shape;2026;p93"/>
              <p:cNvGrpSpPr/>
              <p:nvPr/>
            </p:nvGrpSpPr>
            <p:grpSpPr>
              <a:xfrm>
                <a:off x="4226297" y="427417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27" name="Google Shape;2027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28" name="Google Shape;2028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29" name="Google Shape;2029;p93"/>
              <p:cNvGrpSpPr/>
              <p:nvPr/>
            </p:nvGrpSpPr>
            <p:grpSpPr>
              <a:xfrm>
                <a:off x="4539622" y="427417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30" name="Google Shape;2030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1" name="Google Shape;2031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32" name="Google Shape;2032;p93"/>
              <p:cNvGrpSpPr/>
              <p:nvPr/>
            </p:nvGrpSpPr>
            <p:grpSpPr>
              <a:xfrm>
                <a:off x="4852947" y="427417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33" name="Google Shape;2033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4" name="Google Shape;2034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35" name="Google Shape;2035;p93"/>
              <p:cNvGrpSpPr/>
              <p:nvPr/>
            </p:nvGrpSpPr>
            <p:grpSpPr>
              <a:xfrm>
                <a:off x="5166272" y="427417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36" name="Google Shape;2036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7" name="Google Shape;2037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38" name="Google Shape;2038;p93"/>
              <p:cNvGrpSpPr/>
              <p:nvPr/>
            </p:nvGrpSpPr>
            <p:grpSpPr>
              <a:xfrm>
                <a:off x="5479597" y="427417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39" name="Google Shape;2039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40" name="Google Shape;2040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grpSp>
            <p:nvGrpSpPr>
              <p:cNvPr id="2041" name="Google Shape;2041;p93"/>
              <p:cNvGrpSpPr/>
              <p:nvPr/>
            </p:nvGrpSpPr>
            <p:grpSpPr>
              <a:xfrm>
                <a:off x="5792922" y="4274171"/>
                <a:ext cx="274201" cy="227911"/>
                <a:chOff x="5326667" y="1945245"/>
                <a:chExt cx="558000" cy="465599"/>
              </a:xfrm>
            </p:grpSpPr>
            <p:sp>
              <p:nvSpPr>
                <p:cNvPr id="2042" name="Google Shape;2042;p93"/>
                <p:cNvSpPr/>
                <p:nvPr/>
              </p:nvSpPr>
              <p:spPr>
                <a:xfrm>
                  <a:off x="5326667" y="2345445"/>
                  <a:ext cx="558000" cy="654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43" name="Google Shape;2043;p93"/>
                <p:cNvSpPr/>
                <p:nvPr/>
              </p:nvSpPr>
              <p:spPr>
                <a:xfrm>
                  <a:off x="5438081" y="1945245"/>
                  <a:ext cx="328500" cy="400200"/>
                </a:xfrm>
                <a:prstGeom prst="round2DiagRect">
                  <a:avLst>
                    <a:gd fmla="val 50000" name="adj1"/>
                    <a:gd fmla="val 50000" name="adj2"/>
                  </a:avLst>
                </a:prstGeom>
                <a:solidFill>
                  <a:srgbClr val="0B5394"/>
                </a:solidFill>
                <a:ln cap="flat" cmpd="sng" w="9525">
                  <a:solidFill>
                    <a:srgbClr val="0B539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rgbClr val="0B5394"/>
                    </a:solidFill>
                    <a:latin typeface="Nunito Light"/>
                    <a:ea typeface="Nunito Light"/>
                    <a:cs typeface="Nunito Light"/>
                    <a:sym typeface="Nunito Light"/>
                  </a:endParaRPr>
                </a:p>
              </p:txBody>
            </p:sp>
          </p:grpSp>
          <p:sp>
            <p:nvSpPr>
              <p:cNvPr id="2044" name="Google Shape;2044;p93"/>
              <p:cNvSpPr/>
              <p:nvPr/>
            </p:nvSpPr>
            <p:spPr>
              <a:xfrm>
                <a:off x="6106047" y="4470069"/>
                <a:ext cx="274200" cy="32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5" name="Google Shape;2045;p93"/>
              <p:cNvSpPr/>
              <p:nvPr/>
            </p:nvSpPr>
            <p:spPr>
              <a:xfrm>
                <a:off x="6160796" y="4274171"/>
                <a:ext cx="161400" cy="1959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046" name="Google Shape;2046;p93"/>
              <p:cNvSpPr/>
              <p:nvPr/>
            </p:nvSpPr>
            <p:spPr>
              <a:xfrm>
                <a:off x="6419372" y="4470069"/>
                <a:ext cx="274200" cy="32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7" name="Google Shape;2047;p93"/>
              <p:cNvSpPr/>
              <p:nvPr/>
            </p:nvSpPr>
            <p:spPr>
              <a:xfrm>
                <a:off x="6474121" y="4274171"/>
                <a:ext cx="161400" cy="1959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048" name="Google Shape;2048;p93"/>
              <p:cNvSpPr/>
              <p:nvPr/>
            </p:nvSpPr>
            <p:spPr>
              <a:xfrm>
                <a:off x="6732697" y="4470069"/>
                <a:ext cx="274200" cy="32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9" name="Google Shape;2049;p93"/>
              <p:cNvSpPr/>
              <p:nvPr/>
            </p:nvSpPr>
            <p:spPr>
              <a:xfrm>
                <a:off x="6787446" y="4274171"/>
                <a:ext cx="161400" cy="1959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050" name="Google Shape;2050;p93"/>
              <p:cNvSpPr/>
              <p:nvPr/>
            </p:nvSpPr>
            <p:spPr>
              <a:xfrm>
                <a:off x="2981847" y="4470069"/>
                <a:ext cx="274200" cy="32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1" name="Google Shape;2051;p93"/>
              <p:cNvSpPr/>
              <p:nvPr/>
            </p:nvSpPr>
            <p:spPr>
              <a:xfrm>
                <a:off x="3036596" y="4274171"/>
                <a:ext cx="161400" cy="1959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052" name="Google Shape;2052;p93"/>
              <p:cNvSpPr/>
              <p:nvPr/>
            </p:nvSpPr>
            <p:spPr>
              <a:xfrm>
                <a:off x="3295172" y="4470069"/>
                <a:ext cx="274200" cy="32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3" name="Google Shape;2053;p93"/>
              <p:cNvSpPr/>
              <p:nvPr/>
            </p:nvSpPr>
            <p:spPr>
              <a:xfrm>
                <a:off x="3349921" y="4274171"/>
                <a:ext cx="161400" cy="1959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  <p:sp>
            <p:nvSpPr>
              <p:cNvPr id="2054" name="Google Shape;2054;p93"/>
              <p:cNvSpPr/>
              <p:nvPr/>
            </p:nvSpPr>
            <p:spPr>
              <a:xfrm>
                <a:off x="3608497" y="4470069"/>
                <a:ext cx="274200" cy="32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5" name="Google Shape;2055;p93"/>
              <p:cNvSpPr/>
              <p:nvPr/>
            </p:nvSpPr>
            <p:spPr>
              <a:xfrm>
                <a:off x="3663246" y="4274171"/>
                <a:ext cx="161400" cy="195900"/>
              </a:xfrm>
              <a:prstGeom prst="round2DiagRect">
                <a:avLst>
                  <a:gd fmla="val 50000" name="adj1"/>
                  <a:gd fmla="val 50000" name="adj2"/>
                </a:avLst>
              </a:prstGeom>
              <a:solidFill>
                <a:srgbClr val="0B5394"/>
              </a:solidFill>
              <a:ln cap="flat" cmpd="sng" w="9525">
                <a:solidFill>
                  <a:srgbClr val="0B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B5394"/>
                  </a:solidFill>
                  <a:latin typeface="Nunito Light"/>
                  <a:ea typeface="Nunito Light"/>
                  <a:cs typeface="Nunito Light"/>
                  <a:sym typeface="Nunito Light"/>
                </a:endParaRPr>
              </a:p>
            </p:txBody>
          </p:sp>
        </p:grpSp>
        <p:grpSp>
          <p:nvGrpSpPr>
            <p:cNvPr id="2056" name="Google Shape;2056;p93"/>
            <p:cNvGrpSpPr/>
            <p:nvPr/>
          </p:nvGrpSpPr>
          <p:grpSpPr>
            <a:xfrm>
              <a:off x="5062566" y="2319661"/>
              <a:ext cx="685803" cy="387577"/>
              <a:chOff x="3243787" y="1811834"/>
              <a:chExt cx="1438646" cy="813041"/>
            </a:xfrm>
          </p:grpSpPr>
          <p:sp>
            <p:nvSpPr>
              <p:cNvPr id="2057" name="Google Shape;2057;p93"/>
              <p:cNvSpPr/>
              <p:nvPr/>
            </p:nvSpPr>
            <p:spPr>
              <a:xfrm>
                <a:off x="3540949" y="1890094"/>
                <a:ext cx="896700" cy="662100"/>
              </a:xfrm>
              <a:prstGeom prst="round2DiagRect">
                <a:avLst>
                  <a:gd fmla="val 0" name="adj1"/>
                  <a:gd fmla="val 14129" name="adj2"/>
                </a:avLst>
              </a:prstGeom>
              <a:solidFill>
                <a:srgbClr val="F1D303"/>
              </a:solidFill>
              <a:ln cap="flat" cmpd="sng" w="9525">
                <a:solidFill>
                  <a:srgbClr val="F1D30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8" name="Google Shape;2058;p93"/>
              <p:cNvSpPr/>
              <p:nvPr/>
            </p:nvSpPr>
            <p:spPr>
              <a:xfrm>
                <a:off x="3243787" y="1811834"/>
                <a:ext cx="728700" cy="383100"/>
              </a:xfrm>
              <a:prstGeom prst="downArrow">
                <a:avLst>
                  <a:gd fmla="val 65222" name="adj1"/>
                  <a:gd fmla="val 32243" name="adj2"/>
                </a:avLst>
              </a:prstGeom>
              <a:solidFill>
                <a:srgbClr val="D8750E"/>
              </a:solidFill>
              <a:ln cap="flat" cmpd="sng" w="9525">
                <a:solidFill>
                  <a:srgbClr val="D8750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0B539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9" name="Google Shape;2059;p93"/>
              <p:cNvSpPr/>
              <p:nvPr/>
            </p:nvSpPr>
            <p:spPr>
              <a:xfrm>
                <a:off x="3953733" y="2241775"/>
                <a:ext cx="728700" cy="383100"/>
              </a:xfrm>
              <a:prstGeom prst="upArrow">
                <a:avLst>
                  <a:gd fmla="val 62647" name="adj1"/>
                  <a:gd fmla="val 33270" name="adj2"/>
                </a:avLst>
              </a:prstGeom>
              <a:solidFill>
                <a:srgbClr val="3A9163"/>
              </a:solidFill>
              <a:ln cap="flat" cmpd="sng" w="9525">
                <a:solidFill>
                  <a:srgbClr val="3A916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18A65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060" name="Google Shape;2060;p93"/>
            <p:cNvGrpSpPr/>
            <p:nvPr/>
          </p:nvGrpSpPr>
          <p:grpSpPr>
            <a:xfrm>
              <a:off x="5440466" y="3056086"/>
              <a:ext cx="685803" cy="387577"/>
              <a:chOff x="3243787" y="1811834"/>
              <a:chExt cx="1438646" cy="813041"/>
            </a:xfrm>
          </p:grpSpPr>
          <p:sp>
            <p:nvSpPr>
              <p:cNvPr id="2061" name="Google Shape;2061;p93"/>
              <p:cNvSpPr/>
              <p:nvPr/>
            </p:nvSpPr>
            <p:spPr>
              <a:xfrm>
                <a:off x="3540949" y="1890094"/>
                <a:ext cx="896700" cy="662100"/>
              </a:xfrm>
              <a:prstGeom prst="round2DiagRect">
                <a:avLst>
                  <a:gd fmla="val 0" name="adj1"/>
                  <a:gd fmla="val 14129" name="adj2"/>
                </a:avLst>
              </a:prstGeom>
              <a:solidFill>
                <a:srgbClr val="F1D303"/>
              </a:solidFill>
              <a:ln cap="flat" cmpd="sng" w="9525">
                <a:solidFill>
                  <a:srgbClr val="F1D30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2" name="Google Shape;2062;p93"/>
              <p:cNvSpPr/>
              <p:nvPr/>
            </p:nvSpPr>
            <p:spPr>
              <a:xfrm>
                <a:off x="3243787" y="1811834"/>
                <a:ext cx="728700" cy="383100"/>
              </a:xfrm>
              <a:prstGeom prst="downArrow">
                <a:avLst>
                  <a:gd fmla="val 65222" name="adj1"/>
                  <a:gd fmla="val 32243" name="adj2"/>
                </a:avLst>
              </a:prstGeom>
              <a:solidFill>
                <a:srgbClr val="D8750E"/>
              </a:solidFill>
              <a:ln cap="flat" cmpd="sng" w="9525">
                <a:solidFill>
                  <a:srgbClr val="D8750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0B539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3" name="Google Shape;2063;p93"/>
              <p:cNvSpPr/>
              <p:nvPr/>
            </p:nvSpPr>
            <p:spPr>
              <a:xfrm>
                <a:off x="3953733" y="2241775"/>
                <a:ext cx="728700" cy="383100"/>
              </a:xfrm>
              <a:prstGeom prst="upArrow">
                <a:avLst>
                  <a:gd fmla="val 62647" name="adj1"/>
                  <a:gd fmla="val 33270" name="adj2"/>
                </a:avLst>
              </a:prstGeom>
              <a:solidFill>
                <a:srgbClr val="3A9163"/>
              </a:solidFill>
              <a:ln cap="flat" cmpd="sng" w="9525">
                <a:solidFill>
                  <a:srgbClr val="3A916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18A65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2064" name="Google Shape;2064;p93"/>
            <p:cNvGrpSpPr/>
            <p:nvPr/>
          </p:nvGrpSpPr>
          <p:grpSpPr>
            <a:xfrm>
              <a:off x="5811766" y="3790136"/>
              <a:ext cx="685803" cy="387577"/>
              <a:chOff x="3243787" y="1811834"/>
              <a:chExt cx="1438646" cy="813041"/>
            </a:xfrm>
          </p:grpSpPr>
          <p:sp>
            <p:nvSpPr>
              <p:cNvPr id="2065" name="Google Shape;2065;p93"/>
              <p:cNvSpPr/>
              <p:nvPr/>
            </p:nvSpPr>
            <p:spPr>
              <a:xfrm>
                <a:off x="3540949" y="1890094"/>
                <a:ext cx="896700" cy="662100"/>
              </a:xfrm>
              <a:prstGeom prst="round2DiagRect">
                <a:avLst>
                  <a:gd fmla="val 0" name="adj1"/>
                  <a:gd fmla="val 14129" name="adj2"/>
                </a:avLst>
              </a:prstGeom>
              <a:solidFill>
                <a:srgbClr val="F1D303"/>
              </a:solidFill>
              <a:ln cap="flat" cmpd="sng" w="9525">
                <a:solidFill>
                  <a:srgbClr val="F1D30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6" name="Google Shape;2066;p93"/>
              <p:cNvSpPr/>
              <p:nvPr/>
            </p:nvSpPr>
            <p:spPr>
              <a:xfrm>
                <a:off x="3243787" y="1811834"/>
                <a:ext cx="728700" cy="383100"/>
              </a:xfrm>
              <a:prstGeom prst="downArrow">
                <a:avLst>
                  <a:gd fmla="val 65222" name="adj1"/>
                  <a:gd fmla="val 32243" name="adj2"/>
                </a:avLst>
              </a:prstGeom>
              <a:solidFill>
                <a:srgbClr val="D8750E"/>
              </a:solidFill>
              <a:ln cap="flat" cmpd="sng" w="9525">
                <a:solidFill>
                  <a:srgbClr val="D8750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0B539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7" name="Google Shape;2067;p93"/>
              <p:cNvSpPr/>
              <p:nvPr/>
            </p:nvSpPr>
            <p:spPr>
              <a:xfrm>
                <a:off x="3953733" y="2241775"/>
                <a:ext cx="728700" cy="383100"/>
              </a:xfrm>
              <a:prstGeom prst="upArrow">
                <a:avLst>
                  <a:gd fmla="val 62647" name="adj1"/>
                  <a:gd fmla="val 33270" name="adj2"/>
                </a:avLst>
              </a:prstGeom>
              <a:solidFill>
                <a:srgbClr val="3A9163"/>
              </a:solidFill>
              <a:ln cap="flat" cmpd="sng" w="9525">
                <a:solidFill>
                  <a:srgbClr val="3A916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52375" lIns="152375" spcFirstLastPara="1" rIns="152375" wrap="square" tIns="15237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2300">
                  <a:solidFill>
                    <a:srgbClr val="18A654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sp>
        <p:nvSpPr>
          <p:cNvPr id="2068" name="Google Shape;2068;p93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69" name="Google Shape;2069;p93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Blattner 2020.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3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94"/>
          <p:cNvSpPr/>
          <p:nvPr/>
        </p:nvSpPr>
        <p:spPr>
          <a:xfrm>
            <a:off x="0" y="0"/>
            <a:ext cx="4572300" cy="5138100"/>
          </a:xfrm>
          <a:prstGeom prst="rect">
            <a:avLst/>
          </a:prstGeom>
          <a:gradFill>
            <a:gsLst>
              <a:gs pos="0">
                <a:srgbClr val="FFE03C"/>
              </a:gs>
              <a:gs pos="100000">
                <a:srgbClr val="B8860B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5" name="Google Shape;2075;p94"/>
          <p:cNvSpPr/>
          <p:nvPr/>
        </p:nvSpPr>
        <p:spPr>
          <a:xfrm rot="10800000">
            <a:off x="4571700" y="5100"/>
            <a:ext cx="4572300" cy="5138400"/>
          </a:xfrm>
          <a:prstGeom prst="rect">
            <a:avLst/>
          </a:prstGeom>
          <a:gradFill>
            <a:gsLst>
              <a:gs pos="0">
                <a:srgbClr val="FFE03C"/>
              </a:gs>
              <a:gs pos="100000">
                <a:srgbClr val="B8860B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6" name="Google Shape;2076;p94"/>
          <p:cNvSpPr txBox="1"/>
          <p:nvPr>
            <p:ph type="title"/>
          </p:nvPr>
        </p:nvSpPr>
        <p:spPr>
          <a:xfrm>
            <a:off x="360000" y="360000"/>
            <a:ext cx="8424000" cy="4374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000">
                <a:latin typeface="Nunito SemiBold"/>
                <a:ea typeface="Nunito SemiBold"/>
                <a:cs typeface="Nunito SemiBold"/>
                <a:sym typeface="Nunito SemiBold"/>
              </a:rPr>
              <a:t>Retrouvez-nous sur</a:t>
            </a:r>
            <a:br>
              <a:rPr lang="en-GB" sz="2000"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-GB" sz="2000">
                <a:uFill>
                  <a:noFill/>
                </a:uFill>
                <a:latin typeface="Nunito SemiBold"/>
                <a:ea typeface="Nunito SemiBold"/>
                <a:cs typeface="Nunito SemiBold"/>
                <a:sym typeface="Nunito SemiBold"/>
                <a:hlinkClick r:id="rId3"/>
              </a:rPr>
              <a:t>www.changementemergent.ch</a:t>
            </a:r>
            <a:r>
              <a:rPr lang="en-GB" sz="2000">
                <a:latin typeface="Nunito SemiBold"/>
                <a:ea typeface="Nunito SemiBold"/>
                <a:cs typeface="Nunito SemiBold"/>
                <a:sym typeface="Nunito SemiBold"/>
              </a:rPr>
              <a:t> ! :)</a:t>
            </a:r>
            <a:endParaRPr sz="14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53"/>
          <p:cNvGrpSpPr/>
          <p:nvPr/>
        </p:nvGrpSpPr>
        <p:grpSpPr>
          <a:xfrm>
            <a:off x="1218316" y="676782"/>
            <a:ext cx="6707360" cy="3789936"/>
            <a:chOff x="6284136" y="4661544"/>
            <a:chExt cx="2716080" cy="1532092"/>
          </a:xfrm>
        </p:grpSpPr>
        <p:sp>
          <p:nvSpPr>
            <p:cNvPr id="233" name="Google Shape;233;p53"/>
            <p:cNvSpPr/>
            <p:nvPr/>
          </p:nvSpPr>
          <p:spPr>
            <a:xfrm>
              <a:off x="6845137" y="4809036"/>
              <a:ext cx="1692600" cy="1248000"/>
            </a:xfrm>
            <a:prstGeom prst="round2DiagRect">
              <a:avLst>
                <a:gd fmla="val 0" name="adj1"/>
                <a:gd fmla="val 14129" name="adj2"/>
              </a:avLst>
            </a:prstGeom>
            <a:solidFill>
              <a:srgbClr val="FFFCD6"/>
            </a:solidFill>
            <a:ln cap="flat" cmpd="sng" w="19050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dk1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Ici et maintenant</a:t>
              </a:r>
              <a:br>
                <a:rPr lang="en-GB" sz="1800">
                  <a:solidFill>
                    <a:schemeClr val="dk1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</a:br>
              <a:r>
                <a:rPr lang="en-GB" sz="1800">
                  <a:solidFill>
                    <a:schemeClr val="dk1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Organigramme</a:t>
              </a:r>
              <a:endParaRPr sz="18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234" name="Google Shape;234;p53"/>
            <p:cNvSpPr/>
            <p:nvPr/>
          </p:nvSpPr>
          <p:spPr>
            <a:xfrm>
              <a:off x="6284136" y="4661544"/>
              <a:ext cx="1375800" cy="7218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Pérennité</a:t>
              </a:r>
              <a:r>
                <a:rPr lang="en-GB" sz="18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 d</a:t>
              </a:r>
              <a:r>
                <a:rPr lang="en-GB" sz="18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u système</a:t>
              </a:r>
              <a:endParaRPr sz="18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Performance</a:t>
              </a:r>
              <a:endParaRPr sz="18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235" name="Google Shape;235;p53"/>
            <p:cNvSpPr/>
            <p:nvPr/>
          </p:nvSpPr>
          <p:spPr>
            <a:xfrm>
              <a:off x="7624416" y="5471836"/>
              <a:ext cx="1375800" cy="7218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18A654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Amour du métier</a:t>
              </a:r>
              <a:br>
                <a:rPr lang="en-GB" sz="1800">
                  <a:solidFill>
                    <a:srgbClr val="18A654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</a:br>
              <a:r>
                <a:rPr lang="en-GB" sz="1800">
                  <a:solidFill>
                    <a:srgbClr val="18A654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Bien commun</a:t>
              </a:r>
              <a:endParaRPr sz="1800">
                <a:solidFill>
                  <a:srgbClr val="18A654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</p:grpSp>
      <p:sp>
        <p:nvSpPr>
          <p:cNvPr id="236" name="Google Shape;236;p53"/>
          <p:cNvSpPr txBox="1"/>
          <p:nvPr/>
        </p:nvSpPr>
        <p:spPr>
          <a:xfrm>
            <a:off x="1519075" y="321625"/>
            <a:ext cx="27984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Environnement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7" name="Google Shape;237;p53"/>
          <p:cNvSpPr txBox="1"/>
          <p:nvPr/>
        </p:nvSpPr>
        <p:spPr>
          <a:xfrm>
            <a:off x="4833975" y="4466725"/>
            <a:ext cx="2798400" cy="355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Activité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8" name="Google Shape;238;p53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9" name="Google Shape;239;p53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54"/>
          <p:cNvGrpSpPr/>
          <p:nvPr/>
        </p:nvGrpSpPr>
        <p:grpSpPr>
          <a:xfrm>
            <a:off x="656903" y="359555"/>
            <a:ext cx="7830187" cy="4424375"/>
            <a:chOff x="6284136" y="4661544"/>
            <a:chExt cx="2716080" cy="1532092"/>
          </a:xfrm>
        </p:grpSpPr>
        <p:sp>
          <p:nvSpPr>
            <p:cNvPr id="245" name="Google Shape;245;p54"/>
            <p:cNvSpPr/>
            <p:nvPr/>
          </p:nvSpPr>
          <p:spPr>
            <a:xfrm>
              <a:off x="6845137" y="4809036"/>
              <a:ext cx="1692600" cy="1248000"/>
            </a:xfrm>
            <a:prstGeom prst="round2DiagRect">
              <a:avLst>
                <a:gd fmla="val 0" name="adj1"/>
                <a:gd fmla="val 14129" name="adj2"/>
              </a:avLst>
            </a:prstGeom>
            <a:solidFill>
              <a:srgbClr val="FFFCD6"/>
            </a:solidFill>
            <a:ln cap="flat" cmpd="sng" w="19050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2000">
                  <a:solidFill>
                    <a:schemeClr val="dk1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Co-construction</a:t>
              </a:r>
              <a:endParaRPr sz="20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246" name="Google Shape;246;p54"/>
            <p:cNvSpPr/>
            <p:nvPr/>
          </p:nvSpPr>
          <p:spPr>
            <a:xfrm>
              <a:off x="6284136" y="4661544"/>
              <a:ext cx="1375800" cy="7218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GB" sz="2000">
                  <a:solidFill>
                    <a:srgbClr val="D8750E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 Planifié</a:t>
              </a:r>
              <a:endParaRPr sz="2000">
                <a:solidFill>
                  <a:srgbClr val="D8750E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247" name="Google Shape;247;p54"/>
            <p:cNvSpPr/>
            <p:nvPr/>
          </p:nvSpPr>
          <p:spPr>
            <a:xfrm>
              <a:off x="7624416" y="5471836"/>
              <a:ext cx="1375800" cy="7218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18A654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Changement Émergent</a:t>
              </a:r>
              <a:endParaRPr sz="2000">
                <a:solidFill>
                  <a:srgbClr val="18A654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</p:grpSp>
      <p:sp>
        <p:nvSpPr>
          <p:cNvPr id="248" name="Google Shape;248;p54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9" name="Google Shape;249;p54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2015.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5"/>
          <p:cNvSpPr/>
          <p:nvPr/>
        </p:nvSpPr>
        <p:spPr>
          <a:xfrm>
            <a:off x="1197900" y="359550"/>
            <a:ext cx="6748200" cy="4424400"/>
          </a:xfrm>
          <a:prstGeom prst="ellipse">
            <a:avLst/>
          </a:prstGeom>
          <a:noFill/>
          <a:ln cap="flat" cmpd="sng" w="19050">
            <a:solidFill>
              <a:srgbClr val="3D85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55"/>
          <p:cNvSpPr txBox="1"/>
          <p:nvPr/>
        </p:nvSpPr>
        <p:spPr>
          <a:xfrm>
            <a:off x="1197901" y="321625"/>
            <a:ext cx="16704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Environnement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6" name="Google Shape;256;p55"/>
          <p:cNvSpPr txBox="1"/>
          <p:nvPr/>
        </p:nvSpPr>
        <p:spPr>
          <a:xfrm>
            <a:off x="6429609" y="4381354"/>
            <a:ext cx="15165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Activité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57" name="Google Shape;257;p55"/>
          <p:cNvCxnSpPr/>
          <p:nvPr/>
        </p:nvCxnSpPr>
        <p:spPr>
          <a:xfrm flipH="1">
            <a:off x="1997775" y="1044550"/>
            <a:ext cx="124500" cy="89700"/>
          </a:xfrm>
          <a:prstGeom prst="straightConnector1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58" name="Google Shape;258;p55"/>
          <p:cNvCxnSpPr/>
          <p:nvPr/>
        </p:nvCxnSpPr>
        <p:spPr>
          <a:xfrm rot="10800000">
            <a:off x="7035450" y="1057225"/>
            <a:ext cx="127200" cy="95100"/>
          </a:xfrm>
          <a:prstGeom prst="straightConnector1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59" name="Google Shape;259;p55"/>
          <p:cNvCxnSpPr/>
          <p:nvPr/>
        </p:nvCxnSpPr>
        <p:spPr>
          <a:xfrm flipH="1" rot="10800000">
            <a:off x="7170950" y="3896350"/>
            <a:ext cx="107700" cy="91200"/>
          </a:xfrm>
          <a:prstGeom prst="straightConnector1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60" name="Google Shape;260;p55"/>
          <p:cNvCxnSpPr/>
          <p:nvPr/>
        </p:nvCxnSpPr>
        <p:spPr>
          <a:xfrm>
            <a:off x="2329525" y="4227950"/>
            <a:ext cx="128700" cy="70500"/>
          </a:xfrm>
          <a:prstGeom prst="straightConnector1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261" name="Google Shape;261;p55"/>
          <p:cNvGrpSpPr/>
          <p:nvPr/>
        </p:nvGrpSpPr>
        <p:grpSpPr>
          <a:xfrm>
            <a:off x="2147351" y="1252857"/>
            <a:ext cx="4849289" cy="2739840"/>
            <a:chOff x="6284136" y="4661544"/>
            <a:chExt cx="2716080" cy="1532092"/>
          </a:xfrm>
        </p:grpSpPr>
        <p:sp>
          <p:nvSpPr>
            <p:cNvPr id="262" name="Google Shape;262;p55"/>
            <p:cNvSpPr/>
            <p:nvPr/>
          </p:nvSpPr>
          <p:spPr>
            <a:xfrm>
              <a:off x="6845137" y="4809036"/>
              <a:ext cx="1692600" cy="1248000"/>
            </a:xfrm>
            <a:prstGeom prst="round2DiagRect">
              <a:avLst>
                <a:gd fmla="val 0" name="adj1"/>
                <a:gd fmla="val 14129" name="adj2"/>
              </a:avLst>
            </a:prstGeom>
            <a:solidFill>
              <a:srgbClr val="FFFCD6"/>
            </a:solidFill>
            <a:ln cap="flat" cmpd="sng" w="19050">
              <a:solidFill>
                <a:srgbClr val="F1D30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63" name="Google Shape;263;p55"/>
            <p:cNvSpPr/>
            <p:nvPr/>
          </p:nvSpPr>
          <p:spPr>
            <a:xfrm rot="-3193">
              <a:off x="7206932" y="5294512"/>
              <a:ext cx="969000" cy="248400"/>
            </a:xfrm>
            <a:prstGeom prst="roundRect">
              <a:avLst>
                <a:gd fmla="val 16667" name="adj"/>
              </a:avLst>
            </a:prstGeom>
            <a:solidFill>
              <a:srgbClr val="F1D30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500">
                  <a:solidFill>
                    <a:schemeClr val="dk1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Contrat de </a:t>
              </a:r>
              <a:r>
                <a:rPr lang="en-GB" sz="1500">
                  <a:solidFill>
                    <a:schemeClr val="dk1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Mission</a:t>
              </a:r>
              <a:endParaRPr sz="15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264" name="Google Shape;264;p55"/>
            <p:cNvSpPr/>
            <p:nvPr/>
          </p:nvSpPr>
          <p:spPr>
            <a:xfrm>
              <a:off x="6284136" y="4661544"/>
              <a:ext cx="1375800" cy="721800"/>
            </a:xfrm>
            <a:prstGeom prst="downArrow">
              <a:avLst>
                <a:gd fmla="val 81201" name="adj1"/>
                <a:gd fmla="val 32243" name="adj2"/>
              </a:avLst>
            </a:prstGeom>
            <a:solidFill>
              <a:srgbClr val="FFFFFF"/>
            </a:solidFill>
            <a:ln cap="flat" cmpd="sng" w="28575">
              <a:solidFill>
                <a:srgbClr val="D8750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65" name="Google Shape;265;p55"/>
            <p:cNvSpPr/>
            <p:nvPr/>
          </p:nvSpPr>
          <p:spPr>
            <a:xfrm>
              <a:off x="7624416" y="5471836"/>
              <a:ext cx="1375800" cy="721800"/>
            </a:xfrm>
            <a:prstGeom prst="upArrow">
              <a:avLst>
                <a:gd fmla="val 81208" name="adj1"/>
                <a:gd fmla="val 33270" name="adj2"/>
              </a:avLst>
            </a:prstGeom>
            <a:solidFill>
              <a:srgbClr val="FFFFFF"/>
            </a:solidFill>
            <a:ln cap="flat" cmpd="sng" w="28575">
              <a:solidFill>
                <a:srgbClr val="3A91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2375" lIns="152375" spcFirstLastPara="1" rIns="152375" wrap="square" tIns="1523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300">
                <a:solidFill>
                  <a:srgbClr val="18A654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66" name="Google Shape;266;p55"/>
            <p:cNvSpPr/>
            <p:nvPr/>
          </p:nvSpPr>
          <p:spPr>
            <a:xfrm>
              <a:off x="6488038" y="4811658"/>
              <a:ext cx="968100" cy="249300"/>
            </a:xfrm>
            <a:prstGeom prst="roundRect">
              <a:avLst>
                <a:gd fmla="val 16667" name="adj"/>
              </a:avLst>
            </a:prstGeom>
            <a:solidFill>
              <a:srgbClr val="D8750E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FFFFFF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Contrat de </a:t>
              </a:r>
              <a:r>
                <a:rPr lang="en-GB" sz="1500">
                  <a:solidFill>
                    <a:srgbClr val="FFFFFF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Vision</a:t>
              </a:r>
              <a:endParaRPr sz="150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  <p:sp>
          <p:nvSpPr>
            <p:cNvPr id="267" name="Google Shape;267;p55"/>
            <p:cNvSpPr/>
            <p:nvPr/>
          </p:nvSpPr>
          <p:spPr>
            <a:xfrm>
              <a:off x="7825066" y="5810209"/>
              <a:ext cx="968100" cy="249300"/>
            </a:xfrm>
            <a:prstGeom prst="roundRect">
              <a:avLst>
                <a:gd fmla="val 16667" name="adj"/>
              </a:avLst>
            </a:prstGeom>
            <a:solidFill>
              <a:srgbClr val="18A654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FFFFFF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Contrat de </a:t>
              </a:r>
              <a:r>
                <a:rPr lang="en-GB" sz="1500">
                  <a:solidFill>
                    <a:srgbClr val="FFFFFF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Coopération</a:t>
              </a:r>
              <a:endParaRPr sz="1500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</p:txBody>
        </p:sp>
      </p:grpSp>
      <p:sp>
        <p:nvSpPr>
          <p:cNvPr id="268" name="Google Shape;268;p55"/>
          <p:cNvSpPr txBox="1"/>
          <p:nvPr/>
        </p:nvSpPr>
        <p:spPr>
          <a:xfrm>
            <a:off x="2382675" y="834450"/>
            <a:ext cx="2002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Nunito"/>
                <a:ea typeface="Nunito"/>
                <a:cs typeface="Nunito"/>
                <a:sym typeface="Nunito"/>
              </a:rPr>
              <a:t>Leader</a:t>
            </a:r>
            <a:endParaRPr sz="1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9" name="Google Shape;269;p55"/>
          <p:cNvSpPr txBox="1"/>
          <p:nvPr/>
        </p:nvSpPr>
        <p:spPr>
          <a:xfrm>
            <a:off x="4765125" y="3987550"/>
            <a:ext cx="2002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Nunito"/>
                <a:ea typeface="Nunito"/>
                <a:cs typeface="Nunito"/>
                <a:sym typeface="Nunito"/>
              </a:rPr>
              <a:t>Équipe</a:t>
            </a:r>
            <a:endParaRPr sz="1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" name="Google Shape;270;p55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1" name="Google Shape;271;p55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Laugeri 2006.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6"/>
          <p:cNvSpPr/>
          <p:nvPr/>
        </p:nvSpPr>
        <p:spPr>
          <a:xfrm>
            <a:off x="3550300" y="1247400"/>
            <a:ext cx="882600" cy="882900"/>
          </a:xfrm>
          <a:prstGeom prst="ellipse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77" name="Google Shape;277;p56"/>
          <p:cNvSpPr/>
          <p:nvPr/>
        </p:nvSpPr>
        <p:spPr>
          <a:xfrm>
            <a:off x="3550300" y="2130300"/>
            <a:ext cx="882600" cy="882900"/>
          </a:xfrm>
          <a:prstGeom prst="ellipse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78" name="Google Shape;278;p56"/>
          <p:cNvSpPr/>
          <p:nvPr/>
        </p:nvSpPr>
        <p:spPr>
          <a:xfrm>
            <a:off x="3550300" y="3013200"/>
            <a:ext cx="882600" cy="882900"/>
          </a:xfrm>
          <a:prstGeom prst="ellipse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79" name="Google Shape;279;p56"/>
          <p:cNvSpPr txBox="1"/>
          <p:nvPr/>
        </p:nvSpPr>
        <p:spPr>
          <a:xfrm>
            <a:off x="4685300" y="1487550"/>
            <a:ext cx="882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Parent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0" name="Google Shape;280;p56"/>
          <p:cNvSpPr txBox="1"/>
          <p:nvPr/>
        </p:nvSpPr>
        <p:spPr>
          <a:xfrm>
            <a:off x="4685300" y="2370450"/>
            <a:ext cx="882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Adulte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1" name="Google Shape;281;p56"/>
          <p:cNvSpPr txBox="1"/>
          <p:nvPr/>
        </p:nvSpPr>
        <p:spPr>
          <a:xfrm>
            <a:off x="4685300" y="3253350"/>
            <a:ext cx="8826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Enfant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2" name="Google Shape;282;p56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</a:t>
            </a: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. Visuel CC BY-SA</a:t>
            </a: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" name="Google Shape;283;p56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Berne 1961 (Transactional Analysis in Psychotherapy).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7"/>
          <p:cNvSpPr/>
          <p:nvPr/>
        </p:nvSpPr>
        <p:spPr>
          <a:xfrm>
            <a:off x="436188" y="1081588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89" name="Google Shape;289;p57"/>
          <p:cNvSpPr/>
          <p:nvPr/>
        </p:nvSpPr>
        <p:spPr>
          <a:xfrm>
            <a:off x="436188" y="1820996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0" name="Google Shape;290;p57"/>
          <p:cNvSpPr/>
          <p:nvPr/>
        </p:nvSpPr>
        <p:spPr>
          <a:xfrm>
            <a:off x="436188" y="2560404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1" name="Google Shape;291;p57"/>
          <p:cNvSpPr/>
          <p:nvPr/>
        </p:nvSpPr>
        <p:spPr>
          <a:xfrm>
            <a:off x="1924483" y="1081588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2" name="Google Shape;292;p57"/>
          <p:cNvSpPr/>
          <p:nvPr/>
        </p:nvSpPr>
        <p:spPr>
          <a:xfrm>
            <a:off x="1924483" y="1820996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3" name="Google Shape;293;p57"/>
          <p:cNvSpPr/>
          <p:nvPr/>
        </p:nvSpPr>
        <p:spPr>
          <a:xfrm>
            <a:off x="1924483" y="2560404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4" name="Google Shape;294;p57"/>
          <p:cNvSpPr/>
          <p:nvPr/>
        </p:nvSpPr>
        <p:spPr>
          <a:xfrm>
            <a:off x="6556513" y="1081588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5" name="Google Shape;295;p57"/>
          <p:cNvSpPr/>
          <p:nvPr/>
        </p:nvSpPr>
        <p:spPr>
          <a:xfrm>
            <a:off x="6556513" y="1820996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6" name="Google Shape;296;p57"/>
          <p:cNvSpPr/>
          <p:nvPr/>
        </p:nvSpPr>
        <p:spPr>
          <a:xfrm>
            <a:off x="6556513" y="2560404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7" name="Google Shape;297;p57"/>
          <p:cNvSpPr/>
          <p:nvPr/>
        </p:nvSpPr>
        <p:spPr>
          <a:xfrm>
            <a:off x="8044808" y="1081588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8" name="Google Shape;298;p57"/>
          <p:cNvSpPr/>
          <p:nvPr/>
        </p:nvSpPr>
        <p:spPr>
          <a:xfrm>
            <a:off x="8044808" y="1820996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99" name="Google Shape;299;p57"/>
          <p:cNvSpPr/>
          <p:nvPr/>
        </p:nvSpPr>
        <p:spPr>
          <a:xfrm>
            <a:off x="8044808" y="2560404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00" name="Google Shape;300;p57"/>
          <p:cNvSpPr/>
          <p:nvPr/>
        </p:nvSpPr>
        <p:spPr>
          <a:xfrm>
            <a:off x="3458250" y="1081588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01" name="Google Shape;301;p57"/>
          <p:cNvSpPr/>
          <p:nvPr/>
        </p:nvSpPr>
        <p:spPr>
          <a:xfrm>
            <a:off x="3458250" y="1820996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02" name="Google Shape;302;p57"/>
          <p:cNvSpPr/>
          <p:nvPr/>
        </p:nvSpPr>
        <p:spPr>
          <a:xfrm>
            <a:off x="3458250" y="2560404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03" name="Google Shape;303;p57"/>
          <p:cNvSpPr/>
          <p:nvPr/>
        </p:nvSpPr>
        <p:spPr>
          <a:xfrm>
            <a:off x="4946546" y="1081588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P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04" name="Google Shape;304;p57"/>
          <p:cNvSpPr/>
          <p:nvPr/>
        </p:nvSpPr>
        <p:spPr>
          <a:xfrm>
            <a:off x="4946546" y="1820996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A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05" name="Google Shape;305;p57"/>
          <p:cNvSpPr/>
          <p:nvPr/>
        </p:nvSpPr>
        <p:spPr>
          <a:xfrm>
            <a:off x="4946546" y="2560404"/>
            <a:ext cx="739200" cy="739500"/>
          </a:xfrm>
          <a:prstGeom prst="ellipse">
            <a:avLst/>
          </a:prstGeom>
          <a:noFill/>
          <a:ln cap="flat" cmpd="sng" w="190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B5394"/>
                </a:solidFill>
                <a:latin typeface="Nunito Medium"/>
                <a:ea typeface="Nunito Medium"/>
                <a:cs typeface="Nunito Medium"/>
                <a:sym typeface="Nunito Medium"/>
              </a:rPr>
              <a:t>E</a:t>
            </a:r>
            <a:endParaRPr sz="1500">
              <a:solidFill>
                <a:srgbClr val="0B5394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306" name="Google Shape;306;p57"/>
          <p:cNvCxnSpPr/>
          <p:nvPr/>
        </p:nvCxnSpPr>
        <p:spPr>
          <a:xfrm>
            <a:off x="3046149" y="953850"/>
            <a:ext cx="0" cy="323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57"/>
          <p:cNvCxnSpPr/>
          <p:nvPr/>
        </p:nvCxnSpPr>
        <p:spPr>
          <a:xfrm>
            <a:off x="1289950" y="2107700"/>
            <a:ext cx="509400" cy="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08" name="Google Shape;308;p57"/>
          <p:cNvCxnSpPr/>
          <p:nvPr/>
        </p:nvCxnSpPr>
        <p:spPr>
          <a:xfrm>
            <a:off x="1300525" y="2273800"/>
            <a:ext cx="509400" cy="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09" name="Google Shape;309;p57"/>
          <p:cNvCxnSpPr/>
          <p:nvPr/>
        </p:nvCxnSpPr>
        <p:spPr>
          <a:xfrm>
            <a:off x="4317288" y="2190750"/>
            <a:ext cx="509400" cy="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10" name="Google Shape;310;p57"/>
          <p:cNvCxnSpPr/>
          <p:nvPr/>
        </p:nvCxnSpPr>
        <p:spPr>
          <a:xfrm flipH="1" rot="10800000">
            <a:off x="4333200" y="1464600"/>
            <a:ext cx="477600" cy="145230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11" name="Google Shape;311;p57"/>
          <p:cNvCxnSpPr/>
          <p:nvPr/>
        </p:nvCxnSpPr>
        <p:spPr>
          <a:xfrm flipH="1" rot="10800000">
            <a:off x="7431450" y="1655325"/>
            <a:ext cx="477600" cy="14523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dash"/>
            <a:round/>
            <a:headEnd len="med" w="med" type="stealth"/>
            <a:tailEnd len="med" w="med" type="none"/>
          </a:ln>
        </p:spPr>
      </p:cxnSp>
      <p:cxnSp>
        <p:nvCxnSpPr>
          <p:cNvPr id="312" name="Google Shape;312;p57"/>
          <p:cNvCxnSpPr/>
          <p:nvPr/>
        </p:nvCxnSpPr>
        <p:spPr>
          <a:xfrm flipH="1" rot="10800000">
            <a:off x="7431450" y="1273875"/>
            <a:ext cx="477600" cy="1452300"/>
          </a:xfrm>
          <a:prstGeom prst="straightConnector1">
            <a:avLst/>
          </a:prstGeom>
          <a:noFill/>
          <a:ln cap="flat" cmpd="sng" w="19050">
            <a:solidFill>
              <a:srgbClr val="0B5394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313" name="Google Shape;313;p57"/>
          <p:cNvCxnSpPr/>
          <p:nvPr/>
        </p:nvCxnSpPr>
        <p:spPr>
          <a:xfrm>
            <a:off x="7410263" y="2107700"/>
            <a:ext cx="509400" cy="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14" name="Google Shape;314;p57"/>
          <p:cNvCxnSpPr/>
          <p:nvPr/>
        </p:nvCxnSpPr>
        <p:spPr>
          <a:xfrm>
            <a:off x="7420838" y="2273800"/>
            <a:ext cx="509400" cy="0"/>
          </a:xfrm>
          <a:prstGeom prst="straightConnector1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315" name="Google Shape;315;p57"/>
          <p:cNvCxnSpPr/>
          <p:nvPr/>
        </p:nvCxnSpPr>
        <p:spPr>
          <a:xfrm>
            <a:off x="6094887" y="953850"/>
            <a:ext cx="0" cy="323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6" name="Google Shape;316;p57"/>
          <p:cNvSpPr txBox="1"/>
          <p:nvPr/>
        </p:nvSpPr>
        <p:spPr>
          <a:xfrm>
            <a:off x="359987" y="3787050"/>
            <a:ext cx="2686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Transactions parallèles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7" name="Google Shape;317;p57"/>
          <p:cNvSpPr txBox="1"/>
          <p:nvPr/>
        </p:nvSpPr>
        <p:spPr>
          <a:xfrm>
            <a:off x="3227412" y="3787050"/>
            <a:ext cx="2686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Transactions croisées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8" name="Google Shape;318;p57"/>
          <p:cNvSpPr txBox="1"/>
          <p:nvPr/>
        </p:nvSpPr>
        <p:spPr>
          <a:xfrm>
            <a:off x="6094837" y="3787050"/>
            <a:ext cx="2686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7200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Transactions à double fond</a:t>
            </a:r>
            <a:endParaRPr sz="16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9" name="Google Shape;319;p57"/>
          <p:cNvSpPr txBox="1"/>
          <p:nvPr/>
        </p:nvSpPr>
        <p:spPr>
          <a:xfrm>
            <a:off x="3518225" y="4925725"/>
            <a:ext cx="56259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Laugeri, Oswald, Balli. Les clés du dialogue hiérarchique. InterEditions 2024. Visuel CC BY-SA. https://doi.org/10.5281/zenodo.10727057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0" name="Google Shape;320;p57"/>
          <p:cNvSpPr txBox="1"/>
          <p:nvPr/>
        </p:nvSpPr>
        <p:spPr>
          <a:xfrm>
            <a:off x="0" y="4925725"/>
            <a:ext cx="3518100" cy="217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  <p:txBody>
          <a:bodyPr anchorCtr="0" anchor="b" bIns="72000" lIns="72000" spcFirstLastPara="1" rIns="72000" wrap="square" tIns="72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B7B7B7"/>
                </a:solidFill>
                <a:latin typeface="Nunito"/>
                <a:ea typeface="Nunito"/>
                <a:cs typeface="Nunito"/>
                <a:sym typeface="Nunito"/>
              </a:rPr>
              <a:t>Adapté de Berne 1961 (Transactional Analysis in Psychotherapy).</a:t>
            </a:r>
            <a:endParaRPr sz="700">
              <a:solidFill>
                <a:srgbClr val="B7B7B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