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68" r:id="rId3"/>
    <p:sldId id="267" r:id="rId4"/>
    <p:sldId id="275" r:id="rId5"/>
    <p:sldId id="277" r:id="rId6"/>
    <p:sldId id="276" r:id="rId7"/>
    <p:sldId id="260" r:id="rId8"/>
    <p:sldId id="278" r:id="rId9"/>
    <p:sldId id="279" r:id="rId10"/>
    <p:sldId id="273" r:id="rId11"/>
    <p:sldId id="270" r:id="rId12"/>
    <p:sldId id="280" r:id="rId13"/>
    <p:sldId id="281" r:id="rId14"/>
    <p:sldId id="272" r:id="rId15"/>
    <p:sldId id="282" r:id="rId16"/>
    <p:sldId id="283" r:id="rId17"/>
    <p:sldId id="284" r:id="rId18"/>
    <p:sldId id="269" r:id="rId19"/>
    <p:sldId id="262" r:id="rId20"/>
    <p:sldId id="274" r:id="rId21"/>
    <p:sldId id="259" r:id="rId22"/>
    <p:sldId id="263" r:id="rId23"/>
    <p:sldId id="266" r:id="rId24"/>
    <p:sldId id="271" r:id="rId25"/>
    <p:sldId id="257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A0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95"/>
    <p:restoredTop sz="94434"/>
  </p:normalViewPr>
  <p:slideViewPr>
    <p:cSldViewPr snapToGrid="0">
      <p:cViewPr varScale="1">
        <p:scale>
          <a:sx n="83" d="100"/>
          <a:sy n="83" d="100"/>
        </p:scale>
        <p:origin x="216" y="5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6327ed633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6327ed633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205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474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237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639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83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149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063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884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5" name="Google Shape;55;p13">
            <a:extLst>
              <a:ext uri="{FF2B5EF4-FFF2-40B4-BE49-F238E27FC236}">
                <a16:creationId xmlns:a16="http://schemas.microsoft.com/office/drawing/2014/main" id="{6B6DA104-D2AF-1344-9C6A-E2FE33E0A156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52157" y="86683"/>
            <a:ext cx="1569001" cy="1125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93DBFF9-B7DD-344F-846E-ACF0A655C1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69788" y="139793"/>
            <a:ext cx="1451370" cy="11164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1.png"/><Relationship Id="rId4" Type="http://schemas.openxmlformats.org/officeDocument/2006/relationships/image" Target="../media/image28.jpg"/><Relationship Id="rId9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3.jpg"/><Relationship Id="rId18" Type="http://schemas.openxmlformats.org/officeDocument/2006/relationships/image" Target="../media/image48.gif"/><Relationship Id="rId26" Type="http://schemas.openxmlformats.org/officeDocument/2006/relationships/image" Target="../media/image56.png"/><Relationship Id="rId3" Type="http://schemas.openxmlformats.org/officeDocument/2006/relationships/image" Target="../media/image38.png"/><Relationship Id="rId21" Type="http://schemas.openxmlformats.org/officeDocument/2006/relationships/image" Target="../media/image51.jpg"/><Relationship Id="rId7" Type="http://schemas.openxmlformats.org/officeDocument/2006/relationships/image" Target="../media/image4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55.jp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6.jp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41.png"/><Relationship Id="rId24" Type="http://schemas.openxmlformats.org/officeDocument/2006/relationships/image" Target="../media/image54.jpg"/><Relationship Id="rId5" Type="http://schemas.openxmlformats.org/officeDocument/2006/relationships/image" Target="../media/image39.png"/><Relationship Id="rId15" Type="http://schemas.openxmlformats.org/officeDocument/2006/relationships/image" Target="../media/image45.jpg"/><Relationship Id="rId23" Type="http://schemas.openxmlformats.org/officeDocument/2006/relationships/image" Target="../media/image53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3145" y="3741660"/>
            <a:ext cx="1039626" cy="1039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499" y="4026312"/>
            <a:ext cx="1569000" cy="64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22537" y="3865536"/>
            <a:ext cx="1810906" cy="120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98481" y="3912747"/>
            <a:ext cx="1039626" cy="869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542A8-6758-A14F-916A-3861E6B5E4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236" y="1239687"/>
            <a:ext cx="8520600" cy="1419555"/>
          </a:xfrm>
        </p:spPr>
        <p:txBody>
          <a:bodyPr/>
          <a:lstStyle/>
          <a:p>
            <a:r>
              <a:rPr lang="en-US" sz="2800" dirty="0"/>
              <a:t>The challenges in data sharing across disciplines and countries highlighted through the PARSEC project</a:t>
            </a:r>
            <a:r>
              <a:rPr lang="en-AU" sz="2800" dirty="0"/>
              <a:t> </a:t>
            </a:r>
            <a:endParaRPr lang="en-US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4E68C8-B4DE-D343-8C18-95EE1D6B7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604" y="2752686"/>
            <a:ext cx="5262245" cy="1219903"/>
          </a:xfrm>
        </p:spPr>
        <p:txBody>
          <a:bodyPr/>
          <a:lstStyle/>
          <a:p>
            <a:r>
              <a:rPr lang="en-US" sz="1800" dirty="0"/>
              <a:t>Alison Specht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Terrestrial Ecosystem Research Network, the University of Queensland, Australia</a:t>
            </a:r>
            <a:endParaRPr lang="en-US" sz="1600" baseline="30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499EAF-F73A-8741-BB92-241F7844C1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236" y="81766"/>
            <a:ext cx="2588491" cy="8996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9455B0-3FD9-6744-BE31-D0ECB0B1EF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9904" y="2417165"/>
            <a:ext cx="3366932" cy="12199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B4EFD-1835-2243-B9B7-2DB11BE3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343" y="222988"/>
            <a:ext cx="7144177" cy="1047027"/>
          </a:xfrm>
        </p:spPr>
        <p:txBody>
          <a:bodyPr/>
          <a:lstStyle/>
          <a:p>
            <a:r>
              <a:rPr lang="en-US" sz="2400" dirty="0">
                <a:solidFill>
                  <a:srgbClr val="0070C0"/>
                </a:solidFill>
              </a:rPr>
              <a:t>1. Working together across large geographic boundaries </a:t>
            </a:r>
            <a:endParaRPr lang="en-US" dirty="0">
              <a:solidFill>
                <a:srgbClr val="0070C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5F8485-B771-C044-AB28-7D803CC09916}"/>
              </a:ext>
            </a:extLst>
          </p:cNvPr>
          <p:cNvGrpSpPr/>
          <p:nvPr/>
        </p:nvGrpSpPr>
        <p:grpSpPr>
          <a:xfrm>
            <a:off x="5357813" y="3057525"/>
            <a:ext cx="3464798" cy="2032376"/>
            <a:chOff x="299343" y="1032340"/>
            <a:chExt cx="3493062" cy="225015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2C355FA-7CAD-174D-92EF-9237A7A12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9343" y="1032340"/>
              <a:ext cx="3493062" cy="225015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B87904A-F475-384F-A934-7906DF3D4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28312" y="1880924"/>
              <a:ext cx="514851" cy="552988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A461800-04FE-C442-8AD7-656C191E582A}"/>
              </a:ext>
            </a:extLst>
          </p:cNvPr>
          <p:cNvSpPr txBox="1"/>
          <p:nvPr/>
        </p:nvSpPr>
        <p:spPr>
          <a:xfrm>
            <a:off x="289736" y="1242430"/>
            <a:ext cx="853287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To give you a picture of the challenges this sort of group presents I give some outcomes from a paper in preparation (Specht &amp; </a:t>
            </a:r>
            <a:r>
              <a:rPr lang="en-US" sz="1800" dirty="0" err="1"/>
              <a:t>Crowston</a:t>
            </a:r>
            <a:r>
              <a:rPr lang="en-US" sz="1800" dirty="0"/>
              <a:t>),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22 small working groups (11-28 members)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average of 4 ± 0.5 countries per group, range 1-10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average of 6 ± 0.4 disciplines per group, range 2-10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1800" dirty="0"/>
              <a:t>average proportion of women in each group 31.5 ± 4%, range 0-65%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27256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0BF2E4B-1425-3344-B1AC-7F98935C068A}"/>
              </a:ext>
            </a:extLst>
          </p:cNvPr>
          <p:cNvSpPr txBox="1">
            <a:spLocks/>
          </p:cNvSpPr>
          <p:nvPr/>
        </p:nvSpPr>
        <p:spPr>
          <a:xfrm>
            <a:off x="299343" y="222988"/>
            <a:ext cx="7144177" cy="1047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0070C0"/>
                </a:solidFill>
              </a:rPr>
              <a:t>1. Working together across large geographic boundaries – some inherent negatives 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BB25A4-47E3-E143-A8D1-523A9847B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55" y="1443038"/>
            <a:ext cx="7958619" cy="30523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9146D47-D21C-EF47-95A0-8871EAC2C3BA}"/>
              </a:ext>
            </a:extLst>
          </p:cNvPr>
          <p:cNvSpPr/>
          <p:nvPr/>
        </p:nvSpPr>
        <p:spPr>
          <a:xfrm>
            <a:off x="4504649" y="1208373"/>
            <a:ext cx="4572000" cy="3712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26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0BF2E4B-1425-3344-B1AC-7F98935C068A}"/>
              </a:ext>
            </a:extLst>
          </p:cNvPr>
          <p:cNvSpPr txBox="1">
            <a:spLocks/>
          </p:cNvSpPr>
          <p:nvPr/>
        </p:nvSpPr>
        <p:spPr>
          <a:xfrm>
            <a:off x="299343" y="222988"/>
            <a:ext cx="7144177" cy="1047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0070C0"/>
                </a:solidFill>
              </a:rPr>
              <a:t>1. Working together across large geographic boundaries – some inherent negatives 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BB25A4-47E3-E143-A8D1-523A9847B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55" y="1443038"/>
            <a:ext cx="7958619" cy="305236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58004D8-2038-5944-8C7F-EB2C53EF878A}"/>
              </a:ext>
            </a:extLst>
          </p:cNvPr>
          <p:cNvGrpSpPr/>
          <p:nvPr/>
        </p:nvGrpSpPr>
        <p:grpSpPr>
          <a:xfrm>
            <a:off x="4504649" y="1208373"/>
            <a:ext cx="4572000" cy="3712139"/>
            <a:chOff x="4504649" y="1208373"/>
            <a:chExt cx="4572000" cy="371213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9146D47-D21C-EF47-95A0-8871EAC2C3BA}"/>
                </a:ext>
              </a:extLst>
            </p:cNvPr>
            <p:cNvSpPr/>
            <p:nvPr/>
          </p:nvSpPr>
          <p:spPr>
            <a:xfrm>
              <a:off x="4504649" y="1208373"/>
              <a:ext cx="4572000" cy="37121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3A253BD-B301-BB46-AFC8-B385AF2A9F73}"/>
                </a:ext>
              </a:extLst>
            </p:cNvPr>
            <p:cNvSpPr txBox="1"/>
            <p:nvPr/>
          </p:nvSpPr>
          <p:spPr>
            <a:xfrm>
              <a:off x="4751623" y="2159880"/>
              <a:ext cx="4078051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0070C0"/>
                  </a:solidFill>
                </a:rPr>
                <a:t>In international  and multi-disciplinary teams like PARSEC it can be challenging, at least at the start</a:t>
              </a: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73501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0BF2E4B-1425-3344-B1AC-7F98935C068A}"/>
              </a:ext>
            </a:extLst>
          </p:cNvPr>
          <p:cNvSpPr txBox="1">
            <a:spLocks/>
          </p:cNvSpPr>
          <p:nvPr/>
        </p:nvSpPr>
        <p:spPr>
          <a:xfrm>
            <a:off x="299343" y="222988"/>
            <a:ext cx="7144177" cy="1047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0070C0"/>
                </a:solidFill>
              </a:rPr>
              <a:t>1. Working together across large geographic boundaries – some inherent negatives 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BB25A4-47E3-E143-A8D1-523A9847B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55" y="1443038"/>
            <a:ext cx="7958619" cy="305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70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59819D-F88D-6943-BA81-9931F9731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55" y="1443038"/>
            <a:ext cx="7958619" cy="305236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0BF2E4B-1425-3344-B1AC-7F98935C068A}"/>
              </a:ext>
            </a:extLst>
          </p:cNvPr>
          <p:cNvSpPr txBox="1">
            <a:spLocks/>
          </p:cNvSpPr>
          <p:nvPr/>
        </p:nvSpPr>
        <p:spPr>
          <a:xfrm>
            <a:off x="299343" y="222988"/>
            <a:ext cx="7144177" cy="1047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0070C0"/>
                </a:solidFill>
              </a:rPr>
              <a:t>1. Working together across large geographic boundaries – some positives 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1B7A79-953B-8D48-9EBC-45A00C15C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05" y="1536699"/>
            <a:ext cx="8165542" cy="313172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ADCD479-669B-784C-9C58-24ABB7A83B99}"/>
              </a:ext>
            </a:extLst>
          </p:cNvPr>
          <p:cNvSpPr/>
          <p:nvPr/>
        </p:nvSpPr>
        <p:spPr>
          <a:xfrm>
            <a:off x="4443413" y="1222969"/>
            <a:ext cx="4572000" cy="375918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44B20A-42F0-4A4D-93D1-D2256C3D9C02}"/>
              </a:ext>
            </a:extLst>
          </p:cNvPr>
          <p:cNvSpPr/>
          <p:nvPr/>
        </p:nvSpPr>
        <p:spPr>
          <a:xfrm>
            <a:off x="4443413" y="1222969"/>
            <a:ext cx="4572000" cy="3759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493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59819D-F88D-6943-BA81-9931F9731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55" y="1443038"/>
            <a:ext cx="7958619" cy="305236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0BF2E4B-1425-3344-B1AC-7F98935C068A}"/>
              </a:ext>
            </a:extLst>
          </p:cNvPr>
          <p:cNvSpPr txBox="1">
            <a:spLocks/>
          </p:cNvSpPr>
          <p:nvPr/>
        </p:nvSpPr>
        <p:spPr>
          <a:xfrm>
            <a:off x="299343" y="222988"/>
            <a:ext cx="7144177" cy="1047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0070C0"/>
                </a:solidFill>
              </a:rPr>
              <a:t>1. Working together across large geographic boundaries – some positives 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1B7A79-953B-8D48-9EBC-45A00C15C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05" y="1536699"/>
            <a:ext cx="8165542" cy="313172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ADCD479-669B-784C-9C58-24ABB7A83B99}"/>
              </a:ext>
            </a:extLst>
          </p:cNvPr>
          <p:cNvSpPr/>
          <p:nvPr/>
        </p:nvSpPr>
        <p:spPr>
          <a:xfrm>
            <a:off x="4443413" y="1222969"/>
            <a:ext cx="4572000" cy="375918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44B20A-42F0-4A4D-93D1-D2256C3D9C02}"/>
              </a:ext>
            </a:extLst>
          </p:cNvPr>
          <p:cNvSpPr/>
          <p:nvPr/>
        </p:nvSpPr>
        <p:spPr>
          <a:xfrm>
            <a:off x="4443413" y="1222969"/>
            <a:ext cx="4572000" cy="3759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0B6F6A-D8DE-DA4D-9B21-FC8672D0E1F4}"/>
              </a:ext>
            </a:extLst>
          </p:cNvPr>
          <p:cNvSpPr txBox="1"/>
          <p:nvPr/>
        </p:nvSpPr>
        <p:spPr>
          <a:xfrm>
            <a:off x="5330398" y="2269996"/>
            <a:ext cx="279803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...but once you get to produce work of value things look up: this can be managed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33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59819D-F88D-6943-BA81-9931F9731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55" y="1443038"/>
            <a:ext cx="7958619" cy="305236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0BF2E4B-1425-3344-B1AC-7F98935C068A}"/>
              </a:ext>
            </a:extLst>
          </p:cNvPr>
          <p:cNvSpPr txBox="1">
            <a:spLocks/>
          </p:cNvSpPr>
          <p:nvPr/>
        </p:nvSpPr>
        <p:spPr>
          <a:xfrm>
            <a:off x="299343" y="222988"/>
            <a:ext cx="7144177" cy="1047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0070C0"/>
                </a:solidFill>
              </a:rPr>
              <a:t>1. Working together across large geographic boundaries – some positives 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1B7A79-953B-8D48-9EBC-45A00C15C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05" y="1536699"/>
            <a:ext cx="8165542" cy="313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55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59819D-F88D-6943-BA81-9931F9731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55" y="1443038"/>
            <a:ext cx="7958619" cy="305236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0BF2E4B-1425-3344-B1AC-7F98935C068A}"/>
              </a:ext>
            </a:extLst>
          </p:cNvPr>
          <p:cNvSpPr txBox="1">
            <a:spLocks/>
          </p:cNvSpPr>
          <p:nvPr/>
        </p:nvSpPr>
        <p:spPr>
          <a:xfrm>
            <a:off x="299343" y="222988"/>
            <a:ext cx="7144177" cy="1047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0070C0"/>
                </a:solidFill>
              </a:rPr>
              <a:t>1. Working together across large geographic boundaries – some positives 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1B7A79-953B-8D48-9EBC-45A00C15C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05" y="1536699"/>
            <a:ext cx="8165542" cy="313172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ADCD479-669B-784C-9C58-24ABB7A83B99}"/>
              </a:ext>
            </a:extLst>
          </p:cNvPr>
          <p:cNvSpPr/>
          <p:nvPr/>
        </p:nvSpPr>
        <p:spPr>
          <a:xfrm>
            <a:off x="4443413" y="1222969"/>
            <a:ext cx="4572000" cy="375918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22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257BC30-6056-4F4C-95A5-D9D6AC900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9997" y="2132206"/>
            <a:ext cx="1713745" cy="12853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EB4EFD-1835-2243-B9B7-2DB11BE3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93641"/>
            <a:ext cx="7144177" cy="1047027"/>
          </a:xfrm>
        </p:spPr>
        <p:txBody>
          <a:bodyPr/>
          <a:lstStyle/>
          <a:p>
            <a:r>
              <a:rPr lang="en-US" sz="2400" dirty="0">
                <a:solidFill>
                  <a:srgbClr val="0070C0"/>
                </a:solidFill>
              </a:rPr>
              <a:t>1. Working together across large geographic boundaries – in PARSEC we aim for: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19E002-9992-8A43-B468-7FC98EEBAD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89071"/>
            <a:ext cx="6398471" cy="378292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b="1" dirty="0"/>
              <a:t>Good communication </a:t>
            </a:r>
            <a:r>
              <a:rPr lang="en-US" sz="2000" dirty="0"/>
              <a:t>across the teams and countries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b="1" dirty="0"/>
              <a:t>Access</a:t>
            </a:r>
            <a:r>
              <a:rPr lang="en-US" sz="2000" dirty="0"/>
              <a:t> for all team members to working spaces and files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b="1" dirty="0"/>
              <a:t>Good data and information management </a:t>
            </a:r>
            <a:r>
              <a:rPr lang="en-US" sz="2000" dirty="0"/>
              <a:t>through the entire research life cycle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b="1" dirty="0"/>
              <a:t>A learning environment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b="1" dirty="0"/>
              <a:t>Output</a:t>
            </a:r>
            <a:r>
              <a:rPr lang="en-US" sz="2000" dirty="0"/>
              <a:t> in which all members are part (not necessarily all at once), e.g. conferences, posters, papers.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b="1" dirty="0"/>
          </a:p>
        </p:txBody>
      </p:sp>
      <p:pic>
        <p:nvPicPr>
          <p:cNvPr id="5" name="Picture 4" descr="A person wearing glasses&#10;&#10;Description automatically generated">
            <a:extLst>
              <a:ext uri="{FF2B5EF4-FFF2-40B4-BE49-F238E27FC236}">
                <a16:creationId xmlns:a16="http://schemas.microsoft.com/office/drawing/2014/main" id="{A0A5E651-88D1-694E-9793-9351BF444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735" y="1239249"/>
            <a:ext cx="1973007" cy="1134077"/>
          </a:xfrm>
          <a:prstGeom prst="rect">
            <a:avLst/>
          </a:prstGeom>
        </p:spPr>
      </p:pic>
      <p:pic>
        <p:nvPicPr>
          <p:cNvPr id="9" name="Picture 8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5749D0B9-5668-F14D-94A2-6AE840F1A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1102" y="3417515"/>
            <a:ext cx="2072640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89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B4EFD-1835-2243-B9B7-2DB11BE3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99" y="204087"/>
            <a:ext cx="7387317" cy="933832"/>
          </a:xfrm>
        </p:spPr>
        <p:txBody>
          <a:bodyPr/>
          <a:lstStyle/>
          <a:p>
            <a:r>
              <a:rPr lang="en-US" sz="2400" dirty="0">
                <a:solidFill>
                  <a:srgbClr val="0070C0"/>
                </a:solidFill>
              </a:rPr>
              <a:t>1. Working together across large geographic boundaries </a:t>
            </a:r>
            <a:r>
              <a:rPr lang="en-US" sz="2400" dirty="0">
                <a:solidFill>
                  <a:srgbClr val="71A03E"/>
                </a:solidFill>
              </a:rPr>
              <a:t>– how we are doing it (in times of covid)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19E002-9992-8A43-B468-7FC98EEBAD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0398" y="1157908"/>
            <a:ext cx="4353978" cy="3985591"/>
          </a:xfrm>
        </p:spPr>
        <p:txBody>
          <a:bodyPr/>
          <a:lstStyle/>
          <a:p>
            <a:pPr marL="1143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800" dirty="0">
                <a:solidFill>
                  <a:srgbClr val="0070C0"/>
                </a:solidFill>
              </a:rPr>
              <a:t>Communication and information sharing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dirty="0"/>
              <a:t>Fortnightly meetings (zoom)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dirty="0"/>
              <a:t>Task-oriented meetings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dirty="0"/>
              <a:t>Google Drive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dirty="0"/>
              <a:t>Slack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dirty="0"/>
              <a:t>Zotero</a:t>
            </a:r>
          </a:p>
          <a:p>
            <a:pPr marL="114300" indent="0">
              <a:spcBef>
                <a:spcPts val="600"/>
              </a:spcBef>
              <a:buNone/>
            </a:pPr>
            <a:r>
              <a:rPr lang="en-US" sz="1800" dirty="0">
                <a:solidFill>
                  <a:srgbClr val="0070C0"/>
                </a:solidFill>
              </a:rPr>
              <a:t>Data and code sharing</a:t>
            </a:r>
          </a:p>
          <a:p>
            <a:r>
              <a:rPr lang="en-US" sz="1600" dirty="0"/>
              <a:t>Open Science Framework</a:t>
            </a:r>
          </a:p>
          <a:p>
            <a:r>
              <a:rPr lang="en-US" sz="1600" dirty="0"/>
              <a:t>Amazon Web Services</a:t>
            </a:r>
          </a:p>
          <a:p>
            <a:pPr marL="731838" lvl="1" indent="-285750">
              <a:lnSpc>
                <a:spcPct val="100000"/>
              </a:lnSpc>
              <a:spcBef>
                <a:spcPts val="0"/>
              </a:spcBef>
              <a:buSzPct val="100000"/>
              <a:buBlip>
                <a:blip r:embed="rId2"/>
              </a:buBlip>
            </a:pPr>
            <a:r>
              <a:rPr lang="en-US" sz="1600" dirty="0" err="1"/>
              <a:t>Organisation</a:t>
            </a:r>
            <a:r>
              <a:rPr lang="en-US" sz="1600" dirty="0"/>
              <a:t>, Lake Formation, EC2</a:t>
            </a:r>
          </a:p>
          <a:p>
            <a:r>
              <a:rPr lang="en-US" sz="1600" dirty="0" err="1"/>
              <a:t>Github</a:t>
            </a:r>
            <a:endParaRPr lang="en-US" sz="1600" dirty="0"/>
          </a:p>
          <a:p>
            <a:r>
              <a:rPr lang="en-US" sz="1600" dirty="0" err="1"/>
              <a:t>Zenodo</a:t>
            </a:r>
            <a:endParaRPr lang="en-US" sz="1600" dirty="0"/>
          </a:p>
          <a:p>
            <a:endParaRPr lang="en-US" dirty="0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6DCC4645-4F19-E742-84B2-43468579A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57909"/>
            <a:ext cx="2884236" cy="2827682"/>
          </a:xfrm>
          <a:prstGeom prst="rect">
            <a:avLst/>
          </a:prstGeom>
        </p:spPr>
      </p:pic>
      <p:pic>
        <p:nvPicPr>
          <p:cNvPr id="10" name="Picture 9" descr="A cat sitting on top of a desk&#10;&#10;Description automatically generated">
            <a:extLst>
              <a:ext uri="{FF2B5EF4-FFF2-40B4-BE49-F238E27FC236}">
                <a16:creationId xmlns:a16="http://schemas.microsoft.com/office/drawing/2014/main" id="{15F4A8A6-03D3-BA4D-9F08-31A664DEE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9017" y="3656399"/>
            <a:ext cx="1075280" cy="1276349"/>
          </a:xfrm>
          <a:prstGeom prst="rect">
            <a:avLst/>
          </a:prstGeom>
        </p:spPr>
      </p:pic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2424442-BD97-0F4F-B9C8-63C1EEE00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4267" y="1645310"/>
            <a:ext cx="2165406" cy="2119334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04FDD213-7B8C-B64C-943F-4EEF5939CE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5766" y="2833435"/>
            <a:ext cx="2523766" cy="1736208"/>
          </a:xfrm>
          <a:prstGeom prst="rect">
            <a:avLst/>
          </a:prstGeom>
        </p:spPr>
      </p:pic>
      <p:pic>
        <p:nvPicPr>
          <p:cNvPr id="16" name="Picture 15" descr="A picture containing knife&#10;&#10;Description automatically generated">
            <a:extLst>
              <a:ext uri="{FF2B5EF4-FFF2-40B4-BE49-F238E27FC236}">
                <a16:creationId xmlns:a16="http://schemas.microsoft.com/office/drawing/2014/main" id="{0FE2EC5A-0CC6-754D-B334-E1BC69725D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4556" y="4360605"/>
            <a:ext cx="2328238" cy="550766"/>
          </a:xfrm>
          <a:prstGeom prst="rect">
            <a:avLst/>
          </a:prstGeom>
        </p:spPr>
      </p:pic>
      <p:pic>
        <p:nvPicPr>
          <p:cNvPr id="17" name="Google Shape;55;p13">
            <a:extLst>
              <a:ext uri="{FF2B5EF4-FFF2-40B4-BE49-F238E27FC236}">
                <a16:creationId xmlns:a16="http://schemas.microsoft.com/office/drawing/2014/main" id="{11F1686B-2F45-624C-903C-84BC4CD9B79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52157" y="86683"/>
            <a:ext cx="1569001" cy="112566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18BD295F-AD43-7349-87DE-15F50304653F}"/>
              </a:ext>
            </a:extLst>
          </p:cNvPr>
          <p:cNvSpPr txBox="1"/>
          <p:nvPr/>
        </p:nvSpPr>
        <p:spPr>
          <a:xfrm>
            <a:off x="4395444" y="4626043"/>
            <a:ext cx="2794000" cy="30670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en-US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https://</a:t>
            </a:r>
            <a:r>
              <a:rPr lang="en-US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github.com</a:t>
            </a:r>
            <a:r>
              <a:rPr lang="en-US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  <a:r>
              <a:rPr lang="en-US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PARSECworld</a:t>
            </a:r>
            <a:endParaRPr lang="en-US" dirty="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5445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9C5AE9-A146-714A-9592-4299226CE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124" y="216425"/>
            <a:ext cx="7177236" cy="1118600"/>
          </a:xfrm>
        </p:spPr>
        <p:txBody>
          <a:bodyPr/>
          <a:lstStyle/>
          <a:p>
            <a:r>
              <a:rPr lang="en-US" sz="2000" dirty="0">
                <a:solidFill>
                  <a:srgbClr val="0070C0"/>
                </a:solidFill>
              </a:rPr>
              <a:t>Building new tools for data sharing and re-use through a transnational investigation of the socio-economic impacts of protected areas (PARSEC).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FCD965-BB96-A34C-8F9E-3161A4030D32}"/>
              </a:ext>
            </a:extLst>
          </p:cNvPr>
          <p:cNvSpPr/>
          <p:nvPr/>
        </p:nvSpPr>
        <p:spPr>
          <a:xfrm>
            <a:off x="8464872" y="2033453"/>
            <a:ext cx="3848608" cy="2205909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1BA675-D41D-2843-880F-C5F0F6722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5025"/>
            <a:ext cx="9144000" cy="365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67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95FDD-0A6A-3B47-9C32-525FB568F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2. Blending data of different scales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AD6A3E-F61A-554C-AFD8-6BC78C2C4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566" y="1152475"/>
            <a:ext cx="6629400" cy="366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915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39FB7-2D43-A643-BB38-477A508A8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71664"/>
            <a:ext cx="6718365" cy="75570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2. Blending data of different scales - tasks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6FA1B9-C04F-CA4A-9E85-E0F553512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1126834"/>
            <a:ext cx="8440415" cy="3745002"/>
          </a:xfrm>
        </p:spPr>
        <p:txBody>
          <a:bodyPr/>
          <a:lstStyle/>
          <a:p>
            <a:pPr marL="47625" indent="0">
              <a:lnSpc>
                <a:spcPct val="100000"/>
              </a:lnSpc>
              <a:buNone/>
            </a:pPr>
            <a:r>
              <a:rPr lang="en-US" sz="1800" b="1" dirty="0"/>
              <a:t>Training sets across the globe (with 5 partners)</a:t>
            </a:r>
          </a:p>
          <a:p>
            <a:pPr marL="504825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Protected areas &gt;1km</a:t>
            </a:r>
            <a:r>
              <a:rPr lang="en-US" sz="1800" baseline="30000" dirty="0"/>
              <a:t>2</a:t>
            </a:r>
          </a:p>
          <a:p>
            <a:pPr marL="504825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Adjacent towns &lt; 5,000 people</a:t>
            </a:r>
            <a:endParaRPr lang="en-US" sz="1800" b="1" dirty="0"/>
          </a:p>
          <a:p>
            <a:pPr marL="47625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800" b="1" dirty="0"/>
              <a:t>Satellite data</a:t>
            </a:r>
          </a:p>
          <a:p>
            <a:pPr marL="504825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Before and after the creation of the PA</a:t>
            </a:r>
          </a:p>
          <a:p>
            <a:pPr marL="504825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Availability and type</a:t>
            </a:r>
          </a:p>
          <a:p>
            <a:pPr marL="504825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Spatial resolution (1m</a:t>
            </a:r>
            <a:r>
              <a:rPr lang="en-US" sz="1800" baseline="30000" dirty="0"/>
              <a:t>2</a:t>
            </a:r>
            <a:r>
              <a:rPr lang="en-US" sz="1800" dirty="0"/>
              <a:t> – 70m</a:t>
            </a:r>
            <a:r>
              <a:rPr lang="en-US" sz="1800" baseline="30000" dirty="0"/>
              <a:t>2</a:t>
            </a:r>
            <a:r>
              <a:rPr lang="en-US" sz="1800" dirty="0"/>
              <a:t>)</a:t>
            </a:r>
          </a:p>
          <a:p>
            <a:pPr marL="504825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Temporal frequency (before and after creation of the PA)</a:t>
            </a:r>
          </a:p>
          <a:p>
            <a:pPr marL="47625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800" b="1" dirty="0"/>
              <a:t>Socioeconomic data</a:t>
            </a:r>
          </a:p>
          <a:p>
            <a:pPr marL="504825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Actuals or proxies for regional productivity, consumption expenditure, evidence of infrastructure, population change</a:t>
            </a:r>
          </a:p>
          <a:p>
            <a:pPr marL="504825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Decadal census data at country scales</a:t>
            </a:r>
          </a:p>
          <a:p>
            <a:pPr marL="47625" indent="0">
              <a:buNone/>
            </a:pPr>
            <a:endParaRPr lang="en-US" sz="1400" dirty="0"/>
          </a:p>
          <a:p>
            <a:pPr marL="47625" indent="0">
              <a:buNone/>
            </a:pPr>
            <a:endParaRPr lang="en-US" dirty="0"/>
          </a:p>
          <a:p>
            <a:pPr marL="47625" indent="0">
              <a:buNone/>
            </a:pPr>
            <a:endParaRPr lang="en-US" dirty="0"/>
          </a:p>
        </p:txBody>
      </p:sp>
      <p:pic>
        <p:nvPicPr>
          <p:cNvPr id="6" name="Google Shape;55;p13">
            <a:extLst>
              <a:ext uri="{FF2B5EF4-FFF2-40B4-BE49-F238E27FC236}">
                <a16:creationId xmlns:a16="http://schemas.microsoft.com/office/drawing/2014/main" id="{8C3BC134-4DC5-F64D-B7CA-7EDCAD66091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52157" y="86683"/>
            <a:ext cx="1569001" cy="1125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0532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lose up of a rocky mountain&#10;&#10;Description automatically generated">
            <a:extLst>
              <a:ext uri="{FF2B5EF4-FFF2-40B4-BE49-F238E27FC236}">
                <a16:creationId xmlns:a16="http://schemas.microsoft.com/office/drawing/2014/main" id="{84723783-EA81-5741-8723-30002DAAE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707" y="1218634"/>
            <a:ext cx="3209378" cy="2580640"/>
          </a:xfrm>
          <a:prstGeom prst="rect">
            <a:avLst/>
          </a:prstGeom>
        </p:spPr>
      </p:pic>
      <p:pic>
        <p:nvPicPr>
          <p:cNvPr id="17" name="Picture 16" descr="Map&#10;&#10;Description automatically generated">
            <a:extLst>
              <a:ext uri="{FF2B5EF4-FFF2-40B4-BE49-F238E27FC236}">
                <a16:creationId xmlns:a16="http://schemas.microsoft.com/office/drawing/2014/main" id="{58077286-1391-4446-9367-6EFD70674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89" y="1259450"/>
            <a:ext cx="3105925" cy="2489670"/>
          </a:xfrm>
          <a:prstGeom prst="rect">
            <a:avLst/>
          </a:prstGeom>
        </p:spPr>
      </p:pic>
      <p:pic>
        <p:nvPicPr>
          <p:cNvPr id="61" name="Picture 60" descr="A close up of a rocky mountain&#10;&#10;Description automatically generated">
            <a:extLst>
              <a:ext uri="{FF2B5EF4-FFF2-40B4-BE49-F238E27FC236}">
                <a16:creationId xmlns:a16="http://schemas.microsoft.com/office/drawing/2014/main" id="{A0643433-9DD5-B947-9DE2-7BE11C193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766" y="1393156"/>
            <a:ext cx="3209378" cy="2580640"/>
          </a:xfrm>
          <a:prstGeom prst="rect">
            <a:avLst/>
          </a:prstGeom>
        </p:spPr>
      </p:pic>
      <p:pic>
        <p:nvPicPr>
          <p:cNvPr id="60" name="Picture 59" descr="Map&#10;&#10;Description automatically generated">
            <a:extLst>
              <a:ext uri="{FF2B5EF4-FFF2-40B4-BE49-F238E27FC236}">
                <a16:creationId xmlns:a16="http://schemas.microsoft.com/office/drawing/2014/main" id="{85557982-30A1-2241-9983-280050EB9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43" y="1484126"/>
            <a:ext cx="3105925" cy="2489670"/>
          </a:xfrm>
          <a:prstGeom prst="rect">
            <a:avLst/>
          </a:prstGeom>
        </p:spPr>
      </p:pic>
      <p:pic>
        <p:nvPicPr>
          <p:cNvPr id="49" name="Picture 48" descr="Map&#10;&#10;Description automatically generated">
            <a:extLst>
              <a:ext uri="{FF2B5EF4-FFF2-40B4-BE49-F238E27FC236}">
                <a16:creationId xmlns:a16="http://schemas.microsoft.com/office/drawing/2014/main" id="{96A30910-50EA-5448-AE4A-2DFF66ACD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896" y="1662555"/>
            <a:ext cx="3105925" cy="2489670"/>
          </a:xfrm>
          <a:prstGeom prst="rect">
            <a:avLst/>
          </a:prstGeom>
          <a:ln w="15875">
            <a:solidFill>
              <a:schemeClr val="bg1"/>
            </a:solidFill>
          </a:ln>
          <a:effectLst>
            <a:glow rad="12700">
              <a:schemeClr val="accent1">
                <a:alpha val="40000"/>
              </a:schemeClr>
            </a:glo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F39FB7-2D43-A643-BB38-477A508A8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71664"/>
            <a:ext cx="6718365" cy="755700"/>
          </a:xfrm>
        </p:spPr>
        <p:txBody>
          <a:bodyPr/>
          <a:lstStyle/>
          <a:p>
            <a:r>
              <a:rPr lang="en-US" dirty="0"/>
              <a:t>2. Blending data of different scales </a:t>
            </a:r>
            <a:r>
              <a:rPr lang="en-US" dirty="0">
                <a:solidFill>
                  <a:srgbClr val="0070C0"/>
                </a:solidFill>
              </a:rPr>
              <a:t>– training sets across the globe</a:t>
            </a:r>
          </a:p>
        </p:txBody>
      </p:sp>
      <p:pic>
        <p:nvPicPr>
          <p:cNvPr id="6" name="Google Shape;55;p13">
            <a:extLst>
              <a:ext uri="{FF2B5EF4-FFF2-40B4-BE49-F238E27FC236}">
                <a16:creationId xmlns:a16="http://schemas.microsoft.com/office/drawing/2014/main" id="{8C3BC134-4DC5-F64D-B7CA-7EDCAD66091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52157" y="86683"/>
            <a:ext cx="1569001" cy="1125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Picture 50" descr="A close up of a rocky mountain&#10;&#10;Description automatically generated">
            <a:extLst>
              <a:ext uri="{FF2B5EF4-FFF2-40B4-BE49-F238E27FC236}">
                <a16:creationId xmlns:a16="http://schemas.microsoft.com/office/drawing/2014/main" id="{21473A62-0494-6442-827A-F5958A4ED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410" y="1571585"/>
            <a:ext cx="3209378" cy="258064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53" name="Picture 52" descr="Shape, arrow&#10;&#10;Description automatically generated">
            <a:extLst>
              <a:ext uri="{FF2B5EF4-FFF2-40B4-BE49-F238E27FC236}">
                <a16:creationId xmlns:a16="http://schemas.microsoft.com/office/drawing/2014/main" id="{051B898E-C6EB-D249-9A9F-32034D202C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7705" y="2021274"/>
            <a:ext cx="2143979" cy="1683123"/>
          </a:xfrm>
          <a:prstGeom prst="rect">
            <a:avLst/>
          </a:prstGeom>
        </p:spPr>
      </p:pic>
      <p:pic>
        <p:nvPicPr>
          <p:cNvPr id="55" name="Picture 54" descr="Shape, arrow&#10;&#10;Description automatically generated">
            <a:extLst>
              <a:ext uri="{FF2B5EF4-FFF2-40B4-BE49-F238E27FC236}">
                <a16:creationId xmlns:a16="http://schemas.microsoft.com/office/drawing/2014/main" id="{5A812859-0EF2-AD43-9DC9-0718D8A693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1068" y="3527752"/>
            <a:ext cx="2143979" cy="1683123"/>
          </a:xfrm>
          <a:prstGeom prst="rect">
            <a:avLst/>
          </a:prstGeom>
        </p:spPr>
      </p:pic>
      <p:pic>
        <p:nvPicPr>
          <p:cNvPr id="57" name="Picture 56" descr="Arrow&#10;&#10;Description automatically generated">
            <a:extLst>
              <a:ext uri="{FF2B5EF4-FFF2-40B4-BE49-F238E27FC236}">
                <a16:creationId xmlns:a16="http://schemas.microsoft.com/office/drawing/2014/main" id="{4D20029E-9E32-3F4C-B779-55C7BE27EC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0646" y="585305"/>
            <a:ext cx="2058095" cy="1615702"/>
          </a:xfrm>
          <a:prstGeom prst="rect">
            <a:avLst/>
          </a:prstGeom>
        </p:spPr>
      </p:pic>
      <p:sp>
        <p:nvSpPr>
          <p:cNvPr id="58" name="Oval 57">
            <a:extLst>
              <a:ext uri="{FF2B5EF4-FFF2-40B4-BE49-F238E27FC236}">
                <a16:creationId xmlns:a16="http://schemas.microsoft.com/office/drawing/2014/main" id="{FE617054-0385-0D43-8031-F409AEC8C78E}"/>
              </a:ext>
            </a:extLst>
          </p:cNvPr>
          <p:cNvSpPr/>
          <p:nvPr/>
        </p:nvSpPr>
        <p:spPr>
          <a:xfrm>
            <a:off x="1107842" y="2470406"/>
            <a:ext cx="468630" cy="46218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7DAACE5-8328-E246-967A-C7B74438ED73}"/>
              </a:ext>
            </a:extLst>
          </p:cNvPr>
          <p:cNvSpPr/>
          <p:nvPr/>
        </p:nvSpPr>
        <p:spPr>
          <a:xfrm>
            <a:off x="7093140" y="3243998"/>
            <a:ext cx="468630" cy="46218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Picture 66" descr="A picture containing object, clock, light&#10;&#10;Description automatically generated">
            <a:extLst>
              <a:ext uri="{FF2B5EF4-FFF2-40B4-BE49-F238E27FC236}">
                <a16:creationId xmlns:a16="http://schemas.microsoft.com/office/drawing/2014/main" id="{AEFFBDCD-2698-A947-AEED-844EEB8768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52856">
            <a:off x="1744880" y="2973048"/>
            <a:ext cx="860339" cy="1407827"/>
          </a:xfrm>
          <a:prstGeom prst="rect">
            <a:avLst/>
          </a:prstGeom>
        </p:spPr>
      </p:pic>
      <p:pic>
        <p:nvPicPr>
          <p:cNvPr id="68" name="Picture 67" descr="A picture containing object, clock, light&#10;&#10;Description automatically generated">
            <a:extLst>
              <a:ext uri="{FF2B5EF4-FFF2-40B4-BE49-F238E27FC236}">
                <a16:creationId xmlns:a16="http://schemas.microsoft.com/office/drawing/2014/main" id="{ED602C23-B7F0-184C-B790-3A79E2CDB9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86810">
            <a:off x="5700354" y="1979563"/>
            <a:ext cx="860339" cy="1407827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BDF7C4E4-BF86-6B47-84DD-67B4EEAA16CF}"/>
              </a:ext>
            </a:extLst>
          </p:cNvPr>
          <p:cNvSpPr txBox="1"/>
          <p:nvPr/>
        </p:nvSpPr>
        <p:spPr>
          <a:xfrm>
            <a:off x="905933" y="4340278"/>
            <a:ext cx="2111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functional urban area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2581280-616C-EB41-8764-1AE259CDE2C8}"/>
              </a:ext>
            </a:extLst>
          </p:cNvPr>
          <p:cNvSpPr txBox="1"/>
          <p:nvPr/>
        </p:nvSpPr>
        <p:spPr>
          <a:xfrm>
            <a:off x="5515047" y="4348740"/>
            <a:ext cx="2820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x socio-economy x PA x time</a:t>
            </a:r>
          </a:p>
        </p:txBody>
      </p:sp>
    </p:spTree>
    <p:extLst>
      <p:ext uri="{BB962C8B-B14F-4D97-AF65-F5344CB8AC3E}">
        <p14:creationId xmlns:p14="http://schemas.microsoft.com/office/powerpoint/2010/main" val="3784944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39FB7-2D43-A643-BB38-477A508A8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907" y="268669"/>
            <a:ext cx="6718365" cy="755700"/>
          </a:xfrm>
        </p:spPr>
        <p:txBody>
          <a:bodyPr/>
          <a:lstStyle/>
          <a:p>
            <a:r>
              <a:rPr lang="en-US" dirty="0"/>
              <a:t>2. Blending data of different scales </a:t>
            </a:r>
            <a:r>
              <a:rPr lang="en-US" dirty="0">
                <a:solidFill>
                  <a:srgbClr val="0070C0"/>
                </a:solidFill>
              </a:rPr>
              <a:t>– data handling</a:t>
            </a:r>
          </a:p>
        </p:txBody>
      </p:sp>
      <p:pic>
        <p:nvPicPr>
          <p:cNvPr id="5" name="Picture 4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A4C2191B-AFC5-474B-AEA8-78D3CE186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04" y="1001213"/>
            <a:ext cx="7936072" cy="3379833"/>
          </a:xfrm>
          <a:prstGeom prst="rect">
            <a:avLst/>
          </a:prstGeom>
        </p:spPr>
      </p:pic>
      <p:pic>
        <p:nvPicPr>
          <p:cNvPr id="6" name="Google Shape;55;p13">
            <a:extLst>
              <a:ext uri="{FF2B5EF4-FFF2-40B4-BE49-F238E27FC236}">
                <a16:creationId xmlns:a16="http://schemas.microsoft.com/office/drawing/2014/main" id="{8C3BC134-4DC5-F64D-B7CA-7EDCAD66091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52157" y="86683"/>
            <a:ext cx="1569001" cy="11256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C640D57-E67E-C544-93B5-3A8EBA116806}"/>
              </a:ext>
            </a:extLst>
          </p:cNvPr>
          <p:cNvGrpSpPr/>
          <p:nvPr/>
        </p:nvGrpSpPr>
        <p:grpSpPr>
          <a:xfrm>
            <a:off x="2712349" y="1212346"/>
            <a:ext cx="1917065" cy="556260"/>
            <a:chOff x="10138" y="6866"/>
            <a:chExt cx="3019" cy="876"/>
          </a:xfrm>
        </p:grpSpPr>
        <p:pic>
          <p:nvPicPr>
            <p:cNvPr id="8" name="Google Shape;101;p16">
              <a:extLst>
                <a:ext uri="{FF2B5EF4-FFF2-40B4-BE49-F238E27FC236}">
                  <a16:creationId xmlns:a16="http://schemas.microsoft.com/office/drawing/2014/main" id="{93C77BFB-348E-F940-887F-D43AB87D4E43}"/>
                </a:ext>
              </a:extLst>
            </p:cNvPr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>
              <a:off x="10138" y="7054"/>
              <a:ext cx="606" cy="6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105;p16">
              <a:extLst>
                <a:ext uri="{FF2B5EF4-FFF2-40B4-BE49-F238E27FC236}">
                  <a16:creationId xmlns:a16="http://schemas.microsoft.com/office/drawing/2014/main" id="{BB5AB3C8-9E94-F249-81DE-7DB97C78E5D4}"/>
                </a:ext>
              </a:extLst>
            </p:cNvPr>
            <p:cNvSpPr txBox="1"/>
            <p:nvPr/>
          </p:nvSpPr>
          <p:spPr>
            <a:xfrm>
              <a:off x="10683" y="6866"/>
              <a:ext cx="2474" cy="8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 dirty="0">
                  <a:solidFill>
                    <a:srgbClr val="980000"/>
                  </a:solidFill>
                </a:rPr>
                <a:t>Storage Element</a:t>
              </a:r>
              <a:endParaRPr b="1" dirty="0">
                <a:solidFill>
                  <a:srgbClr val="980000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8AC02C-1DA8-BE40-A35C-7D02205B8CA9}"/>
              </a:ext>
            </a:extLst>
          </p:cNvPr>
          <p:cNvGrpSpPr/>
          <p:nvPr/>
        </p:nvGrpSpPr>
        <p:grpSpPr>
          <a:xfrm>
            <a:off x="5065472" y="2083435"/>
            <a:ext cx="1955800" cy="523875"/>
            <a:chOff x="8004" y="3413"/>
            <a:chExt cx="3080" cy="825"/>
          </a:xfrm>
        </p:grpSpPr>
        <p:pic>
          <p:nvPicPr>
            <p:cNvPr id="11" name="Google Shape;98;p16">
              <a:extLst>
                <a:ext uri="{FF2B5EF4-FFF2-40B4-BE49-F238E27FC236}">
                  <a16:creationId xmlns:a16="http://schemas.microsoft.com/office/drawing/2014/main" id="{09D1B169-3C4E-8845-8CF3-C4319462CFF6}"/>
                </a:ext>
              </a:extLst>
            </p:cNvPr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8004" y="3618"/>
              <a:ext cx="606" cy="6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08;p16">
              <a:extLst>
                <a:ext uri="{FF2B5EF4-FFF2-40B4-BE49-F238E27FC236}">
                  <a16:creationId xmlns:a16="http://schemas.microsoft.com/office/drawing/2014/main" id="{DD11059C-B021-B44E-91A2-0512C17B21FC}"/>
                </a:ext>
              </a:extLst>
            </p:cNvPr>
            <p:cNvSpPr txBox="1"/>
            <p:nvPr/>
          </p:nvSpPr>
          <p:spPr>
            <a:xfrm>
              <a:off x="8610" y="3413"/>
              <a:ext cx="2474" cy="8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dirty="0">
                  <a:solidFill>
                    <a:srgbClr val="FF9900"/>
                  </a:solidFill>
                </a:rPr>
                <a:t>Compute Element</a:t>
              </a:r>
              <a:endParaRPr dirty="0">
                <a:solidFill>
                  <a:srgbClr val="FF9900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87AEE0-AE0E-2D48-A077-C5254D890881}"/>
              </a:ext>
            </a:extLst>
          </p:cNvPr>
          <p:cNvGrpSpPr/>
          <p:nvPr/>
        </p:nvGrpSpPr>
        <p:grpSpPr>
          <a:xfrm>
            <a:off x="6800772" y="4047037"/>
            <a:ext cx="1909445" cy="539750"/>
            <a:chOff x="11617" y="3936"/>
            <a:chExt cx="3007" cy="850"/>
          </a:xfrm>
        </p:grpSpPr>
        <p:pic>
          <p:nvPicPr>
            <p:cNvPr id="14" name="Google Shape;102;p16">
              <a:extLst>
                <a:ext uri="{FF2B5EF4-FFF2-40B4-BE49-F238E27FC236}">
                  <a16:creationId xmlns:a16="http://schemas.microsoft.com/office/drawing/2014/main" id="{1C35A855-AC1B-7649-AD29-C8A8294FA4B3}"/>
                </a:ext>
              </a:extLst>
            </p:cNvPr>
            <p:cNvPicPr preferRelativeResize="0"/>
            <p:nvPr/>
          </p:nvPicPr>
          <p:blipFill>
            <a:blip r:embed="rId7"/>
            <a:stretch>
              <a:fillRect/>
            </a:stretch>
          </p:blipFill>
          <p:spPr>
            <a:xfrm>
              <a:off x="11617" y="3936"/>
              <a:ext cx="606" cy="6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07;p16">
              <a:extLst>
                <a:ext uri="{FF2B5EF4-FFF2-40B4-BE49-F238E27FC236}">
                  <a16:creationId xmlns:a16="http://schemas.microsoft.com/office/drawing/2014/main" id="{8F81718A-54B2-984A-9832-329051CDEF9C}"/>
                </a:ext>
              </a:extLst>
            </p:cNvPr>
            <p:cNvSpPr txBox="1"/>
            <p:nvPr/>
          </p:nvSpPr>
          <p:spPr>
            <a:xfrm>
              <a:off x="12150" y="3962"/>
              <a:ext cx="2474" cy="8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>
                  <a:solidFill>
                    <a:srgbClr val="1C4587"/>
                  </a:solidFill>
                </a:rPr>
                <a:t>Database</a:t>
              </a:r>
              <a:endParaRPr b="1">
                <a:solidFill>
                  <a:srgbClr val="1C4587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0B6AA8F-F0CE-764E-8541-78315323068F}"/>
              </a:ext>
            </a:extLst>
          </p:cNvPr>
          <p:cNvGrpSpPr/>
          <p:nvPr/>
        </p:nvGrpSpPr>
        <p:grpSpPr>
          <a:xfrm>
            <a:off x="4924425" y="3657782"/>
            <a:ext cx="1570990" cy="659130"/>
            <a:chOff x="7408" y="6805"/>
            <a:chExt cx="2474" cy="1038"/>
          </a:xfrm>
        </p:grpSpPr>
        <p:sp>
          <p:nvSpPr>
            <p:cNvPr id="17" name="Google Shape;110;p16">
              <a:extLst>
                <a:ext uri="{FF2B5EF4-FFF2-40B4-BE49-F238E27FC236}">
                  <a16:creationId xmlns:a16="http://schemas.microsoft.com/office/drawing/2014/main" id="{AF9AC0B0-1976-174B-B84B-058C77E06147}"/>
                </a:ext>
              </a:extLst>
            </p:cNvPr>
            <p:cNvSpPr txBox="1"/>
            <p:nvPr/>
          </p:nvSpPr>
          <p:spPr>
            <a:xfrm>
              <a:off x="7408" y="6805"/>
              <a:ext cx="2474" cy="8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 dirty="0">
                  <a:solidFill>
                    <a:srgbClr val="134F5C"/>
                  </a:solidFill>
                </a:rPr>
                <a:t>Machine Learning</a:t>
              </a:r>
              <a:endParaRPr b="1" dirty="0">
                <a:solidFill>
                  <a:srgbClr val="134F5C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 dirty="0">
                  <a:solidFill>
                    <a:srgbClr val="134F5C"/>
                  </a:solidFill>
                </a:rPr>
                <a:t>Element</a:t>
              </a:r>
              <a:endParaRPr b="1" dirty="0">
                <a:solidFill>
                  <a:srgbClr val="134F5C"/>
                </a:solidFill>
              </a:endParaRPr>
            </a:p>
          </p:txBody>
        </p:sp>
        <p:pic>
          <p:nvPicPr>
            <p:cNvPr id="18" name="Google Shape;103;p16">
              <a:extLst>
                <a:ext uri="{FF2B5EF4-FFF2-40B4-BE49-F238E27FC236}">
                  <a16:creationId xmlns:a16="http://schemas.microsoft.com/office/drawing/2014/main" id="{38097287-578D-8540-A4CE-B77152320C83}"/>
                </a:ext>
              </a:extLst>
            </p:cNvPr>
            <p:cNvPicPr preferRelativeResize="0"/>
            <p:nvPr/>
          </p:nvPicPr>
          <p:blipFill>
            <a:blip r:embed="rId8"/>
            <a:stretch>
              <a:fillRect/>
            </a:stretch>
          </p:blipFill>
          <p:spPr>
            <a:xfrm>
              <a:off x="8757" y="7153"/>
              <a:ext cx="606" cy="69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EA2ABA9-D814-3240-9DE4-E65FB00301AC}"/>
              </a:ext>
            </a:extLst>
          </p:cNvPr>
          <p:cNvGrpSpPr/>
          <p:nvPr/>
        </p:nvGrpSpPr>
        <p:grpSpPr>
          <a:xfrm>
            <a:off x="302907" y="3118032"/>
            <a:ext cx="1909445" cy="539750"/>
            <a:chOff x="11617" y="3936"/>
            <a:chExt cx="3007" cy="850"/>
          </a:xfrm>
        </p:grpSpPr>
        <p:pic>
          <p:nvPicPr>
            <p:cNvPr id="20" name="Google Shape;102;p16">
              <a:extLst>
                <a:ext uri="{FF2B5EF4-FFF2-40B4-BE49-F238E27FC236}">
                  <a16:creationId xmlns:a16="http://schemas.microsoft.com/office/drawing/2014/main" id="{44658416-93CE-9040-8778-3F1906F0AFBE}"/>
                </a:ext>
              </a:extLst>
            </p:cNvPr>
            <p:cNvPicPr preferRelativeResize="0"/>
            <p:nvPr/>
          </p:nvPicPr>
          <p:blipFill>
            <a:blip r:embed="rId7"/>
            <a:stretch>
              <a:fillRect/>
            </a:stretch>
          </p:blipFill>
          <p:spPr>
            <a:xfrm>
              <a:off x="11617" y="3936"/>
              <a:ext cx="606" cy="6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107;p16">
              <a:extLst>
                <a:ext uri="{FF2B5EF4-FFF2-40B4-BE49-F238E27FC236}">
                  <a16:creationId xmlns:a16="http://schemas.microsoft.com/office/drawing/2014/main" id="{E740411F-6D9A-B746-8F5C-DB2CE9121948}"/>
                </a:ext>
              </a:extLst>
            </p:cNvPr>
            <p:cNvSpPr txBox="1"/>
            <p:nvPr/>
          </p:nvSpPr>
          <p:spPr>
            <a:xfrm>
              <a:off x="12150" y="3962"/>
              <a:ext cx="2474" cy="8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 dirty="0">
                  <a:solidFill>
                    <a:srgbClr val="1C4587"/>
                  </a:solidFill>
                </a:rPr>
                <a:t>Database</a:t>
              </a:r>
              <a:endParaRPr b="1" dirty="0">
                <a:solidFill>
                  <a:srgbClr val="1C458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481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39FB7-2D43-A643-BB38-477A508A8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792" y="1539530"/>
            <a:ext cx="6718365" cy="75570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3. Ensuring data management is to international standards</a:t>
            </a:r>
            <a:br>
              <a:rPr lang="en-US" dirty="0">
                <a:solidFill>
                  <a:srgbClr val="0070C0"/>
                </a:solidFill>
              </a:rPr>
            </a:b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- next speaker, Shelley Stall</a:t>
            </a:r>
          </a:p>
        </p:txBody>
      </p:sp>
      <p:pic>
        <p:nvPicPr>
          <p:cNvPr id="6" name="Google Shape;55;p13">
            <a:extLst>
              <a:ext uri="{FF2B5EF4-FFF2-40B4-BE49-F238E27FC236}">
                <a16:creationId xmlns:a16="http://schemas.microsoft.com/office/drawing/2014/main" id="{8C3BC134-4DC5-F64D-B7CA-7EDCAD66091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52157" y="86683"/>
            <a:ext cx="1569001" cy="1125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1225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25" y="3298035"/>
            <a:ext cx="3715724" cy="531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4019953"/>
            <a:ext cx="1124762" cy="865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9937" y="4034288"/>
            <a:ext cx="2549233" cy="945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40403" y="3139459"/>
            <a:ext cx="851636" cy="753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57561" y="3829754"/>
            <a:ext cx="1090602" cy="446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40481" y="4254101"/>
            <a:ext cx="1124764" cy="750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96764" y="4031969"/>
            <a:ext cx="851636" cy="722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926208" y="1361315"/>
            <a:ext cx="791867" cy="826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42391" y="2361647"/>
            <a:ext cx="1335489" cy="72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15707" y="1903131"/>
            <a:ext cx="1844406" cy="60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557018" y="2471569"/>
            <a:ext cx="3161057" cy="53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760340" y="4275990"/>
            <a:ext cx="1972219" cy="531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52400" y="1240065"/>
            <a:ext cx="2092741" cy="60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451436" y="1078321"/>
            <a:ext cx="919792" cy="94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35226" y="275267"/>
            <a:ext cx="2369679" cy="75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834859" y="325291"/>
            <a:ext cx="3161049" cy="590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 rotWithShape="1">
          <a:blip r:embed="rId19">
            <a:alphaModFix/>
          </a:blip>
          <a:srcRect l="5346" t="19557" r="4343" b="16921"/>
          <a:stretch/>
        </p:blipFill>
        <p:spPr>
          <a:xfrm>
            <a:off x="6430237" y="250816"/>
            <a:ext cx="2369676" cy="875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3613411" y="1103507"/>
            <a:ext cx="1335500" cy="671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4040284" y="2519799"/>
            <a:ext cx="851636" cy="1191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4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555451" y="1407947"/>
            <a:ext cx="1059624" cy="875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4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3359669" y="1917440"/>
            <a:ext cx="1669532" cy="45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4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430237" y="3058020"/>
            <a:ext cx="1086897" cy="994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A0FF1AAA-47DE-ED4F-B6BD-C2B03CB541C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191094" y="1221340"/>
            <a:ext cx="1059624" cy="1020739"/>
          </a:xfrm>
          <a:prstGeom prst="rect">
            <a:avLst/>
          </a:prstGeom>
        </p:spPr>
      </p:pic>
      <p:pic>
        <p:nvPicPr>
          <p:cNvPr id="4" name="Picture 3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83A96EFA-C4CB-4348-8F8E-828185655F8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589866" y="3208793"/>
            <a:ext cx="1359867" cy="700538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9187AF05-4A48-C945-A67F-D6CDCDAFF25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283968" y="2475246"/>
            <a:ext cx="1190489" cy="7159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3B4BCB-CAE4-EB4E-B8D6-6C08F1D6E6D2}"/>
              </a:ext>
            </a:extLst>
          </p:cNvPr>
          <p:cNvSpPr/>
          <p:nvPr/>
        </p:nvSpPr>
        <p:spPr>
          <a:xfrm>
            <a:off x="1935655" y="1475186"/>
            <a:ext cx="4878259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Thankyou</a:t>
            </a:r>
          </a:p>
          <a:p>
            <a:pPr algn="ctr"/>
            <a:r>
              <a:rPr lang="en-GB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- any questions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9C5AE9-A146-714A-9592-4299226CE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124" y="216425"/>
            <a:ext cx="7177236" cy="1118600"/>
          </a:xfrm>
        </p:spPr>
        <p:txBody>
          <a:bodyPr/>
          <a:lstStyle/>
          <a:p>
            <a:r>
              <a:rPr lang="en-US" sz="2000" dirty="0">
                <a:solidFill>
                  <a:srgbClr val="0070C0"/>
                </a:solidFill>
              </a:rPr>
              <a:t>Building new tools for data sharing and re-use through a transnational investigation of the socio-economic impacts of protected areas (PARSEC).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77DB44-7B1A-1D45-B754-EC7901DEF3AA}"/>
              </a:ext>
            </a:extLst>
          </p:cNvPr>
          <p:cNvSpPr txBox="1"/>
          <p:nvPr/>
        </p:nvSpPr>
        <p:spPr>
          <a:xfrm>
            <a:off x="251862" y="1232921"/>
            <a:ext cx="864027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Unique components:</a:t>
            </a:r>
            <a:r>
              <a:rPr lang="en-US" sz="1600" b="1" i="1" dirty="0"/>
              <a:t> </a:t>
            </a:r>
          </a:p>
          <a:p>
            <a:pPr>
              <a:spcBef>
                <a:spcPts val="600"/>
              </a:spcBef>
            </a:pPr>
            <a:r>
              <a:rPr lang="en-US" sz="1600" b="1" i="1" dirty="0"/>
              <a:t>1. </a:t>
            </a:r>
            <a:r>
              <a:rPr lang="en-US" sz="1600" i="1" dirty="0"/>
              <a:t>To conduct interdisciplinary, transnational synthesis science, while </a:t>
            </a:r>
          </a:p>
          <a:p>
            <a:pPr>
              <a:spcBef>
                <a:spcPts val="600"/>
              </a:spcBef>
            </a:pPr>
            <a:r>
              <a:rPr lang="en-US" sz="1600" b="1" i="1" dirty="0"/>
              <a:t>2.</a:t>
            </a:r>
            <a:r>
              <a:rPr lang="en-US" sz="1600" i="1" dirty="0"/>
              <a:t> testing novel approaches to the management and preservation of environmental and socio-economic data.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FCD965-BB96-A34C-8F9E-3161A4030D32}"/>
              </a:ext>
            </a:extLst>
          </p:cNvPr>
          <p:cNvSpPr/>
          <p:nvPr/>
        </p:nvSpPr>
        <p:spPr>
          <a:xfrm>
            <a:off x="8464872" y="2033453"/>
            <a:ext cx="3848608" cy="2205909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3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9C5AE9-A146-714A-9592-4299226CE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124" y="216425"/>
            <a:ext cx="7177236" cy="1118600"/>
          </a:xfrm>
        </p:spPr>
        <p:txBody>
          <a:bodyPr/>
          <a:lstStyle/>
          <a:p>
            <a:r>
              <a:rPr lang="en-US" sz="2000" dirty="0">
                <a:solidFill>
                  <a:srgbClr val="0070C0"/>
                </a:solidFill>
              </a:rPr>
              <a:t>Building new tools for data sharing and re-use through a transnational investigation of the socio-economic impacts of protected areas (PARSEC).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77DB44-7B1A-1D45-B754-EC7901DEF3AA}"/>
              </a:ext>
            </a:extLst>
          </p:cNvPr>
          <p:cNvSpPr txBox="1"/>
          <p:nvPr/>
        </p:nvSpPr>
        <p:spPr>
          <a:xfrm>
            <a:off x="251862" y="1232921"/>
            <a:ext cx="864027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Unique components:</a:t>
            </a:r>
            <a:r>
              <a:rPr lang="en-US" sz="1600" b="1" i="1" dirty="0"/>
              <a:t> </a:t>
            </a:r>
          </a:p>
          <a:p>
            <a:pPr>
              <a:spcBef>
                <a:spcPts val="600"/>
              </a:spcBef>
            </a:pPr>
            <a:r>
              <a:rPr lang="en-US" sz="1600" b="1" i="1" dirty="0"/>
              <a:t>1. </a:t>
            </a:r>
            <a:r>
              <a:rPr lang="en-US" sz="1600" i="1" dirty="0"/>
              <a:t>To conduct interdisciplinary, transnational synthesis science, while </a:t>
            </a:r>
          </a:p>
          <a:p>
            <a:pPr>
              <a:spcBef>
                <a:spcPts val="600"/>
              </a:spcBef>
            </a:pPr>
            <a:r>
              <a:rPr lang="en-US" sz="1600" b="1" i="1" dirty="0"/>
              <a:t>2.</a:t>
            </a:r>
            <a:r>
              <a:rPr lang="en-US" sz="1600" i="1" dirty="0"/>
              <a:t> testing novel approaches to the management and preservation of environmental and socio-economic data.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FCD965-BB96-A34C-8F9E-3161A4030D32}"/>
              </a:ext>
            </a:extLst>
          </p:cNvPr>
          <p:cNvSpPr/>
          <p:nvPr/>
        </p:nvSpPr>
        <p:spPr>
          <a:xfrm>
            <a:off x="8464872" y="2033453"/>
            <a:ext cx="3848608" cy="2205909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7B734548-6D9B-9141-89CA-5C9DAA82A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687" y="2405395"/>
            <a:ext cx="3848608" cy="220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04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9C5AE9-A146-714A-9592-4299226CE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124" y="216425"/>
            <a:ext cx="7177236" cy="1118600"/>
          </a:xfrm>
        </p:spPr>
        <p:txBody>
          <a:bodyPr/>
          <a:lstStyle/>
          <a:p>
            <a:r>
              <a:rPr lang="en-US" sz="2000" dirty="0">
                <a:solidFill>
                  <a:srgbClr val="0070C0"/>
                </a:solidFill>
              </a:rPr>
              <a:t>Building new tools for data sharing and re-use through a transnational investigation of the socio-economic impacts of protected areas (PARSEC).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77DB44-7B1A-1D45-B754-EC7901DEF3AA}"/>
              </a:ext>
            </a:extLst>
          </p:cNvPr>
          <p:cNvSpPr txBox="1"/>
          <p:nvPr/>
        </p:nvSpPr>
        <p:spPr>
          <a:xfrm>
            <a:off x="251862" y="1232921"/>
            <a:ext cx="864027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Unique components:</a:t>
            </a:r>
            <a:r>
              <a:rPr lang="en-US" sz="1600" b="1" i="1" dirty="0"/>
              <a:t> </a:t>
            </a:r>
          </a:p>
          <a:p>
            <a:pPr>
              <a:spcBef>
                <a:spcPts val="600"/>
              </a:spcBef>
            </a:pPr>
            <a:r>
              <a:rPr lang="en-US" sz="1600" b="1" i="1" dirty="0"/>
              <a:t>1. </a:t>
            </a:r>
            <a:r>
              <a:rPr lang="en-US" sz="1600" i="1" dirty="0"/>
              <a:t>To conduct interdisciplinary, transnational synthesis science, while </a:t>
            </a:r>
          </a:p>
          <a:p>
            <a:pPr>
              <a:spcBef>
                <a:spcPts val="600"/>
              </a:spcBef>
            </a:pPr>
            <a:r>
              <a:rPr lang="en-US" sz="1600" b="1" i="1" dirty="0"/>
              <a:t>2.</a:t>
            </a:r>
            <a:r>
              <a:rPr lang="en-US" sz="1600" i="1" dirty="0"/>
              <a:t> testing novel approaches to the management and preservation of environmental and socio-economic data.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FCD965-BB96-A34C-8F9E-3161A4030D32}"/>
              </a:ext>
            </a:extLst>
          </p:cNvPr>
          <p:cNvSpPr/>
          <p:nvPr/>
        </p:nvSpPr>
        <p:spPr>
          <a:xfrm>
            <a:off x="8464872" y="2033453"/>
            <a:ext cx="3848608" cy="2205909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7B734548-6D9B-9141-89CA-5C9DAA82A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687" y="2405395"/>
            <a:ext cx="3848608" cy="22059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C53D5E0-A9C0-5B4B-8D1C-82E86C2DAC78}"/>
              </a:ext>
            </a:extLst>
          </p:cNvPr>
          <p:cNvSpPr/>
          <p:nvPr/>
        </p:nvSpPr>
        <p:spPr>
          <a:xfrm>
            <a:off x="5164968" y="2405394"/>
            <a:ext cx="3098046" cy="2205909"/>
          </a:xfrm>
          <a:prstGeom prst="rect">
            <a:avLst/>
          </a:prstGeom>
          <a:solidFill>
            <a:srgbClr val="71A03E">
              <a:alpha val="75000"/>
            </a:srgbClr>
          </a:solidFill>
          <a:ln w="12700"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</a:rPr>
              <a:t>PARSEC</a:t>
            </a:r>
          </a:p>
          <a:p>
            <a:pPr lvl="2" indent="273050"/>
            <a:r>
              <a:rPr lang="en-US" sz="2000" dirty="0">
                <a:solidFill>
                  <a:schemeClr val="tx1"/>
                </a:solidFill>
              </a:rPr>
              <a:t>PIs – 4</a:t>
            </a:r>
          </a:p>
          <a:p>
            <a:pPr lvl="2" indent="273050"/>
            <a:r>
              <a:rPr lang="en-US" sz="2000" dirty="0">
                <a:solidFill>
                  <a:schemeClr val="tx1"/>
                </a:solidFill>
              </a:rPr>
              <a:t>Country Leads – 6</a:t>
            </a:r>
          </a:p>
          <a:p>
            <a:pPr lvl="2" indent="273050"/>
            <a:r>
              <a:rPr lang="en-US" sz="2000" dirty="0">
                <a:solidFill>
                  <a:schemeClr val="tx1"/>
                </a:solidFill>
              </a:rPr>
              <a:t>Funders – 4</a:t>
            </a:r>
          </a:p>
          <a:p>
            <a:pPr lvl="2" indent="273050"/>
            <a:r>
              <a:rPr lang="en-US" sz="2000" dirty="0">
                <a:solidFill>
                  <a:schemeClr val="tx1"/>
                </a:solidFill>
              </a:rPr>
              <a:t>Researchers – 40</a:t>
            </a:r>
          </a:p>
          <a:p>
            <a:pPr lvl="2" indent="273050"/>
            <a:r>
              <a:rPr lang="en-US" sz="2000" dirty="0">
                <a:solidFill>
                  <a:schemeClr val="tx1"/>
                </a:solidFill>
              </a:rPr>
              <a:t>Languages - 4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39414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9C5AE9-A146-714A-9592-4299226CE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124" y="216425"/>
            <a:ext cx="7177236" cy="1118600"/>
          </a:xfrm>
        </p:spPr>
        <p:txBody>
          <a:bodyPr/>
          <a:lstStyle/>
          <a:p>
            <a:r>
              <a:rPr lang="en-US" sz="2000" dirty="0">
                <a:solidFill>
                  <a:srgbClr val="0070C0"/>
                </a:solidFill>
              </a:rPr>
              <a:t>Building new tools for data sharing and re-use through a transnational investigation of the socio-economic impacts of protected areas (PARSEC).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3DF267-5B4A-FE44-BF23-D25E3A4AA7BC}"/>
              </a:ext>
            </a:extLst>
          </p:cNvPr>
          <p:cNvSpPr txBox="1"/>
          <p:nvPr/>
        </p:nvSpPr>
        <p:spPr>
          <a:xfrm>
            <a:off x="459815" y="2579978"/>
            <a:ext cx="41422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Challenges:</a:t>
            </a:r>
          </a:p>
          <a:p>
            <a:pPr marL="342900" indent="-342900">
              <a:spcBef>
                <a:spcPts val="1200"/>
              </a:spcBef>
              <a:buFont typeface="Arial"/>
              <a:buAutoNum type="arabicParenBoth"/>
            </a:pPr>
            <a:r>
              <a:rPr lang="en-US" sz="1600" dirty="0"/>
              <a:t>Working together across large geographic boundaries</a:t>
            </a:r>
          </a:p>
          <a:p>
            <a:pPr marL="342900" indent="-342900">
              <a:spcBef>
                <a:spcPts val="1200"/>
              </a:spcBef>
              <a:buFont typeface="Arial"/>
              <a:buAutoNum type="arabicParenBoth"/>
            </a:pPr>
            <a:r>
              <a:rPr lang="en-US" sz="1600" dirty="0"/>
              <a:t>Blending data of different scales</a:t>
            </a:r>
          </a:p>
          <a:p>
            <a:pPr marL="342900" indent="-342900">
              <a:spcBef>
                <a:spcPts val="1200"/>
              </a:spcBef>
              <a:buAutoNum type="arabicParenBoth"/>
            </a:pPr>
            <a:r>
              <a:rPr lang="en-US" sz="1600" dirty="0"/>
              <a:t>Ensuring data management is to international standards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77DB44-7B1A-1D45-B754-EC7901DEF3AA}"/>
              </a:ext>
            </a:extLst>
          </p:cNvPr>
          <p:cNvSpPr txBox="1"/>
          <p:nvPr/>
        </p:nvSpPr>
        <p:spPr>
          <a:xfrm>
            <a:off x="251862" y="1232921"/>
            <a:ext cx="864027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Unique components:</a:t>
            </a:r>
            <a:r>
              <a:rPr lang="en-US" sz="1600" b="1" i="1" dirty="0"/>
              <a:t> </a:t>
            </a:r>
          </a:p>
          <a:p>
            <a:pPr>
              <a:spcBef>
                <a:spcPts val="600"/>
              </a:spcBef>
            </a:pPr>
            <a:r>
              <a:rPr lang="en-US" sz="1600" b="1" i="1" dirty="0"/>
              <a:t>1. </a:t>
            </a:r>
            <a:r>
              <a:rPr lang="en-US" sz="1600" i="1" dirty="0"/>
              <a:t>To conduct interdisciplinary, transnational synthesis science, while </a:t>
            </a:r>
          </a:p>
          <a:p>
            <a:pPr>
              <a:spcBef>
                <a:spcPts val="600"/>
              </a:spcBef>
            </a:pPr>
            <a:r>
              <a:rPr lang="en-US" sz="1600" b="1" i="1" dirty="0"/>
              <a:t>2.</a:t>
            </a:r>
            <a:r>
              <a:rPr lang="en-US" sz="1600" i="1" dirty="0"/>
              <a:t> testing novel approaches to the management and preservation of environmental and socio-economic data.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FCD965-BB96-A34C-8F9E-3161A4030D32}"/>
              </a:ext>
            </a:extLst>
          </p:cNvPr>
          <p:cNvSpPr/>
          <p:nvPr/>
        </p:nvSpPr>
        <p:spPr>
          <a:xfrm>
            <a:off x="8464872" y="2033453"/>
            <a:ext cx="3848608" cy="2205909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7B734548-6D9B-9141-89CA-5C9DAA82A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687" y="2405395"/>
            <a:ext cx="3848608" cy="22059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C53D5E0-A9C0-5B4B-8D1C-82E86C2DAC78}"/>
              </a:ext>
            </a:extLst>
          </p:cNvPr>
          <p:cNvSpPr/>
          <p:nvPr/>
        </p:nvSpPr>
        <p:spPr>
          <a:xfrm>
            <a:off x="5164968" y="2405394"/>
            <a:ext cx="3098046" cy="2205909"/>
          </a:xfrm>
          <a:prstGeom prst="rect">
            <a:avLst/>
          </a:prstGeom>
          <a:solidFill>
            <a:srgbClr val="71A03E">
              <a:alpha val="75000"/>
            </a:srgbClr>
          </a:solidFill>
          <a:ln w="12700"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</a:rPr>
              <a:t>PARSEC</a:t>
            </a:r>
          </a:p>
          <a:p>
            <a:pPr lvl="2" indent="273050"/>
            <a:r>
              <a:rPr lang="en-US" sz="2000" dirty="0">
                <a:solidFill>
                  <a:schemeClr val="tx1"/>
                </a:solidFill>
              </a:rPr>
              <a:t>PIs – 4</a:t>
            </a:r>
          </a:p>
          <a:p>
            <a:pPr lvl="2" indent="273050"/>
            <a:r>
              <a:rPr lang="en-US" sz="2000" dirty="0">
                <a:solidFill>
                  <a:schemeClr val="tx1"/>
                </a:solidFill>
              </a:rPr>
              <a:t>Country Leads – 6</a:t>
            </a:r>
          </a:p>
          <a:p>
            <a:pPr lvl="2" indent="273050"/>
            <a:r>
              <a:rPr lang="en-US" sz="2000" dirty="0">
                <a:solidFill>
                  <a:schemeClr val="tx1"/>
                </a:solidFill>
              </a:rPr>
              <a:t>Funders – 4</a:t>
            </a:r>
          </a:p>
          <a:p>
            <a:pPr lvl="2" indent="273050"/>
            <a:r>
              <a:rPr lang="en-US" sz="2000" dirty="0">
                <a:solidFill>
                  <a:schemeClr val="tx1"/>
                </a:solidFill>
              </a:rPr>
              <a:t>Researchers – 40</a:t>
            </a:r>
          </a:p>
          <a:p>
            <a:pPr lvl="2" indent="273050"/>
            <a:r>
              <a:rPr lang="en-US" sz="2000" dirty="0">
                <a:solidFill>
                  <a:schemeClr val="tx1"/>
                </a:solidFill>
              </a:rPr>
              <a:t>Languages - 4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38115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2C355FA-7CAD-174D-92EF-9237A7A12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56" y="1110391"/>
            <a:ext cx="5619778" cy="36201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EB4EFD-1835-2243-B9B7-2DB11BE3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343" y="222988"/>
            <a:ext cx="7144177" cy="1047027"/>
          </a:xfrm>
        </p:spPr>
        <p:txBody>
          <a:bodyPr/>
          <a:lstStyle/>
          <a:p>
            <a:r>
              <a:rPr lang="en-US" sz="2400" dirty="0">
                <a:solidFill>
                  <a:srgbClr val="0070C0"/>
                </a:solidFill>
              </a:rPr>
              <a:t>1. Working together across large geographic boundaries 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B87904A-F475-384F-A934-7906DF3D4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299" y="2418132"/>
            <a:ext cx="728519" cy="78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29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2C355FA-7CAD-174D-92EF-9237A7A12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56" y="1110391"/>
            <a:ext cx="5619778" cy="36201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EB4EFD-1835-2243-B9B7-2DB11BE3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343" y="222988"/>
            <a:ext cx="7144177" cy="1047027"/>
          </a:xfrm>
        </p:spPr>
        <p:txBody>
          <a:bodyPr/>
          <a:lstStyle/>
          <a:p>
            <a:r>
              <a:rPr lang="en-US" sz="2400" dirty="0">
                <a:solidFill>
                  <a:srgbClr val="0070C0"/>
                </a:solidFill>
              </a:rPr>
              <a:t>1. Working together across large geographic boundaries 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1C6D1E-261A-574E-B4C2-1CE010F23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625" y="902275"/>
            <a:ext cx="2159000" cy="2120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87904A-F475-384F-A934-7906DF3D4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299" y="2418132"/>
            <a:ext cx="728519" cy="78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16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2C355FA-7CAD-174D-92EF-9237A7A12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56" y="1110391"/>
            <a:ext cx="5619778" cy="36201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EB4EFD-1835-2243-B9B7-2DB11BE3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343" y="222988"/>
            <a:ext cx="7144177" cy="1047027"/>
          </a:xfrm>
        </p:spPr>
        <p:txBody>
          <a:bodyPr/>
          <a:lstStyle/>
          <a:p>
            <a:r>
              <a:rPr lang="en-US" sz="2400" dirty="0">
                <a:solidFill>
                  <a:srgbClr val="0070C0"/>
                </a:solidFill>
              </a:rPr>
              <a:t>1. Working together across large geographic boundaries 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1C6D1E-261A-574E-B4C2-1CE010F23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625" y="902275"/>
            <a:ext cx="2159000" cy="2120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87904A-F475-384F-A934-7906DF3D4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299" y="2418132"/>
            <a:ext cx="728519" cy="78248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5663B55-6667-B84E-B0A3-8B60BB3C842F}"/>
              </a:ext>
            </a:extLst>
          </p:cNvPr>
          <p:cNvGrpSpPr/>
          <p:nvPr/>
        </p:nvGrpSpPr>
        <p:grpSpPr>
          <a:xfrm>
            <a:off x="6705257" y="1380403"/>
            <a:ext cx="2159000" cy="3412579"/>
            <a:chOff x="6705257" y="1380403"/>
            <a:chExt cx="2159000" cy="341257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42C8528-45DE-CF4A-A3DB-23262B12C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05257" y="2684782"/>
              <a:ext cx="2159000" cy="2108200"/>
            </a:xfrm>
            <a:prstGeom prst="rect">
              <a:avLst/>
            </a:prstGeom>
          </p:spPr>
        </p:pic>
        <p:sp>
          <p:nvSpPr>
            <p:cNvPr id="19" name="Circular Arrow 18">
              <a:extLst>
                <a:ext uri="{FF2B5EF4-FFF2-40B4-BE49-F238E27FC236}">
                  <a16:creationId xmlns:a16="http://schemas.microsoft.com/office/drawing/2014/main" id="{F426791D-78F1-4349-8A15-113D1731AC9F}"/>
                </a:ext>
              </a:extLst>
            </p:cNvPr>
            <p:cNvSpPr/>
            <p:nvPr/>
          </p:nvSpPr>
          <p:spPr>
            <a:xfrm rot="3123738">
              <a:off x="6864696" y="1449903"/>
              <a:ext cx="1550200" cy="1411200"/>
            </a:xfrm>
            <a:prstGeom prst="circular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CF2DABA-EED8-1D45-AF85-E465117BE66F}"/>
                </a:ext>
              </a:extLst>
            </p:cNvPr>
            <p:cNvSpPr txBox="1"/>
            <p:nvPr/>
          </p:nvSpPr>
          <p:spPr>
            <a:xfrm>
              <a:off x="7340174" y="1840971"/>
              <a:ext cx="6815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trust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300783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3123</TotalTime>
  <Words>813</Words>
  <Application>Microsoft Macintosh PowerPoint</Application>
  <PresentationFormat>On-screen Show (16:9)</PresentationFormat>
  <Paragraphs>102</Paragraphs>
  <Slides>25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Arial</vt:lpstr>
      <vt:lpstr>Simple Light</vt:lpstr>
      <vt:lpstr>The challenges in data sharing across disciplines and countries highlighted through the PARSEC project </vt:lpstr>
      <vt:lpstr>Building new tools for data sharing and re-use through a transnational investigation of the socio-economic impacts of protected areas (PARSEC).</vt:lpstr>
      <vt:lpstr>Building new tools for data sharing and re-use through a transnational investigation of the socio-economic impacts of protected areas (PARSEC).</vt:lpstr>
      <vt:lpstr>Building new tools for data sharing and re-use through a transnational investigation of the socio-economic impacts of protected areas (PARSEC).</vt:lpstr>
      <vt:lpstr>Building new tools for data sharing and re-use through a transnational investigation of the socio-economic impacts of protected areas (PARSEC).</vt:lpstr>
      <vt:lpstr>Building new tools for data sharing and re-use through a transnational investigation of the socio-economic impacts of protected areas (PARSEC).</vt:lpstr>
      <vt:lpstr>1. Working together across large geographic boundaries </vt:lpstr>
      <vt:lpstr>1. Working together across large geographic boundaries </vt:lpstr>
      <vt:lpstr>1. Working together across large geographic boundaries </vt:lpstr>
      <vt:lpstr>1. Working together across large geographic boundaries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Working together across large geographic boundaries – in PARSEC we aim for:</vt:lpstr>
      <vt:lpstr>1. Working together across large geographic boundaries – how we are doing it (in times of covid) </vt:lpstr>
      <vt:lpstr>2. Blending data of different scales</vt:lpstr>
      <vt:lpstr>2. Blending data of different scales - tasks</vt:lpstr>
      <vt:lpstr>2. Blending data of different scales – training sets across the globe</vt:lpstr>
      <vt:lpstr>2. Blending data of different scales – data handling</vt:lpstr>
      <vt:lpstr>3. Ensuring data management is to international standards  - next speaker, Shelley Stall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Alison Specht</cp:lastModifiedBy>
  <cp:revision>87</cp:revision>
  <dcterms:modified xsi:type="dcterms:W3CDTF">2021-06-17T01:55:15Z</dcterms:modified>
</cp:coreProperties>
</file>