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70" r:id="rId6"/>
    <p:sldId id="262" r:id="rId7"/>
    <p:sldId id="273" r:id="rId8"/>
    <p:sldId id="265" r:id="rId9"/>
    <p:sldId id="271" r:id="rId10"/>
    <p:sldId id="272" r:id="rId11"/>
    <p:sldId id="274" r:id="rId12"/>
    <p:sldId id="275" r:id="rId13"/>
    <p:sldId id="266" r:id="rId14"/>
    <p:sldId id="263" r:id="rId15"/>
    <p:sldId id="264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082"/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06" d="100"/>
          <a:sy n="106" d="100"/>
        </p:scale>
        <p:origin x="-376" y="-104"/>
      </p:cViewPr>
      <p:guideLst>
        <p:guide orient="horz" pos="1620"/>
        <p:guide pos="2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 smtClean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Management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Management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04/11/2019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666892" y="4442648"/>
            <a:ext cx="700852" cy="700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ern.ch/esdocs" TargetMode="External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ds.cern.ch/record/2687328?ln=en" TargetMode="External"/><Relationship Id="rId3" Type="http://schemas.openxmlformats.org/officeDocument/2006/relationships/hyperlink" Target="https://opendistro.github.io/for-elasticsearch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wtakase/kibana-own-home" TargetMode="External"/><Relationship Id="rId4" Type="http://schemas.openxmlformats.org/officeDocument/2006/relationships/hyperlink" Target="https://github.com/cernops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readonlyrest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client gets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1337033" y="1167638"/>
            <a:ext cx="3522999" cy="2124192"/>
            <a:chOff x="1337033" y="1167638"/>
            <a:chExt cx="3522999" cy="2124192"/>
          </a:xfrm>
        </p:grpSpPr>
        <p:sp>
          <p:nvSpPr>
            <p:cNvPr id="25" name="Cloud 24"/>
            <p:cNvSpPr/>
            <p:nvPr/>
          </p:nvSpPr>
          <p:spPr>
            <a:xfrm>
              <a:off x="1337033" y="1167638"/>
              <a:ext cx="3522999" cy="212419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2580922" y="1741390"/>
              <a:ext cx="910958" cy="578622"/>
              <a:chOff x="535472" y="2180950"/>
              <a:chExt cx="910958" cy="578622"/>
            </a:xfrm>
          </p:grpSpPr>
          <p:sp>
            <p:nvSpPr>
              <p:cNvPr id="44" name="Preparation 43"/>
              <p:cNvSpPr/>
              <p:nvPr/>
            </p:nvSpPr>
            <p:spPr>
              <a:xfrm>
                <a:off x="535472" y="2191211"/>
                <a:ext cx="425613" cy="317012"/>
              </a:xfrm>
              <a:prstGeom prst="flowChartPreparation">
                <a:avLst/>
              </a:prstGeom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25000">
                    <a:srgbClr val="FFFFFF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5" name="Preparation 44"/>
              <p:cNvSpPr/>
              <p:nvPr/>
            </p:nvSpPr>
            <p:spPr>
              <a:xfrm>
                <a:off x="1020817" y="2180950"/>
                <a:ext cx="425613" cy="317012"/>
              </a:xfrm>
              <a:prstGeom prst="flowChartPreparation">
                <a:avLst/>
              </a:prstGeom>
              <a:gradFill flip="none" rotWithShape="1">
                <a:gsLst>
                  <a:gs pos="0">
                    <a:schemeClr val="tx1">
                      <a:lumMod val="60000"/>
                      <a:lumOff val="40000"/>
                    </a:schemeClr>
                  </a:gs>
                  <a:gs pos="25000">
                    <a:srgbClr val="FFFFFF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66596" y="2497962"/>
                <a:ext cx="60806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search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2582974" y="2427734"/>
              <a:ext cx="1700994" cy="554600"/>
              <a:chOff x="2014345" y="2683330"/>
              <a:chExt cx="1700994" cy="554600"/>
            </a:xfrm>
          </p:grpSpPr>
          <p:sp>
            <p:nvSpPr>
              <p:cNvPr id="39" name="Magnetic Disk 38"/>
              <p:cNvSpPr/>
              <p:nvPr/>
            </p:nvSpPr>
            <p:spPr>
              <a:xfrm>
                <a:off x="2014345" y="2713035"/>
                <a:ext cx="440434" cy="33091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004082"/>
                  </a:gs>
                  <a:gs pos="15000">
                    <a:srgbClr val="004082"/>
                  </a:gs>
                  <a:gs pos="31000">
                    <a:schemeClr val="bg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0" name="Magnetic Disk 39"/>
              <p:cNvSpPr/>
              <p:nvPr/>
            </p:nvSpPr>
            <p:spPr>
              <a:xfrm>
                <a:off x="2531333" y="2713035"/>
                <a:ext cx="440434" cy="33091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004082"/>
                  </a:gs>
                  <a:gs pos="15000">
                    <a:srgbClr val="004082"/>
                  </a:gs>
                  <a:gs pos="31000">
                    <a:schemeClr val="bg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1" name="Magnetic Disk 40"/>
              <p:cNvSpPr/>
              <p:nvPr/>
            </p:nvSpPr>
            <p:spPr>
              <a:xfrm>
                <a:off x="3274905" y="2713035"/>
                <a:ext cx="440434" cy="330910"/>
              </a:xfrm>
              <a:prstGeom prst="flowChartMagneticDisk">
                <a:avLst/>
              </a:prstGeom>
              <a:gradFill flip="none" rotWithShape="1">
                <a:gsLst>
                  <a:gs pos="0">
                    <a:srgbClr val="004082"/>
                  </a:gs>
                  <a:gs pos="15000">
                    <a:srgbClr val="004082"/>
                  </a:gs>
                  <a:gs pos="31000">
                    <a:schemeClr val="bg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389091" y="2976320"/>
                <a:ext cx="56901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nodes</a:t>
                </a: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2957561" y="2683330"/>
                <a:ext cx="325730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…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565173" y="1351026"/>
              <a:ext cx="878733" cy="939375"/>
              <a:chOff x="5061419" y="911639"/>
              <a:chExt cx="878733" cy="939375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5061419" y="1589404"/>
                <a:ext cx="68631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m</a:t>
                </a:r>
                <a:r>
                  <a:rPr lang="en-US" sz="1100" dirty="0" smtClean="0"/>
                  <a:t>asters</a:t>
                </a:r>
              </a:p>
            </p:txBody>
          </p:sp>
          <p:sp>
            <p:nvSpPr>
              <p:cNvPr id="36" name="Alternate Process 35"/>
              <p:cNvSpPr/>
              <p:nvPr/>
            </p:nvSpPr>
            <p:spPr>
              <a:xfrm>
                <a:off x="5182756" y="1252967"/>
                <a:ext cx="325348" cy="291959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tx2"/>
                  </a:gs>
                  <a:gs pos="22000">
                    <a:srgbClr val="0055A0"/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7" name="Alternate Process 36"/>
              <p:cNvSpPr/>
              <p:nvPr/>
            </p:nvSpPr>
            <p:spPr>
              <a:xfrm>
                <a:off x="5398780" y="911639"/>
                <a:ext cx="325348" cy="291959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tx2"/>
                  </a:gs>
                  <a:gs pos="22000">
                    <a:srgbClr val="0055A0"/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8" name="Alternate Process 37"/>
              <p:cNvSpPr/>
              <p:nvPr/>
            </p:nvSpPr>
            <p:spPr>
              <a:xfrm>
                <a:off x="5614804" y="1265808"/>
                <a:ext cx="325348" cy="291959"/>
              </a:xfrm>
              <a:prstGeom prst="flowChartAlternateProcess">
                <a:avLst/>
              </a:prstGeom>
              <a:gradFill flip="none" rotWithShape="1">
                <a:gsLst>
                  <a:gs pos="0">
                    <a:schemeClr val="tx2"/>
                  </a:gs>
                  <a:gs pos="22000">
                    <a:srgbClr val="0055A0"/>
                  </a:gs>
                  <a:gs pos="42000">
                    <a:schemeClr val="bg1"/>
                  </a:gs>
                </a:gsLst>
                <a:lin ang="16200000" scaled="0"/>
                <a:tileRect/>
              </a:gra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1547664" y="1949444"/>
              <a:ext cx="474784" cy="584939"/>
              <a:chOff x="1453781" y="1958736"/>
              <a:chExt cx="474784" cy="584939"/>
            </a:xfrm>
          </p:grpSpPr>
          <p:sp>
            <p:nvSpPr>
              <p:cNvPr id="30" name="Connector 29"/>
              <p:cNvSpPr/>
              <p:nvPr/>
            </p:nvSpPr>
            <p:spPr>
              <a:xfrm>
                <a:off x="1453781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453781" y="2282065"/>
                <a:ext cx="474784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alias</a:t>
                </a:r>
              </a:p>
            </p:txBody>
          </p:sp>
        </p:grpSp>
      </p:grpSp>
      <p:sp>
        <p:nvSpPr>
          <p:cNvPr id="47" name="TextBox 46"/>
          <p:cNvSpPr txBox="1"/>
          <p:nvPr/>
        </p:nvSpPr>
        <p:spPr>
          <a:xfrm>
            <a:off x="107504" y="1709395"/>
            <a:ext cx="1236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Dedicated</a:t>
            </a:r>
          </a:p>
          <a:p>
            <a:r>
              <a:rPr lang="en-US" dirty="0"/>
              <a:t> </a:t>
            </a:r>
            <a:r>
              <a:rPr lang="en-US" dirty="0" smtClean="0"/>
              <a:t>alias  …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913142" y="3282538"/>
            <a:ext cx="2442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 on a shared cluster</a:t>
            </a:r>
            <a:endParaRPr lang="en-US" dirty="0"/>
          </a:p>
        </p:txBody>
      </p:sp>
      <p:pic>
        <p:nvPicPr>
          <p:cNvPr id="50" name="Picture 49" descr="Screen Shot 2019-10-31 at 09.05.20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6780" r="10442" b="22781"/>
          <a:stretch/>
        </p:blipFill>
        <p:spPr>
          <a:xfrm>
            <a:off x="6228182" y="1084732"/>
            <a:ext cx="2592289" cy="13639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1" name="TextBox 50">
            <a:hlinkClick r:id="rId3"/>
          </p:cNvPr>
          <p:cNvSpPr txBox="1"/>
          <p:nvPr/>
        </p:nvSpPr>
        <p:spPr>
          <a:xfrm>
            <a:off x="5004048" y="627534"/>
            <a:ext cx="1737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Documentation</a:t>
            </a:r>
            <a:endParaRPr lang="en-US" dirty="0"/>
          </a:p>
        </p:txBody>
      </p:sp>
      <p:pic>
        <p:nvPicPr>
          <p:cNvPr id="52" name="Picture 51" descr="Screen Shot 2019-10-31 at 09.08.15.p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3" b="13443"/>
          <a:stretch/>
        </p:blipFill>
        <p:spPr>
          <a:xfrm>
            <a:off x="6228183" y="2898586"/>
            <a:ext cx="2607255" cy="1348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3" name="TextBox 52"/>
          <p:cNvSpPr txBox="1"/>
          <p:nvPr/>
        </p:nvSpPr>
        <p:spPr>
          <a:xfrm>
            <a:off x="5138873" y="2637997"/>
            <a:ext cx="1018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Settings</a:t>
            </a:r>
            <a:endParaRPr lang="en-US" dirty="0"/>
          </a:p>
        </p:txBody>
      </p:sp>
      <p:sp>
        <p:nvSpPr>
          <p:cNvPr id="55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46002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8076" indent="-571500">
              <a:buFont typeface="+mj-lt"/>
              <a:buAutoNum type="romanUcPeriod"/>
            </a:pPr>
            <a:r>
              <a:rPr lang="en-US" dirty="0" smtClean="0"/>
              <a:t>Use </a:t>
            </a:r>
            <a:r>
              <a:rPr lang="en-US" dirty="0" smtClean="0">
                <a:solidFill>
                  <a:srgbClr val="008000"/>
                </a:solidFill>
              </a:rPr>
              <a:t>SSD only </a:t>
            </a:r>
            <a:r>
              <a:rPr lang="en-US" dirty="0" smtClean="0"/>
              <a:t>whenever possible</a:t>
            </a:r>
          </a:p>
          <a:p>
            <a:pPr lvl="1"/>
            <a:r>
              <a:rPr lang="en-US" dirty="0" smtClean="0"/>
              <a:t>Cluster speed defined by slowest node</a:t>
            </a:r>
          </a:p>
          <a:p>
            <a:pPr marL="608076" indent="-571500">
              <a:buFont typeface="+mj-lt"/>
              <a:buAutoNum type="romanUcPeriod"/>
            </a:pPr>
            <a:r>
              <a:rPr lang="en-US" dirty="0" smtClean="0"/>
              <a:t>Find sweet spot  of # nodes</a:t>
            </a:r>
          </a:p>
          <a:p>
            <a:pPr lvl="1"/>
            <a:r>
              <a:rPr lang="en-US" dirty="0" smtClean="0"/>
              <a:t>Issues with </a:t>
            </a:r>
            <a:r>
              <a:rPr lang="en-US" dirty="0" smtClean="0">
                <a:solidFill>
                  <a:srgbClr val="FF6600"/>
                </a:solidFill>
              </a:rPr>
              <a:t>large clusters </a:t>
            </a:r>
            <a:r>
              <a:rPr lang="en-US" dirty="0" smtClean="0"/>
              <a:t>(&gt;20 data nodes)</a:t>
            </a:r>
          </a:p>
          <a:p>
            <a:pPr marL="608076" indent="-571500">
              <a:buFont typeface="+mj-lt"/>
              <a:buAutoNum type="romanUcPeriod"/>
            </a:pPr>
            <a:r>
              <a:rPr lang="en-US" dirty="0"/>
              <a:t>Keep  </a:t>
            </a:r>
            <a:r>
              <a:rPr lang="en-US" dirty="0">
                <a:solidFill>
                  <a:srgbClr val="008000"/>
                </a:solidFill>
              </a:rPr>
              <a:t># indices/shards </a:t>
            </a:r>
            <a:r>
              <a:rPr lang="en-US" dirty="0"/>
              <a:t>under control</a:t>
            </a:r>
          </a:p>
          <a:p>
            <a:pPr lvl="1"/>
            <a:r>
              <a:rPr lang="en-US" dirty="0"/>
              <a:t>Aim for ~10 GB shard </a:t>
            </a:r>
            <a:r>
              <a:rPr lang="en-US" dirty="0" smtClean="0"/>
              <a:t>size</a:t>
            </a:r>
          </a:p>
          <a:p>
            <a:pPr marL="608076" indent="-571500">
              <a:buFont typeface="+mj-lt"/>
              <a:buAutoNum type="romanUcPeriod"/>
            </a:pPr>
            <a:r>
              <a:rPr lang="en-US" dirty="0" err="1" smtClean="0">
                <a:solidFill>
                  <a:srgbClr val="008000"/>
                </a:solidFill>
              </a:rPr>
              <a:t>Reindexing</a:t>
            </a:r>
            <a:r>
              <a:rPr lang="en-US" dirty="0" smtClean="0"/>
              <a:t> is expensive</a:t>
            </a:r>
          </a:p>
          <a:p>
            <a:pPr marL="608076" indent="-571500">
              <a:buFont typeface="+mj-lt"/>
              <a:buAutoNum type="romanUcPeriod"/>
            </a:pPr>
            <a:r>
              <a:rPr lang="en-US" dirty="0" smtClean="0"/>
              <a:t>Beware of </a:t>
            </a:r>
            <a:r>
              <a:rPr lang="en-US" dirty="0" smtClean="0">
                <a:solidFill>
                  <a:srgbClr val="FF6600"/>
                </a:solidFill>
              </a:rPr>
              <a:t>closed indices</a:t>
            </a:r>
          </a:p>
          <a:p>
            <a:pPr lvl="1"/>
            <a:r>
              <a:rPr lang="en-US" dirty="0" smtClean="0"/>
              <a:t>Not replicated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52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Lessons learned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08076" indent="-571500">
              <a:buFont typeface="+mj-lt"/>
              <a:buAutoNum type="romanUcPeriod" startAt="6"/>
            </a:pPr>
            <a:r>
              <a:rPr lang="en-US" dirty="0">
                <a:solidFill>
                  <a:srgbClr val="008000"/>
                </a:solidFill>
              </a:rPr>
              <a:t>Index level security </a:t>
            </a:r>
            <a:r>
              <a:rPr lang="en-US" dirty="0"/>
              <a:t>on shared clusters easy</a:t>
            </a:r>
          </a:p>
          <a:p>
            <a:pPr lvl="1"/>
            <a:r>
              <a:rPr lang="en-US" dirty="0"/>
              <a:t>Difficult to ensure </a:t>
            </a:r>
            <a:r>
              <a:rPr lang="en-US" dirty="0">
                <a:solidFill>
                  <a:srgbClr val="FF6600"/>
                </a:solidFill>
              </a:rPr>
              <a:t>isolation of clients</a:t>
            </a:r>
          </a:p>
          <a:p>
            <a:pPr marL="608076" indent="-571500">
              <a:buFont typeface="+mj-lt"/>
              <a:buAutoNum type="romanUcPeriod" startAt="6"/>
            </a:pPr>
            <a:r>
              <a:rPr lang="en-US" dirty="0" err="1" smtClean="0"/>
              <a:t>Elasticsearch</a:t>
            </a:r>
            <a:r>
              <a:rPr lang="en-US" dirty="0" smtClean="0"/>
              <a:t> </a:t>
            </a:r>
            <a:r>
              <a:rPr lang="en-US" dirty="0"/>
              <a:t>can guess data types</a:t>
            </a:r>
          </a:p>
          <a:p>
            <a:pPr lvl="1"/>
            <a:r>
              <a:rPr lang="en-US" dirty="0"/>
              <a:t>Better if already </a:t>
            </a:r>
            <a:r>
              <a:rPr lang="en-US" dirty="0" smtClean="0"/>
              <a:t>defined: </a:t>
            </a:r>
            <a:r>
              <a:rPr lang="en-US" dirty="0" smtClean="0">
                <a:solidFill>
                  <a:srgbClr val="008000"/>
                </a:solidFill>
              </a:rPr>
              <a:t>index templates</a:t>
            </a:r>
          </a:p>
          <a:p>
            <a:pPr marL="608076" indent="-571500">
              <a:buFont typeface="+mj-lt"/>
              <a:buAutoNum type="romanUcPeriod" startAt="6"/>
            </a:pPr>
            <a:r>
              <a:rPr lang="en-US" dirty="0" smtClean="0"/>
              <a:t>Beware of </a:t>
            </a:r>
            <a:r>
              <a:rPr lang="en-US" dirty="0" smtClean="0">
                <a:solidFill>
                  <a:srgbClr val="FF6600"/>
                </a:solidFill>
              </a:rPr>
              <a:t>large queries</a:t>
            </a:r>
          </a:p>
          <a:p>
            <a:pPr lvl="1"/>
            <a:r>
              <a:rPr lang="en-US" dirty="0" smtClean="0"/>
              <a:t>Aggregations easily add up</a:t>
            </a:r>
          </a:p>
          <a:p>
            <a:pPr marL="608076" indent="-571500">
              <a:buFont typeface="+mj-lt"/>
              <a:buAutoNum type="romanUcPeriod" startAt="6"/>
            </a:pPr>
            <a:r>
              <a:rPr lang="en-US" dirty="0" smtClean="0"/>
              <a:t>Need </a:t>
            </a:r>
            <a:r>
              <a:rPr lang="en-US" dirty="0">
                <a:solidFill>
                  <a:srgbClr val="008000"/>
                </a:solidFill>
              </a:rPr>
              <a:t>close communication </a:t>
            </a:r>
            <a:r>
              <a:rPr lang="en-US" dirty="0"/>
              <a:t>with clients</a:t>
            </a:r>
          </a:p>
          <a:p>
            <a:pPr lvl="1"/>
            <a:r>
              <a:rPr lang="en-US" dirty="0" smtClean="0"/>
              <a:t>Service Now, </a:t>
            </a:r>
            <a:r>
              <a:rPr lang="en-US" dirty="0" err="1" smtClean="0"/>
              <a:t>Mattermost</a:t>
            </a:r>
            <a:endParaRPr lang="en-US" dirty="0"/>
          </a:p>
          <a:p>
            <a:pPr marL="608076" indent="-571500">
              <a:buFont typeface="+mj-lt"/>
              <a:buAutoNum type="romanUcPeriod" startAt="6"/>
            </a:pPr>
            <a:r>
              <a:rPr lang="en-US" dirty="0" smtClean="0"/>
              <a:t>Plenty </a:t>
            </a:r>
            <a:r>
              <a:rPr lang="en-US" dirty="0"/>
              <a:t>of parameters to tune/monitor</a:t>
            </a:r>
          </a:p>
          <a:p>
            <a:pPr lvl="1"/>
            <a:r>
              <a:rPr lang="en-US" dirty="0"/>
              <a:t>Need for </a:t>
            </a:r>
            <a:r>
              <a:rPr lang="en-US" dirty="0">
                <a:solidFill>
                  <a:srgbClr val="008000"/>
                </a:solidFill>
              </a:rPr>
              <a:t>advanced </a:t>
            </a:r>
            <a:r>
              <a:rPr lang="en-US" dirty="0" smtClean="0">
                <a:solidFill>
                  <a:srgbClr val="008000"/>
                </a:solidFill>
              </a:rPr>
              <a:t>monitor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04/11/19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8961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Ongoing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hlinkClick r:id="rId2"/>
              </a:rPr>
              <a:t>Service anomaly detection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/>
              <a:t>Transition to ES 7.X</a:t>
            </a:r>
          </a:p>
          <a:p>
            <a:r>
              <a:rPr lang="en-US" dirty="0" smtClean="0"/>
              <a:t>Accounting</a:t>
            </a:r>
          </a:p>
          <a:p>
            <a:r>
              <a:rPr lang="en-US" dirty="0" smtClean="0"/>
              <a:t>Evaluation </a:t>
            </a:r>
            <a:r>
              <a:rPr lang="en-US" dirty="0"/>
              <a:t>of </a:t>
            </a:r>
            <a:r>
              <a:rPr lang="en-US" dirty="0">
                <a:hlinkClick r:id="rId3"/>
              </a:rPr>
              <a:t>Open Distro Elasticsearch</a:t>
            </a:r>
            <a:endParaRPr lang="en-US" dirty="0"/>
          </a:p>
          <a:p>
            <a:pPr lvl="1"/>
            <a:r>
              <a:rPr lang="en-US" dirty="0"/>
              <a:t>Including change of security model</a:t>
            </a:r>
          </a:p>
          <a:p>
            <a:pPr lvl="1"/>
            <a:r>
              <a:rPr lang="en-US" dirty="0"/>
              <a:t>And container based </a:t>
            </a:r>
            <a:r>
              <a:rPr lang="en-US" dirty="0" smtClean="0"/>
              <a:t>solution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04/11/19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16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Providing </a:t>
            </a:r>
            <a:r>
              <a:rPr lang="en-US" dirty="0" smtClean="0">
                <a:solidFill>
                  <a:srgbClr val="008000"/>
                </a:solidFill>
              </a:rPr>
              <a:t>dedicated aliases</a:t>
            </a:r>
            <a:r>
              <a:rPr lang="en-US" dirty="0" smtClean="0"/>
              <a:t> on </a:t>
            </a:r>
            <a:r>
              <a:rPr lang="en-US" dirty="0" smtClean="0">
                <a:solidFill>
                  <a:srgbClr val="008000"/>
                </a:solidFill>
              </a:rPr>
              <a:t>shared clusters</a:t>
            </a:r>
          </a:p>
          <a:p>
            <a:pPr lvl="1"/>
            <a:r>
              <a:rPr lang="en-US" dirty="0" smtClean="0"/>
              <a:t>30 cluster, 160 endpoints, 500 TB SSD</a:t>
            </a:r>
          </a:p>
          <a:p>
            <a:r>
              <a:rPr lang="en-US" dirty="0" smtClean="0"/>
              <a:t>Using exclusively </a:t>
            </a:r>
            <a:r>
              <a:rPr lang="en-US" dirty="0" smtClean="0">
                <a:solidFill>
                  <a:srgbClr val="008000"/>
                </a:solidFill>
              </a:rPr>
              <a:t>Open </a:t>
            </a:r>
            <a:r>
              <a:rPr lang="en-US" dirty="0">
                <a:solidFill>
                  <a:srgbClr val="008000"/>
                </a:solidFill>
              </a:rPr>
              <a:t>S</a:t>
            </a:r>
            <a:r>
              <a:rPr lang="en-US" dirty="0" smtClean="0">
                <a:solidFill>
                  <a:srgbClr val="008000"/>
                </a:solidFill>
              </a:rPr>
              <a:t>ource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Full isolation </a:t>
            </a:r>
            <a:r>
              <a:rPr lang="en-US" dirty="0"/>
              <a:t>is challenging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Automated</a:t>
            </a:r>
            <a:r>
              <a:rPr lang="en-US" dirty="0" smtClean="0"/>
              <a:t> management with puppet</a:t>
            </a:r>
          </a:p>
          <a:p>
            <a:pPr lvl="1"/>
            <a:r>
              <a:rPr lang="en-US" dirty="0" smtClean="0"/>
              <a:t>Operated </a:t>
            </a:r>
            <a:r>
              <a:rPr lang="en-US" dirty="0"/>
              <a:t>by 1 </a:t>
            </a:r>
            <a:r>
              <a:rPr lang="en-US" dirty="0" smtClean="0"/>
              <a:t>FTE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Monitoring</a:t>
            </a:r>
            <a:r>
              <a:rPr lang="en-US" dirty="0" smtClean="0"/>
              <a:t> and recovery actions are crucial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04/11/19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214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5094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Large </a:t>
            </a:r>
            <a:r>
              <a:rPr lang="en-US" dirty="0" err="1" smtClean="0"/>
              <a:t>elasticsearch</a:t>
            </a:r>
            <a:r>
              <a:rPr lang="en-US" dirty="0" smtClean="0"/>
              <a:t> cluster management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611560" y="3003798"/>
            <a:ext cx="3600400" cy="576064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Pablo Saiz</a:t>
            </a:r>
          </a:p>
          <a:p>
            <a:r>
              <a:rPr lang="en-US" dirty="0" smtClean="0"/>
              <a:t> on behalf of the </a:t>
            </a:r>
            <a:r>
              <a:rPr lang="en-US" dirty="0" err="1" smtClean="0"/>
              <a:t>Centralised</a:t>
            </a:r>
            <a:r>
              <a:rPr lang="en-US" dirty="0" smtClean="0"/>
              <a:t> </a:t>
            </a:r>
            <a:r>
              <a:rPr lang="en-US" dirty="0" err="1" smtClean="0"/>
              <a:t>Elasticsearch</a:t>
            </a:r>
            <a:r>
              <a:rPr lang="en-US" dirty="0" smtClean="0"/>
              <a:t>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6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Elasticsearch</a:t>
            </a:r>
            <a:r>
              <a:rPr lang="en-US" dirty="0" smtClean="0"/>
              <a:t> service at CERN</a:t>
            </a:r>
          </a:p>
          <a:p>
            <a:r>
              <a:rPr lang="en-US" dirty="0" smtClean="0"/>
              <a:t>User perspective</a:t>
            </a:r>
          </a:p>
          <a:p>
            <a:r>
              <a:rPr lang="en-US" dirty="0" smtClean="0"/>
              <a:t>Ongoing work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56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0"/>
          <p:cNvSpPr/>
          <p:nvPr/>
        </p:nvSpPr>
        <p:spPr>
          <a:xfrm>
            <a:off x="379368" y="1566758"/>
            <a:ext cx="7471895" cy="2811917"/>
          </a:xfrm>
          <a:custGeom>
            <a:avLst/>
            <a:gdLst>
              <a:gd name="connsiteX0" fmla="*/ 41235 w 7471895"/>
              <a:gd name="connsiteY0" fmla="*/ 0 h 2811917"/>
              <a:gd name="connsiteX1" fmla="*/ 7471895 w 7471895"/>
              <a:gd name="connsiteY1" fmla="*/ 1162699 h 2811917"/>
              <a:gd name="connsiteX2" fmla="*/ 7381177 w 7471895"/>
              <a:gd name="connsiteY2" fmla="*/ 2811917 h 2811917"/>
              <a:gd name="connsiteX3" fmla="*/ 0 w 7471895"/>
              <a:gd name="connsiteY3" fmla="*/ 1764663 h 2811917"/>
              <a:gd name="connsiteX4" fmla="*/ 41235 w 7471895"/>
              <a:gd name="connsiteY4" fmla="*/ 0 h 2811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71895" h="2811917">
                <a:moveTo>
                  <a:pt x="41235" y="0"/>
                </a:moveTo>
                <a:lnTo>
                  <a:pt x="7471895" y="1162699"/>
                </a:lnTo>
                <a:lnTo>
                  <a:pt x="7381177" y="2811917"/>
                </a:lnTo>
                <a:lnTo>
                  <a:pt x="0" y="1764663"/>
                </a:lnTo>
                <a:lnTo>
                  <a:pt x="41235" y="0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270" y="1707654"/>
            <a:ext cx="1835066" cy="815585"/>
          </a:xfrm>
          <a:prstGeom prst="rect">
            <a:avLst/>
          </a:prstGeom>
        </p:spPr>
      </p:pic>
      <p:sp>
        <p:nvSpPr>
          <p:cNvPr id="19" name="Freeform 18"/>
          <p:cNvSpPr/>
          <p:nvPr/>
        </p:nvSpPr>
        <p:spPr>
          <a:xfrm>
            <a:off x="2791421" y="1941169"/>
            <a:ext cx="5007785" cy="1617642"/>
          </a:xfrm>
          <a:custGeom>
            <a:avLst/>
            <a:gdLst>
              <a:gd name="connsiteX0" fmla="*/ 5007785 w 5007785"/>
              <a:gd name="connsiteY0" fmla="*/ 778865 h 1617642"/>
              <a:gd name="connsiteX1" fmla="*/ 0 w 5007785"/>
              <a:gd name="connsiteY1" fmla="*/ 0 h 1617642"/>
              <a:gd name="connsiteX2" fmla="*/ 23961 w 5007785"/>
              <a:gd name="connsiteY2" fmla="*/ 982568 h 1617642"/>
              <a:gd name="connsiteX3" fmla="*/ 4983824 w 5007785"/>
              <a:gd name="connsiteY3" fmla="*/ 1617642 h 1617642"/>
              <a:gd name="connsiteX4" fmla="*/ 5007785 w 5007785"/>
              <a:gd name="connsiteY4" fmla="*/ 778865 h 1617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7785" h="1617642">
                <a:moveTo>
                  <a:pt x="5007785" y="778865"/>
                </a:moveTo>
                <a:lnTo>
                  <a:pt x="0" y="0"/>
                </a:lnTo>
                <a:lnTo>
                  <a:pt x="23961" y="982568"/>
                </a:lnTo>
                <a:lnTo>
                  <a:pt x="4983824" y="1617642"/>
                </a:lnTo>
                <a:lnTo>
                  <a:pt x="5007785" y="77886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Elastic ecosystem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2211710"/>
            <a:ext cx="2598725" cy="635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649763"/>
            <a:ext cx="2007311" cy="683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870206"/>
            <a:ext cx="1573686" cy="6830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0843" y="2539386"/>
            <a:ext cx="1891519" cy="8577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724128" y="3642578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000000"/>
                </a:solidFill>
              </a:rPr>
              <a:t>ElastAlert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22829" y="2963438"/>
            <a:ext cx="1095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rovided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267744" y="3797627"/>
            <a:ext cx="2522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Used Internally</a:t>
            </a:r>
          </a:p>
          <a:p>
            <a:pPr algn="ctr"/>
            <a:r>
              <a:rPr lang="en-US" dirty="0" smtClean="0"/>
              <a:t>(Open source only)</a:t>
            </a:r>
            <a:endParaRPr lang="en-US" dirty="0"/>
          </a:p>
        </p:txBody>
      </p:sp>
      <p:sp>
        <p:nvSpPr>
          <p:cNvPr id="2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642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258"/>
          <p:cNvGrpSpPr/>
          <p:nvPr/>
        </p:nvGrpSpPr>
        <p:grpSpPr>
          <a:xfrm>
            <a:off x="6444208" y="2891600"/>
            <a:ext cx="2579690" cy="1226482"/>
            <a:chOff x="1337033" y="1167638"/>
            <a:chExt cx="4738795" cy="2253004"/>
          </a:xfrm>
        </p:grpSpPr>
        <p:sp>
          <p:nvSpPr>
            <p:cNvPr id="260" name="Cloud 259"/>
            <p:cNvSpPr/>
            <p:nvPr/>
          </p:nvSpPr>
          <p:spPr>
            <a:xfrm>
              <a:off x="1337033" y="1167638"/>
              <a:ext cx="4738795" cy="2253004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2580922" y="1741390"/>
              <a:ext cx="935999" cy="712775"/>
              <a:chOff x="535472" y="2180950"/>
              <a:chExt cx="935999" cy="712775"/>
            </a:xfrm>
          </p:grpSpPr>
          <p:sp>
            <p:nvSpPr>
              <p:cNvPr id="279" name="Preparation 278"/>
              <p:cNvSpPr/>
              <p:nvPr/>
            </p:nvSpPr>
            <p:spPr>
              <a:xfrm>
                <a:off x="535472" y="2191211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80" name="Preparation 279"/>
              <p:cNvSpPr/>
              <p:nvPr/>
            </p:nvSpPr>
            <p:spPr>
              <a:xfrm>
                <a:off x="1020817" y="2180950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81" name="TextBox 280"/>
              <p:cNvSpPr txBox="1"/>
              <p:nvPr/>
            </p:nvSpPr>
            <p:spPr>
              <a:xfrm>
                <a:off x="566596" y="2497962"/>
                <a:ext cx="904875" cy="39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search</a:t>
                </a:r>
              </a:p>
            </p:txBody>
          </p:sp>
        </p:grpSp>
        <p:grpSp>
          <p:nvGrpSpPr>
            <p:cNvPr id="262" name="Group 261"/>
            <p:cNvGrpSpPr/>
            <p:nvPr/>
          </p:nvGrpSpPr>
          <p:grpSpPr>
            <a:xfrm>
              <a:off x="2582974" y="2355726"/>
              <a:ext cx="1700994" cy="760760"/>
              <a:chOff x="2014345" y="2611322"/>
              <a:chExt cx="1700994" cy="760760"/>
            </a:xfrm>
          </p:grpSpPr>
          <p:sp>
            <p:nvSpPr>
              <p:cNvPr id="274" name="Magnetic Disk 273"/>
              <p:cNvSpPr/>
              <p:nvPr/>
            </p:nvSpPr>
            <p:spPr>
              <a:xfrm>
                <a:off x="201434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75" name="Magnetic Disk 274"/>
              <p:cNvSpPr/>
              <p:nvPr/>
            </p:nvSpPr>
            <p:spPr>
              <a:xfrm>
                <a:off x="2531333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76" name="Magnetic Disk 275"/>
              <p:cNvSpPr/>
              <p:nvPr/>
            </p:nvSpPr>
            <p:spPr>
              <a:xfrm>
                <a:off x="327490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77" name="TextBox 276"/>
              <p:cNvSpPr txBox="1"/>
              <p:nvPr/>
            </p:nvSpPr>
            <p:spPr>
              <a:xfrm>
                <a:off x="2389091" y="2976319"/>
                <a:ext cx="857483" cy="39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nodes</a:t>
                </a: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2925094" y="2611322"/>
                <a:ext cx="527682" cy="39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…</a:t>
                </a:r>
              </a:p>
            </p:txBody>
          </p:sp>
        </p:grpSp>
        <p:grpSp>
          <p:nvGrpSpPr>
            <p:cNvPr id="263" name="Group 262"/>
            <p:cNvGrpSpPr/>
            <p:nvPr/>
          </p:nvGrpSpPr>
          <p:grpSpPr>
            <a:xfrm>
              <a:off x="3565173" y="1351026"/>
              <a:ext cx="1009410" cy="1073527"/>
              <a:chOff x="5061419" y="911639"/>
              <a:chExt cx="1009410" cy="1073527"/>
            </a:xfrm>
          </p:grpSpPr>
          <p:sp>
            <p:nvSpPr>
              <p:cNvPr id="270" name="TextBox 269"/>
              <p:cNvSpPr txBox="1"/>
              <p:nvPr/>
            </p:nvSpPr>
            <p:spPr>
              <a:xfrm>
                <a:off x="5061419" y="1589403"/>
                <a:ext cx="1009410" cy="39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/>
                  <a:t>m</a:t>
                </a:r>
                <a:r>
                  <a:rPr lang="en-US" sz="800" dirty="0" smtClean="0"/>
                  <a:t>asters</a:t>
                </a:r>
              </a:p>
            </p:txBody>
          </p:sp>
          <p:sp>
            <p:nvSpPr>
              <p:cNvPr id="271" name="Alternate Process 270"/>
              <p:cNvSpPr/>
              <p:nvPr/>
            </p:nvSpPr>
            <p:spPr>
              <a:xfrm>
                <a:off x="5182756" y="1252967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72" name="Alternate Process 271"/>
              <p:cNvSpPr/>
              <p:nvPr/>
            </p:nvSpPr>
            <p:spPr>
              <a:xfrm>
                <a:off x="5398780" y="911639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73" name="Alternate Process 272"/>
              <p:cNvSpPr/>
              <p:nvPr/>
            </p:nvSpPr>
            <p:spPr>
              <a:xfrm>
                <a:off x="5614804" y="1265808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</p:grpSp>
        <p:grpSp>
          <p:nvGrpSpPr>
            <p:cNvPr id="264" name="Group 263"/>
            <p:cNvGrpSpPr/>
            <p:nvPr/>
          </p:nvGrpSpPr>
          <p:grpSpPr>
            <a:xfrm>
              <a:off x="1547664" y="1949444"/>
              <a:ext cx="809365" cy="1008776"/>
              <a:chOff x="1453781" y="1958736"/>
              <a:chExt cx="809365" cy="1008776"/>
            </a:xfrm>
          </p:grpSpPr>
          <p:sp>
            <p:nvSpPr>
              <p:cNvPr id="265" name="Connector 264"/>
              <p:cNvSpPr/>
              <p:nvPr/>
            </p:nvSpPr>
            <p:spPr>
              <a:xfrm>
                <a:off x="1453781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66" name="Connector 265"/>
              <p:cNvSpPr/>
              <p:nvPr/>
            </p:nvSpPr>
            <p:spPr>
              <a:xfrm>
                <a:off x="1691680" y="2346449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67" name="Connector 266"/>
              <p:cNvSpPr/>
              <p:nvPr/>
            </p:nvSpPr>
            <p:spPr>
              <a:xfrm>
                <a:off x="1953885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/>
              </a:p>
            </p:txBody>
          </p:sp>
          <p:sp>
            <p:nvSpPr>
              <p:cNvPr id="268" name="TextBox 267"/>
              <p:cNvSpPr txBox="1"/>
              <p:nvPr/>
            </p:nvSpPr>
            <p:spPr>
              <a:xfrm>
                <a:off x="1636223" y="1986393"/>
                <a:ext cx="527683" cy="39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…</a:t>
                </a:r>
              </a:p>
            </p:txBody>
          </p:sp>
          <p:sp>
            <p:nvSpPr>
              <p:cNvPr id="269" name="TextBox 268"/>
              <p:cNvSpPr txBox="1"/>
              <p:nvPr/>
            </p:nvSpPr>
            <p:spPr>
              <a:xfrm>
                <a:off x="1536331" y="2571749"/>
                <a:ext cx="726815" cy="3957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800" dirty="0" smtClean="0"/>
                  <a:t>alias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Structure of a cluster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5" name="Magnetic Disk 94"/>
          <p:cNvSpPr/>
          <p:nvPr/>
        </p:nvSpPr>
        <p:spPr>
          <a:xfrm>
            <a:off x="8493465" y="3009613"/>
            <a:ext cx="399015" cy="553472"/>
          </a:xfrm>
          <a:prstGeom prst="flowChartMagneticDisk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6" name="Magnetic Disk 95"/>
          <p:cNvSpPr/>
          <p:nvPr/>
        </p:nvSpPr>
        <p:spPr>
          <a:xfrm>
            <a:off x="8316416" y="3291830"/>
            <a:ext cx="399015" cy="553472"/>
          </a:xfrm>
          <a:prstGeom prst="flowChartMagneticDisk">
            <a:avLst/>
          </a:prstGeom>
          <a:solidFill>
            <a:schemeClr val="tx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2" name="Cloud 21"/>
          <p:cNvSpPr/>
          <p:nvPr/>
        </p:nvSpPr>
        <p:spPr>
          <a:xfrm>
            <a:off x="1337033" y="1167638"/>
            <a:ext cx="3522999" cy="2124192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2580922" y="1741390"/>
            <a:ext cx="910958" cy="686344"/>
            <a:chOff x="535472" y="2180950"/>
            <a:chExt cx="910958" cy="686344"/>
          </a:xfrm>
        </p:grpSpPr>
        <p:sp>
          <p:nvSpPr>
            <p:cNvPr id="11" name="Preparation 10"/>
            <p:cNvSpPr/>
            <p:nvPr/>
          </p:nvSpPr>
          <p:spPr>
            <a:xfrm>
              <a:off x="535472" y="2191211"/>
              <a:ext cx="425613" cy="317012"/>
            </a:xfrm>
            <a:prstGeom prst="flowChartPreparation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eparation 11"/>
            <p:cNvSpPr/>
            <p:nvPr/>
          </p:nvSpPr>
          <p:spPr>
            <a:xfrm>
              <a:off x="1020817" y="2180950"/>
              <a:ext cx="425613" cy="317012"/>
            </a:xfrm>
            <a:prstGeom prst="flowChartPreparation">
              <a:avLst/>
            </a:prstGeom>
            <a:solidFill>
              <a:schemeClr val="tx1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6596" y="2497962"/>
              <a:ext cx="8775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search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82974" y="2355726"/>
            <a:ext cx="1700994" cy="734330"/>
            <a:chOff x="2014345" y="2611322"/>
            <a:chExt cx="1700994" cy="734330"/>
          </a:xfrm>
        </p:grpSpPr>
        <p:sp>
          <p:nvSpPr>
            <p:cNvPr id="14" name="Magnetic Disk 13"/>
            <p:cNvSpPr/>
            <p:nvPr/>
          </p:nvSpPr>
          <p:spPr>
            <a:xfrm>
              <a:off x="2014345" y="2713035"/>
              <a:ext cx="440434" cy="330910"/>
            </a:xfrm>
            <a:prstGeom prst="flowChartMagneticDisk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Magnetic Disk 14"/>
            <p:cNvSpPr/>
            <p:nvPr/>
          </p:nvSpPr>
          <p:spPr>
            <a:xfrm>
              <a:off x="2531333" y="2713035"/>
              <a:ext cx="440434" cy="330910"/>
            </a:xfrm>
            <a:prstGeom prst="flowChartMagneticDisk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Magnetic Disk 15"/>
            <p:cNvSpPr/>
            <p:nvPr/>
          </p:nvSpPr>
          <p:spPr>
            <a:xfrm>
              <a:off x="3274905" y="2713035"/>
              <a:ext cx="440434" cy="330910"/>
            </a:xfrm>
            <a:prstGeom prst="flowChartMagneticDisk">
              <a:avLst/>
            </a:prstGeom>
            <a:solidFill>
              <a:schemeClr val="tx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389091" y="2976320"/>
              <a:ext cx="8135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nodes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5095" y="261132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3565173" y="1351026"/>
            <a:ext cx="1005541" cy="1047097"/>
            <a:chOff x="5061419" y="911639"/>
            <a:chExt cx="1005541" cy="1047097"/>
          </a:xfrm>
        </p:grpSpPr>
        <p:sp>
          <p:nvSpPr>
            <p:cNvPr id="10" name="TextBox 9"/>
            <p:cNvSpPr txBox="1"/>
            <p:nvPr/>
          </p:nvSpPr>
          <p:spPr>
            <a:xfrm>
              <a:off x="5061419" y="1589404"/>
              <a:ext cx="10055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asters</a:t>
              </a:r>
            </a:p>
          </p:txBody>
        </p:sp>
        <p:sp>
          <p:nvSpPr>
            <p:cNvPr id="135" name="Alternate Process 134"/>
            <p:cNvSpPr/>
            <p:nvPr/>
          </p:nvSpPr>
          <p:spPr>
            <a:xfrm>
              <a:off x="5182756" y="1252967"/>
              <a:ext cx="325348" cy="291959"/>
            </a:xfrm>
            <a:prstGeom prst="flowChartAlternateProcess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Alternate Process 135"/>
            <p:cNvSpPr/>
            <p:nvPr/>
          </p:nvSpPr>
          <p:spPr>
            <a:xfrm>
              <a:off x="5398780" y="911639"/>
              <a:ext cx="325348" cy="291959"/>
            </a:xfrm>
            <a:prstGeom prst="flowChartAlternateProcess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Alternate Process 136"/>
            <p:cNvSpPr/>
            <p:nvPr/>
          </p:nvSpPr>
          <p:spPr>
            <a:xfrm>
              <a:off x="5614804" y="1265808"/>
              <a:ext cx="325348" cy="291959"/>
            </a:xfrm>
            <a:prstGeom prst="flowChartAlternateProcess">
              <a:avLst/>
            </a:prstGeom>
            <a:solidFill>
              <a:schemeClr val="tx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1547664" y="1949444"/>
            <a:ext cx="806689" cy="982346"/>
            <a:chOff x="1453781" y="1958736"/>
            <a:chExt cx="806689" cy="982346"/>
          </a:xfrm>
        </p:grpSpPr>
        <p:sp>
          <p:nvSpPr>
            <p:cNvPr id="19" name="Connector 18"/>
            <p:cNvSpPr/>
            <p:nvPr/>
          </p:nvSpPr>
          <p:spPr>
            <a:xfrm>
              <a:off x="1453781" y="1958736"/>
              <a:ext cx="306585" cy="306585"/>
            </a:xfrm>
            <a:prstGeom prst="flowChartConnector">
              <a:avLst/>
            </a:prstGeom>
            <a:solidFill>
              <a:srgbClr val="0055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Connector 19"/>
            <p:cNvSpPr/>
            <p:nvPr/>
          </p:nvSpPr>
          <p:spPr>
            <a:xfrm>
              <a:off x="1691680" y="2346449"/>
              <a:ext cx="306585" cy="306585"/>
            </a:xfrm>
            <a:prstGeom prst="flowChartConnector">
              <a:avLst/>
            </a:prstGeom>
            <a:solidFill>
              <a:srgbClr val="0055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nector 20"/>
            <p:cNvSpPr/>
            <p:nvPr/>
          </p:nvSpPr>
          <p:spPr>
            <a:xfrm>
              <a:off x="1953885" y="1958736"/>
              <a:ext cx="306585" cy="306585"/>
            </a:xfrm>
            <a:prstGeom prst="flowChartConnector">
              <a:avLst/>
            </a:prstGeom>
            <a:solidFill>
              <a:srgbClr val="0055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636222" y="198639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140" name="TextBox 139"/>
            <p:cNvSpPr txBox="1"/>
            <p:nvPr/>
          </p:nvSpPr>
          <p:spPr>
            <a:xfrm>
              <a:off x="1536331" y="2571750"/>
              <a:ext cx="659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alias</a:t>
              </a:r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6429475" y="1086016"/>
            <a:ext cx="1917839" cy="1156360"/>
            <a:chOff x="1337033" y="1167638"/>
            <a:chExt cx="3522999" cy="2124192"/>
          </a:xfrm>
        </p:grpSpPr>
        <p:sp>
          <p:nvSpPr>
            <p:cNvPr id="145" name="Cloud 144"/>
            <p:cNvSpPr/>
            <p:nvPr/>
          </p:nvSpPr>
          <p:spPr>
            <a:xfrm>
              <a:off x="1337033" y="1167638"/>
              <a:ext cx="3522999" cy="212419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00" dirty="0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2580922" y="1741390"/>
              <a:ext cx="910958" cy="684506"/>
              <a:chOff x="535472" y="2180950"/>
              <a:chExt cx="910958" cy="684506"/>
            </a:xfrm>
          </p:grpSpPr>
          <p:sp>
            <p:nvSpPr>
              <p:cNvPr id="164" name="Preparation 163"/>
              <p:cNvSpPr/>
              <p:nvPr/>
            </p:nvSpPr>
            <p:spPr>
              <a:xfrm>
                <a:off x="535472" y="2191211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5" name="Preparation 164"/>
              <p:cNvSpPr/>
              <p:nvPr/>
            </p:nvSpPr>
            <p:spPr>
              <a:xfrm>
                <a:off x="1020817" y="2180950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566596" y="2497962"/>
                <a:ext cx="834169" cy="36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/>
                  <a:t>search</a:t>
                </a:r>
              </a:p>
            </p:txBody>
          </p:sp>
        </p:grpSp>
        <p:grpSp>
          <p:nvGrpSpPr>
            <p:cNvPr id="147" name="Group 146"/>
            <p:cNvGrpSpPr/>
            <p:nvPr/>
          </p:nvGrpSpPr>
          <p:grpSpPr>
            <a:xfrm>
              <a:off x="2582974" y="2355726"/>
              <a:ext cx="1700994" cy="732491"/>
              <a:chOff x="2014345" y="2611322"/>
              <a:chExt cx="1700994" cy="732491"/>
            </a:xfrm>
          </p:grpSpPr>
          <p:sp>
            <p:nvSpPr>
              <p:cNvPr id="159" name="Magnetic Disk 158"/>
              <p:cNvSpPr/>
              <p:nvPr/>
            </p:nvSpPr>
            <p:spPr>
              <a:xfrm>
                <a:off x="201434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0" name="Magnetic Disk 159"/>
              <p:cNvSpPr/>
              <p:nvPr/>
            </p:nvSpPr>
            <p:spPr>
              <a:xfrm>
                <a:off x="2531333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1" name="Magnetic Disk 160"/>
              <p:cNvSpPr/>
              <p:nvPr/>
            </p:nvSpPr>
            <p:spPr>
              <a:xfrm>
                <a:off x="327490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2389091" y="2976319"/>
                <a:ext cx="810369" cy="36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/>
                  <a:t>nodes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925094" y="2611322"/>
                <a:ext cx="504125" cy="36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/>
                  <a:t>…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3565173" y="1351026"/>
              <a:ext cx="928157" cy="1045258"/>
              <a:chOff x="5061419" y="911639"/>
              <a:chExt cx="928157" cy="1045258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5061419" y="1589403"/>
                <a:ext cx="928157" cy="36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/>
                  <a:t>m</a:t>
                </a:r>
                <a:r>
                  <a:rPr lang="en-US" sz="700" dirty="0" smtClean="0"/>
                  <a:t>asters</a:t>
                </a:r>
              </a:p>
            </p:txBody>
          </p:sp>
          <p:sp>
            <p:nvSpPr>
              <p:cNvPr id="156" name="Alternate Process 155"/>
              <p:cNvSpPr/>
              <p:nvPr/>
            </p:nvSpPr>
            <p:spPr>
              <a:xfrm>
                <a:off x="5182756" y="1252967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7" name="Alternate Process 156"/>
              <p:cNvSpPr/>
              <p:nvPr/>
            </p:nvSpPr>
            <p:spPr>
              <a:xfrm>
                <a:off x="5398780" y="911639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8" name="Alternate Process 157"/>
              <p:cNvSpPr/>
              <p:nvPr/>
            </p:nvSpPr>
            <p:spPr>
              <a:xfrm>
                <a:off x="5614804" y="1265808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</p:grpSp>
        <p:grpSp>
          <p:nvGrpSpPr>
            <p:cNvPr id="149" name="Group 148"/>
            <p:cNvGrpSpPr/>
            <p:nvPr/>
          </p:nvGrpSpPr>
          <p:grpSpPr>
            <a:xfrm>
              <a:off x="1547664" y="1949444"/>
              <a:ext cx="806689" cy="980507"/>
              <a:chOff x="1453781" y="1958736"/>
              <a:chExt cx="806689" cy="980507"/>
            </a:xfrm>
          </p:grpSpPr>
          <p:sp>
            <p:nvSpPr>
              <p:cNvPr id="150" name="Connector 149"/>
              <p:cNvSpPr/>
              <p:nvPr/>
            </p:nvSpPr>
            <p:spPr>
              <a:xfrm>
                <a:off x="1453781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1" name="Connector 150"/>
              <p:cNvSpPr/>
              <p:nvPr/>
            </p:nvSpPr>
            <p:spPr>
              <a:xfrm>
                <a:off x="1691680" y="2346449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2" name="Connector 151"/>
              <p:cNvSpPr/>
              <p:nvPr/>
            </p:nvSpPr>
            <p:spPr>
              <a:xfrm>
                <a:off x="1953885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00"/>
              </a:p>
            </p:txBody>
          </p:sp>
          <p:sp>
            <p:nvSpPr>
              <p:cNvPr id="153" name="TextBox 152"/>
              <p:cNvSpPr txBox="1"/>
              <p:nvPr/>
            </p:nvSpPr>
            <p:spPr>
              <a:xfrm>
                <a:off x="1636223" y="1986393"/>
                <a:ext cx="504126" cy="36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/>
                  <a:t>…</a:t>
                </a:r>
              </a:p>
            </p:txBody>
          </p:sp>
          <p:sp>
            <p:nvSpPr>
              <p:cNvPr id="154" name="TextBox 153"/>
              <p:cNvSpPr txBox="1"/>
              <p:nvPr/>
            </p:nvSpPr>
            <p:spPr>
              <a:xfrm>
                <a:off x="1536331" y="2571749"/>
                <a:ext cx="692583" cy="367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700" dirty="0" smtClean="0"/>
                  <a:t>alias</a:t>
                </a:r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4223836" y="3349514"/>
            <a:ext cx="1396599" cy="897592"/>
            <a:chOff x="1337033" y="1167638"/>
            <a:chExt cx="3522999" cy="2124192"/>
          </a:xfrm>
        </p:grpSpPr>
        <p:sp>
          <p:nvSpPr>
            <p:cNvPr id="191" name="Cloud 190"/>
            <p:cNvSpPr/>
            <p:nvPr/>
          </p:nvSpPr>
          <p:spPr>
            <a:xfrm>
              <a:off x="1337033" y="1167638"/>
              <a:ext cx="3522999" cy="212419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2580922" y="1741390"/>
              <a:ext cx="982429" cy="717611"/>
              <a:chOff x="535472" y="2180950"/>
              <a:chExt cx="982429" cy="717611"/>
            </a:xfrm>
          </p:grpSpPr>
          <p:sp>
            <p:nvSpPr>
              <p:cNvPr id="210" name="Preparation 209"/>
              <p:cNvSpPr/>
              <p:nvPr/>
            </p:nvSpPr>
            <p:spPr>
              <a:xfrm>
                <a:off x="535472" y="2191211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11" name="Preparation 210"/>
              <p:cNvSpPr/>
              <p:nvPr/>
            </p:nvSpPr>
            <p:spPr>
              <a:xfrm>
                <a:off x="1020817" y="2180950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12" name="TextBox 211"/>
              <p:cNvSpPr txBox="1"/>
              <p:nvPr/>
            </p:nvSpPr>
            <p:spPr>
              <a:xfrm>
                <a:off x="566595" y="2497960"/>
                <a:ext cx="951306" cy="40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search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2582974" y="2355726"/>
              <a:ext cx="1700994" cy="765598"/>
              <a:chOff x="2014345" y="2611322"/>
              <a:chExt cx="1700994" cy="765598"/>
            </a:xfrm>
          </p:grpSpPr>
          <p:sp>
            <p:nvSpPr>
              <p:cNvPr id="205" name="Magnetic Disk 204"/>
              <p:cNvSpPr/>
              <p:nvPr/>
            </p:nvSpPr>
            <p:spPr>
              <a:xfrm>
                <a:off x="201434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6" name="Magnetic Disk 205"/>
              <p:cNvSpPr/>
              <p:nvPr/>
            </p:nvSpPr>
            <p:spPr>
              <a:xfrm>
                <a:off x="2531333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7" name="Magnetic Disk 206"/>
              <p:cNvSpPr/>
              <p:nvPr/>
            </p:nvSpPr>
            <p:spPr>
              <a:xfrm>
                <a:off x="327490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8" name="TextBox 207"/>
              <p:cNvSpPr txBox="1"/>
              <p:nvPr/>
            </p:nvSpPr>
            <p:spPr>
              <a:xfrm>
                <a:off x="2389091" y="2976319"/>
                <a:ext cx="918719" cy="40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nodes</a:t>
                </a:r>
              </a:p>
            </p:txBody>
          </p:sp>
          <p:sp>
            <p:nvSpPr>
              <p:cNvPr id="209" name="TextBox 208"/>
              <p:cNvSpPr txBox="1"/>
              <p:nvPr/>
            </p:nvSpPr>
            <p:spPr>
              <a:xfrm>
                <a:off x="2925093" y="2611322"/>
                <a:ext cx="627576" cy="40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…</a:t>
                </a:r>
              </a:p>
            </p:txBody>
          </p:sp>
        </p:grpSp>
        <p:grpSp>
          <p:nvGrpSpPr>
            <p:cNvPr id="194" name="Group 193"/>
            <p:cNvGrpSpPr/>
            <p:nvPr/>
          </p:nvGrpSpPr>
          <p:grpSpPr>
            <a:xfrm>
              <a:off x="3565173" y="1351026"/>
              <a:ext cx="1048117" cy="1078365"/>
              <a:chOff x="5061419" y="911639"/>
              <a:chExt cx="1048117" cy="1078365"/>
            </a:xfrm>
          </p:grpSpPr>
          <p:sp>
            <p:nvSpPr>
              <p:cNvPr id="201" name="TextBox 200"/>
              <p:cNvSpPr txBox="1"/>
              <p:nvPr/>
            </p:nvSpPr>
            <p:spPr>
              <a:xfrm>
                <a:off x="5061419" y="1589403"/>
                <a:ext cx="1048117" cy="40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m</a:t>
                </a:r>
                <a:r>
                  <a:rPr lang="en-US" sz="500" dirty="0" smtClean="0"/>
                  <a:t>asters</a:t>
                </a:r>
              </a:p>
            </p:txBody>
          </p:sp>
          <p:sp>
            <p:nvSpPr>
              <p:cNvPr id="202" name="Alternate Process 201"/>
              <p:cNvSpPr/>
              <p:nvPr/>
            </p:nvSpPr>
            <p:spPr>
              <a:xfrm>
                <a:off x="5182756" y="1252967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3" name="Alternate Process 202"/>
              <p:cNvSpPr/>
              <p:nvPr/>
            </p:nvSpPr>
            <p:spPr>
              <a:xfrm>
                <a:off x="5398780" y="911639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04" name="Alternate Process 203"/>
              <p:cNvSpPr/>
              <p:nvPr/>
            </p:nvSpPr>
            <p:spPr>
              <a:xfrm>
                <a:off x="5614804" y="1265808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195" name="Group 194"/>
            <p:cNvGrpSpPr/>
            <p:nvPr/>
          </p:nvGrpSpPr>
          <p:grpSpPr>
            <a:xfrm>
              <a:off x="1547664" y="1949444"/>
              <a:ext cx="904219" cy="1013614"/>
              <a:chOff x="1453781" y="1958736"/>
              <a:chExt cx="904219" cy="1013614"/>
            </a:xfrm>
          </p:grpSpPr>
          <p:sp>
            <p:nvSpPr>
              <p:cNvPr id="196" name="Connector 195"/>
              <p:cNvSpPr/>
              <p:nvPr/>
            </p:nvSpPr>
            <p:spPr>
              <a:xfrm>
                <a:off x="1453781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7" name="Connector 196"/>
              <p:cNvSpPr/>
              <p:nvPr/>
            </p:nvSpPr>
            <p:spPr>
              <a:xfrm>
                <a:off x="1691680" y="2346449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8" name="Connector 197"/>
              <p:cNvSpPr/>
              <p:nvPr/>
            </p:nvSpPr>
            <p:spPr>
              <a:xfrm>
                <a:off x="1953885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1636222" y="1986394"/>
                <a:ext cx="627576" cy="40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…</a:t>
                </a:r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1536329" y="2571749"/>
                <a:ext cx="821671" cy="4006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alias</a:t>
                </a:r>
              </a:p>
            </p:txBody>
          </p:sp>
        </p:grpSp>
      </p:grpSp>
      <p:grpSp>
        <p:nvGrpSpPr>
          <p:cNvPr id="236" name="Group 235"/>
          <p:cNvGrpSpPr/>
          <p:nvPr/>
        </p:nvGrpSpPr>
        <p:grpSpPr>
          <a:xfrm>
            <a:off x="826549" y="3507854"/>
            <a:ext cx="1225171" cy="738716"/>
            <a:chOff x="1337033" y="1167638"/>
            <a:chExt cx="3522999" cy="2124192"/>
          </a:xfrm>
        </p:grpSpPr>
        <p:sp>
          <p:nvSpPr>
            <p:cNvPr id="237" name="Cloud 236"/>
            <p:cNvSpPr/>
            <p:nvPr/>
          </p:nvSpPr>
          <p:spPr>
            <a:xfrm>
              <a:off x="1337033" y="1167638"/>
              <a:ext cx="3522999" cy="2124192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00" dirty="0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2580922" y="1741390"/>
              <a:ext cx="1115540" cy="803772"/>
              <a:chOff x="535472" y="2180950"/>
              <a:chExt cx="1115540" cy="803772"/>
            </a:xfrm>
          </p:grpSpPr>
          <p:sp>
            <p:nvSpPr>
              <p:cNvPr id="256" name="Preparation 255"/>
              <p:cNvSpPr/>
              <p:nvPr/>
            </p:nvSpPr>
            <p:spPr>
              <a:xfrm>
                <a:off x="535472" y="2191211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7" name="Preparation 256"/>
              <p:cNvSpPr/>
              <p:nvPr/>
            </p:nvSpPr>
            <p:spPr>
              <a:xfrm>
                <a:off x="1020817" y="2180950"/>
                <a:ext cx="425613" cy="317012"/>
              </a:xfrm>
              <a:prstGeom prst="flowChartPreparation">
                <a:avLst/>
              </a:prstGeom>
              <a:solidFill>
                <a:schemeClr val="tx1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8" name="TextBox 257"/>
              <p:cNvSpPr txBox="1"/>
              <p:nvPr/>
            </p:nvSpPr>
            <p:spPr>
              <a:xfrm>
                <a:off x="566597" y="2497962"/>
                <a:ext cx="1084415" cy="4867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search</a:t>
                </a:r>
              </a:p>
            </p:txBody>
          </p:sp>
        </p:grpSp>
        <p:grpSp>
          <p:nvGrpSpPr>
            <p:cNvPr id="239" name="Group 238"/>
            <p:cNvGrpSpPr/>
            <p:nvPr/>
          </p:nvGrpSpPr>
          <p:grpSpPr>
            <a:xfrm>
              <a:off x="2582974" y="2355726"/>
              <a:ext cx="1700994" cy="851757"/>
              <a:chOff x="2014345" y="2611322"/>
              <a:chExt cx="1700994" cy="851757"/>
            </a:xfrm>
          </p:grpSpPr>
          <p:sp>
            <p:nvSpPr>
              <p:cNvPr id="251" name="Magnetic Disk 250"/>
              <p:cNvSpPr/>
              <p:nvPr/>
            </p:nvSpPr>
            <p:spPr>
              <a:xfrm>
                <a:off x="201434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2" name="Magnetic Disk 251"/>
              <p:cNvSpPr/>
              <p:nvPr/>
            </p:nvSpPr>
            <p:spPr>
              <a:xfrm>
                <a:off x="2531333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3" name="Magnetic Disk 252"/>
              <p:cNvSpPr/>
              <p:nvPr/>
            </p:nvSpPr>
            <p:spPr>
              <a:xfrm>
                <a:off x="3274905" y="2713035"/>
                <a:ext cx="440434" cy="330910"/>
              </a:xfrm>
              <a:prstGeom prst="flowChartMagneticDisk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4" name="TextBox 253"/>
              <p:cNvSpPr txBox="1"/>
              <p:nvPr/>
            </p:nvSpPr>
            <p:spPr>
              <a:xfrm>
                <a:off x="2389091" y="2976320"/>
                <a:ext cx="1047269" cy="48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nodes</a:t>
                </a:r>
              </a:p>
            </p:txBody>
          </p:sp>
          <p:sp>
            <p:nvSpPr>
              <p:cNvPr id="255" name="TextBox 254"/>
              <p:cNvSpPr txBox="1"/>
              <p:nvPr/>
            </p:nvSpPr>
            <p:spPr>
              <a:xfrm>
                <a:off x="2925096" y="2611322"/>
                <a:ext cx="715388" cy="48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…</a:t>
                </a:r>
              </a:p>
            </p:txBody>
          </p:sp>
        </p:grpSp>
        <p:grpSp>
          <p:nvGrpSpPr>
            <p:cNvPr id="240" name="Group 239"/>
            <p:cNvGrpSpPr/>
            <p:nvPr/>
          </p:nvGrpSpPr>
          <p:grpSpPr>
            <a:xfrm>
              <a:off x="3565173" y="1351026"/>
              <a:ext cx="1194770" cy="1164524"/>
              <a:chOff x="5061419" y="911639"/>
              <a:chExt cx="1194770" cy="1164524"/>
            </a:xfrm>
          </p:grpSpPr>
          <p:sp>
            <p:nvSpPr>
              <p:cNvPr id="247" name="TextBox 246"/>
              <p:cNvSpPr txBox="1"/>
              <p:nvPr/>
            </p:nvSpPr>
            <p:spPr>
              <a:xfrm>
                <a:off x="5061419" y="1589404"/>
                <a:ext cx="1194770" cy="48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/>
                  <a:t>m</a:t>
                </a:r>
                <a:r>
                  <a:rPr lang="en-US" sz="500" dirty="0" smtClean="0"/>
                  <a:t>asters</a:t>
                </a:r>
              </a:p>
            </p:txBody>
          </p:sp>
          <p:sp>
            <p:nvSpPr>
              <p:cNvPr id="248" name="Alternate Process 247"/>
              <p:cNvSpPr/>
              <p:nvPr/>
            </p:nvSpPr>
            <p:spPr>
              <a:xfrm>
                <a:off x="5182756" y="1252967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49" name="Alternate Process 248"/>
              <p:cNvSpPr/>
              <p:nvPr/>
            </p:nvSpPr>
            <p:spPr>
              <a:xfrm>
                <a:off x="5398780" y="911639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50" name="Alternate Process 249"/>
              <p:cNvSpPr/>
              <p:nvPr/>
            </p:nvSpPr>
            <p:spPr>
              <a:xfrm>
                <a:off x="5614804" y="1265808"/>
                <a:ext cx="325348" cy="291959"/>
              </a:xfrm>
              <a:prstGeom prst="flowChartAlternateProcess">
                <a:avLst/>
              </a:prstGeom>
              <a:solidFill>
                <a:schemeClr val="tx2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1547664" y="1949444"/>
              <a:ext cx="1019191" cy="1099773"/>
              <a:chOff x="1453781" y="1958736"/>
              <a:chExt cx="1019191" cy="1099773"/>
            </a:xfrm>
          </p:grpSpPr>
          <p:sp>
            <p:nvSpPr>
              <p:cNvPr id="242" name="Connector 241"/>
              <p:cNvSpPr/>
              <p:nvPr/>
            </p:nvSpPr>
            <p:spPr>
              <a:xfrm>
                <a:off x="1453781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43" name="Connector 242"/>
              <p:cNvSpPr/>
              <p:nvPr/>
            </p:nvSpPr>
            <p:spPr>
              <a:xfrm>
                <a:off x="1691680" y="2346449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44" name="Connector 243"/>
              <p:cNvSpPr/>
              <p:nvPr/>
            </p:nvSpPr>
            <p:spPr>
              <a:xfrm>
                <a:off x="1953885" y="1958736"/>
                <a:ext cx="306585" cy="306585"/>
              </a:xfrm>
              <a:prstGeom prst="flowChartConnector">
                <a:avLst/>
              </a:prstGeom>
              <a:solidFill>
                <a:srgbClr val="0055A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1636224" y="1986393"/>
                <a:ext cx="715387" cy="48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…</a:t>
                </a:r>
              </a:p>
            </p:txBody>
          </p:sp>
          <p:sp>
            <p:nvSpPr>
              <p:cNvPr id="246" name="TextBox 245"/>
              <p:cNvSpPr txBox="1"/>
              <p:nvPr/>
            </p:nvSpPr>
            <p:spPr>
              <a:xfrm>
                <a:off x="1536331" y="2571750"/>
                <a:ext cx="936641" cy="4867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00" dirty="0" smtClean="0"/>
                  <a:t>alias</a:t>
                </a:r>
              </a:p>
            </p:txBody>
          </p:sp>
        </p:grpSp>
      </p:grpSp>
      <p:sp>
        <p:nvSpPr>
          <p:cNvPr id="282" name="TextBox 281"/>
          <p:cNvSpPr txBox="1"/>
          <p:nvPr/>
        </p:nvSpPr>
        <p:spPr>
          <a:xfrm>
            <a:off x="3995936" y="4146634"/>
            <a:ext cx="178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Internal monitor</a:t>
            </a:r>
            <a:endParaRPr lang="en-US" dirty="0"/>
          </a:p>
        </p:txBody>
      </p:sp>
      <p:sp>
        <p:nvSpPr>
          <p:cNvPr id="283" name="TextBox 282"/>
          <p:cNvSpPr txBox="1"/>
          <p:nvPr/>
        </p:nvSpPr>
        <p:spPr>
          <a:xfrm>
            <a:off x="7668344" y="2499742"/>
            <a:ext cx="137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File servers</a:t>
            </a:r>
            <a:endParaRPr lang="en-US" dirty="0"/>
          </a:p>
        </p:txBody>
      </p:sp>
      <p:sp>
        <p:nvSpPr>
          <p:cNvPr id="284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28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74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22" grpId="0" animBg="1"/>
      <p:bldP spid="282" grpId="0"/>
      <p:bldP spid="2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Centralised</a:t>
            </a:r>
            <a:r>
              <a:rPr lang="en-US" sz="3600" dirty="0" smtClean="0"/>
              <a:t> </a:t>
            </a:r>
            <a:r>
              <a:rPr lang="en-US" sz="3600" dirty="0" err="1" smtClean="0"/>
              <a:t>Elasticsearch</a:t>
            </a:r>
            <a:r>
              <a:rPr lang="en-US" sz="3600" dirty="0" smtClean="0"/>
              <a:t> in numbers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205"/>
            <a:ext cx="4402832" cy="320314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30 shared </a:t>
            </a:r>
            <a:r>
              <a:rPr lang="en-US" dirty="0" smtClean="0">
                <a:solidFill>
                  <a:srgbClr val="008000"/>
                </a:solidFill>
              </a:rPr>
              <a:t>clusters</a:t>
            </a:r>
          </a:p>
          <a:p>
            <a:pPr lvl="1"/>
            <a:r>
              <a:rPr lang="en-US" dirty="0" smtClean="0"/>
              <a:t>160 dedicated aliases</a:t>
            </a:r>
          </a:p>
          <a:p>
            <a:r>
              <a:rPr lang="en-US" dirty="0" smtClean="0"/>
              <a:t>250 data nodes</a:t>
            </a:r>
          </a:p>
          <a:p>
            <a:pPr lvl="1"/>
            <a:r>
              <a:rPr lang="en-US" dirty="0" smtClean="0"/>
              <a:t>5000 cores</a:t>
            </a:r>
          </a:p>
          <a:p>
            <a:pPr lvl="1"/>
            <a:r>
              <a:rPr lang="en-US" dirty="0" smtClean="0"/>
              <a:t>500 TB SSD</a:t>
            </a:r>
          </a:p>
          <a:p>
            <a:pPr lvl="1"/>
            <a:r>
              <a:rPr lang="en-US" dirty="0" smtClean="0"/>
              <a:t>600 TB disk servers</a:t>
            </a:r>
          </a:p>
          <a:p>
            <a:r>
              <a:rPr lang="en-US" dirty="0" smtClean="0"/>
              <a:t>200 extra nodes</a:t>
            </a:r>
          </a:p>
          <a:p>
            <a:pPr lvl="1"/>
            <a:r>
              <a:rPr lang="en-US" dirty="0" smtClean="0"/>
              <a:t>800 cores</a:t>
            </a:r>
          </a:p>
          <a:p>
            <a:r>
              <a:rPr lang="en-US" dirty="0" smtClean="0"/>
              <a:t>4.5 kHz access rate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 descr="Screen Shot 2019-11-01 at 08.31.02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2" t="17118" r="1116" b="3903"/>
          <a:stretch/>
        </p:blipFill>
        <p:spPr>
          <a:xfrm>
            <a:off x="5004048" y="1131590"/>
            <a:ext cx="4008530" cy="22016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223138" y="3539212"/>
            <a:ext cx="359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documents per cluster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08269" y="3235791"/>
            <a:ext cx="5180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2017-04</a:t>
            </a:r>
            <a:endParaRPr lang="en-US" sz="700" dirty="0"/>
          </a:p>
        </p:txBody>
      </p:sp>
      <p:sp>
        <p:nvSpPr>
          <p:cNvPr id="10" name="TextBox 9"/>
          <p:cNvSpPr txBox="1"/>
          <p:nvPr/>
        </p:nvSpPr>
        <p:spPr>
          <a:xfrm>
            <a:off x="8604448" y="3235791"/>
            <a:ext cx="50744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2019-11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4913069" y="1059582"/>
            <a:ext cx="59503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140 billion</a:t>
            </a:r>
            <a:endParaRPr lang="en-US" sz="700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3235791"/>
            <a:ext cx="51809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/>
              <a:t>2018-07</a:t>
            </a:r>
            <a:endParaRPr lang="en-US" sz="700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1562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plugins offered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 smtClean="0"/>
              <a:t>Elasticsearch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  <a:hlinkClick r:id="rId2"/>
              </a:rPr>
              <a:t>ReadOnlyRest</a:t>
            </a:r>
            <a:r>
              <a:rPr lang="en-US" dirty="0" smtClean="0"/>
              <a:t>: index level security</a:t>
            </a:r>
          </a:p>
          <a:p>
            <a:pPr lvl="1"/>
            <a:r>
              <a:rPr lang="en-US" dirty="0" smtClean="0"/>
              <a:t>SQL</a:t>
            </a:r>
          </a:p>
          <a:p>
            <a:r>
              <a:rPr lang="en-US" dirty="0" err="1" smtClean="0"/>
              <a:t>Kibana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solidFill>
                  <a:srgbClr val="008000"/>
                </a:solidFill>
                <a:hlinkClick r:id="rId3"/>
              </a:rPr>
              <a:t>O</a:t>
            </a:r>
            <a:r>
              <a:rPr lang="en-US" dirty="0" smtClean="0">
                <a:solidFill>
                  <a:srgbClr val="008000"/>
                </a:solidFill>
                <a:hlinkClick r:id="rId3"/>
              </a:rPr>
              <a:t>wn home</a:t>
            </a:r>
            <a:r>
              <a:rPr lang="en-US" dirty="0" smtClean="0"/>
              <a:t>: multi tenancy</a:t>
            </a:r>
          </a:p>
          <a:p>
            <a:pPr lvl="1"/>
            <a:r>
              <a:rPr lang="en-US" dirty="0" smtClean="0"/>
              <a:t>3 in-house visualizations: </a:t>
            </a:r>
            <a:r>
              <a:rPr lang="en-US" dirty="0" smtClean="0">
                <a:solidFill>
                  <a:srgbClr val="008000"/>
                </a:solidFill>
              </a:rPr>
              <a:t>relational filter</a:t>
            </a:r>
            <a:r>
              <a:rPr lang="en-US" dirty="0" smtClean="0"/>
              <a:t>, list of indices, logout. Available on </a:t>
            </a:r>
            <a:r>
              <a:rPr lang="en-US" dirty="0" smtClean="0">
                <a:hlinkClick r:id="rId4"/>
              </a:rPr>
              <a:t>GitHub</a:t>
            </a:r>
            <a:endParaRPr lang="en-US" dirty="0" smtClean="0"/>
          </a:p>
          <a:p>
            <a:r>
              <a:rPr lang="en-US" dirty="0" smtClean="0"/>
              <a:t>Other applications:</a:t>
            </a:r>
          </a:p>
          <a:p>
            <a:pPr lvl="1"/>
            <a:r>
              <a:rPr lang="en-US" dirty="0" smtClean="0"/>
              <a:t>Curator: cleanup old data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Template management</a:t>
            </a:r>
            <a:r>
              <a:rPr lang="en-US" dirty="0" smtClean="0"/>
              <a:t>: </a:t>
            </a:r>
            <a:r>
              <a:rPr lang="en-US" dirty="0" err="1" smtClean="0"/>
              <a:t>git</a:t>
            </a:r>
            <a:r>
              <a:rPr lang="en-US" dirty="0" smtClean="0"/>
              <a:t> repo for index templates</a:t>
            </a:r>
          </a:p>
          <a:p>
            <a:pPr lvl="1"/>
            <a:r>
              <a:rPr lang="en-US" dirty="0" err="1" smtClean="0"/>
              <a:t>Kibana</a:t>
            </a:r>
            <a:r>
              <a:rPr lang="en-US" dirty="0" smtClean="0"/>
              <a:t> backup: copy documents to </a:t>
            </a:r>
            <a:r>
              <a:rPr lang="en-US" dirty="0" err="1" smtClean="0"/>
              <a:t>git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6322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Service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Virtual machines on </a:t>
            </a:r>
            <a:r>
              <a:rPr lang="en-US" dirty="0" err="1" smtClean="0"/>
              <a:t>openstack</a:t>
            </a:r>
            <a:endParaRPr lang="en-US" dirty="0" smtClean="0"/>
          </a:p>
          <a:p>
            <a:pPr lvl="1"/>
            <a:r>
              <a:rPr lang="en-US" dirty="0" smtClean="0"/>
              <a:t>Multiple tenants for high availability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Puppet</a:t>
            </a:r>
            <a:r>
              <a:rPr lang="en-US" dirty="0" smtClean="0"/>
              <a:t> managed</a:t>
            </a:r>
          </a:p>
          <a:p>
            <a:r>
              <a:rPr lang="en-US" dirty="0" smtClean="0"/>
              <a:t>Cluster definition and settings on </a:t>
            </a:r>
            <a:r>
              <a:rPr lang="en-US" dirty="0" err="1" smtClean="0">
                <a:solidFill>
                  <a:srgbClr val="008000"/>
                </a:solidFill>
              </a:rPr>
              <a:t>yaml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dirty="0" smtClean="0"/>
              <a:t>Ruby code</a:t>
            </a:r>
          </a:p>
          <a:p>
            <a:r>
              <a:rPr lang="en-US" dirty="0" smtClean="0"/>
              <a:t>Service operated by </a:t>
            </a:r>
            <a:r>
              <a:rPr lang="en-US" dirty="0" smtClean="0">
                <a:solidFill>
                  <a:srgbClr val="008000"/>
                </a:solidFill>
              </a:rPr>
              <a:t>1 FTE</a:t>
            </a:r>
            <a:r>
              <a:rPr lang="en-US" dirty="0" smtClean="0"/>
              <a:t>, spread over multiple people</a:t>
            </a:r>
            <a:endParaRPr lang="en-US" dirty="0" smtClean="0">
              <a:solidFill>
                <a:srgbClr val="004082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04/11/19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5572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</a:t>
            </a:r>
            <a:r>
              <a:rPr lang="en-US" dirty="0" smtClean="0"/>
              <a:t>lient requests a cluster: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Content Placeholder 7" descr="Screen Shot 2019-10-29 at 10.41.04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" t="16646" r="27382" b="24053"/>
          <a:stretch/>
        </p:blipFill>
        <p:spPr>
          <a:xfrm>
            <a:off x="179512" y="1046841"/>
            <a:ext cx="5666704" cy="3049818"/>
          </a:xfr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</p:spPr>
        <p:txBody>
          <a:bodyPr/>
          <a:lstStyle/>
          <a:p>
            <a:fld id="{B4BFD808-6B56-4447-9401-2398D08EE3C0}" type="datetime1">
              <a:rPr lang="en-US" smtClean="0"/>
              <a:pPr/>
              <a:t>03/11/19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</p:spPr>
        <p:txBody>
          <a:bodyPr/>
          <a:lstStyle/>
          <a:p>
            <a:r>
              <a:rPr lang="en-US" smtClean="0"/>
              <a:t>Centralised Elasticsearch Management</a:t>
            </a:r>
            <a:endParaRPr lang="en-US" dirty="0" smtClean="0"/>
          </a:p>
        </p:txBody>
      </p:sp>
      <p:pic>
        <p:nvPicPr>
          <p:cNvPr id="12" name="Picture 11" descr="Screen Shot 2019-11-03 at 16.46.22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t="14444" r="3967"/>
          <a:stretch/>
        </p:blipFill>
        <p:spPr>
          <a:xfrm>
            <a:off x="4283968" y="1608306"/>
            <a:ext cx="4670109" cy="26971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732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9123</TotalTime>
  <Words>472</Words>
  <Application>Microsoft Macintosh PowerPoint</Application>
  <PresentationFormat>On-screen Show (16:9)</PresentationFormat>
  <Paragraphs>165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CERNCorporate16-9</vt:lpstr>
      <vt:lpstr>PowerPoint Presentation</vt:lpstr>
      <vt:lpstr>Large elasticsearch cluster management</vt:lpstr>
      <vt:lpstr>Summary</vt:lpstr>
      <vt:lpstr>Elastic ecosystem</vt:lpstr>
      <vt:lpstr>Structure of a cluster</vt:lpstr>
      <vt:lpstr>Centralised Elasticsearch in numbers</vt:lpstr>
      <vt:lpstr>Other plugins offered </vt:lpstr>
      <vt:lpstr>Service deployment</vt:lpstr>
      <vt:lpstr>Client requests a cluster:</vt:lpstr>
      <vt:lpstr>The client gets</vt:lpstr>
      <vt:lpstr>Lessons learned</vt:lpstr>
      <vt:lpstr>Lessons learned (II)</vt:lpstr>
      <vt:lpstr>Ongoing work</vt:lpstr>
      <vt:lpstr>Centralised Elasticsearch service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Pablo Saiz</cp:lastModifiedBy>
  <cp:revision>45</cp:revision>
  <dcterms:created xsi:type="dcterms:W3CDTF">2012-11-30T11:04:26Z</dcterms:created>
  <dcterms:modified xsi:type="dcterms:W3CDTF">2019-11-03T20:47:44Z</dcterms:modified>
</cp:coreProperties>
</file>