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832" r:id="rId5"/>
    <p:sldId id="1029" r:id="rId6"/>
    <p:sldId id="1082" r:id="rId7"/>
    <p:sldId id="1080" r:id="rId8"/>
    <p:sldId id="1098" r:id="rId9"/>
    <p:sldId id="1099" r:id="rId10"/>
    <p:sldId id="1100" r:id="rId11"/>
    <p:sldId id="1081" r:id="rId12"/>
    <p:sldId id="1109" r:id="rId13"/>
    <p:sldId id="1106" r:id="rId14"/>
    <p:sldId id="1107" r:id="rId15"/>
    <p:sldId id="1108" r:id="rId16"/>
    <p:sldId id="1079" r:id="rId17"/>
    <p:sldId id="1111" r:id="rId18"/>
    <p:sldId id="1110" r:id="rId19"/>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3B75A66-9E91-4DD9-B746-828A96ED2253}">
          <p14:sldIdLst>
            <p14:sldId id="832"/>
            <p14:sldId id="1029"/>
            <p14:sldId id="1082"/>
            <p14:sldId id="1080"/>
            <p14:sldId id="1098"/>
            <p14:sldId id="1099"/>
            <p14:sldId id="1100"/>
            <p14:sldId id="1081"/>
            <p14:sldId id="1109"/>
            <p14:sldId id="1106"/>
            <p14:sldId id="1107"/>
            <p14:sldId id="1108"/>
            <p14:sldId id="1079"/>
            <p14:sldId id="1111"/>
            <p14:sldId id="11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D40658"/>
    <a:srgbClr val="1C1C1C"/>
    <a:srgbClr val="DEDEDE"/>
    <a:srgbClr val="66FFCC"/>
    <a:srgbClr val="3DF5A2"/>
    <a:srgbClr val="00FFFF"/>
    <a:srgbClr val="00FF40"/>
    <a:srgbClr val="CCFF99"/>
    <a:srgbClr val="007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0" autoAdjust="0"/>
    <p:restoredTop sz="79252" autoAdjust="0"/>
  </p:normalViewPr>
  <p:slideViewPr>
    <p:cSldViewPr snapToGrid="0">
      <p:cViewPr varScale="1">
        <p:scale>
          <a:sx n="133" d="100"/>
          <a:sy n="133" d="100"/>
        </p:scale>
        <p:origin x="1416" y="192"/>
      </p:cViewPr>
      <p:guideLst/>
    </p:cSldViewPr>
  </p:slideViewPr>
  <p:outlineViewPr>
    <p:cViewPr>
      <p:scale>
        <a:sx n="33" d="100"/>
        <a:sy n="33" d="100"/>
      </p:scale>
      <p:origin x="0" y="-60096"/>
    </p:cViewPr>
  </p:outlineViewPr>
  <p:notesTextViewPr>
    <p:cViewPr>
      <p:scale>
        <a:sx n="3" d="2"/>
        <a:sy n="3" d="2"/>
      </p:scale>
      <p:origin x="0" y="0"/>
    </p:cViewPr>
  </p:notesTextViewPr>
  <p:sorterViewPr>
    <p:cViewPr>
      <p:scale>
        <a:sx n="120" d="100"/>
        <a:sy n="120" d="100"/>
      </p:scale>
      <p:origin x="0" y="-25496"/>
    </p:cViewPr>
  </p:sorterViewPr>
  <p:notesViewPr>
    <p:cSldViewPr snapToGrid="0">
      <p:cViewPr varScale="1">
        <p:scale>
          <a:sx n="44" d="100"/>
          <a:sy n="44" d="100"/>
        </p:scale>
        <p:origin x="2780" y="60"/>
      </p:cViewPr>
      <p:guideLst/>
    </p:cSldViewPr>
  </p:notesViewPr>
  <p:gridSpacing cx="719999" cy="71999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6D175-27C0-4FA6-B19F-ECC7DCD77E17}" type="doc">
      <dgm:prSet loTypeId="urn:microsoft.com/office/officeart/2005/8/layout/venn1" loCatId="relationship" qsTypeId="urn:microsoft.com/office/officeart/2005/8/quickstyle/simple1" qsCatId="simple" csTypeId="urn:microsoft.com/office/officeart/2005/8/colors/colorful5" csCatId="colorful" phldr="1"/>
      <dgm:spPr/>
    </dgm:pt>
    <dgm:pt modelId="{78064266-8524-4410-80EB-853686C9ED86}">
      <dgm:prSet phldrT="[Text]" custT="1"/>
      <dgm:spPr>
        <a:solidFill>
          <a:srgbClr val="F09D12"/>
        </a:solidFill>
        <a:ln>
          <a:solidFill>
            <a:schemeClr val="tx1"/>
          </a:solidFill>
        </a:ln>
      </dgm:spPr>
      <dgm:t>
        <a:bodyPr/>
        <a:lstStyle/>
        <a:p>
          <a:r>
            <a:rPr lang="en-GB" sz="3600" dirty="0">
              <a:solidFill>
                <a:schemeClr val="tx1"/>
              </a:solidFill>
            </a:rPr>
            <a:t>Autistic people &amp; their families</a:t>
          </a:r>
        </a:p>
      </dgm:t>
    </dgm:pt>
    <dgm:pt modelId="{80CA1DCC-BC8A-45B5-A603-D74D95C1B65B}" type="parTrans" cxnId="{D7E10EE6-1070-421B-B2FF-D729CE9EC80D}">
      <dgm:prSet/>
      <dgm:spPr/>
      <dgm:t>
        <a:bodyPr/>
        <a:lstStyle/>
        <a:p>
          <a:endParaRPr lang="en-GB"/>
        </a:p>
      </dgm:t>
    </dgm:pt>
    <dgm:pt modelId="{EA363CF0-92C3-4538-B962-A9D20E6953AD}" type="sibTrans" cxnId="{D7E10EE6-1070-421B-B2FF-D729CE9EC80D}">
      <dgm:prSet/>
      <dgm:spPr/>
      <dgm:t>
        <a:bodyPr/>
        <a:lstStyle/>
        <a:p>
          <a:endParaRPr lang="en-GB"/>
        </a:p>
      </dgm:t>
    </dgm:pt>
    <dgm:pt modelId="{5BA16154-480A-4694-8132-2416DE8B4DF4}">
      <dgm:prSet phldrT="[Text]" custT="1"/>
      <dgm:spPr>
        <a:solidFill>
          <a:srgbClr val="00A0B0">
            <a:alpha val="80000"/>
          </a:srgbClr>
        </a:solidFill>
        <a:ln>
          <a:solidFill>
            <a:schemeClr val="tx1"/>
          </a:solidFill>
        </a:ln>
      </dgm:spPr>
      <dgm:t>
        <a:bodyPr/>
        <a:lstStyle/>
        <a:p>
          <a:r>
            <a:rPr lang="en-GB" sz="3600" dirty="0">
              <a:solidFill>
                <a:schemeClr val="tx1"/>
              </a:solidFill>
            </a:rPr>
            <a:t>Open source developers</a:t>
          </a:r>
        </a:p>
      </dgm:t>
    </dgm:pt>
    <dgm:pt modelId="{F6362763-3E00-420B-8CEB-D4A9205AF368}" type="parTrans" cxnId="{28C6E2B1-F7CA-4825-B2B5-1F04EA0496B4}">
      <dgm:prSet/>
      <dgm:spPr/>
      <dgm:t>
        <a:bodyPr/>
        <a:lstStyle/>
        <a:p>
          <a:endParaRPr lang="en-GB"/>
        </a:p>
      </dgm:t>
    </dgm:pt>
    <dgm:pt modelId="{C6E3DB61-73D8-4C6B-AEBA-AB0D073022CD}" type="sibTrans" cxnId="{28C6E2B1-F7CA-4825-B2B5-1F04EA0496B4}">
      <dgm:prSet/>
      <dgm:spPr/>
      <dgm:t>
        <a:bodyPr/>
        <a:lstStyle/>
        <a:p>
          <a:endParaRPr lang="en-GB"/>
        </a:p>
      </dgm:t>
    </dgm:pt>
    <dgm:pt modelId="{C5316D39-2E5B-4D8B-BF8E-2D8CC884B2A2}" type="pres">
      <dgm:prSet presAssocID="{5296D175-27C0-4FA6-B19F-ECC7DCD77E17}" presName="compositeShape" presStyleCnt="0">
        <dgm:presLayoutVars>
          <dgm:chMax val="7"/>
          <dgm:dir/>
          <dgm:resizeHandles val="exact"/>
        </dgm:presLayoutVars>
      </dgm:prSet>
      <dgm:spPr/>
    </dgm:pt>
    <dgm:pt modelId="{AF02A560-6609-4465-A1F7-81F865D20D26}" type="pres">
      <dgm:prSet presAssocID="{78064266-8524-4410-80EB-853686C9ED86}" presName="circ1" presStyleLbl="vennNode1" presStyleIdx="0" presStyleCnt="2"/>
      <dgm:spPr/>
    </dgm:pt>
    <dgm:pt modelId="{48409129-1295-4A8C-BE4D-F11F638A0DC1}" type="pres">
      <dgm:prSet presAssocID="{78064266-8524-4410-80EB-853686C9ED86}" presName="circ1Tx" presStyleLbl="revTx" presStyleIdx="0" presStyleCnt="0">
        <dgm:presLayoutVars>
          <dgm:chMax val="0"/>
          <dgm:chPref val="0"/>
          <dgm:bulletEnabled val="1"/>
        </dgm:presLayoutVars>
      </dgm:prSet>
      <dgm:spPr/>
    </dgm:pt>
    <dgm:pt modelId="{BC46F61E-4061-492F-BEF2-BCE6C7920ED5}" type="pres">
      <dgm:prSet presAssocID="{5BA16154-480A-4694-8132-2416DE8B4DF4}" presName="circ2" presStyleLbl="vennNode1" presStyleIdx="1" presStyleCnt="2"/>
      <dgm:spPr/>
    </dgm:pt>
    <dgm:pt modelId="{C470EDF3-C03D-498C-80FB-206C9C3F8909}" type="pres">
      <dgm:prSet presAssocID="{5BA16154-480A-4694-8132-2416DE8B4DF4}" presName="circ2Tx" presStyleLbl="revTx" presStyleIdx="0" presStyleCnt="0">
        <dgm:presLayoutVars>
          <dgm:chMax val="0"/>
          <dgm:chPref val="0"/>
          <dgm:bulletEnabled val="1"/>
        </dgm:presLayoutVars>
      </dgm:prSet>
      <dgm:spPr/>
    </dgm:pt>
  </dgm:ptLst>
  <dgm:cxnLst>
    <dgm:cxn modelId="{DE9B9A25-C2E1-4F2E-9780-3DD19AE7EFED}" type="presOf" srcId="{78064266-8524-4410-80EB-853686C9ED86}" destId="{48409129-1295-4A8C-BE4D-F11F638A0DC1}" srcOrd="1" destOrd="0" presId="urn:microsoft.com/office/officeart/2005/8/layout/venn1"/>
    <dgm:cxn modelId="{026ABB76-691E-44D1-BE73-567156E5023F}" type="presOf" srcId="{5296D175-27C0-4FA6-B19F-ECC7DCD77E17}" destId="{C5316D39-2E5B-4D8B-BF8E-2D8CC884B2A2}" srcOrd="0" destOrd="0" presId="urn:microsoft.com/office/officeart/2005/8/layout/venn1"/>
    <dgm:cxn modelId="{68C92E89-9218-4C27-B15C-21482AFBD6CB}" type="presOf" srcId="{5BA16154-480A-4694-8132-2416DE8B4DF4}" destId="{BC46F61E-4061-492F-BEF2-BCE6C7920ED5}" srcOrd="0" destOrd="0" presId="urn:microsoft.com/office/officeart/2005/8/layout/venn1"/>
    <dgm:cxn modelId="{28C6E2B1-F7CA-4825-B2B5-1F04EA0496B4}" srcId="{5296D175-27C0-4FA6-B19F-ECC7DCD77E17}" destId="{5BA16154-480A-4694-8132-2416DE8B4DF4}" srcOrd="1" destOrd="0" parTransId="{F6362763-3E00-420B-8CEB-D4A9205AF368}" sibTransId="{C6E3DB61-73D8-4C6B-AEBA-AB0D073022CD}"/>
    <dgm:cxn modelId="{A68ED8BF-68E6-403E-8B5A-C873BAA5E268}" type="presOf" srcId="{5BA16154-480A-4694-8132-2416DE8B4DF4}" destId="{C470EDF3-C03D-498C-80FB-206C9C3F8909}" srcOrd="1" destOrd="0" presId="urn:microsoft.com/office/officeart/2005/8/layout/venn1"/>
    <dgm:cxn modelId="{4D082AC7-26C2-4FDC-A5F9-636AF2F19EE5}" type="presOf" srcId="{78064266-8524-4410-80EB-853686C9ED86}" destId="{AF02A560-6609-4465-A1F7-81F865D20D26}" srcOrd="0" destOrd="0" presId="urn:microsoft.com/office/officeart/2005/8/layout/venn1"/>
    <dgm:cxn modelId="{D7E10EE6-1070-421B-B2FF-D729CE9EC80D}" srcId="{5296D175-27C0-4FA6-B19F-ECC7DCD77E17}" destId="{78064266-8524-4410-80EB-853686C9ED86}" srcOrd="0" destOrd="0" parTransId="{80CA1DCC-BC8A-45B5-A603-D74D95C1B65B}" sibTransId="{EA363CF0-92C3-4538-B962-A9D20E6953AD}"/>
    <dgm:cxn modelId="{7E8402DF-7783-4597-9859-49CCED6159AE}" type="presParOf" srcId="{C5316D39-2E5B-4D8B-BF8E-2D8CC884B2A2}" destId="{AF02A560-6609-4465-A1F7-81F865D20D26}" srcOrd="0" destOrd="0" presId="urn:microsoft.com/office/officeart/2005/8/layout/venn1"/>
    <dgm:cxn modelId="{937D590B-7EC3-4C6D-AA01-30988CE0B75C}" type="presParOf" srcId="{C5316D39-2E5B-4D8B-BF8E-2D8CC884B2A2}" destId="{48409129-1295-4A8C-BE4D-F11F638A0DC1}" srcOrd="1" destOrd="0" presId="urn:microsoft.com/office/officeart/2005/8/layout/venn1"/>
    <dgm:cxn modelId="{DCED97C5-3D7C-4D31-BD4B-8431E15B6C73}" type="presParOf" srcId="{C5316D39-2E5B-4D8B-BF8E-2D8CC884B2A2}" destId="{BC46F61E-4061-492F-BEF2-BCE6C7920ED5}" srcOrd="2" destOrd="0" presId="urn:microsoft.com/office/officeart/2005/8/layout/venn1"/>
    <dgm:cxn modelId="{DA085027-FDE0-4131-85F6-D6CB91800944}" type="presParOf" srcId="{C5316D39-2E5B-4D8B-BF8E-2D8CC884B2A2}" destId="{C470EDF3-C03D-498C-80FB-206C9C3F890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2A560-6609-4465-A1F7-81F865D20D26}">
      <dsp:nvSpPr>
        <dsp:cNvPr id="0" name=""/>
        <dsp:cNvSpPr/>
      </dsp:nvSpPr>
      <dsp:spPr>
        <a:xfrm>
          <a:off x="173233" y="435208"/>
          <a:ext cx="4273082" cy="4273082"/>
        </a:xfrm>
        <a:prstGeom prst="ellipse">
          <a:avLst/>
        </a:prstGeom>
        <a:solidFill>
          <a:srgbClr val="F09D1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Autistic people &amp; their families</a:t>
          </a:r>
        </a:p>
      </dsp:txBody>
      <dsp:txXfrm>
        <a:off x="769924" y="939096"/>
        <a:ext cx="2463759" cy="3265306"/>
      </dsp:txXfrm>
    </dsp:sp>
    <dsp:sp modelId="{BC46F61E-4061-492F-BEF2-BCE6C7920ED5}">
      <dsp:nvSpPr>
        <dsp:cNvPr id="0" name=""/>
        <dsp:cNvSpPr/>
      </dsp:nvSpPr>
      <dsp:spPr>
        <a:xfrm>
          <a:off x="3252932" y="435208"/>
          <a:ext cx="4273082" cy="4273082"/>
        </a:xfrm>
        <a:prstGeom prst="ellipse">
          <a:avLst/>
        </a:prstGeom>
        <a:solidFill>
          <a:srgbClr val="00A0B0">
            <a:alpha val="8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Open source developers</a:t>
          </a:r>
        </a:p>
      </dsp:txBody>
      <dsp:txXfrm>
        <a:off x="4465563" y="939096"/>
        <a:ext cx="2463759" cy="32653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07/04/2020</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link.springer.com/article/10.1186/s12910-015-0053-5?shared-article-renderer#ref-CR40" TargetMode="External"/><Relationship Id="rId3" Type="http://schemas.openxmlformats.org/officeDocument/2006/relationships/hyperlink" Target="https://link.springer.com/article/10.1186/s12910-015-0053-5?shared-article-renderer#ref-CR36" TargetMode="External"/><Relationship Id="rId7" Type="http://schemas.openxmlformats.org/officeDocument/2006/relationships/hyperlink" Target="https://link.springer.com/article/10.1186/s12910-015-0053-5?shared-article-renderer#ref-CR45"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link.springer.com/article/10.1186/s12910-015-0053-5?shared-article-renderer#ref-CR43" TargetMode="External"/><Relationship Id="rId5" Type="http://schemas.openxmlformats.org/officeDocument/2006/relationships/hyperlink" Target="https://link.springer.com/article/10.1186/s12910-015-0053-5?shared-article-renderer#ref-CR42" TargetMode="External"/><Relationship Id="rId4" Type="http://schemas.openxmlformats.org/officeDocument/2006/relationships/hyperlink" Target="https://link.springer.com/article/10.1186/s12910-015-0053-5?shared-article-renderer#ref-CR37" TargetMode="External"/><Relationship Id="rId9" Type="http://schemas.openxmlformats.org/officeDocument/2006/relationships/hyperlink" Target="https://link.springer.com/article/10.1186/s12910-015-0053-5?shared-article-renderer#ref-CR4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My name is </a:t>
            </a:r>
            <a:r>
              <a:rPr lang="en-US" sz="1200" b="1" u="sng" kern="1200" dirty="0">
                <a:solidFill>
                  <a:schemeClr val="tx1"/>
                </a:solidFill>
                <a:effectLst/>
                <a:latin typeface="+mn-lt"/>
                <a:ea typeface="+mn-ea"/>
                <a:cs typeface="+mn-cs"/>
              </a:rPr>
              <a:t>Georgia </a:t>
            </a:r>
            <a:r>
              <a:rPr lang="en-US" sz="1200" b="1" u="sng" kern="1200" dirty="0" err="1">
                <a:solidFill>
                  <a:schemeClr val="tx1"/>
                </a:solidFill>
                <a:effectLst/>
                <a:latin typeface="+mn-lt"/>
                <a:ea typeface="+mn-ea"/>
                <a:cs typeface="+mn-cs"/>
              </a:rPr>
              <a:t>Aitkenhead</a:t>
            </a:r>
            <a:r>
              <a:rPr lang="en-US" sz="1200" kern="1200" dirty="0">
                <a:solidFill>
                  <a:schemeClr val="tx1"/>
                </a:solidFill>
                <a:effectLst/>
                <a:latin typeface="+mn-lt"/>
                <a:ea typeface="+mn-ea"/>
                <a:cs typeface="+mn-cs"/>
              </a:rPr>
              <a:t>, I’m a research associate at </a:t>
            </a:r>
            <a:r>
              <a:rPr lang="en-US" sz="1200" b="1" u="sng" kern="1200" dirty="0">
                <a:solidFill>
                  <a:schemeClr val="tx1"/>
                </a:solidFill>
                <a:effectLst/>
                <a:latin typeface="+mn-lt"/>
                <a:ea typeface="+mn-ea"/>
                <a:cs typeface="+mn-cs"/>
              </a:rPr>
              <a:t>The Alan Turing Institute</a:t>
            </a:r>
            <a:r>
              <a:rPr lang="en-US" sz="1200" kern="1200" dirty="0">
                <a:solidFill>
                  <a:schemeClr val="tx1"/>
                </a:solidFill>
                <a:effectLst/>
                <a:latin typeface="+mn-lt"/>
                <a:ea typeface="+mn-ea"/>
                <a:cs typeface="+mn-cs"/>
              </a:rPr>
              <a:t>, and I specialize in</a:t>
            </a:r>
            <a:r>
              <a:rPr lang="en-US" sz="1200" b="1" u="sng" kern="1200" dirty="0">
                <a:solidFill>
                  <a:schemeClr val="tx1"/>
                </a:solidFill>
                <a:effectLst/>
                <a:latin typeface="+mn-lt"/>
                <a:ea typeface="+mn-ea"/>
                <a:cs typeface="+mn-cs"/>
              </a:rPr>
              <a:t> participatory </a:t>
            </a:r>
            <a:r>
              <a:rPr lang="en-US" sz="1200" kern="1200" dirty="0">
                <a:solidFill>
                  <a:schemeClr val="tx1"/>
                </a:solidFill>
                <a:effectLst/>
                <a:latin typeface="+mn-lt"/>
                <a:ea typeface="+mn-ea"/>
                <a:cs typeface="+mn-cs"/>
              </a:rPr>
              <a:t>and </a:t>
            </a:r>
            <a:r>
              <a:rPr lang="en-US" sz="1200" b="1" u="sng" kern="1200" dirty="0">
                <a:solidFill>
                  <a:schemeClr val="tx1"/>
                </a:solidFill>
                <a:effectLst/>
                <a:latin typeface="+mn-lt"/>
                <a:ea typeface="+mn-ea"/>
                <a:cs typeface="+mn-cs"/>
              </a:rPr>
              <a:t>citizen science</a:t>
            </a:r>
            <a:r>
              <a:rPr lang="en-US" sz="1200" kern="1200" dirty="0">
                <a:solidFill>
                  <a:schemeClr val="tx1"/>
                </a:solidFill>
                <a:effectLst/>
                <a:latin typeface="+mn-lt"/>
                <a:ea typeface="+mn-ea"/>
                <a:cs typeface="+mn-cs"/>
              </a:rPr>
              <a:t>. I’m excited to share with you today a new project to build an </a:t>
            </a:r>
            <a:r>
              <a:rPr lang="en-US" sz="1200" b="1" u="sng" kern="1200" dirty="0">
                <a:solidFill>
                  <a:schemeClr val="tx1"/>
                </a:solidFill>
                <a:effectLst/>
                <a:latin typeface="+mn-lt"/>
                <a:ea typeface="+mn-ea"/>
                <a:cs typeface="+mn-cs"/>
              </a:rPr>
              <a:t>online citizen science platform </a:t>
            </a:r>
            <a:r>
              <a:rPr lang="en-US" sz="1200" kern="1200" dirty="0">
                <a:solidFill>
                  <a:schemeClr val="tx1"/>
                </a:solidFill>
                <a:effectLst/>
                <a:latin typeface="+mn-lt"/>
                <a:ea typeface="+mn-ea"/>
                <a:cs typeface="+mn-cs"/>
              </a:rPr>
              <a:t>to investigate sensory processing and autism. It’s a collaboration between The Alan Turing Institute and Autistica. It’s an innovative project using some unique methodologies which I hope will be </a:t>
            </a:r>
            <a:r>
              <a:rPr lang="en-US" sz="1200" b="1" u="sng" kern="1200" dirty="0">
                <a:solidFill>
                  <a:schemeClr val="tx1"/>
                </a:solidFill>
                <a:effectLst/>
                <a:latin typeface="+mn-lt"/>
                <a:ea typeface="+mn-ea"/>
                <a:cs typeface="+mn-cs"/>
              </a:rPr>
              <a:t>relevant</a:t>
            </a:r>
            <a:r>
              <a:rPr lang="en-US" sz="1200" kern="1200" dirty="0">
                <a:solidFill>
                  <a:schemeClr val="tx1"/>
                </a:solidFill>
                <a:effectLst/>
                <a:latin typeface="+mn-lt"/>
                <a:ea typeface="+mn-ea"/>
                <a:cs typeface="+mn-cs"/>
              </a:rPr>
              <a:t> to other fields and </a:t>
            </a:r>
            <a:r>
              <a:rPr lang="en-US" sz="1200" b="1" u="sng" kern="1200" dirty="0">
                <a:solidFill>
                  <a:schemeClr val="tx1"/>
                </a:solidFill>
                <a:effectLst/>
                <a:latin typeface="+mn-lt"/>
                <a:ea typeface="+mn-ea"/>
                <a:cs typeface="+mn-cs"/>
              </a:rPr>
              <a:t>useful</a:t>
            </a:r>
            <a:r>
              <a:rPr lang="en-US" sz="1200" kern="1200" dirty="0">
                <a:solidFill>
                  <a:schemeClr val="tx1"/>
                </a:solidFill>
                <a:effectLst/>
                <a:latin typeface="+mn-lt"/>
                <a:ea typeface="+mn-ea"/>
                <a:cs typeface="+mn-cs"/>
              </a:rPr>
              <a:t> to fellow and future practitioners.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a:t>
            </a:fld>
            <a:endParaRPr lang="en-GB" altLang="en-US"/>
          </a:p>
        </p:txBody>
      </p:sp>
    </p:spTree>
    <p:extLst>
      <p:ext uri="{BB962C8B-B14F-4D97-AF65-F5344CB8AC3E}">
        <p14:creationId xmlns:p14="http://schemas.microsoft.com/office/powerpoint/2010/main" val="317172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building on work that has been developed by our collaborators open humans to create a fine-grained consent model supporting individual choice and community empowerment across a number of dimensions: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allowing individuals to decide who their data gets shared with, and for what purposes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allowing individuals control over what parts of their data gets shared, and to what extent it is anonymized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permitting dynamic as opposed to static consent, and allowing individuals to decide to change the terms of their consent, as well as to withdraw or add consent on a continual basis</a:t>
            </a:r>
            <a:endParaRPr lang="en-GB"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granting autistic groups a say in the application process to access datasets –for instance, by designing application processes and criteria, and sitting on the board which assesses applicants.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this is underpinned by FAIR – findable accessible, interoperable, reusable principles of data.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10</a:t>
            </a:fld>
            <a:endParaRPr lang="en-GB" altLang="en-US"/>
          </a:p>
        </p:txBody>
      </p:sp>
    </p:spTree>
    <p:extLst>
      <p:ext uri="{BB962C8B-B14F-4D97-AF65-F5344CB8AC3E}">
        <p14:creationId xmlns:p14="http://schemas.microsoft.com/office/powerpoint/2010/main" val="96438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this, we need to bring together autistic people and their families and open source developers. There is a great overlap in these domains which this project is harnessing, and we are building a community of expertise in citizen science, participatory science, open source, data agency, and community-building to help the ultimate aim of longer, healthier, happier lives for autistic people and their families.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11</a:t>
            </a:fld>
            <a:endParaRPr lang="en-GB" altLang="en-US"/>
          </a:p>
        </p:txBody>
      </p:sp>
    </p:spTree>
    <p:extLst>
      <p:ext uri="{BB962C8B-B14F-4D97-AF65-F5344CB8AC3E}">
        <p14:creationId xmlns:p14="http://schemas.microsoft.com/office/powerpoint/2010/main" val="174114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the project team – especially our volunteers and focus group participants from the autistic community, and thank you to everyone from Autistica, The Alan Turing Institute, Open Humans and Fujitsu who are supporting the project.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12</a:t>
            </a:fld>
            <a:endParaRPr lang="en-GB" altLang="en-US"/>
          </a:p>
        </p:txBody>
      </p:sp>
    </p:spTree>
    <p:extLst>
      <p:ext uri="{BB962C8B-B14F-4D97-AF65-F5344CB8AC3E}">
        <p14:creationId xmlns:p14="http://schemas.microsoft.com/office/powerpoint/2010/main" val="252553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involved! There are lots of ways to find out more and get in touch.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13</a:t>
            </a:fld>
            <a:endParaRPr lang="en-GB" altLang="en-US"/>
          </a:p>
        </p:txBody>
      </p:sp>
    </p:spTree>
    <p:extLst>
      <p:ext uri="{BB962C8B-B14F-4D97-AF65-F5344CB8AC3E}">
        <p14:creationId xmlns:p14="http://schemas.microsoft.com/office/powerpoint/2010/main" val="176590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Recall and understanding</a:t>
            </a:r>
          </a:p>
          <a:p>
            <a:r>
              <a:rPr lang="en-GB" sz="1200" b="0" i="0" u="none" strike="noStrike" kern="1200" dirty="0">
                <a:solidFill>
                  <a:schemeClr val="tx1"/>
                </a:solidFill>
                <a:effectLst/>
                <a:latin typeface="+mn-lt"/>
                <a:ea typeface="+mn-ea"/>
                <a:cs typeface="+mn-cs"/>
              </a:rPr>
              <a:t>Five studies investigated patients’ recall or understanding following information and consent [</a:t>
            </a:r>
            <a:r>
              <a:rPr lang="en-GB" sz="1200" b="0" i="0" u="sng" strike="noStrike" kern="1200" dirty="0">
                <a:solidFill>
                  <a:schemeClr val="tx1"/>
                </a:solidFill>
                <a:effectLst/>
                <a:latin typeface="+mn-lt"/>
                <a:ea typeface="+mn-ea"/>
                <a:cs typeface="+mn-cs"/>
                <a:hlinkClick r:id="rId3" tooltip="Cervo S, Rovina J, Talamini R, Perin T, Canzonieri V, De Paoli P, et al. An effective multisource informed consent procedure for research and clinical practice: an observational study of patient understanding and awareness of their roles as research stakeholders in a cancer biobank. BMC Med Ethics. 2013;14:30. doi:&#10;                    10.1186/1472-6939-14-30&#10;                    &#10;                  ."/>
              </a:rPr>
              <a:t>36</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hlinkClick r:id="rId4" tooltip="Hoeyer K, Olofsson BO, Mjorndal T, Lynoe N. The ethics of research using biobanks—reason to question the importance attributed to informed consent. Arch Intern Med. 2005;165(1):97–100. doi:&#10;                    10.1001/archinte.165.1.97&#10;                    &#10;                  ."/>
              </a:rPr>
              <a:t>37</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hlinkClick r:id="rId5" tooltip="Ormond KE, Cirino AL, Helenowski IB, Chisholm RL, Wolf WA. Assessing the understanding of biobank participants. Am J Med Genet A. 2009;149A(2):188–98. doi:&#10;                    10.1002/ajmg.a.32635&#10;                    &#10;                  ."/>
              </a:rPr>
              <a:t>42</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hlinkClick r:id="rId6" tooltip="Robinson JO, Slashinski MJ, Wang T, Hilsenbeck SG, McGuire AL. Participants’ recall and understanding of genomic research and large-scale data sharing. J Empir Res Hum Res Ethics. 2013;8(4):42–52. doi:&#10;                    10.1525/jer.2013.8.4.42&#10;                    &#10;                  ."/>
              </a:rPr>
              <a:t>43</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hlinkClick r:id="rId7" tooltip="Watanabe M, Inoue Y, Chang C, Hong H, Kobayashi I, Suzuki S, et al. For what am I participating? The need for communication after receiving consent from biobanking project participants: experience in Japan. J Hum Genet. 2011;56(5):358–63. doi:&#10;                    10.1038/jhg.2011.19&#10;                    &#10;                  ."/>
              </a:rPr>
              <a:t>45</a:t>
            </a:r>
            <a:r>
              <a:rPr lang="en-GB" sz="1200" b="0" i="0" u="none" strike="noStrike" kern="1200" dirty="0">
                <a:solidFill>
                  <a:schemeClr val="tx1"/>
                </a:solidFill>
                <a:effectLst/>
                <a:latin typeface="+mn-lt"/>
                <a:ea typeface="+mn-ea"/>
                <a:cs typeface="+mn-cs"/>
              </a:rPr>
              <a:t>]. A general finding of these studies was lack of recall and understanding with regards to the given consent in differing proportions of the research participants. Using data generated in study with an experimental design of three different consent options randomly used for a U.S. biobank’s recruitment of research participants among patients (see above McGuire et al. [</a:t>
            </a:r>
            <a:r>
              <a:rPr lang="en-GB" sz="1200" b="0" i="0" u="sng" strike="noStrike" kern="1200" dirty="0">
                <a:solidFill>
                  <a:schemeClr val="tx1"/>
                </a:solidFill>
                <a:effectLst/>
                <a:latin typeface="+mn-lt"/>
                <a:ea typeface="+mn-ea"/>
                <a:cs typeface="+mn-cs"/>
                <a:hlinkClick r:id="rId8" tooltip="McGuire AL, Oliver JM, Slashinski MJ, Graves JL, Wang T, Kelly PA, et al. To share or not to share: a randomized trial of consent for data sharing in genome research. Genet Med. 2011;13(11):948–55. doi:&#10;                    10.1097/GIM.0b013e3182227589&#10;                    &#10;                  ."/>
              </a:rPr>
              <a:t>40</a:t>
            </a:r>
            <a:r>
              <a:rPr lang="en-GB" sz="1200" b="0" i="0" u="none" strike="noStrike" kern="1200" dirty="0">
                <a:solidFill>
                  <a:schemeClr val="tx1"/>
                </a:solidFill>
                <a:effectLst/>
                <a:latin typeface="+mn-lt"/>
                <a:ea typeface="+mn-ea"/>
                <a:cs typeface="+mn-cs"/>
              </a:rPr>
              <a:t>], Oliver et al. [</a:t>
            </a:r>
            <a:r>
              <a:rPr lang="en-GB" sz="1200" b="0" i="0" u="sng" strike="noStrike" kern="1200" dirty="0">
                <a:solidFill>
                  <a:schemeClr val="tx1"/>
                </a:solidFill>
                <a:effectLst/>
                <a:latin typeface="+mn-lt"/>
                <a:ea typeface="+mn-ea"/>
                <a:cs typeface="+mn-cs"/>
                <a:hlinkClick r:id="rId9" tooltip="Oliver JM, Slashinski MJ, Wang T, Kelly PA, Hilsenbeck SG, McGuire AL. Balancing the risks and benefits of genomic data sharing: genome research participants’ perspectives. Public Health Genomics. 2012;15(2):106–14. doi:&#10;                    10.1159/000334718&#10;                    &#10;                  ."/>
              </a:rPr>
              <a:t>41</a:t>
            </a:r>
            <a:r>
              <a:rPr lang="en-GB" sz="1200" b="0" i="0" u="none" strike="noStrike" kern="1200" dirty="0">
                <a:solidFill>
                  <a:schemeClr val="tx1"/>
                </a:solidFill>
                <a:effectLst/>
                <a:latin typeface="+mn-lt"/>
                <a:ea typeface="+mn-ea"/>
                <a:cs typeface="+mn-cs"/>
              </a:rPr>
              <a:t>], Robinson et al. [</a:t>
            </a:r>
            <a:r>
              <a:rPr lang="en-GB" sz="1200" b="0" i="0" u="sng" strike="noStrike" kern="1200" dirty="0">
                <a:solidFill>
                  <a:schemeClr val="tx1"/>
                </a:solidFill>
                <a:effectLst/>
                <a:latin typeface="+mn-lt"/>
                <a:ea typeface="+mn-ea"/>
                <a:cs typeface="+mn-cs"/>
                <a:hlinkClick r:id="rId6" tooltip="Robinson JO, Slashinski MJ, Wang T, Hilsenbeck SG, McGuire AL. Participants’ recall and understanding of genomic research and large-scale data sharing. J Empir Res Hum Res Ethics. 2013;8(4):42–52. doi:&#10;                    10.1525/jer.2013.8.4.42&#10;                    &#10;                  ."/>
              </a:rPr>
              <a:t>43</a:t>
            </a:r>
            <a:r>
              <a:rPr lang="en-GB" sz="1200" b="0" i="0" u="none" strike="noStrike" kern="1200" dirty="0">
                <a:solidFill>
                  <a:schemeClr val="tx1"/>
                </a:solidFill>
                <a:effectLst/>
                <a:latin typeface="+mn-lt"/>
                <a:ea typeface="+mn-ea"/>
                <a:cs typeface="+mn-cs"/>
              </a:rPr>
              <a:t>] report that following the procedure of randomly assigned consent </a:t>
            </a:r>
            <a:r>
              <a:rPr lang="en-GB" sz="1200" b="1" i="0" u="none" strike="noStrike" kern="1200" dirty="0">
                <a:solidFill>
                  <a:schemeClr val="tx1"/>
                </a:solidFill>
                <a:effectLst/>
                <a:latin typeface="+mn-lt"/>
                <a:ea typeface="+mn-ea"/>
                <a:cs typeface="+mn-cs"/>
              </a:rPr>
              <a:t>25 % of the whole sample did not recall to have signed a consent form on participation in a genomic study. Furthermore, the majority (54 %) of research participants could not correctly report whom they had allowed to share the data with. </a:t>
            </a:r>
            <a:r>
              <a:rPr lang="en-GB" sz="1200" b="0" i="0" u="none" strike="noStrike" kern="1200" dirty="0">
                <a:solidFill>
                  <a:schemeClr val="tx1"/>
                </a:solidFill>
                <a:effectLst/>
                <a:latin typeface="+mn-lt"/>
                <a:ea typeface="+mn-ea"/>
                <a:cs typeface="+mn-cs"/>
              </a:rPr>
              <a:t>In a similar direction point the data of </a:t>
            </a:r>
            <a:r>
              <a:rPr lang="en-GB" sz="1200" b="0" i="0" u="none" strike="noStrike" kern="1200" dirty="0" err="1">
                <a:solidFill>
                  <a:schemeClr val="tx1"/>
                </a:solidFill>
                <a:effectLst/>
                <a:latin typeface="+mn-lt"/>
                <a:ea typeface="+mn-ea"/>
                <a:cs typeface="+mn-cs"/>
              </a:rPr>
              <a:t>Hoeyer</a:t>
            </a:r>
            <a:r>
              <a:rPr lang="en-GB" sz="1200" b="0" i="0" u="none" strike="noStrike" kern="1200" dirty="0">
                <a:solidFill>
                  <a:schemeClr val="tx1"/>
                </a:solidFill>
                <a:effectLst/>
                <a:latin typeface="+mn-lt"/>
                <a:ea typeface="+mn-ea"/>
                <a:cs typeface="+mn-cs"/>
              </a:rPr>
              <a:t> et al. [</a:t>
            </a:r>
            <a:r>
              <a:rPr lang="en-GB" sz="1200" b="0" i="0" u="sng" strike="noStrike" kern="1200" dirty="0">
                <a:solidFill>
                  <a:schemeClr val="tx1"/>
                </a:solidFill>
                <a:effectLst/>
                <a:latin typeface="+mn-lt"/>
                <a:ea typeface="+mn-ea"/>
                <a:cs typeface="+mn-cs"/>
                <a:hlinkClick r:id="rId4" tooltip="Hoeyer K, Olofsson BO, Mjorndal T, Lynoe N. The ethics of research using biobanks—reason to question the importance attributed to informed consent. Arch Intern Med. 2005;165(1):97–100. doi:&#10;                    10.1001/archinte.165.1.97&#10;                    &#10;                  ."/>
              </a:rPr>
              <a:t>37</a:t>
            </a:r>
            <a:r>
              <a:rPr lang="en-GB" sz="1200" b="0" i="0" u="none" strike="noStrike" kern="1200" dirty="0">
                <a:solidFill>
                  <a:schemeClr val="tx1"/>
                </a:solidFill>
                <a:effectLst/>
                <a:latin typeface="+mn-lt"/>
                <a:ea typeface="+mn-ea"/>
                <a:cs typeface="+mn-cs"/>
              </a:rPr>
              <a:t>] who report that only 64.5 % of research participants in a Swedish biobank were aware of having consented to donate a blood sample, and 54 % did remember that they provided medical information by means of a questionnaire. Just 31.6 % knew that they could withdraw their consent. In the study of Watanabe and colleagues a third of participants (34.9 %) did not recall the contents of the consent procedure [</a:t>
            </a:r>
            <a:r>
              <a:rPr lang="en-GB" sz="1200" b="0" i="0" u="sng" strike="noStrike" kern="1200" dirty="0">
                <a:solidFill>
                  <a:schemeClr val="tx1"/>
                </a:solidFill>
                <a:effectLst/>
                <a:latin typeface="+mn-lt"/>
                <a:ea typeface="+mn-ea"/>
                <a:cs typeface="+mn-cs"/>
                <a:hlinkClick r:id="rId7" tooltip="Watanabe M, Inoue Y, Chang C, Hong H, Kobayashi I, Suzuki S, et al. For what am I participating? The need for communication after receiving consent from biobanking project participants: experience in Japan. J Hum Genet. 2011;56(5):358–63. doi:&#10;                    10.1038/jhg.2011.19&#10;                    &#10;                  ."/>
              </a:rPr>
              <a:t>45</a:t>
            </a:r>
            <a:r>
              <a:rPr lang="en-GB" sz="1200" b="0" i="0" u="none" strike="noStrike" kern="1200" dirty="0">
                <a:solidFill>
                  <a:schemeClr val="tx1"/>
                </a:solidFill>
                <a:effectLst/>
                <a:latin typeface="+mn-lt"/>
                <a:ea typeface="+mn-ea"/>
                <a:cs typeface="+mn-cs"/>
              </a:rPr>
              <a:t>].</a:t>
            </a:r>
          </a:p>
          <a:p>
            <a:r>
              <a:rPr lang="en-US" dirty="0"/>
              <a:t>https://</a:t>
            </a:r>
            <a:r>
              <a:rPr lang="en-US" dirty="0" err="1"/>
              <a:t>link.springer.com</a:t>
            </a:r>
            <a:r>
              <a:rPr lang="en-US" dirty="0"/>
              <a:t>/article/10.1186/s12910-015-0053-5?shared-article-renderer#Sec4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15</a:t>
            </a:fld>
            <a:endParaRPr lang="en-GB" altLang="en-US"/>
          </a:p>
        </p:txBody>
      </p:sp>
    </p:spTree>
    <p:extLst>
      <p:ext uri="{BB962C8B-B14F-4D97-AF65-F5344CB8AC3E}">
        <p14:creationId xmlns:p14="http://schemas.microsoft.com/office/powerpoint/2010/main" val="188755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I’d like to begin with some background to the research question which we are designing the platform to investigate – ‘Which environments lead to the best outcomes for autistic people’?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the autistic population, sensitivities to sensory stimuli are known to be common, affecting up to 9 out of every10 autistic people, they can cause much distress to individuals, and they can have a negative impact on social relationships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family life. They can also have a range of positive effects and benefits.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much of the research is lab-based, and we do not fully understand the challenges which autistic people face as they attempt to navigate the world around them in their daily lives – on busy public transport, for instance, or in workplaces or schools. Data and insights from autistic people can help us fill the gap.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can see a map by one of our autistic project participants, Katherine Manning, which demonstrates some of the complexity of the </a:t>
            </a:r>
            <a:r>
              <a:rPr lang="en-GB" sz="1200" kern="1200" dirty="0">
                <a:solidFill>
                  <a:schemeClr val="tx1"/>
                </a:solidFill>
                <a:effectLst/>
                <a:latin typeface="+mn-lt"/>
                <a:ea typeface="+mn-ea"/>
                <a:cs typeface="+mn-cs"/>
              </a:rPr>
              <a:t>issues faced. The image to the left is a still from a video made by Autistica, the project’s sponsor, in collaboration with autistic people, to encourage greater awareness of the experiences of autistic people.  </a:t>
            </a:r>
          </a:p>
          <a:p>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This is where citizen science comes in:</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What we need is a </a:t>
            </a:r>
            <a:r>
              <a:rPr lang="en-GB" sz="1200" i="1" kern="1200" dirty="0">
                <a:solidFill>
                  <a:schemeClr val="tx1"/>
                </a:solidFill>
                <a:effectLst/>
                <a:latin typeface="+mn-lt"/>
                <a:ea typeface="+mn-ea"/>
                <a:cs typeface="+mn-cs"/>
              </a:rPr>
              <a:t>Rich, qualitative and nuanced dataset, tracking features of daily, lived experience. </a:t>
            </a:r>
            <a:r>
              <a:rPr lang="en-GB" sz="1200" kern="1200" dirty="0">
                <a:solidFill>
                  <a:schemeClr val="tx1"/>
                </a:solidFill>
                <a:effectLst/>
                <a:latin typeface="+mn-lt"/>
                <a:ea typeface="+mn-ea"/>
                <a:cs typeface="+mn-cs"/>
              </a:rPr>
              <a:t>This cannot be achieved by traditional lab-based methods or recruitment.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Baranek</a:t>
            </a:r>
            <a:r>
              <a:rPr lang="en-US" sz="1200" kern="1200" dirty="0">
                <a:solidFill>
                  <a:schemeClr val="tx1"/>
                </a:solidFill>
                <a:effectLst/>
                <a:latin typeface="+mn-lt"/>
                <a:ea typeface="+mn-ea"/>
                <a:cs typeface="+mn-cs"/>
              </a:rPr>
              <a:t> et al. 2006; </a:t>
            </a:r>
            <a:r>
              <a:rPr lang="en-US" sz="1200" kern="1200" dirty="0" err="1">
                <a:solidFill>
                  <a:schemeClr val="tx1"/>
                </a:solidFill>
                <a:effectLst/>
                <a:latin typeface="+mn-lt"/>
                <a:ea typeface="+mn-ea"/>
                <a:cs typeface="+mn-cs"/>
              </a:rPr>
              <a:t>Tomchek</a:t>
            </a:r>
            <a:r>
              <a:rPr lang="en-US" sz="1200" kern="1200" dirty="0">
                <a:solidFill>
                  <a:schemeClr val="tx1"/>
                </a:solidFill>
                <a:effectLst/>
                <a:latin typeface="+mn-lt"/>
                <a:ea typeface="+mn-ea"/>
                <a:cs typeface="+mn-cs"/>
              </a:rPr>
              <a:t> and Dunn 2007)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Leekam</a:t>
            </a:r>
            <a:r>
              <a:rPr lang="en-US" sz="1200" kern="1200" dirty="0">
                <a:solidFill>
                  <a:schemeClr val="tx1"/>
                </a:solidFill>
                <a:effectLst/>
                <a:latin typeface="+mn-lt"/>
                <a:ea typeface="+mn-ea"/>
                <a:cs typeface="+mn-cs"/>
              </a:rPr>
              <a:t> et al. 2007)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(Hilton et al. 2010)</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a:t>
            </a:fld>
            <a:endParaRPr lang="en-GB" altLang="en-US"/>
          </a:p>
        </p:txBody>
      </p:sp>
    </p:spTree>
    <p:extLst>
      <p:ext uri="{BB962C8B-B14F-4D97-AF65-F5344CB8AC3E}">
        <p14:creationId xmlns:p14="http://schemas.microsoft.com/office/powerpoint/2010/main" val="275764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this question is not the beginning of the story. It comes from a prior question – What Should be the Priorities for Autism Research, and who sets them?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 critical time for autism research. Autism was made a key priority in the 2019 NHS long-term plan, and funding for autism tripled between 2013-2016.</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With autism’s growing media prominence, increasing public interest in autism, greater funding for autism research, and additional emphasis placed on autism in government policy, how these opportunities are leveraged will have considerable consequences for autistic people in the short and long term.</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Yet there is a “clear disparity” between the UK’s pattern of funding for autism research and their participants’ priorities.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2016 review of the UK autism research funding landscape found that, of all UK autism research funding, just 27% was spent on community priorities.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question, ‘which environments lead to the best outcomes for autistic people?’ comes from a 2017 James Lind Priority Setting Alliance, led by the project’s supporting charity Autistica. This included 1213 people, 75% of whom were individuals in the autistic community – those on the autism spectrum or family members and carers of autistic people, and 25% of whom were clinicians and professionals.</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This is where participatory science comes in:</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need research which matches the priorities and reflects the needs of the affected community: for this we need members of the autistic communities in empowered positions: as direction-setters and decision-makers, as co-authors and co-designers, not just as research ‘subjects’.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Pellicano</a:t>
            </a:r>
            <a:r>
              <a:rPr lang="en-GB" sz="1200" kern="1200" dirty="0">
                <a:solidFill>
                  <a:schemeClr val="tx1"/>
                </a:solidFill>
                <a:effectLst/>
                <a:latin typeface="+mn-lt"/>
                <a:ea typeface="+mn-ea"/>
                <a:cs typeface="+mn-cs"/>
              </a:rPr>
              <a:t> et al. (2014),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(Autistica, 2016).</a:t>
            </a:r>
          </a:p>
          <a:p>
            <a:r>
              <a:rPr lang="en-GB" sz="1200" kern="1200" dirty="0">
                <a:solidFill>
                  <a:schemeClr val="tx1"/>
                </a:solidFill>
                <a:effectLst/>
                <a:latin typeface="+mn-lt"/>
                <a:ea typeface="+mn-ea"/>
                <a:cs typeface="+mn-cs"/>
              </a:rPr>
              <a:t>(NHS England, 2019)</a:t>
            </a:r>
          </a:p>
          <a:p>
            <a:r>
              <a:rPr lang="en-GB" sz="1200" kern="1200" dirty="0">
                <a:solidFill>
                  <a:schemeClr val="tx1"/>
                </a:solidFill>
                <a:effectLst/>
                <a:latin typeface="+mn-lt"/>
                <a:ea typeface="+mn-ea"/>
                <a:cs typeface="+mn-cs"/>
              </a:rPr>
              <a:t>(Autistica, 2016)</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3</a:t>
            </a:fld>
            <a:endParaRPr lang="en-GB" altLang="en-US"/>
          </a:p>
        </p:txBody>
      </p:sp>
    </p:spTree>
    <p:extLst>
      <p:ext uri="{BB962C8B-B14F-4D97-AF65-F5344CB8AC3E}">
        <p14:creationId xmlns:p14="http://schemas.microsoft.com/office/powerpoint/2010/main" val="74261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main goals for the project are a participatory framework, which puts autistic people </a:t>
            </a:r>
            <a:r>
              <a:rPr lang="en-GB" sz="1200" kern="1200" dirty="0">
                <a:solidFill>
                  <a:schemeClr val="tx1"/>
                </a:solidFill>
                <a:effectLst/>
                <a:latin typeface="+mn-lt"/>
                <a:ea typeface="+mn-ea"/>
                <a:cs typeface="+mn-cs"/>
              </a:rPr>
              <a:t>in empowered positions.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support the creation of a ‘citizen science’ platform which will collect together stories from the autistic community of sensory processing and navigating environments. This will be developed open source, publicly available, and scalable.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phases of the project. we are currently in the co-design phase: where we are designing and building the platform alongside autistic people and other collaborators, and next year we will then use the platform to gather data from as many people as possible.</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4</a:t>
            </a:fld>
            <a:endParaRPr lang="en-GB" altLang="en-US"/>
          </a:p>
        </p:txBody>
      </p:sp>
    </p:spTree>
    <p:extLst>
      <p:ext uri="{BB962C8B-B14F-4D97-AF65-F5344CB8AC3E}">
        <p14:creationId xmlns:p14="http://schemas.microsoft.com/office/powerpoint/2010/main" val="132924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bg1"/>
                </a:solidFill>
              </a:rPr>
              <a:t>We have three goals for the project: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bg1"/>
                </a:solidFill>
              </a:rPr>
              <a:t>Share</a:t>
            </a:r>
            <a:r>
              <a:rPr lang="en-GB" sz="1200" dirty="0">
                <a:solidFill>
                  <a:schemeClr val="bg1"/>
                </a:solidFill>
              </a:rPr>
              <a:t> autistic people’s stories and adaptive techniques with others who have similar experiences</a:t>
            </a:r>
          </a:p>
          <a:p>
            <a:endParaRPr lang="en-US"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5</a:t>
            </a:fld>
            <a:endParaRPr lang="en-GB" altLang="en-US"/>
          </a:p>
        </p:txBody>
      </p:sp>
    </p:spTree>
    <p:extLst>
      <p:ext uri="{BB962C8B-B14F-4D97-AF65-F5344CB8AC3E}">
        <p14:creationId xmlns:p14="http://schemas.microsoft.com/office/powerpoint/2010/main" val="191573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Educate </a:t>
            </a:r>
            <a:r>
              <a:rPr lang="en-US" b="0" dirty="0"/>
              <a:t>neurotypical people to better support their autistic friends, family, and colleagues. </a:t>
            </a:r>
            <a:endParaRPr lang="en-US" b="1"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6</a:t>
            </a:fld>
            <a:endParaRPr lang="en-GB" altLang="en-US"/>
          </a:p>
        </p:txBody>
      </p:sp>
    </p:spTree>
    <p:extLst>
      <p:ext uri="{BB962C8B-B14F-4D97-AF65-F5344CB8AC3E}">
        <p14:creationId xmlns:p14="http://schemas.microsoft.com/office/powerpoint/2010/main" val="381116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Advise</a:t>
            </a:r>
            <a:r>
              <a:rPr lang="en-US" b="0" dirty="0"/>
              <a:t> organisations on how they can design and adapt spaces to improve autistic people’s lives. </a:t>
            </a:r>
            <a:endParaRPr lang="en-US" b="1"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7</a:t>
            </a:fld>
            <a:endParaRPr lang="en-GB" altLang="en-US"/>
          </a:p>
        </p:txBody>
      </p:sp>
    </p:spTree>
    <p:extLst>
      <p:ext uri="{BB962C8B-B14F-4D97-AF65-F5344CB8AC3E}">
        <p14:creationId xmlns:p14="http://schemas.microsoft.com/office/powerpoint/2010/main" val="2415984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 I want to unfold a little more about how we are going about building the platform. Critical to this is open source working.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can see our GitHub repository. This contains all of our project documentation, and is where we manage the project. We have multiple contribution channels that are entirely open, so anyone who is interested can contribute to the design of the platform or the project management process. This includes a development team from Fujitsu, </a:t>
            </a:r>
            <a:r>
              <a:rPr lang="en-US" sz="1200" kern="1200" dirty="0" err="1">
                <a:solidFill>
                  <a:schemeClr val="tx1"/>
                </a:solidFill>
                <a:effectLst/>
                <a:latin typeface="+mn-lt"/>
                <a:ea typeface="+mn-ea"/>
                <a:cs typeface="+mn-cs"/>
              </a:rPr>
              <a:t>Autistica’s</a:t>
            </a:r>
            <a:r>
              <a:rPr lang="en-US" sz="1200" kern="1200" dirty="0">
                <a:solidFill>
                  <a:schemeClr val="tx1"/>
                </a:solidFill>
                <a:effectLst/>
                <a:latin typeface="+mn-lt"/>
                <a:ea typeface="+mn-ea"/>
                <a:cs typeface="+mn-cs"/>
              </a:rPr>
              <a:t> corporate partner, who are offering their pro bono support.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well as GitHub, we’ve made a mailing list people can subscribe to for monthly updates, and we have an always open google form where people can give us feedback.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source working supports participatory, citizen science in that it is community-orientated, collaborative, and diminishes hierarchy.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GitHub is the most popular platform for collaborating on software development. It also means that we have a record of the work we do simultaneous with its production: this helps us to be more transparent, open to scrutiny from peers, and iterate more easily – essential because the project’s participatory process requires the possibility of flexible, efficient adaptation. For our project, </a:t>
            </a:r>
            <a:r>
              <a:rPr lang="en-US" sz="1200" b="1" u="sng" kern="1200" dirty="0">
                <a:solidFill>
                  <a:schemeClr val="tx1"/>
                </a:solidFill>
                <a:effectLst/>
                <a:latin typeface="+mn-lt"/>
                <a:ea typeface="+mn-ea"/>
                <a:cs typeface="+mn-cs"/>
              </a:rPr>
              <a:t>since we collect sensitive, personal information, the source code is open, </a:t>
            </a:r>
            <a:r>
              <a:rPr lang="en-GB" sz="1200" b="1" u="sng" kern="1200" dirty="0">
                <a:solidFill>
                  <a:schemeClr val="tx1"/>
                </a:solidFill>
                <a:effectLst/>
                <a:latin typeface="+mn-lt"/>
                <a:ea typeface="+mn-ea"/>
                <a:cs typeface="+mn-cs"/>
              </a:rPr>
              <a:t>but the dataset uses managed access.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github.com</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8</a:t>
            </a:fld>
            <a:endParaRPr lang="en-GB" altLang="en-US"/>
          </a:p>
        </p:txBody>
      </p:sp>
    </p:spTree>
    <p:extLst>
      <p:ext uri="{BB962C8B-B14F-4D97-AF65-F5344CB8AC3E}">
        <p14:creationId xmlns:p14="http://schemas.microsoft.com/office/powerpoint/2010/main" val="4169657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Here’s an example of how transparent, open source working can be in the service of protecting sensitive information and ensuring </a:t>
            </a:r>
            <a:r>
              <a:rPr lang="en-GB" sz="1200" i="1" kern="1200" dirty="0">
                <a:solidFill>
                  <a:schemeClr val="tx1"/>
                </a:solidFill>
                <a:effectLst/>
                <a:latin typeface="+mn-lt"/>
                <a:ea typeface="+mn-ea"/>
                <a:cs typeface="+mn-cs"/>
              </a:rPr>
              <a:t>informed </a:t>
            </a:r>
            <a:r>
              <a:rPr lang="en-GB" sz="1200" kern="1200" dirty="0">
                <a:solidFill>
                  <a:schemeClr val="tx1"/>
                </a:solidFill>
                <a:effectLst/>
                <a:latin typeface="+mn-lt"/>
                <a:ea typeface="+mn-ea"/>
                <a:cs typeface="+mn-cs"/>
              </a:rPr>
              <a:t>consent. GitHub Issues allows the project’s core researchers (myself and Kirstie), to do simultaneous work with members of the community, and for the working process to be transparent. Alongside version control, GitHub has a record of who is making changes, and who is influencing changes to be made – so anyone can see how involved members of the autistic community are in the work. In this case, an autistic collaborator was helping me to clarify guidelines for reading through sensitive data, to assess if it can be made public. Thanks to his lived and professional experience, James could help make sure that more people would be able to have agency and control over their data. GitHub and open working support data agency.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github.com</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1307503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op slid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marL="0" indent="0">
              <a:lnSpc>
                <a:spcPct val="100000"/>
              </a:lnSpc>
              <a:buNone/>
              <a:defRPr sz="3400" b="1">
                <a:solidFill>
                  <a:schemeClr val="bg1"/>
                </a:solidFill>
              </a:defRPr>
            </a:lvl1pPr>
          </a:lstStyle>
          <a:p>
            <a:r>
              <a:rPr lang="en-US" dirty="0" err="1"/>
              <a:t>Slidedeck</a:t>
            </a:r>
            <a:r>
              <a:rPr lang="en-US" dirty="0"/>
              <a:t>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39"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47477"/>
            <a:ext cx="4353560" cy="454025"/>
          </a:xfrm>
        </p:spPr>
        <p:txBody>
          <a:bodyPr/>
          <a:lstStyle>
            <a:lvl1pPr marL="0" indent="0">
              <a:buNone/>
              <a:defRPr sz="2800" b="0">
                <a:solidFill>
                  <a:schemeClr val="bg1"/>
                </a:solidFill>
              </a:defRPr>
            </a:lvl1pPr>
          </a:lstStyle>
          <a:p>
            <a:pPr lvl="0"/>
            <a:r>
              <a:rPr lang="en-US" dirty="0"/>
              <a:t>Presenter name</a:t>
            </a:r>
            <a:endParaRPr lang="en-GB" dirty="0"/>
          </a:p>
        </p:txBody>
      </p:sp>
      <p:sp>
        <p:nvSpPr>
          <p:cNvPr id="7" name="Picture Placeholder 10">
            <a:extLst>
              <a:ext uri="{FF2B5EF4-FFF2-40B4-BE49-F238E27FC236}">
                <a16:creationId xmlns:a16="http://schemas.microsoft.com/office/drawing/2014/main" id="{880E1784-6502-40DF-8151-F6A3B84DF5AA}"/>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5" name="Text Placeholder 4">
            <a:extLst>
              <a:ext uri="{FF2B5EF4-FFF2-40B4-BE49-F238E27FC236}">
                <a16:creationId xmlns:a16="http://schemas.microsoft.com/office/drawing/2014/main" id="{E26C92EC-BC0C-4EBC-8D53-FF272E3DFC9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564821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ullets, image (Ligh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318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7" name="Picture Placeholder 2">
            <a:extLst>
              <a:ext uri="{FF2B5EF4-FFF2-40B4-BE49-F238E27FC236}">
                <a16:creationId xmlns:a16="http://schemas.microsoft.com/office/drawing/2014/main" id="{1EFE4AFE-B570-485B-8926-6A4990AFE3DE}"/>
              </a:ext>
            </a:extLst>
          </p:cNvPr>
          <p:cNvSpPr>
            <a:spLocks noGrp="1"/>
          </p:cNvSpPr>
          <p:nvPr>
            <p:ph type="pic" sz="quarter" idx="10"/>
          </p:nvPr>
        </p:nvSpPr>
        <p:spPr>
          <a:xfrm>
            <a:off x="5251450" y="702659"/>
            <a:ext cx="3892550" cy="3471618"/>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C9E77A27-9A41-4A09-83C0-3986423F3CBB}"/>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1374552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Dark) (Al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9" name="Text Placeholder 25">
            <a:extLst>
              <a:ext uri="{FF2B5EF4-FFF2-40B4-BE49-F238E27FC236}">
                <a16:creationId xmlns:a16="http://schemas.microsoft.com/office/drawing/2014/main" id="{FA79611A-8145-4287-999D-C17E624B80A5}"/>
              </a:ext>
            </a:extLst>
          </p:cNvPr>
          <p:cNvSpPr>
            <a:spLocks noGrp="1"/>
          </p:cNvSpPr>
          <p:nvPr>
            <p:ph type="body" sz="quarter" idx="12" hasCustomPrompt="1"/>
          </p:nvPr>
        </p:nvSpPr>
        <p:spPr>
          <a:xfrm>
            <a:off x="4791075" y="1294731"/>
            <a:ext cx="3921125" cy="2859827"/>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8" name="Text Placeholder 4">
            <a:extLst>
              <a:ext uri="{FF2B5EF4-FFF2-40B4-BE49-F238E27FC236}">
                <a16:creationId xmlns:a16="http://schemas.microsoft.com/office/drawing/2014/main" id="{BCE593B8-0DC7-446B-84E2-9F8F693BA57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55860936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p15:clr>
            <a:srgbClr val="FBAE40"/>
          </p15:clr>
        </p15:guide>
        <p15:guide id="7" pos="2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Al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791076" y="1294731"/>
            <a:ext cx="3921124" cy="2859827"/>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8" name="Text Placeholder 10">
            <a:extLst>
              <a:ext uri="{FF2B5EF4-FFF2-40B4-BE49-F238E27FC236}">
                <a16:creationId xmlns:a16="http://schemas.microsoft.com/office/drawing/2014/main" id="{39231439-2736-4BF2-9729-CC3E43F7C66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600203034"/>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Alt)">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791076" y="682940"/>
            <a:ext cx="3921124" cy="3471618"/>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Picture Placeholder 2">
            <a:extLst>
              <a:ext uri="{FF2B5EF4-FFF2-40B4-BE49-F238E27FC236}">
                <a16:creationId xmlns:a16="http://schemas.microsoft.com/office/drawing/2014/main" id="{66DCB931-AF3E-493E-BBC5-0ACD78686AB6}"/>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F83EAF9-96D4-4FDD-B57F-01E621C4CB7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26868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272" userDrawn="1">
          <p15:clr>
            <a:srgbClr val="FBAE40"/>
          </p15:clr>
        </p15:guide>
        <p15:guide id="7" pos="30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s, image (Al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7879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4" name="Picture Placeholder 2">
            <a:extLst>
              <a:ext uri="{FF2B5EF4-FFF2-40B4-BE49-F238E27FC236}">
                <a16:creationId xmlns:a16="http://schemas.microsoft.com/office/drawing/2014/main" id="{E819D4C3-6603-43E5-90D7-20E616ECFDD9}"/>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7" name="Text Placeholder 4">
            <a:extLst>
              <a:ext uri="{FF2B5EF4-FFF2-40B4-BE49-F238E27FC236}">
                <a16:creationId xmlns:a16="http://schemas.microsoft.com/office/drawing/2014/main" id="{2179F407-0D62-49A1-B4C8-5A2B20F329D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241130733"/>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images (Dark)">
    <p:bg>
      <p:bgPr>
        <a:solidFill>
          <a:schemeClr val="tx2"/>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3DD6AC7-34D2-4DCA-AEEA-3FFE241C700A}"/>
              </a:ext>
            </a:extLst>
          </p:cNvPr>
          <p:cNvSpPr>
            <a:spLocks noGrp="1"/>
          </p:cNvSpPr>
          <p:nvPr>
            <p:ph type="pic" sz="quarter" idx="10"/>
          </p:nvPr>
        </p:nvSpPr>
        <p:spPr>
          <a:xfrm>
            <a:off x="1079500" y="755968"/>
            <a:ext cx="3060700" cy="1923283"/>
          </a:xfrm>
        </p:spPr>
        <p:txBody>
          <a:bodyPr/>
          <a:lstStyle>
            <a:lvl1pPr marL="0" indent="0">
              <a:buNone/>
              <a:defRPr b="0">
                <a:solidFill>
                  <a:schemeClr val="bg1"/>
                </a:solidFill>
              </a:defRPr>
            </a:lvl1pPr>
          </a:lstStyle>
          <a:p>
            <a:r>
              <a:rPr lang="en-GB" dirty="0"/>
              <a:t>Click icon to add picture</a:t>
            </a:r>
          </a:p>
        </p:txBody>
      </p:sp>
      <p:sp>
        <p:nvSpPr>
          <p:cNvPr id="13" name="Picture Placeholder 2">
            <a:extLst>
              <a:ext uri="{FF2B5EF4-FFF2-40B4-BE49-F238E27FC236}">
                <a16:creationId xmlns:a16="http://schemas.microsoft.com/office/drawing/2014/main" id="{DDDC7B71-8338-4886-9324-FE1079858609}"/>
              </a:ext>
            </a:extLst>
          </p:cNvPr>
          <p:cNvSpPr>
            <a:spLocks noGrp="1"/>
          </p:cNvSpPr>
          <p:nvPr>
            <p:ph type="pic" sz="quarter" idx="11"/>
          </p:nvPr>
        </p:nvSpPr>
        <p:spPr>
          <a:xfrm>
            <a:off x="5003801" y="755968"/>
            <a:ext cx="3060699" cy="1923283"/>
          </a:xfrm>
        </p:spPr>
        <p:txBody>
          <a:bodyPr/>
          <a:lstStyle>
            <a:lvl1pPr marL="0" indent="0">
              <a:buNone/>
              <a:defRPr b="0">
                <a:solidFill>
                  <a:schemeClr val="bg1"/>
                </a:solidFill>
              </a:defRPr>
            </a:lvl1pPr>
          </a:lstStyle>
          <a:p>
            <a:r>
              <a:rPr lang="en-GB" dirty="0"/>
              <a:t>Click icon to add picture</a:t>
            </a:r>
          </a:p>
        </p:txBody>
      </p: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500" y="2918147"/>
            <a:ext cx="3050407" cy="996946"/>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2" y="2918146"/>
            <a:ext cx="3060700" cy="996946"/>
          </a:xfrm>
        </p:spPr>
        <p:txBody>
          <a:bodyPr/>
          <a:lstStyle>
            <a:lvl1pPr>
              <a:spcAft>
                <a:spcPts val="600"/>
              </a:spcAft>
              <a:defRPr>
                <a:solidFill>
                  <a:schemeClr val="bg1"/>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9C31122-3D18-46C6-9108-0ACC75C9080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4766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pos="680" userDrawn="1">
          <p15:clr>
            <a:srgbClr val="FBAE40"/>
          </p15:clr>
        </p15:guide>
        <p15:guide id="8" pos="3152" userDrawn="1">
          <p15:clr>
            <a:srgbClr val="FBAE40"/>
          </p15:clr>
        </p15:guide>
        <p15:guide id="9" pos="50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images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0AB5B7F-65EB-40B3-8ADF-96F4B0AC0201}"/>
              </a:ext>
            </a:extLst>
          </p:cNvPr>
          <p:cNvCxnSpPr>
            <a:cxnSpLocks/>
          </p:cNvCxnSpPr>
          <p:nvPr userDrawn="1"/>
        </p:nvCxnSpPr>
        <p:spPr>
          <a:xfrm>
            <a:off x="1079500" y="2887666"/>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Picture Placeholder 2">
            <a:extLst>
              <a:ext uri="{FF2B5EF4-FFF2-40B4-BE49-F238E27FC236}">
                <a16:creationId xmlns:a16="http://schemas.microsoft.com/office/drawing/2014/main" id="{D68D267A-F5EA-4642-8DED-8C076DFFD0B7}"/>
              </a:ext>
            </a:extLst>
          </p:cNvPr>
          <p:cNvSpPr>
            <a:spLocks noGrp="1"/>
          </p:cNvSpPr>
          <p:nvPr>
            <p:ph type="pic" sz="quarter" idx="10"/>
          </p:nvPr>
        </p:nvSpPr>
        <p:spPr>
          <a:xfrm>
            <a:off x="1079500" y="755968"/>
            <a:ext cx="3060700" cy="1923283"/>
          </a:xfrm>
        </p:spPr>
        <p:txBody>
          <a:bodyPr/>
          <a:lstStyle>
            <a:lvl1pPr marL="0" indent="0">
              <a:buNone/>
              <a:defRPr b="0">
                <a:solidFill>
                  <a:schemeClr val="tx1"/>
                </a:solidFill>
              </a:defRPr>
            </a:lvl1pPr>
          </a:lstStyle>
          <a:p>
            <a:r>
              <a:rPr lang="en-GB" dirty="0"/>
              <a:t>Click icon to add picture</a:t>
            </a:r>
          </a:p>
        </p:txBody>
      </p:sp>
      <p:sp>
        <p:nvSpPr>
          <p:cNvPr id="19" name="Picture Placeholder 2">
            <a:extLst>
              <a:ext uri="{FF2B5EF4-FFF2-40B4-BE49-F238E27FC236}">
                <a16:creationId xmlns:a16="http://schemas.microsoft.com/office/drawing/2014/main" id="{4ECC00A9-083C-4789-9FCC-AB8D7284A691}"/>
              </a:ext>
            </a:extLst>
          </p:cNvPr>
          <p:cNvSpPr>
            <a:spLocks noGrp="1"/>
          </p:cNvSpPr>
          <p:nvPr>
            <p:ph type="pic" sz="quarter" idx="11"/>
          </p:nvPr>
        </p:nvSpPr>
        <p:spPr>
          <a:xfrm>
            <a:off x="5003801" y="755968"/>
            <a:ext cx="3060699" cy="1923283"/>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AB7EF0F4-6140-4CA6-AC02-2ADC1F1CA43D}"/>
              </a:ext>
            </a:extLst>
          </p:cNvPr>
          <p:cNvCxnSpPr>
            <a:cxnSpLocks/>
          </p:cNvCxnSpPr>
          <p:nvPr userDrawn="1"/>
        </p:nvCxnSpPr>
        <p:spPr>
          <a:xfrm>
            <a:off x="5003803" y="2887666"/>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80CF1839-676C-46B5-A599-21AA96E532C0}"/>
              </a:ext>
            </a:extLst>
          </p:cNvPr>
          <p:cNvSpPr>
            <a:spLocks noGrp="1"/>
          </p:cNvSpPr>
          <p:nvPr>
            <p:ph type="body" sz="quarter" idx="15" hasCustomPrompt="1"/>
          </p:nvPr>
        </p:nvSpPr>
        <p:spPr>
          <a:xfrm>
            <a:off x="1079500" y="2918146"/>
            <a:ext cx="3050407" cy="1027427"/>
          </a:xfrm>
        </p:spPr>
        <p:txBody>
          <a:bodyPr/>
          <a:lstStyle>
            <a:lvl1pPr>
              <a:spcAft>
                <a:spcPts val="600"/>
              </a:spcAft>
              <a:defRPr>
                <a:solidFill>
                  <a:schemeClr val="tx1"/>
                </a:solidFill>
              </a:defRPr>
            </a:lvl1pPr>
          </a:lstStyle>
          <a:p>
            <a:pPr lvl="0"/>
            <a:r>
              <a:rPr lang="en-US" dirty="0"/>
              <a:t>Click to add text</a:t>
            </a:r>
          </a:p>
        </p:txBody>
      </p:sp>
      <p:sp>
        <p:nvSpPr>
          <p:cNvPr id="22" name="Text Placeholder 10">
            <a:extLst>
              <a:ext uri="{FF2B5EF4-FFF2-40B4-BE49-F238E27FC236}">
                <a16:creationId xmlns:a16="http://schemas.microsoft.com/office/drawing/2014/main" id="{20A1946A-052F-4EDE-BDC4-BAB850806D61}"/>
              </a:ext>
            </a:extLst>
          </p:cNvPr>
          <p:cNvSpPr>
            <a:spLocks noGrp="1"/>
          </p:cNvSpPr>
          <p:nvPr>
            <p:ph type="body" sz="quarter" idx="16" hasCustomPrompt="1"/>
          </p:nvPr>
        </p:nvSpPr>
        <p:spPr>
          <a:xfrm>
            <a:off x="5003802" y="2918145"/>
            <a:ext cx="3060700" cy="1027427"/>
          </a:xfrm>
        </p:spPr>
        <p:txBody>
          <a:bodyPr/>
          <a:lstStyle>
            <a:lvl1pPr>
              <a:spcAft>
                <a:spcPts val="600"/>
              </a:spcAft>
              <a:defRPr>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0D7E33B8-20F0-425F-945D-53C91292D06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43533805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imag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1525" y="3160713"/>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2200" y="3160713"/>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3132603"/>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0" y="1254440"/>
            <a:ext cx="2519363" cy="1692000"/>
          </a:xfrm>
        </p:spPr>
        <p:txBody>
          <a:bodyPr/>
          <a:lstStyle>
            <a:lvl1pPr marL="0" indent="0">
              <a:buNone/>
              <a:defRPr b="0">
                <a:solidFill>
                  <a:schemeClr val="bg1"/>
                </a:solidFill>
              </a:defRPr>
            </a:lvl1pPr>
          </a:lstStyle>
          <a:p>
            <a:r>
              <a:rPr lang="en-GB" dirty="0"/>
              <a:t>Click icon to add picture</a:t>
            </a:r>
          </a:p>
        </p:txBody>
      </p:sp>
      <p:sp>
        <p:nvSpPr>
          <p:cNvPr id="8" name="Picture Placeholder 2">
            <a:extLst>
              <a:ext uri="{FF2B5EF4-FFF2-40B4-BE49-F238E27FC236}">
                <a16:creationId xmlns:a16="http://schemas.microsoft.com/office/drawing/2014/main" id="{2F6DC436-4D86-413D-BBB3-A15CE4285A13}"/>
              </a:ext>
            </a:extLst>
          </p:cNvPr>
          <p:cNvSpPr>
            <a:spLocks noGrp="1"/>
          </p:cNvSpPr>
          <p:nvPr>
            <p:ph type="pic" sz="quarter" idx="11"/>
          </p:nvPr>
        </p:nvSpPr>
        <p:spPr>
          <a:xfrm>
            <a:off x="3312000" y="1254440"/>
            <a:ext cx="2520000" cy="1692000"/>
          </a:xfrm>
        </p:spPr>
        <p:txBody>
          <a:bodyPr/>
          <a:lstStyle>
            <a:lvl1pPr marL="0" indent="0">
              <a:buNone/>
              <a:defRPr b="0">
                <a:solidFill>
                  <a:schemeClr val="bg1"/>
                </a:solidFill>
              </a:defRPr>
            </a:lvl1pPr>
          </a:lstStyle>
          <a:p>
            <a:r>
              <a:rPr lang="en-GB" dirty="0"/>
              <a:t>Click icon to add picture</a:t>
            </a:r>
          </a:p>
        </p:txBody>
      </p:sp>
      <p:sp>
        <p:nvSpPr>
          <p:cNvPr id="9" name="Picture Placeholder 2">
            <a:extLst>
              <a:ext uri="{FF2B5EF4-FFF2-40B4-BE49-F238E27FC236}">
                <a16:creationId xmlns:a16="http://schemas.microsoft.com/office/drawing/2014/main" id="{5337A4C9-22E2-49AC-B029-CC29936ED356}"/>
              </a:ext>
            </a:extLst>
          </p:cNvPr>
          <p:cNvSpPr>
            <a:spLocks noGrp="1"/>
          </p:cNvSpPr>
          <p:nvPr>
            <p:ph type="pic" sz="quarter" idx="12"/>
          </p:nvPr>
        </p:nvSpPr>
        <p:spPr>
          <a:xfrm>
            <a:off x="6192200" y="1254442"/>
            <a:ext cx="2520000" cy="1692000"/>
          </a:xfrm>
        </p:spPr>
        <p:txBody>
          <a:bodyPr/>
          <a:lstStyle>
            <a:lvl1pPr marL="0" indent="0">
              <a:buNone/>
              <a:defRPr b="0">
                <a:solidFill>
                  <a:schemeClr val="bg1"/>
                </a:solidFill>
              </a:defRPr>
            </a:lvl1pPr>
          </a:lstStyle>
          <a:p>
            <a:r>
              <a:rPr lang="en-GB" dirty="0"/>
              <a:t>Click icon to add picture</a:t>
            </a:r>
          </a:p>
        </p:txBody>
      </p: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20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22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30850" y="3161758"/>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4" name="Text Placeholder 10">
            <a:extLst>
              <a:ext uri="{FF2B5EF4-FFF2-40B4-BE49-F238E27FC236}">
                <a16:creationId xmlns:a16="http://schemas.microsoft.com/office/drawing/2014/main" id="{9D4E3298-09B7-4A6D-81E1-57FDEC110C4A}"/>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1593543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8" pos="3674" userDrawn="1">
          <p15:clr>
            <a:srgbClr val="FBAE40"/>
          </p15:clr>
        </p15:guide>
        <p15:guide id="9" pos="3901" userDrawn="1">
          <p15:clr>
            <a:srgbClr val="FBAE40"/>
          </p15:clr>
        </p15:guide>
        <p15:guide id="10" pos="208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images (Light)">
    <p:bg>
      <p:bgPr>
        <a:solidFill>
          <a:schemeClr val="bg2"/>
        </a:solid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C9863077-8CC3-4BBF-B430-3855EC0D669A}"/>
              </a:ext>
            </a:extLst>
          </p:cNvPr>
          <p:cNvSpPr>
            <a:spLocks noGrp="1"/>
          </p:cNvSpPr>
          <p:nvPr>
            <p:ph type="body" sz="quarter" idx="13" hasCustomPrompt="1"/>
          </p:nvPr>
        </p:nvSpPr>
        <p:spPr>
          <a:xfrm>
            <a:off x="3311525" y="3160713"/>
            <a:ext cx="2520950" cy="701302"/>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11">
            <a:extLst>
              <a:ext uri="{FF2B5EF4-FFF2-40B4-BE49-F238E27FC236}">
                <a16:creationId xmlns:a16="http://schemas.microsoft.com/office/drawing/2014/main" id="{DA455E2B-2D9B-44D5-AF1B-E5C2833F6E58}"/>
              </a:ext>
            </a:extLst>
          </p:cNvPr>
          <p:cNvSpPr>
            <a:spLocks noGrp="1"/>
          </p:cNvSpPr>
          <p:nvPr>
            <p:ph type="body" sz="quarter" idx="14" hasCustomPrompt="1"/>
          </p:nvPr>
        </p:nvSpPr>
        <p:spPr>
          <a:xfrm>
            <a:off x="6192200" y="3160713"/>
            <a:ext cx="2520950" cy="701301"/>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itle 7">
            <a:extLst>
              <a:ext uri="{FF2B5EF4-FFF2-40B4-BE49-F238E27FC236}">
                <a16:creationId xmlns:a16="http://schemas.microsoft.com/office/drawing/2014/main" id="{40A893CA-5C26-4EC6-BAD0-71AE64858893}"/>
              </a:ext>
            </a:extLst>
          </p:cNvPr>
          <p:cNvSpPr>
            <a:spLocks noGrp="1"/>
          </p:cNvSpPr>
          <p:nvPr>
            <p:ph type="title" hasCustomPrompt="1"/>
          </p:nvPr>
        </p:nvSpPr>
        <p:spPr>
          <a:xfrm>
            <a:off x="431800" y="3160713"/>
            <a:ext cx="2520000" cy="701304"/>
          </a:xfrm>
        </p:spPr>
        <p:txBody>
          <a:bodyPr/>
          <a:lstStyle>
            <a:lvl1pPr marL="288000" indent="-288000">
              <a:lnSpc>
                <a:spcPct val="100000"/>
              </a:lnSpc>
              <a:spcAft>
                <a:spcPts val="500"/>
              </a:spcAft>
              <a:buFontTx/>
              <a:buChar char="–"/>
              <a:defRPr sz="1800" b="0">
                <a:solidFill>
                  <a:schemeClr val="tx1"/>
                </a:solidFill>
              </a:defRPr>
            </a:lvl1pPr>
          </a:lstStyle>
          <a:p>
            <a:r>
              <a:rPr lang="en-US" dirty="0"/>
              <a:t>Click to add text</a:t>
            </a:r>
            <a:endParaRPr lang="en-GB" dirty="0"/>
          </a:p>
        </p:txBody>
      </p:sp>
      <p:cxnSp>
        <p:nvCxnSpPr>
          <p:cNvPr id="26" name="Straight Connector 25">
            <a:extLst>
              <a:ext uri="{FF2B5EF4-FFF2-40B4-BE49-F238E27FC236}">
                <a16:creationId xmlns:a16="http://schemas.microsoft.com/office/drawing/2014/main" id="{2471527B-53ED-44E4-B84A-A9BF95EDB671}"/>
              </a:ext>
            </a:extLst>
          </p:cNvPr>
          <p:cNvCxnSpPr>
            <a:cxnSpLocks/>
          </p:cNvCxnSpPr>
          <p:nvPr userDrawn="1"/>
        </p:nvCxnSpPr>
        <p:spPr>
          <a:xfrm>
            <a:off x="431800" y="313260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icture Placeholder 2">
            <a:extLst>
              <a:ext uri="{FF2B5EF4-FFF2-40B4-BE49-F238E27FC236}">
                <a16:creationId xmlns:a16="http://schemas.microsoft.com/office/drawing/2014/main" id="{BB69E7F7-A753-4EE6-A6F6-2E1E77308480}"/>
              </a:ext>
            </a:extLst>
          </p:cNvPr>
          <p:cNvSpPr>
            <a:spLocks noGrp="1"/>
          </p:cNvSpPr>
          <p:nvPr>
            <p:ph type="pic" sz="quarter" idx="10"/>
          </p:nvPr>
        </p:nvSpPr>
        <p:spPr>
          <a:xfrm>
            <a:off x="4318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8" name="Picture Placeholder 2">
            <a:extLst>
              <a:ext uri="{FF2B5EF4-FFF2-40B4-BE49-F238E27FC236}">
                <a16:creationId xmlns:a16="http://schemas.microsoft.com/office/drawing/2014/main" id="{C756934B-E4E0-4141-9A7B-4932B5A304A4}"/>
              </a:ext>
            </a:extLst>
          </p:cNvPr>
          <p:cNvSpPr>
            <a:spLocks noGrp="1"/>
          </p:cNvSpPr>
          <p:nvPr>
            <p:ph type="pic" sz="quarter" idx="11"/>
          </p:nvPr>
        </p:nvSpPr>
        <p:spPr>
          <a:xfrm>
            <a:off x="33120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9" name="Picture Placeholder 2">
            <a:extLst>
              <a:ext uri="{FF2B5EF4-FFF2-40B4-BE49-F238E27FC236}">
                <a16:creationId xmlns:a16="http://schemas.microsoft.com/office/drawing/2014/main" id="{9E943CD3-34B8-45E5-AFBD-CA8813D4BE61}"/>
              </a:ext>
            </a:extLst>
          </p:cNvPr>
          <p:cNvSpPr>
            <a:spLocks noGrp="1"/>
          </p:cNvSpPr>
          <p:nvPr>
            <p:ph type="pic" sz="quarter" idx="12"/>
          </p:nvPr>
        </p:nvSpPr>
        <p:spPr>
          <a:xfrm>
            <a:off x="6192200" y="1254442"/>
            <a:ext cx="2520000" cy="1692000"/>
          </a:xfrm>
        </p:spPr>
        <p:txBody>
          <a:bodyPr/>
          <a:lstStyle>
            <a:lvl1pPr marL="0" indent="0">
              <a:buNone/>
              <a:defRPr b="0">
                <a:solidFill>
                  <a:schemeClr val="tx1"/>
                </a:solidFill>
              </a:defRPr>
            </a:lvl1pPr>
          </a:lstStyle>
          <a:p>
            <a:r>
              <a:rPr lang="en-GB" dirty="0"/>
              <a:t>Click icon to add picture</a:t>
            </a:r>
          </a:p>
        </p:txBody>
      </p:sp>
      <p:cxnSp>
        <p:nvCxnSpPr>
          <p:cNvPr id="30" name="Straight Connector 29">
            <a:extLst>
              <a:ext uri="{FF2B5EF4-FFF2-40B4-BE49-F238E27FC236}">
                <a16:creationId xmlns:a16="http://schemas.microsoft.com/office/drawing/2014/main" id="{8356D04E-96CE-42C6-8797-23AC35DCD5B2}"/>
              </a:ext>
            </a:extLst>
          </p:cNvPr>
          <p:cNvCxnSpPr>
            <a:cxnSpLocks/>
          </p:cNvCxnSpPr>
          <p:nvPr userDrawn="1"/>
        </p:nvCxnSpPr>
        <p:spPr>
          <a:xfrm>
            <a:off x="33120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5CABF2-DF5C-477C-A26C-AC42B4516332}"/>
              </a:ext>
            </a:extLst>
          </p:cNvPr>
          <p:cNvCxnSpPr>
            <a:cxnSpLocks/>
          </p:cNvCxnSpPr>
          <p:nvPr userDrawn="1"/>
        </p:nvCxnSpPr>
        <p:spPr>
          <a:xfrm>
            <a:off x="61922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885F8A9C-838B-4FB5-87B8-7A9D3778A73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595890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7" pos="2086" userDrawn="1">
          <p15:clr>
            <a:srgbClr val="FBAE40"/>
          </p15:clr>
        </p15:guide>
        <p15:guide id="8" pos="3674" userDrawn="1">
          <p15:clr>
            <a:srgbClr val="FBAE40"/>
          </p15:clr>
        </p15:guide>
        <p15:guide id="9" pos="390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boxes (Dark)">
    <p:bg>
      <p:bgPr>
        <a:solidFill>
          <a:schemeClr val="tx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B5299B8-75C7-4CEB-9D2A-D2DB0A44F4D4}"/>
              </a:ext>
            </a:extLst>
          </p:cNvPr>
          <p:cNvCxnSpPr>
            <a:cxnSpLocks/>
          </p:cNvCxnSpPr>
          <p:nvPr userDrawn="1"/>
        </p:nvCxnSpPr>
        <p:spPr>
          <a:xfrm>
            <a:off x="1079498" y="1606370"/>
            <a:ext cx="303458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0D6B7F-4D7A-4A69-8F7D-C94B97D75491}"/>
              </a:ext>
            </a:extLst>
          </p:cNvPr>
          <p:cNvCxnSpPr>
            <a:cxnSpLocks/>
          </p:cNvCxnSpPr>
          <p:nvPr userDrawn="1"/>
        </p:nvCxnSpPr>
        <p:spPr>
          <a:xfrm>
            <a:off x="5003801" y="1606370"/>
            <a:ext cx="30607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bg1"/>
                </a:solidFill>
              </a:defRPr>
            </a:lvl1pPr>
          </a:lstStyle>
          <a:p>
            <a:pPr lvl="0"/>
            <a:r>
              <a:rPr lang="en-US" dirty="0"/>
              <a:t>Click to add text</a:t>
            </a:r>
          </a:p>
        </p:txBody>
      </p:sp>
      <p:sp>
        <p:nvSpPr>
          <p:cNvPr id="8" name="Text Placeholder 4">
            <a:extLst>
              <a:ext uri="{FF2B5EF4-FFF2-40B4-BE49-F238E27FC236}">
                <a16:creationId xmlns:a16="http://schemas.microsoft.com/office/drawing/2014/main" id="{3181450E-2EAF-4796-B7BB-FBA615714212}"/>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2797322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op slid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a:lnSpc>
                <a:spcPct val="100000"/>
              </a:lnSpc>
              <a:defRPr sz="3400" b="1">
                <a:solidFill>
                  <a:schemeClr val="tx1"/>
                </a:solidFill>
              </a:defRPr>
            </a:lvl1pPr>
          </a:lstStyle>
          <a:p>
            <a:r>
              <a:rPr lang="en-US" dirty="0" err="1"/>
              <a:t>Slidedeck</a:t>
            </a:r>
            <a:r>
              <a:rPr lang="en-US" dirty="0"/>
              <a:t> title</a:t>
            </a:r>
            <a:endParaRPr lang="en-GB" dirty="0"/>
          </a:p>
        </p:txBody>
      </p:sp>
      <p:sp>
        <p:nvSpPr>
          <p:cNvPr id="11" name="Picture Placeholder 10">
            <a:extLst>
              <a:ext uri="{FF2B5EF4-FFF2-40B4-BE49-F238E27FC236}">
                <a16:creationId xmlns:a16="http://schemas.microsoft.com/office/drawing/2014/main" id="{8CBD8555-5574-479C-8AEF-5074012734A9}"/>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40"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67355"/>
            <a:ext cx="4353560" cy="454025"/>
          </a:xfrm>
        </p:spPr>
        <p:txBody>
          <a:bodyPr/>
          <a:lstStyle>
            <a:lvl1pPr marL="0" indent="0">
              <a:buNone/>
              <a:defRPr sz="2800" b="0"/>
            </a:lvl1pPr>
          </a:lstStyle>
          <a:p>
            <a:pPr lvl="0"/>
            <a:r>
              <a:rPr lang="en-US" dirty="0"/>
              <a:t>Presenter name</a:t>
            </a:r>
            <a:endParaRPr lang="en-GB" dirty="0"/>
          </a:p>
        </p:txBody>
      </p:sp>
      <p:sp>
        <p:nvSpPr>
          <p:cNvPr id="10" name="Text Placeholder 4">
            <a:extLst>
              <a:ext uri="{FF2B5EF4-FFF2-40B4-BE49-F238E27FC236}">
                <a16:creationId xmlns:a16="http://schemas.microsoft.com/office/drawing/2014/main" id="{F8AC59EB-9A36-4EA3-AC52-BE180B22E2F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4038573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boxes (Light)">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4C0798-3A00-4D85-AA21-D37CEDB1FA2D}"/>
              </a:ext>
            </a:extLst>
          </p:cNvPr>
          <p:cNvCxnSpPr>
            <a:cxnSpLocks/>
          </p:cNvCxnSpPr>
          <p:nvPr userDrawn="1"/>
        </p:nvCxnSpPr>
        <p:spPr>
          <a:xfrm>
            <a:off x="1079498" y="1606370"/>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CB00C7-989B-45C7-AA4C-E065DBEAFA1C}"/>
              </a:ext>
            </a:extLst>
          </p:cNvPr>
          <p:cNvCxnSpPr>
            <a:cxnSpLocks/>
          </p:cNvCxnSpPr>
          <p:nvPr userDrawn="1"/>
        </p:nvCxnSpPr>
        <p:spPr>
          <a:xfrm>
            <a:off x="5003801" y="1606370"/>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48DA490F-DDDB-45E4-BA8E-6EAC2B08F3E3}"/>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tx1"/>
                </a:solidFill>
              </a:defRPr>
            </a:lvl1pPr>
          </a:lstStyle>
          <a:p>
            <a:pPr lvl="0"/>
            <a:r>
              <a:rPr lang="en-US" dirty="0"/>
              <a:t>Click to add text</a:t>
            </a:r>
          </a:p>
        </p:txBody>
      </p:sp>
      <p:sp>
        <p:nvSpPr>
          <p:cNvPr id="11" name="Text Placeholder 10">
            <a:extLst>
              <a:ext uri="{FF2B5EF4-FFF2-40B4-BE49-F238E27FC236}">
                <a16:creationId xmlns:a16="http://schemas.microsoft.com/office/drawing/2014/main" id="{8598B511-DCBF-4838-9F07-F0BAEBE4EA8C}"/>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tx1"/>
                </a:solidFill>
              </a:defRPr>
            </a:lvl1pPr>
          </a:lstStyle>
          <a:p>
            <a:pPr lvl="0"/>
            <a:r>
              <a:rPr lang="en-US" dirty="0"/>
              <a:t>Click to add text</a:t>
            </a:r>
          </a:p>
        </p:txBody>
      </p:sp>
      <p:sp>
        <p:nvSpPr>
          <p:cNvPr id="7" name="Text Placeholder 10">
            <a:extLst>
              <a:ext uri="{FF2B5EF4-FFF2-40B4-BE49-F238E27FC236}">
                <a16:creationId xmlns:a16="http://schemas.microsoft.com/office/drawing/2014/main" id="{164FCC35-6330-4F26-9073-A3D5A1E80419}"/>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0033615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box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0850" y="1511326"/>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10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12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BB49F0C2-B36A-49E5-B55E-0BE42CE00A0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1245955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boxes (Light)">
    <p:bg>
      <p:bgPr>
        <a:solidFill>
          <a:schemeClr val="bg2"/>
        </a:solidFill>
        <a:effectLst/>
      </p:bgPr>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D9026A22-B87C-46F8-B2F4-6A0F11F9AF84}"/>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2" name="Text Placeholder 11">
            <a:extLst>
              <a:ext uri="{FF2B5EF4-FFF2-40B4-BE49-F238E27FC236}">
                <a16:creationId xmlns:a16="http://schemas.microsoft.com/office/drawing/2014/main" id="{51911C50-0DDD-4A01-9B6D-DC79062CABC4}"/>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3" name="Straight Connector 12">
            <a:extLst>
              <a:ext uri="{FF2B5EF4-FFF2-40B4-BE49-F238E27FC236}">
                <a16:creationId xmlns:a16="http://schemas.microsoft.com/office/drawing/2014/main" id="{9BFD4059-1CEA-431F-9737-E09AE1FE1EB5}"/>
              </a:ext>
            </a:extLst>
          </p:cNvPr>
          <p:cNvCxnSpPr>
            <a:cxnSpLocks/>
          </p:cNvCxnSpPr>
          <p:nvPr userDrawn="1"/>
        </p:nvCxnSpPr>
        <p:spPr>
          <a:xfrm>
            <a:off x="430850" y="1511326"/>
            <a:ext cx="25193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C88001-0B7A-4142-B613-954FB5D1A6C1}"/>
              </a:ext>
            </a:extLst>
          </p:cNvPr>
          <p:cNvCxnSpPr>
            <a:cxnSpLocks/>
          </p:cNvCxnSpPr>
          <p:nvPr userDrawn="1"/>
        </p:nvCxnSpPr>
        <p:spPr>
          <a:xfrm>
            <a:off x="33110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A71E79-A98D-4A0F-8EA8-7B9B1469E422}"/>
              </a:ext>
            </a:extLst>
          </p:cNvPr>
          <p:cNvCxnSpPr>
            <a:cxnSpLocks/>
          </p:cNvCxnSpPr>
          <p:nvPr userDrawn="1"/>
        </p:nvCxnSpPr>
        <p:spPr>
          <a:xfrm>
            <a:off x="61912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F94767EF-D844-43F5-980B-C5081407A37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FD7398D0-FEF0-498F-94C0-267E6DB7542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2071965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7" pos="2086">
          <p15:clr>
            <a:srgbClr val="FBAE40"/>
          </p15:clr>
        </p15:guide>
        <p15:guide id="8" pos="3674">
          <p15:clr>
            <a:srgbClr val="FBAE40"/>
          </p15:clr>
        </p15:guide>
        <p15:guide id="9" pos="39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47"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48" y="258544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47" y="420334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009D842B-21D1-45D5-A6FC-902C18A8F29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2341208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orient="horz" pos="1620" userDrawn="1">
          <p15:clr>
            <a:srgbClr val="FBAE40"/>
          </p15:clr>
        </p15:guide>
        <p15:guide id="8" pos="3152" userDrawn="1">
          <p15:clr>
            <a:srgbClr val="FBAE40"/>
          </p15:clr>
        </p15:guide>
        <p15:guide id="9" pos="1156" userDrawn="1">
          <p15:clr>
            <a:srgbClr val="FBAE40"/>
          </p15:clr>
        </p15:guide>
        <p15:guide id="10" pos="46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50"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50" y="2576334"/>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50"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A4E4481A-4ACE-4711-B580-93A80791245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2623816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userDrawn="1">
          <p15:clr>
            <a:srgbClr val="FBAE40"/>
          </p15:clr>
        </p15:guide>
        <p15:guide id="7" orient="horz" pos="1620" userDrawn="1">
          <p15:clr>
            <a:srgbClr val="FBAE40"/>
          </p15:clr>
        </p15:guide>
        <p15:guide id="8" pos="2608" userDrawn="1">
          <p15:clr>
            <a:srgbClr val="FBAE40"/>
          </p15:clr>
        </p15:guide>
        <p15:guide id="9" pos="3152" userDrawn="1">
          <p15:clr>
            <a:srgbClr val="FBAE40"/>
          </p15:clr>
        </p15:guide>
        <p15:guide id="10" pos="460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images (Dark) (Alt)">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4">
            <a:extLst>
              <a:ext uri="{FF2B5EF4-FFF2-40B4-BE49-F238E27FC236}">
                <a16:creationId xmlns:a16="http://schemas.microsoft.com/office/drawing/2014/main" id="{E86F4DAB-B431-4C8F-B92F-1183DA9918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9734199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orient="horz" pos="1620">
          <p15:clr>
            <a:srgbClr val="FBAE40"/>
          </p15:clr>
        </p15:guide>
        <p15:guide id="8" pos="3152">
          <p15:clr>
            <a:srgbClr val="FBAE40"/>
          </p15:clr>
        </p15:guide>
        <p15:guide id="9" pos="1156">
          <p15:clr>
            <a:srgbClr val="FBAE40"/>
          </p15:clr>
        </p15:guide>
        <p15:guide id="10" pos="46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mages (Light) (Al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10">
            <a:extLst>
              <a:ext uri="{FF2B5EF4-FFF2-40B4-BE49-F238E27FC236}">
                <a16:creationId xmlns:a16="http://schemas.microsoft.com/office/drawing/2014/main" id="{A6508766-540F-43B6-B3EF-230CF2F610C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2923990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p15:clr>
            <a:srgbClr val="FBAE40"/>
          </p15:clr>
        </p15:guide>
        <p15:guide id="7" orient="horz" pos="1620">
          <p15:clr>
            <a:srgbClr val="FBAE40"/>
          </p15:clr>
        </p15:guide>
        <p15:guide id="8" pos="2608">
          <p15:clr>
            <a:srgbClr val="FBAE40"/>
          </p15:clr>
        </p15:guide>
        <p15:guide id="9" pos="3152">
          <p15:clr>
            <a:srgbClr val="FBAE40"/>
          </p15:clr>
        </p15:guide>
        <p15:guide id="10" pos="46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9712"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9712"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9712"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66AFD672-803A-4A36-ACBD-90E88FA58C79}"/>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4853281"/>
      </p:ext>
    </p:extLst>
  </p:cSld>
  <p:clrMapOvr>
    <a:masterClrMapping/>
  </p:clrMapOvr>
  <p:extLst>
    <p:ext uri="{DCECCB84-F9BA-43D5-87BE-67443E8EF086}">
      <p15:sldGuideLst xmlns:p15="http://schemas.microsoft.com/office/powerpoint/2012/main">
        <p15:guide id="2" pos="272">
          <p15:clr>
            <a:srgbClr val="FBAE40"/>
          </p15:clr>
        </p15:guide>
        <p15:guide id="3" orient="horz" pos="1620" userDrawn="1">
          <p15:clr>
            <a:srgbClr val="FBAE40"/>
          </p15:clr>
        </p15:guide>
        <p15:guide id="4" orient="horz" pos="259">
          <p15:clr>
            <a:srgbClr val="FBAE40"/>
          </p15:clr>
        </p15:guide>
        <p15:guide id="5" pos="5488">
          <p15:clr>
            <a:srgbClr val="FBAE40"/>
          </p15:clr>
        </p15:guide>
        <p15:guide id="7" orient="horz" pos="2981" userDrawn="1">
          <p15:clr>
            <a:srgbClr val="FBAE40"/>
          </p15:clr>
        </p15:guide>
        <p15:guide id="8" pos="1723" userDrawn="1">
          <p15:clr>
            <a:srgbClr val="FBAE40"/>
          </p15:clr>
        </p15:guide>
        <p15:guide id="9" pos="2154" userDrawn="1">
          <p15:clr>
            <a:srgbClr val="FBAE40"/>
          </p15:clr>
        </p15:guide>
        <p15:guide id="10" pos="3606" userDrawn="1">
          <p15:clr>
            <a:srgbClr val="FBAE40"/>
          </p15:clr>
        </p15:guide>
        <p15:guide id="11" pos="403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9"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800" y="258428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9"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5386"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5387" y="2584284"/>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5386"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218AF280-30E5-4835-9869-6DBCD92B1E5B}"/>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9210634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7"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798"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3061"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3062" y="257175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7"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3061"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24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2426"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24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F8E39FB8-0668-42FA-954E-C94EE947AF4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3854448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606" userDrawn="1">
          <p15:clr>
            <a:srgbClr val="FBAE40"/>
          </p15:clr>
        </p15:guide>
        <p15:guide id="7" orient="horz" pos="1620">
          <p15:clr>
            <a:srgbClr val="FBAE40"/>
          </p15:clr>
        </p15:guide>
        <p15:guide id="8" pos="1723" userDrawn="1">
          <p15:clr>
            <a:srgbClr val="FBAE40"/>
          </p15:clr>
        </p15:guide>
        <p15:guide id="9" pos="2154" userDrawn="1">
          <p15:clr>
            <a:srgbClr val="FBAE40"/>
          </p15:clr>
        </p15:guide>
        <p15:guide id="10" pos="403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9805BFC-AF9C-4B7E-93F7-279A1D977E59}"/>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36867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4"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85440"/>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7388"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7389" y="2585440"/>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4"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7388"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6752"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6753" y="2585440"/>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6752"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5D88DCAB-9113-4AC2-8181-52F7F49C4D51}"/>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59681200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s, chart (Dark)">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8"/>
            <a:ext cx="3921122" cy="3462342"/>
          </a:xfrm>
        </p:spPr>
        <p:txBody>
          <a:bodyPr/>
          <a:lstStyle>
            <a:lvl1pPr marL="0" indent="0">
              <a:buNone/>
              <a:defRPr>
                <a:solidFill>
                  <a:schemeClr val="bg1"/>
                </a:solidFill>
              </a:defRPr>
            </a:lvl1pPr>
          </a:lstStyle>
          <a:p>
            <a:r>
              <a:rPr lang="en-GB" dirty="0"/>
              <a:t>Click to add chart</a:t>
            </a:r>
          </a:p>
        </p:txBody>
      </p:sp>
      <p:sp>
        <p:nvSpPr>
          <p:cNvPr id="9" name="Text Placeholder 11">
            <a:extLst>
              <a:ext uri="{FF2B5EF4-FFF2-40B4-BE49-F238E27FC236}">
                <a16:creationId xmlns:a16="http://schemas.microsoft.com/office/drawing/2014/main" id="{226ACCD3-1FD3-493E-8616-B63E8A20F5BC}"/>
              </a:ext>
            </a:extLst>
          </p:cNvPr>
          <p:cNvSpPr>
            <a:spLocks noGrp="1"/>
          </p:cNvSpPr>
          <p:nvPr>
            <p:ph type="body" sz="quarter" idx="14" hasCustomPrompt="1"/>
          </p:nvPr>
        </p:nvSpPr>
        <p:spPr>
          <a:xfrm>
            <a:off x="431801" y="682938"/>
            <a:ext cx="3921124" cy="3462342"/>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70B8A390-0093-4514-BC17-264F3265506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8086998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ullets, chart (Light)">
    <p:bg>
      <p:bgPr>
        <a:solidFill>
          <a:schemeClr val="bg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9"/>
            <a:ext cx="3921122" cy="3463200"/>
          </a:xfrm>
        </p:spPr>
        <p:txBody>
          <a:bodyPr/>
          <a:lstStyle>
            <a:lvl1pPr marL="0" indent="0">
              <a:buNone/>
              <a:defRPr/>
            </a:lvl1pPr>
          </a:lstStyle>
          <a:p>
            <a:r>
              <a:rPr lang="en-GB" dirty="0"/>
              <a:t>Click to add chart</a:t>
            </a:r>
          </a:p>
        </p:txBody>
      </p:sp>
      <p:sp>
        <p:nvSpPr>
          <p:cNvPr id="7" name="Text Placeholder 11">
            <a:extLst>
              <a:ext uri="{FF2B5EF4-FFF2-40B4-BE49-F238E27FC236}">
                <a16:creationId xmlns:a16="http://schemas.microsoft.com/office/drawing/2014/main" id="{AB92DF82-0651-4A19-A491-404FD49C1524}"/>
              </a:ext>
            </a:extLst>
          </p:cNvPr>
          <p:cNvSpPr>
            <a:spLocks noGrp="1"/>
          </p:cNvSpPr>
          <p:nvPr>
            <p:ph type="body" sz="quarter" idx="14" hasCustomPrompt="1"/>
          </p:nvPr>
        </p:nvSpPr>
        <p:spPr>
          <a:xfrm>
            <a:off x="431801" y="682938"/>
            <a:ext cx="3921124" cy="346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6" name="Text Placeholder 10">
            <a:extLst>
              <a:ext uri="{FF2B5EF4-FFF2-40B4-BE49-F238E27FC236}">
                <a16:creationId xmlns:a16="http://schemas.microsoft.com/office/drawing/2014/main" id="{2E86848B-BFE2-4D7D-8E33-8BFF220BDBD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0534380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eople circles (Dark)">
    <p:bg>
      <p:bgPr>
        <a:solidFill>
          <a:schemeClr val="tx2"/>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bg1"/>
                </a:solidFill>
              </a:defRPr>
            </a:lvl1pPr>
          </a:lstStyle>
          <a:p>
            <a:r>
              <a:rPr lang="en-US" dirty="0"/>
              <a:t>Click to add name</a:t>
            </a:r>
            <a:endParaRPr lang="en-GB" dirty="0"/>
          </a:p>
        </p:txBody>
      </p: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23" name="Text Placeholder 11">
            <a:extLst>
              <a:ext uri="{FF2B5EF4-FFF2-40B4-BE49-F238E27FC236}">
                <a16:creationId xmlns:a16="http://schemas.microsoft.com/office/drawing/2014/main" id="{5AEE4AA6-C375-4A82-9820-15E9C81737BC}"/>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24" name="Text Placeholder 11">
            <a:extLst>
              <a:ext uri="{FF2B5EF4-FFF2-40B4-BE49-F238E27FC236}">
                <a16:creationId xmlns:a16="http://schemas.microsoft.com/office/drawing/2014/main" id="{DE667011-FA77-499D-AD1E-64A45A637A68}"/>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People</a:t>
            </a:r>
          </a:p>
        </p:txBody>
      </p:sp>
      <p:sp>
        <p:nvSpPr>
          <p:cNvPr id="17" name="Text Placeholder 4">
            <a:extLst>
              <a:ext uri="{FF2B5EF4-FFF2-40B4-BE49-F238E27FC236}">
                <a16:creationId xmlns:a16="http://schemas.microsoft.com/office/drawing/2014/main" id="{EA0A416F-989B-41E3-AFF8-6748AA7E1A87}"/>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341396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655" userDrawn="1">
          <p15:clr>
            <a:srgbClr val="FBAE40"/>
          </p15:clr>
        </p15:guide>
        <p15:guide id="7" pos="1338"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eople circles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lvl1pPr>
          </a:lstStyle>
          <a:p>
            <a:r>
              <a:rPr lang="en-GB" dirty="0"/>
              <a:t>Click icon to add person</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lvl1pPr>
            <a:lvl2pPr>
              <a:defRPr sz="1800"/>
            </a:lvl2pPr>
            <a:lvl3pPr>
              <a:defRPr sz="1800"/>
            </a:lvl3pPr>
            <a:lvl4pPr>
              <a:defRPr sz="1800"/>
            </a:lvl4pPr>
            <a:lvl5pPr>
              <a:defRPr sz="1800"/>
            </a:lvl5pPr>
          </a:lstStyle>
          <a:p>
            <a:pPr lvl="0"/>
            <a:r>
              <a:rPr lang="en-GB" dirty="0"/>
              <a:t>People</a:t>
            </a:r>
          </a:p>
        </p:txBody>
      </p:sp>
      <p:sp>
        <p:nvSpPr>
          <p:cNvPr id="28" name="Text Placeholder 11">
            <a:extLst>
              <a:ext uri="{FF2B5EF4-FFF2-40B4-BE49-F238E27FC236}">
                <a16:creationId xmlns:a16="http://schemas.microsoft.com/office/drawing/2014/main" id="{2DAB8DF6-73B0-465A-A5B5-63EB5EAE6BE3}"/>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29" name="Title 7">
            <a:extLst>
              <a:ext uri="{FF2B5EF4-FFF2-40B4-BE49-F238E27FC236}">
                <a16:creationId xmlns:a16="http://schemas.microsoft.com/office/drawing/2014/main" id="{05F97DA4-1BA5-411A-8D02-EE02B66C04B3}"/>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tx1"/>
                </a:solidFill>
              </a:defRPr>
            </a:lvl1pPr>
          </a:lstStyle>
          <a:p>
            <a:r>
              <a:rPr lang="en-US" dirty="0"/>
              <a:t>Click to add name</a:t>
            </a:r>
            <a:endParaRPr lang="en-GB" dirty="0"/>
          </a:p>
        </p:txBody>
      </p:sp>
      <p:sp>
        <p:nvSpPr>
          <p:cNvPr id="30" name="Text Placeholder 11">
            <a:extLst>
              <a:ext uri="{FF2B5EF4-FFF2-40B4-BE49-F238E27FC236}">
                <a16:creationId xmlns:a16="http://schemas.microsoft.com/office/drawing/2014/main" id="{26AF3E9D-4783-429D-B30A-761E095F5098}"/>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31" name="Text Placeholder 11">
            <a:extLst>
              <a:ext uri="{FF2B5EF4-FFF2-40B4-BE49-F238E27FC236}">
                <a16:creationId xmlns:a16="http://schemas.microsoft.com/office/drawing/2014/main" id="{BE3E3404-208A-4DD2-9535-DC848B6F6421}"/>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16" name="Text Placeholder 4">
            <a:extLst>
              <a:ext uri="{FF2B5EF4-FFF2-40B4-BE49-F238E27FC236}">
                <a16:creationId xmlns:a16="http://schemas.microsoft.com/office/drawing/2014/main" id="{91F252F2-96D8-4142-970B-8EDCF4D57A6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9143484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338" userDrawn="1">
          <p15:clr>
            <a:srgbClr val="FBAE40"/>
          </p15:clr>
        </p15:guide>
        <p15:guide id="7" pos="1655"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title (Dark)">
    <p:bg>
      <p:bgPr>
        <a:solidFill>
          <a:schemeClr val="tx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176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45690464-3C1C-497F-8F4E-E218056E625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8621252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title (Light)">
    <p:bg>
      <p:bgPr>
        <a:solidFill>
          <a:schemeClr val="bg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tx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88C491EF-5B0F-4E64-AE49-B7AA5D7EDC1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5845950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0" y="411163"/>
            <a:ext cx="5645149" cy="288000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B45AC2A8-8EE4-4D6D-84E5-096502CFB59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9699429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bg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411162"/>
            <a:ext cx="5645149" cy="28800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A5BE669E-E698-4381-82EA-A9A0DBC87B1A}"/>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7195160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Dark)">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38DEE8-034B-4AA1-A8A7-6DFB691A441C}"/>
              </a:ext>
            </a:extLst>
          </p:cNvPr>
          <p:cNvSpPr>
            <a:spLocks noGrp="1"/>
          </p:cNvSpPr>
          <p:nvPr>
            <p:ph type="pic" sz="quarter" idx="10"/>
          </p:nvPr>
        </p:nvSpPr>
        <p:spPr>
          <a:xfrm>
            <a:off x="431802" y="411162"/>
            <a:ext cx="8280398" cy="4321175"/>
          </a:xfrm>
        </p:spPr>
        <p:txBody>
          <a:bodyPr/>
          <a:lstStyle>
            <a:lvl1pPr marL="0" indent="0">
              <a:buNone/>
              <a:defRPr b="0">
                <a:solidFill>
                  <a:schemeClr val="bg1"/>
                </a:solidFill>
              </a:defRPr>
            </a:lvl1pPr>
          </a:lstStyle>
          <a:p>
            <a:r>
              <a:rPr lang="en-GB" dirty="0"/>
              <a:t>Click icon to add picture</a:t>
            </a:r>
          </a:p>
        </p:txBody>
      </p:sp>
      <p:sp>
        <p:nvSpPr>
          <p:cNvPr id="4" name="Text Placeholder 4">
            <a:extLst>
              <a:ext uri="{FF2B5EF4-FFF2-40B4-BE49-F238E27FC236}">
                <a16:creationId xmlns:a16="http://schemas.microsoft.com/office/drawing/2014/main" id="{EF8C8BBE-C764-4266-A29F-CEF90A927B8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3425937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55726976-7A05-4BEF-8964-FA32F5CA5B7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98141843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549AF7-992D-4DF7-8F38-87B6CA839780}"/>
              </a:ext>
            </a:extLst>
          </p:cNvPr>
          <p:cNvSpPr>
            <a:spLocks noGrp="1"/>
          </p:cNvSpPr>
          <p:nvPr>
            <p:ph type="pic" sz="quarter" idx="10"/>
          </p:nvPr>
        </p:nvSpPr>
        <p:spPr>
          <a:xfrm>
            <a:off x="431802" y="411162"/>
            <a:ext cx="8280398" cy="4321175"/>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5A96754-8B5F-481D-AEAD-38B470C682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0836244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solidFill>
                  <a:schemeClr val="bg1"/>
                </a:solidFill>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119C7F3F-A7F4-4792-82B3-96F3765D73B0}"/>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9548808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E5A5A480-3DF0-476F-BC27-7A0516C98EA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451221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Heading, bullets, image (Ligh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4"/>
          </a:xfrm>
        </p:spPr>
        <p:txBody>
          <a:bodyPr/>
          <a:lstStyle>
            <a:lvl1pPr marL="0" indent="0">
              <a:buNone/>
              <a:defRPr b="0">
                <a:solidFill>
                  <a:schemeClr val="bg1"/>
                </a:solidFill>
              </a:defRPr>
            </a:lvl1pPr>
          </a:lstStyle>
          <a:p>
            <a:r>
              <a:rPr lang="en-GB" dirty="0"/>
              <a:t>Click icon to add picture</a:t>
            </a:r>
          </a:p>
        </p:txBody>
      </p:sp>
      <p:sp>
        <p:nvSpPr>
          <p:cNvPr id="6" name="Text Placeholder 25">
            <a:extLst>
              <a:ext uri="{FF2B5EF4-FFF2-40B4-BE49-F238E27FC236}">
                <a16:creationId xmlns:a16="http://schemas.microsoft.com/office/drawing/2014/main" id="{018247D9-5503-486A-97BE-69C90ACD679B}"/>
              </a:ext>
            </a:extLst>
          </p:cNvPr>
          <p:cNvSpPr>
            <a:spLocks noGrp="1"/>
          </p:cNvSpPr>
          <p:nvPr>
            <p:ph type="body" sz="quarter" idx="12" hasCustomPrompt="1"/>
          </p:nvPr>
        </p:nvSpPr>
        <p:spPr>
          <a:xfrm>
            <a:off x="431800" y="1325887"/>
            <a:ext cx="3921124" cy="2828670"/>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7" name="Text Placeholder 4">
            <a:extLst>
              <a:ext uri="{FF2B5EF4-FFF2-40B4-BE49-F238E27FC236}">
                <a16:creationId xmlns:a16="http://schemas.microsoft.com/office/drawing/2014/main" id="{3CD9B988-3A63-4943-931E-ADE925B8984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93174307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31800" y="1314450"/>
            <a:ext cx="3921124" cy="284010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0"/>
          </a:xfrm>
        </p:spPr>
        <p:txBody>
          <a:bodyPr/>
          <a:lstStyle>
            <a:lvl1pPr marL="0" indent="0">
              <a:buNone/>
              <a:defRPr b="0">
                <a:solidFill>
                  <a:schemeClr val="tx1"/>
                </a:solidFill>
              </a:defRPr>
            </a:lvl1pPr>
          </a:lstStyle>
          <a:p>
            <a:r>
              <a:rPr lang="en-GB" dirty="0"/>
              <a:t>Click icon to add picture</a:t>
            </a:r>
          </a:p>
        </p:txBody>
      </p:sp>
      <p:sp>
        <p:nvSpPr>
          <p:cNvPr id="10" name="Text Placeholder 10">
            <a:extLst>
              <a:ext uri="{FF2B5EF4-FFF2-40B4-BE49-F238E27FC236}">
                <a16:creationId xmlns:a16="http://schemas.microsoft.com/office/drawing/2014/main" id="{304042E0-7FF5-484F-9E1D-4056C3E07F1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3705303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31801" y="682938"/>
            <a:ext cx="3921124" cy="347162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9" name="Picture Placeholder 2">
            <a:extLst>
              <a:ext uri="{FF2B5EF4-FFF2-40B4-BE49-F238E27FC236}">
                <a16:creationId xmlns:a16="http://schemas.microsoft.com/office/drawing/2014/main" id="{E70E3B20-94D5-4F38-BAE2-3DD3B53ED096}"/>
              </a:ext>
            </a:extLst>
          </p:cNvPr>
          <p:cNvSpPr>
            <a:spLocks noGrp="1"/>
          </p:cNvSpPr>
          <p:nvPr>
            <p:ph type="pic" sz="quarter" idx="10"/>
          </p:nvPr>
        </p:nvSpPr>
        <p:spPr>
          <a:xfrm>
            <a:off x="5251450" y="702659"/>
            <a:ext cx="3892550" cy="3471620"/>
          </a:xfrm>
        </p:spPr>
        <p:txBody>
          <a:bodyPr/>
          <a:lstStyle>
            <a:lvl1pPr marL="0" indent="0">
              <a:buNone/>
              <a:defRPr b="0">
                <a:solidFill>
                  <a:schemeClr val="bg1"/>
                </a:solidFill>
              </a:defRPr>
            </a:lvl1pPr>
          </a:lstStyle>
          <a:p>
            <a:r>
              <a:rPr lang="en-GB" dirty="0"/>
              <a:t>Click icon to add picture</a:t>
            </a:r>
          </a:p>
        </p:txBody>
      </p:sp>
      <p:sp>
        <p:nvSpPr>
          <p:cNvPr id="5" name="Text Placeholder 4">
            <a:extLst>
              <a:ext uri="{FF2B5EF4-FFF2-40B4-BE49-F238E27FC236}">
                <a16:creationId xmlns:a16="http://schemas.microsoft.com/office/drawing/2014/main" id="{34185624-3F0D-443B-A4C6-FD0439CEFF2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1782077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1443037"/>
          </a:xfrm>
          <a:prstGeom prst="rect">
            <a:avLst/>
          </a:prstGeom>
        </p:spPr>
        <p:txBody>
          <a:bodyPr vert="horz" lIns="0" tIns="0" rIns="0" bIns="0" rtlCol="0" anchor="t" anchorCtr="0">
            <a:noAutofit/>
          </a:bodyPr>
          <a:lstStyle/>
          <a:p>
            <a:pPr lvl="0"/>
            <a:r>
              <a:rPr lang="en-GB" dirty="0"/>
              <a:t>Click to add sub-header text</a:t>
            </a:r>
          </a:p>
          <a:p>
            <a:pPr lvl="0"/>
            <a:endParaRPr lang="en-GB" dirty="0"/>
          </a:p>
          <a:p>
            <a:pPr marL="288000" marR="0" lvl="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a:pPr>
            <a:endParaRPr lang="en-GB" dirty="0"/>
          </a:p>
          <a:p>
            <a:pPr lvl="0"/>
            <a:endParaRPr lang="en-GB" dirty="0"/>
          </a:p>
          <a:p>
            <a:pPr lvl="0"/>
            <a:endParaRPr lang="en-GB" dirty="0"/>
          </a:p>
        </p:txBody>
      </p:sp>
    </p:spTree>
  </p:cSld>
  <p:clrMap bg1="lt1" tx1="dk1" bg2="lt2" tx2="dk2" accent1="accent1" accent2="accent2" accent3="accent3" accent4="accent4" accent5="accent5" accent6="accent6" hlink="hlink" folHlink="folHlink"/>
  <p:sldLayoutIdLst>
    <p:sldLayoutId id="2147483949" r:id="rId1"/>
    <p:sldLayoutId id="2147483943" r:id="rId2"/>
    <p:sldLayoutId id="2147483945" r:id="rId3"/>
    <p:sldLayoutId id="2147483947" r:id="rId4"/>
    <p:sldLayoutId id="2147483946" r:id="rId5"/>
    <p:sldLayoutId id="2147483948" r:id="rId6"/>
    <p:sldLayoutId id="2147483989" r:id="rId7"/>
    <p:sldLayoutId id="2147483956" r:id="rId8"/>
    <p:sldLayoutId id="2147483955" r:id="rId9"/>
    <p:sldLayoutId id="2147483957" r:id="rId10"/>
    <p:sldLayoutId id="2147483988" r:id="rId11"/>
    <p:sldLayoutId id="2147483960" r:id="rId12"/>
    <p:sldLayoutId id="2147483961" r:id="rId13"/>
    <p:sldLayoutId id="2147483962" r:id="rId14"/>
    <p:sldLayoutId id="2147483970" r:id="rId15"/>
    <p:sldLayoutId id="2147483978" r:id="rId16"/>
    <p:sldLayoutId id="2147483951" r:id="rId17"/>
    <p:sldLayoutId id="2147483950" r:id="rId18"/>
    <p:sldLayoutId id="2147483981" r:id="rId19"/>
    <p:sldLayoutId id="2147483982" r:id="rId20"/>
    <p:sldLayoutId id="2147483983" r:id="rId21"/>
    <p:sldLayoutId id="2147483984" r:id="rId22"/>
    <p:sldLayoutId id="2147483971" r:id="rId23"/>
    <p:sldLayoutId id="2147483973" r:id="rId24"/>
    <p:sldLayoutId id="2147483985" r:id="rId25"/>
    <p:sldLayoutId id="2147483986" r:id="rId26"/>
    <p:sldLayoutId id="2147483976" r:id="rId27"/>
    <p:sldLayoutId id="2147483977" r:id="rId28"/>
    <p:sldLayoutId id="2147483975" r:id="rId29"/>
    <p:sldLayoutId id="2147483974" r:id="rId30"/>
    <p:sldLayoutId id="2147483964" r:id="rId31"/>
    <p:sldLayoutId id="2147483958" r:id="rId32"/>
    <p:sldLayoutId id="2147483954" r:id="rId33"/>
    <p:sldLayoutId id="2147483953" r:id="rId34"/>
    <p:sldLayoutId id="2147483965" r:id="rId35"/>
    <p:sldLayoutId id="2147483966" r:id="rId36"/>
    <p:sldLayoutId id="2147483967" r:id="rId37"/>
    <p:sldLayoutId id="2147483968" r:id="rId38"/>
    <p:sldLayoutId id="2147483979" r:id="rId39"/>
    <p:sldLayoutId id="2147483980" r:id="rId40"/>
  </p:sldLayoutIdLst>
  <p:hf hdr="0"/>
  <p:txStyles>
    <p:titleStyle>
      <a:lvl1pPr marL="0" indent="0" algn="l" rtl="0" eaLnBrk="0" fontAlgn="base" hangingPunct="0">
        <a:lnSpc>
          <a:spcPct val="85000"/>
        </a:lnSpc>
        <a:spcBef>
          <a:spcPct val="0"/>
        </a:spcBef>
        <a:spcAft>
          <a:spcPct val="0"/>
        </a:spcAft>
        <a:buFont typeface="Arial" panose="020B0604020202020204" pitchFamily="34" charset="0"/>
        <a:buNone/>
        <a:defRPr sz="34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aitkenhead@turing.ac.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openhumansfoundation.org/" TargetMode="External"/><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P1S8ip4VVE&amp;feature=youtu.be"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alan-turing-institute/AutisticaCitizenScience"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0D61-6563-4FCB-9C3E-A771DD76972D}"/>
              </a:ext>
            </a:extLst>
          </p:cNvPr>
          <p:cNvSpPr>
            <a:spLocks noGrp="1"/>
          </p:cNvSpPr>
          <p:nvPr>
            <p:ph type="title"/>
          </p:nvPr>
        </p:nvSpPr>
        <p:spPr>
          <a:xfrm>
            <a:off x="429259" y="2220602"/>
            <a:ext cx="4356101" cy="1916746"/>
          </a:xfrm>
        </p:spPr>
        <p:txBody>
          <a:bodyPr/>
          <a:lstStyle/>
          <a:p>
            <a:r>
              <a:rPr lang="en-GB" sz="3200" dirty="0"/>
              <a:t>Participatory Science to Empower:</a:t>
            </a:r>
            <a:br>
              <a:rPr lang="en-GB" sz="3200" dirty="0"/>
            </a:br>
            <a:r>
              <a:rPr lang="en-GB" sz="2600" dirty="0"/>
              <a:t>Building a Citizen Science Platform </a:t>
            </a:r>
            <a:br>
              <a:rPr lang="en-GB" sz="2600" dirty="0"/>
            </a:br>
            <a:br>
              <a:rPr lang="en-GB" sz="2800" dirty="0"/>
            </a:br>
            <a:endParaRPr lang="en-GB" sz="2600" dirty="0"/>
          </a:p>
        </p:txBody>
      </p:sp>
      <p:sp>
        <p:nvSpPr>
          <p:cNvPr id="3" name="Text Placeholder 2">
            <a:extLst>
              <a:ext uri="{FF2B5EF4-FFF2-40B4-BE49-F238E27FC236}">
                <a16:creationId xmlns:a16="http://schemas.microsoft.com/office/drawing/2014/main" id="{5EB6A7AF-C22C-4D64-A386-87D489E9F3AD}"/>
              </a:ext>
            </a:extLst>
          </p:cNvPr>
          <p:cNvSpPr>
            <a:spLocks noGrp="1"/>
          </p:cNvSpPr>
          <p:nvPr>
            <p:ph type="body" sz="quarter" idx="12"/>
          </p:nvPr>
        </p:nvSpPr>
        <p:spPr>
          <a:xfrm>
            <a:off x="431800" y="4034777"/>
            <a:ext cx="4353560" cy="1041832"/>
          </a:xfrm>
        </p:spPr>
        <p:txBody>
          <a:bodyPr/>
          <a:lstStyle/>
          <a:p>
            <a:r>
              <a:rPr lang="en-GB" dirty="0"/>
              <a:t>Georgia </a:t>
            </a:r>
            <a:r>
              <a:rPr lang="en-GB" dirty="0" err="1"/>
              <a:t>Aitkenhead</a:t>
            </a:r>
            <a:endParaRPr lang="en-GB" sz="2000" dirty="0"/>
          </a:p>
          <a:p>
            <a:r>
              <a:rPr lang="en-GB" sz="2000" dirty="0"/>
              <a:t>Pronouns: she/her</a:t>
            </a:r>
          </a:p>
        </p:txBody>
      </p:sp>
      <p:pic>
        <p:nvPicPr>
          <p:cNvPr id="7" name="Picture Placeholder 6">
            <a:extLst>
              <a:ext uri="{FF2B5EF4-FFF2-40B4-BE49-F238E27FC236}">
                <a16:creationId xmlns:a16="http://schemas.microsoft.com/office/drawing/2014/main" id="{25F50532-9BD1-4B07-8642-4505F2E178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898932" y="0"/>
            <a:ext cx="3245068" cy="4573587"/>
          </a:xfrm>
        </p:spPr>
      </p:pic>
      <p:sp>
        <p:nvSpPr>
          <p:cNvPr id="5" name="Text Placeholder 4">
            <a:extLst>
              <a:ext uri="{FF2B5EF4-FFF2-40B4-BE49-F238E27FC236}">
                <a16:creationId xmlns:a16="http://schemas.microsoft.com/office/drawing/2014/main" id="{65851AC4-36C6-4A21-9E46-931A817AB4D9}"/>
              </a:ext>
            </a:extLst>
          </p:cNvPr>
          <p:cNvSpPr>
            <a:spLocks noGrp="1"/>
          </p:cNvSpPr>
          <p:nvPr>
            <p:ph type="body" sz="quarter" idx="18"/>
          </p:nvPr>
        </p:nvSpPr>
        <p:spPr>
          <a:xfrm>
            <a:off x="417443" y="4279698"/>
            <a:ext cx="8712200" cy="863802"/>
          </a:xfrm>
        </p:spPr>
        <p:txBody>
          <a:bodyPr/>
          <a:lstStyle/>
          <a:p>
            <a:r>
              <a:rPr lang="en-GB" dirty="0">
                <a:hlinkClick r:id="rId4">
                  <a:extLst>
                    <a:ext uri="{A12FA001-AC4F-418D-AE19-62706E023703}">
                      <ahyp:hlinkClr xmlns:ahyp="http://schemas.microsoft.com/office/drawing/2018/hyperlinkcolor" val="tx"/>
                    </a:ext>
                  </a:extLst>
                </a:hlinkClick>
              </a:rPr>
              <a:t>gaitkenhead@turing.ac.uk</a:t>
            </a:r>
            <a:endParaRPr lang="en-GB" dirty="0"/>
          </a:p>
          <a:p>
            <a:r>
              <a:rPr lang="en-US" dirty="0"/>
              <a:t>https://</a:t>
            </a:r>
            <a:r>
              <a:rPr lang="en-US" dirty="0" err="1"/>
              <a:t>doi.org</a:t>
            </a:r>
            <a:r>
              <a:rPr lang="en-US" dirty="0"/>
              <a:t>/</a:t>
            </a:r>
            <a:r>
              <a:rPr lang="en-GB" dirty="0"/>
              <a:t>10.5281/zenodo.3527696</a:t>
            </a:r>
          </a:p>
        </p:txBody>
      </p:sp>
    </p:spTree>
    <p:extLst>
      <p:ext uri="{BB962C8B-B14F-4D97-AF65-F5344CB8AC3E}">
        <p14:creationId xmlns:p14="http://schemas.microsoft.com/office/powerpoint/2010/main" val="344256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US" dirty="0"/>
              <a:t>https://</a:t>
            </a:r>
            <a:r>
              <a:rPr lang="en-US" dirty="0" err="1"/>
              <a:t>doi.org</a:t>
            </a:r>
            <a:r>
              <a:rPr lang="en-US" dirty="0"/>
              <a:t>/</a:t>
            </a:r>
            <a:r>
              <a:rPr lang="en-GB" dirty="0"/>
              <a:t>10.5281/zenodo.3527696</a:t>
            </a:r>
          </a:p>
        </p:txBody>
      </p:sp>
      <p:sp>
        <p:nvSpPr>
          <p:cNvPr id="7" name="TextBox 6">
            <a:extLst>
              <a:ext uri="{FF2B5EF4-FFF2-40B4-BE49-F238E27FC236}">
                <a16:creationId xmlns:a16="http://schemas.microsoft.com/office/drawing/2014/main" id="{D677B93E-8B38-4E89-B68E-E892A21B2B79}"/>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https://www.openhumans.org</a:t>
            </a:r>
          </a:p>
        </p:txBody>
      </p:sp>
      <p:pic>
        <p:nvPicPr>
          <p:cNvPr id="2050" name="Picture 2">
            <a:hlinkClick r:id="rId3"/>
            <a:extLst>
              <a:ext uri="{FF2B5EF4-FFF2-40B4-BE49-F238E27FC236}">
                <a16:creationId xmlns:a16="http://schemas.microsoft.com/office/drawing/2014/main" id="{701C4155-0796-458F-B338-103EDCA0D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00" y="0"/>
            <a:ext cx="7920000" cy="4318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pen humans">
            <a:extLst>
              <a:ext uri="{FF2B5EF4-FFF2-40B4-BE49-F238E27FC236}">
                <a16:creationId xmlns:a16="http://schemas.microsoft.com/office/drawing/2014/main" id="{1E83EE34-D45F-42AD-BC58-D7D9161A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92" y="62624"/>
            <a:ext cx="50673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US" dirty="0"/>
              <a:t>https://</a:t>
            </a:r>
            <a:r>
              <a:rPr lang="en-US" dirty="0" err="1"/>
              <a:t>doi.org</a:t>
            </a:r>
            <a:r>
              <a:rPr lang="en-US" dirty="0"/>
              <a:t>/</a:t>
            </a:r>
            <a:r>
              <a:rPr lang="en-GB" dirty="0"/>
              <a:t>10.5281/zenodo.3527696</a:t>
            </a:r>
          </a:p>
        </p:txBody>
      </p:sp>
      <p:sp>
        <p:nvSpPr>
          <p:cNvPr id="7" name="TextBox 6">
            <a:extLst>
              <a:ext uri="{FF2B5EF4-FFF2-40B4-BE49-F238E27FC236}">
                <a16:creationId xmlns:a16="http://schemas.microsoft.com/office/drawing/2014/main" id="{D677B93E-8B38-4E89-B68E-E892A21B2B79}"/>
              </a:ext>
            </a:extLst>
          </p:cNvPr>
          <p:cNvSpPr txBox="1"/>
          <p:nvPr/>
        </p:nvSpPr>
        <p:spPr>
          <a:xfrm>
            <a:off x="-1" y="4302177"/>
            <a:ext cx="5748793" cy="841323"/>
          </a:xfrm>
          <a:prstGeom prst="rect">
            <a:avLst/>
          </a:prstGeom>
          <a:noFill/>
        </p:spPr>
        <p:txBody>
          <a:bodyPr wrap="square" lIns="108000" tIns="0" rIns="0" bIns="72000" rtlCol="0" anchor="b">
            <a:noAutofit/>
          </a:bodyPr>
          <a:lstStyle/>
          <a:p>
            <a:endParaRPr lang="en-GB" sz="1400" dirty="0">
              <a:solidFill>
                <a:schemeClr val="bg1"/>
              </a:solidFill>
            </a:endParaRPr>
          </a:p>
        </p:txBody>
      </p:sp>
      <p:graphicFrame>
        <p:nvGraphicFramePr>
          <p:cNvPr id="6" name="Diagram 5">
            <a:extLst>
              <a:ext uri="{FF2B5EF4-FFF2-40B4-BE49-F238E27FC236}">
                <a16:creationId xmlns:a16="http://schemas.microsoft.com/office/drawing/2014/main" id="{EE02CB71-BD59-4806-9663-E64C5A920459}"/>
              </a:ext>
            </a:extLst>
          </p:cNvPr>
          <p:cNvGraphicFramePr/>
          <p:nvPr/>
        </p:nvGraphicFramePr>
        <p:xfrm>
          <a:off x="722376" y="0"/>
          <a:ext cx="7699248"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75BEE31-1EEA-46A9-A6A7-B26D6CDC9C1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034194" y="1971142"/>
            <a:ext cx="3330206" cy="2875178"/>
          </a:xfrm>
          <a:prstGeom prst="rect">
            <a:avLst/>
          </a:prstGeom>
        </p:spPr>
      </p:pic>
    </p:spTree>
    <p:extLst>
      <p:ext uri="{BB962C8B-B14F-4D97-AF65-F5344CB8AC3E}">
        <p14:creationId xmlns:p14="http://schemas.microsoft.com/office/powerpoint/2010/main" val="1837232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xfrm>
            <a:off x="431801" y="411163"/>
            <a:ext cx="5596818" cy="3910547"/>
          </a:xfrm>
          <a:noFill/>
        </p:spPr>
        <p:txBody>
          <a:bodyPr numCol="2"/>
          <a:lstStyle/>
          <a:p>
            <a:pPr marL="0" indent="0">
              <a:buNone/>
            </a:pPr>
            <a:r>
              <a:rPr lang="en-GB" sz="3200" dirty="0"/>
              <a:t>Thank you to the project team and you for listening</a:t>
            </a:r>
          </a:p>
          <a:p>
            <a:r>
              <a:rPr lang="en-GB" sz="2400" dirty="0"/>
              <a:t>Kirstie Whitaker</a:t>
            </a:r>
          </a:p>
          <a:p>
            <a:r>
              <a:rPr lang="en-GB" sz="2400" dirty="0"/>
              <a:t>Sarah Markham</a:t>
            </a:r>
          </a:p>
          <a:p>
            <a:r>
              <a:rPr lang="en-GB" sz="2400" dirty="0"/>
              <a:t>James Cusack</a:t>
            </a:r>
          </a:p>
          <a:p>
            <a:r>
              <a:rPr lang="en-GB" sz="2400" dirty="0"/>
              <a:t>Bethan Davies</a:t>
            </a:r>
          </a:p>
          <a:p>
            <a:r>
              <a:rPr lang="en-GB" sz="2400" dirty="0"/>
              <a:t>Bastian </a:t>
            </a:r>
            <a:r>
              <a:rPr lang="en-GB" sz="2400" dirty="0" err="1"/>
              <a:t>Greshake</a:t>
            </a:r>
            <a:r>
              <a:rPr lang="en-GB" sz="2400" dirty="0"/>
              <a:t> </a:t>
            </a:r>
            <a:r>
              <a:rPr lang="en-GB" sz="2400" dirty="0" err="1"/>
              <a:t>Tzvoras</a:t>
            </a:r>
            <a:r>
              <a:rPr lang="en-GB" sz="2400" dirty="0"/>
              <a:t> </a:t>
            </a:r>
          </a:p>
          <a:p>
            <a:r>
              <a:rPr lang="en-GB" sz="2400" dirty="0"/>
              <a:t>Andrew Harding</a:t>
            </a:r>
          </a:p>
          <a:p>
            <a:r>
              <a:rPr lang="en-GB" sz="2400" dirty="0"/>
              <a:t>Craig Hall</a:t>
            </a:r>
          </a:p>
          <a:p>
            <a:r>
              <a:rPr lang="en-GB" sz="2400" dirty="0"/>
              <a:t>Otis Smith</a:t>
            </a:r>
          </a:p>
          <a:p>
            <a:r>
              <a:rPr lang="en-GB" sz="2400" dirty="0"/>
              <a:t>Tom Augur</a:t>
            </a:r>
          </a:p>
          <a:p>
            <a:r>
              <a:rPr lang="en-GB" sz="2400" dirty="0"/>
              <a:t>James Scott</a:t>
            </a:r>
          </a:p>
          <a:p>
            <a:r>
              <a:rPr lang="en-GB" sz="2400" dirty="0"/>
              <a:t>All our focus group participants</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US" dirty="0"/>
              <a:t>https://</a:t>
            </a:r>
            <a:r>
              <a:rPr lang="en-US" dirty="0" err="1"/>
              <a:t>doi.org</a:t>
            </a:r>
            <a:r>
              <a:rPr lang="en-US" dirty="0"/>
              <a:t>/</a:t>
            </a:r>
            <a:r>
              <a:rPr lang="en-GB" dirty="0"/>
              <a:t>10.5281/zenodo.3527696</a:t>
            </a:r>
          </a:p>
        </p:txBody>
      </p:sp>
      <p:grpSp>
        <p:nvGrpSpPr>
          <p:cNvPr id="12" name="Group 11">
            <a:extLst>
              <a:ext uri="{FF2B5EF4-FFF2-40B4-BE49-F238E27FC236}">
                <a16:creationId xmlns:a16="http://schemas.microsoft.com/office/drawing/2014/main" id="{A7710A75-DD7D-41EF-AAA1-458B3C5E44EC}"/>
              </a:ext>
            </a:extLst>
          </p:cNvPr>
          <p:cNvGrpSpPr/>
          <p:nvPr/>
        </p:nvGrpSpPr>
        <p:grpSpPr>
          <a:xfrm>
            <a:off x="6084200" y="411163"/>
            <a:ext cx="2628000" cy="3910547"/>
            <a:chOff x="5787751" y="369150"/>
            <a:chExt cx="2628000" cy="3910547"/>
          </a:xfrm>
        </p:grpSpPr>
        <p:sp>
          <p:nvSpPr>
            <p:cNvPr id="10" name="Rectangle 9">
              <a:extLst>
                <a:ext uri="{FF2B5EF4-FFF2-40B4-BE49-F238E27FC236}">
                  <a16:creationId xmlns:a16="http://schemas.microsoft.com/office/drawing/2014/main" id="{BA9D5E1B-F7CC-4ABB-83E3-AFD06C69F772}"/>
                </a:ext>
              </a:extLst>
            </p:cNvPr>
            <p:cNvSpPr/>
            <p:nvPr/>
          </p:nvSpPr>
          <p:spPr>
            <a:xfrm>
              <a:off x="5787751" y="369150"/>
              <a:ext cx="2628000" cy="3910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2">
              <a:extLst>
                <a:ext uri="{FF2B5EF4-FFF2-40B4-BE49-F238E27FC236}">
                  <a16:creationId xmlns:a16="http://schemas.microsoft.com/office/drawing/2014/main" id="{2F5BA51C-3794-4CAA-8543-0E2E8FB18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751" y="369150"/>
              <a:ext cx="2520000" cy="751059"/>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a:extLst>
                <a:ext uri="{FF2B5EF4-FFF2-40B4-BE49-F238E27FC236}">
                  <a16:creationId xmlns:a16="http://schemas.microsoft.com/office/drawing/2014/main" id="{99322314-0491-491B-93B0-E686CD128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51" y="1841051"/>
              <a:ext cx="2160000" cy="107035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4836A11B-92FD-4244-99A7-D4AD6F25B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686" b="11311"/>
            <a:stretch/>
          </p:blipFill>
          <p:spPr bwMode="auto">
            <a:xfrm>
              <a:off x="6201751" y="3434201"/>
              <a:ext cx="1800000" cy="82552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384EBF-99B7-4F6E-B84F-EE2C37D107EC}"/>
                </a:ext>
              </a:extLst>
            </p:cNvPr>
            <p:cNvGrpSpPr/>
            <p:nvPr/>
          </p:nvGrpSpPr>
          <p:grpSpPr>
            <a:xfrm>
              <a:off x="5787751" y="2938805"/>
              <a:ext cx="2628000" cy="468000"/>
              <a:chOff x="5788542" y="2863163"/>
              <a:chExt cx="2628000" cy="468000"/>
            </a:xfrm>
          </p:grpSpPr>
          <p:sp>
            <p:nvSpPr>
              <p:cNvPr id="4" name="Rectangle 3">
                <a:extLst>
                  <a:ext uri="{FF2B5EF4-FFF2-40B4-BE49-F238E27FC236}">
                    <a16:creationId xmlns:a16="http://schemas.microsoft.com/office/drawing/2014/main" id="{F41A4AFD-A306-43D1-ABBB-8BECC459DE29}"/>
                  </a:ext>
                </a:extLst>
              </p:cNvPr>
              <p:cNvSpPr/>
              <p:nvPr/>
            </p:nvSpPr>
            <p:spPr>
              <a:xfrm>
                <a:off x="5788542" y="2863163"/>
                <a:ext cx="2628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5" name="Picture 5">
                <a:extLst>
                  <a:ext uri="{FF2B5EF4-FFF2-40B4-BE49-F238E27FC236}">
                    <a16:creationId xmlns:a16="http://schemas.microsoft.com/office/drawing/2014/main" id="{17EC70B0-47C1-436D-89C3-493C74255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123" y="2907486"/>
                <a:ext cx="2516838" cy="379355"/>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6" name="Picture 6">
              <a:extLst>
                <a:ext uri="{FF2B5EF4-FFF2-40B4-BE49-F238E27FC236}">
                  <a16:creationId xmlns:a16="http://schemas.microsoft.com/office/drawing/2014/main" id="{B2F58FB4-927D-4AC4-A47B-AEF1144396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1751" y="1147605"/>
              <a:ext cx="2520000" cy="6660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275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Please join us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6" name="Text Placeholder 1">
            <a:extLst>
              <a:ext uri="{FF2B5EF4-FFF2-40B4-BE49-F238E27FC236}">
                <a16:creationId xmlns:a16="http://schemas.microsoft.com/office/drawing/2014/main" id="{052B3C4D-4650-4FF0-9715-A085146A23D5}"/>
              </a:ext>
            </a:extLst>
          </p:cNvPr>
          <p:cNvSpPr txBox="1">
            <a:spLocks/>
          </p:cNvSpPr>
          <p:nvPr/>
        </p:nvSpPr>
        <p:spPr>
          <a:xfrm>
            <a:off x="431800" y="1112464"/>
            <a:ext cx="8280400" cy="3619874"/>
          </a:xfrm>
          <a:prstGeom prst="rect">
            <a:avLst/>
          </a:prstGeom>
          <a:no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a:solidFill>
                  <a:schemeClr val="bg1"/>
                </a:solidFill>
              </a:rPr>
              <a:t>Anonymously, publicly share suggestions via the "always open" google form: </a:t>
            </a:r>
            <a:r>
              <a:rPr lang="en-GB" sz="2400" u="sng" dirty="0">
                <a:solidFill>
                  <a:schemeClr val="accent1"/>
                </a:solidFill>
              </a:rPr>
              <a:t>https://bit.ly/AutisticaTuringCitSciForm</a:t>
            </a:r>
            <a:endParaRPr lang="en-GB" sz="2400" dirty="0">
              <a:solidFill>
                <a:schemeClr val="bg1"/>
              </a:solidFill>
            </a:endParaRPr>
          </a:p>
          <a:p>
            <a:r>
              <a:rPr lang="en-GB" sz="2400" dirty="0">
                <a:solidFill>
                  <a:schemeClr val="bg1"/>
                </a:solidFill>
              </a:rPr>
              <a:t>Say hello in our </a:t>
            </a:r>
            <a:r>
              <a:rPr lang="en-GB" sz="2400" dirty="0" err="1">
                <a:solidFill>
                  <a:schemeClr val="bg1"/>
                </a:solidFill>
              </a:rPr>
              <a:t>gitter</a:t>
            </a:r>
            <a:r>
              <a:rPr lang="en-GB" sz="2400" dirty="0">
                <a:solidFill>
                  <a:schemeClr val="bg1"/>
                </a:solidFill>
              </a:rPr>
              <a:t> channel: </a:t>
            </a:r>
            <a:r>
              <a:rPr lang="en-GB" sz="2400" u="sng" dirty="0">
                <a:solidFill>
                  <a:schemeClr val="accent1"/>
                </a:solidFill>
              </a:rPr>
              <a:t>https://gitter.im/alan-turing-institute/AutisticaCitizenScience</a:t>
            </a:r>
            <a:endParaRPr lang="en-GB" sz="2400" u="sng" dirty="0">
              <a:solidFill>
                <a:schemeClr val="bg1"/>
              </a:solidFill>
            </a:endParaRPr>
          </a:p>
          <a:p>
            <a:r>
              <a:rPr lang="en-GB" sz="2400" dirty="0">
                <a:solidFill>
                  <a:schemeClr val="bg1"/>
                </a:solidFill>
              </a:rPr>
              <a:t>Subscribe to our mailing list for monthly project updates: </a:t>
            </a:r>
            <a:r>
              <a:rPr lang="en-GB" sz="2400" u="sng" dirty="0">
                <a:solidFill>
                  <a:schemeClr val="accent1"/>
                </a:solidFill>
              </a:rPr>
              <a:t>https://tinyletter.com/AutisticaTuringCitizenScience</a:t>
            </a:r>
          </a:p>
          <a:p>
            <a:r>
              <a:rPr lang="en-GB" sz="2400" dirty="0">
                <a:solidFill>
                  <a:schemeClr val="bg1"/>
                </a:solidFill>
              </a:rPr>
              <a:t>Join the discussion in our issues and pull requests on GitHub: </a:t>
            </a:r>
            <a:r>
              <a:rPr lang="en-GB" sz="2400" u="sng" dirty="0">
                <a:solidFill>
                  <a:schemeClr val="accent1"/>
                </a:solidFill>
              </a:rPr>
              <a:t>https://github.com/alan-turing-institute/ </a:t>
            </a:r>
            <a:r>
              <a:rPr lang="en-GB" sz="2400" u="sng" dirty="0" err="1">
                <a:solidFill>
                  <a:schemeClr val="accent1"/>
                </a:solidFill>
              </a:rPr>
              <a:t>AutisticaCitizenScience</a:t>
            </a:r>
            <a:endParaRPr lang="en-GB" sz="2400" u="sng" dirty="0">
              <a:solidFill>
                <a:schemeClr val="accent1"/>
              </a:solidFill>
            </a:endParaRPr>
          </a:p>
        </p:txBody>
      </p:sp>
      <p:sp>
        <p:nvSpPr>
          <p:cNvPr id="7" name="TextBox 6">
            <a:extLst>
              <a:ext uri="{FF2B5EF4-FFF2-40B4-BE49-F238E27FC236}">
                <a16:creationId xmlns:a16="http://schemas.microsoft.com/office/drawing/2014/main" id="{46D27E40-59B5-46E1-8550-2A17E50467B0}"/>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p:txBody>
      </p:sp>
    </p:spTree>
    <p:extLst>
      <p:ext uri="{BB962C8B-B14F-4D97-AF65-F5344CB8AC3E}">
        <p14:creationId xmlns:p14="http://schemas.microsoft.com/office/powerpoint/2010/main" val="138995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20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2C82D-CD26-6D4E-BD74-49D37466DACE}"/>
              </a:ext>
            </a:extLst>
          </p:cNvPr>
          <p:cNvSpPr>
            <a:spLocks noGrp="1"/>
          </p:cNvSpPr>
          <p:nvPr>
            <p:ph type="body" sz="quarter" idx="20"/>
          </p:nvPr>
        </p:nvSpPr>
        <p:spPr/>
        <p:txBody>
          <a:bodyPr/>
          <a:lstStyle/>
          <a:p>
            <a:r>
              <a:rPr lang="en-US" dirty="0"/>
              <a:t>Informed consent</a:t>
            </a:r>
          </a:p>
        </p:txBody>
      </p:sp>
      <p:sp>
        <p:nvSpPr>
          <p:cNvPr id="5" name="Rectangle 4">
            <a:extLst>
              <a:ext uri="{FF2B5EF4-FFF2-40B4-BE49-F238E27FC236}">
                <a16:creationId xmlns:a16="http://schemas.microsoft.com/office/drawing/2014/main" id="{7B1039DA-B04A-5347-A961-1A7C1051F8A8}"/>
              </a:ext>
            </a:extLst>
          </p:cNvPr>
          <p:cNvSpPr/>
          <p:nvPr/>
        </p:nvSpPr>
        <p:spPr>
          <a:xfrm>
            <a:off x="139565" y="4323896"/>
            <a:ext cx="8696425" cy="646331"/>
          </a:xfrm>
          <a:prstGeom prst="rect">
            <a:avLst/>
          </a:prstGeom>
        </p:spPr>
        <p:txBody>
          <a:bodyPr wrap="square">
            <a:spAutoFit/>
          </a:bodyPr>
          <a:lstStyle/>
          <a:p>
            <a:r>
              <a:rPr lang="en-US" dirty="0">
                <a:solidFill>
                  <a:schemeClr val="bg1"/>
                </a:solidFill>
              </a:rPr>
              <a:t>https://</a:t>
            </a:r>
            <a:r>
              <a:rPr lang="en-US" dirty="0" err="1">
                <a:solidFill>
                  <a:schemeClr val="bg1"/>
                </a:solidFill>
              </a:rPr>
              <a:t>link.springer.com</a:t>
            </a:r>
            <a:r>
              <a:rPr lang="en-US" dirty="0">
                <a:solidFill>
                  <a:schemeClr val="bg1"/>
                </a:solidFill>
              </a:rPr>
              <a:t>/article/10.1186/s12910-015-0053-5?shared-article-renderer#Sec4: Flavio </a:t>
            </a:r>
            <a:r>
              <a:rPr lang="en-US" dirty="0" err="1">
                <a:solidFill>
                  <a:schemeClr val="bg1"/>
                </a:solidFill>
              </a:rPr>
              <a:t>d’Abramo</a:t>
            </a:r>
            <a:r>
              <a:rPr lang="en-US" dirty="0">
                <a:solidFill>
                  <a:schemeClr val="bg1"/>
                </a:solidFill>
              </a:rPr>
              <a:t>, Jan </a:t>
            </a:r>
            <a:r>
              <a:rPr lang="en-US" dirty="0" err="1">
                <a:solidFill>
                  <a:schemeClr val="bg1"/>
                </a:solidFill>
              </a:rPr>
              <a:t>Schildmann</a:t>
            </a:r>
            <a:r>
              <a:rPr lang="en-US" dirty="0">
                <a:solidFill>
                  <a:schemeClr val="bg1"/>
                </a:solidFill>
              </a:rPr>
              <a:t>, Jochen </a:t>
            </a:r>
            <a:r>
              <a:rPr lang="en-US" dirty="0" err="1">
                <a:solidFill>
                  <a:schemeClr val="bg1"/>
                </a:solidFill>
              </a:rPr>
              <a:t>Vollman</a:t>
            </a:r>
            <a:r>
              <a:rPr lang="en-US" dirty="0">
                <a:solidFill>
                  <a:schemeClr val="bg1"/>
                </a:solidFill>
              </a:rPr>
              <a:t> (2015)</a:t>
            </a:r>
          </a:p>
        </p:txBody>
      </p:sp>
      <p:sp>
        <p:nvSpPr>
          <p:cNvPr id="7" name="Rectangle 6">
            <a:extLst>
              <a:ext uri="{FF2B5EF4-FFF2-40B4-BE49-F238E27FC236}">
                <a16:creationId xmlns:a16="http://schemas.microsoft.com/office/drawing/2014/main" id="{A95E2ABF-B21A-3F44-93BD-DC3A73A26315}"/>
              </a:ext>
            </a:extLst>
          </p:cNvPr>
          <p:cNvSpPr/>
          <p:nvPr/>
        </p:nvSpPr>
        <p:spPr>
          <a:xfrm>
            <a:off x="431800" y="887677"/>
            <a:ext cx="1569661" cy="923330"/>
          </a:xfrm>
          <a:prstGeom prst="rect">
            <a:avLst/>
          </a:prstGeom>
          <a:noFill/>
        </p:spPr>
        <p:txBody>
          <a:bodyPr wrap="none" lIns="91440" tIns="45720" rIns="91440" bIns="45720">
            <a:spAutoFit/>
          </a:bodyPr>
          <a:lstStyle/>
          <a:p>
            <a:pPr algn="ctr"/>
            <a:r>
              <a:rPr lang="en-GB" sz="5400" b="0" cap="none" spc="0" dirty="0">
                <a:ln w="0"/>
                <a:solidFill>
                  <a:schemeClr val="accent1"/>
                </a:solidFill>
                <a:effectLst>
                  <a:outerShdw blurRad="38100" dist="25400" dir="5400000" algn="ctr" rotWithShape="0">
                    <a:srgbClr val="6E747A">
                      <a:alpha val="43000"/>
                    </a:srgbClr>
                  </a:outerShdw>
                </a:effectLst>
              </a:rPr>
              <a:t>25%</a:t>
            </a:r>
          </a:p>
        </p:txBody>
      </p:sp>
      <p:sp>
        <p:nvSpPr>
          <p:cNvPr id="8" name="Rectangle 7">
            <a:extLst>
              <a:ext uri="{FF2B5EF4-FFF2-40B4-BE49-F238E27FC236}">
                <a16:creationId xmlns:a16="http://schemas.microsoft.com/office/drawing/2014/main" id="{2D6FD6E4-446A-AA40-AD33-D5D0CA749A0C}"/>
              </a:ext>
            </a:extLst>
          </p:cNvPr>
          <p:cNvSpPr/>
          <p:nvPr/>
        </p:nvSpPr>
        <p:spPr>
          <a:xfrm>
            <a:off x="431800" y="1658539"/>
            <a:ext cx="1569661" cy="923330"/>
          </a:xfrm>
          <a:prstGeom prst="rect">
            <a:avLst/>
          </a:prstGeom>
          <a:noFill/>
        </p:spPr>
        <p:txBody>
          <a:bodyPr wrap="none" lIns="91440" tIns="45720" rIns="91440" bIns="4572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54%</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a16="http://schemas.microsoft.com/office/drawing/2014/main" id="{A9A179B8-2946-3140-B829-DBDC910703BE}"/>
              </a:ext>
            </a:extLst>
          </p:cNvPr>
          <p:cNvSpPr txBox="1"/>
          <p:nvPr/>
        </p:nvSpPr>
        <p:spPr>
          <a:xfrm>
            <a:off x="2001461" y="985627"/>
            <a:ext cx="6054290" cy="698543"/>
          </a:xfrm>
          <a:prstGeom prst="rect">
            <a:avLst/>
          </a:prstGeom>
          <a:noFill/>
        </p:spPr>
        <p:txBody>
          <a:bodyPr wrap="square" lIns="0" tIns="0" rIns="0" bIns="0" rtlCol="0">
            <a:noAutofit/>
          </a:bodyPr>
          <a:lstStyle/>
          <a:p>
            <a:pPr eaLnBrk="1" fontAlgn="auto" hangingPunct="1">
              <a:spcBef>
                <a:spcPts val="0"/>
              </a:spcBef>
              <a:spcAft>
                <a:spcPts val="0"/>
              </a:spcAft>
            </a:pPr>
            <a:r>
              <a:rPr lang="en-US" sz="1600" dirty="0">
                <a:solidFill>
                  <a:schemeClr val="bg1"/>
                </a:solidFill>
                <a:latin typeface="+mn-lt"/>
                <a:cs typeface="+mn-cs"/>
              </a:rPr>
              <a:t>of people randomly assigned one of three consent options for biobank recruitment </a:t>
            </a:r>
            <a:r>
              <a:rPr lang="en-US" sz="1600" b="1" dirty="0">
                <a:solidFill>
                  <a:schemeClr val="bg1"/>
                </a:solidFill>
                <a:latin typeface="+mn-lt"/>
                <a:cs typeface="+mn-cs"/>
              </a:rPr>
              <a:t>did not recall to have signed a consent form (</a:t>
            </a:r>
            <a:r>
              <a:rPr lang="en-GB" sz="1600" dirty="0">
                <a:solidFill>
                  <a:schemeClr val="bg1"/>
                </a:solidFill>
              </a:rPr>
              <a:t>McGuire et al., Oliver et al., Robinson et al.</a:t>
            </a:r>
            <a:r>
              <a:rPr lang="en-US" sz="1600" b="1" dirty="0">
                <a:solidFill>
                  <a:schemeClr val="bg1"/>
                </a:solidFill>
                <a:latin typeface="+mn-lt"/>
                <a:cs typeface="+mn-cs"/>
              </a:rPr>
              <a:t>)</a:t>
            </a:r>
            <a:endParaRPr kumimoji="0" lang="en-US" sz="1600" b="1" i="0" u="none" strike="noStrike" kern="1200" cap="none" spc="0" normalizeH="0" noProof="0" dirty="0">
              <a:ln>
                <a:noFill/>
              </a:ln>
              <a:solidFill>
                <a:schemeClr val="bg1"/>
              </a:solidFill>
              <a:effectLst/>
              <a:uLnTx/>
              <a:uFillTx/>
              <a:latin typeface="+mn-lt"/>
              <a:ea typeface="+mn-ea"/>
              <a:cs typeface="+mn-cs"/>
            </a:endParaRPr>
          </a:p>
        </p:txBody>
      </p:sp>
      <p:sp>
        <p:nvSpPr>
          <p:cNvPr id="10" name="TextBox 9">
            <a:extLst>
              <a:ext uri="{FF2B5EF4-FFF2-40B4-BE49-F238E27FC236}">
                <a16:creationId xmlns:a16="http://schemas.microsoft.com/office/drawing/2014/main" id="{7DFA238B-5AD4-E14C-A1DC-B34DD34B2F6E}"/>
              </a:ext>
            </a:extLst>
          </p:cNvPr>
          <p:cNvSpPr txBox="1"/>
          <p:nvPr/>
        </p:nvSpPr>
        <p:spPr>
          <a:xfrm>
            <a:off x="2001461" y="1813765"/>
            <a:ext cx="6054290" cy="698543"/>
          </a:xfrm>
          <a:prstGeom prst="rect">
            <a:avLst/>
          </a:prstGeom>
          <a:noFill/>
        </p:spPr>
        <p:txBody>
          <a:bodyPr wrap="square" lIns="0" tIns="0" rIns="0" bIns="0" rtlCol="0">
            <a:noAutofit/>
          </a:bodyPr>
          <a:lstStyle/>
          <a:p>
            <a:pPr eaLnBrk="1" fontAlgn="auto" hangingPunct="1">
              <a:spcBef>
                <a:spcPts val="0"/>
              </a:spcBef>
              <a:spcAft>
                <a:spcPts val="0"/>
              </a:spcAft>
            </a:pPr>
            <a:r>
              <a:rPr kumimoji="0" lang="en-US" sz="1600" i="0" u="none" strike="noStrike" kern="1200" cap="none" spc="0" normalizeH="0" noProof="0" dirty="0">
                <a:ln>
                  <a:noFill/>
                </a:ln>
                <a:solidFill>
                  <a:schemeClr val="bg1"/>
                </a:solidFill>
                <a:effectLst/>
                <a:uLnTx/>
                <a:uFillTx/>
                <a:latin typeface="+mn-lt"/>
                <a:ea typeface="+mn-ea"/>
                <a:cs typeface="+mn-cs"/>
              </a:rPr>
              <a:t>of research participants </a:t>
            </a:r>
            <a:r>
              <a:rPr kumimoji="0" lang="en-US" sz="1600" b="1" i="0" u="none" strike="noStrike" kern="1200" cap="none" spc="0" normalizeH="0" noProof="0" dirty="0">
                <a:ln>
                  <a:noFill/>
                </a:ln>
                <a:solidFill>
                  <a:schemeClr val="bg1"/>
                </a:solidFill>
                <a:effectLst/>
                <a:uLnTx/>
                <a:uFillTx/>
                <a:latin typeface="+mn-lt"/>
                <a:ea typeface="+mn-ea"/>
                <a:cs typeface="+mn-cs"/>
              </a:rPr>
              <a:t>could not correctly report whom they had allowed to share the data with </a:t>
            </a:r>
            <a:r>
              <a:rPr lang="en-US" sz="1600" b="1" dirty="0">
                <a:solidFill>
                  <a:schemeClr val="bg1"/>
                </a:solidFill>
              </a:rPr>
              <a:t>(</a:t>
            </a:r>
            <a:r>
              <a:rPr lang="en-GB" sz="1600" dirty="0">
                <a:solidFill>
                  <a:schemeClr val="bg1"/>
                </a:solidFill>
              </a:rPr>
              <a:t>McGuire et al., Oliver et al., Robinson et al.</a:t>
            </a:r>
            <a:r>
              <a:rPr lang="en-US" sz="1600" b="1" dirty="0">
                <a:solidFill>
                  <a:schemeClr val="bg1"/>
                </a:solidFill>
              </a:rPr>
              <a:t>)</a:t>
            </a:r>
            <a:endParaRPr kumimoji="0" lang="en-US" sz="1600" b="1" i="0" u="none" strike="noStrike" kern="1200" cap="none" spc="0" normalizeH="0" noProof="0" dirty="0">
              <a:ln>
                <a:noFill/>
              </a:ln>
              <a:solidFill>
                <a:schemeClr val="bg1"/>
              </a:solidFill>
              <a:effectLst/>
              <a:uLnTx/>
              <a:uFillTx/>
              <a:latin typeface="+mn-lt"/>
              <a:ea typeface="+mn-ea"/>
              <a:cs typeface="+mn-cs"/>
            </a:endParaRPr>
          </a:p>
        </p:txBody>
      </p:sp>
      <p:sp>
        <p:nvSpPr>
          <p:cNvPr id="12" name="Rectangle 11">
            <a:extLst>
              <a:ext uri="{FF2B5EF4-FFF2-40B4-BE49-F238E27FC236}">
                <a16:creationId xmlns:a16="http://schemas.microsoft.com/office/drawing/2014/main" id="{EC61934E-2298-0F48-8199-FAC7C76D95DC}"/>
              </a:ext>
            </a:extLst>
          </p:cNvPr>
          <p:cNvSpPr/>
          <p:nvPr/>
        </p:nvSpPr>
        <p:spPr>
          <a:xfrm>
            <a:off x="431800" y="2451939"/>
            <a:ext cx="1569660" cy="923330"/>
          </a:xfrm>
          <a:prstGeom prst="rect">
            <a:avLst/>
          </a:prstGeom>
          <a:noFill/>
        </p:spPr>
        <p:txBody>
          <a:bodyPr wrap="none" lIns="91440" tIns="45720" rIns="91440" bIns="4572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68%</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
        <p:nvSpPr>
          <p:cNvPr id="13" name="TextBox 12">
            <a:extLst>
              <a:ext uri="{FF2B5EF4-FFF2-40B4-BE49-F238E27FC236}">
                <a16:creationId xmlns:a16="http://schemas.microsoft.com/office/drawing/2014/main" id="{E4DE98A2-2055-5B48-9815-36F88E214F2D}"/>
              </a:ext>
            </a:extLst>
          </p:cNvPr>
          <p:cNvSpPr txBox="1"/>
          <p:nvPr/>
        </p:nvSpPr>
        <p:spPr>
          <a:xfrm>
            <a:off x="2001461" y="2651429"/>
            <a:ext cx="6054290" cy="698543"/>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sz="1600" i="0" u="none" strike="noStrike" kern="1200" cap="none" spc="0" normalizeH="0" noProof="0" dirty="0">
                <a:ln>
                  <a:noFill/>
                </a:ln>
                <a:solidFill>
                  <a:schemeClr val="bg1"/>
                </a:solidFill>
                <a:effectLst/>
                <a:uLnTx/>
                <a:uFillTx/>
                <a:latin typeface="+mn-lt"/>
                <a:ea typeface="+mn-ea"/>
                <a:cs typeface="+mn-cs"/>
              </a:rPr>
              <a:t>of participants in a Swedish biobank </a:t>
            </a:r>
            <a:r>
              <a:rPr kumimoji="0" lang="en-US" sz="1600" b="1" i="0" u="none" strike="noStrike" kern="1200" cap="none" spc="0" normalizeH="0" noProof="0" dirty="0">
                <a:ln>
                  <a:noFill/>
                </a:ln>
                <a:solidFill>
                  <a:schemeClr val="bg1"/>
                </a:solidFill>
                <a:effectLst/>
                <a:uLnTx/>
                <a:uFillTx/>
                <a:latin typeface="+mn-lt"/>
                <a:ea typeface="+mn-ea"/>
                <a:cs typeface="+mn-cs"/>
              </a:rPr>
              <a:t>did not know they could</a:t>
            </a:r>
            <a:r>
              <a:rPr lang="en-US" sz="1600" b="1" dirty="0">
                <a:solidFill>
                  <a:schemeClr val="bg1"/>
                </a:solidFill>
                <a:latin typeface="+mn-lt"/>
                <a:cs typeface="+mn-cs"/>
              </a:rPr>
              <a:t> withdraw their consent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sz="1600" i="0" u="none" strike="noStrike" kern="1200" cap="none" spc="0" normalizeH="0" noProof="0" dirty="0">
                <a:ln>
                  <a:noFill/>
                </a:ln>
                <a:solidFill>
                  <a:schemeClr val="bg1"/>
                </a:solidFill>
                <a:effectLst/>
                <a:uLnTx/>
                <a:uFillTx/>
                <a:latin typeface="+mn-lt"/>
                <a:ea typeface="+mn-ea"/>
                <a:cs typeface="+mn-cs"/>
              </a:rPr>
              <a:t>(</a:t>
            </a:r>
            <a:r>
              <a:rPr kumimoji="0" lang="en-US" sz="1600" i="0" u="none" strike="noStrike" kern="1200" cap="none" spc="0" normalizeH="0" noProof="0" dirty="0" err="1">
                <a:ln>
                  <a:noFill/>
                </a:ln>
                <a:solidFill>
                  <a:schemeClr val="bg1"/>
                </a:solidFill>
                <a:effectLst/>
                <a:uLnTx/>
                <a:uFillTx/>
                <a:latin typeface="+mn-lt"/>
                <a:ea typeface="+mn-ea"/>
                <a:cs typeface="+mn-cs"/>
              </a:rPr>
              <a:t>Hoeyre</a:t>
            </a:r>
            <a:r>
              <a:rPr kumimoji="0" lang="en-US" sz="1600" i="0" u="none" strike="noStrike" kern="1200" cap="none" spc="0" normalizeH="0" noProof="0" dirty="0">
                <a:ln>
                  <a:noFill/>
                </a:ln>
                <a:solidFill>
                  <a:schemeClr val="bg1"/>
                </a:solidFill>
                <a:effectLst/>
                <a:uLnTx/>
                <a:uFillTx/>
                <a:latin typeface="+mn-lt"/>
                <a:ea typeface="+mn-ea"/>
                <a:cs typeface="+mn-cs"/>
              </a:rPr>
              <a:t> et al.)</a:t>
            </a:r>
          </a:p>
        </p:txBody>
      </p:sp>
      <p:sp>
        <p:nvSpPr>
          <p:cNvPr id="14" name="TextBox 13">
            <a:extLst>
              <a:ext uri="{FF2B5EF4-FFF2-40B4-BE49-F238E27FC236}">
                <a16:creationId xmlns:a16="http://schemas.microsoft.com/office/drawing/2014/main" id="{C69E37CB-3395-2947-8A64-FA4A37CEA340}"/>
              </a:ext>
            </a:extLst>
          </p:cNvPr>
          <p:cNvSpPr txBox="1"/>
          <p:nvPr/>
        </p:nvSpPr>
        <p:spPr>
          <a:xfrm>
            <a:off x="2001461" y="3486232"/>
            <a:ext cx="6054290" cy="698543"/>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sz="1600" i="0" u="none" strike="noStrike" kern="1200" cap="none" spc="0" normalizeH="0" noProof="0" dirty="0">
                <a:ln>
                  <a:noFill/>
                </a:ln>
                <a:solidFill>
                  <a:schemeClr val="bg1"/>
                </a:solidFill>
                <a:effectLst/>
                <a:uLnTx/>
                <a:uFillTx/>
                <a:latin typeface="+mn-lt"/>
                <a:ea typeface="+mn-ea"/>
                <a:cs typeface="+mn-cs"/>
              </a:rPr>
              <a:t>of participants did not </a:t>
            </a:r>
            <a:r>
              <a:rPr lang="en-US" sz="1600" b="1" dirty="0">
                <a:solidFill>
                  <a:schemeClr val="bg1"/>
                </a:solidFill>
                <a:latin typeface="+mn-lt"/>
                <a:cs typeface="+mn-cs"/>
              </a:rPr>
              <a:t>recall the contents of the consent procedures.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sz="1600" i="0" u="none" strike="noStrike" kern="1200" cap="none" spc="0" normalizeH="0" noProof="0" dirty="0">
                <a:ln>
                  <a:noFill/>
                </a:ln>
                <a:solidFill>
                  <a:schemeClr val="bg1"/>
                </a:solidFill>
                <a:effectLst/>
                <a:uLnTx/>
                <a:uFillTx/>
                <a:latin typeface="+mn-lt"/>
                <a:ea typeface="+mn-ea"/>
                <a:cs typeface="+mn-cs"/>
              </a:rPr>
              <a:t>(</a:t>
            </a:r>
            <a:r>
              <a:rPr kumimoji="0" lang="en-US" sz="1600" i="0" u="none" strike="noStrike" kern="1200" cap="none" spc="0" normalizeH="0" noProof="0" dirty="0" err="1">
                <a:ln>
                  <a:noFill/>
                </a:ln>
                <a:solidFill>
                  <a:schemeClr val="bg1"/>
                </a:solidFill>
                <a:effectLst/>
                <a:uLnTx/>
                <a:uFillTx/>
                <a:latin typeface="+mn-lt"/>
                <a:ea typeface="+mn-ea"/>
                <a:cs typeface="+mn-cs"/>
              </a:rPr>
              <a:t>Hoeyre</a:t>
            </a:r>
            <a:r>
              <a:rPr kumimoji="0" lang="en-US" sz="1600" i="0" u="none" strike="noStrike" kern="1200" cap="none" spc="0" normalizeH="0" noProof="0" dirty="0">
                <a:ln>
                  <a:noFill/>
                </a:ln>
                <a:solidFill>
                  <a:schemeClr val="bg1"/>
                </a:solidFill>
                <a:effectLst/>
                <a:uLnTx/>
                <a:uFillTx/>
                <a:latin typeface="+mn-lt"/>
                <a:ea typeface="+mn-ea"/>
                <a:cs typeface="+mn-cs"/>
              </a:rPr>
              <a:t> et al.)</a:t>
            </a:r>
          </a:p>
        </p:txBody>
      </p:sp>
      <p:sp>
        <p:nvSpPr>
          <p:cNvPr id="15" name="Rectangle 14">
            <a:extLst>
              <a:ext uri="{FF2B5EF4-FFF2-40B4-BE49-F238E27FC236}">
                <a16:creationId xmlns:a16="http://schemas.microsoft.com/office/drawing/2014/main" id="{EB112B19-80BE-254E-B9EE-A917B2B08FA7}"/>
              </a:ext>
            </a:extLst>
          </p:cNvPr>
          <p:cNvSpPr/>
          <p:nvPr/>
        </p:nvSpPr>
        <p:spPr>
          <a:xfrm>
            <a:off x="431800" y="3275534"/>
            <a:ext cx="1569660" cy="923330"/>
          </a:xfrm>
          <a:prstGeom prst="rect">
            <a:avLst/>
          </a:prstGeom>
          <a:noFill/>
        </p:spPr>
        <p:txBody>
          <a:bodyPr wrap="none" lIns="91440" tIns="45720" rIns="91440" bIns="4572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35%</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95332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C435F378-5011-4345-BD39-23DE51345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64" y="1577643"/>
            <a:ext cx="5783579" cy="3024000"/>
          </a:xfrm>
          <a:prstGeom prst="rect">
            <a:avLst/>
          </a:prstGeom>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sz="3600" dirty="0"/>
              <a:t>Which environments lead to the best outcomes for autistic people?</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u="sng" dirty="0">
                <a:solidFill>
                  <a:schemeClr val="bg1"/>
                </a:solidFill>
                <a:hlinkClick r:id="rId3">
                  <a:extLst>
                    <a:ext uri="{A12FA001-AC4F-418D-AE19-62706E023703}">
                      <ahyp:hlinkClr xmlns:ahyp="http://schemas.microsoft.com/office/drawing/2018/hyperlinkcolor" val="tx"/>
                    </a:ext>
                  </a:extLst>
                </a:hlinkClick>
              </a:rPr>
              <a:t>https://www.youtube.com/watch?v=rP1S8ip4VVE&amp;feature=youtu.be</a:t>
            </a:r>
            <a:endParaRPr lang="en-GB" sz="1400" u="sng" dirty="0">
              <a:solidFill>
                <a:schemeClr val="bg1"/>
              </a:solidFill>
            </a:endParaRPr>
          </a:p>
          <a:p>
            <a:r>
              <a:rPr lang="en-GB" sz="1400" dirty="0">
                <a:solidFill>
                  <a:schemeClr val="bg1"/>
                </a:solidFill>
              </a:rPr>
              <a:t>Sensory Processing Map by Katherine Manning</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pic>
        <p:nvPicPr>
          <p:cNvPr id="10" name="Picture 9">
            <a:extLst>
              <a:ext uri="{FF2B5EF4-FFF2-40B4-BE49-F238E27FC236}">
                <a16:creationId xmlns:a16="http://schemas.microsoft.com/office/drawing/2014/main" id="{7A8DFD7B-D206-724C-A386-053E4E11A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564" y="1577643"/>
            <a:ext cx="2145601" cy="3024000"/>
          </a:xfrm>
          <a:prstGeom prst="rect">
            <a:avLst/>
          </a:prstGeom>
        </p:spPr>
      </p:pic>
    </p:spTree>
    <p:extLst>
      <p:ext uri="{BB962C8B-B14F-4D97-AF65-F5344CB8AC3E}">
        <p14:creationId xmlns:p14="http://schemas.microsoft.com/office/powerpoint/2010/main" val="30399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5" name="Rectangle 14">
            <a:extLst>
              <a:ext uri="{FF2B5EF4-FFF2-40B4-BE49-F238E27FC236}">
                <a16:creationId xmlns:a16="http://schemas.microsoft.com/office/drawing/2014/main" id="{61DF1903-C69D-EC4E-AB16-4FA69FCD20FB}"/>
              </a:ext>
            </a:extLst>
          </p:cNvPr>
          <p:cNvSpPr/>
          <p:nvPr/>
        </p:nvSpPr>
        <p:spPr>
          <a:xfrm>
            <a:off x="4286922" y="1395041"/>
            <a:ext cx="1569661" cy="923330"/>
          </a:xfrm>
          <a:prstGeom prst="rect">
            <a:avLst/>
          </a:prstGeom>
          <a:noFill/>
        </p:spPr>
        <p:txBody>
          <a:bodyPr wrap="square" lIns="91440" tIns="45720" rIns="91440" bIns="45720">
            <a:spAutoFit/>
          </a:bodyPr>
          <a:lstStyle/>
          <a:p>
            <a:pPr algn="ctr"/>
            <a:r>
              <a:rPr lang="en-GB" sz="5400" b="1" kern="1200" cap="none" spc="0" dirty="0">
                <a:ln w="6600">
                  <a:solidFill>
                    <a:srgbClr val="C00000"/>
                  </a:solidFill>
                  <a:prstDash val="solid"/>
                </a:ln>
                <a:solidFill>
                  <a:srgbClr val="FFFFFF"/>
                </a:solidFill>
                <a:effectLst>
                  <a:outerShdw dist="38100" dir="2700000" algn="tl" rotWithShape="0">
                    <a:schemeClr val="accent2"/>
                  </a:outerShdw>
                </a:effectLst>
                <a:latin typeface="+mn-lt"/>
                <a:ea typeface="+mn-ea"/>
                <a:cs typeface="+mn-cs"/>
              </a:rPr>
              <a:t>27%</a:t>
            </a:r>
            <a:endParaRPr lang="en-US" sz="5400" b="1" cap="none" spc="0" dirty="0">
              <a:ln w="6600">
                <a:solidFill>
                  <a:srgbClr val="C00000"/>
                </a:solidFill>
                <a:prstDash val="solid"/>
              </a:ln>
              <a:solidFill>
                <a:srgbClr val="FFFFFF"/>
              </a:solidFill>
              <a:effectLst>
                <a:outerShdw dist="38100" dir="2700000" algn="tl" rotWithShape="0">
                  <a:schemeClr val="accent2"/>
                </a:outerShdw>
              </a:effectLst>
            </a:endParaRPr>
          </a:p>
        </p:txBody>
      </p:sp>
      <p:sp>
        <p:nvSpPr>
          <p:cNvPr id="16" name="TextBox 15">
            <a:extLst>
              <a:ext uri="{FF2B5EF4-FFF2-40B4-BE49-F238E27FC236}">
                <a16:creationId xmlns:a16="http://schemas.microsoft.com/office/drawing/2014/main" id="{96AAD2CA-B182-814D-87C1-BCCE554BF5E3}"/>
              </a:ext>
            </a:extLst>
          </p:cNvPr>
          <p:cNvSpPr txBox="1"/>
          <p:nvPr/>
        </p:nvSpPr>
        <p:spPr>
          <a:xfrm>
            <a:off x="5933525" y="1544626"/>
            <a:ext cx="5516189" cy="337614"/>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o</a:t>
            </a:r>
            <a:r>
              <a:rPr kumimoji="0" lang="en-US" b="0" i="0" u="none" strike="noStrike" kern="1200" cap="none" spc="0" normalizeH="0" baseline="0" noProof="0" dirty="0">
                <a:ln>
                  <a:noFill/>
                </a:ln>
                <a:solidFill>
                  <a:schemeClr val="bg1"/>
                </a:solidFill>
                <a:effectLst/>
                <a:uLnTx/>
                <a:uFillTx/>
                <a:latin typeface="+mn-lt"/>
                <a:cs typeface="+mn-cs"/>
              </a:rPr>
              <a:t>f research funding spent 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b="0" i="0" u="none" strike="noStrike" kern="1200" cap="none" spc="0" normalizeH="0" baseline="0" noProof="0" dirty="0">
                <a:ln>
                  <a:noFill/>
                </a:ln>
                <a:solidFill>
                  <a:schemeClr val="bg1"/>
                </a:solidFill>
                <a:effectLst/>
                <a:uLnTx/>
                <a:uFillTx/>
                <a:latin typeface="+mn-lt"/>
                <a:cs typeface="+mn-cs"/>
              </a:rPr>
              <a:t>community priorities</a:t>
            </a:r>
          </a:p>
        </p:txBody>
      </p:sp>
      <p:sp>
        <p:nvSpPr>
          <p:cNvPr id="17" name="Rectangle 16">
            <a:extLst>
              <a:ext uri="{FF2B5EF4-FFF2-40B4-BE49-F238E27FC236}">
                <a16:creationId xmlns:a16="http://schemas.microsoft.com/office/drawing/2014/main" id="{A1A73AFF-156D-0346-B89C-192CDD3019F5}"/>
              </a:ext>
            </a:extLst>
          </p:cNvPr>
          <p:cNvSpPr/>
          <p:nvPr/>
        </p:nvSpPr>
        <p:spPr>
          <a:xfrm>
            <a:off x="4209976" y="2282114"/>
            <a:ext cx="1723549"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1213</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a:extLst>
              <a:ext uri="{FF2B5EF4-FFF2-40B4-BE49-F238E27FC236}">
                <a16:creationId xmlns:a16="http://schemas.microsoft.com/office/drawing/2014/main" id="{F3A9E73A-FA80-344B-8882-8479CC4AD228}"/>
              </a:ext>
            </a:extLst>
          </p:cNvPr>
          <p:cNvSpPr/>
          <p:nvPr/>
        </p:nvSpPr>
        <p:spPr>
          <a:xfrm>
            <a:off x="4286921" y="3175325"/>
            <a:ext cx="156966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75%</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TextBox 20">
            <a:extLst>
              <a:ext uri="{FF2B5EF4-FFF2-40B4-BE49-F238E27FC236}">
                <a16:creationId xmlns:a16="http://schemas.microsoft.com/office/drawing/2014/main" id="{4475CDE7-CCF9-F144-8FB1-9B630CDEEB0D}"/>
              </a:ext>
            </a:extLst>
          </p:cNvPr>
          <p:cNvSpPr txBox="1"/>
          <p:nvPr/>
        </p:nvSpPr>
        <p:spPr>
          <a:xfrm>
            <a:off x="5933525" y="3322677"/>
            <a:ext cx="1723549" cy="3156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err="1">
                <a:solidFill>
                  <a:schemeClr val="bg1"/>
                </a:solidFill>
                <a:latin typeface="+mn-lt"/>
                <a:cs typeface="+mn-cs"/>
              </a:rPr>
              <a:t>fr</a:t>
            </a:r>
            <a:r>
              <a:rPr kumimoji="0" lang="en-US" b="0" i="0" u="none" strike="noStrike" kern="1200" cap="none" spc="0" normalizeH="0" baseline="0" noProof="0" dirty="0">
                <a:ln>
                  <a:noFill/>
                </a:ln>
                <a:solidFill>
                  <a:schemeClr val="bg1"/>
                </a:solidFill>
                <a:effectLst/>
                <a:uLnTx/>
                <a:uFillTx/>
                <a:latin typeface="+mn-lt"/>
                <a:cs typeface="+mn-cs"/>
              </a:rPr>
              <a:t>om the autistic community</a:t>
            </a:r>
          </a:p>
        </p:txBody>
      </p:sp>
      <p:sp>
        <p:nvSpPr>
          <p:cNvPr id="22" name="TextBox 21">
            <a:extLst>
              <a:ext uri="{FF2B5EF4-FFF2-40B4-BE49-F238E27FC236}">
                <a16:creationId xmlns:a16="http://schemas.microsoft.com/office/drawing/2014/main" id="{3CE5FB25-AEFE-574B-A034-D66C335E58EC}"/>
              </a:ext>
            </a:extLst>
          </p:cNvPr>
          <p:cNvSpPr txBox="1"/>
          <p:nvPr/>
        </p:nvSpPr>
        <p:spPr>
          <a:xfrm>
            <a:off x="5933525" y="2413946"/>
            <a:ext cx="1723549" cy="3156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people consulted</a:t>
            </a:r>
            <a:endParaRPr kumimoji="0" lang="en-US" b="0" i="0" u="none" strike="noStrike" kern="1200" cap="none" spc="0" normalizeH="0" baseline="0" noProof="0" dirty="0">
              <a:ln>
                <a:noFill/>
              </a:ln>
              <a:solidFill>
                <a:schemeClr val="bg1"/>
              </a:solidFill>
              <a:effectLst/>
              <a:uLnTx/>
              <a:uFillTx/>
              <a:latin typeface="+mn-lt"/>
              <a:cs typeface="+mn-cs"/>
            </a:endParaRPr>
          </a:p>
        </p:txBody>
      </p:sp>
    </p:spTree>
    <p:extLst>
      <p:ext uri="{BB962C8B-B14F-4D97-AF65-F5344CB8AC3E}">
        <p14:creationId xmlns:p14="http://schemas.microsoft.com/office/powerpoint/2010/main" val="1369056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799" y="436605"/>
            <a:ext cx="8284818" cy="1090443"/>
          </a:xfrm>
        </p:spPr>
        <p:txBody>
          <a:bodyPr/>
          <a:lstStyle/>
          <a:p>
            <a:r>
              <a:rPr lang="en-GB" dirty="0"/>
              <a:t>Citizen science can tell us how autistic people navigate the world around them </a:t>
            </a:r>
          </a:p>
        </p:txBody>
      </p:sp>
      <p:sp>
        <p:nvSpPr>
          <p:cNvPr id="9" name="TextBox 8">
            <a:extLst>
              <a:ext uri="{FF2B5EF4-FFF2-40B4-BE49-F238E27FC236}">
                <a16:creationId xmlns:a16="http://schemas.microsoft.com/office/drawing/2014/main" id="{170C2A42-A088-4AF8-AD9D-9F1FBC0C4C5A}"/>
              </a:ext>
            </a:extLst>
          </p:cNvPr>
          <p:cNvSpPr txBox="1"/>
          <p:nvPr/>
        </p:nvSpPr>
        <p:spPr>
          <a:xfrm>
            <a:off x="0" y="4091048"/>
            <a:ext cx="9511748" cy="1090443"/>
          </a:xfrm>
          <a:prstGeom prst="rect">
            <a:avLst/>
          </a:prstGeom>
          <a:noFill/>
        </p:spPr>
        <p:txBody>
          <a:bodyPr wrap="square" lIns="108000" tIns="0" rIns="0" bIns="72000" rtlCol="0" anchor="b">
            <a:noAutofit/>
          </a:bodyPr>
          <a:lstStyle/>
          <a:p>
            <a:r>
              <a:rPr lang="en-GB" sz="1400" u="sng" dirty="0">
                <a:solidFill>
                  <a:schemeClr val="bg1"/>
                </a:solidFill>
                <a:hlinkClick r:id="rId3">
                  <a:extLst>
                    <a:ext uri="{A12FA001-AC4F-418D-AE19-62706E023703}">
                      <ahyp:hlinkClr xmlns:ahyp="http://schemas.microsoft.com/office/drawing/2018/hyperlinkcolor" val="tx"/>
                    </a:ext>
                  </a:extLst>
                </a:hlinkClick>
              </a:rPr>
              <a:t>https://github.com/alan-turing-institute/AutisticaCitizenScience</a:t>
            </a:r>
            <a:endParaRPr lang="en-GB" sz="1400" u="sng" dirty="0">
              <a:solidFill>
                <a:schemeClr val="bg1"/>
              </a:solidFill>
            </a:endParaRPr>
          </a:p>
          <a:p>
            <a:r>
              <a:rPr lang="en-GB" sz="1400" u="sng" dirty="0">
                <a:solidFill>
                  <a:schemeClr val="bg1"/>
                </a:solidFill>
              </a:rPr>
              <a:t>/blob/master/project-management/A2_ValuesAndOutcomes.pdf</a:t>
            </a:r>
          </a:p>
          <a:p>
            <a:r>
              <a:rPr lang="en-GB" sz="1400" dirty="0" err="1">
                <a:solidFill>
                  <a:schemeClr val="bg1"/>
                </a:solidFill>
              </a:rPr>
              <a:t>Unsplash</a:t>
            </a:r>
            <a:r>
              <a:rPr lang="en-GB" sz="1400" dirty="0">
                <a:solidFill>
                  <a:schemeClr val="bg1"/>
                </a:solidFill>
              </a:rPr>
              <a:t> photo by Anna </a:t>
            </a:r>
            <a:r>
              <a:rPr lang="en-GB" sz="1400" dirty="0" err="1">
                <a:solidFill>
                  <a:schemeClr val="bg1"/>
                </a:solidFill>
              </a:rPr>
              <a:t>Dziubinska</a:t>
            </a:r>
            <a:endParaRPr lang="en-GB" sz="1400" dirty="0">
              <a:solidFill>
                <a:schemeClr val="bg1"/>
              </a:solidFill>
            </a:endParaRPr>
          </a:p>
        </p:txBody>
      </p:sp>
      <p:sp>
        <p:nvSpPr>
          <p:cNvPr id="13" name="TextBox 12">
            <a:extLst>
              <a:ext uri="{FF2B5EF4-FFF2-40B4-BE49-F238E27FC236}">
                <a16:creationId xmlns:a16="http://schemas.microsoft.com/office/drawing/2014/main" id="{BAEA4121-CDED-7B42-8ABB-47798A9551E3}"/>
              </a:ext>
            </a:extLst>
          </p:cNvPr>
          <p:cNvSpPr txBox="1"/>
          <p:nvPr/>
        </p:nvSpPr>
        <p:spPr>
          <a:xfrm>
            <a:off x="432698" y="1583090"/>
            <a:ext cx="2146379" cy="923330"/>
          </a:xfrm>
          <a:prstGeom prst="rect">
            <a:avLst/>
          </a:prstGeom>
          <a:noFill/>
        </p:spPr>
        <p:txBody>
          <a:bodyPr wrap="square" rtlCol="0">
            <a:spAutoFit/>
          </a:bodyPr>
          <a:lstStyle/>
          <a:p>
            <a:r>
              <a:rPr lang="en-US" b="1" dirty="0">
                <a:solidFill>
                  <a:schemeClr val="accent2">
                    <a:lumMod val="40000"/>
                    <a:lumOff val="60000"/>
                  </a:schemeClr>
                </a:solidFill>
              </a:rPr>
              <a:t>A citizen </a:t>
            </a:r>
          </a:p>
          <a:p>
            <a:r>
              <a:rPr lang="en-US" b="1" dirty="0">
                <a:solidFill>
                  <a:schemeClr val="accent2">
                    <a:lumMod val="40000"/>
                    <a:lumOff val="60000"/>
                  </a:schemeClr>
                </a:solidFill>
              </a:rPr>
              <a:t>science </a:t>
            </a:r>
          </a:p>
          <a:p>
            <a:r>
              <a:rPr lang="en-US" b="1" dirty="0">
                <a:solidFill>
                  <a:schemeClr val="accent2">
                    <a:lumMod val="40000"/>
                    <a:lumOff val="60000"/>
                  </a:schemeClr>
                </a:solidFill>
              </a:rPr>
              <a:t>platform</a:t>
            </a:r>
          </a:p>
        </p:txBody>
      </p:sp>
      <p:sp>
        <p:nvSpPr>
          <p:cNvPr id="14" name="TextBox 13">
            <a:extLst>
              <a:ext uri="{FF2B5EF4-FFF2-40B4-BE49-F238E27FC236}">
                <a16:creationId xmlns:a16="http://schemas.microsoft.com/office/drawing/2014/main" id="{31EB59C0-328E-7A46-8AFD-01EFB817837D}"/>
              </a:ext>
            </a:extLst>
          </p:cNvPr>
          <p:cNvSpPr txBox="1"/>
          <p:nvPr/>
        </p:nvSpPr>
        <p:spPr>
          <a:xfrm>
            <a:off x="6918579" y="1583090"/>
            <a:ext cx="2146379" cy="923330"/>
          </a:xfrm>
          <a:prstGeom prst="rect">
            <a:avLst/>
          </a:prstGeom>
          <a:noFill/>
        </p:spPr>
        <p:txBody>
          <a:bodyPr wrap="square" rtlCol="0">
            <a:spAutoFit/>
          </a:bodyPr>
          <a:lstStyle/>
          <a:p>
            <a:r>
              <a:rPr lang="en-US" b="1" dirty="0">
                <a:solidFill>
                  <a:schemeClr val="bg1">
                    <a:lumMod val="85000"/>
                  </a:schemeClr>
                </a:solidFill>
              </a:rPr>
              <a:t>A participatory science framework</a:t>
            </a:r>
          </a:p>
        </p:txBody>
      </p:sp>
      <p:sp>
        <p:nvSpPr>
          <p:cNvPr id="17" name="TextBox 16">
            <a:extLst>
              <a:ext uri="{FF2B5EF4-FFF2-40B4-BE49-F238E27FC236}">
                <a16:creationId xmlns:a16="http://schemas.microsoft.com/office/drawing/2014/main" id="{16C741B3-7BF9-0E48-8CD5-85F3BDB52E87}"/>
              </a:ext>
            </a:extLst>
          </p:cNvPr>
          <p:cNvSpPr txBox="1"/>
          <p:nvPr/>
        </p:nvSpPr>
        <p:spPr>
          <a:xfrm>
            <a:off x="431799" y="2767455"/>
            <a:ext cx="2146379" cy="1477328"/>
          </a:xfrm>
          <a:prstGeom prst="rect">
            <a:avLst/>
          </a:prstGeom>
          <a:noFill/>
        </p:spPr>
        <p:txBody>
          <a:bodyPr wrap="square" rtlCol="0">
            <a:spAutoFit/>
          </a:bodyPr>
          <a:lstStyle/>
          <a:p>
            <a:r>
              <a:rPr lang="en-US" b="1" dirty="0">
                <a:solidFill>
                  <a:schemeClr val="accent2">
                    <a:lumMod val="40000"/>
                    <a:lumOff val="60000"/>
                  </a:schemeClr>
                </a:solidFill>
              </a:rPr>
              <a:t>That can be adapted to answer other research questions. </a:t>
            </a:r>
          </a:p>
        </p:txBody>
      </p:sp>
      <p:sp>
        <p:nvSpPr>
          <p:cNvPr id="18" name="TextBox 17">
            <a:extLst>
              <a:ext uri="{FF2B5EF4-FFF2-40B4-BE49-F238E27FC236}">
                <a16:creationId xmlns:a16="http://schemas.microsoft.com/office/drawing/2014/main" id="{D876FC70-228D-FD4C-97C6-1AE3F781EE27}"/>
              </a:ext>
            </a:extLst>
          </p:cNvPr>
          <p:cNvSpPr txBox="1"/>
          <p:nvPr/>
        </p:nvSpPr>
        <p:spPr>
          <a:xfrm>
            <a:off x="6918578" y="2767455"/>
            <a:ext cx="2146379" cy="923330"/>
          </a:xfrm>
          <a:prstGeom prst="rect">
            <a:avLst/>
          </a:prstGeom>
          <a:noFill/>
        </p:spPr>
        <p:txBody>
          <a:bodyPr wrap="square" rtlCol="0">
            <a:spAutoFit/>
          </a:bodyPr>
          <a:lstStyle/>
          <a:p>
            <a:r>
              <a:rPr lang="en-US" b="1" dirty="0">
                <a:solidFill>
                  <a:schemeClr val="bg1">
                    <a:lumMod val="85000"/>
                  </a:schemeClr>
                </a:solidFill>
              </a:rPr>
              <a:t>That can be adapted for other projects.</a:t>
            </a:r>
          </a:p>
        </p:txBody>
      </p:sp>
      <p:pic>
        <p:nvPicPr>
          <p:cNvPr id="19" name="Picture 2">
            <a:extLst>
              <a:ext uri="{FF2B5EF4-FFF2-40B4-BE49-F238E27FC236}">
                <a16:creationId xmlns:a16="http://schemas.microsoft.com/office/drawing/2014/main" id="{BC3A8052-C6D6-FD49-85D4-C3AAC76B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 r="254"/>
          <a:stretch/>
        </p:blipFill>
        <p:spPr bwMode="auto">
          <a:xfrm>
            <a:off x="2409213" y="1575522"/>
            <a:ext cx="4075043" cy="27249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C659544-724E-D442-80A5-69A0C0DC843A}"/>
              </a:ext>
            </a:extLst>
          </p:cNvPr>
          <p:cNvSpPr txBox="1">
            <a:spLocks/>
          </p:cNvSpPr>
          <p:nvPr/>
        </p:nvSpPr>
        <p:spPr>
          <a:xfrm>
            <a:off x="472410" y="4569086"/>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a:p>
            <a:endParaRPr lang="en-US" dirty="0"/>
          </a:p>
        </p:txBody>
      </p:sp>
    </p:spTree>
    <p:extLst>
      <p:ext uri="{BB962C8B-B14F-4D97-AF65-F5344CB8AC3E}">
        <p14:creationId xmlns:p14="http://schemas.microsoft.com/office/powerpoint/2010/main" val="222616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Tree>
    <p:extLst>
      <p:ext uri="{BB962C8B-B14F-4D97-AF65-F5344CB8AC3E}">
        <p14:creationId xmlns:p14="http://schemas.microsoft.com/office/powerpoint/2010/main" val="157645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
        <p:nvSpPr>
          <p:cNvPr id="14" name="Text Placeholder 1">
            <a:extLst>
              <a:ext uri="{FF2B5EF4-FFF2-40B4-BE49-F238E27FC236}">
                <a16:creationId xmlns:a16="http://schemas.microsoft.com/office/drawing/2014/main" id="{8E6D5D90-52C9-46A3-98CB-DCAC5A2363AD}"/>
              </a:ext>
            </a:extLst>
          </p:cNvPr>
          <p:cNvSpPr txBox="1">
            <a:spLocks/>
          </p:cNvSpPr>
          <p:nvPr/>
        </p:nvSpPr>
        <p:spPr>
          <a:xfrm>
            <a:off x="3258457" y="1168298"/>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Educate </a:t>
            </a:r>
            <a:r>
              <a:rPr lang="en-GB" sz="2400" dirty="0">
                <a:solidFill>
                  <a:schemeClr val="bg1"/>
                </a:solidFill>
              </a:rPr>
              <a:t>neurotypical people to better support their autistic friends, family and colleagues</a:t>
            </a:r>
          </a:p>
        </p:txBody>
      </p:sp>
    </p:spTree>
    <p:extLst>
      <p:ext uri="{BB962C8B-B14F-4D97-AF65-F5344CB8AC3E}">
        <p14:creationId xmlns:p14="http://schemas.microsoft.com/office/powerpoint/2010/main" val="349005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
        <p:nvSpPr>
          <p:cNvPr id="14" name="Text Placeholder 1">
            <a:extLst>
              <a:ext uri="{FF2B5EF4-FFF2-40B4-BE49-F238E27FC236}">
                <a16:creationId xmlns:a16="http://schemas.microsoft.com/office/drawing/2014/main" id="{8E6D5D90-52C9-46A3-98CB-DCAC5A2363AD}"/>
              </a:ext>
            </a:extLst>
          </p:cNvPr>
          <p:cNvSpPr txBox="1">
            <a:spLocks/>
          </p:cNvSpPr>
          <p:nvPr/>
        </p:nvSpPr>
        <p:spPr>
          <a:xfrm>
            <a:off x="3258457" y="1168298"/>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Educate </a:t>
            </a:r>
            <a:r>
              <a:rPr lang="en-GB" sz="2400" dirty="0">
                <a:solidFill>
                  <a:schemeClr val="bg1"/>
                </a:solidFill>
              </a:rPr>
              <a:t>non-autistic people to better support their autistic friends, family and colleagues</a:t>
            </a:r>
          </a:p>
        </p:txBody>
      </p:sp>
      <p:sp>
        <p:nvSpPr>
          <p:cNvPr id="15" name="Text Placeholder 1">
            <a:extLst>
              <a:ext uri="{FF2B5EF4-FFF2-40B4-BE49-F238E27FC236}">
                <a16:creationId xmlns:a16="http://schemas.microsoft.com/office/drawing/2014/main" id="{E31C92CB-E68B-4C29-859C-C46A7E7D1650}"/>
              </a:ext>
            </a:extLst>
          </p:cNvPr>
          <p:cNvSpPr txBox="1">
            <a:spLocks/>
          </p:cNvSpPr>
          <p:nvPr/>
        </p:nvSpPr>
        <p:spPr>
          <a:xfrm>
            <a:off x="6085114" y="1168299"/>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Advise </a:t>
            </a:r>
            <a:r>
              <a:rPr lang="en-GB" sz="2400" dirty="0">
                <a:solidFill>
                  <a:schemeClr val="bg1"/>
                </a:solidFill>
              </a:rPr>
              <a:t>organisations on how they can design and adapt spaces to improve autistic people’s lives</a:t>
            </a:r>
          </a:p>
        </p:txBody>
      </p:sp>
      <p:sp>
        <p:nvSpPr>
          <p:cNvPr id="2" name="Rectangle 1">
            <a:extLst>
              <a:ext uri="{FF2B5EF4-FFF2-40B4-BE49-F238E27FC236}">
                <a16:creationId xmlns:a16="http://schemas.microsoft.com/office/drawing/2014/main" id="{CCC2564E-AFCC-EC4D-A4D4-C3F355EE9BA7}"/>
              </a:ext>
            </a:extLst>
          </p:cNvPr>
          <p:cNvSpPr/>
          <p:nvPr/>
        </p:nvSpPr>
        <p:spPr>
          <a:xfrm>
            <a:off x="5871936" y="4835722"/>
            <a:ext cx="3345788" cy="307777"/>
          </a:xfrm>
          <a:prstGeom prst="rect">
            <a:avLst/>
          </a:prstGeom>
        </p:spPr>
        <p:txBody>
          <a:bodyPr wrap="none">
            <a:spAutoFit/>
          </a:bodyPr>
          <a:lstStyle/>
          <a:p>
            <a:r>
              <a:rPr lang="en-US" sz="1400" dirty="0">
                <a:solidFill>
                  <a:schemeClr val="bg1"/>
                </a:solidFill>
              </a:rPr>
              <a:t>https://</a:t>
            </a:r>
            <a:r>
              <a:rPr lang="en-US" sz="1400" dirty="0" err="1">
                <a:solidFill>
                  <a:schemeClr val="bg1"/>
                </a:solidFill>
              </a:rPr>
              <a:t>doi.org</a:t>
            </a:r>
            <a:r>
              <a:rPr lang="en-US" sz="1400" dirty="0">
                <a:solidFill>
                  <a:schemeClr val="bg1"/>
                </a:solidFill>
              </a:rPr>
              <a:t>/</a:t>
            </a:r>
            <a:r>
              <a:rPr lang="en-GB" sz="1400" dirty="0">
                <a:solidFill>
                  <a:schemeClr val="bg1"/>
                </a:solidFill>
              </a:rPr>
              <a:t>10.5281/zenodo.3527696</a:t>
            </a:r>
          </a:p>
        </p:txBody>
      </p:sp>
    </p:spTree>
    <p:extLst>
      <p:ext uri="{BB962C8B-B14F-4D97-AF65-F5344CB8AC3E}">
        <p14:creationId xmlns:p14="http://schemas.microsoft.com/office/powerpoint/2010/main" val="40505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Harnessing the power of open source</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endParaRPr lang="en-GB" sz="1400" dirty="0">
              <a:solidFill>
                <a:schemeClr val="bg1"/>
              </a:solidFill>
            </a:endParaRP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pic>
        <p:nvPicPr>
          <p:cNvPr id="2" name="Online Media 1" descr="Screen Recording 2019-10-31 at 10.12.16.mov">
            <a:hlinkClick r:id="" action="ppaction://media"/>
            <a:extLst>
              <a:ext uri="{FF2B5EF4-FFF2-40B4-BE49-F238E27FC236}">
                <a16:creationId xmlns:a16="http://schemas.microsoft.com/office/drawing/2014/main" id="{721AAE16-A159-2446-A077-142ED2D84E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800" y="947753"/>
            <a:ext cx="5853522" cy="3660570"/>
          </a:xfrm>
          <a:prstGeom prst="rect">
            <a:avLst/>
          </a:prstGeom>
        </p:spPr>
      </p:pic>
      <p:pic>
        <p:nvPicPr>
          <p:cNvPr id="5" name="Picture 4">
            <a:extLst>
              <a:ext uri="{FF2B5EF4-FFF2-40B4-BE49-F238E27FC236}">
                <a16:creationId xmlns:a16="http://schemas.microsoft.com/office/drawing/2014/main" id="{2307FDD1-AA74-9B4B-BCDF-925D5B1F92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10092" y="1474344"/>
            <a:ext cx="2194812" cy="2194812"/>
          </a:xfrm>
          <a:prstGeom prst="rect">
            <a:avLst/>
          </a:prstGeom>
        </p:spPr>
      </p:pic>
      <p:sp>
        <p:nvSpPr>
          <p:cNvPr id="10" name="TextBox 9">
            <a:extLst>
              <a:ext uri="{FF2B5EF4-FFF2-40B4-BE49-F238E27FC236}">
                <a16:creationId xmlns:a16="http://schemas.microsoft.com/office/drawing/2014/main" id="{8404DC18-2C09-324E-8C09-73A755F315D1}"/>
              </a:ext>
            </a:extLst>
          </p:cNvPr>
          <p:cNvSpPr txBox="1"/>
          <p:nvPr/>
        </p:nvSpPr>
        <p:spPr>
          <a:xfrm>
            <a:off x="-2" y="4368913"/>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Tree>
    <p:extLst>
      <p:ext uri="{BB962C8B-B14F-4D97-AF65-F5344CB8AC3E}">
        <p14:creationId xmlns:p14="http://schemas.microsoft.com/office/powerpoint/2010/main" val="22203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Open source and community </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endParaRPr lang="en-GB" sz="1400" dirty="0">
              <a:solidFill>
                <a:schemeClr val="bg1"/>
              </a:solidFill>
            </a:endParaRP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pic>
        <p:nvPicPr>
          <p:cNvPr id="5" name="Picture 4">
            <a:extLst>
              <a:ext uri="{FF2B5EF4-FFF2-40B4-BE49-F238E27FC236}">
                <a16:creationId xmlns:a16="http://schemas.microsoft.com/office/drawing/2014/main" id="{2307FDD1-AA74-9B4B-BCDF-925D5B1F92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092" y="1474344"/>
            <a:ext cx="2194812" cy="2194812"/>
          </a:xfrm>
          <a:prstGeom prst="rect">
            <a:avLst/>
          </a:prstGeom>
        </p:spPr>
      </p:pic>
      <p:sp>
        <p:nvSpPr>
          <p:cNvPr id="10" name="TextBox 9">
            <a:extLst>
              <a:ext uri="{FF2B5EF4-FFF2-40B4-BE49-F238E27FC236}">
                <a16:creationId xmlns:a16="http://schemas.microsoft.com/office/drawing/2014/main" id="{8404DC18-2C09-324E-8C09-73A755F315D1}"/>
              </a:ext>
            </a:extLst>
          </p:cNvPr>
          <p:cNvSpPr txBox="1"/>
          <p:nvPr/>
        </p:nvSpPr>
        <p:spPr>
          <a:xfrm>
            <a:off x="-2" y="4368913"/>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pic>
        <p:nvPicPr>
          <p:cNvPr id="7" name="Picture 6" descr="A screenshot of a cell phone&#10;&#10;Description automatically generated">
            <a:extLst>
              <a:ext uri="{FF2B5EF4-FFF2-40B4-BE49-F238E27FC236}">
                <a16:creationId xmlns:a16="http://schemas.microsoft.com/office/drawing/2014/main" id="{2EC3373D-ABA7-8A46-90CF-883F9B328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51" y="1247861"/>
            <a:ext cx="2696411" cy="1609392"/>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92A222B-26F6-944B-8A19-A8D80E01E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2011" y="1014322"/>
            <a:ext cx="2428081" cy="1963554"/>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5985687A-A56D-2A46-9E85-AB45FCEFB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727" y="3098498"/>
            <a:ext cx="4081112" cy="1446726"/>
          </a:xfrm>
          <a:prstGeom prst="rect">
            <a:avLst/>
          </a:prstGeom>
        </p:spPr>
      </p:pic>
    </p:spTree>
    <p:extLst>
      <p:ext uri="{BB962C8B-B14F-4D97-AF65-F5344CB8AC3E}">
        <p14:creationId xmlns:p14="http://schemas.microsoft.com/office/powerpoint/2010/main" val="1416459951"/>
      </p:ext>
    </p:extLst>
  </p:cSld>
  <p:clrMapOvr>
    <a:masterClrMapping/>
  </p:clrMapOvr>
</p:sld>
</file>

<file path=ppt/theme/theme1.xml><?xml version="1.0" encoding="utf-8"?>
<a:theme xmlns:a="http://schemas.openxmlformats.org/drawingml/2006/main" name="Office Theme">
  <a:themeElements>
    <a:clrScheme name="Turing Presentation Palette">
      <a:dk1>
        <a:srgbClr val="1C1C1C"/>
      </a:dk1>
      <a:lt1>
        <a:sysClr val="window" lastClr="FFFFFF"/>
      </a:lt1>
      <a:dk2>
        <a:srgbClr val="404040"/>
      </a:dk2>
      <a:lt2>
        <a:srgbClr val="DEDEDE"/>
      </a:lt2>
      <a:accent1>
        <a:srgbClr val="00B0F0"/>
      </a:accent1>
      <a:accent2>
        <a:srgbClr val="0070C0"/>
      </a:accent2>
      <a:accent3>
        <a:srgbClr val="06CA7B"/>
      </a:accent3>
      <a:accent4>
        <a:srgbClr val="002060"/>
      </a:accent4>
      <a:accent5>
        <a:srgbClr val="7D02C2"/>
      </a:accent5>
      <a:accent6>
        <a:srgbClr val="FF007D"/>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The Alan Turing Master PPT with intro slides_widescreen_v3" id="{5DFD5C9A-0A2C-4E03-B4D8-1CB4749D4479}" vid="{9C62355F-E4EE-46CD-BECD-0FFB3DDDDA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AA62DCEA4FAE4394823B509BA2709F" ma:contentTypeVersion="" ma:contentTypeDescription="Create a new document." ma:contentTypeScope="" ma:versionID="f5f144880e0222ce0d875f5b6d538bcd">
  <xsd:schema xmlns:xsd="http://www.w3.org/2001/XMLSchema" xmlns:xs="http://www.w3.org/2001/XMLSchema" xmlns:p="http://schemas.microsoft.com/office/2006/metadata/properties" xmlns:ns2="ddc16f2e-ac79-420b-bf02-152a3fab2b22" xmlns:ns3="e5618448-e42b-40ea-80d2-fe7c2030a18b" targetNamespace="http://schemas.microsoft.com/office/2006/metadata/properties" ma:root="true" ma:fieldsID="d8f14032b450dcf0b5dfeee191d447cb" ns2:_="" ns3:_="">
    <xsd:import namespace="ddc16f2e-ac79-420b-bf02-152a3fab2b22"/>
    <xsd:import namespace="e5618448-e42b-40ea-80d2-fe7c2030a1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16f2e-ac79-420b-bf02-152a3fab2b2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18448-e42b-40ea-80d2-fe7c2030a1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D3EDB7-0ABD-4BC6-9C2A-32E4FC10473A}">
  <ds:schemaRefs>
    <ds:schemaRef ds:uri="http://purl.org/dc/elements/1.1/"/>
    <ds:schemaRef ds:uri="http://schemas.openxmlformats.org/package/2006/metadata/core-properties"/>
    <ds:schemaRef ds:uri="http://www.w3.org/XML/1998/namespace"/>
    <ds:schemaRef ds:uri="http://purl.org/dc/terms/"/>
    <ds:schemaRef ds:uri="e5618448-e42b-40ea-80d2-fe7c2030a18b"/>
    <ds:schemaRef ds:uri="http://schemas.microsoft.com/office/2006/documentManagement/types"/>
    <ds:schemaRef ds:uri="http://schemas.microsoft.com/office/2006/metadata/properties"/>
    <ds:schemaRef ds:uri="http://schemas.microsoft.com/office/infopath/2007/PartnerControls"/>
    <ds:schemaRef ds:uri="ddc16f2e-ac79-420b-bf02-152a3fab2b22"/>
    <ds:schemaRef ds:uri="http://purl.org/dc/dcmitype/"/>
  </ds:schemaRefs>
</ds:datastoreItem>
</file>

<file path=customXml/itemProps2.xml><?xml version="1.0" encoding="utf-8"?>
<ds:datastoreItem xmlns:ds="http://schemas.openxmlformats.org/officeDocument/2006/customXml" ds:itemID="{DAAED0E6-9361-461C-840A-554672395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16f2e-ac79-420b-bf02-152a3fab2b22"/>
    <ds:schemaRef ds:uri="e5618448-e42b-40ea-80d2-fe7c2030a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A361FC-9574-4D3A-922B-90EB7E3EAC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41954</TotalTime>
  <Words>2677</Words>
  <Application>Microsoft Macintosh PowerPoint</Application>
  <PresentationFormat>On-screen Show (16:9)</PresentationFormat>
  <Paragraphs>183</Paragraphs>
  <Slides>15</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Participatory Science to Empower: Building a Citizen Science Platform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Yellow Balloon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Alan Turing Institute</dc:title>
  <dc:creator>Sophie Mclvor</dc:creator>
  <cp:lastModifiedBy>Georgia Aitkenhead</cp:lastModifiedBy>
  <cp:revision>372</cp:revision>
  <cp:lastPrinted>2017-11-14T13:34:51Z</cp:lastPrinted>
  <dcterms:created xsi:type="dcterms:W3CDTF">2017-03-06T16:45:41Z</dcterms:created>
  <dcterms:modified xsi:type="dcterms:W3CDTF">2020-04-07T17:45:02Z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0x01010059AA62DCEA4FAE4394823B509BA2709F</vt:lpwstr>
  </property>
  <property fmtid="{D5CDD505-2E9C-101B-9397-08002B2CF9AE}" pid="3" name="Document Keywords">
    <vt:lpwstr/>
  </property>
</Properties>
</file>