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333" r:id="rId2"/>
    <p:sldId id="408" r:id="rId3"/>
    <p:sldId id="334" r:id="rId4"/>
    <p:sldId id="407" r:id="rId5"/>
    <p:sldId id="359" r:id="rId6"/>
    <p:sldId id="362" r:id="rId7"/>
    <p:sldId id="361" r:id="rId8"/>
    <p:sldId id="357" r:id="rId9"/>
    <p:sldId id="383" r:id="rId10"/>
    <p:sldId id="393" r:id="rId11"/>
    <p:sldId id="395" r:id="rId12"/>
    <p:sldId id="405" r:id="rId13"/>
    <p:sldId id="336" r:id="rId14"/>
    <p:sldId id="353" r:id="rId15"/>
    <p:sldId id="406" r:id="rId16"/>
    <p:sldId id="354" r:id="rId17"/>
    <p:sldId id="355" r:id="rId18"/>
    <p:sldId id="356" r:id="rId19"/>
    <p:sldId id="387" r:id="rId20"/>
    <p:sldId id="344" r:id="rId21"/>
    <p:sldId id="364" r:id="rId22"/>
    <p:sldId id="380" r:id="rId23"/>
    <p:sldId id="377" r:id="rId24"/>
    <p:sldId id="378" r:id="rId25"/>
    <p:sldId id="379" r:id="rId26"/>
    <p:sldId id="363" r:id="rId27"/>
    <p:sldId id="389" r:id="rId28"/>
    <p:sldId id="340" r:id="rId29"/>
    <p:sldId id="369" r:id="rId30"/>
    <p:sldId id="366" r:id="rId31"/>
    <p:sldId id="367" r:id="rId32"/>
    <p:sldId id="376" r:id="rId33"/>
    <p:sldId id="391" r:id="rId34"/>
    <p:sldId id="385" r:id="rId35"/>
    <p:sldId id="368" r:id="rId36"/>
    <p:sldId id="370" r:id="rId37"/>
    <p:sldId id="374" r:id="rId38"/>
    <p:sldId id="375" r:id="rId39"/>
    <p:sldId id="342" r:id="rId40"/>
  </p:sldIdLst>
  <p:sldSz cx="9144000" cy="6858000" type="screen4x3"/>
  <p:notesSz cx="6735763" cy="9866313"/>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pitchFamily="-10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4" charset="-128"/>
        <a:cs typeface="+mn-cs"/>
      </a:defRPr>
    </a:lvl5pPr>
    <a:lvl6pPr marL="2286000" algn="l" defTabSz="914400" rtl="0" eaLnBrk="1" latinLnBrk="0" hangingPunct="1">
      <a:defRPr kern="1200">
        <a:solidFill>
          <a:schemeClr val="tx1"/>
        </a:solidFill>
        <a:latin typeface="Arial" charset="0"/>
        <a:ea typeface="ＭＳ Ｐゴシック" pitchFamily="-104" charset="-128"/>
        <a:cs typeface="+mn-cs"/>
      </a:defRPr>
    </a:lvl6pPr>
    <a:lvl7pPr marL="2743200" algn="l" defTabSz="914400" rtl="0" eaLnBrk="1" latinLnBrk="0" hangingPunct="1">
      <a:defRPr kern="1200">
        <a:solidFill>
          <a:schemeClr val="tx1"/>
        </a:solidFill>
        <a:latin typeface="Arial" charset="0"/>
        <a:ea typeface="ＭＳ Ｐゴシック" pitchFamily="-104" charset="-128"/>
        <a:cs typeface="+mn-cs"/>
      </a:defRPr>
    </a:lvl7pPr>
    <a:lvl8pPr marL="3200400" algn="l" defTabSz="914400" rtl="0" eaLnBrk="1" latinLnBrk="0" hangingPunct="1">
      <a:defRPr kern="1200">
        <a:solidFill>
          <a:schemeClr val="tx1"/>
        </a:solidFill>
        <a:latin typeface="Arial" charset="0"/>
        <a:ea typeface="ＭＳ Ｐゴシック" pitchFamily="-104" charset="-128"/>
        <a:cs typeface="+mn-cs"/>
      </a:defRPr>
    </a:lvl8pPr>
    <a:lvl9pPr marL="3657600" algn="l" defTabSz="914400" rtl="0" eaLnBrk="1" latinLnBrk="0" hangingPunct="1">
      <a:defRPr kern="1200">
        <a:solidFill>
          <a:schemeClr val="tx1"/>
        </a:solidFill>
        <a:latin typeface="Arial" charset="0"/>
        <a:ea typeface="ＭＳ Ｐゴシック" pitchFamily="-104" charset="-128"/>
        <a:cs typeface="+mn-cs"/>
      </a:defRPr>
    </a:lvl9pPr>
  </p:defaultTextStyle>
  <p:extLst>
    <p:ext uri="{521415D9-36F7-43E2-AB2F-B90AF26B5E84}">
      <p14:sectionLst xmlns:p14="http://schemas.microsoft.com/office/powerpoint/2010/main">
        <p14:section name="Standardabschnitt" id="{1CCD5A6C-E386-49E5-8934-0012BB49D2E5}">
          <p14:sldIdLst>
            <p14:sldId id="333"/>
            <p14:sldId id="408"/>
            <p14:sldId id="334"/>
          </p14:sldIdLst>
        </p14:section>
        <p14:section name="Großlandschaften" id="{21F3D47F-9B84-45F4-98AA-711089D7F86B}">
          <p14:sldIdLst>
            <p14:sldId id="407"/>
            <p14:sldId id="359"/>
            <p14:sldId id="362"/>
            <p14:sldId id="361"/>
            <p14:sldId id="357"/>
            <p14:sldId id="383"/>
            <p14:sldId id="393"/>
            <p14:sldId id="395"/>
          </p14:sldIdLst>
        </p14:section>
        <p14:section name="Von der Geologie zur den Großlandschaften" id="{477E882E-6D34-4FBD-A565-6EBA92B6BEF6}">
          <p14:sldIdLst>
            <p14:sldId id="405"/>
            <p14:sldId id="336"/>
            <p14:sldId id="353"/>
            <p14:sldId id="406"/>
            <p14:sldId id="354"/>
            <p14:sldId id="355"/>
            <p14:sldId id="356"/>
            <p14:sldId id="387"/>
            <p14:sldId id="344"/>
          </p14:sldIdLst>
        </p14:section>
        <p14:section name="Klima" id="{DEE36405-326C-446F-A5A9-D304FEA981F9}">
          <p14:sldIdLst>
            <p14:sldId id="364"/>
            <p14:sldId id="380"/>
            <p14:sldId id="377"/>
            <p14:sldId id="378"/>
            <p14:sldId id="379"/>
          </p14:sldIdLst>
        </p14:section>
        <p14:section name="Fauna &amp; FLora" id="{F4CD3C22-5773-4BDE-A17A-257FF5483E65}">
          <p14:sldIdLst>
            <p14:sldId id="363"/>
            <p14:sldId id="389"/>
            <p14:sldId id="340"/>
          </p14:sldIdLst>
        </p14:section>
        <p14:section name="Gewässer" id="{4AA9FA87-22FE-423A-9645-4C5F6F7CB896}">
          <p14:sldIdLst>
            <p14:sldId id="369"/>
            <p14:sldId id="366"/>
            <p14:sldId id="367"/>
            <p14:sldId id="376"/>
            <p14:sldId id="391"/>
            <p14:sldId id="385"/>
          </p14:sldIdLst>
        </p14:section>
        <p14:section name="Grundwasser" id="{1A4B2299-1866-49A9-B983-C7A1CE7C85A9}">
          <p14:sldIdLst>
            <p14:sldId id="368"/>
            <p14:sldId id="370"/>
          </p14:sldIdLst>
        </p14:section>
        <p14:section name="Luft(güte)" id="{463D2B42-DF3F-4ADF-A147-4AD15E0EFF4F}">
          <p14:sldIdLst>
            <p14:sldId id="374"/>
            <p14:sldId id="375"/>
          </p14:sldIdLst>
        </p14:section>
        <p14:section name="Outlook" id="{ACEE0C0D-8DD6-46D6-BCEF-7C6861BACBC2}">
          <p14:sldIdLst>
            <p14:sldId id="3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l-Michael Höferl" initials="K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823"/>
    <a:srgbClr val="0099FF"/>
    <a:srgbClr val="001E3C"/>
    <a:srgbClr val="000000"/>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24" autoAdjust="0"/>
    <p:restoredTop sz="62355" autoAdjust="0"/>
  </p:normalViewPr>
  <p:slideViewPr>
    <p:cSldViewPr snapToObjects="1">
      <p:cViewPr varScale="1">
        <p:scale>
          <a:sx n="98" d="100"/>
          <a:sy n="98" d="100"/>
        </p:scale>
        <p:origin x="446" y="77"/>
      </p:cViewPr>
      <p:guideLst>
        <p:guide orient="horz" pos="2160"/>
        <p:guide pos="2880"/>
      </p:guideLst>
    </p:cSldViewPr>
  </p:slideViewPr>
  <p:outlineViewPr>
    <p:cViewPr>
      <p:scale>
        <a:sx n="33" d="100"/>
        <a:sy n="33" d="100"/>
      </p:scale>
      <p:origin x="0" y="7284"/>
    </p:cViewPr>
  </p:outlineViewPr>
  <p:notesTextViewPr>
    <p:cViewPr>
      <p:scale>
        <a:sx n="150" d="100"/>
        <a:sy n="150" d="100"/>
      </p:scale>
      <p:origin x="0" y="0"/>
    </p:cViewPr>
  </p:notesTextViewPr>
  <p:sorterViewPr>
    <p:cViewPr varScale="1">
      <p:scale>
        <a:sx n="1" d="1"/>
        <a:sy n="1" d="1"/>
      </p:scale>
      <p:origin x="0" y="-18222"/>
    </p:cViewPr>
  </p:sorterViewPr>
  <p:notesViewPr>
    <p:cSldViewPr snapToObjects="1">
      <p:cViewPr>
        <p:scale>
          <a:sx n="150" d="100"/>
          <a:sy n="150" d="100"/>
        </p:scale>
        <p:origin x="12" y="42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815375" y="1"/>
            <a:ext cx="2918830" cy="493315"/>
          </a:xfrm>
          <a:prstGeom prst="rect">
            <a:avLst/>
          </a:prstGeom>
        </p:spPr>
        <p:txBody>
          <a:bodyPr vert="horz" lIns="90751" tIns="45376" rIns="90751" bIns="45376" rtlCol="0"/>
          <a:lstStyle>
            <a:lvl1pPr algn="r">
              <a:defRPr sz="1100"/>
            </a:lvl1pPr>
          </a:lstStyle>
          <a:p>
            <a:fld id="{00409FC4-61F4-4970-A640-5B07E8A6213E}" type="datetimeFigureOut">
              <a:rPr lang="de-AT" smtClean="0"/>
              <a:pPr/>
              <a:t>29.07.2020</a:t>
            </a:fld>
            <a:endParaRPr lang="de-AT" dirty="0"/>
          </a:p>
        </p:txBody>
      </p:sp>
      <p:sp>
        <p:nvSpPr>
          <p:cNvPr id="4" name="Fußzeilenplatzhalter 3"/>
          <p:cNvSpPr>
            <a:spLocks noGrp="1"/>
          </p:cNvSpPr>
          <p:nvPr>
            <p:ph type="ftr" sz="quarter" idx="2"/>
          </p:nvPr>
        </p:nvSpPr>
        <p:spPr>
          <a:xfrm>
            <a:off x="2" y="9371286"/>
            <a:ext cx="2918830" cy="493315"/>
          </a:xfrm>
          <a:prstGeom prst="rect">
            <a:avLst/>
          </a:prstGeom>
        </p:spPr>
        <p:txBody>
          <a:bodyPr vert="horz" lIns="90751" tIns="45376" rIns="90751" bIns="45376" rtlCol="0" anchor="b"/>
          <a:lstStyle>
            <a:lvl1pPr algn="l">
              <a:defRPr sz="1100"/>
            </a:lvl1pPr>
          </a:lstStyle>
          <a:p>
            <a:r>
              <a:rPr lang="de-AT" dirty="0"/>
              <a:t>KMH</a:t>
            </a:r>
          </a:p>
        </p:txBody>
      </p:sp>
      <p:sp>
        <p:nvSpPr>
          <p:cNvPr id="5" name="Foliennummernplatzhalter 4"/>
          <p:cNvSpPr>
            <a:spLocks noGrp="1"/>
          </p:cNvSpPr>
          <p:nvPr>
            <p:ph type="sldNum" sz="quarter" idx="3"/>
          </p:nvPr>
        </p:nvSpPr>
        <p:spPr>
          <a:xfrm>
            <a:off x="3815375" y="9371286"/>
            <a:ext cx="2918830" cy="493315"/>
          </a:xfrm>
          <a:prstGeom prst="rect">
            <a:avLst/>
          </a:prstGeom>
        </p:spPr>
        <p:txBody>
          <a:bodyPr vert="horz" lIns="90751" tIns="45376" rIns="90751" bIns="45376" rtlCol="0" anchor="b"/>
          <a:lstStyle>
            <a:lvl1pPr algn="r">
              <a:defRPr sz="1100"/>
            </a:lvl1pPr>
          </a:lstStyle>
          <a:p>
            <a:fld id="{CD1EC9DE-968F-4124-AC99-8AE59BE1BCAA}" type="slidenum">
              <a:rPr lang="de-AT" smtClean="0"/>
              <a:pPr/>
              <a:t>‹Nr.›</a:t>
            </a:fld>
            <a:endParaRPr lang="de-AT" dirty="0"/>
          </a:p>
        </p:txBody>
      </p:sp>
      <p:sp>
        <p:nvSpPr>
          <p:cNvPr id="6" name="Datumsplatzhalter 2"/>
          <p:cNvSpPr txBox="1">
            <a:spLocks/>
          </p:cNvSpPr>
          <p:nvPr/>
        </p:nvSpPr>
        <p:spPr>
          <a:xfrm>
            <a:off x="28768" y="1"/>
            <a:ext cx="2918830" cy="493315"/>
          </a:xfrm>
          <a:prstGeom prst="rect">
            <a:avLst/>
          </a:prstGeom>
        </p:spPr>
        <p:txBody>
          <a:bodyPr vert="horz" lIns="90751" tIns="45376" rIns="90751" bIns="45376" rtlCol="0"/>
          <a:lstStyle>
            <a:defPPr>
              <a:defRPr lang="de-DE"/>
            </a:defPPr>
            <a:lvl1pPr algn="r" defTabSz="457200" rtl="0" fontAlgn="base">
              <a:spcBef>
                <a:spcPct val="0"/>
              </a:spcBef>
              <a:spcAft>
                <a:spcPct val="0"/>
              </a:spcAft>
              <a:defRPr sz="1200" kern="1200">
                <a:solidFill>
                  <a:schemeClr val="tx1"/>
                </a:solidFill>
                <a:latin typeface="Arial" charset="0"/>
                <a:ea typeface="ＭＳ Ｐゴシック" pitchFamily="-10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4" charset="-128"/>
                <a:cs typeface="+mn-cs"/>
              </a:defRPr>
            </a:lvl5pPr>
            <a:lvl6pPr marL="2286000" algn="l" defTabSz="914400" rtl="0" eaLnBrk="1" latinLnBrk="0" hangingPunct="1">
              <a:defRPr kern="1200">
                <a:solidFill>
                  <a:schemeClr val="tx1"/>
                </a:solidFill>
                <a:latin typeface="Arial" charset="0"/>
                <a:ea typeface="ＭＳ Ｐゴシック" pitchFamily="-104" charset="-128"/>
                <a:cs typeface="+mn-cs"/>
              </a:defRPr>
            </a:lvl6pPr>
            <a:lvl7pPr marL="2743200" algn="l" defTabSz="914400" rtl="0" eaLnBrk="1" latinLnBrk="0" hangingPunct="1">
              <a:defRPr kern="1200">
                <a:solidFill>
                  <a:schemeClr val="tx1"/>
                </a:solidFill>
                <a:latin typeface="Arial" charset="0"/>
                <a:ea typeface="ＭＳ Ｐゴシック" pitchFamily="-104" charset="-128"/>
                <a:cs typeface="+mn-cs"/>
              </a:defRPr>
            </a:lvl7pPr>
            <a:lvl8pPr marL="3200400" algn="l" defTabSz="914400" rtl="0" eaLnBrk="1" latinLnBrk="0" hangingPunct="1">
              <a:defRPr kern="1200">
                <a:solidFill>
                  <a:schemeClr val="tx1"/>
                </a:solidFill>
                <a:latin typeface="Arial" charset="0"/>
                <a:ea typeface="ＭＳ Ｐゴシック" pitchFamily="-104" charset="-128"/>
                <a:cs typeface="+mn-cs"/>
              </a:defRPr>
            </a:lvl8pPr>
            <a:lvl9pPr marL="3657600" algn="l" defTabSz="914400" rtl="0" eaLnBrk="1" latinLnBrk="0" hangingPunct="1">
              <a:defRPr kern="1200">
                <a:solidFill>
                  <a:schemeClr val="tx1"/>
                </a:solidFill>
                <a:latin typeface="Arial" charset="0"/>
                <a:ea typeface="ＭＳ Ｐゴシック" pitchFamily="-104" charset="-128"/>
                <a:cs typeface="+mn-cs"/>
              </a:defRPr>
            </a:lvl9pPr>
          </a:lstStyle>
          <a:p>
            <a:pPr algn="l"/>
            <a:r>
              <a:rPr lang="de-AT" dirty="0"/>
              <a:t>VU Techniken wiss. Arbeitens</a:t>
            </a:r>
          </a:p>
        </p:txBody>
      </p:sp>
    </p:spTree>
    <p:extLst>
      <p:ext uri="{BB962C8B-B14F-4D97-AF65-F5344CB8AC3E}">
        <p14:creationId xmlns:p14="http://schemas.microsoft.com/office/powerpoint/2010/main" val="4161444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18830" cy="493315"/>
          </a:xfrm>
          <a:prstGeom prst="rect">
            <a:avLst/>
          </a:prstGeom>
        </p:spPr>
        <p:txBody>
          <a:bodyPr vert="horz" lIns="90751" tIns="45376" rIns="90751" bIns="45376" rtlCol="0"/>
          <a:lstStyle>
            <a:lvl1pPr algn="l">
              <a:defRPr sz="1100"/>
            </a:lvl1pPr>
          </a:lstStyle>
          <a:p>
            <a:endParaRPr lang="de-AT" dirty="0"/>
          </a:p>
        </p:txBody>
      </p:sp>
      <p:sp>
        <p:nvSpPr>
          <p:cNvPr id="3" name="Datumsplatzhalter 2"/>
          <p:cNvSpPr>
            <a:spLocks noGrp="1"/>
          </p:cNvSpPr>
          <p:nvPr>
            <p:ph type="dt" idx="1"/>
          </p:nvPr>
        </p:nvSpPr>
        <p:spPr>
          <a:xfrm>
            <a:off x="3815375" y="1"/>
            <a:ext cx="2918830" cy="493315"/>
          </a:xfrm>
          <a:prstGeom prst="rect">
            <a:avLst/>
          </a:prstGeom>
        </p:spPr>
        <p:txBody>
          <a:bodyPr vert="horz" lIns="90751" tIns="45376" rIns="90751" bIns="45376" rtlCol="0"/>
          <a:lstStyle>
            <a:lvl1pPr algn="r">
              <a:defRPr sz="1100"/>
            </a:lvl1pPr>
          </a:lstStyle>
          <a:p>
            <a:fld id="{32C1AC8B-CEB6-403D-8F77-2050842C44F2}" type="datetimeFigureOut">
              <a:rPr lang="de-AT" smtClean="0"/>
              <a:pPr/>
              <a:t>29.07.2020</a:t>
            </a:fld>
            <a:endParaRPr lang="de-AT" dirty="0"/>
          </a:p>
        </p:txBody>
      </p:sp>
      <p:sp>
        <p:nvSpPr>
          <p:cNvPr id="4" name="Folienbildplatzhalt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751" tIns="45376" rIns="90751" bIns="45376" rtlCol="0" anchor="ctr"/>
          <a:lstStyle/>
          <a:p>
            <a:endParaRPr lang="de-AT" dirty="0"/>
          </a:p>
        </p:txBody>
      </p:sp>
      <p:sp>
        <p:nvSpPr>
          <p:cNvPr id="5" name="Notizenplatzhalter 4"/>
          <p:cNvSpPr>
            <a:spLocks noGrp="1"/>
          </p:cNvSpPr>
          <p:nvPr>
            <p:ph type="body" sz="quarter" idx="3"/>
          </p:nvPr>
        </p:nvSpPr>
        <p:spPr>
          <a:xfrm>
            <a:off x="673577" y="4686499"/>
            <a:ext cx="5388610" cy="4439841"/>
          </a:xfrm>
          <a:prstGeom prst="rect">
            <a:avLst/>
          </a:prstGeom>
        </p:spPr>
        <p:txBody>
          <a:bodyPr vert="horz" lIns="90751" tIns="45376" rIns="90751" bIns="45376"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2" y="9371286"/>
            <a:ext cx="2918830" cy="493315"/>
          </a:xfrm>
          <a:prstGeom prst="rect">
            <a:avLst/>
          </a:prstGeom>
        </p:spPr>
        <p:txBody>
          <a:bodyPr vert="horz" lIns="90751" tIns="45376" rIns="90751" bIns="45376" rtlCol="0" anchor="b"/>
          <a:lstStyle>
            <a:lvl1pPr algn="l">
              <a:defRPr sz="1100"/>
            </a:lvl1pPr>
          </a:lstStyle>
          <a:p>
            <a:endParaRPr lang="de-AT" dirty="0"/>
          </a:p>
        </p:txBody>
      </p:sp>
      <p:sp>
        <p:nvSpPr>
          <p:cNvPr id="7" name="Foliennummernplatzhalter 6"/>
          <p:cNvSpPr>
            <a:spLocks noGrp="1"/>
          </p:cNvSpPr>
          <p:nvPr>
            <p:ph type="sldNum" sz="quarter" idx="5"/>
          </p:nvPr>
        </p:nvSpPr>
        <p:spPr>
          <a:xfrm>
            <a:off x="3815375" y="9371286"/>
            <a:ext cx="2918830" cy="493315"/>
          </a:xfrm>
          <a:prstGeom prst="rect">
            <a:avLst/>
          </a:prstGeom>
        </p:spPr>
        <p:txBody>
          <a:bodyPr vert="horz" lIns="90751" tIns="45376" rIns="90751" bIns="45376" rtlCol="0" anchor="b"/>
          <a:lstStyle>
            <a:lvl1pPr algn="r">
              <a:defRPr sz="1100"/>
            </a:lvl1pPr>
          </a:lstStyle>
          <a:p>
            <a:fld id="{B134760B-3763-4458-991D-CD3579C771E2}" type="slidenum">
              <a:rPr lang="de-AT" smtClean="0"/>
              <a:pPr/>
              <a:t>‹Nr.›</a:t>
            </a:fld>
            <a:endParaRPr lang="de-AT" dirty="0"/>
          </a:p>
        </p:txBody>
      </p:sp>
    </p:spTree>
    <p:extLst>
      <p:ext uri="{BB962C8B-B14F-4D97-AF65-F5344CB8AC3E}">
        <p14:creationId xmlns:p14="http://schemas.microsoft.com/office/powerpoint/2010/main" val="295661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a:t>
            </a:fld>
            <a:endParaRPr lang="de-AT" dirty="0"/>
          </a:p>
        </p:txBody>
      </p:sp>
    </p:spTree>
    <p:extLst>
      <p:ext uri="{BB962C8B-B14F-4D97-AF65-F5344CB8AC3E}">
        <p14:creationId xmlns:p14="http://schemas.microsoft.com/office/powerpoint/2010/main" val="3711027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11</a:t>
            </a:fld>
            <a:endParaRPr lang="de-AT" dirty="0"/>
          </a:p>
        </p:txBody>
      </p:sp>
    </p:spTree>
    <p:extLst>
      <p:ext uri="{BB962C8B-B14F-4D97-AF65-F5344CB8AC3E}">
        <p14:creationId xmlns:p14="http://schemas.microsoft.com/office/powerpoint/2010/main" val="274619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B134760B-3763-4458-991D-CD3579C771E2}" type="slidenum">
              <a:rPr lang="de-AT" smtClean="0"/>
              <a:pPr/>
              <a:t>12</a:t>
            </a:fld>
            <a:endParaRPr lang="de-AT" dirty="0"/>
          </a:p>
        </p:txBody>
      </p:sp>
    </p:spTree>
    <p:extLst>
      <p:ext uri="{BB962C8B-B14F-4D97-AF65-F5344CB8AC3E}">
        <p14:creationId xmlns:p14="http://schemas.microsoft.com/office/powerpoint/2010/main" val="11144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2 Entwicklungen:</a:t>
            </a:r>
          </a:p>
          <a:p>
            <a:pPr marL="0" indent="0">
              <a:buFont typeface="Arial" charset="0"/>
              <a:buNone/>
            </a:pPr>
            <a:endParaRPr lang="de-AT" baseline="0" dirty="0"/>
          </a:p>
          <a:p>
            <a:pPr marL="0" indent="0">
              <a:buFont typeface="Arial" charset="0"/>
              <a:buNone/>
            </a:pPr>
            <a:r>
              <a:rPr lang="de-AT" baseline="0" dirty="0"/>
              <a:t># Rückgang Landwirtschaft &amp; Wachstum Wald</a:t>
            </a:r>
          </a:p>
          <a:p>
            <a:pPr marL="0" indent="0">
              <a:buFont typeface="Arial" charset="0"/>
              <a:buNone/>
            </a:pPr>
            <a:r>
              <a:rPr lang="de-AT" baseline="0" dirty="0"/>
              <a:t># Verteilung der Siedlungsflächen</a:t>
            </a:r>
          </a:p>
          <a:p>
            <a:pPr marL="0" indent="0">
              <a:buFont typeface="Arial" charset="0"/>
              <a:buNone/>
            </a:pPr>
            <a:endParaRPr lang="de-AT" baseline="0" dirty="0"/>
          </a:p>
          <a:p>
            <a:pPr marL="0" indent="0">
              <a:buFont typeface="Arial" charset="0"/>
              <a:buNone/>
            </a:pPr>
            <a:r>
              <a:rPr lang="de-AT" dirty="0"/>
              <a:t>Verbindung:</a:t>
            </a:r>
          </a:p>
          <a:p>
            <a:pPr marL="0" indent="0">
              <a:buFont typeface="Arial" charset="0"/>
              <a:buNone/>
            </a:pPr>
            <a:r>
              <a:rPr lang="de-AT" dirty="0"/>
              <a:t>	+ Alpen</a:t>
            </a:r>
          </a:p>
          <a:p>
            <a:pPr marL="0" indent="0">
              <a:buFont typeface="Arial" charset="0"/>
              <a:buNone/>
            </a:pPr>
            <a:r>
              <a:rPr lang="de-AT" dirty="0"/>
              <a:t>	+ Granit- und </a:t>
            </a:r>
            <a:r>
              <a:rPr lang="de-AT" dirty="0" err="1"/>
              <a:t>Gneishochland</a:t>
            </a:r>
            <a:endParaRPr lang="de-AT" dirty="0"/>
          </a:p>
          <a:p>
            <a:pPr marL="0" indent="0">
              <a:buFont typeface="Arial" charset="0"/>
              <a:buNone/>
            </a:pPr>
            <a:r>
              <a:rPr lang="de-AT" dirty="0"/>
              <a:t>	+ Wiener Becken</a:t>
            </a:r>
          </a:p>
          <a:p>
            <a:pPr marL="0" indent="0">
              <a:buFont typeface="Arial" charset="0"/>
              <a:buNone/>
            </a:pPr>
            <a:r>
              <a:rPr lang="de-AT" dirty="0"/>
              <a:t>	+ </a:t>
            </a:r>
            <a:r>
              <a:rPr lang="de-AT" dirty="0" err="1"/>
              <a:t>Vorläner</a:t>
            </a:r>
            <a:r>
              <a:rPr lang="de-AT" baseline="0" dirty="0"/>
              <a:t> im O und SO: </a:t>
            </a:r>
            <a:r>
              <a:rPr lang="de-AT" baseline="0" dirty="0" err="1"/>
              <a:t>pannonische</a:t>
            </a:r>
            <a:r>
              <a:rPr lang="de-AT" baseline="0" dirty="0"/>
              <a:t> Tiefebene</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13</a:t>
            </a:fld>
            <a:endParaRPr lang="de-AT" dirty="0"/>
          </a:p>
        </p:txBody>
      </p:sp>
    </p:spTree>
    <p:extLst>
      <p:ext uri="{BB962C8B-B14F-4D97-AF65-F5344CB8AC3E}">
        <p14:creationId xmlns:p14="http://schemas.microsoft.com/office/powerpoint/2010/main" val="4049710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Konnex: Deckengliederung Österreichs – zentrale Stellung der</a:t>
            </a:r>
            <a:r>
              <a:rPr lang="de-AT" baseline="0" dirty="0"/>
              <a:t> Alpen</a:t>
            </a:r>
            <a:endParaRPr lang="de-AT" dirty="0"/>
          </a:p>
          <a:p>
            <a:endParaRPr lang="de-AT" dirty="0"/>
          </a:p>
          <a:p>
            <a:r>
              <a:rPr lang="de-AT" dirty="0"/>
              <a:t># Böhmische Masse = Granit &amp; </a:t>
            </a:r>
            <a:r>
              <a:rPr lang="de-AT" dirty="0" err="1"/>
              <a:t>Gneishochland</a:t>
            </a:r>
            <a:endParaRPr lang="de-AT" dirty="0"/>
          </a:p>
          <a:p>
            <a:endParaRPr lang="de-AT" dirty="0"/>
          </a:p>
          <a:p>
            <a:r>
              <a:rPr lang="de-AT" dirty="0"/>
              <a:t># Wiener Becken = Einsturzbecken – Mur-Mürz-Störung</a:t>
            </a:r>
          </a:p>
          <a:p>
            <a:endParaRPr lang="de-AT" dirty="0"/>
          </a:p>
          <a:p>
            <a:r>
              <a:rPr lang="de-AT" dirty="0"/>
              <a:t># pannonisches Becken = Vorländer im Osten und Südosten</a:t>
            </a:r>
          </a:p>
        </p:txBody>
      </p:sp>
      <p:sp>
        <p:nvSpPr>
          <p:cNvPr id="4" name="Foliennummernplatzhalter 3"/>
          <p:cNvSpPr>
            <a:spLocks noGrp="1"/>
          </p:cNvSpPr>
          <p:nvPr>
            <p:ph type="sldNum" sz="quarter" idx="10"/>
          </p:nvPr>
        </p:nvSpPr>
        <p:spPr/>
        <p:txBody>
          <a:bodyPr/>
          <a:lstStyle/>
          <a:p>
            <a:fld id="{B134760B-3763-4458-991D-CD3579C771E2}" type="slidenum">
              <a:rPr lang="de-AT" smtClean="0"/>
              <a:pPr/>
              <a:t>14</a:t>
            </a:fld>
            <a:endParaRPr lang="de-AT" dirty="0"/>
          </a:p>
        </p:txBody>
      </p:sp>
    </p:spTree>
    <p:extLst>
      <p:ext uri="{BB962C8B-B14F-4D97-AF65-F5344CB8AC3E}">
        <p14:creationId xmlns:p14="http://schemas.microsoft.com/office/powerpoint/2010/main" val="2069796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 Hochgebirge: </a:t>
            </a:r>
            <a:r>
              <a:rPr lang="de-AT" sz="1200" b="0" i="0" kern="1200" dirty="0">
                <a:solidFill>
                  <a:schemeClr val="tx1"/>
                </a:solidFill>
                <a:effectLst/>
                <a:latin typeface="+mn-lt"/>
                <a:ea typeface="+mn-ea"/>
                <a:cs typeface="+mn-cs"/>
              </a:rPr>
              <a:t>Innsbruck vom Birgitzköpflhaus (</a:t>
            </a:r>
            <a:r>
              <a:rPr lang="de-AT" sz="1200" b="0" i="0" kern="1200" dirty="0" err="1">
                <a:solidFill>
                  <a:schemeClr val="tx1"/>
                </a:solidFill>
                <a:effectLst/>
                <a:latin typeface="+mn-lt"/>
                <a:ea typeface="+mn-ea"/>
                <a:cs typeface="+mn-cs"/>
              </a:rPr>
              <a:t>Kalkkögel</a:t>
            </a:r>
            <a:r>
              <a:rPr lang="de-AT" sz="1200" b="0" i="0" kern="1200" dirty="0">
                <a:solidFill>
                  <a:schemeClr val="tx1"/>
                </a:solidFill>
                <a:effectLst/>
                <a:latin typeface="+mn-lt"/>
                <a:ea typeface="+mn-ea"/>
                <a:cs typeface="+mn-cs"/>
              </a:rPr>
              <a:t>)</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Von Mittelmeer – Monaco – Frankreich bis Österreich (2/3 der Fläche)</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Unterschiedliche Gliederungen:</a:t>
            </a:r>
          </a:p>
          <a:p>
            <a:r>
              <a:rPr lang="de-AT" sz="1200" b="0" i="0" kern="1200" dirty="0">
                <a:solidFill>
                  <a:schemeClr val="tx1"/>
                </a:solidFill>
                <a:effectLst/>
                <a:latin typeface="+mn-lt"/>
                <a:ea typeface="+mn-ea"/>
                <a:cs typeface="+mn-cs"/>
              </a:rPr>
              <a:t>	- Ost-Westalpen: geologisch</a:t>
            </a:r>
          </a:p>
          <a:p>
            <a:r>
              <a:rPr lang="de-AT" sz="1200" b="0" i="0" kern="1200" dirty="0">
                <a:solidFill>
                  <a:schemeClr val="tx1"/>
                </a:solidFill>
                <a:effectLst/>
                <a:latin typeface="+mn-lt"/>
                <a:ea typeface="+mn-ea"/>
                <a:cs typeface="+mn-cs"/>
              </a:rPr>
              <a:t>	-</a:t>
            </a:r>
            <a:r>
              <a:rPr lang="de-AT" sz="1200" b="0" i="0" kern="1200" baseline="0" dirty="0">
                <a:solidFill>
                  <a:schemeClr val="tx1"/>
                </a:solidFill>
                <a:effectLst/>
                <a:latin typeface="+mn-lt"/>
                <a:ea typeface="+mn-ea"/>
                <a:cs typeface="+mn-cs"/>
              </a:rPr>
              <a:t> Nord-, Zentral- &amp; Südalpen</a:t>
            </a:r>
          </a:p>
          <a:p>
            <a:endParaRPr lang="de-AT" sz="1200" b="0" i="0" kern="1200" baseline="0" dirty="0">
              <a:solidFill>
                <a:schemeClr val="tx1"/>
              </a:solidFill>
              <a:effectLst/>
              <a:latin typeface="+mn-lt"/>
              <a:ea typeface="+mn-ea"/>
              <a:cs typeface="+mn-cs"/>
            </a:endParaRPr>
          </a:p>
          <a:p>
            <a:r>
              <a:rPr lang="de-AT" sz="1200" b="0" i="0" kern="1200" baseline="0" dirty="0">
                <a:solidFill>
                  <a:schemeClr val="tx1"/>
                </a:solidFill>
                <a:effectLst/>
                <a:latin typeface="+mn-lt"/>
                <a:ea typeface="+mn-ea"/>
                <a:cs typeface="+mn-cs"/>
              </a:rPr>
              <a:t>----------------------------------------------------------------------------------</a:t>
            </a:r>
          </a:p>
          <a:p>
            <a:endParaRPr lang="de-AT" sz="1200" b="0" i="0" kern="1200" dirty="0">
              <a:solidFill>
                <a:schemeClr val="tx1"/>
              </a:solidFill>
              <a:effectLst/>
              <a:latin typeface="+mn-lt"/>
              <a:ea typeface="+mn-ea"/>
              <a:cs typeface="+mn-cs"/>
            </a:endParaRPr>
          </a:p>
          <a:p>
            <a:r>
              <a:rPr lang="de-AT" sz="1200" b="1" i="0" kern="1200" dirty="0">
                <a:solidFill>
                  <a:schemeClr val="tx1"/>
                </a:solidFill>
                <a:effectLst/>
                <a:latin typeface="+mn-lt"/>
                <a:ea typeface="+mn-ea"/>
                <a:cs typeface="+mn-cs"/>
              </a:rPr>
              <a:t># Mittelgebirge: Granit- &amp; </a:t>
            </a:r>
            <a:r>
              <a:rPr lang="de-AT" sz="1200" b="1" i="0" kern="1200" dirty="0" err="1">
                <a:solidFill>
                  <a:schemeClr val="tx1"/>
                </a:solidFill>
                <a:effectLst/>
                <a:latin typeface="+mn-lt"/>
                <a:ea typeface="+mn-ea"/>
                <a:cs typeface="+mn-cs"/>
              </a:rPr>
              <a:t>Gneishochland</a:t>
            </a:r>
            <a:r>
              <a:rPr lang="de-AT" sz="1200" b="1" i="0" kern="1200" dirty="0">
                <a:solidFill>
                  <a:schemeClr val="tx1"/>
                </a:solidFill>
                <a:effectLst/>
                <a:latin typeface="+mn-lt"/>
                <a:ea typeface="+mn-ea"/>
                <a:cs typeface="+mn-cs"/>
              </a:rPr>
              <a:t> = Böhmische Masse</a:t>
            </a:r>
          </a:p>
          <a:p>
            <a:endParaRPr lang="de-AT" sz="1200" b="1"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südliche Böhmerwald-Ausläufer im (Zentral-)Mühlviertel bis Waldviertel</a:t>
            </a:r>
          </a:p>
          <a:p>
            <a:endParaRPr lang="de-A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i="0" kern="1200" dirty="0">
                <a:solidFill>
                  <a:schemeClr val="tx1"/>
                </a:solidFill>
                <a:effectLst/>
                <a:latin typeface="+mn-lt"/>
                <a:ea typeface="+mn-ea"/>
                <a:cs typeface="+mn-cs"/>
              </a:rPr>
              <a:t>* „gewisse“ Reliefenergie: geringer als Hochgebirge aber &gt;</a:t>
            </a:r>
            <a:r>
              <a:rPr lang="de-AT" sz="1200" b="0" i="0" kern="1200" baseline="0" dirty="0">
                <a:solidFill>
                  <a:schemeClr val="tx1"/>
                </a:solidFill>
                <a:effectLst/>
                <a:latin typeface="+mn-lt"/>
                <a:ea typeface="+mn-ea"/>
                <a:cs typeface="+mn-cs"/>
              </a:rPr>
              <a:t> Hügelland</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Nördlich der Donau &amp; Westlich d </a:t>
            </a:r>
            <a:r>
              <a:rPr lang="de-AT" sz="1200" b="0" i="0" kern="1200" dirty="0" err="1">
                <a:solidFill>
                  <a:schemeClr val="tx1"/>
                </a:solidFill>
                <a:effectLst/>
                <a:latin typeface="+mn-lt"/>
                <a:ea typeface="+mn-ea"/>
                <a:cs typeface="+mn-cs"/>
              </a:rPr>
              <a:t>Karpartenvorlands</a:t>
            </a:r>
            <a:endParaRPr lang="de-AT" sz="1200" b="0" i="0" kern="1200" dirty="0">
              <a:solidFill>
                <a:schemeClr val="tx1"/>
              </a:solidFill>
              <a:effectLst/>
              <a:latin typeface="+mn-lt"/>
              <a:ea typeface="+mn-ea"/>
              <a:cs typeface="+mn-cs"/>
            </a:endParaRP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AUT-Anteil Böhmische Masse; abgetragenes</a:t>
            </a:r>
            <a:r>
              <a:rPr lang="de-AT" sz="1200" b="0" i="0" kern="1200" baseline="0" dirty="0">
                <a:solidFill>
                  <a:schemeClr val="tx1"/>
                </a:solidFill>
                <a:effectLst/>
                <a:latin typeface="+mn-lt"/>
                <a:ea typeface="+mn-ea"/>
                <a:cs typeface="+mn-cs"/>
              </a:rPr>
              <a:t> Gebirge = Rumpflandschaft</a:t>
            </a:r>
            <a:endParaRPr lang="de-AT" sz="1200" b="0" i="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16</a:t>
            </a:fld>
            <a:endParaRPr lang="de-AT" dirty="0"/>
          </a:p>
        </p:txBody>
      </p:sp>
    </p:spTree>
    <p:extLst>
      <p:ext uri="{BB962C8B-B14F-4D97-AF65-F5344CB8AC3E}">
        <p14:creationId xmlns:p14="http://schemas.microsoft.com/office/powerpoint/2010/main" val="2289341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 (Alpen- &amp;)</a:t>
            </a:r>
            <a:r>
              <a:rPr lang="de-AT" b="1" baseline="0" dirty="0"/>
              <a:t> </a:t>
            </a:r>
            <a:r>
              <a:rPr lang="de-AT" b="1" dirty="0"/>
              <a:t>Karpartenvorland:</a:t>
            </a:r>
            <a:r>
              <a:rPr lang="de-AT" b="1" baseline="0" dirty="0"/>
              <a:t> </a:t>
            </a:r>
            <a:r>
              <a:rPr lang="de-AT" sz="1200" b="0" i="0" kern="1200" dirty="0">
                <a:solidFill>
                  <a:schemeClr val="tx1"/>
                </a:solidFill>
                <a:effectLst/>
                <a:latin typeface="+mn-lt"/>
                <a:ea typeface="+mn-ea"/>
                <a:cs typeface="+mn-cs"/>
              </a:rPr>
              <a:t>Gebmannsberg, Bezirk Korneuburg</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 Karparten:</a:t>
            </a:r>
            <a:r>
              <a:rPr lang="de-AT" sz="1200" b="0" i="0" kern="1200" baseline="0" dirty="0">
                <a:solidFill>
                  <a:schemeClr val="tx1"/>
                </a:solidFill>
                <a:effectLst/>
                <a:latin typeface="+mn-lt"/>
                <a:ea typeface="+mn-ea"/>
                <a:cs typeface="+mn-cs"/>
              </a:rPr>
              <a:t> Wiener Becken &amp; Granit- &amp; Gneishochland</a:t>
            </a:r>
          </a:p>
          <a:p>
            <a:r>
              <a:rPr lang="de-AT" sz="1200" b="0" i="0" kern="1200" baseline="0" dirty="0">
                <a:solidFill>
                  <a:schemeClr val="tx1"/>
                </a:solidFill>
                <a:effectLst/>
                <a:latin typeface="+mn-lt"/>
                <a:ea typeface="+mn-ea"/>
                <a:cs typeface="+mn-cs"/>
              </a:rPr>
              <a:t>	- Alpenvorland: Donau &amp; Alpen</a:t>
            </a:r>
          </a:p>
          <a:p>
            <a:endParaRPr lang="de-AT" sz="1200" b="0" i="0" kern="1200" baseline="0" dirty="0">
              <a:solidFill>
                <a:schemeClr val="tx1"/>
              </a:solidFill>
              <a:effectLst/>
              <a:latin typeface="+mn-lt"/>
              <a:ea typeface="+mn-ea"/>
              <a:cs typeface="+mn-cs"/>
            </a:endParaRPr>
          </a:p>
          <a:p>
            <a:r>
              <a:rPr lang="de-AT" sz="1200" b="0" i="0" kern="1200" baseline="0" dirty="0">
                <a:solidFill>
                  <a:schemeClr val="tx1"/>
                </a:solidFill>
                <a:effectLst/>
                <a:latin typeface="+mn-lt"/>
                <a:ea typeface="+mn-ea"/>
                <a:cs typeface="+mn-cs"/>
              </a:rPr>
              <a:t>* Sammeltrog gefüllt mit Abtragungsschutt der jungen Alpen → Molasse als Ablagerung des Tertiärs (Schotter &amp; Sande)</a:t>
            </a:r>
          </a:p>
          <a:p>
            <a:endParaRPr lang="de-AT" sz="1200" b="0" i="0" kern="1200" baseline="0" dirty="0">
              <a:solidFill>
                <a:schemeClr val="tx1"/>
              </a:solidFill>
              <a:effectLst/>
              <a:latin typeface="+mn-lt"/>
              <a:ea typeface="+mn-ea"/>
              <a:cs typeface="+mn-cs"/>
            </a:endParaRPr>
          </a:p>
          <a:p>
            <a:r>
              <a:rPr lang="de-AT" sz="1200" b="0" i="0" kern="1200" baseline="0" dirty="0">
                <a:solidFill>
                  <a:schemeClr val="tx1"/>
                </a:solidFill>
                <a:effectLst/>
                <a:latin typeface="+mn-lt"/>
                <a:ea typeface="+mn-ea"/>
                <a:cs typeface="+mn-cs"/>
              </a:rPr>
              <a:t>* Schlier als feinsandige Seichtwasserbildung: Weinviertel &amp; Rutschungen</a:t>
            </a:r>
          </a:p>
        </p:txBody>
      </p:sp>
      <p:sp>
        <p:nvSpPr>
          <p:cNvPr id="4" name="Foliennummernplatzhalter 3"/>
          <p:cNvSpPr>
            <a:spLocks noGrp="1"/>
          </p:cNvSpPr>
          <p:nvPr>
            <p:ph type="sldNum" sz="quarter" idx="10"/>
          </p:nvPr>
        </p:nvSpPr>
        <p:spPr/>
        <p:txBody>
          <a:bodyPr/>
          <a:lstStyle/>
          <a:p>
            <a:fld id="{B134760B-3763-4458-991D-CD3579C771E2}" type="slidenum">
              <a:rPr lang="de-AT" smtClean="0"/>
              <a:pPr/>
              <a:t>17</a:t>
            </a:fld>
            <a:endParaRPr lang="de-AT" dirty="0"/>
          </a:p>
        </p:txBody>
      </p:sp>
    </p:spTree>
    <p:extLst>
      <p:ext uri="{BB962C8B-B14F-4D97-AF65-F5344CB8AC3E}">
        <p14:creationId xmlns:p14="http://schemas.microsoft.com/office/powerpoint/2010/main" val="311140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1" i="0" kern="1200" dirty="0">
                <a:solidFill>
                  <a:schemeClr val="tx1"/>
                </a:solidFill>
                <a:effectLst/>
                <a:latin typeface="+mn-lt"/>
                <a:ea typeface="+mn-ea"/>
                <a:cs typeface="+mn-cs"/>
              </a:rPr>
              <a:t># Wiener Becken:</a:t>
            </a:r>
            <a:r>
              <a:rPr lang="de-AT" sz="1200" b="1" i="0" kern="1200" baseline="0" dirty="0">
                <a:solidFill>
                  <a:schemeClr val="tx1"/>
                </a:solidFill>
                <a:effectLst/>
                <a:latin typeface="+mn-lt"/>
                <a:ea typeface="+mn-ea"/>
                <a:cs typeface="+mn-cs"/>
              </a:rPr>
              <a:t> </a:t>
            </a:r>
            <a:r>
              <a:rPr lang="de-AT" sz="1200" b="0" i="0" kern="1200" dirty="0">
                <a:solidFill>
                  <a:schemeClr val="tx1"/>
                </a:solidFill>
                <a:effectLst/>
                <a:latin typeface="+mn-lt"/>
                <a:ea typeface="+mn-ea"/>
                <a:cs typeface="+mn-cs"/>
              </a:rPr>
              <a:t>Marchniederung nahe der Mündung der March in die Donau (rechts Thebener Kogel = Ausläufer Karpaten)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kern="1200" dirty="0">
              <a:solidFill>
                <a:schemeClr val="tx1"/>
              </a:solidFill>
              <a:effectLst/>
              <a:latin typeface="+mn-lt"/>
              <a:ea typeface="+mn-ea"/>
              <a:cs typeface="+mn-cs"/>
            </a:endParaRPr>
          </a:p>
          <a:p>
            <a:r>
              <a:rPr lang="de-AT" sz="1200" b="0" i="0" kern="1200" baseline="0" dirty="0">
                <a:solidFill>
                  <a:schemeClr val="tx1"/>
                </a:solidFill>
                <a:effectLst/>
                <a:latin typeface="+mn-lt"/>
                <a:ea typeface="+mn-ea"/>
                <a:cs typeface="+mn-cs"/>
              </a:rPr>
              <a:t>* geologisch junges tektonisches Einbruchsbecken und Sedimentbecken</a:t>
            </a:r>
          </a:p>
          <a:p>
            <a:r>
              <a:rPr lang="de-AT" sz="1200" b="0" i="0" kern="1200" baseline="0" dirty="0">
                <a:solidFill>
                  <a:schemeClr val="tx1"/>
                </a:solidFill>
                <a:effectLst/>
                <a:latin typeface="+mn-lt"/>
                <a:ea typeface="+mn-ea"/>
                <a:cs typeface="+mn-cs"/>
              </a:rPr>
              <a:t>zwischen Alpen, Karpaten und der Pannonischen Tiefebene.</a:t>
            </a:r>
            <a:endParaRPr lang="de-A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 Durch Bruchlinien begrenzt (SW): Steiermark &amp; Burgenland „Thermenlinie“ = Mur-Mürz-Störung</a:t>
            </a:r>
            <a:endParaRPr lang="de-A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i="0" kern="1200" dirty="0">
                <a:solidFill>
                  <a:schemeClr val="tx1"/>
                </a:solidFill>
                <a:effectLst/>
                <a:latin typeface="+mn-lt"/>
                <a:ea typeface="+mn-ea"/>
                <a:cs typeface="+mn-cs"/>
              </a:rPr>
              <a:t>* Durch Donau</a:t>
            </a:r>
            <a:r>
              <a:rPr lang="de-AT" sz="1200" b="0" i="0" kern="1200" baseline="0" dirty="0">
                <a:solidFill>
                  <a:schemeClr val="tx1"/>
                </a:solidFill>
                <a:effectLst/>
                <a:latin typeface="+mn-lt"/>
                <a:ea typeface="+mn-ea"/>
                <a:cs typeface="+mn-cs"/>
              </a:rPr>
              <a:t> zweigeteilt:</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	- Nördlich: Weinviertel &amp; Marchfeld</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	- Südlich: Wienerwald, Leithagebirge</a:t>
            </a:r>
            <a:r>
              <a:rPr lang="de-AT" baseline="0" dirty="0"/>
              <a:t> &amp; Semmering</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a:t>
            </a:r>
          </a:p>
          <a:p>
            <a:endParaRPr lang="de-AT" sz="1200" b="0" i="0" kern="1200" dirty="0">
              <a:solidFill>
                <a:schemeClr val="tx1"/>
              </a:solidFill>
              <a:effectLst/>
              <a:latin typeface="+mn-lt"/>
              <a:ea typeface="+mn-ea"/>
              <a:cs typeface="+mn-cs"/>
            </a:endParaRPr>
          </a:p>
          <a:p>
            <a:r>
              <a:rPr lang="de-AT" sz="1200" b="1" i="0" kern="1200" dirty="0">
                <a:solidFill>
                  <a:schemeClr val="tx1"/>
                </a:solidFill>
                <a:effectLst/>
                <a:latin typeface="+mn-lt"/>
                <a:ea typeface="+mn-ea"/>
                <a:cs typeface="+mn-cs"/>
              </a:rPr>
              <a:t>#Vorländer im Osten &amp; Südosten: </a:t>
            </a:r>
            <a:r>
              <a:rPr lang="de-AT" sz="1200" b="0" i="0" kern="1200" dirty="0">
                <a:solidFill>
                  <a:schemeClr val="tx1"/>
                </a:solidFill>
                <a:effectLst/>
                <a:latin typeface="+mn-lt"/>
                <a:ea typeface="+mn-ea"/>
                <a:cs typeface="+mn-cs"/>
              </a:rPr>
              <a:t>Übergang Alpen in Pannonische Tiefebene (Bild: Oberwart</a:t>
            </a:r>
            <a:r>
              <a:rPr lang="de-AT" sz="1200" b="0" i="0" kern="1200" baseline="0" dirty="0">
                <a:solidFill>
                  <a:schemeClr val="tx1"/>
                </a:solidFill>
                <a:effectLst/>
                <a:latin typeface="+mn-lt"/>
                <a:ea typeface="+mn-ea"/>
                <a:cs typeface="+mn-cs"/>
              </a:rPr>
              <a:t> 1995 Franz Fuchs)</a:t>
            </a:r>
          </a:p>
          <a:p>
            <a:endParaRPr lang="de-AT" sz="1200" b="0" i="0" kern="1200" baseline="0" dirty="0">
              <a:solidFill>
                <a:schemeClr val="tx1"/>
              </a:solidFill>
              <a:effectLst/>
              <a:latin typeface="+mn-lt"/>
              <a:ea typeface="+mn-ea"/>
              <a:cs typeface="+mn-cs"/>
            </a:endParaRPr>
          </a:p>
          <a:p>
            <a:pPr marL="0" indent="0">
              <a:buFont typeface="Arial" charset="0"/>
              <a:buNone/>
            </a:pPr>
            <a:r>
              <a:rPr lang="de-AT" sz="1200" b="0" i="0" kern="1200" baseline="0" dirty="0">
                <a:solidFill>
                  <a:schemeClr val="tx1"/>
                </a:solidFill>
                <a:effectLst/>
                <a:latin typeface="+mn-lt"/>
                <a:ea typeface="+mn-ea"/>
                <a:cs typeface="+mn-cs"/>
              </a:rPr>
              <a:t>	+ Schotterplatten Quartär</a:t>
            </a:r>
          </a:p>
          <a:p>
            <a:pPr marL="0" indent="0">
              <a:buFont typeface="Arial" charset="0"/>
              <a:buNone/>
            </a:pPr>
            <a:r>
              <a:rPr lang="de-AT" sz="1200" b="0" i="0" kern="1200" baseline="0" dirty="0">
                <a:solidFill>
                  <a:schemeClr val="tx1"/>
                </a:solidFill>
                <a:effectLst/>
                <a:latin typeface="+mn-lt"/>
                <a:ea typeface="+mn-ea"/>
                <a:cs typeface="+mn-cs"/>
              </a:rPr>
              <a:t>	+ Steirisches Hügelland: Vulkanismus (4 Mio Jahren: Oberpliozän) BSP: Güssing</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18</a:t>
            </a:fld>
            <a:endParaRPr lang="de-AT" dirty="0"/>
          </a:p>
        </p:txBody>
      </p:sp>
    </p:spTree>
    <p:extLst>
      <p:ext uri="{BB962C8B-B14F-4D97-AF65-F5344CB8AC3E}">
        <p14:creationId xmlns:p14="http://schemas.microsoft.com/office/powerpoint/2010/main" val="311140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Hemerobie:</a:t>
            </a:r>
            <a:r>
              <a:rPr lang="de-AT" baseline="0" dirty="0"/>
              <a:t> Einfluss des Menschen auf Natur</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19</a:t>
            </a:fld>
            <a:endParaRPr lang="de-AT" dirty="0"/>
          </a:p>
        </p:txBody>
      </p:sp>
    </p:spTree>
    <p:extLst>
      <p:ext uri="{BB962C8B-B14F-4D97-AF65-F5344CB8AC3E}">
        <p14:creationId xmlns:p14="http://schemas.microsoft.com/office/powerpoint/2010/main" val="143157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2018: knapp über 10 ha/d</a:t>
            </a:r>
          </a:p>
          <a:p>
            <a:endParaRPr lang="de-AT" dirty="0"/>
          </a:p>
          <a:p>
            <a:r>
              <a:rPr lang="de-AT" dirty="0"/>
              <a:t>http://www.umweltbundesamt.at/umweltsituation/raumordnung/rp_flaecheninanspruchnahme/</a:t>
            </a:r>
          </a:p>
        </p:txBody>
      </p:sp>
      <p:sp>
        <p:nvSpPr>
          <p:cNvPr id="4" name="Foliennummernplatzhalter 3"/>
          <p:cNvSpPr>
            <a:spLocks noGrp="1"/>
          </p:cNvSpPr>
          <p:nvPr>
            <p:ph type="sldNum" sz="quarter" idx="10"/>
          </p:nvPr>
        </p:nvSpPr>
        <p:spPr/>
        <p:txBody>
          <a:bodyPr/>
          <a:lstStyle/>
          <a:p>
            <a:fld id="{B134760B-3763-4458-991D-CD3579C771E2}" type="slidenum">
              <a:rPr lang="de-AT" smtClean="0"/>
              <a:pPr/>
              <a:t>20</a:t>
            </a:fld>
            <a:endParaRPr lang="de-AT" dirty="0"/>
          </a:p>
        </p:txBody>
      </p:sp>
    </p:spTree>
    <p:extLst>
      <p:ext uri="{BB962C8B-B14F-4D97-AF65-F5344CB8AC3E}">
        <p14:creationId xmlns:p14="http://schemas.microsoft.com/office/powerpoint/2010/main" val="193479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 alpines Klima:</a:t>
            </a:r>
          </a:p>
          <a:p>
            <a:pPr marL="0" indent="0">
              <a:buFont typeface="Arial" charset="0"/>
              <a:buNone/>
            </a:pPr>
            <a:r>
              <a:rPr lang="de-AT" dirty="0"/>
              <a:t>	+ Kurze Sommer, lange Winter</a:t>
            </a:r>
          </a:p>
          <a:p>
            <a:pPr marL="0" indent="0">
              <a:buFont typeface="Arial" charset="0"/>
              <a:buNone/>
            </a:pPr>
            <a:r>
              <a:rPr lang="de-AT" dirty="0"/>
              <a:t>	+ Nordrand: max. Niederschläge</a:t>
            </a:r>
          </a:p>
          <a:p>
            <a:pPr marL="0" indent="0">
              <a:buFont typeface="Arial" charset="0"/>
              <a:buNone/>
            </a:pPr>
            <a:r>
              <a:rPr lang="de-AT" dirty="0"/>
              <a:t>	+ Niederschläge</a:t>
            </a:r>
            <a:r>
              <a:rPr lang="de-AT" baseline="0" dirty="0"/>
              <a:t> nehmen mit Höhe zu → „trockene“ Täler</a:t>
            </a:r>
          </a:p>
          <a:p>
            <a:pPr marL="171450" indent="-171450">
              <a:buFont typeface="Arial" charset="0"/>
              <a:buChar char="•"/>
            </a:pPr>
            <a:endParaRPr lang="de-AT" baseline="0" dirty="0"/>
          </a:p>
          <a:p>
            <a:pPr marL="0" indent="0">
              <a:buFont typeface="Arial" charset="0"/>
              <a:buNone/>
            </a:pPr>
            <a:r>
              <a:rPr lang="de-AT" b="1" baseline="0" dirty="0"/>
              <a:t># Mitteleuropäisches Übergangsklima: BÖHMISCHE MASSE &amp; ALPENVORLAND</a:t>
            </a:r>
          </a:p>
          <a:p>
            <a:pPr marL="0" indent="0">
              <a:buFont typeface="Arial" charset="0"/>
              <a:buNone/>
            </a:pPr>
            <a:r>
              <a:rPr lang="de-AT" baseline="0" dirty="0"/>
              <a:t>	+ Häufige Winde aus W &amp; NW</a:t>
            </a:r>
          </a:p>
          <a:p>
            <a:pPr marL="0" indent="0">
              <a:buFont typeface="Arial" charset="0"/>
              <a:buNone/>
            </a:pPr>
            <a:r>
              <a:rPr lang="de-AT" baseline="0" dirty="0"/>
              <a:t>	+ Feuchte → Regen</a:t>
            </a:r>
          </a:p>
          <a:p>
            <a:pPr marL="0" indent="0">
              <a:buFont typeface="Arial" charset="0"/>
              <a:buNone/>
            </a:pPr>
            <a:r>
              <a:rPr lang="de-AT" baseline="0" dirty="0"/>
              <a:t>	+ Alpenvorland: Niederschläge nehmen nach Osten hin ab</a:t>
            </a:r>
          </a:p>
          <a:p>
            <a:pPr marL="0" indent="0">
              <a:buFont typeface="Arial" charset="0"/>
              <a:buNone/>
            </a:pPr>
            <a:r>
              <a:rPr lang="de-AT" baseline="0" dirty="0"/>
              <a:t>	+ Granit &amp; Gneishochland: Höhenlage → kälter &amp; feuchter als Alpenvorland</a:t>
            </a:r>
          </a:p>
          <a:p>
            <a:pPr marL="171450" indent="-171450">
              <a:buFont typeface="Arial" charset="0"/>
              <a:buChar char="•"/>
            </a:pPr>
            <a:endParaRPr lang="de-AT" baseline="0" dirty="0"/>
          </a:p>
          <a:p>
            <a:pPr marL="0" indent="0">
              <a:buFont typeface="Arial" charset="0"/>
              <a:buNone/>
            </a:pPr>
            <a:r>
              <a:rPr lang="de-AT" b="1" baseline="0" dirty="0"/>
              <a:t># Pannonisches Klima: </a:t>
            </a:r>
            <a:r>
              <a:rPr lang="de-AT" baseline="0" dirty="0"/>
              <a:t>Kontinentaler Einfluss – WIENER BECKEN</a:t>
            </a:r>
          </a:p>
          <a:p>
            <a:pPr marL="0" indent="0">
              <a:buFont typeface="Arial" charset="0"/>
              <a:buNone/>
            </a:pPr>
            <a:r>
              <a:rPr lang="de-AT" baseline="0" dirty="0"/>
              <a:t>	+ Sommer heiß &amp; trocken</a:t>
            </a:r>
          </a:p>
          <a:p>
            <a:pPr marL="0" indent="0">
              <a:buFont typeface="Arial" charset="0"/>
              <a:buNone/>
            </a:pPr>
            <a:r>
              <a:rPr lang="de-AT" baseline="0" dirty="0"/>
              <a:t>	+ Winter kalt &amp; schneereich</a:t>
            </a:r>
          </a:p>
          <a:p>
            <a:pPr marL="171450" lvl="0" indent="-171450">
              <a:buFont typeface="Arial" charset="0"/>
              <a:buChar char="•"/>
            </a:pPr>
            <a:endParaRPr lang="de-AT" baseline="0" dirty="0"/>
          </a:p>
          <a:p>
            <a:pPr marL="0" lvl="0" indent="0">
              <a:buFont typeface="Arial" charset="0"/>
              <a:buNone/>
            </a:pPr>
            <a:r>
              <a:rPr lang="de-AT" b="1" baseline="0" dirty="0"/>
              <a:t># Illyrisches Klima </a:t>
            </a:r>
            <a:r>
              <a:rPr lang="de-AT" baseline="0" dirty="0"/>
              <a:t>Einfluss Mittelmeer: VORLÄNDER O &amp; SO</a:t>
            </a:r>
          </a:p>
          <a:p>
            <a:pPr marL="0" lvl="0" indent="0">
              <a:buFont typeface="Arial" charset="0"/>
              <a:buNone/>
            </a:pPr>
            <a:r>
              <a:rPr lang="de-AT" baseline="0" dirty="0"/>
              <a:t>	+ Mehr Sonnentage als RestAUT</a:t>
            </a:r>
          </a:p>
          <a:p>
            <a:pPr marL="0" lvl="0" indent="0">
              <a:buFont typeface="Arial" charset="0"/>
              <a:buNone/>
            </a:pPr>
            <a:r>
              <a:rPr lang="de-AT" baseline="0" dirty="0"/>
              <a:t>	+ Milder Herbst</a:t>
            </a:r>
          </a:p>
          <a:p>
            <a:pPr marL="0" lvl="0" indent="0">
              <a:buFont typeface="Arial" charset="0"/>
              <a:buNone/>
            </a:pPr>
            <a:r>
              <a:rPr lang="de-AT" baseline="0" dirty="0"/>
              <a:t>	+ Starke Niederschläge im Winter vom Mittelmeer</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21</a:t>
            </a:fld>
            <a:endParaRPr lang="de-AT" dirty="0"/>
          </a:p>
        </p:txBody>
      </p:sp>
    </p:spTree>
    <p:extLst>
      <p:ext uri="{BB962C8B-B14F-4D97-AF65-F5344CB8AC3E}">
        <p14:creationId xmlns:p14="http://schemas.microsoft.com/office/powerpoint/2010/main" val="57028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mn-lt"/>
                <a:ea typeface="+mn-ea"/>
                <a:cs typeface="+mn-cs"/>
              </a:rPr>
              <a:t>Dekonstruktion eines natürlichen Zusammenhangs von Territorium und Volk. </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Nicht ausgehen</a:t>
            </a:r>
            <a:r>
              <a:rPr lang="de-AT" sz="1200" b="0" i="0" kern="1200" baseline="0" dirty="0">
                <a:solidFill>
                  <a:schemeClr val="tx1"/>
                </a:solidFill>
                <a:effectLst/>
                <a:latin typeface="+mn-lt"/>
                <a:ea typeface="+mn-ea"/>
                <a:cs typeface="+mn-cs"/>
              </a:rPr>
              <a:t> von einem „natürlich gegebenen und homogenen Nationalstaat“</a:t>
            </a:r>
            <a:endParaRPr lang="de-AT" sz="1200" b="0" i="0" kern="1200" dirty="0">
              <a:solidFill>
                <a:schemeClr val="tx1"/>
              </a:solidFill>
              <a:effectLst/>
              <a:latin typeface="+mn-lt"/>
              <a:ea typeface="+mn-ea"/>
              <a:cs typeface="+mn-cs"/>
            </a:endParaRP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Wie formen politische Diskurse Abgrenzung und Organisation von Staaten?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a:t>
            </a:fld>
            <a:endParaRPr lang="de-AT" dirty="0"/>
          </a:p>
        </p:txBody>
      </p:sp>
    </p:spTree>
    <p:extLst>
      <p:ext uri="{BB962C8B-B14F-4D97-AF65-F5344CB8AC3E}">
        <p14:creationId xmlns:p14="http://schemas.microsoft.com/office/powerpoint/2010/main" val="277363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latin typeface="+mn-lt"/>
                <a:cs typeface="Calibri"/>
              </a:rPr>
              <a:t>Abb.1.4: </a:t>
            </a:r>
            <a:r>
              <a:rPr lang="de-DE" sz="1200" dirty="0"/>
              <a:t>Menschliche Aktivitäten auf lokaler Ebene wirken auf das globale Klimasystem, welches wiederum auf lokaler/regionaler Ebene die Anthroposphäre beeinflusst</a:t>
            </a:r>
          </a:p>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22</a:t>
            </a:fld>
            <a:endParaRPr lang="de-AT" dirty="0"/>
          </a:p>
        </p:txBody>
      </p:sp>
    </p:spTree>
    <p:extLst>
      <p:ext uri="{BB962C8B-B14F-4D97-AF65-F5344CB8AC3E}">
        <p14:creationId xmlns:p14="http://schemas.microsoft.com/office/powerpoint/2010/main" val="6093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23</a:t>
            </a:fld>
            <a:endParaRPr lang="de-AT" dirty="0"/>
          </a:p>
        </p:txBody>
      </p:sp>
    </p:spTree>
    <p:extLst>
      <p:ext uri="{BB962C8B-B14F-4D97-AF65-F5344CB8AC3E}">
        <p14:creationId xmlns:p14="http://schemas.microsoft.com/office/powerpoint/2010/main" val="388171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24</a:t>
            </a:fld>
            <a:endParaRPr lang="de-AT" dirty="0"/>
          </a:p>
        </p:txBody>
      </p:sp>
    </p:spTree>
    <p:extLst>
      <p:ext uri="{BB962C8B-B14F-4D97-AF65-F5344CB8AC3E}">
        <p14:creationId xmlns:p14="http://schemas.microsoft.com/office/powerpoint/2010/main" val="3881713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 </a:t>
            </a:r>
            <a:r>
              <a:rPr lang="de-AT" sz="1200" kern="1200" dirty="0">
                <a:solidFill>
                  <a:schemeClr val="tx1"/>
                </a:solidFill>
                <a:latin typeface="+mn-lt"/>
                <a:ea typeface="+mn-ea"/>
                <a:cs typeface="+mn-cs"/>
              </a:rPr>
              <a:t>Die Dauer der heutigen Schneebedeckung (2010) verschiebt sich bis 2050 um 200 Höhenmeter bergwärts</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100-Tage-Regel </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Klimasensitivität österreichischer Skigebiete unter Naturschneebedingungen und unter Berücksichtigung gegenwärtiger Beschneiungstechnologie. Quelle: Steiger und Abegg (2011)</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Analysen auf Bundeslandebene zeigen unter Berücksichtigung gegenwärtiger Beschneiungstechnologie eine regional deutlich unterschiedliche Sensitivität der Skigebiete gegenüber klimatischen Änderungen</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(Abbildung 6.13).</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Die übliche 100-Tage-Regel (Skibetrieb an mindestens 100</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Tagen) ist in Ostösterreich schon ab einer Erwärmung von</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1 °C im Vergleich zur Referenzperiode 1961 bis 1990 kaum</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mehr erfüllt. Nach Westen hin nimmt die Sensitivität ab. Jedoch wären bei einer Erwärmung von 2 °C nur mehr 64 % der</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österreichischen Skigebiete als schneesicher (100-Tage-Regel)</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zu bezeichnen, bei einer Erwärmung um 4 °C lediglich 16 %</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der Skigebiete. Die Schneeproduktion müsste zur Aufrechterhaltung einer 100-Tage-Saison im Österreichschnitt bei +2 °C</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um 113 % und bei +4 °C um 425 % gesteigert werden. Derartige Steigerungen werden für eine</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Vielzahl der Skigebiete ökonomisch nicht tragbar sein, ganz</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abgesehen von ökologischen Aspekten und der dazu notwen</a:t>
            </a:r>
            <a:r>
              <a:rPr lang="de-DE" dirty="0"/>
              <a:t>digen Infrastruktur sowie des Energie- und Wasserverbrauchs. </a:t>
            </a:r>
            <a:r>
              <a:rPr lang="de-DE" sz="1200" b="1" kern="1200" baseline="0" dirty="0">
                <a:solidFill>
                  <a:schemeClr val="tx1"/>
                </a:solidFill>
                <a:effectLst/>
                <a:latin typeface="+mn-lt"/>
                <a:ea typeface="+mn-ea"/>
                <a:cs typeface="+mn-cs"/>
              </a:rPr>
              <a:t>(AAR14, B2K6, Seite 669 f)</a:t>
            </a:r>
            <a:endParaRPr lang="de-DE" dirty="0"/>
          </a:p>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25</a:t>
            </a:fld>
            <a:endParaRPr lang="de-AT" dirty="0"/>
          </a:p>
        </p:txBody>
      </p:sp>
    </p:spTree>
    <p:extLst>
      <p:ext uri="{BB962C8B-B14F-4D97-AF65-F5344CB8AC3E}">
        <p14:creationId xmlns:p14="http://schemas.microsoft.com/office/powerpoint/2010/main" val="46394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Tradition: Fokus auf Bäume</a:t>
            </a:r>
          </a:p>
          <a:p>
            <a:endParaRPr lang="de-AT" dirty="0"/>
          </a:p>
          <a:p>
            <a:r>
              <a:rPr lang="de-AT" dirty="0"/>
              <a:t># Nival: von Schnee bedeckt bzw. dadurch bestimmt</a:t>
            </a:r>
          </a:p>
          <a:p>
            <a:r>
              <a:rPr lang="de-AT" dirty="0"/>
              <a:t># Kollin: Hügelland</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Krumm-Segge (Carex curvula): Sauergrasgewächs auf</a:t>
            </a:r>
            <a:r>
              <a:rPr lang="de-AT" sz="1200" b="0" i="0" kern="1200" baseline="0" dirty="0">
                <a:solidFill>
                  <a:schemeClr val="tx1"/>
                </a:solidFill>
                <a:effectLst/>
                <a:latin typeface="+mn-lt"/>
                <a:ea typeface="+mn-ea"/>
                <a:cs typeface="+mn-cs"/>
              </a:rPr>
              <a:t> saurem Gestein</a:t>
            </a:r>
            <a:endParaRPr lang="de-AT" b="0" i="0"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26</a:t>
            </a:fld>
            <a:endParaRPr lang="de-AT" dirty="0"/>
          </a:p>
        </p:txBody>
      </p:sp>
    </p:spTree>
    <p:extLst>
      <p:ext uri="{BB962C8B-B14F-4D97-AF65-F5344CB8AC3E}">
        <p14:creationId xmlns:p14="http://schemas.microsoft.com/office/powerpoint/2010/main" val="718891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B134760B-3763-4458-991D-CD3579C771E2}" type="slidenum">
              <a:rPr lang="de-AT" smtClean="0"/>
              <a:pPr/>
              <a:t>27</a:t>
            </a:fld>
            <a:endParaRPr lang="de-AT" dirty="0"/>
          </a:p>
        </p:txBody>
      </p:sp>
    </p:spTree>
    <p:extLst>
      <p:ext uri="{BB962C8B-B14F-4D97-AF65-F5344CB8AC3E}">
        <p14:creationId xmlns:p14="http://schemas.microsoft.com/office/powerpoint/2010/main" val="4124858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Von „der Pflanzenwelt“ nicht mehr weit zur „Landnutzung“</a:t>
            </a:r>
          </a:p>
          <a:p>
            <a:r>
              <a:rPr lang="de-AT" dirty="0"/>
              <a:t>→ Fusion aus Geologie, Topographie, Klima &amp; Landbedeckung</a:t>
            </a:r>
          </a:p>
        </p:txBody>
      </p:sp>
      <p:sp>
        <p:nvSpPr>
          <p:cNvPr id="4" name="Foliennummernplatzhalter 3"/>
          <p:cNvSpPr>
            <a:spLocks noGrp="1"/>
          </p:cNvSpPr>
          <p:nvPr>
            <p:ph type="sldNum" sz="quarter" idx="10"/>
          </p:nvPr>
        </p:nvSpPr>
        <p:spPr/>
        <p:txBody>
          <a:bodyPr/>
          <a:lstStyle/>
          <a:p>
            <a:fld id="{B134760B-3763-4458-991D-CD3579C771E2}" type="slidenum">
              <a:rPr lang="de-AT" smtClean="0"/>
              <a:pPr/>
              <a:t>28</a:t>
            </a:fld>
            <a:endParaRPr lang="de-AT" dirty="0"/>
          </a:p>
        </p:txBody>
      </p:sp>
    </p:spTree>
    <p:extLst>
      <p:ext uri="{BB962C8B-B14F-4D97-AF65-F5344CB8AC3E}">
        <p14:creationId xmlns:p14="http://schemas.microsoft.com/office/powerpoint/2010/main" val="2386727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127 Mrd. m3 rein</a:t>
            </a:r>
          </a:p>
          <a:p>
            <a:endParaRPr lang="de-AT" dirty="0"/>
          </a:p>
          <a:p>
            <a:r>
              <a:rPr lang="de-AT" dirty="0"/>
              <a:t>Nutzung: 2,6 Mrd. m3 = 2%</a:t>
            </a:r>
          </a:p>
        </p:txBody>
      </p:sp>
      <p:sp>
        <p:nvSpPr>
          <p:cNvPr id="4" name="Foliennummernplatzhalter 3"/>
          <p:cNvSpPr>
            <a:spLocks noGrp="1"/>
          </p:cNvSpPr>
          <p:nvPr>
            <p:ph type="sldNum" sz="quarter" idx="10"/>
          </p:nvPr>
        </p:nvSpPr>
        <p:spPr/>
        <p:txBody>
          <a:bodyPr/>
          <a:lstStyle/>
          <a:p>
            <a:fld id="{B134760B-3763-4458-991D-CD3579C771E2}" type="slidenum">
              <a:rPr lang="de-AT" smtClean="0"/>
              <a:pPr/>
              <a:t>29</a:t>
            </a:fld>
            <a:endParaRPr lang="de-AT" dirty="0"/>
          </a:p>
        </p:txBody>
      </p:sp>
    </p:spTree>
    <p:extLst>
      <p:ext uri="{BB962C8B-B14F-4D97-AF65-F5344CB8AC3E}">
        <p14:creationId xmlns:p14="http://schemas.microsoft.com/office/powerpoint/2010/main" val="3819234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mn-lt"/>
                <a:ea typeface="+mn-ea"/>
                <a:cs typeface="+mn-cs"/>
              </a:rPr>
              <a:t>Hauptwasserscheide:</a:t>
            </a:r>
            <a:r>
              <a:rPr lang="de-AT" sz="1200" b="0" i="0" kern="1200" baseline="0" dirty="0">
                <a:solidFill>
                  <a:schemeClr val="tx1"/>
                </a:solidFill>
                <a:effectLst/>
                <a:latin typeface="+mn-lt"/>
                <a:ea typeface="+mn-ea"/>
                <a:cs typeface="+mn-cs"/>
              </a:rPr>
              <a:t> Alpenhauptkamm</a:t>
            </a:r>
          </a:p>
          <a:p>
            <a:endParaRPr lang="de-AT" sz="1200" b="0" i="0" kern="1200" baseline="0" dirty="0">
              <a:solidFill>
                <a:schemeClr val="tx1"/>
              </a:solidFill>
              <a:effectLst/>
              <a:latin typeface="+mn-lt"/>
              <a:ea typeface="+mn-ea"/>
              <a:cs typeface="+mn-cs"/>
            </a:endParaRPr>
          </a:p>
          <a:p>
            <a:r>
              <a:rPr lang="de-AT" sz="1200" b="0" i="0" kern="1200" baseline="0" dirty="0" err="1">
                <a:solidFill>
                  <a:schemeClr val="tx1"/>
                </a:solidFill>
                <a:effectLst/>
                <a:latin typeface="+mn-lt"/>
                <a:ea typeface="+mn-ea"/>
                <a:cs typeface="+mn-cs"/>
              </a:rPr>
              <a:t>Jochenstein</a:t>
            </a:r>
            <a:r>
              <a:rPr lang="de-AT" sz="1200" b="0" i="0" kern="1200" baseline="0" dirty="0">
                <a:solidFill>
                  <a:schemeClr val="tx1"/>
                </a:solidFill>
                <a:effectLst/>
                <a:latin typeface="+mn-lt"/>
                <a:ea typeface="+mn-ea"/>
                <a:cs typeface="+mn-cs"/>
              </a:rPr>
              <a:t>: kleine Insel nahe Grenze Bayern-OÖ</a:t>
            </a:r>
          </a:p>
          <a:p>
            <a:r>
              <a:rPr lang="de-AT" sz="1200" b="0" i="0" kern="1200" baseline="0" dirty="0">
                <a:solidFill>
                  <a:schemeClr val="tx1"/>
                </a:solidFill>
                <a:effectLst/>
                <a:latin typeface="+mn-lt"/>
                <a:ea typeface="+mn-ea"/>
                <a:cs typeface="+mn-cs"/>
              </a:rPr>
              <a:t>seit 1955 Stausee </a:t>
            </a:r>
            <a:r>
              <a:rPr lang="de-AT" sz="1200" b="0" i="0" kern="1200" baseline="0" dirty="0" err="1">
                <a:solidFill>
                  <a:schemeClr val="tx1"/>
                </a:solidFill>
                <a:effectLst/>
                <a:latin typeface="+mn-lt"/>
                <a:ea typeface="+mn-ea"/>
                <a:cs typeface="+mn-cs"/>
              </a:rPr>
              <a:t>Jochenstein</a:t>
            </a:r>
            <a:r>
              <a:rPr lang="de-AT" sz="1200" b="0" i="0" kern="1200" baseline="0" dirty="0">
                <a:solidFill>
                  <a:schemeClr val="tx1"/>
                </a:solidFill>
                <a:effectLst/>
                <a:latin typeface="+mn-lt"/>
                <a:ea typeface="+mn-ea"/>
                <a:cs typeface="+mn-cs"/>
              </a:rPr>
              <a:t> → entwertet Pegel Passau (nur HW)</a:t>
            </a:r>
          </a:p>
          <a:p>
            <a:br>
              <a:rPr lang="de-AT" sz="1200" b="0" i="0" kern="1200" dirty="0">
                <a:solidFill>
                  <a:schemeClr val="tx1"/>
                </a:solidFill>
                <a:effectLst/>
                <a:latin typeface="+mn-lt"/>
                <a:ea typeface="+mn-ea"/>
                <a:cs typeface="+mn-cs"/>
              </a:rPr>
            </a:br>
            <a:r>
              <a:rPr lang="de-AT" sz="1200" b="0" i="0" kern="1200" dirty="0">
                <a:solidFill>
                  <a:schemeClr val="tx1"/>
                </a:solidFill>
                <a:effectLst/>
                <a:latin typeface="+mn-lt"/>
                <a:ea typeface="+mn-ea"/>
                <a:cs typeface="+mn-cs"/>
              </a:rPr>
              <a:t>Es gibt  2.194 </a:t>
            </a:r>
            <a:r>
              <a:rPr lang="de-AT" sz="1200" b="1" i="0" kern="1200" dirty="0">
                <a:solidFill>
                  <a:schemeClr val="tx1"/>
                </a:solidFill>
                <a:effectLst/>
                <a:latin typeface="+mn-lt"/>
                <a:ea typeface="+mn-ea"/>
                <a:cs typeface="+mn-cs"/>
              </a:rPr>
              <a:t>Fließgewässer</a:t>
            </a:r>
            <a:r>
              <a:rPr lang="de-AT" sz="1200" b="0" i="0" kern="1200" dirty="0">
                <a:solidFill>
                  <a:schemeClr val="tx1"/>
                </a:solidFill>
                <a:effectLst/>
                <a:latin typeface="+mn-lt"/>
                <a:ea typeface="+mn-ea"/>
                <a:cs typeface="+mn-cs"/>
              </a:rPr>
              <a:t> in Österreich, deren Einzugsgebiet größer als 10 km² ist.</a:t>
            </a:r>
          </a:p>
          <a:p>
            <a:r>
              <a:rPr lang="de-AT" sz="1200" b="0" i="0" kern="1200" dirty="0">
                <a:solidFill>
                  <a:schemeClr val="tx1"/>
                </a:solidFill>
                <a:effectLst/>
                <a:latin typeface="+mn-lt"/>
                <a:ea typeface="+mn-ea"/>
                <a:cs typeface="+mn-cs"/>
              </a:rPr>
              <a:t>53 der österreichischen Flüsse besitzen ein Einzugsgebiet von mehr als 500 km².</a:t>
            </a:r>
          </a:p>
          <a:p>
            <a:r>
              <a:rPr lang="de-AT" sz="1200" b="0" i="0" kern="1200" dirty="0">
                <a:solidFill>
                  <a:schemeClr val="tx1"/>
                </a:solidFill>
                <a:effectLst/>
                <a:latin typeface="+mn-lt"/>
                <a:ea typeface="+mn-ea"/>
                <a:cs typeface="+mn-cs"/>
              </a:rPr>
              <a:t>Jene 30 Gewässer, die ein Einzugsgebiet von über 1.000 km² </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Fließgewässernetz über rund 100.000 Kilometer</a:t>
            </a:r>
          </a:p>
          <a:p>
            <a:endParaRPr lang="de-AT" dirty="0"/>
          </a:p>
          <a:p>
            <a:r>
              <a:rPr lang="de-AT" dirty="0"/>
              <a:t>25.000</a:t>
            </a:r>
            <a:r>
              <a:rPr lang="de-AT" baseline="0" dirty="0"/>
              <a:t> stehende Gewässer</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30</a:t>
            </a:fld>
            <a:endParaRPr lang="de-AT" dirty="0"/>
          </a:p>
        </p:txBody>
      </p:sp>
    </p:spTree>
    <p:extLst>
      <p:ext uri="{BB962C8B-B14F-4D97-AF65-F5344CB8AC3E}">
        <p14:creationId xmlns:p14="http://schemas.microsoft.com/office/powerpoint/2010/main" val="1894748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mn-lt"/>
                <a:ea typeface="+mn-ea"/>
                <a:cs typeface="+mn-cs"/>
              </a:rPr>
              <a:t>88% dieser Fließgewässer sind natürlich. </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Den restlichen Anteil bilden künstliche, d.h. von Menschenhand geschaffene Wasserkörper, und erheblich veränderte Gewässer, die durch Eingriffe des Menschen in ihrem Wesen maßgeblich verändert wurden. Diese können aufgrund der Nutzung nicht in den „guten ökologischen Zustand“ gebracht werden. Für sie gilt als Qualitätsziel das „gute ökologische Potenzial“.</a:t>
            </a:r>
          </a:p>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31</a:t>
            </a:fld>
            <a:endParaRPr lang="de-AT" dirty="0"/>
          </a:p>
        </p:txBody>
      </p:sp>
    </p:spTree>
    <p:extLst>
      <p:ext uri="{BB962C8B-B14F-4D97-AF65-F5344CB8AC3E}">
        <p14:creationId xmlns:p14="http://schemas.microsoft.com/office/powerpoint/2010/main" val="59848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a:t>
            </a:fld>
            <a:endParaRPr lang="de-AT" dirty="0"/>
          </a:p>
        </p:txBody>
      </p:sp>
    </p:spTree>
    <p:extLst>
      <p:ext uri="{BB962C8B-B14F-4D97-AF65-F5344CB8AC3E}">
        <p14:creationId xmlns:p14="http://schemas.microsoft.com/office/powerpoint/2010/main" val="1175931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32</a:t>
            </a:fld>
            <a:endParaRPr lang="de-AT" dirty="0"/>
          </a:p>
        </p:txBody>
      </p:sp>
    </p:spTree>
    <p:extLst>
      <p:ext uri="{BB962C8B-B14F-4D97-AF65-F5344CB8AC3E}">
        <p14:creationId xmlns:p14="http://schemas.microsoft.com/office/powerpoint/2010/main" val="1898846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Vorländer im Osten</a:t>
            </a:r>
            <a:r>
              <a:rPr lang="de-AT" baseline="0" dirty="0"/>
              <a:t> und Südosten</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33</a:t>
            </a:fld>
            <a:endParaRPr lang="de-AT" dirty="0"/>
          </a:p>
        </p:txBody>
      </p:sp>
    </p:spTree>
    <p:extLst>
      <p:ext uri="{BB962C8B-B14F-4D97-AF65-F5344CB8AC3E}">
        <p14:creationId xmlns:p14="http://schemas.microsoft.com/office/powerpoint/2010/main" val="3206707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34</a:t>
            </a:fld>
            <a:endParaRPr lang="de-AT" dirty="0"/>
          </a:p>
        </p:txBody>
      </p:sp>
    </p:spTree>
    <p:extLst>
      <p:ext uri="{BB962C8B-B14F-4D97-AF65-F5344CB8AC3E}">
        <p14:creationId xmlns:p14="http://schemas.microsoft.com/office/powerpoint/2010/main" val="2208022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Wiener</a:t>
            </a:r>
            <a:r>
              <a:rPr lang="de-AT" baseline="0" dirty="0"/>
              <a:t> Becken, Marchfeld</a:t>
            </a:r>
          </a:p>
          <a:p>
            <a:r>
              <a:rPr lang="de-AT" baseline="0" dirty="0"/>
              <a:t># OÖ: Machland, Eferdinger Becken, Traun-Enns Platte</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35</a:t>
            </a:fld>
            <a:endParaRPr lang="de-AT" dirty="0"/>
          </a:p>
        </p:txBody>
      </p:sp>
    </p:spTree>
    <p:extLst>
      <p:ext uri="{BB962C8B-B14F-4D97-AF65-F5344CB8AC3E}">
        <p14:creationId xmlns:p14="http://schemas.microsoft.com/office/powerpoint/2010/main" val="3271794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Schwankende</a:t>
            </a:r>
            <a:r>
              <a:rPr lang="de-AT" baseline="0" dirty="0"/>
              <a:t> Bedeutung Grundwasser (BSP Wien – Hochquellleitung 1870)</a:t>
            </a:r>
          </a:p>
          <a:p>
            <a:r>
              <a:rPr lang="de-AT" baseline="0" dirty="0"/>
              <a:t>→ Linz als klassischer Problemfall</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36</a:t>
            </a:fld>
            <a:endParaRPr lang="de-AT" dirty="0"/>
          </a:p>
        </p:txBody>
      </p:sp>
    </p:spTree>
    <p:extLst>
      <p:ext uri="{BB962C8B-B14F-4D97-AF65-F5344CB8AC3E}">
        <p14:creationId xmlns:p14="http://schemas.microsoft.com/office/powerpoint/2010/main" val="1101562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a:t>Sandkorn 90</a:t>
            </a:r>
          </a:p>
          <a:p>
            <a:r>
              <a:rPr lang="de-AT" sz="1200" dirty="0"/>
              <a:t># WHO (2014): Ca. 2.900 Tote je Jahre</a:t>
            </a:r>
          </a:p>
          <a:p>
            <a:r>
              <a:rPr lang="de-AT" sz="1200" dirty="0"/>
              <a:t># SDG Verstoß: </a:t>
            </a:r>
            <a:r>
              <a:rPr lang="en-US" dirty="0"/>
              <a:t>Air pollution levels in cities is cited as an indicator for urban sustainable development</a:t>
            </a:r>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37</a:t>
            </a:fld>
            <a:endParaRPr lang="de-AT" dirty="0"/>
          </a:p>
        </p:txBody>
      </p:sp>
    </p:spTree>
    <p:extLst>
      <p:ext uri="{BB962C8B-B14F-4D97-AF65-F5344CB8AC3E}">
        <p14:creationId xmlns:p14="http://schemas.microsoft.com/office/powerpoint/2010/main" val="3126481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1" dirty="0"/>
              <a:t>Immissionsschutzgesetz - Luft</a:t>
            </a:r>
          </a:p>
          <a:p>
            <a:r>
              <a:rPr lang="de-AT" dirty="0"/>
              <a:t>Durchmesser von 10 µm → lungengängig</a:t>
            </a:r>
          </a:p>
          <a:p>
            <a:r>
              <a:rPr lang="de-AT" dirty="0"/>
              <a:t>Verkehr, Hausbrand, Gewerbe und Industrie</a:t>
            </a:r>
          </a:p>
        </p:txBody>
      </p:sp>
      <p:sp>
        <p:nvSpPr>
          <p:cNvPr id="4" name="Foliennummernplatzhalter 3"/>
          <p:cNvSpPr>
            <a:spLocks noGrp="1"/>
          </p:cNvSpPr>
          <p:nvPr>
            <p:ph type="sldNum" sz="quarter" idx="10"/>
          </p:nvPr>
        </p:nvSpPr>
        <p:spPr/>
        <p:txBody>
          <a:bodyPr/>
          <a:lstStyle/>
          <a:p>
            <a:fld id="{B134760B-3763-4458-991D-CD3579C771E2}" type="slidenum">
              <a:rPr lang="de-AT" smtClean="0"/>
              <a:pPr/>
              <a:t>38</a:t>
            </a:fld>
            <a:endParaRPr lang="de-AT" dirty="0"/>
          </a:p>
        </p:txBody>
      </p:sp>
    </p:spTree>
    <p:extLst>
      <p:ext uri="{BB962C8B-B14F-4D97-AF65-F5344CB8AC3E}">
        <p14:creationId xmlns:p14="http://schemas.microsoft.com/office/powerpoint/2010/main" val="3100958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39</a:t>
            </a:fld>
            <a:endParaRPr lang="de-AT" dirty="0"/>
          </a:p>
        </p:txBody>
      </p:sp>
    </p:spTree>
    <p:extLst>
      <p:ext uri="{BB962C8B-B14F-4D97-AF65-F5344CB8AC3E}">
        <p14:creationId xmlns:p14="http://schemas.microsoft.com/office/powerpoint/2010/main" val="339309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mn-lt"/>
                <a:ea typeface="+mn-ea"/>
                <a:cs typeface="+mn-cs"/>
              </a:rPr>
              <a:t># größten zusammenhängenden Naturräume Europas</a:t>
            </a:r>
          </a:p>
          <a:p>
            <a:r>
              <a:rPr lang="de-AT" dirty="0"/>
              <a:t># 30.000 Tier- &amp; 13.000 Pflanzenarten </a:t>
            </a:r>
          </a:p>
          <a:p>
            <a:endParaRPr lang="de-AT" sz="1200" b="0" i="0" kern="1200" dirty="0">
              <a:solidFill>
                <a:schemeClr val="tx1"/>
              </a:solidFill>
              <a:effectLst/>
              <a:latin typeface="+mn-lt"/>
              <a:ea typeface="+mn-ea"/>
              <a:cs typeface="+mn-cs"/>
            </a:endParaRPr>
          </a:p>
          <a:p>
            <a:r>
              <a:rPr lang="de-AT" dirty="0"/>
              <a:t># Kennwerte:</a:t>
            </a:r>
          </a:p>
          <a:p>
            <a:r>
              <a:rPr lang="de-AT" sz="1200" b="0" i="0" kern="1200" dirty="0">
                <a:solidFill>
                  <a:schemeClr val="tx1"/>
                </a:solidFill>
                <a:effectLst/>
                <a:latin typeface="+mn-lt"/>
                <a:ea typeface="+mn-ea"/>
                <a:cs typeface="+mn-cs"/>
              </a:rPr>
              <a:t>	</a:t>
            </a:r>
            <a:r>
              <a:rPr lang="de-AT" dirty="0"/>
              <a:t>+ 14 </a:t>
            </a:r>
            <a:r>
              <a:rPr lang="de-AT" dirty="0" err="1"/>
              <a:t>Mio</a:t>
            </a:r>
            <a:r>
              <a:rPr lang="de-AT" dirty="0"/>
              <a:t> EW</a:t>
            </a:r>
            <a:endParaRPr lang="de-AT" sz="1200" b="0" i="0" kern="1200" dirty="0">
              <a:solidFill>
                <a:schemeClr val="tx1"/>
              </a:solidFill>
              <a:effectLst/>
              <a:latin typeface="+mn-lt"/>
              <a:ea typeface="+mn-ea"/>
              <a:cs typeface="+mn-cs"/>
            </a:endParaRPr>
          </a:p>
          <a:p>
            <a:r>
              <a:rPr lang="de-AT" dirty="0"/>
              <a:t>	</a:t>
            </a:r>
            <a:r>
              <a:rPr lang="de-AT" sz="1200" b="0" i="0" kern="1200" dirty="0">
                <a:solidFill>
                  <a:schemeClr val="tx1"/>
                </a:solidFill>
                <a:effectLst/>
                <a:latin typeface="+mn-lt"/>
                <a:ea typeface="+mn-ea"/>
                <a:cs typeface="+mn-cs"/>
              </a:rPr>
              <a:t>+ Alpenkonvention 190.959 km²</a:t>
            </a:r>
          </a:p>
          <a:p>
            <a:r>
              <a:rPr lang="de-AT" dirty="0"/>
              <a:t>	+ </a:t>
            </a:r>
            <a:r>
              <a:rPr lang="de-AT" sz="1200" b="0" i="0" kern="1200" dirty="0">
                <a:solidFill>
                  <a:schemeClr val="tx1"/>
                </a:solidFill>
                <a:effectLst/>
                <a:latin typeface="+mn-lt"/>
                <a:ea typeface="+mn-ea"/>
                <a:cs typeface="+mn-cs"/>
              </a:rPr>
              <a:t>Länge 1.200 km</a:t>
            </a:r>
          </a:p>
          <a:p>
            <a:r>
              <a:rPr lang="de-AT" dirty="0"/>
              <a:t>	+ </a:t>
            </a:r>
            <a:r>
              <a:rPr lang="de-AT" sz="1200" b="0" i="0" kern="1200" dirty="0" err="1">
                <a:solidFill>
                  <a:schemeClr val="tx1"/>
                </a:solidFill>
                <a:effectLst/>
                <a:latin typeface="+mn-lt"/>
                <a:ea typeface="+mn-ea"/>
                <a:cs typeface="+mn-cs"/>
              </a:rPr>
              <a:t>max</a:t>
            </a:r>
            <a:r>
              <a:rPr lang="de-AT" sz="1200" b="0" i="0" kern="1200" dirty="0">
                <a:solidFill>
                  <a:schemeClr val="tx1"/>
                </a:solidFill>
                <a:effectLst/>
                <a:latin typeface="+mn-lt"/>
                <a:ea typeface="+mn-ea"/>
                <a:cs typeface="+mn-cs"/>
              </a:rPr>
              <a:t> Breite 300 km</a:t>
            </a:r>
            <a:endParaRPr lang="de-AT" dirty="0"/>
          </a:p>
          <a:p>
            <a:r>
              <a:rPr lang="de-AT" sz="1200" b="0" i="0" kern="1200" dirty="0">
                <a:solidFill>
                  <a:schemeClr val="tx1"/>
                </a:solidFill>
                <a:effectLst/>
                <a:latin typeface="+mn-lt"/>
                <a:ea typeface="+mn-ea"/>
                <a:cs typeface="+mn-cs"/>
              </a:rPr>
              <a:t>	+ Meeresniveau bis auf 4.807 m (</a:t>
            </a:r>
            <a:r>
              <a:rPr lang="de-AT" sz="1200" b="0" i="0" kern="1200" dirty="0" err="1">
                <a:solidFill>
                  <a:schemeClr val="tx1"/>
                </a:solidFill>
                <a:effectLst/>
                <a:latin typeface="+mn-lt"/>
                <a:ea typeface="+mn-ea"/>
                <a:cs typeface="+mn-cs"/>
              </a:rPr>
              <a:t>Mont</a:t>
            </a:r>
            <a:r>
              <a:rPr lang="de-AT" sz="1200" b="0" i="0" kern="1200" dirty="0">
                <a:solidFill>
                  <a:schemeClr val="tx1"/>
                </a:solidFill>
                <a:effectLst/>
                <a:latin typeface="+mn-lt"/>
                <a:ea typeface="+mn-ea"/>
                <a:cs typeface="+mn-cs"/>
              </a:rPr>
              <a:t> Blanc) </a:t>
            </a:r>
          </a:p>
          <a:p>
            <a:r>
              <a:rPr lang="de-AT" dirty="0"/>
              <a:t>	+ </a:t>
            </a:r>
            <a:r>
              <a:rPr lang="de-AT" sz="1200" b="0" i="0" kern="1200" dirty="0">
                <a:solidFill>
                  <a:schemeClr val="tx1"/>
                </a:solidFill>
                <a:effectLst/>
                <a:latin typeface="+mn-lt"/>
                <a:ea typeface="+mn-ea"/>
                <a:cs typeface="+mn-cs"/>
              </a:rPr>
              <a:t>8 Staaten</a:t>
            </a:r>
          </a:p>
          <a:p>
            <a:r>
              <a:rPr lang="de-AT" dirty="0"/>
              <a:t>		- </a:t>
            </a:r>
            <a:r>
              <a:rPr lang="de-AT" sz="1200" b="0" i="0" kern="1200" dirty="0">
                <a:solidFill>
                  <a:schemeClr val="tx1"/>
                </a:solidFill>
                <a:effectLst/>
                <a:latin typeface="+mn-lt"/>
                <a:ea typeface="+mn-ea"/>
                <a:cs typeface="+mn-cs"/>
              </a:rPr>
              <a:t>Österreich (28,7%)</a:t>
            </a:r>
          </a:p>
          <a:p>
            <a:r>
              <a:rPr lang="de-AT" dirty="0"/>
              <a:t>		- </a:t>
            </a:r>
            <a:r>
              <a:rPr lang="de-AT" sz="1200" b="0" i="0" kern="1200" dirty="0">
                <a:solidFill>
                  <a:schemeClr val="tx1"/>
                </a:solidFill>
                <a:effectLst/>
                <a:latin typeface="+mn-lt"/>
                <a:ea typeface="+mn-ea"/>
                <a:cs typeface="+mn-cs"/>
              </a:rPr>
              <a:t>Italien (27,2 %)</a:t>
            </a:r>
          </a:p>
          <a:p>
            <a:r>
              <a:rPr lang="de-AT" dirty="0"/>
              <a:t>		- </a:t>
            </a:r>
            <a:r>
              <a:rPr lang="de-AT" sz="1200" b="0" i="0" kern="1200" dirty="0">
                <a:solidFill>
                  <a:schemeClr val="tx1"/>
                </a:solidFill>
                <a:effectLst/>
                <a:latin typeface="+mn-lt"/>
                <a:ea typeface="+mn-ea"/>
                <a:cs typeface="+mn-cs"/>
              </a:rPr>
              <a:t>Frankreich (21,4%)</a:t>
            </a:r>
          </a:p>
          <a:p>
            <a:r>
              <a:rPr lang="de-AT" dirty="0"/>
              <a:t>		- </a:t>
            </a:r>
            <a:r>
              <a:rPr lang="de-AT" sz="1200" b="0" i="0" kern="1200" dirty="0">
                <a:solidFill>
                  <a:schemeClr val="tx1"/>
                </a:solidFill>
                <a:effectLst/>
                <a:latin typeface="+mn-lt"/>
                <a:ea typeface="+mn-ea"/>
                <a:cs typeface="+mn-cs"/>
              </a:rPr>
              <a:t>Schweiz (13,2%)</a:t>
            </a:r>
          </a:p>
          <a:p>
            <a:r>
              <a:rPr lang="de-AT" dirty="0"/>
              <a:t>		- </a:t>
            </a:r>
            <a:r>
              <a:rPr lang="de-AT" sz="1200" b="0" i="0" kern="1200" dirty="0">
                <a:solidFill>
                  <a:schemeClr val="tx1"/>
                </a:solidFill>
                <a:effectLst/>
                <a:latin typeface="+mn-lt"/>
                <a:ea typeface="+mn-ea"/>
                <a:cs typeface="+mn-cs"/>
              </a:rPr>
              <a:t>Deutschland (5,8 %)</a:t>
            </a:r>
          </a:p>
          <a:p>
            <a:r>
              <a:rPr lang="de-AT" dirty="0"/>
              <a:t>		- </a:t>
            </a:r>
            <a:r>
              <a:rPr lang="de-AT" sz="1200" b="0" i="0" kern="1200" dirty="0">
                <a:solidFill>
                  <a:schemeClr val="tx1"/>
                </a:solidFill>
                <a:effectLst/>
                <a:latin typeface="+mn-lt"/>
                <a:ea typeface="+mn-ea"/>
                <a:cs typeface="+mn-cs"/>
              </a:rPr>
              <a:t>Slowenien (3,6 %)</a:t>
            </a:r>
          </a:p>
          <a:p>
            <a:r>
              <a:rPr lang="de-AT" dirty="0"/>
              <a:t>		- </a:t>
            </a:r>
            <a:r>
              <a:rPr lang="de-AT" sz="1200" b="0" i="0" kern="1200" dirty="0">
                <a:solidFill>
                  <a:schemeClr val="tx1"/>
                </a:solidFill>
                <a:effectLst/>
                <a:latin typeface="+mn-lt"/>
                <a:ea typeface="+mn-ea"/>
                <a:cs typeface="+mn-cs"/>
              </a:rPr>
              <a:t>Liechtenstein (0,08 %)</a:t>
            </a:r>
          </a:p>
          <a:p>
            <a:r>
              <a:rPr lang="de-AT" dirty="0"/>
              <a:t>		- </a:t>
            </a:r>
            <a:r>
              <a:rPr lang="de-AT" sz="1200" b="0" i="0" kern="1200" dirty="0">
                <a:solidFill>
                  <a:schemeClr val="tx1"/>
                </a:solidFill>
                <a:effectLst/>
                <a:latin typeface="+mn-lt"/>
                <a:ea typeface="+mn-ea"/>
                <a:cs typeface="+mn-cs"/>
              </a:rPr>
              <a:t>Monaco (0.001 %)</a:t>
            </a:r>
          </a:p>
        </p:txBody>
      </p:sp>
      <p:sp>
        <p:nvSpPr>
          <p:cNvPr id="4" name="Foliennummernplatzhalter 3"/>
          <p:cNvSpPr>
            <a:spLocks noGrp="1"/>
          </p:cNvSpPr>
          <p:nvPr>
            <p:ph type="sldNum" sz="quarter" idx="10"/>
          </p:nvPr>
        </p:nvSpPr>
        <p:spPr/>
        <p:txBody>
          <a:bodyPr/>
          <a:lstStyle/>
          <a:p>
            <a:fld id="{B134760B-3763-4458-991D-CD3579C771E2}" type="slidenum">
              <a:rPr lang="de-AT" smtClean="0"/>
              <a:pPr/>
              <a:t>5</a:t>
            </a:fld>
            <a:endParaRPr lang="de-AT" dirty="0"/>
          </a:p>
        </p:txBody>
      </p:sp>
    </p:spTree>
    <p:extLst>
      <p:ext uri="{BB962C8B-B14F-4D97-AF65-F5344CB8AC3E}">
        <p14:creationId xmlns:p14="http://schemas.microsoft.com/office/powerpoint/2010/main" val="2282804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6</a:t>
            </a:fld>
            <a:endParaRPr lang="de-AT" dirty="0"/>
          </a:p>
        </p:txBody>
      </p:sp>
    </p:spTree>
    <p:extLst>
      <p:ext uri="{BB962C8B-B14F-4D97-AF65-F5344CB8AC3E}">
        <p14:creationId xmlns:p14="http://schemas.microsoft.com/office/powerpoint/2010/main" val="64733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7</a:t>
            </a:fld>
            <a:endParaRPr lang="de-AT" dirty="0"/>
          </a:p>
        </p:txBody>
      </p:sp>
    </p:spTree>
    <p:extLst>
      <p:ext uri="{BB962C8B-B14F-4D97-AF65-F5344CB8AC3E}">
        <p14:creationId xmlns:p14="http://schemas.microsoft.com/office/powerpoint/2010/main" val="268543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ca.</a:t>
            </a:r>
            <a:r>
              <a:rPr lang="de-AT" baseline="0" dirty="0"/>
              <a:t> 2/3 der Fläche AUT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a:t>
            </a:r>
            <a:r>
              <a:rPr lang="de-AT" dirty="0" err="1"/>
              <a:t>Leidlmaier</a:t>
            </a:r>
            <a:r>
              <a:rPr lang="de-AT" dirty="0"/>
              <a:t>:</a:t>
            </a:r>
            <a:r>
              <a:rPr lang="de-AT" baseline="0" dirty="0"/>
              <a:t> </a:t>
            </a:r>
            <a:r>
              <a:rPr lang="de-AT" sz="1200" b="0" i="0" u="none" strike="noStrike" kern="1200" baseline="0" dirty="0">
                <a:solidFill>
                  <a:schemeClr val="tx1"/>
                </a:solidFill>
                <a:latin typeface="+mn-lt"/>
                <a:ea typeface="+mn-ea"/>
                <a:cs typeface="+mn-cs"/>
              </a:rPr>
              <a:t>Das Nebeneinander von Hoch und Tief, von </a:t>
            </a:r>
            <a:r>
              <a:rPr lang="de-AT" sz="1200" b="1" i="0" u="none" strike="noStrike" kern="1200" baseline="0" dirty="0">
                <a:solidFill>
                  <a:schemeClr val="tx1"/>
                </a:solidFill>
                <a:latin typeface="+mn-lt"/>
                <a:ea typeface="+mn-ea"/>
                <a:cs typeface="+mn-cs"/>
              </a:rPr>
              <a:t>kühnen Gipfelpyramiden und plumpen Kuppen</a:t>
            </a:r>
            <a:r>
              <a:rPr lang="de-AT" sz="1200" b="0" i="0" u="none" strike="noStrike" kern="1200" baseline="0" dirty="0">
                <a:solidFill>
                  <a:schemeClr val="tx1"/>
                </a:solidFill>
                <a:latin typeface="+mn-lt"/>
                <a:ea typeface="+mn-ea"/>
                <a:cs typeface="+mn-cs"/>
              </a:rPr>
              <a:t> [...] </a:t>
            </a:r>
          </a:p>
          <a:p>
            <a:endParaRPr lang="de-AT" dirty="0"/>
          </a:p>
          <a:p>
            <a:r>
              <a:rPr lang="de-AT" dirty="0"/>
              <a:t># Zentralalpen:</a:t>
            </a:r>
          </a:p>
          <a:p>
            <a:r>
              <a:rPr lang="de-AT" dirty="0"/>
              <a:t>	+</a:t>
            </a:r>
            <a:r>
              <a:rPr lang="de-AT" baseline="0" dirty="0"/>
              <a:t> Grenze N: Molasse, Flysch bei ca. 500m</a:t>
            </a:r>
          </a:p>
          <a:p>
            <a:r>
              <a:rPr lang="de-AT" baseline="0" dirty="0"/>
              <a:t>	+ Grenze S: Italien &amp; östlich: Dinarisches Gebirge (Ljubljana)</a:t>
            </a:r>
          </a:p>
          <a:p>
            <a:r>
              <a:rPr lang="de-AT" baseline="0" dirty="0"/>
              <a:t>	+ kristalliner Aufbau</a:t>
            </a:r>
          </a:p>
          <a:p>
            <a:r>
              <a:rPr lang="de-AT" baseline="0" dirty="0"/>
              <a:t>	+ Deckenaufbau: </a:t>
            </a:r>
            <a:r>
              <a:rPr lang="de-AT" baseline="0" dirty="0" err="1"/>
              <a:t>penninische</a:t>
            </a:r>
            <a:r>
              <a:rPr lang="de-AT" baseline="0" dirty="0"/>
              <a:t> Decke (aus Walliser Alpen) – Tauernfenster (Brenner – Katschberg)</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Böhmische Masse - </a:t>
            </a:r>
            <a:r>
              <a:rPr lang="de-AT" baseline="0" dirty="0"/>
              <a:t>Granit. &amp; </a:t>
            </a:r>
            <a:r>
              <a:rPr lang="de-AT" baseline="0" dirty="0" err="1"/>
              <a:t>Gneisplateau</a:t>
            </a:r>
            <a:r>
              <a:rPr lang="de-AT" baseline="0" dirty="0"/>
              <a:t> 200 bis 1400m</a:t>
            </a:r>
            <a:r>
              <a:rPr lang="de-A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	+ Ausläufer </a:t>
            </a:r>
            <a:r>
              <a:rPr lang="de-AT" dirty="0" err="1"/>
              <a:t>Karparten</a:t>
            </a:r>
            <a:endParaRPr lang="de-AT" dirty="0"/>
          </a:p>
          <a:p>
            <a:r>
              <a:rPr lang="de-AT" dirty="0"/>
              <a:t>	+ </a:t>
            </a:r>
            <a:r>
              <a:rPr lang="de-AT" dirty="0" err="1"/>
              <a:t>Vortsetzung</a:t>
            </a:r>
            <a:r>
              <a:rPr lang="de-AT" baseline="0" dirty="0"/>
              <a:t> mitteldeutsch. Gebirgsschwelle</a:t>
            </a:r>
          </a:p>
          <a:p>
            <a:endParaRPr lang="de-AT" baseline="0" dirty="0"/>
          </a:p>
          <a:p>
            <a:r>
              <a:rPr lang="de-AT" baseline="0" dirty="0"/>
              <a:t># Alpenvorland – </a:t>
            </a:r>
            <a:r>
              <a:rPr lang="de-AT" baseline="0" dirty="0" err="1"/>
              <a:t>Karpartenvorland</a:t>
            </a:r>
            <a:r>
              <a:rPr lang="de-AT" baseline="0" dirty="0"/>
              <a:t> (Böhm. Masse = Ausläufer </a:t>
            </a:r>
            <a:r>
              <a:rPr lang="de-AT" baseline="0" dirty="0" err="1"/>
              <a:t>Karparten</a:t>
            </a:r>
            <a:r>
              <a:rPr lang="de-AT" baseline="0" dirty="0"/>
              <a:t>):</a:t>
            </a:r>
          </a:p>
          <a:p>
            <a:r>
              <a:rPr lang="de-AT" baseline="0" dirty="0"/>
              <a:t>	+ „tischebene“ Schotterplatten</a:t>
            </a:r>
          </a:p>
          <a:p>
            <a:r>
              <a:rPr lang="de-AT" baseline="0" dirty="0"/>
              <a:t>	+ Sammeltrog: Abtragungen der jungen Alpen</a:t>
            </a:r>
          </a:p>
          <a:p>
            <a:r>
              <a:rPr lang="de-AT" baseline="0" dirty="0"/>
              <a:t>	+ ton- &amp; sandreiche Sedimente: bis Tertiär wasserbedeckt</a:t>
            </a:r>
          </a:p>
          <a:p>
            <a:endParaRPr lang="de-AT" baseline="0" dirty="0"/>
          </a:p>
          <a:p>
            <a:r>
              <a:rPr lang="de-AT" baseline="0" dirty="0"/>
              <a:t># Wiener Becken:</a:t>
            </a:r>
          </a:p>
          <a:p>
            <a:r>
              <a:rPr lang="de-AT" baseline="0" dirty="0"/>
              <a:t>	+ Vorhof ungarische Tiefebene</a:t>
            </a:r>
          </a:p>
          <a:p>
            <a:r>
              <a:rPr lang="de-AT" baseline="0" dirty="0"/>
              <a:t>	+ Einsturzbecken bei </a:t>
            </a:r>
            <a:r>
              <a:rPr lang="de-AT" baseline="0" dirty="0" err="1"/>
              <a:t>Murz</a:t>
            </a:r>
            <a:r>
              <a:rPr lang="de-AT" baseline="0" dirty="0"/>
              <a:t>-Mürz Störung -&gt; Meervorstoß Miozän -&gt; Mergel</a:t>
            </a:r>
          </a:p>
          <a:p>
            <a:endParaRPr lang="de-AT" baseline="0" dirty="0"/>
          </a:p>
          <a:p>
            <a:r>
              <a:rPr lang="de-AT" baseline="0" dirty="0"/>
              <a:t># </a:t>
            </a:r>
            <a:r>
              <a:rPr lang="de-AT" baseline="0" dirty="0" err="1"/>
              <a:t>Pannonische</a:t>
            </a:r>
            <a:r>
              <a:rPr lang="de-AT" baseline="0" dirty="0"/>
              <a:t> Tiefebene:</a:t>
            </a:r>
          </a:p>
          <a:p>
            <a:r>
              <a:rPr lang="de-AT" baseline="0" dirty="0"/>
              <a:t>	+ Schotterplatten</a:t>
            </a:r>
          </a:p>
          <a:p>
            <a:r>
              <a:rPr lang="de-AT" baseline="0" dirty="0"/>
              <a:t>	+ Vulkanismus 4 </a:t>
            </a:r>
            <a:r>
              <a:rPr lang="de-AT" baseline="0" dirty="0" err="1"/>
              <a:t>Mio</a:t>
            </a:r>
            <a:r>
              <a:rPr lang="de-AT" baseline="0" dirty="0"/>
              <a:t> Jahren		</a:t>
            </a:r>
            <a:endParaRPr lang="de-AT" dirty="0"/>
          </a:p>
          <a:p>
            <a:endParaRPr lang="de-AT"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B134760B-3763-4458-991D-CD3579C771E2}" type="slidenum">
              <a:rPr lang="de-AT" smtClean="0"/>
              <a:pPr/>
              <a:t>8</a:t>
            </a:fld>
            <a:endParaRPr lang="de-AT" dirty="0"/>
          </a:p>
        </p:txBody>
      </p:sp>
    </p:spTree>
    <p:extLst>
      <p:ext uri="{BB962C8B-B14F-4D97-AF65-F5344CB8AC3E}">
        <p14:creationId xmlns:p14="http://schemas.microsoft.com/office/powerpoint/2010/main" val="93086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Seit 1201 – Zahlen basierend auf Mercalli-Sieberg Skala</a:t>
            </a:r>
            <a:r>
              <a:rPr lang="de-AT" baseline="0" dirty="0"/>
              <a:t>, nicht Richter (~6)</a:t>
            </a:r>
          </a:p>
          <a:p>
            <a:endParaRPr lang="de-AT" baseline="0" dirty="0"/>
          </a:p>
          <a:p>
            <a:r>
              <a:rPr lang="de-AT" baseline="0" dirty="0"/>
              <a:t># Bilder: 1972 Seebenstein (Niederösterreich – Südlich von Wien)</a:t>
            </a:r>
          </a:p>
          <a:p>
            <a:endParaRPr lang="de-AT" baseline="0" dirty="0"/>
          </a:p>
          <a:p>
            <a:r>
              <a:rPr lang="de-AT" sz="1200" b="1" i="0" kern="1200" dirty="0" err="1">
                <a:solidFill>
                  <a:schemeClr val="tx1"/>
                </a:solidFill>
                <a:effectLst/>
                <a:latin typeface="+mn-lt"/>
                <a:ea typeface="+mn-ea"/>
                <a:cs typeface="+mn-cs"/>
              </a:rPr>
              <a:t>seismotektonisch</a:t>
            </a:r>
            <a:r>
              <a:rPr lang="de-AT" sz="1200" b="1" i="0" kern="1200" dirty="0">
                <a:solidFill>
                  <a:schemeClr val="tx1"/>
                </a:solidFill>
                <a:effectLst/>
                <a:latin typeface="+mn-lt"/>
                <a:ea typeface="+mn-ea"/>
                <a:cs typeface="+mn-cs"/>
              </a:rPr>
              <a:t> aktiven Störungszonen:</a:t>
            </a:r>
          </a:p>
          <a:p>
            <a:r>
              <a:rPr lang="de-AT" sz="1200" b="0" i="0" kern="1200" dirty="0">
                <a:solidFill>
                  <a:schemeClr val="tx1"/>
                </a:solidFill>
                <a:effectLst/>
                <a:latin typeface="+mn-lt"/>
                <a:ea typeface="+mn-ea"/>
                <a:cs typeface="+mn-cs"/>
              </a:rPr>
              <a:t># Wiener Becken, </a:t>
            </a:r>
          </a:p>
          <a:p>
            <a:r>
              <a:rPr lang="de-AT" sz="1200" b="0" i="0" kern="1200" dirty="0">
                <a:solidFill>
                  <a:schemeClr val="tx1"/>
                </a:solidFill>
                <a:effectLst/>
                <a:latin typeface="+mn-lt"/>
                <a:ea typeface="+mn-ea"/>
                <a:cs typeface="+mn-cs"/>
              </a:rPr>
              <a:t># die Mur-</a:t>
            </a:r>
            <a:r>
              <a:rPr lang="de-AT" sz="1200" b="0" i="0" kern="1200" dirty="0" err="1">
                <a:solidFill>
                  <a:schemeClr val="tx1"/>
                </a:solidFill>
                <a:effectLst/>
                <a:latin typeface="+mn-lt"/>
                <a:ea typeface="+mn-ea"/>
                <a:cs typeface="+mn-cs"/>
              </a:rPr>
              <a:t>Mürztal</a:t>
            </a:r>
            <a:r>
              <a:rPr lang="de-AT" sz="1200" b="0" i="0" kern="1200" dirty="0">
                <a:solidFill>
                  <a:schemeClr val="tx1"/>
                </a:solidFill>
                <a:effectLst/>
                <a:latin typeface="+mn-lt"/>
                <a:ea typeface="+mn-ea"/>
                <a:cs typeface="+mn-cs"/>
              </a:rPr>
              <a:t>-Störung – die zur Bildung des Wiener Beckens beiträgt – </a:t>
            </a:r>
          </a:p>
          <a:p>
            <a:r>
              <a:rPr lang="de-AT" sz="1200" b="0" i="0" kern="1200" dirty="0">
                <a:solidFill>
                  <a:schemeClr val="tx1"/>
                </a:solidFill>
                <a:effectLst/>
                <a:latin typeface="+mn-lt"/>
                <a:ea typeface="+mn-ea"/>
                <a:cs typeface="+mn-cs"/>
              </a:rPr>
              <a:t># sowie die Inntal- </a:t>
            </a:r>
          </a:p>
          <a:p>
            <a:r>
              <a:rPr lang="de-AT" sz="1200" b="0" i="0" kern="1200" dirty="0">
                <a:solidFill>
                  <a:schemeClr val="tx1"/>
                </a:solidFill>
                <a:effectLst/>
                <a:latin typeface="+mn-lt"/>
                <a:ea typeface="+mn-ea"/>
                <a:cs typeface="+mn-cs"/>
              </a:rPr>
              <a:t># und </a:t>
            </a:r>
            <a:r>
              <a:rPr lang="de-AT" sz="1200" b="0" i="0" kern="1200" dirty="0" err="1">
                <a:solidFill>
                  <a:schemeClr val="tx1"/>
                </a:solidFill>
                <a:effectLst/>
                <a:latin typeface="+mn-lt"/>
                <a:ea typeface="+mn-ea"/>
                <a:cs typeface="+mn-cs"/>
              </a:rPr>
              <a:t>Lavanttal</a:t>
            </a:r>
            <a:r>
              <a:rPr lang="de-AT" sz="1200" b="0" i="0" kern="1200" dirty="0">
                <a:solidFill>
                  <a:schemeClr val="tx1"/>
                </a:solidFill>
                <a:effectLst/>
                <a:latin typeface="+mn-lt"/>
                <a:ea typeface="+mn-ea"/>
                <a:cs typeface="+mn-cs"/>
              </a:rPr>
              <a:t>-Störung. </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Die Herdtiefe der meisten Erdbeben beträgt etwa 7–8 km. </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 Erdbeben geringerer Herdtiefe (1–4 km) ereignen sich hauptsächlich im Raum Pregarten (OÖ).</a:t>
            </a:r>
            <a:endParaRPr lang="de-AT" dirty="0"/>
          </a:p>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9</a:t>
            </a:fld>
            <a:endParaRPr lang="de-AT" dirty="0"/>
          </a:p>
        </p:txBody>
      </p:sp>
    </p:spTree>
    <p:extLst>
      <p:ext uri="{BB962C8B-B14F-4D97-AF65-F5344CB8AC3E}">
        <p14:creationId xmlns:p14="http://schemas.microsoft.com/office/powerpoint/2010/main" val="2901485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134760B-3763-4458-991D-CD3579C771E2}" type="slidenum">
              <a:rPr lang="de-AT" smtClean="0"/>
              <a:pPr/>
              <a:t>10</a:t>
            </a:fld>
            <a:endParaRPr lang="de-AT" dirty="0"/>
          </a:p>
        </p:txBody>
      </p:sp>
    </p:spTree>
    <p:extLst>
      <p:ext uri="{BB962C8B-B14F-4D97-AF65-F5344CB8AC3E}">
        <p14:creationId xmlns:p14="http://schemas.microsoft.com/office/powerpoint/2010/main" val="17129946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https://creativecommons.org/licenses/by-sa/4.0/" TargetMode="External"/><Relationship Id="rId2" Type="http://schemas.openxmlformats.org/officeDocument/2006/relationships/hyperlink" Target="https://de.wikipedia.org/wiki/DKT_&#8211;_Das_kaufm&#228;nnische_Talent#/media/Datei:DKT8.jpg"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uibk.ac.at/geographie"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1027" name="Picture 3" descr="C:\Users\Kami\Documents\3___LVA\SS_17\VO Österreich\0_Materialien\DKT8.jpg">
            <a:hlinkClick r:id="rId2"/>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732" t="44244" r="21103"/>
          <a:stretch/>
        </p:blipFill>
        <p:spPr bwMode="auto">
          <a:xfrm>
            <a:off x="0" y="0"/>
            <a:ext cx="9144000" cy="68866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rot="21376088">
            <a:off x="-1367978" y="4251324"/>
            <a:ext cx="12097344" cy="3223094"/>
          </a:xfrm>
          <a:prstGeom prst="rect">
            <a:avLst/>
          </a:prstGeom>
          <a:solidFill>
            <a:schemeClr val="bg1"/>
          </a:solidFill>
          <a:ln w="190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de-AT" dirty="0">
              <a:solidFill>
                <a:schemeClr val="tx1"/>
              </a:solidFill>
            </a:endParaRPr>
          </a:p>
        </p:txBody>
      </p:sp>
      <p:sp>
        <p:nvSpPr>
          <p:cNvPr id="11" name="Textplatzhalter 10"/>
          <p:cNvSpPr>
            <a:spLocks noGrp="1"/>
          </p:cNvSpPr>
          <p:nvPr>
            <p:ph type="body" sz="quarter" idx="14"/>
          </p:nvPr>
        </p:nvSpPr>
        <p:spPr>
          <a:xfrm>
            <a:off x="5089171" y="6160117"/>
            <a:ext cx="37496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0" indent="0" algn="r">
              <a:buNone/>
              <a:defRPr lang="de-AT" sz="1100" dirty="0">
                <a:solidFill>
                  <a:schemeClr val="bg1">
                    <a:lumMod val="65000"/>
                  </a:schemeClr>
                </a:solidFill>
                <a:latin typeface="Calibri" pitchFamily="34" charset="0"/>
                <a:ea typeface="ＭＳ Ｐゴシック" pitchFamily="-104" charset="-128"/>
                <a:cs typeface="Calibri" pitchFamily="34" charset="0"/>
              </a:defRPr>
            </a:lvl1pPr>
          </a:lstStyle>
          <a:p>
            <a:pPr lvl="0" algn="r">
              <a:spcBef>
                <a:spcPct val="0"/>
              </a:spcBef>
            </a:pPr>
            <a:r>
              <a:rPr lang="de-DE" dirty="0"/>
              <a:t>Textmasterformat bearbeiten</a:t>
            </a:r>
            <a:endParaRPr lang="de-AT" dirty="0"/>
          </a:p>
        </p:txBody>
      </p:sp>
      <p:sp>
        <p:nvSpPr>
          <p:cNvPr id="2" name="Titel 1"/>
          <p:cNvSpPr>
            <a:spLocks noGrp="1"/>
          </p:cNvSpPr>
          <p:nvPr>
            <p:ph type="ctrTitle" hasCustomPrompt="1"/>
          </p:nvPr>
        </p:nvSpPr>
        <p:spPr>
          <a:xfrm>
            <a:off x="-1" y="5169224"/>
            <a:ext cx="8838847" cy="504000"/>
          </a:xfrm>
          <a:prstGeom prst="rect">
            <a:avLst/>
          </a:prstGeom>
          <a:noFill/>
        </p:spPr>
        <p:txBody>
          <a:bodyPr anchor="ctr"/>
          <a:lstStyle>
            <a:lvl1pPr algn="r">
              <a:defRPr lang="de-AT" sz="2400" b="1">
                <a:solidFill>
                  <a:srgbClr val="E37823"/>
                </a:solidFill>
              </a:defRPr>
            </a:lvl1pPr>
          </a:lstStyle>
          <a:p>
            <a:pPr lvl="0" algn="r"/>
            <a:r>
              <a:rPr lang="de-DE" dirty="0"/>
              <a:t>Titelmasterformat </a:t>
            </a:r>
            <a:r>
              <a:rPr lang="de-DE" dirty="0" err="1"/>
              <a:t>asdfasdfKlicken</a:t>
            </a:r>
            <a:r>
              <a:rPr lang="de-DE" dirty="0"/>
              <a:t> bearbeiten</a:t>
            </a:r>
            <a:endParaRPr lang="de-AT" dirty="0"/>
          </a:p>
        </p:txBody>
      </p:sp>
      <p:sp>
        <p:nvSpPr>
          <p:cNvPr id="3" name="Untertitel 2"/>
          <p:cNvSpPr>
            <a:spLocks noGrp="1"/>
          </p:cNvSpPr>
          <p:nvPr>
            <p:ph type="subTitle" idx="1" hasCustomPrompt="1"/>
          </p:nvPr>
        </p:nvSpPr>
        <p:spPr>
          <a:xfrm>
            <a:off x="-1" y="4761200"/>
            <a:ext cx="8838847" cy="504000"/>
          </a:xfrm>
          <a:prstGeom prst="rect">
            <a:avLst/>
          </a:prstGeom>
        </p:spPr>
        <p:txBody>
          <a:bodyPr vert="horz" anchor="ctr"/>
          <a:lstStyle>
            <a:lvl1pPr marL="0" marR="0" indent="0" algn="r" defTabSz="457200" rtl="0" eaLnBrk="0" fontAlgn="base" latinLnBrk="0" hangingPunct="0">
              <a:lnSpc>
                <a:spcPct val="100000"/>
              </a:lnSpc>
              <a:spcBef>
                <a:spcPts val="600"/>
              </a:spcBef>
              <a:spcAft>
                <a:spcPts val="0"/>
              </a:spcAft>
              <a:buClrTx/>
              <a:buSzTx/>
              <a:buFontTx/>
              <a:buNone/>
              <a:tabLst/>
              <a:defRPr lang="de-AT" sz="2300" b="0" baseline="0"/>
            </a:lvl1pPr>
          </a:lstStyle>
          <a:p>
            <a:pPr marL="0" lvl="0" indent="0" algn="r">
              <a:lnSpc>
                <a:spcPct val="100000"/>
              </a:lnSpc>
              <a:spcBef>
                <a:spcPts val="600"/>
              </a:spcBef>
              <a:spcAft>
                <a:spcPts val="0"/>
              </a:spcAft>
            </a:pPr>
            <a:r>
              <a:rPr lang="de-DE" dirty="0"/>
              <a:t>LVA Nummer &amp; Name</a:t>
            </a:r>
            <a:endParaRPr lang="de-AT" dirty="0"/>
          </a:p>
        </p:txBody>
      </p:sp>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680661">
            <a:off x="195961" y="-702442"/>
            <a:ext cx="2063896" cy="8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3">
            <a:hlinkClick r:id="rId5"/>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9512" y="6059392"/>
            <a:ext cx="1499762" cy="739730"/>
          </a:xfrm>
          <a:prstGeom prst="rect">
            <a:avLst/>
          </a:prstGeom>
        </p:spPr>
      </p:pic>
      <p:sp>
        <p:nvSpPr>
          <p:cNvPr id="12" name="Textfeld 11">
            <a:extLst>
              <a:ext uri="{FF2B5EF4-FFF2-40B4-BE49-F238E27FC236}">
                <a16:creationId xmlns:a16="http://schemas.microsoft.com/office/drawing/2014/main" id="{59FF1C2A-5EB3-4F10-AA2A-68E53AAF153E}"/>
              </a:ext>
            </a:extLst>
          </p:cNvPr>
          <p:cNvSpPr txBox="1"/>
          <p:nvPr userDrawn="1"/>
        </p:nvSpPr>
        <p:spPr>
          <a:xfrm rot="16200000">
            <a:off x="-2492518" y="1801158"/>
            <a:ext cx="5200480" cy="215444"/>
          </a:xfrm>
          <a:prstGeom prst="rect">
            <a:avLst/>
          </a:prstGeom>
          <a:noFill/>
        </p:spPr>
        <p:txBody>
          <a:bodyPr wrap="square" rtlCol="0">
            <a:spAutoFit/>
          </a:bodyPr>
          <a:lstStyle/>
          <a:p>
            <a:pPr algn="l"/>
            <a:r>
              <a:rPr lang="de-AT" sz="800" b="0" i="0" kern="1200" dirty="0" err="1">
                <a:solidFill>
                  <a:schemeClr val="bg1"/>
                </a:solidFill>
                <a:effectLst/>
                <a:latin typeface="+mj-lt"/>
                <a:ea typeface="ＭＳ Ｐゴシック" pitchFamily="-104" charset="-128"/>
                <a:cs typeface="+mn-cs"/>
              </a:rPr>
              <a:t>Brevillier</a:t>
            </a:r>
            <a:r>
              <a:rPr lang="de-AT" sz="800" b="0" i="0" kern="1200" dirty="0">
                <a:solidFill>
                  <a:schemeClr val="bg1"/>
                </a:solidFill>
                <a:effectLst/>
                <a:latin typeface="+mj-lt"/>
                <a:ea typeface="ＭＳ Ｐゴシック" pitchFamily="-104" charset="-128"/>
                <a:cs typeface="+mn-cs"/>
              </a:rPr>
              <a:t>-Urban Schreibwarenfabrik, CC BY-SA 2.0 de</a:t>
            </a:r>
            <a:endParaRPr lang="de-AT" sz="800" dirty="0">
              <a:solidFill>
                <a:schemeClr val="bg1"/>
              </a:solidFill>
              <a:latin typeface="+mj-lt"/>
            </a:endParaRPr>
          </a:p>
        </p:txBody>
      </p:sp>
      <p:sp>
        <p:nvSpPr>
          <p:cNvPr id="16" name="Textfeld 15">
            <a:extLst>
              <a:ext uri="{FF2B5EF4-FFF2-40B4-BE49-F238E27FC236}">
                <a16:creationId xmlns:a16="http://schemas.microsoft.com/office/drawing/2014/main" id="{1B55C7E5-A130-4A57-AAE6-762A66C8CA28}"/>
              </a:ext>
            </a:extLst>
          </p:cNvPr>
          <p:cNvSpPr txBox="1"/>
          <p:nvPr userDrawn="1"/>
        </p:nvSpPr>
        <p:spPr>
          <a:xfrm>
            <a:off x="611560" y="548680"/>
            <a:ext cx="3528392" cy="1296144"/>
          </a:xfrm>
          <a:prstGeom prst="rect">
            <a:avLst/>
          </a:prstGeom>
          <a:noFill/>
        </p:spPr>
        <p:txBody>
          <a:bodyPr wrap="square" rtlCol="0">
            <a:spAutoFit/>
          </a:bodyPr>
          <a:lstStyle/>
          <a:p>
            <a:endParaRPr lang="de-AT" dirty="0" err="1">
              <a:latin typeface="+mn-lt"/>
            </a:endParaRPr>
          </a:p>
        </p:txBody>
      </p:sp>
      <p:pic>
        <p:nvPicPr>
          <p:cNvPr id="2052" name="Picture 4" descr="https://mirrors.creativecommons.org/presskit/buttons/80x15/png/by-sa.png">
            <a:hlinkClick r:id="rId7"/>
            <a:extLst>
              <a:ext uri="{FF2B5EF4-FFF2-40B4-BE49-F238E27FC236}">
                <a16:creationId xmlns:a16="http://schemas.microsoft.com/office/drawing/2014/main" id="{62309D25-8D0F-49AF-8414-32455865AE95}"/>
              </a:ext>
            </a:extLst>
          </p:cNvPr>
          <p:cNvPicPr>
            <a:picLocks noChangeAspect="1" noChangeArrowheads="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48860" y="6205455"/>
            <a:ext cx="806916" cy="1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7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lide">
    <p:spTree>
      <p:nvGrpSpPr>
        <p:cNvPr id="1" name=""/>
        <p:cNvGrpSpPr/>
        <p:nvPr/>
      </p:nvGrpSpPr>
      <p:grpSpPr>
        <a:xfrm>
          <a:off x="0" y="0"/>
          <a:ext cx="0" cy="0"/>
          <a:chOff x="0" y="0"/>
          <a:chExt cx="0" cy="0"/>
        </a:xfrm>
      </p:grpSpPr>
      <p:sp>
        <p:nvSpPr>
          <p:cNvPr id="9" name="Rechteck 8"/>
          <p:cNvSpPr/>
          <p:nvPr userDrawn="1"/>
        </p:nvSpPr>
        <p:spPr>
          <a:xfrm>
            <a:off x="0" y="6654800"/>
            <a:ext cx="9144000" cy="202340"/>
          </a:xfrm>
          <a:prstGeom prst="rect">
            <a:avLst/>
          </a:prstGeom>
          <a:solidFill>
            <a:schemeClr val="bg1">
              <a:lumMod val="85000"/>
            </a:schemeClr>
          </a:solidFill>
          <a:ln w="28575">
            <a:no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3" name="Rechteck 2"/>
          <p:cNvSpPr/>
          <p:nvPr userDrawn="1"/>
        </p:nvSpPr>
        <p:spPr>
          <a:xfrm>
            <a:off x="0" y="0"/>
            <a:ext cx="9144000" cy="692696"/>
          </a:xfrm>
          <a:prstGeom prst="rect">
            <a:avLst/>
          </a:prstGeom>
          <a:solidFill>
            <a:srgbClr val="E37823"/>
          </a:solidFill>
          <a:ln w="28575">
            <a:no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7" name="Titel 6"/>
          <p:cNvSpPr>
            <a:spLocks noGrp="1"/>
          </p:cNvSpPr>
          <p:nvPr>
            <p:ph type="title"/>
          </p:nvPr>
        </p:nvSpPr>
        <p:spPr>
          <a:xfrm>
            <a:off x="216024" y="93723"/>
            <a:ext cx="8628496" cy="457200"/>
          </a:xfrm>
          <a:prstGeom prst="rect">
            <a:avLst/>
          </a:prstGeom>
        </p:spPr>
        <p:txBody>
          <a:bodyPr vert="horz"/>
          <a:lstStyle>
            <a:lvl1pPr algn="l">
              <a:defRPr sz="2800" b="1" baseline="0">
                <a:solidFill>
                  <a:schemeClr val="bg1"/>
                </a:solidFill>
                <a:latin typeface="+mn-lt"/>
                <a:cs typeface="Arial"/>
              </a:defRPr>
            </a:lvl1pPr>
          </a:lstStyle>
          <a:p>
            <a:r>
              <a:rPr lang="de-AT" dirty="0"/>
              <a:t>Mastertitelformat bearbeiten</a:t>
            </a:r>
            <a:endParaRPr lang="de-DE" dirty="0"/>
          </a:p>
        </p:txBody>
      </p:sp>
      <p:sp>
        <p:nvSpPr>
          <p:cNvPr id="15" name="Inhaltsplatzhalter 14"/>
          <p:cNvSpPr>
            <a:spLocks noGrp="1"/>
          </p:cNvSpPr>
          <p:nvPr>
            <p:ph sz="quarter" idx="11" hasCustomPrompt="1"/>
          </p:nvPr>
        </p:nvSpPr>
        <p:spPr>
          <a:xfrm>
            <a:off x="232264" y="1181512"/>
            <a:ext cx="8766048" cy="4968552"/>
          </a:xfrm>
          <a:prstGeom prst="rect">
            <a:avLst/>
          </a:prstGeom>
        </p:spPr>
        <p:txBody>
          <a:bodyPr vert="horz" anchor="ctr"/>
          <a:lstStyle>
            <a:lvl1pPr marL="228600" indent="-228600" algn="l">
              <a:lnSpc>
                <a:spcPct val="114000"/>
              </a:lnSpc>
              <a:spcBef>
                <a:spcPts val="600"/>
              </a:spcBef>
              <a:spcAft>
                <a:spcPts val="0"/>
              </a:spcAft>
              <a:buFont typeface="Wingdings" pitchFamily="2" charset="2"/>
              <a:buChar char="§"/>
              <a:defRPr sz="2400" b="0" baseline="0">
                <a:solidFill>
                  <a:schemeClr val="tx1"/>
                </a:solidFill>
                <a:latin typeface="+mn-lt"/>
              </a:defRPr>
            </a:lvl1pPr>
            <a:lvl2pPr marL="658813" indent="-201613" algn="l">
              <a:lnSpc>
                <a:spcPct val="114000"/>
              </a:lnSpc>
              <a:spcBef>
                <a:spcPts val="600"/>
              </a:spcBef>
              <a:spcAft>
                <a:spcPts val="0"/>
              </a:spcAft>
              <a:buFont typeface="Arial" pitchFamily="34" charset="0"/>
              <a:buChar char="»"/>
              <a:defRPr sz="2100">
                <a:solidFill>
                  <a:schemeClr val="tx1"/>
                </a:solidFill>
              </a:defRPr>
            </a:lvl2pPr>
            <a:lvl3pPr marL="1108075" indent="-193675" algn="l">
              <a:lnSpc>
                <a:spcPct val="114000"/>
              </a:lnSpc>
              <a:spcBef>
                <a:spcPts val="600"/>
              </a:spcBef>
              <a:spcAft>
                <a:spcPts val="0"/>
              </a:spcAft>
              <a:buFont typeface="Symbol" pitchFamily="18" charset="2"/>
              <a:buChar char="-"/>
              <a:tabLst/>
              <a:defRPr sz="1800">
                <a:solidFill>
                  <a:schemeClr val="tx1"/>
                </a:solidFill>
              </a:defRPr>
            </a:lvl3pPr>
            <a:lvl4pPr marL="1520825" indent="-149225">
              <a:lnSpc>
                <a:spcPct val="114000"/>
              </a:lnSpc>
              <a:spcBef>
                <a:spcPts val="600"/>
              </a:spcBef>
              <a:buFont typeface="Arial" pitchFamily="34" charset="0"/>
              <a:buChar char="•"/>
              <a:defRPr sz="1600"/>
            </a:lvl4pPr>
          </a:lstStyle>
          <a:p>
            <a:pPr lvl="0"/>
            <a:r>
              <a:rPr lang="de-AT" dirty="0"/>
              <a:t>Mastertextformat bearbeiten</a:t>
            </a:r>
          </a:p>
          <a:p>
            <a:pPr lvl="1"/>
            <a:r>
              <a:rPr lang="de-AT" dirty="0" err="1"/>
              <a:t>Asdfasdf</a:t>
            </a:r>
            <a:endParaRPr lang="de-AT" dirty="0"/>
          </a:p>
          <a:p>
            <a:pPr lvl="2"/>
            <a:r>
              <a:rPr lang="de-AT" dirty="0" err="1"/>
              <a:t>Sadfasdf</a:t>
            </a:r>
            <a:endParaRPr lang="de-AT" dirty="0"/>
          </a:p>
          <a:p>
            <a:pPr lvl="3"/>
            <a:r>
              <a:rPr lang="de-AT" dirty="0" err="1"/>
              <a:t>sdf</a:t>
            </a:r>
            <a:endParaRPr lang="de-AT" dirty="0"/>
          </a:p>
        </p:txBody>
      </p:sp>
      <p:sp>
        <p:nvSpPr>
          <p:cNvPr id="2" name="Textfeld 1"/>
          <p:cNvSpPr txBox="1"/>
          <p:nvPr userDrawn="1"/>
        </p:nvSpPr>
        <p:spPr>
          <a:xfrm>
            <a:off x="323528" y="6654396"/>
            <a:ext cx="2736304" cy="215444"/>
          </a:xfrm>
          <a:prstGeom prst="rect">
            <a:avLst/>
          </a:prstGeom>
          <a:noFill/>
        </p:spPr>
        <p:txBody>
          <a:bodyPr wrap="square" rtlCol="0">
            <a:spAutoFit/>
          </a:bodyPr>
          <a:lstStyle/>
          <a:p>
            <a:r>
              <a:rPr lang="de-AT" sz="800" dirty="0">
                <a:solidFill>
                  <a:schemeClr val="bg1">
                    <a:lumMod val="50000"/>
                  </a:schemeClr>
                </a:solidFill>
                <a:latin typeface="+mj-lt"/>
              </a:rPr>
              <a:t>VO</a:t>
            </a:r>
            <a:r>
              <a:rPr lang="de-AT" sz="800" baseline="0" dirty="0">
                <a:solidFill>
                  <a:schemeClr val="bg1">
                    <a:lumMod val="50000"/>
                  </a:schemeClr>
                </a:solidFill>
                <a:latin typeface="+mj-lt"/>
              </a:rPr>
              <a:t> Regionale Geographie Österreichs </a:t>
            </a:r>
            <a:r>
              <a:rPr lang="de-AT" sz="800" dirty="0">
                <a:solidFill>
                  <a:schemeClr val="bg1">
                    <a:lumMod val="50000"/>
                  </a:schemeClr>
                </a:solidFill>
                <a:latin typeface="+mj-lt"/>
              </a:rPr>
              <a:t>| KMH</a:t>
            </a:r>
          </a:p>
        </p:txBody>
      </p:sp>
      <p:sp>
        <p:nvSpPr>
          <p:cNvPr id="6" name="Textfeld 5"/>
          <p:cNvSpPr txBox="1"/>
          <p:nvPr userDrawn="1"/>
        </p:nvSpPr>
        <p:spPr>
          <a:xfrm>
            <a:off x="8460432" y="6654396"/>
            <a:ext cx="384088" cy="215444"/>
          </a:xfrm>
          <a:prstGeom prst="rect">
            <a:avLst/>
          </a:prstGeom>
          <a:noFill/>
        </p:spPr>
        <p:txBody>
          <a:bodyPr wrap="square" rtlCol="0">
            <a:spAutoFit/>
          </a:bodyPr>
          <a:lstStyle/>
          <a:p>
            <a:pPr algn="r"/>
            <a:fld id="{D0D87B3D-9F2E-4AB4-9472-248B74A58E90}" type="slidenum">
              <a:rPr lang="de-AT" sz="800" smtClean="0">
                <a:solidFill>
                  <a:schemeClr val="bg1">
                    <a:lumMod val="50000"/>
                  </a:schemeClr>
                </a:solidFill>
                <a:latin typeface="+mj-lt"/>
              </a:rPr>
              <a:pPr algn="r"/>
              <a:t>‹Nr.›</a:t>
            </a:fld>
            <a:endParaRPr lang="de-AT" sz="800" dirty="0">
              <a:solidFill>
                <a:schemeClr val="bg1">
                  <a:lumMod val="50000"/>
                </a:schemeClr>
              </a:solidFill>
              <a:latin typeface="+mj-lt"/>
            </a:endParaRPr>
          </a:p>
        </p:txBody>
      </p:sp>
      <p:sp>
        <p:nvSpPr>
          <p:cNvPr id="4" name="Textplatzhalter 3"/>
          <p:cNvSpPr>
            <a:spLocks noGrp="1"/>
          </p:cNvSpPr>
          <p:nvPr>
            <p:ph type="body" sz="quarter" idx="12" hasCustomPrompt="1"/>
          </p:nvPr>
        </p:nvSpPr>
        <p:spPr>
          <a:xfrm>
            <a:off x="4427984" y="6654396"/>
            <a:ext cx="3887391" cy="215444"/>
          </a:xfrm>
          <a:prstGeom prst="rect">
            <a:avLst/>
          </a:prstGeom>
          <a:noFill/>
        </p:spPr>
        <p:txBody>
          <a:bodyPr wrap="square" rtlCol="0" anchor="ctr" anchorCtr="0">
            <a:spAutoFit/>
          </a:bodyPr>
          <a:lstStyle>
            <a:lvl1pPr marL="0" indent="0" algn="r">
              <a:buNone/>
              <a:defRPr lang="de-DE" sz="800" smtClean="0">
                <a:solidFill>
                  <a:schemeClr val="bg1">
                    <a:lumMod val="50000"/>
                  </a:schemeClr>
                </a:solidFill>
                <a:latin typeface="+mj-lt"/>
                <a:ea typeface="ＭＳ Ｐゴシック" pitchFamily="-104" charset="-128"/>
                <a:cs typeface="+mn-cs"/>
              </a:defRPr>
            </a:lvl1pPr>
            <a:lvl2pPr>
              <a:defRPr lang="de-DE" smtClean="0">
                <a:latin typeface="Arial" charset="0"/>
                <a:ea typeface="ＭＳ Ｐゴシック" pitchFamily="-104" charset="-128"/>
              </a:defRPr>
            </a:lvl2pPr>
            <a:lvl3pPr>
              <a:defRPr lang="de-DE" smtClean="0">
                <a:latin typeface="Arial" charset="0"/>
                <a:ea typeface="ＭＳ Ｐゴシック" pitchFamily="-104" charset="-128"/>
              </a:defRPr>
            </a:lvl3pPr>
            <a:lvl4pPr>
              <a:defRPr lang="de-DE" smtClean="0">
                <a:latin typeface="Arial" charset="0"/>
                <a:ea typeface="ＭＳ Ｐゴシック" pitchFamily="-104" charset="-128"/>
              </a:defRPr>
            </a:lvl4pPr>
            <a:lvl5pPr>
              <a:defRPr lang="de-AT">
                <a:latin typeface="Arial" charset="0"/>
                <a:ea typeface="ＭＳ Ｐゴシック" pitchFamily="-104" charset="-128"/>
              </a:defRPr>
            </a:lvl5pPr>
          </a:lstStyle>
          <a:p>
            <a:pPr lvl="0" algn="r">
              <a:spcBef>
                <a:spcPct val="0"/>
              </a:spcBef>
            </a:pPr>
            <a:r>
              <a:rPr lang="de-AT" dirty="0" err="1"/>
              <a:t>asdfasdfasdf</a:t>
            </a:r>
            <a:endParaRPr lang="de-AT" dirty="0"/>
          </a:p>
        </p:txBody>
      </p:sp>
    </p:spTree>
    <p:extLst>
      <p:ext uri="{BB962C8B-B14F-4D97-AF65-F5344CB8AC3E}">
        <p14:creationId xmlns:p14="http://schemas.microsoft.com/office/powerpoint/2010/main" val="2750262194"/>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 id="2147483692" r:id="rId2"/>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lobal2000.at/sites/global/files/bodenatlas2015_oesterreich.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yaclass.at/p/geografie-und-wirtschaftskunde/11-schulstufe/oesterreich-raum-gesellschaft-wirtschaft-19273/naturraeumliche-chancen-und-risiken-19089/re-2ad51721-5aa7-4f47-a802-609a6e615ba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oebv.at/flippingbook/9783209079312/16/#zoom=z"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umweltbundesamt.at/rp_corin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hyperlink" Target="https://de.wikipedia.org/wiki/Weinviertel#/media/Datei:Gebmannsberg_sl11.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hyperlink" Target="http://cvl.univie.ac.at/projekte/sinus/karten/hemerobie.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hyperlink" Target="http://www.balticsea-region-strategy.eu/attachments/article/590716/Macro-Regions_Alpine_Adriatic_Baltic_and_Ionian_Danube_A4P.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ustrianbiologist.at/aba2017/magazin/blog/2017/01/09/biodiversitaet-in-den-oesterreichischen-alp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atistik.at/web_de/services/oesterreich_zahlen_daten_fakten/index.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s://www.bmnt.gv.at/wasser/wasser-oesterreich/zahlen/Zustand.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bmnt.gv.at/wasser/wisa/fachinformation/hochwasserrisiko/RMP-2015/hochwasserrisikoplan/managementplan.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hyperlink" Target="http://statistik.at/web_de/services/oesterreich_zahlen_daten_fakten/index.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149561324@N03/41426901750/in/photolist-2bCMTwE-8ugviE-8qMMYd-8qJFGZ-9vuvAM-NjGfaW-Z4eEHm-aEuDkk-LGdz9r-8TKxFR-5oJRsc-LGdzwv-5V4c1c-9bD5wW-SWjQ2J-8qMMe3-297bVqy-XnZ8SP-c4b8K7-8qMMRC-oogVJv-c4bbKy-8qJFak-8qMMFh-8qJEXa-bJNvvH-8qMMju-8qMM77-bogUSo-24UcJza-267KGAJ-RiYJm2-267KHnd-2gN6ZZ9-2gN6eNn-4uwEyR-XWyPgv-QLkxb8-MCqD9J-41hi2-rN6puC-4ByWWQ-8htbkN-6zE53T-5dpq2V-276dKbh-B9rfuM-255Csar-KVpNhM-RK6KHD/"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aclass.at/p/geografie-und-wirtschaftskunde/11-schulstufe/oesterreich-raum-gesellschaft-wirtschaft-19273/naturraeumliche-chancen-und-risiken-19089/re-2ad51721-5aa7-4f47-a802-609a6e615ba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oebv.at/flippingbook/9783209079312/16/#zoom=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AT" dirty="0"/>
              <a:t>SS 20 | KMH</a:t>
            </a:r>
          </a:p>
        </p:txBody>
      </p:sp>
      <p:sp>
        <p:nvSpPr>
          <p:cNvPr id="3" name="Titel 2"/>
          <p:cNvSpPr>
            <a:spLocks noGrp="1"/>
          </p:cNvSpPr>
          <p:nvPr>
            <p:ph type="ctrTitle"/>
          </p:nvPr>
        </p:nvSpPr>
        <p:spPr/>
        <p:txBody>
          <a:bodyPr/>
          <a:lstStyle/>
          <a:p>
            <a:r>
              <a:rPr lang="de-AT" dirty="0"/>
              <a:t>Land der Berge …</a:t>
            </a:r>
          </a:p>
        </p:txBody>
      </p:sp>
      <p:sp>
        <p:nvSpPr>
          <p:cNvPr id="4" name="Untertitel 3"/>
          <p:cNvSpPr>
            <a:spLocks noGrp="1"/>
          </p:cNvSpPr>
          <p:nvPr>
            <p:ph type="subTitle" idx="1"/>
          </p:nvPr>
        </p:nvSpPr>
        <p:spPr/>
        <p:txBody>
          <a:bodyPr/>
          <a:lstStyle/>
          <a:p>
            <a:r>
              <a:rPr lang="de-AT" dirty="0"/>
              <a:t>VO Regionale Geographie Österreichs &amp; der Ostalpen</a:t>
            </a:r>
          </a:p>
        </p:txBody>
      </p:sp>
    </p:spTree>
    <p:extLst>
      <p:ext uri="{BB962C8B-B14F-4D97-AF65-F5344CB8AC3E}">
        <p14:creationId xmlns:p14="http://schemas.microsoft.com/office/powerpoint/2010/main" val="210392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Exkurs 2: Konsequenz der Topographie</a:t>
            </a:r>
          </a:p>
        </p:txBody>
      </p:sp>
      <p:sp>
        <p:nvSpPr>
          <p:cNvPr id="6" name="Inhaltsplatzhalter 5"/>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a:xfrm>
            <a:off x="4427984" y="6592841"/>
            <a:ext cx="3887391" cy="338554"/>
          </a:xfrm>
        </p:spPr>
        <p:txBody>
          <a:bodyPr/>
          <a:lstStyle/>
          <a:p>
            <a:r>
              <a:rPr lang="de-AT" dirty="0"/>
              <a:t>http://www.statistik.at/web_de/static/flaeche_und_benuetztungsarten_dauersiedlungsraum_031181.pdf</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93"/>
          <a:stretch/>
        </p:blipFill>
        <p:spPr bwMode="auto">
          <a:xfrm>
            <a:off x="212947" y="1124744"/>
            <a:ext cx="8676751"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614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2: Konsequenz der Topographie</a:t>
            </a:r>
          </a:p>
        </p:txBody>
      </p:sp>
      <p:sp>
        <p:nvSpPr>
          <p:cNvPr id="4" name="Textplatzhalter 3"/>
          <p:cNvSpPr>
            <a:spLocks noGrp="1"/>
          </p:cNvSpPr>
          <p:nvPr>
            <p:ph type="body" sz="quarter" idx="12"/>
          </p:nvPr>
        </p:nvSpPr>
        <p:spPr/>
        <p:txBody>
          <a:bodyPr/>
          <a:lstStyle/>
          <a:p>
            <a:r>
              <a:rPr lang="de-AT"/>
              <a:t>(GLOBAL 2000, 2015)</a:t>
            </a:r>
            <a:endParaRPr lang="de-AT" dirty="0"/>
          </a:p>
        </p:txBody>
      </p:sp>
      <p:pic>
        <p:nvPicPr>
          <p:cNvPr id="9218" name="Picture 2">
            <a:hlinkClick r:id="rId3"/>
          </p:cNvPr>
          <p:cNvPicPr>
            <a:picLocks noChangeAspect="1" noChangeArrowheads="1"/>
          </p:cNvPicPr>
          <p:nvPr/>
        </p:nvPicPr>
        <p:blipFill rotWithShape="1">
          <a:blip r:embed="rId4">
            <a:clrChange>
              <a:clrFrom>
                <a:srgbClr val="D7EDF1"/>
              </a:clrFrom>
              <a:clrTo>
                <a:srgbClr val="D7EDF1">
                  <a:alpha val="0"/>
                </a:srgbClr>
              </a:clrTo>
            </a:clrChange>
            <a:extLst>
              <a:ext uri="{28A0092B-C50C-407E-A947-70E740481C1C}">
                <a14:useLocalDpi xmlns:a14="http://schemas.microsoft.com/office/drawing/2010/main" val="0"/>
              </a:ext>
            </a:extLst>
          </a:blip>
          <a:srcRect l="51791" t="47253"/>
          <a:stretch/>
        </p:blipFill>
        <p:spPr bwMode="auto">
          <a:xfrm>
            <a:off x="1043608" y="1196752"/>
            <a:ext cx="7180722" cy="526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2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Alpen als </a:t>
            </a:r>
            <a:r>
              <a:rPr lang="de-AT" dirty="0" err="1"/>
              <a:t>basalster</a:t>
            </a:r>
            <a:r>
              <a:rPr lang="de-AT" dirty="0"/>
              <a:t> Geofaktor</a:t>
            </a:r>
          </a:p>
        </p:txBody>
      </p:sp>
      <p:sp>
        <p:nvSpPr>
          <p:cNvPr id="4" name="Textplatzhalter 3"/>
          <p:cNvSpPr>
            <a:spLocks noGrp="1"/>
          </p:cNvSpPr>
          <p:nvPr>
            <p:ph type="body" sz="quarter" idx="12"/>
          </p:nvPr>
        </p:nvSpPr>
        <p:spPr/>
        <p:txBody>
          <a:bodyPr/>
          <a:lstStyle/>
          <a:p>
            <a:r>
              <a:rPr lang="de-AT" dirty="0"/>
              <a:t>(Leidlmair 1983:18)</a:t>
            </a:r>
          </a:p>
        </p:txBody>
      </p:sp>
      <p:sp>
        <p:nvSpPr>
          <p:cNvPr id="7" name="Rechteck 6"/>
          <p:cNvSpPr/>
          <p:nvPr/>
        </p:nvSpPr>
        <p:spPr>
          <a:xfrm>
            <a:off x="614983" y="7749480"/>
            <a:ext cx="4572000" cy="3139321"/>
          </a:xfrm>
          <a:prstGeom prst="rect">
            <a:avLst/>
          </a:prstGeom>
        </p:spPr>
        <p:txBody>
          <a:bodyPr>
            <a:spAutoFit/>
          </a:bodyPr>
          <a:lstStyle/>
          <a:p>
            <a:r>
              <a:rPr lang="de-AT" dirty="0">
                <a:hlinkClick r:id="rId3"/>
              </a:rPr>
              <a:t>https://www.yaclass.at/p/geografie-und-wirtschaftskunde/11-schulstufe/oesterreich-raum-gesellschaft-wirtschaft-19273/naturraeumliche-chancen-und-risiken-19089/re-2ad51721-5aa7-4f47-a802-609a6e615ba4</a:t>
            </a:r>
            <a:endParaRPr lang="de-AT" dirty="0"/>
          </a:p>
          <a:p>
            <a:endParaRPr lang="de-AT" dirty="0"/>
          </a:p>
          <a:p>
            <a:endParaRPr lang="de-AT" dirty="0"/>
          </a:p>
          <a:p>
            <a:r>
              <a:rPr lang="de-AT" dirty="0">
                <a:hlinkClick r:id="rId4"/>
              </a:rPr>
              <a:t>https://www.oebv.at/flippingbook/9783209079312/16/#zoom=z</a:t>
            </a:r>
            <a:endParaRPr lang="de-AT" dirty="0"/>
          </a:p>
          <a:p>
            <a:endParaRPr lang="de-AT" dirty="0"/>
          </a:p>
        </p:txBody>
      </p:sp>
      <p:pic>
        <p:nvPicPr>
          <p:cNvPr id="11" name="Picture 2"/>
          <p:cNvPicPr>
            <a:picLocks noGrp="1" noChangeAspect="1" noChangeArrowheads="1"/>
          </p:cNvPicPr>
          <p:nvPr>
            <p:ph sz="quarter" idx="11"/>
          </p:nvPr>
        </p:nvPicPr>
        <p:blipFill>
          <a:blip r:embed="rId5">
            <a:extLst>
              <a:ext uri="{28A0092B-C50C-407E-A947-70E740481C1C}">
                <a14:useLocalDpi xmlns:a14="http://schemas.microsoft.com/office/drawing/2010/main" val="0"/>
              </a:ext>
            </a:extLst>
          </a:blip>
          <a:srcRect/>
          <a:stretch>
            <a:fillRect/>
          </a:stretch>
        </p:blipFill>
        <p:spPr bwMode="auto">
          <a:xfrm>
            <a:off x="126305" y="1766751"/>
            <a:ext cx="8766175" cy="379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49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86" y="1863170"/>
            <a:ext cx="8321314" cy="431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AT" dirty="0"/>
              <a:t>Landnutzung Österreichs</a:t>
            </a:r>
          </a:p>
        </p:txBody>
      </p:sp>
      <p:sp>
        <p:nvSpPr>
          <p:cNvPr id="4" name="Textplatzhalter 3"/>
          <p:cNvSpPr>
            <a:spLocks noGrp="1"/>
          </p:cNvSpPr>
          <p:nvPr>
            <p:ph type="body" sz="quarter" idx="12"/>
          </p:nvPr>
        </p:nvSpPr>
        <p:spPr/>
        <p:txBody>
          <a:bodyPr/>
          <a:lstStyle/>
          <a:p>
            <a:r>
              <a:rPr lang="de-AT"/>
              <a:t>(CORINE 2012)</a:t>
            </a:r>
            <a:endParaRPr lang="de-AT"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264" y="1181512"/>
            <a:ext cx="3403632" cy="261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321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Großlandschaften Österreichs</a:t>
            </a:r>
          </a:p>
        </p:txBody>
      </p:sp>
      <p:sp>
        <p:nvSpPr>
          <p:cNvPr id="4" name="Textplatzhalter 3"/>
          <p:cNvSpPr>
            <a:spLocks noGrp="1"/>
          </p:cNvSpPr>
          <p:nvPr>
            <p:ph type="body" sz="quarter" idx="12"/>
          </p:nvPr>
        </p:nvSpPr>
        <p:spPr>
          <a:xfrm>
            <a:off x="4427984" y="6654396"/>
            <a:ext cx="3887391" cy="215444"/>
          </a:xfrm>
        </p:spPr>
        <p:txBody>
          <a:bodyPr/>
          <a:lstStyle/>
          <a:p>
            <a:r>
              <a:rPr lang="de-AT" dirty="0"/>
              <a:t>(Durchblick 3, 2016)</a:t>
            </a:r>
          </a:p>
        </p:txBody>
      </p:sp>
      <p:pic>
        <p:nvPicPr>
          <p:cNvPr id="6" name="Picture 2" descr="Durchblick 3, 2016"/>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484766" y="1184275"/>
            <a:ext cx="8293530" cy="4968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4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Großlandschaften als Raumindividuen</a:t>
            </a:r>
          </a:p>
        </p:txBody>
      </p:sp>
      <p:sp>
        <p:nvSpPr>
          <p:cNvPr id="4" name="Textplatzhalter 3"/>
          <p:cNvSpPr>
            <a:spLocks noGrp="1"/>
          </p:cNvSpPr>
          <p:nvPr>
            <p:ph type="body" sz="quarter" idx="12"/>
          </p:nvPr>
        </p:nvSpPr>
        <p:spPr/>
        <p:txBody>
          <a:bodyPr/>
          <a:lstStyle/>
          <a:p>
            <a:r>
              <a:rPr lang="de-AT" dirty="0"/>
              <a:t>(</a:t>
            </a:r>
            <a:r>
              <a:rPr lang="de-AT" dirty="0" err="1"/>
              <a:t>Bobek</a:t>
            </a:r>
            <a:r>
              <a:rPr lang="de-AT" dirty="0"/>
              <a:t> &amp; </a:t>
            </a:r>
            <a:r>
              <a:rPr lang="de-AT" dirty="0" err="1"/>
              <a:t>Schmithüsen</a:t>
            </a:r>
            <a:r>
              <a:rPr lang="de-AT" dirty="0"/>
              <a:t> 1949:8)</a:t>
            </a:r>
          </a:p>
        </p:txBody>
      </p:sp>
      <p:pic>
        <p:nvPicPr>
          <p:cNvPr id="5" name="Picture 2"/>
          <p:cNvPicPr>
            <a:picLocks noGrp="1" noChangeAspect="1" noChangeArrowheads="1"/>
          </p:cNvPicPr>
          <p:nvPr>
            <p:ph sz="quarter" idx="1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31775" y="2001029"/>
            <a:ext cx="8766175" cy="332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90624" y="2013729"/>
            <a:ext cx="6444208" cy="3329017"/>
          </a:xfrm>
          <a:prstGeom prst="rect">
            <a:avLst/>
          </a:prstGeom>
          <a:ln w="76200">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de-AT"/>
          </a:p>
        </p:txBody>
      </p:sp>
      <p:sp>
        <p:nvSpPr>
          <p:cNvPr id="7" name="Textfeld 6"/>
          <p:cNvSpPr txBox="1"/>
          <p:nvPr/>
        </p:nvSpPr>
        <p:spPr>
          <a:xfrm>
            <a:off x="2154942" y="5536905"/>
            <a:ext cx="2375330" cy="461665"/>
          </a:xfrm>
          <a:prstGeom prst="rect">
            <a:avLst/>
          </a:prstGeom>
          <a:noFill/>
        </p:spPr>
        <p:txBody>
          <a:bodyPr wrap="none" rtlCol="0">
            <a:spAutoFit/>
          </a:bodyPr>
          <a:lstStyle/>
          <a:p>
            <a:r>
              <a:rPr lang="de-AT" sz="2400" b="1" dirty="0">
                <a:solidFill>
                  <a:srgbClr val="E37823"/>
                </a:solidFill>
                <a:latin typeface="+mn-lt"/>
              </a:rPr>
              <a:t>~ Großlandschaft</a:t>
            </a:r>
          </a:p>
        </p:txBody>
      </p:sp>
    </p:spTree>
    <p:extLst>
      <p:ext uri="{BB962C8B-B14F-4D97-AF65-F5344CB8AC3E}">
        <p14:creationId xmlns:p14="http://schemas.microsoft.com/office/powerpoint/2010/main" val="29147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Hoch- &amp; Mittelgebirge</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endParaRPr lang="de-AT" dirty="0"/>
          </a:p>
        </p:txBody>
      </p:sp>
      <p:pic>
        <p:nvPicPr>
          <p:cNvPr id="14338" name="Picture 2" descr="File:Nordkette 0006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33" y="1700808"/>
            <a:ext cx="7947231" cy="3894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pload.wikimedia.org/wikipedia/commons/9/9e/Muhlvierte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700808"/>
            <a:ext cx="5841216" cy="389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2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Alpen- &amp; Karpartenvorland</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a:t>(Stefan.lefnaer, CC BY-SA 4.0)</a:t>
            </a:r>
            <a:endParaRPr lang="de-AT" dirty="0"/>
          </a:p>
        </p:txBody>
      </p:sp>
      <p:pic>
        <p:nvPicPr>
          <p:cNvPr id="15363"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136" y="1207528"/>
            <a:ext cx="6660232" cy="495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52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Wiener Becken - Vorländer im Osten &amp; Südosten</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endParaRPr lang="de-AT" dirty="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964281"/>
            <a:ext cx="4750940" cy="356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descr="ZS44567 Oberwart   2 Scans - Oberw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692" y="1931715"/>
            <a:ext cx="5119876" cy="370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790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Hemerobie österreichischer Kulturlandschaften</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a:t>(SINUS 2002)</a:t>
            </a:r>
            <a:endParaRPr lang="de-AT" dirty="0"/>
          </a:p>
        </p:txBody>
      </p:sp>
      <p:pic>
        <p:nvPicPr>
          <p:cNvPr id="2050" name="Picture 2" descr="SINUS 200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49" y="1844824"/>
            <a:ext cx="8402231" cy="432429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5"/>
          <a:stretch>
            <a:fillRect/>
          </a:stretch>
        </p:blipFill>
        <p:spPr>
          <a:xfrm>
            <a:off x="710509" y="2270316"/>
            <a:ext cx="3904779" cy="381053"/>
          </a:xfrm>
          <a:prstGeom prst="rect">
            <a:avLst/>
          </a:prstGeom>
        </p:spPr>
      </p:pic>
      <p:pic>
        <p:nvPicPr>
          <p:cNvPr id="8" name="Grafik 7"/>
          <p:cNvPicPr>
            <a:picLocks noChangeAspect="1"/>
          </p:cNvPicPr>
          <p:nvPr/>
        </p:nvPicPr>
        <p:blipFill>
          <a:blip r:embed="rId5"/>
          <a:stretch>
            <a:fillRect/>
          </a:stretch>
        </p:blipFill>
        <p:spPr>
          <a:xfrm>
            <a:off x="710509" y="1810219"/>
            <a:ext cx="3791045" cy="381053"/>
          </a:xfrm>
          <a:prstGeom prst="rect">
            <a:avLst/>
          </a:prstGeom>
        </p:spPr>
      </p:pic>
      <p:grpSp>
        <p:nvGrpSpPr>
          <p:cNvPr id="7" name="Gruppieren 6"/>
          <p:cNvGrpSpPr/>
          <p:nvPr/>
        </p:nvGrpSpPr>
        <p:grpSpPr>
          <a:xfrm>
            <a:off x="232264" y="908720"/>
            <a:ext cx="3208452" cy="1767837"/>
            <a:chOff x="660628" y="883532"/>
            <a:chExt cx="2759244" cy="1520326"/>
          </a:xfrm>
        </p:grpSpPr>
        <p:pic>
          <p:nvPicPr>
            <p:cNvPr id="5" name="Grafik 4"/>
            <p:cNvPicPr>
              <a:picLocks noChangeAspect="1"/>
            </p:cNvPicPr>
            <p:nvPr/>
          </p:nvPicPr>
          <p:blipFill rotWithShape="1">
            <a:blip r:embed="rId6"/>
            <a:srcRect b="52234"/>
            <a:stretch/>
          </p:blipFill>
          <p:spPr>
            <a:xfrm>
              <a:off x="660628" y="883532"/>
              <a:ext cx="1361874" cy="1249324"/>
            </a:xfrm>
            <a:prstGeom prst="rect">
              <a:avLst/>
            </a:prstGeom>
          </p:spPr>
        </p:pic>
        <p:pic>
          <p:nvPicPr>
            <p:cNvPr id="9" name="Grafik 8"/>
            <p:cNvPicPr>
              <a:picLocks noChangeAspect="1"/>
            </p:cNvPicPr>
            <p:nvPr/>
          </p:nvPicPr>
          <p:blipFill rotWithShape="1">
            <a:blip r:embed="rId6"/>
            <a:srcRect t="50520"/>
            <a:stretch/>
          </p:blipFill>
          <p:spPr>
            <a:xfrm>
              <a:off x="2057998" y="1109710"/>
              <a:ext cx="1361874" cy="1294148"/>
            </a:xfrm>
            <a:prstGeom prst="rect">
              <a:avLst/>
            </a:prstGeom>
          </p:spPr>
        </p:pic>
      </p:grpSp>
    </p:spTree>
    <p:extLst>
      <p:ext uri="{BB962C8B-B14F-4D97-AF65-F5344CB8AC3E}">
        <p14:creationId xmlns:p14="http://schemas.microsoft.com/office/powerpoint/2010/main" val="158616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Rückblick</a:t>
            </a:r>
          </a:p>
        </p:txBody>
      </p:sp>
      <p:sp>
        <p:nvSpPr>
          <p:cNvPr id="3" name="Inhaltsplatzhalter 2"/>
          <p:cNvSpPr>
            <a:spLocks noGrp="1"/>
          </p:cNvSpPr>
          <p:nvPr>
            <p:ph sz="quarter" idx="11"/>
          </p:nvPr>
        </p:nvSpPr>
        <p:spPr>
          <a:xfrm>
            <a:off x="232264" y="1181512"/>
            <a:ext cx="4411744" cy="4968552"/>
          </a:xfrm>
        </p:spPr>
        <p:txBody>
          <a:bodyPr/>
          <a:lstStyle/>
          <a:p>
            <a:pPr>
              <a:spcAft>
                <a:spcPts val="1400"/>
              </a:spcAft>
            </a:pPr>
            <a:r>
              <a:rPr lang="de-AT" b="1" dirty="0"/>
              <a:t>Die Ostalpen als </a:t>
            </a:r>
            <a:br>
              <a:rPr lang="de-AT" b="1" dirty="0"/>
            </a:br>
            <a:r>
              <a:rPr lang="de-AT" b="1" dirty="0"/>
              <a:t>"natürlich begrenztes Gebiet"</a:t>
            </a:r>
          </a:p>
          <a:p>
            <a:pPr>
              <a:spcAft>
                <a:spcPts val="1400"/>
              </a:spcAft>
            </a:pPr>
            <a:r>
              <a:rPr lang="de-AT" b="1" dirty="0"/>
              <a:t>Österreich - vom Rand ins Zentrum, wieder zurück …</a:t>
            </a:r>
          </a:p>
          <a:p>
            <a:pPr>
              <a:spcAft>
                <a:spcPts val="1400"/>
              </a:spcAft>
            </a:pPr>
            <a:r>
              <a:rPr lang="de-AT" b="1" dirty="0"/>
              <a:t>… und wieder ins Zentrum:</a:t>
            </a:r>
            <a:br>
              <a:rPr lang="de-AT" b="1" dirty="0"/>
            </a:br>
            <a:r>
              <a:rPr lang="de-AT" b="1" dirty="0"/>
              <a:t>Wir &amp; „die“ EU</a:t>
            </a:r>
          </a:p>
          <a:p>
            <a:pPr>
              <a:spcAft>
                <a:spcPts val="1400"/>
              </a:spcAft>
            </a:pPr>
            <a:r>
              <a:rPr lang="de-AT" b="1" dirty="0"/>
              <a:t>Erbstücke</a:t>
            </a:r>
          </a:p>
        </p:txBody>
      </p:sp>
      <p:sp>
        <p:nvSpPr>
          <p:cNvPr id="4" name="Textplatzhalter 3"/>
          <p:cNvSpPr>
            <a:spLocks noGrp="1"/>
          </p:cNvSpPr>
          <p:nvPr>
            <p:ph type="body" sz="quarter" idx="12"/>
          </p:nvPr>
        </p:nvSpPr>
        <p:spPr/>
        <p:txBody>
          <a:bodyPr/>
          <a:lstStyle/>
          <a:p>
            <a:r>
              <a:rPr lang="en-US"/>
              <a:t>(Baltic Sea Region, o.J.)</a:t>
            </a:r>
            <a:endParaRPr lang="de-AT" dirty="0"/>
          </a:p>
        </p:txBody>
      </p:sp>
      <p:pic>
        <p:nvPicPr>
          <p:cNvPr id="6" name="Picture 2">
            <a:hlinkClick r:id="rId3"/>
            <a:extLst>
              <a:ext uri="{FF2B5EF4-FFF2-40B4-BE49-F238E27FC236}">
                <a16:creationId xmlns:a16="http://schemas.microsoft.com/office/drawing/2014/main" id="{84D27287-F871-4035-9B06-EED6FA93C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916832"/>
            <a:ext cx="2592288" cy="361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348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Bodenschutz in Österreich</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a:xfrm>
            <a:off x="4427984" y="6662090"/>
            <a:ext cx="3887391" cy="200055"/>
          </a:xfrm>
        </p:spPr>
        <p:txBody>
          <a:bodyPr/>
          <a:lstStyle/>
          <a:p>
            <a:r>
              <a:rPr lang="de-AT" sz="700" dirty="0"/>
              <a:t>http://www.umweltbundesamt.at/umweltsituation/raumordnung/rp_flaecheninanspruchnahme/</a:t>
            </a:r>
          </a:p>
        </p:txBody>
      </p:sp>
      <p:pic>
        <p:nvPicPr>
          <p:cNvPr id="5122" name="Picture 2" descr="© Umweltbundesamt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84" y="1239568"/>
            <a:ext cx="8519288" cy="509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51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 über das Klima …</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a:t>(Durchblick 3, 2016)</a:t>
            </a:r>
            <a:endParaRPr lang="de-AT"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3" y="1075340"/>
            <a:ext cx="8980173" cy="537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246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naturräumliche Elemente als „Hybride“</a:t>
            </a:r>
          </a:p>
        </p:txBody>
      </p:sp>
      <p:sp>
        <p:nvSpPr>
          <p:cNvPr id="4" name="Textplatzhalter 3"/>
          <p:cNvSpPr>
            <a:spLocks noGrp="1"/>
          </p:cNvSpPr>
          <p:nvPr>
            <p:ph type="body" sz="quarter" idx="12"/>
          </p:nvPr>
        </p:nvSpPr>
        <p:spPr/>
        <p:txBody>
          <a:bodyPr/>
          <a:lstStyle/>
          <a:p>
            <a:r>
              <a:rPr lang="de-AT"/>
              <a:t>(APCC AAR14, 2014)</a:t>
            </a:r>
            <a:endParaRPr lang="de-AT" dirty="0"/>
          </a:p>
        </p:txBody>
      </p:sp>
      <p:pic>
        <p:nvPicPr>
          <p:cNvPr id="8" name="Bild 2" descr="Abb.1.4.pdf"/>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a:xfrm>
            <a:off x="826398" y="1165770"/>
            <a:ext cx="7576930" cy="4999534"/>
          </a:xfrm>
          <a:prstGeom prst="rect">
            <a:avLst/>
          </a:prstGeom>
        </p:spPr>
      </p:pic>
    </p:spTree>
    <p:extLst>
      <p:ext uri="{BB962C8B-B14F-4D97-AF65-F5344CB8AC3E}">
        <p14:creationId xmlns:p14="http://schemas.microsoft.com/office/powerpoint/2010/main" val="357376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Das Klima Österreichs im Wandel</a:t>
            </a:r>
          </a:p>
        </p:txBody>
      </p:sp>
      <p:sp>
        <p:nvSpPr>
          <p:cNvPr id="4" name="Textplatzhalter 3"/>
          <p:cNvSpPr>
            <a:spLocks noGrp="1"/>
          </p:cNvSpPr>
          <p:nvPr>
            <p:ph type="body" sz="quarter" idx="12"/>
          </p:nvPr>
        </p:nvSpPr>
        <p:spPr>
          <a:xfrm>
            <a:off x="4427984" y="6654396"/>
            <a:ext cx="3887391" cy="215444"/>
          </a:xfrm>
        </p:spPr>
        <p:txBody>
          <a:bodyPr/>
          <a:lstStyle/>
          <a:p>
            <a:r>
              <a:rPr lang="de-AT" altLang="de-DE" dirty="0"/>
              <a:t>(AAR 2014)</a:t>
            </a:r>
          </a:p>
        </p:txBody>
      </p:sp>
      <p:pic>
        <p:nvPicPr>
          <p:cNvPr id="6"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467544" y="1181100"/>
            <a:ext cx="8207898" cy="496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638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Das Klima Österreichs im Wandel</a:t>
            </a:r>
          </a:p>
        </p:txBody>
      </p:sp>
      <p:sp>
        <p:nvSpPr>
          <p:cNvPr id="4" name="Textplatzhalter 3"/>
          <p:cNvSpPr>
            <a:spLocks noGrp="1"/>
          </p:cNvSpPr>
          <p:nvPr>
            <p:ph type="body" sz="quarter" idx="12"/>
          </p:nvPr>
        </p:nvSpPr>
        <p:spPr>
          <a:xfrm>
            <a:off x="4427984" y="6654396"/>
            <a:ext cx="3887391" cy="215444"/>
          </a:xfrm>
        </p:spPr>
        <p:txBody>
          <a:bodyPr/>
          <a:lstStyle/>
          <a:p>
            <a:r>
              <a:rPr lang="de-AT" altLang="de-DE" dirty="0"/>
              <a:t>(AAR 2014)</a:t>
            </a:r>
          </a:p>
        </p:txBody>
      </p:sp>
      <p:pic>
        <p:nvPicPr>
          <p:cNvPr id="7"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579281" y="949747"/>
            <a:ext cx="8071162" cy="543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378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2600" dirty="0"/>
              <a:t>Exkurs: Konsequenzen eines geänderten Klimas in Österreich</a:t>
            </a:r>
          </a:p>
        </p:txBody>
      </p:sp>
      <p:sp>
        <p:nvSpPr>
          <p:cNvPr id="4" name="Textplatzhalter 3"/>
          <p:cNvSpPr>
            <a:spLocks noGrp="1"/>
          </p:cNvSpPr>
          <p:nvPr>
            <p:ph type="body" sz="quarter" idx="12"/>
          </p:nvPr>
        </p:nvSpPr>
        <p:spPr>
          <a:xfrm>
            <a:off x="4427985" y="6654396"/>
            <a:ext cx="2376264" cy="215444"/>
          </a:xfrm>
        </p:spPr>
        <p:txBody>
          <a:bodyPr/>
          <a:lstStyle/>
          <a:p>
            <a:r>
              <a:rPr lang="de-AT" altLang="de-DE" dirty="0"/>
              <a:t>(AAR 2014)</a:t>
            </a:r>
          </a:p>
        </p:txBody>
      </p:sp>
      <p:pic>
        <p:nvPicPr>
          <p:cNvPr id="7" name="Bild 2" descr="Abb.6.1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470" y="980728"/>
            <a:ext cx="8512068" cy="5401232"/>
          </a:xfrm>
          <a:prstGeom prst="rect">
            <a:avLst/>
          </a:prstGeom>
        </p:spPr>
      </p:pic>
      <p:sp>
        <p:nvSpPr>
          <p:cNvPr id="3" name="Ellipse 2"/>
          <p:cNvSpPr/>
          <p:nvPr/>
        </p:nvSpPr>
        <p:spPr>
          <a:xfrm>
            <a:off x="6919123" y="4096687"/>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6" name="Ellipse 5"/>
          <p:cNvSpPr/>
          <p:nvPr/>
        </p:nvSpPr>
        <p:spPr>
          <a:xfrm>
            <a:off x="7145236" y="2632149"/>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8" name="Ellipse 7"/>
          <p:cNvSpPr/>
          <p:nvPr/>
        </p:nvSpPr>
        <p:spPr>
          <a:xfrm>
            <a:off x="5076056" y="2622623"/>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9" name="Ellipse 8"/>
          <p:cNvSpPr/>
          <p:nvPr/>
        </p:nvSpPr>
        <p:spPr>
          <a:xfrm>
            <a:off x="4226812" y="4005064"/>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10" name="Ellipse 9"/>
          <p:cNvSpPr/>
          <p:nvPr/>
        </p:nvSpPr>
        <p:spPr>
          <a:xfrm>
            <a:off x="5109960" y="5008413"/>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11" name="Ellipse 10"/>
          <p:cNvSpPr/>
          <p:nvPr/>
        </p:nvSpPr>
        <p:spPr>
          <a:xfrm>
            <a:off x="2507583" y="4230614"/>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
        <p:nvSpPr>
          <p:cNvPr id="12" name="Ellipse 11"/>
          <p:cNvSpPr/>
          <p:nvPr/>
        </p:nvSpPr>
        <p:spPr>
          <a:xfrm>
            <a:off x="1081712" y="3732767"/>
            <a:ext cx="144016" cy="144016"/>
          </a:xfrm>
          <a:prstGeom prst="ellipse">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pic>
        <p:nvPicPr>
          <p:cNvPr id="13" name="Grafik 12"/>
          <p:cNvPicPr>
            <a:picLocks noChangeAspect="1"/>
          </p:cNvPicPr>
          <p:nvPr/>
        </p:nvPicPr>
        <p:blipFill>
          <a:blip r:embed="rId4"/>
          <a:stretch>
            <a:fillRect/>
          </a:stretch>
        </p:blipFill>
        <p:spPr>
          <a:xfrm>
            <a:off x="7145237" y="6371666"/>
            <a:ext cx="1998764" cy="481850"/>
          </a:xfrm>
          <a:prstGeom prst="rect">
            <a:avLst/>
          </a:prstGeom>
        </p:spPr>
      </p:pic>
      <p:pic>
        <p:nvPicPr>
          <p:cNvPr id="5" name="Grafik 4"/>
          <p:cNvPicPr>
            <a:picLocks noChangeAspect="1"/>
          </p:cNvPicPr>
          <p:nvPr/>
        </p:nvPicPr>
        <p:blipFill>
          <a:blip r:embed="rId5"/>
          <a:stretch>
            <a:fillRect/>
          </a:stretch>
        </p:blipFill>
        <p:spPr>
          <a:xfrm>
            <a:off x="7876651" y="6374047"/>
            <a:ext cx="251485" cy="440099"/>
          </a:xfrm>
          <a:prstGeom prst="rect">
            <a:avLst/>
          </a:prstGeom>
        </p:spPr>
      </p:pic>
      <p:sp>
        <p:nvSpPr>
          <p:cNvPr id="16" name="Abgerundetes Rechteck 15"/>
          <p:cNvSpPr/>
          <p:nvPr/>
        </p:nvSpPr>
        <p:spPr>
          <a:xfrm>
            <a:off x="7961173" y="6002240"/>
            <a:ext cx="132696" cy="327125"/>
          </a:xfrm>
          <a:prstGeom prst="roundRect">
            <a:avLst/>
          </a:prstGeom>
          <a:ln w="12700">
            <a:solidFill>
              <a:srgbClr val="E37823"/>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AT" dirty="0"/>
          </a:p>
        </p:txBody>
      </p:sp>
    </p:spTree>
    <p:extLst>
      <p:ext uri="{BB962C8B-B14F-4D97-AF65-F5344CB8AC3E}">
        <p14:creationId xmlns:p14="http://schemas.microsoft.com/office/powerpoint/2010/main" val="187843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 zur Pflanzenwelt Österreichs</a:t>
            </a:r>
          </a:p>
        </p:txBody>
      </p:sp>
      <p:sp>
        <p:nvSpPr>
          <p:cNvPr id="4" name="Textplatzhalter 3"/>
          <p:cNvSpPr>
            <a:spLocks noGrp="1"/>
          </p:cNvSpPr>
          <p:nvPr>
            <p:ph type="body" sz="quarter" idx="12"/>
          </p:nvPr>
        </p:nvSpPr>
        <p:spPr/>
        <p:txBody>
          <a:bodyPr/>
          <a:lstStyle/>
          <a:p>
            <a:r>
              <a:rPr lang="de-AT" dirty="0"/>
              <a:t>(Leidlmair 1983:34)</a:t>
            </a:r>
          </a:p>
        </p:txBody>
      </p:sp>
      <p:pic>
        <p:nvPicPr>
          <p:cNvPr id="6"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825735" y="991746"/>
            <a:ext cx="7424018" cy="536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47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Endemische Tier- und Pflanzenarten in Österreich</a:t>
            </a:r>
          </a:p>
        </p:txBody>
      </p:sp>
      <p:sp>
        <p:nvSpPr>
          <p:cNvPr id="4" name="Textplatzhalter 3"/>
          <p:cNvSpPr>
            <a:spLocks noGrp="1"/>
          </p:cNvSpPr>
          <p:nvPr>
            <p:ph type="body" sz="quarter" idx="12"/>
          </p:nvPr>
        </p:nvSpPr>
        <p:spPr/>
        <p:txBody>
          <a:bodyPr/>
          <a:lstStyle/>
          <a:p>
            <a:r>
              <a:rPr lang="de-AT" dirty="0"/>
              <a:t>(Rabitsch &amp; Essl 2008:0.S.)</a:t>
            </a:r>
          </a:p>
        </p:txBody>
      </p:sp>
      <p:pic>
        <p:nvPicPr>
          <p:cNvPr id="6" name="Picture 2" descr="http://www.austrianbiologist.at/bioskop/wp-content/uploads/2017/01/bioskop_Alpen_Abb1_small.jpg">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409362" y="1165771"/>
            <a:ext cx="8278796" cy="499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87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Der Klimawandel &amp; die Pflanzenwelt Österreichs</a:t>
            </a:r>
          </a:p>
        </p:txBody>
      </p:sp>
      <p:sp>
        <p:nvSpPr>
          <p:cNvPr id="3" name="Inhaltsplatzhalter 2"/>
          <p:cNvSpPr>
            <a:spLocks noGrp="1"/>
          </p:cNvSpPr>
          <p:nvPr>
            <p:ph sz="quarter" idx="11"/>
          </p:nvPr>
        </p:nvSpPr>
        <p:spPr>
          <a:xfrm>
            <a:off x="232264" y="764704"/>
            <a:ext cx="8766048" cy="519296"/>
          </a:xfrm>
        </p:spPr>
        <p:txBody>
          <a:bodyPr/>
          <a:lstStyle/>
          <a:p>
            <a:pPr marL="0" indent="0">
              <a:buNone/>
            </a:pPr>
            <a:r>
              <a:rPr lang="de-AT" b="1" dirty="0"/>
              <a:t>Erwartete Veränderungen in Gunstlagen für Weinbau in Österreich</a:t>
            </a:r>
          </a:p>
        </p:txBody>
      </p:sp>
      <p:sp>
        <p:nvSpPr>
          <p:cNvPr id="4" name="Textplatzhalter 3"/>
          <p:cNvSpPr>
            <a:spLocks noGrp="1"/>
          </p:cNvSpPr>
          <p:nvPr>
            <p:ph type="body" sz="quarter" idx="12"/>
          </p:nvPr>
        </p:nvSpPr>
        <p:spPr>
          <a:xfrm>
            <a:off x="4427984" y="6654396"/>
            <a:ext cx="3887391" cy="215444"/>
          </a:xfrm>
        </p:spPr>
        <p:txBody>
          <a:bodyPr/>
          <a:lstStyle/>
          <a:p>
            <a:r>
              <a:rPr lang="de-AT" altLang="de-DE" dirty="0"/>
              <a:t>(AAR 2014)</a:t>
            </a:r>
          </a:p>
        </p:txBody>
      </p:sp>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052736"/>
            <a:ext cx="8170728" cy="55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054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Wasserangebot &amp; Verbrauch in Österreich</a:t>
            </a:r>
          </a:p>
        </p:txBody>
      </p:sp>
      <p:sp>
        <p:nvSpPr>
          <p:cNvPr id="4" name="Textplatzhalter 3"/>
          <p:cNvSpPr>
            <a:spLocks noGrp="1"/>
          </p:cNvSpPr>
          <p:nvPr>
            <p:ph type="body" sz="quarter" idx="12"/>
          </p:nvPr>
        </p:nvSpPr>
        <p:spPr/>
        <p:txBody>
          <a:bodyPr/>
          <a:lstStyle/>
          <a:p>
            <a:r>
              <a:rPr lang="de-AT"/>
              <a:t>(Statistik Austria 2019)</a:t>
            </a:r>
            <a:endParaRPr lang="de-AT" dirty="0"/>
          </a:p>
        </p:txBody>
      </p:sp>
      <p:pic>
        <p:nvPicPr>
          <p:cNvPr id="6" name="Picture 2" descr="Statistik Austria 2019">
            <a:hlinkClick r:id="rId3"/>
          </p:cNvPr>
          <p:cNvPicPr>
            <a:picLocks noGrp="1" noChangeAspect="1" noChangeArrowheads="1"/>
          </p:cNvPicPr>
          <p:nvPr>
            <p:ph sz="quarter" idx="11"/>
          </p:nvPr>
        </p:nvPicPr>
        <p:blipFill>
          <a:blip r:embed="rId4">
            <a:clrChange>
              <a:clrFrom>
                <a:srgbClr val="DDECF6"/>
              </a:clrFrom>
              <a:clrTo>
                <a:srgbClr val="DDECF6">
                  <a:alpha val="0"/>
                </a:srgbClr>
              </a:clrTo>
            </a:clrChange>
            <a:extLst>
              <a:ext uri="{28A0092B-C50C-407E-A947-70E740481C1C}">
                <a14:useLocalDpi xmlns:a14="http://schemas.microsoft.com/office/drawing/2010/main" val="0"/>
              </a:ext>
            </a:extLst>
          </a:blip>
          <a:srcRect/>
          <a:stretch>
            <a:fillRect/>
          </a:stretch>
        </p:blipFill>
        <p:spPr bwMode="auto">
          <a:xfrm>
            <a:off x="231775" y="1720459"/>
            <a:ext cx="8766175" cy="38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85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Überblick</a:t>
            </a:r>
          </a:p>
        </p:txBody>
      </p:sp>
      <p:sp>
        <p:nvSpPr>
          <p:cNvPr id="3" name="Inhaltsplatzhalter 2"/>
          <p:cNvSpPr>
            <a:spLocks noGrp="1"/>
          </p:cNvSpPr>
          <p:nvPr>
            <p:ph sz="quarter" idx="11"/>
          </p:nvPr>
        </p:nvSpPr>
        <p:spPr>
          <a:xfrm>
            <a:off x="232264" y="1181512"/>
            <a:ext cx="4848314" cy="4968552"/>
          </a:xfrm>
        </p:spPr>
        <p:txBody>
          <a:bodyPr/>
          <a:lstStyle/>
          <a:p>
            <a:pPr marL="0" indent="0">
              <a:lnSpc>
                <a:spcPct val="150000"/>
              </a:lnSpc>
              <a:buNone/>
            </a:pPr>
            <a:r>
              <a:rPr lang="de-AT" b="1" dirty="0"/>
              <a:t>Die „natürlichen Grundlagen“</a:t>
            </a:r>
          </a:p>
          <a:p>
            <a:pPr>
              <a:lnSpc>
                <a:spcPct val="150000"/>
              </a:lnSpc>
            </a:pPr>
            <a:r>
              <a:rPr lang="de-AT" b="1" dirty="0"/>
              <a:t>Von den Alpen ...</a:t>
            </a:r>
          </a:p>
          <a:p>
            <a:pPr>
              <a:lnSpc>
                <a:spcPct val="150000"/>
              </a:lnSpc>
            </a:pPr>
            <a:r>
              <a:rPr lang="de-AT" b="1" dirty="0"/>
              <a:t>... über das Klima ...</a:t>
            </a:r>
          </a:p>
          <a:p>
            <a:pPr>
              <a:lnSpc>
                <a:spcPct val="150000"/>
              </a:lnSpc>
            </a:pPr>
            <a:r>
              <a:rPr lang="de-AT" b="1" dirty="0"/>
              <a:t>... zur Pflanzenwelt …</a:t>
            </a:r>
          </a:p>
          <a:p>
            <a:pPr>
              <a:lnSpc>
                <a:spcPct val="150000"/>
              </a:lnSpc>
            </a:pPr>
            <a:r>
              <a:rPr lang="de-AT" b="1" dirty="0"/>
              <a:t>… und was es sonst noch so gibt.</a:t>
            </a:r>
          </a:p>
        </p:txBody>
      </p:sp>
      <p:sp>
        <p:nvSpPr>
          <p:cNvPr id="4" name="Textplatzhalter 3"/>
          <p:cNvSpPr>
            <a:spLocks noGrp="1"/>
          </p:cNvSpPr>
          <p:nvPr>
            <p:ph type="body" sz="quarter" idx="12"/>
          </p:nvPr>
        </p:nvSpPr>
        <p:spPr/>
        <p:txBody>
          <a:bodyPr/>
          <a:lstStyle/>
          <a:p>
            <a:endParaRPr lang="de-AT"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552" y="2571814"/>
            <a:ext cx="4154891" cy="179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42003">
            <a:off x="11996735" y="2813318"/>
            <a:ext cx="1162622" cy="183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42003">
            <a:off x="11635320" y="3320686"/>
            <a:ext cx="1162622" cy="183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42003">
            <a:off x="11485437" y="3733684"/>
            <a:ext cx="1162622" cy="183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42003">
            <a:off x="12571472" y="1895132"/>
            <a:ext cx="1162622" cy="183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2363940"/>
            <a:ext cx="3898262" cy="286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935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Gewässer in Österreich</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https://www.bmlfuw.gv.at/wasser/wasser-oesterreich/zahlen/fluesse_seen_zahlen.html</a:t>
            </a:r>
          </a:p>
        </p:txBody>
      </p:sp>
      <p:pic>
        <p:nvPicPr>
          <p:cNvPr id="26626" name="Picture 2" descr="https://www.bmlfuw.gv.at/.imaging/mte/bmlfuw/contentImagePopup/dam/bmlfuw/wasser/wasser-oesterreich/wasser-in-zahlen/fluesse-seen/Karte-/jcr:content/Karte%C3%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0768"/>
            <a:ext cx="8912249" cy="473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Gewässer in Österreich</a:t>
            </a:r>
          </a:p>
        </p:txBody>
      </p:sp>
      <p:sp>
        <p:nvSpPr>
          <p:cNvPr id="4" name="Textplatzhalter 3"/>
          <p:cNvSpPr>
            <a:spLocks noGrp="1"/>
          </p:cNvSpPr>
          <p:nvPr>
            <p:ph type="body" sz="quarter" idx="12"/>
          </p:nvPr>
        </p:nvSpPr>
        <p:spPr/>
        <p:txBody>
          <a:bodyPr/>
          <a:lstStyle/>
          <a:p>
            <a:r>
              <a:rPr lang="de-AT"/>
              <a:t>(BMNT 2018)</a:t>
            </a:r>
            <a:endParaRPr lang="de-AT" dirty="0"/>
          </a:p>
        </p:txBody>
      </p:sp>
      <p:pic>
        <p:nvPicPr>
          <p:cNvPr id="27650" name="Picture 2" descr="D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7369" y="629525"/>
            <a:ext cx="6336704" cy="5520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Ãkologischer Zustand/Potential FlieÃgewÃ¤sser_2018">
            <a:hlinkClick r:id="rId4"/>
          </p:cNvPr>
          <p:cNvPicPr>
            <a:picLocks noGrp="1" noChangeAspect="1" noChangeArrowheads="1"/>
          </p:cNvPicPr>
          <p:nvPr>
            <p:ph sz="quarter" idx="11"/>
          </p:nvPr>
        </p:nvPicPr>
        <p:blipFill rotWithShape="1">
          <a:blip r:embed="rId5">
            <a:extLst>
              <a:ext uri="{28A0092B-C50C-407E-A947-70E740481C1C}">
                <a14:useLocalDpi xmlns:a14="http://schemas.microsoft.com/office/drawing/2010/main" val="0"/>
              </a:ext>
            </a:extLst>
          </a:blip>
          <a:srcRect b="10817"/>
          <a:stretch/>
        </p:blipFill>
        <p:spPr bwMode="auto">
          <a:xfrm>
            <a:off x="1129334" y="1023134"/>
            <a:ext cx="6971058" cy="535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1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Österreichs Gewässer im Klimawandel</a:t>
            </a:r>
          </a:p>
        </p:txBody>
      </p:sp>
      <p:sp>
        <p:nvSpPr>
          <p:cNvPr id="4" name="Textplatzhalter 3"/>
          <p:cNvSpPr>
            <a:spLocks noGrp="1"/>
          </p:cNvSpPr>
          <p:nvPr>
            <p:ph type="body" sz="quarter" idx="12"/>
          </p:nvPr>
        </p:nvSpPr>
        <p:spPr>
          <a:xfrm>
            <a:off x="4427984" y="6654396"/>
            <a:ext cx="3887391" cy="215444"/>
          </a:xfrm>
        </p:spPr>
        <p:txBody>
          <a:bodyPr/>
          <a:lstStyle/>
          <a:p>
            <a:r>
              <a:rPr lang="de-AT" dirty="0"/>
              <a:t>(</a:t>
            </a:r>
            <a:r>
              <a:rPr lang="de-AT" dirty="0">
                <a:cs typeface="Calibri"/>
              </a:rPr>
              <a:t>Nachtnebel et al. (2010)</a:t>
            </a:r>
            <a:r>
              <a:rPr lang="de-AT" dirty="0"/>
              <a:t>)</a:t>
            </a:r>
            <a:endParaRPr lang="de-AT" dirty="0">
              <a:cs typeface="Calibri"/>
            </a:endParaRPr>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97" y="2602771"/>
            <a:ext cx="8963999" cy="3632800"/>
          </a:xfrm>
          <a:prstGeom prst="rect">
            <a:avLst/>
          </a:prstGeom>
        </p:spPr>
      </p:pic>
      <p:sp>
        <p:nvSpPr>
          <p:cNvPr id="6" name="Textfeld 5"/>
          <p:cNvSpPr txBox="1"/>
          <p:nvPr/>
        </p:nvSpPr>
        <p:spPr>
          <a:xfrm>
            <a:off x="377228" y="980728"/>
            <a:ext cx="8354535" cy="830997"/>
          </a:xfrm>
          <a:prstGeom prst="rect">
            <a:avLst/>
          </a:prstGeom>
          <a:noFill/>
        </p:spPr>
        <p:txBody>
          <a:bodyPr wrap="square" rtlCol="0">
            <a:spAutoFit/>
          </a:bodyPr>
          <a:lstStyle/>
          <a:p>
            <a:r>
              <a:rPr lang="de-AT" sz="2400" b="1" dirty="0">
                <a:latin typeface="+mj-lt"/>
                <a:cs typeface="Calibri"/>
              </a:rPr>
              <a:t>Prozentuelle Änderungen des mittleren Jahresabflusses </a:t>
            </a:r>
            <a:br>
              <a:rPr lang="de-AT" sz="2400" b="1" dirty="0">
                <a:latin typeface="+mj-lt"/>
                <a:cs typeface="Calibri"/>
              </a:rPr>
            </a:br>
            <a:r>
              <a:rPr lang="de-AT" sz="2400" b="1" dirty="0">
                <a:latin typeface="+mj-lt"/>
                <a:cs typeface="Calibri"/>
              </a:rPr>
              <a:t>(REMO-UBA, A1B Szenario)</a:t>
            </a:r>
          </a:p>
        </p:txBody>
      </p:sp>
      <p:sp>
        <p:nvSpPr>
          <p:cNvPr id="7" name="Rechteck 6"/>
          <p:cNvSpPr/>
          <p:nvPr/>
        </p:nvSpPr>
        <p:spPr>
          <a:xfrm>
            <a:off x="323528" y="1988840"/>
            <a:ext cx="4572000" cy="646331"/>
          </a:xfrm>
          <a:prstGeom prst="rect">
            <a:avLst/>
          </a:prstGeom>
        </p:spPr>
        <p:txBody>
          <a:bodyPr>
            <a:spAutoFit/>
          </a:bodyPr>
          <a:lstStyle/>
          <a:p>
            <a:pPr algn="ctr"/>
            <a:r>
              <a:rPr lang="de-AT" b="1" dirty="0">
                <a:latin typeface="+mj-lt"/>
              </a:rPr>
              <a:t>Zeitraum 2036–2065 – </a:t>
            </a:r>
            <a:br>
              <a:rPr lang="de-AT" b="1" dirty="0">
                <a:latin typeface="+mj-lt"/>
              </a:rPr>
            </a:br>
            <a:r>
              <a:rPr lang="de-AT" b="1" dirty="0">
                <a:latin typeface="+mj-lt"/>
              </a:rPr>
              <a:t>Zeitraum 1961–1990</a:t>
            </a:r>
            <a:endParaRPr lang="de-AT" dirty="0">
              <a:latin typeface="+mj-lt"/>
            </a:endParaRPr>
          </a:p>
        </p:txBody>
      </p:sp>
      <p:sp>
        <p:nvSpPr>
          <p:cNvPr id="8" name="Rechteck 7"/>
          <p:cNvSpPr/>
          <p:nvPr/>
        </p:nvSpPr>
        <p:spPr>
          <a:xfrm>
            <a:off x="5220072" y="1988840"/>
            <a:ext cx="3491880" cy="646331"/>
          </a:xfrm>
          <a:prstGeom prst="rect">
            <a:avLst/>
          </a:prstGeom>
        </p:spPr>
        <p:txBody>
          <a:bodyPr wrap="square">
            <a:spAutoFit/>
          </a:bodyPr>
          <a:lstStyle/>
          <a:p>
            <a:pPr algn="ctr"/>
            <a:r>
              <a:rPr lang="de-AT" b="1" dirty="0">
                <a:latin typeface="+mj-lt"/>
              </a:rPr>
              <a:t>Zeitraum 2061–2090 – </a:t>
            </a:r>
            <a:br>
              <a:rPr lang="de-AT" b="1" dirty="0">
                <a:latin typeface="+mj-lt"/>
              </a:rPr>
            </a:br>
            <a:r>
              <a:rPr lang="de-AT" b="1" dirty="0">
                <a:latin typeface="+mj-lt"/>
              </a:rPr>
              <a:t>Zeitraum 1961–1990</a:t>
            </a:r>
            <a:endParaRPr lang="de-AT" dirty="0">
              <a:latin typeface="+mj-lt"/>
            </a:endParaRPr>
          </a:p>
        </p:txBody>
      </p:sp>
    </p:spTree>
    <p:extLst>
      <p:ext uri="{BB962C8B-B14F-4D97-AF65-F5344CB8AC3E}">
        <p14:creationId xmlns:p14="http://schemas.microsoft.com/office/powerpoint/2010/main" val="4147481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Hochwassergefährdung in Österreich</a:t>
            </a:r>
          </a:p>
        </p:txBody>
      </p:sp>
      <p:pic>
        <p:nvPicPr>
          <p:cNvPr id="6" name="Inhaltsplatzhalter 5" descr="RMP 2015:14">
            <a:hlinkClick r:id="rId3"/>
          </p:cNvPr>
          <p:cNvPicPr>
            <a:picLocks noGrp="1" noChangeAspect="1"/>
          </p:cNvPicPr>
          <p:nvPr>
            <p:ph sz="quarter" idx="11"/>
          </p:nvPr>
        </p:nvPicPr>
        <p:blipFill>
          <a:blip r:embed="rId4"/>
          <a:stretch>
            <a:fillRect/>
          </a:stretch>
        </p:blipFill>
        <p:spPr>
          <a:xfrm>
            <a:off x="187707" y="1180328"/>
            <a:ext cx="8766175" cy="4926351"/>
          </a:xfrm>
          <a:prstGeom prst="rect">
            <a:avLst/>
          </a:prstGeom>
        </p:spPr>
      </p:pic>
      <p:sp>
        <p:nvSpPr>
          <p:cNvPr id="4" name="Textplatzhalter 3"/>
          <p:cNvSpPr>
            <a:spLocks noGrp="1"/>
          </p:cNvSpPr>
          <p:nvPr>
            <p:ph type="body" sz="quarter" idx="12"/>
          </p:nvPr>
        </p:nvSpPr>
        <p:spPr/>
        <p:txBody>
          <a:bodyPr/>
          <a:lstStyle/>
          <a:p>
            <a:r>
              <a:rPr lang="de-AT"/>
              <a:t>(RMP 2015:14)</a:t>
            </a:r>
            <a:endParaRPr lang="de-AT" dirty="0"/>
          </a:p>
        </p:txBody>
      </p:sp>
      <p:sp>
        <p:nvSpPr>
          <p:cNvPr id="5" name="Rechteck 4"/>
          <p:cNvSpPr/>
          <p:nvPr/>
        </p:nvSpPr>
        <p:spPr>
          <a:xfrm>
            <a:off x="9505056" y="3105835"/>
            <a:ext cx="4572000" cy="646331"/>
          </a:xfrm>
          <a:prstGeom prst="rect">
            <a:avLst/>
          </a:prstGeom>
        </p:spPr>
        <p:txBody>
          <a:bodyPr>
            <a:spAutoFit/>
          </a:bodyPr>
          <a:lstStyle/>
          <a:p>
            <a:r>
              <a:rPr lang="de-AT" dirty="0"/>
              <a:t>http://www.naturgefahren.at/karten/hochwasser/karte.html#</a:t>
            </a:r>
          </a:p>
        </p:txBody>
      </p:sp>
    </p:spTree>
    <p:extLst>
      <p:ext uri="{BB962C8B-B14F-4D97-AF65-F5344CB8AC3E}">
        <p14:creationId xmlns:p14="http://schemas.microsoft.com/office/powerpoint/2010/main" val="1946427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Hochwassergefährdung in Österreich</a:t>
            </a:r>
          </a:p>
        </p:txBody>
      </p:sp>
      <p:sp>
        <p:nvSpPr>
          <p:cNvPr id="4" name="Textplatzhalter 3"/>
          <p:cNvSpPr>
            <a:spLocks noGrp="1"/>
          </p:cNvSpPr>
          <p:nvPr>
            <p:ph type="body" sz="quarter" idx="12"/>
          </p:nvPr>
        </p:nvSpPr>
        <p:spPr/>
        <p:txBody>
          <a:bodyPr/>
          <a:lstStyle/>
          <a:p>
            <a:r>
              <a:rPr lang="de-AT" dirty="0"/>
              <a:t>(BMLFUW 2014)</a:t>
            </a:r>
          </a:p>
        </p:txBody>
      </p:sp>
      <p:pic>
        <p:nvPicPr>
          <p:cNvPr id="6"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374911" y="1957859"/>
            <a:ext cx="8369732" cy="341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635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Grundwasserkörper in Österreich</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dirty="0"/>
              <a:t>https://www.bmlfuw.gv.at/dam/jcr:ecb02cbf-c9f3.../G_RISIKO1_NGP2015.pdf</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26" y="1233880"/>
            <a:ext cx="8543454" cy="485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 y="1333879"/>
            <a:ext cx="2898602" cy="219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6133" y="1357692"/>
            <a:ext cx="1067427" cy="142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204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Relevanz der Grundwasserqualität</a:t>
            </a:r>
          </a:p>
        </p:txBody>
      </p:sp>
      <p:sp>
        <p:nvSpPr>
          <p:cNvPr id="4" name="Textplatzhalter 3"/>
          <p:cNvSpPr>
            <a:spLocks noGrp="1"/>
          </p:cNvSpPr>
          <p:nvPr>
            <p:ph type="body" sz="quarter" idx="12"/>
          </p:nvPr>
        </p:nvSpPr>
        <p:spPr/>
        <p:txBody>
          <a:bodyPr/>
          <a:lstStyle/>
          <a:p>
            <a:r>
              <a:rPr lang="de-AT"/>
              <a:t>(Statistik Austria 2017)</a:t>
            </a:r>
            <a:endParaRPr lang="de-AT" dirty="0"/>
          </a:p>
        </p:txBody>
      </p:sp>
      <p:pic>
        <p:nvPicPr>
          <p:cNvPr id="6" name="Picture 2">
            <a:hlinkClick r:id="rId3"/>
          </p:cNvPr>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187707" y="1397301"/>
            <a:ext cx="8766175" cy="453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710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Oftmals übersehen: Luft(</a:t>
            </a:r>
            <a:r>
              <a:rPr lang="de-AT" dirty="0" err="1"/>
              <a:t>güte</a:t>
            </a:r>
            <a:r>
              <a:rPr lang="de-AT" dirty="0"/>
              <a:t>)</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p:txBody>
          <a:bodyPr/>
          <a:lstStyle/>
          <a:p>
            <a:r>
              <a:rPr lang="de-AT"/>
              <a:t>(UBA 2016)</a:t>
            </a:r>
            <a:endParaRPr lang="de-AT"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83" y="1005438"/>
            <a:ext cx="8354514" cy="538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785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Feinstaubsanierungsgebiete (PM10) gem. IG-L</a:t>
            </a:r>
          </a:p>
        </p:txBody>
      </p:sp>
      <p:sp>
        <p:nvSpPr>
          <p:cNvPr id="6" name="Inhaltsplatzhalter 5"/>
          <p:cNvSpPr>
            <a:spLocks noGrp="1"/>
          </p:cNvSpPr>
          <p:nvPr>
            <p:ph sz="quarter" idx="11"/>
          </p:nvPr>
        </p:nvSpPr>
        <p:spPr/>
        <p:txBody>
          <a:bodyPr/>
          <a:lstStyle/>
          <a:p>
            <a:endParaRPr lang="de-AT" dirty="0"/>
          </a:p>
        </p:txBody>
      </p:sp>
      <p:sp>
        <p:nvSpPr>
          <p:cNvPr id="7" name="Textplatzhalter 6"/>
          <p:cNvSpPr>
            <a:spLocks noGrp="1"/>
          </p:cNvSpPr>
          <p:nvPr>
            <p:ph type="body" sz="quarter" idx="12"/>
          </p:nvPr>
        </p:nvSpPr>
        <p:spPr/>
        <p:txBody>
          <a:bodyPr/>
          <a:lstStyle/>
          <a:p>
            <a:r>
              <a:rPr lang="de-AT" dirty="0"/>
              <a:t>(UBA 2016)</a:t>
            </a:r>
          </a:p>
        </p:txBody>
      </p:sp>
      <p:pic>
        <p:nvPicPr>
          <p:cNvPr id="4100" name="Picture 4" descr="http://www.umweltbundesamt.at/typo3temp/pics/9fb89db358.gif"/>
          <p:cNvPicPr>
            <a:picLocks noChangeAspect="1" noChangeArrowheads="1"/>
          </p:cNvPicPr>
          <p:nvPr/>
        </p:nvPicPr>
        <p:blipFill rotWithShape="1">
          <a:blip r:embed="rId3">
            <a:extLst>
              <a:ext uri="{28A0092B-C50C-407E-A947-70E740481C1C}">
                <a14:useLocalDpi xmlns:a14="http://schemas.microsoft.com/office/drawing/2010/main" val="0"/>
              </a:ext>
            </a:extLst>
          </a:blip>
          <a:srcRect l="1298" t="10664" r="1363" b="14411"/>
          <a:stretch/>
        </p:blipFill>
        <p:spPr bwMode="auto">
          <a:xfrm>
            <a:off x="3542889" y="3386895"/>
            <a:ext cx="5454650" cy="28130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buergerunion.at/2006%20pm10%20%F6sterreich-belastete%20gebiete-auss-33proHP.jpg"/>
          <p:cNvPicPr>
            <a:picLocks noChangeAspect="1" noChangeArrowheads="1"/>
          </p:cNvPicPr>
          <p:nvPr/>
        </p:nvPicPr>
        <p:blipFill rotWithShape="1">
          <a:blip r:embed="rId4">
            <a:extLst>
              <a:ext uri="{28A0092B-C50C-407E-A947-70E740481C1C}">
                <a14:useLocalDpi xmlns:a14="http://schemas.microsoft.com/office/drawing/2010/main" val="0"/>
              </a:ext>
            </a:extLst>
          </a:blip>
          <a:srcRect l="371" t="7758"/>
          <a:stretch/>
        </p:blipFill>
        <p:spPr bwMode="auto">
          <a:xfrm>
            <a:off x="251520" y="1468636"/>
            <a:ext cx="5183134" cy="2752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411760" y="1028532"/>
            <a:ext cx="1368152" cy="369332"/>
          </a:xfrm>
          <a:prstGeom prst="rect">
            <a:avLst/>
          </a:prstGeom>
          <a:noFill/>
        </p:spPr>
        <p:txBody>
          <a:bodyPr wrap="square" rtlCol="0">
            <a:spAutoFit/>
          </a:bodyPr>
          <a:lstStyle/>
          <a:p>
            <a:r>
              <a:rPr lang="de-AT" b="1" dirty="0">
                <a:latin typeface="+mn-lt"/>
              </a:rPr>
              <a:t>Stand: 2006</a:t>
            </a:r>
          </a:p>
        </p:txBody>
      </p:sp>
      <p:sp>
        <p:nvSpPr>
          <p:cNvPr id="8" name="Textfeld 7"/>
          <p:cNvSpPr txBox="1"/>
          <p:nvPr/>
        </p:nvSpPr>
        <p:spPr>
          <a:xfrm>
            <a:off x="6981315" y="2887577"/>
            <a:ext cx="1368152" cy="369332"/>
          </a:xfrm>
          <a:prstGeom prst="rect">
            <a:avLst/>
          </a:prstGeom>
          <a:noFill/>
        </p:spPr>
        <p:txBody>
          <a:bodyPr wrap="square" rtlCol="0">
            <a:spAutoFit/>
          </a:bodyPr>
          <a:lstStyle/>
          <a:p>
            <a:r>
              <a:rPr lang="de-AT" b="1" dirty="0">
                <a:latin typeface="+mn-lt"/>
              </a:rPr>
              <a:t>Stand: 2015</a:t>
            </a:r>
          </a:p>
        </p:txBody>
      </p:sp>
    </p:spTree>
    <p:extLst>
      <p:ext uri="{BB962C8B-B14F-4D97-AF65-F5344CB8AC3E}">
        <p14:creationId xmlns:p14="http://schemas.microsoft.com/office/powerpoint/2010/main" val="3080485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15757"/>
            <a:ext cx="9144000" cy="457200"/>
          </a:xfrm>
        </p:spPr>
        <p:txBody>
          <a:bodyPr/>
          <a:lstStyle/>
          <a:p>
            <a:pPr algn="ctr"/>
            <a:r>
              <a:rPr lang="de-AT" dirty="0"/>
              <a:t>Ausblick</a:t>
            </a:r>
          </a:p>
        </p:txBody>
      </p:sp>
      <p:sp>
        <p:nvSpPr>
          <p:cNvPr id="3" name="Inhaltsplatzhalter 2"/>
          <p:cNvSpPr>
            <a:spLocks noGrp="1"/>
          </p:cNvSpPr>
          <p:nvPr>
            <p:ph sz="quarter" idx="11"/>
          </p:nvPr>
        </p:nvSpPr>
        <p:spPr>
          <a:xfrm>
            <a:off x="2684088" y="1223847"/>
            <a:ext cx="3686976" cy="2493185"/>
          </a:xfrm>
        </p:spPr>
        <p:txBody>
          <a:bodyPr/>
          <a:lstStyle/>
          <a:p>
            <a:r>
              <a:rPr lang="de-AT" b="1" dirty="0"/>
              <a:t>Heimat großer Töchter und Söhne</a:t>
            </a:r>
            <a:endParaRPr lang="de-AT" dirty="0"/>
          </a:p>
        </p:txBody>
      </p:sp>
      <p:sp>
        <p:nvSpPr>
          <p:cNvPr id="4" name="Textplatzhalter 3"/>
          <p:cNvSpPr>
            <a:spLocks noGrp="1"/>
          </p:cNvSpPr>
          <p:nvPr>
            <p:ph type="body" sz="quarter" idx="12"/>
          </p:nvPr>
        </p:nvSpPr>
        <p:spPr/>
        <p:txBody>
          <a:bodyPr/>
          <a:lstStyle/>
          <a:p>
            <a:r>
              <a:rPr lang="en-US" dirty="0"/>
              <a:t>(Marco </a:t>
            </a:r>
            <a:r>
              <a:rPr lang="en-US" dirty="0" err="1"/>
              <a:t>Verch</a:t>
            </a:r>
            <a:r>
              <a:rPr lang="en-US" dirty="0"/>
              <a:t>, Flickr, CC BY 2.0)</a:t>
            </a:r>
            <a:endParaRPr lang="de-AT" dirty="0"/>
          </a:p>
        </p:txBody>
      </p:sp>
      <p:pic>
        <p:nvPicPr>
          <p:cNvPr id="5" name="Grafik 4" descr="Marco Verch, Flickr, CC BY 2.0">
            <a:hlinkClick r:id="rId3"/>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r="8567" b="9542"/>
          <a:stretch/>
        </p:blipFill>
        <p:spPr>
          <a:xfrm>
            <a:off x="2193465" y="3510321"/>
            <a:ext cx="4610783" cy="2423178"/>
          </a:xfrm>
          <a:prstGeom prst="rect">
            <a:avLst/>
          </a:prstGeom>
        </p:spPr>
      </p:pic>
    </p:spTree>
    <p:extLst>
      <p:ext uri="{BB962C8B-B14F-4D97-AF65-F5344CB8AC3E}">
        <p14:creationId xmlns:p14="http://schemas.microsoft.com/office/powerpoint/2010/main" val="302814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15AE8-26B1-46C8-9B4E-6318CB8E323A}"/>
              </a:ext>
            </a:extLst>
          </p:cNvPr>
          <p:cNvSpPr>
            <a:spLocks noGrp="1"/>
          </p:cNvSpPr>
          <p:nvPr>
            <p:ph type="title"/>
          </p:nvPr>
        </p:nvSpPr>
        <p:spPr/>
        <p:txBody>
          <a:bodyPr/>
          <a:lstStyle/>
          <a:p>
            <a:r>
              <a:rPr lang="de-AT" dirty="0"/>
              <a:t>Die Alpen</a:t>
            </a:r>
          </a:p>
        </p:txBody>
      </p:sp>
      <p:sp>
        <p:nvSpPr>
          <p:cNvPr id="4" name="Textplatzhalter 3">
            <a:extLst>
              <a:ext uri="{FF2B5EF4-FFF2-40B4-BE49-F238E27FC236}">
                <a16:creationId xmlns:a16="http://schemas.microsoft.com/office/drawing/2014/main" id="{A917755E-E7D1-4CE1-AFEF-825C1A240B0C}"/>
              </a:ext>
            </a:extLst>
          </p:cNvPr>
          <p:cNvSpPr>
            <a:spLocks noGrp="1"/>
          </p:cNvSpPr>
          <p:nvPr>
            <p:ph type="body" sz="quarter" idx="12"/>
          </p:nvPr>
        </p:nvSpPr>
        <p:spPr/>
        <p:txBody>
          <a:bodyPr/>
          <a:lstStyle/>
          <a:p>
            <a:endParaRPr lang="de-AT"/>
          </a:p>
        </p:txBody>
      </p:sp>
      <p:grpSp>
        <p:nvGrpSpPr>
          <p:cNvPr id="11" name="Gruppieren 10">
            <a:extLst>
              <a:ext uri="{FF2B5EF4-FFF2-40B4-BE49-F238E27FC236}">
                <a16:creationId xmlns:a16="http://schemas.microsoft.com/office/drawing/2014/main" id="{47A370C0-AB84-4A8B-A413-5B0B53A001A4}"/>
              </a:ext>
            </a:extLst>
          </p:cNvPr>
          <p:cNvGrpSpPr/>
          <p:nvPr/>
        </p:nvGrpSpPr>
        <p:grpSpPr>
          <a:xfrm>
            <a:off x="795822" y="931391"/>
            <a:ext cx="7736618" cy="5497534"/>
            <a:chOff x="507790" y="861426"/>
            <a:chExt cx="7736618" cy="5497534"/>
          </a:xfrm>
        </p:grpSpPr>
        <p:pic>
          <p:nvPicPr>
            <p:cNvPr id="7" name="Grafik 6">
              <a:extLst>
                <a:ext uri="{FF2B5EF4-FFF2-40B4-BE49-F238E27FC236}">
                  <a16:creationId xmlns:a16="http://schemas.microsoft.com/office/drawing/2014/main" id="{1B22B98E-9D53-40D4-8EDD-55B53F57AFD1}"/>
                </a:ext>
              </a:extLst>
            </p:cNvPr>
            <p:cNvPicPr>
              <a:picLocks noChangeAspect="1"/>
            </p:cNvPicPr>
            <p:nvPr/>
          </p:nvPicPr>
          <p:blipFill>
            <a:blip r:embed="rId2"/>
            <a:stretch>
              <a:fillRect/>
            </a:stretch>
          </p:blipFill>
          <p:spPr>
            <a:xfrm>
              <a:off x="507790" y="861426"/>
              <a:ext cx="4064209" cy="2711590"/>
            </a:xfrm>
            <a:prstGeom prst="rect">
              <a:avLst/>
            </a:prstGeom>
          </p:spPr>
        </p:pic>
        <p:pic>
          <p:nvPicPr>
            <p:cNvPr id="8" name="Grafik 7">
              <a:extLst>
                <a:ext uri="{FF2B5EF4-FFF2-40B4-BE49-F238E27FC236}">
                  <a16:creationId xmlns:a16="http://schemas.microsoft.com/office/drawing/2014/main" id="{6C603A9C-B208-4960-A52A-0985DF4FE909}"/>
                </a:ext>
              </a:extLst>
            </p:cNvPr>
            <p:cNvPicPr>
              <a:picLocks noChangeAspect="1"/>
            </p:cNvPicPr>
            <p:nvPr/>
          </p:nvPicPr>
          <p:blipFill rotWithShape="1">
            <a:blip r:embed="rId3"/>
            <a:srcRect l="7117" r="4770"/>
            <a:stretch/>
          </p:blipFill>
          <p:spPr>
            <a:xfrm>
              <a:off x="4647942" y="862562"/>
              <a:ext cx="3596466" cy="2710453"/>
            </a:xfrm>
            <a:prstGeom prst="rect">
              <a:avLst/>
            </a:prstGeom>
          </p:spPr>
        </p:pic>
        <p:pic>
          <p:nvPicPr>
            <p:cNvPr id="9" name="Grafik 8">
              <a:extLst>
                <a:ext uri="{FF2B5EF4-FFF2-40B4-BE49-F238E27FC236}">
                  <a16:creationId xmlns:a16="http://schemas.microsoft.com/office/drawing/2014/main" id="{74177377-E7DF-467B-91A3-A3DB74499C39}"/>
                </a:ext>
              </a:extLst>
            </p:cNvPr>
            <p:cNvPicPr>
              <a:picLocks noChangeAspect="1"/>
            </p:cNvPicPr>
            <p:nvPr/>
          </p:nvPicPr>
          <p:blipFill>
            <a:blip r:embed="rId4"/>
            <a:stretch>
              <a:fillRect/>
            </a:stretch>
          </p:blipFill>
          <p:spPr>
            <a:xfrm>
              <a:off x="507790" y="3648164"/>
              <a:ext cx="4064209" cy="2710796"/>
            </a:xfrm>
            <a:prstGeom prst="rect">
              <a:avLst/>
            </a:prstGeom>
          </p:spPr>
        </p:pic>
        <p:pic>
          <p:nvPicPr>
            <p:cNvPr id="10" name="Grafik 9">
              <a:extLst>
                <a:ext uri="{FF2B5EF4-FFF2-40B4-BE49-F238E27FC236}">
                  <a16:creationId xmlns:a16="http://schemas.microsoft.com/office/drawing/2014/main" id="{A44023CD-F8E6-4D1A-8F36-576A18EE9879}"/>
                </a:ext>
              </a:extLst>
            </p:cNvPr>
            <p:cNvPicPr>
              <a:picLocks noChangeAspect="1"/>
            </p:cNvPicPr>
            <p:nvPr/>
          </p:nvPicPr>
          <p:blipFill>
            <a:blip r:embed="rId5"/>
            <a:stretch>
              <a:fillRect/>
            </a:stretch>
          </p:blipFill>
          <p:spPr>
            <a:xfrm>
              <a:off x="4641556" y="3649552"/>
              <a:ext cx="3602852" cy="2702140"/>
            </a:xfrm>
            <a:prstGeom prst="rect">
              <a:avLst/>
            </a:prstGeom>
          </p:spPr>
        </p:pic>
      </p:grpSp>
    </p:spTree>
    <p:extLst>
      <p:ext uri="{BB962C8B-B14F-4D97-AF65-F5344CB8AC3E}">
        <p14:creationId xmlns:p14="http://schemas.microsoft.com/office/powerpoint/2010/main" val="96951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Alpen</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a:xfrm>
            <a:off x="4427984" y="6662090"/>
            <a:ext cx="3887391" cy="200055"/>
          </a:xfrm>
        </p:spPr>
        <p:txBody>
          <a:bodyPr/>
          <a:lstStyle/>
          <a:p>
            <a:r>
              <a:rPr lang="de-AT" sz="700" dirty="0"/>
              <a:t>http://regdev-blog.eurac.edu/wp-content/uploads/Makroregion-Alpen-Karte-EUSALP.jpg</a:t>
            </a:r>
          </a:p>
        </p:txBody>
      </p:sp>
      <p:pic>
        <p:nvPicPr>
          <p:cNvPr id="21506" name="Picture 2" descr="http://regdev-blog.eurac.edu/wp-content/uploads/Makroregion-Alpen-Karte-EUSA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93" y="1153519"/>
            <a:ext cx="7843796" cy="50275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89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Alpen kurz zusammengefasst(?):</a:t>
            </a:r>
          </a:p>
        </p:txBody>
      </p:sp>
      <p:sp>
        <p:nvSpPr>
          <p:cNvPr id="3" name="Inhaltsplatzhalter 2"/>
          <p:cNvSpPr>
            <a:spLocks noGrp="1"/>
          </p:cNvSpPr>
          <p:nvPr>
            <p:ph sz="quarter" idx="11"/>
          </p:nvPr>
        </p:nvSpPr>
        <p:spPr>
          <a:xfrm>
            <a:off x="323528" y="1181512"/>
            <a:ext cx="8372184" cy="4968552"/>
          </a:xfrm>
        </p:spPr>
        <p:txBody>
          <a:bodyPr/>
          <a:lstStyle/>
          <a:p>
            <a:pPr marL="0" indent="0" algn="just">
              <a:buNone/>
            </a:pPr>
            <a:r>
              <a:rPr lang="de-AT" sz="2000" dirty="0"/>
              <a:t>„Die Alpen bilden ein Falten- und Deckengebirge, dessen sedimentäre und tektonische Anlage im Bereich der Tethys vom Perm bis heute während der ”Alpidischen Ära” der plattentektonischen Entwicklung der Erde erfolgte. Das strukturelle Bild des Gebirges geht dabei vor allem auf spätjurassische bis jungtertiäre Subduktions-, Kollisions- und Kollapsvorgänge im Bereich eines mobilen Erdkrustenstreifens zurück, der sich vom Nordrand der Adriatischen (Apulischen) Platte, ein im Laufe der Kreide plattentektonisch selbständig gewordener nördlicher Vorsprung Afrikas, zum Südrand der Europäischen Platte erstreckte. Die krustale Einengung führte in den Alpen zur tektonischen Stapelung größtenteils von der Unterkruste abgelöster, bereichsweise extrem deformierter, bis kilometer-mächtiger Decken und Schollen. An ihrem Aufbau sind voralpidisches Grundgebirge und mesozoisch-tertiäres, teils meta-morphes Deckgebirge der Ränder genannter Platten sowie im Jura davon abgelöster Krustenstreifen und zwischen ihnen vom Oberjura zur Unterkreide neu gebildete ozeanische Serien beteiligt.”	</a:t>
            </a:r>
          </a:p>
          <a:p>
            <a:pPr marL="0" indent="0" algn="just">
              <a:buNone/>
            </a:pPr>
            <a:r>
              <a:rPr lang="de-AT" sz="1400" dirty="0"/>
              <a:t>(SCHWERD 1996: 188)</a:t>
            </a:r>
          </a:p>
        </p:txBody>
      </p:sp>
      <p:sp>
        <p:nvSpPr>
          <p:cNvPr id="4" name="Textplatzhalter 3"/>
          <p:cNvSpPr>
            <a:spLocks noGrp="1"/>
          </p:cNvSpPr>
          <p:nvPr>
            <p:ph type="body" sz="quarter" idx="12"/>
          </p:nvPr>
        </p:nvSpPr>
        <p:spPr/>
        <p:txBody>
          <a:bodyPr/>
          <a:lstStyle/>
          <a:p>
            <a:endParaRPr lang="de-AT" dirty="0"/>
          </a:p>
        </p:txBody>
      </p:sp>
    </p:spTree>
    <p:extLst>
      <p:ext uri="{BB962C8B-B14F-4D97-AF65-F5344CB8AC3E}">
        <p14:creationId xmlns:p14="http://schemas.microsoft.com/office/powerpoint/2010/main" val="105313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Alpen kurz zusammengefasst:</a:t>
            </a:r>
          </a:p>
        </p:txBody>
      </p:sp>
      <p:sp>
        <p:nvSpPr>
          <p:cNvPr id="3" name="Inhaltsplatzhalter 2"/>
          <p:cNvSpPr>
            <a:spLocks noGrp="1"/>
          </p:cNvSpPr>
          <p:nvPr>
            <p:ph sz="quarter" idx="11"/>
          </p:nvPr>
        </p:nvSpPr>
        <p:spPr>
          <a:xfrm>
            <a:off x="664312" y="1181512"/>
            <a:ext cx="7580096" cy="4968552"/>
          </a:xfrm>
        </p:spPr>
        <p:txBody>
          <a:bodyPr/>
          <a:lstStyle/>
          <a:p>
            <a:pPr marL="0" indent="0" algn="just">
              <a:lnSpc>
                <a:spcPct val="150000"/>
              </a:lnSpc>
              <a:buNone/>
            </a:pPr>
            <a:r>
              <a:rPr lang="de-AT" dirty="0"/>
              <a:t>„Dort, wo heute die Alpen stehen, ist ein </a:t>
            </a:r>
            <a:r>
              <a:rPr lang="de-AT" b="1" dirty="0"/>
              <a:t>vollständiger Ozean</a:t>
            </a:r>
            <a:r>
              <a:rPr lang="de-AT" dirty="0"/>
              <a:t>, der einschließlich mittelozeanischen Rücken, Tiefseebecken und Kontinentalränder in nord-südlicher Richtung </a:t>
            </a:r>
            <a:r>
              <a:rPr lang="de-AT" b="1" dirty="0"/>
              <a:t>einmal mehr als 1000 km breit </a:t>
            </a:r>
            <a:r>
              <a:rPr lang="de-AT" dirty="0"/>
              <a:t>war, auf weniger als </a:t>
            </a:r>
            <a:r>
              <a:rPr lang="de-AT" b="1" dirty="0"/>
              <a:t>100 km Breite zusammengedrückt </a:t>
            </a:r>
            <a:r>
              <a:rPr lang="de-AT" dirty="0"/>
              <a:t>worden.</a:t>
            </a:r>
            <a:br>
              <a:rPr lang="de-AT" dirty="0"/>
            </a:br>
            <a:r>
              <a:rPr lang="de-AT" dirty="0"/>
              <a:t>Mit diesem kurzen Satz lässt sich das Ergebnis der geologischen Forschung eines Jahrhunderts beschreiben, an der Wissenschaftler vieler Nationen beteiligt waren.”</a:t>
            </a:r>
            <a:br>
              <a:rPr lang="de-AT" dirty="0"/>
            </a:br>
            <a:r>
              <a:rPr lang="de-AT" sz="1200" dirty="0"/>
              <a:t>(LAUBSCHER 1974: 144)</a:t>
            </a:r>
            <a:endParaRPr lang="de-AT" dirty="0"/>
          </a:p>
        </p:txBody>
      </p:sp>
      <p:sp>
        <p:nvSpPr>
          <p:cNvPr id="4" name="Textplatzhalter 3"/>
          <p:cNvSpPr>
            <a:spLocks noGrp="1"/>
          </p:cNvSpPr>
          <p:nvPr>
            <p:ph type="body" sz="quarter" idx="12"/>
          </p:nvPr>
        </p:nvSpPr>
        <p:spPr/>
        <p:txBody>
          <a:bodyPr/>
          <a:lstStyle/>
          <a:p>
            <a:endParaRPr lang="de-AT" dirty="0"/>
          </a:p>
        </p:txBody>
      </p:sp>
    </p:spTree>
    <p:extLst>
      <p:ext uri="{BB962C8B-B14F-4D97-AF65-F5344CB8AC3E}">
        <p14:creationId xmlns:p14="http://schemas.microsoft.com/office/powerpoint/2010/main" val="143128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Die Alpen als basaler Geofaktor</a:t>
            </a:r>
          </a:p>
        </p:txBody>
      </p:sp>
      <p:sp>
        <p:nvSpPr>
          <p:cNvPr id="4" name="Textplatzhalter 3"/>
          <p:cNvSpPr>
            <a:spLocks noGrp="1"/>
          </p:cNvSpPr>
          <p:nvPr>
            <p:ph type="body" sz="quarter" idx="12"/>
          </p:nvPr>
        </p:nvSpPr>
        <p:spPr/>
        <p:txBody>
          <a:bodyPr/>
          <a:lstStyle/>
          <a:p>
            <a:r>
              <a:rPr lang="de-AT" dirty="0"/>
              <a:t>(Leidlmair 1983:18)</a:t>
            </a:r>
          </a:p>
        </p:txBody>
      </p:sp>
      <p:sp>
        <p:nvSpPr>
          <p:cNvPr id="7" name="Rechteck 6"/>
          <p:cNvSpPr/>
          <p:nvPr/>
        </p:nvSpPr>
        <p:spPr>
          <a:xfrm>
            <a:off x="614983" y="7749480"/>
            <a:ext cx="4572000" cy="3139321"/>
          </a:xfrm>
          <a:prstGeom prst="rect">
            <a:avLst/>
          </a:prstGeom>
        </p:spPr>
        <p:txBody>
          <a:bodyPr>
            <a:spAutoFit/>
          </a:bodyPr>
          <a:lstStyle/>
          <a:p>
            <a:r>
              <a:rPr lang="de-AT" dirty="0">
                <a:hlinkClick r:id="rId3"/>
              </a:rPr>
              <a:t>https://www.yaclass.at/p/geografie-und-wirtschaftskunde/11-schulstufe/oesterreich-raum-gesellschaft-wirtschaft-19273/naturraeumliche-chancen-und-risiken-19089/re-2ad51721-5aa7-4f47-a802-609a6e615ba4</a:t>
            </a:r>
            <a:endParaRPr lang="de-AT" dirty="0"/>
          </a:p>
          <a:p>
            <a:endParaRPr lang="de-AT" dirty="0"/>
          </a:p>
          <a:p>
            <a:endParaRPr lang="de-AT" dirty="0"/>
          </a:p>
          <a:p>
            <a:r>
              <a:rPr lang="de-AT" dirty="0">
                <a:hlinkClick r:id="rId4"/>
              </a:rPr>
              <a:t>https://www.oebv.at/flippingbook/9783209079312/16/#zoom=z</a:t>
            </a:r>
            <a:endParaRPr lang="de-AT" dirty="0"/>
          </a:p>
          <a:p>
            <a:endParaRPr lang="de-AT" dirty="0"/>
          </a:p>
        </p:txBody>
      </p:sp>
      <p:pic>
        <p:nvPicPr>
          <p:cNvPr id="11" name="Picture 2"/>
          <p:cNvPicPr>
            <a:picLocks noGrp="1" noChangeAspect="1" noChangeArrowheads="1"/>
          </p:cNvPicPr>
          <p:nvPr>
            <p:ph sz="quarter" idx="11"/>
          </p:nvPr>
        </p:nvPicPr>
        <p:blipFill>
          <a:blip r:embed="rId5">
            <a:extLst>
              <a:ext uri="{28A0092B-C50C-407E-A947-70E740481C1C}">
                <a14:useLocalDpi xmlns:a14="http://schemas.microsoft.com/office/drawing/2010/main" val="0"/>
              </a:ext>
            </a:extLst>
          </a:blip>
          <a:srcRect/>
          <a:stretch>
            <a:fillRect/>
          </a:stretch>
        </p:blipFill>
        <p:spPr bwMode="auto">
          <a:xfrm>
            <a:off x="126305" y="1766751"/>
            <a:ext cx="8766175" cy="379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634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Exkurs 1: Erdbebengefährdung in Österreich</a:t>
            </a:r>
          </a:p>
        </p:txBody>
      </p:sp>
      <p:sp>
        <p:nvSpPr>
          <p:cNvPr id="3" name="Inhaltsplatzhalter 2"/>
          <p:cNvSpPr>
            <a:spLocks noGrp="1"/>
          </p:cNvSpPr>
          <p:nvPr>
            <p:ph sz="quarter" idx="11"/>
          </p:nvPr>
        </p:nvSpPr>
        <p:spPr/>
        <p:txBody>
          <a:bodyPr/>
          <a:lstStyle/>
          <a:p>
            <a:endParaRPr lang="de-AT" dirty="0"/>
          </a:p>
        </p:txBody>
      </p:sp>
      <p:sp>
        <p:nvSpPr>
          <p:cNvPr id="4" name="Textplatzhalter 3"/>
          <p:cNvSpPr>
            <a:spLocks noGrp="1"/>
          </p:cNvSpPr>
          <p:nvPr>
            <p:ph type="body" sz="quarter" idx="12"/>
          </p:nvPr>
        </p:nvSpPr>
        <p:spPr>
          <a:xfrm>
            <a:off x="4427984" y="6677479"/>
            <a:ext cx="3887391" cy="169277"/>
          </a:xfrm>
        </p:spPr>
        <p:txBody>
          <a:bodyPr/>
          <a:lstStyle/>
          <a:p>
            <a:r>
              <a:rPr lang="de-AT" sz="500" dirty="0"/>
              <a:t>https://www.zamg.ac.at/cms/de/geophysik/erdbeben/erdbeben-in-oesterreich/copy3_of_die-staerksten-erdbeben-in-oesterreich</a:t>
            </a:r>
          </a:p>
        </p:txBody>
      </p:sp>
      <p:pic>
        <p:nvPicPr>
          <p:cNvPr id="12290" name="Picture 2" descr="Epizentrenkarte der stärkeren Beben Österreichs seit dem Jahr 1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178" y="2924944"/>
            <a:ext cx="6594088" cy="35585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ie Bilder zeigen das Ausmaß des Schadensbebens 1972 bis nach W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186" y="820376"/>
            <a:ext cx="6569190" cy="183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208891"/>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headEnd type="none" w="med" len="med"/>
          <a:tailEnd type="none" w="med" len="med"/>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solidFill>
            <a:schemeClr val="tx1"/>
          </a:solidFill>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2312</Words>
  <Application>Microsoft Office PowerPoint</Application>
  <PresentationFormat>Bildschirmpräsentation (4:3)</PresentationFormat>
  <Paragraphs>328</Paragraphs>
  <Slides>39</Slides>
  <Notes>37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ＭＳ Ｐゴシック</vt:lpstr>
      <vt:lpstr>Arial</vt:lpstr>
      <vt:lpstr>Calibri</vt:lpstr>
      <vt:lpstr>Symbol</vt:lpstr>
      <vt:lpstr>Wingdings</vt:lpstr>
      <vt:lpstr>Office-Design</vt:lpstr>
      <vt:lpstr>Land der Berge …</vt:lpstr>
      <vt:lpstr>Rückblick</vt:lpstr>
      <vt:lpstr>Überblick</vt:lpstr>
      <vt:lpstr>Die Alpen</vt:lpstr>
      <vt:lpstr>„Die“ Alpen</vt:lpstr>
      <vt:lpstr>Die Alpen kurz zusammengefasst(?):</vt:lpstr>
      <vt:lpstr>Die Alpen kurz zusammengefasst:</vt:lpstr>
      <vt:lpstr>Die Alpen als basaler Geofaktor</vt:lpstr>
      <vt:lpstr>Exkurs 1: Erdbebengefährdung in Österreich</vt:lpstr>
      <vt:lpstr>Exkurs 2: Konsequenz der Topographie</vt:lpstr>
      <vt:lpstr>Exkurs 2: Konsequenz der Topographie</vt:lpstr>
      <vt:lpstr>Die Alpen als basalster Geofaktor</vt:lpstr>
      <vt:lpstr>Landnutzung Österreichs</vt:lpstr>
      <vt:lpstr>Die Großlandschaften Österreichs</vt:lpstr>
      <vt:lpstr>Großlandschaften als Raumindividuen</vt:lpstr>
      <vt:lpstr>Hoch- &amp; Mittelgebirge</vt:lpstr>
      <vt:lpstr>Alpen- &amp; Karpartenvorland</vt:lpstr>
      <vt:lpstr>Wiener Becken - Vorländer im Osten &amp; Südosten</vt:lpstr>
      <vt:lpstr>Hemerobie österreichischer Kulturlandschaften</vt:lpstr>
      <vt:lpstr>Bodenschutz in Österreich</vt:lpstr>
      <vt:lpstr>… über das Klima …</vt:lpstr>
      <vt:lpstr>Exkurs: naturräumliche Elemente als „Hybride“</vt:lpstr>
      <vt:lpstr>Exkurs: Das Klima Österreichs im Wandel</vt:lpstr>
      <vt:lpstr>Exkurs: Das Klima Österreichs im Wandel</vt:lpstr>
      <vt:lpstr>Exkurs: Konsequenzen eines geänderten Klimas in Österreich</vt:lpstr>
      <vt:lpstr>… zur Pflanzenwelt Österreichs</vt:lpstr>
      <vt:lpstr>Endemische Tier- und Pflanzenarten in Österreich</vt:lpstr>
      <vt:lpstr>Exkurs: Der Klimawandel &amp; die Pflanzenwelt Österreichs</vt:lpstr>
      <vt:lpstr>Exkurs: Wasserangebot &amp; Verbrauch in Österreich</vt:lpstr>
      <vt:lpstr>Gewässer in Österreich</vt:lpstr>
      <vt:lpstr>Gewässer in Österreich</vt:lpstr>
      <vt:lpstr>Österreichs Gewässer im Klimawandel</vt:lpstr>
      <vt:lpstr>Exkurs: Hochwassergefährdung in Österreich</vt:lpstr>
      <vt:lpstr>Exkurs: Hochwassergefährdung in Österreich</vt:lpstr>
      <vt:lpstr>Grundwasserkörper in Österreich</vt:lpstr>
      <vt:lpstr>Exkurs: Relevanz der Grundwasserqualität</vt:lpstr>
      <vt:lpstr>Oftmals übersehen: Luft(güte)</vt:lpstr>
      <vt:lpstr>Exkurs: Feinstaubsanierungsgebiete (PM10) gem. IG-L</vt:lpstr>
      <vt:lpstr>Ausblick</vt:lpstr>
    </vt:vector>
  </TitlesOfParts>
  <Company>UNI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Kami Höferl</dc:creator>
  <cp:lastModifiedBy>Höferl, Karl-Michael</cp:lastModifiedBy>
  <cp:revision>5547</cp:revision>
  <cp:lastPrinted>2015-10-13T09:01:31Z</cp:lastPrinted>
  <dcterms:created xsi:type="dcterms:W3CDTF">2011-08-24T13:15:55Z</dcterms:created>
  <dcterms:modified xsi:type="dcterms:W3CDTF">2020-07-29T14:32:59Z</dcterms:modified>
</cp:coreProperties>
</file>