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29" r:id="rId2"/>
    <p:sldId id="469" r:id="rId3"/>
    <p:sldId id="373" r:id="rId4"/>
    <p:sldId id="464" r:id="rId5"/>
    <p:sldId id="463" r:id="rId6"/>
    <p:sldId id="467" r:id="rId7"/>
    <p:sldId id="466" r:id="rId8"/>
    <p:sldId id="457" r:id="rId9"/>
    <p:sldId id="435" r:id="rId10"/>
    <p:sldId id="456" r:id="rId11"/>
    <p:sldId id="472" r:id="rId12"/>
    <p:sldId id="446" r:id="rId13"/>
    <p:sldId id="447" r:id="rId14"/>
    <p:sldId id="448" r:id="rId15"/>
    <p:sldId id="441" r:id="rId16"/>
    <p:sldId id="481" r:id="rId17"/>
    <p:sldId id="482" r:id="rId18"/>
    <p:sldId id="461" r:id="rId19"/>
    <p:sldId id="462" r:id="rId20"/>
    <p:sldId id="444" r:id="rId21"/>
    <p:sldId id="471" r:id="rId22"/>
    <p:sldId id="433" r:id="rId23"/>
    <p:sldId id="425" r:id="rId24"/>
    <p:sldId id="470" r:id="rId25"/>
    <p:sldId id="440" r:id="rId26"/>
    <p:sldId id="443" r:id="rId27"/>
    <p:sldId id="465" r:id="rId28"/>
    <p:sldId id="468" r:id="rId29"/>
    <p:sldId id="438" r:id="rId30"/>
    <p:sldId id="479" r:id="rId31"/>
    <p:sldId id="480" r:id="rId32"/>
    <p:sldId id="436" r:id="rId33"/>
    <p:sldId id="477" r:id="rId34"/>
    <p:sldId id="478" r:id="rId35"/>
    <p:sldId id="473" r:id="rId36"/>
    <p:sldId id="476" r:id="rId37"/>
    <p:sldId id="474" r:id="rId38"/>
    <p:sldId id="346" r:id="rId39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mart City &amp; Verkehr" id="{1CCD5A6C-E386-49E5-8934-0012BB49D2E5}">
          <p14:sldIdLst>
            <p14:sldId id="329"/>
            <p14:sldId id="469"/>
            <p14:sldId id="373"/>
          </p14:sldIdLst>
        </p14:section>
        <p14:section name="Wirtschaft in Österreich" id="{C0C606C4-F7AC-4504-B31F-70B4293AF688}">
          <p14:sldIdLst>
            <p14:sldId id="464"/>
            <p14:sldId id="463"/>
            <p14:sldId id="467"/>
            <p14:sldId id="466"/>
            <p14:sldId id="457"/>
            <p14:sldId id="435"/>
            <p14:sldId id="456"/>
            <p14:sldId id="472"/>
            <p14:sldId id="446"/>
            <p14:sldId id="447"/>
            <p14:sldId id="448"/>
            <p14:sldId id="441"/>
          </p14:sldIdLst>
        </p14:section>
        <p14:section name="Industriegeschichte" id="{F74BFDC3-B0B8-4F73-B908-752B96668253}">
          <p14:sldIdLst>
            <p14:sldId id="481"/>
            <p14:sldId id="482"/>
            <p14:sldId id="461"/>
            <p14:sldId id="462"/>
            <p14:sldId id="444"/>
            <p14:sldId id="471"/>
          </p14:sldIdLst>
        </p14:section>
        <p14:section name="Wertschöpfung" id="{697D6AF8-F323-4729-8110-AED307764F4D}">
          <p14:sldIdLst>
            <p14:sldId id="433"/>
            <p14:sldId id="425"/>
            <p14:sldId id="470"/>
            <p14:sldId id="440"/>
          </p14:sldIdLst>
        </p14:section>
        <p14:section name="Produktivität" id="{918A35D0-A77D-4D12-8933-890E24704FB7}">
          <p14:sldIdLst>
            <p14:sldId id="443"/>
            <p14:sldId id="465"/>
            <p14:sldId id="468"/>
          </p14:sldIdLst>
        </p14:section>
        <p14:section name="In- und Export" id="{9FE8FEA6-D784-4941-B35C-B5BD7ADDF798}">
          <p14:sldIdLst>
            <p14:sldId id="438"/>
            <p14:sldId id="479"/>
            <p14:sldId id="480"/>
            <p14:sldId id="436"/>
            <p14:sldId id="477"/>
            <p14:sldId id="478"/>
          </p14:sldIdLst>
        </p14:section>
        <p14:section name="Ausblick" id="{2C845EE8-009D-4E39-BF33-729371E83CDC}">
          <p14:sldIdLst>
            <p14:sldId id="473"/>
            <p14:sldId id="476"/>
            <p14:sldId id="474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33CC33"/>
    <a:srgbClr val="0099FF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55" autoAdjust="0"/>
    <p:restoredTop sz="80021" autoAdjust="0"/>
  </p:normalViewPr>
  <p:slideViewPr>
    <p:cSldViewPr snapToObjects="1">
      <p:cViewPr varScale="1">
        <p:scale>
          <a:sx n="92" d="100"/>
          <a:sy n="92" d="100"/>
        </p:scale>
        <p:origin x="6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468"/>
    </p:cViewPr>
  </p:sorterViewPr>
  <p:notesViewPr>
    <p:cSldViewPr snapToObjects="1">
      <p:cViewPr>
        <p:scale>
          <a:sx n="100" d="100"/>
          <a:sy n="100" d="100"/>
        </p:scale>
        <p:origin x="-1302" y="205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564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1946: Linzer Hermann-Göring-Werke (die spätere VÖEST)</a:t>
            </a:r>
          </a:p>
          <a:p>
            <a:endParaRPr lang="de-AT" dirty="0"/>
          </a:p>
          <a:p>
            <a:r>
              <a:rPr lang="de-AT" dirty="0"/>
              <a:t>Eisenschwamm</a:t>
            </a:r>
            <a:r>
              <a:rPr lang="de-AT" baseline="0" dirty="0"/>
              <a:t>werk Corpus Christi / Texas &gt; ca. 1 Mrd. €</a:t>
            </a:r>
          </a:p>
          <a:p>
            <a:endParaRPr lang="de-AT" baseline="0" dirty="0"/>
          </a:p>
          <a:p>
            <a:r>
              <a:rPr lang="de-AT" baseline="0" dirty="0"/>
              <a:t>	+ Schiefergas ca. 1/3 bis 1/4 EU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2903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468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OMV (Öst. Mineralölverwaltung) Schwechat: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72267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Magna Graz: Auftragsfertiger vgl. AVL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5891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9479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Wieselburg: Lebensmittel</a:t>
            </a:r>
          </a:p>
          <a:p>
            <a:endParaRPr lang="de-AT" dirty="0"/>
          </a:p>
          <a:p>
            <a:r>
              <a:rPr lang="de-AT" dirty="0"/>
              <a:t>Güssing Ökoenergie</a:t>
            </a:r>
          </a:p>
          <a:p>
            <a:endParaRPr lang="de-AT" dirty="0"/>
          </a:p>
          <a:p>
            <a:r>
              <a:rPr lang="de-AT" dirty="0"/>
              <a:t>St. Martin Ried: FACC Flugzeugteile &amp; </a:t>
            </a:r>
            <a:r>
              <a:rPr lang="de-AT" dirty="0" err="1"/>
              <a:t>materialien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83708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60025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40073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Bereits seit 18 Jhd. Eisenverarbeitung: Wasserkraft</a:t>
            </a:r>
            <a:r>
              <a:rPr lang="de-AT" baseline="0" dirty="0"/>
              <a:t> (Triesting) erste Dampfmaschine </a:t>
            </a:r>
            <a:r>
              <a:rPr lang="de-AT" baseline="0" dirty="0" err="1"/>
              <a:t>Nös</a:t>
            </a:r>
            <a:endParaRPr lang="de-AT" baseline="0" dirty="0"/>
          </a:p>
          <a:p>
            <a:endParaRPr lang="de-AT" baseline="0" dirty="0"/>
          </a:p>
          <a:p>
            <a:r>
              <a:rPr lang="de-AT" baseline="0" dirty="0"/>
              <a:t>Braunkohleabbau </a:t>
            </a:r>
            <a:r>
              <a:rPr lang="de-AT" baseline="0" dirty="0" err="1"/>
              <a:t>Veitsau</a:t>
            </a:r>
            <a:r>
              <a:rPr lang="de-AT" baseline="0" dirty="0"/>
              <a:t> (hinter </a:t>
            </a:r>
            <a:r>
              <a:rPr lang="de-AT" baseline="0" dirty="0" err="1"/>
              <a:t>Guglszipf</a:t>
            </a:r>
            <a:r>
              <a:rPr lang="de-AT" baseline="0" dirty="0"/>
              <a:t>)</a:t>
            </a:r>
            <a:endParaRPr lang="de-AT" dirty="0"/>
          </a:p>
          <a:p>
            <a:endParaRPr lang="de-AT" dirty="0"/>
          </a:p>
          <a:p>
            <a:r>
              <a:rPr lang="de-AT" dirty="0"/>
              <a:t>1898: 1900 Berndorf = Stadt mit 4.300 EW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48859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Bautätigkeit</a:t>
            </a:r>
            <a:r>
              <a:rPr lang="de-AT" baseline="0" dirty="0"/>
              <a:t> zwischen 1880 und 1918 am intensivsten: Stadttheater, Volksschulen, Wohnungen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48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48790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Erzeberg &amp; Eisenwurzen (Steiermark, NÖ &amp; OÖ)</a:t>
            </a:r>
          </a:p>
          <a:p>
            <a:endParaRPr lang="de-AT" dirty="0"/>
          </a:p>
          <a:p>
            <a:r>
              <a:rPr lang="de-AT" dirty="0"/>
              <a:t>Mur-Mürz-Furche (Mürzzuschlag-Kapfenberg-Leoben-Judenburg)</a:t>
            </a:r>
          </a:p>
          <a:p>
            <a:endParaRPr lang="de-AT" dirty="0"/>
          </a:p>
          <a:p>
            <a:r>
              <a:rPr lang="de-AT" dirty="0"/>
              <a:t>@endogene Potentiale: Erzbergrodeo 45.000 Besucher auf 4 Tage bei 5.000</a:t>
            </a:r>
            <a:r>
              <a:rPr lang="de-AT" baseline="0" dirty="0"/>
              <a:t> EW in Eisenerz</a:t>
            </a:r>
            <a:r>
              <a:rPr lang="de-AT" dirty="0"/>
              <a:t>, Abenteuer Erzberg – Industrikultur vgl. Emscher Park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25690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84656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2147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Überproportionalität</a:t>
            </a:r>
            <a:r>
              <a:rPr lang="de-AT" dirty="0"/>
              <a:t> 2 Sektor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3540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31925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b="1" dirty="0"/>
              <a:t># Bruttobetriebsüberschuss</a:t>
            </a:r>
            <a:r>
              <a:rPr lang="de-AT" dirty="0"/>
              <a:t>: Überschuss nach Abzug der Arbeitskosten</a:t>
            </a:r>
          </a:p>
          <a:p>
            <a:endParaRPr lang="de-AT" dirty="0"/>
          </a:p>
          <a:p>
            <a:r>
              <a:rPr lang="de-AT" dirty="0"/>
              <a:t>L ... Grundstücks- und </a:t>
            </a:r>
            <a:r>
              <a:rPr lang="de-AT" dirty="0" err="1"/>
              <a:t>Wohnungsesen</a:t>
            </a:r>
            <a:r>
              <a:rPr lang="de-AT" dirty="0"/>
              <a:t>: Bemerkenswerte Steigerung</a:t>
            </a:r>
          </a:p>
          <a:p>
            <a:endParaRPr lang="de-AT" dirty="0"/>
          </a:p>
          <a:p>
            <a:r>
              <a:rPr lang="de-AT" dirty="0"/>
              <a:t>S … Sonstige Dienstleistungen relativ gering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4780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KKS = Kaufkraftstandards</a:t>
            </a:r>
            <a:r>
              <a:rPr lang="de-AT" baseline="0" dirty="0"/>
              <a:t> → fiktive Währung, ein KKS ermöglicht es in unterschiedlichen Ländern das gleiche ausmaß an Produkten bzw. Dienstleistungen zu erwerben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83036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5159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49447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2,5 große Exporteure: </a:t>
            </a:r>
            <a:r>
              <a:rPr lang="de-AT" dirty="0" err="1"/>
              <a:t>Stmk</a:t>
            </a:r>
            <a:r>
              <a:rPr lang="de-AT" dirty="0"/>
              <a:t> &amp; OÖ (&amp; </a:t>
            </a:r>
            <a:r>
              <a:rPr lang="de-AT" dirty="0" err="1"/>
              <a:t>Vbg</a:t>
            </a:r>
            <a:r>
              <a:rPr lang="de-AT" dirty="0"/>
              <a:t>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6706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01018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2017: 163 </a:t>
            </a:r>
            <a:r>
              <a:rPr lang="de-AT" dirty="0" err="1"/>
              <a:t>Mrd</a:t>
            </a:r>
            <a:r>
              <a:rPr lang="de-AT" baseline="0" dirty="0"/>
              <a:t> € (147,5 Statistik Austria)</a:t>
            </a:r>
          </a:p>
          <a:p>
            <a:endParaRPr lang="de-AT" baseline="0" dirty="0"/>
          </a:p>
          <a:p>
            <a:r>
              <a:rPr lang="de-AT" baseline="0" dirty="0"/>
              <a:t>–––––––––––––––––––-</a:t>
            </a:r>
          </a:p>
          <a:p>
            <a:endParaRPr lang="de-AT" baseline="0" dirty="0"/>
          </a:p>
          <a:p>
            <a:r>
              <a:rPr lang="de-AT" dirty="0"/>
              <a:t>http://wko.at/statistik/Extranet/AHstat/AH_12_2017e_Bericht.pdf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67134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China &amp; Schweiz gleich auf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29376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AUT: Leicht negative Handelsbilanz</a:t>
            </a:r>
          </a:p>
          <a:p>
            <a:endParaRPr lang="de-AT" dirty="0"/>
          </a:p>
          <a:p>
            <a:r>
              <a:rPr lang="de-AT" dirty="0"/>
              <a:t>2017: 149 </a:t>
            </a:r>
            <a:r>
              <a:rPr lang="de-AT" dirty="0" err="1"/>
              <a:t>Mrd</a:t>
            </a:r>
            <a:r>
              <a:rPr lang="de-AT" dirty="0"/>
              <a:t> € (141,5 Mrd. € Statistik Austria)</a:t>
            </a:r>
            <a:r>
              <a:rPr lang="de-AT" baseline="0" dirty="0"/>
              <a:t> &gt; Defizit ca. 6 Mrd. €</a:t>
            </a:r>
          </a:p>
          <a:p>
            <a:endParaRPr lang="de-AT" baseline="0" dirty="0"/>
          </a:p>
          <a:p>
            <a:r>
              <a:rPr lang="de-AT" baseline="0" dirty="0"/>
              <a:t>@ Mineralprodukte: Erze (Eisenerz, Wolfram – global 7) &amp; Industrieminerale (Magnesit – global 5, Salz, Kaolin)</a:t>
            </a:r>
          </a:p>
          <a:p>
            <a:endParaRPr lang="de-AT" baseline="0" dirty="0"/>
          </a:p>
          <a:p>
            <a:r>
              <a:rPr lang="de-AT" baseline="0" dirty="0"/>
              <a:t>Magnesit: Feuerfeste Sintermagnesit-Ziegel</a:t>
            </a:r>
          </a:p>
          <a:p>
            <a:endParaRPr lang="de-AT" baseline="0" dirty="0"/>
          </a:p>
          <a:p>
            <a:r>
              <a:rPr lang="de-AT" baseline="0" dirty="0"/>
              <a:t>–––––––––––––––––––––––––––––</a:t>
            </a:r>
          </a:p>
          <a:p>
            <a:endParaRPr lang="de-AT" baseline="0" dirty="0"/>
          </a:p>
          <a:p>
            <a:r>
              <a:rPr lang="de-AT" dirty="0"/>
              <a:t>http://wko.at/statistik/Extranet/AHstat/AH_12_2017e_Bericht.pdf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363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66261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966485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04983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2875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90371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Benteler: Autozulieferer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 err="1"/>
              <a:t>Mondi</a:t>
            </a:r>
            <a:r>
              <a:rPr lang="de-AT" dirty="0"/>
              <a:t>:</a:t>
            </a:r>
            <a:r>
              <a:rPr lang="de-AT" baseline="0" dirty="0"/>
              <a:t> Verpackung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 err="1"/>
              <a:t>Borealis</a:t>
            </a:r>
            <a:r>
              <a:rPr lang="de-AT" baseline="0" dirty="0"/>
              <a:t>: Plastik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 err="1"/>
              <a:t>Andrits</a:t>
            </a:r>
            <a:r>
              <a:rPr lang="de-AT" baseline="0" dirty="0"/>
              <a:t>: Maschinenbau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5849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Raab: 1 W-Wunder:</a:t>
            </a:r>
            <a:r>
              <a:rPr lang="de-AT" baseline="0" dirty="0"/>
              <a:t> 50-61 +85% BIP → verwalteter Kapitalismus: Währung stabilisieren, Steuern &amp; Staatsausgaben senken, Infrastruktur ausbauen (58 Kaprun = Leuchtturmprojekt Elektrifizierung) </a:t>
            </a:r>
          </a:p>
          <a:p>
            <a:r>
              <a:rPr lang="de-AT" baseline="0" dirty="0"/>
              <a:t>+ verstaatliche Grundstoffindustrie als Motor → VOEST als  Leitbetrieb</a:t>
            </a:r>
          </a:p>
          <a:p>
            <a:r>
              <a:rPr lang="de-AT" baseline="0" dirty="0"/>
              <a:t>+ Wachstum &amp; Inflationsbekämpfung</a:t>
            </a:r>
          </a:p>
          <a:p>
            <a:r>
              <a:rPr lang="de-AT" baseline="0" dirty="0"/>
              <a:t># 60er: Integration in Weltmarkt über Exporte:</a:t>
            </a:r>
          </a:p>
          <a:p>
            <a:r>
              <a:rPr lang="de-AT" baseline="0" dirty="0"/>
              <a:t>+ ab 62 (Rezession) Abbau des Bergbaus (Salzburg, Tirol &amp; Kärnten)</a:t>
            </a:r>
          </a:p>
          <a:p>
            <a:r>
              <a:rPr lang="de-AT" baseline="0" dirty="0"/>
              <a:t>+ weiterer Ausbau Infrastruktur: </a:t>
            </a:r>
            <a:r>
              <a:rPr lang="de-AT" baseline="0" dirty="0" err="1"/>
              <a:t>telefon</a:t>
            </a:r>
            <a:r>
              <a:rPr lang="de-AT" baseline="0" dirty="0"/>
              <a:t>, Autobahn (Brenner – Europabrücke; Felbertauern)</a:t>
            </a:r>
          </a:p>
          <a:p>
            <a:r>
              <a:rPr lang="de-AT" baseline="0" dirty="0"/>
              <a:t>+ Atomenergiebehörde, OPEC, UNIDO in Wien</a:t>
            </a:r>
          </a:p>
          <a:p>
            <a:r>
              <a:rPr lang="de-AT" baseline="0" dirty="0"/>
              <a:t>+ 62 Sozialpartnerschaft: Arbeitgeber und –</a:t>
            </a:r>
            <a:r>
              <a:rPr lang="de-AT" baseline="0" dirty="0" err="1"/>
              <a:t>nehmer</a:t>
            </a:r>
            <a:r>
              <a:rPr lang="de-AT" baseline="0" dirty="0"/>
              <a:t> → Einführung 40 Stundenwoche</a:t>
            </a:r>
          </a:p>
          <a:p>
            <a:endParaRPr lang="de-AT" baseline="0" dirty="0"/>
          </a:p>
          <a:p>
            <a:r>
              <a:rPr lang="de-AT" baseline="0" dirty="0"/>
              <a:t># Kreisky </a:t>
            </a:r>
            <a:r>
              <a:rPr lang="de-AT" baseline="0" dirty="0" err="1"/>
              <a:t>Deficit</a:t>
            </a:r>
            <a:r>
              <a:rPr lang="de-AT" baseline="0" dirty="0"/>
              <a:t> </a:t>
            </a:r>
            <a:r>
              <a:rPr lang="de-AT" baseline="0" dirty="0" err="1"/>
              <a:t>Spending</a:t>
            </a:r>
            <a:r>
              <a:rPr lang="de-AT" baseline="0" dirty="0"/>
              <a:t>: Ende Wachstums- und Vollbeschäftigungsphase</a:t>
            </a:r>
          </a:p>
          <a:p>
            <a:r>
              <a:rPr lang="de-AT" baseline="0" dirty="0"/>
              <a:t>+ </a:t>
            </a:r>
            <a:r>
              <a:rPr lang="de-AT" baseline="0" dirty="0" err="1"/>
              <a:t>Bretton</a:t>
            </a:r>
            <a:r>
              <a:rPr lang="de-AT" baseline="0" dirty="0"/>
              <a:t>-Woods-Ende 71 → Erdölpreisschock 73 → Arbeitslosigkeit</a:t>
            </a:r>
          </a:p>
          <a:p>
            <a:r>
              <a:rPr lang="de-AT" baseline="0" dirty="0"/>
              <a:t>+ Vollbeschäftigung mittels „Durchtauchens“ → </a:t>
            </a:r>
            <a:r>
              <a:rPr lang="de-AT" baseline="0" dirty="0" err="1"/>
              <a:t>Budgetdeffizit</a:t>
            </a:r>
            <a:endParaRPr lang="de-AT" baseline="0" dirty="0"/>
          </a:p>
          <a:p>
            <a:r>
              <a:rPr lang="de-AT" baseline="0" dirty="0"/>
              <a:t>+ 73 </a:t>
            </a:r>
            <a:r>
              <a:rPr lang="de-AT" baseline="0" dirty="0" err="1"/>
              <a:t>Mehrwertssteuer</a:t>
            </a:r>
            <a:r>
              <a:rPr lang="de-AT" baseline="0" dirty="0"/>
              <a:t>; Abbau ausländischer </a:t>
            </a:r>
            <a:r>
              <a:rPr lang="de-AT" baseline="0" dirty="0" err="1"/>
              <a:t>Beschäftiger</a:t>
            </a:r>
            <a:r>
              <a:rPr lang="de-AT" baseline="0" dirty="0"/>
              <a:t> bis 84</a:t>
            </a:r>
          </a:p>
          <a:p>
            <a:r>
              <a:rPr lang="de-AT" baseline="0" dirty="0"/>
              <a:t>+ 72 </a:t>
            </a:r>
            <a:r>
              <a:rPr lang="de-AT" baseline="0" dirty="0" err="1"/>
              <a:t>Zwentendorf</a:t>
            </a:r>
            <a:r>
              <a:rPr lang="de-AT" baseline="0" dirty="0"/>
              <a:t>; 73 Uno</a:t>
            </a:r>
          </a:p>
          <a:p>
            <a:r>
              <a:rPr lang="de-AT" baseline="0" dirty="0"/>
              <a:t># 1983: Ende SPÖ → Anpassung </a:t>
            </a:r>
            <a:r>
              <a:rPr lang="de-AT" baseline="0" dirty="0" err="1"/>
              <a:t>Wetwirtschaft</a:t>
            </a:r>
            <a:r>
              <a:rPr lang="de-AT" baseline="0" dirty="0"/>
              <a:t> über Arbeitsmarkt → „Aktion 57“ → Restrukturierung der verstaatlichen Industrie</a:t>
            </a:r>
          </a:p>
          <a:p>
            <a:r>
              <a:rPr lang="de-AT" baseline="0" dirty="0"/>
              <a:t># 1990er Jahre: Privatisierung der verstaatlichen Industrie → Implosion Konsum → </a:t>
            </a:r>
            <a:r>
              <a:rPr lang="de-AT" baseline="0" dirty="0" err="1"/>
              <a:t>Druch</a:t>
            </a:r>
            <a:r>
              <a:rPr lang="de-AT" baseline="0" dirty="0"/>
              <a:t> zur Internationalisierung bei Großunternehmen</a:t>
            </a:r>
          </a:p>
          <a:p>
            <a:r>
              <a:rPr lang="de-AT" baseline="0" dirty="0"/>
              <a:t># 2000er: Privatisierung ist nicht nur Verkauf von Tafelsilber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1771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Nach Ölkrise 73: „</a:t>
            </a:r>
            <a:r>
              <a:rPr lang="de-AT" dirty="0" err="1"/>
              <a:t>Deficit</a:t>
            </a:r>
            <a:r>
              <a:rPr lang="de-AT" baseline="0" dirty="0"/>
              <a:t> </a:t>
            </a:r>
            <a:r>
              <a:rPr lang="de-AT" baseline="0" dirty="0" err="1"/>
              <a:t>Spending</a:t>
            </a:r>
            <a:r>
              <a:rPr lang="de-AT" baseline="0" dirty="0"/>
              <a:t>“</a:t>
            </a:r>
            <a:endParaRPr lang="de-AT" dirty="0"/>
          </a:p>
          <a:p>
            <a:endParaRPr lang="de-AT" dirty="0"/>
          </a:p>
          <a:p>
            <a:r>
              <a:rPr lang="de-AT" dirty="0"/>
              <a:t># öffentliche</a:t>
            </a:r>
            <a:r>
              <a:rPr lang="de-AT" baseline="0" dirty="0"/>
              <a:t> Aufträge an Privatwirtschaft</a:t>
            </a:r>
          </a:p>
          <a:p>
            <a:endParaRPr lang="de-AT" baseline="0" dirty="0"/>
          </a:p>
          <a:p>
            <a:r>
              <a:rPr lang="de-AT" baseline="0" dirty="0"/>
              <a:t># Förderung verstaatlichte Industrie</a:t>
            </a:r>
          </a:p>
          <a:p>
            <a:endParaRPr lang="de-AT" baseline="0" dirty="0"/>
          </a:p>
          <a:p>
            <a:r>
              <a:rPr lang="de-AT" baseline="0" dirty="0"/>
              <a:t># Exportförderungen</a:t>
            </a:r>
          </a:p>
          <a:p>
            <a:endParaRPr lang="de-AT" baseline="0" dirty="0"/>
          </a:p>
          <a:p>
            <a:r>
              <a:rPr lang="de-AT" baseline="0" dirty="0"/>
              <a:t>&gt; Relativ geringe Arbeitslosigkeit &amp; Inflation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68891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Ziel 1: Entwicklungsrückstand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Ziel 2: </a:t>
            </a:r>
            <a:r>
              <a:rPr lang="de-AT" dirty="0" err="1"/>
              <a:t>Industrigebiete</a:t>
            </a:r>
            <a:r>
              <a:rPr lang="de-AT" dirty="0"/>
              <a:t> mit rückläufiger Entwicklung: </a:t>
            </a:r>
            <a:r>
              <a:rPr lang="de-AT" dirty="0" err="1"/>
              <a:t>Verbesserungs</a:t>
            </a:r>
            <a:r>
              <a:rPr lang="de-AT" dirty="0"/>
              <a:t> </a:t>
            </a:r>
            <a:r>
              <a:rPr lang="de-AT" dirty="0" err="1"/>
              <a:t>Industristruktur</a:t>
            </a:r>
            <a:r>
              <a:rPr lang="de-AT" dirty="0"/>
              <a:t>, Förderung Tourismus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Ziel 5b: Förderung </a:t>
            </a:r>
            <a:r>
              <a:rPr lang="de-AT" dirty="0" err="1"/>
              <a:t>läandlicher</a:t>
            </a:r>
            <a:r>
              <a:rPr lang="de-AT" dirty="0"/>
              <a:t> gebiete Neuausrichtung Landwirtschaft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8734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ÖBIB: </a:t>
            </a:r>
            <a:r>
              <a:rPr lang="de-AT" dirty="0" err="1"/>
              <a:t>Österreichsiche</a:t>
            </a:r>
            <a:r>
              <a:rPr lang="de-AT" dirty="0"/>
              <a:t> Bundes- und Industriebeteiligungen – ca. 5 Mrd. € - 35.000 (70.000) Arbeitsplätze </a:t>
            </a:r>
          </a:p>
          <a:p>
            <a:endParaRPr lang="de-AT" dirty="0"/>
          </a:p>
          <a:p>
            <a:r>
              <a:rPr lang="de-AT" dirty="0"/>
              <a:t># Historisch: nach 2 WK: 1/5 der Wertschöpfung</a:t>
            </a:r>
            <a:r>
              <a:rPr lang="de-AT" baseline="0" dirty="0"/>
              <a:t> in Großbetrieben &gt; Unternehmen aus deutschen Eigentum beschlagnahmen (inkl. Betriebe die durch Nazi-Deutschland übernommen wurden - DDSG)</a:t>
            </a:r>
          </a:p>
          <a:p>
            <a:r>
              <a:rPr lang="de-AT" baseline="0" dirty="0"/>
              <a:t>	+</a:t>
            </a:r>
            <a:r>
              <a:rPr lang="de-AT" dirty="0" err="1"/>
              <a:t>Minaralöhl</a:t>
            </a: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	+ Erz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	+ DDSG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	+ Banken</a:t>
            </a:r>
            <a:endParaRPr lang="de-AT" baseline="0" dirty="0"/>
          </a:p>
          <a:p>
            <a:endParaRPr lang="de-AT" baseline="0" dirty="0"/>
          </a:p>
          <a:p>
            <a:r>
              <a:rPr lang="de-AT" baseline="0" dirty="0"/>
              <a:t># ab Mitte 90er: Privatisierungen</a:t>
            </a:r>
          </a:p>
          <a:p>
            <a:endParaRPr lang="de-AT" baseline="0" dirty="0"/>
          </a:p>
          <a:p>
            <a:r>
              <a:rPr lang="de-AT" baseline="0" dirty="0"/>
              <a:t>	+ OMV</a:t>
            </a:r>
          </a:p>
          <a:p>
            <a:r>
              <a:rPr lang="de-AT" baseline="0" dirty="0"/>
              <a:t>	+ SGP</a:t>
            </a:r>
          </a:p>
          <a:p>
            <a:r>
              <a:rPr lang="de-AT" baseline="0" dirty="0"/>
              <a:t>	+ Siemens</a:t>
            </a:r>
            <a:endParaRPr lang="de-AT" dirty="0"/>
          </a:p>
          <a:p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„Die ÖBAG nimmt Bedacht auf die Erhaltung und die Steigerung des Werts bedeutsamer Beteiligungen des Bundes im Interesse des Wirtschafts- und Forschungsstandorts und zur Sicherung und Schaffung von Arbeitsplätzen in Österreich.“</a:t>
            </a:r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Seit Feb. 2019: Österreichische </a:t>
            </a:r>
            <a:r>
              <a:rPr lang="de-AT" dirty="0" err="1"/>
              <a:t>Beteiligungs</a:t>
            </a:r>
            <a:r>
              <a:rPr lang="de-AT" dirty="0"/>
              <a:t> AG – ÖBAG</a:t>
            </a:r>
          </a:p>
          <a:p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# BIG: 100%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# IMIB: </a:t>
            </a:r>
            <a:r>
              <a:rPr lang="de-AT" dirty="0" err="1"/>
              <a:t>Voest</a:t>
            </a: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dirty="0"/>
              <a:t># GKB: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Graz-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Köflacher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Bahn und Busbetrieb GmbH</a:t>
            </a:r>
            <a:r>
              <a:rPr lang="de-D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seit über 150 Jahren</a:t>
            </a: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# Schöller Bleckmann: </a:t>
            </a:r>
            <a:r>
              <a:rPr lang="de-AT" dirty="0" err="1"/>
              <a:t>Oilfield</a:t>
            </a:r>
            <a:r>
              <a:rPr lang="de-AT" dirty="0"/>
              <a:t> </a:t>
            </a:r>
            <a:r>
              <a:rPr lang="de-AT" dirty="0" err="1"/>
              <a:t>equipment</a:t>
            </a: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# </a:t>
            </a:r>
            <a:r>
              <a:rPr lang="de-AT" dirty="0" err="1"/>
              <a:t>Fimbag</a:t>
            </a:r>
            <a:r>
              <a:rPr lang="de-AT" dirty="0"/>
              <a:t>: </a:t>
            </a:r>
            <a:r>
              <a:rPr lang="de-AT" dirty="0" err="1"/>
              <a:t>Finanzmarktbeteilgung</a:t>
            </a:r>
            <a:r>
              <a:rPr lang="de-AT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25496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42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277184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869160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8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erstandard.at/1362108366787/Voest-investiert-in-USA-Fracking-statt-Frac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diepresse.com/home/wirtschaft/international/4587440/Klimaschutz_Voest-prueft-Standorte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estalpine.com/stahl/Die-Steel-Division/Umwelt/Umwelt-in-der-Steel-Division/Stahl-ein-Beitrag-zum-Klimaschutz-und-zur-Ressourcenschonu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Raffinerie_Schwechat#/media/Datei:Vienna_aerial_OMV_refinery_2aug14_-_4_(15105024542)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ko.at/service/innovation-technologie-digitalisierung/Clusterbroschuere_HP_6.11.201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file:///C:\Users\c716619\Documents\3___LVA\SS%2020\VO%20&#214;sterreich\0_Materialien\___Einarbeiten\atlas_Wirtschaft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c716619\Documents\3___LVA\SS%2020\VO%20&#214;sterreich\0_Materialien\___Einarbeiten\atlas_Wirtschaft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de/thumb/5/58/Berndorfer_Metallwarenfabrik_1898.jpg/1024px-Berndorfer_Metallwarenfabrik_1898.jpghttps:/upload.wikimedia.org/wikipedia/de/thumb/5/58/Berndorfer_Metallwarenfabrik_1898.jpg/1024px-Berndorfer_Metallwarenfabrik_1898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www.gipfeltreffen.at/filedata/fetch?id=1527452&amp;d=1213210209" TargetMode="Externa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Berndorf_(Nieder&#246;sterreich)#/media/File:Berndorf_complete_aerial_view,_from_balloon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diepresse.com/home/panorama/oesterreich/1575432/Ist-schon-einsam-hier_Oesterreichs-aelteste-Stadt" TargetMode="External"/><Relationship Id="rId3" Type="http://schemas.openxmlformats.org/officeDocument/2006/relationships/hyperlink" Target="http://static.diepresse.com/images/uploads_800/a/0/8/1575432/16-s10-Alterspyramide-Eisen_1394908489977797.jpg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rstandard.at/1336698242393/Landflucht-Eisenerz-Wie-ein-Ort-gegen-das-Verschwinden-ankaempft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eb_de/statistiken/wirtschaft/volkswirtschaftliche_gesamtrechnungen/bruttoinlandsprodukt_und_hauptaggregate/index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eb_de/statistiken/wirtschaft/unternehmen_arbeitsstaetten/leistungs-_und_strukturdaten/index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ok-atlas.at/#indicator/3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wblog.at/bip-und-einkommen-e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ko.at/statistik/eu/europa-arbeitslosenquoten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eb_de/statistiken/wirtschaft/aussenhandel/regionaldaten_nach_bundeslaendern/index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lltechnischeindustrie.at/news-presse/news/news/detail/welche-waren-oesterreich-exportier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media.mit.edu/de/visualize/tree_map/hs92/import/aut/show/all/2017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media.mit.edu/de/visualize/tree_map/hs92/import/aut/show/all/2017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lltechnischeindustrie.at/news-presse/news/news/detail/welche-waren-oesterreich-exportiert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media.mit.edu/de/visualize/tree_map/hs92/export/aut/show/all/2017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in.ccca.ac.at/sites/coin.ccca.ac.at/files/factsheets/4_tourismus_v4_02112015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at/fileadmin/site/publikationen/REP0622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in.ccca.ac.at/sites/coin.ccca.ac.at/files/factsheets/5_handel_v5_02112015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Bilder_und_Videos/Historische_Bilder_IMAGNO/Fischer%2C_Heinz/0027637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ok.gv.at/fileadmin/Bilder/3.Reiter-Regionalpolitik/4.EU-SF_in_OE_95-99/Karte_Zielgebiete_1995-1999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bib.gv.at/beteiligunge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utorevue.at/files/uploads/2014/04/voestalpine-linz-850x478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Karl Michael Höferl 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Land der Hämmer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291633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Wirtschaft &amp; Klimawandel in Österreich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" name="Grafik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581">
            <a:off x="5785848" y="1493986"/>
            <a:ext cx="3149639" cy="573204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27671">
            <a:off x="439887" y="1109595"/>
            <a:ext cx="5385485" cy="779001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74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Wirtschaft &amp; Klimawandel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(VOEST 2018)</a:t>
            </a:r>
          </a:p>
        </p:txBody>
      </p:sp>
      <p:pic>
        <p:nvPicPr>
          <p:cNvPr id="6" name="Inhaltsplatzhalter 5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200602" y="1789255"/>
            <a:ext cx="8766175" cy="375256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71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Ausgewählte österreichische Leitbetriebe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(Tokfo, CC BY-SA 2.0)</a:t>
            </a:r>
            <a:endParaRPr lang="de-AT" dirty="0"/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1720463B-6675-47BB-8941-1D3DDB867E1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4"/>
          <a:srcRect t="5398" b="4084"/>
          <a:stretch/>
        </p:blipFill>
        <p:spPr>
          <a:xfrm>
            <a:off x="0" y="1071590"/>
            <a:ext cx="91440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Ausgewählte österreichische Leitbetriebe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(Magna, o.J.)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t="8289" b="7643"/>
          <a:stretch/>
        </p:blipFill>
        <p:spPr>
          <a:xfrm>
            <a:off x="-8880" y="1196752"/>
            <a:ext cx="915288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55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und die „Hidden Champions“*: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146" name="Picture 2" descr="Bildergebnis für doppelmay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73" y="842020"/>
            <a:ext cx="3857083" cy="289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Ähnliches 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" y="4005064"/>
            <a:ext cx="3701769" cy="246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ildergebnis für k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78" y="4005064"/>
            <a:ext cx="3705376" cy="246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Zwischenprodukte und Wirkstoffe für die Antibiotika-Herstellung von Sandoz sollen künftig nur noch in Kund produziert werden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6712"/>
            <a:ext cx="5149229" cy="28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383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Schwerpunkte im österreichischen Wirtschaftsgefüge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(BMWFW 2014:13)</a:t>
            </a:r>
          </a:p>
        </p:txBody>
      </p:sp>
      <p:pic>
        <p:nvPicPr>
          <p:cNvPr id="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989580" cy="476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39" y="1556792"/>
            <a:ext cx="3722389" cy="26095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b="37316"/>
          <a:stretch/>
        </p:blipFill>
        <p:spPr>
          <a:xfrm>
            <a:off x="107504" y="908720"/>
            <a:ext cx="4976722" cy="2191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/>
          <a:srcRect t="63849"/>
          <a:stretch/>
        </p:blipFill>
        <p:spPr>
          <a:xfrm>
            <a:off x="115360" y="3036920"/>
            <a:ext cx="3907688" cy="9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3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Ein Blick zurück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(Ed. Hölzel, 2020)</a:t>
            </a:r>
            <a:endParaRPr lang="de-AT" dirty="0"/>
          </a:p>
        </p:txBody>
      </p:sp>
      <p:pic>
        <p:nvPicPr>
          <p:cNvPr id="7" name="Picture 2" descr="http://haus-und.heimat.eu/geographie/bilder/alte_und_neue_industrieregionen.jpg"/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9522" r="1670" b="2967"/>
          <a:stretch/>
        </p:blipFill>
        <p:spPr bwMode="auto">
          <a:xfrm>
            <a:off x="-8754683" y="1365699"/>
            <a:ext cx="8341356" cy="42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7308304" y="2996952"/>
            <a:ext cx="288032" cy="28803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A</a:t>
            </a:r>
          </a:p>
        </p:txBody>
      </p:sp>
      <p:sp>
        <p:nvSpPr>
          <p:cNvPr id="8" name="Ellipse 7"/>
          <p:cNvSpPr/>
          <p:nvPr/>
        </p:nvSpPr>
        <p:spPr>
          <a:xfrm>
            <a:off x="6227663" y="3706177"/>
            <a:ext cx="288032" cy="28803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B</a:t>
            </a:r>
          </a:p>
        </p:txBody>
      </p:sp>
      <p:pic>
        <p:nvPicPr>
          <p:cNvPr id="2" name="Picture 1">
            <a:hlinkClick r:id="rId4" action="ppaction://hlinkfile"/>
            <a:extLst>
              <a:ext uri="{FF2B5EF4-FFF2-40B4-BE49-F238E27FC236}">
                <a16:creationId xmlns:a16="http://schemas.microsoft.com/office/drawing/2014/main" id="{431A513E-6283-49B1-ABFA-570977600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38" y="1031201"/>
            <a:ext cx="8827050" cy="40108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E3AFB47-7DA9-4DB9-B7B8-2336C930ABAF}"/>
              </a:ext>
            </a:extLst>
          </p:cNvPr>
          <p:cNvSpPr txBox="1"/>
          <p:nvPr/>
        </p:nvSpPr>
        <p:spPr>
          <a:xfrm>
            <a:off x="144016" y="5186067"/>
            <a:ext cx="255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+mn-lt"/>
              </a:rPr>
              <a:t>A … Rheintal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B … Unterinntal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C … Salzburg – Hallein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D … Klagenfurter Becken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B741D0-787B-42EC-B67E-30948E0169FB}"/>
              </a:ext>
            </a:extLst>
          </p:cNvPr>
          <p:cNvSpPr txBox="1"/>
          <p:nvPr/>
        </p:nvSpPr>
        <p:spPr>
          <a:xfrm>
            <a:off x="3110602" y="5186067"/>
            <a:ext cx="255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+mn-lt"/>
              </a:rPr>
              <a:t>E … Grazer Becken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F … Traun-Ager-Furche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G … Eisenwurzen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H … Oberes Waldviertel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F128943-43B4-4CFF-A5B5-6831ADC1702A}"/>
              </a:ext>
            </a:extLst>
          </p:cNvPr>
          <p:cNvSpPr txBox="1"/>
          <p:nvPr/>
        </p:nvSpPr>
        <p:spPr>
          <a:xfrm>
            <a:off x="6047631" y="5186067"/>
            <a:ext cx="2988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+mn-lt"/>
              </a:rPr>
              <a:t>I … St. Pölten - </a:t>
            </a:r>
            <a:r>
              <a:rPr lang="de-AT" dirty="0" err="1">
                <a:latin typeface="+mn-lt"/>
              </a:rPr>
              <a:t>Traisental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J … Mur-Mürz-Furche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K … südliches Wiener Becken</a:t>
            </a:r>
            <a:br>
              <a:rPr lang="de-AT" dirty="0">
                <a:latin typeface="+mn-lt"/>
              </a:rPr>
            </a:br>
            <a:r>
              <a:rPr lang="de-AT" dirty="0">
                <a:latin typeface="+mn-lt"/>
              </a:rPr>
              <a:t>L … Wien &amp; Wiener Umland</a:t>
            </a:r>
          </a:p>
        </p:txBody>
      </p:sp>
    </p:spTree>
    <p:extLst>
      <p:ext uri="{BB962C8B-B14F-4D97-AF65-F5344CB8AC3E}">
        <p14:creationId xmlns:p14="http://schemas.microsoft.com/office/powerpoint/2010/main" val="1617527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Ein Blick zurück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(Ed. Hölzel, 2020)</a:t>
            </a:r>
            <a:endParaRPr lang="de-AT" dirty="0"/>
          </a:p>
        </p:txBody>
      </p:sp>
      <p:sp>
        <p:nvSpPr>
          <p:cNvPr id="3" name="Ellipse 2"/>
          <p:cNvSpPr/>
          <p:nvPr/>
        </p:nvSpPr>
        <p:spPr>
          <a:xfrm>
            <a:off x="7308304" y="2538306"/>
            <a:ext cx="288032" cy="28803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A</a:t>
            </a:r>
          </a:p>
        </p:txBody>
      </p:sp>
      <p:sp>
        <p:nvSpPr>
          <p:cNvPr id="8" name="Ellipse 7"/>
          <p:cNvSpPr/>
          <p:nvPr/>
        </p:nvSpPr>
        <p:spPr>
          <a:xfrm>
            <a:off x="6227663" y="3247531"/>
            <a:ext cx="288032" cy="28803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B</a:t>
            </a:r>
          </a:p>
        </p:txBody>
      </p:sp>
      <p:pic>
        <p:nvPicPr>
          <p:cNvPr id="11" name="Picture 10">
            <a:hlinkClick r:id="rId3" action="ppaction://hlinkfile"/>
            <a:extLst>
              <a:ext uri="{FF2B5EF4-FFF2-40B4-BE49-F238E27FC236}">
                <a16:creationId xmlns:a16="http://schemas.microsoft.com/office/drawing/2014/main" id="{9FE2D33B-5E0F-4959-9CA5-41C2C986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1373867"/>
            <a:ext cx="8827050" cy="400585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88FE498-274E-49DB-ABF1-AD183F15EF12}"/>
              </a:ext>
            </a:extLst>
          </p:cNvPr>
          <p:cNvSpPr/>
          <p:nvPr/>
        </p:nvSpPr>
        <p:spPr>
          <a:xfrm>
            <a:off x="7698829" y="2624031"/>
            <a:ext cx="288032" cy="28803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8FA266E-5CA9-4123-A455-90F8E89594A1}"/>
              </a:ext>
            </a:extLst>
          </p:cNvPr>
          <p:cNvSpPr/>
          <p:nvPr/>
        </p:nvSpPr>
        <p:spPr>
          <a:xfrm>
            <a:off x="6630094" y="3202287"/>
            <a:ext cx="288032" cy="28803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B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CF51C7B-6B7E-47D1-8CB9-61B9F6C17EC5}"/>
              </a:ext>
            </a:extLst>
          </p:cNvPr>
          <p:cNvSpPr txBox="1"/>
          <p:nvPr/>
        </p:nvSpPr>
        <p:spPr>
          <a:xfrm>
            <a:off x="144016" y="5406315"/>
            <a:ext cx="255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latin typeface="+mn-lt"/>
              </a:rPr>
              <a:t>A … Berndorf</a:t>
            </a:r>
            <a:br>
              <a:rPr lang="de-AT" sz="2400" b="1" dirty="0">
                <a:latin typeface="+mn-lt"/>
              </a:rPr>
            </a:br>
            <a:r>
              <a:rPr lang="de-AT" sz="2400" b="1" dirty="0">
                <a:latin typeface="+mn-lt"/>
              </a:rPr>
              <a:t>B … Eisenerz</a:t>
            </a:r>
          </a:p>
        </p:txBody>
      </p:sp>
    </p:spTree>
    <p:extLst>
      <p:ext uri="{BB962C8B-B14F-4D97-AF65-F5344CB8AC3E}">
        <p14:creationId xmlns:p14="http://schemas.microsoft.com/office/powerpoint/2010/main" val="1263689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A: Berndorf (NÖ) als Beispiel einer alten Industrieregion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3" y="4596368"/>
            <a:ext cx="9308289" cy="1640944"/>
          </a:xfrm>
        </p:spPr>
        <p:txBody>
          <a:bodyPr/>
          <a:lstStyle/>
          <a:p>
            <a:r>
              <a:rPr lang="de-AT" dirty="0"/>
              <a:t>1843 Gründung				  1946: Verstaatlichung</a:t>
            </a:r>
          </a:p>
          <a:p>
            <a:r>
              <a:rPr lang="de-AT" dirty="0"/>
              <a:t>1898: 4.000 Mitarbeiter		  1988: Privatisierung</a:t>
            </a:r>
          </a:p>
          <a:p>
            <a:r>
              <a:rPr lang="de-AT" dirty="0"/>
              <a:t>1914: 6.000 Mitarbeiter		  2018: Berndorf AG – 2.500 Mitarbeiter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AT"/>
              <a:t>https://upload.wikimedia.org/wikipedia/de/thumb/5/58/Berndorfer_Metallwarenfabrik_1898.jpg/1024px-Berndorfer_Metallwarenfabrik_1898.jpg</a:t>
            </a:r>
          </a:p>
          <a:p>
            <a:r>
              <a:rPr lang="de-AT"/>
              <a:t>http://www.gipfeltreffen.at/filedata/fetch?id=1527452&amp;d=1213210209</a:t>
            </a:r>
            <a:endParaRPr lang="de-AT" dirty="0"/>
          </a:p>
        </p:txBody>
      </p:sp>
      <p:pic>
        <p:nvPicPr>
          <p:cNvPr id="1028" name="Picture 4" descr="https://upload.wikimedia.org/wikipedia/de/thumb/5/58/Berndorfer_Metallwarenfabrik_1898.jpg/1024px-Berndorfer_Metallwarenfabrik_1898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3354"/>
            <a:ext cx="9144000" cy="295572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8624" y="2987670"/>
            <a:ext cx="2121008" cy="232282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607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A: Berndorf (NÖ) als Beispiel einer alten Industrieregion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AT" dirty="0"/>
              <a:t>https://de.wikipedia.org/</a:t>
            </a:r>
            <a:r>
              <a:rPr lang="de-AT" dirty="0" err="1"/>
              <a:t>wiki</a:t>
            </a:r>
            <a:r>
              <a:rPr lang="de-AT" dirty="0"/>
              <a:t>/Berndorf_(Niederösterreich)#/</a:t>
            </a:r>
            <a:r>
              <a:rPr lang="de-AT" dirty="0" err="1"/>
              <a:t>media</a:t>
            </a:r>
            <a:r>
              <a:rPr lang="de-AT" dirty="0"/>
              <a:t>/File:Berndorf_complete_aerial_</a:t>
            </a:r>
            <a:r>
              <a:rPr lang="de-AT" dirty="0" err="1"/>
              <a:t>view</a:t>
            </a:r>
            <a:r>
              <a:rPr lang="de-AT" dirty="0"/>
              <a:t>,_from_balloon.jpg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23" y="837889"/>
            <a:ext cx="821292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6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195720" cy="4968552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400"/>
              </a:spcAft>
              <a:buNone/>
            </a:pPr>
            <a:r>
              <a:rPr lang="de-AT" b="1" dirty="0"/>
              <a:t>Wir reisen ab! – </a:t>
            </a:r>
            <a:br>
              <a:rPr lang="de-AT" b="1" dirty="0"/>
            </a:br>
            <a:r>
              <a:rPr lang="de-AT" b="1" dirty="0"/>
              <a:t>Vom Tourismus in Österreich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Urlaub am Bauernhof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Österreich als touristischer Anbieter ...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... in Zahlen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Auswirkungen tour. Entwicklung</a:t>
            </a:r>
          </a:p>
          <a:p>
            <a:pPr lvl="1"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Was die Zukunft bringen mag</a:t>
            </a:r>
            <a:endParaRPr lang="de-AT" b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(ORF, 1990)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93" y="2636912"/>
            <a:ext cx="4355819" cy="311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637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</p:spPr>
        <p:txBody>
          <a:bodyPr/>
          <a:lstStyle/>
          <a:p>
            <a:r>
              <a:rPr lang="de-AT" sz="2500" dirty="0"/>
              <a:t>B: Eisenerz als Beispiel einer Bergbauregion „in Restrukturierung“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(Wikimedia, o.J.)</a:t>
            </a:r>
          </a:p>
        </p:txBody>
      </p:sp>
      <p:sp>
        <p:nvSpPr>
          <p:cNvPr id="5" name="AutoShape 2" descr="Bildergebnis für erzbergrode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 dirty="0"/>
          </a:p>
        </p:txBody>
      </p:sp>
      <p:sp>
        <p:nvSpPr>
          <p:cNvPr id="6" name="AutoShape 4" descr="Bildergebnis für erzbergrodeo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 dirty="0"/>
          </a:p>
        </p:txBody>
      </p:sp>
      <p:sp>
        <p:nvSpPr>
          <p:cNvPr id="7" name="AutoShape 6" descr="Bildergebnis für erzbergrodeo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 dirty="0"/>
          </a:p>
        </p:txBody>
      </p:sp>
      <p:sp>
        <p:nvSpPr>
          <p:cNvPr id="8" name="AutoShape 8" descr="data:image/jpeg;base64,/9j/4AAQSkZJRgABAQAAAQABAAD/2wCEAAkGBxISEhUUExMVFRUWGBcXGBYYGRocHhoYGRcXFhcYGhgfHCogGBslHBQWJDEhJSkrMC4uFx80ODMsNygtLisBCgoKDg0OGxAQGzQkICQ0LywsLS8sNzAsNS8sLCwsLCwsLCwsLCwsLCwsLCwsLCwsLCwsLCwsLCwsLCwsLCwsLP/AABEIAHsBmgMBEQACEQEDEQH/xAAcAAEAAQUBAQAAAAAAAAAAAAAABgIDBAUHAQj/xABJEAABAwIDBAYFBwkHBAMAAAABAAIDBBEFEiEGMUFRBxNhcYGRIjKhsdEUI1JicrLBFTNCU4KSk+HwFhc1VHOi0iREY8IlNIP/xAAaAQEAAwEBAQAAAAAAAAAAAAAAAQIEAwUG/8QAOhEAAgECBAMECAYBAwUAAAAAAAECAxEEEiExE0FRImFxkQUUMlKBoeHwFTNCscHRI0NT8SRicpKi/9oADAMBAAIRAxEAPwDuKAIAgCAIAgCAIAgCAIAgCAIC2Jm/SHmFXMupNmXFYgIAgCAIAgCAIAgCAIAgCAIAgCAIAgCAIAgCAIAgCAIAgCAIAgCAIAgCAIAgCAIAgCAIAgCAIAgCAIAgCA8JQEU2sxt7HCOJ4F2kvIsTroADw3HzC8nH4qUWoQfiaqFJNXkiHxOLSHN0INwRwIXkR7LTW5seqszoGyeImWH03ZnhzgbkXI0INvG3gvfwNZ1Kfad2YK8MstNjeLccAgCAIAgCAIAgCAIAgCAIAgCAIAgCAIAgCAIAgCAIAgCAIAgCAIAgCAIAgCAIAgCAIAgCAIAgCAIAgCAgm0ePdc4xNu2IOs48XWOunLs42C8LGYziPhrSN9TdRo5Vme5idVQgX6yd31Q0AnxtZcsuFWuaT7rF71XyRVJi0DRljpWZeJk1cfHePNS8TSStCmrd+5HDk9XIsTYhGHMkhh6qRrrmziQQOFuF9brnKtDMp045Wn10LKErNSd0STBdqDNK2N8YBdf0gTwBO63ZzXpYbHurNQkrXM1TD5Y3TJMvTMx6gCAIAgCAIAgCAIAgCAIAgCAIAgCAIAgCAIAgCAIAgCAIAgCAIAgCAIAgCAIAgCAIAgCAIAgCA8c4Del7A0O1OMGKMdU4Z3G1xY2A3n3eawY7EunBZHqzvQpZpakYZQUx1NWAeN43b+Ot15io0XvV+Rqzz935nr6Ckbqaov7GM19p0R0cPHepfwQz1HtEusnw9lrRSyHm429gIB8lZTwkNouXiVtVfNItSYrAdPkcYF9LOLT4uAuqSxFJ6cJedn5osqcl+o9FXROPpU8kfayQnXuJVuJhW9YNeDIy1Vzv8DIwPaMQFzSHuiuSwaFzbnidL/FXw2OVK8Xdx5dSKlDPrzJbhGKMqGF7ARY5SDa99Dw716+HxEa0c0THUpuDszPXcoEAQBAEAQBAEAQBAEAQBAEAQBAEAQBAEAQBAEAQBAEAQBAEAQBAEAQBAEAQBAEAQBAEAQFqqqGxsc92gaCT4Kk5qEXJ7ImKbdkQzH9qGzRGONrm5iMxdYaDWwsTxsvGxXpCNWGSKtfe9v7NlLDuMrs1NPPSBoDonl3FweBc9gtoFkhUwyjZxd/E7NVL6MufKaP9TJ/EHwVuLhfdfmRlqdfkXIZaR2jaaVx5B5PuCtGWHltBv4/0Q1UW8kVOqaMXaaaRp/1DceBVnUwy0cH5jLU5S+RTDV0bNRBJIeAkeLf7fgVWNXDR2g2+9/0HGo+dvAy21ku+OgYDwPVONvYF2VWf6KKT/wDF/Qpljzn8zKccSewjqmgEcAxpt2XdcLq3jZR9n9v7K/4E9zHwd81CXulhf1bgL2sbEGwN724keS5YeVXCNucHZ+H9lqijVsovUmlLUNkY17TdrhcFe3CanFSjszFJNOzLqsQW5pmsaXOIAGpJ4KspKKvJ6EpNuyPY5muAIIIcLi3Ecx5hFJSSae4aa3MY4pBlzdazLci9xa43gc965+sUsubMreJbhyvaxW/EIgwPMjchNg64tflfwUutTUczkrdSMkm7W1KY8Thc1zhKwtb6xBGnfyULEUmnJSVluS6ck7NF2SqY1mcuAZYHMd1juN/EK7qRUczenUqotuyLdNiUMhsyRjjyBF/JVhXpzdoyT+JMoSjui4apmfq8wzkXDeJHMDircSObJfXoRldr8ixLi0DSWulYCNCCRoeS5yxNGLs5K5ZU5tXSPBjFOQT1zLC1zcaX0CetUbXzLzJ4U+hXHikLg4tlYQ0XcQRoOZ7FMcRSkm1JWW+pDpyWjRTHi8DjYSsPcRzA95HmojiaMnZSXmHTmt0ZUkoaC5xAAFyTwC7Skoq72KpX0RiOxinBLTKwEGxF9b3tbvuuLxVFOzkr+JbhT3sXaqviit1j2sve1za9t/vVqlanT9tpERhKWyPaaujk9R7XaX0PC9j7VMKsJ+y7hxcd0US4nC2+aRoscpudxte3fZVliKUd5JciVTk9kVflCLJ1nWNybs1xa+611PGp5c+ZW6kZJXtbUqqKyNhAe8NJBIueDRdx8ApnVhDSTt9Nwot7ItU+KQSHKyVjjyBF1WGIpTdoyTfiS6ckrtFX5Rhz5OsZn3Zcwvflbn2KePTzZMyv0uRkla9tC7UVLIxme4NHMmytOpGCvJ2RCi5OyMZmL05uRKw2tfXmbD2rmsTRe0l5lnSmuReqK2Nhs97WmxdYngN57grzqwhpJ2+hCi3siinxOF5syVjjvsCL+SrDEUpu0ZJ/El05LVopixencQ1srCTuGYaqI4qjJ2Ul5h0ppXaPH4vTglplYCDYi/HdZHiqKdnJX8SVSm1exlxStcLtII11HYbH2rtGSkroo1bcxpsUgYbOlYN41PLQrlLEUo+1JIsqcnsi/T1DZGhzHBzTuI3aaLpCcZrNF3RVpp2ZdViAgCAIAgCAIAgCAxcQxCOFt3uDdDYE6m3ADiuVWtCkrydi0YOT0Ib8tlqoyJKmGNpPqOs06WI4bt3HgvH408RC06iXdt9o2ZI03pFsuXxCJrGtAcy1m5GscPMDTvKtfF00opXXKyTRH+GV2yv8o1rZBG4RNcWh3phgAB5m/sU8fFKeR2vvqMlJq6uXIsYqTIYx8lJAuXX9HuzX1PcrRxNdzy9nTyIdKFr6lc769/quhYP/ABub7zdWk8XLZpeFiFwlvcqcytLfnI6d9v05Mvt1sptimu2ovvZH+K+jZZg65u6ahj7W5Lj2KkeKv1QXgWeV8mwC4XDsTbzOXXyN/YEu1pKuNOVMxZJIjf8A+Qlv2tksuTlB/wCs/Jlkpe4iy6ia9tjXMcN9nl4Hk4qjpRktayfjf+WWzNfoMylFTFHaKqgMbbnRzedzvau0FWhD/HUjlXf9CknCUu1F3N5sxi7qhjs9szTY24gi4NuHHyW3BYl1oPNujhWpqD0NvNGHNLSLgggjsIsVrlFSTT5nJOzuiCPiqY82Um0BMI7RJf8A5M828l4DjXp3t+js+f2vkb04S356+RmNpYqaZjagAxiIBhIu3Pe77jncu8wu6p08PViqy7NtOl+ZTNKpF5N7mHUAFsjom/Muni6sHQF1nA2HI/1uXCVnGTguy5K3S5dbpS3s7lczTepzsZE9sWXq2CwILgc3I8PMK01rUzJRajay/chfptrruZ2IYnDJRGNjwXtjjuLHSzmA62tvK71sRTnhXCL1SX8FIU5Rq5muZZq5aeTqW0wHXBzTdjSLAesXGwuFSpKjNwVBdq62XncmKnG7nsbLaghxiYy5qM148psWj9In6vwWrHWbjGPt8u7r8DlQ0u37PMs4THC6lkaWDrGB/WB4BcH2Ppa87aHsVMOqUqEo27Sve+9+pao5KonfR7eBiVELRh8Tg1uZxjubDX0uJ4rjKCWCi0tXl/cum+M14lmrjdnmEjI4nMgdZrBYPDuN+Nv63LnVTzTzpRai9Fzvz+BaLVlZ3VywZQYHjPAfmh6LGWf6zN7ra9qo5p0ZdqL02S15bv8AcmzzrR7mRi9LUtpz1kgMTAwt5vzEAB32b+7w6YmnWjR7cuyrW779fArTlBz0WrLcUoEswzwN+ffpIzM71uBsbD8VSE0qk1miu091d78iWuytHtyNltY+00BJY3STV4zN3N3jj8bLV6QdqtN3S3325HLDrsS+BgiJ8ksIikjDw2QtdG3K24O61vPRccsqk4ZJK9nZrRb/AHc6XUYvMtNNyyZD1maoaG/9QwvBGnqG+nELnmtPNVVu0r/+pa2lodNC5WRiRtS6naeptGdBYFzXguLR2C6mrFTjUlRXZ0809bfAiLyuKnvqZOM1zKh4MRzCOGYuNiLZmEAG/FdcTWhXlem7pRlf4opTg4Ltc2jEEUhFM0sjizAOjkaPSc4N9EE8CTZcss3w4tKN9U1u9P5L3Xad2+qKuspvkpjLP+o3WynP1l997Kc1D1fJbt+GtxafEzX7PysbbHYx1UHWytZI2x9MZmucGgOBHFbMVFcOHEkk112btqcaT7Usq0NQ6YvilAbG4RmJxkiZluM1yDprbf4FY3NzpzSSdsrvFW5na1pLfW+jMjGq1lQ8uiOZscEuY2IAzNsBrxV8VVjWblTd0oyv8StKDgrS5tF7D8MleIHlkMbGBr8zPWcMugPfxXWjh6k8kmkktbrd6FZ1IrMk27mphjcaeEOZE2N7w3rrekPSO88NxHgsUU3Qgmkot+1z3Ozazuzd1y5GQyUCWUdZA3552kjMzt/A2NguqklUl2ortPdXZVrsrR7cmZGGU1S7repeA180jH3/AELG+dvbY28u8dKFOu83Dejk0+7XdFZygrZlska2Fwb1XpRiwlF5G5m+ueFjqs0Wo5NUva31W51et/hsTXAnXhaczHetrGMrfWO4WXt4V3pJ3T8NFuYavtf2Z60HMIAgCAIAgCAICxW1Iijc83IaCTbfpyVKk1Tg5PkTGOZ2INiNdHWTXfJ1LGts24LidbnQbv5BeHVqwxNS8nlS25m6EHSjZK7Lf5Lpf843+G74qvq9D/d+X1LcSfu/MvQ0kbQWsxANB4AOA57s29WjThFWjWsvvvKuTergYtZh0DGukdWRkNFzZpJPhmuSojg4TdlVTb++odZpXcWaf8oUX+aP8CRd/wAKl7y8vqV9aXQ3lPgcT2tcKuGzgCLixsRcXBdoexcHgIp2dSP38S3Hfusrds7GP+7g9n/JR6jBf6kfv4k8eXusoMVDHo58sx4lgDW+F9faoy4Wnu3Lw0QvVltoetNNa/ySYjg7O7w4WU/4d+HLzY7fvIt/KaLjBKP/ANFXiYVbwfmTlq9V5FQqKD9TN+//ADU58J7r8/qMtXqg2CgcPzk0Z+s0O+6PxTJhJfqa8Vf9kL1VyTLVDPHG1xbPM1xJs1gtcC+XMb2+F+KrSnCCbU2n0XyuTJOTtZEn2VxvrW9XK+8oJtfQuba/cSNfJengcVxFkm+1+5lr0sruloSHIOX9f0AvQsjOHMB0IBHajSe4PDGDoQLDcLJZC4dC06loJ7QocU90TdlIp2fQb5BMkegzMqZE0bgB3CylRS2QbbPerF72F+fHzSyvci551Tbk2FzvNt/emVE3HVNtawtytp5JlVrC7DomneAe8I4p7oXZSKZn0G+QUZI9BmZW6MEWIBHIqWk1ZkXKDTs+g3yCjJHoTdlT4mne0HvF1Linugm0eNhaNzQO4BQopbIXZ6+Fp3tB7xf+t6lxT3QTaKmtA0AslrEGixzaSko3COYlpeM1msJBF7a2CZV0Juy1hO1tFVSNhiJLrEtBYQPRF95FhomVdBdkh6sXvYX58fNLK9yLnj4mneAe8XRxT3JTaPWRgaAAd2iJJbEN3PBE21rCx3iyZVtYm7KgOHBTYgp6ltrZRblbTyUZVa1ibspNOz6DfIKMkegzMrawDcAO5SklsQUGnZ9FvkFGSPQm7K2MA0AAHIKUktiCpSAgCAXQBAEAQBAQ3HNoBKXU9urZmyvkNybNdrZoHHL7eC8bE4ziN0tlezfh3d5spUcva37jVGjpP807+C9ZOHh/9z/5Z1zVPd+Z6KWi41Eh7oyFKhhfffkM1T3fmViCg/XTH9kf8VbJhPefl9CL1eiMHHmUQpperdMX5DlzAWv26Lvh1heLHK3fkUqcXK72sc7XtmI6dg5w8wxteJQ4xsu/gHZRewF+PYvDqPB8SSle93r3/fcbY8bKrWMwU+HM1MskvJoBHuA9pVMmDhq5OX38Cb1nysWzjFPHbqKZtwb5pNT5XPvUes0Yfl0/i/t/uTwpv2peRTPtXUu3FrPst/5XUS9IVpbaeC/slYeC3KYNp6hvrZH9rmC/+2yiOPrR3s/Ff1YOhB7aHrNpHXu6CnPP0LHzuUWOle7jF/AOgraNnpxqB3r0cfO7Tl9wU+tUpe1SXw/4HCktpHtqGYaF9O/tu5p/rwU/9LU2vB+a+/Ij/LHvKYKc0rhOyWCUMPqtf6RDvQPo209ZVjB0JKrGSkl0euun8kuXEWVpq5PaWcSMa9u5wDh3EXXvQmpxUls9TBJWdmXVcgIAgCAIAgCAIAgCAIAgCAIAgPAUByjpg/8Asw/6R++UBrejL/EI/syfcKkHalACA8BQHqAIAgCAIC1UztjaXONmjef5byewb0Bj4bisM9+rfmy2uLEHXcdRqNDr2FAZqAICAbcbdmBzoKaxkGj5DqGH6LRuLuZOg7TuA5lW4hNMc0sr3nm5xPkNw8FIKqDE5oTeKV7D9VxA8RuPigOobD7c/KXCCos2Y+o8aCS3C36LvYezcoBb6VcSmhFP1Ur48xkvkcRewZa9t+8oCAwbVVzDmFTKTr6zi4ai246FQ1dBOxapcQlkmaXyOOZ93a77m50GiyYmhSVKclFXs3c7U6knJK5RiVZIJXgPcADoASowtClKjFuK26E1aklNpMxvl0v6x/mV39Wo+4vI58SfUfLpf1j/ADKerUfcXkOJPqbKlmc6mlLiSdd5vwCwVqcYYumoq32zRCTdKV2aVesZDKnrnuAbchoAFhpuFteazww1OEnK129bnSVWTVuRjhxG42XdpNWZzubKgxhzTZ5Lm8+I+K8/Eej4TV6as/kaKeIcdJaokbXAgEag6heE007M3J3NNimLkEsj3jQu/AfFerhMApLPU+C/sy1a9naJpJJXON3EnvN168YRirRVjI23uVQ1L2eq4jx/BVqUoVFaSuTGco7MkGFYp1nou0f7D8CvExmC4Xah7P7G2jWz6PcxMeqHtkAa5wGUbjbiVp9HUac6Tcop69O5HLETkpaM9w/aushaQyd9i3KMxzZRe/og6A6WvZeqoqKsjM227skXR5jdTNXNbLPI9pY85XONrgCxtuQgke3O23yU9TBZ01ruJ1EYO644u424bzyIHLK/FZ5zeWV7z2uNvBu4eAUgsQ1UjNWPe082uI9xQGeNpK0f91P/ABHfFATLo/xaoljrTJNI8shBaXOJym0uovuOg8lAIaNpa3/NT/xHfFSDKqdsa54aPlD2hoDfR0JsLXLvWJO8m6A6Jgu0jafC4qioe57jnAubue7rHgNBPYN/ABQDnuObY1dSTeQxs4RxktAHaRq7x8gpBoesde9zfnc380Bv8D2yq6Yi0hkZxjkJcLdjjq3w8kB2HZ/GoqyESxnTc5p3tcN7T/WoIUA1W2m1raFga0B8zxdrTuA3Z3dnIcUByLFMcqagkzTPdf8ARvZo7mjQKQYtJWSROzRyPY4cWuI9yAzcdx2Wr6szWL42FmYaZhckEjcDrwQG36Mf8Qj+zJ9woDoG222DaJoYwB87hcNO5o+k78BxsoByXFMcqagkzTPd2Xs0dzRoFIMSmqpIzmje5h5tcQfMFAT7ZDpCeHNiq3ZmnQTbi08M/At+tw434QDqCA5xtp0gOY90NIRdpIfNoddxawbtPpHw5oDndXXSym8kj3nm5xPvKkFVFiU0JvFLIw/VcR5jcfFAdA2b2v8AlrfklWQ17i3q5QLBz2uD2BzdwOZo7Du0O+ATbCMKdES58nWOyhg0sA1u4bzc7tewdpIG0QGp2rxM01JNKPWa2zftOIa32keSA4C5xNyTcnUk7yeJJ5qQdS2bpsHp429ZNTSykAve8tdrxDQdGgdmvNQCztXS4TPE50MtPHM0EtLC1ocRrlc0aG/PePYQOaRyFpDmkhzSHNI3gg3BHaCFIJx0hYs2qpqKQEZi15e0H1XEMuCOGoKopRbaT1RNmlchdLDne1vMgfFRWqcOm59CYRzSSJVBQRMtlYLjiRc+ZXzdTE1antSf8HoxpQjsip9JGTcsaSd5LQqqvVirKT8yXCL3RrsXdFG2wjZndu9EaDnuW7BKtWneUnlXe/I4VnCCskrmgjYXEAC5OgC9qUlFOT2RjSbdkSOSkEVM9u82JJ5nReHGu62LjLlfTwNzhkpNEaXvGA3mF4Q1zQ+TW+obu04EryMXj5Rm4U+W7NdKgms0jKqsGjcPRGV3Agm3iCs1L0jVi+27o6Tw8GtNCNvYQSDvBsfBe9GSkk1zMLVtDb0dcW0z9dWnK39r4arza+GU8VHo9X8PtGmFS1JmnAXqGUkNI2mYAM0bjxJsfK+4Lw6zxdSV7NLojdBUYrdFjE46dzSWOYHDWw0v2W5rthJ4mE1Gabi+vIpVVJq8XqaaN5aQRvBuF6koqScXszKnZ3RsMckzOY4cY2nzJWL0fDJCUXyb/g7Yh3kn3FjDKYSSBp3ak9wXbF1nRpOS3KUoKcrMnGAV8VEXyCFjvRNjYZha+5xF7HiL8l5eFxtTPafavY1VaEct1pYgNVUOke6R5u57i5x7Sble6YSebC7DRzxioqbljvUjBIuAbZnEa620AI58VAJJi3R3RyMIiaYX29Fwc4i/DM0kgjuse1AchrKV0Uj43izmOLXDtBt5KQTPo1/NYh/ot+7MoBBQpB1To/2RpnUzJ5o2yvkuQH6ta0EgAN3E6XueagEW6Rqxpquoja1kVOAxrGgBoc6z3kAaDUgfsoDD2N2cNdMWXLY2DNI4b7HQNH1jY+R7jIOnf2Aw/Jl6k/a6x+a/O+b2Wt2KAcw2w2ddQz5Ll0bhmjcd5G4g/WHZzB42Ug2fRdihirBFf0JwWkfWaC9p8g4ftKAaLabETUVU0pNwXkN7GNOVo8gPMqQbvYLZEVpdJKSIWHLZuhe6wJF+AAIv3oDoE2wWHublEGXk5r33HbcuN/G6gHKtrMAdRTmMnM0jMx3Nt7a9oIsfPipBm9HEoZXNcdzWSk9wYSUBo8VxB1RNJM/1nuLu4fot7gLDwQEz2Ho8MZGJaqWB0rr2jeQQwXsLtOhcbX13XHbeASDF24LUMLTJTMNtHx5WuaeBuN47DogOS1EeVzm5g4NJGZu51ja47CpB0ig2oe3BXOzHrYz8nDuOtsp7wx2/m1QDmakHWdmujqBsbXVTTJK4AluYhrL/AKPokZjzJ0UAxtr+j6EROlpQWOYC4x3Lg4DU2uSQ63bbhbigOYA8QbHeCOHIgqQd+2VxI1NJDKfWc2zvtNJa72gqAbZARTpOjLsPktwdGT3Zx8UBxZSCVDo+rzujZ/Eb8UBj1mxdXEAZBGy+68jdedhvK5VK1On7bsWjCUtka52CTA7mntDgsz9IYfr8mdPV6nQqxOEsiia7eM/vBVcJUjUrVJR2di1WLjCKfeY2Ffnmfa/ArvjPyJ+Bzo+2iWr5k9MtVdQI2lztw9p4BdaNKVWahEpOairsiNTOXuLnbz7OwL6alSjTgoR2PNlJyd2bzAqDKOscNT6vYOfj7l5HpDFZnwo7Lfx+hrw9K3aZm4r+Zf8AZWTB/nw8TrV9hkRX0x5pMqKQOjYRuyj3WXy1eLjUkn1PUg7xTLy4liIYhIHSvI3Fx+C+ow0XGlGL6HmVHebaKomHqXngHs9zviFWclx4ruf8Epf42+9GKBcrQ3Y5mw/Is30R+8Fi/EaHX5Hf1eoPyLN9EfvBPxGh1+Q9XqD8izfRH7wT8RodfkPV6hTisRb1bTvEYB83K2Emp55R2cn+yIqpxsn0Lmz/AOd/ZP4KnpL8n4onDe2b3EReJ/2T7l42GaVaLfVGyp7DIevqDzDtmwOMxSUkEeYCRjAwt3epppz0F1wjWjndNvtdO7l8i7g7ZlsSldihwTbSobJXVDmatL7AjjlaGk+bSpBIOjX81iH+i37sygEFapB3XYH/AA+n+yfvOUA5LtrEW19SDv6wnwcA4ewhSCWdDtU0OqIzbOQx47WtzNd5Fzf3lAOnIDmHTDVNL6eMeu0PcewOyhvnlPkgItsNGXV9MB9Mnwaxzj7AVINLMwtc5p3gkHvBsUB13onqmuoywetHI7MPtek0928fslQCaoDlPS/VtdPDGNXMY4u7M5blH+0nxCAjuxsZdO9rd7oKgDvMTgFINEEBIsO2KrJ42yxsY5jxcHO0dm7gbgoDJ/u8xD9Wz+I1AP7vMQ/Vs/iNQGRiWztRS4bIJmgXqI32BB9HIWXNt3pEICJUkoY9jiLhrmuI7A4Ej2ID6Mhla9oc0gtcAQRxBFwQoBZxKqbFE+R5s1jXOPcAgPnNSDtnRnEW4fFfiZHDuMjrKASlAY2I0bZonxPF2vaWnuIt5oDgWNYVJSzOhkGrdx4ObwcOw/EcFIJLs50hzU0bYpIxMxos05srgBuF7EOA4IDW7TbWy1jwbdW0aANJJte+pWd4eM55569Fy/5OiqNK0TWUPWyvDQ99uJzHQLniODRhmcV3aLctTzzla7M7aQaR/tfgsfot3c34fydcVsjW4V+eZ9r8Ct+M/In4HCj7aJavmT0yMY5Ul0hbwZoB28SvocBRjCkpc392PPxE25W6GFC4BwJGYDhuutc05Rai7PqcYtJ6m4/tB/4/938l5f4V/wB/y+pq9a7i86t62nldly2uN9+APLtXJYbgYmEb3LupnpSZHV7hhMuixB8WjbEcju/ks1fC062st+p0hVlDYvVWMSPFtGg77fFcqOApU3m3feXnXlJW2NeAtt7HAk9Jh4EPVu3u1PYTu8rDyXz9bFt4jiR5beH1PQhStTyvmRueEscWuFiP6v3L3qdSNSKlHZmCUXF2ZsqTG3NADm5rbjex8eawVvRsJyzRdv2NEMS4qz1Ldbi736N9Adh1Pir0MBTp6y7T79vIrUryltoeYaJZXgZ35Rq45ju5b95U4p0aML5VflohSzzluy7tH+cH2B73Ln6M/Kfj/CJxPtrwKNn/AM7+yfwV/SX5PxRGG9skpF14CdtTeRCvpTE8tO7eDzC+nw9dVoKS35+J5lSDhKxfwbGJaWRskZFwb2OoPDUdyvKlGUlJrVbEKTSaN9i3SFWTMLBkiBFiYwcxH2iTbw1XQqRFATro1/NYh/ot+7MoBBWqQd12B/w+n+wfvOUAivSts+4kVcYuAA2UDgB6r+7Wx8EBzuiq5IXtkjcWPabhw4fEdikEt/vLrcmXLDm+nlN++2a10BEayqfK90kji97jdzjvP9ckB0fop2fc29XILZhliB4g+s/xsAPHmoBH+kfAnU9S6UD5qYlwPAPOr2ntvcjv7FINBg+LzUsnWQvyu3HiHDk4cQgJRN0m1hbYMha76Qa4nvALre9QCHVNQ+RznvcXOcbucd5KkEl6Mv8AEI/syfcKAsbcbPOo6h1h8zIS6N3DXUs7x7rICrZXbKaiBYGiSIm+Qm1id5a7hflZAbjGekyWWMshi6kuFi/NmcBxy6Cx7VAI1Q4jXTSNjjnqHPebNAlf8dAN5PBSDsX5ADqH5LJI6QllnSOJcS8+lmuTfR2oHIAKAcPxKgkgldFK3K9hsRz5EcwRqCpBudn9tKqkbkYWvjG5jwTl+yQQQOzcgLe0O1tTWDLI4NjvfIwWBPAm5Jd52QGvwTCpKqZsMY1dvPBrf0nHsHtNhxQHf6CkbDGyJgs1jQ0dwFlAL6AIDV47gMFYzJM29vVcNHNJ+i78Nx4hAQGu6LJQfmahjhwEjS0jvLbg+QQEYGzrg4h7xoSDl7DbefgvLq+lErqMde81RwzerZtqambGLNFh7+0nivKq1p1ZZps1RgoqyLGJUAmy+lltfhffbt7F2wuK4F9L3KVaWe2pj0uChj2uzk2N7W/mu9b0i6kHDLv3/QpDD5ZJ3NqvNNJqarBQ97nZyLm9rfzXpUvSLpwUMu3f9DNLD5m3ct/2fH6w/u/zXX8VfufP6FfVe8f2fH6w/u/zUfir9z5/QeqrqZcGGBsb48183G27QDdfsWapjc9WNW2x0jRtBxvuYn9nx+sP7v8ANavxV+58/oc/Ve8tPwB3B4PeCPirx9Kx/VH5/wDBV4V8mUtwGTi5o8z+Cs/SlLkn9/EhYWXU2VDhbI9fWdzPDuHBefiMdUrLLsun9minQjDXmZ6xnYx6yiZKLOGvAjeF3oYmdF3i/hyOc6cZrU1EuAO/ReCO0EfFenH0rC3aj5GZ4V8mVQ4Af036cm/E/BVqelVbsR8yY4XqzcU8DWDK0WH9b+a8upVlUlmk7s1RioqyMTEcLErg7Nawta1+JPPtWrDY3gQy5b89zlUoZ3e5TQYUIn5s99CLWtv8VOJxzrQyZbfEinQyO9zZErCtTuYVU+CQWc5h5ekLjuK1Uo4ilLNCL8jlN05qzaNWcFDr9XK1w93iF6K9IuP5sGvvvM/q9/ZZfosCAcDKczQdWtNiRyzEej5Kk/Ssf0x8/tkrCvmzBx6ojkqJHRNDY7gMaNwa1oaPur1Iu6TMz0ZNeiij6yOsF7B7WR35EiS/3gpIMgdFLf8ANO/hj/mgJzgOG/JqeOEOz5BbNa19Sd19N6AznNBBBFwdCCgILjnRpBK4up3mAnXJbMzwFwW+ZHIIDQ/3XVN/z0Nufp38sv4oDf4F0awREPneZyNzbZWeIuS7xNuxATlrQBYaAIDHxChjnjMcrA9jt4PvB3g9oQHPcT6LdSaeew+jIN37beHh4oDAZ0XVXGaAdxef/UIDPh6KtPTqtfqx6e1+qA3GzWwQo6hswnL8ocMuS3rC2/MUBKcRw+KeMxysD2O3g+8HeD2jVAc/xTot1Jp57D6Mgvb9scPBAYdN0Wzk/OTxNH1Q5x8jlQE72b2Xp6IfNgl50dI7Vx7OTR2D2oDdoDTbRbNU9a0CVpDh6sjdHN8dxHYQQgILV9FkoPzVQxw4Z2lp9l7+xAVUXRZIT87UNA4hjST4F1gPIoCe4DgEFGzJC21/WedXO+078BYdiA2iAIAgCAIDzKOQUWAyjkEsgMo5BLIDKOQSyAyjkEsgMo5BLIDKOQSyAyjkEsgMo5BLIDKOQSyAyjkEsgMo5BLIDKOQSyAyjkEsgMo5BLIDKOQSyAyjkEsgMo5BLIDKOQSyAyjkEsgUujBFiBY6JYHCdrdnX0UxaQeqcSYn8C3flv8ASG4jxVgYWE4vNTPzwvLCdDuII5Fp0KgGwxTbGsqGFj5AGnQhjQ245EjW3ZdLIGnoqOSZ4jiYXvdua339g7ToFIO5bHYD8ipmxkgvJzyEbi420HYAAPBQDeIAgCAIAgCAIAgCAIAgCAIAgCAIAgCAIAgCAIAgCAIAgCAIAgCAIAgCAIAgCAIAgCAIAgCAIAgCAIAgLFZSRysLJGNew72uAI8igInWdGtE83b1sfY11x/uBQFFP0Y0bT6T5n9hc0fdaD7UBKMKweCmblhiawHeQNT3uOrvEoDOQBAEAQBAEAQBAEAQBAEAQBAEAQBAEAQBAEAQBAEAQBAEAQBAEAQBAEAQBAEAQBAEAQBAEAQBAEAQBAEAQBAEAQBAEAQBAEAQBAEAQBAEAQBAEAQBAEAQBAEAQBAEAQH/2Q=="/>
          <p:cNvSpPr>
            <a:spLocks noChangeAspect="1" noChangeArrowheads="1"/>
          </p:cNvSpPr>
          <p:nvPr/>
        </p:nvSpPr>
        <p:spPr bwMode="auto">
          <a:xfrm>
            <a:off x="155575" y="-547688"/>
            <a:ext cx="3810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 dirty="0"/>
          </a:p>
        </p:txBody>
      </p:sp>
      <p:sp>
        <p:nvSpPr>
          <p:cNvPr id="9" name="AutoShape 10" descr="data:image/jpeg;base64,/9j/4AAQSkZJRgABAQAAAQABAAD/2wCEAAkGBxISEhUUExMVFRUWGBcXGBYYGRocHhoYGRcXFhcYGhgfHCogGBslHBQWJDEhJSkrMC4uFx80ODMsNygtLisBCgoKDg0OGxAQGzQkICQ0LywsLS8sNzAsNS8sLCwsLCwsLCwsLCwsLCwsLCwsLCwsLCwsLCwsLCwsLCwsLCwsLP/AABEIAHsBmgMBEQACEQEDEQH/xAAcAAEAAQUBAQAAAAAAAAAAAAAABgIDBAUHAQj/xABJEAABAwIDBAYFBwkHBAMAAAABAAIDBBEFEiEGMUFRBxNhcYGRIjKhsdEUI1JicrLBFTNCU4KSk+HwFhc1VHOi0iREY8IlNIP/xAAaAQEAAwEBAQAAAAAAAAAAAAAAAQIEAwUG/8QAOhEAAgECBAMECAYBAwUAAAAAAAECAxEEEiExE0FRImFxkQUUMlKBoeHwFTNCscHRI0NT8SRicpKi/9oADAMBAAIRAxEAPwDuKAIAgCAIAgCAIAgCAIAgCAIC2Jm/SHmFXMupNmXFYgIAgCAIAgCAIAgCAIAgCAIAgCAIAgCAIAgCAIAgCAIAgCAIAgCAIAgCAIAgCAIAgCAIAgCAIAgCAIAgCA8JQEU2sxt7HCOJ4F2kvIsTroADw3HzC8nH4qUWoQfiaqFJNXkiHxOLSHN0INwRwIXkR7LTW5seqszoGyeImWH03ZnhzgbkXI0INvG3gvfwNZ1Kfad2YK8MstNjeLccAgCAIAgCAIAgCAIAgCAIAgCAIAgCAIAgCAIAgCAIAgCAIAgCAIAgCAIAgCAIAgCAIAgCAIAgCAIAgCAgm0ePdc4xNu2IOs48XWOunLs42C8LGYziPhrSN9TdRo5Vme5idVQgX6yd31Q0AnxtZcsuFWuaT7rF71XyRVJi0DRljpWZeJk1cfHePNS8TSStCmrd+5HDk9XIsTYhGHMkhh6qRrrmziQQOFuF9brnKtDMp045Wn10LKErNSd0STBdqDNK2N8YBdf0gTwBO63ZzXpYbHurNQkrXM1TD5Y3TJMvTMx6gCAIAgCAIAgCAIAgCAIAgCAIAgCAIAgCAIAgCAIAgCAIAgCAIAgCAIAgCAIAgCAIAgCAIAgCA8c4Del7A0O1OMGKMdU4Z3G1xY2A3n3eawY7EunBZHqzvQpZpakYZQUx1NWAeN43b+Ot15io0XvV+Rqzz935nr6Ckbqaov7GM19p0R0cPHepfwQz1HtEusnw9lrRSyHm429gIB8lZTwkNouXiVtVfNItSYrAdPkcYF9LOLT4uAuqSxFJ6cJedn5osqcl+o9FXROPpU8kfayQnXuJVuJhW9YNeDIy1Vzv8DIwPaMQFzSHuiuSwaFzbnidL/FXw2OVK8Xdx5dSKlDPrzJbhGKMqGF7ARY5SDa99Dw716+HxEa0c0THUpuDszPXcoEAQBAEAQBAEAQBAEAQBAEAQBAEAQBAEAQBAEAQBAEAQBAEAQBAEAQBAEAQBAEAQBAEAQFqqqGxsc92gaCT4Kk5qEXJ7ImKbdkQzH9qGzRGONrm5iMxdYaDWwsTxsvGxXpCNWGSKtfe9v7NlLDuMrs1NPPSBoDonl3FweBc9gtoFkhUwyjZxd/E7NVL6MufKaP9TJ/EHwVuLhfdfmRlqdfkXIZaR2jaaVx5B5PuCtGWHltBv4/0Q1UW8kVOqaMXaaaRp/1DceBVnUwy0cH5jLU5S+RTDV0bNRBJIeAkeLf7fgVWNXDR2g2+9/0HGo+dvAy21ku+OgYDwPVONvYF2VWf6KKT/wDF/Qpljzn8zKccSewjqmgEcAxpt2XdcLq3jZR9n9v7K/4E9zHwd81CXulhf1bgL2sbEGwN724keS5YeVXCNucHZ+H9lqijVsovUmlLUNkY17TdrhcFe3CanFSjszFJNOzLqsQW5pmsaXOIAGpJ4KspKKvJ6EpNuyPY5muAIIIcLi3Ecx5hFJSSae4aa3MY4pBlzdazLci9xa43gc965+sUsubMreJbhyvaxW/EIgwPMjchNg64tflfwUutTUczkrdSMkm7W1KY8Thc1zhKwtb6xBGnfyULEUmnJSVluS6ck7NF2SqY1mcuAZYHMd1juN/EK7qRUczenUqotuyLdNiUMhsyRjjyBF/JVhXpzdoyT+JMoSjui4apmfq8wzkXDeJHMDircSObJfXoRldr8ixLi0DSWulYCNCCRoeS5yxNGLs5K5ZU5tXSPBjFOQT1zLC1zcaX0CetUbXzLzJ4U+hXHikLg4tlYQ0XcQRoOZ7FMcRSkm1JWW+pDpyWjRTHi8DjYSsPcRzA95HmojiaMnZSXmHTmt0ZUkoaC5xAAFyTwC7Skoq72KpX0RiOxinBLTKwEGxF9b3tbvuuLxVFOzkr+JbhT3sXaqviit1j2sve1za9t/vVqlanT9tpERhKWyPaaujk9R7XaX0PC9j7VMKsJ+y7hxcd0US4nC2+aRoscpudxte3fZVliKUd5JciVTk9kVflCLJ1nWNybs1xa+611PGp5c+ZW6kZJXtbUqqKyNhAe8NJBIueDRdx8ApnVhDSTt9Nwot7ItU+KQSHKyVjjyBF1WGIpTdoyTfiS6ckrtFX5Rhz5OsZn3Zcwvflbn2KePTzZMyv0uRkla9tC7UVLIxme4NHMmytOpGCvJ2RCi5OyMZmL05uRKw2tfXmbD2rmsTRe0l5lnSmuReqK2Nhs97WmxdYngN57grzqwhpJ2+hCi3siinxOF5syVjjvsCL+SrDEUpu0ZJ/El05LVopixencQ1srCTuGYaqI4qjJ2Ul5h0ppXaPH4vTglplYCDYi/HdZHiqKdnJX8SVSm1exlxStcLtII11HYbH2rtGSkroo1bcxpsUgYbOlYN41PLQrlLEUo+1JIsqcnsi/T1DZGhzHBzTuI3aaLpCcZrNF3RVpp2ZdViAgCAIAgCAIAgCAxcQxCOFt3uDdDYE6m3ADiuVWtCkrydi0YOT0Ib8tlqoyJKmGNpPqOs06WI4bt3HgvH408RC06iXdt9o2ZI03pFsuXxCJrGtAcy1m5GscPMDTvKtfF00opXXKyTRH+GV2yv8o1rZBG4RNcWh3phgAB5m/sU8fFKeR2vvqMlJq6uXIsYqTIYx8lJAuXX9HuzX1PcrRxNdzy9nTyIdKFr6lc769/quhYP/ABub7zdWk8XLZpeFiFwlvcqcytLfnI6d9v05Mvt1sptimu2ovvZH+K+jZZg65u6ahj7W5Lj2KkeKv1QXgWeV8mwC4XDsTbzOXXyN/YEu1pKuNOVMxZJIjf8A+Qlv2tksuTlB/wCs/Jlkpe4iy6ia9tjXMcN9nl4Hk4qjpRktayfjf+WWzNfoMylFTFHaKqgMbbnRzedzvau0FWhD/HUjlXf9CknCUu1F3N5sxi7qhjs9szTY24gi4NuHHyW3BYl1oPNujhWpqD0NvNGHNLSLgggjsIsVrlFSTT5nJOzuiCPiqY82Um0BMI7RJf8A5M828l4DjXp3t+js+f2vkb04S356+RmNpYqaZjagAxiIBhIu3Pe77jncu8wu6p08PViqy7NtOl+ZTNKpF5N7mHUAFsjom/Muni6sHQF1nA2HI/1uXCVnGTguy5K3S5dbpS3s7lczTepzsZE9sWXq2CwILgc3I8PMK01rUzJRajay/chfptrruZ2IYnDJRGNjwXtjjuLHSzmA62tvK71sRTnhXCL1SX8FIU5Rq5muZZq5aeTqW0wHXBzTdjSLAesXGwuFSpKjNwVBdq62XncmKnG7nsbLaghxiYy5qM148psWj9In6vwWrHWbjGPt8u7r8DlQ0u37PMs4THC6lkaWDrGB/WB4BcH2Ppa87aHsVMOqUqEo27Sve+9+pao5KonfR7eBiVELRh8Tg1uZxjubDX0uJ4rjKCWCi0tXl/cum+M14lmrjdnmEjI4nMgdZrBYPDuN+Nv63LnVTzTzpRai9Fzvz+BaLVlZ3VywZQYHjPAfmh6LGWf6zN7ra9qo5p0ZdqL02S15bv8AcmzzrR7mRi9LUtpz1kgMTAwt5vzEAB32b+7w6YmnWjR7cuyrW779fArTlBz0WrLcUoEswzwN+ffpIzM71uBsbD8VSE0qk1miu091d78iWuytHtyNltY+00BJY3STV4zN3N3jj8bLV6QdqtN3S3325HLDrsS+BgiJ8ksIikjDw2QtdG3K24O61vPRccsqk4ZJK9nZrRb/AHc6XUYvMtNNyyZD1maoaG/9QwvBGnqG+nELnmtPNVVu0r/+pa2lodNC5WRiRtS6naeptGdBYFzXguLR2C6mrFTjUlRXZ0809bfAiLyuKnvqZOM1zKh4MRzCOGYuNiLZmEAG/FdcTWhXlem7pRlf4opTg4Ltc2jEEUhFM0sjizAOjkaPSc4N9EE8CTZcss3w4tKN9U1u9P5L3Xad2+qKuspvkpjLP+o3WynP1l997Kc1D1fJbt+GtxafEzX7PysbbHYx1UHWytZI2x9MZmucGgOBHFbMVFcOHEkk112btqcaT7Usq0NQ6YvilAbG4RmJxkiZluM1yDprbf4FY3NzpzSSdsrvFW5na1pLfW+jMjGq1lQ8uiOZscEuY2IAzNsBrxV8VVjWblTd0oyv8StKDgrS5tF7D8MleIHlkMbGBr8zPWcMugPfxXWjh6k8kmkktbrd6FZ1IrMk27mphjcaeEOZE2N7w3rrekPSO88NxHgsUU3Qgmkot+1z3Ozazuzd1y5GQyUCWUdZA3552kjMzt/A2NguqklUl2ortPdXZVrsrR7cmZGGU1S7repeA180jH3/AELG+dvbY28u8dKFOu83Dejk0+7XdFZygrZlska2Fwb1XpRiwlF5G5m+ueFjqs0Wo5NUva31W51et/hsTXAnXhaczHetrGMrfWO4WXt4V3pJ3T8NFuYavtf2Z60HMIAgCAIAgCAICxW1Iijc83IaCTbfpyVKk1Tg5PkTGOZ2INiNdHWTXfJ1LGts24LidbnQbv5BeHVqwxNS8nlS25m6EHSjZK7Lf5Lpf843+G74qvq9D/d+X1LcSfu/MvQ0kbQWsxANB4AOA57s29WjThFWjWsvvvKuTergYtZh0DGukdWRkNFzZpJPhmuSojg4TdlVTb++odZpXcWaf8oUX+aP8CRd/wAKl7y8vqV9aXQ3lPgcT2tcKuGzgCLixsRcXBdoexcHgIp2dSP38S3Hfusrds7GP+7g9n/JR6jBf6kfv4k8eXusoMVDHo58sx4lgDW+F9faoy4Wnu3Lw0QvVltoetNNa/ySYjg7O7w4WU/4d+HLzY7fvIt/KaLjBKP/ANFXiYVbwfmTlq9V5FQqKD9TN+//ADU58J7r8/qMtXqg2CgcPzk0Z+s0O+6PxTJhJfqa8Vf9kL1VyTLVDPHG1xbPM1xJs1gtcC+XMb2+F+KrSnCCbU2n0XyuTJOTtZEn2VxvrW9XK+8oJtfQuba/cSNfJengcVxFkm+1+5lr0sruloSHIOX9f0AvQsjOHMB0IBHajSe4PDGDoQLDcLJZC4dC06loJ7QocU90TdlIp2fQb5BMkegzMqZE0bgB3CylRS2QbbPerF72F+fHzSyvci551Tbk2FzvNt/emVE3HVNtawtytp5JlVrC7DomneAe8I4p7oXZSKZn0G+QUZI9BmZW6MEWIBHIqWk1ZkXKDTs+g3yCjJHoTdlT4mne0HvF1Linugm0eNhaNzQO4BQopbIXZ6+Fp3tB7xf+t6lxT3QTaKmtA0AslrEGixzaSko3COYlpeM1msJBF7a2CZV0Juy1hO1tFVSNhiJLrEtBYQPRF95FhomVdBdkh6sXvYX58fNLK9yLnj4mneAe8XRxT3JTaPWRgaAAd2iJJbEN3PBE21rCx3iyZVtYm7KgOHBTYgp6ltrZRblbTyUZVa1ibspNOz6DfIKMkegzMrawDcAO5SklsQUGnZ9FvkFGSPQm7K2MA0AAHIKUktiCpSAgCAXQBAEAQBAQ3HNoBKXU9urZmyvkNybNdrZoHHL7eC8bE4ziN0tlezfh3d5spUcva37jVGjpP807+C9ZOHh/9z/5Z1zVPd+Z6KWi41Eh7oyFKhhfffkM1T3fmViCg/XTH9kf8VbJhPefl9CL1eiMHHmUQpperdMX5DlzAWv26Lvh1heLHK3fkUqcXK72sc7XtmI6dg5w8wxteJQ4xsu/gHZRewF+PYvDqPB8SSle93r3/fcbY8bKrWMwU+HM1MskvJoBHuA9pVMmDhq5OX38Cb1nysWzjFPHbqKZtwb5pNT5XPvUes0Yfl0/i/t/uTwpv2peRTPtXUu3FrPst/5XUS9IVpbaeC/slYeC3KYNp6hvrZH9rmC/+2yiOPrR3s/Ff1YOhB7aHrNpHXu6CnPP0LHzuUWOle7jF/AOgraNnpxqB3r0cfO7Tl9wU+tUpe1SXw/4HCktpHtqGYaF9O/tu5p/rwU/9LU2vB+a+/Ij/LHvKYKc0rhOyWCUMPqtf6RDvQPo209ZVjB0JKrGSkl0euun8kuXEWVpq5PaWcSMa9u5wDh3EXXvQmpxUls9TBJWdmXVcgIAgCAIAgCAIAgCAIAgCAIAgPAUByjpg/8Asw/6R++UBrejL/EI/syfcKkHalACA8BQHqAIAgCAIC1UztjaXONmjef5byewb0Bj4bisM9+rfmy2uLEHXcdRqNDr2FAZqAICAbcbdmBzoKaxkGj5DqGH6LRuLuZOg7TuA5lW4hNMc0sr3nm5xPkNw8FIKqDE5oTeKV7D9VxA8RuPigOobD7c/KXCCos2Y+o8aCS3C36LvYezcoBb6VcSmhFP1Ur48xkvkcRewZa9t+8oCAwbVVzDmFTKTr6zi4ai246FQ1dBOxapcQlkmaXyOOZ93a77m50GiyYmhSVKclFXs3c7U6knJK5RiVZIJXgPcADoASowtClKjFuK26E1aklNpMxvl0v6x/mV39Wo+4vI58SfUfLpf1j/ADKerUfcXkOJPqbKlmc6mlLiSdd5vwCwVqcYYumoq32zRCTdKV2aVesZDKnrnuAbchoAFhpuFteazww1OEnK129bnSVWTVuRjhxG42XdpNWZzubKgxhzTZ5Lm8+I+K8/Eej4TV6as/kaKeIcdJaokbXAgEag6heE007M3J3NNimLkEsj3jQu/AfFerhMApLPU+C/sy1a9naJpJJXON3EnvN168YRirRVjI23uVQ1L2eq4jx/BVqUoVFaSuTGco7MkGFYp1nou0f7D8CvExmC4Xah7P7G2jWz6PcxMeqHtkAa5wGUbjbiVp9HUac6Tcop69O5HLETkpaM9w/aushaQyd9i3KMxzZRe/og6A6WvZeqoqKsjM227skXR5jdTNXNbLPI9pY85XONrgCxtuQgke3O23yU9TBZ01ruJ1EYO644u424bzyIHLK/FZ5zeWV7z2uNvBu4eAUgsQ1UjNWPe082uI9xQGeNpK0f91P/ABHfFATLo/xaoljrTJNI8shBaXOJym0uovuOg8lAIaNpa3/NT/xHfFSDKqdsa54aPlD2hoDfR0JsLXLvWJO8m6A6Jgu0jafC4qioe57jnAubue7rHgNBPYN/ABQDnuObY1dSTeQxs4RxktAHaRq7x8gpBoesde9zfnc380Bv8D2yq6Yi0hkZxjkJcLdjjq3w8kB2HZ/GoqyESxnTc5p3tcN7T/WoIUA1W2m1raFga0B8zxdrTuA3Z3dnIcUByLFMcqagkzTPdf8ARvZo7mjQKQYtJWSROzRyPY4cWuI9yAzcdx2Wr6szWL42FmYaZhckEjcDrwQG36Mf8Qj+zJ9woDoG222DaJoYwB87hcNO5o+k78BxsoByXFMcqagkzTPd2Xs0dzRoFIMSmqpIzmje5h5tcQfMFAT7ZDpCeHNiq3ZmnQTbi08M/At+tw434QDqCA5xtp0gOY90NIRdpIfNoddxawbtPpHw5oDndXXSym8kj3nm5xPvKkFVFiU0JvFLIw/VcR5jcfFAdA2b2v8AlrfklWQ17i3q5QLBz2uD2BzdwOZo7Du0O+ATbCMKdES58nWOyhg0sA1u4bzc7tewdpIG0QGp2rxM01JNKPWa2zftOIa32keSA4C5xNyTcnUk7yeJJ5qQdS2bpsHp429ZNTSykAve8tdrxDQdGgdmvNQCztXS4TPE50MtPHM0EtLC1ocRrlc0aG/PePYQOaRyFpDmkhzSHNI3gg3BHaCFIJx0hYs2qpqKQEZi15e0H1XEMuCOGoKopRbaT1RNmlchdLDne1vMgfFRWqcOm59CYRzSSJVBQRMtlYLjiRc+ZXzdTE1antSf8HoxpQjsip9JGTcsaSd5LQqqvVirKT8yXCL3RrsXdFG2wjZndu9EaDnuW7BKtWneUnlXe/I4VnCCskrmgjYXEAC5OgC9qUlFOT2RjSbdkSOSkEVM9u82JJ5nReHGu62LjLlfTwNzhkpNEaXvGA3mF4Q1zQ+TW+obu04EryMXj5Rm4U+W7NdKgms0jKqsGjcPRGV3Agm3iCs1L0jVi+27o6Tw8GtNCNvYQSDvBsfBe9GSkk1zMLVtDb0dcW0z9dWnK39r4arza+GU8VHo9X8PtGmFS1JmnAXqGUkNI2mYAM0bjxJsfK+4Lw6zxdSV7NLojdBUYrdFjE46dzSWOYHDWw0v2W5rthJ4mE1Gabi+vIpVVJq8XqaaN5aQRvBuF6koqScXszKnZ3RsMckzOY4cY2nzJWL0fDJCUXyb/g7Yh3kn3FjDKYSSBp3ak9wXbF1nRpOS3KUoKcrMnGAV8VEXyCFjvRNjYZha+5xF7HiL8l5eFxtTPafavY1VaEct1pYgNVUOke6R5u57i5x7Sble6YSebC7DRzxioqbljvUjBIuAbZnEa620AI58VAJJi3R3RyMIiaYX29Fwc4i/DM0kgjuse1AchrKV0Uj43izmOLXDtBt5KQTPo1/NYh/ot+7MoBBQpB1To/2RpnUzJ5o2yvkuQH6ta0EgAN3E6XueagEW6Rqxpquoja1kVOAxrGgBoc6z3kAaDUgfsoDD2N2cNdMWXLY2DNI4b7HQNH1jY+R7jIOnf2Aw/Jl6k/a6x+a/O+b2Wt2KAcw2w2ddQz5Ll0bhmjcd5G4g/WHZzB42Ug2fRdihirBFf0JwWkfWaC9p8g4ftKAaLabETUVU0pNwXkN7GNOVo8gPMqQbvYLZEVpdJKSIWHLZuhe6wJF+AAIv3oDoE2wWHublEGXk5r33HbcuN/G6gHKtrMAdRTmMnM0jMx3Nt7a9oIsfPipBm9HEoZXNcdzWSk9wYSUBo8VxB1RNJM/1nuLu4fot7gLDwQEz2Ho8MZGJaqWB0rr2jeQQwXsLtOhcbX13XHbeASDF24LUMLTJTMNtHx5WuaeBuN47DogOS1EeVzm5g4NJGZu51ja47CpB0ig2oe3BXOzHrYz8nDuOtsp7wx2/m1QDmakHWdmujqBsbXVTTJK4AluYhrL/AKPokZjzJ0UAxtr+j6EROlpQWOYC4x3Lg4DU2uSQ63bbhbigOYA8QbHeCOHIgqQd+2VxI1NJDKfWc2zvtNJa72gqAbZARTpOjLsPktwdGT3Zx8UBxZSCVDo+rzujZ/Eb8UBj1mxdXEAZBGy+68jdedhvK5VK1On7bsWjCUtka52CTA7mntDgsz9IYfr8mdPV6nQqxOEsiia7eM/vBVcJUjUrVJR2di1WLjCKfeY2Ffnmfa/ArvjPyJ+Bzo+2iWr5k9MtVdQI2lztw9p4BdaNKVWahEpOairsiNTOXuLnbz7OwL6alSjTgoR2PNlJyd2bzAqDKOscNT6vYOfj7l5HpDFZnwo7Lfx+hrw9K3aZm4r+Zf8AZWTB/nw8TrV9hkRX0x5pMqKQOjYRuyj3WXy1eLjUkn1PUg7xTLy4liIYhIHSvI3Fx+C+ow0XGlGL6HmVHebaKomHqXngHs9zviFWclx4ruf8Epf42+9GKBcrQ3Y5mw/Is30R+8Fi/EaHX5Hf1eoPyLN9EfvBPxGh1+Q9XqD8izfRH7wT8RodfkPV6hTisRb1bTvEYB83K2Emp55R2cn+yIqpxsn0Lmz/AOd/ZP4KnpL8n4onDe2b3EReJ/2T7l42GaVaLfVGyp7DIevqDzDtmwOMxSUkEeYCRjAwt3epppz0F1wjWjndNvtdO7l8i7g7ZlsSldihwTbSobJXVDmatL7AjjlaGk+bSpBIOjX81iH+i37sygEFapB3XYH/AA+n+yfvOUA5LtrEW19SDv6wnwcA4ewhSCWdDtU0OqIzbOQx47WtzNd5Fzf3lAOnIDmHTDVNL6eMeu0PcewOyhvnlPkgItsNGXV9MB9Mnwaxzj7AVINLMwtc5p3gkHvBsUB13onqmuoywetHI7MPtek0928fslQCaoDlPS/VtdPDGNXMY4u7M5blH+0nxCAjuxsZdO9rd7oKgDvMTgFINEEBIsO2KrJ42yxsY5jxcHO0dm7gbgoDJ/u8xD9Wz+I1AP7vMQ/Vs/iNQGRiWztRS4bIJmgXqI32BB9HIWXNt3pEICJUkoY9jiLhrmuI7A4Ej2ID6Mhla9oc0gtcAQRxBFwQoBZxKqbFE+R5s1jXOPcAgPnNSDtnRnEW4fFfiZHDuMjrKASlAY2I0bZonxPF2vaWnuIt5oDgWNYVJSzOhkGrdx4ObwcOw/EcFIJLs50hzU0bYpIxMxos05srgBuF7EOA4IDW7TbWy1jwbdW0aANJJte+pWd4eM55569Fy/5OiqNK0TWUPWyvDQ99uJzHQLniODRhmcV3aLctTzzla7M7aQaR/tfgsfot3c34fydcVsjW4V+eZ9r8Ct+M/In4HCj7aJavmT0yMY5Ul0hbwZoB28SvocBRjCkpc392PPxE25W6GFC4BwJGYDhuutc05Rai7PqcYtJ6m4/tB/4/938l5f4V/wB/y+pq9a7i86t62nldly2uN9+APLtXJYbgYmEb3LupnpSZHV7hhMuixB8WjbEcju/ks1fC062st+p0hVlDYvVWMSPFtGg77fFcqOApU3m3feXnXlJW2NeAtt7HAk9Jh4EPVu3u1PYTu8rDyXz9bFt4jiR5beH1PQhStTyvmRueEscWuFiP6v3L3qdSNSKlHZmCUXF2ZsqTG3NADm5rbjex8eawVvRsJyzRdv2NEMS4qz1Ldbi736N9Adh1Pir0MBTp6y7T79vIrUryltoeYaJZXgZ35Rq45ju5b95U4p0aML5VflohSzzluy7tH+cH2B73Ln6M/Kfj/CJxPtrwKNn/AM7+yfwV/SX5PxRGG9skpF14CdtTeRCvpTE8tO7eDzC+nw9dVoKS35+J5lSDhKxfwbGJaWRskZFwb2OoPDUdyvKlGUlJrVbEKTSaN9i3SFWTMLBkiBFiYwcxH2iTbw1XQqRFATro1/NYh/ot+7MoBBWqQd12B/w+n+wfvOUAivSts+4kVcYuAA2UDgB6r+7Wx8EBzuiq5IXtkjcWPabhw4fEdikEt/vLrcmXLDm+nlN++2a10BEayqfK90kji97jdzjvP9ckB0fop2fc29XILZhliB4g+s/xsAPHmoBH+kfAnU9S6UD5qYlwPAPOr2ntvcjv7FINBg+LzUsnWQvyu3HiHDk4cQgJRN0m1hbYMha76Qa4nvALre9QCHVNQ+RznvcXOcbucd5KkEl6Mv8AEI/syfcKAsbcbPOo6h1h8zIS6N3DXUs7x7rICrZXbKaiBYGiSIm+Qm1id5a7hflZAbjGekyWWMshi6kuFi/NmcBxy6Cx7VAI1Q4jXTSNjjnqHPebNAlf8dAN5PBSDsX5ADqH5LJI6QllnSOJcS8+lmuTfR2oHIAKAcPxKgkgldFK3K9hsRz5EcwRqCpBudn9tKqkbkYWvjG5jwTl+yQQQOzcgLe0O1tTWDLI4NjvfIwWBPAm5Jd52QGvwTCpKqZsMY1dvPBrf0nHsHtNhxQHf6CkbDGyJgs1jQ0dwFlAL6AIDV47gMFYzJM29vVcNHNJ+i78Nx4hAQGu6LJQfmahjhwEjS0jvLbg+QQEYGzrg4h7xoSDl7DbefgvLq+lErqMde81RwzerZtqambGLNFh7+0nivKq1p1ZZps1RgoqyLGJUAmy+lltfhffbt7F2wuK4F9L3KVaWe2pj0uChj2uzk2N7W/mu9b0i6kHDLv3/QpDD5ZJ3NqvNNJqarBQ97nZyLm9rfzXpUvSLpwUMu3f9DNLD5m3ct/2fH6w/u/zXX8VfufP6FfVe8f2fH6w/u/zUfir9z5/QeqrqZcGGBsb48183G27QDdfsWapjc9WNW2x0jRtBxvuYn9nx+sP7v8ANavxV+58/oc/Ve8tPwB3B4PeCPirx9Kx/VH5/wDBV4V8mUtwGTi5o8z+Cs/SlLkn9/EhYWXU2VDhbI9fWdzPDuHBefiMdUrLLsun9minQjDXmZ6xnYx6yiZKLOGvAjeF3oYmdF3i/hyOc6cZrU1EuAO/ReCO0EfFenH0rC3aj5GZ4V8mVQ4Af036cm/E/BVqelVbsR8yY4XqzcU8DWDK0WH9b+a8upVlUlmk7s1RioqyMTEcLErg7Nawta1+JPPtWrDY3gQy5b89zlUoZ3e5TQYUIn5s99CLWtv8VOJxzrQyZbfEinQyO9zZErCtTuYVU+CQWc5h5ekLjuK1Uo4ilLNCL8jlN05qzaNWcFDr9XK1w93iF6K9IuP5sGvvvM/q9/ZZfosCAcDKczQdWtNiRyzEej5Kk/Ssf0x8/tkrCvmzBx6ojkqJHRNDY7gMaNwa1oaPur1Iu6TMz0ZNeiij6yOsF7B7WR35EiS/3gpIMgdFLf8ANO/hj/mgJzgOG/JqeOEOz5BbNa19Sd19N6AznNBBBFwdCCgILjnRpBK4up3mAnXJbMzwFwW+ZHIIDQ/3XVN/z0Nufp38sv4oDf4F0awREPneZyNzbZWeIuS7xNuxATlrQBYaAIDHxChjnjMcrA9jt4PvB3g9oQHPcT6LdSaeew+jIN37beHh4oDAZ0XVXGaAdxef/UIDPh6KtPTqtfqx6e1+qA3GzWwQo6hswnL8ocMuS3rC2/MUBKcRw+KeMxysD2O3g+8HeD2jVAc/xTot1Jp57D6Mgvb9scPBAYdN0Wzk/OTxNH1Q5x8jlQE72b2Xp6IfNgl50dI7Vx7OTR2D2oDdoDTbRbNU9a0CVpDh6sjdHN8dxHYQQgILV9FkoPzVQxw4Z2lp9l7+xAVUXRZIT87UNA4hjST4F1gPIoCe4DgEFGzJC21/WedXO+078BYdiA2iAIAgCAIDzKOQUWAyjkEsgMo5BLIDKOQSyAyjkEsgMo5BLIDKOQSyAyjkEsgMo5BLIDKOQSyAyjkEsgMo5BLIDKOQSyAyjkEsgMo5BLIDKOQSyAyjkEsgMo5BLIDKOQSyAyjkEsgUujBFiBY6JYHCdrdnX0UxaQeqcSYn8C3flv8ASG4jxVgYWE4vNTPzwvLCdDuII5Fp0KgGwxTbGsqGFj5AGnQhjQ245EjW3ZdLIGnoqOSZ4jiYXvdua339g7ToFIO5bHYD8ipmxkgvJzyEbi420HYAAPBQDeIAgCAIAgCAIAgCAIAgCAIAgCAIAgCAIAgCAIAgCAIAgCAIAgCAIAgCAIAgCAIAgCAIAgCAIAgCAIAgLFZSRysLJGNew72uAI8igInWdGtE83b1sfY11x/uBQFFP0Y0bT6T5n9hc0fdaD7UBKMKweCmblhiawHeQNT3uOrvEoDOQBAEAQBAEAQBAEAQBAEAQBAEAQBAEAQBAEAQBAEAQBAEAQBAEAQBAEAQBAEAQBAEAQBAEAQBAEAQBAEAQBAEAQBAEAQBAEAQBAEAQBAEAQBAEAQBAEAQBAEAQBAEAQH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 dirty="0"/>
          </a:p>
        </p:txBody>
      </p:sp>
      <p:pic>
        <p:nvPicPr>
          <p:cNvPr id="12" name="Picture 2" descr="http://www.falkensteiner.com/website/var/tmp/image-thumbnails/30000/32861/thumb__gallerybox/erzberg-1.jpeg"/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"/>
          <a:stretch/>
        </p:blipFill>
        <p:spPr bwMode="auto">
          <a:xfrm>
            <a:off x="0" y="873498"/>
            <a:ext cx="9144000" cy="55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24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Bedeutung demographischer Prozesse</a:t>
            </a:r>
          </a:p>
        </p:txBody>
      </p:sp>
      <p:pic>
        <p:nvPicPr>
          <p:cNvPr id="26626" name="Picture 2" descr="http://static.diepresse.com/images/uploads_500/a/0/8/1575432/16-s10-Alterspyramide-Eisen_139490848997779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3279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raumplanung.steiermark.at/cms/bilder/149194/80/0/0/3003cd50/BILD101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345" y="2984507"/>
            <a:ext cx="4032449" cy="9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3">
            <a:off x="273957" y="4127805"/>
            <a:ext cx="5076825" cy="68595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30" name="Picture 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439">
            <a:off x="5391482" y="3777155"/>
            <a:ext cx="5095875" cy="75168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 rot="16200000">
            <a:off x="6900825" y="2024613"/>
            <a:ext cx="3887391" cy="215444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(Der Standard 2012; Die Presse 2014)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96712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Wertschöpfung in Österreich nach Branchen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9" name="Inhaltsplatzhalter 8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934176" y="1021755"/>
            <a:ext cx="7361372" cy="52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43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Sekundärer &amp; tertiärer Sektor im Vergleich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6" name="Inhaltsplatzhalter 5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521314" y="1181100"/>
            <a:ext cx="818709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6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Wertschöpfung aus einer räumlichen Perspektive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(ÖROK Atlas, 2020)</a:t>
            </a:r>
            <a:endParaRPr lang="de-AT" dirty="0"/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73A2C416-429B-48FD-95B3-1BF775F50C3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452316" y="877739"/>
            <a:ext cx="8268532" cy="557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7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-1"/>
            <a:ext cx="5364088" cy="11698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55576"/>
            <a:ext cx="3456384" cy="457200"/>
          </a:xfrm>
        </p:spPr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Wirtschaftsleistung nach Branchen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57" y="2348880"/>
            <a:ext cx="3314731" cy="3809236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3943085" y="172245"/>
            <a:ext cx="5093411" cy="6527672"/>
            <a:chOff x="4294076" y="831193"/>
            <a:chExt cx="4579247" cy="5868724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4076" y="3407792"/>
              <a:ext cx="4572396" cy="3292125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6"/>
            <a:srcRect b="23445"/>
            <a:stretch/>
          </p:blipFill>
          <p:spPr>
            <a:xfrm>
              <a:off x="4294076" y="831193"/>
              <a:ext cx="4579247" cy="2614699"/>
            </a:xfrm>
            <a:prstGeom prst="rect">
              <a:avLst/>
            </a:prstGeom>
          </p:spPr>
        </p:pic>
      </p:grp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1031CF3-D48A-4DED-8324-2F862F9EAD5B}"/>
              </a:ext>
            </a:extLst>
          </p:cNvPr>
          <p:cNvSpPr/>
          <p:nvPr/>
        </p:nvSpPr>
        <p:spPr>
          <a:xfrm>
            <a:off x="263951" y="3101419"/>
            <a:ext cx="3280527" cy="254523"/>
          </a:xfrm>
          <a:prstGeom prst="roundRect">
            <a:avLst/>
          </a:prstGeom>
          <a:ln w="5715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A4DF345-2271-48B6-9DAC-7799C4BE12A9}"/>
              </a:ext>
            </a:extLst>
          </p:cNvPr>
          <p:cNvSpPr/>
          <p:nvPr/>
        </p:nvSpPr>
        <p:spPr>
          <a:xfrm>
            <a:off x="263951" y="4037523"/>
            <a:ext cx="3280527" cy="254523"/>
          </a:xfrm>
          <a:prstGeom prst="roundRect">
            <a:avLst/>
          </a:prstGeom>
          <a:ln w="5715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802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 Summe: Hohe Arbeitsproduktivität (2018)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(A&amp;W Blog, 2018)</a:t>
            </a:r>
            <a:endParaRPr lang="de-AT" dirty="0"/>
          </a:p>
        </p:txBody>
      </p:sp>
      <p:pic>
        <p:nvPicPr>
          <p:cNvPr id="10" name="Content Placeholder 9">
            <a:hlinkClick r:id="rId3"/>
            <a:extLst>
              <a:ext uri="{FF2B5EF4-FFF2-40B4-BE49-F238E27FC236}">
                <a16:creationId xmlns:a16="http://schemas.microsoft.com/office/drawing/2014/main" id="{349FFDCD-4FAE-4653-AC83-16DDA3C3B91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387" y="858063"/>
            <a:ext cx="5671421" cy="535836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F10B17D-330E-4405-B990-3F577EE8C8E2}"/>
              </a:ext>
            </a:extLst>
          </p:cNvPr>
          <p:cNvSpPr txBox="1"/>
          <p:nvPr/>
        </p:nvSpPr>
        <p:spPr>
          <a:xfrm>
            <a:off x="2837469" y="6228020"/>
            <a:ext cx="438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latin typeface="+mn-lt"/>
              </a:rPr>
              <a:t>BIP je Kopf (zu Kaufkraftstandards) 2017</a:t>
            </a:r>
          </a:p>
        </p:txBody>
      </p:sp>
    </p:spTree>
    <p:extLst>
      <p:ext uri="{BB962C8B-B14F-4D97-AF65-F5344CB8AC3E}">
        <p14:creationId xmlns:p14="http://schemas.microsoft.com/office/powerpoint/2010/main" val="2923638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….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downside</a:t>
            </a:r>
            <a:r>
              <a:rPr lang="de-AT" dirty="0"/>
              <a:t>: Arbeitslosigkeit (2017)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(APA 2018)</a:t>
            </a:r>
          </a:p>
        </p:txBody>
      </p:sp>
      <p:pic>
        <p:nvPicPr>
          <p:cNvPr id="1026" name="Picture 2" descr="https://images.derstandard.at/img/2018/01/21/arbeitslosigkeit2.jpg?tc=e400&amp;s=8baba0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9"/>
          <a:stretch/>
        </p:blipFill>
        <p:spPr bwMode="auto">
          <a:xfrm>
            <a:off x="4623688" y="1934245"/>
            <a:ext cx="4419516" cy="374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ages.derstandard.at/img/2018/01/21/arbeitslosigkeit2.jpg?tc=e400&amp;s=8baba0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6"/>
          <a:stretch/>
        </p:blipFill>
        <p:spPr bwMode="auto">
          <a:xfrm>
            <a:off x="107504" y="2237784"/>
            <a:ext cx="4363837" cy="306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53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Arbeitslosigkeit </a:t>
            </a:r>
            <a:r>
              <a:rPr lang="de-AT"/>
              <a:t>im EU-Vergleich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(WKO 2018)</a:t>
            </a:r>
            <a:endParaRPr lang="de-AT" dirty="0"/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23582" y="-66450"/>
            <a:ext cx="5674162" cy="75094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06" y="1052460"/>
            <a:ext cx="3766050" cy="8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06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wo die Wertschöpfung herkommt und hingeht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2017)</a:t>
            </a:r>
          </a:p>
        </p:txBody>
      </p:sp>
      <p:pic>
        <p:nvPicPr>
          <p:cNvPr id="3074" name="Picture 2" descr="http://statistik.at/wcm/idc/idcplg?IdcService=GET_NATIVE_FILE&amp;RevisionSelectionMethod=LatestReleased&amp;dDocName=10642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3" y="1084458"/>
            <a:ext cx="8688945" cy="51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2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195720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Ein Rückblick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Von Leitbetrieben und Hidden Champions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Wertschöpfung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DE" b="1" dirty="0"/>
              <a:t>Ein internationaler Blick auf Österreichs Wirtschaft</a:t>
            </a:r>
            <a:endParaRPr lang="de-AT" b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2" descr="http://www.metalltechnischeindustrie.at/fileadmin/content/Dokumente/Presse_Aktuelles/News/GdW-Oesterreichs-Gueterexporte-2014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032448" cy="29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65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Importe unter der Lupe (2017)</a:t>
            </a:r>
          </a:p>
        </p:txBody>
      </p:sp>
      <p:pic>
        <p:nvPicPr>
          <p:cNvPr id="5" name="Inhaltsplatzhalter 4" descr="OEC 2019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clrChange>
              <a:clrFrom>
                <a:srgbClr val="212831"/>
              </a:clrFrom>
              <a:clrTo>
                <a:srgbClr val="21283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181100"/>
            <a:ext cx="7606056" cy="496887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(OEC 2019)</a:t>
            </a:r>
          </a:p>
        </p:txBody>
      </p:sp>
    </p:spTree>
    <p:extLst>
      <p:ext uri="{BB962C8B-B14F-4D97-AF65-F5344CB8AC3E}">
        <p14:creationId xmlns:p14="http://schemas.microsoft.com/office/powerpoint/2010/main" val="2382589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Importe unter der Lupe (2017)</a:t>
            </a:r>
          </a:p>
        </p:txBody>
      </p:sp>
      <p:pic>
        <p:nvPicPr>
          <p:cNvPr id="5" name="Inhaltsplatzhalter 4" descr="OEC 2019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clrChange>
              <a:clrFrom>
                <a:srgbClr val="212831"/>
              </a:clrFrom>
              <a:clrTo>
                <a:srgbClr val="21283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181100"/>
            <a:ext cx="7638624" cy="496887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(OEC 2019)</a:t>
            </a:r>
          </a:p>
        </p:txBody>
      </p:sp>
    </p:spTree>
    <p:extLst>
      <p:ext uri="{BB962C8B-B14F-4D97-AF65-F5344CB8AC3E}">
        <p14:creationId xmlns:p14="http://schemas.microsoft.com/office/powerpoint/2010/main" val="1547590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Klassische österreichische Exportgüter (2014)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(Agenda Austria 2015)</a:t>
            </a:r>
          </a:p>
        </p:txBody>
      </p:sp>
      <p:pic>
        <p:nvPicPr>
          <p:cNvPr id="2050" name="Picture 2" descr="http://www.metalltechnischeindustrie.at/fileadmin/content/Dokumente/Presse_Aktuelles/News/GdW-Oesterreichs-Gueterexporte-2014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0" y="1124744"/>
            <a:ext cx="7109520" cy="52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73" y="8109520"/>
            <a:ext cx="7015798" cy="25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27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Ziele österreichischen Exports (2017)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(OEC 2019)</a:t>
            </a:r>
            <a:endParaRPr lang="de-AT" dirty="0"/>
          </a:p>
        </p:txBody>
      </p:sp>
      <p:pic>
        <p:nvPicPr>
          <p:cNvPr id="10" name="Inhaltsplatzhalter 6" descr="OEC 2019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clrChange>
              <a:clrFrom>
                <a:srgbClr val="212831"/>
              </a:clrFrom>
              <a:clrTo>
                <a:srgbClr val="21283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211" y="1268437"/>
            <a:ext cx="7663221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26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Ziele österreichischen Exports (2017)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(OEC 2019)</a:t>
            </a:r>
            <a:endParaRPr lang="de-AT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quarter" idx="11"/>
          </p:nvPr>
        </p:nvPicPr>
        <p:blipFill>
          <a:blip r:embed="rId3">
            <a:clrChange>
              <a:clrFrom>
                <a:srgbClr val="212831"/>
              </a:clrFrom>
              <a:clrTo>
                <a:srgbClr val="21283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1268437"/>
            <a:ext cx="7631891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97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Wirtschaft im Klimawandel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(CCCA, 2014)</a:t>
            </a:r>
            <a:endParaRPr lang="de-AT"/>
          </a:p>
        </p:txBody>
      </p:sp>
      <p:pic>
        <p:nvPicPr>
          <p:cNvPr id="7" name="Inhaltsplatzhalter 6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950614" y="1181100"/>
            <a:ext cx="732849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1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CO2-Ströme im österreichischen Güterhandel</a:t>
            </a:r>
          </a:p>
        </p:txBody>
      </p:sp>
      <p:pic>
        <p:nvPicPr>
          <p:cNvPr id="5" name="Inhaltsplatzhalter 4" descr="UBA 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467545" y="1065020"/>
            <a:ext cx="8294636" cy="5201036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(UBA 2017)</a:t>
            </a:r>
          </a:p>
        </p:txBody>
      </p:sp>
    </p:spTree>
    <p:extLst>
      <p:ext uri="{BB962C8B-B14F-4D97-AF65-F5344CB8AC3E}">
        <p14:creationId xmlns:p14="http://schemas.microsoft.com/office/powerpoint/2010/main" val="3526073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Wirtschaft im Klimawandel</a:t>
            </a:r>
          </a:p>
        </p:txBody>
      </p:sp>
      <p:pic>
        <p:nvPicPr>
          <p:cNvPr id="5" name="Inhaltsplatzhalter 4" descr="CCCA Fact Sheet #5, 2014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1068028" y="1181100"/>
            <a:ext cx="7093668" cy="496887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(CCCA, 2014)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97181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 dirty="0"/>
              <a:t>Rückblick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973256" y="1223847"/>
            <a:ext cx="4407056" cy="2493185"/>
          </a:xfrm>
        </p:spPr>
        <p:txBody>
          <a:bodyPr/>
          <a:lstStyle/>
          <a:p>
            <a:r>
              <a:rPr lang="de-AT" b="1" dirty="0"/>
              <a:t>… </a:t>
            </a:r>
            <a:r>
              <a:rPr lang="de-AT" b="1" dirty="0" err="1"/>
              <a:t>zuhuukunftsreich</a:t>
            </a:r>
            <a:r>
              <a:rPr lang="de-AT" b="1" dirty="0"/>
              <a:t>!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2482633" y="3510321"/>
            <a:ext cx="4610783" cy="24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Österreichische „Leitbetriebe“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(APA 2017)</a:t>
            </a:r>
          </a:p>
        </p:txBody>
      </p:sp>
      <p:pic>
        <p:nvPicPr>
          <p:cNvPr id="6" name="Picture 2" descr="spunQ image #271400655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2" y="939926"/>
            <a:ext cx="4810820" cy="54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9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Wirtschaft in Österreich – ein Rückblick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Lichentenberger</a:t>
            </a:r>
            <a:r>
              <a:rPr lang="de-AT" dirty="0"/>
              <a:t> 2005:268)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b="26621"/>
          <a:stretch/>
        </p:blipFill>
        <p:spPr>
          <a:xfrm>
            <a:off x="1366365" y="1088761"/>
            <a:ext cx="6254240" cy="50881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568" y="550923"/>
            <a:ext cx="5083702" cy="56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3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</a:t>
            </a:r>
            <a:r>
              <a:rPr lang="de-AT" dirty="0" err="1"/>
              <a:t>Austrokeynesianismus</a:t>
            </a:r>
            <a:r>
              <a:rPr lang="de-AT" dirty="0"/>
              <a:t> 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/>
              <a:t>(Nora Schuster 1975)</a:t>
            </a:r>
            <a:endParaRPr lang="de-AT" dirty="0"/>
          </a:p>
        </p:txBody>
      </p:sp>
      <p:pic>
        <p:nvPicPr>
          <p:cNvPr id="6" name="Picture 2" descr="Bildergebnis fÃ¼r kreisky deficit spending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30" y="1567338"/>
            <a:ext cx="7132424" cy="427945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075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EU-Strukturfondskulisse 1995-1999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AT" dirty="0"/>
              <a:t>https://www.oerok.gv.at/fileadmin/Bilder/3.Reiter-Regionalpolitik/4.EU-SF_in_OE_95-99/Karte_Zielgebiete_1995-1999.jpg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0" y="1427682"/>
            <a:ext cx="8545040" cy="43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89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/>
              <a:t>ÖIG, ÖIAG, ÖBIB und ÖBAG: Österreichische </a:t>
            </a:r>
            <a:r>
              <a:rPr lang="de-AT" sz="2400" dirty="0" err="1"/>
              <a:t>Beteiligungs</a:t>
            </a:r>
            <a:r>
              <a:rPr lang="de-AT" sz="2400" dirty="0"/>
              <a:t> AG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Grafik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3" y="1337916"/>
            <a:ext cx="3887911" cy="4655743"/>
          </a:xfrm>
          <a:prstGeom prst="rect">
            <a:avLst/>
          </a:prstGeom>
        </p:spPr>
      </p:pic>
      <p:pic>
        <p:nvPicPr>
          <p:cNvPr id="8" name="Grafik 7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897812"/>
            <a:ext cx="3696456" cy="55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8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Ausgewählte österreichische Leitbetriebe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https://autorevue.at/files/uploads/2014/04/voestalpine-linz-850x478.jpg</a:t>
            </a:r>
          </a:p>
        </p:txBody>
      </p:sp>
      <p:pic>
        <p:nvPicPr>
          <p:cNvPr id="7" name="Picture 2" descr="https://autorevue.at/files/uploads/2014/04/voestalpine-linz-850x478.jpg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1943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46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1413</Words>
  <Application>Microsoft Office PowerPoint</Application>
  <PresentationFormat>Bildschirmpräsentation (4:3)</PresentationFormat>
  <Paragraphs>245</Paragraphs>
  <Slides>38</Slides>
  <Notes>38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Wingdings</vt:lpstr>
      <vt:lpstr>Office-Design</vt:lpstr>
      <vt:lpstr>Land der Hämmer</vt:lpstr>
      <vt:lpstr>Rückblick</vt:lpstr>
      <vt:lpstr>Überblick</vt:lpstr>
      <vt:lpstr>Österreichische „Leitbetriebe“</vt:lpstr>
      <vt:lpstr>Wirtschaft in Österreich – ein Rückblick</vt:lpstr>
      <vt:lpstr>@ Austrokeynesianismus </vt:lpstr>
      <vt:lpstr>EU-Strukturfondskulisse 1995-1999</vt:lpstr>
      <vt:lpstr>ÖIG, ÖIAG, ÖBIB und ÖBAG: Österreichische Beteiligungs AG</vt:lpstr>
      <vt:lpstr>Ausgewählte österreichische Leitbetriebe</vt:lpstr>
      <vt:lpstr>Exkurs: Wirtschaft &amp; Klimawandel in Österreich</vt:lpstr>
      <vt:lpstr>Exkurs: Wirtschaft &amp; Klimawandel in Österreich</vt:lpstr>
      <vt:lpstr>Ausgewählte österreichische Leitbetriebe</vt:lpstr>
      <vt:lpstr>Ausgewählte österreichische Leitbetriebe</vt:lpstr>
      <vt:lpstr>… und die „Hidden Champions“*:</vt:lpstr>
      <vt:lpstr>Schwerpunkte im österreichischen Wirtschaftsgefüge</vt:lpstr>
      <vt:lpstr>Exkurs: Ein Blick zurück</vt:lpstr>
      <vt:lpstr>Exkurs: Ein Blick zurück</vt:lpstr>
      <vt:lpstr>A: Berndorf (NÖ) als Beispiel einer alten Industrieregion</vt:lpstr>
      <vt:lpstr>A: Berndorf (NÖ) als Beispiel einer alten Industrieregion</vt:lpstr>
      <vt:lpstr>B: Eisenerz als Beispiel einer Bergbauregion „in Restrukturierung“</vt:lpstr>
      <vt:lpstr>Exkurs: Bedeutung demographischer Prozesse</vt:lpstr>
      <vt:lpstr>Wertschöpfung in Österreich nach Branchen</vt:lpstr>
      <vt:lpstr>Sekundärer &amp; tertiärer Sektor im Vergleich</vt:lpstr>
      <vt:lpstr>Wertschöpfung aus einer räumlichen Perspektive</vt:lpstr>
      <vt:lpstr>Wirtschaftsleistung nach Branchen</vt:lpstr>
      <vt:lpstr>In Summe: Hohe Arbeitsproduktivität (2018)</vt:lpstr>
      <vt:lpstr>…. the downside: Arbeitslosigkeit (2017)</vt:lpstr>
      <vt:lpstr>Österreichs Arbeitslosigkeit im EU-Vergleich</vt:lpstr>
      <vt:lpstr>… wo die Wertschöpfung herkommt und hingeht</vt:lpstr>
      <vt:lpstr>Österreichs Importe unter der Lupe (2017)</vt:lpstr>
      <vt:lpstr>Österreichs Importe unter der Lupe (2017)</vt:lpstr>
      <vt:lpstr>Klassische österreichische Exportgüter (2014)</vt:lpstr>
      <vt:lpstr>Ziele österreichischen Exports (2017)</vt:lpstr>
      <vt:lpstr>Ziele österreichischen Exports (2017)</vt:lpstr>
      <vt:lpstr>Österreichs Wirtschaft im Klimawandel</vt:lpstr>
      <vt:lpstr>CO2-Ströme im österreichischen Güterhandel</vt:lpstr>
      <vt:lpstr>Österreichs Wirtschaft im Klimawandel</vt:lpstr>
      <vt:lpstr>Rückblick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6375</cp:revision>
  <cp:lastPrinted>2015-10-13T09:01:31Z</cp:lastPrinted>
  <dcterms:created xsi:type="dcterms:W3CDTF">2011-08-24T13:15:55Z</dcterms:created>
  <dcterms:modified xsi:type="dcterms:W3CDTF">2020-07-29T20:10:15Z</dcterms:modified>
</cp:coreProperties>
</file>