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4248" autoAdjust="0"/>
  </p:normalViewPr>
  <p:slideViewPr>
    <p:cSldViewPr snapToGrid="0">
      <p:cViewPr varScale="1">
        <p:scale>
          <a:sx n="78" d="100"/>
          <a:sy n="78" d="100"/>
        </p:scale>
        <p:origin x="49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918361-6B15-432E-9B31-6FB4C0C5668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057EEF-4D52-4193-A854-0386593F47C7}">
      <dgm:prSet/>
      <dgm:spPr/>
      <dgm:t>
        <a:bodyPr/>
        <a:lstStyle/>
        <a:p>
          <a:r>
            <a:rPr lang="it-IT" dirty="0"/>
            <a:t>Tempi di organizzazione (se il dato non veniva raccolto). Saremo pronti per il 2024</a:t>
          </a:r>
          <a:endParaRPr lang="en-US" dirty="0"/>
        </a:p>
      </dgm:t>
    </dgm:pt>
    <dgm:pt modelId="{F0D3C281-732D-47A2-A1D1-6F523114909A}" type="parTrans" cxnId="{0D8D2485-3C1D-4222-A02A-961963469DFE}">
      <dgm:prSet/>
      <dgm:spPr/>
      <dgm:t>
        <a:bodyPr/>
        <a:lstStyle/>
        <a:p>
          <a:endParaRPr lang="en-US"/>
        </a:p>
      </dgm:t>
    </dgm:pt>
    <dgm:pt modelId="{692C71D5-7CFC-4CAA-97C8-19DC9A7F4AD2}" type="sibTrans" cxnId="{0D8D2485-3C1D-4222-A02A-961963469DFE}">
      <dgm:prSet/>
      <dgm:spPr/>
      <dgm:t>
        <a:bodyPr/>
        <a:lstStyle/>
        <a:p>
          <a:endParaRPr lang="en-US"/>
        </a:p>
      </dgm:t>
    </dgm:pt>
    <dgm:pt modelId="{0F63D51D-F7B3-47EE-9814-D7568A5CD3C4}">
      <dgm:prSet/>
      <dgm:spPr/>
      <dgm:t>
        <a:bodyPr/>
        <a:lstStyle/>
        <a:p>
          <a:r>
            <a:rPr lang="it-IT"/>
            <a:t>Ampliamento della consapevolezza ad istituzioni che per ora non ne hanno alcuna</a:t>
          </a:r>
          <a:endParaRPr lang="en-US"/>
        </a:p>
      </dgm:t>
    </dgm:pt>
    <dgm:pt modelId="{32C6431E-29E5-40D2-BC1B-180D74D92D29}" type="parTrans" cxnId="{766AA35A-6E13-4F01-BCCF-0DFF62937E73}">
      <dgm:prSet/>
      <dgm:spPr/>
      <dgm:t>
        <a:bodyPr/>
        <a:lstStyle/>
        <a:p>
          <a:endParaRPr lang="en-US"/>
        </a:p>
      </dgm:t>
    </dgm:pt>
    <dgm:pt modelId="{ABBA4998-BA2E-4513-8B94-8E230037E852}" type="sibTrans" cxnId="{766AA35A-6E13-4F01-BCCF-0DFF62937E73}">
      <dgm:prSet/>
      <dgm:spPr/>
      <dgm:t>
        <a:bodyPr/>
        <a:lstStyle/>
        <a:p>
          <a:endParaRPr lang="en-US"/>
        </a:p>
      </dgm:t>
    </dgm:pt>
    <dgm:pt modelId="{998026A7-D527-47CB-98CC-99CC5EA3E549}">
      <dgm:prSet/>
      <dgm:spPr/>
      <dgm:t>
        <a:bodyPr/>
        <a:lstStyle/>
        <a:p>
          <a:r>
            <a:rPr lang="it-IT"/>
            <a:t>Non c’è in questo momento una richiesta esplicita da parte delle governance ma solo sensibilità delle persone coinvolte nel progetto di rilevazione</a:t>
          </a:r>
          <a:endParaRPr lang="en-US"/>
        </a:p>
      </dgm:t>
    </dgm:pt>
    <dgm:pt modelId="{02AF48D3-4BEB-4890-8500-1B13BF98241B}" type="parTrans" cxnId="{4AEAFC17-ED03-4E94-8774-93B8233C4510}">
      <dgm:prSet/>
      <dgm:spPr/>
      <dgm:t>
        <a:bodyPr/>
        <a:lstStyle/>
        <a:p>
          <a:endParaRPr lang="en-US"/>
        </a:p>
      </dgm:t>
    </dgm:pt>
    <dgm:pt modelId="{0E5B6399-D249-47B4-98E2-683E155419A0}" type="sibTrans" cxnId="{4AEAFC17-ED03-4E94-8774-93B8233C4510}">
      <dgm:prSet/>
      <dgm:spPr/>
      <dgm:t>
        <a:bodyPr/>
        <a:lstStyle/>
        <a:p>
          <a:endParaRPr lang="en-US"/>
        </a:p>
      </dgm:t>
    </dgm:pt>
    <dgm:pt modelId="{F7C3D5C3-7C54-4E42-909D-3C376A617377}" type="pres">
      <dgm:prSet presAssocID="{9C918361-6B15-432E-9B31-6FB4C0C5668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7B53F3B-9BD4-49F9-812D-13B30DA5B502}" type="pres">
      <dgm:prSet presAssocID="{6F057EEF-4D52-4193-A854-0386593F47C7}" presName="root" presStyleCnt="0"/>
      <dgm:spPr/>
    </dgm:pt>
    <dgm:pt modelId="{9F75295C-E349-41D0-A5A7-19F006FBD2E5}" type="pres">
      <dgm:prSet presAssocID="{6F057EEF-4D52-4193-A854-0386593F47C7}" presName="rootComposite" presStyleCnt="0"/>
      <dgm:spPr/>
    </dgm:pt>
    <dgm:pt modelId="{848BF14C-7A20-431B-819E-6EA74707F92E}" type="pres">
      <dgm:prSet presAssocID="{6F057EEF-4D52-4193-A854-0386593F47C7}" presName="rootText" presStyleLbl="node1" presStyleIdx="0" presStyleCnt="3"/>
      <dgm:spPr/>
    </dgm:pt>
    <dgm:pt modelId="{67F60E55-1BA3-47D1-9594-AED7F7D55146}" type="pres">
      <dgm:prSet presAssocID="{6F057EEF-4D52-4193-A854-0386593F47C7}" presName="rootConnector" presStyleLbl="node1" presStyleIdx="0" presStyleCnt="3"/>
      <dgm:spPr/>
    </dgm:pt>
    <dgm:pt modelId="{D058B6D5-37BC-4DF2-B896-CCEE8D206765}" type="pres">
      <dgm:prSet presAssocID="{6F057EEF-4D52-4193-A854-0386593F47C7}" presName="childShape" presStyleCnt="0"/>
      <dgm:spPr/>
    </dgm:pt>
    <dgm:pt modelId="{E1E5841F-68D0-4559-89EC-15B4223CDDBF}" type="pres">
      <dgm:prSet presAssocID="{0F63D51D-F7B3-47EE-9814-D7568A5CD3C4}" presName="root" presStyleCnt="0"/>
      <dgm:spPr/>
    </dgm:pt>
    <dgm:pt modelId="{12ADE1B5-96AC-43A6-9826-3F2233E1D9FE}" type="pres">
      <dgm:prSet presAssocID="{0F63D51D-F7B3-47EE-9814-D7568A5CD3C4}" presName="rootComposite" presStyleCnt="0"/>
      <dgm:spPr/>
    </dgm:pt>
    <dgm:pt modelId="{BCEF61D9-14CE-4D1E-9DC2-709D07B586AD}" type="pres">
      <dgm:prSet presAssocID="{0F63D51D-F7B3-47EE-9814-D7568A5CD3C4}" presName="rootText" presStyleLbl="node1" presStyleIdx="1" presStyleCnt="3"/>
      <dgm:spPr/>
    </dgm:pt>
    <dgm:pt modelId="{0F7A16A9-876B-4277-8219-C455B624E8BC}" type="pres">
      <dgm:prSet presAssocID="{0F63D51D-F7B3-47EE-9814-D7568A5CD3C4}" presName="rootConnector" presStyleLbl="node1" presStyleIdx="1" presStyleCnt="3"/>
      <dgm:spPr/>
    </dgm:pt>
    <dgm:pt modelId="{3EE3560C-D6A4-4841-9183-D6ACBEBD0E51}" type="pres">
      <dgm:prSet presAssocID="{0F63D51D-F7B3-47EE-9814-D7568A5CD3C4}" presName="childShape" presStyleCnt="0"/>
      <dgm:spPr/>
    </dgm:pt>
    <dgm:pt modelId="{05C84042-BB61-4A47-A602-E19FF047787F}" type="pres">
      <dgm:prSet presAssocID="{998026A7-D527-47CB-98CC-99CC5EA3E549}" presName="root" presStyleCnt="0"/>
      <dgm:spPr/>
    </dgm:pt>
    <dgm:pt modelId="{6DEF1554-AB27-491E-AA08-CF7C29600068}" type="pres">
      <dgm:prSet presAssocID="{998026A7-D527-47CB-98CC-99CC5EA3E549}" presName="rootComposite" presStyleCnt="0"/>
      <dgm:spPr/>
    </dgm:pt>
    <dgm:pt modelId="{DEF08D65-23C5-4133-A936-6DDFC785EFCB}" type="pres">
      <dgm:prSet presAssocID="{998026A7-D527-47CB-98CC-99CC5EA3E549}" presName="rootText" presStyleLbl="node1" presStyleIdx="2" presStyleCnt="3"/>
      <dgm:spPr/>
    </dgm:pt>
    <dgm:pt modelId="{5781E86E-271C-4485-BFC4-B279464EC46D}" type="pres">
      <dgm:prSet presAssocID="{998026A7-D527-47CB-98CC-99CC5EA3E549}" presName="rootConnector" presStyleLbl="node1" presStyleIdx="2" presStyleCnt="3"/>
      <dgm:spPr/>
    </dgm:pt>
    <dgm:pt modelId="{1EBBF85D-F2BB-48D0-B9C1-7A7B227E4A59}" type="pres">
      <dgm:prSet presAssocID="{998026A7-D527-47CB-98CC-99CC5EA3E549}" presName="childShape" presStyleCnt="0"/>
      <dgm:spPr/>
    </dgm:pt>
  </dgm:ptLst>
  <dgm:cxnLst>
    <dgm:cxn modelId="{3DEAC716-29E1-4077-9DF0-CF3545B26940}" type="presOf" srcId="{998026A7-D527-47CB-98CC-99CC5EA3E549}" destId="{5781E86E-271C-4485-BFC4-B279464EC46D}" srcOrd="1" destOrd="0" presId="urn:microsoft.com/office/officeart/2005/8/layout/hierarchy3"/>
    <dgm:cxn modelId="{4AEAFC17-ED03-4E94-8774-93B8233C4510}" srcId="{9C918361-6B15-432E-9B31-6FB4C0C56682}" destId="{998026A7-D527-47CB-98CC-99CC5EA3E549}" srcOrd="2" destOrd="0" parTransId="{02AF48D3-4BEB-4890-8500-1B13BF98241B}" sibTransId="{0E5B6399-D249-47B4-98E2-683E155419A0}"/>
    <dgm:cxn modelId="{0FF37E21-FF68-47F8-9A01-672A23823F40}" type="presOf" srcId="{0F63D51D-F7B3-47EE-9814-D7568A5CD3C4}" destId="{BCEF61D9-14CE-4D1E-9DC2-709D07B586AD}" srcOrd="0" destOrd="0" presId="urn:microsoft.com/office/officeart/2005/8/layout/hierarchy3"/>
    <dgm:cxn modelId="{34B89722-19B3-4DB7-BA15-4FDB0DAEE4B1}" type="presOf" srcId="{0F63D51D-F7B3-47EE-9814-D7568A5CD3C4}" destId="{0F7A16A9-876B-4277-8219-C455B624E8BC}" srcOrd="1" destOrd="0" presId="urn:microsoft.com/office/officeart/2005/8/layout/hierarchy3"/>
    <dgm:cxn modelId="{B96BAD39-9E4D-4DB1-A959-EA2BE332B8E9}" type="presOf" srcId="{9C918361-6B15-432E-9B31-6FB4C0C56682}" destId="{F7C3D5C3-7C54-4E42-909D-3C376A617377}" srcOrd="0" destOrd="0" presId="urn:microsoft.com/office/officeart/2005/8/layout/hierarchy3"/>
    <dgm:cxn modelId="{766AA35A-6E13-4F01-BCCF-0DFF62937E73}" srcId="{9C918361-6B15-432E-9B31-6FB4C0C56682}" destId="{0F63D51D-F7B3-47EE-9814-D7568A5CD3C4}" srcOrd="1" destOrd="0" parTransId="{32C6431E-29E5-40D2-BC1B-180D74D92D29}" sibTransId="{ABBA4998-BA2E-4513-8B94-8E230037E852}"/>
    <dgm:cxn modelId="{0D8D2485-3C1D-4222-A02A-961963469DFE}" srcId="{9C918361-6B15-432E-9B31-6FB4C0C56682}" destId="{6F057EEF-4D52-4193-A854-0386593F47C7}" srcOrd="0" destOrd="0" parTransId="{F0D3C281-732D-47A2-A1D1-6F523114909A}" sibTransId="{692C71D5-7CFC-4CAA-97C8-19DC9A7F4AD2}"/>
    <dgm:cxn modelId="{E5FAF18B-3E6C-415E-BCBC-3B61B9F6D5ED}" type="presOf" srcId="{6F057EEF-4D52-4193-A854-0386593F47C7}" destId="{67F60E55-1BA3-47D1-9594-AED7F7D55146}" srcOrd="1" destOrd="0" presId="urn:microsoft.com/office/officeart/2005/8/layout/hierarchy3"/>
    <dgm:cxn modelId="{EB5C2AB9-DBB5-47C7-8F3F-AD24AE39A596}" type="presOf" srcId="{6F057EEF-4D52-4193-A854-0386593F47C7}" destId="{848BF14C-7A20-431B-819E-6EA74707F92E}" srcOrd="0" destOrd="0" presId="urn:microsoft.com/office/officeart/2005/8/layout/hierarchy3"/>
    <dgm:cxn modelId="{EE36AFE4-403C-47B5-A611-3102C6115219}" type="presOf" srcId="{998026A7-D527-47CB-98CC-99CC5EA3E549}" destId="{DEF08D65-23C5-4133-A936-6DDFC785EFCB}" srcOrd="0" destOrd="0" presId="urn:microsoft.com/office/officeart/2005/8/layout/hierarchy3"/>
    <dgm:cxn modelId="{C3FFE115-5B04-4506-AA3E-A0B3587C5E66}" type="presParOf" srcId="{F7C3D5C3-7C54-4E42-909D-3C376A617377}" destId="{67B53F3B-9BD4-49F9-812D-13B30DA5B502}" srcOrd="0" destOrd="0" presId="urn:microsoft.com/office/officeart/2005/8/layout/hierarchy3"/>
    <dgm:cxn modelId="{2E7F3784-42E2-4FDF-A654-CCB12A7DCCF1}" type="presParOf" srcId="{67B53F3B-9BD4-49F9-812D-13B30DA5B502}" destId="{9F75295C-E349-41D0-A5A7-19F006FBD2E5}" srcOrd="0" destOrd="0" presId="urn:microsoft.com/office/officeart/2005/8/layout/hierarchy3"/>
    <dgm:cxn modelId="{CC5F0D96-C537-4654-A8ED-8A9560005741}" type="presParOf" srcId="{9F75295C-E349-41D0-A5A7-19F006FBD2E5}" destId="{848BF14C-7A20-431B-819E-6EA74707F92E}" srcOrd="0" destOrd="0" presId="urn:microsoft.com/office/officeart/2005/8/layout/hierarchy3"/>
    <dgm:cxn modelId="{118E2F1A-F214-4FED-BA47-2CB92E9012D6}" type="presParOf" srcId="{9F75295C-E349-41D0-A5A7-19F006FBD2E5}" destId="{67F60E55-1BA3-47D1-9594-AED7F7D55146}" srcOrd="1" destOrd="0" presId="urn:microsoft.com/office/officeart/2005/8/layout/hierarchy3"/>
    <dgm:cxn modelId="{5D4FA610-76F6-417C-9FA7-319F245CBC41}" type="presParOf" srcId="{67B53F3B-9BD4-49F9-812D-13B30DA5B502}" destId="{D058B6D5-37BC-4DF2-B896-CCEE8D206765}" srcOrd="1" destOrd="0" presId="urn:microsoft.com/office/officeart/2005/8/layout/hierarchy3"/>
    <dgm:cxn modelId="{CF3D1858-389F-41D7-8A2B-59ED1BE336D8}" type="presParOf" srcId="{F7C3D5C3-7C54-4E42-909D-3C376A617377}" destId="{E1E5841F-68D0-4559-89EC-15B4223CDDBF}" srcOrd="1" destOrd="0" presId="urn:microsoft.com/office/officeart/2005/8/layout/hierarchy3"/>
    <dgm:cxn modelId="{676CD6C8-AAED-472C-B2EC-595FA5A9F28F}" type="presParOf" srcId="{E1E5841F-68D0-4559-89EC-15B4223CDDBF}" destId="{12ADE1B5-96AC-43A6-9826-3F2233E1D9FE}" srcOrd="0" destOrd="0" presId="urn:microsoft.com/office/officeart/2005/8/layout/hierarchy3"/>
    <dgm:cxn modelId="{71E00C10-8FDC-49F0-8D13-82296BE71D91}" type="presParOf" srcId="{12ADE1B5-96AC-43A6-9826-3F2233E1D9FE}" destId="{BCEF61D9-14CE-4D1E-9DC2-709D07B586AD}" srcOrd="0" destOrd="0" presId="urn:microsoft.com/office/officeart/2005/8/layout/hierarchy3"/>
    <dgm:cxn modelId="{1F079427-6C1D-4618-87EA-C478D07AD542}" type="presParOf" srcId="{12ADE1B5-96AC-43A6-9826-3F2233E1D9FE}" destId="{0F7A16A9-876B-4277-8219-C455B624E8BC}" srcOrd="1" destOrd="0" presId="urn:microsoft.com/office/officeart/2005/8/layout/hierarchy3"/>
    <dgm:cxn modelId="{E62B2C73-50ED-40CF-9339-7643C535503D}" type="presParOf" srcId="{E1E5841F-68D0-4559-89EC-15B4223CDDBF}" destId="{3EE3560C-D6A4-4841-9183-D6ACBEBD0E51}" srcOrd="1" destOrd="0" presId="urn:microsoft.com/office/officeart/2005/8/layout/hierarchy3"/>
    <dgm:cxn modelId="{07A32912-A3FF-45AD-AE7F-4CFC22B2229C}" type="presParOf" srcId="{F7C3D5C3-7C54-4E42-909D-3C376A617377}" destId="{05C84042-BB61-4A47-A602-E19FF047787F}" srcOrd="2" destOrd="0" presId="urn:microsoft.com/office/officeart/2005/8/layout/hierarchy3"/>
    <dgm:cxn modelId="{A28340C1-715A-4B5F-9578-7D9455288978}" type="presParOf" srcId="{05C84042-BB61-4A47-A602-E19FF047787F}" destId="{6DEF1554-AB27-491E-AA08-CF7C29600068}" srcOrd="0" destOrd="0" presId="urn:microsoft.com/office/officeart/2005/8/layout/hierarchy3"/>
    <dgm:cxn modelId="{AA7A9EAB-7D9A-4CE6-A8B4-A035C4D98A9C}" type="presParOf" srcId="{6DEF1554-AB27-491E-AA08-CF7C29600068}" destId="{DEF08D65-23C5-4133-A936-6DDFC785EFCB}" srcOrd="0" destOrd="0" presId="urn:microsoft.com/office/officeart/2005/8/layout/hierarchy3"/>
    <dgm:cxn modelId="{ECC33B8A-DF0D-4908-9E1C-7358D4ED585A}" type="presParOf" srcId="{6DEF1554-AB27-491E-AA08-CF7C29600068}" destId="{5781E86E-271C-4485-BFC4-B279464EC46D}" srcOrd="1" destOrd="0" presId="urn:microsoft.com/office/officeart/2005/8/layout/hierarchy3"/>
    <dgm:cxn modelId="{6BC9FDED-C1C6-4799-80FB-FBD6CC0D6E21}" type="presParOf" srcId="{05C84042-BB61-4A47-A602-E19FF047787F}" destId="{1EBBF85D-F2BB-48D0-B9C1-7A7B227E4A5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BF14C-7A20-431B-819E-6EA74707F92E}">
      <dsp:nvSpPr>
        <dsp:cNvPr id="0" name=""/>
        <dsp:cNvSpPr/>
      </dsp:nvSpPr>
      <dsp:spPr>
        <a:xfrm>
          <a:off x="1320" y="1094202"/>
          <a:ext cx="3090788" cy="1545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Tempi di organizzazione (se il dato non veniva raccolto). Saremo pronti per il 2024</a:t>
          </a:r>
          <a:endParaRPr lang="en-US" sz="1700" kern="1200" dirty="0"/>
        </a:p>
      </dsp:txBody>
      <dsp:txXfrm>
        <a:off x="46583" y="1139465"/>
        <a:ext cx="3000262" cy="1454868"/>
      </dsp:txXfrm>
    </dsp:sp>
    <dsp:sp modelId="{BCEF61D9-14CE-4D1E-9DC2-709D07B586AD}">
      <dsp:nvSpPr>
        <dsp:cNvPr id="0" name=""/>
        <dsp:cNvSpPr/>
      </dsp:nvSpPr>
      <dsp:spPr>
        <a:xfrm>
          <a:off x="3864805" y="1094202"/>
          <a:ext cx="3090788" cy="1545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Ampliamento della consapevolezza ad istituzioni che per ora non ne hanno alcuna</a:t>
          </a:r>
          <a:endParaRPr lang="en-US" sz="1700" kern="1200"/>
        </a:p>
      </dsp:txBody>
      <dsp:txXfrm>
        <a:off x="3910068" y="1139465"/>
        <a:ext cx="3000262" cy="1454868"/>
      </dsp:txXfrm>
    </dsp:sp>
    <dsp:sp modelId="{DEF08D65-23C5-4133-A936-6DDFC785EFCB}">
      <dsp:nvSpPr>
        <dsp:cNvPr id="0" name=""/>
        <dsp:cNvSpPr/>
      </dsp:nvSpPr>
      <dsp:spPr>
        <a:xfrm>
          <a:off x="7728291" y="1094202"/>
          <a:ext cx="3090788" cy="1545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Non c’è in questo momento una richiesta esplicita da parte delle governance ma solo sensibilità delle persone coinvolte nel progetto di rilevazione</a:t>
          </a:r>
          <a:endParaRPr lang="en-US" sz="1700" kern="1200"/>
        </a:p>
      </dsp:txBody>
      <dsp:txXfrm>
        <a:off x="7773554" y="1139465"/>
        <a:ext cx="3000262" cy="1454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096DCC-D84A-8AD2-1F47-1D365A0FF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6FBEF12-6A51-22AC-C927-18D8D90B0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8E4AA4-A6B4-987A-0581-19865BA40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53CE-911D-4850-856D-47DD365BDB0C}" type="datetimeFigureOut">
              <a:rPr lang="it-IT" smtClean="0"/>
              <a:t>11/01/2024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938250-AA93-6953-7C82-5E5A28F82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247C93-0E1F-26FB-F22F-57AE391F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1458-2322-4997-A7BF-AE026FB13A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099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8214AC-BFEB-9CF4-A90B-8E8D76D5B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D48D960-4037-BEA1-08F6-F588F5AA0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7E30CD-F176-7EE2-3CAF-FBB226184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53CE-911D-4850-856D-47DD365BDB0C}" type="datetimeFigureOut">
              <a:rPr lang="it-IT" smtClean="0"/>
              <a:t>11/01/2024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08791E-29F2-C2EF-45CC-EAE0E6FE6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5C271B-4316-8CAC-EDB3-1C2E4BEA6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1458-2322-4997-A7BF-AE026FB13A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7590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4547ADE-4A80-1351-6C8A-AB93312A1E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3252C57-AC42-0B0A-73E0-52CE2E59A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F40FFF-E84B-D295-640E-3E3A9BE1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53CE-911D-4850-856D-47DD365BDB0C}" type="datetimeFigureOut">
              <a:rPr lang="it-IT" smtClean="0"/>
              <a:t>11/01/2024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D80FEF-C318-647A-CB04-7BEFAB945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B4725C-B898-3A11-A847-B783E9E7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1458-2322-4997-A7BF-AE026FB13A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631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8E56EC-98DF-4A9B-D11B-49062A6F7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1054D6-0C9B-E1A9-9CA3-FF66B34C1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F4C1CB-B8D9-0681-789A-7378506D6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53CE-911D-4850-856D-47DD365BDB0C}" type="datetimeFigureOut">
              <a:rPr lang="it-IT" smtClean="0"/>
              <a:t>11/01/2024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379DB3-255F-AE58-5B66-4CAB641B7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EAA5A8-5031-CBDE-4E32-820C5B894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1458-2322-4997-A7BF-AE026FB13A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02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B07087-1C88-77F7-89F6-A8DA4329E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98FFF3B-71AE-3F97-72D4-AECBE2DB0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350237-0BE1-AAEE-BAC3-E859242D9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53CE-911D-4850-856D-47DD365BDB0C}" type="datetimeFigureOut">
              <a:rPr lang="it-IT" smtClean="0"/>
              <a:t>11/01/2024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F4951B-C714-E098-FEB3-D4E0325D4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02612C-AE05-5D84-3247-9E19C6CC3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1458-2322-4997-A7BF-AE026FB13A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077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3C5C6B-D736-1CB1-5898-A0E966C3D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DDB895-E793-4556-95B2-C657FA95A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4032CC4-77C3-A318-2227-ECC063B95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43F05B0-8FBB-53F7-7EE0-ACC9D0854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53CE-911D-4850-856D-47DD365BDB0C}" type="datetimeFigureOut">
              <a:rPr lang="it-IT" smtClean="0"/>
              <a:t>11/01/2024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C5D29A-B1F8-F261-7303-58FF96BF9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FEB65CE-9689-B3AE-7134-187BAF30E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1458-2322-4997-A7BF-AE026FB13A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5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74E394-6FBC-4513-9FDA-F539564B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E5C71D2-40F1-8C43-75F2-DE51D6B26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B291EA7-761D-11E9-4D36-B9F177DDC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AA16FC4-FAAD-2B94-DA7D-86F13CD15B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64D6DE5-5AAF-C669-5CB8-DDB23BBBCD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23DFECA-2C2E-0160-15BF-375E03D25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53CE-911D-4850-856D-47DD365BDB0C}" type="datetimeFigureOut">
              <a:rPr lang="it-IT" smtClean="0"/>
              <a:t>11/01/2024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5622990-A2ED-9334-3E84-54CD73AE0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2D40988-A9E4-9F25-9D1E-94C3FBAEC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1458-2322-4997-A7BF-AE026FB13A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835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A99E0B-BA1F-B810-2797-B38A41E0F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C1D8CAC-6BC8-DDF8-996D-9DBF9DE38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53CE-911D-4850-856D-47DD365BDB0C}" type="datetimeFigureOut">
              <a:rPr lang="it-IT" smtClean="0"/>
              <a:t>11/01/2024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6AD6F42-2D0A-B8BE-E603-8DBEB0979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B3789F1-7858-B183-BEC8-27DCD83B6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1458-2322-4997-A7BF-AE026FB13A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716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9AA8032-8A98-EA99-180A-05858F117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53CE-911D-4850-856D-47DD365BDB0C}" type="datetimeFigureOut">
              <a:rPr lang="it-IT" smtClean="0"/>
              <a:t>11/01/2024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929D09-56F7-7BE8-85DB-0E8858D85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E12C7DE-3A45-0078-445B-34F590180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1458-2322-4997-A7BF-AE026FB13A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138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6E1369-B5E9-700F-FF0F-AA4D72723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C1A260-BAE8-E703-F738-F7D2379E3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3A03D21-61E4-074D-BF48-ED29E1D7A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B185913-2F71-9290-A610-96F4922A6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53CE-911D-4850-856D-47DD365BDB0C}" type="datetimeFigureOut">
              <a:rPr lang="it-IT" smtClean="0"/>
              <a:t>11/01/2024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81F53D6-2EC2-5EAE-5AA6-5DA759C01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0235FFB-799A-53FC-145F-9D2147F24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1458-2322-4997-A7BF-AE026FB13A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06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10F67A-65C0-CBF7-825B-D4368F14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E584720-BC17-1460-E39C-87276448A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22F2DA1-AD63-A246-ADFA-60127E871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5E01321-A074-2D68-8AB0-139ACF91D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53CE-911D-4850-856D-47DD365BDB0C}" type="datetimeFigureOut">
              <a:rPr lang="it-IT" smtClean="0"/>
              <a:t>11/01/2024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706C07-41D1-B116-F138-57591FC0D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DF3FE0-394A-3130-AD00-A3361481A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1458-2322-4997-A7BF-AE026FB13A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920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D074001-9B91-5B01-2FF3-DD43C0A93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AD7115A-B067-558E-AB73-1527104A5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DA1BC7-BD51-352E-036A-76114B3900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553CE-911D-4850-856D-47DD365BDB0C}" type="datetimeFigureOut">
              <a:rPr lang="it-IT" smtClean="0"/>
              <a:t>11/01/2024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24A96B-E1F9-0CCC-3124-26ECC32C6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921FF5-4555-4861-59AD-88BBA3BBF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01458-2322-4997-A7BF-AE026FB13A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700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D9913979-B774-008E-E4DD-41CC38061F45}"/>
              </a:ext>
            </a:extLst>
          </p:cNvPr>
          <p:cNvSpPr txBox="1"/>
          <p:nvPr/>
        </p:nvSpPr>
        <p:spPr>
          <a:xfrm>
            <a:off x="1200150" y="1294989"/>
            <a:ext cx="9953625" cy="1631216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it-IT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it-IT" sz="36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Osservatorio Nazionale sull’Open science</a:t>
            </a:r>
          </a:p>
          <a:p>
            <a:pPr algn="ctr"/>
            <a:r>
              <a:rPr lang="it-IT" sz="1600" dirty="0">
                <a:solidFill>
                  <a:srgbClr val="3C4043"/>
                </a:solidFill>
                <a:latin typeface="Roboto" panose="02000000000000000000" pitchFamily="2" charset="0"/>
              </a:rPr>
              <a:t>Paola Galimberti per il GDL</a:t>
            </a:r>
          </a:p>
          <a:p>
            <a:pPr algn="ctr"/>
            <a:endParaRPr lang="it-IT" sz="1600" b="0" i="0" dirty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it-IT" sz="1600" dirty="0">
                <a:solidFill>
                  <a:srgbClr val="3C4043"/>
                </a:solidFill>
                <a:latin typeface="Roboto" panose="02000000000000000000" pitchFamily="2" charset="0"/>
              </a:rPr>
              <a:t>Tavolo di lavoro MUR su PNSA</a:t>
            </a:r>
          </a:p>
          <a:p>
            <a:pPr algn="ctr"/>
            <a:r>
              <a:rPr lang="it-IT" sz="1600" b="0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14 novembre 2022</a:t>
            </a:r>
            <a:endParaRPr lang="it-IT" sz="1600" b="0" i="0" dirty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2" name="Picture 4" descr="Creative Commons Licenses">
            <a:extLst>
              <a:ext uri="{FF2B5EF4-FFF2-40B4-BE49-F238E27FC236}">
                <a16:creationId xmlns:a16="http://schemas.microsoft.com/office/drawing/2014/main" id="{8D658173-A923-7037-CE11-98063B6E07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4" t="25503" r="11070" b="27517"/>
          <a:stretch/>
        </p:blipFill>
        <p:spPr bwMode="auto">
          <a:xfrm>
            <a:off x="10039350" y="6134100"/>
            <a:ext cx="10001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418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53CA3DAA-08BB-476F-9793-941CFAEA5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C1EF744A-E0CA-4659-9909-4B77BF70D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09C8437-171E-4687-AA5E-A46A56AEE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FEFA667-DE58-4745-9E9D-C6E61CB06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7348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0F76B6F-7CAF-22DE-8662-FFA5FA28E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600" y="1676400"/>
            <a:ext cx="5410200" cy="1063754"/>
          </a:xfrm>
        </p:spPr>
        <p:txBody>
          <a:bodyPr anchor="t">
            <a:normAutofit/>
          </a:bodyPr>
          <a:lstStyle/>
          <a:p>
            <a:r>
              <a:rPr lang="it-IT" sz="4000"/>
              <a:t>Cosa è necessario</a:t>
            </a:r>
          </a:p>
        </p:txBody>
      </p:sp>
      <p:pic>
        <p:nvPicPr>
          <p:cNvPr id="7" name="Graphic 6" descr="Ingranaggi">
            <a:extLst>
              <a:ext uri="{FF2B5EF4-FFF2-40B4-BE49-F238E27FC236}">
                <a16:creationId xmlns:a16="http://schemas.microsoft.com/office/drawing/2014/main" id="{3529B50B-CDB0-7398-93F6-593AD1937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9700" y="1676400"/>
            <a:ext cx="3505200" cy="3505200"/>
          </a:xfrm>
          <a:prstGeom prst="rect">
            <a:avLst/>
          </a:prstGeom>
        </p:spPr>
      </p:pic>
      <p:sp>
        <p:nvSpPr>
          <p:cNvPr id="21" name="Segnaposto contenuto 2">
            <a:extLst>
              <a:ext uri="{FF2B5EF4-FFF2-40B4-BE49-F238E27FC236}">
                <a16:creationId xmlns:a16="http://schemas.microsoft.com/office/drawing/2014/main" id="{A7FEE1CD-725B-A8E7-7648-6DFCD9C95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425954"/>
            <a:ext cx="5638800" cy="1755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solidFill>
                  <a:schemeClr val="tx1">
                    <a:alpha val="55000"/>
                  </a:schemeClr>
                </a:solidFill>
              </a:rPr>
              <a:t>Richieste mandatarie e tempificate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tx1">
                    <a:alpha val="55000"/>
                  </a:schemeClr>
                </a:solidFill>
              </a:rPr>
              <a:t>Messa a disposizione di strumenti condivisi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tx1">
                    <a:alpha val="55000"/>
                  </a:schemeClr>
                </a:solidFill>
              </a:rPr>
              <a:t>Dimostrazione che le decisioni a livello di ministero  sono prese </a:t>
            </a:r>
            <a:r>
              <a:rPr lang="it-IT" sz="2000" dirty="0" err="1">
                <a:solidFill>
                  <a:schemeClr val="tx1">
                    <a:alpha val="55000"/>
                  </a:schemeClr>
                </a:solidFill>
              </a:rPr>
              <a:t>evidence</a:t>
            </a:r>
            <a:r>
              <a:rPr lang="it-IT" sz="20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alpha val="55000"/>
                  </a:schemeClr>
                </a:solidFill>
              </a:rPr>
              <a:t>based</a:t>
            </a:r>
            <a:r>
              <a:rPr lang="it-IT" sz="2000" dirty="0">
                <a:solidFill>
                  <a:schemeClr val="tx1">
                    <a:alpha val="55000"/>
                  </a:schemeClr>
                </a:solidFill>
              </a:rPr>
              <a:t> e che il monitoraggio serve ai decisori</a:t>
            </a:r>
          </a:p>
          <a:p>
            <a:pPr marL="0" indent="0">
              <a:buNone/>
            </a:pPr>
            <a:endParaRPr lang="it-IT" sz="2000" dirty="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70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D949576-8E56-FCCC-3A14-3EC70F6B7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chemeClr val="tx2"/>
                </a:solidFill>
                <a:latin typeface="Arial Narrow" panose="020B0606020202030204" pitchFamily="34" charset="0"/>
              </a:rPr>
              <a:t>Monitorare per decidere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6BD32E-B57F-2A60-765E-1BE6C442C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070" y="213593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3200" dirty="0">
                <a:solidFill>
                  <a:schemeClr val="tx2"/>
                </a:solidFill>
                <a:latin typeface="Arial Narrow" panose="020B0606020202030204" pitchFamily="34" charset="0"/>
              </a:rPr>
              <a:t>Pianificazione delle politiche</a:t>
            </a:r>
          </a:p>
          <a:p>
            <a:pPr marL="0" indent="0">
              <a:buNone/>
            </a:pPr>
            <a:r>
              <a:rPr lang="it-IT" sz="3200" dirty="0">
                <a:solidFill>
                  <a:schemeClr val="tx2"/>
                </a:solidFill>
                <a:latin typeface="Arial Narrow" panose="020B0606020202030204" pitchFamily="34" charset="0"/>
              </a:rPr>
              <a:t>Attuazione</a:t>
            </a:r>
          </a:p>
          <a:p>
            <a:pPr marL="0" indent="0">
              <a:buNone/>
            </a:pPr>
            <a:r>
              <a:rPr lang="it-IT" sz="3200" dirty="0">
                <a:solidFill>
                  <a:schemeClr val="tx2"/>
                </a:solidFill>
                <a:latin typeface="Arial Narrow" panose="020B0606020202030204" pitchFamily="34" charset="0"/>
              </a:rPr>
              <a:t>Monitoraggio</a:t>
            </a:r>
          </a:p>
          <a:p>
            <a:pPr marL="0" indent="0">
              <a:buNone/>
            </a:pPr>
            <a:r>
              <a:rPr lang="it-IT" sz="3200" dirty="0">
                <a:solidFill>
                  <a:schemeClr val="tx2"/>
                </a:solidFill>
                <a:latin typeface="Arial Narrow" panose="020B0606020202030204" pitchFamily="34" charset="0"/>
              </a:rPr>
              <a:t>Applicazione dei correttivi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Segno di spunta">
            <a:extLst>
              <a:ext uri="{FF2B5EF4-FFF2-40B4-BE49-F238E27FC236}">
                <a16:creationId xmlns:a16="http://schemas.microsoft.com/office/drawing/2014/main" id="{90483EC0-AC47-626B-2C89-4DEDB904D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88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B76310C5-0B73-B221-34EC-DF9C183C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991261"/>
            <a:ext cx="6535176" cy="285683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>
                <a:solidFill>
                  <a:schemeClr val="tx2"/>
                </a:solidFill>
              </a:rPr>
              <a:t>Proposta di monitoraggio che mette insieme Università grandi, medie e piccole che partono da stadi diversi condividendo la stessa sensibilità: </a:t>
            </a:r>
            <a:r>
              <a:rPr lang="it-IT" sz="3600" b="1" dirty="0">
                <a:solidFill>
                  <a:schemeClr val="tx2"/>
                </a:solidFill>
              </a:rPr>
              <a:t>fornire agli organi gli strumenti adeguati per prendere decisioni informate 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53483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Colonne bianche">
            <a:extLst>
              <a:ext uri="{FF2B5EF4-FFF2-40B4-BE49-F238E27FC236}">
                <a16:creationId xmlns:a16="http://schemas.microsoft.com/office/drawing/2014/main" id="{2AA195D5-7CC0-8F64-2D2D-D41D014BA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480E7C7-0A97-00E7-FFE8-F612470CC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>
                <a:solidFill>
                  <a:schemeClr val="bg1"/>
                </a:solidFill>
              </a:rPr>
              <a:t>Si è cercato di lavorare partendo dai pillars della Commissione Europea su Open Science</a:t>
            </a:r>
            <a:br>
              <a:rPr lang="en-US" sz="4100">
                <a:solidFill>
                  <a:schemeClr val="bg1"/>
                </a:solidFill>
              </a:rPr>
            </a:br>
            <a:r>
              <a:rPr lang="en-US" sz="4100">
                <a:solidFill>
                  <a:schemeClr val="bg1"/>
                </a:solidFill>
              </a:rPr>
              <a:t>tenendo anche presente quanto richiesto da EOSC observatory </a:t>
            </a:r>
          </a:p>
        </p:txBody>
      </p:sp>
      <p:sp>
        <p:nvSpPr>
          <p:cNvPr id="5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28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FAD897B-D573-8C5A-0EF7-4BBCCEB5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Schema raccolta dati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99420B-3E1D-1F56-BC84-85262E745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it-IT" sz="2200" dirty="0"/>
              <a:t>Policies (open access, dati, referente OS, commissione, FTE dedicati)</a:t>
            </a:r>
          </a:p>
          <a:p>
            <a:r>
              <a:rPr lang="it-IT" sz="2200" dirty="0"/>
              <a:t>Pubblicazioni (n. e percentuale di pubblicazioni open access nelle diverse forme, presenza di UP, presenza di IR)</a:t>
            </a:r>
          </a:p>
          <a:p>
            <a:r>
              <a:rPr lang="it-IT" sz="2200" dirty="0"/>
              <a:t>Costi (per </a:t>
            </a:r>
            <a:r>
              <a:rPr lang="it-IT" sz="2200" dirty="0" err="1"/>
              <a:t>oa</a:t>
            </a:r>
            <a:r>
              <a:rPr lang="it-IT" sz="2200" dirty="0"/>
              <a:t> </a:t>
            </a:r>
            <a:r>
              <a:rPr lang="it-IT" sz="2200" dirty="0" err="1"/>
              <a:t>gold</a:t>
            </a:r>
            <a:r>
              <a:rPr lang="it-IT" sz="2200" dirty="0"/>
              <a:t>, ibrido, partecipazione a open APC)</a:t>
            </a:r>
          </a:p>
          <a:p>
            <a:r>
              <a:rPr lang="it-IT" sz="2200" dirty="0"/>
              <a:t>Dati (presenza di un repository, n. dataset FAIR archiviati nel DR di ateneo)</a:t>
            </a:r>
          </a:p>
          <a:p>
            <a:r>
              <a:rPr lang="it-IT" sz="2200" dirty="0"/>
              <a:t>Formazione (n. di ore erogate a ricercatori, PTA, studenti)</a:t>
            </a:r>
          </a:p>
          <a:p>
            <a:r>
              <a:rPr lang="it-IT" sz="2200" dirty="0"/>
              <a:t>Attività di Citizen science </a:t>
            </a:r>
          </a:p>
          <a:p>
            <a:endParaRPr lang="it-IT" sz="220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399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multi coloured wooden stick figures">
            <a:extLst>
              <a:ext uri="{FF2B5EF4-FFF2-40B4-BE49-F238E27FC236}">
                <a16:creationId xmlns:a16="http://schemas.microsoft.com/office/drawing/2014/main" id="{1C20EBBE-CF6B-3F61-6AEC-820B714D4B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756" r="-1" b="6996"/>
          <a:stretch/>
        </p:blipFill>
        <p:spPr>
          <a:xfrm>
            <a:off x="20" y="9341"/>
            <a:ext cx="12188931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C9FF9CF-99C3-6520-6060-BB82347DF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412" y="1024994"/>
            <a:ext cx="9144000" cy="30632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  </a:t>
            </a:r>
            <a:br>
              <a:rPr lang="en-US" sz="6600" dirty="0">
                <a:solidFill>
                  <a:schemeClr val="bg1"/>
                </a:solidFill>
              </a:rPr>
            </a:br>
            <a:br>
              <a:rPr lang="en-US" sz="6600" dirty="0">
                <a:solidFill>
                  <a:schemeClr val="bg1"/>
                </a:solidFill>
              </a:rPr>
            </a:br>
            <a:br>
              <a:rPr lang="en-US" sz="6600" dirty="0">
                <a:solidFill>
                  <a:schemeClr val="bg1"/>
                </a:solidFill>
              </a:rPr>
            </a:br>
            <a:r>
              <a:rPr lang="en-US" sz="4900" dirty="0" err="1">
                <a:solidFill>
                  <a:schemeClr val="bg1"/>
                </a:solidFill>
              </a:rPr>
              <a:t>Ogni</a:t>
            </a:r>
            <a:r>
              <a:rPr lang="en-US" sz="4900" dirty="0">
                <a:solidFill>
                  <a:schemeClr val="bg1"/>
                </a:solidFill>
              </a:rPr>
              <a:t> </a:t>
            </a:r>
            <a:r>
              <a:rPr lang="en-US" sz="4900" dirty="0" err="1">
                <a:solidFill>
                  <a:schemeClr val="bg1"/>
                </a:solidFill>
              </a:rPr>
              <a:t>università</a:t>
            </a:r>
            <a:r>
              <a:rPr lang="en-US" sz="4900" dirty="0">
                <a:solidFill>
                  <a:schemeClr val="bg1"/>
                </a:solidFill>
              </a:rPr>
              <a:t> o </a:t>
            </a:r>
            <a:r>
              <a:rPr lang="en-US" sz="4900" dirty="0" err="1">
                <a:solidFill>
                  <a:schemeClr val="bg1"/>
                </a:solidFill>
              </a:rPr>
              <a:t>ente</a:t>
            </a:r>
            <a:r>
              <a:rPr lang="en-US" sz="4900" dirty="0">
                <a:solidFill>
                  <a:schemeClr val="bg1"/>
                </a:solidFill>
              </a:rPr>
              <a:t> </a:t>
            </a:r>
            <a:r>
              <a:rPr lang="en-US" sz="4900" dirty="0" err="1">
                <a:solidFill>
                  <a:schemeClr val="bg1"/>
                </a:solidFill>
              </a:rPr>
              <a:t>coinvolto</a:t>
            </a:r>
            <a:r>
              <a:rPr lang="en-US" sz="4900" dirty="0">
                <a:solidFill>
                  <a:schemeClr val="bg1"/>
                </a:solidFill>
              </a:rPr>
              <a:t> </a:t>
            </a:r>
            <a:r>
              <a:rPr lang="en-US" sz="4900" dirty="0" err="1">
                <a:solidFill>
                  <a:schemeClr val="bg1"/>
                </a:solidFill>
              </a:rPr>
              <a:t>nella</a:t>
            </a:r>
            <a:r>
              <a:rPr lang="en-US" sz="4900" dirty="0">
                <a:solidFill>
                  <a:schemeClr val="bg1"/>
                </a:solidFill>
              </a:rPr>
              <a:t> </a:t>
            </a:r>
            <a:r>
              <a:rPr lang="en-US" sz="4900" dirty="0" err="1">
                <a:solidFill>
                  <a:schemeClr val="bg1"/>
                </a:solidFill>
              </a:rPr>
              <a:t>sperimentazione</a:t>
            </a:r>
            <a:r>
              <a:rPr lang="en-US" sz="4900" dirty="0">
                <a:solidFill>
                  <a:schemeClr val="bg1"/>
                </a:solidFill>
              </a:rPr>
              <a:t> ha </a:t>
            </a:r>
            <a:r>
              <a:rPr lang="en-US" sz="4900" dirty="0" err="1">
                <a:solidFill>
                  <a:schemeClr val="bg1"/>
                </a:solidFill>
              </a:rPr>
              <a:t>partecipato</a:t>
            </a:r>
            <a:r>
              <a:rPr lang="en-US" sz="4900" dirty="0">
                <a:solidFill>
                  <a:schemeClr val="bg1"/>
                </a:solidFill>
              </a:rPr>
              <a:t> con un </a:t>
            </a:r>
            <a:r>
              <a:rPr lang="en-US" sz="4900" dirty="0" err="1">
                <a:solidFill>
                  <a:schemeClr val="bg1"/>
                </a:solidFill>
              </a:rPr>
              <a:t>referente</a:t>
            </a:r>
            <a:r>
              <a:rPr lang="en-US" sz="4900" dirty="0">
                <a:solidFill>
                  <a:schemeClr val="bg1"/>
                </a:solidFill>
              </a:rPr>
              <a:t> politico e uno </a:t>
            </a:r>
            <a:r>
              <a:rPr lang="en-US" sz="4900" dirty="0" err="1">
                <a:solidFill>
                  <a:schemeClr val="bg1"/>
                </a:solidFill>
              </a:rPr>
              <a:t>tecnico</a:t>
            </a:r>
            <a:r>
              <a:rPr lang="en-US" sz="4900" dirty="0">
                <a:solidFill>
                  <a:schemeClr val="bg1"/>
                </a:solidFill>
              </a:rPr>
              <a:t>.</a:t>
            </a:r>
            <a:br>
              <a:rPr lang="en-US" sz="4900" dirty="0">
                <a:solidFill>
                  <a:schemeClr val="bg1"/>
                </a:solidFill>
              </a:rPr>
            </a:br>
            <a:r>
              <a:rPr lang="en-US" sz="4900" dirty="0">
                <a:solidFill>
                  <a:schemeClr val="bg1"/>
                </a:solidFill>
              </a:rPr>
              <a:t>Il </a:t>
            </a:r>
            <a:r>
              <a:rPr lang="en-US" sz="4900" dirty="0" err="1">
                <a:solidFill>
                  <a:schemeClr val="bg1"/>
                </a:solidFill>
              </a:rPr>
              <a:t>requisito</a:t>
            </a:r>
            <a:r>
              <a:rPr lang="en-US" sz="4900" dirty="0">
                <a:solidFill>
                  <a:schemeClr val="bg1"/>
                </a:solidFill>
              </a:rPr>
              <a:t> di </a:t>
            </a:r>
            <a:r>
              <a:rPr lang="en-US" sz="4900" dirty="0" err="1">
                <a:solidFill>
                  <a:schemeClr val="bg1"/>
                </a:solidFill>
              </a:rPr>
              <a:t>partenza</a:t>
            </a:r>
            <a:r>
              <a:rPr lang="en-US" sz="4900" dirty="0">
                <a:solidFill>
                  <a:schemeClr val="bg1"/>
                </a:solidFill>
              </a:rPr>
              <a:t> era </a:t>
            </a:r>
            <a:r>
              <a:rPr lang="en-US" sz="4900" dirty="0" err="1">
                <a:solidFill>
                  <a:schemeClr val="bg1"/>
                </a:solidFill>
              </a:rPr>
              <a:t>che</a:t>
            </a:r>
            <a:r>
              <a:rPr lang="en-US" sz="4900" dirty="0">
                <a:solidFill>
                  <a:schemeClr val="bg1"/>
                </a:solidFill>
              </a:rPr>
              <a:t> ci fosse </a:t>
            </a:r>
            <a:r>
              <a:rPr lang="en-US" sz="4900" b="1" dirty="0">
                <a:solidFill>
                  <a:schemeClr val="bg1"/>
                </a:solidFill>
              </a:rPr>
              <a:t>un </a:t>
            </a:r>
            <a:r>
              <a:rPr lang="en-US" sz="4900" b="1" dirty="0" err="1">
                <a:solidFill>
                  <a:schemeClr val="bg1"/>
                </a:solidFill>
              </a:rPr>
              <a:t>delegato</a:t>
            </a:r>
            <a:r>
              <a:rPr lang="en-US" sz="4900" b="1" dirty="0">
                <a:solidFill>
                  <a:schemeClr val="bg1"/>
                </a:solidFill>
              </a:rPr>
              <a:t> per </a:t>
            </a:r>
            <a:r>
              <a:rPr lang="en-US" sz="4900" b="1" dirty="0" err="1">
                <a:solidFill>
                  <a:schemeClr val="bg1"/>
                </a:solidFill>
              </a:rPr>
              <a:t>l’open</a:t>
            </a:r>
            <a:r>
              <a:rPr lang="en-US" sz="4900" b="1" dirty="0">
                <a:solidFill>
                  <a:schemeClr val="bg1"/>
                </a:solidFill>
              </a:rPr>
              <a:t> science</a:t>
            </a:r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DEF0EFD6-A3C2-4C94-A80A-BA9709D99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A198389-4F5D-B5E5-08DE-C9D928D0B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3429000"/>
            <a:ext cx="4805996" cy="213594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Schema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raccolta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dei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dati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disponibile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Zenodo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fine </a:t>
            </a:r>
            <a:r>
              <a:rPr lang="en-US" sz="40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novembre</a:t>
            </a: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insieme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alle </a:t>
            </a:r>
            <a:r>
              <a:rPr lang="en-US" sz="40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linee</a:t>
            </a: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guida</a:t>
            </a: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7" name="Graphic 6" descr="Database">
            <a:extLst>
              <a:ext uri="{FF2B5EF4-FFF2-40B4-BE49-F238E27FC236}">
                <a16:creationId xmlns:a16="http://schemas.microsoft.com/office/drawing/2014/main" id="{9A9C91C9-0F03-BECC-7001-1FDD25385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51891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44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64465C3-070A-1F32-5D83-D4CDEF93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Dati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raccolti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in test (VRE del CNR)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33FAF3C-B988-FBBA-09C3-533F961C2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847" t="19555" r="19956" b="5144"/>
          <a:stretch/>
        </p:blipFill>
        <p:spPr>
          <a:xfrm>
            <a:off x="4207933" y="1362993"/>
            <a:ext cx="7347537" cy="413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43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76D4F03-BDCE-3E3C-575E-DFBE065F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it-IT" sz="4000">
                <a:latin typeface="Arial Narrow" panose="020B0606020202030204" pitchFamily="34" charset="0"/>
              </a:rPr>
              <a:t>Principali criticità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54CB60E7-916D-0020-7BE9-B039A15E2F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984034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3761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316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Roboto</vt:lpstr>
      <vt:lpstr>Tema di Office</vt:lpstr>
      <vt:lpstr>Presentazione standard di PowerPoint</vt:lpstr>
      <vt:lpstr>Monitorare per decidere</vt:lpstr>
      <vt:lpstr>Proposta di monitoraggio che mette insieme Università grandi, medie e piccole che partono da stadi diversi condividendo la stessa sensibilità: fornire agli organi gli strumenti adeguati per prendere decisioni informate  </vt:lpstr>
      <vt:lpstr>Si è cercato di lavorare partendo dai pillars della Commissione Europea su Open Science tenendo anche presente quanto richiesto da EOSC observatory </vt:lpstr>
      <vt:lpstr>Schema raccolta dati</vt:lpstr>
      <vt:lpstr>     Ogni università o ente coinvolto nella sperimentazione ha partecipato con un referente politico e uno tecnico. Il requisito di partenza era che ci fosse un delegato per l’open science</vt:lpstr>
      <vt:lpstr>Schema di raccolta dei dati disponibile in Zenodo a fine novembre insieme alle linee guida </vt:lpstr>
      <vt:lpstr>Dati raccolti in test (VRE del CNR)</vt:lpstr>
      <vt:lpstr>Principali criticità</vt:lpstr>
      <vt:lpstr>Cosa è necessario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Paola Galimberti</dc:creator>
  <cp:lastModifiedBy>Paola Galimberti</cp:lastModifiedBy>
  <cp:revision>5</cp:revision>
  <dcterms:created xsi:type="dcterms:W3CDTF">2023-11-10T14:17:37Z</dcterms:created>
  <dcterms:modified xsi:type="dcterms:W3CDTF">2024-01-11T15:35:23Z</dcterms:modified>
</cp:coreProperties>
</file>