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0691813" cy="15119350"/>
  <p:notesSz cx="10234613" cy="146637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764" y="48"/>
      </p:cViewPr>
      <p:guideLst>
        <p:guide orient="horz" pos="476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7AE2-65B9-4AC8-8631-68F75A0D0834}" type="datetimeFigureOut">
              <a:rPr lang="fr-CH" smtClean="0"/>
              <a:t>27.10.2023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AEEF-E0BD-435C-B716-C6426214AB7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1166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7AE2-65B9-4AC8-8631-68F75A0D0834}" type="datetimeFigureOut">
              <a:rPr lang="fr-CH" smtClean="0"/>
              <a:t>27.10.2023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AEEF-E0BD-435C-B716-C6426214AB7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4134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7AE2-65B9-4AC8-8631-68F75A0D0834}" type="datetimeFigureOut">
              <a:rPr lang="fr-CH" smtClean="0"/>
              <a:t>27.10.2023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AEEF-E0BD-435C-B716-C6426214AB7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2618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7AE2-65B9-4AC8-8631-68F75A0D0834}" type="datetimeFigureOut">
              <a:rPr lang="fr-CH" smtClean="0"/>
              <a:t>27.10.2023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AEEF-E0BD-435C-B716-C6426214AB7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87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7AE2-65B9-4AC8-8631-68F75A0D0834}" type="datetimeFigureOut">
              <a:rPr lang="fr-CH" smtClean="0"/>
              <a:t>27.10.2023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AEEF-E0BD-435C-B716-C6426214AB7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4790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7AE2-65B9-4AC8-8631-68F75A0D0834}" type="datetimeFigureOut">
              <a:rPr lang="fr-CH" smtClean="0"/>
              <a:t>27.10.2023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AEEF-E0BD-435C-B716-C6426214AB7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304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7AE2-65B9-4AC8-8631-68F75A0D0834}" type="datetimeFigureOut">
              <a:rPr lang="fr-CH" smtClean="0"/>
              <a:t>27.10.2023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AEEF-E0BD-435C-B716-C6426214AB7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3408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7AE2-65B9-4AC8-8631-68F75A0D0834}" type="datetimeFigureOut">
              <a:rPr lang="fr-CH" smtClean="0"/>
              <a:t>27.10.2023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AEEF-E0BD-435C-B716-C6426214AB7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9316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7AE2-65B9-4AC8-8631-68F75A0D0834}" type="datetimeFigureOut">
              <a:rPr lang="fr-CH" smtClean="0"/>
              <a:t>27.10.2023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AEEF-E0BD-435C-B716-C6426214AB7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601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7AE2-65B9-4AC8-8631-68F75A0D0834}" type="datetimeFigureOut">
              <a:rPr lang="fr-CH" smtClean="0"/>
              <a:t>27.10.2023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AEEF-E0BD-435C-B716-C6426214AB7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759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7AE2-65B9-4AC8-8631-68F75A0D0834}" type="datetimeFigureOut">
              <a:rPr lang="fr-CH" smtClean="0"/>
              <a:t>27.10.2023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AEEF-E0BD-435C-B716-C6426214AB7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1710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E7AE2-65B9-4AC8-8631-68F75A0D0834}" type="datetimeFigureOut">
              <a:rPr lang="fr-CH" smtClean="0"/>
              <a:t>27.10.2023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AEEF-E0BD-435C-B716-C6426214AB7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167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2.png"/><Relationship Id="rId39" Type="http://schemas.microsoft.com/office/2007/relationships/hdphoto" Target="../media/hdphoto1.wdp"/><Relationship Id="rId3" Type="http://schemas.openxmlformats.org/officeDocument/2006/relationships/hyperlink" Target="https://bop.unibe.ch/" TargetMode="External"/><Relationship Id="rId34" Type="http://schemas.openxmlformats.org/officeDocument/2006/relationships/image" Target="../media/image19.png"/><Relationship Id="rId42" Type="http://schemas.openxmlformats.org/officeDocument/2006/relationships/image" Target="../media/image25.png"/><Relationship Id="rId7" Type="http://schemas.openxmlformats.org/officeDocument/2006/relationships/image" Target="../media/image1.png"/><Relationship Id="rId12" Type="http://schemas.openxmlformats.org/officeDocument/2006/relationships/image" Target="../media/image6.emf"/><Relationship Id="rId17" Type="http://schemas.openxmlformats.org/officeDocument/2006/relationships/image" Target="../media/image9.png"/><Relationship Id="rId25" Type="http://schemas.openxmlformats.org/officeDocument/2006/relationships/image" Target="../media/image11.png"/><Relationship Id="rId33" Type="http://schemas.openxmlformats.org/officeDocument/2006/relationships/image" Target="../media/image18.png"/><Relationship Id="rId38" Type="http://schemas.openxmlformats.org/officeDocument/2006/relationships/image" Target="../media/image23.png"/><Relationship Id="rId2" Type="http://schemas.openxmlformats.org/officeDocument/2006/relationships/hyperlink" Target="https://diamasproject.eu/" TargetMode="External"/><Relationship Id="rId16" Type="http://schemas.openxmlformats.org/officeDocument/2006/relationships/image" Target="../media/image8.png"/><Relationship Id="rId29" Type="http://schemas.openxmlformats.org/officeDocument/2006/relationships/image" Target="NULL"/><Relationship Id="rId41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ope.uzh.ch/" TargetMode="External"/><Relationship Id="rId11" Type="http://schemas.openxmlformats.org/officeDocument/2006/relationships/image" Target="../media/image5.jpg"/><Relationship Id="rId24" Type="http://schemas.openxmlformats.org/officeDocument/2006/relationships/image" Target="NULL"/><Relationship Id="rId32" Type="http://schemas.openxmlformats.org/officeDocument/2006/relationships/image" Target="../media/image17.png"/><Relationship Id="rId37" Type="http://schemas.openxmlformats.org/officeDocument/2006/relationships/image" Target="../media/image22.png"/><Relationship Id="rId40" Type="http://schemas.openxmlformats.org/officeDocument/2006/relationships/image" Target="../media/image24.png"/><Relationship Id="rId5" Type="http://schemas.openxmlformats.org/officeDocument/2006/relationships/hyperlink" Target="https://www.soap2.ch/" TargetMode="External"/><Relationship Id="rId15" Type="http://schemas.openxmlformats.org/officeDocument/2006/relationships/hyperlink" Target="https://zenodo.org/record/7461728" TargetMode="External"/><Relationship Id="rId28" Type="http://schemas.openxmlformats.org/officeDocument/2006/relationships/image" Target="../media/image14.png"/><Relationship Id="rId36" Type="http://schemas.openxmlformats.org/officeDocument/2006/relationships/image" Target="../media/image21.png"/><Relationship Id="rId10" Type="http://schemas.openxmlformats.org/officeDocument/2006/relationships/image" Target="../media/image4.png"/><Relationship Id="rId31" Type="http://schemas.openxmlformats.org/officeDocument/2006/relationships/image" Target="../media/image16.png"/><Relationship Id="rId44" Type="http://schemas.microsoft.com/office/2007/relationships/hdphoto" Target="../media/hdphoto3.wdp"/><Relationship Id="rId4" Type="http://schemas.openxmlformats.org/officeDocument/2006/relationships/hyperlink" Target="https://www.unige.ch/biblio/en/openaccess/publish-a-journal/open-access-publications/" TargetMode="External"/><Relationship Id="rId9" Type="http://schemas.openxmlformats.org/officeDocument/2006/relationships/image" Target="../media/image3.emf"/><Relationship Id="rId14" Type="http://schemas.openxmlformats.org/officeDocument/2006/relationships/hyperlink" Target="https://zenodo.org/record/4558704" TargetMode="External"/><Relationship Id="rId27" Type="http://schemas.openxmlformats.org/officeDocument/2006/relationships/image" Target="../media/image13.png"/><Relationship Id="rId30" Type="http://schemas.openxmlformats.org/officeDocument/2006/relationships/image" Target="../media/image15.png"/><Relationship Id="rId35" Type="http://schemas.openxmlformats.org/officeDocument/2006/relationships/image" Target="../media/image20.png"/><Relationship Id="rId4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345625" y="6827200"/>
            <a:ext cx="4798218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Gotham Narrow Medium" pitchFamily="2" charset="0"/>
              </a:rPr>
              <a:t>The European Council adopted a resolution in 2023 calling for states </a:t>
            </a:r>
            <a:r>
              <a:rPr lang="en-GB" sz="1400" i="1" dirty="0" smtClean="0">
                <a:latin typeface="Gotham Narrow Medium" pitchFamily="2" charset="0"/>
              </a:rPr>
              <a:t>“to support policies</a:t>
            </a:r>
            <a:r>
              <a:rPr lang="en-US" sz="1400" i="1" dirty="0" smtClean="0">
                <a:latin typeface="Gotham Narrow Medium" pitchFamily="2" charset="0"/>
              </a:rPr>
              <a:t> </a:t>
            </a:r>
            <a:r>
              <a:rPr lang="en-US" sz="1400" i="1" dirty="0">
                <a:latin typeface="Gotham Narrow Medium" pitchFamily="2" charset="0"/>
              </a:rPr>
              <a:t>towards a scholarly publishing model that is not-for-profit, open access and multi-format, with no costs for authors or </a:t>
            </a:r>
            <a:r>
              <a:rPr lang="en-US" sz="1400" i="1" dirty="0" smtClean="0">
                <a:latin typeface="Gotham Narrow Medium" pitchFamily="2" charset="0"/>
              </a:rPr>
              <a:t>readers.”</a:t>
            </a:r>
            <a:endParaRPr lang="en-GB" sz="1400" i="1" dirty="0" smtClean="0">
              <a:latin typeface="Gotham Narrow Medium" pitchFamily="2" charset="0"/>
            </a:endParaRPr>
          </a:p>
          <a:p>
            <a:endParaRPr lang="en-GB" sz="1400" dirty="0" smtClean="0">
              <a:latin typeface="Gotham Narrow Medium" pitchFamily="2" charset="0"/>
            </a:endParaRPr>
          </a:p>
          <a:p>
            <a:pPr marL="990600"/>
            <a:r>
              <a:rPr lang="en-GB" sz="1400" dirty="0" err="1" smtClean="0">
                <a:latin typeface="Gotham Narrow Medium" pitchFamily="2" charset="0"/>
              </a:rPr>
              <a:t>cOAlition</a:t>
            </a:r>
            <a:r>
              <a:rPr lang="en-GB" sz="1400" dirty="0" smtClean="0">
                <a:latin typeface="Gotham Narrow Medium" pitchFamily="2" charset="0"/>
              </a:rPr>
              <a:t> S and their partners also launched </a:t>
            </a:r>
            <a:r>
              <a:rPr lang="en-GB" sz="1400" dirty="0">
                <a:latin typeface="Gotham Narrow Medium" pitchFamily="2" charset="0"/>
              </a:rPr>
              <a:t>D</a:t>
            </a:r>
            <a:r>
              <a:rPr lang="en-GB" sz="1400" dirty="0" smtClean="0">
                <a:latin typeface="Gotham Narrow Medium" pitchFamily="2" charset="0"/>
              </a:rPr>
              <a:t>IAMAS, an initiative to promote institutional Diamond OA: </a:t>
            </a:r>
            <a:r>
              <a:rPr lang="en-GB" sz="1400" dirty="0" smtClean="0">
                <a:latin typeface="Gotham Narrow Medium" pitchFamily="2" charset="0"/>
                <a:hlinkClick r:id="rId2"/>
              </a:rPr>
              <a:t>https</a:t>
            </a:r>
            <a:r>
              <a:rPr lang="en-GB" sz="1400" dirty="0">
                <a:latin typeface="Gotham Narrow Medium" pitchFamily="2" charset="0"/>
                <a:hlinkClick r:id="rId2"/>
              </a:rPr>
              <a:t>://diamasproject.eu</a:t>
            </a:r>
            <a:r>
              <a:rPr lang="en-GB" sz="1400" dirty="0" smtClean="0">
                <a:latin typeface="Gotham Narrow Medium" pitchFamily="2" charset="0"/>
                <a:hlinkClick r:id="rId2"/>
              </a:rPr>
              <a:t>/</a:t>
            </a:r>
            <a:r>
              <a:rPr lang="en-GB" sz="1400" dirty="0" smtClean="0">
                <a:latin typeface="Gotham Narrow Medium" pitchFamily="2" charset="0"/>
              </a:rPr>
              <a:t> </a:t>
            </a:r>
          </a:p>
          <a:p>
            <a:endParaRPr lang="en-GB" sz="1400" dirty="0">
              <a:latin typeface="Gotham Narrow Medium" pitchFamily="2" charset="0"/>
            </a:endParaRPr>
          </a:p>
          <a:p>
            <a:r>
              <a:rPr lang="en-GB" sz="1400" dirty="0" smtClean="0">
                <a:latin typeface="Gotham Narrow Medium" pitchFamily="2" charset="0"/>
              </a:rPr>
              <a:t>The next Swiss National Strategy on </a:t>
            </a:r>
            <a:br>
              <a:rPr lang="en-GB" sz="1400" dirty="0" smtClean="0">
                <a:latin typeface="Gotham Narrow Medium" pitchFamily="2" charset="0"/>
              </a:rPr>
            </a:br>
            <a:r>
              <a:rPr lang="en-GB" sz="1400" dirty="0" smtClean="0">
                <a:latin typeface="Gotham Narrow Medium" pitchFamily="2" charset="0"/>
              </a:rPr>
              <a:t>Open Access (2024)</a:t>
            </a:r>
            <a:r>
              <a:rPr lang="en-GB" sz="1400" dirty="0">
                <a:latin typeface="Gotham Narrow Medium" pitchFamily="2" charset="0"/>
              </a:rPr>
              <a:t> </a:t>
            </a:r>
            <a:r>
              <a:rPr lang="en-GB" sz="1400" dirty="0" smtClean="0">
                <a:latin typeface="Gotham Narrow Medium" pitchFamily="2" charset="0"/>
              </a:rPr>
              <a:t>will probably include </a:t>
            </a:r>
          </a:p>
          <a:p>
            <a:r>
              <a:rPr lang="en-GB" sz="1400" dirty="0" smtClean="0">
                <a:latin typeface="Gotham Narrow Medium" pitchFamily="2" charset="0"/>
              </a:rPr>
              <a:t>measures supporting Diamond OA. </a:t>
            </a:r>
          </a:p>
          <a:p>
            <a:endParaRPr lang="en-GB" sz="1400" dirty="0">
              <a:latin typeface="Gotham Narrow Medium" pitchFamily="2" charset="0"/>
            </a:endParaRPr>
          </a:p>
          <a:p>
            <a:r>
              <a:rPr lang="en-GB" sz="1400" dirty="0" smtClean="0">
                <a:latin typeface="Gotham Narrow Bold" pitchFamily="2" charset="0"/>
              </a:rPr>
              <a:t>Swiss universities also host Diamond journal platforms: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Gotham Narrow Medium" pitchFamily="2" charset="0"/>
              </a:rPr>
              <a:t>Bern: </a:t>
            </a:r>
            <a:r>
              <a:rPr lang="en-GB" sz="1400" dirty="0" smtClean="0">
                <a:latin typeface="Gotham Narrow Medium" pitchFamily="2" charset="0"/>
                <a:hlinkClick r:id="rId3"/>
              </a:rPr>
              <a:t>https://bop.unibe.ch/</a:t>
            </a:r>
            <a:r>
              <a:rPr lang="en-GB" sz="1400" dirty="0" smtClean="0">
                <a:latin typeface="Gotham Narrow Medium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Gotham Narrow Medium" pitchFamily="2" charset="0"/>
              </a:rPr>
              <a:t>Geneva: </a:t>
            </a:r>
            <a:r>
              <a:rPr lang="en-GB" sz="1400" dirty="0">
                <a:latin typeface="Gotham Narrow Medium" pitchFamily="2" charset="0"/>
                <a:hlinkClick r:id="rId4"/>
              </a:rPr>
              <a:t>https://oap.unige.ch/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Gotham Narrow Medium" pitchFamily="2" charset="0"/>
              </a:rPr>
              <a:t>Lausanne, Fribourg, et al.: </a:t>
            </a:r>
            <a:r>
              <a:rPr lang="en-GB" sz="1400" dirty="0" smtClean="0">
                <a:latin typeface="Gotham Narrow Medium" pitchFamily="2" charset="0"/>
                <a:hlinkClick r:id="rId5"/>
              </a:rPr>
              <a:t>https://www.soap2.ch/</a:t>
            </a:r>
            <a:endParaRPr lang="en-GB" sz="1400" dirty="0" smtClean="0">
              <a:latin typeface="Gotham Narrow Medium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Gotham Narrow Medium" pitchFamily="2" charset="0"/>
              </a:rPr>
              <a:t>Zurich: </a:t>
            </a:r>
            <a:r>
              <a:rPr lang="en-GB" sz="1400" dirty="0">
                <a:latin typeface="Gotham Narrow Medium" pitchFamily="2" charset="0"/>
                <a:hlinkClick r:id="rId6"/>
              </a:rPr>
              <a:t>https://www.hope.uzh.ch</a:t>
            </a:r>
            <a:r>
              <a:rPr lang="en-GB" sz="1400" dirty="0" smtClean="0">
                <a:latin typeface="Gotham Narrow Medium" pitchFamily="2" charset="0"/>
                <a:hlinkClick r:id="rId6"/>
              </a:rPr>
              <a:t>/</a:t>
            </a:r>
            <a:r>
              <a:rPr lang="en-GB" sz="1400" dirty="0" smtClean="0">
                <a:latin typeface="Gotham Narrow Medium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5306" y="511473"/>
            <a:ext cx="9601200" cy="1900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9" tIns="59084" rIns="118169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3108"/>
          </a:p>
        </p:txBody>
      </p:sp>
      <p:sp>
        <p:nvSpPr>
          <p:cNvPr id="6" name="Rectangle 5"/>
          <p:cNvSpPr/>
          <p:nvPr/>
        </p:nvSpPr>
        <p:spPr>
          <a:xfrm>
            <a:off x="545306" y="13135327"/>
            <a:ext cx="9601200" cy="1510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9" tIns="59084" rIns="118169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3108"/>
          </a:p>
        </p:txBody>
      </p:sp>
      <p:sp>
        <p:nvSpPr>
          <p:cNvPr id="7" name="ZoneTexte 45">
            <a:extLst>
              <a:ext uri="{FF2B5EF4-FFF2-40B4-BE49-F238E27FC236}">
                <a16:creationId xmlns:a16="http://schemas.microsoft.com/office/drawing/2014/main" id="{8FB2FF89-DCB3-4292-BE9E-C55BFFEBF6D7}"/>
              </a:ext>
            </a:extLst>
          </p:cNvPr>
          <p:cNvSpPr txBox="1"/>
          <p:nvPr/>
        </p:nvSpPr>
        <p:spPr>
          <a:xfrm>
            <a:off x="822388" y="13252246"/>
            <a:ext cx="6089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>
                <a:solidFill>
                  <a:schemeClr val="bg1"/>
                </a:solidFill>
                <a:latin typeface="Gotham Narrow Medium" pitchFamily="2" charset="0"/>
                <a:cs typeface="Arial" panose="020B0604020202020204" pitchFamily="34" charset="0"/>
              </a:rPr>
              <a:t>KATHRYN &amp; SHELBY CULLOM DAVIS LIBRARY </a:t>
            </a:r>
          </a:p>
          <a:p>
            <a:r>
              <a:rPr lang="fr-CH" sz="1600" b="1" dirty="0">
                <a:solidFill>
                  <a:schemeClr val="bg1"/>
                </a:solidFill>
                <a:latin typeface="Gotham Narrow Thin" pitchFamily="2" charset="0"/>
                <a:cs typeface="Arial" panose="020B0604020202020204" pitchFamily="34" charset="0"/>
              </a:rPr>
              <a:t>library@graduateinstitute.ch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079" y="13341446"/>
            <a:ext cx="2088431" cy="1003532"/>
          </a:xfrm>
          <a:prstGeom prst="rect">
            <a:avLst/>
          </a:prstGeom>
        </p:spPr>
      </p:pic>
      <p:pic>
        <p:nvPicPr>
          <p:cNvPr id="10" name="Image 2">
            <a:extLst>
              <a:ext uri="{FF2B5EF4-FFF2-40B4-BE49-F238E27FC236}">
                <a16:creationId xmlns:a16="http://schemas.microsoft.com/office/drawing/2014/main" id="{3429143E-BDA2-4E8B-9D27-7E9CEBD9A2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256" y="13887683"/>
            <a:ext cx="1491609" cy="5218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95509" y="13938037"/>
            <a:ext cx="4981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Gotham Narrow Medium" pitchFamily="2" charset="0"/>
              </a:rPr>
              <a:t>Guillaume Pasquier &amp; Catherine </a:t>
            </a:r>
            <a:r>
              <a:rPr lang="en-GB" sz="1400" dirty="0" err="1" smtClean="0">
                <a:solidFill>
                  <a:schemeClr val="bg1"/>
                </a:solidFill>
                <a:latin typeface="Gotham Narrow Medium" pitchFamily="2" charset="0"/>
              </a:rPr>
              <a:t>Brendow</a:t>
            </a:r>
            <a:r>
              <a:rPr lang="en-GB" sz="1400" dirty="0" smtClean="0">
                <a:solidFill>
                  <a:schemeClr val="bg1"/>
                </a:solidFill>
                <a:latin typeface="Gotham Narrow Medium" pitchFamily="2" charset="0"/>
              </a:rPr>
              <a:t>, </a:t>
            </a:r>
            <a:r>
              <a:rPr lang="en-GB" sz="1400" dirty="0">
                <a:solidFill>
                  <a:schemeClr val="bg1"/>
                </a:solidFill>
                <a:latin typeface="Gotham Narrow Medium" pitchFamily="2" charset="0"/>
              </a:rPr>
              <a:t>2023</a:t>
            </a:r>
          </a:p>
          <a:p>
            <a:r>
              <a:rPr lang="en-GB" sz="800" dirty="0">
                <a:solidFill>
                  <a:schemeClr val="bg1"/>
                </a:solidFill>
                <a:latin typeface="Gotham Narrow Medium" pitchFamily="2" charset="0"/>
              </a:rPr>
              <a:t>This document is shared under a Creative Commons Attribution-</a:t>
            </a:r>
            <a:r>
              <a:rPr lang="en-GB" sz="800" dirty="0" err="1">
                <a:solidFill>
                  <a:schemeClr val="bg1"/>
                </a:solidFill>
                <a:latin typeface="Gotham Narrow Medium" pitchFamily="2" charset="0"/>
              </a:rPr>
              <a:t>ShareAlike</a:t>
            </a:r>
            <a:r>
              <a:rPr lang="en-GB" sz="800" dirty="0">
                <a:solidFill>
                  <a:schemeClr val="bg1"/>
                </a:solidFill>
                <a:latin typeface="Gotham Narrow Medium" pitchFamily="2" charset="0"/>
              </a:rPr>
              <a:t> 4.0 International License</a:t>
            </a:r>
            <a:endParaRPr lang="fr-CH" sz="800" dirty="0">
              <a:solidFill>
                <a:schemeClr val="bg1"/>
              </a:solidFill>
              <a:latin typeface="Gotham Narrow Medium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306" y="2635067"/>
            <a:ext cx="4632699" cy="4770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252000" rtlCol="0" anchor="t" anchorCtr="0">
            <a:spAutoFit/>
          </a:bodyPr>
          <a:lstStyle/>
          <a:p>
            <a:r>
              <a:rPr lang="en-GB" sz="2400" dirty="0" smtClean="0">
                <a:latin typeface="Gotham Narrow Bold" pitchFamily="2" charset="0"/>
              </a:rPr>
              <a:t>What is Diamond OA?</a:t>
            </a:r>
          </a:p>
          <a:p>
            <a:r>
              <a:rPr lang="en-GB" sz="1400" dirty="0" smtClean="0">
                <a:latin typeface="Gotham Narrow Bold" pitchFamily="2" charset="0"/>
              </a:rPr>
              <a:t>Diamond OA describes publications that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Gotham Narrow Medium" pitchFamily="2" charset="0"/>
              </a:rPr>
              <a:t>Free to 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Gotham Narrow Medium" pitchFamily="2" charset="0"/>
              </a:rPr>
              <a:t>Free to publish (no APC/BPC for authors)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Gotham Narrow Medium" pitchFamily="2" charset="0"/>
              </a:rPr>
              <a:t>Peer reviewed</a:t>
            </a:r>
            <a:endParaRPr lang="en-GB" sz="1400" dirty="0">
              <a:latin typeface="Gotham Narrow Medium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Gotham Narrow Medium" pitchFamily="2" charset="0"/>
              </a:rPr>
              <a:t>Published under an open license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Gotham Narrow Medium" pitchFamily="2" charset="0"/>
            </a:endParaRPr>
          </a:p>
          <a:p>
            <a:r>
              <a:rPr lang="en-GB" sz="1400" dirty="0">
                <a:latin typeface="Gotham Narrow Bold" pitchFamily="2" charset="0"/>
              </a:rPr>
              <a:t>The main </a:t>
            </a:r>
            <a:r>
              <a:rPr lang="en-GB" sz="1400" dirty="0" smtClean="0">
                <a:latin typeface="Gotham Narrow Bold" pitchFamily="2" charset="0"/>
              </a:rPr>
              <a:t>problems many of them face are:</a:t>
            </a:r>
            <a:endParaRPr lang="en-GB" sz="1400" dirty="0">
              <a:latin typeface="Gotham Narrow Bol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Gotham Narrow Medium" pitchFamily="2" charset="0"/>
              </a:rPr>
              <a:t>Difficulty finding sustainable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Gotham Narrow Medium" pitchFamily="2" charset="0"/>
              </a:rPr>
              <a:t>Relying </a:t>
            </a:r>
            <a:r>
              <a:rPr lang="en-GB" sz="1400" dirty="0">
                <a:latin typeface="Gotham Narrow Medium" pitchFamily="2" charset="0"/>
              </a:rPr>
              <a:t>on the self-exploitation of editors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Gotham Narrow Medium" pitchFamily="2" charset="0"/>
              </a:rPr>
              <a:t>Low publishing skills and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Gotham Narrow Medium" pitchFamily="2" charset="0"/>
              </a:rPr>
              <a:t>Limitation of scope and scale (niche titles</a:t>
            </a:r>
            <a:r>
              <a:rPr lang="en-GB" sz="1400" dirty="0" smtClean="0">
                <a:latin typeface="Gotham Narrow Medium" pitchFamily="2" charset="0"/>
              </a:rPr>
              <a:t>)</a:t>
            </a:r>
            <a:endParaRPr lang="en-GB" sz="1400" dirty="0">
              <a:latin typeface="Gotham Narrow Medium" pitchFamily="2" charset="0"/>
            </a:endParaRPr>
          </a:p>
          <a:p>
            <a:endParaRPr lang="en-GB" sz="1400" dirty="0">
              <a:latin typeface="Gotham Narrow Medium" pitchFamily="2" charset="0"/>
            </a:endParaRPr>
          </a:p>
          <a:p>
            <a:r>
              <a:rPr lang="en-GB" sz="1400" dirty="0" smtClean="0">
                <a:latin typeface="Gotham Narrow Bold" pitchFamily="2" charset="0"/>
              </a:rPr>
              <a:t>In practice, sustainable Diamond OA titles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Gotham Narrow Medium" pitchFamily="2" charset="0"/>
              </a:rPr>
              <a:t>Independent </a:t>
            </a:r>
            <a:r>
              <a:rPr lang="en-GB" sz="1400" dirty="0" smtClean="0">
                <a:latin typeface="Gotham Narrow Medium" pitchFamily="2" charset="0"/>
              </a:rPr>
              <a:t>platforms funded by grants </a:t>
            </a:r>
            <a:r>
              <a:rPr lang="en-GB" sz="1400" dirty="0">
                <a:latin typeface="Gotham Narrow Medium" pitchFamily="2" charset="0"/>
              </a:rPr>
              <a:t>from professional bodies or research funders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Gotham Narrow Medium" pitchFamily="2" charset="0"/>
              </a:rPr>
              <a:t>Journals funded and managed by universities, sometimes hosted by their 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Gotham Narrow Medium" pitchFamily="2" charset="0"/>
              </a:rPr>
              <a:t>Learned society journals hosted by traditional publishers, with full APC coverage by the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Gotham Narrow Medium" pitchFamily="2" charset="0"/>
              </a:rPr>
              <a:t>… and many types of small scholar-led projects</a:t>
            </a:r>
            <a:endParaRPr lang="en-GB" sz="1400" dirty="0">
              <a:latin typeface="Gotham Narrow Medium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7967" y="7566323"/>
            <a:ext cx="479793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Gotham Narrow Bold" pitchFamily="2" charset="0"/>
              </a:rPr>
              <a:t>How good are Diamond journals?</a:t>
            </a:r>
          </a:p>
          <a:p>
            <a:r>
              <a:rPr lang="en-GB" sz="1400" dirty="0" smtClean="0">
                <a:latin typeface="Gotham Narrow Medium" pitchFamily="2" charset="0"/>
              </a:rPr>
              <a:t>The OA Diamond Journals Study (2021) showed that Diamond journals generally have a high quality of content and peer review despite their lack of sustainable funding.</a:t>
            </a:r>
          </a:p>
          <a:p>
            <a:endParaRPr lang="en-GB" sz="1400" dirty="0">
              <a:latin typeface="Gotham Narrow Medium" pitchFamily="2" charset="0"/>
            </a:endParaRPr>
          </a:p>
          <a:p>
            <a:r>
              <a:rPr lang="en-GB" sz="1400" dirty="0" smtClean="0">
                <a:latin typeface="Gotham Narrow Medium" pitchFamily="2" charset="0"/>
              </a:rPr>
              <a:t>While Gold OA article processing charges (APC) incentivise increases in the volume of publications, Diamond OA incentivises a focus on quality since grants and support depend on the journal’s reputation.</a:t>
            </a:r>
            <a:endParaRPr lang="en-GB" sz="1400" dirty="0">
              <a:latin typeface="Gotham Narrow Medium" pitchFamily="2" charset="0"/>
            </a:endParaRPr>
          </a:p>
          <a:p>
            <a:endParaRPr lang="en-GB" sz="1400" dirty="0">
              <a:latin typeface="Gotham Narrow Medium" pitchFamily="2" charset="0"/>
            </a:endParaRPr>
          </a:p>
          <a:p>
            <a:r>
              <a:rPr lang="en-GB" sz="1400" dirty="0" smtClean="0">
                <a:latin typeface="Gotham Narrow Bold" pitchFamily="2" charset="0"/>
              </a:rPr>
              <a:t>Some examples of Diamond OA journals:</a:t>
            </a:r>
          </a:p>
          <a:p>
            <a:endParaRPr lang="en-GB" sz="1400" dirty="0" smtClean="0">
              <a:latin typeface="Gotham Narrow Bold" pitchFamily="2" charset="0"/>
            </a:endParaRPr>
          </a:p>
          <a:p>
            <a:endParaRPr lang="en-GB" sz="1200" dirty="0" smtClean="0">
              <a:latin typeface="Gotham Narrow Bold" pitchFamily="2" charset="0"/>
            </a:endParaRPr>
          </a:p>
          <a:p>
            <a:endParaRPr lang="en-GB" sz="1200" dirty="0" smtClean="0">
              <a:latin typeface="Gotham Narrow Bold" pitchFamily="2" charset="0"/>
            </a:endParaRPr>
          </a:p>
          <a:p>
            <a:endParaRPr lang="en-GB" sz="1200" dirty="0">
              <a:latin typeface="Gotham Narrow Bold" pitchFamily="2" charset="0"/>
            </a:endParaRPr>
          </a:p>
          <a:p>
            <a:endParaRPr lang="en-GB" sz="1200" dirty="0" smtClean="0">
              <a:latin typeface="Gotham Narrow Bold" pitchFamily="2" charset="0"/>
            </a:endParaRPr>
          </a:p>
          <a:p>
            <a:endParaRPr lang="en-GB" sz="1200" dirty="0">
              <a:latin typeface="Gotham Narrow Bold" pitchFamily="2" charset="0"/>
            </a:endParaRPr>
          </a:p>
          <a:p>
            <a:endParaRPr lang="en-GB" sz="1200" dirty="0" smtClean="0">
              <a:latin typeface="Gotham Narrow Bold" pitchFamily="2" charset="0"/>
            </a:endParaRPr>
          </a:p>
          <a:p>
            <a:endParaRPr lang="en-GB" sz="1200" dirty="0" smtClean="0">
              <a:latin typeface="Gotham Narrow Bold" pitchFamily="2" charset="0"/>
            </a:endParaRPr>
          </a:p>
          <a:p>
            <a:pPr>
              <a:tabLst>
                <a:tab pos="542925" algn="ctr"/>
                <a:tab pos="1704975" algn="ctr"/>
                <a:tab pos="2867025" algn="ctr"/>
                <a:tab pos="4038600" algn="ctr"/>
              </a:tabLst>
            </a:pPr>
            <a:r>
              <a:rPr lang="en-GB" sz="1200" dirty="0" smtClean="0">
                <a:latin typeface="Gotham Narrow Medium" pitchFamily="2" charset="0"/>
              </a:rPr>
              <a:t>	International	Swiss Journal	Feminist	European</a:t>
            </a:r>
          </a:p>
          <a:p>
            <a:pPr>
              <a:tabLst>
                <a:tab pos="542925" algn="ctr"/>
                <a:tab pos="1704975" algn="ctr"/>
                <a:tab pos="2867025" algn="ctr"/>
                <a:tab pos="4038600" algn="ctr"/>
              </a:tabLst>
            </a:pPr>
            <a:r>
              <a:rPr lang="en-GB" sz="1200" dirty="0">
                <a:latin typeface="Gotham Narrow Medium" pitchFamily="2" charset="0"/>
              </a:rPr>
              <a:t>	</a:t>
            </a:r>
            <a:r>
              <a:rPr lang="en-GB" sz="1200" dirty="0" smtClean="0">
                <a:latin typeface="Gotham Narrow Medium" pitchFamily="2" charset="0"/>
              </a:rPr>
              <a:t>Development	of Economics	Africa	Journal of</a:t>
            </a:r>
          </a:p>
          <a:p>
            <a:pPr>
              <a:tabLst>
                <a:tab pos="542925" algn="ctr"/>
                <a:tab pos="1704975" algn="ctr"/>
                <a:tab pos="2867025" algn="ctr"/>
                <a:tab pos="4038600" algn="ctr"/>
              </a:tabLst>
            </a:pPr>
            <a:r>
              <a:rPr lang="en-GB" sz="1200" dirty="0" smtClean="0">
                <a:latin typeface="Gotham Narrow Medium" pitchFamily="2" charset="0"/>
              </a:rPr>
              <a:t>	Policy	and Statistics		Legal Studies</a:t>
            </a:r>
            <a:endParaRPr lang="en-GB" sz="1200" dirty="0">
              <a:latin typeface="Gotham Narrow Medium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/>
          <a:srcRect r="50146"/>
          <a:stretch/>
        </p:blipFill>
        <p:spPr>
          <a:xfrm>
            <a:off x="5345624" y="3680967"/>
            <a:ext cx="4798218" cy="31462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65" y="10185213"/>
            <a:ext cx="910094" cy="138112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83" y="10185214"/>
            <a:ext cx="1047750" cy="13811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7197" y="10185214"/>
            <a:ext cx="982380" cy="1381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8941" y="10185213"/>
            <a:ext cx="979064" cy="138112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345905" y="10895759"/>
            <a:ext cx="370228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Gotham Narrow Bold" pitchFamily="2" charset="0"/>
              </a:rPr>
              <a:t>Read more</a:t>
            </a:r>
            <a:endParaRPr lang="en-GB" sz="2400" dirty="0">
              <a:latin typeface="Gotham Narrow Bold" pitchFamily="2" charset="0"/>
            </a:endParaRPr>
          </a:p>
          <a:p>
            <a:r>
              <a:rPr lang="en-GB" sz="1400" dirty="0" smtClean="0">
                <a:latin typeface="Gotham Narrow Medium" pitchFamily="2" charset="0"/>
              </a:rPr>
              <a:t>The OA diamond journals study (2021)</a:t>
            </a:r>
          </a:p>
          <a:p>
            <a:r>
              <a:rPr lang="en-GB" sz="1400" dirty="0" smtClean="0">
                <a:latin typeface="Gotham Narrow Medium" pitchFamily="2" charset="0"/>
                <a:hlinkClick r:id="rId14"/>
              </a:rPr>
              <a:t>https</a:t>
            </a:r>
            <a:r>
              <a:rPr lang="en-GB" sz="1400" dirty="0">
                <a:latin typeface="Gotham Narrow Medium" pitchFamily="2" charset="0"/>
                <a:hlinkClick r:id="rId14"/>
              </a:rPr>
              <a:t>://</a:t>
            </a:r>
            <a:r>
              <a:rPr lang="en-GB" sz="1400" dirty="0" smtClean="0">
                <a:latin typeface="Gotham Narrow Medium" pitchFamily="2" charset="0"/>
                <a:hlinkClick r:id="rId14"/>
              </a:rPr>
              <a:t>zenodo.org/record/4558704</a:t>
            </a:r>
            <a:r>
              <a:rPr lang="en-GB" sz="1400" dirty="0" smtClean="0">
                <a:latin typeface="Gotham Narrow Medium" pitchFamily="2" charset="0"/>
              </a:rPr>
              <a:t> </a:t>
            </a:r>
          </a:p>
          <a:p>
            <a:endParaRPr lang="en-GB" sz="1400" dirty="0">
              <a:latin typeface="Gotham Narrow Medium" pitchFamily="2" charset="0"/>
            </a:endParaRPr>
          </a:p>
          <a:p>
            <a:r>
              <a:rPr lang="en-GB" sz="1400" dirty="0" smtClean="0">
                <a:latin typeface="Gotham Narrow Medium" pitchFamily="2" charset="0"/>
              </a:rPr>
              <a:t>Mapping the Swiss landscape of diamond open access journals: the PLATO study on scholar-led publishing (2023)</a:t>
            </a:r>
          </a:p>
          <a:p>
            <a:r>
              <a:rPr lang="en-GB" sz="1400" dirty="0">
                <a:latin typeface="Gotham Narrow Medium" pitchFamily="2" charset="0"/>
                <a:hlinkClick r:id="rId15"/>
              </a:rPr>
              <a:t>https://</a:t>
            </a:r>
            <a:r>
              <a:rPr lang="en-GB" sz="1400" dirty="0" smtClean="0">
                <a:latin typeface="Gotham Narrow Medium" pitchFamily="2" charset="0"/>
                <a:hlinkClick r:id="rId15"/>
              </a:rPr>
              <a:t>zenodo.org/record/7461728</a:t>
            </a:r>
            <a:r>
              <a:rPr lang="en-GB" sz="1400" dirty="0" smtClean="0">
                <a:latin typeface="Gotham Narrow Medium" pitchFamily="2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90" y="11072245"/>
            <a:ext cx="771753" cy="771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90" y="12046620"/>
            <a:ext cx="766427" cy="766427"/>
          </a:xfrm>
          <a:prstGeom prst="rect">
            <a:avLst/>
          </a:prstGeom>
        </p:spPr>
      </p:pic>
      <p:pic>
        <p:nvPicPr>
          <p:cNvPr id="24" name="Graphique 62" descr="Déverrouiller">
            <a:extLst>
              <a:ext uri="{FF2B5EF4-FFF2-40B4-BE49-F238E27FC236}">
                <a16:creationId xmlns:a16="http://schemas.microsoft.com/office/drawing/2014/main" id="{370BC33F-5517-48EB-B69B-F5C364D645C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0157902">
            <a:off x="1216870" y="751220"/>
            <a:ext cx="397581" cy="397581"/>
          </a:xfrm>
          <a:prstGeom prst="rect">
            <a:avLst/>
          </a:prstGeom>
        </p:spPr>
      </p:pic>
      <p:pic>
        <p:nvPicPr>
          <p:cNvPr id="25" name="Graphique 64" descr="Déverrouiller">
            <a:extLst>
              <a:ext uri="{FF2B5EF4-FFF2-40B4-BE49-F238E27FC236}">
                <a16:creationId xmlns:a16="http://schemas.microsoft.com/office/drawing/2014/main" id="{6B62ED25-25E6-4ADD-91CB-19FBA4B1027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3115857">
            <a:off x="1187800" y="1191492"/>
            <a:ext cx="492643" cy="492643"/>
          </a:xfrm>
          <a:prstGeom prst="rect">
            <a:avLst/>
          </a:prstGeom>
        </p:spPr>
      </p:pic>
      <p:pic>
        <p:nvPicPr>
          <p:cNvPr id="26" name="Graphique 65" descr="Déverrouiller">
            <a:extLst>
              <a:ext uri="{FF2B5EF4-FFF2-40B4-BE49-F238E27FC236}">
                <a16:creationId xmlns:a16="http://schemas.microsoft.com/office/drawing/2014/main" id="{44344B54-7984-491E-85C8-868B8152E0E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9349057">
            <a:off x="763738" y="1393297"/>
            <a:ext cx="222759" cy="222759"/>
          </a:xfrm>
          <a:prstGeom prst="rect">
            <a:avLst/>
          </a:prstGeom>
        </p:spPr>
      </p:pic>
      <p:pic>
        <p:nvPicPr>
          <p:cNvPr id="27" name="Graphique 66" descr="Déverrouiller">
            <a:extLst>
              <a:ext uri="{FF2B5EF4-FFF2-40B4-BE49-F238E27FC236}">
                <a16:creationId xmlns:a16="http://schemas.microsoft.com/office/drawing/2014/main" id="{8CBA2751-8D32-4D65-B0AA-877334BD23D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907926">
            <a:off x="796577" y="771695"/>
            <a:ext cx="624147" cy="624147"/>
          </a:xfrm>
          <a:prstGeom prst="rect">
            <a:avLst/>
          </a:prstGeom>
        </p:spPr>
      </p:pic>
      <p:pic>
        <p:nvPicPr>
          <p:cNvPr id="29" name="Graphique 67" descr="Déverrouiller">
            <a:extLst>
              <a:ext uri="{FF2B5EF4-FFF2-40B4-BE49-F238E27FC236}">
                <a16:creationId xmlns:a16="http://schemas.microsoft.com/office/drawing/2014/main" id="{A2804B2E-26BA-4CCF-AA40-C19577B0B75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7630972">
            <a:off x="371080" y="690611"/>
            <a:ext cx="492643" cy="492643"/>
          </a:xfrm>
          <a:prstGeom prst="rect">
            <a:avLst/>
          </a:prstGeom>
        </p:spPr>
      </p:pic>
      <p:pic>
        <p:nvPicPr>
          <p:cNvPr id="30" name="Graphique 68" descr="Déverrouiller">
            <a:extLst>
              <a:ext uri="{FF2B5EF4-FFF2-40B4-BE49-F238E27FC236}">
                <a16:creationId xmlns:a16="http://schemas.microsoft.com/office/drawing/2014/main" id="{D9D283A7-8006-4085-9C8C-CD69FBA9BE3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298472">
            <a:off x="364739" y="1269726"/>
            <a:ext cx="444371" cy="444371"/>
          </a:xfrm>
          <a:prstGeom prst="rect">
            <a:avLst/>
          </a:prstGeom>
        </p:spPr>
      </p:pic>
      <p:pic>
        <p:nvPicPr>
          <p:cNvPr id="33" name="Graphique 69" descr="Déverrouiller">
            <a:extLst>
              <a:ext uri="{FF2B5EF4-FFF2-40B4-BE49-F238E27FC236}">
                <a16:creationId xmlns:a16="http://schemas.microsoft.com/office/drawing/2014/main" id="{92371A32-625C-426A-96C7-C4E91BB83C38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0706038">
            <a:off x="463563" y="1709050"/>
            <a:ext cx="624147" cy="624147"/>
          </a:xfrm>
          <a:prstGeom prst="rect">
            <a:avLst/>
          </a:prstGeom>
        </p:spPr>
      </p:pic>
      <p:pic>
        <p:nvPicPr>
          <p:cNvPr id="34" name="Graphique 9" descr="Pièces">
            <a:extLst>
              <a:ext uri="{FF2B5EF4-FFF2-40B4-BE49-F238E27FC236}">
                <a16:creationId xmlns:a16="http://schemas.microsoft.com/office/drawing/2014/main" id="{E75AF935-9A2F-4096-A34E-076B6802F6C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32192" y="1659430"/>
            <a:ext cx="624147" cy="624147"/>
          </a:xfrm>
          <a:prstGeom prst="rect">
            <a:avLst/>
          </a:prstGeom>
        </p:spPr>
      </p:pic>
      <p:pic>
        <p:nvPicPr>
          <p:cNvPr id="35" name="Graphique 56" descr="Déverrouiller">
            <a:extLst>
              <a:ext uri="{FF2B5EF4-FFF2-40B4-BE49-F238E27FC236}">
                <a16:creationId xmlns:a16="http://schemas.microsoft.com/office/drawing/2014/main" id="{9F94BFD8-F27C-4B9C-8243-F21354A689E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0157902">
            <a:off x="9928255" y="681049"/>
            <a:ext cx="363614" cy="363614"/>
          </a:xfrm>
          <a:prstGeom prst="rect">
            <a:avLst/>
          </a:prstGeom>
        </p:spPr>
      </p:pic>
      <p:pic>
        <p:nvPicPr>
          <p:cNvPr id="39" name="Graphique 57" descr="Déverrouiller">
            <a:extLst>
              <a:ext uri="{FF2B5EF4-FFF2-40B4-BE49-F238E27FC236}">
                <a16:creationId xmlns:a16="http://schemas.microsoft.com/office/drawing/2014/main" id="{2E91CB1B-E6ED-4D9F-B039-AFAF5116540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907926">
            <a:off x="9173902" y="672060"/>
            <a:ext cx="349451" cy="349451"/>
          </a:xfrm>
          <a:prstGeom prst="rect">
            <a:avLst/>
          </a:prstGeom>
        </p:spPr>
      </p:pic>
      <p:pic>
        <p:nvPicPr>
          <p:cNvPr id="40" name="Graphique 59" descr="Déverrouiller">
            <a:extLst>
              <a:ext uri="{FF2B5EF4-FFF2-40B4-BE49-F238E27FC236}">
                <a16:creationId xmlns:a16="http://schemas.microsoft.com/office/drawing/2014/main" id="{8A4E41A9-F979-43A7-B9DC-3193C29A28A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3115857">
            <a:off x="9863891" y="1111377"/>
            <a:ext cx="450556" cy="450556"/>
          </a:xfrm>
          <a:prstGeom prst="rect">
            <a:avLst/>
          </a:prstGeom>
        </p:spPr>
      </p:pic>
      <p:pic>
        <p:nvPicPr>
          <p:cNvPr id="41" name="Graphique 60" descr="Déverrouiller">
            <a:extLst>
              <a:ext uri="{FF2B5EF4-FFF2-40B4-BE49-F238E27FC236}">
                <a16:creationId xmlns:a16="http://schemas.microsoft.com/office/drawing/2014/main" id="{06F18B9A-F0A9-4235-A619-3AAA0D87532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9349057">
            <a:off x="9428204" y="1109891"/>
            <a:ext cx="203728" cy="203728"/>
          </a:xfrm>
          <a:prstGeom prst="rect">
            <a:avLst/>
          </a:prstGeom>
        </p:spPr>
      </p:pic>
      <p:pic>
        <p:nvPicPr>
          <p:cNvPr id="42" name="Graphique 61" descr="Déverrouiller">
            <a:extLst>
              <a:ext uri="{FF2B5EF4-FFF2-40B4-BE49-F238E27FC236}">
                <a16:creationId xmlns:a16="http://schemas.microsoft.com/office/drawing/2014/main" id="{6ECFF2D1-A850-4F84-9A1F-5823C6BAEA6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907926">
            <a:off x="9516342" y="577978"/>
            <a:ext cx="570825" cy="570825"/>
          </a:xfrm>
          <a:prstGeom prst="rect">
            <a:avLst/>
          </a:prstGeom>
        </p:spPr>
      </p:pic>
      <p:pic>
        <p:nvPicPr>
          <p:cNvPr id="43" name="Graphique 72" descr="Déverrouiller">
            <a:extLst>
              <a:ext uri="{FF2B5EF4-FFF2-40B4-BE49-F238E27FC236}">
                <a16:creationId xmlns:a16="http://schemas.microsoft.com/office/drawing/2014/main" id="{F910E4D2-89D9-4DBE-B801-868BAAF23A6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7016726">
            <a:off x="8980916" y="854537"/>
            <a:ext cx="301027" cy="301027"/>
          </a:xfrm>
          <a:prstGeom prst="rect">
            <a:avLst/>
          </a:prstGeom>
        </p:spPr>
      </p:pic>
      <p:pic>
        <p:nvPicPr>
          <p:cNvPr id="44" name="Graphique 74" descr="Déverrouiller">
            <a:extLst>
              <a:ext uri="{FF2B5EF4-FFF2-40B4-BE49-F238E27FC236}">
                <a16:creationId xmlns:a16="http://schemas.microsoft.com/office/drawing/2014/main" id="{1D71F14F-C479-459E-B94F-AE2C0171314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907926">
            <a:off x="9268800" y="1689481"/>
            <a:ext cx="570825" cy="570825"/>
          </a:xfrm>
          <a:prstGeom prst="rect">
            <a:avLst/>
          </a:prstGeom>
        </p:spPr>
      </p:pic>
      <p:pic>
        <p:nvPicPr>
          <p:cNvPr id="45" name="Graphique 75" descr="Déverrouiller">
            <a:extLst>
              <a:ext uri="{FF2B5EF4-FFF2-40B4-BE49-F238E27FC236}">
                <a16:creationId xmlns:a16="http://schemas.microsoft.com/office/drawing/2014/main" id="{8101F5E9-1CB4-4DD1-BEAF-75CC5FF2144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6200000">
            <a:off x="9819038" y="1886310"/>
            <a:ext cx="370549" cy="370549"/>
          </a:xfrm>
          <a:prstGeom prst="rect">
            <a:avLst/>
          </a:prstGeom>
        </p:spPr>
      </p:pic>
      <p:pic>
        <p:nvPicPr>
          <p:cNvPr id="46" name="Graphique 77" descr="Pièces">
            <a:extLst>
              <a:ext uri="{FF2B5EF4-FFF2-40B4-BE49-F238E27FC236}">
                <a16:creationId xmlns:a16="http://schemas.microsoft.com/office/drawing/2014/main" id="{732584FB-CD61-46D5-BD6A-936AE88CF78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20583" y="1274175"/>
            <a:ext cx="570825" cy="570825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5345905" y="2633364"/>
            <a:ext cx="47979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Gotham Narrow Bold" pitchFamily="2" charset="0"/>
              </a:rPr>
              <a:t>Diamond OA journals in the world</a:t>
            </a:r>
            <a:endParaRPr lang="en-GB" sz="2400" dirty="0">
              <a:latin typeface="Gotham Narrow Bold" pitchFamily="2" charset="0"/>
            </a:endParaRPr>
          </a:p>
          <a:p>
            <a:r>
              <a:rPr lang="en-GB" sz="1400" dirty="0" smtClean="0">
                <a:latin typeface="Gotham Narrow Medium" pitchFamily="2" charset="0"/>
              </a:rPr>
              <a:t>The </a:t>
            </a:r>
            <a:r>
              <a:rPr lang="en-GB" sz="1400" dirty="0">
                <a:latin typeface="Gotham Narrow Medium" pitchFamily="2" charset="0"/>
              </a:rPr>
              <a:t>Diamond OA model </a:t>
            </a:r>
            <a:r>
              <a:rPr lang="en-GB" sz="1400" dirty="0" smtClean="0">
                <a:latin typeface="Gotham Narrow Medium" pitchFamily="2" charset="0"/>
              </a:rPr>
              <a:t>has existed for decades, and is popular </a:t>
            </a:r>
            <a:r>
              <a:rPr lang="en-GB" sz="1400" dirty="0">
                <a:latin typeface="Gotham Narrow Medium" pitchFamily="2" charset="0"/>
              </a:rPr>
              <a:t>in regions with limited funding (Latin America, </a:t>
            </a:r>
            <a:r>
              <a:rPr lang="en-GB" sz="1400" dirty="0" smtClean="0">
                <a:latin typeface="Gotham Narrow Medium" pitchFamily="2" charset="0"/>
              </a:rPr>
              <a:t>and Eastern </a:t>
            </a:r>
            <a:r>
              <a:rPr lang="en-GB" sz="1400" dirty="0">
                <a:latin typeface="Gotham Narrow Medium" pitchFamily="2" charset="0"/>
              </a:rPr>
              <a:t>Europe) where </a:t>
            </a:r>
            <a:r>
              <a:rPr lang="en-GB" sz="1400" dirty="0" smtClean="0">
                <a:latin typeface="Gotham Narrow Medium" pitchFamily="2" charset="0"/>
              </a:rPr>
              <a:t>APC-funded OA </a:t>
            </a:r>
            <a:r>
              <a:rPr lang="en-GB" sz="1400" dirty="0">
                <a:latin typeface="Gotham Narrow Medium" pitchFamily="2" charset="0"/>
              </a:rPr>
              <a:t>is </a:t>
            </a:r>
            <a:r>
              <a:rPr lang="en-GB" sz="1400" dirty="0" smtClean="0">
                <a:latin typeface="Gotham Narrow Medium" pitchFamily="2" charset="0"/>
              </a:rPr>
              <a:t>unaffordable.</a:t>
            </a:r>
            <a:endParaRPr lang="en-GB" sz="1400" dirty="0">
              <a:latin typeface="Gotham Narrow Medium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Gotham Narrow Medium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10" y="12163131"/>
            <a:ext cx="754753" cy="7547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749" y="12167689"/>
            <a:ext cx="745742" cy="7457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2" y="12156897"/>
            <a:ext cx="713940" cy="7139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51" y="12147004"/>
            <a:ext cx="756054" cy="7560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16" y="8008410"/>
            <a:ext cx="1066465" cy="48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2556" r="96889">
                        <a14:foregroundMark x1="2556" y1="46000" x2="2556" y2="46000"/>
                        <a14:foregroundMark x1="18778" y1="47400" x2="18778" y2="47400"/>
                        <a14:foregroundMark x1="18778" y1="58800" x2="18778" y2="58800"/>
                        <a14:foregroundMark x1="24000" y1="53600" x2="24000" y2="53600"/>
                        <a14:foregroundMark x1="29111" y1="49000" x2="29111" y2="49000"/>
                        <a14:foregroundMark x1="34000" y1="50000" x2="34000" y2="50000"/>
                        <a14:foregroundMark x1="41222" y1="50000" x2="41222" y2="50000"/>
                        <a14:foregroundMark x1="48556" y1="49600" x2="48556" y2="49600"/>
                        <a14:foregroundMark x1="48556" y1="58800" x2="48556" y2="58800"/>
                        <a14:foregroundMark x1="54000" y1="53000" x2="54000" y2="53000"/>
                        <a14:foregroundMark x1="57667" y1="48200" x2="57667" y2="48200"/>
                        <a14:foregroundMark x1="64889" y1="47800" x2="64889" y2="47800"/>
                        <a14:foregroundMark x1="70000" y1="48200" x2="70000" y2="48200"/>
                        <a14:foregroundMark x1="75889" y1="47400" x2="75889" y2="47400"/>
                        <a14:foregroundMark x1="79556" y1="46400" x2="79556" y2="46400"/>
                        <a14:foregroundMark x1="84000" y1="47800" x2="84000" y2="47800"/>
                        <a14:foregroundMark x1="86778" y1="48200" x2="86778" y2="48200"/>
                        <a14:foregroundMark x1="84000" y1="58000" x2="84000" y2="58000"/>
                        <a14:foregroundMark x1="75667" y1="58000" x2="75667" y2="58000"/>
                        <a14:foregroundMark x1="93889" y1="47200" x2="93889" y2="47200"/>
                        <a14:foregroundMark x1="96889" y1="52600" x2="96889" y2="52600"/>
                        <a14:backgroundMark x1="52222" y1="22000" x2="52222" y2="22000"/>
                        <a14:backgroundMark x1="6000" y1="24800" x2="6000" y2="24800"/>
                        <a14:backgroundMark x1="59889" y1="46400" x2="59889" y2="46400"/>
                        <a14:backgroundMark x1="88778" y1="46800" x2="88778" y2="4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21" y="8922750"/>
            <a:ext cx="1176419" cy="6535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9982" b="89834" l="1875" r="98438">
                        <a14:foregroundMark x1="1979" y1="62847" x2="1979" y2="62847"/>
                        <a14:foregroundMark x1="2500" y1="44547" x2="2500" y2="44547"/>
                        <a14:foregroundMark x1="11354" y1="46026" x2="11354" y2="46026"/>
                        <a14:foregroundMark x1="11354" y1="28835" x2="11354" y2="28835"/>
                        <a14:foregroundMark x1="21250" y1="27726" x2="21250" y2="27726"/>
                        <a14:foregroundMark x1="23854" y1="58410" x2="23854" y2="58410"/>
                        <a14:foregroundMark x1="25313" y1="44547" x2="25313" y2="44547"/>
                        <a14:foregroundMark x1="29167" y1="46211" x2="29167" y2="46211"/>
                        <a14:foregroundMark x1="35729" y1="44917" x2="35729" y2="44917"/>
                        <a14:foregroundMark x1="35313" y1="39926" x2="35313" y2="39926"/>
                        <a14:foregroundMark x1="38125" y1="45471" x2="38125" y2="45471"/>
                        <a14:foregroundMark x1="42708" y1="45471" x2="42708" y2="45471"/>
                        <a14:foregroundMark x1="48750" y1="44362" x2="48750" y2="44362"/>
                        <a14:foregroundMark x1="54479" y1="47135" x2="54479" y2="47135"/>
                        <a14:foregroundMark x1="59688" y1="44732" x2="59688" y2="44732"/>
                        <a14:foregroundMark x1="62604" y1="45841" x2="62604" y2="45841"/>
                        <a14:foregroundMark x1="62500" y1="39926" x2="62500" y2="39926"/>
                        <a14:foregroundMark x1="64792" y1="44177" x2="64792" y2="44177"/>
                        <a14:foregroundMark x1="69896" y1="44362" x2="69896" y2="44362"/>
                        <a14:foregroundMark x1="75729" y1="42884" x2="75729" y2="42884"/>
                        <a14:foregroundMark x1="79792" y1="42514" x2="79792" y2="42514"/>
                        <a14:foregroundMark x1="23750" y1="55453" x2="23750" y2="55453"/>
                        <a14:foregroundMark x1="28958" y1="59519" x2="28958" y2="59519"/>
                        <a14:foregroundMark x1="33750" y1="59150" x2="33750" y2="59150"/>
                        <a14:foregroundMark x1="33438" y1="55638" x2="33438" y2="55638"/>
                        <a14:foregroundMark x1="35625" y1="60259" x2="35625" y2="60259"/>
                        <a14:foregroundMark x1="40729" y1="59704" x2="40729" y2="59704"/>
                        <a14:foregroundMark x1="45104" y1="60074" x2="45104" y2="60074"/>
                        <a14:foregroundMark x1="49583" y1="60813" x2="49583" y2="60813"/>
                        <a14:foregroundMark x1="56875" y1="59150" x2="56875" y2="59150"/>
                        <a14:foregroundMark x1="61042" y1="60259" x2="61042" y2="60259"/>
                        <a14:foregroundMark x1="66146" y1="60813" x2="66146" y2="60813"/>
                        <a14:foregroundMark x1="70938" y1="59704" x2="70938" y2="59704"/>
                        <a14:foregroundMark x1="75729" y1="60628" x2="75729" y2="60628"/>
                        <a14:foregroundMark x1="80729" y1="62477" x2="80729" y2="62477"/>
                        <a14:foregroundMark x1="85938" y1="61368" x2="85938" y2="61368"/>
                        <a14:foregroundMark x1="88750" y1="61922" x2="88750" y2="61922"/>
                        <a14:foregroundMark x1="89063" y1="55823" x2="89063" y2="55823"/>
                        <a14:foregroundMark x1="91563" y1="58965" x2="91563" y2="58965"/>
                        <a14:foregroundMark x1="95938" y1="59335" x2="95938" y2="59335"/>
                        <a14:foregroundMark x1="98438" y1="58595" x2="98438" y2="58595"/>
                        <a14:backgroundMark x1="45000" y1="23845" x2="45000" y2="23845"/>
                        <a14:backgroundMark x1="29688" y1="4436" x2="29688" y2="4436"/>
                        <a14:backgroundMark x1="66354" y1="45841" x2="66354" y2="45841"/>
                        <a14:backgroundMark x1="55833" y1="47320" x2="55833" y2="47320"/>
                        <a14:backgroundMark x1="49583" y1="43808" x2="49583" y2="43808"/>
                        <a14:backgroundMark x1="62708" y1="60813" x2="62708" y2="60813"/>
                        <a14:backgroundMark x1="50833" y1="59704" x2="50833" y2="59704"/>
                        <a14:backgroundMark x1="37188" y1="59704" x2="37188" y2="59704"/>
                        <a14:backgroundMark x1="77292" y1="61183" x2="77292" y2="61183"/>
                        <a14:backgroundMark x1="75938" y1="47135" x2="75938" y2="47135"/>
                        <a14:backgroundMark x1="92604" y1="61922" x2="92604" y2="61922"/>
                        <a14:backgroundMark x1="82188" y1="62847" x2="82188" y2="62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68" y="8709251"/>
            <a:ext cx="1145583" cy="64558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861879" y="936932"/>
            <a:ext cx="6959793" cy="1236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89529" y="1044735"/>
            <a:ext cx="7395126" cy="95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18" dirty="0" smtClean="0">
                <a:solidFill>
                  <a:schemeClr val="accent1"/>
                </a:solidFill>
                <a:latin typeface="Gotham Narrow Ultra" pitchFamily="2" charset="0"/>
              </a:rPr>
              <a:t>Diamond Open Access</a:t>
            </a:r>
          </a:p>
          <a:p>
            <a:pPr algn="ctr"/>
            <a:r>
              <a:rPr lang="en-GB" sz="2000" dirty="0" smtClean="0">
                <a:solidFill>
                  <a:schemeClr val="accent1"/>
                </a:solidFill>
                <a:latin typeface="Gotham Narrow Bold" pitchFamily="2" charset="0"/>
              </a:rPr>
              <a:t>A better model for scholarly publishing?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7492">
            <a:off x="7998014" y="1163190"/>
            <a:ext cx="532342" cy="8316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10000" b="90000" l="10000" r="90000">
                        <a14:foregroundMark x1="50667" y1="43556" x2="50667" y2="43556"/>
                        <a14:foregroundMark x1="35556" y1="43556" x2="35556" y2="43556"/>
                        <a14:foregroundMark x1="31556" y1="28889" x2="31556" y2="28889"/>
                        <a14:foregroundMark x1="49778" y1="28889" x2="49778" y2="28889"/>
                        <a14:foregroundMark x1="74222" y1="27556" x2="74222" y2="27556"/>
                        <a14:foregroundMark x1="71111" y1="43111" x2="71111" y2="43111"/>
                        <a14:backgroundMark x1="21333" y1="16889" x2="21333" y2="16889"/>
                        <a14:backgroundMark x1="23556" y1="72444" x2="23556" y2="72444"/>
                        <a14:backgroundMark x1="74222" y1="72000" x2="74222" y2="72000"/>
                        <a14:backgroundMark x1="82222" y1="16889" x2="82222" y2="1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6892">
            <a:off x="1981671" y="1006251"/>
            <a:ext cx="1236908" cy="12369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250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1364</TotalTime>
  <Words>446</Words>
  <Application>Microsoft Office PowerPoint</Application>
  <PresentationFormat>Custom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Narrow Bold</vt:lpstr>
      <vt:lpstr>Gotham Narrow Medium</vt:lpstr>
      <vt:lpstr>Gotham Narrow Thin</vt:lpstr>
      <vt:lpstr>Gotham Narrow Ultra</vt:lpstr>
      <vt:lpstr>Office Theme</vt:lpstr>
      <vt:lpstr>PowerPoint Presentation</vt:lpstr>
    </vt:vector>
  </TitlesOfParts>
  <Company>IHEID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Guillaume Pasquier</dc:creator>
  <cp:lastModifiedBy>Guillaume Pasquier</cp:lastModifiedBy>
  <cp:revision>101</cp:revision>
  <cp:lastPrinted>2023-10-17T15:59:33Z</cp:lastPrinted>
  <dcterms:created xsi:type="dcterms:W3CDTF">2023-09-28T11:22:23Z</dcterms:created>
  <dcterms:modified xsi:type="dcterms:W3CDTF">2023-10-27T14:38:44Z</dcterms:modified>
</cp:coreProperties>
</file>