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64" r:id="rId1"/>
  </p:sldMasterIdLst>
  <p:notesMasterIdLst>
    <p:notesMasterId r:id="rId31"/>
  </p:notesMasterIdLst>
  <p:handoutMasterIdLst>
    <p:handoutMasterId r:id="rId32"/>
  </p:handoutMasterIdLst>
  <p:sldIdLst>
    <p:sldId id="330" r:id="rId2"/>
    <p:sldId id="340" r:id="rId3"/>
    <p:sldId id="331" r:id="rId4"/>
    <p:sldId id="339" r:id="rId5"/>
    <p:sldId id="336" r:id="rId6"/>
    <p:sldId id="343" r:id="rId7"/>
    <p:sldId id="337" r:id="rId8"/>
    <p:sldId id="332" r:id="rId9"/>
    <p:sldId id="342" r:id="rId10"/>
    <p:sldId id="345" r:id="rId11"/>
    <p:sldId id="346" r:id="rId12"/>
    <p:sldId id="347" r:id="rId13"/>
    <p:sldId id="348" r:id="rId14"/>
    <p:sldId id="352" r:id="rId15"/>
    <p:sldId id="354" r:id="rId16"/>
    <p:sldId id="353" r:id="rId17"/>
    <p:sldId id="349" r:id="rId18"/>
    <p:sldId id="344" r:id="rId19"/>
    <p:sldId id="350" r:id="rId20"/>
    <p:sldId id="351" r:id="rId21"/>
    <p:sldId id="261" r:id="rId22"/>
    <p:sldId id="262" r:id="rId23"/>
    <p:sldId id="263" r:id="rId24"/>
    <p:sldId id="264" r:id="rId25"/>
    <p:sldId id="265" r:id="rId26"/>
    <p:sldId id="266" r:id="rId27"/>
    <p:sldId id="355" r:id="rId28"/>
    <p:sldId id="341" r:id="rId29"/>
    <p:sldId id="358" r:id="rId30"/>
  </p:sldIdLst>
  <p:sldSz cx="9144000" cy="5143500" type="screen16x9"/>
  <p:notesSz cx="6881813" cy="10002838"/>
  <p:defaultTextStyle>
    <a:defPPr>
      <a:defRPr lang="de-CH"/>
    </a:defPPr>
    <a:lvl1pPr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1pPr>
    <a:lvl2pPr marL="457189"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2pPr>
    <a:lvl3pPr marL="914377"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3pPr>
    <a:lvl4pPr marL="1371566"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4pPr>
    <a:lvl5pPr marL="1828754"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5pPr>
    <a:lvl6pPr marL="2285943" algn="l" defTabSz="457189" rtl="0" eaLnBrk="1" latinLnBrk="0" hangingPunct="1">
      <a:defRPr sz="1600" kern="1200">
        <a:solidFill>
          <a:schemeClr val="tx1"/>
        </a:solidFill>
        <a:latin typeface="Arial" charset="0"/>
        <a:ea typeface="ヒラギノ角ゴ Pro W3" charset="0"/>
        <a:cs typeface="ヒラギノ角ゴ Pro W3" charset="0"/>
      </a:defRPr>
    </a:lvl6pPr>
    <a:lvl7pPr marL="2743131" algn="l" defTabSz="457189" rtl="0" eaLnBrk="1" latinLnBrk="0" hangingPunct="1">
      <a:defRPr sz="1600" kern="1200">
        <a:solidFill>
          <a:schemeClr val="tx1"/>
        </a:solidFill>
        <a:latin typeface="Arial" charset="0"/>
        <a:ea typeface="ヒラギノ角ゴ Pro W3" charset="0"/>
        <a:cs typeface="ヒラギノ角ゴ Pro W3" charset="0"/>
      </a:defRPr>
    </a:lvl7pPr>
    <a:lvl8pPr marL="3200320" algn="l" defTabSz="457189" rtl="0" eaLnBrk="1" latinLnBrk="0" hangingPunct="1">
      <a:defRPr sz="1600" kern="1200">
        <a:solidFill>
          <a:schemeClr val="tx1"/>
        </a:solidFill>
        <a:latin typeface="Arial" charset="0"/>
        <a:ea typeface="ヒラギノ角ゴ Pro W3" charset="0"/>
        <a:cs typeface="ヒラギノ角ゴ Pro W3" charset="0"/>
      </a:defRPr>
    </a:lvl8pPr>
    <a:lvl9pPr marL="3657509" algn="l" defTabSz="457189" rtl="0" eaLnBrk="1" latinLnBrk="0" hangingPunct="1">
      <a:defRPr sz="16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668" userDrawn="1">
          <p15:clr>
            <a:srgbClr val="A4A3A4"/>
          </p15:clr>
        </p15:guide>
        <p15:guide id="2" orient="horz" pos="634" userDrawn="1">
          <p15:clr>
            <a:srgbClr val="A4A3A4"/>
          </p15:clr>
        </p15:guide>
        <p15:guide id="3" orient="horz" pos="2845" userDrawn="1">
          <p15:clr>
            <a:srgbClr val="A4A3A4"/>
          </p15:clr>
        </p15:guide>
        <p15:guide id="4" orient="horz" pos="838" userDrawn="1">
          <p15:clr>
            <a:srgbClr val="A4A3A4"/>
          </p15:clr>
        </p15:guide>
        <p15:guide id="5" orient="horz" pos="140" userDrawn="1">
          <p15:clr>
            <a:srgbClr val="A4A3A4"/>
          </p15:clr>
        </p15:guide>
        <p15:guide id="6" orient="horz" pos="378" userDrawn="1">
          <p15:clr>
            <a:srgbClr val="A4A3A4"/>
          </p15:clr>
        </p15:guide>
        <p15:guide id="7" orient="horz" pos="3117" userDrawn="1">
          <p15:clr>
            <a:srgbClr val="A4A3A4"/>
          </p15:clr>
        </p15:guide>
        <p15:guide id="9" pos="657" userDrawn="1">
          <p15:clr>
            <a:srgbClr val="A4A3A4"/>
          </p15:clr>
        </p15:guide>
        <p15:guide id="10" pos="5534" userDrawn="1">
          <p15:clr>
            <a:srgbClr val="A4A3A4"/>
          </p15:clr>
        </p15:guide>
        <p15:guide id="11" pos="521" userDrawn="1">
          <p15:clr>
            <a:srgbClr val="A4A3A4"/>
          </p15:clr>
        </p15:guide>
        <p15:guide id="12" pos="385" userDrawn="1">
          <p15:clr>
            <a:srgbClr val="A4A3A4"/>
          </p15:clr>
        </p15:guide>
        <p15:guide id="13" pos="1315" userDrawn="1">
          <p15:clr>
            <a:srgbClr val="A4A3A4"/>
          </p15:clr>
        </p15:guide>
        <p15:guide id="14" pos="3039" userDrawn="1">
          <p15:clr>
            <a:srgbClr val="A4A3A4"/>
          </p15:clr>
        </p15:guide>
        <p15:guide id="15" pos="3152" userDrawn="1">
          <p15:clr>
            <a:srgbClr val="A4A3A4"/>
          </p15:clr>
        </p15:guide>
      </p15:sldGuideLst>
    </p:ext>
    <p:ext uri="{2D200454-40CA-4A62-9FC3-DE9A4176ACB9}">
      <p15:notesGuideLst xmlns:p15="http://schemas.microsoft.com/office/powerpoint/2012/main">
        <p15:guide id="1" orient="horz" pos="3150">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00"/>
    <a:srgbClr val="FFFFFF"/>
    <a:srgbClr val="808080"/>
    <a:srgbClr val="000000"/>
    <a:srgbClr val="FDCA00"/>
    <a:srgbClr val="EF5B00"/>
    <a:srgbClr val="C50006"/>
    <a:srgbClr val="7C204E"/>
    <a:srgbClr val="003B6E"/>
    <a:srgbClr val="1974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11" autoAdjust="0"/>
    <p:restoredTop sz="92517" autoAdjust="0"/>
  </p:normalViewPr>
  <p:slideViewPr>
    <p:cSldViewPr snapToObjects="1">
      <p:cViewPr>
        <p:scale>
          <a:sx n="126" d="100"/>
          <a:sy n="126" d="100"/>
        </p:scale>
        <p:origin x="848" y="696"/>
      </p:cViewPr>
      <p:guideLst>
        <p:guide orient="horz" pos="668"/>
        <p:guide orient="horz" pos="634"/>
        <p:guide orient="horz" pos="2845"/>
        <p:guide orient="horz" pos="838"/>
        <p:guide orient="horz" pos="140"/>
        <p:guide orient="horz" pos="378"/>
        <p:guide orient="horz" pos="3117"/>
        <p:guide pos="657"/>
        <p:guide pos="5534"/>
        <p:guide pos="521"/>
        <p:guide pos="385"/>
        <p:guide pos="1315"/>
        <p:guide pos="3039"/>
        <p:guide pos="31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141" d="100"/>
          <a:sy n="141" d="100"/>
        </p:scale>
        <p:origin x="5616" y="200"/>
      </p:cViewPr>
      <p:guideLst>
        <p:guide orient="horz" pos="3150"/>
        <p:guide pos="216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82649" cy="500583"/>
          </a:xfrm>
          <a:prstGeom prst="rect">
            <a:avLst/>
          </a:prstGeom>
          <a:noFill/>
          <a:ln w="9525">
            <a:noFill/>
            <a:miter lim="800000"/>
            <a:headEnd/>
            <a:tailEnd/>
          </a:ln>
          <a:effectLst/>
        </p:spPr>
        <p:txBody>
          <a:bodyPr vert="horz" wrap="square" lIns="96478" tIns="48240" rIns="96478" bIns="48240" numCol="1" anchor="t" anchorCtr="0" compatLnSpc="1">
            <a:prstTxWarp prst="textNoShape">
              <a:avLst/>
            </a:prstTxWarp>
          </a:bodyPr>
          <a:lstStyle>
            <a:lvl1pPr defTabSz="964838">
              <a:spcBef>
                <a:spcPct val="0"/>
              </a:spcBef>
              <a:defRPr sz="1200" baseline="30000">
                <a:latin typeface="Times" charset="0"/>
                <a:ea typeface="ヒラギノ角ゴ Pro W3" charset="-128"/>
                <a:cs typeface="ヒラギノ角ゴ Pro W3" charset="-128"/>
              </a:defRPr>
            </a:lvl1pPr>
          </a:lstStyle>
          <a:p>
            <a:pPr>
              <a:defRPr/>
            </a:pPr>
            <a:endParaRPr lang="en-GB" dirty="0">
              <a:latin typeface="+mn-lt"/>
            </a:endParaRPr>
          </a:p>
        </p:txBody>
      </p:sp>
      <p:sp>
        <p:nvSpPr>
          <p:cNvPr id="118787" name="Rectangle 3"/>
          <p:cNvSpPr>
            <a:spLocks noGrp="1" noChangeArrowheads="1"/>
          </p:cNvSpPr>
          <p:nvPr>
            <p:ph type="dt" sz="quarter" idx="1"/>
          </p:nvPr>
        </p:nvSpPr>
        <p:spPr bwMode="auto">
          <a:xfrm>
            <a:off x="3899164" y="0"/>
            <a:ext cx="2982649" cy="500583"/>
          </a:xfrm>
          <a:prstGeom prst="rect">
            <a:avLst/>
          </a:prstGeom>
          <a:noFill/>
          <a:ln w="9525">
            <a:noFill/>
            <a:miter lim="800000"/>
            <a:headEnd/>
            <a:tailEnd/>
          </a:ln>
          <a:effectLst/>
        </p:spPr>
        <p:txBody>
          <a:bodyPr vert="horz" wrap="square" lIns="96478" tIns="48240" rIns="96478" bIns="48240" numCol="1" anchor="t" anchorCtr="0" compatLnSpc="1">
            <a:prstTxWarp prst="textNoShape">
              <a:avLst/>
            </a:prstTxWarp>
          </a:bodyPr>
          <a:lstStyle>
            <a:lvl1pPr algn="r" defTabSz="964838">
              <a:spcBef>
                <a:spcPct val="0"/>
              </a:spcBef>
              <a:defRPr sz="1200" baseline="30000">
                <a:latin typeface="Times" charset="0"/>
                <a:ea typeface="ヒラギノ角ゴ Pro W3" charset="-128"/>
                <a:cs typeface="ヒラギノ角ゴ Pro W3" charset="-128"/>
              </a:defRPr>
            </a:lvl1pPr>
          </a:lstStyle>
          <a:p>
            <a:pPr>
              <a:defRPr/>
            </a:pPr>
            <a:endParaRPr lang="en-GB" dirty="0">
              <a:latin typeface="+mn-lt"/>
            </a:endParaRPr>
          </a:p>
        </p:txBody>
      </p:sp>
      <p:sp>
        <p:nvSpPr>
          <p:cNvPr id="118788" name="Rectangle 4"/>
          <p:cNvSpPr>
            <a:spLocks noGrp="1" noChangeArrowheads="1"/>
          </p:cNvSpPr>
          <p:nvPr>
            <p:ph type="ftr" sz="quarter" idx="2"/>
          </p:nvPr>
        </p:nvSpPr>
        <p:spPr bwMode="auto">
          <a:xfrm>
            <a:off x="0" y="9502255"/>
            <a:ext cx="2982649" cy="500583"/>
          </a:xfrm>
          <a:prstGeom prst="rect">
            <a:avLst/>
          </a:prstGeom>
          <a:noFill/>
          <a:ln w="9525">
            <a:noFill/>
            <a:miter lim="800000"/>
            <a:headEnd/>
            <a:tailEnd/>
          </a:ln>
          <a:effectLst/>
        </p:spPr>
        <p:txBody>
          <a:bodyPr vert="horz" wrap="square" lIns="96478" tIns="48240" rIns="96478" bIns="48240" numCol="1" anchor="b" anchorCtr="0" compatLnSpc="1">
            <a:prstTxWarp prst="textNoShape">
              <a:avLst/>
            </a:prstTxWarp>
          </a:bodyPr>
          <a:lstStyle>
            <a:lvl1pPr defTabSz="964838">
              <a:spcBef>
                <a:spcPct val="0"/>
              </a:spcBef>
              <a:defRPr sz="1200" baseline="30000">
                <a:latin typeface="Times" charset="0"/>
                <a:ea typeface="ヒラギノ角ゴ Pro W3" charset="-128"/>
                <a:cs typeface="ヒラギノ角ゴ Pro W3" charset="-128"/>
              </a:defRPr>
            </a:lvl1pPr>
          </a:lstStyle>
          <a:p>
            <a:pPr>
              <a:defRPr/>
            </a:pPr>
            <a:endParaRPr lang="en-GB" dirty="0">
              <a:latin typeface="+mn-lt"/>
            </a:endParaRPr>
          </a:p>
        </p:txBody>
      </p:sp>
      <p:sp>
        <p:nvSpPr>
          <p:cNvPr id="118789" name="Rectangle 5"/>
          <p:cNvSpPr>
            <a:spLocks noGrp="1" noChangeArrowheads="1"/>
          </p:cNvSpPr>
          <p:nvPr>
            <p:ph type="sldNum" sz="quarter" idx="3"/>
          </p:nvPr>
        </p:nvSpPr>
        <p:spPr bwMode="auto">
          <a:xfrm>
            <a:off x="3899164" y="9502255"/>
            <a:ext cx="2982649" cy="500583"/>
          </a:xfrm>
          <a:prstGeom prst="rect">
            <a:avLst/>
          </a:prstGeom>
          <a:noFill/>
          <a:ln w="9525">
            <a:noFill/>
            <a:miter lim="800000"/>
            <a:headEnd/>
            <a:tailEnd/>
          </a:ln>
          <a:effectLst/>
        </p:spPr>
        <p:txBody>
          <a:bodyPr vert="horz" wrap="square" lIns="96478" tIns="48240" rIns="96478" bIns="48240" numCol="1" anchor="b" anchorCtr="0" compatLnSpc="1">
            <a:prstTxWarp prst="textNoShape">
              <a:avLst/>
            </a:prstTxWarp>
          </a:bodyPr>
          <a:lstStyle>
            <a:lvl1pPr algn="r" defTabSz="964838">
              <a:spcBef>
                <a:spcPct val="0"/>
              </a:spcBef>
              <a:defRPr sz="1200" baseline="30000">
                <a:latin typeface="Times" charset="0"/>
              </a:defRPr>
            </a:lvl1pPr>
          </a:lstStyle>
          <a:p>
            <a:pPr>
              <a:defRPr/>
            </a:pPr>
            <a:fld id="{630A188E-C926-984B-863C-48B251A81B15}" type="slidenum">
              <a:rPr lang="en-GB">
                <a:latin typeface="+mn-lt"/>
              </a:rPr>
              <a:pPr>
                <a:defRPr/>
              </a:pPr>
              <a:t>‹#›</a:t>
            </a:fld>
            <a:endParaRPr lang="en-GB" dirty="0">
              <a:latin typeface="+mn-lt"/>
            </a:endParaRPr>
          </a:p>
        </p:txBody>
      </p:sp>
    </p:spTree>
    <p:extLst>
      <p:ext uri="{BB962C8B-B14F-4D97-AF65-F5344CB8AC3E}">
        <p14:creationId xmlns:p14="http://schemas.microsoft.com/office/powerpoint/2010/main" val="28959942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82649" cy="500583"/>
          </a:xfrm>
          <a:prstGeom prst="rect">
            <a:avLst/>
          </a:prstGeom>
          <a:noFill/>
          <a:ln w="9525">
            <a:noFill/>
            <a:miter lim="800000"/>
            <a:headEnd/>
            <a:tailEnd/>
          </a:ln>
          <a:effectLst/>
        </p:spPr>
        <p:txBody>
          <a:bodyPr vert="horz" wrap="square" lIns="96478" tIns="48240" rIns="96478" bIns="48240" numCol="1" anchor="t" anchorCtr="0" compatLnSpc="1">
            <a:prstTxWarp prst="textNoShape">
              <a:avLst/>
            </a:prstTxWarp>
          </a:bodyPr>
          <a:lstStyle>
            <a:lvl1pPr defTabSz="964838">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122883" name="Rectangle 3"/>
          <p:cNvSpPr>
            <a:spLocks noGrp="1" noChangeArrowheads="1"/>
          </p:cNvSpPr>
          <p:nvPr>
            <p:ph type="dt" idx="1"/>
          </p:nvPr>
        </p:nvSpPr>
        <p:spPr bwMode="auto">
          <a:xfrm>
            <a:off x="3899164" y="0"/>
            <a:ext cx="2982649" cy="500583"/>
          </a:xfrm>
          <a:prstGeom prst="rect">
            <a:avLst/>
          </a:prstGeom>
          <a:noFill/>
          <a:ln w="9525">
            <a:noFill/>
            <a:miter lim="800000"/>
            <a:headEnd/>
            <a:tailEnd/>
          </a:ln>
          <a:effectLst/>
        </p:spPr>
        <p:txBody>
          <a:bodyPr vert="horz" wrap="square" lIns="96478" tIns="48240" rIns="96478" bIns="48240" numCol="1" anchor="t" anchorCtr="0" compatLnSpc="1">
            <a:prstTxWarp prst="textNoShape">
              <a:avLst/>
            </a:prstTxWarp>
          </a:bodyPr>
          <a:lstStyle>
            <a:lvl1pPr algn="r" defTabSz="964838">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7172" name="Rectangle 4"/>
          <p:cNvSpPr>
            <a:spLocks noGrp="1" noRot="1" noChangeAspect="1" noChangeArrowheads="1" noTextEdit="1"/>
          </p:cNvSpPr>
          <p:nvPr>
            <p:ph type="sldImg" idx="2"/>
          </p:nvPr>
        </p:nvSpPr>
        <p:spPr bwMode="auto">
          <a:xfrm>
            <a:off x="109538" y="750888"/>
            <a:ext cx="6667500" cy="3751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885" name="Rectangle 5"/>
          <p:cNvSpPr>
            <a:spLocks noGrp="1" noChangeArrowheads="1"/>
          </p:cNvSpPr>
          <p:nvPr>
            <p:ph type="body" sz="quarter" idx="3"/>
          </p:nvPr>
        </p:nvSpPr>
        <p:spPr bwMode="auto">
          <a:xfrm>
            <a:off x="918282" y="4752009"/>
            <a:ext cx="5045250" cy="449995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p:txBody>
      </p:sp>
      <p:sp>
        <p:nvSpPr>
          <p:cNvPr id="122886" name="Rectangle 6"/>
          <p:cNvSpPr>
            <a:spLocks noGrp="1" noChangeArrowheads="1"/>
          </p:cNvSpPr>
          <p:nvPr>
            <p:ph type="ftr" sz="quarter" idx="4"/>
          </p:nvPr>
        </p:nvSpPr>
        <p:spPr bwMode="auto">
          <a:xfrm>
            <a:off x="0" y="9502255"/>
            <a:ext cx="2982649" cy="500583"/>
          </a:xfrm>
          <a:prstGeom prst="rect">
            <a:avLst/>
          </a:prstGeom>
          <a:noFill/>
          <a:ln w="9525">
            <a:noFill/>
            <a:miter lim="800000"/>
            <a:headEnd/>
            <a:tailEnd/>
          </a:ln>
          <a:effectLst/>
        </p:spPr>
        <p:txBody>
          <a:bodyPr vert="horz" wrap="square" lIns="96478" tIns="48240" rIns="96478" bIns="48240" numCol="1" anchor="b" anchorCtr="0" compatLnSpc="1">
            <a:prstTxWarp prst="textNoShape">
              <a:avLst/>
            </a:prstTxWarp>
          </a:bodyPr>
          <a:lstStyle>
            <a:lvl1pPr defTabSz="964838">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122887" name="Rectangle 7"/>
          <p:cNvSpPr>
            <a:spLocks noGrp="1" noChangeArrowheads="1"/>
          </p:cNvSpPr>
          <p:nvPr>
            <p:ph type="sldNum" sz="quarter" idx="5"/>
          </p:nvPr>
        </p:nvSpPr>
        <p:spPr bwMode="auto">
          <a:xfrm>
            <a:off x="3899164" y="9502255"/>
            <a:ext cx="2982649" cy="500583"/>
          </a:xfrm>
          <a:prstGeom prst="rect">
            <a:avLst/>
          </a:prstGeom>
          <a:noFill/>
          <a:ln w="9525">
            <a:noFill/>
            <a:miter lim="800000"/>
            <a:headEnd/>
            <a:tailEnd/>
          </a:ln>
          <a:effectLst/>
        </p:spPr>
        <p:txBody>
          <a:bodyPr vert="horz" wrap="square" lIns="96478" tIns="48240" rIns="96478" bIns="48240" numCol="1" anchor="b" anchorCtr="0" compatLnSpc="1">
            <a:prstTxWarp prst="textNoShape">
              <a:avLst/>
            </a:prstTxWarp>
          </a:bodyPr>
          <a:lstStyle>
            <a:lvl1pPr algn="r" defTabSz="964838">
              <a:spcBef>
                <a:spcPct val="0"/>
              </a:spcBef>
              <a:defRPr sz="1000" baseline="0">
                <a:latin typeface="+mn-lt"/>
              </a:defRPr>
            </a:lvl1pPr>
          </a:lstStyle>
          <a:p>
            <a:pPr>
              <a:defRPr/>
            </a:pPr>
            <a:fld id="{EC696245-F065-0B47-B74E-D5003861FD61}" type="slidenum">
              <a:rPr lang="de-DE" smtClean="0"/>
              <a:pPr>
                <a:defRPr/>
              </a:pPr>
              <a:t>‹#›</a:t>
            </a:fld>
            <a:endParaRPr lang="de-DE" dirty="0"/>
          </a:p>
        </p:txBody>
      </p:sp>
    </p:spTree>
    <p:extLst>
      <p:ext uri="{BB962C8B-B14F-4D97-AF65-F5344CB8AC3E}">
        <p14:creationId xmlns:p14="http://schemas.microsoft.com/office/powerpoint/2010/main" val="761473846"/>
      </p:ext>
    </p:extLst>
  </p:cSld>
  <p:clrMap bg1="lt1" tx1="dk1" bg2="lt2" tx2="dk2" accent1="accent1" accent2="accent2" accent3="accent3" accent4="accent4" accent5="accent5" accent6="accent6" hlink="hlink" folHlink="folHlink"/>
  <p:hf sldNum="0" hdr="0" ftr="0" dt="0"/>
  <p:notesStyle>
    <a:lvl1pPr marL="90486" indent="-90486" algn="l" rtl="0" eaLnBrk="0" fontAlgn="base" hangingPunct="0">
      <a:spcBef>
        <a:spcPts val="0"/>
      </a:spcBef>
      <a:spcAft>
        <a:spcPct val="0"/>
      </a:spcAft>
      <a:buFont typeface="Arial" panose="020B0604020202020204" pitchFamily="34" charset="0"/>
      <a:buChar char="•"/>
      <a:defRPr sz="1000" kern="1200" baseline="0">
        <a:solidFill>
          <a:schemeClr val="tx1"/>
        </a:solidFill>
        <a:latin typeface="+mn-lt"/>
        <a:ea typeface="ヒラギノ角ゴ Pro W3" pitchFamily="-108" charset="-128"/>
        <a:cs typeface="ヒラギノ角ゴ Pro W3" pitchFamily="-108" charset="-128"/>
      </a:defRPr>
    </a:lvl1pPr>
    <a:lvl2pPr marL="180970" indent="-92072"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ヒラギノ角ゴ Pro W3" charset="-128"/>
        <a:cs typeface="ヒラギノ角ゴ Pro W3" charset="0"/>
      </a:defRPr>
    </a:lvl2pPr>
    <a:lvl3pPr marL="266693" indent="-85723"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ＭＳ Ｐゴシック" charset="-128"/>
        <a:cs typeface="ＭＳ Ｐゴシック" charset="-128"/>
      </a:defRPr>
    </a:lvl3pPr>
    <a:lvl4pPr marL="357179" indent="-90486"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ＭＳ Ｐゴシック" charset="-128"/>
        <a:cs typeface="ＭＳ Ｐゴシック" charset="-128"/>
      </a:defRPr>
    </a:lvl4pPr>
    <a:lvl5pPr marL="447663" indent="-90486"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ヒラギノ角ゴ Pro W3" pitchFamily="-112" charset="-128"/>
        <a:cs typeface="ＭＳ Ｐゴシック" charset="0"/>
      </a:defRPr>
    </a:lvl5pPr>
    <a:lvl6pPr marL="538149" indent="-90486" algn="l" defTabSz="457189" rtl="0" eaLnBrk="1" latinLnBrk="0" hangingPunct="1">
      <a:buFont typeface="Symbol" panose="05050102010706020507" pitchFamily="18" charset="2"/>
      <a:buChar char="-"/>
      <a:defRPr sz="1000" kern="1200" baseline="0">
        <a:solidFill>
          <a:schemeClr val="tx1"/>
        </a:solidFill>
        <a:latin typeface="+mn-lt"/>
        <a:ea typeface="+mn-ea"/>
        <a:cs typeface="Arial" panose="020B0604020202020204" pitchFamily="34" charset="0"/>
      </a:defRPr>
    </a:lvl6pPr>
    <a:lvl7pPr marL="628635" indent="-90486" algn="l" defTabSz="457189"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7pPr>
    <a:lvl8pPr marL="719121" indent="-90486" algn="l" defTabSz="457189"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8pPr>
    <a:lvl9pPr marL="806431" indent="-88898" algn="l" defTabSz="457189"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https://commons.wikimedia.org/wiki/File:FAIR_data_principles.jpg. CC-BY-SA</a:t>
            </a:r>
            <a:endParaRPr lang="en-CH" b="1" dirty="0"/>
          </a:p>
        </p:txBody>
      </p:sp>
    </p:spTree>
    <p:extLst>
      <p:ext uri="{BB962C8B-B14F-4D97-AF65-F5344CB8AC3E}">
        <p14:creationId xmlns:p14="http://schemas.microsoft.com/office/powerpoint/2010/main" val="153019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www.atlassian.com</a:t>
            </a:r>
            <a:r>
              <a:rPr lang="en-US" dirty="0"/>
              <a:t>/git/tutorials/comparing-workflows/</a:t>
            </a:r>
            <a:r>
              <a:rPr lang="en-US" dirty="0" err="1"/>
              <a:t>gitflow</a:t>
            </a:r>
            <a:r>
              <a:rPr lang="en-US" dirty="0"/>
              <a:t>-workflow</a:t>
            </a:r>
          </a:p>
        </p:txBody>
      </p:sp>
    </p:spTree>
    <p:extLst>
      <p:ext uri="{BB962C8B-B14F-4D97-AF65-F5344CB8AC3E}">
        <p14:creationId xmlns:p14="http://schemas.microsoft.com/office/powerpoint/2010/main" val="3239384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109538" y="750888"/>
            <a:ext cx="6667500" cy="37512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p6:notes"/>
          <p:cNvSpPr txBox="1">
            <a:spLocks noGrp="1"/>
          </p:cNvSpPr>
          <p:nvPr>
            <p:ph type="body" idx="1"/>
          </p:nvPr>
        </p:nvSpPr>
        <p:spPr>
          <a:xfrm>
            <a:off x="918282" y="4752009"/>
            <a:ext cx="5045250" cy="4499955"/>
          </a:xfrm>
          <a:prstGeom prst="rect">
            <a:avLst/>
          </a:prstGeom>
          <a:noFill/>
          <a:ln>
            <a:noFill/>
          </a:ln>
        </p:spPr>
        <p:txBody>
          <a:bodyPr spcFirstLastPara="1" wrap="square" lIns="0" tIns="0" rIns="0" bIns="0" anchor="t" anchorCtr="0">
            <a:noAutofit/>
          </a:bodyPr>
          <a:lstStyle/>
          <a:p>
            <a:pPr marL="90486" lvl="0" indent="-90486" algn="l" rtl="0">
              <a:spcBef>
                <a:spcPts val="0"/>
              </a:spcBef>
              <a:spcAft>
                <a:spcPts val="0"/>
              </a:spcAft>
              <a:buClr>
                <a:schemeClr val="dk1"/>
              </a:buClr>
              <a:buSzPts val="1000"/>
              <a:buChar char="•"/>
            </a:pPr>
            <a:r>
              <a:rPr lang="en-US"/>
              <a:t>26 participants</a:t>
            </a:r>
            <a:endParaRPr/>
          </a:p>
          <a:p>
            <a:pPr marL="90486" lvl="0" indent="-90486" algn="l" rtl="0">
              <a:spcBef>
                <a:spcPts val="0"/>
              </a:spcBef>
              <a:spcAft>
                <a:spcPts val="0"/>
              </a:spcAft>
              <a:buClr>
                <a:schemeClr val="dk1"/>
              </a:buClr>
              <a:buSzPts val="1000"/>
              <a:buChar char="•"/>
            </a:pPr>
            <a:r>
              <a:rPr lang="en-US"/>
              <a:t>Possibly missing:</a:t>
            </a:r>
            <a:endParaRPr/>
          </a:p>
          <a:p>
            <a:pPr marL="180970" marR="0" lvl="1" indent="-92072" algn="l" rtl="0">
              <a:lnSpc>
                <a:spcPct val="100000"/>
              </a:lnSpc>
              <a:spcBef>
                <a:spcPts val="0"/>
              </a:spcBef>
              <a:spcAft>
                <a:spcPts val="0"/>
              </a:spcAft>
              <a:buClr>
                <a:schemeClr val="dk1"/>
              </a:buClr>
              <a:buSzPts val="1000"/>
              <a:buFont typeface="Noto Sans Symbols"/>
              <a:buChar char="−"/>
            </a:pPr>
            <a:r>
              <a:rPr lang="en-US"/>
              <a:t>UNIBAS </a:t>
            </a:r>
            <a:r>
              <a:rPr lang="en-US" sz="1800">
                <a:latin typeface="Arial"/>
                <a:ea typeface="Arial"/>
                <a:cs typeface="Arial"/>
                <a:sym typeface="Arial"/>
              </a:rPr>
              <a:t>Markus Dürrenberger (Nano Imaging Lab), Ben Engel (Prof., Biozentrum), Marcus Wyss </a:t>
            </a:r>
            <a:endParaRPr/>
          </a:p>
          <a:p>
            <a:pPr marL="180970" marR="0" lvl="1" indent="-92072" algn="l" rtl="0">
              <a:lnSpc>
                <a:spcPct val="100000"/>
              </a:lnSpc>
              <a:spcBef>
                <a:spcPts val="0"/>
              </a:spcBef>
              <a:spcAft>
                <a:spcPts val="0"/>
              </a:spcAft>
              <a:buClr>
                <a:schemeClr val="dk1"/>
              </a:buClr>
              <a:buSzPts val="1000"/>
              <a:buFont typeface="Noto Sans Symbols"/>
              <a:buChar char="−"/>
            </a:pPr>
            <a:r>
              <a:rPr lang="en-US"/>
              <a:t>UNIBE: </a:t>
            </a:r>
            <a:r>
              <a:rPr lang="en-US" sz="1800">
                <a:latin typeface="Arial"/>
                <a:ea typeface="Arial"/>
                <a:cs typeface="Arial"/>
                <a:sym typeface="Arial"/>
              </a:rPr>
              <a:t>Wanda Kukulski (Prof., DCI-Bern), Dimitrios Fotiadis (Inst. Biochem. &amp; Mol. Medicine), </a:t>
            </a:r>
            <a:r>
              <a:rPr lang="en-US" sz="1800" i="1">
                <a:latin typeface="Arial"/>
                <a:ea typeface="Arial"/>
                <a:cs typeface="Arial"/>
                <a:sym typeface="Arial"/>
              </a:rPr>
              <a:t>Beat Haenni </a:t>
            </a:r>
            <a:r>
              <a:rPr lang="en-US" sz="1800">
                <a:latin typeface="Arial"/>
                <a:ea typeface="Arial"/>
                <a:cs typeface="Arial"/>
                <a:sym typeface="Arial"/>
              </a:rPr>
              <a:t>(EM lab head)</a:t>
            </a:r>
            <a:endParaRPr/>
          </a:p>
          <a:p>
            <a:pPr marL="180970" marR="0" lvl="1" indent="-114300" algn="l" rtl="0">
              <a:lnSpc>
                <a:spcPct val="100000"/>
              </a:lnSpc>
              <a:spcBef>
                <a:spcPts val="0"/>
              </a:spcBef>
              <a:spcAft>
                <a:spcPts val="0"/>
              </a:spcAft>
              <a:buClr>
                <a:schemeClr val="dk1"/>
              </a:buClr>
              <a:buSzPts val="1800"/>
              <a:buFont typeface="Noto Sans Symbols"/>
              <a:buChar char="−"/>
            </a:pPr>
            <a:r>
              <a:rPr lang="en-US" sz="1800">
                <a:latin typeface="Arial"/>
                <a:ea typeface="Arial"/>
                <a:cs typeface="Arial"/>
                <a:sym typeface="Arial"/>
              </a:rPr>
              <a:t>UNIGE: Paul Guichard (Prof., DCI-Geneva) </a:t>
            </a:r>
            <a:endParaRPr/>
          </a:p>
          <a:p>
            <a:pPr marL="180970" marR="0" lvl="1" indent="-114300" algn="l" rtl="0">
              <a:lnSpc>
                <a:spcPct val="100000"/>
              </a:lnSpc>
              <a:spcBef>
                <a:spcPts val="0"/>
              </a:spcBef>
              <a:spcAft>
                <a:spcPts val="0"/>
              </a:spcAft>
              <a:buClr>
                <a:schemeClr val="dk1"/>
              </a:buClr>
              <a:buSzPts val="1800"/>
              <a:buFont typeface="Noto Sans Symbols"/>
              <a:buChar char="−"/>
            </a:pPr>
            <a:r>
              <a:rPr lang="en-US" sz="1800">
                <a:latin typeface="Arial"/>
                <a:ea typeface="Arial"/>
                <a:cs typeface="Arial"/>
                <a:sym typeface="Arial"/>
              </a:rPr>
              <a:t>UNIZH: Raimund Dutzler (Prof., Dep. Biochem.), Ohad Medalia (Prof., Dep. Biochem.), </a:t>
            </a:r>
            <a:r>
              <a:rPr lang="en-US" sz="1800" i="1">
                <a:latin typeface="Arial"/>
                <a:ea typeface="Arial"/>
                <a:cs typeface="Arial"/>
                <a:sym typeface="Arial"/>
              </a:rPr>
              <a:t>Urs Ziegler </a:t>
            </a:r>
            <a:r>
              <a:rPr lang="en-US" sz="1800">
                <a:latin typeface="Arial"/>
                <a:ea typeface="Arial"/>
                <a:cs typeface="Arial"/>
                <a:sym typeface="Arial"/>
              </a:rPr>
              <a:t>(Cent. F. Microsc. &amp; Image Analysis), </a:t>
            </a:r>
            <a:r>
              <a:rPr lang="en-US" sz="1800" i="1">
                <a:latin typeface="Arial"/>
                <a:ea typeface="Arial"/>
                <a:cs typeface="Arial"/>
                <a:sym typeface="Arial"/>
              </a:rPr>
              <a:t>Andres Käch </a:t>
            </a:r>
            <a:r>
              <a:rPr lang="en-US" sz="1800">
                <a:latin typeface="Arial"/>
                <a:ea typeface="Arial"/>
                <a:cs typeface="Arial"/>
                <a:sym typeface="Arial"/>
              </a:rPr>
              <a:t>(Cent. F. Microsc. &amp; Image Analysis) </a:t>
            </a:r>
            <a:endParaRPr/>
          </a:p>
          <a:p>
            <a:pPr marL="180970" marR="0" lvl="1" indent="-28571" algn="l" rtl="0">
              <a:lnSpc>
                <a:spcPct val="100000"/>
              </a:lnSpc>
              <a:spcBef>
                <a:spcPts val="0"/>
              </a:spcBef>
              <a:spcAft>
                <a:spcPts val="0"/>
              </a:spcAft>
              <a:buClr>
                <a:schemeClr val="dk1"/>
              </a:buClr>
              <a:buSzPts val="1000"/>
              <a:buFont typeface="Noto Sans Symbols"/>
              <a:buNone/>
            </a:pPr>
            <a:endParaRPr/>
          </a:p>
          <a:p>
            <a:pPr marL="180970" marR="0" lvl="1" indent="-28571" algn="l" rtl="0">
              <a:lnSpc>
                <a:spcPct val="100000"/>
              </a:lnSpc>
              <a:spcBef>
                <a:spcPts val="0"/>
              </a:spcBef>
              <a:spcAft>
                <a:spcPts val="0"/>
              </a:spcAft>
              <a:buClr>
                <a:schemeClr val="dk1"/>
              </a:buClr>
              <a:buSzPts val="1000"/>
              <a:buFont typeface="Noto Sans Symbols"/>
              <a:buNone/>
            </a:pPr>
            <a:endParaRPr/>
          </a:p>
          <a:p>
            <a:pPr marL="180970" lvl="1" indent="-28571" algn="l" rtl="0">
              <a:spcBef>
                <a:spcPts val="0"/>
              </a:spcBef>
              <a:spcAft>
                <a:spcPts val="0"/>
              </a:spcAft>
              <a:buClr>
                <a:schemeClr val="dk1"/>
              </a:buClr>
              <a:buSzPts val="10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918282" y="4752009"/>
            <a:ext cx="5045250" cy="449995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69" name="Google Shape;169;p7:notes"/>
          <p:cNvSpPr>
            <a:spLocks noGrp="1" noRot="1" noChangeAspect="1"/>
          </p:cNvSpPr>
          <p:nvPr>
            <p:ph type="sldImg" idx="2"/>
          </p:nvPr>
        </p:nvSpPr>
        <p:spPr>
          <a:xfrm>
            <a:off x="109538" y="750888"/>
            <a:ext cx="6667500" cy="3751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918282" y="4752009"/>
            <a:ext cx="5045250" cy="449995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76" name="Google Shape;176;p8:notes"/>
          <p:cNvSpPr>
            <a:spLocks noGrp="1" noRot="1" noChangeAspect="1"/>
          </p:cNvSpPr>
          <p:nvPr>
            <p:ph type="sldImg" idx="2"/>
          </p:nvPr>
        </p:nvSpPr>
        <p:spPr>
          <a:xfrm>
            <a:off x="109538" y="750888"/>
            <a:ext cx="6667500" cy="3751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918282" y="4752009"/>
            <a:ext cx="5045250" cy="449995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85" name="Google Shape;185;p9:notes"/>
          <p:cNvSpPr>
            <a:spLocks noGrp="1" noRot="1" noChangeAspect="1"/>
          </p:cNvSpPr>
          <p:nvPr>
            <p:ph type="sldImg" idx="2"/>
          </p:nvPr>
        </p:nvSpPr>
        <p:spPr>
          <a:xfrm>
            <a:off x="109538" y="750888"/>
            <a:ext cx="6667500" cy="3751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918282" y="4752009"/>
            <a:ext cx="5045250" cy="449995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109538" y="750888"/>
            <a:ext cx="6667500" cy="3751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txBox="1">
            <a:spLocks noGrp="1"/>
          </p:cNvSpPr>
          <p:nvPr>
            <p:ph type="body" idx="1"/>
          </p:nvPr>
        </p:nvSpPr>
        <p:spPr>
          <a:xfrm>
            <a:off x="918282" y="4752009"/>
            <a:ext cx="5045250" cy="449995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04" name="Google Shape;204;p11:notes"/>
          <p:cNvSpPr>
            <a:spLocks noGrp="1" noRot="1" noChangeAspect="1"/>
          </p:cNvSpPr>
          <p:nvPr>
            <p:ph type="sldImg" idx="2"/>
          </p:nvPr>
        </p:nvSpPr>
        <p:spPr>
          <a:xfrm>
            <a:off x="109538" y="750888"/>
            <a:ext cx="6667500" cy="3751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2" descr="U:\20160506_PSI_Luftbild_0292.jpg"/>
          <p:cNvPicPr>
            <a:picLocks noChangeArrowheads="1"/>
          </p:cNvPicPr>
          <p:nvPr userDrawn="1"/>
        </p:nvPicPr>
        <p:blipFill rotWithShape="1">
          <a:blip r:embed="rId2">
            <a:extLst>
              <a:ext uri="{28A0092B-C50C-407E-A947-70E740481C1C}">
                <a14:useLocalDpi xmlns:a14="http://schemas.microsoft.com/office/drawing/2010/main" val="0"/>
              </a:ext>
            </a:extLst>
          </a:blip>
          <a:srcRect l="-139" t="13866" r="1" b="14431"/>
          <a:stretch/>
        </p:blipFill>
        <p:spPr bwMode="auto">
          <a:xfrm>
            <a:off x="3260542" y="195488"/>
            <a:ext cx="5055885" cy="2376262"/>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bwMode="auto">
          <a:xfrm>
            <a:off x="-2" y="195487"/>
            <a:ext cx="3152960" cy="2376263"/>
          </a:xfrm>
          <a:prstGeom prst="rect">
            <a:avLst/>
          </a:prstGeom>
          <a:solidFill>
            <a:srgbClr val="E5E5E5"/>
          </a:solidFill>
          <a:ln w="9525" cap="flat" cmpd="sng" algn="ctr">
            <a:noFill/>
            <a:prstDash val="solid"/>
            <a:round/>
            <a:headEnd type="none" w="med" len="med"/>
            <a:tailEnd type="none" w="med" len="med"/>
          </a:ln>
          <a:effectLst/>
        </p:spPr>
        <p:txBody>
          <a:bodyPr/>
          <a:lstStyle/>
          <a:p>
            <a:pPr>
              <a:spcBef>
                <a:spcPct val="0"/>
              </a:spcBef>
              <a:defRPr/>
            </a:pPr>
            <a:endParaRPr lang="de-DE" sz="2400" dirty="0">
              <a:ln>
                <a:solidFill>
                  <a:srgbClr val="FFFFFF"/>
                </a:solidFill>
              </a:ln>
              <a:latin typeface="Times" charset="0"/>
            </a:endParaRPr>
          </a:p>
        </p:txBody>
      </p:sp>
      <p:pic>
        <p:nvPicPr>
          <p:cNvPr id="5" name="Bild 24" descr="PSI-Logo_narrow_30k.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830263" y="411523"/>
            <a:ext cx="1220400" cy="43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15"/>
          <p:cNvSpPr>
            <a:spLocks noChangeArrowheads="1"/>
          </p:cNvSpPr>
          <p:nvPr userDrawn="1"/>
        </p:nvSpPr>
        <p:spPr bwMode="auto">
          <a:xfrm>
            <a:off x="828012" y="4531500"/>
            <a:ext cx="612000" cy="612000"/>
          </a:xfrm>
          <a:prstGeom prst="rect">
            <a:avLst/>
          </a:prstGeom>
          <a:solidFill>
            <a:srgbClr val="B9B9B9"/>
          </a:solidFill>
          <a:ln>
            <a:noFill/>
          </a:ln>
        </p:spPr>
        <p:txBody>
          <a:bodyPr/>
          <a:lstStyle/>
          <a:p>
            <a:pPr>
              <a:spcBef>
                <a:spcPct val="0"/>
              </a:spcBef>
            </a:pPr>
            <a:endParaRPr lang="de-DE" sz="2400" dirty="0">
              <a:latin typeface="Times" charset="0"/>
            </a:endParaRPr>
          </a:p>
        </p:txBody>
      </p:sp>
      <p:sp>
        <p:nvSpPr>
          <p:cNvPr id="1027" name="Rectangle 8"/>
          <p:cNvSpPr>
            <a:spLocks noGrp="1" noChangeArrowheads="1"/>
          </p:cNvSpPr>
          <p:nvPr>
            <p:ph type="title" hasCustomPrompt="1"/>
          </p:nvPr>
        </p:nvSpPr>
        <p:spPr>
          <a:xfrm>
            <a:off x="814399" y="3273828"/>
            <a:ext cx="7969249" cy="810090"/>
          </a:xfrm>
        </p:spPr>
        <p:txBody>
          <a:bodyPr/>
          <a:lstStyle>
            <a:lvl1pPr>
              <a:lnSpc>
                <a:spcPct val="100000"/>
              </a:lnSpc>
              <a:defRPr sz="2500">
                <a:solidFill>
                  <a:srgbClr val="686868"/>
                </a:solidFill>
                <a:latin typeface="Georgia" charset="0"/>
                <a:ea typeface="ヒラギノ角ゴ Pro W3" charset="0"/>
              </a:defRPr>
            </a:lvl1pPr>
          </a:lstStyle>
          <a:p>
            <a:pPr lvl="0"/>
            <a:r>
              <a:rPr lang="en-GB" noProof="0" dirty="0"/>
              <a:t>Insert the title of your </a:t>
            </a:r>
            <a:br>
              <a:rPr lang="en-GB" noProof="0" dirty="0"/>
            </a:br>
            <a:r>
              <a:rPr lang="en-GB" noProof="0" dirty="0"/>
              <a:t>presentation here</a:t>
            </a:r>
          </a:p>
        </p:txBody>
      </p:sp>
      <p:sp>
        <p:nvSpPr>
          <p:cNvPr id="69649" name="Rectangle 17"/>
          <p:cNvSpPr>
            <a:spLocks noGrp="1" noChangeArrowheads="1"/>
          </p:cNvSpPr>
          <p:nvPr>
            <p:ph type="subTitle" sz="quarter" idx="1" hasCustomPrompt="1"/>
          </p:nvPr>
        </p:nvSpPr>
        <p:spPr bwMode="auto">
          <a:xfrm>
            <a:off x="828012" y="2946432"/>
            <a:ext cx="7955637" cy="2733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None/>
              <a:defRPr sz="1500" b="1">
                <a:solidFill>
                  <a:srgbClr val="969696"/>
                </a:solidFill>
                <a:ea typeface="ヒラギノ角ゴ Pro W3" charset="0"/>
              </a:defRPr>
            </a:lvl1pPr>
          </a:lstStyle>
          <a:p>
            <a:r>
              <a:rPr lang="en-GB" noProof="0" dirty="0"/>
              <a:t>First name and name Author  ::  Function  ::  Paul Scherrer Institute</a:t>
            </a:r>
          </a:p>
        </p:txBody>
      </p:sp>
      <p:sp>
        <p:nvSpPr>
          <p:cNvPr id="10" name="Rechteck 1"/>
          <p:cNvSpPr>
            <a:spLocks noChangeArrowheads="1"/>
          </p:cNvSpPr>
          <p:nvPr userDrawn="1"/>
        </p:nvSpPr>
        <p:spPr bwMode="auto">
          <a:xfrm>
            <a:off x="5796136" y="2397447"/>
            <a:ext cx="2520280" cy="174303"/>
          </a:xfrm>
          <a:prstGeom prst="rect">
            <a:avLst/>
          </a:prstGeom>
          <a:solidFill>
            <a:schemeClr val="bg1">
              <a:alpha val="7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spcBef>
                <a:spcPct val="0"/>
              </a:spcBef>
            </a:pPr>
            <a:r>
              <a:rPr lang="de-CH" sz="900" b="1" i="0" kern="0" spc="31" dirty="0">
                <a:solidFill>
                  <a:srgbClr val="505150"/>
                </a:solidFill>
                <a:latin typeface="+mn-lt"/>
                <a:cs typeface="Arial" charset="0"/>
              </a:rPr>
              <a:t>WIR SCHAFFEN WISSEN – HEUTE FÜR MORGEN</a:t>
            </a:r>
          </a:p>
        </p:txBody>
      </p:sp>
      <p:sp>
        <p:nvSpPr>
          <p:cNvPr id="9" name="Rechteck 8"/>
          <p:cNvSpPr/>
          <p:nvPr userDrawn="1"/>
        </p:nvSpPr>
        <p:spPr bwMode="auto">
          <a:xfrm>
            <a:off x="8424000" y="195487"/>
            <a:ext cx="720000" cy="2376263"/>
          </a:xfrm>
          <a:prstGeom prst="rect">
            <a:avLst/>
          </a:prstGeom>
          <a:solidFill>
            <a:srgbClr val="E5E5E5"/>
          </a:solidFill>
          <a:ln w="9525" cap="flat" cmpd="sng" algn="ctr">
            <a:noFill/>
            <a:prstDash val="solid"/>
            <a:round/>
            <a:headEnd type="none" w="med" len="med"/>
            <a:tailEnd type="none" w="med" len="med"/>
          </a:ln>
          <a:effectLst/>
        </p:spPr>
        <p:txBody>
          <a:bodyPr/>
          <a:lstStyle/>
          <a:p>
            <a:pPr>
              <a:spcBef>
                <a:spcPct val="0"/>
              </a:spcBef>
              <a:defRPr/>
            </a:pPr>
            <a:endParaRPr lang="de-DE" sz="2400" dirty="0">
              <a:ln>
                <a:solidFill>
                  <a:srgbClr val="FFFFFF"/>
                </a:solidFill>
              </a:ln>
              <a:latin typeface="Times" charset="0"/>
            </a:endParaRPr>
          </a:p>
        </p:txBody>
      </p:sp>
      <p:sp>
        <p:nvSpPr>
          <p:cNvPr id="12" name="Textplatzhalter 11"/>
          <p:cNvSpPr>
            <a:spLocks noGrp="1"/>
          </p:cNvSpPr>
          <p:nvPr>
            <p:ph type="body" sz="quarter" idx="11" hasCustomPrompt="1"/>
          </p:nvPr>
        </p:nvSpPr>
        <p:spPr>
          <a:xfrm>
            <a:off x="828675" y="4150574"/>
            <a:ext cx="7954963" cy="293383"/>
          </a:xfrm>
        </p:spPr>
        <p:txBody>
          <a:bodyPr/>
          <a:lstStyle>
            <a:lvl1pPr marL="0" indent="0">
              <a:buNone/>
              <a:defRPr sz="1500" b="1">
                <a:solidFill>
                  <a:srgbClr val="969696"/>
                </a:solidFill>
              </a:defRPr>
            </a:lvl1pPr>
            <a:lvl2pPr marL="177790" indent="0">
              <a:buNone/>
              <a:defRPr sz="1500" b="1"/>
            </a:lvl2pPr>
            <a:lvl3pPr marL="355582" indent="0">
              <a:buNone/>
              <a:defRPr sz="1500" b="1"/>
            </a:lvl3pPr>
            <a:lvl4pPr marL="539723" indent="0">
              <a:buNone/>
              <a:defRPr sz="1500" b="1"/>
            </a:lvl4pPr>
            <a:lvl5pPr marL="717514" indent="0">
              <a:buNone/>
              <a:defRPr sz="1500" b="1"/>
            </a:lvl5pPr>
          </a:lstStyle>
          <a:p>
            <a:pPr lvl="0"/>
            <a:r>
              <a:rPr lang="en-GB" noProof="0" dirty="0"/>
              <a:t>Insert the occasion and date of your presentation here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25"/>
        <p:cNvGrpSpPr/>
        <p:nvPr/>
      </p:nvGrpSpPr>
      <p:grpSpPr>
        <a:xfrm>
          <a:off x="0" y="0"/>
          <a:ext cx="0" cy="0"/>
          <a:chOff x="0" y="0"/>
          <a:chExt cx="0" cy="0"/>
        </a:xfrm>
      </p:grpSpPr>
      <p:sp>
        <p:nvSpPr>
          <p:cNvPr id="26" name="Google Shape;26;p18"/>
          <p:cNvSpPr txBox="1">
            <a:spLocks noGrp="1"/>
          </p:cNvSpPr>
          <p:nvPr>
            <p:ph type="body" idx="1"/>
          </p:nvPr>
        </p:nvSpPr>
        <p:spPr>
          <a:xfrm>
            <a:off x="1043000" y="1006082"/>
            <a:ext cx="7742237" cy="3509963"/>
          </a:xfrm>
          <a:prstGeom prst="rect">
            <a:avLst/>
          </a:prstGeom>
          <a:noFill/>
          <a:ln>
            <a:noFill/>
          </a:ln>
        </p:spPr>
        <p:txBody>
          <a:bodyPr spcFirstLastPara="1" wrap="square" lIns="0" tIns="0" rIns="0" bIns="0" anchor="t" anchorCtr="0">
            <a:noAutofit/>
          </a:bodyPr>
          <a:lstStyle>
            <a:lvl1pPr marL="457200" marR="0" lvl="0" indent="-336550" algn="l">
              <a:lnSpc>
                <a:spcPct val="110000"/>
              </a:lnSpc>
              <a:spcBef>
                <a:spcPts val="0"/>
              </a:spcBef>
              <a:spcAft>
                <a:spcPts val="0"/>
              </a:spcAft>
              <a:buClr>
                <a:schemeClr val="dk1"/>
              </a:buClr>
              <a:buSzPts val="1700"/>
              <a:buFont typeface="Arial"/>
              <a:buChar char="•"/>
              <a:defRPr sz="1700">
                <a:latin typeface="Calibri"/>
                <a:ea typeface="Calibri"/>
                <a:cs typeface="Calibri"/>
                <a:sym typeface="Calibri"/>
              </a:defRPr>
            </a:lvl1pPr>
            <a:lvl2pPr marL="914400" marR="0" lvl="1" indent="-336550" algn="l">
              <a:lnSpc>
                <a:spcPct val="110000"/>
              </a:lnSpc>
              <a:spcBef>
                <a:spcPts val="0"/>
              </a:spcBef>
              <a:spcAft>
                <a:spcPts val="0"/>
              </a:spcAft>
              <a:buClr>
                <a:schemeClr val="dk1"/>
              </a:buClr>
              <a:buSzPts val="1700"/>
              <a:buFont typeface="Noto Sans Symbols"/>
              <a:buChar char="−"/>
              <a:defRPr sz="1700">
                <a:latin typeface="Calibri"/>
                <a:ea typeface="Calibri"/>
                <a:cs typeface="Calibri"/>
                <a:sym typeface="Calibri"/>
              </a:defRPr>
            </a:lvl2pPr>
            <a:lvl3pPr marL="1371600" marR="0" lvl="2" indent="-336550" algn="l">
              <a:lnSpc>
                <a:spcPct val="110000"/>
              </a:lnSpc>
              <a:spcBef>
                <a:spcPts val="0"/>
              </a:spcBef>
              <a:spcAft>
                <a:spcPts val="0"/>
              </a:spcAft>
              <a:buClr>
                <a:schemeClr val="dk1"/>
              </a:buClr>
              <a:buSzPts val="1700"/>
              <a:buFont typeface="Noto Sans Symbols"/>
              <a:buChar char="−"/>
              <a:defRPr sz="1700">
                <a:latin typeface="Calibri"/>
                <a:ea typeface="Calibri"/>
                <a:cs typeface="Calibri"/>
                <a:sym typeface="Calibri"/>
              </a:defRPr>
            </a:lvl3pPr>
            <a:lvl4pPr marL="1828800" marR="0" lvl="3" indent="-336550" algn="l">
              <a:lnSpc>
                <a:spcPct val="110000"/>
              </a:lnSpc>
              <a:spcBef>
                <a:spcPts val="0"/>
              </a:spcBef>
              <a:spcAft>
                <a:spcPts val="0"/>
              </a:spcAft>
              <a:buClr>
                <a:schemeClr val="dk1"/>
              </a:buClr>
              <a:buSzPts val="1700"/>
              <a:buFont typeface="Noto Sans Symbols"/>
              <a:buChar char="−"/>
              <a:defRPr sz="1700">
                <a:latin typeface="Calibri"/>
                <a:ea typeface="Calibri"/>
                <a:cs typeface="Calibri"/>
                <a:sym typeface="Calibri"/>
              </a:defRPr>
            </a:lvl4pPr>
            <a:lvl5pPr marL="2286000" marR="0" lvl="4" indent="-336550" algn="l">
              <a:lnSpc>
                <a:spcPct val="110000"/>
              </a:lnSpc>
              <a:spcBef>
                <a:spcPts val="0"/>
              </a:spcBef>
              <a:spcAft>
                <a:spcPts val="0"/>
              </a:spcAft>
              <a:buClr>
                <a:schemeClr val="dk1"/>
              </a:buClr>
              <a:buSzPts val="1700"/>
              <a:buFont typeface="Noto Sans Symbols"/>
              <a:buChar char="−"/>
              <a:defRPr sz="1700">
                <a:latin typeface="Calibri"/>
                <a:ea typeface="Calibri"/>
                <a:cs typeface="Calibri"/>
                <a:sym typeface="Calibri"/>
              </a:defRPr>
            </a:lvl5pPr>
            <a:lvl6pPr marL="2743200" lvl="5" indent="-323850" algn="l">
              <a:lnSpc>
                <a:spcPct val="110000"/>
              </a:lnSpc>
              <a:spcBef>
                <a:spcPts val="0"/>
              </a:spcBef>
              <a:spcAft>
                <a:spcPts val="0"/>
              </a:spcAft>
              <a:buClr>
                <a:schemeClr val="dk1"/>
              </a:buClr>
              <a:buSzPts val="1500"/>
              <a:buFont typeface="Noto Sans Symbols"/>
              <a:buChar char="−"/>
              <a:defRPr sz="1500"/>
            </a:lvl6pPr>
            <a:lvl7pPr marL="3200400" lvl="6" indent="-323850" algn="l">
              <a:lnSpc>
                <a:spcPct val="110000"/>
              </a:lnSpc>
              <a:spcBef>
                <a:spcPts val="0"/>
              </a:spcBef>
              <a:spcAft>
                <a:spcPts val="0"/>
              </a:spcAft>
              <a:buClr>
                <a:schemeClr val="dk1"/>
              </a:buClr>
              <a:buSzPts val="1500"/>
              <a:buFont typeface="Noto Sans Symbols"/>
              <a:buChar char="−"/>
              <a:defRPr sz="1500"/>
            </a:lvl7pPr>
            <a:lvl8pPr marL="3657600" lvl="7" indent="-323850" algn="l">
              <a:lnSpc>
                <a:spcPct val="110000"/>
              </a:lnSpc>
              <a:spcBef>
                <a:spcPts val="0"/>
              </a:spcBef>
              <a:spcAft>
                <a:spcPts val="0"/>
              </a:spcAft>
              <a:buClr>
                <a:schemeClr val="dk1"/>
              </a:buClr>
              <a:buSzPts val="1500"/>
              <a:buFont typeface="Noto Sans Symbols"/>
              <a:buChar char="−"/>
              <a:defRPr sz="1500"/>
            </a:lvl8pPr>
            <a:lvl9pPr marL="4114800" lvl="8" indent="-323850" algn="l">
              <a:lnSpc>
                <a:spcPct val="110000"/>
              </a:lnSpc>
              <a:spcBef>
                <a:spcPts val="0"/>
              </a:spcBef>
              <a:spcAft>
                <a:spcPts val="0"/>
              </a:spcAft>
              <a:buClr>
                <a:schemeClr val="dk1"/>
              </a:buClr>
              <a:buSzPts val="1500"/>
              <a:buFont typeface="Noto Sans Symbols"/>
              <a:buChar char="−"/>
              <a:defRPr sz="1500"/>
            </a:lvl9pPr>
          </a:lstStyle>
          <a:p>
            <a:endParaRPr/>
          </a:p>
        </p:txBody>
      </p:sp>
      <p:sp>
        <p:nvSpPr>
          <p:cNvPr id="27" name="Google Shape;27;p18"/>
          <p:cNvSpPr txBox="1">
            <a:spLocks noGrp="1"/>
          </p:cNvSpPr>
          <p:nvPr>
            <p:ph type="title"/>
          </p:nvPr>
        </p:nvSpPr>
        <p:spPr>
          <a:xfrm>
            <a:off x="2077211" y="216000"/>
            <a:ext cx="6708025" cy="38137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8206312" y="4968000"/>
            <a:ext cx="575742" cy="147638"/>
          </a:xfrm>
          <a:prstGeom prst="rect">
            <a:avLst/>
          </a:prstGeom>
          <a:noFill/>
          <a:ln>
            <a:noFill/>
          </a:ln>
        </p:spPr>
        <p:txBody>
          <a:bodyPr spcFirstLastPara="1" wrap="square" lIns="0" tIns="0" rIns="0" bIns="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r>
              <a:rPr lang="en-US"/>
              <a:t>Page </a:t>
            </a:r>
            <a:fld id="{00000000-1234-1234-1234-123412341234}" type="slidenum">
              <a:rPr lang="en-US"/>
              <a:t>‹#›</a:t>
            </a:fld>
            <a:endParaRPr/>
          </a:p>
        </p:txBody>
      </p:sp>
    </p:spTree>
    <p:extLst>
      <p:ext uri="{BB962C8B-B14F-4D97-AF65-F5344CB8AC3E}">
        <p14:creationId xmlns:p14="http://schemas.microsoft.com/office/powerpoint/2010/main" val="83702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a:lstStyle>
            <a:lvl1pPr marL="177792" marR="0" indent="-177792" algn="l" defTabSz="914354"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sz="1700">
                <a:latin typeface="+mn-lt"/>
              </a:defRPr>
            </a:lvl1pPr>
            <a:lvl2pPr marL="355582"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2pPr>
            <a:lvl3pPr marL="539724" marR="0" indent="-18414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3pPr>
            <a:lvl4pPr marL="717515"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4pPr>
            <a:lvl5pPr marL="895306"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5pPr>
            <a:lvl6pPr marL="1074685" indent="-179380">
              <a:lnSpc>
                <a:spcPct val="110000"/>
              </a:lnSpc>
              <a:buClr>
                <a:schemeClr val="tx1"/>
              </a:buClr>
              <a:buFont typeface="Symbol" panose="05050102010706020507" pitchFamily="18" charset="2"/>
              <a:buChar char="-"/>
              <a:defRPr sz="1500"/>
            </a:lvl6pPr>
            <a:lvl7pPr marL="1257238" indent="-182554">
              <a:lnSpc>
                <a:spcPct val="110000"/>
              </a:lnSpc>
              <a:buFont typeface="Symbol" panose="05050102010706020507" pitchFamily="18" charset="2"/>
              <a:buChar char="-"/>
              <a:defRPr sz="1500"/>
            </a:lvl7pPr>
            <a:lvl8pPr marL="1436616" indent="-179380">
              <a:lnSpc>
                <a:spcPct val="110000"/>
              </a:lnSpc>
              <a:buFont typeface="Symbol" panose="05050102010706020507" pitchFamily="18" charset="2"/>
              <a:buChar char="-"/>
              <a:defRPr sz="1500"/>
            </a:lvl8pPr>
            <a:lvl9pPr marL="1614408" indent="-177792">
              <a:lnSpc>
                <a:spcPct val="110000"/>
              </a:lnSpc>
              <a:buFont typeface="Symbol" panose="05050102010706020507" pitchFamily="18" charset="2"/>
              <a:buChar char="-"/>
              <a:defRPr sz="1500"/>
            </a:lvl9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0" name="Titel 9"/>
          <p:cNvSpPr>
            <a:spLocks noGrp="1"/>
          </p:cNvSpPr>
          <p:nvPr>
            <p:ph type="title" hasCustomPrompt="1"/>
          </p:nvPr>
        </p:nvSpPr>
        <p:spPr>
          <a:xfrm>
            <a:off x="2077211" y="216000"/>
            <a:ext cx="6708025" cy="381375"/>
          </a:xfrm>
        </p:spPr>
        <p:txBody>
          <a:bodyPr/>
          <a:lstStyle>
            <a:lvl1pPr>
              <a:defRPr sz="2400"/>
            </a:lvl1pPr>
          </a:lstStyle>
          <a:p>
            <a:r>
              <a:rPr lang="en-GB" noProof="0" dirty="0">
                <a:effectLst/>
              </a:rPr>
              <a:t>Enter slide title</a:t>
            </a:r>
            <a:endParaRPr lang="en-GB" noProof="0" dirty="0"/>
          </a:p>
        </p:txBody>
      </p:sp>
      <p:sp>
        <p:nvSpPr>
          <p:cNvPr id="14" name="Foliennummernplatzhalter 13"/>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a:t>
            </a:fld>
            <a:endParaRPr lang="de-DE" dirty="0"/>
          </a:p>
        </p:txBody>
      </p:sp>
    </p:spTree>
    <p:extLst>
      <p:ext uri="{BB962C8B-B14F-4D97-AF65-F5344CB8AC3E}">
        <p14:creationId xmlns:p14="http://schemas.microsoft.com/office/powerpoint/2010/main" val="213168188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sp>
        <p:nvSpPr>
          <p:cNvPr id="2" name="Rechteck 1"/>
          <p:cNvSpPr/>
          <p:nvPr userDrawn="1"/>
        </p:nvSpPr>
        <p:spPr bwMode="auto">
          <a:xfrm>
            <a:off x="827100" y="1059664"/>
            <a:ext cx="8066087" cy="3888581"/>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54"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charset="0"/>
            </a:endParaRPr>
          </a:p>
        </p:txBody>
      </p:sp>
      <p:sp>
        <p:nvSpPr>
          <p:cNvPr id="10" name="Titel 9"/>
          <p:cNvSpPr>
            <a:spLocks noGrp="1"/>
          </p:cNvSpPr>
          <p:nvPr>
            <p:ph type="title" hasCustomPrompt="1"/>
          </p:nvPr>
        </p:nvSpPr>
        <p:spPr>
          <a:xfrm>
            <a:off x="2077211" y="216000"/>
            <a:ext cx="6708025" cy="381375"/>
          </a:xfrm>
        </p:spPr>
        <p:txBody>
          <a:bodyPr/>
          <a:lstStyle>
            <a:lvl1pPr>
              <a:defRPr spc="0" baseline="0"/>
            </a:lvl1pPr>
          </a:lstStyle>
          <a:p>
            <a:r>
              <a:rPr lang="en-GB" noProof="0" dirty="0">
                <a:effectLst/>
              </a:rPr>
              <a:t>Enter slide title</a:t>
            </a:r>
            <a:endParaRPr lang="en-GB" dirty="0"/>
          </a:p>
        </p:txBody>
      </p:sp>
      <p:sp>
        <p:nvSpPr>
          <p:cNvPr id="14" name="Foliennummernplatzhalter 13"/>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a:t>
            </a:fld>
            <a:endParaRPr lang="de-DE" dirty="0"/>
          </a:p>
        </p:txBody>
      </p:sp>
      <p:sp>
        <p:nvSpPr>
          <p:cNvPr id="9" name="Inhaltsplatzhalter 7"/>
          <p:cNvSpPr>
            <a:spLocks noGrp="1"/>
          </p:cNvSpPr>
          <p:nvPr>
            <p:ph sz="quarter" idx="13" hasCustomPrompt="1"/>
          </p:nvPr>
        </p:nvSpPr>
        <p:spPr>
          <a:xfrm>
            <a:off x="934841" y="1113586"/>
            <a:ext cx="7885633" cy="3456386"/>
          </a:xfrm>
        </p:spPr>
        <p:txBody>
          <a:bodyPr/>
          <a:lstStyle>
            <a:lvl1pPr marL="177792" marR="0" indent="-177792" algn="l" defTabSz="914354"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sz="1700">
                <a:latin typeface="+mn-lt"/>
              </a:defRPr>
            </a:lvl1pPr>
            <a:lvl2pPr marL="355582"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2pPr>
            <a:lvl3pPr marL="539724" marR="0" indent="-18414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3pPr>
            <a:lvl4pPr marL="717515"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4pPr>
            <a:lvl5pPr marL="895306"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5pPr>
            <a:lvl6pPr marL="1074685" indent="-179380">
              <a:lnSpc>
                <a:spcPct val="110000"/>
              </a:lnSpc>
              <a:buClr>
                <a:schemeClr val="tx1"/>
              </a:buClr>
              <a:buFont typeface="Symbol" panose="05050102010706020507" pitchFamily="18" charset="2"/>
              <a:buChar char="-"/>
              <a:defRPr sz="1500"/>
            </a:lvl6pPr>
            <a:lvl7pPr marL="1257238" indent="-182554">
              <a:lnSpc>
                <a:spcPct val="110000"/>
              </a:lnSpc>
              <a:buFont typeface="Symbol" panose="05050102010706020507" pitchFamily="18" charset="2"/>
              <a:buChar char="-"/>
              <a:defRPr sz="1500"/>
            </a:lvl7pPr>
            <a:lvl8pPr marL="1436616" indent="-179380">
              <a:lnSpc>
                <a:spcPct val="110000"/>
              </a:lnSpc>
              <a:buFont typeface="Symbol" panose="05050102010706020507" pitchFamily="18" charset="2"/>
              <a:buChar char="-"/>
              <a:defRPr sz="1500"/>
            </a:lvl8pPr>
            <a:lvl9pPr marL="1614408" indent="-177792">
              <a:lnSpc>
                <a:spcPct val="110000"/>
              </a:lnSpc>
              <a:buFont typeface="Symbol" panose="05050102010706020507" pitchFamily="18" charset="2"/>
              <a:buChar char="-"/>
              <a:defRPr sz="1500"/>
            </a:lvl9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287839105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s">
    <p:spTree>
      <p:nvGrpSpPr>
        <p:cNvPr id="1" name=""/>
        <p:cNvGrpSpPr/>
        <p:nvPr/>
      </p:nvGrpSpPr>
      <p:grpSpPr>
        <a:xfrm>
          <a:off x="0" y="0"/>
          <a:ext cx="0" cy="0"/>
          <a:chOff x="0" y="0"/>
          <a:chExt cx="0" cy="0"/>
        </a:xfrm>
      </p:grpSpPr>
      <p:sp>
        <p:nvSpPr>
          <p:cNvPr id="11" name="Inhaltsplatzhalter 10"/>
          <p:cNvSpPr>
            <a:spLocks noGrp="1"/>
          </p:cNvSpPr>
          <p:nvPr>
            <p:ph sz="quarter" idx="13" hasCustomPrompt="1"/>
          </p:nvPr>
        </p:nvSpPr>
        <p:spPr>
          <a:xfrm>
            <a:off x="1042993" y="1006081"/>
            <a:ext cx="3781425" cy="3509963"/>
          </a:xfrm>
        </p:spPr>
        <p:txBody>
          <a:bodyPr/>
          <a:lstStyle>
            <a:lvl1pPr marL="177792" indent="-177792">
              <a:buClr>
                <a:schemeClr val="tx1"/>
              </a:buClr>
              <a:buFont typeface="Arial" panose="020B0604020202020204" pitchFamily="34" charset="0"/>
              <a:buChar char="•"/>
              <a:defRPr sz="1700"/>
            </a:lvl1pPr>
            <a:lvl2pPr marL="355582" indent="-177792">
              <a:buSzPct val="100000"/>
              <a:buFont typeface="Symbol" panose="05050102010706020507" pitchFamily="18" charset="2"/>
              <a:buChar char="-"/>
              <a:defRPr sz="1700"/>
            </a:lvl2pPr>
            <a:lvl3pPr marL="539724" indent="-184142">
              <a:buFont typeface="Symbol" panose="05050102010706020507" pitchFamily="18" charset="2"/>
              <a:buChar char="-"/>
              <a:defRPr sz="1700"/>
            </a:lvl3pPr>
            <a:lvl4pPr marL="717515" indent="-177792">
              <a:buFont typeface="Symbol" panose="05050102010706020507" pitchFamily="18" charset="2"/>
              <a:buChar char="-"/>
              <a:defRPr sz="1700"/>
            </a:lvl4pPr>
            <a:lvl5pPr marL="895306" indent="-177792">
              <a:buFont typeface="Symbol" panose="05050102010706020507" pitchFamily="18" charset="2"/>
              <a:buChar char="-"/>
              <a:defRPr sz="1700"/>
            </a:lvl5pPr>
            <a:lvl6pPr marL="1074685" indent="-179380">
              <a:buFont typeface="Symbol" panose="05050102010706020507" pitchFamily="18" charset="2"/>
              <a:buChar char="-"/>
              <a:defRPr sz="1500"/>
            </a:lvl6pPr>
            <a:lvl7pPr marL="1257238" indent="-182554">
              <a:buFont typeface="Symbol" panose="05050102010706020507" pitchFamily="18" charset="2"/>
              <a:buChar char="-"/>
              <a:defRPr sz="1500"/>
            </a:lvl7pPr>
            <a:lvl8pPr marL="1436616" indent="-179380">
              <a:buFont typeface="Symbol" panose="05050102010706020507" pitchFamily="18" charset="2"/>
              <a:buChar char="-"/>
              <a:defRPr sz="1500"/>
            </a:lvl8pPr>
            <a:lvl9pPr marL="1614408" indent="-177792">
              <a:buFont typeface="Symbol" panose="05050102010706020507" pitchFamily="18" charset="2"/>
              <a:buChar char="-"/>
              <a:defRPr sz="1500"/>
            </a:lvl9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5" name="Foliennummernplatzhalter 14"/>
          <p:cNvSpPr>
            <a:spLocks noGrp="1"/>
          </p:cNvSpPr>
          <p:nvPr>
            <p:ph type="sldNum" sz="quarter" idx="17"/>
          </p:nvPr>
        </p:nvSpPr>
        <p:spPr/>
        <p:txBody>
          <a:bodyPr/>
          <a:lstStyle/>
          <a:p>
            <a:pPr algn="r">
              <a:defRPr/>
            </a:pPr>
            <a:r>
              <a:rPr lang="de-DE" dirty="0"/>
              <a:t>Page </a:t>
            </a:r>
            <a:fld id="{EBC07571-3134-BB4B-B83F-1A9FE18D34F3}" type="slidenum">
              <a:rPr lang="de-DE" smtClean="0"/>
              <a:pPr algn="r">
                <a:defRPr/>
              </a:pPr>
              <a:t>‹#›</a:t>
            </a:fld>
            <a:endParaRPr lang="de-DE" dirty="0"/>
          </a:p>
        </p:txBody>
      </p:sp>
      <p:sp>
        <p:nvSpPr>
          <p:cNvPr id="16" name="Titel 15"/>
          <p:cNvSpPr>
            <a:spLocks noGrp="1"/>
          </p:cNvSpPr>
          <p:nvPr>
            <p:ph type="title" hasCustomPrompt="1"/>
          </p:nvPr>
        </p:nvSpPr>
        <p:spPr>
          <a:xfrm>
            <a:off x="2077211" y="216000"/>
            <a:ext cx="6708025" cy="381375"/>
          </a:xfrm>
        </p:spPr>
        <p:txBody>
          <a:bodyPr/>
          <a:lstStyle/>
          <a:p>
            <a:r>
              <a:rPr lang="en-GB" noProof="0" dirty="0">
                <a:effectLst/>
              </a:rPr>
              <a:t>Enter slide title</a:t>
            </a:r>
            <a:endParaRPr lang="en-GB" dirty="0"/>
          </a:p>
        </p:txBody>
      </p:sp>
      <p:sp>
        <p:nvSpPr>
          <p:cNvPr id="8" name="Inhaltsplatzhalter 10"/>
          <p:cNvSpPr>
            <a:spLocks noGrp="1"/>
          </p:cNvSpPr>
          <p:nvPr>
            <p:ph sz="quarter" idx="18" hasCustomPrompt="1"/>
          </p:nvPr>
        </p:nvSpPr>
        <p:spPr>
          <a:xfrm>
            <a:off x="5003806" y="1003406"/>
            <a:ext cx="3781425" cy="3509963"/>
          </a:xfrm>
        </p:spPr>
        <p:txBody>
          <a:bodyPr/>
          <a:lstStyle>
            <a:lvl1pPr marL="177792" indent="-177792">
              <a:buClr>
                <a:schemeClr val="tx1"/>
              </a:buClr>
              <a:buFont typeface="Arial" panose="020B0604020202020204" pitchFamily="34" charset="0"/>
              <a:buChar char="•"/>
              <a:defRPr sz="1700"/>
            </a:lvl1pPr>
            <a:lvl2pPr marL="355582" indent="-177792">
              <a:buSzPct val="100000"/>
              <a:buFont typeface="Symbol" panose="05050102010706020507" pitchFamily="18" charset="2"/>
              <a:buChar char="-"/>
              <a:defRPr sz="1700"/>
            </a:lvl2pPr>
            <a:lvl3pPr marL="539724" indent="-184142">
              <a:buFont typeface="Symbol" panose="05050102010706020507" pitchFamily="18" charset="2"/>
              <a:buChar char="-"/>
              <a:defRPr sz="1700"/>
            </a:lvl3pPr>
            <a:lvl4pPr marL="717515" indent="-177792">
              <a:buFont typeface="Symbol" panose="05050102010706020507" pitchFamily="18" charset="2"/>
              <a:buChar char="-"/>
              <a:defRPr sz="1700"/>
            </a:lvl4pPr>
            <a:lvl5pPr marL="895306" indent="-177792">
              <a:buFont typeface="Symbol" panose="05050102010706020507" pitchFamily="18" charset="2"/>
              <a:buChar char="-"/>
              <a:defRPr sz="1700"/>
            </a:lvl5pPr>
            <a:lvl6pPr marL="1074685" indent="-179380">
              <a:buFont typeface="Symbol" panose="05050102010706020507" pitchFamily="18" charset="2"/>
              <a:buChar char="-"/>
              <a:defRPr sz="1500"/>
            </a:lvl6pPr>
            <a:lvl7pPr marL="1257238" indent="-182554">
              <a:buFont typeface="Symbol" panose="05050102010706020507" pitchFamily="18" charset="2"/>
              <a:buChar char="-"/>
              <a:defRPr sz="1500"/>
            </a:lvl7pPr>
            <a:lvl8pPr marL="1436616" indent="-179380">
              <a:buFont typeface="Symbol" panose="05050102010706020507" pitchFamily="18" charset="2"/>
              <a:buChar char="-"/>
              <a:defRPr sz="1500"/>
            </a:lvl8pPr>
            <a:lvl9pPr marL="1614408" indent="-177792">
              <a:buFont typeface="Symbol" panose="05050102010706020507" pitchFamily="18" charset="2"/>
              <a:buChar char="-"/>
              <a:defRPr sz="1500"/>
            </a:lvl9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65310303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ntents (grey)">
    <p:spTree>
      <p:nvGrpSpPr>
        <p:cNvPr id="1" name=""/>
        <p:cNvGrpSpPr/>
        <p:nvPr/>
      </p:nvGrpSpPr>
      <p:grpSpPr>
        <a:xfrm>
          <a:off x="0" y="0"/>
          <a:ext cx="0" cy="0"/>
          <a:chOff x="0" y="0"/>
          <a:chExt cx="0" cy="0"/>
        </a:xfrm>
      </p:grpSpPr>
      <p:sp>
        <p:nvSpPr>
          <p:cNvPr id="10" name="Rechteck 9"/>
          <p:cNvSpPr/>
          <p:nvPr userDrawn="1"/>
        </p:nvSpPr>
        <p:spPr bwMode="auto">
          <a:xfrm>
            <a:off x="827100" y="1059664"/>
            <a:ext cx="8066087" cy="3888581"/>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54"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charset="0"/>
            </a:endParaRPr>
          </a:p>
        </p:txBody>
      </p:sp>
      <p:sp>
        <p:nvSpPr>
          <p:cNvPr id="15" name="Foliennummernplatzhalter 14"/>
          <p:cNvSpPr>
            <a:spLocks noGrp="1"/>
          </p:cNvSpPr>
          <p:nvPr>
            <p:ph type="sldNum" sz="quarter" idx="17"/>
          </p:nvPr>
        </p:nvSpPr>
        <p:spPr/>
        <p:txBody>
          <a:bodyPr/>
          <a:lstStyle/>
          <a:p>
            <a:pPr algn="r">
              <a:defRPr/>
            </a:pPr>
            <a:r>
              <a:rPr lang="de-DE" dirty="0"/>
              <a:t>Page </a:t>
            </a:r>
            <a:fld id="{EBC07571-3134-BB4B-B83F-1A9FE18D34F3}" type="slidenum">
              <a:rPr lang="de-DE" smtClean="0"/>
              <a:pPr algn="r">
                <a:defRPr/>
              </a:pPr>
              <a:t>‹#›</a:t>
            </a:fld>
            <a:endParaRPr lang="de-DE" dirty="0"/>
          </a:p>
        </p:txBody>
      </p:sp>
      <p:sp>
        <p:nvSpPr>
          <p:cNvPr id="16" name="Titel 15"/>
          <p:cNvSpPr>
            <a:spLocks noGrp="1"/>
          </p:cNvSpPr>
          <p:nvPr>
            <p:ph type="title" hasCustomPrompt="1"/>
          </p:nvPr>
        </p:nvSpPr>
        <p:spPr>
          <a:xfrm>
            <a:off x="2077211" y="216000"/>
            <a:ext cx="6708025" cy="381375"/>
          </a:xfrm>
        </p:spPr>
        <p:txBody>
          <a:bodyPr/>
          <a:lstStyle/>
          <a:p>
            <a:r>
              <a:rPr lang="en-GB" noProof="0" dirty="0">
                <a:effectLst/>
              </a:rPr>
              <a:t>Enter slide title</a:t>
            </a:r>
            <a:endParaRPr lang="en-GB" dirty="0"/>
          </a:p>
        </p:txBody>
      </p:sp>
      <p:sp>
        <p:nvSpPr>
          <p:cNvPr id="17" name="Inhaltsplatzhalter 10"/>
          <p:cNvSpPr>
            <a:spLocks noGrp="1"/>
          </p:cNvSpPr>
          <p:nvPr>
            <p:ph sz="quarter" idx="18" hasCustomPrompt="1"/>
          </p:nvPr>
        </p:nvSpPr>
        <p:spPr>
          <a:xfrm>
            <a:off x="938422" y="1087360"/>
            <a:ext cx="3781425" cy="3428689"/>
          </a:xfrm>
        </p:spPr>
        <p:txBody>
          <a:bodyPr/>
          <a:lstStyle>
            <a:lvl1pPr marL="177792" indent="-177792">
              <a:buClr>
                <a:schemeClr val="tx1"/>
              </a:buClr>
              <a:buFont typeface="Arial" panose="020B0604020202020204" pitchFamily="34" charset="0"/>
              <a:buChar char="•"/>
              <a:defRPr sz="1700"/>
            </a:lvl1pPr>
            <a:lvl2pPr marL="355582" indent="-177792">
              <a:buSzPct val="100000"/>
              <a:buFont typeface="Symbol" panose="05050102010706020507" pitchFamily="18" charset="2"/>
              <a:buChar char="-"/>
              <a:defRPr sz="1700"/>
            </a:lvl2pPr>
            <a:lvl3pPr marL="539724" indent="-184142">
              <a:buFont typeface="Symbol" panose="05050102010706020507" pitchFamily="18" charset="2"/>
              <a:buChar char="-"/>
              <a:defRPr sz="1700"/>
            </a:lvl3pPr>
            <a:lvl4pPr marL="717515" indent="-177792">
              <a:buFont typeface="Symbol" panose="05050102010706020507" pitchFamily="18" charset="2"/>
              <a:buChar char="-"/>
              <a:defRPr sz="1700"/>
            </a:lvl4pPr>
            <a:lvl5pPr marL="895306" indent="-177792">
              <a:buFont typeface="Symbol" panose="05050102010706020507" pitchFamily="18" charset="2"/>
              <a:buChar char="-"/>
              <a:defRPr sz="1700"/>
            </a:lvl5pPr>
            <a:lvl6pPr marL="1074685" indent="-179380">
              <a:buFont typeface="Symbol" panose="05050102010706020507" pitchFamily="18" charset="2"/>
              <a:buChar char="-"/>
              <a:defRPr sz="1500"/>
            </a:lvl6pPr>
            <a:lvl7pPr marL="1257238" indent="-182554">
              <a:buFont typeface="Symbol" panose="05050102010706020507" pitchFamily="18" charset="2"/>
              <a:buChar char="-"/>
              <a:defRPr sz="1500"/>
            </a:lvl7pPr>
            <a:lvl8pPr marL="1436616" indent="-179380">
              <a:buFont typeface="Symbol" panose="05050102010706020507" pitchFamily="18" charset="2"/>
              <a:buChar char="-"/>
              <a:defRPr sz="1500"/>
            </a:lvl8pPr>
            <a:lvl9pPr marL="1614408" indent="-177792">
              <a:buFont typeface="Symbol" panose="05050102010706020507" pitchFamily="18" charset="2"/>
              <a:buChar char="-"/>
              <a:defRPr sz="1500"/>
            </a:lvl9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8" name="Inhaltsplatzhalter 10"/>
          <p:cNvSpPr>
            <a:spLocks noGrp="1"/>
          </p:cNvSpPr>
          <p:nvPr>
            <p:ph sz="quarter" idx="19" hasCustomPrompt="1"/>
          </p:nvPr>
        </p:nvSpPr>
        <p:spPr>
          <a:xfrm>
            <a:off x="4899235" y="1084678"/>
            <a:ext cx="3781425" cy="3431366"/>
          </a:xfrm>
        </p:spPr>
        <p:txBody>
          <a:bodyPr/>
          <a:lstStyle>
            <a:lvl1pPr marL="177792" indent="-177792">
              <a:buClr>
                <a:schemeClr val="tx1"/>
              </a:buClr>
              <a:buFont typeface="Arial" panose="020B0604020202020204" pitchFamily="34" charset="0"/>
              <a:buChar char="•"/>
              <a:defRPr sz="1700"/>
            </a:lvl1pPr>
            <a:lvl2pPr marL="355582" indent="-177792">
              <a:buSzPct val="100000"/>
              <a:buFont typeface="Symbol" panose="05050102010706020507" pitchFamily="18" charset="2"/>
              <a:buChar char="-"/>
              <a:defRPr sz="1700"/>
            </a:lvl2pPr>
            <a:lvl3pPr marL="539724" indent="-184142">
              <a:buFont typeface="Symbol" panose="05050102010706020507" pitchFamily="18" charset="2"/>
              <a:buChar char="-"/>
              <a:defRPr sz="1700"/>
            </a:lvl3pPr>
            <a:lvl4pPr marL="717515" indent="-177792">
              <a:buFont typeface="Symbol" panose="05050102010706020507" pitchFamily="18" charset="2"/>
              <a:buChar char="-"/>
              <a:defRPr sz="1700"/>
            </a:lvl4pPr>
            <a:lvl5pPr marL="895306" indent="-177792">
              <a:buFont typeface="Symbol" panose="05050102010706020507" pitchFamily="18" charset="2"/>
              <a:buChar char="-"/>
              <a:defRPr sz="1700"/>
            </a:lvl5pPr>
            <a:lvl6pPr marL="1074685" indent="-179380">
              <a:buFont typeface="Symbol" panose="05050102010706020507" pitchFamily="18" charset="2"/>
              <a:buChar char="-"/>
              <a:defRPr sz="1500"/>
            </a:lvl6pPr>
            <a:lvl7pPr marL="1257238" indent="-182554">
              <a:buFont typeface="Symbol" panose="05050102010706020507" pitchFamily="18" charset="2"/>
              <a:buChar char="-"/>
              <a:defRPr sz="1500"/>
            </a:lvl7pPr>
            <a:lvl8pPr marL="1436616" indent="-179380">
              <a:buFont typeface="Symbol" panose="05050102010706020507" pitchFamily="18" charset="2"/>
              <a:buChar char="-"/>
              <a:defRPr sz="1500"/>
            </a:lvl8pPr>
            <a:lvl9pPr marL="1614408" indent="-177792">
              <a:buFont typeface="Symbol" panose="05050102010706020507" pitchFamily="18" charset="2"/>
              <a:buChar char="-"/>
              <a:defRPr sz="1500"/>
            </a:lvl9p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96353116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077211" y="216000"/>
            <a:ext cx="6708025" cy="381375"/>
          </a:xfrm>
        </p:spPr>
        <p:txBody>
          <a:bodyPr/>
          <a:lstStyle/>
          <a:p>
            <a:r>
              <a:rPr lang="en-GB" noProof="0" dirty="0">
                <a:effectLst/>
              </a:rPr>
              <a:t>Enter slide title</a:t>
            </a:r>
            <a:endParaRPr lang="en-GB" dirty="0"/>
          </a:p>
        </p:txBody>
      </p:sp>
      <p:sp>
        <p:nvSpPr>
          <p:cNvPr id="5" name="Foliennummernplatzhalter 4"/>
          <p:cNvSpPr>
            <a:spLocks noGrp="1"/>
          </p:cNvSpPr>
          <p:nvPr>
            <p:ph type="sldNum" sz="quarter" idx="12"/>
          </p:nvPr>
        </p:nvSpPr>
        <p:spPr/>
        <p:txBody>
          <a:bodyPr/>
          <a:lstStyle/>
          <a:p>
            <a:pPr algn="r">
              <a:defRPr/>
            </a:pPr>
            <a:r>
              <a:rPr lang="de-DE" dirty="0"/>
              <a:t>Page </a:t>
            </a:r>
            <a:fld id="{EBC07571-3134-BB4B-B83F-1A9FE18D34F3}" type="slidenum">
              <a:rPr lang="de-DE" smtClean="0"/>
              <a:pPr algn="r">
                <a:defRPr/>
              </a:pPr>
              <a:t>‹#›</a:t>
            </a:fld>
            <a:endParaRPr lang="de-DE" dirty="0"/>
          </a:p>
        </p:txBody>
      </p:sp>
    </p:spTree>
    <p:extLst>
      <p:ext uri="{BB962C8B-B14F-4D97-AF65-F5344CB8AC3E}">
        <p14:creationId xmlns:p14="http://schemas.microsoft.com/office/powerpoint/2010/main" val="68152505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gre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077211" y="216000"/>
            <a:ext cx="6708025" cy="381375"/>
          </a:xfrm>
        </p:spPr>
        <p:txBody>
          <a:bodyPr/>
          <a:lstStyle/>
          <a:p>
            <a:r>
              <a:rPr lang="en-GB" noProof="0" dirty="0">
                <a:effectLst/>
              </a:rPr>
              <a:t>Enter slide title</a:t>
            </a:r>
            <a:endParaRPr lang="en-GB" dirty="0"/>
          </a:p>
        </p:txBody>
      </p:sp>
      <p:sp>
        <p:nvSpPr>
          <p:cNvPr id="5" name="Foliennummernplatzhalter 4"/>
          <p:cNvSpPr>
            <a:spLocks noGrp="1"/>
          </p:cNvSpPr>
          <p:nvPr>
            <p:ph type="sldNum" sz="quarter" idx="12"/>
          </p:nvPr>
        </p:nvSpPr>
        <p:spPr/>
        <p:txBody>
          <a:bodyPr/>
          <a:lstStyle/>
          <a:p>
            <a:pPr algn="r">
              <a:defRPr/>
            </a:pPr>
            <a:r>
              <a:rPr lang="de-DE" dirty="0"/>
              <a:t>Page </a:t>
            </a:r>
            <a:fld id="{EBC07571-3134-BB4B-B83F-1A9FE18D34F3}" type="slidenum">
              <a:rPr lang="de-DE" smtClean="0"/>
              <a:pPr algn="r">
                <a:defRPr/>
              </a:pPr>
              <a:t>‹#›</a:t>
            </a:fld>
            <a:endParaRPr lang="de-DE" dirty="0"/>
          </a:p>
        </p:txBody>
      </p:sp>
      <p:sp>
        <p:nvSpPr>
          <p:cNvPr id="7" name="Rechteck 6"/>
          <p:cNvSpPr/>
          <p:nvPr userDrawn="1"/>
        </p:nvSpPr>
        <p:spPr bwMode="auto">
          <a:xfrm>
            <a:off x="827100" y="1059664"/>
            <a:ext cx="8066087" cy="3888581"/>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54"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charset="0"/>
            </a:endParaRPr>
          </a:p>
        </p:txBody>
      </p:sp>
    </p:spTree>
    <p:extLst>
      <p:ext uri="{BB962C8B-B14F-4D97-AF65-F5344CB8AC3E}">
        <p14:creationId xmlns:p14="http://schemas.microsoft.com/office/powerpoint/2010/main" val="376743878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on picture (high)">
    <p:spTree>
      <p:nvGrpSpPr>
        <p:cNvPr id="1" name=""/>
        <p:cNvGrpSpPr/>
        <p:nvPr/>
      </p:nvGrpSpPr>
      <p:grpSpPr>
        <a:xfrm>
          <a:off x="0" y="0"/>
          <a:ext cx="0" cy="0"/>
          <a:chOff x="0" y="0"/>
          <a:chExt cx="0" cy="0"/>
        </a:xfrm>
      </p:grpSpPr>
      <p:pic>
        <p:nvPicPr>
          <p:cNvPr id="8" name="Picture 2" descr="U:\20160506_PSI_Luftbild_0292.jpg"/>
          <p:cNvPicPr>
            <a:picLocks noChangeArrowheads="1"/>
          </p:cNvPicPr>
          <p:nvPr userDrawn="1"/>
        </p:nvPicPr>
        <p:blipFill rotWithShape="1">
          <a:blip r:embed="rId2">
            <a:extLst>
              <a:ext uri="{28A0092B-C50C-407E-A947-70E740481C1C}">
                <a14:useLocalDpi xmlns:a14="http://schemas.microsoft.com/office/drawing/2010/main" val="0"/>
              </a:ext>
            </a:extLst>
          </a:blip>
          <a:srcRect l="-1" t="13691" r="643" b="11426"/>
          <a:stretch/>
        </p:blipFill>
        <p:spPr bwMode="auto">
          <a:xfrm>
            <a:off x="827095" y="764860"/>
            <a:ext cx="8316905" cy="4183385"/>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9"/>
          <p:cNvSpPr>
            <a:spLocks noGrp="1"/>
          </p:cNvSpPr>
          <p:nvPr>
            <p:ph type="sldNum" sz="quarter" idx="12"/>
          </p:nvPr>
        </p:nvSpPr>
        <p:spPr/>
        <p:txBody>
          <a:bodyPr/>
          <a:lstStyle/>
          <a:p>
            <a:pPr algn="r">
              <a:defRPr/>
            </a:pPr>
            <a:r>
              <a:rPr lang="de-DE" dirty="0"/>
              <a:t>Page </a:t>
            </a:r>
            <a:fld id="{EBC07571-3134-BB4B-B83F-1A9FE18D34F3}" type="slidenum">
              <a:rPr lang="de-DE" smtClean="0"/>
              <a:pPr algn="r">
                <a:defRPr/>
              </a:pPr>
              <a:t>‹#›</a:t>
            </a:fld>
            <a:endParaRPr lang="de-DE" dirty="0"/>
          </a:p>
        </p:txBody>
      </p:sp>
      <p:sp>
        <p:nvSpPr>
          <p:cNvPr id="12" name="Titel 11"/>
          <p:cNvSpPr>
            <a:spLocks noGrp="1"/>
          </p:cNvSpPr>
          <p:nvPr>
            <p:ph type="title" hasCustomPrompt="1"/>
          </p:nvPr>
        </p:nvSpPr>
        <p:spPr>
          <a:xfrm>
            <a:off x="2077211" y="216000"/>
            <a:ext cx="6708025" cy="381375"/>
          </a:xfrm>
        </p:spPr>
        <p:txBody>
          <a:bodyPr/>
          <a:lstStyle/>
          <a:p>
            <a:r>
              <a:rPr lang="en-GB" noProof="0" dirty="0">
                <a:effectLst/>
              </a:rPr>
              <a:t>Enter slide title</a:t>
            </a:r>
            <a:endParaRPr lang="en-GB" noProof="0" dirty="0"/>
          </a:p>
        </p:txBody>
      </p:sp>
      <p:sp>
        <p:nvSpPr>
          <p:cNvPr id="14" name="Textplatzhalter 13"/>
          <p:cNvSpPr>
            <a:spLocks noGrp="1"/>
          </p:cNvSpPr>
          <p:nvPr>
            <p:ph type="body" sz="quarter" idx="13" hasCustomPrompt="1"/>
          </p:nvPr>
        </p:nvSpPr>
        <p:spPr>
          <a:xfrm>
            <a:off x="827088" y="764867"/>
            <a:ext cx="2289712" cy="4183379"/>
          </a:xfrm>
          <a:solidFill>
            <a:schemeClr val="bg1">
              <a:alpha val="75000"/>
            </a:schemeClr>
          </a:solidFill>
        </p:spPr>
        <p:txBody>
          <a:bodyPr lIns="72000" tIns="432000" rIns="36000" bIns="36000" anchor="t" anchorCtr="0"/>
          <a:lstStyle>
            <a:lvl1pPr marL="177792" indent="-177792">
              <a:lnSpc>
                <a:spcPct val="110000"/>
              </a:lnSpc>
              <a:spcAft>
                <a:spcPts val="0"/>
              </a:spcAft>
              <a:buFont typeface="Arial" panose="020B0604020202020204" pitchFamily="34" charset="0"/>
              <a:buChar char="•"/>
              <a:defRPr sz="1700"/>
            </a:lvl1pPr>
            <a:lvl2pPr>
              <a:lnSpc>
                <a:spcPct val="110000"/>
              </a:lnSpc>
              <a:spcBef>
                <a:spcPts val="0"/>
              </a:spcBef>
              <a:spcAft>
                <a:spcPts val="0"/>
              </a:spcAft>
              <a:defRPr sz="1700"/>
            </a:lvl2pPr>
            <a:lvl3pPr>
              <a:lnSpc>
                <a:spcPct val="110000"/>
              </a:lnSpc>
              <a:spcBef>
                <a:spcPts val="0"/>
              </a:spcBef>
              <a:spcAft>
                <a:spcPts val="0"/>
              </a:spcAft>
              <a:defRPr sz="1700"/>
            </a:lvl3pPr>
            <a:lvl4pPr>
              <a:lnSpc>
                <a:spcPct val="110000"/>
              </a:lnSpc>
              <a:spcBef>
                <a:spcPts val="0"/>
              </a:spcBef>
              <a:spcAft>
                <a:spcPts val="0"/>
              </a:spcAft>
              <a:defRPr sz="1700"/>
            </a:lvl4pPr>
            <a:lvl5pPr>
              <a:lnSpc>
                <a:spcPct val="110000"/>
              </a:lnSpc>
              <a:spcBef>
                <a:spcPts val="0"/>
              </a:spcBef>
              <a:spcAft>
                <a:spcPts val="0"/>
              </a:spcAft>
              <a:defRPr sz="1700"/>
            </a:lvl5pPr>
          </a:lstStyle>
          <a:p>
            <a:pPr lvl="0"/>
            <a:r>
              <a:rPr lang="en-GB" noProof="0" dirty="0"/>
              <a:t>Edit master text format</a:t>
            </a:r>
          </a:p>
          <a:p>
            <a:pPr lvl="1"/>
            <a:r>
              <a:rPr lang="en-GB" noProof="0" dirty="0"/>
              <a:t>Second level</a:t>
            </a:r>
            <a:endParaRPr lang="de-DE" dirty="0"/>
          </a:p>
          <a:p>
            <a:pPr lvl="2"/>
            <a:r>
              <a:rPr lang="en-GB" noProof="0" dirty="0"/>
              <a:t>Third level</a:t>
            </a:r>
            <a:endParaRPr lang="de-DE" dirty="0"/>
          </a:p>
          <a:p>
            <a:pPr lvl="3"/>
            <a:r>
              <a:rPr lang="en-GB" noProof="0" dirty="0"/>
              <a:t>Fourth level</a:t>
            </a:r>
            <a:endParaRPr lang="de-DE" dirty="0"/>
          </a:p>
          <a:p>
            <a:pPr lvl="4"/>
            <a:r>
              <a:rPr lang="en-GB" noProof="0" dirty="0"/>
              <a:t>Fifth level</a:t>
            </a:r>
            <a:endParaRPr lang="en-GB" dirty="0"/>
          </a:p>
        </p:txBody>
      </p:sp>
      <p:pic>
        <p:nvPicPr>
          <p:cNvPr id="9" name="Bild 14" descr="PSI-Logo_narrow_30k.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827014" y="214317"/>
            <a:ext cx="1015200" cy="36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2"/>
          <p:cNvSpPr>
            <a:spLocks noChangeArrowheads="1"/>
          </p:cNvSpPr>
          <p:nvPr userDrawn="1"/>
        </p:nvSpPr>
        <p:spPr bwMode="auto">
          <a:xfrm>
            <a:off x="12" y="764860"/>
            <a:ext cx="648000" cy="648000"/>
          </a:xfrm>
          <a:prstGeom prst="rect">
            <a:avLst/>
          </a:prstGeom>
          <a:solidFill>
            <a:srgbClr val="B9B9B9"/>
          </a:solidFill>
          <a:ln>
            <a:noFill/>
          </a:ln>
        </p:spPr>
        <p:txBody>
          <a:bodyPr/>
          <a:lstStyle/>
          <a:p>
            <a:pPr>
              <a:spcBef>
                <a:spcPct val="0"/>
              </a:spcBef>
            </a:pPr>
            <a:endParaRPr lang="de-DE" sz="2400" dirty="0">
              <a:latin typeface="Times" charset="0"/>
            </a:endParaRPr>
          </a:p>
        </p:txBody>
      </p:sp>
    </p:spTree>
    <p:extLst>
      <p:ext uri="{BB962C8B-B14F-4D97-AF65-F5344CB8AC3E}">
        <p14:creationId xmlns:p14="http://schemas.microsoft.com/office/powerpoint/2010/main" val="366846880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r Titel">
  <p:cSld name="Nur Titel">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2077211" y="216000"/>
            <a:ext cx="6708025" cy="38137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8206312" y="4968000"/>
            <a:ext cx="575742" cy="147638"/>
          </a:xfrm>
          <a:prstGeom prst="rect">
            <a:avLst/>
          </a:prstGeom>
          <a:noFill/>
          <a:ln>
            <a:noFill/>
          </a:ln>
        </p:spPr>
        <p:txBody>
          <a:bodyPr spcFirstLastPara="1" wrap="square" lIns="0" tIns="0" rIns="0" bIns="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r>
              <a:rPr lang="en-US"/>
              <a:t>Page </a:t>
            </a:r>
            <a:fld id="{00000000-1234-1234-1234-123412341234}" type="slidenum">
              <a:rPr lang="en-US"/>
              <a:t>‹#›</a:t>
            </a:fld>
            <a:endParaRPr/>
          </a:p>
        </p:txBody>
      </p:sp>
    </p:spTree>
    <p:extLst>
      <p:ext uri="{BB962C8B-B14F-4D97-AF65-F5344CB8AC3E}">
        <p14:creationId xmlns:p14="http://schemas.microsoft.com/office/powerpoint/2010/main" val="277270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title"/>
          </p:nvPr>
        </p:nvSpPr>
        <p:spPr bwMode="auto">
          <a:xfrm>
            <a:off x="2077211" y="216000"/>
            <a:ext cx="6708025" cy="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CH" dirty="0">
                <a:effectLst/>
              </a:rPr>
              <a:t>Enter </a:t>
            </a:r>
            <a:r>
              <a:rPr lang="de-CH" dirty="0" err="1">
                <a:effectLst/>
              </a:rPr>
              <a:t>slide</a:t>
            </a:r>
            <a:r>
              <a:rPr lang="de-CH" dirty="0">
                <a:effectLst/>
              </a:rPr>
              <a:t> title</a:t>
            </a:r>
            <a:endParaRPr lang="en-GB" noProof="0" dirty="0"/>
          </a:p>
        </p:txBody>
      </p:sp>
      <p:sp>
        <p:nvSpPr>
          <p:cNvPr id="18" name="Foliennummernplatzhalter 5"/>
          <p:cNvSpPr>
            <a:spLocks noGrp="1"/>
          </p:cNvSpPr>
          <p:nvPr>
            <p:ph type="sldNum" sz="quarter" idx="4"/>
          </p:nvPr>
        </p:nvSpPr>
        <p:spPr>
          <a:xfrm>
            <a:off x="8206312" y="4968000"/>
            <a:ext cx="575742" cy="147638"/>
          </a:xfrm>
          <a:prstGeom prst="rect">
            <a:avLst/>
          </a:prstGeom>
        </p:spPr>
        <p:txBody>
          <a:bodyPr vert="horz" wrap="square" lIns="0" tIns="0" rIns="0" bIns="0" numCol="1" anchor="t" anchorCtr="0" compatLnSpc="1">
            <a:prstTxWarp prst="textNoShape">
              <a:avLst/>
            </a:prstTxWarp>
          </a:bodyPr>
          <a:lstStyle>
            <a:lvl1pPr>
              <a:spcBef>
                <a:spcPct val="0"/>
              </a:spcBef>
              <a:defRPr sz="800" smtClean="0">
                <a:latin typeface="+mn-lt"/>
              </a:defRPr>
            </a:lvl1pPr>
          </a:lstStyle>
          <a:p>
            <a:pPr algn="r">
              <a:defRPr/>
            </a:pPr>
            <a:r>
              <a:rPr lang="de-DE" dirty="0"/>
              <a:t>Page </a:t>
            </a:r>
            <a:fld id="{EBC07571-3134-BB4B-B83F-1A9FE18D34F3}" type="slidenum">
              <a:rPr lang="de-DE" smtClean="0"/>
              <a:pPr algn="r">
                <a:defRPr/>
              </a:pPr>
              <a:t>‹#›</a:t>
            </a:fld>
            <a:endParaRPr lang="de-DE" dirty="0"/>
          </a:p>
        </p:txBody>
      </p:sp>
      <p:sp>
        <p:nvSpPr>
          <p:cNvPr id="6" name="Rechteck 12"/>
          <p:cNvSpPr>
            <a:spLocks noChangeArrowheads="1"/>
          </p:cNvSpPr>
          <p:nvPr/>
        </p:nvSpPr>
        <p:spPr bwMode="auto">
          <a:xfrm>
            <a:off x="12" y="1059659"/>
            <a:ext cx="612000" cy="612000"/>
          </a:xfrm>
          <a:prstGeom prst="rect">
            <a:avLst/>
          </a:prstGeom>
          <a:solidFill>
            <a:srgbClr val="B9B9B9"/>
          </a:solidFill>
          <a:ln>
            <a:noFill/>
          </a:ln>
        </p:spPr>
        <p:txBody>
          <a:bodyPr/>
          <a:lstStyle/>
          <a:p>
            <a:pPr>
              <a:spcBef>
                <a:spcPct val="0"/>
              </a:spcBef>
            </a:pPr>
            <a:endParaRPr lang="de-DE" sz="2400" dirty="0">
              <a:latin typeface="Times" charset="0"/>
            </a:endParaRPr>
          </a:p>
        </p:txBody>
      </p:sp>
      <p:sp>
        <p:nvSpPr>
          <p:cNvPr id="2" name="Textplatzhalter 1"/>
          <p:cNvSpPr>
            <a:spLocks noGrp="1"/>
          </p:cNvSpPr>
          <p:nvPr>
            <p:ph type="body" idx="1"/>
          </p:nvPr>
        </p:nvSpPr>
        <p:spPr>
          <a:xfrm>
            <a:off x="1043000" y="1006082"/>
            <a:ext cx="7742237" cy="3509963"/>
          </a:xfrm>
          <a:prstGeom prst="rect">
            <a:avLst/>
          </a:prstGeom>
        </p:spPr>
        <p:txBody>
          <a:bodyPr vert="horz" lIns="0" tIns="0" rIns="0" bIns="0" rtlCol="0">
            <a:noAutofit/>
          </a:bodyPr>
          <a:lstStyle/>
          <a:p>
            <a:pPr lvl="0"/>
            <a:r>
              <a:rPr lang="en-GB" noProof="0" dirty="0"/>
              <a:t>Edit master text format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pic>
        <p:nvPicPr>
          <p:cNvPr id="8" name="Bild 14" descr="PSI-Logo_narrow_30k.eps"/>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bwMode="auto">
          <a:xfrm>
            <a:off x="828000" y="214317"/>
            <a:ext cx="1015200" cy="36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9" r:id="rId1"/>
    <p:sldLayoutId id="2147483974" r:id="rId2"/>
    <p:sldLayoutId id="2147483976" r:id="rId3"/>
    <p:sldLayoutId id="2147483973" r:id="rId4"/>
    <p:sldLayoutId id="2147483977" r:id="rId5"/>
    <p:sldLayoutId id="2147483979" r:id="rId6"/>
    <p:sldLayoutId id="2147483978" r:id="rId7"/>
    <p:sldLayoutId id="2147483980" r:id="rId8"/>
    <p:sldLayoutId id="2147483990" r:id="rId9"/>
    <p:sldLayoutId id="2147483991" r:id="rId10"/>
  </p:sldLayoutIdLst>
  <p:transition spd="med"/>
  <p:hf hdr="0"/>
  <p:txStyles>
    <p:titleStyle>
      <a:lvl1pPr marL="0" marR="0" indent="0" algn="l" defTabSz="914400" rtl="0" eaLnBrk="1" fontAlgn="base" latinLnBrk="0" hangingPunct="1">
        <a:lnSpc>
          <a:spcPct val="100000"/>
        </a:lnSpc>
        <a:spcBef>
          <a:spcPct val="0"/>
        </a:spcBef>
        <a:spcAft>
          <a:spcPct val="0"/>
        </a:spcAft>
        <a:buClrTx/>
        <a:buSzTx/>
        <a:buFontTx/>
        <a:buNone/>
        <a:tabLst/>
        <a:defRPr sz="2400" kern="1000" spc="0">
          <a:solidFill>
            <a:srgbClr val="686868"/>
          </a:solidFill>
          <a:latin typeface="+mj-lt"/>
          <a:ea typeface="+mj-ea"/>
          <a:cs typeface="+mj-cs"/>
        </a:defRPr>
      </a:lvl1pPr>
      <a:lvl2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2pPr>
      <a:lvl3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3pPr>
      <a:lvl4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4pPr>
      <a:lvl5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5pPr>
      <a:lvl6pPr marL="457178" algn="l" rtl="0" eaLnBrk="1" fontAlgn="base" hangingPunct="1">
        <a:spcBef>
          <a:spcPct val="0"/>
        </a:spcBef>
        <a:spcAft>
          <a:spcPct val="0"/>
        </a:spcAft>
        <a:defRPr sz="3200" b="1">
          <a:solidFill>
            <a:schemeClr val="tx2"/>
          </a:solidFill>
          <a:latin typeface="Arial Narrow" pitchFamily="34" charset="0"/>
        </a:defRPr>
      </a:lvl6pPr>
      <a:lvl7pPr marL="914354" algn="l" rtl="0" eaLnBrk="1" fontAlgn="base" hangingPunct="1">
        <a:spcBef>
          <a:spcPct val="0"/>
        </a:spcBef>
        <a:spcAft>
          <a:spcPct val="0"/>
        </a:spcAft>
        <a:defRPr sz="3200" b="1">
          <a:solidFill>
            <a:schemeClr val="tx2"/>
          </a:solidFill>
          <a:latin typeface="Arial Narrow" pitchFamily="34" charset="0"/>
        </a:defRPr>
      </a:lvl7pPr>
      <a:lvl8pPr marL="1371532" algn="l" rtl="0" eaLnBrk="1" fontAlgn="base" hangingPunct="1">
        <a:spcBef>
          <a:spcPct val="0"/>
        </a:spcBef>
        <a:spcAft>
          <a:spcPct val="0"/>
        </a:spcAft>
        <a:defRPr sz="3200" b="1">
          <a:solidFill>
            <a:schemeClr val="tx2"/>
          </a:solidFill>
          <a:latin typeface="Arial Narrow" pitchFamily="34" charset="0"/>
        </a:defRPr>
      </a:lvl8pPr>
      <a:lvl9pPr marL="1828709" algn="l" rtl="0" eaLnBrk="1" fontAlgn="base" hangingPunct="1">
        <a:spcBef>
          <a:spcPct val="0"/>
        </a:spcBef>
        <a:spcAft>
          <a:spcPct val="0"/>
        </a:spcAft>
        <a:defRPr sz="3200" b="1">
          <a:solidFill>
            <a:schemeClr val="tx2"/>
          </a:solidFill>
          <a:latin typeface="Arial Narrow" pitchFamily="34" charset="0"/>
        </a:defRPr>
      </a:lvl9pPr>
    </p:titleStyle>
    <p:body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p:bodyStyle>
    <p:otherStyle>
      <a:defPPr>
        <a:defRPr lang="de-DE"/>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s-wizard.org/" TargetMode="External"/><Relationship Id="rId2" Type="http://schemas.openxmlformats.org/officeDocument/2006/relationships/hyperlink" Target="https://intranet.psi.ch/en/researchfunding/dm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intranet.psi.ch/en/bio/computing-data-catalog" TargetMode="External"/><Relationship Id="rId2" Type="http://schemas.openxmlformats.org/officeDocument/2006/relationships/hyperlink" Target="https://bliven_s.gitpages.psi.ch/SciCatEditor/"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https://scicatproject.github.io/documentation/Ingestor/ingestManual.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atlassian.com/git/tutorials/comparing-workflows/gitflow-workflo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cpem.ac.uk/docs/doppio"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enkulab.io/" TargetMode="Externa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gif"/><Relationship Id="rId10" Type="http://schemas.openxmlformats.org/officeDocument/2006/relationships/image" Target="../media/image22.png"/><Relationship Id="rId4" Type="http://schemas.openxmlformats.org/officeDocument/2006/relationships/image" Target="../media/image16.jpg"/><Relationship Id="rId9" Type="http://schemas.openxmlformats.org/officeDocument/2006/relationships/image" Target="../media/image21.png"/><Relationship Id="rId1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si.ch/en/science/psi-data-policy" TargetMode="External"/><Relationship Id="rId2" Type="http://schemas.openxmlformats.org/officeDocument/2006/relationships/hyperlink" Target="https://www.psi.ch/en/useroffice/psi-data-policy" TargetMode="External"/><Relationship Id="rId1" Type="http://schemas.openxmlformats.org/officeDocument/2006/relationships/slideLayout" Target="../slideLayouts/slideLayout2.xml"/><Relationship Id="rId5" Type="http://schemas.openxmlformats.org/officeDocument/2006/relationships/hyperlink" Target="https://www.lib4ri.ch/searching-managing-scientific-information#Module-7-Research-Data-Management-The-Basic" TargetMode="External"/><Relationship Id="rId4" Type="http://schemas.openxmlformats.org/officeDocument/2006/relationships/hyperlink" Target="http://www.re3data.or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nature.com/articles/sdata20161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force11.org/info/the-fair-data-principl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si.ch/en/science/psi-data-policy" TargetMode="External"/><Relationship Id="rId2" Type="http://schemas.openxmlformats.org/officeDocument/2006/relationships/hyperlink" Target="https://www.psi.ch/en/useroffice/psi-data-policy" TargetMode="External"/><Relationship Id="rId1" Type="http://schemas.openxmlformats.org/officeDocument/2006/relationships/slideLayout" Target="../slideLayouts/slideLayout2.xml"/><Relationship Id="rId5" Type="http://schemas.openxmlformats.org/officeDocument/2006/relationships/hyperlink" Target="https://www.swissuniversities.ch/fileadmin/swissuniversities/Dokumente/Hochschulpolitik/ORD/Swiss_National_ORD_Strategy_en.pdf" TargetMode="External"/><Relationship Id="rId4" Type="http://schemas.openxmlformats.org/officeDocument/2006/relationships/hyperlink" Target="https://www.snf.ch/en/dMILj9t4LNk8NwyR/topic/open-research-dat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nf.ch/en/FAiWVH4WvpKvohw9/topic/research-policies" TargetMode="External"/><Relationship Id="rId2" Type="http://schemas.openxmlformats.org/officeDocument/2006/relationships/hyperlink" Target="https://www.snf.ch/en/dMILj9t4LNk8NwyR/topic/open-research-dat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dirty="0"/>
              <a:t>Data Management Best Practices</a:t>
            </a:r>
          </a:p>
        </p:txBody>
      </p:sp>
      <p:sp>
        <p:nvSpPr>
          <p:cNvPr id="9" name="Untertitel 8"/>
          <p:cNvSpPr>
            <a:spLocks noGrp="1"/>
          </p:cNvSpPr>
          <p:nvPr>
            <p:ph type="subTitle" sz="quarter" idx="1"/>
          </p:nvPr>
        </p:nvSpPr>
        <p:spPr/>
        <p:txBody>
          <a:bodyPr/>
          <a:lstStyle/>
          <a:p>
            <a:r>
              <a:rPr lang="en-GB" noProof="0" dirty="0"/>
              <a:t>Spencer Bliven ::  HPCE  ::  Paul Scherrer Institute</a:t>
            </a:r>
          </a:p>
        </p:txBody>
      </p:sp>
      <p:sp>
        <p:nvSpPr>
          <p:cNvPr id="10" name="Textplatzhalter 9"/>
          <p:cNvSpPr>
            <a:spLocks noGrp="1"/>
          </p:cNvSpPr>
          <p:nvPr>
            <p:ph type="body" sz="quarter" idx="11"/>
          </p:nvPr>
        </p:nvSpPr>
        <p:spPr/>
        <p:txBody>
          <a:bodyPr/>
          <a:lstStyle/>
          <a:p>
            <a:r>
              <a:rPr lang="en-GB" dirty="0"/>
              <a:t>2023-05-23 Schertler Group Meeting</a:t>
            </a:r>
          </a:p>
        </p:txBody>
      </p:sp>
    </p:spTree>
    <p:extLst>
      <p:ext uri="{BB962C8B-B14F-4D97-AF65-F5344CB8AC3E}">
        <p14:creationId xmlns:p14="http://schemas.microsoft.com/office/powerpoint/2010/main" val="185931394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70F35E9-5B15-95DB-6847-B9B97D87B569}"/>
              </a:ext>
            </a:extLst>
          </p:cNvPr>
          <p:cNvSpPr>
            <a:spLocks noGrp="1"/>
          </p:cNvSpPr>
          <p:nvPr>
            <p:ph sz="quarter" idx="13"/>
          </p:nvPr>
        </p:nvSpPr>
        <p:spPr>
          <a:xfrm>
            <a:off x="2848828" y="1995686"/>
            <a:ext cx="5936409" cy="2520359"/>
          </a:xfrm>
        </p:spPr>
        <p:txBody>
          <a:bodyPr/>
          <a:lstStyle/>
          <a:p>
            <a:r>
              <a:rPr lang="en-US" dirty="0"/>
              <a:t>Internal documents don’t need to be open</a:t>
            </a:r>
          </a:p>
          <a:p>
            <a:pPr lvl="1"/>
            <a:r>
              <a:rPr lang="en-US" dirty="0"/>
              <a:t>Use Alfresco, NFS, </a:t>
            </a:r>
            <a:r>
              <a:rPr lang="en-US" dirty="0" err="1"/>
              <a:t>Sharepoint</a:t>
            </a:r>
            <a:r>
              <a:rPr lang="en-US" dirty="0"/>
              <a:t>, </a:t>
            </a:r>
            <a:r>
              <a:rPr lang="en-US" dirty="0" err="1"/>
              <a:t>etc</a:t>
            </a:r>
            <a:endParaRPr lang="en-US" dirty="0"/>
          </a:p>
          <a:p>
            <a:r>
              <a:rPr lang="en-US" dirty="0"/>
              <a:t>Data Management Plan tools</a:t>
            </a:r>
          </a:p>
          <a:p>
            <a:pPr lvl="1"/>
            <a:r>
              <a:rPr lang="en-US" dirty="0"/>
              <a:t>Templates &amp; links: </a:t>
            </a:r>
            <a:r>
              <a:rPr lang="en-GB" dirty="0">
                <a:hlinkClick r:id="rId2"/>
              </a:rPr>
              <a:t>https://intranet.psi.ch/en/researchfunding/dmp</a:t>
            </a:r>
            <a:endParaRPr lang="en-US" dirty="0"/>
          </a:p>
          <a:p>
            <a:pPr lvl="1"/>
            <a:r>
              <a:rPr lang="en-US" dirty="0"/>
              <a:t>Wizard: </a:t>
            </a:r>
            <a:r>
              <a:rPr lang="en-GB" dirty="0">
                <a:hlinkClick r:id="rId3"/>
              </a:rPr>
              <a:t>https://ds-wizard.org/</a:t>
            </a:r>
            <a:endParaRPr lang="en-US" dirty="0"/>
          </a:p>
          <a:p>
            <a:endParaRPr lang="en-US" dirty="0"/>
          </a:p>
          <a:p>
            <a:endParaRPr lang="en-US" dirty="0"/>
          </a:p>
        </p:txBody>
      </p:sp>
      <p:sp>
        <p:nvSpPr>
          <p:cNvPr id="3" name="Title 2">
            <a:extLst>
              <a:ext uri="{FF2B5EF4-FFF2-40B4-BE49-F238E27FC236}">
                <a16:creationId xmlns:a16="http://schemas.microsoft.com/office/drawing/2014/main" id="{AC0548F7-FA91-AEF2-CB24-31FBFDCD69E2}"/>
              </a:ext>
            </a:extLst>
          </p:cNvPr>
          <p:cNvSpPr>
            <a:spLocks noGrp="1"/>
          </p:cNvSpPr>
          <p:nvPr>
            <p:ph type="title"/>
          </p:nvPr>
        </p:nvSpPr>
        <p:spPr/>
        <p:txBody>
          <a:bodyPr/>
          <a:lstStyle/>
          <a:p>
            <a:r>
              <a:rPr lang="en-CH" dirty="0"/>
              <a:t>Plan</a:t>
            </a:r>
          </a:p>
        </p:txBody>
      </p:sp>
      <p:sp>
        <p:nvSpPr>
          <p:cNvPr id="4" name="Slide Number Placeholder 3">
            <a:extLst>
              <a:ext uri="{FF2B5EF4-FFF2-40B4-BE49-F238E27FC236}">
                <a16:creationId xmlns:a16="http://schemas.microsoft.com/office/drawing/2014/main" id="{CCDD2D24-D3FC-D5EF-EE02-05C7EFD81E1C}"/>
              </a:ext>
            </a:extLst>
          </p:cNvPr>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10</a:t>
            </a:fld>
            <a:endParaRPr lang="de-DE" dirty="0"/>
          </a:p>
        </p:txBody>
      </p:sp>
      <p:sp>
        <p:nvSpPr>
          <p:cNvPr id="5" name="Rectangle 4">
            <a:extLst>
              <a:ext uri="{FF2B5EF4-FFF2-40B4-BE49-F238E27FC236}">
                <a16:creationId xmlns:a16="http://schemas.microsoft.com/office/drawing/2014/main" id="{78FCC0AE-7638-6467-667F-76BCBDD17ABD}"/>
              </a:ext>
            </a:extLst>
          </p:cNvPr>
          <p:cNvSpPr/>
          <p:nvPr/>
        </p:nvSpPr>
        <p:spPr bwMode="auto">
          <a:xfrm>
            <a:off x="1167183" y="1419623"/>
            <a:ext cx="1440160" cy="381375"/>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Plan</a:t>
            </a:r>
          </a:p>
        </p:txBody>
      </p:sp>
      <p:sp>
        <p:nvSpPr>
          <p:cNvPr id="12" name="Rectangle 11">
            <a:extLst>
              <a:ext uri="{FF2B5EF4-FFF2-40B4-BE49-F238E27FC236}">
                <a16:creationId xmlns:a16="http://schemas.microsoft.com/office/drawing/2014/main" id="{8C02E3C6-7ECF-B0E8-2BCC-E18645B5AE76}"/>
              </a:ext>
            </a:extLst>
          </p:cNvPr>
          <p:cNvSpPr/>
          <p:nvPr/>
        </p:nvSpPr>
        <p:spPr bwMode="auto">
          <a:xfrm>
            <a:off x="1167183" y="1923679"/>
            <a:ext cx="1440160" cy="381375"/>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Sample Prep</a:t>
            </a:r>
          </a:p>
        </p:txBody>
      </p:sp>
      <p:sp>
        <p:nvSpPr>
          <p:cNvPr id="13" name="Rectangle 12">
            <a:extLst>
              <a:ext uri="{FF2B5EF4-FFF2-40B4-BE49-F238E27FC236}">
                <a16:creationId xmlns:a16="http://schemas.microsoft.com/office/drawing/2014/main" id="{B1505DCE-8AF6-5D52-D52A-BC853207147E}"/>
              </a:ext>
            </a:extLst>
          </p:cNvPr>
          <p:cNvSpPr/>
          <p:nvPr/>
        </p:nvSpPr>
        <p:spPr bwMode="auto">
          <a:xfrm>
            <a:off x="1167183" y="2427735"/>
            <a:ext cx="1440160" cy="381375"/>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Collect Data</a:t>
            </a:r>
          </a:p>
        </p:txBody>
      </p:sp>
      <p:sp>
        <p:nvSpPr>
          <p:cNvPr id="14" name="Rectangle 13">
            <a:extLst>
              <a:ext uri="{FF2B5EF4-FFF2-40B4-BE49-F238E27FC236}">
                <a16:creationId xmlns:a16="http://schemas.microsoft.com/office/drawing/2014/main" id="{62AAF6CC-4062-1459-0853-2E3BB141A0A8}"/>
              </a:ext>
            </a:extLst>
          </p:cNvPr>
          <p:cNvSpPr/>
          <p:nvPr/>
        </p:nvSpPr>
        <p:spPr bwMode="auto">
          <a:xfrm>
            <a:off x="1167183" y="2931791"/>
            <a:ext cx="1440160" cy="381375"/>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Process</a:t>
            </a:r>
          </a:p>
        </p:txBody>
      </p:sp>
      <p:sp>
        <p:nvSpPr>
          <p:cNvPr id="15" name="Rectangle 14">
            <a:extLst>
              <a:ext uri="{FF2B5EF4-FFF2-40B4-BE49-F238E27FC236}">
                <a16:creationId xmlns:a16="http://schemas.microsoft.com/office/drawing/2014/main" id="{8C67037A-4B02-300D-C438-42BF290A8503}"/>
              </a:ext>
            </a:extLst>
          </p:cNvPr>
          <p:cNvSpPr/>
          <p:nvPr/>
        </p:nvSpPr>
        <p:spPr bwMode="auto">
          <a:xfrm>
            <a:off x="1167183" y="3435847"/>
            <a:ext cx="1440160" cy="381375"/>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Preserve</a:t>
            </a:r>
          </a:p>
        </p:txBody>
      </p:sp>
      <p:sp>
        <p:nvSpPr>
          <p:cNvPr id="16" name="Rectangle 15">
            <a:extLst>
              <a:ext uri="{FF2B5EF4-FFF2-40B4-BE49-F238E27FC236}">
                <a16:creationId xmlns:a16="http://schemas.microsoft.com/office/drawing/2014/main" id="{B0567BAE-96F9-7854-AD8B-9914D0887692}"/>
              </a:ext>
            </a:extLst>
          </p:cNvPr>
          <p:cNvSpPr/>
          <p:nvPr/>
        </p:nvSpPr>
        <p:spPr bwMode="auto">
          <a:xfrm>
            <a:off x="1167183" y="3939903"/>
            <a:ext cx="1440160" cy="38137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Publish</a:t>
            </a:r>
          </a:p>
        </p:txBody>
      </p:sp>
      <p:sp>
        <p:nvSpPr>
          <p:cNvPr id="17" name="Rectangle 16">
            <a:extLst>
              <a:ext uri="{FF2B5EF4-FFF2-40B4-BE49-F238E27FC236}">
                <a16:creationId xmlns:a16="http://schemas.microsoft.com/office/drawing/2014/main" id="{10FCAB2F-5154-919C-E162-D9A3097978DA}"/>
              </a:ext>
            </a:extLst>
          </p:cNvPr>
          <p:cNvSpPr/>
          <p:nvPr/>
        </p:nvSpPr>
        <p:spPr bwMode="auto">
          <a:xfrm>
            <a:off x="1167183" y="4443959"/>
            <a:ext cx="1440160" cy="381375"/>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Reuse</a:t>
            </a:r>
          </a:p>
        </p:txBody>
      </p:sp>
      <p:cxnSp>
        <p:nvCxnSpPr>
          <p:cNvPr id="20" name="Straight Arrow Connector 19">
            <a:extLst>
              <a:ext uri="{FF2B5EF4-FFF2-40B4-BE49-F238E27FC236}">
                <a16:creationId xmlns:a16="http://schemas.microsoft.com/office/drawing/2014/main" id="{BF673F77-2184-519B-1C19-A2C9D470228C}"/>
              </a:ext>
            </a:extLst>
          </p:cNvPr>
          <p:cNvCxnSpPr>
            <a:stCxn id="5" idx="2"/>
            <a:endCxn id="12" idx="0"/>
          </p:cNvCxnSpPr>
          <p:nvPr/>
        </p:nvCxnSpPr>
        <p:spPr bwMode="auto">
          <a:xfrm>
            <a:off x="1887263" y="1800998"/>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344D590D-8AAF-FB57-DB84-855312A308E3}"/>
              </a:ext>
            </a:extLst>
          </p:cNvPr>
          <p:cNvCxnSpPr>
            <a:cxnSpLocks/>
            <a:stCxn id="12" idx="2"/>
            <a:endCxn id="13" idx="0"/>
          </p:cNvCxnSpPr>
          <p:nvPr/>
        </p:nvCxnSpPr>
        <p:spPr bwMode="auto">
          <a:xfrm>
            <a:off x="1887263" y="2305054"/>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3D3C94FE-935B-2840-8E21-F4F40FBAB5DD}"/>
              </a:ext>
            </a:extLst>
          </p:cNvPr>
          <p:cNvCxnSpPr>
            <a:cxnSpLocks/>
            <a:stCxn id="13" idx="2"/>
            <a:endCxn id="14" idx="0"/>
          </p:cNvCxnSpPr>
          <p:nvPr/>
        </p:nvCxnSpPr>
        <p:spPr bwMode="auto">
          <a:xfrm>
            <a:off x="1887263" y="2809110"/>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FF129D27-7FC9-551A-A921-5868A6B19115}"/>
              </a:ext>
            </a:extLst>
          </p:cNvPr>
          <p:cNvCxnSpPr>
            <a:cxnSpLocks/>
            <a:stCxn id="14" idx="2"/>
            <a:endCxn id="15" idx="0"/>
          </p:cNvCxnSpPr>
          <p:nvPr/>
        </p:nvCxnSpPr>
        <p:spPr bwMode="auto">
          <a:xfrm>
            <a:off x="1887263" y="3313166"/>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8973C2D1-6D3F-4A6D-A36B-8E567D98DC08}"/>
              </a:ext>
            </a:extLst>
          </p:cNvPr>
          <p:cNvCxnSpPr>
            <a:cxnSpLocks/>
            <a:stCxn id="15" idx="2"/>
            <a:endCxn id="16" idx="0"/>
          </p:cNvCxnSpPr>
          <p:nvPr/>
        </p:nvCxnSpPr>
        <p:spPr bwMode="auto">
          <a:xfrm>
            <a:off x="1887263" y="3817222"/>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B29DD516-67BA-AB64-F9A4-A646780516C0}"/>
              </a:ext>
            </a:extLst>
          </p:cNvPr>
          <p:cNvCxnSpPr>
            <a:cxnSpLocks/>
            <a:stCxn id="16" idx="2"/>
            <a:endCxn id="17" idx="0"/>
          </p:cNvCxnSpPr>
          <p:nvPr/>
        </p:nvCxnSpPr>
        <p:spPr bwMode="auto">
          <a:xfrm>
            <a:off x="1887263" y="4321278"/>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 name="Elbow Connector 42">
            <a:extLst>
              <a:ext uri="{FF2B5EF4-FFF2-40B4-BE49-F238E27FC236}">
                <a16:creationId xmlns:a16="http://schemas.microsoft.com/office/drawing/2014/main" id="{3B024785-8D7D-CD57-19BB-9A0ABB2D8568}"/>
              </a:ext>
            </a:extLst>
          </p:cNvPr>
          <p:cNvCxnSpPr>
            <a:stCxn id="17" idx="1"/>
            <a:endCxn id="5" idx="1"/>
          </p:cNvCxnSpPr>
          <p:nvPr/>
        </p:nvCxnSpPr>
        <p:spPr bwMode="auto">
          <a:xfrm rot="10800000">
            <a:off x="1167183" y="1610311"/>
            <a:ext cx="12700" cy="3024336"/>
          </a:xfrm>
          <a:prstGeom prst="bentConnector3">
            <a:avLst>
              <a:gd name="adj1" fmla="val 1800000"/>
            </a:avLst>
          </a:prstGeom>
          <a:solidFill>
            <a:schemeClr val="accent1"/>
          </a:solidFill>
          <a:ln w="9525" cap="flat" cmpd="sng" algn="ctr">
            <a:solidFill>
              <a:schemeClr val="tx1"/>
            </a:solidFill>
            <a:prstDash val="solid"/>
            <a:round/>
            <a:headEnd type="none" w="med" len="med"/>
            <a:tailEnd type="triangle"/>
          </a:ln>
          <a:effectLst/>
        </p:spPr>
      </p:cxnSp>
      <p:sp>
        <p:nvSpPr>
          <p:cNvPr id="18" name="Rectangle 17">
            <a:extLst>
              <a:ext uri="{FF2B5EF4-FFF2-40B4-BE49-F238E27FC236}">
                <a16:creationId xmlns:a16="http://schemas.microsoft.com/office/drawing/2014/main" id="{CEB07A5C-D9D0-C15D-A1F9-2EAE25E5BAA0}"/>
              </a:ext>
            </a:extLst>
          </p:cNvPr>
          <p:cNvSpPr/>
          <p:nvPr/>
        </p:nvSpPr>
        <p:spPr bwMode="auto">
          <a:xfrm>
            <a:off x="2848828" y="1419622"/>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Documents, grants, presentations, Data Management Plan</a:t>
            </a:r>
          </a:p>
        </p:txBody>
      </p:sp>
      <p:sp>
        <p:nvSpPr>
          <p:cNvPr id="38" name="Rectangle 37">
            <a:extLst>
              <a:ext uri="{FF2B5EF4-FFF2-40B4-BE49-F238E27FC236}">
                <a16:creationId xmlns:a16="http://schemas.microsoft.com/office/drawing/2014/main" id="{06998D76-3363-BD2C-F65A-3681DD59D873}"/>
              </a:ext>
            </a:extLst>
          </p:cNvPr>
          <p:cNvSpPr/>
          <p:nvPr/>
        </p:nvSpPr>
        <p:spPr bwMode="auto">
          <a:xfrm>
            <a:off x="5225089" y="1419622"/>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Switchdrive</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Zenodo</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Figshare</a:t>
            </a:r>
            <a:endParaRPr kumimoji="0" lang="en-US" sz="1200" b="0" i="0" u="none" strike="noStrike" cap="none" normalizeH="0" baseline="0" dirty="0">
              <a:ln>
                <a:noFill/>
              </a:ln>
              <a:solidFill>
                <a:schemeClr val="tx1"/>
              </a:solidFill>
              <a:effectLst/>
              <a:latin typeface="+mn-lt"/>
            </a:endParaRPr>
          </a:p>
        </p:txBody>
      </p:sp>
      <p:sp>
        <p:nvSpPr>
          <p:cNvPr id="51" name="Rectangle 50">
            <a:extLst>
              <a:ext uri="{FF2B5EF4-FFF2-40B4-BE49-F238E27FC236}">
                <a16:creationId xmlns:a16="http://schemas.microsoft.com/office/drawing/2014/main" id="{B8A86072-9ECD-3BF8-87F9-F9AA6C47DCA7}"/>
              </a:ext>
            </a:extLst>
          </p:cNvPr>
          <p:cNvSpPr/>
          <p:nvPr/>
        </p:nvSpPr>
        <p:spPr bwMode="auto">
          <a:xfrm>
            <a:off x="2850943" y="915566"/>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Data Types</a:t>
            </a:r>
          </a:p>
        </p:txBody>
      </p:sp>
      <p:sp>
        <p:nvSpPr>
          <p:cNvPr id="54" name="Rectangle 53">
            <a:extLst>
              <a:ext uri="{FF2B5EF4-FFF2-40B4-BE49-F238E27FC236}">
                <a16:creationId xmlns:a16="http://schemas.microsoft.com/office/drawing/2014/main" id="{A8E941F2-47F3-6BAA-2404-011073A6C825}"/>
              </a:ext>
            </a:extLst>
          </p:cNvPr>
          <p:cNvSpPr/>
          <p:nvPr/>
        </p:nvSpPr>
        <p:spPr bwMode="auto">
          <a:xfrm>
            <a:off x="5232079" y="915565"/>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Open Platforms</a:t>
            </a:r>
          </a:p>
        </p:txBody>
      </p:sp>
    </p:spTree>
    <p:extLst>
      <p:ext uri="{BB962C8B-B14F-4D97-AF65-F5344CB8AC3E}">
        <p14:creationId xmlns:p14="http://schemas.microsoft.com/office/powerpoint/2010/main" val="6554990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0548F7-FA91-AEF2-CB24-31FBFDCD69E2}"/>
              </a:ext>
            </a:extLst>
          </p:cNvPr>
          <p:cNvSpPr>
            <a:spLocks noGrp="1"/>
          </p:cNvSpPr>
          <p:nvPr>
            <p:ph type="title"/>
          </p:nvPr>
        </p:nvSpPr>
        <p:spPr/>
        <p:txBody>
          <a:bodyPr/>
          <a:lstStyle/>
          <a:p>
            <a:r>
              <a:rPr lang="en-CH" dirty="0"/>
              <a:t>Experimental Data</a:t>
            </a:r>
          </a:p>
        </p:txBody>
      </p:sp>
      <p:sp>
        <p:nvSpPr>
          <p:cNvPr id="4" name="Slide Number Placeholder 3">
            <a:extLst>
              <a:ext uri="{FF2B5EF4-FFF2-40B4-BE49-F238E27FC236}">
                <a16:creationId xmlns:a16="http://schemas.microsoft.com/office/drawing/2014/main" id="{CCDD2D24-D3FC-D5EF-EE02-05C7EFD81E1C}"/>
              </a:ext>
            </a:extLst>
          </p:cNvPr>
          <p:cNvSpPr>
            <a:spLocks noGrp="1"/>
          </p:cNvSpPr>
          <p:nvPr>
            <p:ph type="sldNum" sz="quarter" idx="12"/>
          </p:nvPr>
        </p:nvSpPr>
        <p:spPr>
          <a:xfrm>
            <a:off x="8211333" y="5384217"/>
            <a:ext cx="575742" cy="147638"/>
          </a:xfrm>
        </p:spPr>
        <p:txBody>
          <a:bodyPr/>
          <a:lstStyle/>
          <a:p>
            <a:pPr algn="r">
              <a:defRPr/>
            </a:pPr>
            <a:r>
              <a:rPr lang="de-DE" dirty="0"/>
              <a:t>Page </a:t>
            </a:r>
            <a:fld id="{EBC07571-3134-BB4B-B83F-1A9FE18D34F3}" type="slidenum">
              <a:rPr lang="de-DE" smtClean="0"/>
              <a:pPr algn="r">
                <a:defRPr/>
              </a:pPr>
              <a:t>11</a:t>
            </a:fld>
            <a:endParaRPr lang="de-DE" dirty="0"/>
          </a:p>
        </p:txBody>
      </p:sp>
      <p:sp>
        <p:nvSpPr>
          <p:cNvPr id="5" name="Rectangle 4">
            <a:extLst>
              <a:ext uri="{FF2B5EF4-FFF2-40B4-BE49-F238E27FC236}">
                <a16:creationId xmlns:a16="http://schemas.microsoft.com/office/drawing/2014/main" id="{78FCC0AE-7638-6467-667F-76BCBDD17ABD}"/>
              </a:ext>
            </a:extLst>
          </p:cNvPr>
          <p:cNvSpPr/>
          <p:nvPr/>
        </p:nvSpPr>
        <p:spPr bwMode="auto">
          <a:xfrm>
            <a:off x="1167183" y="1419623"/>
            <a:ext cx="1440160" cy="381375"/>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Plan</a:t>
            </a:r>
          </a:p>
        </p:txBody>
      </p:sp>
      <p:sp>
        <p:nvSpPr>
          <p:cNvPr id="12" name="Rectangle 11">
            <a:extLst>
              <a:ext uri="{FF2B5EF4-FFF2-40B4-BE49-F238E27FC236}">
                <a16:creationId xmlns:a16="http://schemas.microsoft.com/office/drawing/2014/main" id="{8C02E3C6-7ECF-B0E8-2BCC-E18645B5AE76}"/>
              </a:ext>
            </a:extLst>
          </p:cNvPr>
          <p:cNvSpPr/>
          <p:nvPr/>
        </p:nvSpPr>
        <p:spPr bwMode="auto">
          <a:xfrm>
            <a:off x="1167183" y="1923679"/>
            <a:ext cx="1440160" cy="381375"/>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Sample Prep</a:t>
            </a:r>
          </a:p>
        </p:txBody>
      </p:sp>
      <p:sp>
        <p:nvSpPr>
          <p:cNvPr id="13" name="Rectangle 12">
            <a:extLst>
              <a:ext uri="{FF2B5EF4-FFF2-40B4-BE49-F238E27FC236}">
                <a16:creationId xmlns:a16="http://schemas.microsoft.com/office/drawing/2014/main" id="{B1505DCE-8AF6-5D52-D52A-BC853207147E}"/>
              </a:ext>
            </a:extLst>
          </p:cNvPr>
          <p:cNvSpPr/>
          <p:nvPr/>
        </p:nvSpPr>
        <p:spPr bwMode="auto">
          <a:xfrm>
            <a:off x="1167183" y="2427735"/>
            <a:ext cx="1440160" cy="3813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mj-lt"/>
              </a:rPr>
              <a:t>Collect Data</a:t>
            </a:r>
          </a:p>
        </p:txBody>
      </p:sp>
      <p:sp>
        <p:nvSpPr>
          <p:cNvPr id="14" name="Rectangle 13">
            <a:extLst>
              <a:ext uri="{FF2B5EF4-FFF2-40B4-BE49-F238E27FC236}">
                <a16:creationId xmlns:a16="http://schemas.microsoft.com/office/drawing/2014/main" id="{62AAF6CC-4062-1459-0853-2E3BB141A0A8}"/>
              </a:ext>
            </a:extLst>
          </p:cNvPr>
          <p:cNvSpPr/>
          <p:nvPr/>
        </p:nvSpPr>
        <p:spPr bwMode="auto">
          <a:xfrm>
            <a:off x="1167183" y="2931791"/>
            <a:ext cx="1440160" cy="3813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mj-lt"/>
              </a:rPr>
              <a:t>Process</a:t>
            </a:r>
          </a:p>
        </p:txBody>
      </p:sp>
      <p:sp>
        <p:nvSpPr>
          <p:cNvPr id="15" name="Rectangle 14">
            <a:extLst>
              <a:ext uri="{FF2B5EF4-FFF2-40B4-BE49-F238E27FC236}">
                <a16:creationId xmlns:a16="http://schemas.microsoft.com/office/drawing/2014/main" id="{8C67037A-4B02-300D-C438-42BF290A8503}"/>
              </a:ext>
            </a:extLst>
          </p:cNvPr>
          <p:cNvSpPr/>
          <p:nvPr/>
        </p:nvSpPr>
        <p:spPr bwMode="auto">
          <a:xfrm>
            <a:off x="1167183" y="3435847"/>
            <a:ext cx="1440160" cy="3813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mj-lt"/>
              </a:rPr>
              <a:t>Preserve</a:t>
            </a:r>
          </a:p>
        </p:txBody>
      </p:sp>
      <p:sp>
        <p:nvSpPr>
          <p:cNvPr id="16" name="Rectangle 15">
            <a:extLst>
              <a:ext uri="{FF2B5EF4-FFF2-40B4-BE49-F238E27FC236}">
                <a16:creationId xmlns:a16="http://schemas.microsoft.com/office/drawing/2014/main" id="{B0567BAE-96F9-7854-AD8B-9914D0887692}"/>
              </a:ext>
            </a:extLst>
          </p:cNvPr>
          <p:cNvSpPr/>
          <p:nvPr/>
        </p:nvSpPr>
        <p:spPr bwMode="auto">
          <a:xfrm>
            <a:off x="1167183" y="3939903"/>
            <a:ext cx="1440160" cy="3813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mj-lt"/>
              </a:rPr>
              <a:t>Publish</a:t>
            </a:r>
          </a:p>
        </p:txBody>
      </p:sp>
      <p:sp>
        <p:nvSpPr>
          <p:cNvPr id="17" name="Rectangle 16">
            <a:extLst>
              <a:ext uri="{FF2B5EF4-FFF2-40B4-BE49-F238E27FC236}">
                <a16:creationId xmlns:a16="http://schemas.microsoft.com/office/drawing/2014/main" id="{10FCAB2F-5154-919C-E162-D9A3097978DA}"/>
              </a:ext>
            </a:extLst>
          </p:cNvPr>
          <p:cNvSpPr/>
          <p:nvPr/>
        </p:nvSpPr>
        <p:spPr bwMode="auto">
          <a:xfrm>
            <a:off x="1167183" y="4443959"/>
            <a:ext cx="1440160" cy="3813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mj-lt"/>
              </a:rPr>
              <a:t>Reuse</a:t>
            </a:r>
          </a:p>
        </p:txBody>
      </p:sp>
      <p:cxnSp>
        <p:nvCxnSpPr>
          <p:cNvPr id="20" name="Straight Arrow Connector 19">
            <a:extLst>
              <a:ext uri="{FF2B5EF4-FFF2-40B4-BE49-F238E27FC236}">
                <a16:creationId xmlns:a16="http://schemas.microsoft.com/office/drawing/2014/main" id="{BF673F77-2184-519B-1C19-A2C9D470228C}"/>
              </a:ext>
            </a:extLst>
          </p:cNvPr>
          <p:cNvCxnSpPr>
            <a:stCxn id="5" idx="2"/>
            <a:endCxn id="12" idx="0"/>
          </p:cNvCxnSpPr>
          <p:nvPr/>
        </p:nvCxnSpPr>
        <p:spPr bwMode="auto">
          <a:xfrm>
            <a:off x="1887263" y="1800998"/>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344D590D-8AAF-FB57-DB84-855312A308E3}"/>
              </a:ext>
            </a:extLst>
          </p:cNvPr>
          <p:cNvCxnSpPr>
            <a:cxnSpLocks/>
            <a:stCxn id="12" idx="2"/>
            <a:endCxn id="13" idx="0"/>
          </p:cNvCxnSpPr>
          <p:nvPr/>
        </p:nvCxnSpPr>
        <p:spPr bwMode="auto">
          <a:xfrm>
            <a:off x="1887263" y="2305054"/>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3D3C94FE-935B-2840-8E21-F4F40FBAB5DD}"/>
              </a:ext>
            </a:extLst>
          </p:cNvPr>
          <p:cNvCxnSpPr>
            <a:cxnSpLocks/>
            <a:stCxn id="13" idx="2"/>
            <a:endCxn id="14" idx="0"/>
          </p:cNvCxnSpPr>
          <p:nvPr/>
        </p:nvCxnSpPr>
        <p:spPr bwMode="auto">
          <a:xfrm>
            <a:off x="1887263" y="2809110"/>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FF129D27-7FC9-551A-A921-5868A6B19115}"/>
              </a:ext>
            </a:extLst>
          </p:cNvPr>
          <p:cNvCxnSpPr>
            <a:cxnSpLocks/>
            <a:stCxn id="14" idx="2"/>
            <a:endCxn id="15" idx="0"/>
          </p:cNvCxnSpPr>
          <p:nvPr/>
        </p:nvCxnSpPr>
        <p:spPr bwMode="auto">
          <a:xfrm>
            <a:off x="1887263" y="3313166"/>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8973C2D1-6D3F-4A6D-A36B-8E567D98DC08}"/>
              </a:ext>
            </a:extLst>
          </p:cNvPr>
          <p:cNvCxnSpPr>
            <a:cxnSpLocks/>
            <a:stCxn id="15" idx="2"/>
            <a:endCxn id="16" idx="0"/>
          </p:cNvCxnSpPr>
          <p:nvPr/>
        </p:nvCxnSpPr>
        <p:spPr bwMode="auto">
          <a:xfrm>
            <a:off x="1887263" y="3817222"/>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B29DD516-67BA-AB64-F9A4-A646780516C0}"/>
              </a:ext>
            </a:extLst>
          </p:cNvPr>
          <p:cNvCxnSpPr>
            <a:cxnSpLocks/>
            <a:stCxn id="16" idx="2"/>
            <a:endCxn id="17" idx="0"/>
          </p:cNvCxnSpPr>
          <p:nvPr/>
        </p:nvCxnSpPr>
        <p:spPr bwMode="auto">
          <a:xfrm>
            <a:off x="1887263" y="4321278"/>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 name="Elbow Connector 42">
            <a:extLst>
              <a:ext uri="{FF2B5EF4-FFF2-40B4-BE49-F238E27FC236}">
                <a16:creationId xmlns:a16="http://schemas.microsoft.com/office/drawing/2014/main" id="{3B024785-8D7D-CD57-19BB-9A0ABB2D8568}"/>
              </a:ext>
            </a:extLst>
          </p:cNvPr>
          <p:cNvCxnSpPr>
            <a:stCxn id="17" idx="1"/>
            <a:endCxn id="5" idx="1"/>
          </p:cNvCxnSpPr>
          <p:nvPr/>
        </p:nvCxnSpPr>
        <p:spPr bwMode="auto">
          <a:xfrm rot="10800000">
            <a:off x="1167183" y="1610311"/>
            <a:ext cx="12700" cy="3024336"/>
          </a:xfrm>
          <a:prstGeom prst="bentConnector3">
            <a:avLst>
              <a:gd name="adj1" fmla="val 1800000"/>
            </a:avLst>
          </a:prstGeom>
          <a:solidFill>
            <a:schemeClr val="accent1"/>
          </a:solidFill>
          <a:ln w="9525" cap="flat" cmpd="sng" algn="ctr">
            <a:solidFill>
              <a:schemeClr val="tx1"/>
            </a:solidFill>
            <a:prstDash val="solid"/>
            <a:round/>
            <a:headEnd type="none" w="med" len="med"/>
            <a:tailEnd type="triangle"/>
          </a:ln>
          <a:effectLst/>
        </p:spPr>
      </p:cxnSp>
      <p:sp>
        <p:nvSpPr>
          <p:cNvPr id="18" name="Rectangle 17">
            <a:extLst>
              <a:ext uri="{FF2B5EF4-FFF2-40B4-BE49-F238E27FC236}">
                <a16:creationId xmlns:a16="http://schemas.microsoft.com/office/drawing/2014/main" id="{CEB07A5C-D9D0-C15D-A1F9-2EAE25E5BAA0}"/>
              </a:ext>
            </a:extLst>
          </p:cNvPr>
          <p:cNvSpPr/>
          <p:nvPr/>
        </p:nvSpPr>
        <p:spPr bwMode="auto">
          <a:xfrm>
            <a:off x="2848828" y="1419622"/>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Documents, grants, presentations</a:t>
            </a:r>
          </a:p>
        </p:txBody>
      </p:sp>
      <p:sp>
        <p:nvSpPr>
          <p:cNvPr id="19" name="Rectangle 18">
            <a:extLst>
              <a:ext uri="{FF2B5EF4-FFF2-40B4-BE49-F238E27FC236}">
                <a16:creationId xmlns:a16="http://schemas.microsoft.com/office/drawing/2014/main" id="{D8BA9501-A089-EF84-A300-078A8E1A516B}"/>
              </a:ext>
            </a:extLst>
          </p:cNvPr>
          <p:cNvSpPr/>
          <p:nvPr/>
        </p:nvSpPr>
        <p:spPr bwMode="auto">
          <a:xfrm>
            <a:off x="2848828" y="1923678"/>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200" dirty="0">
                <a:latin typeface="+mn-lt"/>
              </a:rPr>
              <a:t>Experimental notes, data, spreadsheets, images</a:t>
            </a:r>
            <a:endParaRPr kumimoji="0" lang="en-US" sz="1200" b="0" i="0" u="none" strike="noStrike" cap="none" normalizeH="0" baseline="0" dirty="0">
              <a:ln>
                <a:noFill/>
              </a:ln>
              <a:solidFill>
                <a:schemeClr val="tx1"/>
              </a:solidFill>
              <a:effectLst/>
              <a:latin typeface="+mn-lt"/>
            </a:endParaRPr>
          </a:p>
        </p:txBody>
      </p:sp>
      <p:sp>
        <p:nvSpPr>
          <p:cNvPr id="38" name="Rectangle 37">
            <a:extLst>
              <a:ext uri="{FF2B5EF4-FFF2-40B4-BE49-F238E27FC236}">
                <a16:creationId xmlns:a16="http://schemas.microsoft.com/office/drawing/2014/main" id="{06998D76-3363-BD2C-F65A-3681DD59D873}"/>
              </a:ext>
            </a:extLst>
          </p:cNvPr>
          <p:cNvSpPr/>
          <p:nvPr/>
        </p:nvSpPr>
        <p:spPr bwMode="auto">
          <a:xfrm>
            <a:off x="5225089" y="1419622"/>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Switchdrive</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Zenodo</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Figshare</a:t>
            </a:r>
            <a:endParaRPr kumimoji="0" lang="en-US" sz="1200" b="0" i="0" u="none" strike="noStrike" cap="none" normalizeH="0" baseline="0" dirty="0">
              <a:ln>
                <a:noFill/>
              </a:ln>
              <a:solidFill>
                <a:schemeClr val="tx1"/>
              </a:solidFill>
              <a:effectLst/>
              <a:latin typeface="+mn-lt"/>
            </a:endParaRPr>
          </a:p>
        </p:txBody>
      </p:sp>
      <p:sp>
        <p:nvSpPr>
          <p:cNvPr id="39" name="Rectangle 38">
            <a:extLst>
              <a:ext uri="{FF2B5EF4-FFF2-40B4-BE49-F238E27FC236}">
                <a16:creationId xmlns:a16="http://schemas.microsoft.com/office/drawing/2014/main" id="{7E6D08B0-56DC-2EA0-D297-204E814A043B}"/>
              </a:ext>
            </a:extLst>
          </p:cNvPr>
          <p:cNvSpPr/>
          <p:nvPr/>
        </p:nvSpPr>
        <p:spPr bwMode="auto">
          <a:xfrm>
            <a:off x="5225089" y="1923678"/>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Electronic Lab Notebooks (</a:t>
            </a:r>
            <a:r>
              <a:rPr kumimoji="0" lang="en-US" sz="1200" b="0" i="0" u="none" strike="noStrike" cap="none" normalizeH="0" baseline="0" dirty="0" err="1">
                <a:ln>
                  <a:noFill/>
                </a:ln>
                <a:solidFill>
                  <a:schemeClr val="tx1"/>
                </a:solidFill>
                <a:effectLst/>
                <a:latin typeface="+mn-lt"/>
              </a:rPr>
              <a:t>Biovia</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OpenBIS</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Zenodo</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Figshare</a:t>
            </a:r>
            <a:endParaRPr kumimoji="0" lang="en-US" sz="1200" b="0" i="0" u="none" strike="noStrike" cap="none" normalizeH="0" baseline="0" dirty="0">
              <a:ln>
                <a:noFill/>
              </a:ln>
              <a:solidFill>
                <a:schemeClr val="tx1"/>
              </a:solidFill>
              <a:effectLst/>
              <a:latin typeface="+mn-lt"/>
            </a:endParaRPr>
          </a:p>
        </p:txBody>
      </p:sp>
      <p:sp>
        <p:nvSpPr>
          <p:cNvPr id="51" name="Rectangle 50">
            <a:extLst>
              <a:ext uri="{FF2B5EF4-FFF2-40B4-BE49-F238E27FC236}">
                <a16:creationId xmlns:a16="http://schemas.microsoft.com/office/drawing/2014/main" id="{B8A86072-9ECD-3BF8-87F9-F9AA6C47DCA7}"/>
              </a:ext>
            </a:extLst>
          </p:cNvPr>
          <p:cNvSpPr/>
          <p:nvPr/>
        </p:nvSpPr>
        <p:spPr bwMode="auto">
          <a:xfrm>
            <a:off x="2850943" y="915566"/>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Data Types</a:t>
            </a:r>
          </a:p>
        </p:txBody>
      </p:sp>
      <p:sp>
        <p:nvSpPr>
          <p:cNvPr id="54" name="Rectangle 53">
            <a:extLst>
              <a:ext uri="{FF2B5EF4-FFF2-40B4-BE49-F238E27FC236}">
                <a16:creationId xmlns:a16="http://schemas.microsoft.com/office/drawing/2014/main" id="{A8E941F2-47F3-6BAA-2404-011073A6C825}"/>
              </a:ext>
            </a:extLst>
          </p:cNvPr>
          <p:cNvSpPr/>
          <p:nvPr/>
        </p:nvSpPr>
        <p:spPr bwMode="auto">
          <a:xfrm>
            <a:off x="5232079" y="915565"/>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Open Platforms</a:t>
            </a:r>
          </a:p>
        </p:txBody>
      </p:sp>
      <p:sp>
        <p:nvSpPr>
          <p:cNvPr id="2" name="Content Placeholder 5">
            <a:extLst>
              <a:ext uri="{FF2B5EF4-FFF2-40B4-BE49-F238E27FC236}">
                <a16:creationId xmlns:a16="http://schemas.microsoft.com/office/drawing/2014/main" id="{4AA9FC8D-86B3-DA4C-276D-48B7EF3CB299}"/>
              </a:ext>
            </a:extLst>
          </p:cNvPr>
          <p:cNvSpPr txBox="1">
            <a:spLocks/>
          </p:cNvSpPr>
          <p:nvPr/>
        </p:nvSpPr>
        <p:spPr>
          <a:xfrm>
            <a:off x="2848828" y="2623244"/>
            <a:ext cx="5936409" cy="1892801"/>
          </a:xfrm>
          <a:prstGeom prst="rect">
            <a:avLst/>
          </a:prstGeom>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endParaRPr lang="en-US" dirty="0"/>
          </a:p>
          <a:p>
            <a:endParaRPr lang="en-US" dirty="0"/>
          </a:p>
          <a:p>
            <a:endParaRPr lang="en-US" dirty="0"/>
          </a:p>
        </p:txBody>
      </p:sp>
      <p:sp>
        <p:nvSpPr>
          <p:cNvPr id="6" name="Content Placeholder 5">
            <a:extLst>
              <a:ext uri="{FF2B5EF4-FFF2-40B4-BE49-F238E27FC236}">
                <a16:creationId xmlns:a16="http://schemas.microsoft.com/office/drawing/2014/main" id="{74C3B97B-122B-6F1B-6CD9-7D7608ED4048}"/>
              </a:ext>
            </a:extLst>
          </p:cNvPr>
          <p:cNvSpPr txBox="1">
            <a:spLocks/>
          </p:cNvSpPr>
          <p:nvPr/>
        </p:nvSpPr>
        <p:spPr>
          <a:xfrm>
            <a:off x="2848828" y="2571750"/>
            <a:ext cx="5936409" cy="1944295"/>
          </a:xfrm>
          <a:prstGeom prst="rect">
            <a:avLst/>
          </a:prstGeom>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r>
              <a:rPr lang="en-US" dirty="0" err="1"/>
              <a:t>Biovia</a:t>
            </a:r>
            <a:r>
              <a:rPr lang="en-US" dirty="0"/>
              <a:t> ELN is most common in BIO</a:t>
            </a:r>
          </a:p>
          <a:p>
            <a:r>
              <a:rPr lang="en-US" dirty="0"/>
              <a:t>Other divisions use </a:t>
            </a:r>
            <a:r>
              <a:rPr lang="en-US" dirty="0" err="1"/>
              <a:t>OpenBIS</a:t>
            </a:r>
            <a:r>
              <a:rPr lang="en-US" dirty="0"/>
              <a:t>, </a:t>
            </a:r>
            <a:r>
              <a:rPr lang="en-US" dirty="0" err="1"/>
              <a:t>SciLog</a:t>
            </a:r>
            <a:r>
              <a:rPr lang="en-US" dirty="0"/>
              <a:t>, etc.</a:t>
            </a:r>
          </a:p>
          <a:p>
            <a:endParaRPr lang="en-US" dirty="0"/>
          </a:p>
          <a:p>
            <a:endParaRPr lang="en-US" dirty="0"/>
          </a:p>
        </p:txBody>
      </p:sp>
    </p:spTree>
    <p:extLst>
      <p:ext uri="{BB962C8B-B14F-4D97-AF65-F5344CB8AC3E}">
        <p14:creationId xmlns:p14="http://schemas.microsoft.com/office/powerpoint/2010/main" val="167249581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0548F7-FA91-AEF2-CB24-31FBFDCD69E2}"/>
              </a:ext>
            </a:extLst>
          </p:cNvPr>
          <p:cNvSpPr>
            <a:spLocks noGrp="1"/>
          </p:cNvSpPr>
          <p:nvPr>
            <p:ph type="title"/>
          </p:nvPr>
        </p:nvSpPr>
        <p:spPr/>
        <p:txBody>
          <a:bodyPr/>
          <a:lstStyle/>
          <a:p>
            <a:r>
              <a:rPr lang="en-CH" dirty="0"/>
              <a:t>Experimental Data</a:t>
            </a:r>
          </a:p>
        </p:txBody>
      </p:sp>
      <p:sp>
        <p:nvSpPr>
          <p:cNvPr id="4" name="Slide Number Placeholder 3">
            <a:extLst>
              <a:ext uri="{FF2B5EF4-FFF2-40B4-BE49-F238E27FC236}">
                <a16:creationId xmlns:a16="http://schemas.microsoft.com/office/drawing/2014/main" id="{CCDD2D24-D3FC-D5EF-EE02-05C7EFD81E1C}"/>
              </a:ext>
            </a:extLst>
          </p:cNvPr>
          <p:cNvSpPr>
            <a:spLocks noGrp="1"/>
          </p:cNvSpPr>
          <p:nvPr>
            <p:ph type="sldNum" sz="quarter" idx="12"/>
          </p:nvPr>
        </p:nvSpPr>
        <p:spPr>
          <a:xfrm>
            <a:off x="8211333" y="5384217"/>
            <a:ext cx="575742" cy="147638"/>
          </a:xfrm>
        </p:spPr>
        <p:txBody>
          <a:bodyPr/>
          <a:lstStyle/>
          <a:p>
            <a:pPr algn="r">
              <a:defRPr/>
            </a:pPr>
            <a:r>
              <a:rPr lang="de-DE" dirty="0"/>
              <a:t>Page </a:t>
            </a:r>
            <a:fld id="{EBC07571-3134-BB4B-B83F-1A9FE18D34F3}" type="slidenum">
              <a:rPr lang="de-DE" smtClean="0"/>
              <a:pPr algn="r">
                <a:defRPr/>
              </a:pPr>
              <a:t>12</a:t>
            </a:fld>
            <a:endParaRPr lang="de-DE" dirty="0"/>
          </a:p>
        </p:txBody>
      </p:sp>
      <p:sp>
        <p:nvSpPr>
          <p:cNvPr id="5" name="Rectangle 4">
            <a:extLst>
              <a:ext uri="{FF2B5EF4-FFF2-40B4-BE49-F238E27FC236}">
                <a16:creationId xmlns:a16="http://schemas.microsoft.com/office/drawing/2014/main" id="{78FCC0AE-7638-6467-667F-76BCBDD17ABD}"/>
              </a:ext>
            </a:extLst>
          </p:cNvPr>
          <p:cNvSpPr/>
          <p:nvPr/>
        </p:nvSpPr>
        <p:spPr bwMode="auto">
          <a:xfrm>
            <a:off x="1167183" y="1419623"/>
            <a:ext cx="1440160" cy="381375"/>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Plan</a:t>
            </a:r>
          </a:p>
        </p:txBody>
      </p:sp>
      <p:sp>
        <p:nvSpPr>
          <p:cNvPr id="12" name="Rectangle 11">
            <a:extLst>
              <a:ext uri="{FF2B5EF4-FFF2-40B4-BE49-F238E27FC236}">
                <a16:creationId xmlns:a16="http://schemas.microsoft.com/office/drawing/2014/main" id="{8C02E3C6-7ECF-B0E8-2BCC-E18645B5AE76}"/>
              </a:ext>
            </a:extLst>
          </p:cNvPr>
          <p:cNvSpPr/>
          <p:nvPr/>
        </p:nvSpPr>
        <p:spPr bwMode="auto">
          <a:xfrm>
            <a:off x="1167183" y="1923679"/>
            <a:ext cx="1440160" cy="381375"/>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Sample Prep</a:t>
            </a:r>
          </a:p>
        </p:txBody>
      </p:sp>
      <p:sp>
        <p:nvSpPr>
          <p:cNvPr id="13" name="Rectangle 12">
            <a:extLst>
              <a:ext uri="{FF2B5EF4-FFF2-40B4-BE49-F238E27FC236}">
                <a16:creationId xmlns:a16="http://schemas.microsoft.com/office/drawing/2014/main" id="{B1505DCE-8AF6-5D52-D52A-BC853207147E}"/>
              </a:ext>
            </a:extLst>
          </p:cNvPr>
          <p:cNvSpPr/>
          <p:nvPr/>
        </p:nvSpPr>
        <p:spPr bwMode="auto">
          <a:xfrm>
            <a:off x="1167183" y="2427735"/>
            <a:ext cx="1440160" cy="38137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Collect Data</a:t>
            </a:r>
          </a:p>
        </p:txBody>
      </p:sp>
      <p:sp>
        <p:nvSpPr>
          <p:cNvPr id="14" name="Rectangle 13">
            <a:extLst>
              <a:ext uri="{FF2B5EF4-FFF2-40B4-BE49-F238E27FC236}">
                <a16:creationId xmlns:a16="http://schemas.microsoft.com/office/drawing/2014/main" id="{62AAF6CC-4062-1459-0853-2E3BB141A0A8}"/>
              </a:ext>
            </a:extLst>
          </p:cNvPr>
          <p:cNvSpPr/>
          <p:nvPr/>
        </p:nvSpPr>
        <p:spPr bwMode="auto">
          <a:xfrm>
            <a:off x="1167183" y="2931791"/>
            <a:ext cx="1440160" cy="3813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Process</a:t>
            </a:r>
          </a:p>
        </p:txBody>
      </p:sp>
      <p:sp>
        <p:nvSpPr>
          <p:cNvPr id="15" name="Rectangle 14">
            <a:extLst>
              <a:ext uri="{FF2B5EF4-FFF2-40B4-BE49-F238E27FC236}">
                <a16:creationId xmlns:a16="http://schemas.microsoft.com/office/drawing/2014/main" id="{8C67037A-4B02-300D-C438-42BF290A8503}"/>
              </a:ext>
            </a:extLst>
          </p:cNvPr>
          <p:cNvSpPr/>
          <p:nvPr/>
        </p:nvSpPr>
        <p:spPr bwMode="auto">
          <a:xfrm>
            <a:off x="1167183" y="3435847"/>
            <a:ext cx="1440160" cy="3813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Preserve</a:t>
            </a:r>
          </a:p>
        </p:txBody>
      </p:sp>
      <p:sp>
        <p:nvSpPr>
          <p:cNvPr id="16" name="Rectangle 15">
            <a:extLst>
              <a:ext uri="{FF2B5EF4-FFF2-40B4-BE49-F238E27FC236}">
                <a16:creationId xmlns:a16="http://schemas.microsoft.com/office/drawing/2014/main" id="{B0567BAE-96F9-7854-AD8B-9914D0887692}"/>
              </a:ext>
            </a:extLst>
          </p:cNvPr>
          <p:cNvSpPr/>
          <p:nvPr/>
        </p:nvSpPr>
        <p:spPr bwMode="auto">
          <a:xfrm>
            <a:off x="1167183" y="3939903"/>
            <a:ext cx="1440160" cy="3813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Publish</a:t>
            </a:r>
          </a:p>
        </p:txBody>
      </p:sp>
      <p:sp>
        <p:nvSpPr>
          <p:cNvPr id="17" name="Rectangle 16">
            <a:extLst>
              <a:ext uri="{FF2B5EF4-FFF2-40B4-BE49-F238E27FC236}">
                <a16:creationId xmlns:a16="http://schemas.microsoft.com/office/drawing/2014/main" id="{10FCAB2F-5154-919C-E162-D9A3097978DA}"/>
              </a:ext>
            </a:extLst>
          </p:cNvPr>
          <p:cNvSpPr/>
          <p:nvPr/>
        </p:nvSpPr>
        <p:spPr bwMode="auto">
          <a:xfrm>
            <a:off x="1167183" y="4443959"/>
            <a:ext cx="1440160" cy="3813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Reuse</a:t>
            </a:r>
          </a:p>
        </p:txBody>
      </p:sp>
      <p:cxnSp>
        <p:nvCxnSpPr>
          <p:cNvPr id="20" name="Straight Arrow Connector 19">
            <a:extLst>
              <a:ext uri="{FF2B5EF4-FFF2-40B4-BE49-F238E27FC236}">
                <a16:creationId xmlns:a16="http://schemas.microsoft.com/office/drawing/2014/main" id="{BF673F77-2184-519B-1C19-A2C9D470228C}"/>
              </a:ext>
            </a:extLst>
          </p:cNvPr>
          <p:cNvCxnSpPr>
            <a:stCxn id="5" idx="2"/>
            <a:endCxn id="12" idx="0"/>
          </p:cNvCxnSpPr>
          <p:nvPr/>
        </p:nvCxnSpPr>
        <p:spPr bwMode="auto">
          <a:xfrm>
            <a:off x="1887263" y="1800998"/>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344D590D-8AAF-FB57-DB84-855312A308E3}"/>
              </a:ext>
            </a:extLst>
          </p:cNvPr>
          <p:cNvCxnSpPr>
            <a:cxnSpLocks/>
            <a:stCxn id="12" idx="2"/>
            <a:endCxn id="13" idx="0"/>
          </p:cNvCxnSpPr>
          <p:nvPr/>
        </p:nvCxnSpPr>
        <p:spPr bwMode="auto">
          <a:xfrm>
            <a:off x="1887263" y="2305054"/>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3D3C94FE-935B-2840-8E21-F4F40FBAB5DD}"/>
              </a:ext>
            </a:extLst>
          </p:cNvPr>
          <p:cNvCxnSpPr>
            <a:cxnSpLocks/>
            <a:stCxn id="13" idx="2"/>
            <a:endCxn id="14" idx="0"/>
          </p:cNvCxnSpPr>
          <p:nvPr/>
        </p:nvCxnSpPr>
        <p:spPr bwMode="auto">
          <a:xfrm>
            <a:off x="1887263" y="2809110"/>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FF129D27-7FC9-551A-A921-5868A6B19115}"/>
              </a:ext>
            </a:extLst>
          </p:cNvPr>
          <p:cNvCxnSpPr>
            <a:cxnSpLocks/>
            <a:stCxn id="14" idx="2"/>
            <a:endCxn id="15" idx="0"/>
          </p:cNvCxnSpPr>
          <p:nvPr/>
        </p:nvCxnSpPr>
        <p:spPr bwMode="auto">
          <a:xfrm>
            <a:off x="1887263" y="3313166"/>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8973C2D1-6D3F-4A6D-A36B-8E567D98DC08}"/>
              </a:ext>
            </a:extLst>
          </p:cNvPr>
          <p:cNvCxnSpPr>
            <a:cxnSpLocks/>
            <a:stCxn id="15" idx="2"/>
            <a:endCxn id="16" idx="0"/>
          </p:cNvCxnSpPr>
          <p:nvPr/>
        </p:nvCxnSpPr>
        <p:spPr bwMode="auto">
          <a:xfrm>
            <a:off x="1887263" y="3817222"/>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B29DD516-67BA-AB64-F9A4-A646780516C0}"/>
              </a:ext>
            </a:extLst>
          </p:cNvPr>
          <p:cNvCxnSpPr>
            <a:cxnSpLocks/>
            <a:stCxn id="16" idx="2"/>
            <a:endCxn id="17" idx="0"/>
          </p:cNvCxnSpPr>
          <p:nvPr/>
        </p:nvCxnSpPr>
        <p:spPr bwMode="auto">
          <a:xfrm>
            <a:off x="1887263" y="4321278"/>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 name="Elbow Connector 42">
            <a:extLst>
              <a:ext uri="{FF2B5EF4-FFF2-40B4-BE49-F238E27FC236}">
                <a16:creationId xmlns:a16="http://schemas.microsoft.com/office/drawing/2014/main" id="{3B024785-8D7D-CD57-19BB-9A0ABB2D8568}"/>
              </a:ext>
            </a:extLst>
          </p:cNvPr>
          <p:cNvCxnSpPr>
            <a:stCxn id="17" idx="1"/>
            <a:endCxn id="5" idx="1"/>
          </p:cNvCxnSpPr>
          <p:nvPr/>
        </p:nvCxnSpPr>
        <p:spPr bwMode="auto">
          <a:xfrm rot="10800000">
            <a:off x="1167183" y="1610311"/>
            <a:ext cx="12700" cy="3024336"/>
          </a:xfrm>
          <a:prstGeom prst="bentConnector3">
            <a:avLst>
              <a:gd name="adj1" fmla="val 1800000"/>
            </a:avLst>
          </a:prstGeom>
          <a:solidFill>
            <a:schemeClr val="accent1"/>
          </a:solidFill>
          <a:ln w="9525" cap="flat" cmpd="sng" algn="ctr">
            <a:solidFill>
              <a:schemeClr val="tx1"/>
            </a:solidFill>
            <a:prstDash val="solid"/>
            <a:round/>
            <a:headEnd type="none" w="med" len="med"/>
            <a:tailEnd type="triangle"/>
          </a:ln>
          <a:effectLst/>
        </p:spPr>
      </p:cxnSp>
      <p:sp>
        <p:nvSpPr>
          <p:cNvPr id="18" name="Rectangle 17">
            <a:extLst>
              <a:ext uri="{FF2B5EF4-FFF2-40B4-BE49-F238E27FC236}">
                <a16:creationId xmlns:a16="http://schemas.microsoft.com/office/drawing/2014/main" id="{CEB07A5C-D9D0-C15D-A1F9-2EAE25E5BAA0}"/>
              </a:ext>
            </a:extLst>
          </p:cNvPr>
          <p:cNvSpPr/>
          <p:nvPr/>
        </p:nvSpPr>
        <p:spPr bwMode="auto">
          <a:xfrm>
            <a:off x="2848828" y="1419622"/>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Documents, grants, presentations</a:t>
            </a:r>
          </a:p>
        </p:txBody>
      </p:sp>
      <p:sp>
        <p:nvSpPr>
          <p:cNvPr id="19" name="Rectangle 18">
            <a:extLst>
              <a:ext uri="{FF2B5EF4-FFF2-40B4-BE49-F238E27FC236}">
                <a16:creationId xmlns:a16="http://schemas.microsoft.com/office/drawing/2014/main" id="{D8BA9501-A089-EF84-A300-078A8E1A516B}"/>
              </a:ext>
            </a:extLst>
          </p:cNvPr>
          <p:cNvSpPr/>
          <p:nvPr/>
        </p:nvSpPr>
        <p:spPr bwMode="auto">
          <a:xfrm>
            <a:off x="2848828" y="1923678"/>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200" dirty="0">
                <a:latin typeface="+mn-lt"/>
              </a:rPr>
              <a:t>Experimental notes, data, spreadsheets, images</a:t>
            </a:r>
            <a:endParaRPr kumimoji="0" lang="en-US" sz="1200" b="0" i="0" u="none" strike="noStrike" cap="none" normalizeH="0" baseline="0" dirty="0">
              <a:ln>
                <a:noFill/>
              </a:ln>
              <a:solidFill>
                <a:schemeClr val="tx1"/>
              </a:solidFill>
              <a:effectLst/>
              <a:latin typeface="+mn-lt"/>
            </a:endParaRPr>
          </a:p>
        </p:txBody>
      </p:sp>
      <p:sp>
        <p:nvSpPr>
          <p:cNvPr id="22" name="Rectangle 21">
            <a:extLst>
              <a:ext uri="{FF2B5EF4-FFF2-40B4-BE49-F238E27FC236}">
                <a16:creationId xmlns:a16="http://schemas.microsoft.com/office/drawing/2014/main" id="{F9F463F2-D8B5-AB03-FB8D-D57FE2F8ED41}"/>
              </a:ext>
            </a:extLst>
          </p:cNvPr>
          <p:cNvSpPr/>
          <p:nvPr/>
        </p:nvSpPr>
        <p:spPr bwMode="auto">
          <a:xfrm>
            <a:off x="2848828" y="2427734"/>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Raw data (images, movies, streams)</a:t>
            </a:r>
          </a:p>
        </p:txBody>
      </p:sp>
      <p:sp>
        <p:nvSpPr>
          <p:cNvPr id="38" name="Rectangle 37">
            <a:extLst>
              <a:ext uri="{FF2B5EF4-FFF2-40B4-BE49-F238E27FC236}">
                <a16:creationId xmlns:a16="http://schemas.microsoft.com/office/drawing/2014/main" id="{06998D76-3363-BD2C-F65A-3681DD59D873}"/>
              </a:ext>
            </a:extLst>
          </p:cNvPr>
          <p:cNvSpPr/>
          <p:nvPr/>
        </p:nvSpPr>
        <p:spPr bwMode="auto">
          <a:xfrm>
            <a:off x="5225089" y="1419622"/>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Switchdrive</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Zenodo</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Figshare</a:t>
            </a:r>
            <a:endParaRPr kumimoji="0" lang="en-US" sz="1200" b="0" i="0" u="none" strike="noStrike" cap="none" normalizeH="0" baseline="0" dirty="0">
              <a:ln>
                <a:noFill/>
              </a:ln>
              <a:solidFill>
                <a:schemeClr val="tx1"/>
              </a:solidFill>
              <a:effectLst/>
              <a:latin typeface="+mn-lt"/>
            </a:endParaRPr>
          </a:p>
        </p:txBody>
      </p:sp>
      <p:sp>
        <p:nvSpPr>
          <p:cNvPr id="39" name="Rectangle 38">
            <a:extLst>
              <a:ext uri="{FF2B5EF4-FFF2-40B4-BE49-F238E27FC236}">
                <a16:creationId xmlns:a16="http://schemas.microsoft.com/office/drawing/2014/main" id="{7E6D08B0-56DC-2EA0-D297-204E814A043B}"/>
              </a:ext>
            </a:extLst>
          </p:cNvPr>
          <p:cNvSpPr/>
          <p:nvPr/>
        </p:nvSpPr>
        <p:spPr bwMode="auto">
          <a:xfrm>
            <a:off x="5225089" y="1923678"/>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Electronic Lab Notebooks (</a:t>
            </a:r>
            <a:r>
              <a:rPr kumimoji="0" lang="en-US" sz="1200" b="0" i="0" u="none" strike="noStrike" cap="none" normalizeH="0" baseline="0" dirty="0" err="1">
                <a:ln>
                  <a:noFill/>
                </a:ln>
                <a:solidFill>
                  <a:schemeClr val="tx1"/>
                </a:solidFill>
                <a:effectLst/>
                <a:latin typeface="+mn-lt"/>
              </a:rPr>
              <a:t>Biovia</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OpenBIS</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Zenodo</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Figshare</a:t>
            </a:r>
            <a:endParaRPr kumimoji="0" lang="en-US" sz="1200" b="0" i="0" u="none" strike="noStrike" cap="none" normalizeH="0" baseline="0" dirty="0">
              <a:ln>
                <a:noFill/>
              </a:ln>
              <a:solidFill>
                <a:schemeClr val="tx1"/>
              </a:solidFill>
              <a:effectLst/>
              <a:latin typeface="+mn-lt"/>
            </a:endParaRPr>
          </a:p>
        </p:txBody>
      </p:sp>
      <p:sp>
        <p:nvSpPr>
          <p:cNvPr id="40" name="Rectangle 39">
            <a:extLst>
              <a:ext uri="{FF2B5EF4-FFF2-40B4-BE49-F238E27FC236}">
                <a16:creationId xmlns:a16="http://schemas.microsoft.com/office/drawing/2014/main" id="{1706D825-07BC-AADA-790F-EF7AEAE4B5A0}"/>
              </a:ext>
            </a:extLst>
          </p:cNvPr>
          <p:cNvSpPr/>
          <p:nvPr/>
        </p:nvSpPr>
        <p:spPr bwMode="auto">
          <a:xfrm>
            <a:off x="5225089" y="2427734"/>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Scicat</a:t>
            </a:r>
            <a:endParaRPr kumimoji="0" lang="en-US" sz="1200" b="0" i="0" u="none" strike="noStrike" cap="none" normalizeH="0" baseline="0" dirty="0">
              <a:ln>
                <a:noFill/>
              </a:ln>
              <a:solidFill>
                <a:schemeClr val="tx1"/>
              </a:solidFill>
              <a:effectLst/>
              <a:latin typeface="+mn-lt"/>
            </a:endParaRPr>
          </a:p>
        </p:txBody>
      </p:sp>
      <p:sp>
        <p:nvSpPr>
          <p:cNvPr id="51" name="Rectangle 50">
            <a:extLst>
              <a:ext uri="{FF2B5EF4-FFF2-40B4-BE49-F238E27FC236}">
                <a16:creationId xmlns:a16="http://schemas.microsoft.com/office/drawing/2014/main" id="{B8A86072-9ECD-3BF8-87F9-F9AA6C47DCA7}"/>
              </a:ext>
            </a:extLst>
          </p:cNvPr>
          <p:cNvSpPr/>
          <p:nvPr/>
        </p:nvSpPr>
        <p:spPr bwMode="auto">
          <a:xfrm>
            <a:off x="2850943" y="915566"/>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Data Types</a:t>
            </a:r>
          </a:p>
        </p:txBody>
      </p:sp>
      <p:sp>
        <p:nvSpPr>
          <p:cNvPr id="54" name="Rectangle 53">
            <a:extLst>
              <a:ext uri="{FF2B5EF4-FFF2-40B4-BE49-F238E27FC236}">
                <a16:creationId xmlns:a16="http://schemas.microsoft.com/office/drawing/2014/main" id="{A8E941F2-47F3-6BAA-2404-011073A6C825}"/>
              </a:ext>
            </a:extLst>
          </p:cNvPr>
          <p:cNvSpPr/>
          <p:nvPr/>
        </p:nvSpPr>
        <p:spPr bwMode="auto">
          <a:xfrm>
            <a:off x="5232079" y="915565"/>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Open Platforms</a:t>
            </a:r>
          </a:p>
        </p:txBody>
      </p:sp>
      <p:sp>
        <p:nvSpPr>
          <p:cNvPr id="2" name="Content Placeholder 5">
            <a:extLst>
              <a:ext uri="{FF2B5EF4-FFF2-40B4-BE49-F238E27FC236}">
                <a16:creationId xmlns:a16="http://schemas.microsoft.com/office/drawing/2014/main" id="{F3F0985F-6A3C-4DDF-2B66-ECAF607B3966}"/>
              </a:ext>
            </a:extLst>
          </p:cNvPr>
          <p:cNvSpPr txBox="1">
            <a:spLocks/>
          </p:cNvSpPr>
          <p:nvPr/>
        </p:nvSpPr>
        <p:spPr>
          <a:xfrm>
            <a:off x="2848828" y="2931790"/>
            <a:ext cx="5936409" cy="1584255"/>
          </a:xfrm>
          <a:prstGeom prst="rect">
            <a:avLst/>
          </a:prstGeom>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r>
              <a:rPr lang="en-US" dirty="0"/>
              <a:t>Raw data should be deposited immediately in </a:t>
            </a:r>
            <a:r>
              <a:rPr lang="en-US" dirty="0" err="1"/>
              <a:t>SciCat</a:t>
            </a:r>
            <a:endParaRPr lang="en-US" dirty="0"/>
          </a:p>
          <a:p>
            <a:r>
              <a:rPr lang="en-US" dirty="0"/>
              <a:t>Scientific metadata standards not yet enforced</a:t>
            </a:r>
          </a:p>
          <a:p>
            <a:r>
              <a:rPr lang="en-US" dirty="0"/>
              <a:t>Metadata template: </a:t>
            </a:r>
            <a:r>
              <a:rPr lang="en-US" dirty="0">
                <a:hlinkClick r:id="rId2"/>
              </a:rPr>
              <a:t>https://bliven_s.gitpages.psi.ch/SciCatEditor/</a:t>
            </a:r>
            <a:endParaRPr lang="en-US" dirty="0"/>
          </a:p>
          <a:p>
            <a:r>
              <a:rPr lang="en-GB" dirty="0">
                <a:hlinkClick r:id="rId3"/>
              </a:rPr>
              <a:t>https://intranet.psi.ch/en/bio/computing-data-catalog</a:t>
            </a:r>
            <a:endParaRPr lang="en-GB" dirty="0"/>
          </a:p>
          <a:p>
            <a:r>
              <a:rPr lang="en-GB" dirty="0">
                <a:hlinkClick r:id="rId4"/>
              </a:rPr>
              <a:t>https://scicatproject.github.io/documentation/Ingestor/ingestManual.html</a:t>
            </a:r>
            <a:endParaRPr lang="en-GB" dirty="0"/>
          </a:p>
          <a:p>
            <a:endParaRPr lang="en-US" dirty="0"/>
          </a:p>
          <a:p>
            <a:endParaRPr lang="en-US" dirty="0"/>
          </a:p>
        </p:txBody>
      </p:sp>
      <p:pic>
        <p:nvPicPr>
          <p:cNvPr id="8" name="Picture 7" descr="A red and blue shapes on a black background&#10;&#10;Description automatically generated with low confidence">
            <a:extLst>
              <a:ext uri="{FF2B5EF4-FFF2-40B4-BE49-F238E27FC236}">
                <a16:creationId xmlns:a16="http://schemas.microsoft.com/office/drawing/2014/main" id="{EAB8387D-C20D-52E1-FCC1-58092A91AB68}"/>
              </a:ext>
            </a:extLst>
          </p:cNvPr>
          <p:cNvPicPr>
            <a:picLocks noChangeAspect="1"/>
          </p:cNvPicPr>
          <p:nvPr/>
        </p:nvPicPr>
        <p:blipFill>
          <a:blip r:embed="rId5"/>
          <a:stretch>
            <a:fillRect/>
          </a:stretch>
        </p:blipFill>
        <p:spPr>
          <a:xfrm>
            <a:off x="7897964" y="3204695"/>
            <a:ext cx="887272" cy="843678"/>
          </a:xfrm>
          <a:prstGeom prst="rect">
            <a:avLst/>
          </a:prstGeom>
        </p:spPr>
      </p:pic>
    </p:spTree>
    <p:extLst>
      <p:ext uri="{BB962C8B-B14F-4D97-AF65-F5344CB8AC3E}">
        <p14:creationId xmlns:p14="http://schemas.microsoft.com/office/powerpoint/2010/main" val="107589009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0548F7-FA91-AEF2-CB24-31FBFDCD69E2}"/>
              </a:ext>
            </a:extLst>
          </p:cNvPr>
          <p:cNvSpPr>
            <a:spLocks noGrp="1"/>
          </p:cNvSpPr>
          <p:nvPr>
            <p:ph type="title"/>
          </p:nvPr>
        </p:nvSpPr>
        <p:spPr/>
        <p:txBody>
          <a:bodyPr/>
          <a:lstStyle/>
          <a:p>
            <a:r>
              <a:rPr lang="en-CH" dirty="0"/>
              <a:t>Experimental Data</a:t>
            </a:r>
          </a:p>
        </p:txBody>
      </p:sp>
      <p:sp>
        <p:nvSpPr>
          <p:cNvPr id="4" name="Slide Number Placeholder 3">
            <a:extLst>
              <a:ext uri="{FF2B5EF4-FFF2-40B4-BE49-F238E27FC236}">
                <a16:creationId xmlns:a16="http://schemas.microsoft.com/office/drawing/2014/main" id="{CCDD2D24-D3FC-D5EF-EE02-05C7EFD81E1C}"/>
              </a:ext>
            </a:extLst>
          </p:cNvPr>
          <p:cNvSpPr>
            <a:spLocks noGrp="1"/>
          </p:cNvSpPr>
          <p:nvPr>
            <p:ph type="sldNum" sz="quarter" idx="12"/>
          </p:nvPr>
        </p:nvSpPr>
        <p:spPr>
          <a:xfrm>
            <a:off x="8211333" y="5384217"/>
            <a:ext cx="575742" cy="147638"/>
          </a:xfrm>
        </p:spPr>
        <p:txBody>
          <a:bodyPr/>
          <a:lstStyle/>
          <a:p>
            <a:pPr algn="r">
              <a:defRPr/>
            </a:pPr>
            <a:r>
              <a:rPr lang="de-DE" dirty="0"/>
              <a:t>Page </a:t>
            </a:r>
            <a:fld id="{EBC07571-3134-BB4B-B83F-1A9FE18D34F3}" type="slidenum">
              <a:rPr lang="de-DE" smtClean="0"/>
              <a:pPr algn="r">
                <a:defRPr/>
              </a:pPr>
              <a:t>13</a:t>
            </a:fld>
            <a:endParaRPr lang="de-DE" dirty="0"/>
          </a:p>
        </p:txBody>
      </p:sp>
      <p:sp>
        <p:nvSpPr>
          <p:cNvPr id="5" name="Rectangle 4">
            <a:extLst>
              <a:ext uri="{FF2B5EF4-FFF2-40B4-BE49-F238E27FC236}">
                <a16:creationId xmlns:a16="http://schemas.microsoft.com/office/drawing/2014/main" id="{78FCC0AE-7638-6467-667F-76BCBDD17ABD}"/>
              </a:ext>
            </a:extLst>
          </p:cNvPr>
          <p:cNvSpPr/>
          <p:nvPr/>
        </p:nvSpPr>
        <p:spPr bwMode="auto">
          <a:xfrm>
            <a:off x="1167183" y="1419623"/>
            <a:ext cx="1440160" cy="381375"/>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Plan</a:t>
            </a:r>
          </a:p>
        </p:txBody>
      </p:sp>
      <p:sp>
        <p:nvSpPr>
          <p:cNvPr id="12" name="Rectangle 11">
            <a:extLst>
              <a:ext uri="{FF2B5EF4-FFF2-40B4-BE49-F238E27FC236}">
                <a16:creationId xmlns:a16="http://schemas.microsoft.com/office/drawing/2014/main" id="{8C02E3C6-7ECF-B0E8-2BCC-E18645B5AE76}"/>
              </a:ext>
            </a:extLst>
          </p:cNvPr>
          <p:cNvSpPr/>
          <p:nvPr/>
        </p:nvSpPr>
        <p:spPr bwMode="auto">
          <a:xfrm>
            <a:off x="1167183" y="1923679"/>
            <a:ext cx="1440160" cy="381375"/>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Sample Prep</a:t>
            </a:r>
          </a:p>
        </p:txBody>
      </p:sp>
      <p:sp>
        <p:nvSpPr>
          <p:cNvPr id="13" name="Rectangle 12">
            <a:extLst>
              <a:ext uri="{FF2B5EF4-FFF2-40B4-BE49-F238E27FC236}">
                <a16:creationId xmlns:a16="http://schemas.microsoft.com/office/drawing/2014/main" id="{B1505DCE-8AF6-5D52-D52A-BC853207147E}"/>
              </a:ext>
            </a:extLst>
          </p:cNvPr>
          <p:cNvSpPr/>
          <p:nvPr/>
        </p:nvSpPr>
        <p:spPr bwMode="auto">
          <a:xfrm>
            <a:off x="1167183" y="2427735"/>
            <a:ext cx="1440160" cy="38137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Collect Data</a:t>
            </a:r>
          </a:p>
        </p:txBody>
      </p:sp>
      <p:sp>
        <p:nvSpPr>
          <p:cNvPr id="14" name="Rectangle 13">
            <a:extLst>
              <a:ext uri="{FF2B5EF4-FFF2-40B4-BE49-F238E27FC236}">
                <a16:creationId xmlns:a16="http://schemas.microsoft.com/office/drawing/2014/main" id="{62AAF6CC-4062-1459-0853-2E3BB141A0A8}"/>
              </a:ext>
            </a:extLst>
          </p:cNvPr>
          <p:cNvSpPr/>
          <p:nvPr/>
        </p:nvSpPr>
        <p:spPr bwMode="auto">
          <a:xfrm>
            <a:off x="1167183" y="2931791"/>
            <a:ext cx="1440160" cy="381375"/>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Process</a:t>
            </a:r>
          </a:p>
        </p:txBody>
      </p:sp>
      <p:sp>
        <p:nvSpPr>
          <p:cNvPr id="15" name="Rectangle 14">
            <a:extLst>
              <a:ext uri="{FF2B5EF4-FFF2-40B4-BE49-F238E27FC236}">
                <a16:creationId xmlns:a16="http://schemas.microsoft.com/office/drawing/2014/main" id="{8C67037A-4B02-300D-C438-42BF290A8503}"/>
              </a:ext>
            </a:extLst>
          </p:cNvPr>
          <p:cNvSpPr/>
          <p:nvPr/>
        </p:nvSpPr>
        <p:spPr bwMode="auto">
          <a:xfrm>
            <a:off x="1167183" y="3435847"/>
            <a:ext cx="1440160" cy="3813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Preserve</a:t>
            </a:r>
          </a:p>
        </p:txBody>
      </p:sp>
      <p:sp>
        <p:nvSpPr>
          <p:cNvPr id="16" name="Rectangle 15">
            <a:extLst>
              <a:ext uri="{FF2B5EF4-FFF2-40B4-BE49-F238E27FC236}">
                <a16:creationId xmlns:a16="http://schemas.microsoft.com/office/drawing/2014/main" id="{B0567BAE-96F9-7854-AD8B-9914D0887692}"/>
              </a:ext>
            </a:extLst>
          </p:cNvPr>
          <p:cNvSpPr/>
          <p:nvPr/>
        </p:nvSpPr>
        <p:spPr bwMode="auto">
          <a:xfrm>
            <a:off x="1167183" y="3939903"/>
            <a:ext cx="1440160" cy="3813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Publish</a:t>
            </a:r>
          </a:p>
        </p:txBody>
      </p:sp>
      <p:sp>
        <p:nvSpPr>
          <p:cNvPr id="17" name="Rectangle 16">
            <a:extLst>
              <a:ext uri="{FF2B5EF4-FFF2-40B4-BE49-F238E27FC236}">
                <a16:creationId xmlns:a16="http://schemas.microsoft.com/office/drawing/2014/main" id="{10FCAB2F-5154-919C-E162-D9A3097978DA}"/>
              </a:ext>
            </a:extLst>
          </p:cNvPr>
          <p:cNvSpPr/>
          <p:nvPr/>
        </p:nvSpPr>
        <p:spPr bwMode="auto">
          <a:xfrm>
            <a:off x="1167183" y="4443959"/>
            <a:ext cx="1440160" cy="3813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Reuse</a:t>
            </a:r>
          </a:p>
        </p:txBody>
      </p:sp>
      <p:cxnSp>
        <p:nvCxnSpPr>
          <p:cNvPr id="20" name="Straight Arrow Connector 19">
            <a:extLst>
              <a:ext uri="{FF2B5EF4-FFF2-40B4-BE49-F238E27FC236}">
                <a16:creationId xmlns:a16="http://schemas.microsoft.com/office/drawing/2014/main" id="{BF673F77-2184-519B-1C19-A2C9D470228C}"/>
              </a:ext>
            </a:extLst>
          </p:cNvPr>
          <p:cNvCxnSpPr>
            <a:stCxn id="5" idx="2"/>
            <a:endCxn id="12" idx="0"/>
          </p:cNvCxnSpPr>
          <p:nvPr/>
        </p:nvCxnSpPr>
        <p:spPr bwMode="auto">
          <a:xfrm>
            <a:off x="1887263" y="1800998"/>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344D590D-8AAF-FB57-DB84-855312A308E3}"/>
              </a:ext>
            </a:extLst>
          </p:cNvPr>
          <p:cNvCxnSpPr>
            <a:cxnSpLocks/>
            <a:stCxn id="12" idx="2"/>
            <a:endCxn id="13" idx="0"/>
          </p:cNvCxnSpPr>
          <p:nvPr/>
        </p:nvCxnSpPr>
        <p:spPr bwMode="auto">
          <a:xfrm>
            <a:off x="1887263" y="2305054"/>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3D3C94FE-935B-2840-8E21-F4F40FBAB5DD}"/>
              </a:ext>
            </a:extLst>
          </p:cNvPr>
          <p:cNvCxnSpPr>
            <a:cxnSpLocks/>
            <a:stCxn id="13" idx="2"/>
            <a:endCxn id="14" idx="0"/>
          </p:cNvCxnSpPr>
          <p:nvPr/>
        </p:nvCxnSpPr>
        <p:spPr bwMode="auto">
          <a:xfrm>
            <a:off x="1887263" y="2809110"/>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FF129D27-7FC9-551A-A921-5868A6B19115}"/>
              </a:ext>
            </a:extLst>
          </p:cNvPr>
          <p:cNvCxnSpPr>
            <a:cxnSpLocks/>
            <a:stCxn id="14" idx="2"/>
            <a:endCxn id="15" idx="0"/>
          </p:cNvCxnSpPr>
          <p:nvPr/>
        </p:nvCxnSpPr>
        <p:spPr bwMode="auto">
          <a:xfrm>
            <a:off x="1887263" y="3313166"/>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8973C2D1-6D3F-4A6D-A36B-8E567D98DC08}"/>
              </a:ext>
            </a:extLst>
          </p:cNvPr>
          <p:cNvCxnSpPr>
            <a:cxnSpLocks/>
            <a:stCxn id="15" idx="2"/>
            <a:endCxn id="16" idx="0"/>
          </p:cNvCxnSpPr>
          <p:nvPr/>
        </p:nvCxnSpPr>
        <p:spPr bwMode="auto">
          <a:xfrm>
            <a:off x="1887263" y="3817222"/>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B29DD516-67BA-AB64-F9A4-A646780516C0}"/>
              </a:ext>
            </a:extLst>
          </p:cNvPr>
          <p:cNvCxnSpPr>
            <a:cxnSpLocks/>
            <a:stCxn id="16" idx="2"/>
            <a:endCxn id="17" idx="0"/>
          </p:cNvCxnSpPr>
          <p:nvPr/>
        </p:nvCxnSpPr>
        <p:spPr bwMode="auto">
          <a:xfrm>
            <a:off x="1887263" y="4321278"/>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 name="Elbow Connector 42">
            <a:extLst>
              <a:ext uri="{FF2B5EF4-FFF2-40B4-BE49-F238E27FC236}">
                <a16:creationId xmlns:a16="http://schemas.microsoft.com/office/drawing/2014/main" id="{3B024785-8D7D-CD57-19BB-9A0ABB2D8568}"/>
              </a:ext>
            </a:extLst>
          </p:cNvPr>
          <p:cNvCxnSpPr>
            <a:stCxn id="17" idx="1"/>
            <a:endCxn id="5" idx="1"/>
          </p:cNvCxnSpPr>
          <p:nvPr/>
        </p:nvCxnSpPr>
        <p:spPr bwMode="auto">
          <a:xfrm rot="10800000">
            <a:off x="1167183" y="1610311"/>
            <a:ext cx="12700" cy="3024336"/>
          </a:xfrm>
          <a:prstGeom prst="bentConnector3">
            <a:avLst>
              <a:gd name="adj1" fmla="val 1800000"/>
            </a:avLst>
          </a:prstGeom>
          <a:solidFill>
            <a:schemeClr val="accent1"/>
          </a:solidFill>
          <a:ln w="9525" cap="flat" cmpd="sng" algn="ctr">
            <a:solidFill>
              <a:schemeClr val="tx1"/>
            </a:solidFill>
            <a:prstDash val="solid"/>
            <a:round/>
            <a:headEnd type="none" w="med" len="med"/>
            <a:tailEnd type="triangle"/>
          </a:ln>
          <a:effectLst/>
        </p:spPr>
      </p:cxnSp>
      <p:sp>
        <p:nvSpPr>
          <p:cNvPr id="18" name="Rectangle 17">
            <a:extLst>
              <a:ext uri="{FF2B5EF4-FFF2-40B4-BE49-F238E27FC236}">
                <a16:creationId xmlns:a16="http://schemas.microsoft.com/office/drawing/2014/main" id="{CEB07A5C-D9D0-C15D-A1F9-2EAE25E5BAA0}"/>
              </a:ext>
            </a:extLst>
          </p:cNvPr>
          <p:cNvSpPr/>
          <p:nvPr/>
        </p:nvSpPr>
        <p:spPr bwMode="auto">
          <a:xfrm>
            <a:off x="2848828" y="1419622"/>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Documents, grants, presentations</a:t>
            </a:r>
          </a:p>
        </p:txBody>
      </p:sp>
      <p:sp>
        <p:nvSpPr>
          <p:cNvPr id="19" name="Rectangle 18">
            <a:extLst>
              <a:ext uri="{FF2B5EF4-FFF2-40B4-BE49-F238E27FC236}">
                <a16:creationId xmlns:a16="http://schemas.microsoft.com/office/drawing/2014/main" id="{D8BA9501-A089-EF84-A300-078A8E1A516B}"/>
              </a:ext>
            </a:extLst>
          </p:cNvPr>
          <p:cNvSpPr/>
          <p:nvPr/>
        </p:nvSpPr>
        <p:spPr bwMode="auto">
          <a:xfrm>
            <a:off x="2848828" y="1923678"/>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200" dirty="0">
                <a:latin typeface="+mn-lt"/>
              </a:rPr>
              <a:t>Experimental notes, data, spreadsheets, images</a:t>
            </a:r>
            <a:endParaRPr kumimoji="0" lang="en-US" sz="1200" b="0" i="0" u="none" strike="noStrike" cap="none" normalizeH="0" baseline="0" dirty="0">
              <a:ln>
                <a:noFill/>
              </a:ln>
              <a:solidFill>
                <a:schemeClr val="tx1"/>
              </a:solidFill>
              <a:effectLst/>
              <a:latin typeface="+mn-lt"/>
            </a:endParaRPr>
          </a:p>
        </p:txBody>
      </p:sp>
      <p:sp>
        <p:nvSpPr>
          <p:cNvPr id="22" name="Rectangle 21">
            <a:extLst>
              <a:ext uri="{FF2B5EF4-FFF2-40B4-BE49-F238E27FC236}">
                <a16:creationId xmlns:a16="http://schemas.microsoft.com/office/drawing/2014/main" id="{F9F463F2-D8B5-AB03-FB8D-D57FE2F8ED41}"/>
              </a:ext>
            </a:extLst>
          </p:cNvPr>
          <p:cNvSpPr/>
          <p:nvPr/>
        </p:nvSpPr>
        <p:spPr bwMode="auto">
          <a:xfrm>
            <a:off x="2848828" y="2427734"/>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Raw data (images, movies, streams)</a:t>
            </a:r>
          </a:p>
        </p:txBody>
      </p:sp>
      <p:sp>
        <p:nvSpPr>
          <p:cNvPr id="23" name="Rectangle 22">
            <a:extLst>
              <a:ext uri="{FF2B5EF4-FFF2-40B4-BE49-F238E27FC236}">
                <a16:creationId xmlns:a16="http://schemas.microsoft.com/office/drawing/2014/main" id="{41C07BC0-F7BC-9B54-A6EE-78B44B7D0EA6}"/>
              </a:ext>
            </a:extLst>
          </p:cNvPr>
          <p:cNvSpPr/>
          <p:nvPr/>
        </p:nvSpPr>
        <p:spPr bwMode="auto">
          <a:xfrm>
            <a:off x="2848828" y="2931790"/>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Tools (scripts, software, workflows)</a:t>
            </a:r>
          </a:p>
        </p:txBody>
      </p:sp>
      <p:sp>
        <p:nvSpPr>
          <p:cNvPr id="38" name="Rectangle 37">
            <a:extLst>
              <a:ext uri="{FF2B5EF4-FFF2-40B4-BE49-F238E27FC236}">
                <a16:creationId xmlns:a16="http://schemas.microsoft.com/office/drawing/2014/main" id="{06998D76-3363-BD2C-F65A-3681DD59D873}"/>
              </a:ext>
            </a:extLst>
          </p:cNvPr>
          <p:cNvSpPr/>
          <p:nvPr/>
        </p:nvSpPr>
        <p:spPr bwMode="auto">
          <a:xfrm>
            <a:off x="5225089" y="1419622"/>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Switchdrive</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Zenodo</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Figshare</a:t>
            </a:r>
            <a:endParaRPr kumimoji="0" lang="en-US" sz="1200" b="0" i="0" u="none" strike="noStrike" cap="none" normalizeH="0" baseline="0" dirty="0">
              <a:ln>
                <a:noFill/>
              </a:ln>
              <a:solidFill>
                <a:schemeClr val="tx1"/>
              </a:solidFill>
              <a:effectLst/>
              <a:latin typeface="+mn-lt"/>
            </a:endParaRPr>
          </a:p>
        </p:txBody>
      </p:sp>
      <p:sp>
        <p:nvSpPr>
          <p:cNvPr id="39" name="Rectangle 38">
            <a:extLst>
              <a:ext uri="{FF2B5EF4-FFF2-40B4-BE49-F238E27FC236}">
                <a16:creationId xmlns:a16="http://schemas.microsoft.com/office/drawing/2014/main" id="{7E6D08B0-56DC-2EA0-D297-204E814A043B}"/>
              </a:ext>
            </a:extLst>
          </p:cNvPr>
          <p:cNvSpPr/>
          <p:nvPr/>
        </p:nvSpPr>
        <p:spPr bwMode="auto">
          <a:xfrm>
            <a:off x="5225089" y="1923678"/>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Electronic Lab Notebooks (</a:t>
            </a:r>
            <a:r>
              <a:rPr kumimoji="0" lang="en-US" sz="1200" b="0" i="0" u="none" strike="noStrike" cap="none" normalizeH="0" baseline="0" dirty="0" err="1">
                <a:ln>
                  <a:noFill/>
                </a:ln>
                <a:solidFill>
                  <a:schemeClr val="tx1"/>
                </a:solidFill>
                <a:effectLst/>
                <a:latin typeface="+mn-lt"/>
              </a:rPr>
              <a:t>Biovia</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OpenBIS</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Zenodo</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Figshare</a:t>
            </a:r>
            <a:endParaRPr kumimoji="0" lang="en-US" sz="1200" b="0" i="0" u="none" strike="noStrike" cap="none" normalizeH="0" baseline="0" dirty="0">
              <a:ln>
                <a:noFill/>
              </a:ln>
              <a:solidFill>
                <a:schemeClr val="tx1"/>
              </a:solidFill>
              <a:effectLst/>
              <a:latin typeface="+mn-lt"/>
            </a:endParaRPr>
          </a:p>
        </p:txBody>
      </p:sp>
      <p:sp>
        <p:nvSpPr>
          <p:cNvPr id="40" name="Rectangle 39">
            <a:extLst>
              <a:ext uri="{FF2B5EF4-FFF2-40B4-BE49-F238E27FC236}">
                <a16:creationId xmlns:a16="http://schemas.microsoft.com/office/drawing/2014/main" id="{1706D825-07BC-AADA-790F-EF7AEAE4B5A0}"/>
              </a:ext>
            </a:extLst>
          </p:cNvPr>
          <p:cNvSpPr/>
          <p:nvPr/>
        </p:nvSpPr>
        <p:spPr bwMode="auto">
          <a:xfrm>
            <a:off x="5225089" y="2427734"/>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Scicat</a:t>
            </a:r>
            <a:endParaRPr kumimoji="0" lang="en-US" sz="1200" b="0" i="0" u="none" strike="noStrike" cap="none" normalizeH="0" baseline="0" dirty="0">
              <a:ln>
                <a:noFill/>
              </a:ln>
              <a:solidFill>
                <a:schemeClr val="tx1"/>
              </a:solidFill>
              <a:effectLst/>
              <a:latin typeface="+mn-lt"/>
            </a:endParaRPr>
          </a:p>
        </p:txBody>
      </p:sp>
      <p:sp>
        <p:nvSpPr>
          <p:cNvPr id="41" name="Rectangle 40">
            <a:extLst>
              <a:ext uri="{FF2B5EF4-FFF2-40B4-BE49-F238E27FC236}">
                <a16:creationId xmlns:a16="http://schemas.microsoft.com/office/drawing/2014/main" id="{983886B3-5EDD-2438-AB24-95F798223FAA}"/>
              </a:ext>
            </a:extLst>
          </p:cNvPr>
          <p:cNvSpPr/>
          <p:nvPr/>
        </p:nvSpPr>
        <p:spPr bwMode="auto">
          <a:xfrm>
            <a:off x="5225089" y="2931790"/>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Github</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gitlab</a:t>
            </a:r>
            <a:r>
              <a:rPr lang="en-US" sz="1200" dirty="0">
                <a:latin typeface="+mn-lt"/>
              </a:rPr>
              <a:t>, </a:t>
            </a:r>
            <a:r>
              <a:rPr lang="en-US" sz="1200" dirty="0" err="1">
                <a:latin typeface="+mn-lt"/>
              </a:rPr>
              <a:t>Zenodo</a:t>
            </a:r>
            <a:r>
              <a:rPr kumimoji="0" lang="en-US" sz="1200" b="0" i="0" u="none" strike="noStrike" cap="none" normalizeH="0" baseline="0" dirty="0">
                <a:ln>
                  <a:noFill/>
                </a:ln>
                <a:solidFill>
                  <a:schemeClr val="tx1"/>
                </a:solidFill>
                <a:effectLst/>
                <a:latin typeface="+mn-lt"/>
              </a:rPr>
              <a:t> </a:t>
            </a:r>
          </a:p>
        </p:txBody>
      </p:sp>
      <p:sp>
        <p:nvSpPr>
          <p:cNvPr id="51" name="Rectangle 50">
            <a:extLst>
              <a:ext uri="{FF2B5EF4-FFF2-40B4-BE49-F238E27FC236}">
                <a16:creationId xmlns:a16="http://schemas.microsoft.com/office/drawing/2014/main" id="{B8A86072-9ECD-3BF8-87F9-F9AA6C47DCA7}"/>
              </a:ext>
            </a:extLst>
          </p:cNvPr>
          <p:cNvSpPr/>
          <p:nvPr/>
        </p:nvSpPr>
        <p:spPr bwMode="auto">
          <a:xfrm>
            <a:off x="2850943" y="915566"/>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Data Types</a:t>
            </a:r>
          </a:p>
        </p:txBody>
      </p:sp>
      <p:sp>
        <p:nvSpPr>
          <p:cNvPr id="54" name="Rectangle 53">
            <a:extLst>
              <a:ext uri="{FF2B5EF4-FFF2-40B4-BE49-F238E27FC236}">
                <a16:creationId xmlns:a16="http://schemas.microsoft.com/office/drawing/2014/main" id="{A8E941F2-47F3-6BAA-2404-011073A6C825}"/>
              </a:ext>
            </a:extLst>
          </p:cNvPr>
          <p:cNvSpPr/>
          <p:nvPr/>
        </p:nvSpPr>
        <p:spPr bwMode="auto">
          <a:xfrm>
            <a:off x="5232079" y="915565"/>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Open Platforms</a:t>
            </a:r>
          </a:p>
        </p:txBody>
      </p:sp>
      <p:sp>
        <p:nvSpPr>
          <p:cNvPr id="2" name="Content Placeholder 5">
            <a:extLst>
              <a:ext uri="{FF2B5EF4-FFF2-40B4-BE49-F238E27FC236}">
                <a16:creationId xmlns:a16="http://schemas.microsoft.com/office/drawing/2014/main" id="{E3644ACA-DD89-DC81-E5DB-CE0947F38758}"/>
              </a:ext>
            </a:extLst>
          </p:cNvPr>
          <p:cNvSpPr txBox="1">
            <a:spLocks/>
          </p:cNvSpPr>
          <p:nvPr/>
        </p:nvSpPr>
        <p:spPr>
          <a:xfrm>
            <a:off x="2848828" y="3507854"/>
            <a:ext cx="5936409" cy="1008191"/>
          </a:xfrm>
          <a:prstGeom prst="rect">
            <a:avLst/>
          </a:prstGeom>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r>
              <a:rPr lang="en-US" dirty="0"/>
              <a:t>Remember software versions</a:t>
            </a:r>
          </a:p>
          <a:p>
            <a:r>
              <a:rPr lang="en-US" dirty="0"/>
              <a:t>Use git for scripts and code</a:t>
            </a:r>
          </a:p>
          <a:p>
            <a:r>
              <a:rPr lang="en-US" dirty="0"/>
              <a:t>Consider workflow software</a:t>
            </a:r>
          </a:p>
          <a:p>
            <a:r>
              <a:rPr lang="en-US" dirty="0"/>
              <a:t>Some journals now require analysis scripts to be open source</a:t>
            </a:r>
          </a:p>
        </p:txBody>
      </p:sp>
    </p:spTree>
    <p:extLst>
      <p:ext uri="{BB962C8B-B14F-4D97-AF65-F5344CB8AC3E}">
        <p14:creationId xmlns:p14="http://schemas.microsoft.com/office/powerpoint/2010/main" val="61945648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B82426C-FBA0-B0A1-7E88-BF9BED4D4B39}"/>
              </a:ext>
            </a:extLst>
          </p:cNvPr>
          <p:cNvSpPr>
            <a:spLocks noGrp="1"/>
          </p:cNvSpPr>
          <p:nvPr>
            <p:ph sz="quarter" idx="13"/>
          </p:nvPr>
        </p:nvSpPr>
        <p:spPr>
          <a:xfrm>
            <a:off x="1043001" y="1006082"/>
            <a:ext cx="4105064" cy="3509963"/>
          </a:xfrm>
        </p:spPr>
        <p:txBody>
          <a:bodyPr/>
          <a:lstStyle/>
          <a:p>
            <a:r>
              <a:rPr lang="en-US" dirty="0"/>
              <a:t>Learn git!</a:t>
            </a:r>
          </a:p>
          <a:p>
            <a:r>
              <a:rPr lang="en-US" dirty="0"/>
              <a:t>Useful for scripts, libraries, and tools</a:t>
            </a:r>
          </a:p>
          <a:p>
            <a:r>
              <a:rPr lang="en-US" dirty="0"/>
              <a:t>Tag the version whenever you use code to produce a result</a:t>
            </a:r>
          </a:p>
          <a:p>
            <a:r>
              <a:rPr lang="en-US" dirty="0"/>
              <a:t>Use git locally or push to </a:t>
            </a:r>
            <a:r>
              <a:rPr lang="en-US" dirty="0" err="1"/>
              <a:t>git.psi.ch</a:t>
            </a:r>
            <a:r>
              <a:rPr lang="en-US" dirty="0"/>
              <a:t> (internal), </a:t>
            </a:r>
            <a:r>
              <a:rPr lang="en-US" dirty="0" err="1"/>
              <a:t>gitlab.psi.ch</a:t>
            </a:r>
            <a:r>
              <a:rPr lang="en-US" dirty="0"/>
              <a:t> (public), or </a:t>
            </a:r>
            <a:r>
              <a:rPr lang="en-US" dirty="0" err="1"/>
              <a:t>github.com</a:t>
            </a:r>
            <a:endParaRPr lang="en-US" dirty="0"/>
          </a:p>
          <a:p>
            <a:r>
              <a:rPr lang="en-US" dirty="0"/>
              <a:t>For larger projects read about </a:t>
            </a:r>
            <a:r>
              <a:rPr lang="en-US" dirty="0">
                <a:hlinkClick r:id="rId3"/>
              </a:rPr>
              <a:t>Gitflow</a:t>
            </a:r>
            <a:r>
              <a:rPr lang="en-US" dirty="0"/>
              <a:t>, semantic versioning, merge/pull requests, and </a:t>
            </a:r>
            <a:r>
              <a:rPr lang="en-US" dirty="0" err="1"/>
              <a:t>github</a:t>
            </a:r>
            <a:r>
              <a:rPr lang="en-US" dirty="0"/>
              <a:t>/</a:t>
            </a:r>
            <a:r>
              <a:rPr lang="en-US" dirty="0" err="1"/>
              <a:t>gitlab</a:t>
            </a:r>
            <a:r>
              <a:rPr lang="en-US" dirty="0"/>
              <a:t> forks.</a:t>
            </a:r>
          </a:p>
          <a:p>
            <a:r>
              <a:rPr lang="en-US" dirty="0"/>
              <a:t>Don’t store data in Git</a:t>
            </a:r>
          </a:p>
          <a:p>
            <a:endParaRPr lang="en-US" dirty="0"/>
          </a:p>
        </p:txBody>
      </p:sp>
      <p:sp>
        <p:nvSpPr>
          <p:cNvPr id="2" name="Title 1">
            <a:extLst>
              <a:ext uri="{FF2B5EF4-FFF2-40B4-BE49-F238E27FC236}">
                <a16:creationId xmlns:a16="http://schemas.microsoft.com/office/drawing/2014/main" id="{266AF148-11C2-C70A-2EC8-CD3D3BCE7DBA}"/>
              </a:ext>
            </a:extLst>
          </p:cNvPr>
          <p:cNvSpPr>
            <a:spLocks noGrp="1"/>
          </p:cNvSpPr>
          <p:nvPr>
            <p:ph type="title"/>
          </p:nvPr>
        </p:nvSpPr>
        <p:spPr/>
        <p:txBody>
          <a:bodyPr/>
          <a:lstStyle/>
          <a:p>
            <a:r>
              <a:rPr lang="en-US" dirty="0"/>
              <a:t>Git</a:t>
            </a:r>
          </a:p>
        </p:txBody>
      </p:sp>
      <p:sp>
        <p:nvSpPr>
          <p:cNvPr id="3" name="Slide Number Placeholder 2">
            <a:extLst>
              <a:ext uri="{FF2B5EF4-FFF2-40B4-BE49-F238E27FC236}">
                <a16:creationId xmlns:a16="http://schemas.microsoft.com/office/drawing/2014/main" id="{A93E3B07-7901-AC6E-B8A2-A97925E86671}"/>
              </a:ext>
            </a:extLst>
          </p:cNvPr>
          <p:cNvSpPr>
            <a:spLocks noGrp="1"/>
          </p:cNvSpPr>
          <p:nvPr>
            <p:ph type="sldNum" sz="quarter" idx="16"/>
          </p:nvPr>
        </p:nvSpPr>
        <p:spPr/>
        <p:txBody>
          <a:bodyPr/>
          <a:lstStyle/>
          <a:p>
            <a:pPr algn="r">
              <a:defRPr/>
            </a:pPr>
            <a:r>
              <a:rPr lang="de-DE"/>
              <a:t>Page </a:t>
            </a:r>
            <a:fld id="{EBC07571-3134-BB4B-B83F-1A9FE18D34F3}" type="slidenum">
              <a:rPr lang="de-DE" smtClean="0"/>
              <a:pPr algn="r">
                <a:defRPr/>
              </a:pPr>
              <a:t>14</a:t>
            </a:fld>
            <a:endParaRPr lang="de-DE" dirty="0"/>
          </a:p>
        </p:txBody>
      </p:sp>
      <p:pic>
        <p:nvPicPr>
          <p:cNvPr id="10" name="Graphic 9">
            <a:extLst>
              <a:ext uri="{FF2B5EF4-FFF2-40B4-BE49-F238E27FC236}">
                <a16:creationId xmlns:a16="http://schemas.microsoft.com/office/drawing/2014/main" id="{ABDA447C-FC22-4FD1-31BF-DE03900644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2080" y="1110507"/>
            <a:ext cx="3576380" cy="2294844"/>
          </a:xfrm>
          <a:prstGeom prst="rect">
            <a:avLst/>
          </a:prstGeom>
        </p:spPr>
      </p:pic>
      <p:sp>
        <p:nvSpPr>
          <p:cNvPr id="11" name="TextBox 10">
            <a:extLst>
              <a:ext uri="{FF2B5EF4-FFF2-40B4-BE49-F238E27FC236}">
                <a16:creationId xmlns:a16="http://schemas.microsoft.com/office/drawing/2014/main" id="{DC9CDC8A-D6EF-1B89-9261-65B836614C44}"/>
              </a:ext>
            </a:extLst>
          </p:cNvPr>
          <p:cNvSpPr txBox="1"/>
          <p:nvPr/>
        </p:nvSpPr>
        <p:spPr>
          <a:xfrm>
            <a:off x="5292080" y="3532094"/>
            <a:ext cx="3576380" cy="605324"/>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US" sz="1400" dirty="0">
                <a:solidFill>
                  <a:srgbClr val="000000"/>
                </a:solidFill>
                <a:latin typeface="Calibri"/>
              </a:rPr>
              <a:t>Git history using </a:t>
            </a:r>
            <a:r>
              <a:rPr lang="en-US" sz="1400" dirty="0" err="1">
                <a:solidFill>
                  <a:srgbClr val="000000"/>
                </a:solidFill>
                <a:latin typeface="Calibri"/>
              </a:rPr>
              <a:t>Gitflow</a:t>
            </a:r>
            <a:r>
              <a:rPr lang="en-US" sz="1400" dirty="0">
                <a:solidFill>
                  <a:srgbClr val="000000"/>
                </a:solidFill>
                <a:latin typeface="Calibri"/>
              </a:rPr>
              <a:t> conventions</a:t>
            </a:r>
          </a:p>
        </p:txBody>
      </p:sp>
    </p:spTree>
    <p:extLst>
      <p:ext uri="{BB962C8B-B14F-4D97-AF65-F5344CB8AC3E}">
        <p14:creationId xmlns:p14="http://schemas.microsoft.com/office/powerpoint/2010/main" val="375417067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734F8F-6090-4CDB-39AE-7497C8C6D14F}"/>
              </a:ext>
            </a:extLst>
          </p:cNvPr>
          <p:cNvSpPr>
            <a:spLocks noGrp="1"/>
          </p:cNvSpPr>
          <p:nvPr>
            <p:ph sz="quarter" idx="13"/>
          </p:nvPr>
        </p:nvSpPr>
        <p:spPr>
          <a:xfrm>
            <a:off x="1043001" y="1006082"/>
            <a:ext cx="5545224" cy="3509963"/>
          </a:xfrm>
        </p:spPr>
        <p:txBody>
          <a:bodyPr/>
          <a:lstStyle/>
          <a:p>
            <a:r>
              <a:rPr lang="en-US" dirty="0"/>
              <a:t>New web-based </a:t>
            </a:r>
            <a:r>
              <a:rPr lang="en-US" dirty="0" err="1"/>
              <a:t>Relion</a:t>
            </a:r>
            <a:r>
              <a:rPr lang="en-US" dirty="0"/>
              <a:t> frontend: Doppio (</a:t>
            </a:r>
            <a:r>
              <a:rPr lang="en-US" dirty="0">
                <a:hlinkClick r:id="rId2"/>
              </a:rPr>
              <a:t>https://www.ccpem.ac.uk/docs/doppio</a:t>
            </a:r>
            <a:r>
              <a:rPr lang="en-US" dirty="0"/>
              <a:t>)</a:t>
            </a:r>
          </a:p>
          <a:p>
            <a:pPr lvl="1"/>
            <a:r>
              <a:rPr lang="en-US" dirty="0"/>
              <a:t>Similar to </a:t>
            </a:r>
            <a:r>
              <a:rPr lang="en-US" dirty="0" err="1"/>
              <a:t>CryoSparc</a:t>
            </a:r>
            <a:endParaRPr lang="en-US" dirty="0"/>
          </a:p>
          <a:p>
            <a:r>
              <a:rPr lang="en-US" dirty="0"/>
              <a:t>CCPEM-</a:t>
            </a:r>
            <a:r>
              <a:rPr lang="en-US" dirty="0" err="1"/>
              <a:t>pipeliner</a:t>
            </a:r>
            <a:r>
              <a:rPr lang="en-US" dirty="0"/>
              <a:t> software (https://</a:t>
            </a:r>
            <a:r>
              <a:rPr lang="en-US" dirty="0" err="1"/>
              <a:t>ccpem-pipeliner.readthedocs.io</a:t>
            </a:r>
            <a:r>
              <a:rPr lang="en-US" dirty="0"/>
              <a:t>)</a:t>
            </a:r>
          </a:p>
          <a:p>
            <a:pPr lvl="1"/>
            <a:r>
              <a:rPr lang="en-US" dirty="0"/>
              <a:t>Workflow engine for EM (single particle released, tomography coming)</a:t>
            </a:r>
          </a:p>
          <a:p>
            <a:pPr lvl="1"/>
            <a:r>
              <a:rPr lang="en-US" dirty="0"/>
              <a:t>Export inputs + job graph for a minimal </a:t>
            </a:r>
            <a:r>
              <a:rPr lang="en-US" dirty="0" err="1"/>
              <a:t>reproducable</a:t>
            </a:r>
            <a:r>
              <a:rPr lang="en-US" dirty="0"/>
              <a:t> project description</a:t>
            </a:r>
          </a:p>
          <a:p>
            <a:pPr lvl="1"/>
            <a:r>
              <a:rPr lang="en-US" dirty="0"/>
              <a:t>Publish to EMPIAR (EMDB/PDB coming)</a:t>
            </a:r>
          </a:p>
          <a:p>
            <a:pPr lvl="1"/>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F11EC13F-33B3-F0C8-5733-1865A8DAEA9F}"/>
              </a:ext>
            </a:extLst>
          </p:cNvPr>
          <p:cNvSpPr>
            <a:spLocks noGrp="1"/>
          </p:cNvSpPr>
          <p:nvPr>
            <p:ph type="title"/>
          </p:nvPr>
        </p:nvSpPr>
        <p:spPr/>
        <p:txBody>
          <a:bodyPr/>
          <a:lstStyle/>
          <a:p>
            <a:r>
              <a:rPr lang="en-US" dirty="0"/>
              <a:t>CCPEM-</a:t>
            </a:r>
            <a:r>
              <a:rPr lang="en-US" dirty="0" err="1"/>
              <a:t>pipeliner</a:t>
            </a:r>
            <a:endParaRPr lang="en-US" dirty="0"/>
          </a:p>
        </p:txBody>
      </p:sp>
      <p:sp>
        <p:nvSpPr>
          <p:cNvPr id="4" name="Slide Number Placeholder 3">
            <a:extLst>
              <a:ext uri="{FF2B5EF4-FFF2-40B4-BE49-F238E27FC236}">
                <a16:creationId xmlns:a16="http://schemas.microsoft.com/office/drawing/2014/main" id="{BF40C60D-D681-A4B3-DC18-AF97BE5B5A48}"/>
              </a:ext>
            </a:extLst>
          </p:cNvPr>
          <p:cNvSpPr>
            <a:spLocks noGrp="1"/>
          </p:cNvSpPr>
          <p:nvPr>
            <p:ph type="sldNum" sz="quarter" idx="16"/>
          </p:nvPr>
        </p:nvSpPr>
        <p:spPr/>
        <p:txBody>
          <a:bodyPr/>
          <a:lstStyle/>
          <a:p>
            <a:pPr algn="r">
              <a:defRPr/>
            </a:pPr>
            <a:r>
              <a:rPr lang="de-DE"/>
              <a:t>Page </a:t>
            </a:r>
            <a:fld id="{EBC07571-3134-BB4B-B83F-1A9FE18D34F3}" type="slidenum">
              <a:rPr lang="de-DE" smtClean="0"/>
              <a:pPr algn="r">
                <a:defRPr/>
              </a:pPr>
              <a:t>15</a:t>
            </a:fld>
            <a:endParaRPr lang="de-DE" dirty="0"/>
          </a:p>
        </p:txBody>
      </p:sp>
      <p:pic>
        <p:nvPicPr>
          <p:cNvPr id="6" name="Picture 5" descr="A screenshot of a computer&#10;&#10;Description automatically generated with medium confidence">
            <a:extLst>
              <a:ext uri="{FF2B5EF4-FFF2-40B4-BE49-F238E27FC236}">
                <a16:creationId xmlns:a16="http://schemas.microsoft.com/office/drawing/2014/main" id="{161F96FB-8375-9FDA-22CF-EF81BE5D2B31}"/>
              </a:ext>
            </a:extLst>
          </p:cNvPr>
          <p:cNvPicPr>
            <a:picLocks noChangeAspect="1"/>
          </p:cNvPicPr>
          <p:nvPr/>
        </p:nvPicPr>
        <p:blipFill rotWithShape="1">
          <a:blip r:embed="rId3"/>
          <a:srcRect r="54051" b="10753"/>
          <a:stretch/>
        </p:blipFill>
        <p:spPr>
          <a:xfrm>
            <a:off x="6886927" y="2477582"/>
            <a:ext cx="1724625" cy="2041698"/>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3BDB5B19-AACC-B074-0A7B-DB7E08815337}"/>
              </a:ext>
            </a:extLst>
          </p:cNvPr>
          <p:cNvPicPr>
            <a:picLocks noChangeAspect="1"/>
          </p:cNvPicPr>
          <p:nvPr/>
        </p:nvPicPr>
        <p:blipFill>
          <a:blip r:embed="rId4"/>
          <a:stretch>
            <a:fillRect/>
          </a:stretch>
        </p:blipFill>
        <p:spPr>
          <a:xfrm>
            <a:off x="6886927" y="1006082"/>
            <a:ext cx="1786902" cy="1363204"/>
          </a:xfrm>
          <a:prstGeom prst="rect">
            <a:avLst/>
          </a:prstGeom>
        </p:spPr>
      </p:pic>
      <p:sp>
        <p:nvSpPr>
          <p:cNvPr id="11" name="TextBox 10">
            <a:extLst>
              <a:ext uri="{FF2B5EF4-FFF2-40B4-BE49-F238E27FC236}">
                <a16:creationId xmlns:a16="http://schemas.microsoft.com/office/drawing/2014/main" id="{EDAA679C-DAF4-21E4-EFC5-FCC3B3D9273D}"/>
              </a:ext>
            </a:extLst>
          </p:cNvPr>
          <p:cNvSpPr txBox="1"/>
          <p:nvPr/>
        </p:nvSpPr>
        <p:spPr>
          <a:xfrm>
            <a:off x="2843808" y="4634752"/>
            <a:ext cx="5767743" cy="381375"/>
          </a:xfrm>
          <a:prstGeom prst="rect">
            <a:avLst/>
          </a:prstGeom>
          <a:noFill/>
        </p:spPr>
        <p:txBody>
          <a:bodyPr wrap="square" lIns="0" tIns="0" rIns="0" bIns="0" rtlCol="0">
            <a:noAutofit/>
          </a:bodyPr>
          <a:lstStyle/>
          <a:p>
            <a:pPr algn="r" eaLnBrk="1" hangingPunct="1">
              <a:lnSpc>
                <a:spcPct val="110000"/>
              </a:lnSpc>
              <a:spcBef>
                <a:spcPct val="0"/>
              </a:spcBef>
              <a:buClr>
                <a:srgbClr val="000000"/>
              </a:buClr>
            </a:pPr>
            <a:r>
              <a:rPr lang="en-US" sz="1100" dirty="0">
                <a:solidFill>
                  <a:srgbClr val="000000"/>
                </a:solidFill>
                <a:latin typeface="Calibri"/>
              </a:rPr>
              <a:t>Screenshots from Matt Iadanza’s CCPEM talk (https://</a:t>
            </a:r>
            <a:r>
              <a:rPr lang="en-US" sz="1100" dirty="0" err="1">
                <a:solidFill>
                  <a:srgbClr val="000000"/>
                </a:solidFill>
                <a:latin typeface="Calibri"/>
              </a:rPr>
              <a:t>www.ccpem.ac.uk</a:t>
            </a:r>
            <a:r>
              <a:rPr lang="en-US" sz="1100" dirty="0">
                <a:solidFill>
                  <a:srgbClr val="000000"/>
                </a:solidFill>
                <a:latin typeface="Calibri"/>
              </a:rPr>
              <a:t>/training/spring_symposium_2023/spring_symposium_2023.php)</a:t>
            </a:r>
          </a:p>
        </p:txBody>
      </p:sp>
    </p:spTree>
    <p:extLst>
      <p:ext uri="{BB962C8B-B14F-4D97-AF65-F5344CB8AC3E}">
        <p14:creationId xmlns:p14="http://schemas.microsoft.com/office/powerpoint/2010/main" val="148297712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A13A4A-1F9E-E8A8-0454-4A3212490B30}"/>
              </a:ext>
            </a:extLst>
          </p:cNvPr>
          <p:cNvSpPr>
            <a:spLocks noGrp="1"/>
          </p:cNvSpPr>
          <p:nvPr>
            <p:ph sz="quarter" idx="13"/>
          </p:nvPr>
        </p:nvSpPr>
        <p:spPr>
          <a:xfrm>
            <a:off x="1043000" y="1006082"/>
            <a:ext cx="4857497" cy="3509963"/>
          </a:xfrm>
        </p:spPr>
        <p:txBody>
          <a:bodyPr/>
          <a:lstStyle/>
          <a:p>
            <a:r>
              <a:rPr lang="en-US" dirty="0">
                <a:hlinkClick r:id="rId2"/>
              </a:rPr>
              <a:t>https://renkulab.io/</a:t>
            </a:r>
            <a:endParaRPr lang="en-US" dirty="0"/>
          </a:p>
          <a:p>
            <a:r>
              <a:rPr lang="en-US" dirty="0"/>
              <a:t>Developed by the Swiss Data Science Center (SDSC)</a:t>
            </a:r>
          </a:p>
          <a:p>
            <a:r>
              <a:rPr lang="en-US" dirty="0"/>
              <a:t>Platform for reproducible data analysis</a:t>
            </a:r>
          </a:p>
          <a:p>
            <a:pPr lvl="1"/>
            <a:r>
              <a:rPr lang="en-US" dirty="0"/>
              <a:t>Tracks data providence</a:t>
            </a:r>
          </a:p>
          <a:p>
            <a:pPr lvl="1"/>
            <a:r>
              <a:rPr lang="en-US" dirty="0"/>
              <a:t>Documents every data analysis step in a knowledge graph</a:t>
            </a:r>
          </a:p>
          <a:p>
            <a:r>
              <a:rPr lang="en-US" dirty="0"/>
              <a:t>CLI and </a:t>
            </a:r>
            <a:r>
              <a:rPr lang="en-US" dirty="0" err="1"/>
              <a:t>Jupyter</a:t>
            </a:r>
            <a:r>
              <a:rPr lang="en-US" dirty="0"/>
              <a:t> notebook interfaces</a:t>
            </a:r>
          </a:p>
          <a:p>
            <a:r>
              <a:rPr lang="en-US" dirty="0"/>
              <a:t>Publish to </a:t>
            </a:r>
            <a:r>
              <a:rPr lang="en-US" dirty="0" err="1"/>
              <a:t>Zenodo</a:t>
            </a:r>
            <a:endParaRPr lang="en-US" dirty="0"/>
          </a:p>
          <a:p>
            <a:endParaRPr lang="en-US" dirty="0"/>
          </a:p>
        </p:txBody>
      </p:sp>
      <p:sp>
        <p:nvSpPr>
          <p:cNvPr id="3" name="Title 2">
            <a:extLst>
              <a:ext uri="{FF2B5EF4-FFF2-40B4-BE49-F238E27FC236}">
                <a16:creationId xmlns:a16="http://schemas.microsoft.com/office/drawing/2014/main" id="{47F52406-C789-F18B-DE4A-09E1E8EF2441}"/>
              </a:ext>
            </a:extLst>
          </p:cNvPr>
          <p:cNvSpPr>
            <a:spLocks noGrp="1"/>
          </p:cNvSpPr>
          <p:nvPr>
            <p:ph type="title"/>
          </p:nvPr>
        </p:nvSpPr>
        <p:spPr/>
        <p:txBody>
          <a:bodyPr/>
          <a:lstStyle/>
          <a:p>
            <a:r>
              <a:rPr lang="en-US" dirty="0" err="1"/>
              <a:t>Renku</a:t>
            </a:r>
            <a:endParaRPr lang="en-US" dirty="0"/>
          </a:p>
        </p:txBody>
      </p:sp>
      <p:sp>
        <p:nvSpPr>
          <p:cNvPr id="4" name="Slide Number Placeholder 3">
            <a:extLst>
              <a:ext uri="{FF2B5EF4-FFF2-40B4-BE49-F238E27FC236}">
                <a16:creationId xmlns:a16="http://schemas.microsoft.com/office/drawing/2014/main" id="{18288845-D18D-5660-CDC1-86B79A32DE74}"/>
              </a:ext>
            </a:extLst>
          </p:cNvPr>
          <p:cNvSpPr>
            <a:spLocks noGrp="1"/>
          </p:cNvSpPr>
          <p:nvPr>
            <p:ph type="sldNum" sz="quarter" idx="16"/>
          </p:nvPr>
        </p:nvSpPr>
        <p:spPr/>
        <p:txBody>
          <a:bodyPr/>
          <a:lstStyle/>
          <a:p>
            <a:pPr algn="r">
              <a:defRPr/>
            </a:pPr>
            <a:r>
              <a:rPr lang="de-DE"/>
              <a:t>Page </a:t>
            </a:r>
            <a:fld id="{EBC07571-3134-BB4B-B83F-1A9FE18D34F3}" type="slidenum">
              <a:rPr lang="de-DE" smtClean="0"/>
              <a:pPr algn="r">
                <a:defRPr/>
              </a:pPr>
              <a:t>16</a:t>
            </a:fld>
            <a:endParaRPr lang="de-DE" dirty="0"/>
          </a:p>
        </p:txBody>
      </p:sp>
      <p:pic>
        <p:nvPicPr>
          <p:cNvPr id="5122" name="Picture 2">
            <a:extLst>
              <a:ext uri="{FF2B5EF4-FFF2-40B4-BE49-F238E27FC236}">
                <a16:creationId xmlns:a16="http://schemas.microsoft.com/office/drawing/2014/main" id="{AB0DE26F-C9D2-EE93-95A1-49C8D638E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497" y="2571750"/>
            <a:ext cx="2897708" cy="1943804"/>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56407311-3CDE-E777-7C58-29559811FB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17061" y="1384414"/>
            <a:ext cx="1826940" cy="732608"/>
          </a:xfrm>
          <a:prstGeom prst="rect">
            <a:avLst/>
          </a:prstGeom>
        </p:spPr>
      </p:pic>
    </p:spTree>
    <p:extLst>
      <p:ext uri="{BB962C8B-B14F-4D97-AF65-F5344CB8AC3E}">
        <p14:creationId xmlns:p14="http://schemas.microsoft.com/office/powerpoint/2010/main" val="423923339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0548F7-FA91-AEF2-CB24-31FBFDCD69E2}"/>
              </a:ext>
            </a:extLst>
          </p:cNvPr>
          <p:cNvSpPr>
            <a:spLocks noGrp="1"/>
          </p:cNvSpPr>
          <p:nvPr>
            <p:ph type="title"/>
          </p:nvPr>
        </p:nvSpPr>
        <p:spPr/>
        <p:txBody>
          <a:bodyPr/>
          <a:lstStyle/>
          <a:p>
            <a:r>
              <a:rPr lang="en-CH" dirty="0"/>
              <a:t>Experimental Data</a:t>
            </a:r>
          </a:p>
        </p:txBody>
      </p:sp>
      <p:sp>
        <p:nvSpPr>
          <p:cNvPr id="4" name="Slide Number Placeholder 3">
            <a:extLst>
              <a:ext uri="{FF2B5EF4-FFF2-40B4-BE49-F238E27FC236}">
                <a16:creationId xmlns:a16="http://schemas.microsoft.com/office/drawing/2014/main" id="{CCDD2D24-D3FC-D5EF-EE02-05C7EFD81E1C}"/>
              </a:ext>
            </a:extLst>
          </p:cNvPr>
          <p:cNvSpPr>
            <a:spLocks noGrp="1"/>
          </p:cNvSpPr>
          <p:nvPr>
            <p:ph type="sldNum" sz="quarter" idx="12"/>
          </p:nvPr>
        </p:nvSpPr>
        <p:spPr>
          <a:xfrm>
            <a:off x="8211333" y="5384217"/>
            <a:ext cx="575742" cy="147638"/>
          </a:xfrm>
        </p:spPr>
        <p:txBody>
          <a:bodyPr/>
          <a:lstStyle/>
          <a:p>
            <a:pPr algn="r">
              <a:defRPr/>
            </a:pPr>
            <a:r>
              <a:rPr lang="de-DE" dirty="0"/>
              <a:t>Page </a:t>
            </a:r>
            <a:fld id="{EBC07571-3134-BB4B-B83F-1A9FE18D34F3}" type="slidenum">
              <a:rPr lang="de-DE" smtClean="0"/>
              <a:pPr algn="r">
                <a:defRPr/>
              </a:pPr>
              <a:t>17</a:t>
            </a:fld>
            <a:endParaRPr lang="de-DE" dirty="0"/>
          </a:p>
        </p:txBody>
      </p:sp>
      <p:sp>
        <p:nvSpPr>
          <p:cNvPr id="5" name="Rectangle 4">
            <a:extLst>
              <a:ext uri="{FF2B5EF4-FFF2-40B4-BE49-F238E27FC236}">
                <a16:creationId xmlns:a16="http://schemas.microsoft.com/office/drawing/2014/main" id="{78FCC0AE-7638-6467-667F-76BCBDD17ABD}"/>
              </a:ext>
            </a:extLst>
          </p:cNvPr>
          <p:cNvSpPr/>
          <p:nvPr/>
        </p:nvSpPr>
        <p:spPr bwMode="auto">
          <a:xfrm>
            <a:off x="1167183" y="1419623"/>
            <a:ext cx="1440160" cy="381375"/>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Plan</a:t>
            </a:r>
          </a:p>
        </p:txBody>
      </p:sp>
      <p:sp>
        <p:nvSpPr>
          <p:cNvPr id="12" name="Rectangle 11">
            <a:extLst>
              <a:ext uri="{FF2B5EF4-FFF2-40B4-BE49-F238E27FC236}">
                <a16:creationId xmlns:a16="http://schemas.microsoft.com/office/drawing/2014/main" id="{8C02E3C6-7ECF-B0E8-2BCC-E18645B5AE76}"/>
              </a:ext>
            </a:extLst>
          </p:cNvPr>
          <p:cNvSpPr/>
          <p:nvPr/>
        </p:nvSpPr>
        <p:spPr bwMode="auto">
          <a:xfrm>
            <a:off x="1167183" y="1923679"/>
            <a:ext cx="1440160" cy="381375"/>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Sample Prep</a:t>
            </a:r>
          </a:p>
        </p:txBody>
      </p:sp>
      <p:sp>
        <p:nvSpPr>
          <p:cNvPr id="13" name="Rectangle 12">
            <a:extLst>
              <a:ext uri="{FF2B5EF4-FFF2-40B4-BE49-F238E27FC236}">
                <a16:creationId xmlns:a16="http://schemas.microsoft.com/office/drawing/2014/main" id="{B1505DCE-8AF6-5D52-D52A-BC853207147E}"/>
              </a:ext>
            </a:extLst>
          </p:cNvPr>
          <p:cNvSpPr/>
          <p:nvPr/>
        </p:nvSpPr>
        <p:spPr bwMode="auto">
          <a:xfrm>
            <a:off x="1167183" y="2427735"/>
            <a:ext cx="1440160" cy="38137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Collect Data</a:t>
            </a:r>
          </a:p>
        </p:txBody>
      </p:sp>
      <p:sp>
        <p:nvSpPr>
          <p:cNvPr id="14" name="Rectangle 13">
            <a:extLst>
              <a:ext uri="{FF2B5EF4-FFF2-40B4-BE49-F238E27FC236}">
                <a16:creationId xmlns:a16="http://schemas.microsoft.com/office/drawing/2014/main" id="{62AAF6CC-4062-1459-0853-2E3BB141A0A8}"/>
              </a:ext>
            </a:extLst>
          </p:cNvPr>
          <p:cNvSpPr/>
          <p:nvPr/>
        </p:nvSpPr>
        <p:spPr bwMode="auto">
          <a:xfrm>
            <a:off x="1167183" y="2931791"/>
            <a:ext cx="1440160" cy="381375"/>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Process</a:t>
            </a:r>
          </a:p>
        </p:txBody>
      </p:sp>
      <p:sp>
        <p:nvSpPr>
          <p:cNvPr id="15" name="Rectangle 14">
            <a:extLst>
              <a:ext uri="{FF2B5EF4-FFF2-40B4-BE49-F238E27FC236}">
                <a16:creationId xmlns:a16="http://schemas.microsoft.com/office/drawing/2014/main" id="{8C67037A-4B02-300D-C438-42BF290A8503}"/>
              </a:ext>
            </a:extLst>
          </p:cNvPr>
          <p:cNvSpPr/>
          <p:nvPr/>
        </p:nvSpPr>
        <p:spPr bwMode="auto">
          <a:xfrm>
            <a:off x="1167183" y="3435847"/>
            <a:ext cx="1440160" cy="381375"/>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Preserve</a:t>
            </a:r>
          </a:p>
        </p:txBody>
      </p:sp>
      <p:sp>
        <p:nvSpPr>
          <p:cNvPr id="16" name="Rectangle 15">
            <a:extLst>
              <a:ext uri="{FF2B5EF4-FFF2-40B4-BE49-F238E27FC236}">
                <a16:creationId xmlns:a16="http://schemas.microsoft.com/office/drawing/2014/main" id="{B0567BAE-96F9-7854-AD8B-9914D0887692}"/>
              </a:ext>
            </a:extLst>
          </p:cNvPr>
          <p:cNvSpPr/>
          <p:nvPr/>
        </p:nvSpPr>
        <p:spPr bwMode="auto">
          <a:xfrm>
            <a:off x="1167183" y="3939903"/>
            <a:ext cx="1440160" cy="3813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Publish</a:t>
            </a:r>
          </a:p>
        </p:txBody>
      </p:sp>
      <p:sp>
        <p:nvSpPr>
          <p:cNvPr id="17" name="Rectangle 16">
            <a:extLst>
              <a:ext uri="{FF2B5EF4-FFF2-40B4-BE49-F238E27FC236}">
                <a16:creationId xmlns:a16="http://schemas.microsoft.com/office/drawing/2014/main" id="{10FCAB2F-5154-919C-E162-D9A3097978DA}"/>
              </a:ext>
            </a:extLst>
          </p:cNvPr>
          <p:cNvSpPr/>
          <p:nvPr/>
        </p:nvSpPr>
        <p:spPr bwMode="auto">
          <a:xfrm>
            <a:off x="1167183" y="4443959"/>
            <a:ext cx="1440160" cy="3813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Reuse</a:t>
            </a:r>
          </a:p>
        </p:txBody>
      </p:sp>
      <p:cxnSp>
        <p:nvCxnSpPr>
          <p:cNvPr id="20" name="Straight Arrow Connector 19">
            <a:extLst>
              <a:ext uri="{FF2B5EF4-FFF2-40B4-BE49-F238E27FC236}">
                <a16:creationId xmlns:a16="http://schemas.microsoft.com/office/drawing/2014/main" id="{BF673F77-2184-519B-1C19-A2C9D470228C}"/>
              </a:ext>
            </a:extLst>
          </p:cNvPr>
          <p:cNvCxnSpPr>
            <a:stCxn id="5" idx="2"/>
            <a:endCxn id="12" idx="0"/>
          </p:cNvCxnSpPr>
          <p:nvPr/>
        </p:nvCxnSpPr>
        <p:spPr bwMode="auto">
          <a:xfrm>
            <a:off x="1887263" y="1800998"/>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344D590D-8AAF-FB57-DB84-855312A308E3}"/>
              </a:ext>
            </a:extLst>
          </p:cNvPr>
          <p:cNvCxnSpPr>
            <a:cxnSpLocks/>
            <a:stCxn id="12" idx="2"/>
            <a:endCxn id="13" idx="0"/>
          </p:cNvCxnSpPr>
          <p:nvPr/>
        </p:nvCxnSpPr>
        <p:spPr bwMode="auto">
          <a:xfrm>
            <a:off x="1887263" y="2305054"/>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3D3C94FE-935B-2840-8E21-F4F40FBAB5DD}"/>
              </a:ext>
            </a:extLst>
          </p:cNvPr>
          <p:cNvCxnSpPr>
            <a:cxnSpLocks/>
            <a:stCxn id="13" idx="2"/>
            <a:endCxn id="14" idx="0"/>
          </p:cNvCxnSpPr>
          <p:nvPr/>
        </p:nvCxnSpPr>
        <p:spPr bwMode="auto">
          <a:xfrm>
            <a:off x="1887263" y="2809110"/>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FF129D27-7FC9-551A-A921-5868A6B19115}"/>
              </a:ext>
            </a:extLst>
          </p:cNvPr>
          <p:cNvCxnSpPr>
            <a:cxnSpLocks/>
            <a:stCxn id="14" idx="2"/>
            <a:endCxn id="15" idx="0"/>
          </p:cNvCxnSpPr>
          <p:nvPr/>
        </p:nvCxnSpPr>
        <p:spPr bwMode="auto">
          <a:xfrm>
            <a:off x="1887263" y="3313166"/>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8973C2D1-6D3F-4A6D-A36B-8E567D98DC08}"/>
              </a:ext>
            </a:extLst>
          </p:cNvPr>
          <p:cNvCxnSpPr>
            <a:cxnSpLocks/>
            <a:stCxn id="15" idx="2"/>
            <a:endCxn id="16" idx="0"/>
          </p:cNvCxnSpPr>
          <p:nvPr/>
        </p:nvCxnSpPr>
        <p:spPr bwMode="auto">
          <a:xfrm>
            <a:off x="1887263" y="3817222"/>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B29DD516-67BA-AB64-F9A4-A646780516C0}"/>
              </a:ext>
            </a:extLst>
          </p:cNvPr>
          <p:cNvCxnSpPr>
            <a:cxnSpLocks/>
            <a:stCxn id="16" idx="2"/>
            <a:endCxn id="17" idx="0"/>
          </p:cNvCxnSpPr>
          <p:nvPr/>
        </p:nvCxnSpPr>
        <p:spPr bwMode="auto">
          <a:xfrm>
            <a:off x="1887263" y="4321278"/>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 name="Elbow Connector 42">
            <a:extLst>
              <a:ext uri="{FF2B5EF4-FFF2-40B4-BE49-F238E27FC236}">
                <a16:creationId xmlns:a16="http://schemas.microsoft.com/office/drawing/2014/main" id="{3B024785-8D7D-CD57-19BB-9A0ABB2D8568}"/>
              </a:ext>
            </a:extLst>
          </p:cNvPr>
          <p:cNvCxnSpPr>
            <a:stCxn id="17" idx="1"/>
            <a:endCxn id="5" idx="1"/>
          </p:cNvCxnSpPr>
          <p:nvPr/>
        </p:nvCxnSpPr>
        <p:spPr bwMode="auto">
          <a:xfrm rot="10800000">
            <a:off x="1167183" y="1610311"/>
            <a:ext cx="12700" cy="3024336"/>
          </a:xfrm>
          <a:prstGeom prst="bentConnector3">
            <a:avLst>
              <a:gd name="adj1" fmla="val 1800000"/>
            </a:avLst>
          </a:prstGeom>
          <a:solidFill>
            <a:schemeClr val="accent1"/>
          </a:solidFill>
          <a:ln w="9525" cap="flat" cmpd="sng" algn="ctr">
            <a:solidFill>
              <a:schemeClr val="tx1"/>
            </a:solidFill>
            <a:prstDash val="solid"/>
            <a:round/>
            <a:headEnd type="none" w="med" len="med"/>
            <a:tailEnd type="triangle"/>
          </a:ln>
          <a:effectLst/>
        </p:spPr>
      </p:cxnSp>
      <p:sp>
        <p:nvSpPr>
          <p:cNvPr id="18" name="Rectangle 17">
            <a:extLst>
              <a:ext uri="{FF2B5EF4-FFF2-40B4-BE49-F238E27FC236}">
                <a16:creationId xmlns:a16="http://schemas.microsoft.com/office/drawing/2014/main" id="{CEB07A5C-D9D0-C15D-A1F9-2EAE25E5BAA0}"/>
              </a:ext>
            </a:extLst>
          </p:cNvPr>
          <p:cNvSpPr/>
          <p:nvPr/>
        </p:nvSpPr>
        <p:spPr bwMode="auto">
          <a:xfrm>
            <a:off x="2848828" y="1419622"/>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Documents, grants, presentations</a:t>
            </a:r>
          </a:p>
        </p:txBody>
      </p:sp>
      <p:sp>
        <p:nvSpPr>
          <p:cNvPr id="19" name="Rectangle 18">
            <a:extLst>
              <a:ext uri="{FF2B5EF4-FFF2-40B4-BE49-F238E27FC236}">
                <a16:creationId xmlns:a16="http://schemas.microsoft.com/office/drawing/2014/main" id="{D8BA9501-A089-EF84-A300-078A8E1A516B}"/>
              </a:ext>
            </a:extLst>
          </p:cNvPr>
          <p:cNvSpPr/>
          <p:nvPr/>
        </p:nvSpPr>
        <p:spPr bwMode="auto">
          <a:xfrm>
            <a:off x="2848828" y="1923678"/>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200" dirty="0">
                <a:latin typeface="+mn-lt"/>
              </a:rPr>
              <a:t>Experimental notes, data, spreadsheets, images</a:t>
            </a:r>
            <a:endParaRPr kumimoji="0" lang="en-US" sz="1200" b="0" i="0" u="none" strike="noStrike" cap="none" normalizeH="0" baseline="0" dirty="0">
              <a:ln>
                <a:noFill/>
              </a:ln>
              <a:solidFill>
                <a:schemeClr val="tx1"/>
              </a:solidFill>
              <a:effectLst/>
              <a:latin typeface="+mn-lt"/>
            </a:endParaRPr>
          </a:p>
        </p:txBody>
      </p:sp>
      <p:sp>
        <p:nvSpPr>
          <p:cNvPr id="22" name="Rectangle 21">
            <a:extLst>
              <a:ext uri="{FF2B5EF4-FFF2-40B4-BE49-F238E27FC236}">
                <a16:creationId xmlns:a16="http://schemas.microsoft.com/office/drawing/2014/main" id="{F9F463F2-D8B5-AB03-FB8D-D57FE2F8ED41}"/>
              </a:ext>
            </a:extLst>
          </p:cNvPr>
          <p:cNvSpPr/>
          <p:nvPr/>
        </p:nvSpPr>
        <p:spPr bwMode="auto">
          <a:xfrm>
            <a:off x="2848828" y="2427734"/>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Raw data (images, movies, streams)</a:t>
            </a:r>
          </a:p>
        </p:txBody>
      </p:sp>
      <p:sp>
        <p:nvSpPr>
          <p:cNvPr id="23" name="Rectangle 22">
            <a:extLst>
              <a:ext uri="{FF2B5EF4-FFF2-40B4-BE49-F238E27FC236}">
                <a16:creationId xmlns:a16="http://schemas.microsoft.com/office/drawing/2014/main" id="{41C07BC0-F7BC-9B54-A6EE-78B44B7D0EA6}"/>
              </a:ext>
            </a:extLst>
          </p:cNvPr>
          <p:cNvSpPr/>
          <p:nvPr/>
        </p:nvSpPr>
        <p:spPr bwMode="auto">
          <a:xfrm>
            <a:off x="2848828" y="2931790"/>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Tools (scripts, software, workflows)</a:t>
            </a:r>
          </a:p>
        </p:txBody>
      </p:sp>
      <p:sp>
        <p:nvSpPr>
          <p:cNvPr id="28" name="Rectangle 27">
            <a:extLst>
              <a:ext uri="{FF2B5EF4-FFF2-40B4-BE49-F238E27FC236}">
                <a16:creationId xmlns:a16="http://schemas.microsoft.com/office/drawing/2014/main" id="{064DD84B-EDCF-4F7D-1182-BE9642A336E2}"/>
              </a:ext>
            </a:extLst>
          </p:cNvPr>
          <p:cNvSpPr/>
          <p:nvPr/>
        </p:nvSpPr>
        <p:spPr bwMode="auto">
          <a:xfrm>
            <a:off x="2848828" y="3435846"/>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Derived data (maps, models, project directories)</a:t>
            </a:r>
          </a:p>
        </p:txBody>
      </p:sp>
      <p:sp>
        <p:nvSpPr>
          <p:cNvPr id="38" name="Rectangle 37">
            <a:extLst>
              <a:ext uri="{FF2B5EF4-FFF2-40B4-BE49-F238E27FC236}">
                <a16:creationId xmlns:a16="http://schemas.microsoft.com/office/drawing/2014/main" id="{06998D76-3363-BD2C-F65A-3681DD59D873}"/>
              </a:ext>
            </a:extLst>
          </p:cNvPr>
          <p:cNvSpPr/>
          <p:nvPr/>
        </p:nvSpPr>
        <p:spPr bwMode="auto">
          <a:xfrm>
            <a:off x="5225089" y="1419622"/>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Switchdrive</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Zenodo</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Figshare</a:t>
            </a:r>
            <a:endParaRPr kumimoji="0" lang="en-US" sz="1200" b="0" i="0" u="none" strike="noStrike" cap="none" normalizeH="0" baseline="0" dirty="0">
              <a:ln>
                <a:noFill/>
              </a:ln>
              <a:solidFill>
                <a:schemeClr val="tx1"/>
              </a:solidFill>
              <a:effectLst/>
              <a:latin typeface="+mn-lt"/>
            </a:endParaRPr>
          </a:p>
        </p:txBody>
      </p:sp>
      <p:sp>
        <p:nvSpPr>
          <p:cNvPr id="39" name="Rectangle 38">
            <a:extLst>
              <a:ext uri="{FF2B5EF4-FFF2-40B4-BE49-F238E27FC236}">
                <a16:creationId xmlns:a16="http://schemas.microsoft.com/office/drawing/2014/main" id="{7E6D08B0-56DC-2EA0-D297-204E814A043B}"/>
              </a:ext>
            </a:extLst>
          </p:cNvPr>
          <p:cNvSpPr/>
          <p:nvPr/>
        </p:nvSpPr>
        <p:spPr bwMode="auto">
          <a:xfrm>
            <a:off x="5225089" y="1923678"/>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Electronic Lab Notebooks (</a:t>
            </a:r>
            <a:r>
              <a:rPr kumimoji="0" lang="en-US" sz="1200" b="0" i="0" u="none" strike="noStrike" cap="none" normalizeH="0" baseline="0" dirty="0" err="1">
                <a:ln>
                  <a:noFill/>
                </a:ln>
                <a:solidFill>
                  <a:schemeClr val="tx1"/>
                </a:solidFill>
                <a:effectLst/>
                <a:latin typeface="+mn-lt"/>
              </a:rPr>
              <a:t>Biovia</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OpenBIS</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Zenodo</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Figshare</a:t>
            </a:r>
            <a:endParaRPr kumimoji="0" lang="en-US" sz="1200" b="0" i="0" u="none" strike="noStrike" cap="none" normalizeH="0" baseline="0" dirty="0">
              <a:ln>
                <a:noFill/>
              </a:ln>
              <a:solidFill>
                <a:schemeClr val="tx1"/>
              </a:solidFill>
              <a:effectLst/>
              <a:latin typeface="+mn-lt"/>
            </a:endParaRPr>
          </a:p>
        </p:txBody>
      </p:sp>
      <p:sp>
        <p:nvSpPr>
          <p:cNvPr id="40" name="Rectangle 39">
            <a:extLst>
              <a:ext uri="{FF2B5EF4-FFF2-40B4-BE49-F238E27FC236}">
                <a16:creationId xmlns:a16="http://schemas.microsoft.com/office/drawing/2014/main" id="{1706D825-07BC-AADA-790F-EF7AEAE4B5A0}"/>
              </a:ext>
            </a:extLst>
          </p:cNvPr>
          <p:cNvSpPr/>
          <p:nvPr/>
        </p:nvSpPr>
        <p:spPr bwMode="auto">
          <a:xfrm>
            <a:off x="5225089" y="2427734"/>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Scicat</a:t>
            </a:r>
            <a:endParaRPr kumimoji="0" lang="en-US" sz="1200" b="0" i="0" u="none" strike="noStrike" cap="none" normalizeH="0" baseline="0" dirty="0">
              <a:ln>
                <a:noFill/>
              </a:ln>
              <a:solidFill>
                <a:schemeClr val="tx1"/>
              </a:solidFill>
              <a:effectLst/>
              <a:latin typeface="+mn-lt"/>
            </a:endParaRPr>
          </a:p>
        </p:txBody>
      </p:sp>
      <p:sp>
        <p:nvSpPr>
          <p:cNvPr id="41" name="Rectangle 40">
            <a:extLst>
              <a:ext uri="{FF2B5EF4-FFF2-40B4-BE49-F238E27FC236}">
                <a16:creationId xmlns:a16="http://schemas.microsoft.com/office/drawing/2014/main" id="{983886B3-5EDD-2438-AB24-95F798223FAA}"/>
              </a:ext>
            </a:extLst>
          </p:cNvPr>
          <p:cNvSpPr/>
          <p:nvPr/>
        </p:nvSpPr>
        <p:spPr bwMode="auto">
          <a:xfrm>
            <a:off x="5225089" y="2931790"/>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Github</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gitlab</a:t>
            </a:r>
            <a:r>
              <a:rPr lang="en-US" sz="1200" dirty="0">
                <a:latin typeface="+mn-lt"/>
              </a:rPr>
              <a:t>, </a:t>
            </a:r>
            <a:r>
              <a:rPr lang="en-US" sz="1200" dirty="0" err="1">
                <a:latin typeface="+mn-lt"/>
              </a:rPr>
              <a:t>Zenodo</a:t>
            </a:r>
            <a:r>
              <a:rPr kumimoji="0" lang="en-US" sz="1200" b="0" i="0" u="none" strike="noStrike" cap="none" normalizeH="0" baseline="0" dirty="0">
                <a:ln>
                  <a:noFill/>
                </a:ln>
                <a:solidFill>
                  <a:schemeClr val="tx1"/>
                </a:solidFill>
                <a:effectLst/>
                <a:latin typeface="+mn-lt"/>
              </a:rPr>
              <a:t> </a:t>
            </a:r>
          </a:p>
        </p:txBody>
      </p:sp>
      <p:sp>
        <p:nvSpPr>
          <p:cNvPr id="42" name="Rectangle 41">
            <a:extLst>
              <a:ext uri="{FF2B5EF4-FFF2-40B4-BE49-F238E27FC236}">
                <a16:creationId xmlns:a16="http://schemas.microsoft.com/office/drawing/2014/main" id="{E2A46134-9B38-FA14-A45A-4614EA50A0A5}"/>
              </a:ext>
            </a:extLst>
          </p:cNvPr>
          <p:cNvSpPr/>
          <p:nvPr/>
        </p:nvSpPr>
        <p:spPr bwMode="auto">
          <a:xfrm>
            <a:off x="5225089" y="3435846"/>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Scicat</a:t>
            </a:r>
            <a:r>
              <a:rPr kumimoji="0" lang="en-US" sz="1200" b="0" i="0" u="none" strike="noStrike" cap="none" normalizeH="0" baseline="0" dirty="0">
                <a:ln>
                  <a:noFill/>
                </a:ln>
                <a:solidFill>
                  <a:schemeClr val="tx1"/>
                </a:solidFill>
                <a:effectLst/>
                <a:latin typeface="+mn-lt"/>
              </a:rPr>
              <a:t>, PDB, EMDB, EMPIAR, re3data</a:t>
            </a:r>
          </a:p>
        </p:txBody>
      </p:sp>
      <p:sp>
        <p:nvSpPr>
          <p:cNvPr id="48" name="TextBox 47">
            <a:extLst>
              <a:ext uri="{FF2B5EF4-FFF2-40B4-BE49-F238E27FC236}">
                <a16:creationId xmlns:a16="http://schemas.microsoft.com/office/drawing/2014/main" id="{A0CA07FB-02A6-9B30-FCCC-5434E863021E}"/>
              </a:ext>
            </a:extLst>
          </p:cNvPr>
          <p:cNvSpPr txBox="1"/>
          <p:nvPr/>
        </p:nvSpPr>
        <p:spPr>
          <a:xfrm>
            <a:off x="6010167" y="3599032"/>
            <a:ext cx="0" cy="0"/>
          </a:xfrm>
          <a:prstGeom prst="rect">
            <a:avLst/>
          </a:prstGeom>
          <a:noFill/>
        </p:spPr>
        <p:txBody>
          <a:bodyPr wrap="none" lIns="0" tIns="0" rIns="0" bIns="0" rtlCol="0">
            <a:noAutofit/>
          </a:bodyPr>
          <a:lstStyle/>
          <a:p>
            <a:pPr eaLnBrk="1" hangingPunct="1">
              <a:lnSpc>
                <a:spcPct val="110000"/>
              </a:lnSpc>
              <a:spcBef>
                <a:spcPct val="0"/>
              </a:spcBef>
              <a:buClr>
                <a:srgbClr val="000000"/>
              </a:buClr>
            </a:pPr>
            <a:endParaRPr lang="en-US" sz="1800" dirty="0" err="1">
              <a:solidFill>
                <a:srgbClr val="000000"/>
              </a:solidFill>
              <a:latin typeface="Calibri"/>
            </a:endParaRPr>
          </a:p>
        </p:txBody>
      </p:sp>
      <p:sp>
        <p:nvSpPr>
          <p:cNvPr id="51" name="Rectangle 50">
            <a:extLst>
              <a:ext uri="{FF2B5EF4-FFF2-40B4-BE49-F238E27FC236}">
                <a16:creationId xmlns:a16="http://schemas.microsoft.com/office/drawing/2014/main" id="{B8A86072-9ECD-3BF8-87F9-F9AA6C47DCA7}"/>
              </a:ext>
            </a:extLst>
          </p:cNvPr>
          <p:cNvSpPr/>
          <p:nvPr/>
        </p:nvSpPr>
        <p:spPr bwMode="auto">
          <a:xfrm>
            <a:off x="2850943" y="915566"/>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Data Types</a:t>
            </a:r>
          </a:p>
        </p:txBody>
      </p:sp>
      <p:sp>
        <p:nvSpPr>
          <p:cNvPr id="54" name="Rectangle 53">
            <a:extLst>
              <a:ext uri="{FF2B5EF4-FFF2-40B4-BE49-F238E27FC236}">
                <a16:creationId xmlns:a16="http://schemas.microsoft.com/office/drawing/2014/main" id="{A8E941F2-47F3-6BAA-2404-011073A6C825}"/>
              </a:ext>
            </a:extLst>
          </p:cNvPr>
          <p:cNvSpPr/>
          <p:nvPr/>
        </p:nvSpPr>
        <p:spPr bwMode="auto">
          <a:xfrm>
            <a:off x="5232079" y="915565"/>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Open Platforms</a:t>
            </a:r>
          </a:p>
        </p:txBody>
      </p:sp>
      <p:sp>
        <p:nvSpPr>
          <p:cNvPr id="2" name="Content Placeholder 5">
            <a:extLst>
              <a:ext uri="{FF2B5EF4-FFF2-40B4-BE49-F238E27FC236}">
                <a16:creationId xmlns:a16="http://schemas.microsoft.com/office/drawing/2014/main" id="{84059FA9-A516-F35A-F911-8AF9CF6564A4}"/>
              </a:ext>
            </a:extLst>
          </p:cNvPr>
          <p:cNvSpPr txBox="1">
            <a:spLocks/>
          </p:cNvSpPr>
          <p:nvPr/>
        </p:nvSpPr>
        <p:spPr>
          <a:xfrm>
            <a:off x="2848828" y="4011910"/>
            <a:ext cx="5936409" cy="504135"/>
          </a:xfrm>
          <a:prstGeom prst="rect">
            <a:avLst/>
          </a:prstGeom>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r>
              <a:rPr lang="en-US" dirty="0"/>
              <a:t>Use public repositories when possible (easily </a:t>
            </a:r>
            <a:r>
              <a:rPr lang="en-US" i="1" dirty="0"/>
              <a:t>findable</a:t>
            </a:r>
            <a:r>
              <a:rPr lang="en-US" dirty="0"/>
              <a:t>)</a:t>
            </a:r>
          </a:p>
          <a:p>
            <a:r>
              <a:rPr lang="en-US" dirty="0" err="1"/>
              <a:t>SciCat</a:t>
            </a:r>
            <a:r>
              <a:rPr lang="en-US" dirty="0"/>
              <a:t> for any other research data (</a:t>
            </a:r>
            <a:r>
              <a:rPr lang="en-US" i="1" dirty="0"/>
              <a:t>accessible</a:t>
            </a:r>
            <a:r>
              <a:rPr lang="en-US" dirty="0"/>
              <a:t>)</a:t>
            </a:r>
          </a:p>
        </p:txBody>
      </p:sp>
    </p:spTree>
    <p:extLst>
      <p:ext uri="{BB962C8B-B14F-4D97-AF65-F5344CB8AC3E}">
        <p14:creationId xmlns:p14="http://schemas.microsoft.com/office/powerpoint/2010/main" val="110349655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3F05F-AA88-72A6-1522-5E4492BE4A07}"/>
              </a:ext>
            </a:extLst>
          </p:cNvPr>
          <p:cNvSpPr>
            <a:spLocks noGrp="1"/>
          </p:cNvSpPr>
          <p:nvPr>
            <p:ph type="title"/>
          </p:nvPr>
        </p:nvSpPr>
        <p:spPr/>
        <p:txBody>
          <a:bodyPr/>
          <a:lstStyle/>
          <a:p>
            <a:r>
              <a:rPr lang="en-US" dirty="0"/>
              <a:t>Stats</a:t>
            </a:r>
          </a:p>
        </p:txBody>
      </p:sp>
      <p:sp>
        <p:nvSpPr>
          <p:cNvPr id="3" name="Slide Number Placeholder 2">
            <a:extLst>
              <a:ext uri="{FF2B5EF4-FFF2-40B4-BE49-F238E27FC236}">
                <a16:creationId xmlns:a16="http://schemas.microsoft.com/office/drawing/2014/main" id="{7F185C9A-E243-A76A-3B8C-CF484703A133}"/>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18</a:t>
            </a:fld>
            <a:endParaRPr lang="de-DE" dirty="0"/>
          </a:p>
        </p:txBody>
      </p:sp>
      <p:pic>
        <p:nvPicPr>
          <p:cNvPr id="7" name="Picture 6" descr="A picture containing text, screenshot, diagram, plot&#10;&#10;Description automatically generated">
            <a:extLst>
              <a:ext uri="{FF2B5EF4-FFF2-40B4-BE49-F238E27FC236}">
                <a16:creationId xmlns:a16="http://schemas.microsoft.com/office/drawing/2014/main" id="{5B0BB09E-6419-33DD-3709-3A6283962745}"/>
              </a:ext>
            </a:extLst>
          </p:cNvPr>
          <p:cNvPicPr>
            <a:picLocks noChangeAspect="1"/>
          </p:cNvPicPr>
          <p:nvPr/>
        </p:nvPicPr>
        <p:blipFill>
          <a:blip r:embed="rId2"/>
          <a:stretch>
            <a:fillRect/>
          </a:stretch>
        </p:blipFill>
        <p:spPr>
          <a:xfrm>
            <a:off x="3779912" y="185570"/>
            <a:ext cx="4636859" cy="2504476"/>
          </a:xfrm>
          <a:prstGeom prst="rect">
            <a:avLst/>
          </a:prstGeom>
        </p:spPr>
      </p:pic>
      <p:pic>
        <p:nvPicPr>
          <p:cNvPr id="9" name="Picture 8" descr="A picture containing text, screenshot, diagram, plot&#10;&#10;Description automatically generated">
            <a:extLst>
              <a:ext uri="{FF2B5EF4-FFF2-40B4-BE49-F238E27FC236}">
                <a16:creationId xmlns:a16="http://schemas.microsoft.com/office/drawing/2014/main" id="{5683A787-B504-7F52-556F-28A35B7BE817}"/>
              </a:ext>
            </a:extLst>
          </p:cNvPr>
          <p:cNvPicPr>
            <a:picLocks noChangeAspect="1"/>
          </p:cNvPicPr>
          <p:nvPr/>
        </p:nvPicPr>
        <p:blipFill>
          <a:blip r:embed="rId3"/>
          <a:stretch>
            <a:fillRect/>
          </a:stretch>
        </p:blipFill>
        <p:spPr>
          <a:xfrm>
            <a:off x="3779912" y="2606267"/>
            <a:ext cx="4636859" cy="2504476"/>
          </a:xfrm>
          <a:prstGeom prst="rect">
            <a:avLst/>
          </a:prstGeom>
        </p:spPr>
      </p:pic>
      <p:sp>
        <p:nvSpPr>
          <p:cNvPr id="10" name="TextBox 9">
            <a:extLst>
              <a:ext uri="{FF2B5EF4-FFF2-40B4-BE49-F238E27FC236}">
                <a16:creationId xmlns:a16="http://schemas.microsoft.com/office/drawing/2014/main" id="{A2433772-1612-2973-737C-1D3ADD6163AC}"/>
              </a:ext>
            </a:extLst>
          </p:cNvPr>
          <p:cNvSpPr txBox="1"/>
          <p:nvPr/>
        </p:nvSpPr>
        <p:spPr>
          <a:xfrm>
            <a:off x="2804973" y="3639958"/>
            <a:ext cx="1008112" cy="750804"/>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CH" sz="2000" dirty="0"/>
              <a:t>259 TiB</a:t>
            </a:r>
          </a:p>
          <a:p>
            <a:pPr eaLnBrk="1" hangingPunct="1">
              <a:lnSpc>
                <a:spcPct val="110000"/>
              </a:lnSpc>
              <a:spcBef>
                <a:spcPct val="0"/>
              </a:spcBef>
              <a:buClr>
                <a:srgbClr val="000000"/>
              </a:buClr>
            </a:pPr>
            <a:r>
              <a:rPr lang="en-CH" sz="2000" dirty="0">
                <a:solidFill>
                  <a:srgbClr val="000000"/>
                </a:solidFill>
                <a:latin typeface="Calibri"/>
              </a:rPr>
              <a:t>Archived</a:t>
            </a:r>
            <a:endParaRPr lang="en-US" sz="1800" dirty="0" err="1">
              <a:solidFill>
                <a:srgbClr val="000000"/>
              </a:solidFill>
              <a:latin typeface="Calibri"/>
            </a:endParaRPr>
          </a:p>
        </p:txBody>
      </p:sp>
      <p:pic>
        <p:nvPicPr>
          <p:cNvPr id="11" name="Picture 10" descr="A picture containing text, screenshot, diagram, plot&#10;&#10;Description automatically generated">
            <a:extLst>
              <a:ext uri="{FF2B5EF4-FFF2-40B4-BE49-F238E27FC236}">
                <a16:creationId xmlns:a16="http://schemas.microsoft.com/office/drawing/2014/main" id="{B95A68BA-EE3F-C2D1-D294-198720A519B5}"/>
              </a:ext>
            </a:extLst>
          </p:cNvPr>
          <p:cNvPicPr>
            <a:picLocks noChangeAspect="1"/>
          </p:cNvPicPr>
          <p:nvPr/>
        </p:nvPicPr>
        <p:blipFill>
          <a:blip r:embed="rId4"/>
          <a:stretch>
            <a:fillRect/>
          </a:stretch>
        </p:blipFill>
        <p:spPr>
          <a:xfrm>
            <a:off x="823379" y="752738"/>
            <a:ext cx="2989706" cy="1781944"/>
          </a:xfrm>
          <a:prstGeom prst="rect">
            <a:avLst/>
          </a:prstGeom>
        </p:spPr>
      </p:pic>
      <p:sp>
        <p:nvSpPr>
          <p:cNvPr id="12" name="TextBox 11">
            <a:extLst>
              <a:ext uri="{FF2B5EF4-FFF2-40B4-BE49-F238E27FC236}">
                <a16:creationId xmlns:a16="http://schemas.microsoft.com/office/drawing/2014/main" id="{A928867E-4245-DB76-C598-430C71595107}"/>
              </a:ext>
            </a:extLst>
          </p:cNvPr>
          <p:cNvSpPr txBox="1"/>
          <p:nvPr/>
        </p:nvSpPr>
        <p:spPr>
          <a:xfrm>
            <a:off x="1223628" y="2436378"/>
            <a:ext cx="1944216" cy="339778"/>
          </a:xfrm>
          <a:prstGeom prst="rect">
            <a:avLst/>
          </a:prstGeom>
          <a:noFill/>
        </p:spPr>
        <p:txBody>
          <a:bodyPr wrap="none" lIns="0" tIns="0" rIns="0" bIns="0" rtlCol="0">
            <a:noAutofit/>
          </a:bodyPr>
          <a:lstStyle/>
          <a:p>
            <a:pPr algn="ctr" eaLnBrk="1" hangingPunct="1">
              <a:lnSpc>
                <a:spcPct val="110000"/>
              </a:lnSpc>
              <a:spcBef>
                <a:spcPct val="0"/>
              </a:spcBef>
              <a:buClr>
                <a:srgbClr val="000000"/>
              </a:buClr>
            </a:pPr>
            <a:r>
              <a:rPr lang="en-GB" sz="2000" dirty="0"/>
              <a:t>185</a:t>
            </a:r>
            <a:r>
              <a:rPr lang="en-CH" sz="2000" dirty="0"/>
              <a:t> TiB</a:t>
            </a:r>
            <a:r>
              <a:rPr lang="en-US" sz="1800" dirty="0">
                <a:solidFill>
                  <a:srgbClr val="000000"/>
                </a:solidFill>
                <a:latin typeface="Calibri"/>
              </a:rPr>
              <a:t> on Merlin</a:t>
            </a:r>
            <a:endParaRPr lang="en-CH" sz="2000" dirty="0"/>
          </a:p>
        </p:txBody>
      </p:sp>
    </p:spTree>
    <p:extLst>
      <p:ext uri="{BB962C8B-B14F-4D97-AF65-F5344CB8AC3E}">
        <p14:creationId xmlns:p14="http://schemas.microsoft.com/office/powerpoint/2010/main" val="372716537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0548F7-FA91-AEF2-CB24-31FBFDCD69E2}"/>
              </a:ext>
            </a:extLst>
          </p:cNvPr>
          <p:cNvSpPr>
            <a:spLocks noGrp="1"/>
          </p:cNvSpPr>
          <p:nvPr>
            <p:ph type="title"/>
          </p:nvPr>
        </p:nvSpPr>
        <p:spPr/>
        <p:txBody>
          <a:bodyPr/>
          <a:lstStyle/>
          <a:p>
            <a:r>
              <a:rPr lang="en-CH" dirty="0"/>
              <a:t>Experimental Data</a:t>
            </a:r>
          </a:p>
        </p:txBody>
      </p:sp>
      <p:sp>
        <p:nvSpPr>
          <p:cNvPr id="4" name="Slide Number Placeholder 3">
            <a:extLst>
              <a:ext uri="{FF2B5EF4-FFF2-40B4-BE49-F238E27FC236}">
                <a16:creationId xmlns:a16="http://schemas.microsoft.com/office/drawing/2014/main" id="{CCDD2D24-D3FC-D5EF-EE02-05C7EFD81E1C}"/>
              </a:ext>
            </a:extLst>
          </p:cNvPr>
          <p:cNvSpPr>
            <a:spLocks noGrp="1"/>
          </p:cNvSpPr>
          <p:nvPr>
            <p:ph type="sldNum" sz="quarter" idx="12"/>
          </p:nvPr>
        </p:nvSpPr>
        <p:spPr>
          <a:xfrm>
            <a:off x="8211333" y="5384217"/>
            <a:ext cx="575742" cy="147638"/>
          </a:xfrm>
        </p:spPr>
        <p:txBody>
          <a:bodyPr/>
          <a:lstStyle/>
          <a:p>
            <a:pPr algn="r">
              <a:defRPr/>
            </a:pPr>
            <a:r>
              <a:rPr lang="de-DE" dirty="0"/>
              <a:t>Page </a:t>
            </a:r>
            <a:fld id="{EBC07571-3134-BB4B-B83F-1A9FE18D34F3}" type="slidenum">
              <a:rPr lang="de-DE" smtClean="0"/>
              <a:pPr algn="r">
                <a:defRPr/>
              </a:pPr>
              <a:t>19</a:t>
            </a:fld>
            <a:endParaRPr lang="de-DE" dirty="0"/>
          </a:p>
        </p:txBody>
      </p:sp>
      <p:sp>
        <p:nvSpPr>
          <p:cNvPr id="5" name="Rectangle 4">
            <a:extLst>
              <a:ext uri="{FF2B5EF4-FFF2-40B4-BE49-F238E27FC236}">
                <a16:creationId xmlns:a16="http://schemas.microsoft.com/office/drawing/2014/main" id="{78FCC0AE-7638-6467-667F-76BCBDD17ABD}"/>
              </a:ext>
            </a:extLst>
          </p:cNvPr>
          <p:cNvSpPr/>
          <p:nvPr/>
        </p:nvSpPr>
        <p:spPr bwMode="auto">
          <a:xfrm>
            <a:off x="1167183" y="1419623"/>
            <a:ext cx="1440160" cy="381375"/>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Plan</a:t>
            </a:r>
          </a:p>
        </p:txBody>
      </p:sp>
      <p:sp>
        <p:nvSpPr>
          <p:cNvPr id="12" name="Rectangle 11">
            <a:extLst>
              <a:ext uri="{FF2B5EF4-FFF2-40B4-BE49-F238E27FC236}">
                <a16:creationId xmlns:a16="http://schemas.microsoft.com/office/drawing/2014/main" id="{8C02E3C6-7ECF-B0E8-2BCC-E18645B5AE76}"/>
              </a:ext>
            </a:extLst>
          </p:cNvPr>
          <p:cNvSpPr/>
          <p:nvPr/>
        </p:nvSpPr>
        <p:spPr bwMode="auto">
          <a:xfrm>
            <a:off x="1167183" y="1923679"/>
            <a:ext cx="1440160" cy="381375"/>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Sample Prep</a:t>
            </a:r>
          </a:p>
        </p:txBody>
      </p:sp>
      <p:sp>
        <p:nvSpPr>
          <p:cNvPr id="13" name="Rectangle 12">
            <a:extLst>
              <a:ext uri="{FF2B5EF4-FFF2-40B4-BE49-F238E27FC236}">
                <a16:creationId xmlns:a16="http://schemas.microsoft.com/office/drawing/2014/main" id="{B1505DCE-8AF6-5D52-D52A-BC853207147E}"/>
              </a:ext>
            </a:extLst>
          </p:cNvPr>
          <p:cNvSpPr/>
          <p:nvPr/>
        </p:nvSpPr>
        <p:spPr bwMode="auto">
          <a:xfrm>
            <a:off x="1167183" y="2427735"/>
            <a:ext cx="1440160" cy="38137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Collect Data</a:t>
            </a:r>
          </a:p>
        </p:txBody>
      </p:sp>
      <p:sp>
        <p:nvSpPr>
          <p:cNvPr id="14" name="Rectangle 13">
            <a:extLst>
              <a:ext uri="{FF2B5EF4-FFF2-40B4-BE49-F238E27FC236}">
                <a16:creationId xmlns:a16="http://schemas.microsoft.com/office/drawing/2014/main" id="{62AAF6CC-4062-1459-0853-2E3BB141A0A8}"/>
              </a:ext>
            </a:extLst>
          </p:cNvPr>
          <p:cNvSpPr/>
          <p:nvPr/>
        </p:nvSpPr>
        <p:spPr bwMode="auto">
          <a:xfrm>
            <a:off x="1167183" y="2931791"/>
            <a:ext cx="1440160" cy="381375"/>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Process</a:t>
            </a:r>
          </a:p>
        </p:txBody>
      </p:sp>
      <p:sp>
        <p:nvSpPr>
          <p:cNvPr id="15" name="Rectangle 14">
            <a:extLst>
              <a:ext uri="{FF2B5EF4-FFF2-40B4-BE49-F238E27FC236}">
                <a16:creationId xmlns:a16="http://schemas.microsoft.com/office/drawing/2014/main" id="{8C67037A-4B02-300D-C438-42BF290A8503}"/>
              </a:ext>
            </a:extLst>
          </p:cNvPr>
          <p:cNvSpPr/>
          <p:nvPr/>
        </p:nvSpPr>
        <p:spPr bwMode="auto">
          <a:xfrm>
            <a:off x="1167183" y="3435847"/>
            <a:ext cx="1440160" cy="381375"/>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Preserve</a:t>
            </a:r>
          </a:p>
        </p:txBody>
      </p:sp>
      <p:sp>
        <p:nvSpPr>
          <p:cNvPr id="16" name="Rectangle 15">
            <a:extLst>
              <a:ext uri="{FF2B5EF4-FFF2-40B4-BE49-F238E27FC236}">
                <a16:creationId xmlns:a16="http://schemas.microsoft.com/office/drawing/2014/main" id="{B0567BAE-96F9-7854-AD8B-9914D0887692}"/>
              </a:ext>
            </a:extLst>
          </p:cNvPr>
          <p:cNvSpPr/>
          <p:nvPr/>
        </p:nvSpPr>
        <p:spPr bwMode="auto">
          <a:xfrm>
            <a:off x="1167183" y="3939903"/>
            <a:ext cx="1440160" cy="381375"/>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Publish</a:t>
            </a:r>
          </a:p>
        </p:txBody>
      </p:sp>
      <p:sp>
        <p:nvSpPr>
          <p:cNvPr id="17" name="Rectangle 16">
            <a:extLst>
              <a:ext uri="{FF2B5EF4-FFF2-40B4-BE49-F238E27FC236}">
                <a16:creationId xmlns:a16="http://schemas.microsoft.com/office/drawing/2014/main" id="{10FCAB2F-5154-919C-E162-D9A3097978DA}"/>
              </a:ext>
            </a:extLst>
          </p:cNvPr>
          <p:cNvSpPr/>
          <p:nvPr/>
        </p:nvSpPr>
        <p:spPr bwMode="auto">
          <a:xfrm>
            <a:off x="1167183" y="4443959"/>
            <a:ext cx="1440160" cy="3813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Reuse</a:t>
            </a:r>
          </a:p>
        </p:txBody>
      </p:sp>
      <p:cxnSp>
        <p:nvCxnSpPr>
          <p:cNvPr id="20" name="Straight Arrow Connector 19">
            <a:extLst>
              <a:ext uri="{FF2B5EF4-FFF2-40B4-BE49-F238E27FC236}">
                <a16:creationId xmlns:a16="http://schemas.microsoft.com/office/drawing/2014/main" id="{BF673F77-2184-519B-1C19-A2C9D470228C}"/>
              </a:ext>
            </a:extLst>
          </p:cNvPr>
          <p:cNvCxnSpPr>
            <a:stCxn id="5" idx="2"/>
            <a:endCxn id="12" idx="0"/>
          </p:cNvCxnSpPr>
          <p:nvPr/>
        </p:nvCxnSpPr>
        <p:spPr bwMode="auto">
          <a:xfrm>
            <a:off x="1887263" y="1800998"/>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344D590D-8AAF-FB57-DB84-855312A308E3}"/>
              </a:ext>
            </a:extLst>
          </p:cNvPr>
          <p:cNvCxnSpPr>
            <a:cxnSpLocks/>
            <a:stCxn id="12" idx="2"/>
            <a:endCxn id="13" idx="0"/>
          </p:cNvCxnSpPr>
          <p:nvPr/>
        </p:nvCxnSpPr>
        <p:spPr bwMode="auto">
          <a:xfrm>
            <a:off x="1887263" y="2305054"/>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3D3C94FE-935B-2840-8E21-F4F40FBAB5DD}"/>
              </a:ext>
            </a:extLst>
          </p:cNvPr>
          <p:cNvCxnSpPr>
            <a:cxnSpLocks/>
            <a:stCxn id="13" idx="2"/>
            <a:endCxn id="14" idx="0"/>
          </p:cNvCxnSpPr>
          <p:nvPr/>
        </p:nvCxnSpPr>
        <p:spPr bwMode="auto">
          <a:xfrm>
            <a:off x="1887263" y="2809110"/>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FF129D27-7FC9-551A-A921-5868A6B19115}"/>
              </a:ext>
            </a:extLst>
          </p:cNvPr>
          <p:cNvCxnSpPr>
            <a:cxnSpLocks/>
            <a:stCxn id="14" idx="2"/>
            <a:endCxn id="15" idx="0"/>
          </p:cNvCxnSpPr>
          <p:nvPr/>
        </p:nvCxnSpPr>
        <p:spPr bwMode="auto">
          <a:xfrm>
            <a:off x="1887263" y="3313166"/>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8973C2D1-6D3F-4A6D-A36B-8E567D98DC08}"/>
              </a:ext>
            </a:extLst>
          </p:cNvPr>
          <p:cNvCxnSpPr>
            <a:cxnSpLocks/>
            <a:stCxn id="15" idx="2"/>
            <a:endCxn id="16" idx="0"/>
          </p:cNvCxnSpPr>
          <p:nvPr/>
        </p:nvCxnSpPr>
        <p:spPr bwMode="auto">
          <a:xfrm>
            <a:off x="1887263" y="3817222"/>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B29DD516-67BA-AB64-F9A4-A646780516C0}"/>
              </a:ext>
            </a:extLst>
          </p:cNvPr>
          <p:cNvCxnSpPr>
            <a:cxnSpLocks/>
            <a:stCxn id="16" idx="2"/>
            <a:endCxn id="17" idx="0"/>
          </p:cNvCxnSpPr>
          <p:nvPr/>
        </p:nvCxnSpPr>
        <p:spPr bwMode="auto">
          <a:xfrm>
            <a:off x="1887263" y="4321278"/>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 name="Elbow Connector 42">
            <a:extLst>
              <a:ext uri="{FF2B5EF4-FFF2-40B4-BE49-F238E27FC236}">
                <a16:creationId xmlns:a16="http://schemas.microsoft.com/office/drawing/2014/main" id="{3B024785-8D7D-CD57-19BB-9A0ABB2D8568}"/>
              </a:ext>
            </a:extLst>
          </p:cNvPr>
          <p:cNvCxnSpPr>
            <a:stCxn id="17" idx="1"/>
            <a:endCxn id="5" idx="1"/>
          </p:cNvCxnSpPr>
          <p:nvPr/>
        </p:nvCxnSpPr>
        <p:spPr bwMode="auto">
          <a:xfrm rot="10800000">
            <a:off x="1167183" y="1610311"/>
            <a:ext cx="12700" cy="3024336"/>
          </a:xfrm>
          <a:prstGeom prst="bentConnector3">
            <a:avLst>
              <a:gd name="adj1" fmla="val 1800000"/>
            </a:avLst>
          </a:prstGeom>
          <a:solidFill>
            <a:schemeClr val="accent1"/>
          </a:solidFill>
          <a:ln w="9525" cap="flat" cmpd="sng" algn="ctr">
            <a:solidFill>
              <a:schemeClr val="tx1"/>
            </a:solidFill>
            <a:prstDash val="solid"/>
            <a:round/>
            <a:headEnd type="none" w="med" len="med"/>
            <a:tailEnd type="triangle"/>
          </a:ln>
          <a:effectLst/>
        </p:spPr>
      </p:cxnSp>
      <p:sp>
        <p:nvSpPr>
          <p:cNvPr id="18" name="Rectangle 17">
            <a:extLst>
              <a:ext uri="{FF2B5EF4-FFF2-40B4-BE49-F238E27FC236}">
                <a16:creationId xmlns:a16="http://schemas.microsoft.com/office/drawing/2014/main" id="{CEB07A5C-D9D0-C15D-A1F9-2EAE25E5BAA0}"/>
              </a:ext>
            </a:extLst>
          </p:cNvPr>
          <p:cNvSpPr/>
          <p:nvPr/>
        </p:nvSpPr>
        <p:spPr bwMode="auto">
          <a:xfrm>
            <a:off x="2848828" y="1419622"/>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Documents, grants, presentations</a:t>
            </a:r>
          </a:p>
        </p:txBody>
      </p:sp>
      <p:sp>
        <p:nvSpPr>
          <p:cNvPr id="19" name="Rectangle 18">
            <a:extLst>
              <a:ext uri="{FF2B5EF4-FFF2-40B4-BE49-F238E27FC236}">
                <a16:creationId xmlns:a16="http://schemas.microsoft.com/office/drawing/2014/main" id="{D8BA9501-A089-EF84-A300-078A8E1A516B}"/>
              </a:ext>
            </a:extLst>
          </p:cNvPr>
          <p:cNvSpPr/>
          <p:nvPr/>
        </p:nvSpPr>
        <p:spPr bwMode="auto">
          <a:xfrm>
            <a:off x="2848828" y="1923678"/>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200" dirty="0">
                <a:latin typeface="+mn-lt"/>
              </a:rPr>
              <a:t>Experimental notes, data, spreadsheets, images</a:t>
            </a:r>
            <a:endParaRPr kumimoji="0" lang="en-US" sz="1200" b="0" i="0" u="none" strike="noStrike" cap="none" normalizeH="0" baseline="0" dirty="0">
              <a:ln>
                <a:noFill/>
              </a:ln>
              <a:solidFill>
                <a:schemeClr val="tx1"/>
              </a:solidFill>
              <a:effectLst/>
              <a:latin typeface="+mn-lt"/>
            </a:endParaRPr>
          </a:p>
        </p:txBody>
      </p:sp>
      <p:sp>
        <p:nvSpPr>
          <p:cNvPr id="22" name="Rectangle 21">
            <a:extLst>
              <a:ext uri="{FF2B5EF4-FFF2-40B4-BE49-F238E27FC236}">
                <a16:creationId xmlns:a16="http://schemas.microsoft.com/office/drawing/2014/main" id="{F9F463F2-D8B5-AB03-FB8D-D57FE2F8ED41}"/>
              </a:ext>
            </a:extLst>
          </p:cNvPr>
          <p:cNvSpPr/>
          <p:nvPr/>
        </p:nvSpPr>
        <p:spPr bwMode="auto">
          <a:xfrm>
            <a:off x="2848828" y="2427734"/>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Raw data (images, movies, streams)</a:t>
            </a:r>
          </a:p>
        </p:txBody>
      </p:sp>
      <p:sp>
        <p:nvSpPr>
          <p:cNvPr id="23" name="Rectangle 22">
            <a:extLst>
              <a:ext uri="{FF2B5EF4-FFF2-40B4-BE49-F238E27FC236}">
                <a16:creationId xmlns:a16="http://schemas.microsoft.com/office/drawing/2014/main" id="{41C07BC0-F7BC-9B54-A6EE-78B44B7D0EA6}"/>
              </a:ext>
            </a:extLst>
          </p:cNvPr>
          <p:cNvSpPr/>
          <p:nvPr/>
        </p:nvSpPr>
        <p:spPr bwMode="auto">
          <a:xfrm>
            <a:off x="2848828" y="2931790"/>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Tools (scripts, software, workflows)</a:t>
            </a:r>
          </a:p>
        </p:txBody>
      </p:sp>
      <p:sp>
        <p:nvSpPr>
          <p:cNvPr id="28" name="Rectangle 27">
            <a:extLst>
              <a:ext uri="{FF2B5EF4-FFF2-40B4-BE49-F238E27FC236}">
                <a16:creationId xmlns:a16="http://schemas.microsoft.com/office/drawing/2014/main" id="{064DD84B-EDCF-4F7D-1182-BE9642A336E2}"/>
              </a:ext>
            </a:extLst>
          </p:cNvPr>
          <p:cNvSpPr/>
          <p:nvPr/>
        </p:nvSpPr>
        <p:spPr bwMode="auto">
          <a:xfrm>
            <a:off x="2848828" y="3435846"/>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Derived data (maps, models, project directories)</a:t>
            </a:r>
          </a:p>
        </p:txBody>
      </p:sp>
      <p:sp>
        <p:nvSpPr>
          <p:cNvPr id="29" name="Rectangle 28">
            <a:extLst>
              <a:ext uri="{FF2B5EF4-FFF2-40B4-BE49-F238E27FC236}">
                <a16:creationId xmlns:a16="http://schemas.microsoft.com/office/drawing/2014/main" id="{15893113-54CF-F43E-3075-582DE8E2F7E8}"/>
              </a:ext>
            </a:extLst>
          </p:cNvPr>
          <p:cNvSpPr/>
          <p:nvPr/>
        </p:nvSpPr>
        <p:spPr bwMode="auto">
          <a:xfrm>
            <a:off x="2848828" y="3939902"/>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Articles</a:t>
            </a:r>
          </a:p>
        </p:txBody>
      </p:sp>
      <p:sp>
        <p:nvSpPr>
          <p:cNvPr id="38" name="Rectangle 37">
            <a:extLst>
              <a:ext uri="{FF2B5EF4-FFF2-40B4-BE49-F238E27FC236}">
                <a16:creationId xmlns:a16="http://schemas.microsoft.com/office/drawing/2014/main" id="{06998D76-3363-BD2C-F65A-3681DD59D873}"/>
              </a:ext>
            </a:extLst>
          </p:cNvPr>
          <p:cNvSpPr/>
          <p:nvPr/>
        </p:nvSpPr>
        <p:spPr bwMode="auto">
          <a:xfrm>
            <a:off x="5225089" y="1419622"/>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Switchdrive</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Zenodo</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Figshare</a:t>
            </a:r>
            <a:endParaRPr kumimoji="0" lang="en-US" sz="1200" b="0" i="0" u="none" strike="noStrike" cap="none" normalizeH="0" baseline="0" dirty="0">
              <a:ln>
                <a:noFill/>
              </a:ln>
              <a:solidFill>
                <a:schemeClr val="tx1"/>
              </a:solidFill>
              <a:effectLst/>
              <a:latin typeface="+mn-lt"/>
            </a:endParaRPr>
          </a:p>
        </p:txBody>
      </p:sp>
      <p:sp>
        <p:nvSpPr>
          <p:cNvPr id="39" name="Rectangle 38">
            <a:extLst>
              <a:ext uri="{FF2B5EF4-FFF2-40B4-BE49-F238E27FC236}">
                <a16:creationId xmlns:a16="http://schemas.microsoft.com/office/drawing/2014/main" id="{7E6D08B0-56DC-2EA0-D297-204E814A043B}"/>
              </a:ext>
            </a:extLst>
          </p:cNvPr>
          <p:cNvSpPr/>
          <p:nvPr/>
        </p:nvSpPr>
        <p:spPr bwMode="auto">
          <a:xfrm>
            <a:off x="5225089" y="1923678"/>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Electronic Lab Notebooks (</a:t>
            </a:r>
            <a:r>
              <a:rPr kumimoji="0" lang="en-US" sz="1200" b="0" i="0" u="none" strike="noStrike" cap="none" normalizeH="0" baseline="0" dirty="0" err="1">
                <a:ln>
                  <a:noFill/>
                </a:ln>
                <a:solidFill>
                  <a:schemeClr val="tx1"/>
                </a:solidFill>
                <a:effectLst/>
                <a:latin typeface="+mn-lt"/>
              </a:rPr>
              <a:t>Biovia</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OpenBIS</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Zenodo</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Figshare</a:t>
            </a:r>
            <a:endParaRPr kumimoji="0" lang="en-US" sz="1200" b="0" i="0" u="none" strike="noStrike" cap="none" normalizeH="0" baseline="0" dirty="0">
              <a:ln>
                <a:noFill/>
              </a:ln>
              <a:solidFill>
                <a:schemeClr val="tx1"/>
              </a:solidFill>
              <a:effectLst/>
              <a:latin typeface="+mn-lt"/>
            </a:endParaRPr>
          </a:p>
        </p:txBody>
      </p:sp>
      <p:sp>
        <p:nvSpPr>
          <p:cNvPr id="40" name="Rectangle 39">
            <a:extLst>
              <a:ext uri="{FF2B5EF4-FFF2-40B4-BE49-F238E27FC236}">
                <a16:creationId xmlns:a16="http://schemas.microsoft.com/office/drawing/2014/main" id="{1706D825-07BC-AADA-790F-EF7AEAE4B5A0}"/>
              </a:ext>
            </a:extLst>
          </p:cNvPr>
          <p:cNvSpPr/>
          <p:nvPr/>
        </p:nvSpPr>
        <p:spPr bwMode="auto">
          <a:xfrm>
            <a:off x="5225089" y="2427734"/>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Scicat</a:t>
            </a:r>
            <a:endParaRPr kumimoji="0" lang="en-US" sz="1200" b="0" i="0" u="none" strike="noStrike" cap="none" normalizeH="0" baseline="0" dirty="0">
              <a:ln>
                <a:noFill/>
              </a:ln>
              <a:solidFill>
                <a:schemeClr val="tx1"/>
              </a:solidFill>
              <a:effectLst/>
              <a:latin typeface="+mn-lt"/>
            </a:endParaRPr>
          </a:p>
        </p:txBody>
      </p:sp>
      <p:sp>
        <p:nvSpPr>
          <p:cNvPr id="41" name="Rectangle 40">
            <a:extLst>
              <a:ext uri="{FF2B5EF4-FFF2-40B4-BE49-F238E27FC236}">
                <a16:creationId xmlns:a16="http://schemas.microsoft.com/office/drawing/2014/main" id="{983886B3-5EDD-2438-AB24-95F798223FAA}"/>
              </a:ext>
            </a:extLst>
          </p:cNvPr>
          <p:cNvSpPr/>
          <p:nvPr/>
        </p:nvSpPr>
        <p:spPr bwMode="auto">
          <a:xfrm>
            <a:off x="5225089" y="2931790"/>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Github</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gitlab</a:t>
            </a:r>
            <a:r>
              <a:rPr lang="en-US" sz="1200" dirty="0">
                <a:latin typeface="+mn-lt"/>
              </a:rPr>
              <a:t>, </a:t>
            </a:r>
            <a:r>
              <a:rPr lang="en-US" sz="1200" dirty="0" err="1">
                <a:latin typeface="+mn-lt"/>
              </a:rPr>
              <a:t>Zenodo</a:t>
            </a:r>
            <a:r>
              <a:rPr kumimoji="0" lang="en-US" sz="1200" b="0" i="0" u="none" strike="noStrike" cap="none" normalizeH="0" baseline="0" dirty="0">
                <a:ln>
                  <a:noFill/>
                </a:ln>
                <a:solidFill>
                  <a:schemeClr val="tx1"/>
                </a:solidFill>
                <a:effectLst/>
                <a:latin typeface="+mn-lt"/>
              </a:rPr>
              <a:t> </a:t>
            </a:r>
          </a:p>
        </p:txBody>
      </p:sp>
      <p:sp>
        <p:nvSpPr>
          <p:cNvPr id="42" name="Rectangle 41">
            <a:extLst>
              <a:ext uri="{FF2B5EF4-FFF2-40B4-BE49-F238E27FC236}">
                <a16:creationId xmlns:a16="http://schemas.microsoft.com/office/drawing/2014/main" id="{E2A46134-9B38-FA14-A45A-4614EA50A0A5}"/>
              </a:ext>
            </a:extLst>
          </p:cNvPr>
          <p:cNvSpPr/>
          <p:nvPr/>
        </p:nvSpPr>
        <p:spPr bwMode="auto">
          <a:xfrm>
            <a:off x="5225089" y="3435846"/>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Scicat</a:t>
            </a:r>
            <a:r>
              <a:rPr kumimoji="0" lang="en-US" sz="1200" b="0" i="0" u="none" strike="noStrike" cap="none" normalizeH="0" baseline="0" dirty="0">
                <a:ln>
                  <a:noFill/>
                </a:ln>
                <a:solidFill>
                  <a:schemeClr val="tx1"/>
                </a:solidFill>
                <a:effectLst/>
                <a:latin typeface="+mn-lt"/>
              </a:rPr>
              <a:t>, PDB, EMDB, EMPIAR, re3data</a:t>
            </a:r>
          </a:p>
        </p:txBody>
      </p:sp>
      <p:sp>
        <p:nvSpPr>
          <p:cNvPr id="45" name="Rectangle 44">
            <a:extLst>
              <a:ext uri="{FF2B5EF4-FFF2-40B4-BE49-F238E27FC236}">
                <a16:creationId xmlns:a16="http://schemas.microsoft.com/office/drawing/2014/main" id="{766E4F9F-867F-A927-0F37-D6FD788AEA56}"/>
              </a:ext>
            </a:extLst>
          </p:cNvPr>
          <p:cNvSpPr/>
          <p:nvPr/>
        </p:nvSpPr>
        <p:spPr bwMode="auto">
          <a:xfrm>
            <a:off x="5225089" y="3939902"/>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Open Access Journals, DORA</a:t>
            </a:r>
          </a:p>
        </p:txBody>
      </p:sp>
      <p:sp>
        <p:nvSpPr>
          <p:cNvPr id="48" name="TextBox 47">
            <a:extLst>
              <a:ext uri="{FF2B5EF4-FFF2-40B4-BE49-F238E27FC236}">
                <a16:creationId xmlns:a16="http://schemas.microsoft.com/office/drawing/2014/main" id="{A0CA07FB-02A6-9B30-FCCC-5434E863021E}"/>
              </a:ext>
            </a:extLst>
          </p:cNvPr>
          <p:cNvSpPr txBox="1"/>
          <p:nvPr/>
        </p:nvSpPr>
        <p:spPr>
          <a:xfrm>
            <a:off x="6010167" y="3599032"/>
            <a:ext cx="0" cy="0"/>
          </a:xfrm>
          <a:prstGeom prst="rect">
            <a:avLst/>
          </a:prstGeom>
          <a:noFill/>
        </p:spPr>
        <p:txBody>
          <a:bodyPr wrap="none" lIns="0" tIns="0" rIns="0" bIns="0" rtlCol="0">
            <a:noAutofit/>
          </a:bodyPr>
          <a:lstStyle/>
          <a:p>
            <a:pPr eaLnBrk="1" hangingPunct="1">
              <a:lnSpc>
                <a:spcPct val="110000"/>
              </a:lnSpc>
              <a:spcBef>
                <a:spcPct val="0"/>
              </a:spcBef>
              <a:buClr>
                <a:srgbClr val="000000"/>
              </a:buClr>
            </a:pPr>
            <a:endParaRPr lang="en-US" sz="1800" dirty="0" err="1">
              <a:solidFill>
                <a:srgbClr val="000000"/>
              </a:solidFill>
              <a:latin typeface="Calibri"/>
            </a:endParaRPr>
          </a:p>
        </p:txBody>
      </p:sp>
      <p:sp>
        <p:nvSpPr>
          <p:cNvPr id="51" name="Rectangle 50">
            <a:extLst>
              <a:ext uri="{FF2B5EF4-FFF2-40B4-BE49-F238E27FC236}">
                <a16:creationId xmlns:a16="http://schemas.microsoft.com/office/drawing/2014/main" id="{B8A86072-9ECD-3BF8-87F9-F9AA6C47DCA7}"/>
              </a:ext>
            </a:extLst>
          </p:cNvPr>
          <p:cNvSpPr/>
          <p:nvPr/>
        </p:nvSpPr>
        <p:spPr bwMode="auto">
          <a:xfrm>
            <a:off x="2850943" y="915566"/>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Data Types</a:t>
            </a:r>
          </a:p>
        </p:txBody>
      </p:sp>
      <p:sp>
        <p:nvSpPr>
          <p:cNvPr id="54" name="Rectangle 53">
            <a:extLst>
              <a:ext uri="{FF2B5EF4-FFF2-40B4-BE49-F238E27FC236}">
                <a16:creationId xmlns:a16="http://schemas.microsoft.com/office/drawing/2014/main" id="{A8E941F2-47F3-6BAA-2404-011073A6C825}"/>
              </a:ext>
            </a:extLst>
          </p:cNvPr>
          <p:cNvSpPr/>
          <p:nvPr/>
        </p:nvSpPr>
        <p:spPr bwMode="auto">
          <a:xfrm>
            <a:off x="5232079" y="915565"/>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Open Platforms</a:t>
            </a:r>
          </a:p>
        </p:txBody>
      </p:sp>
      <p:sp>
        <p:nvSpPr>
          <p:cNvPr id="7" name="Content Placeholder 5">
            <a:extLst>
              <a:ext uri="{FF2B5EF4-FFF2-40B4-BE49-F238E27FC236}">
                <a16:creationId xmlns:a16="http://schemas.microsoft.com/office/drawing/2014/main" id="{2799864C-C489-3821-6593-9ACC56F8074D}"/>
              </a:ext>
            </a:extLst>
          </p:cNvPr>
          <p:cNvSpPr txBox="1">
            <a:spLocks/>
          </p:cNvSpPr>
          <p:nvPr/>
        </p:nvSpPr>
        <p:spPr>
          <a:xfrm>
            <a:off x="2848827" y="4321199"/>
            <a:ext cx="5936409" cy="504135"/>
          </a:xfrm>
          <a:prstGeom prst="rect">
            <a:avLst/>
          </a:prstGeom>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r>
              <a:rPr lang="en-US" dirty="0"/>
              <a:t>Check that articles link dataset DOI and vice versa</a:t>
            </a:r>
          </a:p>
        </p:txBody>
      </p:sp>
    </p:spTree>
    <p:extLst>
      <p:ext uri="{BB962C8B-B14F-4D97-AF65-F5344CB8AC3E}">
        <p14:creationId xmlns:p14="http://schemas.microsoft.com/office/powerpoint/2010/main" val="312128827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7833A9-E888-E64F-737D-2481099FC22D}"/>
              </a:ext>
            </a:extLst>
          </p:cNvPr>
          <p:cNvSpPr>
            <a:spLocks noGrp="1"/>
          </p:cNvSpPr>
          <p:nvPr>
            <p:ph sz="quarter" idx="13"/>
          </p:nvPr>
        </p:nvSpPr>
        <p:spPr>
          <a:xfrm>
            <a:off x="1042994" y="1006081"/>
            <a:ext cx="1034218" cy="3509963"/>
          </a:xfrm>
        </p:spPr>
        <p:txBody>
          <a:bodyPr/>
          <a:lstStyle/>
          <a:p>
            <a:pPr marL="0" indent="0">
              <a:buNone/>
            </a:pPr>
            <a:r>
              <a:rPr lang="en-CH" b="1" dirty="0"/>
              <a:t>ORD</a:t>
            </a:r>
          </a:p>
          <a:p>
            <a:pPr marL="0" indent="0">
              <a:buNone/>
            </a:pPr>
            <a:r>
              <a:rPr lang="en-CH" b="1" dirty="0"/>
              <a:t>OA</a:t>
            </a:r>
          </a:p>
          <a:p>
            <a:pPr marL="0" indent="0">
              <a:buNone/>
            </a:pPr>
            <a:r>
              <a:rPr lang="en-CH" b="1" dirty="0"/>
              <a:t>DMP</a:t>
            </a:r>
          </a:p>
          <a:p>
            <a:pPr marL="0" indent="0">
              <a:buNone/>
            </a:pPr>
            <a:r>
              <a:rPr lang="en-CH" b="1" dirty="0"/>
              <a:t>ELN</a:t>
            </a:r>
          </a:p>
          <a:p>
            <a:pPr marL="0" indent="0">
              <a:buNone/>
            </a:pPr>
            <a:r>
              <a:rPr lang="en-CH" b="1" dirty="0"/>
              <a:t>FAIR</a:t>
            </a:r>
          </a:p>
          <a:p>
            <a:pPr marL="0" indent="0">
              <a:buNone/>
            </a:pPr>
            <a:endParaRPr lang="en-CH" b="1" dirty="0"/>
          </a:p>
        </p:txBody>
      </p:sp>
      <p:sp>
        <p:nvSpPr>
          <p:cNvPr id="4" name="Slide Number Placeholder 3">
            <a:extLst>
              <a:ext uri="{FF2B5EF4-FFF2-40B4-BE49-F238E27FC236}">
                <a16:creationId xmlns:a16="http://schemas.microsoft.com/office/drawing/2014/main" id="{6AB13A38-B292-421F-F078-87291038248D}"/>
              </a:ext>
            </a:extLst>
          </p:cNvPr>
          <p:cNvSpPr>
            <a:spLocks noGrp="1"/>
          </p:cNvSpPr>
          <p:nvPr>
            <p:ph type="sldNum" sz="quarter" idx="17"/>
          </p:nvPr>
        </p:nvSpPr>
        <p:spPr/>
        <p:txBody>
          <a:bodyPr/>
          <a:lstStyle/>
          <a:p>
            <a:pPr algn="r">
              <a:defRPr/>
            </a:pPr>
            <a:r>
              <a:rPr lang="de-DE" dirty="0"/>
              <a:t>Page </a:t>
            </a:r>
            <a:fld id="{EBC07571-3134-BB4B-B83F-1A9FE18D34F3}" type="slidenum">
              <a:rPr lang="de-DE" smtClean="0"/>
              <a:pPr algn="r">
                <a:defRPr/>
              </a:pPr>
              <a:t>2</a:t>
            </a:fld>
            <a:endParaRPr lang="de-DE" dirty="0"/>
          </a:p>
        </p:txBody>
      </p:sp>
      <p:sp>
        <p:nvSpPr>
          <p:cNvPr id="3" name="Title 2">
            <a:extLst>
              <a:ext uri="{FF2B5EF4-FFF2-40B4-BE49-F238E27FC236}">
                <a16:creationId xmlns:a16="http://schemas.microsoft.com/office/drawing/2014/main" id="{8AC9EBE9-A6E8-74EB-F74B-185E49355DC8}"/>
              </a:ext>
            </a:extLst>
          </p:cNvPr>
          <p:cNvSpPr>
            <a:spLocks noGrp="1"/>
          </p:cNvSpPr>
          <p:nvPr>
            <p:ph type="title"/>
          </p:nvPr>
        </p:nvSpPr>
        <p:spPr/>
        <p:txBody>
          <a:bodyPr/>
          <a:lstStyle/>
          <a:p>
            <a:r>
              <a:rPr lang="en-GB" dirty="0"/>
              <a:t>Acronym</a:t>
            </a:r>
            <a:r>
              <a:rPr lang="en-CH" dirty="0"/>
              <a:t> Quiz</a:t>
            </a:r>
          </a:p>
        </p:txBody>
      </p:sp>
      <p:sp>
        <p:nvSpPr>
          <p:cNvPr id="6" name="Content Placeholder 5">
            <a:extLst>
              <a:ext uri="{FF2B5EF4-FFF2-40B4-BE49-F238E27FC236}">
                <a16:creationId xmlns:a16="http://schemas.microsoft.com/office/drawing/2014/main" id="{DCCE8098-2753-F9E9-3C96-FF928C125DAC}"/>
              </a:ext>
            </a:extLst>
          </p:cNvPr>
          <p:cNvSpPr>
            <a:spLocks noGrp="1"/>
          </p:cNvSpPr>
          <p:nvPr>
            <p:ph sz="quarter" idx="18"/>
          </p:nvPr>
        </p:nvSpPr>
        <p:spPr>
          <a:xfrm>
            <a:off x="1979712" y="1003406"/>
            <a:ext cx="6805519" cy="3509963"/>
          </a:xfrm>
        </p:spPr>
        <p:txBody>
          <a:bodyPr/>
          <a:lstStyle/>
          <a:p>
            <a:pPr marL="0" indent="0">
              <a:buNone/>
            </a:pPr>
            <a:r>
              <a:rPr lang="en-CH" dirty="0"/>
              <a:t>Open Research Data</a:t>
            </a:r>
          </a:p>
          <a:p>
            <a:pPr marL="0" indent="0">
              <a:buNone/>
            </a:pPr>
            <a:r>
              <a:rPr lang="en-CH" dirty="0"/>
              <a:t>Open Access</a:t>
            </a:r>
          </a:p>
          <a:p>
            <a:pPr marL="0" indent="0">
              <a:buNone/>
            </a:pPr>
            <a:r>
              <a:rPr lang="en-CH" dirty="0"/>
              <a:t>Data Manag</a:t>
            </a:r>
            <a:r>
              <a:rPr lang="en-GB" dirty="0"/>
              <a:t>e</a:t>
            </a:r>
            <a:r>
              <a:rPr lang="en-CH" dirty="0"/>
              <a:t>ment Policy</a:t>
            </a:r>
          </a:p>
          <a:p>
            <a:pPr marL="0" indent="0">
              <a:buNone/>
            </a:pPr>
            <a:r>
              <a:rPr lang="en-CH" dirty="0"/>
              <a:t>Electronic Lab Notebook</a:t>
            </a:r>
          </a:p>
          <a:p>
            <a:pPr marL="0" indent="0">
              <a:buNone/>
            </a:pPr>
            <a:endParaRPr lang="en-US" dirty="0"/>
          </a:p>
        </p:txBody>
      </p:sp>
    </p:spTree>
    <p:extLst>
      <p:ext uri="{BB962C8B-B14F-4D97-AF65-F5344CB8AC3E}">
        <p14:creationId xmlns:p14="http://schemas.microsoft.com/office/powerpoint/2010/main" val="30033333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0548F7-FA91-AEF2-CB24-31FBFDCD69E2}"/>
              </a:ext>
            </a:extLst>
          </p:cNvPr>
          <p:cNvSpPr>
            <a:spLocks noGrp="1"/>
          </p:cNvSpPr>
          <p:nvPr>
            <p:ph type="title"/>
          </p:nvPr>
        </p:nvSpPr>
        <p:spPr/>
        <p:txBody>
          <a:bodyPr/>
          <a:lstStyle/>
          <a:p>
            <a:r>
              <a:rPr lang="en-CH" dirty="0"/>
              <a:t>Experimental Data</a:t>
            </a:r>
          </a:p>
        </p:txBody>
      </p:sp>
      <p:sp>
        <p:nvSpPr>
          <p:cNvPr id="4" name="Slide Number Placeholder 3">
            <a:extLst>
              <a:ext uri="{FF2B5EF4-FFF2-40B4-BE49-F238E27FC236}">
                <a16:creationId xmlns:a16="http://schemas.microsoft.com/office/drawing/2014/main" id="{CCDD2D24-D3FC-D5EF-EE02-05C7EFD81E1C}"/>
              </a:ext>
            </a:extLst>
          </p:cNvPr>
          <p:cNvSpPr>
            <a:spLocks noGrp="1"/>
          </p:cNvSpPr>
          <p:nvPr>
            <p:ph type="sldNum" sz="quarter" idx="12"/>
          </p:nvPr>
        </p:nvSpPr>
        <p:spPr>
          <a:xfrm>
            <a:off x="8211333" y="5384217"/>
            <a:ext cx="575742" cy="147638"/>
          </a:xfrm>
        </p:spPr>
        <p:txBody>
          <a:bodyPr/>
          <a:lstStyle/>
          <a:p>
            <a:pPr algn="r">
              <a:defRPr/>
            </a:pPr>
            <a:r>
              <a:rPr lang="de-DE" dirty="0"/>
              <a:t>Page </a:t>
            </a:r>
            <a:fld id="{EBC07571-3134-BB4B-B83F-1A9FE18D34F3}" type="slidenum">
              <a:rPr lang="de-DE" smtClean="0"/>
              <a:pPr algn="r">
                <a:defRPr/>
              </a:pPr>
              <a:t>20</a:t>
            </a:fld>
            <a:endParaRPr lang="de-DE" dirty="0"/>
          </a:p>
        </p:txBody>
      </p:sp>
      <p:sp>
        <p:nvSpPr>
          <p:cNvPr id="5" name="Rectangle 4">
            <a:extLst>
              <a:ext uri="{FF2B5EF4-FFF2-40B4-BE49-F238E27FC236}">
                <a16:creationId xmlns:a16="http://schemas.microsoft.com/office/drawing/2014/main" id="{78FCC0AE-7638-6467-667F-76BCBDD17ABD}"/>
              </a:ext>
            </a:extLst>
          </p:cNvPr>
          <p:cNvSpPr/>
          <p:nvPr/>
        </p:nvSpPr>
        <p:spPr bwMode="auto">
          <a:xfrm>
            <a:off x="1167183" y="1419623"/>
            <a:ext cx="1440160" cy="381375"/>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Plan</a:t>
            </a:r>
          </a:p>
        </p:txBody>
      </p:sp>
      <p:sp>
        <p:nvSpPr>
          <p:cNvPr id="12" name="Rectangle 11">
            <a:extLst>
              <a:ext uri="{FF2B5EF4-FFF2-40B4-BE49-F238E27FC236}">
                <a16:creationId xmlns:a16="http://schemas.microsoft.com/office/drawing/2014/main" id="{8C02E3C6-7ECF-B0E8-2BCC-E18645B5AE76}"/>
              </a:ext>
            </a:extLst>
          </p:cNvPr>
          <p:cNvSpPr/>
          <p:nvPr/>
        </p:nvSpPr>
        <p:spPr bwMode="auto">
          <a:xfrm>
            <a:off x="1167183" y="1923679"/>
            <a:ext cx="1440160" cy="381375"/>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Sample Prep</a:t>
            </a:r>
          </a:p>
        </p:txBody>
      </p:sp>
      <p:sp>
        <p:nvSpPr>
          <p:cNvPr id="13" name="Rectangle 12">
            <a:extLst>
              <a:ext uri="{FF2B5EF4-FFF2-40B4-BE49-F238E27FC236}">
                <a16:creationId xmlns:a16="http://schemas.microsoft.com/office/drawing/2014/main" id="{B1505DCE-8AF6-5D52-D52A-BC853207147E}"/>
              </a:ext>
            </a:extLst>
          </p:cNvPr>
          <p:cNvSpPr/>
          <p:nvPr/>
        </p:nvSpPr>
        <p:spPr bwMode="auto">
          <a:xfrm>
            <a:off x="1167183" y="2427735"/>
            <a:ext cx="1440160" cy="38137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Collect Data</a:t>
            </a:r>
          </a:p>
        </p:txBody>
      </p:sp>
      <p:sp>
        <p:nvSpPr>
          <p:cNvPr id="14" name="Rectangle 13">
            <a:extLst>
              <a:ext uri="{FF2B5EF4-FFF2-40B4-BE49-F238E27FC236}">
                <a16:creationId xmlns:a16="http://schemas.microsoft.com/office/drawing/2014/main" id="{62AAF6CC-4062-1459-0853-2E3BB141A0A8}"/>
              </a:ext>
            </a:extLst>
          </p:cNvPr>
          <p:cNvSpPr/>
          <p:nvPr/>
        </p:nvSpPr>
        <p:spPr bwMode="auto">
          <a:xfrm>
            <a:off x="1167183" y="2931791"/>
            <a:ext cx="1440160" cy="381375"/>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Process</a:t>
            </a:r>
          </a:p>
        </p:txBody>
      </p:sp>
      <p:sp>
        <p:nvSpPr>
          <p:cNvPr id="15" name="Rectangle 14">
            <a:extLst>
              <a:ext uri="{FF2B5EF4-FFF2-40B4-BE49-F238E27FC236}">
                <a16:creationId xmlns:a16="http://schemas.microsoft.com/office/drawing/2014/main" id="{8C67037A-4B02-300D-C438-42BF290A8503}"/>
              </a:ext>
            </a:extLst>
          </p:cNvPr>
          <p:cNvSpPr/>
          <p:nvPr/>
        </p:nvSpPr>
        <p:spPr bwMode="auto">
          <a:xfrm>
            <a:off x="1167183" y="3435847"/>
            <a:ext cx="1440160" cy="381375"/>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Preserve</a:t>
            </a:r>
          </a:p>
        </p:txBody>
      </p:sp>
      <p:sp>
        <p:nvSpPr>
          <p:cNvPr id="16" name="Rectangle 15">
            <a:extLst>
              <a:ext uri="{FF2B5EF4-FFF2-40B4-BE49-F238E27FC236}">
                <a16:creationId xmlns:a16="http://schemas.microsoft.com/office/drawing/2014/main" id="{B0567BAE-96F9-7854-AD8B-9914D0887692}"/>
              </a:ext>
            </a:extLst>
          </p:cNvPr>
          <p:cNvSpPr/>
          <p:nvPr/>
        </p:nvSpPr>
        <p:spPr bwMode="auto">
          <a:xfrm>
            <a:off x="1167183" y="3939903"/>
            <a:ext cx="1440160" cy="381375"/>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Publish</a:t>
            </a:r>
          </a:p>
        </p:txBody>
      </p:sp>
      <p:sp>
        <p:nvSpPr>
          <p:cNvPr id="17" name="Rectangle 16">
            <a:extLst>
              <a:ext uri="{FF2B5EF4-FFF2-40B4-BE49-F238E27FC236}">
                <a16:creationId xmlns:a16="http://schemas.microsoft.com/office/drawing/2014/main" id="{10FCAB2F-5154-919C-E162-D9A3097978DA}"/>
              </a:ext>
            </a:extLst>
          </p:cNvPr>
          <p:cNvSpPr/>
          <p:nvPr/>
        </p:nvSpPr>
        <p:spPr bwMode="auto">
          <a:xfrm>
            <a:off x="1167183" y="4443959"/>
            <a:ext cx="1440160" cy="381375"/>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Reuse</a:t>
            </a:r>
          </a:p>
        </p:txBody>
      </p:sp>
      <p:cxnSp>
        <p:nvCxnSpPr>
          <p:cNvPr id="20" name="Straight Arrow Connector 19">
            <a:extLst>
              <a:ext uri="{FF2B5EF4-FFF2-40B4-BE49-F238E27FC236}">
                <a16:creationId xmlns:a16="http://schemas.microsoft.com/office/drawing/2014/main" id="{BF673F77-2184-519B-1C19-A2C9D470228C}"/>
              </a:ext>
            </a:extLst>
          </p:cNvPr>
          <p:cNvCxnSpPr>
            <a:stCxn id="5" idx="2"/>
            <a:endCxn id="12" idx="0"/>
          </p:cNvCxnSpPr>
          <p:nvPr/>
        </p:nvCxnSpPr>
        <p:spPr bwMode="auto">
          <a:xfrm>
            <a:off x="1887263" y="1800998"/>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344D590D-8AAF-FB57-DB84-855312A308E3}"/>
              </a:ext>
            </a:extLst>
          </p:cNvPr>
          <p:cNvCxnSpPr>
            <a:cxnSpLocks/>
            <a:stCxn id="12" idx="2"/>
            <a:endCxn id="13" idx="0"/>
          </p:cNvCxnSpPr>
          <p:nvPr/>
        </p:nvCxnSpPr>
        <p:spPr bwMode="auto">
          <a:xfrm>
            <a:off x="1887263" y="2305054"/>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3D3C94FE-935B-2840-8E21-F4F40FBAB5DD}"/>
              </a:ext>
            </a:extLst>
          </p:cNvPr>
          <p:cNvCxnSpPr>
            <a:cxnSpLocks/>
            <a:stCxn id="13" idx="2"/>
            <a:endCxn id="14" idx="0"/>
          </p:cNvCxnSpPr>
          <p:nvPr/>
        </p:nvCxnSpPr>
        <p:spPr bwMode="auto">
          <a:xfrm>
            <a:off x="1887263" y="2809110"/>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FF129D27-7FC9-551A-A921-5868A6B19115}"/>
              </a:ext>
            </a:extLst>
          </p:cNvPr>
          <p:cNvCxnSpPr>
            <a:cxnSpLocks/>
            <a:stCxn id="14" idx="2"/>
            <a:endCxn id="15" idx="0"/>
          </p:cNvCxnSpPr>
          <p:nvPr/>
        </p:nvCxnSpPr>
        <p:spPr bwMode="auto">
          <a:xfrm>
            <a:off x="1887263" y="3313166"/>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8973C2D1-6D3F-4A6D-A36B-8E567D98DC08}"/>
              </a:ext>
            </a:extLst>
          </p:cNvPr>
          <p:cNvCxnSpPr>
            <a:cxnSpLocks/>
            <a:stCxn id="15" idx="2"/>
            <a:endCxn id="16" idx="0"/>
          </p:cNvCxnSpPr>
          <p:nvPr/>
        </p:nvCxnSpPr>
        <p:spPr bwMode="auto">
          <a:xfrm>
            <a:off x="1887263" y="3817222"/>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B29DD516-67BA-AB64-F9A4-A646780516C0}"/>
              </a:ext>
            </a:extLst>
          </p:cNvPr>
          <p:cNvCxnSpPr>
            <a:cxnSpLocks/>
            <a:stCxn id="16" idx="2"/>
            <a:endCxn id="17" idx="0"/>
          </p:cNvCxnSpPr>
          <p:nvPr/>
        </p:nvCxnSpPr>
        <p:spPr bwMode="auto">
          <a:xfrm>
            <a:off x="1887263" y="4321278"/>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 name="Elbow Connector 42">
            <a:extLst>
              <a:ext uri="{FF2B5EF4-FFF2-40B4-BE49-F238E27FC236}">
                <a16:creationId xmlns:a16="http://schemas.microsoft.com/office/drawing/2014/main" id="{3B024785-8D7D-CD57-19BB-9A0ABB2D8568}"/>
              </a:ext>
            </a:extLst>
          </p:cNvPr>
          <p:cNvCxnSpPr>
            <a:stCxn id="17" idx="1"/>
            <a:endCxn id="5" idx="1"/>
          </p:cNvCxnSpPr>
          <p:nvPr/>
        </p:nvCxnSpPr>
        <p:spPr bwMode="auto">
          <a:xfrm rot="10800000">
            <a:off x="1167183" y="1610311"/>
            <a:ext cx="12700" cy="3024336"/>
          </a:xfrm>
          <a:prstGeom prst="bentConnector3">
            <a:avLst>
              <a:gd name="adj1" fmla="val 1800000"/>
            </a:avLst>
          </a:prstGeom>
          <a:solidFill>
            <a:schemeClr val="accent1"/>
          </a:solidFill>
          <a:ln w="9525" cap="flat" cmpd="sng" algn="ctr">
            <a:solidFill>
              <a:schemeClr val="tx1"/>
            </a:solidFill>
            <a:prstDash val="solid"/>
            <a:round/>
            <a:headEnd type="none" w="med" len="med"/>
            <a:tailEnd type="triangle"/>
          </a:ln>
          <a:effectLst/>
        </p:spPr>
      </p:cxnSp>
      <p:sp>
        <p:nvSpPr>
          <p:cNvPr id="18" name="Rectangle 17">
            <a:extLst>
              <a:ext uri="{FF2B5EF4-FFF2-40B4-BE49-F238E27FC236}">
                <a16:creationId xmlns:a16="http://schemas.microsoft.com/office/drawing/2014/main" id="{CEB07A5C-D9D0-C15D-A1F9-2EAE25E5BAA0}"/>
              </a:ext>
            </a:extLst>
          </p:cNvPr>
          <p:cNvSpPr/>
          <p:nvPr/>
        </p:nvSpPr>
        <p:spPr bwMode="auto">
          <a:xfrm>
            <a:off x="2848828" y="1419622"/>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Documents, grants, presentations</a:t>
            </a:r>
          </a:p>
        </p:txBody>
      </p:sp>
      <p:sp>
        <p:nvSpPr>
          <p:cNvPr id="19" name="Rectangle 18">
            <a:extLst>
              <a:ext uri="{FF2B5EF4-FFF2-40B4-BE49-F238E27FC236}">
                <a16:creationId xmlns:a16="http://schemas.microsoft.com/office/drawing/2014/main" id="{D8BA9501-A089-EF84-A300-078A8E1A516B}"/>
              </a:ext>
            </a:extLst>
          </p:cNvPr>
          <p:cNvSpPr/>
          <p:nvPr/>
        </p:nvSpPr>
        <p:spPr bwMode="auto">
          <a:xfrm>
            <a:off x="2848828" y="1923678"/>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200" dirty="0">
                <a:latin typeface="+mn-lt"/>
              </a:rPr>
              <a:t>Experimental notes, data, spreadsheets, images</a:t>
            </a:r>
            <a:endParaRPr kumimoji="0" lang="en-US" sz="1200" b="0" i="0" u="none" strike="noStrike" cap="none" normalizeH="0" baseline="0" dirty="0">
              <a:ln>
                <a:noFill/>
              </a:ln>
              <a:solidFill>
                <a:schemeClr val="tx1"/>
              </a:solidFill>
              <a:effectLst/>
              <a:latin typeface="+mn-lt"/>
            </a:endParaRPr>
          </a:p>
        </p:txBody>
      </p:sp>
      <p:sp>
        <p:nvSpPr>
          <p:cNvPr id="22" name="Rectangle 21">
            <a:extLst>
              <a:ext uri="{FF2B5EF4-FFF2-40B4-BE49-F238E27FC236}">
                <a16:creationId xmlns:a16="http://schemas.microsoft.com/office/drawing/2014/main" id="{F9F463F2-D8B5-AB03-FB8D-D57FE2F8ED41}"/>
              </a:ext>
            </a:extLst>
          </p:cNvPr>
          <p:cNvSpPr/>
          <p:nvPr/>
        </p:nvSpPr>
        <p:spPr bwMode="auto">
          <a:xfrm>
            <a:off x="2848828" y="2427734"/>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Raw data (images, movies, streams)</a:t>
            </a:r>
          </a:p>
        </p:txBody>
      </p:sp>
      <p:sp>
        <p:nvSpPr>
          <p:cNvPr id="23" name="Rectangle 22">
            <a:extLst>
              <a:ext uri="{FF2B5EF4-FFF2-40B4-BE49-F238E27FC236}">
                <a16:creationId xmlns:a16="http://schemas.microsoft.com/office/drawing/2014/main" id="{41C07BC0-F7BC-9B54-A6EE-78B44B7D0EA6}"/>
              </a:ext>
            </a:extLst>
          </p:cNvPr>
          <p:cNvSpPr/>
          <p:nvPr/>
        </p:nvSpPr>
        <p:spPr bwMode="auto">
          <a:xfrm>
            <a:off x="2848828" y="2931790"/>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Tools (scripts, software, workflows)</a:t>
            </a:r>
          </a:p>
        </p:txBody>
      </p:sp>
      <p:sp>
        <p:nvSpPr>
          <p:cNvPr id="28" name="Rectangle 27">
            <a:extLst>
              <a:ext uri="{FF2B5EF4-FFF2-40B4-BE49-F238E27FC236}">
                <a16:creationId xmlns:a16="http://schemas.microsoft.com/office/drawing/2014/main" id="{064DD84B-EDCF-4F7D-1182-BE9642A336E2}"/>
              </a:ext>
            </a:extLst>
          </p:cNvPr>
          <p:cNvSpPr/>
          <p:nvPr/>
        </p:nvSpPr>
        <p:spPr bwMode="auto">
          <a:xfrm>
            <a:off x="2848828" y="3435846"/>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Derived data (maps, models, project directories)</a:t>
            </a:r>
          </a:p>
        </p:txBody>
      </p:sp>
      <p:sp>
        <p:nvSpPr>
          <p:cNvPr id="29" name="Rectangle 28">
            <a:extLst>
              <a:ext uri="{FF2B5EF4-FFF2-40B4-BE49-F238E27FC236}">
                <a16:creationId xmlns:a16="http://schemas.microsoft.com/office/drawing/2014/main" id="{15893113-54CF-F43E-3075-582DE8E2F7E8}"/>
              </a:ext>
            </a:extLst>
          </p:cNvPr>
          <p:cNvSpPr/>
          <p:nvPr/>
        </p:nvSpPr>
        <p:spPr bwMode="auto">
          <a:xfrm>
            <a:off x="2848828" y="3939902"/>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Articles</a:t>
            </a:r>
          </a:p>
        </p:txBody>
      </p:sp>
      <p:sp>
        <p:nvSpPr>
          <p:cNvPr id="30" name="Rectangle 29">
            <a:extLst>
              <a:ext uri="{FF2B5EF4-FFF2-40B4-BE49-F238E27FC236}">
                <a16:creationId xmlns:a16="http://schemas.microsoft.com/office/drawing/2014/main" id="{0F55D087-CD46-90A7-46DB-084FBAD0D610}"/>
              </a:ext>
            </a:extLst>
          </p:cNvPr>
          <p:cNvSpPr/>
          <p:nvPr/>
        </p:nvSpPr>
        <p:spPr bwMode="auto">
          <a:xfrm>
            <a:off x="2848828" y="4443958"/>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DOI</a:t>
            </a:r>
          </a:p>
        </p:txBody>
      </p:sp>
      <p:sp>
        <p:nvSpPr>
          <p:cNvPr id="38" name="Rectangle 37">
            <a:extLst>
              <a:ext uri="{FF2B5EF4-FFF2-40B4-BE49-F238E27FC236}">
                <a16:creationId xmlns:a16="http://schemas.microsoft.com/office/drawing/2014/main" id="{06998D76-3363-BD2C-F65A-3681DD59D873}"/>
              </a:ext>
            </a:extLst>
          </p:cNvPr>
          <p:cNvSpPr/>
          <p:nvPr/>
        </p:nvSpPr>
        <p:spPr bwMode="auto">
          <a:xfrm>
            <a:off x="5225089" y="1419622"/>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Switchdrive</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Zenodo</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Figshare</a:t>
            </a:r>
            <a:endParaRPr kumimoji="0" lang="en-US" sz="1200" b="0" i="0" u="none" strike="noStrike" cap="none" normalizeH="0" baseline="0" dirty="0">
              <a:ln>
                <a:noFill/>
              </a:ln>
              <a:solidFill>
                <a:schemeClr val="tx1"/>
              </a:solidFill>
              <a:effectLst/>
              <a:latin typeface="+mn-lt"/>
            </a:endParaRPr>
          </a:p>
        </p:txBody>
      </p:sp>
      <p:sp>
        <p:nvSpPr>
          <p:cNvPr id="39" name="Rectangle 38">
            <a:extLst>
              <a:ext uri="{FF2B5EF4-FFF2-40B4-BE49-F238E27FC236}">
                <a16:creationId xmlns:a16="http://schemas.microsoft.com/office/drawing/2014/main" id="{7E6D08B0-56DC-2EA0-D297-204E814A043B}"/>
              </a:ext>
            </a:extLst>
          </p:cNvPr>
          <p:cNvSpPr/>
          <p:nvPr/>
        </p:nvSpPr>
        <p:spPr bwMode="auto">
          <a:xfrm>
            <a:off x="5225089" y="1923678"/>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Electronic Lab Notebooks (</a:t>
            </a:r>
            <a:r>
              <a:rPr kumimoji="0" lang="en-US" sz="1200" b="0" i="0" u="none" strike="noStrike" cap="none" normalizeH="0" baseline="0" dirty="0" err="1">
                <a:ln>
                  <a:noFill/>
                </a:ln>
                <a:solidFill>
                  <a:schemeClr val="tx1"/>
                </a:solidFill>
                <a:effectLst/>
                <a:latin typeface="+mn-lt"/>
              </a:rPr>
              <a:t>Biovia</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OpenBIS</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Zenodo</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Figshare</a:t>
            </a:r>
            <a:endParaRPr kumimoji="0" lang="en-US" sz="1200" b="0" i="0" u="none" strike="noStrike" cap="none" normalizeH="0" baseline="0" dirty="0">
              <a:ln>
                <a:noFill/>
              </a:ln>
              <a:solidFill>
                <a:schemeClr val="tx1"/>
              </a:solidFill>
              <a:effectLst/>
              <a:latin typeface="+mn-lt"/>
            </a:endParaRPr>
          </a:p>
        </p:txBody>
      </p:sp>
      <p:sp>
        <p:nvSpPr>
          <p:cNvPr id="40" name="Rectangle 39">
            <a:extLst>
              <a:ext uri="{FF2B5EF4-FFF2-40B4-BE49-F238E27FC236}">
                <a16:creationId xmlns:a16="http://schemas.microsoft.com/office/drawing/2014/main" id="{1706D825-07BC-AADA-790F-EF7AEAE4B5A0}"/>
              </a:ext>
            </a:extLst>
          </p:cNvPr>
          <p:cNvSpPr/>
          <p:nvPr/>
        </p:nvSpPr>
        <p:spPr bwMode="auto">
          <a:xfrm>
            <a:off x="5225089" y="2427734"/>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Scicat</a:t>
            </a:r>
            <a:r>
              <a:rPr kumimoji="0" lang="en-US" sz="1200" b="0" i="0" u="none" strike="noStrike" cap="none" normalizeH="0" baseline="0" dirty="0">
                <a:ln>
                  <a:noFill/>
                </a:ln>
                <a:solidFill>
                  <a:schemeClr val="tx1"/>
                </a:solidFill>
                <a:effectLst/>
                <a:latin typeface="+mn-lt"/>
              </a:rPr>
              <a:t>, EMPIAR</a:t>
            </a:r>
          </a:p>
        </p:txBody>
      </p:sp>
      <p:sp>
        <p:nvSpPr>
          <p:cNvPr id="41" name="Rectangle 40">
            <a:extLst>
              <a:ext uri="{FF2B5EF4-FFF2-40B4-BE49-F238E27FC236}">
                <a16:creationId xmlns:a16="http://schemas.microsoft.com/office/drawing/2014/main" id="{983886B3-5EDD-2438-AB24-95F798223FAA}"/>
              </a:ext>
            </a:extLst>
          </p:cNvPr>
          <p:cNvSpPr/>
          <p:nvPr/>
        </p:nvSpPr>
        <p:spPr bwMode="auto">
          <a:xfrm>
            <a:off x="5225089" y="2931790"/>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Github</a:t>
            </a:r>
            <a:r>
              <a:rPr kumimoji="0" lang="en-US" sz="1200" b="0" i="0" u="none" strike="noStrike" cap="none" normalizeH="0" baseline="0" dirty="0">
                <a:ln>
                  <a:noFill/>
                </a:ln>
                <a:solidFill>
                  <a:schemeClr val="tx1"/>
                </a:solidFill>
                <a:effectLst/>
                <a:latin typeface="+mn-lt"/>
              </a:rPr>
              <a:t>, </a:t>
            </a:r>
            <a:r>
              <a:rPr kumimoji="0" lang="en-US" sz="1200" b="0" i="0" u="none" strike="noStrike" cap="none" normalizeH="0" baseline="0" dirty="0" err="1">
                <a:ln>
                  <a:noFill/>
                </a:ln>
                <a:solidFill>
                  <a:schemeClr val="tx1"/>
                </a:solidFill>
                <a:effectLst/>
                <a:latin typeface="+mn-lt"/>
              </a:rPr>
              <a:t>gitlab</a:t>
            </a:r>
            <a:r>
              <a:rPr lang="en-US" sz="1200" dirty="0">
                <a:latin typeface="+mn-lt"/>
              </a:rPr>
              <a:t>, </a:t>
            </a:r>
            <a:r>
              <a:rPr lang="en-US" sz="1200" dirty="0" err="1">
                <a:latin typeface="+mn-lt"/>
              </a:rPr>
              <a:t>Zenodo</a:t>
            </a:r>
            <a:r>
              <a:rPr kumimoji="0" lang="en-US" sz="1200" b="0" i="0" u="none" strike="noStrike" cap="none" normalizeH="0" baseline="0" dirty="0">
                <a:ln>
                  <a:noFill/>
                </a:ln>
                <a:solidFill>
                  <a:schemeClr val="tx1"/>
                </a:solidFill>
                <a:effectLst/>
                <a:latin typeface="+mn-lt"/>
              </a:rPr>
              <a:t> </a:t>
            </a:r>
          </a:p>
        </p:txBody>
      </p:sp>
      <p:sp>
        <p:nvSpPr>
          <p:cNvPr id="42" name="Rectangle 41">
            <a:extLst>
              <a:ext uri="{FF2B5EF4-FFF2-40B4-BE49-F238E27FC236}">
                <a16:creationId xmlns:a16="http://schemas.microsoft.com/office/drawing/2014/main" id="{E2A46134-9B38-FA14-A45A-4614EA50A0A5}"/>
              </a:ext>
            </a:extLst>
          </p:cNvPr>
          <p:cNvSpPr/>
          <p:nvPr/>
        </p:nvSpPr>
        <p:spPr bwMode="auto">
          <a:xfrm>
            <a:off x="5225089" y="3435846"/>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a:ln>
                  <a:noFill/>
                </a:ln>
                <a:solidFill>
                  <a:schemeClr val="tx1"/>
                </a:solidFill>
                <a:effectLst/>
                <a:latin typeface="+mn-lt"/>
              </a:rPr>
              <a:t>Scicat</a:t>
            </a:r>
            <a:r>
              <a:rPr kumimoji="0" lang="en-US" sz="1200" b="0" i="0" u="none" strike="noStrike" cap="none" normalizeH="0" baseline="0" dirty="0">
                <a:ln>
                  <a:noFill/>
                </a:ln>
                <a:solidFill>
                  <a:schemeClr val="tx1"/>
                </a:solidFill>
                <a:effectLst/>
                <a:latin typeface="+mn-lt"/>
              </a:rPr>
              <a:t>, PDB, EMDB, EMPIAR, re3data</a:t>
            </a:r>
          </a:p>
        </p:txBody>
      </p:sp>
      <p:sp>
        <p:nvSpPr>
          <p:cNvPr id="45" name="Rectangle 44">
            <a:extLst>
              <a:ext uri="{FF2B5EF4-FFF2-40B4-BE49-F238E27FC236}">
                <a16:creationId xmlns:a16="http://schemas.microsoft.com/office/drawing/2014/main" id="{766E4F9F-867F-A927-0F37-D6FD788AEA56}"/>
              </a:ext>
            </a:extLst>
          </p:cNvPr>
          <p:cNvSpPr/>
          <p:nvPr/>
        </p:nvSpPr>
        <p:spPr bwMode="auto">
          <a:xfrm>
            <a:off x="5225089" y="3939902"/>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Open Access Journals, DORA</a:t>
            </a:r>
          </a:p>
        </p:txBody>
      </p:sp>
      <p:sp>
        <p:nvSpPr>
          <p:cNvPr id="47" name="Rectangle 46">
            <a:extLst>
              <a:ext uri="{FF2B5EF4-FFF2-40B4-BE49-F238E27FC236}">
                <a16:creationId xmlns:a16="http://schemas.microsoft.com/office/drawing/2014/main" id="{84A79255-55AE-8976-A9A4-F299302908E1}"/>
              </a:ext>
            </a:extLst>
          </p:cNvPr>
          <p:cNvSpPr/>
          <p:nvPr/>
        </p:nvSpPr>
        <p:spPr bwMode="auto">
          <a:xfrm>
            <a:off x="5225089" y="4443958"/>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Search Engines (Google dataset search, European Open Science Cloud, b2find)</a:t>
            </a:r>
          </a:p>
        </p:txBody>
      </p:sp>
      <p:sp>
        <p:nvSpPr>
          <p:cNvPr id="48" name="TextBox 47">
            <a:extLst>
              <a:ext uri="{FF2B5EF4-FFF2-40B4-BE49-F238E27FC236}">
                <a16:creationId xmlns:a16="http://schemas.microsoft.com/office/drawing/2014/main" id="{A0CA07FB-02A6-9B30-FCCC-5434E863021E}"/>
              </a:ext>
            </a:extLst>
          </p:cNvPr>
          <p:cNvSpPr txBox="1"/>
          <p:nvPr/>
        </p:nvSpPr>
        <p:spPr>
          <a:xfrm>
            <a:off x="6010167" y="3599032"/>
            <a:ext cx="0" cy="0"/>
          </a:xfrm>
          <a:prstGeom prst="rect">
            <a:avLst/>
          </a:prstGeom>
          <a:noFill/>
        </p:spPr>
        <p:txBody>
          <a:bodyPr wrap="none" lIns="0" tIns="0" rIns="0" bIns="0" rtlCol="0">
            <a:noAutofit/>
          </a:bodyPr>
          <a:lstStyle/>
          <a:p>
            <a:pPr eaLnBrk="1" hangingPunct="1">
              <a:lnSpc>
                <a:spcPct val="110000"/>
              </a:lnSpc>
              <a:spcBef>
                <a:spcPct val="0"/>
              </a:spcBef>
              <a:buClr>
                <a:srgbClr val="000000"/>
              </a:buClr>
            </a:pPr>
            <a:endParaRPr lang="en-US" sz="1800" dirty="0" err="1">
              <a:solidFill>
                <a:srgbClr val="000000"/>
              </a:solidFill>
              <a:latin typeface="Calibri"/>
            </a:endParaRPr>
          </a:p>
        </p:txBody>
      </p:sp>
      <p:sp>
        <p:nvSpPr>
          <p:cNvPr id="51" name="Rectangle 50">
            <a:extLst>
              <a:ext uri="{FF2B5EF4-FFF2-40B4-BE49-F238E27FC236}">
                <a16:creationId xmlns:a16="http://schemas.microsoft.com/office/drawing/2014/main" id="{B8A86072-9ECD-3BF8-87F9-F9AA6C47DCA7}"/>
              </a:ext>
            </a:extLst>
          </p:cNvPr>
          <p:cNvSpPr/>
          <p:nvPr/>
        </p:nvSpPr>
        <p:spPr bwMode="auto">
          <a:xfrm>
            <a:off x="2850943" y="915566"/>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Data Types</a:t>
            </a:r>
          </a:p>
        </p:txBody>
      </p:sp>
      <p:sp>
        <p:nvSpPr>
          <p:cNvPr id="54" name="Rectangle 53">
            <a:extLst>
              <a:ext uri="{FF2B5EF4-FFF2-40B4-BE49-F238E27FC236}">
                <a16:creationId xmlns:a16="http://schemas.microsoft.com/office/drawing/2014/main" id="{A8E941F2-47F3-6BAA-2404-011073A6C825}"/>
              </a:ext>
            </a:extLst>
          </p:cNvPr>
          <p:cNvSpPr/>
          <p:nvPr/>
        </p:nvSpPr>
        <p:spPr bwMode="auto">
          <a:xfrm>
            <a:off x="5232079" y="915565"/>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Open Platforms</a:t>
            </a:r>
          </a:p>
        </p:txBody>
      </p:sp>
    </p:spTree>
    <p:extLst>
      <p:ext uri="{BB962C8B-B14F-4D97-AF65-F5344CB8AC3E}">
        <p14:creationId xmlns:p14="http://schemas.microsoft.com/office/powerpoint/2010/main" val="14784641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grpSp>
        <p:nvGrpSpPr>
          <p:cNvPr id="132" name="Google Shape;132;p6"/>
          <p:cNvGrpSpPr/>
          <p:nvPr/>
        </p:nvGrpSpPr>
        <p:grpSpPr>
          <a:xfrm>
            <a:off x="2070441" y="1565243"/>
            <a:ext cx="4824536" cy="2713802"/>
            <a:chOff x="2063644" y="1280599"/>
            <a:chExt cx="4824536" cy="2713802"/>
          </a:xfrm>
        </p:grpSpPr>
        <p:pic>
          <p:nvPicPr>
            <p:cNvPr id="133" name="Google Shape;133;p6" descr="A picture containing text, silhouette&#10;&#10;Description automatically generated"/>
            <p:cNvPicPr preferRelativeResize="0"/>
            <p:nvPr/>
          </p:nvPicPr>
          <p:blipFill rotWithShape="1">
            <a:blip r:embed="rId3">
              <a:alphaModFix/>
            </a:blip>
            <a:srcRect/>
            <a:stretch/>
          </p:blipFill>
          <p:spPr>
            <a:xfrm>
              <a:off x="2063644" y="1280599"/>
              <a:ext cx="4824536" cy="2713802"/>
            </a:xfrm>
            <a:prstGeom prst="rect">
              <a:avLst/>
            </a:prstGeom>
            <a:noFill/>
            <a:ln>
              <a:noFill/>
            </a:ln>
          </p:spPr>
        </p:pic>
        <p:sp>
          <p:nvSpPr>
            <p:cNvPr id="134" name="Google Shape;134;p6"/>
            <p:cNvSpPr/>
            <p:nvPr/>
          </p:nvSpPr>
          <p:spPr>
            <a:xfrm>
              <a:off x="3892481" y="1778210"/>
              <a:ext cx="189569" cy="189569"/>
            </a:xfrm>
            <a:prstGeom prst="ellipse">
              <a:avLst/>
            </a:prstGeom>
            <a:solidFill>
              <a:srgbClr val="FED4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a:ea typeface="Times"/>
                <a:cs typeface="Times"/>
                <a:sym typeface="Times"/>
              </a:endParaRPr>
            </a:p>
          </p:txBody>
        </p:sp>
        <p:sp>
          <p:nvSpPr>
            <p:cNvPr id="135" name="Google Shape;135;p6"/>
            <p:cNvSpPr/>
            <p:nvPr/>
          </p:nvSpPr>
          <p:spPr>
            <a:xfrm>
              <a:off x="4308089" y="1813173"/>
              <a:ext cx="189569" cy="189569"/>
            </a:xfrm>
            <a:prstGeom prst="ellipse">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a:ea typeface="Times"/>
                <a:cs typeface="Times"/>
                <a:sym typeface="Times"/>
              </a:endParaRPr>
            </a:p>
          </p:txBody>
        </p:sp>
        <p:sp>
          <p:nvSpPr>
            <p:cNvPr id="136" name="Google Shape;136;p6"/>
            <p:cNvSpPr/>
            <p:nvPr/>
          </p:nvSpPr>
          <p:spPr>
            <a:xfrm>
              <a:off x="4706467" y="2082919"/>
              <a:ext cx="189569" cy="189569"/>
            </a:xfrm>
            <a:prstGeom prst="ellipse">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a:ea typeface="Times"/>
                <a:cs typeface="Times"/>
                <a:sym typeface="Times"/>
              </a:endParaRPr>
            </a:p>
          </p:txBody>
        </p:sp>
        <p:sp>
          <p:nvSpPr>
            <p:cNvPr id="137" name="Google Shape;137;p6"/>
            <p:cNvSpPr/>
            <p:nvPr/>
          </p:nvSpPr>
          <p:spPr>
            <a:xfrm>
              <a:off x="4875915" y="1956108"/>
              <a:ext cx="189569" cy="189569"/>
            </a:xfrm>
            <a:prstGeom prst="ellipse">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a:ea typeface="Times"/>
                <a:cs typeface="Times"/>
                <a:sym typeface="Times"/>
              </a:endParaRPr>
            </a:p>
          </p:txBody>
        </p:sp>
        <p:sp>
          <p:nvSpPr>
            <p:cNvPr id="138" name="Google Shape;138;p6"/>
            <p:cNvSpPr/>
            <p:nvPr/>
          </p:nvSpPr>
          <p:spPr>
            <a:xfrm>
              <a:off x="3170855" y="2907693"/>
              <a:ext cx="189569" cy="189569"/>
            </a:xfrm>
            <a:prstGeom prst="ellipse">
              <a:avLst/>
            </a:prstGeom>
            <a:solidFill>
              <a:srgbClr val="FED4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a:ea typeface="Times"/>
                <a:cs typeface="Times"/>
                <a:sym typeface="Times"/>
              </a:endParaRPr>
            </a:p>
          </p:txBody>
        </p:sp>
        <p:sp>
          <p:nvSpPr>
            <p:cNvPr id="139" name="Google Shape;139;p6"/>
            <p:cNvSpPr/>
            <p:nvPr/>
          </p:nvSpPr>
          <p:spPr>
            <a:xfrm>
              <a:off x="3076070" y="2910692"/>
              <a:ext cx="189569" cy="189569"/>
            </a:xfrm>
            <a:prstGeom prst="ellipse">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a:ea typeface="Times"/>
                <a:cs typeface="Times"/>
                <a:sym typeface="Times"/>
              </a:endParaRPr>
            </a:p>
          </p:txBody>
        </p:sp>
        <p:sp>
          <p:nvSpPr>
            <p:cNvPr id="140" name="Google Shape;140;p6"/>
            <p:cNvSpPr/>
            <p:nvPr/>
          </p:nvSpPr>
          <p:spPr>
            <a:xfrm>
              <a:off x="2771800" y="3168043"/>
              <a:ext cx="189569" cy="189569"/>
            </a:xfrm>
            <a:prstGeom prst="ellipse">
              <a:avLst/>
            </a:prstGeom>
            <a:solidFill>
              <a:srgbClr val="FED4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a:ea typeface="Times"/>
                <a:cs typeface="Times"/>
                <a:sym typeface="Times"/>
              </a:endParaRPr>
            </a:p>
          </p:txBody>
        </p:sp>
        <p:sp>
          <p:nvSpPr>
            <p:cNvPr id="141" name="Google Shape;141;p6"/>
            <p:cNvSpPr/>
            <p:nvPr/>
          </p:nvSpPr>
          <p:spPr>
            <a:xfrm>
              <a:off x="3826512" y="2374565"/>
              <a:ext cx="189569" cy="189569"/>
            </a:xfrm>
            <a:prstGeom prst="ellipse">
              <a:avLst/>
            </a:prstGeom>
            <a:solidFill>
              <a:srgbClr val="FED43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a:ea typeface="Times"/>
                <a:cs typeface="Times"/>
                <a:sym typeface="Times"/>
              </a:endParaRPr>
            </a:p>
          </p:txBody>
        </p:sp>
      </p:grpSp>
      <p:sp>
        <p:nvSpPr>
          <p:cNvPr id="142" name="Google Shape;142;p6"/>
          <p:cNvSpPr txBox="1">
            <a:spLocks noGrp="1"/>
          </p:cNvSpPr>
          <p:nvPr>
            <p:ph type="title"/>
          </p:nvPr>
        </p:nvSpPr>
        <p:spPr>
          <a:xfrm>
            <a:off x="2077211" y="216000"/>
            <a:ext cx="6708025" cy="38137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Open EM Data Network (OpEM)</a:t>
            </a:r>
            <a:endParaRPr/>
          </a:p>
        </p:txBody>
      </p:sp>
      <p:sp>
        <p:nvSpPr>
          <p:cNvPr id="143" name="Google Shape;143;p6"/>
          <p:cNvSpPr txBox="1">
            <a:spLocks noGrp="1"/>
          </p:cNvSpPr>
          <p:nvPr>
            <p:ph type="sldNum" idx="12"/>
          </p:nvPr>
        </p:nvSpPr>
        <p:spPr>
          <a:xfrm>
            <a:off x="8206312" y="4968000"/>
            <a:ext cx="575742" cy="147638"/>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Page </a:t>
            </a:r>
            <a:fld id="{00000000-1234-1234-1234-123412341234}" type="slidenum">
              <a:rPr lang="en-US"/>
              <a:t>21</a:t>
            </a:fld>
            <a:endParaRPr/>
          </a:p>
        </p:txBody>
      </p:sp>
      <p:pic>
        <p:nvPicPr>
          <p:cNvPr id="144" name="Google Shape;144;p6" descr="Text&#10;&#10;Description automatically generated"/>
          <p:cNvPicPr preferRelativeResize="0"/>
          <p:nvPr/>
        </p:nvPicPr>
        <p:blipFill rotWithShape="1">
          <a:blip r:embed="rId4">
            <a:alphaModFix/>
          </a:blip>
          <a:srcRect/>
          <a:stretch/>
        </p:blipFill>
        <p:spPr>
          <a:xfrm>
            <a:off x="6566376" y="1244131"/>
            <a:ext cx="1224136" cy="449573"/>
          </a:xfrm>
          <a:prstGeom prst="rect">
            <a:avLst/>
          </a:prstGeom>
          <a:noFill/>
          <a:ln>
            <a:noFill/>
          </a:ln>
        </p:spPr>
      </p:pic>
      <p:pic>
        <p:nvPicPr>
          <p:cNvPr id="145" name="Google Shape;145;p6"/>
          <p:cNvPicPr preferRelativeResize="0"/>
          <p:nvPr/>
        </p:nvPicPr>
        <p:blipFill rotWithShape="1">
          <a:blip r:embed="rId5">
            <a:alphaModFix/>
          </a:blip>
          <a:srcRect/>
          <a:stretch/>
        </p:blipFill>
        <p:spPr>
          <a:xfrm>
            <a:off x="2830194" y="4191228"/>
            <a:ext cx="996318" cy="284662"/>
          </a:xfrm>
          <a:prstGeom prst="rect">
            <a:avLst/>
          </a:prstGeom>
          <a:noFill/>
          <a:ln>
            <a:noFill/>
          </a:ln>
        </p:spPr>
      </p:pic>
      <p:pic>
        <p:nvPicPr>
          <p:cNvPr id="146" name="Google Shape;146;p6" descr="Shape&#10;&#10;Description automatically generated with medium confidence"/>
          <p:cNvPicPr preferRelativeResize="0"/>
          <p:nvPr/>
        </p:nvPicPr>
        <p:blipFill rotWithShape="1">
          <a:blip r:embed="rId6">
            <a:alphaModFix/>
          </a:blip>
          <a:srcRect/>
          <a:stretch/>
        </p:blipFill>
        <p:spPr>
          <a:xfrm>
            <a:off x="6563909" y="3335280"/>
            <a:ext cx="1828800" cy="520700"/>
          </a:xfrm>
          <a:prstGeom prst="rect">
            <a:avLst/>
          </a:prstGeom>
          <a:noFill/>
          <a:ln>
            <a:noFill/>
          </a:ln>
        </p:spPr>
      </p:pic>
      <p:pic>
        <p:nvPicPr>
          <p:cNvPr id="147" name="Google Shape;147;p6"/>
          <p:cNvPicPr preferRelativeResize="0"/>
          <p:nvPr/>
        </p:nvPicPr>
        <p:blipFill rotWithShape="1">
          <a:blip r:embed="rId7">
            <a:alphaModFix/>
          </a:blip>
          <a:srcRect/>
          <a:stretch/>
        </p:blipFill>
        <p:spPr>
          <a:xfrm>
            <a:off x="3987265" y="4167984"/>
            <a:ext cx="547981" cy="336095"/>
          </a:xfrm>
          <a:prstGeom prst="rect">
            <a:avLst/>
          </a:prstGeom>
          <a:noFill/>
          <a:ln>
            <a:noFill/>
          </a:ln>
        </p:spPr>
      </p:pic>
      <p:pic>
        <p:nvPicPr>
          <p:cNvPr id="148" name="Google Shape;148;p6" descr="299 - Electron Microscopy Center"/>
          <p:cNvPicPr preferRelativeResize="0"/>
          <p:nvPr/>
        </p:nvPicPr>
        <p:blipFill rotWithShape="1">
          <a:blip r:embed="rId8">
            <a:alphaModFix/>
          </a:blip>
          <a:srcRect/>
          <a:stretch/>
        </p:blipFill>
        <p:spPr>
          <a:xfrm>
            <a:off x="6563909" y="2580116"/>
            <a:ext cx="1775114" cy="520700"/>
          </a:xfrm>
          <a:prstGeom prst="rect">
            <a:avLst/>
          </a:prstGeom>
          <a:noFill/>
          <a:ln>
            <a:noFill/>
          </a:ln>
        </p:spPr>
      </p:pic>
      <p:sp>
        <p:nvSpPr>
          <p:cNvPr id="149" name="Google Shape;149;p6"/>
          <p:cNvSpPr txBox="1">
            <a:spLocks noGrp="1"/>
          </p:cNvSpPr>
          <p:nvPr>
            <p:ph type="body" idx="1"/>
          </p:nvPr>
        </p:nvSpPr>
        <p:spPr>
          <a:xfrm>
            <a:off x="2830193" y="4567667"/>
            <a:ext cx="2052519" cy="41704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100"/>
              <a:buNone/>
            </a:pPr>
            <a:r>
              <a:rPr lang="en-US" sz="1100">
                <a:latin typeface="Arial"/>
                <a:ea typeface="Arial"/>
                <a:cs typeface="Arial"/>
                <a:sym typeface="Arial"/>
              </a:rPr>
              <a:t>Marco Cantoni, Alexandra Radenovic, </a:t>
            </a:r>
            <a:r>
              <a:rPr lang="en-US" sz="1100" b="1">
                <a:latin typeface="Arial"/>
                <a:ea typeface="Arial"/>
                <a:cs typeface="Arial"/>
                <a:sym typeface="Arial"/>
              </a:rPr>
              <a:t>Henning Stahlberg</a:t>
            </a:r>
            <a:endParaRPr sz="1100" b="1">
              <a:latin typeface="Arial"/>
              <a:ea typeface="Arial"/>
              <a:cs typeface="Arial"/>
              <a:sym typeface="Arial"/>
            </a:endParaRPr>
          </a:p>
          <a:p>
            <a:pPr marL="0" lvl="0" indent="0" algn="l" rtl="0">
              <a:lnSpc>
                <a:spcPct val="110000"/>
              </a:lnSpc>
              <a:spcBef>
                <a:spcPts val="0"/>
              </a:spcBef>
              <a:spcAft>
                <a:spcPts val="0"/>
              </a:spcAft>
              <a:buSzPts val="1100"/>
              <a:buNone/>
            </a:pPr>
            <a:endParaRPr sz="1100"/>
          </a:p>
        </p:txBody>
      </p:sp>
      <p:sp>
        <p:nvSpPr>
          <p:cNvPr id="150" name="Google Shape;150;p6"/>
          <p:cNvSpPr txBox="1"/>
          <p:nvPr/>
        </p:nvSpPr>
        <p:spPr>
          <a:xfrm>
            <a:off x="6563909" y="3117077"/>
            <a:ext cx="614535" cy="198498"/>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Rolf Erni </a:t>
            </a:r>
            <a:endParaRPr sz="1100">
              <a:solidFill>
                <a:schemeClr val="dk1"/>
              </a:solidFill>
              <a:latin typeface="Arial"/>
              <a:ea typeface="Arial"/>
              <a:cs typeface="Arial"/>
              <a:sym typeface="Arial"/>
            </a:endParaRPr>
          </a:p>
          <a:p>
            <a:pPr marL="177792" marR="0" lvl="0" indent="-107941" algn="l" rtl="0">
              <a:lnSpc>
                <a:spcPct val="110000"/>
              </a:lnSpc>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p:txBody>
      </p:sp>
      <p:sp>
        <p:nvSpPr>
          <p:cNvPr id="151" name="Google Shape;151;p6"/>
          <p:cNvSpPr txBox="1"/>
          <p:nvPr/>
        </p:nvSpPr>
        <p:spPr>
          <a:xfrm>
            <a:off x="6563909" y="3871893"/>
            <a:ext cx="2511896" cy="71991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Nicolas Blanc, Daniel Böhringer, Christophe Briand, Christophe Copéret, Miroslav Peterek, Bilal Qureshi, Andrzej J. Rzepiela</a:t>
            </a:r>
            <a:endParaRPr sz="1100">
              <a:solidFill>
                <a:schemeClr val="dk1"/>
              </a:solidFill>
              <a:latin typeface="Calibri"/>
              <a:ea typeface="Calibri"/>
              <a:cs typeface="Calibri"/>
              <a:sym typeface="Calibri"/>
            </a:endParaRPr>
          </a:p>
        </p:txBody>
      </p:sp>
      <p:sp>
        <p:nvSpPr>
          <p:cNvPr id="152" name="Google Shape;152;p6"/>
          <p:cNvSpPr txBox="1"/>
          <p:nvPr/>
        </p:nvSpPr>
        <p:spPr>
          <a:xfrm>
            <a:off x="6566375" y="1815598"/>
            <a:ext cx="2511895" cy="520701"/>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Alun Ashton, Spencer Bliven, Gregor Cicchetti, Stephan Egli, Volodymyr Korkhov, Carlo Minotti, Elisabeth Müller, Gebhard Schertler</a:t>
            </a:r>
            <a:endParaRPr sz="1100">
              <a:solidFill>
                <a:schemeClr val="dk1"/>
              </a:solidFill>
              <a:latin typeface="Arial"/>
              <a:ea typeface="Arial"/>
              <a:cs typeface="Arial"/>
              <a:sym typeface="Arial"/>
            </a:endParaRPr>
          </a:p>
        </p:txBody>
      </p:sp>
      <p:sp>
        <p:nvSpPr>
          <p:cNvPr id="153" name="Google Shape;153;p6"/>
          <p:cNvSpPr txBox="1"/>
          <p:nvPr/>
        </p:nvSpPr>
        <p:spPr>
          <a:xfrm>
            <a:off x="757439" y="4589354"/>
            <a:ext cx="1976340" cy="395353"/>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Andreas Boland, Orsolyz Barabas, Andy Howe, </a:t>
            </a:r>
            <a:r>
              <a:rPr lang="en-US" sz="1100" b="1">
                <a:solidFill>
                  <a:schemeClr val="dk1"/>
                </a:solidFill>
                <a:latin typeface="Calibri"/>
                <a:ea typeface="Calibri"/>
                <a:cs typeface="Calibri"/>
                <a:sym typeface="Calibri"/>
              </a:rPr>
              <a:t>Robbie Loewith</a:t>
            </a:r>
            <a:endParaRPr sz="1100">
              <a:solidFill>
                <a:schemeClr val="dk1"/>
              </a:solidFill>
              <a:latin typeface="Calibri"/>
              <a:ea typeface="Calibri"/>
              <a:cs typeface="Calibri"/>
              <a:sym typeface="Calibri"/>
            </a:endParaRPr>
          </a:p>
        </p:txBody>
      </p:sp>
      <p:sp>
        <p:nvSpPr>
          <p:cNvPr id="154" name="Google Shape;154;p6"/>
          <p:cNvSpPr txBox="1"/>
          <p:nvPr/>
        </p:nvSpPr>
        <p:spPr>
          <a:xfrm>
            <a:off x="4979126" y="4734315"/>
            <a:ext cx="1235430" cy="215451"/>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Christel Genoud</a:t>
            </a:r>
            <a:endParaRPr sz="1100">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p:txBody>
      </p:sp>
      <p:pic>
        <p:nvPicPr>
          <p:cNvPr id="155" name="Google Shape;155;p6" descr="A picture containing email&#10;&#10;Description automatically generated"/>
          <p:cNvPicPr preferRelativeResize="0"/>
          <p:nvPr/>
        </p:nvPicPr>
        <p:blipFill rotWithShape="1">
          <a:blip r:embed="rId9">
            <a:alphaModFix/>
          </a:blip>
          <a:srcRect/>
          <a:stretch/>
        </p:blipFill>
        <p:spPr>
          <a:xfrm>
            <a:off x="757439" y="4195189"/>
            <a:ext cx="996318" cy="296614"/>
          </a:xfrm>
          <a:prstGeom prst="rect">
            <a:avLst/>
          </a:prstGeom>
          <a:noFill/>
          <a:ln>
            <a:noFill/>
          </a:ln>
        </p:spPr>
      </p:pic>
      <p:pic>
        <p:nvPicPr>
          <p:cNvPr id="156" name="Google Shape;156;p6" descr="A picture containing icon&#10;&#10;Description automatically generated"/>
          <p:cNvPicPr preferRelativeResize="0"/>
          <p:nvPr/>
        </p:nvPicPr>
        <p:blipFill rotWithShape="1">
          <a:blip r:embed="rId10">
            <a:alphaModFix/>
          </a:blip>
          <a:srcRect/>
          <a:stretch/>
        </p:blipFill>
        <p:spPr>
          <a:xfrm>
            <a:off x="4978556" y="4231848"/>
            <a:ext cx="1224478" cy="425167"/>
          </a:xfrm>
          <a:prstGeom prst="rect">
            <a:avLst/>
          </a:prstGeom>
          <a:noFill/>
          <a:ln>
            <a:noFill/>
          </a:ln>
        </p:spPr>
      </p:pic>
      <p:pic>
        <p:nvPicPr>
          <p:cNvPr id="157" name="Google Shape;157;p6" descr="Shape&#10;&#10;Description automatically generated with medium confidence"/>
          <p:cNvPicPr preferRelativeResize="0"/>
          <p:nvPr/>
        </p:nvPicPr>
        <p:blipFill rotWithShape="1">
          <a:blip r:embed="rId11">
            <a:alphaModFix/>
          </a:blip>
          <a:srcRect/>
          <a:stretch/>
        </p:blipFill>
        <p:spPr>
          <a:xfrm>
            <a:off x="757439" y="2082590"/>
            <a:ext cx="1269689" cy="413387"/>
          </a:xfrm>
          <a:prstGeom prst="rect">
            <a:avLst/>
          </a:prstGeom>
          <a:noFill/>
          <a:ln>
            <a:noFill/>
          </a:ln>
        </p:spPr>
      </p:pic>
      <p:sp>
        <p:nvSpPr>
          <p:cNvPr id="158" name="Google Shape;158;p6"/>
          <p:cNvSpPr txBox="1"/>
          <p:nvPr/>
        </p:nvSpPr>
        <p:spPr>
          <a:xfrm>
            <a:off x="757439" y="2588387"/>
            <a:ext cx="1846694" cy="269747"/>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Mohamed Chami, Timm Maier </a:t>
            </a:r>
            <a:endParaRPr/>
          </a:p>
        </p:txBody>
      </p:sp>
      <p:pic>
        <p:nvPicPr>
          <p:cNvPr id="159" name="Google Shape;159;p6" descr="A picture containing logo&#10;&#10;Description automatically generated"/>
          <p:cNvPicPr preferRelativeResize="0"/>
          <p:nvPr/>
        </p:nvPicPr>
        <p:blipFill rotWithShape="1">
          <a:blip r:embed="rId12">
            <a:alphaModFix/>
          </a:blip>
          <a:srcRect/>
          <a:stretch/>
        </p:blipFill>
        <p:spPr>
          <a:xfrm>
            <a:off x="757439" y="2921759"/>
            <a:ext cx="944553" cy="724157"/>
          </a:xfrm>
          <a:prstGeom prst="rect">
            <a:avLst/>
          </a:prstGeom>
          <a:noFill/>
          <a:ln>
            <a:noFill/>
          </a:ln>
        </p:spPr>
      </p:pic>
      <p:pic>
        <p:nvPicPr>
          <p:cNvPr id="160" name="Google Shape;160;p6"/>
          <p:cNvPicPr preferRelativeResize="0"/>
          <p:nvPr/>
        </p:nvPicPr>
        <p:blipFill rotWithShape="1">
          <a:blip r:embed="rId13">
            <a:alphaModFix/>
          </a:blip>
          <a:srcRect/>
          <a:stretch/>
        </p:blipFill>
        <p:spPr>
          <a:xfrm>
            <a:off x="2604133" y="1411463"/>
            <a:ext cx="1676733" cy="194538"/>
          </a:xfrm>
          <a:prstGeom prst="rect">
            <a:avLst/>
          </a:prstGeom>
          <a:noFill/>
          <a:ln>
            <a:noFill/>
          </a:ln>
        </p:spPr>
      </p:pic>
      <p:pic>
        <p:nvPicPr>
          <p:cNvPr id="161" name="Google Shape;161;p6" descr="Shape&#10;&#10;Description automatically generated with medium confidence"/>
          <p:cNvPicPr preferRelativeResize="0"/>
          <p:nvPr/>
        </p:nvPicPr>
        <p:blipFill rotWithShape="1">
          <a:blip r:embed="rId14">
            <a:alphaModFix/>
          </a:blip>
          <a:srcRect/>
          <a:stretch/>
        </p:blipFill>
        <p:spPr>
          <a:xfrm>
            <a:off x="2609586" y="975814"/>
            <a:ext cx="946562" cy="268317"/>
          </a:xfrm>
          <a:prstGeom prst="rect">
            <a:avLst/>
          </a:prstGeom>
          <a:noFill/>
          <a:ln>
            <a:noFill/>
          </a:ln>
        </p:spPr>
      </p:pic>
      <p:sp>
        <p:nvSpPr>
          <p:cNvPr id="162" name="Google Shape;162;p6"/>
          <p:cNvSpPr txBox="1"/>
          <p:nvPr/>
        </p:nvSpPr>
        <p:spPr>
          <a:xfrm>
            <a:off x="757439" y="3656417"/>
            <a:ext cx="1510305" cy="395353"/>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Benoît Zuber</a:t>
            </a:r>
            <a:endParaRPr/>
          </a:p>
        </p:txBody>
      </p:sp>
      <p:sp>
        <p:nvSpPr>
          <p:cNvPr id="163" name="Google Shape;163;p6"/>
          <p:cNvSpPr/>
          <p:nvPr/>
        </p:nvSpPr>
        <p:spPr>
          <a:xfrm>
            <a:off x="827583" y="946393"/>
            <a:ext cx="1676733" cy="326491"/>
          </a:xfrm>
          <a:prstGeom prst="roundRect">
            <a:avLst>
              <a:gd name="adj" fmla="val 38585"/>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600"/>
              <a:buFont typeface="Times"/>
              <a:buNone/>
            </a:pPr>
            <a:r>
              <a:rPr lang="en-US" sz="1600" b="0" i="0" u="none" strike="noStrike" cap="none">
                <a:solidFill>
                  <a:schemeClr val="lt1"/>
                </a:solidFill>
                <a:latin typeface="Times"/>
                <a:ea typeface="Times"/>
                <a:cs typeface="Times"/>
                <a:sym typeface="Times"/>
              </a:rPr>
              <a:t>4 ETH Institutes</a:t>
            </a:r>
            <a:endParaRPr/>
          </a:p>
        </p:txBody>
      </p:sp>
      <p:sp>
        <p:nvSpPr>
          <p:cNvPr id="164" name="Google Shape;164;p6"/>
          <p:cNvSpPr/>
          <p:nvPr/>
        </p:nvSpPr>
        <p:spPr>
          <a:xfrm>
            <a:off x="825143" y="1353222"/>
            <a:ext cx="1676733" cy="326491"/>
          </a:xfrm>
          <a:prstGeom prst="roundRect">
            <a:avLst>
              <a:gd name="adj" fmla="val 38585"/>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600"/>
              <a:buFont typeface="Times"/>
              <a:buNone/>
            </a:pPr>
            <a:r>
              <a:rPr lang="en-US" sz="1600">
                <a:solidFill>
                  <a:schemeClr val="dk1"/>
                </a:solidFill>
                <a:latin typeface="Times"/>
                <a:ea typeface="Times"/>
                <a:cs typeface="Times"/>
                <a:sym typeface="Times"/>
              </a:rPr>
              <a:t>5</a:t>
            </a:r>
            <a:r>
              <a:rPr lang="en-US" sz="1600" b="0" i="0" u="none" strike="noStrike" cap="none">
                <a:solidFill>
                  <a:schemeClr val="dk1"/>
                </a:solidFill>
                <a:latin typeface="Times"/>
                <a:ea typeface="Times"/>
                <a:cs typeface="Times"/>
                <a:sym typeface="Times"/>
              </a:rPr>
              <a:t> Universities</a:t>
            </a:r>
            <a:endParaRPr/>
          </a:p>
        </p:txBody>
      </p:sp>
      <p:sp>
        <p:nvSpPr>
          <p:cNvPr id="165" name="Google Shape;165;p6"/>
          <p:cNvSpPr txBox="1"/>
          <p:nvPr/>
        </p:nvSpPr>
        <p:spPr>
          <a:xfrm>
            <a:off x="5474677" y="433754"/>
            <a:ext cx="0" cy="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endParaRPr sz="1800">
              <a:solidFill>
                <a:srgbClr val="000000"/>
              </a:solidFill>
              <a:latin typeface="Calibri"/>
              <a:ea typeface="Calibri"/>
              <a:cs typeface="Calibri"/>
              <a:sym typeface="Calibri"/>
            </a:endParaRPr>
          </a:p>
        </p:txBody>
      </p:sp>
      <p:pic>
        <p:nvPicPr>
          <p:cNvPr id="166" name="Google Shape;166;p6" descr="A picture containing text&#10;&#10;Description automatically generated"/>
          <p:cNvPicPr preferRelativeResize="0"/>
          <p:nvPr/>
        </p:nvPicPr>
        <p:blipFill rotWithShape="1">
          <a:blip r:embed="rId15">
            <a:alphaModFix/>
          </a:blip>
          <a:srcRect r="54327"/>
          <a:stretch/>
        </p:blipFill>
        <p:spPr>
          <a:xfrm>
            <a:off x="6552974" y="4724507"/>
            <a:ext cx="996318" cy="32721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2077211" y="216000"/>
            <a:ext cx="6708025" cy="38137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Architecture</a:t>
            </a:r>
            <a:endParaRPr/>
          </a:p>
        </p:txBody>
      </p:sp>
      <p:sp>
        <p:nvSpPr>
          <p:cNvPr id="172" name="Google Shape;172;p7"/>
          <p:cNvSpPr txBox="1">
            <a:spLocks noGrp="1"/>
          </p:cNvSpPr>
          <p:nvPr>
            <p:ph type="sldNum" idx="12"/>
          </p:nvPr>
        </p:nvSpPr>
        <p:spPr>
          <a:xfrm>
            <a:off x="8206312" y="4968000"/>
            <a:ext cx="575742" cy="147638"/>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Page </a:t>
            </a:r>
            <a:fld id="{00000000-1234-1234-1234-123412341234}" type="slidenum">
              <a:rPr lang="en-US"/>
              <a:t>22</a:t>
            </a:fld>
            <a:endParaRPr/>
          </a:p>
        </p:txBody>
      </p:sp>
      <p:pic>
        <p:nvPicPr>
          <p:cNvPr id="173" name="Google Shape;173;p7"/>
          <p:cNvPicPr preferRelativeResize="0"/>
          <p:nvPr/>
        </p:nvPicPr>
        <p:blipFill rotWithShape="1">
          <a:blip r:embed="rId3">
            <a:alphaModFix/>
          </a:blip>
          <a:srcRect/>
          <a:stretch/>
        </p:blipFill>
        <p:spPr>
          <a:xfrm>
            <a:off x="2169325" y="915566"/>
            <a:ext cx="4974478" cy="273630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a:spLocks noGrp="1"/>
          </p:cNvSpPr>
          <p:nvPr>
            <p:ph type="body" idx="1"/>
          </p:nvPr>
        </p:nvSpPr>
        <p:spPr>
          <a:xfrm>
            <a:off x="1043000" y="3651870"/>
            <a:ext cx="7742237" cy="864175"/>
          </a:xfrm>
          <a:prstGeom prst="rect">
            <a:avLst/>
          </a:prstGeom>
          <a:noFill/>
          <a:ln>
            <a:noFill/>
          </a:ln>
        </p:spPr>
        <p:txBody>
          <a:bodyPr spcFirstLastPara="1" wrap="square" lIns="0" tIns="0" rIns="0" bIns="0" anchor="t" anchorCtr="0">
            <a:noAutofit/>
          </a:bodyPr>
          <a:lstStyle/>
          <a:p>
            <a:pPr marL="342900" lvl="0" indent="-342900" algn="l" rtl="0">
              <a:lnSpc>
                <a:spcPct val="110000"/>
              </a:lnSpc>
              <a:spcBef>
                <a:spcPts val="0"/>
              </a:spcBef>
              <a:spcAft>
                <a:spcPts val="0"/>
              </a:spcAft>
              <a:buSzPts val="1600"/>
              <a:buFont typeface="Georgia"/>
              <a:buAutoNum type="arabicPeriod"/>
            </a:pPr>
            <a:r>
              <a:rPr lang="en-US" sz="1600"/>
              <a:t>Automated collection of metadata during acquisition.</a:t>
            </a:r>
            <a:endParaRPr/>
          </a:p>
          <a:p>
            <a:pPr marL="355582" lvl="1" indent="-177792" algn="l" rtl="0">
              <a:lnSpc>
                <a:spcPct val="110000"/>
              </a:lnSpc>
              <a:spcBef>
                <a:spcPts val="0"/>
              </a:spcBef>
              <a:spcAft>
                <a:spcPts val="0"/>
              </a:spcAft>
              <a:buSzPts val="1400"/>
              <a:buChar char="−"/>
            </a:pPr>
            <a:r>
              <a:rPr lang="en-US" sz="1400"/>
              <a:t>Initial focus on single particle cryoEM, but with support for additional domains like material science</a:t>
            </a:r>
            <a:endParaRPr/>
          </a:p>
          <a:p>
            <a:pPr marL="355582" lvl="1" indent="-177792" algn="l" rtl="0">
              <a:lnSpc>
                <a:spcPct val="110000"/>
              </a:lnSpc>
              <a:spcBef>
                <a:spcPts val="0"/>
              </a:spcBef>
              <a:spcAft>
                <a:spcPts val="0"/>
              </a:spcAft>
              <a:buSzPts val="1400"/>
              <a:buChar char="−"/>
            </a:pPr>
            <a:r>
              <a:rPr lang="en-US" sz="1400"/>
              <a:t>Coordinate with EU &amp; international standards and initiatives, eg. INSTRUCT-ARIA, 3DEM</a:t>
            </a:r>
            <a:endParaRPr/>
          </a:p>
        </p:txBody>
      </p:sp>
      <p:sp>
        <p:nvSpPr>
          <p:cNvPr id="179" name="Google Shape;179;p8"/>
          <p:cNvSpPr txBox="1">
            <a:spLocks noGrp="1"/>
          </p:cNvSpPr>
          <p:nvPr>
            <p:ph type="title"/>
          </p:nvPr>
        </p:nvSpPr>
        <p:spPr>
          <a:xfrm>
            <a:off x="2077211" y="216000"/>
            <a:ext cx="6708025" cy="38137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Project Plan</a:t>
            </a:r>
            <a:endParaRPr/>
          </a:p>
        </p:txBody>
      </p:sp>
      <p:sp>
        <p:nvSpPr>
          <p:cNvPr id="180" name="Google Shape;180;p8"/>
          <p:cNvSpPr txBox="1">
            <a:spLocks noGrp="1"/>
          </p:cNvSpPr>
          <p:nvPr>
            <p:ph type="sldNum" idx="12"/>
          </p:nvPr>
        </p:nvSpPr>
        <p:spPr>
          <a:xfrm>
            <a:off x="8206312" y="4968000"/>
            <a:ext cx="575742" cy="147638"/>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Page </a:t>
            </a:r>
            <a:fld id="{00000000-1234-1234-1234-123412341234}" type="slidenum">
              <a:rPr lang="en-US"/>
              <a:t>23</a:t>
            </a:fld>
            <a:endParaRPr/>
          </a:p>
        </p:txBody>
      </p:sp>
      <p:pic>
        <p:nvPicPr>
          <p:cNvPr id="181" name="Google Shape;181;p8"/>
          <p:cNvPicPr preferRelativeResize="0"/>
          <p:nvPr/>
        </p:nvPicPr>
        <p:blipFill rotWithShape="1">
          <a:blip r:embed="rId3">
            <a:alphaModFix/>
          </a:blip>
          <a:srcRect/>
          <a:stretch/>
        </p:blipFill>
        <p:spPr>
          <a:xfrm>
            <a:off x="2169325" y="915566"/>
            <a:ext cx="4974478" cy="2736303"/>
          </a:xfrm>
          <a:prstGeom prst="rect">
            <a:avLst/>
          </a:prstGeom>
          <a:noFill/>
          <a:ln>
            <a:noFill/>
          </a:ln>
        </p:spPr>
      </p:pic>
      <p:sp>
        <p:nvSpPr>
          <p:cNvPr id="182" name="Google Shape;182;p8"/>
          <p:cNvSpPr/>
          <p:nvPr/>
        </p:nvSpPr>
        <p:spPr>
          <a:xfrm>
            <a:off x="3255371" y="879561"/>
            <a:ext cx="3888432" cy="2808311"/>
          </a:xfrm>
          <a:prstGeom prst="rect">
            <a:avLst/>
          </a:prstGeom>
          <a:solidFill>
            <a:srgbClr val="FFFFFF">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a:ea typeface="Times"/>
              <a:cs typeface="Times"/>
              <a:sym typeface="Time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body" idx="1"/>
          </p:nvPr>
        </p:nvSpPr>
        <p:spPr>
          <a:xfrm>
            <a:off x="1043000" y="3651870"/>
            <a:ext cx="7742237" cy="864175"/>
          </a:xfrm>
          <a:prstGeom prst="rect">
            <a:avLst/>
          </a:prstGeom>
          <a:noFill/>
          <a:ln>
            <a:noFill/>
          </a:ln>
        </p:spPr>
        <p:txBody>
          <a:bodyPr spcFirstLastPara="1" wrap="square" lIns="0" tIns="0" rIns="0" bIns="0" anchor="t" anchorCtr="0">
            <a:noAutofit/>
          </a:bodyPr>
          <a:lstStyle/>
          <a:p>
            <a:pPr marL="342900" lvl="0" indent="-342900" algn="l" rtl="0">
              <a:lnSpc>
                <a:spcPct val="110000"/>
              </a:lnSpc>
              <a:spcBef>
                <a:spcPts val="0"/>
              </a:spcBef>
              <a:spcAft>
                <a:spcPts val="0"/>
              </a:spcAft>
              <a:buSzPts val="1600"/>
              <a:buFont typeface="Georgia"/>
              <a:buAutoNum type="arabicPeriod" startAt="2"/>
            </a:pPr>
            <a:r>
              <a:rPr lang="en-US" sz="1600"/>
              <a:t>Ingestion of metadata from all sites in the Data Catalog</a:t>
            </a:r>
            <a:endParaRPr/>
          </a:p>
          <a:p>
            <a:pPr marL="355582" lvl="1" indent="-177792" algn="l" rtl="0">
              <a:lnSpc>
                <a:spcPct val="110000"/>
              </a:lnSpc>
              <a:spcBef>
                <a:spcPts val="0"/>
              </a:spcBef>
              <a:spcAft>
                <a:spcPts val="0"/>
              </a:spcAft>
              <a:buSzPts val="1400"/>
              <a:buChar char="−"/>
            </a:pPr>
            <a:r>
              <a:rPr lang="en-US" sz="1400"/>
              <a:t>PSI will provide data storage for some sites; others adapt existing site-specific storage (e.g. ETHZ LTS)</a:t>
            </a:r>
            <a:endParaRPr/>
          </a:p>
          <a:p>
            <a:pPr marL="355582" lvl="1" indent="-177792" algn="l" rtl="0">
              <a:lnSpc>
                <a:spcPct val="110000"/>
              </a:lnSpc>
              <a:spcBef>
                <a:spcPts val="0"/>
              </a:spcBef>
              <a:spcAft>
                <a:spcPts val="0"/>
              </a:spcAft>
              <a:buSzPts val="1400"/>
              <a:buChar char="−"/>
            </a:pPr>
            <a:r>
              <a:rPr lang="en-US" sz="1400"/>
              <a:t>Users deposit derived datasets after processing</a:t>
            </a:r>
            <a:endParaRPr/>
          </a:p>
        </p:txBody>
      </p:sp>
      <p:sp>
        <p:nvSpPr>
          <p:cNvPr id="188" name="Google Shape;188;p9"/>
          <p:cNvSpPr txBox="1">
            <a:spLocks noGrp="1"/>
          </p:cNvSpPr>
          <p:nvPr>
            <p:ph type="title"/>
          </p:nvPr>
        </p:nvSpPr>
        <p:spPr>
          <a:xfrm>
            <a:off x="2077211" y="216000"/>
            <a:ext cx="6708025" cy="38137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Project Plan</a:t>
            </a:r>
            <a:endParaRPr/>
          </a:p>
        </p:txBody>
      </p:sp>
      <p:sp>
        <p:nvSpPr>
          <p:cNvPr id="189" name="Google Shape;189;p9"/>
          <p:cNvSpPr txBox="1">
            <a:spLocks noGrp="1"/>
          </p:cNvSpPr>
          <p:nvPr>
            <p:ph type="sldNum" idx="12"/>
          </p:nvPr>
        </p:nvSpPr>
        <p:spPr>
          <a:xfrm>
            <a:off x="8206312" y="4968000"/>
            <a:ext cx="575742" cy="147638"/>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Page </a:t>
            </a:r>
            <a:fld id="{00000000-1234-1234-1234-123412341234}" type="slidenum">
              <a:rPr lang="en-US"/>
              <a:t>24</a:t>
            </a:fld>
            <a:endParaRPr/>
          </a:p>
        </p:txBody>
      </p:sp>
      <p:pic>
        <p:nvPicPr>
          <p:cNvPr id="190" name="Google Shape;190;p9"/>
          <p:cNvPicPr preferRelativeResize="0"/>
          <p:nvPr/>
        </p:nvPicPr>
        <p:blipFill rotWithShape="1">
          <a:blip r:embed="rId3">
            <a:alphaModFix/>
          </a:blip>
          <a:srcRect/>
          <a:stretch/>
        </p:blipFill>
        <p:spPr>
          <a:xfrm>
            <a:off x="2169325" y="915566"/>
            <a:ext cx="4974478" cy="2736303"/>
          </a:xfrm>
          <a:prstGeom prst="rect">
            <a:avLst/>
          </a:prstGeom>
          <a:noFill/>
          <a:ln>
            <a:noFill/>
          </a:ln>
        </p:spPr>
      </p:pic>
      <p:sp>
        <p:nvSpPr>
          <p:cNvPr id="191" name="Google Shape;191;p9"/>
          <p:cNvSpPr/>
          <p:nvPr/>
        </p:nvSpPr>
        <p:spPr>
          <a:xfrm>
            <a:off x="5403850" y="879561"/>
            <a:ext cx="1688432" cy="2808311"/>
          </a:xfrm>
          <a:prstGeom prst="rect">
            <a:avLst/>
          </a:prstGeom>
          <a:solidFill>
            <a:srgbClr val="FFFFFF">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a:ea typeface="Times"/>
              <a:cs typeface="Times"/>
              <a:sym typeface="Times"/>
            </a:endParaRPr>
          </a:p>
        </p:txBody>
      </p:sp>
      <p:sp>
        <p:nvSpPr>
          <p:cNvPr id="192" name="Google Shape;192;p9"/>
          <p:cNvSpPr/>
          <p:nvPr/>
        </p:nvSpPr>
        <p:spPr>
          <a:xfrm flipH="1">
            <a:off x="2169324" y="879561"/>
            <a:ext cx="1086046" cy="2808311"/>
          </a:xfrm>
          <a:prstGeom prst="rect">
            <a:avLst/>
          </a:prstGeom>
          <a:solidFill>
            <a:srgbClr val="FFFFFF">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a:ea typeface="Times"/>
              <a:cs typeface="Times"/>
              <a:sym typeface="Time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0"/>
          <p:cNvSpPr txBox="1">
            <a:spLocks noGrp="1"/>
          </p:cNvSpPr>
          <p:nvPr>
            <p:ph type="body" idx="1"/>
          </p:nvPr>
        </p:nvSpPr>
        <p:spPr>
          <a:xfrm>
            <a:off x="1043000" y="3651870"/>
            <a:ext cx="7742237" cy="864175"/>
          </a:xfrm>
          <a:prstGeom prst="rect">
            <a:avLst/>
          </a:prstGeom>
          <a:noFill/>
          <a:ln>
            <a:noFill/>
          </a:ln>
        </p:spPr>
        <p:txBody>
          <a:bodyPr spcFirstLastPara="1" wrap="square" lIns="0" tIns="0" rIns="0" bIns="0" anchor="t" anchorCtr="0">
            <a:noAutofit/>
          </a:bodyPr>
          <a:lstStyle/>
          <a:p>
            <a:pPr marL="342900" lvl="0" indent="-342900" algn="l" rtl="0">
              <a:lnSpc>
                <a:spcPct val="110000"/>
              </a:lnSpc>
              <a:spcBef>
                <a:spcPts val="0"/>
              </a:spcBef>
              <a:spcAft>
                <a:spcPts val="0"/>
              </a:spcAft>
              <a:buSzPts val="1600"/>
              <a:buFont typeface="Georgia"/>
              <a:buAutoNum type="arabicPeriod" startAt="3"/>
            </a:pPr>
            <a:r>
              <a:rPr lang="en-US" sz="1600"/>
              <a:t>Seamless deposition in international repositories (EMPIAR/EMDB/PDB)</a:t>
            </a:r>
            <a:endParaRPr/>
          </a:p>
          <a:p>
            <a:pPr marL="355582" lvl="1" indent="-177792" algn="l" rtl="0">
              <a:lnSpc>
                <a:spcPct val="110000"/>
              </a:lnSpc>
              <a:spcBef>
                <a:spcPts val="0"/>
              </a:spcBef>
              <a:spcAft>
                <a:spcPts val="0"/>
              </a:spcAft>
              <a:buSzPts val="1400"/>
              <a:buChar char="−"/>
            </a:pPr>
            <a:r>
              <a:rPr lang="en-US" sz="1400"/>
              <a:t>Pre-populate fields from metadata</a:t>
            </a:r>
            <a:endParaRPr/>
          </a:p>
        </p:txBody>
      </p:sp>
      <p:sp>
        <p:nvSpPr>
          <p:cNvPr id="198" name="Google Shape;198;p10"/>
          <p:cNvSpPr txBox="1">
            <a:spLocks noGrp="1"/>
          </p:cNvSpPr>
          <p:nvPr>
            <p:ph type="title"/>
          </p:nvPr>
        </p:nvSpPr>
        <p:spPr>
          <a:xfrm>
            <a:off x="2077211" y="216000"/>
            <a:ext cx="6708025" cy="38137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Project Plan</a:t>
            </a:r>
            <a:endParaRPr/>
          </a:p>
        </p:txBody>
      </p:sp>
      <p:sp>
        <p:nvSpPr>
          <p:cNvPr id="199" name="Google Shape;199;p10"/>
          <p:cNvSpPr txBox="1">
            <a:spLocks noGrp="1"/>
          </p:cNvSpPr>
          <p:nvPr>
            <p:ph type="sldNum" idx="12"/>
          </p:nvPr>
        </p:nvSpPr>
        <p:spPr>
          <a:xfrm>
            <a:off x="8206312" y="4968000"/>
            <a:ext cx="575742" cy="147638"/>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Page </a:t>
            </a:r>
            <a:fld id="{00000000-1234-1234-1234-123412341234}" type="slidenum">
              <a:rPr lang="en-US"/>
              <a:t>25</a:t>
            </a:fld>
            <a:endParaRPr/>
          </a:p>
        </p:txBody>
      </p:sp>
      <p:pic>
        <p:nvPicPr>
          <p:cNvPr id="200" name="Google Shape;200;p10"/>
          <p:cNvPicPr preferRelativeResize="0"/>
          <p:nvPr/>
        </p:nvPicPr>
        <p:blipFill rotWithShape="1">
          <a:blip r:embed="rId3">
            <a:alphaModFix/>
          </a:blip>
          <a:srcRect/>
          <a:stretch/>
        </p:blipFill>
        <p:spPr>
          <a:xfrm>
            <a:off x="2169325" y="915566"/>
            <a:ext cx="4974478" cy="2736303"/>
          </a:xfrm>
          <a:prstGeom prst="rect">
            <a:avLst/>
          </a:prstGeom>
          <a:noFill/>
          <a:ln>
            <a:noFill/>
          </a:ln>
        </p:spPr>
      </p:pic>
      <p:sp>
        <p:nvSpPr>
          <p:cNvPr id="201" name="Google Shape;201;p10"/>
          <p:cNvSpPr/>
          <p:nvPr/>
        </p:nvSpPr>
        <p:spPr>
          <a:xfrm flipH="1">
            <a:off x="2077210" y="879561"/>
            <a:ext cx="3322881" cy="2808311"/>
          </a:xfrm>
          <a:prstGeom prst="rect">
            <a:avLst/>
          </a:prstGeom>
          <a:solidFill>
            <a:srgbClr val="FFFFFF">
              <a:alpha val="6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a:ea typeface="Times"/>
              <a:cs typeface="Times"/>
              <a:sym typeface="Time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1"/>
          <p:cNvSpPr txBox="1">
            <a:spLocks noGrp="1"/>
          </p:cNvSpPr>
          <p:nvPr>
            <p:ph type="body" idx="1"/>
          </p:nvPr>
        </p:nvSpPr>
        <p:spPr>
          <a:xfrm>
            <a:off x="1043000" y="3651870"/>
            <a:ext cx="7742237" cy="864175"/>
          </a:xfrm>
          <a:prstGeom prst="rect">
            <a:avLst/>
          </a:prstGeom>
          <a:noFill/>
          <a:ln>
            <a:noFill/>
          </a:ln>
        </p:spPr>
        <p:txBody>
          <a:bodyPr spcFirstLastPara="1" wrap="square" lIns="0" tIns="0" rIns="0" bIns="0" anchor="t" anchorCtr="0">
            <a:noAutofit/>
          </a:bodyPr>
          <a:lstStyle/>
          <a:p>
            <a:pPr marL="342900" lvl="0" indent="-342900" algn="l" rtl="0">
              <a:lnSpc>
                <a:spcPct val="110000"/>
              </a:lnSpc>
              <a:spcBef>
                <a:spcPts val="0"/>
              </a:spcBef>
              <a:spcAft>
                <a:spcPts val="0"/>
              </a:spcAft>
              <a:buSzPts val="1600"/>
              <a:buFont typeface="Georgia"/>
              <a:buAutoNum type="arabicPeriod" startAt="4"/>
            </a:pPr>
            <a:r>
              <a:rPr lang="en-US" sz="1600"/>
              <a:t>Training &amp; outreach</a:t>
            </a:r>
            <a:endParaRPr/>
          </a:p>
          <a:p>
            <a:pPr marL="355582" lvl="1" indent="-177792" algn="l" rtl="0">
              <a:lnSpc>
                <a:spcPct val="110000"/>
              </a:lnSpc>
              <a:spcBef>
                <a:spcPts val="0"/>
              </a:spcBef>
              <a:spcAft>
                <a:spcPts val="0"/>
              </a:spcAft>
              <a:buSzPts val="1600"/>
              <a:buChar char="−"/>
            </a:pPr>
            <a:r>
              <a:rPr lang="en-US" sz="1600"/>
              <a:t>Provide user training for researchers, facility managers, and data consumers</a:t>
            </a:r>
            <a:endParaRPr sz="1400"/>
          </a:p>
          <a:p>
            <a:pPr marL="355582" lvl="1" indent="-177792" algn="l" rtl="0">
              <a:lnSpc>
                <a:spcPct val="110000"/>
              </a:lnSpc>
              <a:spcBef>
                <a:spcPts val="0"/>
              </a:spcBef>
              <a:spcAft>
                <a:spcPts val="0"/>
              </a:spcAft>
              <a:buSzPts val="1600"/>
              <a:buChar char="−"/>
            </a:pPr>
            <a:r>
              <a:rPr lang="en-US" sz="1600"/>
              <a:t>Find sustainable funding model</a:t>
            </a:r>
            <a:endParaRPr/>
          </a:p>
          <a:p>
            <a:pPr marL="0" lvl="0" indent="0" algn="l" rtl="0">
              <a:lnSpc>
                <a:spcPct val="110000"/>
              </a:lnSpc>
              <a:spcBef>
                <a:spcPts val="0"/>
              </a:spcBef>
              <a:spcAft>
                <a:spcPts val="0"/>
              </a:spcAft>
              <a:buSzPts val="1600"/>
              <a:buNone/>
            </a:pPr>
            <a:endParaRPr sz="1600"/>
          </a:p>
        </p:txBody>
      </p:sp>
      <p:sp>
        <p:nvSpPr>
          <p:cNvPr id="207" name="Google Shape;207;p11"/>
          <p:cNvSpPr txBox="1">
            <a:spLocks noGrp="1"/>
          </p:cNvSpPr>
          <p:nvPr>
            <p:ph type="title"/>
          </p:nvPr>
        </p:nvSpPr>
        <p:spPr>
          <a:xfrm>
            <a:off x="2077211" y="216000"/>
            <a:ext cx="6708025" cy="38137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Project Plan</a:t>
            </a:r>
            <a:endParaRPr/>
          </a:p>
        </p:txBody>
      </p:sp>
      <p:sp>
        <p:nvSpPr>
          <p:cNvPr id="208" name="Google Shape;208;p11"/>
          <p:cNvSpPr txBox="1">
            <a:spLocks noGrp="1"/>
          </p:cNvSpPr>
          <p:nvPr>
            <p:ph type="sldNum" idx="12"/>
          </p:nvPr>
        </p:nvSpPr>
        <p:spPr>
          <a:xfrm>
            <a:off x="8206312" y="4968000"/>
            <a:ext cx="575742" cy="147638"/>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US"/>
              <a:t>Page </a:t>
            </a:r>
            <a:fld id="{00000000-1234-1234-1234-123412341234}" type="slidenum">
              <a:rPr lang="en-US"/>
              <a:t>26</a:t>
            </a:fld>
            <a:endParaRPr/>
          </a:p>
        </p:txBody>
      </p:sp>
      <p:pic>
        <p:nvPicPr>
          <p:cNvPr id="209" name="Google Shape;209;p11"/>
          <p:cNvPicPr preferRelativeResize="0"/>
          <p:nvPr/>
        </p:nvPicPr>
        <p:blipFill rotWithShape="1">
          <a:blip r:embed="rId3">
            <a:alphaModFix/>
          </a:blip>
          <a:srcRect/>
          <a:stretch/>
        </p:blipFill>
        <p:spPr>
          <a:xfrm>
            <a:off x="2169325" y="915566"/>
            <a:ext cx="4974478" cy="273630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3D83E-154E-10DC-B6F9-E03373389D62}"/>
              </a:ext>
            </a:extLst>
          </p:cNvPr>
          <p:cNvSpPr>
            <a:spLocks noGrp="1"/>
          </p:cNvSpPr>
          <p:nvPr>
            <p:ph type="title"/>
          </p:nvPr>
        </p:nvSpPr>
        <p:spPr/>
        <p:txBody>
          <a:bodyPr/>
          <a:lstStyle/>
          <a:p>
            <a:r>
              <a:rPr lang="en-US" dirty="0"/>
              <a:t>EM data</a:t>
            </a:r>
          </a:p>
        </p:txBody>
      </p:sp>
      <p:sp>
        <p:nvSpPr>
          <p:cNvPr id="3" name="Slide Number Placeholder 2">
            <a:extLst>
              <a:ext uri="{FF2B5EF4-FFF2-40B4-BE49-F238E27FC236}">
                <a16:creationId xmlns:a16="http://schemas.microsoft.com/office/drawing/2014/main" id="{6B5E07B7-796C-9F6E-1638-60DF1FE6DE07}"/>
              </a:ext>
            </a:extLst>
          </p:cNvPr>
          <p:cNvSpPr>
            <a:spLocks noGrp="1"/>
          </p:cNvSpPr>
          <p:nvPr>
            <p:ph type="sldNum" sz="quarter" idx="16"/>
          </p:nvPr>
        </p:nvSpPr>
        <p:spPr/>
        <p:txBody>
          <a:bodyPr/>
          <a:lstStyle/>
          <a:p>
            <a:pPr algn="r">
              <a:defRPr/>
            </a:pPr>
            <a:r>
              <a:rPr lang="de-DE"/>
              <a:t>Page </a:t>
            </a:r>
            <a:fld id="{EBC07571-3134-BB4B-B83F-1A9FE18D34F3}" type="slidenum">
              <a:rPr lang="de-DE" smtClean="0"/>
              <a:pPr algn="r">
                <a:defRPr/>
              </a:pPr>
              <a:t>27</a:t>
            </a:fld>
            <a:endParaRPr lang="de-DE" dirty="0"/>
          </a:p>
        </p:txBody>
      </p:sp>
      <p:sp>
        <p:nvSpPr>
          <p:cNvPr id="5" name="Rectangle 4">
            <a:extLst>
              <a:ext uri="{FF2B5EF4-FFF2-40B4-BE49-F238E27FC236}">
                <a16:creationId xmlns:a16="http://schemas.microsoft.com/office/drawing/2014/main" id="{AB5BF277-5445-891F-7115-D62E46932CE2}"/>
              </a:ext>
            </a:extLst>
          </p:cNvPr>
          <p:cNvSpPr/>
          <p:nvPr/>
        </p:nvSpPr>
        <p:spPr bwMode="auto">
          <a:xfrm>
            <a:off x="1167183" y="1419623"/>
            <a:ext cx="1440160" cy="381375"/>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Plan</a:t>
            </a:r>
          </a:p>
        </p:txBody>
      </p:sp>
      <p:sp>
        <p:nvSpPr>
          <p:cNvPr id="6" name="Rectangle 5">
            <a:extLst>
              <a:ext uri="{FF2B5EF4-FFF2-40B4-BE49-F238E27FC236}">
                <a16:creationId xmlns:a16="http://schemas.microsoft.com/office/drawing/2014/main" id="{52459B8E-C3FF-9E18-C1D4-4AC3BA915F66}"/>
              </a:ext>
            </a:extLst>
          </p:cNvPr>
          <p:cNvSpPr/>
          <p:nvPr/>
        </p:nvSpPr>
        <p:spPr bwMode="auto">
          <a:xfrm>
            <a:off x="1167183" y="1923679"/>
            <a:ext cx="1440160" cy="381375"/>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Sample Prep</a:t>
            </a:r>
          </a:p>
        </p:txBody>
      </p:sp>
      <p:sp>
        <p:nvSpPr>
          <p:cNvPr id="7" name="Rectangle 6">
            <a:extLst>
              <a:ext uri="{FF2B5EF4-FFF2-40B4-BE49-F238E27FC236}">
                <a16:creationId xmlns:a16="http://schemas.microsoft.com/office/drawing/2014/main" id="{B5C3D487-6A5B-B088-399D-8B755E88E6D5}"/>
              </a:ext>
            </a:extLst>
          </p:cNvPr>
          <p:cNvSpPr/>
          <p:nvPr/>
        </p:nvSpPr>
        <p:spPr bwMode="auto">
          <a:xfrm>
            <a:off x="1167183" y="2427735"/>
            <a:ext cx="1440160" cy="38137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Collect Data</a:t>
            </a:r>
          </a:p>
        </p:txBody>
      </p:sp>
      <p:sp>
        <p:nvSpPr>
          <p:cNvPr id="8" name="Rectangle 7">
            <a:extLst>
              <a:ext uri="{FF2B5EF4-FFF2-40B4-BE49-F238E27FC236}">
                <a16:creationId xmlns:a16="http://schemas.microsoft.com/office/drawing/2014/main" id="{5E78BE4B-3DB1-9409-1565-43027ED53DF2}"/>
              </a:ext>
            </a:extLst>
          </p:cNvPr>
          <p:cNvSpPr/>
          <p:nvPr/>
        </p:nvSpPr>
        <p:spPr bwMode="auto">
          <a:xfrm>
            <a:off x="1167183" y="2931791"/>
            <a:ext cx="1440160" cy="381375"/>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Process</a:t>
            </a:r>
          </a:p>
        </p:txBody>
      </p:sp>
      <p:sp>
        <p:nvSpPr>
          <p:cNvPr id="9" name="Rectangle 8">
            <a:extLst>
              <a:ext uri="{FF2B5EF4-FFF2-40B4-BE49-F238E27FC236}">
                <a16:creationId xmlns:a16="http://schemas.microsoft.com/office/drawing/2014/main" id="{21D44F88-AA4B-6199-9F63-D8BBA7992536}"/>
              </a:ext>
            </a:extLst>
          </p:cNvPr>
          <p:cNvSpPr/>
          <p:nvPr/>
        </p:nvSpPr>
        <p:spPr bwMode="auto">
          <a:xfrm>
            <a:off x="1167183" y="3435847"/>
            <a:ext cx="1440160" cy="381375"/>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Preserve</a:t>
            </a:r>
          </a:p>
        </p:txBody>
      </p:sp>
      <p:sp>
        <p:nvSpPr>
          <p:cNvPr id="10" name="Rectangle 9">
            <a:extLst>
              <a:ext uri="{FF2B5EF4-FFF2-40B4-BE49-F238E27FC236}">
                <a16:creationId xmlns:a16="http://schemas.microsoft.com/office/drawing/2014/main" id="{943A1A14-3D16-5757-78C7-BE97AD43403A}"/>
              </a:ext>
            </a:extLst>
          </p:cNvPr>
          <p:cNvSpPr/>
          <p:nvPr/>
        </p:nvSpPr>
        <p:spPr bwMode="auto">
          <a:xfrm>
            <a:off x="1167183" y="3939903"/>
            <a:ext cx="1440160" cy="381375"/>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Publish</a:t>
            </a:r>
          </a:p>
        </p:txBody>
      </p:sp>
      <p:sp>
        <p:nvSpPr>
          <p:cNvPr id="11" name="Rectangle 10">
            <a:extLst>
              <a:ext uri="{FF2B5EF4-FFF2-40B4-BE49-F238E27FC236}">
                <a16:creationId xmlns:a16="http://schemas.microsoft.com/office/drawing/2014/main" id="{25DE4FB7-9979-D17B-6E38-B6099249318A}"/>
              </a:ext>
            </a:extLst>
          </p:cNvPr>
          <p:cNvSpPr/>
          <p:nvPr/>
        </p:nvSpPr>
        <p:spPr bwMode="auto">
          <a:xfrm>
            <a:off x="1167183" y="4443959"/>
            <a:ext cx="1440160" cy="381375"/>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Reuse</a:t>
            </a:r>
          </a:p>
        </p:txBody>
      </p:sp>
      <p:cxnSp>
        <p:nvCxnSpPr>
          <p:cNvPr id="12" name="Straight Arrow Connector 11">
            <a:extLst>
              <a:ext uri="{FF2B5EF4-FFF2-40B4-BE49-F238E27FC236}">
                <a16:creationId xmlns:a16="http://schemas.microsoft.com/office/drawing/2014/main" id="{2408D9D2-DF0D-B176-9301-132A3709320D}"/>
              </a:ext>
            </a:extLst>
          </p:cNvPr>
          <p:cNvCxnSpPr>
            <a:stCxn id="5" idx="2"/>
            <a:endCxn id="6" idx="0"/>
          </p:cNvCxnSpPr>
          <p:nvPr/>
        </p:nvCxnSpPr>
        <p:spPr bwMode="auto">
          <a:xfrm>
            <a:off x="1887263" y="1800998"/>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EBF8E294-73AA-2FE8-578E-4E1416CE1C35}"/>
              </a:ext>
            </a:extLst>
          </p:cNvPr>
          <p:cNvCxnSpPr>
            <a:cxnSpLocks/>
            <a:stCxn id="6" idx="2"/>
            <a:endCxn id="7" idx="0"/>
          </p:cNvCxnSpPr>
          <p:nvPr/>
        </p:nvCxnSpPr>
        <p:spPr bwMode="auto">
          <a:xfrm>
            <a:off x="1887263" y="2305054"/>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1F85EF86-5EB9-62C3-8A33-13A669D6DE05}"/>
              </a:ext>
            </a:extLst>
          </p:cNvPr>
          <p:cNvCxnSpPr>
            <a:cxnSpLocks/>
            <a:stCxn id="7" idx="2"/>
            <a:endCxn id="8" idx="0"/>
          </p:cNvCxnSpPr>
          <p:nvPr/>
        </p:nvCxnSpPr>
        <p:spPr bwMode="auto">
          <a:xfrm>
            <a:off x="1887263" y="2809110"/>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3632917C-28A6-78C6-1411-3178430F6056}"/>
              </a:ext>
            </a:extLst>
          </p:cNvPr>
          <p:cNvCxnSpPr>
            <a:cxnSpLocks/>
            <a:stCxn id="8" idx="2"/>
            <a:endCxn id="9" idx="0"/>
          </p:cNvCxnSpPr>
          <p:nvPr/>
        </p:nvCxnSpPr>
        <p:spPr bwMode="auto">
          <a:xfrm>
            <a:off x="1887263" y="3313166"/>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7D2C7914-FC2F-7A22-BE7D-D9CD0F7F6407}"/>
              </a:ext>
            </a:extLst>
          </p:cNvPr>
          <p:cNvCxnSpPr>
            <a:cxnSpLocks/>
            <a:stCxn id="9" idx="2"/>
            <a:endCxn id="10" idx="0"/>
          </p:cNvCxnSpPr>
          <p:nvPr/>
        </p:nvCxnSpPr>
        <p:spPr bwMode="auto">
          <a:xfrm>
            <a:off x="1887263" y="3817222"/>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27DFAB0A-F6B4-7F02-B786-A39C51C9DF16}"/>
              </a:ext>
            </a:extLst>
          </p:cNvPr>
          <p:cNvCxnSpPr>
            <a:cxnSpLocks/>
            <a:stCxn id="10" idx="2"/>
            <a:endCxn id="11" idx="0"/>
          </p:cNvCxnSpPr>
          <p:nvPr/>
        </p:nvCxnSpPr>
        <p:spPr bwMode="auto">
          <a:xfrm>
            <a:off x="1887263" y="4321278"/>
            <a:ext cx="0" cy="122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Elbow Connector 17">
            <a:extLst>
              <a:ext uri="{FF2B5EF4-FFF2-40B4-BE49-F238E27FC236}">
                <a16:creationId xmlns:a16="http://schemas.microsoft.com/office/drawing/2014/main" id="{B790E978-FF7E-C434-AB20-FE5ABA08DD36}"/>
              </a:ext>
            </a:extLst>
          </p:cNvPr>
          <p:cNvCxnSpPr>
            <a:stCxn id="11" idx="1"/>
            <a:endCxn id="5" idx="1"/>
          </p:cNvCxnSpPr>
          <p:nvPr/>
        </p:nvCxnSpPr>
        <p:spPr bwMode="auto">
          <a:xfrm rot="10800000">
            <a:off x="1167183" y="1610311"/>
            <a:ext cx="12700" cy="3024336"/>
          </a:xfrm>
          <a:prstGeom prst="bentConnector3">
            <a:avLst>
              <a:gd name="adj1" fmla="val 1800000"/>
            </a:avLst>
          </a:prstGeom>
          <a:solidFill>
            <a:schemeClr val="accent1"/>
          </a:solidFill>
          <a:ln w="9525" cap="flat" cmpd="sng" algn="ctr">
            <a:solidFill>
              <a:schemeClr val="tx1"/>
            </a:solidFill>
            <a:prstDash val="solid"/>
            <a:round/>
            <a:headEnd type="none" w="med" len="med"/>
            <a:tailEnd type="triangle"/>
          </a:ln>
          <a:effectLst/>
        </p:spPr>
      </p:cxnSp>
      <p:sp>
        <p:nvSpPr>
          <p:cNvPr id="21" name="Rectangle 20">
            <a:extLst>
              <a:ext uri="{FF2B5EF4-FFF2-40B4-BE49-F238E27FC236}">
                <a16:creationId xmlns:a16="http://schemas.microsoft.com/office/drawing/2014/main" id="{063395DE-E310-CAE3-7238-17A75A3E1264}"/>
              </a:ext>
            </a:extLst>
          </p:cNvPr>
          <p:cNvSpPr/>
          <p:nvPr/>
        </p:nvSpPr>
        <p:spPr bwMode="auto">
          <a:xfrm>
            <a:off x="2848828" y="1923678"/>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Metadata about sample &amp; methods</a:t>
            </a:r>
          </a:p>
        </p:txBody>
      </p:sp>
      <p:sp>
        <p:nvSpPr>
          <p:cNvPr id="22" name="Rectangle 21">
            <a:extLst>
              <a:ext uri="{FF2B5EF4-FFF2-40B4-BE49-F238E27FC236}">
                <a16:creationId xmlns:a16="http://schemas.microsoft.com/office/drawing/2014/main" id="{BE773C74-1896-C70F-5711-AC11AB3B1248}"/>
              </a:ext>
            </a:extLst>
          </p:cNvPr>
          <p:cNvSpPr/>
          <p:nvPr/>
        </p:nvSpPr>
        <p:spPr bwMode="auto">
          <a:xfrm>
            <a:off x="2848828" y="2427734"/>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Microscope metadata &amp; images</a:t>
            </a:r>
          </a:p>
        </p:txBody>
      </p:sp>
      <p:sp>
        <p:nvSpPr>
          <p:cNvPr id="23" name="Rectangle 22">
            <a:extLst>
              <a:ext uri="{FF2B5EF4-FFF2-40B4-BE49-F238E27FC236}">
                <a16:creationId xmlns:a16="http://schemas.microsoft.com/office/drawing/2014/main" id="{ED4B71BF-6106-8F06-8D94-8DBA5E66310C}"/>
              </a:ext>
            </a:extLst>
          </p:cNvPr>
          <p:cNvSpPr/>
          <p:nvPr/>
        </p:nvSpPr>
        <p:spPr bwMode="auto">
          <a:xfrm>
            <a:off x="2848828" y="2931790"/>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Derived data (maps, models, project directories, workflows)</a:t>
            </a:r>
          </a:p>
        </p:txBody>
      </p:sp>
      <p:sp>
        <p:nvSpPr>
          <p:cNvPr id="25" name="Rectangle 24">
            <a:extLst>
              <a:ext uri="{FF2B5EF4-FFF2-40B4-BE49-F238E27FC236}">
                <a16:creationId xmlns:a16="http://schemas.microsoft.com/office/drawing/2014/main" id="{825058F2-A1FC-00D2-CDAD-63BF6C32036B}"/>
              </a:ext>
            </a:extLst>
          </p:cNvPr>
          <p:cNvSpPr/>
          <p:nvPr/>
        </p:nvSpPr>
        <p:spPr bwMode="auto">
          <a:xfrm>
            <a:off x="2848828" y="3939902"/>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200" dirty="0">
                <a:latin typeface="+mn-lt"/>
              </a:rPr>
              <a:t>Methods text, tables &amp; figures</a:t>
            </a:r>
            <a:endParaRPr kumimoji="0" lang="en-US" sz="1200" b="0" i="0" u="none" strike="noStrike" cap="none" normalizeH="0" baseline="0" dirty="0">
              <a:ln>
                <a:noFill/>
              </a:ln>
              <a:solidFill>
                <a:schemeClr val="tx1"/>
              </a:solidFill>
              <a:effectLst/>
              <a:latin typeface="+mn-lt"/>
            </a:endParaRPr>
          </a:p>
        </p:txBody>
      </p:sp>
      <p:sp>
        <p:nvSpPr>
          <p:cNvPr id="26" name="Rectangle 25">
            <a:extLst>
              <a:ext uri="{FF2B5EF4-FFF2-40B4-BE49-F238E27FC236}">
                <a16:creationId xmlns:a16="http://schemas.microsoft.com/office/drawing/2014/main" id="{8A61D261-4F19-6702-8FEB-5F241F875D04}"/>
              </a:ext>
            </a:extLst>
          </p:cNvPr>
          <p:cNvSpPr/>
          <p:nvPr/>
        </p:nvSpPr>
        <p:spPr bwMode="auto">
          <a:xfrm>
            <a:off x="2848828" y="4443958"/>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DOI</a:t>
            </a:r>
          </a:p>
        </p:txBody>
      </p:sp>
      <p:sp>
        <p:nvSpPr>
          <p:cNvPr id="27" name="Rectangle 26">
            <a:extLst>
              <a:ext uri="{FF2B5EF4-FFF2-40B4-BE49-F238E27FC236}">
                <a16:creationId xmlns:a16="http://schemas.microsoft.com/office/drawing/2014/main" id="{04459CA6-E369-B3C7-CF8A-1E88F90122A1}"/>
              </a:ext>
            </a:extLst>
          </p:cNvPr>
          <p:cNvSpPr/>
          <p:nvPr/>
        </p:nvSpPr>
        <p:spPr bwMode="auto">
          <a:xfrm>
            <a:off x="2850943" y="915566"/>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rPr>
              <a:t>Data Generated</a:t>
            </a:r>
          </a:p>
        </p:txBody>
      </p:sp>
      <p:sp>
        <p:nvSpPr>
          <p:cNvPr id="30" name="Rectangle 29">
            <a:extLst>
              <a:ext uri="{FF2B5EF4-FFF2-40B4-BE49-F238E27FC236}">
                <a16:creationId xmlns:a16="http://schemas.microsoft.com/office/drawing/2014/main" id="{2011EFFB-A22B-74FB-A081-D61012878B63}"/>
              </a:ext>
            </a:extLst>
          </p:cNvPr>
          <p:cNvSpPr/>
          <p:nvPr/>
        </p:nvSpPr>
        <p:spPr bwMode="auto">
          <a:xfrm>
            <a:off x="5225089" y="2427734"/>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Automatically deposited to </a:t>
            </a:r>
            <a:r>
              <a:rPr kumimoji="0" lang="en-US" sz="1200" b="0" i="0" u="none" strike="noStrike" cap="none" normalizeH="0" baseline="0" dirty="0" err="1">
                <a:ln>
                  <a:noFill/>
                </a:ln>
                <a:solidFill>
                  <a:schemeClr val="tx1"/>
                </a:solidFill>
                <a:effectLst/>
                <a:latin typeface="+mn-lt"/>
              </a:rPr>
              <a:t>SciCat</a:t>
            </a:r>
            <a:endParaRPr kumimoji="0" lang="en-US" sz="1200" b="0" i="0" u="none" strike="noStrike" cap="none" normalizeH="0" baseline="0" dirty="0">
              <a:ln>
                <a:noFill/>
              </a:ln>
              <a:solidFill>
                <a:schemeClr val="tx1"/>
              </a:solidFill>
              <a:effectLst/>
              <a:latin typeface="+mn-lt"/>
            </a:endParaRPr>
          </a:p>
        </p:txBody>
      </p:sp>
      <p:sp>
        <p:nvSpPr>
          <p:cNvPr id="31" name="Rectangle 30">
            <a:extLst>
              <a:ext uri="{FF2B5EF4-FFF2-40B4-BE49-F238E27FC236}">
                <a16:creationId xmlns:a16="http://schemas.microsoft.com/office/drawing/2014/main" id="{C70CBFC8-6449-99A9-6B10-8685D117D5E0}"/>
              </a:ext>
            </a:extLst>
          </p:cNvPr>
          <p:cNvSpPr/>
          <p:nvPr/>
        </p:nvSpPr>
        <p:spPr bwMode="auto">
          <a:xfrm>
            <a:off x="5225089" y="2931790"/>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200" dirty="0">
                <a:latin typeface="+mn-lt"/>
              </a:rPr>
              <a:t>(Out of scope; manual deposition to </a:t>
            </a:r>
            <a:r>
              <a:rPr lang="en-US" sz="1200" dirty="0" err="1">
                <a:latin typeface="+mn-lt"/>
              </a:rPr>
              <a:t>SciCat</a:t>
            </a:r>
            <a:r>
              <a:rPr lang="en-US" sz="1200" dirty="0">
                <a:latin typeface="+mn-lt"/>
              </a:rPr>
              <a:t>)</a:t>
            </a:r>
            <a:endParaRPr kumimoji="0" lang="en-US" sz="1200" b="0" i="0" u="none" strike="noStrike" cap="none" normalizeH="0" baseline="0" dirty="0">
              <a:ln>
                <a:noFill/>
              </a:ln>
              <a:solidFill>
                <a:schemeClr val="tx1"/>
              </a:solidFill>
              <a:effectLst/>
              <a:latin typeface="+mn-lt"/>
            </a:endParaRPr>
          </a:p>
        </p:txBody>
      </p:sp>
      <p:sp>
        <p:nvSpPr>
          <p:cNvPr id="32" name="Rectangle 31">
            <a:extLst>
              <a:ext uri="{FF2B5EF4-FFF2-40B4-BE49-F238E27FC236}">
                <a16:creationId xmlns:a16="http://schemas.microsoft.com/office/drawing/2014/main" id="{4A964CF0-06FE-606D-CE09-B6A89E0F5896}"/>
              </a:ext>
            </a:extLst>
          </p:cNvPr>
          <p:cNvSpPr/>
          <p:nvPr/>
        </p:nvSpPr>
        <p:spPr bwMode="auto">
          <a:xfrm>
            <a:off x="5225089" y="3435846"/>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Prepare PDB/EMDB/EMPIAR from </a:t>
            </a:r>
            <a:r>
              <a:rPr kumimoji="0" lang="en-US" sz="1200" b="0" i="0" u="none" strike="noStrike" cap="none" normalizeH="0" baseline="0" dirty="0" err="1">
                <a:ln>
                  <a:noFill/>
                </a:ln>
                <a:solidFill>
                  <a:schemeClr val="tx1"/>
                </a:solidFill>
                <a:effectLst/>
                <a:latin typeface="+mn-lt"/>
              </a:rPr>
              <a:t>SciCat</a:t>
            </a:r>
            <a:r>
              <a:rPr kumimoji="0" lang="en-US" sz="1200" b="0" i="0" u="none" strike="noStrike" cap="none" normalizeH="0" baseline="0" dirty="0">
                <a:ln>
                  <a:noFill/>
                </a:ln>
                <a:solidFill>
                  <a:schemeClr val="tx1"/>
                </a:solidFill>
                <a:effectLst/>
                <a:latin typeface="+mn-lt"/>
              </a:rPr>
              <a:t> metadata</a:t>
            </a:r>
          </a:p>
        </p:txBody>
      </p:sp>
      <p:sp>
        <p:nvSpPr>
          <p:cNvPr id="33" name="Rectangle 32">
            <a:extLst>
              <a:ext uri="{FF2B5EF4-FFF2-40B4-BE49-F238E27FC236}">
                <a16:creationId xmlns:a16="http://schemas.microsoft.com/office/drawing/2014/main" id="{45B5D51D-905C-1F03-B916-991C4365EE29}"/>
              </a:ext>
            </a:extLst>
          </p:cNvPr>
          <p:cNvSpPr/>
          <p:nvPr/>
        </p:nvSpPr>
        <p:spPr bwMode="auto">
          <a:xfrm>
            <a:off x="5225089" y="3939902"/>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Generate reports from metadata</a:t>
            </a:r>
          </a:p>
        </p:txBody>
      </p:sp>
      <p:sp>
        <p:nvSpPr>
          <p:cNvPr id="34" name="Rectangle 33">
            <a:extLst>
              <a:ext uri="{FF2B5EF4-FFF2-40B4-BE49-F238E27FC236}">
                <a16:creationId xmlns:a16="http://schemas.microsoft.com/office/drawing/2014/main" id="{1167BB40-50DA-0280-CBDB-1638FC434811}"/>
              </a:ext>
            </a:extLst>
          </p:cNvPr>
          <p:cNvSpPr/>
          <p:nvPr/>
        </p:nvSpPr>
        <p:spPr bwMode="auto">
          <a:xfrm>
            <a:off x="5225089" y="4443958"/>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Public DOI from </a:t>
            </a:r>
            <a:r>
              <a:rPr kumimoji="0" lang="en-US" sz="1200" b="0" i="0" u="none" strike="noStrike" cap="none" normalizeH="0" baseline="0" dirty="0" err="1">
                <a:ln>
                  <a:noFill/>
                </a:ln>
                <a:solidFill>
                  <a:schemeClr val="tx1"/>
                </a:solidFill>
                <a:effectLst/>
                <a:latin typeface="+mn-lt"/>
              </a:rPr>
              <a:t>Scicat</a:t>
            </a:r>
            <a:r>
              <a:rPr kumimoji="0" lang="en-US" sz="1200" b="0" i="0" u="none" strike="noStrike" cap="none" normalizeH="0" baseline="0" dirty="0">
                <a:ln>
                  <a:noFill/>
                </a:ln>
                <a:solidFill>
                  <a:schemeClr val="tx1"/>
                </a:solidFill>
                <a:effectLst/>
                <a:latin typeface="+mn-lt"/>
              </a:rPr>
              <a:t> &amp; linked to PDB/EMDB/EMPIAR</a:t>
            </a:r>
          </a:p>
        </p:txBody>
      </p:sp>
      <p:sp>
        <p:nvSpPr>
          <p:cNvPr id="35" name="TextBox 34">
            <a:extLst>
              <a:ext uri="{FF2B5EF4-FFF2-40B4-BE49-F238E27FC236}">
                <a16:creationId xmlns:a16="http://schemas.microsoft.com/office/drawing/2014/main" id="{B06F8422-1916-A9CE-603A-D470BEA2975F}"/>
              </a:ext>
            </a:extLst>
          </p:cNvPr>
          <p:cNvSpPr txBox="1"/>
          <p:nvPr/>
        </p:nvSpPr>
        <p:spPr>
          <a:xfrm>
            <a:off x="6010167" y="3599032"/>
            <a:ext cx="0" cy="0"/>
          </a:xfrm>
          <a:prstGeom prst="rect">
            <a:avLst/>
          </a:prstGeom>
          <a:noFill/>
        </p:spPr>
        <p:txBody>
          <a:bodyPr wrap="none" lIns="0" tIns="0" rIns="0" bIns="0" rtlCol="0">
            <a:noAutofit/>
          </a:bodyPr>
          <a:lstStyle/>
          <a:p>
            <a:pPr eaLnBrk="1" hangingPunct="1">
              <a:lnSpc>
                <a:spcPct val="110000"/>
              </a:lnSpc>
              <a:spcBef>
                <a:spcPct val="0"/>
              </a:spcBef>
              <a:buClr>
                <a:srgbClr val="000000"/>
              </a:buClr>
            </a:pPr>
            <a:endParaRPr lang="en-US" sz="1800" dirty="0" err="1">
              <a:solidFill>
                <a:srgbClr val="000000"/>
              </a:solidFill>
              <a:latin typeface="Calibri"/>
            </a:endParaRPr>
          </a:p>
        </p:txBody>
      </p:sp>
      <p:sp>
        <p:nvSpPr>
          <p:cNvPr id="36" name="Rectangle 35">
            <a:extLst>
              <a:ext uri="{FF2B5EF4-FFF2-40B4-BE49-F238E27FC236}">
                <a16:creationId xmlns:a16="http://schemas.microsoft.com/office/drawing/2014/main" id="{02460A18-2A08-3F68-E0AF-F3E44F5C6792}"/>
              </a:ext>
            </a:extLst>
          </p:cNvPr>
          <p:cNvSpPr/>
          <p:nvPr/>
        </p:nvSpPr>
        <p:spPr bwMode="auto">
          <a:xfrm>
            <a:off x="5232079" y="915565"/>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mn-lt"/>
              </a:rPr>
              <a:t>OpenEM</a:t>
            </a:r>
            <a:r>
              <a:rPr kumimoji="0" lang="en-US" sz="1200" b="1" i="0" u="none" strike="noStrike" cap="none" normalizeH="0" baseline="0" dirty="0">
                <a:ln>
                  <a:noFill/>
                </a:ln>
                <a:solidFill>
                  <a:schemeClr val="tx1"/>
                </a:solidFill>
                <a:effectLst/>
                <a:latin typeface="+mn-lt"/>
              </a:rPr>
              <a:t> grant</a:t>
            </a:r>
          </a:p>
        </p:txBody>
      </p:sp>
      <p:sp>
        <p:nvSpPr>
          <p:cNvPr id="40" name="Rectangle 39">
            <a:extLst>
              <a:ext uri="{FF2B5EF4-FFF2-40B4-BE49-F238E27FC236}">
                <a16:creationId xmlns:a16="http://schemas.microsoft.com/office/drawing/2014/main" id="{F2322CFD-94AF-AE30-B0C0-7E5B36FF144B}"/>
              </a:ext>
            </a:extLst>
          </p:cNvPr>
          <p:cNvSpPr/>
          <p:nvPr/>
        </p:nvSpPr>
        <p:spPr bwMode="auto">
          <a:xfrm>
            <a:off x="5225089" y="1923678"/>
            <a:ext cx="2376261" cy="381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Manual collection (optional?)</a:t>
            </a:r>
          </a:p>
        </p:txBody>
      </p:sp>
    </p:spTree>
    <p:extLst>
      <p:ext uri="{BB962C8B-B14F-4D97-AF65-F5344CB8AC3E}">
        <p14:creationId xmlns:p14="http://schemas.microsoft.com/office/powerpoint/2010/main" val="111143800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1CB0C5-8047-B071-488D-799754007BD7}"/>
              </a:ext>
            </a:extLst>
          </p:cNvPr>
          <p:cNvSpPr>
            <a:spLocks noGrp="1"/>
          </p:cNvSpPr>
          <p:nvPr>
            <p:ph sz="quarter" idx="13"/>
          </p:nvPr>
        </p:nvSpPr>
        <p:spPr/>
        <p:txBody>
          <a:bodyPr/>
          <a:lstStyle/>
          <a:p>
            <a:r>
              <a:rPr lang="en-GB" dirty="0">
                <a:hlinkClick r:id="rId2"/>
              </a:rPr>
              <a:t>https://www.psi.ch/en/useroffice/psi-data-policy</a:t>
            </a:r>
            <a:endParaRPr lang="en-CH" dirty="0"/>
          </a:p>
          <a:p>
            <a:r>
              <a:rPr lang="en-GB" dirty="0">
                <a:hlinkClick r:id="rId3"/>
              </a:rPr>
              <a:t>https://www.psi.ch/en/science/psi-data-policy</a:t>
            </a:r>
            <a:endParaRPr lang="en-GB" dirty="0">
              <a:hlinkClick r:id="rId4"/>
            </a:endParaRPr>
          </a:p>
          <a:p>
            <a:r>
              <a:rPr lang="en-GB" dirty="0">
                <a:hlinkClick r:id="rId4"/>
              </a:rPr>
              <a:t>www.re3data.org</a:t>
            </a:r>
            <a:endParaRPr lang="en-GB" dirty="0"/>
          </a:p>
          <a:p>
            <a:r>
              <a:rPr lang="en-GB" dirty="0"/>
              <a:t>Lib4RI class “Searching &amp; Managing Scientific Information” (with slides) </a:t>
            </a:r>
            <a:r>
              <a:rPr lang="en-GB" dirty="0">
                <a:hlinkClick r:id="rId5"/>
              </a:rPr>
              <a:t>https://www.lib4ri.ch/searching-managing-scientific-information#Module-7-Research-Data-Management-The-Basic</a:t>
            </a:r>
            <a:endParaRPr lang="en-GB" dirty="0"/>
          </a:p>
          <a:p>
            <a:pPr marL="0" indent="0">
              <a:buNone/>
            </a:pPr>
            <a:r>
              <a:rPr lang="en-GB" dirty="0"/>
              <a:t> </a:t>
            </a:r>
            <a:endParaRPr lang="en-US" dirty="0"/>
          </a:p>
        </p:txBody>
      </p:sp>
      <p:sp>
        <p:nvSpPr>
          <p:cNvPr id="3" name="Title 2">
            <a:extLst>
              <a:ext uri="{FF2B5EF4-FFF2-40B4-BE49-F238E27FC236}">
                <a16:creationId xmlns:a16="http://schemas.microsoft.com/office/drawing/2014/main" id="{2D210D96-2FF5-5DC6-3656-E75B859418C6}"/>
              </a:ext>
            </a:extLst>
          </p:cNvPr>
          <p:cNvSpPr>
            <a:spLocks noGrp="1"/>
          </p:cNvSpPr>
          <p:nvPr>
            <p:ph type="title"/>
          </p:nvPr>
        </p:nvSpPr>
        <p:spPr/>
        <p:txBody>
          <a:bodyPr/>
          <a:lstStyle/>
          <a:p>
            <a:r>
              <a:rPr lang="en-US" dirty="0"/>
              <a:t>Resources</a:t>
            </a:r>
          </a:p>
        </p:txBody>
      </p:sp>
      <p:sp>
        <p:nvSpPr>
          <p:cNvPr id="4" name="Slide Number Placeholder 3">
            <a:extLst>
              <a:ext uri="{FF2B5EF4-FFF2-40B4-BE49-F238E27FC236}">
                <a16:creationId xmlns:a16="http://schemas.microsoft.com/office/drawing/2014/main" id="{C86107A3-3874-8569-3A0D-4CA0603DB3FB}"/>
              </a:ext>
            </a:extLst>
          </p:cNvPr>
          <p:cNvSpPr>
            <a:spLocks noGrp="1"/>
          </p:cNvSpPr>
          <p:nvPr>
            <p:ph type="sldNum" sz="quarter" idx="16"/>
          </p:nvPr>
        </p:nvSpPr>
        <p:spPr/>
        <p:txBody>
          <a:bodyPr/>
          <a:lstStyle/>
          <a:p>
            <a:pPr algn="r">
              <a:defRPr/>
            </a:pPr>
            <a:r>
              <a:rPr lang="de-DE"/>
              <a:t>Page </a:t>
            </a:r>
            <a:fld id="{EBC07571-3134-BB4B-B83F-1A9FE18D34F3}" type="slidenum">
              <a:rPr lang="de-DE" smtClean="0"/>
              <a:pPr algn="r">
                <a:defRPr/>
              </a:pPr>
              <a:t>28</a:t>
            </a:fld>
            <a:endParaRPr lang="de-DE" dirty="0"/>
          </a:p>
        </p:txBody>
      </p:sp>
    </p:spTree>
    <p:extLst>
      <p:ext uri="{BB962C8B-B14F-4D97-AF65-F5344CB8AC3E}">
        <p14:creationId xmlns:p14="http://schemas.microsoft.com/office/powerpoint/2010/main" val="177591802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36BBDC-8AE2-242D-9A15-B8CA78E7DFCA}"/>
              </a:ext>
            </a:extLst>
          </p:cNvPr>
          <p:cNvSpPr>
            <a:spLocks noGrp="1"/>
          </p:cNvSpPr>
          <p:nvPr>
            <p:ph type="title"/>
          </p:nvPr>
        </p:nvSpPr>
        <p:spPr/>
        <p:txBody>
          <a:bodyPr/>
          <a:lstStyle/>
          <a:p>
            <a:r>
              <a:rPr lang="en-US" dirty="0"/>
              <a:t>License</a:t>
            </a:r>
          </a:p>
        </p:txBody>
      </p:sp>
      <p:sp>
        <p:nvSpPr>
          <p:cNvPr id="4" name="Slide Number Placeholder 3">
            <a:extLst>
              <a:ext uri="{FF2B5EF4-FFF2-40B4-BE49-F238E27FC236}">
                <a16:creationId xmlns:a16="http://schemas.microsoft.com/office/drawing/2014/main" id="{BC47FEC4-3A4F-B131-A3BD-D2DEE604CC99}"/>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29</a:t>
            </a:fld>
            <a:endParaRPr lang="de-DE" dirty="0"/>
          </a:p>
        </p:txBody>
      </p:sp>
      <p:pic>
        <p:nvPicPr>
          <p:cNvPr id="6146" name="Picture 2">
            <a:extLst>
              <a:ext uri="{FF2B5EF4-FFF2-40B4-BE49-F238E27FC236}">
                <a16:creationId xmlns:a16="http://schemas.microsoft.com/office/drawing/2014/main" id="{DCDCAF4A-7A5E-6DF5-1713-A4F575170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905" y="2340099"/>
            <a:ext cx="1324189" cy="46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81102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C3DE4D-4BAD-B3E8-AABB-E96EE1164A87}"/>
              </a:ext>
            </a:extLst>
          </p:cNvPr>
          <p:cNvSpPr>
            <a:spLocks noGrp="1"/>
          </p:cNvSpPr>
          <p:nvPr>
            <p:ph sz="quarter" idx="13"/>
          </p:nvPr>
        </p:nvSpPr>
        <p:spPr>
          <a:xfrm>
            <a:off x="1043000" y="3435846"/>
            <a:ext cx="7742237" cy="1080199"/>
          </a:xfrm>
        </p:spPr>
        <p:txBody>
          <a:bodyPr/>
          <a:lstStyle/>
          <a:p>
            <a:r>
              <a:rPr lang="en-GB" dirty="0"/>
              <a:t>Wilkinson, M. D. </a:t>
            </a:r>
            <a:r>
              <a:rPr lang="en-GB" i="1" dirty="0"/>
              <a:t>et al.</a:t>
            </a:r>
            <a:r>
              <a:rPr lang="en-GB" dirty="0"/>
              <a:t> The FAIR Guiding Principles for scientific data management and stewardship. </a:t>
            </a:r>
            <a:r>
              <a:rPr lang="en-GB" i="1" dirty="0"/>
              <a:t>Sci. Data</a:t>
            </a:r>
            <a:r>
              <a:rPr lang="en-GB" dirty="0"/>
              <a:t> 3:160018 doi: </a:t>
            </a:r>
            <a:r>
              <a:rPr lang="en-GB" dirty="0">
                <a:hlinkClick r:id="rId3"/>
              </a:rPr>
              <a:t>10.1038/sdata.2016.18</a:t>
            </a:r>
            <a:r>
              <a:rPr lang="en-GB" dirty="0"/>
              <a:t> (2016).</a:t>
            </a:r>
          </a:p>
          <a:p>
            <a:r>
              <a:rPr lang="en-GB" i="1" dirty="0">
                <a:hlinkClick r:id="rId4"/>
              </a:rPr>
              <a:t>https://force11.org/info/the-fair-data-principles/</a:t>
            </a:r>
            <a:r>
              <a:rPr lang="en-GB" i="1" dirty="0"/>
              <a:t>	</a:t>
            </a:r>
          </a:p>
        </p:txBody>
      </p:sp>
      <p:sp>
        <p:nvSpPr>
          <p:cNvPr id="3" name="Title 2">
            <a:extLst>
              <a:ext uri="{FF2B5EF4-FFF2-40B4-BE49-F238E27FC236}">
                <a16:creationId xmlns:a16="http://schemas.microsoft.com/office/drawing/2014/main" id="{0729A2D8-C0BD-47B0-1D11-C244985641CD}"/>
              </a:ext>
            </a:extLst>
          </p:cNvPr>
          <p:cNvSpPr>
            <a:spLocks noGrp="1"/>
          </p:cNvSpPr>
          <p:nvPr>
            <p:ph type="title"/>
          </p:nvPr>
        </p:nvSpPr>
        <p:spPr/>
        <p:txBody>
          <a:bodyPr/>
          <a:lstStyle/>
          <a:p>
            <a:r>
              <a:rPr lang="en-CH"/>
              <a:t>FAIR data</a:t>
            </a:r>
          </a:p>
        </p:txBody>
      </p:sp>
      <p:sp>
        <p:nvSpPr>
          <p:cNvPr id="4" name="Slide Number Placeholder 3">
            <a:extLst>
              <a:ext uri="{FF2B5EF4-FFF2-40B4-BE49-F238E27FC236}">
                <a16:creationId xmlns:a16="http://schemas.microsoft.com/office/drawing/2014/main" id="{F094DE2F-9A5C-D204-38D0-B22B8D9107E3}"/>
              </a:ext>
            </a:extLst>
          </p:cNvPr>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3</a:t>
            </a:fld>
            <a:endParaRPr lang="de-DE" dirty="0"/>
          </a:p>
        </p:txBody>
      </p:sp>
      <p:pic>
        <p:nvPicPr>
          <p:cNvPr id="1026" name="Picture 2">
            <a:extLst>
              <a:ext uri="{FF2B5EF4-FFF2-40B4-BE49-F238E27FC236}">
                <a16:creationId xmlns:a16="http://schemas.microsoft.com/office/drawing/2014/main" id="{65303C8A-5ABE-E2AB-3C9A-6EEC75D845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2826" y="1203598"/>
            <a:ext cx="5418348" cy="184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00159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26E14B-8898-6489-5ACD-1CB5C241C2CD}"/>
              </a:ext>
            </a:extLst>
          </p:cNvPr>
          <p:cNvSpPr>
            <a:spLocks noGrp="1"/>
          </p:cNvSpPr>
          <p:nvPr>
            <p:ph sz="quarter" idx="13"/>
          </p:nvPr>
        </p:nvSpPr>
        <p:spPr/>
        <p:txBody>
          <a:bodyPr/>
          <a:lstStyle/>
          <a:p>
            <a:r>
              <a:rPr lang="en-GB" b="1" dirty="0"/>
              <a:t>Reproducibility</a:t>
            </a:r>
            <a:r>
              <a:rPr lang="en-GB" dirty="0"/>
              <a:t>. Check results &amp; apply new methods to old data</a:t>
            </a:r>
          </a:p>
          <a:p>
            <a:r>
              <a:rPr lang="en-GB" b="1" dirty="0"/>
              <a:t>Verifiability</a:t>
            </a:r>
            <a:r>
              <a:rPr lang="en-GB" dirty="0"/>
              <a:t>. Detect processing mistakes and protect against scientific fraud</a:t>
            </a:r>
          </a:p>
          <a:p>
            <a:r>
              <a:rPr lang="en-GB" b="1" dirty="0"/>
              <a:t>Education</a:t>
            </a:r>
            <a:r>
              <a:rPr lang="en-GB" dirty="0"/>
              <a:t>. Learn processing techniques by reproducing cutting-edge papers</a:t>
            </a:r>
          </a:p>
          <a:p>
            <a:r>
              <a:rPr lang="en-GB" b="1" dirty="0"/>
              <a:t>Method development</a:t>
            </a:r>
            <a:r>
              <a:rPr lang="en-GB" dirty="0"/>
              <a:t>. Datasets provide training data for future AI methods</a:t>
            </a:r>
          </a:p>
          <a:p>
            <a:r>
              <a:rPr lang="en-GB" b="1" dirty="0"/>
              <a:t>Interdisciplinary</a:t>
            </a:r>
            <a:r>
              <a:rPr lang="en-GB" dirty="0"/>
              <a:t>. Images may be relevant for questions beyond the original scope</a:t>
            </a:r>
          </a:p>
          <a:p>
            <a:r>
              <a:rPr lang="en-GB" b="1" dirty="0"/>
              <a:t>Policy</a:t>
            </a:r>
            <a:r>
              <a:rPr lang="en-GB" dirty="0"/>
              <a:t>. Required by PSI, funders, and publishers</a:t>
            </a:r>
          </a:p>
          <a:p>
            <a:endParaRPr lang="en-CH"/>
          </a:p>
        </p:txBody>
      </p:sp>
      <p:sp>
        <p:nvSpPr>
          <p:cNvPr id="3" name="Title 2">
            <a:extLst>
              <a:ext uri="{FF2B5EF4-FFF2-40B4-BE49-F238E27FC236}">
                <a16:creationId xmlns:a16="http://schemas.microsoft.com/office/drawing/2014/main" id="{7675CC48-432E-2F9B-9219-90C238C10139}"/>
              </a:ext>
            </a:extLst>
          </p:cNvPr>
          <p:cNvSpPr>
            <a:spLocks noGrp="1"/>
          </p:cNvSpPr>
          <p:nvPr>
            <p:ph type="title"/>
          </p:nvPr>
        </p:nvSpPr>
        <p:spPr/>
        <p:txBody>
          <a:bodyPr/>
          <a:lstStyle/>
          <a:p>
            <a:r>
              <a:rPr lang="en-CH"/>
              <a:t>Why Open Data?</a:t>
            </a:r>
          </a:p>
        </p:txBody>
      </p:sp>
      <p:sp>
        <p:nvSpPr>
          <p:cNvPr id="4" name="Slide Number Placeholder 3">
            <a:extLst>
              <a:ext uri="{FF2B5EF4-FFF2-40B4-BE49-F238E27FC236}">
                <a16:creationId xmlns:a16="http://schemas.microsoft.com/office/drawing/2014/main" id="{353FE3D7-31B1-7814-EC4E-7241BDC64327}"/>
              </a:ext>
            </a:extLst>
          </p:cNvPr>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4</a:t>
            </a:fld>
            <a:endParaRPr lang="de-DE" dirty="0"/>
          </a:p>
        </p:txBody>
      </p:sp>
    </p:spTree>
    <p:extLst>
      <p:ext uri="{BB962C8B-B14F-4D97-AF65-F5344CB8AC3E}">
        <p14:creationId xmlns:p14="http://schemas.microsoft.com/office/powerpoint/2010/main" val="132672962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9B17C8-92B4-AD22-2AE1-603F5C73A8C8}"/>
              </a:ext>
            </a:extLst>
          </p:cNvPr>
          <p:cNvSpPr>
            <a:spLocks noGrp="1"/>
          </p:cNvSpPr>
          <p:nvPr>
            <p:ph sz="quarter" idx="13"/>
          </p:nvPr>
        </p:nvSpPr>
        <p:spPr/>
        <p:txBody>
          <a:bodyPr/>
          <a:lstStyle/>
          <a:p>
            <a:r>
              <a:rPr lang="en-CH" dirty="0"/>
              <a:t>PSI</a:t>
            </a:r>
          </a:p>
          <a:p>
            <a:pPr lvl="1"/>
            <a:r>
              <a:rPr lang="en-GB" dirty="0">
                <a:hlinkClick r:id="rId2"/>
              </a:rPr>
              <a:t>https://www.psi.ch/en/useroffice/psi-data-policy</a:t>
            </a:r>
            <a:endParaRPr lang="en-CH" dirty="0"/>
          </a:p>
          <a:p>
            <a:pPr lvl="1"/>
            <a:r>
              <a:rPr lang="en-GB" dirty="0">
                <a:hlinkClick r:id="rId3"/>
              </a:rPr>
              <a:t>https://www.psi.ch/en/science/psi-data-policy</a:t>
            </a:r>
            <a:endParaRPr lang="en-GB" dirty="0"/>
          </a:p>
          <a:p>
            <a:r>
              <a:rPr lang="en-GB" dirty="0"/>
              <a:t>SNSF</a:t>
            </a:r>
          </a:p>
          <a:p>
            <a:pPr lvl="1"/>
            <a:r>
              <a:rPr lang="en-GB" dirty="0">
                <a:hlinkClick r:id="rId4"/>
              </a:rPr>
              <a:t>https://www.snf.ch/en/dMILj9t4LNk8NwyR/topic/open-research-data</a:t>
            </a:r>
            <a:endParaRPr lang="en-GB" dirty="0"/>
          </a:p>
          <a:p>
            <a:r>
              <a:rPr lang="en-GB" dirty="0"/>
              <a:t>Switzerland</a:t>
            </a:r>
          </a:p>
          <a:p>
            <a:pPr lvl="1"/>
            <a:r>
              <a:rPr lang="en-GB" dirty="0">
                <a:hlinkClick r:id="rId5"/>
              </a:rPr>
              <a:t>https://www.swissuniversities.ch/fileadmin/swissuniversities/Dokumente/Hochschulpolitik/ORD/Swiss_National_ORD_Strategy_en.pdf</a:t>
            </a:r>
            <a:endParaRPr lang="en-GB" dirty="0"/>
          </a:p>
        </p:txBody>
      </p:sp>
      <p:sp>
        <p:nvSpPr>
          <p:cNvPr id="3" name="Title 2">
            <a:extLst>
              <a:ext uri="{FF2B5EF4-FFF2-40B4-BE49-F238E27FC236}">
                <a16:creationId xmlns:a16="http://schemas.microsoft.com/office/drawing/2014/main" id="{BB109758-4B61-6B3A-59A9-8000A140D79E}"/>
              </a:ext>
            </a:extLst>
          </p:cNvPr>
          <p:cNvSpPr>
            <a:spLocks noGrp="1"/>
          </p:cNvSpPr>
          <p:nvPr>
            <p:ph type="title"/>
          </p:nvPr>
        </p:nvSpPr>
        <p:spPr/>
        <p:txBody>
          <a:bodyPr/>
          <a:lstStyle/>
          <a:p>
            <a:r>
              <a:rPr lang="en-CH"/>
              <a:t>Data Policies</a:t>
            </a:r>
          </a:p>
        </p:txBody>
      </p:sp>
      <p:sp>
        <p:nvSpPr>
          <p:cNvPr id="4" name="Slide Number Placeholder 3">
            <a:extLst>
              <a:ext uri="{FF2B5EF4-FFF2-40B4-BE49-F238E27FC236}">
                <a16:creationId xmlns:a16="http://schemas.microsoft.com/office/drawing/2014/main" id="{33550A1A-CCBB-6C24-E2BD-386978174B88}"/>
              </a:ext>
            </a:extLst>
          </p:cNvPr>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5</a:t>
            </a:fld>
            <a:endParaRPr lang="de-DE" dirty="0"/>
          </a:p>
        </p:txBody>
      </p:sp>
    </p:spTree>
    <p:extLst>
      <p:ext uri="{BB962C8B-B14F-4D97-AF65-F5344CB8AC3E}">
        <p14:creationId xmlns:p14="http://schemas.microsoft.com/office/powerpoint/2010/main" val="339928508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BC8A52-3FC9-1F1D-708F-6EFF9992F62A}"/>
              </a:ext>
            </a:extLst>
          </p:cNvPr>
          <p:cNvSpPr>
            <a:spLocks noGrp="1"/>
          </p:cNvSpPr>
          <p:nvPr>
            <p:ph sz="quarter" idx="13"/>
          </p:nvPr>
        </p:nvSpPr>
        <p:spPr/>
        <p:txBody>
          <a:bodyPr/>
          <a:lstStyle/>
          <a:p>
            <a:r>
              <a:rPr lang="en-US" dirty="0"/>
              <a:t>“</a:t>
            </a:r>
            <a:r>
              <a:rPr lang="en-GB" dirty="0">
                <a:effectLst/>
                <a:latin typeface="Arial" panose="020B0604020202020204" pitchFamily="34" charset="0"/>
              </a:rPr>
              <a:t>By facilitating access to and reuse of research data, ORD promotes better, more effective, and more impactful research for the benefit of society as a whole” (2)</a:t>
            </a:r>
            <a:endParaRPr lang="en-US" dirty="0"/>
          </a:p>
          <a:p>
            <a:r>
              <a:rPr lang="en-US" dirty="0"/>
              <a:t>“</a:t>
            </a:r>
            <a:r>
              <a:rPr lang="en-GB" b="1" dirty="0">
                <a:effectLst/>
                <a:latin typeface="Arial" panose="020B0604020202020204" pitchFamily="34" charset="0"/>
              </a:rPr>
              <a:t>As open as possible, as protected as necessary</a:t>
            </a:r>
            <a:r>
              <a:rPr lang="en-GB" dirty="0">
                <a:effectLst/>
                <a:latin typeface="Arial" panose="020B0604020202020204" pitchFamily="34" charset="0"/>
              </a:rPr>
              <a:t>” (3.3)</a:t>
            </a:r>
          </a:p>
          <a:p>
            <a:r>
              <a:rPr lang="en-GB" dirty="0">
                <a:latin typeface="Arial" panose="020B0604020202020204" pitchFamily="34" charset="0"/>
              </a:rPr>
              <a:t>“</a:t>
            </a:r>
            <a:r>
              <a:rPr lang="en-GB" dirty="0">
                <a:effectLst/>
                <a:latin typeface="Arial" panose="020B0604020202020204" pitchFamily="34" charset="0"/>
              </a:rPr>
              <a:t>It is therefore essential that researchers have the freedom to implement procedures related to ORD as is appropriate for the relevant academic community; there must be </a:t>
            </a:r>
            <a:r>
              <a:rPr lang="en-GB" b="1" dirty="0">
                <a:effectLst/>
                <a:latin typeface="Arial" panose="020B0604020202020204" pitchFamily="34" charset="0"/>
              </a:rPr>
              <a:t>no ‘one size fits all’ approach</a:t>
            </a:r>
            <a:r>
              <a:rPr lang="en-GB" dirty="0">
                <a:effectLst/>
                <a:latin typeface="Arial" panose="020B0604020202020204" pitchFamily="34" charset="0"/>
              </a:rPr>
              <a:t>.”</a:t>
            </a:r>
          </a:p>
          <a:p>
            <a:r>
              <a:rPr lang="en-GB" dirty="0">
                <a:latin typeface="Arial" panose="020B0604020202020204" pitchFamily="34" charset="0"/>
              </a:rPr>
              <a:t>“</a:t>
            </a:r>
            <a:r>
              <a:rPr lang="en-GB" dirty="0">
                <a:effectLst/>
                <a:latin typeface="Arial" panose="020B0604020202020204" pitchFamily="34" charset="0"/>
              </a:rPr>
              <a:t>Data creators have the right to reasonable first use and processing of their data within the scope of ongoing research projects and related publications, under consideration of the various time frames in different disciplines.” (3.3)</a:t>
            </a:r>
          </a:p>
          <a:p>
            <a:pPr marL="0" indent="0">
              <a:buNone/>
            </a:pPr>
            <a:endParaRPr lang="en-US" dirty="0"/>
          </a:p>
        </p:txBody>
      </p:sp>
      <p:sp>
        <p:nvSpPr>
          <p:cNvPr id="3" name="Title 2">
            <a:extLst>
              <a:ext uri="{FF2B5EF4-FFF2-40B4-BE49-F238E27FC236}">
                <a16:creationId xmlns:a16="http://schemas.microsoft.com/office/drawing/2014/main" id="{D544CE03-A3A8-7838-0B2A-B9FD8CC53541}"/>
              </a:ext>
            </a:extLst>
          </p:cNvPr>
          <p:cNvSpPr>
            <a:spLocks noGrp="1"/>
          </p:cNvSpPr>
          <p:nvPr>
            <p:ph type="title"/>
          </p:nvPr>
        </p:nvSpPr>
        <p:spPr/>
        <p:txBody>
          <a:bodyPr/>
          <a:lstStyle/>
          <a:p>
            <a:r>
              <a:rPr lang="en-US" dirty="0"/>
              <a:t>Swiss Data Policy</a:t>
            </a:r>
          </a:p>
        </p:txBody>
      </p:sp>
      <p:sp>
        <p:nvSpPr>
          <p:cNvPr id="4" name="Slide Number Placeholder 3">
            <a:extLst>
              <a:ext uri="{FF2B5EF4-FFF2-40B4-BE49-F238E27FC236}">
                <a16:creationId xmlns:a16="http://schemas.microsoft.com/office/drawing/2014/main" id="{141CF70D-C9A0-CAB3-BD44-15ABC2FE03D6}"/>
              </a:ext>
            </a:extLst>
          </p:cNvPr>
          <p:cNvSpPr>
            <a:spLocks noGrp="1"/>
          </p:cNvSpPr>
          <p:nvPr>
            <p:ph type="sldNum" sz="quarter" idx="16"/>
          </p:nvPr>
        </p:nvSpPr>
        <p:spPr/>
        <p:txBody>
          <a:bodyPr/>
          <a:lstStyle/>
          <a:p>
            <a:pPr algn="r">
              <a:defRPr/>
            </a:pPr>
            <a:r>
              <a:rPr lang="de-DE"/>
              <a:t>Page </a:t>
            </a:r>
            <a:fld id="{EBC07571-3134-BB4B-B83F-1A9FE18D34F3}" type="slidenum">
              <a:rPr lang="de-DE" smtClean="0"/>
              <a:pPr algn="r">
                <a:defRPr/>
              </a:pPr>
              <a:t>6</a:t>
            </a:fld>
            <a:endParaRPr lang="de-DE" dirty="0"/>
          </a:p>
        </p:txBody>
      </p:sp>
    </p:spTree>
    <p:extLst>
      <p:ext uri="{BB962C8B-B14F-4D97-AF65-F5344CB8AC3E}">
        <p14:creationId xmlns:p14="http://schemas.microsoft.com/office/powerpoint/2010/main" val="24219132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2E2C05-A058-C31D-3DD7-471BF976707B}"/>
              </a:ext>
            </a:extLst>
          </p:cNvPr>
          <p:cNvSpPr>
            <a:spLocks noGrp="1"/>
          </p:cNvSpPr>
          <p:nvPr>
            <p:ph sz="quarter" idx="13"/>
          </p:nvPr>
        </p:nvSpPr>
        <p:spPr/>
        <p:txBody>
          <a:bodyPr/>
          <a:lstStyle/>
          <a:p>
            <a:r>
              <a:rPr lang="en-GB" sz="1600" dirty="0"/>
              <a:t>“The SNSF therefore expects all its funded researchers</a:t>
            </a:r>
          </a:p>
          <a:p>
            <a:pPr lvl="1"/>
            <a:r>
              <a:rPr lang="en-GB" sz="1600" dirty="0"/>
              <a:t>to </a:t>
            </a:r>
            <a:r>
              <a:rPr lang="en-GB" sz="1600" b="1" dirty="0"/>
              <a:t>store the research data </a:t>
            </a:r>
            <a:r>
              <a:rPr lang="en-GB" sz="1600" dirty="0"/>
              <a:t>they have worked on and produced during the course of their research work,</a:t>
            </a:r>
          </a:p>
          <a:p>
            <a:pPr lvl="1"/>
            <a:r>
              <a:rPr lang="en-GB" sz="1600" dirty="0"/>
              <a:t>to </a:t>
            </a:r>
            <a:r>
              <a:rPr lang="en-GB" sz="1600" b="1" dirty="0"/>
              <a:t>share these data </a:t>
            </a:r>
            <a:r>
              <a:rPr lang="en-GB" sz="1600" dirty="0"/>
              <a:t>with other researchers, unless they are bound by legal, ethical, copyright, confidentiality or other clauses, and</a:t>
            </a:r>
          </a:p>
          <a:p>
            <a:pPr lvl="1"/>
            <a:r>
              <a:rPr lang="en-GB" sz="1600" b="1" dirty="0"/>
              <a:t>to deposit their data and metadata </a:t>
            </a:r>
            <a:r>
              <a:rPr lang="en-GB" sz="1600" dirty="0"/>
              <a:t>onto existing public repositories in formats that anyone can find, access and reuse without restriction.” (</a:t>
            </a:r>
            <a:r>
              <a:rPr lang="en-GB" sz="1600" dirty="0">
                <a:hlinkClick r:id="rId2"/>
              </a:rPr>
              <a:t>SNSF ORD Policy</a:t>
            </a:r>
            <a:r>
              <a:rPr lang="en-GB" sz="1600" dirty="0"/>
              <a:t>)</a:t>
            </a:r>
          </a:p>
          <a:p>
            <a:r>
              <a:rPr lang="en-GB" sz="1600" dirty="0"/>
              <a:t>“All data collected and generated during the course of the research on which publications are based must be shared, provided no legal, ethical, intellectual property or other clauses prevent this. This data should be made available as soon as possible, at the latest together with the relevant scientific publication, and should be archived in recognized scientific data repositories that meet the FAIR data principles” (</a:t>
            </a:r>
            <a:r>
              <a:rPr lang="en-GB" sz="1600" dirty="0">
                <a:hlinkClick r:id="rId3"/>
              </a:rPr>
              <a:t>SNSF DMP Guidelines</a:t>
            </a:r>
            <a:r>
              <a:rPr lang="en-GB" sz="1600" dirty="0"/>
              <a:t>)</a:t>
            </a:r>
          </a:p>
          <a:p>
            <a:r>
              <a:rPr lang="en-GB" sz="1600" dirty="0"/>
              <a:t>“The SNSF may allocate up to CHF 10,000 for [archiving costs]”</a:t>
            </a:r>
          </a:p>
          <a:p>
            <a:r>
              <a:rPr lang="en-GB" sz="1600" dirty="0"/>
              <a:t>“long term”</a:t>
            </a:r>
          </a:p>
          <a:p>
            <a:endParaRPr lang="en-CH" sz="1600" dirty="0"/>
          </a:p>
        </p:txBody>
      </p:sp>
      <p:sp>
        <p:nvSpPr>
          <p:cNvPr id="3" name="Title 2">
            <a:extLst>
              <a:ext uri="{FF2B5EF4-FFF2-40B4-BE49-F238E27FC236}">
                <a16:creationId xmlns:a16="http://schemas.microsoft.com/office/drawing/2014/main" id="{633B1040-1CD5-52AD-0AA3-D2C3128C1264}"/>
              </a:ext>
            </a:extLst>
          </p:cNvPr>
          <p:cNvSpPr>
            <a:spLocks noGrp="1"/>
          </p:cNvSpPr>
          <p:nvPr>
            <p:ph type="title"/>
          </p:nvPr>
        </p:nvSpPr>
        <p:spPr/>
        <p:txBody>
          <a:bodyPr/>
          <a:lstStyle/>
          <a:p>
            <a:r>
              <a:rPr lang="en-CH"/>
              <a:t>Swiss National Science Foundation</a:t>
            </a:r>
          </a:p>
        </p:txBody>
      </p:sp>
      <p:sp>
        <p:nvSpPr>
          <p:cNvPr id="4" name="Slide Number Placeholder 3">
            <a:extLst>
              <a:ext uri="{FF2B5EF4-FFF2-40B4-BE49-F238E27FC236}">
                <a16:creationId xmlns:a16="http://schemas.microsoft.com/office/drawing/2014/main" id="{D5205F89-F78F-D564-3E2F-655F47362A93}"/>
              </a:ext>
            </a:extLst>
          </p:cNvPr>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7</a:t>
            </a:fld>
            <a:endParaRPr lang="de-DE" dirty="0"/>
          </a:p>
        </p:txBody>
      </p:sp>
    </p:spTree>
    <p:extLst>
      <p:ext uri="{BB962C8B-B14F-4D97-AF65-F5344CB8AC3E}">
        <p14:creationId xmlns:p14="http://schemas.microsoft.com/office/powerpoint/2010/main" val="247669229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2AB880-9F2A-D697-7A11-FBFCDCD11493}"/>
              </a:ext>
            </a:extLst>
          </p:cNvPr>
          <p:cNvSpPr>
            <a:spLocks noGrp="1"/>
          </p:cNvSpPr>
          <p:nvPr>
            <p:ph sz="quarter" idx="13"/>
          </p:nvPr>
        </p:nvSpPr>
        <p:spPr/>
        <p:txBody>
          <a:bodyPr/>
          <a:lstStyle/>
          <a:p>
            <a:r>
              <a:rPr lang="en-CH"/>
              <a:t>Who: “</a:t>
            </a:r>
            <a:r>
              <a:rPr lang="en-GB" sz="1800" dirty="0">
                <a:effectLst/>
                <a:latin typeface="Calibri" panose="020F0502020204030204" pitchFamily="34" charset="0"/>
              </a:rPr>
              <a:t>This document is binding for all PSI employees” (1.2.b)</a:t>
            </a:r>
          </a:p>
          <a:p>
            <a:r>
              <a:rPr lang="en-GB" sz="1800" dirty="0">
                <a:latin typeface="Calibri" panose="020F0502020204030204" pitchFamily="34" charset="0"/>
              </a:rPr>
              <a:t>What: “All Research Data and Metadata obtained as a result of Public Research will be Open Access after an initial embargo period” (2.4.a)</a:t>
            </a:r>
          </a:p>
          <a:p>
            <a:pPr lvl="1"/>
            <a:r>
              <a:rPr lang="en-GB" sz="1800" b="1" dirty="0">
                <a:effectLst/>
                <a:latin typeface="Calibri" panose="020F0502020204030204" pitchFamily="34" charset="0"/>
              </a:rPr>
              <a:t>Research Data </a:t>
            </a:r>
            <a:r>
              <a:rPr lang="en-GB" sz="1800" dirty="0">
                <a:effectLst/>
                <a:latin typeface="Calibri" panose="020F0502020204030204" pitchFamily="34" charset="0"/>
              </a:rPr>
              <a:t>are the evidence that underpins the answer to the research question, and can be used to validate findings regardless of its form” (4.1)</a:t>
            </a:r>
          </a:p>
          <a:p>
            <a:r>
              <a:rPr lang="en-GB" sz="1800" dirty="0">
                <a:latin typeface="Calibri" panose="020F0502020204030204" pitchFamily="34" charset="0"/>
              </a:rPr>
              <a:t>How long: “The embargo period is three (3) years, starting at the end of data collection as agreed between the Data Steward and PI. Thereafter, the data will become openly accessible. On written request of the PI the embargo period can be shortened, omitted or extended.” (2.4.c)</a:t>
            </a:r>
            <a:endParaRPr lang="en-GB" sz="1800" dirty="0">
              <a:effectLst/>
              <a:latin typeface="Calibri" panose="020F0502020204030204" pitchFamily="34" charset="0"/>
            </a:endParaRPr>
          </a:p>
          <a:p>
            <a:pPr>
              <a:buFont typeface="Arial" panose="020B0604020202020204" pitchFamily="34" charset="0"/>
              <a:buChar char="•"/>
            </a:pPr>
            <a:endParaRPr lang="en-GB" sz="1800" dirty="0">
              <a:effectLst/>
              <a:latin typeface="SymbolMT"/>
            </a:endParaRPr>
          </a:p>
          <a:p>
            <a:endParaRPr lang="en-GB" dirty="0">
              <a:effectLst/>
            </a:endParaRPr>
          </a:p>
          <a:p>
            <a:endParaRPr lang="en-CH"/>
          </a:p>
        </p:txBody>
      </p:sp>
      <p:sp>
        <p:nvSpPr>
          <p:cNvPr id="3" name="Title 2">
            <a:extLst>
              <a:ext uri="{FF2B5EF4-FFF2-40B4-BE49-F238E27FC236}">
                <a16:creationId xmlns:a16="http://schemas.microsoft.com/office/drawing/2014/main" id="{5E61A6F0-9D10-E3DA-3142-519CF1581092}"/>
              </a:ext>
            </a:extLst>
          </p:cNvPr>
          <p:cNvSpPr>
            <a:spLocks noGrp="1"/>
          </p:cNvSpPr>
          <p:nvPr>
            <p:ph type="title"/>
          </p:nvPr>
        </p:nvSpPr>
        <p:spPr/>
        <p:txBody>
          <a:bodyPr/>
          <a:lstStyle/>
          <a:p>
            <a:r>
              <a:rPr lang="en-CH"/>
              <a:t>PSI Data Policy</a:t>
            </a:r>
          </a:p>
        </p:txBody>
      </p:sp>
      <p:sp>
        <p:nvSpPr>
          <p:cNvPr id="4" name="Slide Number Placeholder 3">
            <a:extLst>
              <a:ext uri="{FF2B5EF4-FFF2-40B4-BE49-F238E27FC236}">
                <a16:creationId xmlns:a16="http://schemas.microsoft.com/office/drawing/2014/main" id="{71AC0235-BC1E-FC67-E2DC-F5EDE0BC09BF}"/>
              </a:ext>
            </a:extLst>
          </p:cNvPr>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8</a:t>
            </a:fld>
            <a:endParaRPr lang="de-DE" dirty="0"/>
          </a:p>
        </p:txBody>
      </p:sp>
    </p:spTree>
    <p:extLst>
      <p:ext uri="{BB962C8B-B14F-4D97-AF65-F5344CB8AC3E}">
        <p14:creationId xmlns:p14="http://schemas.microsoft.com/office/powerpoint/2010/main" val="153196178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0548F7-FA91-AEF2-CB24-31FBFDCD69E2}"/>
              </a:ext>
            </a:extLst>
          </p:cNvPr>
          <p:cNvSpPr>
            <a:spLocks noGrp="1"/>
          </p:cNvSpPr>
          <p:nvPr>
            <p:ph type="title"/>
          </p:nvPr>
        </p:nvSpPr>
        <p:spPr/>
        <p:txBody>
          <a:bodyPr/>
          <a:lstStyle/>
          <a:p>
            <a:r>
              <a:rPr lang="en-CH" dirty="0"/>
              <a:t>Data Lifecycle</a:t>
            </a:r>
          </a:p>
        </p:txBody>
      </p:sp>
      <p:sp>
        <p:nvSpPr>
          <p:cNvPr id="4" name="Slide Number Placeholder 3">
            <a:extLst>
              <a:ext uri="{FF2B5EF4-FFF2-40B4-BE49-F238E27FC236}">
                <a16:creationId xmlns:a16="http://schemas.microsoft.com/office/drawing/2014/main" id="{CCDD2D24-D3FC-D5EF-EE02-05C7EFD81E1C}"/>
              </a:ext>
            </a:extLst>
          </p:cNvPr>
          <p:cNvSpPr>
            <a:spLocks noGrp="1"/>
          </p:cNvSpPr>
          <p:nvPr>
            <p:ph type="sldNum" sz="quarter" idx="12"/>
          </p:nvPr>
        </p:nvSpPr>
        <p:spPr>
          <a:xfrm>
            <a:off x="8211333" y="5384217"/>
            <a:ext cx="575742" cy="147638"/>
          </a:xfrm>
        </p:spPr>
        <p:txBody>
          <a:bodyPr/>
          <a:lstStyle/>
          <a:p>
            <a:pPr algn="r">
              <a:defRPr/>
            </a:pPr>
            <a:r>
              <a:rPr lang="de-DE" dirty="0"/>
              <a:t>Page </a:t>
            </a:r>
            <a:fld id="{EBC07571-3134-BB4B-B83F-1A9FE18D34F3}" type="slidenum">
              <a:rPr lang="de-DE" smtClean="0"/>
              <a:pPr algn="r">
                <a:defRPr/>
              </a:pPr>
              <a:t>9</a:t>
            </a:fld>
            <a:endParaRPr lang="de-DE" dirty="0"/>
          </a:p>
        </p:txBody>
      </p:sp>
      <p:sp>
        <p:nvSpPr>
          <p:cNvPr id="5" name="Rectangle 4">
            <a:extLst>
              <a:ext uri="{FF2B5EF4-FFF2-40B4-BE49-F238E27FC236}">
                <a16:creationId xmlns:a16="http://schemas.microsoft.com/office/drawing/2014/main" id="{78FCC0AE-7638-6467-667F-76BCBDD17ABD}"/>
              </a:ext>
            </a:extLst>
          </p:cNvPr>
          <p:cNvSpPr/>
          <p:nvPr/>
        </p:nvSpPr>
        <p:spPr bwMode="auto">
          <a:xfrm>
            <a:off x="3673281" y="1441863"/>
            <a:ext cx="1440160" cy="381375"/>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Plan</a:t>
            </a:r>
          </a:p>
        </p:txBody>
      </p:sp>
      <p:sp>
        <p:nvSpPr>
          <p:cNvPr id="12" name="Rectangle 11">
            <a:extLst>
              <a:ext uri="{FF2B5EF4-FFF2-40B4-BE49-F238E27FC236}">
                <a16:creationId xmlns:a16="http://schemas.microsoft.com/office/drawing/2014/main" id="{8C02E3C6-7ECF-B0E8-2BCC-E18645B5AE76}"/>
              </a:ext>
            </a:extLst>
          </p:cNvPr>
          <p:cNvSpPr/>
          <p:nvPr/>
        </p:nvSpPr>
        <p:spPr bwMode="auto">
          <a:xfrm>
            <a:off x="5252584" y="2041056"/>
            <a:ext cx="1440160" cy="381375"/>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Sample Prep</a:t>
            </a:r>
          </a:p>
        </p:txBody>
      </p:sp>
      <p:sp>
        <p:nvSpPr>
          <p:cNvPr id="13" name="Rectangle 12">
            <a:extLst>
              <a:ext uri="{FF2B5EF4-FFF2-40B4-BE49-F238E27FC236}">
                <a16:creationId xmlns:a16="http://schemas.microsoft.com/office/drawing/2014/main" id="{B1505DCE-8AF6-5D52-D52A-BC853207147E}"/>
              </a:ext>
            </a:extLst>
          </p:cNvPr>
          <p:cNvSpPr/>
          <p:nvPr/>
        </p:nvSpPr>
        <p:spPr bwMode="auto">
          <a:xfrm>
            <a:off x="5271929" y="2924624"/>
            <a:ext cx="1440160" cy="381375"/>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Collect Data</a:t>
            </a:r>
          </a:p>
        </p:txBody>
      </p:sp>
      <p:sp>
        <p:nvSpPr>
          <p:cNvPr id="14" name="Rectangle 13">
            <a:extLst>
              <a:ext uri="{FF2B5EF4-FFF2-40B4-BE49-F238E27FC236}">
                <a16:creationId xmlns:a16="http://schemas.microsoft.com/office/drawing/2014/main" id="{62AAF6CC-4062-1459-0853-2E3BB141A0A8}"/>
              </a:ext>
            </a:extLst>
          </p:cNvPr>
          <p:cNvSpPr/>
          <p:nvPr/>
        </p:nvSpPr>
        <p:spPr bwMode="auto">
          <a:xfrm>
            <a:off x="4532504" y="3776976"/>
            <a:ext cx="1440160" cy="381375"/>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Process</a:t>
            </a:r>
          </a:p>
        </p:txBody>
      </p:sp>
      <p:sp>
        <p:nvSpPr>
          <p:cNvPr id="15" name="Rectangle 14">
            <a:extLst>
              <a:ext uri="{FF2B5EF4-FFF2-40B4-BE49-F238E27FC236}">
                <a16:creationId xmlns:a16="http://schemas.microsoft.com/office/drawing/2014/main" id="{8C67037A-4B02-300D-C438-42BF290A8503}"/>
              </a:ext>
            </a:extLst>
          </p:cNvPr>
          <p:cNvSpPr/>
          <p:nvPr/>
        </p:nvSpPr>
        <p:spPr bwMode="auto">
          <a:xfrm>
            <a:off x="2814059" y="3776977"/>
            <a:ext cx="1440160" cy="381375"/>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Preserve</a:t>
            </a:r>
          </a:p>
        </p:txBody>
      </p:sp>
      <p:sp>
        <p:nvSpPr>
          <p:cNvPr id="16" name="Rectangle 15">
            <a:extLst>
              <a:ext uri="{FF2B5EF4-FFF2-40B4-BE49-F238E27FC236}">
                <a16:creationId xmlns:a16="http://schemas.microsoft.com/office/drawing/2014/main" id="{B0567BAE-96F9-7854-AD8B-9914D0887692}"/>
              </a:ext>
            </a:extLst>
          </p:cNvPr>
          <p:cNvSpPr/>
          <p:nvPr/>
        </p:nvSpPr>
        <p:spPr bwMode="auto">
          <a:xfrm>
            <a:off x="2093979" y="2924623"/>
            <a:ext cx="1440160" cy="381375"/>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Publish</a:t>
            </a:r>
          </a:p>
        </p:txBody>
      </p:sp>
      <p:sp>
        <p:nvSpPr>
          <p:cNvPr id="17" name="Rectangle 16">
            <a:extLst>
              <a:ext uri="{FF2B5EF4-FFF2-40B4-BE49-F238E27FC236}">
                <a16:creationId xmlns:a16="http://schemas.microsoft.com/office/drawing/2014/main" id="{10FCAB2F-5154-919C-E162-D9A3097978DA}"/>
              </a:ext>
            </a:extLst>
          </p:cNvPr>
          <p:cNvSpPr/>
          <p:nvPr/>
        </p:nvSpPr>
        <p:spPr bwMode="auto">
          <a:xfrm>
            <a:off x="2093979" y="2041056"/>
            <a:ext cx="1440160" cy="381375"/>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j-lt"/>
              </a:rPr>
              <a:t>Reuse</a:t>
            </a:r>
          </a:p>
        </p:txBody>
      </p:sp>
      <p:cxnSp>
        <p:nvCxnSpPr>
          <p:cNvPr id="20" name="Straight Arrow Connector 19">
            <a:extLst>
              <a:ext uri="{FF2B5EF4-FFF2-40B4-BE49-F238E27FC236}">
                <a16:creationId xmlns:a16="http://schemas.microsoft.com/office/drawing/2014/main" id="{BF673F77-2184-519B-1C19-A2C9D470228C}"/>
              </a:ext>
            </a:extLst>
          </p:cNvPr>
          <p:cNvCxnSpPr>
            <a:cxnSpLocks/>
            <a:stCxn id="5" idx="3"/>
            <a:endCxn id="12" idx="0"/>
          </p:cNvCxnSpPr>
          <p:nvPr/>
        </p:nvCxnSpPr>
        <p:spPr bwMode="auto">
          <a:xfrm>
            <a:off x="5113441" y="1632551"/>
            <a:ext cx="859223" cy="40850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344D590D-8AAF-FB57-DB84-855312A308E3}"/>
              </a:ext>
            </a:extLst>
          </p:cNvPr>
          <p:cNvCxnSpPr>
            <a:cxnSpLocks/>
            <a:stCxn id="12" idx="2"/>
            <a:endCxn id="13" idx="0"/>
          </p:cNvCxnSpPr>
          <p:nvPr/>
        </p:nvCxnSpPr>
        <p:spPr bwMode="auto">
          <a:xfrm>
            <a:off x="5972664" y="2422431"/>
            <a:ext cx="19345" cy="50219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3D3C94FE-935B-2840-8E21-F4F40FBAB5DD}"/>
              </a:ext>
            </a:extLst>
          </p:cNvPr>
          <p:cNvCxnSpPr>
            <a:cxnSpLocks/>
            <a:stCxn id="13" idx="2"/>
            <a:endCxn id="14" idx="0"/>
          </p:cNvCxnSpPr>
          <p:nvPr/>
        </p:nvCxnSpPr>
        <p:spPr bwMode="auto">
          <a:xfrm flipH="1">
            <a:off x="5252584" y="3305999"/>
            <a:ext cx="739425" cy="4709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FF129D27-7FC9-551A-A921-5868A6B19115}"/>
              </a:ext>
            </a:extLst>
          </p:cNvPr>
          <p:cNvCxnSpPr>
            <a:cxnSpLocks/>
            <a:stCxn id="14" idx="1"/>
            <a:endCxn id="15" idx="3"/>
          </p:cNvCxnSpPr>
          <p:nvPr/>
        </p:nvCxnSpPr>
        <p:spPr bwMode="auto">
          <a:xfrm flipH="1">
            <a:off x="4254219" y="3967664"/>
            <a:ext cx="278285"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8973C2D1-6D3F-4A6D-A36B-8E567D98DC08}"/>
              </a:ext>
            </a:extLst>
          </p:cNvPr>
          <p:cNvCxnSpPr>
            <a:cxnSpLocks/>
            <a:stCxn id="15" idx="0"/>
            <a:endCxn id="16" idx="2"/>
          </p:cNvCxnSpPr>
          <p:nvPr/>
        </p:nvCxnSpPr>
        <p:spPr bwMode="auto">
          <a:xfrm flipH="1" flipV="1">
            <a:off x="2814059" y="3305998"/>
            <a:ext cx="720080" cy="47097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B29DD516-67BA-AB64-F9A4-A646780516C0}"/>
              </a:ext>
            </a:extLst>
          </p:cNvPr>
          <p:cNvCxnSpPr>
            <a:cxnSpLocks/>
            <a:stCxn id="16" idx="0"/>
            <a:endCxn id="17" idx="2"/>
          </p:cNvCxnSpPr>
          <p:nvPr/>
        </p:nvCxnSpPr>
        <p:spPr bwMode="auto">
          <a:xfrm flipV="1">
            <a:off x="2814059" y="2422431"/>
            <a:ext cx="0" cy="50219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FD7B7079-AAF0-D581-E985-6934CD6D0FA4}"/>
              </a:ext>
            </a:extLst>
          </p:cNvPr>
          <p:cNvCxnSpPr>
            <a:cxnSpLocks/>
            <a:stCxn id="17" idx="0"/>
            <a:endCxn id="5" idx="1"/>
          </p:cNvCxnSpPr>
          <p:nvPr/>
        </p:nvCxnSpPr>
        <p:spPr bwMode="auto">
          <a:xfrm flipV="1">
            <a:off x="2814059" y="1632551"/>
            <a:ext cx="859222" cy="40850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8" name="TextBox 97">
            <a:extLst>
              <a:ext uri="{FF2B5EF4-FFF2-40B4-BE49-F238E27FC236}">
                <a16:creationId xmlns:a16="http://schemas.microsoft.com/office/drawing/2014/main" id="{788B1F12-85D1-A33C-DA79-E7E95E7C71E4}"/>
              </a:ext>
            </a:extLst>
          </p:cNvPr>
          <p:cNvSpPr txBox="1"/>
          <p:nvPr/>
        </p:nvSpPr>
        <p:spPr>
          <a:xfrm>
            <a:off x="3879633" y="2361114"/>
            <a:ext cx="1027457" cy="687299"/>
          </a:xfrm>
          <a:prstGeom prst="rect">
            <a:avLst/>
          </a:prstGeom>
          <a:noFill/>
        </p:spPr>
        <p:txBody>
          <a:bodyPr wrap="square" lIns="0" tIns="0" rIns="0" bIns="0" rtlCol="0">
            <a:noAutofit/>
          </a:bodyPr>
          <a:lstStyle/>
          <a:p>
            <a:pPr algn="ctr" eaLnBrk="1" hangingPunct="1">
              <a:lnSpc>
                <a:spcPct val="110000"/>
              </a:lnSpc>
              <a:spcBef>
                <a:spcPct val="0"/>
              </a:spcBef>
              <a:buClr>
                <a:srgbClr val="000000"/>
              </a:buClr>
            </a:pPr>
            <a:r>
              <a:rPr lang="en-US" sz="1800" dirty="0">
                <a:solidFill>
                  <a:srgbClr val="000000"/>
                </a:solidFill>
                <a:latin typeface="+mj-lt"/>
              </a:rPr>
              <a:t>Data Lifecycle</a:t>
            </a:r>
          </a:p>
        </p:txBody>
      </p:sp>
    </p:spTree>
    <p:extLst>
      <p:ext uri="{BB962C8B-B14F-4D97-AF65-F5344CB8AC3E}">
        <p14:creationId xmlns:p14="http://schemas.microsoft.com/office/powerpoint/2010/main" val="2127238048"/>
      </p:ext>
    </p:extLst>
  </p:cSld>
  <p:clrMapOvr>
    <a:masterClrMapping/>
  </p:clrMapOvr>
  <p:transition spd="med"/>
</p:sld>
</file>

<file path=ppt/theme/theme1.xml><?xml version="1.0" encoding="utf-8"?>
<a:theme xmlns:a="http://schemas.openxmlformats.org/drawingml/2006/main" name="PSI-Powerpoint-Master Calibri V2">
  <a:themeElements>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fontScheme name="Georgia/Calibri">
      <a:majorFont>
        <a:latin typeface="Georgia"/>
        <a:ea typeface="ヒラギノ角ゴ Pro W3"/>
        <a:cs typeface="ヒラギノ角ゴ Pro W3"/>
      </a:majorFont>
      <a:minorFont>
        <a:latin typeface="Calibri"/>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chemeClr val="tx1"/>
            </a:solidFill>
            <a:effectLst/>
            <a:latin typeface="Times" charset="0"/>
          </a:defRPr>
        </a:defPPr>
      </a:lstStyle>
    </a:lnDef>
    <a:txDef>
      <a:spPr>
        <a:noFill/>
      </a:spPr>
      <a:bodyPr wrap="square" lIns="0" tIns="0" rIns="0" bIns="0" rtlCol="0">
        <a:noAutofit/>
      </a:bodyPr>
      <a:lstStyle>
        <a:defPPr eaLnBrk="1" hangingPunct="1">
          <a:lnSpc>
            <a:spcPct val="110000"/>
          </a:lnSpc>
          <a:spcBef>
            <a:spcPct val="0"/>
          </a:spcBef>
          <a:buClr>
            <a:srgbClr val="000000"/>
          </a:buClr>
          <a:defRPr sz="1800" dirty="0" err="1" smtClean="0">
            <a:solidFill>
              <a:srgbClr val="000000"/>
            </a:solidFill>
            <a:latin typeface="Calibri"/>
          </a:defRPr>
        </a:defPPr>
      </a:lstStyle>
    </a:txDef>
  </a:objectDefaults>
  <a:extraClrSchemeLst>
    <a:extraClrScheme>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clrMap bg1="lt1" tx1="dk1" bg2="lt2" tx2="dk2" accent1="accent1" accent2="accent2" accent3="accent3" accent4="accent4" accent5="accent5" accent6="accent6" hlink="hlink" folHlink="folHlink"/>
    </a:extraClrScheme>
  </a:extraClrSchemeLst>
  <a:custClrLst>
    <a:custClr name="Grau 100%">
      <a:srgbClr val="505050"/>
    </a:custClr>
    <a:custClr name="Gelb 100%">
      <a:srgbClr val="FDCA00"/>
    </a:custClr>
    <a:custClr name="Orange 100%">
      <a:srgbClr val="EB5B00"/>
    </a:custClr>
    <a:custClr name="Rot 100%">
      <a:srgbClr val="C50006"/>
    </a:custClr>
    <a:custClr name="Braun 100%">
      <a:srgbClr val="85543A"/>
    </a:custClr>
    <a:custClr name="Olivgrün 100%">
      <a:srgbClr val="8F7111"/>
    </a:custClr>
    <a:custClr name="Hellgrün 100%">
      <a:srgbClr val="82911A"/>
    </a:custClr>
    <a:custClr name="Grün 100%">
      <a:srgbClr val="197418"/>
    </a:custClr>
    <a:custClr name="Violet 100%">
      <a:srgbClr val="7C204E"/>
    </a:custClr>
    <a:custClr name="Blau 100%">
      <a:srgbClr val="003B6E"/>
    </a:custClr>
    <a:custClr name="Grau 80%">
      <a:srgbClr val="686868"/>
    </a:custClr>
    <a:custClr name="Gelb 80%">
      <a:srgbClr val="FED43E"/>
    </a:custClr>
    <a:custClr name="Orange 80%">
      <a:srgbClr val="EE7B34"/>
    </a:custClr>
    <a:custClr name="Rot 80%">
      <a:srgbClr val="D04729"/>
    </a:custClr>
    <a:custClr name="Braun 80%">
      <a:srgbClr val="9A7059"/>
    </a:custClr>
    <a:custClr name="Olivgrün 80%">
      <a:srgbClr val="A48841"/>
    </a:custClr>
    <a:custClr name="Hellgrün 80%">
      <a:srgbClr val="9BA34C"/>
    </a:custClr>
    <a:custClr name="Grün 80%">
      <a:srgbClr val="518A42"/>
    </a:custClr>
    <a:custClr name="Violet 80%">
      <a:srgbClr val="914967"/>
    </a:custClr>
    <a:custClr name="Blau 80%">
      <a:srgbClr val="405583"/>
    </a:custClr>
    <a:custClr name="Grau 60%">
      <a:srgbClr val="969696"/>
    </a:custClr>
    <a:custClr name="Gelb 60%">
      <a:srgbClr val="FEDE74"/>
    </a:custClr>
    <a:custClr name="Orange 60%">
      <a:srgbClr val="F29E62"/>
    </a:custClr>
    <a:custClr name="Rot 60%">
      <a:srgbClr val="DA7252"/>
    </a:custClr>
    <a:custClr name="Braun 60%">
      <a:srgbClr val="B2917D"/>
    </a:custClr>
    <a:custClr name="Olivgrün 60%">
      <a:srgbClr val="BAA46A"/>
    </a:custClr>
    <a:custClr name="Hellgrün 60%">
      <a:srgbClr val="B5B874"/>
    </a:custClr>
    <a:custClr name="Grün 60%">
      <a:srgbClr val="7DA569"/>
    </a:custClr>
    <a:custClr name="Violet 60%">
      <a:srgbClr val="AA7084"/>
    </a:custClr>
    <a:custClr name="Blau 60%">
      <a:srgbClr val="69769E"/>
    </a:custClr>
    <a:custClr name="Grau 40%">
      <a:srgbClr val="B9B9B9"/>
    </a:custClr>
    <a:custClr name="Gelb 40%">
      <a:srgbClr val="FFEAA8"/>
    </a:custClr>
    <a:custClr name="Orange 40%">
      <a:srgbClr val="F6C096"/>
    </a:custClr>
    <a:custClr name="Rot 40%">
      <a:srgbClr val="E7A287"/>
    </a:custClr>
    <a:custClr name="Braun 40%">
      <a:srgbClr val="CAB5A6"/>
    </a:custClr>
    <a:custClr name="Olivgrün 40%">
      <a:srgbClr val="D0C19B"/>
    </a:custClr>
    <a:custClr name="Hellgrün 40%">
      <a:srgbClr val="CED0A4"/>
    </a:custClr>
    <a:custClr name="Grün 40%">
      <a:srgbClr val="A8C39A"/>
    </a:custClr>
    <a:custClr name="Violet 40%">
      <a:srgbClr val="C49FAA"/>
    </a:custClr>
    <a:custClr name="Blau 40%">
      <a:srgbClr val="989FBD"/>
    </a:custClr>
    <a:custClr name="Grau 20%">
      <a:srgbClr val="E5E5E5"/>
    </a:custClr>
    <a:custClr name="Gelb 20%">
      <a:srgbClr val="FFF5D6"/>
    </a:custClr>
    <a:custClr name="Orange 20%">
      <a:srgbClr val="FBE1CC"/>
    </a:custClr>
    <a:custClr name="Rot 20%">
      <a:srgbClr val="F3D2C2"/>
    </a:custClr>
    <a:custClr name="Braun 20%">
      <a:srgbClr val="E4D9D2"/>
    </a:custClr>
    <a:custClr name="Olivgrün 20%">
      <a:srgbClr val="E8E1CE"/>
    </a:custClr>
    <a:custClr name="Hellgrün 20%">
      <a:srgbClr val="E7E8D3"/>
    </a:custClr>
    <a:custClr name="Grün 20%">
      <a:srgbClr val="D4E2CE"/>
    </a:custClr>
    <a:custClr name="Violet 20%">
      <a:srgbClr val="E1D0D5"/>
    </a:custClr>
    <a:custClr name="Blau 20%">
      <a:srgbClr val="CBCFDF"/>
    </a:custClr>
  </a:custClrLst>
  <a:extLst>
    <a:ext uri="{05A4C25C-085E-4340-85A3-A5531E510DB2}">
      <thm15:themeFamily xmlns:thm15="http://schemas.microsoft.com/office/thememl/2012/main" name="PSI PowerPoint Master english 16_9.potx" id="{D740BDA2-5362-433F-8FF1-B032EC84CAE9}" vid="{5E8A839B-C512-4D1D-A022-DACBC9126E25}"/>
    </a:ext>
  </a:ext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PSI-Powerpoint-Master Calibri V2</Template>
  <TotalTime>5659</TotalTime>
  <Words>2123</Words>
  <Application>Microsoft Macintosh PowerPoint</Application>
  <PresentationFormat>On-screen Show (16:9)</PresentationFormat>
  <Paragraphs>326</Paragraphs>
  <Slides>29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Narrow</vt:lpstr>
      <vt:lpstr>Calibri</vt:lpstr>
      <vt:lpstr>Georgia</vt:lpstr>
      <vt:lpstr>Noto Sans Symbols</vt:lpstr>
      <vt:lpstr>Symbol</vt:lpstr>
      <vt:lpstr>SymbolMT</vt:lpstr>
      <vt:lpstr>Times</vt:lpstr>
      <vt:lpstr>PSI-Powerpoint-Master Calibri V2</vt:lpstr>
      <vt:lpstr>Data Management Best Practices</vt:lpstr>
      <vt:lpstr>Acronym Quiz</vt:lpstr>
      <vt:lpstr>FAIR data</vt:lpstr>
      <vt:lpstr>Why Open Data?</vt:lpstr>
      <vt:lpstr>Data Policies</vt:lpstr>
      <vt:lpstr>Swiss Data Policy</vt:lpstr>
      <vt:lpstr>Swiss National Science Foundation</vt:lpstr>
      <vt:lpstr>PSI Data Policy</vt:lpstr>
      <vt:lpstr>Data Lifecycle</vt:lpstr>
      <vt:lpstr>Plan</vt:lpstr>
      <vt:lpstr>Experimental Data</vt:lpstr>
      <vt:lpstr>Experimental Data</vt:lpstr>
      <vt:lpstr>Experimental Data</vt:lpstr>
      <vt:lpstr>Git</vt:lpstr>
      <vt:lpstr>CCPEM-pipeliner</vt:lpstr>
      <vt:lpstr>Renku</vt:lpstr>
      <vt:lpstr>Experimental Data</vt:lpstr>
      <vt:lpstr>Stats</vt:lpstr>
      <vt:lpstr>Experimental Data</vt:lpstr>
      <vt:lpstr>Experimental Data</vt:lpstr>
      <vt:lpstr>Open EM Data Network (OpEM)</vt:lpstr>
      <vt:lpstr>Architecture</vt:lpstr>
      <vt:lpstr>Project Plan</vt:lpstr>
      <vt:lpstr>Project Plan</vt:lpstr>
      <vt:lpstr>Project Plan</vt:lpstr>
      <vt:lpstr>Project Plan</vt:lpstr>
      <vt:lpstr>EM data</vt:lpstr>
      <vt:lpstr>Resources</vt:lpstr>
      <vt:lpstr>License</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 Best Practices</dc:title>
  <dc:creator>Bliven Spencer Edward</dc:creator>
  <cp:lastModifiedBy>Bliven Spencer Edward</cp:lastModifiedBy>
  <cp:revision>13</cp:revision>
  <cp:lastPrinted>2015-09-30T13:23:15Z</cp:lastPrinted>
  <dcterms:created xsi:type="dcterms:W3CDTF">2023-05-19T14:47:51Z</dcterms:created>
  <dcterms:modified xsi:type="dcterms:W3CDTF">2023-05-23T13:07:12Z</dcterms:modified>
</cp:coreProperties>
</file>