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  <p:sldMasterId id="2147483694" r:id="rId2"/>
    <p:sldMasterId id="2147483700" r:id="rId3"/>
  </p:sldMasterIdLst>
  <p:notesMasterIdLst>
    <p:notesMasterId r:id="rId27"/>
  </p:notesMasterIdLst>
  <p:handoutMasterIdLst>
    <p:handoutMasterId r:id="rId28"/>
  </p:handoutMasterIdLst>
  <p:sldIdLst>
    <p:sldId id="276" r:id="rId4"/>
    <p:sldId id="277" r:id="rId5"/>
    <p:sldId id="346" r:id="rId6"/>
    <p:sldId id="345" r:id="rId7"/>
    <p:sldId id="344" r:id="rId8"/>
    <p:sldId id="337" r:id="rId9"/>
    <p:sldId id="262" r:id="rId10"/>
    <p:sldId id="347" r:id="rId11"/>
    <p:sldId id="268" r:id="rId12"/>
    <p:sldId id="264" r:id="rId13"/>
    <p:sldId id="343" r:id="rId14"/>
    <p:sldId id="267" r:id="rId15"/>
    <p:sldId id="342" r:id="rId16"/>
    <p:sldId id="341" r:id="rId17"/>
    <p:sldId id="269" r:id="rId18"/>
    <p:sldId id="270" r:id="rId19"/>
    <p:sldId id="271" r:id="rId20"/>
    <p:sldId id="338" r:id="rId21"/>
    <p:sldId id="324" r:id="rId22"/>
    <p:sldId id="325" r:id="rId23"/>
    <p:sldId id="272" r:id="rId24"/>
    <p:sldId id="340" r:id="rId25"/>
    <p:sldId id="333" r:id="rId2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1D8DB0"/>
    <a:srgbClr val="A13792"/>
    <a:srgbClr val="99C672"/>
    <a:srgbClr val="000000"/>
    <a:srgbClr val="FF0000"/>
    <a:srgbClr val="DCE7F0"/>
    <a:srgbClr val="FFCC00"/>
    <a:srgbClr val="008000"/>
    <a:srgbClr val="005E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27" autoAdjust="0"/>
    <p:restoredTop sz="96357" autoAdjust="0"/>
  </p:normalViewPr>
  <p:slideViewPr>
    <p:cSldViewPr snapToGrid="0" snapToObjects="1">
      <p:cViewPr varScale="1">
        <p:scale>
          <a:sx n="135" d="100"/>
          <a:sy n="135" d="100"/>
        </p:scale>
        <p:origin x="132" y="708"/>
      </p:cViewPr>
      <p:guideLst/>
    </p:cSldViewPr>
  </p:slideViewPr>
  <p:outlineViewPr>
    <p:cViewPr>
      <p:scale>
        <a:sx n="33" d="100"/>
        <a:sy n="33" d="100"/>
      </p:scale>
      <p:origin x="0" y="-166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8" d="100"/>
          <a:sy n="158" d="100"/>
        </p:scale>
        <p:origin x="424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23-4-2019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23-4-2019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647998"/>
            <a:ext cx="12193200" cy="445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E82AE-B9EE-446E-B46E-329ABC891749}" type="datetime1">
              <a:rPr lang="nl-BE" smtClean="0"/>
              <a:t>23/04/2019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772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Fin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12193200" cy="6209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9120" y="510988"/>
            <a:ext cx="11039793" cy="5184424"/>
          </a:xfrm>
        </p:spPr>
        <p:txBody>
          <a:bodyPr anchor="ctr" anchorCtr="0">
            <a:no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FDF18-BDCB-4338-9FA2-782F60A2E51C}" type="datetime1">
              <a:rPr lang="nl-BE" smtClean="0"/>
              <a:t>23/04/2019</a:t>
            </a:fld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0" y="647998"/>
            <a:ext cx="12193200" cy="6210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791" y="1350253"/>
            <a:ext cx="4648209" cy="5507747"/>
          </a:xfrm>
          <a:prstGeom prst="rect">
            <a:avLst/>
          </a:prstGeom>
        </p:spPr>
      </p:pic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576003" y="4359604"/>
            <a:ext cx="8333999" cy="1655999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1800000"/>
            <a:ext cx="8334000" cy="2386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20380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B04F5-1DDB-433A-9F56-F69ABF3D82C1}" type="datetime1">
              <a:rPr lang="nl-BE" smtClean="0"/>
              <a:t>23/04/2019</a:t>
            </a:fld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‹#›</a:t>
            </a:fld>
            <a:endParaRPr lang="nl-N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 baseline="0">
                <a:solidFill>
                  <a:srgbClr val="1D8DB0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005E77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322770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EA0AE-89F5-40F4-A8AC-2CFB7172A437}" type="datetime1">
              <a:rPr lang="nl-BE" smtClean="0"/>
              <a:t>23/04/2019</a:t>
            </a:fld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2F4D5D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2706911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647998"/>
            <a:ext cx="12193200" cy="445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37163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7">
            <a:extLst>
              <a:ext uri="{FF2B5EF4-FFF2-40B4-BE49-F238E27FC236}">
                <a16:creationId xmlns:a16="http://schemas.microsoft.com/office/drawing/2014/main" id="{C11CD4E4-108F-4449-9C4A-A5F5B13DBEA3}"/>
              </a:ext>
            </a:extLst>
          </p:cNvPr>
          <p:cNvSpPr/>
          <p:nvPr userDrawn="1"/>
        </p:nvSpPr>
        <p:spPr>
          <a:xfrm>
            <a:off x="0" y="659786"/>
            <a:ext cx="12193200" cy="44568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647998"/>
            <a:ext cx="12193200" cy="445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12" name="Rechthoek 7">
            <a:extLst>
              <a:ext uri="{FF2B5EF4-FFF2-40B4-BE49-F238E27FC236}">
                <a16:creationId xmlns:a16="http://schemas.microsoft.com/office/drawing/2014/main" id="{0B1DB9A3-3E76-4FF3-AA2E-172DA970C511}"/>
              </a:ext>
            </a:extLst>
          </p:cNvPr>
          <p:cNvSpPr/>
          <p:nvPr userDrawn="1"/>
        </p:nvSpPr>
        <p:spPr>
          <a:xfrm>
            <a:off x="0" y="647998"/>
            <a:ext cx="12193200" cy="44568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1870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7">
            <a:extLst>
              <a:ext uri="{FF2B5EF4-FFF2-40B4-BE49-F238E27FC236}">
                <a16:creationId xmlns:a16="http://schemas.microsoft.com/office/drawing/2014/main" id="{C11CD4E4-108F-4449-9C4A-A5F5B13DBEA3}"/>
              </a:ext>
            </a:extLst>
          </p:cNvPr>
          <p:cNvSpPr/>
          <p:nvPr userDrawn="1"/>
        </p:nvSpPr>
        <p:spPr>
          <a:xfrm>
            <a:off x="0" y="659786"/>
            <a:ext cx="12193200" cy="44568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647998"/>
            <a:ext cx="12193200" cy="445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12" name="Rechthoek 7">
            <a:extLst>
              <a:ext uri="{FF2B5EF4-FFF2-40B4-BE49-F238E27FC236}">
                <a16:creationId xmlns:a16="http://schemas.microsoft.com/office/drawing/2014/main" id="{0B1DB9A3-3E76-4FF3-AA2E-172DA970C511}"/>
              </a:ext>
            </a:extLst>
          </p:cNvPr>
          <p:cNvSpPr/>
          <p:nvPr userDrawn="1"/>
        </p:nvSpPr>
        <p:spPr>
          <a:xfrm>
            <a:off x="0" y="647998"/>
            <a:ext cx="12193200" cy="44568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  <a:p>
            <a:pPr lvl="0" algn="ctr"/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6443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91C0-052E-4374-9F7B-8DF3098847EC}" type="datetime1">
              <a:rPr lang="nl-BE" smtClean="0"/>
              <a:t>23/04/2019</a:t>
            </a:fld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45477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524" cy="2386800"/>
          </a:xfrm>
        </p:spPr>
        <p:txBody>
          <a:bodyPr anchor="b"/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B7CBA-08E0-4FB9-BBC7-B0F9EE30FC23}" type="datetime1">
              <a:rPr lang="nl-BE" smtClean="0"/>
              <a:t>23/04/2019</a:t>
            </a:fld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248262" y="3248513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23944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7">
            <a:extLst>
              <a:ext uri="{FF2B5EF4-FFF2-40B4-BE49-F238E27FC236}">
                <a16:creationId xmlns:a16="http://schemas.microsoft.com/office/drawing/2014/main" id="{C11CD4E4-108F-4449-9C4A-A5F5B13DBEA3}"/>
              </a:ext>
            </a:extLst>
          </p:cNvPr>
          <p:cNvSpPr/>
          <p:nvPr userDrawn="1"/>
        </p:nvSpPr>
        <p:spPr>
          <a:xfrm>
            <a:off x="0" y="659786"/>
            <a:ext cx="12193200" cy="44568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647998"/>
            <a:ext cx="12193200" cy="445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12" name="Rechthoek 7">
            <a:extLst>
              <a:ext uri="{FF2B5EF4-FFF2-40B4-BE49-F238E27FC236}">
                <a16:creationId xmlns:a16="http://schemas.microsoft.com/office/drawing/2014/main" id="{0B1DB9A3-3E76-4FF3-AA2E-172DA970C511}"/>
              </a:ext>
            </a:extLst>
          </p:cNvPr>
          <p:cNvSpPr/>
          <p:nvPr userDrawn="1"/>
        </p:nvSpPr>
        <p:spPr>
          <a:xfrm>
            <a:off x="0" y="647998"/>
            <a:ext cx="12193200" cy="44568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45176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264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41F9E-F395-4802-BA0E-A579FF58717F}" type="datetime1">
              <a:rPr lang="nl-BE" smtClean="0"/>
              <a:t>23/04/2019</a:t>
            </a:fld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50403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123351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6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B9AD4-BDDB-4121-9EEE-D890BB11E687}" type="datetime1">
              <a:rPr lang="nl-BE" smtClean="0"/>
              <a:t>23/04/2019</a:t>
            </a:fld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9" name="Tijdelijke aanduiding voor tekst 2"/>
          <p:cNvSpPr>
            <a:spLocks noGrp="1"/>
          </p:cNvSpPr>
          <p:nvPr>
            <p:ph idx="1"/>
          </p:nvPr>
        </p:nvSpPr>
        <p:spPr>
          <a:xfrm>
            <a:off x="576000" y="1656000"/>
            <a:ext cx="54000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217200" y="1656000"/>
            <a:ext cx="5400000" cy="446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597663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5421575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76000" y="2276271"/>
            <a:ext cx="5421575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56000"/>
            <a:ext cx="5445000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276271"/>
            <a:ext cx="5445000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808CC-4EBF-4C64-BA9E-B07B99C9DB99}" type="datetime1">
              <a:rPr lang="nl-BE" smtClean="0"/>
              <a:t>23/04/2019</a:t>
            </a:fld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891984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9C90-ED50-42CD-B56C-68BF842A2B6A}" type="datetime1">
              <a:rPr lang="nl-BE" smtClean="0"/>
              <a:t>23/04/2019</a:t>
            </a:fld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55428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E82AE-B9EE-446E-B46E-329ABC891749}" type="datetime1">
              <a:rPr lang="nl-BE" smtClean="0"/>
              <a:t>23/04/2019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19866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Fin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12193200" cy="6209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9120" y="510988"/>
            <a:ext cx="11039793" cy="5184424"/>
          </a:xfrm>
        </p:spPr>
        <p:txBody>
          <a:bodyPr anchor="ctr" anchorCtr="0">
            <a:no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FDF18-BDCB-4338-9FA2-782F60A2E51C}" type="datetime1">
              <a:rPr lang="nl-BE" smtClean="0"/>
              <a:t>23/04/2019</a:t>
            </a:fld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88735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132573" y="952435"/>
            <a:ext cx="7321187" cy="6946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241" kern="1200" dirty="0">
                <a:solidFill>
                  <a:schemeClr val="bg1"/>
                </a:solidFill>
                <a:latin typeface="+mn-lt"/>
                <a:ea typeface="Geneva" pitchFamily="-68" charset="-128"/>
                <a:cs typeface="Geneva" pitchFamily="64" charset="-128"/>
              </a:defRPr>
            </a:lvl1pPr>
            <a:lvl2pPr marL="308747" indent="-308747">
              <a:defRPr/>
            </a:lvl2pPr>
            <a:lvl3pPr marL="308747" indent="-308747">
              <a:defRPr/>
            </a:lvl3pPr>
            <a:lvl4pPr marL="308747" indent="-308747">
              <a:defRPr/>
            </a:lvl4pPr>
            <a:lvl5pPr marL="308747" indent="-308747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5268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7">
            <a:extLst>
              <a:ext uri="{FF2B5EF4-FFF2-40B4-BE49-F238E27FC236}">
                <a16:creationId xmlns:a16="http://schemas.microsoft.com/office/drawing/2014/main" id="{C11CD4E4-108F-4449-9C4A-A5F5B13DBEA3}"/>
              </a:ext>
            </a:extLst>
          </p:cNvPr>
          <p:cNvSpPr/>
          <p:nvPr userDrawn="1"/>
        </p:nvSpPr>
        <p:spPr>
          <a:xfrm>
            <a:off x="0" y="659786"/>
            <a:ext cx="12193200" cy="44568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647998"/>
            <a:ext cx="12193200" cy="445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12" name="Rechthoek 7">
            <a:extLst>
              <a:ext uri="{FF2B5EF4-FFF2-40B4-BE49-F238E27FC236}">
                <a16:creationId xmlns:a16="http://schemas.microsoft.com/office/drawing/2014/main" id="{0B1DB9A3-3E76-4FF3-AA2E-172DA970C511}"/>
              </a:ext>
            </a:extLst>
          </p:cNvPr>
          <p:cNvSpPr/>
          <p:nvPr userDrawn="1"/>
        </p:nvSpPr>
        <p:spPr>
          <a:xfrm>
            <a:off x="0" y="647998"/>
            <a:ext cx="12193200" cy="44568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  <a:p>
            <a:pPr lvl="0" algn="ctr"/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004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91C0-052E-4374-9F7B-8DF3098847EC}" type="datetime1">
              <a:rPr lang="nl-BE" smtClean="0"/>
              <a:t>23/04/2019</a:t>
            </a:fld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524" cy="2386800"/>
          </a:xfrm>
        </p:spPr>
        <p:txBody>
          <a:bodyPr anchor="b"/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B7CBA-08E0-4FB9-BBC7-B0F9EE30FC23}" type="datetime1">
              <a:rPr lang="nl-BE" smtClean="0"/>
              <a:t>23/04/2019</a:t>
            </a:fld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248262" y="3248513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1485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264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41F9E-F395-4802-BA0E-A579FF58717F}" type="datetime1">
              <a:rPr lang="nl-BE" smtClean="0"/>
              <a:t>23/04/2019</a:t>
            </a:fld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50403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543" userDrawn="1">
          <p15:clr>
            <a:srgbClr val="FBAE40"/>
          </p15:clr>
        </p15:guide>
        <p15:guide id="2" pos="4203" userDrawn="1">
          <p15:clr>
            <a:srgbClr val="FBAE40"/>
          </p15:clr>
        </p15:guide>
        <p15:guide id="3" orient="horz" pos="36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B9AD4-BDDB-4121-9EEE-D890BB11E687}" type="datetime1">
              <a:rPr lang="nl-BE" smtClean="0"/>
              <a:t>23/04/2019</a:t>
            </a:fld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9" name="Tijdelijke aanduiding voor tekst 2"/>
          <p:cNvSpPr>
            <a:spLocks noGrp="1"/>
          </p:cNvSpPr>
          <p:nvPr>
            <p:ph idx="1"/>
          </p:nvPr>
        </p:nvSpPr>
        <p:spPr>
          <a:xfrm>
            <a:off x="576000" y="1656000"/>
            <a:ext cx="54000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217200" y="1656000"/>
            <a:ext cx="5400000" cy="446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9589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5421575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76000" y="2276271"/>
            <a:ext cx="5421575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56000"/>
            <a:ext cx="5445000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276271"/>
            <a:ext cx="5445000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808CC-4EBF-4C64-BA9E-B07B99C9DB99}" type="datetime1">
              <a:rPr lang="nl-BE" smtClean="0"/>
              <a:t>23/04/2019</a:t>
            </a:fld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84001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9C90-ED50-42CD-B56C-68BF842A2B6A}" type="datetime1">
              <a:rPr lang="nl-BE" smtClean="0"/>
              <a:t>23/04/2019</a:t>
            </a:fld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6631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E389F4DD-E9F0-454C-8CE7-299000EBA983}" type="datetime1">
              <a:rPr lang="nl-BE" smtClean="0"/>
              <a:t>23/04/2019</a:t>
            </a:fld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9EFC89-AA1D-45C5-95A9-EB952DD4FF1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834" y="207036"/>
            <a:ext cx="1484671" cy="50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8" r:id="rId2"/>
    <p:sldLayoutId id="2147483699" r:id="rId3"/>
    <p:sldLayoutId id="2147483650" r:id="rId4"/>
    <p:sldLayoutId id="2147483651" r:id="rId5"/>
    <p:sldLayoutId id="2147483660" r:id="rId6"/>
    <p:sldLayoutId id="2147483652" r:id="rId7"/>
    <p:sldLayoutId id="2147483653" r:id="rId8"/>
    <p:sldLayoutId id="2147483654" r:id="rId9"/>
    <p:sldLayoutId id="2147483655" r:id="rId10"/>
    <p:sldLayoutId id="2147483661" r:id="rId11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7F18BCE0-9917-41C7-AA76-58ADB721FDEC}" type="datetime1">
              <a:rPr lang="nl-BE" smtClean="0"/>
              <a:t>23/04/2019</a:t>
            </a:fld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2523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E389F4DD-E9F0-454C-8CE7-299000EBA983}" type="datetime1">
              <a:rPr lang="nl-BE" smtClean="0"/>
              <a:t>23/04/2019</a:t>
            </a:fld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9EFC89-AA1D-45C5-95A9-EB952DD4FF1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834" y="207036"/>
            <a:ext cx="1484671" cy="50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95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2">
          <p15:clr>
            <a:srgbClr val="F26B43"/>
          </p15:clr>
        </p15:guide>
        <p15:guide id="2" pos="7319">
          <p15:clr>
            <a:srgbClr val="F26B43"/>
          </p15:clr>
        </p15:guide>
        <p15:guide id="3" orient="horz" pos="3857">
          <p15:clr>
            <a:srgbClr val="F26B43"/>
          </p15:clr>
        </p15:guide>
        <p15:guide id="4" pos="36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D2EC15F-9BE0-49DD-A685-376E69F365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4BAD9B-0C61-4D15-902B-E5AD713DD083}"/>
              </a:ext>
            </a:extLst>
          </p:cNvPr>
          <p:cNvSpPr txBox="1"/>
          <p:nvPr/>
        </p:nvSpPr>
        <p:spPr>
          <a:xfrm>
            <a:off x="1779682" y="1793674"/>
            <a:ext cx="9131667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fairSIM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project</a:t>
            </a:r>
          </a:p>
          <a:p>
            <a:pPr lvl="0" algn="ctr">
              <a:defRPr/>
            </a:pPr>
            <a:r>
              <a:rPr lang="en-GB" b="1" dirty="0">
                <a:solidFill>
                  <a:schemeClr val="bg1"/>
                </a:solidFill>
              </a:rPr>
              <a:t> Structured Illumination Microscopes and Reconstruction for Video-Rate Imaging</a:t>
            </a:r>
            <a:r>
              <a:rPr lang="en-GB" dirty="0">
                <a:solidFill>
                  <a:schemeClr val="bg1"/>
                </a:solidFill>
              </a:rPr>
              <a:t> 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B8FD51-FA72-4502-BA23-8CBFA42E4284}"/>
              </a:ext>
            </a:extLst>
          </p:cNvPr>
          <p:cNvSpPr txBox="1"/>
          <p:nvPr/>
        </p:nvSpPr>
        <p:spPr>
          <a:xfrm>
            <a:off x="907367" y="5002661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F4D5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287EA6-41B6-4D69-B770-B8989F1489B8}"/>
              </a:ext>
            </a:extLst>
          </p:cNvPr>
          <p:cNvSpPr/>
          <p:nvPr/>
        </p:nvSpPr>
        <p:spPr>
          <a:xfrm>
            <a:off x="5501900" y="4633329"/>
            <a:ext cx="1364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2019-04-15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360D88-F174-4DD0-BB10-01E22990C915}"/>
              </a:ext>
            </a:extLst>
          </p:cNvPr>
          <p:cNvSpPr txBox="1"/>
          <p:nvPr/>
        </p:nvSpPr>
        <p:spPr>
          <a:xfrm>
            <a:off x="375229" y="4888268"/>
            <a:ext cx="10569432" cy="2082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 </a:t>
            </a:r>
            <a:endParaRPr lang="en-US" dirty="0"/>
          </a:p>
          <a:p>
            <a:r>
              <a:rPr lang="en-US" b="1" u="sng" dirty="0"/>
              <a:t>Marcel Müller</a:t>
            </a:r>
            <a:r>
              <a:rPr lang="en-US" b="1" baseline="30000" dirty="0"/>
              <a:t>1</a:t>
            </a:r>
            <a:r>
              <a:rPr lang="en-US" b="1" dirty="0"/>
              <a:t>, Andreas Markwirth</a:t>
            </a:r>
            <a:r>
              <a:rPr lang="en-US" b="1" baseline="30000" dirty="0"/>
              <a:t>2</a:t>
            </a:r>
            <a:r>
              <a:rPr lang="en-US" b="1" dirty="0"/>
              <a:t>, Alice Sandmeyer</a:t>
            </a:r>
            <a:r>
              <a:rPr lang="en-US" b="1" baseline="30000" dirty="0"/>
              <a:t>2</a:t>
            </a:r>
            <a:r>
              <a:rPr lang="en-US" b="1" dirty="0"/>
              <a:t>, Robin Van den Eynde</a:t>
            </a:r>
            <a:r>
              <a:rPr lang="en-US" b="1" baseline="30000" dirty="0"/>
              <a:t>1</a:t>
            </a:r>
            <a:r>
              <a:rPr lang="en-US" b="1" dirty="0"/>
              <a:t>, Mario Lachetta</a:t>
            </a:r>
            <a:r>
              <a:rPr lang="en-US" b="1" baseline="30000" dirty="0"/>
              <a:t>2</a:t>
            </a:r>
            <a:r>
              <a:rPr lang="en-US" b="1" dirty="0"/>
              <a:t>,</a:t>
            </a:r>
          </a:p>
          <a:p>
            <a:r>
              <a:rPr lang="en-US" b="1" dirty="0"/>
              <a:t>Viola Mönkemöller</a:t>
            </a:r>
            <a:r>
              <a:rPr lang="en-US" b="1" baseline="30000" dirty="0"/>
              <a:t>1</a:t>
            </a:r>
            <a:r>
              <a:rPr lang="en-US" b="1" dirty="0"/>
              <a:t>, Wolfgang Hübner</a:t>
            </a:r>
            <a:r>
              <a:rPr lang="en-US" b="1" baseline="30000" dirty="0"/>
              <a:t>2</a:t>
            </a:r>
            <a:r>
              <a:rPr lang="en-US" b="1" dirty="0"/>
              <a:t>, Mick Phillips</a:t>
            </a:r>
            <a:r>
              <a:rPr lang="en-US" b="1" baseline="30000" dirty="0"/>
              <a:t>3</a:t>
            </a:r>
            <a:r>
              <a:rPr lang="en-US" b="1" dirty="0"/>
              <a:t>, Rainer Heintzmann</a:t>
            </a:r>
            <a:r>
              <a:rPr lang="en-US" b="1" baseline="30000" dirty="0"/>
              <a:t>1</a:t>
            </a:r>
            <a:r>
              <a:rPr lang="en-US" b="1" dirty="0"/>
              <a:t>, Ian Dobbie</a:t>
            </a:r>
            <a:r>
              <a:rPr lang="en-US" b="1" baseline="30000" dirty="0"/>
              <a:t>3</a:t>
            </a:r>
            <a:r>
              <a:rPr lang="en-US" b="1" dirty="0"/>
              <a:t>, </a:t>
            </a:r>
          </a:p>
          <a:p>
            <a:r>
              <a:rPr lang="en-US" b="1" dirty="0"/>
              <a:t>Lothar Schermelleh</a:t>
            </a:r>
            <a:r>
              <a:rPr lang="en-US" b="1" baseline="30000" dirty="0"/>
              <a:t>3</a:t>
            </a:r>
            <a:r>
              <a:rPr lang="en-US" b="1" dirty="0"/>
              <a:t>, Peter Dedecker</a:t>
            </a:r>
            <a:r>
              <a:rPr lang="en-US" b="1" baseline="30000" dirty="0"/>
              <a:t>1</a:t>
            </a:r>
            <a:r>
              <a:rPr lang="en-US" b="1" dirty="0"/>
              <a:t>, Thomas Huser</a:t>
            </a:r>
            <a:r>
              <a:rPr lang="en-US" b="1" baseline="30000" dirty="0"/>
              <a:t>2</a:t>
            </a:r>
            <a:r>
              <a:rPr lang="en-US" b="1" dirty="0"/>
              <a:t> </a:t>
            </a:r>
            <a:endParaRPr lang="en-US" dirty="0"/>
          </a:p>
          <a:p>
            <a:br>
              <a:rPr lang="en-GB" sz="1400" b="1" baseline="30000" dirty="0"/>
            </a:br>
            <a:r>
              <a:rPr lang="en-GB" sz="1100" b="1" baseline="30000" dirty="0"/>
              <a:t>1</a:t>
            </a:r>
            <a:r>
              <a:rPr lang="en-GB" sz="1100" b="1" dirty="0"/>
              <a:t>Laboratory for </a:t>
            </a:r>
            <a:r>
              <a:rPr lang="en-GB" sz="1100" b="1" dirty="0" err="1"/>
              <a:t>NanoBiology</a:t>
            </a:r>
            <a:r>
              <a:rPr lang="en-GB" sz="1100" b="1" dirty="0"/>
              <a:t>, Department of Chemistry, KU Leuven, Leuven, Belgium.</a:t>
            </a:r>
            <a:endParaRPr lang="en-US" sz="1100" dirty="0"/>
          </a:p>
          <a:p>
            <a:r>
              <a:rPr lang="en-GB" sz="1100" b="1" baseline="30000" dirty="0"/>
              <a:t>2</a:t>
            </a:r>
            <a:r>
              <a:rPr lang="en-GB" sz="1100" b="1" dirty="0"/>
              <a:t>Biomolecular Photonics, Faculty of Physics, Bielefeld University, Bielefeld, Germany</a:t>
            </a:r>
            <a:endParaRPr lang="en-US" sz="1100" dirty="0"/>
          </a:p>
          <a:p>
            <a:r>
              <a:rPr lang="en-GB" sz="1100" b="1" baseline="30000" dirty="0"/>
              <a:t>3</a:t>
            </a:r>
            <a:r>
              <a:rPr lang="en-GB" sz="1100" b="1" dirty="0"/>
              <a:t>Micron Advanced Bioimaging Unit, Department of Biochemistry, University of Oxford, Oxford, UK.</a:t>
            </a:r>
          </a:p>
          <a:p>
            <a:r>
              <a:rPr lang="en-GB" sz="1100" b="1" baseline="30000" dirty="0"/>
              <a:t>4</a:t>
            </a:r>
            <a:r>
              <a:rPr lang="en-GB" sz="1100" b="1" dirty="0"/>
              <a:t>Institute of Physical Chemistry and Abbe </a:t>
            </a:r>
            <a:r>
              <a:rPr lang="en-GB" sz="1100" b="1" dirty="0" err="1"/>
              <a:t>Center</a:t>
            </a:r>
            <a:r>
              <a:rPr lang="en-GB" sz="1100" b="1" dirty="0"/>
              <a:t> of Photonics, Friedrich-Schiller-University, Jena, Germany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7915518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856C4D-0C05-49E8-A3CD-BF6087889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10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6192D0B-70B1-48A8-9E73-1F743DFA0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Single-slice SIM: OTF attenuation / notch filtering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3B3EA9-0755-4E65-9E7E-F3D01378EF62}"/>
              </a:ext>
            </a:extLst>
          </p:cNvPr>
          <p:cNvSpPr/>
          <p:nvPr/>
        </p:nvSpPr>
        <p:spPr>
          <a:xfrm>
            <a:off x="576000" y="1618208"/>
            <a:ext cx="584420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Out-of-focus light („background“) leads to artifacts in the reconstruction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 terms of OTFs: Missing cone problem in the 3D OTF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Can be mitigated in 2D SIM (via 3-beam or lower lateral resolution)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Almost required for non-TIRF datasets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Freely configurable in </a:t>
            </a:r>
            <a:r>
              <a:rPr lang="en-US" sz="2400" dirty="0" err="1"/>
              <a:t>fairSIM</a:t>
            </a:r>
            <a:endParaRPr lang="en-US" sz="2400" dirty="0"/>
          </a:p>
        </p:txBody>
      </p:sp>
      <p:sp>
        <p:nvSpPr>
          <p:cNvPr id="8" name="Textfeld 6">
            <a:extLst>
              <a:ext uri="{FF2B5EF4-FFF2-40B4-BE49-F238E27FC236}">
                <a16:creationId xmlns:a16="http://schemas.microsoft.com/office/drawing/2014/main" id="{EADE7EF2-780A-4B0A-8B32-7FCA8C30BD81}"/>
              </a:ext>
            </a:extLst>
          </p:cNvPr>
          <p:cNvSpPr txBox="1"/>
          <p:nvPr/>
        </p:nvSpPr>
        <p:spPr>
          <a:xfrm>
            <a:off x="834618" y="6164668"/>
            <a:ext cx="73344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/>
                </a:solidFill>
              </a:rPr>
              <a:t>K. Wicker, R. </a:t>
            </a:r>
            <a:r>
              <a:rPr lang="en-US" sz="1400" dirty="0" err="1">
                <a:solidFill>
                  <a:schemeClr val="accent5"/>
                </a:solidFill>
              </a:rPr>
              <a:t>Heintzmann</a:t>
            </a:r>
            <a:r>
              <a:rPr lang="en-US" sz="1400" dirty="0">
                <a:solidFill>
                  <a:schemeClr val="accent5"/>
                </a:solidFill>
              </a:rPr>
              <a:t>, Opt. Exp. 2013, doi:10.1364/OE.21.002032</a:t>
            </a:r>
          </a:p>
          <a:p>
            <a:r>
              <a:rPr lang="en-US" sz="1400" dirty="0">
                <a:solidFill>
                  <a:schemeClr val="accent5"/>
                </a:solidFill>
              </a:rPr>
              <a:t>K. O’ </a:t>
            </a:r>
            <a:r>
              <a:rPr lang="en-US" sz="1400" dirty="0" err="1">
                <a:solidFill>
                  <a:schemeClr val="accent5"/>
                </a:solidFill>
              </a:rPr>
              <a:t>Jolleran</a:t>
            </a:r>
            <a:r>
              <a:rPr lang="en-US" sz="1400" dirty="0">
                <a:solidFill>
                  <a:schemeClr val="accent5"/>
                </a:solidFill>
              </a:rPr>
              <a:t>, M. Shaw, Biomed. Opt. Exp. 2014, doi:10.1364/BOE.5.002580</a:t>
            </a:r>
          </a:p>
          <a:p>
            <a:r>
              <a:rPr lang="en-US" sz="1400" dirty="0">
                <a:solidFill>
                  <a:schemeClr val="accent5"/>
                </a:solidFill>
              </a:rPr>
              <a:t>M. Shaw, K. O’ </a:t>
            </a:r>
            <a:r>
              <a:rPr lang="en-US" sz="1400" dirty="0" err="1">
                <a:solidFill>
                  <a:schemeClr val="accent5"/>
                </a:solidFill>
              </a:rPr>
              <a:t>Jolleran</a:t>
            </a:r>
            <a:r>
              <a:rPr lang="en-US" sz="1400" dirty="0">
                <a:solidFill>
                  <a:schemeClr val="accent5"/>
                </a:solidFill>
              </a:rPr>
              <a:t>, Optics Letters, 2012, </a:t>
            </a:r>
            <a:r>
              <a:rPr lang="en-US" sz="1400" dirty="0" err="1">
                <a:solidFill>
                  <a:schemeClr val="accent5"/>
                </a:solidFill>
              </a:rPr>
              <a:t>doi</a:t>
            </a:r>
            <a:r>
              <a:rPr lang="en-US" sz="1400" dirty="0">
                <a:solidFill>
                  <a:schemeClr val="accent5"/>
                </a:solidFill>
              </a:rPr>
              <a:t>: 10.1364/OL.37.004603</a:t>
            </a:r>
          </a:p>
        </p:txBody>
      </p:sp>
      <p:pic>
        <p:nvPicPr>
          <p:cNvPr id="9" name="Grafik 2" descr="Visualization of the OTF attenuation concept, with 2D and 1D plots of the resulting OTFs">
            <a:extLst>
              <a:ext uri="{FF2B5EF4-FFF2-40B4-BE49-F238E27FC236}">
                <a16:creationId xmlns:a16="http://schemas.microsoft.com/office/drawing/2014/main" id="{33C0F6F7-E663-415B-B0E9-63DCBAE13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846" y="1078545"/>
            <a:ext cx="3388812" cy="4860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3636C5-71CB-4004-BE8F-118F964EF2CB}"/>
              </a:ext>
            </a:extLst>
          </p:cNvPr>
          <p:cNvSpPr txBox="1"/>
          <p:nvPr/>
        </p:nvSpPr>
        <p:spPr>
          <a:xfrm>
            <a:off x="7560990" y="5929198"/>
            <a:ext cx="4302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from K. Wicker, Opt. Exp. 2013, fig. 7 (open access)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4148166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856C4D-0C05-49E8-A3CD-BF6087889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11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6192D0B-70B1-48A8-9E73-1F743DFA0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Single-slice SIM: OTF attenuation / notch filtering</a:t>
            </a:r>
          </a:p>
        </p:txBody>
      </p:sp>
      <p:sp>
        <p:nvSpPr>
          <p:cNvPr id="11" name="Rechteck 4">
            <a:extLst>
              <a:ext uri="{FF2B5EF4-FFF2-40B4-BE49-F238E27FC236}">
                <a16:creationId xmlns:a16="http://schemas.microsoft.com/office/drawing/2014/main" id="{957D79F5-63A7-4B0E-95A7-866BFB8D1DC6}"/>
              </a:ext>
            </a:extLst>
          </p:cNvPr>
          <p:cNvSpPr/>
          <p:nvPr/>
        </p:nvSpPr>
        <p:spPr>
          <a:xfrm>
            <a:off x="4591317" y="4988393"/>
            <a:ext cx="5215599" cy="178510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Actin filaments in U2OS cells, labelled with Phalloidin-Atto488, measured on</a:t>
            </a:r>
          </a:p>
          <a:p>
            <a:r>
              <a:rPr lang="en-US" sz="1600" dirty="0"/>
              <a:t>a </a:t>
            </a:r>
            <a:r>
              <a:rPr lang="en-US" sz="1600" dirty="0" err="1"/>
              <a:t>DeltaVision|OMX</a:t>
            </a:r>
            <a:r>
              <a:rPr lang="en-US" sz="1600" dirty="0"/>
              <a:t>, excited at 488 nm wavelength. </a:t>
            </a:r>
          </a:p>
          <a:p>
            <a:pPr marL="457200" indent="-457200">
              <a:buAutoNum type="alphaLcParenBoth"/>
            </a:pPr>
            <a:r>
              <a:rPr lang="en-US" sz="1600" dirty="0"/>
              <a:t>reconstruction using a standard 2D OTF</a:t>
            </a:r>
          </a:p>
          <a:p>
            <a:pPr marL="457200" indent="-457200">
              <a:buAutoNum type="alphaLcParenBoth"/>
            </a:pPr>
            <a:r>
              <a:rPr lang="en-US" sz="1600" dirty="0"/>
              <a:t>reconstruction using the attenuated OTF (strength 0.995, FWHM 2 cycles/micron).</a:t>
            </a:r>
          </a:p>
          <a:p>
            <a:r>
              <a:rPr lang="en-US" sz="1400" dirty="0"/>
              <a:t>Scalebar 5µm, inset 2µm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D6DC6D-9051-44D0-93C1-CD7D218B1E9F}"/>
              </a:ext>
            </a:extLst>
          </p:cNvPr>
          <p:cNvSpPr/>
          <p:nvPr/>
        </p:nvSpPr>
        <p:spPr>
          <a:xfrm>
            <a:off x="900000" y="6272390"/>
            <a:ext cx="35942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accent5"/>
                </a:solidFill>
              </a:rPr>
              <a:t>Müller et al. (2016) 10.1038/ncomms10980</a:t>
            </a:r>
          </a:p>
          <a:p>
            <a:r>
              <a:rPr lang="en-GB" sz="1400" b="1" dirty="0">
                <a:solidFill>
                  <a:schemeClr val="accent5"/>
                </a:solidFill>
              </a:rPr>
              <a:t>fairsim.org</a:t>
            </a:r>
          </a:p>
        </p:txBody>
      </p:sp>
      <p:pic>
        <p:nvPicPr>
          <p:cNvPr id="3" name="Picture 2" descr="Cell filaments reconstructed without and with OTF attenuation, with the attenuated version showing much less artifacts">
            <a:extLst>
              <a:ext uri="{FF2B5EF4-FFF2-40B4-BE49-F238E27FC236}">
                <a16:creationId xmlns:a16="http://schemas.microsoft.com/office/drawing/2014/main" id="{3FF62694-19D0-4FE2-80B0-1AC467DD7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014" y="1124368"/>
            <a:ext cx="7681902" cy="383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1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E2D9C3-90A9-4835-BF4F-2810DDB4F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680" y="1271661"/>
            <a:ext cx="4954362" cy="559662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Time-lapse support </a:t>
            </a:r>
            <a:r>
              <a:rPr lang="en-GB" sz="1800" dirty="0"/>
              <a:t>(v.1.1.0-beta2)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F6827-CD97-4410-A9F9-29BAB5C98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12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280622F-DF9E-4C9D-AFDB-AA7214BE6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Project in active development</a:t>
            </a:r>
          </a:p>
        </p:txBody>
      </p:sp>
      <p:pic>
        <p:nvPicPr>
          <p:cNvPr id="9" name="Picture 8" descr="Screenshot of the GUI providing timelapse support">
            <a:extLst>
              <a:ext uri="{FF2B5EF4-FFF2-40B4-BE49-F238E27FC236}">
                <a16:creationId xmlns:a16="http://schemas.microsoft.com/office/drawing/2014/main" id="{5CEA1EE0-E72C-4830-B55A-C1C3B2B189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44" b="-1"/>
          <a:stretch/>
        </p:blipFill>
        <p:spPr>
          <a:xfrm>
            <a:off x="775680" y="1863240"/>
            <a:ext cx="5895975" cy="4314843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69BDD847-3D1A-4871-A7B0-B952D3DF852F}"/>
              </a:ext>
            </a:extLst>
          </p:cNvPr>
          <p:cNvSpPr/>
          <p:nvPr/>
        </p:nvSpPr>
        <p:spPr>
          <a:xfrm>
            <a:off x="9565130" y="6419700"/>
            <a:ext cx="465992" cy="1143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878EAB-55B9-4A8F-9C38-8E41E833C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8191" y="1"/>
            <a:ext cx="2059056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DF7448-07A9-469F-A43D-1C794C4FD908}"/>
              </a:ext>
            </a:extLst>
          </p:cNvPr>
          <p:cNvSpPr txBox="1"/>
          <p:nvPr/>
        </p:nvSpPr>
        <p:spPr>
          <a:xfrm>
            <a:off x="7271478" y="2493351"/>
            <a:ext cx="2665084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u="sng" dirty="0"/>
              <a:t>Subscribe to updates: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github.com/</a:t>
            </a:r>
            <a:r>
              <a:rPr lang="en-GB" dirty="0" err="1"/>
              <a:t>fairSIM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@</a:t>
            </a:r>
            <a:r>
              <a:rPr lang="en-GB" dirty="0" err="1"/>
              <a:t>mueller_physics</a:t>
            </a:r>
            <a:br>
              <a:rPr lang="en-GB" dirty="0"/>
            </a:br>
            <a:r>
              <a:rPr lang="en-GB" dirty="0"/>
              <a:t>on Twitter</a:t>
            </a:r>
          </a:p>
        </p:txBody>
      </p:sp>
    </p:spTree>
    <p:extLst>
      <p:ext uri="{BB962C8B-B14F-4D97-AF65-F5344CB8AC3E}">
        <p14:creationId xmlns:p14="http://schemas.microsoft.com/office/powerpoint/2010/main" val="1616156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F6827-CD97-4410-A9F9-29BAB5C98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13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280622F-DF9E-4C9D-AFDB-AA7214BE6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Project in active development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5A4A0858-FA19-4FE3-9D40-84398E1F032F}"/>
              </a:ext>
            </a:extLst>
          </p:cNvPr>
          <p:cNvSpPr/>
          <p:nvPr/>
        </p:nvSpPr>
        <p:spPr>
          <a:xfrm>
            <a:off x="9652199" y="1822590"/>
            <a:ext cx="465992" cy="114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Screenshot of the GUI providing image corrections (different intensities based on angle and phase)">
            <a:extLst>
              <a:ext uri="{FF2B5EF4-FFF2-40B4-BE49-F238E27FC236}">
                <a16:creationId xmlns:a16="http://schemas.microsoft.com/office/drawing/2014/main" id="{9006405D-2D64-4C90-8FC6-DB3160BD5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949" y="5292924"/>
            <a:ext cx="5256617" cy="1565077"/>
          </a:xfrm>
          <a:prstGeom prst="rect">
            <a:avLst/>
          </a:prstGeom>
        </p:spPr>
      </p:pic>
      <p:pic>
        <p:nvPicPr>
          <p:cNvPr id="18" name="Picture 17" descr="Screenshot of the GUI providing parameter feedback">
            <a:extLst>
              <a:ext uri="{FF2B5EF4-FFF2-40B4-BE49-F238E27FC236}">
                <a16:creationId xmlns:a16="http://schemas.microsoft.com/office/drawing/2014/main" id="{FBF2D774-EAF3-4343-82B8-2AFB5F6AE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000" y="1135447"/>
            <a:ext cx="5865849" cy="4066297"/>
          </a:xfrm>
          <a:prstGeom prst="rect">
            <a:avLst/>
          </a:prstGeom>
        </p:spPr>
      </p:pic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3FE08D4E-2466-4A00-805C-0DB3919934E4}"/>
              </a:ext>
            </a:extLst>
          </p:cNvPr>
          <p:cNvSpPr txBox="1">
            <a:spLocks/>
          </p:cNvSpPr>
          <p:nvPr/>
        </p:nvSpPr>
        <p:spPr>
          <a:xfrm>
            <a:off x="7336386" y="4016431"/>
            <a:ext cx="3076183" cy="1696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dirty="0"/>
              <a:t>Image corrections and parameter feedback </a:t>
            </a:r>
            <a:r>
              <a:rPr lang="en-GB" sz="2000" dirty="0"/>
              <a:t>(v.1.3.0)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878EAB-55B9-4A8F-9C38-8E41E833C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8191" y="1"/>
            <a:ext cx="2059056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2C14230-0960-4316-B5F7-97714A3CAA7D}"/>
              </a:ext>
            </a:extLst>
          </p:cNvPr>
          <p:cNvSpPr txBox="1"/>
          <p:nvPr/>
        </p:nvSpPr>
        <p:spPr>
          <a:xfrm>
            <a:off x="7271478" y="2493351"/>
            <a:ext cx="2665084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u="sng" dirty="0"/>
              <a:t>Subscribe to updates: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github.com/</a:t>
            </a:r>
            <a:r>
              <a:rPr lang="en-GB" dirty="0" err="1"/>
              <a:t>fairSIM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@</a:t>
            </a:r>
            <a:r>
              <a:rPr lang="en-GB" dirty="0" err="1"/>
              <a:t>mueller_physics</a:t>
            </a:r>
            <a:br>
              <a:rPr lang="en-GB" dirty="0"/>
            </a:br>
            <a:r>
              <a:rPr lang="en-GB" dirty="0"/>
              <a:t>on Twitter</a:t>
            </a:r>
          </a:p>
        </p:txBody>
      </p:sp>
    </p:spTree>
    <p:extLst>
      <p:ext uri="{BB962C8B-B14F-4D97-AF65-F5344CB8AC3E}">
        <p14:creationId xmlns:p14="http://schemas.microsoft.com/office/powerpoint/2010/main" val="4162408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F6827-CD97-4410-A9F9-29BAB5C98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14</a:t>
            </a:fld>
            <a:endParaRPr lang="nl-NL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785359-A519-4F9B-8F4C-713C47DB8179}"/>
              </a:ext>
            </a:extLst>
          </p:cNvPr>
          <p:cNvSpPr txBox="1"/>
          <p:nvPr/>
        </p:nvSpPr>
        <p:spPr>
          <a:xfrm>
            <a:off x="7164343" y="1469480"/>
            <a:ext cx="2665084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u="sng" dirty="0"/>
              <a:t>Subscribe to updates: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github.com/</a:t>
            </a:r>
            <a:r>
              <a:rPr lang="en-GB" dirty="0" err="1"/>
              <a:t>fairSIM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@</a:t>
            </a:r>
            <a:r>
              <a:rPr lang="en-GB" dirty="0" err="1"/>
              <a:t>mueller_physics</a:t>
            </a:r>
            <a:br>
              <a:rPr lang="en-GB" dirty="0"/>
            </a:br>
            <a:r>
              <a:rPr lang="en-GB" dirty="0"/>
              <a:t>on Twitter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878EAB-55B9-4A8F-9C38-8E41E833C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8191" y="1"/>
            <a:ext cx="2059056" cy="6858000"/>
          </a:xfrm>
          <a:prstGeom prst="rect">
            <a:avLst/>
          </a:prstGeom>
        </p:spPr>
      </p:pic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E0B321CC-9C93-4C74-9472-EC1210083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78" y="1648758"/>
            <a:ext cx="6441689" cy="446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91532DC-A01E-4DEF-8146-C606C450859D}"/>
              </a:ext>
            </a:extLst>
          </p:cNvPr>
          <p:cNvSpPr txBox="1"/>
          <p:nvPr/>
        </p:nvSpPr>
        <p:spPr>
          <a:xfrm>
            <a:off x="6962649" y="3375697"/>
            <a:ext cx="323861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Connectivity 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Java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Beanshell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(other ImageJ languages)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Matlab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/>
              <a:t>Inspired by a collaboration in Leuven</a:t>
            </a:r>
            <a:r>
              <a:rPr lang="en-US" dirty="0"/>
              <a:t> running high-throughput imaging</a:t>
            </a:r>
            <a:endParaRPr lang="en-GB" dirty="0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F9E27998-FE0C-4501-BDCF-A6B0ECC1D313}"/>
              </a:ext>
            </a:extLst>
          </p:cNvPr>
          <p:cNvSpPr/>
          <p:nvPr/>
        </p:nvSpPr>
        <p:spPr>
          <a:xfrm>
            <a:off x="9652199" y="343477"/>
            <a:ext cx="465992" cy="114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50AB52D-4FB4-404D-905F-559073523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Project in active development</a:t>
            </a:r>
            <a:endParaRPr lang="en-US" dirty="0"/>
          </a:p>
        </p:txBody>
      </p:sp>
      <p:sp>
        <p:nvSpPr>
          <p:cNvPr id="23" name="Content Placeholder 1">
            <a:extLst>
              <a:ext uri="{FF2B5EF4-FFF2-40B4-BE49-F238E27FC236}">
                <a16:creationId xmlns:a16="http://schemas.microsoft.com/office/drawing/2014/main" id="{58EA4280-F3D0-4412-8598-620BD7C59C27}"/>
              </a:ext>
            </a:extLst>
          </p:cNvPr>
          <p:cNvSpPr txBox="1">
            <a:spLocks/>
          </p:cNvSpPr>
          <p:nvPr/>
        </p:nvSpPr>
        <p:spPr>
          <a:xfrm>
            <a:off x="338945" y="1176397"/>
            <a:ext cx="7182949" cy="559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dirty="0"/>
              <a:t>Scripting support (v.1.4.2)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158156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AE8AF8-7271-4E1A-B947-49EE777A2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417500"/>
            <a:ext cx="5992440" cy="1773000"/>
          </a:xfrm>
        </p:spPr>
        <p:txBody>
          <a:bodyPr>
            <a:normAutofit fontScale="92500"/>
          </a:bodyPr>
          <a:lstStyle/>
          <a:p>
            <a:r>
              <a:rPr lang="en-GB" dirty="0"/>
              <a:t>Summer project at Micron Oxford:</a:t>
            </a:r>
            <a:br>
              <a:rPr lang="en-GB" dirty="0"/>
            </a:br>
            <a:r>
              <a:rPr lang="en-GB" b="1" dirty="0"/>
              <a:t>Full 3D reconstruction in </a:t>
            </a:r>
            <a:r>
              <a:rPr lang="en-GB" b="1" dirty="0" err="1"/>
              <a:t>fairSIM</a:t>
            </a:r>
            <a:endParaRPr lang="en-GB" b="1" dirty="0"/>
          </a:p>
          <a:p>
            <a:r>
              <a:rPr lang="en-GB" dirty="0"/>
              <a:t>‘</a:t>
            </a:r>
            <a:r>
              <a:rPr lang="en-GB" i="1" dirty="0"/>
              <a:t>develop-3D-SIM</a:t>
            </a:r>
            <a:r>
              <a:rPr lang="en-GB" dirty="0"/>
              <a:t>’ branch (</a:t>
            </a:r>
            <a:r>
              <a:rPr lang="en-GB" dirty="0" err="1"/>
              <a:t>github</a:t>
            </a:r>
            <a:r>
              <a:rPr lang="en-GB" dirty="0"/>
              <a:t>)</a:t>
            </a:r>
          </a:p>
          <a:p>
            <a:r>
              <a:rPr lang="en-GB" dirty="0"/>
              <a:t>Working beta version, currently fixing bugs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E4228B-BEDC-422B-9E0B-5A2869A2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15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EC4815D-DD64-4D7C-B20B-9CDB36D24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fairSIM</a:t>
            </a:r>
            <a:r>
              <a:rPr lang="en-GB" dirty="0"/>
              <a:t> – full 3D</a:t>
            </a:r>
          </a:p>
        </p:txBody>
      </p:sp>
      <p:pic>
        <p:nvPicPr>
          <p:cNvPr id="12" name="Picture 11" descr="Comparison of widefield, 2D SIM and full 3D SIM reconstruction, with each showing more resolution and contrast">
            <a:extLst>
              <a:ext uri="{FF2B5EF4-FFF2-40B4-BE49-F238E27FC236}">
                <a16:creationId xmlns:a16="http://schemas.microsoft.com/office/drawing/2014/main" id="{ABDC2B03-51E8-4E30-9F99-5CF7E289B0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930" y="3972273"/>
            <a:ext cx="6178510" cy="1974534"/>
          </a:xfrm>
          <a:prstGeom prst="rect">
            <a:avLst/>
          </a:prstGeom>
        </p:spPr>
      </p:pic>
      <p:sp>
        <p:nvSpPr>
          <p:cNvPr id="13" name="Rechteck 4">
            <a:extLst>
              <a:ext uri="{FF2B5EF4-FFF2-40B4-BE49-F238E27FC236}">
                <a16:creationId xmlns:a16="http://schemas.microsoft.com/office/drawing/2014/main" id="{81214278-B59E-4042-A01B-FEA985315956}"/>
              </a:ext>
            </a:extLst>
          </p:cNvPr>
          <p:cNvSpPr/>
          <p:nvPr/>
        </p:nvSpPr>
        <p:spPr>
          <a:xfrm>
            <a:off x="389930" y="3418275"/>
            <a:ext cx="3388320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1000" dirty="0"/>
              <a:t>Actin filaments in LSEC cells, labelled with Phalloidin-Atto488, measured on a </a:t>
            </a:r>
            <a:r>
              <a:rPr lang="en-US" sz="1000" dirty="0" err="1"/>
              <a:t>DeltaVision|OMX</a:t>
            </a:r>
            <a:r>
              <a:rPr lang="en-US" sz="1000" dirty="0"/>
              <a:t>, excited at 488 nm. Scalebar 5µm, single slice vs. 2µm z-projection</a:t>
            </a:r>
          </a:p>
        </p:txBody>
      </p:sp>
      <p:pic>
        <p:nvPicPr>
          <p:cNvPr id="10" name="Picture 9" descr="Screenshot of the current bugtracker content">
            <a:extLst>
              <a:ext uri="{FF2B5EF4-FFF2-40B4-BE49-F238E27FC236}">
                <a16:creationId xmlns:a16="http://schemas.microsoft.com/office/drawing/2014/main" id="{70DB132A-D57F-43ED-9AE8-875C78988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977" y="877824"/>
            <a:ext cx="5477023" cy="598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029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71A306-7E95-4424-8372-F64B86448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16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6E1134-C930-4F92-B81A-8E8AB9502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“</a:t>
            </a:r>
            <a:r>
              <a:rPr lang="en-GB" dirty="0" err="1"/>
              <a:t>fairSIM</a:t>
            </a:r>
            <a:r>
              <a:rPr lang="en-GB" dirty="0"/>
              <a:t> 3D” – new GUI, new concept</a:t>
            </a:r>
          </a:p>
        </p:txBody>
      </p:sp>
      <p:pic>
        <p:nvPicPr>
          <p:cNvPr id="7" name="Picture 6" descr="Screenshot of the &quot;run a 3D reconstruction&quot; GUI">
            <a:extLst>
              <a:ext uri="{FF2B5EF4-FFF2-40B4-BE49-F238E27FC236}">
                <a16:creationId xmlns:a16="http://schemas.microsoft.com/office/drawing/2014/main" id="{05DF4FC3-2E04-4EB0-BDCE-19D5C1429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4912" y="1274486"/>
            <a:ext cx="4502087" cy="4794114"/>
          </a:xfrm>
          <a:prstGeom prst="rect">
            <a:avLst/>
          </a:prstGeom>
        </p:spPr>
      </p:pic>
      <p:pic>
        <p:nvPicPr>
          <p:cNvPr id="9" name="Picture 8" descr="Screenshot of the &quot;define microscope parameters&quot; GUI">
            <a:extLst>
              <a:ext uri="{FF2B5EF4-FFF2-40B4-BE49-F238E27FC236}">
                <a16:creationId xmlns:a16="http://schemas.microsoft.com/office/drawing/2014/main" id="{4A207A93-5B7A-404B-B6FE-FFA36A37D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694" y="1274486"/>
            <a:ext cx="3568882" cy="47941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539DD9-F534-4C29-A4A3-BDD3AEAF22EC}"/>
              </a:ext>
            </a:extLst>
          </p:cNvPr>
          <p:cNvSpPr txBox="1"/>
          <p:nvPr/>
        </p:nvSpPr>
        <p:spPr>
          <a:xfrm>
            <a:off x="361950" y="1441450"/>
            <a:ext cx="32385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3D SIM processing requires more knowledge about the microscope (esp. OTFs)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Editor for alignment data</a:t>
            </a:r>
            <a:br>
              <a:rPr lang="en-GB" dirty="0"/>
            </a:br>
            <a:r>
              <a:rPr lang="en-GB" dirty="0"/>
              <a:t>(stored in one XML-file)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GUI for multi-channel, multi-timepoint reconstruction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/>
              <a:t>Both parts mostly work, but are very “unpolished”</a:t>
            </a:r>
          </a:p>
          <a:p>
            <a:r>
              <a:rPr lang="en-GB" dirty="0"/>
              <a:t>Known bugs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3120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5107EC-9ABD-4639-ACD6-76B0F5799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17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7306D38-CB98-420B-BAAE-6C5E4A128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fairSIM</a:t>
            </a:r>
            <a:r>
              <a:rPr lang="en-GB" dirty="0"/>
              <a:t> 3D – OTF generation</a:t>
            </a:r>
          </a:p>
        </p:txBody>
      </p:sp>
      <p:pic>
        <p:nvPicPr>
          <p:cNvPr id="6" name="Picture 5" descr="2D visualizations of different steps in the OTF processing">
            <a:extLst>
              <a:ext uri="{FF2B5EF4-FFF2-40B4-BE49-F238E27FC236}">
                <a16:creationId xmlns:a16="http://schemas.microsoft.com/office/drawing/2014/main" id="{FC0D6048-F28F-49A3-8430-D6A4D0142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12" y="4069449"/>
            <a:ext cx="5359400" cy="17864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7B792B-849D-4F63-97F6-08B843A42FD8}"/>
              </a:ext>
            </a:extLst>
          </p:cNvPr>
          <p:cNvSpPr txBox="1"/>
          <p:nvPr/>
        </p:nvSpPr>
        <p:spPr>
          <a:xfrm>
            <a:off x="3273504" y="5885233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OTF phase unwrapping </a:t>
            </a:r>
          </a:p>
        </p:txBody>
      </p:sp>
      <p:pic>
        <p:nvPicPr>
          <p:cNvPr id="9" name="Picture 8" descr="screenshot of the OTF window showing phase">
            <a:extLst>
              <a:ext uri="{FF2B5EF4-FFF2-40B4-BE49-F238E27FC236}">
                <a16:creationId xmlns:a16="http://schemas.microsoft.com/office/drawing/2014/main" id="{A24CA4C5-F192-471F-A2C0-E481130EE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301" y="1248040"/>
            <a:ext cx="2865687" cy="3300439"/>
          </a:xfrm>
          <a:prstGeom prst="rect">
            <a:avLst/>
          </a:prstGeom>
        </p:spPr>
      </p:pic>
      <p:pic>
        <p:nvPicPr>
          <p:cNvPr id="11" name="Picture 10" descr="screenshot of the OTF window showing intensity">
            <a:extLst>
              <a:ext uri="{FF2B5EF4-FFF2-40B4-BE49-F238E27FC236}">
                <a16:creationId xmlns:a16="http://schemas.microsoft.com/office/drawing/2014/main" id="{9E5765D3-951E-4099-8DFA-F80841A40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248040"/>
            <a:ext cx="2819301" cy="329651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03210AB-256E-4078-AEDC-F1CAF1CCA6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012" y="1365365"/>
            <a:ext cx="6046251" cy="2530182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Single bead, multi-plane stack, under SIM illumination </a:t>
            </a:r>
            <a:br>
              <a:rPr lang="en-GB" dirty="0"/>
            </a:br>
            <a:r>
              <a:rPr lang="en-GB" dirty="0"/>
              <a:t>(see </a:t>
            </a:r>
            <a:r>
              <a:rPr lang="en-GB" dirty="0" err="1"/>
              <a:t>Demmerle</a:t>
            </a:r>
            <a:r>
              <a:rPr lang="en-GB" dirty="0"/>
              <a:t> et. al. for protocol)</a:t>
            </a:r>
          </a:p>
          <a:p>
            <a:r>
              <a:rPr lang="en-GB" dirty="0"/>
              <a:t>Band-separate</a:t>
            </a:r>
          </a:p>
          <a:p>
            <a:r>
              <a:rPr lang="en-GB" dirty="0"/>
              <a:t>Compensate bead position (phase)</a:t>
            </a:r>
          </a:p>
          <a:p>
            <a:r>
              <a:rPr lang="en-GB" dirty="0"/>
              <a:t>Compensate </a:t>
            </a:r>
            <a:r>
              <a:rPr lang="en-GB" dirty="0" err="1"/>
              <a:t>artifacts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D203CD-2117-4946-A600-21052FB71801}"/>
              </a:ext>
            </a:extLst>
          </p:cNvPr>
          <p:cNvSpPr/>
          <p:nvPr/>
        </p:nvSpPr>
        <p:spPr>
          <a:xfrm>
            <a:off x="6096000" y="470397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Compensate noise / average / smooth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Have a (at least minimalistic) GUI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Test and integrate</a:t>
            </a:r>
          </a:p>
        </p:txBody>
      </p:sp>
    </p:spTree>
    <p:extLst>
      <p:ext uri="{BB962C8B-B14F-4D97-AF65-F5344CB8AC3E}">
        <p14:creationId xmlns:p14="http://schemas.microsoft.com/office/powerpoint/2010/main" val="4043092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91E083A-F6BB-488B-9D6D-3FF1163F6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Microscopes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8F0A76-1538-47F3-A71A-8CC6952EB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0220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0F1E53-F1A1-4658-82E8-911210C80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58426" y="559184"/>
            <a:ext cx="5090300" cy="286981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42EE96-6341-4E95-9547-DF4CECA6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19</a:t>
            </a:fld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C29686-7219-44BE-B83D-45A029708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‘</a:t>
            </a:r>
            <a:r>
              <a:rPr lang="en-GB" dirty="0" err="1"/>
              <a:t>fastSIM</a:t>
            </a:r>
            <a:r>
              <a:rPr lang="en-GB" dirty="0"/>
              <a:t>’ approach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A761E0-E469-4ED4-8DED-27117FACA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555444"/>
            <a:ext cx="5615152" cy="24196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F538BE-20CF-4C13-987C-47FF01A46A29}"/>
              </a:ext>
            </a:extLst>
          </p:cNvPr>
          <p:cNvSpPr txBox="1"/>
          <p:nvPr/>
        </p:nvSpPr>
        <p:spPr>
          <a:xfrm>
            <a:off x="576000" y="1472832"/>
            <a:ext cx="498297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2-beam SIM based on a spatial light modulator</a:t>
            </a:r>
            <a:br>
              <a:rPr lang="en-GB" dirty="0"/>
            </a:b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Established concept, used with some variations by many groups: </a:t>
            </a:r>
            <a:br>
              <a:rPr lang="en-GB" dirty="0"/>
            </a:br>
            <a:r>
              <a:rPr lang="en-GB" i="1" dirty="0"/>
              <a:t>Jena, Oxford, Cambridge, Bielefeld, Leuven</a:t>
            </a:r>
            <a:br>
              <a:rPr lang="en-GB" i="1" dirty="0"/>
            </a:br>
            <a:endParaRPr lang="en-GB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err="1"/>
              <a:t>Janelia</a:t>
            </a:r>
            <a:r>
              <a:rPr lang="en-GB" i="1" dirty="0"/>
              <a:t> Farm: </a:t>
            </a:r>
            <a:r>
              <a:rPr lang="en-US" dirty="0"/>
              <a:t>Dong Li et. al., Science 2015 on non-linear SIM (&gt;150 pages of supplementals!)</a:t>
            </a:r>
            <a:br>
              <a:rPr lang="en-US" dirty="0"/>
            </a:br>
            <a:endParaRPr lang="en-GB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Tweaked for speed: &gt; 60 fps reconstructed </a:t>
            </a:r>
            <a:br>
              <a:rPr lang="en-GB" dirty="0"/>
            </a:b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hardware can provide the speed, the dyes not so much</a:t>
            </a:r>
          </a:p>
          <a:p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9648D5-A317-404B-B7E4-C39F06CE5FA7}"/>
              </a:ext>
            </a:extLst>
          </p:cNvPr>
          <p:cNvSpPr/>
          <p:nvPr/>
        </p:nvSpPr>
        <p:spPr>
          <a:xfrm>
            <a:off x="813750" y="6281632"/>
            <a:ext cx="539410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accent5"/>
                </a:solidFill>
              </a:rPr>
              <a:t>Hui-Wen Lu-Walther et al. (2015) 10.1088/2050-6120/3/1/014001</a:t>
            </a:r>
          </a:p>
          <a:p>
            <a:r>
              <a:rPr lang="en-GB" sz="1400" dirty="0">
                <a:solidFill>
                  <a:schemeClr val="accent5"/>
                </a:solidFill>
              </a:rPr>
              <a:t>Dong Li et al. (2015) 10.1126/science.aab3500</a:t>
            </a:r>
          </a:p>
          <a:p>
            <a:endParaRPr lang="en-GB" sz="1400" dirty="0">
              <a:solidFill>
                <a:schemeClr val="accent5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A0CE1F-67EB-4F93-9CB6-76074755D456}"/>
              </a:ext>
            </a:extLst>
          </p:cNvPr>
          <p:cNvSpPr/>
          <p:nvPr/>
        </p:nvSpPr>
        <p:spPr>
          <a:xfrm>
            <a:off x="6110382" y="6254495"/>
            <a:ext cx="39624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accent5"/>
                </a:solidFill>
              </a:rPr>
              <a:t>Laurence J. Young et al. (2016) 10.3791/53988 </a:t>
            </a:r>
          </a:p>
          <a:p>
            <a:endParaRPr lang="en-GB" sz="14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121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94C0DC-68C8-45D1-8512-3C5A14EE9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What kind of ‘SIM’ are we using?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EE452C-553B-43B6-9ACB-EA2362546654}"/>
              </a:ext>
            </a:extLst>
          </p:cNvPr>
          <p:cNvSpPr txBox="1"/>
          <p:nvPr/>
        </p:nvSpPr>
        <p:spPr>
          <a:xfrm>
            <a:off x="574800" y="1305341"/>
            <a:ext cx="560617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Gustafsson-</a:t>
            </a:r>
            <a:r>
              <a:rPr lang="en-GB" b="1" dirty="0" err="1"/>
              <a:t>Heintzmann</a:t>
            </a:r>
            <a:r>
              <a:rPr lang="en-GB" b="1" dirty="0"/>
              <a:t>-style “coherent” SIM</a:t>
            </a:r>
          </a:p>
          <a:p>
            <a:r>
              <a:rPr lang="en-GB" b="1" dirty="0"/>
              <a:t> 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Sinusoidal intensity patterns, with a spatial frequency close to the resolution limit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Generated by interfering (2 or 3)</a:t>
            </a:r>
            <a:br>
              <a:rPr lang="en-GB" dirty="0"/>
            </a:br>
            <a:r>
              <a:rPr lang="en-GB" dirty="0"/>
              <a:t>beams of coherent 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Axial resolution enhancement (Gustafsson 2008)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Three-beam interference pattern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Lateral resolution increase</a:t>
            </a:r>
            <a:br>
              <a:rPr lang="en-GB" dirty="0"/>
            </a:br>
            <a:r>
              <a:rPr lang="en-GB" dirty="0"/>
              <a:t>(set by spatial frequency of the pattern)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Nice “push” in medium frequency response</a:t>
            </a:r>
          </a:p>
          <a:p>
            <a:pPr lvl="1"/>
            <a:r>
              <a:rPr lang="en-GB" dirty="0"/>
              <a:t>(see 200nm in the OTF plot)</a:t>
            </a:r>
          </a:p>
          <a:p>
            <a:pPr lvl="1"/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Direct reconstruction: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No need for iterative “deconvolution-like” solvers, though they can be applied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7A0997-D573-4BEA-991B-DA459881B76E}"/>
              </a:ext>
            </a:extLst>
          </p:cNvPr>
          <p:cNvSpPr txBox="1"/>
          <p:nvPr/>
        </p:nvSpPr>
        <p:spPr>
          <a:xfrm>
            <a:off x="0" y="6250853"/>
            <a:ext cx="54947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5"/>
                </a:solidFill>
              </a:rPr>
              <a:t>Gustafsson (2000) 10.1046/j.1365-2818.2000.00710.x</a:t>
            </a:r>
          </a:p>
          <a:p>
            <a:r>
              <a:rPr lang="en-GB" sz="1400" dirty="0">
                <a:solidFill>
                  <a:schemeClr val="accent5"/>
                </a:solidFill>
              </a:rPr>
              <a:t>Gustafsson et al. (2008) 10.1529/biophysj.107.120345</a:t>
            </a:r>
          </a:p>
          <a:p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FEA2F1-8E24-4701-9FA2-90A83845FA1D}"/>
              </a:ext>
            </a:extLst>
          </p:cNvPr>
          <p:cNvSpPr txBox="1"/>
          <p:nvPr/>
        </p:nvSpPr>
        <p:spPr>
          <a:xfrm>
            <a:off x="4608022" y="6250853"/>
            <a:ext cx="54947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schemeClr val="accent5"/>
                </a:solidFill>
              </a:rPr>
              <a:t>Heintzmann</a:t>
            </a:r>
            <a:r>
              <a:rPr lang="en-GB" sz="1400" dirty="0">
                <a:solidFill>
                  <a:schemeClr val="accent5"/>
                </a:solidFill>
              </a:rPr>
              <a:t>, Cremer (1999) 10.1117/12.336833</a:t>
            </a:r>
          </a:p>
          <a:p>
            <a:r>
              <a:rPr lang="en-GB" sz="1400" dirty="0" err="1">
                <a:solidFill>
                  <a:schemeClr val="accent5"/>
                </a:solidFill>
              </a:rPr>
              <a:t>Frohn</a:t>
            </a:r>
            <a:r>
              <a:rPr lang="en-GB" sz="1400" dirty="0">
                <a:solidFill>
                  <a:schemeClr val="accent5"/>
                </a:solidFill>
              </a:rPr>
              <a:t> (2000, PhD thesis) 10.1117/12.336833</a:t>
            </a:r>
          </a:p>
          <a:p>
            <a:endParaRPr lang="en-US" dirty="0">
              <a:solidFill>
                <a:schemeClr val="accent5"/>
              </a:solidFill>
            </a:endParaRPr>
          </a:p>
        </p:txBody>
      </p:sp>
      <p:pic>
        <p:nvPicPr>
          <p:cNvPr id="9" name="Graphic 8" descr="Step by step illustration of the SIM data processing workflow">
            <a:extLst>
              <a:ext uri="{FF2B5EF4-FFF2-40B4-BE49-F238E27FC236}">
                <a16:creationId xmlns:a16="http://schemas.microsoft.com/office/drawing/2014/main" id="{90F3A113-7320-4C53-873A-B8D9C1DB8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94459" y="1237474"/>
            <a:ext cx="6197541" cy="43830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55FD6E2-6ED5-4EB9-8EA7-001EAC7F1861}"/>
              </a:ext>
            </a:extLst>
          </p:cNvPr>
          <p:cNvSpPr/>
          <p:nvPr/>
        </p:nvSpPr>
        <p:spPr>
          <a:xfrm>
            <a:off x="5634182" y="1359036"/>
            <a:ext cx="210766" cy="358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288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B5CD1C-7B2B-4AA6-97FE-CA722D63A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20</a:t>
            </a:fld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24F608-FAA2-41A7-92A0-9BE5118E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</p:spPr>
        <p:txBody>
          <a:bodyPr/>
          <a:lstStyle/>
          <a:p>
            <a:r>
              <a:rPr lang="en-GB" dirty="0"/>
              <a:t>Why (not) build a SIM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0DF75F-DD47-4B53-985A-3F2B6EBA5AB5}"/>
              </a:ext>
            </a:extLst>
          </p:cNvPr>
          <p:cNvSpPr txBox="1"/>
          <p:nvPr/>
        </p:nvSpPr>
        <p:spPr>
          <a:xfrm>
            <a:off x="576000" y="1404192"/>
            <a:ext cx="574577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Pro’s: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Easy customization </a:t>
            </a:r>
            <a:br>
              <a:rPr lang="en-GB" dirty="0"/>
            </a:br>
            <a:r>
              <a:rPr lang="en-GB" dirty="0"/>
              <a:t>(optics, mechanics, electronics, software)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Integration in existing imaging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Specific optimization </a:t>
            </a:r>
            <a:br>
              <a:rPr lang="en-GB" dirty="0"/>
            </a:br>
            <a:r>
              <a:rPr lang="en-GB" dirty="0"/>
              <a:t>(speed, uncommon wavelength,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/>
              <a:t>Con’s: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Needs some expertise in optics (harder than widefield, easier than STED, comes with its own quirks)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Needs time &amp; dedicated person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Probably won’t reach the stability &amp; uptime of a commercially available 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dirty="0">
                <a:sym typeface="Wingdings" panose="05000000000000000000" pitchFamily="2" charset="2"/>
              </a:rPr>
              <a:t>Main reason to build a SIM: </a:t>
            </a:r>
          </a:p>
          <a:p>
            <a:r>
              <a:rPr lang="en-GB" b="1" dirty="0">
                <a:sym typeface="Wingdings" panose="05000000000000000000" pitchFamily="2" charset="2"/>
              </a:rPr>
              <a:t>tailoring a system to a specific use case</a:t>
            </a:r>
            <a:endParaRPr lang="en-GB" b="1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 descr="CAD drawing of the setup">
            <a:extLst>
              <a:ext uri="{FF2B5EF4-FFF2-40B4-BE49-F238E27FC236}">
                <a16:creationId xmlns:a16="http://schemas.microsoft.com/office/drawing/2014/main" id="{C9103791-E4BE-4A83-A4F5-22B2159EC1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7389" y="4452005"/>
            <a:ext cx="4867453" cy="2356747"/>
          </a:xfrm>
          <a:prstGeom prst="rect">
            <a:avLst/>
          </a:prstGeom>
        </p:spPr>
      </p:pic>
      <p:pic>
        <p:nvPicPr>
          <p:cNvPr id="8" name="robin-sim" descr="Time-lapse video of a SIM setup being build">
            <a:hlinkClick r:id="" action="ppaction://media"/>
            <a:extLst>
              <a:ext uri="{FF2B5EF4-FFF2-40B4-BE49-F238E27FC236}">
                <a16:creationId xmlns:a16="http://schemas.microsoft.com/office/drawing/2014/main" id="{91E031D0-D35B-46DD-A3CF-2AA6CFA33F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421" y="748441"/>
            <a:ext cx="4872421" cy="3654316"/>
          </a:xfrm>
          <a:prstGeom prst="rect">
            <a:avLst/>
          </a:prstGeom>
        </p:spPr>
      </p:pic>
      <p:pic>
        <p:nvPicPr>
          <p:cNvPr id="10" name="Picture 9" descr="Photo of the setup builder">
            <a:extLst>
              <a:ext uri="{FF2B5EF4-FFF2-40B4-BE49-F238E27FC236}">
                <a16:creationId xmlns:a16="http://schemas.microsoft.com/office/drawing/2014/main" id="{601F844C-8E6D-40E2-921D-EF56F905AC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8808" y="749196"/>
            <a:ext cx="2039460" cy="209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7BC17A-3C71-469E-A4BD-8C703309A3F6}"/>
              </a:ext>
            </a:extLst>
          </p:cNvPr>
          <p:cNvSpPr txBox="1"/>
          <p:nvPr/>
        </p:nvSpPr>
        <p:spPr>
          <a:xfrm>
            <a:off x="10764843" y="2937977"/>
            <a:ext cx="14827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R. Van den </a:t>
            </a:r>
            <a:r>
              <a:rPr lang="en-GB" sz="1200" dirty="0" err="1"/>
              <a:t>Eynde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7675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D03977-21DD-45B8-B604-ADAFBDBF1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21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39E4A5-C534-4A6F-83EC-779402F91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</p:spPr>
        <p:txBody>
          <a:bodyPr/>
          <a:lstStyle/>
          <a:p>
            <a:r>
              <a:rPr lang="en-GB" dirty="0"/>
              <a:t>Integrating microscope &amp; reconstruction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3BD6BE-94B2-496C-80F2-3BC90C0839A4}"/>
              </a:ext>
            </a:extLst>
          </p:cNvPr>
          <p:cNvSpPr/>
          <p:nvPr/>
        </p:nvSpPr>
        <p:spPr>
          <a:xfrm>
            <a:off x="4964921" y="3244334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The </a:t>
            </a:r>
            <a:r>
              <a:rPr lang="en-GB" b="1" dirty="0" err="1">
                <a:solidFill>
                  <a:schemeClr val="bg1"/>
                </a:solidFill>
              </a:rPr>
              <a:t>fairSIM</a:t>
            </a:r>
            <a:r>
              <a:rPr lang="en-GB" b="1" dirty="0">
                <a:solidFill>
                  <a:schemeClr val="bg1"/>
                </a:solidFill>
              </a:rPr>
              <a:t> project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14BAEE2-65A0-4FA2-8420-79D020A3A7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8635" y="1664995"/>
            <a:ext cx="5191929" cy="3897341"/>
          </a:xfrm>
        </p:spPr>
        <p:txBody>
          <a:bodyPr>
            <a:normAutofit lnSpcReduction="10000"/>
          </a:bodyPr>
          <a:lstStyle/>
          <a:p>
            <a:r>
              <a:rPr lang="en-GB" dirty="0"/>
              <a:t>Multi-</a:t>
            </a:r>
            <a:r>
              <a:rPr lang="en-GB" dirty="0" err="1"/>
              <a:t>color</a:t>
            </a:r>
            <a:r>
              <a:rPr lang="en-GB" dirty="0"/>
              <a:t> extension of the ‘</a:t>
            </a:r>
            <a:r>
              <a:rPr lang="en-GB" dirty="0" err="1"/>
              <a:t>fastSIM</a:t>
            </a:r>
            <a:r>
              <a:rPr lang="en-GB" dirty="0"/>
              <a:t>’</a:t>
            </a:r>
          </a:p>
          <a:p>
            <a:pPr lvl="1"/>
            <a:r>
              <a:rPr lang="en-GB" dirty="0"/>
              <a:t>488, 568 and 647nm excitation</a:t>
            </a:r>
          </a:p>
          <a:p>
            <a:pPr lvl="1"/>
            <a:r>
              <a:rPr lang="en-GB" dirty="0"/>
              <a:t>Three cameras for fast readout</a:t>
            </a:r>
          </a:p>
          <a:p>
            <a:pPr lvl="1"/>
            <a:r>
              <a:rPr lang="en-GB" dirty="0"/>
              <a:t>Timing control electronics</a:t>
            </a:r>
          </a:p>
          <a:p>
            <a:pPr lvl="1"/>
            <a:endParaRPr lang="en-GB" dirty="0"/>
          </a:p>
          <a:p>
            <a:r>
              <a:rPr lang="en-GB" dirty="0"/>
              <a:t>GUI for system control</a:t>
            </a:r>
          </a:p>
          <a:p>
            <a:pPr lvl="1"/>
            <a:r>
              <a:rPr lang="en-GB" dirty="0"/>
              <a:t>Connects to hardware components, µManager, </a:t>
            </a:r>
            <a:r>
              <a:rPr lang="en-GB" dirty="0" err="1"/>
              <a:t>bUnwarpJ</a:t>
            </a:r>
            <a:r>
              <a:rPr lang="en-GB" dirty="0"/>
              <a:t>, etc.</a:t>
            </a:r>
          </a:p>
          <a:p>
            <a:pPr lvl="1"/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8" name="Picture 7" descr="Drawing of the opto-mechanical components">
            <a:extLst>
              <a:ext uri="{FF2B5EF4-FFF2-40B4-BE49-F238E27FC236}">
                <a16:creationId xmlns:a16="http://schemas.microsoft.com/office/drawing/2014/main" id="{5B943C4D-55C4-470E-9A2F-B3B563E16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236" y="3429000"/>
            <a:ext cx="5405215" cy="330374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5AE44C0-EA81-4806-9175-1028B26F10E2}"/>
              </a:ext>
            </a:extLst>
          </p:cNvPr>
          <p:cNvGrpSpPr/>
          <p:nvPr/>
        </p:nvGrpSpPr>
        <p:grpSpPr>
          <a:xfrm>
            <a:off x="8144843" y="1359036"/>
            <a:ext cx="1234248" cy="1908104"/>
            <a:chOff x="252404" y="4274243"/>
            <a:chExt cx="1234248" cy="1908104"/>
          </a:xfrm>
        </p:grpSpPr>
        <p:pic>
          <p:nvPicPr>
            <p:cNvPr id="16" name="Picture 15" descr="Photo of A. Markwirth">
              <a:extLst>
                <a:ext uri="{FF2B5EF4-FFF2-40B4-BE49-F238E27FC236}">
                  <a16:creationId xmlns:a16="http://schemas.microsoft.com/office/drawing/2014/main" id="{0D43DC26-78FA-4092-A2E7-0CDF287BBB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2404" y="4274243"/>
              <a:ext cx="1234248" cy="163132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FE03D81-1F34-425E-8640-B3A638E93CE8}"/>
                </a:ext>
              </a:extLst>
            </p:cNvPr>
            <p:cNvSpPr txBox="1"/>
            <p:nvPr/>
          </p:nvSpPr>
          <p:spPr>
            <a:xfrm>
              <a:off x="279463" y="5874570"/>
              <a:ext cx="11801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A. </a:t>
              </a:r>
              <a:r>
                <a:rPr lang="en-GB" sz="1400" dirty="0" err="1"/>
                <a:t>Markwirth</a:t>
              </a:r>
              <a:endParaRPr lang="en-US" sz="14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1A6395E-6DA4-440F-9B6A-F4CCEB0ADA49}"/>
              </a:ext>
            </a:extLst>
          </p:cNvPr>
          <p:cNvGrpSpPr/>
          <p:nvPr/>
        </p:nvGrpSpPr>
        <p:grpSpPr>
          <a:xfrm>
            <a:off x="9607034" y="1359036"/>
            <a:ext cx="1240417" cy="1938859"/>
            <a:chOff x="1509246" y="4271141"/>
            <a:chExt cx="1240417" cy="1938859"/>
          </a:xfrm>
        </p:grpSpPr>
        <p:pic>
          <p:nvPicPr>
            <p:cNvPr id="19" name="Picture 18" descr="Photo of M. Lachetta">
              <a:extLst>
                <a:ext uri="{FF2B5EF4-FFF2-40B4-BE49-F238E27FC236}">
                  <a16:creationId xmlns:a16="http://schemas.microsoft.com/office/drawing/2014/main" id="{50FB0D2B-9A8B-48E4-B924-9B63F72E31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9246" y="4271141"/>
              <a:ext cx="1240417" cy="163947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1678B9F-B6C8-4926-AA96-53FE08566CC1}"/>
                </a:ext>
              </a:extLst>
            </p:cNvPr>
            <p:cNvSpPr txBox="1"/>
            <p:nvPr/>
          </p:nvSpPr>
          <p:spPr>
            <a:xfrm>
              <a:off x="1569846" y="5902223"/>
              <a:ext cx="11192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M. </a:t>
              </a:r>
              <a:r>
                <a:rPr lang="en-GB" sz="1400" dirty="0" err="1"/>
                <a:t>Lachetta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506764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D03977-21DD-45B8-B604-ADAFBDBF1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22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39E4A5-C534-4A6F-83EC-779402F91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</p:spPr>
        <p:txBody>
          <a:bodyPr/>
          <a:lstStyle/>
          <a:p>
            <a:r>
              <a:rPr lang="en-GB" dirty="0"/>
              <a:t>Integrating microscope &amp; reconstruction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3BD6BE-94B2-496C-80F2-3BC90C0839A4}"/>
              </a:ext>
            </a:extLst>
          </p:cNvPr>
          <p:cNvSpPr/>
          <p:nvPr/>
        </p:nvSpPr>
        <p:spPr>
          <a:xfrm>
            <a:off x="4964921" y="3244334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The </a:t>
            </a:r>
            <a:r>
              <a:rPr lang="en-GB" b="1" dirty="0" err="1">
                <a:solidFill>
                  <a:schemeClr val="bg1"/>
                </a:solidFill>
              </a:rPr>
              <a:t>fairSIM</a:t>
            </a:r>
            <a:r>
              <a:rPr lang="en-GB" b="1" dirty="0">
                <a:solidFill>
                  <a:schemeClr val="bg1"/>
                </a:solidFill>
              </a:rPr>
              <a:t> project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14BAEE2-65A0-4FA2-8420-79D020A3A7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7130" y="1891233"/>
            <a:ext cx="4279355" cy="3187839"/>
          </a:xfrm>
        </p:spPr>
        <p:txBody>
          <a:bodyPr>
            <a:normAutofit/>
          </a:bodyPr>
          <a:lstStyle/>
          <a:p>
            <a:r>
              <a:rPr lang="en-GB" dirty="0"/>
              <a:t>On-the-fly reconstruction</a:t>
            </a:r>
          </a:p>
          <a:p>
            <a:pPr lvl="1"/>
            <a:r>
              <a:rPr lang="en-GB" dirty="0"/>
              <a:t>GPU-based</a:t>
            </a:r>
          </a:p>
          <a:p>
            <a:pPr lvl="1"/>
            <a:r>
              <a:rPr lang="en-GB" dirty="0"/>
              <a:t>Also speeds up regular </a:t>
            </a:r>
            <a:r>
              <a:rPr lang="en-GB" dirty="0" err="1"/>
              <a:t>fairSIM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All code on </a:t>
            </a:r>
            <a:r>
              <a:rPr lang="en-GB" dirty="0" err="1"/>
              <a:t>github</a:t>
            </a:r>
            <a:r>
              <a:rPr lang="en-GB" dirty="0"/>
              <a:t>: </a:t>
            </a:r>
            <a:r>
              <a:rPr lang="en-GB" dirty="0" err="1"/>
              <a:t>fairSIM</a:t>
            </a:r>
            <a:r>
              <a:rPr lang="en-GB" dirty="0"/>
              <a:t>-VIGOR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Manuscript in review</a:t>
            </a:r>
          </a:p>
        </p:txBody>
      </p:sp>
      <p:pic>
        <p:nvPicPr>
          <p:cNvPr id="9" name="fastSIM-video-lsec" descr="Video of the setup in action. It shows the sample stage being moved, and the widefield and SIM reconstruction on a computer screen. The results are displayed to the used w/o significant delay.">
            <a:hlinkClick r:id="" action="ppaction://media"/>
            <a:extLst>
              <a:ext uri="{FF2B5EF4-FFF2-40B4-BE49-F238E27FC236}">
                <a16:creationId xmlns:a16="http://schemas.microsoft.com/office/drawing/2014/main" id="{B2C640EE-6521-4A5C-91FD-587C95A9ED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44046" y="1723060"/>
            <a:ext cx="6265219" cy="352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6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570F3B-ED0D-4D20-AB26-A950B7F7F675}"/>
              </a:ext>
            </a:extLst>
          </p:cNvPr>
          <p:cNvSpPr/>
          <p:nvPr/>
        </p:nvSpPr>
        <p:spPr>
          <a:xfrm>
            <a:off x="10260808" y="197301"/>
            <a:ext cx="1889759" cy="6671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AC5DCA-672B-4105-AD06-B7EC6C260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23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4D89B1B-6CB1-4B03-97A9-408C7F6A0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Thanks &amp; Questions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0B0F34B-B27E-4C02-A427-5D2FF13608F1}"/>
              </a:ext>
            </a:extLst>
          </p:cNvPr>
          <p:cNvSpPr txBox="1">
            <a:spLocks/>
          </p:cNvSpPr>
          <p:nvPr/>
        </p:nvSpPr>
        <p:spPr bwMode="auto">
          <a:xfrm>
            <a:off x="822636" y="4689285"/>
            <a:ext cx="5547284" cy="1195841"/>
          </a:xfrm>
          <a:prstGeom prst="rect">
            <a:avLst/>
          </a:prstGeom>
          <a:solidFill>
            <a:srgbClr val="99CC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pitchFamily="-112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pitchFamily="-112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pitchFamily="-112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pitchFamily="-112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pitchFamily="-1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pitchFamily="-1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pitchFamily="-1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pitchFamily="-1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pitchFamily="-112" charset="-128"/>
              </a:defRPr>
            </a:lvl9pPr>
          </a:lstStyle>
          <a:p>
            <a:pPr marL="342900" indent="-342900" defTabSz="914400" eaLnBrk="1" hangingPunct="1">
              <a:lnSpc>
                <a:spcPts val="2700"/>
              </a:lnSpc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de-DE" sz="1800" dirty="0">
                <a:cs typeface="Arial" panose="020B0604020202020204" pitchFamily="34" charset="0"/>
                <a:sym typeface="Gill Sans" charset="-52"/>
              </a:rPr>
              <a:t>Open-source SIM reconstruction software</a:t>
            </a:r>
          </a:p>
          <a:p>
            <a:pPr marL="342900" indent="-342900" defTabSz="914400" eaLnBrk="1" hangingPunct="1">
              <a:lnSpc>
                <a:spcPts val="2700"/>
              </a:lnSpc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de-DE" sz="1800" dirty="0">
                <a:cs typeface="Arial" panose="020B0604020202020204" pitchFamily="34" charset="0"/>
                <a:sym typeface="Gill Sans" charset="-52"/>
              </a:rPr>
              <a:t>Video-rate 2D SIM with immediate reconstruction</a:t>
            </a:r>
          </a:p>
          <a:p>
            <a:pPr marL="342900" indent="-342900" defTabSz="914400" eaLnBrk="1" hangingPunct="1">
              <a:lnSpc>
                <a:spcPts val="2700"/>
              </a:lnSpc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de-DE" sz="1800" dirty="0">
                <a:cs typeface="Arial" panose="020B0604020202020204" pitchFamily="34" charset="0"/>
                <a:sym typeface="Gill Sans" charset="-52"/>
              </a:rPr>
              <a:t>Compact / mobile microscopes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7F6A88-1041-4AAE-B994-3278AAAEB0DE}"/>
              </a:ext>
            </a:extLst>
          </p:cNvPr>
          <p:cNvSpPr txBox="1"/>
          <p:nvPr/>
        </p:nvSpPr>
        <p:spPr>
          <a:xfrm>
            <a:off x="7844910" y="5027029"/>
            <a:ext cx="31935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fairsim.org  </a:t>
            </a:r>
          </a:p>
          <a:p>
            <a:r>
              <a:rPr lang="en-GB" sz="2400" b="1" dirty="0"/>
              <a:t>mueller-physics.org 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AE4CCC1-B325-42B6-ACF8-86E882750F78}"/>
              </a:ext>
            </a:extLst>
          </p:cNvPr>
          <p:cNvGrpSpPr/>
          <p:nvPr/>
        </p:nvGrpSpPr>
        <p:grpSpPr>
          <a:xfrm>
            <a:off x="6653228" y="824090"/>
            <a:ext cx="4613972" cy="1602512"/>
            <a:chOff x="7073793" y="333831"/>
            <a:chExt cx="4613972" cy="1602512"/>
          </a:xfrm>
        </p:grpSpPr>
        <p:pic>
          <p:nvPicPr>
            <p:cNvPr id="10" name="Picture 9" descr="Micron Oxford Logo">
              <a:extLst>
                <a:ext uri="{FF2B5EF4-FFF2-40B4-BE49-F238E27FC236}">
                  <a16:creationId xmlns:a16="http://schemas.microsoft.com/office/drawing/2014/main" id="{5856F9DC-CA3E-4AC4-A312-AFDAB9FF7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81750" y="333831"/>
              <a:ext cx="4277228" cy="558956"/>
            </a:xfrm>
            <a:prstGeom prst="rect">
              <a:avLst/>
            </a:prstGeom>
          </p:spPr>
        </p:pic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60F605AD-030E-4275-A5AF-B76EBA2BF14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263764" y="1292934"/>
              <a:ext cx="4424001" cy="643409"/>
            </a:xfrm>
            <a:prstGeom prst="rect">
              <a:avLst/>
            </a:prstGeom>
            <a:solidFill>
              <a:srgbClr val="99CC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Geneva" pitchFamily="-112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Geneva" pitchFamily="-112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Geneva" pitchFamily="-112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Geneva" pitchFamily="-112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Geneva" pitchFamily="-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Geneva" pitchFamily="-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Geneva" pitchFamily="-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Geneva" pitchFamily="-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Geneva" pitchFamily="-112" charset="-128"/>
                </a:defRPr>
              </a:lvl9pPr>
            </a:lstStyle>
            <a:p>
              <a:pPr marL="342900" indent="-342900" defTabSz="914400" eaLnBrk="1" hangingPunct="1">
                <a:lnSpc>
                  <a:spcPts val="2700"/>
                </a:lnSpc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n-US" altLang="de-DE" sz="1800" dirty="0">
                  <a:cs typeface="Arial" panose="020B0604020202020204" pitchFamily="34" charset="0"/>
                  <a:sym typeface="Gill Sans" charset="-52"/>
                </a:rPr>
                <a:t>Implementing 3D reconstruction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F8AFAA3-993B-4A28-8E6C-8C63972BFB5B}"/>
                </a:ext>
              </a:extLst>
            </p:cNvPr>
            <p:cNvSpPr txBox="1"/>
            <p:nvPr/>
          </p:nvSpPr>
          <p:spPr>
            <a:xfrm>
              <a:off x="7073793" y="952931"/>
              <a:ext cx="1378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L. </a:t>
              </a:r>
              <a:r>
                <a:rPr lang="en-GB" sz="1400" dirty="0" err="1"/>
                <a:t>Schermelleh</a:t>
              </a:r>
              <a:endParaRPr lang="en-US" sz="1400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EDF472B-3656-4702-83F6-1DDF96ED9662}"/>
                </a:ext>
              </a:extLst>
            </p:cNvPr>
            <p:cNvSpPr txBox="1"/>
            <p:nvPr/>
          </p:nvSpPr>
          <p:spPr>
            <a:xfrm>
              <a:off x="8765065" y="952931"/>
              <a:ext cx="9012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I. Dobbie</a:t>
              </a:r>
              <a:endParaRPr lang="en-US" sz="1400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D4690C5-2E89-4561-9932-9035EEFF962B}"/>
                </a:ext>
              </a:extLst>
            </p:cNvPr>
            <p:cNvSpPr txBox="1"/>
            <p:nvPr/>
          </p:nvSpPr>
          <p:spPr>
            <a:xfrm>
              <a:off x="10180744" y="952931"/>
              <a:ext cx="10021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M. Phillips</a:t>
              </a:r>
              <a:endParaRPr lang="en-US" sz="1400" dirty="0"/>
            </a:p>
          </p:txBody>
        </p:sp>
      </p:grpSp>
      <p:pic>
        <p:nvPicPr>
          <p:cNvPr id="61" name="Grafik 7" descr="Marie Curie Actions Logo">
            <a:extLst>
              <a:ext uri="{FF2B5EF4-FFF2-40B4-BE49-F238E27FC236}">
                <a16:creationId xmlns:a16="http://schemas.microsoft.com/office/drawing/2014/main" id="{8DD5E920-1BBA-4A83-B6D4-196BC779A7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2868" y="5046926"/>
            <a:ext cx="864108" cy="8382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485F194-9DBD-424F-AA09-301A81242F73}"/>
              </a:ext>
            </a:extLst>
          </p:cNvPr>
          <p:cNvGrpSpPr/>
          <p:nvPr/>
        </p:nvGrpSpPr>
        <p:grpSpPr>
          <a:xfrm>
            <a:off x="6702868" y="2588709"/>
            <a:ext cx="4576463" cy="2100576"/>
            <a:chOff x="7229987" y="2775906"/>
            <a:chExt cx="4576463" cy="2100576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2DEEDAA4-4E0F-43FC-BC4B-95562E715CAF}"/>
                </a:ext>
              </a:extLst>
            </p:cNvPr>
            <p:cNvGrpSpPr/>
            <p:nvPr/>
          </p:nvGrpSpPr>
          <p:grpSpPr>
            <a:xfrm>
              <a:off x="7229987" y="3903608"/>
              <a:ext cx="4576463" cy="329465"/>
              <a:chOff x="7438156" y="5248282"/>
              <a:chExt cx="4576463" cy="329465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7261524-D305-4606-A72C-FC518F55AEE4}"/>
                  </a:ext>
                </a:extLst>
              </p:cNvPr>
              <p:cNvSpPr txBox="1"/>
              <p:nvPr/>
            </p:nvSpPr>
            <p:spPr>
              <a:xfrm>
                <a:off x="7438156" y="5248282"/>
                <a:ext cx="114736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P. </a:t>
                </a:r>
                <a:r>
                  <a:rPr lang="en-GB" sz="1400" dirty="0" err="1"/>
                  <a:t>Dedecker</a:t>
                </a:r>
                <a:endParaRPr lang="en-US" sz="1400" dirty="0"/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AF14FDF7-14BC-4B80-80B5-4910D2E8A46C}"/>
                  </a:ext>
                </a:extLst>
              </p:cNvPr>
              <p:cNvSpPr txBox="1"/>
              <p:nvPr/>
            </p:nvSpPr>
            <p:spPr>
              <a:xfrm>
                <a:off x="8887762" y="5269710"/>
                <a:ext cx="162525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R. Van den </a:t>
                </a:r>
                <a:r>
                  <a:rPr lang="en-GB" sz="1400" dirty="0" err="1"/>
                  <a:t>Eynde</a:t>
                </a:r>
                <a:endParaRPr lang="en-US" sz="1400" dirty="0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999CBD2C-BBBD-45F7-BC9E-9E37D140C7F3}"/>
                  </a:ext>
                </a:extLst>
              </p:cNvPr>
              <p:cNvSpPr txBox="1"/>
              <p:nvPr/>
            </p:nvSpPr>
            <p:spPr>
              <a:xfrm>
                <a:off x="10602501" y="5269970"/>
                <a:ext cx="141211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V. </a:t>
                </a:r>
                <a:r>
                  <a:rPr lang="en-GB" sz="1400" dirty="0" err="1"/>
                  <a:t>Mönkemöller</a:t>
                </a:r>
                <a:endParaRPr lang="en-US" sz="1400" dirty="0"/>
              </a:p>
            </p:txBody>
          </p:sp>
        </p:grpSp>
        <p:pic>
          <p:nvPicPr>
            <p:cNvPr id="62" name="Picture 61" descr="Laboratory for Nanobiology Logo">
              <a:extLst>
                <a:ext uri="{FF2B5EF4-FFF2-40B4-BE49-F238E27FC236}">
                  <a16:creationId xmlns:a16="http://schemas.microsoft.com/office/drawing/2014/main" id="{5E58F512-EA0D-40A5-A0BF-85F19F93B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3970" y="2775906"/>
              <a:ext cx="3056164" cy="1042945"/>
            </a:xfrm>
            <a:prstGeom prst="rect">
              <a:avLst/>
            </a:prstGeom>
          </p:spPr>
        </p:pic>
        <p:sp>
          <p:nvSpPr>
            <p:cNvPr id="64" name="Rectangle 3">
              <a:extLst>
                <a:ext uri="{FF2B5EF4-FFF2-40B4-BE49-F238E27FC236}">
                  <a16:creationId xmlns:a16="http://schemas.microsoft.com/office/drawing/2014/main" id="{EC84B8FF-818A-4078-AF56-D4AA8BC4CE9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293970" y="4233073"/>
              <a:ext cx="4424001" cy="643409"/>
            </a:xfrm>
            <a:prstGeom prst="rect">
              <a:avLst/>
            </a:prstGeom>
            <a:solidFill>
              <a:srgbClr val="99CC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Geneva" pitchFamily="-112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Geneva" pitchFamily="-112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Geneva" pitchFamily="-112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Geneva" pitchFamily="-112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Geneva" pitchFamily="-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Geneva" pitchFamily="-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Geneva" pitchFamily="-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Geneva" pitchFamily="-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Geneva" pitchFamily="-112" charset="-128"/>
                </a:defRPr>
              </a:lvl9pPr>
            </a:lstStyle>
            <a:p>
              <a:pPr marL="342900" indent="-342900" defTabSz="914400" eaLnBrk="1" hangingPunct="1">
                <a:lnSpc>
                  <a:spcPts val="2700"/>
                </a:lnSpc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n-US" altLang="de-DE" sz="1800" dirty="0">
                  <a:cs typeface="Arial" panose="020B0604020202020204" pitchFamily="34" charset="0"/>
                  <a:sym typeface="Gill Sans" charset="-52"/>
                </a:rPr>
                <a:t>Customizing SLM-based SIM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6FD1366-799B-494A-AD3D-0B210B017BEB}"/>
              </a:ext>
            </a:extLst>
          </p:cNvPr>
          <p:cNvGrpSpPr/>
          <p:nvPr/>
        </p:nvGrpSpPr>
        <p:grpSpPr>
          <a:xfrm>
            <a:off x="1224000" y="1683910"/>
            <a:ext cx="4071371" cy="2868895"/>
            <a:chOff x="421622" y="1443430"/>
            <a:chExt cx="4071371" cy="2868895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53F4BFA-9545-498D-AA50-4756DD1C2A31}"/>
                </a:ext>
              </a:extLst>
            </p:cNvPr>
            <p:cNvGrpSpPr/>
            <p:nvPr/>
          </p:nvGrpSpPr>
          <p:grpSpPr>
            <a:xfrm>
              <a:off x="421622" y="2738299"/>
              <a:ext cx="4071371" cy="616558"/>
              <a:chOff x="722159" y="3179685"/>
              <a:chExt cx="4071371" cy="616558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0BBFA50-31AF-4FD2-A348-6FC2C0936402}"/>
                  </a:ext>
                </a:extLst>
              </p:cNvPr>
              <p:cNvSpPr txBox="1"/>
              <p:nvPr/>
            </p:nvSpPr>
            <p:spPr>
              <a:xfrm>
                <a:off x="3942656" y="3179685"/>
                <a:ext cx="8508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T. </a:t>
                </a:r>
                <a:r>
                  <a:rPr lang="en-GB" sz="1400" dirty="0" err="1"/>
                  <a:t>Huser</a:t>
                </a:r>
                <a:endParaRPr lang="en-US" sz="1400" dirty="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3726F58-60C0-4854-8879-63FA2CA35587}"/>
                  </a:ext>
                </a:extLst>
              </p:cNvPr>
              <p:cNvSpPr txBox="1"/>
              <p:nvPr/>
            </p:nvSpPr>
            <p:spPr>
              <a:xfrm>
                <a:off x="722159" y="3179687"/>
                <a:ext cx="11801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A. </a:t>
                </a:r>
                <a:r>
                  <a:rPr lang="en-GB" sz="1400" dirty="0" err="1"/>
                  <a:t>Markwirth</a:t>
                </a:r>
                <a:endParaRPr lang="en-US" sz="1400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BBD41D9-B4B6-42F1-B015-074E19D8B07F}"/>
                  </a:ext>
                </a:extLst>
              </p:cNvPr>
              <p:cNvSpPr txBox="1"/>
              <p:nvPr/>
            </p:nvSpPr>
            <p:spPr>
              <a:xfrm>
                <a:off x="722159" y="3488466"/>
                <a:ext cx="111921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M. </a:t>
                </a:r>
                <a:r>
                  <a:rPr lang="en-GB" sz="1400" dirty="0" err="1"/>
                  <a:t>Lachetta</a:t>
                </a:r>
                <a:endParaRPr lang="en-US" sz="1400" dirty="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21FDA0E-B2C7-425D-92F3-E939C43F7C62}"/>
                  </a:ext>
                </a:extLst>
              </p:cNvPr>
              <p:cNvSpPr txBox="1"/>
              <p:nvPr/>
            </p:nvSpPr>
            <p:spPr>
              <a:xfrm>
                <a:off x="2235238" y="3179686"/>
                <a:ext cx="13195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A. Sandmeyer</a:t>
                </a:r>
                <a:endParaRPr lang="en-US" sz="1400" dirty="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5D8957B-210F-4D0E-B189-F20334B2B772}"/>
                  </a:ext>
                </a:extLst>
              </p:cNvPr>
              <p:cNvSpPr txBox="1"/>
              <p:nvPr/>
            </p:nvSpPr>
            <p:spPr>
              <a:xfrm>
                <a:off x="2235238" y="3488466"/>
                <a:ext cx="103079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W. </a:t>
                </a:r>
                <a:r>
                  <a:rPr lang="en-GB" sz="1400" dirty="0" err="1"/>
                  <a:t>Hübner</a:t>
                </a:r>
                <a:endParaRPr lang="en-US" sz="1400" dirty="0"/>
              </a:p>
            </p:txBody>
          </p:sp>
        </p:grpSp>
        <p:pic>
          <p:nvPicPr>
            <p:cNvPr id="3" name="Picture 2" descr="IPHT Logo">
              <a:extLst>
                <a:ext uri="{FF2B5EF4-FFF2-40B4-BE49-F238E27FC236}">
                  <a16:creationId xmlns:a16="http://schemas.microsoft.com/office/drawing/2014/main" id="{95E9E328-241B-45C3-8D93-F818278F71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3959" y="3410762"/>
              <a:ext cx="1870188" cy="510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ACP Logo">
              <a:extLst>
                <a:ext uri="{FF2B5EF4-FFF2-40B4-BE49-F238E27FC236}">
                  <a16:creationId xmlns:a16="http://schemas.microsoft.com/office/drawing/2014/main" id="{E79CAD94-6D63-44DF-849A-100AB5103E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303" y="3517294"/>
              <a:ext cx="1621720" cy="325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Logo of &quot;Bielefeld Biophotonics&quot;">
              <a:extLst>
                <a:ext uri="{FF2B5EF4-FFF2-40B4-BE49-F238E27FC236}">
                  <a16:creationId xmlns:a16="http://schemas.microsoft.com/office/drawing/2014/main" id="{BB2E2A79-6506-4CA0-B788-B958E523B4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802" y="1443430"/>
              <a:ext cx="3783345" cy="1261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2E76055-49A1-4FC0-82EF-5A0AAD382154}"/>
                </a:ext>
              </a:extLst>
            </p:cNvPr>
            <p:cNvSpPr txBox="1"/>
            <p:nvPr/>
          </p:nvSpPr>
          <p:spPr>
            <a:xfrm>
              <a:off x="1631221" y="4004548"/>
              <a:ext cx="13692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R. </a:t>
              </a:r>
              <a:r>
                <a:rPr lang="en-GB" sz="1400" dirty="0" err="1"/>
                <a:t>Heintzmann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81074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94C0DC-68C8-45D1-8512-3C5A14EE9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What kind of ‘SIM’ are we using?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EE452C-553B-43B6-9ACB-EA2362546654}"/>
              </a:ext>
            </a:extLst>
          </p:cNvPr>
          <p:cNvSpPr txBox="1"/>
          <p:nvPr/>
        </p:nvSpPr>
        <p:spPr>
          <a:xfrm>
            <a:off x="574800" y="1305341"/>
            <a:ext cx="560617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Gustafsson-</a:t>
            </a:r>
            <a:r>
              <a:rPr lang="en-GB" b="1" dirty="0" err="1"/>
              <a:t>Heintzmann</a:t>
            </a:r>
            <a:r>
              <a:rPr lang="en-GB" b="1" dirty="0"/>
              <a:t>-style “coherent” SIM</a:t>
            </a:r>
          </a:p>
          <a:p>
            <a:r>
              <a:rPr lang="en-GB" b="1" dirty="0"/>
              <a:t> 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Sinusoidal intensity patterns, with a spatial frequency close to the resolution limit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Generated by interfering (2 or 3)</a:t>
            </a:r>
            <a:br>
              <a:rPr lang="en-GB" dirty="0"/>
            </a:br>
            <a:r>
              <a:rPr lang="en-GB" dirty="0"/>
              <a:t>beams of coherent 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Axial resolution enhancement (Gustafsson 2008)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Three-beam interference pattern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Lateral resolution increase</a:t>
            </a:r>
            <a:br>
              <a:rPr lang="en-GB" dirty="0"/>
            </a:br>
            <a:r>
              <a:rPr lang="en-GB" dirty="0"/>
              <a:t>(set by spatial frequency of the pattern)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Nice “push” in medium frequency response</a:t>
            </a:r>
          </a:p>
          <a:p>
            <a:pPr lvl="1"/>
            <a:r>
              <a:rPr lang="en-GB" dirty="0"/>
              <a:t>(see 200nm in the OTF plot)</a:t>
            </a:r>
          </a:p>
          <a:p>
            <a:pPr lvl="1"/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Direct reconstruction: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No need for iterative “deconvolution-like” solvers, though they can be applied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7A0997-D573-4BEA-991B-DA459881B76E}"/>
              </a:ext>
            </a:extLst>
          </p:cNvPr>
          <p:cNvSpPr txBox="1"/>
          <p:nvPr/>
        </p:nvSpPr>
        <p:spPr>
          <a:xfrm>
            <a:off x="0" y="6250853"/>
            <a:ext cx="54947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5"/>
                </a:solidFill>
              </a:rPr>
              <a:t>Gustafsson (2000) 10.1046/j.1365-2818.2000.00710.x</a:t>
            </a:r>
          </a:p>
          <a:p>
            <a:r>
              <a:rPr lang="en-GB" sz="1400" dirty="0">
                <a:solidFill>
                  <a:schemeClr val="accent5"/>
                </a:solidFill>
              </a:rPr>
              <a:t>Gustafsson et al. (2008) 10.1529/biophysj.107.120345</a:t>
            </a:r>
          </a:p>
          <a:p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FEA2F1-8E24-4701-9FA2-90A83845FA1D}"/>
              </a:ext>
            </a:extLst>
          </p:cNvPr>
          <p:cNvSpPr txBox="1"/>
          <p:nvPr/>
        </p:nvSpPr>
        <p:spPr>
          <a:xfrm>
            <a:off x="4608022" y="6250853"/>
            <a:ext cx="54947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schemeClr val="accent5"/>
                </a:solidFill>
              </a:rPr>
              <a:t>Heintzmann</a:t>
            </a:r>
            <a:r>
              <a:rPr lang="en-GB" sz="1400" dirty="0">
                <a:solidFill>
                  <a:schemeClr val="accent5"/>
                </a:solidFill>
              </a:rPr>
              <a:t>, Cremer (1999) 10.1117/12.336833</a:t>
            </a:r>
          </a:p>
          <a:p>
            <a:r>
              <a:rPr lang="en-GB" sz="1400" dirty="0" err="1">
                <a:solidFill>
                  <a:schemeClr val="accent5"/>
                </a:solidFill>
              </a:rPr>
              <a:t>Frohn</a:t>
            </a:r>
            <a:r>
              <a:rPr lang="en-GB" sz="1400" dirty="0">
                <a:solidFill>
                  <a:schemeClr val="accent5"/>
                </a:solidFill>
              </a:rPr>
              <a:t> (2000, PhD thesis) 10.1117/12.336833</a:t>
            </a:r>
          </a:p>
          <a:p>
            <a:endParaRPr lang="en-US" dirty="0">
              <a:solidFill>
                <a:schemeClr val="accent5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ECF0FE-8C97-4D1A-8CAB-5F096A3F278B}"/>
              </a:ext>
            </a:extLst>
          </p:cNvPr>
          <p:cNvGrpSpPr/>
          <p:nvPr/>
        </p:nvGrpSpPr>
        <p:grpSpPr>
          <a:xfrm>
            <a:off x="6658600" y="1192252"/>
            <a:ext cx="4958600" cy="4803620"/>
            <a:chOff x="7232568" y="1173767"/>
            <a:chExt cx="4958600" cy="480362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14A64BE-76F5-4178-9F76-F58AF2C6813E}"/>
                </a:ext>
              </a:extLst>
            </p:cNvPr>
            <p:cNvSpPr txBox="1"/>
            <p:nvPr/>
          </p:nvSpPr>
          <p:spPr>
            <a:xfrm>
              <a:off x="7232568" y="1286856"/>
              <a:ext cx="250471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Simulated intensity profile for 2-bam and 3-beam SIM, x/z.</a:t>
              </a:r>
              <a:br>
                <a:rPr lang="en-GB" dirty="0"/>
              </a:br>
              <a:r>
                <a:rPr lang="en-GB" dirty="0"/>
                <a:t>See also </a:t>
              </a:r>
            </a:p>
            <a:p>
              <a:r>
                <a:rPr lang="en-GB" dirty="0"/>
                <a:t>Gustafsson 2008 for experimental data.</a:t>
              </a:r>
              <a:endParaRPr lang="en-US" dirty="0"/>
            </a:p>
          </p:txBody>
        </p:sp>
        <p:pic>
          <p:nvPicPr>
            <p:cNvPr id="13" name="Picture 12" descr="Visualization of the 3-beam SIM intensity distribution">
              <a:extLst>
                <a:ext uri="{FF2B5EF4-FFF2-40B4-BE49-F238E27FC236}">
                  <a16:creationId xmlns:a16="http://schemas.microsoft.com/office/drawing/2014/main" id="{5BAEBF3B-17EA-40C1-9484-FAFF25651E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01836" y="3648004"/>
              <a:ext cx="2289332" cy="2329383"/>
            </a:xfrm>
            <a:prstGeom prst="rect">
              <a:avLst/>
            </a:prstGeom>
          </p:spPr>
        </p:pic>
        <p:pic>
          <p:nvPicPr>
            <p:cNvPr id="17" name="Picture 16" descr="Visualization of the 2-beam SIM intensity distribution">
              <a:extLst>
                <a:ext uri="{FF2B5EF4-FFF2-40B4-BE49-F238E27FC236}">
                  <a16:creationId xmlns:a16="http://schemas.microsoft.com/office/drawing/2014/main" id="{E24F0B67-2DC0-4B4F-8621-A8FC3441C0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44940" y="1173767"/>
              <a:ext cx="2172838" cy="2474237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55FD6E2-6ED5-4EB9-8EA7-001EAC7F1861}"/>
              </a:ext>
            </a:extLst>
          </p:cNvPr>
          <p:cNvSpPr/>
          <p:nvPr/>
        </p:nvSpPr>
        <p:spPr>
          <a:xfrm>
            <a:off x="5634182" y="1359036"/>
            <a:ext cx="210766" cy="358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00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94C0DC-68C8-45D1-8512-3C5A14EE9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What kind of ‘SIM’ are we using?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EE452C-553B-43B6-9ACB-EA2362546654}"/>
              </a:ext>
            </a:extLst>
          </p:cNvPr>
          <p:cNvSpPr txBox="1"/>
          <p:nvPr/>
        </p:nvSpPr>
        <p:spPr>
          <a:xfrm>
            <a:off x="574800" y="1305341"/>
            <a:ext cx="560617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Gustafsson-</a:t>
            </a:r>
            <a:r>
              <a:rPr lang="en-GB" b="1" dirty="0" err="1"/>
              <a:t>Heintzmann</a:t>
            </a:r>
            <a:r>
              <a:rPr lang="en-GB" b="1" dirty="0"/>
              <a:t>-style “coherent” SIM</a:t>
            </a:r>
          </a:p>
          <a:p>
            <a:r>
              <a:rPr lang="en-GB" b="1" dirty="0"/>
              <a:t> 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Sinusoidal intensity patterns, with a spatial frequency close to the resolution limit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Generated by interfering (2 or 3)</a:t>
            </a:r>
            <a:br>
              <a:rPr lang="en-GB" dirty="0"/>
            </a:br>
            <a:r>
              <a:rPr lang="en-GB" dirty="0"/>
              <a:t>beams of coherent 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Axial resolution enhancement (Gustafsson 2008)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Three-beam interference pattern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Lateral resolution increase</a:t>
            </a:r>
            <a:br>
              <a:rPr lang="en-GB" dirty="0"/>
            </a:br>
            <a:r>
              <a:rPr lang="en-GB" dirty="0"/>
              <a:t>(set by spatial frequency of the pattern)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Nice “push” in medium frequency response</a:t>
            </a:r>
          </a:p>
          <a:p>
            <a:pPr lvl="1"/>
            <a:r>
              <a:rPr lang="en-GB" dirty="0"/>
              <a:t>(see 200nm in the OTF plot)</a:t>
            </a:r>
          </a:p>
          <a:p>
            <a:pPr lvl="1"/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Direct reconstruction: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No need for iterative “deconvolution-like” solvers, though they can be applied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7A0997-D573-4BEA-991B-DA459881B76E}"/>
              </a:ext>
            </a:extLst>
          </p:cNvPr>
          <p:cNvSpPr txBox="1"/>
          <p:nvPr/>
        </p:nvSpPr>
        <p:spPr>
          <a:xfrm>
            <a:off x="0" y="6250853"/>
            <a:ext cx="54947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5"/>
                </a:solidFill>
              </a:rPr>
              <a:t>Gustafsson (2000) 10.1046/j.1365-2818.2000.00710.x</a:t>
            </a:r>
          </a:p>
          <a:p>
            <a:r>
              <a:rPr lang="en-GB" sz="1400" dirty="0">
                <a:solidFill>
                  <a:schemeClr val="accent5"/>
                </a:solidFill>
              </a:rPr>
              <a:t>Gustafsson et al. (2008) 10.1529/biophysj.107.120345</a:t>
            </a:r>
          </a:p>
          <a:p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FEA2F1-8E24-4701-9FA2-90A83845FA1D}"/>
              </a:ext>
            </a:extLst>
          </p:cNvPr>
          <p:cNvSpPr txBox="1"/>
          <p:nvPr/>
        </p:nvSpPr>
        <p:spPr>
          <a:xfrm>
            <a:off x="4608022" y="6250853"/>
            <a:ext cx="54947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schemeClr val="accent5"/>
                </a:solidFill>
              </a:rPr>
              <a:t>Heintzmann</a:t>
            </a:r>
            <a:r>
              <a:rPr lang="en-GB" sz="1400" dirty="0">
                <a:solidFill>
                  <a:schemeClr val="accent5"/>
                </a:solidFill>
              </a:rPr>
              <a:t>, Cremer (1999) 10.1117/12.336833</a:t>
            </a:r>
          </a:p>
          <a:p>
            <a:r>
              <a:rPr lang="en-GB" sz="1400" dirty="0" err="1">
                <a:solidFill>
                  <a:schemeClr val="accent5"/>
                </a:solidFill>
              </a:rPr>
              <a:t>Frohn</a:t>
            </a:r>
            <a:r>
              <a:rPr lang="en-GB" sz="1400" dirty="0">
                <a:solidFill>
                  <a:schemeClr val="accent5"/>
                </a:solidFill>
              </a:rPr>
              <a:t> (2000, PhD thesis) 10.1117/12.336833</a:t>
            </a:r>
          </a:p>
          <a:p>
            <a:endParaRPr lang="en-US" dirty="0">
              <a:solidFill>
                <a:schemeClr val="accent5"/>
              </a:solidFill>
            </a:endParaRPr>
          </a:p>
        </p:txBody>
      </p:sp>
      <p:grpSp>
        <p:nvGrpSpPr>
          <p:cNvPr id="21" name="Group 20" descr="Plot of different (wide-field, confocal, SIM) optical transfer functions">
            <a:extLst>
              <a:ext uri="{FF2B5EF4-FFF2-40B4-BE49-F238E27FC236}">
                <a16:creationId xmlns:a16="http://schemas.microsoft.com/office/drawing/2014/main" id="{43320C5C-207F-4CB1-BCB8-589AAE31A5FA}"/>
              </a:ext>
            </a:extLst>
          </p:cNvPr>
          <p:cNvGrpSpPr/>
          <p:nvPr/>
        </p:nvGrpSpPr>
        <p:grpSpPr>
          <a:xfrm>
            <a:off x="6842470" y="1478109"/>
            <a:ext cx="4397615" cy="4104489"/>
            <a:chOff x="7711794" y="1727257"/>
            <a:chExt cx="4397615" cy="4104489"/>
          </a:xfrm>
        </p:grpSpPr>
        <p:pic>
          <p:nvPicPr>
            <p:cNvPr id="19" name="Grafik 2">
              <a:extLst>
                <a:ext uri="{FF2B5EF4-FFF2-40B4-BE49-F238E27FC236}">
                  <a16:creationId xmlns:a16="http://schemas.microsoft.com/office/drawing/2014/main" id="{61675A2B-1913-4A3C-A528-63B02A8BE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1794" y="2313157"/>
              <a:ext cx="4397615" cy="351858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CB0A3E5-995E-479A-8ACD-7B880A0A2056}"/>
                </a:ext>
              </a:extLst>
            </p:cNvPr>
            <p:cNvSpPr txBox="1"/>
            <p:nvPr/>
          </p:nvSpPr>
          <p:spPr>
            <a:xfrm>
              <a:off x="8414838" y="1727257"/>
              <a:ext cx="3169266" cy="3417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21" b="1" dirty="0"/>
                <a:t>SIM vs. Confocal vs. Widefield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55FD6E2-6ED5-4EB9-8EA7-001EAC7F1861}"/>
              </a:ext>
            </a:extLst>
          </p:cNvPr>
          <p:cNvSpPr/>
          <p:nvPr/>
        </p:nvSpPr>
        <p:spPr>
          <a:xfrm>
            <a:off x="5634182" y="1359036"/>
            <a:ext cx="210766" cy="358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062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94C0DC-68C8-45D1-8512-3C5A14EE9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What kind of ‘SIM’ are we using?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EE452C-553B-43B6-9ACB-EA2362546654}"/>
              </a:ext>
            </a:extLst>
          </p:cNvPr>
          <p:cNvSpPr txBox="1"/>
          <p:nvPr/>
        </p:nvSpPr>
        <p:spPr>
          <a:xfrm>
            <a:off x="574800" y="1305341"/>
            <a:ext cx="560617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Gustafsson-</a:t>
            </a:r>
            <a:r>
              <a:rPr lang="en-GB" b="1" dirty="0" err="1"/>
              <a:t>Heintzmann</a:t>
            </a:r>
            <a:r>
              <a:rPr lang="en-GB" b="1" dirty="0"/>
              <a:t>-style “coherent” SIM</a:t>
            </a:r>
          </a:p>
          <a:p>
            <a:r>
              <a:rPr lang="en-GB" b="1" dirty="0"/>
              <a:t> 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Sinusoidal intensity patterns, with a spatial frequency close to the resolution limit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Generated by interfering (2 or 3)</a:t>
            </a:r>
            <a:br>
              <a:rPr lang="en-GB" dirty="0"/>
            </a:br>
            <a:r>
              <a:rPr lang="en-GB" dirty="0"/>
              <a:t>beams of coherent 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Axial resolution enhancement (Gustafsson 2008)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Three-beam interference pattern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Lateral resolution increase</a:t>
            </a:r>
            <a:br>
              <a:rPr lang="en-GB" dirty="0"/>
            </a:br>
            <a:r>
              <a:rPr lang="en-GB" dirty="0"/>
              <a:t>(set by spatial frequency of the pattern)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Nice “push” in medium frequency response</a:t>
            </a:r>
          </a:p>
          <a:p>
            <a:pPr lvl="1"/>
            <a:r>
              <a:rPr lang="en-GB" dirty="0"/>
              <a:t>(see 200nm in the OTF plot)</a:t>
            </a:r>
          </a:p>
          <a:p>
            <a:pPr lvl="1"/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Direct reconstruction: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No need for iterative “deconvolution-like” solvers, though they can be applied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7A0997-D573-4BEA-991B-DA459881B76E}"/>
              </a:ext>
            </a:extLst>
          </p:cNvPr>
          <p:cNvSpPr txBox="1"/>
          <p:nvPr/>
        </p:nvSpPr>
        <p:spPr>
          <a:xfrm>
            <a:off x="0" y="6250853"/>
            <a:ext cx="54947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5"/>
                </a:solidFill>
              </a:rPr>
              <a:t>Gustafsson (2000) 10.1046/j.1365-2818.2000.00710.x</a:t>
            </a:r>
          </a:p>
          <a:p>
            <a:r>
              <a:rPr lang="en-GB" sz="1400" dirty="0">
                <a:solidFill>
                  <a:schemeClr val="accent5"/>
                </a:solidFill>
              </a:rPr>
              <a:t>Gustafsson et al. (2008) 10.1529/biophysj.107.120345</a:t>
            </a:r>
          </a:p>
          <a:p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FEA2F1-8E24-4701-9FA2-90A83845FA1D}"/>
              </a:ext>
            </a:extLst>
          </p:cNvPr>
          <p:cNvSpPr txBox="1"/>
          <p:nvPr/>
        </p:nvSpPr>
        <p:spPr>
          <a:xfrm>
            <a:off x="4608022" y="6250853"/>
            <a:ext cx="54947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schemeClr val="accent5"/>
                </a:solidFill>
              </a:rPr>
              <a:t>Heintzmann</a:t>
            </a:r>
            <a:r>
              <a:rPr lang="en-GB" sz="1400" dirty="0">
                <a:solidFill>
                  <a:schemeClr val="accent5"/>
                </a:solidFill>
              </a:rPr>
              <a:t>, Cremer (1999) 10.1117/12.336833</a:t>
            </a:r>
          </a:p>
          <a:p>
            <a:r>
              <a:rPr lang="en-GB" sz="1400" dirty="0" err="1">
                <a:solidFill>
                  <a:schemeClr val="accent5"/>
                </a:solidFill>
              </a:rPr>
              <a:t>Frohn</a:t>
            </a:r>
            <a:r>
              <a:rPr lang="en-GB" sz="1400" dirty="0">
                <a:solidFill>
                  <a:schemeClr val="accent5"/>
                </a:solidFill>
              </a:rPr>
              <a:t> (2000, PhD thesis) 10.1117/12.336833</a:t>
            </a:r>
          </a:p>
          <a:p>
            <a:endParaRPr lang="en-US" dirty="0">
              <a:solidFill>
                <a:schemeClr val="accent5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3320C5C-207F-4CB1-BCB8-589AAE31A5FA}"/>
              </a:ext>
            </a:extLst>
          </p:cNvPr>
          <p:cNvGrpSpPr/>
          <p:nvPr/>
        </p:nvGrpSpPr>
        <p:grpSpPr>
          <a:xfrm>
            <a:off x="6842470" y="1478109"/>
            <a:ext cx="4397615" cy="4104489"/>
            <a:chOff x="7711794" y="1727257"/>
            <a:chExt cx="4397615" cy="4104489"/>
          </a:xfrm>
        </p:grpSpPr>
        <p:pic>
          <p:nvPicPr>
            <p:cNvPr id="19" name="Grafik 2">
              <a:extLst>
                <a:ext uri="{FF2B5EF4-FFF2-40B4-BE49-F238E27FC236}">
                  <a16:creationId xmlns:a16="http://schemas.microsoft.com/office/drawing/2014/main" id="{61675A2B-1913-4A3C-A528-63B02A8BE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1794" y="2313157"/>
              <a:ext cx="4397615" cy="351858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CB0A3E5-995E-479A-8ACD-7B880A0A2056}"/>
                </a:ext>
              </a:extLst>
            </p:cNvPr>
            <p:cNvSpPr txBox="1"/>
            <p:nvPr/>
          </p:nvSpPr>
          <p:spPr>
            <a:xfrm>
              <a:off x="8414838" y="1727257"/>
              <a:ext cx="3169266" cy="3417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21" b="1" dirty="0"/>
                <a:t>SIM vs. Confocal vs. Widefield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417533-6C8C-4679-A1A0-9C6CD836B0A9}"/>
              </a:ext>
            </a:extLst>
          </p:cNvPr>
          <p:cNvGrpSpPr/>
          <p:nvPr/>
        </p:nvGrpSpPr>
        <p:grpSpPr>
          <a:xfrm>
            <a:off x="6409323" y="1503233"/>
            <a:ext cx="4987604" cy="4609901"/>
            <a:chOff x="2918194" y="2250754"/>
            <a:chExt cx="3495487" cy="323078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15F928E-C68C-4D9D-955E-BBF70BE56FB3}"/>
                </a:ext>
              </a:extLst>
            </p:cNvPr>
            <p:cNvSpPr/>
            <p:nvPr/>
          </p:nvSpPr>
          <p:spPr>
            <a:xfrm>
              <a:off x="2918194" y="2250754"/>
              <a:ext cx="3495486" cy="2990947"/>
            </a:xfrm>
            <a:prstGeom prst="rect">
              <a:avLst/>
            </a:prstGeom>
            <a:solidFill>
              <a:srgbClr val="1D8DB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D0A884B-EA34-4798-AB21-7C1CAA59C7BD}"/>
                </a:ext>
              </a:extLst>
            </p:cNvPr>
            <p:cNvSpPr txBox="1"/>
            <p:nvPr/>
          </p:nvSpPr>
          <p:spPr>
            <a:xfrm>
              <a:off x="3028441" y="2310736"/>
              <a:ext cx="3385240" cy="3170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chemeClr val="accent5"/>
                  </a:solidFill>
                </a:rPr>
                <a:t>SIM excels at</a:t>
              </a:r>
            </a:p>
            <a:p>
              <a:pPr marL="285750" indent="-285750">
                <a:buFontTx/>
                <a:buChar char="-"/>
              </a:pPr>
              <a:r>
                <a:rPr lang="en-GB" sz="2400" dirty="0">
                  <a:solidFill>
                    <a:schemeClr val="accent5"/>
                  </a:solidFill>
                </a:rPr>
                <a:t>Straight-forward resolution doubling on “nice” samples</a:t>
              </a:r>
            </a:p>
            <a:p>
              <a:pPr marL="285750" indent="-285750">
                <a:buFontTx/>
                <a:buChar char="-"/>
              </a:pPr>
              <a:r>
                <a:rPr lang="en-GB" sz="2400" dirty="0">
                  <a:solidFill>
                    <a:schemeClr val="accent5"/>
                  </a:solidFill>
                </a:rPr>
                <a:t>Lots of speed for live-cell imaging</a:t>
              </a:r>
            </a:p>
            <a:p>
              <a:endParaRPr lang="en-GB" sz="2400" dirty="0">
                <a:solidFill>
                  <a:schemeClr val="accent5"/>
                </a:solidFill>
              </a:endParaRPr>
            </a:p>
            <a:p>
              <a:r>
                <a:rPr lang="en-GB" sz="2400" dirty="0">
                  <a:solidFill>
                    <a:schemeClr val="accent5"/>
                  </a:solidFill>
                </a:rPr>
                <a:t>This talk:</a:t>
              </a:r>
            </a:p>
            <a:p>
              <a:pPr marL="285750" indent="-285750">
                <a:buFontTx/>
                <a:buChar char="-"/>
              </a:pPr>
              <a:r>
                <a:rPr lang="en-GB" sz="2400" dirty="0">
                  <a:solidFill>
                    <a:schemeClr val="accent5"/>
                  </a:solidFill>
                </a:rPr>
                <a:t>Software for reconstruction</a:t>
              </a:r>
            </a:p>
            <a:p>
              <a:pPr marL="285750" indent="-285750">
                <a:buFontTx/>
                <a:buChar char="-"/>
              </a:pPr>
              <a:r>
                <a:rPr lang="en-GB" sz="2400" dirty="0">
                  <a:solidFill>
                    <a:schemeClr val="accent5"/>
                  </a:solidFill>
                </a:rPr>
                <a:t>Microscopes</a:t>
              </a:r>
            </a:p>
            <a:p>
              <a:pPr marL="285750" indent="-285750">
                <a:buFontTx/>
                <a:buChar char="-"/>
              </a:pPr>
              <a:r>
                <a:rPr lang="en-GB" sz="2400" dirty="0">
                  <a:solidFill>
                    <a:schemeClr val="accent5"/>
                  </a:solidFill>
                </a:rPr>
                <a:t>Integrated video-rate SIM</a:t>
              </a:r>
            </a:p>
            <a:p>
              <a:endParaRPr lang="en-US" sz="2400" dirty="0">
                <a:solidFill>
                  <a:schemeClr val="accent5"/>
                </a:solidFill>
              </a:endParaRPr>
            </a:p>
            <a:p>
              <a:pPr lvl="1"/>
              <a:endParaRPr lang="en-GB" sz="2400" dirty="0">
                <a:solidFill>
                  <a:schemeClr val="accent5"/>
                </a:solidFill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55FD6E2-6ED5-4EB9-8EA7-001EAC7F1861}"/>
              </a:ext>
            </a:extLst>
          </p:cNvPr>
          <p:cNvSpPr/>
          <p:nvPr/>
        </p:nvSpPr>
        <p:spPr>
          <a:xfrm>
            <a:off x="5634182" y="1359036"/>
            <a:ext cx="210766" cy="358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986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1BFF77F-42F7-49FE-8C09-EF0965C18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Software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EB2C18-FA6D-4566-8FD7-5BFB853D1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8619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185351-C968-4E42-8CE3-A561A546447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9776460" y="6210000"/>
            <a:ext cx="1250340" cy="648000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2A4672-2483-41BB-A760-400B00FB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7</a:t>
            </a:fld>
            <a:endParaRPr lang="nl-NL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1C3396D-1EA9-4FF3-AF0E-B7D439017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the fairSIM project came to be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9AFD298-7A2E-41A1-A8DE-5607379A1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552518"/>
            <a:ext cx="5520000" cy="4464000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Early 2014 </a:t>
            </a:r>
            <a:r>
              <a:rPr lang="en-GB" dirty="0"/>
              <a:t>(five years ago...)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SIM algorithm published for many years, but no freely available implementation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Building SLM-based SIMs started to get popular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Localization community: Lots of open software solutions (</a:t>
            </a:r>
            <a:r>
              <a:rPr lang="en-GB" dirty="0" err="1"/>
              <a:t>QuickPALM</a:t>
            </a:r>
            <a:r>
              <a:rPr lang="en-GB" dirty="0"/>
              <a:t>, </a:t>
            </a:r>
            <a:r>
              <a:rPr lang="en-GB" dirty="0" err="1"/>
              <a:t>rapidSTORM</a:t>
            </a:r>
            <a:r>
              <a:rPr lang="en-GB" dirty="0"/>
              <a:t>).</a:t>
            </a:r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A76CDB42-B88B-41F2-9FDF-F0123A394641}"/>
              </a:ext>
            </a:extLst>
          </p:cNvPr>
          <p:cNvSpPr txBox="1">
            <a:spLocks/>
          </p:cNvSpPr>
          <p:nvPr/>
        </p:nvSpPr>
        <p:spPr>
          <a:xfrm>
            <a:off x="6096000" y="1517465"/>
            <a:ext cx="55200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b="1" dirty="0"/>
              <a:t>Early 2016 </a:t>
            </a:r>
            <a:r>
              <a:rPr lang="en-GB" dirty="0"/>
              <a:t>– fairSIM “1.0”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Handles 2-beam and 3-beam data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Runs as an ImageJ / FIJI plugin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(hopefully) user-friendly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Public, open-source, published</a:t>
            </a:r>
            <a:br>
              <a:rPr lang="en-GB" dirty="0"/>
            </a:br>
            <a:r>
              <a:rPr lang="en-GB" dirty="0"/>
              <a:t>www.</a:t>
            </a:r>
            <a:r>
              <a:rPr lang="en-GB" b="1" dirty="0"/>
              <a:t>fairsim.org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Also: </a:t>
            </a:r>
            <a:r>
              <a:rPr lang="en-GB" dirty="0" err="1"/>
              <a:t>SIMToolbox</a:t>
            </a:r>
            <a:r>
              <a:rPr lang="en-GB" dirty="0"/>
              <a:t> and </a:t>
            </a:r>
            <a:r>
              <a:rPr lang="en-GB" dirty="0" err="1"/>
              <a:t>OpenSIM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Font typeface="Arial"/>
              <a:buNone/>
            </a:pP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119D05-91F0-40CD-ADF8-FF46DDCEF2B5}"/>
              </a:ext>
            </a:extLst>
          </p:cNvPr>
          <p:cNvSpPr/>
          <p:nvPr/>
        </p:nvSpPr>
        <p:spPr>
          <a:xfrm>
            <a:off x="900000" y="6272390"/>
            <a:ext cx="35942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accent5"/>
                </a:solidFill>
              </a:rPr>
              <a:t>Müller et al. (2016) 10.1038/ncomms10980</a:t>
            </a:r>
          </a:p>
          <a:p>
            <a:r>
              <a:rPr lang="en-GB" sz="1400" b="1" dirty="0">
                <a:solidFill>
                  <a:schemeClr val="accent5"/>
                </a:solidFill>
              </a:rPr>
              <a:t>fairsim.org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10A79A-EE20-4DFE-B5B0-4C1C447F2177}"/>
              </a:ext>
            </a:extLst>
          </p:cNvPr>
          <p:cNvSpPr/>
          <p:nvPr/>
        </p:nvSpPr>
        <p:spPr>
          <a:xfrm>
            <a:off x="6226246" y="6272390"/>
            <a:ext cx="46810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accent5"/>
                </a:solidFill>
              </a:rPr>
              <a:t>Pavel </a:t>
            </a:r>
            <a:r>
              <a:rPr lang="en-GB" sz="1400" dirty="0" err="1">
                <a:solidFill>
                  <a:schemeClr val="accent5"/>
                </a:solidFill>
              </a:rPr>
              <a:t>Křížek</a:t>
            </a:r>
            <a:r>
              <a:rPr lang="en-GB" sz="1400" dirty="0">
                <a:solidFill>
                  <a:schemeClr val="accent5"/>
                </a:solidFill>
              </a:rPr>
              <a:t> et al. (2016) 10.1093/bioinformatics/btv576</a:t>
            </a:r>
          </a:p>
          <a:p>
            <a:r>
              <a:rPr lang="en-GB" sz="1400" dirty="0">
                <a:solidFill>
                  <a:schemeClr val="accent5"/>
                </a:solidFill>
              </a:rPr>
              <a:t>Amit Lal et al. (2016) 10.1109/JSTQE.2016.2521542 </a:t>
            </a:r>
          </a:p>
        </p:txBody>
      </p:sp>
    </p:spTree>
    <p:extLst>
      <p:ext uri="{BB962C8B-B14F-4D97-AF65-F5344CB8AC3E}">
        <p14:creationId xmlns:p14="http://schemas.microsoft.com/office/powerpoint/2010/main" val="2554669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185351-C968-4E42-8CE3-A561A546447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9776460" y="6210000"/>
            <a:ext cx="1250340" cy="648000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2A4672-2483-41BB-A760-400B00FB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8</a:t>
            </a:fld>
            <a:endParaRPr lang="nl-NL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1C3396D-1EA9-4FF3-AF0E-B7D439017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the fairSIM project came to be</a:t>
            </a:r>
          </a:p>
        </p:txBody>
      </p:sp>
      <p:pic>
        <p:nvPicPr>
          <p:cNvPr id="7" name="Grafik 5" descr="Screenshots of the 3 papers cited on the previous slide">
            <a:extLst>
              <a:ext uri="{FF2B5EF4-FFF2-40B4-BE49-F238E27FC236}">
                <a16:creationId xmlns:a16="http://schemas.microsoft.com/office/drawing/2014/main" id="{A3EF79C3-75C4-4481-AA19-8C99E8BE256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64" y="1976369"/>
            <a:ext cx="4922589" cy="290526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F08C68-2BE3-4808-AC8E-E2DE7125B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866" y="3657535"/>
            <a:ext cx="4922589" cy="14645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726DA4-7320-4DA9-84F8-04441FD27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4865" y="1710313"/>
            <a:ext cx="4922590" cy="158715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C119D05-91F0-40CD-ADF8-FF46DDCEF2B5}"/>
              </a:ext>
            </a:extLst>
          </p:cNvPr>
          <p:cNvSpPr/>
          <p:nvPr/>
        </p:nvSpPr>
        <p:spPr>
          <a:xfrm>
            <a:off x="900000" y="6272390"/>
            <a:ext cx="35942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accent5"/>
                </a:solidFill>
              </a:rPr>
              <a:t>Müller et al. (2016) 10.1038/ncomms10980</a:t>
            </a:r>
          </a:p>
          <a:p>
            <a:r>
              <a:rPr lang="en-GB" sz="1400" b="1" dirty="0">
                <a:solidFill>
                  <a:schemeClr val="accent5"/>
                </a:solidFill>
              </a:rPr>
              <a:t>fairsim.org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10A79A-EE20-4DFE-B5B0-4C1C447F2177}"/>
              </a:ext>
            </a:extLst>
          </p:cNvPr>
          <p:cNvSpPr/>
          <p:nvPr/>
        </p:nvSpPr>
        <p:spPr>
          <a:xfrm>
            <a:off x="6226246" y="6272390"/>
            <a:ext cx="46810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accent5"/>
                </a:solidFill>
              </a:rPr>
              <a:t>Pavel </a:t>
            </a:r>
            <a:r>
              <a:rPr lang="en-GB" sz="1400" dirty="0" err="1">
                <a:solidFill>
                  <a:schemeClr val="accent5"/>
                </a:solidFill>
              </a:rPr>
              <a:t>Křížek</a:t>
            </a:r>
            <a:r>
              <a:rPr lang="en-GB" sz="1400" dirty="0">
                <a:solidFill>
                  <a:schemeClr val="accent5"/>
                </a:solidFill>
              </a:rPr>
              <a:t> et al. (2016) 10.1093/bioinformatics/btv576</a:t>
            </a:r>
          </a:p>
          <a:p>
            <a:r>
              <a:rPr lang="en-GB" sz="1400" dirty="0">
                <a:solidFill>
                  <a:schemeClr val="accent5"/>
                </a:solidFill>
              </a:rPr>
              <a:t>Amit Lal et al. (2016) 10.1109/JSTQE.2016.2521542 </a:t>
            </a:r>
          </a:p>
        </p:txBody>
      </p:sp>
    </p:spTree>
    <p:extLst>
      <p:ext uri="{BB962C8B-B14F-4D97-AF65-F5344CB8AC3E}">
        <p14:creationId xmlns:p14="http://schemas.microsoft.com/office/powerpoint/2010/main" val="3284450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7F04F-8ACF-4AEB-87DE-58F693E97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9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C3789F7-B4E9-47B2-9278-F4A145F1F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Software, example data, how-</a:t>
            </a:r>
            <a:r>
              <a:rPr lang="en-GB" dirty="0" err="1"/>
              <a:t>to’s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7E7EF4-A2BC-4FDE-A2FD-229CC1BD5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4753" y="3159785"/>
            <a:ext cx="3219450" cy="2952750"/>
          </a:xfrm>
          <a:prstGeom prst="rect">
            <a:avLst/>
          </a:prstGeom>
        </p:spPr>
      </p:pic>
      <p:pic>
        <p:nvPicPr>
          <p:cNvPr id="9" name="Picture 8" descr="widefield and SIM reconstructions of fluorescent beads and cell membrane stains">
            <a:extLst>
              <a:ext uri="{FF2B5EF4-FFF2-40B4-BE49-F238E27FC236}">
                <a16:creationId xmlns:a16="http://schemas.microsoft.com/office/drawing/2014/main" id="{827F270A-B824-49DA-B027-A18BB6A61E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5819" y="1359036"/>
            <a:ext cx="4647263" cy="46472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F79F22-F846-4DA7-8BCA-149A0603DFB2}"/>
              </a:ext>
            </a:extLst>
          </p:cNvPr>
          <p:cNvSpPr txBox="1"/>
          <p:nvPr/>
        </p:nvSpPr>
        <p:spPr>
          <a:xfrm>
            <a:off x="282873" y="1407411"/>
            <a:ext cx="2434014" cy="47397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Single slice SIM reconstructions from </a:t>
            </a:r>
            <a:r>
              <a:rPr lang="en-GB" dirty="0" err="1"/>
              <a:t>fairSIM</a:t>
            </a:r>
            <a:r>
              <a:rPr lang="en-GB" dirty="0"/>
              <a:t> (data taken on a </a:t>
            </a:r>
            <a:r>
              <a:rPr lang="en-GB" dirty="0" err="1"/>
              <a:t>DeltaVision|OMX</a:t>
            </a:r>
            <a:r>
              <a:rPr lang="en-GB" dirty="0"/>
              <a:t> v4, excitation at 642nm):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200nm fluorescent beads, wide-field (a) and SIM (b).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CellMask</a:t>
            </a:r>
            <a:r>
              <a:rPr lang="en-GB" dirty="0"/>
              <a:t> Deep Red membrane stain on LSEC, wide-field (c) and SIM (d)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sz="1400" dirty="0"/>
              <a:t>Scalebar 5µm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1" name="screencast_LSEC_Membrane" descr="Screencast video showing the software in operation">
            <a:hlinkClick r:id="" action="ppaction://media"/>
            <a:extLst>
              <a:ext uri="{FF2B5EF4-FFF2-40B4-BE49-F238E27FC236}">
                <a16:creationId xmlns:a16="http://schemas.microsoft.com/office/drawing/2014/main" id="{5CC15557-6083-49EE-BB55-12BFBF73B1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9010" y="127569"/>
            <a:ext cx="3690936" cy="295274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5CF49D1-A36E-45C6-B609-47A29E18BF00}"/>
              </a:ext>
            </a:extLst>
          </p:cNvPr>
          <p:cNvSpPr/>
          <p:nvPr/>
        </p:nvSpPr>
        <p:spPr>
          <a:xfrm>
            <a:off x="900000" y="6272390"/>
            <a:ext cx="35942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accent5"/>
                </a:solidFill>
              </a:rPr>
              <a:t>Müller et al. (2016) 10.1038/ncomms10980</a:t>
            </a:r>
          </a:p>
          <a:p>
            <a:r>
              <a:rPr lang="en-GB" sz="1400" b="1" dirty="0">
                <a:solidFill>
                  <a:schemeClr val="accent5"/>
                </a:solidFill>
              </a:rPr>
              <a:t>fairsim.org</a:t>
            </a:r>
          </a:p>
        </p:txBody>
      </p:sp>
    </p:spTree>
    <p:extLst>
      <p:ext uri="{BB962C8B-B14F-4D97-AF65-F5344CB8AC3E}">
        <p14:creationId xmlns:p14="http://schemas.microsoft.com/office/powerpoint/2010/main" val="276852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U Leuven Sedes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 Leuven" id="{BC384CAF-57B4-4083-BC3D-22218BF4A46A}" vid="{75672E21-F18C-4958-94B8-19E54344552B}"/>
    </a:ext>
  </a:extLst>
</a:theme>
</file>

<file path=ppt/theme/theme3.xml><?xml version="1.0" encoding="utf-8"?>
<a:theme xmlns:a="http://schemas.openxmlformats.org/drawingml/2006/main" name="1_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KU Leuven</Template>
  <TotalTime>0</TotalTime>
  <Words>1220</Words>
  <Application>Microsoft Office PowerPoint</Application>
  <PresentationFormat>Widescreen</PresentationFormat>
  <Paragraphs>275</Paragraphs>
  <Slides>23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Wingdings</vt:lpstr>
      <vt:lpstr>KU Leuven</vt:lpstr>
      <vt:lpstr>KU Leuven Sedes</vt:lpstr>
      <vt:lpstr>1_KU Leuven</vt:lpstr>
      <vt:lpstr>PowerPoint Presentation</vt:lpstr>
      <vt:lpstr>What kind of ‘SIM’ are we using?</vt:lpstr>
      <vt:lpstr>What kind of ‘SIM’ are we using?</vt:lpstr>
      <vt:lpstr>What kind of ‘SIM’ are we using?</vt:lpstr>
      <vt:lpstr>What kind of ‘SIM’ are we using?</vt:lpstr>
      <vt:lpstr>Software</vt:lpstr>
      <vt:lpstr>How the fairSIM project came to be</vt:lpstr>
      <vt:lpstr>How the fairSIM project came to be</vt:lpstr>
      <vt:lpstr>Software, example data, how-to’s</vt:lpstr>
      <vt:lpstr>Single-slice SIM: OTF attenuation / notch filtering</vt:lpstr>
      <vt:lpstr>Single-slice SIM: OTF attenuation / notch filtering</vt:lpstr>
      <vt:lpstr>Project in active development</vt:lpstr>
      <vt:lpstr>Project in active development</vt:lpstr>
      <vt:lpstr>Project in active development</vt:lpstr>
      <vt:lpstr>fairSIM – full 3D</vt:lpstr>
      <vt:lpstr>“fairSIM 3D” – new GUI, new concept</vt:lpstr>
      <vt:lpstr>fairSIM 3D – OTF generation</vt:lpstr>
      <vt:lpstr>Microscopes</vt:lpstr>
      <vt:lpstr>The ‘fastSIM’ approach</vt:lpstr>
      <vt:lpstr>Why (not) build a SIM</vt:lpstr>
      <vt:lpstr>Integrating microscope &amp; reconstruction</vt:lpstr>
      <vt:lpstr>Integrating microscope &amp; reconstruction</vt:lpstr>
      <vt:lpstr>Thanks &amp;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2019-04-23T14:12:49Z</dcterms:created>
  <dcterms:modified xsi:type="dcterms:W3CDTF">2019-04-23T14:57:22Z</dcterms:modified>
</cp:coreProperties>
</file>