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7" r:id="rId3"/>
  </p:sldMasterIdLst>
  <p:notesMasterIdLst>
    <p:notesMasterId r:id="rId8"/>
  </p:notesMasterIdLst>
  <p:sldIdLst>
    <p:sldId id="256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  <a:srgbClr val="AF9F92"/>
    <a:srgbClr val="A59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084" autoAdjust="0"/>
  </p:normalViewPr>
  <p:slideViewPr>
    <p:cSldViewPr snapToGrid="0" snapToObjects="1">
      <p:cViewPr varScale="1">
        <p:scale>
          <a:sx n="94" d="100"/>
          <a:sy n="94" d="100"/>
        </p:scale>
        <p:origin x="50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E658F-C0FF-A04A-B01D-4E878169FA0E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AED7D-2B41-0C45-8980-7A6435E5C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33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D7D-2B41-0C45-8980-7A6435E5C36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45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D7D-2B41-0C45-8980-7A6435E5C36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6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AED7D-2B41-0C45-8980-7A6435E5C36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9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>
            <a:extLst>
              <a:ext uri="{FF2B5EF4-FFF2-40B4-BE49-F238E27FC236}">
                <a16:creationId xmlns="" xmlns:a16="http://schemas.microsoft.com/office/drawing/2014/main" id="{02018FA8-79B2-2048-A17C-860D6B9FE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7" y="184617"/>
            <a:ext cx="1984746" cy="107391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931759" y="1181114"/>
            <a:ext cx="733448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>
              <a:lnSpc>
                <a:spcPct val="100000"/>
              </a:lnSpc>
              <a:spcBef>
                <a:spcPts val="575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GB" sz="1200" b="1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FOR PRESENTERS</a:t>
            </a:r>
          </a:p>
          <a:p>
            <a:pPr marL="0" indent="0" algn="l" eaLnBrk="1" hangingPunct="1">
              <a:lnSpc>
                <a:spcPct val="100000"/>
              </a:lnSpc>
              <a:spcBef>
                <a:spcPts val="575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en-GB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2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slide: </a:t>
            </a: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provide us with your name, institution, and nationality.</a:t>
            </a:r>
            <a:r>
              <a:rPr lang="en-GB" sz="1200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aseline="0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change any of the logos or the layout of the slide </a:t>
            </a:r>
            <a:r>
              <a:rPr lang="en-GB" sz="1200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enter your information only in the placeholders provided. </a:t>
            </a:r>
            <a:r>
              <a:rPr lang="en-GB" sz="1200" baseline="0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200" u="none" baseline="0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1200" baseline="0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font size/colour.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en-GB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r>
              <a:rPr lang="en-GB" sz="12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content slide: </a:t>
            </a:r>
            <a:r>
              <a:rPr lang="en-GB" sz="12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slide to e</a:t>
            </a: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xplain the wall that you intend to break down</a:t>
            </a:r>
            <a:r>
              <a:rPr lang="en-GB" sz="1200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</a:t>
            </a:r>
            <a:r>
              <a:rPr lang="en-GB" sz="1200" baseline="0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problem you are trying to solve.</a:t>
            </a:r>
            <a:endParaRPr lang="en-GB" sz="1200" noProof="0" dirty="0">
              <a:solidFill>
                <a:srgbClr val="D922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endParaRPr lang="en-GB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r>
              <a:rPr lang="en-GB" sz="12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content slide: </a:t>
            </a:r>
            <a:r>
              <a:rPr lang="en-GB" sz="12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slide to explain h</a:t>
            </a:r>
            <a:r>
              <a:rPr lang="en-GB" sz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you want to break down the wall, i.e. </a:t>
            </a:r>
            <a:r>
              <a:rPr lang="en-GB" sz="1200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your</a:t>
            </a:r>
            <a:r>
              <a:rPr lang="en-GB" sz="1200" baseline="0" noProof="0" dirty="0">
                <a:solidFill>
                  <a:srgbClr val="D9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to the problem. </a:t>
            </a:r>
            <a:endParaRPr lang="en-GB" sz="1200" noProof="0" dirty="0">
              <a:solidFill>
                <a:srgbClr val="D922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endParaRPr lang="en-GB" sz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ts val="575"/>
              </a:spcBef>
              <a:buClrTx/>
              <a:buFontTx/>
              <a:buNone/>
            </a:pPr>
            <a:r>
              <a:rPr lang="en-GB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keep in mind that you have 2.30 mins before the Q&amp;A session starts.</a:t>
            </a:r>
            <a:r>
              <a:rPr lang="en-GB" sz="1200" i="1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 questions be asked or comments be given, you may</a:t>
            </a:r>
            <a:r>
              <a:rPr lang="en-GB" sz="1200" i="1" baseline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 with your presentation until the full 3 mins are over.</a:t>
            </a:r>
          </a:p>
          <a:p>
            <a:pPr eaLnBrk="1" hangingPunct="1">
              <a:spcBef>
                <a:spcPts val="575"/>
              </a:spcBef>
              <a:buClrTx/>
              <a:buFontTx/>
              <a:buNone/>
            </a:pPr>
            <a:endParaRPr lang="en-GB" sz="1600" noProof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5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07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8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74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2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99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3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453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12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02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97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624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54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4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468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00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208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189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933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1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31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09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82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24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2E5B839-CFC8-2A48-B3B7-F9D89F3748D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8F0C5C-F1D1-DF42-BF43-9112F57DC5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54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94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6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47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80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94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36B3265-4E56-9642-9A09-D1605219D697}" type="datetimeFigureOut">
              <a:rPr lang="de-DE" smtClean="0"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6AC38FD-4968-5C49-942D-95D7A69D776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21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 userDrawn="1"/>
        </p:nvSpPr>
        <p:spPr bwMode="auto">
          <a:xfrm>
            <a:off x="611560" y="154639"/>
            <a:ext cx="4038600" cy="1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17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 Box 1">
            <a:extLst>
              <a:ext uri="{FF2B5EF4-FFF2-40B4-BE49-F238E27FC236}">
                <a16:creationId xmlns="" xmlns:a16="http://schemas.microsoft.com/office/drawing/2014/main" id="{16D31C60-10FB-4847-8580-239137E9DB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560" y="154639"/>
            <a:ext cx="4038600" cy="1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17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de-DE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2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6B221FB0-D15B-9249-8D52-0BA232A919A9}"/>
              </a:ext>
            </a:extLst>
          </p:cNvPr>
          <p:cNvSpPr txBox="1"/>
          <p:nvPr userDrawn="1"/>
        </p:nvSpPr>
        <p:spPr>
          <a:xfrm>
            <a:off x="628650" y="4589502"/>
            <a:ext cx="2321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i="0" dirty="0">
                <a:solidFill>
                  <a:srgbClr val="AF9F92"/>
                </a:solidFill>
                <a:latin typeface="Arial" charset="0"/>
                <a:ea typeface="Arial" charset="0"/>
                <a:cs typeface="Arial" charset="0"/>
              </a:rPr>
              <a:t>FALLING</a:t>
            </a:r>
            <a:r>
              <a:rPr lang="de-DE" sz="1200" b="1" i="0" baseline="0" dirty="0">
                <a:solidFill>
                  <a:srgbClr val="AF9F92"/>
                </a:solidFill>
                <a:latin typeface="Arial" charset="0"/>
                <a:ea typeface="Arial" charset="0"/>
                <a:cs typeface="Arial" charset="0"/>
              </a:rPr>
              <a:t> WALLS</a:t>
            </a:r>
            <a:r>
              <a:rPr lang="de-DE" sz="1200" b="1" i="0" baseline="0" dirty="0">
                <a:solidFill>
                  <a:srgbClr val="7966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200" b="1" i="0" baseline="0" dirty="0">
                <a:solidFill>
                  <a:srgbClr val="D9222A"/>
                </a:solidFill>
                <a:latin typeface="Arial" charset="0"/>
                <a:ea typeface="Arial" charset="0"/>
                <a:cs typeface="Arial" charset="0"/>
              </a:rPr>
              <a:t>LAB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800" b="1" i="0" baseline="0" dirty="0">
              <a:solidFill>
                <a:srgbClr val="796658"/>
              </a:solidFill>
              <a:latin typeface="DIN OT" charset="0"/>
              <a:ea typeface="DIN OT" charset="0"/>
              <a:cs typeface="DIN OT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DA255181-3262-3F4B-991C-75C66F824DC2}"/>
              </a:ext>
            </a:extLst>
          </p:cNvPr>
          <p:cNvSpPr txBox="1"/>
          <p:nvPr userDrawn="1"/>
        </p:nvSpPr>
        <p:spPr>
          <a:xfrm>
            <a:off x="628650" y="1606466"/>
            <a:ext cx="822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BREAKING THE WALL OF</a:t>
            </a:r>
          </a:p>
        </p:txBody>
      </p:sp>
      <p:pic>
        <p:nvPicPr>
          <p:cNvPr id="14" name="Bild 1">
            <a:extLst>
              <a:ext uri="{FF2B5EF4-FFF2-40B4-BE49-F238E27FC236}">
                <a16:creationId xmlns="" xmlns:a16="http://schemas.microsoft.com/office/drawing/2014/main" id="{2921A2F0-7051-814B-8AA1-F6DB4721026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" y="169695"/>
            <a:ext cx="2313340" cy="12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8326" y="2016053"/>
            <a:ext cx="7482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INDIGENOUS AND </a:t>
            </a:r>
            <a:r>
              <a:rPr lang="de-DE" sz="2400" b="1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SCIENTIFIC KNOWLEDGE</a:t>
            </a:r>
          </a:p>
          <a:p>
            <a:endParaRPr lang="de-DE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68150" y="4589502"/>
            <a:ext cx="420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defRPr/>
            </a:pPr>
            <a:r>
              <a:rPr lang="de-DE" sz="1200" b="1" dirty="0" smtClean="0">
                <a:solidFill>
                  <a:srgbClr val="D9222A"/>
                </a:solidFill>
                <a:latin typeface="Arial" charset="0"/>
                <a:ea typeface="Arial" charset="0"/>
                <a:cs typeface="Arial" charset="0"/>
              </a:rPr>
              <a:t>NAIROBI</a:t>
            </a:r>
            <a:endParaRPr lang="de-DE" sz="1200" b="1" dirty="0">
              <a:solidFill>
                <a:srgbClr val="D9222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7304" y="2710040"/>
            <a:ext cx="7323953" cy="108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70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575"/>
              </a:spcBef>
            </a:pPr>
            <a:r>
              <a:rPr lang="de-DE" b="1" dirty="0" smtClean="0">
                <a:solidFill>
                  <a:srgbClr val="D9222A"/>
                </a:solidFill>
                <a:latin typeface="Arial" charset="0"/>
                <a:cs typeface="Arial" charset="0"/>
              </a:rPr>
              <a:t>JOHANSSEN OBANDA</a:t>
            </a:r>
            <a:endParaRPr lang="de-DE" b="1" dirty="0">
              <a:solidFill>
                <a:srgbClr val="D9222A"/>
              </a:solidFill>
              <a:latin typeface="Arial" charset="0"/>
              <a:cs typeface="Arial" charset="0"/>
            </a:endParaRPr>
          </a:p>
          <a:p>
            <a:pPr>
              <a:spcBef>
                <a:spcPts val="575"/>
              </a:spcBef>
            </a:pPr>
            <a:r>
              <a:rPr lang="de-DE" b="1" dirty="0" smtClean="0">
                <a:solidFill>
                  <a:srgbClr val="D9222A"/>
                </a:solidFill>
                <a:latin typeface="Arial" charset="0"/>
                <a:cs typeface="Arial" charset="0"/>
              </a:rPr>
              <a:t>KENYA</a:t>
            </a:r>
          </a:p>
          <a:p>
            <a:pPr>
              <a:spcBef>
                <a:spcPts val="575"/>
              </a:spcBef>
            </a:pPr>
            <a:r>
              <a:rPr lang="de-DE" b="1" dirty="0" smtClean="0">
                <a:solidFill>
                  <a:srgbClr val="D9222A"/>
                </a:solidFill>
                <a:latin typeface="Arial" charset="0"/>
                <a:cs typeface="Arial" charset="0"/>
              </a:rPr>
              <a:t>PINT OF SCIENCE KENYA, AFRICARXIV, EGERTON UNIVERSITY  </a:t>
            </a:r>
            <a:endParaRPr lang="de-DE" b="1" dirty="0">
              <a:solidFill>
                <a:srgbClr val="D9222A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26" y="3947664"/>
            <a:ext cx="2022596" cy="113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99" y="3792405"/>
            <a:ext cx="2184170" cy="1288756"/>
          </a:xfrm>
          <a:prstGeom prst="rect">
            <a:avLst/>
          </a:prstGeom>
        </p:spPr>
      </p:pic>
      <p:pic>
        <p:nvPicPr>
          <p:cNvPr id="2" name="Falling  Walls 2 Clo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9369" y="57771"/>
            <a:ext cx="498200" cy="2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4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B56D335-31CE-BF46-871A-A4A3E046F277}"/>
              </a:ext>
            </a:extLst>
          </p:cNvPr>
          <p:cNvSpPr txBox="1"/>
          <p:nvPr/>
        </p:nvSpPr>
        <p:spPr>
          <a:xfrm>
            <a:off x="0" y="42339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– Extinction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="" xmlns:a16="http://schemas.microsoft.com/office/drawing/2014/main" id="{5B336277-74F6-D940-90F7-64063A6B5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59" y="252743"/>
            <a:ext cx="2853534" cy="2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17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de-DE" sz="1200" b="1" dirty="0" smtClean="0">
                <a:solidFill>
                  <a:srgbClr val="D9222A"/>
                </a:solidFill>
                <a:latin typeface="Arial" charset="0"/>
                <a:cs typeface="Arial" charset="0"/>
              </a:rPr>
              <a:t>JOHANSSEN OBANDA</a:t>
            </a:r>
            <a:endParaRPr lang="de-DE" sz="1200" b="1" dirty="0">
              <a:solidFill>
                <a:srgbClr val="D9222A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="" xmlns:a16="http://schemas.microsoft.com/office/drawing/2014/main" id="{487DB1E9-4FC5-2544-ABDB-9C53D90CC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706" y="252743"/>
            <a:ext cx="5513294" cy="2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17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de-DE" sz="1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BREAKING THE WALL OF INDIGENOUS AND SCIENTIFIC KNOWLEDGE 	</a:t>
            </a:r>
            <a:endParaRPr lang="de-DE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9" y="527821"/>
            <a:ext cx="3596892" cy="3548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0" y="527821"/>
            <a:ext cx="3557614" cy="35480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8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00C21CA6-FF26-A240-952E-3051BF07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59" y="252743"/>
            <a:ext cx="2853534" cy="2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17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de-DE" sz="1200" b="1" dirty="0" smtClean="0">
                <a:solidFill>
                  <a:srgbClr val="D9222A"/>
                </a:solidFill>
                <a:latin typeface="Arial" charset="0"/>
                <a:cs typeface="Arial" charset="0"/>
              </a:rPr>
              <a:t>JOHANSSEN OBANDA</a:t>
            </a:r>
            <a:r>
              <a:rPr lang="de-DE" sz="1200" b="1" dirty="0">
                <a:solidFill>
                  <a:srgbClr val="D9222A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9" name="Text Box 1">
            <a:extLst>
              <a:ext uri="{FF2B5EF4-FFF2-40B4-BE49-F238E27FC236}">
                <a16:creationId xmlns="" xmlns:a16="http://schemas.microsoft.com/office/drawing/2014/main" id="{2DFF6DC2-D2D0-234F-B98C-0960A0ABF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402" y="252743"/>
            <a:ext cx="5588598" cy="2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178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de-DE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BREAKING THE WALL OF INDIGENOUS AND SCIENTIFIC KNOWLEDGE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00" y="800087"/>
            <a:ext cx="3456522" cy="3470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5" y="800087"/>
            <a:ext cx="3458210" cy="3470516"/>
          </a:xfrm>
          <a:prstGeom prst="rect">
            <a:avLst/>
          </a:prstGeom>
        </p:spPr>
      </p:pic>
      <p:sp>
        <p:nvSpPr>
          <p:cNvPr id="7" name="Textfeld 1">
            <a:extLst>
              <a:ext uri="{FF2B5EF4-FFF2-40B4-BE49-F238E27FC236}">
                <a16:creationId xmlns="" xmlns:a16="http://schemas.microsoft.com/office/drawing/2014/main" id="{3B56D335-31CE-BF46-871A-A4A3E046F277}"/>
              </a:ext>
            </a:extLst>
          </p:cNvPr>
          <p:cNvSpPr txBox="1"/>
          <p:nvPr/>
        </p:nvSpPr>
        <p:spPr>
          <a:xfrm>
            <a:off x="0" y="44026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Exchange Events – Collaboration Projects </a:t>
            </a:r>
          </a:p>
        </p:txBody>
      </p:sp>
    </p:spTree>
    <p:extLst>
      <p:ext uri="{BB962C8B-B14F-4D97-AF65-F5344CB8AC3E}">
        <p14:creationId xmlns:p14="http://schemas.microsoft.com/office/powerpoint/2010/main" val="2300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3681" y="1714833"/>
            <a:ext cx="6471919" cy="1459832"/>
          </a:xfrm>
        </p:spPr>
        <p:txBody>
          <a:bodyPr/>
          <a:lstStyle/>
          <a:p>
            <a:r>
              <a:rPr lang="de-DE" sz="7200" b="1" dirty="0"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363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5485</TotalTime>
  <Words>51</Words>
  <Application>Microsoft Office PowerPoint</Application>
  <PresentationFormat>On-screen Show (16:9)</PresentationFormat>
  <Paragraphs>20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DIN OT</vt:lpstr>
      <vt:lpstr>ＭＳ Ｐゴシック</vt:lpstr>
      <vt:lpstr>Arial</vt:lpstr>
      <vt:lpstr>Calibri</vt:lpstr>
      <vt:lpstr>Calibri Light</vt:lpstr>
      <vt:lpstr>Content Slides</vt:lpstr>
      <vt:lpstr>1_Content Slides</vt:lpstr>
      <vt:lpstr>Office-Design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account</cp:lastModifiedBy>
  <cp:revision>69</cp:revision>
  <dcterms:created xsi:type="dcterms:W3CDTF">2016-12-08T16:50:46Z</dcterms:created>
  <dcterms:modified xsi:type="dcterms:W3CDTF">2020-09-25T08:01:20Z</dcterms:modified>
</cp:coreProperties>
</file>