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drawings/drawing1.xml" ContentType="application/vnd.openxmlformats-officedocument.drawingml.chartshapes+xml"/>
  <Override PartName="/ppt/comments/comment1.xml" ContentType="application/vnd.openxmlformats-officedocument.presentationml.comment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2" r:id="rId2"/>
    <p:sldMasterId id="2147483676" r:id="rId3"/>
    <p:sldMasterId id="2147483691" r:id="rId4"/>
    <p:sldMasterId id="2147483703" r:id="rId5"/>
  </p:sldMasterIdLst>
  <p:notesMasterIdLst>
    <p:notesMasterId r:id="rId40"/>
  </p:notesMasterIdLst>
  <p:sldIdLst>
    <p:sldId id="256" r:id="rId6"/>
    <p:sldId id="1224" r:id="rId7"/>
    <p:sldId id="1225" r:id="rId8"/>
    <p:sldId id="1226" r:id="rId9"/>
    <p:sldId id="1235" r:id="rId10"/>
    <p:sldId id="449" r:id="rId11"/>
    <p:sldId id="1227" r:id="rId12"/>
    <p:sldId id="1250" r:id="rId13"/>
    <p:sldId id="1252" r:id="rId14"/>
    <p:sldId id="264" r:id="rId15"/>
    <p:sldId id="1223" r:id="rId16"/>
    <p:sldId id="1232" r:id="rId17"/>
    <p:sldId id="1231" r:id="rId18"/>
    <p:sldId id="268" r:id="rId19"/>
    <p:sldId id="1215" r:id="rId20"/>
    <p:sldId id="721" r:id="rId21"/>
    <p:sldId id="1218" r:id="rId22"/>
    <p:sldId id="1219" r:id="rId23"/>
    <p:sldId id="1216" r:id="rId24"/>
    <p:sldId id="1221" r:id="rId25"/>
    <p:sldId id="718" r:id="rId26"/>
    <p:sldId id="729" r:id="rId27"/>
    <p:sldId id="730" r:id="rId28"/>
    <p:sldId id="431" r:id="rId29"/>
    <p:sldId id="1249" r:id="rId30"/>
    <p:sldId id="1236" r:id="rId31"/>
    <p:sldId id="1237" r:id="rId32"/>
    <p:sldId id="1238" r:id="rId33"/>
    <p:sldId id="1240" r:id="rId34"/>
    <p:sldId id="1239" r:id="rId35"/>
    <p:sldId id="1242" r:id="rId36"/>
    <p:sldId id="1246" r:id="rId37"/>
    <p:sldId id="260" r:id="rId38"/>
    <p:sldId id="1247" r:id="rId39"/>
  </p:sldIdLst>
  <p:sldSz cx="9144000" cy="6858000" type="screen4x3"/>
  <p:notesSz cx="6858000" cy="99472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4319">
          <p15:clr>
            <a:srgbClr val="A4A3A4"/>
          </p15:clr>
        </p15:guide>
        <p15:guide id="2" pos="5247">
          <p15:clr>
            <a:srgbClr val="A4A3A4"/>
          </p15:clr>
        </p15:guide>
      </p15:sldGuideLst>
    </p:ext>
    <p:ext uri="{2D200454-40CA-4A62-9FC3-DE9A4176ACB9}">
      <p15:notesGuideLst xmlns:p15="http://schemas.microsoft.com/office/powerpoint/2012/main">
        <p15:guide id="1" orient="horz" pos="3133">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Niamh Brennan" initials="NB" lastIdx="1" clrIdx="0">
    <p:extLst>
      <p:ext uri="{19B8F6BF-5375-455C-9EA6-DF929625EA0E}">
        <p15:presenceInfo xmlns:p15="http://schemas.microsoft.com/office/powerpoint/2012/main" userId="S::nbrennan@tcd.ie::7d8735b9-45fd-43a9-9aab-f01e8fc28d5d"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11893"/>
    <a:srgbClr val="FF9300"/>
    <a:srgbClr val="009051"/>
    <a:srgbClr val="D5FC79"/>
    <a:srgbClr val="FFD579"/>
    <a:srgbClr val="F7F9ED"/>
    <a:srgbClr val="007742"/>
    <a:srgbClr val="005EAE"/>
    <a:srgbClr val="FFBC39"/>
    <a:srgbClr val="0E73B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1925"/>
    <p:restoredTop sz="94627" autoAdjust="0"/>
  </p:normalViewPr>
  <p:slideViewPr>
    <p:cSldViewPr snapToGrid="0" showGuides="1">
      <p:cViewPr varScale="1">
        <p:scale>
          <a:sx n="119" d="100"/>
          <a:sy n="119" d="100"/>
        </p:scale>
        <p:origin x="448" y="192"/>
      </p:cViewPr>
      <p:guideLst>
        <p:guide orient="horz" pos="4319"/>
        <p:guide pos="5247"/>
      </p:guideLst>
    </p:cSldViewPr>
  </p:slideViewPr>
  <p:notesTextViewPr>
    <p:cViewPr>
      <p:scale>
        <a:sx n="1" d="1"/>
        <a:sy n="1" d="1"/>
      </p:scale>
      <p:origin x="0" y="0"/>
    </p:cViewPr>
  </p:notesTextViewPr>
  <p:sorterViewPr>
    <p:cViewPr varScale="1">
      <p:scale>
        <a:sx n="100" d="100"/>
        <a:sy n="100" d="100"/>
      </p:scale>
      <p:origin x="0" y="0"/>
    </p:cViewPr>
  </p:sorterViewPr>
  <p:notesViewPr>
    <p:cSldViewPr snapToGrid="0" showGuides="1">
      <p:cViewPr varScale="1">
        <p:scale>
          <a:sx n="91" d="100"/>
          <a:sy n="91" d="100"/>
        </p:scale>
        <p:origin x="-3720" y="-108"/>
      </p:cViewPr>
      <p:guideLst>
        <p:guide orient="horz" pos="3133"/>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presProps" Target="presProps.xml"/><Relationship Id="rId7" Type="http://schemas.openxmlformats.org/officeDocument/2006/relationships/slide" Target="slides/slide2.xml"/><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slide" Target="slides/slide24.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notesMaster" Target="notesMasters/notesMaster1.xml"/><Relationship Id="rId45"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viewProps" Target="viewProps.xml"/><Relationship Id="rId8" Type="http://schemas.openxmlformats.org/officeDocument/2006/relationships/slide" Target="slides/slide3.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20" Type="http://schemas.openxmlformats.org/officeDocument/2006/relationships/slide" Target="slides/slide15.xml"/><Relationship Id="rId41" Type="http://schemas.openxmlformats.org/officeDocument/2006/relationships/commentAuthors" Target="commentAuthors.xml"/></Relationships>
</file>

<file path=ppt/charts/_rels/chart1.xml.rels><?xml version="1.0" encoding="UTF-8" standalone="yes"?>
<Relationships xmlns="http://schemas.openxmlformats.org/package/2006/relationships"><Relationship Id="rId3" Type="http://schemas.openxmlformats.org/officeDocument/2006/relationships/oleObject" Target="file:///C:\Users\Administrator\AppData\Local\Temp\Temp1_SOAPbox%20Participants'%20Questionnaire.csv.zip\SOAPbox%20Participants'%20Questionnaire.csv"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C:\Users\Administrator\AppData\Local\Temp\Temp1_SOAPbox%20Participants'%20Questionnaire.csv.zip\SOAPbox%20Participants'%20Questionnaire.csv" TargetMode="Externa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chartUserShapes" Target="../drawings/drawing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pivotSource>
    <c:name>[SOAPbox Participants' Questionnaire.csv]Sheet14!PivotTable73</c:name>
    <c:fmtId val="3"/>
  </c:pivotSource>
  <c:chart>
    <c:title>
      <c:tx>
        <c:rich>
          <a:bodyPr rot="0" spcFirstLastPara="1" vertOverflow="ellipsis" vert="horz" wrap="square" anchor="ctr" anchorCtr="1"/>
          <a:lstStyle/>
          <a:p>
            <a:pPr>
              <a:defRPr sz="2200" b="1" i="0" u="none" strike="noStrike" kern="1200" baseline="0">
                <a:solidFill>
                  <a:schemeClr val="dk1">
                    <a:lumMod val="75000"/>
                    <a:lumOff val="25000"/>
                  </a:schemeClr>
                </a:solidFill>
                <a:latin typeface="+mn-lt"/>
                <a:ea typeface="+mn-ea"/>
                <a:cs typeface="+mn-cs"/>
              </a:defRPr>
            </a:pPr>
            <a:r>
              <a:rPr lang="en-IE" sz="1600" dirty="0"/>
              <a:t>Importance of Publication being read /</a:t>
            </a:r>
            <a:r>
              <a:rPr lang="en-IE" sz="1600" baseline="0" dirty="0"/>
              <a:t> </a:t>
            </a:r>
            <a:r>
              <a:rPr lang="en-IE" sz="1600" dirty="0"/>
              <a:t>engaged with by people from diverse backgrounds / physical abilities.</a:t>
            </a:r>
          </a:p>
        </c:rich>
      </c:tx>
      <c:layout>
        <c:manualLayout>
          <c:xMode val="edge"/>
          <c:yMode val="edge"/>
          <c:x val="0.13835903361790391"/>
          <c:y val="0"/>
        </c:manualLayout>
      </c:layout>
      <c:overlay val="0"/>
      <c:spPr>
        <a:noFill/>
        <a:ln>
          <a:noFill/>
        </a:ln>
        <a:effectLst/>
      </c:spPr>
      <c:txPr>
        <a:bodyPr rot="0" spcFirstLastPara="1" vertOverflow="ellipsis" vert="horz" wrap="square" anchor="ctr" anchorCtr="1"/>
        <a:lstStyle/>
        <a:p>
          <a:pPr>
            <a:defRPr sz="2200" b="1" i="0" u="none" strike="noStrike" kern="1200" baseline="0">
              <a:solidFill>
                <a:schemeClr val="dk1">
                  <a:lumMod val="75000"/>
                  <a:lumOff val="25000"/>
                </a:schemeClr>
              </a:solidFill>
              <a:latin typeface="+mn-lt"/>
              <a:ea typeface="+mn-ea"/>
              <a:cs typeface="+mn-cs"/>
            </a:defRPr>
          </a:pPr>
          <a:endParaRPr lang="en-US"/>
        </a:p>
      </c:txPr>
    </c:title>
    <c:autoTitleDeleted val="0"/>
    <c:pivotFmts>
      <c:pivotFmt>
        <c:idx val="0"/>
        <c:spPr>
          <a:solidFill>
            <a:schemeClr val="accent1"/>
          </a:solidFill>
          <a:ln w="9525" cap="flat" cmpd="sng" algn="ctr">
            <a:noFill/>
            <a:round/>
          </a:ln>
          <a:effectLst/>
        </c:spPr>
        <c:marker>
          <c:symbol val="none"/>
        </c:marker>
      </c:pivotFmt>
      <c:pivotFmt>
        <c:idx val="1"/>
        <c:spPr>
          <a:solidFill>
            <a:schemeClr val="accent1"/>
          </a:solidFill>
          <a:ln w="9525" cap="flat" cmpd="sng" algn="ctr">
            <a:noFill/>
            <a:round/>
          </a:ln>
          <a:effectLst/>
        </c:spPr>
        <c:marker>
          <c:symbol val="none"/>
        </c:marker>
      </c:pivotFmt>
      <c:pivotFmt>
        <c:idx val="2"/>
        <c:spPr>
          <a:solidFill>
            <a:schemeClr val="accent1"/>
          </a:solidFill>
          <a:ln w="9525" cap="flat" cmpd="sng" algn="ctr">
            <a:noFill/>
            <a:round/>
          </a:ln>
          <a:effectLst/>
        </c:spPr>
        <c:marker>
          <c:symbol val="none"/>
        </c:marker>
      </c:pivotFmt>
    </c:pivotFmts>
    <c:plotArea>
      <c:layout/>
      <c:barChart>
        <c:barDir val="bar"/>
        <c:grouping val="clustered"/>
        <c:varyColors val="0"/>
        <c:ser>
          <c:idx val="0"/>
          <c:order val="0"/>
          <c:tx>
            <c:strRef>
              <c:f>Sheet14!$B$3</c:f>
              <c:strCache>
                <c:ptCount val="1"/>
                <c:pt idx="0">
                  <c:v>Total</c:v>
                </c:pt>
              </c:strCache>
            </c:strRef>
          </c:tx>
          <c:spPr>
            <a:solidFill>
              <a:schemeClr val="accent1">
                <a:alpha val="85000"/>
              </a:schemeClr>
            </a:solidFill>
            <a:ln w="9525" cap="flat" cmpd="sng" algn="ctr">
              <a:solidFill>
                <a:schemeClr val="lt1">
                  <a:alpha val="50000"/>
                </a:schemeClr>
              </a:solidFill>
              <a:round/>
            </a:ln>
            <a:effectLst/>
          </c:spPr>
          <c:invertIfNegative val="0"/>
          <c:dLbls>
            <c:delete val="1"/>
          </c:dLbls>
          <c:cat>
            <c:strRef>
              <c:f>Sheet14!$A$4:$A$6</c:f>
              <c:strCache>
                <c:ptCount val="3"/>
                <c:pt idx="0">
                  <c:v>Absolutely Essential</c:v>
                </c:pt>
                <c:pt idx="1">
                  <c:v>Important</c:v>
                </c:pt>
                <c:pt idx="2">
                  <c:v>Very Important</c:v>
                </c:pt>
              </c:strCache>
            </c:strRef>
          </c:cat>
          <c:val>
            <c:numRef>
              <c:f>Sheet14!$B$4:$B$6</c:f>
              <c:numCache>
                <c:formatCode>General</c:formatCode>
                <c:ptCount val="3"/>
                <c:pt idx="0">
                  <c:v>13</c:v>
                </c:pt>
                <c:pt idx="1">
                  <c:v>1</c:v>
                </c:pt>
                <c:pt idx="2">
                  <c:v>2</c:v>
                </c:pt>
              </c:numCache>
            </c:numRef>
          </c:val>
          <c:extLst>
            <c:ext xmlns:c16="http://schemas.microsoft.com/office/drawing/2014/chart" uri="{C3380CC4-5D6E-409C-BE32-E72D297353CC}">
              <c16:uniqueId val="{00000000-BDFE-4370-A5DD-F0C5B1717657}"/>
            </c:ext>
          </c:extLst>
        </c:ser>
        <c:dLbls>
          <c:dLblPos val="inEnd"/>
          <c:showLegendKey val="0"/>
          <c:showVal val="1"/>
          <c:showCatName val="0"/>
          <c:showSerName val="0"/>
          <c:showPercent val="0"/>
          <c:showBubbleSize val="0"/>
        </c:dLbls>
        <c:gapWidth val="65"/>
        <c:axId val="596670968"/>
        <c:axId val="596669328"/>
      </c:barChart>
      <c:catAx>
        <c:axId val="596670968"/>
        <c:scaling>
          <c:orientation val="minMax"/>
        </c:scaling>
        <c:delete val="0"/>
        <c:axPos val="l"/>
        <c:numFmt formatCode="General" sourceLinked="1"/>
        <c:majorTickMark val="none"/>
        <c:minorTickMark val="none"/>
        <c:tickLblPos val="nextTo"/>
        <c:spPr>
          <a:noFill/>
          <a:ln w="19050" cap="flat" cmpd="sng" algn="ctr">
            <a:solidFill>
              <a:schemeClr val="dk1">
                <a:lumMod val="75000"/>
                <a:lumOff val="25000"/>
              </a:schemeClr>
            </a:solidFill>
            <a:round/>
          </a:ln>
          <a:effectLst/>
        </c:spPr>
        <c:txPr>
          <a:bodyPr rot="-60000000" spcFirstLastPara="1" vertOverflow="ellipsis" vert="horz" wrap="square" anchor="ctr" anchorCtr="1"/>
          <a:lstStyle/>
          <a:p>
            <a:pPr>
              <a:defRPr sz="1197" b="0" i="0" u="none" strike="noStrike" kern="1200" cap="all" baseline="0">
                <a:solidFill>
                  <a:schemeClr val="dk1">
                    <a:lumMod val="75000"/>
                    <a:lumOff val="25000"/>
                  </a:schemeClr>
                </a:solidFill>
                <a:latin typeface="+mn-lt"/>
                <a:ea typeface="+mn-ea"/>
                <a:cs typeface="+mn-cs"/>
              </a:defRPr>
            </a:pPr>
            <a:endParaRPr lang="en-US"/>
          </a:p>
        </c:txPr>
        <c:crossAx val="596669328"/>
        <c:crosses val="autoZero"/>
        <c:auto val="1"/>
        <c:lblAlgn val="ctr"/>
        <c:lblOffset val="100"/>
        <c:noMultiLvlLbl val="0"/>
      </c:catAx>
      <c:valAx>
        <c:axId val="596669328"/>
        <c:scaling>
          <c:orientation val="minMax"/>
        </c:scaling>
        <c:delete val="0"/>
        <c:axPos val="b"/>
        <c:majorGridlines>
          <c:spPr>
            <a:ln w="9525" cap="flat" cmpd="sng" algn="ctr">
              <a:gradFill>
                <a:gsLst>
                  <a:gs pos="100000">
                    <a:schemeClr val="dk1">
                      <a:lumMod val="95000"/>
                      <a:lumOff val="5000"/>
                      <a:alpha val="42000"/>
                    </a:schemeClr>
                  </a:gs>
                  <a:gs pos="0">
                    <a:schemeClr val="lt1">
                      <a:lumMod val="75000"/>
                      <a:alpha val="36000"/>
                    </a:schemeClr>
                  </a:gs>
                </a:gsLst>
                <a:lin ang="5400000" scaled="0"/>
              </a:gra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dk1">
                    <a:lumMod val="75000"/>
                    <a:lumOff val="25000"/>
                  </a:schemeClr>
                </a:solidFill>
                <a:latin typeface="+mn-lt"/>
                <a:ea typeface="+mn-ea"/>
                <a:cs typeface="+mn-cs"/>
              </a:defRPr>
            </a:pPr>
            <a:endParaRPr lang="en-US"/>
          </a:p>
        </c:txPr>
        <c:crossAx val="596670968"/>
        <c:crosses val="autoZero"/>
        <c:crossBetween val="between"/>
      </c:valAx>
      <c:spPr>
        <a:noFill/>
        <a:ln>
          <a:noFill/>
        </a:ln>
        <a:effectLst/>
      </c:spPr>
    </c:plotArea>
    <c:plotVisOnly val="1"/>
    <c:dispBlanksAs val="gap"/>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8425" cap="flat" cmpd="sng" algn="ctr">
      <a:solidFill>
        <a:schemeClr val="bg1"/>
      </a:solidFill>
      <a:round/>
    </a:ln>
    <a:effectLst/>
  </c:spPr>
  <c:txPr>
    <a:bodyPr/>
    <a:lstStyle/>
    <a:p>
      <a:pPr>
        <a:defRPr/>
      </a:pPr>
      <a:endParaRPr lang="en-US"/>
    </a:p>
  </c:txPr>
  <c:externalData r:id="rId3">
    <c:autoUpdate val="0"/>
  </c:externalData>
  <c:extLst>
    <c:ext xmlns:c14="http://schemas.microsoft.com/office/drawing/2007/8/2/chart" uri="{781A3756-C4B2-4CAC-9D66-4F8BD8637D16}">
      <c14:pivotOptions>
        <c14:dropZoneFilter val="1"/>
        <c14:dropZoneCategories val="1"/>
        <c14:dropZoneData val="1"/>
        <c14:dropZonesVisible val="1"/>
      </c14:pivotOptions>
    </c:ext>
    <c:ext xmlns:c16="http://schemas.microsoft.com/office/drawing/2014/chart" uri="{E28EC0CA-F0BB-4C9C-879D-F8772B89E7AC}">
      <c16:pivotOptions16>
        <c16:showExpandCollapseFieldButtons val="1"/>
      </c16:pivotOptions16>
    </c:ext>
  </c:extLst>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pivotSource>
    <c:name>[SOAPbox Participants' Questionnaire.csv]Sheet15!PivotTable76</c:name>
    <c:fmtId val="-1"/>
  </c:pivotSource>
  <c:chart>
    <c:title>
      <c:tx>
        <c:rich>
          <a:bodyPr rot="0" spcFirstLastPara="1" vertOverflow="ellipsis" vert="horz" wrap="square" anchor="ctr" anchorCtr="1"/>
          <a:lstStyle/>
          <a:p>
            <a:pPr>
              <a:defRPr sz="2200" b="1" i="0" u="none" strike="noStrike" kern="1200" baseline="0">
                <a:solidFill>
                  <a:schemeClr val="dk1">
                    <a:lumMod val="75000"/>
                    <a:lumOff val="25000"/>
                  </a:schemeClr>
                </a:solidFill>
                <a:latin typeface="+mn-lt"/>
                <a:ea typeface="+mn-ea"/>
                <a:cs typeface="+mn-cs"/>
              </a:defRPr>
            </a:pPr>
            <a:r>
              <a:rPr lang="en-IE" sz="1800" b="1" i="0" baseline="0" dirty="0">
                <a:effectLst/>
              </a:rPr>
              <a:t>Importance of Publication making societal / cultural impact.</a:t>
            </a:r>
            <a:endParaRPr lang="en-IE" dirty="0">
              <a:effectLst/>
            </a:endParaRPr>
          </a:p>
        </c:rich>
      </c:tx>
      <c:layout>
        <c:manualLayout>
          <c:xMode val="edge"/>
          <c:yMode val="edge"/>
          <c:x val="0.1443550376278851"/>
          <c:y val="0"/>
        </c:manualLayout>
      </c:layout>
      <c:overlay val="0"/>
      <c:spPr>
        <a:noFill/>
        <a:ln>
          <a:noFill/>
        </a:ln>
        <a:effectLst/>
      </c:spPr>
      <c:txPr>
        <a:bodyPr rot="0" spcFirstLastPara="1" vertOverflow="ellipsis" vert="horz" wrap="square" anchor="ctr" anchorCtr="1"/>
        <a:lstStyle/>
        <a:p>
          <a:pPr>
            <a:defRPr sz="2200" b="1" i="0" u="none" strike="noStrike" kern="1200" baseline="0">
              <a:solidFill>
                <a:schemeClr val="dk1">
                  <a:lumMod val="75000"/>
                  <a:lumOff val="25000"/>
                </a:schemeClr>
              </a:solidFill>
              <a:latin typeface="+mn-lt"/>
              <a:ea typeface="+mn-ea"/>
              <a:cs typeface="+mn-cs"/>
            </a:defRPr>
          </a:pPr>
          <a:endParaRPr lang="en-US"/>
        </a:p>
      </c:txPr>
    </c:title>
    <c:autoTitleDeleted val="0"/>
    <c:pivotFmts>
      <c:pivotFmt>
        <c:idx val="0"/>
        <c:spPr>
          <a:solidFill>
            <a:schemeClr val="accent1"/>
          </a:solidFill>
          <a:ln>
            <a:noFill/>
          </a:ln>
          <a:effectLst/>
        </c:spPr>
        <c:marker>
          <c:symbol val="none"/>
        </c:marker>
      </c:pivotFmt>
      <c:pivotFmt>
        <c:idx val="1"/>
        <c:spPr>
          <a:solidFill>
            <a:schemeClr val="accent1"/>
          </a:solidFill>
          <a:ln>
            <a:noFill/>
          </a:ln>
          <a:effectLst/>
        </c:spPr>
        <c:marker>
          <c:symbol val="none"/>
        </c:marker>
      </c:pivotFmt>
      <c:pivotFmt>
        <c:idx val="2"/>
        <c:spPr>
          <a:solidFill>
            <a:schemeClr val="accent1"/>
          </a:solidFill>
          <a:ln>
            <a:noFill/>
          </a:ln>
          <a:effectLst/>
        </c:spPr>
        <c:marker>
          <c:symbol val="none"/>
        </c:marker>
      </c:pivotFmt>
    </c:pivotFmts>
    <c:plotArea>
      <c:layout>
        <c:manualLayout>
          <c:layoutTarget val="inner"/>
          <c:xMode val="edge"/>
          <c:yMode val="edge"/>
          <c:x val="0.17397809535519076"/>
          <c:y val="0.33671782730074357"/>
          <c:w val="0.34229733504846549"/>
          <c:h val="0.56115934234573195"/>
        </c:manualLayout>
      </c:layout>
      <c:doughnutChart>
        <c:varyColors val="1"/>
        <c:ser>
          <c:idx val="0"/>
          <c:order val="0"/>
          <c:tx>
            <c:strRef>
              <c:f>Sheet15!$B$3</c:f>
              <c:strCache>
                <c:ptCount val="1"/>
                <c:pt idx="0">
                  <c:v>Total</c:v>
                </c:pt>
              </c:strCache>
            </c:strRef>
          </c:tx>
          <c:dPt>
            <c:idx val="0"/>
            <c:bubble3D val="0"/>
            <c:spPr>
              <a:solidFill>
                <a:schemeClr val="accent1"/>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1-2D32-F348-94A2-955D6F4EE5FC}"/>
              </c:ext>
            </c:extLst>
          </c:dPt>
          <c:dPt>
            <c:idx val="1"/>
            <c:bubble3D val="0"/>
            <c:spPr>
              <a:solidFill>
                <a:schemeClr val="accent2"/>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3-2D32-F348-94A2-955D6F4EE5FC}"/>
              </c:ext>
            </c:extLst>
          </c:dPt>
          <c:dPt>
            <c:idx val="2"/>
            <c:bubble3D val="0"/>
            <c:spPr>
              <a:solidFill>
                <a:schemeClr val="accent3"/>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5-2D32-F348-94A2-955D6F4EE5FC}"/>
              </c:ext>
            </c:extLst>
          </c:dPt>
          <c:dPt>
            <c:idx val="3"/>
            <c:bubble3D val="0"/>
            <c:spPr>
              <a:solidFill>
                <a:schemeClr val="accent4"/>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7-2D32-F348-94A2-955D6F4EE5FC}"/>
              </c:ext>
            </c:extLst>
          </c:dPt>
          <c:dLbls>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330" b="1" i="0" u="none" strike="noStrike" kern="1200" baseline="0">
                    <a:solidFill>
                      <a:schemeClr val="lt1"/>
                    </a:solidFill>
                    <a:latin typeface="+mn-lt"/>
                    <a:ea typeface="+mn-ea"/>
                    <a:cs typeface="+mn-cs"/>
                  </a:defRPr>
                </a:pPr>
                <a:endParaRPr lang="en-US"/>
              </a:p>
            </c:txPr>
            <c:showLegendKey val="0"/>
            <c:showVal val="0"/>
            <c:showCatName val="0"/>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extLst>
          </c:dLbls>
          <c:cat>
            <c:strRef>
              <c:f>Sheet15!$A$4:$A$7</c:f>
              <c:strCache>
                <c:ptCount val="4"/>
                <c:pt idx="0">
                  <c:v>Absolutely Essential</c:v>
                </c:pt>
                <c:pt idx="1">
                  <c:v>Important</c:v>
                </c:pt>
                <c:pt idx="2">
                  <c:v>Somewhat Important</c:v>
                </c:pt>
                <c:pt idx="3">
                  <c:v>Very Important</c:v>
                </c:pt>
              </c:strCache>
            </c:strRef>
          </c:cat>
          <c:val>
            <c:numRef>
              <c:f>Sheet15!$B$4:$B$7</c:f>
              <c:numCache>
                <c:formatCode>General</c:formatCode>
                <c:ptCount val="4"/>
                <c:pt idx="0">
                  <c:v>5</c:v>
                </c:pt>
                <c:pt idx="1">
                  <c:v>2</c:v>
                </c:pt>
                <c:pt idx="2">
                  <c:v>2</c:v>
                </c:pt>
                <c:pt idx="3">
                  <c:v>7</c:v>
                </c:pt>
              </c:numCache>
            </c:numRef>
          </c:val>
          <c:extLst>
            <c:ext xmlns:c16="http://schemas.microsoft.com/office/drawing/2014/chart" uri="{C3380CC4-5D6E-409C-BE32-E72D297353CC}">
              <c16:uniqueId val="{00000008-2D32-F348-94A2-955D6F4EE5FC}"/>
            </c:ext>
          </c:extLst>
        </c:ser>
        <c:dLbls>
          <c:showLegendKey val="0"/>
          <c:showVal val="0"/>
          <c:showCatName val="0"/>
          <c:showSerName val="0"/>
          <c:showPercent val="1"/>
          <c:showBubbleSize val="0"/>
          <c:showLeaderLines val="1"/>
        </c:dLbls>
        <c:firstSliceAng val="0"/>
        <c:holeSize val="50"/>
      </c:doughnutChart>
      <c:spPr>
        <a:noFill/>
        <a:ln>
          <a:noFill/>
        </a:ln>
        <a:effectLst/>
      </c:spPr>
    </c:plotArea>
    <c:legend>
      <c:legendPos val="r"/>
      <c:layout>
        <c:manualLayout>
          <c:xMode val="edge"/>
          <c:yMode val="edge"/>
          <c:x val="0.53202416972404709"/>
          <c:y val="0.37918497532216555"/>
          <c:w val="0.38007657713334581"/>
          <c:h val="0.46612213060157431"/>
        </c:manualLayout>
      </c:layout>
      <c:overlay val="0"/>
      <c:spPr>
        <a:solidFill>
          <a:schemeClr val="lt1">
            <a:lumMod val="95000"/>
            <a:alpha val="39000"/>
          </a:schemeClr>
        </a:solidFill>
        <a:ln>
          <a:noFill/>
        </a:ln>
        <a:effectLst/>
      </c:spPr>
      <c:txPr>
        <a:bodyPr rot="0" spcFirstLastPara="1" vertOverflow="ellipsis" vert="horz" wrap="square" anchor="ctr" anchorCtr="1"/>
        <a:lstStyle/>
        <a:p>
          <a:pPr>
            <a:defRPr sz="1197" b="0" i="0" u="none" strike="noStrike" kern="1200" baseline="0">
              <a:solidFill>
                <a:schemeClr val="dk1">
                  <a:lumMod val="75000"/>
                  <a:lumOff val="25000"/>
                </a:schemeClr>
              </a:solidFill>
              <a:latin typeface="+mn-lt"/>
              <a:ea typeface="+mn-ea"/>
              <a:cs typeface="+mn-cs"/>
            </a:defRPr>
          </a:pPr>
          <a:endParaRPr lang="en-US"/>
        </a:p>
      </c:txPr>
    </c:legend>
    <c:plotVisOnly val="1"/>
    <c:dispBlanksAs val="gap"/>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88900" cap="flat" cmpd="sng" algn="ctr">
      <a:solidFill>
        <a:schemeClr val="bg1"/>
      </a:solidFill>
      <a:round/>
    </a:ln>
    <a:effectLst/>
  </c:spPr>
  <c:txPr>
    <a:bodyPr/>
    <a:lstStyle/>
    <a:p>
      <a:pPr>
        <a:defRPr/>
      </a:pPr>
      <a:endParaRPr lang="en-US"/>
    </a:p>
  </c:txPr>
  <c:externalData r:id="rId3">
    <c:autoUpdate val="0"/>
  </c:externalData>
  <c:userShapes r:id="rId4"/>
  <c:extLst>
    <c:ext xmlns:c14="http://schemas.microsoft.com/office/drawing/2007/8/2/chart" uri="{781A3756-C4B2-4CAC-9D66-4F8BD8637D16}">
      <c14:pivotOptions>
        <c14:dropZoneFilter val="1"/>
        <c14:dropZoneCategories val="1"/>
        <c14:dropZoneData val="1"/>
        <c14:dropZoneSeries val="1"/>
        <c14:dropZonesVisible val="1"/>
      </c14:pivotOptions>
    </c:ext>
    <c:ext xmlns:c16="http://schemas.microsoft.com/office/drawing/2014/chart" uri="{E28EC0CA-F0BB-4C9C-879D-F8772B89E7AC}">
      <c16:pivotOptions16>
        <c16:showExpandCollapseFieldButtons val="1"/>
      </c16:pivotOptions16>
    </c:ext>
  </c:extLst>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8">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lt1"/>
    </cs:fontRef>
    <cs:defRPr sz="1197" b="1" i="0" u="none" strike="noStrike" kern="1200" baseline="0"/>
  </cs:dataLabel>
  <cs:dataLabelCallout>
    <cs:lnRef idx="0"/>
    <cs:fillRef idx="0"/>
    <cs:effectRef idx="0"/>
    <cs:fontRef idx="minor">
      <a:schemeClr val="lt1"/>
    </cs:fontRef>
    <cs:spPr>
      <a:solidFill>
        <a:schemeClr val="dk1">
          <a:lumMod val="65000"/>
          <a:lumOff val="35000"/>
          <a:alpha val="75000"/>
        </a:schemeClr>
      </a:solidFill>
    </cs:spPr>
    <cs:defRPr sz="1197"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
  <cs:dataPoint3D>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253">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comments/comment1.xml><?xml version="1.0" encoding="utf-8"?>
<p:cmLst xmlns:a="http://schemas.openxmlformats.org/drawingml/2006/main" xmlns:r="http://schemas.openxmlformats.org/officeDocument/2006/relationships" xmlns:p="http://schemas.openxmlformats.org/presentationml/2006/main">
  <p:cm authorId="1" dt="2020-05-26T00:39:24.486" idx="1">
    <p:pos x="10" y="10"/>
    <p:text/>
    <p:extLst>
      <p:ext uri="{C676402C-5697-4E1C-873F-D02D1690AC5C}">
        <p15:threadingInfo xmlns:p15="http://schemas.microsoft.com/office/powerpoint/2012/main" timeZoneBias="-60"/>
      </p:ext>
    </p:extLst>
  </p:cm>
</p:cmLst>
</file>

<file path=ppt/drawings/drawing1.xml><?xml version="1.0" encoding="utf-8"?>
<c:userShapes xmlns:c="http://schemas.openxmlformats.org/drawingml/2006/chart">
  <cdr:relSizeAnchor xmlns:cdr="http://schemas.openxmlformats.org/drawingml/2006/chartDrawing">
    <cdr:from>
      <cdr:x>0</cdr:x>
      <cdr:y>2.7627E-7</cdr:y>
    </cdr:from>
    <cdr:to>
      <cdr:x>0.00743</cdr:x>
      <cdr:y>1</cdr:y>
    </cdr:to>
    <cdr:sp macro="" textlink="">
      <cdr:nvSpPr>
        <cdr:cNvPr id="2" name="TextBox 1"/>
        <cdr:cNvSpPr txBox="1"/>
      </cdr:nvSpPr>
      <cdr:spPr>
        <a:xfrm xmlns:a="http://schemas.openxmlformats.org/drawingml/2006/main">
          <a:off x="0" y="1"/>
          <a:ext cx="45719" cy="3619644"/>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IE" sz="1100" dirty="0"/>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Slide Image Placeholder 3"/>
          <p:cNvSpPr>
            <a:spLocks noGrp="1" noRot="1" noChangeAspect="1"/>
          </p:cNvSpPr>
          <p:nvPr>
            <p:ph type="sldImg" idx="2"/>
          </p:nvPr>
        </p:nvSpPr>
        <p:spPr>
          <a:xfrm>
            <a:off x="942975" y="746125"/>
            <a:ext cx="4972050" cy="3730625"/>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987971" y="4724956"/>
            <a:ext cx="4908331" cy="4476274"/>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Slide Number Placeholder 6"/>
          <p:cNvSpPr>
            <a:spLocks noGrp="1"/>
          </p:cNvSpPr>
          <p:nvPr>
            <p:ph type="sldNum" sz="quarter" idx="5"/>
          </p:nvPr>
        </p:nvSpPr>
        <p:spPr>
          <a:xfrm>
            <a:off x="6022876" y="9449911"/>
            <a:ext cx="835124" cy="497364"/>
          </a:xfrm>
          <a:prstGeom prst="rect">
            <a:avLst/>
          </a:prstGeom>
        </p:spPr>
        <p:txBody>
          <a:bodyPr vert="horz" lIns="91440" tIns="45720" rIns="91440" bIns="45720" rtlCol="0" anchor="b"/>
          <a:lstStyle>
            <a:lvl1pPr algn="r">
              <a:defRPr sz="1200">
                <a:latin typeface="+mn-lt"/>
                <a:cs typeface="Arial" panose="020B0604020202020204" pitchFamily="34" charset="0"/>
              </a:defRPr>
            </a:lvl1pPr>
          </a:lstStyle>
          <a:p>
            <a:fld id="{49DD4D23-C98A-435E-AE88-9061F8349B02}" type="slidenum">
              <a:rPr lang="en-GB" smtClean="0"/>
              <a:pPr/>
              <a:t>‹#›</a:t>
            </a:fld>
            <a:endParaRPr lang="en-GB" dirty="0"/>
          </a:p>
        </p:txBody>
      </p:sp>
    </p:spTree>
    <p:extLst>
      <p:ext uri="{BB962C8B-B14F-4D97-AF65-F5344CB8AC3E}">
        <p14:creationId xmlns:p14="http://schemas.microsoft.com/office/powerpoint/2010/main" val="6100334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Arial" panose="020B0604020202020204" pitchFamily="34" charset="0"/>
      </a:defRPr>
    </a:lvl1pPr>
    <a:lvl2pPr marL="457200" algn="l" defTabSz="914400" rtl="0" eaLnBrk="1" latinLnBrk="0" hangingPunct="1">
      <a:defRPr sz="1200" kern="1200">
        <a:solidFill>
          <a:schemeClr val="tx1"/>
        </a:solidFill>
        <a:latin typeface="+mn-lt"/>
        <a:ea typeface="+mn-ea"/>
        <a:cs typeface="Arial" panose="020B0604020202020204" pitchFamily="34" charset="0"/>
      </a:defRPr>
    </a:lvl2pPr>
    <a:lvl3pPr marL="914400" algn="l" defTabSz="914400" rtl="0" eaLnBrk="1" latinLnBrk="0" hangingPunct="1">
      <a:defRPr sz="1200" kern="1200">
        <a:solidFill>
          <a:schemeClr val="tx1"/>
        </a:solidFill>
        <a:latin typeface="+mn-lt"/>
        <a:ea typeface="+mn-ea"/>
        <a:cs typeface="Arial" panose="020B0604020202020204" pitchFamily="34" charset="0"/>
      </a:defRPr>
    </a:lvl3pPr>
    <a:lvl4pPr marL="1371600" algn="l" defTabSz="914400" rtl="0" eaLnBrk="1" latinLnBrk="0" hangingPunct="1">
      <a:defRPr sz="1200" kern="1200">
        <a:solidFill>
          <a:schemeClr val="tx1"/>
        </a:solidFill>
        <a:latin typeface="+mn-lt"/>
        <a:ea typeface="+mn-ea"/>
        <a:cs typeface="Arial" panose="020B0604020202020204" pitchFamily="34" charset="0"/>
      </a:defRPr>
    </a:lvl4pPr>
    <a:lvl5pPr marL="1828800" algn="l" defTabSz="914400" rtl="0" eaLnBrk="1" latinLnBrk="0" hangingPunct="1">
      <a:defRPr sz="1200" kern="1200">
        <a:solidFill>
          <a:schemeClr val="tx1"/>
        </a:solidFill>
        <a:latin typeface="+mn-lt"/>
        <a:ea typeface="+mn-ea"/>
        <a:cs typeface="Arial" panose="020B0604020202020204" pitchFamily="34"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4AB9D28-335B-6A4A-9AD1-50BD4EAD12B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240329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865DFA5-A91E-4EDB-A051-B9B5C3729565}" type="slidenum">
              <a:rPr kumimoji="0" lang="en-I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IE"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544018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865DFA5-A91E-4EDB-A051-B9B5C3729565}" type="slidenum">
              <a:rPr kumimoji="0" lang="en-I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IE"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1936924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13" name="Rectangle 12"/>
          <p:cNvSpPr/>
          <p:nvPr userDrawn="1"/>
        </p:nvSpPr>
        <p:spPr>
          <a:xfrm>
            <a:off x="0" y="0"/>
            <a:ext cx="9144000" cy="3013200"/>
          </a:xfrm>
          <a:prstGeom prst="rect">
            <a:avLst/>
          </a:prstGeom>
          <a:solidFill>
            <a:srgbClr val="005EAE"/>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p:cNvSpPr>
            <a:spLocks noGrp="1"/>
          </p:cNvSpPr>
          <p:nvPr>
            <p:ph type="ctrTitle"/>
          </p:nvPr>
        </p:nvSpPr>
        <p:spPr>
          <a:xfrm>
            <a:off x="828674" y="3819975"/>
            <a:ext cx="7500939" cy="554850"/>
          </a:xfrm>
        </p:spPr>
        <p:txBody>
          <a:bodyPr/>
          <a:lstStyle>
            <a:lvl1pPr algn="l">
              <a:defRPr>
                <a:solidFill>
                  <a:schemeClr val="accent2"/>
                </a:solidFill>
              </a:defRPr>
            </a:lvl1pPr>
          </a:lstStyle>
          <a:p>
            <a:r>
              <a:rPr lang="en-US"/>
              <a:t>Click to edit Master title style</a:t>
            </a:r>
            <a:endParaRPr lang="en-GB" dirty="0"/>
          </a:p>
        </p:txBody>
      </p:sp>
      <p:sp>
        <p:nvSpPr>
          <p:cNvPr id="3" name="Subtitle 2"/>
          <p:cNvSpPr>
            <a:spLocks noGrp="1"/>
          </p:cNvSpPr>
          <p:nvPr>
            <p:ph type="subTitle" idx="1"/>
          </p:nvPr>
        </p:nvSpPr>
        <p:spPr>
          <a:xfrm>
            <a:off x="828675" y="4394175"/>
            <a:ext cx="7500938" cy="361800"/>
          </a:xfrm>
        </p:spPr>
        <p:txBody>
          <a:bodyPr/>
          <a:lstStyle>
            <a:lvl1pPr marL="0" indent="0" algn="l">
              <a:buNone/>
              <a:defRPr sz="1400" b="0">
                <a:solidFill>
                  <a:schemeClr val="accent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dirty="0"/>
          </a:p>
        </p:txBody>
      </p:sp>
      <p:pic>
        <p:nvPicPr>
          <p:cNvPr id="5" name="Picture 4"/>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28675" y="687723"/>
            <a:ext cx="4636800" cy="1239265"/>
          </a:xfrm>
          <a:prstGeom prst="rect">
            <a:avLst/>
          </a:prstGeom>
        </p:spPr>
      </p:pic>
      <p:sp>
        <p:nvSpPr>
          <p:cNvPr id="11" name="Text Placeholder 10"/>
          <p:cNvSpPr>
            <a:spLocks noGrp="1"/>
          </p:cNvSpPr>
          <p:nvPr>
            <p:ph type="body" sz="quarter" idx="10"/>
          </p:nvPr>
        </p:nvSpPr>
        <p:spPr>
          <a:xfrm>
            <a:off x="828675" y="5386500"/>
            <a:ext cx="4679325" cy="979374"/>
          </a:xfrm>
        </p:spPr>
        <p:txBody>
          <a:bodyPr/>
          <a:lstStyle>
            <a:lvl1pPr>
              <a:spcBef>
                <a:spcPts val="0"/>
              </a:spcBef>
              <a:defRPr sz="1400">
                <a:solidFill>
                  <a:srgbClr val="005EAE"/>
                </a:solidFill>
              </a:defRPr>
            </a:lvl1pPr>
            <a:lvl2pPr marL="0" indent="0">
              <a:spcBef>
                <a:spcPts val="0"/>
              </a:spcBef>
              <a:buNone/>
              <a:defRPr sz="1400">
                <a:solidFill>
                  <a:schemeClr val="accent2"/>
                </a:solidFill>
              </a:defRPr>
            </a:lvl2pPr>
            <a:lvl3pPr marL="0" indent="0">
              <a:spcBef>
                <a:spcPts val="567"/>
              </a:spcBef>
              <a:buNone/>
              <a:defRPr sz="1400">
                <a:solidFill>
                  <a:schemeClr val="accent2"/>
                </a:solidFill>
              </a:defRPr>
            </a:lvl3pPr>
            <a:lvl4pPr>
              <a:spcBef>
                <a:spcPts val="0"/>
              </a:spcBef>
              <a:defRPr sz="1400">
                <a:solidFill>
                  <a:schemeClr val="bg1"/>
                </a:solidFill>
              </a:defRPr>
            </a:lvl4pPr>
            <a:lvl5pPr>
              <a:spcBef>
                <a:spcPts val="0"/>
              </a:spcBef>
              <a:defRPr sz="1400">
                <a:solidFill>
                  <a:schemeClr val="bg1"/>
                </a:solidFill>
              </a:defRPr>
            </a:lvl5pPr>
          </a:lstStyle>
          <a:p>
            <a:pPr lvl="0"/>
            <a:r>
              <a:rPr lang="en-US"/>
              <a:t>Click to edit Master text styles</a:t>
            </a:r>
          </a:p>
          <a:p>
            <a:pPr lvl="1"/>
            <a:r>
              <a:rPr lang="en-US"/>
              <a:t>Second level</a:t>
            </a:r>
          </a:p>
          <a:p>
            <a:pPr lvl="2"/>
            <a:r>
              <a:rPr lang="en-US"/>
              <a:t>Third level</a:t>
            </a:r>
          </a:p>
        </p:txBody>
      </p:sp>
      <p:sp>
        <p:nvSpPr>
          <p:cNvPr id="15" name="Rectangle 14"/>
          <p:cNvSpPr/>
          <p:nvPr userDrawn="1"/>
        </p:nvSpPr>
        <p:spPr>
          <a:xfrm>
            <a:off x="0" y="6498000"/>
            <a:ext cx="9144000" cy="360000"/>
          </a:xfrm>
          <a:prstGeom prst="rect">
            <a:avLst/>
          </a:prstGeom>
          <a:solidFill>
            <a:srgbClr val="005EAE"/>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727075" indent="0" algn="l"/>
            <a:endParaRPr lang="en-GB" sz="1000" dirty="0"/>
          </a:p>
        </p:txBody>
      </p:sp>
    </p:spTree>
    <p:extLst>
      <p:ext uri="{BB962C8B-B14F-4D97-AF65-F5344CB8AC3E}">
        <p14:creationId xmlns:p14="http://schemas.microsoft.com/office/powerpoint/2010/main" val="35332796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IE"/>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Slide Number Placeholder 3">
            <a:extLst>
              <a:ext uri="{FF2B5EF4-FFF2-40B4-BE49-F238E27FC236}">
                <a16:creationId xmlns:a16="http://schemas.microsoft.com/office/drawing/2014/main" id="{383A59AA-A7E9-4345-A112-522995346D30}"/>
              </a:ext>
            </a:extLst>
          </p:cNvPr>
          <p:cNvSpPr>
            <a:spLocks noGrp="1" noChangeArrowheads="1"/>
          </p:cNvSpPr>
          <p:nvPr>
            <p:ph type="sldNum" sz="quarter" idx="10"/>
          </p:nvPr>
        </p:nvSpPr>
        <p:spPr/>
        <p:txBody>
          <a:bodyPr/>
          <a:lstStyle>
            <a:lvl1pPr>
              <a:defRPr/>
            </a:lvl1pPr>
          </a:lstStyle>
          <a:p>
            <a:fld id="{17E43500-77B5-9C45-B5B5-4014C1165AAD}" type="slidenum">
              <a:rPr lang="en-GB" altLang="en-US"/>
              <a:pPr/>
              <a:t>‹#›</a:t>
            </a:fld>
            <a:endParaRPr lang="en-GB" altLang="en-US"/>
          </a:p>
        </p:txBody>
      </p:sp>
    </p:spTree>
    <p:extLst>
      <p:ext uri="{BB962C8B-B14F-4D97-AF65-F5344CB8AC3E}">
        <p14:creationId xmlns:p14="http://schemas.microsoft.com/office/powerpoint/2010/main" val="36455473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E"/>
          </a:p>
        </p:txBody>
      </p:sp>
      <p:sp>
        <p:nvSpPr>
          <p:cNvPr id="3" name="Content Placeholder 2"/>
          <p:cNvSpPr>
            <a:spLocks noGrp="1"/>
          </p:cNvSpPr>
          <p:nvPr>
            <p:ph sz="half" idx="1"/>
          </p:nvPr>
        </p:nvSpPr>
        <p:spPr>
          <a:xfrm>
            <a:off x="685800" y="1828800"/>
            <a:ext cx="3810000" cy="4419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Content Placeholder 3"/>
          <p:cNvSpPr>
            <a:spLocks noGrp="1"/>
          </p:cNvSpPr>
          <p:nvPr>
            <p:ph sz="half" idx="2"/>
          </p:nvPr>
        </p:nvSpPr>
        <p:spPr>
          <a:xfrm>
            <a:off x="4648200" y="1828800"/>
            <a:ext cx="3810000" cy="4419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5" name="Slide Number Placeholder 4">
            <a:extLst>
              <a:ext uri="{FF2B5EF4-FFF2-40B4-BE49-F238E27FC236}">
                <a16:creationId xmlns:a16="http://schemas.microsoft.com/office/drawing/2014/main" id="{248F8549-5EA4-DB47-8166-BB40087D4D93}"/>
              </a:ext>
            </a:extLst>
          </p:cNvPr>
          <p:cNvSpPr>
            <a:spLocks noGrp="1" noChangeArrowheads="1"/>
          </p:cNvSpPr>
          <p:nvPr>
            <p:ph type="sldNum" sz="quarter" idx="10"/>
          </p:nvPr>
        </p:nvSpPr>
        <p:spPr/>
        <p:txBody>
          <a:bodyPr/>
          <a:lstStyle>
            <a:lvl1pPr>
              <a:defRPr/>
            </a:lvl1pPr>
          </a:lstStyle>
          <a:p>
            <a:fld id="{612E3E7E-9C4D-B340-AE61-EDA10FB786CB}" type="slidenum">
              <a:rPr lang="en-GB" altLang="en-US"/>
              <a:pPr/>
              <a:t>‹#›</a:t>
            </a:fld>
            <a:endParaRPr lang="en-GB" altLang="en-US"/>
          </a:p>
        </p:txBody>
      </p:sp>
    </p:spTree>
    <p:extLst>
      <p:ext uri="{BB962C8B-B14F-4D97-AF65-F5344CB8AC3E}">
        <p14:creationId xmlns:p14="http://schemas.microsoft.com/office/powerpoint/2010/main" val="182160079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en-IE"/>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7" name="Slide Number Placeholder 6">
            <a:extLst>
              <a:ext uri="{FF2B5EF4-FFF2-40B4-BE49-F238E27FC236}">
                <a16:creationId xmlns:a16="http://schemas.microsoft.com/office/drawing/2014/main" id="{AA26A1F1-F62F-E645-AF5F-1FA2DB21649C}"/>
              </a:ext>
            </a:extLst>
          </p:cNvPr>
          <p:cNvSpPr>
            <a:spLocks noGrp="1" noChangeArrowheads="1"/>
          </p:cNvSpPr>
          <p:nvPr>
            <p:ph type="sldNum" sz="quarter" idx="10"/>
          </p:nvPr>
        </p:nvSpPr>
        <p:spPr/>
        <p:txBody>
          <a:bodyPr/>
          <a:lstStyle>
            <a:lvl1pPr>
              <a:defRPr/>
            </a:lvl1pPr>
          </a:lstStyle>
          <a:p>
            <a:fld id="{C715C2EE-6D45-1A4E-8981-8651298E1053}" type="slidenum">
              <a:rPr lang="en-GB" altLang="en-US"/>
              <a:pPr/>
              <a:t>‹#›</a:t>
            </a:fld>
            <a:endParaRPr lang="en-GB" altLang="en-US"/>
          </a:p>
        </p:txBody>
      </p:sp>
    </p:spTree>
    <p:extLst>
      <p:ext uri="{BB962C8B-B14F-4D97-AF65-F5344CB8AC3E}">
        <p14:creationId xmlns:p14="http://schemas.microsoft.com/office/powerpoint/2010/main" val="94509355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E"/>
          </a:p>
        </p:txBody>
      </p:sp>
      <p:sp>
        <p:nvSpPr>
          <p:cNvPr id="3" name="Slide Number Placeholder 2">
            <a:extLst>
              <a:ext uri="{FF2B5EF4-FFF2-40B4-BE49-F238E27FC236}">
                <a16:creationId xmlns:a16="http://schemas.microsoft.com/office/drawing/2014/main" id="{0E6DAAB0-5F72-5545-B271-6BF1A2FBCFDE}"/>
              </a:ext>
            </a:extLst>
          </p:cNvPr>
          <p:cNvSpPr>
            <a:spLocks noGrp="1" noChangeArrowheads="1"/>
          </p:cNvSpPr>
          <p:nvPr>
            <p:ph type="sldNum" sz="quarter" idx="10"/>
          </p:nvPr>
        </p:nvSpPr>
        <p:spPr/>
        <p:txBody>
          <a:bodyPr/>
          <a:lstStyle>
            <a:lvl1pPr>
              <a:defRPr/>
            </a:lvl1pPr>
          </a:lstStyle>
          <a:p>
            <a:fld id="{DCAC6780-7C4F-014A-94B4-5FBE78CB172F}" type="slidenum">
              <a:rPr lang="en-GB" altLang="en-US"/>
              <a:pPr/>
              <a:t>‹#›</a:t>
            </a:fld>
            <a:endParaRPr lang="en-GB" altLang="en-US"/>
          </a:p>
        </p:txBody>
      </p:sp>
    </p:spTree>
    <p:extLst>
      <p:ext uri="{BB962C8B-B14F-4D97-AF65-F5344CB8AC3E}">
        <p14:creationId xmlns:p14="http://schemas.microsoft.com/office/powerpoint/2010/main" val="391422028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D18903E-BDE3-AB4E-BA6D-296B930D3072}"/>
              </a:ext>
            </a:extLst>
          </p:cNvPr>
          <p:cNvSpPr>
            <a:spLocks noGrp="1" noChangeArrowheads="1"/>
          </p:cNvSpPr>
          <p:nvPr>
            <p:ph type="sldNum" sz="quarter" idx="10"/>
          </p:nvPr>
        </p:nvSpPr>
        <p:spPr/>
        <p:txBody>
          <a:bodyPr/>
          <a:lstStyle>
            <a:lvl1pPr>
              <a:defRPr/>
            </a:lvl1pPr>
          </a:lstStyle>
          <a:p>
            <a:fld id="{BE093D81-F495-2141-88FF-08B93E26B7DA}" type="slidenum">
              <a:rPr lang="en-GB" altLang="en-US"/>
              <a:pPr/>
              <a:t>‹#›</a:t>
            </a:fld>
            <a:endParaRPr lang="en-GB" altLang="en-US"/>
          </a:p>
        </p:txBody>
      </p:sp>
    </p:spTree>
    <p:extLst>
      <p:ext uri="{BB962C8B-B14F-4D97-AF65-F5344CB8AC3E}">
        <p14:creationId xmlns:p14="http://schemas.microsoft.com/office/powerpoint/2010/main" val="241151073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IE"/>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Slide Number Placeholder 4">
            <a:extLst>
              <a:ext uri="{FF2B5EF4-FFF2-40B4-BE49-F238E27FC236}">
                <a16:creationId xmlns:a16="http://schemas.microsoft.com/office/drawing/2014/main" id="{1FAEDB3D-E760-564A-9705-4C527C50FC48}"/>
              </a:ext>
            </a:extLst>
          </p:cNvPr>
          <p:cNvSpPr>
            <a:spLocks noGrp="1" noChangeArrowheads="1"/>
          </p:cNvSpPr>
          <p:nvPr>
            <p:ph type="sldNum" sz="quarter" idx="10"/>
          </p:nvPr>
        </p:nvSpPr>
        <p:spPr/>
        <p:txBody>
          <a:bodyPr/>
          <a:lstStyle>
            <a:lvl1pPr>
              <a:defRPr/>
            </a:lvl1pPr>
          </a:lstStyle>
          <a:p>
            <a:fld id="{2B3B03D3-5DA7-E846-B6A7-93F29C4C8574}" type="slidenum">
              <a:rPr lang="en-GB" altLang="en-US"/>
              <a:pPr/>
              <a:t>‹#›</a:t>
            </a:fld>
            <a:endParaRPr lang="en-GB" altLang="en-US"/>
          </a:p>
        </p:txBody>
      </p:sp>
    </p:spTree>
    <p:extLst>
      <p:ext uri="{BB962C8B-B14F-4D97-AF65-F5344CB8AC3E}">
        <p14:creationId xmlns:p14="http://schemas.microsoft.com/office/powerpoint/2010/main" val="132324294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IE"/>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IE"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Slide Number Placeholder 4">
            <a:extLst>
              <a:ext uri="{FF2B5EF4-FFF2-40B4-BE49-F238E27FC236}">
                <a16:creationId xmlns:a16="http://schemas.microsoft.com/office/drawing/2014/main" id="{64FB310C-E311-C844-9FA1-8E3BD4C99226}"/>
              </a:ext>
            </a:extLst>
          </p:cNvPr>
          <p:cNvSpPr>
            <a:spLocks noGrp="1" noChangeArrowheads="1"/>
          </p:cNvSpPr>
          <p:nvPr>
            <p:ph type="sldNum" sz="quarter" idx="10"/>
          </p:nvPr>
        </p:nvSpPr>
        <p:spPr/>
        <p:txBody>
          <a:bodyPr/>
          <a:lstStyle>
            <a:lvl1pPr>
              <a:defRPr/>
            </a:lvl1pPr>
          </a:lstStyle>
          <a:p>
            <a:fld id="{864111CF-426A-E94C-8F3F-0DD32C4E1A9B}" type="slidenum">
              <a:rPr lang="en-GB" altLang="en-US"/>
              <a:pPr/>
              <a:t>‹#›</a:t>
            </a:fld>
            <a:endParaRPr lang="en-GB" altLang="en-US"/>
          </a:p>
        </p:txBody>
      </p:sp>
    </p:spTree>
    <p:extLst>
      <p:ext uri="{BB962C8B-B14F-4D97-AF65-F5344CB8AC3E}">
        <p14:creationId xmlns:p14="http://schemas.microsoft.com/office/powerpoint/2010/main" val="95108308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E"/>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Slide Number Placeholder 3">
            <a:extLst>
              <a:ext uri="{FF2B5EF4-FFF2-40B4-BE49-F238E27FC236}">
                <a16:creationId xmlns:a16="http://schemas.microsoft.com/office/drawing/2014/main" id="{1B75E397-8668-6C49-8047-5C6DA6336225}"/>
              </a:ext>
            </a:extLst>
          </p:cNvPr>
          <p:cNvSpPr>
            <a:spLocks noGrp="1" noChangeArrowheads="1"/>
          </p:cNvSpPr>
          <p:nvPr>
            <p:ph type="sldNum" sz="quarter" idx="10"/>
          </p:nvPr>
        </p:nvSpPr>
        <p:spPr/>
        <p:txBody>
          <a:bodyPr/>
          <a:lstStyle>
            <a:lvl1pPr>
              <a:defRPr/>
            </a:lvl1pPr>
          </a:lstStyle>
          <a:p>
            <a:fld id="{CF8391C6-EC69-4C43-807D-C51484AE7C83}" type="slidenum">
              <a:rPr lang="en-GB" altLang="en-US"/>
              <a:pPr/>
              <a:t>‹#›</a:t>
            </a:fld>
            <a:endParaRPr lang="en-GB" altLang="en-US"/>
          </a:p>
        </p:txBody>
      </p:sp>
    </p:spTree>
    <p:extLst>
      <p:ext uri="{BB962C8B-B14F-4D97-AF65-F5344CB8AC3E}">
        <p14:creationId xmlns:p14="http://schemas.microsoft.com/office/powerpoint/2010/main" val="263576660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990600"/>
            <a:ext cx="1943100" cy="5257800"/>
          </a:xfrm>
        </p:spPr>
        <p:txBody>
          <a:bodyPr vert="eaVert"/>
          <a:lstStyle/>
          <a:p>
            <a:r>
              <a:rPr lang="en-US"/>
              <a:t>Click to edit Master title style</a:t>
            </a:r>
            <a:endParaRPr lang="en-IE"/>
          </a:p>
        </p:txBody>
      </p:sp>
      <p:sp>
        <p:nvSpPr>
          <p:cNvPr id="3" name="Vertical Text Placeholder 2"/>
          <p:cNvSpPr>
            <a:spLocks noGrp="1"/>
          </p:cNvSpPr>
          <p:nvPr>
            <p:ph type="body" orient="vert" idx="1"/>
          </p:nvPr>
        </p:nvSpPr>
        <p:spPr>
          <a:xfrm>
            <a:off x="685800" y="990600"/>
            <a:ext cx="5676900" cy="5257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Slide Number Placeholder 3">
            <a:extLst>
              <a:ext uri="{FF2B5EF4-FFF2-40B4-BE49-F238E27FC236}">
                <a16:creationId xmlns:a16="http://schemas.microsoft.com/office/drawing/2014/main" id="{9B4A3BCE-E6D3-394C-8700-32E916DF0133}"/>
              </a:ext>
            </a:extLst>
          </p:cNvPr>
          <p:cNvSpPr>
            <a:spLocks noGrp="1" noChangeArrowheads="1"/>
          </p:cNvSpPr>
          <p:nvPr>
            <p:ph type="sldNum" sz="quarter" idx="10"/>
          </p:nvPr>
        </p:nvSpPr>
        <p:spPr/>
        <p:txBody>
          <a:bodyPr/>
          <a:lstStyle>
            <a:lvl1pPr>
              <a:defRPr/>
            </a:lvl1pPr>
          </a:lstStyle>
          <a:p>
            <a:fld id="{70884A2C-F6A7-E64B-8C02-4A464C1F59B6}" type="slidenum">
              <a:rPr lang="en-GB" altLang="en-US"/>
              <a:pPr/>
              <a:t>‹#›</a:t>
            </a:fld>
            <a:endParaRPr lang="en-GB" altLang="en-US"/>
          </a:p>
        </p:txBody>
      </p:sp>
    </p:spTree>
    <p:extLst>
      <p:ext uri="{BB962C8B-B14F-4D97-AF65-F5344CB8AC3E}">
        <p14:creationId xmlns:p14="http://schemas.microsoft.com/office/powerpoint/2010/main" val="112378917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990600"/>
            <a:ext cx="777240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3" name="Slide Number Placeholder 2">
            <a:extLst>
              <a:ext uri="{FF2B5EF4-FFF2-40B4-BE49-F238E27FC236}">
                <a16:creationId xmlns:a16="http://schemas.microsoft.com/office/drawing/2014/main" id="{27770167-B94F-EC43-B593-226FF4E556D5}"/>
              </a:ext>
            </a:extLst>
          </p:cNvPr>
          <p:cNvSpPr>
            <a:spLocks noGrp="1" noChangeArrowheads="1"/>
          </p:cNvSpPr>
          <p:nvPr>
            <p:ph type="sldNum" sz="quarter" idx="10"/>
          </p:nvPr>
        </p:nvSpPr>
        <p:spPr/>
        <p:txBody>
          <a:bodyPr/>
          <a:lstStyle>
            <a:lvl1pPr>
              <a:defRPr/>
            </a:lvl1pPr>
          </a:lstStyle>
          <a:p>
            <a:fld id="{67E1EA06-2248-0543-9DF6-37A0A27F9635}" type="slidenum">
              <a:rPr lang="en-GB" altLang="en-US"/>
              <a:pPr/>
              <a:t>‹#›</a:t>
            </a:fld>
            <a:endParaRPr lang="en-GB" altLang="en-US"/>
          </a:p>
        </p:txBody>
      </p:sp>
    </p:spTree>
    <p:extLst>
      <p:ext uri="{BB962C8B-B14F-4D97-AF65-F5344CB8AC3E}">
        <p14:creationId xmlns:p14="http://schemas.microsoft.com/office/powerpoint/2010/main" val="30720874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mp; Content 20p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endParaRPr lang="en-GB" dirty="0"/>
          </a:p>
        </p:txBody>
      </p:sp>
      <p:sp>
        <p:nvSpPr>
          <p:cNvPr id="4" name="Text Placeholder 3"/>
          <p:cNvSpPr>
            <a:spLocks noGrp="1"/>
          </p:cNvSpPr>
          <p:nvPr>
            <p:ph type="body" sz="quarter" idx="10"/>
          </p:nvPr>
        </p:nvSpPr>
        <p:spPr>
          <a:xfrm>
            <a:off x="828675" y="1881075"/>
            <a:ext cx="7500938" cy="40401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8" name="Text Placeholder 5"/>
          <p:cNvSpPr>
            <a:spLocks noGrp="1"/>
          </p:cNvSpPr>
          <p:nvPr>
            <p:ph type="body" sz="quarter" idx="11"/>
          </p:nvPr>
        </p:nvSpPr>
        <p:spPr>
          <a:xfrm>
            <a:off x="828675" y="914400"/>
            <a:ext cx="7500938" cy="276225"/>
          </a:xfrm>
        </p:spPr>
        <p:txBody>
          <a:bodyPr/>
          <a:lstStyle>
            <a:lvl1pPr>
              <a:defRPr sz="1400" b="0">
                <a:solidFill>
                  <a:srgbClr val="005EAE"/>
                </a:solidFill>
              </a:defRPr>
            </a:lvl1pPr>
          </a:lstStyle>
          <a:p>
            <a:pPr lvl="0"/>
            <a:r>
              <a:rPr lang="en-US"/>
              <a:t>Click to edit Master text styles</a:t>
            </a:r>
          </a:p>
        </p:txBody>
      </p:sp>
    </p:spTree>
    <p:extLst>
      <p:ext uri="{BB962C8B-B14F-4D97-AF65-F5344CB8AC3E}">
        <p14:creationId xmlns:p14="http://schemas.microsoft.com/office/powerpoint/2010/main" val="357300038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914400" y="990600"/>
            <a:ext cx="6400800" cy="609600"/>
          </a:xfrm>
        </p:spPr>
        <p:txBody>
          <a:bodyPr/>
          <a:lstStyle/>
          <a:p>
            <a:r>
              <a:rPr lang="ga-IE"/>
              <a:t>Click to edit Master title style</a:t>
            </a:r>
            <a:endParaRPr lang="en-US"/>
          </a:p>
        </p:txBody>
      </p:sp>
      <p:sp>
        <p:nvSpPr>
          <p:cNvPr id="3" name="Content Placeholder 2"/>
          <p:cNvSpPr>
            <a:spLocks noGrp="1"/>
          </p:cNvSpPr>
          <p:nvPr>
            <p:ph sz="quarter" idx="1"/>
          </p:nvPr>
        </p:nvSpPr>
        <p:spPr>
          <a:xfrm>
            <a:off x="685800" y="1828800"/>
            <a:ext cx="3810000" cy="2133600"/>
          </a:xfrm>
        </p:spPr>
        <p:txBody>
          <a:body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4" name="Content Placeholder 3"/>
          <p:cNvSpPr>
            <a:spLocks noGrp="1"/>
          </p:cNvSpPr>
          <p:nvPr>
            <p:ph sz="quarter" idx="2"/>
          </p:nvPr>
        </p:nvSpPr>
        <p:spPr>
          <a:xfrm>
            <a:off x="4648200" y="1828800"/>
            <a:ext cx="3810000" cy="2133600"/>
          </a:xfrm>
        </p:spPr>
        <p:txBody>
          <a:body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5" name="Content Placeholder 4"/>
          <p:cNvSpPr>
            <a:spLocks noGrp="1"/>
          </p:cNvSpPr>
          <p:nvPr>
            <p:ph sz="quarter" idx="3"/>
          </p:nvPr>
        </p:nvSpPr>
        <p:spPr>
          <a:xfrm>
            <a:off x="685800" y="4114800"/>
            <a:ext cx="3810000" cy="2133600"/>
          </a:xfrm>
        </p:spPr>
        <p:txBody>
          <a:body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6" name="Content Placeholder 5"/>
          <p:cNvSpPr>
            <a:spLocks noGrp="1"/>
          </p:cNvSpPr>
          <p:nvPr>
            <p:ph sz="quarter" idx="4"/>
          </p:nvPr>
        </p:nvSpPr>
        <p:spPr>
          <a:xfrm>
            <a:off x="4648200" y="4114800"/>
            <a:ext cx="3810000" cy="2133600"/>
          </a:xfrm>
        </p:spPr>
        <p:txBody>
          <a:body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7" name="Slide Number Placeholder 6">
            <a:extLst>
              <a:ext uri="{FF2B5EF4-FFF2-40B4-BE49-F238E27FC236}">
                <a16:creationId xmlns:a16="http://schemas.microsoft.com/office/drawing/2014/main" id="{4DB5DA66-1284-BE43-B985-D77E339C73F5}"/>
              </a:ext>
            </a:extLst>
          </p:cNvPr>
          <p:cNvSpPr>
            <a:spLocks noGrp="1"/>
          </p:cNvSpPr>
          <p:nvPr>
            <p:ph type="sldNum" sz="quarter" idx="10"/>
          </p:nvPr>
        </p:nvSpPr>
        <p:spPr/>
        <p:txBody>
          <a:bodyPr/>
          <a:lstStyle>
            <a:lvl1pPr>
              <a:defRPr/>
            </a:lvl1pPr>
          </a:lstStyle>
          <a:p>
            <a:fld id="{74081525-1B7B-554C-9009-6CAD7AF0F0DF}" type="slidenum">
              <a:rPr lang="en-GB" altLang="en-US"/>
              <a:pPr/>
              <a:t>‹#›</a:t>
            </a:fld>
            <a:endParaRPr lang="en-GB" altLang="en-US"/>
          </a:p>
        </p:txBody>
      </p:sp>
    </p:spTree>
    <p:extLst>
      <p:ext uri="{BB962C8B-B14F-4D97-AF65-F5344CB8AC3E}">
        <p14:creationId xmlns:p14="http://schemas.microsoft.com/office/powerpoint/2010/main" val="124206437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ga-IE"/>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ga-IE"/>
              <a:t>Click to edit Master subtitle style</a:t>
            </a:r>
            <a:endParaRPr lang="en-US"/>
          </a:p>
        </p:txBody>
      </p:sp>
      <p:sp>
        <p:nvSpPr>
          <p:cNvPr id="4" name="Date Placeholder 3"/>
          <p:cNvSpPr>
            <a:spLocks noGrp="1"/>
          </p:cNvSpPr>
          <p:nvPr>
            <p:ph type="dt" sz="half" idx="10"/>
          </p:nvPr>
        </p:nvSpPr>
        <p:spPr/>
        <p:txBody>
          <a:bodyPr/>
          <a:lstStyle/>
          <a:p>
            <a:fld id="{6F04B5D3-8DE4-D849-859A-24E10C14A866}" type="datetimeFigureOut">
              <a:rPr lang="en-US" smtClean="0">
                <a:solidFill>
                  <a:prstClr val="black">
                    <a:tint val="75000"/>
                  </a:prstClr>
                </a:solidFill>
              </a:rPr>
              <a:pPr/>
              <a:t>5/27/20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5EE6BE4-CF7E-9943-AC31-9495162A3ED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3785463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ga-IE"/>
              <a:t>Click to edit Master title style</a:t>
            </a:r>
            <a:endParaRPr lang="en-US"/>
          </a:p>
        </p:txBody>
      </p:sp>
      <p:sp>
        <p:nvSpPr>
          <p:cNvPr id="3" name="Content Placeholder 2"/>
          <p:cNvSpPr>
            <a:spLocks noGrp="1"/>
          </p:cNvSpPr>
          <p:nvPr>
            <p:ph idx="1"/>
          </p:nvPr>
        </p:nvSpPr>
        <p:spPr/>
        <p:txBody>
          <a:body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4" name="Date Placeholder 3"/>
          <p:cNvSpPr>
            <a:spLocks noGrp="1"/>
          </p:cNvSpPr>
          <p:nvPr>
            <p:ph type="dt" sz="half" idx="10"/>
          </p:nvPr>
        </p:nvSpPr>
        <p:spPr/>
        <p:txBody>
          <a:bodyPr/>
          <a:lstStyle/>
          <a:p>
            <a:fld id="{6F04B5D3-8DE4-D849-859A-24E10C14A866}" type="datetimeFigureOut">
              <a:rPr lang="en-US" smtClean="0">
                <a:solidFill>
                  <a:prstClr val="black">
                    <a:tint val="75000"/>
                  </a:prstClr>
                </a:solidFill>
              </a:rPr>
              <a:pPr/>
              <a:t>5/27/20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5EE6BE4-CF7E-9943-AC31-9495162A3ED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841013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ga-IE"/>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ga-IE"/>
              <a:t>Click to edit Master text styles</a:t>
            </a:r>
          </a:p>
        </p:txBody>
      </p:sp>
      <p:sp>
        <p:nvSpPr>
          <p:cNvPr id="4" name="Date Placeholder 3"/>
          <p:cNvSpPr>
            <a:spLocks noGrp="1"/>
          </p:cNvSpPr>
          <p:nvPr>
            <p:ph type="dt" sz="half" idx="10"/>
          </p:nvPr>
        </p:nvSpPr>
        <p:spPr/>
        <p:txBody>
          <a:bodyPr/>
          <a:lstStyle/>
          <a:p>
            <a:fld id="{6F04B5D3-8DE4-D849-859A-24E10C14A866}" type="datetimeFigureOut">
              <a:rPr lang="en-US" smtClean="0">
                <a:solidFill>
                  <a:prstClr val="black">
                    <a:tint val="75000"/>
                  </a:prstClr>
                </a:solidFill>
              </a:rPr>
              <a:pPr/>
              <a:t>5/27/20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5EE6BE4-CF7E-9943-AC31-9495162A3ED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2747075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ga-IE"/>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5" name="Date Placeholder 4"/>
          <p:cNvSpPr>
            <a:spLocks noGrp="1"/>
          </p:cNvSpPr>
          <p:nvPr>
            <p:ph type="dt" sz="half" idx="10"/>
          </p:nvPr>
        </p:nvSpPr>
        <p:spPr/>
        <p:txBody>
          <a:bodyPr/>
          <a:lstStyle/>
          <a:p>
            <a:fld id="{6F04B5D3-8DE4-D849-859A-24E10C14A866}" type="datetimeFigureOut">
              <a:rPr lang="en-US" smtClean="0">
                <a:solidFill>
                  <a:prstClr val="black">
                    <a:tint val="75000"/>
                  </a:prstClr>
                </a:solidFill>
              </a:rPr>
              <a:pPr/>
              <a:t>5/27/20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5EE6BE4-CF7E-9943-AC31-9495162A3ED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3474265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ga-IE"/>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ga-IE"/>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ga-IE"/>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7" name="Date Placeholder 6"/>
          <p:cNvSpPr>
            <a:spLocks noGrp="1"/>
          </p:cNvSpPr>
          <p:nvPr>
            <p:ph type="dt" sz="half" idx="10"/>
          </p:nvPr>
        </p:nvSpPr>
        <p:spPr/>
        <p:txBody>
          <a:bodyPr/>
          <a:lstStyle/>
          <a:p>
            <a:fld id="{6F04B5D3-8DE4-D849-859A-24E10C14A866}" type="datetimeFigureOut">
              <a:rPr lang="en-US" smtClean="0">
                <a:solidFill>
                  <a:prstClr val="black">
                    <a:tint val="75000"/>
                  </a:prstClr>
                </a:solidFill>
              </a:rPr>
              <a:pPr/>
              <a:t>5/27/20</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35EE6BE4-CF7E-9943-AC31-9495162A3ED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0164429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ga-IE"/>
              <a:t>Click to edit Master title style</a:t>
            </a:r>
            <a:endParaRPr lang="en-US"/>
          </a:p>
        </p:txBody>
      </p:sp>
      <p:sp>
        <p:nvSpPr>
          <p:cNvPr id="3" name="Date Placeholder 2"/>
          <p:cNvSpPr>
            <a:spLocks noGrp="1"/>
          </p:cNvSpPr>
          <p:nvPr>
            <p:ph type="dt" sz="half" idx="10"/>
          </p:nvPr>
        </p:nvSpPr>
        <p:spPr/>
        <p:txBody>
          <a:bodyPr/>
          <a:lstStyle/>
          <a:p>
            <a:fld id="{6F04B5D3-8DE4-D849-859A-24E10C14A866}" type="datetimeFigureOut">
              <a:rPr lang="en-US" smtClean="0">
                <a:solidFill>
                  <a:prstClr val="black">
                    <a:tint val="75000"/>
                  </a:prstClr>
                </a:solidFill>
              </a:rPr>
              <a:pPr/>
              <a:t>5/27/20</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35EE6BE4-CF7E-9943-AC31-9495162A3ED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0656829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F04B5D3-8DE4-D849-859A-24E10C14A866}" type="datetimeFigureOut">
              <a:rPr lang="en-US" smtClean="0">
                <a:solidFill>
                  <a:prstClr val="black">
                    <a:tint val="75000"/>
                  </a:prstClr>
                </a:solidFill>
              </a:rPr>
              <a:pPr/>
              <a:t>5/27/20</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35EE6BE4-CF7E-9943-AC31-9495162A3ED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4565951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ga-IE"/>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ga-IE"/>
              <a:t>Click to edit Master text styles</a:t>
            </a:r>
          </a:p>
        </p:txBody>
      </p:sp>
      <p:sp>
        <p:nvSpPr>
          <p:cNvPr id="5" name="Date Placeholder 4"/>
          <p:cNvSpPr>
            <a:spLocks noGrp="1"/>
          </p:cNvSpPr>
          <p:nvPr>
            <p:ph type="dt" sz="half" idx="10"/>
          </p:nvPr>
        </p:nvSpPr>
        <p:spPr/>
        <p:txBody>
          <a:bodyPr/>
          <a:lstStyle/>
          <a:p>
            <a:fld id="{6F04B5D3-8DE4-D849-859A-24E10C14A866}" type="datetimeFigureOut">
              <a:rPr lang="en-US" smtClean="0">
                <a:solidFill>
                  <a:prstClr val="black">
                    <a:tint val="75000"/>
                  </a:prstClr>
                </a:solidFill>
              </a:rPr>
              <a:pPr/>
              <a:t>5/27/20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5EE6BE4-CF7E-9943-AC31-9495162A3ED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1789286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ga-IE"/>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ga-IE"/>
              <a:t>Click to edit Master text styles</a:t>
            </a:r>
          </a:p>
        </p:txBody>
      </p:sp>
      <p:sp>
        <p:nvSpPr>
          <p:cNvPr id="5" name="Date Placeholder 4"/>
          <p:cNvSpPr>
            <a:spLocks noGrp="1"/>
          </p:cNvSpPr>
          <p:nvPr>
            <p:ph type="dt" sz="half" idx="10"/>
          </p:nvPr>
        </p:nvSpPr>
        <p:spPr/>
        <p:txBody>
          <a:bodyPr/>
          <a:lstStyle/>
          <a:p>
            <a:fld id="{6F04B5D3-8DE4-D849-859A-24E10C14A866}" type="datetimeFigureOut">
              <a:rPr lang="en-US" smtClean="0">
                <a:solidFill>
                  <a:prstClr val="black">
                    <a:tint val="75000"/>
                  </a:prstClr>
                </a:solidFill>
              </a:rPr>
              <a:pPr/>
              <a:t>5/27/20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5EE6BE4-CF7E-9943-AC31-9495162A3ED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243438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le, Content &amp; Image">
    <p:spTree>
      <p:nvGrpSpPr>
        <p:cNvPr id="1" name=""/>
        <p:cNvGrpSpPr/>
        <p:nvPr/>
      </p:nvGrpSpPr>
      <p:grpSpPr>
        <a:xfrm>
          <a:off x="0" y="0"/>
          <a:ext cx="0" cy="0"/>
          <a:chOff x="0" y="0"/>
          <a:chExt cx="0" cy="0"/>
        </a:xfrm>
      </p:grpSpPr>
      <p:sp>
        <p:nvSpPr>
          <p:cNvPr id="5" name="Picture Placeholder 4"/>
          <p:cNvSpPr>
            <a:spLocks noGrp="1"/>
          </p:cNvSpPr>
          <p:nvPr>
            <p:ph type="pic" sz="quarter" idx="12" hasCustomPrompt="1"/>
          </p:nvPr>
        </p:nvSpPr>
        <p:spPr>
          <a:xfrm>
            <a:off x="4939200" y="1943100"/>
            <a:ext cx="4204800" cy="4343400"/>
          </a:xfrm>
          <a:solidFill>
            <a:schemeClr val="accent4"/>
          </a:solidFill>
        </p:spPr>
        <p:txBody>
          <a:bodyPr tIns="0" anchor="ctr" anchorCtr="0"/>
          <a:lstStyle>
            <a:lvl1pPr algn="ctr">
              <a:defRPr sz="1600" b="0">
                <a:solidFill>
                  <a:schemeClr val="accent3"/>
                </a:solidFill>
              </a:defRPr>
            </a:lvl1pPr>
          </a:lstStyle>
          <a:p>
            <a:r>
              <a:rPr lang="en-GB" dirty="0"/>
              <a:t>IMAGE</a:t>
            </a:r>
          </a:p>
        </p:txBody>
      </p:sp>
      <p:sp>
        <p:nvSpPr>
          <p:cNvPr id="2" name="Title 1"/>
          <p:cNvSpPr>
            <a:spLocks noGrp="1"/>
          </p:cNvSpPr>
          <p:nvPr>
            <p:ph type="title"/>
          </p:nvPr>
        </p:nvSpPr>
        <p:spPr/>
        <p:txBody>
          <a:bodyPr/>
          <a:lstStyle>
            <a:lvl1pPr>
              <a:defRPr>
                <a:solidFill>
                  <a:srgbClr val="005EAE"/>
                </a:solidFill>
              </a:defRPr>
            </a:lvl1pPr>
          </a:lstStyle>
          <a:p>
            <a:r>
              <a:rPr lang="en-US"/>
              <a:t>Click to edit Master title style</a:t>
            </a:r>
            <a:endParaRPr lang="en-GB" dirty="0"/>
          </a:p>
        </p:txBody>
      </p:sp>
      <p:sp>
        <p:nvSpPr>
          <p:cNvPr id="4" name="Text Placeholder 3"/>
          <p:cNvSpPr>
            <a:spLocks noGrp="1"/>
          </p:cNvSpPr>
          <p:nvPr>
            <p:ph type="body" sz="quarter" idx="10"/>
          </p:nvPr>
        </p:nvSpPr>
        <p:spPr>
          <a:xfrm>
            <a:off x="828675" y="1905000"/>
            <a:ext cx="3819525" cy="3987688"/>
          </a:xfrm>
        </p:spPr>
        <p:txBody>
          <a:bodyPr/>
          <a:lstStyle>
            <a:lvl1pPr marL="238125" indent="-238125">
              <a:spcBef>
                <a:spcPts val="850"/>
              </a:spcBef>
              <a:buClr>
                <a:schemeClr val="tx2"/>
              </a:buClr>
              <a:buFont typeface="Calibri" panose="020F0502020204030204" pitchFamily="34" charset="0"/>
              <a:buChar char="–"/>
              <a:defRPr sz="1400" b="0"/>
            </a:lvl1pPr>
            <a:lvl2pPr marL="503238" indent="-207963">
              <a:spcBef>
                <a:spcPts val="0"/>
              </a:spcBef>
              <a:spcAft>
                <a:spcPts val="567"/>
              </a:spcAft>
              <a:defRPr sz="1400" b="0"/>
            </a:lvl2pPr>
            <a:lvl3pPr>
              <a:defRPr sz="1400" b="0"/>
            </a:lvl3pPr>
            <a:lvl4pPr>
              <a:defRPr sz="1400" b="0"/>
            </a:lvl4pPr>
            <a:lvl5pPr>
              <a:defRPr sz="1400" b="0"/>
            </a:lvl5pPr>
          </a:lstStyle>
          <a:p>
            <a:pPr lvl="0"/>
            <a:r>
              <a:rPr lang="en-US"/>
              <a:t>Click to edit Master text styles</a:t>
            </a:r>
          </a:p>
          <a:p>
            <a:pPr lvl="1"/>
            <a:r>
              <a:rPr lang="en-US"/>
              <a:t>Second level</a:t>
            </a:r>
          </a:p>
        </p:txBody>
      </p:sp>
      <p:sp>
        <p:nvSpPr>
          <p:cNvPr id="6" name="Text Placeholder 5"/>
          <p:cNvSpPr>
            <a:spLocks noGrp="1"/>
          </p:cNvSpPr>
          <p:nvPr>
            <p:ph type="body" sz="quarter" idx="11"/>
          </p:nvPr>
        </p:nvSpPr>
        <p:spPr>
          <a:xfrm>
            <a:off x="828675" y="914400"/>
            <a:ext cx="7500938" cy="276225"/>
          </a:xfrm>
        </p:spPr>
        <p:txBody>
          <a:bodyPr/>
          <a:lstStyle>
            <a:lvl1pPr>
              <a:defRPr sz="1400" b="0">
                <a:solidFill>
                  <a:srgbClr val="005EAE"/>
                </a:solidFill>
              </a:defRPr>
            </a:lvl1pPr>
          </a:lstStyle>
          <a:p>
            <a:pPr lvl="0"/>
            <a:r>
              <a:rPr lang="en-US"/>
              <a:t>Click to edit Master text styles</a:t>
            </a:r>
          </a:p>
        </p:txBody>
      </p:sp>
      <p:sp>
        <p:nvSpPr>
          <p:cNvPr id="8" name="Rectangle 7"/>
          <p:cNvSpPr/>
          <p:nvPr userDrawn="1"/>
        </p:nvSpPr>
        <p:spPr>
          <a:xfrm>
            <a:off x="0" y="6498000"/>
            <a:ext cx="9144000" cy="360000"/>
          </a:xfrm>
          <a:prstGeom prst="rect">
            <a:avLst/>
          </a:prstGeom>
          <a:solidFill>
            <a:srgbClr val="005EAE"/>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727075" indent="0" algn="l"/>
            <a:r>
              <a:rPr lang="en-GB" sz="1000" b="1" dirty="0"/>
              <a:t>Trinity College Dublin, </a:t>
            </a:r>
            <a:r>
              <a:rPr lang="en-GB" sz="1000" dirty="0"/>
              <a:t>The University of Dublin</a:t>
            </a:r>
          </a:p>
        </p:txBody>
      </p:sp>
    </p:spTree>
    <p:extLst>
      <p:ext uri="{BB962C8B-B14F-4D97-AF65-F5344CB8AC3E}">
        <p14:creationId xmlns:p14="http://schemas.microsoft.com/office/powerpoint/2010/main" val="128236838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ga-IE"/>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4" name="Date Placeholder 3"/>
          <p:cNvSpPr>
            <a:spLocks noGrp="1"/>
          </p:cNvSpPr>
          <p:nvPr>
            <p:ph type="dt" sz="half" idx="10"/>
          </p:nvPr>
        </p:nvSpPr>
        <p:spPr/>
        <p:txBody>
          <a:bodyPr/>
          <a:lstStyle/>
          <a:p>
            <a:fld id="{6F04B5D3-8DE4-D849-859A-24E10C14A866}" type="datetimeFigureOut">
              <a:rPr lang="en-US" smtClean="0">
                <a:solidFill>
                  <a:prstClr val="black">
                    <a:tint val="75000"/>
                  </a:prstClr>
                </a:solidFill>
              </a:rPr>
              <a:pPr/>
              <a:t>5/27/20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5EE6BE4-CF7E-9943-AC31-9495162A3ED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3033840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ga-IE"/>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4" name="Date Placeholder 3"/>
          <p:cNvSpPr>
            <a:spLocks noGrp="1"/>
          </p:cNvSpPr>
          <p:nvPr>
            <p:ph type="dt" sz="half" idx="10"/>
          </p:nvPr>
        </p:nvSpPr>
        <p:spPr/>
        <p:txBody>
          <a:bodyPr/>
          <a:lstStyle/>
          <a:p>
            <a:fld id="{6F04B5D3-8DE4-D849-859A-24E10C14A866}" type="datetimeFigureOut">
              <a:rPr lang="en-US" smtClean="0">
                <a:solidFill>
                  <a:prstClr val="black">
                    <a:tint val="75000"/>
                  </a:prstClr>
                </a:solidFill>
              </a:rPr>
              <a:pPr/>
              <a:t>5/27/20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5EE6BE4-CF7E-9943-AC31-9495162A3ED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0558593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Title &amp; Content 20p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4" name="Text Placeholder 3"/>
          <p:cNvSpPr>
            <a:spLocks noGrp="1"/>
          </p:cNvSpPr>
          <p:nvPr>
            <p:ph type="body" sz="quarter" idx="10"/>
          </p:nvPr>
        </p:nvSpPr>
        <p:spPr>
          <a:xfrm>
            <a:off x="828675" y="1881075"/>
            <a:ext cx="7500938" cy="40401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8" name="Text Placeholder 5"/>
          <p:cNvSpPr>
            <a:spLocks noGrp="1"/>
          </p:cNvSpPr>
          <p:nvPr>
            <p:ph type="body" sz="quarter" idx="11"/>
          </p:nvPr>
        </p:nvSpPr>
        <p:spPr>
          <a:xfrm>
            <a:off x="828675" y="914400"/>
            <a:ext cx="7500938" cy="276225"/>
          </a:xfrm>
        </p:spPr>
        <p:txBody>
          <a:bodyPr/>
          <a:lstStyle>
            <a:lvl1pPr>
              <a:defRPr sz="2000" b="0">
                <a:solidFill>
                  <a:schemeClr val="tx1"/>
                </a:solidFill>
              </a:defRPr>
            </a:lvl1pPr>
          </a:lstStyle>
          <a:p>
            <a:pPr lvl="0"/>
            <a:r>
              <a:rPr lang="en-US"/>
              <a:t>Click to edit Master text styles</a:t>
            </a:r>
          </a:p>
        </p:txBody>
      </p:sp>
    </p:spTree>
    <p:extLst>
      <p:ext uri="{BB962C8B-B14F-4D97-AF65-F5344CB8AC3E}">
        <p14:creationId xmlns:p14="http://schemas.microsoft.com/office/powerpoint/2010/main" val="411231295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Thank You">
    <p:spTree>
      <p:nvGrpSpPr>
        <p:cNvPr id="1" name=""/>
        <p:cNvGrpSpPr/>
        <p:nvPr/>
      </p:nvGrpSpPr>
      <p:grpSpPr>
        <a:xfrm>
          <a:off x="0" y="0"/>
          <a:ext cx="0" cy="0"/>
          <a:chOff x="0" y="0"/>
          <a:chExt cx="0" cy="0"/>
        </a:xfrm>
      </p:grpSpPr>
      <p:pic>
        <p:nvPicPr>
          <p:cNvPr id="6" name="Picture 5"/>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9144000" cy="6858000"/>
          </a:xfrm>
          <a:prstGeom prst="rect">
            <a:avLst/>
          </a:prstGeom>
        </p:spPr>
      </p:pic>
      <p:pic>
        <p:nvPicPr>
          <p:cNvPr id="10" name="Picture 9"/>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28675" y="525798"/>
            <a:ext cx="3020400" cy="807254"/>
          </a:xfrm>
          <a:prstGeom prst="rect">
            <a:avLst/>
          </a:prstGeom>
        </p:spPr>
      </p:pic>
      <p:sp>
        <p:nvSpPr>
          <p:cNvPr id="2" name="Title 1"/>
          <p:cNvSpPr>
            <a:spLocks noGrp="1"/>
          </p:cNvSpPr>
          <p:nvPr>
            <p:ph type="ctrTitle"/>
          </p:nvPr>
        </p:nvSpPr>
        <p:spPr>
          <a:xfrm>
            <a:off x="828674" y="3715200"/>
            <a:ext cx="7500939" cy="554850"/>
          </a:xfrm>
        </p:spPr>
        <p:txBody>
          <a:bodyPr/>
          <a:lstStyle>
            <a:lvl1pPr algn="l">
              <a:defRPr sz="4200">
                <a:solidFill>
                  <a:schemeClr val="bg1"/>
                </a:solidFill>
              </a:defRPr>
            </a:lvl1pPr>
          </a:lstStyle>
          <a:p>
            <a:r>
              <a:rPr lang="en-US"/>
              <a:t>Click to edit Master title style</a:t>
            </a:r>
            <a:endParaRPr lang="en-GB"/>
          </a:p>
        </p:txBody>
      </p:sp>
    </p:spTree>
    <p:extLst>
      <p:ext uri="{BB962C8B-B14F-4D97-AF65-F5344CB8AC3E}">
        <p14:creationId xmlns:p14="http://schemas.microsoft.com/office/powerpoint/2010/main" val="410706887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990600"/>
            <a:ext cx="777240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3" name="Rectangle 2"/>
          <p:cNvSpPr>
            <a:spLocks noGrp="1" noChangeArrowheads="1"/>
          </p:cNvSpPr>
          <p:nvPr>
            <p:ph type="sldNum" sz="quarter" idx="10"/>
          </p:nvPr>
        </p:nvSpPr>
        <p:spPr/>
        <p:txBody>
          <a:bodyPr/>
          <a:lstStyle>
            <a:lvl1pPr>
              <a:defRPr/>
            </a:lvl1pPr>
          </a:lstStyle>
          <a:p>
            <a:pPr>
              <a:defRPr/>
            </a:pPr>
            <a:fld id="{26349AE0-5FBC-1248-B60F-C9B5164EE297}" type="slidenum">
              <a:rPr lang="en-GB">
                <a:solidFill>
                  <a:prstClr val="black">
                    <a:tint val="75000"/>
                  </a:prstClr>
                </a:solidFill>
              </a:rPr>
              <a:pPr>
                <a:defRPr/>
              </a:pPr>
              <a:t>‹#›</a:t>
            </a:fld>
            <a:endParaRPr lang="en-GB">
              <a:solidFill>
                <a:prstClr val="black">
                  <a:tint val="75000"/>
                </a:prstClr>
              </a:solidFill>
            </a:endParaRPr>
          </a:p>
        </p:txBody>
      </p:sp>
    </p:spTree>
    <p:extLst>
      <p:ext uri="{BB962C8B-B14F-4D97-AF65-F5344CB8AC3E}">
        <p14:creationId xmlns:p14="http://schemas.microsoft.com/office/powerpoint/2010/main" val="368466748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IE"/>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IE"/>
          </a:p>
        </p:txBody>
      </p:sp>
      <p:sp>
        <p:nvSpPr>
          <p:cNvPr id="4" name="Date Placeholder 3"/>
          <p:cNvSpPr>
            <a:spLocks noGrp="1"/>
          </p:cNvSpPr>
          <p:nvPr>
            <p:ph type="dt" sz="half" idx="10"/>
          </p:nvPr>
        </p:nvSpPr>
        <p:spPr/>
        <p:txBody>
          <a:bodyPr/>
          <a:lstStyle/>
          <a:p>
            <a:fld id="{BF94F72D-F463-4478-8ECB-E86CEF8C5CA7}" type="datetime1">
              <a:rPr lang="en-IE" smtClean="0"/>
              <a:t>27/05/2020</a:t>
            </a:fld>
            <a:endParaRPr lang="en-IE" dirty="0"/>
          </a:p>
        </p:txBody>
      </p:sp>
      <p:sp>
        <p:nvSpPr>
          <p:cNvPr id="5" name="Footer Placeholder 4"/>
          <p:cNvSpPr>
            <a:spLocks noGrp="1"/>
          </p:cNvSpPr>
          <p:nvPr>
            <p:ph type="ftr" sz="quarter" idx="11"/>
          </p:nvPr>
        </p:nvSpPr>
        <p:spPr/>
        <p:txBody>
          <a:bodyPr/>
          <a:lstStyle/>
          <a:p>
            <a:endParaRPr lang="en-IE" dirty="0"/>
          </a:p>
        </p:txBody>
      </p:sp>
      <p:sp>
        <p:nvSpPr>
          <p:cNvPr id="6" name="Slide Number Placeholder 5"/>
          <p:cNvSpPr>
            <a:spLocks noGrp="1"/>
          </p:cNvSpPr>
          <p:nvPr>
            <p:ph type="sldNum" sz="quarter" idx="12"/>
          </p:nvPr>
        </p:nvSpPr>
        <p:spPr/>
        <p:txBody>
          <a:bodyPr/>
          <a:lstStyle/>
          <a:p>
            <a:fld id="{E34E2E1A-F74E-4696-BDBE-96A0324E1B66}" type="slidenum">
              <a:rPr lang="en-IE" smtClean="0"/>
              <a:t>‹#›</a:t>
            </a:fld>
            <a:endParaRPr lang="en-IE" dirty="0"/>
          </a:p>
        </p:txBody>
      </p:sp>
    </p:spTree>
    <p:extLst>
      <p:ext uri="{BB962C8B-B14F-4D97-AF65-F5344CB8AC3E}">
        <p14:creationId xmlns:p14="http://schemas.microsoft.com/office/powerpoint/2010/main" val="209435143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E"/>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p:cNvSpPr>
            <a:spLocks noGrp="1"/>
          </p:cNvSpPr>
          <p:nvPr>
            <p:ph type="dt" sz="half" idx="10"/>
          </p:nvPr>
        </p:nvSpPr>
        <p:spPr/>
        <p:txBody>
          <a:bodyPr/>
          <a:lstStyle/>
          <a:p>
            <a:fld id="{12AAA34E-A770-40F9-9077-FE9CA8138B60}" type="datetime1">
              <a:rPr lang="en-IE" smtClean="0"/>
              <a:t>27/05/2020</a:t>
            </a:fld>
            <a:endParaRPr lang="en-IE" dirty="0"/>
          </a:p>
        </p:txBody>
      </p:sp>
      <p:sp>
        <p:nvSpPr>
          <p:cNvPr id="5" name="Footer Placeholder 4"/>
          <p:cNvSpPr>
            <a:spLocks noGrp="1"/>
          </p:cNvSpPr>
          <p:nvPr>
            <p:ph type="ftr" sz="quarter" idx="11"/>
          </p:nvPr>
        </p:nvSpPr>
        <p:spPr/>
        <p:txBody>
          <a:bodyPr/>
          <a:lstStyle/>
          <a:p>
            <a:endParaRPr lang="en-IE" dirty="0"/>
          </a:p>
        </p:txBody>
      </p:sp>
      <p:sp>
        <p:nvSpPr>
          <p:cNvPr id="6" name="Slide Number Placeholder 5"/>
          <p:cNvSpPr>
            <a:spLocks noGrp="1"/>
          </p:cNvSpPr>
          <p:nvPr>
            <p:ph type="sldNum" sz="quarter" idx="12"/>
          </p:nvPr>
        </p:nvSpPr>
        <p:spPr/>
        <p:txBody>
          <a:bodyPr/>
          <a:lstStyle/>
          <a:p>
            <a:fld id="{E34E2E1A-F74E-4696-BDBE-96A0324E1B66}" type="slidenum">
              <a:rPr lang="en-IE" smtClean="0"/>
              <a:t>‹#›</a:t>
            </a:fld>
            <a:endParaRPr lang="en-IE" dirty="0"/>
          </a:p>
        </p:txBody>
      </p:sp>
    </p:spTree>
    <p:extLst>
      <p:ext uri="{BB962C8B-B14F-4D97-AF65-F5344CB8AC3E}">
        <p14:creationId xmlns:p14="http://schemas.microsoft.com/office/powerpoint/2010/main" val="221352444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IE"/>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D0073F2-7ABE-48B9-AFEC-9DB32AA42DD5}" type="datetime1">
              <a:rPr lang="en-IE" smtClean="0"/>
              <a:t>27/05/2020</a:t>
            </a:fld>
            <a:endParaRPr lang="en-IE" dirty="0"/>
          </a:p>
        </p:txBody>
      </p:sp>
      <p:sp>
        <p:nvSpPr>
          <p:cNvPr id="5" name="Footer Placeholder 4"/>
          <p:cNvSpPr>
            <a:spLocks noGrp="1"/>
          </p:cNvSpPr>
          <p:nvPr>
            <p:ph type="ftr" sz="quarter" idx="11"/>
          </p:nvPr>
        </p:nvSpPr>
        <p:spPr/>
        <p:txBody>
          <a:bodyPr/>
          <a:lstStyle/>
          <a:p>
            <a:endParaRPr lang="en-IE" dirty="0"/>
          </a:p>
        </p:txBody>
      </p:sp>
      <p:sp>
        <p:nvSpPr>
          <p:cNvPr id="6" name="Slide Number Placeholder 5"/>
          <p:cNvSpPr>
            <a:spLocks noGrp="1"/>
          </p:cNvSpPr>
          <p:nvPr>
            <p:ph type="sldNum" sz="quarter" idx="12"/>
          </p:nvPr>
        </p:nvSpPr>
        <p:spPr/>
        <p:txBody>
          <a:bodyPr/>
          <a:lstStyle/>
          <a:p>
            <a:fld id="{E34E2E1A-F74E-4696-BDBE-96A0324E1B66}" type="slidenum">
              <a:rPr lang="en-IE" smtClean="0"/>
              <a:t>‹#›</a:t>
            </a:fld>
            <a:endParaRPr lang="en-IE" dirty="0"/>
          </a:p>
        </p:txBody>
      </p:sp>
    </p:spTree>
    <p:extLst>
      <p:ext uri="{BB962C8B-B14F-4D97-AF65-F5344CB8AC3E}">
        <p14:creationId xmlns:p14="http://schemas.microsoft.com/office/powerpoint/2010/main" val="174841068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E"/>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5" name="Date Placeholder 4"/>
          <p:cNvSpPr>
            <a:spLocks noGrp="1"/>
          </p:cNvSpPr>
          <p:nvPr>
            <p:ph type="dt" sz="half" idx="10"/>
          </p:nvPr>
        </p:nvSpPr>
        <p:spPr/>
        <p:txBody>
          <a:bodyPr/>
          <a:lstStyle/>
          <a:p>
            <a:fld id="{2FDA20E2-E7B1-4682-8B84-99F4DC58CA30}" type="datetime1">
              <a:rPr lang="en-IE" smtClean="0"/>
              <a:t>27/05/2020</a:t>
            </a:fld>
            <a:endParaRPr lang="en-IE" dirty="0"/>
          </a:p>
        </p:txBody>
      </p:sp>
      <p:sp>
        <p:nvSpPr>
          <p:cNvPr id="6" name="Footer Placeholder 5"/>
          <p:cNvSpPr>
            <a:spLocks noGrp="1"/>
          </p:cNvSpPr>
          <p:nvPr>
            <p:ph type="ftr" sz="quarter" idx="11"/>
          </p:nvPr>
        </p:nvSpPr>
        <p:spPr/>
        <p:txBody>
          <a:bodyPr/>
          <a:lstStyle/>
          <a:p>
            <a:endParaRPr lang="en-IE" dirty="0"/>
          </a:p>
        </p:txBody>
      </p:sp>
      <p:sp>
        <p:nvSpPr>
          <p:cNvPr id="7" name="Slide Number Placeholder 6"/>
          <p:cNvSpPr>
            <a:spLocks noGrp="1"/>
          </p:cNvSpPr>
          <p:nvPr>
            <p:ph type="sldNum" sz="quarter" idx="12"/>
          </p:nvPr>
        </p:nvSpPr>
        <p:spPr/>
        <p:txBody>
          <a:bodyPr/>
          <a:lstStyle/>
          <a:p>
            <a:fld id="{E34E2E1A-F74E-4696-BDBE-96A0324E1B66}" type="slidenum">
              <a:rPr lang="en-IE" smtClean="0"/>
              <a:t>‹#›</a:t>
            </a:fld>
            <a:endParaRPr lang="en-IE" dirty="0"/>
          </a:p>
        </p:txBody>
      </p:sp>
    </p:spTree>
    <p:extLst>
      <p:ext uri="{BB962C8B-B14F-4D97-AF65-F5344CB8AC3E}">
        <p14:creationId xmlns:p14="http://schemas.microsoft.com/office/powerpoint/2010/main" val="25412487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IE"/>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7" name="Date Placeholder 6"/>
          <p:cNvSpPr>
            <a:spLocks noGrp="1"/>
          </p:cNvSpPr>
          <p:nvPr>
            <p:ph type="dt" sz="half" idx="10"/>
          </p:nvPr>
        </p:nvSpPr>
        <p:spPr/>
        <p:txBody>
          <a:bodyPr/>
          <a:lstStyle/>
          <a:p>
            <a:fld id="{4ADF5FE0-D94D-4EEF-843B-5836A8AFB3C0}" type="datetime1">
              <a:rPr lang="en-IE" smtClean="0"/>
              <a:t>27/05/2020</a:t>
            </a:fld>
            <a:endParaRPr lang="en-IE" dirty="0"/>
          </a:p>
        </p:txBody>
      </p:sp>
      <p:sp>
        <p:nvSpPr>
          <p:cNvPr id="8" name="Footer Placeholder 7"/>
          <p:cNvSpPr>
            <a:spLocks noGrp="1"/>
          </p:cNvSpPr>
          <p:nvPr>
            <p:ph type="ftr" sz="quarter" idx="11"/>
          </p:nvPr>
        </p:nvSpPr>
        <p:spPr/>
        <p:txBody>
          <a:bodyPr/>
          <a:lstStyle/>
          <a:p>
            <a:endParaRPr lang="en-IE" dirty="0"/>
          </a:p>
        </p:txBody>
      </p:sp>
      <p:sp>
        <p:nvSpPr>
          <p:cNvPr id="9" name="Slide Number Placeholder 8"/>
          <p:cNvSpPr>
            <a:spLocks noGrp="1"/>
          </p:cNvSpPr>
          <p:nvPr>
            <p:ph type="sldNum" sz="quarter" idx="12"/>
          </p:nvPr>
        </p:nvSpPr>
        <p:spPr/>
        <p:txBody>
          <a:bodyPr/>
          <a:lstStyle/>
          <a:p>
            <a:fld id="{E34E2E1A-F74E-4696-BDBE-96A0324E1B66}" type="slidenum">
              <a:rPr lang="en-IE" smtClean="0"/>
              <a:t>‹#›</a:t>
            </a:fld>
            <a:endParaRPr lang="en-IE" dirty="0"/>
          </a:p>
        </p:txBody>
      </p:sp>
    </p:spTree>
    <p:extLst>
      <p:ext uri="{BB962C8B-B14F-4D97-AF65-F5344CB8AC3E}">
        <p14:creationId xmlns:p14="http://schemas.microsoft.com/office/powerpoint/2010/main" val="5950209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le &amp; Image">
    <p:spTree>
      <p:nvGrpSpPr>
        <p:cNvPr id="1" name=""/>
        <p:cNvGrpSpPr/>
        <p:nvPr/>
      </p:nvGrpSpPr>
      <p:grpSpPr>
        <a:xfrm>
          <a:off x="0" y="0"/>
          <a:ext cx="0" cy="0"/>
          <a:chOff x="0" y="0"/>
          <a:chExt cx="0" cy="0"/>
        </a:xfrm>
      </p:grpSpPr>
      <p:sp>
        <p:nvSpPr>
          <p:cNvPr id="5" name="Picture Placeholder 4"/>
          <p:cNvSpPr>
            <a:spLocks noGrp="1"/>
          </p:cNvSpPr>
          <p:nvPr>
            <p:ph type="pic" sz="quarter" idx="12" hasCustomPrompt="1"/>
          </p:nvPr>
        </p:nvSpPr>
        <p:spPr>
          <a:xfrm>
            <a:off x="0" y="1435835"/>
            <a:ext cx="9144000" cy="4850665"/>
          </a:xfrm>
          <a:solidFill>
            <a:schemeClr val="accent4"/>
          </a:solidFill>
        </p:spPr>
        <p:txBody>
          <a:bodyPr tIns="0" anchor="ctr" anchorCtr="0"/>
          <a:lstStyle>
            <a:lvl1pPr algn="ctr">
              <a:defRPr sz="1600" b="0">
                <a:solidFill>
                  <a:schemeClr val="accent3"/>
                </a:solidFill>
              </a:defRPr>
            </a:lvl1pPr>
          </a:lstStyle>
          <a:p>
            <a:r>
              <a:rPr lang="en-GB" dirty="0"/>
              <a:t>IMAGE</a:t>
            </a:r>
          </a:p>
        </p:txBody>
      </p:sp>
      <p:sp>
        <p:nvSpPr>
          <p:cNvPr id="2" name="Title 1"/>
          <p:cNvSpPr>
            <a:spLocks noGrp="1"/>
          </p:cNvSpPr>
          <p:nvPr>
            <p:ph type="title"/>
          </p:nvPr>
        </p:nvSpPr>
        <p:spPr/>
        <p:txBody>
          <a:bodyPr/>
          <a:lstStyle>
            <a:lvl1pPr>
              <a:defRPr>
                <a:solidFill>
                  <a:srgbClr val="005EAE"/>
                </a:solidFill>
              </a:defRPr>
            </a:lvl1pPr>
          </a:lstStyle>
          <a:p>
            <a:r>
              <a:rPr lang="en-US"/>
              <a:t>Click to edit Master title style</a:t>
            </a:r>
            <a:endParaRPr lang="en-GB" dirty="0"/>
          </a:p>
        </p:txBody>
      </p:sp>
      <p:sp>
        <p:nvSpPr>
          <p:cNvPr id="6" name="Text Placeholder 5"/>
          <p:cNvSpPr>
            <a:spLocks noGrp="1"/>
          </p:cNvSpPr>
          <p:nvPr>
            <p:ph type="body" sz="quarter" idx="11"/>
          </p:nvPr>
        </p:nvSpPr>
        <p:spPr>
          <a:xfrm>
            <a:off x="828675" y="914400"/>
            <a:ext cx="7500938" cy="276225"/>
          </a:xfrm>
        </p:spPr>
        <p:txBody>
          <a:bodyPr/>
          <a:lstStyle>
            <a:lvl1pPr>
              <a:defRPr sz="1400" b="0">
                <a:solidFill>
                  <a:srgbClr val="005EAE"/>
                </a:solidFill>
              </a:defRPr>
            </a:lvl1pPr>
          </a:lstStyle>
          <a:p>
            <a:pPr lvl="0"/>
            <a:r>
              <a:rPr lang="en-US"/>
              <a:t>Click to edit Master text styles</a:t>
            </a:r>
          </a:p>
        </p:txBody>
      </p:sp>
      <p:sp>
        <p:nvSpPr>
          <p:cNvPr id="8" name="Rectangle 7"/>
          <p:cNvSpPr/>
          <p:nvPr userDrawn="1"/>
        </p:nvSpPr>
        <p:spPr>
          <a:xfrm>
            <a:off x="0" y="6498000"/>
            <a:ext cx="9144000" cy="360000"/>
          </a:xfrm>
          <a:prstGeom prst="rect">
            <a:avLst/>
          </a:prstGeom>
          <a:solidFill>
            <a:srgbClr val="005EAE"/>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727075" indent="0" algn="l"/>
            <a:r>
              <a:rPr lang="en-GB" sz="1000" b="1" dirty="0"/>
              <a:t>Trinity College Dublin, </a:t>
            </a:r>
            <a:r>
              <a:rPr lang="en-GB" sz="1000" dirty="0"/>
              <a:t>The University of Dublin</a:t>
            </a:r>
          </a:p>
        </p:txBody>
      </p:sp>
    </p:spTree>
    <p:extLst>
      <p:ext uri="{BB962C8B-B14F-4D97-AF65-F5344CB8AC3E}">
        <p14:creationId xmlns:p14="http://schemas.microsoft.com/office/powerpoint/2010/main" val="313861795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E"/>
          </a:p>
        </p:txBody>
      </p:sp>
      <p:sp>
        <p:nvSpPr>
          <p:cNvPr id="3" name="Date Placeholder 2"/>
          <p:cNvSpPr>
            <a:spLocks noGrp="1"/>
          </p:cNvSpPr>
          <p:nvPr>
            <p:ph type="dt" sz="half" idx="10"/>
          </p:nvPr>
        </p:nvSpPr>
        <p:spPr/>
        <p:txBody>
          <a:bodyPr/>
          <a:lstStyle/>
          <a:p>
            <a:fld id="{FCDCF3AC-C4B8-4AC9-8329-010C6389324E}" type="datetime1">
              <a:rPr lang="en-IE" smtClean="0"/>
              <a:t>27/05/2020</a:t>
            </a:fld>
            <a:endParaRPr lang="en-IE" dirty="0"/>
          </a:p>
        </p:txBody>
      </p:sp>
      <p:sp>
        <p:nvSpPr>
          <p:cNvPr id="4" name="Footer Placeholder 3"/>
          <p:cNvSpPr>
            <a:spLocks noGrp="1"/>
          </p:cNvSpPr>
          <p:nvPr>
            <p:ph type="ftr" sz="quarter" idx="11"/>
          </p:nvPr>
        </p:nvSpPr>
        <p:spPr/>
        <p:txBody>
          <a:bodyPr/>
          <a:lstStyle/>
          <a:p>
            <a:endParaRPr lang="en-IE" dirty="0"/>
          </a:p>
        </p:txBody>
      </p:sp>
      <p:sp>
        <p:nvSpPr>
          <p:cNvPr id="5" name="Slide Number Placeholder 4"/>
          <p:cNvSpPr>
            <a:spLocks noGrp="1"/>
          </p:cNvSpPr>
          <p:nvPr>
            <p:ph type="sldNum" sz="quarter" idx="12"/>
          </p:nvPr>
        </p:nvSpPr>
        <p:spPr/>
        <p:txBody>
          <a:bodyPr/>
          <a:lstStyle/>
          <a:p>
            <a:fld id="{E34E2E1A-F74E-4696-BDBE-96A0324E1B66}" type="slidenum">
              <a:rPr lang="en-IE" smtClean="0"/>
              <a:t>‹#›</a:t>
            </a:fld>
            <a:endParaRPr lang="en-IE" dirty="0"/>
          </a:p>
        </p:txBody>
      </p:sp>
    </p:spTree>
    <p:extLst>
      <p:ext uri="{BB962C8B-B14F-4D97-AF65-F5344CB8AC3E}">
        <p14:creationId xmlns:p14="http://schemas.microsoft.com/office/powerpoint/2010/main" val="4360569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28446E9-F8A0-4AEA-AB1D-2969258BEFFE}" type="datetime1">
              <a:rPr lang="en-IE" smtClean="0"/>
              <a:t>27/05/2020</a:t>
            </a:fld>
            <a:endParaRPr lang="en-IE" dirty="0"/>
          </a:p>
        </p:txBody>
      </p:sp>
      <p:sp>
        <p:nvSpPr>
          <p:cNvPr id="3" name="Footer Placeholder 2"/>
          <p:cNvSpPr>
            <a:spLocks noGrp="1"/>
          </p:cNvSpPr>
          <p:nvPr>
            <p:ph type="ftr" sz="quarter" idx="11"/>
          </p:nvPr>
        </p:nvSpPr>
        <p:spPr/>
        <p:txBody>
          <a:bodyPr/>
          <a:lstStyle/>
          <a:p>
            <a:endParaRPr lang="en-IE" dirty="0"/>
          </a:p>
        </p:txBody>
      </p:sp>
      <p:sp>
        <p:nvSpPr>
          <p:cNvPr id="4" name="Slide Number Placeholder 3"/>
          <p:cNvSpPr>
            <a:spLocks noGrp="1"/>
          </p:cNvSpPr>
          <p:nvPr>
            <p:ph type="sldNum" sz="quarter" idx="12"/>
          </p:nvPr>
        </p:nvSpPr>
        <p:spPr/>
        <p:txBody>
          <a:bodyPr/>
          <a:lstStyle/>
          <a:p>
            <a:fld id="{E34E2E1A-F74E-4696-BDBE-96A0324E1B66}" type="slidenum">
              <a:rPr lang="en-IE" smtClean="0"/>
              <a:t>‹#›</a:t>
            </a:fld>
            <a:endParaRPr lang="en-IE" dirty="0"/>
          </a:p>
        </p:txBody>
      </p:sp>
    </p:spTree>
    <p:extLst>
      <p:ext uri="{BB962C8B-B14F-4D97-AF65-F5344CB8AC3E}">
        <p14:creationId xmlns:p14="http://schemas.microsoft.com/office/powerpoint/2010/main" val="381067628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IE"/>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8F54DFD-5DC6-4DD6-B19D-CF4675B8C8CE}" type="datetime1">
              <a:rPr lang="en-IE" smtClean="0"/>
              <a:t>27/05/2020</a:t>
            </a:fld>
            <a:endParaRPr lang="en-IE" dirty="0"/>
          </a:p>
        </p:txBody>
      </p:sp>
      <p:sp>
        <p:nvSpPr>
          <p:cNvPr id="6" name="Footer Placeholder 5"/>
          <p:cNvSpPr>
            <a:spLocks noGrp="1"/>
          </p:cNvSpPr>
          <p:nvPr>
            <p:ph type="ftr" sz="quarter" idx="11"/>
          </p:nvPr>
        </p:nvSpPr>
        <p:spPr/>
        <p:txBody>
          <a:bodyPr/>
          <a:lstStyle/>
          <a:p>
            <a:endParaRPr lang="en-IE" dirty="0"/>
          </a:p>
        </p:txBody>
      </p:sp>
      <p:sp>
        <p:nvSpPr>
          <p:cNvPr id="7" name="Slide Number Placeholder 6"/>
          <p:cNvSpPr>
            <a:spLocks noGrp="1"/>
          </p:cNvSpPr>
          <p:nvPr>
            <p:ph type="sldNum" sz="quarter" idx="12"/>
          </p:nvPr>
        </p:nvSpPr>
        <p:spPr/>
        <p:txBody>
          <a:bodyPr/>
          <a:lstStyle/>
          <a:p>
            <a:fld id="{E34E2E1A-F74E-4696-BDBE-96A0324E1B66}" type="slidenum">
              <a:rPr lang="en-IE" smtClean="0"/>
              <a:t>‹#›</a:t>
            </a:fld>
            <a:endParaRPr lang="en-IE" dirty="0"/>
          </a:p>
        </p:txBody>
      </p:sp>
    </p:spTree>
    <p:extLst>
      <p:ext uri="{BB962C8B-B14F-4D97-AF65-F5344CB8AC3E}">
        <p14:creationId xmlns:p14="http://schemas.microsoft.com/office/powerpoint/2010/main" val="251594921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IE"/>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E"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151A3E6-03A4-4F3D-8870-B2356310758E}" type="datetime1">
              <a:rPr lang="en-IE" smtClean="0"/>
              <a:t>27/05/2020</a:t>
            </a:fld>
            <a:endParaRPr lang="en-IE" dirty="0"/>
          </a:p>
        </p:txBody>
      </p:sp>
      <p:sp>
        <p:nvSpPr>
          <p:cNvPr id="6" name="Footer Placeholder 5"/>
          <p:cNvSpPr>
            <a:spLocks noGrp="1"/>
          </p:cNvSpPr>
          <p:nvPr>
            <p:ph type="ftr" sz="quarter" idx="11"/>
          </p:nvPr>
        </p:nvSpPr>
        <p:spPr/>
        <p:txBody>
          <a:bodyPr/>
          <a:lstStyle/>
          <a:p>
            <a:endParaRPr lang="en-IE" dirty="0"/>
          </a:p>
        </p:txBody>
      </p:sp>
      <p:sp>
        <p:nvSpPr>
          <p:cNvPr id="7" name="Slide Number Placeholder 6"/>
          <p:cNvSpPr>
            <a:spLocks noGrp="1"/>
          </p:cNvSpPr>
          <p:nvPr>
            <p:ph type="sldNum" sz="quarter" idx="12"/>
          </p:nvPr>
        </p:nvSpPr>
        <p:spPr/>
        <p:txBody>
          <a:bodyPr/>
          <a:lstStyle/>
          <a:p>
            <a:fld id="{E34E2E1A-F74E-4696-BDBE-96A0324E1B66}" type="slidenum">
              <a:rPr lang="en-IE" smtClean="0"/>
              <a:t>‹#›</a:t>
            </a:fld>
            <a:endParaRPr lang="en-IE" dirty="0"/>
          </a:p>
        </p:txBody>
      </p:sp>
    </p:spTree>
    <p:extLst>
      <p:ext uri="{BB962C8B-B14F-4D97-AF65-F5344CB8AC3E}">
        <p14:creationId xmlns:p14="http://schemas.microsoft.com/office/powerpoint/2010/main" val="394974121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E"/>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p:cNvSpPr>
            <a:spLocks noGrp="1"/>
          </p:cNvSpPr>
          <p:nvPr>
            <p:ph type="dt" sz="half" idx="10"/>
          </p:nvPr>
        </p:nvSpPr>
        <p:spPr/>
        <p:txBody>
          <a:bodyPr/>
          <a:lstStyle/>
          <a:p>
            <a:fld id="{9B1F3D9B-2D97-458B-A564-DFF5B0235305}" type="datetime1">
              <a:rPr lang="en-IE" smtClean="0"/>
              <a:t>27/05/2020</a:t>
            </a:fld>
            <a:endParaRPr lang="en-IE" dirty="0"/>
          </a:p>
        </p:txBody>
      </p:sp>
      <p:sp>
        <p:nvSpPr>
          <p:cNvPr id="5" name="Footer Placeholder 4"/>
          <p:cNvSpPr>
            <a:spLocks noGrp="1"/>
          </p:cNvSpPr>
          <p:nvPr>
            <p:ph type="ftr" sz="quarter" idx="11"/>
          </p:nvPr>
        </p:nvSpPr>
        <p:spPr/>
        <p:txBody>
          <a:bodyPr/>
          <a:lstStyle/>
          <a:p>
            <a:endParaRPr lang="en-IE" dirty="0"/>
          </a:p>
        </p:txBody>
      </p:sp>
      <p:sp>
        <p:nvSpPr>
          <p:cNvPr id="6" name="Slide Number Placeholder 5"/>
          <p:cNvSpPr>
            <a:spLocks noGrp="1"/>
          </p:cNvSpPr>
          <p:nvPr>
            <p:ph type="sldNum" sz="quarter" idx="12"/>
          </p:nvPr>
        </p:nvSpPr>
        <p:spPr/>
        <p:txBody>
          <a:bodyPr/>
          <a:lstStyle/>
          <a:p>
            <a:fld id="{E34E2E1A-F74E-4696-BDBE-96A0324E1B66}" type="slidenum">
              <a:rPr lang="en-IE" smtClean="0"/>
              <a:t>‹#›</a:t>
            </a:fld>
            <a:endParaRPr lang="en-IE" dirty="0"/>
          </a:p>
        </p:txBody>
      </p:sp>
    </p:spTree>
    <p:extLst>
      <p:ext uri="{BB962C8B-B14F-4D97-AF65-F5344CB8AC3E}">
        <p14:creationId xmlns:p14="http://schemas.microsoft.com/office/powerpoint/2010/main" val="211777181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IE"/>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p:cNvSpPr>
            <a:spLocks noGrp="1"/>
          </p:cNvSpPr>
          <p:nvPr>
            <p:ph type="dt" sz="half" idx="10"/>
          </p:nvPr>
        </p:nvSpPr>
        <p:spPr/>
        <p:txBody>
          <a:bodyPr/>
          <a:lstStyle/>
          <a:p>
            <a:fld id="{A162F7EC-26EC-46B2-95AA-09EC7209B1D4}" type="datetime1">
              <a:rPr lang="en-IE" smtClean="0"/>
              <a:t>27/05/2020</a:t>
            </a:fld>
            <a:endParaRPr lang="en-IE" dirty="0"/>
          </a:p>
        </p:txBody>
      </p:sp>
      <p:sp>
        <p:nvSpPr>
          <p:cNvPr id="5" name="Footer Placeholder 4"/>
          <p:cNvSpPr>
            <a:spLocks noGrp="1"/>
          </p:cNvSpPr>
          <p:nvPr>
            <p:ph type="ftr" sz="quarter" idx="11"/>
          </p:nvPr>
        </p:nvSpPr>
        <p:spPr/>
        <p:txBody>
          <a:bodyPr/>
          <a:lstStyle/>
          <a:p>
            <a:endParaRPr lang="en-IE" dirty="0"/>
          </a:p>
        </p:txBody>
      </p:sp>
      <p:sp>
        <p:nvSpPr>
          <p:cNvPr id="6" name="Slide Number Placeholder 5"/>
          <p:cNvSpPr>
            <a:spLocks noGrp="1"/>
          </p:cNvSpPr>
          <p:nvPr>
            <p:ph type="sldNum" sz="quarter" idx="12"/>
          </p:nvPr>
        </p:nvSpPr>
        <p:spPr/>
        <p:txBody>
          <a:bodyPr/>
          <a:lstStyle/>
          <a:p>
            <a:fld id="{E34E2E1A-F74E-4696-BDBE-96A0324E1B66}" type="slidenum">
              <a:rPr lang="en-IE" smtClean="0"/>
              <a:t>‹#›</a:t>
            </a:fld>
            <a:endParaRPr lang="en-IE" dirty="0"/>
          </a:p>
        </p:txBody>
      </p:sp>
    </p:spTree>
    <p:extLst>
      <p:ext uri="{BB962C8B-B14F-4D97-AF65-F5344CB8AC3E}">
        <p14:creationId xmlns:p14="http://schemas.microsoft.com/office/powerpoint/2010/main" val="72552529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endParaRPr lang="en-IE"/>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IE"/>
          </a:p>
        </p:txBody>
      </p:sp>
      <p:sp>
        <p:nvSpPr>
          <p:cNvPr id="4" name="Date Placeholder 3"/>
          <p:cNvSpPr>
            <a:spLocks noGrp="1"/>
          </p:cNvSpPr>
          <p:nvPr>
            <p:ph type="dt" sz="half" idx="10"/>
          </p:nvPr>
        </p:nvSpPr>
        <p:spPr/>
        <p:txBody>
          <a:bodyPr/>
          <a:lstStyle/>
          <a:p>
            <a:fld id="{EE84AED6-63CB-484F-BAD7-4CD017CEEDEB}" type="datetimeFigureOut">
              <a:rPr lang="en-IE" smtClean="0"/>
              <a:t>27/05/2020</a:t>
            </a:fld>
            <a:endParaRPr lang="en-IE"/>
          </a:p>
        </p:txBody>
      </p:sp>
      <p:sp>
        <p:nvSpPr>
          <p:cNvPr id="5" name="Footer Placeholder 4"/>
          <p:cNvSpPr>
            <a:spLocks noGrp="1"/>
          </p:cNvSpPr>
          <p:nvPr>
            <p:ph type="ftr" sz="quarter" idx="11"/>
          </p:nvPr>
        </p:nvSpPr>
        <p:spPr/>
        <p:txBody>
          <a:bodyPr/>
          <a:lstStyle/>
          <a:p>
            <a:endParaRPr lang="en-IE"/>
          </a:p>
        </p:txBody>
      </p:sp>
      <p:sp>
        <p:nvSpPr>
          <p:cNvPr id="6" name="Slide Number Placeholder 5"/>
          <p:cNvSpPr>
            <a:spLocks noGrp="1"/>
          </p:cNvSpPr>
          <p:nvPr>
            <p:ph type="sldNum" sz="quarter" idx="12"/>
          </p:nvPr>
        </p:nvSpPr>
        <p:spPr/>
        <p:txBody>
          <a:bodyPr/>
          <a:lstStyle/>
          <a:p>
            <a:fld id="{2031DA98-6995-4AA6-BCBC-77D241821AD0}" type="slidenum">
              <a:rPr lang="en-IE" smtClean="0"/>
              <a:t>‹#›</a:t>
            </a:fld>
            <a:endParaRPr lang="en-IE"/>
          </a:p>
        </p:txBody>
      </p:sp>
    </p:spTree>
    <p:extLst>
      <p:ext uri="{BB962C8B-B14F-4D97-AF65-F5344CB8AC3E}">
        <p14:creationId xmlns:p14="http://schemas.microsoft.com/office/powerpoint/2010/main" val="91091531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E"/>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p:cNvSpPr>
            <a:spLocks noGrp="1"/>
          </p:cNvSpPr>
          <p:nvPr>
            <p:ph type="dt" sz="half" idx="10"/>
          </p:nvPr>
        </p:nvSpPr>
        <p:spPr/>
        <p:txBody>
          <a:bodyPr/>
          <a:lstStyle/>
          <a:p>
            <a:fld id="{EE84AED6-63CB-484F-BAD7-4CD017CEEDEB}" type="datetimeFigureOut">
              <a:rPr lang="en-IE" smtClean="0"/>
              <a:t>27/05/2020</a:t>
            </a:fld>
            <a:endParaRPr lang="en-IE"/>
          </a:p>
        </p:txBody>
      </p:sp>
      <p:sp>
        <p:nvSpPr>
          <p:cNvPr id="5" name="Footer Placeholder 4"/>
          <p:cNvSpPr>
            <a:spLocks noGrp="1"/>
          </p:cNvSpPr>
          <p:nvPr>
            <p:ph type="ftr" sz="quarter" idx="11"/>
          </p:nvPr>
        </p:nvSpPr>
        <p:spPr/>
        <p:txBody>
          <a:bodyPr/>
          <a:lstStyle/>
          <a:p>
            <a:endParaRPr lang="en-IE"/>
          </a:p>
        </p:txBody>
      </p:sp>
      <p:sp>
        <p:nvSpPr>
          <p:cNvPr id="6" name="Slide Number Placeholder 5"/>
          <p:cNvSpPr>
            <a:spLocks noGrp="1"/>
          </p:cNvSpPr>
          <p:nvPr>
            <p:ph type="sldNum" sz="quarter" idx="12"/>
          </p:nvPr>
        </p:nvSpPr>
        <p:spPr/>
        <p:txBody>
          <a:bodyPr/>
          <a:lstStyle/>
          <a:p>
            <a:fld id="{2031DA98-6995-4AA6-BCBC-77D241821AD0}" type="slidenum">
              <a:rPr lang="en-IE" smtClean="0"/>
              <a:t>‹#›</a:t>
            </a:fld>
            <a:endParaRPr lang="en-IE"/>
          </a:p>
        </p:txBody>
      </p:sp>
    </p:spTree>
    <p:extLst>
      <p:ext uri="{BB962C8B-B14F-4D97-AF65-F5344CB8AC3E}">
        <p14:creationId xmlns:p14="http://schemas.microsoft.com/office/powerpoint/2010/main" val="69127067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endParaRPr lang="en-IE"/>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E84AED6-63CB-484F-BAD7-4CD017CEEDEB}" type="datetimeFigureOut">
              <a:rPr lang="en-IE" smtClean="0"/>
              <a:t>27/05/2020</a:t>
            </a:fld>
            <a:endParaRPr lang="en-IE"/>
          </a:p>
        </p:txBody>
      </p:sp>
      <p:sp>
        <p:nvSpPr>
          <p:cNvPr id="5" name="Footer Placeholder 4"/>
          <p:cNvSpPr>
            <a:spLocks noGrp="1"/>
          </p:cNvSpPr>
          <p:nvPr>
            <p:ph type="ftr" sz="quarter" idx="11"/>
          </p:nvPr>
        </p:nvSpPr>
        <p:spPr/>
        <p:txBody>
          <a:bodyPr/>
          <a:lstStyle/>
          <a:p>
            <a:endParaRPr lang="en-IE"/>
          </a:p>
        </p:txBody>
      </p:sp>
      <p:sp>
        <p:nvSpPr>
          <p:cNvPr id="6" name="Slide Number Placeholder 5"/>
          <p:cNvSpPr>
            <a:spLocks noGrp="1"/>
          </p:cNvSpPr>
          <p:nvPr>
            <p:ph type="sldNum" sz="quarter" idx="12"/>
          </p:nvPr>
        </p:nvSpPr>
        <p:spPr/>
        <p:txBody>
          <a:bodyPr/>
          <a:lstStyle/>
          <a:p>
            <a:fld id="{2031DA98-6995-4AA6-BCBC-77D241821AD0}" type="slidenum">
              <a:rPr lang="en-IE" smtClean="0"/>
              <a:t>‹#›</a:t>
            </a:fld>
            <a:endParaRPr lang="en-IE"/>
          </a:p>
        </p:txBody>
      </p:sp>
    </p:spTree>
    <p:extLst>
      <p:ext uri="{BB962C8B-B14F-4D97-AF65-F5344CB8AC3E}">
        <p14:creationId xmlns:p14="http://schemas.microsoft.com/office/powerpoint/2010/main" val="39538435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E"/>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5" name="Date Placeholder 4"/>
          <p:cNvSpPr>
            <a:spLocks noGrp="1"/>
          </p:cNvSpPr>
          <p:nvPr>
            <p:ph type="dt" sz="half" idx="10"/>
          </p:nvPr>
        </p:nvSpPr>
        <p:spPr/>
        <p:txBody>
          <a:bodyPr/>
          <a:lstStyle/>
          <a:p>
            <a:fld id="{EE84AED6-63CB-484F-BAD7-4CD017CEEDEB}" type="datetimeFigureOut">
              <a:rPr lang="en-IE" smtClean="0"/>
              <a:t>27/05/2020</a:t>
            </a:fld>
            <a:endParaRPr lang="en-IE"/>
          </a:p>
        </p:txBody>
      </p:sp>
      <p:sp>
        <p:nvSpPr>
          <p:cNvPr id="6" name="Footer Placeholder 5"/>
          <p:cNvSpPr>
            <a:spLocks noGrp="1"/>
          </p:cNvSpPr>
          <p:nvPr>
            <p:ph type="ftr" sz="quarter" idx="11"/>
          </p:nvPr>
        </p:nvSpPr>
        <p:spPr/>
        <p:txBody>
          <a:bodyPr/>
          <a:lstStyle/>
          <a:p>
            <a:endParaRPr lang="en-IE"/>
          </a:p>
        </p:txBody>
      </p:sp>
      <p:sp>
        <p:nvSpPr>
          <p:cNvPr id="7" name="Slide Number Placeholder 6"/>
          <p:cNvSpPr>
            <a:spLocks noGrp="1"/>
          </p:cNvSpPr>
          <p:nvPr>
            <p:ph type="sldNum" sz="quarter" idx="12"/>
          </p:nvPr>
        </p:nvSpPr>
        <p:spPr/>
        <p:txBody>
          <a:bodyPr/>
          <a:lstStyle/>
          <a:p>
            <a:fld id="{2031DA98-6995-4AA6-BCBC-77D241821AD0}" type="slidenum">
              <a:rPr lang="en-IE" smtClean="0"/>
              <a:t>‹#›</a:t>
            </a:fld>
            <a:endParaRPr lang="en-IE"/>
          </a:p>
        </p:txBody>
      </p:sp>
    </p:spTree>
    <p:extLst>
      <p:ext uri="{BB962C8B-B14F-4D97-AF65-F5344CB8AC3E}">
        <p14:creationId xmlns:p14="http://schemas.microsoft.com/office/powerpoint/2010/main" val="3858656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Thank You">
    <p:spTree>
      <p:nvGrpSpPr>
        <p:cNvPr id="1" name=""/>
        <p:cNvGrpSpPr/>
        <p:nvPr/>
      </p:nvGrpSpPr>
      <p:grpSpPr>
        <a:xfrm>
          <a:off x="0" y="0"/>
          <a:ext cx="0" cy="0"/>
          <a:chOff x="0" y="0"/>
          <a:chExt cx="0" cy="0"/>
        </a:xfrm>
      </p:grpSpPr>
      <p:sp>
        <p:nvSpPr>
          <p:cNvPr id="2" name="Title 1"/>
          <p:cNvSpPr>
            <a:spLocks noGrp="1"/>
          </p:cNvSpPr>
          <p:nvPr>
            <p:ph type="ctrTitle"/>
          </p:nvPr>
        </p:nvSpPr>
        <p:spPr>
          <a:xfrm>
            <a:off x="828674" y="3715200"/>
            <a:ext cx="7500939" cy="554850"/>
          </a:xfrm>
        </p:spPr>
        <p:txBody>
          <a:bodyPr/>
          <a:lstStyle>
            <a:lvl1pPr algn="l">
              <a:defRPr sz="4200">
                <a:solidFill>
                  <a:srgbClr val="005EAE"/>
                </a:solidFill>
              </a:defRPr>
            </a:lvl1pPr>
          </a:lstStyle>
          <a:p>
            <a:r>
              <a:rPr lang="en-US"/>
              <a:t>Click to edit Master title style</a:t>
            </a:r>
            <a:endParaRPr lang="en-GB" dirty="0"/>
          </a:p>
        </p:txBody>
      </p:sp>
      <p:sp>
        <p:nvSpPr>
          <p:cNvPr id="7" name="Rectangle 6"/>
          <p:cNvSpPr/>
          <p:nvPr userDrawn="1"/>
        </p:nvSpPr>
        <p:spPr>
          <a:xfrm>
            <a:off x="0" y="0"/>
            <a:ext cx="9144000" cy="3013200"/>
          </a:xfrm>
          <a:prstGeom prst="rect">
            <a:avLst/>
          </a:prstGeom>
          <a:solidFill>
            <a:srgbClr val="005EAE"/>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8" name="Picture 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28675" y="687723"/>
            <a:ext cx="4636800" cy="1239265"/>
          </a:xfrm>
          <a:prstGeom prst="rect">
            <a:avLst/>
          </a:prstGeom>
        </p:spPr>
      </p:pic>
      <p:sp>
        <p:nvSpPr>
          <p:cNvPr id="9" name="Rectangle 8"/>
          <p:cNvSpPr/>
          <p:nvPr userDrawn="1"/>
        </p:nvSpPr>
        <p:spPr>
          <a:xfrm>
            <a:off x="0" y="6498000"/>
            <a:ext cx="9144000" cy="360000"/>
          </a:xfrm>
          <a:prstGeom prst="rect">
            <a:avLst/>
          </a:prstGeom>
          <a:solidFill>
            <a:srgbClr val="005EAE"/>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727075" indent="0" algn="l"/>
            <a:endParaRPr lang="en-GB" sz="1000" dirty="0"/>
          </a:p>
        </p:txBody>
      </p:sp>
    </p:spTree>
    <p:extLst>
      <p:ext uri="{BB962C8B-B14F-4D97-AF65-F5344CB8AC3E}">
        <p14:creationId xmlns:p14="http://schemas.microsoft.com/office/powerpoint/2010/main" val="54778961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IE"/>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7" name="Date Placeholder 6"/>
          <p:cNvSpPr>
            <a:spLocks noGrp="1"/>
          </p:cNvSpPr>
          <p:nvPr>
            <p:ph type="dt" sz="half" idx="10"/>
          </p:nvPr>
        </p:nvSpPr>
        <p:spPr/>
        <p:txBody>
          <a:bodyPr/>
          <a:lstStyle/>
          <a:p>
            <a:fld id="{EE84AED6-63CB-484F-BAD7-4CD017CEEDEB}" type="datetimeFigureOut">
              <a:rPr lang="en-IE" smtClean="0"/>
              <a:t>27/05/2020</a:t>
            </a:fld>
            <a:endParaRPr lang="en-IE"/>
          </a:p>
        </p:txBody>
      </p:sp>
      <p:sp>
        <p:nvSpPr>
          <p:cNvPr id="8" name="Footer Placeholder 7"/>
          <p:cNvSpPr>
            <a:spLocks noGrp="1"/>
          </p:cNvSpPr>
          <p:nvPr>
            <p:ph type="ftr" sz="quarter" idx="11"/>
          </p:nvPr>
        </p:nvSpPr>
        <p:spPr/>
        <p:txBody>
          <a:bodyPr/>
          <a:lstStyle/>
          <a:p>
            <a:endParaRPr lang="en-IE"/>
          </a:p>
        </p:txBody>
      </p:sp>
      <p:sp>
        <p:nvSpPr>
          <p:cNvPr id="9" name="Slide Number Placeholder 8"/>
          <p:cNvSpPr>
            <a:spLocks noGrp="1"/>
          </p:cNvSpPr>
          <p:nvPr>
            <p:ph type="sldNum" sz="quarter" idx="12"/>
          </p:nvPr>
        </p:nvSpPr>
        <p:spPr/>
        <p:txBody>
          <a:bodyPr/>
          <a:lstStyle/>
          <a:p>
            <a:fld id="{2031DA98-6995-4AA6-BCBC-77D241821AD0}" type="slidenum">
              <a:rPr lang="en-IE" smtClean="0"/>
              <a:t>‹#›</a:t>
            </a:fld>
            <a:endParaRPr lang="en-IE"/>
          </a:p>
        </p:txBody>
      </p:sp>
    </p:spTree>
    <p:extLst>
      <p:ext uri="{BB962C8B-B14F-4D97-AF65-F5344CB8AC3E}">
        <p14:creationId xmlns:p14="http://schemas.microsoft.com/office/powerpoint/2010/main" val="414847017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E"/>
          </a:p>
        </p:txBody>
      </p:sp>
      <p:sp>
        <p:nvSpPr>
          <p:cNvPr id="3" name="Date Placeholder 2"/>
          <p:cNvSpPr>
            <a:spLocks noGrp="1"/>
          </p:cNvSpPr>
          <p:nvPr>
            <p:ph type="dt" sz="half" idx="10"/>
          </p:nvPr>
        </p:nvSpPr>
        <p:spPr/>
        <p:txBody>
          <a:bodyPr/>
          <a:lstStyle/>
          <a:p>
            <a:fld id="{EE84AED6-63CB-484F-BAD7-4CD017CEEDEB}" type="datetimeFigureOut">
              <a:rPr lang="en-IE" smtClean="0"/>
              <a:t>27/05/2020</a:t>
            </a:fld>
            <a:endParaRPr lang="en-IE"/>
          </a:p>
        </p:txBody>
      </p:sp>
      <p:sp>
        <p:nvSpPr>
          <p:cNvPr id="4" name="Footer Placeholder 3"/>
          <p:cNvSpPr>
            <a:spLocks noGrp="1"/>
          </p:cNvSpPr>
          <p:nvPr>
            <p:ph type="ftr" sz="quarter" idx="11"/>
          </p:nvPr>
        </p:nvSpPr>
        <p:spPr/>
        <p:txBody>
          <a:bodyPr/>
          <a:lstStyle/>
          <a:p>
            <a:endParaRPr lang="en-IE"/>
          </a:p>
        </p:txBody>
      </p:sp>
      <p:sp>
        <p:nvSpPr>
          <p:cNvPr id="5" name="Slide Number Placeholder 4"/>
          <p:cNvSpPr>
            <a:spLocks noGrp="1"/>
          </p:cNvSpPr>
          <p:nvPr>
            <p:ph type="sldNum" sz="quarter" idx="12"/>
          </p:nvPr>
        </p:nvSpPr>
        <p:spPr/>
        <p:txBody>
          <a:bodyPr/>
          <a:lstStyle/>
          <a:p>
            <a:fld id="{2031DA98-6995-4AA6-BCBC-77D241821AD0}" type="slidenum">
              <a:rPr lang="en-IE" smtClean="0"/>
              <a:t>‹#›</a:t>
            </a:fld>
            <a:endParaRPr lang="en-IE"/>
          </a:p>
        </p:txBody>
      </p:sp>
    </p:spTree>
    <p:extLst>
      <p:ext uri="{BB962C8B-B14F-4D97-AF65-F5344CB8AC3E}">
        <p14:creationId xmlns:p14="http://schemas.microsoft.com/office/powerpoint/2010/main" val="89919305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E84AED6-63CB-484F-BAD7-4CD017CEEDEB}" type="datetimeFigureOut">
              <a:rPr lang="en-IE" smtClean="0"/>
              <a:t>27/05/2020</a:t>
            </a:fld>
            <a:endParaRPr lang="en-IE"/>
          </a:p>
        </p:txBody>
      </p:sp>
      <p:sp>
        <p:nvSpPr>
          <p:cNvPr id="3" name="Footer Placeholder 2"/>
          <p:cNvSpPr>
            <a:spLocks noGrp="1"/>
          </p:cNvSpPr>
          <p:nvPr>
            <p:ph type="ftr" sz="quarter" idx="11"/>
          </p:nvPr>
        </p:nvSpPr>
        <p:spPr/>
        <p:txBody>
          <a:bodyPr/>
          <a:lstStyle/>
          <a:p>
            <a:endParaRPr lang="en-IE"/>
          </a:p>
        </p:txBody>
      </p:sp>
      <p:sp>
        <p:nvSpPr>
          <p:cNvPr id="4" name="Slide Number Placeholder 3"/>
          <p:cNvSpPr>
            <a:spLocks noGrp="1"/>
          </p:cNvSpPr>
          <p:nvPr>
            <p:ph type="sldNum" sz="quarter" idx="12"/>
          </p:nvPr>
        </p:nvSpPr>
        <p:spPr/>
        <p:txBody>
          <a:bodyPr/>
          <a:lstStyle/>
          <a:p>
            <a:fld id="{2031DA98-6995-4AA6-BCBC-77D241821AD0}" type="slidenum">
              <a:rPr lang="en-IE" smtClean="0"/>
              <a:t>‹#›</a:t>
            </a:fld>
            <a:endParaRPr lang="en-IE"/>
          </a:p>
        </p:txBody>
      </p:sp>
    </p:spTree>
    <p:extLst>
      <p:ext uri="{BB962C8B-B14F-4D97-AF65-F5344CB8AC3E}">
        <p14:creationId xmlns:p14="http://schemas.microsoft.com/office/powerpoint/2010/main" val="299461728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en-IE"/>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EE84AED6-63CB-484F-BAD7-4CD017CEEDEB}" type="datetimeFigureOut">
              <a:rPr lang="en-IE" smtClean="0"/>
              <a:t>27/05/2020</a:t>
            </a:fld>
            <a:endParaRPr lang="en-IE"/>
          </a:p>
        </p:txBody>
      </p:sp>
      <p:sp>
        <p:nvSpPr>
          <p:cNvPr id="6" name="Footer Placeholder 5"/>
          <p:cNvSpPr>
            <a:spLocks noGrp="1"/>
          </p:cNvSpPr>
          <p:nvPr>
            <p:ph type="ftr" sz="quarter" idx="11"/>
          </p:nvPr>
        </p:nvSpPr>
        <p:spPr/>
        <p:txBody>
          <a:bodyPr/>
          <a:lstStyle/>
          <a:p>
            <a:endParaRPr lang="en-IE"/>
          </a:p>
        </p:txBody>
      </p:sp>
      <p:sp>
        <p:nvSpPr>
          <p:cNvPr id="7" name="Slide Number Placeholder 6"/>
          <p:cNvSpPr>
            <a:spLocks noGrp="1"/>
          </p:cNvSpPr>
          <p:nvPr>
            <p:ph type="sldNum" sz="quarter" idx="12"/>
          </p:nvPr>
        </p:nvSpPr>
        <p:spPr/>
        <p:txBody>
          <a:bodyPr/>
          <a:lstStyle/>
          <a:p>
            <a:fld id="{2031DA98-6995-4AA6-BCBC-77D241821AD0}" type="slidenum">
              <a:rPr lang="en-IE" smtClean="0"/>
              <a:t>‹#›</a:t>
            </a:fld>
            <a:endParaRPr lang="en-IE"/>
          </a:p>
        </p:txBody>
      </p:sp>
    </p:spTree>
    <p:extLst>
      <p:ext uri="{BB962C8B-B14F-4D97-AF65-F5344CB8AC3E}">
        <p14:creationId xmlns:p14="http://schemas.microsoft.com/office/powerpoint/2010/main" val="394029170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en-IE"/>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IE"/>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EE84AED6-63CB-484F-BAD7-4CD017CEEDEB}" type="datetimeFigureOut">
              <a:rPr lang="en-IE" smtClean="0"/>
              <a:t>27/05/2020</a:t>
            </a:fld>
            <a:endParaRPr lang="en-IE"/>
          </a:p>
        </p:txBody>
      </p:sp>
      <p:sp>
        <p:nvSpPr>
          <p:cNvPr id="6" name="Footer Placeholder 5"/>
          <p:cNvSpPr>
            <a:spLocks noGrp="1"/>
          </p:cNvSpPr>
          <p:nvPr>
            <p:ph type="ftr" sz="quarter" idx="11"/>
          </p:nvPr>
        </p:nvSpPr>
        <p:spPr/>
        <p:txBody>
          <a:bodyPr/>
          <a:lstStyle/>
          <a:p>
            <a:endParaRPr lang="en-IE"/>
          </a:p>
        </p:txBody>
      </p:sp>
      <p:sp>
        <p:nvSpPr>
          <p:cNvPr id="7" name="Slide Number Placeholder 6"/>
          <p:cNvSpPr>
            <a:spLocks noGrp="1"/>
          </p:cNvSpPr>
          <p:nvPr>
            <p:ph type="sldNum" sz="quarter" idx="12"/>
          </p:nvPr>
        </p:nvSpPr>
        <p:spPr/>
        <p:txBody>
          <a:bodyPr/>
          <a:lstStyle/>
          <a:p>
            <a:fld id="{2031DA98-6995-4AA6-BCBC-77D241821AD0}" type="slidenum">
              <a:rPr lang="en-IE" smtClean="0"/>
              <a:t>‹#›</a:t>
            </a:fld>
            <a:endParaRPr lang="en-IE"/>
          </a:p>
        </p:txBody>
      </p:sp>
    </p:spTree>
    <p:extLst>
      <p:ext uri="{BB962C8B-B14F-4D97-AF65-F5344CB8AC3E}">
        <p14:creationId xmlns:p14="http://schemas.microsoft.com/office/powerpoint/2010/main" val="404640586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E"/>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p:cNvSpPr>
            <a:spLocks noGrp="1"/>
          </p:cNvSpPr>
          <p:nvPr>
            <p:ph type="dt" sz="half" idx="10"/>
          </p:nvPr>
        </p:nvSpPr>
        <p:spPr/>
        <p:txBody>
          <a:bodyPr/>
          <a:lstStyle/>
          <a:p>
            <a:fld id="{EE84AED6-63CB-484F-BAD7-4CD017CEEDEB}" type="datetimeFigureOut">
              <a:rPr lang="en-IE" smtClean="0"/>
              <a:t>27/05/2020</a:t>
            </a:fld>
            <a:endParaRPr lang="en-IE"/>
          </a:p>
        </p:txBody>
      </p:sp>
      <p:sp>
        <p:nvSpPr>
          <p:cNvPr id="5" name="Footer Placeholder 4"/>
          <p:cNvSpPr>
            <a:spLocks noGrp="1"/>
          </p:cNvSpPr>
          <p:nvPr>
            <p:ph type="ftr" sz="quarter" idx="11"/>
          </p:nvPr>
        </p:nvSpPr>
        <p:spPr/>
        <p:txBody>
          <a:bodyPr/>
          <a:lstStyle/>
          <a:p>
            <a:endParaRPr lang="en-IE"/>
          </a:p>
        </p:txBody>
      </p:sp>
      <p:sp>
        <p:nvSpPr>
          <p:cNvPr id="6" name="Slide Number Placeholder 5"/>
          <p:cNvSpPr>
            <a:spLocks noGrp="1"/>
          </p:cNvSpPr>
          <p:nvPr>
            <p:ph type="sldNum" sz="quarter" idx="12"/>
          </p:nvPr>
        </p:nvSpPr>
        <p:spPr/>
        <p:txBody>
          <a:bodyPr/>
          <a:lstStyle/>
          <a:p>
            <a:fld id="{2031DA98-6995-4AA6-BCBC-77D241821AD0}" type="slidenum">
              <a:rPr lang="en-IE" smtClean="0"/>
              <a:t>‹#›</a:t>
            </a:fld>
            <a:endParaRPr lang="en-IE"/>
          </a:p>
        </p:txBody>
      </p:sp>
    </p:spTree>
    <p:extLst>
      <p:ext uri="{BB962C8B-B14F-4D97-AF65-F5344CB8AC3E}">
        <p14:creationId xmlns:p14="http://schemas.microsoft.com/office/powerpoint/2010/main" val="204837137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IE"/>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p:cNvSpPr>
            <a:spLocks noGrp="1"/>
          </p:cNvSpPr>
          <p:nvPr>
            <p:ph type="dt" sz="half" idx="10"/>
          </p:nvPr>
        </p:nvSpPr>
        <p:spPr/>
        <p:txBody>
          <a:bodyPr/>
          <a:lstStyle/>
          <a:p>
            <a:fld id="{EE84AED6-63CB-484F-BAD7-4CD017CEEDEB}" type="datetimeFigureOut">
              <a:rPr lang="en-IE" smtClean="0"/>
              <a:t>27/05/2020</a:t>
            </a:fld>
            <a:endParaRPr lang="en-IE"/>
          </a:p>
        </p:txBody>
      </p:sp>
      <p:sp>
        <p:nvSpPr>
          <p:cNvPr id="5" name="Footer Placeholder 4"/>
          <p:cNvSpPr>
            <a:spLocks noGrp="1"/>
          </p:cNvSpPr>
          <p:nvPr>
            <p:ph type="ftr" sz="quarter" idx="11"/>
          </p:nvPr>
        </p:nvSpPr>
        <p:spPr/>
        <p:txBody>
          <a:bodyPr/>
          <a:lstStyle/>
          <a:p>
            <a:endParaRPr lang="en-IE"/>
          </a:p>
        </p:txBody>
      </p:sp>
      <p:sp>
        <p:nvSpPr>
          <p:cNvPr id="6" name="Slide Number Placeholder 5"/>
          <p:cNvSpPr>
            <a:spLocks noGrp="1"/>
          </p:cNvSpPr>
          <p:nvPr>
            <p:ph type="sldNum" sz="quarter" idx="12"/>
          </p:nvPr>
        </p:nvSpPr>
        <p:spPr/>
        <p:txBody>
          <a:bodyPr/>
          <a:lstStyle/>
          <a:p>
            <a:fld id="{2031DA98-6995-4AA6-BCBC-77D241821AD0}" type="slidenum">
              <a:rPr lang="en-IE" smtClean="0"/>
              <a:t>‹#›</a:t>
            </a:fld>
            <a:endParaRPr lang="en-IE"/>
          </a:p>
        </p:txBody>
      </p:sp>
    </p:spTree>
    <p:extLst>
      <p:ext uri="{BB962C8B-B14F-4D97-AF65-F5344CB8AC3E}">
        <p14:creationId xmlns:p14="http://schemas.microsoft.com/office/powerpoint/2010/main" val="10809449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005EAE"/>
                </a:solidFill>
              </a:defRPr>
            </a:lvl1pPr>
          </a:lstStyle>
          <a:p>
            <a:r>
              <a:rPr lang="en-US"/>
              <a:t>Click to edit Master title style</a:t>
            </a:r>
            <a:endParaRPr lang="en-GB" dirty="0"/>
          </a:p>
        </p:txBody>
      </p:sp>
    </p:spTree>
    <p:extLst>
      <p:ext uri="{BB962C8B-B14F-4D97-AF65-F5344CB8AC3E}">
        <p14:creationId xmlns:p14="http://schemas.microsoft.com/office/powerpoint/2010/main" val="7577435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1_Title &amp; 2 Column Content 20p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dirty="0"/>
          </a:p>
        </p:txBody>
      </p:sp>
      <p:sp>
        <p:nvSpPr>
          <p:cNvPr id="4" name="Text Placeholder 3"/>
          <p:cNvSpPr>
            <a:spLocks noGrp="1"/>
          </p:cNvSpPr>
          <p:nvPr>
            <p:ph type="body" sz="quarter" idx="10"/>
          </p:nvPr>
        </p:nvSpPr>
        <p:spPr>
          <a:xfrm>
            <a:off x="828676" y="1881075"/>
            <a:ext cx="7527924" cy="3643425"/>
          </a:xfrm>
        </p:spPr>
        <p:txBody>
          <a:bodyPr/>
          <a:lstStyle>
            <a:lvl1pPr marL="0" indent="0" rtl="0">
              <a:spcBef>
                <a:spcPts val="900"/>
              </a:spcBef>
              <a:buClr>
                <a:schemeClr val="tx2"/>
              </a:buClr>
              <a:buSzPts val="2000"/>
              <a:buFont typeface="Arial"/>
              <a:buNone/>
              <a:defRPr sz="2000" b="1"/>
            </a:lvl1pPr>
            <a:lvl2pPr marL="625475" indent="-233363" rtl="0">
              <a:buSzPts val="2000"/>
              <a:buFont typeface="Minion Pro"/>
              <a:buChar char="‒"/>
              <a:defRPr sz="2000"/>
            </a:lvl2pPr>
            <a:lvl3pPr marL="912813" indent="-222250" rtl="0">
              <a:buSzPts val="2000"/>
              <a:buFont typeface="Arial"/>
              <a:buChar char="»"/>
              <a:defRPr sz="2000"/>
            </a:lvl3pPr>
            <a:lvl4pPr marL="1128713" indent="-190500">
              <a:defRPr sz="2000"/>
            </a:lvl4pPr>
            <a:lvl5pPr marL="1439863" indent="-185738">
              <a:defRPr sz="2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Rectangle 4"/>
          <p:cNvSpPr/>
          <p:nvPr userDrawn="1"/>
        </p:nvSpPr>
        <p:spPr>
          <a:xfrm>
            <a:off x="0" y="5819775"/>
            <a:ext cx="9144000" cy="1036637"/>
          </a:xfrm>
          <a:prstGeom prst="rect">
            <a:avLst/>
          </a:prstGeom>
          <a:solidFill>
            <a:srgbClr val="005EAE"/>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727075" indent="0" algn="l"/>
            <a:endParaRPr lang="en-GB" sz="1000"/>
          </a:p>
        </p:txBody>
      </p:sp>
      <p:pic>
        <p:nvPicPr>
          <p:cNvPr id="10" name="Picture 9"/>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28675" y="6046348"/>
            <a:ext cx="2060224" cy="550631"/>
          </a:xfrm>
          <a:prstGeom prst="rect">
            <a:avLst/>
          </a:prstGeom>
        </p:spPr>
      </p:pic>
      <p:sp>
        <p:nvSpPr>
          <p:cNvPr id="9" name="Text Placeholder 5"/>
          <p:cNvSpPr>
            <a:spLocks noGrp="1"/>
          </p:cNvSpPr>
          <p:nvPr>
            <p:ph type="body" sz="quarter" idx="11"/>
          </p:nvPr>
        </p:nvSpPr>
        <p:spPr>
          <a:xfrm>
            <a:off x="828675" y="914400"/>
            <a:ext cx="7500938" cy="276225"/>
          </a:xfrm>
        </p:spPr>
        <p:txBody>
          <a:bodyPr/>
          <a:lstStyle>
            <a:lvl1pPr>
              <a:defRPr sz="1400" b="0">
                <a:solidFill>
                  <a:srgbClr val="005EAE"/>
                </a:solidFill>
              </a:defRPr>
            </a:lvl1pPr>
          </a:lstStyle>
          <a:p>
            <a:pPr lvl="0"/>
            <a:r>
              <a:rPr lang="en-US"/>
              <a:t>Click to edit Master text styles</a:t>
            </a:r>
          </a:p>
        </p:txBody>
      </p:sp>
    </p:spTree>
    <p:extLst>
      <p:ext uri="{BB962C8B-B14F-4D97-AF65-F5344CB8AC3E}">
        <p14:creationId xmlns:p14="http://schemas.microsoft.com/office/powerpoint/2010/main" val="27867680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dirty="0"/>
              <a:t>Click to edit Master title style</a:t>
            </a:r>
            <a:endParaRPr lang="en-IE"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IE"/>
          </a:p>
        </p:txBody>
      </p:sp>
      <p:sp>
        <p:nvSpPr>
          <p:cNvPr id="4" name="Slide Number Placeholder 3">
            <a:extLst>
              <a:ext uri="{FF2B5EF4-FFF2-40B4-BE49-F238E27FC236}">
                <a16:creationId xmlns:a16="http://schemas.microsoft.com/office/drawing/2014/main" id="{43892351-1414-B842-AB36-9E85B86594F4}"/>
              </a:ext>
            </a:extLst>
          </p:cNvPr>
          <p:cNvSpPr>
            <a:spLocks noGrp="1" noChangeArrowheads="1"/>
          </p:cNvSpPr>
          <p:nvPr>
            <p:ph type="sldNum" sz="quarter" idx="10"/>
          </p:nvPr>
        </p:nvSpPr>
        <p:spPr/>
        <p:txBody>
          <a:bodyPr/>
          <a:lstStyle>
            <a:lvl1pPr>
              <a:defRPr/>
            </a:lvl1pPr>
          </a:lstStyle>
          <a:p>
            <a:fld id="{B6E654FC-AB50-574B-951A-483125DE59D9}" type="slidenum">
              <a:rPr lang="en-GB" altLang="en-US"/>
              <a:pPr/>
              <a:t>‹#›</a:t>
            </a:fld>
            <a:endParaRPr lang="en-GB" altLang="en-US"/>
          </a:p>
        </p:txBody>
      </p:sp>
    </p:spTree>
    <p:extLst>
      <p:ext uri="{BB962C8B-B14F-4D97-AF65-F5344CB8AC3E}">
        <p14:creationId xmlns:p14="http://schemas.microsoft.com/office/powerpoint/2010/main" val="40063847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E"/>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Slide Number Placeholder 3">
            <a:extLst>
              <a:ext uri="{FF2B5EF4-FFF2-40B4-BE49-F238E27FC236}">
                <a16:creationId xmlns:a16="http://schemas.microsoft.com/office/drawing/2014/main" id="{9E9AC74F-480F-8940-8D6D-AE7BC1B23D5F}"/>
              </a:ext>
            </a:extLst>
          </p:cNvPr>
          <p:cNvSpPr>
            <a:spLocks noGrp="1" noChangeArrowheads="1"/>
          </p:cNvSpPr>
          <p:nvPr>
            <p:ph type="sldNum" sz="quarter" idx="10"/>
          </p:nvPr>
        </p:nvSpPr>
        <p:spPr/>
        <p:txBody>
          <a:bodyPr/>
          <a:lstStyle>
            <a:lvl1pPr>
              <a:defRPr/>
            </a:lvl1pPr>
          </a:lstStyle>
          <a:p>
            <a:fld id="{DD8848E2-B35B-6C46-94D7-F29A57430EB9}" type="slidenum">
              <a:rPr lang="en-GB" altLang="en-US"/>
              <a:pPr/>
              <a:t>‹#›</a:t>
            </a:fld>
            <a:endParaRPr lang="en-GB" altLang="en-US"/>
          </a:p>
        </p:txBody>
      </p:sp>
    </p:spTree>
    <p:extLst>
      <p:ext uri="{BB962C8B-B14F-4D97-AF65-F5344CB8AC3E}">
        <p14:creationId xmlns:p14="http://schemas.microsoft.com/office/powerpoint/2010/main" val="1076654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5.xml"/><Relationship Id="rId13" Type="http://schemas.openxmlformats.org/officeDocument/2006/relationships/slideLayout" Target="../slideLayouts/slideLayout20.xml"/><Relationship Id="rId3" Type="http://schemas.openxmlformats.org/officeDocument/2006/relationships/slideLayout" Target="../slideLayouts/slideLayout10.xml"/><Relationship Id="rId7" Type="http://schemas.openxmlformats.org/officeDocument/2006/relationships/slideLayout" Target="../slideLayouts/slideLayout14.xml"/><Relationship Id="rId12" Type="http://schemas.openxmlformats.org/officeDocument/2006/relationships/slideLayout" Target="../slideLayouts/slideLayout19.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slideLayout" Target="../slideLayouts/slideLayout13.xml"/><Relationship Id="rId11" Type="http://schemas.openxmlformats.org/officeDocument/2006/relationships/slideLayout" Target="../slideLayouts/slideLayout18.xml"/><Relationship Id="rId5" Type="http://schemas.openxmlformats.org/officeDocument/2006/relationships/slideLayout" Target="../slideLayouts/slideLayout12.xml"/><Relationship Id="rId15" Type="http://schemas.openxmlformats.org/officeDocument/2006/relationships/image" Target="../media/image3.png"/><Relationship Id="rId10" Type="http://schemas.openxmlformats.org/officeDocument/2006/relationships/slideLayout" Target="../slideLayouts/slideLayout17.xml"/><Relationship Id="rId4" Type="http://schemas.openxmlformats.org/officeDocument/2006/relationships/slideLayout" Target="../slideLayouts/slideLayout11.xml"/><Relationship Id="rId9" Type="http://schemas.openxmlformats.org/officeDocument/2006/relationships/slideLayout" Target="../slideLayouts/slideLayout16.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8.xml"/><Relationship Id="rId13" Type="http://schemas.openxmlformats.org/officeDocument/2006/relationships/slideLayout" Target="../slideLayouts/slideLayout33.xml"/><Relationship Id="rId3" Type="http://schemas.openxmlformats.org/officeDocument/2006/relationships/slideLayout" Target="../slideLayouts/slideLayout23.xml"/><Relationship Id="rId7" Type="http://schemas.openxmlformats.org/officeDocument/2006/relationships/slideLayout" Target="../slideLayouts/slideLayout27.xml"/><Relationship Id="rId12" Type="http://schemas.openxmlformats.org/officeDocument/2006/relationships/slideLayout" Target="../slideLayouts/slideLayout32.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5" Type="http://schemas.openxmlformats.org/officeDocument/2006/relationships/slideLayout" Target="../slideLayouts/slideLayout25.xml"/><Relationship Id="rId15" Type="http://schemas.openxmlformats.org/officeDocument/2006/relationships/theme" Target="../theme/theme3.xml"/><Relationship Id="rId10" Type="http://schemas.openxmlformats.org/officeDocument/2006/relationships/slideLayout" Target="../slideLayouts/slideLayout30.xml"/><Relationship Id="rId4" Type="http://schemas.openxmlformats.org/officeDocument/2006/relationships/slideLayout" Target="../slideLayouts/slideLayout24.xml"/><Relationship Id="rId9" Type="http://schemas.openxmlformats.org/officeDocument/2006/relationships/slideLayout" Target="../slideLayouts/slideLayout29.xml"/><Relationship Id="rId14" Type="http://schemas.openxmlformats.org/officeDocument/2006/relationships/slideLayout" Target="../slideLayouts/slideLayout3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theme" Target="../theme/theme5.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28674" y="360000"/>
            <a:ext cx="7500939" cy="561600"/>
          </a:xfrm>
          <a:prstGeom prst="rect">
            <a:avLst/>
          </a:prstGeom>
        </p:spPr>
        <p:txBody>
          <a:bodyPr vert="horz" lIns="0" tIns="0" rIns="0" bIns="0" rtlCol="0" anchor="b" anchorCtr="0">
            <a:noAutofit/>
          </a:bodyPr>
          <a:lstStyle/>
          <a:p>
            <a:r>
              <a:rPr lang="en-US"/>
              <a:t>Click to edit Master title style</a:t>
            </a:r>
            <a:endParaRPr lang="en-GB" dirty="0"/>
          </a:p>
        </p:txBody>
      </p:sp>
      <p:sp>
        <p:nvSpPr>
          <p:cNvPr id="3" name="Text Placeholder 2"/>
          <p:cNvSpPr>
            <a:spLocks noGrp="1"/>
          </p:cNvSpPr>
          <p:nvPr>
            <p:ph type="body" idx="1"/>
          </p:nvPr>
        </p:nvSpPr>
        <p:spPr>
          <a:xfrm>
            <a:off x="828675" y="1871551"/>
            <a:ext cx="7500938" cy="4096800"/>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1" name="Rectangle 10"/>
          <p:cNvSpPr/>
          <p:nvPr/>
        </p:nvSpPr>
        <p:spPr>
          <a:xfrm>
            <a:off x="0" y="6498000"/>
            <a:ext cx="9144000" cy="360000"/>
          </a:xfrm>
          <a:prstGeom prst="rect">
            <a:avLst/>
          </a:prstGeom>
          <a:solidFill>
            <a:srgbClr val="005EAE"/>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727075" indent="0" algn="l"/>
            <a:r>
              <a:rPr lang="en-GB" sz="1000" b="1" dirty="0"/>
              <a:t>Trinity College Dublin, </a:t>
            </a:r>
            <a:r>
              <a:rPr lang="en-GB" sz="1000" dirty="0"/>
              <a:t>The University of Dublin</a:t>
            </a:r>
          </a:p>
        </p:txBody>
      </p:sp>
    </p:spTree>
    <p:extLst>
      <p:ext uri="{BB962C8B-B14F-4D97-AF65-F5344CB8AC3E}">
        <p14:creationId xmlns:p14="http://schemas.microsoft.com/office/powerpoint/2010/main" val="1071066575"/>
      </p:ext>
    </p:extLst>
  </p:cSld>
  <p:clrMap bg1="lt1" tx1="dk1" bg2="lt2" tx2="dk2" accent1="accent1" accent2="accent2" accent3="accent3" accent4="accent4" accent5="accent5" accent6="accent6" hlink="hlink" folHlink="folHlink"/>
  <p:sldLayoutIdLst>
    <p:sldLayoutId id="2147483649" r:id="rId1"/>
    <p:sldLayoutId id="2147483656" r:id="rId2"/>
    <p:sldLayoutId id="2147483657" r:id="rId3"/>
    <p:sldLayoutId id="2147483658" r:id="rId4"/>
    <p:sldLayoutId id="2147483659" r:id="rId5"/>
    <p:sldLayoutId id="2147483654" r:id="rId6"/>
    <p:sldLayoutId id="2147483661" r:id="rId7"/>
  </p:sldLayoutIdLst>
  <p:txStyles>
    <p:titleStyle>
      <a:lvl1pPr algn="l" defTabSz="914400" rtl="0" eaLnBrk="1" latinLnBrk="0" hangingPunct="1">
        <a:spcBef>
          <a:spcPct val="0"/>
        </a:spcBef>
        <a:buNone/>
        <a:defRPr sz="3600" b="0" kern="1200">
          <a:solidFill>
            <a:srgbClr val="0E73B9"/>
          </a:solidFill>
          <a:latin typeface="+mj-lt"/>
          <a:ea typeface="+mj-ea"/>
          <a:cs typeface="+mj-cs"/>
        </a:defRPr>
      </a:lvl1pPr>
    </p:titleStyle>
    <p:bodyStyle>
      <a:lvl1pPr marL="0" indent="0" algn="l" defTabSz="914400" rtl="0" eaLnBrk="1" latinLnBrk="0" hangingPunct="1">
        <a:spcBef>
          <a:spcPts val="1417"/>
        </a:spcBef>
        <a:buFont typeface="Arial" pitchFamily="34" charset="0"/>
        <a:buNone/>
        <a:defRPr sz="2000" b="1" kern="1200">
          <a:solidFill>
            <a:schemeClr val="tx1"/>
          </a:solidFill>
          <a:latin typeface="+mn-lt"/>
          <a:ea typeface="+mn-ea"/>
          <a:cs typeface="+mn-cs"/>
        </a:defRPr>
      </a:lvl1pPr>
      <a:lvl2pPr marL="317500" indent="-317500" algn="l" defTabSz="914400" rtl="0" eaLnBrk="1" latinLnBrk="0" hangingPunct="1">
        <a:spcBef>
          <a:spcPts val="1134"/>
        </a:spcBef>
        <a:buClr>
          <a:schemeClr val="tx2"/>
        </a:buClr>
        <a:buFont typeface="Arial" pitchFamily="34" charset="0"/>
        <a:buChar char="–"/>
        <a:defRPr sz="2000" kern="1200">
          <a:solidFill>
            <a:schemeClr val="tx1"/>
          </a:solidFill>
          <a:latin typeface="+mn-lt"/>
          <a:ea typeface="+mn-ea"/>
          <a:cs typeface="+mn-cs"/>
        </a:defRPr>
      </a:lvl2pPr>
      <a:lvl3pPr marL="568325" indent="-222250" algn="l" defTabSz="914400" rtl="0" eaLnBrk="1" latinLnBrk="0" hangingPunct="1">
        <a:spcBef>
          <a:spcPts val="1134"/>
        </a:spcBef>
        <a:buClr>
          <a:schemeClr val="tx2"/>
        </a:buClr>
        <a:buFont typeface="Arial" pitchFamily="34" charset="0"/>
        <a:buChar char="•"/>
        <a:defRPr sz="2000" kern="1200">
          <a:solidFill>
            <a:schemeClr val="tx1"/>
          </a:solidFill>
          <a:latin typeface="+mn-lt"/>
          <a:ea typeface="+mn-ea"/>
          <a:cs typeface="+mn-cs"/>
        </a:defRPr>
      </a:lvl3pPr>
      <a:lvl4pPr marL="784225" indent="-201613" algn="l" defTabSz="914400" rtl="0" eaLnBrk="1" latinLnBrk="0" hangingPunct="1">
        <a:spcBef>
          <a:spcPts val="1134"/>
        </a:spcBef>
        <a:buClr>
          <a:schemeClr val="tx2"/>
        </a:buClr>
        <a:buFont typeface="Minion Pro" pitchFamily="18" charset="0"/>
        <a:buChar char="‒"/>
        <a:defRPr sz="2000" kern="1200">
          <a:solidFill>
            <a:schemeClr val="tx1"/>
          </a:solidFill>
          <a:latin typeface="+mn-lt"/>
          <a:ea typeface="+mn-ea"/>
          <a:cs typeface="+mn-cs"/>
        </a:defRPr>
      </a:lvl4pPr>
      <a:lvl5pPr marL="1000125" indent="-185738" algn="l" defTabSz="914400" rtl="0" eaLnBrk="1" latinLnBrk="0" hangingPunct="1">
        <a:spcBef>
          <a:spcPts val="1134"/>
        </a:spcBef>
        <a:buClr>
          <a:schemeClr val="tx2"/>
        </a:buClr>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15" descr="guy3">
            <a:extLst>
              <a:ext uri="{FF2B5EF4-FFF2-40B4-BE49-F238E27FC236}">
                <a16:creationId xmlns:a16="http://schemas.microsoft.com/office/drawing/2014/main" id="{70EC64AC-28BD-E643-8A91-062C9175B453}"/>
              </a:ext>
            </a:extLst>
          </p:cNvPr>
          <p:cNvPicPr>
            <a:picLocks noChangeAspect="1" noChangeArrowheads="1"/>
          </p:cNvPicPr>
          <p:nvPr userDrawn="1"/>
        </p:nvPicPr>
        <p:blipFill>
          <a:blip r:embed="rId15">
            <a:lum bright="60000" contrast="-70000"/>
            <a:extLst>
              <a:ext uri="{28A0092B-C50C-407E-A947-70E740481C1C}">
                <a14:useLocalDpi xmlns:a14="http://schemas.microsoft.com/office/drawing/2010/main"/>
              </a:ext>
            </a:extLst>
          </a:blip>
          <a:srcRect/>
          <a:stretch>
            <a:fillRect/>
          </a:stretch>
        </p:blipFill>
        <p:spPr bwMode="auto">
          <a:xfrm>
            <a:off x="2124075" y="955675"/>
            <a:ext cx="6400800" cy="590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Rectangle 2">
            <a:extLst>
              <a:ext uri="{FF2B5EF4-FFF2-40B4-BE49-F238E27FC236}">
                <a16:creationId xmlns:a16="http://schemas.microsoft.com/office/drawing/2014/main" id="{86E29261-B742-344B-90F4-37B53992434C}"/>
              </a:ext>
            </a:extLst>
          </p:cNvPr>
          <p:cNvSpPr>
            <a:spLocks noGrp="1" noChangeArrowheads="1"/>
          </p:cNvSpPr>
          <p:nvPr>
            <p:ph type="title"/>
          </p:nvPr>
        </p:nvSpPr>
        <p:spPr bwMode="auto">
          <a:xfrm>
            <a:off x="914400" y="990600"/>
            <a:ext cx="64008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IE" altLang="en-US"/>
              <a:t>Title</a:t>
            </a:r>
            <a:endParaRPr lang="en-GB" altLang="en-US"/>
          </a:p>
        </p:txBody>
      </p:sp>
      <p:sp>
        <p:nvSpPr>
          <p:cNvPr id="1028" name="Rectangle 3">
            <a:extLst>
              <a:ext uri="{FF2B5EF4-FFF2-40B4-BE49-F238E27FC236}">
                <a16:creationId xmlns:a16="http://schemas.microsoft.com/office/drawing/2014/main" id="{327E5AB6-2075-B942-8CAA-067E256ED591}"/>
              </a:ext>
            </a:extLst>
          </p:cNvPr>
          <p:cNvSpPr>
            <a:spLocks noGrp="1" noChangeArrowheads="1"/>
          </p:cNvSpPr>
          <p:nvPr>
            <p:ph type="body" idx="1"/>
          </p:nvPr>
        </p:nvSpPr>
        <p:spPr bwMode="auto">
          <a:xfrm>
            <a:off x="685800" y="1828800"/>
            <a:ext cx="7772400" cy="441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1"/>
            <a:r>
              <a:rPr lang="en-GB" altLang="en-US"/>
              <a:t>Second level</a:t>
            </a:r>
          </a:p>
          <a:p>
            <a:pPr lvl="2"/>
            <a:r>
              <a:rPr lang="en-GB" altLang="en-US"/>
              <a:t>Third level</a:t>
            </a:r>
          </a:p>
          <a:p>
            <a:pPr lvl="3"/>
            <a:r>
              <a:rPr lang="en-GB" altLang="en-US"/>
              <a:t>Fourth level</a:t>
            </a:r>
          </a:p>
          <a:p>
            <a:pPr lvl="4"/>
            <a:r>
              <a:rPr lang="en-GB" altLang="en-US"/>
              <a:t>Fifth level</a:t>
            </a:r>
          </a:p>
        </p:txBody>
      </p:sp>
      <p:sp>
        <p:nvSpPr>
          <p:cNvPr id="1030" name="Rectangle 6">
            <a:extLst>
              <a:ext uri="{FF2B5EF4-FFF2-40B4-BE49-F238E27FC236}">
                <a16:creationId xmlns:a16="http://schemas.microsoft.com/office/drawing/2014/main" id="{469FEEED-5484-F748-BBCD-A0BC7E91DAF0}"/>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1" i="1">
                <a:solidFill>
                  <a:srgbClr val="FF6600"/>
                </a:solidFill>
              </a:defRPr>
            </a:lvl1pPr>
          </a:lstStyle>
          <a:p>
            <a:fld id="{195D15E2-56E7-134A-9901-A4740F795478}" type="slidenum">
              <a:rPr lang="en-GB" altLang="en-US"/>
              <a:pPr/>
              <a:t>‹#›</a:t>
            </a:fld>
            <a:endParaRPr lang="en-GB" altLang="en-US"/>
          </a:p>
        </p:txBody>
      </p:sp>
      <p:sp>
        <p:nvSpPr>
          <p:cNvPr id="1044" name="Text Box 20">
            <a:extLst>
              <a:ext uri="{FF2B5EF4-FFF2-40B4-BE49-F238E27FC236}">
                <a16:creationId xmlns:a16="http://schemas.microsoft.com/office/drawing/2014/main" id="{1EDC0E79-788B-CF40-A119-31C26F015BA2}"/>
              </a:ext>
            </a:extLst>
          </p:cNvPr>
          <p:cNvSpPr txBox="1">
            <a:spLocks noChangeArrowheads="1"/>
          </p:cNvSpPr>
          <p:nvPr userDrawn="1"/>
        </p:nvSpPr>
        <p:spPr bwMode="auto">
          <a:xfrm>
            <a:off x="7527925" y="0"/>
            <a:ext cx="1068388" cy="307975"/>
          </a:xfrm>
          <a:prstGeom prst="rect">
            <a:avLst/>
          </a:prstGeom>
          <a:noFill/>
          <a:ln w="9525">
            <a:noFill/>
            <a:miter lim="800000"/>
            <a:headEnd/>
            <a:tailEnd/>
          </a:ln>
          <a:effectLst/>
        </p:spPr>
        <p:txBody>
          <a:bodyPr wrap="none">
            <a:spAutoFit/>
          </a:bodyPr>
          <a:lstStyle>
            <a:lvl1pPr eaLnBrk="0" hangingPunct="0">
              <a:defRPr sz="2400">
                <a:solidFill>
                  <a:schemeClr val="tx1"/>
                </a:solidFill>
                <a:latin typeface="Arial" charset="0"/>
                <a:ea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en-IE" sz="1400" dirty="0">
                <a:solidFill>
                  <a:srgbClr val="003399"/>
                </a:solidFill>
                <a:latin typeface="Verdana" charset="0"/>
              </a:rPr>
              <a:t>May 2012</a:t>
            </a:r>
            <a:endParaRPr lang="en-US" sz="1400" dirty="0">
              <a:solidFill>
                <a:srgbClr val="003399"/>
              </a:solidFill>
              <a:latin typeface="Verdana" charset="0"/>
            </a:endParaRPr>
          </a:p>
        </p:txBody>
      </p:sp>
    </p:spTree>
    <p:extLst>
      <p:ext uri="{BB962C8B-B14F-4D97-AF65-F5344CB8AC3E}">
        <p14:creationId xmlns:p14="http://schemas.microsoft.com/office/powerpoint/2010/main" val="856381664"/>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74" r:id="rId12"/>
    <p:sldLayoutId id="2147483675" r:id="rId13"/>
  </p:sldLayoutIdLst>
  <p:txStyles>
    <p:titleStyle>
      <a:lvl1pPr algn="ctr" rtl="0" eaLnBrk="0" fontAlgn="base" hangingPunct="0">
        <a:spcBef>
          <a:spcPct val="0"/>
        </a:spcBef>
        <a:spcAft>
          <a:spcPct val="0"/>
        </a:spcAft>
        <a:defRPr sz="3600" b="1">
          <a:solidFill>
            <a:srgbClr val="009999"/>
          </a:solidFill>
          <a:latin typeface="+mj-lt"/>
          <a:ea typeface="ＭＳ Ｐゴシック" charset="0"/>
          <a:cs typeface="ＭＳ Ｐゴシック" charset="0"/>
        </a:defRPr>
      </a:lvl1pPr>
      <a:lvl2pPr algn="ctr" rtl="0" eaLnBrk="0" fontAlgn="base" hangingPunct="0">
        <a:spcBef>
          <a:spcPct val="0"/>
        </a:spcBef>
        <a:spcAft>
          <a:spcPct val="0"/>
        </a:spcAft>
        <a:defRPr sz="3600" b="1">
          <a:solidFill>
            <a:srgbClr val="009999"/>
          </a:solidFill>
          <a:latin typeface="Arial" charset="0"/>
          <a:ea typeface="ＭＳ Ｐゴシック" charset="0"/>
          <a:cs typeface="ＭＳ Ｐゴシック" charset="0"/>
        </a:defRPr>
      </a:lvl2pPr>
      <a:lvl3pPr algn="ctr" rtl="0" eaLnBrk="0" fontAlgn="base" hangingPunct="0">
        <a:spcBef>
          <a:spcPct val="0"/>
        </a:spcBef>
        <a:spcAft>
          <a:spcPct val="0"/>
        </a:spcAft>
        <a:defRPr sz="3600" b="1">
          <a:solidFill>
            <a:srgbClr val="009999"/>
          </a:solidFill>
          <a:latin typeface="Arial" charset="0"/>
          <a:ea typeface="ＭＳ Ｐゴシック" charset="0"/>
          <a:cs typeface="ＭＳ Ｐゴシック" charset="0"/>
        </a:defRPr>
      </a:lvl3pPr>
      <a:lvl4pPr algn="ctr" rtl="0" eaLnBrk="0" fontAlgn="base" hangingPunct="0">
        <a:spcBef>
          <a:spcPct val="0"/>
        </a:spcBef>
        <a:spcAft>
          <a:spcPct val="0"/>
        </a:spcAft>
        <a:defRPr sz="3600" b="1">
          <a:solidFill>
            <a:srgbClr val="009999"/>
          </a:solidFill>
          <a:latin typeface="Arial" charset="0"/>
          <a:ea typeface="ＭＳ Ｐゴシック" charset="0"/>
          <a:cs typeface="ＭＳ Ｐゴシック" charset="0"/>
        </a:defRPr>
      </a:lvl4pPr>
      <a:lvl5pPr algn="ctr" rtl="0" eaLnBrk="0" fontAlgn="base" hangingPunct="0">
        <a:spcBef>
          <a:spcPct val="0"/>
        </a:spcBef>
        <a:spcAft>
          <a:spcPct val="0"/>
        </a:spcAft>
        <a:defRPr sz="3600" b="1">
          <a:solidFill>
            <a:srgbClr val="009999"/>
          </a:solidFill>
          <a:latin typeface="Arial" charset="0"/>
          <a:ea typeface="ＭＳ Ｐゴシック" charset="0"/>
          <a:cs typeface="ＭＳ Ｐゴシック" charset="0"/>
        </a:defRPr>
      </a:lvl5pPr>
      <a:lvl6pPr marL="457200" algn="ctr" rtl="0" fontAlgn="base">
        <a:spcBef>
          <a:spcPct val="0"/>
        </a:spcBef>
        <a:spcAft>
          <a:spcPct val="0"/>
        </a:spcAft>
        <a:defRPr sz="3600" b="1">
          <a:solidFill>
            <a:srgbClr val="DC0000"/>
          </a:solidFill>
          <a:latin typeface="Arial" charset="0"/>
        </a:defRPr>
      </a:lvl6pPr>
      <a:lvl7pPr marL="914400" algn="ctr" rtl="0" fontAlgn="base">
        <a:spcBef>
          <a:spcPct val="0"/>
        </a:spcBef>
        <a:spcAft>
          <a:spcPct val="0"/>
        </a:spcAft>
        <a:defRPr sz="3600" b="1">
          <a:solidFill>
            <a:srgbClr val="DC0000"/>
          </a:solidFill>
          <a:latin typeface="Arial" charset="0"/>
        </a:defRPr>
      </a:lvl7pPr>
      <a:lvl8pPr marL="1371600" algn="ctr" rtl="0" fontAlgn="base">
        <a:spcBef>
          <a:spcPct val="0"/>
        </a:spcBef>
        <a:spcAft>
          <a:spcPct val="0"/>
        </a:spcAft>
        <a:defRPr sz="3600" b="1">
          <a:solidFill>
            <a:srgbClr val="DC0000"/>
          </a:solidFill>
          <a:latin typeface="Arial" charset="0"/>
        </a:defRPr>
      </a:lvl8pPr>
      <a:lvl9pPr marL="1828800" algn="ctr" rtl="0" fontAlgn="base">
        <a:spcBef>
          <a:spcPct val="0"/>
        </a:spcBef>
        <a:spcAft>
          <a:spcPct val="0"/>
        </a:spcAft>
        <a:defRPr sz="3600" b="1">
          <a:solidFill>
            <a:srgbClr val="DC0000"/>
          </a:solidFill>
          <a:latin typeface="Arial" charset="0"/>
        </a:defRPr>
      </a:lvl9pPr>
    </p:titleStyle>
    <p:bodyStyle>
      <a:lvl1pPr marL="342900" indent="-342900" algn="l" rtl="0" eaLnBrk="0" fontAlgn="base" hangingPunct="0">
        <a:spcBef>
          <a:spcPct val="20000"/>
        </a:spcBef>
        <a:spcAft>
          <a:spcPct val="0"/>
        </a:spcAft>
        <a:buClr>
          <a:srgbClr val="33CC33"/>
        </a:buClr>
        <a:buSzPct val="125000"/>
        <a:buChar char="•"/>
        <a:defRPr sz="2800" b="1">
          <a:solidFill>
            <a:srgbClr val="000066"/>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Font typeface="Wingdings" pitchFamily="2" charset="2"/>
        <a:buChar char="§"/>
        <a:defRPr sz="2400" b="1">
          <a:solidFill>
            <a:srgbClr val="0066CC"/>
          </a:solidFill>
          <a:latin typeface="+mn-lt"/>
          <a:ea typeface="ＭＳ Ｐゴシック" charset="0"/>
        </a:defRPr>
      </a:lvl2pPr>
      <a:lvl3pPr marL="1143000" indent="-228600" algn="l" rtl="0" eaLnBrk="0" fontAlgn="base" hangingPunct="0">
        <a:spcBef>
          <a:spcPct val="20000"/>
        </a:spcBef>
        <a:spcAft>
          <a:spcPct val="0"/>
        </a:spcAft>
        <a:buFont typeface="Wingdings" pitchFamily="2" charset="2"/>
        <a:buChar char="Ø"/>
        <a:defRPr sz="2000" b="1">
          <a:solidFill>
            <a:srgbClr val="0099CC"/>
          </a:solidFill>
          <a:latin typeface="+mn-lt"/>
          <a:ea typeface="ＭＳ Ｐゴシック" charset="0"/>
        </a:defRPr>
      </a:lvl3pPr>
      <a:lvl4pPr marL="1600200" indent="-228600" algn="l" rtl="0" eaLnBrk="0" fontAlgn="base" hangingPunct="0">
        <a:spcBef>
          <a:spcPct val="20000"/>
        </a:spcBef>
        <a:spcAft>
          <a:spcPct val="0"/>
        </a:spcAft>
        <a:buChar char="–"/>
        <a:defRPr b="1">
          <a:solidFill>
            <a:schemeClr val="accent1"/>
          </a:solidFill>
          <a:latin typeface="+mn-lt"/>
          <a:ea typeface="ＭＳ Ｐゴシック" charset="0"/>
        </a:defRPr>
      </a:lvl4pPr>
      <a:lvl5pPr marL="2057400" indent="-228600" algn="l" rtl="0" eaLnBrk="0" fontAlgn="base" hangingPunct="0">
        <a:spcBef>
          <a:spcPct val="20000"/>
        </a:spcBef>
        <a:spcAft>
          <a:spcPct val="0"/>
        </a:spcAft>
        <a:buChar char="»"/>
        <a:defRPr sz="1600" b="1">
          <a:solidFill>
            <a:schemeClr val="bg2"/>
          </a:solidFill>
          <a:latin typeface="+mn-lt"/>
          <a:ea typeface="ＭＳ Ｐゴシック" charset="0"/>
        </a:defRPr>
      </a:lvl5pPr>
      <a:lvl6pPr marL="2514600" indent="-228600" algn="l" rtl="0" fontAlgn="base">
        <a:spcBef>
          <a:spcPct val="20000"/>
        </a:spcBef>
        <a:spcAft>
          <a:spcPct val="0"/>
        </a:spcAft>
        <a:buChar char="»"/>
        <a:defRPr sz="1600" b="1">
          <a:solidFill>
            <a:schemeClr val="bg2"/>
          </a:solidFill>
          <a:latin typeface="+mn-lt"/>
        </a:defRPr>
      </a:lvl6pPr>
      <a:lvl7pPr marL="2971800" indent="-228600" algn="l" rtl="0" fontAlgn="base">
        <a:spcBef>
          <a:spcPct val="20000"/>
        </a:spcBef>
        <a:spcAft>
          <a:spcPct val="0"/>
        </a:spcAft>
        <a:buChar char="»"/>
        <a:defRPr sz="1600" b="1">
          <a:solidFill>
            <a:schemeClr val="bg2"/>
          </a:solidFill>
          <a:latin typeface="+mn-lt"/>
        </a:defRPr>
      </a:lvl7pPr>
      <a:lvl8pPr marL="3429000" indent="-228600" algn="l" rtl="0" fontAlgn="base">
        <a:spcBef>
          <a:spcPct val="20000"/>
        </a:spcBef>
        <a:spcAft>
          <a:spcPct val="0"/>
        </a:spcAft>
        <a:buChar char="»"/>
        <a:defRPr sz="1600" b="1">
          <a:solidFill>
            <a:schemeClr val="bg2"/>
          </a:solidFill>
          <a:latin typeface="+mn-lt"/>
        </a:defRPr>
      </a:lvl8pPr>
      <a:lvl9pPr marL="3886200" indent="-228600" algn="l" rtl="0" fontAlgn="base">
        <a:spcBef>
          <a:spcPct val="20000"/>
        </a:spcBef>
        <a:spcAft>
          <a:spcPct val="0"/>
        </a:spcAft>
        <a:buChar char="»"/>
        <a:defRPr sz="1600" b="1">
          <a:solidFill>
            <a:schemeClr val="bg2"/>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alpha val="89000"/>
                <a:lumMod val="12000"/>
                <a:lumOff val="88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ga-IE"/>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F04B5D3-8DE4-D849-859A-24E10C14A866}" type="datetimeFigureOut">
              <a:rPr lang="en-US" smtClean="0">
                <a:solidFill>
                  <a:prstClr val="black">
                    <a:tint val="75000"/>
                  </a:prstClr>
                </a:solidFill>
              </a:rPr>
              <a:pPr/>
              <a:t>5/27/20</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5EE6BE4-CF7E-9943-AC31-9495162A3ED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76882545"/>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 id="2147483688" r:id="rId12"/>
    <p:sldLayoutId id="2147483689" r:id="rId13"/>
    <p:sldLayoutId id="2147483690" r:id="rId14"/>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n-IE"/>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705C608-D6CD-4000-8163-4416DC21E07B}" type="datetime1">
              <a:rPr lang="en-IE" smtClean="0"/>
              <a:t>27/05/2020</a:t>
            </a:fld>
            <a:endParaRPr lang="en-IE"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E"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34E2E1A-F74E-4696-BDBE-96A0324E1B66}" type="slidenum">
              <a:rPr lang="en-IE" smtClean="0"/>
              <a:t>‹#›</a:t>
            </a:fld>
            <a:endParaRPr lang="en-IE" dirty="0"/>
          </a:p>
        </p:txBody>
      </p:sp>
    </p:spTree>
    <p:extLst>
      <p:ext uri="{BB962C8B-B14F-4D97-AF65-F5344CB8AC3E}">
        <p14:creationId xmlns:p14="http://schemas.microsoft.com/office/powerpoint/2010/main" val="1246673640"/>
      </p:ext>
    </p:extLst>
  </p:cSld>
  <p:clrMap bg1="lt1" tx1="dk1" bg2="lt2" tx2="dk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7" r:id="rId6"/>
    <p:sldLayoutId id="2147483698" r:id="rId7"/>
    <p:sldLayoutId id="2147483699" r:id="rId8"/>
    <p:sldLayoutId id="2147483700" r:id="rId9"/>
    <p:sldLayoutId id="2147483701" r:id="rId10"/>
    <p:sldLayoutId id="2147483702" r:id="rId11"/>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IE"/>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EE84AED6-63CB-484F-BAD7-4CD017CEEDEB}" type="datetimeFigureOut">
              <a:rPr lang="en-IE" smtClean="0"/>
              <a:t>27/05/2020</a:t>
            </a:fld>
            <a:endParaRPr lang="en-IE"/>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IE"/>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2031DA98-6995-4AA6-BCBC-77D241821AD0}" type="slidenum">
              <a:rPr lang="en-IE" smtClean="0"/>
              <a:t>‹#›</a:t>
            </a:fld>
            <a:endParaRPr lang="en-IE"/>
          </a:p>
        </p:txBody>
      </p:sp>
    </p:spTree>
    <p:extLst>
      <p:ext uri="{BB962C8B-B14F-4D97-AF65-F5344CB8AC3E}">
        <p14:creationId xmlns:p14="http://schemas.microsoft.com/office/powerpoint/2010/main" val="3805536830"/>
      </p:ext>
    </p:extLst>
  </p:cSld>
  <p:clrMap bg1="lt1" tx1="dk1" bg2="lt2" tx2="dk2" accent1="accent1" accent2="accent2" accent3="accent3" accent4="accent4" accent5="accent5" accent6="accent6" hlink="hlink" folHlink="folHlink"/>
  <p:sldLayoutIdLst>
    <p:sldLayoutId id="2147483704" r:id="rId1"/>
    <p:sldLayoutId id="2147483705" r:id="rId2"/>
    <p:sldLayoutId id="2147483706" r:id="rId3"/>
    <p:sldLayoutId id="2147483707" r:id="rId4"/>
    <p:sldLayoutId id="2147483708" r:id="rId5"/>
    <p:sldLayoutId id="2147483709" r:id="rId6"/>
    <p:sldLayoutId id="2147483710" r:id="rId7"/>
    <p:sldLayoutId id="2147483711" r:id="rId8"/>
    <p:sldLayoutId id="2147483712" r:id="rId9"/>
    <p:sldLayoutId id="2147483713" r:id="rId10"/>
    <p:sldLayoutId id="2147483714"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tiff"/><Relationship Id="rId7" Type="http://schemas.openxmlformats.org/officeDocument/2006/relationships/image" Target="../media/image10.png"/><Relationship Id="rId2" Type="http://schemas.openxmlformats.org/officeDocument/2006/relationships/hyperlink" Target="mailto:niamh.Brennan@tcd.ie" TargetMode="External"/><Relationship Id="rId1" Type="http://schemas.openxmlformats.org/officeDocument/2006/relationships/slideLayout" Target="../slideLayouts/slideLayout1.xml"/><Relationship Id="rId6" Type="http://schemas.openxmlformats.org/officeDocument/2006/relationships/image" Target="../media/image9.tiff"/><Relationship Id="rId5" Type="http://schemas.openxmlformats.org/officeDocument/2006/relationships/image" Target="../media/image8.tiff"/><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6.xml"/></Relationships>
</file>

<file path=ppt/slides/_rels/slide11.xml.rels><?xml version="1.0" encoding="UTF-8" standalone="yes"?>
<Relationships xmlns="http://schemas.openxmlformats.org/package/2006/relationships"><Relationship Id="rId3" Type="http://schemas.openxmlformats.org/officeDocument/2006/relationships/hyperlink" Target="https://eur-lex.europa.eu/legal-content/EN/TXT/PDF/?uri=CELEX:32018H0790&amp;from=EN" TargetMode="External"/><Relationship Id="rId2" Type="http://schemas.openxmlformats.org/officeDocument/2006/relationships/image" Target="../media/image32.png"/><Relationship Id="rId1" Type="http://schemas.openxmlformats.org/officeDocument/2006/relationships/slideLayout" Target="../slideLayouts/slideLayout2.xml"/><Relationship Id="rId5" Type="http://schemas.openxmlformats.org/officeDocument/2006/relationships/image" Target="../media/image34.png"/><Relationship Id="rId4" Type="http://schemas.openxmlformats.org/officeDocument/2006/relationships/image" Target="../media/image33.png"/></Relationships>
</file>

<file path=ppt/slides/_rels/slide12.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xml"/><Relationship Id="rId1" Type="http://schemas.openxmlformats.org/officeDocument/2006/relationships/slideLayout" Target="../slideLayouts/slideLayout36.xml"/></Relationships>
</file>

<file path=ppt/slides/_rels/slide15.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hyperlink" Target="http://norf-ireland.net/wp-content/uploads/2019/07/NORF_Framework_10_July_2019-2.pdf" TargetMode="External"/><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png"/><Relationship Id="rId1" Type="http://schemas.openxmlformats.org/officeDocument/2006/relationships/slideLayout" Target="../slideLayouts/slideLayout14.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8" Type="http://schemas.openxmlformats.org/officeDocument/2006/relationships/hyperlink" Target="https://www.coalition-s.org/" TargetMode="External"/><Relationship Id="rId3" Type="http://schemas.openxmlformats.org/officeDocument/2006/relationships/image" Target="../media/image41.png"/><Relationship Id="rId7" Type="http://schemas.openxmlformats.org/officeDocument/2006/relationships/image" Target="../media/image45.tiff"/><Relationship Id="rId2" Type="http://schemas.openxmlformats.org/officeDocument/2006/relationships/image" Target="../media/image40.png"/><Relationship Id="rId1" Type="http://schemas.openxmlformats.org/officeDocument/2006/relationships/slideLayout" Target="../slideLayouts/slideLayout2.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22.xml.rels><?xml version="1.0" encoding="UTF-8" standalone="yes"?>
<Relationships xmlns="http://schemas.openxmlformats.org/package/2006/relationships"><Relationship Id="rId3" Type="http://schemas.openxmlformats.org/officeDocument/2006/relationships/hyperlink" Target="http://www.amelica.org/wp-content/uploads/2019/04/principles-Amelica-PlanS-eng.png" TargetMode="External"/><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hyperlink" Target="https://info.africarxiv.org/african-principles-for-open-access-in-scholarly-communication/" TargetMode="External"/><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47.xml"/><Relationship Id="rId5" Type="http://schemas.openxmlformats.org/officeDocument/2006/relationships/image" Target="../media/image49.png"/><Relationship Id="rId4" Type="http://schemas.openxmlformats.org/officeDocument/2006/relationships/image" Target="../media/image48.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2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hyperlink" Target="https://openaccess.mpg.de/Berlin-Declaration" TargetMode="Externa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2.xml"/><Relationship Id="rId4" Type="http://schemas.openxmlformats.org/officeDocument/2006/relationships/image" Target="../media/image54.png"/></Relationships>
</file>

<file path=ppt/slides/_rels/slide2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3.xml.rels><?xml version="1.0" encoding="UTF-8" standalone="yes"?>
<Relationships xmlns="http://schemas.openxmlformats.org/package/2006/relationships"><Relationship Id="rId3" Type="http://schemas.openxmlformats.org/officeDocument/2006/relationships/hyperlink" Target="https://dbei.gov.ie/en/Publications/Publication-files/Innovation-2020.pdf" TargetMode="External"/><Relationship Id="rId2" Type="http://schemas.openxmlformats.org/officeDocument/2006/relationships/image" Target="../media/image13.png"/><Relationship Id="rId1" Type="http://schemas.openxmlformats.org/officeDocument/2006/relationships/slideLayout" Target="../slideLayouts/slideLayout14.xml"/></Relationships>
</file>

<file path=ppt/slides/_rels/slide30.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2.xml"/><Relationship Id="rId4" Type="http://schemas.openxmlformats.org/officeDocument/2006/relationships/comments" Target="../comments/comment1.xml"/></Relationships>
</file>

<file path=ppt/slides/_rels/slide32.xml.rels><?xml version="1.0" encoding="UTF-8" standalone="yes"?>
<Relationships xmlns="http://schemas.openxmlformats.org/package/2006/relationships"><Relationship Id="rId3" Type="http://schemas.openxmlformats.org/officeDocument/2006/relationships/image" Target="../media/image61.tiff"/><Relationship Id="rId2" Type="http://schemas.openxmlformats.org/officeDocument/2006/relationships/image" Target="../media/image60.png"/><Relationship Id="rId1" Type="http://schemas.openxmlformats.org/officeDocument/2006/relationships/slideLayout" Target="../slideLayouts/slideLayout2.xml"/><Relationship Id="rId4" Type="http://schemas.openxmlformats.org/officeDocument/2006/relationships/image" Target="../media/image62.png"/></Relationships>
</file>

<file path=ppt/slides/_rels/slide33.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tiff"/><Relationship Id="rId1" Type="http://schemas.openxmlformats.org/officeDocument/2006/relationships/slideLayout" Target="../slideLayouts/slideLayout5.xml"/><Relationship Id="rId5" Type="http://schemas.openxmlformats.org/officeDocument/2006/relationships/image" Target="../media/image9.tiff"/><Relationship Id="rId4" Type="http://schemas.openxmlformats.org/officeDocument/2006/relationships/image" Target="../media/image8.tiff"/></Relationships>
</file>

<file path=ppt/slides/_rels/slide34.xml.rels><?xml version="1.0" encoding="UTF-8" standalone="yes"?>
<Relationships xmlns="http://schemas.openxmlformats.org/package/2006/relationships"><Relationship Id="rId8" Type="http://schemas.openxmlformats.org/officeDocument/2006/relationships/hyperlink" Target="https://commons.wikimedia.org/w/index.php?curid=15736161" TargetMode="External"/><Relationship Id="rId3" Type="http://schemas.openxmlformats.org/officeDocument/2006/relationships/hyperlink" Target="https://upload.wikimedia.org/wikipedia/commons/6/61/Ring_of_Kerry%2C_Ireland%2C_Landscape_Nature_%2817218136290%29.jpg" TargetMode="External"/><Relationship Id="rId7" Type="http://schemas.openxmlformats.org/officeDocument/2006/relationships/hyperlink" Target="https://commons.wikimedia.org/wiki/File:The_Blue_Lily_Diamond.png" TargetMode="External"/><Relationship Id="rId2" Type="http://schemas.openxmlformats.org/officeDocument/2006/relationships/hyperlink" Target="https://creativecommons.org/licenses/by/2.0" TargetMode="External"/><Relationship Id="rId1" Type="http://schemas.openxmlformats.org/officeDocument/2006/relationships/slideLayout" Target="../slideLayouts/slideLayout2.xml"/><Relationship Id="rId6" Type="http://schemas.openxmlformats.org/officeDocument/2006/relationships/hyperlink" Target="https://creativecommons.org/licenses/by-sa/4.0" TargetMode="External"/><Relationship Id="rId5" Type="http://schemas.openxmlformats.org/officeDocument/2006/relationships/hyperlink" Target="https://upload.wikimedia.org/wikipedia/commons/c/ca/Irish_hills_-_panoramio.jpg" TargetMode="External"/><Relationship Id="rId4" Type="http://schemas.openxmlformats.org/officeDocument/2006/relationships/hyperlink" Target="https://creativecommons.org/licenses/by-sa/3.0"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7.png"/><Relationship Id="rId7" Type="http://schemas.openxmlformats.org/officeDocument/2006/relationships/image" Target="../media/image21.png"/><Relationship Id="rId12" Type="http://schemas.openxmlformats.org/officeDocument/2006/relationships/image" Target="../media/image26.png"/><Relationship Id="rId2" Type="http://schemas.openxmlformats.org/officeDocument/2006/relationships/notesSlide" Target="../notesSlides/notesSlide1.xml"/><Relationship Id="rId1" Type="http://schemas.openxmlformats.org/officeDocument/2006/relationships/slideLayout" Target="../slideLayouts/slideLayout22.xml"/><Relationship Id="rId6" Type="http://schemas.openxmlformats.org/officeDocument/2006/relationships/image" Target="../media/image20.png"/><Relationship Id="rId11" Type="http://schemas.openxmlformats.org/officeDocument/2006/relationships/image" Target="../media/image25.png"/><Relationship Id="rId5" Type="http://schemas.openxmlformats.org/officeDocument/2006/relationships/image" Target="../media/image19.png"/><Relationship Id="rId10" Type="http://schemas.openxmlformats.org/officeDocument/2006/relationships/image" Target="../media/image24.png"/><Relationship Id="rId4" Type="http://schemas.openxmlformats.org/officeDocument/2006/relationships/image" Target="../media/image18.png"/><Relationship Id="rId9" Type="http://schemas.openxmlformats.org/officeDocument/2006/relationships/image" Target="../media/image23.png"/></Relationships>
</file>

<file path=ppt/slides/_rels/slide7.xml.rels><?xml version="1.0" encoding="UTF-8" standalone="yes"?>
<Relationships xmlns="http://schemas.openxmlformats.org/package/2006/relationships"><Relationship Id="rId3" Type="http://schemas.openxmlformats.org/officeDocument/2006/relationships/hyperlink" Target="http://rian.ie/" TargetMode="External"/><Relationship Id="rId2" Type="http://schemas.openxmlformats.org/officeDocument/2006/relationships/image" Target="../media/image27.png"/><Relationship Id="rId1" Type="http://schemas.openxmlformats.org/officeDocument/2006/relationships/slideLayout" Target="../slideLayouts/slideLayout22.xml"/><Relationship Id="rId5" Type="http://schemas.openxmlformats.org/officeDocument/2006/relationships/image" Target="../media/image29.png"/><Relationship Id="rId4" Type="http://schemas.openxmlformats.org/officeDocument/2006/relationships/image" Target="../media/image28.png"/></Relationships>
</file>

<file path=ppt/slides/_rels/slide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hyperlink" Target="http://hrbopenresearch.org/" TargetMode="External"/><Relationship Id="rId1" Type="http://schemas.openxmlformats.org/officeDocument/2006/relationships/slideLayout" Target="../slideLayouts/slideLayout22.xml"/></Relationships>
</file>

<file path=ppt/slides/_rels/slide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36.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ctrTitle"/>
          </p:nvPr>
        </p:nvSpPr>
        <p:spPr>
          <a:xfrm>
            <a:off x="376005" y="1936817"/>
            <a:ext cx="6940781" cy="1956215"/>
          </a:xfrm>
        </p:spPr>
        <p:txBody>
          <a:bodyPr/>
          <a:lstStyle/>
          <a:p>
            <a:br>
              <a:rPr lang="en-IE" b="1" dirty="0"/>
            </a:br>
            <a:r>
              <a:rPr lang="en-IE" b="1" dirty="0">
                <a:solidFill>
                  <a:srgbClr val="009051"/>
                </a:solidFill>
              </a:rPr>
              <a:t>Ireland’s experience with its National Open Science Strategy and Plan S:  the story so far</a:t>
            </a:r>
            <a:br>
              <a:rPr lang="en-IE" dirty="0"/>
            </a:br>
            <a:br>
              <a:rPr lang="en-IE" sz="1600" dirty="0"/>
            </a:br>
            <a:r>
              <a:rPr lang="en-IE" sz="2000" dirty="0" err="1">
                <a:solidFill>
                  <a:srgbClr val="009051"/>
                </a:solidFill>
              </a:rPr>
              <a:t>OpenAIRE</a:t>
            </a:r>
            <a:r>
              <a:rPr lang="en-IE" sz="2000" dirty="0">
                <a:solidFill>
                  <a:srgbClr val="009051"/>
                </a:solidFill>
              </a:rPr>
              <a:t> / EIFL Webinar</a:t>
            </a:r>
            <a:endParaRPr lang="en-GB" sz="2000" dirty="0">
              <a:solidFill>
                <a:srgbClr val="009051"/>
              </a:solidFill>
            </a:endParaRPr>
          </a:p>
        </p:txBody>
      </p:sp>
      <p:sp>
        <p:nvSpPr>
          <p:cNvPr id="6" name="Text Placeholder 5"/>
          <p:cNvSpPr>
            <a:spLocks noGrp="1"/>
          </p:cNvSpPr>
          <p:nvPr>
            <p:ph type="body" sz="quarter" idx="10"/>
          </p:nvPr>
        </p:nvSpPr>
        <p:spPr>
          <a:xfrm>
            <a:off x="391234" y="4339179"/>
            <a:ext cx="7203366" cy="979374"/>
          </a:xfrm>
        </p:spPr>
        <p:txBody>
          <a:bodyPr/>
          <a:lstStyle/>
          <a:p>
            <a:r>
              <a:rPr lang="en-GB" sz="2000" dirty="0">
                <a:solidFill>
                  <a:srgbClr val="009051"/>
                </a:solidFill>
              </a:rPr>
              <a:t>Niamh Brennan</a:t>
            </a:r>
          </a:p>
          <a:p>
            <a:pPr lvl="1"/>
            <a:r>
              <a:rPr lang="en-GB" dirty="0">
                <a:solidFill>
                  <a:srgbClr val="009051"/>
                </a:solidFill>
              </a:rPr>
              <a:t>Programme Manager, </a:t>
            </a:r>
          </a:p>
          <a:p>
            <a:pPr lvl="1"/>
            <a:r>
              <a:rPr lang="en-GB" dirty="0">
                <a:solidFill>
                  <a:srgbClr val="009051"/>
                </a:solidFill>
              </a:rPr>
              <a:t>Research Informatics, Trinity College Dublin / </a:t>
            </a:r>
            <a:r>
              <a:rPr lang="en-GB" dirty="0" err="1">
                <a:solidFill>
                  <a:srgbClr val="009051"/>
                </a:solidFill>
              </a:rPr>
              <a:t>OpenAIRE</a:t>
            </a:r>
            <a:r>
              <a:rPr lang="en-GB" dirty="0">
                <a:solidFill>
                  <a:srgbClr val="009051"/>
                </a:solidFill>
              </a:rPr>
              <a:t> Advance Ireland NOAD</a:t>
            </a:r>
          </a:p>
          <a:p>
            <a:pPr lvl="1"/>
            <a:r>
              <a:rPr lang="en-GB" dirty="0">
                <a:solidFill>
                  <a:srgbClr val="009051"/>
                </a:solidFill>
              </a:rPr>
              <a:t>Chair: NORF OA Publications WG 2017-2019</a:t>
            </a:r>
          </a:p>
          <a:p>
            <a:pPr lvl="2"/>
            <a:r>
              <a:rPr lang="en-GB" dirty="0">
                <a:solidFill>
                  <a:srgbClr val="009051"/>
                </a:solidFill>
              </a:rPr>
              <a:t>Email: </a:t>
            </a:r>
            <a:r>
              <a:rPr lang="en-GB" dirty="0">
                <a:solidFill>
                  <a:srgbClr val="009051"/>
                </a:solidFill>
                <a:hlinkClick r:id="rId2">
                  <a:extLst>
                    <a:ext uri="{A12FA001-AC4F-418D-AE19-62706E023703}">
                      <ahyp:hlinkClr xmlns:ahyp="http://schemas.microsoft.com/office/drawing/2018/hyperlinkcolor" val="tx"/>
                    </a:ext>
                  </a:extLst>
                </a:hlinkClick>
              </a:rPr>
              <a:t>niamh.brennan@tcd.ie</a:t>
            </a:r>
            <a:endParaRPr lang="en-GB" dirty="0">
              <a:solidFill>
                <a:srgbClr val="009051"/>
              </a:solidFill>
            </a:endParaRPr>
          </a:p>
          <a:p>
            <a:pPr lvl="2"/>
            <a:endParaRPr lang="en-GB" dirty="0"/>
          </a:p>
        </p:txBody>
      </p:sp>
      <p:pic>
        <p:nvPicPr>
          <p:cNvPr id="3" name="Picture 2">
            <a:extLst>
              <a:ext uri="{FF2B5EF4-FFF2-40B4-BE49-F238E27FC236}">
                <a16:creationId xmlns:a16="http://schemas.microsoft.com/office/drawing/2014/main" id="{CD6FCD34-F268-9648-97E7-CB3BC71C85A8}"/>
              </a:ext>
            </a:extLst>
          </p:cNvPr>
          <p:cNvPicPr>
            <a:picLocks noChangeAspect="1"/>
          </p:cNvPicPr>
          <p:nvPr/>
        </p:nvPicPr>
        <p:blipFill>
          <a:blip r:embed="rId3"/>
          <a:stretch>
            <a:fillRect/>
          </a:stretch>
        </p:blipFill>
        <p:spPr>
          <a:xfrm>
            <a:off x="158984" y="223725"/>
            <a:ext cx="2597794" cy="1056436"/>
          </a:xfrm>
          <a:prstGeom prst="rect">
            <a:avLst/>
          </a:prstGeom>
        </p:spPr>
      </p:pic>
      <p:pic>
        <p:nvPicPr>
          <p:cNvPr id="4" name="Picture 3">
            <a:extLst>
              <a:ext uri="{FF2B5EF4-FFF2-40B4-BE49-F238E27FC236}">
                <a16:creationId xmlns:a16="http://schemas.microsoft.com/office/drawing/2014/main" id="{0712657F-71B6-1A44-9576-ABCD54F4FD1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870962" y="333669"/>
            <a:ext cx="1593458" cy="1056436"/>
          </a:xfrm>
          <a:prstGeom prst="rect">
            <a:avLst/>
          </a:prstGeom>
        </p:spPr>
      </p:pic>
      <p:pic>
        <p:nvPicPr>
          <p:cNvPr id="5" name="Picture 4">
            <a:extLst>
              <a:ext uri="{FF2B5EF4-FFF2-40B4-BE49-F238E27FC236}">
                <a16:creationId xmlns:a16="http://schemas.microsoft.com/office/drawing/2014/main" id="{5A3EE9F4-D6A4-D84E-BA24-A104393B4FEC}"/>
              </a:ext>
            </a:extLst>
          </p:cNvPr>
          <p:cNvPicPr>
            <a:picLocks noChangeAspect="1"/>
          </p:cNvPicPr>
          <p:nvPr/>
        </p:nvPicPr>
        <p:blipFill>
          <a:blip r:embed="rId5"/>
          <a:stretch>
            <a:fillRect/>
          </a:stretch>
        </p:blipFill>
        <p:spPr>
          <a:xfrm>
            <a:off x="7316786" y="223725"/>
            <a:ext cx="1720964" cy="1143122"/>
          </a:xfrm>
          <a:prstGeom prst="rect">
            <a:avLst/>
          </a:prstGeom>
        </p:spPr>
      </p:pic>
      <p:pic>
        <p:nvPicPr>
          <p:cNvPr id="7" name="Picture 6">
            <a:extLst>
              <a:ext uri="{FF2B5EF4-FFF2-40B4-BE49-F238E27FC236}">
                <a16:creationId xmlns:a16="http://schemas.microsoft.com/office/drawing/2014/main" id="{24D3AF36-CC89-6D42-ACCF-61F737517415}"/>
              </a:ext>
            </a:extLst>
          </p:cNvPr>
          <p:cNvPicPr>
            <a:picLocks noChangeAspect="1"/>
          </p:cNvPicPr>
          <p:nvPr/>
        </p:nvPicPr>
        <p:blipFill>
          <a:blip r:embed="rId6"/>
          <a:stretch>
            <a:fillRect/>
          </a:stretch>
        </p:blipFill>
        <p:spPr>
          <a:xfrm>
            <a:off x="5700605" y="5563484"/>
            <a:ext cx="2994603" cy="829491"/>
          </a:xfrm>
          <a:prstGeom prst="rect">
            <a:avLst/>
          </a:prstGeom>
        </p:spPr>
      </p:pic>
      <p:sp>
        <p:nvSpPr>
          <p:cNvPr id="8" name="TextBox 7">
            <a:extLst>
              <a:ext uri="{FF2B5EF4-FFF2-40B4-BE49-F238E27FC236}">
                <a16:creationId xmlns:a16="http://schemas.microsoft.com/office/drawing/2014/main" id="{23BFC1B1-07AE-6B4D-9EA0-8EE573452CA9}"/>
              </a:ext>
            </a:extLst>
          </p:cNvPr>
          <p:cNvSpPr txBox="1"/>
          <p:nvPr/>
        </p:nvSpPr>
        <p:spPr>
          <a:xfrm>
            <a:off x="2982591" y="3574807"/>
            <a:ext cx="1589409" cy="369332"/>
          </a:xfrm>
          <a:prstGeom prst="rect">
            <a:avLst/>
          </a:prstGeom>
          <a:noFill/>
        </p:spPr>
        <p:txBody>
          <a:bodyPr wrap="none" rtlCol="0">
            <a:spAutoFit/>
          </a:bodyPr>
          <a:lstStyle/>
          <a:p>
            <a:r>
              <a:rPr lang="en-US" dirty="0">
                <a:solidFill>
                  <a:srgbClr val="009051"/>
                </a:solidFill>
              </a:rPr>
              <a:t>May 27</a:t>
            </a:r>
            <a:r>
              <a:rPr lang="en-US" baseline="30000" dirty="0">
                <a:solidFill>
                  <a:srgbClr val="009051"/>
                </a:solidFill>
              </a:rPr>
              <a:t>th</a:t>
            </a:r>
            <a:r>
              <a:rPr lang="en-US" dirty="0">
                <a:solidFill>
                  <a:srgbClr val="009051"/>
                </a:solidFill>
              </a:rPr>
              <a:t>, 2020</a:t>
            </a:r>
          </a:p>
        </p:txBody>
      </p:sp>
      <p:pic>
        <p:nvPicPr>
          <p:cNvPr id="1026" name="Picture 2" descr="Webinar banner">
            <a:extLst>
              <a:ext uri="{FF2B5EF4-FFF2-40B4-BE49-F238E27FC236}">
                <a16:creationId xmlns:a16="http://schemas.microsoft.com/office/drawing/2014/main" id="{90C6D06B-8440-FC41-B27C-94057AF2A1CE}"/>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4475178" y="363787"/>
            <a:ext cx="2822951" cy="7763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7279205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2"/>
          <p:cNvSpPr txBox="1">
            <a:spLocks/>
          </p:cNvSpPr>
          <p:nvPr/>
        </p:nvSpPr>
        <p:spPr>
          <a:xfrm>
            <a:off x="0" y="5001140"/>
            <a:ext cx="9166096" cy="1632829"/>
          </a:xfrm>
          <a:prstGeom prst="rect">
            <a:avLst/>
          </a:prstGeom>
          <a:solidFill>
            <a:schemeClr val="accent3">
              <a:lumMod val="20000"/>
              <a:lumOff val="80000"/>
            </a:schemeClr>
          </a:solidFill>
        </p:spPr>
        <p:txBody>
          <a:bodyPr vert="horz" lIns="91440" tIns="45720" rIns="91440" bIns="45720" rtlCol="0">
            <a:normAutofit fontScale="25000" lnSpcReduction="2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endParaRPr kumimoji="0" lang="en-IE" sz="72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ctr"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n-IE" sz="7400" b="0" i="1" u="none" strike="noStrike" kern="1200" cap="none" spc="0" normalizeH="0" baseline="0" noProof="0" dirty="0">
                <a:ln>
                  <a:noFill/>
                </a:ln>
                <a:solidFill>
                  <a:prstClr val="black"/>
                </a:solidFill>
                <a:effectLst/>
                <a:uLnTx/>
                <a:uFillTx/>
                <a:latin typeface="Calibri"/>
                <a:ea typeface="+mn-ea"/>
                <a:cs typeface="+mn-cs"/>
              </a:rPr>
              <a:t>“to develop a common understanding and awareness of national requirements, to make best use of existing capacity, to avoid duplication of efforts and inconsistences, and to advise on timely and efficient implementation in Ireland of EU policy developments “.</a:t>
            </a:r>
          </a:p>
          <a:p>
            <a:pPr marL="0" marR="0" lvl="0" indent="0" algn="ctr"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endParaRPr kumimoji="0" lang="en-IE" sz="36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ctr"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n-IE" sz="7400" b="0" i="0" u="none" strike="noStrike" kern="1200" cap="none" spc="0" normalizeH="0" baseline="0" noProof="0" dirty="0">
                <a:ln>
                  <a:noFill/>
                </a:ln>
                <a:solidFill>
                  <a:prstClr val="black"/>
                </a:solidFill>
                <a:effectLst/>
                <a:uLnTx/>
                <a:uFillTx/>
                <a:latin typeface="Calibri"/>
                <a:ea typeface="+mn-ea"/>
                <a:cs typeface="+mn-cs"/>
              </a:rPr>
              <a:t>“working in synergy with other relevant EU and national discussions”.</a:t>
            </a:r>
          </a:p>
        </p:txBody>
      </p:sp>
      <p:sp>
        <p:nvSpPr>
          <p:cNvPr id="2" name="Title 1"/>
          <p:cNvSpPr>
            <a:spLocks noGrp="1"/>
          </p:cNvSpPr>
          <p:nvPr>
            <p:ph type="title"/>
          </p:nvPr>
        </p:nvSpPr>
        <p:spPr>
          <a:xfrm>
            <a:off x="395536" y="0"/>
            <a:ext cx="8568952" cy="764704"/>
          </a:xfrm>
        </p:spPr>
        <p:txBody>
          <a:bodyPr>
            <a:normAutofit/>
          </a:bodyPr>
          <a:lstStyle/>
          <a:p>
            <a:r>
              <a:rPr lang="en-IE" sz="2800" b="1" dirty="0">
                <a:solidFill>
                  <a:schemeClr val="accent3">
                    <a:lumMod val="50000"/>
                  </a:schemeClr>
                </a:solidFill>
              </a:rPr>
              <a:t>National Open Research Forum 2017 –</a:t>
            </a:r>
          </a:p>
        </p:txBody>
      </p:sp>
      <p:sp>
        <p:nvSpPr>
          <p:cNvPr id="4" name="Title 3"/>
          <p:cNvSpPr txBox="1">
            <a:spLocks/>
          </p:cNvSpPr>
          <p:nvPr/>
        </p:nvSpPr>
        <p:spPr>
          <a:xfrm>
            <a:off x="-22096" y="6453336"/>
            <a:ext cx="9166096" cy="404664"/>
          </a:xfrm>
          <a:prstGeom prst="rect">
            <a:avLst/>
          </a:prstGeom>
          <a:solidFill>
            <a:schemeClr val="bg1">
              <a:lumMod val="85000"/>
            </a:schemeClr>
          </a:solidFill>
          <a:ln>
            <a:solidFill>
              <a:schemeClr val="bg1"/>
            </a:solidFill>
          </a:ln>
        </p:spPr>
        <p:txBody>
          <a:bodyPr vert="horz" lIns="91440" tIns="45720" rIns="91440" bIns="45720" rtlCol="0" anchor="ctr">
            <a:normAutofit fontScale="525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IE" sz="4400" b="1" i="0" u="none" strike="noStrike" kern="1200" cap="none" spc="0" normalizeH="0" baseline="0" noProof="0" dirty="0">
                <a:ln>
                  <a:noFill/>
                </a:ln>
                <a:solidFill>
                  <a:srgbClr val="EEECE1"/>
                </a:solidFill>
                <a:effectLst/>
                <a:uLnTx/>
                <a:uFillTx/>
                <a:latin typeface="Calibri"/>
                <a:ea typeface="+mj-ea"/>
                <a:cs typeface="+mj-cs"/>
              </a:rPr>
              <a:t>xxx</a:t>
            </a:r>
          </a:p>
        </p:txBody>
      </p:sp>
      <p:sp>
        <p:nvSpPr>
          <p:cNvPr id="6" name="Content Placeholder 4"/>
          <p:cNvSpPr>
            <a:spLocks noGrp="1"/>
          </p:cNvSpPr>
          <p:nvPr/>
        </p:nvSpPr>
        <p:spPr>
          <a:xfrm>
            <a:off x="755576" y="1700808"/>
            <a:ext cx="4464496" cy="4500000"/>
          </a:xfrm>
          <a:prstGeom prst="rect">
            <a:avLst/>
          </a:prstGeom>
        </p:spPr>
        <p:txBody>
          <a:bodyPr vert="horz" lIns="91440" tIns="45720" rIns="91440" bIns="45720" rtlCol="0">
            <a:noAutofit/>
          </a:bodyPr>
          <a:lstStyle>
            <a:lvl1pPr marL="457200" indent="-457200" algn="l" defTabSz="914400" rtl="0" eaLnBrk="1" latinLnBrk="0" hangingPunct="1">
              <a:spcBef>
                <a:spcPts val="600"/>
              </a:spcBef>
              <a:spcAft>
                <a:spcPts val="600"/>
              </a:spcAft>
              <a:buClr>
                <a:schemeClr val="accent4"/>
              </a:buClr>
              <a:buFont typeface="+mj-lt"/>
              <a:buAutoNum type="arabicPeriod"/>
              <a:defRPr sz="2000" kern="1200">
                <a:solidFill>
                  <a:schemeClr val="tx2"/>
                </a:solidFill>
                <a:latin typeface="+mn-lt"/>
                <a:ea typeface="+mn-ea"/>
                <a:cs typeface="+mn-cs"/>
              </a:defRPr>
            </a:lvl1pPr>
            <a:lvl2pPr marL="817563" indent="-457200" algn="l" defTabSz="914400" rtl="0" eaLnBrk="1" latinLnBrk="0" hangingPunct="1">
              <a:spcBef>
                <a:spcPts val="600"/>
              </a:spcBef>
              <a:spcAft>
                <a:spcPts val="600"/>
              </a:spcAft>
              <a:buClr>
                <a:schemeClr val="accent4"/>
              </a:buClr>
              <a:buFont typeface="+mj-lt"/>
              <a:buAutoNum type="arabicPeriod"/>
              <a:defRPr sz="2000" kern="1200">
                <a:solidFill>
                  <a:schemeClr val="tx2"/>
                </a:solidFill>
                <a:latin typeface="+mn-lt"/>
                <a:ea typeface="+mn-ea"/>
                <a:cs typeface="+mn-cs"/>
              </a:defRPr>
            </a:lvl2pPr>
            <a:lvl3pPr marL="1176338" indent="-457200" algn="l" defTabSz="914400" rtl="0" eaLnBrk="1" latinLnBrk="0" hangingPunct="1">
              <a:spcBef>
                <a:spcPts val="600"/>
              </a:spcBef>
              <a:spcAft>
                <a:spcPts val="600"/>
              </a:spcAft>
              <a:buClr>
                <a:schemeClr val="accent4"/>
              </a:buClr>
              <a:buFont typeface="+mj-lt"/>
              <a:buAutoNum type="arabicPeriod"/>
              <a:defRPr sz="2000" kern="1200">
                <a:solidFill>
                  <a:schemeClr val="tx2"/>
                </a:solidFill>
                <a:latin typeface="+mn-lt"/>
                <a:ea typeface="+mn-ea"/>
                <a:cs typeface="+mn-cs"/>
              </a:defRPr>
            </a:lvl3pPr>
            <a:lvl4pPr marL="1535113" indent="-457200" algn="l" defTabSz="914400" rtl="0" eaLnBrk="1" latinLnBrk="0" hangingPunct="1">
              <a:spcBef>
                <a:spcPts val="600"/>
              </a:spcBef>
              <a:spcAft>
                <a:spcPts val="600"/>
              </a:spcAft>
              <a:buClr>
                <a:schemeClr val="accent4"/>
              </a:buClr>
              <a:buFont typeface="+mj-lt"/>
              <a:buAutoNum type="arabicPeriod"/>
              <a:defRPr sz="2000" kern="1200">
                <a:solidFill>
                  <a:schemeClr val="tx2"/>
                </a:solidFill>
                <a:latin typeface="+mn-lt"/>
                <a:ea typeface="+mn-ea"/>
                <a:cs typeface="+mn-cs"/>
              </a:defRPr>
            </a:lvl4pPr>
            <a:lvl5pPr marL="1893888" indent="-457200" algn="l" defTabSz="914400" rtl="0" eaLnBrk="1" latinLnBrk="0" hangingPunct="1">
              <a:spcBef>
                <a:spcPts val="600"/>
              </a:spcBef>
              <a:spcAft>
                <a:spcPts val="600"/>
              </a:spcAft>
              <a:buClr>
                <a:schemeClr val="accent4"/>
              </a:buClr>
              <a:buFont typeface="+mj-lt"/>
              <a:buAutoNum type="arabicPeriod"/>
              <a:defRPr sz="2000" kern="1200">
                <a:solidFill>
                  <a:schemeClr val="tx2"/>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57200" marR="0" lvl="0" indent="-457200" algn="l" defTabSz="914400" rtl="0" eaLnBrk="1" fontAlgn="auto" latinLnBrk="0" hangingPunct="1">
              <a:lnSpc>
                <a:spcPct val="100000"/>
              </a:lnSpc>
              <a:spcBef>
                <a:spcPts val="600"/>
              </a:spcBef>
              <a:spcAft>
                <a:spcPts val="600"/>
              </a:spcAft>
              <a:buClr>
                <a:srgbClr val="8064A2"/>
              </a:buClr>
              <a:buSzTx/>
              <a:buFont typeface="+mj-lt"/>
              <a:buAutoNum type="arabicPeriod"/>
              <a:tabLst/>
              <a:defRPr/>
            </a:pPr>
            <a:endParaRPr kumimoji="0" lang="en-IE" sz="1800" b="0" i="0" u="none" strike="noStrike" kern="1200" cap="none" spc="0" normalizeH="0" baseline="0" noProof="0" dirty="0">
              <a:ln>
                <a:noFill/>
              </a:ln>
              <a:solidFill>
                <a:srgbClr val="1F497D"/>
              </a:solidFill>
              <a:effectLst/>
              <a:uLnTx/>
              <a:uFillTx/>
              <a:latin typeface="Calibri"/>
              <a:ea typeface="+mn-ea"/>
              <a:cs typeface="+mn-cs"/>
            </a:endParaRPr>
          </a:p>
        </p:txBody>
      </p:sp>
      <p:sp>
        <p:nvSpPr>
          <p:cNvPr id="8" name="TextBox 7">
            <a:extLst>
              <a:ext uri="{FF2B5EF4-FFF2-40B4-BE49-F238E27FC236}">
                <a16:creationId xmlns:a16="http://schemas.microsoft.com/office/drawing/2014/main" id="{0DE66371-D469-9C45-A9FC-8F9E38117C57}"/>
              </a:ext>
            </a:extLst>
          </p:cNvPr>
          <p:cNvSpPr txBox="1"/>
          <p:nvPr/>
        </p:nvSpPr>
        <p:spPr>
          <a:xfrm>
            <a:off x="3603575" y="6482701"/>
            <a:ext cx="5156412" cy="338554"/>
          </a:xfrm>
          <a:prstGeom prst="rect">
            <a:avLst/>
          </a:prstGeom>
          <a:noFill/>
        </p:spPr>
        <p:txBody>
          <a:bodyPr wrap="none" rtlCol="0">
            <a:spAutoFit/>
          </a:bodyPr>
          <a:lstStyle/>
          <a:p>
            <a:r>
              <a:rPr lang="en-US" sz="1600" i="1" dirty="0"/>
              <a:t>Adapted from slide: Dr Patricia Clarke, HRB &amp; NORF Co-chair</a:t>
            </a:r>
          </a:p>
        </p:txBody>
      </p:sp>
      <p:graphicFrame>
        <p:nvGraphicFramePr>
          <p:cNvPr id="9" name="Table 8">
            <a:extLst>
              <a:ext uri="{FF2B5EF4-FFF2-40B4-BE49-F238E27FC236}">
                <a16:creationId xmlns:a16="http://schemas.microsoft.com/office/drawing/2014/main" id="{A71CA93E-BCD6-614C-9AF9-639442BC8992}"/>
              </a:ext>
            </a:extLst>
          </p:cNvPr>
          <p:cNvGraphicFramePr>
            <a:graphicFrameLocks noGrp="1"/>
          </p:cNvGraphicFramePr>
          <p:nvPr>
            <p:extLst>
              <p:ext uri="{D42A27DB-BD31-4B8C-83A1-F6EECF244321}">
                <p14:modId xmlns:p14="http://schemas.microsoft.com/office/powerpoint/2010/main" val="1396874975"/>
              </p:ext>
            </p:extLst>
          </p:nvPr>
        </p:nvGraphicFramePr>
        <p:xfrm>
          <a:off x="938844" y="674444"/>
          <a:ext cx="7506804" cy="4315340"/>
        </p:xfrm>
        <a:graphic>
          <a:graphicData uri="http://schemas.openxmlformats.org/drawingml/2006/table">
            <a:tbl>
              <a:tblPr firstRow="1" bandRow="1">
                <a:tableStyleId>{EB344D84-9AFB-497E-A393-DC336BA19D2E}</a:tableStyleId>
              </a:tblPr>
              <a:tblGrid>
                <a:gridCol w="1512863">
                  <a:extLst>
                    <a:ext uri="{9D8B030D-6E8A-4147-A177-3AD203B41FA5}">
                      <a16:colId xmlns:a16="http://schemas.microsoft.com/office/drawing/2014/main" val="2960309976"/>
                    </a:ext>
                  </a:extLst>
                </a:gridCol>
                <a:gridCol w="5993941">
                  <a:extLst>
                    <a:ext uri="{9D8B030D-6E8A-4147-A177-3AD203B41FA5}">
                      <a16:colId xmlns:a16="http://schemas.microsoft.com/office/drawing/2014/main" val="1939143372"/>
                    </a:ext>
                  </a:extLst>
                </a:gridCol>
              </a:tblGrid>
              <a:tr h="1104780">
                <a:tc>
                  <a:txBody>
                    <a:bodyPr/>
                    <a:lstStyle/>
                    <a:p>
                      <a:r>
                        <a:rPr lang="en-US" dirty="0"/>
                        <a:t>Remit:</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To update Ireland’s 2012 National Open Access Principles Statement and bring it into line with European Commission policies.</a:t>
                      </a:r>
                    </a:p>
                  </a:txBody>
                  <a:tcPr/>
                </a:tc>
                <a:extLst>
                  <a:ext uri="{0D108BD9-81ED-4DB2-BD59-A6C34878D82A}">
                    <a16:rowId xmlns:a16="http://schemas.microsoft.com/office/drawing/2014/main" val="3366126772"/>
                  </a:ext>
                </a:extLst>
              </a:tr>
              <a:tr h="370840">
                <a:tc>
                  <a:txBody>
                    <a:bodyPr/>
                    <a:lstStyle/>
                    <a:p>
                      <a:r>
                        <a:rPr lang="en-US" dirty="0"/>
                        <a:t>Time period</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2017-2019</a:t>
                      </a:r>
                    </a:p>
                  </a:txBody>
                  <a:tcPr/>
                </a:tc>
                <a:extLst>
                  <a:ext uri="{0D108BD9-81ED-4DB2-BD59-A6C34878D82A}">
                    <a16:rowId xmlns:a16="http://schemas.microsoft.com/office/drawing/2014/main" val="1182683164"/>
                  </a:ext>
                </a:extLst>
              </a:tr>
              <a:tr h="370840">
                <a:tc>
                  <a:txBody>
                    <a:bodyPr/>
                    <a:lstStyle/>
                    <a:p>
                      <a:r>
                        <a:rPr lang="en-US" dirty="0"/>
                        <a:t>Chairs:</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HEA and HRB with secretariat from Department Business, Enterprise and Innovation.</a:t>
                      </a:r>
                    </a:p>
                  </a:txBody>
                  <a:tcPr/>
                </a:tc>
                <a:extLst>
                  <a:ext uri="{0D108BD9-81ED-4DB2-BD59-A6C34878D82A}">
                    <a16:rowId xmlns:a16="http://schemas.microsoft.com/office/drawing/2014/main" val="198582573"/>
                  </a:ext>
                </a:extLst>
              </a:tr>
              <a:tr h="370840">
                <a:tc>
                  <a:txBody>
                    <a:bodyPr/>
                    <a:lstStyle/>
                    <a:p>
                      <a:r>
                        <a:rPr lang="en-US" dirty="0"/>
                        <a:t>Reporting to:</a:t>
                      </a:r>
                    </a:p>
                  </a:txBody>
                  <a:tcPr/>
                </a:tc>
                <a:tc>
                  <a:txBody>
                    <a:bodyPr/>
                    <a:lstStyle/>
                    <a:p>
                      <a:r>
                        <a:rPr lang="en-US" dirty="0"/>
                        <a:t>Innovation 2020 Committee</a:t>
                      </a:r>
                    </a:p>
                  </a:txBody>
                  <a:tcPr/>
                </a:tc>
                <a:extLst>
                  <a:ext uri="{0D108BD9-81ED-4DB2-BD59-A6C34878D82A}">
                    <a16:rowId xmlns:a16="http://schemas.microsoft.com/office/drawing/2014/main" val="2608550112"/>
                  </a:ext>
                </a:extLst>
              </a:tr>
              <a:tr h="370840">
                <a:tc>
                  <a:txBody>
                    <a:bodyPr/>
                    <a:lstStyle/>
                    <a:p>
                      <a:r>
                        <a:rPr lang="en-US" dirty="0"/>
                        <a:t>Main Working Groups:</a:t>
                      </a:r>
                    </a:p>
                  </a:txBody>
                  <a:tcPr/>
                </a:tc>
                <a:tc>
                  <a:txBody>
                    <a:bodyPr/>
                    <a:lstStyle/>
                    <a:p>
                      <a:r>
                        <a:rPr lang="en-US" dirty="0"/>
                        <a:t>Publications, FAIR Data, Infrastructure.</a:t>
                      </a:r>
                    </a:p>
                  </a:txBody>
                  <a:tcPr/>
                </a:tc>
                <a:extLst>
                  <a:ext uri="{0D108BD9-81ED-4DB2-BD59-A6C34878D82A}">
                    <a16:rowId xmlns:a16="http://schemas.microsoft.com/office/drawing/2014/main" val="1064059208"/>
                  </a:ext>
                </a:extLst>
              </a:tr>
              <a:tr h="370840">
                <a:tc>
                  <a:txBody>
                    <a:bodyPr/>
                    <a:lstStyle/>
                    <a:p>
                      <a:r>
                        <a:rPr lang="en-US" dirty="0"/>
                        <a:t>Membership:</a:t>
                      </a:r>
                    </a:p>
                  </a:txBody>
                  <a:tcPr/>
                </a:tc>
                <a:tc>
                  <a:txBody>
                    <a:bodyPr/>
                    <a:lstStyle/>
                    <a:p>
                      <a:r>
                        <a:rPr lang="en-US" dirty="0"/>
                        <a:t>All research funding agencies (SFI, HRB, IRC, etc.); members of previous national OA committee; representatives of IUA, IUA Librarian’s Group; government departments; </a:t>
                      </a:r>
                      <a:r>
                        <a:rPr lang="en-US" dirty="0" err="1"/>
                        <a:t>Teagasc</a:t>
                      </a:r>
                      <a:r>
                        <a:rPr lang="en-US" dirty="0"/>
                        <a:t>, Marine Institute, HSE, etc.</a:t>
                      </a:r>
                    </a:p>
                  </a:txBody>
                  <a:tcPr/>
                </a:tc>
                <a:extLst>
                  <a:ext uri="{0D108BD9-81ED-4DB2-BD59-A6C34878D82A}">
                    <a16:rowId xmlns:a16="http://schemas.microsoft.com/office/drawing/2014/main" val="1795420674"/>
                  </a:ext>
                </a:extLst>
              </a:tr>
            </a:tbl>
          </a:graphicData>
        </a:graphic>
      </p:graphicFrame>
    </p:spTree>
    <p:extLst>
      <p:ext uri="{BB962C8B-B14F-4D97-AF65-F5344CB8AC3E}">
        <p14:creationId xmlns:p14="http://schemas.microsoft.com/office/powerpoint/2010/main" val="214620973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A5EA430-67BE-3D4D-988A-E442BCC9081D}"/>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67377"/>
            <a:ext cx="5004213" cy="6858000"/>
          </a:xfrm>
          <a:prstGeom prst="rect">
            <a:avLst/>
          </a:prstGeom>
          <a:ln>
            <a:solidFill>
              <a:schemeClr val="tx2"/>
            </a:solidFill>
          </a:ln>
        </p:spPr>
      </p:pic>
      <p:sp>
        <p:nvSpPr>
          <p:cNvPr id="6" name="TextBox 5">
            <a:extLst>
              <a:ext uri="{FF2B5EF4-FFF2-40B4-BE49-F238E27FC236}">
                <a16:creationId xmlns:a16="http://schemas.microsoft.com/office/drawing/2014/main" id="{6627FC67-AE33-774E-9F63-AC80026F7B32}"/>
              </a:ext>
            </a:extLst>
          </p:cNvPr>
          <p:cNvSpPr txBox="1"/>
          <p:nvPr/>
        </p:nvSpPr>
        <p:spPr>
          <a:xfrm>
            <a:off x="5241300" y="5317680"/>
            <a:ext cx="3599849" cy="923330"/>
          </a:xfrm>
          <a:prstGeom prst="rect">
            <a:avLst/>
          </a:prstGeom>
          <a:noFill/>
        </p:spPr>
        <p:txBody>
          <a:bodyPr wrap="square" rtlCol="0">
            <a:spAutoFit/>
          </a:bodyPr>
          <a:lstStyle/>
          <a:p>
            <a:r>
              <a:rPr lang="en-IE" dirty="0">
                <a:hlinkClick r:id="rId3"/>
              </a:rPr>
              <a:t>https://eur-lex.europa.eu/legal-content/EN/TXT/PDF/?uri=CELEX:32018H0790&amp;from=EN</a:t>
            </a:r>
            <a:endParaRPr lang="en-US" dirty="0"/>
          </a:p>
        </p:txBody>
      </p:sp>
      <p:pic>
        <p:nvPicPr>
          <p:cNvPr id="7" name="Picture 6">
            <a:extLst>
              <a:ext uri="{FF2B5EF4-FFF2-40B4-BE49-F238E27FC236}">
                <a16:creationId xmlns:a16="http://schemas.microsoft.com/office/drawing/2014/main" id="{AB207D4E-7602-0B44-BF32-9A60F5E5A702}"/>
              </a:ext>
            </a:extLst>
          </p:cNvPr>
          <p:cNvPicPr>
            <a:picLocks noChangeAspect="1"/>
          </p:cNvPicPr>
          <p:nvPr/>
        </p:nvPicPr>
        <p:blipFill>
          <a:blip r:embed="rId4"/>
          <a:stretch>
            <a:fillRect/>
          </a:stretch>
        </p:blipFill>
        <p:spPr>
          <a:xfrm rot="21383386">
            <a:off x="353317" y="2763989"/>
            <a:ext cx="8437366" cy="1868772"/>
          </a:xfrm>
          <a:prstGeom prst="rect">
            <a:avLst/>
          </a:prstGeom>
          <a:ln>
            <a:noFill/>
          </a:ln>
          <a:effectLst>
            <a:outerShdw blurRad="292100" dist="139700" dir="2700000" algn="tl" rotWithShape="0">
              <a:srgbClr val="333333">
                <a:alpha val="65000"/>
              </a:srgbClr>
            </a:outerShdw>
          </a:effectLst>
        </p:spPr>
      </p:pic>
      <p:sp>
        <p:nvSpPr>
          <p:cNvPr id="2" name="TextBox 1">
            <a:extLst>
              <a:ext uri="{FF2B5EF4-FFF2-40B4-BE49-F238E27FC236}">
                <a16:creationId xmlns:a16="http://schemas.microsoft.com/office/drawing/2014/main" id="{83572C09-6D16-384A-9D95-2AAD4FAF8491}"/>
              </a:ext>
            </a:extLst>
          </p:cNvPr>
          <p:cNvSpPr txBox="1"/>
          <p:nvPr/>
        </p:nvSpPr>
        <p:spPr>
          <a:xfrm>
            <a:off x="5281019" y="1248073"/>
            <a:ext cx="3560130" cy="830997"/>
          </a:xfrm>
          <a:prstGeom prst="rect">
            <a:avLst/>
          </a:prstGeom>
          <a:solidFill>
            <a:srgbClr val="007742"/>
          </a:solidFill>
        </p:spPr>
        <p:txBody>
          <a:bodyPr wrap="square" rtlCol="0">
            <a:spAutoFit/>
          </a:bodyPr>
          <a:lstStyle/>
          <a:p>
            <a:r>
              <a:rPr lang="en-US" sz="2400" dirty="0">
                <a:solidFill>
                  <a:schemeClr val="bg1">
                    <a:lumMod val="95000"/>
                  </a:schemeClr>
                </a:solidFill>
              </a:rPr>
              <a:t>Key document and point of reference: April 2018 </a:t>
            </a:r>
          </a:p>
        </p:txBody>
      </p:sp>
      <p:pic>
        <p:nvPicPr>
          <p:cNvPr id="8" name="Picture 7">
            <a:extLst>
              <a:ext uri="{FF2B5EF4-FFF2-40B4-BE49-F238E27FC236}">
                <a16:creationId xmlns:a16="http://schemas.microsoft.com/office/drawing/2014/main" id="{FE46AC8F-5980-224D-A5B5-6A8799062EFD}"/>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171851" y="0"/>
            <a:ext cx="1555160" cy="1031045"/>
          </a:xfrm>
          <a:prstGeom prst="rect">
            <a:avLst/>
          </a:prstGeom>
        </p:spPr>
      </p:pic>
    </p:spTree>
    <p:extLst>
      <p:ext uri="{BB962C8B-B14F-4D97-AF65-F5344CB8AC3E}">
        <p14:creationId xmlns:p14="http://schemas.microsoft.com/office/powerpoint/2010/main" val="39615425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A98012-978B-BC41-9B85-3BFB0D5486B5}"/>
              </a:ext>
            </a:extLst>
          </p:cNvPr>
          <p:cNvSpPr>
            <a:spLocks noGrp="1"/>
          </p:cNvSpPr>
          <p:nvPr>
            <p:ph type="title"/>
          </p:nvPr>
        </p:nvSpPr>
        <p:spPr>
          <a:xfrm>
            <a:off x="129427" y="63080"/>
            <a:ext cx="7500939" cy="561600"/>
          </a:xfrm>
        </p:spPr>
        <p:txBody>
          <a:bodyPr/>
          <a:lstStyle/>
          <a:p>
            <a:r>
              <a:rPr lang="en-US" dirty="0">
                <a:solidFill>
                  <a:srgbClr val="FF9300"/>
                </a:solidFill>
              </a:rPr>
              <a:t>Plan S</a:t>
            </a:r>
          </a:p>
        </p:txBody>
      </p:sp>
      <p:sp>
        <p:nvSpPr>
          <p:cNvPr id="3" name="Text Placeholder 2">
            <a:extLst>
              <a:ext uri="{FF2B5EF4-FFF2-40B4-BE49-F238E27FC236}">
                <a16:creationId xmlns:a16="http://schemas.microsoft.com/office/drawing/2014/main" id="{AB146C89-FFA2-0F43-B3E1-7E51FB653F0F}"/>
              </a:ext>
            </a:extLst>
          </p:cNvPr>
          <p:cNvSpPr>
            <a:spLocks noGrp="1"/>
          </p:cNvSpPr>
          <p:nvPr>
            <p:ph type="body" sz="quarter" idx="10"/>
          </p:nvPr>
        </p:nvSpPr>
        <p:spPr>
          <a:xfrm>
            <a:off x="381000" y="3460663"/>
            <a:ext cx="8217553" cy="3399809"/>
          </a:xfrm>
          <a:solidFill>
            <a:srgbClr val="FFD579"/>
          </a:solidFill>
          <a:ln>
            <a:solidFill>
              <a:srgbClr val="011893"/>
            </a:solidFill>
          </a:ln>
        </p:spPr>
        <p:txBody>
          <a:bodyPr/>
          <a:lstStyle/>
          <a:p>
            <a:r>
              <a:rPr lang="en-IE" b="0" dirty="0"/>
              <a:t>“As a partner in </a:t>
            </a:r>
            <a:r>
              <a:rPr lang="en-IE" b="0" dirty="0" err="1"/>
              <a:t>cOAlition</a:t>
            </a:r>
            <a:r>
              <a:rPr lang="en-IE" b="0" dirty="0"/>
              <a:t> S we will seek to ensure that by 2020 scientific publications that result from research funded by Science Foundation Ireland grants must be published in compliant Open Access Journals or on compliant Open Access Platforms. </a:t>
            </a:r>
          </a:p>
          <a:p>
            <a:r>
              <a:rPr lang="en-IE" b="0" dirty="0"/>
              <a:t>Science Foundation Ireland will now work towards ensuring that its grant conditions and policies are updated to reflect this change and in due course, review our assessment criteria for individual researchers with reference to the principles laid down in Plan S, which was agreed at the European Science Open Forum (ESOF) in Toulouse in July 2018” </a:t>
            </a:r>
          </a:p>
          <a:p>
            <a:pPr marL="3200400" lvl="7" indent="0">
              <a:buNone/>
            </a:pPr>
            <a:r>
              <a:rPr lang="en-IE" b="0" dirty="0"/>
              <a:t>– Dr Mark Ferguson, SFI Director</a:t>
            </a:r>
            <a:endParaRPr lang="en-US" dirty="0"/>
          </a:p>
        </p:txBody>
      </p:sp>
      <p:pic>
        <p:nvPicPr>
          <p:cNvPr id="5" name="Picture 4">
            <a:extLst>
              <a:ext uri="{FF2B5EF4-FFF2-40B4-BE49-F238E27FC236}">
                <a16:creationId xmlns:a16="http://schemas.microsoft.com/office/drawing/2014/main" id="{E6E140D4-8FB1-C343-8CC1-D3356CD42E2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86409" y="638174"/>
            <a:ext cx="8412144" cy="2806523"/>
          </a:xfrm>
          <a:prstGeom prst="rect">
            <a:avLst/>
          </a:prstGeom>
        </p:spPr>
      </p:pic>
      <p:sp>
        <p:nvSpPr>
          <p:cNvPr id="6" name="TextBox 5">
            <a:extLst>
              <a:ext uri="{FF2B5EF4-FFF2-40B4-BE49-F238E27FC236}">
                <a16:creationId xmlns:a16="http://schemas.microsoft.com/office/drawing/2014/main" id="{79B58EC7-0A1F-314E-9189-AC6CD95B904F}"/>
              </a:ext>
            </a:extLst>
          </p:cNvPr>
          <p:cNvSpPr txBox="1"/>
          <p:nvPr/>
        </p:nvSpPr>
        <p:spPr>
          <a:xfrm>
            <a:off x="5913912" y="63080"/>
            <a:ext cx="2946832" cy="584775"/>
          </a:xfrm>
          <a:prstGeom prst="rect">
            <a:avLst/>
          </a:prstGeom>
          <a:solidFill>
            <a:srgbClr val="FF9300"/>
          </a:solidFill>
        </p:spPr>
        <p:txBody>
          <a:bodyPr wrap="none" rtlCol="0">
            <a:spAutoFit/>
          </a:bodyPr>
          <a:lstStyle/>
          <a:p>
            <a:r>
              <a:rPr lang="en-US" sz="3200" dirty="0">
                <a:solidFill>
                  <a:schemeClr val="bg1"/>
                </a:solidFill>
              </a:rPr>
              <a:t>September 2018</a:t>
            </a:r>
          </a:p>
        </p:txBody>
      </p:sp>
    </p:spTree>
    <p:extLst>
      <p:ext uri="{BB962C8B-B14F-4D97-AF65-F5344CB8AC3E}">
        <p14:creationId xmlns:p14="http://schemas.microsoft.com/office/powerpoint/2010/main" val="387304968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74ABFE-5E9F-E94F-A670-09DFD2A716B6}"/>
              </a:ext>
            </a:extLst>
          </p:cNvPr>
          <p:cNvSpPr>
            <a:spLocks noGrp="1"/>
          </p:cNvSpPr>
          <p:nvPr>
            <p:ph type="title"/>
          </p:nvPr>
        </p:nvSpPr>
        <p:spPr>
          <a:xfrm>
            <a:off x="285008" y="-21574"/>
            <a:ext cx="9144000" cy="561600"/>
          </a:xfrm>
        </p:spPr>
        <p:txBody>
          <a:bodyPr/>
          <a:lstStyle/>
          <a:p>
            <a:r>
              <a:rPr lang="en-US" sz="3200" b="1" dirty="0"/>
              <a:t>Mapping National OA Policy to Plan S (1</a:t>
            </a:r>
            <a:r>
              <a:rPr lang="en-US" sz="3200" b="1" baseline="30000" dirty="0"/>
              <a:t>st</a:t>
            </a:r>
            <a:r>
              <a:rPr lang="en-US" sz="3200" b="1" dirty="0"/>
              <a:t> iteration)</a:t>
            </a:r>
          </a:p>
        </p:txBody>
      </p:sp>
      <p:sp>
        <p:nvSpPr>
          <p:cNvPr id="3" name="Text Placeholder 2">
            <a:extLst>
              <a:ext uri="{FF2B5EF4-FFF2-40B4-BE49-F238E27FC236}">
                <a16:creationId xmlns:a16="http://schemas.microsoft.com/office/drawing/2014/main" id="{3A22C979-6011-8E43-9D3C-C28C318C34BB}"/>
              </a:ext>
            </a:extLst>
          </p:cNvPr>
          <p:cNvSpPr>
            <a:spLocks noGrp="1"/>
          </p:cNvSpPr>
          <p:nvPr>
            <p:ph type="body" sz="quarter" idx="10"/>
          </p:nvPr>
        </p:nvSpPr>
        <p:spPr/>
        <p:txBody>
          <a:bodyPr/>
          <a:lstStyle/>
          <a:p>
            <a:endParaRPr lang="en-US"/>
          </a:p>
        </p:txBody>
      </p:sp>
      <p:sp>
        <p:nvSpPr>
          <p:cNvPr id="4" name="Text Placeholder 3">
            <a:extLst>
              <a:ext uri="{FF2B5EF4-FFF2-40B4-BE49-F238E27FC236}">
                <a16:creationId xmlns:a16="http://schemas.microsoft.com/office/drawing/2014/main" id="{1F6A26FB-827E-F142-85D1-F162A392FA57}"/>
              </a:ext>
            </a:extLst>
          </p:cNvPr>
          <p:cNvSpPr>
            <a:spLocks noGrp="1"/>
          </p:cNvSpPr>
          <p:nvPr>
            <p:ph type="body" sz="quarter" idx="11"/>
          </p:nvPr>
        </p:nvSpPr>
        <p:spPr/>
        <p:txBody>
          <a:bodyPr/>
          <a:lstStyle/>
          <a:p>
            <a:endParaRPr lang="en-US"/>
          </a:p>
        </p:txBody>
      </p:sp>
      <p:pic>
        <p:nvPicPr>
          <p:cNvPr id="5" name="Picture 4">
            <a:extLst>
              <a:ext uri="{FF2B5EF4-FFF2-40B4-BE49-F238E27FC236}">
                <a16:creationId xmlns:a16="http://schemas.microsoft.com/office/drawing/2014/main" id="{CFA08400-CF8E-1F4E-B06D-AE58918433A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753841"/>
            <a:ext cx="9144000" cy="5870810"/>
          </a:xfrm>
          <a:prstGeom prst="rect">
            <a:avLst/>
          </a:prstGeom>
        </p:spPr>
      </p:pic>
      <p:sp>
        <p:nvSpPr>
          <p:cNvPr id="6" name="TextBox 5">
            <a:extLst>
              <a:ext uri="{FF2B5EF4-FFF2-40B4-BE49-F238E27FC236}">
                <a16:creationId xmlns:a16="http://schemas.microsoft.com/office/drawing/2014/main" id="{6736B25B-F5FB-CE4E-AC7A-72164FD3976F}"/>
              </a:ext>
            </a:extLst>
          </p:cNvPr>
          <p:cNvSpPr txBox="1"/>
          <p:nvPr/>
        </p:nvSpPr>
        <p:spPr>
          <a:xfrm>
            <a:off x="3946577" y="1390668"/>
            <a:ext cx="5122811" cy="923330"/>
          </a:xfrm>
          <a:prstGeom prst="rect">
            <a:avLst/>
          </a:prstGeom>
          <a:solidFill>
            <a:srgbClr val="FF9300"/>
          </a:solidFill>
          <a:ln>
            <a:solidFill>
              <a:srgbClr val="011893"/>
            </a:solidFill>
          </a:ln>
        </p:spPr>
        <p:txBody>
          <a:bodyPr wrap="square" rtlCol="0">
            <a:spAutoFit/>
          </a:bodyPr>
          <a:lstStyle/>
          <a:p>
            <a:r>
              <a:rPr lang="en-US" b="1" dirty="0">
                <a:solidFill>
                  <a:schemeClr val="bg1"/>
                </a:solidFill>
              </a:rPr>
              <a:t>Elimination of Embargos</a:t>
            </a:r>
            <a:br>
              <a:rPr lang="en-US" b="1" dirty="0">
                <a:solidFill>
                  <a:schemeClr val="bg1"/>
                </a:solidFill>
              </a:rPr>
            </a:br>
            <a:r>
              <a:rPr lang="en-US" b="1" dirty="0">
                <a:solidFill>
                  <a:schemeClr val="bg1"/>
                </a:solidFill>
              </a:rPr>
              <a:t>(impact on choice of publisher &amp; choice of OA route)</a:t>
            </a:r>
          </a:p>
        </p:txBody>
      </p:sp>
      <p:sp>
        <p:nvSpPr>
          <p:cNvPr id="7" name="TextBox 6">
            <a:extLst>
              <a:ext uri="{FF2B5EF4-FFF2-40B4-BE49-F238E27FC236}">
                <a16:creationId xmlns:a16="http://schemas.microsoft.com/office/drawing/2014/main" id="{7ECCF279-118F-B049-B548-EA2331042CCC}"/>
              </a:ext>
            </a:extLst>
          </p:cNvPr>
          <p:cNvSpPr txBox="1"/>
          <p:nvPr/>
        </p:nvSpPr>
        <p:spPr>
          <a:xfrm>
            <a:off x="3946577" y="2727894"/>
            <a:ext cx="2929841" cy="369332"/>
          </a:xfrm>
          <a:prstGeom prst="rect">
            <a:avLst/>
          </a:prstGeom>
          <a:solidFill>
            <a:srgbClr val="FF9300"/>
          </a:solidFill>
          <a:ln>
            <a:solidFill>
              <a:srgbClr val="011893"/>
            </a:solidFill>
          </a:ln>
        </p:spPr>
        <p:txBody>
          <a:bodyPr wrap="none" rtlCol="0">
            <a:spAutoFit/>
          </a:bodyPr>
          <a:lstStyle/>
          <a:p>
            <a:r>
              <a:rPr lang="en-US" b="1" dirty="0">
                <a:solidFill>
                  <a:schemeClr val="bg1"/>
                </a:solidFill>
              </a:rPr>
              <a:t>Restricted Choice of </a:t>
            </a:r>
            <a:r>
              <a:rPr lang="en-US" b="1" dirty="0" err="1">
                <a:solidFill>
                  <a:schemeClr val="bg1"/>
                </a:solidFill>
              </a:rPr>
              <a:t>Licences</a:t>
            </a:r>
            <a:endParaRPr lang="en-US" b="1" dirty="0">
              <a:solidFill>
                <a:schemeClr val="bg1"/>
              </a:solidFill>
            </a:endParaRPr>
          </a:p>
        </p:txBody>
      </p:sp>
      <p:sp>
        <p:nvSpPr>
          <p:cNvPr id="8" name="TextBox 7">
            <a:extLst>
              <a:ext uri="{FF2B5EF4-FFF2-40B4-BE49-F238E27FC236}">
                <a16:creationId xmlns:a16="http://schemas.microsoft.com/office/drawing/2014/main" id="{5B8061DD-0FDA-A94D-ACFB-C75097FF79C5}"/>
              </a:ext>
            </a:extLst>
          </p:cNvPr>
          <p:cNvSpPr txBox="1"/>
          <p:nvPr/>
        </p:nvSpPr>
        <p:spPr>
          <a:xfrm>
            <a:off x="3884197" y="3572159"/>
            <a:ext cx="4852610" cy="646331"/>
          </a:xfrm>
          <a:prstGeom prst="rect">
            <a:avLst/>
          </a:prstGeom>
          <a:solidFill>
            <a:srgbClr val="FF9300"/>
          </a:solidFill>
          <a:ln>
            <a:solidFill>
              <a:srgbClr val="011893"/>
            </a:solidFill>
          </a:ln>
        </p:spPr>
        <p:txBody>
          <a:bodyPr wrap="none" rtlCol="0">
            <a:spAutoFit/>
          </a:bodyPr>
          <a:lstStyle/>
          <a:p>
            <a:r>
              <a:rPr lang="en-US" b="1" dirty="0">
                <a:solidFill>
                  <a:schemeClr val="bg1"/>
                </a:solidFill>
              </a:rPr>
              <a:t>Perceived emphasis (in the 1</a:t>
            </a:r>
            <a:r>
              <a:rPr lang="en-US" b="1" baseline="30000" dirty="0">
                <a:solidFill>
                  <a:schemeClr val="bg1"/>
                </a:solidFill>
              </a:rPr>
              <a:t>st</a:t>
            </a:r>
            <a:r>
              <a:rPr lang="en-US" b="1" dirty="0">
                <a:solidFill>
                  <a:schemeClr val="bg1"/>
                </a:solidFill>
              </a:rPr>
              <a:t> iteration of Plan S)</a:t>
            </a:r>
          </a:p>
          <a:p>
            <a:r>
              <a:rPr lang="en-US" b="1" dirty="0">
                <a:solidFill>
                  <a:schemeClr val="bg1"/>
                </a:solidFill>
              </a:rPr>
              <a:t>on Publisher Fee-based Models </a:t>
            </a:r>
          </a:p>
        </p:txBody>
      </p:sp>
      <p:sp>
        <p:nvSpPr>
          <p:cNvPr id="10" name="TextBox 9">
            <a:extLst>
              <a:ext uri="{FF2B5EF4-FFF2-40B4-BE49-F238E27FC236}">
                <a16:creationId xmlns:a16="http://schemas.microsoft.com/office/drawing/2014/main" id="{583C64C7-F610-B946-A889-BFE3CD20736A}"/>
              </a:ext>
            </a:extLst>
          </p:cNvPr>
          <p:cNvSpPr txBox="1"/>
          <p:nvPr/>
        </p:nvSpPr>
        <p:spPr>
          <a:xfrm>
            <a:off x="3946577" y="753841"/>
            <a:ext cx="4634474" cy="369332"/>
          </a:xfrm>
          <a:prstGeom prst="rect">
            <a:avLst/>
          </a:prstGeom>
          <a:solidFill>
            <a:srgbClr val="FF9300"/>
          </a:solidFill>
          <a:ln>
            <a:solidFill>
              <a:srgbClr val="011893"/>
            </a:solidFill>
          </a:ln>
        </p:spPr>
        <p:txBody>
          <a:bodyPr wrap="none" rtlCol="0">
            <a:spAutoFit/>
          </a:bodyPr>
          <a:lstStyle/>
          <a:p>
            <a:r>
              <a:rPr lang="en-US" b="1" dirty="0">
                <a:solidFill>
                  <a:schemeClr val="bg1"/>
                </a:solidFill>
              </a:rPr>
              <a:t>Restricted Choice of Compliant-only Publishers</a:t>
            </a:r>
          </a:p>
        </p:txBody>
      </p:sp>
      <p:sp>
        <p:nvSpPr>
          <p:cNvPr id="9" name="TextBox 8">
            <a:extLst>
              <a:ext uri="{FF2B5EF4-FFF2-40B4-BE49-F238E27FC236}">
                <a16:creationId xmlns:a16="http://schemas.microsoft.com/office/drawing/2014/main" id="{B23A86F1-E588-D646-90D6-C05B566694B1}"/>
              </a:ext>
            </a:extLst>
          </p:cNvPr>
          <p:cNvSpPr txBox="1"/>
          <p:nvPr/>
        </p:nvSpPr>
        <p:spPr>
          <a:xfrm>
            <a:off x="232886" y="6122983"/>
            <a:ext cx="8763000" cy="646331"/>
          </a:xfrm>
          <a:prstGeom prst="rect">
            <a:avLst/>
          </a:prstGeom>
          <a:solidFill>
            <a:srgbClr val="92D050">
              <a:alpha val="37000"/>
            </a:srgbClr>
          </a:solidFill>
        </p:spPr>
        <p:txBody>
          <a:bodyPr wrap="square" rtlCol="0">
            <a:spAutoFit/>
          </a:bodyPr>
          <a:lstStyle/>
          <a:p>
            <a:r>
              <a:rPr lang="en-US" dirty="0"/>
              <a:t>In the initial Plan S mapping, in order to gain unanimous endorsement of Irish national funders, NORF removed its allowance of embargos and changed its </a:t>
            </a:r>
            <a:r>
              <a:rPr lang="en-US" dirty="0" err="1"/>
              <a:t>licence</a:t>
            </a:r>
            <a:r>
              <a:rPr lang="en-US" dirty="0"/>
              <a:t> requirements  …</a:t>
            </a:r>
          </a:p>
        </p:txBody>
      </p:sp>
    </p:spTree>
    <p:extLst>
      <p:ext uri="{BB962C8B-B14F-4D97-AF65-F5344CB8AC3E}">
        <p14:creationId xmlns:p14="http://schemas.microsoft.com/office/powerpoint/2010/main" val="25684870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10" grpId="0" animBg="1"/>
      <p:bldP spid="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170040" y="2135138"/>
            <a:ext cx="4691754" cy="3139321"/>
          </a:xfrm>
          <a:prstGeom prst="rect">
            <a:avLst/>
          </a:prstGeom>
        </p:spPr>
        <p:txBody>
          <a:bodyPr wrap="square">
            <a:spAutoFit/>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IE" sz="2200" b="0" i="0" u="none" strike="noStrike" kern="1200" cap="none" spc="0" normalizeH="0" baseline="0" noProof="0" dirty="0">
                <a:ln>
                  <a:noFill/>
                </a:ln>
                <a:solidFill>
                  <a:prstClr val="black"/>
                </a:solidFill>
                <a:effectLst/>
                <a:uLnTx/>
                <a:uFillTx/>
                <a:latin typeface="Calibri"/>
                <a:ea typeface="+mn-ea"/>
                <a:cs typeface="+mn-cs"/>
              </a:rPr>
              <a:t>Clarity on alignment across National Statement and Plan-S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IE" sz="2200" b="0" i="0" u="none" strike="noStrike" kern="1200" cap="none" spc="0" normalizeH="0" baseline="0" noProof="0" dirty="0">
                <a:ln>
                  <a:noFill/>
                </a:ln>
                <a:solidFill>
                  <a:prstClr val="black"/>
                </a:solidFill>
                <a:effectLst/>
                <a:uLnTx/>
                <a:uFillTx/>
                <a:latin typeface="Calibri"/>
                <a:ea typeface="+mn-ea"/>
                <a:cs typeface="+mn-cs"/>
              </a:rPr>
              <a:t>Better understanding of opportunities and concerns with Plan-S guidance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200" b="0" i="0" u="none" strike="noStrike" kern="1200" cap="none" spc="0" normalizeH="0" baseline="0" noProof="0" dirty="0">
                <a:ln>
                  <a:noFill/>
                </a:ln>
                <a:solidFill>
                  <a:prstClr val="black"/>
                </a:solidFill>
                <a:effectLst/>
                <a:uLnTx/>
                <a:uFillTx/>
                <a:latin typeface="Calibri"/>
                <a:ea typeface="+mn-ea"/>
                <a:cs typeface="+mn-cs"/>
              </a:rPr>
              <a:t>National consistency across all Irish research disciplines and funding streams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200" b="0" i="0" u="none" strike="noStrike" kern="1200" cap="none" spc="0" normalizeH="0" baseline="0" noProof="0" dirty="0">
                <a:ln>
                  <a:noFill/>
                </a:ln>
                <a:solidFill>
                  <a:prstClr val="black"/>
                </a:solidFill>
                <a:effectLst/>
                <a:uLnTx/>
                <a:uFillTx/>
                <a:latin typeface="Calibri"/>
                <a:ea typeface="+mn-ea"/>
                <a:cs typeface="+mn-cs"/>
              </a:rPr>
              <a:t>Common practical implementation processes with Plan-S  e.g. monitoring</a:t>
            </a:r>
            <a:endParaRPr kumimoji="0" lang="en-IE" sz="20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3"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61606" y="2135138"/>
            <a:ext cx="3314700" cy="2000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ectangle 6"/>
          <p:cNvSpPr/>
          <p:nvPr/>
        </p:nvSpPr>
        <p:spPr>
          <a:xfrm>
            <a:off x="899592" y="116632"/>
            <a:ext cx="3270447" cy="707886"/>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a:ln>
                  <a:noFill/>
                </a:ln>
                <a:solidFill>
                  <a:srgbClr val="009051"/>
                </a:solidFill>
                <a:effectLst/>
                <a:uLnTx/>
                <a:uFillTx/>
                <a:latin typeface="Calibri"/>
                <a:ea typeface="+mn-ea"/>
                <a:cs typeface="+mn-cs"/>
              </a:rPr>
              <a:t>NORF</a:t>
            </a:r>
            <a:r>
              <a:rPr kumimoji="0" lang="en-GB" sz="4000" b="1" i="0" u="none" strike="noStrike" kern="1200" cap="none" spc="0" normalizeH="0" baseline="0" noProof="0" dirty="0">
                <a:ln>
                  <a:noFill/>
                </a:ln>
                <a:solidFill>
                  <a:prstClr val="black"/>
                </a:solidFill>
                <a:effectLst/>
                <a:uLnTx/>
                <a:uFillTx/>
                <a:latin typeface="Calibri"/>
                <a:ea typeface="+mn-ea"/>
                <a:cs typeface="+mn-cs"/>
              </a:rPr>
              <a:t> &amp; </a:t>
            </a:r>
            <a:r>
              <a:rPr kumimoji="0" lang="en-GB" sz="4000" b="1" i="0" u="none" strike="noStrike" kern="1200" cap="none" spc="0" normalizeH="0" baseline="0" noProof="0" dirty="0">
                <a:ln>
                  <a:noFill/>
                </a:ln>
                <a:solidFill>
                  <a:schemeClr val="accent6">
                    <a:lumMod val="75000"/>
                  </a:schemeClr>
                </a:solidFill>
                <a:effectLst/>
                <a:uLnTx/>
                <a:uFillTx/>
                <a:latin typeface="Calibri"/>
                <a:ea typeface="+mn-ea"/>
                <a:cs typeface="+mn-cs"/>
              </a:rPr>
              <a:t>Plan S</a:t>
            </a:r>
          </a:p>
        </p:txBody>
      </p:sp>
      <p:sp>
        <p:nvSpPr>
          <p:cNvPr id="5" name="TextBox 4"/>
          <p:cNvSpPr txBox="1"/>
          <p:nvPr/>
        </p:nvSpPr>
        <p:spPr>
          <a:xfrm>
            <a:off x="215093" y="1474954"/>
            <a:ext cx="140364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E" sz="2800" b="1" i="0" u="none" strike="noStrike" kern="1200" cap="none" spc="0" normalizeH="0" baseline="0" noProof="0" dirty="0">
                <a:ln>
                  <a:noFill/>
                </a:ln>
                <a:solidFill>
                  <a:srgbClr val="FF0000"/>
                </a:solidFill>
                <a:effectLst/>
                <a:uLnTx/>
                <a:uFillTx/>
                <a:latin typeface="Calibri"/>
                <a:ea typeface="+mn-ea"/>
                <a:cs typeface="+mn-cs"/>
              </a:rPr>
              <a:t>PLAN-S</a:t>
            </a:r>
          </a:p>
        </p:txBody>
      </p:sp>
      <p:sp>
        <p:nvSpPr>
          <p:cNvPr id="8" name="TextBox 7"/>
          <p:cNvSpPr txBox="1"/>
          <p:nvPr/>
        </p:nvSpPr>
        <p:spPr>
          <a:xfrm>
            <a:off x="4170039" y="1181031"/>
            <a:ext cx="4846961"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E" sz="2800" b="1" i="0" u="none" strike="noStrike" kern="1200" cap="none" spc="0" normalizeH="0" baseline="0" noProof="0" dirty="0">
                <a:ln>
                  <a:noFill/>
                </a:ln>
                <a:solidFill>
                  <a:prstClr val="black"/>
                </a:solidFill>
                <a:effectLst/>
                <a:uLnTx/>
                <a:uFillTx/>
                <a:latin typeface="Calibri"/>
                <a:ea typeface="+mn-ea"/>
                <a:cs typeface="+mn-cs"/>
              </a:rPr>
              <a:t>Common objective – Full Open Access for publications</a:t>
            </a:r>
          </a:p>
        </p:txBody>
      </p:sp>
      <p:sp>
        <p:nvSpPr>
          <p:cNvPr id="9" name="TextBox 8">
            <a:extLst>
              <a:ext uri="{FF2B5EF4-FFF2-40B4-BE49-F238E27FC236}">
                <a16:creationId xmlns:a16="http://schemas.microsoft.com/office/drawing/2014/main" id="{A390CE78-13EF-414A-9F02-D80D9F3DAED2}"/>
              </a:ext>
            </a:extLst>
          </p:cNvPr>
          <p:cNvSpPr txBox="1"/>
          <p:nvPr/>
        </p:nvSpPr>
        <p:spPr>
          <a:xfrm>
            <a:off x="3603575" y="6482701"/>
            <a:ext cx="5156412" cy="338554"/>
          </a:xfrm>
          <a:prstGeom prst="rect">
            <a:avLst/>
          </a:prstGeom>
          <a:noFill/>
        </p:spPr>
        <p:txBody>
          <a:bodyPr wrap="none" rtlCol="0">
            <a:spAutoFit/>
          </a:bodyPr>
          <a:lstStyle/>
          <a:p>
            <a:r>
              <a:rPr lang="en-US" sz="1600" i="1" dirty="0"/>
              <a:t>Adapted from slide: Dr Patricia Clarke, HRB &amp; NORF Co-chair</a:t>
            </a:r>
          </a:p>
        </p:txBody>
      </p:sp>
    </p:spTree>
    <p:extLst>
      <p:ext uri="{BB962C8B-B14F-4D97-AF65-F5344CB8AC3E}">
        <p14:creationId xmlns:p14="http://schemas.microsoft.com/office/powerpoint/2010/main" val="286264376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7F683C-810E-0949-8D2F-67053FF4C6D6}"/>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D8722CBC-D031-2148-9170-8F4418225E97}"/>
              </a:ext>
            </a:extLst>
          </p:cNvPr>
          <p:cNvSpPr>
            <a:spLocks noGrp="1"/>
          </p:cNvSpPr>
          <p:nvPr>
            <p:ph type="body" sz="quarter" idx="10"/>
          </p:nvPr>
        </p:nvSpPr>
        <p:spPr/>
        <p:txBody>
          <a:bodyPr/>
          <a:lstStyle/>
          <a:p>
            <a:endParaRPr lang="en-US"/>
          </a:p>
        </p:txBody>
      </p:sp>
      <p:sp>
        <p:nvSpPr>
          <p:cNvPr id="4" name="Text Placeholder 3">
            <a:extLst>
              <a:ext uri="{FF2B5EF4-FFF2-40B4-BE49-F238E27FC236}">
                <a16:creationId xmlns:a16="http://schemas.microsoft.com/office/drawing/2014/main" id="{3B31030F-BBAE-BA4A-84A0-D4700FE3BE9D}"/>
              </a:ext>
            </a:extLst>
          </p:cNvPr>
          <p:cNvSpPr>
            <a:spLocks noGrp="1"/>
          </p:cNvSpPr>
          <p:nvPr>
            <p:ph type="body" sz="quarter" idx="11"/>
          </p:nvPr>
        </p:nvSpPr>
        <p:spPr/>
        <p:txBody>
          <a:bodyPr/>
          <a:lstStyle/>
          <a:p>
            <a:endParaRPr lang="en-US"/>
          </a:p>
        </p:txBody>
      </p:sp>
      <p:pic>
        <p:nvPicPr>
          <p:cNvPr id="5" name="Picture 4">
            <a:extLst>
              <a:ext uri="{FF2B5EF4-FFF2-40B4-BE49-F238E27FC236}">
                <a16:creationId xmlns:a16="http://schemas.microsoft.com/office/drawing/2014/main" id="{5F64C4DB-FA19-FA4A-9F6D-5E8850C2665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400792"/>
            <a:ext cx="9144000" cy="6056416"/>
          </a:xfrm>
          <a:prstGeom prst="rect">
            <a:avLst/>
          </a:prstGeom>
        </p:spPr>
      </p:pic>
      <p:sp>
        <p:nvSpPr>
          <p:cNvPr id="6" name="TextBox 5">
            <a:extLst>
              <a:ext uri="{FF2B5EF4-FFF2-40B4-BE49-F238E27FC236}">
                <a16:creationId xmlns:a16="http://schemas.microsoft.com/office/drawing/2014/main" id="{2AD45603-940D-4A44-AF80-469D80C298A3}"/>
              </a:ext>
            </a:extLst>
          </p:cNvPr>
          <p:cNvSpPr txBox="1"/>
          <p:nvPr/>
        </p:nvSpPr>
        <p:spPr>
          <a:xfrm rot="21393613">
            <a:off x="747869" y="1676114"/>
            <a:ext cx="8116253" cy="2862322"/>
          </a:xfrm>
          <a:prstGeom prst="rect">
            <a:avLst/>
          </a:prstGeom>
          <a:solidFill>
            <a:srgbClr val="F7F9ED"/>
          </a:solidFill>
          <a:ln>
            <a:solidFill>
              <a:srgbClr val="009051"/>
            </a:solidFill>
          </a:ln>
          <a:effectLst>
            <a:outerShdw blurRad="50800" dist="38100" dir="5400000" algn="t" rotWithShape="0">
              <a:prstClr val="black">
                <a:alpha val="40000"/>
              </a:prstClr>
            </a:outerShdw>
          </a:effectLst>
        </p:spPr>
        <p:txBody>
          <a:bodyPr wrap="square" rtlCol="0">
            <a:spAutoFit/>
          </a:bodyPr>
          <a:lstStyle/>
          <a:p>
            <a:pPr marL="285750" indent="-285750">
              <a:buFont typeface="Arial" panose="020B0604020202020204" pitchFamily="34" charset="0"/>
              <a:buChar char="•"/>
            </a:pPr>
            <a:r>
              <a:rPr lang="en-US" sz="2000" b="1" dirty="0">
                <a:solidFill>
                  <a:srgbClr val="009051"/>
                </a:solidFill>
              </a:rPr>
              <a:t>Consultation with National Funders on Final Draft (October – November 2018)</a:t>
            </a:r>
          </a:p>
          <a:p>
            <a:pPr marL="285750" indent="-285750">
              <a:buFont typeface="Arial" panose="020B0604020202020204" pitchFamily="34" charset="0"/>
              <a:buChar char="•"/>
            </a:pPr>
            <a:r>
              <a:rPr lang="en-US" sz="2000" b="1" dirty="0">
                <a:solidFill>
                  <a:srgbClr val="009051"/>
                </a:solidFill>
              </a:rPr>
              <a:t>National Public Consultation (November-December 2018)</a:t>
            </a:r>
          </a:p>
          <a:p>
            <a:pPr marL="285750" indent="-285750">
              <a:buFont typeface="Arial" panose="020B0604020202020204" pitchFamily="34" charset="0"/>
              <a:buChar char="•"/>
            </a:pPr>
            <a:r>
              <a:rPr lang="en-US" sz="2000" b="1" dirty="0">
                <a:solidFill>
                  <a:srgbClr val="009051"/>
                </a:solidFill>
              </a:rPr>
              <a:t>National Seminar on Plan S  and National Policies (January 2019)</a:t>
            </a:r>
          </a:p>
          <a:p>
            <a:pPr marL="285750" indent="-285750">
              <a:buFont typeface="Arial" panose="020B0604020202020204" pitchFamily="34" charset="0"/>
              <a:buChar char="•"/>
            </a:pPr>
            <a:r>
              <a:rPr lang="en-US" sz="2000" b="1" dirty="0">
                <a:solidFill>
                  <a:srgbClr val="009051"/>
                </a:solidFill>
              </a:rPr>
              <a:t>Endorsement process</a:t>
            </a:r>
          </a:p>
          <a:p>
            <a:pPr marL="285750" indent="-285750">
              <a:buFont typeface="Arial" panose="020B0604020202020204" pitchFamily="34" charset="0"/>
              <a:buChar char="•"/>
            </a:pPr>
            <a:r>
              <a:rPr lang="en-US" sz="2000" b="1" u="sng" dirty="0">
                <a:solidFill>
                  <a:srgbClr val="009051"/>
                </a:solidFill>
              </a:rPr>
              <a:t>***Intervention from Arts &amp; Humanities researchers (with amendments) (May 2019)***</a:t>
            </a:r>
          </a:p>
          <a:p>
            <a:pPr marL="285750" indent="-285750">
              <a:buFont typeface="Arial" panose="020B0604020202020204" pitchFamily="34" charset="0"/>
              <a:buChar char="•"/>
            </a:pPr>
            <a:r>
              <a:rPr lang="en-US" sz="2000" b="1" dirty="0">
                <a:solidFill>
                  <a:srgbClr val="009051"/>
                </a:solidFill>
              </a:rPr>
              <a:t>Presentation to Innovation 20202 Committee (May 2019)</a:t>
            </a:r>
          </a:p>
          <a:p>
            <a:pPr marL="285750" indent="-285750">
              <a:buFont typeface="Arial" panose="020B0604020202020204" pitchFamily="34" charset="0"/>
              <a:buChar char="•"/>
            </a:pPr>
            <a:r>
              <a:rPr lang="en-US" sz="2000" b="1" dirty="0">
                <a:solidFill>
                  <a:srgbClr val="009051"/>
                </a:solidFill>
              </a:rPr>
              <a:t>Launch by Minister (July 2019)</a:t>
            </a:r>
            <a:endParaRPr lang="en-US" sz="2000" dirty="0"/>
          </a:p>
        </p:txBody>
      </p:sp>
    </p:spTree>
    <p:extLst>
      <p:ext uri="{BB962C8B-B14F-4D97-AF65-F5344CB8AC3E}">
        <p14:creationId xmlns:p14="http://schemas.microsoft.com/office/powerpoint/2010/main" val="368550455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5A3F73-B153-E543-9CF1-C1C4891AF1DB}"/>
              </a:ext>
            </a:extLst>
          </p:cNvPr>
          <p:cNvSpPr>
            <a:spLocks noGrp="1"/>
          </p:cNvSpPr>
          <p:nvPr>
            <p:ph type="title"/>
          </p:nvPr>
        </p:nvSpPr>
        <p:spPr>
          <a:xfrm>
            <a:off x="6441262" y="124508"/>
            <a:ext cx="2351223" cy="1461040"/>
          </a:xfrm>
        </p:spPr>
        <p:txBody>
          <a:bodyPr/>
          <a:lstStyle/>
          <a:p>
            <a:r>
              <a:rPr lang="en-US" sz="2800" b="1" dirty="0"/>
              <a:t>National Open Research Forum</a:t>
            </a:r>
          </a:p>
        </p:txBody>
      </p:sp>
      <p:pic>
        <p:nvPicPr>
          <p:cNvPr id="5" name="Picture 4">
            <a:extLst>
              <a:ext uri="{FF2B5EF4-FFF2-40B4-BE49-F238E27FC236}">
                <a16:creationId xmlns:a16="http://schemas.microsoft.com/office/drawing/2014/main" id="{A09CD37B-EF31-C644-B0A6-831E4A620A7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6214553" cy="6858000"/>
          </a:xfrm>
          <a:prstGeom prst="rect">
            <a:avLst/>
          </a:prstGeom>
          <a:ln>
            <a:solidFill>
              <a:schemeClr val="accent1"/>
            </a:solidFill>
          </a:ln>
        </p:spPr>
      </p:pic>
      <p:sp>
        <p:nvSpPr>
          <p:cNvPr id="6" name="TextBox 5">
            <a:extLst>
              <a:ext uri="{FF2B5EF4-FFF2-40B4-BE49-F238E27FC236}">
                <a16:creationId xmlns:a16="http://schemas.microsoft.com/office/drawing/2014/main" id="{FFA98A94-3736-A143-BCAA-ED9CCE4C34A2}"/>
              </a:ext>
            </a:extLst>
          </p:cNvPr>
          <p:cNvSpPr txBox="1"/>
          <p:nvPr/>
        </p:nvSpPr>
        <p:spPr>
          <a:xfrm>
            <a:off x="6358687" y="1595021"/>
            <a:ext cx="2689059" cy="5262979"/>
          </a:xfrm>
          <a:prstGeom prst="rect">
            <a:avLst/>
          </a:prstGeom>
          <a:solidFill>
            <a:srgbClr val="D5FC79">
              <a:alpha val="23922"/>
            </a:srgbClr>
          </a:solidFill>
        </p:spPr>
        <p:txBody>
          <a:bodyPr wrap="square" rtlCol="0">
            <a:spAutoFit/>
          </a:bodyPr>
          <a:lstStyle/>
          <a:p>
            <a:r>
              <a:rPr lang="en-US" dirty="0"/>
              <a:t>National Framework launched by Minister Halligan in July 2019 and endorsed by all Irish research funding agencies, the Higher Education Authority, the Department of Business, Enterprise &amp; Innovation and many other agencies &amp; institutions.</a:t>
            </a:r>
          </a:p>
          <a:p>
            <a:r>
              <a:rPr lang="en-IE" sz="1200" dirty="0">
                <a:hlinkClick r:id="rId3"/>
              </a:rPr>
              <a:t>http://norf-ireland.net/wp-content/uploads/2019/07/NORF_Framework_10_July_2019-2.pdf</a:t>
            </a:r>
            <a:endParaRPr lang="en-US" sz="1200" dirty="0"/>
          </a:p>
          <a:p>
            <a:endParaRPr lang="en-US" dirty="0"/>
          </a:p>
          <a:p>
            <a:r>
              <a:rPr lang="en-US" sz="1400" dirty="0"/>
              <a:t>‘ … </a:t>
            </a:r>
            <a:r>
              <a:rPr lang="en-IE" sz="1400" dirty="0"/>
              <a:t>a significant first step in a process which will see the development of a National Action Plan for the transition to an open research environment.” – Tim Conon, HEA</a:t>
            </a:r>
            <a:endParaRPr lang="en-US" sz="1400" dirty="0"/>
          </a:p>
        </p:txBody>
      </p:sp>
      <p:sp>
        <p:nvSpPr>
          <p:cNvPr id="3" name="TextBox 2">
            <a:extLst>
              <a:ext uri="{FF2B5EF4-FFF2-40B4-BE49-F238E27FC236}">
                <a16:creationId xmlns:a16="http://schemas.microsoft.com/office/drawing/2014/main" id="{1C40ABD5-C4EA-C647-A968-5391F5A7135E}"/>
              </a:ext>
            </a:extLst>
          </p:cNvPr>
          <p:cNvSpPr txBox="1"/>
          <p:nvPr/>
        </p:nvSpPr>
        <p:spPr>
          <a:xfrm rot="21309401">
            <a:off x="483796" y="2887683"/>
            <a:ext cx="5246960" cy="2677656"/>
          </a:xfrm>
          <a:prstGeom prst="rect">
            <a:avLst/>
          </a:prstGeom>
          <a:solidFill>
            <a:schemeClr val="accent1">
              <a:lumMod val="20000"/>
              <a:lumOff val="80000"/>
            </a:schemeClr>
          </a:solidFill>
        </p:spPr>
        <p:txBody>
          <a:bodyPr wrap="square" rtlCol="0">
            <a:spAutoFit/>
          </a:bodyPr>
          <a:lstStyle/>
          <a:p>
            <a:pPr fontAlgn="base"/>
            <a:r>
              <a:rPr lang="en-IE" sz="2400" dirty="0"/>
              <a:t>“These principles build upon existing national and international open research policies, and, through a planning process to 2020, will move to alignment with developing European Commission policy and the principles of ‘Plan S’ where appropriate.”</a:t>
            </a:r>
          </a:p>
        </p:txBody>
      </p:sp>
    </p:spTree>
    <p:extLst>
      <p:ext uri="{BB962C8B-B14F-4D97-AF65-F5344CB8AC3E}">
        <p14:creationId xmlns:p14="http://schemas.microsoft.com/office/powerpoint/2010/main" val="18428727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AD3942-11B6-894D-A124-2CB8F9D8140A}"/>
              </a:ext>
            </a:extLst>
          </p:cNvPr>
          <p:cNvSpPr>
            <a:spLocks noGrp="1"/>
          </p:cNvSpPr>
          <p:nvPr>
            <p:ph type="title"/>
          </p:nvPr>
        </p:nvSpPr>
        <p:spPr>
          <a:xfrm>
            <a:off x="828674" y="693450"/>
            <a:ext cx="8196573" cy="561600"/>
          </a:xfrm>
        </p:spPr>
        <p:txBody>
          <a:bodyPr/>
          <a:lstStyle/>
          <a:p>
            <a:r>
              <a:rPr lang="en-US" sz="3200" b="1" dirty="0"/>
              <a:t>NORF: Open Access to Research Publications 1/2</a:t>
            </a:r>
            <a:br>
              <a:rPr lang="en-US" dirty="0"/>
            </a:br>
            <a:endParaRPr lang="en-US" dirty="0"/>
          </a:p>
        </p:txBody>
      </p:sp>
      <p:sp>
        <p:nvSpPr>
          <p:cNvPr id="3" name="Text Placeholder 2">
            <a:extLst>
              <a:ext uri="{FF2B5EF4-FFF2-40B4-BE49-F238E27FC236}">
                <a16:creationId xmlns:a16="http://schemas.microsoft.com/office/drawing/2014/main" id="{7EC944C3-2131-114E-91AA-BF619B04DD13}"/>
              </a:ext>
            </a:extLst>
          </p:cNvPr>
          <p:cNvSpPr>
            <a:spLocks noGrp="1"/>
          </p:cNvSpPr>
          <p:nvPr>
            <p:ph type="body" sz="quarter" idx="10"/>
          </p:nvPr>
        </p:nvSpPr>
        <p:spPr>
          <a:xfrm>
            <a:off x="329527" y="974250"/>
            <a:ext cx="8499231" cy="5030309"/>
          </a:xfrm>
          <a:solidFill>
            <a:srgbClr val="D5FC79">
              <a:alpha val="26000"/>
            </a:srgbClr>
          </a:solidFill>
        </p:spPr>
        <p:txBody>
          <a:bodyPr/>
          <a:lstStyle/>
          <a:p>
            <a:pPr marL="342900" indent="-342900">
              <a:buFont typeface="Wingdings" pitchFamily="2" charset="2"/>
              <a:buChar char="Ø"/>
            </a:pPr>
            <a:r>
              <a:rPr lang="en-IE" dirty="0">
                <a:solidFill>
                  <a:schemeClr val="tx2"/>
                </a:solidFill>
              </a:rPr>
              <a:t>All publicly-funded Irish scholarly publications to be openly available by default from 2020 onwards.</a:t>
            </a:r>
          </a:p>
          <a:p>
            <a:pPr marL="342900" indent="-342900">
              <a:buFont typeface="Wingdings" pitchFamily="2" charset="2"/>
              <a:buChar char="Ø"/>
            </a:pPr>
            <a:r>
              <a:rPr lang="en-IE" dirty="0">
                <a:solidFill>
                  <a:schemeClr val="tx2"/>
                </a:solidFill>
              </a:rPr>
              <a:t>Focus on journal articles and conference proceedings.</a:t>
            </a:r>
          </a:p>
          <a:p>
            <a:pPr marL="342900" indent="-342900">
              <a:buFont typeface="Wingdings" pitchFamily="2" charset="2"/>
              <a:buChar char="Ø"/>
            </a:pPr>
            <a:r>
              <a:rPr lang="en-IE" dirty="0">
                <a:solidFill>
                  <a:schemeClr val="tx2"/>
                </a:solidFill>
              </a:rPr>
              <a:t>Disciplinary publishing/dissemination differences recognised.</a:t>
            </a:r>
          </a:p>
          <a:p>
            <a:pPr marL="342900" indent="-342900">
              <a:buFont typeface="Wingdings" pitchFamily="2" charset="2"/>
              <a:buChar char="Ø"/>
            </a:pPr>
            <a:r>
              <a:rPr lang="en-IE" dirty="0">
                <a:solidFill>
                  <a:schemeClr val="tx2"/>
                </a:solidFill>
              </a:rPr>
              <a:t>information to be made public about agreements with publishers.</a:t>
            </a:r>
          </a:p>
          <a:p>
            <a:pPr marL="342900" indent="-342900">
              <a:buFont typeface="Wingdings" pitchFamily="2" charset="2"/>
              <a:buChar char="Ø"/>
            </a:pPr>
            <a:r>
              <a:rPr lang="en-IE" dirty="0">
                <a:solidFill>
                  <a:schemeClr val="tx2"/>
                </a:solidFill>
              </a:rPr>
              <a:t>Open access publications identifiable through specific metadata, interoperability standards, and persistent identifiers. </a:t>
            </a:r>
          </a:p>
          <a:p>
            <a:pPr marL="342900" indent="-342900">
              <a:buFont typeface="Wingdings" pitchFamily="2" charset="2"/>
              <a:buChar char="Ø"/>
            </a:pPr>
            <a:r>
              <a:rPr lang="en-IE" dirty="0">
                <a:solidFill>
                  <a:schemeClr val="tx2"/>
                </a:solidFill>
              </a:rPr>
              <a:t>Monitoring.</a:t>
            </a:r>
          </a:p>
          <a:p>
            <a:pPr marL="342900" indent="-342900">
              <a:buFont typeface="Wingdings" pitchFamily="2" charset="2"/>
              <a:buChar char="Ø"/>
            </a:pPr>
            <a:r>
              <a:rPr lang="en-IE" dirty="0">
                <a:solidFill>
                  <a:schemeClr val="tx2"/>
                </a:solidFill>
              </a:rPr>
              <a:t>Innovative models for ethical open access publishing encouraged</a:t>
            </a:r>
          </a:p>
          <a:p>
            <a:pPr marL="342900" indent="-342900">
              <a:buFont typeface="Wingdings" pitchFamily="2" charset="2"/>
              <a:buChar char="Ø"/>
            </a:pPr>
            <a:r>
              <a:rPr lang="en-IE" dirty="0">
                <a:solidFill>
                  <a:schemeClr val="tx2"/>
                </a:solidFill>
              </a:rPr>
              <a:t>Criteria for compliant journals, platforms, and repositories will be defined.</a:t>
            </a:r>
          </a:p>
          <a:p>
            <a:pPr marL="342900" indent="-342900">
              <a:buFont typeface="Wingdings" pitchFamily="2" charset="2"/>
              <a:buChar char="Ø"/>
            </a:pPr>
            <a:r>
              <a:rPr lang="en-IE" dirty="0">
                <a:solidFill>
                  <a:schemeClr val="tx2"/>
                </a:solidFill>
              </a:rPr>
              <a:t>All researchers regardless of circumstances to be able to achieve open access</a:t>
            </a:r>
          </a:p>
          <a:p>
            <a:endParaRPr lang="en-IE" dirty="0"/>
          </a:p>
          <a:p>
            <a:r>
              <a:rPr lang="en-IE" b="0" dirty="0"/>
              <a:t> </a:t>
            </a:r>
            <a:endParaRPr lang="en-IE" dirty="0"/>
          </a:p>
          <a:p>
            <a:endParaRPr lang="en-IE" dirty="0"/>
          </a:p>
          <a:p>
            <a:endParaRPr lang="en-IE" dirty="0"/>
          </a:p>
          <a:p>
            <a:endParaRPr lang="en-IE" dirty="0"/>
          </a:p>
          <a:p>
            <a:endParaRPr lang="en-US" dirty="0"/>
          </a:p>
        </p:txBody>
      </p:sp>
    </p:spTree>
    <p:extLst>
      <p:ext uri="{BB962C8B-B14F-4D97-AF65-F5344CB8AC3E}">
        <p14:creationId xmlns:p14="http://schemas.microsoft.com/office/powerpoint/2010/main" val="205262086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AD5E87-3BA2-B347-BD32-7CA71A9D619E}"/>
              </a:ext>
            </a:extLst>
          </p:cNvPr>
          <p:cNvSpPr>
            <a:spLocks noGrp="1"/>
          </p:cNvSpPr>
          <p:nvPr>
            <p:ph type="title"/>
          </p:nvPr>
        </p:nvSpPr>
        <p:spPr>
          <a:xfrm>
            <a:off x="102097" y="91544"/>
            <a:ext cx="9041903" cy="561600"/>
          </a:xfrm>
        </p:spPr>
        <p:txBody>
          <a:bodyPr/>
          <a:lstStyle/>
          <a:p>
            <a:r>
              <a:rPr lang="en-US" sz="3200" b="1" dirty="0"/>
              <a:t>NORF Open Access to Research Publications 2/2</a:t>
            </a:r>
            <a:endParaRPr lang="en-US" sz="3200" dirty="0"/>
          </a:p>
        </p:txBody>
      </p:sp>
      <p:sp>
        <p:nvSpPr>
          <p:cNvPr id="3" name="Text Placeholder 2">
            <a:extLst>
              <a:ext uri="{FF2B5EF4-FFF2-40B4-BE49-F238E27FC236}">
                <a16:creationId xmlns:a16="http://schemas.microsoft.com/office/drawing/2014/main" id="{B225C0D5-18A3-D44A-B32F-2D50C162AAA1}"/>
              </a:ext>
            </a:extLst>
          </p:cNvPr>
          <p:cNvSpPr>
            <a:spLocks noGrp="1"/>
          </p:cNvSpPr>
          <p:nvPr>
            <p:ph type="body" sz="quarter" idx="10"/>
          </p:nvPr>
        </p:nvSpPr>
        <p:spPr>
          <a:xfrm>
            <a:off x="339603" y="1063390"/>
            <a:ext cx="8716474" cy="5248510"/>
          </a:xfrm>
          <a:solidFill>
            <a:srgbClr val="D5FC79">
              <a:alpha val="28000"/>
            </a:srgbClr>
          </a:solidFill>
        </p:spPr>
        <p:txBody>
          <a:bodyPr/>
          <a:lstStyle/>
          <a:p>
            <a:pPr marL="342900" indent="-342900">
              <a:buFont typeface="Wingdings" pitchFamily="2" charset="2"/>
              <a:buChar char="Ø"/>
            </a:pPr>
            <a:r>
              <a:rPr lang="en-IE" dirty="0">
                <a:solidFill>
                  <a:schemeClr val="tx2"/>
                </a:solidFill>
              </a:rPr>
              <a:t>Researchers may choose their preferred publication route(s) and route(s) to open access (as long as it is in accordance with the principles). </a:t>
            </a:r>
          </a:p>
          <a:p>
            <a:pPr marL="342900" indent="-342900">
              <a:buFont typeface="Wingdings" pitchFamily="2" charset="2"/>
              <a:buChar char="Ø"/>
            </a:pPr>
            <a:r>
              <a:rPr lang="en-IE" dirty="0">
                <a:solidFill>
                  <a:schemeClr val="tx2"/>
                </a:solidFill>
              </a:rPr>
              <a:t> Deposit in a repository  </a:t>
            </a:r>
            <a:r>
              <a:rPr lang="en-IE" u="sng" dirty="0">
                <a:solidFill>
                  <a:schemeClr val="tx2"/>
                </a:solidFill>
              </a:rPr>
              <a:t>OR</a:t>
            </a:r>
            <a:r>
              <a:rPr lang="en-IE" dirty="0">
                <a:solidFill>
                  <a:schemeClr val="tx2"/>
                </a:solidFill>
              </a:rPr>
              <a:t> publish on an open access platform </a:t>
            </a:r>
            <a:r>
              <a:rPr lang="en-IE" u="sng" dirty="0">
                <a:solidFill>
                  <a:schemeClr val="tx2"/>
                </a:solidFill>
              </a:rPr>
              <a:t>OR</a:t>
            </a:r>
            <a:r>
              <a:rPr lang="en-IE" dirty="0">
                <a:solidFill>
                  <a:schemeClr val="tx2"/>
                </a:solidFill>
              </a:rPr>
              <a:t> publish through an open access journal – all allowable options.</a:t>
            </a:r>
          </a:p>
          <a:p>
            <a:pPr marL="342900" indent="-342900">
              <a:buFont typeface="Wingdings" pitchFamily="2" charset="2"/>
              <a:buChar char="Ø"/>
            </a:pPr>
            <a:r>
              <a:rPr lang="en-IE" dirty="0">
                <a:solidFill>
                  <a:schemeClr val="tx2"/>
                </a:solidFill>
              </a:rPr>
              <a:t>Either the peer-reviewed Author’s Accepted Manuscript (AAM) OR the final published version of a publication should be made open access.</a:t>
            </a:r>
          </a:p>
          <a:p>
            <a:pPr marL="342900" indent="-342900">
              <a:buFont typeface="Wingdings" pitchFamily="2" charset="2"/>
              <a:buChar char="Ø"/>
            </a:pPr>
            <a:r>
              <a:rPr lang="en-IE" dirty="0">
                <a:solidFill>
                  <a:schemeClr val="tx2"/>
                </a:solidFill>
              </a:rPr>
              <a:t>Embargos on open access to repository-archived papers to be phased out. During the transition, </a:t>
            </a:r>
            <a:r>
              <a:rPr lang="en-IE" dirty="0">
                <a:solidFill>
                  <a:srgbClr val="009051"/>
                </a:solidFill>
              </a:rPr>
              <a:t>embargos are allowed </a:t>
            </a:r>
            <a:r>
              <a:rPr lang="en-IE" dirty="0">
                <a:solidFill>
                  <a:schemeClr val="tx2"/>
                </a:solidFill>
              </a:rPr>
              <a:t>of six months for STEM, 12-18 months for Arts, Humanities and Social Sciences. </a:t>
            </a:r>
          </a:p>
          <a:p>
            <a:pPr marL="342900" indent="-342900">
              <a:buFont typeface="Wingdings" pitchFamily="2" charset="2"/>
              <a:buChar char="Ø"/>
            </a:pPr>
            <a:r>
              <a:rPr lang="en-IE" u="sng" dirty="0">
                <a:solidFill>
                  <a:schemeClr val="tx2"/>
                </a:solidFill>
              </a:rPr>
              <a:t>Emphasis on supporting publishers who do not charge fees (most open access publishers do not charge fees)</a:t>
            </a:r>
            <a:r>
              <a:rPr lang="en-IE" dirty="0">
                <a:solidFill>
                  <a:schemeClr val="tx2"/>
                </a:solidFill>
              </a:rPr>
              <a:t>. Any fees to be capped in line with EU standards.</a:t>
            </a:r>
          </a:p>
          <a:p>
            <a:pPr marL="342900" indent="-342900">
              <a:buFont typeface="Wingdings" pitchFamily="2" charset="2"/>
              <a:buChar char="Ø"/>
            </a:pPr>
            <a:r>
              <a:rPr lang="en-IE" dirty="0">
                <a:solidFill>
                  <a:schemeClr val="tx2"/>
                </a:solidFill>
              </a:rPr>
              <a:t>Open access fees to hybrid i.e. subscription-based journals (e.g. Elsevier) – </a:t>
            </a:r>
            <a:r>
              <a:rPr lang="en-IE" u="sng" dirty="0">
                <a:solidFill>
                  <a:schemeClr val="tx2"/>
                </a:solidFill>
              </a:rPr>
              <a:t>are NOT supported. </a:t>
            </a:r>
          </a:p>
          <a:p>
            <a:endParaRPr lang="en-US" dirty="0"/>
          </a:p>
        </p:txBody>
      </p:sp>
    </p:spTree>
    <p:extLst>
      <p:ext uri="{BB962C8B-B14F-4D97-AF65-F5344CB8AC3E}">
        <p14:creationId xmlns:p14="http://schemas.microsoft.com/office/powerpoint/2010/main" val="209453998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8B9A9B2-D2D5-C34B-9040-82E3FDE39799}"/>
              </a:ext>
            </a:extLst>
          </p:cNvPr>
          <p:cNvSpPr>
            <a:spLocks noGrp="1"/>
          </p:cNvSpPr>
          <p:nvPr>
            <p:ph type="body" sz="quarter" idx="10"/>
          </p:nvPr>
        </p:nvSpPr>
        <p:spPr>
          <a:xfrm>
            <a:off x="120027" y="531993"/>
            <a:ext cx="8903946" cy="6326007"/>
          </a:xfrm>
          <a:solidFill>
            <a:srgbClr val="D5FC79">
              <a:alpha val="20000"/>
            </a:srgbClr>
          </a:solidFill>
        </p:spPr>
        <p:txBody>
          <a:bodyPr/>
          <a:lstStyle/>
          <a:p>
            <a:pPr marL="285750" indent="-285750">
              <a:spcBef>
                <a:spcPts val="0"/>
              </a:spcBef>
              <a:buFont typeface="Arial" panose="020B0604020202020204" pitchFamily="34" charset="0"/>
              <a:buChar char="•"/>
            </a:pPr>
            <a:r>
              <a:rPr lang="en-IE" sz="1800" dirty="0">
                <a:solidFill>
                  <a:schemeClr val="tx2"/>
                </a:solidFill>
              </a:rPr>
              <a:t>“Concrete objectives and indicators to measure progress; implementation plans, including the allocation of responsibilities; and associated financial planning.” </a:t>
            </a:r>
            <a:r>
              <a:rPr lang="en-IE" sz="1800" i="1" dirty="0">
                <a:solidFill>
                  <a:schemeClr val="tx2"/>
                </a:solidFill>
              </a:rPr>
              <a:t>(EC Recommendations).</a:t>
            </a:r>
          </a:p>
          <a:p>
            <a:pPr marL="285750" indent="-285750">
              <a:spcBef>
                <a:spcPts val="0"/>
              </a:spcBef>
              <a:buFont typeface="Arial" panose="020B0604020202020204" pitchFamily="34" charset="0"/>
              <a:buChar char="•"/>
            </a:pPr>
            <a:r>
              <a:rPr lang="en-IE" sz="1800" dirty="0">
                <a:solidFill>
                  <a:schemeClr val="tx2"/>
                </a:solidFill>
              </a:rPr>
              <a:t>Consultative planning process.</a:t>
            </a:r>
          </a:p>
          <a:p>
            <a:pPr marL="285750" indent="-285750">
              <a:spcBef>
                <a:spcPts val="0"/>
              </a:spcBef>
              <a:buFont typeface="Arial" panose="020B0604020202020204" pitchFamily="34" charset="0"/>
              <a:buChar char="•"/>
            </a:pPr>
            <a:r>
              <a:rPr lang="en-IE" sz="1800" dirty="0">
                <a:solidFill>
                  <a:schemeClr val="tx2"/>
                </a:solidFill>
              </a:rPr>
              <a:t>Engagement of  all stakeholders – particularly researchers at every research career stage and representing all disciplines. </a:t>
            </a:r>
          </a:p>
          <a:p>
            <a:pPr marL="285750" indent="-285750">
              <a:spcBef>
                <a:spcPts val="0"/>
              </a:spcBef>
              <a:buFont typeface="Arial" panose="020B0604020202020204" pitchFamily="34" charset="0"/>
              <a:buChar char="•"/>
            </a:pPr>
            <a:r>
              <a:rPr lang="en-IE" sz="1800" dirty="0">
                <a:solidFill>
                  <a:schemeClr val="tx2"/>
                </a:solidFill>
              </a:rPr>
              <a:t>Commitment to respect, engage with, and support the research community in the broadest sense, &amp; address disciplinary, professional, national, and global concerns. </a:t>
            </a:r>
          </a:p>
          <a:p>
            <a:pPr marL="285750" indent="-285750">
              <a:spcBef>
                <a:spcPts val="0"/>
              </a:spcBef>
              <a:buFont typeface="Arial" panose="020B0604020202020204" pitchFamily="34" charset="0"/>
              <a:buChar char="•"/>
            </a:pPr>
            <a:r>
              <a:rPr lang="en-IE" sz="1800" dirty="0">
                <a:solidFill>
                  <a:schemeClr val="tx2"/>
                </a:solidFill>
              </a:rPr>
              <a:t>Commitment to benefit researchers equally and avoid unintended consequences.</a:t>
            </a:r>
          </a:p>
          <a:p>
            <a:pPr marL="285750" indent="-285750">
              <a:spcBef>
                <a:spcPts val="0"/>
              </a:spcBef>
              <a:buFont typeface="Arial" panose="020B0604020202020204" pitchFamily="34" charset="0"/>
              <a:buChar char="•"/>
            </a:pPr>
            <a:r>
              <a:rPr lang="en-IE" sz="1800" b="0" dirty="0">
                <a:solidFill>
                  <a:schemeClr val="tx2"/>
                </a:solidFill>
              </a:rPr>
              <a:t>Special consideration to less well understood areas, particularly:</a:t>
            </a:r>
            <a:br>
              <a:rPr lang="en-IE" sz="1800" b="0" dirty="0">
                <a:solidFill>
                  <a:schemeClr val="tx2"/>
                </a:solidFill>
              </a:rPr>
            </a:br>
            <a:endParaRPr lang="en-IE" sz="1800" dirty="0">
              <a:solidFill>
                <a:schemeClr val="tx2"/>
              </a:solidFill>
            </a:endParaRPr>
          </a:p>
          <a:p>
            <a:pPr lvl="2">
              <a:spcBef>
                <a:spcPts val="0"/>
              </a:spcBef>
              <a:buFont typeface="Wingdings" pitchFamily="2" charset="2"/>
              <a:buChar char="Ø"/>
            </a:pPr>
            <a:r>
              <a:rPr lang="en-IE" sz="1800" b="0" dirty="0">
                <a:solidFill>
                  <a:schemeClr val="tx2"/>
                </a:solidFill>
              </a:rPr>
              <a:t>Arts and humanities researchers</a:t>
            </a:r>
          </a:p>
          <a:p>
            <a:pPr lvl="2">
              <a:spcBef>
                <a:spcPts val="0"/>
              </a:spcBef>
              <a:buFont typeface="Wingdings" pitchFamily="2" charset="2"/>
              <a:buChar char="Ø"/>
            </a:pPr>
            <a:r>
              <a:rPr lang="en-IE" sz="1800" b="0" dirty="0">
                <a:solidFill>
                  <a:schemeClr val="tx2"/>
                </a:solidFill>
              </a:rPr>
              <a:t>Early career researchers</a:t>
            </a:r>
          </a:p>
          <a:p>
            <a:pPr lvl="2">
              <a:spcBef>
                <a:spcPts val="0"/>
              </a:spcBef>
              <a:buFont typeface="Wingdings" pitchFamily="2" charset="2"/>
              <a:buChar char="Ø"/>
            </a:pPr>
            <a:r>
              <a:rPr lang="en-IE" sz="1800" b="0" dirty="0">
                <a:solidFill>
                  <a:schemeClr val="tx2"/>
                </a:solidFill>
              </a:rPr>
              <a:t>Researchers not in receipt of grant funding</a:t>
            </a:r>
          </a:p>
          <a:p>
            <a:pPr lvl="2">
              <a:spcBef>
                <a:spcPts val="0"/>
              </a:spcBef>
              <a:buFont typeface="Wingdings" pitchFamily="2" charset="2"/>
              <a:buChar char="Ø"/>
            </a:pPr>
            <a:r>
              <a:rPr lang="en-IE" sz="1800" b="0" dirty="0">
                <a:solidFill>
                  <a:schemeClr val="tx2"/>
                </a:solidFill>
              </a:rPr>
              <a:t>Publicly funded researchers with no formal institutional affiliation</a:t>
            </a:r>
          </a:p>
          <a:p>
            <a:pPr lvl="2">
              <a:spcBef>
                <a:spcPts val="0"/>
              </a:spcBef>
              <a:buFont typeface="Wingdings" pitchFamily="2" charset="2"/>
              <a:buChar char="Ø"/>
            </a:pPr>
            <a:r>
              <a:rPr lang="en-IE" sz="1800" b="0" dirty="0">
                <a:solidFill>
                  <a:schemeClr val="tx2"/>
                </a:solidFill>
              </a:rPr>
              <a:t>Small, independent, non-profit journals and publishers (especially Irish journals and publishers)</a:t>
            </a:r>
          </a:p>
          <a:p>
            <a:pPr lvl="2">
              <a:spcBef>
                <a:spcPts val="0"/>
              </a:spcBef>
              <a:buFont typeface="Wingdings" pitchFamily="2" charset="2"/>
              <a:buChar char="Ø"/>
            </a:pPr>
            <a:r>
              <a:rPr lang="en-IE" sz="1800" b="0" dirty="0">
                <a:solidFill>
                  <a:schemeClr val="tx2"/>
                </a:solidFill>
              </a:rPr>
              <a:t>Learned societies (especially Irish learned societies)</a:t>
            </a:r>
          </a:p>
          <a:p>
            <a:pPr lvl="2">
              <a:spcBef>
                <a:spcPts val="0"/>
              </a:spcBef>
              <a:buFont typeface="Wingdings" pitchFamily="2" charset="2"/>
              <a:buChar char="Ø"/>
            </a:pPr>
            <a:r>
              <a:rPr lang="en-IE" sz="1800" b="0" dirty="0">
                <a:solidFill>
                  <a:schemeClr val="tx2"/>
                </a:solidFill>
              </a:rPr>
              <a:t>Researchers and citizens in the Global South, and Citizen scientists. </a:t>
            </a:r>
            <a:endParaRPr lang="en-IE" sz="1800" dirty="0">
              <a:solidFill>
                <a:schemeClr val="tx2"/>
              </a:solidFill>
            </a:endParaRPr>
          </a:p>
          <a:p>
            <a:r>
              <a:rPr lang="en-IE" sz="1800" b="0" i="1" dirty="0">
                <a:solidFill>
                  <a:schemeClr val="tx2"/>
                </a:solidFill>
              </a:rPr>
              <a:t>U</a:t>
            </a:r>
            <a:r>
              <a:rPr lang="en-IE" sz="1800" b="0" i="1" dirty="0">
                <a:solidFill>
                  <a:srgbClr val="009051"/>
                </a:solidFill>
              </a:rPr>
              <a:t>nderlying principle:</a:t>
            </a:r>
            <a:br>
              <a:rPr lang="en-IE" sz="1800" b="0" dirty="0">
                <a:solidFill>
                  <a:srgbClr val="009051"/>
                </a:solidFill>
              </a:rPr>
            </a:br>
            <a:r>
              <a:rPr lang="en-IE" sz="1800" dirty="0">
                <a:solidFill>
                  <a:srgbClr val="009051"/>
                </a:solidFill>
              </a:rPr>
              <a:t>All researchers will have access to the resources necessary to enable them to publish through open access, without prejudice. </a:t>
            </a:r>
          </a:p>
          <a:p>
            <a:endParaRPr lang="en-US" dirty="0"/>
          </a:p>
        </p:txBody>
      </p:sp>
      <p:sp>
        <p:nvSpPr>
          <p:cNvPr id="5" name="TextBox 4">
            <a:extLst>
              <a:ext uri="{FF2B5EF4-FFF2-40B4-BE49-F238E27FC236}">
                <a16:creationId xmlns:a16="http://schemas.microsoft.com/office/drawing/2014/main" id="{4655B90A-C36D-6142-BB49-8F1C9830F4A6}"/>
              </a:ext>
            </a:extLst>
          </p:cNvPr>
          <p:cNvSpPr txBox="1"/>
          <p:nvPr/>
        </p:nvSpPr>
        <p:spPr>
          <a:xfrm>
            <a:off x="0" y="-2785"/>
            <a:ext cx="9144000" cy="461665"/>
          </a:xfrm>
          <a:prstGeom prst="rect">
            <a:avLst/>
          </a:prstGeom>
          <a:solidFill>
            <a:srgbClr val="007742"/>
          </a:solidFill>
        </p:spPr>
        <p:txBody>
          <a:bodyPr wrap="square" rtlCol="0">
            <a:spAutoFit/>
          </a:bodyPr>
          <a:lstStyle/>
          <a:p>
            <a:pPr algn="ctr"/>
            <a:r>
              <a:rPr lang="en-IE" sz="2400" b="1" dirty="0">
                <a:solidFill>
                  <a:schemeClr val="bg1"/>
                </a:solidFill>
              </a:rPr>
              <a:t>National Framework outline of the National Action Plan: Summary</a:t>
            </a:r>
            <a:endParaRPr lang="en-US" sz="2400" b="1" dirty="0">
              <a:solidFill>
                <a:schemeClr val="bg1"/>
              </a:solidFill>
            </a:endParaRPr>
          </a:p>
        </p:txBody>
      </p:sp>
    </p:spTree>
    <p:extLst>
      <p:ext uri="{BB962C8B-B14F-4D97-AF65-F5344CB8AC3E}">
        <p14:creationId xmlns:p14="http://schemas.microsoft.com/office/powerpoint/2010/main" val="133286642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2">
            <a:lumMod val="50000"/>
          </a:schemeClr>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DB924CC-CD3A-084B-B1E8-F6FFFC65F6D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55752"/>
            <a:ext cx="9144000" cy="5857496"/>
          </a:xfrm>
          <a:prstGeom prst="rect">
            <a:avLst/>
          </a:prstGeom>
        </p:spPr>
      </p:pic>
      <p:grpSp>
        <p:nvGrpSpPr>
          <p:cNvPr id="7" name="Group 6">
            <a:extLst>
              <a:ext uri="{FF2B5EF4-FFF2-40B4-BE49-F238E27FC236}">
                <a16:creationId xmlns:a16="http://schemas.microsoft.com/office/drawing/2014/main" id="{53185F02-2E28-2943-8830-82904A4BC128}"/>
              </a:ext>
            </a:extLst>
          </p:cNvPr>
          <p:cNvGrpSpPr/>
          <p:nvPr/>
        </p:nvGrpSpPr>
        <p:grpSpPr>
          <a:xfrm>
            <a:off x="5427663" y="1347567"/>
            <a:ext cx="3465512" cy="2698971"/>
            <a:chOff x="5427663" y="1347567"/>
            <a:chExt cx="3465512" cy="2698971"/>
          </a:xfrm>
        </p:grpSpPr>
        <p:sp>
          <p:nvSpPr>
            <p:cNvPr id="3" name="TextBox 3">
              <a:extLst>
                <a:ext uri="{FF2B5EF4-FFF2-40B4-BE49-F238E27FC236}">
                  <a16:creationId xmlns:a16="http://schemas.microsoft.com/office/drawing/2014/main" id="{997D583C-BC6B-F747-9C76-534188F5EDE1}"/>
                </a:ext>
              </a:extLst>
            </p:cNvPr>
            <p:cNvSpPr txBox="1">
              <a:spLocks noChangeArrowheads="1"/>
            </p:cNvSpPr>
            <p:nvPr/>
          </p:nvSpPr>
          <p:spPr bwMode="auto">
            <a:xfrm>
              <a:off x="5919695" y="1347567"/>
              <a:ext cx="155363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dirty="0">
                  <a:ln>
                    <a:noFill/>
                  </a:ln>
                  <a:solidFill>
                    <a:schemeClr val="accent1">
                      <a:lumMod val="75000"/>
                    </a:schemeClr>
                  </a:solidFill>
                  <a:effectLst/>
                  <a:uLnTx/>
                  <a:uFillTx/>
                  <a:latin typeface="Arial" panose="020B0604020202020204" pitchFamily="34" charset="0"/>
                  <a:ea typeface="ＭＳ Ｐゴシック" panose="020B0600070205080204" pitchFamily="34" charset="-128"/>
                  <a:cs typeface="+mn-cs"/>
                </a:rPr>
                <a:t>IRELAND</a:t>
              </a:r>
            </a:p>
          </p:txBody>
        </p:sp>
        <p:grpSp>
          <p:nvGrpSpPr>
            <p:cNvPr id="4" name="Group 3">
              <a:extLst>
                <a:ext uri="{FF2B5EF4-FFF2-40B4-BE49-F238E27FC236}">
                  <a16:creationId xmlns:a16="http://schemas.microsoft.com/office/drawing/2014/main" id="{FE0C8ACB-8FFF-8640-B5BE-BA8B5CABD692}"/>
                </a:ext>
              </a:extLst>
            </p:cNvPr>
            <p:cNvGrpSpPr>
              <a:grpSpLocks/>
            </p:cNvGrpSpPr>
            <p:nvPr/>
          </p:nvGrpSpPr>
          <p:grpSpPr bwMode="auto">
            <a:xfrm>
              <a:off x="5427663" y="1773238"/>
              <a:ext cx="3465512" cy="2273300"/>
              <a:chOff x="5427366" y="1772816"/>
              <a:chExt cx="3465114" cy="2273920"/>
            </a:xfrm>
          </p:grpSpPr>
          <p:pic>
            <p:nvPicPr>
              <p:cNvPr id="5" name="Picture 2">
                <a:extLst>
                  <a:ext uri="{FF2B5EF4-FFF2-40B4-BE49-F238E27FC236}">
                    <a16:creationId xmlns:a16="http://schemas.microsoft.com/office/drawing/2014/main" id="{7A9E9B36-C7A6-1240-8384-465341966D0B}"/>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5427366" y="1844824"/>
                <a:ext cx="3465114" cy="2201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 name="Straight Arrow Connector 5">
                <a:extLst>
                  <a:ext uri="{FF2B5EF4-FFF2-40B4-BE49-F238E27FC236}">
                    <a16:creationId xmlns:a16="http://schemas.microsoft.com/office/drawing/2014/main" id="{CB801572-239A-E54E-B53C-541D54134D6C}"/>
                  </a:ext>
                </a:extLst>
              </p:cNvPr>
              <p:cNvCxnSpPr>
                <a:cxnSpLocks noChangeShapeType="1"/>
              </p:cNvCxnSpPr>
              <p:nvPr/>
            </p:nvCxnSpPr>
            <p:spPr bwMode="auto">
              <a:xfrm>
                <a:off x="6803570" y="1772816"/>
                <a:ext cx="144446" cy="431918"/>
              </a:xfrm>
              <a:prstGeom prst="straightConnector1">
                <a:avLst/>
              </a:prstGeom>
              <a:noFill/>
              <a:ln w="57150">
                <a:solidFill>
                  <a:srgbClr val="9933FF"/>
                </a:solidFill>
                <a:round/>
                <a:headEnd/>
                <a:tailEnd type="arrow"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grpSp>
      </p:grpSp>
      <p:sp>
        <p:nvSpPr>
          <p:cNvPr id="8" name="TextBox 7">
            <a:extLst>
              <a:ext uri="{FF2B5EF4-FFF2-40B4-BE49-F238E27FC236}">
                <a16:creationId xmlns:a16="http://schemas.microsoft.com/office/drawing/2014/main" id="{25EBDDD4-86DD-0C49-BA37-C602D32C9759}"/>
              </a:ext>
            </a:extLst>
          </p:cNvPr>
          <p:cNvSpPr txBox="1"/>
          <p:nvPr/>
        </p:nvSpPr>
        <p:spPr>
          <a:xfrm>
            <a:off x="419100" y="5097348"/>
            <a:ext cx="8474075" cy="1477328"/>
          </a:xfrm>
          <a:prstGeom prst="rect">
            <a:avLst/>
          </a:prstGeom>
          <a:solidFill>
            <a:schemeClr val="accent3">
              <a:lumMod val="95000"/>
              <a:alpha val="77000"/>
            </a:schemeClr>
          </a:solidFill>
        </p:spPr>
        <p:txBody>
          <a:bodyPr wrap="square" rtlCol="0">
            <a:spAutoFit/>
          </a:bodyPr>
          <a:lstStyle/>
          <a:p>
            <a:pPr marL="285750" indent="-285750">
              <a:buFont typeface="Arial" panose="020B0604020202020204" pitchFamily="34" charset="0"/>
              <a:buChar char="•"/>
            </a:pPr>
            <a:r>
              <a:rPr lang="en-US" dirty="0"/>
              <a:t>Fastest growing economy in Europe 2019</a:t>
            </a:r>
          </a:p>
          <a:p>
            <a:pPr marL="285750" indent="-285750">
              <a:buFont typeface="Arial" panose="020B0604020202020204" pitchFamily="34" charset="0"/>
              <a:buChar char="•"/>
            </a:pPr>
            <a:r>
              <a:rPr lang="en-IE" dirty="0"/>
              <a:t>More than doubled its Horizon 2020 funding </a:t>
            </a:r>
            <a:r>
              <a:rPr lang="en-IE" i="1" dirty="0"/>
              <a:t>(compared with the first two years of FP7)</a:t>
            </a:r>
          </a:p>
          <a:p>
            <a:pPr marL="285750" indent="-285750">
              <a:buFont typeface="Arial" panose="020B0604020202020204" pitchFamily="34" charset="0"/>
              <a:buChar char="•"/>
            </a:pPr>
            <a:r>
              <a:rPr lang="en-IE" dirty="0"/>
              <a:t>EU leader in innovation from SMEs</a:t>
            </a:r>
          </a:p>
          <a:p>
            <a:pPr marL="285750" indent="-285750">
              <a:buFont typeface="Arial" panose="020B0604020202020204" pitchFamily="34" charset="0"/>
              <a:buChar char="•"/>
            </a:pPr>
            <a:r>
              <a:rPr lang="en-IE" dirty="0"/>
              <a:t>11th in global scientific ranking for overall quality of scientific research</a:t>
            </a:r>
            <a:endParaRPr lang="en-US" i="1" dirty="0"/>
          </a:p>
        </p:txBody>
      </p:sp>
    </p:spTree>
    <p:extLst>
      <p:ext uri="{BB962C8B-B14F-4D97-AF65-F5344CB8AC3E}">
        <p14:creationId xmlns:p14="http://schemas.microsoft.com/office/powerpoint/2010/main" val="3861563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9"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dissolve">
                                      <p:cBhvr>
                                        <p:cTn id="1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8DF26E-03AC-774B-ACDF-5CF206F650E9}"/>
              </a:ext>
            </a:extLst>
          </p:cNvPr>
          <p:cNvSpPr>
            <a:spLocks noGrp="1"/>
          </p:cNvSpPr>
          <p:nvPr>
            <p:ph type="title"/>
          </p:nvPr>
        </p:nvSpPr>
        <p:spPr>
          <a:xfrm>
            <a:off x="166256" y="360000"/>
            <a:ext cx="8977744" cy="561600"/>
          </a:xfrm>
          <a:solidFill>
            <a:srgbClr val="007742"/>
          </a:solidFill>
        </p:spPr>
        <p:txBody>
          <a:bodyPr/>
          <a:lstStyle/>
          <a:p>
            <a:pPr algn="ctr"/>
            <a:r>
              <a:rPr lang="en-US" b="1" dirty="0">
                <a:solidFill>
                  <a:schemeClr val="bg1">
                    <a:lumMod val="95000"/>
                  </a:schemeClr>
                </a:solidFill>
              </a:rPr>
              <a:t>National Action Plan: Next Steps</a:t>
            </a:r>
          </a:p>
        </p:txBody>
      </p:sp>
      <p:sp>
        <p:nvSpPr>
          <p:cNvPr id="3" name="Text Placeholder 2">
            <a:extLst>
              <a:ext uri="{FF2B5EF4-FFF2-40B4-BE49-F238E27FC236}">
                <a16:creationId xmlns:a16="http://schemas.microsoft.com/office/drawing/2014/main" id="{FDA968B3-2A0F-AA48-8456-D4FC9CA0A5D1}"/>
              </a:ext>
            </a:extLst>
          </p:cNvPr>
          <p:cNvSpPr>
            <a:spLocks noGrp="1"/>
          </p:cNvSpPr>
          <p:nvPr>
            <p:ph type="body" sz="quarter" idx="10"/>
          </p:nvPr>
        </p:nvSpPr>
        <p:spPr>
          <a:xfrm>
            <a:off x="301215" y="1190625"/>
            <a:ext cx="8638390" cy="5048810"/>
          </a:xfrm>
        </p:spPr>
        <p:txBody>
          <a:bodyPr/>
          <a:lstStyle/>
          <a:p>
            <a:r>
              <a:rPr lang="en-US" u="sng" dirty="0">
                <a:solidFill>
                  <a:schemeClr val="tx2"/>
                </a:solidFill>
              </a:rPr>
              <a:t>January - June 2020</a:t>
            </a:r>
          </a:p>
          <a:p>
            <a:pPr marL="342900" indent="-342900">
              <a:buFont typeface="Arial" panose="020B0604020202020204" pitchFamily="34" charset="0"/>
              <a:buChar char="•"/>
            </a:pPr>
            <a:r>
              <a:rPr lang="en-US" dirty="0"/>
              <a:t>Appointment of national coordinator (funded by DBEI &amp; HEA) </a:t>
            </a:r>
          </a:p>
          <a:p>
            <a:pPr marL="342900" indent="-342900">
              <a:buFont typeface="Arial" panose="020B0604020202020204" pitchFamily="34" charset="0"/>
              <a:buChar char="•"/>
            </a:pPr>
            <a:r>
              <a:rPr lang="en-US" dirty="0"/>
              <a:t>Establishment of NORF Phase 2 Committees</a:t>
            </a:r>
          </a:p>
          <a:p>
            <a:pPr lvl="1" indent="0">
              <a:buNone/>
            </a:pPr>
            <a:r>
              <a:rPr lang="en-US" dirty="0"/>
              <a:t>&gt; Steering Group	Funders &amp; Government / Agency representatives</a:t>
            </a:r>
          </a:p>
          <a:p>
            <a:pPr lvl="1" indent="0">
              <a:buNone/>
            </a:pPr>
            <a:r>
              <a:rPr lang="en-US" dirty="0"/>
              <a:t>			Institutional Vice Presidents for Research</a:t>
            </a:r>
          </a:p>
          <a:p>
            <a:pPr lvl="1" indent="0">
              <a:buNone/>
            </a:pPr>
            <a:r>
              <a:rPr lang="en-US" dirty="0"/>
              <a:t>&gt; Disciplinary groups</a:t>
            </a:r>
          </a:p>
          <a:p>
            <a:pPr lvl="1" indent="0">
              <a:buNone/>
            </a:pPr>
            <a:r>
              <a:rPr lang="en-US" dirty="0"/>
              <a:t>&gt; Special commitment groups</a:t>
            </a:r>
          </a:p>
          <a:p>
            <a:pPr lvl="1" indent="0">
              <a:buNone/>
            </a:pPr>
            <a:endParaRPr lang="en-US" u="sng" dirty="0">
              <a:solidFill>
                <a:schemeClr val="tx2"/>
              </a:solidFill>
            </a:endParaRPr>
          </a:p>
          <a:p>
            <a:r>
              <a:rPr lang="en-US" u="sng" dirty="0">
                <a:solidFill>
                  <a:schemeClr val="tx2"/>
                </a:solidFill>
              </a:rPr>
              <a:t>Mid 2020 – December 2021: National Consultation</a:t>
            </a:r>
          </a:p>
          <a:p>
            <a:r>
              <a:rPr lang="en-US" u="sng" dirty="0">
                <a:solidFill>
                  <a:schemeClr val="tx2"/>
                </a:solidFill>
              </a:rPr>
              <a:t>2022 – onwards: National Action Plan (with multi-annual reviews).</a:t>
            </a:r>
          </a:p>
        </p:txBody>
      </p:sp>
    </p:spTree>
    <p:extLst>
      <p:ext uri="{BB962C8B-B14F-4D97-AF65-F5344CB8AC3E}">
        <p14:creationId xmlns:p14="http://schemas.microsoft.com/office/powerpoint/2010/main" val="375817953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357C676-3B3E-F343-8B33-155F7F6DDDD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08756" y="1199414"/>
            <a:ext cx="3664902" cy="3044071"/>
          </a:xfrm>
          <a:prstGeom prst="rect">
            <a:avLst/>
          </a:prstGeom>
          <a:ln>
            <a:solidFill>
              <a:srgbClr val="FF9300"/>
            </a:solidFill>
          </a:ln>
        </p:spPr>
      </p:pic>
      <p:pic>
        <p:nvPicPr>
          <p:cNvPr id="7" name="Picture 6">
            <a:extLst>
              <a:ext uri="{FF2B5EF4-FFF2-40B4-BE49-F238E27FC236}">
                <a16:creationId xmlns:a16="http://schemas.microsoft.com/office/drawing/2014/main" id="{1637D106-1528-ED4A-98B0-06115E3C8F6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110958" y="1019814"/>
            <a:ext cx="4908176" cy="2014465"/>
          </a:xfrm>
          <a:prstGeom prst="rect">
            <a:avLst/>
          </a:prstGeom>
        </p:spPr>
      </p:pic>
      <p:pic>
        <p:nvPicPr>
          <p:cNvPr id="8" name="Picture 7">
            <a:extLst>
              <a:ext uri="{FF2B5EF4-FFF2-40B4-BE49-F238E27FC236}">
                <a16:creationId xmlns:a16="http://schemas.microsoft.com/office/drawing/2014/main" id="{42FF7C3B-D6DB-A24D-9B46-CB3167BCEEB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594191" y="2902341"/>
            <a:ext cx="3017744" cy="1288568"/>
          </a:xfrm>
          <a:prstGeom prst="rect">
            <a:avLst/>
          </a:prstGeom>
        </p:spPr>
      </p:pic>
      <p:pic>
        <p:nvPicPr>
          <p:cNvPr id="9" name="Picture 8">
            <a:extLst>
              <a:ext uri="{FF2B5EF4-FFF2-40B4-BE49-F238E27FC236}">
                <a16:creationId xmlns:a16="http://schemas.microsoft.com/office/drawing/2014/main" id="{7212B8EA-CB17-CE4F-8B09-48B5B65471B4}"/>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011875" y="4166239"/>
            <a:ext cx="2362760" cy="1168857"/>
          </a:xfrm>
          <a:prstGeom prst="rect">
            <a:avLst/>
          </a:prstGeom>
        </p:spPr>
      </p:pic>
      <p:pic>
        <p:nvPicPr>
          <p:cNvPr id="10" name="Picture 9">
            <a:extLst>
              <a:ext uri="{FF2B5EF4-FFF2-40B4-BE49-F238E27FC236}">
                <a16:creationId xmlns:a16="http://schemas.microsoft.com/office/drawing/2014/main" id="{9675CC12-1FF7-5843-9188-B6BB3BA33B9D}"/>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134781" y="5335096"/>
            <a:ext cx="1936565" cy="1167852"/>
          </a:xfrm>
          <a:prstGeom prst="rect">
            <a:avLst/>
          </a:prstGeom>
        </p:spPr>
      </p:pic>
      <p:pic>
        <p:nvPicPr>
          <p:cNvPr id="11" name="Picture 10">
            <a:extLst>
              <a:ext uri="{FF2B5EF4-FFF2-40B4-BE49-F238E27FC236}">
                <a16:creationId xmlns:a16="http://schemas.microsoft.com/office/drawing/2014/main" id="{DA82F2F0-2C29-C24D-9CF2-3A8DEC7F891F}"/>
              </a:ext>
            </a:extLst>
          </p:cNvPr>
          <p:cNvPicPr>
            <a:picLocks noChangeAspect="1"/>
          </p:cNvPicPr>
          <p:nvPr/>
        </p:nvPicPr>
        <p:blipFill>
          <a:blip r:embed="rId7"/>
          <a:stretch>
            <a:fillRect/>
          </a:stretch>
        </p:blipFill>
        <p:spPr>
          <a:xfrm>
            <a:off x="5924445" y="176738"/>
            <a:ext cx="2857500" cy="698500"/>
          </a:xfrm>
          <a:prstGeom prst="rect">
            <a:avLst/>
          </a:prstGeom>
        </p:spPr>
      </p:pic>
      <p:sp>
        <p:nvSpPr>
          <p:cNvPr id="13" name="Title 12">
            <a:extLst>
              <a:ext uri="{FF2B5EF4-FFF2-40B4-BE49-F238E27FC236}">
                <a16:creationId xmlns:a16="http://schemas.microsoft.com/office/drawing/2014/main" id="{BFE4A65F-0E82-1641-A059-C590743BDAB2}"/>
              </a:ext>
            </a:extLst>
          </p:cNvPr>
          <p:cNvSpPr>
            <a:spLocks noGrp="1"/>
          </p:cNvSpPr>
          <p:nvPr>
            <p:ph type="title"/>
          </p:nvPr>
        </p:nvSpPr>
        <p:spPr>
          <a:xfrm>
            <a:off x="362055" y="184360"/>
            <a:ext cx="5562390" cy="698500"/>
          </a:xfrm>
        </p:spPr>
        <p:txBody>
          <a:bodyPr/>
          <a:lstStyle/>
          <a:p>
            <a:r>
              <a:rPr lang="en-US" b="1" dirty="0"/>
              <a:t>  </a:t>
            </a:r>
            <a:r>
              <a:rPr lang="en-US" sz="4000" b="1" dirty="0">
                <a:solidFill>
                  <a:srgbClr val="FF9300"/>
                </a:solidFill>
              </a:rPr>
              <a:t>Plan S	 </a:t>
            </a:r>
            <a:r>
              <a:rPr lang="en-IE" sz="1800" b="1" dirty="0">
                <a:solidFill>
                  <a:srgbClr val="FF9300"/>
                </a:solidFill>
                <a:hlinkClick r:id="rId8">
                  <a:extLst>
                    <a:ext uri="{A12FA001-AC4F-418D-AE19-62706E023703}">
                      <ahyp:hlinkClr xmlns:ahyp="http://schemas.microsoft.com/office/drawing/2018/hyperlinkcolor" val="tx"/>
                    </a:ext>
                  </a:extLst>
                </a:hlinkClick>
              </a:rPr>
              <a:t>https://www.coalition-s.org/</a:t>
            </a:r>
            <a:endParaRPr lang="en-US" sz="1800" b="1" dirty="0">
              <a:solidFill>
                <a:srgbClr val="FF9300"/>
              </a:solidFill>
            </a:endParaRPr>
          </a:p>
        </p:txBody>
      </p:sp>
      <p:sp>
        <p:nvSpPr>
          <p:cNvPr id="15" name="TextBox 14">
            <a:extLst>
              <a:ext uri="{FF2B5EF4-FFF2-40B4-BE49-F238E27FC236}">
                <a16:creationId xmlns:a16="http://schemas.microsoft.com/office/drawing/2014/main" id="{FE4D6BF0-A5F6-294F-829C-78D116F01801}"/>
              </a:ext>
            </a:extLst>
          </p:cNvPr>
          <p:cNvSpPr txBox="1"/>
          <p:nvPr/>
        </p:nvSpPr>
        <p:spPr>
          <a:xfrm>
            <a:off x="3699107" y="4763640"/>
            <a:ext cx="1447384" cy="369332"/>
          </a:xfrm>
          <a:prstGeom prst="rect">
            <a:avLst/>
          </a:prstGeom>
          <a:noFill/>
        </p:spPr>
        <p:txBody>
          <a:bodyPr wrap="none" rtlCol="0">
            <a:spAutoFit/>
          </a:bodyPr>
          <a:lstStyle/>
          <a:p>
            <a:r>
              <a:rPr lang="en-US" dirty="0">
                <a:solidFill>
                  <a:srgbClr val="FF9300"/>
                </a:solidFill>
              </a:rPr>
              <a:t>Supported by</a:t>
            </a:r>
          </a:p>
        </p:txBody>
      </p:sp>
      <p:cxnSp>
        <p:nvCxnSpPr>
          <p:cNvPr id="17" name="Straight Connector 16">
            <a:extLst>
              <a:ext uri="{FF2B5EF4-FFF2-40B4-BE49-F238E27FC236}">
                <a16:creationId xmlns:a16="http://schemas.microsoft.com/office/drawing/2014/main" id="{5ECA6893-C9D0-9249-8CB4-F1B621F0A727}"/>
              </a:ext>
            </a:extLst>
          </p:cNvPr>
          <p:cNvCxnSpPr>
            <a:cxnSpLocks/>
          </p:cNvCxnSpPr>
          <p:nvPr/>
        </p:nvCxnSpPr>
        <p:spPr>
          <a:xfrm flipV="1">
            <a:off x="5012901" y="3546626"/>
            <a:ext cx="849104" cy="900975"/>
          </a:xfrm>
          <a:prstGeom prst="line">
            <a:avLst/>
          </a:prstGeom>
          <a:ln w="38100">
            <a:solidFill>
              <a:srgbClr val="FF93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79F81FB4-DA3B-AA44-A58B-38E5D0386E31}"/>
              </a:ext>
            </a:extLst>
          </p:cNvPr>
          <p:cNvCxnSpPr>
            <a:cxnSpLocks/>
          </p:cNvCxnSpPr>
          <p:nvPr/>
        </p:nvCxnSpPr>
        <p:spPr>
          <a:xfrm flipV="1">
            <a:off x="5146491" y="4283242"/>
            <a:ext cx="628084" cy="370663"/>
          </a:xfrm>
          <a:prstGeom prst="line">
            <a:avLst/>
          </a:prstGeom>
          <a:ln w="38100">
            <a:solidFill>
              <a:srgbClr val="FF93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D61D080B-78BE-9744-AC5E-76B9457EDA68}"/>
              </a:ext>
            </a:extLst>
          </p:cNvPr>
          <p:cNvCxnSpPr>
            <a:cxnSpLocks/>
          </p:cNvCxnSpPr>
          <p:nvPr/>
        </p:nvCxnSpPr>
        <p:spPr>
          <a:xfrm>
            <a:off x="5226430" y="4910597"/>
            <a:ext cx="698015" cy="37709"/>
          </a:xfrm>
          <a:prstGeom prst="line">
            <a:avLst/>
          </a:prstGeom>
          <a:ln w="38100">
            <a:solidFill>
              <a:srgbClr val="FF93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C815CD9E-EFC2-7748-A340-2B3FAD543741}"/>
              </a:ext>
            </a:extLst>
          </p:cNvPr>
          <p:cNvSpPr txBox="1"/>
          <p:nvPr/>
        </p:nvSpPr>
        <p:spPr>
          <a:xfrm>
            <a:off x="8266327" y="4165367"/>
            <a:ext cx="691215" cy="307777"/>
          </a:xfrm>
          <a:prstGeom prst="rect">
            <a:avLst/>
          </a:prstGeom>
          <a:noFill/>
        </p:spPr>
        <p:txBody>
          <a:bodyPr wrap="none" rtlCol="0">
            <a:spAutoFit/>
          </a:bodyPr>
          <a:lstStyle/>
          <a:p>
            <a:r>
              <a:rPr lang="en-US" sz="1400" dirty="0">
                <a:solidFill>
                  <a:srgbClr val="FF9300"/>
                </a:solidFill>
              </a:rPr>
              <a:t>(some)</a:t>
            </a:r>
          </a:p>
        </p:txBody>
      </p:sp>
      <p:sp>
        <p:nvSpPr>
          <p:cNvPr id="20" name="TextBox 19">
            <a:extLst>
              <a:ext uri="{FF2B5EF4-FFF2-40B4-BE49-F238E27FC236}">
                <a16:creationId xmlns:a16="http://schemas.microsoft.com/office/drawing/2014/main" id="{4520D96B-76EE-2E47-940C-DF6DCD92DDD0}"/>
              </a:ext>
            </a:extLst>
          </p:cNvPr>
          <p:cNvSpPr txBox="1"/>
          <p:nvPr/>
        </p:nvSpPr>
        <p:spPr>
          <a:xfrm rot="21335265">
            <a:off x="239143" y="4255649"/>
            <a:ext cx="3461931" cy="1938992"/>
          </a:xfrm>
          <a:prstGeom prst="rect">
            <a:avLst/>
          </a:prstGeom>
          <a:solidFill>
            <a:srgbClr val="009051"/>
          </a:solidFill>
        </p:spPr>
        <p:txBody>
          <a:bodyPr wrap="square" rtlCol="0">
            <a:spAutoFit/>
          </a:bodyPr>
          <a:lstStyle/>
          <a:p>
            <a:r>
              <a:rPr lang="en-US" sz="2400" b="1" dirty="0">
                <a:solidFill>
                  <a:schemeClr val="bg1"/>
                </a:solidFill>
              </a:rPr>
              <a:t>Ireland’s National Framework is ‘Plan S-friendly’ – but its primary concern is to be more ‘Irish research-friendly’.</a:t>
            </a:r>
          </a:p>
        </p:txBody>
      </p:sp>
    </p:spTree>
    <p:extLst>
      <p:ext uri="{BB962C8B-B14F-4D97-AF65-F5344CB8AC3E}">
        <p14:creationId xmlns:p14="http://schemas.microsoft.com/office/powerpoint/2010/main" val="385228912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E0A0928-5835-D048-8C42-885C106647ED}"/>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6838517" cy="6858000"/>
          </a:xfrm>
          <a:prstGeom prst="rect">
            <a:avLst/>
          </a:prstGeom>
          <a:ln>
            <a:solidFill>
              <a:srgbClr val="FF9300"/>
            </a:solidFill>
          </a:ln>
        </p:spPr>
      </p:pic>
      <p:sp>
        <p:nvSpPr>
          <p:cNvPr id="6" name="TextBox 5">
            <a:extLst>
              <a:ext uri="{FF2B5EF4-FFF2-40B4-BE49-F238E27FC236}">
                <a16:creationId xmlns:a16="http://schemas.microsoft.com/office/drawing/2014/main" id="{9DE8241E-D803-584E-BB49-7774CBD1FF64}"/>
              </a:ext>
            </a:extLst>
          </p:cNvPr>
          <p:cNvSpPr txBox="1"/>
          <p:nvPr/>
        </p:nvSpPr>
        <p:spPr>
          <a:xfrm>
            <a:off x="6955973" y="734786"/>
            <a:ext cx="2188028" cy="4339650"/>
          </a:xfrm>
          <a:prstGeom prst="rect">
            <a:avLst/>
          </a:prstGeom>
          <a:noFill/>
        </p:spPr>
        <p:txBody>
          <a:bodyPr wrap="square" rtlCol="0">
            <a:spAutoFit/>
          </a:bodyPr>
          <a:lstStyle/>
          <a:p>
            <a:r>
              <a:rPr lang="en-US" sz="2400" b="1" dirty="0" err="1">
                <a:solidFill>
                  <a:srgbClr val="0070C0"/>
                </a:solidFill>
              </a:rPr>
              <a:t>AmeliCA</a:t>
            </a:r>
            <a:r>
              <a:rPr lang="en-US" sz="2400" b="1" dirty="0">
                <a:solidFill>
                  <a:srgbClr val="0070C0"/>
                </a:solidFill>
              </a:rPr>
              <a:t> Principles</a:t>
            </a:r>
          </a:p>
          <a:p>
            <a:r>
              <a:rPr lang="en-US" sz="2400" b="1" dirty="0">
                <a:solidFill>
                  <a:srgbClr val="0070C0"/>
                </a:solidFill>
              </a:rPr>
              <a:t>(Open Knowledge for Latin America and the Global South</a:t>
            </a:r>
            <a:br>
              <a:rPr lang="en-US" dirty="0"/>
            </a:br>
            <a:r>
              <a:rPr lang="en-IE" dirty="0">
                <a:hlinkClick r:id="rId3"/>
              </a:rPr>
              <a:t>http://www.amelica.org/wp-content/uploads/2019/04/principles-Amelica-PlanS-eng.png</a:t>
            </a:r>
            <a:endParaRPr lang="en-US" dirty="0"/>
          </a:p>
        </p:txBody>
      </p:sp>
      <p:sp>
        <p:nvSpPr>
          <p:cNvPr id="4" name="TextBox 3">
            <a:extLst>
              <a:ext uri="{FF2B5EF4-FFF2-40B4-BE49-F238E27FC236}">
                <a16:creationId xmlns:a16="http://schemas.microsoft.com/office/drawing/2014/main" id="{691D5A53-C8BF-C242-A038-712542FFB51E}"/>
              </a:ext>
            </a:extLst>
          </p:cNvPr>
          <p:cNvSpPr txBox="1"/>
          <p:nvPr/>
        </p:nvSpPr>
        <p:spPr>
          <a:xfrm rot="21335265">
            <a:off x="226050" y="3540947"/>
            <a:ext cx="3173049" cy="1754326"/>
          </a:xfrm>
          <a:prstGeom prst="rect">
            <a:avLst/>
          </a:prstGeom>
          <a:solidFill>
            <a:srgbClr val="009051"/>
          </a:solidFill>
        </p:spPr>
        <p:txBody>
          <a:bodyPr wrap="square" rtlCol="0">
            <a:spAutoFit/>
          </a:bodyPr>
          <a:lstStyle/>
          <a:p>
            <a:r>
              <a:rPr lang="en-US" b="1" dirty="0">
                <a:solidFill>
                  <a:schemeClr val="bg1"/>
                </a:solidFill>
              </a:rPr>
              <a:t>Ireland’s National Framework is ‘</a:t>
            </a:r>
            <a:r>
              <a:rPr lang="en-US" b="1" dirty="0" err="1">
                <a:solidFill>
                  <a:schemeClr val="bg1"/>
                </a:solidFill>
              </a:rPr>
              <a:t>AmeliCA</a:t>
            </a:r>
            <a:r>
              <a:rPr lang="en-US" b="1" dirty="0">
                <a:solidFill>
                  <a:schemeClr val="bg1"/>
                </a:solidFill>
              </a:rPr>
              <a:t>-friendly’ – in terms of its emphasis on academy-based infrastructures and on  alternatives to fee-based publishing.</a:t>
            </a:r>
          </a:p>
        </p:txBody>
      </p:sp>
    </p:spTree>
    <p:extLst>
      <p:ext uri="{BB962C8B-B14F-4D97-AF65-F5344CB8AC3E}">
        <p14:creationId xmlns:p14="http://schemas.microsoft.com/office/powerpoint/2010/main" val="163548606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D0D3CC1-825F-E34C-9708-D1E92576B5F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5118410" cy="6858000"/>
          </a:xfrm>
          <a:prstGeom prst="rect">
            <a:avLst/>
          </a:prstGeom>
          <a:ln>
            <a:solidFill>
              <a:srgbClr val="FF9300"/>
            </a:solidFill>
          </a:ln>
        </p:spPr>
      </p:pic>
      <p:sp>
        <p:nvSpPr>
          <p:cNvPr id="6" name="TextBox 5">
            <a:extLst>
              <a:ext uri="{FF2B5EF4-FFF2-40B4-BE49-F238E27FC236}">
                <a16:creationId xmlns:a16="http://schemas.microsoft.com/office/drawing/2014/main" id="{CD4F8336-6206-6C43-878D-5CBCEBDC9312}"/>
              </a:ext>
            </a:extLst>
          </p:cNvPr>
          <p:cNvSpPr txBox="1"/>
          <p:nvPr/>
        </p:nvSpPr>
        <p:spPr>
          <a:xfrm>
            <a:off x="5470071" y="832757"/>
            <a:ext cx="2971800" cy="1323439"/>
          </a:xfrm>
          <a:prstGeom prst="rect">
            <a:avLst/>
          </a:prstGeom>
          <a:noFill/>
        </p:spPr>
        <p:txBody>
          <a:bodyPr wrap="square" rtlCol="0">
            <a:spAutoFit/>
          </a:bodyPr>
          <a:lstStyle/>
          <a:p>
            <a:r>
              <a:rPr lang="en-IE" sz="2000" b="1" dirty="0">
                <a:solidFill>
                  <a:srgbClr val="0070C0"/>
                </a:solidFill>
                <a:hlinkClick r:id="rId3">
                  <a:extLst>
                    <a:ext uri="{A12FA001-AC4F-418D-AE19-62706E023703}">
                      <ahyp:hlinkClr xmlns:ahyp="http://schemas.microsoft.com/office/drawing/2018/hyperlinkcolor" val="tx"/>
                    </a:ext>
                  </a:extLst>
                </a:hlinkClick>
              </a:rPr>
              <a:t>https://info.africarxiv.org/african-principles-for-open-access-in-scholarly-communication/</a:t>
            </a:r>
            <a:r>
              <a:rPr lang="en-IE" sz="2000" b="1" dirty="0">
                <a:solidFill>
                  <a:srgbClr val="0070C0"/>
                </a:solidFill>
              </a:rPr>
              <a:t> </a:t>
            </a:r>
            <a:endParaRPr lang="en-US" sz="2000" b="1" dirty="0">
              <a:solidFill>
                <a:srgbClr val="0070C0"/>
              </a:solidFill>
            </a:endParaRPr>
          </a:p>
        </p:txBody>
      </p:sp>
      <p:sp>
        <p:nvSpPr>
          <p:cNvPr id="7" name="TextBox 6">
            <a:extLst>
              <a:ext uri="{FF2B5EF4-FFF2-40B4-BE49-F238E27FC236}">
                <a16:creationId xmlns:a16="http://schemas.microsoft.com/office/drawing/2014/main" id="{0EA1165E-7B28-9F40-AF41-E418BC5C78C0}"/>
              </a:ext>
            </a:extLst>
          </p:cNvPr>
          <p:cNvSpPr txBox="1"/>
          <p:nvPr/>
        </p:nvSpPr>
        <p:spPr>
          <a:xfrm rot="21335265">
            <a:off x="5369446" y="2474457"/>
            <a:ext cx="3173049" cy="2554545"/>
          </a:xfrm>
          <a:prstGeom prst="rect">
            <a:avLst/>
          </a:prstGeom>
          <a:solidFill>
            <a:srgbClr val="009051"/>
          </a:solidFill>
        </p:spPr>
        <p:txBody>
          <a:bodyPr wrap="square" rtlCol="0">
            <a:spAutoFit/>
          </a:bodyPr>
          <a:lstStyle/>
          <a:p>
            <a:r>
              <a:rPr lang="en-US" sz="2000" b="1" dirty="0">
                <a:solidFill>
                  <a:schemeClr val="bg1"/>
                </a:solidFill>
              </a:rPr>
              <a:t>Ireland’s  National Framework commits the National Action Plan to being </a:t>
            </a:r>
            <a:r>
              <a:rPr lang="en-US" sz="2000" b="1" dirty="0" err="1">
                <a:solidFill>
                  <a:schemeClr val="bg1"/>
                </a:solidFill>
              </a:rPr>
              <a:t>cognisant</a:t>
            </a:r>
            <a:r>
              <a:rPr lang="en-US" sz="2000" b="1" dirty="0">
                <a:solidFill>
                  <a:schemeClr val="bg1"/>
                </a:solidFill>
              </a:rPr>
              <a:t> of the issues and supportive of scholarly communication initiatives in the Global South. </a:t>
            </a:r>
          </a:p>
        </p:txBody>
      </p:sp>
    </p:spTree>
    <p:extLst>
      <p:ext uri="{BB962C8B-B14F-4D97-AF65-F5344CB8AC3E}">
        <p14:creationId xmlns:p14="http://schemas.microsoft.com/office/powerpoint/2010/main" val="333687794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D76B435D-9E37-4547-851C-96866A9A400F}"/>
              </a:ext>
            </a:extLst>
          </p:cNvPr>
          <p:cNvGrpSpPr/>
          <p:nvPr/>
        </p:nvGrpSpPr>
        <p:grpSpPr>
          <a:xfrm>
            <a:off x="4286979" y="517884"/>
            <a:ext cx="5414437" cy="6223239"/>
            <a:chOff x="4286979" y="517884"/>
            <a:chExt cx="5414437" cy="6223239"/>
          </a:xfrm>
        </p:grpSpPr>
        <p:graphicFrame>
          <p:nvGraphicFramePr>
            <p:cNvPr id="10" name="Chart 9"/>
            <p:cNvGraphicFramePr>
              <a:graphicFrameLocks/>
            </p:cNvGraphicFramePr>
            <p:nvPr>
              <p:extLst>
                <p:ext uri="{D42A27DB-BD31-4B8C-83A1-F6EECF244321}">
                  <p14:modId xmlns:p14="http://schemas.microsoft.com/office/powerpoint/2010/main" val="137612942"/>
                </p:ext>
              </p:extLst>
            </p:nvPr>
          </p:nvGraphicFramePr>
          <p:xfrm>
            <a:off x="4393428" y="4332316"/>
            <a:ext cx="4617718" cy="1812219"/>
          </p:xfrm>
          <a:graphic>
            <a:graphicData uri="http://schemas.openxmlformats.org/drawingml/2006/chart">
              <c:chart xmlns:c="http://schemas.openxmlformats.org/drawingml/2006/chart" xmlns:r="http://schemas.openxmlformats.org/officeDocument/2006/relationships" r:id="rId2"/>
            </a:graphicData>
          </a:graphic>
        </p:graphicFrame>
        <p:sp>
          <p:nvSpPr>
            <p:cNvPr id="2" name="TextBox 1">
              <a:extLst>
                <a:ext uri="{FF2B5EF4-FFF2-40B4-BE49-F238E27FC236}">
                  <a16:creationId xmlns:a16="http://schemas.microsoft.com/office/drawing/2014/main" id="{AA579AC3-C56B-AA4A-B986-ACF32216E55E}"/>
                </a:ext>
              </a:extLst>
            </p:cNvPr>
            <p:cNvSpPr txBox="1"/>
            <p:nvPr/>
          </p:nvSpPr>
          <p:spPr>
            <a:xfrm>
              <a:off x="4286979" y="517884"/>
              <a:ext cx="4830618" cy="707886"/>
            </a:xfrm>
            <a:prstGeom prst="rect">
              <a:avLst/>
            </a:prstGeom>
            <a:solidFill>
              <a:schemeClr val="accent1">
                <a:lumMod val="20000"/>
                <a:lumOff val="80000"/>
              </a:schemeClr>
            </a:solidFill>
          </p:spPr>
          <p:txBody>
            <a:bodyPr wrap="square" rtlCol="0">
              <a:spAutoFit/>
            </a:bodyPr>
            <a:lstStyle/>
            <a:p>
              <a:r>
                <a:rPr lang="en-US" sz="2000" b="1" dirty="0">
                  <a:solidFill>
                    <a:schemeClr val="accent2">
                      <a:lumMod val="75000"/>
                    </a:schemeClr>
                  </a:solidFill>
                </a:rPr>
                <a:t>Trinity College Dublin Student Open Access Publishing (</a:t>
              </a:r>
              <a:r>
                <a:rPr lang="en-US" sz="2000" b="1" dirty="0" err="1">
                  <a:solidFill>
                    <a:schemeClr val="accent2">
                      <a:lumMod val="75000"/>
                    </a:schemeClr>
                  </a:solidFill>
                </a:rPr>
                <a:t>SOAPbox</a:t>
              </a:r>
              <a:r>
                <a:rPr lang="en-US" sz="2000" b="1" dirty="0">
                  <a:solidFill>
                    <a:schemeClr val="accent2">
                      <a:lumMod val="75000"/>
                    </a:schemeClr>
                  </a:solidFill>
                </a:rPr>
                <a:t>): Survey 2019*</a:t>
              </a:r>
            </a:p>
          </p:txBody>
        </p:sp>
        <p:graphicFrame>
          <p:nvGraphicFramePr>
            <p:cNvPr id="7" name="Chart 6">
              <a:extLst>
                <a:ext uri="{FF2B5EF4-FFF2-40B4-BE49-F238E27FC236}">
                  <a16:creationId xmlns:a16="http://schemas.microsoft.com/office/drawing/2014/main" id="{98508CD4-D213-4944-811C-20FFB2F82EC6}"/>
                </a:ext>
              </a:extLst>
            </p:cNvPr>
            <p:cNvGraphicFramePr>
              <a:graphicFrameLocks/>
            </p:cNvGraphicFramePr>
            <p:nvPr>
              <p:extLst>
                <p:ext uri="{D42A27DB-BD31-4B8C-83A1-F6EECF244321}">
                  <p14:modId xmlns:p14="http://schemas.microsoft.com/office/powerpoint/2010/main" val="1410159135"/>
                </p:ext>
              </p:extLst>
            </p:nvPr>
          </p:nvGraphicFramePr>
          <p:xfrm>
            <a:off x="4393428" y="1369687"/>
            <a:ext cx="4617719" cy="2714734"/>
          </p:xfrm>
          <a:graphic>
            <a:graphicData uri="http://schemas.openxmlformats.org/drawingml/2006/chart">
              <c:chart xmlns:c="http://schemas.openxmlformats.org/drawingml/2006/chart" xmlns:r="http://schemas.openxmlformats.org/officeDocument/2006/relationships" r:id="rId3"/>
            </a:graphicData>
          </a:graphic>
        </p:graphicFrame>
        <p:sp>
          <p:nvSpPr>
            <p:cNvPr id="3" name="TextBox 2">
              <a:extLst>
                <a:ext uri="{FF2B5EF4-FFF2-40B4-BE49-F238E27FC236}">
                  <a16:creationId xmlns:a16="http://schemas.microsoft.com/office/drawing/2014/main" id="{D83CD882-22A5-5B45-83FF-6F13157F5EF6}"/>
                </a:ext>
              </a:extLst>
            </p:cNvPr>
            <p:cNvSpPr txBox="1"/>
            <p:nvPr/>
          </p:nvSpPr>
          <p:spPr>
            <a:xfrm>
              <a:off x="4572000" y="6433346"/>
              <a:ext cx="5129416" cy="307777"/>
            </a:xfrm>
            <a:prstGeom prst="rect">
              <a:avLst/>
            </a:prstGeom>
            <a:noFill/>
          </p:spPr>
          <p:txBody>
            <a:bodyPr wrap="square" rtlCol="0">
              <a:spAutoFit/>
            </a:bodyPr>
            <a:lstStyle/>
            <a:p>
              <a:r>
                <a:rPr lang="en-US" sz="1400" dirty="0"/>
                <a:t>* TCD Survey:  Shane Collins, </a:t>
              </a:r>
              <a:r>
                <a:rPr lang="en-US" sz="1400" dirty="0" err="1"/>
                <a:t>SOAPbox</a:t>
              </a:r>
              <a:r>
                <a:rPr lang="en-US" sz="1400" dirty="0"/>
                <a:t>, Trinity College Dublin</a:t>
              </a:r>
            </a:p>
          </p:txBody>
        </p:sp>
      </p:grpSp>
      <p:sp>
        <p:nvSpPr>
          <p:cNvPr id="6" name="TextBox 5">
            <a:extLst>
              <a:ext uri="{FF2B5EF4-FFF2-40B4-BE49-F238E27FC236}">
                <a16:creationId xmlns:a16="http://schemas.microsoft.com/office/drawing/2014/main" id="{6FB9871E-CD8F-AB4D-885D-5FA08D4F124A}"/>
              </a:ext>
            </a:extLst>
          </p:cNvPr>
          <p:cNvSpPr txBox="1"/>
          <p:nvPr/>
        </p:nvSpPr>
        <p:spPr>
          <a:xfrm>
            <a:off x="0" y="171199"/>
            <a:ext cx="4026039" cy="461665"/>
          </a:xfrm>
          <a:prstGeom prst="rect">
            <a:avLst/>
          </a:prstGeom>
          <a:noFill/>
        </p:spPr>
        <p:txBody>
          <a:bodyPr wrap="none" rtlCol="0">
            <a:spAutoFit/>
          </a:bodyPr>
          <a:lstStyle/>
          <a:p>
            <a:r>
              <a:rPr lang="en-US" sz="2400" b="1" dirty="0">
                <a:solidFill>
                  <a:srgbClr val="002060"/>
                </a:solidFill>
              </a:rPr>
              <a:t>EQUITY IN OPEN KNOWLEDGE</a:t>
            </a:r>
          </a:p>
        </p:txBody>
      </p:sp>
      <p:pic>
        <p:nvPicPr>
          <p:cNvPr id="14" name="Picture 2" descr="2019-Open-Access-Week-News-Story-910x512 - IOP Publishing">
            <a:extLst>
              <a:ext uri="{FF2B5EF4-FFF2-40B4-BE49-F238E27FC236}">
                <a16:creationId xmlns:a16="http://schemas.microsoft.com/office/drawing/2014/main" id="{1F878F95-9EE3-6546-8997-D92142EDE92A}"/>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77389" y="1220147"/>
            <a:ext cx="3748650" cy="2482253"/>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descr="A close up of a sign&#10;&#10;Description automatically generated">
            <a:extLst>
              <a:ext uri="{FF2B5EF4-FFF2-40B4-BE49-F238E27FC236}">
                <a16:creationId xmlns:a16="http://schemas.microsoft.com/office/drawing/2014/main" id="{3E5696F0-7F9F-C947-87F7-538E4C92CA5D}"/>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60942" y="3702400"/>
            <a:ext cx="4547921" cy="2358181"/>
          </a:xfrm>
          <a:prstGeom prst="rect">
            <a:avLst/>
          </a:prstGeom>
        </p:spPr>
      </p:pic>
    </p:spTree>
    <p:extLst>
      <p:ext uri="{BB962C8B-B14F-4D97-AF65-F5344CB8AC3E}">
        <p14:creationId xmlns:p14="http://schemas.microsoft.com/office/powerpoint/2010/main" val="41257663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6FB9871E-CD8F-AB4D-885D-5FA08D4F124A}"/>
              </a:ext>
            </a:extLst>
          </p:cNvPr>
          <p:cNvSpPr txBox="1"/>
          <p:nvPr/>
        </p:nvSpPr>
        <p:spPr>
          <a:xfrm>
            <a:off x="1018233" y="18871"/>
            <a:ext cx="7011278" cy="461665"/>
          </a:xfrm>
          <a:prstGeom prst="rect">
            <a:avLst/>
          </a:prstGeom>
          <a:noFill/>
        </p:spPr>
        <p:txBody>
          <a:bodyPr wrap="none" rtlCol="0">
            <a:spAutoFit/>
          </a:bodyPr>
          <a:lstStyle/>
          <a:p>
            <a:r>
              <a:rPr lang="en-US" sz="2400" b="1" dirty="0">
                <a:solidFill>
                  <a:srgbClr val="002060"/>
                </a:solidFill>
              </a:rPr>
              <a:t>BIBLIODIVERSITY: case studies in Arts and Humanities</a:t>
            </a:r>
          </a:p>
        </p:txBody>
      </p:sp>
      <p:sp>
        <p:nvSpPr>
          <p:cNvPr id="4" name="TextBox 3">
            <a:extLst>
              <a:ext uri="{FF2B5EF4-FFF2-40B4-BE49-F238E27FC236}">
                <a16:creationId xmlns:a16="http://schemas.microsoft.com/office/drawing/2014/main" id="{04C0F189-2581-9443-9280-40ACBF6A7940}"/>
              </a:ext>
            </a:extLst>
          </p:cNvPr>
          <p:cNvSpPr txBox="1"/>
          <p:nvPr/>
        </p:nvSpPr>
        <p:spPr>
          <a:xfrm>
            <a:off x="145045" y="1219200"/>
            <a:ext cx="8998955" cy="4985980"/>
          </a:xfrm>
          <a:prstGeom prst="rect">
            <a:avLst/>
          </a:prstGeom>
          <a:noFill/>
        </p:spPr>
        <p:txBody>
          <a:bodyPr wrap="square" rtlCol="0">
            <a:spAutoFit/>
          </a:bodyPr>
          <a:lstStyle/>
          <a:p>
            <a:endParaRPr lang="en-US" dirty="0"/>
          </a:p>
          <a:p>
            <a:pPr marL="285750" indent="-285750">
              <a:buFont typeface="Arial" panose="020B0604020202020204" pitchFamily="34" charset="0"/>
              <a:buChar char="•"/>
            </a:pPr>
            <a:r>
              <a:rPr lang="en-US" sz="2000" u="sng" dirty="0"/>
              <a:t>Very</a:t>
            </a:r>
            <a:r>
              <a:rPr lang="en-US" sz="2000" dirty="0"/>
              <a:t> small number of articles in major commercially-published academic journals e.g. Oxford University Press.</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Green Open Access with zero or minimal embargos possible for the overwhelming majority of the commercially-published articles = no need for APCs</a:t>
            </a:r>
            <a:br>
              <a:rPr lang="en-US" sz="2000" dirty="0"/>
            </a:br>
            <a:endParaRPr lang="en-US" sz="2000" dirty="0"/>
          </a:p>
          <a:p>
            <a:pPr marL="285750" indent="-285750">
              <a:buFont typeface="Arial" panose="020B0604020202020204" pitchFamily="34" charset="0"/>
              <a:buChar char="•"/>
            </a:pPr>
            <a:r>
              <a:rPr lang="en-US" sz="2000" dirty="0"/>
              <a:t>However some of the commercial publishers require embargos of 24-36 months!</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Relatively small number of papers in DOAJ-registered OA Journals.</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Vast majority of papers published via an extremely diverse range of small, independent, non-commercial publishers (many difficult to locate/contact).</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Many of those publishers are ‘at risk’, miniscule operations, no technical support or standards = </a:t>
            </a:r>
            <a:r>
              <a:rPr lang="en-US" sz="2000" b="1" dirty="0"/>
              <a:t>urgently</a:t>
            </a:r>
            <a:r>
              <a:rPr lang="en-US" sz="2000" dirty="0"/>
              <a:t> need support to survive / transition to Diamond OA</a:t>
            </a:r>
          </a:p>
        </p:txBody>
      </p:sp>
      <p:sp>
        <p:nvSpPr>
          <p:cNvPr id="5" name="TextBox 4">
            <a:extLst>
              <a:ext uri="{FF2B5EF4-FFF2-40B4-BE49-F238E27FC236}">
                <a16:creationId xmlns:a16="http://schemas.microsoft.com/office/drawing/2014/main" id="{B8F16793-D2FA-5247-9449-03F6CAC23701}"/>
              </a:ext>
            </a:extLst>
          </p:cNvPr>
          <p:cNvSpPr txBox="1"/>
          <p:nvPr/>
        </p:nvSpPr>
        <p:spPr>
          <a:xfrm>
            <a:off x="478922" y="572869"/>
            <a:ext cx="8089900" cy="646331"/>
          </a:xfrm>
          <a:prstGeom prst="rect">
            <a:avLst/>
          </a:prstGeom>
          <a:noFill/>
          <a:ln>
            <a:solidFill>
              <a:srgbClr val="011893"/>
            </a:solidFill>
          </a:ln>
        </p:spPr>
        <p:txBody>
          <a:bodyPr wrap="square" rtlCol="0">
            <a:spAutoFit/>
          </a:bodyPr>
          <a:lstStyle/>
          <a:p>
            <a:r>
              <a:rPr lang="en-US" dirty="0"/>
              <a:t>Analysis of journal publishing behavior (2015-2019) of a large university with a strong international reputation in a) History and b) English Language &amp; Literature.</a:t>
            </a:r>
          </a:p>
        </p:txBody>
      </p:sp>
      <p:sp>
        <p:nvSpPr>
          <p:cNvPr id="8" name="TextBox 7">
            <a:extLst>
              <a:ext uri="{FF2B5EF4-FFF2-40B4-BE49-F238E27FC236}">
                <a16:creationId xmlns:a16="http://schemas.microsoft.com/office/drawing/2014/main" id="{9E9A774A-4DF7-4A4F-B5F7-631F05728C19}"/>
              </a:ext>
            </a:extLst>
          </p:cNvPr>
          <p:cNvSpPr txBox="1"/>
          <p:nvPr/>
        </p:nvSpPr>
        <p:spPr>
          <a:xfrm>
            <a:off x="2757435" y="6327595"/>
            <a:ext cx="3294363" cy="369332"/>
          </a:xfrm>
          <a:prstGeom prst="rect">
            <a:avLst/>
          </a:prstGeom>
          <a:solidFill>
            <a:srgbClr val="011893"/>
          </a:solidFill>
          <a:ln>
            <a:solidFill>
              <a:srgbClr val="011893"/>
            </a:solidFill>
          </a:ln>
        </p:spPr>
        <p:txBody>
          <a:bodyPr wrap="none" rtlCol="0">
            <a:spAutoFit/>
          </a:bodyPr>
          <a:lstStyle/>
          <a:p>
            <a:r>
              <a:rPr lang="en-US" b="1" dirty="0">
                <a:solidFill>
                  <a:schemeClr val="bg1"/>
                </a:solidFill>
              </a:rPr>
              <a:t>= Diverse, very fragile ecosystem</a:t>
            </a:r>
          </a:p>
        </p:txBody>
      </p:sp>
    </p:spTree>
    <p:extLst>
      <p:ext uri="{BB962C8B-B14F-4D97-AF65-F5344CB8AC3E}">
        <p14:creationId xmlns:p14="http://schemas.microsoft.com/office/powerpoint/2010/main" val="363136801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2410A0-6C19-2941-A57C-B6003EB5A943}"/>
              </a:ext>
            </a:extLst>
          </p:cNvPr>
          <p:cNvSpPr>
            <a:spLocks noGrp="1"/>
          </p:cNvSpPr>
          <p:nvPr>
            <p:ph type="title"/>
          </p:nvPr>
        </p:nvSpPr>
        <p:spPr>
          <a:xfrm>
            <a:off x="127535" y="-11288"/>
            <a:ext cx="7500939" cy="561600"/>
          </a:xfrm>
        </p:spPr>
        <p:txBody>
          <a:bodyPr/>
          <a:lstStyle/>
          <a:p>
            <a:r>
              <a:rPr lang="en-US" sz="3200" b="1" dirty="0"/>
              <a:t>Revisiting the issues</a:t>
            </a:r>
          </a:p>
        </p:txBody>
      </p:sp>
      <p:sp>
        <p:nvSpPr>
          <p:cNvPr id="3" name="Text Placeholder 2">
            <a:extLst>
              <a:ext uri="{FF2B5EF4-FFF2-40B4-BE49-F238E27FC236}">
                <a16:creationId xmlns:a16="http://schemas.microsoft.com/office/drawing/2014/main" id="{BF7A7639-C099-A14F-BDCF-7528C6904850}"/>
              </a:ext>
            </a:extLst>
          </p:cNvPr>
          <p:cNvSpPr>
            <a:spLocks noGrp="1"/>
          </p:cNvSpPr>
          <p:nvPr>
            <p:ph type="body" sz="quarter" idx="10"/>
          </p:nvPr>
        </p:nvSpPr>
        <p:spPr>
          <a:xfrm>
            <a:off x="127535" y="642383"/>
            <a:ext cx="8255949" cy="4040188"/>
          </a:xfrm>
        </p:spPr>
        <p:txBody>
          <a:bodyPr/>
          <a:lstStyle/>
          <a:p>
            <a:r>
              <a:rPr lang="en-US" sz="2800" dirty="0">
                <a:solidFill>
                  <a:srgbClr val="FF9300"/>
                </a:solidFill>
              </a:rPr>
              <a:t>1. Copyright, </a:t>
            </a:r>
            <a:r>
              <a:rPr lang="en-US" sz="2800" dirty="0" err="1">
                <a:solidFill>
                  <a:srgbClr val="FF9300"/>
                </a:solidFill>
              </a:rPr>
              <a:t>Licences</a:t>
            </a:r>
            <a:r>
              <a:rPr lang="en-US" sz="2800" dirty="0">
                <a:solidFill>
                  <a:srgbClr val="FF9300"/>
                </a:solidFill>
              </a:rPr>
              <a:t> and Plan S</a:t>
            </a:r>
          </a:p>
        </p:txBody>
      </p:sp>
      <p:sp>
        <p:nvSpPr>
          <p:cNvPr id="5" name="TextBox 4">
            <a:extLst>
              <a:ext uri="{FF2B5EF4-FFF2-40B4-BE49-F238E27FC236}">
                <a16:creationId xmlns:a16="http://schemas.microsoft.com/office/drawing/2014/main" id="{E0B61A0D-29ED-4341-8D7D-CA4F07E776C0}"/>
              </a:ext>
            </a:extLst>
          </p:cNvPr>
          <p:cNvSpPr txBox="1"/>
          <p:nvPr/>
        </p:nvSpPr>
        <p:spPr>
          <a:xfrm>
            <a:off x="127535" y="1133434"/>
            <a:ext cx="8888930" cy="3139321"/>
          </a:xfrm>
          <a:prstGeom prst="rect">
            <a:avLst/>
          </a:prstGeom>
          <a:solidFill>
            <a:srgbClr val="FFD579">
              <a:alpha val="29000"/>
            </a:srgbClr>
          </a:solidFill>
          <a:ln>
            <a:solidFill>
              <a:schemeClr val="accent1"/>
            </a:solidFill>
          </a:ln>
        </p:spPr>
        <p:txBody>
          <a:bodyPr wrap="square" rtlCol="0">
            <a:spAutoFit/>
          </a:bodyPr>
          <a:lstStyle/>
          <a:p>
            <a:r>
              <a:rPr lang="en-IE" dirty="0"/>
              <a:t>Authors or their institutions retain copyright to their publications. All publications must be published under an open license, preferably the Creative Commons Attribution license (CC BY), in order to fulfil the requirements defined by the </a:t>
            </a:r>
            <a:r>
              <a:rPr lang="en-IE" dirty="0">
                <a:hlinkClick r:id="rId2"/>
              </a:rPr>
              <a:t>Berlin Declaration</a:t>
            </a:r>
            <a:r>
              <a:rPr lang="en-IE" dirty="0"/>
              <a:t>;</a:t>
            </a:r>
          </a:p>
          <a:p>
            <a:endParaRPr lang="en-IE" dirty="0"/>
          </a:p>
          <a:p>
            <a:pPr fontAlgn="t"/>
            <a:r>
              <a:rPr lang="en-IE" dirty="0" err="1"/>
              <a:t>cOAlition</a:t>
            </a:r>
            <a:r>
              <a:rPr lang="en-IE" dirty="0"/>
              <a:t> S recommends using Creative Commons licenses (CC) and requires the use of the Creative Commons Attribution (CC BY) 4.0 license by default. The following exceptions apply:</a:t>
            </a:r>
          </a:p>
          <a:p>
            <a:pPr fontAlgn="t"/>
            <a:r>
              <a:rPr lang="en-IE" dirty="0"/>
              <a:t>1. </a:t>
            </a:r>
            <a:r>
              <a:rPr lang="en-IE" dirty="0" err="1"/>
              <a:t>cOAlition</a:t>
            </a:r>
            <a:r>
              <a:rPr lang="en-IE" dirty="0"/>
              <a:t> S will, as secondary alternatives, accept the use of the CC BY-SA 4.0 license, and use of the public domain dedication, CC0.</a:t>
            </a:r>
          </a:p>
          <a:p>
            <a:pPr fontAlgn="t"/>
            <a:r>
              <a:rPr lang="en-IE" dirty="0"/>
              <a:t>2. </a:t>
            </a:r>
            <a:r>
              <a:rPr lang="en-IE" dirty="0" err="1"/>
              <a:t>cOAlition</a:t>
            </a:r>
            <a:r>
              <a:rPr lang="en-IE" dirty="0"/>
              <a:t> S members may approve the use of the CC BY-ND license for individual articles, provided that this is explicitly requested and justified by the grantee.</a:t>
            </a:r>
          </a:p>
          <a:p>
            <a:endParaRPr lang="en-US" dirty="0"/>
          </a:p>
        </p:txBody>
      </p:sp>
      <p:sp>
        <p:nvSpPr>
          <p:cNvPr id="6" name="TextBox 5">
            <a:extLst>
              <a:ext uri="{FF2B5EF4-FFF2-40B4-BE49-F238E27FC236}">
                <a16:creationId xmlns:a16="http://schemas.microsoft.com/office/drawing/2014/main" id="{1C6238F6-C01E-E74A-BB1F-0FAEA418F205}"/>
              </a:ext>
            </a:extLst>
          </p:cNvPr>
          <p:cNvSpPr txBox="1"/>
          <p:nvPr/>
        </p:nvSpPr>
        <p:spPr>
          <a:xfrm>
            <a:off x="127534" y="4682571"/>
            <a:ext cx="8888930" cy="2123658"/>
          </a:xfrm>
          <a:prstGeom prst="rect">
            <a:avLst/>
          </a:prstGeom>
          <a:solidFill>
            <a:srgbClr val="92D050">
              <a:alpha val="11000"/>
            </a:srgbClr>
          </a:solidFill>
          <a:ln>
            <a:solidFill>
              <a:schemeClr val="accent1"/>
            </a:solidFill>
          </a:ln>
        </p:spPr>
        <p:txBody>
          <a:bodyPr wrap="square" rtlCol="0">
            <a:spAutoFit/>
          </a:bodyPr>
          <a:lstStyle/>
          <a:p>
            <a:r>
              <a:rPr lang="en-US" sz="2400" b="1" dirty="0">
                <a:solidFill>
                  <a:srgbClr val="009051"/>
                </a:solidFill>
              </a:rPr>
              <a:t>In order to be more Researcher / institution supportive: </a:t>
            </a:r>
          </a:p>
          <a:p>
            <a:pPr marL="285750" indent="-285750">
              <a:buFont typeface="Arial" panose="020B0604020202020204" pitchFamily="34" charset="0"/>
              <a:buChar char="•"/>
            </a:pPr>
            <a:r>
              <a:rPr lang="en-US" dirty="0"/>
              <a:t>Support researchers to retain their copyright (no easy in reality);</a:t>
            </a:r>
          </a:p>
          <a:p>
            <a:pPr marL="285750" indent="-285750">
              <a:buFont typeface="Arial" panose="020B0604020202020204" pitchFamily="34" charset="0"/>
              <a:buChar char="•"/>
            </a:pPr>
            <a:r>
              <a:rPr lang="en-US" dirty="0"/>
              <a:t>Allow greater choice of </a:t>
            </a:r>
            <a:r>
              <a:rPr lang="en-US" dirty="0" err="1"/>
              <a:t>licences</a:t>
            </a:r>
            <a:r>
              <a:rPr lang="en-US" dirty="0"/>
              <a:t>, including </a:t>
            </a:r>
            <a:r>
              <a:rPr lang="en-IE" dirty="0"/>
              <a:t>CC BY-SA-NC </a:t>
            </a:r>
            <a:br>
              <a:rPr lang="en-IE" dirty="0"/>
            </a:br>
            <a:r>
              <a:rPr lang="en-IE" i="1" dirty="0">
                <a:solidFill>
                  <a:srgbClr val="009051"/>
                </a:solidFill>
              </a:rPr>
              <a:t>NOTE: CC BY-SA-NC  is NOT anti-enterprise – it is PRO Researcher / Institutional Impact</a:t>
            </a:r>
          </a:p>
          <a:p>
            <a:pPr marL="285750" indent="-285750">
              <a:buFont typeface="Arial" panose="020B0604020202020204" pitchFamily="34" charset="0"/>
              <a:buChar char="•"/>
            </a:pPr>
            <a:r>
              <a:rPr lang="en-IE" dirty="0"/>
              <a:t>Facilitate the ease with which these licences can be applied (avoid adding</a:t>
            </a:r>
          </a:p>
          <a:p>
            <a:pPr marL="285750" indent="-285750">
              <a:buFont typeface="Arial" panose="020B0604020202020204" pitchFamily="34" charset="0"/>
              <a:buChar char="•"/>
            </a:pPr>
            <a:r>
              <a:rPr lang="en-IE" dirty="0"/>
              <a:t>complexity </a:t>
            </a:r>
            <a:r>
              <a:rPr lang="en-US" dirty="0"/>
              <a:t>/ additional processes e.g. application for exceptions)</a:t>
            </a:r>
          </a:p>
          <a:p>
            <a:pPr marL="285750" indent="-285750">
              <a:buFont typeface="Arial" panose="020B0604020202020204" pitchFamily="34" charset="0"/>
              <a:buChar char="•"/>
            </a:pPr>
            <a:endParaRPr lang="en-US" dirty="0"/>
          </a:p>
        </p:txBody>
      </p:sp>
      <p:pic>
        <p:nvPicPr>
          <p:cNvPr id="9" name="Picture 8" descr="A picture containing green, mirror&#10;&#10;Description automatically generated">
            <a:extLst>
              <a:ext uri="{FF2B5EF4-FFF2-40B4-BE49-F238E27FC236}">
                <a16:creationId xmlns:a16="http://schemas.microsoft.com/office/drawing/2014/main" id="{A7367813-AF21-5F46-BA2F-7F04020E4D0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981449" y="3904447"/>
            <a:ext cx="870195" cy="870195"/>
          </a:xfrm>
          <a:prstGeom prst="rect">
            <a:avLst/>
          </a:prstGeom>
        </p:spPr>
      </p:pic>
    </p:spTree>
    <p:extLst>
      <p:ext uri="{BB962C8B-B14F-4D97-AF65-F5344CB8AC3E}">
        <p14:creationId xmlns:p14="http://schemas.microsoft.com/office/powerpoint/2010/main" val="233162427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F7A7639-C099-A14F-BDCF-7528C6904850}"/>
              </a:ext>
            </a:extLst>
          </p:cNvPr>
          <p:cNvSpPr>
            <a:spLocks noGrp="1"/>
          </p:cNvSpPr>
          <p:nvPr>
            <p:ph type="body" sz="quarter" idx="10"/>
          </p:nvPr>
        </p:nvSpPr>
        <p:spPr>
          <a:xfrm>
            <a:off x="163654" y="503819"/>
            <a:ext cx="8255949" cy="4040188"/>
          </a:xfrm>
        </p:spPr>
        <p:txBody>
          <a:bodyPr/>
          <a:lstStyle/>
          <a:p>
            <a:r>
              <a:rPr lang="en-US" dirty="0">
                <a:solidFill>
                  <a:srgbClr val="FF9300"/>
                </a:solidFill>
              </a:rPr>
              <a:t>2. Immediate Open Access &amp; Choice of Open Access Route </a:t>
            </a:r>
          </a:p>
        </p:txBody>
      </p:sp>
      <p:sp>
        <p:nvSpPr>
          <p:cNvPr id="6" name="TextBox 5">
            <a:extLst>
              <a:ext uri="{FF2B5EF4-FFF2-40B4-BE49-F238E27FC236}">
                <a16:creationId xmlns:a16="http://schemas.microsoft.com/office/drawing/2014/main" id="{1C6238F6-C01E-E74A-BB1F-0FAEA418F205}"/>
              </a:ext>
            </a:extLst>
          </p:cNvPr>
          <p:cNvSpPr txBox="1"/>
          <p:nvPr/>
        </p:nvSpPr>
        <p:spPr>
          <a:xfrm>
            <a:off x="0" y="3942641"/>
            <a:ext cx="9144000" cy="2954655"/>
          </a:xfrm>
          <a:prstGeom prst="rect">
            <a:avLst/>
          </a:prstGeom>
          <a:solidFill>
            <a:srgbClr val="92D050">
              <a:alpha val="9000"/>
            </a:srgbClr>
          </a:solidFill>
          <a:ln>
            <a:solidFill>
              <a:schemeClr val="accent1"/>
            </a:solidFill>
          </a:ln>
        </p:spPr>
        <p:txBody>
          <a:bodyPr wrap="square" rtlCol="0">
            <a:spAutoFit/>
          </a:bodyPr>
          <a:lstStyle/>
          <a:p>
            <a:r>
              <a:rPr lang="en-US" sz="2400" b="1" dirty="0">
                <a:solidFill>
                  <a:srgbClr val="009051"/>
                </a:solidFill>
              </a:rPr>
              <a:t>In order to be more Researcher / institution supportive: </a:t>
            </a:r>
          </a:p>
          <a:p>
            <a:pPr marL="285750" indent="-285750">
              <a:buFont typeface="Arial" panose="020B0604020202020204" pitchFamily="34" charset="0"/>
              <a:buChar char="•"/>
            </a:pPr>
            <a:r>
              <a:rPr lang="en-IE" dirty="0"/>
              <a:t>Require the elimination of embargos on the AAM for ALL hybrid journals under transformative arrangements (before ANY discussion of subscription/ APC / Pay to Publish arrangements);</a:t>
            </a:r>
            <a:br>
              <a:rPr lang="en-IE" dirty="0"/>
            </a:br>
            <a:r>
              <a:rPr lang="en-IE" dirty="0"/>
              <a:t>AND require publishers in receipt of funding of any kind to facilitate the deposit of metadata and the AAM as a service to the researcher / parent institution.</a:t>
            </a:r>
          </a:p>
          <a:p>
            <a:pPr marL="285750" indent="-285750">
              <a:buFont typeface="Arial" panose="020B0604020202020204" pitchFamily="34" charset="0"/>
              <a:buChar char="•"/>
            </a:pPr>
            <a:r>
              <a:rPr lang="en-IE" dirty="0"/>
              <a:t>For publishers NOT engaged in transformative arrangements APPLY author copyright retention and require the deposit of the AAM by the author/institution with no embargo.</a:t>
            </a:r>
          </a:p>
          <a:p>
            <a:r>
              <a:rPr lang="en-US" dirty="0"/>
              <a:t>ALTERNATIVELY</a:t>
            </a:r>
            <a:br>
              <a:rPr lang="en-US" dirty="0"/>
            </a:br>
            <a:r>
              <a:rPr lang="en-US" dirty="0"/>
              <a:t>Allow </a:t>
            </a:r>
            <a:r>
              <a:rPr lang="en-IE" dirty="0"/>
              <a:t>limited embargos for some disciplines during a transitional phase (e.g. Ireland for AHS)</a:t>
            </a:r>
          </a:p>
        </p:txBody>
      </p:sp>
      <p:pic>
        <p:nvPicPr>
          <p:cNvPr id="4" name="Picture 3">
            <a:extLst>
              <a:ext uri="{FF2B5EF4-FFF2-40B4-BE49-F238E27FC236}">
                <a16:creationId xmlns:a16="http://schemas.microsoft.com/office/drawing/2014/main" id="{E5E97130-79D0-E84E-8312-E2679A22C10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833855"/>
            <a:ext cx="9144000" cy="3108786"/>
          </a:xfrm>
          <a:prstGeom prst="rect">
            <a:avLst/>
          </a:prstGeom>
          <a:ln>
            <a:solidFill>
              <a:schemeClr val="accent1"/>
            </a:solidFill>
          </a:ln>
        </p:spPr>
      </p:pic>
      <p:sp>
        <p:nvSpPr>
          <p:cNvPr id="8" name="Title 1">
            <a:extLst>
              <a:ext uri="{FF2B5EF4-FFF2-40B4-BE49-F238E27FC236}">
                <a16:creationId xmlns:a16="http://schemas.microsoft.com/office/drawing/2014/main" id="{8B6DB723-80DF-5F49-A073-BC7DB1EC1599}"/>
              </a:ext>
            </a:extLst>
          </p:cNvPr>
          <p:cNvSpPr txBox="1">
            <a:spLocks/>
          </p:cNvSpPr>
          <p:nvPr/>
        </p:nvSpPr>
        <p:spPr>
          <a:xfrm>
            <a:off x="127535" y="-11288"/>
            <a:ext cx="7500939" cy="561600"/>
          </a:xfrm>
          <a:prstGeom prst="rect">
            <a:avLst/>
          </a:prstGeom>
        </p:spPr>
        <p:txBody>
          <a:bodyPr vert="horz" lIns="0" tIns="0" rIns="0" bIns="0" rtlCol="0" anchor="b" anchorCtr="0">
            <a:noAutofit/>
          </a:bodyPr>
          <a:lstStyle>
            <a:lvl1pPr algn="l" defTabSz="914400" rtl="0" eaLnBrk="1" latinLnBrk="0" hangingPunct="1">
              <a:spcBef>
                <a:spcPct val="0"/>
              </a:spcBef>
              <a:buNone/>
              <a:defRPr sz="3600" b="0" kern="1200">
                <a:solidFill>
                  <a:srgbClr val="0E73B9"/>
                </a:solidFill>
                <a:latin typeface="+mj-lt"/>
                <a:ea typeface="+mj-ea"/>
                <a:cs typeface="+mj-cs"/>
              </a:defRPr>
            </a:lvl1pPr>
          </a:lstStyle>
          <a:p>
            <a:r>
              <a:rPr lang="en-US" sz="3200" b="1" dirty="0"/>
              <a:t>Revisiting the issues</a:t>
            </a:r>
          </a:p>
        </p:txBody>
      </p:sp>
      <p:pic>
        <p:nvPicPr>
          <p:cNvPr id="9" name="Picture 8" descr="A picture containing green, mirror&#10;&#10;Description automatically generated">
            <a:extLst>
              <a:ext uri="{FF2B5EF4-FFF2-40B4-BE49-F238E27FC236}">
                <a16:creationId xmlns:a16="http://schemas.microsoft.com/office/drawing/2014/main" id="{1FBC7981-9CF9-B24C-9D7F-9261D9CD905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038849" y="3355989"/>
            <a:ext cx="870195" cy="870195"/>
          </a:xfrm>
          <a:prstGeom prst="rect">
            <a:avLst/>
          </a:prstGeom>
        </p:spPr>
      </p:pic>
    </p:spTree>
    <p:extLst>
      <p:ext uri="{BB962C8B-B14F-4D97-AF65-F5344CB8AC3E}">
        <p14:creationId xmlns:p14="http://schemas.microsoft.com/office/powerpoint/2010/main" val="75945957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599848-FABD-1D46-8AE5-D40AE3EA853E}"/>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C6F4E1C3-7B6B-D447-9F95-9081E3C4331A}"/>
              </a:ext>
            </a:extLst>
          </p:cNvPr>
          <p:cNvSpPr>
            <a:spLocks noGrp="1"/>
          </p:cNvSpPr>
          <p:nvPr>
            <p:ph type="body" sz="quarter" idx="10"/>
          </p:nvPr>
        </p:nvSpPr>
        <p:spPr/>
        <p:txBody>
          <a:bodyPr/>
          <a:lstStyle/>
          <a:p>
            <a:endParaRPr lang="en-US"/>
          </a:p>
        </p:txBody>
      </p:sp>
      <p:sp>
        <p:nvSpPr>
          <p:cNvPr id="4" name="Text Placeholder 3">
            <a:extLst>
              <a:ext uri="{FF2B5EF4-FFF2-40B4-BE49-F238E27FC236}">
                <a16:creationId xmlns:a16="http://schemas.microsoft.com/office/drawing/2014/main" id="{FFDF3D72-E6FB-DC4E-9A54-352A37A04F26}"/>
              </a:ext>
            </a:extLst>
          </p:cNvPr>
          <p:cNvSpPr>
            <a:spLocks noGrp="1"/>
          </p:cNvSpPr>
          <p:nvPr>
            <p:ph type="body" sz="quarter" idx="11"/>
          </p:nvPr>
        </p:nvSpPr>
        <p:spPr/>
        <p:txBody>
          <a:bodyPr/>
          <a:lstStyle/>
          <a:p>
            <a:endParaRPr lang="en-US"/>
          </a:p>
        </p:txBody>
      </p:sp>
      <p:pic>
        <p:nvPicPr>
          <p:cNvPr id="5" name="Picture 4">
            <a:extLst>
              <a:ext uri="{FF2B5EF4-FFF2-40B4-BE49-F238E27FC236}">
                <a16:creationId xmlns:a16="http://schemas.microsoft.com/office/drawing/2014/main" id="{77272A1E-C04E-2B41-9B52-2EDEE608B156}"/>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508233"/>
            <a:ext cx="9144000" cy="5285959"/>
          </a:xfrm>
          <a:prstGeom prst="rect">
            <a:avLst/>
          </a:prstGeom>
        </p:spPr>
      </p:pic>
      <p:pic>
        <p:nvPicPr>
          <p:cNvPr id="7" name="Picture 6">
            <a:extLst>
              <a:ext uri="{FF2B5EF4-FFF2-40B4-BE49-F238E27FC236}">
                <a16:creationId xmlns:a16="http://schemas.microsoft.com/office/drawing/2014/main" id="{789B64A4-5026-C74B-A1A3-E66E5CEC7D6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2261852"/>
            <a:ext cx="9144000" cy="2334296"/>
          </a:xfrm>
          <a:prstGeom prst="rect">
            <a:avLst/>
          </a:prstGeom>
        </p:spPr>
      </p:pic>
      <p:pic>
        <p:nvPicPr>
          <p:cNvPr id="6" name="Picture 5">
            <a:extLst>
              <a:ext uri="{FF2B5EF4-FFF2-40B4-BE49-F238E27FC236}">
                <a16:creationId xmlns:a16="http://schemas.microsoft.com/office/drawing/2014/main" id="{8744CC46-AF93-4149-9759-0A593940E6B0}"/>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rot="21285138">
            <a:off x="960840" y="2932583"/>
            <a:ext cx="7450036" cy="3231494"/>
          </a:xfrm>
          <a:prstGeom prst="rect">
            <a:avLst/>
          </a:prstGeom>
          <a:effectLst>
            <a:outerShdw blurRad="50800" dist="38100" algn="l" rotWithShape="0">
              <a:prstClr val="black">
                <a:alpha val="40000"/>
              </a:prstClr>
            </a:outerShdw>
          </a:effectLst>
        </p:spPr>
      </p:pic>
      <p:sp>
        <p:nvSpPr>
          <p:cNvPr id="8" name="TextBox 7">
            <a:extLst>
              <a:ext uri="{FF2B5EF4-FFF2-40B4-BE49-F238E27FC236}">
                <a16:creationId xmlns:a16="http://schemas.microsoft.com/office/drawing/2014/main" id="{0D095625-1265-444D-A2DB-963F406CA76B}"/>
              </a:ext>
            </a:extLst>
          </p:cNvPr>
          <p:cNvSpPr txBox="1"/>
          <p:nvPr/>
        </p:nvSpPr>
        <p:spPr>
          <a:xfrm>
            <a:off x="4165600" y="4824696"/>
            <a:ext cx="4711701" cy="1938992"/>
          </a:xfrm>
          <a:prstGeom prst="rect">
            <a:avLst/>
          </a:prstGeom>
          <a:solidFill>
            <a:srgbClr val="FFC000"/>
          </a:solidFill>
        </p:spPr>
        <p:txBody>
          <a:bodyPr wrap="square" rtlCol="0">
            <a:spAutoFit/>
          </a:bodyPr>
          <a:lstStyle/>
          <a:p>
            <a:r>
              <a:rPr lang="en-US" sz="2000" b="1" dirty="0">
                <a:solidFill>
                  <a:schemeClr val="tx2">
                    <a:lumMod val="75000"/>
                  </a:schemeClr>
                </a:solidFill>
              </a:rPr>
              <a:t>Recent focus on APCs/Pay to Read in Hybrid Journals has led to publishers INTRODUCING OR EXTENDING embargos &amp; obstructing Green OA! This impacts the entire global scholarly community.</a:t>
            </a:r>
          </a:p>
          <a:p>
            <a:r>
              <a:rPr lang="en-US" sz="2000" b="1" dirty="0">
                <a:solidFill>
                  <a:schemeClr val="tx2">
                    <a:lumMod val="75000"/>
                  </a:schemeClr>
                </a:solidFill>
              </a:rPr>
              <a:t>These embargos MUST be challenged.</a:t>
            </a:r>
          </a:p>
        </p:txBody>
      </p:sp>
      <p:sp>
        <p:nvSpPr>
          <p:cNvPr id="9" name="TextBox 8">
            <a:extLst>
              <a:ext uri="{FF2B5EF4-FFF2-40B4-BE49-F238E27FC236}">
                <a16:creationId xmlns:a16="http://schemas.microsoft.com/office/drawing/2014/main" id="{AB015377-2BB4-3D40-9C8D-B4F26C14D987}"/>
              </a:ext>
            </a:extLst>
          </p:cNvPr>
          <p:cNvSpPr txBox="1"/>
          <p:nvPr/>
        </p:nvSpPr>
        <p:spPr>
          <a:xfrm>
            <a:off x="0" y="-6883"/>
            <a:ext cx="9144000" cy="461665"/>
          </a:xfrm>
          <a:prstGeom prst="rect">
            <a:avLst/>
          </a:prstGeom>
          <a:solidFill>
            <a:srgbClr val="00B050"/>
          </a:solidFill>
          <a:ln>
            <a:solidFill>
              <a:srgbClr val="FFD579"/>
            </a:solidFill>
          </a:ln>
        </p:spPr>
        <p:txBody>
          <a:bodyPr wrap="square" rtlCol="0">
            <a:spAutoFit/>
          </a:bodyPr>
          <a:lstStyle/>
          <a:p>
            <a:pPr algn="ctr"/>
            <a:r>
              <a:rPr lang="en-US" sz="2400" b="1" dirty="0">
                <a:solidFill>
                  <a:schemeClr val="bg1"/>
                </a:solidFill>
              </a:rPr>
              <a:t>End Publisher Embargos on Researchers Self-Archiving their AAMs</a:t>
            </a:r>
          </a:p>
        </p:txBody>
      </p:sp>
    </p:spTree>
    <p:extLst>
      <p:ext uri="{BB962C8B-B14F-4D97-AF65-F5344CB8AC3E}">
        <p14:creationId xmlns:p14="http://schemas.microsoft.com/office/powerpoint/2010/main" val="8737121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1100A29-EBED-AC4E-8A13-97A94141682F}"/>
              </a:ext>
            </a:extLst>
          </p:cNvPr>
          <p:cNvSpPr/>
          <p:nvPr/>
        </p:nvSpPr>
        <p:spPr>
          <a:xfrm>
            <a:off x="-33683" y="3568699"/>
            <a:ext cx="9143999" cy="3289301"/>
          </a:xfrm>
          <a:prstGeom prst="rect">
            <a:avLst/>
          </a:prstGeom>
          <a:solidFill>
            <a:schemeClr val="bg2">
              <a:lumMod val="8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7CDB5DC8-7BEE-0B40-9DE2-3E354EC2DAB3}"/>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33677" y="3839845"/>
            <a:ext cx="2546130" cy="2599691"/>
          </a:xfrm>
          <a:prstGeom prst="rect">
            <a:avLst/>
          </a:prstGeom>
        </p:spPr>
      </p:pic>
      <p:sp>
        <p:nvSpPr>
          <p:cNvPr id="2" name="Title 1">
            <a:extLst>
              <a:ext uri="{FF2B5EF4-FFF2-40B4-BE49-F238E27FC236}">
                <a16:creationId xmlns:a16="http://schemas.microsoft.com/office/drawing/2014/main" id="{8D2410A0-6C19-2941-A57C-B6003EB5A943}"/>
              </a:ext>
            </a:extLst>
          </p:cNvPr>
          <p:cNvSpPr>
            <a:spLocks noGrp="1"/>
          </p:cNvSpPr>
          <p:nvPr>
            <p:ph type="title"/>
          </p:nvPr>
        </p:nvSpPr>
        <p:spPr>
          <a:xfrm>
            <a:off x="318035" y="69219"/>
            <a:ext cx="7500939" cy="561600"/>
          </a:xfrm>
        </p:spPr>
        <p:txBody>
          <a:bodyPr/>
          <a:lstStyle/>
          <a:p>
            <a:r>
              <a:rPr lang="en-US" b="1" dirty="0"/>
              <a:t>Revisiting the issues</a:t>
            </a:r>
          </a:p>
        </p:txBody>
      </p:sp>
      <p:sp>
        <p:nvSpPr>
          <p:cNvPr id="3" name="Text Placeholder 2">
            <a:extLst>
              <a:ext uri="{FF2B5EF4-FFF2-40B4-BE49-F238E27FC236}">
                <a16:creationId xmlns:a16="http://schemas.microsoft.com/office/drawing/2014/main" id="{BF7A7639-C099-A14F-BDCF-7528C6904850}"/>
              </a:ext>
            </a:extLst>
          </p:cNvPr>
          <p:cNvSpPr>
            <a:spLocks noGrp="1"/>
          </p:cNvSpPr>
          <p:nvPr>
            <p:ph type="body" sz="quarter" idx="10"/>
          </p:nvPr>
        </p:nvSpPr>
        <p:spPr>
          <a:xfrm>
            <a:off x="33677" y="585588"/>
            <a:ext cx="9076639" cy="818746"/>
          </a:xfrm>
          <a:solidFill>
            <a:schemeClr val="bg1"/>
          </a:solidFill>
        </p:spPr>
        <p:txBody>
          <a:bodyPr/>
          <a:lstStyle/>
          <a:p>
            <a:r>
              <a:rPr lang="en-US" sz="3200" i="1" dirty="0">
                <a:solidFill>
                  <a:srgbClr val="FF9300"/>
                </a:solidFill>
              </a:rPr>
              <a:t>3. </a:t>
            </a:r>
            <a:r>
              <a:rPr lang="en-US" sz="2800" dirty="0">
                <a:solidFill>
                  <a:srgbClr val="FF9300"/>
                </a:solidFill>
              </a:rPr>
              <a:t>Diamond publishing* </a:t>
            </a:r>
            <a:r>
              <a:rPr lang="en-IE" sz="2800" dirty="0">
                <a:solidFill>
                  <a:srgbClr val="FF9300"/>
                </a:solidFill>
              </a:rPr>
              <a:t>&amp; </a:t>
            </a:r>
            <a:r>
              <a:rPr lang="en-US" sz="2800" dirty="0" err="1">
                <a:solidFill>
                  <a:srgbClr val="FF9300"/>
                </a:solidFill>
              </a:rPr>
              <a:t>Bibliodiversity</a:t>
            </a:r>
            <a:br>
              <a:rPr lang="en-US" sz="2800" dirty="0">
                <a:solidFill>
                  <a:schemeClr val="accent2">
                    <a:lumMod val="75000"/>
                  </a:schemeClr>
                </a:solidFill>
              </a:rPr>
            </a:br>
            <a:r>
              <a:rPr lang="en-US" sz="1600" dirty="0">
                <a:solidFill>
                  <a:schemeClr val="tx2"/>
                </a:solidFill>
              </a:rPr>
              <a:t>*</a:t>
            </a:r>
            <a:r>
              <a:rPr lang="en-IE" sz="1600" dirty="0">
                <a:solidFill>
                  <a:schemeClr val="tx2"/>
                </a:solidFill>
              </a:rPr>
              <a:t> immediate Open Access free of charge to both authors and readers</a:t>
            </a:r>
            <a:endParaRPr lang="en-US" sz="1600" dirty="0">
              <a:solidFill>
                <a:schemeClr val="tx2"/>
              </a:solidFill>
            </a:endParaRPr>
          </a:p>
        </p:txBody>
      </p:sp>
      <p:sp>
        <p:nvSpPr>
          <p:cNvPr id="6" name="TextBox 5">
            <a:extLst>
              <a:ext uri="{FF2B5EF4-FFF2-40B4-BE49-F238E27FC236}">
                <a16:creationId xmlns:a16="http://schemas.microsoft.com/office/drawing/2014/main" id="{1C6238F6-C01E-E74A-BB1F-0FAEA418F205}"/>
              </a:ext>
            </a:extLst>
          </p:cNvPr>
          <p:cNvSpPr txBox="1"/>
          <p:nvPr/>
        </p:nvSpPr>
        <p:spPr>
          <a:xfrm>
            <a:off x="2647167" y="3459395"/>
            <a:ext cx="6332452" cy="3416320"/>
          </a:xfrm>
          <a:prstGeom prst="rect">
            <a:avLst/>
          </a:prstGeom>
          <a:solidFill>
            <a:schemeClr val="bg2">
              <a:lumMod val="95000"/>
            </a:schemeClr>
          </a:solidFill>
          <a:ln>
            <a:solidFill>
              <a:schemeClr val="bg2">
                <a:lumMod val="85000"/>
              </a:schemeClr>
            </a:solidFill>
          </a:ln>
        </p:spPr>
        <p:txBody>
          <a:bodyPr wrap="square" rtlCol="0">
            <a:spAutoFit/>
          </a:bodyPr>
          <a:lstStyle/>
          <a:p>
            <a:r>
              <a:rPr lang="en-US" sz="2400" b="1" dirty="0">
                <a:solidFill>
                  <a:srgbClr val="009051"/>
                </a:solidFill>
              </a:rPr>
              <a:t>In order to be more Researcher / institution supportive: </a:t>
            </a:r>
          </a:p>
          <a:p>
            <a:pPr marL="285750" indent="-285750">
              <a:buFont typeface="Arial" panose="020B0604020202020204" pitchFamily="34" charset="0"/>
              <a:buChar char="•"/>
            </a:pPr>
            <a:r>
              <a:rPr lang="en-US" dirty="0"/>
              <a:t>Allow for special ‘diamond’ transformative arrangements with non-profit publishers who are not currently compliant with DOAJ and/or OA</a:t>
            </a:r>
          </a:p>
          <a:p>
            <a:pPr marL="285750" indent="-285750">
              <a:buFont typeface="Arial" panose="020B0604020202020204" pitchFamily="34" charset="0"/>
              <a:buChar char="•"/>
            </a:pPr>
            <a:r>
              <a:rPr lang="en-US" dirty="0"/>
              <a:t>Provide funding to support borderline journals become DOAJ-compliant OA </a:t>
            </a:r>
            <a:r>
              <a:rPr lang="en-US" sz="1400" dirty="0"/>
              <a:t>including support for technical and quality standard compliance.</a:t>
            </a:r>
          </a:p>
          <a:p>
            <a:pPr marL="285750" indent="-285750">
              <a:buFont typeface="Arial" panose="020B0604020202020204" pitchFamily="34" charset="0"/>
              <a:buChar char="•"/>
            </a:pPr>
            <a:r>
              <a:rPr lang="en-US" dirty="0"/>
              <a:t>Support ‘at risk’ journals that meet agreed criteria*</a:t>
            </a:r>
          </a:p>
          <a:p>
            <a:r>
              <a:rPr lang="en-US" dirty="0"/>
              <a:t>*</a:t>
            </a:r>
            <a:r>
              <a:rPr lang="en-US" sz="1400" dirty="0"/>
              <a:t>the same criteria should be used for payments to any journal, regardless of their business model (</a:t>
            </a:r>
            <a:r>
              <a:rPr lang="en-US" sz="1400" dirty="0" err="1"/>
              <a:t>e.g</a:t>
            </a:r>
            <a:r>
              <a:rPr lang="en-US" sz="1400" dirty="0"/>
              <a:t> quality standards for production, content and editorship, possibly some indication of audience/readership).</a:t>
            </a:r>
          </a:p>
        </p:txBody>
      </p:sp>
      <p:pic>
        <p:nvPicPr>
          <p:cNvPr id="11" name="Picture 10">
            <a:extLst>
              <a:ext uri="{FF2B5EF4-FFF2-40B4-BE49-F238E27FC236}">
                <a16:creationId xmlns:a16="http://schemas.microsoft.com/office/drawing/2014/main" id="{A12944F8-8D92-4740-8042-F615FED9F0D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736" t="5038" r="1528" b="3153"/>
          <a:stretch/>
        </p:blipFill>
        <p:spPr>
          <a:xfrm>
            <a:off x="442975" y="1484898"/>
            <a:ext cx="7469125" cy="1804403"/>
          </a:xfrm>
          <a:prstGeom prst="rect">
            <a:avLst/>
          </a:prstGeom>
          <a:ln>
            <a:solidFill>
              <a:schemeClr val="tx2"/>
            </a:solidFill>
          </a:ln>
        </p:spPr>
      </p:pic>
      <p:pic>
        <p:nvPicPr>
          <p:cNvPr id="12" name="Picture 11" descr="A picture containing green, mirror&#10;&#10;Description automatically generated">
            <a:extLst>
              <a:ext uri="{FF2B5EF4-FFF2-40B4-BE49-F238E27FC236}">
                <a16:creationId xmlns:a16="http://schemas.microsoft.com/office/drawing/2014/main" id="{D4411A13-1D6E-9246-8C25-48C16BE9398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477002" y="2868620"/>
            <a:ext cx="870195" cy="870195"/>
          </a:xfrm>
          <a:prstGeom prst="rect">
            <a:avLst/>
          </a:prstGeom>
        </p:spPr>
      </p:pic>
    </p:spTree>
    <p:extLst>
      <p:ext uri="{BB962C8B-B14F-4D97-AF65-F5344CB8AC3E}">
        <p14:creationId xmlns:p14="http://schemas.microsoft.com/office/powerpoint/2010/main" val="11245849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486367F-F5FA-954A-B1DD-99E5C35D96E6}"/>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5384800" cy="6858000"/>
          </a:xfrm>
          <a:prstGeom prst="rect">
            <a:avLst/>
          </a:prstGeom>
          <a:ln>
            <a:solidFill>
              <a:schemeClr val="accent5">
                <a:lumMod val="50000"/>
              </a:schemeClr>
            </a:solidFill>
          </a:ln>
        </p:spPr>
      </p:pic>
      <p:sp>
        <p:nvSpPr>
          <p:cNvPr id="3" name="TextBox 2">
            <a:extLst>
              <a:ext uri="{FF2B5EF4-FFF2-40B4-BE49-F238E27FC236}">
                <a16:creationId xmlns:a16="http://schemas.microsoft.com/office/drawing/2014/main" id="{A7E27872-9699-4D4F-B08D-790F1A965F06}"/>
              </a:ext>
            </a:extLst>
          </p:cNvPr>
          <p:cNvSpPr txBox="1"/>
          <p:nvPr/>
        </p:nvSpPr>
        <p:spPr>
          <a:xfrm>
            <a:off x="5529429" y="6139065"/>
            <a:ext cx="3517751" cy="584775"/>
          </a:xfrm>
          <a:prstGeom prst="rect">
            <a:avLst/>
          </a:prstGeom>
          <a:noFill/>
          <a:ln>
            <a:solidFill>
              <a:schemeClr val="bg1">
                <a:lumMod val="85000"/>
              </a:schemeClr>
            </a:solidFill>
          </a:ln>
        </p:spPr>
        <p:txBody>
          <a:bodyPr wrap="square" rtlCol="0">
            <a:spAutoFit/>
          </a:bodyPr>
          <a:lstStyle/>
          <a:p>
            <a:r>
              <a:rPr lang="en-IE" sz="1600" dirty="0">
                <a:hlinkClick r:id="rId3"/>
              </a:rPr>
              <a:t>https://dbei.gov.ie/en/Publications/Publication-files/Innovation-2020.pdf</a:t>
            </a:r>
            <a:endParaRPr lang="en-US" sz="1600" dirty="0">
              <a:solidFill>
                <a:schemeClr val="bg1"/>
              </a:solidFill>
            </a:endParaRPr>
          </a:p>
        </p:txBody>
      </p:sp>
      <p:sp>
        <p:nvSpPr>
          <p:cNvPr id="4" name="TextBox 3">
            <a:extLst>
              <a:ext uri="{FF2B5EF4-FFF2-40B4-BE49-F238E27FC236}">
                <a16:creationId xmlns:a16="http://schemas.microsoft.com/office/drawing/2014/main" id="{56AD73E6-D599-8243-8EE9-5669B7B4B1F9}"/>
              </a:ext>
            </a:extLst>
          </p:cNvPr>
          <p:cNvSpPr txBox="1"/>
          <p:nvPr/>
        </p:nvSpPr>
        <p:spPr>
          <a:xfrm>
            <a:off x="5529429" y="139850"/>
            <a:ext cx="3367144" cy="1200329"/>
          </a:xfrm>
          <a:prstGeom prst="rect">
            <a:avLst/>
          </a:prstGeom>
          <a:noFill/>
          <a:ln>
            <a:solidFill>
              <a:schemeClr val="bg1">
                <a:lumMod val="85000"/>
              </a:schemeClr>
            </a:solidFill>
          </a:ln>
        </p:spPr>
        <p:txBody>
          <a:bodyPr wrap="square" rtlCol="0">
            <a:spAutoFit/>
          </a:bodyPr>
          <a:lstStyle/>
          <a:p>
            <a:r>
              <a:rPr lang="en-IE" dirty="0">
                <a:solidFill>
                  <a:schemeClr val="bg1"/>
                </a:solidFill>
              </a:rPr>
              <a:t>IRELAND'S STRATEGY FOR RESEARCH AND DEVELOPMENT, SCIENCE AND TECHNOLOGY</a:t>
            </a:r>
            <a:endParaRPr lang="en-US" dirty="0">
              <a:solidFill>
                <a:schemeClr val="bg1"/>
              </a:solidFill>
            </a:endParaRPr>
          </a:p>
        </p:txBody>
      </p:sp>
      <p:sp>
        <p:nvSpPr>
          <p:cNvPr id="5" name="TextBox 4">
            <a:extLst>
              <a:ext uri="{FF2B5EF4-FFF2-40B4-BE49-F238E27FC236}">
                <a16:creationId xmlns:a16="http://schemas.microsoft.com/office/drawing/2014/main" id="{224C07E6-3D86-3B43-9A9A-817EBAF2868D}"/>
              </a:ext>
            </a:extLst>
          </p:cNvPr>
          <p:cNvSpPr txBox="1"/>
          <p:nvPr/>
        </p:nvSpPr>
        <p:spPr>
          <a:xfrm>
            <a:off x="5642384" y="1615963"/>
            <a:ext cx="3141233" cy="4247317"/>
          </a:xfrm>
          <a:prstGeom prst="rect">
            <a:avLst/>
          </a:prstGeom>
          <a:noFill/>
        </p:spPr>
        <p:txBody>
          <a:bodyPr wrap="square" rtlCol="0">
            <a:spAutoFit/>
          </a:bodyPr>
          <a:lstStyle/>
          <a:p>
            <a:r>
              <a:rPr lang="en-IE" dirty="0">
                <a:solidFill>
                  <a:schemeClr val="accent5">
                    <a:lumMod val="20000"/>
                    <a:lumOff val="80000"/>
                  </a:schemeClr>
                </a:solidFill>
              </a:rPr>
              <a:t>This strategy’s vision is for Ireland to become a Global Innovation Leader driving a strong sustainable economy and a better society.</a:t>
            </a:r>
            <a:br>
              <a:rPr lang="en-IE" dirty="0">
                <a:solidFill>
                  <a:schemeClr val="accent5">
                    <a:lumMod val="20000"/>
                    <a:lumOff val="80000"/>
                  </a:schemeClr>
                </a:solidFill>
              </a:rPr>
            </a:br>
            <a:endParaRPr lang="en-IE" dirty="0">
              <a:solidFill>
                <a:schemeClr val="accent5">
                  <a:lumMod val="20000"/>
                  <a:lumOff val="80000"/>
                </a:schemeClr>
              </a:solidFill>
            </a:endParaRPr>
          </a:p>
          <a:p>
            <a:r>
              <a:rPr lang="en-IE" dirty="0">
                <a:solidFill>
                  <a:schemeClr val="accent5">
                    <a:lumMod val="20000"/>
                    <a:lumOff val="80000"/>
                  </a:schemeClr>
                </a:solidFill>
              </a:rPr>
              <a:t>Research, development, science and technology will all contribute to this goal and this strategy sets out the roadmap to deliver on our vision focusing on excellence, talent and impact in research and development.</a:t>
            </a:r>
            <a:endParaRPr lang="en-US" dirty="0">
              <a:solidFill>
                <a:schemeClr val="accent5">
                  <a:lumMod val="20000"/>
                  <a:lumOff val="80000"/>
                </a:schemeClr>
              </a:solidFill>
            </a:endParaRPr>
          </a:p>
        </p:txBody>
      </p:sp>
    </p:spTree>
    <p:extLst>
      <p:ext uri="{BB962C8B-B14F-4D97-AF65-F5344CB8AC3E}">
        <p14:creationId xmlns:p14="http://schemas.microsoft.com/office/powerpoint/2010/main" val="18568845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607780A2-F53A-3C49-9F76-8154C575BBDC}"/>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3813"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522C2E2F-9B40-4748-AB30-811440DF2D47}"/>
              </a:ext>
            </a:extLst>
          </p:cNvPr>
          <p:cNvSpPr>
            <a:spLocks noGrp="1"/>
          </p:cNvSpPr>
          <p:nvPr>
            <p:ph type="title"/>
          </p:nvPr>
        </p:nvSpPr>
        <p:spPr>
          <a:xfrm>
            <a:off x="543667" y="938349"/>
            <a:ext cx="7785946" cy="561600"/>
          </a:xfrm>
        </p:spPr>
        <p:txBody>
          <a:bodyPr/>
          <a:lstStyle/>
          <a:p>
            <a:r>
              <a:rPr lang="en-US" dirty="0"/>
              <a:t>Result: Levelling the Playing Field </a:t>
            </a:r>
            <a:br>
              <a:rPr lang="en-US" dirty="0"/>
            </a:br>
            <a:endParaRPr lang="en-US" dirty="0"/>
          </a:p>
        </p:txBody>
      </p:sp>
      <p:sp>
        <p:nvSpPr>
          <p:cNvPr id="3" name="Text Placeholder 2">
            <a:extLst>
              <a:ext uri="{FF2B5EF4-FFF2-40B4-BE49-F238E27FC236}">
                <a16:creationId xmlns:a16="http://schemas.microsoft.com/office/drawing/2014/main" id="{28AF686C-1D1C-A74A-9FD7-56E65F8AEFA1}"/>
              </a:ext>
            </a:extLst>
          </p:cNvPr>
          <p:cNvSpPr>
            <a:spLocks noGrp="1"/>
          </p:cNvSpPr>
          <p:nvPr>
            <p:ph type="body" sz="quarter" idx="10"/>
          </p:nvPr>
        </p:nvSpPr>
        <p:spPr>
          <a:xfrm>
            <a:off x="203200" y="1219148"/>
            <a:ext cx="8699500" cy="5257851"/>
          </a:xfrm>
          <a:solidFill>
            <a:schemeClr val="accent6">
              <a:lumMod val="20000"/>
              <a:lumOff val="80000"/>
            </a:schemeClr>
          </a:solidFill>
        </p:spPr>
        <p:txBody>
          <a:bodyPr/>
          <a:lstStyle/>
          <a:p>
            <a:pPr marL="342900" indent="-342900">
              <a:buFont typeface="Arial" panose="020B0604020202020204" pitchFamily="34" charset="0"/>
              <a:buChar char="•"/>
            </a:pPr>
            <a:r>
              <a:rPr lang="en-US" dirty="0"/>
              <a:t>COPYRIGHT is key: many countries have enacted secondary rights legislation; CONCRETE support for copyright retention be available to all researchers in all countries;</a:t>
            </a:r>
          </a:p>
          <a:p>
            <a:pPr marL="342900" indent="-342900">
              <a:buFont typeface="Arial" panose="020B0604020202020204" pitchFamily="34" charset="0"/>
              <a:buChar char="•"/>
            </a:pPr>
            <a:r>
              <a:rPr lang="en-US" dirty="0"/>
              <a:t>Restore freedom of author to publish where they choose and also achieve Plan S/national/funder -compliant Open Access;</a:t>
            </a:r>
          </a:p>
          <a:p>
            <a:pPr marL="342900" indent="-342900">
              <a:buFont typeface="Arial" panose="020B0604020202020204" pitchFamily="34" charset="0"/>
              <a:buChar char="•"/>
            </a:pPr>
            <a:r>
              <a:rPr lang="en-US" dirty="0"/>
              <a:t>Make OA achievable by all authors in all disciplines (not just funded/institutionally affiliated authors in some disciplines);</a:t>
            </a:r>
          </a:p>
          <a:p>
            <a:pPr marL="342900" indent="-342900">
              <a:buFont typeface="Arial" panose="020B0604020202020204" pitchFamily="34" charset="0"/>
              <a:buChar char="•"/>
            </a:pPr>
            <a:r>
              <a:rPr lang="en-US" dirty="0"/>
              <a:t>Support the parent institution by facilitating its management of its own research outputs (attention publishers and funders); give institutions &amp; researchers back their content, metadata and information on their impact.  </a:t>
            </a:r>
          </a:p>
          <a:p>
            <a:pPr marL="342900" indent="-342900">
              <a:buFont typeface="Arial" panose="020B0604020202020204" pitchFamily="34" charset="0"/>
              <a:buChar char="•"/>
            </a:pPr>
            <a:r>
              <a:rPr lang="en-US" dirty="0"/>
              <a:t>ALSO requires:</a:t>
            </a:r>
            <a:br>
              <a:rPr lang="en-US" dirty="0"/>
            </a:br>
            <a:br>
              <a:rPr lang="en-US" dirty="0"/>
            </a:br>
            <a:r>
              <a:rPr lang="en-US" dirty="0"/>
              <a:t>Much greater emphasis and support (financial) both for repositories and non-commercial journals.</a:t>
            </a:r>
          </a:p>
        </p:txBody>
      </p:sp>
    </p:spTree>
    <p:extLst>
      <p:ext uri="{BB962C8B-B14F-4D97-AF65-F5344CB8AC3E}">
        <p14:creationId xmlns:p14="http://schemas.microsoft.com/office/powerpoint/2010/main" val="28548048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Lst>
  </p:timing>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4AD10B33-3F60-9941-8697-6D848B3DD35D}"/>
              </a:ext>
            </a:extLst>
          </p:cNvPr>
          <p:cNvSpPr>
            <a:spLocks noGrp="1"/>
          </p:cNvSpPr>
          <p:nvPr>
            <p:ph type="body" sz="quarter" idx="10"/>
          </p:nvPr>
        </p:nvSpPr>
        <p:spPr>
          <a:xfrm>
            <a:off x="146648" y="413585"/>
            <a:ext cx="8997352" cy="407972"/>
          </a:xfrm>
        </p:spPr>
        <p:txBody>
          <a:bodyPr/>
          <a:lstStyle/>
          <a:p>
            <a:r>
              <a:rPr lang="en-US" sz="2800" dirty="0">
                <a:solidFill>
                  <a:schemeClr val="tx2"/>
                </a:solidFill>
              </a:rPr>
              <a:t>Work together to show researchers and their institutions …</a:t>
            </a:r>
          </a:p>
        </p:txBody>
      </p:sp>
      <p:sp>
        <p:nvSpPr>
          <p:cNvPr id="4" name="TextBox 3">
            <a:extLst>
              <a:ext uri="{FF2B5EF4-FFF2-40B4-BE49-F238E27FC236}">
                <a16:creationId xmlns:a16="http://schemas.microsoft.com/office/drawing/2014/main" id="{514107FA-1F2A-BF47-99B3-93302179D9A8}"/>
              </a:ext>
            </a:extLst>
          </p:cNvPr>
          <p:cNvSpPr txBox="1"/>
          <p:nvPr/>
        </p:nvSpPr>
        <p:spPr>
          <a:xfrm>
            <a:off x="2286001" y="1096500"/>
            <a:ext cx="6708734" cy="5632311"/>
          </a:xfrm>
          <a:prstGeom prst="rect">
            <a:avLst/>
          </a:prstGeom>
          <a:noFill/>
        </p:spPr>
        <p:txBody>
          <a:bodyPr wrap="square" rtlCol="0">
            <a:spAutoFit/>
          </a:bodyPr>
          <a:lstStyle/>
          <a:p>
            <a:pPr marL="285750" indent="-285750">
              <a:buFont typeface="Arial" panose="020B0604020202020204" pitchFamily="34" charset="0"/>
              <a:buChar char="•"/>
            </a:pPr>
            <a:r>
              <a:rPr lang="en-US" sz="2000" dirty="0"/>
              <a:t>that Open Access is not an external imposition; that they are being supported to achieve something that they want to do anyway;</a:t>
            </a:r>
          </a:p>
          <a:p>
            <a:pPr marL="285750" indent="-285750">
              <a:buFont typeface="Arial" panose="020B0604020202020204" pitchFamily="34" charset="0"/>
              <a:buChar char="•"/>
            </a:pPr>
            <a:r>
              <a:rPr lang="en-US" sz="2000" dirty="0"/>
              <a:t>that Open Access will benefit them (in terms of impact, recognition, skills, control of their work &amp; their rights, improved research infrastructure).</a:t>
            </a:r>
          </a:p>
          <a:p>
            <a:pPr marL="285750" indent="-285750">
              <a:buFont typeface="Arial" panose="020B0604020202020204" pitchFamily="34" charset="0"/>
              <a:buChar char="•"/>
            </a:pPr>
            <a:r>
              <a:rPr lang="en-US" sz="2000" dirty="0"/>
              <a:t>that Open Access is easy to achieve (and that local infrastructures and supports are there to help them)</a:t>
            </a:r>
          </a:p>
          <a:p>
            <a:pPr marL="285750" indent="-285750">
              <a:buFont typeface="Arial" panose="020B0604020202020204" pitchFamily="34" charset="0"/>
              <a:buChar char="•"/>
            </a:pPr>
            <a:r>
              <a:rPr lang="en-US" sz="2000" dirty="0"/>
              <a:t>that researchers can publish where they wish and achieve Open Access</a:t>
            </a:r>
          </a:p>
          <a:p>
            <a:pPr marL="285750" indent="-285750">
              <a:buFont typeface="Arial" panose="020B0604020202020204" pitchFamily="34" charset="0"/>
              <a:buChar char="•"/>
            </a:pPr>
            <a:r>
              <a:rPr lang="en-US" sz="2000" dirty="0"/>
              <a:t>that Open Access will be automated as much as possible (deposit, metadata creation and sharing etc.) saving them time and money.</a:t>
            </a:r>
          </a:p>
          <a:p>
            <a:pPr marL="285750" indent="-285750">
              <a:buFont typeface="Arial" panose="020B0604020202020204" pitchFamily="34" charset="0"/>
              <a:buChar char="•"/>
            </a:pPr>
            <a:r>
              <a:rPr lang="en-US" sz="2000" dirty="0"/>
              <a:t>that minority languages, marginalized groups and disciplines, independent academy-based publishing are supported.</a:t>
            </a:r>
          </a:p>
          <a:p>
            <a:pPr marL="285750" indent="-285750">
              <a:buFont typeface="Arial" panose="020B0604020202020204" pitchFamily="34" charset="0"/>
              <a:buChar char="•"/>
            </a:pPr>
            <a:r>
              <a:rPr lang="en-US" sz="2000" dirty="0"/>
              <a:t>that scholarly communication will become ethical and equitable from a global perspective.</a:t>
            </a:r>
          </a:p>
        </p:txBody>
      </p:sp>
      <p:pic>
        <p:nvPicPr>
          <p:cNvPr id="6" name="Picture 5" descr="A close up of a logo&#10;&#10;Description automatically generated">
            <a:extLst>
              <a:ext uri="{FF2B5EF4-FFF2-40B4-BE49-F238E27FC236}">
                <a16:creationId xmlns:a16="http://schemas.microsoft.com/office/drawing/2014/main" id="{B9B1878F-2189-EE43-B34D-767C904900F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87400" y="1409700"/>
            <a:ext cx="1231759" cy="1927972"/>
          </a:xfrm>
          <a:prstGeom prst="rect">
            <a:avLst/>
          </a:prstGeom>
        </p:spPr>
      </p:pic>
      <p:pic>
        <p:nvPicPr>
          <p:cNvPr id="8" name="Picture 7" descr="A close up of a logo&#10;&#10;Description automatically generated">
            <a:extLst>
              <a:ext uri="{FF2B5EF4-FFF2-40B4-BE49-F238E27FC236}">
                <a16:creationId xmlns:a16="http://schemas.microsoft.com/office/drawing/2014/main" id="{27F0DCCD-0D5C-BB4C-900C-F700C975E8C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89549" y="3479586"/>
            <a:ext cx="1796452" cy="1968714"/>
          </a:xfrm>
          <a:prstGeom prst="rect">
            <a:avLst/>
          </a:prstGeom>
        </p:spPr>
      </p:pic>
    </p:spTree>
    <p:extLst>
      <p:ext uri="{BB962C8B-B14F-4D97-AF65-F5344CB8AC3E}">
        <p14:creationId xmlns:p14="http://schemas.microsoft.com/office/powerpoint/2010/main" val="196088714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9E060E2-F2B7-884B-88E5-776FC13F914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5303" y="193638"/>
            <a:ext cx="4496697" cy="5523036"/>
          </a:xfrm>
          <a:prstGeom prst="rect">
            <a:avLst/>
          </a:prstGeom>
          <a:ln>
            <a:solidFill>
              <a:schemeClr val="accent1"/>
            </a:solidFill>
          </a:ln>
          <a:effectLst>
            <a:outerShdw blurRad="50800" dist="38100" dir="18900000" algn="bl" rotWithShape="0">
              <a:prstClr val="black">
                <a:alpha val="40000"/>
              </a:prstClr>
            </a:outerShdw>
          </a:effectLst>
        </p:spPr>
      </p:pic>
      <p:pic>
        <p:nvPicPr>
          <p:cNvPr id="3" name="Picture 2">
            <a:extLst>
              <a:ext uri="{FF2B5EF4-FFF2-40B4-BE49-F238E27FC236}">
                <a16:creationId xmlns:a16="http://schemas.microsoft.com/office/drawing/2014/main" id="{0A51F562-0165-BB43-9660-E13639CB3004}"/>
              </a:ext>
            </a:extLst>
          </p:cNvPr>
          <p:cNvPicPr>
            <a:picLocks noChangeAspect="1"/>
          </p:cNvPicPr>
          <p:nvPr/>
        </p:nvPicPr>
        <p:blipFill>
          <a:blip r:embed="rId3"/>
          <a:stretch>
            <a:fillRect/>
          </a:stretch>
        </p:blipFill>
        <p:spPr>
          <a:xfrm>
            <a:off x="4969689" y="96819"/>
            <a:ext cx="3798867" cy="2523335"/>
          </a:xfrm>
          <a:prstGeom prst="rect">
            <a:avLst/>
          </a:prstGeom>
          <a:effectLst>
            <a:outerShdw blurRad="50800" dist="38100" dir="18900000" algn="bl" rotWithShape="0">
              <a:prstClr val="black">
                <a:alpha val="40000"/>
              </a:prstClr>
            </a:outerShdw>
          </a:effectLst>
        </p:spPr>
      </p:pic>
      <p:pic>
        <p:nvPicPr>
          <p:cNvPr id="6" name="Picture 5">
            <a:extLst>
              <a:ext uri="{FF2B5EF4-FFF2-40B4-BE49-F238E27FC236}">
                <a16:creationId xmlns:a16="http://schemas.microsoft.com/office/drawing/2014/main" id="{FD6ADB1D-1D43-9B48-9A54-542599C1377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172873" y="317868"/>
            <a:ext cx="5195943" cy="6443313"/>
          </a:xfrm>
          <a:prstGeom prst="rect">
            <a:avLst/>
          </a:prstGeom>
          <a:ln>
            <a:solidFill>
              <a:schemeClr val="accent1"/>
            </a:solidFill>
          </a:ln>
        </p:spPr>
      </p:pic>
      <p:sp>
        <p:nvSpPr>
          <p:cNvPr id="7" name="TextBox 6">
            <a:extLst>
              <a:ext uri="{FF2B5EF4-FFF2-40B4-BE49-F238E27FC236}">
                <a16:creationId xmlns:a16="http://schemas.microsoft.com/office/drawing/2014/main" id="{98EDB0DB-4264-744F-803F-37CFC9E4602C}"/>
              </a:ext>
            </a:extLst>
          </p:cNvPr>
          <p:cNvSpPr txBox="1"/>
          <p:nvPr/>
        </p:nvSpPr>
        <p:spPr>
          <a:xfrm>
            <a:off x="3550025" y="3629399"/>
            <a:ext cx="5432612" cy="2308324"/>
          </a:xfrm>
          <a:prstGeom prst="rect">
            <a:avLst/>
          </a:prstGeom>
          <a:solidFill>
            <a:schemeClr val="accent2">
              <a:lumMod val="20000"/>
              <a:lumOff val="80000"/>
            </a:schemeClr>
          </a:solidFill>
        </p:spPr>
        <p:txBody>
          <a:bodyPr wrap="square" rtlCol="0">
            <a:spAutoFit/>
          </a:bodyPr>
          <a:lstStyle/>
          <a:p>
            <a:r>
              <a:rPr lang="en-US" sz="2400" b="1" dirty="0"/>
              <a:t>Academy-led</a:t>
            </a:r>
          </a:p>
          <a:p>
            <a:r>
              <a:rPr lang="en-US" sz="2400" b="1" dirty="0"/>
              <a:t>Mission-driven</a:t>
            </a:r>
          </a:p>
          <a:p>
            <a:r>
              <a:rPr lang="en-US" sz="2400" b="1" dirty="0"/>
              <a:t>Evidence-based policy-making</a:t>
            </a:r>
          </a:p>
          <a:p>
            <a:r>
              <a:rPr lang="en-US" sz="2400" b="1" dirty="0"/>
              <a:t>A fully open access 21</a:t>
            </a:r>
            <a:r>
              <a:rPr lang="en-US" sz="2400" b="1" baseline="30000" dirty="0"/>
              <a:t>st</a:t>
            </a:r>
            <a:r>
              <a:rPr lang="en-US" sz="2400" b="1" dirty="0"/>
              <a:t> century journal (started in 1847)</a:t>
            </a:r>
          </a:p>
          <a:p>
            <a:r>
              <a:rPr lang="en-US" sz="2400" b="1" dirty="0"/>
              <a:t>Diamond – no fees or subscription</a:t>
            </a:r>
          </a:p>
        </p:txBody>
      </p:sp>
    </p:spTree>
    <p:extLst>
      <p:ext uri="{BB962C8B-B14F-4D97-AF65-F5344CB8AC3E}">
        <p14:creationId xmlns:p14="http://schemas.microsoft.com/office/powerpoint/2010/main" val="12286259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ctrTitle"/>
          </p:nvPr>
        </p:nvSpPr>
        <p:spPr>
          <a:xfrm>
            <a:off x="1045029" y="3923679"/>
            <a:ext cx="6555179" cy="554850"/>
          </a:xfrm>
        </p:spPr>
        <p:txBody>
          <a:bodyPr/>
          <a:lstStyle/>
          <a:p>
            <a:pPr algn="ctr"/>
            <a:r>
              <a:rPr lang="ro-RO" b="1" dirty="0" err="1">
                <a:solidFill>
                  <a:srgbClr val="009051"/>
                </a:solidFill>
              </a:rPr>
              <a:t>Go</a:t>
            </a:r>
            <a:r>
              <a:rPr lang="ro-RO" b="1" dirty="0">
                <a:solidFill>
                  <a:srgbClr val="009051"/>
                </a:solidFill>
              </a:rPr>
              <a:t> </a:t>
            </a:r>
            <a:r>
              <a:rPr lang="ro-RO" b="1" dirty="0" err="1">
                <a:solidFill>
                  <a:srgbClr val="009051"/>
                </a:solidFill>
              </a:rPr>
              <a:t>Raibh</a:t>
            </a:r>
            <a:r>
              <a:rPr lang="ro-RO" b="1" dirty="0">
                <a:solidFill>
                  <a:srgbClr val="009051"/>
                </a:solidFill>
              </a:rPr>
              <a:t> </a:t>
            </a:r>
            <a:r>
              <a:rPr lang="ro-RO" b="1" dirty="0" err="1">
                <a:solidFill>
                  <a:srgbClr val="009051"/>
                </a:solidFill>
              </a:rPr>
              <a:t>Míle</a:t>
            </a:r>
            <a:r>
              <a:rPr lang="ro-RO" b="1" dirty="0">
                <a:solidFill>
                  <a:srgbClr val="009051"/>
                </a:solidFill>
              </a:rPr>
              <a:t> </a:t>
            </a:r>
            <a:r>
              <a:rPr lang="ro-RO" b="1" dirty="0" err="1">
                <a:solidFill>
                  <a:srgbClr val="009051"/>
                </a:solidFill>
              </a:rPr>
              <a:t>Maith</a:t>
            </a:r>
            <a:r>
              <a:rPr lang="ro-RO" b="1" dirty="0">
                <a:solidFill>
                  <a:srgbClr val="009051"/>
                </a:solidFill>
              </a:rPr>
              <a:t> </a:t>
            </a:r>
            <a:r>
              <a:rPr lang="ro-RO" b="1" dirty="0" err="1">
                <a:solidFill>
                  <a:srgbClr val="009051"/>
                </a:solidFill>
              </a:rPr>
              <a:t>Agaibh</a:t>
            </a:r>
            <a:r>
              <a:rPr lang="ro-RO" b="1" dirty="0">
                <a:solidFill>
                  <a:srgbClr val="009051"/>
                </a:solidFill>
              </a:rPr>
              <a:t>!</a:t>
            </a:r>
            <a:br>
              <a:rPr lang="ro-RO" dirty="0"/>
            </a:br>
            <a:br>
              <a:rPr lang="ro-RO" dirty="0"/>
            </a:br>
            <a:r>
              <a:rPr lang="ro-RO" sz="2000" dirty="0">
                <a:solidFill>
                  <a:srgbClr val="009051"/>
                </a:solidFill>
              </a:rPr>
              <a:t>[</a:t>
            </a:r>
            <a:r>
              <a:rPr lang="ro-RO" sz="2000" dirty="0" err="1">
                <a:solidFill>
                  <a:srgbClr val="009051"/>
                </a:solidFill>
              </a:rPr>
              <a:t>Thank</a:t>
            </a:r>
            <a:r>
              <a:rPr lang="ro-RO" sz="2000" dirty="0">
                <a:solidFill>
                  <a:srgbClr val="009051"/>
                </a:solidFill>
              </a:rPr>
              <a:t> </a:t>
            </a:r>
            <a:r>
              <a:rPr lang="ro-RO" sz="2000" dirty="0" err="1">
                <a:solidFill>
                  <a:srgbClr val="009051"/>
                </a:solidFill>
              </a:rPr>
              <a:t>you</a:t>
            </a:r>
            <a:r>
              <a:rPr lang="ro-RO" sz="2000" dirty="0">
                <a:solidFill>
                  <a:srgbClr val="009051"/>
                </a:solidFill>
              </a:rPr>
              <a:t>]</a:t>
            </a:r>
            <a:endParaRPr lang="en-GB" sz="2000" dirty="0">
              <a:solidFill>
                <a:srgbClr val="009051"/>
              </a:solidFill>
            </a:endParaRPr>
          </a:p>
        </p:txBody>
      </p:sp>
      <p:pic>
        <p:nvPicPr>
          <p:cNvPr id="3" name="Picture 2">
            <a:extLst>
              <a:ext uri="{FF2B5EF4-FFF2-40B4-BE49-F238E27FC236}">
                <a16:creationId xmlns:a16="http://schemas.microsoft.com/office/drawing/2014/main" id="{DB5E9C7F-6846-7C44-9F19-F3CD5B06B527}"/>
              </a:ext>
            </a:extLst>
          </p:cNvPr>
          <p:cNvPicPr>
            <a:picLocks noChangeAspect="1"/>
          </p:cNvPicPr>
          <p:nvPr/>
        </p:nvPicPr>
        <p:blipFill>
          <a:blip r:embed="rId2"/>
          <a:stretch>
            <a:fillRect/>
          </a:stretch>
        </p:blipFill>
        <p:spPr>
          <a:xfrm>
            <a:off x="344384" y="257101"/>
            <a:ext cx="2945511" cy="1197841"/>
          </a:xfrm>
          <a:prstGeom prst="rect">
            <a:avLst/>
          </a:prstGeom>
        </p:spPr>
      </p:pic>
      <p:pic>
        <p:nvPicPr>
          <p:cNvPr id="4" name="Picture 3">
            <a:extLst>
              <a:ext uri="{FF2B5EF4-FFF2-40B4-BE49-F238E27FC236}">
                <a16:creationId xmlns:a16="http://schemas.microsoft.com/office/drawing/2014/main" id="{7BAB7CB7-1189-D942-9FFF-68BEE9773AA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733817" y="257101"/>
            <a:ext cx="2065799" cy="1369590"/>
          </a:xfrm>
          <a:prstGeom prst="rect">
            <a:avLst/>
          </a:prstGeom>
        </p:spPr>
      </p:pic>
      <p:pic>
        <p:nvPicPr>
          <p:cNvPr id="5" name="Picture 4">
            <a:extLst>
              <a:ext uri="{FF2B5EF4-FFF2-40B4-BE49-F238E27FC236}">
                <a16:creationId xmlns:a16="http://schemas.microsoft.com/office/drawing/2014/main" id="{FDB127EE-BA3C-1642-A7FD-D5A890D0067F}"/>
              </a:ext>
            </a:extLst>
          </p:cNvPr>
          <p:cNvPicPr>
            <a:picLocks noChangeAspect="1"/>
          </p:cNvPicPr>
          <p:nvPr/>
        </p:nvPicPr>
        <p:blipFill>
          <a:blip r:embed="rId4"/>
          <a:stretch>
            <a:fillRect/>
          </a:stretch>
        </p:blipFill>
        <p:spPr>
          <a:xfrm>
            <a:off x="293832" y="5342547"/>
            <a:ext cx="1957340" cy="1300131"/>
          </a:xfrm>
          <a:prstGeom prst="rect">
            <a:avLst/>
          </a:prstGeom>
        </p:spPr>
      </p:pic>
      <p:pic>
        <p:nvPicPr>
          <p:cNvPr id="6" name="Picture 5">
            <a:extLst>
              <a:ext uri="{FF2B5EF4-FFF2-40B4-BE49-F238E27FC236}">
                <a16:creationId xmlns:a16="http://schemas.microsoft.com/office/drawing/2014/main" id="{C6B2BFB9-F774-AC4D-AA9F-966CA9215C51}"/>
              </a:ext>
            </a:extLst>
          </p:cNvPr>
          <p:cNvPicPr>
            <a:picLocks noChangeAspect="1"/>
          </p:cNvPicPr>
          <p:nvPr/>
        </p:nvPicPr>
        <p:blipFill>
          <a:blip r:embed="rId5"/>
          <a:stretch>
            <a:fillRect/>
          </a:stretch>
        </p:blipFill>
        <p:spPr>
          <a:xfrm>
            <a:off x="5710615" y="5771408"/>
            <a:ext cx="2994603" cy="829491"/>
          </a:xfrm>
          <a:prstGeom prst="rect">
            <a:avLst/>
          </a:prstGeom>
        </p:spPr>
      </p:pic>
    </p:spTree>
    <p:extLst>
      <p:ext uri="{BB962C8B-B14F-4D97-AF65-F5344CB8AC3E}">
        <p14:creationId xmlns:p14="http://schemas.microsoft.com/office/powerpoint/2010/main" val="17346214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11F67F-638C-8043-99A6-5C112256AEC4}"/>
              </a:ext>
            </a:extLst>
          </p:cNvPr>
          <p:cNvSpPr>
            <a:spLocks noGrp="1"/>
          </p:cNvSpPr>
          <p:nvPr>
            <p:ph type="title"/>
          </p:nvPr>
        </p:nvSpPr>
        <p:spPr>
          <a:xfrm>
            <a:off x="92074" y="2165650"/>
            <a:ext cx="7500939" cy="561600"/>
          </a:xfrm>
        </p:spPr>
        <p:txBody>
          <a:bodyPr/>
          <a:lstStyle/>
          <a:p>
            <a:r>
              <a:rPr lang="en-US" sz="2400" dirty="0"/>
              <a:t>Picture credits</a:t>
            </a:r>
          </a:p>
        </p:txBody>
      </p:sp>
      <p:sp>
        <p:nvSpPr>
          <p:cNvPr id="3" name="Text Placeholder 2">
            <a:extLst>
              <a:ext uri="{FF2B5EF4-FFF2-40B4-BE49-F238E27FC236}">
                <a16:creationId xmlns:a16="http://schemas.microsoft.com/office/drawing/2014/main" id="{4BAB1AE4-BC2B-8B48-9E4C-355F15653847}"/>
              </a:ext>
            </a:extLst>
          </p:cNvPr>
          <p:cNvSpPr>
            <a:spLocks noGrp="1"/>
          </p:cNvSpPr>
          <p:nvPr>
            <p:ph type="body" sz="quarter" idx="10"/>
          </p:nvPr>
        </p:nvSpPr>
        <p:spPr>
          <a:xfrm>
            <a:off x="0" y="2817812"/>
            <a:ext cx="9042400" cy="4040188"/>
          </a:xfrm>
        </p:spPr>
        <p:txBody>
          <a:bodyPr/>
          <a:lstStyle/>
          <a:p>
            <a:pPr marL="285750" indent="-285750">
              <a:buFont typeface="Arial" panose="020B0604020202020204" pitchFamily="34" charset="0"/>
              <a:buChar char="•"/>
            </a:pPr>
            <a:r>
              <a:rPr lang="en-IE" sz="1600" dirty="0"/>
              <a:t>Ring of Kerry, Ireland, Landscape Nature, </a:t>
            </a:r>
            <a:r>
              <a:rPr lang="en-US" sz="1600" dirty="0"/>
              <a:t>Tony Webster from Minneapolis, Minnesota, United States / CC BY (</a:t>
            </a:r>
            <a:r>
              <a:rPr lang="en-US" sz="1600" dirty="0">
                <a:hlinkClick r:id="rId2"/>
              </a:rPr>
              <a:t>https://creativecommons.org/licenses/by/2.0</a:t>
            </a:r>
            <a:r>
              <a:rPr lang="en-US" sz="1600" dirty="0"/>
              <a:t>) </a:t>
            </a:r>
            <a:r>
              <a:rPr lang="en-US" sz="1600" dirty="0">
                <a:hlinkClick r:id="rId3"/>
              </a:rPr>
              <a:t>https://upload.wikimedia.org/wikipedia/commons/6/61/Ring_of_Kerry%2C_Ireland%2C_Landscape_Nature_%2817218136290%29.jpg</a:t>
            </a:r>
            <a:r>
              <a:rPr lang="en-US" sz="1600" dirty="0"/>
              <a:t> </a:t>
            </a:r>
          </a:p>
          <a:p>
            <a:pPr marL="285750" indent="-285750">
              <a:buFont typeface="Arial" panose="020B0604020202020204" pitchFamily="34" charset="0"/>
              <a:buChar char="•"/>
            </a:pPr>
            <a:r>
              <a:rPr lang="en-US" sz="1600" dirty="0"/>
              <a:t>Irish hills: Scenery camera / CC BY-SA (</a:t>
            </a:r>
            <a:r>
              <a:rPr lang="en-US" sz="1600" dirty="0">
                <a:hlinkClick r:id="rId4"/>
              </a:rPr>
              <a:t>https://creativecommons.org/licenses/by-sa/3.0</a:t>
            </a:r>
            <a:r>
              <a:rPr lang="en-US" sz="1600" dirty="0"/>
              <a:t>) </a:t>
            </a:r>
            <a:r>
              <a:rPr lang="en-US" sz="1600" dirty="0">
                <a:hlinkClick r:id="rId5"/>
              </a:rPr>
              <a:t>https://upload.wikimedia.org/wikipedia/commons/c/ca/Irish_hills_-_panoramio.jpg</a:t>
            </a:r>
            <a:endParaRPr lang="en-US" sz="1600" dirty="0"/>
          </a:p>
          <a:p>
            <a:pPr marL="285750" indent="-285750">
              <a:buFont typeface="Arial" panose="020B0604020202020204" pitchFamily="34" charset="0"/>
              <a:buChar char="•"/>
            </a:pPr>
            <a:r>
              <a:rPr lang="en-US" sz="1600" dirty="0"/>
              <a:t>Blue </a:t>
            </a:r>
            <a:r>
              <a:rPr lang="en-US" sz="1600" dirty="0" err="1"/>
              <a:t>Lilty</a:t>
            </a:r>
            <a:r>
              <a:rPr lang="en-US" sz="1600" dirty="0"/>
              <a:t> Diamond </a:t>
            </a:r>
            <a:r>
              <a:rPr lang="en-US" sz="1600" dirty="0" err="1"/>
              <a:t>Hadysemaan</a:t>
            </a:r>
            <a:r>
              <a:rPr lang="en-US" sz="1600" dirty="0"/>
              <a:t> / CC BY-SA (</a:t>
            </a:r>
            <a:r>
              <a:rPr lang="en-US" sz="1600" dirty="0">
                <a:hlinkClick r:id="rId6"/>
              </a:rPr>
              <a:t>https://creativecommons.org/licenses/by-sa/4.0</a:t>
            </a:r>
            <a:r>
              <a:rPr lang="en-US" sz="1600" dirty="0"/>
              <a:t>) </a:t>
            </a:r>
            <a:r>
              <a:rPr lang="en-US" sz="1600" dirty="0">
                <a:hlinkClick r:id="rId7"/>
              </a:rPr>
              <a:t>https://commons.wikimedia.org/wiki/File:The_Blue_Lily_Diamond.png</a:t>
            </a:r>
            <a:r>
              <a:rPr lang="en-US" sz="1600" dirty="0"/>
              <a:t> </a:t>
            </a:r>
          </a:p>
          <a:p>
            <a:pPr marL="285750" indent="-285750">
              <a:buFont typeface="Arial" panose="020B0604020202020204" pitchFamily="34" charset="0"/>
              <a:buChar char="•"/>
            </a:pPr>
            <a:r>
              <a:rPr lang="en-US" sz="1600" dirty="0"/>
              <a:t>Open Access logo By art designer at </a:t>
            </a:r>
            <a:r>
              <a:rPr lang="en-US" sz="1600" dirty="0" err="1"/>
              <a:t>PLoS</a:t>
            </a:r>
            <a:r>
              <a:rPr lang="en-US" sz="1600" dirty="0"/>
              <a:t>, modified by Wikipedia users Nina, </a:t>
            </a:r>
            <a:r>
              <a:rPr lang="en-US" sz="1600" dirty="0" err="1"/>
              <a:t>Beao</a:t>
            </a:r>
            <a:r>
              <a:rPr lang="en-US" sz="1600" dirty="0"/>
              <a:t>, and </a:t>
            </a:r>
            <a:r>
              <a:rPr lang="en-US" sz="1600" dirty="0" err="1"/>
              <a:t>JakobVoss</a:t>
            </a:r>
            <a:r>
              <a:rPr lang="en-US" sz="1600" dirty="0"/>
              <a:t> - http://</a:t>
            </a:r>
            <a:r>
              <a:rPr lang="en-US" sz="1600" dirty="0" err="1"/>
              <a:t>www.plos.org</a:t>
            </a:r>
            <a:r>
              <a:rPr lang="en-US" sz="1600" dirty="0"/>
              <a:t>/, CC0, </a:t>
            </a:r>
            <a:r>
              <a:rPr lang="en-US" sz="1600" dirty="0">
                <a:hlinkClick r:id="rId8"/>
              </a:rPr>
              <a:t>https://commons.wikimedia.org/w/index.php?curid=15736161</a:t>
            </a:r>
            <a:endParaRPr lang="en-US" sz="1600" dirty="0"/>
          </a:p>
          <a:p>
            <a:pPr marL="285750" indent="-285750">
              <a:buFont typeface="Arial" panose="020B0604020202020204" pitchFamily="34" charset="0"/>
              <a:buChar char="•"/>
            </a:pPr>
            <a:r>
              <a:rPr lang="en-US" sz="1600" dirty="0"/>
              <a:t>Orange tick Image by https://</a:t>
            </a:r>
            <a:r>
              <a:rPr lang="en-US" sz="1600" dirty="0" err="1"/>
              <a:t>pixabay.com</a:t>
            </a:r>
            <a:r>
              <a:rPr lang="en-US" sz="1600" dirty="0"/>
              <a:t>/users/Clker-Free-Vector-Images-3736/</a:t>
            </a:r>
          </a:p>
        </p:txBody>
      </p:sp>
      <p:sp>
        <p:nvSpPr>
          <p:cNvPr id="5" name="Title 1">
            <a:extLst>
              <a:ext uri="{FF2B5EF4-FFF2-40B4-BE49-F238E27FC236}">
                <a16:creationId xmlns:a16="http://schemas.microsoft.com/office/drawing/2014/main" id="{07B2210A-0079-2D4C-92DD-4E20FF32904E}"/>
              </a:ext>
            </a:extLst>
          </p:cNvPr>
          <p:cNvSpPr txBox="1">
            <a:spLocks/>
          </p:cNvSpPr>
          <p:nvPr/>
        </p:nvSpPr>
        <p:spPr>
          <a:xfrm>
            <a:off x="92074" y="-107650"/>
            <a:ext cx="7500939" cy="561600"/>
          </a:xfrm>
          <a:prstGeom prst="rect">
            <a:avLst/>
          </a:prstGeom>
        </p:spPr>
        <p:txBody>
          <a:bodyPr vert="horz" lIns="0" tIns="0" rIns="0" bIns="0" rtlCol="0" anchor="b" anchorCtr="0">
            <a:noAutofit/>
          </a:bodyPr>
          <a:lstStyle>
            <a:lvl1pPr algn="l" defTabSz="914400" rtl="0" eaLnBrk="1" latinLnBrk="0" hangingPunct="1">
              <a:spcBef>
                <a:spcPct val="0"/>
              </a:spcBef>
              <a:buNone/>
              <a:defRPr sz="3600" b="0" kern="1200">
                <a:solidFill>
                  <a:srgbClr val="0E73B9"/>
                </a:solidFill>
                <a:latin typeface="+mj-lt"/>
                <a:ea typeface="+mj-ea"/>
                <a:cs typeface="+mj-cs"/>
              </a:defRPr>
            </a:lvl1pPr>
          </a:lstStyle>
          <a:p>
            <a:r>
              <a:rPr lang="en-US" sz="2400" dirty="0"/>
              <a:t>Acknowledgements</a:t>
            </a:r>
          </a:p>
        </p:txBody>
      </p:sp>
      <p:sp>
        <p:nvSpPr>
          <p:cNvPr id="6" name="TextBox 5">
            <a:extLst>
              <a:ext uri="{FF2B5EF4-FFF2-40B4-BE49-F238E27FC236}">
                <a16:creationId xmlns:a16="http://schemas.microsoft.com/office/drawing/2014/main" id="{E64B22E6-1075-C541-8429-EA343ECD08F0}"/>
              </a:ext>
            </a:extLst>
          </p:cNvPr>
          <p:cNvSpPr txBox="1"/>
          <p:nvPr/>
        </p:nvSpPr>
        <p:spPr>
          <a:xfrm>
            <a:off x="0" y="848135"/>
            <a:ext cx="8864600" cy="923330"/>
          </a:xfrm>
          <a:prstGeom prst="rect">
            <a:avLst/>
          </a:prstGeom>
          <a:noFill/>
        </p:spPr>
        <p:txBody>
          <a:bodyPr wrap="square" rtlCol="0">
            <a:spAutoFit/>
          </a:bodyPr>
          <a:lstStyle/>
          <a:p>
            <a:pPr marL="285750" indent="-285750">
              <a:buFont typeface="Arial" panose="020B0604020202020204" pitchFamily="34" charset="0"/>
              <a:buChar char="•"/>
            </a:pPr>
            <a:r>
              <a:rPr lang="en-US" dirty="0"/>
              <a:t>Dr Patricia Clarke, HRB &amp; NORF Co-chair</a:t>
            </a:r>
          </a:p>
          <a:p>
            <a:pPr marL="285750" indent="-285750">
              <a:buFont typeface="Arial" panose="020B0604020202020204" pitchFamily="34" charset="0"/>
              <a:buChar char="•"/>
            </a:pPr>
            <a:r>
              <a:rPr lang="en-US" dirty="0"/>
              <a:t>NORF OA Publications WG: Yvonne Desmond (TU Dublin); Kate Kelly (RCSI), Mary Caffrey (</a:t>
            </a:r>
            <a:r>
              <a:rPr lang="en-US" dirty="0" err="1"/>
              <a:t>Teagasc</a:t>
            </a:r>
            <a:r>
              <a:rPr lang="en-US" dirty="0"/>
              <a:t>); </a:t>
            </a:r>
            <a:r>
              <a:rPr lang="en-US" dirty="0" err="1"/>
              <a:t>Ashling</a:t>
            </a:r>
            <a:r>
              <a:rPr lang="en-US" dirty="0"/>
              <a:t> Hayes (TCD, UL), Marie O’Neill (DBS); Niamh Brennan (Chair).</a:t>
            </a:r>
          </a:p>
        </p:txBody>
      </p:sp>
    </p:spTree>
    <p:extLst>
      <p:ext uri="{BB962C8B-B14F-4D97-AF65-F5344CB8AC3E}">
        <p14:creationId xmlns:p14="http://schemas.microsoft.com/office/powerpoint/2010/main" val="379914649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00905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EBDBA59-C9FF-A443-BBF4-863F65A033EC}"/>
              </a:ext>
            </a:extLst>
          </p:cNvPr>
          <p:cNvPicPr>
            <a:picLocks noChangeAspect="1"/>
          </p:cNvPicPr>
          <p:nvPr/>
        </p:nvPicPr>
        <p:blipFill>
          <a:blip r:embed="rId2"/>
          <a:stretch>
            <a:fillRect/>
          </a:stretch>
        </p:blipFill>
        <p:spPr>
          <a:xfrm>
            <a:off x="155017" y="166697"/>
            <a:ext cx="5735770" cy="6524605"/>
          </a:xfrm>
          <a:prstGeom prst="rect">
            <a:avLst/>
          </a:prstGeom>
          <a:ln>
            <a:solidFill>
              <a:srgbClr val="009051"/>
            </a:solidFill>
          </a:ln>
        </p:spPr>
      </p:pic>
      <p:sp>
        <p:nvSpPr>
          <p:cNvPr id="3" name="TextBox 2">
            <a:extLst>
              <a:ext uri="{FF2B5EF4-FFF2-40B4-BE49-F238E27FC236}">
                <a16:creationId xmlns:a16="http://schemas.microsoft.com/office/drawing/2014/main" id="{51B8C2C0-E696-7E4E-8AA3-16DDA1B3C4F1}"/>
              </a:ext>
            </a:extLst>
          </p:cNvPr>
          <p:cNvSpPr txBox="1"/>
          <p:nvPr/>
        </p:nvSpPr>
        <p:spPr>
          <a:xfrm>
            <a:off x="6121098" y="1059558"/>
            <a:ext cx="2786231" cy="1015663"/>
          </a:xfrm>
          <a:prstGeom prst="rect">
            <a:avLst/>
          </a:prstGeom>
          <a:noFill/>
          <a:ln>
            <a:solidFill>
              <a:schemeClr val="bg1">
                <a:lumMod val="85000"/>
              </a:schemeClr>
            </a:solidFill>
          </a:ln>
        </p:spPr>
        <p:txBody>
          <a:bodyPr wrap="square" rtlCol="0">
            <a:spAutoFit/>
          </a:bodyPr>
          <a:lstStyle/>
          <a:p>
            <a:r>
              <a:rPr lang="en-US" sz="2000" dirty="0">
                <a:solidFill>
                  <a:schemeClr val="accent5">
                    <a:lumMod val="20000"/>
                    <a:lumOff val="80000"/>
                  </a:schemeClr>
                </a:solidFill>
              </a:rPr>
              <a:t>“We will facilitate open access to scientific publications/research”</a:t>
            </a:r>
          </a:p>
        </p:txBody>
      </p:sp>
      <p:sp>
        <p:nvSpPr>
          <p:cNvPr id="4" name="TextBox 3">
            <a:extLst>
              <a:ext uri="{FF2B5EF4-FFF2-40B4-BE49-F238E27FC236}">
                <a16:creationId xmlns:a16="http://schemas.microsoft.com/office/drawing/2014/main" id="{A4D184E7-B7E4-FB49-84D9-C21BCD7C0A69}"/>
              </a:ext>
            </a:extLst>
          </p:cNvPr>
          <p:cNvSpPr txBox="1"/>
          <p:nvPr/>
        </p:nvSpPr>
        <p:spPr>
          <a:xfrm>
            <a:off x="6121099" y="3939092"/>
            <a:ext cx="2786231" cy="1631216"/>
          </a:xfrm>
          <a:prstGeom prst="rect">
            <a:avLst/>
          </a:prstGeom>
          <a:noFill/>
          <a:ln>
            <a:solidFill>
              <a:schemeClr val="bg1">
                <a:lumMod val="85000"/>
              </a:schemeClr>
            </a:solidFill>
          </a:ln>
        </p:spPr>
        <p:txBody>
          <a:bodyPr wrap="square" rtlCol="0">
            <a:spAutoFit/>
          </a:bodyPr>
          <a:lstStyle/>
          <a:p>
            <a:r>
              <a:rPr lang="en-US" sz="2000" dirty="0">
                <a:solidFill>
                  <a:schemeClr val="accent5">
                    <a:lumMod val="20000"/>
                    <a:lumOff val="80000"/>
                  </a:schemeClr>
                </a:solidFill>
              </a:rPr>
              <a:t>“ACTION 4.7</a:t>
            </a:r>
          </a:p>
          <a:p>
            <a:r>
              <a:rPr lang="en-US" sz="2000" dirty="0">
                <a:solidFill>
                  <a:schemeClr val="accent5">
                    <a:lumMod val="20000"/>
                    <a:lumOff val="80000"/>
                  </a:schemeClr>
                </a:solidFill>
              </a:rPr>
              <a:t>Support national and European open access policies and principles.”</a:t>
            </a:r>
          </a:p>
        </p:txBody>
      </p:sp>
      <p:sp>
        <p:nvSpPr>
          <p:cNvPr id="5" name="TextBox 4">
            <a:extLst>
              <a:ext uri="{FF2B5EF4-FFF2-40B4-BE49-F238E27FC236}">
                <a16:creationId xmlns:a16="http://schemas.microsoft.com/office/drawing/2014/main" id="{6ED74400-9FEC-AC4A-9862-72095D2228E9}"/>
              </a:ext>
            </a:extLst>
          </p:cNvPr>
          <p:cNvSpPr txBox="1"/>
          <p:nvPr/>
        </p:nvSpPr>
        <p:spPr>
          <a:xfrm>
            <a:off x="6093375" y="166697"/>
            <a:ext cx="2841675" cy="461665"/>
          </a:xfrm>
          <a:prstGeom prst="rect">
            <a:avLst/>
          </a:prstGeom>
          <a:solidFill>
            <a:srgbClr val="007742"/>
          </a:solidFill>
        </p:spPr>
        <p:txBody>
          <a:bodyPr wrap="none" rtlCol="0">
            <a:spAutoFit/>
          </a:bodyPr>
          <a:lstStyle/>
          <a:p>
            <a:r>
              <a:rPr lang="en-US" sz="2400" b="1" dirty="0">
                <a:solidFill>
                  <a:schemeClr val="accent5">
                    <a:lumMod val="20000"/>
                    <a:lumOff val="80000"/>
                  </a:schemeClr>
                </a:solidFill>
              </a:rPr>
              <a:t>INNOVATION 2020</a:t>
            </a:r>
          </a:p>
        </p:txBody>
      </p:sp>
      <p:pic>
        <p:nvPicPr>
          <p:cNvPr id="7" name="Picture 6" descr="A picture containing clock&#10;&#10;Description automatically generated">
            <a:extLst>
              <a:ext uri="{FF2B5EF4-FFF2-40B4-BE49-F238E27FC236}">
                <a16:creationId xmlns:a16="http://schemas.microsoft.com/office/drawing/2014/main" id="{8D9F42BE-A42E-D447-B044-DFBB795776C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6068029">
            <a:off x="3928505" y="4627407"/>
            <a:ext cx="1523657" cy="1885801"/>
          </a:xfrm>
          <a:prstGeom prst="rect">
            <a:avLst/>
          </a:prstGeom>
        </p:spPr>
      </p:pic>
      <p:pic>
        <p:nvPicPr>
          <p:cNvPr id="8" name="Picture 7" descr="A picture containing clock&#10;&#10;Description automatically generated">
            <a:extLst>
              <a:ext uri="{FF2B5EF4-FFF2-40B4-BE49-F238E27FC236}">
                <a16:creationId xmlns:a16="http://schemas.microsoft.com/office/drawing/2014/main" id="{E08A1854-389D-884C-8FE8-EC0FED744F7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8117943">
            <a:off x="3810172" y="254742"/>
            <a:ext cx="1523657" cy="1885801"/>
          </a:xfrm>
          <a:prstGeom prst="rect">
            <a:avLst/>
          </a:prstGeom>
        </p:spPr>
      </p:pic>
    </p:spTree>
    <p:extLst>
      <p:ext uri="{BB962C8B-B14F-4D97-AF65-F5344CB8AC3E}">
        <p14:creationId xmlns:p14="http://schemas.microsoft.com/office/powerpoint/2010/main" val="14048771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2">
            <a:lumMod val="50000"/>
          </a:schemeClr>
        </a:solidFill>
        <a:effectLst/>
      </p:bgPr>
    </p:bg>
    <p:spTree>
      <p:nvGrpSpPr>
        <p:cNvPr id="1" name=""/>
        <p:cNvGrpSpPr/>
        <p:nvPr/>
      </p:nvGrpSpPr>
      <p:grpSpPr>
        <a:xfrm>
          <a:off x="0" y="0"/>
          <a:ext cx="0" cy="0"/>
          <a:chOff x="0" y="0"/>
          <a:chExt cx="0" cy="0"/>
        </a:xfrm>
      </p:grpSpPr>
      <p:pic>
        <p:nvPicPr>
          <p:cNvPr id="4098" name="Picture 2">
            <a:extLst>
              <a:ext uri="{FF2B5EF4-FFF2-40B4-BE49-F238E27FC236}">
                <a16:creationId xmlns:a16="http://schemas.microsoft.com/office/drawing/2014/main" id="{B2A03CA3-8E14-A846-9193-D0F5DA29A56B}"/>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D20BC5BD-B645-364A-91F5-8DB22599D649}"/>
              </a:ext>
            </a:extLst>
          </p:cNvPr>
          <p:cNvSpPr txBox="1"/>
          <p:nvPr/>
        </p:nvSpPr>
        <p:spPr>
          <a:xfrm>
            <a:off x="341922" y="102590"/>
            <a:ext cx="8151590" cy="523220"/>
          </a:xfrm>
          <a:prstGeom prst="rect">
            <a:avLst/>
          </a:prstGeom>
          <a:noFill/>
        </p:spPr>
        <p:txBody>
          <a:bodyPr wrap="none" rtlCol="0">
            <a:spAutoFit/>
          </a:bodyPr>
          <a:lstStyle/>
          <a:p>
            <a:r>
              <a:rPr lang="en-US" sz="2800" b="1" dirty="0">
                <a:solidFill>
                  <a:schemeClr val="accent2">
                    <a:lumMod val="50000"/>
                  </a:schemeClr>
                </a:solidFill>
              </a:rPr>
              <a:t>The Scholarly Publishing Landscape in Ireland</a:t>
            </a:r>
          </a:p>
        </p:txBody>
      </p:sp>
      <p:sp>
        <p:nvSpPr>
          <p:cNvPr id="3" name="TextBox 2">
            <a:extLst>
              <a:ext uri="{FF2B5EF4-FFF2-40B4-BE49-F238E27FC236}">
                <a16:creationId xmlns:a16="http://schemas.microsoft.com/office/drawing/2014/main" id="{498AC439-C336-B645-8E55-17658EBE389E}"/>
              </a:ext>
            </a:extLst>
          </p:cNvPr>
          <p:cNvSpPr txBox="1"/>
          <p:nvPr/>
        </p:nvSpPr>
        <p:spPr>
          <a:xfrm>
            <a:off x="533400" y="728400"/>
            <a:ext cx="8305799" cy="6036974"/>
          </a:xfrm>
          <a:prstGeom prst="rect">
            <a:avLst/>
          </a:prstGeom>
          <a:solidFill>
            <a:schemeClr val="accent2">
              <a:lumMod val="20000"/>
              <a:lumOff val="80000"/>
              <a:alpha val="60000"/>
            </a:schemeClr>
          </a:solidFill>
        </p:spPr>
        <p:txBody>
          <a:bodyPr wrap="square" rtlCol="0">
            <a:spAutoFit/>
          </a:bodyPr>
          <a:lstStyle/>
          <a:p>
            <a:pPr marL="285750" indent="-285750">
              <a:lnSpc>
                <a:spcPct val="150000"/>
              </a:lnSpc>
              <a:buFont typeface="Arial" panose="020B0604020202020204" pitchFamily="34" charset="0"/>
              <a:buChar char="•"/>
            </a:pPr>
            <a:r>
              <a:rPr lang="en-US" sz="2000" b="1" dirty="0">
                <a:solidFill>
                  <a:schemeClr val="accent2">
                    <a:lumMod val="50000"/>
                  </a:schemeClr>
                </a:solidFill>
              </a:rPr>
              <a:t>No native large commercial academic journal publishers</a:t>
            </a:r>
          </a:p>
          <a:p>
            <a:pPr marL="285750" indent="-285750">
              <a:lnSpc>
                <a:spcPct val="150000"/>
              </a:lnSpc>
              <a:buFont typeface="Arial" panose="020B0604020202020204" pitchFamily="34" charset="0"/>
              <a:buChar char="•"/>
            </a:pPr>
            <a:r>
              <a:rPr lang="en-US" sz="2000" b="1" dirty="0">
                <a:solidFill>
                  <a:schemeClr val="accent2">
                    <a:lumMod val="50000"/>
                  </a:schemeClr>
                </a:solidFill>
              </a:rPr>
              <a:t>Small academic book publishers especially in arts, humanities and social sciences</a:t>
            </a:r>
          </a:p>
          <a:p>
            <a:pPr marL="285750" indent="-285750">
              <a:lnSpc>
                <a:spcPct val="150000"/>
              </a:lnSpc>
              <a:buFont typeface="Arial" panose="020B0604020202020204" pitchFamily="34" charset="0"/>
              <a:buChar char="•"/>
            </a:pPr>
            <a:r>
              <a:rPr lang="en-US" sz="2000" b="1" dirty="0">
                <a:solidFill>
                  <a:schemeClr val="accent2">
                    <a:lumMod val="50000"/>
                  </a:schemeClr>
                </a:solidFill>
              </a:rPr>
              <a:t>A handful of long-established learned society publishers</a:t>
            </a:r>
          </a:p>
          <a:p>
            <a:pPr marL="285750" indent="-285750">
              <a:lnSpc>
                <a:spcPct val="150000"/>
              </a:lnSpc>
              <a:buFont typeface="Arial" panose="020B0604020202020204" pitchFamily="34" charset="0"/>
              <a:buChar char="•"/>
            </a:pPr>
            <a:r>
              <a:rPr lang="en-US" sz="2000" b="1" dirty="0">
                <a:solidFill>
                  <a:schemeClr val="accent2">
                    <a:lumMod val="50000"/>
                  </a:schemeClr>
                </a:solidFill>
              </a:rPr>
              <a:t>Tiny independent / emerging open access publishers</a:t>
            </a:r>
          </a:p>
          <a:p>
            <a:pPr marL="285750" indent="-285750">
              <a:lnSpc>
                <a:spcPct val="150000"/>
              </a:lnSpc>
              <a:buFont typeface="Arial" panose="020B0604020202020204" pitchFamily="34" charset="0"/>
              <a:buChar char="•"/>
            </a:pPr>
            <a:r>
              <a:rPr lang="en-US" sz="2000" b="1" dirty="0">
                <a:solidFill>
                  <a:schemeClr val="accent2">
                    <a:lumMod val="50000"/>
                  </a:schemeClr>
                </a:solidFill>
              </a:rPr>
              <a:t>No national policies or funds for payment of APCs [as yet]</a:t>
            </a:r>
          </a:p>
          <a:p>
            <a:pPr marL="285750" indent="-285750">
              <a:lnSpc>
                <a:spcPct val="150000"/>
              </a:lnSpc>
              <a:buFont typeface="Arial" panose="020B0604020202020204" pitchFamily="34" charset="0"/>
              <a:buChar char="•"/>
            </a:pPr>
            <a:r>
              <a:rPr lang="en-US" sz="2000" b="1" dirty="0">
                <a:solidFill>
                  <a:schemeClr val="accent2">
                    <a:lumMod val="50000"/>
                  </a:schemeClr>
                </a:solidFill>
              </a:rPr>
              <a:t>Massive growth in scholarly publishing, particularly journal articles, from 2000-2010 and thereafter;</a:t>
            </a:r>
          </a:p>
          <a:p>
            <a:pPr marL="285750" indent="-285750">
              <a:lnSpc>
                <a:spcPct val="150000"/>
              </a:lnSpc>
              <a:buFont typeface="Arial" panose="020B0604020202020204" pitchFamily="34" charset="0"/>
              <a:buChar char="•"/>
            </a:pPr>
            <a:r>
              <a:rPr lang="en-US" sz="2000" b="1" dirty="0">
                <a:solidFill>
                  <a:schemeClr val="accent2">
                    <a:lumMod val="50000"/>
                  </a:schemeClr>
                </a:solidFill>
              </a:rPr>
              <a:t>All funders and most institutions mandate OA (green) 2008 – ;</a:t>
            </a:r>
          </a:p>
          <a:p>
            <a:pPr marL="285750" indent="-285750">
              <a:lnSpc>
                <a:spcPct val="150000"/>
              </a:lnSpc>
              <a:buFont typeface="Arial" panose="020B0604020202020204" pitchFamily="34" charset="0"/>
              <a:buChar char="•"/>
            </a:pPr>
            <a:r>
              <a:rPr lang="en-US" sz="2000" b="1" dirty="0">
                <a:solidFill>
                  <a:schemeClr val="accent2">
                    <a:lumMod val="50000"/>
                  </a:schemeClr>
                </a:solidFill>
              </a:rPr>
              <a:t>National infrastructure of repositories &amp; National OA portal developed from 2002 – ;</a:t>
            </a:r>
          </a:p>
          <a:p>
            <a:pPr marL="285750" indent="-285750">
              <a:lnSpc>
                <a:spcPct val="150000"/>
              </a:lnSpc>
              <a:buFont typeface="Arial" panose="020B0604020202020204" pitchFamily="34" charset="0"/>
              <a:buChar char="•"/>
            </a:pPr>
            <a:r>
              <a:rPr lang="en-US" sz="2000" b="1" dirty="0">
                <a:solidFill>
                  <a:schemeClr val="accent2">
                    <a:lumMod val="50000"/>
                  </a:schemeClr>
                </a:solidFill>
              </a:rPr>
              <a:t>Institutional CRIS / Repository integration</a:t>
            </a:r>
          </a:p>
          <a:p>
            <a:pPr marL="285750" indent="-285750">
              <a:lnSpc>
                <a:spcPct val="150000"/>
              </a:lnSpc>
              <a:buFont typeface="Arial" panose="020B0604020202020204" pitchFamily="34" charset="0"/>
              <a:buChar char="•"/>
            </a:pPr>
            <a:r>
              <a:rPr lang="en-US" sz="2000" b="1" dirty="0">
                <a:solidFill>
                  <a:schemeClr val="accent2">
                    <a:lumMod val="50000"/>
                  </a:schemeClr>
                </a:solidFill>
              </a:rPr>
              <a:t>National OA Policies developed 2012–</a:t>
            </a:r>
          </a:p>
        </p:txBody>
      </p:sp>
    </p:spTree>
    <p:extLst>
      <p:ext uri="{BB962C8B-B14F-4D97-AF65-F5344CB8AC3E}">
        <p14:creationId xmlns:p14="http://schemas.microsoft.com/office/powerpoint/2010/main" val="28433787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2939780" y="1072435"/>
            <a:ext cx="3354582" cy="3993032"/>
          </a:xfrm>
          <a:prstGeom prst="rect">
            <a:avLst/>
          </a:prstGeom>
        </p:spPr>
      </p:pic>
      <p:sp>
        <p:nvSpPr>
          <p:cNvPr id="7" name="TextBox 6"/>
          <p:cNvSpPr txBox="1"/>
          <p:nvPr/>
        </p:nvSpPr>
        <p:spPr>
          <a:xfrm>
            <a:off x="5292724" y="2947777"/>
            <a:ext cx="460114" cy="276991"/>
          </a:xfrm>
          <a:prstGeom prst="rect">
            <a:avLst/>
          </a:prstGeom>
          <a:solidFill>
            <a:schemeClr val="tx2"/>
          </a:solidFill>
        </p:spPr>
        <p:txBody>
          <a:bodyPr wrap="none" lIns="91431" tIns="45716" rIns="91431" bIns="45716"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Calibri"/>
                <a:ea typeface="+mn-ea"/>
                <a:cs typeface="+mn-cs"/>
              </a:rPr>
              <a:t>DCU</a:t>
            </a:r>
          </a:p>
        </p:txBody>
      </p:sp>
      <p:sp>
        <p:nvSpPr>
          <p:cNvPr id="8" name="TextBox 7"/>
          <p:cNvSpPr txBox="1"/>
          <p:nvPr/>
        </p:nvSpPr>
        <p:spPr>
          <a:xfrm>
            <a:off x="5129684" y="3238676"/>
            <a:ext cx="393088" cy="276991"/>
          </a:xfrm>
          <a:prstGeom prst="rect">
            <a:avLst/>
          </a:prstGeom>
          <a:solidFill>
            <a:schemeClr val="tx2"/>
          </a:solidFill>
        </p:spPr>
        <p:txBody>
          <a:bodyPr wrap="none" lIns="91431" tIns="45716" rIns="91431" bIns="45716"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Calibri"/>
                <a:ea typeface="+mn-ea"/>
                <a:cs typeface="+mn-cs"/>
              </a:rPr>
              <a:t>DIT</a:t>
            </a:r>
          </a:p>
        </p:txBody>
      </p:sp>
      <p:sp>
        <p:nvSpPr>
          <p:cNvPr id="9" name="TextBox 8"/>
          <p:cNvSpPr txBox="1"/>
          <p:nvPr/>
        </p:nvSpPr>
        <p:spPr>
          <a:xfrm>
            <a:off x="5834606" y="2996953"/>
            <a:ext cx="459738" cy="276991"/>
          </a:xfrm>
          <a:prstGeom prst="rect">
            <a:avLst/>
          </a:prstGeom>
          <a:solidFill>
            <a:schemeClr val="tx2"/>
          </a:solidFill>
        </p:spPr>
        <p:txBody>
          <a:bodyPr wrap="none" lIns="91431" tIns="45716" rIns="91431" bIns="45716"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Calibri"/>
                <a:ea typeface="+mn-ea"/>
                <a:cs typeface="+mn-cs"/>
              </a:rPr>
              <a:t>RCSI</a:t>
            </a:r>
          </a:p>
        </p:txBody>
      </p:sp>
      <p:sp>
        <p:nvSpPr>
          <p:cNvPr id="10" name="TextBox 9"/>
          <p:cNvSpPr txBox="1"/>
          <p:nvPr/>
        </p:nvSpPr>
        <p:spPr>
          <a:xfrm>
            <a:off x="5374474" y="3478389"/>
            <a:ext cx="460114" cy="276991"/>
          </a:xfrm>
          <a:prstGeom prst="rect">
            <a:avLst/>
          </a:prstGeom>
          <a:solidFill>
            <a:schemeClr val="tx2"/>
          </a:solidFill>
        </p:spPr>
        <p:txBody>
          <a:bodyPr wrap="none" lIns="91431" tIns="45716" rIns="91431" bIns="45716"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Calibri"/>
                <a:ea typeface="+mn-ea"/>
                <a:cs typeface="+mn-cs"/>
              </a:rPr>
              <a:t>UCD</a:t>
            </a:r>
          </a:p>
        </p:txBody>
      </p:sp>
      <p:sp>
        <p:nvSpPr>
          <p:cNvPr id="11" name="TextBox 10"/>
          <p:cNvSpPr txBox="1"/>
          <p:nvPr/>
        </p:nvSpPr>
        <p:spPr>
          <a:xfrm>
            <a:off x="4999431" y="4167856"/>
            <a:ext cx="435317" cy="276991"/>
          </a:xfrm>
          <a:prstGeom prst="rect">
            <a:avLst/>
          </a:prstGeom>
          <a:solidFill>
            <a:schemeClr val="tx2"/>
          </a:solidFill>
        </p:spPr>
        <p:txBody>
          <a:bodyPr wrap="none" lIns="91431" tIns="45716" rIns="91431" bIns="45716"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Calibri"/>
                <a:ea typeface="+mn-ea"/>
                <a:cs typeface="+mn-cs"/>
              </a:rPr>
              <a:t>WIT</a:t>
            </a:r>
          </a:p>
        </p:txBody>
      </p:sp>
      <p:sp>
        <p:nvSpPr>
          <p:cNvPr id="12" name="TextBox 11"/>
          <p:cNvSpPr txBox="1"/>
          <p:nvPr/>
        </p:nvSpPr>
        <p:spPr>
          <a:xfrm>
            <a:off x="5534662" y="2521040"/>
            <a:ext cx="473038" cy="276991"/>
          </a:xfrm>
          <a:prstGeom prst="rect">
            <a:avLst/>
          </a:prstGeom>
          <a:solidFill>
            <a:schemeClr val="tx2"/>
          </a:solidFill>
        </p:spPr>
        <p:txBody>
          <a:bodyPr wrap="none" lIns="91431" tIns="45716" rIns="91431" bIns="45716"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Calibri"/>
                <a:ea typeface="+mn-ea"/>
                <a:cs typeface="+mn-cs"/>
              </a:rPr>
              <a:t>DKIT</a:t>
            </a:r>
          </a:p>
        </p:txBody>
      </p:sp>
      <p:sp>
        <p:nvSpPr>
          <p:cNvPr id="13" name="TextBox 12"/>
          <p:cNvSpPr txBox="1"/>
          <p:nvPr/>
        </p:nvSpPr>
        <p:spPr>
          <a:xfrm>
            <a:off x="3891343" y="4590034"/>
            <a:ext cx="447490" cy="276991"/>
          </a:xfrm>
          <a:prstGeom prst="rect">
            <a:avLst/>
          </a:prstGeom>
          <a:solidFill>
            <a:schemeClr val="tx2"/>
          </a:solidFill>
        </p:spPr>
        <p:txBody>
          <a:bodyPr wrap="none" lIns="91431" tIns="45716" rIns="91431" bIns="45716"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Calibri"/>
                <a:ea typeface="+mn-ea"/>
                <a:cs typeface="+mn-cs"/>
              </a:rPr>
              <a:t>UCC</a:t>
            </a:r>
          </a:p>
        </p:txBody>
      </p:sp>
      <p:sp>
        <p:nvSpPr>
          <p:cNvPr id="14" name="TextBox 13"/>
          <p:cNvSpPr txBox="1"/>
          <p:nvPr/>
        </p:nvSpPr>
        <p:spPr>
          <a:xfrm>
            <a:off x="4704854" y="3568561"/>
            <a:ext cx="587853" cy="276991"/>
          </a:xfrm>
          <a:prstGeom prst="rect">
            <a:avLst/>
          </a:prstGeom>
          <a:solidFill>
            <a:schemeClr val="tx2"/>
          </a:solidFill>
        </p:spPr>
        <p:txBody>
          <a:bodyPr wrap="none" lIns="91431" tIns="45716" rIns="91431" bIns="45716"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Calibri"/>
                <a:ea typeface="+mn-ea"/>
                <a:cs typeface="+mn-cs"/>
              </a:rPr>
              <a:t>NUI M</a:t>
            </a:r>
          </a:p>
        </p:txBody>
      </p:sp>
      <p:sp>
        <p:nvSpPr>
          <p:cNvPr id="15" name="TextBox 14"/>
          <p:cNvSpPr txBox="1"/>
          <p:nvPr/>
        </p:nvSpPr>
        <p:spPr>
          <a:xfrm>
            <a:off x="3177804" y="4154917"/>
            <a:ext cx="351360" cy="276991"/>
          </a:xfrm>
          <a:prstGeom prst="rect">
            <a:avLst/>
          </a:prstGeom>
          <a:solidFill>
            <a:schemeClr val="tx2"/>
          </a:solidFill>
        </p:spPr>
        <p:txBody>
          <a:bodyPr wrap="none" lIns="91431" tIns="45716" rIns="91431" bIns="45716"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Calibri"/>
                <a:ea typeface="+mn-ea"/>
                <a:cs typeface="+mn-cs"/>
              </a:rPr>
              <a:t>UL</a:t>
            </a:r>
          </a:p>
        </p:txBody>
      </p:sp>
      <p:sp>
        <p:nvSpPr>
          <p:cNvPr id="16" name="TextBox 15"/>
          <p:cNvSpPr txBox="1"/>
          <p:nvPr/>
        </p:nvSpPr>
        <p:spPr>
          <a:xfrm>
            <a:off x="3505893" y="4293416"/>
            <a:ext cx="354992" cy="276991"/>
          </a:xfrm>
          <a:prstGeom prst="rect">
            <a:avLst/>
          </a:prstGeom>
          <a:solidFill>
            <a:schemeClr val="tx2"/>
          </a:solidFill>
        </p:spPr>
        <p:txBody>
          <a:bodyPr wrap="none" lIns="91431" tIns="45716" rIns="91431" bIns="45716"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Calibri"/>
                <a:ea typeface="+mn-ea"/>
                <a:cs typeface="+mn-cs"/>
              </a:rPr>
              <a:t>MI</a:t>
            </a:r>
          </a:p>
        </p:txBody>
      </p:sp>
      <p:sp>
        <p:nvSpPr>
          <p:cNvPr id="17" name="TextBox 16"/>
          <p:cNvSpPr txBox="1"/>
          <p:nvPr/>
        </p:nvSpPr>
        <p:spPr>
          <a:xfrm>
            <a:off x="4888563" y="2961677"/>
            <a:ext cx="433739" cy="276991"/>
          </a:xfrm>
          <a:prstGeom prst="rect">
            <a:avLst/>
          </a:prstGeom>
          <a:solidFill>
            <a:schemeClr val="tx2"/>
          </a:solidFill>
        </p:spPr>
        <p:txBody>
          <a:bodyPr wrap="none" lIns="91431" tIns="45716" rIns="91431" bIns="45716"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Calibri"/>
                <a:ea typeface="+mn-ea"/>
                <a:cs typeface="+mn-cs"/>
              </a:rPr>
              <a:t>DBS</a:t>
            </a:r>
          </a:p>
        </p:txBody>
      </p:sp>
      <p:sp>
        <p:nvSpPr>
          <p:cNvPr id="18" name="TextBox 17"/>
          <p:cNvSpPr txBox="1"/>
          <p:nvPr/>
        </p:nvSpPr>
        <p:spPr>
          <a:xfrm>
            <a:off x="4036059" y="3100176"/>
            <a:ext cx="553363" cy="276991"/>
          </a:xfrm>
          <a:prstGeom prst="rect">
            <a:avLst/>
          </a:prstGeom>
          <a:solidFill>
            <a:schemeClr val="tx2"/>
          </a:solidFill>
        </p:spPr>
        <p:txBody>
          <a:bodyPr wrap="none" lIns="91431" tIns="45716" rIns="91431" bIns="45716"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Calibri"/>
                <a:ea typeface="+mn-ea"/>
                <a:cs typeface="+mn-cs"/>
              </a:rPr>
              <a:t>NUI G</a:t>
            </a:r>
          </a:p>
        </p:txBody>
      </p:sp>
      <p:sp>
        <p:nvSpPr>
          <p:cNvPr id="19" name="TextBox 18"/>
          <p:cNvSpPr txBox="1"/>
          <p:nvPr/>
        </p:nvSpPr>
        <p:spPr>
          <a:xfrm>
            <a:off x="3282812" y="3349006"/>
            <a:ext cx="709882" cy="276991"/>
          </a:xfrm>
          <a:prstGeom prst="rect">
            <a:avLst/>
          </a:prstGeom>
          <a:solidFill>
            <a:schemeClr val="tx2"/>
          </a:solidFill>
        </p:spPr>
        <p:txBody>
          <a:bodyPr wrap="none" lIns="91431" tIns="45716" rIns="91431" bIns="45716"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Calibri"/>
                <a:ea typeface="+mn-ea"/>
                <a:cs typeface="+mn-cs"/>
              </a:rPr>
              <a:t>Marine I</a:t>
            </a:r>
          </a:p>
        </p:txBody>
      </p:sp>
      <p:sp>
        <p:nvSpPr>
          <p:cNvPr id="20" name="TextBox 19"/>
          <p:cNvSpPr txBox="1"/>
          <p:nvPr/>
        </p:nvSpPr>
        <p:spPr>
          <a:xfrm>
            <a:off x="4413752" y="2486783"/>
            <a:ext cx="426376" cy="276991"/>
          </a:xfrm>
          <a:prstGeom prst="rect">
            <a:avLst/>
          </a:prstGeom>
          <a:solidFill>
            <a:schemeClr val="tx2"/>
          </a:solidFill>
        </p:spPr>
        <p:txBody>
          <a:bodyPr wrap="none" lIns="91431" tIns="45716" rIns="91431" bIns="45716"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Calibri"/>
                <a:ea typeface="+mn-ea"/>
                <a:cs typeface="+mn-cs"/>
              </a:rPr>
              <a:t>HSE</a:t>
            </a:r>
          </a:p>
        </p:txBody>
      </p:sp>
      <p:sp>
        <p:nvSpPr>
          <p:cNvPr id="21" name="TextBox 20"/>
          <p:cNvSpPr txBox="1"/>
          <p:nvPr/>
        </p:nvSpPr>
        <p:spPr>
          <a:xfrm>
            <a:off x="4257309" y="3890857"/>
            <a:ext cx="684785" cy="276991"/>
          </a:xfrm>
          <a:prstGeom prst="rect">
            <a:avLst/>
          </a:prstGeom>
          <a:solidFill>
            <a:schemeClr val="tx2"/>
          </a:solidFill>
        </p:spPr>
        <p:txBody>
          <a:bodyPr wrap="none" lIns="91431" tIns="45716" rIns="91431" bIns="45716"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err="1">
                <a:ln>
                  <a:noFill/>
                </a:ln>
                <a:solidFill>
                  <a:prstClr val="white"/>
                </a:solidFill>
                <a:effectLst/>
                <a:uLnTx/>
                <a:uFillTx/>
                <a:latin typeface="Calibri"/>
                <a:ea typeface="+mn-ea"/>
                <a:cs typeface="+mn-cs"/>
              </a:rPr>
              <a:t>Teagasc</a:t>
            </a:r>
            <a:endParaRPr kumimoji="0" lang="en-US" sz="1200" b="0" i="0" u="none" strike="noStrike" kern="1200" cap="none" spc="0" normalizeH="0" baseline="0" noProof="0" dirty="0">
              <a:ln>
                <a:noFill/>
              </a:ln>
              <a:solidFill>
                <a:prstClr val="white"/>
              </a:solidFill>
              <a:effectLst/>
              <a:uLnTx/>
              <a:uFillTx/>
              <a:latin typeface="Calibri"/>
              <a:ea typeface="+mn-ea"/>
              <a:cs typeface="+mn-cs"/>
            </a:endParaRPr>
          </a:p>
        </p:txBody>
      </p:sp>
      <p:sp>
        <p:nvSpPr>
          <p:cNvPr id="22" name="TextBox 21"/>
          <p:cNvSpPr txBox="1"/>
          <p:nvPr/>
        </p:nvSpPr>
        <p:spPr>
          <a:xfrm>
            <a:off x="3431256" y="1748160"/>
            <a:ext cx="1671209" cy="646323"/>
          </a:xfrm>
          <a:prstGeom prst="rect">
            <a:avLst/>
          </a:prstGeom>
          <a:solidFill>
            <a:schemeClr val="accent1">
              <a:lumMod val="75000"/>
            </a:schemeClr>
          </a:solidFill>
        </p:spPr>
        <p:txBody>
          <a:bodyPr wrap="none" lIns="91431" tIns="45716" rIns="91431" bIns="45716"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prstClr val="white"/>
                </a:solidFill>
                <a:latin typeface="Calibri"/>
              </a:rPr>
              <a:t>R</a:t>
            </a:r>
            <a:r>
              <a:rPr kumimoji="0" lang="en-US" sz="1200" b="0" i="0" u="none" strike="noStrike" kern="1200" cap="none" spc="0" normalizeH="0" baseline="0" noProof="0" dirty="0" err="1">
                <a:ln>
                  <a:noFill/>
                </a:ln>
                <a:solidFill>
                  <a:prstClr val="white"/>
                </a:solidFill>
                <a:effectLst/>
                <a:uLnTx/>
                <a:uFillTx/>
                <a:latin typeface="Calibri"/>
                <a:ea typeface="+mn-ea"/>
                <a:cs typeface="+mn-cs"/>
              </a:rPr>
              <a:t>esearch@THEA</a:t>
            </a:r>
            <a:endParaRPr lang="en-US" sz="1200" dirty="0">
              <a:solidFill>
                <a:prstClr val="white"/>
              </a:solidFill>
              <a:latin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Calibri"/>
                <a:ea typeface="+mn-ea"/>
                <a:cs typeface="+mn-cs"/>
              </a:rPr>
              <a:t>Institutes of Technology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Calibri"/>
                <a:ea typeface="+mn-ea"/>
                <a:cs typeface="+mn-cs"/>
              </a:rPr>
              <a:t> Repositories Alliance</a:t>
            </a:r>
          </a:p>
        </p:txBody>
      </p:sp>
      <p:pic>
        <p:nvPicPr>
          <p:cNvPr id="23" name="Picture 22"/>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466645" y="875258"/>
            <a:ext cx="1739200" cy="1597329"/>
          </a:xfrm>
          <a:prstGeom prst="rect">
            <a:avLst/>
          </a:prstGeom>
          <a:ln>
            <a:solidFill>
              <a:srgbClr val="1F497D"/>
            </a:solidFill>
          </a:ln>
        </p:spPr>
      </p:pic>
      <p:grpSp>
        <p:nvGrpSpPr>
          <p:cNvPr id="33" name="Group 32"/>
          <p:cNvGrpSpPr/>
          <p:nvPr/>
        </p:nvGrpSpPr>
        <p:grpSpPr>
          <a:xfrm>
            <a:off x="7356214" y="634288"/>
            <a:ext cx="1904284" cy="4526814"/>
            <a:chOff x="7196903" y="634288"/>
            <a:chExt cx="1904284" cy="4526814"/>
          </a:xfrm>
        </p:grpSpPr>
        <p:pic>
          <p:nvPicPr>
            <p:cNvPr id="24" name="Picture 23"/>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7376836" y="634288"/>
              <a:ext cx="1140808" cy="876294"/>
            </a:xfrm>
            <a:prstGeom prst="rect">
              <a:avLst/>
            </a:prstGeom>
            <a:ln>
              <a:solidFill>
                <a:srgbClr val="1F497D"/>
              </a:solidFill>
            </a:ln>
          </p:spPr>
        </p:pic>
        <p:pic>
          <p:nvPicPr>
            <p:cNvPr id="25" name="Picture 24"/>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7376836" y="1644520"/>
              <a:ext cx="1171144" cy="876519"/>
            </a:xfrm>
            <a:prstGeom prst="rect">
              <a:avLst/>
            </a:prstGeom>
            <a:ln>
              <a:solidFill>
                <a:srgbClr val="1F497D"/>
              </a:solidFill>
            </a:ln>
          </p:spPr>
        </p:pic>
        <p:pic>
          <p:nvPicPr>
            <p:cNvPr id="26" name="Picture 25"/>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7376836" y="2592383"/>
              <a:ext cx="1001369" cy="976177"/>
            </a:xfrm>
            <a:prstGeom prst="rect">
              <a:avLst/>
            </a:prstGeom>
            <a:ln>
              <a:solidFill>
                <a:srgbClr val="1F497D"/>
              </a:solidFill>
            </a:ln>
          </p:spPr>
        </p:pic>
        <p:pic>
          <p:nvPicPr>
            <p:cNvPr id="27" name="Picture 26"/>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7196903" y="3664781"/>
              <a:ext cx="1904284" cy="452149"/>
            </a:xfrm>
            <a:prstGeom prst="rect">
              <a:avLst/>
            </a:prstGeom>
            <a:ln>
              <a:solidFill>
                <a:srgbClr val="1F497D"/>
              </a:solidFill>
            </a:ln>
          </p:spPr>
        </p:pic>
        <p:pic>
          <p:nvPicPr>
            <p:cNvPr id="28" name="Picture 27"/>
            <p:cNvPicPr>
              <a:picLocks noChangeAspect="1"/>
            </p:cNvPicPr>
            <p:nvPr/>
          </p:nvPicPr>
          <p:blipFill rotWithShape="1">
            <a:blip r:embed="rId9" cstate="email">
              <a:extLst>
                <a:ext uri="{28A0092B-C50C-407E-A947-70E740481C1C}">
                  <a14:useLocalDpi xmlns:a14="http://schemas.microsoft.com/office/drawing/2010/main"/>
                </a:ext>
              </a:extLst>
            </a:blip>
            <a:srcRect/>
            <a:stretch/>
          </p:blipFill>
          <p:spPr>
            <a:xfrm>
              <a:off x="7347442" y="4226871"/>
              <a:ext cx="1298641" cy="464503"/>
            </a:xfrm>
            <a:prstGeom prst="rect">
              <a:avLst/>
            </a:prstGeom>
            <a:ln>
              <a:solidFill>
                <a:srgbClr val="1F497D"/>
              </a:solidFill>
            </a:ln>
          </p:spPr>
        </p:pic>
        <p:pic>
          <p:nvPicPr>
            <p:cNvPr id="29" name="Picture 28"/>
            <p:cNvPicPr>
              <a:picLocks noChangeAspect="1"/>
            </p:cNvPicPr>
            <p:nvPr/>
          </p:nvPicPr>
          <p:blipFill rotWithShape="1">
            <a:blip r:embed="rId10" cstate="email">
              <a:extLst>
                <a:ext uri="{28A0092B-C50C-407E-A947-70E740481C1C}">
                  <a14:useLocalDpi xmlns:a14="http://schemas.microsoft.com/office/drawing/2010/main"/>
                </a:ext>
              </a:extLst>
            </a:blip>
            <a:srcRect/>
            <a:stretch/>
          </p:blipFill>
          <p:spPr>
            <a:xfrm>
              <a:off x="7376837" y="4770227"/>
              <a:ext cx="1171143" cy="390875"/>
            </a:xfrm>
            <a:prstGeom prst="rect">
              <a:avLst/>
            </a:prstGeom>
            <a:ln>
              <a:solidFill>
                <a:srgbClr val="1F497D"/>
              </a:solidFill>
            </a:ln>
          </p:spPr>
        </p:pic>
      </p:grpSp>
      <p:sp>
        <p:nvSpPr>
          <p:cNvPr id="30" name="TextBox 29"/>
          <p:cNvSpPr txBox="1"/>
          <p:nvPr/>
        </p:nvSpPr>
        <p:spPr>
          <a:xfrm>
            <a:off x="518" y="620"/>
            <a:ext cx="9143482" cy="523212"/>
          </a:xfrm>
          <a:prstGeom prst="rect">
            <a:avLst/>
          </a:prstGeom>
          <a:solidFill>
            <a:schemeClr val="tx2">
              <a:lumMod val="50000"/>
            </a:schemeClr>
          </a:solidFill>
        </p:spPr>
        <p:txBody>
          <a:bodyPr wrap="square" lIns="91431" tIns="45716" rIns="91431" bIns="45716"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lumMod val="95000"/>
                  </a:prstClr>
                </a:solidFill>
                <a:effectLst/>
                <a:uLnTx/>
                <a:uFillTx/>
                <a:latin typeface="Calibri"/>
                <a:ea typeface="+mn-ea"/>
                <a:cs typeface="+mn-cs"/>
              </a:rPr>
              <a:t>Ireland’s Open Access Repository Network (2002 – )</a:t>
            </a:r>
          </a:p>
        </p:txBody>
      </p:sp>
      <p:pic>
        <p:nvPicPr>
          <p:cNvPr id="31" name="Picture 30"/>
          <p:cNvPicPr>
            <a:picLocks noChangeAspect="1"/>
          </p:cNvPicPr>
          <p:nvPr/>
        </p:nvPicPr>
        <p:blipFill rotWithShape="1">
          <a:blip r:embed="rId11" cstate="email">
            <a:extLst>
              <a:ext uri="{28A0092B-C50C-407E-A947-70E740481C1C}">
                <a14:useLocalDpi xmlns:a14="http://schemas.microsoft.com/office/drawing/2010/main"/>
              </a:ext>
            </a:extLst>
          </a:blip>
          <a:srcRect/>
          <a:stretch/>
        </p:blipFill>
        <p:spPr>
          <a:xfrm rot="2814018">
            <a:off x="2063151" y="2614163"/>
            <a:ext cx="1184475" cy="1221225"/>
          </a:xfrm>
          <a:prstGeom prst="rect">
            <a:avLst/>
          </a:prstGeom>
        </p:spPr>
      </p:pic>
      <p:pic>
        <p:nvPicPr>
          <p:cNvPr id="32" name="Picture 31"/>
          <p:cNvPicPr>
            <a:picLocks noChangeAspect="1"/>
          </p:cNvPicPr>
          <p:nvPr/>
        </p:nvPicPr>
        <p:blipFill rotWithShape="1">
          <a:blip r:embed="rId12" cstate="email">
            <a:extLst>
              <a:ext uri="{28A0092B-C50C-407E-A947-70E740481C1C}">
                <a14:useLocalDpi xmlns:a14="http://schemas.microsoft.com/office/drawing/2010/main"/>
              </a:ext>
            </a:extLst>
          </a:blip>
          <a:srcRect/>
          <a:stretch/>
        </p:blipFill>
        <p:spPr>
          <a:xfrm rot="1395183">
            <a:off x="6107501" y="1833857"/>
            <a:ext cx="1210445" cy="1221225"/>
          </a:xfrm>
          <a:prstGeom prst="rect">
            <a:avLst/>
          </a:prstGeom>
        </p:spPr>
      </p:pic>
      <p:sp>
        <p:nvSpPr>
          <p:cNvPr id="35" name="TextBox 34"/>
          <p:cNvSpPr txBox="1"/>
          <p:nvPr/>
        </p:nvSpPr>
        <p:spPr>
          <a:xfrm>
            <a:off x="35496" y="3626004"/>
            <a:ext cx="2160240" cy="1631208"/>
          </a:xfrm>
          <a:prstGeom prst="rect">
            <a:avLst/>
          </a:prstGeom>
          <a:solidFill>
            <a:srgbClr val="10253F"/>
          </a:solidFill>
        </p:spPr>
        <p:txBody>
          <a:bodyPr wrap="square" lIns="91431" tIns="45716" rIns="91431" bIns="45716" rtlCol="0">
            <a:spAutoFit/>
          </a:bodyPr>
          <a:lstStyle/>
          <a:p>
            <a:pPr marL="285723" marR="0" lvl="0" indent="-285723" algn="l" defTabSz="914400" rtl="0" eaLnBrk="1" fontAlgn="auto" latinLnBrk="0" hangingPunct="1">
              <a:lnSpc>
                <a:spcPct val="100000"/>
              </a:lnSpc>
              <a:spcBef>
                <a:spcPts val="0"/>
              </a:spcBef>
              <a:spcAft>
                <a:spcPts val="0"/>
              </a:spcAft>
              <a:buClrTx/>
              <a:buSzTx/>
              <a:buFont typeface="Arial"/>
              <a:buChar char="•"/>
              <a:tabLst/>
              <a:defRPr/>
            </a:pPr>
            <a:r>
              <a:rPr kumimoji="0" lang="en-US" sz="2000" b="0" i="0" u="none" strike="noStrike" kern="1200" cap="none" spc="0" normalizeH="0" baseline="0" noProof="0" dirty="0">
                <a:ln>
                  <a:noFill/>
                </a:ln>
                <a:solidFill>
                  <a:srgbClr val="F2F2F2"/>
                </a:solidFill>
                <a:effectLst/>
                <a:uLnTx/>
                <a:uFillTx/>
                <a:latin typeface="Calibri"/>
                <a:ea typeface="+mn-ea"/>
                <a:cs typeface="+mn-cs"/>
              </a:rPr>
              <a:t>Greater discoverability</a:t>
            </a:r>
          </a:p>
          <a:p>
            <a:pPr marL="285723" marR="0" lvl="0" indent="-285723" algn="l" defTabSz="914400" rtl="0" eaLnBrk="1" fontAlgn="auto" latinLnBrk="0" hangingPunct="1">
              <a:lnSpc>
                <a:spcPct val="100000"/>
              </a:lnSpc>
              <a:spcBef>
                <a:spcPts val="0"/>
              </a:spcBef>
              <a:spcAft>
                <a:spcPts val="0"/>
              </a:spcAft>
              <a:buClrTx/>
              <a:buSzTx/>
              <a:buFont typeface="Arial"/>
              <a:buChar char="•"/>
              <a:tabLst/>
              <a:defRPr/>
            </a:pPr>
            <a:r>
              <a:rPr kumimoji="0" lang="en-US" sz="2000" b="0" i="0" u="none" strike="noStrike" kern="1200" cap="none" spc="0" normalizeH="0" baseline="0" noProof="0" dirty="0">
                <a:ln>
                  <a:noFill/>
                </a:ln>
                <a:solidFill>
                  <a:srgbClr val="F2F2F2"/>
                </a:solidFill>
                <a:effectLst/>
                <a:uLnTx/>
                <a:uFillTx/>
                <a:latin typeface="Calibri"/>
                <a:ea typeface="+mn-ea"/>
                <a:cs typeface="+mn-cs"/>
              </a:rPr>
              <a:t>Higher impact</a:t>
            </a:r>
          </a:p>
          <a:p>
            <a:pPr marL="285723" marR="0" lvl="0" indent="-285723" algn="l" defTabSz="914400" rtl="0" eaLnBrk="1" fontAlgn="auto" latinLnBrk="0" hangingPunct="1">
              <a:lnSpc>
                <a:spcPct val="100000"/>
              </a:lnSpc>
              <a:spcBef>
                <a:spcPts val="0"/>
              </a:spcBef>
              <a:spcAft>
                <a:spcPts val="0"/>
              </a:spcAft>
              <a:buClrTx/>
              <a:buSzTx/>
              <a:buFont typeface="Arial"/>
              <a:buChar char="•"/>
              <a:tabLst/>
              <a:defRPr/>
            </a:pPr>
            <a:r>
              <a:rPr kumimoji="0" lang="en-US" sz="2000" b="0" i="0" u="none" strike="noStrike" kern="1200" cap="none" spc="0" normalizeH="0" baseline="0" noProof="0" dirty="0">
                <a:ln>
                  <a:noFill/>
                </a:ln>
                <a:solidFill>
                  <a:srgbClr val="F2F2F2"/>
                </a:solidFill>
                <a:effectLst/>
                <a:uLnTx/>
                <a:uFillTx/>
                <a:latin typeface="Calibri"/>
                <a:ea typeface="+mn-ea"/>
                <a:cs typeface="+mn-cs"/>
              </a:rPr>
              <a:t>All research outputs</a:t>
            </a:r>
          </a:p>
        </p:txBody>
      </p:sp>
      <p:sp>
        <p:nvSpPr>
          <p:cNvPr id="36" name="TextBox 35"/>
          <p:cNvSpPr txBox="1"/>
          <p:nvPr/>
        </p:nvSpPr>
        <p:spPr>
          <a:xfrm>
            <a:off x="1320958" y="2521040"/>
            <a:ext cx="967827" cy="307768"/>
          </a:xfrm>
          <a:prstGeom prst="rect">
            <a:avLst/>
          </a:prstGeom>
          <a:solidFill>
            <a:schemeClr val="accent2">
              <a:lumMod val="75000"/>
            </a:schemeClr>
          </a:solidFill>
        </p:spPr>
        <p:txBody>
          <a:bodyPr wrap="none" lIns="91431" tIns="45716" rIns="91431" bIns="45716"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srgbClr val="F2F2F2"/>
                </a:solidFill>
                <a:effectLst/>
                <a:uLnTx/>
                <a:uFillTx/>
                <a:latin typeface="Calibri"/>
                <a:ea typeface="+mn-ea"/>
                <a:cs typeface="+mn-cs"/>
              </a:rPr>
              <a:t>Harvested</a:t>
            </a:r>
          </a:p>
        </p:txBody>
      </p:sp>
      <p:sp>
        <p:nvSpPr>
          <p:cNvPr id="37" name="TextBox 36"/>
          <p:cNvSpPr txBox="1"/>
          <p:nvPr/>
        </p:nvSpPr>
        <p:spPr>
          <a:xfrm>
            <a:off x="6542004" y="2736736"/>
            <a:ext cx="967827" cy="307768"/>
          </a:xfrm>
          <a:prstGeom prst="rect">
            <a:avLst/>
          </a:prstGeom>
          <a:solidFill>
            <a:schemeClr val="accent2">
              <a:lumMod val="75000"/>
            </a:schemeClr>
          </a:solidFill>
        </p:spPr>
        <p:txBody>
          <a:bodyPr wrap="none" lIns="91431" tIns="45716" rIns="91431" bIns="45716"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srgbClr val="F2F2F2"/>
                </a:solidFill>
                <a:effectLst/>
                <a:uLnTx/>
                <a:uFillTx/>
                <a:latin typeface="Calibri"/>
                <a:ea typeface="+mn-ea"/>
                <a:cs typeface="+mn-cs"/>
              </a:rPr>
              <a:t>Harvested</a:t>
            </a:r>
          </a:p>
        </p:txBody>
      </p:sp>
      <p:pic>
        <p:nvPicPr>
          <p:cNvPr id="38" name="Picture 37"/>
          <p:cNvPicPr>
            <a:picLocks noChangeAspect="1"/>
          </p:cNvPicPr>
          <p:nvPr/>
        </p:nvPicPr>
        <p:blipFill rotWithShape="1">
          <a:blip r:embed="rId11" cstate="email">
            <a:extLst>
              <a:ext uri="{28A0092B-C50C-407E-A947-70E740481C1C}">
                <a14:useLocalDpi xmlns:a14="http://schemas.microsoft.com/office/drawing/2010/main"/>
              </a:ext>
            </a:extLst>
          </a:blip>
          <a:srcRect/>
          <a:stretch/>
        </p:blipFill>
        <p:spPr>
          <a:xfrm rot="20294766" flipH="1">
            <a:off x="6051881" y="4021571"/>
            <a:ext cx="1184475" cy="1221225"/>
          </a:xfrm>
          <a:prstGeom prst="rect">
            <a:avLst/>
          </a:prstGeom>
          <a:solidFill>
            <a:schemeClr val="bg1">
              <a:alpha val="0"/>
            </a:schemeClr>
          </a:solidFill>
        </p:spPr>
      </p:pic>
      <p:sp>
        <p:nvSpPr>
          <p:cNvPr id="3" name="Content Placeholder 2"/>
          <p:cNvSpPr>
            <a:spLocks noGrp="1"/>
          </p:cNvSpPr>
          <p:nvPr>
            <p:ph idx="4294967295"/>
          </p:nvPr>
        </p:nvSpPr>
        <p:spPr>
          <a:xfrm>
            <a:off x="518" y="5196154"/>
            <a:ext cx="9324010" cy="1833248"/>
          </a:xfrm>
          <a:prstGeom prst="rect">
            <a:avLst/>
          </a:prstGeom>
          <a:solidFill>
            <a:srgbClr val="DCE6F2"/>
          </a:solidFill>
          <a:ln>
            <a:solidFill>
              <a:srgbClr val="1F497D"/>
            </a:solidFill>
          </a:ln>
        </p:spPr>
        <p:txBody>
          <a:bodyPr lIns="91431" tIns="45716" rIns="91431" bIns="45716">
            <a:normAutofit/>
          </a:bodyPr>
          <a:lstStyle/>
          <a:p>
            <a:r>
              <a:rPr lang="en-US" sz="2400" dirty="0">
                <a:latin typeface="Calibri"/>
                <a:cs typeface="Calibri"/>
              </a:rPr>
              <a:t>Ireland’s OA Repository network: 26+ institutions</a:t>
            </a:r>
          </a:p>
          <a:p>
            <a:r>
              <a:rPr lang="en-US" sz="2400" dirty="0">
                <a:latin typeface="Calibri"/>
                <a:cs typeface="Calibri"/>
              </a:rPr>
              <a:t>All universities, many other research institutes</a:t>
            </a:r>
          </a:p>
          <a:p>
            <a:r>
              <a:rPr lang="en-US" sz="2400" dirty="0">
                <a:latin typeface="Calibri"/>
                <a:cs typeface="Calibri"/>
              </a:rPr>
              <a:t>National Open Access Portal: RIAN (</a:t>
            </a:r>
            <a:r>
              <a:rPr lang="en-US" sz="2400" u="sng" dirty="0">
                <a:solidFill>
                  <a:srgbClr val="000090"/>
                </a:solidFill>
                <a:latin typeface="Calibri"/>
                <a:cs typeface="Calibri"/>
              </a:rPr>
              <a:t>http://rian.ie </a:t>
            </a:r>
            <a:r>
              <a:rPr lang="en-US" sz="2400" dirty="0">
                <a:latin typeface="Calibri"/>
                <a:cs typeface="Calibri"/>
              </a:rPr>
              <a:t>) – RIAN: Higher Education Authority- funded</a:t>
            </a:r>
          </a:p>
        </p:txBody>
      </p:sp>
      <p:sp>
        <p:nvSpPr>
          <p:cNvPr id="39" name="TextBox 38"/>
          <p:cNvSpPr txBox="1"/>
          <p:nvPr/>
        </p:nvSpPr>
        <p:spPr>
          <a:xfrm>
            <a:off x="5129684" y="4789537"/>
            <a:ext cx="894102" cy="307768"/>
          </a:xfrm>
          <a:prstGeom prst="rect">
            <a:avLst/>
          </a:prstGeom>
          <a:solidFill>
            <a:schemeClr val="accent2">
              <a:lumMod val="75000"/>
            </a:schemeClr>
          </a:solidFill>
        </p:spPr>
        <p:txBody>
          <a:bodyPr wrap="none" lIns="91431" tIns="45716" rIns="91431" bIns="45716"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srgbClr val="F2F2F2"/>
                </a:solidFill>
                <a:effectLst/>
                <a:uLnTx/>
                <a:uFillTx/>
                <a:latin typeface="Calibri"/>
                <a:ea typeface="+mn-ea"/>
                <a:cs typeface="+mn-cs"/>
              </a:rPr>
              <a:t>Searched</a:t>
            </a:r>
          </a:p>
        </p:txBody>
      </p:sp>
      <p:sp>
        <p:nvSpPr>
          <p:cNvPr id="6" name="TextBox 5"/>
          <p:cNvSpPr txBox="1"/>
          <p:nvPr/>
        </p:nvSpPr>
        <p:spPr>
          <a:xfrm>
            <a:off x="5522791" y="3224776"/>
            <a:ext cx="436369" cy="276991"/>
          </a:xfrm>
          <a:prstGeom prst="rect">
            <a:avLst/>
          </a:prstGeom>
          <a:solidFill>
            <a:schemeClr val="tx2"/>
          </a:solidFill>
        </p:spPr>
        <p:txBody>
          <a:bodyPr wrap="none" lIns="91431" tIns="45716" rIns="91431" bIns="45716"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Calibri"/>
                <a:ea typeface="+mn-ea"/>
                <a:cs typeface="+mn-cs"/>
              </a:rPr>
              <a:t>TCD</a:t>
            </a:r>
          </a:p>
        </p:txBody>
      </p:sp>
      <p:sp>
        <p:nvSpPr>
          <p:cNvPr id="40" name="TextBox 39">
            <a:extLst>
              <a:ext uri="{FF2B5EF4-FFF2-40B4-BE49-F238E27FC236}">
                <a16:creationId xmlns:a16="http://schemas.microsoft.com/office/drawing/2014/main" id="{EE4AEA1E-2578-A74E-A798-C0373D6DD177}"/>
              </a:ext>
            </a:extLst>
          </p:cNvPr>
          <p:cNvSpPr txBox="1"/>
          <p:nvPr/>
        </p:nvSpPr>
        <p:spPr>
          <a:xfrm>
            <a:off x="4034414" y="4320256"/>
            <a:ext cx="435318" cy="276991"/>
          </a:xfrm>
          <a:prstGeom prst="rect">
            <a:avLst/>
          </a:prstGeom>
          <a:solidFill>
            <a:schemeClr val="tx2"/>
          </a:solidFill>
        </p:spPr>
        <p:txBody>
          <a:bodyPr wrap="square" lIns="91431" tIns="45716" rIns="91431" bIns="45716"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prstClr val="white"/>
                </a:solidFill>
                <a:latin typeface="Calibri"/>
              </a:rPr>
              <a:t>C</a:t>
            </a:r>
            <a:r>
              <a:rPr kumimoji="0" lang="en-US" sz="1200" b="0" i="0" u="none" strike="noStrike" kern="1200" cap="none" spc="0" normalizeH="0" baseline="0" noProof="0" dirty="0">
                <a:ln>
                  <a:noFill/>
                </a:ln>
                <a:solidFill>
                  <a:prstClr val="white"/>
                </a:solidFill>
                <a:effectLst/>
                <a:uLnTx/>
                <a:uFillTx/>
                <a:latin typeface="Calibri"/>
                <a:ea typeface="+mn-ea"/>
                <a:cs typeface="+mn-cs"/>
              </a:rPr>
              <a:t>IT</a:t>
            </a:r>
          </a:p>
        </p:txBody>
      </p:sp>
    </p:spTree>
    <p:extLst>
      <p:ext uri="{BB962C8B-B14F-4D97-AF65-F5344CB8AC3E}">
        <p14:creationId xmlns:p14="http://schemas.microsoft.com/office/powerpoint/2010/main" val="379474013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985A88-402D-BB40-98DF-DE7539FB5F00}"/>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76EC98BD-29A6-B746-8828-EF890F918399}"/>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87A7938B-F06D-B84E-B224-EE2EB5623F0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25748"/>
            <a:ext cx="9144000" cy="6806503"/>
          </a:xfrm>
          <a:prstGeom prst="rect">
            <a:avLst/>
          </a:prstGeom>
        </p:spPr>
      </p:pic>
      <p:sp>
        <p:nvSpPr>
          <p:cNvPr id="5" name="TextBox 4">
            <a:extLst>
              <a:ext uri="{FF2B5EF4-FFF2-40B4-BE49-F238E27FC236}">
                <a16:creationId xmlns:a16="http://schemas.microsoft.com/office/drawing/2014/main" id="{B750BD24-7B5E-244A-A9A0-8DBE0CC2FB9D}"/>
              </a:ext>
            </a:extLst>
          </p:cNvPr>
          <p:cNvSpPr txBox="1"/>
          <p:nvPr/>
        </p:nvSpPr>
        <p:spPr>
          <a:xfrm>
            <a:off x="2427258" y="274638"/>
            <a:ext cx="6165086" cy="1015663"/>
          </a:xfrm>
          <a:prstGeom prst="rect">
            <a:avLst/>
          </a:prstGeom>
          <a:solidFill>
            <a:srgbClr val="007742"/>
          </a:solidFill>
        </p:spPr>
        <p:txBody>
          <a:bodyPr wrap="none" rtlCol="0">
            <a:spAutoFit/>
          </a:bodyPr>
          <a:lstStyle/>
          <a:p>
            <a:r>
              <a:rPr lang="en-US" sz="2400" b="1" dirty="0">
                <a:solidFill>
                  <a:schemeClr val="accent5">
                    <a:lumMod val="20000"/>
                    <a:lumOff val="80000"/>
                  </a:schemeClr>
                </a:solidFill>
              </a:rPr>
              <a:t>Ireland’s National Open Access Research Portal</a:t>
            </a:r>
          </a:p>
          <a:p>
            <a:r>
              <a:rPr lang="en-US" dirty="0">
                <a:solidFill>
                  <a:schemeClr val="bg1">
                    <a:lumMod val="95000"/>
                  </a:schemeClr>
                </a:solidFill>
                <a:hlinkClick r:id="rId3">
                  <a:extLst>
                    <a:ext uri="{A12FA001-AC4F-418D-AE19-62706E023703}">
                      <ahyp:hlinkClr xmlns:ahyp="http://schemas.microsoft.com/office/drawing/2018/hyperlinkcolor" val="tx"/>
                    </a:ext>
                  </a:extLst>
                </a:hlinkClick>
              </a:rPr>
              <a:t>http://rian.ie</a:t>
            </a:r>
            <a:endParaRPr lang="en-US" dirty="0">
              <a:solidFill>
                <a:schemeClr val="bg1">
                  <a:lumMod val="95000"/>
                </a:schemeClr>
              </a:solidFill>
            </a:endParaRPr>
          </a:p>
          <a:p>
            <a:r>
              <a:rPr lang="en-US" dirty="0">
                <a:solidFill>
                  <a:schemeClr val="accent5">
                    <a:lumMod val="20000"/>
                    <a:lumOff val="80000"/>
                  </a:schemeClr>
                </a:solidFill>
              </a:rPr>
              <a:t>Launched: 2011</a:t>
            </a:r>
          </a:p>
        </p:txBody>
      </p:sp>
      <p:pic>
        <p:nvPicPr>
          <p:cNvPr id="6" name="Picture 5">
            <a:extLst>
              <a:ext uri="{FF2B5EF4-FFF2-40B4-BE49-F238E27FC236}">
                <a16:creationId xmlns:a16="http://schemas.microsoft.com/office/drawing/2014/main" id="{68CEE27B-A5BD-1943-9EB6-75409547967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701914" y="1021977"/>
            <a:ext cx="3656115" cy="2538806"/>
          </a:xfrm>
          <a:prstGeom prst="rect">
            <a:avLst/>
          </a:prstGeom>
          <a:effectLst>
            <a:outerShdw blurRad="50800" dist="38100" dir="2700000" algn="tl" rotWithShape="0">
              <a:prstClr val="black">
                <a:alpha val="40000"/>
              </a:prstClr>
            </a:outerShdw>
          </a:effectLst>
        </p:spPr>
      </p:pic>
      <p:pic>
        <p:nvPicPr>
          <p:cNvPr id="7" name="Picture 6">
            <a:extLst>
              <a:ext uri="{FF2B5EF4-FFF2-40B4-BE49-F238E27FC236}">
                <a16:creationId xmlns:a16="http://schemas.microsoft.com/office/drawing/2014/main" id="{8738FCD7-B48C-1340-A198-B19063DE73C5}"/>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641854" y="3905026"/>
            <a:ext cx="3770626" cy="2120010"/>
          </a:xfrm>
          <a:prstGeom prst="rect">
            <a:avLst/>
          </a:prstGeom>
          <a:ln>
            <a:solidFill>
              <a:schemeClr val="accent1"/>
            </a:solidFill>
          </a:ln>
          <a:effectLst>
            <a:outerShdw blurRad="50800" dist="38100" algn="l" rotWithShape="0">
              <a:prstClr val="black">
                <a:alpha val="40000"/>
              </a:prstClr>
            </a:outerShdw>
          </a:effectLst>
        </p:spPr>
      </p:pic>
    </p:spTree>
    <p:extLst>
      <p:ext uri="{BB962C8B-B14F-4D97-AF65-F5344CB8AC3E}">
        <p14:creationId xmlns:p14="http://schemas.microsoft.com/office/powerpoint/2010/main" val="22806718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34B0B9-48D9-ED49-899E-7497C188226B}"/>
              </a:ext>
            </a:extLst>
          </p:cNvPr>
          <p:cNvSpPr>
            <a:spLocks noGrp="1"/>
          </p:cNvSpPr>
          <p:nvPr>
            <p:ph type="title"/>
          </p:nvPr>
        </p:nvSpPr>
        <p:spPr>
          <a:xfrm>
            <a:off x="457200" y="14939"/>
            <a:ext cx="8229600" cy="423863"/>
          </a:xfrm>
        </p:spPr>
        <p:txBody>
          <a:bodyPr>
            <a:normAutofit/>
          </a:bodyPr>
          <a:lstStyle/>
          <a:p>
            <a:r>
              <a:rPr lang="en-US" sz="2000" dirty="0">
                <a:hlinkClick r:id="rId2"/>
              </a:rPr>
              <a:t>http://hrbopenresearch.org</a:t>
            </a:r>
            <a:r>
              <a:rPr lang="en-US" sz="2000" dirty="0"/>
              <a:t> </a:t>
            </a:r>
          </a:p>
        </p:txBody>
      </p:sp>
      <p:sp>
        <p:nvSpPr>
          <p:cNvPr id="3" name="Content Placeholder 2">
            <a:extLst>
              <a:ext uri="{FF2B5EF4-FFF2-40B4-BE49-F238E27FC236}">
                <a16:creationId xmlns:a16="http://schemas.microsoft.com/office/drawing/2014/main" id="{FA234BEA-B047-2545-AC77-BA820DA0E948}"/>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9708017A-FBD7-1E4B-B80E-7588D2BA1BA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438802"/>
            <a:ext cx="9144000" cy="5980396"/>
          </a:xfrm>
          <a:prstGeom prst="rect">
            <a:avLst/>
          </a:prstGeom>
        </p:spPr>
      </p:pic>
    </p:spTree>
    <p:extLst>
      <p:ext uri="{BB962C8B-B14F-4D97-AF65-F5344CB8AC3E}">
        <p14:creationId xmlns:p14="http://schemas.microsoft.com/office/powerpoint/2010/main" val="120845628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D257422-11F0-7247-8CE3-A3D43B8C469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346200" y="775455"/>
            <a:ext cx="7797800" cy="5478952"/>
          </a:xfrm>
          <a:prstGeom prst="rect">
            <a:avLst/>
          </a:prstGeom>
        </p:spPr>
      </p:pic>
      <p:sp>
        <p:nvSpPr>
          <p:cNvPr id="5" name="Title 1">
            <a:extLst>
              <a:ext uri="{FF2B5EF4-FFF2-40B4-BE49-F238E27FC236}">
                <a16:creationId xmlns:a16="http://schemas.microsoft.com/office/drawing/2014/main" id="{3443A44A-1266-D74B-A623-DCA1DB8AD3E7}"/>
              </a:ext>
            </a:extLst>
          </p:cNvPr>
          <p:cNvSpPr>
            <a:spLocks noGrp="1"/>
          </p:cNvSpPr>
          <p:nvPr>
            <p:ph type="title"/>
          </p:nvPr>
        </p:nvSpPr>
        <p:spPr>
          <a:xfrm>
            <a:off x="165100" y="-121768"/>
            <a:ext cx="9144000" cy="764704"/>
          </a:xfrm>
        </p:spPr>
        <p:txBody>
          <a:bodyPr>
            <a:normAutofit/>
          </a:bodyPr>
          <a:lstStyle/>
          <a:p>
            <a:r>
              <a:rPr lang="en-IE" sz="2800" b="1" dirty="0">
                <a:solidFill>
                  <a:srgbClr val="002060"/>
                </a:solidFill>
              </a:rPr>
              <a:t>Irish Open Access Policy Timeline</a:t>
            </a:r>
          </a:p>
        </p:txBody>
      </p:sp>
      <p:sp>
        <p:nvSpPr>
          <p:cNvPr id="6" name="TextBox 5">
            <a:extLst>
              <a:ext uri="{FF2B5EF4-FFF2-40B4-BE49-F238E27FC236}">
                <a16:creationId xmlns:a16="http://schemas.microsoft.com/office/drawing/2014/main" id="{24FC9205-DA09-BE42-9B90-0AD04907CAA5}"/>
              </a:ext>
            </a:extLst>
          </p:cNvPr>
          <p:cNvSpPr txBox="1"/>
          <p:nvPr/>
        </p:nvSpPr>
        <p:spPr>
          <a:xfrm>
            <a:off x="3605999" y="6519446"/>
            <a:ext cx="5190075" cy="338554"/>
          </a:xfrm>
          <a:prstGeom prst="rect">
            <a:avLst/>
          </a:prstGeom>
          <a:noFill/>
        </p:spPr>
        <p:txBody>
          <a:bodyPr wrap="none" rtlCol="0">
            <a:spAutoFit/>
          </a:bodyPr>
          <a:lstStyle/>
          <a:p>
            <a:r>
              <a:rPr lang="en-US" sz="1600" i="1" dirty="0"/>
              <a:t>Adapted from slide: Dr Patricia Clarke, HRB &amp; NORF Co-chair</a:t>
            </a:r>
          </a:p>
        </p:txBody>
      </p:sp>
      <p:sp>
        <p:nvSpPr>
          <p:cNvPr id="7" name="TextBox 6">
            <a:extLst>
              <a:ext uri="{FF2B5EF4-FFF2-40B4-BE49-F238E27FC236}">
                <a16:creationId xmlns:a16="http://schemas.microsoft.com/office/drawing/2014/main" id="{85425AA8-596D-EE45-9D2D-83E29666BB5A}"/>
              </a:ext>
            </a:extLst>
          </p:cNvPr>
          <p:cNvSpPr txBox="1"/>
          <p:nvPr/>
        </p:nvSpPr>
        <p:spPr>
          <a:xfrm>
            <a:off x="0" y="1563619"/>
            <a:ext cx="1625600" cy="1384995"/>
          </a:xfrm>
          <a:prstGeom prst="rect">
            <a:avLst/>
          </a:prstGeom>
          <a:noFill/>
          <a:ln w="12700">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E" sz="1600" b="1" i="0" u="none" strike="noStrike" kern="1200" cap="none" spc="0" normalizeH="0" baseline="0" noProof="0" dirty="0">
                <a:ln>
                  <a:noFill/>
                </a:ln>
                <a:solidFill>
                  <a:srgbClr val="009051"/>
                </a:solidFill>
                <a:effectLst/>
                <a:uLnTx/>
                <a:uFillTx/>
                <a:latin typeface="Calibri"/>
                <a:ea typeface="+mn-ea"/>
                <a:cs typeface="+mn-cs"/>
              </a:rPr>
              <a:t>2007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IE" sz="1600" b="1" i="0" u="none" strike="noStrike" kern="1200" cap="none" spc="0" normalizeH="0" baseline="0" noProof="0" dirty="0">
                <a:ln>
                  <a:noFill/>
                </a:ln>
                <a:solidFill>
                  <a:srgbClr val="009051"/>
                </a:solidFill>
                <a:effectLst/>
                <a:uLnTx/>
                <a:uFillTx/>
                <a:latin typeface="Calibri"/>
                <a:ea typeface="+mn-ea"/>
                <a:cs typeface="+mn-cs"/>
              </a:rPr>
              <a:t>EURAB </a:t>
            </a:r>
            <a:r>
              <a:rPr kumimoji="0" lang="en-IE" sz="1200" b="1" i="0" u="none" strike="noStrike" kern="1200" cap="none" spc="0" normalizeH="0" baseline="0" noProof="0" dirty="0">
                <a:ln>
                  <a:noFill/>
                </a:ln>
                <a:solidFill>
                  <a:srgbClr val="009051"/>
                </a:solidFill>
                <a:effectLst/>
                <a:uLnTx/>
                <a:uFillTx/>
                <a:latin typeface="Calibri"/>
                <a:ea typeface="+mn-ea"/>
                <a:cs typeface="+mn-cs"/>
              </a:rPr>
              <a:t>Recommendations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IE" sz="1200" b="1" i="0" u="none" strike="noStrike" kern="1200" cap="none" spc="0" normalizeH="0" baseline="0" noProof="0" dirty="0">
                <a:ln>
                  <a:noFill/>
                </a:ln>
                <a:solidFill>
                  <a:srgbClr val="009051"/>
                </a:solidFill>
                <a:effectLst/>
                <a:uLnTx/>
                <a:uFillTx/>
                <a:latin typeface="Calibri"/>
                <a:ea typeface="+mn-ea"/>
                <a:cs typeface="+mn-cs"/>
              </a:rPr>
              <a:t>to European Commission</a:t>
            </a:r>
            <a:br>
              <a:rPr kumimoji="0" lang="en-IE" sz="1200" b="1" i="0" u="none" strike="noStrike" kern="1200" cap="none" spc="0" normalizeH="0" baseline="0" noProof="0" dirty="0">
                <a:ln>
                  <a:noFill/>
                </a:ln>
                <a:solidFill>
                  <a:srgbClr val="009051"/>
                </a:solidFill>
                <a:effectLst/>
                <a:uLnTx/>
                <a:uFillTx/>
                <a:latin typeface="Calibri"/>
                <a:ea typeface="+mn-ea"/>
                <a:cs typeface="+mn-cs"/>
              </a:rPr>
            </a:br>
            <a:r>
              <a:rPr kumimoji="0" lang="en-IE" sz="1600" b="1" i="0" u="none" strike="noStrike" kern="1200" cap="none" spc="0" normalizeH="0" baseline="0" noProof="0" dirty="0">
                <a:ln>
                  <a:noFill/>
                </a:ln>
                <a:solidFill>
                  <a:srgbClr val="009051"/>
                </a:solidFill>
                <a:effectLst/>
                <a:uLnTx/>
                <a:uFillTx/>
                <a:latin typeface="Calibri"/>
                <a:ea typeface="+mn-ea"/>
                <a:cs typeface="+mn-cs"/>
              </a:rPr>
              <a:t> [Irish Chair]</a:t>
            </a:r>
          </a:p>
        </p:txBody>
      </p:sp>
      <p:sp>
        <p:nvSpPr>
          <p:cNvPr id="8" name="TextBox 7">
            <a:extLst>
              <a:ext uri="{FF2B5EF4-FFF2-40B4-BE49-F238E27FC236}">
                <a16:creationId xmlns:a16="http://schemas.microsoft.com/office/drawing/2014/main" id="{D3544EEA-0368-024A-95EF-9EEA4AC53F7C}"/>
              </a:ext>
            </a:extLst>
          </p:cNvPr>
          <p:cNvSpPr txBox="1"/>
          <p:nvPr/>
        </p:nvSpPr>
        <p:spPr>
          <a:xfrm>
            <a:off x="0" y="3429000"/>
            <a:ext cx="1625600" cy="1077218"/>
          </a:xfrm>
          <a:prstGeom prst="rect">
            <a:avLst/>
          </a:prstGeom>
          <a:noFill/>
          <a:ln w="12700">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E" sz="1600" b="1" i="0" u="none" strike="noStrike" kern="1200" cap="none" spc="0" normalizeH="0" baseline="0" noProof="0" dirty="0">
                <a:ln>
                  <a:noFill/>
                </a:ln>
                <a:solidFill>
                  <a:srgbClr val="009051"/>
                </a:solidFill>
                <a:effectLst/>
                <a:uLnTx/>
                <a:uFillTx/>
                <a:latin typeface="Calibri"/>
                <a:ea typeface="+mn-ea"/>
                <a:cs typeface="+mn-cs"/>
              </a:rPr>
              <a:t>2008 – </a:t>
            </a:r>
          </a:p>
          <a:p>
            <a:pPr marL="0" marR="0" lvl="0" indent="0" algn="l" defTabSz="914400" rtl="0" eaLnBrk="1" fontAlgn="auto" latinLnBrk="0" hangingPunct="1">
              <a:lnSpc>
                <a:spcPct val="100000"/>
              </a:lnSpc>
              <a:spcBef>
                <a:spcPts val="0"/>
              </a:spcBef>
              <a:spcAft>
                <a:spcPts val="0"/>
              </a:spcAft>
              <a:buClrTx/>
              <a:buSzTx/>
              <a:buFontTx/>
              <a:buNone/>
              <a:tabLst/>
              <a:defRPr/>
            </a:pPr>
            <a:r>
              <a:rPr lang="en-IE" sz="1600" dirty="0">
                <a:solidFill>
                  <a:srgbClr val="009051"/>
                </a:solidFill>
                <a:latin typeface="Calibri"/>
              </a:rPr>
              <a:t>OA mandates:</a:t>
            </a:r>
          </a:p>
          <a:p>
            <a:pPr marL="0" marR="0" lvl="0" indent="0" algn="l" defTabSz="914400" rtl="0" eaLnBrk="1" fontAlgn="auto" latinLnBrk="0" hangingPunct="1">
              <a:lnSpc>
                <a:spcPct val="100000"/>
              </a:lnSpc>
              <a:spcBef>
                <a:spcPts val="0"/>
              </a:spcBef>
              <a:spcAft>
                <a:spcPts val="0"/>
              </a:spcAft>
              <a:buClrTx/>
              <a:buSzTx/>
              <a:buFontTx/>
              <a:buNone/>
              <a:tabLst/>
              <a:defRPr/>
            </a:pPr>
            <a:r>
              <a:rPr lang="en-IE" sz="1600" dirty="0">
                <a:solidFill>
                  <a:srgbClr val="009051"/>
                </a:solidFill>
                <a:latin typeface="Calibri"/>
              </a:rPr>
              <a:t>a</a:t>
            </a:r>
            <a:r>
              <a:rPr kumimoji="0" lang="en-IE" sz="1600" i="0" u="none" strike="noStrike" kern="1200" cap="none" spc="0" normalizeH="0" baseline="0" noProof="0" dirty="0" err="1">
                <a:ln>
                  <a:noFill/>
                </a:ln>
                <a:solidFill>
                  <a:srgbClr val="009051"/>
                </a:solidFill>
                <a:effectLst/>
                <a:uLnTx/>
                <a:uFillTx/>
                <a:latin typeface="Calibri"/>
                <a:ea typeface="+mn-ea"/>
                <a:cs typeface="+mn-cs"/>
              </a:rPr>
              <a:t>ll</a:t>
            </a:r>
            <a:r>
              <a:rPr kumimoji="0" lang="en-IE" sz="1600" i="0" u="none" strike="noStrike" kern="1200" cap="none" spc="0" normalizeH="0" baseline="0" noProof="0" dirty="0">
                <a:ln>
                  <a:noFill/>
                </a:ln>
                <a:solidFill>
                  <a:srgbClr val="009051"/>
                </a:solidFill>
                <a:effectLst/>
                <a:uLnTx/>
                <a:uFillTx/>
                <a:latin typeface="Calibri"/>
                <a:ea typeface="+mn-ea"/>
                <a:cs typeface="+mn-cs"/>
              </a:rPr>
              <a:t> Irish funders; </a:t>
            </a:r>
            <a:r>
              <a:rPr lang="en-IE" sz="1600" dirty="0">
                <a:solidFill>
                  <a:srgbClr val="009051"/>
                </a:solidFill>
                <a:latin typeface="Calibri"/>
              </a:rPr>
              <a:t>many institutions</a:t>
            </a:r>
            <a:endParaRPr kumimoji="0" lang="en-IE" sz="1600" i="0" u="none" strike="noStrike" kern="1200" cap="none" spc="0" normalizeH="0" baseline="0" noProof="0" dirty="0">
              <a:ln>
                <a:noFill/>
              </a:ln>
              <a:solidFill>
                <a:srgbClr val="009051"/>
              </a:solidFill>
              <a:effectLst/>
              <a:uLnTx/>
              <a:uFillTx/>
              <a:latin typeface="Calibri"/>
              <a:ea typeface="+mn-ea"/>
              <a:cs typeface="+mn-cs"/>
            </a:endParaRPr>
          </a:p>
        </p:txBody>
      </p:sp>
    </p:spTree>
    <p:extLst>
      <p:ext uri="{BB962C8B-B14F-4D97-AF65-F5344CB8AC3E}">
        <p14:creationId xmlns:p14="http://schemas.microsoft.com/office/powerpoint/2010/main" val="2336201223"/>
      </p:ext>
    </p:extLst>
  </p:cSld>
  <p:clrMapOvr>
    <a:masterClrMapping/>
  </p:clrMapOvr>
</p:sld>
</file>

<file path=ppt/theme/theme1.xml><?xml version="1.0" encoding="utf-8"?>
<a:theme xmlns:a="http://schemas.openxmlformats.org/drawingml/2006/main" name="Trinity_PPT_Calibri_Option2">
  <a:themeElements>
    <a:clrScheme name="Trinity College">
      <a:dk1>
        <a:sysClr val="windowText" lastClr="000000"/>
      </a:dk1>
      <a:lt1>
        <a:sysClr val="window" lastClr="FFFFFF"/>
      </a:lt1>
      <a:dk2>
        <a:srgbClr val="3E6DB2"/>
      </a:dk2>
      <a:lt2>
        <a:srgbClr val="FFFFFF"/>
      </a:lt2>
      <a:accent1>
        <a:srgbClr val="4F81BD"/>
      </a:accent1>
      <a:accent2>
        <a:srgbClr val="0E73B9"/>
      </a:accent2>
      <a:accent3>
        <a:srgbClr val="7C7C7C"/>
      </a:accent3>
      <a:accent4>
        <a:srgbClr val="A6A6A6"/>
      </a:accent4>
      <a:accent5>
        <a:srgbClr val="4F81BD"/>
      </a:accent5>
      <a:accent6>
        <a:srgbClr val="3E6DB2"/>
      </a:accent6>
      <a:hlink>
        <a:srgbClr val="000000"/>
      </a:hlink>
      <a:folHlink>
        <a:srgbClr val="000000"/>
      </a:folHlink>
    </a:clrScheme>
    <a:fontScheme name="Trinity College">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w="3175">
          <a:solidFill>
            <a:schemeClr val="tx1"/>
          </a:solid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2.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Trinity_PPT_Calibri_Option2</Template>
  <TotalTime>6470</TotalTime>
  <Words>3097</Words>
  <Application>Microsoft Macintosh PowerPoint</Application>
  <PresentationFormat>On-screen Show (4:3)</PresentationFormat>
  <Paragraphs>262</Paragraphs>
  <Slides>34</Slides>
  <Notes>3</Notes>
  <HiddenSlides>0</HiddenSlides>
  <MMClips>0</MMClips>
  <ScaleCrop>false</ScaleCrop>
  <HeadingPairs>
    <vt:vector size="6" baseType="variant">
      <vt:variant>
        <vt:lpstr>Fonts Used</vt:lpstr>
      </vt:variant>
      <vt:variant>
        <vt:i4>6</vt:i4>
      </vt:variant>
      <vt:variant>
        <vt:lpstr>Theme</vt:lpstr>
      </vt:variant>
      <vt:variant>
        <vt:i4>5</vt:i4>
      </vt:variant>
      <vt:variant>
        <vt:lpstr>Slide Titles</vt:lpstr>
      </vt:variant>
      <vt:variant>
        <vt:i4>34</vt:i4>
      </vt:variant>
    </vt:vector>
  </HeadingPairs>
  <TitlesOfParts>
    <vt:vector size="45" baseType="lpstr">
      <vt:lpstr>Arial</vt:lpstr>
      <vt:lpstr>Calibri</vt:lpstr>
      <vt:lpstr>Calibri Light</vt:lpstr>
      <vt:lpstr>Minion Pro</vt:lpstr>
      <vt:lpstr>Verdana</vt:lpstr>
      <vt:lpstr>Wingdings</vt:lpstr>
      <vt:lpstr>Trinity_PPT_Calibri_Option2</vt:lpstr>
      <vt:lpstr>Default Design</vt:lpstr>
      <vt:lpstr>2_Office Theme</vt:lpstr>
      <vt:lpstr>Office Theme</vt:lpstr>
      <vt:lpstr>1_Office Theme</vt:lpstr>
      <vt:lpstr> Ireland’s experience with its National Open Science Strategy and Plan S:  the story so far  OpenAIRE / EIFL Webinar</vt:lpstr>
      <vt:lpstr>PowerPoint Presentation</vt:lpstr>
      <vt:lpstr>PowerPoint Presentation</vt:lpstr>
      <vt:lpstr>PowerPoint Presentation</vt:lpstr>
      <vt:lpstr>PowerPoint Presentation</vt:lpstr>
      <vt:lpstr>PowerPoint Presentation</vt:lpstr>
      <vt:lpstr>PowerPoint Presentation</vt:lpstr>
      <vt:lpstr>http://hrbopenresearch.org </vt:lpstr>
      <vt:lpstr>Irish Open Access Policy Timeline</vt:lpstr>
      <vt:lpstr>National Open Research Forum 2017 –</vt:lpstr>
      <vt:lpstr>PowerPoint Presentation</vt:lpstr>
      <vt:lpstr>Plan S</vt:lpstr>
      <vt:lpstr>Mapping National OA Policy to Plan S (1st iteration)</vt:lpstr>
      <vt:lpstr>PowerPoint Presentation</vt:lpstr>
      <vt:lpstr>PowerPoint Presentation</vt:lpstr>
      <vt:lpstr>National Open Research Forum</vt:lpstr>
      <vt:lpstr>NORF: Open Access to Research Publications 1/2 </vt:lpstr>
      <vt:lpstr>NORF Open Access to Research Publications 2/2</vt:lpstr>
      <vt:lpstr>PowerPoint Presentation</vt:lpstr>
      <vt:lpstr>National Action Plan: Next Steps</vt:lpstr>
      <vt:lpstr>  Plan S  https://www.coalition-s.org/</vt:lpstr>
      <vt:lpstr>PowerPoint Presentation</vt:lpstr>
      <vt:lpstr>PowerPoint Presentation</vt:lpstr>
      <vt:lpstr>PowerPoint Presentation</vt:lpstr>
      <vt:lpstr>PowerPoint Presentation</vt:lpstr>
      <vt:lpstr>Revisiting the issues</vt:lpstr>
      <vt:lpstr>PowerPoint Presentation</vt:lpstr>
      <vt:lpstr>PowerPoint Presentation</vt:lpstr>
      <vt:lpstr>Revisiting the issues</vt:lpstr>
      <vt:lpstr>Result: Levelling the Playing Field  </vt:lpstr>
      <vt:lpstr>PowerPoint Presentation</vt:lpstr>
      <vt:lpstr>PowerPoint Presentation</vt:lpstr>
      <vt:lpstr>Go Raibh Míle Maith Agaibh!  [Thank you]</vt:lpstr>
      <vt:lpstr>Picture credits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 Calibri Regular 36pt</dc:title>
  <dc:creator>Administrator</dc:creator>
  <cp:lastModifiedBy>Niamh Brennan</cp:lastModifiedBy>
  <cp:revision>361</cp:revision>
  <cp:lastPrinted>2014-12-16T10:33:11Z</cp:lastPrinted>
  <dcterms:created xsi:type="dcterms:W3CDTF">2015-04-21T16:55:50Z</dcterms:created>
  <dcterms:modified xsi:type="dcterms:W3CDTF">2020-05-27T12:01:32Z</dcterms:modified>
</cp:coreProperties>
</file>