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62" r:id="rId3"/>
    <p:sldId id="290" r:id="rId4"/>
    <p:sldId id="257" r:id="rId5"/>
    <p:sldId id="258" r:id="rId6"/>
    <p:sldId id="259" r:id="rId7"/>
    <p:sldId id="289" r:id="rId8"/>
    <p:sldId id="264" r:id="rId9"/>
    <p:sldId id="265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6" r:id="rId20"/>
    <p:sldId id="267" r:id="rId21"/>
    <p:sldId id="268" r:id="rId22"/>
    <p:sldId id="269" r:id="rId23"/>
    <p:sldId id="270" r:id="rId24"/>
    <p:sldId id="291" r:id="rId25"/>
    <p:sldId id="274" r:id="rId26"/>
    <p:sldId id="276" r:id="rId27"/>
    <p:sldId id="288" r:id="rId28"/>
    <p:sldId id="260" r:id="rId29"/>
    <p:sldId id="293" r:id="rId30"/>
    <p:sldId id="295" r:id="rId31"/>
  </p:sldIdLst>
  <p:sldSz cx="9144000" cy="6858000" type="screen4x3"/>
  <p:notesSz cx="9928225" cy="14357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66248-BDA9-4D97-9067-EDA14F9A3B5F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8675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6819900"/>
            <a:ext cx="7943850" cy="6461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737B-6F68-4CEC-AFA7-715F3540C5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63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4775" y="1092200"/>
            <a:ext cx="7175500" cy="53816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4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49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8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90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8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15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60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46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B149-5862-4768-B298-183EC2D70F55}" type="datetimeFigureOut">
              <a:rPr lang="de-DE" smtClean="0"/>
              <a:t>22.04.2013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E2E1-27A9-4113-92EB-6DFA83043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6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osgeo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weizerhaus.at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17" Type="http://schemas.openxmlformats.org/officeDocument/2006/relationships/image" Target="../media/image41.gif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Splinter</a:t>
            </a:r>
            <a:r>
              <a:rPr lang="de-DE" dirty="0"/>
              <a:t> Meeting:</a:t>
            </a:r>
            <a:br>
              <a:rPr lang="de-DE" dirty="0"/>
            </a:br>
            <a:r>
              <a:rPr lang="en-US" b="1" dirty="0"/>
              <a:t>Free and Open Source Software (FOSS) in the Geosciences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3563" y="6093296"/>
            <a:ext cx="3096344" cy="453233"/>
          </a:xfrm>
        </p:spPr>
        <p:txBody>
          <a:bodyPr>
            <a:normAutofit/>
          </a:bodyPr>
          <a:lstStyle/>
          <a:p>
            <a:r>
              <a:rPr lang="de-DE" sz="1800" dirty="0" smtClean="0"/>
              <a:t>DOI: 10.1038/nature10836</a:t>
            </a:r>
            <a:endParaRPr lang="de-DE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542">
            <a:off x="3044726" y="1869385"/>
            <a:ext cx="5678501" cy="40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323528" y="3284984"/>
            <a:ext cx="302433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Wednesday, April 10</a:t>
            </a:r>
          </a:p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17:30 – 19:00 hours</a:t>
            </a:r>
          </a:p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Room R10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Introducing</a:t>
            </a:r>
            <a:r>
              <a:rPr lang="de-DE" dirty="0" smtClean="0"/>
              <a:t> FOSS Software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FOSS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Science </a:t>
            </a:r>
            <a:r>
              <a:rPr lang="de-DE" dirty="0" err="1" smtClean="0"/>
              <a:t>available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Most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Web</a:t>
            </a:r>
          </a:p>
          <a:p>
            <a:endParaRPr lang="de-DE" dirty="0" smtClean="0"/>
          </a:p>
          <a:p>
            <a:r>
              <a:rPr lang="de-DE" dirty="0" smtClean="0"/>
              <a:t>FOSS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Microsoft/Mac/Linux/</a:t>
            </a:r>
            <a:r>
              <a:rPr lang="de-DE" dirty="0" err="1" smtClean="0"/>
              <a:t>Android</a:t>
            </a:r>
            <a:r>
              <a:rPr lang="de-DE" dirty="0" smtClean="0"/>
              <a:t>/etc.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FOSS </a:t>
            </a:r>
            <a:r>
              <a:rPr lang="de-DE" dirty="0" err="1" smtClean="0"/>
              <a:t>data</a:t>
            </a:r>
            <a:r>
              <a:rPr lang="de-DE" dirty="0" smtClean="0"/>
              <a:t> (e.g.: Open Street </a:t>
            </a:r>
            <a:r>
              <a:rPr lang="de-DE" dirty="0" err="1" smtClean="0"/>
              <a:t>Map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Most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“ </a:t>
            </a:r>
            <a:r>
              <a:rPr lang="de-DE" sz="2200" dirty="0" smtClean="0"/>
              <a:t>(</a:t>
            </a:r>
            <a:r>
              <a:rPr lang="de-DE" sz="2200" dirty="0" err="1" smtClean="0"/>
              <a:t>available</a:t>
            </a:r>
            <a:r>
              <a:rPr lang="de-DE" sz="2200" dirty="0" smtClean="0"/>
              <a:t>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dirty="0" err="1" smtClean="0"/>
              <a:t>executables</a:t>
            </a:r>
            <a:r>
              <a:rPr lang="de-DE" sz="2200" dirty="0" smtClean="0"/>
              <a:t>, </a:t>
            </a:r>
            <a:r>
              <a:rPr lang="de-DE" sz="2200" dirty="0" err="1" smtClean="0"/>
              <a:t>source</a:t>
            </a:r>
            <a:r>
              <a:rPr lang="de-DE" sz="2200" dirty="0" smtClean="0"/>
              <a:t> </a:t>
            </a:r>
            <a:r>
              <a:rPr lang="de-DE" sz="2200" dirty="0" err="1" smtClean="0"/>
              <a:t>code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provided</a:t>
            </a:r>
            <a:r>
              <a:rPr lang="de-DE" sz="2200" dirty="0" smtClean="0"/>
              <a:t> </a:t>
            </a:r>
            <a:r>
              <a:rPr lang="de-DE" sz="2200" dirty="0" err="1" smtClean="0"/>
              <a:t>anyway</a:t>
            </a:r>
            <a:r>
              <a:rPr lang="de-DE" sz="2200" dirty="0" smtClean="0"/>
              <a:t>)</a:t>
            </a:r>
          </a:p>
          <a:p>
            <a:endParaRPr lang="de-DE" sz="2200" dirty="0" smtClean="0"/>
          </a:p>
          <a:p>
            <a:r>
              <a:rPr lang="de-DE" dirty="0" smtClean="0"/>
              <a:t>FOSS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propietary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interact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propietary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98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FOSS-Communities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People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developing</a:t>
            </a:r>
            <a:r>
              <a:rPr lang="de-DE" dirty="0" smtClean="0"/>
              <a:t> FOSS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 in multiple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  <a:r>
              <a:rPr lang="de-DE" sz="2200" dirty="0" smtClean="0"/>
              <a:t>(</a:t>
            </a:r>
            <a:r>
              <a:rPr lang="de-DE" sz="2200" dirty="0" err="1" smtClean="0"/>
              <a:t>which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compatible</a:t>
            </a:r>
            <a:r>
              <a:rPr lang="de-DE" sz="2200" dirty="0" smtClean="0"/>
              <a:t>. Ist </a:t>
            </a:r>
            <a:r>
              <a:rPr lang="de-DE" sz="2200" dirty="0" err="1" smtClean="0"/>
              <a:t>no</a:t>
            </a:r>
            <a:r>
              <a:rPr lang="de-DE" sz="2200" dirty="0" smtClean="0"/>
              <a:t> </a:t>
            </a:r>
            <a:r>
              <a:rPr lang="de-DE" sz="2200" dirty="0" err="1" smtClean="0"/>
              <a:t>one-or-the-other</a:t>
            </a:r>
            <a:r>
              <a:rPr lang="de-DE" sz="2200" dirty="0" smtClean="0"/>
              <a:t>)</a:t>
            </a:r>
          </a:p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sz="3200" dirty="0" smtClean="0">
                <a:solidFill>
                  <a:srgbClr val="C00000"/>
                </a:solidFill>
              </a:rPr>
              <a:t>R (</a:t>
            </a:r>
            <a:r>
              <a:rPr lang="de-DE" sz="3200" dirty="0" err="1" smtClean="0">
                <a:solidFill>
                  <a:srgbClr val="C00000"/>
                </a:solidFill>
              </a:rPr>
              <a:t>Statistics</a:t>
            </a:r>
            <a:r>
              <a:rPr lang="de-DE" sz="3200" dirty="0" smtClean="0">
                <a:solidFill>
                  <a:srgbClr val="C00000"/>
                </a:solidFill>
              </a:rPr>
              <a:t>) </a:t>
            </a:r>
            <a:endParaRPr lang="de-DE" dirty="0" smtClean="0">
              <a:solidFill>
                <a:srgbClr val="C00000"/>
              </a:solidFill>
            </a:endParaRPr>
          </a:p>
          <a:p>
            <a:pPr lvl="1"/>
            <a:r>
              <a:rPr lang="de-DE" dirty="0" smtClean="0"/>
              <a:t>CRAN Archive</a:t>
            </a:r>
          </a:p>
          <a:p>
            <a:pPr lvl="1"/>
            <a:r>
              <a:rPr lang="de-DE" dirty="0" smtClean="0"/>
              <a:t>Mailing Lists</a:t>
            </a:r>
          </a:p>
          <a:p>
            <a:pPr lvl="1"/>
            <a:r>
              <a:rPr lang="de-DE" dirty="0" smtClean="0"/>
              <a:t>Books</a:t>
            </a:r>
          </a:p>
          <a:p>
            <a:pPr lvl="1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</a:p>
          <a:p>
            <a:pPr lvl="1"/>
            <a:r>
              <a:rPr lang="de-DE" sz="3200" dirty="0" err="1" smtClean="0">
                <a:solidFill>
                  <a:schemeClr val="accent1">
                    <a:lumMod val="75000"/>
                  </a:schemeClr>
                </a:solidFill>
              </a:rPr>
              <a:t>OSGeo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Worldwide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Umbrella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Organisation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since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mid2000s </a:t>
            </a:r>
          </a:p>
          <a:p>
            <a:pPr lvl="1"/>
            <a:r>
              <a:rPr lang="de-DE" dirty="0" smtClean="0"/>
              <a:t>Community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licence</a:t>
            </a:r>
            <a:r>
              <a:rPr lang="de-DE" dirty="0" smtClean="0"/>
              <a:t> </a:t>
            </a:r>
            <a:r>
              <a:rPr lang="de-DE" dirty="0" err="1" smtClean="0"/>
              <a:t>appliance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 smtClean="0"/>
          </a:p>
          <a:p>
            <a:pPr lvl="1"/>
            <a:r>
              <a:rPr lang="de-DE" dirty="0" err="1" smtClean="0"/>
              <a:t>Conferences</a:t>
            </a:r>
            <a:r>
              <a:rPr lang="de-DE" dirty="0" smtClean="0"/>
              <a:t> </a:t>
            </a:r>
          </a:p>
        </p:txBody>
      </p:sp>
      <p:sp>
        <p:nvSpPr>
          <p:cNvPr id="5" name="Abgerundetes Rechteck 4"/>
          <p:cNvSpPr/>
          <p:nvPr/>
        </p:nvSpPr>
        <p:spPr>
          <a:xfrm rot="20689871">
            <a:off x="4755940" y="4844942"/>
            <a:ext cx="3849761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BTW: </a:t>
            </a:r>
            <a:r>
              <a:rPr lang="de-DE" sz="2000" dirty="0" err="1" smtClean="0">
                <a:solidFill>
                  <a:schemeClr val="tx1"/>
                </a:solidFill>
              </a:rPr>
              <a:t>Many</a:t>
            </a:r>
            <a:r>
              <a:rPr lang="de-DE" sz="2000" dirty="0" smtClean="0">
                <a:solidFill>
                  <a:schemeClr val="tx1"/>
                </a:solidFill>
              </a:rPr>
              <a:t> EGU </a:t>
            </a:r>
            <a:r>
              <a:rPr lang="de-DE" sz="2000" dirty="0" err="1" smtClean="0">
                <a:solidFill>
                  <a:schemeClr val="tx1"/>
                </a:solidFill>
              </a:rPr>
              <a:t>members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are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involved</a:t>
            </a:r>
            <a:r>
              <a:rPr lang="de-DE" sz="2000" dirty="0" smtClean="0">
                <a:solidFill>
                  <a:schemeClr val="tx1"/>
                </a:solidFill>
              </a:rPr>
              <a:t> in FOSS </a:t>
            </a:r>
            <a:r>
              <a:rPr lang="de-DE" sz="2000" dirty="0" err="1" smtClean="0">
                <a:solidFill>
                  <a:schemeClr val="tx1"/>
                </a:solidFill>
              </a:rPr>
              <a:t>communities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Before</a:t>
            </a:r>
            <a:r>
              <a:rPr lang="de-DE" sz="2000" dirty="0" smtClean="0">
                <a:solidFill>
                  <a:schemeClr val="tx1"/>
                </a:solidFill>
              </a:rPr>
              <a:t> 2012, </a:t>
            </a:r>
            <a:r>
              <a:rPr lang="de-DE" sz="2000" dirty="0" err="1" smtClean="0">
                <a:solidFill>
                  <a:schemeClr val="tx1"/>
                </a:solidFill>
              </a:rPr>
              <a:t>this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didn‘t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show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at</a:t>
            </a:r>
            <a:r>
              <a:rPr lang="de-DE" sz="2000" dirty="0" smtClean="0">
                <a:solidFill>
                  <a:schemeClr val="tx1"/>
                </a:solidFill>
              </a:rPr>
              <a:t> EGU.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75470" cy="7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le:Fossgi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01" y="940794"/>
            <a:ext cx="1669665" cy="5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File:R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879377" cy="6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Reaching</a:t>
            </a:r>
            <a:r>
              <a:rPr lang="de-DE" dirty="0" smtClean="0"/>
              <a:t> Critical </a:t>
            </a:r>
            <a:r>
              <a:rPr lang="de-DE" dirty="0" err="1" smtClean="0"/>
              <a:t>Mass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FOSS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Freedom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combine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into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kind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</a:t>
            </a:r>
            <a:r>
              <a:rPr lang="de-DE" dirty="0" smtClean="0"/>
              <a:t>.</a:t>
            </a:r>
          </a:p>
          <a:p>
            <a:r>
              <a:rPr lang="de-DE" dirty="0" smtClean="0"/>
              <a:t>Problem: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them</a:t>
            </a:r>
            <a:r>
              <a:rPr lang="de-DE" dirty="0" smtClean="0"/>
              <a:t>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98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 smtClean="0"/>
              <a:t>http://live.osgeo.org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 „</a:t>
            </a:r>
            <a:r>
              <a:rPr lang="de-DE" dirty="0" err="1" smtClean="0"/>
              <a:t>swiss</a:t>
            </a:r>
            <a:r>
              <a:rPr lang="de-DE" dirty="0" smtClean="0"/>
              <a:t> </a:t>
            </a:r>
            <a:r>
              <a:rPr lang="de-DE" dirty="0" err="1" smtClean="0"/>
              <a:t>army</a:t>
            </a:r>
            <a:r>
              <a:rPr lang="de-DE" dirty="0" smtClean="0"/>
              <a:t> </a:t>
            </a:r>
            <a:r>
              <a:rPr lang="de-DE" dirty="0" err="1" smtClean="0"/>
              <a:t>knife</a:t>
            </a:r>
            <a:r>
              <a:rPr lang="de-DE" dirty="0" smtClean="0"/>
              <a:t>“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(+ </a:t>
            </a:r>
            <a:r>
              <a:rPr lang="de-DE" dirty="0" err="1" smtClean="0"/>
              <a:t>data</a:t>
            </a:r>
            <a:r>
              <a:rPr lang="de-DE" dirty="0" smtClean="0"/>
              <a:t> + </a:t>
            </a:r>
            <a:r>
              <a:rPr lang="de-DE" dirty="0" err="1" smtClean="0"/>
              <a:t>documentation</a:t>
            </a:r>
            <a:r>
              <a:rPr lang="de-DE" dirty="0" smtClean="0"/>
              <a:t>)</a:t>
            </a:r>
          </a:p>
          <a:p>
            <a:r>
              <a:rPr lang="de-DE" dirty="0" smtClean="0"/>
              <a:t>Linux </a:t>
            </a:r>
            <a:r>
              <a:rPr lang="de-DE" dirty="0" err="1" smtClean="0"/>
              <a:t>based</a:t>
            </a:r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b="1" dirty="0" err="1" smtClean="0"/>
              <a:t>standalone</a:t>
            </a:r>
            <a:r>
              <a:rPr lang="de-DE" b="1" dirty="0" smtClean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leaves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footprint</a:t>
            </a:r>
            <a:r>
              <a:rPr lang="de-DE" sz="2000" dirty="0" smtClean="0"/>
              <a:t>)</a:t>
            </a:r>
          </a:p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dirty="0" err="1" smtClean="0"/>
              <a:t>installation</a:t>
            </a:r>
            <a:endParaRPr lang="de-DE" b="1" dirty="0" smtClean="0"/>
          </a:p>
          <a:p>
            <a:r>
              <a:rPr lang="de-DE" dirty="0" smtClean="0"/>
              <a:t>DVD/</a:t>
            </a:r>
            <a:r>
              <a:rPr lang="de-DE" dirty="0" err="1" smtClean="0"/>
              <a:t>UsbStick</a:t>
            </a:r>
            <a:r>
              <a:rPr lang="de-DE" dirty="0" smtClean="0"/>
              <a:t>/ISO-Image</a:t>
            </a:r>
            <a:endParaRPr lang="de-DE" dirty="0"/>
          </a:p>
        </p:txBody>
      </p:sp>
      <p:pic>
        <p:nvPicPr>
          <p:cNvPr id="1026" name="Picture 2" descr="http://live.osgeo.org/_images/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" y="260648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ot sel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joshlinkner.com/images/2012/05/S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81993"/>
            <a:ext cx="279247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 smtClean="0"/>
              <a:t>http://live.osgeo.org</a:t>
            </a:r>
            <a:endParaRPr lang="de-DE" sz="2800" dirty="0"/>
          </a:p>
        </p:txBody>
      </p:sp>
      <p:pic>
        <p:nvPicPr>
          <p:cNvPr id="1026" name="Picture 2" descr="http://live.osgeo.org/_images/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" y="260648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2677600" cy="15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3" y="3068960"/>
            <a:ext cx="3000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32480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457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31" y="1213147"/>
            <a:ext cx="2772150" cy="1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54" y="4931588"/>
            <a:ext cx="3381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 smtClean="0"/>
              <a:t>http://live.osgeo.org</a:t>
            </a:r>
            <a:endParaRPr lang="de-DE" sz="2800" dirty="0"/>
          </a:p>
        </p:txBody>
      </p:sp>
      <p:pic>
        <p:nvPicPr>
          <p:cNvPr id="1026" name="Picture 2" descr="http://live.osgeo.org/_images/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" y="260648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0" y="3947964"/>
            <a:ext cx="31146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43658"/>
            <a:ext cx="3476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90" y="3918396"/>
            <a:ext cx="2428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81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3" y="1412776"/>
            <a:ext cx="8842096" cy="440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94473" y="2915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 smtClean="0"/>
              <a:t>Microsoft Windows </a:t>
            </a:r>
            <a:r>
              <a:rPr lang="de-DE" sz="2800" b="1" dirty="0" err="1" smtClean="0"/>
              <a:t>Installers</a:t>
            </a:r>
            <a:r>
              <a:rPr lang="de-DE" sz="2800" b="1" dirty="0" smtClean="0"/>
              <a:t>   </a:t>
            </a:r>
            <a:r>
              <a:rPr lang="de-DE" sz="2800" dirty="0" err="1" smtClean="0"/>
              <a:t>at</a:t>
            </a:r>
            <a:r>
              <a:rPr lang="de-DE" sz="2800" dirty="0" smtClean="0"/>
              <a:t> http://live.osgeo.org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373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94473" y="2915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 smtClean="0"/>
              <a:t>Apple </a:t>
            </a:r>
            <a:r>
              <a:rPr lang="de-DE" sz="2800" b="1" dirty="0" err="1" smtClean="0"/>
              <a:t>Installers</a:t>
            </a:r>
            <a:r>
              <a:rPr lang="de-DE" sz="2800" b="1" dirty="0" smtClean="0"/>
              <a:t>      </a:t>
            </a:r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b="1" dirty="0" smtClean="0"/>
              <a:t>    </a:t>
            </a:r>
            <a:r>
              <a:rPr lang="de-DE" sz="2800" dirty="0" smtClean="0"/>
              <a:t>http://live.osgeo.org</a:t>
            </a:r>
            <a:endParaRPr lang="de-DE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4569"/>
            <a:ext cx="7507757" cy="5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6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</a:t>
            </a:r>
            <a:r>
              <a:rPr lang="de-DE" dirty="0" err="1" smtClean="0"/>
              <a:t>Sources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on FOSS in Science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err="1" smtClean="0"/>
              <a:t>OSGeo</a:t>
            </a:r>
            <a:r>
              <a:rPr lang="de-DE" b="1" dirty="0" smtClean="0"/>
              <a:t> </a:t>
            </a:r>
            <a:r>
              <a:rPr lang="de-DE" b="1" dirty="0" err="1" smtClean="0"/>
              <a:t>portal</a:t>
            </a:r>
            <a:r>
              <a:rPr lang="de-DE" b="1" dirty="0" smtClean="0"/>
              <a:t>: 			</a:t>
            </a:r>
            <a:r>
              <a:rPr lang="de-DE" b="1" dirty="0" smtClean="0">
                <a:hlinkClick r:id="rId2"/>
              </a:rPr>
              <a:t>www.osgeo.org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Project Websites</a:t>
            </a:r>
          </a:p>
          <a:p>
            <a:endParaRPr lang="de-DE" b="1" dirty="0"/>
          </a:p>
          <a:p>
            <a:r>
              <a:rPr lang="de-DE" b="1" dirty="0" smtClean="0">
                <a:solidFill>
                  <a:srgbClr val="C00000"/>
                </a:solidFill>
              </a:rPr>
              <a:t>Blogs</a:t>
            </a:r>
          </a:p>
          <a:p>
            <a:endParaRPr lang="de-DE" b="1" dirty="0" smtClean="0">
              <a:solidFill>
                <a:srgbClr val="C00000"/>
              </a:solidFill>
            </a:endParaRPr>
          </a:p>
          <a:p>
            <a:r>
              <a:rPr lang="de-DE" b="1" dirty="0" err="1" smtClean="0">
                <a:solidFill>
                  <a:srgbClr val="C00000"/>
                </a:solidFill>
              </a:rPr>
              <a:t>Slideshare</a:t>
            </a:r>
            <a:endParaRPr lang="de-DE" b="1" dirty="0" smtClean="0">
              <a:solidFill>
                <a:srgbClr val="C00000"/>
              </a:solidFill>
            </a:endParaRPr>
          </a:p>
          <a:p>
            <a:endParaRPr lang="de-DE" b="1" dirty="0" smtClean="0">
              <a:solidFill>
                <a:srgbClr val="C00000"/>
              </a:solidFill>
            </a:endParaRPr>
          </a:p>
          <a:p>
            <a:r>
              <a:rPr lang="de-DE" b="1" dirty="0" err="1" smtClean="0">
                <a:solidFill>
                  <a:srgbClr val="C00000"/>
                </a:solidFill>
              </a:rPr>
              <a:t>Youtube</a:t>
            </a:r>
            <a:endParaRPr lang="de-DE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4062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24955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 FOSS in </a:t>
            </a:r>
            <a:r>
              <a:rPr lang="en-US" dirty="0" smtClean="0"/>
              <a:t>Science:  “</a:t>
            </a:r>
            <a:r>
              <a:rPr lang="en-US" b="1" dirty="0" smtClean="0"/>
              <a:t>FOSSIS”</a:t>
            </a:r>
            <a:endParaRPr lang="en-US" b="1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z="2600" dirty="0"/>
              <a:t>Communicate findings, learn from others</a:t>
            </a:r>
          </a:p>
          <a:p>
            <a:pPr lvl="0"/>
            <a:r>
              <a:rPr lang="en-US" sz="2600" dirty="0"/>
              <a:t>Connect &amp; network with FOSS </a:t>
            </a:r>
            <a:r>
              <a:rPr lang="en-US" sz="2600" dirty="0" err="1"/>
              <a:t>practioners</a:t>
            </a:r>
            <a:r>
              <a:rPr lang="en-US" sz="2600" dirty="0"/>
              <a:t> from all scientific fields</a:t>
            </a:r>
          </a:p>
          <a:p>
            <a:pPr lvl="0"/>
            <a:r>
              <a:rPr lang="en-US" sz="2600" dirty="0"/>
              <a:t>Support the “next generation” of scientists using and promoting FOSS in Science.</a:t>
            </a:r>
          </a:p>
          <a:p>
            <a:pPr lvl="0"/>
            <a:endParaRPr lang="en-US" sz="2600" dirty="0"/>
          </a:p>
          <a:p>
            <a:pPr lvl="0"/>
            <a:r>
              <a:rPr lang="en-US" sz="2600" dirty="0"/>
              <a:t>Everybody can participate – not limited to Scientists</a:t>
            </a:r>
          </a:p>
          <a:p>
            <a:pPr lvl="0"/>
            <a:r>
              <a:rPr lang="en-US" sz="2600" dirty="0" err="1"/>
              <a:t>Everbody</a:t>
            </a:r>
            <a:r>
              <a:rPr lang="en-US" sz="2600" dirty="0"/>
              <a:t> will benefit</a:t>
            </a:r>
          </a:p>
          <a:p>
            <a:pPr lvl="0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467343"/>
            <a:ext cx="8228763" cy="4742021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Working with </a:t>
            </a:r>
            <a:br>
              <a:rPr lang="en-US" dirty="0"/>
            </a:br>
            <a:r>
              <a:rPr lang="en-US" b="1" dirty="0"/>
              <a:t>Free and Open Source Software (FOSS)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Science 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400" b="1" i="1" dirty="0"/>
              <a:t>Welcome home !</a:t>
            </a:r>
          </a:p>
        </p:txBody>
      </p:sp>
    </p:spTree>
    <p:extLst>
      <p:ext uri="{BB962C8B-B14F-4D97-AF65-F5344CB8AC3E}">
        <p14:creationId xmlns:p14="http://schemas.microsoft.com/office/powerpoint/2010/main" val="2763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Tasks for FOSSIS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143049"/>
            <a:ext cx="8228763" cy="538866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Knowledge  </a:t>
            </a:r>
          </a:p>
          <a:p>
            <a:pPr lvl="1" rtl="0" hangingPunct="0"/>
            <a:r>
              <a:rPr lang="en-US" dirty="0"/>
              <a:t>advancing,</a:t>
            </a:r>
          </a:p>
          <a:p>
            <a:pPr lvl="1" rtl="0" hangingPunct="0"/>
            <a:r>
              <a:rPr lang="en-US" dirty="0"/>
              <a:t>sharing and</a:t>
            </a:r>
          </a:p>
          <a:p>
            <a:pPr lvl="1" rtl="0" hangingPunct="0"/>
            <a:r>
              <a:rPr lang="en-US" dirty="0" smtClean="0"/>
              <a:t>Preservation</a:t>
            </a:r>
          </a:p>
          <a:p>
            <a:pPr lvl="1" rtl="0" hangingPunct="0"/>
            <a:endParaRPr lang="en-US" dirty="0"/>
          </a:p>
          <a:p>
            <a:pPr lvl="0"/>
            <a:r>
              <a:rPr lang="en-US" dirty="0"/>
              <a:t>Follow the scientific method</a:t>
            </a:r>
          </a:p>
          <a:p>
            <a:pPr lvl="1" rtl="0" hangingPunct="0"/>
            <a:r>
              <a:rPr lang="en-US" dirty="0"/>
              <a:t> “Reproducible research vs. non-reproducible research”</a:t>
            </a:r>
          </a:p>
        </p:txBody>
      </p:sp>
    </p:spTree>
    <p:extLst>
      <p:ext uri="{BB962C8B-B14F-4D97-AF65-F5344CB8AC3E}">
        <p14:creationId xmlns:p14="http://schemas.microsoft.com/office/powerpoint/2010/main" val="37156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FOSSIS Issue: </a:t>
            </a:r>
            <a:r>
              <a:rPr lang="en-US" b="1" dirty="0">
                <a:solidFill>
                  <a:srgbClr val="C00000"/>
                </a:solidFill>
              </a:rPr>
              <a:t>Code Citation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686261" cy="452647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z="2800" dirty="0"/>
              <a:t>Recognition of </a:t>
            </a:r>
            <a:r>
              <a:rPr lang="en-US" sz="2800" b="1" dirty="0"/>
              <a:t>scientific work</a:t>
            </a:r>
            <a:r>
              <a:rPr lang="en-US" sz="2800" dirty="0"/>
              <a:t> by peers:  Reviewed Articles, Conferences like </a:t>
            </a:r>
            <a:r>
              <a:rPr lang="en-US" sz="2800" b="1" dirty="0"/>
              <a:t>EGU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Recognition for </a:t>
            </a:r>
            <a:r>
              <a:rPr lang="en-US" sz="2800" b="1" dirty="0" smtClean="0"/>
              <a:t>FOSS code</a:t>
            </a:r>
            <a:r>
              <a:rPr lang="en-US" sz="2800" dirty="0" smtClean="0"/>
              <a:t> </a:t>
            </a:r>
            <a:r>
              <a:rPr lang="en-US" sz="2800" dirty="0"/>
              <a:t>by peers @ EGU ? </a:t>
            </a:r>
            <a:endParaRPr lang="en-US" sz="2800" dirty="0" smtClean="0"/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Not </a:t>
            </a:r>
            <a:r>
              <a:rPr lang="en-US" sz="2400" b="1" i="1" dirty="0">
                <a:solidFill>
                  <a:srgbClr val="FF0000"/>
                </a:solidFill>
              </a:rPr>
              <a:t>there yet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Recognition of advances in “FOSS in Science” is </a:t>
            </a:r>
            <a:r>
              <a:rPr lang="en-US" sz="2800" b="1" dirty="0" smtClean="0"/>
              <a:t>needed !</a:t>
            </a:r>
            <a:endParaRPr lang="en-US" sz="2800" b="1" dirty="0"/>
          </a:p>
          <a:p>
            <a:pPr lvl="1" rtl="0" hangingPunct="0">
              <a:buNone/>
            </a:pPr>
            <a:endParaRPr lang="en-US" dirty="0"/>
          </a:p>
          <a:p>
            <a:pPr lvl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9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z="3300" dirty="0"/>
              <a:t>Current research leads to new database tools,</a:t>
            </a:r>
          </a:p>
          <a:p>
            <a:pPr lvl="0"/>
            <a:r>
              <a:rPr lang="en-US" sz="3300" dirty="0"/>
              <a:t>these are </a:t>
            </a:r>
            <a:r>
              <a:rPr lang="en-US" sz="3300" i="1" dirty="0"/>
              <a:t>shared and become used worldwide.</a:t>
            </a:r>
          </a:p>
          <a:p>
            <a:pPr lvl="0"/>
            <a:r>
              <a:rPr lang="en-US" sz="3300" i="1" dirty="0"/>
              <a:t>This DOES NOT improve one's citation record - </a:t>
            </a:r>
            <a:r>
              <a:rPr lang="en-US" sz="3300" b="1" i="1" dirty="0"/>
              <a:t>yet</a:t>
            </a:r>
            <a:r>
              <a:rPr lang="en-US" sz="3300" i="1" dirty="0"/>
              <a:t>.</a:t>
            </a:r>
          </a:p>
          <a:p>
            <a:pPr lvl="0"/>
            <a:endParaRPr lang="en-US" sz="3300" dirty="0"/>
          </a:p>
          <a:p>
            <a:pPr lvl="0" algn="ctr">
              <a:buNone/>
            </a:pPr>
            <a:r>
              <a:rPr lang="en-US" sz="3600" b="1" i="1" dirty="0"/>
              <a:t>Is community-accepted FOSS-code peer-reviewed</a:t>
            </a:r>
            <a:r>
              <a:rPr lang="en-US" sz="36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82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Ideas for EGU 2013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4526148"/>
          </a:xfrm>
        </p:spPr>
        <p:txBody>
          <a:bodyPr>
            <a:normAutofit fontScale="700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i="1" dirty="0"/>
              <a:t>A ESSI-session for “FOSSIS technical solutions” (derived from other topical sessions) ?</a:t>
            </a:r>
          </a:p>
          <a:p>
            <a:pPr lvl="0"/>
            <a:endParaRPr lang="en-US" i="1" dirty="0"/>
          </a:p>
          <a:p>
            <a:pPr lvl="0"/>
            <a:r>
              <a:rPr lang="en-US" i="1" dirty="0"/>
              <a:t>A FOSSIS price for young scientists ?</a:t>
            </a:r>
          </a:p>
          <a:p>
            <a:pPr lvl="1" rtl="0" hangingPunct="0"/>
            <a:r>
              <a:rPr lang="en-US" i="1" dirty="0"/>
              <a:t>Innovative FOSS use in a scientific field ?</a:t>
            </a:r>
          </a:p>
          <a:p>
            <a:pPr lvl="1" rtl="0" hangingPunct="0"/>
            <a:r>
              <a:rPr lang="en-US" i="1" dirty="0"/>
              <a:t>Unheard of combined use of  FOSS tools ?</a:t>
            </a:r>
          </a:p>
          <a:p>
            <a:pPr lvl="1" rtl="0" hangingPunct="0"/>
            <a:endParaRPr lang="en-US" i="1" dirty="0"/>
          </a:p>
          <a:p>
            <a:pPr lvl="0"/>
            <a:r>
              <a:rPr lang="en-US" i="1" dirty="0"/>
              <a:t>Tangible web-presence/contact point for FOSSIS at </a:t>
            </a:r>
            <a:r>
              <a:rPr lang="en-US" i="1" dirty="0" smtClean="0"/>
              <a:t>EGU</a:t>
            </a:r>
          </a:p>
          <a:p>
            <a:pPr lvl="0"/>
            <a:endParaRPr lang="en-US" i="1" dirty="0" smtClean="0"/>
          </a:p>
          <a:p>
            <a:pPr lvl="0"/>
            <a:r>
              <a:rPr lang="en-US" b="1" i="1" dirty="0" smtClean="0">
                <a:solidFill>
                  <a:srgbClr val="C00000"/>
                </a:solidFill>
              </a:rPr>
              <a:t>EGU 2014: Tutorials on FOSS Software ?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7092280" y="692696"/>
            <a:ext cx="1728192" cy="648072"/>
          </a:xfrm>
          <a:prstGeom prst="wedgeRoundRectCallout">
            <a:avLst>
              <a:gd name="adj1" fmla="val -72782"/>
              <a:gd name="adj2" fmla="val 9617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ESSI 2.7 </a:t>
            </a:r>
            <a:r>
              <a:rPr lang="de-DE" dirty="0" err="1" smtClean="0"/>
              <a:t>Thursday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7021906" y="5346333"/>
            <a:ext cx="1868939" cy="1440160"/>
          </a:xfrm>
          <a:prstGeom prst="wedgeRoundRectCallout">
            <a:avLst>
              <a:gd name="adj1" fmla="val -51738"/>
              <a:gd name="adj2" fmla="val -10104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Mailing List:</a:t>
            </a:r>
          </a:p>
          <a:p>
            <a:pPr algn="ctr"/>
            <a:r>
              <a:rPr lang="de-DE" b="1" dirty="0" err="1" smtClean="0"/>
              <a:t>Give</a:t>
            </a:r>
            <a:r>
              <a:rPr lang="de-DE" b="1" dirty="0" smtClean="0"/>
              <a:t> </a:t>
            </a:r>
            <a:r>
              <a:rPr lang="de-DE" b="1" dirty="0" err="1" smtClean="0"/>
              <a:t>use</a:t>
            </a:r>
            <a:r>
              <a:rPr lang="de-DE" b="1" dirty="0" smtClean="0"/>
              <a:t> </a:t>
            </a:r>
            <a:r>
              <a:rPr lang="de-DE" b="1" dirty="0" err="1" smtClean="0"/>
              <a:t>your</a:t>
            </a:r>
            <a:r>
              <a:rPr lang="de-DE" b="1" dirty="0" smtClean="0"/>
              <a:t>  </a:t>
            </a:r>
            <a:r>
              <a:rPr lang="de-DE" b="1" dirty="0" err="1" smtClean="0"/>
              <a:t>contact</a:t>
            </a:r>
            <a:r>
              <a:rPr lang="de-DE" b="1" dirty="0" smtClean="0"/>
              <a:t> email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join</a:t>
            </a:r>
            <a:r>
              <a:rPr lang="de-DE" b="1" dirty="0" smtClean="0"/>
              <a:t> !</a:t>
            </a:r>
            <a:endParaRPr lang="de-DE" b="1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6660232" y="2564904"/>
            <a:ext cx="1728192" cy="648072"/>
          </a:xfrm>
          <a:prstGeom prst="wedgeRoundRectCallout">
            <a:avLst>
              <a:gd name="adj1" fmla="val -72782"/>
              <a:gd name="adj2" fmla="val 96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TBD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5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63276" y="110059"/>
            <a:ext cx="8980157" cy="114500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It's time to talk about FOSS -in Science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275856" y="1665888"/>
            <a:ext cx="5760640" cy="247024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US" b="1" dirty="0" smtClean="0">
                <a:solidFill>
                  <a:srgbClr val="000080"/>
                </a:solidFill>
              </a:rPr>
              <a:t>“To </a:t>
            </a:r>
            <a:r>
              <a:rPr lang="en-US" b="1" dirty="0">
                <a:solidFill>
                  <a:srgbClr val="000080"/>
                </a:solidFill>
              </a:rPr>
              <a:t>every age its SCIENCE.</a:t>
            </a:r>
          </a:p>
          <a:p>
            <a:pPr lvl="0">
              <a:buNone/>
            </a:pPr>
            <a:r>
              <a:rPr lang="en-US" b="1" dirty="0">
                <a:solidFill>
                  <a:srgbClr val="000080"/>
                </a:solidFill>
              </a:rPr>
              <a:t>To SCIENCE its freedom</a:t>
            </a:r>
            <a:r>
              <a:rPr lang="en-US" b="1" dirty="0" smtClean="0">
                <a:solidFill>
                  <a:srgbClr val="000080"/>
                </a:solidFill>
              </a:rPr>
              <a:t>.”</a:t>
            </a:r>
            <a:endParaRPr lang="en-US" b="1" dirty="0">
              <a:solidFill>
                <a:srgbClr val="000080"/>
              </a:solidFill>
            </a:endParaRPr>
          </a:p>
          <a:p>
            <a:pPr lvl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79911" y="3569669"/>
            <a:ext cx="4376765" cy="26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7402" y="1308891"/>
            <a:ext cx="2277368" cy="48987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Freihandform 5"/>
          <p:cNvSpPr/>
          <p:nvPr/>
        </p:nvSpPr>
        <p:spPr>
          <a:xfrm>
            <a:off x="2778839" y="3602524"/>
            <a:ext cx="1382366" cy="97975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hangingPunct="0"/>
            <a:r>
              <a:rPr lang="en-US" sz="1600" dirty="0" smtClean="0">
                <a:latin typeface="Arial" pitchFamily="18"/>
                <a:ea typeface="Microsoft YaHei" pitchFamily="2"/>
                <a:cs typeface="Mangal" pitchFamily="2"/>
              </a:rPr>
              <a:t>Close Up</a:t>
            </a:r>
            <a:endParaRPr lang="en-US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Pfeil nach oben 7"/>
          <p:cNvSpPr/>
          <p:nvPr/>
        </p:nvSpPr>
        <p:spPr>
          <a:xfrm>
            <a:off x="539552" y="5828990"/>
            <a:ext cx="2930470" cy="752268"/>
          </a:xfrm>
          <a:prstGeom prst="upArrow">
            <a:avLst>
              <a:gd name="adj1" fmla="val 762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Sezession-Museum,</a:t>
            </a:r>
          </a:p>
          <a:p>
            <a:pPr algn="ctr"/>
            <a:r>
              <a:rPr lang="de-DE" dirty="0" smtClean="0"/>
              <a:t>Karlsplatz, Vienna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 rot="20865427">
            <a:off x="5477040" y="5409859"/>
            <a:ext cx="3436386" cy="8382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every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age</a:t>
            </a:r>
            <a:r>
              <a:rPr lang="de-DE" sz="2400" b="1" dirty="0" smtClean="0">
                <a:solidFill>
                  <a:schemeClr val="tx1"/>
                </a:solidFill>
              </a:rPr>
              <a:t> ist art.</a:t>
            </a:r>
          </a:p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art</a:t>
            </a:r>
            <a:r>
              <a:rPr lang="de-DE" sz="2400" b="1" dirty="0" smtClean="0">
                <a:solidFill>
                  <a:schemeClr val="tx1"/>
                </a:solidFill>
              </a:rPr>
              <a:t> ist </a:t>
            </a:r>
            <a:r>
              <a:rPr lang="de-DE" sz="2400" b="1" dirty="0" err="1" smtClean="0">
                <a:solidFill>
                  <a:schemeClr val="tx1"/>
                </a:solidFill>
              </a:rPr>
              <a:t>freedom</a:t>
            </a:r>
            <a:r>
              <a:rPr lang="de-DE" sz="2400" b="1" dirty="0" smtClean="0">
                <a:solidFill>
                  <a:schemeClr val="tx1"/>
                </a:solidFill>
              </a:rPr>
              <a:t>.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792540" y="3861048"/>
            <a:ext cx="1835244" cy="504056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 rot="20994096">
            <a:off x="3849222" y="4377045"/>
            <a:ext cx="3996988" cy="1143744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2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 FOSS in </a:t>
            </a:r>
            <a:r>
              <a:rPr lang="en-US" dirty="0" smtClean="0"/>
              <a:t>Science</a:t>
            </a:r>
            <a:endParaRPr lang="en-US" b="1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z="2400" dirty="0"/>
              <a:t>Communicate findings, learn from others</a:t>
            </a:r>
          </a:p>
          <a:p>
            <a:pPr lvl="0"/>
            <a:r>
              <a:rPr lang="en-US" sz="2400" dirty="0"/>
              <a:t>Connect &amp; network with FOSS </a:t>
            </a:r>
            <a:r>
              <a:rPr lang="en-US" sz="2400" dirty="0" err="1"/>
              <a:t>practioners</a:t>
            </a:r>
            <a:r>
              <a:rPr lang="en-US" sz="2400" dirty="0"/>
              <a:t> from all scientific fields</a:t>
            </a:r>
          </a:p>
          <a:p>
            <a:pPr lvl="0"/>
            <a:r>
              <a:rPr lang="en-US" sz="2400" b="1" dirty="0"/>
              <a:t>Support the “next generation” of scientists using and promoting FOSS in Science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 </a:t>
            </a:r>
          </a:p>
          <a:p>
            <a:pPr lvl="0"/>
            <a:r>
              <a:rPr lang="en-US" sz="2400" b="1" dirty="0"/>
              <a:t>Everybody can participate – not limited to Scientists</a:t>
            </a:r>
          </a:p>
          <a:p>
            <a:pPr lvl="0"/>
            <a:r>
              <a:rPr lang="en-US" sz="2400" dirty="0" err="1"/>
              <a:t>Everbody</a:t>
            </a:r>
            <a:r>
              <a:rPr lang="en-US" sz="2400" dirty="0"/>
              <a:t> will benefit</a:t>
            </a:r>
          </a:p>
          <a:p>
            <a:pPr lvl="0"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83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Burning Issue</a:t>
            </a:r>
            <a:r>
              <a:rPr lang="en-US" b="1" dirty="0">
                <a:solidFill>
                  <a:srgbClr val="C00000"/>
                </a:solidFill>
              </a:rPr>
              <a:t>: Code Citation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686261" cy="4526475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z="3300" dirty="0"/>
              <a:t>Recognition of </a:t>
            </a:r>
            <a:r>
              <a:rPr lang="en-US" sz="3300" b="1" dirty="0"/>
              <a:t>scientific work</a:t>
            </a:r>
            <a:r>
              <a:rPr lang="en-US" sz="3300" dirty="0"/>
              <a:t> by peers:  Reviewed Articles, Conferences like </a:t>
            </a:r>
            <a:r>
              <a:rPr lang="en-US" sz="3300" b="1" dirty="0"/>
              <a:t>EGU</a:t>
            </a:r>
          </a:p>
          <a:p>
            <a:pPr lvl="0"/>
            <a:endParaRPr lang="en-US" sz="3300" dirty="0"/>
          </a:p>
          <a:p>
            <a:pPr lvl="0"/>
            <a:r>
              <a:rPr lang="en-US" sz="3300" dirty="0"/>
              <a:t>Recognition for </a:t>
            </a:r>
            <a:r>
              <a:rPr lang="en-US" sz="3300" b="1" dirty="0" smtClean="0"/>
              <a:t>FOSS in Science</a:t>
            </a:r>
            <a:r>
              <a:rPr lang="en-US" sz="3300" dirty="0" smtClean="0"/>
              <a:t> </a:t>
            </a:r>
            <a:r>
              <a:rPr lang="en-US" sz="3300" dirty="0"/>
              <a:t>by peers @ EGU ? </a:t>
            </a:r>
            <a:r>
              <a:rPr lang="en-US" sz="3300" b="1" dirty="0">
                <a:solidFill>
                  <a:srgbClr val="FF0000"/>
                </a:solidFill>
              </a:rPr>
              <a:t>Not there yet</a:t>
            </a:r>
          </a:p>
          <a:p>
            <a:pPr lvl="0"/>
            <a:endParaRPr lang="en-US" sz="3300" b="1" dirty="0"/>
          </a:p>
          <a:p>
            <a:pPr lvl="0"/>
            <a:r>
              <a:rPr lang="en-US" sz="3300" b="1" dirty="0"/>
              <a:t>Recognition of advances in “FOSS in Science” is needed</a:t>
            </a:r>
          </a:p>
          <a:p>
            <a:pPr lvl="1" rtl="0" hangingPunct="0">
              <a:buNone/>
            </a:pPr>
            <a:endParaRPr lang="en-US" sz="3300" dirty="0"/>
          </a:p>
          <a:p>
            <a:pPr lvl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809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Nature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5805264"/>
            <a:ext cx="8229600" cy="1429619"/>
          </a:xfrm>
        </p:spPr>
        <p:txBody>
          <a:bodyPr/>
          <a:lstStyle/>
          <a:p>
            <a:r>
              <a:rPr lang="de-DE" dirty="0" smtClean="0"/>
              <a:t>DOI: 10.1038/nature10836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33500"/>
            <a:ext cx="5886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28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4900" b="1" dirty="0" smtClean="0"/>
              <a:t>Schweizerhaus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4906888" cy="4525963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U1 Subway Exit: Praterstern </a:t>
            </a:r>
            <a:endParaRPr lang="de-DE" sz="2000" b="1" dirty="0"/>
          </a:p>
          <a:p>
            <a:endParaRPr lang="de-DE" sz="2000" dirty="0" smtClean="0"/>
          </a:p>
          <a:p>
            <a:r>
              <a:rPr lang="de-DE" sz="2000" dirty="0" err="1" smtClean="0"/>
              <a:t>Address</a:t>
            </a:r>
            <a:r>
              <a:rPr lang="de-DE" sz="2000" dirty="0"/>
              <a:t>: Prater </a:t>
            </a:r>
            <a:r>
              <a:rPr lang="de-DE" sz="2000" dirty="0" smtClean="0"/>
              <a:t>116, 1020 Wien</a:t>
            </a:r>
            <a:endParaRPr lang="de-DE" sz="2000" dirty="0"/>
          </a:p>
          <a:p>
            <a:endParaRPr lang="de-DE" sz="2000" dirty="0"/>
          </a:p>
        </p:txBody>
      </p:sp>
      <p:pic>
        <p:nvPicPr>
          <p:cNvPr id="1026" name="Picture 2" descr="Schweizerha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741096" cy="22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989303"/>
            <a:ext cx="36107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latin typeface="Verdana" pitchFamily="34" charset="0"/>
                <a:cs typeface="Arial" pitchFamily="34" charset="0"/>
                <a:hlinkClick r:id="rId3"/>
              </a:rPr>
              <a:t>www.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schweizerhaus.at</a:t>
            </a:r>
            <a:endParaRPr kumimoji="0" 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Because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for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technical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reasons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at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the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moment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we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do not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accept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credit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cards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!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www.schweizerhaus.at/1024/images/lageplan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6" y="1392428"/>
            <a:ext cx="5261844" cy="34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01601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QSEhUUExQWFRUXFxwbFxgYFx4YFxgcFxgYGBgdGB8eHSggHRwlHBocITEiJSkrLi4uFx8zODMsNygtLisBCgoKDg0OGxAQGy8kICYsLCw0LCwsLCw0LCwsLCwsLywsLCwsLCwsLCwsLCwsLCwsLCwsLCwsLCwsLCwsLCwsLP/AABEIAKYBMAMBIgACEQEDEQH/xAAbAAABBQEBAAAAAAAAAAAAAAAEAAECAwUGB//EAEAQAAIBAwMBBQUGBQIFBAMAAAECEQADIQQSMUEFEyJRYQYycYGRI0KhscHwFFJi0eFy8RUzU4KSBxZDokRzsv/EABkBAAMBAQEAAAAAAAAAAAAAAAABAgMEBf/EAC8RAAICAQMBBgUDBQAAAAAAAAABAhEDEiExQQQTIlFh8HGBkbHBodHhBSMyQvH/2gAMAwEAAhEDEQA/AOopU00q9M8YkaiTSJqJNADzSphSmgB5pUqVAEqcGoVKgB6VNT0CHpUqVAD0qalQA9KlSoAY0iaru3YZRBO6c4gECcyeoB+lUajWKFbxQRjMjJGPjyOKTYJWxJ2jaYwLiTMcxk5jPWiCa837dW6izcQbTtJC29wJAKcM6mDvGTnj1rb7C1zmwvdpcVVBgBVAGSYJY8zIgA8CsoZr2aOnL2dR3i7Okt6k7ULD3o46T6Hp9abtHVG2hYQT0njqf0rmkN9Ejcu1SCp3GVXftWehIx5YHFEdqaK6yhWdTmZ8UAiBMTnmeaHkbWxMcUVNansX6b2iJZFa1JZQSUZfCSzAggngbZmevFbly4FEsQB5kwM4FcDpfZ/deR5Pg2MIcFSNzGCCkjKj7x98ZrpH7X8ah1IUEljk5HujjOT06qInMGPI68RWfHDV/bNyaagdBfRy7KRltp6GFwJHMzP19Klqe07aOEYnc3ACk/pW2tVbObu5N0kGUxqjR663dBNt1eImDJE8SORx18qvNUmQ1WzImo1I0xpkkaVPTUAMaY0qVAhqanpqYBk0qjTTWZuSJpqYmlSHQ9PTA0poAenpppTQAqcU00gaBk6cGoTTzTJJUqalQIlSqNKkMV24FBY8Cs//ANwafrdVefeleInkeo+tE61SUYK2wxhomCMzFcf2jo70PdDoqkGCxPQBdwAX55BJjAM5ynOUXsjfHjhKFt7376HR6zUG6p7tgoBH2p4BWDgdc89InmsIal9ysQogT3skuxg/8tWnqGTB+/PGRDspb10ItzadoMKfd8ICguR77DyAAgieDRq9krd3KskE5v7mHSDsCkBjxz4RB54qG3LcqlHYq7RsyQeFeR3l7zgmUHIM5EATHBk0/Z51DG4BbcZkHcEQhuoLW+8Gd0jZ0BnON7RaEIAT4rkQzsZYkckfyg8wIFEjmfMflJ/U/WtFj6mTy7UjnR2C+yN6gyJ99p8X+oAck4FEXOw2JWb7mDjBEdcQ88itk/v9/Kkearu4kd7IxtH2XcQtFzeBCgNjwhV93mBOMzxNZmp1F61l7RK7iQ6ncJZiZZedoZmbriK6ucUxWSP6fziPyJ+tJ4/IpZfNGBZs22VTaaCY2kHKKAefLaij03H1rG1mq1SPvANw8jaF3LtHkVO/BiF+9jnFdFr+x1Zt9s92wySsZyDGQY4ng8is7RN3YZb8hQwO+CMQNitgEHkk8McTytYzh0ex04sunxR3+Kst9ibN4I7XWtsrBO7a2waQN8yQAOoH1rozXJatn07l1LAMC1xJ8MR/Sh+1gCWEjJJkAEanY7Jdi4itbUMwCElTOdxuLMTngzzu6iNscv8AU580bes2KY09NWxzDU1PTGmBGlSpjQIamNPUTQIKmmJpUxqDoQ8081CnpAPNPNC627tCetxB9WFEUATmnqIpUASmlNRpTQMlNODTUqCSVPUaeaAJVXeWQRJHqDBHwNR1F9UXcxgDr/tWdq+2rW0hLtssQIBYAjcQAWByBnqKTklyWoSe6QLrdWSxVg2xSQxALK5ABjwgsuOeeYzzQyTq47uQixtJkbSDgx1Mgx6Ceoq/tIkIlhR42GT6SSzfGZ+FVjswblt23dTk3CScJxtYTEsTAjgBiKwdt+/obKkvf1K9H2RbvkEW1tojEFlAJuuJUgNybQz6txwDPUAYiIjoOB8KgogCAAAIIHAA4j4flU5reMUjnnJyEOaakaU/v8KogZv7/rSPNMf1P6/4pic/X9KAFP7/ABpcCm9P3n/akT+/3+8UANH+f3++KH7Q03eLAgNHvESAPUfeB8j8aJFRH4fnQ0mqBOnaOWsWTauxcfehEDewDI5IChyFHgLHB8+ZgAFW2a263EhgFi7BMOFHKyDudJIJnIBEkqI1O0rfhLbd2IZed69R8pmfSuatJdvMLDLtFtZRyfeHA8QiXUwIjECSDzzNODpHUmpq2bbdvqCQUbbnxCCDEzHBPB+lHaHWLeQOklT5gg4McGuVPZLsotLfIFxSQ7bmckEhlYhwsAGQAomBnwiuj7G0RsWUts/eFZloiZYniT5xz0rTDKbfiF2nHhjFaHv8w6o0jTGtzkFNMTTUqBMVNSmmJpiCJpqy9T2sEDGBj1p7vawVlBHvE9fIVnaN6ZpzSoUaweR/2oZ+27YyTAz4jhcCeeI9aLQ6fkUe02t7sJiYYP8A+DLH51tBprk/aXUi7AUEiBJAkQWn9BRNr2kAtAlDunaBPhICjMxz6R05rPWrZo8b0rY6YGlNYPZ/tB3jqhtxuMA7pycDoOtaP8eIBg5HX05+lXqTIcZIMpwKz7XaYIBAkH1qf/Ef6fx/xVJEN0aFKst+0G6QKYa9vT6U6J1Gqaasg6x/P6U41TeZpDth2vsu6gIQCGBM9RmRwY+lcdd7D1Fx2Ia2U3w8sVgbECi3tSJA5kQdw5zW5qO0SoJO7aOoI6/OR/is65rQLJyVZs5BWSTkzgEAevSufJGN2zsxZcihpS2+C+/JPs8XF33gFuIQYLuQe7X+WAdojOfMj4aNjtA2yhdIa8ZuFmCm2Md2D5iPLqD51nNHgtK523Hg+KVKhTccnkAGIxybg86F9pBNyS0ygiOuWH7HwpxVGcnfQ7NLgb3WB+BBpBun0/tXK+zd8pvA4kGOnLD8gPwrbbVkjoK2TtHPJU6NE/v4UwrNXWvwSJ/OpLrG42yfSf8ANMkPn9/PNRH6fnVD3Xie6cfFSP0qvT6okEsjLgHKngT/AGn50tSLUJVdFuqv7BuicxEkc46A+VZnafbZUYtgEdQ7Tzwfs44xRt8C4kL4nDKdo5jMmCRxj61gdqadmE+GJgEsgkjmJu+o+tZTlubY47cEdL7Tu1xEKLDOq8sSJIB6V1jNXn2j0TLfsyAQbik7GVyArKWMKx4Bmu8ZbX/XvDn/AOO30+VHfKPIPC5cE4/fn8axO1LDgNs95ButrtB3KT9qnQmZOJHIoztHWJbXcl247Y8LqgUz57QD+NB6q8t5FcsQFOYYiAcNxn4fKk5xyLYShLG9wPX6m1bg7hugNbJgbTggMBG1WEKeMckmtHRdpvdUPbSVMQXJXr4plZJ+AI5z1rK0aWrO4D3xc8LFtzFWUHBkwJn/AMa0OxtYv2izAS6+2cEqwRwYPSXZR/ppY27KyJVwbJNRmqG1iD76/WojVqZgkwJMA4FdNnLTCaYmgD2pb8yflTjtJdrEA8qBOJ3Tx9KTkkNQbDZqJNBajtVQ7DaYDGCPIGqT2sD7qkn9+U01JNWJwadAHZOms6m3cZlfYFjMKQ0EyxDSDIkQIgehqXZ/ZDXQXN2zbNpC8ne0biVCzuCkt4jIkjbXIaXtC5ZYsbfhhx4hgSAJ+UHP9VPZ9oHVrhA8Ds6wrFVAuSFiInaTuAPUCvO1nqV6GmNSuUYjkTAP3gGzumcEdYzzjG5q+xWfSs6gqpUQAQWKEqASNwECSZkSK5P/AIv3d7xKpVQds21KsYIM48XlPQ5rtB2xZvaZ3S7G5HULu2mYIC7Z4OIHlHwp6t+R16HPfxFtQo7wtgAQNoMADxYMT+zVV0KbhPC9IaZED8YPWPwigNRZjDYIPiU8gdZ4q7RXgzbBeFpZHVwjcyDtgDnk1OuN7M1ljyRjcl7+HIZoiCRFwIZHJOOSSDMHAGPU+VbfZ92Bt322IECZ94yeQ4J5jHpxXDvbUEQzEYBInHQkg5C/4ozsfVGzeIIEECC2QYYHng9c+lDltsZJ2+DYTtnY5WFQISCZZgSpJLQZPiwNvA9K6vSG1cUN3ikEA4RsTwT4duekGJ61xPY1tWuO7bD9pKg3CrbQZLAAZmRnoRXTaJl2jYpaFBADAYUnDbViCJ5mfqabyPowUE+UaDaYldyFDickqMQSZ24Akfjngm21aa3DOUBGTksOccD/ABI5rn+yNXqb64s3WTacoW8cjaGAJyRMwOIMDmj9aNQk/ZXdm6BuLBRBVSPKGE5MTJOanvZGncwX/P5DdcCx8DpuOYC3JjiQNvE9ZrHdmQkvctkT721onOCu2Z5+nxovRFhBdTug75Lg+ancV2nDLA8QyuOhz9UWuOU5XcxWQdygEiGJHAwJ/wBJ601kaJ7tcJDWdaxt3Ae6JYQngcNuyBEzHJP/AGjk4rT7Y1A7tUKIAZeADz3bQSeDn8hNYH8UiFFNrYR3ZM7VIBcKPeRTyASTxMHPGhqiBtJNm8pQMoDifEyiDHDwYicCT0ihyV2ChKqOVtnbckAAgcqAOSOY592jDqWYEEznAMc/3o59bpi7bLa2xKwrNv4UlpyBJJHTzE4zq6MWHHd31KgI3dsFMq4MAsk7iAIOfrWkcioznid7md2ZdA3SQs9SSvUzEA9D+HXgnPr1wDcI4+/PXOYxjrFZHaPZqg7zc2Ixx44Q7i3ugyQIB8OeD0quzYCqzLcDoCASPEF8slfDnrI5oeRjWOLW503/ABS0VBjxbstuLeizgjjrGYnBq3TuCpMkkjyEYn04NYi9r2e9tkubqkkXGPhIEKAQBtx6eh+NW6jWWJlO8VYA8wSZnLH0njpUxy1yLJh1cFI19wFvtLuJj7e705+/5TUl7VulRF6+JA//ACLvpP3/AI0HqtaB4NioTxKQxUz05yBA+URNT0+vKkAW1YEQNyieVJg58h9eAKO8QLGzrvZW4zXNxwGkjIgwQDGJwcHjkczgPtC8Y98f8y595emzH/IP0z8T0B7M7auW8IbcrO0E7FEkSNoIB+MTLHknNg1puXAniAgsD31wZI8UsLsRuSABx5CZo1dQcOg9vUNvTxcrd+9P3BzFpf0+PSjQx8vP980Ja1+jm2p1K7j4bhe7dm2XhW2biVYATljtBHTJrQ11juk323Go2jxhWCwCreOQxk7gMDB/ConNSSKhDS2Zfa7nu4gfd/fNAWNuyC6A9FMT73Bx1FaC6Rr1sSzLI5PntHKnOJmKP7Ou2tECxbJwN1pbgMjO3xgg84/zRFuMbKpSlRybalgdwKHgEeINgjoATGeuMVZasFbgvG2Y7sqB4RvgjiCSI8HIHniMaNi5p/sy7vJLyDZXAYNsKEtByVMGIjHFDds3tqaUnvAv2vQNIO0QFLxG2cwPSYFKWSXQqEIX4gh9dsIDWVMgndMQcgAgxPHkAZFPZ7Qyy27RG6FMtK8zliQBx8Kz0W3avi/lm87g8PiJ8QC5iG3DjnjEVt6/T2l8TPZu3CCIA3i3xDBvdOMAEck+VXHLaDNgUXt7+VsX8O0DwqGByu5XOfMCehmPKqkbaUG0x3iZAwATjdgGZjpGeaH07KSALqqAcFgUAOeOAYkEDA8oqy52mZQm6hKHeFAusDjBhVgwSekZEcUnkfUUcSfH5/Ya1YDXXJBKiQI96WMicxOOQIqxtGIB6ngbw2PiMEgZgeYoTX9tom/Fslg1xAyXB/zPEmGAIyFziQM4zTaLX3byd+tvTqEBJG0tIXcD1mPDx6Ulkl6kuC8jN0up3pO0kgHeAF8McyC0x5VIsjbgyPtUjeVCyobqIJJMHoDWHYEXCZPutncZ9w1pdnXgvegHdO0Ay3QT7pHyzmsLtWjdx3NC5ptDcIJu3ySSq/Yc7fdJi3liYnyn5U+vazZskWbl5u9G1kuIyW2A3Bz7qkmZEg/IRT6a4TbutkxBxGM8/OP9qG1WvtpbG8F2A3AbSQAWI5jaMg9fP4U4zt0KUaNHtK7bv6RWKubxWZAhSVMMBJ8R28cxPyrhEvKUIAbeCIaRtjO6RGJJH753+0dRavWgAzIy5C7WIE4IwIz5+dc2wgEnng+nSDVUkZhHZ/aZtEhWZQ0ByIOFMgQR5jz/AM7Os7YW4/2QwFEl2RSWjPSAJOBzHxrmIwJyPp+yaOudrHAC2xBxFtI8+qwafHAeHqjpuyNT3jC2yJ4sLDqxJJwOZmPLr5Vp2uzzcTwuxRSDIsyF3GBJ3GBJHJ5PnXI6ftWNrLtDrHuos46k7MH/AEkUy9sXQCAxCtG5RgMAZAPnHrPNZu7OvHPGl5fJP7m12jcW09xXY7kYKQU5LqC2JgAA/uaftHTd2qryA7QGQoEbwlhDDBMgkfCuXu3S07iSWbcSTkmCPnzNX6jV3LgAZ5IbduJJYkcEn0oRPfNp2/0Rp3bAB8TKDOVmCYEnHEdJrX1vs/ct2bV9fECoZtv/AMeJO5TkR0PHMxiuPfUPuQksSCMyZP6+lG6/tHUG1sZ7mwYgltsbSvHlHSrdNEQySi7vg0XRWFxnt3GlQCxUAbdyEBdpEnxIeBwKd7qgQEdQCoErJM784ImNsfICqbOqL2wu1juBObhJMKCqnjJKASI5FSta5GUN4jtRSwHhgztIX7w9+eTw2cmhJA805Nux9TrECmBc8UbZUAEcGYc8+XGa3fZbt273TWiJVXBXcpZgXwZzxCjPSsDsXT99qURlZ0IbG4ydqbuSwj3SeQAJrqL+pXSgk6UWwxz9sDuMSOswZ8uPpRqitjOUpNNtm52ToxcR31FpbwEsDcLyqgcBG3DEEzI54xQi9rC0blu1ZC2lJGzYxBnHn4hniMZ8qztR7coF2JbIDE7gITkFeRMyvIx8azdf7UpuIVHKkf8AVKsDmIgYicjPA8qeuJk+AbUdk2UuEsHi4WKhAFVNhDkS/I8iOgNG9l6RLzrbti9udtqlgCoPU7kbKwMxj9RtDrEvS1/ULbMjBsrcgGSeSTAwAP6ukZ2Ow9Vp9GLmsVjfCBlUBe7OVt+IHxZJdVjEAzxQ0mzWMnVAPth7P6jT9zc1D27oZjbGxCCCFd15MZyfPHNczp76I4aYkGIGARGfj6ZmOk49A9rvaW1r9A/doQ1q4jRMkbY3RHINtrnl/wApq8zsrvmessPSTM/mflT2Ebfs3Y/idUEdwihGZiTuwAYjImSR1/tXY/8AtmwQsayF2Fx9nysmWJ35AIPNeYWyVhgxBz090wQY+RPl1re0OpJAH8W6EW9pDEAFBHgXd7wnhescYpKha2gn2lGm01/uyodWtC53iWhkvuICjeMQBmZz1rasdoadAqizZtSg2s4UGQBO4lcE85PXE1z3aukdg6vqluMF53WmBVcAKVmYjgelY+us7VknExAaf1ptJoE9z0RzflQUEuJXwr4gkbo8MmeccVTc0bwA9srLKv3lBZhuwYHwn0Nc5YAWzo3CqAFuEttaZZ8TBzwePL4UT2x7QC6RaFlRN1CGG84jaMFsGc48o85y6lUH6awxgKik78bVDHwqwh+o49emKFUXC9qbaQAzEQBgqyseDtXI/wDH5hdj6tTd3oArQxBaYcgGSdsmTPvGOfXMO0bnjhdpJ0rRAYFgyOQp88jjjJ+TsAf2gv7QzOuHCqg8LiBGCYmIX1yZmrPZ/tlyLiBnKqybIRHIWWC7pyTjzwC3QVg9s6k7La4iGgR5t06gDOPU84qv2Yu3ReC2vvDxCAcAEnBq0Q9+TvO/us1y21t2IuJ9yTBkk7g8b52+JfCIz0qoXbwZF2sFO7dvVZEQCRxI8/PpNaVor3jMO8lmEygCnaSBtIaWGcyAB5Gaze19Xtv6cRyrn73kxHX06/LilqfAqRK2lwgDvLWF5CuCQDycYOOkcwKH1uiuOFTfaOVnJBwjQTPE9fM/AQSmuWIa40n+ryJEziD8KQuqWXa7OedpPeCApztn6/OrvoStnZ5+2qg45jyxxBqxdeyAyCCxBJPBAEcH980M0gjxAz/Kd31imdGJJI4Hl8qxVUbam2N/GXGLHe0HJzAzPTr1xUEcqZViM9PTI/Gq5LHaok+XWq74ZTBx+FXQg3S6soZHGJ+RDCPgQD8qhrGDszSTJJE+pJznnNBKpPn+lFrpXK48v80OkJsrZenFPbtMcDE446Vfo7LbiSpMDGD8MTE0U+m7tlkzBySIU+UfMT0kCpc62FYL3OJExHlzn6VSUg5NbkEjdcbaDwOZxz8PzrPaxLSYI53TJ6iI6/T51Ecl8gpA9lfOSelXvp45wfKfxqJcKRGY9IH5mmN8sTgn8Y+MVW7HqKjcKtIHBBzxjzFW6vXF3LAbQTO0SQB5CT8vhT6VFYwwk8ASQM+fr5VIaOHjZiOJPTrzP5U9S4YnJFWn1RDqwkkEHPWDIFb4ubWKOZWWRCYA6rABPiwfujypWtPbSx3q93KByZtliSINv3lOI3DkDA9YDu6hbyhiQIJV4QKSfeXCgEysgAmJQnFPZ7mjxyirfUGS+bc+9M8glQCJB9fMfOitVrrt6GuN18scATA64A88DoKnq4I73blz4p53JggDnMAmP5jQ9zWkAHIEDPIzM8dRER8JqJX0MpWQ0end8xE9evP0HzNO+nCnEnoM4PznFVJrywCquT144JPwiizZP3IUfIk+ZOeMcHFS209yXJ3uBXbSqJn6fvP+K3/aC13Gls6cTuUhn597x/k/eD4C0fKn9iuyF1GtQMzBbYNy4YgKtuD5QQWK89D8aD9pC12+pt7yoAIbkiQqgHpKoiAnMsG861jdWWuDT9kbG63dRhi6sestNhfwuuf+2ub052mSCFBAMjoefntPHma7DshY1eltrKg+BnAJANwMoPl4SVMGOTXOe0Wga1qr9oAeG7cUDJxvYKfmpH4U2tg6AOtBW4w+ZHxyY+DSKoeCPj09f7Vpdr2gFs3ByV2t8QSZ+ck/sVls27PkI+X+KGBFzt64PQirE1EqVwcz/Vj8+aonGSI/MDiPSiEtowkDyklo2z+fxoboGTPaT7UWAQgIXE4Jkj4HrR9nVkkkgeBZGJIJ8KxjB3EcdAT0rMN/P5Rz5fOtLTJsCnJk722ruBBHgUzxyTBEZxNTpTdj5CLV4AqSuUXeTvaBkMMGR5DkZb0qjS2GKrtubQZAmR4GWCDzAhSZnGabUahto3AKXJZuPcXkxxk7jA/kWqtB2/3aFWt75nqMSGAwUM++cY/EzVGkEm93Xv0KO2LZVtpYsQWB5OQYMefTPpWfYvlH3BQxHQyR8xNGaq4zlnnDM0SeJJPyoVwemaEyXGuN0db7PagXGe6ARvaW8R6T0A6T5xkcUfrLs6hYWITAyJ+0iYiMwPTOK43s7V3LZwzIM8RmduCCDIwOa19P2p3t7aW7vf4Fd3hLfi3Dd4TAxt9N04ijYh8hftJrWOzAU5naw8hAMAHHOepPlWToLhFy2x91WLPmIErgn18vStf2i9mW0zqL10M7jcO7bfAkZYkCAek8wfKse4u1QoOBz15/3qNlwSBtcCnyPmSSc+VP3NwgEqc8QszieR9eabSYuLmTMjEgEZmPTH0rQ1ev8Q8TTkSOIiCInnHn1qJNp0kWBLcKiMqPpJ9cSapuupESYngVbqNcxMvtecickfQyOmPShdQyQCkjmRPHSrivMexaHTGJ+GP0ovVWSxliEUYA52gefHTpnkVn6S1ncSAo+vnj/erHMzHE/OhrfYKCUvquEP8A5ZB+Q/tU7+rJiSG6QRjIMz61nOmcH61XdkdZo7tNhpQZe1Rf0IEc4AGPlTaS0XZVU5JjJA6+Zx++tBseByfh9KKtLCgx8f5fzkjPT8eKqkgo1+401lQSf4hjBbMKs9I6nHB8ukig7+tLHw+BeirgDMjHU+tBvPmOnqD6/vzqsEzkR8uab3BJIO0d+3hbqzuIht0MuTmeo4mav1lk2zIZis9Mf+Q/Wh7ehJB3t8QPlyYNFtfU4BnpEfHzpKUGqZlJ77Eb2tJwOAOvqaVi8CCHhUcRJbEgypGRww58ic1m6oZxLR5fD8o8qayDGcD+rj6fvipjBJWWoqjbsLBe2ZRSYbLblYZ3MYg8ZAAEHA60NeSJQSrKeJkEsVPIjEGfgfWaM07rctbW371UcRDhSIxiSoxHltOdtVh0f7MESPCrEErAk7C3lz4uMR7sQ+Q5BLJRZBAHQyB6x09Px4pv4xs5+GOZHMEefpVt0G7KFYugiZEFiDB6YacZwfPig9Bo3vX7dpMtccIPixiT8Mn5GloV7icEdf7PA29K7SQdR4M4BtglBI/lJ3g//stmsns5Q7SssDJAbMbj4F8ozHn+dbXtIvd27iKQott/DpBkFiuwxHO1Aqn1sT1msq2m2xcuKYJItoZA5BnnoB4v+3k9brhFMFbtHurguL9xtyKAJO1pST8j+xR3t5aP8U1+SS+WIESVm0D5Z7smsa9aLztVRnq3IifDtmD6dfhiuj7X0j3NNpGgtvt93PQm0ltevJkXTz971BppD6HMrqBctMpAG1pH05+gb9nAJwR8fL0o/sfTnf4gQrAg+nWfgYj/ALutB3xA6Hof8/vrTrYQNftnqf8AT+/3+NNbfpwf3zThi3hPP3fn/f8AtRmi0DXDuPhAiSROTxj9OZosB9HpNzksDCxuXMktJUL5kgE/AE5rUWy24jewZiS9wGVjMq0QQoEgIesCIINLvhG3xQohQreJBj3gGzJwY92ep5q113bFuDnLSTkgSqAnpiSfMjiBM7jKNVeBaX8HIyQ42ZiVBncQZ8OOD1rMJSAVkecyQPhifPmrtytJf3jzGCfPmoXrC5gkR05osC8pChQxnjnBJMn8CPxqF20VIg8+hHxj9iqtJfCn4jPSCMdevWn09g3JYmFByT8enrSquRcEbr9TgcVDcCRzzmiX0kk7SDAklsRn+2aFYkYMY5xzFNNdBI2TcCnZgAcAfhI+GetC3rnlPw6+c4+f1oa7eMBuoxx9KgGEc+Ljj/NJRBIL3QVG3O6SCMwsYz6TS1mskywmPzMzVyNsCK7tInCnByRE9V6RgeRqpbgKMyKoKsgE+IncLjHJ49z/ADRp33Lqwdfe8AJMRCiSOhnmoXNM45Uj/V4fzirL1+4xhnYxzmB9Bio31Hc2jxL3ZMeS2f8AP1qkgSIWSRyVjqNw/SiO7yoJAUiRA3HkpMY+8scz8cSCE69B+zWprG2ra5ANqfreukT9fwpMaWxVbtFjtWCYJ8vdBYkn4AmmTRs0EANJ2iDyYBAXzMEGBROkcopH33tXGbzCC2zWx8Wba/wCeZrR7Dv2tN4bis1xrTlpP/JBsXMxxvyDBEwQJG5loqiqsx7HZ+6Sx2lSJUhtzDrtMEfUinuWTug+Eepk4+HPNFdoafurenX72yWz5hSB6RMR/TPWqtBuO9kEso8J/qJABH9Xl5EzSe5NNOiGyJ3kbgSIM4yOQY8vwqRO4ycx5wfzFR/hWUmZJH0HwqlkZTJBEfvJqDXuXVsO2sxA4nBx1MCJJ+f50TqVSyFWA0jElhMckdOfPOap7MAHj3EmDPp4ZOZkkAR5SRmpXLS8uTmItyTESZMZwCTjGfrhJ+KuhySSTopa8viHdgMcAiCZMcDnrz69KouCGwpLAcGCeJnH7+tPvYwVSDziMbeWaciBu8R8qJFzYWBgCQJJUk5Ek9f8k+RNaccfcZpW9Olpd7bnm2jmHCbS5OAACYB9ZgjzoNrqXGZraw4z3Yjzy1ucSByp45A/lGbWECYOPd58Rxnjn0J+Jxm/SEKqtCtcLAkgBm6EcgBYnznHWMVraW6DUuaLY7y2C4YLEIw3MVU+kiVMkAQSATEiBWv7L6sae+b9xVu3basLUGCWdSoZzBmAIE5hqw0v95d5I/m/mwFzgGOPzOOleq1RVdqGc5mZ+UnPH4Utc3siXJ8I0H1IxyzFiW8KTJnczYA5kz/fDajUAhQZI94wogdP5hBmT1xz0rMa7hRAckYLfEj1gz0np8qjp7gJhmBBEETtA4B2xjqDEdKqDkONh1rXWyANsE8K2Tnn7xxMnzNdLqO1FbsoQYu6fU94ABwGCq8yI5vTn9K5kWlPhXwCeYVgQPUNJ+c/AVqezukJtamybgY3LeBgxC3EAAGAS923iPu1omaI5vU3XFxgFLGScKOZ8RkdJH0qjUMWJziNw8vWPzrbuahRD90rh0CjxkBWAxmJPExP3xnzz7WpK5VAHHx3RwQvlgR51Vi3so0XZjHx3D3aRmeT0wDwD5n5ScVqXbknwHaCMqBtJmF3YAngAk5wDA3UOqMSSSSgmXZjG1hjzMmeBJkAjiq27SS3i3DGfef15jbgdPXHPSkxk72qFszg3BhmwWB/lBjL4hn6ercE9jaYXwcKSGjaxEAE2xKg+jt1ztAMkg1k3As5O5WziCUOIA6YyI8jQ1nUvb9x3SedrEA/Q0fAuDjfiNPt24hYAKgOMLEjw+IFhhgG61kMZ4qNxixLEyTTqPSmKVX4eC/TssjcAfTofTBHnWhdbACwB19CefPNZC3NvAq5Lkj9IqJRszkgtG5JPw65kZM1F7oMScnlgPymoWto96SRJHTy978eKstIXmFnjrBBkfXPPxqaJoZ1JlQfn+OfI0TqOwwtvcXaYBiBEn1mjF0m0qSqxPEYGJ2nzo+5fQqR3ahTz0+tYyytVRnObXBn9p2NhVmRGOxQu6eQomNrTg54PHrVl7scfwZvobanvEm2JDDYHXO5iM95OMQpojU6+6hubL1yyTdurKlh4F2jMDgKBx8RU+xdG7sWuOGJKtyfFC3yAxAgyTMT0zXQ7s7Xzsc1fsjbO9R/TDbvwXbH/dNXajRsbFoDHiunOP8ApDNew6j2PVGHdwyd5sO/vBs3BdjCLgYncY5jxfSjV+zttLiApe2oFU92y3GDXbhQN4h7u4BY6AyTAquBJcnk1ns5CQhvLJIC7V3FiW2gAAyJ+HXrWn2ppLKm2WLMtuykwIDDfc2rkcsZ64AJ6V6BrvZbS6eLjNdtS0Kbtu0PEUaIYCSwB3AzyoPSsm/7LrrLgG8bECYgiS0zLDAiTzPOMmKCktmcloUTxagM5dlbarKGnxIjNAnwgtAEQY8lIojsXsI72ZnN0OvMHO5lJLczgE/Xzro+0vZhtMtwu9hyywoAcIioAYI5KQoHAXBBMA1lm2y2HD3luO4AFy0Jkk3FiIWfD5R7pieqbLhC2jD7Q01y5ctb0ZWcXG2EEON166YCxMxGPKtzsWxaQMbhdCCng2SDD428eQB5gQekVi+1enKdwoYeG0JPukkkt8jn8as9nNVfg/aFh31kLL7oLXIYgEzMGsM6k4Wn5fcuM4xuDXuuCvtnRot4i1cUq3WCqpgGCcg8k4mitD2CxQsl2w5JEbHBMAPuADbecY5wI9CO0tTca/JFo2lwTcto/eHG6JySTjkRtWc1O3qbL6ZmXSWgFuEwjOuQvhYHdtxOfDAhjEVg5ZFFfLy/gvXv6fMA0+gZgSNyhFLhltttMGDx+UzWPf3lg4bft6iCRGDI+v8Aeup0mrtBGe2CrG2ftEaWEOFdQRsLMBBBPAZYiaWt1PehLvf3VIBZO/ts2xSSN3vXAQCBOBAzABFVHJJPdenH7JinHFKTfT9fQ5S491vukiCIVOB0mB+5q61adyXZlXEjEAGQMjoZ/ea65NUzW0e4+gvxcZGM/wAOcBTMsLZ7zJwIAhcGBGTruw79wEoQYBBXkx1IIBXr5g44qo509nSMn2ZSg5Q522+JzN2624gnd0zjrJ+Fauj0y7QZBMR4RxJ6nq33Z+HpQfZvZN69cFq2PEwJAMw20FoxMkxgdTFWWvcVVKgpyCDyDPxJzniIjpW81tscs4Sjs9h+6u5CqFBORuHOctmAOnTnip3mt29wMM2ZLZzPwjmcieR5UEL7IfuwRzx1DGI46eVNcK7R94t0GAnkABzPJ/vmjS+v6EaSSXN5ZlVR6H1nM/H9KgCQPEYnp1gYHPTp/ela8NzO1QZ44GMcZB4+tTLozEdOhJwAMYHTz5P61YwrQawQQQJIIBJYDH/1Jg9Qenz6v2HS3/G2tx8LkqVDCD99cQDO9F4nFctb0Z2SjqBBMMdvEHB+8RwMfdNa+iuaqxct3SMW7i7oNvwgMCVwME7TMxMfRWlyaxhJ8IE1yCyL9iDK3SsnEMjETzmQvpzxWRa1W37qmRjcN0EE8A468Ga3+27l29dvMjd5ZYg3SqAxc2DdJCyPGCYBgg0TYt6u/ZKkXPuAG4iWl222DIVnbEEzuJMgVYUY1nSvqVRiQFnapHz+76Eegj4UL2n2V3ZUK5diYI2FYPWMmRXaaHs7VlNptLqOg23LBKhQyL96W8LHqOucmsJNFeu3rlprd4sARcFtRdI3HAhPCJ4y3Q+VJN9CpQio2n8va/Jz1zRsgUtjcY2n3vnIAg+YOOsVG4qkgKDIHiJ6n9PL5DrM+l6b/wBPLJ27u/QkEkAbZIMGdyHPwJrF9r+yBZ1IVLbLb2jO1tpYliQGYnoR1pSelGvZMHfZFBurOX0+gZyqoGZjMqok4ONsAk49MVraf2H11wSunu/Ndv8A/RFF6DXvYnumKTkxwTxwcUZY7WvPc8eoZP6oXEDAAgVks0ep7eT+hZI/46WvVy/CMs/+nuuBg2TPlvtz9O8moXvY7U2j49PqAvUi2T+IERzXTntm4FK/xiODjxWwW4IwSJpv/cl1T4dTYA6fZDOOoH6zVd4n1f6HHP8ApuSPMY/WX5OD1mlgkCRHQiCOcHM+VU6XTOzALMjPMR8D/b8a7LtH2juXMvd01wDobKseCSYbqIgR/NXN6m2oyrhvGRABGAAd3OBJIHwp3tSOd9iTVJ0/r+Eao0z7RhYA4yD+lMdM3VPlMj9axtPd4Z2aZYe8RgBY/P8AGrF1fiYBjHSXYYHX3+vln0rLupeZ5fcy9Do7JW4BCxJJYee7BnGZo7s1eAvhbcgEe7Pin4Ssz0k4ApUq3O2L8VBtj2l1TK470spVZ3RJ3yhnwn7qn61FPaTUvpje3K10qMsuCFvqizBmfFOOopUqSEuvwBbvbNzUi0t4Am24dtpYDcxuKNoJOAqz6NEQBm1+znuXk7pyLotoqFiVUbkuOfdyDKDOeYxtBpUqYR4kHdq6FbWjtkzve3LwfCGFsTsHRZPHoOs1y38UQtsA7vCT4lEHfu2k8kMAx4bHrTUqcRTb0L31Ou9q/Zy3oQh1FzexVVVVs71lRHvG6pEnnwmgPZfRr3QucFnDHAiFBaAMRgxMnngU1KuHtsmobHXiX9u/N/Yh7UXF09sqbTG7fEpdTUOm3bEbkCwQNxgSfeNYep0LWdOFDbSLohhJJLWyZIwI8MRxAEzk0qVYYc05YcbfvehZMcYO0uf5LfZ+0ptXmjaEliF6ENa73Z6MNhAPG2OM0D7Udttf/hmlg9sOFMAAbrhfEciCFzPu+sUqVd2J+Jr3wZ5Mcab8ii/rGWwty39m6ahy2043NatiUBGBA4Pn6VH2d7XvG+F7xmDghtxLblVbjgGTPLE+eaVKq0pY5fM5290U6XtjaO8VApkfe3AACcbgTJMHdMiMRVXdd6pZT75Mg9SIYkmfX1n0pUq0lFR3Rt2eTyS0S43+xF+yi1g6hWBVSqOCIYGAo287h6mPhWWWpUqqL5OeSSDm7MZdOmpJXY9021AndKiWJxAHEc89OpVvSgOEIBdgSP5FOwsv+r54GcGlSqJP8lwir+hHU6gKcgscgkkj3ccA8fP5Cu81tyyl4WrnesdS10YIiUusqljyOJkfSlSrn7RzFekvtf3Li6k66P8AJDR+0j6e3bS0Vxty1lC0A7x453HPQ/Cr7nt7rWsvcF0KVIHhtJ12z7wPnSpV0xfgXwRxybc3v1Ocf2yv3F3asHVLuI2vcdFwR922VXqOa3PZT2ma7cAsoNMpuW0Itksv2hABCN4Z8ESTGeDSpVZoesnsYM03W7wADaviABBmYD7SeOmIq7/hdrPgX6UqVFDBb3s5pnMtaBP+pv0NB3vZHTEz3afDu7ZHzJTd/wDYU9KlpRayTjw2Z2s9mdLp7T3buns3baAsSqlHAA4USQx+LCvLe2faTR322aPSpbVhtJuWj3ikz4lZb5Hw8OPWlSoUVfA5Z8lf5P6mHqNKEEnI9OaDLg8T86VKnkilwa9k7RknJJvz+xpaC5ZFuXRy2QSrRPHr6ip6pLcAqrZ43PMSPQClSpJIwyLxP4n/2Q=="/>
          <p:cNvSpPr>
            <a:spLocks noChangeAspect="1" noChangeArrowheads="1"/>
          </p:cNvSpPr>
          <p:nvPr/>
        </p:nvSpPr>
        <p:spPr bwMode="auto">
          <a:xfrm>
            <a:off x="155575" y="-754063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9" y="5013176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3898613" y="5510460"/>
            <a:ext cx="1080120" cy="726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2200756">
            <a:off x="3756933" y="2124886"/>
            <a:ext cx="540060" cy="31643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6876256" y="2708920"/>
            <a:ext cx="936104" cy="83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6876256" y="4293522"/>
            <a:ext cx="936104" cy="83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629" y="28005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coming</a:t>
            </a:r>
            <a:r>
              <a:rPr lang="de-DE" dirty="0" smtClean="0"/>
              <a:t> !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See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FOSSGIS 2013 </a:t>
            </a:r>
            <a:r>
              <a:rPr lang="de-DE" dirty="0" smtClean="0"/>
              <a:t>(</a:t>
            </a:r>
            <a:r>
              <a:rPr lang="de-DE" dirty="0" err="1" smtClean="0"/>
              <a:t>Rapperswill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b="1" dirty="0" smtClean="0"/>
              <a:t>FOSS4G 2013 </a:t>
            </a:r>
            <a:r>
              <a:rPr lang="de-DE" dirty="0" smtClean="0"/>
              <a:t>(Nottingham)</a:t>
            </a:r>
            <a:br>
              <a:rPr lang="de-DE" dirty="0" smtClean="0"/>
            </a:br>
            <a:r>
              <a:rPr lang="de-DE" b="1" dirty="0" smtClean="0"/>
              <a:t>FOSS4GCEE 2013 </a:t>
            </a:r>
            <a:r>
              <a:rPr lang="de-DE" dirty="0" smtClean="0"/>
              <a:t>(</a:t>
            </a:r>
            <a:r>
              <a:rPr lang="de-DE" dirty="0" err="1" smtClean="0"/>
              <a:t>Bucarest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b="1" dirty="0" smtClean="0"/>
              <a:t>AGU 2014</a:t>
            </a:r>
            <a:br>
              <a:rPr lang="de-DE" b="1" dirty="0" smtClean="0"/>
            </a:br>
            <a:r>
              <a:rPr lang="de-DE" b="1" dirty="0" smtClean="0"/>
              <a:t>EGU 2014 </a:t>
            </a:r>
            <a:br>
              <a:rPr lang="de-DE" b="1" dirty="0" smtClean="0"/>
            </a:br>
            <a:r>
              <a:rPr lang="de-DE" b="1" dirty="0" smtClean="0"/>
              <a:t>…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1632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63276" y="110059"/>
            <a:ext cx="8980157" cy="114500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It's time to talk about FOSS -in Science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202592" y="4725144"/>
            <a:ext cx="5760640" cy="247024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US" b="1" dirty="0" smtClean="0">
                <a:solidFill>
                  <a:srgbClr val="000080"/>
                </a:solidFill>
              </a:rPr>
              <a:t>“To </a:t>
            </a:r>
            <a:r>
              <a:rPr lang="en-US" b="1" dirty="0">
                <a:solidFill>
                  <a:srgbClr val="000080"/>
                </a:solidFill>
              </a:rPr>
              <a:t>every age its SCIENCE.</a:t>
            </a:r>
          </a:p>
          <a:p>
            <a:pPr lvl="0">
              <a:buNone/>
            </a:pPr>
            <a:r>
              <a:rPr lang="en-US" b="1" dirty="0">
                <a:solidFill>
                  <a:srgbClr val="000080"/>
                </a:solidFill>
              </a:rPr>
              <a:t>To SCIENCE its freedom</a:t>
            </a:r>
            <a:r>
              <a:rPr lang="en-US" b="1" dirty="0" smtClean="0">
                <a:solidFill>
                  <a:srgbClr val="000080"/>
                </a:solidFill>
              </a:rPr>
              <a:t>.”</a:t>
            </a:r>
            <a:endParaRPr lang="en-US" b="1" dirty="0">
              <a:solidFill>
                <a:srgbClr val="000080"/>
              </a:solidFill>
            </a:endParaRPr>
          </a:p>
          <a:p>
            <a:pPr lvl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5976" y="1969596"/>
            <a:ext cx="4376765" cy="26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7402" y="1308891"/>
            <a:ext cx="2277368" cy="48987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Freihandform 5"/>
          <p:cNvSpPr/>
          <p:nvPr/>
        </p:nvSpPr>
        <p:spPr>
          <a:xfrm>
            <a:off x="2778839" y="3602524"/>
            <a:ext cx="1382366" cy="97975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0"/>
          <a:lstStyle/>
          <a:p>
            <a:pPr hangingPunct="0"/>
            <a:r>
              <a:rPr lang="en-US" sz="1600" dirty="0" smtClean="0">
                <a:latin typeface="Arial" pitchFamily="18"/>
                <a:ea typeface="Microsoft YaHei" pitchFamily="2"/>
                <a:cs typeface="Mangal" pitchFamily="2"/>
              </a:rPr>
              <a:t>Close Up</a:t>
            </a:r>
            <a:endParaRPr lang="en-US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Pfeil nach oben 7"/>
          <p:cNvSpPr/>
          <p:nvPr/>
        </p:nvSpPr>
        <p:spPr>
          <a:xfrm>
            <a:off x="539552" y="5828990"/>
            <a:ext cx="2930470" cy="752268"/>
          </a:xfrm>
          <a:prstGeom prst="upArrow">
            <a:avLst>
              <a:gd name="adj1" fmla="val 762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Sezession-Museum,</a:t>
            </a:r>
          </a:p>
          <a:p>
            <a:pPr algn="ctr"/>
            <a:r>
              <a:rPr lang="de-DE" dirty="0" smtClean="0"/>
              <a:t>Karlsplatz, Vienna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 rot="20865427">
            <a:off x="5477042" y="1662290"/>
            <a:ext cx="3436386" cy="8382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every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age</a:t>
            </a:r>
            <a:r>
              <a:rPr lang="de-DE" sz="2400" b="1" dirty="0" smtClean="0">
                <a:solidFill>
                  <a:schemeClr val="tx1"/>
                </a:solidFill>
              </a:rPr>
              <a:t> ist art.</a:t>
            </a:r>
          </a:p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art</a:t>
            </a:r>
            <a:r>
              <a:rPr lang="de-DE" sz="2400" b="1" dirty="0" smtClean="0">
                <a:solidFill>
                  <a:schemeClr val="tx1"/>
                </a:solidFill>
              </a:rPr>
              <a:t> ist </a:t>
            </a:r>
            <a:r>
              <a:rPr lang="de-DE" sz="2400" b="1" dirty="0" err="1" smtClean="0">
                <a:solidFill>
                  <a:schemeClr val="tx1"/>
                </a:solidFill>
              </a:rPr>
              <a:t>freedom</a:t>
            </a:r>
            <a:r>
              <a:rPr lang="de-DE" sz="2400" b="1" dirty="0" smtClean="0">
                <a:solidFill>
                  <a:schemeClr val="tx1"/>
                </a:solidFill>
              </a:rPr>
              <a:t>.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792540" y="3861048"/>
            <a:ext cx="1835244" cy="504056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 rot="20994096">
            <a:off x="4416990" y="2879805"/>
            <a:ext cx="3996988" cy="1143744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5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499" y="10228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Splinter</a:t>
            </a:r>
            <a:r>
              <a:rPr lang="de-DE" dirty="0" smtClean="0"/>
              <a:t> Meeting:</a:t>
            </a:r>
            <a:br>
              <a:rPr lang="de-DE" dirty="0" smtClean="0"/>
            </a:br>
            <a:r>
              <a:rPr lang="en-US" b="1" dirty="0" smtClean="0">
                <a:effectLst/>
              </a:rPr>
              <a:t>Free and Open Source Software (FOSS) in the Geosciences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444341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splinter meeting allows geoscientists to discuss the opportunities and challenges of Free and Open Source (FOSS) Software in their respective fields.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331640" y="314096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</a:rPr>
              <a:t>Wednesday, April 10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17:30 – 19:00 hours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Room R10</a:t>
            </a:r>
            <a:endParaRPr lang="de-DE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60842"/>
            <a:ext cx="1775470" cy="7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le:Fossgi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8" y="5873524"/>
            <a:ext cx="2783695" cy="8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Opensourc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0" y="4509604"/>
            <a:ext cx="125068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QHp62N8PE3vXoCoeVfvloD7XlBEAw6MgDO-K7Bul7-3tJw8r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8" y="692696"/>
            <a:ext cx="639515" cy="6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QGis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9" y="1556793"/>
            <a:ext cx="67327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.imgur.com/lhjo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6" y="2492896"/>
            <a:ext cx="630528" cy="7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R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2" y="2210987"/>
            <a:ext cx="879377" cy="6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pload.wikimedia.org/wikipedia/en/c/c7/ParaView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76" y="212129"/>
            <a:ext cx="1349549" cy="3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7/7b/Logo_square_postgi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2" y="3395880"/>
            <a:ext cx="861495" cy="8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erragis.net/wp/wp-content/images/news/sextante_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6" y="180236"/>
            <a:ext cx="1855407" cy="3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ech.gaeatimes.com/wp-content/uploads/2009/06/linux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16" y="5861045"/>
            <a:ext cx="847903" cy="83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cdn3.sbnation.com/entry_photo_images/5142552/mslogo_large_verge_medium_landscap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37" y="5744987"/>
            <a:ext cx="1530488" cy="9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apSer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96" y="170145"/>
            <a:ext cx="1386725" cy="36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Orfeo Toolbox is not a black bo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9" y="3552784"/>
            <a:ext cx="7143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6" y="4709654"/>
            <a:ext cx="724644" cy="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 descr="http://api.ning.com/files/Fd0Hyt-VB-mLJyE6xLYZ**QLu2VVQfvnaIEzyxSO11rwdkqRti2q4ra1ES1p8jr1BpSEJSaRTmqdCOv-6CXzMGxmhyl-gUex/applelogo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92" y="5860841"/>
            <a:ext cx="502822" cy="6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OSSIM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9657"/>
            <a:ext cx="1432248" cy="5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trac.osgeo.org/proj/chrome/site/proj_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651" y="1032326"/>
            <a:ext cx="1004515" cy="3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Free Open Source Software in </a:t>
            </a:r>
            <a:r>
              <a:rPr lang="de-DE" dirty="0"/>
              <a:t>Science</a:t>
            </a:r>
            <a:br>
              <a:rPr lang="de-DE" dirty="0"/>
            </a:br>
            <a:r>
              <a:rPr lang="de-DE" b="1" i="1" dirty="0"/>
              <a:t>A</a:t>
            </a:r>
            <a:r>
              <a:rPr lang="de-DE" b="1" i="1" dirty="0" smtClean="0"/>
              <a:t> </a:t>
            </a:r>
            <a:r>
              <a:rPr lang="de-DE" b="1" i="1" dirty="0" err="1"/>
              <a:t>success</a:t>
            </a:r>
            <a:r>
              <a:rPr lang="de-DE" b="1" i="1" dirty="0"/>
              <a:t> </a:t>
            </a:r>
            <a:r>
              <a:rPr lang="de-DE" b="1" i="1" dirty="0" err="1"/>
              <a:t>story</a:t>
            </a:r>
            <a:r>
              <a:rPr lang="de-DE" b="1" i="1" dirty="0"/>
              <a:t> 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year</a:t>
            </a:r>
            <a:r>
              <a:rPr lang="de-DE" b="1" dirty="0" smtClean="0"/>
              <a:t> </a:t>
            </a:r>
            <a:r>
              <a:rPr lang="de-DE" b="1" dirty="0" err="1" smtClean="0"/>
              <a:t>ago</a:t>
            </a:r>
            <a:r>
              <a:rPr lang="de-DE" b="1" dirty="0" smtClean="0"/>
              <a:t>:</a:t>
            </a:r>
          </a:p>
          <a:p>
            <a:pPr lvl="1"/>
            <a:r>
              <a:rPr lang="de-DE" b="1" dirty="0" smtClean="0"/>
              <a:t>EGU 2012</a:t>
            </a:r>
            <a:r>
              <a:rPr lang="de-DE" dirty="0" smtClean="0"/>
              <a:t>: First </a:t>
            </a:r>
            <a:r>
              <a:rPr lang="de-DE" dirty="0" err="1" smtClean="0"/>
              <a:t>Splinter</a:t>
            </a:r>
            <a:r>
              <a:rPr lang="de-DE" dirty="0" smtClean="0"/>
              <a:t> Session on FOSS</a:t>
            </a:r>
          </a:p>
          <a:p>
            <a:pPr lvl="1"/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attendees</a:t>
            </a:r>
            <a:r>
              <a:rPr lang="de-DE" dirty="0" smtClean="0"/>
              <a:t>, </a:t>
            </a:r>
            <a:r>
              <a:rPr lang="de-DE" dirty="0" err="1"/>
              <a:t>v</a:t>
            </a:r>
            <a:r>
              <a:rPr lang="de-DE" dirty="0" err="1" smtClean="0"/>
              <a:t>ery</a:t>
            </a:r>
            <a:r>
              <a:rPr lang="de-DE" dirty="0" smtClean="0"/>
              <a:t> positive </a:t>
            </a:r>
            <a:r>
              <a:rPr lang="de-DE" dirty="0" err="1" smtClean="0"/>
              <a:t>feedback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b="1" dirty="0" smtClean="0"/>
              <a:t>AGU Fall Meeting, San Francisco, </a:t>
            </a:r>
            <a:r>
              <a:rPr lang="de-DE" b="1" dirty="0" err="1" smtClean="0"/>
              <a:t>December</a:t>
            </a:r>
            <a:r>
              <a:rPr lang="de-DE" b="1" dirty="0" smtClean="0"/>
              <a:t> 2012:</a:t>
            </a:r>
          </a:p>
          <a:p>
            <a:pPr lvl="1"/>
            <a:r>
              <a:rPr lang="de-DE" dirty="0" smtClean="0"/>
              <a:t>First </a:t>
            </a:r>
            <a:r>
              <a:rPr lang="de-DE" dirty="0" err="1"/>
              <a:t>f</a:t>
            </a:r>
            <a:r>
              <a:rPr lang="de-DE" dirty="0" err="1" smtClean="0"/>
              <a:t>ull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ession</a:t>
            </a:r>
            <a:r>
              <a:rPr lang="de-DE" dirty="0" smtClean="0"/>
              <a:t> on FOSS in Science</a:t>
            </a:r>
          </a:p>
          <a:p>
            <a:pPr lvl="1"/>
            <a:r>
              <a:rPr lang="de-DE" dirty="0" err="1" smtClean="0"/>
              <a:t>Reach</a:t>
            </a:r>
            <a:r>
              <a:rPr lang="de-DE" dirty="0" smtClean="0"/>
              <a:t> Out Meeting </a:t>
            </a:r>
            <a:r>
              <a:rPr lang="de-DE" dirty="0" err="1" smtClean="0"/>
              <a:t>between</a:t>
            </a:r>
            <a:r>
              <a:rPr lang="de-DE" dirty="0" smtClean="0"/>
              <a:t> AGU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OSGeo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b="1" dirty="0" smtClean="0">
                <a:solidFill>
                  <a:srgbClr val="FF0000"/>
                </a:solidFill>
              </a:rPr>
              <a:t>EGU 2013:</a:t>
            </a:r>
          </a:p>
          <a:p>
            <a:pPr lvl="1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Second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Splinter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Meeting (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now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de-DE" dirty="0" err="1" smtClean="0"/>
              <a:t>Reach</a:t>
            </a:r>
            <a:r>
              <a:rPr lang="de-DE" dirty="0" smtClean="0"/>
              <a:t> Out Meeting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OSGeo</a:t>
            </a:r>
            <a:r>
              <a:rPr lang="de-DE" dirty="0" smtClean="0"/>
              <a:t> (</a:t>
            </a:r>
            <a:r>
              <a:rPr lang="de-DE" dirty="0" err="1" smtClean="0"/>
              <a:t>afterwards</a:t>
            </a:r>
            <a:r>
              <a:rPr lang="de-DE" dirty="0" smtClean="0"/>
              <a:t>) </a:t>
            </a:r>
          </a:p>
          <a:p>
            <a:pPr lvl="1"/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Austrian Public Radio ORF.</a:t>
            </a:r>
          </a:p>
          <a:p>
            <a:pPr lvl="1"/>
            <a:r>
              <a:rPr lang="de-DE" dirty="0" smtClean="0"/>
              <a:t>Session ESSI2.7 </a:t>
            </a:r>
            <a:r>
              <a:rPr lang="de-DE" dirty="0" err="1" smtClean="0"/>
              <a:t>tommorrow</a:t>
            </a:r>
            <a:r>
              <a:rPr lang="de-DE" dirty="0" smtClean="0"/>
              <a:t>:</a:t>
            </a:r>
          </a:p>
          <a:p>
            <a:pPr lvl="2"/>
            <a:r>
              <a:rPr lang="de-DE" sz="2900" b="1" dirty="0" smtClean="0">
                <a:solidFill>
                  <a:srgbClr val="FF0000"/>
                </a:solidFill>
              </a:rPr>
              <a:t>People </a:t>
            </a:r>
            <a:r>
              <a:rPr lang="de-DE" sz="2900" b="1" dirty="0" err="1" smtClean="0">
                <a:solidFill>
                  <a:srgbClr val="FF0000"/>
                </a:solidFill>
              </a:rPr>
              <a:t>got</a:t>
            </a:r>
            <a:r>
              <a:rPr lang="de-DE" sz="2900" b="1" dirty="0" smtClean="0">
                <a:solidFill>
                  <a:srgbClr val="FF0000"/>
                </a:solidFill>
              </a:rPr>
              <a:t> </a:t>
            </a:r>
            <a:r>
              <a:rPr lang="de-DE" sz="2900" b="1" dirty="0" err="1" smtClean="0">
                <a:solidFill>
                  <a:srgbClr val="FF0000"/>
                </a:solidFill>
              </a:rPr>
              <a:t>travel</a:t>
            </a:r>
            <a:r>
              <a:rPr lang="de-DE" sz="2900" b="1" dirty="0" smtClean="0">
                <a:solidFill>
                  <a:srgbClr val="FF0000"/>
                </a:solidFill>
              </a:rPr>
              <a:t> </a:t>
            </a:r>
            <a:r>
              <a:rPr lang="de-DE" sz="2900" b="1" dirty="0" err="1" smtClean="0">
                <a:solidFill>
                  <a:srgbClr val="FF0000"/>
                </a:solidFill>
              </a:rPr>
              <a:t>money</a:t>
            </a:r>
            <a:r>
              <a:rPr lang="de-DE" sz="2900" b="1" dirty="0" smtClean="0">
                <a:solidFill>
                  <a:srgbClr val="FF0000"/>
                </a:solidFill>
              </a:rPr>
              <a:t> </a:t>
            </a:r>
            <a:r>
              <a:rPr lang="de-DE" sz="2900" b="1" dirty="0" err="1" smtClean="0">
                <a:solidFill>
                  <a:srgbClr val="FF0000"/>
                </a:solidFill>
              </a:rPr>
              <a:t>for</a:t>
            </a:r>
            <a:r>
              <a:rPr lang="de-DE" sz="2900" b="1" dirty="0" smtClean="0">
                <a:solidFill>
                  <a:srgbClr val="FF0000"/>
                </a:solidFill>
              </a:rPr>
              <a:t> EGU just </a:t>
            </a:r>
            <a:r>
              <a:rPr lang="de-DE" sz="2900" b="1" dirty="0" err="1" smtClean="0">
                <a:solidFill>
                  <a:srgbClr val="FF0000"/>
                </a:solidFill>
              </a:rPr>
              <a:t>because</a:t>
            </a:r>
            <a:r>
              <a:rPr lang="de-DE" sz="2900" b="1" dirty="0" smtClean="0">
                <a:solidFill>
                  <a:srgbClr val="FF0000"/>
                </a:solidFill>
              </a:rPr>
              <a:t> </a:t>
            </a:r>
            <a:r>
              <a:rPr lang="de-DE" sz="2900" b="1" dirty="0" err="1" smtClean="0">
                <a:solidFill>
                  <a:srgbClr val="FF0000"/>
                </a:solidFill>
              </a:rPr>
              <a:t>of</a:t>
            </a:r>
            <a:r>
              <a:rPr lang="de-DE" sz="2900" b="1" dirty="0" smtClean="0">
                <a:solidFill>
                  <a:srgbClr val="FF0000"/>
                </a:solidFill>
              </a:rPr>
              <a:t> </a:t>
            </a:r>
            <a:r>
              <a:rPr lang="de-DE" sz="2900" b="1" dirty="0" err="1" smtClean="0">
                <a:solidFill>
                  <a:srgbClr val="FF0000"/>
                </a:solidFill>
              </a:rPr>
              <a:t>their</a:t>
            </a:r>
            <a:r>
              <a:rPr lang="de-DE" sz="2900" b="1" dirty="0" smtClean="0">
                <a:solidFill>
                  <a:srgbClr val="FF0000"/>
                </a:solidFill>
              </a:rPr>
              <a:t> FOSS </a:t>
            </a:r>
            <a:r>
              <a:rPr lang="de-DE" sz="2900" b="1" dirty="0" err="1" smtClean="0">
                <a:solidFill>
                  <a:srgbClr val="FF0000"/>
                </a:solidFill>
              </a:rPr>
              <a:t>work</a:t>
            </a:r>
            <a:r>
              <a:rPr lang="de-DE" sz="2900" b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de-DE" dirty="0"/>
          </a:p>
        </p:txBody>
      </p:sp>
      <p:sp>
        <p:nvSpPr>
          <p:cNvPr id="5" name="Pfeil nach unten 4"/>
          <p:cNvSpPr/>
          <p:nvPr/>
        </p:nvSpPr>
        <p:spPr>
          <a:xfrm rot="1989106">
            <a:off x="5966885" y="3711230"/>
            <a:ext cx="266429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FOSS </a:t>
            </a:r>
            <a:r>
              <a:rPr lang="de-DE" sz="2000" b="1" dirty="0" err="1" smtClean="0"/>
              <a:t>makes</a:t>
            </a:r>
            <a:r>
              <a:rPr lang="de-DE" sz="2000" b="1" dirty="0" smtClean="0"/>
              <a:t> </a:t>
            </a:r>
          </a:p>
          <a:p>
            <a:pPr algn="ctr"/>
            <a:r>
              <a:rPr lang="de-DE" sz="2000" b="1" dirty="0" err="1" smtClean="0"/>
              <a:t>the</a:t>
            </a:r>
            <a:endParaRPr lang="de-DE" sz="2000" b="1" dirty="0" smtClean="0"/>
          </a:p>
          <a:p>
            <a:pPr algn="ctr"/>
            <a:r>
              <a:rPr lang="de-DE" sz="2000" b="1" dirty="0" err="1" smtClean="0"/>
              <a:t>difference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7786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499" y="10228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Session ESSI 2.7:</a:t>
            </a:r>
            <a:br>
              <a:rPr lang="de-DE" dirty="0" smtClean="0"/>
            </a:br>
            <a:r>
              <a:rPr lang="en-US" sz="4000" b="1" dirty="0"/>
              <a:t>Free and Open Source Software (FOSS) for </a:t>
            </a:r>
            <a:r>
              <a:rPr lang="en-US" sz="4000" b="1" dirty="0" err="1"/>
              <a:t>Geoinformatics</a:t>
            </a:r>
            <a:r>
              <a:rPr lang="en-US" sz="4000" b="1" dirty="0"/>
              <a:t> and Geosciences</a:t>
            </a:r>
            <a:endParaRPr lang="de-DE" sz="40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123728" y="3227972"/>
            <a:ext cx="4829734" cy="32253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Thursday, April 11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Oral Presentations: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10:30 – 12:00 hours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Room R14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FOSS </a:t>
            </a:r>
            <a:r>
              <a:rPr lang="de-DE" dirty="0" err="1" smtClean="0"/>
              <a:t>exactly</a:t>
            </a:r>
            <a:r>
              <a:rPr lang="de-DE" dirty="0" smtClean="0"/>
              <a:t> ?</a:t>
            </a:r>
          </a:p>
          <a:p>
            <a:pPr lvl="1"/>
            <a:r>
              <a:rPr lang="de-DE" dirty="0" smtClean="0"/>
              <a:t>Software ?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?</a:t>
            </a:r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(</a:t>
            </a:r>
            <a:r>
              <a:rPr lang="de-DE" dirty="0" err="1" smtClean="0"/>
              <a:t>better</a:t>
            </a:r>
            <a:r>
              <a:rPr lang="de-DE" dirty="0" smtClean="0"/>
              <a:t>) </a:t>
            </a:r>
            <a:r>
              <a:rPr lang="de-DE" dirty="0" err="1" smtClean="0"/>
              <a:t>research</a:t>
            </a:r>
            <a:r>
              <a:rPr lang="de-DE" dirty="0" smtClean="0"/>
              <a:t> ? Lifestyle ? </a:t>
            </a:r>
            <a:r>
              <a:rPr lang="de-DE" dirty="0" err="1" smtClean="0"/>
              <a:t>Ideology</a:t>
            </a:r>
            <a:r>
              <a:rPr lang="de-DE" dirty="0" smtClean="0"/>
              <a:t> ?</a:t>
            </a:r>
          </a:p>
          <a:p>
            <a:pPr lvl="1"/>
            <a:r>
              <a:rPr lang="de-DE" dirty="0" err="1" smtClean="0"/>
              <a:t>Significance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FOSS </a:t>
            </a:r>
            <a:r>
              <a:rPr lang="de-DE" dirty="0" err="1" smtClean="0"/>
              <a:t>for</a:t>
            </a:r>
            <a:r>
              <a:rPr lang="de-DE" dirty="0" smtClean="0"/>
              <a:t> EGU / ESSI</a:t>
            </a:r>
          </a:p>
          <a:p>
            <a:pPr lvl="1"/>
            <a:r>
              <a:rPr lang="de-DE" dirty="0" smtClean="0"/>
              <a:t>Showcases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Discussion</a:t>
            </a:r>
            <a:r>
              <a:rPr lang="de-DE" dirty="0" smtClean="0"/>
              <a:t>: </a:t>
            </a:r>
            <a:r>
              <a:rPr lang="de-DE" dirty="0" err="1" smtClean="0"/>
              <a:t>Challenges</a:t>
            </a:r>
            <a:r>
              <a:rPr lang="de-DE" dirty="0" smtClean="0"/>
              <a:t> / </a:t>
            </a:r>
            <a:r>
              <a:rPr lang="de-DE" dirty="0" err="1" smtClean="0"/>
              <a:t>Issues</a:t>
            </a:r>
            <a:r>
              <a:rPr lang="de-DE" dirty="0" smtClean="0"/>
              <a:t> / Road </a:t>
            </a:r>
            <a:r>
              <a:rPr lang="de-DE" dirty="0" err="1" smtClean="0"/>
              <a:t>ahead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Opportunity</a:t>
            </a:r>
            <a:r>
              <a:rPr lang="de-DE" dirty="0" smtClean="0"/>
              <a:t>: </a:t>
            </a:r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FOSS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SCHWEIZERHOF Restaurant (19:30 </a:t>
            </a:r>
            <a:r>
              <a:rPr lang="de-DE" dirty="0" err="1" smtClean="0"/>
              <a:t>hours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discussions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2766543">
            <a:off x="3367347" y="3083897"/>
            <a:ext cx="1815904" cy="182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447764" y="2185699"/>
            <a:ext cx="471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Available</a:t>
            </a:r>
            <a:r>
              <a:rPr lang="de-DE" sz="2800" b="1" dirty="0" smtClean="0"/>
              <a:t> FOSS Software Tools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087167" y="529877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Impact on Science</a:t>
            </a:r>
            <a:endParaRPr lang="de-DE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351762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FOSS </a:t>
            </a:r>
            <a:r>
              <a:rPr lang="de-DE" sz="2800" b="1" dirty="0" err="1" smtClean="0"/>
              <a:t>Organisations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588416" y="3517624"/>
            <a:ext cx="265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Your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work</a:t>
            </a:r>
            <a:r>
              <a:rPr lang="de-DE" sz="2400" b="1" dirty="0" smtClean="0"/>
              <a:t>,</a:t>
            </a:r>
          </a:p>
          <a:p>
            <a:r>
              <a:rPr lang="de-DE" sz="2400" b="1" dirty="0" err="1" smtClean="0"/>
              <a:t>Your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needs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7119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93403"/>
            <a:ext cx="8228763" cy="1701184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i="1" dirty="0" smtClean="0"/>
              <a:t>Benefits from Free </a:t>
            </a:r>
            <a:r>
              <a:rPr lang="en-US" i="1" dirty="0"/>
              <a:t>Software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 smtClean="0"/>
              <a:t>(according </a:t>
            </a:r>
            <a:r>
              <a:rPr lang="en-US" sz="2700" dirty="0"/>
              <a:t>to the</a:t>
            </a:r>
            <a:br>
              <a:rPr lang="en-US" sz="2700" dirty="0"/>
            </a:br>
            <a:r>
              <a:rPr lang="en-US" sz="2700" dirty="0"/>
              <a:t>Free Software </a:t>
            </a:r>
            <a:r>
              <a:rPr lang="en-US" sz="2700" dirty="0" smtClean="0"/>
              <a:t>Foundation)</a:t>
            </a:r>
            <a:endParaRPr lang="en-US" sz="27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5788" y="2024830"/>
            <a:ext cx="6997992" cy="4572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How are scientists using FOSS 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89827" y="1604841"/>
            <a:ext cx="8555641" cy="5090161"/>
          </a:xfrm>
        </p:spPr>
        <p:txBody>
          <a:bodyPr>
            <a:normAutofit fontScale="77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Scientists apply and communicate FOSS:</a:t>
            </a:r>
          </a:p>
          <a:p>
            <a:pPr lvl="1" rtl="0" hangingPunct="0"/>
            <a:r>
              <a:rPr lang="en-US" dirty="0"/>
              <a:t>To “forge” new research tools</a:t>
            </a:r>
          </a:p>
          <a:p>
            <a:pPr lvl="1" rtl="0" hangingPunct="0"/>
            <a:r>
              <a:rPr lang="en-US" dirty="0"/>
              <a:t>FOSS to implement algorithms</a:t>
            </a:r>
          </a:p>
          <a:p>
            <a:pPr lvl="1" rtl="0" hangingPunct="0"/>
            <a:r>
              <a:rPr lang="en-US" dirty="0"/>
              <a:t>To extend existing tools &amp; apply them for new uses</a:t>
            </a:r>
          </a:p>
          <a:p>
            <a:pPr lvl="1" rtl="0" hangingPunct="0"/>
            <a:r>
              <a:rPr lang="en-US" dirty="0"/>
              <a:t>To share their work in the scientific and FOSS communities</a:t>
            </a:r>
          </a:p>
          <a:p>
            <a:pPr lvl="1" rtl="0" hangingPunct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Scientists aren't professional programmers</a:t>
            </a:r>
            <a:r>
              <a:rPr lang="en-US" dirty="0"/>
              <a:t>. They  </a:t>
            </a:r>
            <a:r>
              <a:rPr lang="en-US" dirty="0" smtClean="0"/>
              <a:t>create</a:t>
            </a:r>
            <a:endParaRPr lang="en-US" dirty="0"/>
          </a:p>
          <a:p>
            <a:pPr lvl="1" rtl="0" hangingPunct="0"/>
            <a:r>
              <a:rPr lang="en-US" dirty="0"/>
              <a:t>“tools which work (well enough)”</a:t>
            </a:r>
          </a:p>
          <a:p>
            <a:pPr lvl="1" rtl="0" hangingPunct="0"/>
            <a:r>
              <a:rPr lang="en-US" dirty="0"/>
              <a:t>“proof of concept”</a:t>
            </a:r>
          </a:p>
        </p:txBody>
      </p:sp>
      <p:sp>
        <p:nvSpPr>
          <p:cNvPr id="4" name="Abgerundete rechteckige Legende 3"/>
          <p:cNvSpPr/>
          <p:nvPr/>
        </p:nvSpPr>
        <p:spPr>
          <a:xfrm>
            <a:off x="7524328" y="1124744"/>
            <a:ext cx="1440160" cy="1224136"/>
          </a:xfrm>
          <a:prstGeom prst="wedgeRoundRectCallout">
            <a:avLst>
              <a:gd name="adj1" fmla="val -81451"/>
              <a:gd name="adj2" fmla="val 1476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ESSI 2.7 </a:t>
            </a:r>
            <a:r>
              <a:rPr lang="de-DE" sz="2000" b="1" dirty="0" err="1" smtClean="0">
                <a:solidFill>
                  <a:schemeClr val="tx1"/>
                </a:solidFill>
              </a:rPr>
              <a:t>Thursday</a:t>
            </a:r>
            <a:r>
              <a:rPr lang="de-DE" sz="2000" b="1" dirty="0" smtClean="0">
                <a:solidFill>
                  <a:schemeClr val="tx1"/>
                </a:solidFill>
              </a:rPr>
              <a:t>:</a:t>
            </a:r>
            <a:endParaRPr lang="de-DE" sz="20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10:30,  R14</a:t>
            </a:r>
            <a:endParaRPr lang="de-D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Bildschirmpräsentation (4:3)</PresentationFormat>
  <Paragraphs>196</Paragraphs>
  <Slides>30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Splinter Meeting: Free and Open Source Software (FOSS) in the Geosciences</vt:lpstr>
      <vt:lpstr>Working with  Free and Open Source Software (FOSS) in Science ?   Welcome home !</vt:lpstr>
      <vt:lpstr>It's time to talk about FOSS -in Science</vt:lpstr>
      <vt:lpstr>Free Open Source Software in Science A success story !</vt:lpstr>
      <vt:lpstr>Session ESSI 2.7: Free and Open Source Software (FOSS) for Geoinformatics and Geosciences</vt:lpstr>
      <vt:lpstr>Agenda</vt:lpstr>
      <vt:lpstr>Overview</vt:lpstr>
      <vt:lpstr>Benefits from Free Software  (according to the Free Software Foundation)</vt:lpstr>
      <vt:lpstr>How are scientists using FOSS ?</vt:lpstr>
      <vt:lpstr>Introducing FOSS Software </vt:lpstr>
      <vt:lpstr>FOSS-Communities</vt:lpstr>
      <vt:lpstr>Reaching Critical Mass</vt:lpstr>
      <vt:lpstr>http://live.osgeo.org</vt:lpstr>
      <vt:lpstr>http://live.osgeo.org</vt:lpstr>
      <vt:lpstr>http://live.osgeo.org</vt:lpstr>
      <vt:lpstr>PowerPoint-Präsentation</vt:lpstr>
      <vt:lpstr>PowerPoint-Präsentation</vt:lpstr>
      <vt:lpstr>Information Sources on FOSS in Science and Applications</vt:lpstr>
      <vt:lpstr> FOSS in Science:  “FOSSIS”</vt:lpstr>
      <vt:lpstr>Tasks for FOSSIS</vt:lpstr>
      <vt:lpstr>FOSSIS Issue: Code Citation</vt:lpstr>
      <vt:lpstr>Example</vt:lpstr>
      <vt:lpstr>Ideas for EGU 2013</vt:lpstr>
      <vt:lpstr>It's time to talk about FOSS -in Science</vt:lpstr>
      <vt:lpstr> FOSS in Science</vt:lpstr>
      <vt:lpstr>Burning Issue: Code Citation</vt:lpstr>
      <vt:lpstr>Nature</vt:lpstr>
      <vt:lpstr>Let‘s move to:  Schweizerhaus</vt:lpstr>
      <vt:lpstr>Thanks for coming !  See you at FOSSGIS 2013 (Rapperswill) FOSS4G 2013 (Nottingham) FOSS4GCEE 2013 (Bucarest) AGU 2014 EGU 2014  …</vt:lpstr>
      <vt:lpstr>Splinter Meeting: Free and Open Source Software (FOSS) in the Geosciences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Townhall Meeting: Big data and software architecture meet geophysics and crisis management</dc:title>
  <dc:creator>ploewe</dc:creator>
  <cp:lastModifiedBy>ploewe</cp:lastModifiedBy>
  <cp:revision>47</cp:revision>
  <cp:lastPrinted>2013-04-04T16:10:08Z</cp:lastPrinted>
  <dcterms:created xsi:type="dcterms:W3CDTF">2013-04-04T16:04:49Z</dcterms:created>
  <dcterms:modified xsi:type="dcterms:W3CDTF">2013-04-22T09:26:38Z</dcterms:modified>
</cp:coreProperties>
</file>