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C1AE0B-5312-9E40-92BD-40DF87D818FB}" v="2" dt="2021-06-10T14:15:33.209"/>
    <p1510:client id="{83C30C8E-DAFE-D9A1-BF95-6C0B958FDEE1}" v="282" dt="2021-06-10T20:35:45.818"/>
    <p1510:client id="{A86751E3-234C-458D-AD61-5D888FF05E62}" v="3" dt="2021-06-10T20:36:56.3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36F2E-96C3-CD48-BE8F-CAE8DEFFB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C1D67-416D-AF4D-B4D5-6261502E1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A90B8-9D50-DF4E-93F9-B3535ACE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8E327-33F9-634C-8E75-B5464C0EF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234D3-88CC-6C4A-AA8C-1372450A3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59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6662F-129E-5147-907E-0A054715A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70250F-3C9E-8646-A57B-149CCAB99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1CB82-30A6-3342-9201-B2C174E38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BE8DF-69C1-DE49-9596-ECDC37C47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B1B4B-E9C0-9E42-88FD-F85951C9F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33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3D020B-2109-2F4D-837B-001268E480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7E30B8-025F-7044-9B4E-61847D9A1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BC507-4440-7140-9FD9-81E906D7D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983A0-FF09-2A42-8693-C4A84D421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A2B24-90EB-DB4D-8D58-34C377BB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90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F28D1-2709-9645-AD4A-2BD835A34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50895-3392-9244-94B0-FC45C8DA4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46A64-FEAB-7641-B5FC-19E9C446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4D170-D708-B24D-91C4-1DDE276F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C2758-F790-0C42-A84A-A1EA2E083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7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ABE4F-C146-174A-BBD5-54C06C67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69F9C-0B0B-C34B-A63F-3AC679A7A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64F5A-7937-974D-B659-7B1CC5229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FE75F-0EDE-D440-B167-8FB1DAA83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E3E46-CB96-1B46-BF6C-E04D75305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7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2714E-369F-554A-9AC4-22F49C7D7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E0CFB-2345-EC43-A2DA-AABE7FFDB7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4F4DB9-ACCC-7F47-97C1-5C9B3FF66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07EE4-9F28-AA4D-B379-28E26F9AB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B2414-5931-A74A-9D2E-655F1011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8950D-6B91-7B4E-9C01-EE0D5351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360EE-493C-E449-9DD5-87F6ACB9A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707A5-9836-0E4A-BE3C-5C0DA795A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0A6E6-4BF0-4E40-87D3-8A6D3ADA8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C0C9A-FE88-D24A-9992-7DE78F964A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E5EA14-786F-C741-92C5-84F1E6028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130B91-3B03-6D46-B271-64F0E2D46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1C75D9-8AF4-814C-BC8B-3AFAE4A1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10C865-639A-D64D-B107-E3684A269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77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0428A-3173-CB40-AE91-39668726F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F1085B-3CB8-1F40-8BA2-5F101224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4542C2-3590-5545-B1A2-4236800AB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5FFF0-A5BF-F34C-93B4-B877D0593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98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244AC-1481-9843-B19A-5129CAD93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039F90-2C76-174B-BF86-8F0FC332C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9F422-9C35-024C-BE7D-A9E0CFA9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6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BED46-555F-2342-82D6-0B027BF61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244B8-5A1F-D547-A64A-272366C82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D867-E3B8-6443-8CED-732CDE151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CB074-555F-7F43-BF6E-1D360535C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617942-1181-FE4A-90B0-EE1F720F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3DD9C-9E22-404B-A979-2258C2B6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04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A05CB-A5D9-E746-A6E1-016269ADD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D59E9C-366C-1F4E-BDCB-4CAB93CE55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B2447-AB62-714B-99CF-45990E51E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CD1ED-5E51-D344-A10A-A3CFABEA4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687D4-4F42-CB41-801E-52E96AABE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3E045-5DEA-CD48-9371-E804E9C92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1B8A2A-4B83-414A-849A-465D5324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BF6EA-24E8-1F4D-9B27-A9CE4F06C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6337F-B538-9D4B-A680-60E6B686B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DFE78FAF-4DAE-714D-AAA1-D55052FB79C0}" type="datetimeFigureOut">
              <a:rPr lang="en-US" smtClean="0"/>
              <a:pPr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0A019-2F63-114E-9F17-EFE766DD1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EC2DC-82C9-8B4D-BDA1-C65D1FBF4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FC387611-C333-2C4E-AC70-A06E0ECE6A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6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ven&#10;&#10;Description automatically generated">
            <a:extLst>
              <a:ext uri="{FF2B5EF4-FFF2-40B4-BE49-F238E27FC236}">
                <a16:creationId xmlns:a16="http://schemas.microsoft.com/office/drawing/2014/main" id="{298E9F0C-567A-C34E-841D-37F237D8E5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2" t="4963" r="5819" b="5706"/>
          <a:stretch/>
        </p:blipFill>
        <p:spPr>
          <a:xfrm>
            <a:off x="4424440" y="1690688"/>
            <a:ext cx="4162514" cy="41515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8CEAD8-74DE-7742-813B-19C9D6A62587}"/>
              </a:ext>
            </a:extLst>
          </p:cNvPr>
          <p:cNvSpPr txBox="1"/>
          <p:nvPr/>
        </p:nvSpPr>
        <p:spPr>
          <a:xfrm>
            <a:off x="2379730" y="3642991"/>
            <a:ext cx="117878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pTrc-</a:t>
            </a:r>
            <a:r>
              <a:rPr lang="en-US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clb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B2F93ED-2C01-1443-B10D-6F02BB10F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1" y="365125"/>
            <a:ext cx="1183803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Plaque assay: </a:t>
            </a:r>
            <a:r>
              <a:rPr lang="en-US" sz="3600" i="1" dirty="0"/>
              <a:t>E. </a:t>
            </a:r>
            <a:r>
              <a:rPr lang="en-US" sz="3600" dirty="0"/>
              <a:t>coli + </a:t>
            </a:r>
            <a:r>
              <a:rPr lang="en-US" sz="3600" dirty="0" err="1"/>
              <a:t>pTrc-</a:t>
            </a:r>
            <a:r>
              <a:rPr lang="en-US" sz="3600" i="1" dirty="0" err="1"/>
              <a:t>clbS</a:t>
            </a:r>
            <a:r>
              <a:rPr lang="en-US" sz="3600" dirty="0"/>
              <a:t> –</a:t>
            </a:r>
            <a:r>
              <a:rPr lang="en-US" sz="3600" i="1" dirty="0"/>
              <a:t> </a:t>
            </a:r>
            <a:r>
              <a:rPr lang="el-GR" sz="3600" dirty="0"/>
              <a:t>λ</a:t>
            </a:r>
            <a:r>
              <a:rPr lang="en-US" sz="3600" dirty="0"/>
              <a:t> (1)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E31EF8-94CB-4D1A-9FDC-F0D900C54728}"/>
              </a:ext>
            </a:extLst>
          </p:cNvPr>
          <p:cNvSpPr txBox="1"/>
          <p:nvPr/>
        </p:nvSpPr>
        <p:spPr>
          <a:xfrm>
            <a:off x="2276766" y="2410675"/>
            <a:ext cx="132786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pTrc-Δ</a:t>
            </a:r>
            <a:r>
              <a:rPr lang="en-US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clbS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F48C1D-1F7A-3E4B-B25E-35AD63000C1E}"/>
              </a:ext>
            </a:extLst>
          </p:cNvPr>
          <p:cNvSpPr txBox="1"/>
          <p:nvPr/>
        </p:nvSpPr>
        <p:spPr>
          <a:xfrm>
            <a:off x="3629545" y="2195282"/>
            <a:ext cx="65755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A3A79F-38BE-D747-AC79-1F2CCAA26A26}"/>
              </a:ext>
            </a:extLst>
          </p:cNvPr>
          <p:cNvSpPr txBox="1"/>
          <p:nvPr/>
        </p:nvSpPr>
        <p:spPr>
          <a:xfrm>
            <a:off x="3619035" y="2773351"/>
            <a:ext cx="67999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B62192-1D1E-B74E-B32D-D9CDA3B61811}"/>
              </a:ext>
            </a:extLst>
          </p:cNvPr>
          <p:cNvSpPr txBox="1"/>
          <p:nvPr/>
        </p:nvSpPr>
        <p:spPr>
          <a:xfrm>
            <a:off x="3629545" y="3351420"/>
            <a:ext cx="65755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pks–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7975FC-269B-A24E-B250-8F79410F3991}"/>
              </a:ext>
            </a:extLst>
          </p:cNvPr>
          <p:cNvSpPr txBox="1"/>
          <p:nvPr/>
        </p:nvSpPr>
        <p:spPr>
          <a:xfrm>
            <a:off x="3619035" y="3949129"/>
            <a:ext cx="67999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881E40-1C6E-C347-A4AB-259821102926}"/>
              </a:ext>
            </a:extLst>
          </p:cNvPr>
          <p:cNvCxnSpPr>
            <a:cxnSpLocks/>
          </p:cNvCxnSpPr>
          <p:nvPr/>
        </p:nvCxnSpPr>
        <p:spPr>
          <a:xfrm>
            <a:off x="3604630" y="2087352"/>
            <a:ext cx="418" cy="118281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3881A85-17FC-404C-83C1-3B1A50186539}"/>
              </a:ext>
            </a:extLst>
          </p:cNvPr>
          <p:cNvCxnSpPr>
            <a:cxnSpLocks/>
          </p:cNvCxnSpPr>
          <p:nvPr/>
        </p:nvCxnSpPr>
        <p:spPr>
          <a:xfrm>
            <a:off x="3604630" y="3380125"/>
            <a:ext cx="0" cy="101319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6594EDD-5627-D04F-A74A-B513A522D3E0}"/>
              </a:ext>
            </a:extLst>
          </p:cNvPr>
          <p:cNvSpPr txBox="1"/>
          <p:nvPr/>
        </p:nvSpPr>
        <p:spPr>
          <a:xfrm>
            <a:off x="2276766" y="4838565"/>
            <a:ext cx="132786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pTrc-Δ</a:t>
            </a:r>
            <a:r>
              <a:rPr lang="en-US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clbS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C14315-E287-DC41-9F14-C4196FA8F41A}"/>
              </a:ext>
            </a:extLst>
          </p:cNvPr>
          <p:cNvSpPr txBox="1"/>
          <p:nvPr/>
        </p:nvSpPr>
        <p:spPr>
          <a:xfrm>
            <a:off x="3629545" y="4623172"/>
            <a:ext cx="65755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pks–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C7026A-C647-F746-BD3C-445A3070E857}"/>
              </a:ext>
            </a:extLst>
          </p:cNvPr>
          <p:cNvSpPr txBox="1"/>
          <p:nvPr/>
        </p:nvSpPr>
        <p:spPr>
          <a:xfrm>
            <a:off x="3619035" y="5201241"/>
            <a:ext cx="67999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5BCB88B-C5DB-AB44-BCE4-7C627AD105FA}"/>
              </a:ext>
            </a:extLst>
          </p:cNvPr>
          <p:cNvCxnSpPr>
            <a:cxnSpLocks/>
          </p:cNvCxnSpPr>
          <p:nvPr/>
        </p:nvCxnSpPr>
        <p:spPr>
          <a:xfrm>
            <a:off x="3604630" y="4515242"/>
            <a:ext cx="418" cy="118281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A3F43C-ED57-1842-BDDC-AE2A5D390D3E}"/>
              </a:ext>
            </a:extLst>
          </p:cNvPr>
          <p:cNvCxnSpPr/>
          <p:nvPr/>
        </p:nvCxnSpPr>
        <p:spPr>
          <a:xfrm>
            <a:off x="1944414" y="1881352"/>
            <a:ext cx="0" cy="25119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2026E73-7DAE-F24C-9DC3-9864EDCE15AC}"/>
              </a:ext>
            </a:extLst>
          </p:cNvPr>
          <p:cNvSpPr txBox="1"/>
          <p:nvPr/>
        </p:nvSpPr>
        <p:spPr>
          <a:xfrm>
            <a:off x="1041355" y="2980708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 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74D0C7-3756-C349-87D6-AFEA6FA560AA}"/>
              </a:ext>
            </a:extLst>
          </p:cNvPr>
          <p:cNvCxnSpPr>
            <a:cxnSpLocks/>
          </p:cNvCxnSpPr>
          <p:nvPr/>
        </p:nvCxnSpPr>
        <p:spPr>
          <a:xfrm>
            <a:off x="1944414" y="4582510"/>
            <a:ext cx="0" cy="111554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A8E344E-0F7B-C641-8FE5-79EFC370E907}"/>
              </a:ext>
            </a:extLst>
          </p:cNvPr>
          <p:cNvSpPr txBox="1"/>
          <p:nvPr/>
        </p:nvSpPr>
        <p:spPr>
          <a:xfrm>
            <a:off x="1041355" y="4921981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 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10791E-FD3A-964C-9402-320E29E903EC}"/>
              </a:ext>
            </a:extLst>
          </p:cNvPr>
          <p:cNvSpPr txBox="1"/>
          <p:nvPr/>
        </p:nvSpPr>
        <p:spPr>
          <a:xfrm>
            <a:off x="4702918" y="1335022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51E1F1-BBE7-F045-989E-833777320C5E}"/>
              </a:ext>
            </a:extLst>
          </p:cNvPr>
          <p:cNvSpPr txBox="1"/>
          <p:nvPr/>
        </p:nvSpPr>
        <p:spPr>
          <a:xfrm>
            <a:off x="7747795" y="133502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-5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283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2D18FA-4D5C-9141-BC1B-58E4455B8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0" t="5409" r="5531" b="5409"/>
          <a:stretch/>
        </p:blipFill>
        <p:spPr>
          <a:xfrm>
            <a:off x="4340771" y="1747041"/>
            <a:ext cx="4433277" cy="437947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F055307-D1BD-2E4D-B51C-68769025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1" y="365125"/>
            <a:ext cx="1183803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Plaque assay: </a:t>
            </a:r>
            <a:r>
              <a:rPr lang="en-US" sz="3600" i="1" dirty="0"/>
              <a:t>E. </a:t>
            </a:r>
            <a:r>
              <a:rPr lang="en-US" sz="3600" dirty="0"/>
              <a:t>coli + </a:t>
            </a:r>
            <a:r>
              <a:rPr lang="en-US" sz="3600" dirty="0" err="1"/>
              <a:t>pTrc-</a:t>
            </a:r>
            <a:r>
              <a:rPr lang="en-US" sz="3600" i="1" dirty="0" err="1"/>
              <a:t>clbS</a:t>
            </a:r>
            <a:r>
              <a:rPr lang="en-US" sz="3600" dirty="0"/>
              <a:t> –</a:t>
            </a:r>
            <a:r>
              <a:rPr lang="en-US" sz="3600" i="1" dirty="0"/>
              <a:t> </a:t>
            </a:r>
            <a:r>
              <a:rPr lang="el-GR" sz="3600" dirty="0"/>
              <a:t>λ</a:t>
            </a:r>
            <a:r>
              <a:rPr lang="en-US" sz="3600" dirty="0"/>
              <a:t> (2)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5D8811-9B1D-7C41-AD69-9AA75A1C32A9}"/>
              </a:ext>
            </a:extLst>
          </p:cNvPr>
          <p:cNvSpPr txBox="1"/>
          <p:nvPr/>
        </p:nvSpPr>
        <p:spPr>
          <a:xfrm>
            <a:off x="2379730" y="5122242"/>
            <a:ext cx="117878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pTrc-</a:t>
            </a:r>
            <a:r>
              <a:rPr lang="en-US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clb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19FF5C-36D3-5B46-B08F-14CE9E4F0C07}"/>
              </a:ext>
            </a:extLst>
          </p:cNvPr>
          <p:cNvSpPr txBox="1"/>
          <p:nvPr/>
        </p:nvSpPr>
        <p:spPr>
          <a:xfrm>
            <a:off x="2276766" y="3802994"/>
            <a:ext cx="132786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pTrc-Δ</a:t>
            </a:r>
            <a:r>
              <a:rPr lang="en-US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clbS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7E868C-6A65-3D45-937F-FF11996EA783}"/>
              </a:ext>
            </a:extLst>
          </p:cNvPr>
          <p:cNvSpPr txBox="1"/>
          <p:nvPr/>
        </p:nvSpPr>
        <p:spPr>
          <a:xfrm>
            <a:off x="3629545" y="3587601"/>
            <a:ext cx="65755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pks–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1F8F56-2809-454B-94CD-F5D26500B2DF}"/>
              </a:ext>
            </a:extLst>
          </p:cNvPr>
          <p:cNvSpPr txBox="1"/>
          <p:nvPr/>
        </p:nvSpPr>
        <p:spPr>
          <a:xfrm>
            <a:off x="3619035" y="4165670"/>
            <a:ext cx="67999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80C08C-712E-4D46-AA26-9EA5CA7C661B}"/>
              </a:ext>
            </a:extLst>
          </p:cNvPr>
          <p:cNvSpPr txBox="1"/>
          <p:nvPr/>
        </p:nvSpPr>
        <p:spPr>
          <a:xfrm>
            <a:off x="3629545" y="4830671"/>
            <a:ext cx="65755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pks–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2E4D67-4E97-2E44-B74A-5EBD3AB22DE3}"/>
              </a:ext>
            </a:extLst>
          </p:cNvPr>
          <p:cNvSpPr txBox="1"/>
          <p:nvPr/>
        </p:nvSpPr>
        <p:spPr>
          <a:xfrm>
            <a:off x="3619035" y="5428380"/>
            <a:ext cx="67999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F9339E-BFE8-604F-9F09-4328962C7434}"/>
              </a:ext>
            </a:extLst>
          </p:cNvPr>
          <p:cNvCxnSpPr>
            <a:cxnSpLocks/>
          </p:cNvCxnSpPr>
          <p:nvPr/>
        </p:nvCxnSpPr>
        <p:spPr>
          <a:xfrm>
            <a:off x="3604630" y="3479671"/>
            <a:ext cx="418" cy="118281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A97EB72-89C6-1E4B-90D8-630041003551}"/>
              </a:ext>
            </a:extLst>
          </p:cNvPr>
          <p:cNvCxnSpPr>
            <a:cxnSpLocks/>
          </p:cNvCxnSpPr>
          <p:nvPr/>
        </p:nvCxnSpPr>
        <p:spPr>
          <a:xfrm>
            <a:off x="3604630" y="4859376"/>
            <a:ext cx="0" cy="101319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106ACA8-EFAD-0F46-B3F8-56721ACA94BD}"/>
              </a:ext>
            </a:extLst>
          </p:cNvPr>
          <p:cNvSpPr txBox="1"/>
          <p:nvPr/>
        </p:nvSpPr>
        <p:spPr>
          <a:xfrm>
            <a:off x="2351306" y="2299268"/>
            <a:ext cx="117878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pTrc-</a:t>
            </a:r>
            <a:r>
              <a:rPr lang="en-US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clbS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122C4E-C1B0-624A-9E28-183DA3603CBA}"/>
              </a:ext>
            </a:extLst>
          </p:cNvPr>
          <p:cNvSpPr txBox="1"/>
          <p:nvPr/>
        </p:nvSpPr>
        <p:spPr>
          <a:xfrm>
            <a:off x="3629545" y="2083875"/>
            <a:ext cx="65755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pks–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8AF048-6FF6-D54B-9AD1-E32EF382BCFA}"/>
              </a:ext>
            </a:extLst>
          </p:cNvPr>
          <p:cNvSpPr txBox="1"/>
          <p:nvPr/>
        </p:nvSpPr>
        <p:spPr>
          <a:xfrm>
            <a:off x="3619035" y="2661944"/>
            <a:ext cx="67999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9C9B8C-AF5D-FC46-AAC2-6A6F1A84883B}"/>
              </a:ext>
            </a:extLst>
          </p:cNvPr>
          <p:cNvCxnSpPr>
            <a:cxnSpLocks/>
          </p:cNvCxnSpPr>
          <p:nvPr/>
        </p:nvCxnSpPr>
        <p:spPr>
          <a:xfrm>
            <a:off x="3604630" y="1975945"/>
            <a:ext cx="418" cy="118281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7BBE591-A653-3B42-80CA-77F2E8D5E4AA}"/>
              </a:ext>
            </a:extLst>
          </p:cNvPr>
          <p:cNvCxnSpPr/>
          <p:nvPr/>
        </p:nvCxnSpPr>
        <p:spPr>
          <a:xfrm>
            <a:off x="1944414" y="3273671"/>
            <a:ext cx="0" cy="25119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F97CDB5-FAF5-6145-92CF-E18FDFA857C5}"/>
              </a:ext>
            </a:extLst>
          </p:cNvPr>
          <p:cNvSpPr txBox="1"/>
          <p:nvPr/>
        </p:nvSpPr>
        <p:spPr>
          <a:xfrm>
            <a:off x="1041355" y="4373027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 3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7E5A997-6F4E-1B41-868B-C170F87989CE}"/>
              </a:ext>
            </a:extLst>
          </p:cNvPr>
          <p:cNvCxnSpPr>
            <a:cxnSpLocks/>
          </p:cNvCxnSpPr>
          <p:nvPr/>
        </p:nvCxnSpPr>
        <p:spPr>
          <a:xfrm>
            <a:off x="1944414" y="2043213"/>
            <a:ext cx="0" cy="111554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8A54EE2-C886-CA44-A807-F59041C7D028}"/>
              </a:ext>
            </a:extLst>
          </p:cNvPr>
          <p:cNvSpPr txBox="1"/>
          <p:nvPr/>
        </p:nvSpPr>
        <p:spPr>
          <a:xfrm>
            <a:off x="1041355" y="2382684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 2</a:t>
            </a:r>
          </a:p>
          <a:p>
            <a:r>
              <a:rPr lang="en-US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(Cont.)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9C2CEA-4F2B-2541-B4CE-9E6B50460E32}"/>
              </a:ext>
            </a:extLst>
          </p:cNvPr>
          <p:cNvSpPr txBox="1"/>
          <p:nvPr/>
        </p:nvSpPr>
        <p:spPr>
          <a:xfrm>
            <a:off x="4702918" y="1335022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47B848-5C95-D14F-B6D8-0C6A2C46E039}"/>
              </a:ext>
            </a:extLst>
          </p:cNvPr>
          <p:cNvSpPr txBox="1"/>
          <p:nvPr/>
        </p:nvSpPr>
        <p:spPr>
          <a:xfrm>
            <a:off x="7747795" y="133502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-5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485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B2F93ED-2C01-1443-B10D-6F02BB10F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1" y="365125"/>
            <a:ext cx="1183803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Plaque assay: </a:t>
            </a:r>
            <a:r>
              <a:rPr lang="en-US" sz="3600" i="1" dirty="0"/>
              <a:t>S. </a:t>
            </a:r>
            <a:r>
              <a:rPr lang="en-US" sz="3600" dirty="0"/>
              <a:t>Typhimurium + </a:t>
            </a:r>
            <a:r>
              <a:rPr lang="en-US" sz="3600" dirty="0" err="1"/>
              <a:t>pTrc-</a:t>
            </a:r>
            <a:r>
              <a:rPr lang="en-US" sz="3600" i="1" dirty="0" err="1"/>
              <a:t>clbS</a:t>
            </a:r>
            <a:r>
              <a:rPr lang="en-US" sz="3600" dirty="0"/>
              <a:t> –</a:t>
            </a:r>
            <a:r>
              <a:rPr lang="en-US" sz="3600" i="1" dirty="0"/>
              <a:t> </a:t>
            </a:r>
            <a:r>
              <a:rPr lang="en-US" sz="3600" dirty="0"/>
              <a:t>P22 (1)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A3F43C-ED57-1842-BDDC-AE2A5D390D3E}"/>
              </a:ext>
            </a:extLst>
          </p:cNvPr>
          <p:cNvCxnSpPr/>
          <p:nvPr/>
        </p:nvCxnSpPr>
        <p:spPr>
          <a:xfrm>
            <a:off x="1944414" y="1881352"/>
            <a:ext cx="0" cy="25119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2026E73-7DAE-F24C-9DC3-9864EDCE15AC}"/>
              </a:ext>
            </a:extLst>
          </p:cNvPr>
          <p:cNvSpPr txBox="1"/>
          <p:nvPr/>
        </p:nvSpPr>
        <p:spPr>
          <a:xfrm>
            <a:off x="1041355" y="2980708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 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74D0C7-3756-C349-87D6-AFEA6FA560AA}"/>
              </a:ext>
            </a:extLst>
          </p:cNvPr>
          <p:cNvCxnSpPr>
            <a:cxnSpLocks/>
          </p:cNvCxnSpPr>
          <p:nvPr/>
        </p:nvCxnSpPr>
        <p:spPr>
          <a:xfrm>
            <a:off x="1944414" y="4582510"/>
            <a:ext cx="0" cy="111554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A8E344E-0F7B-C641-8FE5-79EFC370E907}"/>
              </a:ext>
            </a:extLst>
          </p:cNvPr>
          <p:cNvSpPr txBox="1"/>
          <p:nvPr/>
        </p:nvSpPr>
        <p:spPr>
          <a:xfrm>
            <a:off x="1041355" y="4921981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 2</a:t>
            </a:r>
          </a:p>
        </p:txBody>
      </p:sp>
      <p:pic>
        <p:nvPicPr>
          <p:cNvPr id="20" name="Picture 19" descr="A picture containing white, shower, tub, bathtub&#10;&#10;Description automatically generated">
            <a:extLst>
              <a:ext uri="{FF2B5EF4-FFF2-40B4-BE49-F238E27FC236}">
                <a16:creationId xmlns:a16="http://schemas.microsoft.com/office/drawing/2014/main" id="{D0B459D0-D0A3-0C46-9605-B91BD7E32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428" y="1774771"/>
            <a:ext cx="4018528" cy="4078061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55B91D4-5015-9A40-ACDF-1747B4F50F0D}"/>
              </a:ext>
            </a:extLst>
          </p:cNvPr>
          <p:cNvCxnSpPr>
            <a:cxnSpLocks/>
          </p:cNvCxnSpPr>
          <p:nvPr/>
        </p:nvCxnSpPr>
        <p:spPr>
          <a:xfrm>
            <a:off x="2816564" y="1866730"/>
            <a:ext cx="0" cy="11786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0F724A7-6085-8049-9E65-7650CF761E0B}"/>
              </a:ext>
            </a:extLst>
          </p:cNvPr>
          <p:cNvSpPr txBox="1"/>
          <p:nvPr/>
        </p:nvSpPr>
        <p:spPr>
          <a:xfrm>
            <a:off x="2174216" y="2297000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pks–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45372F2-2F30-284E-84C9-1DDE179B9D88}"/>
              </a:ext>
            </a:extLst>
          </p:cNvPr>
          <p:cNvCxnSpPr>
            <a:cxnSpLocks/>
          </p:cNvCxnSpPr>
          <p:nvPr/>
        </p:nvCxnSpPr>
        <p:spPr>
          <a:xfrm>
            <a:off x="2816564" y="3248269"/>
            <a:ext cx="0" cy="11786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E7DDB4F-C83C-6C49-B3FB-E493C9C55FD3}"/>
              </a:ext>
            </a:extLst>
          </p:cNvPr>
          <p:cNvSpPr txBox="1"/>
          <p:nvPr/>
        </p:nvSpPr>
        <p:spPr>
          <a:xfrm>
            <a:off x="2174216" y="36686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pks+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7BB986B-2E9B-1F46-ADC6-FF02134A3DDC}"/>
              </a:ext>
            </a:extLst>
          </p:cNvPr>
          <p:cNvCxnSpPr>
            <a:cxnSpLocks/>
          </p:cNvCxnSpPr>
          <p:nvPr/>
        </p:nvCxnSpPr>
        <p:spPr>
          <a:xfrm>
            <a:off x="2816564" y="4590051"/>
            <a:ext cx="0" cy="11786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C47D4D2-50AE-0248-8460-9C1746920462}"/>
              </a:ext>
            </a:extLst>
          </p:cNvPr>
          <p:cNvSpPr txBox="1"/>
          <p:nvPr/>
        </p:nvSpPr>
        <p:spPr>
          <a:xfrm>
            <a:off x="2174216" y="5020321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pks–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579DD16-4D14-4745-A4E8-18733045C5AA}"/>
              </a:ext>
            </a:extLst>
          </p:cNvPr>
          <p:cNvSpPr txBox="1"/>
          <p:nvPr/>
        </p:nvSpPr>
        <p:spPr>
          <a:xfrm>
            <a:off x="2816564" y="2011029"/>
            <a:ext cx="132786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pTrc-Δ</a:t>
            </a:r>
            <a:r>
              <a:rPr lang="en-US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clbS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9285C51-D212-D645-94A3-F773B9160C8F}"/>
              </a:ext>
            </a:extLst>
          </p:cNvPr>
          <p:cNvSpPr txBox="1"/>
          <p:nvPr/>
        </p:nvSpPr>
        <p:spPr>
          <a:xfrm>
            <a:off x="2891104" y="2641089"/>
            <a:ext cx="117878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pTrc-</a:t>
            </a:r>
            <a:r>
              <a:rPr lang="en-US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clbS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29B8EA-0386-C145-96E8-A1DD61E4B90A}"/>
              </a:ext>
            </a:extLst>
          </p:cNvPr>
          <p:cNvSpPr txBox="1"/>
          <p:nvPr/>
        </p:nvSpPr>
        <p:spPr>
          <a:xfrm>
            <a:off x="2816564" y="3324822"/>
            <a:ext cx="132786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pTrc-Δ</a:t>
            </a:r>
            <a:r>
              <a:rPr lang="en-US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clbS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D1A82A-1309-ED44-842D-A674DC373560}"/>
              </a:ext>
            </a:extLst>
          </p:cNvPr>
          <p:cNvSpPr txBox="1"/>
          <p:nvPr/>
        </p:nvSpPr>
        <p:spPr>
          <a:xfrm>
            <a:off x="2891104" y="3954882"/>
            <a:ext cx="117878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pTrc-</a:t>
            </a:r>
            <a:r>
              <a:rPr lang="en-US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clbS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3034E9D-0B74-2C4D-AF74-A939B90D68EF}"/>
              </a:ext>
            </a:extLst>
          </p:cNvPr>
          <p:cNvSpPr txBox="1"/>
          <p:nvPr/>
        </p:nvSpPr>
        <p:spPr>
          <a:xfrm>
            <a:off x="2816564" y="4649125"/>
            <a:ext cx="132786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pTrc-Δ</a:t>
            </a:r>
            <a:r>
              <a:rPr lang="en-US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clbS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F463946-4A83-F14E-A42E-F9581CF928A5}"/>
              </a:ext>
            </a:extLst>
          </p:cNvPr>
          <p:cNvSpPr txBox="1"/>
          <p:nvPr/>
        </p:nvSpPr>
        <p:spPr>
          <a:xfrm>
            <a:off x="2891104" y="5279185"/>
            <a:ext cx="117878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pTrc-</a:t>
            </a:r>
            <a:r>
              <a:rPr lang="en-US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clbS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46216D8-3C7B-CD42-8AAD-A748030372C2}"/>
              </a:ext>
            </a:extLst>
          </p:cNvPr>
          <p:cNvSpPr txBox="1"/>
          <p:nvPr/>
        </p:nvSpPr>
        <p:spPr>
          <a:xfrm>
            <a:off x="4303525" y="1335022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DD5CE57-13FE-1C46-A76E-45C5A28AE723}"/>
              </a:ext>
            </a:extLst>
          </p:cNvPr>
          <p:cNvSpPr txBox="1"/>
          <p:nvPr/>
        </p:nvSpPr>
        <p:spPr>
          <a:xfrm>
            <a:off x="7485036" y="133502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-5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55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B2F93ED-2C01-1443-B10D-6F02BB10F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1" y="365125"/>
            <a:ext cx="1183803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Plaque assay: </a:t>
            </a:r>
            <a:r>
              <a:rPr lang="en-US" sz="3600" i="1" dirty="0"/>
              <a:t>S. </a:t>
            </a:r>
            <a:r>
              <a:rPr lang="en-US" sz="3600" dirty="0"/>
              <a:t>Typhimurium + </a:t>
            </a:r>
            <a:r>
              <a:rPr lang="en-US" sz="3600" dirty="0" err="1"/>
              <a:t>pTrc-</a:t>
            </a:r>
            <a:r>
              <a:rPr lang="en-US" sz="3600" i="1" dirty="0" err="1"/>
              <a:t>clbS</a:t>
            </a:r>
            <a:r>
              <a:rPr lang="en-US" sz="3600" dirty="0"/>
              <a:t> –</a:t>
            </a:r>
            <a:r>
              <a:rPr lang="en-US" sz="3600" i="1" dirty="0"/>
              <a:t> </a:t>
            </a:r>
            <a:r>
              <a:rPr lang="en-US" sz="3600" dirty="0"/>
              <a:t>P22 (2)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A3F43C-ED57-1842-BDDC-AE2A5D390D3E}"/>
              </a:ext>
            </a:extLst>
          </p:cNvPr>
          <p:cNvCxnSpPr/>
          <p:nvPr/>
        </p:nvCxnSpPr>
        <p:spPr>
          <a:xfrm>
            <a:off x="1944414" y="3268718"/>
            <a:ext cx="0" cy="25119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2026E73-7DAE-F24C-9DC3-9864EDCE15AC}"/>
              </a:ext>
            </a:extLst>
          </p:cNvPr>
          <p:cNvSpPr txBox="1"/>
          <p:nvPr/>
        </p:nvSpPr>
        <p:spPr>
          <a:xfrm>
            <a:off x="1041355" y="4368074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 3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74D0C7-3756-C349-87D6-AFEA6FA560AA}"/>
              </a:ext>
            </a:extLst>
          </p:cNvPr>
          <p:cNvCxnSpPr>
            <a:cxnSpLocks/>
          </p:cNvCxnSpPr>
          <p:nvPr/>
        </p:nvCxnSpPr>
        <p:spPr>
          <a:xfrm>
            <a:off x="1944414" y="1984582"/>
            <a:ext cx="0" cy="111554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A8E344E-0F7B-C641-8FE5-79EFC370E907}"/>
              </a:ext>
            </a:extLst>
          </p:cNvPr>
          <p:cNvSpPr txBox="1"/>
          <p:nvPr/>
        </p:nvSpPr>
        <p:spPr>
          <a:xfrm>
            <a:off x="1041355" y="2324053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 2</a:t>
            </a:r>
          </a:p>
          <a:p>
            <a:r>
              <a:rPr lang="en-US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(Cont.)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55B91D4-5015-9A40-ACDF-1747B4F50F0D}"/>
              </a:ext>
            </a:extLst>
          </p:cNvPr>
          <p:cNvCxnSpPr>
            <a:cxnSpLocks/>
          </p:cNvCxnSpPr>
          <p:nvPr/>
        </p:nvCxnSpPr>
        <p:spPr>
          <a:xfrm>
            <a:off x="2816564" y="3254096"/>
            <a:ext cx="0" cy="11786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0F724A7-6085-8049-9E65-7650CF761E0B}"/>
              </a:ext>
            </a:extLst>
          </p:cNvPr>
          <p:cNvSpPr txBox="1"/>
          <p:nvPr/>
        </p:nvSpPr>
        <p:spPr>
          <a:xfrm>
            <a:off x="2174216" y="3684366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pks–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45372F2-2F30-284E-84C9-1DDE179B9D88}"/>
              </a:ext>
            </a:extLst>
          </p:cNvPr>
          <p:cNvCxnSpPr>
            <a:cxnSpLocks/>
          </p:cNvCxnSpPr>
          <p:nvPr/>
        </p:nvCxnSpPr>
        <p:spPr>
          <a:xfrm>
            <a:off x="2816564" y="4635635"/>
            <a:ext cx="0" cy="11786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E7DDB4F-C83C-6C49-B3FB-E493C9C55FD3}"/>
              </a:ext>
            </a:extLst>
          </p:cNvPr>
          <p:cNvSpPr txBox="1"/>
          <p:nvPr/>
        </p:nvSpPr>
        <p:spPr>
          <a:xfrm>
            <a:off x="2174216" y="5055966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pks+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7BB986B-2E9B-1F46-ADC6-FF02134A3DDC}"/>
              </a:ext>
            </a:extLst>
          </p:cNvPr>
          <p:cNvCxnSpPr>
            <a:cxnSpLocks/>
          </p:cNvCxnSpPr>
          <p:nvPr/>
        </p:nvCxnSpPr>
        <p:spPr>
          <a:xfrm>
            <a:off x="2816564" y="1992123"/>
            <a:ext cx="0" cy="11786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C47D4D2-50AE-0248-8460-9C1746920462}"/>
              </a:ext>
            </a:extLst>
          </p:cNvPr>
          <p:cNvSpPr txBox="1"/>
          <p:nvPr/>
        </p:nvSpPr>
        <p:spPr>
          <a:xfrm>
            <a:off x="2174216" y="2422393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pks+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579DD16-4D14-4745-A4E8-18733045C5AA}"/>
              </a:ext>
            </a:extLst>
          </p:cNvPr>
          <p:cNvSpPr txBox="1"/>
          <p:nvPr/>
        </p:nvSpPr>
        <p:spPr>
          <a:xfrm>
            <a:off x="2816564" y="3398395"/>
            <a:ext cx="132786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pTrc-Δ</a:t>
            </a:r>
            <a:r>
              <a:rPr lang="en-US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clbS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9285C51-D212-D645-94A3-F773B9160C8F}"/>
              </a:ext>
            </a:extLst>
          </p:cNvPr>
          <p:cNvSpPr txBox="1"/>
          <p:nvPr/>
        </p:nvSpPr>
        <p:spPr>
          <a:xfrm>
            <a:off x="2891104" y="4028455"/>
            <a:ext cx="117878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pTrc-</a:t>
            </a:r>
            <a:r>
              <a:rPr lang="en-US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clbS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29B8EA-0386-C145-96E8-A1DD61E4B90A}"/>
              </a:ext>
            </a:extLst>
          </p:cNvPr>
          <p:cNvSpPr txBox="1"/>
          <p:nvPr/>
        </p:nvSpPr>
        <p:spPr>
          <a:xfrm>
            <a:off x="2816564" y="4712188"/>
            <a:ext cx="132786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pTrc-Δ</a:t>
            </a:r>
            <a:r>
              <a:rPr lang="en-US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clbS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D1A82A-1309-ED44-842D-A674DC373560}"/>
              </a:ext>
            </a:extLst>
          </p:cNvPr>
          <p:cNvSpPr txBox="1"/>
          <p:nvPr/>
        </p:nvSpPr>
        <p:spPr>
          <a:xfrm>
            <a:off x="2891104" y="5342248"/>
            <a:ext cx="117878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pTrc-</a:t>
            </a:r>
            <a:r>
              <a:rPr lang="en-US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clbS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3034E9D-0B74-2C4D-AF74-A939B90D68EF}"/>
              </a:ext>
            </a:extLst>
          </p:cNvPr>
          <p:cNvSpPr txBox="1"/>
          <p:nvPr/>
        </p:nvSpPr>
        <p:spPr>
          <a:xfrm>
            <a:off x="2816564" y="2051197"/>
            <a:ext cx="132786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pTrc-Δ</a:t>
            </a:r>
            <a:r>
              <a:rPr lang="en-US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clbS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F463946-4A83-F14E-A42E-F9581CF928A5}"/>
              </a:ext>
            </a:extLst>
          </p:cNvPr>
          <p:cNvSpPr txBox="1"/>
          <p:nvPr/>
        </p:nvSpPr>
        <p:spPr>
          <a:xfrm>
            <a:off x="2891104" y="2681257"/>
            <a:ext cx="117878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pTrc-</a:t>
            </a:r>
            <a:r>
              <a:rPr lang="en-US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clbS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1" name="Picture 20" descr="A picture containing bathtub, bath&#10;&#10;Description automatically generated">
            <a:extLst>
              <a:ext uri="{FF2B5EF4-FFF2-40B4-BE49-F238E27FC236}">
                <a16:creationId xmlns:a16="http://schemas.microsoft.com/office/drawing/2014/main" id="{AC186D67-A8D9-1642-892E-2E7F0BD76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322" y="1717164"/>
            <a:ext cx="4055860" cy="41011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9954674-9908-CD4A-A13E-8B7DAF9FD984}"/>
              </a:ext>
            </a:extLst>
          </p:cNvPr>
          <p:cNvSpPr txBox="1"/>
          <p:nvPr/>
        </p:nvSpPr>
        <p:spPr>
          <a:xfrm>
            <a:off x="4303525" y="1335022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67170C-EEC4-674D-882A-16C110F42825}"/>
              </a:ext>
            </a:extLst>
          </p:cNvPr>
          <p:cNvSpPr txBox="1"/>
          <p:nvPr/>
        </p:nvSpPr>
        <p:spPr>
          <a:xfrm>
            <a:off x="7485036" y="133502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-5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245030"/>
      </p:ext>
    </p:extLst>
  </p:cSld>
  <p:clrMapOvr>
    <a:masterClrMapping/>
  </p:clrMapOvr>
</p:sld>
</file>

<file path=ppt/theme/theme1.xml><?xml version="1.0" encoding="utf-8"?>
<a:theme xmlns:a="http://schemas.openxmlformats.org/drawingml/2006/main" name="Basic Joe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c Joel" id="{E466F066-6B66-ED47-8940-E6030E82A9AA}" vid="{87896A43-6988-C64C-A4A7-26795930EC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Basic Joel</Template>
  <TotalTime>5</TotalTime>
  <Words>136</Words>
  <Application>Microsoft Macintosh PowerPoint</Application>
  <PresentationFormat>Widescreen</PresentationFormat>
  <Paragraphs>58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Helvetica Neue</vt:lpstr>
      <vt:lpstr>Basic Joel</vt:lpstr>
      <vt:lpstr>Plaque assay: E. coli + pTrc-clbS – λ (1)</vt:lpstr>
      <vt:lpstr>Plaque assay: E. coli + pTrc-clbS – λ (2)</vt:lpstr>
      <vt:lpstr>Plaque assay: S. Typhimurium + pTrc-clbS – P22 (1)</vt:lpstr>
      <vt:lpstr>Plaque assay: S. Typhimurium + pTrc-clbS – P22 (2)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Wong, Joel</dc:creator>
  <cp:lastModifiedBy>Wong, Joel</cp:lastModifiedBy>
  <cp:revision>5</cp:revision>
  <dcterms:created xsi:type="dcterms:W3CDTF">2021-02-27T17:22:26Z</dcterms:created>
  <dcterms:modified xsi:type="dcterms:W3CDTF">2022-01-08T13:31:29Z</dcterms:modified>
</cp:coreProperties>
</file>