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embedTrueTypeFonts="1" conformance="strict">
  <p:sldMasterIdLst>
    <p:sldMasterId id="2147483648" r:id="rId1"/>
  </p:sldMasterIdLst>
  <p:notesMasterIdLst>
    <p:notesMasterId r:id="rId15"/>
  </p:notesMasterIdLst>
  <p:sldIdLst>
    <p:sldId id="493" r:id="rId2"/>
    <p:sldId id="491" r:id="rId3"/>
    <p:sldId id="413" r:id="rId4"/>
    <p:sldId id="492" r:id="rId5"/>
    <p:sldId id="490" r:id="rId6"/>
    <p:sldId id="257" r:id="rId7"/>
    <p:sldId id="258" r:id="rId8"/>
    <p:sldId id="416" r:id="rId9"/>
    <p:sldId id="495" r:id="rId10"/>
    <p:sldId id="415" r:id="rId11"/>
    <p:sldId id="494" r:id="rId12"/>
    <p:sldId id="496" r:id="rId13"/>
    <p:sldId id="489"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Metropolis" panose="020B0604020202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p:restoredLeft sz="16.987%" autoAdjust="0"/>
    <p:restoredTop sz="65.784%" autoAdjust="0"/>
  </p:normalViewPr>
  <p:slideViewPr>
    <p:cSldViewPr snapToGrid="0">
      <p:cViewPr varScale="1">
        <p:scale>
          <a:sx n="43" d="100"/>
          <a:sy n="43" d="100"/>
        </p:scale>
        <p:origin x="1482" y="48"/>
      </p:cViewPr>
      <p:guideLst/>
    </p:cSldViewPr>
  </p:slideViewPr>
  <p:notesTextViewPr>
    <p:cViewPr>
      <p:scale>
        <a:sx n="1" d="1"/>
        <a:sy n="1" d="1"/>
      </p:scale>
      <p:origin x="0" y="0"/>
    </p:cViewPr>
  </p:notesTextViewPr>
  <p:sorterViewPr>
    <p:cViewPr>
      <p:scale>
        <a:sx n="100" d="100"/>
        <a:sy n="100" d="100"/>
      </p:scale>
      <p:origin x="0" y="-2730"/>
    </p:cViewPr>
  </p:sorter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13" Type="http://purl.oclc.org/ooxml/officeDocument/relationships/slide" Target="slides/slide12.xml"/><Relationship Id="rId18" Type="http://purl.oclc.org/ooxml/officeDocument/relationships/font" Target="fonts/font3.fntdata"/><Relationship Id="rId26" Type="http://purl.oclc.org/ooxml/officeDocument/relationships/theme" Target="theme/theme1.xml"/><Relationship Id="rId3" Type="http://purl.oclc.org/ooxml/officeDocument/relationships/slide" Target="slides/slide2.xml"/><Relationship Id="rId21" Type="http://purl.oclc.org/ooxml/officeDocument/relationships/font" Target="fonts/font6.fntdata"/><Relationship Id="rId7" Type="http://purl.oclc.org/ooxml/officeDocument/relationships/slide" Target="slides/slide6.xml"/><Relationship Id="rId12" Type="http://purl.oclc.org/ooxml/officeDocument/relationships/slide" Target="slides/slide11.xml"/><Relationship Id="rId17" Type="http://purl.oclc.org/ooxml/officeDocument/relationships/font" Target="fonts/font2.fntdata"/><Relationship Id="rId25" Type="http://purl.oclc.org/ooxml/officeDocument/relationships/viewProps" Target="viewProps.xml"/><Relationship Id="rId2" Type="http://purl.oclc.org/ooxml/officeDocument/relationships/slide" Target="slides/slide1.xml"/><Relationship Id="rId16" Type="http://purl.oclc.org/ooxml/officeDocument/relationships/font" Target="fonts/font1.fntdata"/><Relationship Id="rId20" Type="http://purl.oclc.org/ooxml/officeDocument/relationships/font" Target="fonts/font5.fntdata"/><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slide" Target="slides/slide10.xml"/><Relationship Id="rId24" Type="http://purl.oclc.org/ooxml/officeDocument/relationships/presProps" Target="presProps.xml"/><Relationship Id="rId5" Type="http://purl.oclc.org/ooxml/officeDocument/relationships/slide" Target="slides/slide4.xml"/><Relationship Id="rId15" Type="http://purl.oclc.org/ooxml/officeDocument/relationships/notesMaster" Target="notesMasters/notesMaster1.xml"/><Relationship Id="rId23" Type="http://purl.oclc.org/ooxml/officeDocument/relationships/font" Target="fonts/font8.fntdata"/><Relationship Id="rId10" Type="http://purl.oclc.org/ooxml/officeDocument/relationships/slide" Target="slides/slide9.xml"/><Relationship Id="rId19" Type="http://purl.oclc.org/ooxml/officeDocument/relationships/font" Target="fonts/font4.fntdata"/><Relationship Id="rId4" Type="http://purl.oclc.org/ooxml/officeDocument/relationships/slide" Target="slides/slide3.xml"/><Relationship Id="rId9" Type="http://purl.oclc.org/ooxml/officeDocument/relationships/slide" Target="slides/slide8.xml"/><Relationship Id="rId14" Type="http://purl.oclc.org/ooxml/officeDocument/relationships/slide" Target="slides/slide13.xml"/><Relationship Id="rId22" Type="http://purl.oclc.org/ooxml/officeDocument/relationships/font" Target="fonts/font7.fntdata"/><Relationship Id="rId27" Type="http://purl.oclc.org/ooxml/officeDocument/relationships/tableStyles" Target="tableStyles.xml"/></Relationships>
</file>

<file path=ppt/notesMasters/_rels/notesMaster1.xml.rels><?xml version="1.0" encoding="UTF-8" standalone="yes"?>
<Relationships xmlns="http://schemas.openxmlformats.org/package/2006/relationships"><Relationship Id="rId1" Type="http://purl.oclc.org/ooxml/officeDocument/relationships/theme" Target="../theme/theme2.xml"/></Relationships>
</file>

<file path=ppt/notesMasters/notesMaster1.xml><?xml version="1.0" encoding="utf-8"?>
<p:notes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A8B69-D229-4A89-9B6D-5B855F8F6E3F}"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7B8C9-2CFE-483D-9564-C5ABA4F51C0D}" type="slidenum">
              <a:rPr lang="en-GB" smtClean="0"/>
              <a:t>‹#›</a:t>
            </a:fld>
            <a:endParaRPr lang="en-GB"/>
          </a:p>
        </p:txBody>
      </p:sp>
    </p:spTree>
    <p:extLst>
      <p:ext uri="{BB962C8B-B14F-4D97-AF65-F5344CB8AC3E}">
        <p14:creationId xmlns:p14="http://schemas.microsoft.com/office/powerpoint/2010/main" val="11423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purl.oclc.org/ooxml/officeDocument/relationships/slide" Target="../slides/slide1.xml"/><Relationship Id="rId1" Type="http://purl.oclc.org/ooxml/officeDocument/relationships/notesMaster" Target="../notesMasters/notesMaster1.xml"/></Relationships>
</file>

<file path=ppt/notesSlides/_rels/notesSlide10.xml.rels><?xml version="1.0" encoding="UTF-8" standalone="yes"?>
<Relationships xmlns="http://schemas.openxmlformats.org/package/2006/relationships"><Relationship Id="rId2" Type="http://purl.oclc.org/ooxml/officeDocument/relationships/slide" Target="../slides/slide10.xml"/><Relationship Id="rId1" Type="http://purl.oclc.org/ooxml/officeDocument/relationships/notesMaster" Target="../notesMasters/notesMaster1.xml"/></Relationships>
</file>

<file path=ppt/notesSlides/_rels/notesSlide11.xml.rels><?xml version="1.0" encoding="UTF-8" standalone="yes"?>
<Relationships xmlns="http://schemas.openxmlformats.org/package/2006/relationships"><Relationship Id="rId2" Type="http://purl.oclc.org/ooxml/officeDocument/relationships/slide" Target="../slides/slide11.xml"/><Relationship Id="rId1" Type="http://purl.oclc.org/ooxml/officeDocument/relationships/notesMaster" Target="../notesMasters/notesMaster1.xml"/></Relationships>
</file>

<file path=ppt/notesSlides/_rels/notesSlide12.xml.rels><?xml version="1.0" encoding="UTF-8" standalone="yes"?>
<Relationships xmlns="http://schemas.openxmlformats.org/package/2006/relationships"><Relationship Id="rId2" Type="http://purl.oclc.org/ooxml/officeDocument/relationships/slide" Target="../slides/slide12.xml"/><Relationship Id="rId1" Type="http://purl.oclc.org/ooxml/officeDocument/relationships/notesMaster" Target="../notesMasters/notesMaster1.xml"/></Relationships>
</file>

<file path=ppt/notesSlides/_rels/notesSlide2.xml.rels><?xml version="1.0" encoding="UTF-8" standalone="yes"?>
<Relationships xmlns="http://schemas.openxmlformats.org/package/2006/relationships"><Relationship Id="rId2" Type="http://purl.oclc.org/ooxml/officeDocument/relationships/slide" Target="../slides/slide2.xml"/><Relationship Id="rId1" Type="http://purl.oclc.org/ooxml/officeDocument/relationships/notesMaster" Target="../notesMasters/notesMaster1.xml"/></Relationships>
</file>

<file path=ppt/notesSlides/_rels/notesSlide3.xml.rels><?xml version="1.0" encoding="UTF-8" standalone="yes"?>
<Relationships xmlns="http://schemas.openxmlformats.org/package/2006/relationships"><Relationship Id="rId2" Type="http://purl.oclc.org/ooxml/officeDocument/relationships/slide" Target="../slides/slide3.xml"/><Relationship Id="rId1" Type="http://purl.oclc.org/ooxml/officeDocument/relationships/notesMaster" Target="../notesMasters/notesMaster1.xml"/></Relationships>
</file>

<file path=ppt/notesSlides/_rels/notesSlide4.xml.rels><?xml version="1.0" encoding="UTF-8" standalone="yes"?>
<Relationships xmlns="http://schemas.openxmlformats.org/package/2006/relationships"><Relationship Id="rId2" Type="http://purl.oclc.org/ooxml/officeDocument/relationships/slide" Target="../slides/slide4.xml"/><Relationship Id="rId1" Type="http://purl.oclc.org/ooxml/officeDocument/relationships/notesMaster" Target="../notesMasters/notesMaster1.xml"/></Relationships>
</file>

<file path=ppt/notesSlides/_rels/notesSlide5.xml.rels><?xml version="1.0" encoding="UTF-8" standalone="yes"?>
<Relationships xmlns="http://schemas.openxmlformats.org/package/2006/relationships"><Relationship Id="rId2" Type="http://purl.oclc.org/ooxml/officeDocument/relationships/slide" Target="../slides/slide5.xml"/><Relationship Id="rId1" Type="http://purl.oclc.org/ooxml/officeDocument/relationships/notesMaster" Target="../notesMasters/notesMaster1.xml"/></Relationships>
</file>

<file path=ppt/notesSlides/_rels/notesSlide6.xml.rels><?xml version="1.0" encoding="UTF-8" standalone="yes"?>
<Relationships xmlns="http://schemas.openxmlformats.org/package/2006/relationships"><Relationship Id="rId2" Type="http://purl.oclc.org/ooxml/officeDocument/relationships/slide" Target="../slides/slide6.xml"/><Relationship Id="rId1" Type="http://purl.oclc.org/ooxml/officeDocument/relationships/notesMaster" Target="../notesMasters/notesMaster1.xml"/></Relationships>
</file>

<file path=ppt/notesSlides/_rels/notesSlide7.xml.rels><?xml version="1.0" encoding="UTF-8" standalone="yes"?>
<Relationships xmlns="http://schemas.openxmlformats.org/package/2006/relationships"><Relationship Id="rId2" Type="http://purl.oclc.org/ooxml/officeDocument/relationships/slide" Target="../slides/slide7.xml"/><Relationship Id="rId1" Type="http://purl.oclc.org/ooxml/officeDocument/relationships/notesMaster" Target="../notesMasters/notesMaster1.xml"/></Relationships>
</file>

<file path=ppt/notesSlides/_rels/notesSlide8.xml.rels><?xml version="1.0" encoding="UTF-8" standalone="yes"?>
<Relationships xmlns="http://schemas.openxmlformats.org/package/2006/relationships"><Relationship Id="rId2" Type="http://purl.oclc.org/ooxml/officeDocument/relationships/slide" Target="../slides/slide8.xml"/><Relationship Id="rId1" Type="http://purl.oclc.org/ooxml/officeDocument/relationships/notesMaster" Target="../notesMasters/notesMaster1.xml"/></Relationships>
</file>

<file path=ppt/notesSlides/_rels/notesSlide9.xml.rels><?xml version="1.0" encoding="UTF-8" standalone="yes"?>
<Relationships xmlns="http://schemas.openxmlformats.org/package/2006/relationships"><Relationship Id="rId2" Type="http://purl.oclc.org/ooxml/officeDocument/relationships/slide" Target="../slides/slide9.xml"/><Relationship Id="rId1" Type="http://purl.oclc.org/ooxml/officeDocument/relationships/notesMaster" Target="../notesMasters/notesMaster1.xml"/></Relationships>
</file>

<file path=ppt/notesSlides/notesSlide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In the presence of such diverse expertise in, I’m acutely aware that my knowledge is practically non-existent! Despite my ignorance, I’ve been working for the past year – and with support from – the Octopus project, and soon the UK Reproducibility Network (UKRN). It is truly a privilege. </a:t>
            </a:r>
          </a:p>
          <a:p>
            <a:r>
              <a:rPr lang="en-US" dirty="0"/>
              <a:t>Today I’d like to share some of my </a:t>
            </a:r>
            <a:r>
              <a:rPr lang="en-US" i="1" dirty="0"/>
              <a:t>personal</a:t>
            </a:r>
            <a:r>
              <a:rPr lang="en-US" dirty="0"/>
              <a:t> reflections on research assessment. This is partially based on the experiences of myself and those I worked with…</a:t>
            </a:r>
            <a:endParaRPr lang="en-GB" dirty="0"/>
          </a:p>
        </p:txBody>
      </p:sp>
      <p:sp>
        <p:nvSpPr>
          <p:cNvPr id="4" name="Slide Number Placeholder 3"/>
          <p:cNvSpPr>
            <a:spLocks noGrp="1"/>
          </p:cNvSpPr>
          <p:nvPr>
            <p:ph type="sldNum" sz="quarter" idx="5"/>
          </p:nvPr>
        </p:nvSpPr>
        <p:spPr/>
        <p:txBody>
          <a:bodyPr/>
          <a:lstStyle/>
          <a:p>
            <a:fld id="{42DE052D-2111-4FEC-93E6-A769448A764D}" type="slidenum">
              <a:rPr lang="en-GB" smtClean="0"/>
              <a:t>1</a:t>
            </a:fld>
            <a:endParaRPr lang="en-GB"/>
          </a:p>
        </p:txBody>
      </p:sp>
    </p:spTree>
    <p:extLst>
      <p:ext uri="{BB962C8B-B14F-4D97-AF65-F5344CB8AC3E}">
        <p14:creationId xmlns:p14="http://schemas.microsoft.com/office/powerpoint/2010/main" val="2024985470"/>
      </p:ext>
    </p:extLst>
  </p:cSld>
  <p:clrMapOvr>
    <a:masterClrMapping/>
  </p:clrMapOvr>
</p:notes>
</file>

<file path=ppt/notesSlides/notesSlide10.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on one side, while we are making commendable progress on assessing assessments, there is little to no funding to support this effort in a sustainable way.</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10</a:t>
            </a:fld>
            <a:endParaRPr lang="en-GB"/>
          </a:p>
        </p:txBody>
      </p:sp>
    </p:spTree>
    <p:extLst>
      <p:ext uri="{BB962C8B-B14F-4D97-AF65-F5344CB8AC3E}">
        <p14:creationId xmlns:p14="http://schemas.microsoft.com/office/powerpoint/2010/main" val="807765486"/>
      </p:ext>
    </p:extLst>
  </p:cSld>
  <p:clrMapOvr>
    <a:masterClrMapping/>
  </p:clrMapOvr>
</p:notes>
</file>

<file path=ppt/notesSlides/notesSlide11.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side are those who will continue to game the system regardless of how we reform research assessment, also known as Goodhart's law.</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11</a:t>
            </a:fld>
            <a:endParaRPr lang="en-GB"/>
          </a:p>
        </p:txBody>
      </p:sp>
    </p:spTree>
    <p:extLst>
      <p:ext uri="{BB962C8B-B14F-4D97-AF65-F5344CB8AC3E}">
        <p14:creationId xmlns:p14="http://schemas.microsoft.com/office/powerpoint/2010/main" val="398895571"/>
      </p:ext>
    </p:extLst>
  </p:cSld>
  <p:clrMapOvr>
    <a:masterClrMapping/>
  </p:clrMapOvr>
</p:notes>
</file>

<file path=ppt/notesSlides/notesSlide1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there’s what I call the despair gap, where front line workers in research are caught between these forces. On one hand, noble attempts to assess and reform assessment seem so far away, so distant…. that they do nothing to address the systematic corruption that we – the grunts and peasants – have to deal with on a daily basis. On the other hand, so many supervisors continue to tell us to “just play the game”, and to continue gaming the system.</a:t>
            </a:r>
          </a:p>
          <a:p>
            <a:endParaRPr lang="en-US" dirty="0"/>
          </a:p>
          <a:p>
            <a:r>
              <a:rPr lang="en-US" dirty="0"/>
              <a:t>How can we break free of this vicious cycle so that for someone with half a brain cell, the choice wouldn’t be to “get the hell out of dodge”, but to stay and do the good research that we all want to do?</a:t>
            </a:r>
          </a:p>
          <a:p>
            <a:endParaRPr lang="en-US" dirty="0"/>
          </a:p>
          <a:p>
            <a:r>
              <a:rPr lang="en-US" dirty="0"/>
              <a:t>I know I’m using words like “sadness”, “despair”, and “corruption” here. But rather than being a downer, perhaps this is an opportunity… an invitation… for us to be brutally honest about the nature and magnitude of the huge problems we face. This honesty would be key to repairing the broken trust among different stakeholders in research assessment.</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12</a:t>
            </a:fld>
            <a:endParaRPr lang="en-GB"/>
          </a:p>
        </p:txBody>
      </p:sp>
    </p:spTree>
    <p:extLst>
      <p:ext uri="{BB962C8B-B14F-4D97-AF65-F5344CB8AC3E}">
        <p14:creationId xmlns:p14="http://schemas.microsoft.com/office/powerpoint/2010/main" val="1393856038"/>
      </p:ext>
    </p:extLst>
  </p:cSld>
  <p:clrMapOvr>
    <a:masterClrMapping/>
  </p:clrMapOvr>
</p:notes>
</file>

<file path=ppt/notesSlides/notesSlide2.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also from my work over the past year at the University of Bristol, where I ran an evaluation of research culture, and interviewed dozens of researchers across different disciplines (and across the world). A sad thing is that while everyone was passionate about their research, there’s also lots of despair!</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2</a:t>
            </a:fld>
            <a:endParaRPr lang="en-GB"/>
          </a:p>
        </p:txBody>
      </p:sp>
    </p:spTree>
    <p:extLst>
      <p:ext uri="{BB962C8B-B14F-4D97-AF65-F5344CB8AC3E}">
        <p14:creationId xmlns:p14="http://schemas.microsoft.com/office/powerpoint/2010/main" val="3323416677"/>
      </p:ext>
    </p:extLst>
  </p:cSld>
  <p:clrMapOvr>
    <a:masterClrMapping/>
  </p:clrMapOvr>
</p:notes>
</file>

<file path=ppt/notesSlides/notesSlide3.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them said: “</a:t>
            </a:r>
            <a:r>
              <a:rPr lang="en-GB" dirty="0"/>
              <a:t>...anyone with half a brain cell now realises that the academic system is just not a level playing field and they just get the hell out of the dodge as quickly as possible.” A common thread among the people I spoke to is that so much of the work they do is not recognised or valued, because the system of academic research assessment is so deeply CORRUPT.</a:t>
            </a:r>
          </a:p>
        </p:txBody>
      </p:sp>
      <p:sp>
        <p:nvSpPr>
          <p:cNvPr id="4" name="Slide Number Placeholder 3"/>
          <p:cNvSpPr>
            <a:spLocks noGrp="1"/>
          </p:cNvSpPr>
          <p:nvPr>
            <p:ph type="sldNum" sz="quarter" idx="5"/>
          </p:nvPr>
        </p:nvSpPr>
        <p:spPr/>
        <p:txBody>
          <a:bodyPr/>
          <a:lstStyle/>
          <a:p>
            <a:fld id="{C7D7B8C9-2CFE-483D-9564-C5ABA4F51C0D}" type="slidenum">
              <a:rPr lang="en-GB" smtClean="0"/>
              <a:t>3</a:t>
            </a:fld>
            <a:endParaRPr lang="en-GB"/>
          </a:p>
        </p:txBody>
      </p:sp>
    </p:spTree>
    <p:extLst>
      <p:ext uri="{BB962C8B-B14F-4D97-AF65-F5344CB8AC3E}">
        <p14:creationId xmlns:p14="http://schemas.microsoft.com/office/powerpoint/2010/main" val="1137324823"/>
      </p:ext>
    </p:extLst>
  </p:cSld>
  <p:clrMapOvr>
    <a:masterClrMapping/>
  </p:clrMapOvr>
</p:notes>
</file>

<file path=ppt/notesSlides/notesSlide4.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some researchers feel like they’re being treated as plumbers, where the word is used in a (unjustly) derogatory way to mean that their contributions are trivialized.</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4</a:t>
            </a:fld>
            <a:endParaRPr lang="en-GB"/>
          </a:p>
        </p:txBody>
      </p:sp>
    </p:spTree>
    <p:extLst>
      <p:ext uri="{BB962C8B-B14F-4D97-AF65-F5344CB8AC3E}">
        <p14:creationId xmlns:p14="http://schemas.microsoft.com/office/powerpoint/2010/main" val="1795397012"/>
      </p:ext>
    </p:extLst>
  </p:cSld>
  <p:clrMapOvr>
    <a:masterClrMapping/>
  </p:clrMapOvr>
</p:notes>
</file>

<file path=ppt/notesSlides/notesSlide5.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is of course a big part of why we come together as the Hidden REF, thinking about how to improve research assessment. But a very important meta point that’s made by those I interviewed is that, in addition to proposing </a:t>
            </a:r>
            <a:r>
              <a:rPr lang="en-US" i="1" dirty="0"/>
              <a:t>improvements</a:t>
            </a:r>
            <a:r>
              <a:rPr lang="en-US" dirty="0"/>
              <a:t> to assessment…</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5</a:t>
            </a:fld>
            <a:endParaRPr lang="en-GB"/>
          </a:p>
        </p:txBody>
      </p:sp>
    </p:spTree>
    <p:extLst>
      <p:ext uri="{BB962C8B-B14F-4D97-AF65-F5344CB8AC3E}">
        <p14:creationId xmlns:p14="http://schemas.microsoft.com/office/powerpoint/2010/main" val="1079291006"/>
      </p:ext>
    </p:extLst>
  </p:cSld>
  <p:clrMapOvr>
    <a:masterClrMapping/>
  </p:clrMapOvr>
</p:notes>
</file>

<file path=ppt/notesSlides/notesSlide6.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a:t>
            </a:r>
            <a:r>
              <a:rPr lang="en-US" i="1" dirty="0"/>
              <a:t>assess those assessments</a:t>
            </a:r>
            <a:r>
              <a:rPr lang="en-US" dirty="0"/>
              <a:t> using the same </a:t>
            </a:r>
            <a:r>
              <a:rPr lang="en-US" dirty="0" err="1"/>
              <a:t>rigour</a:t>
            </a:r>
            <a:r>
              <a:rPr lang="en-US" dirty="0"/>
              <a:t> that we would expect from any other research project. These assessments should also be continuous to monitor whether changes to assessments are effective.</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6</a:t>
            </a:fld>
            <a:endParaRPr lang="en-GB"/>
          </a:p>
        </p:txBody>
      </p:sp>
    </p:spTree>
    <p:extLst>
      <p:ext uri="{BB962C8B-B14F-4D97-AF65-F5344CB8AC3E}">
        <p14:creationId xmlns:p14="http://schemas.microsoft.com/office/powerpoint/2010/main" val="523946565"/>
      </p:ext>
    </p:extLst>
  </p:cSld>
  <p:clrMapOvr>
    <a:masterClrMapping/>
  </p:clrMapOvr>
</p:notes>
</file>

<file path=ppt/notesSlides/notesSlide7.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of course also progress on this front, such as the UKRI </a:t>
            </a:r>
            <a:r>
              <a:rPr lang="en-GB" dirty="0"/>
              <a:t>metric tide </a:t>
            </a:r>
            <a:r>
              <a:rPr lang="en-US" dirty="0"/>
              <a:t>reports, studies on the efficacy of different ways to do peer review, research on the effectiveness of the grant application process, or problems with university rankings, among many others.</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7</a:t>
            </a:fld>
            <a:endParaRPr lang="en-GB"/>
          </a:p>
        </p:txBody>
      </p:sp>
    </p:spTree>
    <p:extLst>
      <p:ext uri="{BB962C8B-B14F-4D97-AF65-F5344CB8AC3E}">
        <p14:creationId xmlns:p14="http://schemas.microsoft.com/office/powerpoint/2010/main" val="62312605"/>
      </p:ext>
    </p:extLst>
  </p:cSld>
  <p:clrMapOvr>
    <a:masterClrMapping/>
  </p:clrMapOvr>
</p:notes>
</file>

<file path=ppt/notesSlides/notesSlide8.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great, but I see several challenges ahead of us…</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8</a:t>
            </a:fld>
            <a:endParaRPr lang="en-GB"/>
          </a:p>
        </p:txBody>
      </p:sp>
    </p:spTree>
    <p:extLst>
      <p:ext uri="{BB962C8B-B14F-4D97-AF65-F5344CB8AC3E}">
        <p14:creationId xmlns:p14="http://schemas.microsoft.com/office/powerpoint/2010/main" val="1747461730"/>
      </p:ext>
    </p:extLst>
  </p:cSld>
  <p:clrMapOvr>
    <a:masterClrMapping/>
  </p:clrMapOvr>
</p:notes>
</file>

<file path=ppt/notesSlides/notesSlide9.xml><?xml version="1.0" encoding="utf-8"?>
<p:notes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 think of as the “research assessment triangle of sadness”.</a:t>
            </a:r>
            <a:endParaRPr lang="en-GB" dirty="0"/>
          </a:p>
        </p:txBody>
      </p:sp>
      <p:sp>
        <p:nvSpPr>
          <p:cNvPr id="4" name="Slide Number Placeholder 3"/>
          <p:cNvSpPr>
            <a:spLocks noGrp="1"/>
          </p:cNvSpPr>
          <p:nvPr>
            <p:ph type="sldNum" sz="quarter" idx="5"/>
          </p:nvPr>
        </p:nvSpPr>
        <p:spPr/>
        <p:txBody>
          <a:bodyPr/>
          <a:lstStyle/>
          <a:p>
            <a:fld id="{C7D7B8C9-2CFE-483D-9564-C5ABA4F51C0D}" type="slidenum">
              <a:rPr lang="en-GB" smtClean="0"/>
              <a:t>9</a:t>
            </a:fld>
            <a:endParaRPr lang="en-GB"/>
          </a:p>
        </p:txBody>
      </p:sp>
    </p:spTree>
    <p:extLst>
      <p:ext uri="{BB962C8B-B14F-4D97-AF65-F5344CB8AC3E}">
        <p14:creationId xmlns:p14="http://schemas.microsoft.com/office/powerpoint/2010/main" val="2123816050"/>
      </p:ext>
    </p:extLst>
  </p:cSld>
  <p:clrMapOvr>
    <a:masterClrMapping/>
  </p:clrMapOvr>
</p:note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665278"/>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8875-688F-483C-96B1-D7FBFEC6DDAE}"/>
              </a:ext>
            </a:extLst>
          </p:cNvPr>
          <p:cNvSpPr>
            <a:spLocks noGrp="1"/>
          </p:cNvSpPr>
          <p:nvPr>
            <p:ph type="ctrTitle"/>
          </p:nvPr>
        </p:nvSpPr>
        <p:spPr>
          <a:xfrm>
            <a:off x="1524000" y="1122363"/>
            <a:ext cx="9144000" cy="2387600"/>
          </a:xfrm>
        </p:spPr>
        <p:txBody>
          <a:bodyPr anchor="b">
            <a:normAutofit/>
          </a:bodyPr>
          <a:lstStyle>
            <a:lvl1pPr algn="ctr">
              <a:defRPr sz="8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7C2D7CB-E345-4F37-BB69-AED1D1E31F06}"/>
              </a:ext>
            </a:extLst>
          </p:cNvPr>
          <p:cNvSpPr>
            <a:spLocks noGrp="1"/>
          </p:cNvSpPr>
          <p:nvPr>
            <p:ph type="subTitle" idx="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178394343"/>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C4ED-77EA-4B75-B8DE-247401C1E856}"/>
              </a:ext>
            </a:extLst>
          </p:cNvPr>
          <p:cNvSpPr>
            <a:spLocks noGrp="1"/>
          </p:cNvSpPr>
          <p:nvPr>
            <p:ph type="title"/>
          </p:nvPr>
        </p:nvSpPr>
        <p:spPr>
          <a:xfrm>
            <a:off x="831850" y="1709738"/>
            <a:ext cx="10515600" cy="2852737"/>
          </a:xfrm>
        </p:spPr>
        <p:txBody>
          <a:bodyPr anchor="b">
            <a:normAutofit/>
          </a:bodyPr>
          <a:lstStyle>
            <a:lvl1pPr>
              <a:defRPr sz="6600" b="1"/>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D5B131A-CC93-4998-926F-4EB61CC25696}"/>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dirty="0"/>
              <a:t>Click to edit Master text styles</a:t>
            </a:r>
          </a:p>
        </p:txBody>
      </p:sp>
    </p:spTree>
    <p:extLst>
      <p:ext uri="{BB962C8B-B14F-4D97-AF65-F5344CB8AC3E}">
        <p14:creationId xmlns:p14="http://schemas.microsoft.com/office/powerpoint/2010/main" val="348138219"/>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BAA0-FEA2-4155-BC5C-AFEEF432860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7702407"/>
      </p:ext>
    </p:extLst>
  </p:cSld>
  <p:clrMapOvr>
    <a:masterClrMapping/>
  </p:clrMapOvr>
</p:sldLayout>
</file>

<file path=ppt/slideMasters/_rels/slideMaster1.xml.rels><?xml version="1.0" encoding="UTF-8" standalone="yes"?>
<Relationships xmlns="http://schemas.openxmlformats.org/package/2006/relationships"><Relationship Id="rId3" Type="http://purl.oclc.org/ooxml/officeDocument/relationships/slideLayout" Target="../slideLayouts/slideLayout3.xml"/><Relationship Id="rId2" Type="http://purl.oclc.org/ooxml/officeDocument/relationships/slideLayout" Target="../slideLayouts/slideLayout2.xml"/><Relationship Id="rId1" Type="http://purl.oclc.org/ooxml/officeDocument/relationships/slideLayout" Target="../slideLayouts/slideLayout1.xml"/><Relationship Id="rId5" Type="http://purl.oclc.org/ooxml/officeDocument/relationships/theme" Target="../theme/theme1.xml"/><Relationship Id="rId4" Type="http://purl.oclc.org/ooxml/officeDocument/relationships/slideLayout" Target="../slideLayouts/slideLayout4.xml"/></Relationships>
</file>

<file path=ppt/slideMasters/slideMaster1.xml><?xml version="1.0" encoding="utf-8"?>
<p:sldMaster xmlns:a="http://purl.oclc.org/ooxml/drawingml/main" xmlns:r="http://purl.oclc.org/ooxml/officeDocument/relationships" xmlns:p="http://purl.oclc.org/ooxml/presentationml/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F3E7B-5716-43FD-B4A3-F8F3C560E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BB8C9AA-AB28-4274-93E3-1376B3FC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03296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1" r:id="rId3"/>
    <p:sldLayoutId id="2147483654" r:id="rId4"/>
  </p:sldLayoutIdLst>
  <p:txStyles>
    <p:titleStyle>
      <a:lvl1pPr algn="l" defTabSz="914400" rtl="0" eaLnBrk="1" latinLnBrk="0" hangingPunct="1">
        <a:lnSpc>
          <a:spcPct val="90%"/>
        </a:lnSpc>
        <a:spcBef>
          <a:spcPct val="0%"/>
        </a:spcBef>
        <a:buNone/>
        <a:defRPr sz="5400" b="0" kern="1200">
          <a:solidFill>
            <a:schemeClr val="tx2"/>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hyperlink" Target="https://creativecommons.org/licenses/by-sa/4.0/" TargetMode="External"/><Relationship Id="rId2" Type="http://purl.oclc.org/ooxml/officeDocument/relationships/notesSlide" Target="../notesSlides/notesSlide1.xml"/><Relationship Id="rId1" Type="http://purl.oclc.org/ooxml/officeDocument/relationships/slideLayout" Target="../slideLayouts/slideLayout4.xml"/><Relationship Id="rId5" Type="http://purl.oclc.org/ooxml/officeDocument/relationships/image" Target="../media/image2.svg"/><Relationship Id="rId4" Type="http://purl.oclc.org/ooxml/officeDocument/relationships/image" Target="../media/image1.png"/></Relationships>
</file>

<file path=ppt/slides/_rels/slide10.xml.rels><?xml version="1.0" encoding="UTF-8" standalone="yes"?>
<Relationships xmlns="http://schemas.openxmlformats.org/package/2006/relationships"><Relationship Id="rId2" Type="http://purl.oclc.org/ooxml/officeDocument/relationships/notesSlide" Target="../notesSlides/notesSlide10.xml"/><Relationship Id="rId1" Type="http://purl.oclc.org/ooxml/officeDocument/relationships/slideLayout" Target="../slideLayouts/slideLayout1.xml"/></Relationships>
</file>

<file path=ppt/slides/_rels/slide11.xml.rels><?xml version="1.0" encoding="UTF-8" standalone="yes"?>
<Relationships xmlns="http://schemas.openxmlformats.org/package/2006/relationships"><Relationship Id="rId2" Type="http://purl.oclc.org/ooxml/officeDocument/relationships/notesSlide" Target="../notesSlides/notesSlide11.xml"/><Relationship Id="rId1" Type="http://purl.oclc.org/ooxml/officeDocument/relationships/slideLayout" Target="../slideLayouts/slideLayout1.xml"/></Relationships>
</file>

<file path=ppt/slides/_rels/slide12.xml.rels><?xml version="1.0" encoding="UTF-8" standalone="yes"?>
<Relationships xmlns="http://schemas.openxmlformats.org/package/2006/relationships"><Relationship Id="rId3" Type="http://purl.oclc.org/ooxml/officeDocument/relationships/image" Target="../media/image3.png"/><Relationship Id="rId2" Type="http://purl.oclc.org/ooxml/officeDocument/relationships/notesSlide" Target="../notesSlides/notesSlide12.xml"/><Relationship Id="rId1" Type="http://purl.oclc.org/ooxml/officeDocument/relationships/slideLayout" Target="../slideLayouts/slideLayout1.xml"/><Relationship Id="rId6" Type="http://purl.oclc.org/ooxml/officeDocument/relationships/hyperlink" Target="https://github.com/microsoft/fluentui-emoji/blob/main/LICENSE" TargetMode="External"/><Relationship Id="rId5" Type="http://purl.oclc.org/ooxml/officeDocument/relationships/hyperlink" Target="https://github.com/microsoft/fluentui-emoji/tree/main/assets/Disappointed%20face/Flat" TargetMode="External"/><Relationship Id="rId4" Type="http://purl.oclc.org/ooxml/officeDocument/relationships/image" Target="../media/image4.svg"/></Relationships>
</file>

<file path=ppt/slides/_rels/slide13.xml.rels><?xml version="1.0" encoding="UTF-8" standalone="yes"?>
<Relationships xmlns="http://schemas.openxmlformats.org/package/2006/relationships"><Relationship Id="rId8" Type="http://purl.oclc.org/ooxml/officeDocument/relationships/hyperlink" Target="https://doi.org/10.5281/zenodo.8370749" TargetMode="External"/><Relationship Id="rId3" Type="http://purl.oclc.org/ooxml/officeDocument/relationships/image" Target="../media/image1.png"/><Relationship Id="rId7" Type="http://purl.oclc.org/ooxml/officeDocument/relationships/image" Target="../media/image5.png"/><Relationship Id="rId2" Type="http://purl.oclc.org/ooxml/officeDocument/relationships/hyperlink" Target="https://creativecommons.org/licenses/by-sa/4.0/" TargetMode="External"/><Relationship Id="rId1" Type="http://purl.oclc.org/ooxml/officeDocument/relationships/slideLayout" Target="../slideLayouts/slideLayout1.xml"/><Relationship Id="rId6" Type="http://purl.oclc.org/ooxml/officeDocument/relationships/hyperlink" Target="https://creativecommons.org/licenses/by/3.0/" TargetMode="External"/><Relationship Id="rId5" Type="http://purl.oclc.org/ooxml/officeDocument/relationships/hyperlink" Target="https://thenounproject.com/icon/1002247/" TargetMode="External"/><Relationship Id="rId4" Type="http://purl.oclc.org/ooxml/officeDocument/relationships/image" Target="../media/image2.svg"/></Relationships>
</file>

<file path=ppt/slides/_rels/slide2.xml.rels><?xml version="1.0" encoding="UTF-8" standalone="yes"?>
<Relationships xmlns="http://schemas.openxmlformats.org/package/2006/relationships"><Relationship Id="rId2" Type="http://purl.oclc.org/ooxml/officeDocument/relationships/notesSlide" Target="../notesSlides/notesSlide2.xml"/><Relationship Id="rId1" Type="http://purl.oclc.org/ooxml/officeDocument/relationships/slideLayout" Target="../slideLayouts/slideLayout3.xml"/></Relationships>
</file>

<file path=ppt/slides/_rels/slide3.xml.rels><?xml version="1.0" encoding="UTF-8" standalone="yes"?>
<Relationships xmlns="http://schemas.openxmlformats.org/package/2006/relationships"><Relationship Id="rId2" Type="http://purl.oclc.org/ooxml/officeDocument/relationships/notesSlide" Target="../notesSlides/notesSlide3.xml"/><Relationship Id="rId1" Type="http://purl.oclc.org/ooxml/officeDocument/relationships/slideLayout" Target="../slideLayouts/slideLayout1.xml"/></Relationships>
</file>

<file path=ppt/slides/_rels/slide4.xml.rels><?xml version="1.0" encoding="UTF-8" standalone="yes"?>
<Relationships xmlns="http://schemas.openxmlformats.org/package/2006/relationships"><Relationship Id="rId2" Type="http://purl.oclc.org/ooxml/officeDocument/relationships/notesSlide" Target="../notesSlides/notesSlide4.xml"/><Relationship Id="rId1" Type="http://purl.oclc.org/ooxml/officeDocument/relationships/slideLayout" Target="../slideLayouts/slideLayout3.xml"/></Relationships>
</file>

<file path=ppt/slides/_rels/slide5.xml.rels><?xml version="1.0" encoding="UTF-8" standalone="yes"?>
<Relationships xmlns="http://schemas.openxmlformats.org/package/2006/relationships"><Relationship Id="rId2" Type="http://purl.oclc.org/ooxml/officeDocument/relationships/notesSlide" Target="../notesSlides/notesSlide5.xml"/><Relationship Id="rId1" Type="http://purl.oclc.org/ooxml/officeDocument/relationships/slideLayout" Target="../slideLayouts/slideLayout3.xml"/></Relationships>
</file>

<file path=ppt/slides/_rels/slide6.xml.rels><?xml version="1.0" encoding="UTF-8" standalone="yes"?>
<Relationships xmlns="http://schemas.openxmlformats.org/package/2006/relationships"><Relationship Id="rId2" Type="http://purl.oclc.org/ooxml/officeDocument/relationships/notesSlide" Target="../notesSlides/notesSlide6.xml"/><Relationship Id="rId1" Type="http://purl.oclc.org/ooxml/officeDocument/relationships/slideLayout" Target="../slideLayouts/slideLayout1.xml"/></Relationships>
</file>

<file path=ppt/slides/_rels/slide7.xml.rels><?xml version="1.0" encoding="UTF-8" standalone="yes"?>
<Relationships xmlns="http://schemas.openxmlformats.org/package/2006/relationships"><Relationship Id="rId2" Type="http://purl.oclc.org/ooxml/officeDocument/relationships/notesSlide" Target="../notesSlides/notesSlide7.xml"/><Relationship Id="rId1" Type="http://purl.oclc.org/ooxml/officeDocument/relationships/slideLayout" Target="../slideLayouts/slideLayout3.xml"/></Relationships>
</file>

<file path=ppt/slides/_rels/slide8.xml.rels><?xml version="1.0" encoding="UTF-8" standalone="yes"?>
<Relationships xmlns="http://schemas.openxmlformats.org/package/2006/relationships"><Relationship Id="rId2" Type="http://purl.oclc.org/ooxml/officeDocument/relationships/notesSlide" Target="../notesSlides/notesSlide8.xml"/><Relationship Id="rId1" Type="http://purl.oclc.org/ooxml/officeDocument/relationships/slideLayout" Target="../slideLayouts/slideLayout3.xml"/></Relationships>
</file>

<file path=ppt/slides/_rels/slide9.xml.rels><?xml version="1.0" encoding="UTF-8" standalone="yes"?>
<Relationships xmlns="http://schemas.openxmlformats.org/package/2006/relationships"><Relationship Id="rId2" Type="http://purl.oclc.org/ooxml/officeDocument/relationships/notesSlide" Target="../notesSlides/notesSlide9.xml"/><Relationship Id="rId1" Type="http://purl.oclc.org/ooxml/officeDocument/relationships/slideLayout" Target="../slideLayouts/slideLayout1.xml"/></Relationships>
</file>

<file path=ppt/slides/slide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4FA9A0-C9AA-4CDA-B81D-559811879621}"/>
              </a:ext>
            </a:extLst>
          </p:cNvPr>
          <p:cNvSpPr>
            <a:spLocks noGrp="1"/>
          </p:cNvSpPr>
          <p:nvPr>
            <p:ph type="title"/>
          </p:nvPr>
        </p:nvSpPr>
        <p:spPr>
          <a:xfrm>
            <a:off x="410816" y="296576"/>
            <a:ext cx="11088758" cy="2857118"/>
          </a:xfrm>
        </p:spPr>
        <p:txBody>
          <a:bodyPr>
            <a:normAutofit/>
          </a:bodyPr>
          <a:lstStyle/>
          <a:p>
            <a:r>
              <a:rPr lang="en-GB" sz="8000" dirty="0"/>
              <a:t>On the need to assess research assessment</a:t>
            </a:r>
            <a:endParaRPr lang="en-GB" dirty="0">
              <a:solidFill>
                <a:schemeClr val="tx1"/>
              </a:solidFill>
            </a:endParaRPr>
          </a:p>
        </p:txBody>
      </p:sp>
      <p:sp>
        <p:nvSpPr>
          <p:cNvPr id="2" name="TextBox 1">
            <a:extLst>
              <a:ext uri="{FF2B5EF4-FFF2-40B4-BE49-F238E27FC236}">
                <a16:creationId xmlns:a16="http://schemas.microsoft.com/office/drawing/2014/main" id="{9682FFB2-077C-4D4A-B070-A50767A09A0A}"/>
              </a:ext>
            </a:extLst>
          </p:cNvPr>
          <p:cNvSpPr txBox="1"/>
          <p:nvPr/>
        </p:nvSpPr>
        <p:spPr>
          <a:xfrm>
            <a:off x="410816" y="4583700"/>
            <a:ext cx="5920410" cy="1938992"/>
          </a:xfrm>
          <a:prstGeom prst="rect">
            <a:avLst/>
          </a:prstGeom>
          <a:noFill/>
        </p:spPr>
        <p:txBody>
          <a:bodyPr wrap="square" rtlCol="0">
            <a:spAutoFit/>
          </a:bodyPr>
          <a:lstStyle/>
          <a:p>
            <a:r>
              <a:rPr lang="en-GB" sz="2400" dirty="0">
                <a:solidFill>
                  <a:schemeClr val="tx2"/>
                </a:solidFill>
              </a:rPr>
              <a:t>Pen-Yuan Hsing </a:t>
            </a:r>
            <a:r>
              <a:rPr lang="en-GB" sz="1600" dirty="0">
                <a:solidFill>
                  <a:schemeClr val="tx2"/>
                </a:solidFill>
              </a:rPr>
              <a:t>1</a:t>
            </a:r>
            <a:endParaRPr lang="en-GB" sz="2400" dirty="0"/>
          </a:p>
          <a:p>
            <a:r>
              <a:rPr lang="en-GB" sz="1600" dirty="0"/>
              <a:t>1</a:t>
            </a:r>
            <a:r>
              <a:rPr lang="en-GB" sz="2400" dirty="0"/>
              <a:t> University of Bristol, United Kingdom</a:t>
            </a:r>
          </a:p>
          <a:p>
            <a:endParaRPr lang="en-GB" sz="2400" dirty="0"/>
          </a:p>
          <a:p>
            <a:r>
              <a:rPr lang="en-GB" sz="2400" dirty="0"/>
              <a:t>13:30 (UTC+1) 19 September 2023</a:t>
            </a:r>
            <a:br>
              <a:rPr lang="en-GB" sz="2400" dirty="0"/>
            </a:br>
            <a:r>
              <a:rPr lang="en-GB" sz="2400" dirty="0"/>
              <a:t>Festival of the Hidden REF</a:t>
            </a:r>
          </a:p>
        </p:txBody>
      </p:sp>
      <p:pic>
        <p:nvPicPr>
          <p:cNvPr id="5" name="Graphic 4">
            <a:hlinkClick r:id="rId3"/>
            <a:extLst>
              <a:ext uri="{FF2B5EF4-FFF2-40B4-BE49-F238E27FC236}">
                <a16:creationId xmlns:a16="http://schemas.microsoft.com/office/drawing/2014/main" id="{F2A8261D-D9B3-4A56-ADE1-2B7CA51B3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04460" y="5263376"/>
            <a:ext cx="3574833" cy="1259316"/>
          </a:xfrm>
          <a:prstGeom prst="rect">
            <a:avLst/>
          </a:prstGeom>
        </p:spPr>
      </p:pic>
    </p:spTree>
    <p:extLst>
      <p:ext uri="{BB962C8B-B14F-4D97-AF65-F5344CB8AC3E}">
        <p14:creationId xmlns:p14="http://schemas.microsoft.com/office/powerpoint/2010/main" val="3308256761"/>
      </p:ext>
    </p:extLst>
  </p:cSld>
  <p:clrMapOvr>
    <a:masterClrMapping/>
  </p:clrMapOvr>
</p:sld>
</file>

<file path=ppt/slides/slide10.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C53F5-A621-411D-AC43-3CDD9DBF81BA}"/>
              </a:ext>
            </a:extLst>
          </p:cNvPr>
          <p:cNvSpPr txBox="1"/>
          <p:nvPr/>
        </p:nvSpPr>
        <p:spPr>
          <a:xfrm>
            <a:off x="329380" y="457207"/>
            <a:ext cx="5766620" cy="769441"/>
          </a:xfrm>
          <a:prstGeom prst="rect">
            <a:avLst/>
          </a:prstGeom>
          <a:noFill/>
        </p:spPr>
        <p:txBody>
          <a:bodyPr wrap="square" rtlCol="0">
            <a:spAutoFit/>
          </a:bodyPr>
          <a:lstStyle/>
          <a:p>
            <a:r>
              <a:rPr lang="en-US" sz="4400" dirty="0"/>
              <a:t>research assessment</a:t>
            </a:r>
            <a:endParaRPr lang="en-GB" sz="4400" dirty="0"/>
          </a:p>
        </p:txBody>
      </p:sp>
      <p:sp>
        <p:nvSpPr>
          <p:cNvPr id="3" name="TextBox 2">
            <a:extLst>
              <a:ext uri="{FF2B5EF4-FFF2-40B4-BE49-F238E27FC236}">
                <a16:creationId xmlns:a16="http://schemas.microsoft.com/office/drawing/2014/main" id="{F826E2AF-E4C0-4794-9A77-81915B08A846}"/>
              </a:ext>
            </a:extLst>
          </p:cNvPr>
          <p:cNvSpPr txBox="1"/>
          <p:nvPr/>
        </p:nvSpPr>
        <p:spPr>
          <a:xfrm>
            <a:off x="88490" y="975925"/>
            <a:ext cx="12015020" cy="1200329"/>
          </a:xfrm>
          <a:prstGeom prst="rect">
            <a:avLst/>
          </a:prstGeom>
          <a:noFill/>
        </p:spPr>
        <p:txBody>
          <a:bodyPr wrap="square" rtlCol="0">
            <a:spAutoFit/>
          </a:bodyPr>
          <a:lstStyle/>
          <a:p>
            <a:pPr algn="ctr"/>
            <a:r>
              <a:rPr lang="en-US" sz="7200" b="1" dirty="0">
                <a:solidFill>
                  <a:schemeClr val="tx2"/>
                </a:solidFill>
              </a:rPr>
              <a:t>TRIANGLE OF SADNESS</a:t>
            </a:r>
            <a:endParaRPr lang="en-GB" sz="7200" b="1" dirty="0">
              <a:solidFill>
                <a:schemeClr val="tx2"/>
              </a:solidFill>
            </a:endParaRPr>
          </a:p>
        </p:txBody>
      </p:sp>
      <p:sp>
        <p:nvSpPr>
          <p:cNvPr id="4" name="Isosceles Triangle 3">
            <a:extLst>
              <a:ext uri="{FF2B5EF4-FFF2-40B4-BE49-F238E27FC236}">
                <a16:creationId xmlns:a16="http://schemas.microsoft.com/office/drawing/2014/main" id="{F0F3093D-3529-4DAE-AAFE-5D7637F38752}"/>
              </a:ext>
            </a:extLst>
          </p:cNvPr>
          <p:cNvSpPr/>
          <p:nvPr/>
        </p:nvSpPr>
        <p:spPr>
          <a:xfrm flipV="1">
            <a:off x="4027326" y="3210687"/>
            <a:ext cx="3823901" cy="1613168"/>
          </a:xfrm>
          <a:prstGeom prst="triangle">
            <a:avLst/>
          </a:prstGeom>
          <a:noFill/>
          <a:ln w="127000">
            <a:solidFill>
              <a:schemeClr val="tx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0C393C1-D1CD-405B-B21D-7515F67E19BE}"/>
              </a:ext>
            </a:extLst>
          </p:cNvPr>
          <p:cNvSpPr txBox="1"/>
          <p:nvPr/>
        </p:nvSpPr>
        <p:spPr>
          <a:xfrm>
            <a:off x="88490" y="2447611"/>
            <a:ext cx="4084116" cy="1569660"/>
          </a:xfrm>
          <a:prstGeom prst="rect">
            <a:avLst/>
          </a:prstGeom>
          <a:noFill/>
        </p:spPr>
        <p:txBody>
          <a:bodyPr wrap="square" rtlCol="0">
            <a:spAutoFit/>
          </a:bodyPr>
          <a:lstStyle/>
          <a:p>
            <a:pPr algn="ctr"/>
            <a:r>
              <a:rPr lang="en-US" sz="4800" dirty="0"/>
              <a:t>assessing assessments</a:t>
            </a:r>
            <a:endParaRPr lang="en-GB" sz="4800" dirty="0"/>
          </a:p>
        </p:txBody>
      </p:sp>
    </p:spTree>
    <p:extLst>
      <p:ext uri="{BB962C8B-B14F-4D97-AF65-F5344CB8AC3E}">
        <p14:creationId xmlns:p14="http://schemas.microsoft.com/office/powerpoint/2010/main" val="1315010475"/>
      </p:ext>
    </p:extLst>
  </p:cSld>
  <p:clrMapOvr>
    <a:masterClrMapping/>
  </p:clrMapOvr>
</p:sld>
</file>

<file path=ppt/slides/slide11.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C53F5-A621-411D-AC43-3CDD9DBF81BA}"/>
              </a:ext>
            </a:extLst>
          </p:cNvPr>
          <p:cNvSpPr txBox="1"/>
          <p:nvPr/>
        </p:nvSpPr>
        <p:spPr>
          <a:xfrm>
            <a:off x="329380" y="457207"/>
            <a:ext cx="5766620" cy="769441"/>
          </a:xfrm>
          <a:prstGeom prst="rect">
            <a:avLst/>
          </a:prstGeom>
          <a:noFill/>
        </p:spPr>
        <p:txBody>
          <a:bodyPr wrap="square" rtlCol="0">
            <a:spAutoFit/>
          </a:bodyPr>
          <a:lstStyle/>
          <a:p>
            <a:r>
              <a:rPr lang="en-US" sz="4400" dirty="0"/>
              <a:t>research assessment</a:t>
            </a:r>
            <a:endParaRPr lang="en-GB" sz="4400" dirty="0"/>
          </a:p>
        </p:txBody>
      </p:sp>
      <p:sp>
        <p:nvSpPr>
          <p:cNvPr id="3" name="TextBox 2">
            <a:extLst>
              <a:ext uri="{FF2B5EF4-FFF2-40B4-BE49-F238E27FC236}">
                <a16:creationId xmlns:a16="http://schemas.microsoft.com/office/drawing/2014/main" id="{F826E2AF-E4C0-4794-9A77-81915B08A846}"/>
              </a:ext>
            </a:extLst>
          </p:cNvPr>
          <p:cNvSpPr txBox="1"/>
          <p:nvPr/>
        </p:nvSpPr>
        <p:spPr>
          <a:xfrm>
            <a:off x="88490" y="975925"/>
            <a:ext cx="12015020" cy="1200329"/>
          </a:xfrm>
          <a:prstGeom prst="rect">
            <a:avLst/>
          </a:prstGeom>
          <a:noFill/>
        </p:spPr>
        <p:txBody>
          <a:bodyPr wrap="square" rtlCol="0">
            <a:spAutoFit/>
          </a:bodyPr>
          <a:lstStyle/>
          <a:p>
            <a:pPr algn="ctr"/>
            <a:r>
              <a:rPr lang="en-US" sz="7200" b="1" dirty="0">
                <a:solidFill>
                  <a:schemeClr val="tx2"/>
                </a:solidFill>
              </a:rPr>
              <a:t>TRIANGLE OF SADNESS</a:t>
            </a:r>
            <a:endParaRPr lang="en-GB" sz="7200" b="1" dirty="0">
              <a:solidFill>
                <a:schemeClr val="tx2"/>
              </a:solidFill>
            </a:endParaRPr>
          </a:p>
        </p:txBody>
      </p:sp>
      <p:sp>
        <p:nvSpPr>
          <p:cNvPr id="4" name="Isosceles Triangle 3">
            <a:extLst>
              <a:ext uri="{FF2B5EF4-FFF2-40B4-BE49-F238E27FC236}">
                <a16:creationId xmlns:a16="http://schemas.microsoft.com/office/drawing/2014/main" id="{F0F3093D-3529-4DAE-AAFE-5D7637F38752}"/>
              </a:ext>
            </a:extLst>
          </p:cNvPr>
          <p:cNvSpPr/>
          <p:nvPr/>
        </p:nvSpPr>
        <p:spPr>
          <a:xfrm flipV="1">
            <a:off x="4027326" y="3210687"/>
            <a:ext cx="3823901" cy="1613168"/>
          </a:xfrm>
          <a:prstGeom prst="triangle">
            <a:avLst/>
          </a:prstGeom>
          <a:noFill/>
          <a:ln w="127000">
            <a:solidFill>
              <a:schemeClr val="tx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0C393C1-D1CD-405B-B21D-7515F67E19BE}"/>
              </a:ext>
            </a:extLst>
          </p:cNvPr>
          <p:cNvSpPr txBox="1"/>
          <p:nvPr/>
        </p:nvSpPr>
        <p:spPr>
          <a:xfrm>
            <a:off x="88490" y="2447611"/>
            <a:ext cx="4084116" cy="1569660"/>
          </a:xfrm>
          <a:prstGeom prst="rect">
            <a:avLst/>
          </a:prstGeom>
          <a:noFill/>
        </p:spPr>
        <p:txBody>
          <a:bodyPr wrap="square" rtlCol="0">
            <a:spAutoFit/>
          </a:bodyPr>
          <a:lstStyle/>
          <a:p>
            <a:pPr algn="ctr"/>
            <a:r>
              <a:rPr lang="en-US" sz="4800" dirty="0"/>
              <a:t>assessing assessments</a:t>
            </a:r>
            <a:endParaRPr lang="en-GB" sz="4800" dirty="0"/>
          </a:p>
        </p:txBody>
      </p:sp>
      <p:sp>
        <p:nvSpPr>
          <p:cNvPr id="6" name="TextBox 5">
            <a:extLst>
              <a:ext uri="{FF2B5EF4-FFF2-40B4-BE49-F238E27FC236}">
                <a16:creationId xmlns:a16="http://schemas.microsoft.com/office/drawing/2014/main" id="{59BEE768-4A98-4D26-931E-8E3D22FA85CB}"/>
              </a:ext>
            </a:extLst>
          </p:cNvPr>
          <p:cNvSpPr txBox="1"/>
          <p:nvPr/>
        </p:nvSpPr>
        <p:spPr>
          <a:xfrm>
            <a:off x="8080080" y="2447611"/>
            <a:ext cx="3851025" cy="1569660"/>
          </a:xfrm>
          <a:prstGeom prst="rect">
            <a:avLst/>
          </a:prstGeom>
          <a:noFill/>
        </p:spPr>
        <p:txBody>
          <a:bodyPr wrap="square" rtlCol="0">
            <a:spAutoFit/>
          </a:bodyPr>
          <a:lstStyle/>
          <a:p>
            <a:pPr algn="ctr"/>
            <a:r>
              <a:rPr lang="en-US" sz="4800" dirty="0"/>
              <a:t>gaming the system</a:t>
            </a:r>
            <a:endParaRPr lang="en-GB" sz="4800" dirty="0"/>
          </a:p>
        </p:txBody>
      </p:sp>
    </p:spTree>
    <p:extLst>
      <p:ext uri="{BB962C8B-B14F-4D97-AF65-F5344CB8AC3E}">
        <p14:creationId xmlns:p14="http://schemas.microsoft.com/office/powerpoint/2010/main" val="2790320804"/>
      </p:ext>
    </p:extLst>
  </p:cSld>
  <p:clrMapOvr>
    <a:masterClrMapping/>
  </p:clrMapOvr>
</p:sld>
</file>

<file path=ppt/slides/slide1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C53F5-A621-411D-AC43-3CDD9DBF81BA}"/>
              </a:ext>
            </a:extLst>
          </p:cNvPr>
          <p:cNvSpPr txBox="1"/>
          <p:nvPr/>
        </p:nvSpPr>
        <p:spPr>
          <a:xfrm>
            <a:off x="329380" y="457207"/>
            <a:ext cx="5766620" cy="769441"/>
          </a:xfrm>
          <a:prstGeom prst="rect">
            <a:avLst/>
          </a:prstGeom>
          <a:noFill/>
        </p:spPr>
        <p:txBody>
          <a:bodyPr wrap="square" rtlCol="0">
            <a:spAutoFit/>
          </a:bodyPr>
          <a:lstStyle/>
          <a:p>
            <a:r>
              <a:rPr lang="en-US" sz="4400" dirty="0"/>
              <a:t>research assessment</a:t>
            </a:r>
            <a:endParaRPr lang="en-GB" sz="4400" dirty="0"/>
          </a:p>
        </p:txBody>
      </p:sp>
      <p:sp>
        <p:nvSpPr>
          <p:cNvPr id="3" name="TextBox 2">
            <a:extLst>
              <a:ext uri="{FF2B5EF4-FFF2-40B4-BE49-F238E27FC236}">
                <a16:creationId xmlns:a16="http://schemas.microsoft.com/office/drawing/2014/main" id="{F826E2AF-E4C0-4794-9A77-81915B08A846}"/>
              </a:ext>
            </a:extLst>
          </p:cNvPr>
          <p:cNvSpPr txBox="1"/>
          <p:nvPr/>
        </p:nvSpPr>
        <p:spPr>
          <a:xfrm>
            <a:off x="88490" y="975925"/>
            <a:ext cx="12015020" cy="1200329"/>
          </a:xfrm>
          <a:prstGeom prst="rect">
            <a:avLst/>
          </a:prstGeom>
          <a:noFill/>
        </p:spPr>
        <p:txBody>
          <a:bodyPr wrap="square" rtlCol="0">
            <a:spAutoFit/>
          </a:bodyPr>
          <a:lstStyle/>
          <a:p>
            <a:pPr algn="ctr"/>
            <a:r>
              <a:rPr lang="en-US" sz="7200" b="1" dirty="0">
                <a:solidFill>
                  <a:schemeClr val="tx2"/>
                </a:solidFill>
              </a:rPr>
              <a:t>TRIANGLE OF SADNESS</a:t>
            </a:r>
            <a:endParaRPr lang="en-GB" sz="7200" b="1" dirty="0">
              <a:solidFill>
                <a:schemeClr val="tx2"/>
              </a:solidFill>
            </a:endParaRPr>
          </a:p>
        </p:txBody>
      </p:sp>
      <p:sp>
        <p:nvSpPr>
          <p:cNvPr id="4" name="Isosceles Triangle 3">
            <a:extLst>
              <a:ext uri="{FF2B5EF4-FFF2-40B4-BE49-F238E27FC236}">
                <a16:creationId xmlns:a16="http://schemas.microsoft.com/office/drawing/2014/main" id="{F0F3093D-3529-4DAE-AAFE-5D7637F38752}"/>
              </a:ext>
            </a:extLst>
          </p:cNvPr>
          <p:cNvSpPr/>
          <p:nvPr/>
        </p:nvSpPr>
        <p:spPr>
          <a:xfrm flipV="1">
            <a:off x="4027326" y="3210687"/>
            <a:ext cx="3823901" cy="1613168"/>
          </a:xfrm>
          <a:prstGeom prst="triangle">
            <a:avLst/>
          </a:prstGeom>
          <a:noFill/>
          <a:ln w="127000">
            <a:solidFill>
              <a:schemeClr val="tx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0C393C1-D1CD-405B-B21D-7515F67E19BE}"/>
              </a:ext>
            </a:extLst>
          </p:cNvPr>
          <p:cNvSpPr txBox="1"/>
          <p:nvPr/>
        </p:nvSpPr>
        <p:spPr>
          <a:xfrm>
            <a:off x="88490" y="2447611"/>
            <a:ext cx="4084116" cy="1569660"/>
          </a:xfrm>
          <a:prstGeom prst="rect">
            <a:avLst/>
          </a:prstGeom>
          <a:noFill/>
        </p:spPr>
        <p:txBody>
          <a:bodyPr wrap="square" rtlCol="0">
            <a:spAutoFit/>
          </a:bodyPr>
          <a:lstStyle/>
          <a:p>
            <a:pPr algn="ctr"/>
            <a:r>
              <a:rPr lang="en-US" sz="4800" dirty="0"/>
              <a:t>assessing assessments</a:t>
            </a:r>
            <a:endParaRPr lang="en-GB" sz="4800" dirty="0"/>
          </a:p>
        </p:txBody>
      </p:sp>
      <p:sp>
        <p:nvSpPr>
          <p:cNvPr id="6" name="TextBox 5">
            <a:extLst>
              <a:ext uri="{FF2B5EF4-FFF2-40B4-BE49-F238E27FC236}">
                <a16:creationId xmlns:a16="http://schemas.microsoft.com/office/drawing/2014/main" id="{59BEE768-4A98-4D26-931E-8E3D22FA85CB}"/>
              </a:ext>
            </a:extLst>
          </p:cNvPr>
          <p:cNvSpPr txBox="1"/>
          <p:nvPr/>
        </p:nvSpPr>
        <p:spPr>
          <a:xfrm>
            <a:off x="8080080" y="2447611"/>
            <a:ext cx="3851025" cy="1569660"/>
          </a:xfrm>
          <a:prstGeom prst="rect">
            <a:avLst/>
          </a:prstGeom>
          <a:noFill/>
        </p:spPr>
        <p:txBody>
          <a:bodyPr wrap="square" rtlCol="0">
            <a:spAutoFit/>
          </a:bodyPr>
          <a:lstStyle/>
          <a:p>
            <a:pPr algn="ctr"/>
            <a:r>
              <a:rPr lang="en-US" sz="4800" dirty="0"/>
              <a:t>gaming the system</a:t>
            </a:r>
            <a:endParaRPr lang="en-GB" sz="4800" dirty="0"/>
          </a:p>
        </p:txBody>
      </p:sp>
      <p:sp>
        <p:nvSpPr>
          <p:cNvPr id="7" name="TextBox 6">
            <a:extLst>
              <a:ext uri="{FF2B5EF4-FFF2-40B4-BE49-F238E27FC236}">
                <a16:creationId xmlns:a16="http://schemas.microsoft.com/office/drawing/2014/main" id="{6F3F18E8-DF50-4922-902B-140A12B7B9F7}"/>
              </a:ext>
            </a:extLst>
          </p:cNvPr>
          <p:cNvSpPr txBox="1"/>
          <p:nvPr/>
        </p:nvSpPr>
        <p:spPr>
          <a:xfrm>
            <a:off x="2971799" y="5051704"/>
            <a:ext cx="5934954" cy="1107996"/>
          </a:xfrm>
          <a:prstGeom prst="rect">
            <a:avLst/>
          </a:prstGeom>
          <a:noFill/>
        </p:spPr>
        <p:txBody>
          <a:bodyPr wrap="square" rtlCol="0">
            <a:spAutoFit/>
          </a:bodyPr>
          <a:lstStyle/>
          <a:p>
            <a:pPr algn="ctr"/>
            <a:r>
              <a:rPr lang="en-US" sz="6600" b="1" dirty="0">
                <a:solidFill>
                  <a:schemeClr val="tx2"/>
                </a:solidFill>
              </a:rPr>
              <a:t>despair gap</a:t>
            </a:r>
            <a:endParaRPr lang="en-GB" sz="6600" b="1" dirty="0">
              <a:solidFill>
                <a:schemeClr val="tx2"/>
              </a:solidFill>
            </a:endParaRPr>
          </a:p>
        </p:txBody>
      </p:sp>
      <p:pic>
        <p:nvPicPr>
          <p:cNvPr id="9" name="Graphic 8">
            <a:extLst>
              <a:ext uri="{FF2B5EF4-FFF2-40B4-BE49-F238E27FC236}">
                <a16:creationId xmlns:a16="http://schemas.microsoft.com/office/drawing/2014/main" id="{5744CDE8-B5E7-4A5D-B2C0-02CCD733D5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6523" y="4942024"/>
            <a:ext cx="1327355" cy="1327355"/>
          </a:xfrm>
          <a:prstGeom prst="rect">
            <a:avLst/>
          </a:prstGeom>
        </p:spPr>
      </p:pic>
      <p:sp>
        <p:nvSpPr>
          <p:cNvPr id="8" name="TextBox 7">
            <a:extLst>
              <a:ext uri="{FF2B5EF4-FFF2-40B4-BE49-F238E27FC236}">
                <a16:creationId xmlns:a16="http://schemas.microsoft.com/office/drawing/2014/main" id="{33724EE0-6843-473F-A9D4-D2E3D8FA539B}"/>
              </a:ext>
            </a:extLst>
          </p:cNvPr>
          <p:cNvSpPr txBox="1"/>
          <p:nvPr/>
        </p:nvSpPr>
        <p:spPr>
          <a:xfrm>
            <a:off x="8546690" y="6611779"/>
            <a:ext cx="3645310" cy="246221"/>
          </a:xfrm>
          <a:prstGeom prst="rect">
            <a:avLst/>
          </a:prstGeom>
          <a:noFill/>
        </p:spPr>
        <p:txBody>
          <a:bodyPr wrap="square" rtlCol="0">
            <a:spAutoFit/>
          </a:bodyPr>
          <a:lstStyle/>
          <a:p>
            <a:pPr algn="r"/>
            <a:r>
              <a:rPr lang="en-US" sz="1000" dirty="0"/>
              <a:t>flat disappointed face </a:t>
            </a:r>
            <a:r>
              <a:rPr lang="en-US" sz="1000" dirty="0">
                <a:hlinkClick r:id="rId5"/>
              </a:rPr>
              <a:t>from Microsoft Fluent Emoji set</a:t>
            </a:r>
            <a:r>
              <a:rPr lang="en-US" sz="1000" dirty="0"/>
              <a:t>, </a:t>
            </a:r>
            <a:r>
              <a:rPr lang="en-US" sz="1000" dirty="0">
                <a:hlinkClick r:id="rId6"/>
              </a:rPr>
              <a:t>MIT</a:t>
            </a:r>
            <a:endParaRPr lang="en-GB" sz="1000" dirty="0"/>
          </a:p>
        </p:txBody>
      </p:sp>
    </p:spTree>
    <p:extLst>
      <p:ext uri="{BB962C8B-B14F-4D97-AF65-F5344CB8AC3E}">
        <p14:creationId xmlns:p14="http://schemas.microsoft.com/office/powerpoint/2010/main" val="765335703"/>
      </p:ext>
    </p:extLst>
  </p:cSld>
  <p:clrMapOvr>
    <a:masterClrMapping/>
  </p:clrMapOvr>
</p:sld>
</file>

<file path=ppt/slides/slide1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182D7F-E964-45B5-A2B3-4DD0A27EA403}"/>
              </a:ext>
            </a:extLst>
          </p:cNvPr>
          <p:cNvSpPr/>
          <p:nvPr/>
        </p:nvSpPr>
        <p:spPr>
          <a:xfrm>
            <a:off x="0" y="3539613"/>
            <a:ext cx="12192000" cy="3318386"/>
          </a:xfrm>
          <a:prstGeom prst="rect">
            <a:avLst/>
          </a:prstGeom>
          <a:solidFill>
            <a:schemeClr val="accent3">
              <a:lumMod val="25%"/>
            </a:schemeClr>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a:hlinkClick r:id="rId2"/>
            <a:extLst>
              <a:ext uri="{FF2B5EF4-FFF2-40B4-BE49-F238E27FC236}">
                <a16:creationId xmlns:a16="http://schemas.microsoft.com/office/drawing/2014/main" id="{9EFC6733-5283-4B94-90A6-D1B77C57A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9708" y="5450030"/>
            <a:ext cx="3297866" cy="1161749"/>
          </a:xfrm>
          <a:prstGeom prst="rect">
            <a:avLst/>
          </a:prstGeom>
        </p:spPr>
      </p:pic>
      <p:sp>
        <p:nvSpPr>
          <p:cNvPr id="9" name="TextBox 8">
            <a:extLst>
              <a:ext uri="{FF2B5EF4-FFF2-40B4-BE49-F238E27FC236}">
                <a16:creationId xmlns:a16="http://schemas.microsoft.com/office/drawing/2014/main" id="{BAFE7F12-1FFB-4110-BE7E-D2DD70AC228C}"/>
              </a:ext>
            </a:extLst>
          </p:cNvPr>
          <p:cNvSpPr txBox="1"/>
          <p:nvPr/>
        </p:nvSpPr>
        <p:spPr>
          <a:xfrm>
            <a:off x="-1" y="6611779"/>
            <a:ext cx="4144298" cy="246221"/>
          </a:xfrm>
          <a:prstGeom prst="rect">
            <a:avLst/>
          </a:prstGeom>
          <a:noFill/>
        </p:spPr>
        <p:txBody>
          <a:bodyPr wrap="square" rtlCol="0">
            <a:spAutoFit/>
          </a:bodyPr>
          <a:lstStyle/>
          <a:p>
            <a:r>
              <a:rPr lang="en-US" sz="1000" dirty="0">
                <a:hlinkClick r:id="rId5"/>
              </a:rPr>
              <a:t>email</a:t>
            </a:r>
            <a:r>
              <a:rPr lang="en-US" sz="1000" dirty="0"/>
              <a:t> icon by Gregor </a:t>
            </a:r>
            <a:r>
              <a:rPr lang="en-US" sz="1000" dirty="0" err="1"/>
              <a:t>Cresnar</a:t>
            </a:r>
            <a:r>
              <a:rPr lang="en-US" sz="1000" dirty="0"/>
              <a:t> from the Noun Project, </a:t>
            </a:r>
            <a:r>
              <a:rPr lang="en-US" sz="1000" dirty="0">
                <a:hlinkClick r:id="rId6"/>
              </a:rPr>
              <a:t>CC BY 3.0</a:t>
            </a:r>
            <a:endParaRPr lang="en-GB" sz="1000" dirty="0"/>
          </a:p>
        </p:txBody>
      </p:sp>
      <p:pic>
        <p:nvPicPr>
          <p:cNvPr id="13" name="Picture 12">
            <a:extLst>
              <a:ext uri="{FF2B5EF4-FFF2-40B4-BE49-F238E27FC236}">
                <a16:creationId xmlns:a16="http://schemas.microsoft.com/office/drawing/2014/main" id="{9EF31E7C-B2BA-4EDF-8292-39FC0AD4C7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4426" y="5830186"/>
            <a:ext cx="575188" cy="584775"/>
          </a:xfrm>
          <a:prstGeom prst="rect">
            <a:avLst/>
          </a:prstGeom>
          <a:ln>
            <a:noFill/>
          </a:ln>
        </p:spPr>
      </p:pic>
      <p:sp>
        <p:nvSpPr>
          <p:cNvPr id="15" name="TextBox 14">
            <a:extLst>
              <a:ext uri="{FF2B5EF4-FFF2-40B4-BE49-F238E27FC236}">
                <a16:creationId xmlns:a16="http://schemas.microsoft.com/office/drawing/2014/main" id="{F40013C1-D601-4CF7-901D-820ED8EB27A7}"/>
              </a:ext>
            </a:extLst>
          </p:cNvPr>
          <p:cNvSpPr txBox="1"/>
          <p:nvPr/>
        </p:nvSpPr>
        <p:spPr>
          <a:xfrm>
            <a:off x="889614" y="5864961"/>
            <a:ext cx="5747846" cy="523220"/>
          </a:xfrm>
          <a:prstGeom prst="rect">
            <a:avLst/>
          </a:prstGeom>
          <a:noFill/>
        </p:spPr>
        <p:txBody>
          <a:bodyPr wrap="square" rtlCol="0">
            <a:spAutoFit/>
          </a:bodyPr>
          <a:lstStyle/>
          <a:p>
            <a:r>
              <a:rPr lang="en-GB" sz="2800" dirty="0" err="1"/>
              <a:t>penyuanhsing</a:t>
            </a:r>
            <a:r>
              <a:rPr lang="en-GB" sz="2800" dirty="0"/>
              <a:t> {at} </a:t>
            </a:r>
            <a:r>
              <a:rPr lang="en-GB" sz="2800" dirty="0" err="1"/>
              <a:t>posteo</a:t>
            </a:r>
            <a:r>
              <a:rPr lang="en-GB" sz="2800" dirty="0"/>
              <a:t> [dot] is</a:t>
            </a:r>
          </a:p>
        </p:txBody>
      </p:sp>
      <p:sp>
        <p:nvSpPr>
          <p:cNvPr id="2" name="TextBox 1">
            <a:extLst>
              <a:ext uri="{FF2B5EF4-FFF2-40B4-BE49-F238E27FC236}">
                <a16:creationId xmlns:a16="http://schemas.microsoft.com/office/drawing/2014/main" id="{1AF1F809-57E0-4C93-A89F-78986E228E2C}"/>
              </a:ext>
            </a:extLst>
          </p:cNvPr>
          <p:cNvSpPr txBox="1"/>
          <p:nvPr/>
        </p:nvSpPr>
        <p:spPr>
          <a:xfrm>
            <a:off x="3612292" y="1127084"/>
            <a:ext cx="4967416" cy="1200329"/>
          </a:xfrm>
          <a:prstGeom prst="rect">
            <a:avLst/>
          </a:prstGeom>
          <a:noFill/>
        </p:spPr>
        <p:txBody>
          <a:bodyPr wrap="square" rtlCol="0">
            <a:spAutoFit/>
          </a:bodyPr>
          <a:lstStyle/>
          <a:p>
            <a:pPr algn="ctr"/>
            <a:r>
              <a:rPr lang="en-GB" sz="7200" dirty="0">
                <a:solidFill>
                  <a:schemeClr val="tx2"/>
                </a:solidFill>
              </a:rPr>
              <a:t>thank you</a:t>
            </a:r>
          </a:p>
        </p:txBody>
      </p:sp>
      <p:sp>
        <p:nvSpPr>
          <p:cNvPr id="3" name="TextBox 2">
            <a:extLst>
              <a:ext uri="{FF2B5EF4-FFF2-40B4-BE49-F238E27FC236}">
                <a16:creationId xmlns:a16="http://schemas.microsoft.com/office/drawing/2014/main" id="{453BA08D-E0A4-4237-90C9-5442759187B0}"/>
              </a:ext>
            </a:extLst>
          </p:cNvPr>
          <p:cNvSpPr txBox="1"/>
          <p:nvPr/>
        </p:nvSpPr>
        <p:spPr>
          <a:xfrm>
            <a:off x="219774" y="4375608"/>
            <a:ext cx="11752452" cy="1384995"/>
          </a:xfrm>
          <a:prstGeom prst="rect">
            <a:avLst/>
          </a:prstGeom>
          <a:noFill/>
        </p:spPr>
        <p:txBody>
          <a:bodyPr wrap="square" rtlCol="0">
            <a:spAutoFit/>
          </a:bodyPr>
          <a:lstStyle/>
          <a:p>
            <a:r>
              <a:rPr lang="en-GB" sz="2800" dirty="0"/>
              <a:t>Thanks for feedback from Jackie Thompson, &amp; discussions with the Turing Way community, including Bastian </a:t>
            </a:r>
            <a:r>
              <a:rPr lang="en-GB" sz="2800" dirty="0" err="1"/>
              <a:t>Greshake</a:t>
            </a:r>
            <a:r>
              <a:rPr lang="en-GB" sz="2800" dirty="0"/>
              <a:t> </a:t>
            </a:r>
            <a:r>
              <a:rPr lang="en-GB" sz="2800" dirty="0" err="1"/>
              <a:t>Tzovaras</a:t>
            </a:r>
            <a:r>
              <a:rPr lang="en-GB" sz="2800" dirty="0"/>
              <a:t>, Richard J Acton, &amp; Julien </a:t>
            </a:r>
            <a:r>
              <a:rPr lang="en-GB" sz="2800" dirty="0" err="1"/>
              <a:t>Colomb</a:t>
            </a:r>
            <a:r>
              <a:rPr lang="en-GB" sz="2800" dirty="0"/>
              <a:t>.</a:t>
            </a:r>
          </a:p>
        </p:txBody>
      </p:sp>
      <p:sp>
        <p:nvSpPr>
          <p:cNvPr id="10" name="TextBox 9">
            <a:extLst>
              <a:ext uri="{FF2B5EF4-FFF2-40B4-BE49-F238E27FC236}">
                <a16:creationId xmlns:a16="http://schemas.microsoft.com/office/drawing/2014/main" id="{E08B79F9-3ABD-4D30-9D58-82C9C9F45441}"/>
              </a:ext>
            </a:extLst>
          </p:cNvPr>
          <p:cNvSpPr txBox="1"/>
          <p:nvPr/>
        </p:nvSpPr>
        <p:spPr>
          <a:xfrm>
            <a:off x="219774" y="3744983"/>
            <a:ext cx="11752452" cy="523220"/>
          </a:xfrm>
          <a:prstGeom prst="rect">
            <a:avLst/>
          </a:prstGeom>
          <a:noFill/>
        </p:spPr>
        <p:txBody>
          <a:bodyPr wrap="square" rtlCol="0">
            <a:spAutoFit/>
          </a:bodyPr>
          <a:lstStyle/>
          <a:p>
            <a:r>
              <a:rPr lang="en-GB" sz="2800" dirty="0"/>
              <a:t>Open source slides published on </a:t>
            </a:r>
            <a:r>
              <a:rPr lang="en-GB" sz="2800" dirty="0" err="1"/>
              <a:t>Zenodo</a:t>
            </a:r>
            <a:r>
              <a:rPr lang="en-GB" sz="2800" dirty="0"/>
              <a:t>: </a:t>
            </a:r>
            <a:r>
              <a:rPr lang="en-GB" sz="2800" dirty="0">
                <a:hlinkClick r:id="rId8"/>
              </a:rPr>
              <a:t>10.5281/zenodo.8370749</a:t>
            </a:r>
            <a:r>
              <a:rPr lang="en-GB" sz="2800" dirty="0"/>
              <a:t> </a:t>
            </a:r>
          </a:p>
        </p:txBody>
      </p:sp>
    </p:spTree>
    <p:extLst>
      <p:ext uri="{BB962C8B-B14F-4D97-AF65-F5344CB8AC3E}">
        <p14:creationId xmlns:p14="http://schemas.microsoft.com/office/powerpoint/2010/main" val="141510971"/>
      </p:ext>
    </p:extLst>
  </p:cSld>
  <p:clrMapOvr>
    <a:masterClrMapping/>
  </p:clrMapOvr>
  <mc:AlternateContent xmlns:mc="http://schemas.openxmlformats.org/markup-compatibility/2006" xmlns:p14="http://schemas.microsoft.com/office/powerpoint/2010/main">
    <mc:Choice Requires="p14">
      <p:transition spd="slow" p14:dur="2500">
        <p:push dir="u"/>
      </p:transition>
    </mc:Choice>
    <mc:Fallback xmlns="" xmlns:a="http://schemas.openxmlformats.org/drawingml/2006/main" xmlns:r="http://schemas.openxmlformats.org/officeDocument/2006/relationships" xmlns:p="http://schemas.openxmlformats.org/presentationml/2006/main">
      <p:transition spd="slow">
        <p:push dir="u"/>
      </p:transition>
    </mc:Fallback>
  </mc:AlternateContent>
</p:sld>
</file>

<file path=ppt/slides/slide2.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3E43B-2976-4A27-977A-16F7F80E7E95}"/>
              </a:ext>
            </a:extLst>
          </p:cNvPr>
          <p:cNvSpPr>
            <a:spLocks noGrp="1"/>
          </p:cNvSpPr>
          <p:nvPr>
            <p:ph type="title"/>
          </p:nvPr>
        </p:nvSpPr>
        <p:spPr/>
        <p:txBody>
          <a:bodyPr/>
          <a:lstStyle/>
          <a:p>
            <a:r>
              <a:rPr lang="en-US" dirty="0"/>
              <a:t>evaluating research culture</a:t>
            </a:r>
            <a:endParaRPr lang="en-GB" dirty="0"/>
          </a:p>
        </p:txBody>
      </p:sp>
    </p:spTree>
    <p:extLst>
      <p:ext uri="{BB962C8B-B14F-4D97-AF65-F5344CB8AC3E}">
        <p14:creationId xmlns:p14="http://schemas.microsoft.com/office/powerpoint/2010/main" val="4058676137"/>
      </p:ext>
    </p:extLst>
  </p:cSld>
  <p:clrMapOvr>
    <a:masterClrMapping/>
  </p:clrMapOvr>
</p:sld>
</file>

<file path=ppt/slides/slide3.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FA907A-86FB-5AE4-72E5-7DD74FF187E4}"/>
              </a:ext>
            </a:extLst>
          </p:cNvPr>
          <p:cNvGrpSpPr/>
          <p:nvPr/>
        </p:nvGrpSpPr>
        <p:grpSpPr>
          <a:xfrm>
            <a:off x="728415" y="442450"/>
            <a:ext cx="10735169" cy="4498260"/>
            <a:chOff x="4660490" y="528227"/>
            <a:chExt cx="7093974" cy="927863"/>
          </a:xfrm>
        </p:grpSpPr>
        <p:sp>
          <p:nvSpPr>
            <p:cNvPr id="5" name="Speech Bubble: Rectangle with Corners Rounded 4">
              <a:extLst>
                <a:ext uri="{FF2B5EF4-FFF2-40B4-BE49-F238E27FC236}">
                  <a16:creationId xmlns:a16="http://schemas.microsoft.com/office/drawing/2014/main" id="{6D29D61B-E26E-518A-1523-40C2A0FCCA5C}"/>
                </a:ext>
              </a:extLst>
            </p:cNvPr>
            <p:cNvSpPr/>
            <p:nvPr/>
          </p:nvSpPr>
          <p:spPr>
            <a:xfrm>
              <a:off x="4660490" y="528227"/>
              <a:ext cx="7093974" cy="927863"/>
            </a:xfrm>
            <a:prstGeom prst="wedgeRoundRectCallout">
              <a:avLst>
                <a:gd name="adj1" fmla="val 35903"/>
                <a:gd name="adj2" fmla="val 68027"/>
                <a:gd name="adj3" fmla="val 16667"/>
              </a:avLst>
            </a:prstGeom>
            <a:solidFill>
              <a:schemeClr val="accent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70F0D94-D5F4-9546-B799-F59D26BC6384}"/>
                </a:ext>
              </a:extLst>
            </p:cNvPr>
            <p:cNvSpPr txBox="1"/>
            <p:nvPr/>
          </p:nvSpPr>
          <p:spPr>
            <a:xfrm>
              <a:off x="4972044" y="584357"/>
              <a:ext cx="6692622" cy="812615"/>
            </a:xfrm>
            <a:prstGeom prst="rect">
              <a:avLst/>
            </a:prstGeom>
            <a:noFill/>
          </p:spPr>
          <p:txBody>
            <a:bodyPr wrap="square" rtlCol="0">
              <a:spAutoFit/>
            </a:bodyPr>
            <a:lstStyle/>
            <a:p>
              <a:r>
                <a:rPr lang="en-GB" sz="4400" dirty="0">
                  <a:solidFill>
                    <a:schemeClr val="bg1"/>
                  </a:solidFill>
                </a:rPr>
                <a:t>“...anyone with </a:t>
              </a:r>
              <a:r>
                <a:rPr lang="en-GB" sz="5400" b="1" dirty="0">
                  <a:solidFill>
                    <a:schemeClr val="bg1"/>
                  </a:solidFill>
                </a:rPr>
                <a:t>half a brain cell</a:t>
              </a:r>
              <a:r>
                <a:rPr lang="en-GB" sz="4400" dirty="0">
                  <a:solidFill>
                    <a:schemeClr val="bg1"/>
                  </a:solidFill>
                </a:rPr>
                <a:t> now realises that the academic system is just </a:t>
              </a:r>
              <a:r>
                <a:rPr lang="en-GB" sz="5400" b="1" dirty="0">
                  <a:solidFill>
                    <a:schemeClr val="bg1"/>
                  </a:solidFill>
                </a:rPr>
                <a:t>not a level playing field</a:t>
              </a:r>
              <a:r>
                <a:rPr lang="en-GB" sz="4400" dirty="0">
                  <a:solidFill>
                    <a:schemeClr val="bg1"/>
                  </a:solidFill>
                </a:rPr>
                <a:t> and they just </a:t>
              </a:r>
              <a:r>
                <a:rPr lang="en-GB" sz="5400" b="1" dirty="0">
                  <a:solidFill>
                    <a:schemeClr val="bg1"/>
                  </a:solidFill>
                </a:rPr>
                <a:t>get the hell out</a:t>
              </a:r>
              <a:r>
                <a:rPr lang="en-GB" sz="4400" dirty="0">
                  <a:solidFill>
                    <a:schemeClr val="bg1"/>
                  </a:solidFill>
                </a:rPr>
                <a:t> of the dodge as quickly as possible.”</a:t>
              </a:r>
            </a:p>
          </p:txBody>
        </p:sp>
      </p:grpSp>
    </p:spTree>
    <p:extLst>
      <p:ext uri="{BB962C8B-B14F-4D97-AF65-F5344CB8AC3E}">
        <p14:creationId xmlns:p14="http://schemas.microsoft.com/office/powerpoint/2010/main" val="4113269112"/>
      </p:ext>
    </p:extLst>
  </p:cSld>
  <p:clrMapOvr>
    <a:masterClrMapping/>
  </p:clrMapOvr>
</p:sld>
</file>

<file path=ppt/slides/slide4.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DABBD-7462-4623-B87A-806A277B2EBF}"/>
              </a:ext>
            </a:extLst>
          </p:cNvPr>
          <p:cNvSpPr>
            <a:spLocks noGrp="1"/>
          </p:cNvSpPr>
          <p:nvPr>
            <p:ph type="title"/>
          </p:nvPr>
        </p:nvSpPr>
        <p:spPr/>
        <p:txBody>
          <a:bodyPr/>
          <a:lstStyle/>
          <a:p>
            <a:r>
              <a:rPr lang="en-US" dirty="0"/>
              <a:t>what about the “plumbers”?</a:t>
            </a:r>
            <a:endParaRPr lang="en-GB" dirty="0"/>
          </a:p>
        </p:txBody>
      </p:sp>
    </p:spTree>
    <p:extLst>
      <p:ext uri="{BB962C8B-B14F-4D97-AF65-F5344CB8AC3E}">
        <p14:creationId xmlns:p14="http://schemas.microsoft.com/office/powerpoint/2010/main" val="2792062517"/>
      </p:ext>
    </p:extLst>
  </p:cSld>
  <p:clrMapOvr>
    <a:masterClrMapping/>
  </p:clrMapOvr>
</p:sld>
</file>

<file path=ppt/slides/slide5.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3E43B-2976-4A27-977A-16F7F80E7E95}"/>
              </a:ext>
            </a:extLst>
          </p:cNvPr>
          <p:cNvSpPr>
            <a:spLocks noGrp="1"/>
          </p:cNvSpPr>
          <p:nvPr>
            <p:ph type="title"/>
          </p:nvPr>
        </p:nvSpPr>
        <p:spPr/>
        <p:txBody>
          <a:bodyPr/>
          <a:lstStyle/>
          <a:p>
            <a:r>
              <a:rPr lang="en-US" dirty="0"/>
              <a:t>improving assessments…</a:t>
            </a:r>
            <a:endParaRPr lang="en-GB" dirty="0"/>
          </a:p>
        </p:txBody>
      </p:sp>
    </p:spTree>
    <p:extLst>
      <p:ext uri="{BB962C8B-B14F-4D97-AF65-F5344CB8AC3E}">
        <p14:creationId xmlns:p14="http://schemas.microsoft.com/office/powerpoint/2010/main" val="1301823895"/>
      </p:ext>
    </p:extLst>
  </p:cSld>
  <p:clrMapOvr>
    <a:masterClrMapping/>
  </p:clrMapOvr>
</p:sld>
</file>

<file path=ppt/slides/slide6.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6028FA-BF9D-47EB-9466-B7846BDC735F}"/>
              </a:ext>
            </a:extLst>
          </p:cNvPr>
          <p:cNvGrpSpPr/>
          <p:nvPr/>
        </p:nvGrpSpPr>
        <p:grpSpPr>
          <a:xfrm>
            <a:off x="2895599" y="1415507"/>
            <a:ext cx="6400801" cy="2448570"/>
            <a:chOff x="2195419" y="528227"/>
            <a:chExt cx="6650876" cy="2448570"/>
          </a:xfrm>
        </p:grpSpPr>
        <p:sp>
          <p:nvSpPr>
            <p:cNvPr id="3" name="Speech Bubble: Rectangle with Corners Rounded 2">
              <a:extLst>
                <a:ext uri="{FF2B5EF4-FFF2-40B4-BE49-F238E27FC236}">
                  <a16:creationId xmlns:a16="http://schemas.microsoft.com/office/drawing/2014/main" id="{75BF02D8-5AF0-47CC-99E1-E60D9B57AE9A}"/>
                </a:ext>
              </a:extLst>
            </p:cNvPr>
            <p:cNvSpPr/>
            <p:nvPr/>
          </p:nvSpPr>
          <p:spPr>
            <a:xfrm>
              <a:off x="2195419" y="528227"/>
              <a:ext cx="6650876" cy="2448570"/>
            </a:xfrm>
            <a:prstGeom prst="wedgeRoundRectCallout">
              <a:avLst>
                <a:gd name="adj1" fmla="val -38278"/>
                <a:gd name="adj2" fmla="val 77754"/>
                <a:gd name="adj3" fmla="val 16667"/>
              </a:avLst>
            </a:prstGeom>
            <a:solidFill>
              <a:schemeClr val="tx2"/>
            </a:solidFill>
            <a:ln>
              <a:no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B1A4796-8E1A-474E-AD2F-AA269E05DEAF}"/>
                </a:ext>
              </a:extLst>
            </p:cNvPr>
            <p:cNvSpPr txBox="1"/>
            <p:nvPr/>
          </p:nvSpPr>
          <p:spPr>
            <a:xfrm>
              <a:off x="2532561" y="675107"/>
              <a:ext cx="6313734" cy="2123658"/>
            </a:xfrm>
            <a:prstGeom prst="rect">
              <a:avLst/>
            </a:prstGeom>
            <a:noFill/>
          </p:spPr>
          <p:txBody>
            <a:bodyPr wrap="square" rtlCol="0">
              <a:spAutoFit/>
            </a:bodyPr>
            <a:lstStyle/>
            <a:p>
              <a:r>
                <a:rPr lang="en-GB" sz="6600" dirty="0">
                  <a:solidFill>
                    <a:schemeClr val="bg1"/>
                  </a:solidFill>
                </a:rPr>
                <a:t>“</a:t>
              </a:r>
              <a:r>
                <a:rPr lang="en-GB" sz="6600" b="1" dirty="0">
                  <a:solidFill>
                    <a:schemeClr val="bg1"/>
                  </a:solidFill>
                </a:rPr>
                <a:t>assess</a:t>
              </a:r>
              <a:r>
                <a:rPr lang="en-GB" sz="6600" dirty="0">
                  <a:solidFill>
                    <a:schemeClr val="bg1"/>
                  </a:solidFill>
                </a:rPr>
                <a:t> the </a:t>
              </a:r>
              <a:r>
                <a:rPr lang="en-GB" sz="6600" b="1" dirty="0">
                  <a:solidFill>
                    <a:schemeClr val="bg1"/>
                  </a:solidFill>
                </a:rPr>
                <a:t>assessments!</a:t>
              </a:r>
              <a:r>
                <a:rPr lang="en-GB" sz="6600" dirty="0">
                  <a:solidFill>
                    <a:schemeClr val="bg1"/>
                  </a:solidFill>
                </a:rPr>
                <a:t>”</a:t>
              </a:r>
            </a:p>
          </p:txBody>
        </p:sp>
      </p:grpSp>
    </p:spTree>
    <p:extLst>
      <p:ext uri="{BB962C8B-B14F-4D97-AF65-F5344CB8AC3E}">
        <p14:creationId xmlns:p14="http://schemas.microsoft.com/office/powerpoint/2010/main" val="3860231091"/>
      </p:ext>
    </p:extLst>
  </p:cSld>
  <p:clrMapOvr>
    <a:masterClrMapping/>
  </p:clrMapOvr>
</p:sld>
</file>

<file path=ppt/slides/slide7.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3E43B-2976-4A27-977A-16F7F80E7E95}"/>
              </a:ext>
            </a:extLst>
          </p:cNvPr>
          <p:cNvSpPr>
            <a:spLocks noGrp="1"/>
          </p:cNvSpPr>
          <p:nvPr>
            <p:ph type="title"/>
          </p:nvPr>
        </p:nvSpPr>
        <p:spPr/>
        <p:txBody>
          <a:bodyPr/>
          <a:lstStyle/>
          <a:p>
            <a:r>
              <a:rPr lang="en-US" dirty="0"/>
              <a:t>some progress…</a:t>
            </a:r>
            <a:endParaRPr lang="en-GB" dirty="0"/>
          </a:p>
        </p:txBody>
      </p:sp>
    </p:spTree>
    <p:extLst>
      <p:ext uri="{BB962C8B-B14F-4D97-AF65-F5344CB8AC3E}">
        <p14:creationId xmlns:p14="http://schemas.microsoft.com/office/powerpoint/2010/main" val="2594726468"/>
      </p:ext>
    </p:extLst>
  </p:cSld>
  <p:clrMapOvr>
    <a:masterClrMapping/>
  </p:clrMapOvr>
</p:sld>
</file>

<file path=ppt/slides/slide8.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43E43B-2976-4A27-977A-16F7F80E7E95}"/>
              </a:ext>
            </a:extLst>
          </p:cNvPr>
          <p:cNvSpPr>
            <a:spLocks noGrp="1"/>
          </p:cNvSpPr>
          <p:nvPr>
            <p:ph type="title"/>
          </p:nvPr>
        </p:nvSpPr>
        <p:spPr>
          <a:xfrm>
            <a:off x="831850" y="1709738"/>
            <a:ext cx="8580164" cy="2852737"/>
          </a:xfrm>
        </p:spPr>
        <p:txBody>
          <a:bodyPr/>
          <a:lstStyle/>
          <a:p>
            <a:r>
              <a:rPr lang="en-US" dirty="0"/>
              <a:t>where does this leave us?</a:t>
            </a:r>
            <a:endParaRPr lang="en-GB" dirty="0"/>
          </a:p>
        </p:txBody>
      </p:sp>
    </p:spTree>
    <p:extLst>
      <p:ext uri="{BB962C8B-B14F-4D97-AF65-F5344CB8AC3E}">
        <p14:creationId xmlns:p14="http://schemas.microsoft.com/office/powerpoint/2010/main" val="2795197039"/>
      </p:ext>
    </p:extLst>
  </p:cSld>
  <p:clrMapOvr>
    <a:masterClrMapping/>
  </p:clrMapOvr>
</p:sld>
</file>

<file path=ppt/slides/slide9.xml><?xml version="1.0" encoding="utf-8"?>
<p:sld xmlns:a="http://purl.oclc.org/ooxml/drawingml/main" xmlns:r="http://purl.oclc.org/ooxml/officeDocument/relationships" xmlns:p="http://purl.oclc.org/ooxml/presentationml/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C53F5-A621-411D-AC43-3CDD9DBF81BA}"/>
              </a:ext>
            </a:extLst>
          </p:cNvPr>
          <p:cNvSpPr txBox="1"/>
          <p:nvPr/>
        </p:nvSpPr>
        <p:spPr>
          <a:xfrm>
            <a:off x="329380" y="457207"/>
            <a:ext cx="5766620" cy="769441"/>
          </a:xfrm>
          <a:prstGeom prst="rect">
            <a:avLst/>
          </a:prstGeom>
          <a:noFill/>
        </p:spPr>
        <p:txBody>
          <a:bodyPr wrap="square" rtlCol="0">
            <a:spAutoFit/>
          </a:bodyPr>
          <a:lstStyle/>
          <a:p>
            <a:r>
              <a:rPr lang="en-US" sz="4400" dirty="0"/>
              <a:t>research assessment</a:t>
            </a:r>
            <a:endParaRPr lang="en-GB" sz="4400" dirty="0"/>
          </a:p>
        </p:txBody>
      </p:sp>
      <p:sp>
        <p:nvSpPr>
          <p:cNvPr id="3" name="TextBox 2">
            <a:extLst>
              <a:ext uri="{FF2B5EF4-FFF2-40B4-BE49-F238E27FC236}">
                <a16:creationId xmlns:a16="http://schemas.microsoft.com/office/drawing/2014/main" id="{F826E2AF-E4C0-4794-9A77-81915B08A846}"/>
              </a:ext>
            </a:extLst>
          </p:cNvPr>
          <p:cNvSpPr txBox="1"/>
          <p:nvPr/>
        </p:nvSpPr>
        <p:spPr>
          <a:xfrm>
            <a:off x="88490" y="975925"/>
            <a:ext cx="12015020" cy="1200329"/>
          </a:xfrm>
          <a:prstGeom prst="rect">
            <a:avLst/>
          </a:prstGeom>
          <a:noFill/>
        </p:spPr>
        <p:txBody>
          <a:bodyPr wrap="square" rtlCol="0">
            <a:spAutoFit/>
          </a:bodyPr>
          <a:lstStyle/>
          <a:p>
            <a:pPr algn="ctr"/>
            <a:r>
              <a:rPr lang="en-US" sz="7200" b="1" dirty="0">
                <a:solidFill>
                  <a:schemeClr val="tx2"/>
                </a:solidFill>
              </a:rPr>
              <a:t>TRIANGLE OF SADNESS</a:t>
            </a:r>
            <a:endParaRPr lang="en-GB" sz="7200" b="1" dirty="0">
              <a:solidFill>
                <a:schemeClr val="tx2"/>
              </a:solidFill>
            </a:endParaRPr>
          </a:p>
        </p:txBody>
      </p:sp>
      <p:sp>
        <p:nvSpPr>
          <p:cNvPr id="4" name="Isosceles Triangle 3">
            <a:extLst>
              <a:ext uri="{FF2B5EF4-FFF2-40B4-BE49-F238E27FC236}">
                <a16:creationId xmlns:a16="http://schemas.microsoft.com/office/drawing/2014/main" id="{F0F3093D-3529-4DAE-AAFE-5D7637F38752}"/>
              </a:ext>
            </a:extLst>
          </p:cNvPr>
          <p:cNvSpPr/>
          <p:nvPr/>
        </p:nvSpPr>
        <p:spPr>
          <a:xfrm flipV="1">
            <a:off x="4027326" y="3210687"/>
            <a:ext cx="3823901" cy="1613168"/>
          </a:xfrm>
          <a:prstGeom prst="triangle">
            <a:avLst/>
          </a:prstGeom>
          <a:noFill/>
          <a:ln w="127000">
            <a:solidFill>
              <a:schemeClr val="tx1"/>
            </a:solidFill>
          </a:ln>
        </p:spPr>
        <p:style>
          <a:lnRef idx="2">
            <a:schemeClr val="accent1">
              <a:shade val="5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8745974"/>
      </p:ext>
    </p:extLst>
  </p:cSld>
  <p:clrMapOvr>
    <a:masterClrMapping/>
  </p:clrMapOvr>
</p:sld>
</file>

<file path=ppt/theme/theme1.xml><?xml version="1.0" encoding="utf-8"?>
<a:theme xmlns:a="http://purl.oclc.org/ooxml/drawingml/main" name="Pen 1">
  <a:themeElements>
    <a:clrScheme name="Pen 1">
      <a:dk1>
        <a:srgbClr val="F0F0F0"/>
      </a:dk1>
      <a:lt1>
        <a:srgbClr val="191919"/>
      </a:lt1>
      <a:dk2>
        <a:srgbClr val="FFC000"/>
      </a:dk2>
      <a:lt2>
        <a:srgbClr val="191919"/>
      </a:lt2>
      <a:accent1>
        <a:srgbClr val="5B9BD5"/>
      </a:accent1>
      <a:accent2>
        <a:srgbClr val="ED7D31"/>
      </a:accent2>
      <a:accent3>
        <a:srgbClr val="F0F0F0"/>
      </a:accent3>
      <a:accent4>
        <a:srgbClr val="FFC000"/>
      </a:accent4>
      <a:accent5>
        <a:srgbClr val="FF5050"/>
      </a:accent5>
      <a:accent6>
        <a:srgbClr val="70AD47"/>
      </a:accent6>
      <a:hlink>
        <a:srgbClr val="0A7DF5"/>
      </a:hlink>
      <a:folHlink>
        <a:srgbClr val="AA5F87"/>
      </a:folHlink>
    </a:clrScheme>
    <a:fontScheme name="Pen 1">
      <a:majorFont>
        <a:latin typeface="Metropolis"/>
        <a:ea typeface="Taipei Sans TC Beta"/>
        <a:cs typeface=""/>
      </a:majorFont>
      <a:minorFont>
        <a:latin typeface="Metropolis"/>
        <a:ea typeface="Taipei Sans TC Beta"/>
        <a:cs typeface=""/>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purl.oclc.org/ooxml/drawingml/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241</TotalTime>
  <Words>894</Words>
  <Application>Microsoft Office PowerPoint</Application>
  <PresentationFormat>Widescreen</PresentationFormat>
  <Paragraphs>61</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Metropolis</vt:lpstr>
      <vt:lpstr>Pen 1</vt:lpstr>
      <vt:lpstr>On the need to assess research assessment</vt:lpstr>
      <vt:lpstr>evaluating research culture</vt:lpstr>
      <vt:lpstr>PowerPoint Presentation</vt:lpstr>
      <vt:lpstr>what about the “plumbers”?</vt:lpstr>
      <vt:lpstr>improving assessments…</vt:lpstr>
      <vt:lpstr>PowerPoint Presentation</vt:lpstr>
      <vt:lpstr>some progress…</vt:lpstr>
      <vt:lpstr>where does this leave us?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Pen-Yuan Hsing</dc:creator>
  <cp:lastModifiedBy>Pen-Yuan Hsing</cp:lastModifiedBy>
  <cp:revision>41</cp:revision>
  <dcterms:created xsi:type="dcterms:W3CDTF">2021-03-16T13:53:03Z</dcterms:created>
  <dcterms:modified xsi:type="dcterms:W3CDTF">2023-09-22T16:59:06Z</dcterms:modified>
</cp:coreProperties>
</file>