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Ubuntu"/>
      <p:regular r:id="rId18"/>
      <p:bold r:id="rId19"/>
      <p:italic r:id="rId20"/>
      <p:boldItalic r:id="rId21"/>
    </p:embeddedFont>
    <p:embeddedFont>
      <p:font typeface="Ubuntu Light"/>
      <p:regular r:id="rId22"/>
      <p:bold r:id="rId23"/>
      <p:italic r:id="rId24"/>
      <p:boldItalic r:id="rId25"/>
    </p:embeddedFont>
    <p:embeddedFont>
      <p:font typeface="Ubuntu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italic.fntdata"/><Relationship Id="rId22" Type="http://schemas.openxmlformats.org/officeDocument/2006/relationships/font" Target="fonts/UbuntuLight-regular.fntdata"/><Relationship Id="rId21" Type="http://schemas.openxmlformats.org/officeDocument/2006/relationships/font" Target="fonts/Ubuntu-boldItalic.fntdata"/><Relationship Id="rId24" Type="http://schemas.openxmlformats.org/officeDocument/2006/relationships/font" Target="fonts/UbuntuLight-italic.fntdata"/><Relationship Id="rId23" Type="http://schemas.openxmlformats.org/officeDocument/2006/relationships/font" Target="fonts/Ubuntu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Medium-regular.fntdata"/><Relationship Id="rId25" Type="http://schemas.openxmlformats.org/officeDocument/2006/relationships/font" Target="fonts/UbuntuLight-boldItalic.fntdata"/><Relationship Id="rId28" Type="http://schemas.openxmlformats.org/officeDocument/2006/relationships/font" Target="fonts/UbuntuMedium-italic.fntdata"/><Relationship Id="rId27" Type="http://schemas.openxmlformats.org/officeDocument/2006/relationships/font" Target="fonts/Ubuntu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Ubuntu-bold.fntdata"/><Relationship Id="rId18" Type="http://schemas.openxmlformats.org/officeDocument/2006/relationships/font" Target="fonts/Ubuntu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033eb60ae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033eb60a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33eb60a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033eb60a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033eb60a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033eb60a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033eb60a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033eb60a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33eb60a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033eb60a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33eb60a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33eb60a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033eb60a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033eb60a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033eb60ae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033eb60a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33eb60ae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033eb60ae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33eb60ae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033eb60ae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33eb60a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033eb60a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58139" r="0" t="0"/>
          <a:stretch/>
        </p:blipFill>
        <p:spPr>
          <a:xfrm>
            <a:off x="0" y="-14550"/>
            <a:ext cx="3694774" cy="51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587800" y="2695125"/>
            <a:ext cx="613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2286300" y="1157075"/>
            <a:ext cx="6735000" cy="14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8077975" y="4091269"/>
            <a:ext cx="1065900" cy="10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idx="2" type="subTitle"/>
          </p:nvPr>
        </p:nvSpPr>
        <p:spPr>
          <a:xfrm>
            <a:off x="2724750" y="3224400"/>
            <a:ext cx="613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" y="4313853"/>
            <a:ext cx="642957" cy="5564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79B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9" name="Google Shape;59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110900" y="43850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hasCustomPrompt="1" type="title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inal slide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 rotWithShape="1">
          <a:blip r:embed="rId2">
            <a:alphaModFix/>
          </a:blip>
          <a:srcRect b="0" l="28438" r="0" t="0"/>
          <a:stretch/>
        </p:blipFill>
        <p:spPr>
          <a:xfrm>
            <a:off x="3752850" y="792175"/>
            <a:ext cx="5032500" cy="16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72458" y="4434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6472875" y="3010513"/>
            <a:ext cx="1529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 Medium"/>
                <a:ea typeface="Ubuntu Medium"/>
                <a:cs typeface="Ubuntu Medium"/>
                <a:sym typeface="Ubuntu Medium"/>
              </a:rPr>
              <a:t>http://plazi.org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6472875" y="3498875"/>
            <a:ext cx="2479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 Medium"/>
                <a:ea typeface="Ubuntu Medium"/>
                <a:cs typeface="Ubuntu Medium"/>
                <a:sym typeface="Ubuntu Medium"/>
              </a:rPr>
              <a:t>http://twitter.com/plazi_ch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8201700" y="4247400"/>
            <a:ext cx="942300" cy="89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537" y="3011200"/>
            <a:ext cx="354902" cy="30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1400" y="3489950"/>
            <a:ext cx="308611" cy="30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1400" y="3968700"/>
            <a:ext cx="308609" cy="30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1400" y="4425688"/>
            <a:ext cx="308609" cy="30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7">
            <a:alphaModFix/>
          </a:blip>
          <a:srcRect b="0" l="58139" r="0" t="0"/>
          <a:stretch/>
        </p:blipFill>
        <p:spPr>
          <a:xfrm>
            <a:off x="0" y="-14550"/>
            <a:ext cx="3694774" cy="51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2">
  <p:cSld name="TITLE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25400" l="0" r="29981" t="0"/>
          <a:stretch/>
        </p:blipFill>
        <p:spPr>
          <a:xfrm>
            <a:off x="7197850" y="3351750"/>
            <a:ext cx="1946150" cy="179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0" y="1791750"/>
            <a:ext cx="9144000" cy="1560000"/>
          </a:xfrm>
          <a:prstGeom prst="rect">
            <a:avLst/>
          </a:prstGeom>
          <a:solidFill>
            <a:srgbClr val="79BB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ubtitle and two columns">
  <p:cSld name="TITLE_AND_TWO_COLUMNS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533475"/>
            <a:ext cx="3999900" cy="3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533475"/>
            <a:ext cx="3999900" cy="3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3" type="subTitle"/>
          </p:nvPr>
        </p:nvSpPr>
        <p:spPr>
          <a:xfrm>
            <a:off x="248175" y="908675"/>
            <a:ext cx="4138500" cy="4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4" type="subTitle"/>
          </p:nvPr>
        </p:nvSpPr>
        <p:spPr>
          <a:xfrm>
            <a:off x="4743975" y="908675"/>
            <a:ext cx="4138500" cy="4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1700" y="1084800"/>
            <a:ext cx="4646400" cy="36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with subtitle">
  <p:cSld name="ONE_COLUMN_TEXT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11700" y="1552500"/>
            <a:ext cx="4646400" cy="36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2" type="subTitle"/>
          </p:nvPr>
        </p:nvSpPr>
        <p:spPr>
          <a:xfrm>
            <a:off x="248175" y="908675"/>
            <a:ext cx="4339200" cy="4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 b="25400" l="0" r="29981" t="0"/>
          <a:stretch/>
        </p:blipFill>
        <p:spPr>
          <a:xfrm>
            <a:off x="7197850" y="3351750"/>
            <a:ext cx="1946150" cy="179174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0"/>
          <p:cNvSpPr/>
          <p:nvPr/>
        </p:nvSpPr>
        <p:spPr>
          <a:xfrm>
            <a:off x="0" y="1391100"/>
            <a:ext cx="9144000" cy="2208900"/>
          </a:xfrm>
          <a:prstGeom prst="rect">
            <a:avLst/>
          </a:prstGeom>
          <a:solidFill>
            <a:srgbClr val="79BB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11312" y="4224528"/>
            <a:ext cx="642957" cy="556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1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1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1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1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1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1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1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1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1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 Medium"/>
              <a:buChar char="●"/>
              <a:defRPr sz="18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○"/>
              <a:defRPr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 Light"/>
              <a:buChar char="●"/>
              <a:defRPr i="1">
                <a:solidFill>
                  <a:schemeClr val="dk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 Light"/>
              <a:buChar char="○"/>
              <a:defRPr>
                <a:solidFill>
                  <a:schemeClr val="dk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 Light"/>
              <a:buChar char="■"/>
              <a:defRPr>
                <a:solidFill>
                  <a:schemeClr val="dk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 Light"/>
              <a:buChar char="●"/>
              <a:defRPr>
                <a:solidFill>
                  <a:schemeClr val="dk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 Light"/>
              <a:buChar char="○"/>
              <a:defRPr>
                <a:solidFill>
                  <a:schemeClr val="dk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 Light"/>
              <a:buChar char="■"/>
              <a:defRPr>
                <a:solidFill>
                  <a:schemeClr val="dk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github.com/plazi/community" TargetMode="External"/><Relationship Id="rId4" Type="http://schemas.openxmlformats.org/officeDocument/2006/relationships/hyperlink" Target="https://cutt.ly/plazi_commented_list_of_steps" TargetMode="External"/><Relationship Id="rId5" Type="http://schemas.openxmlformats.org/officeDocument/2006/relationships/hyperlink" Target="https://cutt.ly/plazi_casts_yt_playlis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pw0K-LKTyWA" TargetMode="External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2667300" y="1350842"/>
            <a:ext cx="6735000" cy="1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0000"/>
                </a:solidFill>
              </a:rPr>
              <a:t>Plazi</a:t>
            </a:r>
            <a:endParaRPr b="1" sz="6000">
              <a:solidFill>
                <a:srgbClr val="000000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312150" y="3686042"/>
            <a:ext cx="54453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95959"/>
                </a:solidFill>
                <a:highlight>
                  <a:srgbClr val="D9EAD3"/>
                </a:highlight>
                <a:latin typeface="Ubuntu Medium"/>
                <a:ea typeface="Ubuntu Medium"/>
                <a:cs typeface="Ubuntu Medium"/>
                <a:sym typeface="Ubuntu Medium"/>
              </a:rPr>
              <a:t>Marcus Guidoti, Dr.</a:t>
            </a:r>
            <a:endParaRPr sz="2200">
              <a:solidFill>
                <a:srgbClr val="595959"/>
              </a:solidFill>
              <a:highlight>
                <a:srgbClr val="D9EAD3"/>
              </a:highlight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595959"/>
                </a:solidFill>
                <a:latin typeface="Ubuntu Medium"/>
                <a:ea typeface="Ubuntu Medium"/>
                <a:cs typeface="Ubuntu Medium"/>
                <a:sym typeface="Ubuntu Medium"/>
              </a:rPr>
              <a:t>Data Scientist &amp; Cyber Taxonomist, Plazi</a:t>
            </a:r>
            <a:endParaRPr i="1" sz="1800">
              <a:solidFill>
                <a:srgbClr val="595959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595959"/>
                </a:solidFill>
                <a:latin typeface="Ubuntu Medium"/>
                <a:ea typeface="Ubuntu Medium"/>
                <a:cs typeface="Ubuntu Medium"/>
                <a:sym typeface="Ubuntu Medium"/>
              </a:rPr>
              <a:t>Head of Plazi@Poa</a:t>
            </a:r>
            <a:endParaRPr i="1" sz="1800">
              <a:solidFill>
                <a:srgbClr val="595959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968800" y="2431367"/>
            <a:ext cx="6132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95959"/>
                </a:solidFill>
                <a:latin typeface="Ubuntu Medium"/>
                <a:ea typeface="Ubuntu Medium"/>
                <a:cs typeface="Ubuntu Medium"/>
                <a:sym typeface="Ubuntu Medium"/>
              </a:rPr>
              <a:t>Community Support</a:t>
            </a:r>
            <a:endParaRPr sz="2800">
              <a:solidFill>
                <a:srgbClr val="595959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2234400" y="0"/>
            <a:ext cx="46752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Ubuntu Medium"/>
                <a:ea typeface="Ubuntu Medium"/>
                <a:cs typeface="Ubuntu Medium"/>
                <a:sym typeface="Ubuntu Medium"/>
              </a:rPr>
              <a:t>XXXIII Congresso Brasileiro de Zoologia</a:t>
            </a:r>
            <a:endParaRPr>
              <a:solidFill>
                <a:srgbClr val="999999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Ubuntu Medium"/>
                <a:ea typeface="Ubuntu Medium"/>
                <a:cs typeface="Ubuntu Medium"/>
                <a:sym typeface="Ubuntu Medium"/>
              </a:rPr>
              <a:t>Águas de Lindóia - São Paulo</a:t>
            </a:r>
            <a:endParaRPr>
              <a:solidFill>
                <a:srgbClr val="999999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96" name="Google Shape;96;p17"/>
          <p:cNvSpPr txBox="1"/>
          <p:nvPr/>
        </p:nvSpPr>
        <p:spPr>
          <a:xfrm rot="-2283379">
            <a:off x="1232221" y="4092986"/>
            <a:ext cx="2286370" cy="3573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Ubuntu Medium"/>
                <a:ea typeface="Ubuntu Medium"/>
                <a:cs typeface="Ubuntu Medium"/>
                <a:sym typeface="Ubuntu Medium"/>
              </a:rPr>
              <a:t>10.5281/zenodo.3692817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490250" y="450150"/>
            <a:ext cx="7514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current links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Plazi: Community Support Links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GitHub Repository: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http://github.com/plazi/community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Commented List of Steps: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https://cutt.ly/plazi_commented_list_of_steps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YouTube Screencast Playlist: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https://cutt.ly/plazi_casts_yt_playlist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4465926" y="4393426"/>
            <a:ext cx="1700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 Medium"/>
                <a:ea typeface="Ubuntu Medium"/>
                <a:cs typeface="Ubuntu Medium"/>
                <a:sym typeface="Ubuntu Medium"/>
              </a:rPr>
              <a:t>guidoti@plazi.org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5017584" y="3923184"/>
            <a:ext cx="11073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 Medium"/>
                <a:ea typeface="Ubuntu Medium"/>
                <a:cs typeface="Ubuntu Medium"/>
                <a:sym typeface="Ubuntu Medium"/>
              </a:rPr>
              <a:t>@mguidoti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4587280" y="3486754"/>
            <a:ext cx="1700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 Medium"/>
                <a:ea typeface="Ubuntu Medium"/>
                <a:cs typeface="Ubuntu Medium"/>
                <a:sym typeface="Ubuntu Medium"/>
              </a:rPr>
              <a:t>@marcusguidoti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 rot="-2283379">
            <a:off x="1232221" y="4092986"/>
            <a:ext cx="2286370" cy="3573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Ubuntu Medium"/>
                <a:ea typeface="Ubuntu Medium"/>
                <a:cs typeface="Ubuntu Medium"/>
                <a:sym typeface="Ubuntu Medium"/>
              </a:rPr>
              <a:t>10.5281/zenodo.3692817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90250" y="450150"/>
            <a:ext cx="7514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community support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51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 b="12314" l="0" r="0" t="11244"/>
          <a:stretch/>
        </p:blipFill>
        <p:spPr>
          <a:xfrm>
            <a:off x="8158825" y="4124325"/>
            <a:ext cx="832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0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 rotWithShape="1">
          <a:blip r:embed="rId4">
            <a:alphaModFix/>
          </a:blip>
          <a:srcRect b="12314" l="0" r="0" t="11244"/>
          <a:stretch/>
        </p:blipFill>
        <p:spPr>
          <a:xfrm>
            <a:off x="8158825" y="4124325"/>
            <a:ext cx="832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90250" y="450150"/>
            <a:ext cx="7514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text-based source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9813"/>
            <a:ext cx="9143999" cy="448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4">
            <a:alphaModFix/>
          </a:blip>
          <a:srcRect b="12314" l="0" r="0" t="11244"/>
          <a:stretch/>
        </p:blipFill>
        <p:spPr>
          <a:xfrm>
            <a:off x="8158825" y="4124325"/>
            <a:ext cx="832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490250" y="450150"/>
            <a:ext cx="7514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visual source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12314" l="0" r="0" t="11244"/>
          <a:stretch/>
        </p:blipFill>
        <p:spPr>
          <a:xfrm>
            <a:off x="8158825" y="4124325"/>
            <a:ext cx="8327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04400"/>
            <a:ext cx="8839200" cy="349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 b="12314" l="0" r="0" t="11244"/>
          <a:stretch/>
        </p:blipFill>
        <p:spPr>
          <a:xfrm>
            <a:off x="8158825" y="4124325"/>
            <a:ext cx="8327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 title="ind steps 007c Check document structure figureCitati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325" y="168625"/>
            <a:ext cx="6309360" cy="480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