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56" r:id="rId5"/>
    <p:sldId id="293" r:id="rId6"/>
    <p:sldId id="301" r:id="rId7"/>
    <p:sldId id="286" r:id="rId8"/>
    <p:sldId id="259" r:id="rId9"/>
    <p:sldId id="300" r:id="rId10"/>
    <p:sldId id="265" r:id="rId11"/>
    <p:sldId id="302" r:id="rId12"/>
    <p:sldId id="303" r:id="rId13"/>
    <p:sldId id="266" r:id="rId14"/>
    <p:sldId id="304" r:id="rId15"/>
    <p:sldId id="305" r:id="rId16"/>
    <p:sldId id="268" r:id="rId17"/>
    <p:sldId id="306" r:id="rId18"/>
    <p:sldId id="260" r:id="rId19"/>
    <p:sldId id="307" r:id="rId20"/>
    <p:sldId id="270" r:id="rId21"/>
    <p:sldId id="308" r:id="rId22"/>
    <p:sldId id="269" r:id="rId23"/>
    <p:sldId id="271" r:id="rId24"/>
    <p:sldId id="294" r:id="rId25"/>
    <p:sldId id="272" r:id="rId26"/>
    <p:sldId id="273" r:id="rId27"/>
    <p:sldId id="284" r:id="rId28"/>
    <p:sldId id="262" r:id="rId29"/>
    <p:sldId id="275" r:id="rId30"/>
    <p:sldId id="297" r:id="rId31"/>
    <p:sldId id="276" r:id="rId32"/>
    <p:sldId id="261" r:id="rId33"/>
    <p:sldId id="277" r:id="rId34"/>
    <p:sldId id="281" r:id="rId35"/>
    <p:sldId id="278"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BA6EB5-63F6-D3C5-F7E0-51372B46F679}" name="Throgmorton, Kaitlin" initials="TK" userId="S::kaitlin.throgmorton@yale.edu::e0d6ea98-7c9c-4eeb-9cb1-274b0c1b4c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8DF72"/>
    <a:srgbClr val="00A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AE7AC-78D6-C3CE-0EB1-A728D64EADD7}" v="264" dt="2024-09-24T19:55:04.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45E69-B9DE-4D4D-9ABA-34391F77F8CD}"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en-US"/>
        </a:p>
      </dgm:t>
    </dgm:pt>
    <dgm:pt modelId="{024E45EB-2768-4EC6-AFEC-F99BEA19D3DD}">
      <dgm:prSet phldrT="[Text]" phldr="0"/>
      <dgm:spPr/>
      <dgm:t>
        <a:bodyPr/>
        <a:lstStyle/>
        <a:p>
          <a:r>
            <a:rPr lang="en-US">
              <a:latin typeface="Calibri Light" panose="020F0302020204030204"/>
            </a:rPr>
            <a:t>MEDLINE</a:t>
          </a:r>
          <a:endParaRPr lang="en-US"/>
        </a:p>
      </dgm:t>
      <dgm:extLst>
        <a:ext uri="{E40237B7-FDA0-4F09-8148-C483321AD2D9}">
          <dgm14:cNvPr xmlns:dgm14="http://schemas.microsoft.com/office/drawing/2010/diagram" id="0" name="" descr="Oval block for the text with a light blue border and white oval center"/>
        </a:ext>
      </dgm:extLst>
    </dgm:pt>
    <dgm:pt modelId="{A571F6DB-96B1-4B50-B1EF-0D7193DF1472}" type="parTrans" cxnId="{2660ADCE-479E-43D5-9619-1D54806722C3}">
      <dgm:prSet/>
      <dgm:spPr/>
      <dgm:t>
        <a:bodyPr/>
        <a:lstStyle/>
        <a:p>
          <a:endParaRPr lang="en-US"/>
        </a:p>
      </dgm:t>
    </dgm:pt>
    <dgm:pt modelId="{1EB47295-1098-4925-BAE1-8F14620B76F3}" type="sibTrans" cxnId="{2660ADCE-479E-43D5-9619-1D54806722C3}">
      <dgm:prSet/>
      <dgm:spPr/>
      <dgm:t>
        <a:bodyPr/>
        <a:lstStyle/>
        <a:p>
          <a:endParaRPr lang="en-US"/>
        </a:p>
      </dgm:t>
    </dgm:pt>
    <dgm:pt modelId="{EB977D62-BD4C-44D6-BAAA-98B4C9B7DD84}">
      <dgm:prSet phldrT="[Text]" phldr="0"/>
      <dgm:spPr/>
      <dgm:t>
        <a:bodyPr/>
        <a:lstStyle/>
        <a:p>
          <a:pPr rtl="0"/>
          <a:r>
            <a:rPr lang="en-US">
              <a:latin typeface="Calibri"/>
              <a:ea typeface="Calibri"/>
              <a:cs typeface="Calibri"/>
            </a:rPr>
            <a:t>Journals selected for MEDLINE; articles indexed with </a:t>
          </a:r>
          <a:r>
            <a:rPr lang="en-US" err="1">
              <a:latin typeface="Calibri"/>
              <a:ea typeface="Calibri"/>
              <a:cs typeface="Calibri"/>
            </a:rPr>
            <a:t>MeSH</a:t>
          </a:r>
          <a:r>
            <a:rPr lang="en-US">
              <a:latin typeface="Calibri"/>
              <a:ea typeface="Calibri"/>
              <a:cs typeface="Calibri"/>
            </a:rPr>
            <a:t> (Medical Subject Headings) and curated with funding, genetic, chemical and other metadata.</a:t>
          </a:r>
          <a:endParaRPr lang="en-US"/>
        </a:p>
      </dgm:t>
    </dgm:pt>
    <dgm:pt modelId="{19F696C6-AAB2-46AE-B3BB-5DD0D95A1A5D}" type="parTrans" cxnId="{B0A6FAD2-25D5-4AB8-A417-25FB545ED191}">
      <dgm:prSet/>
      <dgm:spPr/>
      <dgm:t>
        <a:bodyPr/>
        <a:lstStyle/>
        <a:p>
          <a:endParaRPr lang="en-US"/>
        </a:p>
      </dgm:t>
    </dgm:pt>
    <dgm:pt modelId="{44F90A8E-C436-4E00-AA0C-FB5CA0EA5557}" type="sibTrans" cxnId="{B0A6FAD2-25D5-4AB8-A417-25FB545ED191}">
      <dgm:prSet/>
      <dgm:spPr/>
      <dgm:t>
        <a:bodyPr/>
        <a:lstStyle/>
        <a:p>
          <a:endParaRPr lang="en-US"/>
        </a:p>
      </dgm:t>
    </dgm:pt>
    <dgm:pt modelId="{10E592CB-CCAB-48AE-8052-5DE03E4322DF}">
      <dgm:prSet phldrT="[Text]" phldr="0"/>
      <dgm:spPr/>
      <dgm:t>
        <a:bodyPr/>
        <a:lstStyle/>
        <a:p>
          <a:pPr rtl="0"/>
          <a:r>
            <a:rPr lang="en-US">
              <a:latin typeface="Calibri Light" panose="020F0302020204030204"/>
            </a:rPr>
            <a:t>PubMed Central</a:t>
          </a:r>
          <a:endParaRPr lang="en-US"/>
        </a:p>
      </dgm:t>
      <dgm:extLst>
        <a:ext uri="{E40237B7-FDA0-4F09-8148-C483321AD2D9}">
          <dgm14:cNvPr xmlns:dgm14="http://schemas.microsoft.com/office/drawing/2010/diagram" id="0" name="" descr="Oval block for the text with a light blue border and white oval center"/>
        </a:ext>
      </dgm:extLst>
    </dgm:pt>
    <dgm:pt modelId="{CE9A1EB5-CDFA-4DBA-BCA2-41C4529A5BA3}" type="parTrans" cxnId="{733B8454-CF41-45AD-8AC6-93AE0A1C7E9F}">
      <dgm:prSet/>
      <dgm:spPr/>
      <dgm:t>
        <a:bodyPr/>
        <a:lstStyle/>
        <a:p>
          <a:endParaRPr lang="en-US"/>
        </a:p>
      </dgm:t>
    </dgm:pt>
    <dgm:pt modelId="{8319B4D4-DFCD-40A0-A41F-8B7E70F50B1F}" type="sibTrans" cxnId="{733B8454-CF41-45AD-8AC6-93AE0A1C7E9F}">
      <dgm:prSet/>
      <dgm:spPr/>
      <dgm:t>
        <a:bodyPr/>
        <a:lstStyle/>
        <a:p>
          <a:endParaRPr lang="en-US"/>
        </a:p>
      </dgm:t>
    </dgm:pt>
    <dgm:pt modelId="{A5885B71-A185-4B45-8481-91A29E300F64}">
      <dgm:prSet phldrT="[Text]" phldr="0"/>
      <dgm:spPr/>
      <dgm:t>
        <a:bodyPr/>
        <a:lstStyle/>
        <a:p>
          <a:r>
            <a:rPr lang="en-US">
              <a:latin typeface="Calibri Light" panose="020F0302020204030204"/>
            </a:rPr>
            <a:t>Bookshelf</a:t>
          </a:r>
          <a:endParaRPr lang="en-US"/>
        </a:p>
      </dgm:t>
      <dgm:extLst>
        <a:ext uri="{E40237B7-FDA0-4F09-8148-C483321AD2D9}">
          <dgm14:cNvPr xmlns:dgm14="http://schemas.microsoft.com/office/drawing/2010/diagram" id="0" name="" descr="Oval block for the text with a light blue border and white oval center"/>
        </a:ext>
      </dgm:extLst>
    </dgm:pt>
    <dgm:pt modelId="{A509E0BB-EAFB-42A2-86D0-5883EBB5A38A}" type="parTrans" cxnId="{B655195F-4592-47D5-9525-BC91ACE819F9}">
      <dgm:prSet/>
      <dgm:spPr/>
      <dgm:t>
        <a:bodyPr/>
        <a:lstStyle/>
        <a:p>
          <a:endParaRPr lang="en-US"/>
        </a:p>
      </dgm:t>
    </dgm:pt>
    <dgm:pt modelId="{5D600EB7-A399-49DB-9E3E-140A720978F7}" type="sibTrans" cxnId="{B655195F-4592-47D5-9525-BC91ACE819F9}">
      <dgm:prSet/>
      <dgm:spPr/>
      <dgm:t>
        <a:bodyPr/>
        <a:lstStyle/>
        <a:p>
          <a:endParaRPr lang="en-US"/>
        </a:p>
      </dgm:t>
    </dgm:pt>
    <dgm:pt modelId="{BA8186E9-1E7B-4992-8C0B-B33E458E2874}">
      <dgm:prSet phldrT="[Text]" phldr="0"/>
      <dgm:spPr/>
      <dgm:t>
        <a:bodyPr/>
        <a:lstStyle/>
        <a:p>
          <a:pPr rtl="0"/>
          <a:r>
            <a:rPr lang="en-US">
              <a:latin typeface="Calibri"/>
              <a:ea typeface="Calibri"/>
              <a:cs typeface="Calibri"/>
            </a:rPr>
            <a:t>Full text archive of books, reports, databases, and other documents related to biomedical, health, and life sciences.</a:t>
          </a:r>
          <a:endParaRPr lang="en-US"/>
        </a:p>
      </dgm:t>
    </dgm:pt>
    <dgm:pt modelId="{43244B74-BB36-4258-AE8D-18EF1A643A91}" type="parTrans" cxnId="{B0CB1C3E-0BAD-4F4A-854D-5BCF80641019}">
      <dgm:prSet/>
      <dgm:spPr/>
      <dgm:t>
        <a:bodyPr/>
        <a:lstStyle/>
        <a:p>
          <a:endParaRPr lang="en-US"/>
        </a:p>
      </dgm:t>
    </dgm:pt>
    <dgm:pt modelId="{9D2395B0-BFEB-4F2F-AAB5-CF62B6737E12}" type="sibTrans" cxnId="{B0CB1C3E-0BAD-4F4A-854D-5BCF80641019}">
      <dgm:prSet/>
      <dgm:spPr/>
      <dgm:t>
        <a:bodyPr/>
        <a:lstStyle/>
        <a:p>
          <a:endParaRPr lang="en-US"/>
        </a:p>
      </dgm:t>
    </dgm:pt>
    <dgm:pt modelId="{3E5D4E1D-365E-49C4-A48E-E8020AC8229B}">
      <dgm:prSet phldr="0"/>
      <dgm:spPr/>
      <dgm:t>
        <a:bodyPr/>
        <a:lstStyle/>
        <a:p>
          <a:pPr rtl="0"/>
          <a:r>
            <a:rPr lang="en-US">
              <a:latin typeface="Calibri"/>
              <a:ea typeface="Calibri"/>
              <a:cs typeface="Calibri"/>
            </a:rPr>
            <a:t>Full text archive that includes articles from journals reviewed and selected by NLM for archiving, as well as individual articles collected for archiving in compliance with funder policies.</a:t>
          </a:r>
        </a:p>
      </dgm:t>
    </dgm:pt>
    <dgm:pt modelId="{C8C2238D-DDD3-49AC-9441-800482749F53}" type="parTrans" cxnId="{320269E6-976F-4191-93E6-2FF44AFFD8D2}">
      <dgm:prSet/>
      <dgm:spPr/>
      <dgm:t>
        <a:bodyPr/>
        <a:lstStyle/>
        <a:p>
          <a:endParaRPr lang="en-US"/>
        </a:p>
      </dgm:t>
    </dgm:pt>
    <dgm:pt modelId="{73B1BF6F-C325-4474-A629-98D8A8999760}" type="sibTrans" cxnId="{320269E6-976F-4191-93E6-2FF44AFFD8D2}">
      <dgm:prSet/>
      <dgm:spPr/>
      <dgm:t>
        <a:bodyPr/>
        <a:lstStyle/>
        <a:p>
          <a:endParaRPr lang="en-US"/>
        </a:p>
      </dgm:t>
    </dgm:pt>
    <dgm:pt modelId="{14533896-58E4-42EB-BCE9-FDA63B31C4AC}" type="pres">
      <dgm:prSet presAssocID="{61845E69-B9DE-4D4D-9ABA-34391F77F8CD}" presName="theList" presStyleCnt="0">
        <dgm:presLayoutVars>
          <dgm:dir/>
          <dgm:animLvl val="lvl"/>
          <dgm:resizeHandles val="exact"/>
        </dgm:presLayoutVars>
      </dgm:prSet>
      <dgm:spPr/>
    </dgm:pt>
    <dgm:pt modelId="{23BD24ED-CBEB-4F80-A557-0B500451C1E2}" type="pres">
      <dgm:prSet presAssocID="{024E45EB-2768-4EC6-AFEC-F99BEA19D3DD}" presName="compNode" presStyleCnt="0"/>
      <dgm:spPr/>
    </dgm:pt>
    <dgm:pt modelId="{49130419-0590-4481-AABE-ACCB955B2D3D}" type="pres">
      <dgm:prSet presAssocID="{024E45EB-2768-4EC6-AFEC-F99BEA19D3DD}" presName="aNode" presStyleLbl="bgShp" presStyleIdx="0" presStyleCnt="3"/>
      <dgm:spPr/>
    </dgm:pt>
    <dgm:pt modelId="{F358B59F-CC72-4180-B7E4-9289420EE094}" type="pres">
      <dgm:prSet presAssocID="{024E45EB-2768-4EC6-AFEC-F99BEA19D3DD}" presName="textNode" presStyleLbl="bgShp" presStyleIdx="0" presStyleCnt="3"/>
      <dgm:spPr/>
    </dgm:pt>
    <dgm:pt modelId="{C10F885B-5167-4325-89DB-857EE7A72824}" type="pres">
      <dgm:prSet presAssocID="{024E45EB-2768-4EC6-AFEC-F99BEA19D3DD}" presName="compChildNode" presStyleCnt="0"/>
      <dgm:spPr/>
    </dgm:pt>
    <dgm:pt modelId="{8EF4EE95-A413-4C31-938D-69C5BB18277C}" type="pres">
      <dgm:prSet presAssocID="{024E45EB-2768-4EC6-AFEC-F99BEA19D3DD}" presName="theInnerList" presStyleCnt="0"/>
      <dgm:spPr/>
    </dgm:pt>
    <dgm:pt modelId="{AED91A99-EBC3-40E6-B4CF-CD30C0436A79}" type="pres">
      <dgm:prSet presAssocID="{EB977D62-BD4C-44D6-BAAA-98B4C9B7DD84}" presName="childNode" presStyleLbl="node1" presStyleIdx="0" presStyleCnt="3">
        <dgm:presLayoutVars>
          <dgm:bulletEnabled val="1"/>
        </dgm:presLayoutVars>
      </dgm:prSet>
      <dgm:spPr/>
    </dgm:pt>
    <dgm:pt modelId="{A91ECAC3-D431-4B88-8631-BB3CD82A4C1B}" type="pres">
      <dgm:prSet presAssocID="{024E45EB-2768-4EC6-AFEC-F99BEA19D3DD}" presName="aSpace" presStyleCnt="0"/>
      <dgm:spPr/>
    </dgm:pt>
    <dgm:pt modelId="{6302AC20-0BAD-4C0C-A46A-CCD0534BF341}" type="pres">
      <dgm:prSet presAssocID="{10E592CB-CCAB-48AE-8052-5DE03E4322DF}" presName="compNode" presStyleCnt="0"/>
      <dgm:spPr/>
    </dgm:pt>
    <dgm:pt modelId="{0CEFDDE8-48A3-4CF3-9224-BD7B0652EE12}" type="pres">
      <dgm:prSet presAssocID="{10E592CB-CCAB-48AE-8052-5DE03E4322DF}" presName="aNode" presStyleLbl="bgShp" presStyleIdx="1" presStyleCnt="3"/>
      <dgm:spPr/>
    </dgm:pt>
    <dgm:pt modelId="{C4871AA9-3F08-4C35-8C12-47782C73417E}" type="pres">
      <dgm:prSet presAssocID="{10E592CB-CCAB-48AE-8052-5DE03E4322DF}" presName="textNode" presStyleLbl="bgShp" presStyleIdx="1" presStyleCnt="3"/>
      <dgm:spPr/>
    </dgm:pt>
    <dgm:pt modelId="{7962E055-DBC4-410F-9F0D-FD1F594F7625}" type="pres">
      <dgm:prSet presAssocID="{10E592CB-CCAB-48AE-8052-5DE03E4322DF}" presName="compChildNode" presStyleCnt="0"/>
      <dgm:spPr/>
    </dgm:pt>
    <dgm:pt modelId="{76906A4D-CC86-4104-A8F5-2B5908061DDC}" type="pres">
      <dgm:prSet presAssocID="{10E592CB-CCAB-48AE-8052-5DE03E4322DF}" presName="theInnerList" presStyleCnt="0"/>
      <dgm:spPr/>
    </dgm:pt>
    <dgm:pt modelId="{58CC8D2C-FFD3-4300-9A43-C01803C06C63}" type="pres">
      <dgm:prSet presAssocID="{3E5D4E1D-365E-49C4-A48E-E8020AC8229B}" presName="childNode" presStyleLbl="node1" presStyleIdx="1" presStyleCnt="3">
        <dgm:presLayoutVars>
          <dgm:bulletEnabled val="1"/>
        </dgm:presLayoutVars>
      </dgm:prSet>
      <dgm:spPr/>
    </dgm:pt>
    <dgm:pt modelId="{C40381CF-D87F-4A31-967E-511511F48A9E}" type="pres">
      <dgm:prSet presAssocID="{10E592CB-CCAB-48AE-8052-5DE03E4322DF}" presName="aSpace" presStyleCnt="0"/>
      <dgm:spPr/>
    </dgm:pt>
    <dgm:pt modelId="{86A8AFF1-5F10-48D8-A06A-FDF5588AAE83}" type="pres">
      <dgm:prSet presAssocID="{A5885B71-A185-4B45-8481-91A29E300F64}" presName="compNode" presStyleCnt="0"/>
      <dgm:spPr/>
    </dgm:pt>
    <dgm:pt modelId="{AADC8C5C-2306-4319-BB67-54FFEBAA33A9}" type="pres">
      <dgm:prSet presAssocID="{A5885B71-A185-4B45-8481-91A29E300F64}" presName="aNode" presStyleLbl="bgShp" presStyleIdx="2" presStyleCnt="3"/>
      <dgm:spPr/>
    </dgm:pt>
    <dgm:pt modelId="{351EF797-0BF3-400C-A054-262EA1C48BF8}" type="pres">
      <dgm:prSet presAssocID="{A5885B71-A185-4B45-8481-91A29E300F64}" presName="textNode" presStyleLbl="bgShp" presStyleIdx="2" presStyleCnt="3"/>
      <dgm:spPr/>
    </dgm:pt>
    <dgm:pt modelId="{EB90BA4F-F322-40E0-B2B0-7EB3ACED29F9}" type="pres">
      <dgm:prSet presAssocID="{A5885B71-A185-4B45-8481-91A29E300F64}" presName="compChildNode" presStyleCnt="0"/>
      <dgm:spPr/>
    </dgm:pt>
    <dgm:pt modelId="{D03FDB2E-50E7-4CDC-9368-F624B121E080}" type="pres">
      <dgm:prSet presAssocID="{A5885B71-A185-4B45-8481-91A29E300F64}" presName="theInnerList" presStyleCnt="0"/>
      <dgm:spPr/>
    </dgm:pt>
    <dgm:pt modelId="{ECF79C6F-AE5D-401B-84E6-B3A5A5F57F3E}" type="pres">
      <dgm:prSet presAssocID="{BA8186E9-1E7B-4992-8C0B-B33E458E2874}" presName="childNode" presStyleLbl="node1" presStyleIdx="2" presStyleCnt="3">
        <dgm:presLayoutVars>
          <dgm:bulletEnabled val="1"/>
        </dgm:presLayoutVars>
      </dgm:prSet>
      <dgm:spPr/>
    </dgm:pt>
  </dgm:ptLst>
  <dgm:cxnLst>
    <dgm:cxn modelId="{CE1E0A06-0848-4D9B-A348-3E8C2326FA3C}" type="presOf" srcId="{10E592CB-CCAB-48AE-8052-5DE03E4322DF}" destId="{C4871AA9-3F08-4C35-8C12-47782C73417E}" srcOrd="1" destOrd="0" presId="urn:microsoft.com/office/officeart/2005/8/layout/lProcess2"/>
    <dgm:cxn modelId="{B0051B35-48DE-439A-822F-A457CDBC72E5}" type="presOf" srcId="{EB977D62-BD4C-44D6-BAAA-98B4C9B7DD84}" destId="{AED91A99-EBC3-40E6-B4CF-CD30C0436A79}" srcOrd="0" destOrd="0" presId="urn:microsoft.com/office/officeart/2005/8/layout/lProcess2"/>
    <dgm:cxn modelId="{B0CB1C3E-0BAD-4F4A-854D-5BCF80641019}" srcId="{A5885B71-A185-4B45-8481-91A29E300F64}" destId="{BA8186E9-1E7B-4992-8C0B-B33E458E2874}" srcOrd="0" destOrd="0" parTransId="{43244B74-BB36-4258-AE8D-18EF1A643A91}" sibTransId="{9D2395B0-BFEB-4F2F-AAB5-CF62B6737E12}"/>
    <dgm:cxn modelId="{AAC72E40-A5A8-4FBD-AD0F-FE47B27B1150}" type="presOf" srcId="{3E5D4E1D-365E-49C4-A48E-E8020AC8229B}" destId="{58CC8D2C-FFD3-4300-9A43-C01803C06C63}" srcOrd="0" destOrd="0" presId="urn:microsoft.com/office/officeart/2005/8/layout/lProcess2"/>
    <dgm:cxn modelId="{F662E05B-E116-40AF-8AE5-C7C40CE2C2BF}" type="presOf" srcId="{61845E69-B9DE-4D4D-9ABA-34391F77F8CD}" destId="{14533896-58E4-42EB-BCE9-FDA63B31C4AC}" srcOrd="0" destOrd="0" presId="urn:microsoft.com/office/officeart/2005/8/layout/lProcess2"/>
    <dgm:cxn modelId="{B655195F-4592-47D5-9525-BC91ACE819F9}" srcId="{61845E69-B9DE-4D4D-9ABA-34391F77F8CD}" destId="{A5885B71-A185-4B45-8481-91A29E300F64}" srcOrd="2" destOrd="0" parTransId="{A509E0BB-EAFB-42A2-86D0-5883EBB5A38A}" sibTransId="{5D600EB7-A399-49DB-9E3E-140A720978F7}"/>
    <dgm:cxn modelId="{1D01AB5F-1D9A-4B47-B754-B671061EA0E5}" type="presOf" srcId="{024E45EB-2768-4EC6-AFEC-F99BEA19D3DD}" destId="{F358B59F-CC72-4180-B7E4-9289420EE094}" srcOrd="1" destOrd="0" presId="urn:microsoft.com/office/officeart/2005/8/layout/lProcess2"/>
    <dgm:cxn modelId="{AD9B1964-F781-4649-83F2-0E28113E330F}" type="presOf" srcId="{024E45EB-2768-4EC6-AFEC-F99BEA19D3DD}" destId="{49130419-0590-4481-AABE-ACCB955B2D3D}" srcOrd="0" destOrd="0" presId="urn:microsoft.com/office/officeart/2005/8/layout/lProcess2"/>
    <dgm:cxn modelId="{DFDDEB46-EACA-4A4E-85C7-9F5B51A6EE91}" type="presOf" srcId="{A5885B71-A185-4B45-8481-91A29E300F64}" destId="{351EF797-0BF3-400C-A054-262EA1C48BF8}" srcOrd="1" destOrd="0" presId="urn:microsoft.com/office/officeart/2005/8/layout/lProcess2"/>
    <dgm:cxn modelId="{C763D072-0598-4A3F-9C89-05876CB7AEB2}" type="presOf" srcId="{10E592CB-CCAB-48AE-8052-5DE03E4322DF}" destId="{0CEFDDE8-48A3-4CF3-9224-BD7B0652EE12}" srcOrd="0" destOrd="0" presId="urn:microsoft.com/office/officeart/2005/8/layout/lProcess2"/>
    <dgm:cxn modelId="{733B8454-CF41-45AD-8AC6-93AE0A1C7E9F}" srcId="{61845E69-B9DE-4D4D-9ABA-34391F77F8CD}" destId="{10E592CB-CCAB-48AE-8052-5DE03E4322DF}" srcOrd="1" destOrd="0" parTransId="{CE9A1EB5-CDFA-4DBA-BCA2-41C4529A5BA3}" sibTransId="{8319B4D4-DFCD-40A0-A41F-8B7E70F50B1F}"/>
    <dgm:cxn modelId="{7ACDF89A-023C-4381-A929-C5712670645D}" type="presOf" srcId="{BA8186E9-1E7B-4992-8C0B-B33E458E2874}" destId="{ECF79C6F-AE5D-401B-84E6-B3A5A5F57F3E}" srcOrd="0" destOrd="0" presId="urn:microsoft.com/office/officeart/2005/8/layout/lProcess2"/>
    <dgm:cxn modelId="{2660ADCE-479E-43D5-9619-1D54806722C3}" srcId="{61845E69-B9DE-4D4D-9ABA-34391F77F8CD}" destId="{024E45EB-2768-4EC6-AFEC-F99BEA19D3DD}" srcOrd="0" destOrd="0" parTransId="{A571F6DB-96B1-4B50-B1EF-0D7193DF1472}" sibTransId="{1EB47295-1098-4925-BAE1-8F14620B76F3}"/>
    <dgm:cxn modelId="{B0A6FAD2-25D5-4AB8-A417-25FB545ED191}" srcId="{024E45EB-2768-4EC6-AFEC-F99BEA19D3DD}" destId="{EB977D62-BD4C-44D6-BAAA-98B4C9B7DD84}" srcOrd="0" destOrd="0" parTransId="{19F696C6-AAB2-46AE-B3BB-5DD0D95A1A5D}" sibTransId="{44F90A8E-C436-4E00-AA0C-FB5CA0EA5557}"/>
    <dgm:cxn modelId="{320269E6-976F-4191-93E6-2FF44AFFD8D2}" srcId="{10E592CB-CCAB-48AE-8052-5DE03E4322DF}" destId="{3E5D4E1D-365E-49C4-A48E-E8020AC8229B}" srcOrd="0" destOrd="0" parTransId="{C8C2238D-DDD3-49AC-9441-800482749F53}" sibTransId="{73B1BF6F-C325-4474-A629-98D8A8999760}"/>
    <dgm:cxn modelId="{584641EE-8463-4BA3-B2A2-9BB9054EDABB}" type="presOf" srcId="{A5885B71-A185-4B45-8481-91A29E300F64}" destId="{AADC8C5C-2306-4319-BB67-54FFEBAA33A9}" srcOrd="0" destOrd="0" presId="urn:microsoft.com/office/officeart/2005/8/layout/lProcess2"/>
    <dgm:cxn modelId="{63CFBA53-4B6C-40AB-A508-A8A1F427F690}" type="presParOf" srcId="{14533896-58E4-42EB-BCE9-FDA63B31C4AC}" destId="{23BD24ED-CBEB-4F80-A557-0B500451C1E2}" srcOrd="0" destOrd="0" presId="urn:microsoft.com/office/officeart/2005/8/layout/lProcess2"/>
    <dgm:cxn modelId="{2E1D7737-CBBB-4B0C-B92F-5B0D33E90B89}" type="presParOf" srcId="{23BD24ED-CBEB-4F80-A557-0B500451C1E2}" destId="{49130419-0590-4481-AABE-ACCB955B2D3D}" srcOrd="0" destOrd="0" presId="urn:microsoft.com/office/officeart/2005/8/layout/lProcess2"/>
    <dgm:cxn modelId="{68240B6F-AB36-4ECD-AA16-9EB27A7F5718}" type="presParOf" srcId="{23BD24ED-CBEB-4F80-A557-0B500451C1E2}" destId="{F358B59F-CC72-4180-B7E4-9289420EE094}" srcOrd="1" destOrd="0" presId="urn:microsoft.com/office/officeart/2005/8/layout/lProcess2"/>
    <dgm:cxn modelId="{65A20913-264E-4449-B26E-1D720ABB049B}" type="presParOf" srcId="{23BD24ED-CBEB-4F80-A557-0B500451C1E2}" destId="{C10F885B-5167-4325-89DB-857EE7A72824}" srcOrd="2" destOrd="0" presId="urn:microsoft.com/office/officeart/2005/8/layout/lProcess2"/>
    <dgm:cxn modelId="{92E3E71B-B615-46F7-8E81-DC3FA41DB292}" type="presParOf" srcId="{C10F885B-5167-4325-89DB-857EE7A72824}" destId="{8EF4EE95-A413-4C31-938D-69C5BB18277C}" srcOrd="0" destOrd="0" presId="urn:microsoft.com/office/officeart/2005/8/layout/lProcess2"/>
    <dgm:cxn modelId="{28CBD7D2-A4C4-42B0-B148-04AF02006945}" type="presParOf" srcId="{8EF4EE95-A413-4C31-938D-69C5BB18277C}" destId="{AED91A99-EBC3-40E6-B4CF-CD30C0436A79}" srcOrd="0" destOrd="0" presId="urn:microsoft.com/office/officeart/2005/8/layout/lProcess2"/>
    <dgm:cxn modelId="{186CB03F-F86A-4A81-9FEE-3AA8FDD5D0A4}" type="presParOf" srcId="{14533896-58E4-42EB-BCE9-FDA63B31C4AC}" destId="{A91ECAC3-D431-4B88-8631-BB3CD82A4C1B}" srcOrd="1" destOrd="0" presId="urn:microsoft.com/office/officeart/2005/8/layout/lProcess2"/>
    <dgm:cxn modelId="{57877E79-C3C5-4B58-8314-FD9B64A40F9D}" type="presParOf" srcId="{14533896-58E4-42EB-BCE9-FDA63B31C4AC}" destId="{6302AC20-0BAD-4C0C-A46A-CCD0534BF341}" srcOrd="2" destOrd="0" presId="urn:microsoft.com/office/officeart/2005/8/layout/lProcess2"/>
    <dgm:cxn modelId="{37FBB03A-33B7-4828-9878-54763AC64EDA}" type="presParOf" srcId="{6302AC20-0BAD-4C0C-A46A-CCD0534BF341}" destId="{0CEFDDE8-48A3-4CF3-9224-BD7B0652EE12}" srcOrd="0" destOrd="0" presId="urn:microsoft.com/office/officeart/2005/8/layout/lProcess2"/>
    <dgm:cxn modelId="{E3D85DB5-22F6-40DA-858D-E4AAB1B1CAD6}" type="presParOf" srcId="{6302AC20-0BAD-4C0C-A46A-CCD0534BF341}" destId="{C4871AA9-3F08-4C35-8C12-47782C73417E}" srcOrd="1" destOrd="0" presId="urn:microsoft.com/office/officeart/2005/8/layout/lProcess2"/>
    <dgm:cxn modelId="{92758623-D5DB-4BE8-9CBB-18DA08066075}" type="presParOf" srcId="{6302AC20-0BAD-4C0C-A46A-CCD0534BF341}" destId="{7962E055-DBC4-410F-9F0D-FD1F594F7625}" srcOrd="2" destOrd="0" presId="urn:microsoft.com/office/officeart/2005/8/layout/lProcess2"/>
    <dgm:cxn modelId="{5AB99D52-0277-4E2A-9CF6-292E3F9FAAF0}" type="presParOf" srcId="{7962E055-DBC4-410F-9F0D-FD1F594F7625}" destId="{76906A4D-CC86-4104-A8F5-2B5908061DDC}" srcOrd="0" destOrd="0" presId="urn:microsoft.com/office/officeart/2005/8/layout/lProcess2"/>
    <dgm:cxn modelId="{50269348-53FF-4953-B4B8-A4C68086E058}" type="presParOf" srcId="{76906A4D-CC86-4104-A8F5-2B5908061DDC}" destId="{58CC8D2C-FFD3-4300-9A43-C01803C06C63}" srcOrd="0" destOrd="0" presId="urn:microsoft.com/office/officeart/2005/8/layout/lProcess2"/>
    <dgm:cxn modelId="{7711EB6E-E57F-4ED1-9B1C-E1E096CDB913}" type="presParOf" srcId="{14533896-58E4-42EB-BCE9-FDA63B31C4AC}" destId="{C40381CF-D87F-4A31-967E-511511F48A9E}" srcOrd="3" destOrd="0" presId="urn:microsoft.com/office/officeart/2005/8/layout/lProcess2"/>
    <dgm:cxn modelId="{4CD2D5AD-B3A5-4233-BB0B-513BE2430E49}" type="presParOf" srcId="{14533896-58E4-42EB-BCE9-FDA63B31C4AC}" destId="{86A8AFF1-5F10-48D8-A06A-FDF5588AAE83}" srcOrd="4" destOrd="0" presId="urn:microsoft.com/office/officeart/2005/8/layout/lProcess2"/>
    <dgm:cxn modelId="{BC7FBB9B-6EB3-4B5E-AA0A-A67EC384E18D}" type="presParOf" srcId="{86A8AFF1-5F10-48D8-A06A-FDF5588AAE83}" destId="{AADC8C5C-2306-4319-BB67-54FFEBAA33A9}" srcOrd="0" destOrd="0" presId="urn:microsoft.com/office/officeart/2005/8/layout/lProcess2"/>
    <dgm:cxn modelId="{61CF591D-31FD-45CA-9388-BC510F16A3DC}" type="presParOf" srcId="{86A8AFF1-5F10-48D8-A06A-FDF5588AAE83}" destId="{351EF797-0BF3-400C-A054-262EA1C48BF8}" srcOrd="1" destOrd="0" presId="urn:microsoft.com/office/officeart/2005/8/layout/lProcess2"/>
    <dgm:cxn modelId="{4CAAD153-D924-4EF8-B2C6-0D41FFD31039}" type="presParOf" srcId="{86A8AFF1-5F10-48D8-A06A-FDF5588AAE83}" destId="{EB90BA4F-F322-40E0-B2B0-7EB3ACED29F9}" srcOrd="2" destOrd="0" presId="urn:microsoft.com/office/officeart/2005/8/layout/lProcess2"/>
    <dgm:cxn modelId="{E8C0226C-7364-4937-8360-40AF8EB253C6}" type="presParOf" srcId="{EB90BA4F-F322-40E0-B2B0-7EB3ACED29F9}" destId="{D03FDB2E-50E7-4CDC-9368-F624B121E080}" srcOrd="0" destOrd="0" presId="urn:microsoft.com/office/officeart/2005/8/layout/lProcess2"/>
    <dgm:cxn modelId="{84C905AB-26AC-4565-A1D1-D7BBDEF3A62D}" type="presParOf" srcId="{D03FDB2E-50E7-4CDC-9368-F624B121E080}" destId="{ECF79C6F-AE5D-401B-84E6-B3A5A5F57F3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30419-0590-4481-AABE-ACCB955B2D3D}">
      <dsp:nvSpPr>
        <dsp:cNvPr id="0" name=""/>
        <dsp:cNvSpPr/>
      </dsp:nvSpPr>
      <dsp:spPr>
        <a:xfrm>
          <a:off x="1121" y="0"/>
          <a:ext cx="2916757" cy="38028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Light" panose="020F0302020204030204"/>
            </a:rPr>
            <a:t>MEDLINE</a:t>
          </a:r>
          <a:endParaRPr lang="en-US" sz="3200" kern="1200"/>
        </a:p>
      </dsp:txBody>
      <dsp:txXfrm>
        <a:off x="1121" y="0"/>
        <a:ext cx="2916757" cy="1140845"/>
      </dsp:txXfrm>
    </dsp:sp>
    <dsp:sp modelId="{AED91A99-EBC3-40E6-B4CF-CD30C0436A79}">
      <dsp:nvSpPr>
        <dsp:cNvPr id="0" name=""/>
        <dsp:cNvSpPr/>
      </dsp:nvSpPr>
      <dsp:spPr>
        <a:xfrm>
          <a:off x="292797" y="1140845"/>
          <a:ext cx="2333406" cy="247183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Journals selected for MEDLINE; articles indexed with </a:t>
          </a:r>
          <a:r>
            <a:rPr lang="en-US" sz="1800" kern="1200" err="1">
              <a:latin typeface="Calibri"/>
              <a:ea typeface="Calibri"/>
              <a:cs typeface="Calibri"/>
            </a:rPr>
            <a:t>MeSH</a:t>
          </a:r>
          <a:r>
            <a:rPr lang="en-US" sz="1800" kern="1200">
              <a:latin typeface="Calibri"/>
              <a:ea typeface="Calibri"/>
              <a:cs typeface="Calibri"/>
            </a:rPr>
            <a:t> (Medical Subject Headings) and curated with funding, genetic, chemical and other metadata.</a:t>
          </a:r>
          <a:endParaRPr lang="en-US" sz="1800" kern="1200"/>
        </a:p>
      </dsp:txBody>
      <dsp:txXfrm>
        <a:off x="361140" y="1209188"/>
        <a:ext cx="2196720" cy="2335146"/>
      </dsp:txXfrm>
    </dsp:sp>
    <dsp:sp modelId="{0CEFDDE8-48A3-4CF3-9224-BD7B0652EE12}">
      <dsp:nvSpPr>
        <dsp:cNvPr id="0" name=""/>
        <dsp:cNvSpPr/>
      </dsp:nvSpPr>
      <dsp:spPr>
        <a:xfrm>
          <a:off x="3136636" y="0"/>
          <a:ext cx="2916757" cy="38028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Calibri Light" panose="020F0302020204030204"/>
            </a:rPr>
            <a:t>PubMed Central</a:t>
          </a:r>
          <a:endParaRPr lang="en-US" sz="3200" kern="1200"/>
        </a:p>
      </dsp:txBody>
      <dsp:txXfrm>
        <a:off x="3136636" y="0"/>
        <a:ext cx="2916757" cy="1140845"/>
      </dsp:txXfrm>
    </dsp:sp>
    <dsp:sp modelId="{58CC8D2C-FFD3-4300-9A43-C01803C06C63}">
      <dsp:nvSpPr>
        <dsp:cNvPr id="0" name=""/>
        <dsp:cNvSpPr/>
      </dsp:nvSpPr>
      <dsp:spPr>
        <a:xfrm>
          <a:off x="3428311" y="1140845"/>
          <a:ext cx="2333406" cy="247183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Full text archive that includes articles from journals reviewed and selected by NLM for archiving, as well as individual articles collected for archiving in compliance with funder policies.</a:t>
          </a:r>
        </a:p>
      </dsp:txBody>
      <dsp:txXfrm>
        <a:off x="3496654" y="1209188"/>
        <a:ext cx="2196720" cy="2335146"/>
      </dsp:txXfrm>
    </dsp:sp>
    <dsp:sp modelId="{AADC8C5C-2306-4319-BB67-54FFEBAA33A9}">
      <dsp:nvSpPr>
        <dsp:cNvPr id="0" name=""/>
        <dsp:cNvSpPr/>
      </dsp:nvSpPr>
      <dsp:spPr>
        <a:xfrm>
          <a:off x="6272150" y="0"/>
          <a:ext cx="2916757" cy="38028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Light" panose="020F0302020204030204"/>
            </a:rPr>
            <a:t>Bookshelf</a:t>
          </a:r>
          <a:endParaRPr lang="en-US" sz="3200" kern="1200"/>
        </a:p>
      </dsp:txBody>
      <dsp:txXfrm>
        <a:off x="6272150" y="0"/>
        <a:ext cx="2916757" cy="1140845"/>
      </dsp:txXfrm>
    </dsp:sp>
    <dsp:sp modelId="{ECF79C6F-AE5D-401B-84E6-B3A5A5F57F3E}">
      <dsp:nvSpPr>
        <dsp:cNvPr id="0" name=""/>
        <dsp:cNvSpPr/>
      </dsp:nvSpPr>
      <dsp:spPr>
        <a:xfrm>
          <a:off x="6563826" y="1140845"/>
          <a:ext cx="2333406" cy="247183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Full text archive of books, reports, databases, and other documents related to biomedical, health, and life sciences.</a:t>
          </a:r>
          <a:endParaRPr lang="en-US" sz="1800" kern="1200"/>
        </a:p>
      </dsp:txBody>
      <dsp:txXfrm>
        <a:off x="6632169" y="1209188"/>
        <a:ext cx="2196720" cy="23351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D33E1-6538-D44B-B6C0-1E17B4B67CE0}"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EF1BE-1143-D548-93CD-19CF9BC01281}" type="slidenum">
              <a:rPr lang="en-US" smtClean="0"/>
              <a:t>‹#›</a:t>
            </a:fld>
            <a:endParaRPr lang="en-US"/>
          </a:p>
        </p:txBody>
      </p:sp>
    </p:spTree>
    <p:extLst>
      <p:ext uri="{BB962C8B-B14F-4D97-AF65-F5344CB8AC3E}">
        <p14:creationId xmlns:p14="http://schemas.microsoft.com/office/powerpoint/2010/main" val="167426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1</a:t>
            </a:fld>
            <a:endParaRPr lang="en-US"/>
          </a:p>
        </p:txBody>
      </p:sp>
    </p:spTree>
    <p:extLst>
      <p:ext uri="{BB962C8B-B14F-4D97-AF65-F5344CB8AC3E}">
        <p14:creationId xmlns:p14="http://schemas.microsoft.com/office/powerpoint/2010/main" val="294399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17</a:t>
            </a:fld>
            <a:endParaRPr lang="en-US"/>
          </a:p>
        </p:txBody>
      </p:sp>
    </p:spTree>
    <p:extLst>
      <p:ext uri="{BB962C8B-B14F-4D97-AF65-F5344CB8AC3E}">
        <p14:creationId xmlns:p14="http://schemas.microsoft.com/office/powerpoint/2010/main" val="240557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a:buChar char="•"/>
            </a:pPr>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19</a:t>
            </a:fld>
            <a:endParaRPr lang="en-US"/>
          </a:p>
        </p:txBody>
      </p:sp>
    </p:spTree>
    <p:extLst>
      <p:ext uri="{BB962C8B-B14F-4D97-AF65-F5344CB8AC3E}">
        <p14:creationId xmlns:p14="http://schemas.microsoft.com/office/powerpoint/2010/main" val="395407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20</a:t>
            </a:fld>
            <a:endParaRPr lang="en-US"/>
          </a:p>
        </p:txBody>
      </p:sp>
    </p:spTree>
    <p:extLst>
      <p:ext uri="{BB962C8B-B14F-4D97-AF65-F5344CB8AC3E}">
        <p14:creationId xmlns:p14="http://schemas.microsoft.com/office/powerpoint/2010/main" val="253666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21</a:t>
            </a:fld>
            <a:endParaRPr lang="en-US"/>
          </a:p>
        </p:txBody>
      </p:sp>
    </p:spTree>
    <p:extLst>
      <p:ext uri="{BB962C8B-B14F-4D97-AF65-F5344CB8AC3E}">
        <p14:creationId xmlns:p14="http://schemas.microsoft.com/office/powerpoint/2010/main" val="219306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22</a:t>
            </a:fld>
            <a:endParaRPr lang="en-US"/>
          </a:p>
        </p:txBody>
      </p:sp>
    </p:spTree>
    <p:extLst>
      <p:ext uri="{BB962C8B-B14F-4D97-AF65-F5344CB8AC3E}">
        <p14:creationId xmlns:p14="http://schemas.microsoft.com/office/powerpoint/2010/main" val="106533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23</a:t>
            </a:fld>
            <a:endParaRPr lang="en-US"/>
          </a:p>
        </p:txBody>
      </p:sp>
    </p:spTree>
    <p:extLst>
      <p:ext uri="{BB962C8B-B14F-4D97-AF65-F5344CB8AC3E}">
        <p14:creationId xmlns:p14="http://schemas.microsoft.com/office/powerpoint/2010/main" val="319189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24</a:t>
            </a:fld>
            <a:endParaRPr lang="en-US"/>
          </a:p>
        </p:txBody>
      </p:sp>
    </p:spTree>
    <p:extLst>
      <p:ext uri="{BB962C8B-B14F-4D97-AF65-F5344CB8AC3E}">
        <p14:creationId xmlns:p14="http://schemas.microsoft.com/office/powerpoint/2010/main" val="567233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25</a:t>
            </a:fld>
            <a:endParaRPr lang="en-US"/>
          </a:p>
        </p:txBody>
      </p:sp>
    </p:spTree>
    <p:extLst>
      <p:ext uri="{BB962C8B-B14F-4D97-AF65-F5344CB8AC3E}">
        <p14:creationId xmlns:p14="http://schemas.microsoft.com/office/powerpoint/2010/main" val="3325403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27</a:t>
            </a:fld>
            <a:endParaRPr lang="en-US"/>
          </a:p>
        </p:txBody>
      </p:sp>
    </p:spTree>
    <p:extLst>
      <p:ext uri="{BB962C8B-B14F-4D97-AF65-F5344CB8AC3E}">
        <p14:creationId xmlns:p14="http://schemas.microsoft.com/office/powerpoint/2010/main" val="870053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29</a:t>
            </a:fld>
            <a:endParaRPr lang="en-US"/>
          </a:p>
        </p:txBody>
      </p:sp>
    </p:spTree>
    <p:extLst>
      <p:ext uri="{BB962C8B-B14F-4D97-AF65-F5344CB8AC3E}">
        <p14:creationId xmlns:p14="http://schemas.microsoft.com/office/powerpoint/2010/main" val="170684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2</a:t>
            </a:fld>
            <a:endParaRPr lang="en-US"/>
          </a:p>
        </p:txBody>
      </p:sp>
    </p:spTree>
    <p:extLst>
      <p:ext uri="{BB962C8B-B14F-4D97-AF65-F5344CB8AC3E}">
        <p14:creationId xmlns:p14="http://schemas.microsoft.com/office/powerpoint/2010/main" val="224708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3</a:t>
            </a:fld>
            <a:endParaRPr lang="en-US"/>
          </a:p>
        </p:txBody>
      </p:sp>
    </p:spTree>
    <p:extLst>
      <p:ext uri="{BB962C8B-B14F-4D97-AF65-F5344CB8AC3E}">
        <p14:creationId xmlns:p14="http://schemas.microsoft.com/office/powerpoint/2010/main" val="207990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4</a:t>
            </a:fld>
            <a:endParaRPr lang="en-US"/>
          </a:p>
        </p:txBody>
      </p:sp>
    </p:spTree>
    <p:extLst>
      <p:ext uri="{BB962C8B-B14F-4D97-AF65-F5344CB8AC3E}">
        <p14:creationId xmlns:p14="http://schemas.microsoft.com/office/powerpoint/2010/main" val="357514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5</a:t>
            </a:fld>
            <a:endParaRPr lang="en-US"/>
          </a:p>
        </p:txBody>
      </p:sp>
    </p:spTree>
    <p:extLst>
      <p:ext uri="{BB962C8B-B14F-4D97-AF65-F5344CB8AC3E}">
        <p14:creationId xmlns:p14="http://schemas.microsoft.com/office/powerpoint/2010/main" val="45879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6</a:t>
            </a:fld>
            <a:endParaRPr lang="en-US"/>
          </a:p>
        </p:txBody>
      </p:sp>
    </p:spTree>
    <p:extLst>
      <p:ext uri="{BB962C8B-B14F-4D97-AF65-F5344CB8AC3E}">
        <p14:creationId xmlns:p14="http://schemas.microsoft.com/office/powerpoint/2010/main" val="382672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10</a:t>
            </a:fld>
            <a:endParaRPr lang="en-US"/>
          </a:p>
        </p:txBody>
      </p:sp>
    </p:spTree>
    <p:extLst>
      <p:ext uri="{BB962C8B-B14F-4D97-AF65-F5344CB8AC3E}">
        <p14:creationId xmlns:p14="http://schemas.microsoft.com/office/powerpoint/2010/main" val="397151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9CEEF1BE-1143-D548-93CD-19CF9BC01281}" type="slidenum">
              <a:rPr lang="en-US" smtClean="0"/>
              <a:t>13</a:t>
            </a:fld>
            <a:endParaRPr lang="en-US"/>
          </a:p>
        </p:txBody>
      </p:sp>
    </p:spTree>
    <p:extLst>
      <p:ext uri="{BB962C8B-B14F-4D97-AF65-F5344CB8AC3E}">
        <p14:creationId xmlns:p14="http://schemas.microsoft.com/office/powerpoint/2010/main" val="129434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EEF1BE-1143-D548-93CD-19CF9BC01281}" type="slidenum">
              <a:rPr lang="en-US" smtClean="0"/>
              <a:t>15</a:t>
            </a:fld>
            <a:endParaRPr lang="en-US"/>
          </a:p>
        </p:txBody>
      </p:sp>
    </p:spTree>
    <p:extLst>
      <p:ext uri="{BB962C8B-B14F-4D97-AF65-F5344CB8AC3E}">
        <p14:creationId xmlns:p14="http://schemas.microsoft.com/office/powerpoint/2010/main" val="157925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30EE-40DB-4B40-9568-BBE83742A994}"/>
              </a:ext>
            </a:extLst>
          </p:cNvPr>
          <p:cNvSpPr>
            <a:spLocks noGrp="1"/>
          </p:cNvSpPr>
          <p:nvPr>
            <p:ph type="ctrTitle"/>
          </p:nvPr>
        </p:nvSpPr>
        <p:spPr>
          <a:xfrm>
            <a:off x="2174788" y="1493067"/>
            <a:ext cx="8493211" cy="2387600"/>
          </a:xfrm>
        </p:spPr>
        <p:txBody>
          <a:bodyPr anchor="b"/>
          <a:lstStyle>
            <a:lvl1pPr algn="l">
              <a:defRPr sz="6000">
                <a:solidFill>
                  <a:srgbClr val="00A0AB"/>
                </a:solidFill>
              </a:defRPr>
            </a:lvl1pPr>
          </a:lstStyle>
          <a:p>
            <a:r>
              <a:rPr lang="en-US"/>
              <a:t>Click to edit Master title style</a:t>
            </a:r>
          </a:p>
        </p:txBody>
      </p:sp>
      <p:sp>
        <p:nvSpPr>
          <p:cNvPr id="3" name="Subtitle 2">
            <a:extLst>
              <a:ext uri="{FF2B5EF4-FFF2-40B4-BE49-F238E27FC236}">
                <a16:creationId xmlns:a16="http://schemas.microsoft.com/office/drawing/2014/main" id="{0D0B4AEB-257F-654F-802F-937EAAA0EA16}"/>
              </a:ext>
            </a:extLst>
          </p:cNvPr>
          <p:cNvSpPr>
            <a:spLocks noGrp="1"/>
          </p:cNvSpPr>
          <p:nvPr>
            <p:ph type="subTitle" idx="1"/>
          </p:nvPr>
        </p:nvSpPr>
        <p:spPr>
          <a:xfrm>
            <a:off x="2150076" y="3972742"/>
            <a:ext cx="851792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161F887-8523-A446-99B9-8CB095208B62}"/>
              </a:ext>
            </a:extLst>
          </p:cNvPr>
          <p:cNvSpPr>
            <a:spLocks noGrp="1"/>
          </p:cNvSpPr>
          <p:nvPr>
            <p:ph type="sldNum" sz="quarter" idx="12"/>
          </p:nvPr>
        </p:nvSpPr>
        <p:spPr>
          <a:xfrm>
            <a:off x="11479428" y="6463227"/>
            <a:ext cx="418070" cy="365125"/>
          </a:xfrm>
        </p:spPr>
        <p:txBody>
          <a:bodyPr/>
          <a:lstStyle/>
          <a:p>
            <a:fld id="{ED2A1890-CF4E-E24A-A8F9-91293C10C08F}" type="slidenum">
              <a:rPr lang="en-US" smtClean="0"/>
              <a:t>‹#›</a:t>
            </a:fld>
            <a:endParaRPr lang="en-US"/>
          </a:p>
        </p:txBody>
      </p:sp>
      <p:cxnSp>
        <p:nvCxnSpPr>
          <p:cNvPr id="7" name="Straight Connector 6">
            <a:extLst>
              <a:ext uri="{FF2B5EF4-FFF2-40B4-BE49-F238E27FC236}">
                <a16:creationId xmlns:a16="http://schemas.microsoft.com/office/drawing/2014/main" id="{67EAC391-7119-2F41-A8E1-DBFA3E8A18CF}"/>
              </a:ext>
            </a:extLst>
          </p:cNvPr>
          <p:cNvCxnSpPr>
            <a:cxnSpLocks/>
          </p:cNvCxnSpPr>
          <p:nvPr userDrawn="1"/>
        </p:nvCxnSpPr>
        <p:spPr>
          <a:xfrm>
            <a:off x="1458097" y="2582558"/>
            <a:ext cx="0" cy="441136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6FB5EC5-84F6-F146-8326-065395B8B3B9}"/>
              </a:ext>
            </a:extLst>
          </p:cNvPr>
          <p:cNvSpPr/>
          <p:nvPr userDrawn="1"/>
        </p:nvSpPr>
        <p:spPr>
          <a:xfrm>
            <a:off x="1334530" y="2372494"/>
            <a:ext cx="259491" cy="259491"/>
          </a:xfrm>
          <a:prstGeom prst="ellipse">
            <a:avLst/>
          </a:prstGeom>
          <a:solidFill>
            <a:srgbClr val="00A0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15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9680-C22E-FB46-BF19-48B137CDECB0}"/>
              </a:ext>
            </a:extLst>
          </p:cNvPr>
          <p:cNvSpPr>
            <a:spLocks noGrp="1"/>
          </p:cNvSpPr>
          <p:nvPr>
            <p:ph type="title"/>
          </p:nvPr>
        </p:nvSpPr>
        <p:spPr>
          <a:xfrm>
            <a:off x="1449388" y="47171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AA238-9E1D-F445-8394-CB9A8823E355}"/>
              </a:ext>
            </a:extLst>
          </p:cNvPr>
          <p:cNvSpPr>
            <a:spLocks noGrp="1"/>
          </p:cNvSpPr>
          <p:nvPr>
            <p:ph type="pic" idx="1"/>
          </p:nvPr>
        </p:nvSpPr>
        <p:spPr>
          <a:xfrm>
            <a:off x="6299200" y="580571"/>
            <a:ext cx="5056188" cy="52804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867A4-7D34-464E-850F-B7F115B304E3}"/>
              </a:ext>
            </a:extLst>
          </p:cNvPr>
          <p:cNvSpPr>
            <a:spLocks noGrp="1"/>
          </p:cNvSpPr>
          <p:nvPr>
            <p:ph type="body" sz="half" idx="2"/>
          </p:nvPr>
        </p:nvSpPr>
        <p:spPr>
          <a:xfrm>
            <a:off x="1449388" y="211545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ECF8E78D-2958-C349-BAC3-1F6CEE44A77E}"/>
              </a:ext>
            </a:extLst>
          </p:cNvPr>
          <p:cNvSpPr>
            <a:spLocks noGrp="1"/>
          </p:cNvSpPr>
          <p:nvPr>
            <p:ph type="sldNum" sz="quarter" idx="12"/>
          </p:nvPr>
        </p:nvSpPr>
        <p:spPr/>
        <p:txBody>
          <a:bodyPr/>
          <a:lstStyle/>
          <a:p>
            <a:fld id="{ED2A1890-CF4E-E24A-A8F9-91293C10C08F}" type="slidenum">
              <a:rPr lang="en-US" smtClean="0"/>
              <a:t>‹#›</a:t>
            </a:fld>
            <a:endParaRPr lang="en-US"/>
          </a:p>
        </p:txBody>
      </p:sp>
    </p:spTree>
    <p:extLst>
      <p:ext uri="{BB962C8B-B14F-4D97-AF65-F5344CB8AC3E}">
        <p14:creationId xmlns:p14="http://schemas.microsoft.com/office/powerpoint/2010/main" val="27046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1BFA-EB80-F34E-9088-53AAB11AD879}"/>
              </a:ext>
            </a:extLst>
          </p:cNvPr>
          <p:cNvSpPr>
            <a:spLocks noGrp="1"/>
          </p:cNvSpPr>
          <p:nvPr>
            <p:ph type="title"/>
          </p:nvPr>
        </p:nvSpPr>
        <p:spPr/>
        <p:txBody>
          <a:bodyPr/>
          <a:lstStyle>
            <a:lvl1pPr>
              <a:defRPr>
                <a:solidFill>
                  <a:srgbClr val="00A0A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8A00C0D-9C16-1A48-99CF-231E45A370F1}"/>
              </a:ext>
            </a:extLst>
          </p:cNvPr>
          <p:cNvSpPr>
            <a:spLocks noGrp="1"/>
          </p:cNvSpPr>
          <p:nvPr>
            <p:ph idx="1"/>
          </p:nvPr>
        </p:nvSpPr>
        <p:spPr/>
        <p:txBody>
          <a:bodyPr/>
          <a:lstStyle>
            <a:lvl1pPr marL="228600" indent="-228600">
              <a:buClr>
                <a:srgbClr val="00A0AB"/>
              </a:buClr>
              <a:buSzPct val="75000"/>
              <a:buFont typeface="Courier New" panose="02070309020205020404" pitchFamily="49" charset="0"/>
              <a:buChar char="o"/>
              <a:defRPr/>
            </a:lvl1pPr>
            <a:lvl2pPr marL="685800" indent="-228600">
              <a:buClr>
                <a:srgbClr val="00A0AB"/>
              </a:buClr>
              <a:buSzPct val="75000"/>
              <a:buFont typeface="Courier New" panose="02070309020205020404" pitchFamily="49" charset="0"/>
              <a:buChar char="o"/>
              <a:defRPr/>
            </a:lvl2pPr>
            <a:lvl3pPr marL="1143000" indent="-228600">
              <a:buClr>
                <a:srgbClr val="00A0AB"/>
              </a:buClr>
              <a:buSzPct val="75000"/>
              <a:buFont typeface="Courier New" panose="02070309020205020404" pitchFamily="49" charset="0"/>
              <a:buChar char="o"/>
              <a:defRPr/>
            </a:lvl3pPr>
            <a:lvl4pPr marL="1600200" indent="-228600">
              <a:buClr>
                <a:srgbClr val="00A0AB"/>
              </a:buClr>
              <a:buSzPct val="75000"/>
              <a:buFont typeface="Courier New" panose="02070309020205020404" pitchFamily="49" charset="0"/>
              <a:buChar char="o"/>
              <a:defRPr/>
            </a:lvl4pPr>
            <a:lvl5pPr marL="2057400" indent="-228600">
              <a:buClr>
                <a:srgbClr val="00A0AB"/>
              </a:buClr>
              <a:buSzPct val="75000"/>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FCF908E-9A5A-0B41-B9D4-8B3412273286}"/>
              </a:ext>
            </a:extLst>
          </p:cNvPr>
          <p:cNvSpPr>
            <a:spLocks noGrp="1"/>
          </p:cNvSpPr>
          <p:nvPr>
            <p:ph type="sldNum" sz="quarter" idx="12"/>
          </p:nvPr>
        </p:nvSpPr>
        <p:spPr/>
        <p:txBody>
          <a:bodyPr/>
          <a:lstStyle/>
          <a:p>
            <a:fld id="{ED2A1890-CF4E-E24A-A8F9-91293C10C08F}" type="slidenum">
              <a:rPr lang="en-US" smtClean="0"/>
              <a:t>‹#›</a:t>
            </a:fld>
            <a:endParaRPr lang="en-US"/>
          </a:p>
        </p:txBody>
      </p:sp>
    </p:spTree>
    <p:extLst>
      <p:ext uri="{BB962C8B-B14F-4D97-AF65-F5344CB8AC3E}">
        <p14:creationId xmlns:p14="http://schemas.microsoft.com/office/powerpoint/2010/main" val="106875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6735-4A7D-0644-9BDE-C82E9D56469D}"/>
              </a:ext>
            </a:extLst>
          </p:cNvPr>
          <p:cNvSpPr>
            <a:spLocks noGrp="1"/>
          </p:cNvSpPr>
          <p:nvPr>
            <p:ph type="title"/>
          </p:nvPr>
        </p:nvSpPr>
        <p:spPr>
          <a:xfrm>
            <a:off x="2508422" y="1709738"/>
            <a:ext cx="8839028" cy="2852737"/>
          </a:xfrm>
        </p:spPr>
        <p:txBody>
          <a:bodyPr anchor="b"/>
          <a:lstStyle>
            <a:lvl1pPr>
              <a:defRPr sz="6000">
                <a:solidFill>
                  <a:srgbClr val="00A0AB"/>
                </a:solidFill>
              </a:defRPr>
            </a:lvl1pPr>
          </a:lstStyle>
          <a:p>
            <a:r>
              <a:rPr lang="en-US"/>
              <a:t>Click to edit Master title style</a:t>
            </a:r>
          </a:p>
        </p:txBody>
      </p:sp>
      <p:sp>
        <p:nvSpPr>
          <p:cNvPr id="3" name="Text Placeholder 2">
            <a:extLst>
              <a:ext uri="{FF2B5EF4-FFF2-40B4-BE49-F238E27FC236}">
                <a16:creationId xmlns:a16="http://schemas.microsoft.com/office/drawing/2014/main" id="{4329CAED-7B3B-314C-8BA0-21716EC29FE0}"/>
              </a:ext>
            </a:extLst>
          </p:cNvPr>
          <p:cNvSpPr>
            <a:spLocks noGrp="1"/>
          </p:cNvSpPr>
          <p:nvPr>
            <p:ph type="body" idx="1"/>
          </p:nvPr>
        </p:nvSpPr>
        <p:spPr>
          <a:xfrm>
            <a:off x="2496064" y="4589463"/>
            <a:ext cx="885138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2D1F932D-C051-934C-B1C2-DA506E1349D7}"/>
              </a:ext>
            </a:extLst>
          </p:cNvPr>
          <p:cNvSpPr>
            <a:spLocks noGrp="1"/>
          </p:cNvSpPr>
          <p:nvPr>
            <p:ph type="sldNum" sz="quarter" idx="12"/>
          </p:nvPr>
        </p:nvSpPr>
        <p:spPr/>
        <p:txBody>
          <a:bodyPr/>
          <a:lstStyle/>
          <a:p>
            <a:fld id="{ED2A1890-CF4E-E24A-A8F9-91293C10C08F}" type="slidenum">
              <a:rPr lang="en-US" smtClean="0"/>
              <a:t>‹#›</a:t>
            </a:fld>
            <a:endParaRPr lang="en-US"/>
          </a:p>
        </p:txBody>
      </p:sp>
      <p:cxnSp>
        <p:nvCxnSpPr>
          <p:cNvPr id="7" name="Straight Connector 6">
            <a:extLst>
              <a:ext uri="{FF2B5EF4-FFF2-40B4-BE49-F238E27FC236}">
                <a16:creationId xmlns:a16="http://schemas.microsoft.com/office/drawing/2014/main" id="{B9678267-3F46-B047-AD3D-44F89DF9C745}"/>
              </a:ext>
            </a:extLst>
          </p:cNvPr>
          <p:cNvCxnSpPr>
            <a:cxnSpLocks/>
          </p:cNvCxnSpPr>
          <p:nvPr userDrawn="1"/>
        </p:nvCxnSpPr>
        <p:spPr>
          <a:xfrm>
            <a:off x="1447800" y="0"/>
            <a:ext cx="0" cy="6858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332613C-619C-1A43-B6F7-EE883B43F6F8}"/>
              </a:ext>
            </a:extLst>
          </p:cNvPr>
          <p:cNvSpPr/>
          <p:nvPr userDrawn="1"/>
        </p:nvSpPr>
        <p:spPr>
          <a:xfrm>
            <a:off x="1330531" y="3349831"/>
            <a:ext cx="234538" cy="234538"/>
          </a:xfrm>
          <a:prstGeom prst="ellipse">
            <a:avLst/>
          </a:prstGeom>
          <a:solidFill>
            <a:srgbClr val="00A0A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venir" panose="02000503020000020003" pitchFamily="2" charset="0"/>
            </a:endParaRPr>
          </a:p>
        </p:txBody>
      </p:sp>
    </p:spTree>
    <p:extLst>
      <p:ext uri="{BB962C8B-B14F-4D97-AF65-F5344CB8AC3E}">
        <p14:creationId xmlns:p14="http://schemas.microsoft.com/office/powerpoint/2010/main" val="209656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4DCF-3C4E-2D44-9564-8001F71E8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433BF-A328-AE4D-9A5C-3C23BB8DD047}"/>
              </a:ext>
            </a:extLst>
          </p:cNvPr>
          <p:cNvSpPr>
            <a:spLocks noGrp="1"/>
          </p:cNvSpPr>
          <p:nvPr>
            <p:ph sz="half" idx="1"/>
          </p:nvPr>
        </p:nvSpPr>
        <p:spPr>
          <a:xfrm>
            <a:off x="838200" y="1825625"/>
            <a:ext cx="5181600" cy="4351338"/>
          </a:xfrm>
        </p:spPr>
        <p:txBody>
          <a:bodyPr/>
          <a:lstStyle>
            <a:lvl1pPr marL="228600" indent="-228600">
              <a:buClr>
                <a:srgbClr val="00A0AB"/>
              </a:buClr>
              <a:buSzPct val="75000"/>
              <a:buFont typeface="Courier New" panose="02070309020205020404" pitchFamily="49" charset="0"/>
              <a:buChar char="o"/>
              <a:defRPr/>
            </a:lvl1pPr>
            <a:lvl2pPr marL="685800" indent="-228600">
              <a:buClr>
                <a:srgbClr val="00A0AB"/>
              </a:buClr>
              <a:buSzPct val="75000"/>
              <a:buFont typeface="Courier New" panose="02070309020205020404" pitchFamily="49" charset="0"/>
              <a:buChar char="o"/>
              <a:defRPr/>
            </a:lvl2pPr>
            <a:lvl3pPr marL="1143000" indent="-228600">
              <a:buClr>
                <a:srgbClr val="00A0AB"/>
              </a:buClr>
              <a:buSzPct val="75000"/>
              <a:buFont typeface="Courier New" panose="02070309020205020404" pitchFamily="49" charset="0"/>
              <a:buChar char="o"/>
              <a:defRPr/>
            </a:lvl3pPr>
            <a:lvl4pPr marL="1600200" indent="-228600">
              <a:buClr>
                <a:srgbClr val="00A0AB"/>
              </a:buClr>
              <a:buSzPct val="75000"/>
              <a:buFont typeface="Courier New" panose="02070309020205020404" pitchFamily="49" charset="0"/>
              <a:buChar char="o"/>
              <a:defRPr/>
            </a:lvl4pPr>
            <a:lvl5pPr marL="2057400" indent="-228600">
              <a:buClr>
                <a:srgbClr val="00A0AB"/>
              </a:buClr>
              <a:buSzPct val="75000"/>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9DA2F6-583E-494F-BFE7-E6B236D47E80}"/>
              </a:ext>
            </a:extLst>
          </p:cNvPr>
          <p:cNvSpPr>
            <a:spLocks noGrp="1"/>
          </p:cNvSpPr>
          <p:nvPr>
            <p:ph sz="half" idx="2"/>
          </p:nvPr>
        </p:nvSpPr>
        <p:spPr>
          <a:xfrm>
            <a:off x="6172200" y="1825625"/>
            <a:ext cx="5181600" cy="4351338"/>
          </a:xfrm>
        </p:spPr>
        <p:txBody>
          <a:bodyPr/>
          <a:lstStyle>
            <a:lvl1pPr marL="228600" indent="-228600">
              <a:buClr>
                <a:srgbClr val="00A0AB"/>
              </a:buClr>
              <a:buSzPct val="75000"/>
              <a:buFont typeface="Courier New" panose="02070309020205020404" pitchFamily="49" charset="0"/>
              <a:buChar char="o"/>
              <a:defRPr/>
            </a:lvl1pPr>
            <a:lvl2pPr marL="685800" indent="-228600">
              <a:buClr>
                <a:srgbClr val="00A0AB"/>
              </a:buClr>
              <a:buSzPct val="75000"/>
              <a:buFont typeface="Courier New" panose="02070309020205020404" pitchFamily="49" charset="0"/>
              <a:buChar char="o"/>
              <a:defRPr/>
            </a:lvl2pPr>
            <a:lvl3pPr marL="1143000" indent="-228600">
              <a:buClr>
                <a:srgbClr val="00A0AB"/>
              </a:buClr>
              <a:buSzPct val="75000"/>
              <a:buFont typeface="Courier New" panose="02070309020205020404" pitchFamily="49" charset="0"/>
              <a:buChar char="o"/>
              <a:defRPr/>
            </a:lvl3pPr>
            <a:lvl4pPr marL="1600200" indent="-228600">
              <a:buClr>
                <a:srgbClr val="00A0AB"/>
              </a:buClr>
              <a:buSzPct val="75000"/>
              <a:buFont typeface="Courier New" panose="02070309020205020404" pitchFamily="49" charset="0"/>
              <a:buChar char="o"/>
              <a:defRPr/>
            </a:lvl4pPr>
            <a:lvl5pPr marL="2057400" indent="-228600">
              <a:buClr>
                <a:srgbClr val="00A0AB"/>
              </a:buClr>
              <a:buSzPct val="75000"/>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5C63D3B-D5D6-F54E-85F7-A71A94F86E70}"/>
              </a:ext>
            </a:extLst>
          </p:cNvPr>
          <p:cNvSpPr>
            <a:spLocks noGrp="1"/>
          </p:cNvSpPr>
          <p:nvPr>
            <p:ph type="sldNum" sz="quarter" idx="12"/>
          </p:nvPr>
        </p:nvSpPr>
        <p:spPr/>
        <p:txBody>
          <a:bodyPr/>
          <a:lstStyle/>
          <a:p>
            <a:fld id="{ED2A1890-CF4E-E24A-A8F9-91293C10C08F}" type="slidenum">
              <a:rPr lang="en-US" smtClean="0"/>
              <a:t>‹#›</a:t>
            </a:fld>
            <a:endParaRPr lang="en-US"/>
          </a:p>
        </p:txBody>
      </p:sp>
    </p:spTree>
    <p:extLst>
      <p:ext uri="{BB962C8B-B14F-4D97-AF65-F5344CB8AC3E}">
        <p14:creationId xmlns:p14="http://schemas.microsoft.com/office/powerpoint/2010/main" val="212630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245D2C-D624-AB40-B8F1-137965A1B81D}"/>
              </a:ext>
            </a:extLst>
          </p:cNvPr>
          <p:cNvSpPr>
            <a:spLocks noGrp="1"/>
          </p:cNvSpPr>
          <p:nvPr>
            <p:ph sz="half" idx="2"/>
          </p:nvPr>
        </p:nvSpPr>
        <p:spPr>
          <a:xfrm>
            <a:off x="5245266" y="1546753"/>
            <a:ext cx="6079995" cy="4274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E1D9208-1370-7140-9C6A-11B27E92BDB8}"/>
              </a:ext>
            </a:extLst>
          </p:cNvPr>
          <p:cNvSpPr>
            <a:spLocks noGrp="1"/>
          </p:cNvSpPr>
          <p:nvPr>
            <p:ph type="sldNum" sz="quarter" idx="12"/>
          </p:nvPr>
        </p:nvSpPr>
        <p:spPr>
          <a:xfrm>
            <a:off x="11479428" y="6427600"/>
            <a:ext cx="418070" cy="365125"/>
          </a:xfrm>
        </p:spPr>
        <p:txBody>
          <a:bodyPr/>
          <a:lstStyle/>
          <a:p>
            <a:fld id="{ED2A1890-CF4E-E24A-A8F9-91293C10C08F}" type="slidenum">
              <a:rPr lang="en-US" smtClean="0"/>
              <a:t>‹#›</a:t>
            </a:fld>
            <a:endParaRPr lang="en-US"/>
          </a:p>
        </p:txBody>
      </p:sp>
      <p:sp>
        <p:nvSpPr>
          <p:cNvPr id="10" name="Oval 9">
            <a:extLst>
              <a:ext uri="{FF2B5EF4-FFF2-40B4-BE49-F238E27FC236}">
                <a16:creationId xmlns:a16="http://schemas.microsoft.com/office/drawing/2014/main" id="{F0D6F517-FC10-8E44-AD8F-7091ECEE14F7}"/>
              </a:ext>
            </a:extLst>
          </p:cNvPr>
          <p:cNvSpPr>
            <a:spLocks noChangeAspect="1"/>
          </p:cNvSpPr>
          <p:nvPr userDrawn="1"/>
        </p:nvSpPr>
        <p:spPr>
          <a:xfrm>
            <a:off x="-3194463" y="-151411"/>
            <a:ext cx="7160821" cy="7160821"/>
          </a:xfrm>
          <a:prstGeom prst="ellipse">
            <a:avLst/>
          </a:prstGeom>
          <a:solidFill>
            <a:srgbClr val="00A0A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814F08A7-B14C-6145-88F8-C168AA0B24EE}"/>
              </a:ext>
            </a:extLst>
          </p:cNvPr>
          <p:cNvSpPr>
            <a:spLocks noGrp="1"/>
          </p:cNvSpPr>
          <p:nvPr>
            <p:ph type="body" sz="quarter" idx="13"/>
          </p:nvPr>
        </p:nvSpPr>
        <p:spPr>
          <a:xfrm>
            <a:off x="777875" y="2027238"/>
            <a:ext cx="2681288" cy="2754312"/>
          </a:xfrm>
        </p:spPr>
        <p:txBody>
          <a:bodyPr>
            <a:normAutofit/>
          </a:bodyPr>
          <a:lstStyle>
            <a:lvl1pPr>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cxnSp>
        <p:nvCxnSpPr>
          <p:cNvPr id="15" name="Straight Connector 14">
            <a:extLst>
              <a:ext uri="{FF2B5EF4-FFF2-40B4-BE49-F238E27FC236}">
                <a16:creationId xmlns:a16="http://schemas.microsoft.com/office/drawing/2014/main" id="{FE6AC8D7-078B-1548-80C6-7B2775D47F46}"/>
              </a:ext>
            </a:extLst>
          </p:cNvPr>
          <p:cNvCxnSpPr>
            <a:cxnSpLocks/>
          </p:cNvCxnSpPr>
          <p:nvPr userDrawn="1"/>
        </p:nvCxnSpPr>
        <p:spPr>
          <a:xfrm>
            <a:off x="0" y="0"/>
            <a:ext cx="0" cy="690742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78849"/>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A0AB"/>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55534C-ED7A-EE4B-84DB-86B727183135}"/>
              </a:ext>
            </a:extLst>
          </p:cNvPr>
          <p:cNvSpPr>
            <a:spLocks noGrp="1"/>
          </p:cNvSpPr>
          <p:nvPr>
            <p:ph type="sldNum" sz="quarter" idx="10"/>
          </p:nvPr>
        </p:nvSpPr>
        <p:spPr>
          <a:xfrm>
            <a:off x="11479428" y="6415725"/>
            <a:ext cx="418070" cy="365125"/>
          </a:xfrm>
        </p:spPr>
        <p:txBody>
          <a:bodyPr/>
          <a:lstStyle>
            <a:lvl1pPr>
              <a:defRPr>
                <a:solidFill>
                  <a:schemeClr val="bg1"/>
                </a:solidFill>
              </a:defRPr>
            </a:lvl1pPr>
          </a:lstStyle>
          <a:p>
            <a:fld id="{ED2A1890-CF4E-E24A-A8F9-91293C10C08F}" type="slidenum">
              <a:rPr lang="en-US" smtClean="0"/>
              <a:pPr/>
              <a:t>‹#›</a:t>
            </a:fld>
            <a:endParaRPr lang="en-US"/>
          </a:p>
        </p:txBody>
      </p:sp>
      <p:sp>
        <p:nvSpPr>
          <p:cNvPr id="5" name="Text Placeholder 4">
            <a:extLst>
              <a:ext uri="{FF2B5EF4-FFF2-40B4-BE49-F238E27FC236}">
                <a16:creationId xmlns:a16="http://schemas.microsoft.com/office/drawing/2014/main" id="{2F763497-B42D-EF4C-AC6C-D5AD1F82532C}"/>
              </a:ext>
            </a:extLst>
          </p:cNvPr>
          <p:cNvSpPr>
            <a:spLocks noGrp="1"/>
          </p:cNvSpPr>
          <p:nvPr>
            <p:ph type="body" sz="quarter" idx="11"/>
          </p:nvPr>
        </p:nvSpPr>
        <p:spPr>
          <a:xfrm>
            <a:off x="5109482" y="1306514"/>
            <a:ext cx="6254750" cy="4340225"/>
          </a:xfrm>
        </p:spPr>
        <p:txBody>
          <a:bodyPr>
            <a:normAutofit/>
          </a:bodyPr>
          <a:lstStyle>
            <a:lvl1pPr>
              <a:buClr>
                <a:srgbClr val="92D050"/>
              </a:buClr>
              <a:defRPr sz="2800">
                <a:solidFill>
                  <a:schemeClr val="bg1"/>
                </a:solidFill>
              </a:defRPr>
            </a:lvl1pPr>
            <a:lvl2pPr>
              <a:buClr>
                <a:srgbClr val="92D050"/>
              </a:buClr>
              <a:defRPr sz="2400">
                <a:solidFill>
                  <a:schemeClr val="bg1"/>
                </a:solidFill>
              </a:defRPr>
            </a:lvl2pPr>
            <a:lvl3pPr>
              <a:buClr>
                <a:srgbClr val="92D050"/>
              </a:buClr>
              <a:defRPr sz="2000">
                <a:solidFill>
                  <a:schemeClr val="bg1"/>
                </a:solidFill>
              </a:defRPr>
            </a:lvl3pPr>
            <a:lvl4pPr>
              <a:buClr>
                <a:srgbClr val="92D050"/>
              </a:buClr>
              <a:defRPr sz="1800">
                <a:solidFill>
                  <a:schemeClr val="bg1"/>
                </a:solidFill>
              </a:defRPr>
            </a:lvl4pPr>
            <a:lvl5pPr>
              <a:buClr>
                <a:srgbClr val="92D050"/>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5">
            <a:extLst>
              <a:ext uri="{FF2B5EF4-FFF2-40B4-BE49-F238E27FC236}">
                <a16:creationId xmlns:a16="http://schemas.microsoft.com/office/drawing/2014/main" id="{07AD58BC-77A4-504F-88AD-DACCFF1E93C7}"/>
              </a:ext>
            </a:extLst>
          </p:cNvPr>
          <p:cNvSpPr>
            <a:spLocks noChangeAspect="1"/>
          </p:cNvSpPr>
          <p:nvPr userDrawn="1"/>
        </p:nvSpPr>
        <p:spPr>
          <a:xfrm>
            <a:off x="-3194463" y="-151411"/>
            <a:ext cx="7160821" cy="7160821"/>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B1C7170-DADD-0B48-A646-B80F8163DD72}"/>
              </a:ext>
            </a:extLst>
          </p:cNvPr>
          <p:cNvSpPr>
            <a:spLocks noGrp="1"/>
          </p:cNvSpPr>
          <p:nvPr>
            <p:ph type="body" sz="quarter" idx="12"/>
          </p:nvPr>
        </p:nvSpPr>
        <p:spPr>
          <a:xfrm>
            <a:off x="668338" y="2075996"/>
            <a:ext cx="2554287" cy="3482975"/>
          </a:xfrm>
        </p:spPr>
        <p:txBody>
          <a:bodyPr>
            <a:normAutofit/>
          </a:bodyPr>
          <a:lstStyle>
            <a:lvl1pPr marL="0" indent="0">
              <a:buNone/>
              <a:defRPr sz="4000"/>
            </a:lvl1pPr>
          </a:lstStyle>
          <a:p>
            <a:pPr lvl="0"/>
            <a:r>
              <a:rPr lang="en-US"/>
              <a:t>Edit Master text styles</a:t>
            </a:r>
          </a:p>
        </p:txBody>
      </p:sp>
    </p:spTree>
    <p:extLst>
      <p:ext uri="{BB962C8B-B14F-4D97-AF65-F5344CB8AC3E}">
        <p14:creationId xmlns:p14="http://schemas.microsoft.com/office/powerpoint/2010/main" val="2746366183"/>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2EDC-0488-0946-A916-F830D440F7E3}"/>
              </a:ext>
            </a:extLst>
          </p:cNvPr>
          <p:cNvSpPr>
            <a:spLocks noGrp="1"/>
          </p:cNvSpPr>
          <p:nvPr>
            <p:ph type="title"/>
          </p:nvPr>
        </p:nvSpPr>
        <p:spPr>
          <a:xfrm>
            <a:off x="1930400" y="640896"/>
            <a:ext cx="9031514" cy="1325563"/>
          </a:xfrm>
        </p:spPr>
        <p:txBody>
          <a:bodyPr/>
          <a:lstStyle>
            <a:lvl1pPr>
              <a:defRPr>
                <a:solidFill>
                  <a:schemeClr val="tx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CD7AB48E-DF5D-CA45-B62C-69DA2557D592}"/>
              </a:ext>
            </a:extLst>
          </p:cNvPr>
          <p:cNvSpPr>
            <a:spLocks noGrp="1"/>
          </p:cNvSpPr>
          <p:nvPr>
            <p:ph type="sldNum" sz="quarter" idx="12"/>
          </p:nvPr>
        </p:nvSpPr>
        <p:spPr/>
        <p:txBody>
          <a:bodyPr/>
          <a:lstStyle/>
          <a:p>
            <a:fld id="{ED2A1890-CF4E-E24A-A8F9-91293C10C08F}" type="slidenum">
              <a:rPr lang="en-US" smtClean="0"/>
              <a:t>‹#›</a:t>
            </a:fld>
            <a:endParaRPr lang="en-US"/>
          </a:p>
        </p:txBody>
      </p:sp>
      <p:cxnSp>
        <p:nvCxnSpPr>
          <p:cNvPr id="6" name="Straight Connector 5">
            <a:extLst>
              <a:ext uri="{FF2B5EF4-FFF2-40B4-BE49-F238E27FC236}">
                <a16:creationId xmlns:a16="http://schemas.microsoft.com/office/drawing/2014/main" id="{DF1A44E0-EDA7-144C-9F5A-2CC6D646092D}"/>
              </a:ext>
            </a:extLst>
          </p:cNvPr>
          <p:cNvCxnSpPr/>
          <p:nvPr userDrawn="1"/>
        </p:nvCxnSpPr>
        <p:spPr>
          <a:xfrm>
            <a:off x="1447800" y="0"/>
            <a:ext cx="0" cy="74758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37B05DE-7462-C244-A2BE-EBEF7046D0C5}"/>
              </a:ext>
            </a:extLst>
          </p:cNvPr>
          <p:cNvSpPr/>
          <p:nvPr userDrawn="1"/>
        </p:nvSpPr>
        <p:spPr>
          <a:xfrm>
            <a:off x="1318655" y="1211285"/>
            <a:ext cx="234538" cy="234538"/>
          </a:xfrm>
          <a:prstGeom prst="ellipse">
            <a:avLst/>
          </a:prstGeom>
          <a:solidFill>
            <a:srgbClr val="00A0A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n>
                <a:solidFill>
                  <a:srgbClr val="00A0AB"/>
                </a:solidFill>
              </a:ln>
              <a:solidFill>
                <a:schemeClr val="tx1"/>
              </a:solidFill>
              <a:latin typeface="Avenir" panose="02000503020000020003" pitchFamily="2" charset="0"/>
            </a:endParaRPr>
          </a:p>
        </p:txBody>
      </p:sp>
    </p:spTree>
    <p:extLst>
      <p:ext uri="{BB962C8B-B14F-4D97-AF65-F5344CB8AC3E}">
        <p14:creationId xmlns:p14="http://schemas.microsoft.com/office/powerpoint/2010/main" val="40182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1618E-DF4F-FD46-87DF-3E3EC0A58B00}"/>
              </a:ext>
            </a:extLst>
          </p:cNvPr>
          <p:cNvSpPr>
            <a:spLocks noGrp="1"/>
          </p:cNvSpPr>
          <p:nvPr>
            <p:ph type="sldNum" sz="quarter" idx="12"/>
          </p:nvPr>
        </p:nvSpPr>
        <p:spPr/>
        <p:txBody>
          <a:bodyPr/>
          <a:lstStyle/>
          <a:p>
            <a:fld id="{ED2A1890-CF4E-E24A-A8F9-91293C10C08F}" type="slidenum">
              <a:rPr lang="en-US" smtClean="0"/>
              <a:t>‹#›</a:t>
            </a:fld>
            <a:endParaRPr lang="en-US"/>
          </a:p>
        </p:txBody>
      </p:sp>
    </p:spTree>
    <p:extLst>
      <p:ext uri="{BB962C8B-B14F-4D97-AF65-F5344CB8AC3E}">
        <p14:creationId xmlns:p14="http://schemas.microsoft.com/office/powerpoint/2010/main" val="415121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5B9A-33ED-3246-8E3B-B4A6B6AC2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F0812-4775-1B4B-AB13-556172BF7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7FCB4-52F5-D743-AE25-5DD521A5C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5A25318-BB24-AE44-84CB-CF0BF1AAA477}"/>
              </a:ext>
            </a:extLst>
          </p:cNvPr>
          <p:cNvSpPr>
            <a:spLocks noGrp="1"/>
          </p:cNvSpPr>
          <p:nvPr>
            <p:ph type="sldNum" sz="quarter" idx="12"/>
          </p:nvPr>
        </p:nvSpPr>
        <p:spPr/>
        <p:txBody>
          <a:bodyPr/>
          <a:lstStyle/>
          <a:p>
            <a:fld id="{ED2A1890-CF4E-E24A-A8F9-91293C10C08F}" type="slidenum">
              <a:rPr lang="en-US" smtClean="0"/>
              <a:t>‹#›</a:t>
            </a:fld>
            <a:endParaRPr lang="en-US"/>
          </a:p>
        </p:txBody>
      </p:sp>
    </p:spTree>
    <p:extLst>
      <p:ext uri="{BB962C8B-B14F-4D97-AF65-F5344CB8AC3E}">
        <p14:creationId xmlns:p14="http://schemas.microsoft.com/office/powerpoint/2010/main" val="211337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A2505-8CC6-3C43-B24B-79BC7B103B71}"/>
              </a:ext>
            </a:extLst>
          </p:cNvPr>
          <p:cNvSpPr>
            <a:spLocks noGrp="1"/>
          </p:cNvSpPr>
          <p:nvPr>
            <p:ph type="title"/>
          </p:nvPr>
        </p:nvSpPr>
        <p:spPr>
          <a:xfrm>
            <a:off x="838200" y="50006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9D05C-2CF9-7B44-BBCD-329FF0BCF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A35B57-A8DD-484A-997A-7E3F399A7A57}"/>
              </a:ext>
            </a:extLst>
          </p:cNvPr>
          <p:cNvSpPr>
            <a:spLocks noGrp="1"/>
          </p:cNvSpPr>
          <p:nvPr>
            <p:ph type="sldNum" sz="quarter" idx="4"/>
          </p:nvPr>
        </p:nvSpPr>
        <p:spPr>
          <a:xfrm>
            <a:off x="11479428" y="6439475"/>
            <a:ext cx="418070" cy="365125"/>
          </a:xfrm>
          <a:prstGeom prst="rect">
            <a:avLst/>
          </a:prstGeom>
        </p:spPr>
        <p:txBody>
          <a:bodyPr vert="horz" lIns="91440" tIns="45720" rIns="91440" bIns="45720" rtlCol="0" anchor="ctr"/>
          <a:lstStyle>
            <a:lvl1pPr algn="r">
              <a:defRPr sz="1200">
                <a:solidFill>
                  <a:schemeClr val="tx1"/>
                </a:solidFill>
              </a:defRPr>
            </a:lvl1pPr>
          </a:lstStyle>
          <a:p>
            <a:fld id="{ED2A1890-CF4E-E24A-A8F9-91293C10C08F}" type="slidenum">
              <a:rPr lang="en-US" smtClean="0"/>
              <a:pPr/>
              <a:t>‹#›</a:t>
            </a:fld>
            <a:endParaRPr lang="en-US"/>
          </a:p>
        </p:txBody>
      </p:sp>
    </p:spTree>
    <p:extLst>
      <p:ext uri="{BB962C8B-B14F-4D97-AF65-F5344CB8AC3E}">
        <p14:creationId xmlns:p14="http://schemas.microsoft.com/office/powerpoint/2010/main" val="2754127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00A0AB"/>
        </a:buClr>
        <a:buSzPct val="75000"/>
        <a:buFont typeface="Courier New" panose="02070309020205020404" pitchFamily="49" charset="0"/>
        <a:buChar char="o"/>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A0AB"/>
        </a:buClr>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0AB"/>
        </a:buClr>
        <a:buSzPct val="75000"/>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A0AB"/>
        </a:buClr>
        <a:buSzPct val="75000"/>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A0AB"/>
        </a:buClr>
        <a:buSzPct val="75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brary.medicine.yal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nahsl.libguides.com/cahs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mesh/?term=databases%2C+factua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i.org/XX.yyy/dryad.lkajdf" TargetMode="External"/><Relationship Id="rId11" Type="http://schemas.openxmlformats.org/officeDocument/2006/relationships/image" Target="../media/image27.png"/><Relationship Id="rId5" Type="http://schemas.openxmlformats.org/officeDocument/2006/relationships/hyperlink" Target="https://databank.org/name-of-dataset" TargetMode="External"/><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www.nlm.nih.gov/mesh/pubtypes.html" TargetMode="External"/><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www.ncbi.nlm.nih.gov/projects/linkout/journals/htmllists.cgi?type_id=6" TargetMode="External"/><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sharing.nih.gov/" TargetMode="Externa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schedule.yale.edu/event/13025328"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016/j.ijmedinf.2017.09.013" TargetMode="External"/><Relationship Id="rId3" Type="http://schemas.openxmlformats.org/officeDocument/2006/relationships/hyperlink" Target="https://doi.org/10.1007/s00432-023-05003-7" TargetMode="External"/><Relationship Id="rId7" Type="http://schemas.openxmlformats.org/officeDocument/2006/relationships/hyperlink" Target="https://www.ncbi.nlm.nih.gov/pmc/articles/PMC8888993/" TargetMode="External"/><Relationship Id="rId2" Type="http://schemas.openxmlformats.org/officeDocument/2006/relationships/hyperlink" Target="https://doi.org/10.3201/eid2704.203569" TargetMode="External"/><Relationship Id="rId1" Type="http://schemas.openxmlformats.org/officeDocument/2006/relationships/slideLayout" Target="../slideLayouts/slideLayout2.xml"/><Relationship Id="rId6" Type="http://schemas.openxmlformats.org/officeDocument/2006/relationships/hyperlink" Target="https://doi.org/10.1093%2Fhumrep%2Fdeab272" TargetMode="External"/><Relationship Id="rId5" Type="http://schemas.openxmlformats.org/officeDocument/2006/relationships/hyperlink" Target="https://www.ncbi.nlm.nih.gov/pmc/articles/PMC7886141/" TargetMode="External"/><Relationship Id="rId4" Type="http://schemas.openxmlformats.org/officeDocument/2006/relationships/hyperlink" Target="https://doi.org/10.1371%2Fjournal.pone.024635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lm.nih.gov/bsd/uniform_requirements.html#electronic" TargetMode="External"/><Relationship Id="rId2" Type="http://schemas.openxmlformats.org/officeDocument/2006/relationships/hyperlink" Target="https://www.nature.com/sdata/publish/submission-guidelines#sec-5" TargetMode="External"/><Relationship Id="rId1" Type="http://schemas.openxmlformats.org/officeDocument/2006/relationships/slideLayout" Target="../slideLayouts/slideLayout2.xml"/><Relationship Id="rId5" Type="http://schemas.openxmlformats.org/officeDocument/2006/relationships/hyperlink" Target="https://authorservices.taylorandfrancis.com/data-sharing/share-your-data/data-availability-statements/" TargetMode="External"/><Relationship Id="rId4" Type="http://schemas.openxmlformats.org/officeDocument/2006/relationships/hyperlink" Target="https://force11.org/info/joint-declaration-of-data-citation-principles-fina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mesh/?term=databases%2C+bibliographi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1762-F0E0-EF47-A582-886E75FC0310}"/>
              </a:ext>
            </a:extLst>
          </p:cNvPr>
          <p:cNvSpPr>
            <a:spLocks noGrp="1"/>
          </p:cNvSpPr>
          <p:nvPr>
            <p:ph type="ctrTitle"/>
          </p:nvPr>
        </p:nvSpPr>
        <p:spPr/>
        <p:txBody>
          <a:bodyPr>
            <a:normAutofit/>
          </a:bodyPr>
          <a:lstStyle/>
          <a:p>
            <a:r>
              <a:rPr lang="en-US" sz="5400" b="1">
                <a:ea typeface="Verdana"/>
              </a:rPr>
              <a:t>Discovering Data in </a:t>
            </a:r>
            <a:br>
              <a:rPr lang="en-US" sz="5400" b="1">
                <a:ea typeface="Verdana"/>
              </a:rPr>
            </a:br>
            <a:r>
              <a:rPr lang="en-US" sz="5400" b="1">
                <a:ea typeface="Verdana"/>
              </a:rPr>
              <a:t>PubMed </a:t>
            </a:r>
            <a:r>
              <a:rPr lang="en-US" sz="5400" b="1">
                <a:ea typeface="Verdana"/>
                <a:cs typeface="+mj-lt"/>
              </a:rPr>
              <a:t>&amp; PubMed Central</a:t>
            </a:r>
            <a:r>
              <a:rPr lang="en-US" sz="5400" b="1">
                <a:ea typeface="Verdana"/>
              </a:rPr>
              <a:t>:</a:t>
            </a:r>
            <a:r>
              <a:rPr lang="en-US" sz="5400">
                <a:ea typeface="Verdana"/>
              </a:rPr>
              <a:t> </a:t>
            </a:r>
            <a:r>
              <a:rPr lang="en-US" sz="4800" i="1">
                <a:ea typeface="Verdana"/>
              </a:rPr>
              <a:t>Strategies for Successful Searches </a:t>
            </a:r>
            <a:endParaRPr lang="en-US" sz="4800" i="1"/>
          </a:p>
        </p:txBody>
      </p:sp>
      <p:sp>
        <p:nvSpPr>
          <p:cNvPr id="3" name="Subtitle 2">
            <a:extLst>
              <a:ext uri="{FF2B5EF4-FFF2-40B4-BE49-F238E27FC236}">
                <a16:creationId xmlns:a16="http://schemas.microsoft.com/office/drawing/2014/main" id="{41D7C731-E9DA-8A42-86D3-D4C721AE4BE1}"/>
              </a:ext>
            </a:extLst>
          </p:cNvPr>
          <p:cNvSpPr>
            <a:spLocks noGrp="1"/>
          </p:cNvSpPr>
          <p:nvPr>
            <p:ph type="subTitle" idx="1"/>
          </p:nvPr>
        </p:nvSpPr>
        <p:spPr>
          <a:xfrm>
            <a:off x="2171541" y="4165925"/>
            <a:ext cx="8517924" cy="1655762"/>
          </a:xfrm>
        </p:spPr>
        <p:txBody>
          <a:bodyPr vert="horz" lIns="91440" tIns="45720" rIns="91440" bIns="45720" rtlCol="0" anchor="t">
            <a:normAutofit/>
          </a:bodyPr>
          <a:lstStyle/>
          <a:p>
            <a:r>
              <a:rPr lang="en-US" sz="2000" dirty="0">
                <a:ea typeface="Calibri"/>
                <a:cs typeface="Calibri"/>
              </a:rPr>
              <a:t>Originally taught at Yale University’s </a:t>
            </a:r>
            <a:r>
              <a:rPr lang="en-US" sz="2000" dirty="0">
                <a:ea typeface="Calibri"/>
                <a:cs typeface="Calibri"/>
                <a:hlinkClick r:id="rId3"/>
              </a:rPr>
              <a:t>Cushing/Whitney Medical Library</a:t>
            </a:r>
            <a:endParaRPr lang="en-US" sz="2000">
              <a:ea typeface="Calibri"/>
              <a:cs typeface="Calibri"/>
            </a:endParaRPr>
          </a:p>
          <a:p>
            <a:r>
              <a:rPr lang="en-US" sz="2000" i="1" dirty="0">
                <a:ea typeface="Calibri"/>
                <a:cs typeface="Calibri"/>
              </a:rPr>
              <a:t>Made available as an open educational resource via a C</a:t>
            </a:r>
            <a:r>
              <a:rPr lang="en-US" sz="2000" i="1" dirty="0">
                <a:ea typeface="Calibri"/>
                <a:cs typeface="Calibri"/>
                <a:hlinkClick r:id="rId4"/>
              </a:rPr>
              <a:t>onnecticut Association of Health Sciences Libraries (CAHSL)</a:t>
            </a:r>
            <a:r>
              <a:rPr lang="en-US" sz="2000" i="1" dirty="0">
                <a:ea typeface="Calibri"/>
                <a:cs typeface="Calibri"/>
              </a:rPr>
              <a:t> webinar on September 25, 2024 </a:t>
            </a:r>
            <a:endParaRPr lang="en-US" sz="1800" i="1" dirty="0">
              <a:ea typeface="Calibri"/>
              <a:cs typeface="Calibri"/>
            </a:endParaRPr>
          </a:p>
        </p:txBody>
      </p:sp>
    </p:spTree>
    <p:extLst>
      <p:ext uri="{BB962C8B-B14F-4D97-AF65-F5344CB8AC3E}">
        <p14:creationId xmlns:p14="http://schemas.microsoft.com/office/powerpoint/2010/main" val="427383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2DC43-54A2-FE07-9100-30F557FC88CB}"/>
              </a:ext>
            </a:extLst>
          </p:cNvPr>
          <p:cNvSpPr>
            <a:spLocks noGrp="1"/>
          </p:cNvSpPr>
          <p:nvPr>
            <p:ph type="title"/>
          </p:nvPr>
        </p:nvSpPr>
        <p:spPr>
          <a:xfrm>
            <a:off x="793662" y="386930"/>
            <a:ext cx="10066122" cy="1298448"/>
          </a:xfrm>
        </p:spPr>
        <p:txBody>
          <a:bodyPr anchor="b">
            <a:normAutofit/>
          </a:bodyPr>
          <a:lstStyle/>
          <a:p>
            <a:r>
              <a:rPr lang="en-US" sz="4800">
                <a:ea typeface="Verdana"/>
              </a:rPr>
              <a:t>MEDLINE Search Indexing</a:t>
            </a:r>
            <a:endParaRPr lang="en-US" sz="4800"/>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A94B069-0542-25CE-C855-27B400E5CC7D}"/>
              </a:ext>
            </a:extLst>
          </p:cNvPr>
          <p:cNvSpPr>
            <a:spLocks noGrp="1"/>
          </p:cNvSpPr>
          <p:nvPr>
            <p:ph idx="1"/>
          </p:nvPr>
        </p:nvSpPr>
        <p:spPr>
          <a:xfrm>
            <a:off x="793661" y="2599509"/>
            <a:ext cx="4530898" cy="3639450"/>
          </a:xfrm>
        </p:spPr>
        <p:txBody>
          <a:bodyPr anchor="ctr">
            <a:normAutofit/>
          </a:bodyPr>
          <a:lstStyle/>
          <a:p>
            <a:r>
              <a:rPr lang="en-US" sz="2000">
                <a:solidFill>
                  <a:srgbClr val="000000"/>
                </a:solidFill>
                <a:ea typeface="+mn-lt"/>
                <a:cs typeface="+mn-lt"/>
              </a:rPr>
              <a:t>When an article is indexed for MEDLINE, an indexer at the National Library of Medicine applies these tags to indicate the primary subjects of the article. </a:t>
            </a:r>
            <a:endParaRPr lang="en-US"/>
          </a:p>
          <a:p>
            <a:r>
              <a:rPr lang="en-US" sz="2000">
                <a:solidFill>
                  <a:srgbClr val="000000"/>
                </a:solidFill>
                <a:ea typeface="+mn-lt"/>
                <a:cs typeface="+mn-lt"/>
              </a:rPr>
              <a:t>Each indexed article has a set of </a:t>
            </a:r>
            <a:r>
              <a:rPr lang="en-US" sz="2000" err="1">
                <a:solidFill>
                  <a:srgbClr val="000000"/>
                </a:solidFill>
                <a:ea typeface="+mn-lt"/>
                <a:cs typeface="+mn-lt"/>
              </a:rPr>
              <a:t>MeSH</a:t>
            </a:r>
            <a:r>
              <a:rPr lang="en-US" sz="2000">
                <a:solidFill>
                  <a:srgbClr val="000000"/>
                </a:solidFill>
                <a:ea typeface="+mn-lt"/>
                <a:cs typeface="+mn-lt"/>
              </a:rPr>
              <a:t> terms that describe the content of the citation.</a:t>
            </a:r>
            <a:endParaRPr lang="en-US" sz="2000">
              <a:solidFill>
                <a:srgbClr val="000000"/>
              </a:solidFill>
              <a:latin typeface="Calibri"/>
              <a:ea typeface="Calibri"/>
              <a:cs typeface="Calibri"/>
            </a:endParaRPr>
          </a:p>
          <a:p>
            <a:r>
              <a:rPr lang="en-US" sz="2000">
                <a:solidFill>
                  <a:srgbClr val="000000"/>
                </a:solidFill>
                <a:latin typeface="Calibri"/>
                <a:ea typeface="Calibri"/>
                <a:cs typeface="Calibri"/>
              </a:rPr>
              <a:t>Controlled vocabulary is similar to "tags"</a:t>
            </a:r>
          </a:p>
          <a:p>
            <a:endParaRPr lang="en-US" sz="2000">
              <a:solidFill>
                <a:srgbClr val="000000"/>
              </a:solidFill>
              <a:latin typeface="Calibri"/>
              <a:ea typeface="Calibri"/>
              <a:cs typeface="Calibri"/>
            </a:endParaRPr>
          </a:p>
        </p:txBody>
      </p:sp>
      <p:pic>
        <p:nvPicPr>
          <p:cNvPr id="5" name="Content Placeholder 4" descr="Medical Subject Headings (MeSH) Logo, which is forest green with a tree of many leaves icon">
            <a:extLst>
              <a:ext uri="{FF2B5EF4-FFF2-40B4-BE49-F238E27FC236}">
                <a16:creationId xmlns:a16="http://schemas.microsoft.com/office/drawing/2014/main" id="{DB50B538-2954-630B-0365-CE0BF3338AC9}"/>
              </a:ext>
            </a:extLst>
          </p:cNvPr>
          <p:cNvPicPr>
            <a:picLocks noChangeAspect="1"/>
          </p:cNvPicPr>
          <p:nvPr/>
        </p:nvPicPr>
        <p:blipFill>
          <a:blip r:embed="rId3"/>
          <a:stretch>
            <a:fillRect/>
          </a:stretch>
        </p:blipFill>
        <p:spPr>
          <a:xfrm>
            <a:off x="5911532" y="3221189"/>
            <a:ext cx="5150277" cy="2240375"/>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2204865-52F8-353C-7846-D3B35BE820E5}"/>
              </a:ext>
            </a:extLst>
          </p:cNvPr>
          <p:cNvSpPr>
            <a:spLocks noGrp="1"/>
          </p:cNvSpPr>
          <p:nvPr>
            <p:ph type="sldNum" sz="quarter" idx="12"/>
          </p:nvPr>
        </p:nvSpPr>
        <p:spPr>
          <a:xfrm>
            <a:off x="8610600" y="6492240"/>
            <a:ext cx="2743200" cy="365125"/>
          </a:xfrm>
        </p:spPr>
        <p:txBody>
          <a:bodyPr>
            <a:normAutofit/>
          </a:bodyPr>
          <a:lstStyle/>
          <a:p>
            <a:pPr>
              <a:spcAft>
                <a:spcPts val="600"/>
              </a:spcAft>
            </a:pPr>
            <a:fld id="{ED2A1890-CF4E-E24A-A8F9-91293C10C08F}" type="slidenum">
              <a:rPr lang="en-US" smtClean="0"/>
              <a:pPr>
                <a:spcAft>
                  <a:spcPts val="600"/>
                </a:spcAft>
              </a:pPr>
              <a:t>10</a:t>
            </a:fld>
            <a:endParaRPr lang="en-US"/>
          </a:p>
        </p:txBody>
      </p:sp>
    </p:spTree>
    <p:extLst>
      <p:ext uri="{BB962C8B-B14F-4D97-AF65-F5344CB8AC3E}">
        <p14:creationId xmlns:p14="http://schemas.microsoft.com/office/powerpoint/2010/main" val="318445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31B19-F531-B1DE-DC17-EBA418F31554}"/>
              </a:ext>
            </a:extLst>
          </p:cNvPr>
          <p:cNvSpPr>
            <a:spLocks noGrp="1"/>
          </p:cNvSpPr>
          <p:nvPr>
            <p:ph type="sldNum" sz="quarter" idx="12"/>
          </p:nvPr>
        </p:nvSpPr>
        <p:spPr/>
        <p:txBody>
          <a:bodyPr/>
          <a:lstStyle/>
          <a:p>
            <a:fld id="{ED2A1890-CF4E-E24A-A8F9-91293C10C08F}" type="slidenum">
              <a:rPr lang="en-US" smtClean="0"/>
              <a:t>11</a:t>
            </a:fld>
            <a:endParaRPr lang="en-US"/>
          </a:p>
        </p:txBody>
      </p:sp>
      <p:sp>
        <p:nvSpPr>
          <p:cNvPr id="2" name="Title 1">
            <a:extLst>
              <a:ext uri="{FF2B5EF4-FFF2-40B4-BE49-F238E27FC236}">
                <a16:creationId xmlns:a16="http://schemas.microsoft.com/office/drawing/2014/main" id="{98C49536-3BDD-9917-CC53-CE7DAC86D8EA}"/>
              </a:ext>
            </a:extLst>
          </p:cNvPr>
          <p:cNvSpPr>
            <a:spLocks noGrp="1"/>
          </p:cNvSpPr>
          <p:nvPr>
            <p:ph type="title" idx="4294967295"/>
          </p:nvPr>
        </p:nvSpPr>
        <p:spPr>
          <a:xfrm>
            <a:off x="1580356" y="1691640"/>
            <a:ext cx="9031287" cy="1325563"/>
          </a:xfrm>
        </p:spPr>
        <p:txBody>
          <a:bodyPr anchor="t">
            <a:normAutofit/>
          </a:bodyPr>
          <a:lstStyle/>
          <a:p>
            <a:r>
              <a:rPr lang="en-US" dirty="0">
                <a:solidFill>
                  <a:schemeClr val="tx1"/>
                </a:solidFill>
                <a:ea typeface="Verdana"/>
              </a:rPr>
              <a:t>[Insert demo with </a:t>
            </a:r>
            <a:r>
              <a:rPr lang="en-US" dirty="0" err="1">
                <a:solidFill>
                  <a:schemeClr val="tx1"/>
                </a:solidFill>
                <a:ea typeface="Verdana"/>
              </a:rPr>
              <a:t>MeSH</a:t>
            </a:r>
            <a:r>
              <a:rPr lang="en-US" dirty="0">
                <a:solidFill>
                  <a:schemeClr val="tx1"/>
                </a:solidFill>
                <a:ea typeface="Verdana"/>
              </a:rPr>
              <a:t> Terms incorporated into a PubMed search]</a:t>
            </a:r>
          </a:p>
        </p:txBody>
      </p:sp>
      <p:pic>
        <p:nvPicPr>
          <p:cNvPr id="5" name="Graphic 4" descr="Badge Follow, or plus, icon with solid fill">
            <a:extLst>
              <a:ext uri="{FF2B5EF4-FFF2-40B4-BE49-F238E27FC236}">
                <a16:creationId xmlns:a16="http://schemas.microsoft.com/office/drawing/2014/main" id="{1E406DE1-5349-79DB-1D1C-FDA67C2AD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15" y="1234440"/>
            <a:ext cx="914400" cy="914400"/>
          </a:xfrm>
          <a:prstGeom prst="rect">
            <a:avLst/>
          </a:prstGeom>
        </p:spPr>
      </p:pic>
    </p:spTree>
    <p:extLst>
      <p:ext uri="{BB962C8B-B14F-4D97-AF65-F5344CB8AC3E}">
        <p14:creationId xmlns:p14="http://schemas.microsoft.com/office/powerpoint/2010/main" val="301847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31B19-F531-B1DE-DC17-EBA418F31554}"/>
              </a:ext>
            </a:extLst>
          </p:cNvPr>
          <p:cNvSpPr>
            <a:spLocks noGrp="1"/>
          </p:cNvSpPr>
          <p:nvPr>
            <p:ph type="sldNum" sz="quarter" idx="12"/>
          </p:nvPr>
        </p:nvSpPr>
        <p:spPr/>
        <p:txBody>
          <a:bodyPr/>
          <a:lstStyle/>
          <a:p>
            <a:fld id="{ED2A1890-CF4E-E24A-A8F9-91293C10C08F}" type="slidenum">
              <a:rPr lang="en-US" smtClean="0"/>
              <a:t>12</a:t>
            </a:fld>
            <a:endParaRPr lang="en-US"/>
          </a:p>
        </p:txBody>
      </p:sp>
      <p:sp>
        <p:nvSpPr>
          <p:cNvPr id="2" name="Title 1">
            <a:extLst>
              <a:ext uri="{FF2B5EF4-FFF2-40B4-BE49-F238E27FC236}">
                <a16:creationId xmlns:a16="http://schemas.microsoft.com/office/drawing/2014/main" id="{98C49536-3BDD-9917-CC53-CE7DAC86D8EA}"/>
              </a:ext>
            </a:extLst>
          </p:cNvPr>
          <p:cNvSpPr>
            <a:spLocks noGrp="1"/>
          </p:cNvSpPr>
          <p:nvPr>
            <p:ph type="title" idx="4294967295"/>
          </p:nvPr>
        </p:nvSpPr>
        <p:spPr>
          <a:xfrm>
            <a:off x="1580356" y="1691640"/>
            <a:ext cx="9031287" cy="1325563"/>
          </a:xfrm>
        </p:spPr>
        <p:txBody>
          <a:bodyPr anchor="t">
            <a:normAutofit fontScale="90000"/>
          </a:bodyPr>
          <a:lstStyle/>
          <a:p>
            <a:r>
              <a:rPr lang="en-US">
                <a:solidFill>
                  <a:schemeClr val="tx1"/>
                </a:solidFill>
              </a:rPr>
              <a:t>[Insert demo in which the Associated Data filter is used along with the previous search using </a:t>
            </a:r>
            <a:r>
              <a:rPr lang="en-US" err="1">
                <a:solidFill>
                  <a:schemeClr val="tx1"/>
                </a:solidFill>
              </a:rPr>
              <a:t>MeSH</a:t>
            </a:r>
            <a:r>
              <a:rPr lang="en-US">
                <a:solidFill>
                  <a:schemeClr val="tx1"/>
                </a:solidFill>
              </a:rPr>
              <a:t>]</a:t>
            </a:r>
          </a:p>
        </p:txBody>
      </p:sp>
      <p:pic>
        <p:nvPicPr>
          <p:cNvPr id="5" name="Graphic 4" descr="Badge Follow, or plus, icon with solid fill">
            <a:extLst>
              <a:ext uri="{FF2B5EF4-FFF2-40B4-BE49-F238E27FC236}">
                <a16:creationId xmlns:a16="http://schemas.microsoft.com/office/drawing/2014/main" id="{1E406DE1-5349-79DB-1D1C-FDA67C2AD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15" y="1234440"/>
            <a:ext cx="914400" cy="914400"/>
          </a:xfrm>
          <a:prstGeom prst="rect">
            <a:avLst/>
          </a:prstGeom>
        </p:spPr>
      </p:pic>
    </p:spTree>
    <p:extLst>
      <p:ext uri="{BB962C8B-B14F-4D97-AF65-F5344CB8AC3E}">
        <p14:creationId xmlns:p14="http://schemas.microsoft.com/office/powerpoint/2010/main" val="172757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A33A3-2630-E75E-FF3C-F02F3E1C0EE3}"/>
              </a:ext>
            </a:extLst>
          </p:cNvPr>
          <p:cNvSpPr>
            <a:spLocks noGrp="1"/>
          </p:cNvSpPr>
          <p:nvPr>
            <p:ph type="title"/>
          </p:nvPr>
        </p:nvSpPr>
        <p:spPr>
          <a:xfrm>
            <a:off x="793662" y="386930"/>
            <a:ext cx="10066122" cy="1298448"/>
          </a:xfrm>
        </p:spPr>
        <p:txBody>
          <a:bodyPr anchor="b">
            <a:normAutofit/>
          </a:bodyPr>
          <a:lstStyle/>
          <a:p>
            <a:r>
              <a:rPr lang="en-US" sz="4800">
                <a:ea typeface="Verdana"/>
              </a:rPr>
              <a:t>PubMed Central Search</a:t>
            </a:r>
            <a:endParaRPr lang="en-US" sz="480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14944D-187B-D248-8BA5-771D2D6E54A1}"/>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2000">
                <a:ea typeface="Calibri"/>
                <a:cs typeface="Calibri"/>
              </a:rPr>
              <a:t>Searches the full-text of the article</a:t>
            </a:r>
          </a:p>
          <a:p>
            <a:r>
              <a:rPr lang="en-US" sz="2000">
                <a:ea typeface="Calibri"/>
                <a:cs typeface="Calibri"/>
              </a:rPr>
              <a:t>Use advanced search to specifically search places data statements or visualizations can be found</a:t>
            </a:r>
          </a:p>
          <a:p>
            <a:r>
              <a:rPr lang="en-US" sz="2000">
                <a:ea typeface="Calibri"/>
                <a:cs typeface="Calibri"/>
              </a:rPr>
              <a:t>Additional search fields:</a:t>
            </a:r>
          </a:p>
          <a:p>
            <a:pPr lvl="1"/>
            <a:r>
              <a:rPr lang="en-US" sz="1600">
                <a:ea typeface="Calibri"/>
                <a:cs typeface="Calibri"/>
              </a:rPr>
              <a:t>Figure/Table Caption</a:t>
            </a:r>
          </a:p>
          <a:p>
            <a:pPr lvl="1"/>
            <a:r>
              <a:rPr lang="en-US" sz="1600">
                <a:ea typeface="Calibri"/>
                <a:cs typeface="Calibri"/>
              </a:rPr>
              <a:t>Grant Number</a:t>
            </a:r>
          </a:p>
          <a:p>
            <a:pPr lvl="1"/>
            <a:r>
              <a:rPr lang="en-US" sz="1600">
                <a:ea typeface="Calibri"/>
                <a:cs typeface="Calibri"/>
              </a:rPr>
              <a:t>Acknowledgment</a:t>
            </a:r>
          </a:p>
          <a:p>
            <a:pPr lvl="1"/>
            <a:r>
              <a:rPr lang="en-US" sz="1600">
                <a:ea typeface="Calibri"/>
                <a:cs typeface="Calibri"/>
              </a:rPr>
              <a:t>Methods – Key terms</a:t>
            </a:r>
          </a:p>
          <a:p>
            <a:endParaRPr lang="en-US" sz="2000">
              <a:ea typeface="Calibri"/>
              <a:cs typeface="Calibri"/>
            </a:endParaRPr>
          </a:p>
        </p:txBody>
      </p:sp>
      <p:pic>
        <p:nvPicPr>
          <p:cNvPr id="5" name="Picture 4" descr="A blue background with white text -&#10;PubMed Central logo">
            <a:extLst>
              <a:ext uri="{FF2B5EF4-FFF2-40B4-BE49-F238E27FC236}">
                <a16:creationId xmlns:a16="http://schemas.microsoft.com/office/drawing/2014/main" id="{C1CF26C5-1FE1-EB3F-D091-441D262F13B9}"/>
              </a:ext>
            </a:extLst>
          </p:cNvPr>
          <p:cNvPicPr>
            <a:picLocks noChangeAspect="1"/>
          </p:cNvPicPr>
          <p:nvPr/>
        </p:nvPicPr>
        <p:blipFill>
          <a:blip r:embed="rId3"/>
          <a:stretch>
            <a:fillRect/>
          </a:stretch>
        </p:blipFill>
        <p:spPr>
          <a:xfrm>
            <a:off x="4895532" y="3171019"/>
            <a:ext cx="6206382" cy="162550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8A3DE42-0F25-6003-2B20-C8E54BD08BD8}"/>
              </a:ext>
            </a:extLst>
          </p:cNvPr>
          <p:cNvSpPr>
            <a:spLocks noGrp="1"/>
          </p:cNvSpPr>
          <p:nvPr>
            <p:ph type="sldNum" sz="quarter" idx="12"/>
          </p:nvPr>
        </p:nvSpPr>
        <p:spPr>
          <a:xfrm>
            <a:off x="8610600" y="6492240"/>
            <a:ext cx="2743200" cy="365125"/>
          </a:xfrm>
        </p:spPr>
        <p:txBody>
          <a:bodyPr>
            <a:normAutofit/>
          </a:bodyPr>
          <a:lstStyle/>
          <a:p>
            <a:pPr>
              <a:spcAft>
                <a:spcPts val="600"/>
              </a:spcAft>
            </a:pPr>
            <a:fld id="{ED2A1890-CF4E-E24A-A8F9-91293C10C08F}" type="slidenum">
              <a:rPr lang="en-US" smtClean="0"/>
              <a:pPr>
                <a:spcAft>
                  <a:spcPts val="600"/>
                </a:spcAft>
              </a:pPr>
              <a:t>13</a:t>
            </a:fld>
            <a:endParaRPr lang="en-US"/>
          </a:p>
        </p:txBody>
      </p:sp>
    </p:spTree>
    <p:extLst>
      <p:ext uri="{BB962C8B-B14F-4D97-AF65-F5344CB8AC3E}">
        <p14:creationId xmlns:p14="http://schemas.microsoft.com/office/powerpoint/2010/main" val="124685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31B19-F531-B1DE-DC17-EBA418F31554}"/>
              </a:ext>
            </a:extLst>
          </p:cNvPr>
          <p:cNvSpPr>
            <a:spLocks noGrp="1"/>
          </p:cNvSpPr>
          <p:nvPr>
            <p:ph type="sldNum" sz="quarter" idx="12"/>
          </p:nvPr>
        </p:nvSpPr>
        <p:spPr/>
        <p:txBody>
          <a:bodyPr/>
          <a:lstStyle/>
          <a:p>
            <a:fld id="{ED2A1890-CF4E-E24A-A8F9-91293C10C08F}" type="slidenum">
              <a:rPr lang="en-US" smtClean="0"/>
              <a:t>14</a:t>
            </a:fld>
            <a:endParaRPr lang="en-US"/>
          </a:p>
        </p:txBody>
      </p:sp>
      <p:sp>
        <p:nvSpPr>
          <p:cNvPr id="2" name="Title 1">
            <a:extLst>
              <a:ext uri="{FF2B5EF4-FFF2-40B4-BE49-F238E27FC236}">
                <a16:creationId xmlns:a16="http://schemas.microsoft.com/office/drawing/2014/main" id="{98C49536-3BDD-9917-CC53-CE7DAC86D8EA}"/>
              </a:ext>
            </a:extLst>
          </p:cNvPr>
          <p:cNvSpPr>
            <a:spLocks noGrp="1"/>
          </p:cNvSpPr>
          <p:nvPr>
            <p:ph type="title" idx="4294967295"/>
          </p:nvPr>
        </p:nvSpPr>
        <p:spPr>
          <a:xfrm>
            <a:off x="1580356" y="1691640"/>
            <a:ext cx="9031287" cy="1325563"/>
          </a:xfrm>
        </p:spPr>
        <p:txBody>
          <a:bodyPr anchor="t">
            <a:normAutofit/>
          </a:bodyPr>
          <a:lstStyle/>
          <a:p>
            <a:r>
              <a:rPr lang="en-US">
                <a:solidFill>
                  <a:schemeClr val="tx1"/>
                </a:solidFill>
              </a:rPr>
              <a:t>[Insert demo in PubMed Central where advanced search is shown]</a:t>
            </a:r>
          </a:p>
        </p:txBody>
      </p:sp>
      <p:pic>
        <p:nvPicPr>
          <p:cNvPr id="5" name="Graphic 4" descr="Badge Follow, or plus, icon with solid fill">
            <a:extLst>
              <a:ext uri="{FF2B5EF4-FFF2-40B4-BE49-F238E27FC236}">
                <a16:creationId xmlns:a16="http://schemas.microsoft.com/office/drawing/2014/main" id="{1E406DE1-5349-79DB-1D1C-FDA67C2AD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15" y="1234440"/>
            <a:ext cx="914400" cy="914400"/>
          </a:xfrm>
          <a:prstGeom prst="rect">
            <a:avLst/>
          </a:prstGeom>
        </p:spPr>
      </p:pic>
    </p:spTree>
    <p:extLst>
      <p:ext uri="{BB962C8B-B14F-4D97-AF65-F5344CB8AC3E}">
        <p14:creationId xmlns:p14="http://schemas.microsoft.com/office/powerpoint/2010/main" val="72475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C94F-CB41-1E9A-1CA6-75B954EB16EC}"/>
              </a:ext>
            </a:extLst>
          </p:cNvPr>
          <p:cNvSpPr>
            <a:spLocks noGrp="1"/>
          </p:cNvSpPr>
          <p:nvPr>
            <p:ph type="title"/>
          </p:nvPr>
        </p:nvSpPr>
        <p:spPr/>
        <p:txBody>
          <a:bodyPr/>
          <a:lstStyle/>
          <a:p>
            <a:r>
              <a:rPr lang="en-US">
                <a:ea typeface="Verdana"/>
              </a:rPr>
              <a:t>Finding Data in PubMed</a:t>
            </a:r>
            <a:endParaRPr lang="en-US"/>
          </a:p>
        </p:txBody>
      </p:sp>
      <p:sp>
        <p:nvSpPr>
          <p:cNvPr id="4" name="Slide Number Placeholder 3">
            <a:extLst>
              <a:ext uri="{FF2B5EF4-FFF2-40B4-BE49-F238E27FC236}">
                <a16:creationId xmlns:a16="http://schemas.microsoft.com/office/drawing/2014/main" id="{6552BC4A-2B78-8CE5-F14B-883CBA0F37A9}"/>
              </a:ext>
            </a:extLst>
          </p:cNvPr>
          <p:cNvSpPr>
            <a:spLocks noGrp="1"/>
          </p:cNvSpPr>
          <p:nvPr>
            <p:ph type="sldNum" sz="quarter" idx="12"/>
          </p:nvPr>
        </p:nvSpPr>
        <p:spPr/>
        <p:txBody>
          <a:bodyPr/>
          <a:lstStyle/>
          <a:p>
            <a:fld id="{ED2A1890-CF4E-E24A-A8F9-91293C10C08F}" type="slidenum">
              <a:rPr lang="en-US" smtClean="0"/>
              <a:t>15</a:t>
            </a:fld>
            <a:endParaRPr lang="en-US"/>
          </a:p>
        </p:txBody>
      </p:sp>
      <p:sp>
        <p:nvSpPr>
          <p:cNvPr id="5" name="Text Placeholder 2">
            <a:extLst>
              <a:ext uri="{FF2B5EF4-FFF2-40B4-BE49-F238E27FC236}">
                <a16:creationId xmlns:a16="http://schemas.microsoft.com/office/drawing/2014/main" id="{B34D7A23-03D6-D2D7-9A96-40D39CFE48C2}"/>
              </a:ext>
            </a:extLst>
          </p:cNvPr>
          <p:cNvSpPr>
            <a:spLocks noGrp="1"/>
          </p:cNvSpPr>
          <p:nvPr>
            <p:ph type="body" idx="1"/>
          </p:nvPr>
        </p:nvSpPr>
        <p:spPr>
          <a:xfrm>
            <a:off x="2503254" y="4724317"/>
            <a:ext cx="8851385" cy="1500187"/>
          </a:xfrm>
        </p:spPr>
        <p:txBody>
          <a:bodyPr vert="horz" lIns="91440" tIns="45720" rIns="91440" bIns="45720" rtlCol="0" anchor="t">
            <a:normAutofit/>
          </a:bodyPr>
          <a:lstStyle/>
          <a:p>
            <a:r>
              <a:rPr lang="en-US" sz="2800">
                <a:ea typeface="Calibri"/>
                <a:cs typeface="Calibri"/>
              </a:rPr>
              <a:t>"Databases, Factual"[</a:t>
            </a:r>
            <a:r>
              <a:rPr lang="en-US" sz="2800">
                <a:ea typeface="Calibri"/>
                <a:cs typeface="Calibri"/>
                <a:hlinkClick r:id="rId3"/>
              </a:rPr>
              <a:t>Mesh</a:t>
            </a:r>
            <a:r>
              <a:rPr lang="en-US" sz="2800">
                <a:ea typeface="Calibri"/>
                <a:cs typeface="Calibri"/>
              </a:rPr>
              <a:t>]</a:t>
            </a:r>
            <a:endParaRPr lang="en-US" sz="2800"/>
          </a:p>
        </p:txBody>
      </p:sp>
    </p:spTree>
    <p:extLst>
      <p:ext uri="{BB962C8B-B14F-4D97-AF65-F5344CB8AC3E}">
        <p14:creationId xmlns:p14="http://schemas.microsoft.com/office/powerpoint/2010/main" val="121803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31B19-F531-B1DE-DC17-EBA418F31554}"/>
              </a:ext>
            </a:extLst>
          </p:cNvPr>
          <p:cNvSpPr>
            <a:spLocks noGrp="1"/>
          </p:cNvSpPr>
          <p:nvPr>
            <p:ph type="sldNum" sz="quarter" idx="12"/>
          </p:nvPr>
        </p:nvSpPr>
        <p:spPr/>
        <p:txBody>
          <a:bodyPr/>
          <a:lstStyle/>
          <a:p>
            <a:fld id="{ED2A1890-CF4E-E24A-A8F9-91293C10C08F}" type="slidenum">
              <a:rPr lang="en-US" smtClean="0"/>
              <a:t>16</a:t>
            </a:fld>
            <a:endParaRPr lang="en-US"/>
          </a:p>
        </p:txBody>
      </p:sp>
      <p:sp>
        <p:nvSpPr>
          <p:cNvPr id="2" name="Title 1">
            <a:extLst>
              <a:ext uri="{FF2B5EF4-FFF2-40B4-BE49-F238E27FC236}">
                <a16:creationId xmlns:a16="http://schemas.microsoft.com/office/drawing/2014/main" id="{98C49536-3BDD-9917-CC53-CE7DAC86D8EA}"/>
              </a:ext>
            </a:extLst>
          </p:cNvPr>
          <p:cNvSpPr>
            <a:spLocks noGrp="1"/>
          </p:cNvSpPr>
          <p:nvPr>
            <p:ph type="title" idx="4294967295"/>
          </p:nvPr>
        </p:nvSpPr>
        <p:spPr>
          <a:xfrm>
            <a:off x="1580356" y="1691640"/>
            <a:ext cx="9031287" cy="1325563"/>
          </a:xfrm>
        </p:spPr>
        <p:txBody>
          <a:bodyPr anchor="t">
            <a:normAutofit fontScale="90000"/>
          </a:bodyPr>
          <a:lstStyle/>
          <a:p>
            <a:r>
              <a:rPr lang="en-US">
                <a:solidFill>
                  <a:schemeClr val="tx1"/>
                </a:solidFill>
              </a:rPr>
              <a:t>[Insert poll where participants are asked which section of a research article (e.g., abstract, methods, figures, results, references, etc.) is most likely to contain data – then discuss results live in class]</a:t>
            </a:r>
          </a:p>
        </p:txBody>
      </p:sp>
      <p:pic>
        <p:nvPicPr>
          <p:cNvPr id="5" name="Graphic 4" descr="Badge Follow, or plus, icon with solid fill">
            <a:extLst>
              <a:ext uri="{FF2B5EF4-FFF2-40B4-BE49-F238E27FC236}">
                <a16:creationId xmlns:a16="http://schemas.microsoft.com/office/drawing/2014/main" id="{1E406DE1-5349-79DB-1D1C-FDA67C2AD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15" y="1234440"/>
            <a:ext cx="914400" cy="914400"/>
          </a:xfrm>
          <a:prstGeom prst="rect">
            <a:avLst/>
          </a:prstGeom>
        </p:spPr>
      </p:pic>
    </p:spTree>
    <p:extLst>
      <p:ext uri="{BB962C8B-B14F-4D97-AF65-F5344CB8AC3E}">
        <p14:creationId xmlns:p14="http://schemas.microsoft.com/office/powerpoint/2010/main" val="496907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4B97-47BD-E1E1-4454-7F743C4F0A99}"/>
              </a:ext>
            </a:extLst>
          </p:cNvPr>
          <p:cNvSpPr>
            <a:spLocks noGrp="1"/>
          </p:cNvSpPr>
          <p:nvPr>
            <p:ph type="title"/>
          </p:nvPr>
        </p:nvSpPr>
        <p:spPr>
          <a:xfrm>
            <a:off x="1113810" y="3045218"/>
            <a:ext cx="3365412" cy="2715501"/>
          </a:xfrm>
        </p:spPr>
        <p:txBody>
          <a:bodyPr vert="horz" lIns="91440" tIns="45720" rIns="91440" bIns="45720" rtlCol="0" anchor="t">
            <a:normAutofit/>
          </a:bodyPr>
          <a:lstStyle/>
          <a:p>
            <a:r>
              <a:rPr lang="en-US" sz="4600">
                <a:solidFill>
                  <a:schemeClr val="tx1"/>
                </a:solidFill>
                <a:ea typeface="+mj-ea"/>
                <a:cs typeface="+mj-cs"/>
              </a:rPr>
              <a:t>Data in publications:</a:t>
            </a:r>
            <a:br>
              <a:rPr lang="en-US" sz="4600">
                <a:solidFill>
                  <a:schemeClr val="tx1"/>
                </a:solidFill>
                <a:ea typeface="+mj-ea"/>
                <a:cs typeface="+mj-cs"/>
              </a:rPr>
            </a:br>
            <a:r>
              <a:rPr lang="en-US" sz="4600">
                <a:solidFill>
                  <a:schemeClr val="tx1"/>
                </a:solidFill>
                <a:ea typeface="Calibri Light"/>
                <a:cs typeface="Calibri Light"/>
              </a:rPr>
              <a:t>Where to look</a:t>
            </a:r>
          </a:p>
        </p:txBody>
      </p:sp>
      <p:sp>
        <p:nvSpPr>
          <p:cNvPr id="4" name="Slide Number Placeholder 3">
            <a:extLst>
              <a:ext uri="{FF2B5EF4-FFF2-40B4-BE49-F238E27FC236}">
                <a16:creationId xmlns:a16="http://schemas.microsoft.com/office/drawing/2014/main" id="{F0FBD159-F9E7-8659-0525-A2C015019F92}"/>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ED2A1890-CF4E-E24A-A8F9-91293C10C08F}" type="slidenum">
              <a:rPr lang="en-US" smtClean="0">
                <a:solidFill>
                  <a:schemeClr val="tx1">
                    <a:tint val="75000"/>
                  </a:schemeClr>
                </a:solidFill>
              </a:rPr>
              <a:pPr>
                <a:spcAft>
                  <a:spcPts val="600"/>
                </a:spcAft>
              </a:pPr>
              <a:t>17</a:t>
            </a:fld>
            <a:endParaRPr lang="en-US">
              <a:solidFill>
                <a:schemeClr val="tx1">
                  <a:tint val="75000"/>
                </a:schemeClr>
              </a:solidFill>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E86BC0-774F-5A43-FC18-88A28CBF0364}"/>
              </a:ext>
            </a:extLst>
          </p:cNvPr>
          <p:cNvSpPr/>
          <p:nvPr/>
        </p:nvSpPr>
        <p:spPr>
          <a:xfrm>
            <a:off x="4280191" y="354121"/>
            <a:ext cx="7497078" cy="6080688"/>
          </a:xfrm>
          <a:prstGeom prst="rect">
            <a:avLst/>
          </a:prstGeom>
          <a:solidFill>
            <a:schemeClr val="bg1">
              <a:lumMod val="95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BDD37CE8-0662-171A-8BFB-966655F043A3}"/>
              </a:ext>
            </a:extLst>
          </p:cNvPr>
          <p:cNvCxnSpPr/>
          <p:nvPr/>
        </p:nvCxnSpPr>
        <p:spPr>
          <a:xfrm>
            <a:off x="8117840" y="360680"/>
            <a:ext cx="20320" cy="607568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1AB12AC6-AD81-3ADB-0418-CADD757AC806}"/>
              </a:ext>
            </a:extLst>
          </p:cNvPr>
          <p:cNvSpPr txBox="1">
            <a:spLocks/>
          </p:cNvSpPr>
          <p:nvPr/>
        </p:nvSpPr>
        <p:spPr>
          <a:xfrm>
            <a:off x="4476770" y="403618"/>
            <a:ext cx="3365412" cy="4396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2400" b="1">
                <a:solidFill>
                  <a:schemeClr val="tx1"/>
                </a:solidFill>
                <a:ea typeface="+mj-ea"/>
                <a:cs typeface="+mj-cs"/>
              </a:rPr>
              <a:t>Abstract &amp; Background</a:t>
            </a:r>
            <a:endParaRPr lang="en-US" sz="2400" b="1">
              <a:solidFill>
                <a:schemeClr val="tx1"/>
              </a:solidFill>
            </a:endParaRPr>
          </a:p>
        </p:txBody>
      </p:sp>
      <p:sp>
        <p:nvSpPr>
          <p:cNvPr id="7" name="Title 1">
            <a:extLst>
              <a:ext uri="{FF2B5EF4-FFF2-40B4-BE49-F238E27FC236}">
                <a16:creationId xmlns:a16="http://schemas.microsoft.com/office/drawing/2014/main" id="{71918D99-88BE-0FDC-6265-1E6771A93A4D}"/>
              </a:ext>
            </a:extLst>
          </p:cNvPr>
          <p:cNvSpPr txBox="1">
            <a:spLocks/>
          </p:cNvSpPr>
          <p:nvPr/>
        </p:nvSpPr>
        <p:spPr>
          <a:xfrm>
            <a:off x="4476770" y="1714257"/>
            <a:ext cx="3365412" cy="4396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2400" b="1">
                <a:solidFill>
                  <a:schemeClr val="tx1"/>
                </a:solidFill>
                <a:ea typeface="+mj-ea"/>
                <a:cs typeface="+mj-cs"/>
              </a:rPr>
              <a:t>Methods &amp; Definitions</a:t>
            </a:r>
            <a:endParaRPr lang="en-US">
              <a:solidFill>
                <a:schemeClr val="tx1"/>
              </a:solidFill>
              <a:ea typeface="Verdana"/>
              <a:cs typeface="+mj-cs"/>
            </a:endParaRPr>
          </a:p>
        </p:txBody>
      </p:sp>
      <p:sp>
        <p:nvSpPr>
          <p:cNvPr id="8" name="Title 1">
            <a:extLst>
              <a:ext uri="{FF2B5EF4-FFF2-40B4-BE49-F238E27FC236}">
                <a16:creationId xmlns:a16="http://schemas.microsoft.com/office/drawing/2014/main" id="{A9E89E2F-B466-324B-5848-D215A9BF0DA0}"/>
              </a:ext>
            </a:extLst>
          </p:cNvPr>
          <p:cNvSpPr txBox="1">
            <a:spLocks/>
          </p:cNvSpPr>
          <p:nvPr/>
        </p:nvSpPr>
        <p:spPr>
          <a:xfrm>
            <a:off x="4476770" y="4315599"/>
            <a:ext cx="3365412" cy="4396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2400" b="1">
                <a:solidFill>
                  <a:schemeClr val="tx1"/>
                </a:solidFill>
                <a:ea typeface="+mj-ea"/>
                <a:cs typeface="+mj-cs"/>
              </a:rPr>
              <a:t>Results</a:t>
            </a:r>
            <a:endParaRPr lang="en-US"/>
          </a:p>
        </p:txBody>
      </p:sp>
      <p:sp>
        <p:nvSpPr>
          <p:cNvPr id="9" name="Title 1">
            <a:extLst>
              <a:ext uri="{FF2B5EF4-FFF2-40B4-BE49-F238E27FC236}">
                <a16:creationId xmlns:a16="http://schemas.microsoft.com/office/drawing/2014/main" id="{49CF8324-ED80-F84B-2C99-F93211EB4E52}"/>
              </a:ext>
            </a:extLst>
          </p:cNvPr>
          <p:cNvSpPr txBox="1">
            <a:spLocks/>
          </p:cNvSpPr>
          <p:nvPr/>
        </p:nvSpPr>
        <p:spPr>
          <a:xfrm>
            <a:off x="8225810" y="403615"/>
            <a:ext cx="3365412" cy="4396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2400" b="1">
                <a:solidFill>
                  <a:schemeClr val="tx1"/>
                </a:solidFill>
                <a:ea typeface="+mj-ea"/>
                <a:cs typeface="+mj-cs"/>
              </a:rPr>
              <a:t>Discussion &amp; Conclusion</a:t>
            </a:r>
            <a:endParaRPr lang="en-US"/>
          </a:p>
        </p:txBody>
      </p:sp>
      <p:sp>
        <p:nvSpPr>
          <p:cNvPr id="13" name="Title 1">
            <a:extLst>
              <a:ext uri="{FF2B5EF4-FFF2-40B4-BE49-F238E27FC236}">
                <a16:creationId xmlns:a16="http://schemas.microsoft.com/office/drawing/2014/main" id="{2C7DA7F3-8622-A448-9626-B10700526F24}"/>
              </a:ext>
            </a:extLst>
          </p:cNvPr>
          <p:cNvSpPr txBox="1">
            <a:spLocks/>
          </p:cNvSpPr>
          <p:nvPr/>
        </p:nvSpPr>
        <p:spPr>
          <a:xfrm>
            <a:off x="8225810" y="1714255"/>
            <a:ext cx="3365412" cy="4396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2400" b="1">
                <a:solidFill>
                  <a:schemeClr val="tx1"/>
                </a:solidFill>
                <a:ea typeface="+mj-ea"/>
                <a:cs typeface="+mj-cs"/>
              </a:rPr>
              <a:t>Supplementary Material</a:t>
            </a:r>
            <a:endParaRPr lang="en-US">
              <a:solidFill>
                <a:schemeClr val="tx1"/>
              </a:solidFill>
            </a:endParaRPr>
          </a:p>
        </p:txBody>
      </p:sp>
      <p:sp>
        <p:nvSpPr>
          <p:cNvPr id="15" name="Title 1">
            <a:extLst>
              <a:ext uri="{FF2B5EF4-FFF2-40B4-BE49-F238E27FC236}">
                <a16:creationId xmlns:a16="http://schemas.microsoft.com/office/drawing/2014/main" id="{496F00F6-1732-22B0-7B99-5E052164F4DA}"/>
              </a:ext>
            </a:extLst>
          </p:cNvPr>
          <p:cNvSpPr txBox="1">
            <a:spLocks/>
          </p:cNvSpPr>
          <p:nvPr/>
        </p:nvSpPr>
        <p:spPr>
          <a:xfrm>
            <a:off x="8225810" y="2679455"/>
            <a:ext cx="3365412" cy="4396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2400" b="1">
                <a:solidFill>
                  <a:schemeClr val="tx1"/>
                </a:solidFill>
                <a:ea typeface="+mj-ea"/>
                <a:cs typeface="+mj-cs"/>
              </a:rPr>
              <a:t>Data Statement</a:t>
            </a:r>
            <a:endParaRPr lang="en-US"/>
          </a:p>
        </p:txBody>
      </p:sp>
      <p:sp>
        <p:nvSpPr>
          <p:cNvPr id="20" name="Title 1">
            <a:extLst>
              <a:ext uri="{FF2B5EF4-FFF2-40B4-BE49-F238E27FC236}">
                <a16:creationId xmlns:a16="http://schemas.microsoft.com/office/drawing/2014/main" id="{77A01BFD-21D0-0522-8C4A-4644075BD448}"/>
              </a:ext>
            </a:extLst>
          </p:cNvPr>
          <p:cNvSpPr txBox="1">
            <a:spLocks/>
          </p:cNvSpPr>
          <p:nvPr/>
        </p:nvSpPr>
        <p:spPr>
          <a:xfrm>
            <a:off x="8225810" y="4183135"/>
            <a:ext cx="3365412" cy="4396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2400" b="1">
                <a:solidFill>
                  <a:schemeClr val="tx1"/>
                </a:solidFill>
                <a:ea typeface="+mj-ea"/>
                <a:cs typeface="+mj-cs"/>
              </a:rPr>
              <a:t>References*</a:t>
            </a:r>
            <a:endParaRPr lang="en-US">
              <a:solidFill>
                <a:schemeClr val="tx1"/>
              </a:solidFill>
            </a:endParaRPr>
          </a:p>
        </p:txBody>
      </p:sp>
      <p:sp>
        <p:nvSpPr>
          <p:cNvPr id="23" name="Title 1">
            <a:extLst>
              <a:ext uri="{FF2B5EF4-FFF2-40B4-BE49-F238E27FC236}">
                <a16:creationId xmlns:a16="http://schemas.microsoft.com/office/drawing/2014/main" id="{F03D7DE5-A49C-6B26-F899-691770E4979D}"/>
              </a:ext>
            </a:extLst>
          </p:cNvPr>
          <p:cNvSpPr txBox="1">
            <a:spLocks/>
          </p:cNvSpPr>
          <p:nvPr/>
        </p:nvSpPr>
        <p:spPr>
          <a:xfrm>
            <a:off x="4469887" y="880645"/>
            <a:ext cx="3365412" cy="825741"/>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1800">
                <a:solidFill>
                  <a:schemeClr val="tx1"/>
                </a:solidFill>
                <a:ea typeface="+mj-ea"/>
                <a:cs typeface="+mj-cs"/>
              </a:rPr>
              <a:t>This study aims to...</a:t>
            </a:r>
            <a:endParaRPr lang="en-US" sz="1800">
              <a:solidFill>
                <a:schemeClr val="tx1"/>
              </a:solidFill>
              <a:ea typeface="Calibri Light"/>
              <a:cs typeface="Calibri Light"/>
            </a:endParaRPr>
          </a:p>
          <a:p>
            <a:r>
              <a:rPr lang="en-US" sz="1800">
                <a:solidFill>
                  <a:schemeClr val="tx1"/>
                </a:solidFill>
                <a:ea typeface="+mj-lt"/>
                <a:cs typeface="+mj-lt"/>
              </a:rPr>
              <a:t>…...    …........      …........    …..</a:t>
            </a:r>
          </a:p>
          <a:p>
            <a:r>
              <a:rPr lang="en-US" sz="1800">
                <a:solidFill>
                  <a:schemeClr val="tx1"/>
                </a:solidFill>
                <a:ea typeface="+mj-lt"/>
                <a:cs typeface="+mj-lt"/>
              </a:rPr>
              <a:t>….......       ….......       ….......</a:t>
            </a:r>
          </a:p>
        </p:txBody>
      </p:sp>
      <p:sp>
        <p:nvSpPr>
          <p:cNvPr id="24" name="Title 1">
            <a:extLst>
              <a:ext uri="{FF2B5EF4-FFF2-40B4-BE49-F238E27FC236}">
                <a16:creationId xmlns:a16="http://schemas.microsoft.com/office/drawing/2014/main" id="{C38A1C64-3123-4702-24FF-7963560FB4F1}"/>
              </a:ext>
            </a:extLst>
          </p:cNvPr>
          <p:cNvSpPr txBox="1">
            <a:spLocks/>
          </p:cNvSpPr>
          <p:nvPr/>
        </p:nvSpPr>
        <p:spPr>
          <a:xfrm>
            <a:off x="4464480" y="2153222"/>
            <a:ext cx="3437298" cy="215957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1800">
                <a:solidFill>
                  <a:schemeClr val="tx1"/>
                </a:solidFill>
                <a:ea typeface="+mj-ea"/>
                <a:cs typeface="+mj-cs"/>
              </a:rPr>
              <a:t>We retrieved data from [</a:t>
            </a:r>
            <a:r>
              <a:rPr lang="en-US" sz="1800" i="1">
                <a:solidFill>
                  <a:schemeClr val="tx1"/>
                </a:solidFill>
                <a:ea typeface="+mj-ea"/>
                <a:cs typeface="+mj-cs"/>
              </a:rPr>
              <a:t>source</a:t>
            </a:r>
            <a:r>
              <a:rPr lang="en-US" sz="1800">
                <a:solidFill>
                  <a:schemeClr val="tx1"/>
                </a:solidFill>
                <a:ea typeface="+mj-ea"/>
                <a:cs typeface="+mj-cs"/>
              </a:rPr>
              <a:t>] </a:t>
            </a:r>
            <a:r>
              <a:rPr lang="en-US" sz="1800" baseline="30000">
                <a:solidFill>
                  <a:schemeClr val="tx1"/>
                </a:solidFill>
                <a:ea typeface="+mj-lt"/>
                <a:cs typeface="+mj-lt"/>
              </a:rPr>
              <a:t>a</a:t>
            </a:r>
            <a:r>
              <a:rPr lang="en-US" sz="1800">
                <a:solidFill>
                  <a:schemeClr val="tx1"/>
                </a:solidFill>
                <a:ea typeface="+mj-lt"/>
                <a:cs typeface="+mj-lt"/>
              </a:rPr>
              <a:t> to</a:t>
            </a:r>
            <a:r>
              <a:rPr lang="en-US" sz="1800">
                <a:solidFill>
                  <a:schemeClr val="tx1"/>
                </a:solidFill>
                <a:ea typeface="+mj-ea"/>
                <a:cs typeface="+mj-cs"/>
              </a:rPr>
              <a:t> calculate [</a:t>
            </a:r>
            <a:r>
              <a:rPr lang="en-US" sz="1800" i="1">
                <a:solidFill>
                  <a:schemeClr val="tx1"/>
                </a:solidFill>
                <a:ea typeface="+mj-ea"/>
                <a:cs typeface="+mj-cs"/>
              </a:rPr>
              <a:t>variable</a:t>
            </a:r>
            <a:r>
              <a:rPr lang="en-US" sz="1800">
                <a:solidFill>
                  <a:schemeClr val="tx1"/>
                </a:solidFill>
                <a:ea typeface="+mj-ea"/>
                <a:cs typeface="+mj-cs"/>
              </a:rPr>
              <a:t>]. Data on [</a:t>
            </a:r>
            <a:r>
              <a:rPr lang="en-US" sz="1800" i="1">
                <a:solidFill>
                  <a:schemeClr val="tx1"/>
                </a:solidFill>
                <a:ea typeface="+mj-ea"/>
                <a:cs typeface="+mj-cs"/>
              </a:rPr>
              <a:t>subject</a:t>
            </a:r>
            <a:r>
              <a:rPr lang="en-US" sz="1800">
                <a:solidFill>
                  <a:schemeClr val="tx1"/>
                </a:solidFill>
                <a:ea typeface="+mj-ea"/>
                <a:cs typeface="+mj-cs"/>
              </a:rPr>
              <a:t>] for 20XX-20XX was retrieved from [</a:t>
            </a:r>
            <a:r>
              <a:rPr lang="en-US" sz="1800" i="1">
                <a:solidFill>
                  <a:schemeClr val="tx1"/>
                </a:solidFill>
                <a:ea typeface="+mj-ea"/>
                <a:cs typeface="+mj-cs"/>
              </a:rPr>
              <a:t>source</a:t>
            </a:r>
            <a:r>
              <a:rPr lang="en-US" sz="1800">
                <a:solidFill>
                  <a:schemeClr val="tx1"/>
                </a:solidFill>
                <a:ea typeface="+mj-ea"/>
                <a:cs typeface="+mj-cs"/>
              </a:rPr>
              <a:t>] </a:t>
            </a:r>
            <a:r>
              <a:rPr lang="en-US" sz="1800" baseline="30000">
                <a:solidFill>
                  <a:schemeClr val="tx1"/>
                </a:solidFill>
                <a:ea typeface="+mj-ea"/>
                <a:cs typeface="+mj-cs"/>
              </a:rPr>
              <a:t>b</a:t>
            </a:r>
            <a:r>
              <a:rPr lang="en-US" sz="1800">
                <a:solidFill>
                  <a:schemeClr val="tx1"/>
                </a:solidFill>
                <a:ea typeface="+mj-ea"/>
                <a:cs typeface="+mj-cs"/>
              </a:rPr>
              <a:t> and [</a:t>
            </a:r>
            <a:r>
              <a:rPr lang="en-US" sz="1800" i="1">
                <a:solidFill>
                  <a:schemeClr val="tx1"/>
                </a:solidFill>
                <a:ea typeface="+mj-ea"/>
                <a:cs typeface="+mj-cs"/>
              </a:rPr>
              <a:t>cleaning / transformation steps</a:t>
            </a:r>
            <a:r>
              <a:rPr lang="en-US" sz="1800">
                <a:solidFill>
                  <a:schemeClr val="tx1"/>
                </a:solidFill>
                <a:ea typeface="+mj-ea"/>
                <a:cs typeface="+mj-cs"/>
              </a:rPr>
              <a:t>] (Figure 1) to determine </a:t>
            </a:r>
            <a:endParaRPr lang="en-US" sz="1800">
              <a:solidFill>
                <a:schemeClr val="tx1"/>
              </a:solidFill>
              <a:cs typeface="+mj-cs"/>
            </a:endParaRPr>
          </a:p>
          <a:p>
            <a:r>
              <a:rPr lang="en-US" sz="1800">
                <a:solidFill>
                  <a:schemeClr val="tx1"/>
                </a:solidFill>
                <a:ea typeface="+mj-ea"/>
                <a:cs typeface="+mj-cs"/>
              </a:rPr>
              <a:t>[</a:t>
            </a:r>
            <a:r>
              <a:rPr lang="en-US" sz="1800" i="1">
                <a:solidFill>
                  <a:schemeClr val="tx1"/>
                </a:solidFill>
                <a:ea typeface="+mj-ea"/>
                <a:cs typeface="+mj-cs"/>
              </a:rPr>
              <a:t>variable / </a:t>
            </a:r>
            <a:endParaRPr lang="en-US" sz="1800">
              <a:solidFill>
                <a:schemeClr val="tx1"/>
              </a:solidFill>
              <a:cs typeface="+mj-cs"/>
            </a:endParaRPr>
          </a:p>
          <a:p>
            <a:r>
              <a:rPr lang="en-US" sz="1800" i="1">
                <a:solidFill>
                  <a:schemeClr val="tx1"/>
                </a:solidFill>
                <a:ea typeface="+mj-ea"/>
                <a:cs typeface="+mj-cs"/>
              </a:rPr>
              <a:t>outcome definition</a:t>
            </a:r>
            <a:r>
              <a:rPr lang="en-US" sz="1800">
                <a:solidFill>
                  <a:schemeClr val="tx1"/>
                </a:solidFill>
                <a:ea typeface="+mj-ea"/>
                <a:cs typeface="+mj-cs"/>
              </a:rPr>
              <a:t>].</a:t>
            </a:r>
            <a:endParaRPr lang="en-US" sz="1800">
              <a:solidFill>
                <a:schemeClr val="tx1"/>
              </a:solidFill>
            </a:endParaRPr>
          </a:p>
        </p:txBody>
      </p:sp>
      <p:pic>
        <p:nvPicPr>
          <p:cNvPr id="25" name="Graphic 24" descr="Bookmark with solid teal fill">
            <a:extLst>
              <a:ext uri="{FF2B5EF4-FFF2-40B4-BE49-F238E27FC236}">
                <a16:creationId xmlns:a16="http://schemas.microsoft.com/office/drawing/2014/main" id="{FE7FC8AD-9E1A-C930-84F7-DDD84EB13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616960" y="1894840"/>
            <a:ext cx="914400" cy="995680"/>
          </a:xfrm>
          <a:prstGeom prst="rect">
            <a:avLst/>
          </a:prstGeom>
        </p:spPr>
      </p:pic>
      <p:sp>
        <p:nvSpPr>
          <p:cNvPr id="26" name="Title 1">
            <a:extLst>
              <a:ext uri="{FF2B5EF4-FFF2-40B4-BE49-F238E27FC236}">
                <a16:creationId xmlns:a16="http://schemas.microsoft.com/office/drawing/2014/main" id="{27B0E3C4-6E86-D4C8-0D99-0C5EF2BD1739}"/>
              </a:ext>
            </a:extLst>
          </p:cNvPr>
          <p:cNvSpPr txBox="1">
            <a:spLocks/>
          </p:cNvSpPr>
          <p:nvPr/>
        </p:nvSpPr>
        <p:spPr>
          <a:xfrm>
            <a:off x="8225810" y="4620015"/>
            <a:ext cx="3365412" cy="1699501"/>
          </a:xfrm>
          <a:prstGeom prst="rect">
            <a:avLst/>
          </a:prstGeom>
          <a:ln>
            <a:noFill/>
          </a:ln>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pPr marL="342900" indent="-342900">
              <a:buAutoNum type="alphaLcPeriod"/>
            </a:pPr>
            <a:r>
              <a:rPr lang="en-US" sz="1600" err="1">
                <a:solidFill>
                  <a:schemeClr val="tx1"/>
                </a:solidFill>
                <a:ea typeface="Calibri Light"/>
                <a:cs typeface="Calibri Light"/>
              </a:rPr>
              <a:t>DataBank</a:t>
            </a:r>
            <a:r>
              <a:rPr lang="en-US" sz="1600">
                <a:solidFill>
                  <a:schemeClr val="tx1"/>
                </a:solidFill>
                <a:ea typeface="Calibri Light"/>
                <a:cs typeface="Calibri Light"/>
              </a:rPr>
              <a:t>. Name of the dataset. </a:t>
            </a:r>
            <a:r>
              <a:rPr lang="en-US" sz="1600">
                <a:solidFill>
                  <a:schemeClr val="accent1"/>
                </a:solidFill>
                <a:ea typeface="Calibri Light"/>
                <a:cs typeface="Calibri Light"/>
                <a:hlinkClick r:id="rId5">
                  <a:extLst>
                    <a:ext uri="{A12FA001-AC4F-418D-AE19-62706E023703}">
                      <ahyp:hlinkClr xmlns:ahyp="http://schemas.microsoft.com/office/drawing/2018/hyperlinkcolor" val="tx"/>
                    </a:ext>
                  </a:extLst>
                </a:hlinkClick>
              </a:rPr>
              <a:t>https://databank.org/name-of-dataset</a:t>
            </a:r>
            <a:endParaRPr lang="en-US" sz="1600">
              <a:solidFill>
                <a:schemeClr val="accent1"/>
              </a:solidFill>
              <a:ea typeface="Calibri Light"/>
              <a:cs typeface="Calibri Light"/>
            </a:endParaRPr>
          </a:p>
          <a:p>
            <a:pPr marL="342900" indent="-342900">
              <a:buAutoNum type="alphaLcPeriod"/>
            </a:pPr>
            <a:r>
              <a:rPr lang="en-US" sz="1600">
                <a:solidFill>
                  <a:schemeClr val="tx1"/>
                </a:solidFill>
                <a:ea typeface="Calibri Light"/>
                <a:cs typeface="Calibri Light"/>
              </a:rPr>
              <a:t>Yoon, S., Smith, R., &amp; Branch, L. (2023). Data for: Data project [Dataset]. Dryad. </a:t>
            </a:r>
            <a:r>
              <a:rPr lang="en-US" sz="1600">
                <a:solidFill>
                  <a:schemeClr val="accent1"/>
                </a:solidFill>
                <a:ea typeface="Calibri Light"/>
                <a:cs typeface="Calibri Light"/>
                <a:hlinkClick r:id="rId6">
                  <a:extLst>
                    <a:ext uri="{A12FA001-AC4F-418D-AE19-62706E023703}">
                      <ahyp:hlinkClr xmlns:ahyp="http://schemas.microsoft.com/office/drawing/2018/hyperlinkcolor" val="tx"/>
                    </a:ext>
                  </a:extLst>
                </a:hlinkClick>
              </a:rPr>
              <a:t>https://doi.org/XX.yyy/dryad.lkajdf</a:t>
            </a:r>
            <a:r>
              <a:rPr lang="en-US" sz="1600">
                <a:solidFill>
                  <a:schemeClr val="accent1"/>
                </a:solidFill>
                <a:ea typeface="Calibri Light"/>
                <a:cs typeface="Calibri Light"/>
              </a:rPr>
              <a:t> </a:t>
            </a:r>
          </a:p>
        </p:txBody>
      </p:sp>
      <p:sp>
        <p:nvSpPr>
          <p:cNvPr id="28" name="Title 1">
            <a:extLst>
              <a:ext uri="{FF2B5EF4-FFF2-40B4-BE49-F238E27FC236}">
                <a16:creationId xmlns:a16="http://schemas.microsoft.com/office/drawing/2014/main" id="{38ABD6B7-D517-5695-B062-B17850ECA7C2}"/>
              </a:ext>
            </a:extLst>
          </p:cNvPr>
          <p:cNvSpPr txBox="1">
            <a:spLocks/>
          </p:cNvSpPr>
          <p:nvPr/>
        </p:nvSpPr>
        <p:spPr>
          <a:xfrm>
            <a:off x="6051396" y="4764804"/>
            <a:ext cx="1633652" cy="9222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1800">
                <a:solidFill>
                  <a:schemeClr val="tx1"/>
                </a:solidFill>
                <a:ea typeface="+mj-ea"/>
                <a:cs typeface="+mj-cs"/>
              </a:rPr>
              <a:t>In this study, we found ...  (Figure 2). </a:t>
            </a:r>
          </a:p>
          <a:p>
            <a:endParaRPr lang="en-US">
              <a:solidFill>
                <a:schemeClr val="tx1"/>
              </a:solidFill>
              <a:cs typeface="Calibri Light"/>
            </a:endParaRPr>
          </a:p>
        </p:txBody>
      </p:sp>
      <p:sp>
        <p:nvSpPr>
          <p:cNvPr id="29" name="Title 1">
            <a:extLst>
              <a:ext uri="{FF2B5EF4-FFF2-40B4-BE49-F238E27FC236}">
                <a16:creationId xmlns:a16="http://schemas.microsoft.com/office/drawing/2014/main" id="{680C42C9-EAD2-315B-E23E-BAAEAF73B3DE}"/>
              </a:ext>
            </a:extLst>
          </p:cNvPr>
          <p:cNvSpPr txBox="1">
            <a:spLocks/>
          </p:cNvSpPr>
          <p:nvPr/>
        </p:nvSpPr>
        <p:spPr>
          <a:xfrm>
            <a:off x="4477458" y="5883623"/>
            <a:ext cx="3259519" cy="5405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1400">
                <a:solidFill>
                  <a:schemeClr val="tx1"/>
                </a:solidFill>
                <a:ea typeface="+mj-ea"/>
                <a:cs typeface="+mj-cs"/>
              </a:rPr>
              <a:t>Figures and their captions may hold clues to data access and use.</a:t>
            </a:r>
            <a:endParaRPr lang="en-US" sz="1400">
              <a:solidFill>
                <a:schemeClr val="tx1"/>
              </a:solidFill>
              <a:ea typeface="Calibri Light"/>
              <a:cs typeface="Calibri Light"/>
            </a:endParaRPr>
          </a:p>
        </p:txBody>
      </p:sp>
      <p:sp>
        <p:nvSpPr>
          <p:cNvPr id="30" name="Title 1">
            <a:extLst>
              <a:ext uri="{FF2B5EF4-FFF2-40B4-BE49-F238E27FC236}">
                <a16:creationId xmlns:a16="http://schemas.microsoft.com/office/drawing/2014/main" id="{C957272F-F4C3-A7FA-2B40-A0C2E11FC24C}"/>
              </a:ext>
            </a:extLst>
          </p:cNvPr>
          <p:cNvSpPr txBox="1">
            <a:spLocks/>
          </p:cNvSpPr>
          <p:nvPr/>
        </p:nvSpPr>
        <p:spPr>
          <a:xfrm>
            <a:off x="8225810" y="844265"/>
            <a:ext cx="3365412" cy="8359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1800">
                <a:solidFill>
                  <a:schemeClr val="tx1"/>
                </a:solidFill>
                <a:ea typeface="+mj-ea"/>
                <a:cs typeface="+mj-cs"/>
              </a:rPr>
              <a:t>This study shows that...</a:t>
            </a:r>
            <a:endParaRPr lang="en-US" sz="1800">
              <a:solidFill>
                <a:schemeClr val="tx1"/>
              </a:solidFill>
              <a:cs typeface="Calibri Light"/>
            </a:endParaRPr>
          </a:p>
          <a:p>
            <a:r>
              <a:rPr lang="en-US" sz="1800">
                <a:solidFill>
                  <a:schemeClr val="tx1"/>
                </a:solidFill>
                <a:ea typeface="+mj-lt"/>
                <a:cs typeface="+mj-lt"/>
              </a:rPr>
              <a:t>…...    …........      …........    …..</a:t>
            </a:r>
          </a:p>
          <a:p>
            <a:r>
              <a:rPr lang="en-US" sz="1800">
                <a:solidFill>
                  <a:schemeClr val="tx1"/>
                </a:solidFill>
                <a:ea typeface="+mj-lt"/>
                <a:cs typeface="+mj-lt"/>
              </a:rPr>
              <a:t>….......       ….......       ….......</a:t>
            </a:r>
            <a:endParaRPr lang="en-US">
              <a:solidFill>
                <a:schemeClr val="tx1"/>
              </a:solidFill>
              <a:ea typeface="+mj-lt"/>
              <a:cs typeface="+mj-lt"/>
            </a:endParaRPr>
          </a:p>
        </p:txBody>
      </p:sp>
      <p:pic>
        <p:nvPicPr>
          <p:cNvPr id="32" name="Graphic 31" descr="Bookmark with solid teal fill">
            <a:extLst>
              <a:ext uri="{FF2B5EF4-FFF2-40B4-BE49-F238E27FC236}">
                <a16:creationId xmlns:a16="http://schemas.microsoft.com/office/drawing/2014/main" id="{9569AE56-AEDC-A7A9-56F4-3D8BAB4073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11262360" y="1798319"/>
            <a:ext cx="914400" cy="1066800"/>
          </a:xfrm>
          <a:prstGeom prst="rect">
            <a:avLst/>
          </a:prstGeom>
        </p:spPr>
      </p:pic>
      <p:pic>
        <p:nvPicPr>
          <p:cNvPr id="33" name="Graphic 32" descr="Bookmark with solid teal fill">
            <a:extLst>
              <a:ext uri="{FF2B5EF4-FFF2-40B4-BE49-F238E27FC236}">
                <a16:creationId xmlns:a16="http://schemas.microsoft.com/office/drawing/2014/main" id="{052D242E-A17B-E6C2-EF8E-D398E75BC5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11262359" y="2702558"/>
            <a:ext cx="914400" cy="1066800"/>
          </a:xfrm>
          <a:prstGeom prst="rect">
            <a:avLst/>
          </a:prstGeom>
        </p:spPr>
      </p:pic>
      <p:pic>
        <p:nvPicPr>
          <p:cNvPr id="34" name="Graphic 33" descr="Bookmark with solid teal fill">
            <a:extLst>
              <a:ext uri="{FF2B5EF4-FFF2-40B4-BE49-F238E27FC236}">
                <a16:creationId xmlns:a16="http://schemas.microsoft.com/office/drawing/2014/main" id="{E7992462-F6BB-B45D-F0E0-D765E2748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11262359" y="4602478"/>
            <a:ext cx="914400" cy="1066800"/>
          </a:xfrm>
          <a:prstGeom prst="rect">
            <a:avLst/>
          </a:prstGeom>
        </p:spPr>
      </p:pic>
      <p:sp>
        <p:nvSpPr>
          <p:cNvPr id="35" name="Title 1">
            <a:extLst>
              <a:ext uri="{FF2B5EF4-FFF2-40B4-BE49-F238E27FC236}">
                <a16:creationId xmlns:a16="http://schemas.microsoft.com/office/drawing/2014/main" id="{7DD40B63-3583-11E9-FDC5-992C8F80512E}"/>
              </a:ext>
            </a:extLst>
          </p:cNvPr>
          <p:cNvSpPr txBox="1">
            <a:spLocks/>
          </p:cNvSpPr>
          <p:nvPr/>
        </p:nvSpPr>
        <p:spPr>
          <a:xfrm>
            <a:off x="8266450" y="2151135"/>
            <a:ext cx="3050452" cy="7647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1600">
                <a:solidFill>
                  <a:schemeClr val="tx1"/>
                </a:solidFill>
                <a:ea typeface="+mj-ea"/>
                <a:cs typeface="+mj-cs"/>
              </a:rPr>
              <a:t>      Download files.</a:t>
            </a:r>
            <a:endParaRPr lang="en-US" sz="1600">
              <a:solidFill>
                <a:schemeClr val="tx1"/>
              </a:solidFill>
              <a:ea typeface="Calibri Light"/>
              <a:cs typeface="Calibri Light"/>
            </a:endParaRPr>
          </a:p>
        </p:txBody>
      </p:sp>
      <p:pic>
        <p:nvPicPr>
          <p:cNvPr id="5" name="Graphic 4" descr="Download icon with solid fill">
            <a:extLst>
              <a:ext uri="{FF2B5EF4-FFF2-40B4-BE49-F238E27FC236}">
                <a16:creationId xmlns:a16="http://schemas.microsoft.com/office/drawing/2014/main" id="{C0C526E6-897F-437A-9406-B7C9A530A8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0240" y="2138680"/>
            <a:ext cx="335280" cy="335280"/>
          </a:xfrm>
          <a:prstGeom prst="rect">
            <a:avLst/>
          </a:prstGeom>
        </p:spPr>
      </p:pic>
      <p:sp>
        <p:nvSpPr>
          <p:cNvPr id="10" name="Title 1">
            <a:extLst>
              <a:ext uri="{FF2B5EF4-FFF2-40B4-BE49-F238E27FC236}">
                <a16:creationId xmlns:a16="http://schemas.microsoft.com/office/drawing/2014/main" id="{CD4847AC-FE8B-A6D5-B23E-01FC71BE6B68}"/>
              </a:ext>
            </a:extLst>
          </p:cNvPr>
          <p:cNvSpPr txBox="1">
            <a:spLocks/>
          </p:cNvSpPr>
          <p:nvPr/>
        </p:nvSpPr>
        <p:spPr>
          <a:xfrm>
            <a:off x="8229579" y="3116335"/>
            <a:ext cx="3050452" cy="8663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sz="1600">
                <a:solidFill>
                  <a:schemeClr val="tx1"/>
                </a:solidFill>
                <a:ea typeface="+mj-lt"/>
                <a:cs typeface="+mj-lt"/>
              </a:rPr>
              <a:t>All data used for this study is accessible to the public and cited for ease of access.</a:t>
            </a:r>
            <a:endParaRPr lang="en-US" sz="1600">
              <a:solidFill>
                <a:schemeClr val="tx1"/>
              </a:solidFill>
            </a:endParaRPr>
          </a:p>
        </p:txBody>
      </p:sp>
      <p:sp>
        <p:nvSpPr>
          <p:cNvPr id="12" name="TextBox 11">
            <a:extLst>
              <a:ext uri="{FF2B5EF4-FFF2-40B4-BE49-F238E27FC236}">
                <a16:creationId xmlns:a16="http://schemas.microsoft.com/office/drawing/2014/main" id="{8C469668-3CCA-8C45-61A8-2C9916F5B808}"/>
              </a:ext>
            </a:extLst>
          </p:cNvPr>
          <p:cNvSpPr txBox="1"/>
          <p:nvPr/>
        </p:nvSpPr>
        <p:spPr>
          <a:xfrm>
            <a:off x="4274386" y="6428059"/>
            <a:ext cx="375659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ea typeface="Calibri"/>
                <a:cs typeface="Calibri"/>
              </a:rPr>
              <a:t>*These references are for example demonstration only, </a:t>
            </a:r>
            <a:endParaRPr lang="en-US"/>
          </a:p>
          <a:p>
            <a:r>
              <a:rPr lang="en-US" sz="1050" i="1">
                <a:ea typeface="Calibri"/>
                <a:cs typeface="Calibri"/>
              </a:rPr>
              <a:t>and do not reference real works. </a:t>
            </a:r>
            <a:endParaRPr lang="en-US"/>
          </a:p>
        </p:txBody>
      </p:sp>
      <p:pic>
        <p:nvPicPr>
          <p:cNvPr id="22" name="Graphic 21" descr="Network diagram icon with solid fill">
            <a:extLst>
              <a:ext uri="{FF2B5EF4-FFF2-40B4-BE49-F238E27FC236}">
                <a16:creationId xmlns:a16="http://schemas.microsoft.com/office/drawing/2014/main" id="{56FD3E65-57B2-4FF6-31F3-735891F8E4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12117" y="3516205"/>
            <a:ext cx="1293544" cy="960777"/>
          </a:xfrm>
          <a:prstGeom prst="rect">
            <a:avLst/>
          </a:prstGeom>
        </p:spPr>
      </p:pic>
      <p:pic>
        <p:nvPicPr>
          <p:cNvPr id="36" name="Graphic 35" descr="Bar chart icon with solid fill">
            <a:extLst>
              <a:ext uri="{FF2B5EF4-FFF2-40B4-BE49-F238E27FC236}">
                <a16:creationId xmlns:a16="http://schemas.microsoft.com/office/drawing/2014/main" id="{D0EE6214-87AA-6061-1DE5-3900D073F1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72396" y="4667065"/>
            <a:ext cx="1270819" cy="1258529"/>
          </a:xfrm>
          <a:prstGeom prst="rect">
            <a:avLst/>
          </a:prstGeom>
        </p:spPr>
      </p:pic>
      <p:pic>
        <p:nvPicPr>
          <p:cNvPr id="27" name="Graphic 26" descr="Bookmark with solid teal fill">
            <a:extLst>
              <a:ext uri="{FF2B5EF4-FFF2-40B4-BE49-F238E27FC236}">
                <a16:creationId xmlns:a16="http://schemas.microsoft.com/office/drawing/2014/main" id="{E9D44F23-F43F-7C44-1887-3A4FEBEC85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616959" y="4755934"/>
            <a:ext cx="914400" cy="995680"/>
          </a:xfrm>
          <a:prstGeom prst="rect">
            <a:avLst/>
          </a:prstGeom>
        </p:spPr>
      </p:pic>
      <p:pic>
        <p:nvPicPr>
          <p:cNvPr id="14" name="Graphic 13" descr="Bookmark with solid teal fill">
            <a:extLst>
              <a:ext uri="{FF2B5EF4-FFF2-40B4-BE49-F238E27FC236}">
                <a16:creationId xmlns:a16="http://schemas.microsoft.com/office/drawing/2014/main" id="{FE2828BC-DE4A-A0AB-A992-5EBA88B071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26597" y="5857203"/>
            <a:ext cx="435648" cy="474372"/>
          </a:xfrm>
          <a:prstGeom prst="rect">
            <a:avLst/>
          </a:prstGeom>
        </p:spPr>
      </p:pic>
      <p:sp>
        <p:nvSpPr>
          <p:cNvPr id="16" name="TextBox 15">
            <a:extLst>
              <a:ext uri="{FF2B5EF4-FFF2-40B4-BE49-F238E27FC236}">
                <a16:creationId xmlns:a16="http://schemas.microsoft.com/office/drawing/2014/main" id="{0F6241C0-C8E5-4DEF-1795-49417A098845}"/>
              </a:ext>
            </a:extLst>
          </p:cNvPr>
          <p:cNvSpPr txBox="1"/>
          <p:nvPr/>
        </p:nvSpPr>
        <p:spPr>
          <a:xfrm>
            <a:off x="1577806" y="5869294"/>
            <a:ext cx="2118279" cy="523220"/>
          </a:xfrm>
          <a:prstGeom prst="rect">
            <a:avLst/>
          </a:prstGeom>
          <a:noFill/>
        </p:spPr>
        <p:txBody>
          <a:bodyPr wrap="square" lIns="91440" tIns="45720" rIns="91440" bIns="45720" rtlCol="0" anchor="t">
            <a:spAutoFit/>
          </a:bodyPr>
          <a:lstStyle/>
          <a:p>
            <a:r>
              <a:rPr lang="en-US" sz="1400" i="1" dirty="0"/>
              <a:t>Denotes ideal publication sections for finding data</a:t>
            </a:r>
          </a:p>
        </p:txBody>
      </p:sp>
    </p:spTree>
    <p:extLst>
      <p:ext uri="{BB962C8B-B14F-4D97-AF65-F5344CB8AC3E}">
        <p14:creationId xmlns:p14="http://schemas.microsoft.com/office/powerpoint/2010/main" val="155586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31B19-F531-B1DE-DC17-EBA418F31554}"/>
              </a:ext>
            </a:extLst>
          </p:cNvPr>
          <p:cNvSpPr>
            <a:spLocks noGrp="1"/>
          </p:cNvSpPr>
          <p:nvPr>
            <p:ph type="sldNum" sz="quarter" idx="12"/>
          </p:nvPr>
        </p:nvSpPr>
        <p:spPr/>
        <p:txBody>
          <a:bodyPr/>
          <a:lstStyle/>
          <a:p>
            <a:fld id="{ED2A1890-CF4E-E24A-A8F9-91293C10C08F}" type="slidenum">
              <a:rPr lang="en-US" smtClean="0"/>
              <a:t>18</a:t>
            </a:fld>
            <a:endParaRPr lang="en-US"/>
          </a:p>
        </p:txBody>
      </p:sp>
      <p:sp>
        <p:nvSpPr>
          <p:cNvPr id="2" name="Title 1">
            <a:extLst>
              <a:ext uri="{FF2B5EF4-FFF2-40B4-BE49-F238E27FC236}">
                <a16:creationId xmlns:a16="http://schemas.microsoft.com/office/drawing/2014/main" id="{98C49536-3BDD-9917-CC53-CE7DAC86D8EA}"/>
              </a:ext>
            </a:extLst>
          </p:cNvPr>
          <p:cNvSpPr>
            <a:spLocks noGrp="1"/>
          </p:cNvSpPr>
          <p:nvPr>
            <p:ph type="title" idx="4294967295"/>
          </p:nvPr>
        </p:nvSpPr>
        <p:spPr>
          <a:xfrm>
            <a:off x="1580356" y="1691640"/>
            <a:ext cx="9031287" cy="1325563"/>
          </a:xfrm>
        </p:spPr>
        <p:txBody>
          <a:bodyPr anchor="t">
            <a:normAutofit fontScale="90000"/>
          </a:bodyPr>
          <a:lstStyle/>
          <a:p>
            <a:r>
              <a:rPr lang="en-US">
                <a:solidFill>
                  <a:schemeClr val="tx1"/>
                </a:solidFill>
              </a:rPr>
              <a:t>[If desired, alter the next three slides to show examples more relevant to your demo and/or audience]</a:t>
            </a:r>
          </a:p>
        </p:txBody>
      </p:sp>
      <p:pic>
        <p:nvPicPr>
          <p:cNvPr id="5" name="Graphic 4" descr="Badge Follow, or plus, icon with solid fill">
            <a:extLst>
              <a:ext uri="{FF2B5EF4-FFF2-40B4-BE49-F238E27FC236}">
                <a16:creationId xmlns:a16="http://schemas.microsoft.com/office/drawing/2014/main" id="{1E406DE1-5349-79DB-1D1C-FDA67C2AD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15" y="1234440"/>
            <a:ext cx="914400" cy="914400"/>
          </a:xfrm>
          <a:prstGeom prst="rect">
            <a:avLst/>
          </a:prstGeom>
        </p:spPr>
      </p:pic>
    </p:spTree>
    <p:extLst>
      <p:ext uri="{BB962C8B-B14F-4D97-AF65-F5344CB8AC3E}">
        <p14:creationId xmlns:p14="http://schemas.microsoft.com/office/powerpoint/2010/main" val="398125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4B97-47BD-E1E1-4454-7F743C4F0A99}"/>
              </a:ext>
            </a:extLst>
          </p:cNvPr>
          <p:cNvSpPr>
            <a:spLocks noGrp="1"/>
          </p:cNvSpPr>
          <p:nvPr>
            <p:ph type="title"/>
          </p:nvPr>
        </p:nvSpPr>
        <p:spPr>
          <a:xfrm>
            <a:off x="1113810" y="3045218"/>
            <a:ext cx="3365412" cy="2715501"/>
          </a:xfrm>
        </p:spPr>
        <p:txBody>
          <a:bodyPr vert="horz" lIns="91440" tIns="45720" rIns="91440" bIns="45720" rtlCol="0" anchor="t">
            <a:normAutofit/>
          </a:bodyPr>
          <a:lstStyle/>
          <a:p>
            <a:r>
              <a:rPr lang="en-US" sz="4600">
                <a:solidFill>
                  <a:schemeClr val="tx1"/>
                </a:solidFill>
                <a:ea typeface="+mj-ea"/>
                <a:cs typeface="+mj-cs"/>
              </a:rPr>
              <a:t>Data in publications: Examples</a:t>
            </a:r>
            <a:endParaRPr lang="en-US" sz="4600">
              <a:solidFill>
                <a:schemeClr val="tx1"/>
              </a:solidFill>
              <a:ea typeface="Calibri Light"/>
              <a:cs typeface="Calibri Light"/>
            </a:endParaRPr>
          </a:p>
        </p:txBody>
      </p:sp>
      <p:sp>
        <p:nvSpPr>
          <p:cNvPr id="4" name="Slide Number Placeholder 3">
            <a:extLst>
              <a:ext uri="{FF2B5EF4-FFF2-40B4-BE49-F238E27FC236}">
                <a16:creationId xmlns:a16="http://schemas.microsoft.com/office/drawing/2014/main" id="{F0FBD159-F9E7-8659-0525-A2C015019F92}"/>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ED2A1890-CF4E-E24A-A8F9-91293C10C08F}" type="slidenum">
              <a:rPr lang="en-US" smtClean="0">
                <a:solidFill>
                  <a:schemeClr val="tx1">
                    <a:tint val="75000"/>
                  </a:schemeClr>
                </a:solidFill>
              </a:rPr>
              <a:pPr>
                <a:spcAft>
                  <a:spcPts val="600"/>
                </a:spcAft>
              </a:pPr>
              <a:t>19</a:t>
            </a:fld>
            <a:endParaRPr lang="en-US">
              <a:solidFill>
                <a:schemeClr val="tx1">
                  <a:tint val="75000"/>
                </a:schemeClr>
              </a:solidFill>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E86BC0-774F-5A43-FC18-88A28CBF0364}"/>
              </a:ext>
            </a:extLst>
          </p:cNvPr>
          <p:cNvSpPr/>
          <p:nvPr/>
        </p:nvSpPr>
        <p:spPr>
          <a:xfrm>
            <a:off x="5606143" y="354693"/>
            <a:ext cx="6267718" cy="2951408"/>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methods section of a paper -- see references to access full article">
            <a:extLst>
              <a:ext uri="{FF2B5EF4-FFF2-40B4-BE49-F238E27FC236}">
                <a16:creationId xmlns:a16="http://schemas.microsoft.com/office/drawing/2014/main" id="{336F19CF-C94D-AD44-F7CC-27E545976603}"/>
              </a:ext>
            </a:extLst>
          </p:cNvPr>
          <p:cNvPicPr>
            <a:picLocks noChangeAspect="1"/>
          </p:cNvPicPr>
          <p:nvPr/>
        </p:nvPicPr>
        <p:blipFill>
          <a:blip r:embed="rId3"/>
          <a:stretch>
            <a:fillRect/>
          </a:stretch>
        </p:blipFill>
        <p:spPr>
          <a:xfrm>
            <a:off x="5852173" y="504623"/>
            <a:ext cx="5767991" cy="2656535"/>
          </a:xfrm>
          <a:prstGeom prst="rect">
            <a:avLst/>
          </a:prstGeom>
          <a:ln>
            <a:solidFill>
              <a:schemeClr val="tx1"/>
            </a:solidFill>
          </a:ln>
        </p:spPr>
      </p:pic>
      <p:sp>
        <p:nvSpPr>
          <p:cNvPr id="12" name="Rectangle 11">
            <a:extLst>
              <a:ext uri="{FF2B5EF4-FFF2-40B4-BE49-F238E27FC236}">
                <a16:creationId xmlns:a16="http://schemas.microsoft.com/office/drawing/2014/main" id="{E50A7D66-9311-56C4-017D-64323527040B}"/>
              </a:ext>
            </a:extLst>
          </p:cNvPr>
          <p:cNvSpPr/>
          <p:nvPr/>
        </p:nvSpPr>
        <p:spPr>
          <a:xfrm>
            <a:off x="5606143" y="3463653"/>
            <a:ext cx="6267718" cy="2951408"/>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flowchart of patient data selection in a paper -- see references to access full article">
            <a:extLst>
              <a:ext uri="{FF2B5EF4-FFF2-40B4-BE49-F238E27FC236}">
                <a16:creationId xmlns:a16="http://schemas.microsoft.com/office/drawing/2014/main" id="{4BECDDBC-1DE6-AABA-B4E6-3E775D29ECE4}"/>
              </a:ext>
            </a:extLst>
          </p:cNvPr>
          <p:cNvPicPr>
            <a:picLocks noChangeAspect="1"/>
          </p:cNvPicPr>
          <p:nvPr/>
        </p:nvPicPr>
        <p:blipFill>
          <a:blip r:embed="rId4"/>
          <a:stretch>
            <a:fillRect/>
          </a:stretch>
        </p:blipFill>
        <p:spPr>
          <a:xfrm>
            <a:off x="6536635" y="3554252"/>
            <a:ext cx="4400282" cy="2758010"/>
          </a:xfrm>
          <a:prstGeom prst="rect">
            <a:avLst/>
          </a:prstGeom>
          <a:ln>
            <a:solidFill>
              <a:schemeClr val="tx1"/>
            </a:solidFill>
          </a:ln>
        </p:spPr>
      </p:pic>
      <p:sp>
        <p:nvSpPr>
          <p:cNvPr id="5" name="TextBox 4">
            <a:extLst>
              <a:ext uri="{FF2B5EF4-FFF2-40B4-BE49-F238E27FC236}">
                <a16:creationId xmlns:a16="http://schemas.microsoft.com/office/drawing/2014/main" id="{F27EF693-2F99-9BB9-F32D-1CE2E903A2A3}"/>
              </a:ext>
            </a:extLst>
          </p:cNvPr>
          <p:cNvSpPr txBox="1"/>
          <p:nvPr/>
        </p:nvSpPr>
        <p:spPr>
          <a:xfrm>
            <a:off x="11118272" y="2784764"/>
            <a:ext cx="609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alibri Light"/>
                <a:ea typeface="Calibri"/>
                <a:cs typeface="Calibri"/>
              </a:rPr>
              <a:t>1</a:t>
            </a:r>
            <a:endParaRPr lang="en-US">
              <a:latin typeface="Calibri Light"/>
              <a:ea typeface="Calibri Light"/>
              <a:cs typeface="Calibri Light"/>
            </a:endParaRPr>
          </a:p>
        </p:txBody>
      </p:sp>
      <p:sp>
        <p:nvSpPr>
          <p:cNvPr id="6" name="TextBox 5">
            <a:extLst>
              <a:ext uri="{FF2B5EF4-FFF2-40B4-BE49-F238E27FC236}">
                <a16:creationId xmlns:a16="http://schemas.microsoft.com/office/drawing/2014/main" id="{7002BEB1-5F66-5156-5C64-6FE6EC88291D}"/>
              </a:ext>
            </a:extLst>
          </p:cNvPr>
          <p:cNvSpPr txBox="1"/>
          <p:nvPr/>
        </p:nvSpPr>
        <p:spPr>
          <a:xfrm>
            <a:off x="10506362" y="5959764"/>
            <a:ext cx="609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alibri Light"/>
                <a:ea typeface="Calibri"/>
                <a:cs typeface="Calibri"/>
              </a:rPr>
              <a:t>2</a:t>
            </a:r>
            <a:endParaRPr lang="en-US">
              <a:latin typeface="Calibri Light"/>
              <a:ea typeface="Calibri Light"/>
              <a:cs typeface="Calibri Light"/>
            </a:endParaRPr>
          </a:p>
        </p:txBody>
      </p:sp>
    </p:spTree>
    <p:extLst>
      <p:ext uri="{BB962C8B-B14F-4D97-AF65-F5344CB8AC3E}">
        <p14:creationId xmlns:p14="http://schemas.microsoft.com/office/powerpoint/2010/main" val="75833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0B60C0B0-6D14-BE29-1548-2BE405F0CD2C}"/>
              </a:ext>
            </a:extLst>
          </p:cNvPr>
          <p:cNvSpPr/>
          <p:nvPr/>
        </p:nvSpPr>
        <p:spPr>
          <a:xfrm>
            <a:off x="858591" y="1856703"/>
            <a:ext cx="7941971" cy="7405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000">
                <a:solidFill>
                  <a:srgbClr val="000000"/>
                </a:solidFill>
                <a:ea typeface="+mn-lt"/>
                <a:cs typeface="+mn-lt"/>
              </a:rPr>
              <a:t>Refine</a:t>
            </a:r>
            <a:r>
              <a:rPr lang="en-US" sz="2000">
                <a:ea typeface="+mn-lt"/>
                <a:cs typeface="+mn-lt"/>
              </a:rPr>
              <a:t> </a:t>
            </a:r>
            <a:r>
              <a:rPr lang="en-US" sz="2000" b="1">
                <a:solidFill>
                  <a:srgbClr val="000000"/>
                </a:solidFill>
                <a:ea typeface="+mn-lt"/>
                <a:cs typeface="+mn-lt"/>
              </a:rPr>
              <a:t>search strategies</a:t>
            </a:r>
            <a:r>
              <a:rPr lang="en-US" sz="2000">
                <a:solidFill>
                  <a:srgbClr val="000000"/>
                </a:solidFill>
                <a:ea typeface="+mn-lt"/>
                <a:cs typeface="+mn-lt"/>
              </a:rPr>
              <a:t> to find datasets</a:t>
            </a:r>
            <a:r>
              <a:rPr lang="en-US" sz="2000">
                <a:ea typeface="+mn-lt"/>
                <a:cs typeface="+mn-lt"/>
              </a:rPr>
              <a:t>   </a:t>
            </a:r>
            <a:endParaRPr lang="en-US" sz="2000">
              <a:ea typeface="Calibri"/>
              <a:cs typeface="Calibri"/>
            </a:endParaRPr>
          </a:p>
        </p:txBody>
      </p:sp>
      <p:pic>
        <p:nvPicPr>
          <p:cNvPr id="8" name="Graphic 7">
            <a:extLst>
              <a:ext uri="{FF2B5EF4-FFF2-40B4-BE49-F238E27FC236}">
                <a16:creationId xmlns:a16="http://schemas.microsoft.com/office/drawing/2014/main" id="{59DBD094-FDDD-8B2D-1FA2-566C4DB8FE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489" y="1175426"/>
            <a:ext cx="5204297" cy="5196191"/>
          </a:xfrm>
          <a:prstGeom prst="rect">
            <a:avLst/>
          </a:prstGeom>
        </p:spPr>
      </p:pic>
      <p:sp>
        <p:nvSpPr>
          <p:cNvPr id="2" name="Title 1">
            <a:extLst>
              <a:ext uri="{FF2B5EF4-FFF2-40B4-BE49-F238E27FC236}">
                <a16:creationId xmlns:a16="http://schemas.microsoft.com/office/drawing/2014/main" id="{5BB23E26-3CFE-B921-F94C-E0AAB126BE95}"/>
              </a:ext>
            </a:extLst>
          </p:cNvPr>
          <p:cNvSpPr>
            <a:spLocks noGrp="1"/>
          </p:cNvSpPr>
          <p:nvPr>
            <p:ph type="title"/>
          </p:nvPr>
        </p:nvSpPr>
        <p:spPr/>
        <p:txBody>
          <a:bodyPr/>
          <a:lstStyle/>
          <a:p>
            <a:r>
              <a:rPr lang="en-US">
                <a:ea typeface="Verdana"/>
              </a:rPr>
              <a:t>Today, you'll learn how to:</a:t>
            </a:r>
            <a:endParaRPr lang="en-US"/>
          </a:p>
        </p:txBody>
      </p:sp>
      <p:sp>
        <p:nvSpPr>
          <p:cNvPr id="4" name="Slide Number Placeholder 3">
            <a:extLst>
              <a:ext uri="{FF2B5EF4-FFF2-40B4-BE49-F238E27FC236}">
                <a16:creationId xmlns:a16="http://schemas.microsoft.com/office/drawing/2014/main" id="{BA141B76-852A-B37A-CBC2-2F2610FD2906}"/>
              </a:ext>
            </a:extLst>
          </p:cNvPr>
          <p:cNvSpPr>
            <a:spLocks noGrp="1"/>
          </p:cNvSpPr>
          <p:nvPr>
            <p:ph type="sldNum" sz="quarter" idx="12"/>
          </p:nvPr>
        </p:nvSpPr>
        <p:spPr/>
        <p:txBody>
          <a:bodyPr/>
          <a:lstStyle/>
          <a:p>
            <a:fld id="{ED2A1890-CF4E-E24A-A8F9-91293C10C08F}" type="slidenum">
              <a:rPr lang="en-US" smtClean="0"/>
              <a:t>2</a:t>
            </a:fld>
            <a:endParaRPr lang="en-US"/>
          </a:p>
        </p:txBody>
      </p:sp>
      <p:sp>
        <p:nvSpPr>
          <p:cNvPr id="26" name="Rectangle: Rounded Corners 25">
            <a:extLst>
              <a:ext uri="{FF2B5EF4-FFF2-40B4-BE49-F238E27FC236}">
                <a16:creationId xmlns:a16="http://schemas.microsoft.com/office/drawing/2014/main" id="{3960D97D-37F7-1C28-97E0-255093B94CCB}"/>
              </a:ext>
            </a:extLst>
          </p:cNvPr>
          <p:cNvSpPr/>
          <p:nvPr/>
        </p:nvSpPr>
        <p:spPr>
          <a:xfrm>
            <a:off x="837126" y="2693830"/>
            <a:ext cx="7941971" cy="7405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000">
                <a:solidFill>
                  <a:srgbClr val="000000"/>
                </a:solidFill>
                <a:ea typeface="+mn-lt"/>
                <a:cs typeface="+mn-lt"/>
              </a:rPr>
              <a:t>Decide whether search </a:t>
            </a:r>
            <a:r>
              <a:rPr lang="en-US" sz="2000" b="1">
                <a:solidFill>
                  <a:srgbClr val="000000"/>
                </a:solidFill>
                <a:ea typeface="+mn-lt"/>
                <a:cs typeface="+mn-lt"/>
              </a:rPr>
              <a:t>PubMed </a:t>
            </a:r>
            <a:r>
              <a:rPr lang="en-US" sz="2000">
                <a:solidFill>
                  <a:srgbClr val="000000"/>
                </a:solidFill>
                <a:ea typeface="+mn-lt"/>
                <a:cs typeface="+mn-lt"/>
              </a:rPr>
              <a:t>or </a:t>
            </a:r>
            <a:r>
              <a:rPr lang="en-US" sz="2000" b="1">
                <a:solidFill>
                  <a:srgbClr val="000000"/>
                </a:solidFill>
                <a:ea typeface="+mn-lt"/>
                <a:cs typeface="+mn-lt"/>
              </a:rPr>
              <a:t>PubMed Central </a:t>
            </a:r>
            <a:r>
              <a:rPr lang="en-US" sz="2000">
                <a:solidFill>
                  <a:srgbClr val="000000"/>
                </a:solidFill>
                <a:ea typeface="+mn-lt"/>
                <a:cs typeface="+mn-lt"/>
              </a:rPr>
              <a:t>for datasets</a:t>
            </a:r>
            <a:endParaRPr lang="en-US" sz="2000">
              <a:solidFill>
                <a:srgbClr val="000000"/>
              </a:solidFill>
              <a:ea typeface="Calibri" panose="020F0502020204030204"/>
              <a:cs typeface="Calibri" panose="020F0502020204030204"/>
            </a:endParaRPr>
          </a:p>
        </p:txBody>
      </p:sp>
      <p:sp>
        <p:nvSpPr>
          <p:cNvPr id="27" name="Rectangle: Rounded Corners 26">
            <a:extLst>
              <a:ext uri="{FF2B5EF4-FFF2-40B4-BE49-F238E27FC236}">
                <a16:creationId xmlns:a16="http://schemas.microsoft.com/office/drawing/2014/main" id="{A3393513-7875-A59F-4758-C6C8C7053039}"/>
              </a:ext>
            </a:extLst>
          </p:cNvPr>
          <p:cNvSpPr/>
          <p:nvPr/>
        </p:nvSpPr>
        <p:spPr>
          <a:xfrm>
            <a:off x="837126" y="3530957"/>
            <a:ext cx="7941971" cy="7405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000">
                <a:solidFill>
                  <a:srgbClr val="000000"/>
                </a:solidFill>
                <a:ea typeface="+mn-lt"/>
                <a:cs typeface="+mn-lt"/>
              </a:rPr>
              <a:t>Scan a research article for information about </a:t>
            </a:r>
            <a:r>
              <a:rPr lang="en-US" sz="2000" b="1">
                <a:solidFill>
                  <a:srgbClr val="000000"/>
                </a:solidFill>
                <a:ea typeface="+mn-lt"/>
                <a:cs typeface="+mn-lt"/>
              </a:rPr>
              <a:t>underlying data  </a:t>
            </a:r>
            <a:endParaRPr lang="en-US" sz="2000" b="1">
              <a:ea typeface="+mn-lt"/>
              <a:cs typeface="+mn-lt"/>
            </a:endParaRPr>
          </a:p>
        </p:txBody>
      </p:sp>
      <p:sp>
        <p:nvSpPr>
          <p:cNvPr id="28" name="Rectangle: Rounded Corners 27">
            <a:extLst>
              <a:ext uri="{FF2B5EF4-FFF2-40B4-BE49-F238E27FC236}">
                <a16:creationId xmlns:a16="http://schemas.microsoft.com/office/drawing/2014/main" id="{64BC7FE1-DE7C-F77E-355F-4F48AB8AFEAA}"/>
              </a:ext>
            </a:extLst>
          </p:cNvPr>
          <p:cNvSpPr/>
          <p:nvPr/>
        </p:nvSpPr>
        <p:spPr>
          <a:xfrm>
            <a:off x="837126" y="4368083"/>
            <a:ext cx="7941971" cy="7405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000">
                <a:solidFill>
                  <a:srgbClr val="000000"/>
                </a:solidFill>
                <a:ea typeface="+mn-lt"/>
                <a:cs typeface="+mn-lt"/>
              </a:rPr>
              <a:t>Understand how NIH's Data Management &amp; Sharing Policy affects </a:t>
            </a:r>
            <a:r>
              <a:rPr lang="en-US" sz="2000" b="1">
                <a:solidFill>
                  <a:srgbClr val="000000"/>
                </a:solidFill>
                <a:ea typeface="+mn-lt"/>
                <a:cs typeface="+mn-lt"/>
              </a:rPr>
              <a:t>data availability</a:t>
            </a:r>
            <a:endParaRPr lang="en-US" sz="2000" b="1">
              <a:ea typeface="Calibri" panose="020F0502020204030204"/>
              <a:cs typeface="Calibri" panose="020F0502020204030204"/>
            </a:endParaRPr>
          </a:p>
        </p:txBody>
      </p:sp>
      <p:sp>
        <p:nvSpPr>
          <p:cNvPr id="29" name="Rectangle: Rounded Corners 28">
            <a:extLst>
              <a:ext uri="{FF2B5EF4-FFF2-40B4-BE49-F238E27FC236}">
                <a16:creationId xmlns:a16="http://schemas.microsoft.com/office/drawing/2014/main" id="{AC531CF3-BA33-783F-DED2-F0B6A880236A}"/>
              </a:ext>
            </a:extLst>
          </p:cNvPr>
          <p:cNvSpPr/>
          <p:nvPr/>
        </p:nvSpPr>
        <p:spPr>
          <a:xfrm>
            <a:off x="837126" y="5205210"/>
            <a:ext cx="7941971" cy="7405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000">
                <a:solidFill>
                  <a:srgbClr val="000000"/>
                </a:solidFill>
                <a:ea typeface="+mn-lt"/>
                <a:cs typeface="+mn-lt"/>
              </a:rPr>
              <a:t>Implement </a:t>
            </a:r>
            <a:r>
              <a:rPr lang="en-US" sz="2000" b="1">
                <a:solidFill>
                  <a:srgbClr val="000000"/>
                </a:solidFill>
                <a:ea typeface="+mn-lt"/>
                <a:cs typeface="+mn-lt"/>
              </a:rPr>
              <a:t>best practices for data discovery </a:t>
            </a:r>
            <a:endParaRPr lang="en-US" sz="2000" b="1">
              <a:solidFill>
                <a:srgbClr val="000000"/>
              </a:solidFill>
              <a:ea typeface="Calibri" panose="020F0502020204030204"/>
              <a:cs typeface="Calibri" panose="020F0502020204030204"/>
            </a:endParaRPr>
          </a:p>
        </p:txBody>
      </p:sp>
      <p:pic>
        <p:nvPicPr>
          <p:cNvPr id="30" name="Graphic 29" descr="Newspaper icon with solid fill">
            <a:extLst>
              <a:ext uri="{FF2B5EF4-FFF2-40B4-BE49-F238E27FC236}">
                <a16:creationId xmlns:a16="http://schemas.microsoft.com/office/drawing/2014/main" id="{8B19E2E7-25AE-9D6B-BCE5-8847C49AFE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885" y="3637208"/>
            <a:ext cx="528035" cy="528035"/>
          </a:xfrm>
          <a:prstGeom prst="rect">
            <a:avLst/>
          </a:prstGeom>
        </p:spPr>
      </p:pic>
      <p:pic>
        <p:nvPicPr>
          <p:cNvPr id="31" name="Graphic 30" descr="Magnifying glass icon with solid fill">
            <a:extLst>
              <a:ext uri="{FF2B5EF4-FFF2-40B4-BE49-F238E27FC236}">
                <a16:creationId xmlns:a16="http://schemas.microsoft.com/office/drawing/2014/main" id="{22F29F83-043F-C0E3-19F1-6A155E9B09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8744" y="2027350"/>
            <a:ext cx="442175" cy="409979"/>
          </a:xfrm>
          <a:prstGeom prst="rect">
            <a:avLst/>
          </a:prstGeom>
        </p:spPr>
      </p:pic>
      <p:pic>
        <p:nvPicPr>
          <p:cNvPr id="32" name="Graphic 31" descr="Database icon with solid fill">
            <a:extLst>
              <a:ext uri="{FF2B5EF4-FFF2-40B4-BE49-F238E27FC236}">
                <a16:creationId xmlns:a16="http://schemas.microsoft.com/office/drawing/2014/main" id="{2BB50467-B32A-C413-51B9-AF5FDD959A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5814" y="2789349"/>
            <a:ext cx="452908" cy="560231"/>
          </a:xfrm>
          <a:prstGeom prst="rect">
            <a:avLst/>
          </a:prstGeom>
        </p:spPr>
      </p:pic>
      <p:pic>
        <p:nvPicPr>
          <p:cNvPr id="33" name="Graphic 32" descr="Filter icon with solid fill">
            <a:extLst>
              <a:ext uri="{FF2B5EF4-FFF2-40B4-BE49-F238E27FC236}">
                <a16:creationId xmlns:a16="http://schemas.microsoft.com/office/drawing/2014/main" id="{6DFD601F-D073-6B8A-2C76-2DD111549B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5081" y="5311462"/>
            <a:ext cx="549499" cy="538767"/>
          </a:xfrm>
          <a:prstGeom prst="rect">
            <a:avLst/>
          </a:prstGeom>
        </p:spPr>
      </p:pic>
      <p:pic>
        <p:nvPicPr>
          <p:cNvPr id="34" name="Graphic 33" descr="Network icon with solid fill">
            <a:extLst>
              <a:ext uri="{FF2B5EF4-FFF2-40B4-BE49-F238E27FC236}">
                <a16:creationId xmlns:a16="http://schemas.microsoft.com/office/drawing/2014/main" id="{118A398E-403F-C3EB-4BA7-8314585EBE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5815" y="4495800"/>
            <a:ext cx="452908" cy="485105"/>
          </a:xfrm>
          <a:prstGeom prst="rect">
            <a:avLst/>
          </a:prstGeom>
        </p:spPr>
      </p:pic>
    </p:spTree>
    <p:extLst>
      <p:ext uri="{BB962C8B-B14F-4D97-AF65-F5344CB8AC3E}">
        <p14:creationId xmlns:p14="http://schemas.microsoft.com/office/powerpoint/2010/main" val="978284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4B97-47BD-E1E1-4454-7F743C4F0A99}"/>
              </a:ext>
            </a:extLst>
          </p:cNvPr>
          <p:cNvSpPr>
            <a:spLocks noGrp="1"/>
          </p:cNvSpPr>
          <p:nvPr>
            <p:ph type="title"/>
          </p:nvPr>
        </p:nvSpPr>
        <p:spPr>
          <a:xfrm>
            <a:off x="1113810" y="3045218"/>
            <a:ext cx="3365412" cy="2715501"/>
          </a:xfrm>
        </p:spPr>
        <p:txBody>
          <a:bodyPr vert="horz" lIns="91440" tIns="45720" rIns="91440" bIns="45720" rtlCol="0" anchor="t">
            <a:normAutofit/>
          </a:bodyPr>
          <a:lstStyle/>
          <a:p>
            <a:r>
              <a:rPr lang="en-US" sz="4600">
                <a:solidFill>
                  <a:schemeClr val="tx1"/>
                </a:solidFill>
                <a:ea typeface="+mj-ea"/>
                <a:cs typeface="+mj-cs"/>
              </a:rPr>
              <a:t>Data in publications: Examples</a:t>
            </a:r>
            <a:endParaRPr lang="en-US" sz="4600">
              <a:solidFill>
                <a:schemeClr val="tx1"/>
              </a:solidFill>
              <a:ea typeface="Calibri Light"/>
              <a:cs typeface="Calibri Light"/>
            </a:endParaRPr>
          </a:p>
        </p:txBody>
      </p:sp>
      <p:sp>
        <p:nvSpPr>
          <p:cNvPr id="4" name="Slide Number Placeholder 3">
            <a:extLst>
              <a:ext uri="{FF2B5EF4-FFF2-40B4-BE49-F238E27FC236}">
                <a16:creationId xmlns:a16="http://schemas.microsoft.com/office/drawing/2014/main" id="{F0FBD159-F9E7-8659-0525-A2C015019F92}"/>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ED2A1890-CF4E-E24A-A8F9-91293C10C08F}" type="slidenum">
              <a:rPr lang="en-US" smtClean="0">
                <a:solidFill>
                  <a:schemeClr val="tx1">
                    <a:tint val="75000"/>
                  </a:schemeClr>
                </a:solidFill>
              </a:rPr>
              <a:pPr>
                <a:spcAft>
                  <a:spcPts val="600"/>
                </a:spcAft>
              </a:pPr>
              <a:t>20</a:t>
            </a:fld>
            <a:endParaRPr lang="en-US">
              <a:solidFill>
                <a:schemeClr val="tx1">
                  <a:tint val="75000"/>
                </a:schemeClr>
              </a:solidFill>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E86BC0-774F-5A43-FC18-88A28CBF0364}"/>
              </a:ext>
            </a:extLst>
          </p:cNvPr>
          <p:cNvSpPr/>
          <p:nvPr/>
        </p:nvSpPr>
        <p:spPr>
          <a:xfrm>
            <a:off x="4987917" y="354693"/>
            <a:ext cx="6885944" cy="2951408"/>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0A7D66-9311-56C4-017D-64323527040B}"/>
              </a:ext>
            </a:extLst>
          </p:cNvPr>
          <p:cNvSpPr/>
          <p:nvPr/>
        </p:nvSpPr>
        <p:spPr>
          <a:xfrm>
            <a:off x="4987917" y="3434899"/>
            <a:ext cx="6885944" cy="298016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ata availability statement -- see references to access full article">
            <a:extLst>
              <a:ext uri="{FF2B5EF4-FFF2-40B4-BE49-F238E27FC236}">
                <a16:creationId xmlns:a16="http://schemas.microsoft.com/office/drawing/2014/main" id="{4575D953-9985-57F8-61CD-F44B5A760181}"/>
              </a:ext>
            </a:extLst>
          </p:cNvPr>
          <p:cNvPicPr>
            <a:picLocks noChangeAspect="1"/>
          </p:cNvPicPr>
          <p:nvPr/>
        </p:nvPicPr>
        <p:blipFill>
          <a:blip r:embed="rId3"/>
          <a:stretch>
            <a:fillRect/>
          </a:stretch>
        </p:blipFill>
        <p:spPr>
          <a:xfrm>
            <a:off x="5199383" y="834152"/>
            <a:ext cx="6484290" cy="1995653"/>
          </a:xfrm>
          <a:prstGeom prst="rect">
            <a:avLst/>
          </a:prstGeom>
          <a:ln>
            <a:solidFill>
              <a:schemeClr val="tx1"/>
            </a:solidFill>
          </a:ln>
        </p:spPr>
      </p:pic>
      <p:pic>
        <p:nvPicPr>
          <p:cNvPr id="6" name="Picture 5" descr="A close-up of a data availability statement -- see references to access full article">
            <a:extLst>
              <a:ext uri="{FF2B5EF4-FFF2-40B4-BE49-F238E27FC236}">
                <a16:creationId xmlns:a16="http://schemas.microsoft.com/office/drawing/2014/main" id="{95EF0E5F-0126-92A4-A223-2570E5BF4BFB}"/>
              </a:ext>
            </a:extLst>
          </p:cNvPr>
          <p:cNvPicPr>
            <a:picLocks noChangeAspect="1"/>
          </p:cNvPicPr>
          <p:nvPr/>
        </p:nvPicPr>
        <p:blipFill>
          <a:blip r:embed="rId4"/>
          <a:stretch>
            <a:fillRect/>
          </a:stretch>
        </p:blipFill>
        <p:spPr>
          <a:xfrm>
            <a:off x="5193593" y="4122944"/>
            <a:ext cx="6480484" cy="1604621"/>
          </a:xfrm>
          <a:prstGeom prst="rect">
            <a:avLst/>
          </a:prstGeom>
          <a:ln>
            <a:solidFill>
              <a:schemeClr val="tx1"/>
            </a:solidFill>
          </a:ln>
        </p:spPr>
      </p:pic>
      <p:sp>
        <p:nvSpPr>
          <p:cNvPr id="7" name="TextBox 6">
            <a:extLst>
              <a:ext uri="{FF2B5EF4-FFF2-40B4-BE49-F238E27FC236}">
                <a16:creationId xmlns:a16="http://schemas.microsoft.com/office/drawing/2014/main" id="{8150530D-2FDD-902A-A165-B6834ADDD04A}"/>
              </a:ext>
            </a:extLst>
          </p:cNvPr>
          <p:cNvSpPr txBox="1"/>
          <p:nvPr/>
        </p:nvSpPr>
        <p:spPr>
          <a:xfrm>
            <a:off x="11210636" y="2507673"/>
            <a:ext cx="609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alibri Light"/>
                <a:ea typeface="Calibri"/>
                <a:cs typeface="Calibri"/>
              </a:rPr>
              <a:t>3</a:t>
            </a:r>
            <a:endParaRPr lang="en-US">
              <a:latin typeface="Calibri Light"/>
              <a:ea typeface="Calibri Light"/>
              <a:cs typeface="Calibri Light"/>
            </a:endParaRPr>
          </a:p>
        </p:txBody>
      </p:sp>
      <p:sp>
        <p:nvSpPr>
          <p:cNvPr id="9" name="TextBox 8">
            <a:extLst>
              <a:ext uri="{FF2B5EF4-FFF2-40B4-BE49-F238E27FC236}">
                <a16:creationId xmlns:a16="http://schemas.microsoft.com/office/drawing/2014/main" id="{0525652A-F802-4BA1-1A4A-830B94533604}"/>
              </a:ext>
            </a:extLst>
          </p:cNvPr>
          <p:cNvSpPr txBox="1"/>
          <p:nvPr/>
        </p:nvSpPr>
        <p:spPr>
          <a:xfrm>
            <a:off x="11210636" y="5394037"/>
            <a:ext cx="609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alibri Light"/>
                <a:ea typeface="Calibri"/>
                <a:cs typeface="Calibri"/>
              </a:rPr>
              <a:t>4</a:t>
            </a:r>
            <a:endParaRPr lang="en-US">
              <a:latin typeface="Calibri Light"/>
              <a:ea typeface="Calibri Light"/>
              <a:cs typeface="Calibri Light"/>
            </a:endParaRPr>
          </a:p>
        </p:txBody>
      </p:sp>
    </p:spTree>
    <p:extLst>
      <p:ext uri="{BB962C8B-B14F-4D97-AF65-F5344CB8AC3E}">
        <p14:creationId xmlns:p14="http://schemas.microsoft.com/office/powerpoint/2010/main" val="1132337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4B97-47BD-E1E1-4454-7F743C4F0A99}"/>
              </a:ext>
            </a:extLst>
          </p:cNvPr>
          <p:cNvSpPr>
            <a:spLocks noGrp="1"/>
          </p:cNvSpPr>
          <p:nvPr>
            <p:ph type="title"/>
          </p:nvPr>
        </p:nvSpPr>
        <p:spPr>
          <a:xfrm>
            <a:off x="1113810" y="3045218"/>
            <a:ext cx="3365412" cy="2715501"/>
          </a:xfrm>
        </p:spPr>
        <p:txBody>
          <a:bodyPr vert="horz" lIns="91440" tIns="45720" rIns="91440" bIns="45720" rtlCol="0" anchor="t">
            <a:normAutofit/>
          </a:bodyPr>
          <a:lstStyle/>
          <a:p>
            <a:r>
              <a:rPr lang="en-US" sz="4600">
                <a:solidFill>
                  <a:schemeClr val="tx1"/>
                </a:solidFill>
                <a:ea typeface="+mj-ea"/>
                <a:cs typeface="+mj-cs"/>
              </a:rPr>
              <a:t>Data in publications: Examples</a:t>
            </a:r>
            <a:endParaRPr lang="en-US" sz="4600">
              <a:solidFill>
                <a:schemeClr val="tx1"/>
              </a:solidFill>
              <a:ea typeface="Calibri Light"/>
              <a:cs typeface="Calibri Light"/>
            </a:endParaRPr>
          </a:p>
        </p:txBody>
      </p:sp>
      <p:sp>
        <p:nvSpPr>
          <p:cNvPr id="4" name="Slide Number Placeholder 3">
            <a:extLst>
              <a:ext uri="{FF2B5EF4-FFF2-40B4-BE49-F238E27FC236}">
                <a16:creationId xmlns:a16="http://schemas.microsoft.com/office/drawing/2014/main" id="{F0FBD159-F9E7-8659-0525-A2C015019F92}"/>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ED2A1890-CF4E-E24A-A8F9-91293C10C08F}" type="slidenum">
              <a:rPr lang="en-US" smtClean="0">
                <a:solidFill>
                  <a:schemeClr val="tx1">
                    <a:tint val="75000"/>
                  </a:schemeClr>
                </a:solidFill>
              </a:rPr>
              <a:pPr>
                <a:spcAft>
                  <a:spcPts val="600"/>
                </a:spcAft>
              </a:pPr>
              <a:t>21</a:t>
            </a:fld>
            <a:endParaRPr lang="en-US">
              <a:solidFill>
                <a:schemeClr val="tx1">
                  <a:tint val="75000"/>
                </a:schemeClr>
              </a:solidFill>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B8DF72"/>
          </a:solidFill>
          <a:ln>
            <a:solidFill>
              <a:srgbClr val="B8D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E86BC0-774F-5A43-FC18-88A28CBF0364}"/>
              </a:ext>
            </a:extLst>
          </p:cNvPr>
          <p:cNvSpPr/>
          <p:nvPr/>
        </p:nvSpPr>
        <p:spPr>
          <a:xfrm>
            <a:off x="5117313" y="1073560"/>
            <a:ext cx="6569644" cy="418786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25652A-F802-4BA1-1A4A-830B94533604}"/>
              </a:ext>
            </a:extLst>
          </p:cNvPr>
          <p:cNvSpPr txBox="1"/>
          <p:nvPr/>
        </p:nvSpPr>
        <p:spPr>
          <a:xfrm>
            <a:off x="11210636" y="4502641"/>
            <a:ext cx="609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Calibri Light"/>
                <a:ea typeface="Calibri"/>
                <a:cs typeface="Calibri"/>
              </a:rPr>
              <a:t>5</a:t>
            </a:r>
            <a:endParaRPr lang="en-US">
              <a:latin typeface="Calibri"/>
              <a:ea typeface="Calibri"/>
              <a:cs typeface="Calibri"/>
            </a:endParaRPr>
          </a:p>
        </p:txBody>
      </p:sp>
      <p:pic>
        <p:nvPicPr>
          <p:cNvPr id="3" name="Picture 2" descr="A close up of a text&#10;&#10;Description automatically generated">
            <a:extLst>
              <a:ext uri="{FF2B5EF4-FFF2-40B4-BE49-F238E27FC236}">
                <a16:creationId xmlns:a16="http://schemas.microsoft.com/office/drawing/2014/main" id="{BC39BC6D-F915-D7EA-1C24-4C7DEB8AA979}"/>
              </a:ext>
            </a:extLst>
          </p:cNvPr>
          <p:cNvPicPr>
            <a:picLocks noChangeAspect="1"/>
          </p:cNvPicPr>
          <p:nvPr/>
        </p:nvPicPr>
        <p:blipFill>
          <a:blip r:embed="rId3"/>
          <a:stretch>
            <a:fillRect/>
          </a:stretch>
        </p:blipFill>
        <p:spPr>
          <a:xfrm>
            <a:off x="5134065" y="1893139"/>
            <a:ext cx="6524625" cy="2324100"/>
          </a:xfrm>
          <a:prstGeom prst="rect">
            <a:avLst/>
          </a:prstGeom>
          <a:ln>
            <a:solidFill>
              <a:schemeClr val="tx1"/>
            </a:solidFill>
          </a:ln>
        </p:spPr>
      </p:pic>
    </p:spTree>
    <p:extLst>
      <p:ext uri="{BB962C8B-B14F-4D97-AF65-F5344CB8AC3E}">
        <p14:creationId xmlns:p14="http://schemas.microsoft.com/office/powerpoint/2010/main" val="195314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E6D0-2381-ABB9-D143-C9B2C6B5BECC}"/>
              </a:ext>
            </a:extLst>
          </p:cNvPr>
          <p:cNvSpPr>
            <a:spLocks noGrp="1"/>
          </p:cNvSpPr>
          <p:nvPr>
            <p:ph type="title"/>
          </p:nvPr>
        </p:nvSpPr>
        <p:spPr/>
        <p:txBody>
          <a:bodyPr/>
          <a:lstStyle/>
          <a:p>
            <a:r>
              <a:rPr lang="en-US">
                <a:ea typeface="Verdana"/>
              </a:rPr>
              <a:t>Using PMC filters for finding data</a:t>
            </a:r>
            <a:endParaRPr lang="en-US"/>
          </a:p>
        </p:txBody>
      </p:sp>
      <p:sp>
        <p:nvSpPr>
          <p:cNvPr id="3" name="Content Placeholder 2">
            <a:extLst>
              <a:ext uri="{FF2B5EF4-FFF2-40B4-BE49-F238E27FC236}">
                <a16:creationId xmlns:a16="http://schemas.microsoft.com/office/drawing/2014/main" id="{32DB4035-43B4-9298-E79A-B146B84E835A}"/>
              </a:ext>
            </a:extLst>
          </p:cNvPr>
          <p:cNvSpPr>
            <a:spLocks noGrp="1"/>
          </p:cNvSpPr>
          <p:nvPr>
            <p:ph sz="half" idx="1"/>
          </p:nvPr>
        </p:nvSpPr>
        <p:spPr/>
        <p:txBody>
          <a:bodyPr vert="horz" lIns="91440" tIns="45720" rIns="91440" bIns="45720" rtlCol="0" anchor="t">
            <a:normAutofit/>
          </a:bodyPr>
          <a:lstStyle/>
          <a:p>
            <a:pPr marL="514350" indent="-514350">
              <a:buAutoNum type="arabicPeriod"/>
            </a:pPr>
            <a:r>
              <a:rPr lang="en-US" sz="2600" b="1" dirty="0">
                <a:ea typeface="Calibri"/>
                <a:cs typeface="Calibri"/>
              </a:rPr>
              <a:t>Associated data </a:t>
            </a:r>
            <a:r>
              <a:rPr lang="en-US" sz="2600" dirty="0">
                <a:ea typeface="Calibri"/>
                <a:cs typeface="Calibri"/>
              </a:rPr>
              <a:t>filter*</a:t>
            </a:r>
          </a:p>
          <a:p>
            <a:pPr lvl="1"/>
            <a:r>
              <a:rPr lang="en-US" sz="2000" dirty="0">
                <a:ea typeface="Calibri"/>
                <a:cs typeface="Calibri"/>
              </a:rPr>
              <a:t>Supplementary material</a:t>
            </a:r>
          </a:p>
          <a:p>
            <a:pPr lvl="1"/>
            <a:r>
              <a:rPr lang="en-US" sz="2000" dirty="0">
                <a:ea typeface="Calibri"/>
                <a:cs typeface="Calibri"/>
              </a:rPr>
              <a:t>Data availability statement</a:t>
            </a:r>
          </a:p>
          <a:p>
            <a:pPr lvl="1"/>
            <a:r>
              <a:rPr lang="en-US" sz="2000" dirty="0">
                <a:ea typeface="Calibri"/>
                <a:cs typeface="Calibri"/>
              </a:rPr>
              <a:t>Data citations</a:t>
            </a:r>
          </a:p>
          <a:p>
            <a:pPr marL="457200" lvl="1" indent="0">
              <a:buNone/>
            </a:pPr>
            <a:endParaRPr lang="en-US">
              <a:ea typeface="Calibri"/>
              <a:cs typeface="Calibri"/>
            </a:endParaRPr>
          </a:p>
          <a:p>
            <a:pPr marL="514350" indent="-514350">
              <a:buAutoNum type="arabicPeriod"/>
            </a:pPr>
            <a:r>
              <a:rPr lang="en-US" sz="2600" b="1" dirty="0">
                <a:ea typeface="Calibri"/>
                <a:cs typeface="Calibri"/>
              </a:rPr>
              <a:t>Publication type: Dataset filter</a:t>
            </a:r>
          </a:p>
          <a:p>
            <a:pPr marL="514350" lvl="1" indent="0">
              <a:buNone/>
            </a:pPr>
            <a:endParaRPr lang="en-US">
              <a:ea typeface="Calibri"/>
              <a:cs typeface="Calibri"/>
            </a:endParaRPr>
          </a:p>
          <a:p>
            <a:pPr marL="514350" indent="-514350">
              <a:buAutoNum type="arabicPeriod"/>
            </a:pPr>
            <a:r>
              <a:rPr lang="en-US" sz="2600" b="1" dirty="0" err="1">
                <a:ea typeface="Calibri"/>
                <a:cs typeface="Calibri"/>
              </a:rPr>
              <a:t>LinkOut</a:t>
            </a:r>
            <a:r>
              <a:rPr lang="en-US" sz="2600" dirty="0">
                <a:ea typeface="Calibri"/>
                <a:cs typeface="Calibri"/>
              </a:rPr>
              <a:t> filter</a:t>
            </a:r>
          </a:p>
          <a:p>
            <a:pPr marL="914400" lvl="1" indent="-457200"/>
            <a:endParaRPr lang="en-US" sz="2100">
              <a:ea typeface="Calibri"/>
              <a:cs typeface="Calibri"/>
            </a:endParaRPr>
          </a:p>
          <a:p>
            <a:pPr marL="0" indent="0">
              <a:buNone/>
            </a:pPr>
            <a:r>
              <a:rPr lang="en-US" sz="2000" i="1" dirty="0">
                <a:ea typeface="Calibri"/>
                <a:cs typeface="Calibri"/>
              </a:rPr>
              <a:t>*this filter exists in both PubMed and PMC</a:t>
            </a:r>
          </a:p>
          <a:p>
            <a:pPr marL="914400" lvl="1" indent="-457200"/>
            <a:endParaRPr lang="en-US">
              <a:ea typeface="Calibri"/>
              <a:cs typeface="Calibri"/>
            </a:endParaRPr>
          </a:p>
        </p:txBody>
      </p:sp>
      <p:sp>
        <p:nvSpPr>
          <p:cNvPr id="5" name="Slide Number Placeholder 4">
            <a:extLst>
              <a:ext uri="{FF2B5EF4-FFF2-40B4-BE49-F238E27FC236}">
                <a16:creationId xmlns:a16="http://schemas.microsoft.com/office/drawing/2014/main" id="{CC00A598-ED3E-2039-449C-7FD3E5B7C230}"/>
              </a:ext>
            </a:extLst>
          </p:cNvPr>
          <p:cNvSpPr>
            <a:spLocks noGrp="1"/>
          </p:cNvSpPr>
          <p:nvPr>
            <p:ph type="sldNum" sz="quarter" idx="12"/>
          </p:nvPr>
        </p:nvSpPr>
        <p:spPr/>
        <p:txBody>
          <a:bodyPr/>
          <a:lstStyle/>
          <a:p>
            <a:fld id="{ED2A1890-CF4E-E24A-A8F9-91293C10C08F}" type="slidenum">
              <a:rPr lang="en-US" smtClean="0"/>
              <a:t>22</a:t>
            </a:fld>
            <a:endParaRPr lang="en-US"/>
          </a:p>
        </p:txBody>
      </p:sp>
      <p:pic>
        <p:nvPicPr>
          <p:cNvPr id="8" name="Graphic 7" descr="Three squares, one filled with horizontal lines">
            <a:extLst>
              <a:ext uri="{FF2B5EF4-FFF2-40B4-BE49-F238E27FC236}">
                <a16:creationId xmlns:a16="http://schemas.microsoft.com/office/drawing/2014/main" id="{4407D63A-5381-EC00-E7F2-8FDD862C1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2621" y="-341382"/>
            <a:ext cx="3550596" cy="3550596"/>
          </a:xfrm>
          <a:prstGeom prst="rect">
            <a:avLst/>
          </a:prstGeom>
        </p:spPr>
      </p:pic>
      <p:sp>
        <p:nvSpPr>
          <p:cNvPr id="7" name="Content Placeholder 6">
            <a:extLst>
              <a:ext uri="{FF2B5EF4-FFF2-40B4-BE49-F238E27FC236}">
                <a16:creationId xmlns:a16="http://schemas.microsoft.com/office/drawing/2014/main" id="{9162F903-860B-83D5-A0E0-C23E1A77ABAD}"/>
              </a:ext>
            </a:extLst>
          </p:cNvPr>
          <p:cNvSpPr>
            <a:spLocks noGrp="1"/>
          </p:cNvSpPr>
          <p:nvPr>
            <p:ph sz="half" idx="2"/>
          </p:nvPr>
        </p:nvSpPr>
        <p:spPr>
          <a:xfrm>
            <a:off x="6986016" y="2423159"/>
            <a:ext cx="4367784" cy="2953061"/>
          </a:xfrm>
        </p:spPr>
        <p:txBody>
          <a:bodyPr/>
          <a:lstStyle/>
          <a:p>
            <a:pPr marL="0" indent="0">
              <a:buNone/>
            </a:pPr>
            <a:r>
              <a:rPr lang="en-US"/>
              <a:t>[Insert PubMed Central demo of the associated data filter here]</a:t>
            </a:r>
          </a:p>
        </p:txBody>
      </p:sp>
      <p:pic>
        <p:nvPicPr>
          <p:cNvPr id="10" name="Graphic 9" descr="Badge Follow, or plus, icon with solid fill">
            <a:extLst>
              <a:ext uri="{FF2B5EF4-FFF2-40B4-BE49-F238E27FC236}">
                <a16:creationId xmlns:a16="http://schemas.microsoft.com/office/drawing/2014/main" id="{8B1EEA3B-5558-7943-3D98-160543A14F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71616" y="2514600"/>
            <a:ext cx="914400" cy="914400"/>
          </a:xfrm>
          <a:prstGeom prst="rect">
            <a:avLst/>
          </a:prstGeom>
        </p:spPr>
      </p:pic>
    </p:spTree>
    <p:extLst>
      <p:ext uri="{BB962C8B-B14F-4D97-AF65-F5344CB8AC3E}">
        <p14:creationId xmlns:p14="http://schemas.microsoft.com/office/powerpoint/2010/main" val="151531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E6D0-2381-ABB9-D143-C9B2C6B5BECC}"/>
              </a:ext>
            </a:extLst>
          </p:cNvPr>
          <p:cNvSpPr>
            <a:spLocks noGrp="1"/>
          </p:cNvSpPr>
          <p:nvPr>
            <p:ph type="title"/>
          </p:nvPr>
        </p:nvSpPr>
        <p:spPr/>
        <p:txBody>
          <a:bodyPr/>
          <a:lstStyle/>
          <a:p>
            <a:r>
              <a:rPr lang="en-US">
                <a:ea typeface="Calibri Light"/>
                <a:cs typeface="Calibri Light"/>
              </a:rPr>
              <a:t>Using PubMed filters for finding data</a:t>
            </a:r>
          </a:p>
        </p:txBody>
      </p:sp>
      <p:sp>
        <p:nvSpPr>
          <p:cNvPr id="5" name="Slide Number Placeholder 4">
            <a:extLst>
              <a:ext uri="{FF2B5EF4-FFF2-40B4-BE49-F238E27FC236}">
                <a16:creationId xmlns:a16="http://schemas.microsoft.com/office/drawing/2014/main" id="{CC00A598-ED3E-2039-449C-7FD3E5B7C230}"/>
              </a:ext>
            </a:extLst>
          </p:cNvPr>
          <p:cNvSpPr>
            <a:spLocks noGrp="1"/>
          </p:cNvSpPr>
          <p:nvPr>
            <p:ph type="sldNum" sz="quarter" idx="12"/>
          </p:nvPr>
        </p:nvSpPr>
        <p:spPr/>
        <p:txBody>
          <a:bodyPr/>
          <a:lstStyle/>
          <a:p>
            <a:fld id="{ED2A1890-CF4E-E24A-A8F9-91293C10C08F}" type="slidenum">
              <a:rPr lang="en-US" smtClean="0"/>
              <a:t>23</a:t>
            </a:fld>
            <a:endParaRPr lang="en-US"/>
          </a:p>
        </p:txBody>
      </p:sp>
      <p:pic>
        <p:nvPicPr>
          <p:cNvPr id="13" name="Graphic 12" descr="Three squares, one filled with horizontal lines">
            <a:extLst>
              <a:ext uri="{FF2B5EF4-FFF2-40B4-BE49-F238E27FC236}">
                <a16:creationId xmlns:a16="http://schemas.microsoft.com/office/drawing/2014/main" id="{E72B2021-ED43-2C9F-69C1-8CBF995A9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2621" y="-341382"/>
            <a:ext cx="3550596" cy="3550596"/>
          </a:xfrm>
          <a:prstGeom prst="rect">
            <a:avLst/>
          </a:prstGeom>
        </p:spPr>
      </p:pic>
      <p:sp>
        <p:nvSpPr>
          <p:cNvPr id="19" name="Content Placeholder 2">
            <a:extLst>
              <a:ext uri="{FF2B5EF4-FFF2-40B4-BE49-F238E27FC236}">
                <a16:creationId xmlns:a16="http://schemas.microsoft.com/office/drawing/2014/main" id="{EBA45F59-47AF-F5F1-C2AE-A43C37EA1478}"/>
              </a:ext>
            </a:extLst>
          </p:cNvPr>
          <p:cNvSpPr>
            <a:spLocks noGrp="1"/>
          </p:cNvSpPr>
          <p:nvPr>
            <p:ph sz="half" idx="1"/>
          </p:nvPr>
        </p:nvSpPr>
        <p:spPr>
          <a:xfrm>
            <a:off x="838200" y="1825625"/>
            <a:ext cx="5181600" cy="4351338"/>
          </a:xfrm>
        </p:spPr>
        <p:txBody>
          <a:bodyPr vert="horz" lIns="91440" tIns="45720" rIns="91440" bIns="45720" rtlCol="0" anchor="t">
            <a:normAutofit lnSpcReduction="10000"/>
          </a:bodyPr>
          <a:lstStyle/>
          <a:p>
            <a:pPr marL="514350" indent="-514350">
              <a:lnSpc>
                <a:spcPct val="110000"/>
              </a:lnSpc>
              <a:buAutoNum type="arabicPeriod"/>
            </a:pPr>
            <a:r>
              <a:rPr lang="en-US" sz="2600" b="1" dirty="0">
                <a:ea typeface="Calibri"/>
                <a:cs typeface="Calibri"/>
              </a:rPr>
              <a:t>Associated data </a:t>
            </a:r>
            <a:r>
              <a:rPr lang="en-US" sz="2600" dirty="0">
                <a:ea typeface="Calibri"/>
                <a:cs typeface="Calibri"/>
              </a:rPr>
              <a:t>filter</a:t>
            </a:r>
            <a:endParaRPr lang="en-US" dirty="0">
              <a:cs typeface="Calibri" panose="020F0502020204030204"/>
            </a:endParaRPr>
          </a:p>
          <a:p>
            <a:pPr marL="457200" lvl="1" indent="0">
              <a:lnSpc>
                <a:spcPct val="110000"/>
              </a:lnSpc>
              <a:buNone/>
            </a:pPr>
            <a:endParaRPr lang="en-US" sz="2000">
              <a:ea typeface="Calibri"/>
              <a:cs typeface="Calibri"/>
            </a:endParaRPr>
          </a:p>
          <a:p>
            <a:pPr marL="514350" indent="-514350">
              <a:lnSpc>
                <a:spcPct val="110000"/>
              </a:lnSpc>
              <a:buAutoNum type="arabicPeriod"/>
            </a:pPr>
            <a:r>
              <a:rPr lang="en-US" sz="2600" b="1" dirty="0">
                <a:ea typeface="Calibri"/>
                <a:cs typeface="Calibri"/>
              </a:rPr>
              <a:t>Publication type: Dataset filter</a:t>
            </a:r>
          </a:p>
          <a:p>
            <a:pPr marL="914400" lvl="1" indent="-457200">
              <a:lnSpc>
                <a:spcPct val="110000"/>
              </a:lnSpc>
            </a:pPr>
            <a:r>
              <a:rPr lang="en-US" sz="2000" dirty="0">
                <a:ea typeface="Calibri"/>
                <a:cs typeface="Calibri"/>
                <a:hlinkClick r:id="rId5"/>
              </a:rPr>
              <a:t>MeSH Scope Note for Dataset:</a:t>
            </a:r>
            <a:r>
              <a:rPr lang="en-US" sz="2000" dirty="0">
                <a:ea typeface="Calibri"/>
                <a:cs typeface="Calibri"/>
              </a:rPr>
              <a:t> "</a:t>
            </a:r>
            <a:r>
              <a:rPr lang="en-US" sz="2000" dirty="0">
                <a:ea typeface="+mn-lt"/>
                <a:cs typeface="+mn-lt"/>
              </a:rPr>
              <a:t>Works consisting of organized collections of data, which have been stored permanently in a formalized manner suitable for communication, interpretation, or processing."</a:t>
            </a:r>
            <a:endParaRPr lang="en-US" sz="2000" dirty="0">
              <a:ea typeface="Calibri"/>
              <a:cs typeface="Calibri"/>
            </a:endParaRPr>
          </a:p>
          <a:p>
            <a:pPr marL="457200" lvl="1" indent="0">
              <a:lnSpc>
                <a:spcPct val="110000"/>
              </a:lnSpc>
              <a:buNone/>
            </a:pPr>
            <a:endParaRPr lang="en-US" sz="2000">
              <a:ea typeface="Calibri"/>
              <a:cs typeface="Calibri"/>
            </a:endParaRPr>
          </a:p>
          <a:p>
            <a:pPr marL="514350" indent="-514350">
              <a:lnSpc>
                <a:spcPct val="110000"/>
              </a:lnSpc>
              <a:buAutoNum type="arabicPeriod"/>
            </a:pPr>
            <a:r>
              <a:rPr lang="en-US" sz="2600" b="1" dirty="0" err="1">
                <a:ea typeface="Calibri"/>
                <a:cs typeface="Calibri"/>
              </a:rPr>
              <a:t>LinkOut</a:t>
            </a:r>
            <a:r>
              <a:rPr lang="en-US" sz="2600" dirty="0">
                <a:ea typeface="Calibri"/>
                <a:cs typeface="Calibri"/>
              </a:rPr>
              <a:t> filter</a:t>
            </a:r>
            <a:endParaRPr lang="en-US" sz="2000" dirty="0">
              <a:ea typeface="Calibri"/>
              <a:cs typeface="Calibri"/>
            </a:endParaRPr>
          </a:p>
        </p:txBody>
      </p:sp>
      <p:pic>
        <p:nvPicPr>
          <p:cNvPr id="7" name="Graphic 6" descr="Badge Follow, or plus, icon with solid fill">
            <a:extLst>
              <a:ext uri="{FF2B5EF4-FFF2-40B4-BE49-F238E27FC236}">
                <a16:creationId xmlns:a16="http://schemas.microsoft.com/office/drawing/2014/main" id="{5AA1ADCA-1E09-3CD5-BA13-B0309FC8D5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71616" y="2514600"/>
            <a:ext cx="914400" cy="914400"/>
          </a:xfrm>
          <a:prstGeom prst="rect">
            <a:avLst/>
          </a:prstGeom>
        </p:spPr>
      </p:pic>
      <p:sp>
        <p:nvSpPr>
          <p:cNvPr id="8" name="Content Placeholder 6">
            <a:extLst>
              <a:ext uri="{FF2B5EF4-FFF2-40B4-BE49-F238E27FC236}">
                <a16:creationId xmlns:a16="http://schemas.microsoft.com/office/drawing/2014/main" id="{37FF4094-AC9A-9D58-3ECB-BE7ADA0228B2}"/>
              </a:ext>
            </a:extLst>
          </p:cNvPr>
          <p:cNvSpPr>
            <a:spLocks noGrp="1"/>
          </p:cNvSpPr>
          <p:nvPr>
            <p:ph sz="half" idx="2"/>
          </p:nvPr>
        </p:nvSpPr>
        <p:spPr>
          <a:xfrm>
            <a:off x="6986016" y="2423159"/>
            <a:ext cx="4367784" cy="2953061"/>
          </a:xfrm>
        </p:spPr>
        <p:txBody>
          <a:bodyPr/>
          <a:lstStyle/>
          <a:p>
            <a:pPr marL="0" indent="0">
              <a:buNone/>
            </a:pPr>
            <a:r>
              <a:rPr lang="en-US"/>
              <a:t>[Insert PubMed demo of publication type = dataset filter here]</a:t>
            </a:r>
          </a:p>
        </p:txBody>
      </p:sp>
    </p:spTree>
    <p:extLst>
      <p:ext uri="{BB962C8B-B14F-4D97-AF65-F5344CB8AC3E}">
        <p14:creationId xmlns:p14="http://schemas.microsoft.com/office/powerpoint/2010/main" val="1387400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E6D0-2381-ABB9-D143-C9B2C6B5BECC}"/>
              </a:ext>
            </a:extLst>
          </p:cNvPr>
          <p:cNvSpPr>
            <a:spLocks noGrp="1"/>
          </p:cNvSpPr>
          <p:nvPr>
            <p:ph type="title"/>
          </p:nvPr>
        </p:nvSpPr>
        <p:spPr/>
        <p:txBody>
          <a:bodyPr/>
          <a:lstStyle/>
          <a:p>
            <a:r>
              <a:rPr lang="en-US">
                <a:ea typeface="Calibri Light"/>
                <a:cs typeface="Calibri Light"/>
              </a:rPr>
              <a:t>Using PubMed filters for finding data</a:t>
            </a:r>
          </a:p>
        </p:txBody>
      </p:sp>
      <p:sp>
        <p:nvSpPr>
          <p:cNvPr id="5" name="Slide Number Placeholder 4">
            <a:extLst>
              <a:ext uri="{FF2B5EF4-FFF2-40B4-BE49-F238E27FC236}">
                <a16:creationId xmlns:a16="http://schemas.microsoft.com/office/drawing/2014/main" id="{CC00A598-ED3E-2039-449C-7FD3E5B7C230}"/>
              </a:ext>
            </a:extLst>
          </p:cNvPr>
          <p:cNvSpPr>
            <a:spLocks noGrp="1"/>
          </p:cNvSpPr>
          <p:nvPr>
            <p:ph type="sldNum" sz="quarter" idx="12"/>
          </p:nvPr>
        </p:nvSpPr>
        <p:spPr/>
        <p:txBody>
          <a:bodyPr/>
          <a:lstStyle/>
          <a:p>
            <a:fld id="{ED2A1890-CF4E-E24A-A8F9-91293C10C08F}" type="slidenum">
              <a:rPr lang="en-US" smtClean="0"/>
              <a:t>24</a:t>
            </a:fld>
            <a:endParaRPr lang="en-US"/>
          </a:p>
        </p:txBody>
      </p:sp>
      <p:pic>
        <p:nvPicPr>
          <p:cNvPr id="13" name="Graphic 12" descr="Three squares, one filled with horizontal lines">
            <a:extLst>
              <a:ext uri="{FF2B5EF4-FFF2-40B4-BE49-F238E27FC236}">
                <a16:creationId xmlns:a16="http://schemas.microsoft.com/office/drawing/2014/main" id="{E72B2021-ED43-2C9F-69C1-8CBF995A9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2621" y="-341382"/>
            <a:ext cx="3550596" cy="3550596"/>
          </a:xfrm>
          <a:prstGeom prst="rect">
            <a:avLst/>
          </a:prstGeom>
        </p:spPr>
      </p:pic>
      <p:sp>
        <p:nvSpPr>
          <p:cNvPr id="19" name="Content Placeholder 2">
            <a:extLst>
              <a:ext uri="{FF2B5EF4-FFF2-40B4-BE49-F238E27FC236}">
                <a16:creationId xmlns:a16="http://schemas.microsoft.com/office/drawing/2014/main" id="{EBA45F59-47AF-F5F1-C2AE-A43C37EA1478}"/>
              </a:ext>
            </a:extLst>
          </p:cNvPr>
          <p:cNvSpPr>
            <a:spLocks noGrp="1"/>
          </p:cNvSpPr>
          <p:nvPr>
            <p:ph sz="half" idx="1"/>
          </p:nvPr>
        </p:nvSpPr>
        <p:spPr>
          <a:xfrm>
            <a:off x="838200" y="1825625"/>
            <a:ext cx="5181600" cy="4351338"/>
          </a:xfrm>
        </p:spPr>
        <p:txBody>
          <a:bodyPr vert="horz" lIns="91440" tIns="45720" rIns="91440" bIns="45720" rtlCol="0" anchor="t">
            <a:normAutofit/>
          </a:bodyPr>
          <a:lstStyle/>
          <a:p>
            <a:pPr marL="514350" indent="-514350">
              <a:lnSpc>
                <a:spcPct val="110000"/>
              </a:lnSpc>
              <a:buAutoNum type="arabicPeriod"/>
            </a:pPr>
            <a:r>
              <a:rPr lang="en-US" sz="2600" b="1" dirty="0">
                <a:ea typeface="Calibri"/>
                <a:cs typeface="Calibri"/>
              </a:rPr>
              <a:t>Associated data filter</a:t>
            </a:r>
            <a:endParaRPr lang="en-US" b="1" dirty="0">
              <a:cs typeface="Calibri"/>
            </a:endParaRPr>
          </a:p>
          <a:p>
            <a:pPr marL="457200" lvl="1" indent="0">
              <a:lnSpc>
                <a:spcPct val="110000"/>
              </a:lnSpc>
              <a:buNone/>
            </a:pPr>
            <a:endParaRPr lang="en-US" sz="2000" b="1">
              <a:ea typeface="Calibri"/>
              <a:cs typeface="Calibri"/>
            </a:endParaRPr>
          </a:p>
          <a:p>
            <a:pPr marL="514350" indent="-514350">
              <a:lnSpc>
                <a:spcPct val="110000"/>
              </a:lnSpc>
              <a:buAutoNum type="arabicPeriod"/>
            </a:pPr>
            <a:r>
              <a:rPr lang="en-US" sz="2600" b="1" dirty="0">
                <a:ea typeface="Calibri"/>
                <a:cs typeface="Calibri"/>
              </a:rPr>
              <a:t>Publication type: Dataset filter</a:t>
            </a:r>
          </a:p>
          <a:p>
            <a:pPr marL="457200" lvl="1" indent="0">
              <a:lnSpc>
                <a:spcPct val="110000"/>
              </a:lnSpc>
              <a:buNone/>
            </a:pPr>
            <a:endParaRPr lang="en-US" sz="2000" b="1">
              <a:ea typeface="Calibri"/>
              <a:cs typeface="Calibri"/>
            </a:endParaRPr>
          </a:p>
          <a:p>
            <a:pPr marL="514350" indent="-514350">
              <a:lnSpc>
                <a:spcPct val="110000"/>
              </a:lnSpc>
              <a:buAutoNum type="arabicPeriod"/>
            </a:pPr>
            <a:r>
              <a:rPr lang="en-US" sz="2600" b="1" dirty="0" err="1">
                <a:ea typeface="Calibri"/>
                <a:cs typeface="Calibri"/>
              </a:rPr>
              <a:t>LinkOut</a:t>
            </a:r>
            <a:r>
              <a:rPr lang="en-US" sz="2600" b="1" dirty="0">
                <a:ea typeface="Calibri"/>
                <a:cs typeface="Calibri"/>
              </a:rPr>
              <a:t> filter</a:t>
            </a:r>
          </a:p>
          <a:p>
            <a:pPr marL="914400" lvl="1" indent="-457200">
              <a:lnSpc>
                <a:spcPct val="110000"/>
              </a:lnSpc>
            </a:pPr>
            <a:r>
              <a:rPr lang="en-US" sz="2000" dirty="0">
                <a:ea typeface="Calibri"/>
                <a:cs typeface="Calibri"/>
                <a:hlinkClick r:id="rId5"/>
              </a:rPr>
              <a:t>List of available linkout providers</a:t>
            </a:r>
            <a:endParaRPr lang="en-US" sz="2000" dirty="0">
              <a:ea typeface="Calibri"/>
              <a:cs typeface="Calibri"/>
            </a:endParaRPr>
          </a:p>
        </p:txBody>
      </p:sp>
      <p:pic>
        <p:nvPicPr>
          <p:cNvPr id="6" name="Graphic 5" descr="Badge Follow, or plus, icon with solid fill">
            <a:extLst>
              <a:ext uri="{FF2B5EF4-FFF2-40B4-BE49-F238E27FC236}">
                <a16:creationId xmlns:a16="http://schemas.microsoft.com/office/drawing/2014/main" id="{7CFD7D28-359F-E74A-2711-BCC8D9FC10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71616" y="2514600"/>
            <a:ext cx="914400" cy="914400"/>
          </a:xfrm>
          <a:prstGeom prst="rect">
            <a:avLst/>
          </a:prstGeom>
        </p:spPr>
      </p:pic>
      <p:sp>
        <p:nvSpPr>
          <p:cNvPr id="8" name="Content Placeholder 6">
            <a:extLst>
              <a:ext uri="{FF2B5EF4-FFF2-40B4-BE49-F238E27FC236}">
                <a16:creationId xmlns:a16="http://schemas.microsoft.com/office/drawing/2014/main" id="{F0C6B14C-8C22-4284-5854-30C75EE8398A}"/>
              </a:ext>
            </a:extLst>
          </p:cNvPr>
          <p:cNvSpPr>
            <a:spLocks noGrp="1"/>
          </p:cNvSpPr>
          <p:nvPr>
            <p:ph sz="half" idx="2"/>
          </p:nvPr>
        </p:nvSpPr>
        <p:spPr>
          <a:xfrm>
            <a:off x="6986016" y="2423159"/>
            <a:ext cx="4367784" cy="2953061"/>
          </a:xfrm>
        </p:spPr>
        <p:txBody>
          <a:bodyPr/>
          <a:lstStyle/>
          <a:p>
            <a:pPr marL="0" indent="0">
              <a:buNone/>
            </a:pPr>
            <a:r>
              <a:rPr lang="en-US"/>
              <a:t>[Insert PubMed demo of the </a:t>
            </a:r>
            <a:r>
              <a:rPr lang="en-US" err="1"/>
              <a:t>LinkOut</a:t>
            </a:r>
            <a:r>
              <a:rPr lang="en-US"/>
              <a:t> filter here]</a:t>
            </a:r>
          </a:p>
        </p:txBody>
      </p:sp>
    </p:spTree>
    <p:extLst>
      <p:ext uri="{BB962C8B-B14F-4D97-AF65-F5344CB8AC3E}">
        <p14:creationId xmlns:p14="http://schemas.microsoft.com/office/powerpoint/2010/main" val="339505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C94F-CB41-1E9A-1CA6-75B954EB16EC}"/>
              </a:ext>
            </a:extLst>
          </p:cNvPr>
          <p:cNvSpPr>
            <a:spLocks noGrp="1"/>
          </p:cNvSpPr>
          <p:nvPr>
            <p:ph type="title"/>
          </p:nvPr>
        </p:nvSpPr>
        <p:spPr/>
        <p:txBody>
          <a:bodyPr/>
          <a:lstStyle/>
          <a:p>
            <a:r>
              <a:rPr lang="en-US">
                <a:ea typeface="Verdana"/>
              </a:rPr>
              <a:t>Wrap-up</a:t>
            </a:r>
            <a:endParaRPr lang="en-US"/>
          </a:p>
        </p:txBody>
      </p:sp>
      <p:sp>
        <p:nvSpPr>
          <p:cNvPr id="4" name="Slide Number Placeholder 3">
            <a:extLst>
              <a:ext uri="{FF2B5EF4-FFF2-40B4-BE49-F238E27FC236}">
                <a16:creationId xmlns:a16="http://schemas.microsoft.com/office/drawing/2014/main" id="{6552BC4A-2B78-8CE5-F14B-883CBA0F37A9}"/>
              </a:ext>
            </a:extLst>
          </p:cNvPr>
          <p:cNvSpPr>
            <a:spLocks noGrp="1"/>
          </p:cNvSpPr>
          <p:nvPr>
            <p:ph type="sldNum" sz="quarter" idx="12"/>
          </p:nvPr>
        </p:nvSpPr>
        <p:spPr/>
        <p:txBody>
          <a:bodyPr/>
          <a:lstStyle/>
          <a:p>
            <a:fld id="{ED2A1890-CF4E-E24A-A8F9-91293C10C08F}" type="slidenum">
              <a:rPr lang="en-US" smtClean="0"/>
              <a:t>25</a:t>
            </a:fld>
            <a:endParaRPr lang="en-US"/>
          </a:p>
        </p:txBody>
      </p:sp>
    </p:spTree>
    <p:extLst>
      <p:ext uri="{BB962C8B-B14F-4D97-AF65-F5344CB8AC3E}">
        <p14:creationId xmlns:p14="http://schemas.microsoft.com/office/powerpoint/2010/main" val="249021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7974-1FA2-2504-B0E4-C17D220E2670}"/>
              </a:ext>
            </a:extLst>
          </p:cNvPr>
          <p:cNvSpPr>
            <a:spLocks noGrp="1"/>
          </p:cNvSpPr>
          <p:nvPr>
            <p:ph type="title"/>
          </p:nvPr>
        </p:nvSpPr>
        <p:spPr/>
        <p:txBody>
          <a:bodyPr/>
          <a:lstStyle/>
          <a:p>
            <a:r>
              <a:rPr lang="en-US">
                <a:ea typeface="Verdana"/>
              </a:rPr>
              <a:t>NIH DMSP 2023</a:t>
            </a:r>
            <a:endParaRPr lang="en-US"/>
          </a:p>
        </p:txBody>
      </p:sp>
      <p:sp>
        <p:nvSpPr>
          <p:cNvPr id="3" name="Content Placeholder 2">
            <a:extLst>
              <a:ext uri="{FF2B5EF4-FFF2-40B4-BE49-F238E27FC236}">
                <a16:creationId xmlns:a16="http://schemas.microsoft.com/office/drawing/2014/main" id="{332D1563-5A33-8D83-E404-40BD64BB942D}"/>
              </a:ext>
            </a:extLst>
          </p:cNvPr>
          <p:cNvSpPr>
            <a:spLocks noGrp="1"/>
          </p:cNvSpPr>
          <p:nvPr>
            <p:ph idx="1"/>
          </p:nvPr>
        </p:nvSpPr>
        <p:spPr>
          <a:xfrm>
            <a:off x="838200" y="1814893"/>
            <a:ext cx="7499798" cy="4362070"/>
          </a:xfrm>
        </p:spPr>
        <p:txBody>
          <a:bodyPr vert="horz" lIns="91440" tIns="45720" rIns="91440" bIns="45720" rtlCol="0" anchor="t">
            <a:normAutofit lnSpcReduction="10000"/>
          </a:bodyPr>
          <a:lstStyle/>
          <a:p>
            <a:r>
              <a:rPr lang="en-US">
                <a:cs typeface="Calibri"/>
              </a:rPr>
              <a:t>In January 2023, the NIH launched an update to their existing data policy, called the </a:t>
            </a:r>
            <a:r>
              <a:rPr lang="en-US">
                <a:cs typeface="Calibri"/>
                <a:hlinkClick r:id="rId2"/>
              </a:rPr>
              <a:t>Data Management and Sharing Policy</a:t>
            </a:r>
            <a:r>
              <a:rPr lang="en-US">
                <a:cs typeface="Calibri"/>
              </a:rPr>
              <a:t>. Among other things, this policy requires researchers to share scientific data. This may result in:</a:t>
            </a:r>
          </a:p>
          <a:p>
            <a:pPr lvl="1"/>
            <a:r>
              <a:rPr lang="en-US">
                <a:cs typeface="Calibri"/>
              </a:rPr>
              <a:t>More data availability</a:t>
            </a:r>
            <a:endParaRPr lang="en-US">
              <a:ea typeface="Calibri"/>
              <a:cs typeface="Calibri"/>
            </a:endParaRPr>
          </a:p>
          <a:p>
            <a:pPr lvl="1"/>
            <a:r>
              <a:rPr lang="en-US">
                <a:cs typeface="Calibri"/>
              </a:rPr>
              <a:t>More complex and nuanced data access models</a:t>
            </a:r>
            <a:endParaRPr lang="en-US">
              <a:ea typeface="Calibri"/>
              <a:cs typeface="Calibri"/>
            </a:endParaRPr>
          </a:p>
          <a:p>
            <a:pPr lvl="1"/>
            <a:r>
              <a:rPr lang="en-US">
                <a:cs typeface="Calibri"/>
              </a:rPr>
              <a:t>More data in more places</a:t>
            </a:r>
            <a:endParaRPr lang="en-US">
              <a:ea typeface="Calibri"/>
              <a:cs typeface="Calibri"/>
            </a:endParaRPr>
          </a:p>
          <a:p>
            <a:pPr lvl="2">
              <a:buFont typeface="Wingdings" panose="02070309020205020404" pitchFamily="49" charset="0"/>
              <a:buChar char="§"/>
            </a:pPr>
            <a:r>
              <a:rPr lang="en-US">
                <a:cs typeface="Calibri"/>
              </a:rPr>
              <a:t>In academia, however, data often tied to publications</a:t>
            </a:r>
            <a:endParaRPr lang="en-US">
              <a:ea typeface="Calibri"/>
              <a:cs typeface="Calibri"/>
            </a:endParaRPr>
          </a:p>
          <a:p>
            <a:pPr marL="514350" indent="-514350"/>
            <a:r>
              <a:rPr lang="en-US">
                <a:ea typeface="Calibri"/>
                <a:cs typeface="Calibri"/>
              </a:rPr>
              <a:t>With these requirements in mind, consider using PMC to find data from NIH-funded projects</a:t>
            </a:r>
          </a:p>
          <a:p>
            <a:pPr lvl="1"/>
            <a:endParaRPr lang="en-US">
              <a:cs typeface="Calibri"/>
            </a:endParaRPr>
          </a:p>
          <a:p>
            <a:pPr lvl="1"/>
            <a:endParaRPr lang="en-US">
              <a:cs typeface="Calibri"/>
            </a:endParaRPr>
          </a:p>
          <a:p>
            <a:pPr lvl="1"/>
            <a:endParaRPr lang="en-US">
              <a:cs typeface="Calibri"/>
            </a:endParaRPr>
          </a:p>
          <a:p>
            <a:pPr lvl="1"/>
            <a:endParaRPr lang="en-US">
              <a:ea typeface="Calibri" panose="020F0502020204030204"/>
              <a:cs typeface="Calibri"/>
            </a:endParaRPr>
          </a:p>
        </p:txBody>
      </p:sp>
      <p:sp>
        <p:nvSpPr>
          <p:cNvPr id="4" name="Slide Number Placeholder 3">
            <a:extLst>
              <a:ext uri="{FF2B5EF4-FFF2-40B4-BE49-F238E27FC236}">
                <a16:creationId xmlns:a16="http://schemas.microsoft.com/office/drawing/2014/main" id="{E40DF0A7-6F34-7B72-980F-F0321B3912E1}"/>
              </a:ext>
            </a:extLst>
          </p:cNvPr>
          <p:cNvSpPr>
            <a:spLocks noGrp="1"/>
          </p:cNvSpPr>
          <p:nvPr>
            <p:ph type="sldNum" sz="quarter" idx="12"/>
          </p:nvPr>
        </p:nvSpPr>
        <p:spPr/>
        <p:txBody>
          <a:bodyPr/>
          <a:lstStyle/>
          <a:p>
            <a:fld id="{ED2A1890-CF4E-E24A-A8F9-91293C10C08F}" type="slidenum">
              <a:rPr lang="en-US" smtClean="0"/>
              <a:t>26</a:t>
            </a:fld>
            <a:endParaRPr lang="en-US"/>
          </a:p>
        </p:txBody>
      </p:sp>
      <p:pic>
        <p:nvPicPr>
          <p:cNvPr id="6" name="Graphic 5" descr="Laptop with phone and calculator">
            <a:extLst>
              <a:ext uri="{FF2B5EF4-FFF2-40B4-BE49-F238E27FC236}">
                <a16:creationId xmlns:a16="http://schemas.microsoft.com/office/drawing/2014/main" id="{06F63B07-ED7A-34E4-F5DD-8BFC09730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4220" y="1912421"/>
            <a:ext cx="4002269" cy="4002269"/>
          </a:xfrm>
          <a:prstGeom prst="rect">
            <a:avLst/>
          </a:prstGeom>
        </p:spPr>
      </p:pic>
    </p:spTree>
    <p:extLst>
      <p:ext uri="{BB962C8B-B14F-4D97-AF65-F5344CB8AC3E}">
        <p14:creationId xmlns:p14="http://schemas.microsoft.com/office/powerpoint/2010/main" val="3704455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DE8-CF6C-6B4E-A2A9-D319F97310AC}"/>
              </a:ext>
            </a:extLst>
          </p:cNvPr>
          <p:cNvSpPr>
            <a:spLocks noGrp="1"/>
          </p:cNvSpPr>
          <p:nvPr>
            <p:ph type="title"/>
          </p:nvPr>
        </p:nvSpPr>
        <p:spPr/>
        <p:txBody>
          <a:bodyPr/>
          <a:lstStyle/>
          <a:p>
            <a:r>
              <a:rPr lang="en-US">
                <a:ea typeface="Verdana"/>
              </a:rPr>
              <a:t>PMC Funder Filter</a:t>
            </a:r>
            <a:endParaRPr lang="en-US"/>
          </a:p>
        </p:txBody>
      </p:sp>
      <p:sp>
        <p:nvSpPr>
          <p:cNvPr id="4" name="Slide Number Placeholder 3">
            <a:extLst>
              <a:ext uri="{FF2B5EF4-FFF2-40B4-BE49-F238E27FC236}">
                <a16:creationId xmlns:a16="http://schemas.microsoft.com/office/drawing/2014/main" id="{9FFBBA7A-6673-7788-AD76-76968DE86D45}"/>
              </a:ext>
            </a:extLst>
          </p:cNvPr>
          <p:cNvSpPr>
            <a:spLocks noGrp="1"/>
          </p:cNvSpPr>
          <p:nvPr>
            <p:ph type="sldNum" sz="quarter" idx="12"/>
          </p:nvPr>
        </p:nvSpPr>
        <p:spPr/>
        <p:txBody>
          <a:bodyPr/>
          <a:lstStyle/>
          <a:p>
            <a:fld id="{ED2A1890-CF4E-E24A-A8F9-91293C10C08F}" type="slidenum">
              <a:rPr lang="en-US" smtClean="0"/>
              <a:t>27</a:t>
            </a:fld>
            <a:endParaRPr lang="en-US"/>
          </a:p>
        </p:txBody>
      </p:sp>
      <p:sp>
        <p:nvSpPr>
          <p:cNvPr id="8" name="Content Placeholder 7">
            <a:extLst>
              <a:ext uri="{FF2B5EF4-FFF2-40B4-BE49-F238E27FC236}">
                <a16:creationId xmlns:a16="http://schemas.microsoft.com/office/drawing/2014/main" id="{CBA3131E-7E02-D260-B71D-AB3B5AF3FB24}"/>
              </a:ext>
            </a:extLst>
          </p:cNvPr>
          <p:cNvSpPr>
            <a:spLocks noGrp="1"/>
          </p:cNvSpPr>
          <p:nvPr>
            <p:ph sz="half" idx="1"/>
          </p:nvPr>
        </p:nvSpPr>
        <p:spPr>
          <a:xfrm>
            <a:off x="838200" y="1838993"/>
            <a:ext cx="4633495" cy="4337970"/>
          </a:xfrm>
        </p:spPr>
        <p:txBody>
          <a:bodyPr vert="horz" lIns="91440" tIns="45720" rIns="91440" bIns="45720" rtlCol="0" anchor="t">
            <a:normAutofit/>
          </a:bodyPr>
          <a:lstStyle/>
          <a:p>
            <a:r>
              <a:rPr lang="en-US">
                <a:ea typeface="Calibri"/>
                <a:cs typeface="Calibri"/>
              </a:rPr>
              <a:t>Select the following filters in PMC to search for NIH-funded research subject to the DMSP with associated data:</a:t>
            </a:r>
          </a:p>
          <a:p>
            <a:pPr lvl="1"/>
            <a:r>
              <a:rPr lang="en-US">
                <a:ea typeface="Calibri"/>
                <a:cs typeface="Calibri"/>
              </a:rPr>
              <a:t>Article attributes: </a:t>
            </a:r>
            <a:r>
              <a:rPr lang="en-US" b="1">
                <a:ea typeface="Calibri"/>
                <a:cs typeface="Calibri"/>
              </a:rPr>
              <a:t>Associated Data</a:t>
            </a:r>
          </a:p>
          <a:p>
            <a:pPr lvl="1"/>
            <a:r>
              <a:rPr lang="en-US">
                <a:ea typeface="Calibri"/>
                <a:cs typeface="Calibri"/>
              </a:rPr>
              <a:t>Publication Date: </a:t>
            </a:r>
            <a:r>
              <a:rPr lang="en-US" b="1">
                <a:ea typeface="Calibri"/>
                <a:cs typeface="Calibri"/>
              </a:rPr>
              <a:t>1 year</a:t>
            </a:r>
          </a:p>
          <a:p>
            <a:pPr lvl="2">
              <a:buFont typeface="Wingdings" panose="02070309020205020404" pitchFamily="49" charset="0"/>
              <a:buChar char="§"/>
            </a:pPr>
            <a:r>
              <a:rPr lang="en-US">
                <a:ea typeface="Calibri"/>
                <a:cs typeface="Calibri"/>
              </a:rPr>
              <a:t>(Policy went into effect in 2023)</a:t>
            </a:r>
          </a:p>
          <a:p>
            <a:pPr lvl="1"/>
            <a:r>
              <a:rPr lang="en-US">
                <a:ea typeface="Calibri"/>
                <a:cs typeface="Calibri"/>
              </a:rPr>
              <a:t>Research Funder: </a:t>
            </a:r>
            <a:r>
              <a:rPr lang="en-US" b="1">
                <a:ea typeface="Calibri"/>
                <a:cs typeface="Calibri"/>
              </a:rPr>
              <a:t>NIH</a:t>
            </a:r>
          </a:p>
        </p:txBody>
      </p:sp>
      <p:pic>
        <p:nvPicPr>
          <p:cNvPr id="3" name="Graphic 2" descr="Badge Follow, or plus, icon with solid fill">
            <a:extLst>
              <a:ext uri="{FF2B5EF4-FFF2-40B4-BE49-F238E27FC236}">
                <a16:creationId xmlns:a16="http://schemas.microsoft.com/office/drawing/2014/main" id="{7E52D731-CE7B-B514-65C2-9BA707A5E2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1616" y="2514600"/>
            <a:ext cx="914400" cy="914400"/>
          </a:xfrm>
          <a:prstGeom prst="rect">
            <a:avLst/>
          </a:prstGeom>
        </p:spPr>
      </p:pic>
      <p:sp>
        <p:nvSpPr>
          <p:cNvPr id="5" name="Content Placeholder 6">
            <a:extLst>
              <a:ext uri="{FF2B5EF4-FFF2-40B4-BE49-F238E27FC236}">
                <a16:creationId xmlns:a16="http://schemas.microsoft.com/office/drawing/2014/main" id="{31617FA8-AB8E-FAB6-2D21-4FDC2610D995}"/>
              </a:ext>
            </a:extLst>
          </p:cNvPr>
          <p:cNvSpPr>
            <a:spLocks noGrp="1"/>
          </p:cNvSpPr>
          <p:nvPr>
            <p:ph sz="half" idx="2"/>
          </p:nvPr>
        </p:nvSpPr>
        <p:spPr>
          <a:xfrm>
            <a:off x="6986016" y="2423159"/>
            <a:ext cx="4367784" cy="2953061"/>
          </a:xfrm>
        </p:spPr>
        <p:txBody>
          <a:bodyPr vert="horz" lIns="91440" tIns="45720" rIns="91440" bIns="45720" rtlCol="0" anchor="t">
            <a:normAutofit/>
          </a:bodyPr>
          <a:lstStyle/>
          <a:p>
            <a:pPr marL="0" indent="0">
              <a:buNone/>
            </a:pPr>
            <a:r>
              <a:rPr lang="en-US" dirty="0"/>
              <a:t>[Insert PubMed Central demo of the funder filter here and change the parameters at left if desired]</a:t>
            </a:r>
          </a:p>
        </p:txBody>
      </p:sp>
    </p:spTree>
    <p:extLst>
      <p:ext uri="{BB962C8B-B14F-4D97-AF65-F5344CB8AC3E}">
        <p14:creationId xmlns:p14="http://schemas.microsoft.com/office/powerpoint/2010/main" val="3009058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E236-7960-C209-8F39-8F17E9C3547E}"/>
              </a:ext>
            </a:extLst>
          </p:cNvPr>
          <p:cNvSpPr>
            <a:spLocks noGrp="1"/>
          </p:cNvSpPr>
          <p:nvPr>
            <p:ph type="title"/>
          </p:nvPr>
        </p:nvSpPr>
        <p:spPr>
          <a:xfrm>
            <a:off x="838200" y="500062"/>
            <a:ext cx="5268913" cy="1325563"/>
          </a:xfrm>
        </p:spPr>
        <p:txBody>
          <a:bodyPr>
            <a:normAutofit/>
          </a:bodyPr>
          <a:lstStyle/>
          <a:p>
            <a:r>
              <a:rPr lang="en-US">
                <a:ea typeface="Verdana"/>
              </a:rPr>
              <a:t>Challenges</a:t>
            </a:r>
            <a:endParaRPr lang="en-US"/>
          </a:p>
        </p:txBody>
      </p:sp>
      <p:sp>
        <p:nvSpPr>
          <p:cNvPr id="3" name="Content Placeholder 2">
            <a:extLst>
              <a:ext uri="{FF2B5EF4-FFF2-40B4-BE49-F238E27FC236}">
                <a16:creationId xmlns:a16="http://schemas.microsoft.com/office/drawing/2014/main" id="{621475CF-8379-FD9A-5254-6304FF0A0FCC}"/>
              </a:ext>
            </a:extLst>
          </p:cNvPr>
          <p:cNvSpPr>
            <a:spLocks noGrp="1"/>
          </p:cNvSpPr>
          <p:nvPr>
            <p:ph sz="half" idx="1"/>
          </p:nvPr>
        </p:nvSpPr>
        <p:spPr>
          <a:xfrm>
            <a:off x="838200" y="1825625"/>
            <a:ext cx="5181600" cy="1945686"/>
          </a:xfrm>
        </p:spPr>
        <p:txBody>
          <a:bodyPr vert="horz" lIns="91440" tIns="45720" rIns="91440" bIns="45720" rtlCol="0" anchor="t">
            <a:normAutofit fontScale="92500" lnSpcReduction="20000"/>
          </a:bodyPr>
          <a:lstStyle/>
          <a:p>
            <a:r>
              <a:rPr lang="en-US" sz="2600" b="1">
                <a:cs typeface="Calibri"/>
              </a:rPr>
              <a:t>Unclear </a:t>
            </a:r>
            <a:r>
              <a:rPr lang="en-US" sz="2600">
                <a:cs typeface="Calibri"/>
              </a:rPr>
              <a:t>or </a:t>
            </a:r>
            <a:r>
              <a:rPr lang="en-US" sz="2600" b="1">
                <a:cs typeface="Calibri"/>
              </a:rPr>
              <a:t>incomplete methods </a:t>
            </a:r>
            <a:endParaRPr lang="en-US" sz="2600">
              <a:ea typeface="Calibri"/>
              <a:cs typeface="Calibri"/>
            </a:endParaRPr>
          </a:p>
          <a:p>
            <a:r>
              <a:rPr lang="en-US" sz="2600" b="1">
                <a:latin typeface="Calibri"/>
                <a:cs typeface="Arial"/>
              </a:rPr>
              <a:t>Uncited</a:t>
            </a:r>
            <a:r>
              <a:rPr lang="en-US" sz="2600">
                <a:latin typeface="Calibri"/>
                <a:cs typeface="Arial"/>
              </a:rPr>
              <a:t>, </a:t>
            </a:r>
            <a:r>
              <a:rPr lang="en-US" sz="2600" b="1">
                <a:latin typeface="Calibri"/>
                <a:cs typeface="Arial"/>
              </a:rPr>
              <a:t>inaccessible </a:t>
            </a:r>
            <a:r>
              <a:rPr lang="en-US" sz="2600">
                <a:latin typeface="Calibri"/>
                <a:cs typeface="Arial"/>
              </a:rPr>
              <a:t>(or difficult to find/access), or </a:t>
            </a:r>
            <a:r>
              <a:rPr lang="en-US" sz="2600" b="1">
                <a:latin typeface="Calibri"/>
                <a:cs typeface="Arial"/>
              </a:rPr>
              <a:t>unavailable </a:t>
            </a:r>
            <a:r>
              <a:rPr lang="en-US" sz="2600">
                <a:latin typeface="Calibri"/>
                <a:cs typeface="Arial"/>
              </a:rPr>
              <a:t>data</a:t>
            </a:r>
            <a:endParaRPr lang="en-US" sz="2600">
              <a:latin typeface="Calibri"/>
              <a:ea typeface="Calibri"/>
              <a:cs typeface="Calibri"/>
            </a:endParaRPr>
          </a:p>
          <a:p>
            <a:pPr marL="0" indent="0">
              <a:buNone/>
            </a:pPr>
            <a:endParaRPr lang="en-US" sz="2600">
              <a:ea typeface="Calibri"/>
              <a:cs typeface="Calibri"/>
            </a:endParaRPr>
          </a:p>
        </p:txBody>
      </p:sp>
      <p:sp>
        <p:nvSpPr>
          <p:cNvPr id="5" name="Content Placeholder 4">
            <a:extLst>
              <a:ext uri="{FF2B5EF4-FFF2-40B4-BE49-F238E27FC236}">
                <a16:creationId xmlns:a16="http://schemas.microsoft.com/office/drawing/2014/main" id="{25AFACD1-D44C-FA35-1C7F-2C26D2F418AA}"/>
              </a:ext>
            </a:extLst>
          </p:cNvPr>
          <p:cNvSpPr>
            <a:spLocks noGrp="1"/>
          </p:cNvSpPr>
          <p:nvPr>
            <p:ph sz="half" idx="2"/>
          </p:nvPr>
        </p:nvSpPr>
        <p:spPr/>
        <p:txBody>
          <a:bodyPr vert="horz" lIns="91440" tIns="45720" rIns="91440" bIns="45720" rtlCol="0" anchor="t">
            <a:normAutofit fontScale="92500" lnSpcReduction="20000"/>
          </a:bodyPr>
          <a:lstStyle/>
          <a:p>
            <a:r>
              <a:rPr lang="en-US">
                <a:cs typeface="Calibri"/>
              </a:rPr>
              <a:t>Write </a:t>
            </a:r>
            <a:r>
              <a:rPr lang="en-US" b="1">
                <a:cs typeface="Calibri"/>
              </a:rPr>
              <a:t>clear, thorough methods sections</a:t>
            </a:r>
            <a:r>
              <a:rPr lang="en-US">
                <a:cs typeface="Calibri"/>
              </a:rPr>
              <a:t>, explaining how data was filtered or restructured, if necessary. </a:t>
            </a:r>
          </a:p>
          <a:p>
            <a:r>
              <a:rPr lang="en-US" b="1" u="sng">
                <a:cs typeface="Calibri"/>
              </a:rPr>
              <a:t>Always </a:t>
            </a:r>
            <a:r>
              <a:rPr lang="en-US" b="1">
                <a:cs typeface="Calibri"/>
              </a:rPr>
              <a:t>cite data</a:t>
            </a:r>
            <a:r>
              <a:rPr lang="en-US">
                <a:cs typeface="Calibri"/>
              </a:rPr>
              <a:t>, preferably with a permanent identifier such as a DOI.</a:t>
            </a:r>
            <a:endParaRPr lang="en-US">
              <a:ea typeface="Calibri"/>
              <a:cs typeface="Calibri"/>
            </a:endParaRPr>
          </a:p>
          <a:p>
            <a:r>
              <a:rPr lang="en-US">
                <a:cs typeface="Calibri"/>
              </a:rPr>
              <a:t>When creating data availability statements, </a:t>
            </a:r>
            <a:r>
              <a:rPr lang="en-US" b="1">
                <a:cs typeface="Calibri"/>
              </a:rPr>
              <a:t>share as many details as possible</a:t>
            </a:r>
            <a:r>
              <a:rPr lang="en-US">
                <a:cs typeface="Calibri"/>
              </a:rPr>
              <a:t> – where the data is, how it's accessed, who's eligible to access it, who to contact for help, etc. </a:t>
            </a:r>
          </a:p>
          <a:p>
            <a:pPr marL="0" indent="0" algn="r">
              <a:buNone/>
            </a:pPr>
            <a:r>
              <a:rPr lang="en-US" sz="2200" i="1">
                <a:ea typeface="Calibri"/>
                <a:cs typeface="Calibri"/>
              </a:rPr>
              <a:t>see resources &gt;&gt;</a:t>
            </a:r>
          </a:p>
        </p:txBody>
      </p:sp>
      <p:sp>
        <p:nvSpPr>
          <p:cNvPr id="4" name="Slide Number Placeholder 3">
            <a:extLst>
              <a:ext uri="{FF2B5EF4-FFF2-40B4-BE49-F238E27FC236}">
                <a16:creationId xmlns:a16="http://schemas.microsoft.com/office/drawing/2014/main" id="{DABA9F1A-89F2-C0B6-DD7A-2AE1939D37E4}"/>
              </a:ext>
            </a:extLst>
          </p:cNvPr>
          <p:cNvSpPr>
            <a:spLocks noGrp="1"/>
          </p:cNvSpPr>
          <p:nvPr>
            <p:ph type="sldNum" sz="quarter" idx="12"/>
          </p:nvPr>
        </p:nvSpPr>
        <p:spPr/>
        <p:txBody>
          <a:bodyPr/>
          <a:lstStyle/>
          <a:p>
            <a:fld id="{ED2A1890-CF4E-E24A-A8F9-91293C10C08F}" type="slidenum">
              <a:rPr lang="en-US" smtClean="0"/>
              <a:t>28</a:t>
            </a:fld>
            <a:endParaRPr lang="en-US"/>
          </a:p>
        </p:txBody>
      </p:sp>
      <p:pic>
        <p:nvPicPr>
          <p:cNvPr id="6" name="Graphic 5" descr="Open book with table lamp, books, pen and pencil">
            <a:extLst>
              <a:ext uri="{FF2B5EF4-FFF2-40B4-BE49-F238E27FC236}">
                <a16:creationId xmlns:a16="http://schemas.microsoft.com/office/drawing/2014/main" id="{8C8D0C51-A1FB-13B0-2ECB-3B3874D086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911" y="2215596"/>
            <a:ext cx="5316837" cy="5023189"/>
          </a:xfrm>
          <a:prstGeom prst="rect">
            <a:avLst/>
          </a:prstGeom>
        </p:spPr>
      </p:pic>
      <p:sp>
        <p:nvSpPr>
          <p:cNvPr id="8" name="Title 1">
            <a:extLst>
              <a:ext uri="{FF2B5EF4-FFF2-40B4-BE49-F238E27FC236}">
                <a16:creationId xmlns:a16="http://schemas.microsoft.com/office/drawing/2014/main" id="{B165DF57-151E-00F5-FA42-753480B16A4B}"/>
              </a:ext>
            </a:extLst>
          </p:cNvPr>
          <p:cNvSpPr txBox="1">
            <a:spLocks/>
          </p:cNvSpPr>
          <p:nvPr/>
        </p:nvSpPr>
        <p:spPr>
          <a:xfrm>
            <a:off x="6658369" y="507619"/>
            <a:ext cx="52689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A0AB"/>
                </a:solidFill>
                <a:latin typeface="+mj-lt"/>
                <a:ea typeface="Verdana" panose="020B0604030504040204" pitchFamily="34" charset="0"/>
                <a:cs typeface="Verdana" panose="020B0604030504040204" pitchFamily="34" charset="0"/>
              </a:defRPr>
            </a:lvl1pPr>
          </a:lstStyle>
          <a:p>
            <a:r>
              <a:rPr lang="en-US">
                <a:ea typeface="Verdana"/>
              </a:rPr>
              <a:t>Best Practices</a:t>
            </a:r>
            <a:endParaRPr lang="en-US"/>
          </a:p>
        </p:txBody>
      </p:sp>
    </p:spTree>
    <p:extLst>
      <p:ext uri="{BB962C8B-B14F-4D97-AF65-F5344CB8AC3E}">
        <p14:creationId xmlns:p14="http://schemas.microsoft.com/office/powerpoint/2010/main" val="4239305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C94F-CB41-1E9A-1CA6-75B954EB16EC}"/>
              </a:ext>
            </a:extLst>
          </p:cNvPr>
          <p:cNvSpPr>
            <a:spLocks noGrp="1"/>
          </p:cNvSpPr>
          <p:nvPr>
            <p:ph type="title"/>
          </p:nvPr>
        </p:nvSpPr>
        <p:spPr/>
        <p:txBody>
          <a:bodyPr/>
          <a:lstStyle/>
          <a:p>
            <a:r>
              <a:rPr lang="en-US">
                <a:ea typeface="Verdana"/>
              </a:rPr>
              <a:t>Now your turn:</a:t>
            </a:r>
            <a:endParaRPr lang="en-US"/>
          </a:p>
        </p:txBody>
      </p:sp>
      <p:sp>
        <p:nvSpPr>
          <p:cNvPr id="3" name="Text Placeholder 2">
            <a:extLst>
              <a:ext uri="{FF2B5EF4-FFF2-40B4-BE49-F238E27FC236}">
                <a16:creationId xmlns:a16="http://schemas.microsoft.com/office/drawing/2014/main" id="{EB32DBD7-1B0E-0214-1065-824CFA4E4362}"/>
              </a:ext>
            </a:extLst>
          </p:cNvPr>
          <p:cNvSpPr>
            <a:spLocks noGrp="1"/>
          </p:cNvSpPr>
          <p:nvPr>
            <p:ph type="body" idx="1"/>
          </p:nvPr>
        </p:nvSpPr>
        <p:spPr/>
        <p:txBody>
          <a:bodyPr vert="horz" lIns="91440" tIns="45720" rIns="91440" bIns="45720" rtlCol="0" anchor="t">
            <a:normAutofit/>
          </a:bodyPr>
          <a:lstStyle/>
          <a:p>
            <a:r>
              <a:rPr lang="en-US" sz="3200" b="1">
                <a:cs typeface="Calibri"/>
              </a:rPr>
              <a:t>What research questions about data do you have?</a:t>
            </a:r>
          </a:p>
        </p:txBody>
      </p:sp>
      <p:sp>
        <p:nvSpPr>
          <p:cNvPr id="4" name="Slide Number Placeholder 3">
            <a:extLst>
              <a:ext uri="{FF2B5EF4-FFF2-40B4-BE49-F238E27FC236}">
                <a16:creationId xmlns:a16="http://schemas.microsoft.com/office/drawing/2014/main" id="{6552BC4A-2B78-8CE5-F14B-883CBA0F37A9}"/>
              </a:ext>
            </a:extLst>
          </p:cNvPr>
          <p:cNvSpPr>
            <a:spLocks noGrp="1"/>
          </p:cNvSpPr>
          <p:nvPr>
            <p:ph type="sldNum" sz="quarter" idx="12"/>
          </p:nvPr>
        </p:nvSpPr>
        <p:spPr/>
        <p:txBody>
          <a:bodyPr/>
          <a:lstStyle/>
          <a:p>
            <a:fld id="{ED2A1890-CF4E-E24A-A8F9-91293C10C08F}" type="slidenum">
              <a:rPr lang="en-US" smtClean="0"/>
              <a:t>29</a:t>
            </a:fld>
            <a:endParaRPr lang="en-US"/>
          </a:p>
        </p:txBody>
      </p:sp>
    </p:spTree>
    <p:extLst>
      <p:ext uri="{BB962C8B-B14F-4D97-AF65-F5344CB8AC3E}">
        <p14:creationId xmlns:p14="http://schemas.microsoft.com/office/powerpoint/2010/main" val="56169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656A-B1D8-A742-AD76-1FCE04811405}"/>
              </a:ext>
            </a:extLst>
          </p:cNvPr>
          <p:cNvSpPr>
            <a:spLocks noGrp="1"/>
          </p:cNvSpPr>
          <p:nvPr>
            <p:ph type="title"/>
          </p:nvPr>
        </p:nvSpPr>
        <p:spPr/>
        <p:txBody>
          <a:bodyPr/>
          <a:lstStyle/>
          <a:p>
            <a:r>
              <a:rPr lang="en-US"/>
              <a:t>Note about Examples in this Presentation</a:t>
            </a:r>
          </a:p>
        </p:txBody>
      </p:sp>
      <p:sp>
        <p:nvSpPr>
          <p:cNvPr id="3" name="Content Placeholder 2">
            <a:extLst>
              <a:ext uri="{FF2B5EF4-FFF2-40B4-BE49-F238E27FC236}">
                <a16:creationId xmlns:a16="http://schemas.microsoft.com/office/drawing/2014/main" id="{2F787514-5819-6C60-B3B4-EF90CDF48E2D}"/>
              </a:ext>
            </a:extLst>
          </p:cNvPr>
          <p:cNvSpPr>
            <a:spLocks noGrp="1"/>
          </p:cNvSpPr>
          <p:nvPr>
            <p:ph idx="1"/>
          </p:nvPr>
        </p:nvSpPr>
        <p:spPr>
          <a:xfrm>
            <a:off x="838200" y="1825625"/>
            <a:ext cx="6074664" cy="4351338"/>
          </a:xfrm>
        </p:spPr>
        <p:txBody>
          <a:bodyPr vert="horz" lIns="91440" tIns="45720" rIns="91440" bIns="45720" rtlCol="0" anchor="t">
            <a:normAutofit fontScale="92500" lnSpcReduction="20000"/>
          </a:bodyPr>
          <a:lstStyle/>
          <a:p>
            <a:r>
              <a:rPr lang="en-US" sz="1800" dirty="0"/>
              <a:t>This presentation, which has been used for the “</a:t>
            </a:r>
            <a:r>
              <a:rPr lang="en-US" sz="1800" dirty="0">
                <a:hlinkClick r:id="rId3"/>
              </a:rPr>
              <a:t>Discovering Data in PubMed and PubMed Central: Strategies for Successful Searches</a:t>
            </a:r>
            <a:r>
              <a:rPr lang="en-US" sz="1800" dirty="0"/>
              <a:t>” course at Yale University’s Cushing/Whitney Medical Library, demos searches and concepts in both PubMed and PubMed Central throughout the class.</a:t>
            </a:r>
            <a:endParaRPr lang="en-US" sz="1800" dirty="0">
              <a:cs typeface="Calibri"/>
            </a:endParaRPr>
          </a:p>
          <a:p>
            <a:r>
              <a:rPr lang="en-US" sz="1800" dirty="0"/>
              <a:t>The reference question driving the demos was: “</a:t>
            </a:r>
            <a:r>
              <a:rPr lang="en-US" sz="1800" b="0" i="0" u="none" strike="noStrike" dirty="0">
                <a:solidFill>
                  <a:srgbClr val="000000"/>
                </a:solidFill>
                <a:effectLst/>
              </a:rPr>
              <a:t>What are the contributing factors to disparities in lung cancer mortality rates across different racial, socioeconomic, and geographic populations, and how can targeted interventions reduce these disparities?</a:t>
            </a:r>
            <a:r>
              <a:rPr lang="en-US" sz="1800" b="0" i="0" dirty="0">
                <a:effectLst/>
              </a:rPr>
              <a:t>​</a:t>
            </a:r>
            <a:r>
              <a:rPr lang="en-US" sz="1800" dirty="0"/>
              <a:t>”, and looking for data to support these questions. </a:t>
            </a:r>
            <a:endParaRPr lang="en-US" sz="1800" dirty="0">
              <a:cs typeface="Calibri"/>
            </a:endParaRPr>
          </a:p>
          <a:p>
            <a:r>
              <a:rPr lang="en-US" sz="1800" dirty="0"/>
              <a:t>To release this presentation as an open educational resource, demo slides, images, and activities have been removed and placeholders have been inserted instead. To get the most out of using these materials for a new course, we encourage creating new content appealing to your planned audience such as a research question, demos, etc. for these sections. </a:t>
            </a:r>
            <a:endParaRPr lang="en-US" sz="1800" dirty="0">
              <a:ea typeface="Calibri"/>
              <a:cs typeface="Calibri"/>
            </a:endParaRPr>
          </a:p>
          <a:p>
            <a:r>
              <a:rPr lang="en-US" sz="1800" dirty="0"/>
              <a:t>At right, see samples of some of our demos for reference. </a:t>
            </a:r>
            <a:endParaRPr lang="en-US" sz="1800" dirty="0">
              <a:ea typeface="Calibri"/>
              <a:cs typeface="Calibri"/>
            </a:endParaRPr>
          </a:p>
          <a:p>
            <a:r>
              <a:rPr lang="en-US" sz="1800" dirty="0"/>
              <a:t>This plus-sign icon indicates where to insert demos/activities/etc.</a:t>
            </a:r>
            <a:endParaRPr lang="en-US" sz="1800" dirty="0">
              <a:cs typeface="Calibri"/>
            </a:endParaRPr>
          </a:p>
        </p:txBody>
      </p:sp>
      <p:sp>
        <p:nvSpPr>
          <p:cNvPr id="5" name="Slide Number Placeholder 4">
            <a:extLst>
              <a:ext uri="{FF2B5EF4-FFF2-40B4-BE49-F238E27FC236}">
                <a16:creationId xmlns:a16="http://schemas.microsoft.com/office/drawing/2014/main" id="{93367091-135C-92DB-2AFC-8E311607CF29}"/>
              </a:ext>
            </a:extLst>
          </p:cNvPr>
          <p:cNvSpPr>
            <a:spLocks noGrp="1"/>
          </p:cNvSpPr>
          <p:nvPr>
            <p:ph type="sldNum" sz="quarter" idx="12"/>
          </p:nvPr>
        </p:nvSpPr>
        <p:spPr/>
        <p:txBody>
          <a:bodyPr/>
          <a:lstStyle/>
          <a:p>
            <a:fld id="{ED2A1890-CF4E-E24A-A8F9-91293C10C08F}" type="slidenum">
              <a:rPr lang="en-US" smtClean="0"/>
              <a:t>3</a:t>
            </a:fld>
            <a:endParaRPr lang="en-US"/>
          </a:p>
        </p:txBody>
      </p:sp>
      <p:pic>
        <p:nvPicPr>
          <p:cNvPr id="7" name="Picture 6" descr="Screenshot of PubMed showing a search for &quot;cancer mortality disparity&quot;&#10;">
            <a:extLst>
              <a:ext uri="{FF2B5EF4-FFF2-40B4-BE49-F238E27FC236}">
                <a16:creationId xmlns:a16="http://schemas.microsoft.com/office/drawing/2014/main" id="{BC60A249-B670-0397-C1EC-A70712B46B02}"/>
              </a:ext>
            </a:extLst>
          </p:cNvPr>
          <p:cNvPicPr>
            <a:picLocks noChangeAspect="1"/>
          </p:cNvPicPr>
          <p:nvPr/>
        </p:nvPicPr>
        <p:blipFill rotWithShape="1">
          <a:blip r:embed="rId4"/>
          <a:srcRect t="31872" r="5019" b="21561"/>
          <a:stretch/>
        </p:blipFill>
        <p:spPr>
          <a:xfrm>
            <a:off x="7054745" y="1649723"/>
            <a:ext cx="5018928" cy="1082667"/>
          </a:xfrm>
          <a:prstGeom prst="rect">
            <a:avLst/>
          </a:prstGeom>
          <a:effectLst>
            <a:outerShdw blurRad="50800" dist="38100" dir="8100000" algn="tr" rotWithShape="0">
              <a:prstClr val="black">
                <a:alpha val="40000"/>
              </a:prstClr>
            </a:outerShdw>
          </a:effectLst>
        </p:spPr>
      </p:pic>
      <p:pic>
        <p:nvPicPr>
          <p:cNvPr id="8" name="Content Placeholder 10" descr="A screenshot of a PubMed Central search for lung cancer with the &quot;has data citations&quot; filter turned on">
            <a:extLst>
              <a:ext uri="{FF2B5EF4-FFF2-40B4-BE49-F238E27FC236}">
                <a16:creationId xmlns:a16="http://schemas.microsoft.com/office/drawing/2014/main" id="{AB701AEA-4ED7-DEA5-2474-3F7611C96621}"/>
              </a:ext>
            </a:extLst>
          </p:cNvPr>
          <p:cNvPicPr>
            <a:picLocks noChangeAspect="1"/>
          </p:cNvPicPr>
          <p:nvPr/>
        </p:nvPicPr>
        <p:blipFill>
          <a:blip r:embed="rId5"/>
          <a:stretch>
            <a:fillRect/>
          </a:stretch>
        </p:blipFill>
        <p:spPr>
          <a:xfrm>
            <a:off x="7054745" y="3737945"/>
            <a:ext cx="4587399" cy="2800878"/>
          </a:xfrm>
          <a:prstGeom prst="rect">
            <a:avLst/>
          </a:prstGeom>
          <a:effectLst>
            <a:outerShdw blurRad="50800" dist="38100" dir="8100000" algn="tr" rotWithShape="0">
              <a:prstClr val="black">
                <a:alpha val="40000"/>
              </a:prstClr>
            </a:outerShdw>
          </a:effectLst>
        </p:spPr>
      </p:pic>
      <p:pic>
        <p:nvPicPr>
          <p:cNvPr id="6" name="Picture 5" descr="A screenshot of the automatic term mapping happening in PubMed when searching &quot;cancer mortality disparity&quot; ">
            <a:extLst>
              <a:ext uri="{FF2B5EF4-FFF2-40B4-BE49-F238E27FC236}">
                <a16:creationId xmlns:a16="http://schemas.microsoft.com/office/drawing/2014/main" id="{960B4AED-EE17-8A21-7015-95CC63ECEE2D}"/>
              </a:ext>
            </a:extLst>
          </p:cNvPr>
          <p:cNvPicPr>
            <a:picLocks noChangeAspect="1"/>
          </p:cNvPicPr>
          <p:nvPr/>
        </p:nvPicPr>
        <p:blipFill>
          <a:blip r:embed="rId6"/>
          <a:stretch>
            <a:fillRect/>
          </a:stretch>
        </p:blipFill>
        <p:spPr>
          <a:xfrm>
            <a:off x="8804375" y="1714473"/>
            <a:ext cx="2538313" cy="2366978"/>
          </a:xfrm>
          <a:prstGeom prst="rect">
            <a:avLst/>
          </a:prstGeom>
          <a:effectLst>
            <a:outerShdw blurRad="50800" dist="38100" dir="8100000" algn="tr" rotWithShape="0">
              <a:prstClr val="black">
                <a:alpha val="40000"/>
              </a:prstClr>
            </a:outerShdw>
          </a:effectLst>
        </p:spPr>
      </p:pic>
      <p:pic>
        <p:nvPicPr>
          <p:cNvPr id="9" name="Graphic 8" descr="Badge Follow, or plus, icon with solid fill">
            <a:extLst>
              <a:ext uri="{FF2B5EF4-FFF2-40B4-BE49-F238E27FC236}">
                <a16:creationId xmlns:a16="http://schemas.microsoft.com/office/drawing/2014/main" id="{1021F6E1-D06B-3D41-E659-A03A36D1CA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9152" y="5302014"/>
            <a:ext cx="527947" cy="517215"/>
          </a:xfrm>
          <a:prstGeom prst="rect">
            <a:avLst/>
          </a:prstGeom>
        </p:spPr>
      </p:pic>
    </p:spTree>
    <p:extLst>
      <p:ext uri="{BB962C8B-B14F-4D97-AF65-F5344CB8AC3E}">
        <p14:creationId xmlns:p14="http://schemas.microsoft.com/office/powerpoint/2010/main" val="3283567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0EE0-ADAD-DD8B-B137-7C213C626911}"/>
              </a:ext>
            </a:extLst>
          </p:cNvPr>
          <p:cNvSpPr>
            <a:spLocks noGrp="1"/>
          </p:cNvSpPr>
          <p:nvPr>
            <p:ph type="title"/>
          </p:nvPr>
        </p:nvSpPr>
        <p:spPr/>
        <p:txBody>
          <a:bodyPr/>
          <a:lstStyle/>
          <a:p>
            <a:r>
              <a:rPr lang="en-US">
                <a:ea typeface="Verdana"/>
              </a:rPr>
              <a:t>Get in touch</a:t>
            </a:r>
            <a:endParaRPr lang="en-US"/>
          </a:p>
        </p:txBody>
      </p:sp>
      <p:sp>
        <p:nvSpPr>
          <p:cNvPr id="3" name="Content Placeholder 2">
            <a:extLst>
              <a:ext uri="{FF2B5EF4-FFF2-40B4-BE49-F238E27FC236}">
                <a16:creationId xmlns:a16="http://schemas.microsoft.com/office/drawing/2014/main" id="{C76B31D3-E47A-FD67-74E8-4ADC1F1950FB}"/>
              </a:ext>
            </a:extLst>
          </p:cNvPr>
          <p:cNvSpPr>
            <a:spLocks noGrp="1"/>
          </p:cNvSpPr>
          <p:nvPr>
            <p:ph idx="1"/>
          </p:nvPr>
        </p:nvSpPr>
        <p:spPr>
          <a:xfrm>
            <a:off x="1295400" y="1825625"/>
            <a:ext cx="10058400" cy="4351338"/>
          </a:xfrm>
        </p:spPr>
        <p:txBody>
          <a:bodyPr vert="horz" lIns="91440" tIns="45720" rIns="91440" bIns="45720" rtlCol="0" anchor="t">
            <a:normAutofit/>
          </a:bodyPr>
          <a:lstStyle/>
          <a:p>
            <a:pPr marL="0" indent="0">
              <a:buNone/>
            </a:pPr>
            <a:r>
              <a:rPr lang="en-US">
                <a:ea typeface="Calibri"/>
                <a:cs typeface="Calibri"/>
              </a:rPr>
              <a:t>[Insert your institutional contact information here]</a:t>
            </a:r>
          </a:p>
        </p:txBody>
      </p:sp>
      <p:sp>
        <p:nvSpPr>
          <p:cNvPr id="4" name="Slide Number Placeholder 3">
            <a:extLst>
              <a:ext uri="{FF2B5EF4-FFF2-40B4-BE49-F238E27FC236}">
                <a16:creationId xmlns:a16="http://schemas.microsoft.com/office/drawing/2014/main" id="{4F94A2AA-B27F-1A42-AE72-D461F524B093}"/>
              </a:ext>
            </a:extLst>
          </p:cNvPr>
          <p:cNvSpPr>
            <a:spLocks noGrp="1"/>
          </p:cNvSpPr>
          <p:nvPr>
            <p:ph type="sldNum" sz="quarter" idx="12"/>
          </p:nvPr>
        </p:nvSpPr>
        <p:spPr/>
        <p:txBody>
          <a:bodyPr/>
          <a:lstStyle/>
          <a:p>
            <a:fld id="{ED2A1890-CF4E-E24A-A8F9-91293C10C08F}" type="slidenum">
              <a:rPr lang="en-US" smtClean="0"/>
              <a:t>30</a:t>
            </a:fld>
            <a:endParaRPr lang="en-US"/>
          </a:p>
        </p:txBody>
      </p:sp>
      <p:pic>
        <p:nvPicPr>
          <p:cNvPr id="5" name="Graphic 4" descr="Badge Follow, or plus, icon with solid fill">
            <a:extLst>
              <a:ext uri="{FF2B5EF4-FFF2-40B4-BE49-F238E27FC236}">
                <a16:creationId xmlns:a16="http://schemas.microsoft.com/office/drawing/2014/main" id="{6250B906-E690-820B-323D-980608E5F7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1636776"/>
            <a:ext cx="914400" cy="914400"/>
          </a:xfrm>
          <a:prstGeom prst="rect">
            <a:avLst/>
          </a:prstGeom>
        </p:spPr>
      </p:pic>
    </p:spTree>
    <p:extLst>
      <p:ext uri="{BB962C8B-B14F-4D97-AF65-F5344CB8AC3E}">
        <p14:creationId xmlns:p14="http://schemas.microsoft.com/office/powerpoint/2010/main" val="244185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16C7-4784-7C1B-78E7-761800EBA1FE}"/>
              </a:ext>
            </a:extLst>
          </p:cNvPr>
          <p:cNvSpPr>
            <a:spLocks noGrp="1"/>
          </p:cNvSpPr>
          <p:nvPr>
            <p:ph type="title"/>
          </p:nvPr>
        </p:nvSpPr>
        <p:spPr/>
        <p:txBody>
          <a:bodyPr/>
          <a:lstStyle/>
          <a:p>
            <a:r>
              <a:rPr lang="en-US">
                <a:ea typeface="Verdana"/>
              </a:rPr>
              <a:t>Questions?</a:t>
            </a:r>
            <a:endParaRPr lang="en-US"/>
          </a:p>
        </p:txBody>
      </p:sp>
      <p:sp>
        <p:nvSpPr>
          <p:cNvPr id="4" name="Slide Number Placeholder 3">
            <a:extLst>
              <a:ext uri="{FF2B5EF4-FFF2-40B4-BE49-F238E27FC236}">
                <a16:creationId xmlns:a16="http://schemas.microsoft.com/office/drawing/2014/main" id="{9E0639B8-2C29-B404-9C49-3291CEC756BD}"/>
              </a:ext>
            </a:extLst>
          </p:cNvPr>
          <p:cNvSpPr>
            <a:spLocks noGrp="1"/>
          </p:cNvSpPr>
          <p:nvPr>
            <p:ph type="sldNum" sz="quarter" idx="12"/>
          </p:nvPr>
        </p:nvSpPr>
        <p:spPr/>
        <p:txBody>
          <a:bodyPr/>
          <a:lstStyle/>
          <a:p>
            <a:fld id="{ED2A1890-CF4E-E24A-A8F9-91293C10C08F}" type="slidenum">
              <a:rPr lang="en-US" smtClean="0"/>
              <a:t>31</a:t>
            </a:fld>
            <a:endParaRPr lang="en-US"/>
          </a:p>
        </p:txBody>
      </p:sp>
    </p:spTree>
    <p:extLst>
      <p:ext uri="{BB962C8B-B14F-4D97-AF65-F5344CB8AC3E}">
        <p14:creationId xmlns:p14="http://schemas.microsoft.com/office/powerpoint/2010/main" val="4418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0EE0-ADAD-DD8B-B137-7C213C626911}"/>
              </a:ext>
            </a:extLst>
          </p:cNvPr>
          <p:cNvSpPr>
            <a:spLocks noGrp="1"/>
          </p:cNvSpPr>
          <p:nvPr>
            <p:ph type="title"/>
          </p:nvPr>
        </p:nvSpPr>
        <p:spPr/>
        <p:txBody>
          <a:bodyPr/>
          <a:lstStyle/>
          <a:p>
            <a:r>
              <a:rPr lang="en-US">
                <a:ea typeface="Verdana"/>
              </a:rPr>
              <a:t>References</a:t>
            </a:r>
            <a:endParaRPr lang="en-US"/>
          </a:p>
        </p:txBody>
      </p:sp>
      <p:sp>
        <p:nvSpPr>
          <p:cNvPr id="3" name="Content Placeholder 2">
            <a:extLst>
              <a:ext uri="{FF2B5EF4-FFF2-40B4-BE49-F238E27FC236}">
                <a16:creationId xmlns:a16="http://schemas.microsoft.com/office/drawing/2014/main" id="{C76B31D3-E47A-FD67-74E8-4ADC1F1950FB}"/>
              </a:ext>
            </a:extLst>
          </p:cNvPr>
          <p:cNvSpPr>
            <a:spLocks noGrp="1"/>
          </p:cNvSpPr>
          <p:nvPr>
            <p:ph idx="1"/>
          </p:nvPr>
        </p:nvSpPr>
        <p:spPr/>
        <p:txBody>
          <a:bodyPr vert="horz" lIns="91440" tIns="45720" rIns="91440" bIns="45720" rtlCol="0" anchor="t">
            <a:noAutofit/>
          </a:bodyPr>
          <a:lstStyle/>
          <a:p>
            <a:pPr>
              <a:lnSpc>
                <a:spcPct val="100000"/>
              </a:lnSpc>
              <a:spcBef>
                <a:spcPts val="0"/>
              </a:spcBef>
              <a:buAutoNum type="arabicPeriod"/>
            </a:pPr>
            <a:r>
              <a:rPr lang="en-US" sz="1600">
                <a:latin typeface="Calibri"/>
                <a:ea typeface="Calibri"/>
                <a:cs typeface="Arial"/>
              </a:rPr>
              <a:t>Nguyen PY, </a:t>
            </a:r>
            <a:r>
              <a:rPr lang="en-US" sz="1600" err="1">
                <a:latin typeface="Calibri"/>
                <a:ea typeface="Calibri"/>
                <a:cs typeface="Arial"/>
              </a:rPr>
              <a:t>Ajisegiri</a:t>
            </a:r>
            <a:r>
              <a:rPr lang="en-US" sz="1600">
                <a:latin typeface="Calibri"/>
                <a:ea typeface="Calibri"/>
                <a:cs typeface="Arial"/>
              </a:rPr>
              <a:t> WS, Costantino V, </a:t>
            </a:r>
            <a:r>
              <a:rPr lang="en-US" sz="1600" err="1">
                <a:latin typeface="Calibri"/>
                <a:ea typeface="Calibri"/>
                <a:cs typeface="Arial"/>
              </a:rPr>
              <a:t>Chughtai</a:t>
            </a:r>
            <a:r>
              <a:rPr lang="en-US" sz="1600">
                <a:latin typeface="Calibri"/>
                <a:ea typeface="Calibri"/>
                <a:cs typeface="Arial"/>
              </a:rPr>
              <a:t> AA, </a:t>
            </a:r>
            <a:r>
              <a:rPr lang="en-US" sz="1600" err="1">
                <a:latin typeface="Calibri"/>
                <a:ea typeface="Calibri"/>
                <a:cs typeface="Arial"/>
              </a:rPr>
              <a:t>MacIntyre</a:t>
            </a:r>
            <a:r>
              <a:rPr lang="en-US" sz="1600">
                <a:latin typeface="Calibri"/>
                <a:ea typeface="Calibri"/>
                <a:cs typeface="Arial"/>
              </a:rPr>
              <a:t> CR. Reemergence of Human Monkeypox and Declining Population Immunity in the Context of Urbanization, Nigeria, 2017-2020. </a:t>
            </a:r>
            <a:r>
              <a:rPr lang="en-US" sz="1600" err="1">
                <a:latin typeface="Calibri"/>
                <a:ea typeface="Calibri"/>
                <a:cs typeface="Arial"/>
              </a:rPr>
              <a:t>Emerg</a:t>
            </a:r>
            <a:r>
              <a:rPr lang="en-US" sz="1600">
                <a:latin typeface="Calibri"/>
                <a:ea typeface="Calibri"/>
                <a:cs typeface="Arial"/>
              </a:rPr>
              <a:t> Infect Dis. 2021 Apr;27(4):1007–14. </a:t>
            </a:r>
            <a:r>
              <a:rPr lang="en-US" sz="1600" err="1">
                <a:latin typeface="Calibri"/>
                <a:ea typeface="Calibri"/>
                <a:cs typeface="Arial"/>
              </a:rPr>
              <a:t>doi</a:t>
            </a:r>
            <a:r>
              <a:rPr lang="en-US" sz="1600">
                <a:latin typeface="Calibri"/>
                <a:ea typeface="Calibri"/>
                <a:cs typeface="Arial"/>
              </a:rPr>
              <a:t>: </a:t>
            </a:r>
            <a:r>
              <a:rPr lang="en-US" sz="1600">
                <a:latin typeface="Calibri"/>
                <a:ea typeface="Calibri"/>
                <a:cs typeface="Arial"/>
                <a:hlinkClick r:id="rId2"/>
              </a:rPr>
              <a:t>10.3201/eid2704.203569</a:t>
            </a:r>
            <a:r>
              <a:rPr lang="en-US" sz="1600">
                <a:latin typeface="Calibri"/>
                <a:ea typeface="Calibri"/>
                <a:cs typeface="Arial"/>
              </a:rPr>
              <a:t>. PMID: 33756100; PMCID: PMC8007331.</a:t>
            </a:r>
            <a:endParaRPr lang="en-US" sz="1600">
              <a:latin typeface="Calibri"/>
              <a:ea typeface="Calibri" panose="020F0502020204030204"/>
              <a:cs typeface="Calibri" panose="020F0502020204030204"/>
            </a:endParaRPr>
          </a:p>
          <a:p>
            <a:pPr>
              <a:lnSpc>
                <a:spcPct val="100000"/>
              </a:lnSpc>
              <a:spcBef>
                <a:spcPts val="0"/>
              </a:spcBef>
              <a:buAutoNum type="arabicPeriod"/>
            </a:pPr>
            <a:r>
              <a:rPr lang="en-US" sz="1600">
                <a:latin typeface="Calibri"/>
                <a:ea typeface="Calibri"/>
                <a:cs typeface="Arial"/>
              </a:rPr>
              <a:t>Li Z, Pang M, Liang X, Zhang Y, Zhang W, He W, Sheng L, An Y. Risk factors of early mortality in patients with small cell lung cancer: a retrospective study in the SEER database. J Cancer Res Clin Oncol. 2023 Oct;149(13):11193-11205. </a:t>
            </a:r>
            <a:r>
              <a:rPr lang="en-US" sz="1600" err="1">
                <a:latin typeface="Calibri"/>
                <a:ea typeface="Calibri"/>
                <a:cs typeface="Arial"/>
              </a:rPr>
              <a:t>doi</a:t>
            </a:r>
            <a:r>
              <a:rPr lang="en-US" sz="1600">
                <a:latin typeface="Calibri"/>
                <a:ea typeface="Calibri"/>
                <a:cs typeface="Arial"/>
              </a:rPr>
              <a:t>: </a:t>
            </a:r>
            <a:r>
              <a:rPr lang="en-US" sz="1600">
                <a:latin typeface="Calibri"/>
                <a:ea typeface="Calibri"/>
                <a:cs typeface="Arial"/>
                <a:hlinkClick r:id="rId3"/>
              </a:rPr>
              <a:t>10.1007/s00432-023-05003-7</a:t>
            </a:r>
            <a:r>
              <a:rPr lang="en-US" sz="1600">
                <a:latin typeface="Calibri"/>
                <a:ea typeface="Calibri"/>
                <a:cs typeface="Arial"/>
              </a:rPr>
              <a:t>. </a:t>
            </a:r>
            <a:r>
              <a:rPr lang="en-US" sz="1600" err="1">
                <a:latin typeface="Calibri"/>
                <a:ea typeface="Calibri"/>
                <a:cs typeface="Arial"/>
              </a:rPr>
              <a:t>Epub</a:t>
            </a:r>
            <a:r>
              <a:rPr lang="en-US" sz="1600">
                <a:latin typeface="Calibri"/>
                <a:ea typeface="Calibri"/>
                <a:cs typeface="Arial"/>
              </a:rPr>
              <a:t> 2023 Jun 24. PMID: 37354224.</a:t>
            </a:r>
          </a:p>
          <a:p>
            <a:pPr>
              <a:lnSpc>
                <a:spcPct val="100000"/>
              </a:lnSpc>
              <a:spcBef>
                <a:spcPts val="0"/>
              </a:spcBef>
              <a:buAutoNum type="arabicPeriod"/>
            </a:pPr>
            <a:r>
              <a:rPr lang="en-US" sz="1600">
                <a:latin typeface="Calibri"/>
                <a:ea typeface="Calibri"/>
                <a:cs typeface="Arial"/>
              </a:rPr>
              <a:t>Yola IM, Oh A, Mitchell GF, O'Connor G, Cheng S, </a:t>
            </a:r>
            <a:r>
              <a:rPr lang="en-US" sz="1600" err="1">
                <a:latin typeface="Calibri"/>
                <a:ea typeface="Calibri"/>
                <a:cs typeface="Arial"/>
              </a:rPr>
              <a:t>Vasan</a:t>
            </a:r>
            <a:r>
              <a:rPr lang="en-US" sz="1600">
                <a:latin typeface="Calibri"/>
                <a:ea typeface="Calibri"/>
                <a:cs typeface="Arial"/>
              </a:rPr>
              <a:t> RS, </a:t>
            </a:r>
            <a:r>
              <a:rPr lang="en-US" sz="1600" err="1">
                <a:latin typeface="Calibri"/>
                <a:ea typeface="Calibri"/>
                <a:cs typeface="Arial"/>
              </a:rPr>
              <a:t>Xanthakis</a:t>
            </a:r>
            <a:r>
              <a:rPr lang="en-US" sz="1600">
                <a:latin typeface="Calibri"/>
                <a:ea typeface="Calibri"/>
                <a:cs typeface="Arial"/>
              </a:rPr>
              <a:t> V. Association of lung diffusion capacity with cardiac remodeling and risk of heart failure: The Framingham heart study. </a:t>
            </a:r>
            <a:r>
              <a:rPr lang="en-US" sz="1600" err="1">
                <a:latin typeface="Calibri"/>
                <a:ea typeface="Calibri"/>
                <a:cs typeface="Arial"/>
              </a:rPr>
              <a:t>PLoS</a:t>
            </a:r>
            <a:r>
              <a:rPr lang="en-US" sz="1600">
                <a:latin typeface="Calibri"/>
                <a:ea typeface="Calibri"/>
                <a:cs typeface="Arial"/>
              </a:rPr>
              <a:t> One. 2021 Feb 16;16(2):e0246355. </a:t>
            </a:r>
            <a:r>
              <a:rPr lang="en-US" sz="1600" err="1">
                <a:latin typeface="Calibri"/>
                <a:ea typeface="Calibri"/>
                <a:cs typeface="Arial"/>
              </a:rPr>
              <a:t>doi</a:t>
            </a:r>
            <a:r>
              <a:rPr lang="en-US" sz="1600">
                <a:latin typeface="Calibri"/>
                <a:ea typeface="Calibri"/>
                <a:cs typeface="Arial"/>
              </a:rPr>
              <a:t>: </a:t>
            </a:r>
            <a:r>
              <a:rPr lang="en-US" sz="1600">
                <a:latin typeface="Calibri"/>
                <a:ea typeface="Calibri"/>
                <a:cs typeface="Arial"/>
                <a:hlinkClick r:id="rId4"/>
              </a:rPr>
              <a:t>10.1371/journal.pone.0246355</a:t>
            </a:r>
            <a:r>
              <a:rPr lang="en-US" sz="1600">
                <a:latin typeface="Calibri"/>
                <a:ea typeface="Calibri"/>
                <a:cs typeface="Arial"/>
              </a:rPr>
              <a:t>. PMID: 33592021; PMCID: </a:t>
            </a:r>
            <a:r>
              <a:rPr lang="en-US" sz="1600">
                <a:latin typeface="Calibri"/>
                <a:ea typeface="Calibri"/>
                <a:cs typeface="Arial"/>
                <a:hlinkClick r:id="rId5"/>
              </a:rPr>
              <a:t>PMC7886141</a:t>
            </a:r>
            <a:r>
              <a:rPr lang="en-US" sz="1600">
                <a:latin typeface="Calibri"/>
                <a:ea typeface="Calibri"/>
                <a:cs typeface="Arial"/>
              </a:rPr>
              <a:t>.</a:t>
            </a:r>
          </a:p>
          <a:p>
            <a:pPr>
              <a:lnSpc>
                <a:spcPct val="100000"/>
              </a:lnSpc>
              <a:spcBef>
                <a:spcPts val="0"/>
              </a:spcBef>
              <a:buAutoNum type="arabicPeriod"/>
            </a:pPr>
            <a:r>
              <a:rPr lang="en-US" sz="1600">
                <a:latin typeface="Calibri"/>
                <a:ea typeface="Calibri"/>
                <a:cs typeface="Arial"/>
              </a:rPr>
              <a:t>Wen Q, Hu M, Lai M, Li J, Hu Z, Quan K, Liu J, Liu H, Meng Y, Wang S, Wen X, Yu C, Li S, Huang S, Zheng Y, Lin H, Liang X, Lu L, Mai Z, Zhang C, Wu T, Ng EHY, </a:t>
            </a:r>
            <a:r>
              <a:rPr lang="en-US" sz="1600" err="1">
                <a:latin typeface="Calibri"/>
                <a:ea typeface="Calibri"/>
                <a:cs typeface="Arial"/>
              </a:rPr>
              <a:t>Stener-Victorin</a:t>
            </a:r>
            <a:r>
              <a:rPr lang="en-US" sz="1600">
                <a:latin typeface="Calibri"/>
                <a:ea typeface="Calibri"/>
                <a:cs typeface="Arial"/>
              </a:rPr>
              <a:t> E, Ma H. Effect of acupuncture and metformin on insulin sensitivity in women with polycystic ovary syndrome and insulin resistance: a three-armed randomized controlled trial. Hum </a:t>
            </a:r>
            <a:r>
              <a:rPr lang="en-US" sz="1600" err="1">
                <a:latin typeface="Calibri"/>
                <a:ea typeface="Calibri"/>
                <a:cs typeface="Arial"/>
              </a:rPr>
              <a:t>Reprod</a:t>
            </a:r>
            <a:r>
              <a:rPr lang="en-US" sz="1600">
                <a:latin typeface="Calibri"/>
                <a:ea typeface="Calibri"/>
                <a:cs typeface="Arial"/>
              </a:rPr>
              <a:t>. 2022 Mar 1;37(3):542-552. </a:t>
            </a:r>
            <a:r>
              <a:rPr lang="en-US" sz="1600" err="1">
                <a:latin typeface="Calibri"/>
                <a:ea typeface="Calibri"/>
                <a:cs typeface="Arial"/>
              </a:rPr>
              <a:t>doi</a:t>
            </a:r>
            <a:r>
              <a:rPr lang="en-US" sz="1600">
                <a:latin typeface="Calibri"/>
                <a:ea typeface="Calibri"/>
                <a:cs typeface="Arial"/>
              </a:rPr>
              <a:t>: </a:t>
            </a:r>
            <a:r>
              <a:rPr lang="en-US" sz="1600">
                <a:latin typeface="Calibri"/>
                <a:ea typeface="Calibri"/>
                <a:cs typeface="Arial"/>
                <a:hlinkClick r:id="rId6"/>
              </a:rPr>
              <a:t>10.1093/humrep/deab272</a:t>
            </a:r>
            <a:r>
              <a:rPr lang="en-US" sz="1600">
                <a:latin typeface="Calibri"/>
                <a:ea typeface="Calibri"/>
                <a:cs typeface="Arial"/>
              </a:rPr>
              <a:t>. PMID: 34907435; PMCID: </a:t>
            </a:r>
            <a:r>
              <a:rPr lang="en-US" sz="1600">
                <a:latin typeface="Calibri"/>
                <a:ea typeface="Calibri"/>
                <a:cs typeface="Arial"/>
                <a:hlinkClick r:id="rId7"/>
              </a:rPr>
              <a:t>PMC8888993</a:t>
            </a:r>
            <a:r>
              <a:rPr lang="en-US" sz="1600">
                <a:latin typeface="Calibri"/>
                <a:ea typeface="Calibri"/>
                <a:cs typeface="Arial"/>
              </a:rPr>
              <a:t>.</a:t>
            </a:r>
          </a:p>
          <a:p>
            <a:pPr>
              <a:lnSpc>
                <a:spcPct val="100000"/>
              </a:lnSpc>
              <a:spcBef>
                <a:spcPts val="0"/>
              </a:spcBef>
              <a:buAutoNum type="arabicPeriod"/>
            </a:pPr>
            <a:r>
              <a:rPr lang="en-US" sz="1600">
                <a:latin typeface="Calibri"/>
                <a:ea typeface="Calibri"/>
                <a:cs typeface="Arial"/>
              </a:rPr>
              <a:t>Lynch CM, </a:t>
            </a:r>
            <a:r>
              <a:rPr lang="en-US" sz="1600" err="1">
                <a:latin typeface="Calibri"/>
                <a:ea typeface="Calibri"/>
                <a:cs typeface="Arial"/>
              </a:rPr>
              <a:t>Abdollahi</a:t>
            </a:r>
            <a:r>
              <a:rPr lang="en-US" sz="1600">
                <a:latin typeface="Calibri"/>
                <a:ea typeface="Calibri"/>
                <a:cs typeface="Arial"/>
              </a:rPr>
              <a:t> B, Fuqua JD, et al. Prediction of lung cancer patient survival via supervised machine learning classification techniques. </a:t>
            </a:r>
            <a:r>
              <a:rPr lang="en-US" sz="1600" i="1">
                <a:latin typeface="Calibri"/>
                <a:ea typeface="Calibri"/>
                <a:cs typeface="Arial"/>
              </a:rPr>
              <a:t>Int J Med Inform</a:t>
            </a:r>
            <a:r>
              <a:rPr lang="en-US" sz="1600">
                <a:latin typeface="Calibri"/>
                <a:ea typeface="Calibri"/>
                <a:cs typeface="Arial"/>
              </a:rPr>
              <a:t>. 2017;108:1-8. doi:</a:t>
            </a:r>
            <a:r>
              <a:rPr lang="en-US" sz="1600">
                <a:latin typeface="Calibri"/>
                <a:ea typeface="Calibri"/>
                <a:cs typeface="Arial"/>
                <a:hlinkClick r:id="rId8"/>
              </a:rPr>
              <a:t>10.1016/j.ijmedinf.2017.09.013</a:t>
            </a:r>
            <a:endParaRPr lang="en-US">
              <a:latin typeface="Calibri"/>
            </a:endParaRPr>
          </a:p>
          <a:p>
            <a:pPr>
              <a:lnSpc>
                <a:spcPct val="100000"/>
              </a:lnSpc>
              <a:spcBef>
                <a:spcPts val="0"/>
              </a:spcBef>
              <a:buAutoNum type="arabicPeriod"/>
            </a:pPr>
            <a:endParaRPr lang="en-US" sz="1600">
              <a:latin typeface="Calibri"/>
              <a:ea typeface="Calibri"/>
              <a:cs typeface="Arial"/>
            </a:endParaRPr>
          </a:p>
          <a:p>
            <a:pPr>
              <a:lnSpc>
                <a:spcPct val="100000"/>
              </a:lnSpc>
              <a:spcBef>
                <a:spcPts val="0"/>
              </a:spcBef>
              <a:buAutoNum type="arabicPeriod"/>
            </a:pPr>
            <a:endParaRPr lang="en-US" sz="1600">
              <a:latin typeface="Calibri"/>
              <a:ea typeface="Calibri"/>
              <a:cs typeface="Arial"/>
            </a:endParaRPr>
          </a:p>
          <a:p>
            <a:pPr>
              <a:lnSpc>
                <a:spcPct val="100000"/>
              </a:lnSpc>
              <a:spcBef>
                <a:spcPts val="0"/>
              </a:spcBef>
              <a:buAutoNum type="arabicPeriod"/>
            </a:pPr>
            <a:endParaRPr lang="en-US" sz="1600">
              <a:latin typeface="Calibri"/>
              <a:ea typeface="Calibri"/>
              <a:cs typeface="Arial"/>
            </a:endParaRPr>
          </a:p>
          <a:p>
            <a:pPr>
              <a:lnSpc>
                <a:spcPct val="100000"/>
              </a:lnSpc>
              <a:spcBef>
                <a:spcPts val="0"/>
              </a:spcBef>
              <a:buAutoNum type="arabicPeriod"/>
            </a:pPr>
            <a:endParaRPr lang="en-US" sz="1600">
              <a:latin typeface="Calibri"/>
              <a:ea typeface="Calibri"/>
              <a:cs typeface="Arial"/>
            </a:endParaRPr>
          </a:p>
          <a:p>
            <a:pPr>
              <a:lnSpc>
                <a:spcPct val="100000"/>
              </a:lnSpc>
              <a:spcBef>
                <a:spcPts val="0"/>
              </a:spcBef>
              <a:buAutoNum type="arabicPeriod"/>
            </a:pPr>
            <a:endParaRPr lang="en-US" sz="1600">
              <a:latin typeface="Calibri" panose="020F0502020204030204"/>
              <a:ea typeface="+mn-lt"/>
              <a:cs typeface="Calibri"/>
            </a:endParaRPr>
          </a:p>
          <a:p>
            <a:pPr marL="514350" indent="-514350">
              <a:buAutoNum type="arabicPeriod"/>
            </a:pPr>
            <a:endParaRPr lang="en-US" sz="3600" b="1">
              <a:ea typeface="Calibri"/>
              <a:cs typeface="Calibri"/>
            </a:endParaRPr>
          </a:p>
        </p:txBody>
      </p:sp>
      <p:sp>
        <p:nvSpPr>
          <p:cNvPr id="4" name="Slide Number Placeholder 3">
            <a:extLst>
              <a:ext uri="{FF2B5EF4-FFF2-40B4-BE49-F238E27FC236}">
                <a16:creationId xmlns:a16="http://schemas.microsoft.com/office/drawing/2014/main" id="{4F94A2AA-B27F-1A42-AE72-D461F524B093}"/>
              </a:ext>
            </a:extLst>
          </p:cNvPr>
          <p:cNvSpPr>
            <a:spLocks noGrp="1"/>
          </p:cNvSpPr>
          <p:nvPr>
            <p:ph type="sldNum" sz="quarter" idx="12"/>
          </p:nvPr>
        </p:nvSpPr>
        <p:spPr/>
        <p:txBody>
          <a:bodyPr/>
          <a:lstStyle/>
          <a:p>
            <a:fld id="{ED2A1890-CF4E-E24A-A8F9-91293C10C08F}" type="slidenum">
              <a:rPr lang="en-US" smtClean="0"/>
              <a:t>32</a:t>
            </a:fld>
            <a:endParaRPr lang="en-US"/>
          </a:p>
        </p:txBody>
      </p:sp>
    </p:spTree>
    <p:extLst>
      <p:ext uri="{BB962C8B-B14F-4D97-AF65-F5344CB8AC3E}">
        <p14:creationId xmlns:p14="http://schemas.microsoft.com/office/powerpoint/2010/main" val="206825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0EE0-ADAD-DD8B-B137-7C213C626911}"/>
              </a:ext>
            </a:extLst>
          </p:cNvPr>
          <p:cNvSpPr>
            <a:spLocks noGrp="1"/>
          </p:cNvSpPr>
          <p:nvPr>
            <p:ph type="title"/>
          </p:nvPr>
        </p:nvSpPr>
        <p:spPr/>
        <p:txBody>
          <a:bodyPr/>
          <a:lstStyle/>
          <a:p>
            <a:r>
              <a:rPr lang="en-US">
                <a:ea typeface="Verdana"/>
              </a:rPr>
              <a:t>Resources</a:t>
            </a:r>
            <a:endParaRPr lang="en-US"/>
          </a:p>
        </p:txBody>
      </p:sp>
      <p:sp>
        <p:nvSpPr>
          <p:cNvPr id="3" name="Content Placeholder 2">
            <a:extLst>
              <a:ext uri="{FF2B5EF4-FFF2-40B4-BE49-F238E27FC236}">
                <a16:creationId xmlns:a16="http://schemas.microsoft.com/office/drawing/2014/main" id="{C76B31D3-E47A-FD67-74E8-4ADC1F1950FB}"/>
              </a:ext>
            </a:extLst>
          </p:cNvPr>
          <p:cNvSpPr>
            <a:spLocks noGrp="1"/>
          </p:cNvSpPr>
          <p:nvPr>
            <p:ph idx="1"/>
          </p:nvPr>
        </p:nvSpPr>
        <p:spPr/>
        <p:txBody>
          <a:bodyPr vert="horz" lIns="91440" tIns="45720" rIns="91440" bIns="45720" rtlCol="0" anchor="t">
            <a:normAutofit fontScale="92500" lnSpcReduction="20000"/>
          </a:bodyPr>
          <a:lstStyle/>
          <a:p>
            <a:r>
              <a:rPr lang="en-US" b="1">
                <a:ea typeface="Calibri"/>
                <a:cs typeface="Calibri"/>
              </a:rPr>
              <a:t>Writing methods statements</a:t>
            </a:r>
          </a:p>
          <a:p>
            <a:pPr lvl="1"/>
            <a:r>
              <a:rPr lang="en-US">
                <a:ea typeface="Calibri"/>
                <a:cs typeface="Calibri"/>
              </a:rPr>
              <a:t>Read </a:t>
            </a:r>
            <a:r>
              <a:rPr lang="en-US">
                <a:ea typeface="Calibri"/>
                <a:cs typeface="Calibri"/>
                <a:hlinkClick r:id="rId2"/>
              </a:rPr>
              <a:t>Scientific Data's submission guidelines on how to write a robust data methods section</a:t>
            </a:r>
            <a:r>
              <a:rPr lang="en-US">
                <a:ea typeface="Calibri"/>
                <a:cs typeface="Calibri"/>
              </a:rPr>
              <a:t> – even if you don't ever plan to submit to Sci Data, their guidance is excellent for any methods section containing data elements.</a:t>
            </a:r>
          </a:p>
          <a:p>
            <a:r>
              <a:rPr lang="en-US" b="1">
                <a:ea typeface="Calibri"/>
                <a:cs typeface="Calibri"/>
              </a:rPr>
              <a:t>Citing data</a:t>
            </a:r>
            <a:endParaRPr lang="en-US">
              <a:ea typeface="Calibri"/>
              <a:cs typeface="Calibri"/>
            </a:endParaRPr>
          </a:p>
          <a:p>
            <a:pPr lvl="1"/>
            <a:r>
              <a:rPr lang="en-US">
                <a:ea typeface="Calibri"/>
                <a:cs typeface="Calibri"/>
              </a:rPr>
              <a:t>View </a:t>
            </a:r>
            <a:r>
              <a:rPr lang="en-US">
                <a:ea typeface="Calibri"/>
                <a:cs typeface="Calibri"/>
                <a:hlinkClick r:id="rId3"/>
              </a:rPr>
              <a:t>National Library of Medicine's samples of formatted references, specifically #43 on datasets</a:t>
            </a:r>
            <a:r>
              <a:rPr lang="en-US">
                <a:ea typeface="Calibri"/>
                <a:cs typeface="Calibri"/>
              </a:rPr>
              <a:t>.</a:t>
            </a:r>
          </a:p>
          <a:p>
            <a:pPr lvl="1"/>
            <a:r>
              <a:rPr lang="en-US">
                <a:ea typeface="Calibri"/>
                <a:cs typeface="Calibri"/>
              </a:rPr>
              <a:t>View </a:t>
            </a:r>
            <a:r>
              <a:rPr lang="en-US">
                <a:ea typeface="Calibri"/>
                <a:cs typeface="Calibri"/>
                <a:hlinkClick r:id="rId4"/>
              </a:rPr>
              <a:t>Force11's Joint Declaration on Data Citation Principles</a:t>
            </a:r>
            <a:r>
              <a:rPr lang="en-US">
                <a:ea typeface="Calibri"/>
                <a:cs typeface="Calibri"/>
              </a:rPr>
              <a:t>, or check the data citation principles for your citation style of choice.</a:t>
            </a:r>
          </a:p>
          <a:p>
            <a:pPr lvl="1"/>
            <a:r>
              <a:rPr lang="en-US">
                <a:ea typeface="Calibri"/>
                <a:cs typeface="Calibri"/>
              </a:rPr>
              <a:t>View cited data in PubMed Central with the </a:t>
            </a:r>
            <a:r>
              <a:rPr lang="en-US" b="1">
                <a:ea typeface="Calibri"/>
                <a:cs typeface="Calibri"/>
              </a:rPr>
              <a:t>"has data citations"[filter]</a:t>
            </a:r>
            <a:r>
              <a:rPr lang="en-US">
                <a:ea typeface="Calibri"/>
                <a:cs typeface="Calibri"/>
              </a:rPr>
              <a:t> added to your search – seeing how others cite data can help you format your own citations.</a:t>
            </a:r>
          </a:p>
          <a:p>
            <a:r>
              <a:rPr lang="en-US" b="1">
                <a:ea typeface="Calibri"/>
                <a:cs typeface="Calibri"/>
              </a:rPr>
              <a:t>Writing data availability statements</a:t>
            </a:r>
          </a:p>
          <a:p>
            <a:pPr lvl="1"/>
            <a:r>
              <a:rPr lang="en-US">
                <a:ea typeface="Calibri"/>
                <a:cs typeface="Calibri"/>
              </a:rPr>
              <a:t>Some </a:t>
            </a:r>
            <a:r>
              <a:rPr lang="en-US">
                <a:ea typeface="Calibri"/>
                <a:cs typeface="Calibri"/>
                <a:hlinkClick r:id="rId5"/>
              </a:rPr>
              <a:t>publishers, such as Taylor and Francis, provide template language</a:t>
            </a:r>
            <a:r>
              <a:rPr lang="en-US">
                <a:ea typeface="Calibri"/>
                <a:cs typeface="Calibri"/>
              </a:rPr>
              <a:t> for writing these – but remember to make them as detailed as you can!</a:t>
            </a:r>
          </a:p>
        </p:txBody>
      </p:sp>
      <p:sp>
        <p:nvSpPr>
          <p:cNvPr id="4" name="Slide Number Placeholder 3">
            <a:extLst>
              <a:ext uri="{FF2B5EF4-FFF2-40B4-BE49-F238E27FC236}">
                <a16:creationId xmlns:a16="http://schemas.microsoft.com/office/drawing/2014/main" id="{4F94A2AA-B27F-1A42-AE72-D461F524B093}"/>
              </a:ext>
            </a:extLst>
          </p:cNvPr>
          <p:cNvSpPr>
            <a:spLocks noGrp="1"/>
          </p:cNvSpPr>
          <p:nvPr>
            <p:ph type="sldNum" sz="quarter" idx="12"/>
          </p:nvPr>
        </p:nvSpPr>
        <p:spPr/>
        <p:txBody>
          <a:bodyPr/>
          <a:lstStyle/>
          <a:p>
            <a:fld id="{ED2A1890-CF4E-E24A-A8F9-91293C10C08F}" type="slidenum">
              <a:rPr lang="en-US" smtClean="0"/>
              <a:t>33</a:t>
            </a:fld>
            <a:endParaRPr lang="en-US"/>
          </a:p>
        </p:txBody>
      </p:sp>
    </p:spTree>
    <p:extLst>
      <p:ext uri="{BB962C8B-B14F-4D97-AF65-F5344CB8AC3E}">
        <p14:creationId xmlns:p14="http://schemas.microsoft.com/office/powerpoint/2010/main" val="410496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252F9-5C5A-887E-D4E8-D596DA3CD5FD}"/>
              </a:ext>
            </a:extLst>
          </p:cNvPr>
          <p:cNvSpPr>
            <a:spLocks noGrp="1"/>
          </p:cNvSpPr>
          <p:nvPr>
            <p:ph type="title"/>
          </p:nvPr>
        </p:nvSpPr>
        <p:spPr>
          <a:xfrm>
            <a:off x="589560" y="856180"/>
            <a:ext cx="4560584" cy="1128068"/>
          </a:xfrm>
        </p:spPr>
        <p:txBody>
          <a:bodyPr anchor="ctr">
            <a:normAutofit/>
          </a:bodyPr>
          <a:lstStyle/>
          <a:p>
            <a:r>
              <a:rPr lang="en-US" sz="3700">
                <a:ea typeface="Verdana"/>
              </a:rPr>
              <a:t>Why look for data in the literature?</a:t>
            </a:r>
            <a:endParaRPr lang="en-US" sz="3700"/>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rgbClr val="B8D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rgbClr val="B8D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rgbClr val="B8D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F8E18D-B409-8BFE-5004-FA480A5364A1}"/>
              </a:ext>
            </a:extLst>
          </p:cNvPr>
          <p:cNvSpPr>
            <a:spLocks noGrp="1"/>
          </p:cNvSpPr>
          <p:nvPr>
            <p:ph idx="1"/>
          </p:nvPr>
        </p:nvSpPr>
        <p:spPr>
          <a:xfrm>
            <a:off x="590719" y="2330505"/>
            <a:ext cx="4559425" cy="3979585"/>
          </a:xfrm>
        </p:spPr>
        <p:txBody>
          <a:bodyPr vert="horz" lIns="91440" tIns="45720" rIns="91440" bIns="45720" rtlCol="0" anchor="ctr">
            <a:normAutofit lnSpcReduction="10000"/>
          </a:bodyPr>
          <a:lstStyle/>
          <a:p>
            <a:r>
              <a:rPr lang="en-US" sz="2000" b="1" dirty="0">
                <a:ea typeface="Calibri"/>
                <a:cs typeface="Calibri"/>
              </a:rPr>
              <a:t>Explore </a:t>
            </a:r>
            <a:r>
              <a:rPr lang="en-US" sz="2000" dirty="0">
                <a:ea typeface="Calibri"/>
                <a:cs typeface="Calibri"/>
              </a:rPr>
              <a:t>data resources and methods in an area of interest</a:t>
            </a:r>
          </a:p>
          <a:p>
            <a:r>
              <a:rPr lang="en-US" sz="2000" dirty="0">
                <a:latin typeface="Calibri"/>
                <a:ea typeface="Calibri"/>
                <a:cs typeface="Arial"/>
              </a:rPr>
              <a:t>Understand </a:t>
            </a:r>
            <a:r>
              <a:rPr lang="en-US" sz="2000" b="1" dirty="0">
                <a:latin typeface="Calibri"/>
                <a:ea typeface="Calibri"/>
                <a:cs typeface="Arial"/>
              </a:rPr>
              <a:t>development of, methodologies for, and possible limitations</a:t>
            </a:r>
            <a:r>
              <a:rPr lang="en-US" sz="2000" dirty="0">
                <a:latin typeface="Calibri"/>
                <a:ea typeface="Calibri"/>
                <a:cs typeface="Arial"/>
              </a:rPr>
              <a:t> to an existing dataset or data resource</a:t>
            </a:r>
          </a:p>
          <a:p>
            <a:r>
              <a:rPr lang="en-US" sz="2000" dirty="0">
                <a:ea typeface="Calibri"/>
                <a:cs typeface="Calibri"/>
              </a:rPr>
              <a:t>Stay current on </a:t>
            </a:r>
            <a:r>
              <a:rPr lang="en-US" sz="2000" b="1" dirty="0">
                <a:ea typeface="Calibri"/>
                <a:cs typeface="Calibri"/>
              </a:rPr>
              <a:t>newly generated</a:t>
            </a:r>
            <a:r>
              <a:rPr lang="en-US" sz="2000" dirty="0">
                <a:ea typeface="Calibri"/>
                <a:cs typeface="Calibri"/>
              </a:rPr>
              <a:t> datasets</a:t>
            </a:r>
          </a:p>
          <a:p>
            <a:endParaRPr lang="en-US" sz="1700">
              <a:ea typeface="Calibri"/>
              <a:cs typeface="Calibri"/>
            </a:endParaRPr>
          </a:p>
          <a:p>
            <a:r>
              <a:rPr lang="en-US" sz="1700" dirty="0">
                <a:ea typeface="Calibri"/>
                <a:cs typeface="Calibri"/>
              </a:rPr>
              <a:t>When lit search </a:t>
            </a:r>
            <a:r>
              <a:rPr lang="en-US" sz="1700" u="sng" dirty="0">
                <a:ea typeface="Calibri"/>
                <a:cs typeface="Calibri"/>
              </a:rPr>
              <a:t>might not be ideal</a:t>
            </a:r>
            <a:r>
              <a:rPr lang="en-US" sz="1700" dirty="0">
                <a:ea typeface="Calibri"/>
                <a:cs typeface="Calibri"/>
              </a:rPr>
              <a:t> for finding data:</a:t>
            </a:r>
          </a:p>
          <a:p>
            <a:pPr lvl="1"/>
            <a:r>
              <a:rPr lang="en-US" sz="1700" dirty="0">
                <a:ea typeface="Calibri"/>
                <a:cs typeface="Calibri"/>
              </a:rPr>
              <a:t>You're looking for data to reuse and download immediately – in this case, use </a:t>
            </a:r>
            <a:r>
              <a:rPr lang="en-US" sz="1700" dirty="0">
                <a:ea typeface="Calibri"/>
                <a:cs typeface="Calibri"/>
                <a:hlinkClick r:id="rId3"/>
              </a:rPr>
              <a:t>data repositories</a:t>
            </a:r>
            <a:r>
              <a:rPr lang="en-US" sz="1700" dirty="0">
                <a:ea typeface="Calibri"/>
                <a:cs typeface="Calibri"/>
              </a:rPr>
              <a:t> </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B8D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blurred public library with bookshelves">
            <a:extLst>
              <a:ext uri="{FF2B5EF4-FFF2-40B4-BE49-F238E27FC236}">
                <a16:creationId xmlns:a16="http://schemas.microsoft.com/office/drawing/2014/main" id="{37BDB3F4-130D-E420-528B-C3CC5811BC5F}"/>
              </a:ext>
            </a:extLst>
          </p:cNvPr>
          <p:cNvPicPr>
            <a:picLocks noChangeAspect="1"/>
          </p:cNvPicPr>
          <p:nvPr/>
        </p:nvPicPr>
        <p:blipFill rotWithShape="1">
          <a:blip r:embed="rId4"/>
          <a:srcRect l="4455" r="26688" b="1"/>
          <a:stretch/>
        </p:blipFill>
        <p:spPr>
          <a:xfrm>
            <a:off x="5977788" y="799352"/>
            <a:ext cx="5425410" cy="5259296"/>
          </a:xfrm>
          <a:prstGeom prst="rect">
            <a:avLst/>
          </a:prstGeom>
        </p:spPr>
      </p:pic>
    </p:spTree>
    <p:extLst>
      <p:ext uri="{BB962C8B-B14F-4D97-AF65-F5344CB8AC3E}">
        <p14:creationId xmlns:p14="http://schemas.microsoft.com/office/powerpoint/2010/main" val="268029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C94F-CB41-1E9A-1CA6-75B954EB16EC}"/>
              </a:ext>
            </a:extLst>
          </p:cNvPr>
          <p:cNvSpPr>
            <a:spLocks noGrp="1"/>
          </p:cNvSpPr>
          <p:nvPr>
            <p:ph type="title"/>
          </p:nvPr>
        </p:nvSpPr>
        <p:spPr/>
        <p:txBody>
          <a:bodyPr/>
          <a:lstStyle/>
          <a:p>
            <a:r>
              <a:rPr lang="en-US">
                <a:ea typeface="Verdana"/>
              </a:rPr>
              <a:t>PubMed Fundamentals</a:t>
            </a:r>
            <a:endParaRPr lang="en-US"/>
          </a:p>
        </p:txBody>
      </p:sp>
      <p:sp>
        <p:nvSpPr>
          <p:cNvPr id="3" name="Text Placeholder 2">
            <a:extLst>
              <a:ext uri="{FF2B5EF4-FFF2-40B4-BE49-F238E27FC236}">
                <a16:creationId xmlns:a16="http://schemas.microsoft.com/office/drawing/2014/main" id="{EB32DBD7-1B0E-0214-1065-824CFA4E4362}"/>
              </a:ext>
            </a:extLst>
          </p:cNvPr>
          <p:cNvSpPr>
            <a:spLocks noGrp="1"/>
          </p:cNvSpPr>
          <p:nvPr>
            <p:ph type="body" idx="1"/>
          </p:nvPr>
        </p:nvSpPr>
        <p:spPr>
          <a:xfrm>
            <a:off x="2503254" y="4724317"/>
            <a:ext cx="8851385" cy="1500187"/>
          </a:xfrm>
        </p:spPr>
        <p:txBody>
          <a:bodyPr vert="horz" lIns="91440" tIns="45720" rIns="91440" bIns="45720" rtlCol="0" anchor="t">
            <a:normAutofit/>
          </a:bodyPr>
          <a:lstStyle/>
          <a:p>
            <a:r>
              <a:rPr lang="en-US" sz="2800">
                <a:ea typeface="Calibri"/>
                <a:cs typeface="Calibri"/>
              </a:rPr>
              <a:t>"Databases, Bibliographic"[</a:t>
            </a:r>
            <a:r>
              <a:rPr lang="en-US" sz="2800">
                <a:ea typeface="Calibri"/>
                <a:cs typeface="Calibri"/>
                <a:hlinkClick r:id="rId3"/>
              </a:rPr>
              <a:t>Mesh</a:t>
            </a:r>
            <a:r>
              <a:rPr lang="en-US" sz="2800">
                <a:ea typeface="Calibri"/>
                <a:cs typeface="Calibri"/>
              </a:rPr>
              <a:t>]</a:t>
            </a:r>
            <a:endParaRPr lang="en-US" sz="2800"/>
          </a:p>
        </p:txBody>
      </p:sp>
      <p:sp>
        <p:nvSpPr>
          <p:cNvPr id="4" name="Slide Number Placeholder 3">
            <a:extLst>
              <a:ext uri="{FF2B5EF4-FFF2-40B4-BE49-F238E27FC236}">
                <a16:creationId xmlns:a16="http://schemas.microsoft.com/office/drawing/2014/main" id="{6552BC4A-2B78-8CE5-F14B-883CBA0F37A9}"/>
              </a:ext>
            </a:extLst>
          </p:cNvPr>
          <p:cNvSpPr>
            <a:spLocks noGrp="1"/>
          </p:cNvSpPr>
          <p:nvPr>
            <p:ph type="sldNum" sz="quarter" idx="12"/>
          </p:nvPr>
        </p:nvSpPr>
        <p:spPr/>
        <p:txBody>
          <a:bodyPr/>
          <a:lstStyle/>
          <a:p>
            <a:fld id="{ED2A1890-CF4E-E24A-A8F9-91293C10C08F}" type="slidenum">
              <a:rPr lang="en-US" smtClean="0"/>
              <a:t>5</a:t>
            </a:fld>
            <a:endParaRPr lang="en-US"/>
          </a:p>
        </p:txBody>
      </p:sp>
    </p:spTree>
    <p:extLst>
      <p:ext uri="{BB962C8B-B14F-4D97-AF65-F5344CB8AC3E}">
        <p14:creationId xmlns:p14="http://schemas.microsoft.com/office/powerpoint/2010/main" val="228726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6B866-4BF9-2B6C-2A53-6B564863A67C}"/>
              </a:ext>
            </a:extLst>
          </p:cNvPr>
          <p:cNvSpPr>
            <a:spLocks noGrp="1"/>
          </p:cNvSpPr>
          <p:nvPr>
            <p:ph sz="half" idx="2"/>
          </p:nvPr>
        </p:nvSpPr>
        <p:spPr/>
        <p:txBody>
          <a:bodyPr vert="horz" lIns="91440" tIns="45720" rIns="91440" bIns="45720" rtlCol="0" anchor="t">
            <a:normAutofit/>
          </a:bodyPr>
          <a:lstStyle/>
          <a:p>
            <a:r>
              <a:rPr lang="en-US">
                <a:cs typeface="Calibri"/>
              </a:rPr>
              <a:t>"</a:t>
            </a:r>
            <a:r>
              <a:rPr lang="en-US">
                <a:ea typeface="+mn-lt"/>
                <a:cs typeface="+mn-lt"/>
              </a:rPr>
              <a:t>Extensive collections, reputedly complete, of references and citations to books, articles, publications, etc., generally on a single subject or specialized subject area. Databases can operate through automated files, libraries, or computer disks."</a:t>
            </a:r>
            <a:endParaRPr lang="en-US"/>
          </a:p>
        </p:txBody>
      </p:sp>
      <p:sp>
        <p:nvSpPr>
          <p:cNvPr id="3" name="Slide Number Placeholder 2">
            <a:extLst>
              <a:ext uri="{FF2B5EF4-FFF2-40B4-BE49-F238E27FC236}">
                <a16:creationId xmlns:a16="http://schemas.microsoft.com/office/drawing/2014/main" id="{D4C58D0F-388C-75BB-37B7-BF05DD6AD9E9}"/>
              </a:ext>
            </a:extLst>
          </p:cNvPr>
          <p:cNvSpPr>
            <a:spLocks noGrp="1"/>
          </p:cNvSpPr>
          <p:nvPr>
            <p:ph type="sldNum" sz="quarter" idx="12"/>
          </p:nvPr>
        </p:nvSpPr>
        <p:spPr/>
        <p:txBody>
          <a:bodyPr/>
          <a:lstStyle/>
          <a:p>
            <a:fld id="{ED2A1890-CF4E-E24A-A8F9-91293C10C08F}" type="slidenum">
              <a:rPr lang="en-US" smtClean="0"/>
              <a:t>6</a:t>
            </a:fld>
            <a:endParaRPr lang="en-US"/>
          </a:p>
        </p:txBody>
      </p:sp>
      <p:sp>
        <p:nvSpPr>
          <p:cNvPr id="4" name="Text Placeholder 3">
            <a:extLst>
              <a:ext uri="{FF2B5EF4-FFF2-40B4-BE49-F238E27FC236}">
                <a16:creationId xmlns:a16="http://schemas.microsoft.com/office/drawing/2014/main" id="{67B08B1E-A466-636C-07AD-5EC7AD712C6D}"/>
              </a:ext>
            </a:extLst>
          </p:cNvPr>
          <p:cNvSpPr>
            <a:spLocks noGrp="1"/>
          </p:cNvSpPr>
          <p:nvPr>
            <p:ph type="body" sz="quarter" idx="13"/>
          </p:nvPr>
        </p:nvSpPr>
        <p:spPr/>
        <p:txBody>
          <a:bodyPr vert="horz" lIns="91440" tIns="45720" rIns="91440" bIns="45720" rtlCol="0" anchor="t">
            <a:normAutofit/>
          </a:bodyPr>
          <a:lstStyle/>
          <a:p>
            <a:r>
              <a:rPr lang="en-US" sz="2800" err="1">
                <a:solidFill>
                  <a:srgbClr val="000000"/>
                </a:solidFill>
                <a:cs typeface="Calibri"/>
              </a:rPr>
              <a:t>MeSH</a:t>
            </a:r>
            <a:r>
              <a:rPr lang="en-US" sz="2800">
                <a:solidFill>
                  <a:srgbClr val="000000"/>
                </a:solidFill>
                <a:cs typeface="Calibri"/>
              </a:rPr>
              <a:t> </a:t>
            </a:r>
            <a:endParaRPr lang="en-US">
              <a:solidFill>
                <a:srgbClr val="FFFFFF"/>
              </a:solidFill>
              <a:cs typeface="Calibri"/>
            </a:endParaRPr>
          </a:p>
          <a:p>
            <a:r>
              <a:rPr lang="en-US" sz="2800">
                <a:solidFill>
                  <a:srgbClr val="000000"/>
                </a:solidFill>
                <a:cs typeface="Calibri"/>
              </a:rPr>
              <a:t>Description</a:t>
            </a:r>
            <a:endParaRPr lang="en-US" err="1">
              <a:cs typeface="Calibri"/>
            </a:endParaRPr>
          </a:p>
        </p:txBody>
      </p:sp>
    </p:spTree>
    <p:extLst>
      <p:ext uri="{BB962C8B-B14F-4D97-AF65-F5344CB8AC3E}">
        <p14:creationId xmlns:p14="http://schemas.microsoft.com/office/powerpoint/2010/main" val="50814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noFill/>
          <a:ln w="127000" cap="rnd">
            <a:solidFill>
              <a:srgbClr val="B8DF7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EC070D-E336-DFDD-58F2-6D72918E521C}"/>
              </a:ext>
            </a:extLst>
          </p:cNvPr>
          <p:cNvSpPr>
            <a:spLocks noGrp="1"/>
          </p:cNvSpPr>
          <p:nvPr>
            <p:ph type="title"/>
          </p:nvPr>
        </p:nvSpPr>
        <p:spPr>
          <a:xfrm>
            <a:off x="2141863" y="365125"/>
            <a:ext cx="7430878" cy="1353105"/>
          </a:xfrm>
        </p:spPr>
        <p:txBody>
          <a:bodyPr>
            <a:normAutofit/>
          </a:bodyPr>
          <a:lstStyle/>
          <a:p>
            <a:pPr algn="ctr"/>
            <a:r>
              <a:rPr lang="en-US">
                <a:ea typeface="Verdana"/>
              </a:rPr>
              <a:t>What is in PubMed?</a:t>
            </a:r>
            <a:endParaRPr lang="en-US"/>
          </a:p>
        </p:txBody>
      </p:sp>
      <p:graphicFrame>
        <p:nvGraphicFramePr>
          <p:cNvPr id="5" name="Content Placeholder 4">
            <a:extLst>
              <a:ext uri="{FF2B5EF4-FFF2-40B4-BE49-F238E27FC236}">
                <a16:creationId xmlns:a16="http://schemas.microsoft.com/office/drawing/2014/main" id="{5B13FF3B-71A4-5EC6-3AD3-1D98ABA5084D}"/>
              </a:ext>
            </a:extLst>
          </p:cNvPr>
          <p:cNvGraphicFramePr>
            <a:graphicFrameLocks/>
          </p:cNvGraphicFramePr>
          <p:nvPr>
            <p:extLst>
              <p:ext uri="{D42A27DB-BD31-4B8C-83A1-F6EECF244321}">
                <p14:modId xmlns:p14="http://schemas.microsoft.com/office/powerpoint/2010/main" val="3160660229"/>
              </p:ext>
            </p:extLst>
          </p:nvPr>
        </p:nvGraphicFramePr>
        <p:xfrm>
          <a:off x="1263404" y="1825625"/>
          <a:ext cx="9190030" cy="3802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89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31B19-F531-B1DE-DC17-EBA418F31554}"/>
              </a:ext>
            </a:extLst>
          </p:cNvPr>
          <p:cNvSpPr>
            <a:spLocks noGrp="1"/>
          </p:cNvSpPr>
          <p:nvPr>
            <p:ph type="sldNum" sz="quarter" idx="12"/>
          </p:nvPr>
        </p:nvSpPr>
        <p:spPr/>
        <p:txBody>
          <a:bodyPr/>
          <a:lstStyle/>
          <a:p>
            <a:fld id="{ED2A1890-CF4E-E24A-A8F9-91293C10C08F}" type="slidenum">
              <a:rPr lang="en-US" smtClean="0"/>
              <a:t>8</a:t>
            </a:fld>
            <a:endParaRPr lang="en-US"/>
          </a:p>
        </p:txBody>
      </p:sp>
      <p:sp>
        <p:nvSpPr>
          <p:cNvPr id="2" name="Title 1">
            <a:extLst>
              <a:ext uri="{FF2B5EF4-FFF2-40B4-BE49-F238E27FC236}">
                <a16:creationId xmlns:a16="http://schemas.microsoft.com/office/drawing/2014/main" id="{98C49536-3BDD-9917-CC53-CE7DAC86D8EA}"/>
              </a:ext>
            </a:extLst>
          </p:cNvPr>
          <p:cNvSpPr>
            <a:spLocks noGrp="1"/>
          </p:cNvSpPr>
          <p:nvPr>
            <p:ph type="title" idx="4294967295"/>
          </p:nvPr>
        </p:nvSpPr>
        <p:spPr>
          <a:xfrm>
            <a:off x="1580356" y="1691640"/>
            <a:ext cx="9031287" cy="1325563"/>
          </a:xfrm>
        </p:spPr>
        <p:txBody>
          <a:bodyPr anchor="t">
            <a:normAutofit fontScale="90000"/>
          </a:bodyPr>
          <a:lstStyle/>
          <a:p>
            <a:r>
              <a:rPr lang="en-US">
                <a:solidFill>
                  <a:schemeClr val="tx1"/>
                </a:solidFill>
              </a:rPr>
              <a:t>[Insert demo of basic PubMed search, followed by demo of what the query is translated into by PubMed]</a:t>
            </a:r>
          </a:p>
        </p:txBody>
      </p:sp>
      <p:pic>
        <p:nvPicPr>
          <p:cNvPr id="5" name="Graphic 4" descr="Badge Follow, or plus, icon with solid fill">
            <a:extLst>
              <a:ext uri="{FF2B5EF4-FFF2-40B4-BE49-F238E27FC236}">
                <a16:creationId xmlns:a16="http://schemas.microsoft.com/office/drawing/2014/main" id="{1E406DE1-5349-79DB-1D1C-FDA67C2AD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15" y="1234440"/>
            <a:ext cx="914400" cy="914400"/>
          </a:xfrm>
          <a:prstGeom prst="rect">
            <a:avLst/>
          </a:prstGeom>
        </p:spPr>
      </p:pic>
    </p:spTree>
    <p:extLst>
      <p:ext uri="{BB962C8B-B14F-4D97-AF65-F5344CB8AC3E}">
        <p14:creationId xmlns:p14="http://schemas.microsoft.com/office/powerpoint/2010/main" val="125761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31B19-F531-B1DE-DC17-EBA418F31554}"/>
              </a:ext>
            </a:extLst>
          </p:cNvPr>
          <p:cNvSpPr>
            <a:spLocks noGrp="1"/>
          </p:cNvSpPr>
          <p:nvPr>
            <p:ph type="sldNum" sz="quarter" idx="12"/>
          </p:nvPr>
        </p:nvSpPr>
        <p:spPr/>
        <p:txBody>
          <a:bodyPr/>
          <a:lstStyle/>
          <a:p>
            <a:fld id="{ED2A1890-CF4E-E24A-A8F9-91293C10C08F}" type="slidenum">
              <a:rPr lang="en-US" smtClean="0"/>
              <a:t>9</a:t>
            </a:fld>
            <a:endParaRPr lang="en-US"/>
          </a:p>
        </p:txBody>
      </p:sp>
      <p:sp>
        <p:nvSpPr>
          <p:cNvPr id="2" name="Title 1">
            <a:extLst>
              <a:ext uri="{FF2B5EF4-FFF2-40B4-BE49-F238E27FC236}">
                <a16:creationId xmlns:a16="http://schemas.microsoft.com/office/drawing/2014/main" id="{98C49536-3BDD-9917-CC53-CE7DAC86D8EA}"/>
              </a:ext>
            </a:extLst>
          </p:cNvPr>
          <p:cNvSpPr>
            <a:spLocks noGrp="1"/>
          </p:cNvSpPr>
          <p:nvPr>
            <p:ph type="title" idx="4294967295"/>
          </p:nvPr>
        </p:nvSpPr>
        <p:spPr>
          <a:xfrm>
            <a:off x="1580356" y="1691640"/>
            <a:ext cx="9031287" cy="1325563"/>
          </a:xfrm>
        </p:spPr>
        <p:txBody>
          <a:bodyPr anchor="t">
            <a:normAutofit fontScale="90000"/>
          </a:bodyPr>
          <a:lstStyle/>
          <a:p>
            <a:r>
              <a:rPr lang="en-US">
                <a:solidFill>
                  <a:schemeClr val="tx1"/>
                </a:solidFill>
              </a:rPr>
              <a:t>[Insert activity in which participants are invited to list all the ways to say a term (e.g. cancer = neoplasm, tumor, etc.) and then all the types of that term (e.g. lung cancer, skin cancer, etc.)]</a:t>
            </a:r>
          </a:p>
        </p:txBody>
      </p:sp>
      <p:pic>
        <p:nvPicPr>
          <p:cNvPr id="5" name="Graphic 4" descr="Badge Follow, or plus, icon with solid fill">
            <a:extLst>
              <a:ext uri="{FF2B5EF4-FFF2-40B4-BE49-F238E27FC236}">
                <a16:creationId xmlns:a16="http://schemas.microsoft.com/office/drawing/2014/main" id="{1E406DE1-5349-79DB-1D1C-FDA67C2AD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015" y="1234440"/>
            <a:ext cx="914400" cy="914400"/>
          </a:xfrm>
          <a:prstGeom prst="rect">
            <a:avLst/>
          </a:prstGeom>
        </p:spPr>
      </p:pic>
    </p:spTree>
    <p:extLst>
      <p:ext uri="{BB962C8B-B14F-4D97-AF65-F5344CB8AC3E}">
        <p14:creationId xmlns:p14="http://schemas.microsoft.com/office/powerpoint/2010/main" val="3284737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99C8CC5D07CA44B8BA6D473098F496" ma:contentTypeVersion="6" ma:contentTypeDescription="Create a new document." ma:contentTypeScope="" ma:versionID="95f4e8dae023afb13abaa981e5f819a7">
  <xsd:schema xmlns:xsd="http://www.w3.org/2001/XMLSchema" xmlns:xs="http://www.w3.org/2001/XMLSchema" xmlns:p="http://schemas.microsoft.com/office/2006/metadata/properties" xmlns:ns2="f1054241-44a1-47fd-8065-70977f342d72" xmlns:ns3="c514adf2-4da4-4d0c-9d7c-15ae9633b395" targetNamespace="http://schemas.microsoft.com/office/2006/metadata/properties" ma:root="true" ma:fieldsID="2db16fb7ae8421925e652d3ac22e9856" ns2:_="" ns3:_="">
    <xsd:import namespace="f1054241-44a1-47fd-8065-70977f342d72"/>
    <xsd:import namespace="c514adf2-4da4-4d0c-9d7c-15ae9633b3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54241-44a1-47fd-8065-70977f342d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14adf2-4da4-4d0c-9d7c-15ae9633b3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C5AB32-284E-4EC2-8C18-7CD875D536C6}">
  <ds:schemaRefs>
    <ds:schemaRef ds:uri="c514adf2-4da4-4d0c-9d7c-15ae9633b395"/>
    <ds:schemaRef ds:uri="f1054241-44a1-47fd-8065-70977f342d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BD53DE-74AF-4DEC-BE95-0B2739815313}">
  <ds:schemaRefs>
    <ds:schemaRef ds:uri="http://schemas.microsoft.com/sharepoint/v3/contenttype/forms"/>
  </ds:schemaRefs>
</ds:datastoreItem>
</file>

<file path=customXml/itemProps3.xml><?xml version="1.0" encoding="utf-8"?>
<ds:datastoreItem xmlns:ds="http://schemas.openxmlformats.org/officeDocument/2006/customXml" ds:itemID="{5D421744-483F-49EE-95C2-DF631448432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19</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Discovering Data in  PubMed &amp; PubMed Central: Strategies for Successful Searches </vt:lpstr>
      <vt:lpstr>Today, you'll learn how to:</vt:lpstr>
      <vt:lpstr>Note about Examples in this Presentation</vt:lpstr>
      <vt:lpstr>Why look for data in the literature?</vt:lpstr>
      <vt:lpstr>PubMed Fundamentals</vt:lpstr>
      <vt:lpstr>PowerPoint Presentation</vt:lpstr>
      <vt:lpstr>What is in PubMed?</vt:lpstr>
      <vt:lpstr>[Insert demo of basic PubMed search, followed by demo of what the query is translated into by PubMed]</vt:lpstr>
      <vt:lpstr>[Insert activity in which participants are invited to list all the ways to say a term (e.g. cancer = neoplasm, tumor, etc.) and then all the types of that term (e.g. lung cancer, skin cancer, etc.)]</vt:lpstr>
      <vt:lpstr>MEDLINE Search Indexing</vt:lpstr>
      <vt:lpstr>[Insert demo with MeSH Terms incorporated into a PubMed search]</vt:lpstr>
      <vt:lpstr>[Insert demo in which the Associated Data filter is used along with the previous search using MeSH]</vt:lpstr>
      <vt:lpstr>PubMed Central Search</vt:lpstr>
      <vt:lpstr>[Insert demo in PubMed Central where advanced search is shown]</vt:lpstr>
      <vt:lpstr>Finding Data in PubMed</vt:lpstr>
      <vt:lpstr>[Insert poll where participants are asked which section of a research article (e.g., abstract, methods, figures, results, references, etc.) is most likely to contain data – then discuss results live in class]</vt:lpstr>
      <vt:lpstr>Data in publications: Where to look</vt:lpstr>
      <vt:lpstr>[If desired, alter the next three slides to show examples more relevant to your demo and/or audience]</vt:lpstr>
      <vt:lpstr>Data in publications: Examples</vt:lpstr>
      <vt:lpstr>Data in publications: Examples</vt:lpstr>
      <vt:lpstr>Data in publications: Examples</vt:lpstr>
      <vt:lpstr>Using PMC filters for finding data</vt:lpstr>
      <vt:lpstr>Using PubMed filters for finding data</vt:lpstr>
      <vt:lpstr>Using PubMed filters for finding data</vt:lpstr>
      <vt:lpstr>Wrap-up</vt:lpstr>
      <vt:lpstr>NIH DMSP 2023</vt:lpstr>
      <vt:lpstr>PMC Funder Filter</vt:lpstr>
      <vt:lpstr>Challenges</vt:lpstr>
      <vt:lpstr>Now your turn:</vt:lpstr>
      <vt:lpstr>Get in touch</vt:lpstr>
      <vt:lpstr>Questions?</vt:lpstr>
      <vt:lpstr>References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56</cp:revision>
  <dcterms:created xsi:type="dcterms:W3CDTF">2019-11-06T13:43:53Z</dcterms:created>
  <dcterms:modified xsi:type="dcterms:W3CDTF">2024-09-24T19:57:11Z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0x010100CE99C8CC5D07CA44B8BA6D473098F496</vt:lpwstr>
  </property>
</Properties>
</file>