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Comfortaa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90f851e3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90f851e3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8b5d327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8b5d327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8ffb8ba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a8ffb8ba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90f851e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90f851e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a8ffb8ba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a8ffb8ba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89c548727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89c548727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91c901ef8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91c901ef8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989c54872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989c54872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91c901ef8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91c901ef8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cholia.toolforge.org/author/Q20895785" TargetMode="External"/><Relationship Id="rId4" Type="http://schemas.openxmlformats.org/officeDocument/2006/relationships/hyperlink" Target="http://web.archive.org/web/20221125003830/https://www.eventbrite.com/e/s4pg-x-tfom-themed-gathering-open-data-wikimedia-and-s4pg-tickets-467320677727" TargetMode="External"/><Relationship Id="rId5" Type="http://schemas.openxmlformats.org/officeDocument/2006/relationships/hyperlink" Target="https://doi.org/10.5281/zenodo.7356512" TargetMode="Externa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hyperlink" Target="https://doi.org/10.5281/zenodo.735651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eta.wikimedia.org/wiki/User:Daniel_Mietchen" TargetMode="External"/><Relationship Id="rId4" Type="http://schemas.openxmlformats.org/officeDocument/2006/relationships/hyperlink" Target="https://meta.wikimedia.org/wiki/Wikimedians_for_Sustainable_Development" TargetMode="External"/><Relationship Id="rId9" Type="http://schemas.openxmlformats.org/officeDocument/2006/relationships/hyperlink" Target="http://web.archive.org/web/20221125003830/https://www.eventbrite.com/e/s4pg-x-tfom-themed-gathering-open-data-wikimedia-and-s4pg-tickets-467320677727" TargetMode="External"/><Relationship Id="rId5" Type="http://schemas.openxmlformats.org/officeDocument/2006/relationships/hyperlink" Target="https://twitter.com/EvoMRI" TargetMode="External"/><Relationship Id="rId6" Type="http://schemas.openxmlformats.org/officeDocument/2006/relationships/hyperlink" Target="https://twitter.com/WikiSusDev" TargetMode="External"/><Relationship Id="rId7" Type="http://schemas.openxmlformats.org/officeDocument/2006/relationships/hyperlink" Target="https://twitter.com/Wikidata" TargetMode="External"/><Relationship Id="rId8" Type="http://schemas.openxmlformats.org/officeDocument/2006/relationships/hyperlink" Target="https://twitter.com/WDScholi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incubator.wikimedia.org/" TargetMode="External"/><Relationship Id="rId10" Type="http://schemas.openxmlformats.org/officeDocument/2006/relationships/hyperlink" Target="https://www.mediawiki.org/" TargetMode="External"/><Relationship Id="rId13" Type="http://schemas.openxmlformats.org/officeDocument/2006/relationships/hyperlink" Target="https://www.wikivoyage.org/" TargetMode="External"/><Relationship Id="rId12" Type="http://schemas.openxmlformats.org/officeDocument/2006/relationships/hyperlink" Target="https://wikidata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www.wikipedia.org/" TargetMode="External"/><Relationship Id="rId9" Type="http://schemas.openxmlformats.org/officeDocument/2006/relationships/hyperlink" Target="https://species.wikimedia.org/" TargetMode="External"/><Relationship Id="rId15" Type="http://schemas.openxmlformats.org/officeDocument/2006/relationships/hyperlink" Target="https://www.wiktionary.org/" TargetMode="External"/><Relationship Id="rId14" Type="http://schemas.openxmlformats.org/officeDocument/2006/relationships/hyperlink" Target="https://www.wikiversity.org/" TargetMode="External"/><Relationship Id="rId17" Type="http://schemas.openxmlformats.org/officeDocument/2006/relationships/hyperlink" Target="https://www.wikisource.org/" TargetMode="External"/><Relationship Id="rId16" Type="http://schemas.openxmlformats.org/officeDocument/2006/relationships/hyperlink" Target="https://www.wikinews.org/" TargetMode="External"/><Relationship Id="rId5" Type="http://schemas.openxmlformats.org/officeDocument/2006/relationships/hyperlink" Target="https://wikimania.wikimedia.org/" TargetMode="External"/><Relationship Id="rId19" Type="http://schemas.openxmlformats.org/officeDocument/2006/relationships/hyperlink" Target="https://meta.wikimedia.org/wiki/Special:SiteMatrix" TargetMode="External"/><Relationship Id="rId6" Type="http://schemas.openxmlformats.org/officeDocument/2006/relationships/hyperlink" Target="https://www.wikibooks.org/" TargetMode="External"/><Relationship Id="rId18" Type="http://schemas.openxmlformats.org/officeDocument/2006/relationships/hyperlink" Target="https://commons.wikimedia.org/" TargetMode="External"/><Relationship Id="rId7" Type="http://schemas.openxmlformats.org/officeDocument/2006/relationships/hyperlink" Target="https://meta.wikimedia.org/" TargetMode="External"/><Relationship Id="rId8" Type="http://schemas.openxmlformats.org/officeDocument/2006/relationships/hyperlink" Target="https://www.wikiquote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ommons.wikimedia.org/wiki/File:121212_2_OpenSwissKnife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meta.wikimedia.org/wiki/Wikimedians_for_Sustainable_Development" TargetMode="External"/><Relationship Id="rId5" Type="http://schemas.openxmlformats.org/officeDocument/2006/relationships/hyperlink" Target="https://meta.wikimedia.org/wiki/Wiki_Project_Med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.wiki/628a" TargetMode="External"/><Relationship Id="rId10" Type="http://schemas.openxmlformats.org/officeDocument/2006/relationships/hyperlink" Target="https://doi.org/10.3897/rio.1.e7573" TargetMode="External"/><Relationship Id="rId13" Type="http://schemas.openxmlformats.org/officeDocument/2006/relationships/hyperlink" Target="https://w.wiki/cjH" TargetMode="External"/><Relationship Id="rId12" Type="http://schemas.openxmlformats.org/officeDocument/2006/relationships/hyperlink" Target="https://wikimedia.org.uk/wiki/Wikipedia_Science_Conferenc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s://doi.org/10.5281/zenodo.6670026" TargetMode="External"/><Relationship Id="rId9" Type="http://schemas.openxmlformats.org/officeDocument/2006/relationships/hyperlink" Target="https://doi.org/10.5281/zenodo.7109345" TargetMode="External"/><Relationship Id="rId15" Type="http://schemas.openxmlformats.org/officeDocument/2006/relationships/hyperlink" Target="https://w.wiki/6292" TargetMode="External"/><Relationship Id="rId14" Type="http://schemas.openxmlformats.org/officeDocument/2006/relationships/hyperlink" Target="https://erasmusprijs.org/en/laureates/wikipedia/" TargetMode="External"/><Relationship Id="rId16" Type="http://schemas.openxmlformats.org/officeDocument/2006/relationships/hyperlink" Target="https://doi.org/10.1287/mnsc.2016.2540" TargetMode="External"/><Relationship Id="rId5" Type="http://schemas.openxmlformats.org/officeDocument/2006/relationships/hyperlink" Target="https://doi.org/10.5281/zenodo.5535597" TargetMode="External"/><Relationship Id="rId6" Type="http://schemas.openxmlformats.org/officeDocument/2006/relationships/hyperlink" Target="https://doi.org/10.5281/zenodo.7134994" TargetMode="External"/><Relationship Id="rId7" Type="http://schemas.openxmlformats.org/officeDocument/2006/relationships/hyperlink" Target="https://doi.org/10.5281/zenodo.4321982" TargetMode="External"/><Relationship Id="rId8" Type="http://schemas.openxmlformats.org/officeDocument/2006/relationships/hyperlink" Target="https://doi.org/10.5281/zenodo.5201623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hyperlink" Target="https://m.wikidata.org/wiki/Q724965" TargetMode="External"/><Relationship Id="rId5" Type="http://schemas.openxmlformats.org/officeDocument/2006/relationships/hyperlink" Target="https://m.wikidata.org/wiki/Q724965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s://scholia.toolforge.org/work/Q115431505" TargetMode="External"/><Relationship Id="rId5" Type="http://schemas.openxmlformats.org/officeDocument/2006/relationships/hyperlink" Target="https://scholia.toolforge.org/topic/Q18466271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w.wiki/629X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hyperlink" Target="https://scholia.toolforge.org/event/Q1119721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50125" y="1322450"/>
            <a:ext cx="8463600" cy="28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r>
              <a:rPr lang="en-GB"/>
              <a:t>he Wikimedia ecosystem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Science for the Public Good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92825" y="4239700"/>
            <a:ext cx="86052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Daniel Mietchen</a:t>
            </a:r>
            <a:r>
              <a:rPr lang="en-GB"/>
              <a:t> -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Science for the Public Good x The Future Of Meetings</a:t>
            </a:r>
            <a:r>
              <a:rPr lang="en-GB"/>
              <a:t> - 28 November 2022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DOI: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10.5281/zenodo.7356512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729450" y="1926475"/>
            <a:ext cx="7688700" cy="17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Contact: daniel.mietchen(at)wikipedia.de 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on Meta: 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User:Daniel Mietchen</a:t>
            </a:r>
            <a:r>
              <a:rPr lang="en-GB" sz="2200"/>
              <a:t> / 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2200" u="sng">
                <a:solidFill>
                  <a:schemeClr val="hlink"/>
                </a:solidFill>
                <a:hlinkClick r:id="rId4"/>
              </a:rPr>
              <a:t>Wikimedians for Sustainable Development</a:t>
            </a:r>
            <a:r>
              <a:rPr lang="en-GB" sz="2200"/>
              <a:t>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on Twitter: </a:t>
            </a:r>
            <a:r>
              <a:rPr lang="en-GB" sz="2200" u="sng">
                <a:solidFill>
                  <a:schemeClr val="hlink"/>
                </a:solidFill>
                <a:hlinkClick r:id="rId5"/>
              </a:rPr>
              <a:t>@EvoMRI</a:t>
            </a:r>
            <a:r>
              <a:rPr lang="en-GB" sz="2200"/>
              <a:t> /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GB" sz="2200"/>
              <a:t> </a:t>
            </a:r>
            <a:r>
              <a:rPr lang="en-GB" sz="22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@WikiSusDev</a:t>
            </a:r>
            <a:r>
              <a:rPr lang="en-GB" sz="2200"/>
              <a:t> / </a:t>
            </a:r>
            <a:r>
              <a:rPr lang="en-GB" sz="2200" u="sng">
                <a:solidFill>
                  <a:schemeClr val="hlink"/>
                </a:solidFill>
                <a:hlinkClick r:id="rId7"/>
              </a:rPr>
              <a:t>@Wikidata</a:t>
            </a:r>
            <a:r>
              <a:rPr lang="en-GB" sz="2200"/>
              <a:t> / </a:t>
            </a:r>
            <a:r>
              <a:rPr lang="en-GB" sz="2200" u="sng">
                <a:solidFill>
                  <a:schemeClr val="hlink"/>
                </a:solidFill>
                <a:hlinkClick r:id="rId8"/>
              </a:rPr>
              <a:t>@WDScholia</a:t>
            </a:r>
            <a:endParaRPr sz="2200"/>
          </a:p>
        </p:txBody>
      </p:sp>
      <p:sp>
        <p:nvSpPr>
          <p:cNvPr id="181" name="Google Shape;181;p22"/>
          <p:cNvSpPr txBox="1"/>
          <p:nvPr>
            <p:ph idx="4294967295" type="subTitle"/>
          </p:nvPr>
        </p:nvSpPr>
        <p:spPr>
          <a:xfrm>
            <a:off x="392825" y="4239700"/>
            <a:ext cx="86052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9"/>
              </a:rPr>
              <a:t>The Wikimedia ecosystem  and  Science for the Public Good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DOI: </a:t>
            </a:r>
            <a:r>
              <a:rPr lang="en-GB" u="sng">
                <a:solidFill>
                  <a:schemeClr val="hlink"/>
                </a:solidFill>
                <a:hlinkClick r:id="rId10"/>
              </a:rPr>
              <a:t>10.5281/zenodo.7356512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48450" y="4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the presentation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31250" y="1658175"/>
            <a:ext cx="89127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1: Overview of Wikimedia projects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2: Common themes of Wikimedia projects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3: Wikimedia </a:t>
            </a:r>
            <a:r>
              <a:rPr i="1" lang="en-GB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about</a:t>
            </a:r>
            <a:r>
              <a:rPr i="1" lang="en-GB" sz="2300">
                <a:latin typeface="Lato"/>
                <a:ea typeface="Lato"/>
                <a:cs typeface="Lato"/>
                <a:sym typeface="Lato"/>
              </a:rPr>
              <a:t> science for the public good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4: Wikimedia </a:t>
            </a:r>
            <a:r>
              <a:rPr i="1" lang="en-GB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as, for and with</a:t>
            </a:r>
            <a:r>
              <a:rPr i="1" lang="en-GB" sz="2300">
                <a:latin typeface="Lato"/>
                <a:ea typeface="Lato"/>
                <a:cs typeface="Lato"/>
                <a:sym typeface="Lato"/>
              </a:rPr>
              <a:t> science for the public good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5: Wikidata as a hub for open multilingual structured data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6: Using Wikidata to explore science for the public good</a:t>
            </a:r>
            <a:endParaRPr i="1" sz="2300">
              <a:latin typeface="Lato"/>
              <a:ea typeface="Lato"/>
              <a:cs typeface="Lato"/>
              <a:sym typeface="La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Lato"/>
              <a:buChar char="●"/>
            </a:pPr>
            <a:r>
              <a:rPr i="1" lang="en-GB" sz="2300">
                <a:latin typeface="Lato"/>
                <a:ea typeface="Lato"/>
                <a:cs typeface="Lato"/>
                <a:sym typeface="Lato"/>
              </a:rPr>
              <a:t>Part 7: Using Virtual Reality to explore Wikidata?</a:t>
            </a:r>
            <a:endParaRPr i="1" sz="2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48450" y="4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1: Overview of Wikimedia projects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2850"/>
            <a:ext cx="2984850" cy="29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3249775" y="1048575"/>
            <a:ext cx="5608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Clockwise, roughly sorted by information channel: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Wikipedia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329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languages) ⇒ encyclopedia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Wikimania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annual gathering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Wikibooks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120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books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Meta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things concerning &gt; 1 wiki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Wikiquote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89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quotes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Wikispecies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species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MediaWiki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software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1"/>
              </a:rPr>
              <a:t>Incubator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projects-to-be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Wikidata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database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Wikivoyage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travel guide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Wikiversity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learning environment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Wiktionary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dictionary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Wikinews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34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news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Wikisource (</a:t>
            </a:r>
            <a:r>
              <a:rPr b="1"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74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) ⇒ text archive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8"/>
              </a:rPr>
              <a:t>Wikimedia Commons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⇒ media repository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12425" y="4570650"/>
            <a:ext cx="83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About 1000 wikis in total: </a:t>
            </a: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9"/>
              </a:rPr>
              <a:t>https://meta.wikimedia.org/wiki/Special:SiteMatrix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598825" y="2119800"/>
            <a:ext cx="248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Center: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Wikimedia Foundation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&amp;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Wikimedia affiliates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	&amp;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Wikimedia community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c/c7/121212_2_OpenSwissKnife.png/800px-121212_2_OpenSwissKnife.png" id="107" name="Google Shape;107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875" y="2396300"/>
            <a:ext cx="4136124" cy="20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2: Common themes of Wikimedia projects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closely integrated content, infrastructure and communities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content that is free to read and free to reuse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presented using free and open-source software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part of the broader open movement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anyone is invited to contribute, e.g. by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reviewing existing materials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existing content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the presentation of content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improving the software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adding new information, code etc.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helping with community building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/>
              <a:t>…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367800" y="4464750"/>
            <a:ext cx="5130300" cy="400200"/>
          </a:xfrm>
          <a:prstGeom prst="rect">
            <a:avLst/>
          </a:prstGeom>
          <a:noFill/>
          <a:ln cap="flat" cmpd="sng" w="762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How does this openness fit with VR/AR activities?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1200125" y="23250"/>
            <a:ext cx="7437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3:</a:t>
            </a:r>
            <a:endParaRPr/>
          </a:p>
        </p:txBody>
      </p:sp>
      <p:pic>
        <p:nvPicPr>
          <p:cNvPr descr="https://upload.wikimedia.org/wikipedia/commons/thumb/2/2d/Wikimedia_logo_family_complete-2021.svg/1024px-Wikimedia_logo_family_complete-2021.svg.png"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31250" y="1200975"/>
            <a:ext cx="8912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Wikipedia ⇒ encyclopedic articles about S4PG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-related topics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</a:pPr>
            <a:r>
              <a:rPr lang="en-GB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see talk by Cristian Consonni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Wikimania ⇒ community exchanges around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topics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Wikibooks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books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Meta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-related discussions and coordination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Wikiquote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quotes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Wikispecies ⇒ species and higher-order taxa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MediaWiki ⇒ software to run all these wikis and many others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Incubator ⇒ projects-to-be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Wikidata ⇒ general reference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 information, including on S4PG-related topics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Scholia ⇒ Wikidata-based visualizations, including of S4PG-related matters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Wikivoyage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travel information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Wikiversity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S4PG-related coursework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Wiktionary ⇒ translations of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S4PG-related words and phrases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Wikinews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news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Wikisource ⇒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S4PG-related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texts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Wikimedia Commons ⇒ 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S4PG-related </a:t>
            </a:r>
            <a:r>
              <a:rPr b="1" lang="en-GB">
                <a:latin typeface="Lato"/>
                <a:ea typeface="Lato"/>
                <a:cs typeface="Lato"/>
                <a:sym typeface="Lato"/>
              </a:rPr>
              <a:t>media files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Wikimedia community: </a:t>
            </a: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Wikimedians for Sustainable Development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GB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Wikimedia Medicine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etc.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1200125" y="480450"/>
            <a:ext cx="8337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Wikimedia </a:t>
            </a:r>
            <a:r>
              <a:rPr i="1" lang="en-GB">
                <a:solidFill>
                  <a:schemeClr val="dk1"/>
                </a:solidFill>
              </a:rPr>
              <a:t>about</a:t>
            </a:r>
            <a:r>
              <a:rPr lang="en-GB"/>
              <a:t> science for the public good (S4PG)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2/2d/Wikimedia_logo_family_complete-2021.svg/1024px-Wikimedia_logo_family_complete-2021.svg.png"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5822250" y="1900050"/>
            <a:ext cx="32457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Wikidata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as a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data collaboration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across multiple boundaries </a:t>
            </a: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https://doi.org/10.5281/zenodo.6670026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822250" y="4364625"/>
            <a:ext cx="3245700" cy="5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Science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GLAM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Open Science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https://doi.org/10.5281/zenodo.5535597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822250" y="1011825"/>
            <a:ext cx="32457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Interactions between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citizen science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and the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ecosystem around Wikipedia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https://doi.org/10.5281/zenodo.7134994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07250" y="2259056"/>
            <a:ext cx="32457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Wikimedia ecosystem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as a key component of an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open science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landscape </a:t>
            </a: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https://doi.org/10.5281/zenodo.4321982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07250" y="1423800"/>
            <a:ext cx="32457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An overview of the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COVID-19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related content of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Wikimedia projects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GB" sz="13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https://doi.org/10.5281/zenodo.5201623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07250" y="4364625"/>
            <a:ext cx="3790200" cy="5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Climate knowledge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and the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Wikimedia ecosystem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https://doi.org/10.5281/zenodo.7109345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07250" y="3729469"/>
            <a:ext cx="3544500" cy="5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Enabling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Open Science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Wikidata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for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Research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https://doi.org/10.3897/rio.1.e7573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6825275" y="3676500"/>
            <a:ext cx="2242800" cy="5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Science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GLAM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at </a:t>
            </a: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Wikimania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https://w.wiki/628a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822250" y="2788275"/>
            <a:ext cx="32457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93C47D"/>
                </a:highlight>
                <a:latin typeface="Lato"/>
                <a:ea typeface="Lato"/>
                <a:cs typeface="Lato"/>
                <a:sym typeface="Lato"/>
              </a:rPr>
              <a:t>Wikipedia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Science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Conference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https://wikimedia.org.uk/wiki/Wikipedia_Science_Conference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07250" y="3094325"/>
            <a:ext cx="1506900" cy="5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Cite</a:t>
            </a:r>
            <a:endParaRPr sz="13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3"/>
              </a:rPr>
              <a:t>https://w.wiki/cjH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512100" y="1195200"/>
            <a:ext cx="2151000" cy="19857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Wikipedia</a:t>
            </a:r>
            <a:r>
              <a:rPr i="1" lang="en-GB" sz="1300">
                <a:latin typeface="Lato"/>
                <a:ea typeface="Lato"/>
                <a:cs typeface="Lato"/>
                <a:sym typeface="Lato"/>
              </a:rPr>
              <a:t> received the Erasmus Prize because it has promoted the </a:t>
            </a:r>
            <a:r>
              <a:rPr i="1"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dissemination of knowledge</a:t>
            </a:r>
            <a:r>
              <a:rPr i="1" lang="en-GB" sz="1300">
                <a:latin typeface="Lato"/>
                <a:ea typeface="Lato"/>
                <a:cs typeface="Lato"/>
                <a:sym typeface="Lato"/>
              </a:rPr>
              <a:t> through a comprehensive and universally acceptable encyclopaedia available </a:t>
            </a:r>
            <a:r>
              <a:rPr i="1"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to everybody</a:t>
            </a:r>
            <a:r>
              <a:rPr i="1" lang="en-GB" sz="1300">
                <a:latin typeface="Lato"/>
                <a:ea typeface="Lato"/>
                <a:cs typeface="Lato"/>
                <a:sym typeface="Lato"/>
              </a:rPr>
              <a:t>.</a:t>
            </a:r>
            <a:endParaRPr i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4"/>
              </a:rPr>
              <a:t>Stichting Erasmus, 2015</a:t>
            </a:r>
            <a:endParaRPr i="1"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1200125" y="23250"/>
            <a:ext cx="7437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4:</a:t>
            </a:r>
            <a:endParaRPr/>
          </a:p>
        </p:txBody>
      </p:sp>
      <p:sp>
        <p:nvSpPr>
          <p:cNvPr id="136" name="Google Shape;136;p18"/>
          <p:cNvSpPr txBox="1"/>
          <p:nvPr>
            <p:ph type="title"/>
          </p:nvPr>
        </p:nvSpPr>
        <p:spPr>
          <a:xfrm>
            <a:off x="1200125" y="480450"/>
            <a:ext cx="8337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B6D7A8"/>
                </a:highlight>
              </a:rPr>
              <a:t>Wikimedia</a:t>
            </a:r>
            <a:r>
              <a:rPr lang="en-GB"/>
              <a:t> </a:t>
            </a:r>
            <a:r>
              <a:rPr i="1" lang="en-GB">
                <a:solidFill>
                  <a:srgbClr val="FF9900"/>
                </a:solidFill>
              </a:rPr>
              <a:t>as</a:t>
            </a:r>
            <a:r>
              <a:rPr i="1" lang="en-GB"/>
              <a:t>, for and with</a:t>
            </a:r>
            <a:r>
              <a:rPr lang="en-GB"/>
              <a:t> </a:t>
            </a:r>
            <a:r>
              <a:rPr lang="en-GB">
                <a:highlight>
                  <a:srgbClr val="FFFF00"/>
                </a:highlight>
              </a:rPr>
              <a:t>science for the public good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647900" y="3094325"/>
            <a:ext cx="1758600" cy="58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Wiki99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sustainability</a:t>
            </a:r>
            <a:endParaRPr sz="13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5"/>
              </a:rPr>
              <a:t>https://w.wiki/6292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963275" y="3265325"/>
            <a:ext cx="1788900" cy="17856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latin typeface="Lato"/>
                <a:ea typeface="Lato"/>
                <a:cs typeface="Lato"/>
                <a:sym typeface="Lato"/>
              </a:rPr>
              <a:t>Fostering </a:t>
            </a:r>
            <a:r>
              <a:rPr i="1"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Public Good</a:t>
            </a:r>
            <a:r>
              <a:rPr i="1" lang="en-GB" sz="1300">
                <a:latin typeface="Lato"/>
                <a:ea typeface="Lato"/>
                <a:cs typeface="Lato"/>
                <a:sym typeface="Lato"/>
              </a:rPr>
              <a:t> Contributions with Symbolic Awards: A Large-Scale </a:t>
            </a:r>
            <a:r>
              <a:rPr i="1" lang="en-GB" sz="13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Natural Field Experiment</a:t>
            </a:r>
            <a:r>
              <a:rPr i="1" lang="en-GB" sz="1300">
                <a:latin typeface="Lato"/>
                <a:ea typeface="Lato"/>
                <a:cs typeface="Lato"/>
                <a:sym typeface="Lato"/>
              </a:rPr>
              <a:t> at </a:t>
            </a:r>
            <a:r>
              <a:rPr i="1" lang="en-GB" sz="1300">
                <a:highlight>
                  <a:srgbClr val="B6D7A8"/>
                </a:highlight>
                <a:latin typeface="Lato"/>
                <a:ea typeface="Lato"/>
                <a:cs typeface="Lato"/>
                <a:sym typeface="Lato"/>
              </a:rPr>
              <a:t>Wikipedia</a:t>
            </a:r>
            <a:endParaRPr i="1" sz="1300">
              <a:highlight>
                <a:srgbClr val="B6D7A8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6"/>
              </a:rPr>
              <a:t>https://doi.org/10.1287/mnsc.2016.2540</a:t>
            </a:r>
            <a:r>
              <a:rPr lang="en-GB" sz="1300"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2/2d/Wikimedia_logo_family_complete-2021.svg/1024px-Wikimedia_logo_family_complete-2021.svg.png"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231250" y="1277175"/>
            <a:ext cx="891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Wikidata ⇒ helps make open data more Findable, Accessible, Interoperable and Reusable (FAIR)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678825" y="4788550"/>
            <a:ext cx="3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https://m.wikidata.org/wiki/Q724965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375" y="1577425"/>
            <a:ext cx="4172891" cy="33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5784" y="1577425"/>
            <a:ext cx="4172891" cy="332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>
            <p:ph type="title"/>
          </p:nvPr>
        </p:nvSpPr>
        <p:spPr>
          <a:xfrm>
            <a:off x="1123925" y="23250"/>
            <a:ext cx="7437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5:</a:t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1123925" y="480450"/>
            <a:ext cx="8337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Wikidata as a hub for open multilingual structured data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2745850" y="972375"/>
            <a:ext cx="57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Wikidata has &gt; 1 billion statements about &gt; 100 million entries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2/2d/Wikimedia_logo_family_complete-2021.svg/1024px-Wikimedia_logo_family_complete-2021.svg.png"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231250" y="1277175"/>
            <a:ext cx="891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Scholia ⇒ Wikidata-based visualizations, including of S4PG-related matters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4888625" y="4712350"/>
            <a:ext cx="398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https://scholia.toolforge.org/work/Q115431505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392825" y="4712350"/>
            <a:ext cx="3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https://scholia.toolforge.org/topic/Q18466271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1644950"/>
            <a:ext cx="4028516" cy="318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type="title"/>
          </p:nvPr>
        </p:nvSpPr>
        <p:spPr>
          <a:xfrm>
            <a:off x="1123925" y="23250"/>
            <a:ext cx="7437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6:</a:t>
            </a:r>
            <a:endParaRPr/>
          </a:p>
        </p:txBody>
      </p:sp>
      <p:sp>
        <p:nvSpPr>
          <p:cNvPr id="161" name="Google Shape;161;p20"/>
          <p:cNvSpPr txBox="1"/>
          <p:nvPr>
            <p:ph type="title"/>
          </p:nvPr>
        </p:nvSpPr>
        <p:spPr>
          <a:xfrm>
            <a:off x="1123925" y="480450"/>
            <a:ext cx="8337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Wikidata to explore science for the public good</a:t>
            </a: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8005" y="1644950"/>
            <a:ext cx="4164719" cy="318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2/2d/Wikimedia_logo_family_complete-2021.svg/1024px-Wikimedia_logo_family_complete-2021.svg.png"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42225" cy="12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231250" y="1277175"/>
            <a:ext cx="891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b="1" lang="en-GB">
                <a:latin typeface="Lato"/>
                <a:ea typeface="Lato"/>
                <a:cs typeface="Lato"/>
                <a:sym typeface="Lato"/>
              </a:rPr>
              <a:t>We welcome collaborations on new Wikidata-based visualizations, including immersive ones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4812425" y="4712350"/>
            <a:ext cx="3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https://w.wiki/629X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1054" y="1636125"/>
            <a:ext cx="4061297" cy="312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>
            <p:ph type="title"/>
          </p:nvPr>
        </p:nvSpPr>
        <p:spPr>
          <a:xfrm>
            <a:off x="1200125" y="23250"/>
            <a:ext cx="7437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7:</a:t>
            </a:r>
            <a:endParaRPr/>
          </a:p>
        </p:txBody>
      </p:sp>
      <p:sp>
        <p:nvSpPr>
          <p:cNvPr id="172" name="Google Shape;172;p21"/>
          <p:cNvSpPr txBox="1"/>
          <p:nvPr>
            <p:ph type="title"/>
          </p:nvPr>
        </p:nvSpPr>
        <p:spPr>
          <a:xfrm>
            <a:off x="1200125" y="480450"/>
            <a:ext cx="8337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Virtual Reality to explore Wikidata?</a:t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825" y="1636125"/>
            <a:ext cx="4091129" cy="31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392825" y="4712350"/>
            <a:ext cx="41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https://scholia.toolforge.org/event/Q111972123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