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3" r:id="rId2"/>
  </p:sldMasterIdLst>
  <p:notesMasterIdLst>
    <p:notesMasterId r:id="rId27"/>
  </p:notesMasterIdLst>
  <p:sldIdLst>
    <p:sldId id="508" r:id="rId3"/>
    <p:sldId id="517" r:id="rId4"/>
    <p:sldId id="516" r:id="rId5"/>
    <p:sldId id="332" r:id="rId6"/>
    <p:sldId id="532" r:id="rId7"/>
    <p:sldId id="533" r:id="rId8"/>
    <p:sldId id="534" r:id="rId9"/>
    <p:sldId id="518" r:id="rId10"/>
    <p:sldId id="519" r:id="rId11"/>
    <p:sldId id="520" r:id="rId12"/>
    <p:sldId id="521" r:id="rId13"/>
    <p:sldId id="538" r:id="rId14"/>
    <p:sldId id="539" r:id="rId15"/>
    <p:sldId id="523" r:id="rId16"/>
    <p:sldId id="524" r:id="rId17"/>
    <p:sldId id="525" r:id="rId18"/>
    <p:sldId id="526" r:id="rId19"/>
    <p:sldId id="299" r:id="rId20"/>
    <p:sldId id="527" r:id="rId21"/>
    <p:sldId id="528" r:id="rId22"/>
    <p:sldId id="531" r:id="rId23"/>
    <p:sldId id="530" r:id="rId24"/>
    <p:sldId id="535" r:id="rId25"/>
    <p:sldId id="540" r:id="rId26"/>
  </p:sldIdLst>
  <p:sldSz cx="9144000" cy="6858000" type="screen4x3"/>
  <p:notesSz cx="6858000" cy="9144000"/>
  <p:defaultTex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D75"/>
    <a:srgbClr val="004DB1"/>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11" autoAdjust="0"/>
    <p:restoredTop sz="79177" autoAdjust="0"/>
  </p:normalViewPr>
  <p:slideViewPr>
    <p:cSldViewPr>
      <p:cViewPr varScale="1">
        <p:scale>
          <a:sx n="63" d="100"/>
          <a:sy n="63" d="100"/>
        </p:scale>
        <p:origin x="1392"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150EFDAE-F9C9-4E79-BFFF-424EC3148D40}"/>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Arial" panose="020B0604020202020204" pitchFamily="34" charset="0"/>
              </a:defRPr>
            </a:lvl1pPr>
          </a:lstStyle>
          <a:p>
            <a:endParaRPr lang="en-GB" altLang="en-US"/>
          </a:p>
        </p:txBody>
      </p:sp>
      <p:sp>
        <p:nvSpPr>
          <p:cNvPr id="116739" name="Rectangle 3">
            <a:extLst>
              <a:ext uri="{FF2B5EF4-FFF2-40B4-BE49-F238E27FC236}">
                <a16:creationId xmlns:a16="http://schemas.microsoft.com/office/drawing/2014/main" id="{A1041127-2C77-4CF1-B1B6-41E20D735249}"/>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panose="020B0604020202020204" pitchFamily="34" charset="0"/>
              </a:defRPr>
            </a:lvl1pPr>
          </a:lstStyle>
          <a:p>
            <a:endParaRPr lang="en-GB" altLang="en-US"/>
          </a:p>
        </p:txBody>
      </p:sp>
      <p:sp>
        <p:nvSpPr>
          <p:cNvPr id="116740" name="Rectangle 4">
            <a:extLst>
              <a:ext uri="{FF2B5EF4-FFF2-40B4-BE49-F238E27FC236}">
                <a16:creationId xmlns:a16="http://schemas.microsoft.com/office/drawing/2014/main" id="{621C39D7-29F8-4FFE-AD01-7D7569C2C3D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6741" name="Rectangle 5">
            <a:extLst>
              <a:ext uri="{FF2B5EF4-FFF2-40B4-BE49-F238E27FC236}">
                <a16:creationId xmlns:a16="http://schemas.microsoft.com/office/drawing/2014/main" id="{11910A50-8F00-4EB6-B385-6D391DB46856}"/>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6742" name="Rectangle 6">
            <a:extLst>
              <a:ext uri="{FF2B5EF4-FFF2-40B4-BE49-F238E27FC236}">
                <a16:creationId xmlns:a16="http://schemas.microsoft.com/office/drawing/2014/main" id="{56AE4F36-9D38-4DFC-96A5-1499735E7A1F}"/>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panose="020B0604020202020204" pitchFamily="34" charset="0"/>
              </a:defRPr>
            </a:lvl1pPr>
          </a:lstStyle>
          <a:p>
            <a:endParaRPr lang="en-GB" altLang="en-US"/>
          </a:p>
        </p:txBody>
      </p:sp>
      <p:sp>
        <p:nvSpPr>
          <p:cNvPr id="116743" name="Rectangle 7">
            <a:extLst>
              <a:ext uri="{FF2B5EF4-FFF2-40B4-BE49-F238E27FC236}">
                <a16:creationId xmlns:a16="http://schemas.microsoft.com/office/drawing/2014/main" id="{27017536-DB37-4396-9866-FCC26B9D8E2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panose="020B0604020202020204" pitchFamily="34" charset="0"/>
              </a:defRPr>
            </a:lvl1pPr>
          </a:lstStyle>
          <a:p>
            <a:fld id="{CFF510C6-D139-408E-A71B-680A7961F374}"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F510C6-D139-408E-A71B-680A7961F374}" type="slidenum">
              <a:rPr lang="en-GB" altLang="en-US" smtClean="0"/>
              <a:pPr/>
              <a:t>3</a:t>
            </a:fld>
            <a:endParaRPr lang="en-GB" altLang="en-US"/>
          </a:p>
        </p:txBody>
      </p:sp>
    </p:spTree>
    <p:extLst>
      <p:ext uri="{BB962C8B-B14F-4D97-AF65-F5344CB8AC3E}">
        <p14:creationId xmlns:p14="http://schemas.microsoft.com/office/powerpoint/2010/main" val="2384776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F510C6-D139-408E-A71B-680A7961F374}" type="slidenum">
              <a:rPr lang="en-GB" altLang="en-US" smtClean="0"/>
              <a:pPr/>
              <a:t>6</a:t>
            </a:fld>
            <a:endParaRPr lang="en-GB" altLang="en-US"/>
          </a:p>
        </p:txBody>
      </p:sp>
    </p:spTree>
    <p:extLst>
      <p:ext uri="{BB962C8B-B14F-4D97-AF65-F5344CB8AC3E}">
        <p14:creationId xmlns:p14="http://schemas.microsoft.com/office/powerpoint/2010/main" val="451527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People with PMLD require a high level of support with most aspects of daily life and many people have additional sensory and physical disabilities, complex health needs and/or mental health needs.</a:t>
            </a:r>
            <a:br>
              <a:rPr lang="en-US" dirty="0"/>
            </a:br>
            <a:r>
              <a:rPr lang="en-US" dirty="0"/>
              <a:t>Most people with PMLD express themselves and understand communication through means alternative to verbal communication, which we’ll cover later.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Many people with severe learning disabilities can look after some of their own personal care needs and need a high level of support with everyday activities, such as cooking and shopping. People with a severe learning disability often use basic words and gestures to communicate and understand information.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People with a moderate learning disability may need some support with caring for themselves, but many will be able to carry out day-to-day tasks with support. They are likely to have some verbal language skills that mean they can communicate about their day-to-day needs and wishes.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Often people with a mild learning disability are independent in caring for themselves and doing many everyday tasks independently, they may need some support with more complex tasks such as budgeting and completing forms. A person who has a mild learning disability usually has some reading and writing skills.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GB" dirty="0"/>
          </a:p>
        </p:txBody>
      </p:sp>
      <p:sp>
        <p:nvSpPr>
          <p:cNvPr id="4" name="Slide Number Placeholder 3"/>
          <p:cNvSpPr>
            <a:spLocks noGrp="1"/>
          </p:cNvSpPr>
          <p:nvPr>
            <p:ph type="sldNum" sz="quarter" idx="5"/>
          </p:nvPr>
        </p:nvSpPr>
        <p:spPr/>
        <p:txBody>
          <a:bodyPr/>
          <a:lstStyle/>
          <a:p>
            <a:fld id="{CFF510C6-D139-408E-A71B-680A7961F374}" type="slidenum">
              <a:rPr lang="en-GB" altLang="en-US" smtClean="0"/>
              <a:pPr/>
              <a:t>9</a:t>
            </a:fld>
            <a:endParaRPr lang="en-GB" altLang="en-US"/>
          </a:p>
        </p:txBody>
      </p:sp>
    </p:spTree>
    <p:extLst>
      <p:ext uri="{BB962C8B-B14F-4D97-AF65-F5344CB8AC3E}">
        <p14:creationId xmlns:p14="http://schemas.microsoft.com/office/powerpoint/2010/main" val="310847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Autistic people can have difficulties with…</a:t>
            </a:r>
          </a:p>
          <a:p>
            <a:pPr marL="171450" indent="-171450">
              <a:buFont typeface="Arial" panose="020B0604020202020204" pitchFamily="34" charset="0"/>
              <a:buChar char="•"/>
            </a:pPr>
            <a:r>
              <a:rPr lang="en-US" dirty="0"/>
              <a:t>Social imaging and prediction.</a:t>
            </a:r>
          </a:p>
          <a:p>
            <a:pPr marL="171450" indent="-171450">
              <a:buFont typeface="Arial" panose="020B0604020202020204" pitchFamily="34" charset="0"/>
              <a:buChar char="•"/>
            </a:pPr>
            <a:r>
              <a:rPr lang="en-US" dirty="0"/>
              <a:t>Understanding social rules and cues.</a:t>
            </a:r>
          </a:p>
          <a:p>
            <a:pPr marL="171450" indent="-171450">
              <a:buFont typeface="Arial" panose="020B0604020202020204" pitchFamily="34" charset="0"/>
              <a:buChar char="•"/>
            </a:pPr>
            <a:r>
              <a:rPr lang="en-US" dirty="0"/>
              <a:t>Processing information.</a:t>
            </a:r>
          </a:p>
          <a:p>
            <a:pPr marL="171450" indent="-171450">
              <a:buFont typeface="Arial" panose="020B0604020202020204" pitchFamily="34" charset="0"/>
              <a:buChar char="•"/>
            </a:pPr>
            <a:r>
              <a:rPr lang="en-US" dirty="0"/>
              <a:t>Interpreting language both with and without words.</a:t>
            </a:r>
          </a:p>
          <a:p>
            <a:pPr marL="171450" indent="-171450">
              <a:buFont typeface="Arial" panose="020B0604020202020204" pitchFamily="34" charset="0"/>
              <a:buChar char="•"/>
            </a:pPr>
            <a:r>
              <a:rPr lang="en-GB" noProof="0" dirty="0"/>
              <a:t>Recognising</a:t>
            </a:r>
            <a:r>
              <a:rPr lang="en-US" dirty="0"/>
              <a:t> or understanding beliefs and views.</a:t>
            </a:r>
          </a:p>
          <a:p>
            <a:pPr marL="171450" indent="-171450">
              <a:buFont typeface="Arial" panose="020B0604020202020204" pitchFamily="34" charset="0"/>
              <a:buChar char="•"/>
            </a:pPr>
            <a:r>
              <a:rPr lang="en-US" dirty="0"/>
              <a:t>Understanding and interpreting body language.</a:t>
            </a:r>
          </a:p>
          <a:p>
            <a:pPr marL="171450" indent="-171450">
              <a:buFont typeface="Arial" panose="020B0604020202020204" pitchFamily="34" charset="0"/>
              <a:buChar char="•"/>
            </a:pPr>
            <a:r>
              <a:rPr lang="en-US" dirty="0"/>
              <a:t>Social interaction.</a:t>
            </a:r>
          </a:p>
          <a:p>
            <a:endParaRPr lang="en-GB" dirty="0"/>
          </a:p>
          <a:p>
            <a:r>
              <a:rPr lang="en-US" dirty="0"/>
              <a:t>This doesn’t mean they are bad at these things, it just means the world isn’t designed for how their brain works and some simple changes can make things much easier for them.</a:t>
            </a:r>
          </a:p>
          <a:p>
            <a:endParaRPr lang="en-US" dirty="0"/>
          </a:p>
          <a:p>
            <a:r>
              <a:rPr lang="en-US" dirty="0"/>
              <a:t>Everyone experiences autism differently and no two people are the same.</a:t>
            </a:r>
          </a:p>
          <a:p>
            <a:endParaRPr lang="en-US" dirty="0"/>
          </a:p>
          <a:p>
            <a:r>
              <a:rPr lang="en-US" dirty="0"/>
              <a:t>They are an expert in their own experiences and what reasonable adjustments need to be made to </a:t>
            </a:r>
            <a:r>
              <a:rPr lang="en-GB" noProof="0" dirty="0"/>
              <a:t>maximise</a:t>
            </a:r>
            <a:r>
              <a:rPr lang="en-US" dirty="0"/>
              <a:t> their engagement and inclusion.</a:t>
            </a:r>
          </a:p>
          <a:p>
            <a:endParaRPr lang="en-GB" dirty="0"/>
          </a:p>
        </p:txBody>
      </p:sp>
      <p:sp>
        <p:nvSpPr>
          <p:cNvPr id="4" name="Slide Number Placeholder 3"/>
          <p:cNvSpPr>
            <a:spLocks noGrp="1"/>
          </p:cNvSpPr>
          <p:nvPr>
            <p:ph type="sldNum" sz="quarter" idx="5"/>
          </p:nvPr>
        </p:nvSpPr>
        <p:spPr/>
        <p:txBody>
          <a:bodyPr/>
          <a:lstStyle/>
          <a:p>
            <a:fld id="{CFF510C6-D139-408E-A71B-680A7961F374}" type="slidenum">
              <a:rPr lang="en-GB" altLang="en-US" smtClean="0"/>
              <a:pPr/>
              <a:t>10</a:t>
            </a:fld>
            <a:endParaRPr lang="en-GB" altLang="en-US"/>
          </a:p>
        </p:txBody>
      </p:sp>
    </p:spTree>
    <p:extLst>
      <p:ext uri="{BB962C8B-B14F-4D97-AF65-F5344CB8AC3E}">
        <p14:creationId xmlns:p14="http://schemas.microsoft.com/office/powerpoint/2010/main" val="40069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05096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irrespective of the level of their learning disability, wants to and does communicate.</a:t>
            </a:r>
          </a:p>
          <a:p>
            <a:endParaRPr lang="en-US" dirty="0"/>
          </a:p>
          <a:p>
            <a:r>
              <a:rPr lang="en-US" dirty="0"/>
              <a:t>Here are some </a:t>
            </a:r>
            <a:r>
              <a:rPr lang="en-US" dirty="0" err="1"/>
              <a:t>behaviours</a:t>
            </a:r>
            <a:r>
              <a:rPr lang="en-US" dirty="0"/>
              <a:t> you can be aware of, which will help you identify a need to adapt communication. Discuss how these </a:t>
            </a:r>
            <a:r>
              <a:rPr lang="en-US" dirty="0" err="1"/>
              <a:t>behaviours</a:t>
            </a:r>
            <a:r>
              <a:rPr lang="en-US" dirty="0"/>
              <a:t> can affect police support…</a:t>
            </a:r>
          </a:p>
          <a:p>
            <a:endParaRPr lang="en-US" dirty="0"/>
          </a:p>
          <a:p>
            <a:pPr marL="171450" indent="-171450">
              <a:buFont typeface="Arial" panose="020B0604020202020204" pitchFamily="34" charset="0"/>
              <a:buChar char="•"/>
            </a:pPr>
            <a:r>
              <a:rPr lang="en-US" dirty="0"/>
              <a:t>Use plain English and avoid jargon and idioms to help make sure they understand.</a:t>
            </a:r>
          </a:p>
          <a:p>
            <a:pPr marL="171450" indent="-171450">
              <a:buFont typeface="Arial" panose="020B0604020202020204" pitchFamily="34" charset="0"/>
              <a:buChar char="•"/>
            </a:pPr>
            <a:r>
              <a:rPr lang="en-US" dirty="0"/>
              <a:t>Explain who you are and why you’re there to reassure them you’re there to help.</a:t>
            </a:r>
          </a:p>
          <a:p>
            <a:pPr marL="171450" indent="-171450">
              <a:buFont typeface="Arial" panose="020B0604020202020204" pitchFamily="34" charset="0"/>
              <a:buChar char="•"/>
            </a:pPr>
            <a:r>
              <a:rPr lang="en-US" dirty="0"/>
              <a:t>Ask them if they would like anyone with them to make sure they’re supported in a way that’s best for them.</a:t>
            </a:r>
          </a:p>
          <a:p>
            <a:pPr marL="171450" indent="-171450">
              <a:buFont typeface="Arial" panose="020B0604020202020204" pitchFamily="34" charset="0"/>
              <a:buChar char="•"/>
            </a:pPr>
            <a:r>
              <a:rPr lang="en-US" dirty="0"/>
              <a:t>Ask them if they would like to talk to you about what happened so they know they have a choice and are in control.</a:t>
            </a:r>
          </a:p>
          <a:p>
            <a:pPr marL="171450" indent="-171450">
              <a:buFont typeface="Arial" panose="020B0604020202020204" pitchFamily="34" charset="0"/>
              <a:buChar char="•"/>
            </a:pPr>
            <a:r>
              <a:rPr lang="en-US" dirty="0"/>
              <a:t>Be reassuring and patient so they can process what’s happening and don’t feel rushed or panicked.</a:t>
            </a:r>
          </a:p>
          <a:p>
            <a:pPr marL="171450" indent="-171450">
              <a:buFont typeface="Arial" panose="020B0604020202020204" pitchFamily="34" charset="0"/>
              <a:buChar char="•"/>
            </a:pPr>
            <a:r>
              <a:rPr lang="en-US" dirty="0"/>
              <a:t>Offer to record audio statements so they don’t have to repeat information and you can remind them what they have said.</a:t>
            </a:r>
          </a:p>
          <a:p>
            <a:pPr marL="171450" indent="-171450">
              <a:buFont typeface="Arial" panose="020B0604020202020204" pitchFamily="34" charset="0"/>
              <a:buChar char="•"/>
            </a:pPr>
            <a:r>
              <a:rPr lang="en-US" dirty="0"/>
              <a:t>Ask them to walk you through their experience and point out any distinguishing factors because sometimes recalling chronologically can help with memory and recall.</a:t>
            </a:r>
          </a:p>
          <a:p>
            <a:pPr marL="171450" indent="-171450">
              <a:buFont typeface="Arial" panose="020B0604020202020204" pitchFamily="34" charset="0"/>
              <a:buChar char="•"/>
            </a:pPr>
            <a:r>
              <a:rPr lang="en-US" dirty="0"/>
              <a:t>Guide them through making their statement by asking prompting questions so they know what you need from them and don’t get confused or overwhelmed.</a:t>
            </a:r>
          </a:p>
          <a:p>
            <a:pPr marL="171450" indent="-171450">
              <a:buFont typeface="Arial" panose="020B0604020202020204" pitchFamily="34" charset="0"/>
              <a:buChar char="•"/>
            </a:pPr>
            <a:r>
              <a:rPr lang="en-US" dirty="0"/>
              <a:t>Give them time to think about their answers and don’t pressure them to help ensure they aren’t telling you what they think you want them to.</a:t>
            </a:r>
          </a:p>
          <a:p>
            <a:pPr marL="171450" indent="-171450">
              <a:buFont typeface="Arial" panose="020B0604020202020204" pitchFamily="34" charset="0"/>
              <a:buChar char="•"/>
            </a:pPr>
            <a:r>
              <a:rPr lang="en-US" dirty="0"/>
              <a:t>Offer and support alternative forms of communication to help make sure they are in control and their needs are met.</a:t>
            </a:r>
          </a:p>
          <a:p>
            <a:endParaRPr lang="en-US" dirty="0"/>
          </a:p>
          <a:p>
            <a:endParaRPr lang="en-GB" dirty="0"/>
          </a:p>
        </p:txBody>
      </p:sp>
      <p:sp>
        <p:nvSpPr>
          <p:cNvPr id="4" name="Slide Number Placeholder 3"/>
          <p:cNvSpPr>
            <a:spLocks noGrp="1"/>
          </p:cNvSpPr>
          <p:nvPr>
            <p:ph type="sldNum" sz="quarter" idx="5"/>
          </p:nvPr>
        </p:nvSpPr>
        <p:spPr/>
        <p:txBody>
          <a:bodyPr/>
          <a:lstStyle/>
          <a:p>
            <a:fld id="{CFF510C6-D139-408E-A71B-680A7961F374}" type="slidenum">
              <a:rPr lang="en-GB" altLang="en-US" smtClean="0"/>
              <a:pPr/>
              <a:t>19</a:t>
            </a:fld>
            <a:endParaRPr lang="en-GB" altLang="en-US"/>
          </a:p>
        </p:txBody>
      </p:sp>
    </p:spTree>
    <p:extLst>
      <p:ext uri="{BB962C8B-B14F-4D97-AF65-F5344CB8AC3E}">
        <p14:creationId xmlns:p14="http://schemas.microsoft.com/office/powerpoint/2010/main" val="2685161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Reasonable adjustments are an individual's legal right to improve inclusion and accessibility.  There are hundreds of types of reasonable adjustments but if you are adaptable, creative and open-minded you will find what works for the victim. Most important of all, you can ask and discuss options with the victim and/or their carers, support workers and/or loved ones.</a:t>
            </a:r>
          </a:p>
          <a:p>
            <a:endParaRPr lang="en-US" dirty="0"/>
          </a:p>
          <a:p>
            <a:r>
              <a:rPr lang="en-US" dirty="0"/>
              <a:t>When thinking about reasonable adjustments, it can be easier to think about the problem you're trying to solve then work on the solution; thus giving you the reasonable adjustment and a clear benefit.</a:t>
            </a:r>
          </a:p>
          <a:p>
            <a:endParaRPr lang="en-US" dirty="0"/>
          </a:p>
          <a:p>
            <a:r>
              <a:rPr lang="en-US" dirty="0"/>
              <a:t>Some victims or witnesses who have learning disabilities and/or autism may or may not have capacity to make statements and decisions independently. They may have the right to an Appropriate Adult. Support Workers should not be asked to be the Appropriate Adult. An individual does not need an Appropriate Adult present to report a crime. </a:t>
            </a:r>
          </a:p>
          <a:p>
            <a:endParaRPr lang="en-US" dirty="0"/>
          </a:p>
          <a:p>
            <a:endParaRPr lang="en-US" dirty="0"/>
          </a:p>
          <a:p>
            <a:r>
              <a:rPr lang="en-US" dirty="0"/>
              <a:t>Even if they have someone supporting them and/or high support needs, always speak to the individual. It shows respect and that they are your priority. The person supporting them might respond on their behalf, but you should hold the conversation with the individual.</a:t>
            </a:r>
          </a:p>
          <a:p>
            <a:endParaRPr lang="en-US" dirty="0"/>
          </a:p>
          <a:p>
            <a:endParaRPr lang="en-US" dirty="0"/>
          </a:p>
          <a:p>
            <a:r>
              <a:rPr lang="en-US" dirty="0"/>
              <a:t>Don’t be afraid to ask how they would prefer you communicate with each other, and ask each time (it might change). Lead by their example and be adaptable. </a:t>
            </a:r>
          </a:p>
          <a:p>
            <a:endParaRPr lang="en-US" dirty="0"/>
          </a:p>
          <a:p>
            <a:r>
              <a:rPr lang="en-US" dirty="0"/>
              <a:t>Always try to use plain English, avoid jargon and give them time to process. Some people might stay silent for longer than you expect before acknowledging you’ve said something, whereas others might repeat what you’re saying. </a:t>
            </a:r>
          </a:p>
          <a:p>
            <a:r>
              <a:rPr lang="en-US" dirty="0"/>
              <a:t>Both of these are ways of processing what you’re saying, so be patient and confirm when they have got it right and clarify if they have misunderstood. Be clear when you need information from them and what information you need. Remember, they might not tell you what happened in chronological order and they might need prompts to provide more details.</a:t>
            </a:r>
          </a:p>
          <a:p>
            <a:endParaRPr lang="en-US" dirty="0"/>
          </a:p>
          <a:p>
            <a:r>
              <a:rPr lang="en-US" dirty="0"/>
              <a:t>Don’t overthink your interactions; the more you have the easier they will become and you can adapt how you communicate, just like you do subconsciously with different people every day. Each interaction you have is a learning opportunity and, remember, you have been adapting your communication style to suit the person you're talking to for years. This isn't different, it's just conscious instead of subconscious.</a:t>
            </a:r>
          </a:p>
          <a:p>
            <a:endParaRPr lang="en-US" dirty="0"/>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FF510C6-D139-408E-A71B-680A7961F374}" type="slidenum">
              <a:rPr lang="en-GB" altLang="en-US" smtClean="0"/>
              <a:pPr/>
              <a:t>22</a:t>
            </a:fld>
            <a:endParaRPr lang="en-GB" altLang="en-US"/>
          </a:p>
        </p:txBody>
      </p:sp>
    </p:spTree>
    <p:extLst>
      <p:ext uri="{BB962C8B-B14F-4D97-AF65-F5344CB8AC3E}">
        <p14:creationId xmlns:p14="http://schemas.microsoft.com/office/powerpoint/2010/main" val="6830398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49186" name="Rectangle 2">
            <a:extLst>
              <a:ext uri="{FF2B5EF4-FFF2-40B4-BE49-F238E27FC236}">
                <a16:creationId xmlns:a16="http://schemas.microsoft.com/office/drawing/2014/main" id="{F6A3468E-BE94-42D6-B3BF-CBF5652905F5}"/>
              </a:ext>
            </a:extLst>
          </p:cNvPr>
          <p:cNvSpPr>
            <a:spLocks noChangeArrowheads="1"/>
          </p:cNvSpPr>
          <p:nvPr/>
        </p:nvSpPr>
        <p:spPr bwMode="auto">
          <a:xfrm>
            <a:off x="152400" y="1143000"/>
            <a:ext cx="8839200" cy="5562600"/>
          </a:xfrm>
          <a:prstGeom prst="rect">
            <a:avLst/>
          </a:prstGeom>
          <a:solidFill>
            <a:srgbClr val="004D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latin typeface="Times" panose="02020603050405020304" pitchFamily="18" charset="0"/>
            </a:endParaRPr>
          </a:p>
        </p:txBody>
      </p:sp>
      <p:sp>
        <p:nvSpPr>
          <p:cNvPr id="349187" name="Rectangle 3">
            <a:extLst>
              <a:ext uri="{FF2B5EF4-FFF2-40B4-BE49-F238E27FC236}">
                <a16:creationId xmlns:a16="http://schemas.microsoft.com/office/drawing/2014/main" id="{8414B8B4-1C72-42AA-8350-AE885CB02F14}"/>
              </a:ext>
            </a:extLst>
          </p:cNvPr>
          <p:cNvSpPr>
            <a:spLocks noGrp="1" noChangeArrowheads="1"/>
          </p:cNvSpPr>
          <p:nvPr>
            <p:ph type="ctrTitle"/>
          </p:nvPr>
        </p:nvSpPr>
        <p:spPr>
          <a:xfrm>
            <a:off x="685800" y="2286000"/>
            <a:ext cx="7772400" cy="990600"/>
          </a:xfrm>
        </p:spPr>
        <p:txBody>
          <a:bodyPr/>
          <a:lstStyle>
            <a:lvl1pPr>
              <a:defRPr sz="2400">
                <a:solidFill>
                  <a:schemeClr val="bg1"/>
                </a:solidFill>
              </a:defRPr>
            </a:lvl1pPr>
          </a:lstStyle>
          <a:p>
            <a:pPr lvl="0"/>
            <a:r>
              <a:rPr lang="en-GB" altLang="en-US" noProof="0"/>
              <a:t>Click to edit Master title style</a:t>
            </a:r>
          </a:p>
        </p:txBody>
      </p:sp>
      <p:sp>
        <p:nvSpPr>
          <p:cNvPr id="349188" name="Rectangle 4">
            <a:extLst>
              <a:ext uri="{FF2B5EF4-FFF2-40B4-BE49-F238E27FC236}">
                <a16:creationId xmlns:a16="http://schemas.microsoft.com/office/drawing/2014/main" id="{504FACA2-6F38-40DA-A757-0D993DC6E954}"/>
              </a:ext>
            </a:extLst>
          </p:cNvPr>
          <p:cNvSpPr>
            <a:spLocks noGrp="1" noChangeArrowheads="1"/>
          </p:cNvSpPr>
          <p:nvPr>
            <p:ph type="subTitle" idx="1"/>
          </p:nvPr>
        </p:nvSpPr>
        <p:spPr>
          <a:xfrm>
            <a:off x="685800" y="3276600"/>
            <a:ext cx="7772400" cy="762000"/>
          </a:xfrm>
        </p:spPr>
        <p:txBody>
          <a:bodyPr/>
          <a:lstStyle>
            <a:lvl1pPr marL="0" indent="0">
              <a:buFontTx/>
              <a:buNone/>
              <a:defRPr>
                <a:solidFill>
                  <a:schemeClr val="bg1"/>
                </a:solidFill>
              </a:defRPr>
            </a:lvl1pPr>
          </a:lstStyle>
          <a:p>
            <a:pPr lvl="0"/>
            <a:r>
              <a:rPr lang="en-GB" altLang="en-US" noProof="0"/>
              <a:t>Click to edit Master subtitle style</a:t>
            </a:r>
          </a:p>
        </p:txBody>
      </p:sp>
      <p:pic>
        <p:nvPicPr>
          <p:cNvPr id="349189" name="Picture 5" descr="NTU logo RGB">
            <a:extLst>
              <a:ext uri="{FF2B5EF4-FFF2-40B4-BE49-F238E27FC236}">
                <a16:creationId xmlns:a16="http://schemas.microsoft.com/office/drawing/2014/main" id="{92AB832A-E973-4F85-84BE-AE7950A93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325" y="323850"/>
            <a:ext cx="2435225" cy="565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BE091-1120-41B1-9811-5FFFCC71BA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D0E11C-BFBE-4FEB-92AD-9D96D760FD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FA200C-20E5-471B-97EA-F04CD6CF9950}"/>
              </a:ext>
            </a:extLst>
          </p:cNvPr>
          <p:cNvSpPr>
            <a:spLocks noGrp="1"/>
          </p:cNvSpPr>
          <p:nvPr>
            <p:ph type="dt" sz="half" idx="10"/>
          </p:nvPr>
        </p:nvSpPr>
        <p:spPr/>
        <p:txBody>
          <a:bodyPr/>
          <a:lstStyle>
            <a:lvl1pPr>
              <a:defRPr/>
            </a:lvl1pPr>
          </a:lstStyle>
          <a:p>
            <a:fld id="{3AB50985-CA35-45DD-B479-9813C4C2A966}" type="datetime4">
              <a:rPr lang="en-GB" altLang="en-US"/>
              <a:pPr/>
              <a:t>05 September 2024</a:t>
            </a:fld>
            <a:endParaRPr lang="en-GB" altLang="en-US"/>
          </a:p>
        </p:txBody>
      </p:sp>
      <p:sp>
        <p:nvSpPr>
          <p:cNvPr id="5" name="Slide Number Placeholder 4">
            <a:extLst>
              <a:ext uri="{FF2B5EF4-FFF2-40B4-BE49-F238E27FC236}">
                <a16:creationId xmlns:a16="http://schemas.microsoft.com/office/drawing/2014/main" id="{133F88B4-D409-4B0C-B358-3E723C50EA0B}"/>
              </a:ext>
            </a:extLst>
          </p:cNvPr>
          <p:cNvSpPr>
            <a:spLocks noGrp="1"/>
          </p:cNvSpPr>
          <p:nvPr>
            <p:ph type="sldNum" sz="quarter" idx="11"/>
          </p:nvPr>
        </p:nvSpPr>
        <p:spPr/>
        <p:txBody>
          <a:bodyPr/>
          <a:lstStyle>
            <a:lvl1pPr>
              <a:defRPr/>
            </a:lvl1pPr>
          </a:lstStyle>
          <a:p>
            <a:fld id="{F64ECCDC-0B39-442E-B40B-C583C37813E1}" type="slidenum">
              <a:rPr lang="en-GB" altLang="en-US"/>
              <a:pPr/>
              <a:t>‹#›</a:t>
            </a:fld>
            <a:endParaRPr lang="en-GB" altLang="en-US"/>
          </a:p>
        </p:txBody>
      </p:sp>
    </p:spTree>
    <p:extLst>
      <p:ext uri="{BB962C8B-B14F-4D97-AF65-F5344CB8AC3E}">
        <p14:creationId xmlns:p14="http://schemas.microsoft.com/office/powerpoint/2010/main" val="988976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577AA8-BF25-4D5D-9ADB-CC7EF63293C5}"/>
              </a:ext>
            </a:extLst>
          </p:cNvPr>
          <p:cNvSpPr>
            <a:spLocks noGrp="1"/>
          </p:cNvSpPr>
          <p:nvPr>
            <p:ph type="title" orient="vert"/>
          </p:nvPr>
        </p:nvSpPr>
        <p:spPr>
          <a:xfrm>
            <a:off x="6610350" y="381000"/>
            <a:ext cx="2076450" cy="2532063"/>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5F4DCE-2CC1-4056-8799-5EDD6A25C8BB}"/>
              </a:ext>
            </a:extLst>
          </p:cNvPr>
          <p:cNvSpPr>
            <a:spLocks noGrp="1"/>
          </p:cNvSpPr>
          <p:nvPr>
            <p:ph type="body" orient="vert" idx="1"/>
          </p:nvPr>
        </p:nvSpPr>
        <p:spPr>
          <a:xfrm>
            <a:off x="381000" y="381000"/>
            <a:ext cx="6076950" cy="25320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3CC229-BCEC-4FE6-B1DD-04C3445D0A5C}"/>
              </a:ext>
            </a:extLst>
          </p:cNvPr>
          <p:cNvSpPr>
            <a:spLocks noGrp="1"/>
          </p:cNvSpPr>
          <p:nvPr>
            <p:ph type="dt" sz="half" idx="10"/>
          </p:nvPr>
        </p:nvSpPr>
        <p:spPr/>
        <p:txBody>
          <a:bodyPr/>
          <a:lstStyle>
            <a:lvl1pPr>
              <a:defRPr/>
            </a:lvl1pPr>
          </a:lstStyle>
          <a:p>
            <a:fld id="{887D1560-7721-4432-BF49-6697798D9DC5}" type="datetime4">
              <a:rPr lang="en-GB" altLang="en-US"/>
              <a:pPr/>
              <a:t>05 September 2024</a:t>
            </a:fld>
            <a:endParaRPr lang="en-GB" altLang="en-US"/>
          </a:p>
        </p:txBody>
      </p:sp>
      <p:sp>
        <p:nvSpPr>
          <p:cNvPr id="5" name="Slide Number Placeholder 4">
            <a:extLst>
              <a:ext uri="{FF2B5EF4-FFF2-40B4-BE49-F238E27FC236}">
                <a16:creationId xmlns:a16="http://schemas.microsoft.com/office/drawing/2014/main" id="{25549D2E-958A-4951-99DD-73E39FEAC6E6}"/>
              </a:ext>
            </a:extLst>
          </p:cNvPr>
          <p:cNvSpPr>
            <a:spLocks noGrp="1"/>
          </p:cNvSpPr>
          <p:nvPr>
            <p:ph type="sldNum" sz="quarter" idx="11"/>
          </p:nvPr>
        </p:nvSpPr>
        <p:spPr/>
        <p:txBody>
          <a:bodyPr/>
          <a:lstStyle>
            <a:lvl1pPr>
              <a:defRPr/>
            </a:lvl1pPr>
          </a:lstStyle>
          <a:p>
            <a:fld id="{181E5692-36AE-415D-8173-8D0B33A148FF}" type="slidenum">
              <a:rPr lang="en-GB" altLang="en-US"/>
              <a:pPr/>
              <a:t>‹#›</a:t>
            </a:fld>
            <a:endParaRPr lang="en-GB" altLang="en-US"/>
          </a:p>
        </p:txBody>
      </p:sp>
    </p:spTree>
    <p:extLst>
      <p:ext uri="{BB962C8B-B14F-4D97-AF65-F5344CB8AC3E}">
        <p14:creationId xmlns:p14="http://schemas.microsoft.com/office/powerpoint/2010/main" val="3499417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0">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75222" y="1767530"/>
            <a:ext cx="3084874" cy="1272730"/>
          </a:xfrm>
          <a:prstGeom prst="rect">
            <a:avLst/>
          </a:prstGeom>
        </p:spPr>
        <p:txBody>
          <a:bodyPr/>
          <a:lstStyle/>
          <a:p>
            <a:r>
              <a:rPr lang="en-US"/>
              <a:t>Click to edit Master title style</a:t>
            </a:r>
            <a:endParaRPr/>
          </a:p>
        </p:txBody>
      </p:sp>
      <p:sp>
        <p:nvSpPr>
          <p:cNvPr id="21" name="Body Level One…"/>
          <p:cNvSpPr txBox="1">
            <a:spLocks noGrp="1"/>
          </p:cNvSpPr>
          <p:nvPr>
            <p:ph type="body" sz="quarter" idx="1"/>
          </p:nvPr>
        </p:nvSpPr>
        <p:spPr>
          <a:xfrm>
            <a:off x="1371599" y="3842434"/>
            <a:ext cx="6400802" cy="1714622"/>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2" name="Slide Number"/>
          <p:cNvSpPr txBox="1">
            <a:spLocks noGrp="1"/>
          </p:cNvSpPr>
          <p:nvPr>
            <p:ph type="sldNum" sz="quarter" idx="2"/>
          </p:nvPr>
        </p:nvSpPr>
        <p:spPr>
          <a:xfrm>
            <a:off x="8581487" y="6513423"/>
            <a:ext cx="112210" cy="11541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3644522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rPr lang="en-US"/>
              <a:t>Click to edit Master title style</a:t>
            </a:r>
            <a:endParaRPr/>
          </a:p>
        </p:txBody>
      </p:sp>
      <p:sp>
        <p:nvSpPr>
          <p:cNvPr id="30" name="Body Level One…"/>
          <p:cNvSpPr txBox="1">
            <a:spLocks noGrp="1"/>
          </p:cNvSpPr>
          <p:nvPr>
            <p:ph type="body" sz="quarter" idx="1"/>
          </p:nvPr>
        </p:nvSpPr>
        <p:spPr>
          <a:xfrm>
            <a:off x="375222" y="1762453"/>
            <a:ext cx="3790170" cy="3114238"/>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062559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375222" y="1762453"/>
            <a:ext cx="3790170" cy="3114238"/>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Slide Number"/>
          <p:cNvSpPr txBox="1">
            <a:spLocks noGrp="1"/>
          </p:cNvSpPr>
          <p:nvPr>
            <p:ph type="sldNum" sz="quarter" idx="2"/>
          </p:nvPr>
        </p:nvSpPr>
        <p:spPr>
          <a:xfrm>
            <a:off x="8576092" y="6557873"/>
            <a:ext cx="117020" cy="115416"/>
          </a:xfrm>
          <a:prstGeom prst="rect">
            <a:avLst/>
          </a:prstGeom>
        </p:spPr>
        <p:txBody>
          <a:bodyPr/>
          <a:lstStyle>
            <a:lvl1pPr>
              <a:defRPr b="1">
                <a:latin typeface="+mj-lt"/>
                <a:ea typeface="+mj-ea"/>
                <a:cs typeface="+mj-cs"/>
                <a:sym typeface="Helvetica"/>
              </a:defRPr>
            </a:lvl1pPr>
          </a:lstStyle>
          <a:p>
            <a:fld id="{86CB4B4D-7CA3-9044-876B-883B54F8677D}" type="slidenum">
              <a:t>‹#›</a:t>
            </a:fld>
            <a:endParaRPr/>
          </a:p>
        </p:txBody>
      </p:sp>
    </p:spTree>
    <p:extLst>
      <p:ext uri="{BB962C8B-B14F-4D97-AF65-F5344CB8AC3E}">
        <p14:creationId xmlns:p14="http://schemas.microsoft.com/office/powerpoint/2010/main" val="187591264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rPr lang="en-US"/>
              <a:t>Click to edit Master title style</a:t>
            </a:r>
            <a:endParaRPr/>
          </a:p>
        </p:txBody>
      </p:sp>
      <p:sp>
        <p:nvSpPr>
          <p:cNvPr id="48" name="Body Level One…"/>
          <p:cNvSpPr txBox="1">
            <a:spLocks noGrp="1"/>
          </p:cNvSpPr>
          <p:nvPr>
            <p:ph type="body" sz="half" idx="1"/>
          </p:nvPr>
        </p:nvSpPr>
        <p:spPr>
          <a:xfrm>
            <a:off x="375223" y="1874847"/>
            <a:ext cx="3971836" cy="3559019"/>
          </a:xfrm>
          <a:prstGeom prst="rect">
            <a:avLst/>
          </a:prstGeom>
        </p:spPr>
        <p:txBody>
          <a:bodyPr>
            <a:normAutofit/>
          </a:bodyPr>
          <a:lstStyle>
            <a:lvl1pPr marR="2312" indent="5779">
              <a:lnSpc>
                <a:spcPct val="104099"/>
              </a:lnSpc>
              <a:defRPr>
                <a:latin typeface="Gill Sans"/>
                <a:ea typeface="Gill Sans"/>
                <a:cs typeface="Gill Sans"/>
                <a:sym typeface="Gill Sans"/>
              </a:defRPr>
            </a:lvl1pPr>
            <a:lvl2pPr marR="2312" indent="5779">
              <a:lnSpc>
                <a:spcPct val="104099"/>
              </a:lnSpc>
              <a:defRPr>
                <a:latin typeface="Gill Sans"/>
                <a:ea typeface="Gill Sans"/>
                <a:cs typeface="Gill Sans"/>
                <a:sym typeface="Gill Sans"/>
              </a:defRPr>
            </a:lvl2pPr>
            <a:lvl3pPr marR="2312" indent="5779">
              <a:lnSpc>
                <a:spcPct val="104099"/>
              </a:lnSpc>
              <a:defRPr>
                <a:latin typeface="Gill Sans"/>
                <a:ea typeface="Gill Sans"/>
                <a:cs typeface="Gill Sans"/>
                <a:sym typeface="Gill Sans"/>
              </a:defRPr>
            </a:lvl3pPr>
            <a:lvl4pPr marR="2312" indent="5779">
              <a:lnSpc>
                <a:spcPct val="104099"/>
              </a:lnSpc>
              <a:defRPr>
                <a:latin typeface="Gill Sans"/>
                <a:ea typeface="Gill Sans"/>
                <a:cs typeface="Gill Sans"/>
                <a:sym typeface="Gill Sans"/>
              </a:defRPr>
            </a:lvl4pPr>
            <a:lvl5pPr marR="2312" indent="5779">
              <a:lnSpc>
                <a:spcPct val="104099"/>
              </a:lnSpc>
              <a:defRPr>
                <a:latin typeface="Gill Sans"/>
                <a:ea typeface="Gill Sans"/>
                <a:cs typeface="Gill Sans"/>
                <a:sym typeface="Gill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9" name="Slide Number"/>
          <p:cNvSpPr txBox="1">
            <a:spLocks noGrp="1"/>
          </p:cNvSpPr>
          <p:nvPr>
            <p:ph type="sldNum" sz="quarter" idx="2"/>
          </p:nvPr>
        </p:nvSpPr>
        <p:spPr>
          <a:xfrm>
            <a:off x="8581487" y="6511306"/>
            <a:ext cx="112210" cy="11541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5115809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wo Content 0">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rPr lang="en-US"/>
              <a:t>Click to edit Master title style</a:t>
            </a:r>
            <a:endParaRPr/>
          </a:p>
        </p:txBody>
      </p:sp>
      <p:sp>
        <p:nvSpPr>
          <p:cNvPr id="57" name="Body Level One…"/>
          <p:cNvSpPr txBox="1">
            <a:spLocks noGrp="1"/>
          </p:cNvSpPr>
          <p:nvPr>
            <p:ph type="body" sz="half" idx="1"/>
          </p:nvPr>
        </p:nvSpPr>
        <p:spPr>
          <a:xfrm>
            <a:off x="375223" y="1874847"/>
            <a:ext cx="3971836" cy="3559019"/>
          </a:xfrm>
          <a:prstGeom prst="rect">
            <a:avLst/>
          </a:prstGeom>
        </p:spPr>
        <p:txBody>
          <a:bodyPr>
            <a:normAutofit/>
          </a:bodyPr>
          <a:lstStyle>
            <a:lvl1pPr marR="2312" indent="5779">
              <a:lnSpc>
                <a:spcPct val="104099"/>
              </a:lnSpc>
              <a:defRPr>
                <a:latin typeface="Gill Sans"/>
                <a:ea typeface="Gill Sans"/>
                <a:cs typeface="Gill Sans"/>
                <a:sym typeface="Gill Sans"/>
              </a:defRPr>
            </a:lvl1pPr>
            <a:lvl2pPr marR="2312" indent="5779">
              <a:lnSpc>
                <a:spcPct val="104099"/>
              </a:lnSpc>
              <a:defRPr>
                <a:latin typeface="Gill Sans"/>
                <a:ea typeface="Gill Sans"/>
                <a:cs typeface="Gill Sans"/>
                <a:sym typeface="Gill Sans"/>
              </a:defRPr>
            </a:lvl2pPr>
            <a:lvl3pPr marR="2312" indent="5779">
              <a:lnSpc>
                <a:spcPct val="104099"/>
              </a:lnSpc>
              <a:defRPr>
                <a:latin typeface="Gill Sans"/>
                <a:ea typeface="Gill Sans"/>
                <a:cs typeface="Gill Sans"/>
                <a:sym typeface="Gill Sans"/>
              </a:defRPr>
            </a:lvl3pPr>
            <a:lvl4pPr marR="2312" indent="5779">
              <a:lnSpc>
                <a:spcPct val="104099"/>
              </a:lnSpc>
              <a:defRPr>
                <a:latin typeface="Gill Sans"/>
                <a:ea typeface="Gill Sans"/>
                <a:cs typeface="Gill Sans"/>
                <a:sym typeface="Gill Sans"/>
              </a:defRPr>
            </a:lvl4pPr>
            <a:lvl5pPr marR="2312" indent="5779">
              <a:lnSpc>
                <a:spcPct val="104099"/>
              </a:lnSpc>
              <a:defRPr>
                <a:latin typeface="Gill Sans"/>
                <a:ea typeface="Gill Sans"/>
                <a:cs typeface="Gill Sans"/>
                <a:sym typeface="Gill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xfrm>
            <a:off x="8581487" y="6513423"/>
            <a:ext cx="112210" cy="11541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208902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Title Text"/>
          <p:cNvSpPr txBox="1">
            <a:spLocks noGrp="1"/>
          </p:cNvSpPr>
          <p:nvPr>
            <p:ph type="title"/>
          </p:nvPr>
        </p:nvSpPr>
        <p:spPr>
          <a:prstGeom prst="rect">
            <a:avLst/>
          </a:prstGeom>
        </p:spPr>
        <p:txBody>
          <a:bodyPr/>
          <a:lstStyle/>
          <a:p>
            <a:r>
              <a:rPr lang="en-US"/>
              <a:t>Click to edit Master title style</a:t>
            </a:r>
            <a:endParaRP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148560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340142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0A1A-A9C5-48AF-8234-F1AC511361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ACFE99-AE1C-4D64-A94A-5A66AFD520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9FF19C-88E5-4481-A97C-E95C648E28E8}"/>
              </a:ext>
            </a:extLst>
          </p:cNvPr>
          <p:cNvSpPr>
            <a:spLocks noGrp="1"/>
          </p:cNvSpPr>
          <p:nvPr>
            <p:ph type="dt" sz="half" idx="10"/>
          </p:nvPr>
        </p:nvSpPr>
        <p:spPr/>
        <p:txBody>
          <a:bodyPr/>
          <a:lstStyle>
            <a:lvl1pPr>
              <a:defRPr/>
            </a:lvl1pPr>
          </a:lstStyle>
          <a:p>
            <a:fld id="{356D873A-AAB4-457E-A5E0-0CF7EF29250D}" type="datetime4">
              <a:rPr lang="en-GB" altLang="en-US"/>
              <a:pPr/>
              <a:t>05 September 2024</a:t>
            </a:fld>
            <a:endParaRPr lang="en-GB" altLang="en-US"/>
          </a:p>
        </p:txBody>
      </p:sp>
      <p:sp>
        <p:nvSpPr>
          <p:cNvPr id="5" name="Slide Number Placeholder 4">
            <a:extLst>
              <a:ext uri="{FF2B5EF4-FFF2-40B4-BE49-F238E27FC236}">
                <a16:creationId xmlns:a16="http://schemas.microsoft.com/office/drawing/2014/main" id="{12B89F57-9699-45FF-AEC8-D4F9BCC85F70}"/>
              </a:ext>
            </a:extLst>
          </p:cNvPr>
          <p:cNvSpPr>
            <a:spLocks noGrp="1"/>
          </p:cNvSpPr>
          <p:nvPr>
            <p:ph type="sldNum" sz="quarter" idx="11"/>
          </p:nvPr>
        </p:nvSpPr>
        <p:spPr/>
        <p:txBody>
          <a:bodyPr/>
          <a:lstStyle>
            <a:lvl1pPr>
              <a:defRPr/>
            </a:lvl1pPr>
          </a:lstStyle>
          <a:p>
            <a:fld id="{80391E15-0404-4D0C-81C8-3FC83444E37A}" type="slidenum">
              <a:rPr lang="en-GB" altLang="en-US"/>
              <a:pPr/>
              <a:t>‹#›</a:t>
            </a:fld>
            <a:endParaRPr lang="en-GB" altLang="en-US"/>
          </a:p>
        </p:txBody>
      </p:sp>
    </p:spTree>
    <p:extLst>
      <p:ext uri="{BB962C8B-B14F-4D97-AF65-F5344CB8AC3E}">
        <p14:creationId xmlns:p14="http://schemas.microsoft.com/office/powerpoint/2010/main" val="1127985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473E9-D304-4637-8547-56E6FB916C2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A36121D-DB1F-4CBB-A9FD-C880181EABB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4F00A5B1-A433-453F-89BB-F1831A34ABAE}"/>
              </a:ext>
            </a:extLst>
          </p:cNvPr>
          <p:cNvSpPr>
            <a:spLocks noGrp="1"/>
          </p:cNvSpPr>
          <p:nvPr>
            <p:ph type="dt" sz="half" idx="10"/>
          </p:nvPr>
        </p:nvSpPr>
        <p:spPr/>
        <p:txBody>
          <a:bodyPr/>
          <a:lstStyle>
            <a:lvl1pPr>
              <a:defRPr/>
            </a:lvl1pPr>
          </a:lstStyle>
          <a:p>
            <a:fld id="{1AE3985D-3D8A-4305-8936-34DCE3ABC43B}" type="datetime4">
              <a:rPr lang="en-GB" altLang="en-US"/>
              <a:pPr/>
              <a:t>05 September 2024</a:t>
            </a:fld>
            <a:endParaRPr lang="en-GB" altLang="en-US"/>
          </a:p>
        </p:txBody>
      </p:sp>
      <p:sp>
        <p:nvSpPr>
          <p:cNvPr id="5" name="Slide Number Placeholder 4">
            <a:extLst>
              <a:ext uri="{FF2B5EF4-FFF2-40B4-BE49-F238E27FC236}">
                <a16:creationId xmlns:a16="http://schemas.microsoft.com/office/drawing/2014/main" id="{51575D67-B898-46A4-B309-89604A8BE951}"/>
              </a:ext>
            </a:extLst>
          </p:cNvPr>
          <p:cNvSpPr>
            <a:spLocks noGrp="1"/>
          </p:cNvSpPr>
          <p:nvPr>
            <p:ph type="sldNum" sz="quarter" idx="11"/>
          </p:nvPr>
        </p:nvSpPr>
        <p:spPr/>
        <p:txBody>
          <a:bodyPr/>
          <a:lstStyle>
            <a:lvl1pPr>
              <a:defRPr/>
            </a:lvl1pPr>
          </a:lstStyle>
          <a:p>
            <a:fld id="{689527B8-C4AB-4202-A199-952C5BE7B2CD}" type="slidenum">
              <a:rPr lang="en-GB" altLang="en-US"/>
              <a:pPr/>
              <a:t>‹#›</a:t>
            </a:fld>
            <a:endParaRPr lang="en-GB" altLang="en-US"/>
          </a:p>
        </p:txBody>
      </p:sp>
    </p:spTree>
    <p:extLst>
      <p:ext uri="{BB962C8B-B14F-4D97-AF65-F5344CB8AC3E}">
        <p14:creationId xmlns:p14="http://schemas.microsoft.com/office/powerpoint/2010/main" val="1557511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848BD-7D56-456A-9145-593DC802FD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9F96AE-370B-41B2-BE07-0FE66C618BD1}"/>
              </a:ext>
            </a:extLst>
          </p:cNvPr>
          <p:cNvSpPr>
            <a:spLocks noGrp="1"/>
          </p:cNvSpPr>
          <p:nvPr>
            <p:ph sz="half" idx="1"/>
          </p:nvPr>
        </p:nvSpPr>
        <p:spPr>
          <a:xfrm>
            <a:off x="381000" y="1447800"/>
            <a:ext cx="4076700" cy="1465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51FD3B-AC77-4997-8760-6176453E8F6B}"/>
              </a:ext>
            </a:extLst>
          </p:cNvPr>
          <p:cNvSpPr>
            <a:spLocks noGrp="1"/>
          </p:cNvSpPr>
          <p:nvPr>
            <p:ph sz="half" idx="2"/>
          </p:nvPr>
        </p:nvSpPr>
        <p:spPr>
          <a:xfrm>
            <a:off x="4610100" y="1447800"/>
            <a:ext cx="4076700" cy="1465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31D5C64-CC91-4B20-A95E-7E60D6E7E31D}"/>
              </a:ext>
            </a:extLst>
          </p:cNvPr>
          <p:cNvSpPr>
            <a:spLocks noGrp="1"/>
          </p:cNvSpPr>
          <p:nvPr>
            <p:ph type="dt" sz="half" idx="10"/>
          </p:nvPr>
        </p:nvSpPr>
        <p:spPr/>
        <p:txBody>
          <a:bodyPr/>
          <a:lstStyle>
            <a:lvl1pPr>
              <a:defRPr/>
            </a:lvl1pPr>
          </a:lstStyle>
          <a:p>
            <a:fld id="{A2313519-ECD0-4074-823E-AF4698BC0A3A}" type="datetime4">
              <a:rPr lang="en-GB" altLang="en-US"/>
              <a:pPr/>
              <a:t>05 September 2024</a:t>
            </a:fld>
            <a:endParaRPr lang="en-GB" altLang="en-US"/>
          </a:p>
        </p:txBody>
      </p:sp>
      <p:sp>
        <p:nvSpPr>
          <p:cNvPr id="6" name="Slide Number Placeholder 5">
            <a:extLst>
              <a:ext uri="{FF2B5EF4-FFF2-40B4-BE49-F238E27FC236}">
                <a16:creationId xmlns:a16="http://schemas.microsoft.com/office/drawing/2014/main" id="{ACDF0270-9DD8-45F4-A051-E4BCC18C64D8}"/>
              </a:ext>
            </a:extLst>
          </p:cNvPr>
          <p:cNvSpPr>
            <a:spLocks noGrp="1"/>
          </p:cNvSpPr>
          <p:nvPr>
            <p:ph type="sldNum" sz="quarter" idx="11"/>
          </p:nvPr>
        </p:nvSpPr>
        <p:spPr/>
        <p:txBody>
          <a:bodyPr/>
          <a:lstStyle>
            <a:lvl1pPr>
              <a:defRPr/>
            </a:lvl1pPr>
          </a:lstStyle>
          <a:p>
            <a:fld id="{607278EC-BE30-4609-9C51-5589B7351099}" type="slidenum">
              <a:rPr lang="en-GB" altLang="en-US"/>
              <a:pPr/>
              <a:t>‹#›</a:t>
            </a:fld>
            <a:endParaRPr lang="en-GB" altLang="en-US"/>
          </a:p>
        </p:txBody>
      </p:sp>
    </p:spTree>
    <p:extLst>
      <p:ext uri="{BB962C8B-B14F-4D97-AF65-F5344CB8AC3E}">
        <p14:creationId xmlns:p14="http://schemas.microsoft.com/office/powerpoint/2010/main" val="1407896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71ACA-2802-4D12-BBE2-129CF2EAB4DC}"/>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36DC35-BFF4-443D-9410-BC59EE690D3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0DEF1D-CB40-43C2-9607-F77637460BA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F2CB5E-5DB5-4076-A323-5DD873D3910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CE04B4-E622-45BD-BDD3-3A8FAC381F7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E451AC-FA40-47EE-9A61-FD38F479C43A}"/>
              </a:ext>
            </a:extLst>
          </p:cNvPr>
          <p:cNvSpPr>
            <a:spLocks noGrp="1"/>
          </p:cNvSpPr>
          <p:nvPr>
            <p:ph type="dt" sz="half" idx="10"/>
          </p:nvPr>
        </p:nvSpPr>
        <p:spPr/>
        <p:txBody>
          <a:bodyPr/>
          <a:lstStyle>
            <a:lvl1pPr>
              <a:defRPr/>
            </a:lvl1pPr>
          </a:lstStyle>
          <a:p>
            <a:fld id="{89570306-F62A-458C-BCC6-C205A2097BBD}" type="datetime4">
              <a:rPr lang="en-GB" altLang="en-US"/>
              <a:pPr/>
              <a:t>05 September 2024</a:t>
            </a:fld>
            <a:endParaRPr lang="en-GB" altLang="en-US"/>
          </a:p>
        </p:txBody>
      </p:sp>
      <p:sp>
        <p:nvSpPr>
          <p:cNvPr id="8" name="Slide Number Placeholder 7">
            <a:extLst>
              <a:ext uri="{FF2B5EF4-FFF2-40B4-BE49-F238E27FC236}">
                <a16:creationId xmlns:a16="http://schemas.microsoft.com/office/drawing/2014/main" id="{70BFE28A-8D9A-4284-9D41-EC9BAE28A4E0}"/>
              </a:ext>
            </a:extLst>
          </p:cNvPr>
          <p:cNvSpPr>
            <a:spLocks noGrp="1"/>
          </p:cNvSpPr>
          <p:nvPr>
            <p:ph type="sldNum" sz="quarter" idx="11"/>
          </p:nvPr>
        </p:nvSpPr>
        <p:spPr/>
        <p:txBody>
          <a:bodyPr/>
          <a:lstStyle>
            <a:lvl1pPr>
              <a:defRPr/>
            </a:lvl1pPr>
          </a:lstStyle>
          <a:p>
            <a:fld id="{19481C93-3069-4657-879B-5FE4A20558FD}" type="slidenum">
              <a:rPr lang="en-GB" altLang="en-US"/>
              <a:pPr/>
              <a:t>‹#›</a:t>
            </a:fld>
            <a:endParaRPr lang="en-GB" altLang="en-US"/>
          </a:p>
        </p:txBody>
      </p:sp>
    </p:spTree>
    <p:extLst>
      <p:ext uri="{BB962C8B-B14F-4D97-AF65-F5344CB8AC3E}">
        <p14:creationId xmlns:p14="http://schemas.microsoft.com/office/powerpoint/2010/main" val="3628897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37D92-DDEC-41C2-AE5C-FE65B8C49F5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BDB58C-11FA-4359-9B15-EEDE521867EF}"/>
              </a:ext>
            </a:extLst>
          </p:cNvPr>
          <p:cNvSpPr>
            <a:spLocks noGrp="1"/>
          </p:cNvSpPr>
          <p:nvPr>
            <p:ph type="dt" sz="half" idx="10"/>
          </p:nvPr>
        </p:nvSpPr>
        <p:spPr/>
        <p:txBody>
          <a:bodyPr/>
          <a:lstStyle>
            <a:lvl1pPr>
              <a:defRPr/>
            </a:lvl1pPr>
          </a:lstStyle>
          <a:p>
            <a:fld id="{5BD8F5D9-91B3-4DA7-A6A7-4909BB60E73C}" type="datetime4">
              <a:rPr lang="en-GB" altLang="en-US"/>
              <a:pPr/>
              <a:t>05 September 2024</a:t>
            </a:fld>
            <a:endParaRPr lang="en-GB" altLang="en-US"/>
          </a:p>
        </p:txBody>
      </p:sp>
      <p:sp>
        <p:nvSpPr>
          <p:cNvPr id="4" name="Slide Number Placeholder 3">
            <a:extLst>
              <a:ext uri="{FF2B5EF4-FFF2-40B4-BE49-F238E27FC236}">
                <a16:creationId xmlns:a16="http://schemas.microsoft.com/office/drawing/2014/main" id="{B1861DE4-F520-44BC-8B7D-1B9AFE285331}"/>
              </a:ext>
            </a:extLst>
          </p:cNvPr>
          <p:cNvSpPr>
            <a:spLocks noGrp="1"/>
          </p:cNvSpPr>
          <p:nvPr>
            <p:ph type="sldNum" sz="quarter" idx="11"/>
          </p:nvPr>
        </p:nvSpPr>
        <p:spPr/>
        <p:txBody>
          <a:bodyPr/>
          <a:lstStyle>
            <a:lvl1pPr>
              <a:defRPr/>
            </a:lvl1pPr>
          </a:lstStyle>
          <a:p>
            <a:fld id="{327DE579-AC4D-4477-A678-C851A9271816}" type="slidenum">
              <a:rPr lang="en-GB" altLang="en-US"/>
              <a:pPr/>
              <a:t>‹#›</a:t>
            </a:fld>
            <a:endParaRPr lang="en-GB" altLang="en-US"/>
          </a:p>
        </p:txBody>
      </p:sp>
    </p:spTree>
    <p:extLst>
      <p:ext uri="{BB962C8B-B14F-4D97-AF65-F5344CB8AC3E}">
        <p14:creationId xmlns:p14="http://schemas.microsoft.com/office/powerpoint/2010/main" val="2335154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79C1F6-EAEF-4CB7-9896-8A4F7C156041}"/>
              </a:ext>
            </a:extLst>
          </p:cNvPr>
          <p:cNvSpPr>
            <a:spLocks noGrp="1"/>
          </p:cNvSpPr>
          <p:nvPr>
            <p:ph type="dt" sz="half" idx="10"/>
          </p:nvPr>
        </p:nvSpPr>
        <p:spPr/>
        <p:txBody>
          <a:bodyPr/>
          <a:lstStyle>
            <a:lvl1pPr>
              <a:defRPr/>
            </a:lvl1pPr>
          </a:lstStyle>
          <a:p>
            <a:fld id="{481999C5-7B8B-4D0F-ABFF-049CDFEABB3E}" type="datetime4">
              <a:rPr lang="en-GB" altLang="en-US"/>
              <a:pPr/>
              <a:t>05 September 2024</a:t>
            </a:fld>
            <a:endParaRPr lang="en-GB" altLang="en-US"/>
          </a:p>
        </p:txBody>
      </p:sp>
      <p:sp>
        <p:nvSpPr>
          <p:cNvPr id="3" name="Slide Number Placeholder 2">
            <a:extLst>
              <a:ext uri="{FF2B5EF4-FFF2-40B4-BE49-F238E27FC236}">
                <a16:creationId xmlns:a16="http://schemas.microsoft.com/office/drawing/2014/main" id="{6D584937-134F-4A98-B3D3-58815C45B04D}"/>
              </a:ext>
            </a:extLst>
          </p:cNvPr>
          <p:cNvSpPr>
            <a:spLocks noGrp="1"/>
          </p:cNvSpPr>
          <p:nvPr>
            <p:ph type="sldNum" sz="quarter" idx="11"/>
          </p:nvPr>
        </p:nvSpPr>
        <p:spPr/>
        <p:txBody>
          <a:bodyPr/>
          <a:lstStyle>
            <a:lvl1pPr>
              <a:defRPr/>
            </a:lvl1pPr>
          </a:lstStyle>
          <a:p>
            <a:fld id="{92DDB613-512F-4C0C-955E-A1D55F086CE5}" type="slidenum">
              <a:rPr lang="en-GB" altLang="en-US"/>
              <a:pPr/>
              <a:t>‹#›</a:t>
            </a:fld>
            <a:endParaRPr lang="en-GB" altLang="en-US"/>
          </a:p>
        </p:txBody>
      </p:sp>
    </p:spTree>
    <p:extLst>
      <p:ext uri="{BB962C8B-B14F-4D97-AF65-F5344CB8AC3E}">
        <p14:creationId xmlns:p14="http://schemas.microsoft.com/office/powerpoint/2010/main" val="1106784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427F-26F6-430E-873E-909586D8885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5D3DDAE-2FF4-47BA-A2F8-7AE8ED9A46E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9103419-5B70-45B3-83F3-2D2D4447DE2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1D940D-DEDC-4383-A5E7-4A238E55A550}"/>
              </a:ext>
            </a:extLst>
          </p:cNvPr>
          <p:cNvSpPr>
            <a:spLocks noGrp="1"/>
          </p:cNvSpPr>
          <p:nvPr>
            <p:ph type="dt" sz="half" idx="10"/>
          </p:nvPr>
        </p:nvSpPr>
        <p:spPr/>
        <p:txBody>
          <a:bodyPr/>
          <a:lstStyle>
            <a:lvl1pPr>
              <a:defRPr/>
            </a:lvl1pPr>
          </a:lstStyle>
          <a:p>
            <a:fld id="{23059C96-14FD-4D81-9C57-47849BF3B651}" type="datetime4">
              <a:rPr lang="en-GB" altLang="en-US"/>
              <a:pPr/>
              <a:t>05 September 2024</a:t>
            </a:fld>
            <a:endParaRPr lang="en-GB" altLang="en-US"/>
          </a:p>
        </p:txBody>
      </p:sp>
      <p:sp>
        <p:nvSpPr>
          <p:cNvPr id="6" name="Slide Number Placeholder 5">
            <a:extLst>
              <a:ext uri="{FF2B5EF4-FFF2-40B4-BE49-F238E27FC236}">
                <a16:creationId xmlns:a16="http://schemas.microsoft.com/office/drawing/2014/main" id="{0F9158B0-1F18-4FFC-8549-E0D56FC39ED7}"/>
              </a:ext>
            </a:extLst>
          </p:cNvPr>
          <p:cNvSpPr>
            <a:spLocks noGrp="1"/>
          </p:cNvSpPr>
          <p:nvPr>
            <p:ph type="sldNum" sz="quarter" idx="11"/>
          </p:nvPr>
        </p:nvSpPr>
        <p:spPr/>
        <p:txBody>
          <a:bodyPr/>
          <a:lstStyle>
            <a:lvl1pPr>
              <a:defRPr/>
            </a:lvl1pPr>
          </a:lstStyle>
          <a:p>
            <a:fld id="{46FD5ACE-5E34-4D40-9B28-067EC671B592}" type="slidenum">
              <a:rPr lang="en-GB" altLang="en-US"/>
              <a:pPr/>
              <a:t>‹#›</a:t>
            </a:fld>
            <a:endParaRPr lang="en-GB" altLang="en-US"/>
          </a:p>
        </p:txBody>
      </p:sp>
    </p:spTree>
    <p:extLst>
      <p:ext uri="{BB962C8B-B14F-4D97-AF65-F5344CB8AC3E}">
        <p14:creationId xmlns:p14="http://schemas.microsoft.com/office/powerpoint/2010/main" val="1674900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0533D-D067-4CC5-9DD8-39967A70D0E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70488C9-19B2-4D9E-AE8B-9AE32E1409A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820F03D-9C92-4B57-B1D9-8B7A28A9EB5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D0D1E8-0F9A-4385-90B5-E3206AFF3240}"/>
              </a:ext>
            </a:extLst>
          </p:cNvPr>
          <p:cNvSpPr>
            <a:spLocks noGrp="1"/>
          </p:cNvSpPr>
          <p:nvPr>
            <p:ph type="dt" sz="half" idx="10"/>
          </p:nvPr>
        </p:nvSpPr>
        <p:spPr/>
        <p:txBody>
          <a:bodyPr/>
          <a:lstStyle>
            <a:lvl1pPr>
              <a:defRPr/>
            </a:lvl1pPr>
          </a:lstStyle>
          <a:p>
            <a:fld id="{969A7F90-A19E-48A5-A8B7-6BB6476F1E8E}" type="datetime4">
              <a:rPr lang="en-GB" altLang="en-US"/>
              <a:pPr/>
              <a:t>05 September 2024</a:t>
            </a:fld>
            <a:endParaRPr lang="en-GB" altLang="en-US"/>
          </a:p>
        </p:txBody>
      </p:sp>
      <p:sp>
        <p:nvSpPr>
          <p:cNvPr id="6" name="Slide Number Placeholder 5">
            <a:extLst>
              <a:ext uri="{FF2B5EF4-FFF2-40B4-BE49-F238E27FC236}">
                <a16:creationId xmlns:a16="http://schemas.microsoft.com/office/drawing/2014/main" id="{00C13F6B-295D-484B-9C80-4D19C1BC6EB4}"/>
              </a:ext>
            </a:extLst>
          </p:cNvPr>
          <p:cNvSpPr>
            <a:spLocks noGrp="1"/>
          </p:cNvSpPr>
          <p:nvPr>
            <p:ph type="sldNum" sz="quarter" idx="11"/>
          </p:nvPr>
        </p:nvSpPr>
        <p:spPr/>
        <p:txBody>
          <a:bodyPr/>
          <a:lstStyle>
            <a:lvl1pPr>
              <a:defRPr/>
            </a:lvl1pPr>
          </a:lstStyle>
          <a:p>
            <a:fld id="{F95CD04B-97DA-4645-9C93-8723EBCAA1EA}" type="slidenum">
              <a:rPr lang="en-GB" altLang="en-US"/>
              <a:pPr/>
              <a:t>‹#›</a:t>
            </a:fld>
            <a:endParaRPr lang="en-GB" altLang="en-US"/>
          </a:p>
        </p:txBody>
      </p:sp>
    </p:spTree>
    <p:extLst>
      <p:ext uri="{BB962C8B-B14F-4D97-AF65-F5344CB8AC3E}">
        <p14:creationId xmlns:p14="http://schemas.microsoft.com/office/powerpoint/2010/main" val="3693807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62" name="Rectangle 2">
            <a:extLst>
              <a:ext uri="{FF2B5EF4-FFF2-40B4-BE49-F238E27FC236}">
                <a16:creationId xmlns:a16="http://schemas.microsoft.com/office/drawing/2014/main" id="{19479023-2AE5-4891-A5AC-6A77FF2236C4}"/>
              </a:ext>
            </a:extLst>
          </p:cNvPr>
          <p:cNvSpPr>
            <a:spLocks noGrp="1" noChangeArrowheads="1"/>
          </p:cNvSpPr>
          <p:nvPr>
            <p:ph type="title"/>
          </p:nvPr>
        </p:nvSpPr>
        <p:spPr bwMode="auto">
          <a:xfrm>
            <a:off x="381000" y="381000"/>
            <a:ext cx="8305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348163" name="Rectangle 3">
            <a:extLst>
              <a:ext uri="{FF2B5EF4-FFF2-40B4-BE49-F238E27FC236}">
                <a16:creationId xmlns:a16="http://schemas.microsoft.com/office/drawing/2014/main" id="{B98F3F56-3428-4068-874D-0F8AA1404722}"/>
              </a:ext>
            </a:extLst>
          </p:cNvPr>
          <p:cNvSpPr>
            <a:spLocks noGrp="1" noChangeArrowheads="1"/>
          </p:cNvSpPr>
          <p:nvPr>
            <p:ph type="body" idx="1"/>
          </p:nvPr>
        </p:nvSpPr>
        <p:spPr bwMode="auto">
          <a:xfrm>
            <a:off x="381000" y="1447800"/>
            <a:ext cx="83058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pic>
        <p:nvPicPr>
          <p:cNvPr id="348164" name="Picture 4">
            <a:extLst>
              <a:ext uri="{FF2B5EF4-FFF2-40B4-BE49-F238E27FC236}">
                <a16:creationId xmlns:a16="http://schemas.microsoft.com/office/drawing/2014/main" id="{3F156E16-7C03-4898-B507-39C2F222084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82000" y="6219825"/>
            <a:ext cx="333375" cy="396875"/>
          </a:xfrm>
          <a:prstGeom prst="rect">
            <a:avLst/>
          </a:prstGeom>
          <a:noFill/>
          <a:extLst>
            <a:ext uri="{909E8E84-426E-40DD-AFC4-6F175D3DCCD1}">
              <a14:hiddenFill xmlns:a14="http://schemas.microsoft.com/office/drawing/2010/main">
                <a:solidFill>
                  <a:srgbClr val="FFFFFF"/>
                </a:solidFill>
              </a14:hiddenFill>
            </a:ext>
          </a:extLst>
        </p:spPr>
      </p:pic>
      <p:sp>
        <p:nvSpPr>
          <p:cNvPr id="348165" name="Line 5">
            <a:extLst>
              <a:ext uri="{FF2B5EF4-FFF2-40B4-BE49-F238E27FC236}">
                <a16:creationId xmlns:a16="http://schemas.microsoft.com/office/drawing/2014/main" id="{E2DD9040-E571-4F2C-B68C-F911EA0AD698}"/>
              </a:ext>
            </a:extLst>
          </p:cNvPr>
          <p:cNvSpPr>
            <a:spLocks noChangeShapeType="1"/>
          </p:cNvSpPr>
          <p:nvPr/>
        </p:nvSpPr>
        <p:spPr bwMode="auto">
          <a:xfrm flipH="1">
            <a:off x="457200" y="6019800"/>
            <a:ext cx="8229600" cy="0"/>
          </a:xfrm>
          <a:prstGeom prst="line">
            <a:avLst/>
          </a:prstGeom>
          <a:noFill/>
          <a:ln w="15875">
            <a:solidFill>
              <a:srgbClr val="B2C9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48166" name="Text Box 6">
            <a:extLst>
              <a:ext uri="{FF2B5EF4-FFF2-40B4-BE49-F238E27FC236}">
                <a16:creationId xmlns:a16="http://schemas.microsoft.com/office/drawing/2014/main" id="{2A954531-72C1-4A5B-9068-2478B07D97DB}"/>
              </a:ext>
            </a:extLst>
          </p:cNvPr>
          <p:cNvSpPr txBox="1">
            <a:spLocks noChangeArrowheads="1"/>
          </p:cNvSpPr>
          <p:nvPr/>
        </p:nvSpPr>
        <p:spPr bwMode="auto">
          <a:xfrm>
            <a:off x="395288" y="6165850"/>
            <a:ext cx="1008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solidFill>
                <a:schemeClr val="tx1"/>
              </a:solidFill>
              <a:latin typeface="Times" panose="02020603050405020304" pitchFamily="18" charset="0"/>
            </a:endParaRPr>
          </a:p>
        </p:txBody>
      </p:sp>
      <p:sp>
        <p:nvSpPr>
          <p:cNvPr id="348167" name="Rectangle 7">
            <a:extLst>
              <a:ext uri="{FF2B5EF4-FFF2-40B4-BE49-F238E27FC236}">
                <a16:creationId xmlns:a16="http://schemas.microsoft.com/office/drawing/2014/main" id="{49604813-FFD8-4AC5-832A-E19B2180DFA5}"/>
              </a:ext>
            </a:extLst>
          </p:cNvPr>
          <p:cNvSpPr>
            <a:spLocks noGrp="1" noChangeArrowheads="1"/>
          </p:cNvSpPr>
          <p:nvPr>
            <p:ph type="dt" sz="half" idx="2"/>
          </p:nvPr>
        </p:nvSpPr>
        <p:spPr bwMode="auto">
          <a:xfrm>
            <a:off x="457200" y="6205538"/>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fld id="{B7E1498E-31C5-4C40-A47F-286248E619CA}" type="datetime4">
              <a:rPr lang="en-GB" altLang="en-US"/>
              <a:pPr/>
              <a:t>05 September 2024</a:t>
            </a:fld>
            <a:endParaRPr lang="en-GB" altLang="en-US"/>
          </a:p>
        </p:txBody>
      </p:sp>
      <p:sp>
        <p:nvSpPr>
          <p:cNvPr id="348168" name="Rectangle 8">
            <a:extLst>
              <a:ext uri="{FF2B5EF4-FFF2-40B4-BE49-F238E27FC236}">
                <a16:creationId xmlns:a16="http://schemas.microsoft.com/office/drawing/2014/main" id="{1BB6A485-157E-4859-99FD-5891F010145A}"/>
              </a:ext>
            </a:extLst>
          </p:cNvPr>
          <p:cNvSpPr>
            <a:spLocks noGrp="1" noChangeArrowheads="1"/>
          </p:cNvSpPr>
          <p:nvPr>
            <p:ph type="sldNum" sz="quarter" idx="4"/>
          </p:nvPr>
        </p:nvSpPr>
        <p:spPr bwMode="auto">
          <a:xfrm>
            <a:off x="5940425" y="6205538"/>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fld id="{C1CAD007-A32B-4027-9B86-9F85DF3F3AC3}"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hdr="0" ftr="0"/>
  <p:txStyles>
    <p:titleStyle>
      <a:lvl1pPr algn="l" rtl="0" fontAlgn="base">
        <a:spcBef>
          <a:spcPct val="0"/>
        </a:spcBef>
        <a:spcAft>
          <a:spcPct val="0"/>
        </a:spcAft>
        <a:defRPr sz="2800" kern="1200">
          <a:solidFill>
            <a:srgbClr val="004D75"/>
          </a:solidFill>
          <a:latin typeface="+mj-lt"/>
          <a:ea typeface="+mj-ea"/>
          <a:cs typeface="+mj-cs"/>
        </a:defRPr>
      </a:lvl1pPr>
      <a:lvl2pPr algn="l" rtl="0" fontAlgn="base">
        <a:spcBef>
          <a:spcPct val="0"/>
        </a:spcBef>
        <a:spcAft>
          <a:spcPct val="0"/>
        </a:spcAft>
        <a:defRPr sz="2800">
          <a:solidFill>
            <a:srgbClr val="004D75"/>
          </a:solidFill>
          <a:latin typeface="Verdana" panose="020B0604030504040204" pitchFamily="34" charset="0"/>
        </a:defRPr>
      </a:lvl2pPr>
      <a:lvl3pPr algn="l" rtl="0" fontAlgn="base">
        <a:spcBef>
          <a:spcPct val="0"/>
        </a:spcBef>
        <a:spcAft>
          <a:spcPct val="0"/>
        </a:spcAft>
        <a:defRPr sz="2800">
          <a:solidFill>
            <a:srgbClr val="004D75"/>
          </a:solidFill>
          <a:latin typeface="Verdana" panose="020B0604030504040204" pitchFamily="34" charset="0"/>
        </a:defRPr>
      </a:lvl3pPr>
      <a:lvl4pPr algn="l" rtl="0" fontAlgn="base">
        <a:spcBef>
          <a:spcPct val="0"/>
        </a:spcBef>
        <a:spcAft>
          <a:spcPct val="0"/>
        </a:spcAft>
        <a:defRPr sz="2800">
          <a:solidFill>
            <a:srgbClr val="004D75"/>
          </a:solidFill>
          <a:latin typeface="Verdana" panose="020B0604030504040204" pitchFamily="34" charset="0"/>
        </a:defRPr>
      </a:lvl4pPr>
      <a:lvl5pPr algn="l" rtl="0" fontAlgn="base">
        <a:spcBef>
          <a:spcPct val="0"/>
        </a:spcBef>
        <a:spcAft>
          <a:spcPct val="0"/>
        </a:spcAft>
        <a:defRPr sz="2800">
          <a:solidFill>
            <a:srgbClr val="004D75"/>
          </a:solidFill>
          <a:latin typeface="Verdana" panose="020B0604030504040204" pitchFamily="34" charset="0"/>
        </a:defRPr>
      </a:lvl5pPr>
      <a:lvl6pPr marL="457200" algn="l" rtl="0" fontAlgn="base">
        <a:spcBef>
          <a:spcPct val="0"/>
        </a:spcBef>
        <a:spcAft>
          <a:spcPct val="0"/>
        </a:spcAft>
        <a:defRPr sz="2800">
          <a:solidFill>
            <a:srgbClr val="004D75"/>
          </a:solidFill>
          <a:latin typeface="Verdana" panose="020B0604030504040204" pitchFamily="34" charset="0"/>
        </a:defRPr>
      </a:lvl6pPr>
      <a:lvl7pPr marL="914400" algn="l" rtl="0" fontAlgn="base">
        <a:spcBef>
          <a:spcPct val="0"/>
        </a:spcBef>
        <a:spcAft>
          <a:spcPct val="0"/>
        </a:spcAft>
        <a:defRPr sz="2800">
          <a:solidFill>
            <a:srgbClr val="004D75"/>
          </a:solidFill>
          <a:latin typeface="Verdana" panose="020B0604030504040204" pitchFamily="34" charset="0"/>
        </a:defRPr>
      </a:lvl7pPr>
      <a:lvl8pPr marL="1371600" algn="l" rtl="0" fontAlgn="base">
        <a:spcBef>
          <a:spcPct val="0"/>
        </a:spcBef>
        <a:spcAft>
          <a:spcPct val="0"/>
        </a:spcAft>
        <a:defRPr sz="2800">
          <a:solidFill>
            <a:srgbClr val="004D75"/>
          </a:solidFill>
          <a:latin typeface="Verdana" panose="020B0604030504040204" pitchFamily="34" charset="0"/>
        </a:defRPr>
      </a:lvl8pPr>
      <a:lvl9pPr marL="1828800" algn="l" rtl="0" fontAlgn="base">
        <a:spcBef>
          <a:spcPct val="0"/>
        </a:spcBef>
        <a:spcAft>
          <a:spcPct val="0"/>
        </a:spcAft>
        <a:defRPr sz="2800">
          <a:solidFill>
            <a:srgbClr val="004D75"/>
          </a:solidFill>
          <a:latin typeface="Verdana" panose="020B0604030504040204" pitchFamily="34" charset="0"/>
        </a:defRPr>
      </a:lvl9pPr>
    </p:titleStyle>
    <p:bodyStyle>
      <a:lvl1pPr marL="188913" indent="-188913" algn="l" rtl="0" fontAlgn="base">
        <a:lnSpc>
          <a:spcPct val="110000"/>
        </a:lnSpc>
        <a:spcBef>
          <a:spcPct val="30000"/>
        </a:spcBef>
        <a:spcAft>
          <a:spcPct val="20000"/>
        </a:spcAft>
        <a:buChar char="•"/>
        <a:defRPr kern="1200">
          <a:solidFill>
            <a:srgbClr val="004D75"/>
          </a:solidFill>
          <a:latin typeface="+mn-lt"/>
          <a:ea typeface="+mn-ea"/>
          <a:cs typeface="+mn-cs"/>
        </a:defRPr>
      </a:lvl1pPr>
      <a:lvl2pPr marL="379413" indent="-188913" algn="l" rtl="0" fontAlgn="base">
        <a:lnSpc>
          <a:spcPct val="90000"/>
        </a:lnSpc>
        <a:spcBef>
          <a:spcPct val="20000"/>
        </a:spcBef>
        <a:spcAft>
          <a:spcPct val="10000"/>
        </a:spcAft>
        <a:buChar char="–"/>
        <a:defRPr sz="1500" kern="1200">
          <a:solidFill>
            <a:srgbClr val="004D75"/>
          </a:solidFill>
          <a:latin typeface="+mn-lt"/>
          <a:ea typeface="+mn-ea"/>
          <a:cs typeface="+mn-cs"/>
        </a:defRPr>
      </a:lvl2pPr>
      <a:lvl3pPr marL="530225" indent="-149225" algn="l" rtl="0" fontAlgn="base">
        <a:lnSpc>
          <a:spcPct val="90000"/>
        </a:lnSpc>
        <a:spcBef>
          <a:spcPct val="20000"/>
        </a:spcBef>
        <a:spcAft>
          <a:spcPct val="20000"/>
        </a:spcAft>
        <a:buChar char="•"/>
        <a:defRPr sz="1200" kern="1200">
          <a:solidFill>
            <a:srgbClr val="004D75"/>
          </a:solidFill>
          <a:latin typeface="+mn-lt"/>
          <a:ea typeface="+mn-ea"/>
          <a:cs typeface="+mn-cs"/>
        </a:defRPr>
      </a:lvl3pPr>
      <a:lvl4pPr marL="862013" indent="-141288" algn="l" rtl="0" fontAlgn="base">
        <a:lnSpc>
          <a:spcPct val="90000"/>
        </a:lnSpc>
        <a:spcBef>
          <a:spcPct val="20000"/>
        </a:spcBef>
        <a:spcAft>
          <a:spcPct val="20000"/>
        </a:spcAft>
        <a:buChar char="–"/>
        <a:defRPr sz="1200" kern="1200">
          <a:solidFill>
            <a:srgbClr val="004D75"/>
          </a:solidFill>
          <a:latin typeface="+mn-lt"/>
          <a:ea typeface="+mn-ea"/>
          <a:cs typeface="+mn-cs"/>
        </a:defRPr>
      </a:lvl4pPr>
      <a:lvl5pPr marL="1235075" indent="-182563" algn="l" rtl="0" fontAlgn="base">
        <a:lnSpc>
          <a:spcPct val="90000"/>
        </a:lnSpc>
        <a:spcBef>
          <a:spcPct val="20000"/>
        </a:spcBef>
        <a:spcAft>
          <a:spcPct val="20000"/>
        </a:spcAft>
        <a:buChar char="»"/>
        <a:defRPr sz="1200" kern="1200">
          <a:solidFill>
            <a:srgbClr val="004D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75222" y="1239848"/>
            <a:ext cx="2916493" cy="4728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3" name="Body Level One…"/>
          <p:cNvSpPr txBox="1">
            <a:spLocks noGrp="1"/>
          </p:cNvSpPr>
          <p:nvPr>
            <p:ph type="body" idx="1"/>
          </p:nvPr>
        </p:nvSpPr>
        <p:spPr>
          <a:xfrm>
            <a:off x="5103813" y="2438400"/>
            <a:ext cx="3581400"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581487" y="6519773"/>
            <a:ext cx="112210" cy="115416"/>
          </a:xfrm>
          <a:prstGeom prst="rect">
            <a:avLst/>
          </a:prstGeom>
          <a:ln w="12700">
            <a:miter lim="400000"/>
          </a:ln>
        </p:spPr>
        <p:txBody>
          <a:bodyPr wrap="none" lIns="0" tIns="0" rIns="0" bIns="0">
            <a:spAutoFit/>
          </a:bodyPr>
          <a:lstStyle>
            <a:lvl1pPr marR="0" indent="0">
              <a:lnSpc>
                <a:spcPct val="100000"/>
              </a:lnSpc>
              <a:defRPr sz="750">
                <a:latin typeface="Gill Sans SemiBold"/>
                <a:ea typeface="Gill Sans SemiBold"/>
                <a:cs typeface="Gill Sans SemiBold"/>
                <a:sym typeface="Gill Sans SemiBold"/>
              </a:defRPr>
            </a:lvl1pPr>
          </a:lstStyle>
          <a:p>
            <a:fld id="{86CB4B4D-7CA3-9044-876B-883B54F8677D}" type="slidenum">
              <a:t>‹#›</a:t>
            </a:fld>
            <a:endParaRPr/>
          </a:p>
        </p:txBody>
      </p:sp>
    </p:spTree>
    <p:extLst>
      <p:ext uri="{BB962C8B-B14F-4D97-AF65-F5344CB8AC3E}">
        <p14:creationId xmlns:p14="http://schemas.microsoft.com/office/powerpoint/2010/main" val="293632468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transition spd="med"/>
  <p:txStyles>
    <p:titleStyle>
      <a:lvl1pPr marL="0" marR="0" indent="0" algn="l" defTabSz="416103" rtl="0" eaLnBrk="1" latinLnBrk="0" hangingPunct="1">
        <a:lnSpc>
          <a:spcPct val="100000"/>
        </a:lnSpc>
        <a:spcBef>
          <a:spcPts val="0"/>
        </a:spcBef>
        <a:spcAft>
          <a:spcPts val="0"/>
        </a:spcAft>
        <a:buClrTx/>
        <a:buSzTx/>
        <a:buFontTx/>
        <a:buNone/>
        <a:tabLst/>
        <a:defRPr sz="1800" b="1" i="0" u="none" strike="noStrike" cap="none" spc="0" baseline="0">
          <a:solidFill>
            <a:srgbClr val="68276C"/>
          </a:solidFill>
          <a:uFillTx/>
          <a:latin typeface="FS Albert"/>
          <a:ea typeface="FS Albert"/>
          <a:cs typeface="FS Albert"/>
          <a:sym typeface="FS Albert"/>
        </a:defRPr>
      </a:lvl1pPr>
      <a:lvl2pPr marL="0" marR="0" indent="0" algn="l" defTabSz="416103" rtl="0" eaLnBrk="1" latinLnBrk="0" hangingPunct="1">
        <a:lnSpc>
          <a:spcPct val="100000"/>
        </a:lnSpc>
        <a:spcBef>
          <a:spcPts val="0"/>
        </a:spcBef>
        <a:spcAft>
          <a:spcPts val="0"/>
        </a:spcAft>
        <a:buClrTx/>
        <a:buSzTx/>
        <a:buFontTx/>
        <a:buNone/>
        <a:tabLst/>
        <a:defRPr sz="1800" b="1" i="0" u="none" strike="noStrike" cap="none" spc="0" baseline="0">
          <a:solidFill>
            <a:srgbClr val="68276C"/>
          </a:solidFill>
          <a:uFillTx/>
          <a:latin typeface="FS Albert"/>
          <a:ea typeface="FS Albert"/>
          <a:cs typeface="FS Albert"/>
          <a:sym typeface="FS Albert"/>
        </a:defRPr>
      </a:lvl2pPr>
      <a:lvl3pPr marL="0" marR="0" indent="0" algn="l" defTabSz="416103" rtl="0" eaLnBrk="1" latinLnBrk="0" hangingPunct="1">
        <a:lnSpc>
          <a:spcPct val="100000"/>
        </a:lnSpc>
        <a:spcBef>
          <a:spcPts val="0"/>
        </a:spcBef>
        <a:spcAft>
          <a:spcPts val="0"/>
        </a:spcAft>
        <a:buClrTx/>
        <a:buSzTx/>
        <a:buFontTx/>
        <a:buNone/>
        <a:tabLst/>
        <a:defRPr sz="1800" b="1" i="0" u="none" strike="noStrike" cap="none" spc="0" baseline="0">
          <a:solidFill>
            <a:srgbClr val="68276C"/>
          </a:solidFill>
          <a:uFillTx/>
          <a:latin typeface="FS Albert"/>
          <a:ea typeface="FS Albert"/>
          <a:cs typeface="FS Albert"/>
          <a:sym typeface="FS Albert"/>
        </a:defRPr>
      </a:lvl3pPr>
      <a:lvl4pPr marL="0" marR="0" indent="0" algn="l" defTabSz="416103" rtl="0" eaLnBrk="1" latinLnBrk="0" hangingPunct="1">
        <a:lnSpc>
          <a:spcPct val="100000"/>
        </a:lnSpc>
        <a:spcBef>
          <a:spcPts val="0"/>
        </a:spcBef>
        <a:spcAft>
          <a:spcPts val="0"/>
        </a:spcAft>
        <a:buClrTx/>
        <a:buSzTx/>
        <a:buFontTx/>
        <a:buNone/>
        <a:tabLst/>
        <a:defRPr sz="1800" b="1" i="0" u="none" strike="noStrike" cap="none" spc="0" baseline="0">
          <a:solidFill>
            <a:srgbClr val="68276C"/>
          </a:solidFill>
          <a:uFillTx/>
          <a:latin typeface="FS Albert"/>
          <a:ea typeface="FS Albert"/>
          <a:cs typeface="FS Albert"/>
          <a:sym typeface="FS Albert"/>
        </a:defRPr>
      </a:lvl4pPr>
      <a:lvl5pPr marL="0" marR="0" indent="0" algn="l" defTabSz="416103" rtl="0" eaLnBrk="1" latinLnBrk="0" hangingPunct="1">
        <a:lnSpc>
          <a:spcPct val="100000"/>
        </a:lnSpc>
        <a:spcBef>
          <a:spcPts val="0"/>
        </a:spcBef>
        <a:spcAft>
          <a:spcPts val="0"/>
        </a:spcAft>
        <a:buClrTx/>
        <a:buSzTx/>
        <a:buFontTx/>
        <a:buNone/>
        <a:tabLst/>
        <a:defRPr sz="1800" b="1" i="0" u="none" strike="noStrike" cap="none" spc="0" baseline="0">
          <a:solidFill>
            <a:srgbClr val="68276C"/>
          </a:solidFill>
          <a:uFillTx/>
          <a:latin typeface="FS Albert"/>
          <a:ea typeface="FS Albert"/>
          <a:cs typeface="FS Albert"/>
          <a:sym typeface="FS Albert"/>
        </a:defRPr>
      </a:lvl5pPr>
      <a:lvl6pPr marL="0" marR="0" indent="0" algn="l" defTabSz="416103" rtl="0" eaLnBrk="1" latinLnBrk="0" hangingPunct="1">
        <a:lnSpc>
          <a:spcPct val="100000"/>
        </a:lnSpc>
        <a:spcBef>
          <a:spcPts val="0"/>
        </a:spcBef>
        <a:spcAft>
          <a:spcPts val="0"/>
        </a:spcAft>
        <a:buClrTx/>
        <a:buSzTx/>
        <a:buFontTx/>
        <a:buNone/>
        <a:tabLst/>
        <a:defRPr sz="1800" b="1" i="0" u="none" strike="noStrike" cap="none" spc="0" baseline="0">
          <a:solidFill>
            <a:srgbClr val="68276C"/>
          </a:solidFill>
          <a:uFillTx/>
          <a:latin typeface="FS Albert"/>
          <a:ea typeface="FS Albert"/>
          <a:cs typeface="FS Albert"/>
          <a:sym typeface="FS Albert"/>
        </a:defRPr>
      </a:lvl6pPr>
      <a:lvl7pPr marL="0" marR="0" indent="0" algn="l" defTabSz="416103" rtl="0" eaLnBrk="1" latinLnBrk="0" hangingPunct="1">
        <a:lnSpc>
          <a:spcPct val="100000"/>
        </a:lnSpc>
        <a:spcBef>
          <a:spcPts val="0"/>
        </a:spcBef>
        <a:spcAft>
          <a:spcPts val="0"/>
        </a:spcAft>
        <a:buClrTx/>
        <a:buSzTx/>
        <a:buFontTx/>
        <a:buNone/>
        <a:tabLst/>
        <a:defRPr sz="1800" b="1" i="0" u="none" strike="noStrike" cap="none" spc="0" baseline="0">
          <a:solidFill>
            <a:srgbClr val="68276C"/>
          </a:solidFill>
          <a:uFillTx/>
          <a:latin typeface="FS Albert"/>
          <a:ea typeface="FS Albert"/>
          <a:cs typeface="FS Albert"/>
          <a:sym typeface="FS Albert"/>
        </a:defRPr>
      </a:lvl7pPr>
      <a:lvl8pPr marL="0" marR="0" indent="0" algn="l" defTabSz="416103" rtl="0" eaLnBrk="1" latinLnBrk="0" hangingPunct="1">
        <a:lnSpc>
          <a:spcPct val="100000"/>
        </a:lnSpc>
        <a:spcBef>
          <a:spcPts val="0"/>
        </a:spcBef>
        <a:spcAft>
          <a:spcPts val="0"/>
        </a:spcAft>
        <a:buClrTx/>
        <a:buSzTx/>
        <a:buFontTx/>
        <a:buNone/>
        <a:tabLst/>
        <a:defRPr sz="1800" b="1" i="0" u="none" strike="noStrike" cap="none" spc="0" baseline="0">
          <a:solidFill>
            <a:srgbClr val="68276C"/>
          </a:solidFill>
          <a:uFillTx/>
          <a:latin typeface="FS Albert"/>
          <a:ea typeface="FS Albert"/>
          <a:cs typeface="FS Albert"/>
          <a:sym typeface="FS Albert"/>
        </a:defRPr>
      </a:lvl8pPr>
      <a:lvl9pPr marL="0" marR="0" indent="0" algn="l" defTabSz="416103" rtl="0" eaLnBrk="1" latinLnBrk="0" hangingPunct="1">
        <a:lnSpc>
          <a:spcPct val="100000"/>
        </a:lnSpc>
        <a:spcBef>
          <a:spcPts val="0"/>
        </a:spcBef>
        <a:spcAft>
          <a:spcPts val="0"/>
        </a:spcAft>
        <a:buClrTx/>
        <a:buSzTx/>
        <a:buFontTx/>
        <a:buNone/>
        <a:tabLst/>
        <a:defRPr sz="1800" b="1" i="0" u="none" strike="noStrike" cap="none" spc="0" baseline="0">
          <a:solidFill>
            <a:srgbClr val="68276C"/>
          </a:solidFill>
          <a:uFillTx/>
          <a:latin typeface="FS Albert"/>
          <a:ea typeface="FS Albert"/>
          <a:cs typeface="FS Albert"/>
          <a:sym typeface="FS Albert"/>
        </a:defRPr>
      </a:lvl9pPr>
    </p:titleStyle>
    <p:bodyStyle>
      <a:lvl1pPr marL="0" marR="0" indent="0" algn="l" defTabSz="416103" rtl="0" eaLnBrk="1" latinLnBrk="0" hangingPunct="1">
        <a:lnSpc>
          <a:spcPct val="100000"/>
        </a:lnSpc>
        <a:spcBef>
          <a:spcPts val="0"/>
        </a:spcBef>
        <a:spcAft>
          <a:spcPts val="0"/>
        </a:spcAft>
        <a:buClrTx/>
        <a:buSzTx/>
        <a:buFontTx/>
        <a:buNone/>
        <a:tabLst/>
        <a:defRPr sz="1500" b="0" i="0" u="none" strike="noStrike" cap="none" spc="0" baseline="0">
          <a:solidFill>
            <a:srgbClr val="194179"/>
          </a:solidFill>
          <a:uFillTx/>
          <a:latin typeface="FS Albert"/>
          <a:ea typeface="FS Albert"/>
          <a:cs typeface="FS Albert"/>
          <a:sym typeface="FS Albert"/>
        </a:defRPr>
      </a:lvl1pPr>
      <a:lvl2pPr marL="0" marR="0" indent="0" algn="l" defTabSz="416103" rtl="0" eaLnBrk="1" latinLnBrk="0" hangingPunct="1">
        <a:lnSpc>
          <a:spcPct val="100000"/>
        </a:lnSpc>
        <a:spcBef>
          <a:spcPts val="0"/>
        </a:spcBef>
        <a:spcAft>
          <a:spcPts val="0"/>
        </a:spcAft>
        <a:buClrTx/>
        <a:buSzTx/>
        <a:buFontTx/>
        <a:buNone/>
        <a:tabLst/>
        <a:defRPr sz="1500" b="0" i="0" u="none" strike="noStrike" cap="none" spc="0" baseline="0">
          <a:solidFill>
            <a:srgbClr val="194179"/>
          </a:solidFill>
          <a:uFillTx/>
          <a:latin typeface="FS Albert"/>
          <a:ea typeface="FS Albert"/>
          <a:cs typeface="FS Albert"/>
          <a:sym typeface="FS Albert"/>
        </a:defRPr>
      </a:lvl2pPr>
      <a:lvl3pPr marL="0" marR="0" indent="0" algn="l" defTabSz="416103" rtl="0" eaLnBrk="1" latinLnBrk="0" hangingPunct="1">
        <a:lnSpc>
          <a:spcPct val="100000"/>
        </a:lnSpc>
        <a:spcBef>
          <a:spcPts val="0"/>
        </a:spcBef>
        <a:spcAft>
          <a:spcPts val="0"/>
        </a:spcAft>
        <a:buClrTx/>
        <a:buSzTx/>
        <a:buFontTx/>
        <a:buNone/>
        <a:tabLst/>
        <a:defRPr sz="1500" b="0" i="0" u="none" strike="noStrike" cap="none" spc="0" baseline="0">
          <a:solidFill>
            <a:srgbClr val="194179"/>
          </a:solidFill>
          <a:uFillTx/>
          <a:latin typeface="FS Albert"/>
          <a:ea typeface="FS Albert"/>
          <a:cs typeface="FS Albert"/>
          <a:sym typeface="FS Albert"/>
        </a:defRPr>
      </a:lvl3pPr>
      <a:lvl4pPr marL="0" marR="0" indent="0" algn="l" defTabSz="416103" rtl="0" eaLnBrk="1" latinLnBrk="0" hangingPunct="1">
        <a:lnSpc>
          <a:spcPct val="100000"/>
        </a:lnSpc>
        <a:spcBef>
          <a:spcPts val="0"/>
        </a:spcBef>
        <a:spcAft>
          <a:spcPts val="0"/>
        </a:spcAft>
        <a:buClrTx/>
        <a:buSzTx/>
        <a:buFontTx/>
        <a:buNone/>
        <a:tabLst/>
        <a:defRPr sz="1500" b="0" i="0" u="none" strike="noStrike" cap="none" spc="0" baseline="0">
          <a:solidFill>
            <a:srgbClr val="194179"/>
          </a:solidFill>
          <a:uFillTx/>
          <a:latin typeface="FS Albert"/>
          <a:ea typeface="FS Albert"/>
          <a:cs typeface="FS Albert"/>
          <a:sym typeface="FS Albert"/>
        </a:defRPr>
      </a:lvl4pPr>
      <a:lvl5pPr marL="0" marR="0" indent="0" algn="l" defTabSz="416103" rtl="0" eaLnBrk="1" latinLnBrk="0" hangingPunct="1">
        <a:lnSpc>
          <a:spcPct val="100000"/>
        </a:lnSpc>
        <a:spcBef>
          <a:spcPts val="0"/>
        </a:spcBef>
        <a:spcAft>
          <a:spcPts val="0"/>
        </a:spcAft>
        <a:buClrTx/>
        <a:buSzTx/>
        <a:buFontTx/>
        <a:buNone/>
        <a:tabLst/>
        <a:defRPr sz="1500" b="0" i="0" u="none" strike="noStrike" cap="none" spc="0" baseline="0">
          <a:solidFill>
            <a:srgbClr val="194179"/>
          </a:solidFill>
          <a:uFillTx/>
          <a:latin typeface="FS Albert"/>
          <a:ea typeface="FS Albert"/>
          <a:cs typeface="FS Albert"/>
          <a:sym typeface="FS Albert"/>
        </a:defRPr>
      </a:lvl5pPr>
      <a:lvl6pPr marL="0" marR="0" indent="0" algn="l" defTabSz="416103" rtl="0" eaLnBrk="1" latinLnBrk="0" hangingPunct="1">
        <a:lnSpc>
          <a:spcPct val="100000"/>
        </a:lnSpc>
        <a:spcBef>
          <a:spcPts val="0"/>
        </a:spcBef>
        <a:spcAft>
          <a:spcPts val="0"/>
        </a:spcAft>
        <a:buClrTx/>
        <a:buSzTx/>
        <a:buFontTx/>
        <a:buNone/>
        <a:tabLst/>
        <a:defRPr sz="1500" b="0" i="0" u="none" strike="noStrike" cap="none" spc="0" baseline="0">
          <a:solidFill>
            <a:srgbClr val="194179"/>
          </a:solidFill>
          <a:uFillTx/>
          <a:latin typeface="FS Albert"/>
          <a:ea typeface="FS Albert"/>
          <a:cs typeface="FS Albert"/>
          <a:sym typeface="FS Albert"/>
        </a:defRPr>
      </a:lvl6pPr>
      <a:lvl7pPr marL="0" marR="0" indent="0" algn="l" defTabSz="416103" rtl="0" eaLnBrk="1" latinLnBrk="0" hangingPunct="1">
        <a:lnSpc>
          <a:spcPct val="100000"/>
        </a:lnSpc>
        <a:spcBef>
          <a:spcPts val="0"/>
        </a:spcBef>
        <a:spcAft>
          <a:spcPts val="0"/>
        </a:spcAft>
        <a:buClrTx/>
        <a:buSzTx/>
        <a:buFontTx/>
        <a:buNone/>
        <a:tabLst/>
        <a:defRPr sz="1500" b="0" i="0" u="none" strike="noStrike" cap="none" spc="0" baseline="0">
          <a:solidFill>
            <a:srgbClr val="194179"/>
          </a:solidFill>
          <a:uFillTx/>
          <a:latin typeface="FS Albert"/>
          <a:ea typeface="FS Albert"/>
          <a:cs typeface="FS Albert"/>
          <a:sym typeface="FS Albert"/>
        </a:defRPr>
      </a:lvl7pPr>
      <a:lvl8pPr marL="0" marR="0" indent="0" algn="l" defTabSz="416103" rtl="0" eaLnBrk="1" latinLnBrk="0" hangingPunct="1">
        <a:lnSpc>
          <a:spcPct val="100000"/>
        </a:lnSpc>
        <a:spcBef>
          <a:spcPts val="0"/>
        </a:spcBef>
        <a:spcAft>
          <a:spcPts val="0"/>
        </a:spcAft>
        <a:buClrTx/>
        <a:buSzTx/>
        <a:buFontTx/>
        <a:buNone/>
        <a:tabLst/>
        <a:defRPr sz="1500" b="0" i="0" u="none" strike="noStrike" cap="none" spc="0" baseline="0">
          <a:solidFill>
            <a:srgbClr val="194179"/>
          </a:solidFill>
          <a:uFillTx/>
          <a:latin typeface="FS Albert"/>
          <a:ea typeface="FS Albert"/>
          <a:cs typeface="FS Albert"/>
          <a:sym typeface="FS Albert"/>
        </a:defRPr>
      </a:lvl8pPr>
      <a:lvl9pPr marL="0" marR="0" indent="0" algn="l" defTabSz="416103" rtl="0" eaLnBrk="1" latinLnBrk="0" hangingPunct="1">
        <a:lnSpc>
          <a:spcPct val="100000"/>
        </a:lnSpc>
        <a:spcBef>
          <a:spcPts val="0"/>
        </a:spcBef>
        <a:spcAft>
          <a:spcPts val="0"/>
        </a:spcAft>
        <a:buClrTx/>
        <a:buSzTx/>
        <a:buFontTx/>
        <a:buNone/>
        <a:tabLst/>
        <a:defRPr sz="1500" b="0" i="0" u="none" strike="noStrike" cap="none" spc="0" baseline="0">
          <a:solidFill>
            <a:srgbClr val="194179"/>
          </a:solidFill>
          <a:uFillTx/>
          <a:latin typeface="FS Albert"/>
          <a:ea typeface="FS Albert"/>
          <a:cs typeface="FS Albert"/>
          <a:sym typeface="FS Albert"/>
        </a:defRPr>
      </a:lvl9pPr>
    </p:bodyStyle>
    <p:otherStyle>
      <a:lvl1pPr marL="0" marR="0" indent="0" algn="r" defTabSz="416103" rtl="0" eaLnBrk="1" latinLnBrk="0" hangingPunct="1">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Gill Sans SemiBold"/>
        </a:defRPr>
      </a:lvl1pPr>
      <a:lvl2pPr marL="0" marR="0" indent="0" algn="r" defTabSz="416103" rtl="0" eaLnBrk="1" latinLnBrk="0" hangingPunct="1">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Gill Sans SemiBold"/>
        </a:defRPr>
      </a:lvl2pPr>
      <a:lvl3pPr marL="0" marR="0" indent="0" algn="r" defTabSz="416103" rtl="0" eaLnBrk="1" latinLnBrk="0" hangingPunct="1">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Gill Sans SemiBold"/>
        </a:defRPr>
      </a:lvl3pPr>
      <a:lvl4pPr marL="0" marR="0" indent="0" algn="r" defTabSz="416103" rtl="0" eaLnBrk="1" latinLnBrk="0" hangingPunct="1">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Gill Sans SemiBold"/>
        </a:defRPr>
      </a:lvl4pPr>
      <a:lvl5pPr marL="0" marR="0" indent="0" algn="r" defTabSz="416103" rtl="0" eaLnBrk="1" latinLnBrk="0" hangingPunct="1">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Gill Sans SemiBold"/>
        </a:defRPr>
      </a:lvl5pPr>
      <a:lvl6pPr marL="0" marR="0" indent="0" algn="r" defTabSz="416103" rtl="0" eaLnBrk="1" latinLnBrk="0" hangingPunct="1">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Gill Sans SemiBold"/>
        </a:defRPr>
      </a:lvl6pPr>
      <a:lvl7pPr marL="0" marR="0" indent="0" algn="r" defTabSz="416103" rtl="0" eaLnBrk="1" latinLnBrk="0" hangingPunct="1">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Gill Sans SemiBold"/>
        </a:defRPr>
      </a:lvl7pPr>
      <a:lvl8pPr marL="0" marR="0" indent="0" algn="r" defTabSz="416103" rtl="0" eaLnBrk="1" latinLnBrk="0" hangingPunct="1">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Gill Sans SemiBold"/>
        </a:defRPr>
      </a:lvl8pPr>
      <a:lvl9pPr marL="0" marR="0" indent="0" algn="r" defTabSz="416103" rtl="0" eaLnBrk="1" latinLnBrk="0" hangingPunct="1">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Gill Sans Semi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cdn.jwplayer.com/previews/M36328DG" TargetMode="External"/><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3.jpg"/><Relationship Id="rId5" Type="http://schemas.openxmlformats.org/officeDocument/2006/relationships/hyperlink" Target="https://www.independent.co.uk/tv/news/police-arrest-autistic-teenager-lesbian-b2391381.html" TargetMode="External"/><Relationship Id="rId10" Type="http://schemas.openxmlformats.org/officeDocument/2006/relationships/image" Target="../media/image5.png"/><Relationship Id="rId4" Type="http://schemas.openxmlformats.org/officeDocument/2006/relationships/image" Target="../media/image22.jp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6.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hyperlink" Target="https://www.youtube.com/watch?v=wKnHWhIxq5c" TargetMode="External"/><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hyperlink" Target="https://youtube.com/clip/UgkxL-Weni-NLB09MByChAWovHeDk5j-RO_T?si=VcUHhI2-Pr-AOzlU"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youtube.com/clip/UgkxHupWchjbiRlQE_PeooMEH0dLoqQDDKeL?si=60uY21bn0sQVFdFt" TargetMode="External"/><Relationship Id="rId5" Type="http://schemas.openxmlformats.org/officeDocument/2006/relationships/hyperlink" Target="https://youtu.be/csmpBh6oy34?si=QrWec72ClbIMwTcL&amp;t=61" TargetMode="Externa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youtu.be/ziFBQqdIF_c?si=WlMXO_PbUUgHU6yU" TargetMode="Externa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6.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7.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239FA3-48D4-3D89-F662-43CBE1C574F9}"/>
              </a:ext>
            </a:extLst>
          </p:cNvPr>
          <p:cNvPicPr>
            <a:picLocks noChangeAspect="1"/>
          </p:cNvPicPr>
          <p:nvPr/>
        </p:nvPicPr>
        <p:blipFill>
          <a:blip r:embed="rId2"/>
          <a:stretch>
            <a:fillRect/>
          </a:stretch>
        </p:blipFill>
        <p:spPr>
          <a:xfrm>
            <a:off x="144000" y="165608"/>
            <a:ext cx="3225756" cy="740338"/>
          </a:xfrm>
          <a:prstGeom prst="rect">
            <a:avLst/>
          </a:prstGeom>
        </p:spPr>
      </p:pic>
      <p:pic>
        <p:nvPicPr>
          <p:cNvPr id="124" name="Image" descr="Image"/>
          <p:cNvPicPr>
            <a:picLocks noChangeAspect="1"/>
          </p:cNvPicPr>
          <p:nvPr/>
        </p:nvPicPr>
        <p:blipFill rotWithShape="1">
          <a:blip r:embed="rId3"/>
          <a:srcRect l="6148" t="8" r="51177" b="454"/>
          <a:stretch/>
        </p:blipFill>
        <p:spPr>
          <a:xfrm>
            <a:off x="144000" y="1148400"/>
            <a:ext cx="4220257" cy="5543992"/>
          </a:xfrm>
          <a:prstGeom prst="rect">
            <a:avLst/>
          </a:prstGeom>
          <a:ln w="12700">
            <a:miter lim="400000"/>
          </a:ln>
        </p:spPr>
      </p:pic>
      <p:sp>
        <p:nvSpPr>
          <p:cNvPr id="7" name="54pt Header to go here">
            <a:extLst>
              <a:ext uri="{FF2B5EF4-FFF2-40B4-BE49-F238E27FC236}">
                <a16:creationId xmlns:a16="http://schemas.microsoft.com/office/drawing/2014/main" id="{9C0C0046-34BF-AE04-D8CA-B76D1DAAA10E}"/>
              </a:ext>
            </a:extLst>
          </p:cNvPr>
          <p:cNvSpPr txBox="1"/>
          <p:nvPr/>
        </p:nvSpPr>
        <p:spPr>
          <a:xfrm>
            <a:off x="4585702" y="1412776"/>
            <a:ext cx="3456384" cy="3218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794" tIns="20794" rIns="20794" bIns="20794">
            <a:spAutoFit/>
          </a:bodyPr>
          <a:lstStyle/>
          <a:p>
            <a:pPr marR="374204" indent="5779" defTabSz="416103" eaLnBrk="1" fontAlgn="auto">
              <a:lnSpc>
                <a:spcPct val="104099"/>
              </a:lnSpc>
              <a:spcBef>
                <a:spcPts val="375"/>
              </a:spcBef>
              <a:spcAft>
                <a:spcPts val="0"/>
              </a:spcAft>
              <a:defRPr sz="5400">
                <a:latin typeface="Gill Sans SemiBold"/>
                <a:ea typeface="Gill Sans SemiBold"/>
                <a:cs typeface="Gill Sans SemiBold"/>
                <a:sym typeface="Gill Sans SemiBold"/>
              </a:defRPr>
            </a:pPr>
            <a:r>
              <a:rPr lang="en-GB" sz="4000" kern="0" spc="-41" dirty="0">
                <a:solidFill>
                  <a:schemeClr val="bg1"/>
                </a:solidFill>
                <a:ea typeface="Verdana" panose="020B0604030504040204" pitchFamily="34" charset="0"/>
                <a:sym typeface="Gill Sans SemiBold"/>
              </a:rPr>
              <a:t>Understanding learning disability and autism hate crime</a:t>
            </a:r>
          </a:p>
        </p:txBody>
      </p:sp>
      <p:grpSp>
        <p:nvGrpSpPr>
          <p:cNvPr id="10" name="Group 9"/>
          <p:cNvGrpSpPr/>
          <p:nvPr/>
        </p:nvGrpSpPr>
        <p:grpSpPr>
          <a:xfrm>
            <a:off x="6768573" y="4330349"/>
            <a:ext cx="2237730" cy="601349"/>
            <a:chOff x="0" y="12154236"/>
            <a:chExt cx="4286250" cy="1151851"/>
          </a:xfrm>
        </p:grpSpPr>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
        <p:nvSpPr>
          <p:cNvPr id="3" name="54pt Header to go here">
            <a:extLst>
              <a:ext uri="{FF2B5EF4-FFF2-40B4-BE49-F238E27FC236}">
                <a16:creationId xmlns:a16="http://schemas.microsoft.com/office/drawing/2014/main" id="{6169CE9F-E6DC-65E1-8C34-FD9060937F0D}"/>
              </a:ext>
            </a:extLst>
          </p:cNvPr>
          <p:cNvSpPr txBox="1"/>
          <p:nvPr/>
        </p:nvSpPr>
        <p:spPr>
          <a:xfrm>
            <a:off x="4499992" y="5893780"/>
            <a:ext cx="4442194" cy="7986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794" tIns="20794" rIns="20794" bIns="20794">
            <a:spAutoFit/>
          </a:bodyPr>
          <a:lstStyle/>
          <a:p>
            <a:pPr>
              <a:lnSpc>
                <a:spcPct val="107000"/>
              </a:lnSpc>
              <a:spcAft>
                <a:spcPts val="800"/>
              </a:spcAft>
            </a:pPr>
            <a:r>
              <a:rPr lang="en-GB" sz="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The content and associated slide pack for this session have been developed and validated jointly by Dimensions UK Ltd and Nottingham Trent University. Use of these materials for training purposes is granted under an Open Licence arrangement for non-commercial purposes.</a:t>
            </a:r>
          </a:p>
          <a:p>
            <a:pPr>
              <a:lnSpc>
                <a:spcPct val="107000"/>
              </a:lnSpc>
              <a:spcAft>
                <a:spcPts val="800"/>
              </a:spcAft>
            </a:pPr>
            <a:r>
              <a:rPr lang="en-GB" sz="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Changes or modifications to the materials must not be made without prior approval of the licence holder.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8373F-DD3C-D559-9E30-20A42F2C2F8E}"/>
              </a:ext>
            </a:extLst>
          </p:cNvPr>
          <p:cNvSpPr>
            <a:spLocks noGrp="1"/>
          </p:cNvSpPr>
          <p:nvPr>
            <p:ph type="title"/>
          </p:nvPr>
        </p:nvSpPr>
        <p:spPr>
          <a:xfrm>
            <a:off x="381000" y="381000"/>
            <a:ext cx="8305800" cy="1066800"/>
          </a:xfrm>
        </p:spPr>
        <p:txBody>
          <a:bodyPr wrap="square" anchor="t">
            <a:normAutofit/>
          </a:bodyPr>
          <a:lstStyle/>
          <a:p>
            <a:r>
              <a:rPr lang="en-GB" dirty="0"/>
              <a:t>Defining autism</a:t>
            </a:r>
          </a:p>
        </p:txBody>
      </p:sp>
      <p:sp>
        <p:nvSpPr>
          <p:cNvPr id="3" name="Content Placeholder 2">
            <a:extLst>
              <a:ext uri="{FF2B5EF4-FFF2-40B4-BE49-F238E27FC236}">
                <a16:creationId xmlns:a16="http://schemas.microsoft.com/office/drawing/2014/main" id="{B4710CF1-6DFE-0F87-7BC8-D2F442F03021}"/>
              </a:ext>
            </a:extLst>
          </p:cNvPr>
          <p:cNvSpPr>
            <a:spLocks noGrp="1"/>
          </p:cNvSpPr>
          <p:nvPr>
            <p:ph sz="half" idx="1"/>
          </p:nvPr>
        </p:nvSpPr>
        <p:spPr>
          <a:xfrm>
            <a:off x="381000" y="1089122"/>
            <a:ext cx="3614936" cy="2198915"/>
          </a:xfrm>
        </p:spPr>
        <p:txBody>
          <a:bodyPr wrap="square" anchor="t">
            <a:normAutofit/>
          </a:bodyPr>
          <a:lstStyle/>
          <a:p>
            <a:pPr marL="0" indent="0">
              <a:buNone/>
            </a:pPr>
            <a:r>
              <a:rPr lang="en-US" dirty="0"/>
              <a:t>Autism affects how a person perceives, understands and communicates with the world around them, particularly how they communicate and relate to other people through sensory experiences.</a:t>
            </a:r>
          </a:p>
        </p:txBody>
      </p:sp>
      <p:grpSp>
        <p:nvGrpSpPr>
          <p:cNvPr id="6" name="Group 5">
            <a:extLst>
              <a:ext uri="{FF2B5EF4-FFF2-40B4-BE49-F238E27FC236}">
                <a16:creationId xmlns:a16="http://schemas.microsoft.com/office/drawing/2014/main" id="{4D6FF284-C1FE-86B0-4D20-945C023FB985}"/>
              </a:ext>
            </a:extLst>
          </p:cNvPr>
          <p:cNvGrpSpPr/>
          <p:nvPr/>
        </p:nvGrpSpPr>
        <p:grpSpPr>
          <a:xfrm>
            <a:off x="467544" y="6184292"/>
            <a:ext cx="8303640" cy="537799"/>
            <a:chOff x="467544" y="6184292"/>
            <a:chExt cx="8303640" cy="537799"/>
          </a:xfrm>
        </p:grpSpPr>
        <p:sp>
          <p:nvSpPr>
            <p:cNvPr id="8" name="Date Placeholder 3">
              <a:extLst>
                <a:ext uri="{FF2B5EF4-FFF2-40B4-BE49-F238E27FC236}">
                  <a16:creationId xmlns:a16="http://schemas.microsoft.com/office/drawing/2014/main" id="{881E8B2F-6AFD-B08A-943D-611E7382A249}"/>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9" name="Slide Number Placeholder 4">
              <a:extLst>
                <a:ext uri="{FF2B5EF4-FFF2-40B4-BE49-F238E27FC236}">
                  <a16:creationId xmlns:a16="http://schemas.microsoft.com/office/drawing/2014/main" id="{15977814-7A12-D046-7D6B-3CE92E96C9F5}"/>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10</a:t>
              </a:fld>
              <a:endParaRPr lang="en-GB" altLang="en-US" sz="1000" dirty="0">
                <a:solidFill>
                  <a:prstClr val="black">
                    <a:tint val="75000"/>
                  </a:prstClr>
                </a:solidFill>
              </a:endParaRPr>
            </a:p>
          </p:txBody>
        </p:sp>
        <p:pic>
          <p:nvPicPr>
            <p:cNvPr id="10" name="Image" descr="Image">
              <a:extLst>
                <a:ext uri="{FF2B5EF4-FFF2-40B4-BE49-F238E27FC236}">
                  <a16:creationId xmlns:a16="http://schemas.microsoft.com/office/drawing/2014/main" id="{E37BF389-38E4-936C-14EF-2ACB5275A29B}"/>
                </a:ext>
              </a:extLst>
            </p:cNvPr>
            <p:cNvPicPr>
              <a:picLocks noChangeAspect="1"/>
            </p:cNvPicPr>
            <p:nvPr/>
          </p:nvPicPr>
          <p:blipFill>
            <a:blip r:embed="rId3"/>
            <a:stretch>
              <a:fillRect/>
            </a:stretch>
          </p:blipFill>
          <p:spPr>
            <a:xfrm>
              <a:off x="6763108" y="6284053"/>
              <a:ext cx="1420078" cy="325436"/>
            </a:xfrm>
            <a:prstGeom prst="rect">
              <a:avLst/>
            </a:prstGeom>
            <a:ln w="12700">
              <a:miter lim="400000"/>
            </a:ln>
          </p:spPr>
        </p:pic>
        <p:pic>
          <p:nvPicPr>
            <p:cNvPr id="11" name="Picture 10">
              <a:extLst>
                <a:ext uri="{FF2B5EF4-FFF2-40B4-BE49-F238E27FC236}">
                  <a16:creationId xmlns:a16="http://schemas.microsoft.com/office/drawing/2014/main" id="{29A714A0-411A-A5DB-FEE5-886DEA648970}"/>
                </a:ext>
              </a:extLst>
            </p:cNvPr>
            <p:cNvPicPr>
              <a:picLocks noChangeAspect="1"/>
            </p:cNvPicPr>
            <p:nvPr/>
          </p:nvPicPr>
          <p:blipFill>
            <a:blip r:embed="rId4"/>
            <a:stretch>
              <a:fillRect/>
            </a:stretch>
          </p:blipFill>
          <p:spPr>
            <a:xfrm>
              <a:off x="8246225" y="6184292"/>
              <a:ext cx="524959" cy="524959"/>
            </a:xfrm>
            <a:prstGeom prst="rect">
              <a:avLst/>
            </a:prstGeom>
          </p:spPr>
        </p:pic>
      </p:grpSp>
      <p:sp>
        <p:nvSpPr>
          <p:cNvPr id="17" name="TextBox 16">
            <a:extLst>
              <a:ext uri="{FF2B5EF4-FFF2-40B4-BE49-F238E27FC236}">
                <a16:creationId xmlns:a16="http://schemas.microsoft.com/office/drawing/2014/main" id="{877FBD3A-12E7-C31F-3698-656925100CC0}"/>
              </a:ext>
            </a:extLst>
          </p:cNvPr>
          <p:cNvSpPr txBox="1"/>
          <p:nvPr/>
        </p:nvSpPr>
        <p:spPr>
          <a:xfrm>
            <a:off x="381000" y="3569964"/>
            <a:ext cx="3542928" cy="1477328"/>
          </a:xfrm>
          <a:prstGeom prst="rect">
            <a:avLst/>
          </a:prstGeom>
          <a:noFill/>
        </p:spPr>
        <p:txBody>
          <a:bodyPr wrap="square">
            <a:spAutoFit/>
          </a:bodyPr>
          <a:lstStyle/>
          <a:p>
            <a:r>
              <a:rPr lang="en-US" sz="1800" dirty="0"/>
              <a:t>Autism, like many ND conditions, is a ‘Spectrum’ condition and varies in symptomatology from individual to individual</a:t>
            </a:r>
          </a:p>
        </p:txBody>
      </p:sp>
      <p:pic>
        <p:nvPicPr>
          <p:cNvPr id="18" name="Picture 17">
            <a:extLst>
              <a:ext uri="{FF2B5EF4-FFF2-40B4-BE49-F238E27FC236}">
                <a16:creationId xmlns:a16="http://schemas.microsoft.com/office/drawing/2014/main" id="{311C50DC-7B2A-2943-975D-FAA95BE7781D}"/>
              </a:ext>
            </a:extLst>
          </p:cNvPr>
          <p:cNvPicPr>
            <a:picLocks noChangeAspect="1"/>
          </p:cNvPicPr>
          <p:nvPr/>
        </p:nvPicPr>
        <p:blipFill rotWithShape="1">
          <a:blip r:embed="rId5">
            <a:extLst>
              <a:ext uri="{28A0092B-C50C-407E-A947-70E740481C1C}">
                <a14:useLocalDpi xmlns:a14="http://schemas.microsoft.com/office/drawing/2010/main" val="0"/>
              </a:ext>
            </a:extLst>
          </a:blip>
          <a:srcRect t="40700" r="51810" b="18600"/>
          <a:stretch/>
        </p:blipFill>
        <p:spPr>
          <a:xfrm>
            <a:off x="5286152" y="947778"/>
            <a:ext cx="3485032" cy="1420140"/>
          </a:xfrm>
          <a:prstGeom prst="rect">
            <a:avLst/>
          </a:prstGeom>
        </p:spPr>
      </p:pic>
      <p:pic>
        <p:nvPicPr>
          <p:cNvPr id="19" name="Picture 18">
            <a:extLst>
              <a:ext uri="{FF2B5EF4-FFF2-40B4-BE49-F238E27FC236}">
                <a16:creationId xmlns:a16="http://schemas.microsoft.com/office/drawing/2014/main" id="{DEEF27B1-BC16-4167-4C91-6883FD42BE1E}"/>
              </a:ext>
            </a:extLst>
          </p:cNvPr>
          <p:cNvPicPr>
            <a:picLocks noChangeAspect="1"/>
          </p:cNvPicPr>
          <p:nvPr/>
        </p:nvPicPr>
        <p:blipFill rotWithShape="1">
          <a:blip r:embed="rId5">
            <a:extLst>
              <a:ext uri="{28A0092B-C50C-407E-A947-70E740481C1C}">
                <a14:useLocalDpi xmlns:a14="http://schemas.microsoft.com/office/drawing/2010/main" val="0"/>
              </a:ext>
            </a:extLst>
          </a:blip>
          <a:srcRect l="50407" t="31863" r="1" b="1582"/>
          <a:stretch/>
        </p:blipFill>
        <p:spPr>
          <a:xfrm>
            <a:off x="5032650" y="3366564"/>
            <a:ext cx="3814275" cy="3282614"/>
          </a:xfrm>
          <a:prstGeom prst="rect">
            <a:avLst/>
          </a:prstGeom>
        </p:spPr>
      </p:pic>
      <p:sp>
        <p:nvSpPr>
          <p:cNvPr id="20" name="Rectangle 19"/>
          <p:cNvSpPr/>
          <p:nvPr/>
        </p:nvSpPr>
        <p:spPr>
          <a:xfrm>
            <a:off x="381000" y="5284907"/>
            <a:ext cx="3531223" cy="830997"/>
          </a:xfrm>
          <a:prstGeom prst="rect">
            <a:avLst/>
          </a:prstGeom>
        </p:spPr>
        <p:txBody>
          <a:bodyPr wrap="square">
            <a:spAutoFit/>
          </a:bodyPr>
          <a:lstStyle/>
          <a:p>
            <a:r>
              <a:rPr lang="en-GB" sz="800" dirty="0">
                <a:solidFill>
                  <a:schemeClr val="bg1">
                    <a:lumMod val="85000"/>
                  </a:schemeClr>
                </a:solidFill>
              </a:rPr>
              <a:t>https://www.google.co.uk/search?sca_esv=725712b13be26739&amp;hl=en&amp;sxsrf=ACQVn0-AeV68XZ9Lud4XLTwNzwAZIuUkRg:1707945518988&amp;q=autism+spectrum&amp;tbm=isch&amp;source=lnms&amp;sa=X&amp;ved=2ahUKEwjFx9Hv4KuEAxUwQUEAHYMPDXIQ0pQJegQICxAB&amp;biw=1280&amp;bih=559&amp;dpr=1.5#imgrc=s796ENsrPcUuQM</a:t>
            </a:r>
          </a:p>
        </p:txBody>
      </p:sp>
      <p:sp>
        <p:nvSpPr>
          <p:cNvPr id="21" name="TextBox 20">
            <a:extLst>
              <a:ext uri="{FF2B5EF4-FFF2-40B4-BE49-F238E27FC236}">
                <a16:creationId xmlns:a16="http://schemas.microsoft.com/office/drawing/2014/main" id="{AF7B47AC-5C25-0714-0D76-6C51078155F8}"/>
              </a:ext>
            </a:extLst>
          </p:cNvPr>
          <p:cNvSpPr txBox="1"/>
          <p:nvPr/>
        </p:nvSpPr>
        <p:spPr>
          <a:xfrm>
            <a:off x="5187117" y="430447"/>
            <a:ext cx="3542928" cy="646331"/>
          </a:xfrm>
          <a:prstGeom prst="rect">
            <a:avLst/>
          </a:prstGeom>
          <a:noFill/>
        </p:spPr>
        <p:txBody>
          <a:bodyPr wrap="square">
            <a:spAutoFit/>
          </a:bodyPr>
          <a:lstStyle/>
          <a:p>
            <a:pPr algn="ctr"/>
            <a:r>
              <a:rPr lang="en-US" sz="1800" b="1" dirty="0"/>
              <a:t>Common misconception of the autism spectrum</a:t>
            </a:r>
          </a:p>
        </p:txBody>
      </p:sp>
      <p:sp>
        <p:nvSpPr>
          <p:cNvPr id="22" name="TextBox 21">
            <a:extLst>
              <a:ext uri="{FF2B5EF4-FFF2-40B4-BE49-F238E27FC236}">
                <a16:creationId xmlns:a16="http://schemas.microsoft.com/office/drawing/2014/main" id="{440A96A1-21CE-A1F0-F05B-899A6E314E98}"/>
              </a:ext>
            </a:extLst>
          </p:cNvPr>
          <p:cNvSpPr txBox="1"/>
          <p:nvPr/>
        </p:nvSpPr>
        <p:spPr>
          <a:xfrm>
            <a:off x="5257204" y="2386490"/>
            <a:ext cx="3542928" cy="923330"/>
          </a:xfrm>
          <a:prstGeom prst="rect">
            <a:avLst/>
          </a:prstGeom>
          <a:noFill/>
        </p:spPr>
        <p:txBody>
          <a:bodyPr wrap="square">
            <a:spAutoFit/>
          </a:bodyPr>
          <a:lstStyle/>
          <a:p>
            <a:pPr algn="ctr"/>
            <a:r>
              <a:rPr lang="en-US" sz="1800" b="1" dirty="0"/>
              <a:t>People place differently on the whole spectrum (and move around)</a:t>
            </a:r>
          </a:p>
        </p:txBody>
      </p:sp>
    </p:spTree>
    <p:extLst>
      <p:ext uri="{BB962C8B-B14F-4D97-AF65-F5344CB8AC3E}">
        <p14:creationId xmlns:p14="http://schemas.microsoft.com/office/powerpoint/2010/main" val="1278448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C398-7EFC-5683-293A-402E787C9137}"/>
              </a:ext>
            </a:extLst>
          </p:cNvPr>
          <p:cNvSpPr>
            <a:spLocks noGrp="1"/>
          </p:cNvSpPr>
          <p:nvPr>
            <p:ph type="title"/>
          </p:nvPr>
        </p:nvSpPr>
        <p:spPr/>
        <p:txBody>
          <a:bodyPr/>
          <a:lstStyle/>
          <a:p>
            <a:r>
              <a:rPr lang="en-GB" dirty="0"/>
              <a:t>The recent history of how people with learning disabilities have been treated </a:t>
            </a:r>
          </a:p>
        </p:txBody>
      </p:sp>
      <p:sp>
        <p:nvSpPr>
          <p:cNvPr id="3" name="Content Placeholder 2">
            <a:extLst>
              <a:ext uri="{FF2B5EF4-FFF2-40B4-BE49-F238E27FC236}">
                <a16:creationId xmlns:a16="http://schemas.microsoft.com/office/drawing/2014/main" id="{8582708F-A137-BD15-2DBD-5333E6F23E77}"/>
              </a:ext>
            </a:extLst>
          </p:cNvPr>
          <p:cNvSpPr>
            <a:spLocks noGrp="1"/>
          </p:cNvSpPr>
          <p:nvPr>
            <p:ph idx="1"/>
          </p:nvPr>
        </p:nvSpPr>
        <p:spPr>
          <a:xfrm>
            <a:off x="364486" y="1484784"/>
            <a:ext cx="8305800" cy="4579074"/>
          </a:xfrm>
        </p:spPr>
        <p:txBody>
          <a:bodyPr/>
          <a:lstStyle/>
          <a:p>
            <a:pPr marL="0" indent="0">
              <a:buNone/>
            </a:pPr>
            <a:r>
              <a:rPr lang="en-GB" b="1" dirty="0"/>
              <a:t>1940’s</a:t>
            </a:r>
            <a:r>
              <a:rPr lang="en-GB" dirty="0"/>
              <a:t> – </a:t>
            </a:r>
            <a:r>
              <a:rPr lang="en-GB" b="1" dirty="0"/>
              <a:t>Eugenics</a:t>
            </a:r>
            <a:r>
              <a:rPr lang="en-GB" dirty="0"/>
              <a:t> approach argued for isolation and sterilisation.</a:t>
            </a:r>
            <a:br>
              <a:rPr lang="en-GB" dirty="0"/>
            </a:br>
            <a:endParaRPr lang="en-GB" dirty="0"/>
          </a:p>
          <a:p>
            <a:pPr marL="0" indent="0">
              <a:buNone/>
            </a:pPr>
            <a:r>
              <a:rPr lang="en-GB" b="1" dirty="0"/>
              <a:t>1960’s</a:t>
            </a:r>
            <a:r>
              <a:rPr lang="en-GB" dirty="0"/>
              <a:t> – Hospital scandals re treatment &amp; conditions of </a:t>
            </a:r>
            <a:r>
              <a:rPr lang="en-GB" b="1" dirty="0"/>
              <a:t>asylums</a:t>
            </a:r>
            <a:r>
              <a:rPr lang="en-GB" dirty="0"/>
              <a:t>. Hostels introduced as an alternative.</a:t>
            </a:r>
          </a:p>
          <a:p>
            <a:pPr marL="0" indent="0">
              <a:buNone/>
            </a:pPr>
            <a:br>
              <a:rPr lang="en-GB" dirty="0"/>
            </a:br>
            <a:r>
              <a:rPr lang="en-GB" b="1" dirty="0"/>
              <a:t>1990’s</a:t>
            </a:r>
            <a:r>
              <a:rPr lang="en-GB" dirty="0"/>
              <a:t> – Legislative </a:t>
            </a:r>
            <a:r>
              <a:rPr lang="en-GB" b="1" dirty="0"/>
              <a:t>changes</a:t>
            </a:r>
            <a:r>
              <a:rPr lang="en-GB" dirty="0"/>
              <a:t>. Community Care Act &amp; Disability Discrimination Act introduced.</a:t>
            </a:r>
            <a:br>
              <a:rPr lang="en-GB" dirty="0"/>
            </a:br>
            <a:endParaRPr lang="en-GB" dirty="0"/>
          </a:p>
          <a:p>
            <a:pPr marL="0" indent="0">
              <a:buNone/>
            </a:pPr>
            <a:r>
              <a:rPr lang="en-GB" b="1" dirty="0"/>
              <a:t>2011</a:t>
            </a:r>
            <a:r>
              <a:rPr lang="en-GB" dirty="0"/>
              <a:t> – Winterbourne View Scandal. BBC Panorama uncovers </a:t>
            </a:r>
            <a:r>
              <a:rPr lang="en-GB" b="1" dirty="0"/>
              <a:t>systemic abuse </a:t>
            </a:r>
            <a:r>
              <a:rPr lang="en-GB" dirty="0"/>
              <a:t>of LD residents at care home.</a:t>
            </a:r>
            <a:br>
              <a:rPr lang="en-GB" dirty="0"/>
            </a:br>
            <a:endParaRPr lang="en-GB" dirty="0"/>
          </a:p>
          <a:p>
            <a:pPr marL="0" indent="0">
              <a:buNone/>
            </a:pPr>
            <a:r>
              <a:rPr lang="en-GB" b="1" dirty="0"/>
              <a:t>2019</a:t>
            </a:r>
            <a:r>
              <a:rPr lang="en-GB" dirty="0"/>
              <a:t> – </a:t>
            </a:r>
            <a:r>
              <a:rPr lang="en-GB" dirty="0" err="1"/>
              <a:t>Whorlton</a:t>
            </a:r>
            <a:r>
              <a:rPr lang="en-GB" dirty="0"/>
              <a:t> Hall Scandal – BBC Panorama again uncovers </a:t>
            </a:r>
            <a:r>
              <a:rPr lang="en-GB" b="1" dirty="0"/>
              <a:t>systemic abuse </a:t>
            </a:r>
            <a:r>
              <a:rPr lang="en-GB" dirty="0"/>
              <a:t>of LD and autistic residents in a care home.</a:t>
            </a:r>
          </a:p>
        </p:txBody>
      </p:sp>
      <p:grpSp>
        <p:nvGrpSpPr>
          <p:cNvPr id="7" name="Group 6">
            <a:extLst>
              <a:ext uri="{FF2B5EF4-FFF2-40B4-BE49-F238E27FC236}">
                <a16:creationId xmlns:a16="http://schemas.microsoft.com/office/drawing/2014/main" id="{2B6FD999-26DC-5C61-F6F6-309657B7B92A}"/>
              </a:ext>
            </a:extLst>
          </p:cNvPr>
          <p:cNvGrpSpPr/>
          <p:nvPr/>
        </p:nvGrpSpPr>
        <p:grpSpPr>
          <a:xfrm>
            <a:off x="467544" y="6184292"/>
            <a:ext cx="8303640" cy="537799"/>
            <a:chOff x="467544" y="6184292"/>
            <a:chExt cx="8303640" cy="537799"/>
          </a:xfrm>
        </p:grpSpPr>
        <p:sp>
          <p:nvSpPr>
            <p:cNvPr id="8" name="Date Placeholder 3">
              <a:extLst>
                <a:ext uri="{FF2B5EF4-FFF2-40B4-BE49-F238E27FC236}">
                  <a16:creationId xmlns:a16="http://schemas.microsoft.com/office/drawing/2014/main" id="{BD3685FC-726C-9281-4E22-5E4180700AE6}"/>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9" name="Slide Number Placeholder 4">
              <a:extLst>
                <a:ext uri="{FF2B5EF4-FFF2-40B4-BE49-F238E27FC236}">
                  <a16:creationId xmlns:a16="http://schemas.microsoft.com/office/drawing/2014/main" id="{B3E024E7-85E6-7540-82D7-496EBDCA475A}"/>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11</a:t>
              </a:fld>
              <a:endParaRPr lang="en-GB" altLang="en-US" sz="1000" dirty="0">
                <a:solidFill>
                  <a:prstClr val="black">
                    <a:tint val="75000"/>
                  </a:prstClr>
                </a:solidFill>
              </a:endParaRPr>
            </a:p>
          </p:txBody>
        </p:sp>
        <p:pic>
          <p:nvPicPr>
            <p:cNvPr id="10" name="Image" descr="Image">
              <a:extLst>
                <a:ext uri="{FF2B5EF4-FFF2-40B4-BE49-F238E27FC236}">
                  <a16:creationId xmlns:a16="http://schemas.microsoft.com/office/drawing/2014/main" id="{C5ECB636-8A09-A3C6-3BA5-4157E297B74B}"/>
                </a:ext>
              </a:extLst>
            </p:cNvPr>
            <p:cNvPicPr>
              <a:picLocks noChangeAspect="1"/>
            </p:cNvPicPr>
            <p:nvPr/>
          </p:nvPicPr>
          <p:blipFill>
            <a:blip r:embed="rId2"/>
            <a:stretch>
              <a:fillRect/>
            </a:stretch>
          </p:blipFill>
          <p:spPr>
            <a:xfrm>
              <a:off x="6763108" y="6284053"/>
              <a:ext cx="1420078" cy="325436"/>
            </a:xfrm>
            <a:prstGeom prst="rect">
              <a:avLst/>
            </a:prstGeom>
            <a:ln w="12700">
              <a:miter lim="400000"/>
            </a:ln>
          </p:spPr>
        </p:pic>
        <p:pic>
          <p:nvPicPr>
            <p:cNvPr id="11" name="Picture 10">
              <a:extLst>
                <a:ext uri="{FF2B5EF4-FFF2-40B4-BE49-F238E27FC236}">
                  <a16:creationId xmlns:a16="http://schemas.microsoft.com/office/drawing/2014/main" id="{F29033AD-B4B2-A1CD-467A-43B54F2E8CCE}"/>
                </a:ext>
              </a:extLst>
            </p:cNvPr>
            <p:cNvPicPr>
              <a:picLocks noChangeAspect="1"/>
            </p:cNvPicPr>
            <p:nvPr/>
          </p:nvPicPr>
          <p:blipFill>
            <a:blip r:embed="rId3"/>
            <a:stretch>
              <a:fillRect/>
            </a:stretch>
          </p:blipFill>
          <p:spPr>
            <a:xfrm>
              <a:off x="8246225" y="6184292"/>
              <a:ext cx="524959" cy="524959"/>
            </a:xfrm>
            <a:prstGeom prst="rect">
              <a:avLst/>
            </a:prstGeom>
          </p:spPr>
        </p:pic>
      </p:grpSp>
      <p:grpSp>
        <p:nvGrpSpPr>
          <p:cNvPr id="12" name="Group 11">
            <a:extLst>
              <a:ext uri="{FF2B5EF4-FFF2-40B4-BE49-F238E27FC236}">
                <a16:creationId xmlns:a16="http://schemas.microsoft.com/office/drawing/2014/main" id="{8884DB0C-E1BA-765C-FDE0-7083D1538333}"/>
              </a:ext>
            </a:extLst>
          </p:cNvPr>
          <p:cNvGrpSpPr/>
          <p:nvPr/>
        </p:nvGrpSpPr>
        <p:grpSpPr>
          <a:xfrm>
            <a:off x="5124767" y="6227869"/>
            <a:ext cx="1420078" cy="381620"/>
            <a:chOff x="0" y="12154236"/>
            <a:chExt cx="4286250" cy="1151851"/>
          </a:xfrm>
        </p:grpSpPr>
        <p:pic>
          <p:nvPicPr>
            <p:cNvPr id="13" name="Picture 12">
              <a:extLst>
                <a:ext uri="{FF2B5EF4-FFF2-40B4-BE49-F238E27FC236}">
                  <a16:creationId xmlns:a16="http://schemas.microsoft.com/office/drawing/2014/main" id="{7F22FF83-730D-EC88-6A96-E4424FD1FD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14" name="Picture 13">
              <a:extLst>
                <a:ext uri="{FF2B5EF4-FFF2-40B4-BE49-F238E27FC236}">
                  <a16:creationId xmlns:a16="http://schemas.microsoft.com/office/drawing/2014/main" id="{7A0FA861-01F5-3DD9-ACC3-549EA67AD7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2506664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object 17">
            <a:extLst>
              <a:ext uri="{FF2B5EF4-FFF2-40B4-BE49-F238E27FC236}">
                <a16:creationId xmlns:a16="http://schemas.microsoft.com/office/drawing/2014/main" id="{63031C5F-F0FA-355C-4FD4-35CDBB02BF62}"/>
              </a:ext>
            </a:extLst>
          </p:cNvPr>
          <p:cNvSpPr/>
          <p:nvPr/>
        </p:nvSpPr>
        <p:spPr>
          <a:xfrm>
            <a:off x="381000" y="1522883"/>
            <a:ext cx="8382001" cy="0"/>
          </a:xfrm>
          <a:prstGeom prst="line">
            <a:avLst/>
          </a:prstGeom>
          <a:ln w="25400">
            <a:solidFill>
              <a:srgbClr val="76B9DA"/>
            </a:solidFill>
          </a:ln>
        </p:spPr>
        <p:txBody>
          <a:bodyPr lIns="17144" tIns="17144" rIns="17144" bIns="17144"/>
          <a:lstStyle/>
          <a:p>
            <a:pPr marR="2312" indent="5779" algn="r" defTabSz="416103" eaLnBrk="1" fontAlgn="auto">
              <a:lnSpc>
                <a:spcPct val="100499"/>
              </a:lnSpc>
              <a:spcBef>
                <a:spcPts val="0"/>
              </a:spcBef>
              <a:spcAft>
                <a:spcPts val="0"/>
              </a:spcAft>
            </a:pPr>
            <a:endParaRPr sz="1800" kern="0">
              <a:solidFill>
                <a:srgbClr val="194179"/>
              </a:solidFill>
              <a:latin typeface="Helvetica"/>
              <a:cs typeface="Helvetica"/>
              <a:sym typeface="Helvetica"/>
            </a:endParaRPr>
          </a:p>
        </p:txBody>
      </p:sp>
      <p:sp>
        <p:nvSpPr>
          <p:cNvPr id="3" name="Content Placeholder 2">
            <a:extLst>
              <a:ext uri="{FF2B5EF4-FFF2-40B4-BE49-F238E27FC236}">
                <a16:creationId xmlns:a16="http://schemas.microsoft.com/office/drawing/2014/main" id="{04B400C0-64F0-238F-ECA2-CEA013EA14A6}"/>
              </a:ext>
            </a:extLst>
          </p:cNvPr>
          <p:cNvSpPr>
            <a:spLocks noGrp="1"/>
          </p:cNvSpPr>
          <p:nvPr>
            <p:ph idx="4294967295"/>
          </p:nvPr>
        </p:nvSpPr>
        <p:spPr>
          <a:xfrm>
            <a:off x="381000" y="1678172"/>
            <a:ext cx="4014900" cy="3206750"/>
          </a:xfrm>
        </p:spPr>
        <p:txBody>
          <a:bodyPr anchor="t">
            <a:noAutofit/>
          </a:bodyPr>
          <a:lstStyle/>
          <a:p>
            <a:pPr>
              <a:lnSpc>
                <a:spcPct val="100000"/>
              </a:lnSpc>
            </a:pPr>
            <a:r>
              <a:rPr lang="en-GB" dirty="0"/>
              <a:t>“People with learning disabilities and autism are often seen and treated as ‘less than human’.</a:t>
            </a:r>
            <a:br>
              <a:rPr lang="en-GB" dirty="0"/>
            </a:br>
            <a:endParaRPr lang="en-GB" dirty="0"/>
          </a:p>
          <a:p>
            <a:pPr>
              <a:lnSpc>
                <a:spcPct val="100000"/>
              </a:lnSpc>
            </a:pPr>
            <a:r>
              <a:rPr lang="en-GB" dirty="0"/>
              <a:t>“45% of victims are scared of other people, &amp; do not like leaving their home.</a:t>
            </a:r>
            <a:br>
              <a:rPr lang="en-GB" dirty="0"/>
            </a:br>
            <a:endParaRPr lang="en-GB" dirty="0"/>
          </a:p>
          <a:p>
            <a:pPr>
              <a:lnSpc>
                <a:spcPct val="100000"/>
              </a:lnSpc>
            </a:pPr>
            <a:r>
              <a:rPr lang="en-GB" dirty="0"/>
              <a:t>“90% of victims of crime and abuse feel they were targeted due to their differences or because they were seen as ‘easy targets’…</a:t>
            </a:r>
          </a:p>
        </p:txBody>
      </p:sp>
      <p:grpSp>
        <p:nvGrpSpPr>
          <p:cNvPr id="7" name="Group 6">
            <a:extLst>
              <a:ext uri="{FF2B5EF4-FFF2-40B4-BE49-F238E27FC236}">
                <a16:creationId xmlns:a16="http://schemas.microsoft.com/office/drawing/2014/main" id="{13C312E4-9695-E11F-3E59-BB17AF95D311}"/>
              </a:ext>
            </a:extLst>
          </p:cNvPr>
          <p:cNvGrpSpPr/>
          <p:nvPr/>
        </p:nvGrpSpPr>
        <p:grpSpPr>
          <a:xfrm>
            <a:off x="467544" y="6184292"/>
            <a:ext cx="8303640" cy="537799"/>
            <a:chOff x="467544" y="6184292"/>
            <a:chExt cx="8303640" cy="537799"/>
          </a:xfrm>
        </p:grpSpPr>
        <p:sp>
          <p:nvSpPr>
            <p:cNvPr id="8" name="Date Placeholder 3">
              <a:extLst>
                <a:ext uri="{FF2B5EF4-FFF2-40B4-BE49-F238E27FC236}">
                  <a16:creationId xmlns:a16="http://schemas.microsoft.com/office/drawing/2014/main" id="{7555E58C-E27C-62D2-46A7-2EA081852A25}"/>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9" name="Slide Number Placeholder 4">
              <a:extLst>
                <a:ext uri="{FF2B5EF4-FFF2-40B4-BE49-F238E27FC236}">
                  <a16:creationId xmlns:a16="http://schemas.microsoft.com/office/drawing/2014/main" id="{C2CF9BED-6395-7614-A57F-D528E403AF54}"/>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12</a:t>
              </a:fld>
              <a:endParaRPr lang="en-GB" altLang="en-US" sz="1000" dirty="0">
                <a:solidFill>
                  <a:prstClr val="black">
                    <a:tint val="75000"/>
                  </a:prstClr>
                </a:solidFill>
              </a:endParaRPr>
            </a:p>
          </p:txBody>
        </p:sp>
        <p:pic>
          <p:nvPicPr>
            <p:cNvPr id="10" name="Image" descr="Image">
              <a:extLst>
                <a:ext uri="{FF2B5EF4-FFF2-40B4-BE49-F238E27FC236}">
                  <a16:creationId xmlns:a16="http://schemas.microsoft.com/office/drawing/2014/main" id="{0880625C-F2CA-0345-CB78-68889AADEC0C}"/>
                </a:ext>
              </a:extLst>
            </p:cNvPr>
            <p:cNvPicPr>
              <a:picLocks noChangeAspect="1"/>
            </p:cNvPicPr>
            <p:nvPr/>
          </p:nvPicPr>
          <p:blipFill>
            <a:blip r:embed="rId2"/>
            <a:stretch>
              <a:fillRect/>
            </a:stretch>
          </p:blipFill>
          <p:spPr>
            <a:xfrm>
              <a:off x="6763108" y="6284053"/>
              <a:ext cx="1420078" cy="325436"/>
            </a:xfrm>
            <a:prstGeom prst="rect">
              <a:avLst/>
            </a:prstGeom>
            <a:ln w="12700">
              <a:miter lim="400000"/>
            </a:ln>
          </p:spPr>
        </p:pic>
        <p:pic>
          <p:nvPicPr>
            <p:cNvPr id="12" name="Picture 11">
              <a:extLst>
                <a:ext uri="{FF2B5EF4-FFF2-40B4-BE49-F238E27FC236}">
                  <a16:creationId xmlns:a16="http://schemas.microsoft.com/office/drawing/2014/main" id="{BCE704B2-3EFA-E3CA-253C-11FADEBA9BF9}"/>
                </a:ext>
              </a:extLst>
            </p:cNvPr>
            <p:cNvPicPr>
              <a:picLocks noChangeAspect="1"/>
            </p:cNvPicPr>
            <p:nvPr/>
          </p:nvPicPr>
          <p:blipFill>
            <a:blip r:embed="rId3"/>
            <a:stretch>
              <a:fillRect/>
            </a:stretch>
          </p:blipFill>
          <p:spPr>
            <a:xfrm>
              <a:off x="8246225" y="6184292"/>
              <a:ext cx="524959" cy="524959"/>
            </a:xfrm>
            <a:prstGeom prst="rect">
              <a:avLst/>
            </a:prstGeom>
          </p:spPr>
        </p:pic>
      </p:grpSp>
      <p:pic>
        <p:nvPicPr>
          <p:cNvPr id="18" name="Image"/>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77983" y="1678171"/>
            <a:ext cx="4293201" cy="2470907"/>
          </a:xfrm>
          <a:prstGeom prst="rect">
            <a:avLst/>
          </a:prstGeom>
          <a:ln w="12700">
            <a:miter lim="400000"/>
          </a:ln>
        </p:spPr>
      </p:pic>
      <p:sp>
        <p:nvSpPr>
          <p:cNvPr id="19" name="Title 1">
            <a:extLst>
              <a:ext uri="{FF2B5EF4-FFF2-40B4-BE49-F238E27FC236}">
                <a16:creationId xmlns:a16="http://schemas.microsoft.com/office/drawing/2014/main" id="{C15EC680-ED3E-F88B-D345-67DE067FC283}"/>
              </a:ext>
            </a:extLst>
          </p:cNvPr>
          <p:cNvSpPr txBox="1">
            <a:spLocks/>
          </p:cNvSpPr>
          <p:nvPr/>
        </p:nvSpPr>
        <p:spPr bwMode="auto">
          <a:xfrm>
            <a:off x="323092" y="300795"/>
            <a:ext cx="8305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2800" kern="1200">
                <a:solidFill>
                  <a:srgbClr val="004D75"/>
                </a:solidFill>
                <a:latin typeface="+mj-lt"/>
                <a:ea typeface="+mj-ea"/>
                <a:cs typeface="+mj-cs"/>
              </a:defRPr>
            </a:lvl1pPr>
            <a:lvl2pPr algn="l" rtl="0" fontAlgn="base">
              <a:spcBef>
                <a:spcPct val="0"/>
              </a:spcBef>
              <a:spcAft>
                <a:spcPct val="0"/>
              </a:spcAft>
              <a:defRPr sz="2800">
                <a:solidFill>
                  <a:srgbClr val="004D75"/>
                </a:solidFill>
                <a:latin typeface="Verdana" panose="020B0604030504040204" pitchFamily="34" charset="0"/>
              </a:defRPr>
            </a:lvl2pPr>
            <a:lvl3pPr algn="l" rtl="0" fontAlgn="base">
              <a:spcBef>
                <a:spcPct val="0"/>
              </a:spcBef>
              <a:spcAft>
                <a:spcPct val="0"/>
              </a:spcAft>
              <a:defRPr sz="2800">
                <a:solidFill>
                  <a:srgbClr val="004D75"/>
                </a:solidFill>
                <a:latin typeface="Verdana" panose="020B0604030504040204" pitchFamily="34" charset="0"/>
              </a:defRPr>
            </a:lvl3pPr>
            <a:lvl4pPr algn="l" rtl="0" fontAlgn="base">
              <a:spcBef>
                <a:spcPct val="0"/>
              </a:spcBef>
              <a:spcAft>
                <a:spcPct val="0"/>
              </a:spcAft>
              <a:defRPr sz="2800">
                <a:solidFill>
                  <a:srgbClr val="004D75"/>
                </a:solidFill>
                <a:latin typeface="Verdana" panose="020B0604030504040204" pitchFamily="34" charset="0"/>
              </a:defRPr>
            </a:lvl4pPr>
            <a:lvl5pPr algn="l" rtl="0" fontAlgn="base">
              <a:spcBef>
                <a:spcPct val="0"/>
              </a:spcBef>
              <a:spcAft>
                <a:spcPct val="0"/>
              </a:spcAft>
              <a:defRPr sz="2800">
                <a:solidFill>
                  <a:srgbClr val="004D75"/>
                </a:solidFill>
                <a:latin typeface="Verdana" panose="020B0604030504040204" pitchFamily="34" charset="0"/>
              </a:defRPr>
            </a:lvl5pPr>
            <a:lvl6pPr marL="457200" algn="l" rtl="0" fontAlgn="base">
              <a:spcBef>
                <a:spcPct val="0"/>
              </a:spcBef>
              <a:spcAft>
                <a:spcPct val="0"/>
              </a:spcAft>
              <a:defRPr sz="2800">
                <a:solidFill>
                  <a:srgbClr val="004D75"/>
                </a:solidFill>
                <a:latin typeface="Verdana" panose="020B0604030504040204" pitchFamily="34" charset="0"/>
              </a:defRPr>
            </a:lvl6pPr>
            <a:lvl7pPr marL="914400" algn="l" rtl="0" fontAlgn="base">
              <a:spcBef>
                <a:spcPct val="0"/>
              </a:spcBef>
              <a:spcAft>
                <a:spcPct val="0"/>
              </a:spcAft>
              <a:defRPr sz="2800">
                <a:solidFill>
                  <a:srgbClr val="004D75"/>
                </a:solidFill>
                <a:latin typeface="Verdana" panose="020B0604030504040204" pitchFamily="34" charset="0"/>
              </a:defRPr>
            </a:lvl7pPr>
            <a:lvl8pPr marL="1371600" algn="l" rtl="0" fontAlgn="base">
              <a:spcBef>
                <a:spcPct val="0"/>
              </a:spcBef>
              <a:spcAft>
                <a:spcPct val="0"/>
              </a:spcAft>
              <a:defRPr sz="2800">
                <a:solidFill>
                  <a:srgbClr val="004D75"/>
                </a:solidFill>
                <a:latin typeface="Verdana" panose="020B0604030504040204" pitchFamily="34" charset="0"/>
              </a:defRPr>
            </a:lvl8pPr>
            <a:lvl9pPr marL="1828800" algn="l" rtl="0" fontAlgn="base">
              <a:spcBef>
                <a:spcPct val="0"/>
              </a:spcBef>
              <a:spcAft>
                <a:spcPct val="0"/>
              </a:spcAft>
              <a:defRPr sz="2800">
                <a:solidFill>
                  <a:srgbClr val="004D75"/>
                </a:solidFill>
                <a:latin typeface="Verdana" panose="020B0604030504040204" pitchFamily="34" charset="0"/>
              </a:defRPr>
            </a:lvl9pPr>
          </a:lstStyle>
          <a:p>
            <a:pPr eaLnBrk="1" hangingPunct="1"/>
            <a:r>
              <a:rPr lang="en-GB" dirty="0"/>
              <a:t>Lived experience</a:t>
            </a:r>
            <a:br>
              <a:rPr lang="en-GB" dirty="0"/>
            </a:br>
            <a:r>
              <a:rPr lang="en-GB" sz="2400" dirty="0"/>
              <a:t>Dr Mark Brookes MBE, Dimensions Advocacy Lead</a:t>
            </a:r>
            <a:endParaRPr lang="en-GB" dirty="0"/>
          </a:p>
        </p:txBody>
      </p:sp>
      <p:sp>
        <p:nvSpPr>
          <p:cNvPr id="4" name="TextBox 3">
            <a:extLst>
              <a:ext uri="{FF2B5EF4-FFF2-40B4-BE49-F238E27FC236}">
                <a16:creationId xmlns:a16="http://schemas.microsoft.com/office/drawing/2014/main" id="{77FB6DF6-0C16-AD5F-CE22-4EBBBEF16DA3}"/>
              </a:ext>
            </a:extLst>
          </p:cNvPr>
          <p:cNvSpPr txBox="1"/>
          <p:nvPr/>
        </p:nvSpPr>
        <p:spPr>
          <a:xfrm>
            <a:off x="4475992" y="4351628"/>
            <a:ext cx="4295192" cy="954107"/>
          </a:xfrm>
          <a:prstGeom prst="rect">
            <a:avLst/>
          </a:prstGeom>
          <a:noFill/>
        </p:spPr>
        <p:txBody>
          <a:bodyPr wrap="square">
            <a:spAutoFit/>
          </a:bodyPr>
          <a:lstStyle/>
          <a:p>
            <a:pPr algn="ctr">
              <a:lnSpc>
                <a:spcPct val="100000"/>
              </a:lnSpc>
            </a:pPr>
            <a:r>
              <a:rPr lang="en-GB" dirty="0"/>
              <a:t>“Ignorance makes people nasty.”</a:t>
            </a:r>
          </a:p>
        </p:txBody>
      </p:sp>
      <p:grpSp>
        <p:nvGrpSpPr>
          <p:cNvPr id="5" name="Group 4">
            <a:extLst>
              <a:ext uri="{FF2B5EF4-FFF2-40B4-BE49-F238E27FC236}">
                <a16:creationId xmlns:a16="http://schemas.microsoft.com/office/drawing/2014/main" id="{07D59CD4-09AE-F122-D299-5230F76257EB}"/>
              </a:ext>
            </a:extLst>
          </p:cNvPr>
          <p:cNvGrpSpPr/>
          <p:nvPr/>
        </p:nvGrpSpPr>
        <p:grpSpPr>
          <a:xfrm>
            <a:off x="5124767" y="6227869"/>
            <a:ext cx="1420078" cy="381620"/>
            <a:chOff x="0" y="12154236"/>
            <a:chExt cx="4286250" cy="1151851"/>
          </a:xfrm>
        </p:grpSpPr>
        <p:pic>
          <p:nvPicPr>
            <p:cNvPr id="6" name="Picture 5">
              <a:extLst>
                <a:ext uri="{FF2B5EF4-FFF2-40B4-BE49-F238E27FC236}">
                  <a16:creationId xmlns:a16="http://schemas.microsoft.com/office/drawing/2014/main" id="{D8749C8F-57E1-185E-699E-D190DEAD9C8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11" name="Picture 10">
              <a:extLst>
                <a:ext uri="{FF2B5EF4-FFF2-40B4-BE49-F238E27FC236}">
                  <a16:creationId xmlns:a16="http://schemas.microsoft.com/office/drawing/2014/main" id="{5064D38B-F7C2-435E-9D7A-7D0D4523F5D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1255354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object 17">
            <a:extLst>
              <a:ext uri="{FF2B5EF4-FFF2-40B4-BE49-F238E27FC236}">
                <a16:creationId xmlns:a16="http://schemas.microsoft.com/office/drawing/2014/main" id="{63031C5F-F0FA-355C-4FD4-35CDBB02BF62}"/>
              </a:ext>
            </a:extLst>
          </p:cNvPr>
          <p:cNvSpPr/>
          <p:nvPr/>
        </p:nvSpPr>
        <p:spPr>
          <a:xfrm>
            <a:off x="381000" y="1522883"/>
            <a:ext cx="8382001" cy="0"/>
          </a:xfrm>
          <a:prstGeom prst="line">
            <a:avLst/>
          </a:prstGeom>
          <a:ln w="25400">
            <a:solidFill>
              <a:srgbClr val="76B9DA"/>
            </a:solidFill>
          </a:ln>
        </p:spPr>
        <p:txBody>
          <a:bodyPr lIns="17144" tIns="17144" rIns="17144" bIns="17144"/>
          <a:lstStyle/>
          <a:p>
            <a:pPr marR="2312" indent="5779" algn="r" defTabSz="416103" eaLnBrk="1" fontAlgn="auto">
              <a:lnSpc>
                <a:spcPct val="100499"/>
              </a:lnSpc>
              <a:spcBef>
                <a:spcPts val="0"/>
              </a:spcBef>
              <a:spcAft>
                <a:spcPts val="0"/>
              </a:spcAft>
            </a:pPr>
            <a:endParaRPr sz="1800" kern="0">
              <a:solidFill>
                <a:srgbClr val="194179"/>
              </a:solidFill>
              <a:latin typeface="Helvetica"/>
              <a:cs typeface="Helvetica"/>
              <a:sym typeface="Helvetica"/>
            </a:endParaRPr>
          </a:p>
        </p:txBody>
      </p:sp>
      <p:grpSp>
        <p:nvGrpSpPr>
          <p:cNvPr id="7" name="Group 6">
            <a:extLst>
              <a:ext uri="{FF2B5EF4-FFF2-40B4-BE49-F238E27FC236}">
                <a16:creationId xmlns:a16="http://schemas.microsoft.com/office/drawing/2014/main" id="{13C312E4-9695-E11F-3E59-BB17AF95D311}"/>
              </a:ext>
            </a:extLst>
          </p:cNvPr>
          <p:cNvGrpSpPr/>
          <p:nvPr/>
        </p:nvGrpSpPr>
        <p:grpSpPr>
          <a:xfrm>
            <a:off x="467544" y="6184292"/>
            <a:ext cx="8303640" cy="537799"/>
            <a:chOff x="467544" y="6184292"/>
            <a:chExt cx="8303640" cy="537799"/>
          </a:xfrm>
        </p:grpSpPr>
        <p:sp>
          <p:nvSpPr>
            <p:cNvPr id="8" name="Date Placeholder 3">
              <a:extLst>
                <a:ext uri="{FF2B5EF4-FFF2-40B4-BE49-F238E27FC236}">
                  <a16:creationId xmlns:a16="http://schemas.microsoft.com/office/drawing/2014/main" id="{7555E58C-E27C-62D2-46A7-2EA081852A25}"/>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9" name="Slide Number Placeholder 4">
              <a:extLst>
                <a:ext uri="{FF2B5EF4-FFF2-40B4-BE49-F238E27FC236}">
                  <a16:creationId xmlns:a16="http://schemas.microsoft.com/office/drawing/2014/main" id="{C2CF9BED-6395-7614-A57F-D528E403AF54}"/>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13</a:t>
              </a:fld>
              <a:endParaRPr lang="en-GB" altLang="en-US" sz="1000" dirty="0">
                <a:solidFill>
                  <a:prstClr val="black">
                    <a:tint val="75000"/>
                  </a:prstClr>
                </a:solidFill>
              </a:endParaRPr>
            </a:p>
          </p:txBody>
        </p:sp>
        <p:pic>
          <p:nvPicPr>
            <p:cNvPr id="10" name="Image" descr="Image">
              <a:extLst>
                <a:ext uri="{FF2B5EF4-FFF2-40B4-BE49-F238E27FC236}">
                  <a16:creationId xmlns:a16="http://schemas.microsoft.com/office/drawing/2014/main" id="{0880625C-F2CA-0345-CB78-68889AADEC0C}"/>
                </a:ext>
              </a:extLst>
            </p:cNvPr>
            <p:cNvPicPr>
              <a:picLocks noChangeAspect="1"/>
            </p:cNvPicPr>
            <p:nvPr/>
          </p:nvPicPr>
          <p:blipFill>
            <a:blip r:embed="rId2"/>
            <a:stretch>
              <a:fillRect/>
            </a:stretch>
          </p:blipFill>
          <p:spPr>
            <a:xfrm>
              <a:off x="6763108" y="6284053"/>
              <a:ext cx="1420078" cy="325436"/>
            </a:xfrm>
            <a:prstGeom prst="rect">
              <a:avLst/>
            </a:prstGeom>
            <a:ln w="12700">
              <a:miter lim="400000"/>
            </a:ln>
          </p:spPr>
        </p:pic>
        <p:pic>
          <p:nvPicPr>
            <p:cNvPr id="12" name="Picture 11">
              <a:extLst>
                <a:ext uri="{FF2B5EF4-FFF2-40B4-BE49-F238E27FC236}">
                  <a16:creationId xmlns:a16="http://schemas.microsoft.com/office/drawing/2014/main" id="{BCE704B2-3EFA-E3CA-253C-11FADEBA9BF9}"/>
                </a:ext>
              </a:extLst>
            </p:cNvPr>
            <p:cNvPicPr>
              <a:picLocks noChangeAspect="1"/>
            </p:cNvPicPr>
            <p:nvPr/>
          </p:nvPicPr>
          <p:blipFill>
            <a:blip r:embed="rId3"/>
            <a:stretch>
              <a:fillRect/>
            </a:stretch>
          </p:blipFill>
          <p:spPr>
            <a:xfrm>
              <a:off x="8246225" y="6184292"/>
              <a:ext cx="524959" cy="524959"/>
            </a:xfrm>
            <a:prstGeom prst="rect">
              <a:avLst/>
            </a:prstGeom>
          </p:spPr>
        </p:pic>
      </p:grpSp>
      <p:pic>
        <p:nvPicPr>
          <p:cNvPr id="18" name="Image"/>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77983" y="1678171"/>
            <a:ext cx="4293201" cy="2470907"/>
          </a:xfrm>
          <a:prstGeom prst="rect">
            <a:avLst/>
          </a:prstGeom>
          <a:ln w="12700">
            <a:miter lim="400000"/>
          </a:ln>
        </p:spPr>
      </p:pic>
      <p:sp>
        <p:nvSpPr>
          <p:cNvPr id="19" name="Title 1">
            <a:extLst>
              <a:ext uri="{FF2B5EF4-FFF2-40B4-BE49-F238E27FC236}">
                <a16:creationId xmlns:a16="http://schemas.microsoft.com/office/drawing/2014/main" id="{C15EC680-ED3E-F88B-D345-67DE067FC283}"/>
              </a:ext>
            </a:extLst>
          </p:cNvPr>
          <p:cNvSpPr txBox="1">
            <a:spLocks/>
          </p:cNvSpPr>
          <p:nvPr/>
        </p:nvSpPr>
        <p:spPr bwMode="auto">
          <a:xfrm>
            <a:off x="323092" y="300795"/>
            <a:ext cx="8305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2800" kern="1200">
                <a:solidFill>
                  <a:srgbClr val="004D75"/>
                </a:solidFill>
                <a:latin typeface="+mj-lt"/>
                <a:ea typeface="+mj-ea"/>
                <a:cs typeface="+mj-cs"/>
              </a:defRPr>
            </a:lvl1pPr>
            <a:lvl2pPr algn="l" rtl="0" fontAlgn="base">
              <a:spcBef>
                <a:spcPct val="0"/>
              </a:spcBef>
              <a:spcAft>
                <a:spcPct val="0"/>
              </a:spcAft>
              <a:defRPr sz="2800">
                <a:solidFill>
                  <a:srgbClr val="004D75"/>
                </a:solidFill>
                <a:latin typeface="Verdana" panose="020B0604030504040204" pitchFamily="34" charset="0"/>
              </a:defRPr>
            </a:lvl2pPr>
            <a:lvl3pPr algn="l" rtl="0" fontAlgn="base">
              <a:spcBef>
                <a:spcPct val="0"/>
              </a:spcBef>
              <a:spcAft>
                <a:spcPct val="0"/>
              </a:spcAft>
              <a:defRPr sz="2800">
                <a:solidFill>
                  <a:srgbClr val="004D75"/>
                </a:solidFill>
                <a:latin typeface="Verdana" panose="020B0604030504040204" pitchFamily="34" charset="0"/>
              </a:defRPr>
            </a:lvl3pPr>
            <a:lvl4pPr algn="l" rtl="0" fontAlgn="base">
              <a:spcBef>
                <a:spcPct val="0"/>
              </a:spcBef>
              <a:spcAft>
                <a:spcPct val="0"/>
              </a:spcAft>
              <a:defRPr sz="2800">
                <a:solidFill>
                  <a:srgbClr val="004D75"/>
                </a:solidFill>
                <a:latin typeface="Verdana" panose="020B0604030504040204" pitchFamily="34" charset="0"/>
              </a:defRPr>
            </a:lvl4pPr>
            <a:lvl5pPr algn="l" rtl="0" fontAlgn="base">
              <a:spcBef>
                <a:spcPct val="0"/>
              </a:spcBef>
              <a:spcAft>
                <a:spcPct val="0"/>
              </a:spcAft>
              <a:defRPr sz="2800">
                <a:solidFill>
                  <a:srgbClr val="004D75"/>
                </a:solidFill>
                <a:latin typeface="Verdana" panose="020B0604030504040204" pitchFamily="34" charset="0"/>
              </a:defRPr>
            </a:lvl5pPr>
            <a:lvl6pPr marL="457200" algn="l" rtl="0" fontAlgn="base">
              <a:spcBef>
                <a:spcPct val="0"/>
              </a:spcBef>
              <a:spcAft>
                <a:spcPct val="0"/>
              </a:spcAft>
              <a:defRPr sz="2800">
                <a:solidFill>
                  <a:srgbClr val="004D75"/>
                </a:solidFill>
                <a:latin typeface="Verdana" panose="020B0604030504040204" pitchFamily="34" charset="0"/>
              </a:defRPr>
            </a:lvl6pPr>
            <a:lvl7pPr marL="914400" algn="l" rtl="0" fontAlgn="base">
              <a:spcBef>
                <a:spcPct val="0"/>
              </a:spcBef>
              <a:spcAft>
                <a:spcPct val="0"/>
              </a:spcAft>
              <a:defRPr sz="2800">
                <a:solidFill>
                  <a:srgbClr val="004D75"/>
                </a:solidFill>
                <a:latin typeface="Verdana" panose="020B0604030504040204" pitchFamily="34" charset="0"/>
              </a:defRPr>
            </a:lvl7pPr>
            <a:lvl8pPr marL="1371600" algn="l" rtl="0" fontAlgn="base">
              <a:spcBef>
                <a:spcPct val="0"/>
              </a:spcBef>
              <a:spcAft>
                <a:spcPct val="0"/>
              </a:spcAft>
              <a:defRPr sz="2800">
                <a:solidFill>
                  <a:srgbClr val="004D75"/>
                </a:solidFill>
                <a:latin typeface="Verdana" panose="020B0604030504040204" pitchFamily="34" charset="0"/>
              </a:defRPr>
            </a:lvl8pPr>
            <a:lvl9pPr marL="1828800" algn="l" rtl="0" fontAlgn="base">
              <a:spcBef>
                <a:spcPct val="0"/>
              </a:spcBef>
              <a:spcAft>
                <a:spcPct val="0"/>
              </a:spcAft>
              <a:defRPr sz="2800">
                <a:solidFill>
                  <a:srgbClr val="004D75"/>
                </a:solidFill>
                <a:latin typeface="Verdana" panose="020B0604030504040204" pitchFamily="34" charset="0"/>
              </a:defRPr>
            </a:lvl9pPr>
          </a:lstStyle>
          <a:p>
            <a:pPr eaLnBrk="1" hangingPunct="1"/>
            <a:r>
              <a:rPr lang="en-GB" dirty="0"/>
              <a:t>Lived experience</a:t>
            </a:r>
            <a:br>
              <a:rPr lang="en-GB" dirty="0"/>
            </a:br>
            <a:r>
              <a:rPr lang="en-GB" sz="2400" dirty="0"/>
              <a:t>Dr Mark Brookes MBE, Dimensions Advocacy Lead</a:t>
            </a:r>
            <a:endParaRPr lang="en-GB" dirty="0"/>
          </a:p>
        </p:txBody>
      </p:sp>
      <p:sp>
        <p:nvSpPr>
          <p:cNvPr id="22" name="Content Placeholder 2">
            <a:extLst>
              <a:ext uri="{FF2B5EF4-FFF2-40B4-BE49-F238E27FC236}">
                <a16:creationId xmlns:a16="http://schemas.microsoft.com/office/drawing/2014/main" id="{04B400C0-64F0-238F-ECA2-CEA013EA14A6}"/>
              </a:ext>
            </a:extLst>
          </p:cNvPr>
          <p:cNvSpPr txBox="1">
            <a:spLocks/>
          </p:cNvSpPr>
          <p:nvPr/>
        </p:nvSpPr>
        <p:spPr bwMode="auto">
          <a:xfrm>
            <a:off x="381000" y="1678172"/>
            <a:ext cx="3470920" cy="320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188913" indent="-188913" algn="l" rtl="0" fontAlgn="base">
              <a:lnSpc>
                <a:spcPct val="110000"/>
              </a:lnSpc>
              <a:spcBef>
                <a:spcPct val="30000"/>
              </a:spcBef>
              <a:spcAft>
                <a:spcPct val="20000"/>
              </a:spcAft>
              <a:buChar char="•"/>
              <a:defRPr kern="1200">
                <a:solidFill>
                  <a:srgbClr val="004D75"/>
                </a:solidFill>
                <a:latin typeface="+mn-lt"/>
                <a:ea typeface="+mn-ea"/>
                <a:cs typeface="+mn-cs"/>
              </a:defRPr>
            </a:lvl1pPr>
            <a:lvl2pPr marL="379413" indent="-188913" algn="l" rtl="0" fontAlgn="base">
              <a:lnSpc>
                <a:spcPct val="90000"/>
              </a:lnSpc>
              <a:spcBef>
                <a:spcPct val="20000"/>
              </a:spcBef>
              <a:spcAft>
                <a:spcPct val="10000"/>
              </a:spcAft>
              <a:buChar char="–"/>
              <a:defRPr sz="1500" kern="1200">
                <a:solidFill>
                  <a:srgbClr val="004D75"/>
                </a:solidFill>
                <a:latin typeface="+mn-lt"/>
                <a:ea typeface="+mn-ea"/>
                <a:cs typeface="+mn-cs"/>
              </a:defRPr>
            </a:lvl2pPr>
            <a:lvl3pPr marL="530225" indent="-149225" algn="l" rtl="0" fontAlgn="base">
              <a:lnSpc>
                <a:spcPct val="90000"/>
              </a:lnSpc>
              <a:spcBef>
                <a:spcPct val="20000"/>
              </a:spcBef>
              <a:spcAft>
                <a:spcPct val="20000"/>
              </a:spcAft>
              <a:buChar char="•"/>
              <a:defRPr sz="1200" kern="1200">
                <a:solidFill>
                  <a:srgbClr val="004D75"/>
                </a:solidFill>
                <a:latin typeface="+mn-lt"/>
                <a:ea typeface="+mn-ea"/>
                <a:cs typeface="+mn-cs"/>
              </a:defRPr>
            </a:lvl3pPr>
            <a:lvl4pPr marL="862013" indent="-141288" algn="l" rtl="0" fontAlgn="base">
              <a:lnSpc>
                <a:spcPct val="90000"/>
              </a:lnSpc>
              <a:spcBef>
                <a:spcPct val="20000"/>
              </a:spcBef>
              <a:spcAft>
                <a:spcPct val="20000"/>
              </a:spcAft>
              <a:buChar char="–"/>
              <a:defRPr sz="1200" kern="1200">
                <a:solidFill>
                  <a:srgbClr val="004D75"/>
                </a:solidFill>
                <a:latin typeface="+mn-lt"/>
                <a:ea typeface="+mn-ea"/>
                <a:cs typeface="+mn-cs"/>
              </a:defRPr>
            </a:lvl4pPr>
            <a:lvl5pPr marL="1235075" indent="-182563" algn="l" rtl="0" fontAlgn="base">
              <a:lnSpc>
                <a:spcPct val="90000"/>
              </a:lnSpc>
              <a:spcBef>
                <a:spcPct val="20000"/>
              </a:spcBef>
              <a:spcAft>
                <a:spcPct val="20000"/>
              </a:spcAft>
              <a:buChar char="»"/>
              <a:defRPr sz="1200" kern="1200">
                <a:solidFill>
                  <a:srgbClr val="004D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100000"/>
              </a:lnSpc>
            </a:pPr>
            <a:r>
              <a:rPr lang="en-GB" sz="1800" dirty="0"/>
              <a:t>“Many individuals with learning disabilities and autism will avoid opportunities if it involves travelling alone or after dark.</a:t>
            </a:r>
            <a:br>
              <a:rPr lang="en-GB" sz="1800" dirty="0"/>
            </a:br>
            <a:endParaRPr lang="en-GB" sz="1800" dirty="0"/>
          </a:p>
          <a:p>
            <a:pPr eaLnBrk="1" hangingPunct="1">
              <a:lnSpc>
                <a:spcPct val="100000"/>
              </a:lnSpc>
            </a:pPr>
            <a:r>
              <a:rPr lang="en-GB" sz="1800" dirty="0"/>
              <a:t>“Many are hyper aware of their surroundings and perceive risk far more succinctly.</a:t>
            </a:r>
            <a:br>
              <a:rPr lang="en-GB" sz="1800" dirty="0"/>
            </a:br>
            <a:endParaRPr lang="en-GB" sz="1800" dirty="0"/>
          </a:p>
          <a:p>
            <a:pPr eaLnBrk="1" hangingPunct="1">
              <a:lnSpc>
                <a:spcPct val="100000"/>
              </a:lnSpc>
            </a:pPr>
            <a:r>
              <a:rPr lang="en-GB" sz="1800" dirty="0"/>
              <a:t>“This often limits their freedom and movements.”</a:t>
            </a:r>
          </a:p>
        </p:txBody>
      </p:sp>
      <p:sp>
        <p:nvSpPr>
          <p:cNvPr id="2" name="TextBox 1">
            <a:extLst>
              <a:ext uri="{FF2B5EF4-FFF2-40B4-BE49-F238E27FC236}">
                <a16:creationId xmlns:a16="http://schemas.microsoft.com/office/drawing/2014/main" id="{CD26FF65-C4C4-E46F-30CB-E9E3B2FC3CC7}"/>
              </a:ext>
            </a:extLst>
          </p:cNvPr>
          <p:cNvSpPr txBox="1"/>
          <p:nvPr/>
        </p:nvSpPr>
        <p:spPr>
          <a:xfrm>
            <a:off x="4475992" y="4351628"/>
            <a:ext cx="4295192" cy="1384995"/>
          </a:xfrm>
          <a:prstGeom prst="rect">
            <a:avLst/>
          </a:prstGeom>
          <a:noFill/>
        </p:spPr>
        <p:txBody>
          <a:bodyPr wrap="square">
            <a:spAutoFit/>
          </a:bodyPr>
          <a:lstStyle/>
          <a:p>
            <a:pPr algn="ctr">
              <a:lnSpc>
                <a:spcPct val="100000"/>
              </a:lnSpc>
            </a:pPr>
            <a:r>
              <a:rPr lang="en-GB" dirty="0"/>
              <a:t>“They don’t understand we’re people.”</a:t>
            </a:r>
          </a:p>
        </p:txBody>
      </p:sp>
      <p:grpSp>
        <p:nvGrpSpPr>
          <p:cNvPr id="4" name="Group 3">
            <a:extLst>
              <a:ext uri="{FF2B5EF4-FFF2-40B4-BE49-F238E27FC236}">
                <a16:creationId xmlns:a16="http://schemas.microsoft.com/office/drawing/2014/main" id="{AFF37C52-91E2-07E5-8B30-EF641BDC1CD9}"/>
              </a:ext>
            </a:extLst>
          </p:cNvPr>
          <p:cNvGrpSpPr/>
          <p:nvPr/>
        </p:nvGrpSpPr>
        <p:grpSpPr>
          <a:xfrm>
            <a:off x="5124767" y="6227869"/>
            <a:ext cx="1420078" cy="381620"/>
            <a:chOff x="0" y="12154236"/>
            <a:chExt cx="4286250" cy="1151851"/>
          </a:xfrm>
        </p:grpSpPr>
        <p:pic>
          <p:nvPicPr>
            <p:cNvPr id="5" name="Picture 4">
              <a:extLst>
                <a:ext uri="{FF2B5EF4-FFF2-40B4-BE49-F238E27FC236}">
                  <a16:creationId xmlns:a16="http://schemas.microsoft.com/office/drawing/2014/main" id="{D34A01B7-8751-3E09-A377-2CA301B0EB7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6" name="Picture 5">
              <a:extLst>
                <a:ext uri="{FF2B5EF4-FFF2-40B4-BE49-F238E27FC236}">
                  <a16:creationId xmlns:a16="http://schemas.microsoft.com/office/drawing/2014/main" id="{227E4498-5029-353C-A4C4-F963530DF6D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1281007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E3D8-2F81-7E86-AB95-7D188E831CEC}"/>
              </a:ext>
            </a:extLst>
          </p:cNvPr>
          <p:cNvSpPr>
            <a:spLocks noGrp="1"/>
          </p:cNvSpPr>
          <p:nvPr>
            <p:ph type="title"/>
          </p:nvPr>
        </p:nvSpPr>
        <p:spPr>
          <a:xfrm>
            <a:off x="179512" y="2996953"/>
            <a:ext cx="2807227" cy="2452687"/>
          </a:xfrm>
        </p:spPr>
        <p:txBody>
          <a:bodyPr anchor="ctr">
            <a:normAutofit/>
          </a:bodyPr>
          <a:lstStyle/>
          <a:p>
            <a:r>
              <a:rPr lang="en-GB" sz="3100" dirty="0"/>
              <a:t>Myth Busters Pop Quiz</a:t>
            </a:r>
          </a:p>
        </p:txBody>
      </p:sp>
      <p:sp>
        <p:nvSpPr>
          <p:cNvPr id="3" name="Content Placeholder 2">
            <a:extLst>
              <a:ext uri="{FF2B5EF4-FFF2-40B4-BE49-F238E27FC236}">
                <a16:creationId xmlns:a16="http://schemas.microsoft.com/office/drawing/2014/main" id="{537ED011-0052-9CC1-584B-FCF30D8CF63E}"/>
              </a:ext>
            </a:extLst>
          </p:cNvPr>
          <p:cNvSpPr>
            <a:spLocks noGrp="1"/>
          </p:cNvSpPr>
          <p:nvPr>
            <p:ph idx="1"/>
          </p:nvPr>
        </p:nvSpPr>
        <p:spPr>
          <a:xfrm>
            <a:off x="3167986" y="2996954"/>
            <a:ext cx="5614060" cy="3208584"/>
          </a:xfrm>
        </p:spPr>
        <p:txBody>
          <a:bodyPr anchor="ctr">
            <a:normAutofit/>
          </a:bodyPr>
          <a:lstStyle/>
          <a:p>
            <a:pPr>
              <a:lnSpc>
                <a:spcPct val="100000"/>
              </a:lnSpc>
            </a:pPr>
            <a:r>
              <a:rPr lang="en-US" sz="1500" dirty="0"/>
              <a:t>People with learning disabilities don’t understand what’s happening and make unreliable witnesses.</a:t>
            </a:r>
          </a:p>
          <a:p>
            <a:pPr>
              <a:lnSpc>
                <a:spcPct val="100000"/>
              </a:lnSpc>
            </a:pPr>
            <a:endParaRPr lang="en-US" sz="1500" dirty="0"/>
          </a:p>
          <a:p>
            <a:pPr>
              <a:lnSpc>
                <a:spcPct val="100000"/>
              </a:lnSpc>
            </a:pPr>
            <a:r>
              <a:rPr lang="en-US" sz="1500" b="1" dirty="0"/>
              <a:t>FALSE!</a:t>
            </a:r>
            <a:r>
              <a:rPr lang="en-US" sz="1500" dirty="0"/>
              <a:t> </a:t>
            </a:r>
          </a:p>
          <a:p>
            <a:pPr>
              <a:lnSpc>
                <a:spcPct val="100000"/>
              </a:lnSpc>
            </a:pPr>
            <a:r>
              <a:rPr lang="en-US" sz="1500" dirty="0"/>
              <a:t>People with learning disabilities are capable of understanding what is happening and sharing their experiences. Some people might need reasonable adjustments and different communication methods. </a:t>
            </a:r>
          </a:p>
          <a:p>
            <a:pPr>
              <a:lnSpc>
                <a:spcPct val="100000"/>
              </a:lnSpc>
            </a:pPr>
            <a:endParaRPr lang="en-GB" sz="1500" dirty="0"/>
          </a:p>
        </p:txBody>
      </p:sp>
      <p:grpSp>
        <p:nvGrpSpPr>
          <p:cNvPr id="8" name="Group 7">
            <a:extLst>
              <a:ext uri="{FF2B5EF4-FFF2-40B4-BE49-F238E27FC236}">
                <a16:creationId xmlns:a16="http://schemas.microsoft.com/office/drawing/2014/main" id="{E5D1679D-AAF1-4000-528D-B70B38E2B540}"/>
              </a:ext>
            </a:extLst>
          </p:cNvPr>
          <p:cNvGrpSpPr/>
          <p:nvPr/>
        </p:nvGrpSpPr>
        <p:grpSpPr>
          <a:xfrm>
            <a:off x="467544" y="6184292"/>
            <a:ext cx="8303640" cy="537799"/>
            <a:chOff x="467544" y="6184292"/>
            <a:chExt cx="8303640" cy="537799"/>
          </a:xfrm>
        </p:grpSpPr>
        <p:sp>
          <p:nvSpPr>
            <p:cNvPr id="9" name="Date Placeholder 3">
              <a:extLst>
                <a:ext uri="{FF2B5EF4-FFF2-40B4-BE49-F238E27FC236}">
                  <a16:creationId xmlns:a16="http://schemas.microsoft.com/office/drawing/2014/main" id="{A63A9F74-3C76-504A-604A-772ACA5922A6}"/>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10" name="Slide Number Placeholder 4">
              <a:extLst>
                <a:ext uri="{FF2B5EF4-FFF2-40B4-BE49-F238E27FC236}">
                  <a16:creationId xmlns:a16="http://schemas.microsoft.com/office/drawing/2014/main" id="{710252E9-B69B-E95A-20C5-7A1ACC267B35}"/>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14</a:t>
              </a:fld>
              <a:endParaRPr lang="en-GB" altLang="en-US" sz="1000" dirty="0">
                <a:solidFill>
                  <a:prstClr val="black">
                    <a:tint val="75000"/>
                  </a:prstClr>
                </a:solidFill>
              </a:endParaRPr>
            </a:p>
          </p:txBody>
        </p:sp>
        <p:pic>
          <p:nvPicPr>
            <p:cNvPr id="11" name="Image" descr="Image">
              <a:extLst>
                <a:ext uri="{FF2B5EF4-FFF2-40B4-BE49-F238E27FC236}">
                  <a16:creationId xmlns:a16="http://schemas.microsoft.com/office/drawing/2014/main" id="{352E4258-7505-8C63-EC02-A4C44E2ACE6D}"/>
                </a:ext>
              </a:extLst>
            </p:cNvPr>
            <p:cNvPicPr>
              <a:picLocks noChangeAspect="1"/>
            </p:cNvPicPr>
            <p:nvPr/>
          </p:nvPicPr>
          <p:blipFill>
            <a:blip r:embed="rId2"/>
            <a:stretch>
              <a:fillRect/>
            </a:stretch>
          </p:blipFill>
          <p:spPr>
            <a:xfrm>
              <a:off x="6763108" y="6284053"/>
              <a:ext cx="1420078" cy="325436"/>
            </a:xfrm>
            <a:prstGeom prst="rect">
              <a:avLst/>
            </a:prstGeom>
            <a:ln w="12700">
              <a:miter lim="400000"/>
            </a:ln>
          </p:spPr>
        </p:pic>
        <p:pic>
          <p:nvPicPr>
            <p:cNvPr id="12" name="Picture 11">
              <a:extLst>
                <a:ext uri="{FF2B5EF4-FFF2-40B4-BE49-F238E27FC236}">
                  <a16:creationId xmlns:a16="http://schemas.microsoft.com/office/drawing/2014/main" id="{DE22F91B-76EC-4231-DAD1-9C4AE228F9DC}"/>
                </a:ext>
              </a:extLst>
            </p:cNvPr>
            <p:cNvPicPr>
              <a:picLocks noChangeAspect="1"/>
            </p:cNvPicPr>
            <p:nvPr/>
          </p:nvPicPr>
          <p:blipFill>
            <a:blip r:embed="rId3"/>
            <a:stretch>
              <a:fillRect/>
            </a:stretch>
          </p:blipFill>
          <p:spPr>
            <a:xfrm>
              <a:off x="8246225" y="6184292"/>
              <a:ext cx="524959" cy="524959"/>
            </a:xfrm>
            <a:prstGeom prst="rect">
              <a:avLst/>
            </a:prstGeom>
          </p:spPr>
        </p:pic>
      </p:grpSp>
      <p:grpSp>
        <p:nvGrpSpPr>
          <p:cNvPr id="18" name="Group 17">
            <a:extLst>
              <a:ext uri="{FF2B5EF4-FFF2-40B4-BE49-F238E27FC236}">
                <a16:creationId xmlns:a16="http://schemas.microsoft.com/office/drawing/2014/main" id="{6F5DA9D3-EB4A-7F99-49F7-9ED087C5519E}"/>
              </a:ext>
            </a:extLst>
          </p:cNvPr>
          <p:cNvGrpSpPr/>
          <p:nvPr/>
        </p:nvGrpSpPr>
        <p:grpSpPr>
          <a:xfrm>
            <a:off x="179512" y="0"/>
            <a:ext cx="8964488" cy="3044580"/>
            <a:chOff x="179512" y="0"/>
            <a:chExt cx="8964488" cy="3044580"/>
          </a:xfrm>
        </p:grpSpPr>
        <p:pic>
          <p:nvPicPr>
            <p:cNvPr id="13" name="Image" descr="Image">
              <a:extLst>
                <a:ext uri="{FF2B5EF4-FFF2-40B4-BE49-F238E27FC236}">
                  <a16:creationId xmlns:a16="http://schemas.microsoft.com/office/drawing/2014/main" id="{75F990B2-304F-A7CE-5D14-4DEE28B6E990}"/>
                </a:ext>
              </a:extLst>
            </p:cNvPr>
            <p:cNvPicPr>
              <a:picLocks noChangeAspect="1"/>
            </p:cNvPicPr>
            <p:nvPr/>
          </p:nvPicPr>
          <p:blipFill rotWithShape="1">
            <a:blip r:embed="rId4"/>
            <a:srcRect t="10623" r="4732"/>
            <a:stretch/>
          </p:blipFill>
          <p:spPr>
            <a:xfrm>
              <a:off x="179512" y="0"/>
              <a:ext cx="8964488" cy="3044580"/>
            </a:xfrm>
            <a:prstGeom prst="rect">
              <a:avLst/>
            </a:prstGeom>
            <a:ln w="12700">
              <a:miter lim="400000"/>
            </a:ln>
          </p:spPr>
        </p:pic>
        <p:sp>
          <p:nvSpPr>
            <p:cNvPr id="14" name="Title 1">
              <a:extLst>
                <a:ext uri="{FF2B5EF4-FFF2-40B4-BE49-F238E27FC236}">
                  <a16:creationId xmlns:a16="http://schemas.microsoft.com/office/drawing/2014/main" id="{952EF4FA-7A1D-9695-9C0A-CE1F7F8A9F67}"/>
                </a:ext>
              </a:extLst>
            </p:cNvPr>
            <p:cNvSpPr txBox="1">
              <a:spLocks/>
            </p:cNvSpPr>
            <p:nvPr/>
          </p:nvSpPr>
          <p:spPr bwMode="auto">
            <a:xfrm>
              <a:off x="1403648" y="878605"/>
              <a:ext cx="1616970" cy="95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2800" kern="1200">
                  <a:solidFill>
                    <a:srgbClr val="004D75"/>
                  </a:solidFill>
                  <a:latin typeface="+mj-lt"/>
                  <a:ea typeface="+mj-ea"/>
                  <a:cs typeface="+mj-cs"/>
                </a:defRPr>
              </a:lvl1pPr>
              <a:lvl2pPr algn="l" rtl="0" fontAlgn="base">
                <a:spcBef>
                  <a:spcPct val="0"/>
                </a:spcBef>
                <a:spcAft>
                  <a:spcPct val="0"/>
                </a:spcAft>
                <a:defRPr sz="2800">
                  <a:solidFill>
                    <a:srgbClr val="004D75"/>
                  </a:solidFill>
                  <a:latin typeface="Verdana" panose="020B0604030504040204" pitchFamily="34" charset="0"/>
                </a:defRPr>
              </a:lvl2pPr>
              <a:lvl3pPr algn="l" rtl="0" fontAlgn="base">
                <a:spcBef>
                  <a:spcPct val="0"/>
                </a:spcBef>
                <a:spcAft>
                  <a:spcPct val="0"/>
                </a:spcAft>
                <a:defRPr sz="2800">
                  <a:solidFill>
                    <a:srgbClr val="004D75"/>
                  </a:solidFill>
                  <a:latin typeface="Verdana" panose="020B0604030504040204" pitchFamily="34" charset="0"/>
                </a:defRPr>
              </a:lvl3pPr>
              <a:lvl4pPr algn="l" rtl="0" fontAlgn="base">
                <a:spcBef>
                  <a:spcPct val="0"/>
                </a:spcBef>
                <a:spcAft>
                  <a:spcPct val="0"/>
                </a:spcAft>
                <a:defRPr sz="2800">
                  <a:solidFill>
                    <a:srgbClr val="004D75"/>
                  </a:solidFill>
                  <a:latin typeface="Verdana" panose="020B0604030504040204" pitchFamily="34" charset="0"/>
                </a:defRPr>
              </a:lvl4pPr>
              <a:lvl5pPr algn="l" rtl="0" fontAlgn="base">
                <a:spcBef>
                  <a:spcPct val="0"/>
                </a:spcBef>
                <a:spcAft>
                  <a:spcPct val="0"/>
                </a:spcAft>
                <a:defRPr sz="2800">
                  <a:solidFill>
                    <a:srgbClr val="004D75"/>
                  </a:solidFill>
                  <a:latin typeface="Verdana" panose="020B0604030504040204" pitchFamily="34" charset="0"/>
                </a:defRPr>
              </a:lvl5pPr>
              <a:lvl6pPr marL="457200" algn="l" rtl="0" fontAlgn="base">
                <a:spcBef>
                  <a:spcPct val="0"/>
                </a:spcBef>
                <a:spcAft>
                  <a:spcPct val="0"/>
                </a:spcAft>
                <a:defRPr sz="2800">
                  <a:solidFill>
                    <a:srgbClr val="004D75"/>
                  </a:solidFill>
                  <a:latin typeface="Verdana" panose="020B0604030504040204" pitchFamily="34" charset="0"/>
                </a:defRPr>
              </a:lvl6pPr>
              <a:lvl7pPr marL="914400" algn="l" rtl="0" fontAlgn="base">
                <a:spcBef>
                  <a:spcPct val="0"/>
                </a:spcBef>
                <a:spcAft>
                  <a:spcPct val="0"/>
                </a:spcAft>
                <a:defRPr sz="2800">
                  <a:solidFill>
                    <a:srgbClr val="004D75"/>
                  </a:solidFill>
                  <a:latin typeface="Verdana" panose="020B0604030504040204" pitchFamily="34" charset="0"/>
                </a:defRPr>
              </a:lvl7pPr>
              <a:lvl8pPr marL="1371600" algn="l" rtl="0" fontAlgn="base">
                <a:spcBef>
                  <a:spcPct val="0"/>
                </a:spcBef>
                <a:spcAft>
                  <a:spcPct val="0"/>
                </a:spcAft>
                <a:defRPr sz="2800">
                  <a:solidFill>
                    <a:srgbClr val="004D75"/>
                  </a:solidFill>
                  <a:latin typeface="Verdana" panose="020B0604030504040204" pitchFamily="34" charset="0"/>
                </a:defRPr>
              </a:lvl8pPr>
              <a:lvl9pPr marL="1828800" algn="l" rtl="0" fontAlgn="base">
                <a:spcBef>
                  <a:spcPct val="0"/>
                </a:spcBef>
                <a:spcAft>
                  <a:spcPct val="0"/>
                </a:spcAft>
                <a:defRPr sz="2800">
                  <a:solidFill>
                    <a:srgbClr val="004D75"/>
                  </a:solidFill>
                  <a:latin typeface="Verdana" panose="020B0604030504040204" pitchFamily="34" charset="0"/>
                </a:defRPr>
              </a:lvl9pPr>
            </a:lstStyle>
            <a:p>
              <a:pPr eaLnBrk="1" hangingPunct="1"/>
              <a:r>
                <a:rPr lang="en-GB" sz="4800" dirty="0">
                  <a:solidFill>
                    <a:schemeClr val="bg1"/>
                  </a:solidFill>
                </a:rPr>
                <a:t>True</a:t>
              </a:r>
              <a:endParaRPr lang="en-GB" sz="3100" dirty="0">
                <a:solidFill>
                  <a:schemeClr val="bg1"/>
                </a:solidFill>
              </a:endParaRPr>
            </a:p>
          </p:txBody>
        </p:sp>
        <p:sp>
          <p:nvSpPr>
            <p:cNvPr id="15" name="Title 1">
              <a:extLst>
                <a:ext uri="{FF2B5EF4-FFF2-40B4-BE49-F238E27FC236}">
                  <a16:creationId xmlns:a16="http://schemas.microsoft.com/office/drawing/2014/main" id="{1FE57EDE-D616-AAB2-652C-A1CE8760D5D6}"/>
                </a:ext>
              </a:extLst>
            </p:cNvPr>
            <p:cNvSpPr txBox="1">
              <a:spLocks/>
            </p:cNvSpPr>
            <p:nvPr/>
          </p:nvSpPr>
          <p:spPr bwMode="auto">
            <a:xfrm>
              <a:off x="6123382" y="878605"/>
              <a:ext cx="1765335" cy="95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2800" kern="1200">
                  <a:solidFill>
                    <a:srgbClr val="004D75"/>
                  </a:solidFill>
                  <a:latin typeface="+mj-lt"/>
                  <a:ea typeface="+mj-ea"/>
                  <a:cs typeface="+mj-cs"/>
                </a:defRPr>
              </a:lvl1pPr>
              <a:lvl2pPr algn="l" rtl="0" fontAlgn="base">
                <a:spcBef>
                  <a:spcPct val="0"/>
                </a:spcBef>
                <a:spcAft>
                  <a:spcPct val="0"/>
                </a:spcAft>
                <a:defRPr sz="2800">
                  <a:solidFill>
                    <a:srgbClr val="004D75"/>
                  </a:solidFill>
                  <a:latin typeface="Verdana" panose="020B0604030504040204" pitchFamily="34" charset="0"/>
                </a:defRPr>
              </a:lvl2pPr>
              <a:lvl3pPr algn="l" rtl="0" fontAlgn="base">
                <a:spcBef>
                  <a:spcPct val="0"/>
                </a:spcBef>
                <a:spcAft>
                  <a:spcPct val="0"/>
                </a:spcAft>
                <a:defRPr sz="2800">
                  <a:solidFill>
                    <a:srgbClr val="004D75"/>
                  </a:solidFill>
                  <a:latin typeface="Verdana" panose="020B0604030504040204" pitchFamily="34" charset="0"/>
                </a:defRPr>
              </a:lvl3pPr>
              <a:lvl4pPr algn="l" rtl="0" fontAlgn="base">
                <a:spcBef>
                  <a:spcPct val="0"/>
                </a:spcBef>
                <a:spcAft>
                  <a:spcPct val="0"/>
                </a:spcAft>
                <a:defRPr sz="2800">
                  <a:solidFill>
                    <a:srgbClr val="004D75"/>
                  </a:solidFill>
                  <a:latin typeface="Verdana" panose="020B0604030504040204" pitchFamily="34" charset="0"/>
                </a:defRPr>
              </a:lvl4pPr>
              <a:lvl5pPr algn="l" rtl="0" fontAlgn="base">
                <a:spcBef>
                  <a:spcPct val="0"/>
                </a:spcBef>
                <a:spcAft>
                  <a:spcPct val="0"/>
                </a:spcAft>
                <a:defRPr sz="2800">
                  <a:solidFill>
                    <a:srgbClr val="004D75"/>
                  </a:solidFill>
                  <a:latin typeface="Verdana" panose="020B0604030504040204" pitchFamily="34" charset="0"/>
                </a:defRPr>
              </a:lvl5pPr>
              <a:lvl6pPr marL="457200" algn="l" rtl="0" fontAlgn="base">
                <a:spcBef>
                  <a:spcPct val="0"/>
                </a:spcBef>
                <a:spcAft>
                  <a:spcPct val="0"/>
                </a:spcAft>
                <a:defRPr sz="2800">
                  <a:solidFill>
                    <a:srgbClr val="004D75"/>
                  </a:solidFill>
                  <a:latin typeface="Verdana" panose="020B0604030504040204" pitchFamily="34" charset="0"/>
                </a:defRPr>
              </a:lvl6pPr>
              <a:lvl7pPr marL="914400" algn="l" rtl="0" fontAlgn="base">
                <a:spcBef>
                  <a:spcPct val="0"/>
                </a:spcBef>
                <a:spcAft>
                  <a:spcPct val="0"/>
                </a:spcAft>
                <a:defRPr sz="2800">
                  <a:solidFill>
                    <a:srgbClr val="004D75"/>
                  </a:solidFill>
                  <a:latin typeface="Verdana" panose="020B0604030504040204" pitchFamily="34" charset="0"/>
                </a:defRPr>
              </a:lvl7pPr>
              <a:lvl8pPr marL="1371600" algn="l" rtl="0" fontAlgn="base">
                <a:spcBef>
                  <a:spcPct val="0"/>
                </a:spcBef>
                <a:spcAft>
                  <a:spcPct val="0"/>
                </a:spcAft>
                <a:defRPr sz="2800">
                  <a:solidFill>
                    <a:srgbClr val="004D75"/>
                  </a:solidFill>
                  <a:latin typeface="Verdana" panose="020B0604030504040204" pitchFamily="34" charset="0"/>
                </a:defRPr>
              </a:lvl8pPr>
              <a:lvl9pPr marL="1828800" algn="l" rtl="0" fontAlgn="base">
                <a:spcBef>
                  <a:spcPct val="0"/>
                </a:spcBef>
                <a:spcAft>
                  <a:spcPct val="0"/>
                </a:spcAft>
                <a:defRPr sz="2800">
                  <a:solidFill>
                    <a:srgbClr val="004D75"/>
                  </a:solidFill>
                  <a:latin typeface="Verdana" panose="020B0604030504040204" pitchFamily="34" charset="0"/>
                </a:defRPr>
              </a:lvl9pPr>
            </a:lstStyle>
            <a:p>
              <a:pPr eaLnBrk="1" hangingPunct="1"/>
              <a:r>
                <a:rPr lang="en-GB" sz="4800" dirty="0">
                  <a:solidFill>
                    <a:schemeClr val="bg1"/>
                  </a:solidFill>
                </a:rPr>
                <a:t>False</a:t>
              </a:r>
              <a:endParaRPr lang="en-GB" sz="3100" dirty="0">
                <a:solidFill>
                  <a:schemeClr val="bg1"/>
                </a:solidFill>
              </a:endParaRPr>
            </a:p>
          </p:txBody>
        </p:sp>
        <p:pic>
          <p:nvPicPr>
            <p:cNvPr id="16" name="DIM_Arrow-1-DARK-SKY.png">
              <a:extLst>
                <a:ext uri="{FF2B5EF4-FFF2-40B4-BE49-F238E27FC236}">
                  <a16:creationId xmlns:a16="http://schemas.microsoft.com/office/drawing/2014/main" id="{B5553979-346E-2841-70B6-CB845B9DBA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63515" y="554958"/>
              <a:ext cx="1616970" cy="1598240"/>
            </a:xfrm>
            <a:prstGeom prst="rect">
              <a:avLst/>
            </a:prstGeom>
            <a:ln w="12700">
              <a:miter lim="400000"/>
            </a:ln>
          </p:spPr>
        </p:pic>
      </p:grpSp>
      <p:grpSp>
        <p:nvGrpSpPr>
          <p:cNvPr id="19" name="Group 18">
            <a:extLst>
              <a:ext uri="{FF2B5EF4-FFF2-40B4-BE49-F238E27FC236}">
                <a16:creationId xmlns:a16="http://schemas.microsoft.com/office/drawing/2014/main" id="{B9D955A0-7CE5-9B3C-1884-F11364F50FFB}"/>
              </a:ext>
            </a:extLst>
          </p:cNvPr>
          <p:cNvGrpSpPr/>
          <p:nvPr/>
        </p:nvGrpSpPr>
        <p:grpSpPr>
          <a:xfrm>
            <a:off x="5124767" y="6227869"/>
            <a:ext cx="1420078" cy="381620"/>
            <a:chOff x="0" y="12154236"/>
            <a:chExt cx="4286250" cy="1151851"/>
          </a:xfrm>
        </p:grpSpPr>
        <p:pic>
          <p:nvPicPr>
            <p:cNvPr id="20" name="Picture 19">
              <a:extLst>
                <a:ext uri="{FF2B5EF4-FFF2-40B4-BE49-F238E27FC236}">
                  <a16:creationId xmlns:a16="http://schemas.microsoft.com/office/drawing/2014/main" id="{6DB84FE3-4669-3A3F-7366-93065B107FD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21" name="Picture 20">
              <a:extLst>
                <a:ext uri="{FF2B5EF4-FFF2-40B4-BE49-F238E27FC236}">
                  <a16:creationId xmlns:a16="http://schemas.microsoft.com/office/drawing/2014/main" id="{179AD7D0-ACE3-5D0C-BA45-E637B4ED193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153490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E3D8-2F81-7E86-AB95-7D188E831CEC}"/>
              </a:ext>
            </a:extLst>
          </p:cNvPr>
          <p:cNvSpPr>
            <a:spLocks noGrp="1"/>
          </p:cNvSpPr>
          <p:nvPr>
            <p:ph type="title"/>
          </p:nvPr>
        </p:nvSpPr>
        <p:spPr>
          <a:xfrm>
            <a:off x="179512" y="2996953"/>
            <a:ext cx="2807227" cy="2452687"/>
          </a:xfrm>
        </p:spPr>
        <p:txBody>
          <a:bodyPr anchor="ctr">
            <a:normAutofit/>
          </a:bodyPr>
          <a:lstStyle/>
          <a:p>
            <a:r>
              <a:rPr lang="en-GB" sz="3100" dirty="0"/>
              <a:t>Myth Busters Pop Quiz</a:t>
            </a:r>
          </a:p>
        </p:txBody>
      </p:sp>
      <p:sp>
        <p:nvSpPr>
          <p:cNvPr id="3" name="Content Placeholder 2">
            <a:extLst>
              <a:ext uri="{FF2B5EF4-FFF2-40B4-BE49-F238E27FC236}">
                <a16:creationId xmlns:a16="http://schemas.microsoft.com/office/drawing/2014/main" id="{537ED011-0052-9CC1-584B-FCF30D8CF63E}"/>
              </a:ext>
            </a:extLst>
          </p:cNvPr>
          <p:cNvSpPr>
            <a:spLocks noGrp="1"/>
          </p:cNvSpPr>
          <p:nvPr>
            <p:ph idx="1"/>
          </p:nvPr>
        </p:nvSpPr>
        <p:spPr>
          <a:xfrm>
            <a:off x="3167986" y="2996954"/>
            <a:ext cx="5614060" cy="3208584"/>
          </a:xfrm>
        </p:spPr>
        <p:txBody>
          <a:bodyPr anchor="ctr">
            <a:normAutofit/>
          </a:bodyPr>
          <a:lstStyle/>
          <a:p>
            <a:pPr>
              <a:lnSpc>
                <a:spcPct val="100000"/>
              </a:lnSpc>
            </a:pPr>
            <a:r>
              <a:rPr lang="en-US" sz="1500" dirty="0"/>
              <a:t>You must talk to a carer and not to the person with learning disabilities directly.</a:t>
            </a:r>
          </a:p>
          <a:p>
            <a:pPr marL="0" indent="0">
              <a:lnSpc>
                <a:spcPct val="100000"/>
              </a:lnSpc>
              <a:buNone/>
            </a:pPr>
            <a:endParaRPr lang="en-US" sz="1500" dirty="0"/>
          </a:p>
          <a:p>
            <a:pPr>
              <a:lnSpc>
                <a:spcPct val="100000"/>
              </a:lnSpc>
            </a:pPr>
            <a:r>
              <a:rPr lang="en-US" sz="1500" b="1" dirty="0"/>
              <a:t>FALSE!</a:t>
            </a:r>
            <a:r>
              <a:rPr lang="en-US" sz="1500" dirty="0"/>
              <a:t> </a:t>
            </a:r>
          </a:p>
          <a:p>
            <a:pPr>
              <a:lnSpc>
                <a:spcPct val="100000"/>
              </a:lnSpc>
            </a:pPr>
            <a:r>
              <a:rPr lang="en-US" sz="1500" dirty="0"/>
              <a:t>Talk to the person you’re helping. Their carer or support worker might assist with communication, but they shouldn’t be your primary focus.</a:t>
            </a:r>
          </a:p>
          <a:p>
            <a:pPr>
              <a:lnSpc>
                <a:spcPct val="100000"/>
              </a:lnSpc>
            </a:pPr>
            <a:endParaRPr lang="en-GB" sz="1500" dirty="0"/>
          </a:p>
        </p:txBody>
      </p:sp>
      <p:grpSp>
        <p:nvGrpSpPr>
          <p:cNvPr id="8" name="Group 7">
            <a:extLst>
              <a:ext uri="{FF2B5EF4-FFF2-40B4-BE49-F238E27FC236}">
                <a16:creationId xmlns:a16="http://schemas.microsoft.com/office/drawing/2014/main" id="{AF31F8CD-26BF-3BAE-E98A-399F22266276}"/>
              </a:ext>
            </a:extLst>
          </p:cNvPr>
          <p:cNvGrpSpPr/>
          <p:nvPr/>
        </p:nvGrpSpPr>
        <p:grpSpPr>
          <a:xfrm>
            <a:off x="467544" y="6184292"/>
            <a:ext cx="8303640" cy="537799"/>
            <a:chOff x="467544" y="6184292"/>
            <a:chExt cx="8303640" cy="537799"/>
          </a:xfrm>
        </p:grpSpPr>
        <p:sp>
          <p:nvSpPr>
            <p:cNvPr id="9" name="Date Placeholder 3">
              <a:extLst>
                <a:ext uri="{FF2B5EF4-FFF2-40B4-BE49-F238E27FC236}">
                  <a16:creationId xmlns:a16="http://schemas.microsoft.com/office/drawing/2014/main" id="{A3130F3B-AB71-4E61-90B2-AABA87F32863}"/>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10" name="Slide Number Placeholder 4">
              <a:extLst>
                <a:ext uri="{FF2B5EF4-FFF2-40B4-BE49-F238E27FC236}">
                  <a16:creationId xmlns:a16="http://schemas.microsoft.com/office/drawing/2014/main" id="{55B4A6D1-4709-2911-263B-FA00E4B6C101}"/>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15</a:t>
              </a:fld>
              <a:endParaRPr lang="en-GB" altLang="en-US" sz="1000" dirty="0">
                <a:solidFill>
                  <a:prstClr val="black">
                    <a:tint val="75000"/>
                  </a:prstClr>
                </a:solidFill>
              </a:endParaRPr>
            </a:p>
          </p:txBody>
        </p:sp>
        <p:pic>
          <p:nvPicPr>
            <p:cNvPr id="11" name="Image" descr="Image">
              <a:extLst>
                <a:ext uri="{FF2B5EF4-FFF2-40B4-BE49-F238E27FC236}">
                  <a16:creationId xmlns:a16="http://schemas.microsoft.com/office/drawing/2014/main" id="{4D8AB73D-61AE-1047-C65D-A8AEB3301A94}"/>
                </a:ext>
              </a:extLst>
            </p:cNvPr>
            <p:cNvPicPr>
              <a:picLocks noChangeAspect="1"/>
            </p:cNvPicPr>
            <p:nvPr/>
          </p:nvPicPr>
          <p:blipFill>
            <a:blip r:embed="rId2"/>
            <a:stretch>
              <a:fillRect/>
            </a:stretch>
          </p:blipFill>
          <p:spPr>
            <a:xfrm>
              <a:off x="6763108" y="6284053"/>
              <a:ext cx="1420078" cy="325436"/>
            </a:xfrm>
            <a:prstGeom prst="rect">
              <a:avLst/>
            </a:prstGeom>
            <a:ln w="12700">
              <a:miter lim="400000"/>
            </a:ln>
          </p:spPr>
        </p:pic>
        <p:pic>
          <p:nvPicPr>
            <p:cNvPr id="12" name="Picture 11">
              <a:extLst>
                <a:ext uri="{FF2B5EF4-FFF2-40B4-BE49-F238E27FC236}">
                  <a16:creationId xmlns:a16="http://schemas.microsoft.com/office/drawing/2014/main" id="{86E3F584-BDEB-C8E3-0D65-B4B505C23150}"/>
                </a:ext>
              </a:extLst>
            </p:cNvPr>
            <p:cNvPicPr>
              <a:picLocks noChangeAspect="1"/>
            </p:cNvPicPr>
            <p:nvPr/>
          </p:nvPicPr>
          <p:blipFill>
            <a:blip r:embed="rId3"/>
            <a:stretch>
              <a:fillRect/>
            </a:stretch>
          </p:blipFill>
          <p:spPr>
            <a:xfrm>
              <a:off x="8246225" y="6184292"/>
              <a:ext cx="524959" cy="524959"/>
            </a:xfrm>
            <a:prstGeom prst="rect">
              <a:avLst/>
            </a:prstGeom>
          </p:spPr>
        </p:pic>
      </p:grpSp>
      <p:grpSp>
        <p:nvGrpSpPr>
          <p:cNvPr id="13" name="Group 12">
            <a:extLst>
              <a:ext uri="{FF2B5EF4-FFF2-40B4-BE49-F238E27FC236}">
                <a16:creationId xmlns:a16="http://schemas.microsoft.com/office/drawing/2014/main" id="{3DE898A2-8AC1-14A1-B72F-D78AA6BED757}"/>
              </a:ext>
            </a:extLst>
          </p:cNvPr>
          <p:cNvGrpSpPr/>
          <p:nvPr/>
        </p:nvGrpSpPr>
        <p:grpSpPr>
          <a:xfrm>
            <a:off x="179512" y="0"/>
            <a:ext cx="8964488" cy="3044580"/>
            <a:chOff x="179512" y="0"/>
            <a:chExt cx="8964488" cy="3044580"/>
          </a:xfrm>
        </p:grpSpPr>
        <p:pic>
          <p:nvPicPr>
            <p:cNvPr id="14" name="Image" descr="Image">
              <a:extLst>
                <a:ext uri="{FF2B5EF4-FFF2-40B4-BE49-F238E27FC236}">
                  <a16:creationId xmlns:a16="http://schemas.microsoft.com/office/drawing/2014/main" id="{814BB477-AA35-BCF7-EFF9-2C9F3E597E42}"/>
                </a:ext>
              </a:extLst>
            </p:cNvPr>
            <p:cNvPicPr>
              <a:picLocks noChangeAspect="1"/>
            </p:cNvPicPr>
            <p:nvPr/>
          </p:nvPicPr>
          <p:blipFill rotWithShape="1">
            <a:blip r:embed="rId4"/>
            <a:srcRect t="10623" r="4732"/>
            <a:stretch/>
          </p:blipFill>
          <p:spPr>
            <a:xfrm>
              <a:off x="179512" y="0"/>
              <a:ext cx="8964488" cy="3044580"/>
            </a:xfrm>
            <a:prstGeom prst="rect">
              <a:avLst/>
            </a:prstGeom>
            <a:ln w="12700">
              <a:miter lim="400000"/>
            </a:ln>
          </p:spPr>
        </p:pic>
        <p:sp>
          <p:nvSpPr>
            <p:cNvPr id="15" name="Title 1">
              <a:extLst>
                <a:ext uri="{FF2B5EF4-FFF2-40B4-BE49-F238E27FC236}">
                  <a16:creationId xmlns:a16="http://schemas.microsoft.com/office/drawing/2014/main" id="{B9A9A8D7-0F29-667D-B6EC-3B4604A25B69}"/>
                </a:ext>
              </a:extLst>
            </p:cNvPr>
            <p:cNvSpPr txBox="1">
              <a:spLocks/>
            </p:cNvSpPr>
            <p:nvPr/>
          </p:nvSpPr>
          <p:spPr bwMode="auto">
            <a:xfrm>
              <a:off x="1403648" y="878605"/>
              <a:ext cx="1616970" cy="95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2800" kern="1200">
                  <a:solidFill>
                    <a:srgbClr val="004D75"/>
                  </a:solidFill>
                  <a:latin typeface="+mj-lt"/>
                  <a:ea typeface="+mj-ea"/>
                  <a:cs typeface="+mj-cs"/>
                </a:defRPr>
              </a:lvl1pPr>
              <a:lvl2pPr algn="l" rtl="0" fontAlgn="base">
                <a:spcBef>
                  <a:spcPct val="0"/>
                </a:spcBef>
                <a:spcAft>
                  <a:spcPct val="0"/>
                </a:spcAft>
                <a:defRPr sz="2800">
                  <a:solidFill>
                    <a:srgbClr val="004D75"/>
                  </a:solidFill>
                  <a:latin typeface="Verdana" panose="020B0604030504040204" pitchFamily="34" charset="0"/>
                </a:defRPr>
              </a:lvl2pPr>
              <a:lvl3pPr algn="l" rtl="0" fontAlgn="base">
                <a:spcBef>
                  <a:spcPct val="0"/>
                </a:spcBef>
                <a:spcAft>
                  <a:spcPct val="0"/>
                </a:spcAft>
                <a:defRPr sz="2800">
                  <a:solidFill>
                    <a:srgbClr val="004D75"/>
                  </a:solidFill>
                  <a:latin typeface="Verdana" panose="020B0604030504040204" pitchFamily="34" charset="0"/>
                </a:defRPr>
              </a:lvl3pPr>
              <a:lvl4pPr algn="l" rtl="0" fontAlgn="base">
                <a:spcBef>
                  <a:spcPct val="0"/>
                </a:spcBef>
                <a:spcAft>
                  <a:spcPct val="0"/>
                </a:spcAft>
                <a:defRPr sz="2800">
                  <a:solidFill>
                    <a:srgbClr val="004D75"/>
                  </a:solidFill>
                  <a:latin typeface="Verdana" panose="020B0604030504040204" pitchFamily="34" charset="0"/>
                </a:defRPr>
              </a:lvl4pPr>
              <a:lvl5pPr algn="l" rtl="0" fontAlgn="base">
                <a:spcBef>
                  <a:spcPct val="0"/>
                </a:spcBef>
                <a:spcAft>
                  <a:spcPct val="0"/>
                </a:spcAft>
                <a:defRPr sz="2800">
                  <a:solidFill>
                    <a:srgbClr val="004D75"/>
                  </a:solidFill>
                  <a:latin typeface="Verdana" panose="020B0604030504040204" pitchFamily="34" charset="0"/>
                </a:defRPr>
              </a:lvl5pPr>
              <a:lvl6pPr marL="457200" algn="l" rtl="0" fontAlgn="base">
                <a:spcBef>
                  <a:spcPct val="0"/>
                </a:spcBef>
                <a:spcAft>
                  <a:spcPct val="0"/>
                </a:spcAft>
                <a:defRPr sz="2800">
                  <a:solidFill>
                    <a:srgbClr val="004D75"/>
                  </a:solidFill>
                  <a:latin typeface="Verdana" panose="020B0604030504040204" pitchFamily="34" charset="0"/>
                </a:defRPr>
              </a:lvl6pPr>
              <a:lvl7pPr marL="914400" algn="l" rtl="0" fontAlgn="base">
                <a:spcBef>
                  <a:spcPct val="0"/>
                </a:spcBef>
                <a:spcAft>
                  <a:spcPct val="0"/>
                </a:spcAft>
                <a:defRPr sz="2800">
                  <a:solidFill>
                    <a:srgbClr val="004D75"/>
                  </a:solidFill>
                  <a:latin typeface="Verdana" panose="020B0604030504040204" pitchFamily="34" charset="0"/>
                </a:defRPr>
              </a:lvl7pPr>
              <a:lvl8pPr marL="1371600" algn="l" rtl="0" fontAlgn="base">
                <a:spcBef>
                  <a:spcPct val="0"/>
                </a:spcBef>
                <a:spcAft>
                  <a:spcPct val="0"/>
                </a:spcAft>
                <a:defRPr sz="2800">
                  <a:solidFill>
                    <a:srgbClr val="004D75"/>
                  </a:solidFill>
                  <a:latin typeface="Verdana" panose="020B0604030504040204" pitchFamily="34" charset="0"/>
                </a:defRPr>
              </a:lvl8pPr>
              <a:lvl9pPr marL="1828800" algn="l" rtl="0" fontAlgn="base">
                <a:spcBef>
                  <a:spcPct val="0"/>
                </a:spcBef>
                <a:spcAft>
                  <a:spcPct val="0"/>
                </a:spcAft>
                <a:defRPr sz="2800">
                  <a:solidFill>
                    <a:srgbClr val="004D75"/>
                  </a:solidFill>
                  <a:latin typeface="Verdana" panose="020B0604030504040204" pitchFamily="34" charset="0"/>
                </a:defRPr>
              </a:lvl9pPr>
            </a:lstStyle>
            <a:p>
              <a:pPr eaLnBrk="1" hangingPunct="1"/>
              <a:r>
                <a:rPr lang="en-GB" sz="4800" dirty="0">
                  <a:solidFill>
                    <a:schemeClr val="bg1"/>
                  </a:solidFill>
                </a:rPr>
                <a:t>True</a:t>
              </a:r>
              <a:endParaRPr lang="en-GB" sz="3100" dirty="0">
                <a:solidFill>
                  <a:schemeClr val="bg1"/>
                </a:solidFill>
              </a:endParaRPr>
            </a:p>
          </p:txBody>
        </p:sp>
        <p:sp>
          <p:nvSpPr>
            <p:cNvPr id="16" name="Title 1">
              <a:extLst>
                <a:ext uri="{FF2B5EF4-FFF2-40B4-BE49-F238E27FC236}">
                  <a16:creationId xmlns:a16="http://schemas.microsoft.com/office/drawing/2014/main" id="{3A81DCC5-1901-D7AA-DEDF-ED5EB9ECD295}"/>
                </a:ext>
              </a:extLst>
            </p:cNvPr>
            <p:cNvSpPr txBox="1">
              <a:spLocks/>
            </p:cNvSpPr>
            <p:nvPr/>
          </p:nvSpPr>
          <p:spPr bwMode="auto">
            <a:xfrm>
              <a:off x="6123382" y="878605"/>
              <a:ext cx="1765335" cy="95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2800" kern="1200">
                  <a:solidFill>
                    <a:srgbClr val="004D75"/>
                  </a:solidFill>
                  <a:latin typeface="+mj-lt"/>
                  <a:ea typeface="+mj-ea"/>
                  <a:cs typeface="+mj-cs"/>
                </a:defRPr>
              </a:lvl1pPr>
              <a:lvl2pPr algn="l" rtl="0" fontAlgn="base">
                <a:spcBef>
                  <a:spcPct val="0"/>
                </a:spcBef>
                <a:spcAft>
                  <a:spcPct val="0"/>
                </a:spcAft>
                <a:defRPr sz="2800">
                  <a:solidFill>
                    <a:srgbClr val="004D75"/>
                  </a:solidFill>
                  <a:latin typeface="Verdana" panose="020B0604030504040204" pitchFamily="34" charset="0"/>
                </a:defRPr>
              </a:lvl2pPr>
              <a:lvl3pPr algn="l" rtl="0" fontAlgn="base">
                <a:spcBef>
                  <a:spcPct val="0"/>
                </a:spcBef>
                <a:spcAft>
                  <a:spcPct val="0"/>
                </a:spcAft>
                <a:defRPr sz="2800">
                  <a:solidFill>
                    <a:srgbClr val="004D75"/>
                  </a:solidFill>
                  <a:latin typeface="Verdana" panose="020B0604030504040204" pitchFamily="34" charset="0"/>
                </a:defRPr>
              </a:lvl3pPr>
              <a:lvl4pPr algn="l" rtl="0" fontAlgn="base">
                <a:spcBef>
                  <a:spcPct val="0"/>
                </a:spcBef>
                <a:spcAft>
                  <a:spcPct val="0"/>
                </a:spcAft>
                <a:defRPr sz="2800">
                  <a:solidFill>
                    <a:srgbClr val="004D75"/>
                  </a:solidFill>
                  <a:latin typeface="Verdana" panose="020B0604030504040204" pitchFamily="34" charset="0"/>
                </a:defRPr>
              </a:lvl4pPr>
              <a:lvl5pPr algn="l" rtl="0" fontAlgn="base">
                <a:spcBef>
                  <a:spcPct val="0"/>
                </a:spcBef>
                <a:spcAft>
                  <a:spcPct val="0"/>
                </a:spcAft>
                <a:defRPr sz="2800">
                  <a:solidFill>
                    <a:srgbClr val="004D75"/>
                  </a:solidFill>
                  <a:latin typeface="Verdana" panose="020B0604030504040204" pitchFamily="34" charset="0"/>
                </a:defRPr>
              </a:lvl5pPr>
              <a:lvl6pPr marL="457200" algn="l" rtl="0" fontAlgn="base">
                <a:spcBef>
                  <a:spcPct val="0"/>
                </a:spcBef>
                <a:spcAft>
                  <a:spcPct val="0"/>
                </a:spcAft>
                <a:defRPr sz="2800">
                  <a:solidFill>
                    <a:srgbClr val="004D75"/>
                  </a:solidFill>
                  <a:latin typeface="Verdana" panose="020B0604030504040204" pitchFamily="34" charset="0"/>
                </a:defRPr>
              </a:lvl6pPr>
              <a:lvl7pPr marL="914400" algn="l" rtl="0" fontAlgn="base">
                <a:spcBef>
                  <a:spcPct val="0"/>
                </a:spcBef>
                <a:spcAft>
                  <a:spcPct val="0"/>
                </a:spcAft>
                <a:defRPr sz="2800">
                  <a:solidFill>
                    <a:srgbClr val="004D75"/>
                  </a:solidFill>
                  <a:latin typeface="Verdana" panose="020B0604030504040204" pitchFamily="34" charset="0"/>
                </a:defRPr>
              </a:lvl7pPr>
              <a:lvl8pPr marL="1371600" algn="l" rtl="0" fontAlgn="base">
                <a:spcBef>
                  <a:spcPct val="0"/>
                </a:spcBef>
                <a:spcAft>
                  <a:spcPct val="0"/>
                </a:spcAft>
                <a:defRPr sz="2800">
                  <a:solidFill>
                    <a:srgbClr val="004D75"/>
                  </a:solidFill>
                  <a:latin typeface="Verdana" panose="020B0604030504040204" pitchFamily="34" charset="0"/>
                </a:defRPr>
              </a:lvl8pPr>
              <a:lvl9pPr marL="1828800" algn="l" rtl="0" fontAlgn="base">
                <a:spcBef>
                  <a:spcPct val="0"/>
                </a:spcBef>
                <a:spcAft>
                  <a:spcPct val="0"/>
                </a:spcAft>
                <a:defRPr sz="2800">
                  <a:solidFill>
                    <a:srgbClr val="004D75"/>
                  </a:solidFill>
                  <a:latin typeface="Verdana" panose="020B0604030504040204" pitchFamily="34" charset="0"/>
                </a:defRPr>
              </a:lvl9pPr>
            </a:lstStyle>
            <a:p>
              <a:pPr eaLnBrk="1" hangingPunct="1"/>
              <a:r>
                <a:rPr lang="en-GB" sz="4800" dirty="0">
                  <a:solidFill>
                    <a:schemeClr val="bg1"/>
                  </a:solidFill>
                </a:rPr>
                <a:t>False</a:t>
              </a:r>
              <a:endParaRPr lang="en-GB" sz="3100" dirty="0">
                <a:solidFill>
                  <a:schemeClr val="bg1"/>
                </a:solidFill>
              </a:endParaRPr>
            </a:p>
          </p:txBody>
        </p:sp>
        <p:pic>
          <p:nvPicPr>
            <p:cNvPr id="17" name="DIM_Arrow-1-DARK-SKY.png">
              <a:extLst>
                <a:ext uri="{FF2B5EF4-FFF2-40B4-BE49-F238E27FC236}">
                  <a16:creationId xmlns:a16="http://schemas.microsoft.com/office/drawing/2014/main" id="{7962321F-F6B9-72ED-A9F1-27ED3B8109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63515" y="554958"/>
              <a:ext cx="1616970" cy="1598240"/>
            </a:xfrm>
            <a:prstGeom prst="rect">
              <a:avLst/>
            </a:prstGeom>
            <a:ln w="12700">
              <a:miter lim="400000"/>
            </a:ln>
          </p:spPr>
        </p:pic>
      </p:grpSp>
      <p:grpSp>
        <p:nvGrpSpPr>
          <p:cNvPr id="18" name="Group 17">
            <a:extLst>
              <a:ext uri="{FF2B5EF4-FFF2-40B4-BE49-F238E27FC236}">
                <a16:creationId xmlns:a16="http://schemas.microsoft.com/office/drawing/2014/main" id="{8E597292-E7E9-EFCE-70E9-9157D8BC8DF2}"/>
              </a:ext>
            </a:extLst>
          </p:cNvPr>
          <p:cNvGrpSpPr/>
          <p:nvPr/>
        </p:nvGrpSpPr>
        <p:grpSpPr>
          <a:xfrm>
            <a:off x="5124767" y="6227869"/>
            <a:ext cx="1420078" cy="381620"/>
            <a:chOff x="0" y="12154236"/>
            <a:chExt cx="4286250" cy="1151851"/>
          </a:xfrm>
        </p:grpSpPr>
        <p:pic>
          <p:nvPicPr>
            <p:cNvPr id="19" name="Picture 18">
              <a:extLst>
                <a:ext uri="{FF2B5EF4-FFF2-40B4-BE49-F238E27FC236}">
                  <a16:creationId xmlns:a16="http://schemas.microsoft.com/office/drawing/2014/main" id="{844334CC-5E8D-9991-DF18-344EBD78A50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20" name="Picture 19">
              <a:extLst>
                <a:ext uri="{FF2B5EF4-FFF2-40B4-BE49-F238E27FC236}">
                  <a16:creationId xmlns:a16="http://schemas.microsoft.com/office/drawing/2014/main" id="{DD7C13C5-15F1-3D15-0458-AE0F05A9B08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76835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E3D8-2F81-7E86-AB95-7D188E831CEC}"/>
              </a:ext>
            </a:extLst>
          </p:cNvPr>
          <p:cNvSpPr>
            <a:spLocks noGrp="1"/>
          </p:cNvSpPr>
          <p:nvPr>
            <p:ph type="title"/>
          </p:nvPr>
        </p:nvSpPr>
        <p:spPr>
          <a:xfrm>
            <a:off x="179512" y="2996953"/>
            <a:ext cx="2807227" cy="2452687"/>
          </a:xfrm>
        </p:spPr>
        <p:txBody>
          <a:bodyPr anchor="ctr">
            <a:normAutofit/>
          </a:bodyPr>
          <a:lstStyle/>
          <a:p>
            <a:r>
              <a:rPr lang="en-GB" sz="3100" dirty="0"/>
              <a:t>Myth Busters Pop Quiz</a:t>
            </a:r>
          </a:p>
        </p:txBody>
      </p:sp>
      <p:sp>
        <p:nvSpPr>
          <p:cNvPr id="3" name="Content Placeholder 2">
            <a:extLst>
              <a:ext uri="{FF2B5EF4-FFF2-40B4-BE49-F238E27FC236}">
                <a16:creationId xmlns:a16="http://schemas.microsoft.com/office/drawing/2014/main" id="{537ED011-0052-9CC1-584B-FCF30D8CF63E}"/>
              </a:ext>
            </a:extLst>
          </p:cNvPr>
          <p:cNvSpPr>
            <a:spLocks noGrp="1"/>
          </p:cNvSpPr>
          <p:nvPr>
            <p:ph idx="1"/>
          </p:nvPr>
        </p:nvSpPr>
        <p:spPr>
          <a:xfrm>
            <a:off x="3167986" y="2996954"/>
            <a:ext cx="5614060" cy="3208584"/>
          </a:xfrm>
        </p:spPr>
        <p:txBody>
          <a:bodyPr anchor="ctr">
            <a:normAutofit/>
          </a:bodyPr>
          <a:lstStyle/>
          <a:p>
            <a:pPr>
              <a:lnSpc>
                <a:spcPct val="100000"/>
              </a:lnSpc>
            </a:pPr>
            <a:r>
              <a:rPr lang="en-US" sz="1500" dirty="0"/>
              <a:t>Autistic people don’t feel emotions the same way, especially empathy.</a:t>
            </a:r>
          </a:p>
          <a:p>
            <a:pPr marL="0" indent="0">
              <a:lnSpc>
                <a:spcPct val="100000"/>
              </a:lnSpc>
              <a:buNone/>
            </a:pPr>
            <a:endParaRPr lang="en-US" sz="1500" dirty="0"/>
          </a:p>
          <a:p>
            <a:pPr>
              <a:lnSpc>
                <a:spcPct val="100000"/>
              </a:lnSpc>
            </a:pPr>
            <a:r>
              <a:rPr lang="en-US" sz="1500" b="1" dirty="0"/>
              <a:t>FALSE!</a:t>
            </a:r>
            <a:r>
              <a:rPr lang="en-US" sz="1500" dirty="0"/>
              <a:t> </a:t>
            </a:r>
          </a:p>
          <a:p>
            <a:pPr>
              <a:lnSpc>
                <a:spcPct val="100000"/>
              </a:lnSpc>
            </a:pPr>
            <a:r>
              <a:rPr lang="en-US" sz="1500" dirty="0"/>
              <a:t>Autistic people feel all emotions, and some autistic people feel empathy stronger than neurotypical people. Some people express their emotions in different ways.</a:t>
            </a:r>
          </a:p>
          <a:p>
            <a:pPr>
              <a:lnSpc>
                <a:spcPct val="100000"/>
              </a:lnSpc>
            </a:pPr>
            <a:endParaRPr lang="en-GB" sz="1500" dirty="0"/>
          </a:p>
        </p:txBody>
      </p:sp>
      <p:grpSp>
        <p:nvGrpSpPr>
          <p:cNvPr id="8" name="Group 7">
            <a:extLst>
              <a:ext uri="{FF2B5EF4-FFF2-40B4-BE49-F238E27FC236}">
                <a16:creationId xmlns:a16="http://schemas.microsoft.com/office/drawing/2014/main" id="{8BA536D6-48AF-5390-DA67-92325C00D66C}"/>
              </a:ext>
            </a:extLst>
          </p:cNvPr>
          <p:cNvGrpSpPr/>
          <p:nvPr/>
        </p:nvGrpSpPr>
        <p:grpSpPr>
          <a:xfrm>
            <a:off x="467544" y="6184292"/>
            <a:ext cx="8303640" cy="537799"/>
            <a:chOff x="467544" y="6184292"/>
            <a:chExt cx="8303640" cy="537799"/>
          </a:xfrm>
        </p:grpSpPr>
        <p:sp>
          <p:nvSpPr>
            <p:cNvPr id="9" name="Date Placeholder 3">
              <a:extLst>
                <a:ext uri="{FF2B5EF4-FFF2-40B4-BE49-F238E27FC236}">
                  <a16:creationId xmlns:a16="http://schemas.microsoft.com/office/drawing/2014/main" id="{CA2E6F7D-2167-1F49-5DD0-840648E3E665}"/>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10" name="Slide Number Placeholder 4">
              <a:extLst>
                <a:ext uri="{FF2B5EF4-FFF2-40B4-BE49-F238E27FC236}">
                  <a16:creationId xmlns:a16="http://schemas.microsoft.com/office/drawing/2014/main" id="{53766696-6464-73DB-FF27-EDAC3D5E748E}"/>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16</a:t>
              </a:fld>
              <a:endParaRPr lang="en-GB" altLang="en-US" sz="1000" dirty="0">
                <a:solidFill>
                  <a:prstClr val="black">
                    <a:tint val="75000"/>
                  </a:prstClr>
                </a:solidFill>
              </a:endParaRPr>
            </a:p>
          </p:txBody>
        </p:sp>
        <p:pic>
          <p:nvPicPr>
            <p:cNvPr id="11" name="Image" descr="Image">
              <a:extLst>
                <a:ext uri="{FF2B5EF4-FFF2-40B4-BE49-F238E27FC236}">
                  <a16:creationId xmlns:a16="http://schemas.microsoft.com/office/drawing/2014/main" id="{AFCA55A2-9A6E-9EF1-3162-A5CC25D32B8E}"/>
                </a:ext>
              </a:extLst>
            </p:cNvPr>
            <p:cNvPicPr>
              <a:picLocks noChangeAspect="1"/>
            </p:cNvPicPr>
            <p:nvPr/>
          </p:nvPicPr>
          <p:blipFill>
            <a:blip r:embed="rId2"/>
            <a:stretch>
              <a:fillRect/>
            </a:stretch>
          </p:blipFill>
          <p:spPr>
            <a:xfrm>
              <a:off x="6763108" y="6284053"/>
              <a:ext cx="1420078" cy="325436"/>
            </a:xfrm>
            <a:prstGeom prst="rect">
              <a:avLst/>
            </a:prstGeom>
            <a:ln w="12700">
              <a:miter lim="400000"/>
            </a:ln>
          </p:spPr>
        </p:pic>
        <p:pic>
          <p:nvPicPr>
            <p:cNvPr id="12" name="Picture 11">
              <a:extLst>
                <a:ext uri="{FF2B5EF4-FFF2-40B4-BE49-F238E27FC236}">
                  <a16:creationId xmlns:a16="http://schemas.microsoft.com/office/drawing/2014/main" id="{63EEB727-37CF-B0A3-E305-1ABBC63903AA}"/>
                </a:ext>
              </a:extLst>
            </p:cNvPr>
            <p:cNvPicPr>
              <a:picLocks noChangeAspect="1"/>
            </p:cNvPicPr>
            <p:nvPr/>
          </p:nvPicPr>
          <p:blipFill>
            <a:blip r:embed="rId3"/>
            <a:stretch>
              <a:fillRect/>
            </a:stretch>
          </p:blipFill>
          <p:spPr>
            <a:xfrm>
              <a:off x="8246225" y="6184292"/>
              <a:ext cx="524959" cy="524959"/>
            </a:xfrm>
            <a:prstGeom prst="rect">
              <a:avLst/>
            </a:prstGeom>
          </p:spPr>
        </p:pic>
      </p:grpSp>
      <p:grpSp>
        <p:nvGrpSpPr>
          <p:cNvPr id="13" name="Group 12">
            <a:extLst>
              <a:ext uri="{FF2B5EF4-FFF2-40B4-BE49-F238E27FC236}">
                <a16:creationId xmlns:a16="http://schemas.microsoft.com/office/drawing/2014/main" id="{8CA40C6B-EB58-464D-1719-9CC07CC98FB0}"/>
              </a:ext>
            </a:extLst>
          </p:cNvPr>
          <p:cNvGrpSpPr/>
          <p:nvPr/>
        </p:nvGrpSpPr>
        <p:grpSpPr>
          <a:xfrm>
            <a:off x="179512" y="0"/>
            <a:ext cx="8964488" cy="3044580"/>
            <a:chOff x="179512" y="0"/>
            <a:chExt cx="8964488" cy="3044580"/>
          </a:xfrm>
        </p:grpSpPr>
        <p:pic>
          <p:nvPicPr>
            <p:cNvPr id="14" name="Image" descr="Image">
              <a:extLst>
                <a:ext uri="{FF2B5EF4-FFF2-40B4-BE49-F238E27FC236}">
                  <a16:creationId xmlns:a16="http://schemas.microsoft.com/office/drawing/2014/main" id="{EAAC530D-D667-2611-F7A4-E5C0CCCF12A7}"/>
                </a:ext>
              </a:extLst>
            </p:cNvPr>
            <p:cNvPicPr>
              <a:picLocks noChangeAspect="1"/>
            </p:cNvPicPr>
            <p:nvPr/>
          </p:nvPicPr>
          <p:blipFill rotWithShape="1">
            <a:blip r:embed="rId4"/>
            <a:srcRect t="10623" r="4732"/>
            <a:stretch/>
          </p:blipFill>
          <p:spPr>
            <a:xfrm>
              <a:off x="179512" y="0"/>
              <a:ext cx="8964488" cy="3044580"/>
            </a:xfrm>
            <a:prstGeom prst="rect">
              <a:avLst/>
            </a:prstGeom>
            <a:ln w="12700">
              <a:miter lim="400000"/>
            </a:ln>
          </p:spPr>
        </p:pic>
        <p:sp>
          <p:nvSpPr>
            <p:cNvPr id="15" name="Title 1">
              <a:extLst>
                <a:ext uri="{FF2B5EF4-FFF2-40B4-BE49-F238E27FC236}">
                  <a16:creationId xmlns:a16="http://schemas.microsoft.com/office/drawing/2014/main" id="{A38E59E9-4674-E5FE-6CBC-299C98CA6030}"/>
                </a:ext>
              </a:extLst>
            </p:cNvPr>
            <p:cNvSpPr txBox="1">
              <a:spLocks/>
            </p:cNvSpPr>
            <p:nvPr/>
          </p:nvSpPr>
          <p:spPr bwMode="auto">
            <a:xfrm>
              <a:off x="1403648" y="878605"/>
              <a:ext cx="1616970" cy="95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2800" kern="1200">
                  <a:solidFill>
                    <a:srgbClr val="004D75"/>
                  </a:solidFill>
                  <a:latin typeface="+mj-lt"/>
                  <a:ea typeface="+mj-ea"/>
                  <a:cs typeface="+mj-cs"/>
                </a:defRPr>
              </a:lvl1pPr>
              <a:lvl2pPr algn="l" rtl="0" fontAlgn="base">
                <a:spcBef>
                  <a:spcPct val="0"/>
                </a:spcBef>
                <a:spcAft>
                  <a:spcPct val="0"/>
                </a:spcAft>
                <a:defRPr sz="2800">
                  <a:solidFill>
                    <a:srgbClr val="004D75"/>
                  </a:solidFill>
                  <a:latin typeface="Verdana" panose="020B0604030504040204" pitchFamily="34" charset="0"/>
                </a:defRPr>
              </a:lvl2pPr>
              <a:lvl3pPr algn="l" rtl="0" fontAlgn="base">
                <a:spcBef>
                  <a:spcPct val="0"/>
                </a:spcBef>
                <a:spcAft>
                  <a:spcPct val="0"/>
                </a:spcAft>
                <a:defRPr sz="2800">
                  <a:solidFill>
                    <a:srgbClr val="004D75"/>
                  </a:solidFill>
                  <a:latin typeface="Verdana" panose="020B0604030504040204" pitchFamily="34" charset="0"/>
                </a:defRPr>
              </a:lvl3pPr>
              <a:lvl4pPr algn="l" rtl="0" fontAlgn="base">
                <a:spcBef>
                  <a:spcPct val="0"/>
                </a:spcBef>
                <a:spcAft>
                  <a:spcPct val="0"/>
                </a:spcAft>
                <a:defRPr sz="2800">
                  <a:solidFill>
                    <a:srgbClr val="004D75"/>
                  </a:solidFill>
                  <a:latin typeface="Verdana" panose="020B0604030504040204" pitchFamily="34" charset="0"/>
                </a:defRPr>
              </a:lvl4pPr>
              <a:lvl5pPr algn="l" rtl="0" fontAlgn="base">
                <a:spcBef>
                  <a:spcPct val="0"/>
                </a:spcBef>
                <a:spcAft>
                  <a:spcPct val="0"/>
                </a:spcAft>
                <a:defRPr sz="2800">
                  <a:solidFill>
                    <a:srgbClr val="004D75"/>
                  </a:solidFill>
                  <a:latin typeface="Verdana" panose="020B0604030504040204" pitchFamily="34" charset="0"/>
                </a:defRPr>
              </a:lvl5pPr>
              <a:lvl6pPr marL="457200" algn="l" rtl="0" fontAlgn="base">
                <a:spcBef>
                  <a:spcPct val="0"/>
                </a:spcBef>
                <a:spcAft>
                  <a:spcPct val="0"/>
                </a:spcAft>
                <a:defRPr sz="2800">
                  <a:solidFill>
                    <a:srgbClr val="004D75"/>
                  </a:solidFill>
                  <a:latin typeface="Verdana" panose="020B0604030504040204" pitchFamily="34" charset="0"/>
                </a:defRPr>
              </a:lvl6pPr>
              <a:lvl7pPr marL="914400" algn="l" rtl="0" fontAlgn="base">
                <a:spcBef>
                  <a:spcPct val="0"/>
                </a:spcBef>
                <a:spcAft>
                  <a:spcPct val="0"/>
                </a:spcAft>
                <a:defRPr sz="2800">
                  <a:solidFill>
                    <a:srgbClr val="004D75"/>
                  </a:solidFill>
                  <a:latin typeface="Verdana" panose="020B0604030504040204" pitchFamily="34" charset="0"/>
                </a:defRPr>
              </a:lvl7pPr>
              <a:lvl8pPr marL="1371600" algn="l" rtl="0" fontAlgn="base">
                <a:spcBef>
                  <a:spcPct val="0"/>
                </a:spcBef>
                <a:spcAft>
                  <a:spcPct val="0"/>
                </a:spcAft>
                <a:defRPr sz="2800">
                  <a:solidFill>
                    <a:srgbClr val="004D75"/>
                  </a:solidFill>
                  <a:latin typeface="Verdana" panose="020B0604030504040204" pitchFamily="34" charset="0"/>
                </a:defRPr>
              </a:lvl8pPr>
              <a:lvl9pPr marL="1828800" algn="l" rtl="0" fontAlgn="base">
                <a:spcBef>
                  <a:spcPct val="0"/>
                </a:spcBef>
                <a:spcAft>
                  <a:spcPct val="0"/>
                </a:spcAft>
                <a:defRPr sz="2800">
                  <a:solidFill>
                    <a:srgbClr val="004D75"/>
                  </a:solidFill>
                  <a:latin typeface="Verdana" panose="020B0604030504040204" pitchFamily="34" charset="0"/>
                </a:defRPr>
              </a:lvl9pPr>
            </a:lstStyle>
            <a:p>
              <a:pPr eaLnBrk="1" hangingPunct="1"/>
              <a:r>
                <a:rPr lang="en-GB" sz="4800" dirty="0">
                  <a:solidFill>
                    <a:schemeClr val="bg1"/>
                  </a:solidFill>
                </a:rPr>
                <a:t>True</a:t>
              </a:r>
              <a:endParaRPr lang="en-GB" sz="3100" dirty="0">
                <a:solidFill>
                  <a:schemeClr val="bg1"/>
                </a:solidFill>
              </a:endParaRPr>
            </a:p>
          </p:txBody>
        </p:sp>
        <p:sp>
          <p:nvSpPr>
            <p:cNvPr id="16" name="Title 1">
              <a:extLst>
                <a:ext uri="{FF2B5EF4-FFF2-40B4-BE49-F238E27FC236}">
                  <a16:creationId xmlns:a16="http://schemas.microsoft.com/office/drawing/2014/main" id="{A995AD0F-D1B6-F43F-6D7D-66ACB2094540}"/>
                </a:ext>
              </a:extLst>
            </p:cNvPr>
            <p:cNvSpPr txBox="1">
              <a:spLocks/>
            </p:cNvSpPr>
            <p:nvPr/>
          </p:nvSpPr>
          <p:spPr bwMode="auto">
            <a:xfrm>
              <a:off x="6123382" y="878605"/>
              <a:ext cx="1765335" cy="95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2800" kern="1200">
                  <a:solidFill>
                    <a:srgbClr val="004D75"/>
                  </a:solidFill>
                  <a:latin typeface="+mj-lt"/>
                  <a:ea typeface="+mj-ea"/>
                  <a:cs typeface="+mj-cs"/>
                </a:defRPr>
              </a:lvl1pPr>
              <a:lvl2pPr algn="l" rtl="0" fontAlgn="base">
                <a:spcBef>
                  <a:spcPct val="0"/>
                </a:spcBef>
                <a:spcAft>
                  <a:spcPct val="0"/>
                </a:spcAft>
                <a:defRPr sz="2800">
                  <a:solidFill>
                    <a:srgbClr val="004D75"/>
                  </a:solidFill>
                  <a:latin typeface="Verdana" panose="020B0604030504040204" pitchFamily="34" charset="0"/>
                </a:defRPr>
              </a:lvl2pPr>
              <a:lvl3pPr algn="l" rtl="0" fontAlgn="base">
                <a:spcBef>
                  <a:spcPct val="0"/>
                </a:spcBef>
                <a:spcAft>
                  <a:spcPct val="0"/>
                </a:spcAft>
                <a:defRPr sz="2800">
                  <a:solidFill>
                    <a:srgbClr val="004D75"/>
                  </a:solidFill>
                  <a:latin typeface="Verdana" panose="020B0604030504040204" pitchFamily="34" charset="0"/>
                </a:defRPr>
              </a:lvl3pPr>
              <a:lvl4pPr algn="l" rtl="0" fontAlgn="base">
                <a:spcBef>
                  <a:spcPct val="0"/>
                </a:spcBef>
                <a:spcAft>
                  <a:spcPct val="0"/>
                </a:spcAft>
                <a:defRPr sz="2800">
                  <a:solidFill>
                    <a:srgbClr val="004D75"/>
                  </a:solidFill>
                  <a:latin typeface="Verdana" panose="020B0604030504040204" pitchFamily="34" charset="0"/>
                </a:defRPr>
              </a:lvl4pPr>
              <a:lvl5pPr algn="l" rtl="0" fontAlgn="base">
                <a:spcBef>
                  <a:spcPct val="0"/>
                </a:spcBef>
                <a:spcAft>
                  <a:spcPct val="0"/>
                </a:spcAft>
                <a:defRPr sz="2800">
                  <a:solidFill>
                    <a:srgbClr val="004D75"/>
                  </a:solidFill>
                  <a:latin typeface="Verdana" panose="020B0604030504040204" pitchFamily="34" charset="0"/>
                </a:defRPr>
              </a:lvl5pPr>
              <a:lvl6pPr marL="457200" algn="l" rtl="0" fontAlgn="base">
                <a:spcBef>
                  <a:spcPct val="0"/>
                </a:spcBef>
                <a:spcAft>
                  <a:spcPct val="0"/>
                </a:spcAft>
                <a:defRPr sz="2800">
                  <a:solidFill>
                    <a:srgbClr val="004D75"/>
                  </a:solidFill>
                  <a:latin typeface="Verdana" panose="020B0604030504040204" pitchFamily="34" charset="0"/>
                </a:defRPr>
              </a:lvl6pPr>
              <a:lvl7pPr marL="914400" algn="l" rtl="0" fontAlgn="base">
                <a:spcBef>
                  <a:spcPct val="0"/>
                </a:spcBef>
                <a:spcAft>
                  <a:spcPct val="0"/>
                </a:spcAft>
                <a:defRPr sz="2800">
                  <a:solidFill>
                    <a:srgbClr val="004D75"/>
                  </a:solidFill>
                  <a:latin typeface="Verdana" panose="020B0604030504040204" pitchFamily="34" charset="0"/>
                </a:defRPr>
              </a:lvl7pPr>
              <a:lvl8pPr marL="1371600" algn="l" rtl="0" fontAlgn="base">
                <a:spcBef>
                  <a:spcPct val="0"/>
                </a:spcBef>
                <a:spcAft>
                  <a:spcPct val="0"/>
                </a:spcAft>
                <a:defRPr sz="2800">
                  <a:solidFill>
                    <a:srgbClr val="004D75"/>
                  </a:solidFill>
                  <a:latin typeface="Verdana" panose="020B0604030504040204" pitchFamily="34" charset="0"/>
                </a:defRPr>
              </a:lvl8pPr>
              <a:lvl9pPr marL="1828800" algn="l" rtl="0" fontAlgn="base">
                <a:spcBef>
                  <a:spcPct val="0"/>
                </a:spcBef>
                <a:spcAft>
                  <a:spcPct val="0"/>
                </a:spcAft>
                <a:defRPr sz="2800">
                  <a:solidFill>
                    <a:srgbClr val="004D75"/>
                  </a:solidFill>
                  <a:latin typeface="Verdana" panose="020B0604030504040204" pitchFamily="34" charset="0"/>
                </a:defRPr>
              </a:lvl9pPr>
            </a:lstStyle>
            <a:p>
              <a:pPr eaLnBrk="1" hangingPunct="1"/>
              <a:r>
                <a:rPr lang="en-GB" sz="4800" dirty="0">
                  <a:solidFill>
                    <a:schemeClr val="bg1"/>
                  </a:solidFill>
                </a:rPr>
                <a:t>False</a:t>
              </a:r>
              <a:endParaRPr lang="en-GB" sz="3100" dirty="0">
                <a:solidFill>
                  <a:schemeClr val="bg1"/>
                </a:solidFill>
              </a:endParaRPr>
            </a:p>
          </p:txBody>
        </p:sp>
        <p:pic>
          <p:nvPicPr>
            <p:cNvPr id="17" name="DIM_Arrow-1-DARK-SKY.png">
              <a:extLst>
                <a:ext uri="{FF2B5EF4-FFF2-40B4-BE49-F238E27FC236}">
                  <a16:creationId xmlns:a16="http://schemas.microsoft.com/office/drawing/2014/main" id="{C6C41587-5C1C-CCD5-562C-10D9D81D56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63515" y="554958"/>
              <a:ext cx="1616970" cy="1598240"/>
            </a:xfrm>
            <a:prstGeom prst="rect">
              <a:avLst/>
            </a:prstGeom>
            <a:ln w="12700">
              <a:miter lim="400000"/>
            </a:ln>
          </p:spPr>
        </p:pic>
      </p:grpSp>
      <p:grpSp>
        <p:nvGrpSpPr>
          <p:cNvPr id="18" name="Group 17">
            <a:extLst>
              <a:ext uri="{FF2B5EF4-FFF2-40B4-BE49-F238E27FC236}">
                <a16:creationId xmlns:a16="http://schemas.microsoft.com/office/drawing/2014/main" id="{0442A021-B0C4-7DA0-B6A4-AE6C5AF74D97}"/>
              </a:ext>
            </a:extLst>
          </p:cNvPr>
          <p:cNvGrpSpPr/>
          <p:nvPr/>
        </p:nvGrpSpPr>
        <p:grpSpPr>
          <a:xfrm>
            <a:off x="5124767" y="6227869"/>
            <a:ext cx="1420078" cy="381620"/>
            <a:chOff x="0" y="12154236"/>
            <a:chExt cx="4286250" cy="1151851"/>
          </a:xfrm>
        </p:grpSpPr>
        <p:pic>
          <p:nvPicPr>
            <p:cNvPr id="19" name="Picture 18">
              <a:extLst>
                <a:ext uri="{FF2B5EF4-FFF2-40B4-BE49-F238E27FC236}">
                  <a16:creationId xmlns:a16="http://schemas.microsoft.com/office/drawing/2014/main" id="{036FC711-DB8C-1F0B-30EF-9E0E50DDD8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20" name="Picture 19">
              <a:extLst>
                <a:ext uri="{FF2B5EF4-FFF2-40B4-BE49-F238E27FC236}">
                  <a16:creationId xmlns:a16="http://schemas.microsoft.com/office/drawing/2014/main" id="{73CAE002-A91D-AC9E-0A74-4147DF1B671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105954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E3D8-2F81-7E86-AB95-7D188E831CEC}"/>
              </a:ext>
            </a:extLst>
          </p:cNvPr>
          <p:cNvSpPr>
            <a:spLocks noGrp="1"/>
          </p:cNvSpPr>
          <p:nvPr>
            <p:ph type="title"/>
          </p:nvPr>
        </p:nvSpPr>
        <p:spPr>
          <a:xfrm>
            <a:off x="179512" y="2996953"/>
            <a:ext cx="2807227" cy="2452687"/>
          </a:xfrm>
        </p:spPr>
        <p:txBody>
          <a:bodyPr anchor="ctr">
            <a:normAutofit/>
          </a:bodyPr>
          <a:lstStyle/>
          <a:p>
            <a:r>
              <a:rPr lang="en-GB" sz="3100" dirty="0"/>
              <a:t>Myth Busters Pop Quiz</a:t>
            </a:r>
          </a:p>
        </p:txBody>
      </p:sp>
      <p:sp>
        <p:nvSpPr>
          <p:cNvPr id="3" name="Content Placeholder 2">
            <a:extLst>
              <a:ext uri="{FF2B5EF4-FFF2-40B4-BE49-F238E27FC236}">
                <a16:creationId xmlns:a16="http://schemas.microsoft.com/office/drawing/2014/main" id="{537ED011-0052-9CC1-584B-FCF30D8CF63E}"/>
              </a:ext>
            </a:extLst>
          </p:cNvPr>
          <p:cNvSpPr>
            <a:spLocks noGrp="1"/>
          </p:cNvSpPr>
          <p:nvPr>
            <p:ph idx="1"/>
          </p:nvPr>
        </p:nvSpPr>
        <p:spPr>
          <a:xfrm>
            <a:off x="3167986" y="2996954"/>
            <a:ext cx="5614060" cy="3208584"/>
          </a:xfrm>
        </p:spPr>
        <p:txBody>
          <a:bodyPr anchor="ctr">
            <a:normAutofit/>
          </a:bodyPr>
          <a:lstStyle/>
          <a:p>
            <a:pPr>
              <a:lnSpc>
                <a:spcPct val="100000"/>
              </a:lnSpc>
            </a:pPr>
            <a:r>
              <a:rPr lang="en-US" sz="1500" dirty="0"/>
              <a:t>Autistic people are rude.</a:t>
            </a:r>
          </a:p>
          <a:p>
            <a:pPr marL="0" indent="0">
              <a:lnSpc>
                <a:spcPct val="100000"/>
              </a:lnSpc>
              <a:buNone/>
            </a:pPr>
            <a:endParaRPr lang="en-US" sz="1500" dirty="0"/>
          </a:p>
          <a:p>
            <a:pPr>
              <a:lnSpc>
                <a:spcPct val="100000"/>
              </a:lnSpc>
            </a:pPr>
            <a:r>
              <a:rPr lang="en-US" sz="1500" b="1" dirty="0"/>
              <a:t>FALSE!</a:t>
            </a:r>
            <a:r>
              <a:rPr lang="en-US" sz="1500" dirty="0"/>
              <a:t> </a:t>
            </a:r>
          </a:p>
          <a:p>
            <a:pPr>
              <a:lnSpc>
                <a:spcPct val="100000"/>
              </a:lnSpc>
            </a:pPr>
            <a:r>
              <a:rPr lang="en-US" sz="1500" dirty="0"/>
              <a:t>Autistic people can often express their thoughts in a very straight forward and literal way. This does not mean they are being rude, and should not be interpreted as such</a:t>
            </a:r>
          </a:p>
          <a:p>
            <a:pPr>
              <a:lnSpc>
                <a:spcPct val="100000"/>
              </a:lnSpc>
            </a:pPr>
            <a:endParaRPr lang="en-GB" sz="1500" dirty="0"/>
          </a:p>
        </p:txBody>
      </p:sp>
      <p:grpSp>
        <p:nvGrpSpPr>
          <p:cNvPr id="8" name="Group 7">
            <a:extLst>
              <a:ext uri="{FF2B5EF4-FFF2-40B4-BE49-F238E27FC236}">
                <a16:creationId xmlns:a16="http://schemas.microsoft.com/office/drawing/2014/main" id="{FF091ECB-3D5C-4F7D-1F21-F1468FA851AA}"/>
              </a:ext>
            </a:extLst>
          </p:cNvPr>
          <p:cNvGrpSpPr/>
          <p:nvPr/>
        </p:nvGrpSpPr>
        <p:grpSpPr>
          <a:xfrm>
            <a:off x="467544" y="6184292"/>
            <a:ext cx="8303640" cy="537799"/>
            <a:chOff x="467544" y="6184292"/>
            <a:chExt cx="8303640" cy="537799"/>
          </a:xfrm>
        </p:grpSpPr>
        <p:sp>
          <p:nvSpPr>
            <p:cNvPr id="9" name="Date Placeholder 3">
              <a:extLst>
                <a:ext uri="{FF2B5EF4-FFF2-40B4-BE49-F238E27FC236}">
                  <a16:creationId xmlns:a16="http://schemas.microsoft.com/office/drawing/2014/main" id="{3C0B544F-6071-8CC1-7F23-E139B4AF03E0}"/>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10" name="Slide Number Placeholder 4">
              <a:extLst>
                <a:ext uri="{FF2B5EF4-FFF2-40B4-BE49-F238E27FC236}">
                  <a16:creationId xmlns:a16="http://schemas.microsoft.com/office/drawing/2014/main" id="{1A5AD72A-6BC3-1162-EA8B-664C325821DE}"/>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17</a:t>
              </a:fld>
              <a:endParaRPr lang="en-GB" altLang="en-US" sz="1000" dirty="0">
                <a:solidFill>
                  <a:prstClr val="black">
                    <a:tint val="75000"/>
                  </a:prstClr>
                </a:solidFill>
              </a:endParaRPr>
            </a:p>
          </p:txBody>
        </p:sp>
        <p:pic>
          <p:nvPicPr>
            <p:cNvPr id="11" name="Image" descr="Image">
              <a:extLst>
                <a:ext uri="{FF2B5EF4-FFF2-40B4-BE49-F238E27FC236}">
                  <a16:creationId xmlns:a16="http://schemas.microsoft.com/office/drawing/2014/main" id="{81F2A3FC-ACDA-7AE6-84CE-D0895D89F2EF}"/>
                </a:ext>
              </a:extLst>
            </p:cNvPr>
            <p:cNvPicPr>
              <a:picLocks noChangeAspect="1"/>
            </p:cNvPicPr>
            <p:nvPr/>
          </p:nvPicPr>
          <p:blipFill>
            <a:blip r:embed="rId2"/>
            <a:stretch>
              <a:fillRect/>
            </a:stretch>
          </p:blipFill>
          <p:spPr>
            <a:xfrm>
              <a:off x="6763108" y="6284053"/>
              <a:ext cx="1420078" cy="325436"/>
            </a:xfrm>
            <a:prstGeom prst="rect">
              <a:avLst/>
            </a:prstGeom>
            <a:ln w="12700">
              <a:miter lim="400000"/>
            </a:ln>
          </p:spPr>
        </p:pic>
        <p:pic>
          <p:nvPicPr>
            <p:cNvPr id="12" name="Picture 11">
              <a:extLst>
                <a:ext uri="{FF2B5EF4-FFF2-40B4-BE49-F238E27FC236}">
                  <a16:creationId xmlns:a16="http://schemas.microsoft.com/office/drawing/2014/main" id="{A58C195D-2B6B-0524-0DA2-CB2BECE741DA}"/>
                </a:ext>
              </a:extLst>
            </p:cNvPr>
            <p:cNvPicPr>
              <a:picLocks noChangeAspect="1"/>
            </p:cNvPicPr>
            <p:nvPr/>
          </p:nvPicPr>
          <p:blipFill>
            <a:blip r:embed="rId3"/>
            <a:stretch>
              <a:fillRect/>
            </a:stretch>
          </p:blipFill>
          <p:spPr>
            <a:xfrm>
              <a:off x="8246225" y="6184292"/>
              <a:ext cx="524959" cy="524959"/>
            </a:xfrm>
            <a:prstGeom prst="rect">
              <a:avLst/>
            </a:prstGeom>
          </p:spPr>
        </p:pic>
      </p:grpSp>
      <p:grpSp>
        <p:nvGrpSpPr>
          <p:cNvPr id="13" name="Group 12">
            <a:extLst>
              <a:ext uri="{FF2B5EF4-FFF2-40B4-BE49-F238E27FC236}">
                <a16:creationId xmlns:a16="http://schemas.microsoft.com/office/drawing/2014/main" id="{D1F8DAA5-9CCC-9208-C01D-767B0529127C}"/>
              </a:ext>
            </a:extLst>
          </p:cNvPr>
          <p:cNvGrpSpPr/>
          <p:nvPr/>
        </p:nvGrpSpPr>
        <p:grpSpPr>
          <a:xfrm>
            <a:off x="179512" y="0"/>
            <a:ext cx="8964488" cy="3044580"/>
            <a:chOff x="179512" y="0"/>
            <a:chExt cx="8964488" cy="3044580"/>
          </a:xfrm>
        </p:grpSpPr>
        <p:pic>
          <p:nvPicPr>
            <p:cNvPr id="14" name="Image" descr="Image">
              <a:extLst>
                <a:ext uri="{FF2B5EF4-FFF2-40B4-BE49-F238E27FC236}">
                  <a16:creationId xmlns:a16="http://schemas.microsoft.com/office/drawing/2014/main" id="{78CDF2B1-107D-A098-357D-135974802A1F}"/>
                </a:ext>
              </a:extLst>
            </p:cNvPr>
            <p:cNvPicPr>
              <a:picLocks noChangeAspect="1"/>
            </p:cNvPicPr>
            <p:nvPr/>
          </p:nvPicPr>
          <p:blipFill rotWithShape="1">
            <a:blip r:embed="rId4"/>
            <a:srcRect t="10623" r="4732"/>
            <a:stretch/>
          </p:blipFill>
          <p:spPr>
            <a:xfrm>
              <a:off x="179512" y="0"/>
              <a:ext cx="8964488" cy="3044580"/>
            </a:xfrm>
            <a:prstGeom prst="rect">
              <a:avLst/>
            </a:prstGeom>
            <a:ln w="12700">
              <a:miter lim="400000"/>
            </a:ln>
          </p:spPr>
        </p:pic>
        <p:sp>
          <p:nvSpPr>
            <p:cNvPr id="15" name="Title 1">
              <a:extLst>
                <a:ext uri="{FF2B5EF4-FFF2-40B4-BE49-F238E27FC236}">
                  <a16:creationId xmlns:a16="http://schemas.microsoft.com/office/drawing/2014/main" id="{C3286DE9-56D9-9E79-D055-207423FD0200}"/>
                </a:ext>
              </a:extLst>
            </p:cNvPr>
            <p:cNvSpPr txBox="1">
              <a:spLocks/>
            </p:cNvSpPr>
            <p:nvPr/>
          </p:nvSpPr>
          <p:spPr bwMode="auto">
            <a:xfrm>
              <a:off x="1403648" y="878605"/>
              <a:ext cx="1616970" cy="95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2800" kern="1200">
                  <a:solidFill>
                    <a:srgbClr val="004D75"/>
                  </a:solidFill>
                  <a:latin typeface="+mj-lt"/>
                  <a:ea typeface="+mj-ea"/>
                  <a:cs typeface="+mj-cs"/>
                </a:defRPr>
              </a:lvl1pPr>
              <a:lvl2pPr algn="l" rtl="0" fontAlgn="base">
                <a:spcBef>
                  <a:spcPct val="0"/>
                </a:spcBef>
                <a:spcAft>
                  <a:spcPct val="0"/>
                </a:spcAft>
                <a:defRPr sz="2800">
                  <a:solidFill>
                    <a:srgbClr val="004D75"/>
                  </a:solidFill>
                  <a:latin typeface="Verdana" panose="020B0604030504040204" pitchFamily="34" charset="0"/>
                </a:defRPr>
              </a:lvl2pPr>
              <a:lvl3pPr algn="l" rtl="0" fontAlgn="base">
                <a:spcBef>
                  <a:spcPct val="0"/>
                </a:spcBef>
                <a:spcAft>
                  <a:spcPct val="0"/>
                </a:spcAft>
                <a:defRPr sz="2800">
                  <a:solidFill>
                    <a:srgbClr val="004D75"/>
                  </a:solidFill>
                  <a:latin typeface="Verdana" panose="020B0604030504040204" pitchFamily="34" charset="0"/>
                </a:defRPr>
              </a:lvl3pPr>
              <a:lvl4pPr algn="l" rtl="0" fontAlgn="base">
                <a:spcBef>
                  <a:spcPct val="0"/>
                </a:spcBef>
                <a:spcAft>
                  <a:spcPct val="0"/>
                </a:spcAft>
                <a:defRPr sz="2800">
                  <a:solidFill>
                    <a:srgbClr val="004D75"/>
                  </a:solidFill>
                  <a:latin typeface="Verdana" panose="020B0604030504040204" pitchFamily="34" charset="0"/>
                </a:defRPr>
              </a:lvl4pPr>
              <a:lvl5pPr algn="l" rtl="0" fontAlgn="base">
                <a:spcBef>
                  <a:spcPct val="0"/>
                </a:spcBef>
                <a:spcAft>
                  <a:spcPct val="0"/>
                </a:spcAft>
                <a:defRPr sz="2800">
                  <a:solidFill>
                    <a:srgbClr val="004D75"/>
                  </a:solidFill>
                  <a:latin typeface="Verdana" panose="020B0604030504040204" pitchFamily="34" charset="0"/>
                </a:defRPr>
              </a:lvl5pPr>
              <a:lvl6pPr marL="457200" algn="l" rtl="0" fontAlgn="base">
                <a:spcBef>
                  <a:spcPct val="0"/>
                </a:spcBef>
                <a:spcAft>
                  <a:spcPct val="0"/>
                </a:spcAft>
                <a:defRPr sz="2800">
                  <a:solidFill>
                    <a:srgbClr val="004D75"/>
                  </a:solidFill>
                  <a:latin typeface="Verdana" panose="020B0604030504040204" pitchFamily="34" charset="0"/>
                </a:defRPr>
              </a:lvl6pPr>
              <a:lvl7pPr marL="914400" algn="l" rtl="0" fontAlgn="base">
                <a:spcBef>
                  <a:spcPct val="0"/>
                </a:spcBef>
                <a:spcAft>
                  <a:spcPct val="0"/>
                </a:spcAft>
                <a:defRPr sz="2800">
                  <a:solidFill>
                    <a:srgbClr val="004D75"/>
                  </a:solidFill>
                  <a:latin typeface="Verdana" panose="020B0604030504040204" pitchFamily="34" charset="0"/>
                </a:defRPr>
              </a:lvl7pPr>
              <a:lvl8pPr marL="1371600" algn="l" rtl="0" fontAlgn="base">
                <a:spcBef>
                  <a:spcPct val="0"/>
                </a:spcBef>
                <a:spcAft>
                  <a:spcPct val="0"/>
                </a:spcAft>
                <a:defRPr sz="2800">
                  <a:solidFill>
                    <a:srgbClr val="004D75"/>
                  </a:solidFill>
                  <a:latin typeface="Verdana" panose="020B0604030504040204" pitchFamily="34" charset="0"/>
                </a:defRPr>
              </a:lvl8pPr>
              <a:lvl9pPr marL="1828800" algn="l" rtl="0" fontAlgn="base">
                <a:spcBef>
                  <a:spcPct val="0"/>
                </a:spcBef>
                <a:spcAft>
                  <a:spcPct val="0"/>
                </a:spcAft>
                <a:defRPr sz="2800">
                  <a:solidFill>
                    <a:srgbClr val="004D75"/>
                  </a:solidFill>
                  <a:latin typeface="Verdana" panose="020B0604030504040204" pitchFamily="34" charset="0"/>
                </a:defRPr>
              </a:lvl9pPr>
            </a:lstStyle>
            <a:p>
              <a:pPr eaLnBrk="1" hangingPunct="1"/>
              <a:r>
                <a:rPr lang="en-GB" sz="4800" dirty="0">
                  <a:solidFill>
                    <a:schemeClr val="bg1"/>
                  </a:solidFill>
                </a:rPr>
                <a:t>True</a:t>
              </a:r>
              <a:endParaRPr lang="en-GB" sz="3100" dirty="0">
                <a:solidFill>
                  <a:schemeClr val="bg1"/>
                </a:solidFill>
              </a:endParaRPr>
            </a:p>
          </p:txBody>
        </p:sp>
        <p:sp>
          <p:nvSpPr>
            <p:cNvPr id="16" name="Title 1">
              <a:extLst>
                <a:ext uri="{FF2B5EF4-FFF2-40B4-BE49-F238E27FC236}">
                  <a16:creationId xmlns:a16="http://schemas.microsoft.com/office/drawing/2014/main" id="{33D511F5-E41B-D694-F3ED-ADF03EC86545}"/>
                </a:ext>
              </a:extLst>
            </p:cNvPr>
            <p:cNvSpPr txBox="1">
              <a:spLocks/>
            </p:cNvSpPr>
            <p:nvPr/>
          </p:nvSpPr>
          <p:spPr bwMode="auto">
            <a:xfrm>
              <a:off x="6123382" y="878605"/>
              <a:ext cx="1765335" cy="95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2800" kern="1200">
                  <a:solidFill>
                    <a:srgbClr val="004D75"/>
                  </a:solidFill>
                  <a:latin typeface="+mj-lt"/>
                  <a:ea typeface="+mj-ea"/>
                  <a:cs typeface="+mj-cs"/>
                </a:defRPr>
              </a:lvl1pPr>
              <a:lvl2pPr algn="l" rtl="0" fontAlgn="base">
                <a:spcBef>
                  <a:spcPct val="0"/>
                </a:spcBef>
                <a:spcAft>
                  <a:spcPct val="0"/>
                </a:spcAft>
                <a:defRPr sz="2800">
                  <a:solidFill>
                    <a:srgbClr val="004D75"/>
                  </a:solidFill>
                  <a:latin typeface="Verdana" panose="020B0604030504040204" pitchFamily="34" charset="0"/>
                </a:defRPr>
              </a:lvl2pPr>
              <a:lvl3pPr algn="l" rtl="0" fontAlgn="base">
                <a:spcBef>
                  <a:spcPct val="0"/>
                </a:spcBef>
                <a:spcAft>
                  <a:spcPct val="0"/>
                </a:spcAft>
                <a:defRPr sz="2800">
                  <a:solidFill>
                    <a:srgbClr val="004D75"/>
                  </a:solidFill>
                  <a:latin typeface="Verdana" panose="020B0604030504040204" pitchFamily="34" charset="0"/>
                </a:defRPr>
              </a:lvl3pPr>
              <a:lvl4pPr algn="l" rtl="0" fontAlgn="base">
                <a:spcBef>
                  <a:spcPct val="0"/>
                </a:spcBef>
                <a:spcAft>
                  <a:spcPct val="0"/>
                </a:spcAft>
                <a:defRPr sz="2800">
                  <a:solidFill>
                    <a:srgbClr val="004D75"/>
                  </a:solidFill>
                  <a:latin typeface="Verdana" panose="020B0604030504040204" pitchFamily="34" charset="0"/>
                </a:defRPr>
              </a:lvl4pPr>
              <a:lvl5pPr algn="l" rtl="0" fontAlgn="base">
                <a:spcBef>
                  <a:spcPct val="0"/>
                </a:spcBef>
                <a:spcAft>
                  <a:spcPct val="0"/>
                </a:spcAft>
                <a:defRPr sz="2800">
                  <a:solidFill>
                    <a:srgbClr val="004D75"/>
                  </a:solidFill>
                  <a:latin typeface="Verdana" panose="020B0604030504040204" pitchFamily="34" charset="0"/>
                </a:defRPr>
              </a:lvl5pPr>
              <a:lvl6pPr marL="457200" algn="l" rtl="0" fontAlgn="base">
                <a:spcBef>
                  <a:spcPct val="0"/>
                </a:spcBef>
                <a:spcAft>
                  <a:spcPct val="0"/>
                </a:spcAft>
                <a:defRPr sz="2800">
                  <a:solidFill>
                    <a:srgbClr val="004D75"/>
                  </a:solidFill>
                  <a:latin typeface="Verdana" panose="020B0604030504040204" pitchFamily="34" charset="0"/>
                </a:defRPr>
              </a:lvl6pPr>
              <a:lvl7pPr marL="914400" algn="l" rtl="0" fontAlgn="base">
                <a:spcBef>
                  <a:spcPct val="0"/>
                </a:spcBef>
                <a:spcAft>
                  <a:spcPct val="0"/>
                </a:spcAft>
                <a:defRPr sz="2800">
                  <a:solidFill>
                    <a:srgbClr val="004D75"/>
                  </a:solidFill>
                  <a:latin typeface="Verdana" panose="020B0604030504040204" pitchFamily="34" charset="0"/>
                </a:defRPr>
              </a:lvl7pPr>
              <a:lvl8pPr marL="1371600" algn="l" rtl="0" fontAlgn="base">
                <a:spcBef>
                  <a:spcPct val="0"/>
                </a:spcBef>
                <a:spcAft>
                  <a:spcPct val="0"/>
                </a:spcAft>
                <a:defRPr sz="2800">
                  <a:solidFill>
                    <a:srgbClr val="004D75"/>
                  </a:solidFill>
                  <a:latin typeface="Verdana" panose="020B0604030504040204" pitchFamily="34" charset="0"/>
                </a:defRPr>
              </a:lvl8pPr>
              <a:lvl9pPr marL="1828800" algn="l" rtl="0" fontAlgn="base">
                <a:spcBef>
                  <a:spcPct val="0"/>
                </a:spcBef>
                <a:spcAft>
                  <a:spcPct val="0"/>
                </a:spcAft>
                <a:defRPr sz="2800">
                  <a:solidFill>
                    <a:srgbClr val="004D75"/>
                  </a:solidFill>
                  <a:latin typeface="Verdana" panose="020B0604030504040204" pitchFamily="34" charset="0"/>
                </a:defRPr>
              </a:lvl9pPr>
            </a:lstStyle>
            <a:p>
              <a:pPr eaLnBrk="1" hangingPunct="1"/>
              <a:r>
                <a:rPr lang="en-GB" sz="4800" dirty="0">
                  <a:solidFill>
                    <a:schemeClr val="bg1"/>
                  </a:solidFill>
                </a:rPr>
                <a:t>False</a:t>
              </a:r>
              <a:endParaRPr lang="en-GB" sz="3100" dirty="0">
                <a:solidFill>
                  <a:schemeClr val="bg1"/>
                </a:solidFill>
              </a:endParaRPr>
            </a:p>
          </p:txBody>
        </p:sp>
        <p:pic>
          <p:nvPicPr>
            <p:cNvPr id="17" name="DIM_Arrow-1-DARK-SKY.png">
              <a:extLst>
                <a:ext uri="{FF2B5EF4-FFF2-40B4-BE49-F238E27FC236}">
                  <a16:creationId xmlns:a16="http://schemas.microsoft.com/office/drawing/2014/main" id="{DE84C5CA-6546-96CF-4B77-6876A701E7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63515" y="554958"/>
              <a:ext cx="1616970" cy="1598240"/>
            </a:xfrm>
            <a:prstGeom prst="rect">
              <a:avLst/>
            </a:prstGeom>
            <a:ln w="12700">
              <a:miter lim="400000"/>
            </a:ln>
          </p:spPr>
        </p:pic>
      </p:grpSp>
      <p:grpSp>
        <p:nvGrpSpPr>
          <p:cNvPr id="18" name="Group 17">
            <a:extLst>
              <a:ext uri="{FF2B5EF4-FFF2-40B4-BE49-F238E27FC236}">
                <a16:creationId xmlns:a16="http://schemas.microsoft.com/office/drawing/2014/main" id="{1721C167-9181-EB59-B5DD-4F749C18B141}"/>
              </a:ext>
            </a:extLst>
          </p:cNvPr>
          <p:cNvGrpSpPr/>
          <p:nvPr/>
        </p:nvGrpSpPr>
        <p:grpSpPr>
          <a:xfrm>
            <a:off x="5124767" y="6227869"/>
            <a:ext cx="1420078" cy="381620"/>
            <a:chOff x="0" y="12154236"/>
            <a:chExt cx="4286250" cy="1151851"/>
          </a:xfrm>
        </p:grpSpPr>
        <p:pic>
          <p:nvPicPr>
            <p:cNvPr id="19" name="Picture 18">
              <a:extLst>
                <a:ext uri="{FF2B5EF4-FFF2-40B4-BE49-F238E27FC236}">
                  <a16:creationId xmlns:a16="http://schemas.microsoft.com/office/drawing/2014/main" id="{2C02561F-1A4E-62EE-B912-649FD6FC01D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20" name="Picture 19">
              <a:extLst>
                <a:ext uri="{FF2B5EF4-FFF2-40B4-BE49-F238E27FC236}">
                  <a16:creationId xmlns:a16="http://schemas.microsoft.com/office/drawing/2014/main" id="{9F74B40F-DC6F-E526-3556-73EDFC2A44F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336597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object 2"/>
          <p:cNvSpPr/>
          <p:nvPr/>
        </p:nvSpPr>
        <p:spPr>
          <a:xfrm>
            <a:off x="-315" y="-6922"/>
            <a:ext cx="9144002" cy="6046095"/>
          </a:xfrm>
          <a:prstGeom prst="rect">
            <a:avLst/>
          </a:prstGeom>
          <a:solidFill>
            <a:srgbClr val="68276C"/>
          </a:solidFill>
          <a:ln w="12700">
            <a:miter lim="400000"/>
          </a:ln>
        </p:spPr>
        <p:txBody>
          <a:bodyPr lIns="20794" tIns="20794" rIns="20794" bIns="20794"/>
          <a:lstStyle/>
          <a:p>
            <a:pPr defTabSz="416103" eaLnBrk="1" fontAlgn="auto">
              <a:spcBef>
                <a:spcPts val="0"/>
              </a:spcBef>
              <a:spcAft>
                <a:spcPts val="0"/>
              </a:spcAft>
              <a:defRPr sz="2000">
                <a:solidFill>
                  <a:srgbClr val="000000"/>
                </a:solidFill>
                <a:latin typeface="Calibri"/>
                <a:ea typeface="Calibri"/>
                <a:cs typeface="Calibri"/>
                <a:sym typeface="Calibri"/>
              </a:defRPr>
            </a:pPr>
            <a:endParaRPr sz="750" kern="0">
              <a:solidFill>
                <a:srgbClr val="000000"/>
              </a:solidFill>
              <a:latin typeface="Calibri"/>
              <a:ea typeface="Calibri"/>
              <a:cs typeface="Calibri"/>
              <a:sym typeface="Calibri"/>
            </a:endParaRPr>
          </a:p>
        </p:txBody>
      </p:sp>
      <p:sp>
        <p:nvSpPr>
          <p:cNvPr id="252" name="object 3"/>
          <p:cNvSpPr/>
          <p:nvPr/>
        </p:nvSpPr>
        <p:spPr>
          <a:xfrm>
            <a:off x="-314" y="-23842"/>
            <a:ext cx="8972488" cy="590111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0511" y="20910"/>
                </a:lnTo>
                <a:lnTo>
                  <a:pt x="20563" y="20904"/>
                </a:lnTo>
                <a:lnTo>
                  <a:pt x="20614" y="20889"/>
                </a:lnTo>
                <a:lnTo>
                  <a:pt x="20663" y="20867"/>
                </a:lnTo>
                <a:lnTo>
                  <a:pt x="20711" y="20838"/>
                </a:lnTo>
                <a:lnTo>
                  <a:pt x="20758" y="20801"/>
                </a:lnTo>
                <a:lnTo>
                  <a:pt x="20802" y="20757"/>
                </a:lnTo>
                <a:lnTo>
                  <a:pt x="20844" y="20707"/>
                </a:lnTo>
                <a:lnTo>
                  <a:pt x="20884" y="20651"/>
                </a:lnTo>
                <a:lnTo>
                  <a:pt x="20922" y="20590"/>
                </a:lnTo>
                <a:lnTo>
                  <a:pt x="20956" y="20523"/>
                </a:lnTo>
                <a:lnTo>
                  <a:pt x="20988" y="20451"/>
                </a:lnTo>
                <a:lnTo>
                  <a:pt x="21016" y="20375"/>
                </a:lnTo>
                <a:lnTo>
                  <a:pt x="21041" y="20295"/>
                </a:lnTo>
                <a:lnTo>
                  <a:pt x="21062" y="20211"/>
                </a:lnTo>
                <a:lnTo>
                  <a:pt x="21080" y="20123"/>
                </a:lnTo>
                <a:lnTo>
                  <a:pt x="21093" y="20033"/>
                </a:lnTo>
                <a:lnTo>
                  <a:pt x="21102" y="19940"/>
                </a:lnTo>
                <a:lnTo>
                  <a:pt x="21107" y="19844"/>
                </a:lnTo>
                <a:lnTo>
                  <a:pt x="21600" y="34"/>
                </a:lnTo>
                <a:lnTo>
                  <a:pt x="21600" y="0"/>
                </a:lnTo>
                <a:close/>
              </a:path>
            </a:pathLst>
          </a:custGeom>
          <a:solidFill>
            <a:srgbClr val="FFFFFF"/>
          </a:solidFill>
          <a:ln w="12700">
            <a:miter lim="400000"/>
          </a:ln>
        </p:spPr>
        <p:txBody>
          <a:bodyPr lIns="20794" tIns="20794" rIns="20794" bIns="20794"/>
          <a:lstStyle/>
          <a:p>
            <a:pPr defTabSz="416103" eaLnBrk="1" fontAlgn="auto">
              <a:spcBef>
                <a:spcPts val="0"/>
              </a:spcBef>
              <a:spcAft>
                <a:spcPts val="0"/>
              </a:spcAft>
              <a:defRPr sz="2000">
                <a:solidFill>
                  <a:srgbClr val="000000"/>
                </a:solidFill>
                <a:latin typeface="Calibri"/>
                <a:ea typeface="Calibri"/>
                <a:cs typeface="Calibri"/>
                <a:sym typeface="Calibri"/>
              </a:defRPr>
            </a:pPr>
            <a:endParaRPr sz="750" kern="0">
              <a:solidFill>
                <a:srgbClr val="000000"/>
              </a:solidFill>
              <a:latin typeface="Calibri"/>
              <a:ea typeface="Calibri"/>
              <a:cs typeface="Calibri"/>
              <a:sym typeface="Calibri"/>
            </a:endParaRPr>
          </a:p>
        </p:txBody>
      </p:sp>
      <p:sp>
        <p:nvSpPr>
          <p:cNvPr id="253" name="object 17"/>
          <p:cNvSpPr/>
          <p:nvPr/>
        </p:nvSpPr>
        <p:spPr>
          <a:xfrm>
            <a:off x="380686" y="657448"/>
            <a:ext cx="8382001" cy="0"/>
          </a:xfrm>
          <a:prstGeom prst="line">
            <a:avLst/>
          </a:prstGeom>
          <a:ln w="25400">
            <a:solidFill>
              <a:srgbClr val="68276C"/>
            </a:solidFill>
          </a:ln>
        </p:spPr>
        <p:txBody>
          <a:bodyPr lIns="17144" tIns="17144" rIns="17144" bIns="17144"/>
          <a:lstStyle/>
          <a:p>
            <a:pPr marR="2312" indent="5779" algn="r" defTabSz="416103" eaLnBrk="1" fontAlgn="auto">
              <a:lnSpc>
                <a:spcPct val="100499"/>
              </a:lnSpc>
              <a:spcBef>
                <a:spcPts val="0"/>
              </a:spcBef>
              <a:spcAft>
                <a:spcPts val="0"/>
              </a:spcAft>
            </a:pPr>
            <a:endParaRPr sz="1800" kern="0">
              <a:solidFill>
                <a:srgbClr val="194179"/>
              </a:solidFill>
              <a:latin typeface="Helvetica"/>
              <a:cs typeface="Helvetica"/>
              <a:sym typeface="Helvetica"/>
            </a:endParaRPr>
          </a:p>
        </p:txBody>
      </p:sp>
      <p:sp>
        <p:nvSpPr>
          <p:cNvPr id="255" name="54pt Header to go here"/>
          <p:cNvSpPr txBox="1"/>
          <p:nvPr/>
        </p:nvSpPr>
        <p:spPr>
          <a:xfrm>
            <a:off x="349319" y="180520"/>
            <a:ext cx="4147605" cy="3536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0794" tIns="20794" rIns="20794" bIns="20794">
            <a:spAutoFit/>
          </a:bodyPr>
          <a:lstStyle/>
          <a:p>
            <a:pPr marR="374204" indent="5779" defTabSz="416103" eaLnBrk="1" fontAlgn="auto">
              <a:lnSpc>
                <a:spcPct val="104099"/>
              </a:lnSpc>
              <a:spcBef>
                <a:spcPts val="375"/>
              </a:spcBef>
              <a:spcAft>
                <a:spcPts val="0"/>
              </a:spcAft>
              <a:defRPr sz="5400">
                <a:latin typeface="Gill Sans SemiBold"/>
                <a:ea typeface="Gill Sans SemiBold"/>
                <a:cs typeface="Gill Sans SemiBold"/>
                <a:sym typeface="Gill Sans SemiBold"/>
              </a:defRPr>
            </a:pPr>
            <a:r>
              <a:rPr lang="en-GB" sz="2025" kern="0" dirty="0">
                <a:solidFill>
                  <a:srgbClr val="194179"/>
                </a:solidFill>
                <a:latin typeface="Gill Sans SemiBold"/>
                <a:sym typeface="Gill Sans SemiBold"/>
              </a:rPr>
              <a:t>Spotlight: Are autistic people rude?</a:t>
            </a:r>
            <a:endParaRPr lang="en-GB" sz="2025" kern="0" spc="-41" dirty="0">
              <a:solidFill>
                <a:srgbClr val="194179"/>
              </a:solidFill>
              <a:latin typeface="Gill Sans SemiBold"/>
              <a:sym typeface="Gill Sans SemiBold"/>
            </a:endParaRPr>
          </a:p>
        </p:txBody>
      </p:sp>
      <p:pic>
        <p:nvPicPr>
          <p:cNvPr id="10" name="Image">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94" y="1082286"/>
            <a:ext cx="4682396" cy="2667311"/>
          </a:xfrm>
          <a:prstGeom prst="rect">
            <a:avLst/>
          </a:prstGeom>
          <a:ln w="12700">
            <a:miter lim="400000"/>
          </a:ln>
        </p:spPr>
      </p:pic>
      <p:sp>
        <p:nvSpPr>
          <p:cNvPr id="9" name="object 5"/>
          <p:cNvSpPr txBox="1">
            <a:spLocks/>
          </p:cNvSpPr>
          <p:nvPr/>
        </p:nvSpPr>
        <p:spPr>
          <a:xfrm>
            <a:off x="388114" y="5126258"/>
            <a:ext cx="2671718" cy="216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1pPr>
            <a:lvl2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2pPr>
            <a:lvl3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3pPr>
            <a:lvl4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4pPr>
            <a:lvl5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5pPr>
            <a:lvl6pPr marL="0" marR="0" indent="0" algn="l" defTabSz="1109609" rtl="0" eaLnBrk="1" latinLnBrk="0" hangingPunct="1">
              <a:lnSpc>
                <a:spcPct val="100000"/>
              </a:lnSpc>
              <a:spcBef>
                <a:spcPts val="0"/>
              </a:spcBef>
              <a:spcAft>
                <a:spcPts val="0"/>
              </a:spcAft>
              <a:buClrTx/>
              <a:buSzTx/>
              <a:buFontTx/>
              <a:buNone/>
              <a:tabLst/>
              <a:defRPr sz="4000" b="0" i="0" u="none" strike="noStrike" cap="none" spc="0" baseline="0">
                <a:solidFill>
                  <a:srgbClr val="194179"/>
                </a:solidFill>
                <a:uFillTx/>
                <a:latin typeface="FS Albert"/>
                <a:ea typeface="FS Albert"/>
                <a:cs typeface="FS Albert"/>
                <a:sym typeface="FS Albert"/>
              </a:defRPr>
            </a:lvl6pPr>
            <a:lvl7pPr marL="0" marR="0" indent="0" algn="l" defTabSz="1109609" rtl="0" eaLnBrk="1" latinLnBrk="0" hangingPunct="1">
              <a:lnSpc>
                <a:spcPct val="100000"/>
              </a:lnSpc>
              <a:spcBef>
                <a:spcPts val="0"/>
              </a:spcBef>
              <a:spcAft>
                <a:spcPts val="0"/>
              </a:spcAft>
              <a:buClrTx/>
              <a:buSzTx/>
              <a:buFontTx/>
              <a:buNone/>
              <a:tabLst/>
              <a:defRPr sz="4000" b="0" i="0" u="none" strike="noStrike" cap="none" spc="0" baseline="0">
                <a:solidFill>
                  <a:srgbClr val="194179"/>
                </a:solidFill>
                <a:uFillTx/>
                <a:latin typeface="FS Albert"/>
                <a:ea typeface="FS Albert"/>
                <a:cs typeface="FS Albert"/>
                <a:sym typeface="FS Albert"/>
              </a:defRPr>
            </a:lvl7pPr>
            <a:lvl8pPr marL="0" marR="0" indent="0" algn="l" defTabSz="1109609" rtl="0" eaLnBrk="1" latinLnBrk="0" hangingPunct="1">
              <a:lnSpc>
                <a:spcPct val="100000"/>
              </a:lnSpc>
              <a:spcBef>
                <a:spcPts val="0"/>
              </a:spcBef>
              <a:spcAft>
                <a:spcPts val="0"/>
              </a:spcAft>
              <a:buClrTx/>
              <a:buSzTx/>
              <a:buFontTx/>
              <a:buNone/>
              <a:tabLst/>
              <a:defRPr sz="4000" b="0" i="0" u="none" strike="noStrike" cap="none" spc="0" baseline="0">
                <a:solidFill>
                  <a:srgbClr val="194179"/>
                </a:solidFill>
                <a:uFillTx/>
                <a:latin typeface="FS Albert"/>
                <a:ea typeface="FS Albert"/>
                <a:cs typeface="FS Albert"/>
                <a:sym typeface="FS Albert"/>
              </a:defRPr>
            </a:lvl8pPr>
            <a:lvl9pPr marL="0" marR="0" indent="0" algn="l" defTabSz="1109609" rtl="0" eaLnBrk="1" latinLnBrk="0" hangingPunct="1">
              <a:lnSpc>
                <a:spcPct val="100000"/>
              </a:lnSpc>
              <a:spcBef>
                <a:spcPts val="0"/>
              </a:spcBef>
              <a:spcAft>
                <a:spcPts val="0"/>
              </a:spcAft>
              <a:buClrTx/>
              <a:buSzTx/>
              <a:buFontTx/>
              <a:buNone/>
              <a:tabLst/>
              <a:defRPr sz="4000" b="0" i="0" u="none" strike="noStrike" cap="none" spc="0" baseline="0">
                <a:solidFill>
                  <a:srgbClr val="194179"/>
                </a:solidFill>
                <a:uFillTx/>
                <a:latin typeface="FS Albert"/>
                <a:ea typeface="FS Albert"/>
                <a:cs typeface="FS Albert"/>
                <a:sym typeface="FS Albert"/>
              </a:defRPr>
            </a:lvl9pPr>
          </a:lstStyle>
          <a:p>
            <a:pPr marL="10304" marR="2312" indent="0" defTabSz="416103" fontAlgn="auto">
              <a:spcBef>
                <a:spcPts val="563"/>
              </a:spcBef>
              <a:buClr>
                <a:srgbClr val="68276C"/>
              </a:buClr>
              <a:buSzPct val="100000"/>
              <a:defRPr spc="-100"/>
            </a:pPr>
            <a:r>
              <a:rPr lang="en-GB" sz="1600" kern="0" spc="-45" dirty="0">
                <a:hlinkClick r:id="rId3"/>
              </a:rPr>
              <a:t>Watch the video</a:t>
            </a:r>
            <a:endParaRPr lang="en-GB" sz="1600" kern="0" spc="-45" dirty="0"/>
          </a:p>
        </p:txBody>
      </p:sp>
      <p:sp>
        <p:nvSpPr>
          <p:cNvPr id="11" name="object 5"/>
          <p:cNvSpPr txBox="1">
            <a:spLocks/>
          </p:cNvSpPr>
          <p:nvPr/>
        </p:nvSpPr>
        <p:spPr>
          <a:xfrm>
            <a:off x="349319" y="3836549"/>
            <a:ext cx="8478177" cy="115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1pPr>
            <a:lvl2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2pPr>
            <a:lvl3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3pPr>
            <a:lvl4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4pPr>
            <a:lvl5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5pPr>
            <a:lvl6pPr marL="0" marR="0" indent="0" algn="l" defTabSz="1109609" rtl="0" eaLnBrk="1" latinLnBrk="0" hangingPunct="1">
              <a:lnSpc>
                <a:spcPct val="100000"/>
              </a:lnSpc>
              <a:spcBef>
                <a:spcPts val="0"/>
              </a:spcBef>
              <a:spcAft>
                <a:spcPts val="0"/>
              </a:spcAft>
              <a:buClrTx/>
              <a:buSzTx/>
              <a:buFontTx/>
              <a:buNone/>
              <a:tabLst/>
              <a:defRPr sz="4000" b="0" i="0" u="none" strike="noStrike" cap="none" spc="0" baseline="0">
                <a:solidFill>
                  <a:srgbClr val="194179"/>
                </a:solidFill>
                <a:uFillTx/>
                <a:latin typeface="FS Albert"/>
                <a:ea typeface="FS Albert"/>
                <a:cs typeface="FS Albert"/>
                <a:sym typeface="FS Albert"/>
              </a:defRPr>
            </a:lvl6pPr>
            <a:lvl7pPr marL="0" marR="0" indent="0" algn="l" defTabSz="1109609" rtl="0" eaLnBrk="1" latinLnBrk="0" hangingPunct="1">
              <a:lnSpc>
                <a:spcPct val="100000"/>
              </a:lnSpc>
              <a:spcBef>
                <a:spcPts val="0"/>
              </a:spcBef>
              <a:spcAft>
                <a:spcPts val="0"/>
              </a:spcAft>
              <a:buClrTx/>
              <a:buSzTx/>
              <a:buFontTx/>
              <a:buNone/>
              <a:tabLst/>
              <a:defRPr sz="4000" b="0" i="0" u="none" strike="noStrike" cap="none" spc="0" baseline="0">
                <a:solidFill>
                  <a:srgbClr val="194179"/>
                </a:solidFill>
                <a:uFillTx/>
                <a:latin typeface="FS Albert"/>
                <a:ea typeface="FS Albert"/>
                <a:cs typeface="FS Albert"/>
                <a:sym typeface="FS Albert"/>
              </a:defRPr>
            </a:lvl7pPr>
            <a:lvl8pPr marL="0" marR="0" indent="0" algn="l" defTabSz="1109609" rtl="0" eaLnBrk="1" latinLnBrk="0" hangingPunct="1">
              <a:lnSpc>
                <a:spcPct val="100000"/>
              </a:lnSpc>
              <a:spcBef>
                <a:spcPts val="0"/>
              </a:spcBef>
              <a:spcAft>
                <a:spcPts val="0"/>
              </a:spcAft>
              <a:buClrTx/>
              <a:buSzTx/>
              <a:buFontTx/>
              <a:buNone/>
              <a:tabLst/>
              <a:defRPr sz="4000" b="0" i="0" u="none" strike="noStrike" cap="none" spc="0" baseline="0">
                <a:solidFill>
                  <a:srgbClr val="194179"/>
                </a:solidFill>
                <a:uFillTx/>
                <a:latin typeface="FS Albert"/>
                <a:ea typeface="FS Albert"/>
                <a:cs typeface="FS Albert"/>
                <a:sym typeface="FS Albert"/>
              </a:defRPr>
            </a:lvl8pPr>
            <a:lvl9pPr marL="0" marR="0" indent="0" algn="l" defTabSz="1109609" rtl="0" eaLnBrk="1" latinLnBrk="0" hangingPunct="1">
              <a:lnSpc>
                <a:spcPct val="100000"/>
              </a:lnSpc>
              <a:spcBef>
                <a:spcPts val="0"/>
              </a:spcBef>
              <a:spcAft>
                <a:spcPts val="0"/>
              </a:spcAft>
              <a:buClrTx/>
              <a:buSzTx/>
              <a:buFontTx/>
              <a:buNone/>
              <a:tabLst/>
              <a:defRPr sz="4000" b="0" i="0" u="none" strike="noStrike" cap="none" spc="0" baseline="0">
                <a:solidFill>
                  <a:srgbClr val="194179"/>
                </a:solidFill>
                <a:uFillTx/>
                <a:latin typeface="FS Albert"/>
                <a:ea typeface="FS Albert"/>
                <a:cs typeface="FS Albert"/>
                <a:sym typeface="FS Albert"/>
              </a:defRPr>
            </a:lvl9pPr>
          </a:lstStyle>
          <a:p>
            <a:pPr marL="10304" marR="2312" indent="0" defTabSz="416103" fontAlgn="auto">
              <a:spcBef>
                <a:spcPts val="563"/>
              </a:spcBef>
              <a:buClr>
                <a:srgbClr val="68276C"/>
              </a:buClr>
              <a:buSzPct val="100000"/>
              <a:defRPr spc="-100"/>
            </a:pPr>
            <a:endParaRPr lang="en-GB" sz="1350" kern="0" spc="-45" dirty="0"/>
          </a:p>
        </p:txBody>
      </p:sp>
      <p:sp>
        <p:nvSpPr>
          <p:cNvPr id="2" name="Rectangle 1"/>
          <p:cNvSpPr/>
          <p:nvPr/>
        </p:nvSpPr>
        <p:spPr>
          <a:xfrm>
            <a:off x="334505" y="5487970"/>
            <a:ext cx="4572000" cy="207749"/>
          </a:xfrm>
          <a:prstGeom prst="rect">
            <a:avLst/>
          </a:prstGeom>
        </p:spPr>
        <p:txBody>
          <a:bodyPr>
            <a:spAutoFit/>
          </a:bodyPr>
          <a:lstStyle/>
          <a:p>
            <a:pPr marL="10304" marR="2312" defTabSz="416103" eaLnBrk="1" fontAlgn="auto">
              <a:lnSpc>
                <a:spcPct val="100499"/>
              </a:lnSpc>
              <a:spcBef>
                <a:spcPts val="563"/>
              </a:spcBef>
              <a:spcAft>
                <a:spcPts val="0"/>
              </a:spcAft>
              <a:buClr>
                <a:srgbClr val="68276C"/>
              </a:buClr>
              <a:buSzPct val="100000"/>
              <a:defRPr spc="-100"/>
            </a:pPr>
            <a:r>
              <a:rPr lang="en-GB" sz="750" kern="0" spc="-45" dirty="0">
                <a:solidFill>
                  <a:schemeClr val="tx1"/>
                </a:solidFill>
                <a:latin typeface="Helvetica"/>
                <a:cs typeface="Helvetica"/>
                <a:sym typeface="Helvetica"/>
              </a:rPr>
              <a:t>This story was taken from </a:t>
            </a:r>
            <a:r>
              <a:rPr lang="en-GB" sz="750" kern="0" spc="-45" dirty="0">
                <a:solidFill>
                  <a:srgbClr val="FFFFFF"/>
                </a:solidFill>
                <a:latin typeface="Helvetica"/>
                <a:cs typeface="Helvetica"/>
                <a:sym typeface="Helvetica"/>
                <a:hlinkClick r:id="rId5"/>
              </a:rPr>
              <a:t>independent.co.uk, Lucy Leeson, August 2023</a:t>
            </a:r>
            <a:endParaRPr lang="en-GB" sz="750" kern="0" spc="-45" dirty="0">
              <a:solidFill>
                <a:srgbClr val="FFFFFF"/>
              </a:solidFill>
              <a:latin typeface="Helvetica"/>
              <a:cs typeface="Helvetica"/>
              <a:sym typeface="Helvetica"/>
            </a:endParaRPr>
          </a:p>
        </p:txBody>
      </p:sp>
      <p:pic>
        <p:nvPicPr>
          <p:cNvPr id="13"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545" y="3718384"/>
            <a:ext cx="4682396" cy="1204413"/>
          </a:xfrm>
          <a:prstGeom prst="rect">
            <a:avLst/>
          </a:prstGeom>
          <a:ln w="12700">
            <a:miter lim="400000"/>
          </a:ln>
        </p:spPr>
      </p:pic>
      <p:sp>
        <p:nvSpPr>
          <p:cNvPr id="14" name="object 5"/>
          <p:cNvSpPr txBox="1">
            <a:spLocks/>
          </p:cNvSpPr>
          <p:nvPr/>
        </p:nvSpPr>
        <p:spPr>
          <a:xfrm>
            <a:off x="675461" y="1509427"/>
            <a:ext cx="3156816" cy="1902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1pPr>
            <a:lvl2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2pPr>
            <a:lvl3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3pPr>
            <a:lvl4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4pPr>
            <a:lvl5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5pPr>
            <a:lvl6pPr marL="0" marR="0" indent="0" algn="l" defTabSz="1109609" rtl="0" eaLnBrk="1" latinLnBrk="0" hangingPunct="1">
              <a:lnSpc>
                <a:spcPct val="100000"/>
              </a:lnSpc>
              <a:spcBef>
                <a:spcPts val="0"/>
              </a:spcBef>
              <a:spcAft>
                <a:spcPts val="0"/>
              </a:spcAft>
              <a:buClrTx/>
              <a:buSzTx/>
              <a:buFontTx/>
              <a:buNone/>
              <a:tabLst/>
              <a:defRPr sz="4000" b="0" i="0" u="none" strike="noStrike" cap="none" spc="0" baseline="0">
                <a:solidFill>
                  <a:srgbClr val="194179"/>
                </a:solidFill>
                <a:uFillTx/>
                <a:latin typeface="FS Albert"/>
                <a:ea typeface="FS Albert"/>
                <a:cs typeface="FS Albert"/>
                <a:sym typeface="FS Albert"/>
              </a:defRPr>
            </a:lvl6pPr>
            <a:lvl7pPr marL="0" marR="0" indent="0" algn="l" defTabSz="1109609" rtl="0" eaLnBrk="1" latinLnBrk="0" hangingPunct="1">
              <a:lnSpc>
                <a:spcPct val="100000"/>
              </a:lnSpc>
              <a:spcBef>
                <a:spcPts val="0"/>
              </a:spcBef>
              <a:spcAft>
                <a:spcPts val="0"/>
              </a:spcAft>
              <a:buClrTx/>
              <a:buSzTx/>
              <a:buFontTx/>
              <a:buNone/>
              <a:tabLst/>
              <a:defRPr sz="4000" b="0" i="0" u="none" strike="noStrike" cap="none" spc="0" baseline="0">
                <a:solidFill>
                  <a:srgbClr val="194179"/>
                </a:solidFill>
                <a:uFillTx/>
                <a:latin typeface="FS Albert"/>
                <a:ea typeface="FS Albert"/>
                <a:cs typeface="FS Albert"/>
                <a:sym typeface="FS Albert"/>
              </a:defRPr>
            </a:lvl7pPr>
            <a:lvl8pPr marL="0" marR="0" indent="0" algn="l" defTabSz="1109609" rtl="0" eaLnBrk="1" latinLnBrk="0" hangingPunct="1">
              <a:lnSpc>
                <a:spcPct val="100000"/>
              </a:lnSpc>
              <a:spcBef>
                <a:spcPts val="0"/>
              </a:spcBef>
              <a:spcAft>
                <a:spcPts val="0"/>
              </a:spcAft>
              <a:buClrTx/>
              <a:buSzTx/>
              <a:buFontTx/>
              <a:buNone/>
              <a:tabLst/>
              <a:defRPr sz="4000" b="0" i="0" u="none" strike="noStrike" cap="none" spc="0" baseline="0">
                <a:solidFill>
                  <a:srgbClr val="194179"/>
                </a:solidFill>
                <a:uFillTx/>
                <a:latin typeface="FS Albert"/>
                <a:ea typeface="FS Albert"/>
                <a:cs typeface="FS Albert"/>
                <a:sym typeface="FS Albert"/>
              </a:defRPr>
            </a:lvl8pPr>
            <a:lvl9pPr marL="0" marR="0" indent="0" algn="l" defTabSz="1109609" rtl="0" eaLnBrk="1" latinLnBrk="0" hangingPunct="1">
              <a:lnSpc>
                <a:spcPct val="100000"/>
              </a:lnSpc>
              <a:spcBef>
                <a:spcPts val="0"/>
              </a:spcBef>
              <a:spcAft>
                <a:spcPts val="0"/>
              </a:spcAft>
              <a:buClrTx/>
              <a:buSzTx/>
              <a:buFontTx/>
              <a:buNone/>
              <a:tabLst/>
              <a:defRPr sz="4000" b="0" i="0" u="none" strike="noStrike" cap="none" spc="0" baseline="0">
                <a:solidFill>
                  <a:srgbClr val="194179"/>
                </a:solidFill>
                <a:uFillTx/>
                <a:latin typeface="FS Albert"/>
                <a:ea typeface="FS Albert"/>
                <a:cs typeface="FS Albert"/>
                <a:sym typeface="FS Albert"/>
              </a:defRPr>
            </a:lvl9pPr>
          </a:lstStyle>
          <a:p>
            <a:pPr marL="10304" marR="2312" indent="0" defTabSz="416103" fontAlgn="auto">
              <a:spcBef>
                <a:spcPts val="563"/>
              </a:spcBef>
              <a:buClr>
                <a:srgbClr val="68276C"/>
              </a:buClr>
              <a:buSzPct val="100000"/>
              <a:defRPr spc="-100"/>
            </a:pPr>
            <a:endParaRPr lang="en-GB" sz="1050" kern="0" spc="-45" dirty="0">
              <a:solidFill>
                <a:srgbClr val="FFFFFF"/>
              </a:solidFill>
            </a:endParaRPr>
          </a:p>
        </p:txBody>
      </p:sp>
      <p:sp>
        <p:nvSpPr>
          <p:cNvPr id="15" name="object 5"/>
          <p:cNvSpPr txBox="1">
            <a:spLocks/>
          </p:cNvSpPr>
          <p:nvPr/>
        </p:nvSpPr>
        <p:spPr>
          <a:xfrm>
            <a:off x="5196395" y="1086104"/>
            <a:ext cx="3541706" cy="2791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1pPr>
            <a:lvl2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2pPr>
            <a:lvl3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3pPr>
            <a:lvl4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4pPr>
            <a:lvl5pPr marL="0" marR="6164" indent="15411" algn="l" defTabSz="1109609" rtl="0" eaLnBrk="1" latinLnBrk="0" hangingPunct="1">
              <a:lnSpc>
                <a:spcPct val="104099"/>
              </a:lnSpc>
              <a:spcBef>
                <a:spcPts val="0"/>
              </a:spcBef>
              <a:spcAft>
                <a:spcPts val="0"/>
              </a:spcAft>
              <a:buClrTx/>
              <a:buSzTx/>
              <a:buFontTx/>
              <a:buNone/>
              <a:tabLst/>
              <a:defRPr sz="4000" b="0" i="0" u="none" strike="noStrike" cap="none" spc="0" baseline="0">
                <a:solidFill>
                  <a:srgbClr val="194179"/>
                </a:solidFill>
                <a:uFillTx/>
                <a:latin typeface="Gill Sans"/>
                <a:ea typeface="Gill Sans"/>
                <a:cs typeface="Gill Sans"/>
                <a:sym typeface="Gill Sans"/>
              </a:defRPr>
            </a:lvl5pPr>
            <a:lvl6pPr marL="0" marR="0" indent="0" algn="l" defTabSz="1109609" rtl="0" eaLnBrk="1" latinLnBrk="0" hangingPunct="1">
              <a:lnSpc>
                <a:spcPct val="100000"/>
              </a:lnSpc>
              <a:spcBef>
                <a:spcPts val="0"/>
              </a:spcBef>
              <a:spcAft>
                <a:spcPts val="0"/>
              </a:spcAft>
              <a:buClrTx/>
              <a:buSzTx/>
              <a:buFontTx/>
              <a:buNone/>
              <a:tabLst/>
              <a:defRPr sz="4000" b="0" i="0" u="none" strike="noStrike" cap="none" spc="0" baseline="0">
                <a:solidFill>
                  <a:srgbClr val="194179"/>
                </a:solidFill>
                <a:uFillTx/>
                <a:latin typeface="FS Albert"/>
                <a:ea typeface="FS Albert"/>
                <a:cs typeface="FS Albert"/>
                <a:sym typeface="FS Albert"/>
              </a:defRPr>
            </a:lvl6pPr>
            <a:lvl7pPr marL="0" marR="0" indent="0" algn="l" defTabSz="1109609" rtl="0" eaLnBrk="1" latinLnBrk="0" hangingPunct="1">
              <a:lnSpc>
                <a:spcPct val="100000"/>
              </a:lnSpc>
              <a:spcBef>
                <a:spcPts val="0"/>
              </a:spcBef>
              <a:spcAft>
                <a:spcPts val="0"/>
              </a:spcAft>
              <a:buClrTx/>
              <a:buSzTx/>
              <a:buFontTx/>
              <a:buNone/>
              <a:tabLst/>
              <a:defRPr sz="4000" b="0" i="0" u="none" strike="noStrike" cap="none" spc="0" baseline="0">
                <a:solidFill>
                  <a:srgbClr val="194179"/>
                </a:solidFill>
                <a:uFillTx/>
                <a:latin typeface="FS Albert"/>
                <a:ea typeface="FS Albert"/>
                <a:cs typeface="FS Albert"/>
                <a:sym typeface="FS Albert"/>
              </a:defRPr>
            </a:lvl7pPr>
            <a:lvl8pPr marL="0" marR="0" indent="0" algn="l" defTabSz="1109609" rtl="0" eaLnBrk="1" latinLnBrk="0" hangingPunct="1">
              <a:lnSpc>
                <a:spcPct val="100000"/>
              </a:lnSpc>
              <a:spcBef>
                <a:spcPts val="0"/>
              </a:spcBef>
              <a:spcAft>
                <a:spcPts val="0"/>
              </a:spcAft>
              <a:buClrTx/>
              <a:buSzTx/>
              <a:buFontTx/>
              <a:buNone/>
              <a:tabLst/>
              <a:defRPr sz="4000" b="0" i="0" u="none" strike="noStrike" cap="none" spc="0" baseline="0">
                <a:solidFill>
                  <a:srgbClr val="194179"/>
                </a:solidFill>
                <a:uFillTx/>
                <a:latin typeface="FS Albert"/>
                <a:ea typeface="FS Albert"/>
                <a:cs typeface="FS Albert"/>
                <a:sym typeface="FS Albert"/>
              </a:defRPr>
            </a:lvl8pPr>
            <a:lvl9pPr marL="0" marR="0" indent="0" algn="l" defTabSz="1109609" rtl="0" eaLnBrk="1" latinLnBrk="0" hangingPunct="1">
              <a:lnSpc>
                <a:spcPct val="100000"/>
              </a:lnSpc>
              <a:spcBef>
                <a:spcPts val="0"/>
              </a:spcBef>
              <a:spcAft>
                <a:spcPts val="0"/>
              </a:spcAft>
              <a:buClrTx/>
              <a:buSzTx/>
              <a:buFontTx/>
              <a:buNone/>
              <a:tabLst/>
              <a:defRPr sz="4000" b="0" i="0" u="none" strike="noStrike" cap="none" spc="0" baseline="0">
                <a:solidFill>
                  <a:srgbClr val="194179"/>
                </a:solidFill>
                <a:uFillTx/>
                <a:latin typeface="FS Albert"/>
                <a:ea typeface="FS Albert"/>
                <a:cs typeface="FS Albert"/>
                <a:sym typeface="FS Albert"/>
              </a:defRPr>
            </a:lvl9pPr>
          </a:lstStyle>
          <a:p>
            <a:pPr marL="224617" marR="2312" indent="-214313" defTabSz="416103" fontAlgn="auto">
              <a:spcBef>
                <a:spcPts val="563"/>
              </a:spcBef>
              <a:buClr>
                <a:srgbClr val="68276C"/>
              </a:buClr>
              <a:buSzPct val="100000"/>
              <a:buFont typeface="Arial" panose="020B0604020202020204" pitchFamily="34" charset="0"/>
              <a:buChar char="•"/>
              <a:defRPr spc="-100"/>
            </a:pPr>
            <a:r>
              <a:rPr lang="en-GB" sz="1800" kern="0" spc="-45" dirty="0"/>
              <a:t>Do you think the police officer responded in the right or wrong way? Why?</a:t>
            </a:r>
            <a:br>
              <a:rPr lang="en-GB" sz="1800" kern="0" spc="-45" dirty="0"/>
            </a:br>
            <a:endParaRPr lang="en-GB" sz="1800" kern="0" spc="-45" dirty="0"/>
          </a:p>
          <a:p>
            <a:pPr marL="224617" marR="2312" indent="-214313" defTabSz="416103" fontAlgn="auto">
              <a:spcBef>
                <a:spcPts val="563"/>
              </a:spcBef>
              <a:buClr>
                <a:srgbClr val="68276C"/>
              </a:buClr>
              <a:buSzPct val="100000"/>
              <a:buFont typeface="Arial" panose="020B0604020202020204" pitchFamily="34" charset="0"/>
              <a:buChar char="•"/>
              <a:defRPr spc="-100"/>
            </a:pPr>
            <a:r>
              <a:rPr lang="en-GB" sz="1800" kern="0" spc="-45" dirty="0"/>
              <a:t>Why do you think the police officer reacted in the way they did?</a:t>
            </a:r>
            <a:br>
              <a:rPr lang="en-GB" sz="1800" kern="0" spc="-45" dirty="0"/>
            </a:br>
            <a:endParaRPr lang="en-GB" sz="1800" kern="0" spc="-45" dirty="0"/>
          </a:p>
          <a:p>
            <a:pPr marL="224617" marR="2312" indent="-214313" defTabSz="416103" fontAlgn="auto">
              <a:spcBef>
                <a:spcPts val="563"/>
              </a:spcBef>
              <a:buClr>
                <a:srgbClr val="68276C"/>
              </a:buClr>
              <a:buSzPct val="100000"/>
              <a:buFont typeface="Arial" panose="020B0604020202020204" pitchFamily="34" charset="0"/>
              <a:buChar char="•"/>
              <a:defRPr spc="-100"/>
            </a:pPr>
            <a:r>
              <a:rPr lang="en-GB" sz="1800" kern="0" spc="-45" dirty="0"/>
              <a:t>Was the victim deliberately antagonising the police officer?</a:t>
            </a:r>
            <a:br>
              <a:rPr lang="en-GB" sz="1800" kern="0" spc="-45" dirty="0"/>
            </a:br>
            <a:endParaRPr lang="en-GB" sz="1800" kern="0" spc="-45" dirty="0"/>
          </a:p>
          <a:p>
            <a:pPr marL="224617" marR="2312" indent="-214313" defTabSz="416103" fontAlgn="auto">
              <a:spcBef>
                <a:spcPts val="563"/>
              </a:spcBef>
              <a:buClr>
                <a:srgbClr val="68276C"/>
              </a:buClr>
              <a:buSzPct val="100000"/>
              <a:buFont typeface="Arial" panose="020B0604020202020204" pitchFamily="34" charset="0"/>
              <a:buChar char="•"/>
              <a:defRPr spc="-100"/>
            </a:pPr>
            <a:r>
              <a:rPr lang="en-GB" sz="1800" kern="0" spc="-45" dirty="0"/>
              <a:t>Discuss how the situation could have been de-escalated.</a:t>
            </a:r>
          </a:p>
        </p:txBody>
      </p:sp>
      <p:pic>
        <p:nvPicPr>
          <p:cNvPr id="3" name="Picture 2">
            <a:extLst>
              <a:ext uri="{FF2B5EF4-FFF2-40B4-BE49-F238E27FC236}">
                <a16:creationId xmlns:a16="http://schemas.microsoft.com/office/drawing/2014/main" id="{1069DB61-6852-1468-97BF-5888D3D76B8B}"/>
              </a:ext>
            </a:extLst>
          </p:cNvPr>
          <p:cNvPicPr>
            <a:picLocks noChangeAspect="1"/>
          </p:cNvPicPr>
          <p:nvPr/>
        </p:nvPicPr>
        <p:blipFill>
          <a:blip r:embed="rId7"/>
          <a:stretch>
            <a:fillRect/>
          </a:stretch>
        </p:blipFill>
        <p:spPr>
          <a:xfrm>
            <a:off x="8303509" y="6168029"/>
            <a:ext cx="524301" cy="524301"/>
          </a:xfrm>
          <a:prstGeom prst="rect">
            <a:avLst/>
          </a:prstGeom>
        </p:spPr>
      </p:pic>
      <p:grpSp>
        <p:nvGrpSpPr>
          <p:cNvPr id="4" name="Group 3">
            <a:extLst>
              <a:ext uri="{FF2B5EF4-FFF2-40B4-BE49-F238E27FC236}">
                <a16:creationId xmlns:a16="http://schemas.microsoft.com/office/drawing/2014/main" id="{033C7DB0-19B3-2DFF-C4D4-2B2A43591E3A}"/>
              </a:ext>
            </a:extLst>
          </p:cNvPr>
          <p:cNvGrpSpPr/>
          <p:nvPr/>
        </p:nvGrpSpPr>
        <p:grpSpPr>
          <a:xfrm>
            <a:off x="467544" y="6184292"/>
            <a:ext cx="8303640" cy="537799"/>
            <a:chOff x="467544" y="6184292"/>
            <a:chExt cx="8303640" cy="537799"/>
          </a:xfrm>
        </p:grpSpPr>
        <p:sp>
          <p:nvSpPr>
            <p:cNvPr id="5" name="Date Placeholder 3">
              <a:extLst>
                <a:ext uri="{FF2B5EF4-FFF2-40B4-BE49-F238E27FC236}">
                  <a16:creationId xmlns:a16="http://schemas.microsoft.com/office/drawing/2014/main" id="{8EC37136-56BA-2FBE-BADA-2C82C1566457}"/>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6" name="Slide Number Placeholder 4">
              <a:extLst>
                <a:ext uri="{FF2B5EF4-FFF2-40B4-BE49-F238E27FC236}">
                  <a16:creationId xmlns:a16="http://schemas.microsoft.com/office/drawing/2014/main" id="{CAD5D64C-5BF8-4AF3-0095-5DD10F59F8B4}"/>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18</a:t>
              </a:fld>
              <a:endParaRPr lang="en-GB" altLang="en-US" sz="1000" dirty="0">
                <a:solidFill>
                  <a:prstClr val="black">
                    <a:tint val="75000"/>
                  </a:prstClr>
                </a:solidFill>
              </a:endParaRPr>
            </a:p>
          </p:txBody>
        </p:sp>
        <p:pic>
          <p:nvPicPr>
            <p:cNvPr id="7" name="Image" descr="Image">
              <a:extLst>
                <a:ext uri="{FF2B5EF4-FFF2-40B4-BE49-F238E27FC236}">
                  <a16:creationId xmlns:a16="http://schemas.microsoft.com/office/drawing/2014/main" id="{BEC4FD89-826A-E6F7-33A8-4EAB7E1C65AC}"/>
                </a:ext>
              </a:extLst>
            </p:cNvPr>
            <p:cNvPicPr>
              <a:picLocks noChangeAspect="1"/>
            </p:cNvPicPr>
            <p:nvPr/>
          </p:nvPicPr>
          <p:blipFill>
            <a:blip r:embed="rId8"/>
            <a:stretch>
              <a:fillRect/>
            </a:stretch>
          </p:blipFill>
          <p:spPr>
            <a:xfrm>
              <a:off x="6763108" y="6284053"/>
              <a:ext cx="1420078" cy="325436"/>
            </a:xfrm>
            <a:prstGeom prst="rect">
              <a:avLst/>
            </a:prstGeom>
            <a:ln w="12700">
              <a:miter lim="400000"/>
            </a:ln>
          </p:spPr>
        </p:pic>
        <p:pic>
          <p:nvPicPr>
            <p:cNvPr id="8" name="Picture 7">
              <a:extLst>
                <a:ext uri="{FF2B5EF4-FFF2-40B4-BE49-F238E27FC236}">
                  <a16:creationId xmlns:a16="http://schemas.microsoft.com/office/drawing/2014/main" id="{540C1A47-3ECA-96CC-8AD1-E8C95FCE2071}"/>
                </a:ext>
              </a:extLst>
            </p:cNvPr>
            <p:cNvPicPr>
              <a:picLocks noChangeAspect="1"/>
            </p:cNvPicPr>
            <p:nvPr/>
          </p:nvPicPr>
          <p:blipFill>
            <a:blip r:embed="rId9"/>
            <a:stretch>
              <a:fillRect/>
            </a:stretch>
          </p:blipFill>
          <p:spPr>
            <a:xfrm>
              <a:off x="8246225" y="6184292"/>
              <a:ext cx="524959" cy="524959"/>
            </a:xfrm>
            <a:prstGeom prst="rect">
              <a:avLst/>
            </a:prstGeom>
          </p:spPr>
        </p:pic>
      </p:grpSp>
      <p:grpSp>
        <p:nvGrpSpPr>
          <p:cNvPr id="18" name="Group 17">
            <a:extLst>
              <a:ext uri="{FF2B5EF4-FFF2-40B4-BE49-F238E27FC236}">
                <a16:creationId xmlns:a16="http://schemas.microsoft.com/office/drawing/2014/main" id="{733251E8-6DAC-9A6D-7B04-B1B8A28C0361}"/>
              </a:ext>
            </a:extLst>
          </p:cNvPr>
          <p:cNvGrpSpPr/>
          <p:nvPr/>
        </p:nvGrpSpPr>
        <p:grpSpPr>
          <a:xfrm>
            <a:off x="5124767" y="6227869"/>
            <a:ext cx="1420078" cy="381620"/>
            <a:chOff x="0" y="12154236"/>
            <a:chExt cx="4286250" cy="1151851"/>
          </a:xfrm>
        </p:grpSpPr>
        <p:pic>
          <p:nvPicPr>
            <p:cNvPr id="19" name="Picture 18">
              <a:extLst>
                <a:ext uri="{FF2B5EF4-FFF2-40B4-BE49-F238E27FC236}">
                  <a16:creationId xmlns:a16="http://schemas.microsoft.com/office/drawing/2014/main" id="{292B0B30-7174-4551-B085-1C331BA5A9E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20" name="Picture 19">
              <a:extLst>
                <a:ext uri="{FF2B5EF4-FFF2-40B4-BE49-F238E27FC236}">
                  <a16:creationId xmlns:a16="http://schemas.microsoft.com/office/drawing/2014/main" id="{7AFB5E8D-000E-C366-7C94-AC82BDF6017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24701816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anim calcmode="lin" valueType="num">
                                      <p:cBhvr>
                                        <p:cTn id="1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1000"/>
                                        <p:tgtEl>
                                          <p:spTgt spid="15">
                                            <p:txEl>
                                              <p:pRg st="2" end="2"/>
                                            </p:txEl>
                                          </p:spTgt>
                                        </p:tgtEl>
                                      </p:cBhvr>
                                    </p:animEffect>
                                    <p:anim calcmode="lin" valueType="num">
                                      <p:cBhvr>
                                        <p:cTn id="1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1000"/>
                                        <p:tgtEl>
                                          <p:spTgt spid="15">
                                            <p:txEl>
                                              <p:pRg st="3" end="3"/>
                                            </p:txEl>
                                          </p:spTgt>
                                        </p:tgtEl>
                                      </p:cBhvr>
                                    </p:animEffect>
                                    <p:anim calcmode="lin" valueType="num">
                                      <p:cBhvr>
                                        <p:cTn id="23"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D48D3-F460-8B11-1C6A-C768455CDFC1}"/>
              </a:ext>
            </a:extLst>
          </p:cNvPr>
          <p:cNvSpPr>
            <a:spLocks noGrp="1"/>
          </p:cNvSpPr>
          <p:nvPr>
            <p:ph type="title"/>
          </p:nvPr>
        </p:nvSpPr>
        <p:spPr/>
        <p:txBody>
          <a:bodyPr/>
          <a:lstStyle/>
          <a:p>
            <a:r>
              <a:rPr lang="en-GB" dirty="0"/>
              <a:t>Communication Strategies</a:t>
            </a:r>
          </a:p>
        </p:txBody>
      </p:sp>
      <p:sp>
        <p:nvSpPr>
          <p:cNvPr id="3" name="Content Placeholder 2">
            <a:extLst>
              <a:ext uri="{FF2B5EF4-FFF2-40B4-BE49-F238E27FC236}">
                <a16:creationId xmlns:a16="http://schemas.microsoft.com/office/drawing/2014/main" id="{FA6654CF-46FD-7CDD-B97D-29C603979725}"/>
              </a:ext>
            </a:extLst>
          </p:cNvPr>
          <p:cNvSpPr>
            <a:spLocks noGrp="1"/>
          </p:cNvSpPr>
          <p:nvPr>
            <p:ph idx="1"/>
          </p:nvPr>
        </p:nvSpPr>
        <p:spPr>
          <a:xfrm>
            <a:off x="381000" y="1700808"/>
            <a:ext cx="8305800" cy="5979457"/>
          </a:xfrm>
        </p:spPr>
        <p:txBody>
          <a:bodyPr/>
          <a:lstStyle/>
          <a:p>
            <a:r>
              <a:rPr lang="en-GB" sz="1400" b="1" dirty="0"/>
              <a:t>Be Patient </a:t>
            </a:r>
            <a:r>
              <a:rPr lang="en-GB" sz="1400" dirty="0"/>
              <a:t>– ND/LD individuals often need additional processing time to understand and contextualise what you are saying. Be prepared to explain in different terms what you are trying to convey.</a:t>
            </a:r>
            <a:br>
              <a:rPr lang="en-GB" sz="1400" dirty="0"/>
            </a:br>
            <a:endParaRPr lang="en-GB" sz="1400" dirty="0"/>
          </a:p>
          <a:p>
            <a:r>
              <a:rPr lang="en-GB" sz="1400" b="1" dirty="0"/>
              <a:t>Use plain or simple language </a:t>
            </a:r>
            <a:r>
              <a:rPr lang="en-GB" sz="1400" dirty="0"/>
              <a:t>- </a:t>
            </a:r>
            <a:r>
              <a:rPr lang="en-US" sz="1400" dirty="0"/>
              <a:t>Sometimes we use complicated words automatically, these can be difficult people with learning disabilities.</a:t>
            </a:r>
            <a:br>
              <a:rPr lang="en-US" sz="1400" dirty="0"/>
            </a:br>
            <a:endParaRPr lang="en-US" sz="1400" dirty="0"/>
          </a:p>
          <a:p>
            <a:r>
              <a:rPr lang="en-US" sz="1400" b="1" dirty="0"/>
              <a:t>Choose your words carefully! </a:t>
            </a:r>
            <a:r>
              <a:rPr lang="en-US" sz="1400" dirty="0"/>
              <a:t>– Many people with autism will take the literal meaning of a word or saying.</a:t>
            </a:r>
            <a:br>
              <a:rPr lang="en-US" sz="1400" dirty="0"/>
            </a:br>
            <a:endParaRPr lang="en-US" sz="1400" dirty="0"/>
          </a:p>
          <a:p>
            <a:r>
              <a:rPr lang="en-US" sz="1400" b="1" dirty="0"/>
              <a:t>Eye Contact </a:t>
            </a:r>
            <a:r>
              <a:rPr lang="en-US" sz="1400" dirty="0"/>
              <a:t>- Some autistic people can find eye contact uncomfortable, and some people may find prolonged eye contact uncomfortable, they may be distracted by something or they’re using their attention to process what’s happening. This doesn't mean that they aren't being compliant.</a:t>
            </a:r>
            <a:br>
              <a:rPr lang="en-US" sz="1400" dirty="0"/>
            </a:br>
            <a:endParaRPr lang="en-US" sz="1400" dirty="0"/>
          </a:p>
          <a:p>
            <a:r>
              <a:rPr lang="en-GB" sz="1400" b="1" dirty="0"/>
              <a:t>Be Adaptable </a:t>
            </a:r>
            <a:r>
              <a:rPr lang="en-GB" sz="1400" dirty="0"/>
              <a:t>- </a:t>
            </a:r>
            <a:r>
              <a:rPr lang="en-US" sz="1400" dirty="0"/>
              <a:t>Some people don’t use spoken words to communicate, they might use; text, a text to speech app, symbols/images, eye-gaze technology etc. Be adaptable and inclusive.</a:t>
            </a:r>
          </a:p>
          <a:p>
            <a:endParaRPr lang="en-US" sz="1400" dirty="0"/>
          </a:p>
          <a:p>
            <a:endParaRPr lang="en-US" dirty="0"/>
          </a:p>
          <a:p>
            <a:endParaRPr lang="en-GB" dirty="0"/>
          </a:p>
        </p:txBody>
      </p:sp>
      <p:grpSp>
        <p:nvGrpSpPr>
          <p:cNvPr id="7" name="Group 6">
            <a:extLst>
              <a:ext uri="{FF2B5EF4-FFF2-40B4-BE49-F238E27FC236}">
                <a16:creationId xmlns:a16="http://schemas.microsoft.com/office/drawing/2014/main" id="{C142719E-9D4F-2896-9B97-5706AC9BC8DB}"/>
              </a:ext>
            </a:extLst>
          </p:cNvPr>
          <p:cNvGrpSpPr/>
          <p:nvPr/>
        </p:nvGrpSpPr>
        <p:grpSpPr>
          <a:xfrm>
            <a:off x="467544" y="6184292"/>
            <a:ext cx="8303640" cy="537799"/>
            <a:chOff x="467544" y="6184292"/>
            <a:chExt cx="8303640" cy="537799"/>
          </a:xfrm>
        </p:grpSpPr>
        <p:sp>
          <p:nvSpPr>
            <p:cNvPr id="8" name="Date Placeholder 3">
              <a:extLst>
                <a:ext uri="{FF2B5EF4-FFF2-40B4-BE49-F238E27FC236}">
                  <a16:creationId xmlns:a16="http://schemas.microsoft.com/office/drawing/2014/main" id="{728894D5-4C09-7D37-386B-8AD22F67F47A}"/>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9" name="Slide Number Placeholder 4">
              <a:extLst>
                <a:ext uri="{FF2B5EF4-FFF2-40B4-BE49-F238E27FC236}">
                  <a16:creationId xmlns:a16="http://schemas.microsoft.com/office/drawing/2014/main" id="{89C1A163-592A-ADCD-8ACD-1CE0BDE0B644}"/>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19</a:t>
              </a:fld>
              <a:endParaRPr lang="en-GB" altLang="en-US" sz="1000" dirty="0">
                <a:solidFill>
                  <a:prstClr val="black">
                    <a:tint val="75000"/>
                  </a:prstClr>
                </a:solidFill>
              </a:endParaRPr>
            </a:p>
          </p:txBody>
        </p:sp>
        <p:pic>
          <p:nvPicPr>
            <p:cNvPr id="10" name="Image" descr="Image">
              <a:extLst>
                <a:ext uri="{FF2B5EF4-FFF2-40B4-BE49-F238E27FC236}">
                  <a16:creationId xmlns:a16="http://schemas.microsoft.com/office/drawing/2014/main" id="{13E3C600-1D35-CEA9-E316-AE51A0A100FF}"/>
                </a:ext>
              </a:extLst>
            </p:cNvPr>
            <p:cNvPicPr>
              <a:picLocks noChangeAspect="1"/>
            </p:cNvPicPr>
            <p:nvPr/>
          </p:nvPicPr>
          <p:blipFill>
            <a:blip r:embed="rId3"/>
            <a:stretch>
              <a:fillRect/>
            </a:stretch>
          </p:blipFill>
          <p:spPr>
            <a:xfrm>
              <a:off x="6763108" y="6284053"/>
              <a:ext cx="1420078" cy="325436"/>
            </a:xfrm>
            <a:prstGeom prst="rect">
              <a:avLst/>
            </a:prstGeom>
            <a:ln w="12700">
              <a:miter lim="400000"/>
            </a:ln>
          </p:spPr>
        </p:pic>
        <p:pic>
          <p:nvPicPr>
            <p:cNvPr id="11" name="Picture 10">
              <a:extLst>
                <a:ext uri="{FF2B5EF4-FFF2-40B4-BE49-F238E27FC236}">
                  <a16:creationId xmlns:a16="http://schemas.microsoft.com/office/drawing/2014/main" id="{399CE5A4-1F5C-906F-F82F-A1B024CD8201}"/>
                </a:ext>
              </a:extLst>
            </p:cNvPr>
            <p:cNvPicPr>
              <a:picLocks noChangeAspect="1"/>
            </p:cNvPicPr>
            <p:nvPr/>
          </p:nvPicPr>
          <p:blipFill>
            <a:blip r:embed="rId4"/>
            <a:stretch>
              <a:fillRect/>
            </a:stretch>
          </p:blipFill>
          <p:spPr>
            <a:xfrm>
              <a:off x="8246225" y="6184292"/>
              <a:ext cx="524959" cy="524959"/>
            </a:xfrm>
            <a:prstGeom prst="rect">
              <a:avLst/>
            </a:prstGeom>
          </p:spPr>
        </p:pic>
      </p:grpSp>
      <p:sp>
        <p:nvSpPr>
          <p:cNvPr id="12" name="object 17">
            <a:extLst>
              <a:ext uri="{FF2B5EF4-FFF2-40B4-BE49-F238E27FC236}">
                <a16:creationId xmlns:a16="http://schemas.microsoft.com/office/drawing/2014/main" id="{A2C6C97D-4229-50B5-D0BB-025C99AA95DA}"/>
              </a:ext>
            </a:extLst>
          </p:cNvPr>
          <p:cNvSpPr/>
          <p:nvPr/>
        </p:nvSpPr>
        <p:spPr>
          <a:xfrm>
            <a:off x="381000" y="1522883"/>
            <a:ext cx="8382001" cy="0"/>
          </a:xfrm>
          <a:prstGeom prst="line">
            <a:avLst/>
          </a:prstGeom>
          <a:ln w="25400">
            <a:solidFill>
              <a:srgbClr val="76B9DA"/>
            </a:solidFill>
          </a:ln>
        </p:spPr>
        <p:txBody>
          <a:bodyPr lIns="17144" tIns="17144" rIns="17144" bIns="17144"/>
          <a:lstStyle/>
          <a:p>
            <a:pPr marR="2312" indent="5779" algn="r" defTabSz="416103" eaLnBrk="1" fontAlgn="auto">
              <a:lnSpc>
                <a:spcPct val="100499"/>
              </a:lnSpc>
              <a:spcBef>
                <a:spcPts val="0"/>
              </a:spcBef>
              <a:spcAft>
                <a:spcPts val="0"/>
              </a:spcAft>
            </a:pPr>
            <a:endParaRPr sz="1800" kern="0">
              <a:solidFill>
                <a:srgbClr val="194179"/>
              </a:solidFill>
              <a:latin typeface="Helvetica"/>
              <a:cs typeface="Helvetica"/>
              <a:sym typeface="Helvetica"/>
            </a:endParaRPr>
          </a:p>
        </p:txBody>
      </p:sp>
      <p:grpSp>
        <p:nvGrpSpPr>
          <p:cNvPr id="13" name="Group 12">
            <a:extLst>
              <a:ext uri="{FF2B5EF4-FFF2-40B4-BE49-F238E27FC236}">
                <a16:creationId xmlns:a16="http://schemas.microsoft.com/office/drawing/2014/main" id="{05BC166D-4941-3499-1307-1E6CD39B3EEA}"/>
              </a:ext>
            </a:extLst>
          </p:cNvPr>
          <p:cNvGrpSpPr/>
          <p:nvPr/>
        </p:nvGrpSpPr>
        <p:grpSpPr>
          <a:xfrm>
            <a:off x="5124767" y="6227869"/>
            <a:ext cx="1420078" cy="381620"/>
            <a:chOff x="0" y="12154236"/>
            <a:chExt cx="4286250" cy="1151851"/>
          </a:xfrm>
        </p:grpSpPr>
        <p:pic>
          <p:nvPicPr>
            <p:cNvPr id="14" name="Picture 13">
              <a:extLst>
                <a:ext uri="{FF2B5EF4-FFF2-40B4-BE49-F238E27FC236}">
                  <a16:creationId xmlns:a16="http://schemas.microsoft.com/office/drawing/2014/main" id="{02CE8D1A-45D7-DF33-44C9-14D95CDB41D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15" name="Picture 14">
              <a:extLst>
                <a:ext uri="{FF2B5EF4-FFF2-40B4-BE49-F238E27FC236}">
                  <a16:creationId xmlns:a16="http://schemas.microsoft.com/office/drawing/2014/main" id="{7B477CE5-0ADF-D310-9381-B77CB9CC15A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2592360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2232C-7744-B9EF-7EF4-79E31B427DF1}"/>
              </a:ext>
            </a:extLst>
          </p:cNvPr>
          <p:cNvSpPr>
            <a:spLocks noGrp="1"/>
          </p:cNvSpPr>
          <p:nvPr>
            <p:ph type="title"/>
          </p:nvPr>
        </p:nvSpPr>
        <p:spPr/>
        <p:txBody>
          <a:bodyPr/>
          <a:lstStyle/>
          <a:p>
            <a:r>
              <a:rPr lang="en-GB" sz="3200" dirty="0"/>
              <a:t>Learning</a:t>
            </a:r>
            <a:r>
              <a:rPr lang="en-GB" dirty="0"/>
              <a:t> Outcomes</a:t>
            </a:r>
          </a:p>
        </p:txBody>
      </p:sp>
      <p:sp>
        <p:nvSpPr>
          <p:cNvPr id="3" name="Content Placeholder 2">
            <a:extLst>
              <a:ext uri="{FF2B5EF4-FFF2-40B4-BE49-F238E27FC236}">
                <a16:creationId xmlns:a16="http://schemas.microsoft.com/office/drawing/2014/main" id="{78A7C132-1980-82CA-996F-706EDD80B68C}"/>
              </a:ext>
            </a:extLst>
          </p:cNvPr>
          <p:cNvSpPr>
            <a:spLocks noGrp="1"/>
          </p:cNvSpPr>
          <p:nvPr>
            <p:ph idx="1"/>
          </p:nvPr>
        </p:nvSpPr>
        <p:spPr>
          <a:xfrm>
            <a:off x="381000" y="1447800"/>
            <a:ext cx="8305800" cy="3526478"/>
          </a:xfrm>
        </p:spPr>
        <p:txBody>
          <a:bodyPr/>
          <a:lstStyle/>
          <a:p>
            <a:r>
              <a:rPr lang="en-GB" dirty="0"/>
              <a:t>Understand Disability hate crime &amp; the impact upon police, victims and witnesses.</a:t>
            </a:r>
            <a:br>
              <a:rPr lang="en-GB" dirty="0"/>
            </a:br>
            <a:endParaRPr lang="en-GB" dirty="0"/>
          </a:p>
          <a:p>
            <a:r>
              <a:rPr lang="en-GB" dirty="0"/>
              <a:t>Understand Neurodiversity and how it affects interactions with police.</a:t>
            </a:r>
            <a:br>
              <a:rPr lang="en-GB" dirty="0"/>
            </a:br>
            <a:endParaRPr lang="en-GB" dirty="0"/>
          </a:p>
          <a:p>
            <a:r>
              <a:rPr lang="en-GB" dirty="0"/>
              <a:t>Enable better communication and interaction strategies.</a:t>
            </a:r>
            <a:br>
              <a:rPr lang="en-GB" dirty="0"/>
            </a:br>
            <a:endParaRPr lang="en-GB" dirty="0"/>
          </a:p>
          <a:p>
            <a:r>
              <a:rPr lang="en-GB" dirty="0"/>
              <a:t>Provide a greater understanding of learning disabilities and neurodiverse conditions.</a:t>
            </a:r>
          </a:p>
        </p:txBody>
      </p:sp>
      <p:grpSp>
        <p:nvGrpSpPr>
          <p:cNvPr id="16" name="Group 15">
            <a:extLst>
              <a:ext uri="{FF2B5EF4-FFF2-40B4-BE49-F238E27FC236}">
                <a16:creationId xmlns:a16="http://schemas.microsoft.com/office/drawing/2014/main" id="{3EDAD75D-A565-9AD4-18A2-C12D2B611F7C}"/>
              </a:ext>
            </a:extLst>
          </p:cNvPr>
          <p:cNvGrpSpPr/>
          <p:nvPr/>
        </p:nvGrpSpPr>
        <p:grpSpPr>
          <a:xfrm>
            <a:off x="467544" y="6184292"/>
            <a:ext cx="8303640" cy="537799"/>
            <a:chOff x="467544" y="6184292"/>
            <a:chExt cx="8303640" cy="537799"/>
          </a:xfrm>
        </p:grpSpPr>
        <p:sp>
          <p:nvSpPr>
            <p:cNvPr id="17" name="Date Placeholder 3">
              <a:extLst>
                <a:ext uri="{FF2B5EF4-FFF2-40B4-BE49-F238E27FC236}">
                  <a16:creationId xmlns:a16="http://schemas.microsoft.com/office/drawing/2014/main" id="{50BC68F0-4B80-B09B-966B-41B6470C331A}"/>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18" name="Slide Number Placeholder 4">
              <a:extLst>
                <a:ext uri="{FF2B5EF4-FFF2-40B4-BE49-F238E27FC236}">
                  <a16:creationId xmlns:a16="http://schemas.microsoft.com/office/drawing/2014/main" id="{9D05A0B7-D584-F394-6632-6B4BFA17B2CC}"/>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2</a:t>
              </a:fld>
              <a:endParaRPr lang="en-GB" altLang="en-US" sz="1000" dirty="0">
                <a:solidFill>
                  <a:prstClr val="black">
                    <a:tint val="75000"/>
                  </a:prstClr>
                </a:solidFill>
              </a:endParaRPr>
            </a:p>
          </p:txBody>
        </p:sp>
        <p:pic>
          <p:nvPicPr>
            <p:cNvPr id="19" name="Image" descr="Image">
              <a:extLst>
                <a:ext uri="{FF2B5EF4-FFF2-40B4-BE49-F238E27FC236}">
                  <a16:creationId xmlns:a16="http://schemas.microsoft.com/office/drawing/2014/main" id="{66A6E254-2D79-3C90-B64D-ECC77B6D28FF}"/>
                </a:ext>
              </a:extLst>
            </p:cNvPr>
            <p:cNvPicPr>
              <a:picLocks noChangeAspect="1"/>
            </p:cNvPicPr>
            <p:nvPr/>
          </p:nvPicPr>
          <p:blipFill>
            <a:blip r:embed="rId2"/>
            <a:stretch>
              <a:fillRect/>
            </a:stretch>
          </p:blipFill>
          <p:spPr>
            <a:xfrm>
              <a:off x="6763108" y="6284053"/>
              <a:ext cx="1420078" cy="325436"/>
            </a:xfrm>
            <a:prstGeom prst="rect">
              <a:avLst/>
            </a:prstGeom>
            <a:ln w="12700">
              <a:miter lim="400000"/>
            </a:ln>
          </p:spPr>
        </p:pic>
        <p:pic>
          <p:nvPicPr>
            <p:cNvPr id="20" name="Picture 19">
              <a:extLst>
                <a:ext uri="{FF2B5EF4-FFF2-40B4-BE49-F238E27FC236}">
                  <a16:creationId xmlns:a16="http://schemas.microsoft.com/office/drawing/2014/main" id="{D21ABB0D-CE83-323E-036F-1EA8C62BE1CD}"/>
                </a:ext>
              </a:extLst>
            </p:cNvPr>
            <p:cNvPicPr>
              <a:picLocks noChangeAspect="1"/>
            </p:cNvPicPr>
            <p:nvPr/>
          </p:nvPicPr>
          <p:blipFill>
            <a:blip r:embed="rId3"/>
            <a:stretch>
              <a:fillRect/>
            </a:stretch>
          </p:blipFill>
          <p:spPr>
            <a:xfrm>
              <a:off x="8246225" y="6184292"/>
              <a:ext cx="524959" cy="524959"/>
            </a:xfrm>
            <a:prstGeom prst="rect">
              <a:avLst/>
            </a:prstGeom>
          </p:spPr>
        </p:pic>
      </p:grpSp>
      <p:grpSp>
        <p:nvGrpSpPr>
          <p:cNvPr id="21" name="Group 20">
            <a:extLst>
              <a:ext uri="{FF2B5EF4-FFF2-40B4-BE49-F238E27FC236}">
                <a16:creationId xmlns:a16="http://schemas.microsoft.com/office/drawing/2014/main" id="{68641505-47F0-C8BC-EA02-0DEFE4356908}"/>
              </a:ext>
            </a:extLst>
          </p:cNvPr>
          <p:cNvGrpSpPr/>
          <p:nvPr/>
        </p:nvGrpSpPr>
        <p:grpSpPr>
          <a:xfrm>
            <a:off x="5124767" y="6227869"/>
            <a:ext cx="1420078" cy="381620"/>
            <a:chOff x="0" y="12154236"/>
            <a:chExt cx="4286250" cy="1151851"/>
          </a:xfrm>
        </p:grpSpPr>
        <p:pic>
          <p:nvPicPr>
            <p:cNvPr id="22" name="Picture 21">
              <a:extLst>
                <a:ext uri="{FF2B5EF4-FFF2-40B4-BE49-F238E27FC236}">
                  <a16:creationId xmlns:a16="http://schemas.microsoft.com/office/drawing/2014/main" id="{177CB3C4-573C-B9CD-CA64-911A8443056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23" name="Picture 22">
              <a:extLst>
                <a:ext uri="{FF2B5EF4-FFF2-40B4-BE49-F238E27FC236}">
                  <a16:creationId xmlns:a16="http://schemas.microsoft.com/office/drawing/2014/main" id="{428E5E3C-7DDE-2913-54BC-15947D49716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2120066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901B-172F-08E0-C777-155B718F2D32}"/>
              </a:ext>
            </a:extLst>
          </p:cNvPr>
          <p:cNvSpPr>
            <a:spLocks noGrp="1"/>
          </p:cNvSpPr>
          <p:nvPr>
            <p:ph type="title"/>
          </p:nvPr>
        </p:nvSpPr>
        <p:spPr/>
        <p:txBody>
          <a:bodyPr/>
          <a:lstStyle/>
          <a:p>
            <a:r>
              <a:rPr lang="en-GB" dirty="0"/>
              <a:t>Communication Strategies Cont.</a:t>
            </a:r>
          </a:p>
        </p:txBody>
      </p:sp>
      <p:sp>
        <p:nvSpPr>
          <p:cNvPr id="3" name="Content Placeholder 2">
            <a:extLst>
              <a:ext uri="{FF2B5EF4-FFF2-40B4-BE49-F238E27FC236}">
                <a16:creationId xmlns:a16="http://schemas.microsoft.com/office/drawing/2014/main" id="{807844E1-5EFD-7E0E-E823-744AFA90A92D}"/>
              </a:ext>
            </a:extLst>
          </p:cNvPr>
          <p:cNvSpPr>
            <a:spLocks noGrp="1"/>
          </p:cNvSpPr>
          <p:nvPr>
            <p:ph idx="1"/>
          </p:nvPr>
        </p:nvSpPr>
        <p:spPr>
          <a:xfrm>
            <a:off x="381000" y="1844824"/>
            <a:ext cx="8305800" cy="4422301"/>
          </a:xfrm>
        </p:spPr>
        <p:txBody>
          <a:bodyPr/>
          <a:lstStyle/>
          <a:p>
            <a:r>
              <a:rPr lang="en-GB" sz="1400" b="1" dirty="0"/>
              <a:t>Confirmation</a:t>
            </a:r>
            <a:r>
              <a:rPr lang="en-GB" sz="1400" dirty="0"/>
              <a:t> – Some people use ‘echolalia’ (repeating what you have said) to process what is being communicated to them. Confirm when they are correct, gently explain if they have misunderstood/misinterpreted</a:t>
            </a:r>
            <a:br>
              <a:rPr lang="en-GB" sz="1400" dirty="0"/>
            </a:br>
            <a:endParaRPr lang="en-GB" sz="1400" dirty="0"/>
          </a:p>
          <a:p>
            <a:r>
              <a:rPr lang="en-GB" sz="1400" b="1" dirty="0"/>
              <a:t>Be Patient! </a:t>
            </a:r>
            <a:r>
              <a:rPr lang="en-GB" sz="1400" dirty="0"/>
              <a:t>– Some people can hyper focus or fixate on a given detail. </a:t>
            </a:r>
            <a:r>
              <a:rPr lang="en-US" sz="1400" dirty="0"/>
              <a:t>Gently steer them back to the information you want from them by reminding them of things and asking clear questions.</a:t>
            </a:r>
            <a:br>
              <a:rPr lang="en-US" sz="1400" dirty="0"/>
            </a:br>
            <a:endParaRPr lang="en-US" sz="1400" dirty="0"/>
          </a:p>
          <a:p>
            <a:r>
              <a:rPr lang="en-US" sz="1400" b="1" dirty="0"/>
              <a:t>DO NOT OVEREACT </a:t>
            </a:r>
            <a:r>
              <a:rPr lang="en-US" sz="1400" dirty="0"/>
              <a:t>– Some people can suffer from overwhelm, over stimulation or become easily distressed. This is not generally a sign of aggression or belligerence. Give them space and time to calm. Reduce stress factors such as load noises (Radio/Sirens), remove high vis or hats, limit number of officers attending.</a:t>
            </a:r>
            <a:br>
              <a:rPr lang="en-US" sz="1400" dirty="0"/>
            </a:br>
            <a:endParaRPr lang="en-US" sz="1400" dirty="0"/>
          </a:p>
          <a:p>
            <a:r>
              <a:rPr lang="en-US" sz="1400" b="1" dirty="0"/>
              <a:t>Be observant </a:t>
            </a:r>
            <a:r>
              <a:rPr lang="en-US" sz="1400" dirty="0"/>
              <a:t>– Some autistic people ‘stim’ if stressed. This can be subtle (or not so) repetitive movements, self harming (pinching/hitting/skin picking/scratching) or rocking. Try to change your approach or take a break to avoid the individual becoming overwhelmed</a:t>
            </a:r>
            <a:endParaRPr lang="en-GB" sz="1400" dirty="0"/>
          </a:p>
        </p:txBody>
      </p:sp>
      <p:grpSp>
        <p:nvGrpSpPr>
          <p:cNvPr id="7" name="Group 6">
            <a:extLst>
              <a:ext uri="{FF2B5EF4-FFF2-40B4-BE49-F238E27FC236}">
                <a16:creationId xmlns:a16="http://schemas.microsoft.com/office/drawing/2014/main" id="{4CAD68E1-D91F-7851-E82B-33068A6F5DC7}"/>
              </a:ext>
            </a:extLst>
          </p:cNvPr>
          <p:cNvGrpSpPr/>
          <p:nvPr/>
        </p:nvGrpSpPr>
        <p:grpSpPr>
          <a:xfrm>
            <a:off x="467544" y="6184292"/>
            <a:ext cx="8303640" cy="537799"/>
            <a:chOff x="467544" y="6184292"/>
            <a:chExt cx="8303640" cy="537799"/>
          </a:xfrm>
        </p:grpSpPr>
        <p:sp>
          <p:nvSpPr>
            <p:cNvPr id="8" name="Date Placeholder 3">
              <a:extLst>
                <a:ext uri="{FF2B5EF4-FFF2-40B4-BE49-F238E27FC236}">
                  <a16:creationId xmlns:a16="http://schemas.microsoft.com/office/drawing/2014/main" id="{81318056-A0FD-D672-649D-D356D0345DA9}"/>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9" name="Slide Number Placeholder 4">
              <a:extLst>
                <a:ext uri="{FF2B5EF4-FFF2-40B4-BE49-F238E27FC236}">
                  <a16:creationId xmlns:a16="http://schemas.microsoft.com/office/drawing/2014/main" id="{9BA86945-64E0-8A80-6018-7C667F46BC25}"/>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20</a:t>
              </a:fld>
              <a:endParaRPr lang="en-GB" altLang="en-US" sz="1000" dirty="0">
                <a:solidFill>
                  <a:prstClr val="black">
                    <a:tint val="75000"/>
                  </a:prstClr>
                </a:solidFill>
              </a:endParaRPr>
            </a:p>
          </p:txBody>
        </p:sp>
        <p:pic>
          <p:nvPicPr>
            <p:cNvPr id="10" name="Image" descr="Image">
              <a:extLst>
                <a:ext uri="{FF2B5EF4-FFF2-40B4-BE49-F238E27FC236}">
                  <a16:creationId xmlns:a16="http://schemas.microsoft.com/office/drawing/2014/main" id="{C46C04EB-AE74-ECB6-6391-2267E7137BB7}"/>
                </a:ext>
              </a:extLst>
            </p:cNvPr>
            <p:cNvPicPr>
              <a:picLocks noChangeAspect="1"/>
            </p:cNvPicPr>
            <p:nvPr/>
          </p:nvPicPr>
          <p:blipFill>
            <a:blip r:embed="rId2"/>
            <a:stretch>
              <a:fillRect/>
            </a:stretch>
          </p:blipFill>
          <p:spPr>
            <a:xfrm>
              <a:off x="6763108" y="6284053"/>
              <a:ext cx="1420078" cy="325436"/>
            </a:xfrm>
            <a:prstGeom prst="rect">
              <a:avLst/>
            </a:prstGeom>
            <a:ln w="12700">
              <a:miter lim="400000"/>
            </a:ln>
          </p:spPr>
        </p:pic>
        <p:pic>
          <p:nvPicPr>
            <p:cNvPr id="11" name="Picture 10">
              <a:extLst>
                <a:ext uri="{FF2B5EF4-FFF2-40B4-BE49-F238E27FC236}">
                  <a16:creationId xmlns:a16="http://schemas.microsoft.com/office/drawing/2014/main" id="{82367829-AB42-7B9F-3F06-70D00104BEF4}"/>
                </a:ext>
              </a:extLst>
            </p:cNvPr>
            <p:cNvPicPr>
              <a:picLocks noChangeAspect="1"/>
            </p:cNvPicPr>
            <p:nvPr/>
          </p:nvPicPr>
          <p:blipFill>
            <a:blip r:embed="rId3"/>
            <a:stretch>
              <a:fillRect/>
            </a:stretch>
          </p:blipFill>
          <p:spPr>
            <a:xfrm>
              <a:off x="8246225" y="6184292"/>
              <a:ext cx="524959" cy="524959"/>
            </a:xfrm>
            <a:prstGeom prst="rect">
              <a:avLst/>
            </a:prstGeom>
          </p:spPr>
        </p:pic>
      </p:grpSp>
      <p:sp>
        <p:nvSpPr>
          <p:cNvPr id="12" name="object 17">
            <a:extLst>
              <a:ext uri="{FF2B5EF4-FFF2-40B4-BE49-F238E27FC236}">
                <a16:creationId xmlns:a16="http://schemas.microsoft.com/office/drawing/2014/main" id="{14E35B6C-5A88-B15A-A8B1-06066EA5C203}"/>
              </a:ext>
            </a:extLst>
          </p:cNvPr>
          <p:cNvSpPr/>
          <p:nvPr/>
        </p:nvSpPr>
        <p:spPr>
          <a:xfrm>
            <a:off x="381000" y="1522883"/>
            <a:ext cx="8382001" cy="0"/>
          </a:xfrm>
          <a:prstGeom prst="line">
            <a:avLst/>
          </a:prstGeom>
          <a:ln w="25400">
            <a:solidFill>
              <a:srgbClr val="76B9DA"/>
            </a:solidFill>
          </a:ln>
        </p:spPr>
        <p:txBody>
          <a:bodyPr lIns="17144" tIns="17144" rIns="17144" bIns="17144"/>
          <a:lstStyle/>
          <a:p>
            <a:pPr marR="2312" indent="5779" algn="r" defTabSz="416103" eaLnBrk="1" fontAlgn="auto">
              <a:lnSpc>
                <a:spcPct val="100499"/>
              </a:lnSpc>
              <a:spcBef>
                <a:spcPts val="0"/>
              </a:spcBef>
              <a:spcAft>
                <a:spcPts val="0"/>
              </a:spcAft>
            </a:pPr>
            <a:endParaRPr sz="1800" kern="0">
              <a:solidFill>
                <a:srgbClr val="194179"/>
              </a:solidFill>
              <a:latin typeface="Helvetica"/>
              <a:cs typeface="Helvetica"/>
              <a:sym typeface="Helvetica"/>
            </a:endParaRPr>
          </a:p>
        </p:txBody>
      </p:sp>
      <p:grpSp>
        <p:nvGrpSpPr>
          <p:cNvPr id="13" name="Group 12">
            <a:extLst>
              <a:ext uri="{FF2B5EF4-FFF2-40B4-BE49-F238E27FC236}">
                <a16:creationId xmlns:a16="http://schemas.microsoft.com/office/drawing/2014/main" id="{8943A967-21E9-3611-CB2A-A5D22376FEFC}"/>
              </a:ext>
            </a:extLst>
          </p:cNvPr>
          <p:cNvGrpSpPr/>
          <p:nvPr/>
        </p:nvGrpSpPr>
        <p:grpSpPr>
          <a:xfrm>
            <a:off x="5124767" y="6227869"/>
            <a:ext cx="1420078" cy="381620"/>
            <a:chOff x="0" y="12154236"/>
            <a:chExt cx="4286250" cy="1151851"/>
          </a:xfrm>
        </p:grpSpPr>
        <p:pic>
          <p:nvPicPr>
            <p:cNvPr id="14" name="Picture 13">
              <a:extLst>
                <a:ext uri="{FF2B5EF4-FFF2-40B4-BE49-F238E27FC236}">
                  <a16:creationId xmlns:a16="http://schemas.microsoft.com/office/drawing/2014/main" id="{29F6AC0C-39C0-AB87-A44B-E13706C558F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15" name="Picture 14">
              <a:extLst>
                <a:ext uri="{FF2B5EF4-FFF2-40B4-BE49-F238E27FC236}">
                  <a16:creationId xmlns:a16="http://schemas.microsoft.com/office/drawing/2014/main" id="{1DF869BB-3BEE-1B89-3E7B-26D864D68C5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3281825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A6462-1CF6-1A5A-FA0B-4A3470F2C25E}"/>
              </a:ext>
            </a:extLst>
          </p:cNvPr>
          <p:cNvSpPr>
            <a:spLocks noGrp="1"/>
          </p:cNvSpPr>
          <p:nvPr>
            <p:ph type="title"/>
          </p:nvPr>
        </p:nvSpPr>
        <p:spPr/>
        <p:txBody>
          <a:bodyPr/>
          <a:lstStyle/>
          <a:p>
            <a:r>
              <a:rPr lang="en-GB" dirty="0"/>
              <a:t>Communication Methods</a:t>
            </a:r>
          </a:p>
        </p:txBody>
      </p:sp>
      <p:sp>
        <p:nvSpPr>
          <p:cNvPr id="3" name="Content Placeholder 2">
            <a:extLst>
              <a:ext uri="{FF2B5EF4-FFF2-40B4-BE49-F238E27FC236}">
                <a16:creationId xmlns:a16="http://schemas.microsoft.com/office/drawing/2014/main" id="{1BAB2E1A-3726-ECF1-BF91-5CE2808E9175}"/>
              </a:ext>
            </a:extLst>
          </p:cNvPr>
          <p:cNvSpPr>
            <a:spLocks noGrp="1"/>
          </p:cNvSpPr>
          <p:nvPr>
            <p:ph idx="1"/>
          </p:nvPr>
        </p:nvSpPr>
        <p:spPr>
          <a:xfrm>
            <a:off x="419099" y="1116057"/>
            <a:ext cx="8305800" cy="368691"/>
          </a:xfrm>
        </p:spPr>
        <p:txBody>
          <a:bodyPr/>
          <a:lstStyle/>
          <a:p>
            <a:r>
              <a:rPr lang="en-GB" dirty="0"/>
              <a:t>Individuals communicate in the way that is best suited to them:</a:t>
            </a:r>
          </a:p>
        </p:txBody>
      </p:sp>
      <p:pic>
        <p:nvPicPr>
          <p:cNvPr id="6" name="Picture 5">
            <a:extLst>
              <a:ext uri="{FF2B5EF4-FFF2-40B4-BE49-F238E27FC236}">
                <a16:creationId xmlns:a16="http://schemas.microsoft.com/office/drawing/2014/main" id="{4F54F6C1-8004-4656-53B7-17B4642DC43B}"/>
              </a:ext>
            </a:extLst>
          </p:cNvPr>
          <p:cNvPicPr>
            <a:picLocks noChangeAspect="1"/>
          </p:cNvPicPr>
          <p:nvPr/>
        </p:nvPicPr>
        <p:blipFill>
          <a:blip r:embed="rId2"/>
          <a:stretch>
            <a:fillRect/>
          </a:stretch>
        </p:blipFill>
        <p:spPr>
          <a:xfrm>
            <a:off x="500332" y="1653992"/>
            <a:ext cx="1558021" cy="1436135"/>
          </a:xfrm>
          <a:prstGeom prst="rect">
            <a:avLst/>
          </a:prstGeom>
        </p:spPr>
      </p:pic>
      <p:sp>
        <p:nvSpPr>
          <p:cNvPr id="9" name="TextBox 8">
            <a:extLst>
              <a:ext uri="{FF2B5EF4-FFF2-40B4-BE49-F238E27FC236}">
                <a16:creationId xmlns:a16="http://schemas.microsoft.com/office/drawing/2014/main" id="{EF4B77AD-6368-DB9A-7E6D-5EB3068B7B5E}"/>
              </a:ext>
            </a:extLst>
          </p:cNvPr>
          <p:cNvSpPr txBox="1"/>
          <p:nvPr/>
        </p:nvSpPr>
        <p:spPr>
          <a:xfrm>
            <a:off x="584903" y="3227466"/>
            <a:ext cx="1360061" cy="461665"/>
          </a:xfrm>
          <a:prstGeom prst="rect">
            <a:avLst/>
          </a:prstGeom>
          <a:noFill/>
        </p:spPr>
        <p:txBody>
          <a:bodyPr wrap="square" rtlCol="0">
            <a:spAutoFit/>
          </a:bodyPr>
          <a:lstStyle/>
          <a:p>
            <a:pPr algn="ctr"/>
            <a:r>
              <a:rPr lang="en-GB" sz="1200" dirty="0"/>
              <a:t>Verbal Speech or noises</a:t>
            </a:r>
          </a:p>
        </p:txBody>
      </p:sp>
      <p:pic>
        <p:nvPicPr>
          <p:cNvPr id="10" name="Picture 9">
            <a:extLst>
              <a:ext uri="{FF2B5EF4-FFF2-40B4-BE49-F238E27FC236}">
                <a16:creationId xmlns:a16="http://schemas.microsoft.com/office/drawing/2014/main" id="{01CEE8AA-4F7A-C327-25AD-983DAC218BC1}"/>
              </a:ext>
            </a:extLst>
          </p:cNvPr>
          <p:cNvPicPr>
            <a:picLocks noChangeAspect="1"/>
          </p:cNvPicPr>
          <p:nvPr/>
        </p:nvPicPr>
        <p:blipFill>
          <a:blip r:embed="rId3"/>
          <a:stretch>
            <a:fillRect/>
          </a:stretch>
        </p:blipFill>
        <p:spPr>
          <a:xfrm>
            <a:off x="2206195" y="1651348"/>
            <a:ext cx="1558021" cy="1443500"/>
          </a:xfrm>
          <a:prstGeom prst="rect">
            <a:avLst/>
          </a:prstGeom>
        </p:spPr>
      </p:pic>
      <p:sp>
        <p:nvSpPr>
          <p:cNvPr id="11" name="TextBox 10">
            <a:extLst>
              <a:ext uri="{FF2B5EF4-FFF2-40B4-BE49-F238E27FC236}">
                <a16:creationId xmlns:a16="http://schemas.microsoft.com/office/drawing/2014/main" id="{186AF278-4C51-7C0F-9EB0-123CF9D9585E}"/>
              </a:ext>
            </a:extLst>
          </p:cNvPr>
          <p:cNvSpPr txBox="1"/>
          <p:nvPr/>
        </p:nvSpPr>
        <p:spPr>
          <a:xfrm>
            <a:off x="2245383" y="3240399"/>
            <a:ext cx="1360061" cy="276999"/>
          </a:xfrm>
          <a:prstGeom prst="rect">
            <a:avLst/>
          </a:prstGeom>
          <a:noFill/>
        </p:spPr>
        <p:txBody>
          <a:bodyPr wrap="square" rtlCol="0">
            <a:spAutoFit/>
          </a:bodyPr>
          <a:lstStyle/>
          <a:p>
            <a:pPr algn="ctr"/>
            <a:r>
              <a:rPr lang="en-GB" sz="1200" dirty="0"/>
              <a:t>Text to Speech</a:t>
            </a:r>
          </a:p>
        </p:txBody>
      </p:sp>
      <p:pic>
        <p:nvPicPr>
          <p:cNvPr id="12" name="Picture 11">
            <a:hlinkClick r:id="rId4"/>
            <a:extLst>
              <a:ext uri="{FF2B5EF4-FFF2-40B4-BE49-F238E27FC236}">
                <a16:creationId xmlns:a16="http://schemas.microsoft.com/office/drawing/2014/main" id="{B7E39D70-6C91-5577-C270-B6FFE6CC2CA8}"/>
              </a:ext>
            </a:extLst>
          </p:cNvPr>
          <p:cNvPicPr>
            <a:picLocks noChangeAspect="1"/>
          </p:cNvPicPr>
          <p:nvPr/>
        </p:nvPicPr>
        <p:blipFill>
          <a:blip r:embed="rId5"/>
          <a:stretch>
            <a:fillRect/>
          </a:stretch>
        </p:blipFill>
        <p:spPr>
          <a:xfrm>
            <a:off x="3905863" y="1651348"/>
            <a:ext cx="1551698" cy="1443501"/>
          </a:xfrm>
          <a:prstGeom prst="rect">
            <a:avLst/>
          </a:prstGeom>
        </p:spPr>
      </p:pic>
      <p:sp>
        <p:nvSpPr>
          <p:cNvPr id="13" name="TextBox 12">
            <a:extLst>
              <a:ext uri="{FF2B5EF4-FFF2-40B4-BE49-F238E27FC236}">
                <a16:creationId xmlns:a16="http://schemas.microsoft.com/office/drawing/2014/main" id="{F014417C-1130-F166-42B7-199EBD9BB073}"/>
              </a:ext>
            </a:extLst>
          </p:cNvPr>
          <p:cNvSpPr txBox="1"/>
          <p:nvPr/>
        </p:nvSpPr>
        <p:spPr>
          <a:xfrm>
            <a:off x="3927526" y="3240399"/>
            <a:ext cx="1360061" cy="584775"/>
          </a:xfrm>
          <a:prstGeom prst="rect">
            <a:avLst/>
          </a:prstGeom>
          <a:noFill/>
        </p:spPr>
        <p:txBody>
          <a:bodyPr wrap="square" rtlCol="0">
            <a:spAutoFit/>
          </a:bodyPr>
          <a:lstStyle/>
          <a:p>
            <a:pPr algn="ctr"/>
            <a:r>
              <a:rPr lang="en-GB" sz="1200" dirty="0"/>
              <a:t>Eye Gaze Tech</a:t>
            </a:r>
          </a:p>
          <a:p>
            <a:pPr algn="ctr"/>
            <a:r>
              <a:rPr lang="en-GB" sz="1000" dirty="0"/>
              <a:t>(Click Image for Info)</a:t>
            </a:r>
          </a:p>
        </p:txBody>
      </p:sp>
      <p:pic>
        <p:nvPicPr>
          <p:cNvPr id="14" name="Picture 13">
            <a:extLst>
              <a:ext uri="{FF2B5EF4-FFF2-40B4-BE49-F238E27FC236}">
                <a16:creationId xmlns:a16="http://schemas.microsoft.com/office/drawing/2014/main" id="{0CC0ABB7-C3BB-FBAC-DC38-957D328668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909" r="18884"/>
          <a:stretch/>
        </p:blipFill>
        <p:spPr>
          <a:xfrm>
            <a:off x="5609667" y="1661900"/>
            <a:ext cx="1555309" cy="1436135"/>
          </a:xfrm>
          <a:prstGeom prst="rect">
            <a:avLst/>
          </a:prstGeom>
        </p:spPr>
      </p:pic>
      <p:sp>
        <p:nvSpPr>
          <p:cNvPr id="15" name="TextBox 14">
            <a:extLst>
              <a:ext uri="{FF2B5EF4-FFF2-40B4-BE49-F238E27FC236}">
                <a16:creationId xmlns:a16="http://schemas.microsoft.com/office/drawing/2014/main" id="{F7D663DE-7D05-E683-4A23-FC539ACE4BB6}"/>
              </a:ext>
            </a:extLst>
          </p:cNvPr>
          <p:cNvSpPr txBox="1"/>
          <p:nvPr/>
        </p:nvSpPr>
        <p:spPr>
          <a:xfrm>
            <a:off x="5707290" y="3224541"/>
            <a:ext cx="1360061" cy="276999"/>
          </a:xfrm>
          <a:prstGeom prst="rect">
            <a:avLst/>
          </a:prstGeom>
          <a:noFill/>
        </p:spPr>
        <p:txBody>
          <a:bodyPr wrap="square" rtlCol="0">
            <a:spAutoFit/>
          </a:bodyPr>
          <a:lstStyle/>
          <a:p>
            <a:pPr algn="ctr"/>
            <a:r>
              <a:rPr lang="en-GB" sz="1200" dirty="0"/>
              <a:t>Symbols/Signs</a:t>
            </a:r>
          </a:p>
        </p:txBody>
      </p:sp>
      <p:pic>
        <p:nvPicPr>
          <p:cNvPr id="16" name="Picture 15">
            <a:extLst>
              <a:ext uri="{FF2B5EF4-FFF2-40B4-BE49-F238E27FC236}">
                <a16:creationId xmlns:a16="http://schemas.microsoft.com/office/drawing/2014/main" id="{96D27A0C-C1B5-A4FE-DB34-A43DA754B790}"/>
              </a:ext>
            </a:extLst>
          </p:cNvPr>
          <p:cNvPicPr>
            <a:picLocks noChangeAspect="1"/>
          </p:cNvPicPr>
          <p:nvPr/>
        </p:nvPicPr>
        <p:blipFill>
          <a:blip r:embed="rId7"/>
          <a:stretch>
            <a:fillRect/>
          </a:stretch>
        </p:blipFill>
        <p:spPr>
          <a:xfrm>
            <a:off x="7303012" y="1654533"/>
            <a:ext cx="1546989" cy="1443502"/>
          </a:xfrm>
          <a:prstGeom prst="rect">
            <a:avLst/>
          </a:prstGeom>
        </p:spPr>
      </p:pic>
      <p:sp>
        <p:nvSpPr>
          <p:cNvPr id="17" name="TextBox 16">
            <a:extLst>
              <a:ext uri="{FF2B5EF4-FFF2-40B4-BE49-F238E27FC236}">
                <a16:creationId xmlns:a16="http://schemas.microsoft.com/office/drawing/2014/main" id="{7BE66F19-728F-7762-62A1-ED2176EB7110}"/>
              </a:ext>
            </a:extLst>
          </p:cNvPr>
          <p:cNvSpPr txBox="1"/>
          <p:nvPr/>
        </p:nvSpPr>
        <p:spPr>
          <a:xfrm>
            <a:off x="7326738" y="3240399"/>
            <a:ext cx="1360061" cy="276999"/>
          </a:xfrm>
          <a:prstGeom prst="rect">
            <a:avLst/>
          </a:prstGeom>
          <a:noFill/>
        </p:spPr>
        <p:txBody>
          <a:bodyPr wrap="square" rtlCol="0">
            <a:spAutoFit/>
          </a:bodyPr>
          <a:lstStyle/>
          <a:p>
            <a:pPr algn="ctr"/>
            <a:r>
              <a:rPr lang="en-GB" sz="1200" dirty="0"/>
              <a:t>Sign Language</a:t>
            </a:r>
          </a:p>
        </p:txBody>
      </p:sp>
      <p:pic>
        <p:nvPicPr>
          <p:cNvPr id="18" name="Picture 17">
            <a:extLst>
              <a:ext uri="{FF2B5EF4-FFF2-40B4-BE49-F238E27FC236}">
                <a16:creationId xmlns:a16="http://schemas.microsoft.com/office/drawing/2014/main" id="{CE00C334-B197-D64C-259C-C409D0C3A41A}"/>
              </a:ext>
            </a:extLst>
          </p:cNvPr>
          <p:cNvPicPr>
            <a:picLocks noChangeAspect="1"/>
          </p:cNvPicPr>
          <p:nvPr/>
        </p:nvPicPr>
        <p:blipFill>
          <a:blip r:embed="rId8"/>
          <a:stretch>
            <a:fillRect/>
          </a:stretch>
        </p:blipFill>
        <p:spPr>
          <a:xfrm>
            <a:off x="1264933" y="3825174"/>
            <a:ext cx="1595877" cy="1472083"/>
          </a:xfrm>
          <a:prstGeom prst="rect">
            <a:avLst/>
          </a:prstGeom>
        </p:spPr>
      </p:pic>
      <p:pic>
        <p:nvPicPr>
          <p:cNvPr id="19" name="Picture 18">
            <a:extLst>
              <a:ext uri="{FF2B5EF4-FFF2-40B4-BE49-F238E27FC236}">
                <a16:creationId xmlns:a16="http://schemas.microsoft.com/office/drawing/2014/main" id="{539D7B86-18F0-6DCF-9445-AEA18D8B0FD3}"/>
              </a:ext>
            </a:extLst>
          </p:cNvPr>
          <p:cNvPicPr>
            <a:picLocks noChangeAspect="1"/>
          </p:cNvPicPr>
          <p:nvPr/>
        </p:nvPicPr>
        <p:blipFill>
          <a:blip r:embed="rId9"/>
          <a:stretch>
            <a:fillRect/>
          </a:stretch>
        </p:blipFill>
        <p:spPr>
          <a:xfrm>
            <a:off x="3809617" y="3825174"/>
            <a:ext cx="1595877" cy="1476255"/>
          </a:xfrm>
          <a:prstGeom prst="rect">
            <a:avLst/>
          </a:prstGeom>
        </p:spPr>
      </p:pic>
      <p:pic>
        <p:nvPicPr>
          <p:cNvPr id="20" name="Picture 19">
            <a:extLst>
              <a:ext uri="{FF2B5EF4-FFF2-40B4-BE49-F238E27FC236}">
                <a16:creationId xmlns:a16="http://schemas.microsoft.com/office/drawing/2014/main" id="{171BA411-4465-1C2D-C0E7-87E662A7811F}"/>
              </a:ext>
            </a:extLst>
          </p:cNvPr>
          <p:cNvPicPr>
            <a:picLocks noChangeAspect="1"/>
          </p:cNvPicPr>
          <p:nvPr/>
        </p:nvPicPr>
        <p:blipFill>
          <a:blip r:embed="rId10"/>
          <a:stretch>
            <a:fillRect/>
          </a:stretch>
        </p:blipFill>
        <p:spPr>
          <a:xfrm>
            <a:off x="6472210" y="3807315"/>
            <a:ext cx="1595878" cy="1477065"/>
          </a:xfrm>
          <a:prstGeom prst="rect">
            <a:avLst/>
          </a:prstGeom>
        </p:spPr>
      </p:pic>
      <p:sp>
        <p:nvSpPr>
          <p:cNvPr id="21" name="TextBox 20">
            <a:extLst>
              <a:ext uri="{FF2B5EF4-FFF2-40B4-BE49-F238E27FC236}">
                <a16:creationId xmlns:a16="http://schemas.microsoft.com/office/drawing/2014/main" id="{6AC777FE-F32C-CBA5-2020-C212797A6C8E}"/>
              </a:ext>
            </a:extLst>
          </p:cNvPr>
          <p:cNvSpPr txBox="1"/>
          <p:nvPr/>
        </p:nvSpPr>
        <p:spPr>
          <a:xfrm>
            <a:off x="992457" y="5430553"/>
            <a:ext cx="2133600" cy="461665"/>
          </a:xfrm>
          <a:prstGeom prst="rect">
            <a:avLst/>
          </a:prstGeom>
          <a:noFill/>
        </p:spPr>
        <p:txBody>
          <a:bodyPr wrap="square" rtlCol="0">
            <a:spAutoFit/>
          </a:bodyPr>
          <a:lstStyle/>
          <a:p>
            <a:pPr algn="ctr"/>
            <a:r>
              <a:rPr lang="en-GB" sz="1200" dirty="0"/>
              <a:t>Behaviour/mood changes</a:t>
            </a:r>
          </a:p>
        </p:txBody>
      </p:sp>
      <p:sp>
        <p:nvSpPr>
          <p:cNvPr id="22" name="TextBox 21">
            <a:extLst>
              <a:ext uri="{FF2B5EF4-FFF2-40B4-BE49-F238E27FC236}">
                <a16:creationId xmlns:a16="http://schemas.microsoft.com/office/drawing/2014/main" id="{788A6B0A-AD2B-4450-6857-5077A3099D3E}"/>
              </a:ext>
            </a:extLst>
          </p:cNvPr>
          <p:cNvSpPr txBox="1"/>
          <p:nvPr/>
        </p:nvSpPr>
        <p:spPr>
          <a:xfrm>
            <a:off x="3646169" y="5424539"/>
            <a:ext cx="1942783" cy="461665"/>
          </a:xfrm>
          <a:prstGeom prst="rect">
            <a:avLst/>
          </a:prstGeom>
          <a:noFill/>
        </p:spPr>
        <p:txBody>
          <a:bodyPr wrap="square" rtlCol="0">
            <a:spAutoFit/>
          </a:bodyPr>
          <a:lstStyle/>
          <a:p>
            <a:pPr algn="ctr"/>
            <a:r>
              <a:rPr lang="en-GB" sz="1200" dirty="0"/>
              <a:t>NVC (leaning/gesturing)</a:t>
            </a:r>
          </a:p>
        </p:txBody>
      </p:sp>
      <p:sp>
        <p:nvSpPr>
          <p:cNvPr id="23" name="TextBox 22">
            <a:extLst>
              <a:ext uri="{FF2B5EF4-FFF2-40B4-BE49-F238E27FC236}">
                <a16:creationId xmlns:a16="http://schemas.microsoft.com/office/drawing/2014/main" id="{6E4ACEC7-0155-6A44-FC45-F27B64BA8AF6}"/>
              </a:ext>
            </a:extLst>
          </p:cNvPr>
          <p:cNvSpPr txBox="1"/>
          <p:nvPr/>
        </p:nvSpPr>
        <p:spPr>
          <a:xfrm>
            <a:off x="6279864" y="5420602"/>
            <a:ext cx="2093747" cy="461665"/>
          </a:xfrm>
          <a:prstGeom prst="rect">
            <a:avLst/>
          </a:prstGeom>
          <a:noFill/>
        </p:spPr>
        <p:txBody>
          <a:bodyPr wrap="square" rtlCol="0">
            <a:spAutoFit/>
          </a:bodyPr>
          <a:lstStyle/>
          <a:p>
            <a:pPr algn="ctr"/>
            <a:r>
              <a:rPr lang="en-GB" sz="1200" dirty="0"/>
              <a:t>Use of facial expression/muscles</a:t>
            </a:r>
          </a:p>
        </p:txBody>
      </p:sp>
      <p:grpSp>
        <p:nvGrpSpPr>
          <p:cNvPr id="7" name="Group 6">
            <a:extLst>
              <a:ext uri="{FF2B5EF4-FFF2-40B4-BE49-F238E27FC236}">
                <a16:creationId xmlns:a16="http://schemas.microsoft.com/office/drawing/2014/main" id="{CFAE0972-1351-311B-A40E-E3EF462F8427}"/>
              </a:ext>
            </a:extLst>
          </p:cNvPr>
          <p:cNvGrpSpPr/>
          <p:nvPr/>
        </p:nvGrpSpPr>
        <p:grpSpPr>
          <a:xfrm>
            <a:off x="467544" y="6184292"/>
            <a:ext cx="8303640" cy="537799"/>
            <a:chOff x="467544" y="6184292"/>
            <a:chExt cx="8303640" cy="537799"/>
          </a:xfrm>
        </p:grpSpPr>
        <p:sp>
          <p:nvSpPr>
            <p:cNvPr id="8" name="Date Placeholder 3">
              <a:extLst>
                <a:ext uri="{FF2B5EF4-FFF2-40B4-BE49-F238E27FC236}">
                  <a16:creationId xmlns:a16="http://schemas.microsoft.com/office/drawing/2014/main" id="{394C7B35-7AB5-8473-3087-25AAC4754F9B}"/>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25" name="Slide Number Placeholder 4">
              <a:extLst>
                <a:ext uri="{FF2B5EF4-FFF2-40B4-BE49-F238E27FC236}">
                  <a16:creationId xmlns:a16="http://schemas.microsoft.com/office/drawing/2014/main" id="{A7D99626-88A8-F246-5B9C-3E0D743478E3}"/>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21</a:t>
              </a:fld>
              <a:endParaRPr lang="en-GB" altLang="en-US" sz="1000" dirty="0">
                <a:solidFill>
                  <a:prstClr val="black">
                    <a:tint val="75000"/>
                  </a:prstClr>
                </a:solidFill>
              </a:endParaRPr>
            </a:p>
          </p:txBody>
        </p:sp>
        <p:pic>
          <p:nvPicPr>
            <p:cNvPr id="26" name="Image" descr="Image">
              <a:extLst>
                <a:ext uri="{FF2B5EF4-FFF2-40B4-BE49-F238E27FC236}">
                  <a16:creationId xmlns:a16="http://schemas.microsoft.com/office/drawing/2014/main" id="{13988AC9-A22D-7ABD-39BD-A3BB6CBDF104}"/>
                </a:ext>
              </a:extLst>
            </p:cNvPr>
            <p:cNvPicPr>
              <a:picLocks noChangeAspect="1"/>
            </p:cNvPicPr>
            <p:nvPr/>
          </p:nvPicPr>
          <p:blipFill>
            <a:blip r:embed="rId11"/>
            <a:stretch>
              <a:fillRect/>
            </a:stretch>
          </p:blipFill>
          <p:spPr>
            <a:xfrm>
              <a:off x="6763108" y="6284053"/>
              <a:ext cx="1420078" cy="325436"/>
            </a:xfrm>
            <a:prstGeom prst="rect">
              <a:avLst/>
            </a:prstGeom>
            <a:ln w="12700">
              <a:miter lim="400000"/>
            </a:ln>
          </p:spPr>
        </p:pic>
        <p:pic>
          <p:nvPicPr>
            <p:cNvPr id="27" name="Picture 26">
              <a:extLst>
                <a:ext uri="{FF2B5EF4-FFF2-40B4-BE49-F238E27FC236}">
                  <a16:creationId xmlns:a16="http://schemas.microsoft.com/office/drawing/2014/main" id="{F4676C9D-25C4-646A-F921-1E4733CD01B9}"/>
                </a:ext>
              </a:extLst>
            </p:cNvPr>
            <p:cNvPicPr>
              <a:picLocks noChangeAspect="1"/>
            </p:cNvPicPr>
            <p:nvPr/>
          </p:nvPicPr>
          <p:blipFill>
            <a:blip r:embed="rId12"/>
            <a:stretch>
              <a:fillRect/>
            </a:stretch>
          </p:blipFill>
          <p:spPr>
            <a:xfrm>
              <a:off x="8246225" y="6184292"/>
              <a:ext cx="524959" cy="524959"/>
            </a:xfrm>
            <a:prstGeom prst="rect">
              <a:avLst/>
            </a:prstGeom>
          </p:spPr>
        </p:pic>
      </p:grpSp>
      <p:grpSp>
        <p:nvGrpSpPr>
          <p:cNvPr id="28" name="Group 27">
            <a:extLst>
              <a:ext uri="{FF2B5EF4-FFF2-40B4-BE49-F238E27FC236}">
                <a16:creationId xmlns:a16="http://schemas.microsoft.com/office/drawing/2014/main" id="{39E51F31-D11C-65A7-3680-82E41A04D263}"/>
              </a:ext>
            </a:extLst>
          </p:cNvPr>
          <p:cNvGrpSpPr/>
          <p:nvPr/>
        </p:nvGrpSpPr>
        <p:grpSpPr>
          <a:xfrm>
            <a:off x="5124767" y="6227869"/>
            <a:ext cx="1420078" cy="381620"/>
            <a:chOff x="0" y="12154236"/>
            <a:chExt cx="4286250" cy="1151851"/>
          </a:xfrm>
        </p:grpSpPr>
        <p:pic>
          <p:nvPicPr>
            <p:cNvPr id="29" name="Picture 28">
              <a:extLst>
                <a:ext uri="{FF2B5EF4-FFF2-40B4-BE49-F238E27FC236}">
                  <a16:creationId xmlns:a16="http://schemas.microsoft.com/office/drawing/2014/main" id="{632503C8-F780-BC0C-3A55-E54069003D49}"/>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30" name="Picture 29">
              <a:extLst>
                <a:ext uri="{FF2B5EF4-FFF2-40B4-BE49-F238E27FC236}">
                  <a16:creationId xmlns:a16="http://schemas.microsoft.com/office/drawing/2014/main" id="{C99B03A2-2794-0EC8-45CD-BEBA5AABEC58}"/>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2182480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2EE996-438A-AEBA-7E0D-75944423CEBE}"/>
              </a:ext>
            </a:extLst>
          </p:cNvPr>
          <p:cNvPicPr>
            <a:picLocks noChangeAspect="1"/>
          </p:cNvPicPr>
          <p:nvPr/>
        </p:nvPicPr>
        <p:blipFill>
          <a:blip r:embed="rId3"/>
          <a:srcRect l="31914" t="5077" r="17243"/>
          <a:stretch/>
        </p:blipFill>
        <p:spPr>
          <a:xfrm>
            <a:off x="3435820" y="0"/>
            <a:ext cx="5708180" cy="6021278"/>
          </a:xfrm>
          <a:prstGeom prst="rect">
            <a:avLst/>
          </a:prstGeom>
        </p:spPr>
      </p:pic>
      <p:grpSp>
        <p:nvGrpSpPr>
          <p:cNvPr id="7" name="Group 6">
            <a:extLst>
              <a:ext uri="{FF2B5EF4-FFF2-40B4-BE49-F238E27FC236}">
                <a16:creationId xmlns:a16="http://schemas.microsoft.com/office/drawing/2014/main" id="{F619C909-20A4-7EE1-D079-F3F97BF36F30}"/>
              </a:ext>
            </a:extLst>
          </p:cNvPr>
          <p:cNvGrpSpPr/>
          <p:nvPr/>
        </p:nvGrpSpPr>
        <p:grpSpPr>
          <a:xfrm>
            <a:off x="467544" y="6184292"/>
            <a:ext cx="8303640" cy="537799"/>
            <a:chOff x="467544" y="6184292"/>
            <a:chExt cx="8303640" cy="537799"/>
          </a:xfrm>
        </p:grpSpPr>
        <p:sp>
          <p:nvSpPr>
            <p:cNvPr id="8" name="Date Placeholder 3">
              <a:extLst>
                <a:ext uri="{FF2B5EF4-FFF2-40B4-BE49-F238E27FC236}">
                  <a16:creationId xmlns:a16="http://schemas.microsoft.com/office/drawing/2014/main" id="{60B67FC1-AA27-3664-6D65-C1689076D1F6}"/>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9" name="Slide Number Placeholder 4">
              <a:extLst>
                <a:ext uri="{FF2B5EF4-FFF2-40B4-BE49-F238E27FC236}">
                  <a16:creationId xmlns:a16="http://schemas.microsoft.com/office/drawing/2014/main" id="{A065C6AC-2237-CC7E-E9FB-6125B1B74E0B}"/>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22</a:t>
              </a:fld>
              <a:endParaRPr lang="en-GB" altLang="en-US" sz="1000" dirty="0">
                <a:solidFill>
                  <a:prstClr val="black">
                    <a:tint val="75000"/>
                  </a:prstClr>
                </a:solidFill>
              </a:endParaRPr>
            </a:p>
          </p:txBody>
        </p:sp>
        <p:pic>
          <p:nvPicPr>
            <p:cNvPr id="10" name="Image" descr="Image">
              <a:extLst>
                <a:ext uri="{FF2B5EF4-FFF2-40B4-BE49-F238E27FC236}">
                  <a16:creationId xmlns:a16="http://schemas.microsoft.com/office/drawing/2014/main" id="{6B773681-EDCE-6DF7-BEDC-DE9A4398FDF7}"/>
                </a:ext>
              </a:extLst>
            </p:cNvPr>
            <p:cNvPicPr>
              <a:picLocks noChangeAspect="1"/>
            </p:cNvPicPr>
            <p:nvPr/>
          </p:nvPicPr>
          <p:blipFill>
            <a:blip r:embed="rId4"/>
            <a:stretch>
              <a:fillRect/>
            </a:stretch>
          </p:blipFill>
          <p:spPr>
            <a:xfrm>
              <a:off x="6763108" y="6284053"/>
              <a:ext cx="1420078" cy="325436"/>
            </a:xfrm>
            <a:prstGeom prst="rect">
              <a:avLst/>
            </a:prstGeom>
            <a:ln w="12700">
              <a:miter lim="400000"/>
            </a:ln>
          </p:spPr>
        </p:pic>
        <p:pic>
          <p:nvPicPr>
            <p:cNvPr id="12" name="Picture 11">
              <a:extLst>
                <a:ext uri="{FF2B5EF4-FFF2-40B4-BE49-F238E27FC236}">
                  <a16:creationId xmlns:a16="http://schemas.microsoft.com/office/drawing/2014/main" id="{226D852D-A478-75C3-107C-DFF6AD8CC0F3}"/>
                </a:ext>
              </a:extLst>
            </p:cNvPr>
            <p:cNvPicPr>
              <a:picLocks noChangeAspect="1"/>
            </p:cNvPicPr>
            <p:nvPr/>
          </p:nvPicPr>
          <p:blipFill>
            <a:blip r:embed="rId5"/>
            <a:stretch>
              <a:fillRect/>
            </a:stretch>
          </p:blipFill>
          <p:spPr>
            <a:xfrm>
              <a:off x="8246225" y="6184292"/>
              <a:ext cx="524959" cy="524959"/>
            </a:xfrm>
            <a:prstGeom prst="rect">
              <a:avLst/>
            </a:prstGeom>
          </p:spPr>
        </p:pic>
      </p:grpSp>
      <p:pic>
        <p:nvPicPr>
          <p:cNvPr id="14" name="Image" descr="Image">
            <a:extLst>
              <a:ext uri="{FF2B5EF4-FFF2-40B4-BE49-F238E27FC236}">
                <a16:creationId xmlns:a16="http://schemas.microsoft.com/office/drawing/2014/main" id="{8344FA5A-F8D1-5622-BB10-57A3912C2EA9}"/>
              </a:ext>
            </a:extLst>
          </p:cNvPr>
          <p:cNvPicPr>
            <a:picLocks noChangeAspect="1"/>
          </p:cNvPicPr>
          <p:nvPr/>
        </p:nvPicPr>
        <p:blipFill rotWithShape="1">
          <a:blip r:embed="rId6"/>
          <a:srcRect l="2771" t="11564"/>
          <a:stretch/>
        </p:blipFill>
        <p:spPr>
          <a:xfrm>
            <a:off x="-39594" y="0"/>
            <a:ext cx="5055041" cy="6021288"/>
          </a:xfrm>
          <a:prstGeom prst="rect">
            <a:avLst/>
          </a:prstGeom>
          <a:ln w="12700">
            <a:miter lim="400000"/>
          </a:ln>
        </p:spPr>
      </p:pic>
      <p:sp>
        <p:nvSpPr>
          <p:cNvPr id="16" name="Title 1">
            <a:extLst>
              <a:ext uri="{FF2B5EF4-FFF2-40B4-BE49-F238E27FC236}">
                <a16:creationId xmlns:a16="http://schemas.microsoft.com/office/drawing/2014/main" id="{1E68AF88-1482-DD57-42E6-4911D5D91853}"/>
              </a:ext>
            </a:extLst>
          </p:cNvPr>
          <p:cNvSpPr txBox="1">
            <a:spLocks/>
          </p:cNvSpPr>
          <p:nvPr/>
        </p:nvSpPr>
        <p:spPr bwMode="auto">
          <a:xfrm>
            <a:off x="323528" y="11251"/>
            <a:ext cx="3312368" cy="1563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lvl1pPr algn="l" rtl="0" fontAlgn="base">
              <a:spcBef>
                <a:spcPct val="0"/>
              </a:spcBef>
              <a:spcAft>
                <a:spcPct val="0"/>
              </a:spcAft>
              <a:defRPr sz="2800" kern="1200">
                <a:solidFill>
                  <a:srgbClr val="004D75"/>
                </a:solidFill>
                <a:latin typeface="+mj-lt"/>
                <a:ea typeface="+mj-ea"/>
                <a:cs typeface="+mj-cs"/>
              </a:defRPr>
            </a:lvl1pPr>
            <a:lvl2pPr algn="l" rtl="0" fontAlgn="base">
              <a:spcBef>
                <a:spcPct val="0"/>
              </a:spcBef>
              <a:spcAft>
                <a:spcPct val="0"/>
              </a:spcAft>
              <a:defRPr sz="2800">
                <a:solidFill>
                  <a:srgbClr val="004D75"/>
                </a:solidFill>
                <a:latin typeface="Verdana" panose="020B0604030504040204" pitchFamily="34" charset="0"/>
              </a:defRPr>
            </a:lvl2pPr>
            <a:lvl3pPr algn="l" rtl="0" fontAlgn="base">
              <a:spcBef>
                <a:spcPct val="0"/>
              </a:spcBef>
              <a:spcAft>
                <a:spcPct val="0"/>
              </a:spcAft>
              <a:defRPr sz="2800">
                <a:solidFill>
                  <a:srgbClr val="004D75"/>
                </a:solidFill>
                <a:latin typeface="Verdana" panose="020B0604030504040204" pitchFamily="34" charset="0"/>
              </a:defRPr>
            </a:lvl3pPr>
            <a:lvl4pPr algn="l" rtl="0" fontAlgn="base">
              <a:spcBef>
                <a:spcPct val="0"/>
              </a:spcBef>
              <a:spcAft>
                <a:spcPct val="0"/>
              </a:spcAft>
              <a:defRPr sz="2800">
                <a:solidFill>
                  <a:srgbClr val="004D75"/>
                </a:solidFill>
                <a:latin typeface="Verdana" panose="020B0604030504040204" pitchFamily="34" charset="0"/>
              </a:defRPr>
            </a:lvl4pPr>
            <a:lvl5pPr algn="l" rtl="0" fontAlgn="base">
              <a:spcBef>
                <a:spcPct val="0"/>
              </a:spcBef>
              <a:spcAft>
                <a:spcPct val="0"/>
              </a:spcAft>
              <a:defRPr sz="2800">
                <a:solidFill>
                  <a:srgbClr val="004D75"/>
                </a:solidFill>
                <a:latin typeface="Verdana" panose="020B0604030504040204" pitchFamily="34" charset="0"/>
              </a:defRPr>
            </a:lvl5pPr>
            <a:lvl6pPr marL="457200" algn="l" rtl="0" fontAlgn="base">
              <a:spcBef>
                <a:spcPct val="0"/>
              </a:spcBef>
              <a:spcAft>
                <a:spcPct val="0"/>
              </a:spcAft>
              <a:defRPr sz="2800">
                <a:solidFill>
                  <a:srgbClr val="004D75"/>
                </a:solidFill>
                <a:latin typeface="Verdana" panose="020B0604030504040204" pitchFamily="34" charset="0"/>
              </a:defRPr>
            </a:lvl6pPr>
            <a:lvl7pPr marL="914400" algn="l" rtl="0" fontAlgn="base">
              <a:spcBef>
                <a:spcPct val="0"/>
              </a:spcBef>
              <a:spcAft>
                <a:spcPct val="0"/>
              </a:spcAft>
              <a:defRPr sz="2800">
                <a:solidFill>
                  <a:srgbClr val="004D75"/>
                </a:solidFill>
                <a:latin typeface="Verdana" panose="020B0604030504040204" pitchFamily="34" charset="0"/>
              </a:defRPr>
            </a:lvl7pPr>
            <a:lvl8pPr marL="1371600" algn="l" rtl="0" fontAlgn="base">
              <a:spcBef>
                <a:spcPct val="0"/>
              </a:spcBef>
              <a:spcAft>
                <a:spcPct val="0"/>
              </a:spcAft>
              <a:defRPr sz="2800">
                <a:solidFill>
                  <a:srgbClr val="004D75"/>
                </a:solidFill>
                <a:latin typeface="Verdana" panose="020B0604030504040204" pitchFamily="34" charset="0"/>
              </a:defRPr>
            </a:lvl8pPr>
            <a:lvl9pPr marL="1828800" algn="l" rtl="0" fontAlgn="base">
              <a:spcBef>
                <a:spcPct val="0"/>
              </a:spcBef>
              <a:spcAft>
                <a:spcPct val="0"/>
              </a:spcAft>
              <a:defRPr sz="2800">
                <a:solidFill>
                  <a:srgbClr val="004D75"/>
                </a:solidFill>
                <a:latin typeface="Verdana" panose="020B0604030504040204" pitchFamily="34" charset="0"/>
              </a:defRPr>
            </a:lvl9pPr>
          </a:lstStyle>
          <a:p>
            <a:pPr eaLnBrk="1" hangingPunct="1"/>
            <a:r>
              <a:rPr lang="en-GB" sz="3200" dirty="0">
                <a:solidFill>
                  <a:schemeClr val="bg1"/>
                </a:solidFill>
              </a:rPr>
              <a:t>Reasonable Adjustments</a:t>
            </a:r>
          </a:p>
        </p:txBody>
      </p:sp>
      <p:sp>
        <p:nvSpPr>
          <p:cNvPr id="18" name="Content Placeholder 2">
            <a:extLst>
              <a:ext uri="{FF2B5EF4-FFF2-40B4-BE49-F238E27FC236}">
                <a16:creationId xmlns:a16="http://schemas.microsoft.com/office/drawing/2014/main" id="{6BEB969A-5867-B77A-5128-43B085BEADAD}"/>
              </a:ext>
            </a:extLst>
          </p:cNvPr>
          <p:cNvSpPr txBox="1">
            <a:spLocks/>
          </p:cNvSpPr>
          <p:nvPr/>
        </p:nvSpPr>
        <p:spPr bwMode="auto">
          <a:xfrm>
            <a:off x="467544" y="1979921"/>
            <a:ext cx="3914002" cy="231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188913" indent="-188913" algn="l" rtl="0" fontAlgn="base">
              <a:lnSpc>
                <a:spcPct val="110000"/>
              </a:lnSpc>
              <a:spcBef>
                <a:spcPct val="30000"/>
              </a:spcBef>
              <a:spcAft>
                <a:spcPct val="20000"/>
              </a:spcAft>
              <a:buChar char="•"/>
              <a:defRPr kern="1200">
                <a:solidFill>
                  <a:srgbClr val="004D75"/>
                </a:solidFill>
                <a:latin typeface="+mn-lt"/>
                <a:ea typeface="+mn-ea"/>
                <a:cs typeface="+mn-cs"/>
              </a:defRPr>
            </a:lvl1pPr>
            <a:lvl2pPr marL="379413" indent="-188913" algn="l" rtl="0" fontAlgn="base">
              <a:lnSpc>
                <a:spcPct val="90000"/>
              </a:lnSpc>
              <a:spcBef>
                <a:spcPct val="20000"/>
              </a:spcBef>
              <a:spcAft>
                <a:spcPct val="10000"/>
              </a:spcAft>
              <a:buChar char="–"/>
              <a:defRPr sz="1500" kern="1200">
                <a:solidFill>
                  <a:srgbClr val="004D75"/>
                </a:solidFill>
                <a:latin typeface="+mn-lt"/>
                <a:ea typeface="+mn-ea"/>
                <a:cs typeface="+mn-cs"/>
              </a:defRPr>
            </a:lvl2pPr>
            <a:lvl3pPr marL="530225" indent="-149225" algn="l" rtl="0" fontAlgn="base">
              <a:lnSpc>
                <a:spcPct val="90000"/>
              </a:lnSpc>
              <a:spcBef>
                <a:spcPct val="20000"/>
              </a:spcBef>
              <a:spcAft>
                <a:spcPct val="20000"/>
              </a:spcAft>
              <a:buChar char="•"/>
              <a:defRPr sz="1200" kern="1200">
                <a:solidFill>
                  <a:srgbClr val="004D75"/>
                </a:solidFill>
                <a:latin typeface="+mn-lt"/>
                <a:ea typeface="+mn-ea"/>
                <a:cs typeface="+mn-cs"/>
              </a:defRPr>
            </a:lvl3pPr>
            <a:lvl4pPr marL="862013" indent="-141288" algn="l" rtl="0" fontAlgn="base">
              <a:lnSpc>
                <a:spcPct val="90000"/>
              </a:lnSpc>
              <a:spcBef>
                <a:spcPct val="20000"/>
              </a:spcBef>
              <a:spcAft>
                <a:spcPct val="20000"/>
              </a:spcAft>
              <a:buChar char="–"/>
              <a:defRPr sz="1200" kern="1200">
                <a:solidFill>
                  <a:srgbClr val="004D75"/>
                </a:solidFill>
                <a:latin typeface="+mn-lt"/>
                <a:ea typeface="+mn-ea"/>
                <a:cs typeface="+mn-cs"/>
              </a:defRPr>
            </a:lvl4pPr>
            <a:lvl5pPr marL="1235075" indent="-182563" algn="l" rtl="0" fontAlgn="base">
              <a:lnSpc>
                <a:spcPct val="90000"/>
              </a:lnSpc>
              <a:spcBef>
                <a:spcPct val="20000"/>
              </a:spcBef>
              <a:spcAft>
                <a:spcPct val="20000"/>
              </a:spcAft>
              <a:buChar char="»"/>
              <a:defRPr sz="1200" kern="1200">
                <a:solidFill>
                  <a:srgbClr val="004D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GB" sz="1800" dirty="0">
                <a:solidFill>
                  <a:schemeClr val="bg1"/>
                </a:solidFill>
              </a:rPr>
              <a:t>Are a </a:t>
            </a:r>
            <a:r>
              <a:rPr lang="en-GB" sz="1800" u="sng" dirty="0">
                <a:solidFill>
                  <a:schemeClr val="bg1"/>
                </a:solidFill>
              </a:rPr>
              <a:t>Legal Right</a:t>
            </a:r>
            <a:endParaRPr lang="en-GB" sz="1800" dirty="0">
              <a:solidFill>
                <a:schemeClr val="bg1"/>
              </a:solidFill>
            </a:endParaRPr>
          </a:p>
          <a:p>
            <a:pPr eaLnBrk="1" hangingPunct="1"/>
            <a:r>
              <a:rPr lang="en-GB" sz="1800" dirty="0">
                <a:solidFill>
                  <a:schemeClr val="bg1"/>
                </a:solidFill>
              </a:rPr>
              <a:t>Talk to the </a:t>
            </a:r>
            <a:r>
              <a:rPr lang="en-GB" sz="1800" u="sng" dirty="0">
                <a:solidFill>
                  <a:schemeClr val="bg1"/>
                </a:solidFill>
              </a:rPr>
              <a:t>Individual </a:t>
            </a:r>
            <a:endParaRPr lang="en-GB" sz="1800" dirty="0">
              <a:solidFill>
                <a:schemeClr val="bg1"/>
              </a:solidFill>
            </a:endParaRPr>
          </a:p>
          <a:p>
            <a:pPr eaLnBrk="1" hangingPunct="1"/>
            <a:r>
              <a:rPr lang="en-GB" sz="1800" dirty="0">
                <a:solidFill>
                  <a:schemeClr val="bg1"/>
                </a:solidFill>
              </a:rPr>
              <a:t>Don’t be afraid to </a:t>
            </a:r>
            <a:r>
              <a:rPr lang="en-GB" sz="1800" u="sng" dirty="0">
                <a:solidFill>
                  <a:schemeClr val="bg1"/>
                </a:solidFill>
              </a:rPr>
              <a:t>Ask</a:t>
            </a:r>
            <a:endParaRPr lang="en-GB" sz="1800" dirty="0">
              <a:solidFill>
                <a:schemeClr val="bg1"/>
              </a:solidFill>
            </a:endParaRPr>
          </a:p>
          <a:p>
            <a:pPr eaLnBrk="1" hangingPunct="1"/>
            <a:r>
              <a:rPr lang="en-GB" sz="1800" dirty="0">
                <a:solidFill>
                  <a:schemeClr val="bg1"/>
                </a:solidFill>
              </a:rPr>
              <a:t>Be </a:t>
            </a:r>
            <a:r>
              <a:rPr lang="en-GB" sz="1800" u="sng" dirty="0">
                <a:solidFill>
                  <a:schemeClr val="bg1"/>
                </a:solidFill>
              </a:rPr>
              <a:t>Adaptable</a:t>
            </a:r>
            <a:endParaRPr lang="en-GB" sz="1800" dirty="0">
              <a:solidFill>
                <a:schemeClr val="bg1"/>
              </a:solidFill>
            </a:endParaRPr>
          </a:p>
          <a:p>
            <a:pPr eaLnBrk="1" hangingPunct="1"/>
            <a:r>
              <a:rPr lang="en-GB" sz="1800" dirty="0">
                <a:solidFill>
                  <a:schemeClr val="bg1"/>
                </a:solidFill>
              </a:rPr>
              <a:t>Give people </a:t>
            </a:r>
            <a:r>
              <a:rPr lang="en-GB" sz="1800" u="sng" dirty="0">
                <a:solidFill>
                  <a:schemeClr val="bg1"/>
                </a:solidFill>
              </a:rPr>
              <a:t>Space and Time</a:t>
            </a:r>
          </a:p>
        </p:txBody>
      </p:sp>
      <p:sp>
        <p:nvSpPr>
          <p:cNvPr id="311" name="object 5"/>
          <p:cNvSpPr txBox="1">
            <a:spLocks/>
          </p:cNvSpPr>
          <p:nvPr/>
        </p:nvSpPr>
        <p:spPr>
          <a:xfrm>
            <a:off x="202799" y="4401103"/>
            <a:ext cx="4183901" cy="1512168"/>
          </a:xfrm>
          <a:prstGeom prst="rect">
            <a:avLst/>
          </a:prstGeom>
        </p:spPr>
        <p:txBody>
          <a:bodyPr>
            <a:noAutofit/>
          </a:bodyPr>
          <a:lstStyle>
            <a:lvl1pPr marL="188913" indent="-188913" algn="l" rtl="0" fontAlgn="base">
              <a:lnSpc>
                <a:spcPct val="110000"/>
              </a:lnSpc>
              <a:spcBef>
                <a:spcPct val="30000"/>
              </a:spcBef>
              <a:spcAft>
                <a:spcPct val="20000"/>
              </a:spcAft>
              <a:buChar char="•"/>
              <a:defRPr kern="1200">
                <a:solidFill>
                  <a:srgbClr val="004D75"/>
                </a:solidFill>
                <a:latin typeface="+mn-lt"/>
                <a:ea typeface="+mn-ea"/>
                <a:cs typeface="+mn-cs"/>
              </a:defRPr>
            </a:lvl1pPr>
            <a:lvl2pPr marL="379413" indent="-188913" algn="l" rtl="0" fontAlgn="base">
              <a:lnSpc>
                <a:spcPct val="90000"/>
              </a:lnSpc>
              <a:spcBef>
                <a:spcPct val="20000"/>
              </a:spcBef>
              <a:spcAft>
                <a:spcPct val="10000"/>
              </a:spcAft>
              <a:buChar char="–"/>
              <a:defRPr sz="1500" kern="1200">
                <a:solidFill>
                  <a:srgbClr val="004D75"/>
                </a:solidFill>
                <a:latin typeface="+mn-lt"/>
                <a:ea typeface="+mn-ea"/>
                <a:cs typeface="+mn-cs"/>
              </a:defRPr>
            </a:lvl2pPr>
            <a:lvl3pPr marL="530225" indent="-149225" algn="l" rtl="0" fontAlgn="base">
              <a:lnSpc>
                <a:spcPct val="90000"/>
              </a:lnSpc>
              <a:spcBef>
                <a:spcPct val="20000"/>
              </a:spcBef>
              <a:spcAft>
                <a:spcPct val="20000"/>
              </a:spcAft>
              <a:buChar char="•"/>
              <a:defRPr sz="1200" kern="1200">
                <a:solidFill>
                  <a:srgbClr val="004D75"/>
                </a:solidFill>
                <a:latin typeface="+mn-lt"/>
                <a:ea typeface="+mn-ea"/>
                <a:cs typeface="+mn-cs"/>
              </a:defRPr>
            </a:lvl3pPr>
            <a:lvl4pPr marL="862013" indent="-141288" algn="l" rtl="0" fontAlgn="base">
              <a:lnSpc>
                <a:spcPct val="90000"/>
              </a:lnSpc>
              <a:spcBef>
                <a:spcPct val="20000"/>
              </a:spcBef>
              <a:spcAft>
                <a:spcPct val="20000"/>
              </a:spcAft>
              <a:buChar char="–"/>
              <a:defRPr sz="1200" kern="1200">
                <a:solidFill>
                  <a:srgbClr val="004D75"/>
                </a:solidFill>
                <a:latin typeface="+mn-lt"/>
                <a:ea typeface="+mn-ea"/>
                <a:cs typeface="+mn-cs"/>
              </a:defRPr>
            </a:lvl4pPr>
            <a:lvl5pPr marL="1235075" indent="-182563" algn="l" rtl="0" fontAlgn="base">
              <a:lnSpc>
                <a:spcPct val="90000"/>
              </a:lnSpc>
              <a:spcBef>
                <a:spcPct val="20000"/>
              </a:spcBef>
              <a:spcAft>
                <a:spcPct val="20000"/>
              </a:spcAft>
              <a:buChar char="»"/>
              <a:defRPr sz="1200" kern="1200">
                <a:solidFill>
                  <a:srgbClr val="004D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eaLnBrk="1" hangingPunct="1">
              <a:lnSpc>
                <a:spcPct val="100499"/>
              </a:lnSpc>
              <a:spcBef>
                <a:spcPts val="3000"/>
              </a:spcBef>
              <a:buNone/>
              <a:defRPr sz="4800">
                <a:solidFill>
                  <a:srgbClr val="73ACCE"/>
                </a:solidFill>
              </a:defRPr>
            </a:pPr>
            <a:r>
              <a:rPr lang="en-GB" sz="1800" dirty="0">
                <a:solidFill>
                  <a:schemeClr val="bg1"/>
                </a:solidFill>
              </a:rPr>
              <a:t>Everyone, irrespective of the level of their learning disability and/or autism, wants to and does communicate. </a:t>
            </a:r>
          </a:p>
        </p:txBody>
      </p:sp>
      <p:grpSp>
        <p:nvGrpSpPr>
          <p:cNvPr id="19" name="Group 18">
            <a:extLst>
              <a:ext uri="{FF2B5EF4-FFF2-40B4-BE49-F238E27FC236}">
                <a16:creationId xmlns:a16="http://schemas.microsoft.com/office/drawing/2014/main" id="{63706B9B-022E-8D4B-E5E4-AD088681B4AF}"/>
              </a:ext>
            </a:extLst>
          </p:cNvPr>
          <p:cNvGrpSpPr/>
          <p:nvPr/>
        </p:nvGrpSpPr>
        <p:grpSpPr>
          <a:xfrm>
            <a:off x="5124767" y="6227869"/>
            <a:ext cx="1420078" cy="381620"/>
            <a:chOff x="0" y="12154236"/>
            <a:chExt cx="4286250" cy="1151851"/>
          </a:xfrm>
        </p:grpSpPr>
        <p:pic>
          <p:nvPicPr>
            <p:cNvPr id="20" name="Picture 19">
              <a:extLst>
                <a:ext uri="{FF2B5EF4-FFF2-40B4-BE49-F238E27FC236}">
                  <a16:creationId xmlns:a16="http://schemas.microsoft.com/office/drawing/2014/main" id="{8D14DBA8-22BB-A027-3D0B-D6D2451DD5F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21" name="Picture 20">
              <a:extLst>
                <a:ext uri="{FF2B5EF4-FFF2-40B4-BE49-F238E27FC236}">
                  <a16:creationId xmlns:a16="http://schemas.microsoft.com/office/drawing/2014/main" id="{AE8108AC-372F-67E0-3264-319186F64AC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44575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11">
                                            <p:txEl>
                                              <p:pRg st="0" end="0"/>
                                            </p:txEl>
                                          </p:spTgt>
                                        </p:tgtEl>
                                        <p:attrNameLst>
                                          <p:attrName>style.visibility</p:attrName>
                                        </p:attrNameLst>
                                      </p:cBhvr>
                                      <p:to>
                                        <p:strVal val="visible"/>
                                      </p:to>
                                    </p:set>
                                    <p:animEffect transition="in" filter="wipe(up)">
                                      <p:cBhvr>
                                        <p:cTn id="7" dur="1000"/>
                                        <p:tgtEl>
                                          <p:spTgt spid="3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3F7CB-6CA5-95E2-3FCA-4EF17D9E5DD7}"/>
              </a:ext>
            </a:extLst>
          </p:cNvPr>
          <p:cNvSpPr>
            <a:spLocks noGrp="1"/>
          </p:cNvSpPr>
          <p:nvPr>
            <p:ph type="title"/>
          </p:nvPr>
        </p:nvSpPr>
        <p:spPr/>
        <p:txBody>
          <a:bodyPr/>
          <a:lstStyle/>
          <a:p>
            <a:r>
              <a:rPr lang="en-GB" dirty="0"/>
              <a:t>Case Study – Jordan’s Story</a:t>
            </a:r>
          </a:p>
        </p:txBody>
      </p:sp>
      <p:pic>
        <p:nvPicPr>
          <p:cNvPr id="6" name="Picture 5">
            <a:extLst>
              <a:ext uri="{FF2B5EF4-FFF2-40B4-BE49-F238E27FC236}">
                <a16:creationId xmlns:a16="http://schemas.microsoft.com/office/drawing/2014/main" id="{C10F681C-A07B-8C8A-E6CD-63E9F73EEDF3}"/>
              </a:ext>
            </a:extLst>
          </p:cNvPr>
          <p:cNvPicPr>
            <a:picLocks noChangeAspect="1"/>
          </p:cNvPicPr>
          <p:nvPr/>
        </p:nvPicPr>
        <p:blipFill>
          <a:blip r:embed="rId2"/>
          <a:stretch>
            <a:fillRect/>
          </a:stretch>
        </p:blipFill>
        <p:spPr>
          <a:xfrm>
            <a:off x="5580112" y="1028228"/>
            <a:ext cx="3347716" cy="2151730"/>
          </a:xfrm>
          <a:prstGeom prst="rect">
            <a:avLst/>
          </a:prstGeom>
        </p:spPr>
      </p:pic>
      <p:sp>
        <p:nvSpPr>
          <p:cNvPr id="8" name="TextBox 7">
            <a:extLst>
              <a:ext uri="{FF2B5EF4-FFF2-40B4-BE49-F238E27FC236}">
                <a16:creationId xmlns:a16="http://schemas.microsoft.com/office/drawing/2014/main" id="{A9AB4F66-DE1B-3D25-4E23-AAE9486CD413}"/>
              </a:ext>
            </a:extLst>
          </p:cNvPr>
          <p:cNvSpPr txBox="1"/>
          <p:nvPr/>
        </p:nvSpPr>
        <p:spPr>
          <a:xfrm>
            <a:off x="457200" y="1169360"/>
            <a:ext cx="4881884" cy="1754326"/>
          </a:xfrm>
          <a:prstGeom prst="rect">
            <a:avLst/>
          </a:prstGeom>
          <a:noFill/>
        </p:spPr>
        <p:txBody>
          <a:bodyPr wrap="square" rtlCol="0">
            <a:spAutoFit/>
          </a:bodyPr>
          <a:lstStyle/>
          <a:p>
            <a:r>
              <a:rPr lang="en-GB" sz="1800" dirty="0"/>
              <a:t>Jordan’s neighbours were harassing and intimidating him, his support network, and other residents.</a:t>
            </a:r>
          </a:p>
          <a:p>
            <a:br>
              <a:rPr lang="en-GB" sz="1800" dirty="0"/>
            </a:br>
            <a:r>
              <a:rPr lang="en-GB" sz="1800" dirty="0"/>
              <a:t>When Jordan reported them, they found out and escalated their behaviours.</a:t>
            </a:r>
          </a:p>
        </p:txBody>
      </p:sp>
      <p:grpSp>
        <p:nvGrpSpPr>
          <p:cNvPr id="7" name="Group 6">
            <a:extLst>
              <a:ext uri="{FF2B5EF4-FFF2-40B4-BE49-F238E27FC236}">
                <a16:creationId xmlns:a16="http://schemas.microsoft.com/office/drawing/2014/main" id="{F4CBC4A7-5A18-9F59-45AB-502E5A368E6B}"/>
              </a:ext>
            </a:extLst>
          </p:cNvPr>
          <p:cNvGrpSpPr/>
          <p:nvPr/>
        </p:nvGrpSpPr>
        <p:grpSpPr>
          <a:xfrm>
            <a:off x="467544" y="6184292"/>
            <a:ext cx="8303640" cy="537799"/>
            <a:chOff x="467544" y="6184292"/>
            <a:chExt cx="8303640" cy="537799"/>
          </a:xfrm>
        </p:grpSpPr>
        <p:sp>
          <p:nvSpPr>
            <p:cNvPr id="10" name="Date Placeholder 3">
              <a:extLst>
                <a:ext uri="{FF2B5EF4-FFF2-40B4-BE49-F238E27FC236}">
                  <a16:creationId xmlns:a16="http://schemas.microsoft.com/office/drawing/2014/main" id="{5F1A90A6-778E-B797-0473-96E0EC4FCF6C}"/>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11" name="Slide Number Placeholder 4">
              <a:extLst>
                <a:ext uri="{FF2B5EF4-FFF2-40B4-BE49-F238E27FC236}">
                  <a16:creationId xmlns:a16="http://schemas.microsoft.com/office/drawing/2014/main" id="{431EF365-5F6A-EAE4-3844-794E3632887C}"/>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23</a:t>
              </a:fld>
              <a:endParaRPr lang="en-GB" altLang="en-US" sz="1000" dirty="0">
                <a:solidFill>
                  <a:prstClr val="black">
                    <a:tint val="75000"/>
                  </a:prstClr>
                </a:solidFill>
              </a:endParaRPr>
            </a:p>
          </p:txBody>
        </p:sp>
        <p:pic>
          <p:nvPicPr>
            <p:cNvPr id="12" name="Image" descr="Image">
              <a:extLst>
                <a:ext uri="{FF2B5EF4-FFF2-40B4-BE49-F238E27FC236}">
                  <a16:creationId xmlns:a16="http://schemas.microsoft.com/office/drawing/2014/main" id="{4EFD8992-FBFD-152A-0901-EC8295F57789}"/>
                </a:ext>
              </a:extLst>
            </p:cNvPr>
            <p:cNvPicPr>
              <a:picLocks noChangeAspect="1"/>
            </p:cNvPicPr>
            <p:nvPr/>
          </p:nvPicPr>
          <p:blipFill>
            <a:blip r:embed="rId3"/>
            <a:stretch>
              <a:fillRect/>
            </a:stretch>
          </p:blipFill>
          <p:spPr>
            <a:xfrm>
              <a:off x="6763108" y="6284053"/>
              <a:ext cx="1420078" cy="325436"/>
            </a:xfrm>
            <a:prstGeom prst="rect">
              <a:avLst/>
            </a:prstGeom>
            <a:ln w="12700">
              <a:miter lim="400000"/>
            </a:ln>
          </p:spPr>
        </p:pic>
        <p:pic>
          <p:nvPicPr>
            <p:cNvPr id="13" name="Picture 12">
              <a:extLst>
                <a:ext uri="{FF2B5EF4-FFF2-40B4-BE49-F238E27FC236}">
                  <a16:creationId xmlns:a16="http://schemas.microsoft.com/office/drawing/2014/main" id="{EA96B1F1-C09E-4F70-C744-1C9D6B9801A2}"/>
                </a:ext>
              </a:extLst>
            </p:cNvPr>
            <p:cNvPicPr>
              <a:picLocks noChangeAspect="1"/>
            </p:cNvPicPr>
            <p:nvPr/>
          </p:nvPicPr>
          <p:blipFill>
            <a:blip r:embed="rId4"/>
            <a:stretch>
              <a:fillRect/>
            </a:stretch>
          </p:blipFill>
          <p:spPr>
            <a:xfrm>
              <a:off x="8246225" y="6184292"/>
              <a:ext cx="524959" cy="524959"/>
            </a:xfrm>
            <a:prstGeom prst="rect">
              <a:avLst/>
            </a:prstGeom>
          </p:spPr>
        </p:pic>
      </p:grpSp>
      <p:sp>
        <p:nvSpPr>
          <p:cNvPr id="17" name="TextBox 16">
            <a:extLst>
              <a:ext uri="{FF2B5EF4-FFF2-40B4-BE49-F238E27FC236}">
                <a16:creationId xmlns:a16="http://schemas.microsoft.com/office/drawing/2014/main" id="{00400365-2EA5-8503-1646-BBC2AEB8BCDD}"/>
              </a:ext>
            </a:extLst>
          </p:cNvPr>
          <p:cNvSpPr txBox="1"/>
          <p:nvPr/>
        </p:nvSpPr>
        <p:spPr>
          <a:xfrm>
            <a:off x="457200" y="3334297"/>
            <a:ext cx="8686800" cy="2585323"/>
          </a:xfrm>
          <a:prstGeom prst="rect">
            <a:avLst/>
          </a:prstGeom>
          <a:noFill/>
        </p:spPr>
        <p:txBody>
          <a:bodyPr wrap="square">
            <a:spAutoFit/>
          </a:bodyPr>
          <a:lstStyle/>
          <a:p>
            <a:r>
              <a:rPr lang="en-GB" sz="1800" b="1" dirty="0"/>
              <a:t>Watch these clips of Jordan’s experience:</a:t>
            </a:r>
            <a:br>
              <a:rPr lang="en-GB" sz="1800" b="1" dirty="0"/>
            </a:br>
            <a:br>
              <a:rPr lang="en-GB" sz="1800" b="1" dirty="0"/>
            </a:br>
            <a:endParaRPr lang="en-GB" sz="1800" b="1" dirty="0"/>
          </a:p>
          <a:p>
            <a:pPr marL="285750" indent="-285750">
              <a:buFont typeface="Arial" panose="020B0604020202020204" pitchFamily="34" charset="0"/>
              <a:buChar char="•"/>
            </a:pPr>
            <a:r>
              <a:rPr lang="en-GB" sz="1800" dirty="0"/>
              <a:t>Discuss the police actions – why did this cause an escalation?</a:t>
            </a:r>
          </a:p>
          <a:p>
            <a:pPr marL="285750" indent="-285750">
              <a:buFont typeface="Arial" panose="020B0604020202020204" pitchFamily="34" charset="0"/>
              <a:buChar char="•"/>
            </a:pPr>
            <a:r>
              <a:rPr lang="en-GB" sz="1800" dirty="0"/>
              <a:t>Who was responsible for Jordan’s safety?</a:t>
            </a:r>
          </a:p>
          <a:p>
            <a:pPr marL="285750" indent="-285750">
              <a:buFont typeface="Arial" panose="020B0604020202020204" pitchFamily="34" charset="0"/>
              <a:buChar char="•"/>
            </a:pPr>
            <a:r>
              <a:rPr lang="en-GB" sz="1800" dirty="0"/>
              <a:t>If Jordan was not disabled, would he have had a different response?</a:t>
            </a:r>
          </a:p>
          <a:p>
            <a:endParaRPr lang="en-GB" sz="1800" dirty="0"/>
          </a:p>
          <a:p>
            <a:r>
              <a:rPr lang="en-GB" sz="1800" b="1" dirty="0"/>
              <a:t>Now </a:t>
            </a:r>
            <a:r>
              <a:rPr lang="en-GB" sz="1800" b="1" dirty="0">
                <a:hlinkClick r:id="rId5"/>
              </a:rPr>
              <a:t>watch clip 3 </a:t>
            </a:r>
            <a:r>
              <a:rPr lang="en-GB" sz="1800" b="1" dirty="0"/>
              <a:t>and discuss how this officer made a difference.</a:t>
            </a:r>
            <a:br>
              <a:rPr lang="en-GB" sz="1800" b="1" dirty="0"/>
            </a:br>
            <a:endParaRPr lang="en-GB" sz="1800" b="1" dirty="0"/>
          </a:p>
        </p:txBody>
      </p:sp>
      <p:sp>
        <p:nvSpPr>
          <p:cNvPr id="19" name="TextBox 18">
            <a:extLst>
              <a:ext uri="{FF2B5EF4-FFF2-40B4-BE49-F238E27FC236}">
                <a16:creationId xmlns:a16="http://schemas.microsoft.com/office/drawing/2014/main" id="{B7B7185F-EB04-152C-9BD4-00EB52DBAFC7}"/>
              </a:ext>
            </a:extLst>
          </p:cNvPr>
          <p:cNvSpPr txBox="1"/>
          <p:nvPr/>
        </p:nvSpPr>
        <p:spPr>
          <a:xfrm>
            <a:off x="8236232" y="2779848"/>
            <a:ext cx="901136" cy="400110"/>
          </a:xfrm>
          <a:prstGeom prst="rect">
            <a:avLst/>
          </a:prstGeom>
          <a:noFill/>
        </p:spPr>
        <p:txBody>
          <a:bodyPr wrap="square">
            <a:spAutoFit/>
          </a:bodyPr>
          <a:lstStyle/>
          <a:p>
            <a:pPr marL="0" marR="0" lvl="0" indent="0" algn="l" defTabSz="976455" rtl="0" eaLnBrk="1" fontAlgn="auto" latinLnBrk="0" hangingPunct="1">
              <a:lnSpc>
                <a:spcPct val="100499"/>
              </a:lnSpc>
              <a:spcBef>
                <a:spcPts val="0"/>
              </a:spcBef>
              <a:spcAft>
                <a:spcPts val="0"/>
              </a:spcAft>
              <a:buClrTx/>
              <a:buSzTx/>
              <a:buFontTx/>
              <a:buNone/>
              <a:tabLst/>
              <a:defRPr sz="4224">
                <a:solidFill>
                  <a:srgbClr val="9DB73E"/>
                </a:solidFill>
              </a:defRPr>
            </a:pPr>
            <a:r>
              <a:rPr kumimoji="0" lang="en-GB" sz="2000" b="0" i="0" u="none" strike="noStrike" kern="0" cap="none" spc="0" normalizeH="0" baseline="0" noProof="0" dirty="0">
                <a:ln>
                  <a:noFill/>
                </a:ln>
                <a:solidFill>
                  <a:srgbClr val="9DB73E"/>
                </a:solidFill>
                <a:effectLst/>
                <a:uLnTx/>
                <a:uFillTx/>
                <a:latin typeface="Gill Sans"/>
                <a:sym typeface="Gill Sans"/>
                <a:hlinkClick r:id="rId5"/>
              </a:rPr>
              <a:t>Clip 3 </a:t>
            </a:r>
            <a:endParaRPr kumimoji="0" lang="en-GB" sz="2000" b="0" i="0" u="none" strike="noStrike" kern="0" cap="none" spc="0" normalizeH="0" baseline="0" noProof="0" dirty="0">
              <a:ln>
                <a:noFill/>
              </a:ln>
              <a:solidFill>
                <a:srgbClr val="9DB73E"/>
              </a:solidFill>
              <a:effectLst/>
              <a:uLnTx/>
              <a:uFillTx/>
              <a:latin typeface="Gill Sans"/>
              <a:sym typeface="Gill Sans"/>
            </a:endParaRPr>
          </a:p>
        </p:txBody>
      </p:sp>
      <p:sp>
        <p:nvSpPr>
          <p:cNvPr id="3" name="Content Placeholder 2">
            <a:extLst>
              <a:ext uri="{FF2B5EF4-FFF2-40B4-BE49-F238E27FC236}">
                <a16:creationId xmlns:a16="http://schemas.microsoft.com/office/drawing/2014/main" id="{38DAC513-682C-DD4E-AFF5-E35CCCF6ADAF}"/>
              </a:ext>
            </a:extLst>
          </p:cNvPr>
          <p:cNvSpPr>
            <a:spLocks noGrp="1"/>
          </p:cNvSpPr>
          <p:nvPr>
            <p:ph idx="1"/>
          </p:nvPr>
        </p:nvSpPr>
        <p:spPr>
          <a:xfrm>
            <a:off x="478796" y="3573016"/>
            <a:ext cx="1932964" cy="449754"/>
          </a:xfrm>
        </p:spPr>
        <p:txBody>
          <a:bodyPr/>
          <a:lstStyle/>
          <a:p>
            <a:pPr marL="0" marR="0" lvl="0" indent="0" algn="l" defTabSz="976455" rtl="0" eaLnBrk="1" fontAlgn="auto" latinLnBrk="0" hangingPunct="1">
              <a:lnSpc>
                <a:spcPct val="100499"/>
              </a:lnSpc>
              <a:spcBef>
                <a:spcPts val="0"/>
              </a:spcBef>
              <a:spcAft>
                <a:spcPts val="0"/>
              </a:spcAft>
              <a:buClrTx/>
              <a:buSzTx/>
              <a:buFontTx/>
              <a:buNone/>
              <a:tabLst/>
              <a:defRPr sz="4224">
                <a:solidFill>
                  <a:srgbClr val="9DB73E"/>
                </a:solidFill>
              </a:defRPr>
            </a:pPr>
            <a:r>
              <a:rPr kumimoji="0" lang="en-GB" sz="2000" b="0" i="0" u="none" strike="noStrike" kern="0" cap="none" spc="0" normalizeH="0" baseline="0" noProof="0" dirty="0">
                <a:ln>
                  <a:noFill/>
                </a:ln>
                <a:solidFill>
                  <a:srgbClr val="9DB73E"/>
                </a:solidFill>
                <a:effectLst/>
                <a:uLnTx/>
                <a:uFillTx/>
                <a:latin typeface="Gill Sans"/>
                <a:sym typeface="Gill Sans"/>
                <a:hlinkClick r:id="rId6"/>
              </a:rPr>
              <a:t>Clip 1</a:t>
            </a:r>
            <a:r>
              <a:rPr kumimoji="0" lang="en-GB" sz="2000" b="0" i="0" u="none" strike="noStrike" kern="0" cap="none" spc="0" normalizeH="0" baseline="0" noProof="0" dirty="0">
                <a:ln>
                  <a:noFill/>
                </a:ln>
                <a:solidFill>
                  <a:srgbClr val="9DB73E"/>
                </a:solidFill>
                <a:effectLst/>
                <a:uLnTx/>
                <a:uFillTx/>
                <a:latin typeface="Gill Sans"/>
                <a:sym typeface="Gill Sans"/>
              </a:rPr>
              <a:t>     |   </a:t>
            </a:r>
            <a:r>
              <a:rPr kumimoji="0" lang="en-GB" sz="2000" b="0" i="0" u="none" strike="noStrike" kern="0" cap="none" spc="0" normalizeH="0" baseline="0" noProof="0" dirty="0">
                <a:ln>
                  <a:noFill/>
                </a:ln>
                <a:solidFill>
                  <a:srgbClr val="9DB73E"/>
                </a:solidFill>
                <a:effectLst/>
                <a:uLnTx/>
                <a:uFillTx/>
                <a:latin typeface="Gill Sans"/>
                <a:sym typeface="Gill Sans"/>
                <a:hlinkClick r:id="rId7"/>
              </a:rPr>
              <a:t>Clip 2</a:t>
            </a:r>
            <a:endParaRPr kumimoji="0" lang="en-GB" sz="2000" b="0" i="0" u="none" strike="noStrike" kern="0" cap="none" spc="0" normalizeH="0" baseline="0" noProof="0" dirty="0">
              <a:ln>
                <a:noFill/>
              </a:ln>
              <a:solidFill>
                <a:srgbClr val="9DB73E"/>
              </a:solidFill>
              <a:effectLst/>
              <a:uLnTx/>
              <a:uFillTx/>
              <a:latin typeface="Gill Sans"/>
              <a:sym typeface="Gill Sans"/>
            </a:endParaRPr>
          </a:p>
        </p:txBody>
      </p:sp>
      <p:sp>
        <p:nvSpPr>
          <p:cNvPr id="20" name="Content Placeholder 2">
            <a:extLst>
              <a:ext uri="{FF2B5EF4-FFF2-40B4-BE49-F238E27FC236}">
                <a16:creationId xmlns:a16="http://schemas.microsoft.com/office/drawing/2014/main" id="{FFD50C8C-69C8-E570-0FED-E81F32A9C6C3}"/>
              </a:ext>
            </a:extLst>
          </p:cNvPr>
          <p:cNvSpPr txBox="1">
            <a:spLocks/>
          </p:cNvSpPr>
          <p:nvPr/>
        </p:nvSpPr>
        <p:spPr bwMode="auto">
          <a:xfrm>
            <a:off x="5540182" y="2755026"/>
            <a:ext cx="24865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188913" indent="-188913" algn="l" rtl="0" fontAlgn="base">
              <a:lnSpc>
                <a:spcPct val="110000"/>
              </a:lnSpc>
              <a:spcBef>
                <a:spcPct val="30000"/>
              </a:spcBef>
              <a:spcAft>
                <a:spcPct val="20000"/>
              </a:spcAft>
              <a:buChar char="•"/>
              <a:defRPr kern="1200">
                <a:solidFill>
                  <a:srgbClr val="004D75"/>
                </a:solidFill>
                <a:latin typeface="+mn-lt"/>
                <a:ea typeface="+mn-ea"/>
                <a:cs typeface="+mn-cs"/>
              </a:defRPr>
            </a:lvl1pPr>
            <a:lvl2pPr marL="379413" indent="-188913" algn="l" rtl="0" fontAlgn="base">
              <a:lnSpc>
                <a:spcPct val="90000"/>
              </a:lnSpc>
              <a:spcBef>
                <a:spcPct val="20000"/>
              </a:spcBef>
              <a:spcAft>
                <a:spcPct val="10000"/>
              </a:spcAft>
              <a:buChar char="–"/>
              <a:defRPr sz="1500" kern="1200">
                <a:solidFill>
                  <a:srgbClr val="004D75"/>
                </a:solidFill>
                <a:latin typeface="+mn-lt"/>
                <a:ea typeface="+mn-ea"/>
                <a:cs typeface="+mn-cs"/>
              </a:defRPr>
            </a:lvl2pPr>
            <a:lvl3pPr marL="530225" indent="-149225" algn="l" rtl="0" fontAlgn="base">
              <a:lnSpc>
                <a:spcPct val="90000"/>
              </a:lnSpc>
              <a:spcBef>
                <a:spcPct val="20000"/>
              </a:spcBef>
              <a:spcAft>
                <a:spcPct val="20000"/>
              </a:spcAft>
              <a:buChar char="•"/>
              <a:defRPr sz="1200" kern="1200">
                <a:solidFill>
                  <a:srgbClr val="004D75"/>
                </a:solidFill>
                <a:latin typeface="+mn-lt"/>
                <a:ea typeface="+mn-ea"/>
                <a:cs typeface="+mn-cs"/>
              </a:defRPr>
            </a:lvl3pPr>
            <a:lvl4pPr marL="862013" indent="-141288" algn="l" rtl="0" fontAlgn="base">
              <a:lnSpc>
                <a:spcPct val="90000"/>
              </a:lnSpc>
              <a:spcBef>
                <a:spcPct val="20000"/>
              </a:spcBef>
              <a:spcAft>
                <a:spcPct val="20000"/>
              </a:spcAft>
              <a:buChar char="–"/>
              <a:defRPr sz="1200" kern="1200">
                <a:solidFill>
                  <a:srgbClr val="004D75"/>
                </a:solidFill>
                <a:latin typeface="+mn-lt"/>
                <a:ea typeface="+mn-ea"/>
                <a:cs typeface="+mn-cs"/>
              </a:defRPr>
            </a:lvl4pPr>
            <a:lvl5pPr marL="1235075" indent="-182563" algn="l" rtl="0" fontAlgn="base">
              <a:lnSpc>
                <a:spcPct val="90000"/>
              </a:lnSpc>
              <a:spcBef>
                <a:spcPct val="20000"/>
              </a:spcBef>
              <a:spcAft>
                <a:spcPct val="20000"/>
              </a:spcAft>
              <a:buChar char="»"/>
              <a:defRPr sz="1200" kern="1200">
                <a:solidFill>
                  <a:srgbClr val="004D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76455" eaLnBrk="1" fontAlgn="auto" hangingPunct="1">
              <a:lnSpc>
                <a:spcPct val="100499"/>
              </a:lnSpc>
              <a:spcBef>
                <a:spcPts val="0"/>
              </a:spcBef>
              <a:spcAft>
                <a:spcPts val="0"/>
              </a:spcAft>
              <a:buFontTx/>
              <a:buNone/>
              <a:defRPr sz="4224">
                <a:solidFill>
                  <a:srgbClr val="9DB73E"/>
                </a:solidFill>
              </a:defRPr>
            </a:pPr>
            <a:r>
              <a:rPr lang="en-GB" sz="2000" kern="0" dirty="0">
                <a:solidFill>
                  <a:srgbClr val="9DB73E"/>
                </a:solidFill>
                <a:latin typeface="Gill Sans"/>
                <a:sym typeface="Gill Sans"/>
                <a:hlinkClick r:id="rId6"/>
              </a:rPr>
              <a:t>Clip 1</a:t>
            </a:r>
            <a:r>
              <a:rPr lang="en-GB" sz="2000" kern="0" dirty="0">
                <a:solidFill>
                  <a:srgbClr val="9DB73E"/>
                </a:solidFill>
                <a:latin typeface="Gill Sans"/>
                <a:sym typeface="Gill Sans"/>
              </a:rPr>
              <a:t>                 </a:t>
            </a:r>
            <a:r>
              <a:rPr lang="en-GB" sz="2000" kern="0" dirty="0">
                <a:solidFill>
                  <a:srgbClr val="9DB73E"/>
                </a:solidFill>
                <a:latin typeface="Gill Sans"/>
                <a:sym typeface="Gill Sans"/>
                <a:hlinkClick r:id="rId7"/>
              </a:rPr>
              <a:t>Clip 2</a:t>
            </a:r>
            <a:endParaRPr lang="en-GB" sz="2000" kern="0" dirty="0">
              <a:solidFill>
                <a:srgbClr val="9DB73E"/>
              </a:solidFill>
              <a:latin typeface="Gill Sans"/>
              <a:sym typeface="Gill Sans"/>
            </a:endParaRPr>
          </a:p>
        </p:txBody>
      </p:sp>
      <p:grpSp>
        <p:nvGrpSpPr>
          <p:cNvPr id="21" name="Group 20">
            <a:extLst>
              <a:ext uri="{FF2B5EF4-FFF2-40B4-BE49-F238E27FC236}">
                <a16:creationId xmlns:a16="http://schemas.microsoft.com/office/drawing/2014/main" id="{DC6C85A4-3A9C-9CE4-A381-8AF12E1B79C9}"/>
              </a:ext>
            </a:extLst>
          </p:cNvPr>
          <p:cNvGrpSpPr/>
          <p:nvPr/>
        </p:nvGrpSpPr>
        <p:grpSpPr>
          <a:xfrm>
            <a:off x="5124767" y="6227869"/>
            <a:ext cx="1420078" cy="381620"/>
            <a:chOff x="0" y="12154236"/>
            <a:chExt cx="4286250" cy="1151851"/>
          </a:xfrm>
        </p:grpSpPr>
        <p:pic>
          <p:nvPicPr>
            <p:cNvPr id="22" name="Picture 21">
              <a:extLst>
                <a:ext uri="{FF2B5EF4-FFF2-40B4-BE49-F238E27FC236}">
                  <a16:creationId xmlns:a16="http://schemas.microsoft.com/office/drawing/2014/main" id="{6FD762D0-88E2-3380-8C6A-AA287501577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23" name="Picture 22">
              <a:extLst>
                <a:ext uri="{FF2B5EF4-FFF2-40B4-BE49-F238E27FC236}">
                  <a16:creationId xmlns:a16="http://schemas.microsoft.com/office/drawing/2014/main" id="{7EC6BAE8-895E-F4B7-85ED-85F3B8152F1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960203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239FA3-48D4-3D89-F662-43CBE1C574F9}"/>
              </a:ext>
            </a:extLst>
          </p:cNvPr>
          <p:cNvPicPr>
            <a:picLocks noChangeAspect="1"/>
          </p:cNvPicPr>
          <p:nvPr/>
        </p:nvPicPr>
        <p:blipFill>
          <a:blip r:embed="rId2"/>
          <a:stretch>
            <a:fillRect/>
          </a:stretch>
        </p:blipFill>
        <p:spPr>
          <a:xfrm>
            <a:off x="144000" y="165608"/>
            <a:ext cx="3225756" cy="740338"/>
          </a:xfrm>
          <a:prstGeom prst="rect">
            <a:avLst/>
          </a:prstGeom>
        </p:spPr>
      </p:pic>
      <p:sp>
        <p:nvSpPr>
          <p:cNvPr id="3" name="54pt Header to go here">
            <a:extLst>
              <a:ext uri="{FF2B5EF4-FFF2-40B4-BE49-F238E27FC236}">
                <a16:creationId xmlns:a16="http://schemas.microsoft.com/office/drawing/2014/main" id="{6169CE9F-E6DC-65E1-8C34-FD9060937F0D}"/>
              </a:ext>
            </a:extLst>
          </p:cNvPr>
          <p:cNvSpPr txBox="1"/>
          <p:nvPr/>
        </p:nvSpPr>
        <p:spPr>
          <a:xfrm>
            <a:off x="395536" y="1556792"/>
            <a:ext cx="8546650" cy="2897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794" tIns="20794" rIns="20794" bIns="20794">
            <a:spAutoFit/>
          </a:bodyPr>
          <a:lstStyle/>
          <a:p>
            <a:pPr>
              <a:lnSpc>
                <a:spcPct val="107000"/>
              </a:lnSpc>
              <a:spcAft>
                <a:spcPts val="800"/>
              </a:spcAft>
            </a:pPr>
            <a:r>
              <a:rPr lang="en-GB" sz="24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The content and associated slide pack for this session have been developed and validated jointly by Dimensions UK Ltd and Nottingham Trent University. Use of these materials for training purposes is granted under an Open Licence arrangement for non-commercial purposes.</a:t>
            </a:r>
          </a:p>
          <a:p>
            <a:pPr>
              <a:lnSpc>
                <a:spcPct val="107000"/>
              </a:lnSpc>
              <a:spcAft>
                <a:spcPts val="800"/>
              </a:spcAft>
            </a:pPr>
            <a:r>
              <a:rPr lang="en-GB" sz="24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Changes or modifications to the materials must not be made without prior approval of the licence holder.</a:t>
            </a:r>
          </a:p>
        </p:txBody>
      </p:sp>
      <p:pic>
        <p:nvPicPr>
          <p:cNvPr id="5" name="Picture 4" descr="A black and white sign with white text&#10;&#10;Description automatically generated">
            <a:extLst>
              <a:ext uri="{FF2B5EF4-FFF2-40B4-BE49-F238E27FC236}">
                <a16:creationId xmlns:a16="http://schemas.microsoft.com/office/drawing/2014/main" id="{950BCD9D-835D-A82D-36CF-E8CED59FB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842" y="5445224"/>
            <a:ext cx="1871634" cy="658425"/>
          </a:xfrm>
          <a:prstGeom prst="rect">
            <a:avLst/>
          </a:prstGeom>
        </p:spPr>
      </p:pic>
      <p:pic>
        <p:nvPicPr>
          <p:cNvPr id="8" name="Picture 7" descr="A red heart with a letter c&#10;&#10;Description automatically generated">
            <a:extLst>
              <a:ext uri="{FF2B5EF4-FFF2-40B4-BE49-F238E27FC236}">
                <a16:creationId xmlns:a16="http://schemas.microsoft.com/office/drawing/2014/main" id="{89E18CC8-5BB6-68CC-2832-A846C034B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5381210"/>
            <a:ext cx="780356" cy="786452"/>
          </a:xfrm>
          <a:prstGeom prst="rect">
            <a:avLst/>
          </a:prstGeom>
        </p:spPr>
      </p:pic>
    </p:spTree>
    <p:extLst>
      <p:ext uri="{BB962C8B-B14F-4D97-AF65-F5344CB8AC3E}">
        <p14:creationId xmlns:p14="http://schemas.microsoft.com/office/powerpoint/2010/main" val="2457188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4C4961B-DCC5-49DC-9B59-701D28385053}"/>
              </a:ext>
            </a:extLst>
          </p:cNvPr>
          <p:cNvSpPr>
            <a:spLocks noGrp="1"/>
          </p:cNvSpPr>
          <p:nvPr>
            <p:ph type="sldNum" sz="quarter" idx="11"/>
          </p:nvPr>
        </p:nvSpPr>
        <p:spPr>
          <a:xfrm>
            <a:off x="6808279" y="6356350"/>
            <a:ext cx="2057400" cy="365125"/>
          </a:xfrm>
        </p:spPr>
        <p:txBody>
          <a:bodyPr>
            <a:normAutofit/>
          </a:bodyPr>
          <a:lstStyle/>
          <a:p>
            <a:pPr>
              <a:spcAft>
                <a:spcPts val="600"/>
              </a:spcAft>
            </a:pPr>
            <a:fld id="{80391E15-0404-4D0C-81C8-3FC83444E37A}" type="slidenum">
              <a:rPr lang="en-GB" altLang="en-US" smtClean="0">
                <a:solidFill>
                  <a:schemeClr val="bg1"/>
                </a:solidFill>
              </a:rPr>
              <a:pPr>
                <a:spcAft>
                  <a:spcPts val="600"/>
                </a:spcAft>
              </a:pPr>
              <a:t>3</a:t>
            </a:fld>
            <a:endParaRPr lang="en-GB" altLang="en-US">
              <a:solidFill>
                <a:schemeClr val="bg1"/>
              </a:solidFill>
            </a:endParaRPr>
          </a:p>
        </p:txBody>
      </p:sp>
      <p:pic>
        <p:nvPicPr>
          <p:cNvPr id="9" name="Image" descr="Image"/>
          <p:cNvPicPr>
            <a:picLocks noChangeAspect="1"/>
          </p:cNvPicPr>
          <p:nvPr/>
        </p:nvPicPr>
        <p:blipFill rotWithShape="1">
          <a:blip r:embed="rId3"/>
          <a:srcRect l="12392" t="423" r="12318" b="-460"/>
          <a:stretch/>
        </p:blipFill>
        <p:spPr>
          <a:xfrm>
            <a:off x="-36513" y="0"/>
            <a:ext cx="9180513" cy="6885384"/>
          </a:xfrm>
          <a:prstGeom prst="rect">
            <a:avLst/>
          </a:prstGeom>
          <a:ln w="12700">
            <a:miter lim="400000"/>
          </a:ln>
        </p:spPr>
      </p:pic>
      <p:pic>
        <p:nvPicPr>
          <p:cNvPr id="152" name="Image" descr="Image"/>
          <p:cNvPicPr>
            <a:picLocks noChangeAspect="1"/>
          </p:cNvPicPr>
          <p:nvPr/>
        </p:nvPicPr>
        <p:blipFill rotWithShape="1">
          <a:blip r:embed="rId4"/>
          <a:srcRect l="21787" t="6470"/>
          <a:stretch/>
        </p:blipFill>
        <p:spPr>
          <a:xfrm>
            <a:off x="-36514" y="-27384"/>
            <a:ext cx="5819249" cy="6414248"/>
          </a:xfrm>
          <a:prstGeom prst="rect">
            <a:avLst/>
          </a:prstGeom>
          <a:ln w="12700">
            <a:miter lim="400000"/>
          </a:ln>
        </p:spPr>
      </p:pic>
      <p:sp>
        <p:nvSpPr>
          <p:cNvPr id="8" name="Content Placeholder 2">
            <a:extLst>
              <a:ext uri="{FF2B5EF4-FFF2-40B4-BE49-F238E27FC236}">
                <a16:creationId xmlns:a16="http://schemas.microsoft.com/office/drawing/2014/main" id="{8C63569E-1091-414D-B0DB-C725A2DE348D}"/>
              </a:ext>
            </a:extLst>
          </p:cNvPr>
          <p:cNvSpPr>
            <a:spLocks noGrp="1"/>
          </p:cNvSpPr>
          <p:nvPr>
            <p:ph idx="1"/>
          </p:nvPr>
        </p:nvSpPr>
        <p:spPr>
          <a:xfrm>
            <a:off x="318610" y="1196752"/>
            <a:ext cx="5189493" cy="4392488"/>
          </a:xfrm>
        </p:spPr>
        <p:txBody>
          <a:bodyPr anchor="t">
            <a:noAutofit/>
          </a:bodyPr>
          <a:lstStyle/>
          <a:p>
            <a:pPr>
              <a:lnSpc>
                <a:spcPct val="100000"/>
              </a:lnSpc>
            </a:pPr>
            <a:r>
              <a:rPr lang="en-GB" sz="1600" dirty="0">
                <a:solidFill>
                  <a:schemeClr val="bg1"/>
                </a:solidFill>
              </a:rPr>
              <a:t>One of largest ‘Not For Profit’ (NFP) providers for the sector in England &amp; Wales.</a:t>
            </a:r>
            <a:br>
              <a:rPr lang="en-GB" sz="1600" dirty="0">
                <a:solidFill>
                  <a:schemeClr val="bg1"/>
                </a:solidFill>
              </a:rPr>
            </a:br>
            <a:endParaRPr lang="en-GB" sz="1600" dirty="0">
              <a:solidFill>
                <a:schemeClr val="bg1"/>
              </a:solidFill>
            </a:endParaRPr>
          </a:p>
          <a:p>
            <a:pPr>
              <a:lnSpc>
                <a:spcPct val="100000"/>
              </a:lnSpc>
            </a:pPr>
            <a:r>
              <a:rPr lang="en-GB" sz="1600" dirty="0">
                <a:solidFill>
                  <a:schemeClr val="bg1"/>
                </a:solidFill>
              </a:rPr>
              <a:t>Hate crime campaign active since 2013.</a:t>
            </a:r>
            <a:br>
              <a:rPr lang="en-GB" sz="1600" dirty="0">
                <a:solidFill>
                  <a:schemeClr val="bg1"/>
                </a:solidFill>
              </a:rPr>
            </a:br>
            <a:endParaRPr lang="en-GB" sz="1600" dirty="0">
              <a:solidFill>
                <a:schemeClr val="bg1"/>
              </a:solidFill>
            </a:endParaRPr>
          </a:p>
          <a:p>
            <a:pPr>
              <a:lnSpc>
                <a:spcPct val="100000"/>
              </a:lnSpc>
            </a:pPr>
            <a:r>
              <a:rPr lang="en-GB" sz="1600" dirty="0">
                <a:solidFill>
                  <a:schemeClr val="bg1"/>
                </a:solidFill>
              </a:rPr>
              <a:t>#ImWithSam campaign represents all victims and potential victims of learning disability &amp; autism related hate crime.</a:t>
            </a:r>
            <a:br>
              <a:rPr lang="en-GB" sz="1600" dirty="0">
                <a:solidFill>
                  <a:schemeClr val="bg1"/>
                </a:solidFill>
              </a:rPr>
            </a:br>
            <a:endParaRPr lang="en-GB" sz="1600" dirty="0">
              <a:solidFill>
                <a:schemeClr val="bg1"/>
              </a:solidFill>
            </a:endParaRPr>
          </a:p>
          <a:p>
            <a:pPr>
              <a:lnSpc>
                <a:spcPct val="100000"/>
              </a:lnSpc>
            </a:pPr>
            <a:r>
              <a:rPr lang="en-GB" sz="1600" dirty="0">
                <a:solidFill>
                  <a:schemeClr val="bg1"/>
                </a:solidFill>
              </a:rPr>
              <a:t>Dimensions work with key influencers including NPCC, CPS, Law Commission and others.</a:t>
            </a:r>
            <a:br>
              <a:rPr lang="en-GB" sz="1600" dirty="0">
                <a:solidFill>
                  <a:schemeClr val="bg1"/>
                </a:solidFill>
              </a:rPr>
            </a:br>
            <a:endParaRPr lang="en-GB" sz="1600" dirty="0">
              <a:solidFill>
                <a:schemeClr val="bg1"/>
              </a:solidFill>
            </a:endParaRPr>
          </a:p>
          <a:p>
            <a:pPr>
              <a:lnSpc>
                <a:spcPct val="100000"/>
              </a:lnSpc>
            </a:pPr>
            <a:r>
              <a:rPr lang="en-GB" sz="1600" dirty="0">
                <a:solidFill>
                  <a:schemeClr val="bg1"/>
                </a:solidFill>
              </a:rPr>
              <a:t>This content has been developed in conjunction with Avon &amp; Somerset Police and NTU.</a:t>
            </a:r>
          </a:p>
        </p:txBody>
      </p:sp>
      <p:sp>
        <p:nvSpPr>
          <p:cNvPr id="2" name="Title 1">
            <a:extLst>
              <a:ext uri="{FF2B5EF4-FFF2-40B4-BE49-F238E27FC236}">
                <a16:creationId xmlns:a16="http://schemas.microsoft.com/office/drawing/2014/main" id="{FD402BBF-D349-4705-846B-A3AC04045CAD}"/>
              </a:ext>
            </a:extLst>
          </p:cNvPr>
          <p:cNvSpPr>
            <a:spLocks noGrp="1"/>
          </p:cNvSpPr>
          <p:nvPr>
            <p:ph type="title"/>
          </p:nvPr>
        </p:nvSpPr>
        <p:spPr>
          <a:xfrm>
            <a:off x="264020" y="-202932"/>
            <a:ext cx="3699191" cy="980426"/>
          </a:xfrm>
        </p:spPr>
        <p:txBody>
          <a:bodyPr anchor="b">
            <a:normAutofit fontScale="90000"/>
          </a:bodyPr>
          <a:lstStyle/>
          <a:p>
            <a:r>
              <a:rPr lang="en-GB" sz="3600" dirty="0">
                <a:solidFill>
                  <a:schemeClr val="bg1"/>
                </a:solidFill>
              </a:rPr>
              <a:t>About</a:t>
            </a:r>
            <a:r>
              <a:rPr lang="en-GB" sz="2400" dirty="0">
                <a:solidFill>
                  <a:schemeClr val="bg1"/>
                </a:solidFill>
              </a:rPr>
              <a:t> </a:t>
            </a:r>
            <a:r>
              <a:rPr lang="en-GB" sz="3200" dirty="0">
                <a:solidFill>
                  <a:schemeClr val="bg1"/>
                </a:solidFill>
              </a:rPr>
              <a:t>Dimensions</a:t>
            </a:r>
            <a:endParaRPr lang="en-GB" sz="2400" dirty="0">
              <a:solidFill>
                <a:schemeClr val="bg1"/>
              </a:solidFill>
            </a:endParaRPr>
          </a:p>
        </p:txBody>
      </p:sp>
    </p:spTree>
    <p:extLst>
      <p:ext uri="{BB962C8B-B14F-4D97-AF65-F5344CB8AC3E}">
        <p14:creationId xmlns:p14="http://schemas.microsoft.com/office/powerpoint/2010/main" val="3947836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object 3"/>
          <p:cNvSpPr/>
          <p:nvPr/>
        </p:nvSpPr>
        <p:spPr>
          <a:xfrm>
            <a:off x="-1" y="1156612"/>
            <a:ext cx="9123841" cy="47924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0511" y="20910"/>
                </a:lnTo>
                <a:lnTo>
                  <a:pt x="20563" y="20904"/>
                </a:lnTo>
                <a:lnTo>
                  <a:pt x="20614" y="20889"/>
                </a:lnTo>
                <a:lnTo>
                  <a:pt x="20663" y="20867"/>
                </a:lnTo>
                <a:lnTo>
                  <a:pt x="20711" y="20838"/>
                </a:lnTo>
                <a:lnTo>
                  <a:pt x="20758" y="20801"/>
                </a:lnTo>
                <a:lnTo>
                  <a:pt x="20802" y="20757"/>
                </a:lnTo>
                <a:lnTo>
                  <a:pt x="20844" y="20707"/>
                </a:lnTo>
                <a:lnTo>
                  <a:pt x="20884" y="20651"/>
                </a:lnTo>
                <a:lnTo>
                  <a:pt x="20922" y="20590"/>
                </a:lnTo>
                <a:lnTo>
                  <a:pt x="20956" y="20523"/>
                </a:lnTo>
                <a:lnTo>
                  <a:pt x="20988" y="20451"/>
                </a:lnTo>
                <a:lnTo>
                  <a:pt x="21016" y="20375"/>
                </a:lnTo>
                <a:lnTo>
                  <a:pt x="21041" y="20295"/>
                </a:lnTo>
                <a:lnTo>
                  <a:pt x="21062" y="20211"/>
                </a:lnTo>
                <a:lnTo>
                  <a:pt x="21080" y="20123"/>
                </a:lnTo>
                <a:lnTo>
                  <a:pt x="21093" y="20033"/>
                </a:lnTo>
                <a:lnTo>
                  <a:pt x="21102" y="19940"/>
                </a:lnTo>
                <a:lnTo>
                  <a:pt x="21107" y="19844"/>
                </a:lnTo>
                <a:lnTo>
                  <a:pt x="21600" y="34"/>
                </a:lnTo>
                <a:lnTo>
                  <a:pt x="21600" y="0"/>
                </a:lnTo>
                <a:close/>
              </a:path>
            </a:pathLst>
          </a:custGeom>
          <a:solidFill>
            <a:srgbClr val="FFFFFF"/>
          </a:solidFill>
          <a:ln w="12700">
            <a:miter lim="400000"/>
          </a:ln>
        </p:spPr>
        <p:txBody>
          <a:bodyPr lIns="20794" tIns="20794" rIns="20794" bIns="20794"/>
          <a:lstStyle/>
          <a:p>
            <a:pPr defTabSz="416103" eaLnBrk="1" fontAlgn="auto">
              <a:spcBef>
                <a:spcPts val="0"/>
              </a:spcBef>
              <a:spcAft>
                <a:spcPts val="0"/>
              </a:spcAft>
              <a:defRPr sz="2000">
                <a:solidFill>
                  <a:srgbClr val="000000"/>
                </a:solidFill>
                <a:latin typeface="Calibri"/>
                <a:ea typeface="Calibri"/>
                <a:cs typeface="Calibri"/>
                <a:sym typeface="Calibri"/>
              </a:defRPr>
            </a:pPr>
            <a:endParaRPr sz="750" kern="0">
              <a:solidFill>
                <a:srgbClr val="000000"/>
              </a:solidFill>
              <a:latin typeface="Calibri"/>
              <a:ea typeface="Calibri"/>
              <a:cs typeface="Calibri"/>
              <a:sym typeface="Calibri"/>
            </a:endParaRPr>
          </a:p>
        </p:txBody>
      </p:sp>
      <p:sp>
        <p:nvSpPr>
          <p:cNvPr id="272" name="object 17"/>
          <p:cNvSpPr/>
          <p:nvPr/>
        </p:nvSpPr>
        <p:spPr>
          <a:xfrm>
            <a:off x="381000" y="1522883"/>
            <a:ext cx="8382001" cy="0"/>
          </a:xfrm>
          <a:prstGeom prst="line">
            <a:avLst/>
          </a:prstGeom>
          <a:ln w="25400">
            <a:solidFill>
              <a:srgbClr val="76B9DA"/>
            </a:solidFill>
          </a:ln>
        </p:spPr>
        <p:txBody>
          <a:bodyPr lIns="17144" tIns="17144" rIns="17144" bIns="17144"/>
          <a:lstStyle/>
          <a:p>
            <a:pPr marR="2312" indent="5779" algn="r" defTabSz="416103" eaLnBrk="1" fontAlgn="auto">
              <a:lnSpc>
                <a:spcPct val="100499"/>
              </a:lnSpc>
              <a:spcBef>
                <a:spcPts val="0"/>
              </a:spcBef>
              <a:spcAft>
                <a:spcPts val="0"/>
              </a:spcAft>
            </a:pPr>
            <a:endParaRPr sz="1800" kern="0">
              <a:solidFill>
                <a:srgbClr val="194179"/>
              </a:solidFill>
              <a:latin typeface="Helvetica"/>
              <a:cs typeface="Helvetica"/>
              <a:sym typeface="Helvetica"/>
            </a:endParaRPr>
          </a:p>
        </p:txBody>
      </p:sp>
      <p:sp>
        <p:nvSpPr>
          <p:cNvPr id="274" name="54pt Header to go here"/>
          <p:cNvSpPr txBox="1"/>
          <p:nvPr/>
        </p:nvSpPr>
        <p:spPr>
          <a:xfrm>
            <a:off x="316190" y="283621"/>
            <a:ext cx="3243833" cy="872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0794" tIns="20794" rIns="20794" bIns="20794">
            <a:spAutoFit/>
          </a:bodyPr>
          <a:lstStyle/>
          <a:p>
            <a:pPr marR="374204" indent="5779" defTabSz="416103" eaLnBrk="1" fontAlgn="auto">
              <a:lnSpc>
                <a:spcPct val="104099"/>
              </a:lnSpc>
              <a:spcBef>
                <a:spcPts val="375"/>
              </a:spcBef>
              <a:spcAft>
                <a:spcPts val="0"/>
              </a:spcAft>
              <a:defRPr sz="5400">
                <a:latin typeface="Gill Sans SemiBold"/>
                <a:ea typeface="Gill Sans SemiBold"/>
                <a:cs typeface="Gill Sans SemiBold"/>
                <a:sym typeface="Gill Sans SemiBold"/>
              </a:defRPr>
            </a:pPr>
            <a:r>
              <a:rPr lang="en-GB" kern="0" spc="-41" dirty="0">
                <a:solidFill>
                  <a:srgbClr val="194179"/>
                </a:solidFill>
                <a:ea typeface="Verdana" panose="020B0604030504040204" pitchFamily="34" charset="0"/>
                <a:sym typeface="Gill Sans SemiBold"/>
              </a:rPr>
              <a:t>Key Issues</a:t>
            </a:r>
            <a:endParaRPr kern="0" spc="-41" dirty="0">
              <a:solidFill>
                <a:srgbClr val="194179"/>
              </a:solidFill>
              <a:ea typeface="Verdana" panose="020B0604030504040204" pitchFamily="34" charset="0"/>
              <a:sym typeface="Gill Sans SemiBold"/>
            </a:endParaRPr>
          </a:p>
        </p:txBody>
      </p:sp>
      <p:pic>
        <p:nvPicPr>
          <p:cNvPr id="275" name="Image">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743" y="2056384"/>
            <a:ext cx="3995195" cy="1919219"/>
          </a:xfrm>
          <a:prstGeom prst="rect">
            <a:avLst/>
          </a:prstGeom>
          <a:ln w="12700">
            <a:miter lim="400000"/>
          </a:ln>
        </p:spPr>
      </p:pic>
      <p:sp>
        <p:nvSpPr>
          <p:cNvPr id="276" name="object 5"/>
          <p:cNvSpPr txBox="1">
            <a:spLocks noGrp="1"/>
          </p:cNvSpPr>
          <p:nvPr>
            <p:ph type="body" sz="half" idx="1"/>
          </p:nvPr>
        </p:nvSpPr>
        <p:spPr>
          <a:xfrm>
            <a:off x="5397413" y="4136981"/>
            <a:ext cx="2751854" cy="372122"/>
          </a:xfrm>
          <a:prstGeom prst="rect">
            <a:avLst/>
          </a:prstGeom>
        </p:spPr>
        <p:txBody>
          <a:bodyPr/>
          <a:lstStyle/>
          <a:p>
            <a:pPr marR="374204" algn="ctr">
              <a:lnSpc>
                <a:spcPct val="100499"/>
              </a:lnSpc>
              <a:spcBef>
                <a:spcPts val="375"/>
              </a:spcBef>
              <a:defRPr sz="4400">
                <a:solidFill>
                  <a:srgbClr val="73ACCE"/>
                </a:solidFill>
                <a:latin typeface="Gill Sans SemiBold"/>
                <a:ea typeface="Gill Sans SemiBold"/>
                <a:cs typeface="Gill Sans SemiBold"/>
                <a:sym typeface="Gill Sans SemiBold"/>
              </a:defRPr>
            </a:pPr>
            <a:r>
              <a:rPr lang="en-GB" sz="1800" dirty="0">
                <a:latin typeface="Verdana" panose="020B0604030504040204" pitchFamily="34" charset="0"/>
                <a:ea typeface="Verdana" panose="020B0604030504040204" pitchFamily="34" charset="0"/>
                <a:hlinkClick r:id="rId2"/>
              </a:rPr>
              <a:t>Watch Reece’s story</a:t>
            </a:r>
            <a:endParaRPr lang="en-GB" sz="1800" dirty="0">
              <a:latin typeface="Verdana" panose="020B0604030504040204" pitchFamily="34" charset="0"/>
              <a:ea typeface="Verdana" panose="020B0604030504040204" pitchFamily="34" charset="0"/>
            </a:endParaRPr>
          </a:p>
        </p:txBody>
      </p:sp>
      <p:sp>
        <p:nvSpPr>
          <p:cNvPr id="2" name="Content Placeholder 2">
            <a:extLst>
              <a:ext uri="{FF2B5EF4-FFF2-40B4-BE49-F238E27FC236}">
                <a16:creationId xmlns:a16="http://schemas.microsoft.com/office/drawing/2014/main" id="{536CA50E-7196-A122-B692-C9DA03825D3F}"/>
              </a:ext>
            </a:extLst>
          </p:cNvPr>
          <p:cNvSpPr txBox="1">
            <a:spLocks/>
          </p:cNvSpPr>
          <p:nvPr/>
        </p:nvSpPr>
        <p:spPr bwMode="auto">
          <a:xfrm>
            <a:off x="231840" y="2047399"/>
            <a:ext cx="4191000" cy="43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188913" indent="-188913" algn="l" rtl="0" fontAlgn="base">
              <a:lnSpc>
                <a:spcPct val="110000"/>
              </a:lnSpc>
              <a:spcBef>
                <a:spcPct val="30000"/>
              </a:spcBef>
              <a:spcAft>
                <a:spcPct val="20000"/>
              </a:spcAft>
              <a:buChar char="•"/>
              <a:defRPr kern="1200">
                <a:solidFill>
                  <a:srgbClr val="004D75"/>
                </a:solidFill>
                <a:latin typeface="+mn-lt"/>
                <a:ea typeface="+mn-ea"/>
                <a:cs typeface="+mn-cs"/>
              </a:defRPr>
            </a:lvl1pPr>
            <a:lvl2pPr marL="379413" indent="-188913" algn="l" rtl="0" fontAlgn="base">
              <a:lnSpc>
                <a:spcPct val="90000"/>
              </a:lnSpc>
              <a:spcBef>
                <a:spcPct val="20000"/>
              </a:spcBef>
              <a:spcAft>
                <a:spcPct val="10000"/>
              </a:spcAft>
              <a:buChar char="–"/>
              <a:defRPr sz="1500" kern="1200">
                <a:solidFill>
                  <a:srgbClr val="004D75"/>
                </a:solidFill>
                <a:latin typeface="+mn-lt"/>
                <a:ea typeface="+mn-ea"/>
                <a:cs typeface="+mn-cs"/>
              </a:defRPr>
            </a:lvl2pPr>
            <a:lvl3pPr marL="530225" indent="-149225" algn="l" rtl="0" fontAlgn="base">
              <a:lnSpc>
                <a:spcPct val="90000"/>
              </a:lnSpc>
              <a:spcBef>
                <a:spcPct val="20000"/>
              </a:spcBef>
              <a:spcAft>
                <a:spcPct val="20000"/>
              </a:spcAft>
              <a:buChar char="•"/>
              <a:defRPr sz="1200" kern="1200">
                <a:solidFill>
                  <a:srgbClr val="004D75"/>
                </a:solidFill>
                <a:latin typeface="+mn-lt"/>
                <a:ea typeface="+mn-ea"/>
                <a:cs typeface="+mn-cs"/>
              </a:defRPr>
            </a:lvl3pPr>
            <a:lvl4pPr marL="862013" indent="-141288" algn="l" rtl="0" fontAlgn="base">
              <a:lnSpc>
                <a:spcPct val="90000"/>
              </a:lnSpc>
              <a:spcBef>
                <a:spcPct val="20000"/>
              </a:spcBef>
              <a:spcAft>
                <a:spcPct val="20000"/>
              </a:spcAft>
              <a:buChar char="–"/>
              <a:defRPr sz="1200" kern="1200">
                <a:solidFill>
                  <a:srgbClr val="004D75"/>
                </a:solidFill>
                <a:latin typeface="+mn-lt"/>
                <a:ea typeface="+mn-ea"/>
                <a:cs typeface="+mn-cs"/>
              </a:defRPr>
            </a:lvl4pPr>
            <a:lvl5pPr marL="1235075" indent="-182563" algn="l" rtl="0" fontAlgn="base">
              <a:lnSpc>
                <a:spcPct val="90000"/>
              </a:lnSpc>
              <a:spcBef>
                <a:spcPct val="20000"/>
              </a:spcBef>
              <a:spcAft>
                <a:spcPct val="20000"/>
              </a:spcAft>
              <a:buChar char="»"/>
              <a:defRPr sz="1200" kern="1200">
                <a:solidFill>
                  <a:srgbClr val="004D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8913" marR="0" lvl="0" indent="-188913" algn="l" defTabSz="914400" rtl="0" eaLnBrk="1" fontAlgn="base" latinLnBrk="0" hangingPunct="1">
              <a:lnSpc>
                <a:spcPct val="110000"/>
              </a:lnSpc>
              <a:spcBef>
                <a:spcPct val="30000"/>
              </a:spcBef>
              <a:spcAft>
                <a:spcPct val="20000"/>
              </a:spcAft>
              <a:buClrTx/>
              <a:buSzTx/>
              <a:buFontTx/>
              <a:buChar char="•"/>
              <a:tabLst/>
              <a:defRPr/>
            </a:pPr>
            <a:r>
              <a:rPr kumimoji="0" lang="en-GB" sz="1800" b="0" i="0" u="none" strike="noStrike" kern="1200" cap="none" spc="0" normalizeH="0" baseline="0" noProof="0" dirty="0">
                <a:ln>
                  <a:noFill/>
                </a:ln>
                <a:solidFill>
                  <a:srgbClr val="004D75"/>
                </a:solidFill>
                <a:effectLst/>
                <a:uLnTx/>
                <a:uFillTx/>
                <a:latin typeface="Verdana"/>
                <a:ea typeface="+mn-ea"/>
                <a:cs typeface="+mn-cs"/>
              </a:rPr>
              <a:t>73% of individuals with learning disabilities and/or Autism have experienced hate crime </a:t>
            </a:r>
            <a:r>
              <a:rPr kumimoji="0" lang="en-GB" sz="1200" b="0" i="1" u="none" strike="noStrike" kern="1200" cap="none" spc="0" normalizeH="0" baseline="0" noProof="0" dirty="0">
                <a:ln>
                  <a:noFill/>
                </a:ln>
                <a:solidFill>
                  <a:srgbClr val="004D75"/>
                </a:solidFill>
                <a:effectLst/>
                <a:uLnTx/>
                <a:uFillTx/>
                <a:latin typeface="Verdana"/>
                <a:ea typeface="+mn-ea"/>
                <a:cs typeface="+mn-cs"/>
              </a:rPr>
              <a:t>(Dimensions 2022).</a:t>
            </a:r>
            <a:br>
              <a:rPr kumimoji="0" lang="en-GB" sz="1200" b="0" i="1" u="none" strike="noStrike" kern="1200" cap="none" spc="0" normalizeH="0" baseline="0" noProof="0" dirty="0">
                <a:ln>
                  <a:noFill/>
                </a:ln>
                <a:solidFill>
                  <a:srgbClr val="004D75"/>
                </a:solidFill>
                <a:effectLst/>
                <a:uLnTx/>
                <a:uFillTx/>
                <a:latin typeface="Verdana"/>
                <a:ea typeface="+mn-ea"/>
                <a:cs typeface="+mn-cs"/>
              </a:rPr>
            </a:br>
            <a:endParaRPr kumimoji="0" lang="en-GB" sz="1200" b="0" i="1" u="none" strike="noStrike" kern="1200" cap="none" spc="0" normalizeH="0" baseline="0" noProof="0" dirty="0">
              <a:ln>
                <a:noFill/>
              </a:ln>
              <a:solidFill>
                <a:srgbClr val="004D75"/>
              </a:solidFill>
              <a:effectLst/>
              <a:uLnTx/>
              <a:uFillTx/>
              <a:latin typeface="Verdana"/>
              <a:ea typeface="+mn-ea"/>
              <a:cs typeface="+mn-cs"/>
            </a:endParaRPr>
          </a:p>
          <a:p>
            <a:pPr marL="188913" marR="0" lvl="0" indent="-188913" algn="l" defTabSz="914400" rtl="0" eaLnBrk="1" fontAlgn="base" latinLnBrk="0" hangingPunct="1">
              <a:lnSpc>
                <a:spcPct val="110000"/>
              </a:lnSpc>
              <a:spcBef>
                <a:spcPct val="30000"/>
              </a:spcBef>
              <a:spcAft>
                <a:spcPct val="20000"/>
              </a:spcAft>
              <a:buClrTx/>
              <a:buSzTx/>
              <a:buFontTx/>
              <a:buChar char="•"/>
              <a:tabLst/>
              <a:defRPr/>
            </a:pPr>
            <a:r>
              <a:rPr kumimoji="0" lang="en-GB" sz="1800" b="0" i="0" u="none" strike="noStrike" kern="1200" cap="none" spc="0" normalizeH="0" baseline="0" noProof="0" dirty="0">
                <a:ln>
                  <a:noFill/>
                </a:ln>
                <a:solidFill>
                  <a:srgbClr val="004D75"/>
                </a:solidFill>
                <a:effectLst/>
                <a:uLnTx/>
                <a:uFillTx/>
                <a:latin typeface="Verdana"/>
                <a:ea typeface="+mn-ea"/>
                <a:cs typeface="+mn-cs"/>
              </a:rPr>
              <a:t>Less than half have reported crimes committed against them.</a:t>
            </a:r>
            <a:br>
              <a:rPr kumimoji="0" lang="en-GB" sz="1800" b="0" i="0" u="none" strike="noStrike" kern="1200" cap="none" spc="0" normalizeH="0" baseline="0" noProof="0" dirty="0">
                <a:ln>
                  <a:noFill/>
                </a:ln>
                <a:solidFill>
                  <a:srgbClr val="004D75"/>
                </a:solidFill>
                <a:effectLst/>
                <a:uLnTx/>
                <a:uFillTx/>
                <a:latin typeface="Verdana"/>
                <a:ea typeface="+mn-ea"/>
                <a:cs typeface="+mn-cs"/>
              </a:rPr>
            </a:br>
            <a:endParaRPr kumimoji="0" lang="en-GB" sz="1800" b="0" i="0" u="none" strike="noStrike" kern="1200" cap="none" spc="0" normalizeH="0" baseline="0" noProof="0" dirty="0">
              <a:ln>
                <a:noFill/>
              </a:ln>
              <a:solidFill>
                <a:srgbClr val="004D75"/>
              </a:solidFill>
              <a:effectLst/>
              <a:uLnTx/>
              <a:uFillTx/>
              <a:latin typeface="Verdana"/>
              <a:ea typeface="+mn-ea"/>
              <a:cs typeface="+mn-cs"/>
            </a:endParaRPr>
          </a:p>
          <a:p>
            <a:pPr marL="188913" marR="0" lvl="0" indent="-188913" algn="l" defTabSz="914400" rtl="0" eaLnBrk="1" fontAlgn="base" latinLnBrk="0" hangingPunct="1">
              <a:lnSpc>
                <a:spcPct val="110000"/>
              </a:lnSpc>
              <a:spcBef>
                <a:spcPct val="30000"/>
              </a:spcBef>
              <a:spcAft>
                <a:spcPct val="20000"/>
              </a:spcAft>
              <a:buClrTx/>
              <a:buSzTx/>
              <a:buFontTx/>
              <a:buChar char="•"/>
              <a:tabLst/>
              <a:defRPr/>
            </a:pPr>
            <a:r>
              <a:rPr kumimoji="0" lang="en-GB" sz="1800" b="0" i="0" u="none" strike="noStrike" kern="1200" cap="none" spc="0" normalizeH="0" baseline="0" noProof="0" dirty="0">
                <a:ln>
                  <a:noFill/>
                </a:ln>
                <a:solidFill>
                  <a:srgbClr val="004D75"/>
                </a:solidFill>
                <a:effectLst/>
                <a:uLnTx/>
                <a:uFillTx/>
                <a:latin typeface="Verdana"/>
                <a:ea typeface="+mn-ea"/>
                <a:cs typeface="+mn-cs"/>
              </a:rPr>
              <a:t>The Criminal Justice System tends to treat victims who have LD/ND conditions as ‘unreliable’.</a:t>
            </a:r>
          </a:p>
          <a:p>
            <a:pPr marL="188913" marR="0" lvl="0" indent="-188913" algn="l" defTabSz="914400" rtl="0" eaLnBrk="1" fontAlgn="base" latinLnBrk="0" hangingPunct="1">
              <a:lnSpc>
                <a:spcPct val="110000"/>
              </a:lnSpc>
              <a:spcBef>
                <a:spcPct val="30000"/>
              </a:spcBef>
              <a:spcAft>
                <a:spcPct val="20000"/>
              </a:spcAft>
              <a:buClrTx/>
              <a:buSzTx/>
              <a:buFontTx/>
              <a:buChar char="•"/>
              <a:tabLst/>
              <a:defRPr/>
            </a:pPr>
            <a:endParaRPr lang="en-GB" sz="1800" dirty="0">
              <a:latin typeface="Verdana"/>
            </a:endParaRPr>
          </a:p>
          <a:p>
            <a:pPr marL="0" marR="0" lvl="0" indent="0" algn="ctr" defTabSz="914400" rtl="0" eaLnBrk="1" fontAlgn="base" latinLnBrk="0" hangingPunct="1">
              <a:lnSpc>
                <a:spcPct val="110000"/>
              </a:lnSpc>
              <a:spcBef>
                <a:spcPct val="30000"/>
              </a:spcBef>
              <a:spcAft>
                <a:spcPct val="20000"/>
              </a:spcAft>
              <a:buClrTx/>
              <a:buSzTx/>
              <a:buNone/>
              <a:tabLst/>
              <a:defRPr/>
            </a:pPr>
            <a:endParaRPr kumimoji="0" lang="en-GB" sz="1800" b="0" i="0" u="none" strike="noStrike" kern="1200" cap="none" spc="0" normalizeH="0" baseline="0" noProof="0" dirty="0">
              <a:ln>
                <a:noFill/>
              </a:ln>
              <a:solidFill>
                <a:srgbClr val="004D75"/>
              </a:solidFill>
              <a:effectLst/>
              <a:uLnTx/>
              <a:uFillTx/>
              <a:latin typeface="Verdana"/>
              <a:ea typeface="+mn-ea"/>
              <a:cs typeface="+mn-cs"/>
            </a:endParaRPr>
          </a:p>
        </p:txBody>
      </p:sp>
      <p:sp>
        <p:nvSpPr>
          <p:cNvPr id="3" name="TextBox 2">
            <a:extLst>
              <a:ext uri="{FF2B5EF4-FFF2-40B4-BE49-F238E27FC236}">
                <a16:creationId xmlns:a16="http://schemas.microsoft.com/office/drawing/2014/main" id="{E654927E-9B13-08C2-DAEB-3D93E83DB938}"/>
              </a:ext>
            </a:extLst>
          </p:cNvPr>
          <p:cNvSpPr txBox="1"/>
          <p:nvPr/>
        </p:nvSpPr>
        <p:spPr>
          <a:xfrm>
            <a:off x="4788024" y="4802779"/>
            <a:ext cx="3600400" cy="388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5451" tIns="55451" rIns="55451" bIns="55451" numCol="1" spcCol="38100" rtlCol="0" anchor="t">
            <a:spAutoFit/>
          </a:bodyPr>
          <a:lstStyle/>
          <a:p>
            <a:pPr marL="0" marR="6164" indent="15411" algn="ctr" defTabSz="1109609" rtl="0" fontAlgn="auto" latinLnBrk="0" hangingPunct="0">
              <a:lnSpc>
                <a:spcPct val="100499"/>
              </a:lnSpc>
              <a:spcBef>
                <a:spcPts val="0"/>
              </a:spcBef>
              <a:spcAft>
                <a:spcPts val="0"/>
              </a:spcAft>
              <a:buClrTx/>
              <a:buSzTx/>
              <a:buFontTx/>
              <a:buNone/>
              <a:tabLst/>
            </a:pPr>
            <a:r>
              <a:rPr kumimoji="0" lang="en-GB" sz="1800" b="0" i="0" u="none" strike="noStrike" cap="none" spc="0" normalizeH="0" baseline="0" dirty="0">
                <a:ln>
                  <a:noFill/>
                </a:ln>
                <a:solidFill>
                  <a:srgbClr val="194179"/>
                </a:solidFill>
                <a:effectLst/>
                <a:uFillTx/>
                <a:ea typeface="Verdana" panose="020B0604030504040204" pitchFamily="34" charset="0"/>
                <a:cs typeface="+mj-cs"/>
                <a:sym typeface="Helvetica"/>
              </a:rPr>
              <a:t>How does this make you feel?</a:t>
            </a:r>
          </a:p>
        </p:txBody>
      </p:sp>
      <p:grpSp>
        <p:nvGrpSpPr>
          <p:cNvPr id="9" name="Group 8">
            <a:extLst>
              <a:ext uri="{FF2B5EF4-FFF2-40B4-BE49-F238E27FC236}">
                <a16:creationId xmlns:a16="http://schemas.microsoft.com/office/drawing/2014/main" id="{B520538E-5CDA-3708-801B-FCB7506B1BEC}"/>
              </a:ext>
            </a:extLst>
          </p:cNvPr>
          <p:cNvGrpSpPr/>
          <p:nvPr/>
        </p:nvGrpSpPr>
        <p:grpSpPr>
          <a:xfrm>
            <a:off x="467544" y="6184292"/>
            <a:ext cx="8303640" cy="537799"/>
            <a:chOff x="467544" y="6184292"/>
            <a:chExt cx="8303640" cy="537799"/>
          </a:xfrm>
        </p:grpSpPr>
        <p:sp>
          <p:nvSpPr>
            <p:cNvPr id="5" name="Date Placeholder 3">
              <a:extLst>
                <a:ext uri="{FF2B5EF4-FFF2-40B4-BE49-F238E27FC236}">
                  <a16:creationId xmlns:a16="http://schemas.microsoft.com/office/drawing/2014/main" id="{2FBF0CF1-5042-DBBA-327B-9EA37F0B2576}"/>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6" name="Slide Number Placeholder 4">
              <a:extLst>
                <a:ext uri="{FF2B5EF4-FFF2-40B4-BE49-F238E27FC236}">
                  <a16:creationId xmlns:a16="http://schemas.microsoft.com/office/drawing/2014/main" id="{AE19B303-609D-6EBA-DE46-22259B04F5B7}"/>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4</a:t>
              </a:fld>
              <a:endParaRPr lang="en-GB" altLang="en-US" sz="1000" dirty="0">
                <a:solidFill>
                  <a:prstClr val="black">
                    <a:tint val="75000"/>
                  </a:prstClr>
                </a:solidFill>
              </a:endParaRPr>
            </a:p>
          </p:txBody>
        </p:sp>
        <p:pic>
          <p:nvPicPr>
            <p:cNvPr id="7" name="Image" descr="Image">
              <a:extLst>
                <a:ext uri="{FF2B5EF4-FFF2-40B4-BE49-F238E27FC236}">
                  <a16:creationId xmlns:a16="http://schemas.microsoft.com/office/drawing/2014/main" id="{421855E0-009C-8BCA-1BF6-105CFEB2344F}"/>
                </a:ext>
              </a:extLst>
            </p:cNvPr>
            <p:cNvPicPr>
              <a:picLocks noChangeAspect="1"/>
            </p:cNvPicPr>
            <p:nvPr/>
          </p:nvPicPr>
          <p:blipFill>
            <a:blip r:embed="rId4"/>
            <a:stretch>
              <a:fillRect/>
            </a:stretch>
          </p:blipFill>
          <p:spPr>
            <a:xfrm>
              <a:off x="6763108" y="6284053"/>
              <a:ext cx="1420078" cy="325436"/>
            </a:xfrm>
            <a:prstGeom prst="rect">
              <a:avLst/>
            </a:prstGeom>
            <a:ln w="12700">
              <a:miter lim="400000"/>
            </a:ln>
          </p:spPr>
        </p:pic>
        <p:pic>
          <p:nvPicPr>
            <p:cNvPr id="8" name="Picture 7">
              <a:extLst>
                <a:ext uri="{FF2B5EF4-FFF2-40B4-BE49-F238E27FC236}">
                  <a16:creationId xmlns:a16="http://schemas.microsoft.com/office/drawing/2014/main" id="{40DD401B-6A15-436A-46AD-48D900B2821C}"/>
                </a:ext>
              </a:extLst>
            </p:cNvPr>
            <p:cNvPicPr>
              <a:picLocks noChangeAspect="1"/>
            </p:cNvPicPr>
            <p:nvPr/>
          </p:nvPicPr>
          <p:blipFill>
            <a:blip r:embed="rId5"/>
            <a:stretch>
              <a:fillRect/>
            </a:stretch>
          </p:blipFill>
          <p:spPr>
            <a:xfrm>
              <a:off x="8246225" y="6184292"/>
              <a:ext cx="524959" cy="524959"/>
            </a:xfrm>
            <a:prstGeom prst="rect">
              <a:avLst/>
            </a:prstGeom>
          </p:spPr>
        </p:pic>
      </p:grpSp>
      <p:grpSp>
        <p:nvGrpSpPr>
          <p:cNvPr id="10" name="Group 9">
            <a:extLst>
              <a:ext uri="{FF2B5EF4-FFF2-40B4-BE49-F238E27FC236}">
                <a16:creationId xmlns:a16="http://schemas.microsoft.com/office/drawing/2014/main" id="{4875E8DD-F49E-8E51-228E-E9EE070EDB1A}"/>
              </a:ext>
            </a:extLst>
          </p:cNvPr>
          <p:cNvGrpSpPr/>
          <p:nvPr/>
        </p:nvGrpSpPr>
        <p:grpSpPr>
          <a:xfrm>
            <a:off x="5124767" y="6227869"/>
            <a:ext cx="1420078" cy="381620"/>
            <a:chOff x="0" y="12154236"/>
            <a:chExt cx="4286250" cy="1151851"/>
          </a:xfrm>
        </p:grpSpPr>
        <p:pic>
          <p:nvPicPr>
            <p:cNvPr id="11" name="Picture 10">
              <a:extLst>
                <a:ext uri="{FF2B5EF4-FFF2-40B4-BE49-F238E27FC236}">
                  <a16:creationId xmlns:a16="http://schemas.microsoft.com/office/drawing/2014/main" id="{15F32C35-454A-B003-DE40-0A203AD34F1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12" name="Picture 11">
              <a:extLst>
                <a:ext uri="{FF2B5EF4-FFF2-40B4-BE49-F238E27FC236}">
                  <a16:creationId xmlns:a16="http://schemas.microsoft.com/office/drawing/2014/main" id="{9F41003F-8698-C3F9-2CC3-43D48D501B0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3827215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14" name="Freeform: Shape 13">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7" name="Freeform: Shape 16">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1CB229C5-EB62-776D-8AA9-DD8C7188D72D}"/>
              </a:ext>
            </a:extLst>
          </p:cNvPr>
          <p:cNvSpPr>
            <a:spLocks noGrp="1"/>
          </p:cNvSpPr>
          <p:nvPr>
            <p:ph type="title"/>
          </p:nvPr>
        </p:nvSpPr>
        <p:spPr>
          <a:xfrm>
            <a:off x="209692" y="3127236"/>
            <a:ext cx="3152651" cy="1509931"/>
          </a:xfrm>
        </p:spPr>
        <p:txBody>
          <a:bodyPr>
            <a:normAutofit/>
          </a:bodyPr>
          <a:lstStyle/>
          <a:p>
            <a:pPr algn="ctr"/>
            <a:r>
              <a:rPr lang="en-GB" sz="3100" dirty="0"/>
              <a:t>Hate Crime </a:t>
            </a:r>
            <a:br>
              <a:rPr lang="en-GB" sz="3100" dirty="0"/>
            </a:br>
            <a:r>
              <a:rPr lang="en-GB" sz="3100" dirty="0"/>
              <a:t>&amp; </a:t>
            </a:r>
            <a:br>
              <a:rPr lang="en-GB" sz="3100" dirty="0"/>
            </a:br>
            <a:r>
              <a:rPr lang="en-GB" sz="3100" dirty="0"/>
              <a:t>Hate Incidents</a:t>
            </a:r>
          </a:p>
        </p:txBody>
      </p:sp>
      <p:sp>
        <p:nvSpPr>
          <p:cNvPr id="3" name="Content Placeholder 2">
            <a:extLst>
              <a:ext uri="{FF2B5EF4-FFF2-40B4-BE49-F238E27FC236}">
                <a16:creationId xmlns:a16="http://schemas.microsoft.com/office/drawing/2014/main" id="{A4956E8F-D625-BE2E-D88D-BC363DB8A243}"/>
              </a:ext>
            </a:extLst>
          </p:cNvPr>
          <p:cNvSpPr>
            <a:spLocks noGrp="1"/>
          </p:cNvSpPr>
          <p:nvPr>
            <p:ph idx="1"/>
          </p:nvPr>
        </p:nvSpPr>
        <p:spPr>
          <a:xfrm>
            <a:off x="3707904" y="3028917"/>
            <a:ext cx="5090306" cy="3505398"/>
          </a:xfrm>
        </p:spPr>
        <p:txBody>
          <a:bodyPr anchor="ctr">
            <a:normAutofit lnSpcReduction="10000"/>
          </a:bodyPr>
          <a:lstStyle/>
          <a:p>
            <a:pPr marL="0" indent="0">
              <a:lnSpc>
                <a:spcPct val="100000"/>
              </a:lnSpc>
              <a:buNone/>
            </a:pPr>
            <a:r>
              <a:rPr lang="en-GB" b="1" dirty="0"/>
              <a:t>A hate crime is defined by CPS &amp; Police as:</a:t>
            </a:r>
            <a:br>
              <a:rPr lang="en-GB" b="1" dirty="0"/>
            </a:br>
            <a:endParaRPr lang="en-GB" b="1" dirty="0"/>
          </a:p>
          <a:p>
            <a:pPr marL="0" indent="0">
              <a:lnSpc>
                <a:spcPct val="100000"/>
              </a:lnSpc>
              <a:buNone/>
            </a:pPr>
            <a:r>
              <a:rPr lang="en-US" dirty="0"/>
              <a:t>"Any criminal offence which is perceived by the victim or any other person, to be motivated by hostility or prejudice, based on a person's disability or perceived disability; race or perceived race; or religion or perceived religion; or sexual orientation or perceived sexual orientation or transgender identity or perceived transgender identity."</a:t>
            </a:r>
          </a:p>
          <a:p>
            <a:pPr>
              <a:lnSpc>
                <a:spcPct val="100000"/>
              </a:lnSpc>
            </a:pPr>
            <a:endParaRPr lang="en-GB" sz="900" dirty="0">
              <a:solidFill>
                <a:schemeClr val="tx2"/>
              </a:solidFill>
            </a:endParaRPr>
          </a:p>
        </p:txBody>
      </p:sp>
      <p:grpSp>
        <p:nvGrpSpPr>
          <p:cNvPr id="12" name="Group 11">
            <a:extLst>
              <a:ext uri="{FF2B5EF4-FFF2-40B4-BE49-F238E27FC236}">
                <a16:creationId xmlns:a16="http://schemas.microsoft.com/office/drawing/2014/main" id="{36396DB1-1101-29D8-2C3D-26BE29604C54}"/>
              </a:ext>
            </a:extLst>
          </p:cNvPr>
          <p:cNvGrpSpPr/>
          <p:nvPr/>
        </p:nvGrpSpPr>
        <p:grpSpPr>
          <a:xfrm>
            <a:off x="-229" y="5875"/>
            <a:ext cx="9144229" cy="2845077"/>
            <a:chOff x="-229" y="5876"/>
            <a:chExt cx="7163213" cy="2138554"/>
          </a:xfrm>
        </p:grpSpPr>
        <p:pic>
          <p:nvPicPr>
            <p:cNvPr id="8" name="Picture 7">
              <a:extLst>
                <a:ext uri="{FF2B5EF4-FFF2-40B4-BE49-F238E27FC236}">
                  <a16:creationId xmlns:a16="http://schemas.microsoft.com/office/drawing/2014/main" id="{27B78E38-280D-FD4F-88F0-D615D0F4E878}"/>
                </a:ext>
              </a:extLst>
            </p:cNvPr>
            <p:cNvPicPr>
              <a:picLocks noChangeAspect="1"/>
            </p:cNvPicPr>
            <p:nvPr/>
          </p:nvPicPr>
          <p:blipFill rotWithShape="1">
            <a:blip r:embed="rId2">
              <a:extLst>
                <a:ext uri="{28A0092B-C50C-407E-A947-70E740481C1C}">
                  <a14:useLocalDpi xmlns:a14="http://schemas.microsoft.com/office/drawing/2010/main" val="0"/>
                </a:ext>
              </a:extLst>
            </a:blip>
            <a:srcRect l="47577" r="21446"/>
            <a:stretch/>
          </p:blipFill>
          <p:spPr>
            <a:xfrm>
              <a:off x="-229" y="5876"/>
              <a:ext cx="5508333" cy="2138554"/>
            </a:xfrm>
            <a:prstGeom prst="rect">
              <a:avLst/>
            </a:prstGeom>
          </p:spPr>
        </p:pic>
        <p:pic>
          <p:nvPicPr>
            <p:cNvPr id="10" name="Picture 9">
              <a:extLst>
                <a:ext uri="{FF2B5EF4-FFF2-40B4-BE49-F238E27FC236}">
                  <a16:creationId xmlns:a16="http://schemas.microsoft.com/office/drawing/2014/main" id="{39BE660D-E5A1-1E8F-43C9-BE7EA3B9A082}"/>
                </a:ext>
              </a:extLst>
            </p:cNvPr>
            <p:cNvPicPr>
              <a:picLocks noChangeAspect="1"/>
            </p:cNvPicPr>
            <p:nvPr/>
          </p:nvPicPr>
          <p:blipFill rotWithShape="1">
            <a:blip r:embed="rId2">
              <a:extLst>
                <a:ext uri="{28A0092B-C50C-407E-A947-70E740481C1C}">
                  <a14:useLocalDpi xmlns:a14="http://schemas.microsoft.com/office/drawing/2010/main" val="0"/>
                </a:ext>
              </a:extLst>
            </a:blip>
            <a:srcRect l="90538"/>
            <a:stretch/>
          </p:blipFill>
          <p:spPr>
            <a:xfrm>
              <a:off x="5480415" y="5876"/>
              <a:ext cx="1682569" cy="2138554"/>
            </a:xfrm>
            <a:prstGeom prst="rect">
              <a:avLst/>
            </a:prstGeom>
          </p:spPr>
        </p:pic>
      </p:grpSp>
      <p:grpSp>
        <p:nvGrpSpPr>
          <p:cNvPr id="20" name="Group 19">
            <a:extLst>
              <a:ext uri="{FF2B5EF4-FFF2-40B4-BE49-F238E27FC236}">
                <a16:creationId xmlns:a16="http://schemas.microsoft.com/office/drawing/2014/main" id="{C102D841-3CEF-687C-431E-30AF27E962DA}"/>
              </a:ext>
            </a:extLst>
          </p:cNvPr>
          <p:cNvGrpSpPr/>
          <p:nvPr/>
        </p:nvGrpSpPr>
        <p:grpSpPr>
          <a:xfrm>
            <a:off x="467544" y="6184292"/>
            <a:ext cx="8303640" cy="537799"/>
            <a:chOff x="467544" y="6184292"/>
            <a:chExt cx="8303640" cy="537799"/>
          </a:xfrm>
        </p:grpSpPr>
        <p:sp>
          <p:nvSpPr>
            <p:cNvPr id="21" name="Date Placeholder 3">
              <a:extLst>
                <a:ext uri="{FF2B5EF4-FFF2-40B4-BE49-F238E27FC236}">
                  <a16:creationId xmlns:a16="http://schemas.microsoft.com/office/drawing/2014/main" id="{7B1E0E93-65AD-A579-9181-EF1BD7E8EA4E}"/>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22" name="Slide Number Placeholder 4">
              <a:extLst>
                <a:ext uri="{FF2B5EF4-FFF2-40B4-BE49-F238E27FC236}">
                  <a16:creationId xmlns:a16="http://schemas.microsoft.com/office/drawing/2014/main" id="{BE378183-B8B2-05F5-4735-59F4D70B636F}"/>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5</a:t>
              </a:fld>
              <a:endParaRPr lang="en-GB" altLang="en-US" sz="1000" dirty="0">
                <a:solidFill>
                  <a:prstClr val="black">
                    <a:tint val="75000"/>
                  </a:prstClr>
                </a:solidFill>
              </a:endParaRPr>
            </a:p>
          </p:txBody>
        </p:sp>
        <p:pic>
          <p:nvPicPr>
            <p:cNvPr id="23" name="Image" descr="Image">
              <a:extLst>
                <a:ext uri="{FF2B5EF4-FFF2-40B4-BE49-F238E27FC236}">
                  <a16:creationId xmlns:a16="http://schemas.microsoft.com/office/drawing/2014/main" id="{725078E2-C89E-EC5B-CC41-D00542ECD5EE}"/>
                </a:ext>
              </a:extLst>
            </p:cNvPr>
            <p:cNvPicPr>
              <a:picLocks noChangeAspect="1"/>
            </p:cNvPicPr>
            <p:nvPr/>
          </p:nvPicPr>
          <p:blipFill>
            <a:blip r:embed="rId3"/>
            <a:stretch>
              <a:fillRect/>
            </a:stretch>
          </p:blipFill>
          <p:spPr>
            <a:xfrm>
              <a:off x="6763108" y="6284053"/>
              <a:ext cx="1420078" cy="325436"/>
            </a:xfrm>
            <a:prstGeom prst="rect">
              <a:avLst/>
            </a:prstGeom>
            <a:ln w="12700">
              <a:miter lim="400000"/>
            </a:ln>
          </p:spPr>
        </p:pic>
        <p:pic>
          <p:nvPicPr>
            <p:cNvPr id="24" name="Picture 23">
              <a:extLst>
                <a:ext uri="{FF2B5EF4-FFF2-40B4-BE49-F238E27FC236}">
                  <a16:creationId xmlns:a16="http://schemas.microsoft.com/office/drawing/2014/main" id="{6CA1AD61-4FE1-26B6-A1F4-2A4A4B10216F}"/>
                </a:ext>
              </a:extLst>
            </p:cNvPr>
            <p:cNvPicPr>
              <a:picLocks noChangeAspect="1"/>
            </p:cNvPicPr>
            <p:nvPr/>
          </p:nvPicPr>
          <p:blipFill>
            <a:blip r:embed="rId4"/>
            <a:stretch>
              <a:fillRect/>
            </a:stretch>
          </p:blipFill>
          <p:spPr>
            <a:xfrm>
              <a:off x="8246225" y="6184292"/>
              <a:ext cx="524959" cy="524959"/>
            </a:xfrm>
            <a:prstGeom prst="rect">
              <a:avLst/>
            </a:prstGeom>
          </p:spPr>
        </p:pic>
      </p:grpSp>
      <p:grpSp>
        <p:nvGrpSpPr>
          <p:cNvPr id="27" name="Group 26">
            <a:extLst>
              <a:ext uri="{FF2B5EF4-FFF2-40B4-BE49-F238E27FC236}">
                <a16:creationId xmlns:a16="http://schemas.microsoft.com/office/drawing/2014/main" id="{8C3FD7AE-7D33-4E14-C47C-4098825BDB47}"/>
              </a:ext>
            </a:extLst>
          </p:cNvPr>
          <p:cNvGrpSpPr/>
          <p:nvPr/>
        </p:nvGrpSpPr>
        <p:grpSpPr>
          <a:xfrm>
            <a:off x="5124767" y="6227869"/>
            <a:ext cx="1420078" cy="381620"/>
            <a:chOff x="0" y="12154236"/>
            <a:chExt cx="4286250" cy="1151851"/>
          </a:xfrm>
        </p:grpSpPr>
        <p:pic>
          <p:nvPicPr>
            <p:cNvPr id="28" name="Picture 27">
              <a:extLst>
                <a:ext uri="{FF2B5EF4-FFF2-40B4-BE49-F238E27FC236}">
                  <a16:creationId xmlns:a16="http://schemas.microsoft.com/office/drawing/2014/main" id="{FEC9FD81-2483-54D3-1E33-A61D12EFED2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29" name="Picture 28">
              <a:extLst>
                <a:ext uri="{FF2B5EF4-FFF2-40B4-BE49-F238E27FC236}">
                  <a16:creationId xmlns:a16="http://schemas.microsoft.com/office/drawing/2014/main" id="{E13ABC2B-B8A1-5913-59BF-6D1643150F1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1779766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3FF7-6E3B-A701-3571-A21896C58C74}"/>
              </a:ext>
            </a:extLst>
          </p:cNvPr>
          <p:cNvSpPr>
            <a:spLocks noGrp="1"/>
          </p:cNvSpPr>
          <p:nvPr>
            <p:ph type="title"/>
          </p:nvPr>
        </p:nvSpPr>
        <p:spPr/>
        <p:txBody>
          <a:bodyPr/>
          <a:lstStyle/>
          <a:p>
            <a:r>
              <a:rPr lang="en-GB" dirty="0"/>
              <a:t>Legislation &amp; Guidance</a:t>
            </a:r>
          </a:p>
        </p:txBody>
      </p:sp>
      <p:grpSp>
        <p:nvGrpSpPr>
          <p:cNvPr id="6" name="Group 5">
            <a:extLst>
              <a:ext uri="{FF2B5EF4-FFF2-40B4-BE49-F238E27FC236}">
                <a16:creationId xmlns:a16="http://schemas.microsoft.com/office/drawing/2014/main" id="{2E93CF4D-25B7-E207-9F0E-A08ED7EE125B}"/>
              </a:ext>
            </a:extLst>
          </p:cNvPr>
          <p:cNvGrpSpPr/>
          <p:nvPr/>
        </p:nvGrpSpPr>
        <p:grpSpPr>
          <a:xfrm>
            <a:off x="467544" y="6184292"/>
            <a:ext cx="8303640" cy="537799"/>
            <a:chOff x="467544" y="6184292"/>
            <a:chExt cx="8303640" cy="537799"/>
          </a:xfrm>
        </p:grpSpPr>
        <p:sp>
          <p:nvSpPr>
            <p:cNvPr id="7" name="Date Placeholder 3">
              <a:extLst>
                <a:ext uri="{FF2B5EF4-FFF2-40B4-BE49-F238E27FC236}">
                  <a16:creationId xmlns:a16="http://schemas.microsoft.com/office/drawing/2014/main" id="{BF366FBA-0A7A-76C4-4087-D36A11A2300F}"/>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8" name="Slide Number Placeholder 4">
              <a:extLst>
                <a:ext uri="{FF2B5EF4-FFF2-40B4-BE49-F238E27FC236}">
                  <a16:creationId xmlns:a16="http://schemas.microsoft.com/office/drawing/2014/main" id="{57A559A7-E000-7E19-1ADC-B14BFC3AB1C6}"/>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6</a:t>
              </a:fld>
              <a:endParaRPr lang="en-GB" altLang="en-US" sz="1000" dirty="0">
                <a:solidFill>
                  <a:prstClr val="black">
                    <a:tint val="75000"/>
                  </a:prstClr>
                </a:solidFill>
              </a:endParaRPr>
            </a:p>
          </p:txBody>
        </p:sp>
        <p:pic>
          <p:nvPicPr>
            <p:cNvPr id="9" name="Image" descr="Image">
              <a:extLst>
                <a:ext uri="{FF2B5EF4-FFF2-40B4-BE49-F238E27FC236}">
                  <a16:creationId xmlns:a16="http://schemas.microsoft.com/office/drawing/2014/main" id="{EAA141FC-1A70-768B-41D7-23D2A7100768}"/>
                </a:ext>
              </a:extLst>
            </p:cNvPr>
            <p:cNvPicPr>
              <a:picLocks noChangeAspect="1"/>
            </p:cNvPicPr>
            <p:nvPr/>
          </p:nvPicPr>
          <p:blipFill>
            <a:blip r:embed="rId3"/>
            <a:stretch>
              <a:fillRect/>
            </a:stretch>
          </p:blipFill>
          <p:spPr>
            <a:xfrm>
              <a:off x="6763108" y="6284053"/>
              <a:ext cx="1420078" cy="325436"/>
            </a:xfrm>
            <a:prstGeom prst="rect">
              <a:avLst/>
            </a:prstGeom>
            <a:ln w="12700">
              <a:miter lim="400000"/>
            </a:ln>
          </p:spPr>
        </p:pic>
        <p:pic>
          <p:nvPicPr>
            <p:cNvPr id="10" name="Picture 9">
              <a:extLst>
                <a:ext uri="{FF2B5EF4-FFF2-40B4-BE49-F238E27FC236}">
                  <a16:creationId xmlns:a16="http://schemas.microsoft.com/office/drawing/2014/main" id="{189A0F3C-8B22-FA60-0859-C217631353B9}"/>
                </a:ext>
              </a:extLst>
            </p:cNvPr>
            <p:cNvPicPr>
              <a:picLocks noChangeAspect="1"/>
            </p:cNvPicPr>
            <p:nvPr/>
          </p:nvPicPr>
          <p:blipFill>
            <a:blip r:embed="rId4"/>
            <a:stretch>
              <a:fillRect/>
            </a:stretch>
          </p:blipFill>
          <p:spPr>
            <a:xfrm>
              <a:off x="8246225" y="6184292"/>
              <a:ext cx="524959" cy="524959"/>
            </a:xfrm>
            <a:prstGeom prst="rect">
              <a:avLst/>
            </a:prstGeom>
          </p:spPr>
        </p:pic>
      </p:grpSp>
      <p:grpSp>
        <p:nvGrpSpPr>
          <p:cNvPr id="12" name="Group 11"/>
          <p:cNvGrpSpPr/>
          <p:nvPr/>
        </p:nvGrpSpPr>
        <p:grpSpPr>
          <a:xfrm>
            <a:off x="333250" y="1846306"/>
            <a:ext cx="1886744" cy="3519275"/>
            <a:chOff x="1025993" y="3615070"/>
            <a:chExt cx="5074476" cy="3008852"/>
          </a:xfrm>
          <a:effectLst/>
        </p:grpSpPr>
        <p:sp>
          <p:nvSpPr>
            <p:cNvPr id="13" name="Rectangle 12"/>
            <p:cNvSpPr/>
            <p:nvPr/>
          </p:nvSpPr>
          <p:spPr>
            <a:xfrm>
              <a:off x="1025993" y="3615070"/>
              <a:ext cx="5074476" cy="3008852"/>
            </a:xfrm>
            <a:prstGeom prst="rect">
              <a:avLst/>
            </a:prstGeom>
            <a:solidFill>
              <a:srgbClr val="68276C"/>
            </a:solidFill>
            <a:ln w="25400" cap="flat">
              <a:no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5451" tIns="55451" rIns="55451" bIns="55451" numCol="1" spcCol="38100" rtlCol="0" anchor="ctr">
              <a:spAutoFit/>
            </a:bodyPr>
            <a:lstStyle/>
            <a:p>
              <a:pPr marL="0" marR="6164" indent="15411" algn="r" defTabSz="1109609" rtl="0" fontAlgn="auto" latinLnBrk="0" hangingPunct="0">
                <a:lnSpc>
                  <a:spcPct val="100499"/>
                </a:lnSpc>
                <a:spcBef>
                  <a:spcPts val="0"/>
                </a:spcBef>
                <a:spcAft>
                  <a:spcPts val="0"/>
                </a:spcAft>
                <a:buClrTx/>
                <a:buSzTx/>
                <a:buFontTx/>
                <a:buNone/>
                <a:tabLst/>
              </a:pPr>
              <a:endParaRPr kumimoji="0" lang="en-GB" sz="4800" b="0" i="0" u="none" strike="noStrike" cap="none" spc="0" normalizeH="0" baseline="0">
                <a:ln>
                  <a:noFill/>
                </a:ln>
                <a:solidFill>
                  <a:srgbClr val="194179"/>
                </a:solidFill>
                <a:effectLst/>
                <a:uFillTx/>
                <a:latin typeface="+mj-lt"/>
                <a:ea typeface="+mj-ea"/>
                <a:cs typeface="+mj-cs"/>
                <a:sym typeface="Helvetica"/>
              </a:endParaRPr>
            </a:p>
          </p:txBody>
        </p:sp>
        <p:sp>
          <p:nvSpPr>
            <p:cNvPr id="18" name="Rectangle 17"/>
            <p:cNvSpPr/>
            <p:nvPr/>
          </p:nvSpPr>
          <p:spPr>
            <a:xfrm>
              <a:off x="1025993" y="3680796"/>
              <a:ext cx="4994731" cy="2684005"/>
            </a:xfrm>
            <a:prstGeom prst="rect">
              <a:avLst/>
            </a:prstGeom>
          </p:spPr>
          <p:txBody>
            <a:bodyPr wrap="square">
              <a:spAutoFit/>
            </a:bodyPr>
            <a:lstStyle/>
            <a:p>
              <a:r>
                <a:rPr lang="en-GB" sz="1800" b="1" dirty="0">
                  <a:solidFill>
                    <a:schemeClr val="bg1"/>
                  </a:solidFill>
                </a:rPr>
                <a:t>Crime and Disorder Act </a:t>
              </a:r>
              <a:r>
                <a:rPr lang="en-GB" sz="1800" dirty="0">
                  <a:solidFill>
                    <a:schemeClr val="bg1"/>
                  </a:solidFill>
                </a:rPr>
                <a:t>(1998) </a:t>
              </a:r>
              <a:br>
                <a:rPr lang="en-GB" sz="1800" dirty="0">
                  <a:solidFill>
                    <a:schemeClr val="bg1"/>
                  </a:solidFill>
                </a:rPr>
              </a:br>
              <a:r>
                <a:rPr lang="en-GB" sz="1800" dirty="0">
                  <a:solidFill>
                    <a:schemeClr val="bg1"/>
                  </a:solidFill>
                </a:rPr>
                <a:t>Sect 28 – 33 identify specific definitions and offences that can be ‘aggravated’ as hate crime</a:t>
              </a:r>
            </a:p>
          </p:txBody>
        </p:sp>
      </p:grpSp>
      <p:grpSp>
        <p:nvGrpSpPr>
          <p:cNvPr id="14" name="Group 13">
            <a:extLst>
              <a:ext uri="{FF2B5EF4-FFF2-40B4-BE49-F238E27FC236}">
                <a16:creationId xmlns:a16="http://schemas.microsoft.com/office/drawing/2014/main" id="{C16693B4-6DC4-2667-9193-DE483DEF6D05}"/>
              </a:ext>
            </a:extLst>
          </p:cNvPr>
          <p:cNvGrpSpPr/>
          <p:nvPr/>
        </p:nvGrpSpPr>
        <p:grpSpPr>
          <a:xfrm>
            <a:off x="2390650" y="1856222"/>
            <a:ext cx="1886744" cy="3509360"/>
            <a:chOff x="1025993" y="3615070"/>
            <a:chExt cx="5074476" cy="3008852"/>
          </a:xfrm>
          <a:effectLst/>
        </p:grpSpPr>
        <p:sp>
          <p:nvSpPr>
            <p:cNvPr id="15" name="Rectangle 14">
              <a:extLst>
                <a:ext uri="{FF2B5EF4-FFF2-40B4-BE49-F238E27FC236}">
                  <a16:creationId xmlns:a16="http://schemas.microsoft.com/office/drawing/2014/main" id="{0985DF5B-4D23-D6DA-1E02-F399BA34506A}"/>
                </a:ext>
              </a:extLst>
            </p:cNvPr>
            <p:cNvSpPr/>
            <p:nvPr/>
          </p:nvSpPr>
          <p:spPr>
            <a:xfrm>
              <a:off x="1025993" y="3615070"/>
              <a:ext cx="5074476" cy="3008852"/>
            </a:xfrm>
            <a:prstGeom prst="rect">
              <a:avLst/>
            </a:prstGeom>
            <a:solidFill>
              <a:srgbClr val="68276C"/>
            </a:solidFill>
            <a:ln w="25400" cap="flat">
              <a:no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5451" tIns="55451" rIns="55451" bIns="55451" numCol="1" spcCol="38100" rtlCol="0" anchor="ctr">
              <a:spAutoFit/>
            </a:bodyPr>
            <a:lstStyle/>
            <a:p>
              <a:pPr marL="0" marR="6164" indent="15411" algn="r" defTabSz="1109609" rtl="0" fontAlgn="auto" latinLnBrk="0" hangingPunct="0">
                <a:lnSpc>
                  <a:spcPct val="100499"/>
                </a:lnSpc>
                <a:spcBef>
                  <a:spcPts val="0"/>
                </a:spcBef>
                <a:spcAft>
                  <a:spcPts val="0"/>
                </a:spcAft>
                <a:buClrTx/>
                <a:buSzTx/>
                <a:buFontTx/>
                <a:buNone/>
                <a:tabLst/>
              </a:pPr>
              <a:endParaRPr kumimoji="0" lang="en-GB" sz="4800" b="0" i="0" u="none" strike="noStrike" cap="none" spc="0" normalizeH="0" baseline="0">
                <a:ln>
                  <a:noFill/>
                </a:ln>
                <a:solidFill>
                  <a:srgbClr val="194179"/>
                </a:solidFill>
                <a:effectLst/>
                <a:uFillTx/>
                <a:latin typeface="+mj-lt"/>
                <a:ea typeface="+mj-ea"/>
                <a:cs typeface="+mj-cs"/>
                <a:sym typeface="Helvetica"/>
              </a:endParaRPr>
            </a:p>
          </p:txBody>
        </p:sp>
        <p:sp>
          <p:nvSpPr>
            <p:cNvPr id="16" name="Rectangle 15">
              <a:extLst>
                <a:ext uri="{FF2B5EF4-FFF2-40B4-BE49-F238E27FC236}">
                  <a16:creationId xmlns:a16="http://schemas.microsoft.com/office/drawing/2014/main" id="{18A70F1F-5266-D8BA-4A25-138143524A72}"/>
                </a:ext>
              </a:extLst>
            </p:cNvPr>
            <p:cNvSpPr/>
            <p:nvPr/>
          </p:nvSpPr>
          <p:spPr>
            <a:xfrm>
              <a:off x="1065865" y="3673281"/>
              <a:ext cx="4994731" cy="2691588"/>
            </a:xfrm>
            <a:prstGeom prst="rect">
              <a:avLst/>
            </a:prstGeom>
          </p:spPr>
          <p:txBody>
            <a:bodyPr wrap="square">
              <a:spAutoFit/>
            </a:bodyPr>
            <a:lstStyle/>
            <a:p>
              <a:r>
                <a:rPr lang="en-GB" sz="1800" b="1" dirty="0">
                  <a:solidFill>
                    <a:schemeClr val="bg1"/>
                  </a:solidFill>
                </a:rPr>
                <a:t>Sentencing Act </a:t>
              </a:r>
              <a:br>
                <a:rPr lang="en-GB" sz="1800" b="1" dirty="0">
                  <a:solidFill>
                    <a:schemeClr val="bg1"/>
                  </a:solidFill>
                </a:rPr>
              </a:br>
              <a:r>
                <a:rPr lang="en-GB" sz="1800" dirty="0">
                  <a:solidFill>
                    <a:schemeClr val="bg1"/>
                  </a:solidFill>
                </a:rPr>
                <a:t>(2020) </a:t>
              </a:r>
              <a:br>
                <a:rPr lang="en-GB" sz="1800" dirty="0">
                  <a:solidFill>
                    <a:schemeClr val="bg1"/>
                  </a:solidFill>
                </a:rPr>
              </a:br>
              <a:r>
                <a:rPr lang="en-GB" sz="1800" dirty="0">
                  <a:solidFill>
                    <a:schemeClr val="bg1"/>
                  </a:solidFill>
                </a:rPr>
                <a:t>Sect 66 </a:t>
              </a:r>
              <a:br>
                <a:rPr lang="en-GB" sz="1800" dirty="0">
                  <a:solidFill>
                    <a:schemeClr val="bg1"/>
                  </a:solidFill>
                </a:rPr>
              </a:br>
              <a:r>
                <a:rPr lang="en-GB" sz="1800" dirty="0">
                  <a:solidFill>
                    <a:schemeClr val="bg1"/>
                  </a:solidFill>
                </a:rPr>
                <a:t>allows prosecutor to apply for an ‘uplift’ in sentence upon conviction</a:t>
              </a:r>
            </a:p>
          </p:txBody>
        </p:sp>
      </p:grpSp>
      <p:grpSp>
        <p:nvGrpSpPr>
          <p:cNvPr id="17" name="Group 16">
            <a:extLst>
              <a:ext uri="{FF2B5EF4-FFF2-40B4-BE49-F238E27FC236}">
                <a16:creationId xmlns:a16="http://schemas.microsoft.com/office/drawing/2014/main" id="{51042971-2793-110C-D76B-7D446D31D183}"/>
              </a:ext>
            </a:extLst>
          </p:cNvPr>
          <p:cNvGrpSpPr/>
          <p:nvPr/>
        </p:nvGrpSpPr>
        <p:grpSpPr>
          <a:xfrm>
            <a:off x="4437706" y="1856222"/>
            <a:ext cx="1886744" cy="3519276"/>
            <a:chOff x="1025993" y="3615070"/>
            <a:chExt cx="5074476" cy="3008852"/>
          </a:xfrm>
          <a:effectLst/>
        </p:grpSpPr>
        <p:sp>
          <p:nvSpPr>
            <p:cNvPr id="19" name="Rectangle 18">
              <a:extLst>
                <a:ext uri="{FF2B5EF4-FFF2-40B4-BE49-F238E27FC236}">
                  <a16:creationId xmlns:a16="http://schemas.microsoft.com/office/drawing/2014/main" id="{38C09F05-96F7-70F4-C219-6C9E9653BBCD}"/>
                </a:ext>
              </a:extLst>
            </p:cNvPr>
            <p:cNvSpPr/>
            <p:nvPr/>
          </p:nvSpPr>
          <p:spPr>
            <a:xfrm>
              <a:off x="1025993" y="3615070"/>
              <a:ext cx="5074476" cy="3008852"/>
            </a:xfrm>
            <a:prstGeom prst="rect">
              <a:avLst/>
            </a:prstGeom>
            <a:solidFill>
              <a:srgbClr val="68276C"/>
            </a:solidFill>
            <a:ln w="25400" cap="flat">
              <a:no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5451" tIns="55451" rIns="55451" bIns="55451" numCol="1" spcCol="38100" rtlCol="0" anchor="ctr">
              <a:spAutoFit/>
            </a:bodyPr>
            <a:lstStyle/>
            <a:p>
              <a:pPr marL="0" marR="6164" indent="15411" algn="r" defTabSz="1109609" rtl="0" fontAlgn="auto" latinLnBrk="0" hangingPunct="0">
                <a:lnSpc>
                  <a:spcPct val="100499"/>
                </a:lnSpc>
                <a:spcBef>
                  <a:spcPts val="0"/>
                </a:spcBef>
                <a:spcAft>
                  <a:spcPts val="0"/>
                </a:spcAft>
                <a:buClrTx/>
                <a:buSzTx/>
                <a:buFontTx/>
                <a:buNone/>
                <a:tabLst/>
              </a:pPr>
              <a:endParaRPr kumimoji="0" lang="en-GB" sz="4800" b="0" i="0" u="none" strike="noStrike" cap="none" spc="0" normalizeH="0" baseline="0">
                <a:ln>
                  <a:noFill/>
                </a:ln>
                <a:solidFill>
                  <a:srgbClr val="194179"/>
                </a:solidFill>
                <a:effectLst/>
                <a:uFillTx/>
                <a:latin typeface="+mj-lt"/>
                <a:ea typeface="+mj-ea"/>
                <a:cs typeface="+mj-cs"/>
                <a:sym typeface="Helvetica"/>
              </a:endParaRPr>
            </a:p>
          </p:txBody>
        </p:sp>
        <p:sp>
          <p:nvSpPr>
            <p:cNvPr id="20" name="Rectangle 19">
              <a:extLst>
                <a:ext uri="{FF2B5EF4-FFF2-40B4-BE49-F238E27FC236}">
                  <a16:creationId xmlns:a16="http://schemas.microsoft.com/office/drawing/2014/main" id="{CF432CBE-CF45-674C-E04E-5DC8B87C1BB9}"/>
                </a:ext>
              </a:extLst>
            </p:cNvPr>
            <p:cNvSpPr/>
            <p:nvPr/>
          </p:nvSpPr>
          <p:spPr>
            <a:xfrm>
              <a:off x="1105738" y="3681523"/>
              <a:ext cx="4994731" cy="2684004"/>
            </a:xfrm>
            <a:prstGeom prst="rect">
              <a:avLst/>
            </a:prstGeom>
          </p:spPr>
          <p:txBody>
            <a:bodyPr wrap="square">
              <a:spAutoFit/>
            </a:bodyPr>
            <a:lstStyle/>
            <a:p>
              <a:r>
                <a:rPr lang="en-GB" sz="1800" b="1" dirty="0">
                  <a:solidFill>
                    <a:schemeClr val="bg1"/>
                  </a:solidFill>
                </a:rPr>
                <a:t>Sentencing Act </a:t>
              </a:r>
              <a:br>
                <a:rPr lang="en-GB" sz="1800" b="1" dirty="0">
                  <a:solidFill>
                    <a:schemeClr val="bg1"/>
                  </a:solidFill>
                </a:rPr>
              </a:br>
              <a:r>
                <a:rPr lang="en-GB" sz="1800" dirty="0">
                  <a:solidFill>
                    <a:schemeClr val="bg1"/>
                  </a:solidFill>
                </a:rPr>
                <a:t>(2020)</a:t>
              </a:r>
              <a:br>
                <a:rPr lang="en-GB" sz="1800" dirty="0">
                  <a:solidFill>
                    <a:schemeClr val="bg1"/>
                  </a:solidFill>
                </a:rPr>
              </a:br>
              <a:r>
                <a:rPr lang="en-GB" sz="1800" dirty="0">
                  <a:solidFill>
                    <a:schemeClr val="bg1"/>
                  </a:solidFill>
                </a:rPr>
                <a:t>Sect 66 </a:t>
              </a:r>
              <a:br>
                <a:rPr lang="en-GB" sz="1800" dirty="0">
                  <a:solidFill>
                    <a:schemeClr val="bg1"/>
                  </a:solidFill>
                </a:rPr>
              </a:br>
              <a:r>
                <a:rPr lang="en-GB" sz="1800" dirty="0">
                  <a:solidFill>
                    <a:schemeClr val="bg1"/>
                  </a:solidFill>
                </a:rPr>
                <a:t>allows prosecutor to apply for an ‘uplift’ in sentence upon conviction</a:t>
              </a:r>
            </a:p>
          </p:txBody>
        </p:sp>
      </p:grpSp>
      <p:grpSp>
        <p:nvGrpSpPr>
          <p:cNvPr id="21" name="Group 20">
            <a:extLst>
              <a:ext uri="{FF2B5EF4-FFF2-40B4-BE49-F238E27FC236}">
                <a16:creationId xmlns:a16="http://schemas.microsoft.com/office/drawing/2014/main" id="{F4BD99EB-B599-643A-AB35-D6066D3FD8D6}"/>
              </a:ext>
            </a:extLst>
          </p:cNvPr>
          <p:cNvGrpSpPr/>
          <p:nvPr/>
        </p:nvGrpSpPr>
        <p:grpSpPr>
          <a:xfrm>
            <a:off x="6483851" y="1857567"/>
            <a:ext cx="1886744" cy="3517931"/>
            <a:chOff x="1025993" y="3615070"/>
            <a:chExt cx="5074476" cy="3008852"/>
          </a:xfrm>
          <a:effectLst/>
        </p:grpSpPr>
        <p:sp>
          <p:nvSpPr>
            <p:cNvPr id="22" name="Rectangle 21">
              <a:extLst>
                <a:ext uri="{FF2B5EF4-FFF2-40B4-BE49-F238E27FC236}">
                  <a16:creationId xmlns:a16="http://schemas.microsoft.com/office/drawing/2014/main" id="{9218619F-A450-D41E-E99A-DBF731BFA07B}"/>
                </a:ext>
              </a:extLst>
            </p:cNvPr>
            <p:cNvSpPr/>
            <p:nvPr/>
          </p:nvSpPr>
          <p:spPr>
            <a:xfrm>
              <a:off x="1025993" y="3615070"/>
              <a:ext cx="5074476" cy="3008852"/>
            </a:xfrm>
            <a:prstGeom prst="rect">
              <a:avLst/>
            </a:prstGeom>
            <a:solidFill>
              <a:srgbClr val="68276C"/>
            </a:solidFill>
            <a:ln w="25400" cap="flat">
              <a:no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5451" tIns="55451" rIns="55451" bIns="55451" numCol="1" spcCol="38100" rtlCol="0" anchor="ctr">
              <a:spAutoFit/>
            </a:bodyPr>
            <a:lstStyle/>
            <a:p>
              <a:pPr marL="0" marR="6164" indent="15411" algn="r" defTabSz="1109609" rtl="0" fontAlgn="auto" latinLnBrk="0" hangingPunct="0">
                <a:lnSpc>
                  <a:spcPct val="100499"/>
                </a:lnSpc>
                <a:spcBef>
                  <a:spcPts val="0"/>
                </a:spcBef>
                <a:spcAft>
                  <a:spcPts val="0"/>
                </a:spcAft>
                <a:buClrTx/>
                <a:buSzTx/>
                <a:buFontTx/>
                <a:buNone/>
                <a:tabLst/>
              </a:pPr>
              <a:endParaRPr kumimoji="0" lang="en-GB" sz="4800" b="0" i="0" u="none" strike="noStrike" cap="none" spc="0" normalizeH="0" baseline="0">
                <a:ln>
                  <a:noFill/>
                </a:ln>
                <a:solidFill>
                  <a:srgbClr val="194179"/>
                </a:solidFill>
                <a:effectLst/>
                <a:uFillTx/>
                <a:latin typeface="+mj-lt"/>
                <a:ea typeface="+mj-ea"/>
                <a:cs typeface="+mj-cs"/>
                <a:sym typeface="Helvetica"/>
              </a:endParaRPr>
            </a:p>
          </p:txBody>
        </p:sp>
        <p:sp>
          <p:nvSpPr>
            <p:cNvPr id="23" name="Rectangle 22">
              <a:extLst>
                <a:ext uri="{FF2B5EF4-FFF2-40B4-BE49-F238E27FC236}">
                  <a16:creationId xmlns:a16="http://schemas.microsoft.com/office/drawing/2014/main" id="{80EF7B66-9E32-8231-7F36-D388C73792F9}"/>
                </a:ext>
              </a:extLst>
            </p:cNvPr>
            <p:cNvSpPr/>
            <p:nvPr/>
          </p:nvSpPr>
          <p:spPr>
            <a:xfrm>
              <a:off x="1105738" y="3691989"/>
              <a:ext cx="4994731" cy="1737372"/>
            </a:xfrm>
            <a:prstGeom prst="rect">
              <a:avLst/>
            </a:prstGeom>
          </p:spPr>
          <p:txBody>
            <a:bodyPr wrap="square">
              <a:spAutoFit/>
            </a:bodyPr>
            <a:lstStyle/>
            <a:p>
              <a:r>
                <a:rPr lang="en-US" sz="1800" b="1" dirty="0">
                  <a:solidFill>
                    <a:schemeClr val="bg1"/>
                  </a:solidFill>
                </a:rPr>
                <a:t>Code of Practice on Recording &amp; Retention of Personal Data </a:t>
              </a:r>
              <a:br>
                <a:rPr lang="en-US" sz="1800" b="1" dirty="0">
                  <a:solidFill>
                    <a:schemeClr val="bg1"/>
                  </a:solidFill>
                </a:rPr>
              </a:br>
              <a:r>
                <a:rPr lang="en-US" sz="1800" dirty="0">
                  <a:solidFill>
                    <a:schemeClr val="bg1"/>
                  </a:solidFill>
                </a:rPr>
                <a:t>(2023)</a:t>
              </a:r>
              <a:endParaRPr lang="en-GB" sz="1800" dirty="0">
                <a:solidFill>
                  <a:schemeClr val="bg1"/>
                </a:solidFill>
              </a:endParaRPr>
            </a:p>
          </p:txBody>
        </p:sp>
      </p:grpSp>
      <p:sp>
        <p:nvSpPr>
          <p:cNvPr id="3" name="Content Placeholder 2">
            <a:extLst>
              <a:ext uri="{FF2B5EF4-FFF2-40B4-BE49-F238E27FC236}">
                <a16:creationId xmlns:a16="http://schemas.microsoft.com/office/drawing/2014/main" id="{F9AC328C-2F5E-089A-6A35-A0DCFB1A5182}"/>
              </a:ext>
            </a:extLst>
          </p:cNvPr>
          <p:cNvSpPr>
            <a:spLocks noGrp="1"/>
          </p:cNvSpPr>
          <p:nvPr>
            <p:ph idx="1"/>
          </p:nvPr>
        </p:nvSpPr>
        <p:spPr>
          <a:xfrm>
            <a:off x="356831" y="1850269"/>
            <a:ext cx="8305800" cy="1754326"/>
          </a:xfrm>
        </p:spPr>
        <p:txBody>
          <a:bodyPr/>
          <a:lstStyle/>
          <a:p>
            <a:pPr marL="0" indent="0">
              <a:buNone/>
            </a:pPr>
            <a:r>
              <a:rPr lang="en-GB" b="1" dirty="0"/>
              <a:t>Crown Prosecution Service (2021) guidance states any crime can be prosecuted if the offender has:</a:t>
            </a:r>
          </a:p>
          <a:p>
            <a:pPr lvl="1"/>
            <a:r>
              <a:rPr lang="en-US" sz="1800" dirty="0"/>
              <a:t>demonstrated</a:t>
            </a:r>
            <a:r>
              <a:rPr lang="en-US" dirty="0"/>
              <a:t> hostility based on race, religion, disability, sexual orientation or transgender identity OR</a:t>
            </a:r>
          </a:p>
          <a:p>
            <a:pPr lvl="1"/>
            <a:r>
              <a:rPr lang="en-US" dirty="0"/>
              <a:t>been motivated by hostility based on race, religion, disability, sexual orientation or transgender identity</a:t>
            </a:r>
          </a:p>
        </p:txBody>
      </p:sp>
      <p:sp>
        <p:nvSpPr>
          <p:cNvPr id="25" name="TextBox 24">
            <a:extLst>
              <a:ext uri="{FF2B5EF4-FFF2-40B4-BE49-F238E27FC236}">
                <a16:creationId xmlns:a16="http://schemas.microsoft.com/office/drawing/2014/main" id="{DB9913F6-0FB7-920E-ED15-6A4D3BA4B69C}"/>
              </a:ext>
            </a:extLst>
          </p:cNvPr>
          <p:cNvSpPr txBox="1"/>
          <p:nvPr/>
        </p:nvSpPr>
        <p:spPr>
          <a:xfrm>
            <a:off x="257050" y="4078759"/>
            <a:ext cx="8295456" cy="1323439"/>
          </a:xfrm>
          <a:prstGeom prst="rect">
            <a:avLst/>
          </a:prstGeom>
          <a:noFill/>
        </p:spPr>
        <p:txBody>
          <a:bodyPr wrap="square">
            <a:spAutoFit/>
          </a:bodyPr>
          <a:lstStyle/>
          <a:p>
            <a:r>
              <a:rPr lang="en-US" sz="1600" b="1" dirty="0"/>
              <a:t>College of Policing (2020) </a:t>
            </a:r>
            <a:r>
              <a:rPr lang="en-GB" sz="1600" b="1" dirty="0"/>
              <a:t>Authorised</a:t>
            </a:r>
            <a:r>
              <a:rPr lang="en-US" sz="1600" b="1" dirty="0"/>
              <a:t> Professional Practice states:</a:t>
            </a:r>
            <a:br>
              <a:rPr lang="en-US" sz="1600" b="1" dirty="0"/>
            </a:br>
            <a:br>
              <a:rPr lang="en-US" sz="1600" b="1" dirty="0"/>
            </a:br>
            <a:r>
              <a:rPr lang="en-US" sz="1600" dirty="0"/>
              <a:t>A Hate Incident is any non-crime incident which is perceived, by the victim or any other person, to be motivated by a hostility or prejudice against the protected characteristics including disability</a:t>
            </a:r>
          </a:p>
        </p:txBody>
      </p:sp>
      <p:sp>
        <p:nvSpPr>
          <p:cNvPr id="26" name="object 17">
            <a:extLst>
              <a:ext uri="{FF2B5EF4-FFF2-40B4-BE49-F238E27FC236}">
                <a16:creationId xmlns:a16="http://schemas.microsoft.com/office/drawing/2014/main" id="{C94D50C2-51D4-41A4-078B-8E15670FDB76}"/>
              </a:ext>
            </a:extLst>
          </p:cNvPr>
          <p:cNvSpPr/>
          <p:nvPr/>
        </p:nvSpPr>
        <p:spPr>
          <a:xfrm>
            <a:off x="381000" y="1522883"/>
            <a:ext cx="8382001" cy="0"/>
          </a:xfrm>
          <a:prstGeom prst="line">
            <a:avLst/>
          </a:prstGeom>
          <a:ln w="25400">
            <a:solidFill>
              <a:srgbClr val="76B9DA"/>
            </a:solidFill>
          </a:ln>
        </p:spPr>
        <p:txBody>
          <a:bodyPr lIns="17144" tIns="17144" rIns="17144" bIns="17144"/>
          <a:lstStyle/>
          <a:p>
            <a:pPr marR="2312" indent="5779" algn="r" defTabSz="416103" eaLnBrk="1" fontAlgn="auto">
              <a:lnSpc>
                <a:spcPct val="100499"/>
              </a:lnSpc>
              <a:spcBef>
                <a:spcPts val="0"/>
              </a:spcBef>
              <a:spcAft>
                <a:spcPts val="0"/>
              </a:spcAft>
            </a:pPr>
            <a:endParaRPr sz="1800" kern="0">
              <a:solidFill>
                <a:srgbClr val="194179"/>
              </a:solidFill>
              <a:latin typeface="Helvetica"/>
              <a:cs typeface="Helvetica"/>
              <a:sym typeface="Helvetica"/>
            </a:endParaRPr>
          </a:p>
        </p:txBody>
      </p:sp>
      <p:grpSp>
        <p:nvGrpSpPr>
          <p:cNvPr id="27" name="Group 26">
            <a:extLst>
              <a:ext uri="{FF2B5EF4-FFF2-40B4-BE49-F238E27FC236}">
                <a16:creationId xmlns:a16="http://schemas.microsoft.com/office/drawing/2014/main" id="{6A738088-6FD2-1D1C-B47F-8FD825B40C66}"/>
              </a:ext>
            </a:extLst>
          </p:cNvPr>
          <p:cNvGrpSpPr/>
          <p:nvPr/>
        </p:nvGrpSpPr>
        <p:grpSpPr>
          <a:xfrm>
            <a:off x="5124767" y="6227869"/>
            <a:ext cx="1420078" cy="381620"/>
            <a:chOff x="0" y="12154236"/>
            <a:chExt cx="4286250" cy="1151851"/>
          </a:xfrm>
        </p:grpSpPr>
        <p:pic>
          <p:nvPicPr>
            <p:cNvPr id="28" name="Picture 27">
              <a:extLst>
                <a:ext uri="{FF2B5EF4-FFF2-40B4-BE49-F238E27FC236}">
                  <a16:creationId xmlns:a16="http://schemas.microsoft.com/office/drawing/2014/main" id="{8A80F451-F9B6-5377-BF30-35CC7296DDD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29" name="Picture 28">
              <a:extLst>
                <a:ext uri="{FF2B5EF4-FFF2-40B4-BE49-F238E27FC236}">
                  <a16:creationId xmlns:a16="http://schemas.microsoft.com/office/drawing/2014/main" id="{BDD69FB5-BB6F-8BEB-C1E7-5DE6A786D28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132867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outHorizontal)">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outHorizontal)">
                                      <p:cBhvr>
                                        <p:cTn id="22" dur="1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1000"/>
                                        <p:tgtEl>
                                          <p:spTgt spid="12"/>
                                        </p:tgtEl>
                                      </p:cBhvr>
                                    </p:animEffect>
                                    <p:set>
                                      <p:cBhvr>
                                        <p:cTn id="27" dur="1" fill="hold">
                                          <p:stCondLst>
                                            <p:cond delay="999"/>
                                          </p:stCondLst>
                                        </p:cTn>
                                        <p:tgtEl>
                                          <p:spTgt spid="12"/>
                                        </p:tgtEl>
                                        <p:attrNameLst>
                                          <p:attrName>style.visibility</p:attrName>
                                        </p:attrNameLst>
                                      </p:cBhvr>
                                      <p:to>
                                        <p:strVal val="hidden"/>
                                      </p:to>
                                    </p:set>
                                  </p:childTnLst>
                                </p:cTn>
                              </p:par>
                              <p:par>
                                <p:cTn id="28" presetID="22" presetClass="exit" presetSubtype="4" fill="hold" nodeType="withEffect">
                                  <p:stCondLst>
                                    <p:cond delay="0"/>
                                  </p:stCondLst>
                                  <p:childTnLst>
                                    <p:animEffect transition="out" filter="wipe(down)">
                                      <p:cBhvr>
                                        <p:cTn id="29" dur="1000"/>
                                        <p:tgtEl>
                                          <p:spTgt spid="14"/>
                                        </p:tgtEl>
                                      </p:cBhvr>
                                    </p:animEffect>
                                    <p:set>
                                      <p:cBhvr>
                                        <p:cTn id="30" dur="1" fill="hold">
                                          <p:stCondLst>
                                            <p:cond delay="999"/>
                                          </p:stCondLst>
                                        </p:cTn>
                                        <p:tgtEl>
                                          <p:spTgt spid="14"/>
                                        </p:tgtEl>
                                        <p:attrNameLst>
                                          <p:attrName>style.visibility</p:attrName>
                                        </p:attrNameLst>
                                      </p:cBhvr>
                                      <p:to>
                                        <p:strVal val="hidden"/>
                                      </p:to>
                                    </p:set>
                                  </p:childTnLst>
                                </p:cTn>
                              </p:par>
                              <p:par>
                                <p:cTn id="31" presetID="22" presetClass="exit" presetSubtype="4" fill="hold" nodeType="withEffect">
                                  <p:stCondLst>
                                    <p:cond delay="0"/>
                                  </p:stCondLst>
                                  <p:childTnLst>
                                    <p:animEffect transition="out" filter="wipe(down)">
                                      <p:cBhvr>
                                        <p:cTn id="32" dur="1000"/>
                                        <p:tgtEl>
                                          <p:spTgt spid="17"/>
                                        </p:tgtEl>
                                      </p:cBhvr>
                                    </p:animEffect>
                                    <p:set>
                                      <p:cBhvr>
                                        <p:cTn id="33" dur="1" fill="hold">
                                          <p:stCondLst>
                                            <p:cond delay="999"/>
                                          </p:stCondLst>
                                        </p:cTn>
                                        <p:tgtEl>
                                          <p:spTgt spid="17"/>
                                        </p:tgtEl>
                                        <p:attrNameLst>
                                          <p:attrName>style.visibility</p:attrName>
                                        </p:attrNameLst>
                                      </p:cBhvr>
                                      <p:to>
                                        <p:strVal val="hidden"/>
                                      </p:to>
                                    </p:set>
                                  </p:childTnLst>
                                </p:cTn>
                              </p:par>
                              <p:par>
                                <p:cTn id="34" presetID="22" presetClass="exit" presetSubtype="4" fill="hold" nodeType="withEffect">
                                  <p:stCondLst>
                                    <p:cond delay="0"/>
                                  </p:stCondLst>
                                  <p:childTnLst>
                                    <p:animEffect transition="out" filter="wipe(down)">
                                      <p:cBhvr>
                                        <p:cTn id="35" dur="1000"/>
                                        <p:tgtEl>
                                          <p:spTgt spid="21"/>
                                        </p:tgtEl>
                                      </p:cBhvr>
                                    </p:animEffect>
                                    <p:set>
                                      <p:cBhvr>
                                        <p:cTn id="36" dur="1" fill="hold">
                                          <p:stCondLst>
                                            <p:cond delay="999"/>
                                          </p:stCondLst>
                                        </p:cTn>
                                        <p:tgtEl>
                                          <p:spTgt spid="2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A32A-C781-CE22-0554-57C87CA9F722}"/>
              </a:ext>
            </a:extLst>
          </p:cNvPr>
          <p:cNvSpPr>
            <a:spLocks noGrp="1"/>
          </p:cNvSpPr>
          <p:nvPr>
            <p:ph type="title"/>
          </p:nvPr>
        </p:nvSpPr>
        <p:spPr/>
        <p:txBody>
          <a:bodyPr/>
          <a:lstStyle/>
          <a:p>
            <a:r>
              <a:rPr lang="en-GB" dirty="0"/>
              <a:t>Key cases</a:t>
            </a:r>
          </a:p>
        </p:txBody>
      </p:sp>
      <p:sp>
        <p:nvSpPr>
          <p:cNvPr id="3" name="Content Placeholder 2">
            <a:extLst>
              <a:ext uri="{FF2B5EF4-FFF2-40B4-BE49-F238E27FC236}">
                <a16:creationId xmlns:a16="http://schemas.microsoft.com/office/drawing/2014/main" id="{AADE2055-7EF5-B63F-F897-211D2DA951A6}"/>
              </a:ext>
            </a:extLst>
          </p:cNvPr>
          <p:cNvSpPr>
            <a:spLocks noGrp="1"/>
          </p:cNvSpPr>
          <p:nvPr>
            <p:ph idx="1"/>
          </p:nvPr>
        </p:nvSpPr>
        <p:spPr>
          <a:xfrm>
            <a:off x="381000" y="4539718"/>
            <a:ext cx="3325570" cy="978088"/>
          </a:xfrm>
        </p:spPr>
        <p:txBody>
          <a:bodyPr/>
          <a:lstStyle/>
          <a:p>
            <a:pPr marL="0" indent="0" algn="ctr">
              <a:buNone/>
            </a:pPr>
            <a:r>
              <a:rPr lang="en-GB" b="1" dirty="0"/>
              <a:t>Fiona Pilkington </a:t>
            </a:r>
            <a:r>
              <a:rPr lang="en-GB" dirty="0"/>
              <a:t>Murder/suicide</a:t>
            </a:r>
            <a:br>
              <a:rPr lang="en-GB" dirty="0"/>
            </a:br>
            <a:r>
              <a:rPr lang="en-GB" dirty="0"/>
              <a:t>(2008)		</a:t>
            </a:r>
          </a:p>
        </p:txBody>
      </p:sp>
      <p:pic>
        <p:nvPicPr>
          <p:cNvPr id="6" name="Picture 5">
            <a:extLst>
              <a:ext uri="{FF2B5EF4-FFF2-40B4-BE49-F238E27FC236}">
                <a16:creationId xmlns:a16="http://schemas.microsoft.com/office/drawing/2014/main" id="{BCF78DE7-1573-D7F1-BA5C-FB0C6AE98F83}"/>
              </a:ext>
            </a:extLst>
          </p:cNvPr>
          <p:cNvPicPr>
            <a:picLocks noChangeAspect="1"/>
          </p:cNvPicPr>
          <p:nvPr/>
        </p:nvPicPr>
        <p:blipFill>
          <a:blip r:embed="rId2"/>
          <a:stretch>
            <a:fillRect/>
          </a:stretch>
        </p:blipFill>
        <p:spPr>
          <a:xfrm>
            <a:off x="5294528" y="2016575"/>
            <a:ext cx="3392272" cy="2221437"/>
          </a:xfrm>
          <a:prstGeom prst="rect">
            <a:avLst/>
          </a:prstGeom>
        </p:spPr>
      </p:pic>
      <p:pic>
        <p:nvPicPr>
          <p:cNvPr id="7" name="Picture 6">
            <a:extLst>
              <a:ext uri="{FF2B5EF4-FFF2-40B4-BE49-F238E27FC236}">
                <a16:creationId xmlns:a16="http://schemas.microsoft.com/office/drawing/2014/main" id="{05461269-6F28-3EA0-BDA8-632800AAD43A}"/>
              </a:ext>
            </a:extLst>
          </p:cNvPr>
          <p:cNvPicPr>
            <a:picLocks noChangeAspect="1"/>
          </p:cNvPicPr>
          <p:nvPr/>
        </p:nvPicPr>
        <p:blipFill>
          <a:blip r:embed="rId3"/>
          <a:stretch>
            <a:fillRect/>
          </a:stretch>
        </p:blipFill>
        <p:spPr>
          <a:xfrm>
            <a:off x="381000" y="2016576"/>
            <a:ext cx="3325571" cy="2221437"/>
          </a:xfrm>
          <a:prstGeom prst="rect">
            <a:avLst/>
          </a:prstGeom>
        </p:spPr>
      </p:pic>
      <p:grpSp>
        <p:nvGrpSpPr>
          <p:cNvPr id="8" name="Group 7">
            <a:extLst>
              <a:ext uri="{FF2B5EF4-FFF2-40B4-BE49-F238E27FC236}">
                <a16:creationId xmlns:a16="http://schemas.microsoft.com/office/drawing/2014/main" id="{4FA2B408-AA77-CD09-DCC5-2CDF01B0B08C}"/>
              </a:ext>
            </a:extLst>
          </p:cNvPr>
          <p:cNvGrpSpPr/>
          <p:nvPr/>
        </p:nvGrpSpPr>
        <p:grpSpPr>
          <a:xfrm>
            <a:off x="467544" y="6184292"/>
            <a:ext cx="8303640" cy="537799"/>
            <a:chOff x="467544" y="6184292"/>
            <a:chExt cx="8303640" cy="537799"/>
          </a:xfrm>
        </p:grpSpPr>
        <p:sp>
          <p:nvSpPr>
            <p:cNvPr id="9" name="Date Placeholder 3">
              <a:extLst>
                <a:ext uri="{FF2B5EF4-FFF2-40B4-BE49-F238E27FC236}">
                  <a16:creationId xmlns:a16="http://schemas.microsoft.com/office/drawing/2014/main" id="{8C66CE76-F410-16B7-66BA-AA38688C721F}"/>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10" name="Slide Number Placeholder 4">
              <a:extLst>
                <a:ext uri="{FF2B5EF4-FFF2-40B4-BE49-F238E27FC236}">
                  <a16:creationId xmlns:a16="http://schemas.microsoft.com/office/drawing/2014/main" id="{D30C7EBC-8524-6B30-4A56-5B71BA8F64B0}"/>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7</a:t>
              </a:fld>
              <a:endParaRPr lang="en-GB" altLang="en-US" sz="1000" dirty="0">
                <a:solidFill>
                  <a:prstClr val="black">
                    <a:tint val="75000"/>
                  </a:prstClr>
                </a:solidFill>
              </a:endParaRPr>
            </a:p>
          </p:txBody>
        </p:sp>
        <p:pic>
          <p:nvPicPr>
            <p:cNvPr id="11" name="Image" descr="Image">
              <a:extLst>
                <a:ext uri="{FF2B5EF4-FFF2-40B4-BE49-F238E27FC236}">
                  <a16:creationId xmlns:a16="http://schemas.microsoft.com/office/drawing/2014/main" id="{9ECCAE43-7FD6-A9BD-DBAC-E048C18D667C}"/>
                </a:ext>
              </a:extLst>
            </p:cNvPr>
            <p:cNvPicPr>
              <a:picLocks noChangeAspect="1"/>
            </p:cNvPicPr>
            <p:nvPr/>
          </p:nvPicPr>
          <p:blipFill>
            <a:blip r:embed="rId4"/>
            <a:stretch>
              <a:fillRect/>
            </a:stretch>
          </p:blipFill>
          <p:spPr>
            <a:xfrm>
              <a:off x="6763108" y="6284053"/>
              <a:ext cx="1420078" cy="325436"/>
            </a:xfrm>
            <a:prstGeom prst="rect">
              <a:avLst/>
            </a:prstGeom>
            <a:ln w="12700">
              <a:miter lim="400000"/>
            </a:ln>
          </p:spPr>
        </p:pic>
        <p:pic>
          <p:nvPicPr>
            <p:cNvPr id="12" name="Picture 11">
              <a:extLst>
                <a:ext uri="{FF2B5EF4-FFF2-40B4-BE49-F238E27FC236}">
                  <a16:creationId xmlns:a16="http://schemas.microsoft.com/office/drawing/2014/main" id="{F7F6E8A8-9DF2-5DAC-12B3-E2FC8D4BEF4D}"/>
                </a:ext>
              </a:extLst>
            </p:cNvPr>
            <p:cNvPicPr>
              <a:picLocks noChangeAspect="1"/>
            </p:cNvPicPr>
            <p:nvPr/>
          </p:nvPicPr>
          <p:blipFill>
            <a:blip r:embed="rId5"/>
            <a:stretch>
              <a:fillRect/>
            </a:stretch>
          </p:blipFill>
          <p:spPr>
            <a:xfrm>
              <a:off x="8246225" y="6184292"/>
              <a:ext cx="524959" cy="524959"/>
            </a:xfrm>
            <a:prstGeom prst="rect">
              <a:avLst/>
            </a:prstGeom>
          </p:spPr>
        </p:pic>
      </p:grpSp>
      <p:sp>
        <p:nvSpPr>
          <p:cNvPr id="13" name="object 17">
            <a:extLst>
              <a:ext uri="{FF2B5EF4-FFF2-40B4-BE49-F238E27FC236}">
                <a16:creationId xmlns:a16="http://schemas.microsoft.com/office/drawing/2014/main" id="{C6F1391F-60E4-754B-B7F9-C72D36BAB531}"/>
              </a:ext>
            </a:extLst>
          </p:cNvPr>
          <p:cNvSpPr/>
          <p:nvPr/>
        </p:nvSpPr>
        <p:spPr>
          <a:xfrm>
            <a:off x="381000" y="1522883"/>
            <a:ext cx="8382001" cy="0"/>
          </a:xfrm>
          <a:prstGeom prst="line">
            <a:avLst/>
          </a:prstGeom>
          <a:ln w="25400">
            <a:solidFill>
              <a:srgbClr val="76B9DA"/>
            </a:solidFill>
          </a:ln>
        </p:spPr>
        <p:txBody>
          <a:bodyPr lIns="17144" tIns="17144" rIns="17144" bIns="17144"/>
          <a:lstStyle/>
          <a:p>
            <a:pPr marR="2312" indent="5779" algn="r" defTabSz="416103" eaLnBrk="1" fontAlgn="auto">
              <a:lnSpc>
                <a:spcPct val="100499"/>
              </a:lnSpc>
              <a:spcBef>
                <a:spcPts val="0"/>
              </a:spcBef>
              <a:spcAft>
                <a:spcPts val="0"/>
              </a:spcAft>
            </a:pPr>
            <a:endParaRPr sz="1800" kern="0">
              <a:solidFill>
                <a:srgbClr val="194179"/>
              </a:solidFill>
              <a:latin typeface="Helvetica"/>
              <a:cs typeface="Helvetica"/>
              <a:sym typeface="Helvetica"/>
            </a:endParaRPr>
          </a:p>
        </p:txBody>
      </p:sp>
      <p:sp>
        <p:nvSpPr>
          <p:cNvPr id="15" name="TextBox 14">
            <a:extLst>
              <a:ext uri="{FF2B5EF4-FFF2-40B4-BE49-F238E27FC236}">
                <a16:creationId xmlns:a16="http://schemas.microsoft.com/office/drawing/2014/main" id="{42251294-0BD2-FB7A-FDEC-376173C5F271}"/>
              </a:ext>
            </a:extLst>
          </p:cNvPr>
          <p:cNvSpPr txBox="1"/>
          <p:nvPr/>
        </p:nvSpPr>
        <p:spPr>
          <a:xfrm>
            <a:off x="5294528" y="4539718"/>
            <a:ext cx="3392272" cy="923330"/>
          </a:xfrm>
          <a:prstGeom prst="rect">
            <a:avLst/>
          </a:prstGeom>
          <a:noFill/>
        </p:spPr>
        <p:txBody>
          <a:bodyPr wrap="square">
            <a:spAutoFit/>
          </a:bodyPr>
          <a:lstStyle/>
          <a:p>
            <a:pPr algn="ctr"/>
            <a:r>
              <a:rPr lang="en-GB" sz="1800" b="1" dirty="0"/>
              <a:t>Steven Hoskin</a:t>
            </a:r>
            <a:br>
              <a:rPr lang="en-GB" sz="1800" dirty="0"/>
            </a:br>
            <a:r>
              <a:rPr lang="en-GB" sz="1800" dirty="0"/>
              <a:t>Murder </a:t>
            </a:r>
            <a:br>
              <a:rPr lang="en-GB" sz="1800" dirty="0"/>
            </a:br>
            <a:r>
              <a:rPr lang="en-GB" sz="1800" dirty="0"/>
              <a:t>(2006)</a:t>
            </a:r>
          </a:p>
        </p:txBody>
      </p:sp>
      <p:grpSp>
        <p:nvGrpSpPr>
          <p:cNvPr id="16" name="Group 15">
            <a:extLst>
              <a:ext uri="{FF2B5EF4-FFF2-40B4-BE49-F238E27FC236}">
                <a16:creationId xmlns:a16="http://schemas.microsoft.com/office/drawing/2014/main" id="{F75D343F-CF50-DC0A-6007-2CA5EC0916EC}"/>
              </a:ext>
            </a:extLst>
          </p:cNvPr>
          <p:cNvGrpSpPr/>
          <p:nvPr/>
        </p:nvGrpSpPr>
        <p:grpSpPr>
          <a:xfrm>
            <a:off x="5124767" y="6227869"/>
            <a:ext cx="1420078" cy="381620"/>
            <a:chOff x="0" y="12154236"/>
            <a:chExt cx="4286250" cy="1151851"/>
          </a:xfrm>
        </p:grpSpPr>
        <p:pic>
          <p:nvPicPr>
            <p:cNvPr id="17" name="Picture 16">
              <a:extLst>
                <a:ext uri="{FF2B5EF4-FFF2-40B4-BE49-F238E27FC236}">
                  <a16:creationId xmlns:a16="http://schemas.microsoft.com/office/drawing/2014/main" id="{F9FEEE85-BDCD-D0A4-0C9C-5C3421C562D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18" name="Picture 17">
              <a:extLst>
                <a:ext uri="{FF2B5EF4-FFF2-40B4-BE49-F238E27FC236}">
                  <a16:creationId xmlns:a16="http://schemas.microsoft.com/office/drawing/2014/main" id="{1AC1D26C-8060-CE37-A80D-81CF7E5DC92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3959892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D8A37-FA11-7664-FB91-0A9417C279C7}"/>
              </a:ext>
            </a:extLst>
          </p:cNvPr>
          <p:cNvSpPr>
            <a:spLocks noGrp="1"/>
          </p:cNvSpPr>
          <p:nvPr>
            <p:ph type="title"/>
          </p:nvPr>
        </p:nvSpPr>
        <p:spPr/>
        <p:txBody>
          <a:bodyPr/>
          <a:lstStyle/>
          <a:p>
            <a:r>
              <a:rPr lang="en-GB" dirty="0"/>
              <a:t>Defining learning disabilities</a:t>
            </a:r>
          </a:p>
        </p:txBody>
      </p:sp>
      <p:sp>
        <p:nvSpPr>
          <p:cNvPr id="3" name="Content Placeholder 2">
            <a:extLst>
              <a:ext uri="{FF2B5EF4-FFF2-40B4-BE49-F238E27FC236}">
                <a16:creationId xmlns:a16="http://schemas.microsoft.com/office/drawing/2014/main" id="{8DCAD562-9A99-07CB-6E9C-54D4C6E66ED8}"/>
              </a:ext>
            </a:extLst>
          </p:cNvPr>
          <p:cNvSpPr>
            <a:spLocks noGrp="1"/>
          </p:cNvSpPr>
          <p:nvPr>
            <p:ph idx="1"/>
          </p:nvPr>
        </p:nvSpPr>
        <p:spPr>
          <a:xfrm>
            <a:off x="4871278" y="3850046"/>
            <a:ext cx="4019783" cy="1587486"/>
          </a:xfrm>
        </p:spPr>
        <p:txBody>
          <a:bodyPr/>
          <a:lstStyle/>
          <a:p>
            <a:pPr marL="0" indent="0">
              <a:buNone/>
            </a:pPr>
            <a:r>
              <a:rPr lang="en-US" dirty="0"/>
              <a:t>Using labels for learning disabilities can be helpful to the person, their family and those people who work with them to understand their needs. </a:t>
            </a:r>
          </a:p>
        </p:txBody>
      </p:sp>
      <p:grpSp>
        <p:nvGrpSpPr>
          <p:cNvPr id="8" name="Group 7">
            <a:extLst>
              <a:ext uri="{FF2B5EF4-FFF2-40B4-BE49-F238E27FC236}">
                <a16:creationId xmlns:a16="http://schemas.microsoft.com/office/drawing/2014/main" id="{6B739309-7DB8-DB1C-C13E-FA9DBE9F024D}"/>
              </a:ext>
            </a:extLst>
          </p:cNvPr>
          <p:cNvGrpSpPr/>
          <p:nvPr/>
        </p:nvGrpSpPr>
        <p:grpSpPr>
          <a:xfrm>
            <a:off x="467544" y="6184292"/>
            <a:ext cx="8303640" cy="537799"/>
            <a:chOff x="467544" y="6184292"/>
            <a:chExt cx="8303640" cy="537799"/>
          </a:xfrm>
        </p:grpSpPr>
        <p:sp>
          <p:nvSpPr>
            <p:cNvPr id="9" name="Date Placeholder 3">
              <a:extLst>
                <a:ext uri="{FF2B5EF4-FFF2-40B4-BE49-F238E27FC236}">
                  <a16:creationId xmlns:a16="http://schemas.microsoft.com/office/drawing/2014/main" id="{63BF77FE-DC93-1F06-1221-EC5F310D08B3}"/>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10" name="Slide Number Placeholder 4">
              <a:extLst>
                <a:ext uri="{FF2B5EF4-FFF2-40B4-BE49-F238E27FC236}">
                  <a16:creationId xmlns:a16="http://schemas.microsoft.com/office/drawing/2014/main" id="{6A06D386-79DC-D5BD-F2A9-3F3DB4805068}"/>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8</a:t>
              </a:fld>
              <a:endParaRPr lang="en-GB" altLang="en-US" sz="1000" dirty="0">
                <a:solidFill>
                  <a:prstClr val="black">
                    <a:tint val="75000"/>
                  </a:prstClr>
                </a:solidFill>
              </a:endParaRPr>
            </a:p>
          </p:txBody>
        </p:sp>
        <p:pic>
          <p:nvPicPr>
            <p:cNvPr id="11" name="Image" descr="Image">
              <a:extLst>
                <a:ext uri="{FF2B5EF4-FFF2-40B4-BE49-F238E27FC236}">
                  <a16:creationId xmlns:a16="http://schemas.microsoft.com/office/drawing/2014/main" id="{2336ADDF-C9DF-CBA5-0E21-7681E6B8F837}"/>
                </a:ext>
              </a:extLst>
            </p:cNvPr>
            <p:cNvPicPr>
              <a:picLocks noChangeAspect="1"/>
            </p:cNvPicPr>
            <p:nvPr/>
          </p:nvPicPr>
          <p:blipFill>
            <a:blip r:embed="rId2"/>
            <a:stretch>
              <a:fillRect/>
            </a:stretch>
          </p:blipFill>
          <p:spPr>
            <a:xfrm>
              <a:off x="6763108" y="6284053"/>
              <a:ext cx="1420078" cy="325436"/>
            </a:xfrm>
            <a:prstGeom prst="rect">
              <a:avLst/>
            </a:prstGeom>
            <a:ln w="12700">
              <a:miter lim="400000"/>
            </a:ln>
          </p:spPr>
        </p:pic>
        <p:pic>
          <p:nvPicPr>
            <p:cNvPr id="12" name="Picture 11">
              <a:extLst>
                <a:ext uri="{FF2B5EF4-FFF2-40B4-BE49-F238E27FC236}">
                  <a16:creationId xmlns:a16="http://schemas.microsoft.com/office/drawing/2014/main" id="{12CAF81E-40F7-1F31-5524-78070D916C5E}"/>
                </a:ext>
              </a:extLst>
            </p:cNvPr>
            <p:cNvPicPr>
              <a:picLocks noChangeAspect="1"/>
            </p:cNvPicPr>
            <p:nvPr/>
          </p:nvPicPr>
          <p:blipFill>
            <a:blip r:embed="rId3"/>
            <a:stretch>
              <a:fillRect/>
            </a:stretch>
          </p:blipFill>
          <p:spPr>
            <a:xfrm>
              <a:off x="8246225" y="6184292"/>
              <a:ext cx="524959" cy="524959"/>
            </a:xfrm>
            <a:prstGeom prst="rect">
              <a:avLst/>
            </a:prstGeom>
          </p:spPr>
        </p:pic>
      </p:grpSp>
      <p:sp>
        <p:nvSpPr>
          <p:cNvPr id="15" name="TextBox 14">
            <a:extLst>
              <a:ext uri="{FF2B5EF4-FFF2-40B4-BE49-F238E27FC236}">
                <a16:creationId xmlns:a16="http://schemas.microsoft.com/office/drawing/2014/main" id="{C4296248-D7C1-1945-4C97-8D3AB5EFEA61}"/>
              </a:ext>
            </a:extLst>
          </p:cNvPr>
          <p:cNvSpPr txBox="1"/>
          <p:nvPr/>
        </p:nvSpPr>
        <p:spPr>
          <a:xfrm>
            <a:off x="4906505" y="3833333"/>
            <a:ext cx="4006065" cy="1477328"/>
          </a:xfrm>
          <a:prstGeom prst="rect">
            <a:avLst/>
          </a:prstGeom>
          <a:noFill/>
        </p:spPr>
        <p:txBody>
          <a:bodyPr wrap="square">
            <a:spAutoFit/>
          </a:bodyPr>
          <a:lstStyle/>
          <a:p>
            <a:r>
              <a:rPr lang="en-US" sz="1800" dirty="0"/>
              <a:t>However, it can be unhelpful if the person with the learning disability/autism is just seen as that label and not treated and appreciated as an individual.</a:t>
            </a:r>
          </a:p>
        </p:txBody>
      </p:sp>
      <p:sp>
        <p:nvSpPr>
          <p:cNvPr id="17" name="TextBox 16">
            <a:extLst>
              <a:ext uri="{FF2B5EF4-FFF2-40B4-BE49-F238E27FC236}">
                <a16:creationId xmlns:a16="http://schemas.microsoft.com/office/drawing/2014/main" id="{8E9DF2DF-62DE-8D90-99AF-C84865F28E70}"/>
              </a:ext>
            </a:extLst>
          </p:cNvPr>
          <p:cNvSpPr txBox="1"/>
          <p:nvPr/>
        </p:nvSpPr>
        <p:spPr>
          <a:xfrm>
            <a:off x="389201" y="1184934"/>
            <a:ext cx="4019783" cy="2031325"/>
          </a:xfrm>
          <a:prstGeom prst="rect">
            <a:avLst/>
          </a:prstGeom>
          <a:noFill/>
        </p:spPr>
        <p:txBody>
          <a:bodyPr wrap="square">
            <a:spAutoFit/>
          </a:bodyPr>
          <a:lstStyle/>
          <a:p>
            <a:r>
              <a:rPr lang="en-US" sz="1800" dirty="0"/>
              <a:t>A learning disability affects the way someone learns new things throughout their lifetime. It can cause someone to have difficulty understanding new or complex information, learning new skills and coping independently.</a:t>
            </a:r>
          </a:p>
        </p:txBody>
      </p:sp>
      <p:pic>
        <p:nvPicPr>
          <p:cNvPr id="19" name="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544" y="3585577"/>
            <a:ext cx="3654503" cy="2436335"/>
          </a:xfrm>
          <a:prstGeom prst="rect">
            <a:avLst/>
          </a:prstGeom>
          <a:ln w="12700">
            <a:miter lim="400000"/>
          </a:ln>
        </p:spPr>
      </p:pic>
      <p:pic>
        <p:nvPicPr>
          <p:cNvPr id="21" name="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31375" y="1143154"/>
            <a:ext cx="3654503" cy="2436335"/>
          </a:xfrm>
          <a:prstGeom prst="rect">
            <a:avLst/>
          </a:prstGeom>
          <a:ln w="12700">
            <a:miter lim="400000"/>
          </a:ln>
        </p:spPr>
      </p:pic>
      <p:grpSp>
        <p:nvGrpSpPr>
          <p:cNvPr id="18" name="Group 17">
            <a:extLst>
              <a:ext uri="{FF2B5EF4-FFF2-40B4-BE49-F238E27FC236}">
                <a16:creationId xmlns:a16="http://schemas.microsoft.com/office/drawing/2014/main" id="{E99FD8A4-36B2-7B45-CF4F-F131ED36AB58}"/>
              </a:ext>
            </a:extLst>
          </p:cNvPr>
          <p:cNvGrpSpPr/>
          <p:nvPr/>
        </p:nvGrpSpPr>
        <p:grpSpPr>
          <a:xfrm>
            <a:off x="5124767" y="6227869"/>
            <a:ext cx="1420078" cy="381620"/>
            <a:chOff x="0" y="12154236"/>
            <a:chExt cx="4286250" cy="1151851"/>
          </a:xfrm>
        </p:grpSpPr>
        <p:pic>
          <p:nvPicPr>
            <p:cNvPr id="20" name="Picture 19">
              <a:extLst>
                <a:ext uri="{FF2B5EF4-FFF2-40B4-BE49-F238E27FC236}">
                  <a16:creationId xmlns:a16="http://schemas.microsoft.com/office/drawing/2014/main" id="{BDACA0BD-ADA6-CAC7-3923-D942387C159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22" name="Picture 21">
              <a:extLst>
                <a:ext uri="{FF2B5EF4-FFF2-40B4-BE49-F238E27FC236}">
                  <a16:creationId xmlns:a16="http://schemas.microsoft.com/office/drawing/2014/main" id="{20433707-378A-8314-3E71-972D95AE311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175025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object 17">
            <a:extLst>
              <a:ext uri="{FF2B5EF4-FFF2-40B4-BE49-F238E27FC236}">
                <a16:creationId xmlns:a16="http://schemas.microsoft.com/office/drawing/2014/main" id="{57E4E7A0-C2AA-51D7-9F61-96A1ECF86D59}"/>
              </a:ext>
            </a:extLst>
          </p:cNvPr>
          <p:cNvSpPr/>
          <p:nvPr/>
        </p:nvSpPr>
        <p:spPr>
          <a:xfrm>
            <a:off x="381000" y="1522883"/>
            <a:ext cx="8382001" cy="0"/>
          </a:xfrm>
          <a:prstGeom prst="line">
            <a:avLst/>
          </a:prstGeom>
          <a:ln w="25400">
            <a:solidFill>
              <a:srgbClr val="76B9DA"/>
            </a:solidFill>
          </a:ln>
        </p:spPr>
        <p:txBody>
          <a:bodyPr lIns="17144" tIns="17144" rIns="17144" bIns="17144"/>
          <a:lstStyle/>
          <a:p>
            <a:pPr marR="2312" indent="5779" algn="r" defTabSz="416103" eaLnBrk="1" fontAlgn="auto">
              <a:lnSpc>
                <a:spcPct val="100499"/>
              </a:lnSpc>
              <a:spcBef>
                <a:spcPts val="0"/>
              </a:spcBef>
              <a:spcAft>
                <a:spcPts val="0"/>
              </a:spcAft>
            </a:pPr>
            <a:endParaRPr sz="1800" kern="0">
              <a:solidFill>
                <a:srgbClr val="194179"/>
              </a:solidFill>
              <a:latin typeface="Helvetica"/>
              <a:cs typeface="Helvetica"/>
              <a:sym typeface="Helvetica"/>
            </a:endParaRPr>
          </a:p>
        </p:txBody>
      </p:sp>
      <p:sp>
        <p:nvSpPr>
          <p:cNvPr id="3" name="Content Placeholder 2">
            <a:extLst>
              <a:ext uri="{FF2B5EF4-FFF2-40B4-BE49-F238E27FC236}">
                <a16:creationId xmlns:a16="http://schemas.microsoft.com/office/drawing/2014/main" id="{F8F7E84E-E5D0-AEE2-040D-7B5E138DD28D}"/>
              </a:ext>
            </a:extLst>
          </p:cNvPr>
          <p:cNvSpPr>
            <a:spLocks noGrp="1"/>
          </p:cNvSpPr>
          <p:nvPr>
            <p:ph idx="4294967295"/>
          </p:nvPr>
        </p:nvSpPr>
        <p:spPr>
          <a:xfrm>
            <a:off x="370167" y="1916832"/>
            <a:ext cx="4956175" cy="3667125"/>
          </a:xfrm>
        </p:spPr>
        <p:txBody>
          <a:bodyPr>
            <a:normAutofit/>
          </a:bodyPr>
          <a:lstStyle/>
          <a:p>
            <a:r>
              <a:rPr lang="en-GB" sz="2200" dirty="0"/>
              <a:t>Profound &amp; Multiple Learning Disability (PMLD)</a:t>
            </a:r>
            <a:br>
              <a:rPr lang="en-GB" sz="2200" dirty="0"/>
            </a:br>
            <a:endParaRPr lang="en-GB" sz="2200" dirty="0"/>
          </a:p>
          <a:p>
            <a:r>
              <a:rPr lang="en-GB" sz="2200" dirty="0"/>
              <a:t>Severe Learning Disability</a:t>
            </a:r>
            <a:br>
              <a:rPr lang="en-GB" sz="2200" dirty="0"/>
            </a:br>
            <a:endParaRPr lang="en-GB" sz="2200" dirty="0"/>
          </a:p>
          <a:p>
            <a:r>
              <a:rPr lang="en-GB" sz="2200" dirty="0"/>
              <a:t>Moderate Learning Disability</a:t>
            </a:r>
            <a:br>
              <a:rPr lang="en-GB" sz="2200" dirty="0"/>
            </a:br>
            <a:endParaRPr lang="en-GB" sz="2200" dirty="0"/>
          </a:p>
          <a:p>
            <a:r>
              <a:rPr lang="en-GB" sz="2200" dirty="0"/>
              <a:t>Mild Learning Disability</a:t>
            </a:r>
          </a:p>
          <a:p>
            <a:endParaRPr lang="en-GB" sz="1700" dirty="0"/>
          </a:p>
        </p:txBody>
      </p:sp>
      <p:sp>
        <p:nvSpPr>
          <p:cNvPr id="2" name="Title 1">
            <a:extLst>
              <a:ext uri="{FF2B5EF4-FFF2-40B4-BE49-F238E27FC236}">
                <a16:creationId xmlns:a16="http://schemas.microsoft.com/office/drawing/2014/main" id="{19D0991B-8B38-AEEE-181C-93AC43332D5E}"/>
              </a:ext>
            </a:extLst>
          </p:cNvPr>
          <p:cNvSpPr>
            <a:spLocks noGrp="1"/>
          </p:cNvSpPr>
          <p:nvPr>
            <p:ph type="title" idx="4294967295"/>
          </p:nvPr>
        </p:nvSpPr>
        <p:spPr>
          <a:xfrm>
            <a:off x="359369" y="261330"/>
            <a:ext cx="3690938" cy="1325562"/>
          </a:xfrm>
        </p:spPr>
        <p:txBody>
          <a:bodyPr>
            <a:normAutofit/>
          </a:bodyPr>
          <a:lstStyle/>
          <a:p>
            <a:r>
              <a:rPr lang="en-GB" sz="3000" dirty="0"/>
              <a:t>Levels of learning disabilities</a:t>
            </a:r>
          </a:p>
        </p:txBody>
      </p:sp>
      <p:grpSp>
        <p:nvGrpSpPr>
          <p:cNvPr id="10" name="Group 9">
            <a:extLst>
              <a:ext uri="{FF2B5EF4-FFF2-40B4-BE49-F238E27FC236}">
                <a16:creationId xmlns:a16="http://schemas.microsoft.com/office/drawing/2014/main" id="{41BF8062-59D3-ACAC-42DA-ABDAE6492A53}"/>
              </a:ext>
            </a:extLst>
          </p:cNvPr>
          <p:cNvGrpSpPr/>
          <p:nvPr/>
        </p:nvGrpSpPr>
        <p:grpSpPr>
          <a:xfrm>
            <a:off x="467544" y="6184292"/>
            <a:ext cx="8303640" cy="537799"/>
            <a:chOff x="467544" y="6184292"/>
            <a:chExt cx="8303640" cy="537799"/>
          </a:xfrm>
        </p:grpSpPr>
        <p:sp>
          <p:nvSpPr>
            <p:cNvPr id="11" name="Date Placeholder 3">
              <a:extLst>
                <a:ext uri="{FF2B5EF4-FFF2-40B4-BE49-F238E27FC236}">
                  <a16:creationId xmlns:a16="http://schemas.microsoft.com/office/drawing/2014/main" id="{0D2677F2-AEDD-F811-F22A-F823D0AE23EA}"/>
                </a:ext>
              </a:extLst>
            </p:cNvPr>
            <p:cNvSpPr txBox="1">
              <a:spLocks/>
            </p:cNvSpPr>
            <p:nvPr/>
          </p:nvSpPr>
          <p:spPr>
            <a:xfrm>
              <a:off x="467544" y="6284053"/>
              <a:ext cx="2057400" cy="365125"/>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356D873A-AAB4-457E-A5E0-0CF7EF29250D}" type="datetime4">
                <a:rPr lang="en-GB" altLang="en-US" sz="1000" smtClean="0">
                  <a:solidFill>
                    <a:prstClr val="black">
                      <a:tint val="75000"/>
                    </a:prstClr>
                  </a:solidFill>
                </a:rPr>
                <a:pPr>
                  <a:spcAft>
                    <a:spcPts val="600"/>
                  </a:spcAft>
                </a:pPr>
                <a:t>05 September 2024</a:t>
              </a:fld>
              <a:endParaRPr lang="en-GB" altLang="en-US" sz="1000" dirty="0">
                <a:solidFill>
                  <a:prstClr val="black">
                    <a:tint val="75000"/>
                  </a:prstClr>
                </a:solidFill>
              </a:endParaRPr>
            </a:p>
          </p:txBody>
        </p:sp>
        <p:sp>
          <p:nvSpPr>
            <p:cNvPr id="12" name="Slide Number Placeholder 4">
              <a:extLst>
                <a:ext uri="{FF2B5EF4-FFF2-40B4-BE49-F238E27FC236}">
                  <a16:creationId xmlns:a16="http://schemas.microsoft.com/office/drawing/2014/main" id="{E460204A-038B-2F2E-7241-1C35F161720F}"/>
                </a:ext>
              </a:extLst>
            </p:cNvPr>
            <p:cNvSpPr txBox="1">
              <a:spLocks/>
            </p:cNvSpPr>
            <p:nvPr/>
          </p:nvSpPr>
          <p:spPr>
            <a:xfrm>
              <a:off x="4381546" y="6294810"/>
              <a:ext cx="524959" cy="427281"/>
            </a:xfrm>
            <a:prstGeom prst="rect">
              <a:avLst/>
            </a:prstGeom>
          </p:spPr>
          <p:txBody>
            <a:bodyPr>
              <a:normAutofit/>
            </a:bodyPr>
            <a:lstStyle>
              <a:defPPr>
                <a:defRPr lang="en-GB"/>
              </a:defPPr>
              <a:lvl1pPr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rgbClr val="004D75"/>
                  </a:solidFill>
                  <a:latin typeface="Verdana" panose="020B0604030504040204" pitchFamily="34" charset="0"/>
                  <a:ea typeface="+mn-ea"/>
                  <a:cs typeface="Arial" panose="020B0604020202020204" pitchFamily="34" charset="0"/>
                </a:defRPr>
              </a:lvl5pPr>
              <a:lvl6pPr marL="22860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6pPr>
              <a:lvl7pPr marL="27432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7pPr>
              <a:lvl8pPr marL="32004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8pPr>
              <a:lvl9pPr marL="3657600" algn="l" defTabSz="914400" rtl="0" eaLnBrk="1" latinLnBrk="0" hangingPunct="1">
                <a:defRPr sz="2800" kern="1200">
                  <a:solidFill>
                    <a:srgbClr val="004D75"/>
                  </a:solidFill>
                  <a:latin typeface="Verdana" panose="020B0604030504040204" pitchFamily="34" charset="0"/>
                  <a:ea typeface="+mn-ea"/>
                  <a:cs typeface="Arial" panose="020B0604020202020204" pitchFamily="34" charset="0"/>
                </a:defRPr>
              </a:lvl9pPr>
            </a:lstStyle>
            <a:p>
              <a:pPr>
                <a:spcAft>
                  <a:spcPts val="600"/>
                </a:spcAft>
              </a:pPr>
              <a:fld id="{80391E15-0404-4D0C-81C8-3FC83444E37A}" type="slidenum">
                <a:rPr lang="en-GB" altLang="en-US" sz="1000" smtClean="0">
                  <a:solidFill>
                    <a:prstClr val="black">
                      <a:tint val="75000"/>
                    </a:prstClr>
                  </a:solidFill>
                </a:rPr>
                <a:pPr>
                  <a:spcAft>
                    <a:spcPts val="600"/>
                  </a:spcAft>
                </a:pPr>
                <a:t>9</a:t>
              </a:fld>
              <a:endParaRPr lang="en-GB" altLang="en-US" sz="1000" dirty="0">
                <a:solidFill>
                  <a:prstClr val="black">
                    <a:tint val="75000"/>
                  </a:prstClr>
                </a:solidFill>
              </a:endParaRPr>
            </a:p>
          </p:txBody>
        </p:sp>
        <p:pic>
          <p:nvPicPr>
            <p:cNvPr id="13" name="Image" descr="Image">
              <a:extLst>
                <a:ext uri="{FF2B5EF4-FFF2-40B4-BE49-F238E27FC236}">
                  <a16:creationId xmlns:a16="http://schemas.microsoft.com/office/drawing/2014/main" id="{B0EB8142-A62E-E5AE-C34A-C81FA964E72F}"/>
                </a:ext>
              </a:extLst>
            </p:cNvPr>
            <p:cNvPicPr>
              <a:picLocks noChangeAspect="1"/>
            </p:cNvPicPr>
            <p:nvPr/>
          </p:nvPicPr>
          <p:blipFill>
            <a:blip r:embed="rId3"/>
            <a:stretch>
              <a:fillRect/>
            </a:stretch>
          </p:blipFill>
          <p:spPr>
            <a:xfrm>
              <a:off x="6763108" y="6284053"/>
              <a:ext cx="1420078" cy="325436"/>
            </a:xfrm>
            <a:prstGeom prst="rect">
              <a:avLst/>
            </a:prstGeom>
            <a:ln w="12700">
              <a:miter lim="400000"/>
            </a:ln>
          </p:spPr>
        </p:pic>
        <p:pic>
          <p:nvPicPr>
            <p:cNvPr id="15" name="Picture 14">
              <a:extLst>
                <a:ext uri="{FF2B5EF4-FFF2-40B4-BE49-F238E27FC236}">
                  <a16:creationId xmlns:a16="http://schemas.microsoft.com/office/drawing/2014/main" id="{7B063F8F-B311-FA2E-80A3-C1A687ECFDC1}"/>
                </a:ext>
              </a:extLst>
            </p:cNvPr>
            <p:cNvPicPr>
              <a:picLocks noChangeAspect="1"/>
            </p:cNvPicPr>
            <p:nvPr/>
          </p:nvPicPr>
          <p:blipFill>
            <a:blip r:embed="rId4"/>
            <a:stretch>
              <a:fillRect/>
            </a:stretch>
          </p:blipFill>
          <p:spPr>
            <a:xfrm>
              <a:off x="8246225" y="6184292"/>
              <a:ext cx="524959" cy="524959"/>
            </a:xfrm>
            <a:prstGeom prst="rect">
              <a:avLst/>
            </a:prstGeom>
          </p:spPr>
        </p:pic>
      </p:grpSp>
      <p:pic>
        <p:nvPicPr>
          <p:cNvPr id="17" name="Image">
            <a:extLst>
              <a:ext uri="{FF2B5EF4-FFF2-40B4-BE49-F238E27FC236}">
                <a16:creationId xmlns:a16="http://schemas.microsoft.com/office/drawing/2014/main" id="{D0C5F81F-72D1-5D02-BB66-7964356725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20271" y="1"/>
            <a:ext cx="2123728" cy="1415819"/>
          </a:xfrm>
          <a:prstGeom prst="rect">
            <a:avLst/>
          </a:prstGeom>
          <a:ln w="12700">
            <a:miter lim="400000"/>
          </a:ln>
        </p:spPr>
      </p:pic>
      <p:pic>
        <p:nvPicPr>
          <p:cNvPr id="19" name="Image">
            <a:extLst>
              <a:ext uri="{FF2B5EF4-FFF2-40B4-BE49-F238E27FC236}">
                <a16:creationId xmlns:a16="http://schemas.microsoft.com/office/drawing/2014/main" id="{33042618-9B31-1993-3285-22A55B1961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20272" y="1414495"/>
            <a:ext cx="2123728" cy="1415819"/>
          </a:xfrm>
          <a:prstGeom prst="rect">
            <a:avLst/>
          </a:prstGeom>
          <a:ln w="12700">
            <a:miter lim="400000"/>
          </a:ln>
        </p:spPr>
      </p:pic>
      <p:pic>
        <p:nvPicPr>
          <p:cNvPr id="21" name="Image"/>
          <p:cNvPicPr>
            <a:picLocks noChangeAspect="1"/>
          </p:cNvPicPr>
          <p:nvPr/>
        </p:nvPicPr>
        <p:blipFill rotWithShape="1">
          <a:blip r:embed="rId7" cstate="email">
            <a:extLst>
              <a:ext uri="{28A0092B-C50C-407E-A947-70E740481C1C}">
                <a14:useLocalDpi xmlns:a14="http://schemas.microsoft.com/office/drawing/2010/main"/>
              </a:ext>
            </a:extLst>
          </a:blip>
          <a:srcRect l="9986"/>
          <a:stretch/>
        </p:blipFill>
        <p:spPr>
          <a:xfrm>
            <a:off x="7020271" y="2830314"/>
            <a:ext cx="2126864" cy="1575074"/>
          </a:xfrm>
          <a:prstGeom prst="rect">
            <a:avLst/>
          </a:prstGeom>
          <a:ln w="12700">
            <a:miter lim="400000"/>
          </a:ln>
        </p:spPr>
      </p:pic>
      <p:pic>
        <p:nvPicPr>
          <p:cNvPr id="24" name="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20272" y="4405388"/>
            <a:ext cx="2123728" cy="1415819"/>
          </a:xfrm>
          <a:prstGeom prst="rect">
            <a:avLst/>
          </a:prstGeom>
          <a:ln w="12700">
            <a:miter lim="400000"/>
          </a:ln>
        </p:spPr>
      </p:pic>
      <p:grpSp>
        <p:nvGrpSpPr>
          <p:cNvPr id="29" name="Group 28">
            <a:extLst>
              <a:ext uri="{FF2B5EF4-FFF2-40B4-BE49-F238E27FC236}">
                <a16:creationId xmlns:a16="http://schemas.microsoft.com/office/drawing/2014/main" id="{54FA28C6-0C52-9FDE-77CE-52831DBD6165}"/>
              </a:ext>
            </a:extLst>
          </p:cNvPr>
          <p:cNvGrpSpPr/>
          <p:nvPr/>
        </p:nvGrpSpPr>
        <p:grpSpPr>
          <a:xfrm>
            <a:off x="5124767" y="6227869"/>
            <a:ext cx="1420078" cy="381620"/>
            <a:chOff x="0" y="12154236"/>
            <a:chExt cx="4286250" cy="1151851"/>
          </a:xfrm>
        </p:grpSpPr>
        <p:pic>
          <p:nvPicPr>
            <p:cNvPr id="30" name="Picture 29">
              <a:extLst>
                <a:ext uri="{FF2B5EF4-FFF2-40B4-BE49-F238E27FC236}">
                  <a16:creationId xmlns:a16="http://schemas.microsoft.com/office/drawing/2014/main" id="{B25FE09A-696B-33CB-54DF-7BB47299B81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57203" t="73127"/>
            <a:stretch/>
          </p:blipFill>
          <p:spPr>
            <a:xfrm>
              <a:off x="2451886" y="12154236"/>
              <a:ext cx="1834363" cy="1151851"/>
            </a:xfrm>
            <a:prstGeom prst="rect">
              <a:avLst/>
            </a:prstGeom>
          </p:spPr>
        </p:pic>
        <p:pic>
          <p:nvPicPr>
            <p:cNvPr id="31" name="Picture 30">
              <a:extLst>
                <a:ext uri="{FF2B5EF4-FFF2-40B4-BE49-F238E27FC236}">
                  <a16:creationId xmlns:a16="http://schemas.microsoft.com/office/drawing/2014/main" id="{15D00CE5-6F7F-888F-E366-E7338F13099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82189"/>
            <a:stretch/>
          </p:blipFill>
          <p:spPr>
            <a:xfrm>
              <a:off x="0" y="12542655"/>
              <a:ext cx="4286250" cy="763431"/>
            </a:xfrm>
            <a:prstGeom prst="rect">
              <a:avLst/>
            </a:prstGeom>
          </p:spPr>
        </p:pic>
      </p:grpSp>
    </p:spTree>
    <p:extLst>
      <p:ext uri="{BB962C8B-B14F-4D97-AF65-F5344CB8AC3E}">
        <p14:creationId xmlns:p14="http://schemas.microsoft.com/office/powerpoint/2010/main" val="53086443"/>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800" b="0" i="0" u="none" strike="noStrike" cap="none" normalizeH="0" baseline="0" smtClean="0">
            <a:ln>
              <a:noFill/>
            </a:ln>
            <a:solidFill>
              <a:srgbClr val="004D75"/>
            </a:solidFill>
            <a:effectLst/>
            <a:latin typeface="Verdan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800" b="0" i="0" u="none" strike="noStrike" cap="none" normalizeH="0" baseline="0" smtClean="0">
            <a:ln>
              <a:noFill/>
            </a:ln>
            <a:solidFill>
              <a:srgbClr val="004D75"/>
            </a:solidFill>
            <a:effectLst/>
            <a:latin typeface="Verdana" panose="020B0604030504040204" pitchFamily="34" charset="0"/>
            <a:cs typeface="Arial" panose="020B0604020202020204" pitchFamily="3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194179"/>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55451" tIns="55451" rIns="55451" bIns="55451" numCol="1" spcCol="38100" rtlCol="0" anchor="ctr">
        <a:spAutoFit/>
      </a:bodyPr>
      <a:lstStyle>
        <a:defPPr marL="0" marR="6164" indent="15411" algn="r" defTabSz="1109609" rtl="0" fontAlgn="auto" latinLnBrk="0" hangingPunct="0">
          <a:lnSpc>
            <a:spcPct val="100499"/>
          </a:lnSpc>
          <a:spcBef>
            <a:spcPts val="0"/>
          </a:spcBef>
          <a:spcAft>
            <a:spcPts val="0"/>
          </a:spcAft>
          <a:buClrTx/>
          <a:buSzTx/>
          <a:buFontTx/>
          <a:buNone/>
          <a:tabLst/>
          <a:defRPr kumimoji="0" sz="4800" b="0" i="0" u="none" strike="noStrike" cap="none" spc="0" normalizeH="0" baseline="0">
            <a:ln>
              <a:noFill/>
            </a:ln>
            <a:solidFill>
              <a:srgbClr val="194179"/>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5451" tIns="55451" rIns="55451" bIns="55451" numCol="1" spcCol="38100" rtlCol="0" anchor="t">
        <a:spAutoFit/>
      </a:bodyPr>
      <a:lstStyle>
        <a:defPPr marL="0" marR="6164" indent="15411" algn="r" defTabSz="1109609" rtl="0" fontAlgn="auto" latinLnBrk="0" hangingPunct="0">
          <a:lnSpc>
            <a:spcPct val="100499"/>
          </a:lnSpc>
          <a:spcBef>
            <a:spcPts val="0"/>
          </a:spcBef>
          <a:spcAft>
            <a:spcPts val="0"/>
          </a:spcAft>
          <a:buClrTx/>
          <a:buSzTx/>
          <a:buFontTx/>
          <a:buNone/>
          <a:tabLst/>
          <a:defRPr kumimoji="0" sz="4800" b="0" i="0" u="none" strike="noStrike" cap="none" spc="0" normalizeH="0" baseline="0">
            <a:ln>
              <a:noFill/>
            </a:ln>
            <a:solidFill>
              <a:srgbClr val="194179"/>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Dimensions Powerpoint presentation" id="{1039B905-2168-4E03-AFAA-BBE996EBCC04}" vid="{DA0E6185-71CD-436A-ACE4-12CF96BA2A5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972</TotalTime>
  <Words>2980</Words>
  <Application>Microsoft Office PowerPoint</Application>
  <PresentationFormat>On-screen Show (4:3)</PresentationFormat>
  <Paragraphs>249</Paragraphs>
  <Slides>24</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Aptos</vt:lpstr>
      <vt:lpstr>Arial</vt:lpstr>
      <vt:lpstr>Calibri</vt:lpstr>
      <vt:lpstr>FS Albert</vt:lpstr>
      <vt:lpstr>Gill Sans</vt:lpstr>
      <vt:lpstr>Gill Sans SemiBold</vt:lpstr>
      <vt:lpstr>Helvetica</vt:lpstr>
      <vt:lpstr>Times</vt:lpstr>
      <vt:lpstr>Verdana</vt:lpstr>
      <vt:lpstr>blank</vt:lpstr>
      <vt:lpstr>Office Theme</vt:lpstr>
      <vt:lpstr>PowerPoint Presentation</vt:lpstr>
      <vt:lpstr>Learning Outcomes</vt:lpstr>
      <vt:lpstr>About Dimensions</vt:lpstr>
      <vt:lpstr>PowerPoint Presentation</vt:lpstr>
      <vt:lpstr>Hate Crime  &amp;  Hate Incidents</vt:lpstr>
      <vt:lpstr>Legislation &amp; Guidance</vt:lpstr>
      <vt:lpstr>Key cases</vt:lpstr>
      <vt:lpstr>Defining learning disabilities</vt:lpstr>
      <vt:lpstr>Levels of learning disabilities</vt:lpstr>
      <vt:lpstr>Defining autism</vt:lpstr>
      <vt:lpstr>The recent history of how people with learning disabilities have been treated </vt:lpstr>
      <vt:lpstr>PowerPoint Presentation</vt:lpstr>
      <vt:lpstr>PowerPoint Presentation</vt:lpstr>
      <vt:lpstr>Myth Busters Pop Quiz</vt:lpstr>
      <vt:lpstr>Myth Busters Pop Quiz</vt:lpstr>
      <vt:lpstr>Myth Busters Pop Quiz</vt:lpstr>
      <vt:lpstr>Myth Busters Pop Quiz</vt:lpstr>
      <vt:lpstr>PowerPoint Presentation</vt:lpstr>
      <vt:lpstr>Communication Strategies</vt:lpstr>
      <vt:lpstr>Communication Strategies Cont.</vt:lpstr>
      <vt:lpstr>Communication Methods</vt:lpstr>
      <vt:lpstr>PowerPoint Presentation</vt:lpstr>
      <vt:lpstr>Case Study – Jordan’s Story</vt:lpstr>
      <vt:lpstr>PowerPoint Presentation</vt:lpstr>
    </vt:vector>
  </TitlesOfParts>
  <Company>NTU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DIR3SMITHG</dc:creator>
  <cp:lastModifiedBy>Sarah Walters</cp:lastModifiedBy>
  <cp:revision>20</cp:revision>
  <dcterms:created xsi:type="dcterms:W3CDTF">2004-10-15T09:28:11Z</dcterms:created>
  <dcterms:modified xsi:type="dcterms:W3CDTF">2024-09-05T09:21:16Z</dcterms:modified>
</cp:coreProperties>
</file>