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68" r:id="rId3"/>
    <p:sldId id="266" r:id="rId4"/>
    <p:sldId id="269" r:id="rId5"/>
    <p:sldId id="270" r:id="rId6"/>
    <p:sldId id="274" r:id="rId7"/>
    <p:sldId id="265" r:id="rId8"/>
    <p:sldId id="272" r:id="rId9"/>
    <p:sldId id="284" r:id="rId10"/>
    <p:sldId id="273" r:id="rId11"/>
    <p:sldId id="276" r:id="rId12"/>
    <p:sldId id="271" r:id="rId13"/>
    <p:sldId id="277" r:id="rId14"/>
    <p:sldId id="278" r:id="rId15"/>
    <p:sldId id="280" r:id="rId16"/>
    <p:sldId id="279" r:id="rId17"/>
    <p:sldId id="285" r:id="rId18"/>
    <p:sldId id="281" r:id="rId19"/>
    <p:sldId id="286" r:id="rId20"/>
    <p:sldId id="287" r:id="rId21"/>
    <p:sldId id="288" r:id="rId22"/>
    <p:sldId id="289" r:id="rId23"/>
    <p:sldId id="296" r:id="rId24"/>
    <p:sldId id="297" r:id="rId25"/>
    <p:sldId id="298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6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8" autoAdjust="0"/>
    <p:restoredTop sz="96682" autoAdjust="0"/>
  </p:normalViewPr>
  <p:slideViewPr>
    <p:cSldViewPr snapToGrid="0" snapToObjects="1">
      <p:cViewPr varScale="1">
        <p:scale>
          <a:sx n="91" d="100"/>
          <a:sy n="91" d="100"/>
        </p:scale>
        <p:origin x="-56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36FF-BF8C-4903-A6B7-C1A4C8EA5224}" type="datetimeFigureOut">
              <a:rPr lang="en-GB" smtClean="0"/>
              <a:t>16/03/2018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214AC-5911-4931-89AA-E35DE85262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7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4AC-5911-4931-89AA-E35DE85262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2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4AC-5911-4931-89AA-E35DE85262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29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4AC-5911-4931-89AA-E35DE85262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22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214AC-5911-4931-89AA-E35DE852628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12th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unsplash.com/photos/1_CMoFsPfs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ata.4tu.nl/repository/uuid:66f723e3-69c9-468e-8a14-236f33bc0ab5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www.force11.org/group/fairgroup/fairprinciples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div%3eIcons%20made%20by%20%3ca%20href=%22http:/www.freepik.com%22%20title=%22Freepik%22%3eFreepik%3c/a%3e%20from%20%3ca%20href=%22https:/www.flaticon.com/%22%20title=%22Flaticon%22%3ewww.flaticon.com%3c/a%3e%20is%20licensed%20by%20%3ca%20href=%22http:/creativecommons.org/licenses/by/3.0/%22%20title=%22Creative%20Commons%20BY%203.0%22%20target=%22_blank%22%3eCC%203.0%20BY%3c/a%3e%3c/div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4tu.nl/repository/" TargetMode="External"/><Relationship Id="rId2" Type="http://schemas.openxmlformats.org/officeDocument/2006/relationships/hyperlink" Target="https://figshar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data.4tu.nl/fileadmin/editor_upload/pdf/README/Guidelines_for_creating_a_README_file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data.4tu.nl/en/publishing-research/uploading-dat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penworking.wordpress.com/2018/01/16/a-first-look-at-the-eu-general-data-protection-regulation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data2016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ocs/h2020-funding-guide/cross-cutting-issues/open-access-data-management/data-management_en.htm" TargetMode="External"/><Relationship Id="rId2" Type="http://schemas.openxmlformats.org/officeDocument/2006/relationships/hyperlink" Target="https://www.nwo.nl/en/policies/open+science/data+manage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working.wordpress.com/2017/09/25/rethinking-reusability-a-rakish-recap-of-the-eplan-workshop-fair-facts-and-implementations-september-2017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ce11.org/group/fairgroup/fairprincipl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4tu.nl/repository/uuid:5146dd06-98e4-426c-9ae5-dc8fa65c549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aer.org/en/projects/task-force-open-science-tfos/" TargetMode="External"/><Relationship Id="rId2" Type="http://schemas.openxmlformats.org/officeDocument/2006/relationships/hyperlink" Target="https://www.dtls.nl/fair-data/fair-principles-explaine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4106"/>
          </a:xfrm>
          <a:prstGeom prst="rect">
            <a:avLst/>
          </a:prstGeom>
        </p:spPr>
      </p:pic>
      <p:pic>
        <p:nvPicPr>
          <p:cNvPr id="9" name="Afbeelding 8" descr="TUDelft_LogoZWAR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34342" y="617247"/>
            <a:ext cx="6433383" cy="2229538"/>
          </a:xfrm>
        </p:spPr>
        <p:txBody>
          <a:bodyPr/>
          <a:lstStyle/>
          <a:p>
            <a:r>
              <a:rPr lang="en-GB" dirty="0" smtClean="0"/>
              <a:t>FAIR Data &amp;</a:t>
            </a:r>
            <a:br>
              <a:rPr lang="en-GB" dirty="0" smtClean="0"/>
            </a:br>
            <a:r>
              <a:rPr lang="en-GB" dirty="0" smtClean="0"/>
              <a:t>GDPR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634342" y="3087237"/>
            <a:ext cx="6235228" cy="1025802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en-GB" dirty="0" smtClean="0"/>
              <a:t>Lightweight intro for FAIR data and the new </a:t>
            </a:r>
            <a:br>
              <a:rPr lang="en-GB" dirty="0" smtClean="0"/>
            </a:br>
            <a:r>
              <a:rPr lang="en-GB" dirty="0" smtClean="0"/>
              <a:t>EU General Data Protection Regulation (GDPR) </a:t>
            </a:r>
            <a:endParaRPr lang="en-GB" dirty="0"/>
          </a:p>
        </p:txBody>
      </p:sp>
      <p:sp>
        <p:nvSpPr>
          <p:cNvPr id="10" name="Subtitle 7"/>
          <p:cNvSpPr txBox="1">
            <a:spLocks/>
          </p:cNvSpPr>
          <p:nvPr/>
        </p:nvSpPr>
        <p:spPr>
          <a:xfrm>
            <a:off x="2936855" y="4000283"/>
            <a:ext cx="5932715" cy="1143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n-GB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March 2018 – Open Data Meeting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Jasmin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K.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Böhmer, Research Data Officer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Data Services – TU Delft Library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j.k.boehmer@tudelft.nl</a:t>
            </a:r>
          </a:p>
        </p:txBody>
      </p:sp>
      <p:pic>
        <p:nvPicPr>
          <p:cNvPr id="11" name="Picture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9304">
            <a:off x="-111835" y="3813654"/>
            <a:ext cx="600218" cy="112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018" y="-9392"/>
            <a:ext cx="397982" cy="1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0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386" y="491720"/>
            <a:ext cx="7555229" cy="4160061"/>
          </a:xfrm>
          <a:solidFill>
            <a:schemeClr val="bg1">
              <a:lumMod val="95000"/>
              <a:alpha val="85000"/>
            </a:schemeClr>
          </a:solidFill>
        </p:spPr>
        <p:txBody>
          <a:bodyPr>
            <a:normAutofit/>
          </a:bodyPr>
          <a:lstStyle/>
          <a:p>
            <a:pPr marL="228600" lvl="0" indent="0" algn="ctr">
              <a:spcBef>
                <a:spcPts val="0"/>
              </a:spcBef>
              <a:buNone/>
            </a:pPr>
            <a:endParaRPr lang="en" sz="2400" dirty="0" smtClean="0"/>
          </a:p>
          <a:p>
            <a:pPr marL="228600" lvl="0" indent="0" algn="ctr">
              <a:spcBef>
                <a:spcPts val="0"/>
              </a:spcBef>
              <a:buNone/>
            </a:pPr>
            <a:endParaRPr lang="en" sz="24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400" dirty="0" smtClean="0"/>
              <a:t>	</a:t>
            </a:r>
            <a:r>
              <a:rPr lang="en" sz="2000" dirty="0" smtClean="0"/>
              <a:t>Persistent </a:t>
            </a:r>
            <a:r>
              <a:rPr lang="en" sz="2000" dirty="0"/>
              <a:t>Identifier		</a:t>
            </a:r>
            <a:r>
              <a:rPr lang="en" sz="2000" dirty="0" smtClean="0"/>
              <a:t>				e.g</a:t>
            </a:r>
            <a:r>
              <a:rPr lang="en" sz="2000" dirty="0"/>
              <a:t>. </a:t>
            </a:r>
            <a:r>
              <a:rPr lang="en" sz="2000" b="1" dirty="0" smtClean="0"/>
              <a:t>DOI</a:t>
            </a:r>
            <a:endParaRPr lang="en" sz="2000" dirty="0" smtClean="0"/>
          </a:p>
          <a:p>
            <a:pPr marL="228600" lvl="0" indent="0">
              <a:spcBef>
                <a:spcPts val="0"/>
              </a:spcBef>
              <a:buNone/>
            </a:pPr>
            <a:endParaRPr lang="en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000" dirty="0" smtClean="0"/>
              <a:t>	Usage </a:t>
            </a:r>
            <a:r>
              <a:rPr lang="en" sz="2000" dirty="0"/>
              <a:t>License 			</a:t>
            </a:r>
            <a:r>
              <a:rPr lang="en" sz="2000" dirty="0" smtClean="0"/>
              <a:t>				e.g</a:t>
            </a:r>
            <a:r>
              <a:rPr lang="en" sz="2000" dirty="0"/>
              <a:t>. </a:t>
            </a:r>
            <a:r>
              <a:rPr lang="en" sz="2000" b="1" dirty="0" smtClean="0"/>
              <a:t>CC-BY</a:t>
            </a:r>
            <a:endParaRPr lang="en" sz="2000" dirty="0" smtClean="0"/>
          </a:p>
          <a:p>
            <a:pPr marL="228600" lvl="0" indent="0">
              <a:spcBef>
                <a:spcPts val="0"/>
              </a:spcBef>
              <a:buNone/>
            </a:pPr>
            <a:endParaRPr lang="en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000" dirty="0" smtClean="0"/>
              <a:t>	Type of Metadata Standard</a:t>
            </a:r>
            <a:r>
              <a:rPr lang="en" sz="2000" dirty="0"/>
              <a:t>	</a:t>
            </a:r>
            <a:r>
              <a:rPr lang="en" sz="2000" dirty="0" smtClean="0"/>
              <a:t>			e.g. </a:t>
            </a:r>
            <a:r>
              <a:rPr lang="en" sz="2000" b="1" dirty="0" smtClean="0"/>
              <a:t>Dublin Core</a:t>
            </a:r>
            <a:endParaRPr lang="en" sz="2000" dirty="0" smtClean="0"/>
          </a:p>
          <a:p>
            <a:pPr marL="228600" lvl="0" indent="0">
              <a:spcBef>
                <a:spcPts val="0"/>
              </a:spcBef>
              <a:buNone/>
            </a:pPr>
            <a:endParaRPr lang="en" sz="2000" dirty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000" dirty="0" smtClean="0"/>
              <a:t>	Standardized Communication Protocol	e.g</a:t>
            </a:r>
            <a:r>
              <a:rPr lang="en" sz="2000" dirty="0"/>
              <a:t>. </a:t>
            </a:r>
            <a:r>
              <a:rPr lang="en" sz="2000" b="1" dirty="0"/>
              <a:t>http(s</a:t>
            </a:r>
            <a:r>
              <a:rPr lang="en" sz="2000" b="1" dirty="0" smtClean="0"/>
              <a:t>)</a:t>
            </a:r>
            <a:endParaRPr lang="en" sz="2000" dirty="0" smtClean="0"/>
          </a:p>
          <a:p>
            <a:pPr marL="914400" lvl="0" indent="0">
              <a:spcBef>
                <a:spcPts val="0"/>
              </a:spcBef>
              <a:buNone/>
            </a:pPr>
            <a:endParaRPr lang="en" sz="2000" b="1" dirty="0"/>
          </a:p>
          <a:p>
            <a:pPr marL="914400" lvl="0" indent="0">
              <a:spcBef>
                <a:spcPts val="0"/>
              </a:spcBef>
              <a:buNone/>
            </a:pPr>
            <a:r>
              <a:rPr lang="en" sz="2000" b="1" dirty="0" smtClean="0"/>
              <a:t>									= </a:t>
            </a:r>
            <a:r>
              <a:rPr lang="en" sz="2000" b="1" dirty="0"/>
              <a:t>FAIR minimum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4386" y="373619"/>
            <a:ext cx="7555229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Quick Steps to Make Data-Sets FAIR: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0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522272"/>
            <a:ext cx="8011982" cy="41877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435007" y="321605"/>
            <a:ext cx="7444673" cy="3094838"/>
            <a:chOff x="1435007" y="321605"/>
            <a:chExt cx="7444673" cy="3094838"/>
          </a:xfrm>
        </p:grpSpPr>
        <p:grpSp>
          <p:nvGrpSpPr>
            <p:cNvPr id="23" name="Group 22"/>
            <p:cNvGrpSpPr/>
            <p:nvPr/>
          </p:nvGrpSpPr>
          <p:grpSpPr>
            <a:xfrm>
              <a:off x="1435007" y="779674"/>
              <a:ext cx="7444673" cy="2636769"/>
              <a:chOff x="1435007" y="566314"/>
              <a:chExt cx="7444673" cy="2636769"/>
            </a:xfrm>
          </p:grpSpPr>
          <p:sp>
            <p:nvSpPr>
              <p:cNvPr id="6" name="Rectangular Callout 5"/>
              <p:cNvSpPr/>
              <p:nvPr/>
            </p:nvSpPr>
            <p:spPr>
              <a:xfrm>
                <a:off x="1435007" y="566314"/>
                <a:ext cx="6647721" cy="2636769"/>
              </a:xfrm>
              <a:prstGeom prst="wedgeRectCallout">
                <a:avLst>
                  <a:gd name="adj1" fmla="val 52536"/>
                  <a:gd name="adj2" fmla="val -43750"/>
                </a:avLst>
              </a:prstGeom>
              <a:solidFill>
                <a:schemeClr val="lt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4" descr="C:\Users\jbohmer\Downloads\F-A-IR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0734" y="688669"/>
                <a:ext cx="1408946" cy="53152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5" descr="C:\Users\jbohmer\Downloads\F-AIR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733" y="321605"/>
              <a:ext cx="1408946" cy="580424"/>
            </a:xfrm>
            <a:prstGeom prst="rect">
              <a:avLst/>
            </a:prstGeom>
            <a:ln>
              <a:solidFill>
                <a:srgbClr val="FF0000"/>
              </a:solidFill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25" name="Group 24"/>
          <p:cNvGrpSpPr/>
          <p:nvPr/>
        </p:nvGrpSpPr>
        <p:grpSpPr>
          <a:xfrm>
            <a:off x="36979" y="3290990"/>
            <a:ext cx="8921042" cy="1403807"/>
            <a:chOff x="36979" y="3054770"/>
            <a:chExt cx="8921042" cy="1403807"/>
          </a:xfrm>
        </p:grpSpPr>
        <p:pic>
          <p:nvPicPr>
            <p:cNvPr id="9" name="Picture 3" descr="C:\Users\jbohmer\Downloads\FAI-R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446" y="3514350"/>
              <a:ext cx="1425575" cy="549643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ular Callout 9"/>
            <p:cNvSpPr/>
            <p:nvPr/>
          </p:nvSpPr>
          <p:spPr>
            <a:xfrm>
              <a:off x="36979" y="3054770"/>
              <a:ext cx="7066827" cy="1403807"/>
            </a:xfrm>
            <a:prstGeom prst="wedgeRectCallout">
              <a:avLst>
                <a:gd name="adj1" fmla="val 57272"/>
                <a:gd name="adj2" fmla="val 4517"/>
              </a:avLst>
            </a:prstGeom>
            <a:solidFill>
              <a:schemeClr val="lt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2" descr="C:\Users\jbohmer\Downloads\FA-I-R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445" y="3054770"/>
              <a:ext cx="1425575" cy="4349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jbohmer\surfdrive\#JKB\2)RDS\RDS_2017\RDS_2017_Presentations\4t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" y="198787"/>
            <a:ext cx="848424" cy="3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49" y="1685925"/>
            <a:ext cx="7258050" cy="857250"/>
          </a:xfrm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FAI  R</a:t>
            </a:r>
            <a:endParaRPr lang="en-GB" sz="19900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733425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How can YOU make your data </a:t>
            </a:r>
            <a:br>
              <a:rPr lang="en-GB" dirty="0" smtClean="0"/>
            </a:br>
            <a:r>
              <a:rPr lang="en-GB" dirty="0" smtClean="0"/>
              <a:t>FAIR?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By using a standardized </a:t>
            </a:r>
            <a:r>
              <a:rPr lang="en-GB" u="sng" dirty="0" smtClean="0">
                <a:hlinkClick r:id="rId2"/>
              </a:rPr>
              <a:t>data-repository</a:t>
            </a:r>
            <a:r>
              <a:rPr lang="en-GB" u="sng" dirty="0" smtClean="0"/>
              <a:t> during</a:t>
            </a:r>
            <a:r>
              <a:rPr lang="en-GB" dirty="0" smtClean="0"/>
              <a:t> your research project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By using a standardized </a:t>
            </a:r>
            <a:r>
              <a:rPr lang="en-GB" u="sng" dirty="0" smtClean="0">
                <a:hlinkClick r:id="rId3"/>
              </a:rPr>
              <a:t>data-archive</a:t>
            </a:r>
            <a:r>
              <a:rPr lang="en-GB" u="sng" dirty="0" smtClean="0"/>
              <a:t> after</a:t>
            </a:r>
            <a:r>
              <a:rPr lang="en-GB" dirty="0" smtClean="0"/>
              <a:t> your research project has ended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sz="3200" b="1" dirty="0" smtClean="0"/>
              <a:t>= FAIR DATA-SET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07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How can YOU make your data </a:t>
            </a:r>
            <a:br>
              <a:rPr lang="en-GB" dirty="0" smtClean="0"/>
            </a:br>
            <a:r>
              <a:rPr lang="en-GB" dirty="0" smtClean="0"/>
              <a:t>FAI</a:t>
            </a:r>
            <a:r>
              <a:rPr lang="en-GB" u="sng" dirty="0" smtClean="0"/>
              <a:t>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Standardized and subject-specific metadata</a:t>
            </a:r>
          </a:p>
          <a:p>
            <a:pPr marL="0" indent="0">
              <a:buNone/>
            </a:pPr>
            <a:endParaRPr lang="en-GB" sz="900" dirty="0" smtClean="0"/>
          </a:p>
          <a:p>
            <a:r>
              <a:rPr lang="en-GB" dirty="0" smtClean="0"/>
              <a:t>Interoperable data-formats</a:t>
            </a:r>
          </a:p>
          <a:p>
            <a:pPr marL="0" indent="0">
              <a:buNone/>
            </a:pPr>
            <a:endParaRPr lang="en-GB" sz="900" dirty="0" smtClean="0"/>
          </a:p>
          <a:p>
            <a:r>
              <a:rPr lang="en-GB" dirty="0" smtClean="0">
                <a:hlinkClick r:id="rId2"/>
              </a:rPr>
              <a:t>Documentation: readme-files</a:t>
            </a:r>
            <a:r>
              <a:rPr lang="en-GB" dirty="0" smtClean="0"/>
              <a:t>, methodology, code-books, ontologies, controlled vocabulary</a:t>
            </a:r>
          </a:p>
          <a:p>
            <a:pPr marL="0" indent="0">
              <a:buNone/>
            </a:pPr>
            <a:r>
              <a:rPr lang="en-GB" sz="3200" b="1" dirty="0" smtClean="0"/>
              <a:t>= FAIR DATA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239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Information needed to re-use your data:</a:t>
            </a:r>
          </a:p>
          <a:p>
            <a:pPr marL="1076325" lvl="1"/>
            <a:r>
              <a:rPr lang="en-GB" dirty="0" smtClean="0"/>
              <a:t>Software documentation and version control</a:t>
            </a:r>
          </a:p>
          <a:p>
            <a:pPr marL="1076325" lvl="1"/>
            <a:r>
              <a:rPr lang="en-GB" dirty="0" smtClean="0">
                <a:hlinkClick r:id="rId2"/>
              </a:rPr>
              <a:t>Primary and secondary metadata + clear use license</a:t>
            </a:r>
            <a:endParaRPr lang="en-GB" dirty="0" smtClean="0"/>
          </a:p>
          <a:p>
            <a:pPr marL="1076325" lvl="1"/>
            <a:r>
              <a:rPr lang="en-GB" dirty="0" smtClean="0"/>
              <a:t>Readme-file with additional crucial information</a:t>
            </a:r>
          </a:p>
          <a:p>
            <a:pPr marL="1076325" lvl="1"/>
            <a:r>
              <a:rPr lang="en-GB" dirty="0" smtClean="0"/>
              <a:t>Documentation of consent forms and management of sensitive personal data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>
            <a:no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R</a:t>
            </a:r>
            <a:r>
              <a:rPr lang="en-GB" dirty="0" smtClean="0"/>
              <a:t> in FAIR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0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774"/>
            <a:ext cx="9144000" cy="6099048"/>
          </a:xfrm>
          <a:prstGeom prst="rect">
            <a:avLst/>
          </a:prstGeom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2504115" y="1570369"/>
            <a:ext cx="4135770" cy="146586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fontAlgn="base"/>
            <a:r>
              <a:rPr lang="en-GB" sz="2800" b="1" dirty="0" smtClean="0">
                <a:solidFill>
                  <a:schemeClr val="bg1"/>
                </a:solidFill>
              </a:rPr>
              <a:t>EU </a:t>
            </a:r>
          </a:p>
          <a:p>
            <a:pPr algn="ctr" fontAlgn="base"/>
            <a:r>
              <a:rPr lang="en-GB" sz="2800" b="1" dirty="0" smtClean="0">
                <a:solidFill>
                  <a:schemeClr val="bg1"/>
                </a:solidFill>
              </a:rPr>
              <a:t>General Data </a:t>
            </a:r>
          </a:p>
          <a:p>
            <a:pPr algn="ctr" fontAlgn="base"/>
            <a:r>
              <a:rPr lang="en-GB" sz="2800" b="1" dirty="0" smtClean="0">
                <a:solidFill>
                  <a:schemeClr val="bg1"/>
                </a:solidFill>
              </a:rPr>
              <a:t>Protection Regulation</a:t>
            </a:r>
          </a:p>
          <a:p>
            <a:pPr algn="ctr" fontAlgn="base"/>
            <a:r>
              <a:rPr lang="en-GB" sz="2800" b="1" dirty="0" smtClean="0">
                <a:solidFill>
                  <a:schemeClr val="bg1"/>
                </a:solidFill>
              </a:rPr>
              <a:t>25</a:t>
            </a:r>
            <a:r>
              <a:rPr lang="en-GB" sz="28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800" b="1" dirty="0" smtClean="0">
                <a:solidFill>
                  <a:schemeClr val="bg1"/>
                </a:solidFill>
              </a:rPr>
              <a:t> May 2018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GDPR?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eplaces </a:t>
            </a:r>
            <a:r>
              <a:rPr lang="en-GB" dirty="0"/>
              <a:t>the Data Protection Directive 95/46/EC from </a:t>
            </a:r>
            <a:r>
              <a:rPr lang="en-GB" dirty="0" smtClean="0"/>
              <a:t>1995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New update necessary due to open borders, economic streams and developments, and digital era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82075" y="4664279"/>
            <a:ext cx="4141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8B306"/>
                </a:solidFill>
              </a:rPr>
              <a:t>https://www.eugdpr.org/how-did-we-get-here-.html</a:t>
            </a:r>
          </a:p>
        </p:txBody>
      </p:sp>
    </p:spTree>
    <p:extLst>
      <p:ext uri="{BB962C8B-B14F-4D97-AF65-F5344CB8AC3E}">
        <p14:creationId xmlns:p14="http://schemas.microsoft.com/office/powerpoint/2010/main" val="344144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GDPR?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Previous Data Protection Directive had 9 principles that were non-binding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New GDPR was proposed in 2012 and implemented in 2015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“2-year post-adoption grace period” ends 25</a:t>
            </a:r>
            <a:r>
              <a:rPr lang="en-GB" baseline="30000" dirty="0" smtClean="0"/>
              <a:t>th</a:t>
            </a:r>
            <a:r>
              <a:rPr lang="en-GB" dirty="0" smtClean="0"/>
              <a:t> May 2018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82075" y="4664279"/>
            <a:ext cx="34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8B306"/>
                </a:solidFill>
              </a:rPr>
              <a:t>https://www.eugdpr.org/gdpr-timeline.html</a:t>
            </a:r>
          </a:p>
        </p:txBody>
      </p:sp>
    </p:spTree>
    <p:extLst>
      <p:ext uri="{BB962C8B-B14F-4D97-AF65-F5344CB8AC3E}">
        <p14:creationId xmlns:p14="http://schemas.microsoft.com/office/powerpoint/2010/main" val="89528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61" y="125835"/>
            <a:ext cx="7759816" cy="453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/>
              <a:t>“</a:t>
            </a:r>
            <a:r>
              <a:rPr lang="en-GB" sz="3600" dirty="0" smtClean="0"/>
              <a:t>The </a:t>
            </a:r>
            <a:r>
              <a:rPr lang="en-GB" sz="3600" dirty="0"/>
              <a:t>GDPR not only applies to organisations located within the EU but it </a:t>
            </a:r>
            <a:r>
              <a:rPr lang="en-GB" sz="3600" b="1" dirty="0"/>
              <a:t>will also apply to organisations located outside of the </a:t>
            </a:r>
            <a:r>
              <a:rPr lang="en-GB" sz="3600" b="1" dirty="0" smtClean="0"/>
              <a:t>EU</a:t>
            </a:r>
            <a:endParaRPr lang="en-GB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81138" y="2962582"/>
            <a:ext cx="6660859" cy="1808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600" i="1" dirty="0"/>
              <a:t>if they offer goods or services to, or monitor the behaviour of, EU data subjects. 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8403" y="2533810"/>
            <a:ext cx="612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A6D6"/>
                </a:solidFill>
              </a:rPr>
              <a:t>if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9128" y="4664279"/>
            <a:ext cx="3099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8B306"/>
                </a:solidFill>
              </a:rPr>
              <a:t>https://www.eugdpr.org/gdpr-faqs.html</a:t>
            </a:r>
          </a:p>
        </p:txBody>
      </p:sp>
    </p:spTree>
    <p:extLst>
      <p:ext uri="{BB962C8B-B14F-4D97-AF65-F5344CB8AC3E}">
        <p14:creationId xmlns:p14="http://schemas.microsoft.com/office/powerpoint/2010/main" val="30155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49"/>
            <a:ext cx="7106464" cy="3762375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FAIR data principles?</a:t>
            </a:r>
          </a:p>
          <a:p>
            <a:r>
              <a:rPr lang="en-US" dirty="0" smtClean="0"/>
              <a:t>How is this new concept tackled by Research Data Services?</a:t>
            </a:r>
          </a:p>
          <a:p>
            <a:r>
              <a:rPr lang="en-US" dirty="0" smtClean="0"/>
              <a:t>How can YOU make your data FAIR?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What is the GDPR?</a:t>
            </a:r>
          </a:p>
          <a:p>
            <a:r>
              <a:rPr lang="en-US" dirty="0" smtClean="0"/>
              <a:t>What kind of changes does it entail?</a:t>
            </a:r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798" y="258978"/>
            <a:ext cx="7826926" cy="45384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3600" dirty="0"/>
              <a:t>It applies to all companies processing and holding the personal data of data subjects residing in the European Union,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4206" y="3330900"/>
            <a:ext cx="6660859" cy="83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600" dirty="0" smtClean="0"/>
              <a:t>of </a:t>
            </a:r>
            <a:r>
              <a:rPr lang="en-GB" sz="3600" dirty="0"/>
              <a:t>the company’s location.</a:t>
            </a:r>
            <a:endParaRPr lang="en-GB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111927" y="2528200"/>
            <a:ext cx="233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A6D6"/>
                </a:solidFill>
              </a:rPr>
              <a:t>regardless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9128" y="4664279"/>
            <a:ext cx="3099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8B306"/>
                </a:solidFill>
              </a:rPr>
              <a:t>https://www.eugdpr.org/gdpr-faqs.html</a:t>
            </a:r>
          </a:p>
        </p:txBody>
      </p:sp>
    </p:spTree>
    <p:extLst>
      <p:ext uri="{BB962C8B-B14F-4D97-AF65-F5344CB8AC3E}">
        <p14:creationId xmlns:p14="http://schemas.microsoft.com/office/powerpoint/2010/main" val="41882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Elements of the GDPR: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Increased Territorial Scope </a:t>
            </a:r>
            <a:br>
              <a:rPr lang="en-GB" b="1" dirty="0"/>
            </a:br>
            <a:r>
              <a:rPr lang="en-GB" dirty="0" smtClean="0"/>
              <a:t>(</a:t>
            </a:r>
            <a:r>
              <a:rPr lang="en-GB" dirty="0"/>
              <a:t>extra-territorial applicability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b="1" dirty="0" smtClean="0"/>
              <a:t>Penalties </a:t>
            </a:r>
            <a:r>
              <a:rPr lang="en-GB" dirty="0" smtClean="0"/>
              <a:t>(4% of annual turnover or </a:t>
            </a:r>
            <a:r>
              <a:rPr lang="en-GB" dirty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€</a:t>
            </a:r>
            <a:r>
              <a:rPr lang="en-GB" dirty="0"/>
              <a:t>20 </a:t>
            </a:r>
            <a:r>
              <a:rPr lang="en-GB" dirty="0" smtClean="0"/>
              <a:t>Million)</a:t>
            </a:r>
          </a:p>
          <a:p>
            <a:r>
              <a:rPr lang="en-GB" dirty="0" smtClean="0"/>
              <a:t>Clear and distinguishable </a:t>
            </a:r>
            <a:r>
              <a:rPr lang="en-GB" b="1" dirty="0" smtClean="0"/>
              <a:t>Consent</a:t>
            </a:r>
          </a:p>
          <a:p>
            <a:r>
              <a:rPr lang="en-GB" dirty="0" smtClean="0"/>
              <a:t>Application of </a:t>
            </a:r>
            <a:r>
              <a:rPr lang="en-GB" b="1" dirty="0" smtClean="0"/>
              <a:t>Data Protection Officers</a:t>
            </a:r>
          </a:p>
          <a:p>
            <a:r>
              <a:rPr lang="en-GB" b="1" dirty="0" smtClean="0"/>
              <a:t>Data Subject Rights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2075" y="4664279"/>
            <a:ext cx="34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8B306"/>
                </a:solidFill>
              </a:rPr>
              <a:t>https://www.eugdpr.org/key-changes.html</a:t>
            </a:r>
          </a:p>
        </p:txBody>
      </p:sp>
    </p:spTree>
    <p:extLst>
      <p:ext uri="{BB962C8B-B14F-4D97-AF65-F5344CB8AC3E}">
        <p14:creationId xmlns:p14="http://schemas.microsoft.com/office/powerpoint/2010/main" val="655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Elements of the GDPR: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Increased Data Subject Rights</a:t>
            </a:r>
          </a:p>
          <a:p>
            <a:pPr lvl="1"/>
            <a:r>
              <a:rPr lang="en-GB" dirty="0" smtClean="0"/>
              <a:t>Rights to be forgotten and to access personal data</a:t>
            </a:r>
          </a:p>
          <a:p>
            <a:pPr lvl="1"/>
            <a:r>
              <a:rPr lang="en-GB" dirty="0" smtClean="0"/>
              <a:t>Right to be notified in case of data breach</a:t>
            </a:r>
          </a:p>
          <a:p>
            <a:pPr lvl="1"/>
            <a:r>
              <a:rPr lang="en-GB" dirty="0" smtClean="0"/>
              <a:t>Data portability rights</a:t>
            </a:r>
          </a:p>
          <a:p>
            <a:pPr lvl="1"/>
            <a:r>
              <a:rPr lang="en-GB" dirty="0" smtClean="0"/>
              <a:t>Data privacy rights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82075" y="4664279"/>
            <a:ext cx="3476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F8B306"/>
                </a:solidFill>
              </a:rPr>
              <a:t>https://www.eugdpr.org/key-changes.html</a:t>
            </a:r>
          </a:p>
        </p:txBody>
      </p:sp>
    </p:spTree>
    <p:extLst>
      <p:ext uri="{BB962C8B-B14F-4D97-AF65-F5344CB8AC3E}">
        <p14:creationId xmlns:p14="http://schemas.microsoft.com/office/powerpoint/2010/main" val="34231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Preparation of the GDPR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Joint Forces on Campus:</a:t>
            </a:r>
          </a:p>
          <a:p>
            <a:pPr lvl="1"/>
            <a:r>
              <a:rPr lang="en-GB" b="1" dirty="0" smtClean="0"/>
              <a:t>Library and Research Data Services</a:t>
            </a:r>
          </a:p>
          <a:p>
            <a:pPr lvl="1"/>
            <a:r>
              <a:rPr lang="en-GB" b="1" dirty="0" smtClean="0"/>
              <a:t>ICT</a:t>
            </a:r>
          </a:p>
          <a:p>
            <a:pPr lvl="1"/>
            <a:r>
              <a:rPr lang="en-GB" b="1" dirty="0" smtClean="0"/>
              <a:t>Legal Services</a:t>
            </a:r>
          </a:p>
          <a:p>
            <a:pPr lvl="1"/>
            <a:r>
              <a:rPr lang="en-GB" b="1" dirty="0" smtClean="0"/>
              <a:t>Ethics Committee</a:t>
            </a:r>
          </a:p>
          <a:p>
            <a:pPr lvl="1"/>
            <a:r>
              <a:rPr lang="en-GB" b="1" dirty="0" smtClean="0"/>
              <a:t>Data-Stewards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5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199" y="132127"/>
            <a:ext cx="8358329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b="1" dirty="0" smtClean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endParaRPr lang="en-GB" b="1" dirty="0" smtClean="0"/>
          </a:p>
          <a:p>
            <a:pPr marL="0" indent="0" algn="r">
              <a:buNone/>
            </a:pPr>
            <a:endParaRPr lang="en-GB" b="1" dirty="0"/>
          </a:p>
          <a:p>
            <a:pPr marL="0" indent="0" algn="r">
              <a:buNone/>
            </a:pPr>
            <a:r>
              <a:rPr lang="en-GB" b="1" dirty="0" smtClean="0"/>
              <a:t>Research </a:t>
            </a:r>
            <a:r>
              <a:rPr lang="en-GB" b="1" dirty="0"/>
              <a:t>Data Services</a:t>
            </a:r>
            <a:endParaRPr lang="en-GB" dirty="0"/>
          </a:p>
          <a:p>
            <a:pPr marL="0" indent="0" algn="r">
              <a:buNone/>
            </a:pPr>
            <a:r>
              <a:rPr lang="en-GB" dirty="0"/>
              <a:t>4TU.ResearchData, hosted at TU Delft </a:t>
            </a:r>
            <a:r>
              <a:rPr lang="en-GB" dirty="0" smtClean="0"/>
              <a:t>Library</a:t>
            </a:r>
          </a:p>
          <a:p>
            <a:pPr marL="0" indent="0" algn="r">
              <a:buNone/>
            </a:pPr>
            <a:r>
              <a:rPr lang="en-GB" dirty="0"/>
              <a:t>T +31 (0)15 27 88 600</a:t>
            </a:r>
            <a:br>
              <a:rPr lang="en-GB" dirty="0"/>
            </a:br>
            <a:r>
              <a:rPr lang="en-GB" dirty="0"/>
              <a:t>E </a:t>
            </a:r>
            <a:r>
              <a:rPr lang="en-GB" dirty="0" smtClean="0">
                <a:solidFill>
                  <a:srgbClr val="00A6D6"/>
                </a:solidFill>
              </a:rPr>
              <a:t>researchdata@4tu.nl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@</a:t>
            </a:r>
            <a:r>
              <a:rPr lang="en-GB" dirty="0" smtClean="0"/>
              <a:t>4TU.ResearchData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8328" cy="1143000"/>
          </a:xfrm>
        </p:spPr>
        <p:txBody>
          <a:bodyPr/>
          <a:lstStyle/>
          <a:p>
            <a:r>
              <a:rPr lang="en-US" dirty="0" smtClean="0"/>
              <a:t>Please be in touch.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380894" cy="857250"/>
          </a:xfrm>
        </p:spPr>
        <p:txBody>
          <a:bodyPr/>
          <a:lstStyle/>
          <a:p>
            <a:r>
              <a:rPr lang="en-GB" dirty="0" smtClean="0"/>
              <a:t>What are the FAIR data principles?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200150"/>
            <a:ext cx="7228494" cy="38399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15 principles defining data-/* characteristics:</a:t>
            </a:r>
          </a:p>
          <a:p>
            <a:pPr marL="2687638" lvl="1"/>
            <a:r>
              <a:rPr lang="en-GB" dirty="0">
                <a:solidFill>
                  <a:srgbClr val="00A6D6"/>
                </a:solidFill>
              </a:rPr>
              <a:t>F</a:t>
            </a:r>
            <a:r>
              <a:rPr lang="en-GB" dirty="0"/>
              <a:t>INDABLE</a:t>
            </a:r>
          </a:p>
          <a:p>
            <a:pPr marL="2687638" lvl="1"/>
            <a:r>
              <a:rPr lang="en-GB" dirty="0">
                <a:solidFill>
                  <a:srgbClr val="00A6D6"/>
                </a:solidFill>
              </a:rPr>
              <a:t>A</a:t>
            </a:r>
            <a:r>
              <a:rPr lang="en-GB" dirty="0"/>
              <a:t>CCESSIBLE</a:t>
            </a:r>
          </a:p>
          <a:p>
            <a:pPr marL="2687638" lvl="1"/>
            <a:r>
              <a:rPr lang="en-GB" dirty="0">
                <a:solidFill>
                  <a:srgbClr val="00A6D6"/>
                </a:solidFill>
              </a:rPr>
              <a:t>I</a:t>
            </a:r>
            <a:r>
              <a:rPr lang="en-GB" dirty="0"/>
              <a:t>NTEROPERABLE</a:t>
            </a:r>
          </a:p>
          <a:p>
            <a:pPr marL="2687638" lvl="1"/>
            <a:r>
              <a:rPr lang="en-GB" dirty="0">
                <a:solidFill>
                  <a:srgbClr val="00A6D6"/>
                </a:solidFill>
              </a:rPr>
              <a:t>R</a:t>
            </a:r>
            <a:r>
              <a:rPr lang="en-GB" dirty="0"/>
              <a:t>EUSABLE</a:t>
            </a:r>
          </a:p>
          <a:p>
            <a:r>
              <a:rPr lang="en-GB" dirty="0" smtClean="0"/>
              <a:t>Created in 2014 within a workshop by </a:t>
            </a:r>
            <a:r>
              <a:rPr lang="en-GB" dirty="0" smtClean="0">
                <a:hlinkClick r:id="rId2"/>
              </a:rPr>
              <a:t>academic and private stakeholders</a:t>
            </a:r>
            <a:r>
              <a:rPr lang="en-GB" dirty="0" smtClean="0"/>
              <a:t> in Leiden</a:t>
            </a:r>
          </a:p>
        </p:txBody>
      </p:sp>
    </p:spTree>
    <p:extLst>
      <p:ext uri="{BB962C8B-B14F-4D97-AF65-F5344CB8AC3E}">
        <p14:creationId xmlns:p14="http://schemas.microsoft.com/office/powerpoint/2010/main" val="36616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380894" cy="857250"/>
          </a:xfrm>
        </p:spPr>
        <p:txBody>
          <a:bodyPr>
            <a:noAutofit/>
          </a:bodyPr>
          <a:lstStyle/>
          <a:p>
            <a:r>
              <a:rPr lang="en-GB" dirty="0"/>
              <a:t>What are the FAIR </a:t>
            </a:r>
            <a:r>
              <a:rPr lang="en-GB" dirty="0" smtClean="0"/>
              <a:t>data principles?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hlinkClick r:id="rId2"/>
              </a:rPr>
              <a:t>National</a:t>
            </a:r>
            <a:r>
              <a:rPr lang="en-GB" dirty="0" smtClean="0"/>
              <a:t> and </a:t>
            </a:r>
            <a:r>
              <a:rPr lang="en-GB" dirty="0" smtClean="0">
                <a:hlinkClick r:id="rId3"/>
              </a:rPr>
              <a:t>European</a:t>
            </a:r>
            <a:r>
              <a:rPr lang="en-GB" dirty="0" smtClean="0"/>
              <a:t> funding bodies implemented it 2016 as part of their new open data demands for 2017 onwards</a:t>
            </a:r>
          </a:p>
          <a:p>
            <a:pPr algn="just"/>
            <a:endParaRPr lang="en-GB" sz="800" dirty="0" smtClean="0"/>
          </a:p>
          <a:p>
            <a:pPr algn="just"/>
            <a:r>
              <a:rPr lang="en-GB" dirty="0" smtClean="0"/>
              <a:t>Currently </a:t>
            </a:r>
            <a:r>
              <a:rPr lang="en-GB" dirty="0" smtClean="0">
                <a:hlinkClick r:id="rId4"/>
              </a:rPr>
              <a:t>different working groups</a:t>
            </a:r>
            <a:r>
              <a:rPr lang="en-GB" dirty="0" smtClean="0"/>
              <a:t> try to agree on interpretation of the principles and help the research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380894" cy="857250"/>
          </a:xfrm>
        </p:spPr>
        <p:txBody>
          <a:bodyPr>
            <a:noAutofit/>
          </a:bodyPr>
          <a:lstStyle/>
          <a:p>
            <a:r>
              <a:rPr lang="en-GB" dirty="0"/>
              <a:t>What </a:t>
            </a:r>
            <a:r>
              <a:rPr lang="en-GB" dirty="0" smtClean="0"/>
              <a:t>FAIR </a:t>
            </a:r>
            <a:r>
              <a:rPr lang="en-GB" dirty="0"/>
              <a:t>data </a:t>
            </a:r>
            <a:r>
              <a:rPr lang="en-GB" dirty="0" smtClean="0"/>
              <a:t>principles </a:t>
            </a:r>
            <a:r>
              <a:rPr lang="en-GB" b="1" dirty="0" smtClean="0"/>
              <a:t>are not</a:t>
            </a:r>
            <a:r>
              <a:rPr lang="en-GB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Agreed standards</a:t>
            </a:r>
          </a:p>
          <a:p>
            <a:pPr algn="just"/>
            <a:r>
              <a:rPr lang="en-GB" dirty="0" smtClean="0"/>
              <a:t>Binary</a:t>
            </a:r>
          </a:p>
          <a:p>
            <a:pPr algn="just"/>
            <a:r>
              <a:rPr lang="en-GB" dirty="0" smtClean="0"/>
              <a:t>Well defined and precise</a:t>
            </a:r>
          </a:p>
          <a:p>
            <a:pPr algn="just"/>
            <a:r>
              <a:rPr lang="en-GB" dirty="0" smtClean="0"/>
              <a:t>Easy to apply</a:t>
            </a:r>
          </a:p>
          <a:p>
            <a:pPr algn="just"/>
            <a:r>
              <a:rPr lang="en-GB" dirty="0" smtClean="0"/>
              <a:t>Easily comprehensible what spectrum is favoured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2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306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2" y="212620"/>
            <a:ext cx="6637596" cy="44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105" y="205979"/>
            <a:ext cx="7106465" cy="857250"/>
          </a:xfrm>
        </p:spPr>
        <p:txBody>
          <a:bodyPr>
            <a:normAutofit/>
          </a:bodyPr>
          <a:lstStyle/>
          <a:p>
            <a:r>
              <a:rPr lang="en-GB" dirty="0" smtClean="0"/>
              <a:t>How did RDS tackle FAIR 2017?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hlinkClick r:id="rId2"/>
              </a:rPr>
              <a:t>Assessment of 37 mainly </a:t>
            </a:r>
            <a:r>
              <a:rPr lang="en-GB" dirty="0">
                <a:hlinkClick r:id="rId2"/>
              </a:rPr>
              <a:t>D</a:t>
            </a:r>
            <a:r>
              <a:rPr lang="en-GB" dirty="0" smtClean="0">
                <a:hlinkClick r:id="rId2"/>
              </a:rPr>
              <a:t>utch data repositories and archives in 2017</a:t>
            </a:r>
            <a:endParaRPr lang="en-GB" dirty="0" smtClean="0"/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Exploring whether they are fit for the FAIR data demands</a:t>
            </a:r>
          </a:p>
          <a:p>
            <a:pPr marL="0" indent="0">
              <a:buNone/>
            </a:pPr>
            <a:endParaRPr lang="en-GB" sz="900" dirty="0" smtClean="0"/>
          </a:p>
          <a:p>
            <a:r>
              <a:rPr lang="en-GB" dirty="0" smtClean="0"/>
              <a:t>Conclusion: the subject-based repositories are not, the institutional data-archives are fit for FAIR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6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34224" y="673715"/>
            <a:ext cx="4266430" cy="43766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Font typeface="Arial"/>
              <a:buNone/>
            </a:pPr>
            <a:endParaRPr lang="en" sz="2400" dirty="0" smtClean="0"/>
          </a:p>
          <a:p>
            <a:pPr marL="228600" indent="0">
              <a:spcBef>
                <a:spcPts val="0"/>
              </a:spcBef>
              <a:buFont typeface="Arial"/>
              <a:buNone/>
            </a:pPr>
            <a:r>
              <a:rPr lang="en" sz="2400" dirty="0" smtClean="0"/>
              <a:t>+ Data availability	</a:t>
            </a:r>
          </a:p>
          <a:p>
            <a:pPr marL="228600" indent="0">
              <a:spcBef>
                <a:spcPts val="0"/>
              </a:spcBef>
              <a:buFont typeface="Arial"/>
              <a:buNone/>
            </a:pPr>
            <a:r>
              <a:rPr lang="en" sz="2400" dirty="0" smtClean="0"/>
              <a:t>+ License 		</a:t>
            </a:r>
          </a:p>
          <a:p>
            <a:pPr marL="228600" indent="0">
              <a:spcBef>
                <a:spcPts val="0"/>
              </a:spcBef>
              <a:buFont typeface="Arial"/>
              <a:buNone/>
            </a:pPr>
            <a:r>
              <a:rPr lang="en" sz="2400" dirty="0" smtClean="0"/>
              <a:t>+ Documentation</a:t>
            </a:r>
          </a:p>
          <a:p>
            <a:pPr marL="228600" indent="0">
              <a:spcBef>
                <a:spcPts val="0"/>
              </a:spcBef>
              <a:buFont typeface="Arial"/>
              <a:buNone/>
            </a:pPr>
            <a:r>
              <a:rPr lang="en" sz="2400" dirty="0" smtClean="0"/>
              <a:t>+ Structured metadata </a:t>
            </a:r>
            <a:br>
              <a:rPr lang="en" sz="2400" dirty="0" smtClean="0"/>
            </a:br>
            <a:r>
              <a:rPr lang="en" sz="2400" dirty="0" smtClean="0"/>
              <a:t>	per dataset</a:t>
            </a:r>
          </a:p>
          <a:p>
            <a:pPr marL="228600" indent="0">
              <a:spcBef>
                <a:spcPts val="0"/>
              </a:spcBef>
              <a:buFont typeface="Arial"/>
              <a:buNone/>
            </a:pPr>
            <a:endParaRPr lang="en" sz="2400" dirty="0" smtClean="0"/>
          </a:p>
          <a:p>
            <a:pPr marL="228600" indent="0">
              <a:spcBef>
                <a:spcPts val="0"/>
              </a:spcBef>
              <a:buFont typeface="Arial"/>
              <a:buNone/>
            </a:pPr>
            <a:endParaRPr lang="en" sz="2400" dirty="0" smtClean="0"/>
          </a:p>
          <a:p>
            <a:pPr marL="228600" indent="0">
              <a:spcBef>
                <a:spcPts val="0"/>
              </a:spcBef>
              <a:buFont typeface="Arial"/>
              <a:buNone/>
            </a:pPr>
            <a:r>
              <a:rPr lang="en" sz="2400" dirty="0" smtClean="0"/>
              <a:t>= But still seem to work </a:t>
            </a:r>
            <a:br>
              <a:rPr lang="en" sz="2400" dirty="0" smtClean="0"/>
            </a:br>
            <a:r>
              <a:rPr lang="en" sz="2400" dirty="0" smtClean="0"/>
              <a:t>well within the discipline</a:t>
            </a:r>
            <a:endParaRPr lang="en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6384" y="658774"/>
            <a:ext cx="4434840" cy="439156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6D6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None/>
            </a:pPr>
            <a:endParaRPr lang="en" sz="2400" dirty="0" smtClean="0"/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 Data </a:t>
            </a:r>
            <a:r>
              <a:rPr lang="en" sz="2400" dirty="0"/>
              <a:t>availability	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/>
              <a:t>+  </a:t>
            </a:r>
            <a:r>
              <a:rPr lang="en" sz="2400" dirty="0" smtClean="0"/>
              <a:t>License/Documentation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 Structured </a:t>
            </a:r>
            <a:r>
              <a:rPr lang="en" sz="2400" dirty="0"/>
              <a:t>metadata 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/>
              <a:t>	  per </a:t>
            </a:r>
            <a:r>
              <a:rPr lang="en" sz="2400" dirty="0"/>
              <a:t>dataset </a:t>
            </a:r>
          </a:p>
          <a:p>
            <a:pPr marL="228600" indent="0">
              <a:spcBef>
                <a:spcPts val="0"/>
              </a:spcBef>
              <a:buNone/>
            </a:pPr>
            <a:r>
              <a:rPr lang="en" sz="2400" dirty="0" smtClean="0"/>
              <a:t>+  Persistent </a:t>
            </a:r>
            <a:r>
              <a:rPr lang="en" sz="2400" dirty="0"/>
              <a:t>Identifier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" sz="2400" dirty="0" smtClean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400" dirty="0" smtClean="0"/>
              <a:t>= </a:t>
            </a:r>
            <a:r>
              <a:rPr lang="en" sz="2400" dirty="0"/>
              <a:t>Meeting existing disciplinary norms but not fully embedded as machine readable </a:t>
            </a:r>
            <a:r>
              <a:rPr lang="en" sz="2400" dirty="0" smtClean="0"/>
              <a:t>data</a:t>
            </a:r>
            <a:endParaRPr lang="en" sz="2400" dirty="0"/>
          </a:p>
        </p:txBody>
      </p:sp>
      <p:sp>
        <p:nvSpPr>
          <p:cNvPr id="5" name="&quot;No&quot; Symbol 4"/>
          <p:cNvSpPr/>
          <p:nvPr/>
        </p:nvSpPr>
        <p:spPr>
          <a:xfrm>
            <a:off x="3546026" y="1130894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0296" y="1706771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3549836" y="1489034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4625" y="2438826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8724" y="969167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8725" y="1364871"/>
            <a:ext cx="351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600" dirty="0" smtClean="0">
                <a:solidFill>
                  <a:srgbClr val="00B050"/>
                </a:solidFill>
                <a:sym typeface="Wingdings"/>
              </a:rPr>
              <a:t></a:t>
            </a:r>
            <a:endParaRPr lang="en-GB" sz="3600" dirty="0">
              <a:solidFill>
                <a:srgbClr val="00B050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8492594" y="1908332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8481164" y="2585827"/>
            <a:ext cx="308610" cy="285215"/>
          </a:xfrm>
          <a:prstGeom prst="noSmoking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034" y="191273"/>
            <a:ext cx="4230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Social Science Repositories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26384" y="212050"/>
            <a:ext cx="4423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Climate Data Repositories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216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RDS tackling FAIR 2018?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Focussing on communities here at TU Delft in 2018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Desire to provide </a:t>
            </a:r>
            <a:r>
              <a:rPr lang="en-GB" dirty="0" smtClean="0">
                <a:hlinkClick r:id="rId2"/>
              </a:rPr>
              <a:t>subject-specific interpretation of FAIR data and support</a:t>
            </a:r>
            <a:endParaRPr lang="en-GB" dirty="0" smtClean="0"/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dirty="0" smtClean="0"/>
              <a:t>In collaboration with </a:t>
            </a:r>
            <a:r>
              <a:rPr lang="en-GB" dirty="0">
                <a:hlinkClick r:id="rId3"/>
              </a:rPr>
              <a:t>E</a:t>
            </a:r>
            <a:r>
              <a:rPr lang="en-GB" dirty="0" smtClean="0">
                <a:hlinkClick r:id="rId3"/>
              </a:rPr>
              <a:t>uropean technical universities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622</Words>
  <Application>Microsoft Office PowerPoint</Application>
  <PresentationFormat>On-screen Show (16:9)</PresentationFormat>
  <Paragraphs>152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FAIR Data &amp; GDPR</vt:lpstr>
      <vt:lpstr>Topics of Today</vt:lpstr>
      <vt:lpstr>What are the FAIR data principles?</vt:lpstr>
      <vt:lpstr>What are the FAIR data principles?</vt:lpstr>
      <vt:lpstr>What FAIR data principles are not:</vt:lpstr>
      <vt:lpstr>PowerPoint Presentation</vt:lpstr>
      <vt:lpstr>How did RDS tackle FAIR 2017?</vt:lpstr>
      <vt:lpstr>PowerPoint Presentation</vt:lpstr>
      <vt:lpstr>How is RDS tackling FAIR 2018?</vt:lpstr>
      <vt:lpstr>Quick Steps to Make Data-Sets FAIR:</vt:lpstr>
      <vt:lpstr>PowerPoint Presentation</vt:lpstr>
      <vt:lpstr>FAI  R</vt:lpstr>
      <vt:lpstr>How can YOU make your data  FAIR?</vt:lpstr>
      <vt:lpstr>How can YOU make your data  FAIR?</vt:lpstr>
      <vt:lpstr>The R in FAIR</vt:lpstr>
      <vt:lpstr>PowerPoint Presentation</vt:lpstr>
      <vt:lpstr>What is the GDPR?</vt:lpstr>
      <vt:lpstr>What is the GDPR?</vt:lpstr>
      <vt:lpstr>PowerPoint Presentation</vt:lpstr>
      <vt:lpstr>PowerPoint Presentation</vt:lpstr>
      <vt:lpstr>Key Elements of the GDPR:</vt:lpstr>
      <vt:lpstr>Key Elements of the GDPR:</vt:lpstr>
      <vt:lpstr>In Preparation of the GDPR</vt:lpstr>
      <vt:lpstr>Please be in touch.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JKB</dc:creator>
  <cp:lastModifiedBy>Jasmin K. Böhmer</cp:lastModifiedBy>
  <cp:revision>96</cp:revision>
  <dcterms:created xsi:type="dcterms:W3CDTF">2015-07-09T11:57:30Z</dcterms:created>
  <dcterms:modified xsi:type="dcterms:W3CDTF">2018-03-16T12:43:24Z</dcterms:modified>
</cp:coreProperties>
</file>