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handoutMasterIdLst>
    <p:handoutMasterId r:id="rId24"/>
  </p:handoutMasterIdLst>
  <p:sldIdLst>
    <p:sldId id="269" r:id="rId3"/>
    <p:sldId id="265" r:id="rId4"/>
    <p:sldId id="270" r:id="rId5"/>
    <p:sldId id="271" r:id="rId6"/>
    <p:sldId id="272" r:id="rId7"/>
    <p:sldId id="273" r:id="rId8"/>
    <p:sldId id="275" r:id="rId9"/>
    <p:sldId id="274" r:id="rId10"/>
    <p:sldId id="276" r:id="rId11"/>
    <p:sldId id="277" r:id="rId12"/>
    <p:sldId id="266" r:id="rId13"/>
    <p:sldId id="279" r:id="rId14"/>
    <p:sldId id="282" r:id="rId15"/>
    <p:sldId id="283" r:id="rId16"/>
    <p:sldId id="280" r:id="rId17"/>
    <p:sldId id="284" r:id="rId18"/>
    <p:sldId id="285" r:id="rId19"/>
    <p:sldId id="278" r:id="rId20"/>
    <p:sldId id="288" r:id="rId21"/>
    <p:sldId id="289" r:id="rId22"/>
    <p:sldId id="290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8" autoAdjust="0"/>
    <p:restoredTop sz="96682" autoAdjust="0"/>
  </p:normalViewPr>
  <p:slideViewPr>
    <p:cSldViewPr snapToGrid="0" snapToObjects="1">
      <p:cViewPr>
        <p:scale>
          <a:sx n="66" d="100"/>
          <a:sy n="66" d="100"/>
        </p:scale>
        <p:origin x="-1291" y="-475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E3B3E-782A-9745-8E84-372F7B6771BF}" type="datetimeFigureOut">
              <a:rPr lang="en-US" smtClean="0"/>
              <a:t>3/30/2018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71C0A-6FC9-E54E-92BE-11816E6C8A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06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2192" y="617247"/>
            <a:ext cx="7265534" cy="2229538"/>
          </a:xfrm>
        </p:spPr>
        <p:txBody>
          <a:bodyPr>
            <a:noAutofit/>
          </a:bodyPr>
          <a:lstStyle>
            <a:lvl1pPr algn="l">
              <a:defRPr sz="7200">
                <a:solidFill>
                  <a:srgbClr val="00A6D6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2192" y="3203297"/>
            <a:ext cx="7067378" cy="10258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83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74336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3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Afbeelding 2" descr="TUDelft_LogoZWAR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46" y="4663753"/>
            <a:ext cx="1104294" cy="323006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3990281" y="41865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05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62A2416-1570-3849-86F9-07F78746E1B2}" type="datetimeFigureOut">
              <a:rPr lang="en-US" smtClean="0"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832CF66-B496-874C-8E08-71A5E0622B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51434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5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63106" y="205979"/>
            <a:ext cx="71064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3106" y="1200150"/>
            <a:ext cx="7106464" cy="3486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8" name="Picture 3" descr="TU_P5#white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581184"/>
            <a:ext cx="1368883" cy="632424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0" y="0"/>
            <a:ext cx="1576384" cy="5149008"/>
          </a:xfrm>
          <a:prstGeom prst="rect">
            <a:avLst/>
          </a:prstGeom>
          <a:solidFill>
            <a:srgbClr val="00A6D6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>
              <a:latin typeface="Tahoma" pitchFamily="34" charset="0"/>
            </a:endParaRPr>
          </a:p>
        </p:txBody>
      </p:sp>
      <p:pic>
        <p:nvPicPr>
          <p:cNvPr id="11" name="Picture 3" descr="TU_P5#white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389330"/>
            <a:ext cx="1368883" cy="84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4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72404" y="205979"/>
            <a:ext cx="70905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404" y="1200150"/>
            <a:ext cx="7090513" cy="3615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Afbeelding 8" descr="TUDelft_LogoZWART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24" y="4515071"/>
            <a:ext cx="1104294" cy="43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4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hyperlink" Target="mailto:http://researchdata.4tu.nl/over-4turesearchdata/contact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researchdata.4tu.nl/home/http:/researchdata.4tu.nl/en/home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hyperlink" Target="https://www.tudelft.nl/en/library/theme-portals/research-data-management/research-data-management/investigating-experimenting/store-analyse-and-visualize-your-data/http:/openscienceguide.tudelft.nl/#cr_keep-your-data-safe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researchdata.4tu.nl/en/conducting-research/data-lab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rawpixel?utm_medium=referral&amp;amp;utm_campaign=photographer-credit&amp;amp;utm_content=creditBadge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hyperlink" Target="https://www.tudelft.nl/en/library/current-topics/research-data-management/research-data-management/data-stewardship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hyperlink" Target="https://openworking.wordpress.com/data-stewardship/" TargetMode="External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nwo.nl/en/policies/open+science/data+management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tudelft.nl/en/about-tu-delft/strategy/tu-delft-strategic-framework-2018-2024/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researchdata@4tu.nl" TargetMode="External"/><Relationship Id="rId2" Type="http://schemas.openxmlformats.org/officeDocument/2006/relationships/hyperlink" Target="https://www.tudelft.nl/en/library/theme-portals/research-data-management/research-data-management/investigating-experimenting/store-analyse-and-visualize-your-data/http:/openscienceguide.tudelft.nl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twitter.com/4turesearchdat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_LNS3501.jpg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6000"/>
            <a:ext cx="9144000" cy="5202000"/>
          </a:xfrm>
        </p:spPr>
      </p:pic>
      <p:pic>
        <p:nvPicPr>
          <p:cNvPr id="8" name="Picture 3" descr="TU_P5#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389330"/>
            <a:ext cx="1368883" cy="84323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3047880"/>
            <a:ext cx="8116772" cy="1388768"/>
            <a:chOff x="-36512" y="3362649"/>
            <a:chExt cx="8601392" cy="1388769"/>
          </a:xfrm>
        </p:grpSpPr>
        <p:sp>
          <p:nvSpPr>
            <p:cNvPr id="9" name="Rectangle 8"/>
            <p:cNvSpPr/>
            <p:nvPr/>
          </p:nvSpPr>
          <p:spPr bwMode="auto">
            <a:xfrm>
              <a:off x="-36512" y="3362649"/>
              <a:ext cx="8601392" cy="1388769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5" tIns="45712" rIns="91425" bIns="45712" numCol="1" rtlCol="0" anchor="t" anchorCtr="0" compatLnSpc="1">
              <a:prstTxWarp prst="textNoShape">
                <a:avLst/>
              </a:prstTxWarp>
            </a:bodyPr>
            <a:lstStyle/>
            <a:p>
              <a:pPr defTabSz="914260" eaLnBrk="0" hangingPunct="0"/>
              <a:endParaRPr lang="en-US" sz="2400">
                <a:solidFill>
                  <a:schemeClr val="tx1"/>
                </a:solidFill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-36512" y="3456868"/>
              <a:ext cx="8601392" cy="1200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dirty="0" smtClean="0">
                  <a:latin typeface="Arial"/>
                  <a:ea typeface="ヒラギノ角ゴ ProN W3" charset="0"/>
                  <a:cs typeface="Arial"/>
                  <a:sym typeface="Tahoma" charset="0"/>
                </a:rPr>
                <a:t>Data Stewardship and Data Management Support at TU Delft</a:t>
              </a:r>
              <a:endParaRPr lang="en-US" sz="36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217920" y="-27806"/>
            <a:ext cx="2926080" cy="1164657"/>
            <a:chOff x="-1544893" y="3362649"/>
            <a:chExt cx="10374642" cy="1388769"/>
          </a:xfrm>
        </p:grpSpPr>
        <p:sp>
          <p:nvSpPr>
            <p:cNvPr id="12" name="Rectangle 11"/>
            <p:cNvSpPr/>
            <p:nvPr/>
          </p:nvSpPr>
          <p:spPr bwMode="auto">
            <a:xfrm>
              <a:off x="228357" y="3362649"/>
              <a:ext cx="8601392" cy="1388769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5" tIns="45712" rIns="91425" bIns="45712" numCol="1" rtlCol="0" anchor="t" anchorCtr="0" compatLnSpc="1">
              <a:prstTxWarp prst="textNoShape">
                <a:avLst/>
              </a:prstTxWarp>
            </a:bodyPr>
            <a:lstStyle/>
            <a:p>
              <a:pPr defTabSz="914260" eaLnBrk="0" hangingPunct="0"/>
              <a:endParaRPr lang="en-US" sz="2400">
                <a:solidFill>
                  <a:schemeClr val="tx1"/>
                </a:solidFill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-1544893" y="3456869"/>
              <a:ext cx="10374642" cy="11377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400" dirty="0" smtClean="0">
                  <a:latin typeface="Arial"/>
                  <a:cs typeface="Arial"/>
                  <a:sym typeface="Tahoma" charset="0"/>
                  <a:hlinkClick r:id="rId4"/>
                </a:rPr>
                <a:t>Jasmin K</a:t>
              </a:r>
              <a:r>
                <a:rPr lang="en-US" sz="1400" dirty="0">
                  <a:latin typeface="Arial"/>
                  <a:cs typeface="Arial"/>
                  <a:sym typeface="Tahoma" charset="0"/>
                  <a:hlinkClick r:id="rId4"/>
                </a:rPr>
                <a:t>. </a:t>
              </a:r>
              <a:r>
                <a:rPr lang="en-US" sz="1400" dirty="0" smtClean="0">
                  <a:latin typeface="Arial"/>
                  <a:cs typeface="Arial"/>
                  <a:sym typeface="Tahoma" charset="0"/>
                  <a:hlinkClick r:id="rId4"/>
                </a:rPr>
                <a:t>Böhmer</a:t>
              </a:r>
              <a:endParaRPr lang="en-US" sz="1400" dirty="0" smtClean="0">
                <a:latin typeface="Arial"/>
                <a:cs typeface="Arial"/>
                <a:sym typeface="Tahoma" charset="0"/>
              </a:endParaRPr>
            </a:p>
            <a:p>
              <a:pPr algn="r"/>
              <a:r>
                <a:rPr lang="en-US" sz="1400" dirty="0" smtClean="0">
                  <a:latin typeface="Arial"/>
                  <a:cs typeface="Arial"/>
                  <a:sym typeface="Tahoma" charset="0"/>
                </a:rPr>
                <a:t>Data Officer</a:t>
              </a:r>
            </a:p>
            <a:p>
              <a:pPr algn="r"/>
              <a:r>
                <a:rPr lang="en-US" sz="1400" dirty="0" smtClean="0">
                  <a:latin typeface="Arial"/>
                  <a:cs typeface="Arial"/>
                  <a:sym typeface="Tahoma" charset="0"/>
                </a:rPr>
                <a:t>Research Data Services</a:t>
              </a:r>
            </a:p>
            <a:p>
              <a:pPr algn="r"/>
              <a:r>
                <a:rPr lang="en-US" sz="1400" dirty="0" smtClean="0">
                  <a:latin typeface="Arial"/>
                  <a:cs typeface="Arial"/>
                  <a:sym typeface="Tahoma" charset="0"/>
                </a:rPr>
                <a:t>14</a:t>
              </a:r>
              <a:r>
                <a:rPr lang="en-US" sz="1400" baseline="30000" dirty="0" smtClean="0">
                  <a:latin typeface="Arial"/>
                  <a:cs typeface="Arial"/>
                  <a:sym typeface="Tahoma" charset="0"/>
                </a:rPr>
                <a:t>th</a:t>
              </a:r>
              <a:r>
                <a:rPr lang="en-US" sz="1400" dirty="0" smtClean="0">
                  <a:latin typeface="Arial"/>
                  <a:cs typeface="Arial"/>
                  <a:sym typeface="Tahoma" charset="0"/>
                </a:rPr>
                <a:t> March 2018</a:t>
              </a:r>
              <a:endParaRPr lang="en-US" sz="1400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713" y="1136851"/>
            <a:ext cx="621106" cy="21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2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Clr>
                <a:srgbClr val="C00000"/>
              </a:buClr>
              <a:buNone/>
            </a:pPr>
            <a:r>
              <a:rPr lang="en-US" b="1" dirty="0">
                <a:solidFill>
                  <a:srgbClr val="C00000"/>
                </a:solidFill>
              </a:rPr>
              <a:t>NWO</a:t>
            </a:r>
          </a:p>
          <a:p>
            <a:pPr algn="just">
              <a:buClr>
                <a:srgbClr val="C00000"/>
              </a:buClr>
            </a:pPr>
            <a:r>
              <a:rPr lang="en-US" dirty="0"/>
              <a:t>NWO  emphasizes preservation of raw research data</a:t>
            </a:r>
          </a:p>
          <a:p>
            <a:pPr algn="just">
              <a:buClr>
                <a:srgbClr val="C00000"/>
              </a:buClr>
            </a:pPr>
            <a:endParaRPr lang="en-US" dirty="0"/>
          </a:p>
          <a:p>
            <a:pPr algn="just">
              <a:buClr>
                <a:srgbClr val="C00000"/>
              </a:buClr>
            </a:pPr>
            <a:r>
              <a:rPr lang="en-US" i="1" dirty="0"/>
              <a:t>Data management </a:t>
            </a:r>
            <a:r>
              <a:rPr lang="en-US" dirty="0"/>
              <a:t>cost </a:t>
            </a:r>
            <a:r>
              <a:rPr lang="en-US" u="sng" dirty="0"/>
              <a:t>can be budgeted </a:t>
            </a:r>
            <a:r>
              <a:rPr lang="en-US" dirty="0"/>
              <a:t>in the proposal stage already</a:t>
            </a:r>
          </a:p>
          <a:p>
            <a:pPr algn="just">
              <a:buClr>
                <a:srgbClr val="C00000"/>
              </a:buClr>
            </a:pPr>
            <a:endParaRPr lang="en-US" dirty="0"/>
          </a:p>
          <a:p>
            <a:pPr algn="just">
              <a:buClr>
                <a:srgbClr val="C00000"/>
              </a:buClr>
            </a:pPr>
            <a:r>
              <a:rPr lang="en-US" dirty="0"/>
              <a:t>Data section in proposal is not part of the grant application review by the committee</a:t>
            </a:r>
          </a:p>
          <a:p>
            <a:pPr marL="0" indent="0" algn="just">
              <a:buClr>
                <a:srgbClr val="C00000"/>
              </a:buCl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Budgeting for Data Management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85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Budgeting for Data 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Clr>
                <a:srgbClr val="C00000"/>
              </a:buClr>
              <a:buNone/>
            </a:pPr>
            <a:r>
              <a:rPr lang="en-US" b="1" dirty="0">
                <a:solidFill>
                  <a:srgbClr val="0070C0"/>
                </a:solidFill>
              </a:rPr>
              <a:t>H2020</a:t>
            </a:r>
          </a:p>
          <a:p>
            <a:pPr algn="just">
              <a:buClr>
                <a:srgbClr val="0070C0"/>
              </a:buClr>
            </a:pPr>
            <a:r>
              <a:rPr lang="en-US" i="1" dirty="0"/>
              <a:t>Data management costs </a:t>
            </a:r>
            <a:r>
              <a:rPr lang="en-US" u="sng" dirty="0"/>
              <a:t>have to be declared</a:t>
            </a:r>
            <a:r>
              <a:rPr lang="en-US" dirty="0"/>
              <a:t> in the proposal stage</a:t>
            </a:r>
          </a:p>
          <a:p>
            <a:pPr algn="just">
              <a:buClr>
                <a:srgbClr val="0070C0"/>
              </a:buClr>
            </a:pPr>
            <a:endParaRPr lang="en-US" dirty="0"/>
          </a:p>
          <a:p>
            <a:pPr algn="just">
              <a:buClr>
                <a:srgbClr val="0070C0"/>
              </a:buClr>
            </a:pPr>
            <a:r>
              <a:rPr lang="en-GB" dirty="0"/>
              <a:t>“… a rule of thumb is to budget 5% of the project budget for data management activities.” … for big scale projects</a:t>
            </a:r>
          </a:p>
          <a:p>
            <a:pPr algn="just">
              <a:buClr>
                <a:srgbClr val="0070C0"/>
              </a:buClr>
            </a:pPr>
            <a:endParaRPr lang="en-GB" dirty="0"/>
          </a:p>
          <a:p>
            <a:pPr algn="just">
              <a:buClr>
                <a:srgbClr val="0070C0"/>
              </a:buClr>
            </a:pPr>
            <a:r>
              <a:rPr lang="en-GB" dirty="0"/>
              <a:t>Budget and claim data management costs </a:t>
            </a:r>
            <a:r>
              <a:rPr lang="en-GB" b="1" dirty="0"/>
              <a:t>during the project phase</a:t>
            </a:r>
          </a:p>
          <a:p>
            <a:pPr algn="just">
              <a:buClr>
                <a:srgbClr val="0070C0"/>
              </a:buClr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82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Budgeting for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Data Management and Publication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72538" y="1401779"/>
            <a:ext cx="2814319" cy="3332267"/>
          </a:xfrm>
          <a:prstGeom prst="rect">
            <a:avLst/>
          </a:prstGeom>
          <a:ln w="19050">
            <a:solidFill>
              <a:srgbClr val="002060"/>
            </a:solidFill>
          </a:ln>
        </p:spPr>
        <p:txBody>
          <a:bodyPr/>
          <a:lstStyle>
            <a:lvl1pPr marL="0" indent="0" algn="l" defTabSz="725668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700" b="1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520" indent="0" algn="l" defTabSz="725668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marR="0" indent="0" algn="l" defTabSz="725668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Clr>
                <a:srgbClr val="F7921E"/>
              </a:buClr>
              <a:buSzTx/>
              <a:buFont typeface="Arial" panose="020B0604020202020204" pitchFamily="34" charset="0"/>
              <a:buNone/>
              <a:tabLst/>
              <a:defRPr sz="12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indent="0" algn="l" defTabSz="725668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74625" indent="-174625" algn="l" defTabSz="725668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358775" indent="-184150" algn="l" defTabSz="725668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l" defTabSz="725668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725668" rtl="0" eaLnBrk="1" latinLnBrk="0" hangingPunct="1">
              <a:spcBef>
                <a:spcPct val="20000"/>
              </a:spcBef>
              <a:buClr>
                <a:schemeClr val="accent1"/>
              </a:buClr>
              <a:buFontTx/>
              <a:buNone/>
              <a:defRPr sz="13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72566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2400" dirty="0" smtClean="0"/>
              <a:t>ICT Services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2000" b="0" dirty="0" smtClean="0"/>
              <a:t>By TU Delft</a:t>
            </a:r>
            <a:endParaRPr lang="en-US" sz="1600" b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27794" y="1401782"/>
            <a:ext cx="2834639" cy="3332264"/>
          </a:xfrm>
          <a:prstGeom prst="rect">
            <a:avLst/>
          </a:prstGeom>
          <a:ln w="19050">
            <a:solidFill>
              <a:srgbClr val="F7921E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Arial"/>
              <a:buNone/>
            </a:pPr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4TU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TU Delft Library</a:t>
            </a:r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273" y="2471355"/>
            <a:ext cx="2773680" cy="1051560"/>
          </a:xfrm>
          <a:prstGeom prst="rect">
            <a:avLst/>
          </a:prstGeom>
        </p:spPr>
      </p:pic>
      <p:pic>
        <p:nvPicPr>
          <p:cNvPr id="8" name="Picture 7">
            <a:hlinkClick r:id="rId4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046" y="2411485"/>
            <a:ext cx="1171301" cy="1171301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>
          <a:xfrm>
            <a:off x="437881" y="2296094"/>
            <a:ext cx="1947820" cy="2513512"/>
          </a:xfrm>
          <a:prstGeom prst="wedgeRectCallout">
            <a:avLst>
              <a:gd name="adj1" fmla="val 63832"/>
              <a:gd name="adj2" fmla="val -35017"/>
            </a:avLst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 err="1">
                <a:solidFill>
                  <a:schemeClr val="tx1"/>
                </a:solidFill>
              </a:rPr>
              <a:t>SurfDrive</a:t>
            </a:r>
            <a:endParaRPr lang="en-GB" sz="20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tx1"/>
                </a:solidFill>
              </a:rPr>
              <a:t>8GB Personal Drive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tx1"/>
                </a:solidFill>
              </a:rPr>
              <a:t>50GB Group Drive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tx1"/>
                </a:solidFill>
              </a:rPr>
              <a:t>Bulk Storage for raw data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6849732" y="2296094"/>
            <a:ext cx="1927882" cy="2513511"/>
          </a:xfrm>
          <a:prstGeom prst="wedgeRectCallout">
            <a:avLst>
              <a:gd name="adj1" fmla="val -66667"/>
              <a:gd name="adj2" fmla="val -34129"/>
            </a:avLst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 smtClean="0">
                <a:solidFill>
                  <a:schemeClr val="tx1"/>
                </a:solidFill>
              </a:rPr>
              <a:t>100GB for free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 smtClean="0">
                <a:solidFill>
                  <a:schemeClr val="tx1"/>
                </a:solidFill>
              </a:rPr>
              <a:t>&gt;15 years availability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 smtClean="0">
                <a:solidFill>
                  <a:schemeClr val="tx1"/>
                </a:solidFill>
              </a:rPr>
              <a:t>Metadata, DOI, Link to Publication, ORCID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89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62709" cy="824795"/>
          </a:xfrm>
        </p:spPr>
        <p:txBody>
          <a:bodyPr/>
          <a:lstStyle/>
          <a:p>
            <a:r>
              <a:rPr lang="en-GB" dirty="0"/>
              <a:t>Small Project Example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idx="1"/>
          </p:nvPr>
        </p:nvSpPr>
        <p:spPr>
          <a:xfrm>
            <a:off x="4620381" y="949124"/>
            <a:ext cx="4199527" cy="3958542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1 year NWO grant</a:t>
            </a:r>
          </a:p>
          <a:p>
            <a:r>
              <a:rPr lang="en-GB" sz="2400" dirty="0"/>
              <a:t>Project together with a colleague at TU Delft</a:t>
            </a:r>
          </a:p>
          <a:p>
            <a:r>
              <a:rPr lang="en-GB" sz="2400" dirty="0"/>
              <a:t>ICT and archiving quota is sufficient</a:t>
            </a:r>
          </a:p>
          <a:p>
            <a:r>
              <a:rPr lang="en-GB" sz="2400" dirty="0"/>
              <a:t>Does not need a data manager</a:t>
            </a:r>
          </a:p>
          <a:p>
            <a:pPr marL="0" indent="0">
              <a:buNone/>
            </a:pPr>
            <a:r>
              <a:rPr lang="en-GB" sz="4000" dirty="0">
                <a:solidFill>
                  <a:srgbClr val="00A6D6"/>
                </a:solidFill>
                <a:sym typeface="Wingdings 3"/>
              </a:rPr>
              <a:t></a:t>
            </a:r>
            <a:r>
              <a:rPr lang="en-GB" sz="2400" dirty="0"/>
              <a:t>Needs </a:t>
            </a:r>
            <a:r>
              <a:rPr lang="en-GB" sz="2400" b="1" dirty="0"/>
              <a:t>no</a:t>
            </a:r>
            <a:r>
              <a:rPr lang="en-GB" sz="2400" dirty="0"/>
              <a:t> Data </a:t>
            </a:r>
            <a:br>
              <a:rPr lang="en-GB" sz="2400" dirty="0"/>
            </a:br>
            <a:r>
              <a:rPr lang="en-GB" sz="2400" dirty="0"/>
              <a:t>	Management Budget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7" y="938835"/>
            <a:ext cx="3481261" cy="352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38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62709" cy="824795"/>
          </a:xfrm>
        </p:spPr>
        <p:txBody>
          <a:bodyPr/>
          <a:lstStyle/>
          <a:p>
            <a:r>
              <a:rPr lang="en-GB" dirty="0" smtClean="0"/>
              <a:t>Big Project Example</a:t>
            </a:r>
            <a:endParaRPr lang="en-GB" dirty="0"/>
          </a:p>
        </p:txBody>
      </p:sp>
      <p:sp>
        <p:nvSpPr>
          <p:cNvPr id="3" name="Content Placeholder 5"/>
          <p:cNvSpPr>
            <a:spLocks noGrp="1"/>
          </p:cNvSpPr>
          <p:nvPr>
            <p:ph idx="1"/>
          </p:nvPr>
        </p:nvSpPr>
        <p:spPr>
          <a:xfrm>
            <a:off x="4620381" y="949124"/>
            <a:ext cx="4199527" cy="3958542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 smtClean="0"/>
              <a:t>4 year NWO grant</a:t>
            </a:r>
          </a:p>
          <a:p>
            <a:r>
              <a:rPr lang="en-GB" sz="2400" dirty="0" smtClean="0"/>
              <a:t>Project together with industry and another University</a:t>
            </a:r>
          </a:p>
          <a:p>
            <a:r>
              <a:rPr lang="en-GB" sz="2400" dirty="0" smtClean="0"/>
              <a:t>Needs High Speed Computing and Extensive Storage Capacity</a:t>
            </a:r>
          </a:p>
          <a:p>
            <a:r>
              <a:rPr lang="en-GB" sz="2400" dirty="0" smtClean="0"/>
              <a:t>Needs Data manager to distribute knowledge and data output</a:t>
            </a:r>
          </a:p>
          <a:p>
            <a:pPr marL="0" indent="0">
              <a:buNone/>
            </a:pPr>
            <a:r>
              <a:rPr lang="en-GB" sz="4000" dirty="0" smtClean="0">
                <a:solidFill>
                  <a:srgbClr val="00A6D6"/>
                </a:solidFill>
                <a:sym typeface="Wingdings 3"/>
              </a:rPr>
              <a:t></a:t>
            </a:r>
            <a:r>
              <a:rPr lang="en-GB" b="1" dirty="0" smtClean="0"/>
              <a:t>Needs to budget 	Data  	Management 	Cost</a:t>
            </a:r>
            <a:endParaRPr lang="en-GB" b="1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84" y="1318026"/>
            <a:ext cx="2951733" cy="299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73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63106" y="1185879"/>
            <a:ext cx="6975780" cy="380281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100GB free Data Deposit per year for every single researcher at TU Delft</a:t>
            </a:r>
          </a:p>
          <a:p>
            <a:pPr marL="0" indent="0">
              <a:buNone/>
            </a:pPr>
            <a:endParaRPr lang="en-GB" sz="1000" dirty="0" smtClean="0"/>
          </a:p>
          <a:p>
            <a:r>
              <a:rPr lang="en-GB" dirty="0" smtClean="0"/>
              <a:t>Free of costs advices and top-level support for Data Management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4,50 Euro per GB one time charge for Data Volumes over 100GB</a:t>
            </a:r>
          </a:p>
          <a:p>
            <a:r>
              <a:rPr lang="en-GB" dirty="0" smtClean="0"/>
              <a:t>Example: 1TB data deposit for single researcher would be ~4.000 Euro (incl. 100GB free upload)</a:t>
            </a:r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412" y="23150"/>
            <a:ext cx="2742427" cy="103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6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0731" y="1002041"/>
            <a:ext cx="2265587" cy="3451120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ular Callout 4"/>
          <p:cNvSpPr/>
          <p:nvPr/>
        </p:nvSpPr>
        <p:spPr>
          <a:xfrm>
            <a:off x="3590246" y="1109365"/>
            <a:ext cx="1812470" cy="602704"/>
          </a:xfrm>
          <a:prstGeom prst="wedgeRectCallout">
            <a:avLst>
              <a:gd name="adj1" fmla="val -57965"/>
              <a:gd name="adj2" fmla="val 29664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ular Callout 5"/>
          <p:cNvSpPr/>
          <p:nvPr/>
        </p:nvSpPr>
        <p:spPr>
          <a:xfrm>
            <a:off x="3590246" y="1881548"/>
            <a:ext cx="1812470" cy="800857"/>
          </a:xfrm>
          <a:prstGeom prst="wedgeRectCallout">
            <a:avLst>
              <a:gd name="adj1" fmla="val -57965"/>
              <a:gd name="adj2" fmla="val 29664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ular Callout 6"/>
          <p:cNvSpPr/>
          <p:nvPr/>
        </p:nvSpPr>
        <p:spPr>
          <a:xfrm>
            <a:off x="3590246" y="2803583"/>
            <a:ext cx="1812470" cy="999005"/>
          </a:xfrm>
          <a:prstGeom prst="wedgeRectCallout">
            <a:avLst>
              <a:gd name="adj1" fmla="val -57965"/>
              <a:gd name="adj2" fmla="val 29664"/>
            </a:avLst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ular Callout 7"/>
          <p:cNvSpPr/>
          <p:nvPr/>
        </p:nvSpPr>
        <p:spPr>
          <a:xfrm>
            <a:off x="6321982" y="1480907"/>
            <a:ext cx="1812470" cy="115581"/>
          </a:xfrm>
          <a:prstGeom prst="wedgeRectCallout">
            <a:avLst>
              <a:gd name="adj1" fmla="val -57965"/>
              <a:gd name="adj2" fmla="val 29664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ular Callout 8"/>
          <p:cNvSpPr/>
          <p:nvPr/>
        </p:nvSpPr>
        <p:spPr>
          <a:xfrm>
            <a:off x="6321982" y="1241452"/>
            <a:ext cx="1812470" cy="115581"/>
          </a:xfrm>
          <a:prstGeom prst="wedgeRectCallout">
            <a:avLst>
              <a:gd name="adj1" fmla="val -57965"/>
              <a:gd name="adj2" fmla="val 29664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ular Callout 9"/>
          <p:cNvSpPr/>
          <p:nvPr/>
        </p:nvSpPr>
        <p:spPr>
          <a:xfrm>
            <a:off x="6321982" y="993784"/>
            <a:ext cx="1812470" cy="115581"/>
          </a:xfrm>
          <a:prstGeom prst="wedgeRectCallout">
            <a:avLst>
              <a:gd name="adj1" fmla="val -57965"/>
              <a:gd name="adj2" fmla="val 29664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70731" y="300262"/>
            <a:ext cx="2265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RAW DATA:</a:t>
            </a:r>
          </a:p>
          <a:p>
            <a:r>
              <a:rPr lang="en-GB" sz="2000" dirty="0" smtClean="0"/>
              <a:t>6 TERABYTE </a:t>
            </a:r>
            <a:r>
              <a:rPr lang="en-GB" sz="1600" dirty="0" smtClean="0"/>
              <a:t>(6000GB)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510283" y="289561"/>
            <a:ext cx="2265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PROCESSED  DATA:</a:t>
            </a:r>
          </a:p>
          <a:p>
            <a:r>
              <a:rPr lang="en-GB" sz="2000" dirty="0" smtClean="0"/>
              <a:t>2 </a:t>
            </a:r>
            <a:r>
              <a:rPr lang="en-GB" sz="2000"/>
              <a:t>TERABYTE </a:t>
            </a:r>
            <a:r>
              <a:rPr lang="en-GB" sz="1600" smtClean="0"/>
              <a:t>(2000GB</a:t>
            </a:r>
            <a:r>
              <a:rPr lang="en-GB" sz="1600" dirty="0"/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21982" y="300262"/>
            <a:ext cx="2265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PUBLISHED DATA: </a:t>
            </a:r>
          </a:p>
          <a:p>
            <a:r>
              <a:rPr lang="en-GB" sz="2000" dirty="0" smtClean="0"/>
              <a:t>100 GB</a:t>
            </a:r>
            <a:endParaRPr lang="en-GB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868144" y="1635646"/>
            <a:ext cx="3048000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TOTAL DATA VOLUME: </a:t>
            </a:r>
          </a:p>
          <a:p>
            <a:r>
              <a:rPr lang="en-GB" b="1" dirty="0" smtClean="0"/>
              <a:t>8.1 TB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868144" y="2355726"/>
            <a:ext cx="3048000" cy="92333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ICT costs during the research for </a:t>
            </a:r>
            <a:r>
              <a:rPr lang="en-GB" b="1" dirty="0" smtClean="0"/>
              <a:t>8TB</a:t>
            </a:r>
            <a:r>
              <a:rPr lang="en-GB" dirty="0" smtClean="0"/>
              <a:t>: </a:t>
            </a:r>
          </a:p>
          <a:p>
            <a:r>
              <a:rPr lang="en-GB" b="1" dirty="0" smtClean="0"/>
              <a:t>25.000 EURO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868144" y="3358575"/>
            <a:ext cx="3048000" cy="92333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Data Preservation Costs for </a:t>
            </a:r>
            <a:r>
              <a:rPr lang="en-GB" b="1" dirty="0" smtClean="0"/>
              <a:t>2.1TB</a:t>
            </a:r>
            <a:r>
              <a:rPr lang="en-GB" dirty="0" smtClean="0"/>
              <a:t>: </a:t>
            </a:r>
          </a:p>
          <a:p>
            <a:r>
              <a:rPr lang="en-GB" b="1" dirty="0" smtClean="0"/>
              <a:t>9.500 EURO</a:t>
            </a:r>
            <a:endParaRPr lang="en-GB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868144" y="4371950"/>
            <a:ext cx="3048000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TOTAL COST: </a:t>
            </a:r>
          </a:p>
          <a:p>
            <a:r>
              <a:rPr lang="en-GB" b="1" dirty="0" smtClean="0"/>
              <a:t>34.500 EURO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4746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01" y="-33945"/>
            <a:ext cx="9222741" cy="621561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57601" y="439280"/>
            <a:ext cx="4498673" cy="1096307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engage</a:t>
            </a:r>
            <a:b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Researcher?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48940" y="2029770"/>
            <a:ext cx="6216200" cy="163037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A6D6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Stewardship</a:t>
            </a:r>
            <a:endParaRPr lang="en-GB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351" y="4900886"/>
            <a:ext cx="1028789" cy="22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0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Steward Project at TU Delft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72404" y="1200151"/>
            <a:ext cx="7090513" cy="169545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SzPct val="100000"/>
            </a:pPr>
            <a:r>
              <a:rPr lang="en-US" sz="2400" b="1" dirty="0">
                <a:solidFill>
                  <a:schemeClr val="dk1"/>
                </a:solidFill>
                <a:ea typeface="Arial"/>
                <a:sym typeface="Arial"/>
              </a:rPr>
              <a:t>Goal: </a:t>
            </a:r>
            <a:r>
              <a:rPr lang="en-US" sz="2400" dirty="0">
                <a:solidFill>
                  <a:schemeClr val="dk1"/>
                </a:solidFill>
                <a:ea typeface="Arial"/>
                <a:sym typeface="Arial"/>
              </a:rPr>
              <a:t>Create mature working practices and policies across TU Delft faculties, so that data from every research project can be managed well on a daily basis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72404" y="3078484"/>
            <a:ext cx="7090513" cy="1695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560"/>
              </a:spcBef>
              <a:buSzPct val="100000"/>
            </a:pPr>
            <a:r>
              <a:rPr lang="en-US" sz="2400" b="1" dirty="0">
                <a:solidFill>
                  <a:schemeClr val="dk1"/>
                </a:solidFill>
                <a:ea typeface="Arial"/>
                <a:sym typeface="Arial"/>
              </a:rPr>
              <a:t>Key to this: </a:t>
            </a:r>
            <a:r>
              <a:rPr lang="en-US" sz="2400" i="1" dirty="0">
                <a:solidFill>
                  <a:schemeClr val="dk1"/>
                </a:solidFill>
                <a:ea typeface="Arial"/>
                <a:sym typeface="Arial"/>
              </a:rPr>
              <a:t>working practices (and policies) need to be discipline-specific and relevant to local communities</a:t>
            </a:r>
          </a:p>
        </p:txBody>
      </p:sp>
    </p:spTree>
    <p:extLst>
      <p:ext uri="{BB962C8B-B14F-4D97-AF65-F5344CB8AC3E}">
        <p14:creationId xmlns:p14="http://schemas.microsoft.com/office/powerpoint/2010/main" val="337249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79440" y="132480"/>
            <a:ext cx="6987020" cy="4878541"/>
            <a:chOff x="1858348" y="264959"/>
            <a:chExt cx="6987020" cy="4878541"/>
          </a:xfrm>
        </p:grpSpPr>
        <p:pic>
          <p:nvPicPr>
            <p:cNvPr id="13" name="Content Placeholder 47">
              <a:hlinkClick r:id="rId2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8348" y="264959"/>
              <a:ext cx="6976192" cy="4878541"/>
            </a:xfrm>
            <a:prstGeom prst="rect">
              <a:avLst/>
            </a:prstGeom>
          </p:spPr>
        </p:pic>
        <p:pic>
          <p:nvPicPr>
            <p:cNvPr id="15" name="Picture 2" descr="20171003_120108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316" y="2182118"/>
              <a:ext cx="599244" cy="778742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foto2r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6124" y="264959"/>
              <a:ext cx="599244" cy="731546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Pasfoto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4922" y="2182119"/>
              <a:ext cx="611726" cy="778740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https://lh6.googleusercontent.com/Q5RmS0x83QiAbbYF7H6CQPGS38GdeDm9X9vIvmLoLTvyPpMpJQ3BM9_7LUwEcbAQZr1yAJaJL2YO3CZNUilQTMcV1O0p_rf3U-SONkq5ISpmJ2w56jCRFg10t5T6jx47wSRZurr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7088" y="2182118"/>
              <a:ext cx="599244" cy="778742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0" descr="heandrew.jpe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730" y="290885"/>
              <a:ext cx="599244" cy="778742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2" descr="Foto Marta Teperek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7088" y="277458"/>
              <a:ext cx="603524" cy="778740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/>
          <p:cNvSpPr/>
          <p:nvPr/>
        </p:nvSpPr>
        <p:spPr>
          <a:xfrm rot="16200000">
            <a:off x="-1597307" y="1824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2"/>
              </a:rPr>
              <a:t>https://www.tudelft.nl/en/library/current-topics/research-data-management/research-data-management/data-stewardship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6534835" y="22485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10"/>
              </a:rPr>
              <a:t>https://openworking.wordpress.com/data-stewardship</a:t>
            </a:r>
            <a:r>
              <a:rPr lang="en-GB" dirty="0" smtClean="0">
                <a:hlinkClick r:id="rId10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486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75491" y="745399"/>
            <a:ext cx="7593019" cy="3652702"/>
            <a:chOff x="424459" y="423998"/>
            <a:chExt cx="7593019" cy="3652702"/>
          </a:xfrm>
        </p:grpSpPr>
        <p:grpSp>
          <p:nvGrpSpPr>
            <p:cNvPr id="4" name="Group 3"/>
            <p:cNvGrpSpPr/>
            <p:nvPr/>
          </p:nvGrpSpPr>
          <p:grpSpPr>
            <a:xfrm>
              <a:off x="424459" y="423998"/>
              <a:ext cx="4200882" cy="3652702"/>
              <a:chOff x="52337" y="-279401"/>
              <a:chExt cx="4209472" cy="391159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337" y="-279401"/>
                <a:ext cx="4209472" cy="363213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6776" y="3352730"/>
                <a:ext cx="552577" cy="279464"/>
              </a:xfrm>
              <a:prstGeom prst="rect">
                <a:avLst/>
              </a:prstGeom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5090159" y="437674"/>
              <a:ext cx="2927319" cy="3378059"/>
              <a:chOff x="3036647" y="460652"/>
              <a:chExt cx="2929961" cy="3632131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6647" y="460652"/>
                <a:ext cx="2929961" cy="3632131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6647" y="3775303"/>
                <a:ext cx="458393" cy="317480"/>
              </a:xfrm>
              <a:prstGeom prst="rect">
                <a:avLst/>
              </a:prstGeom>
            </p:spPr>
          </p:pic>
        </p:grpSp>
      </p:grpSp>
      <p:sp>
        <p:nvSpPr>
          <p:cNvPr id="2" name="Rectangle 1"/>
          <p:cNvSpPr/>
          <p:nvPr/>
        </p:nvSpPr>
        <p:spPr>
          <a:xfrm>
            <a:off x="682906" y="648182"/>
            <a:ext cx="7685604" cy="348895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239708" y="438962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hlinkClick r:id="rId6"/>
              </a:rPr>
              <a:t>https://www.nwo.nl/en/policies/open+science/data+management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946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3999" cy="684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0"/>
            <a:ext cx="3888567" cy="314041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252000" tIns="252000" rIns="252000" bIns="252000" rtlCol="0">
            <a:spAutoFit/>
          </a:bodyPr>
          <a:lstStyle/>
          <a:p>
            <a:pPr marL="0" lvl="3"/>
            <a:r>
              <a:rPr lang="en-US" sz="1900" dirty="0" smtClean="0">
                <a:solidFill>
                  <a:schemeClr val="bg1"/>
                </a:solidFill>
              </a:rPr>
              <a:t>Four </a:t>
            </a:r>
            <a:r>
              <a:rPr lang="en-US" sz="1900" dirty="0">
                <a:solidFill>
                  <a:schemeClr val="bg1"/>
                </a:solidFill>
              </a:rPr>
              <a:t>major principles guiding the framework</a:t>
            </a:r>
            <a:r>
              <a:rPr lang="en-US" sz="1900" dirty="0" smtClean="0">
                <a:solidFill>
                  <a:schemeClr val="bg1"/>
                </a:solidFill>
              </a:rPr>
              <a:t>:</a:t>
            </a:r>
          </a:p>
          <a:p>
            <a:pPr marL="0" lvl="3"/>
            <a:endParaRPr lang="en-US" sz="1900" dirty="0" smtClean="0">
              <a:solidFill>
                <a:schemeClr val="bg1"/>
              </a:solidFill>
            </a:endParaRP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bg1"/>
                </a:solidFill>
              </a:rPr>
              <a:t>Excellence</a:t>
            </a:r>
            <a:r>
              <a:rPr lang="en-US" sz="1900" dirty="0">
                <a:solidFill>
                  <a:schemeClr val="bg1"/>
                </a:solidFill>
              </a:rPr>
              <a:t>, Impact, Engagement and </a:t>
            </a:r>
            <a:r>
              <a:rPr lang="en-US" sz="1900" b="1" dirty="0" smtClean="0">
                <a:solidFill>
                  <a:schemeClr val="bg1"/>
                </a:solidFill>
              </a:rPr>
              <a:t>Openness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en-US" sz="1900" b="1" i="1" dirty="0">
              <a:solidFill>
                <a:schemeClr val="bg1"/>
              </a:solidFill>
            </a:endParaRPr>
          </a:p>
          <a:p>
            <a:pPr marL="0" lvl="3"/>
            <a:r>
              <a:rPr lang="en-US" sz="1900" i="1" dirty="0" smtClean="0">
                <a:solidFill>
                  <a:schemeClr val="bg1"/>
                </a:solidFill>
              </a:rPr>
              <a:t>“We </a:t>
            </a:r>
            <a:r>
              <a:rPr lang="en-US" sz="1900" i="1" dirty="0">
                <a:solidFill>
                  <a:schemeClr val="bg1"/>
                </a:solidFill>
              </a:rPr>
              <a:t>promote and facilitate Open Science and Open Innovation</a:t>
            </a:r>
            <a:r>
              <a:rPr lang="en-US" sz="1900" i="1" dirty="0" smtClean="0">
                <a:solidFill>
                  <a:schemeClr val="bg1"/>
                </a:solidFill>
              </a:rPr>
              <a:t>”</a:t>
            </a:r>
            <a:endParaRPr lang="en-US" sz="19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23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58328" cy="114300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Please be in touch.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58329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GB" b="1" dirty="0" smtClean="0"/>
              <a:t>Research </a:t>
            </a:r>
            <a:r>
              <a:rPr lang="en-GB" b="1" dirty="0"/>
              <a:t>Data Services</a:t>
            </a:r>
            <a:endParaRPr lang="en-GB" dirty="0"/>
          </a:p>
          <a:p>
            <a:pPr marL="0" indent="0" algn="r">
              <a:buNone/>
            </a:pPr>
            <a:r>
              <a:rPr lang="en-GB" dirty="0"/>
              <a:t>4TU.ResearchData, hosted at TU Delft </a:t>
            </a:r>
            <a:r>
              <a:rPr lang="en-GB" dirty="0" smtClean="0"/>
              <a:t>Library</a:t>
            </a:r>
          </a:p>
          <a:p>
            <a:pPr marL="0" indent="0" algn="r">
              <a:buNone/>
            </a:pPr>
            <a:r>
              <a:rPr lang="en-GB" dirty="0" smtClean="0"/>
              <a:t>W </a:t>
            </a:r>
            <a:r>
              <a:rPr lang="en-GB" dirty="0" smtClean="0">
                <a:hlinkClick r:id="rId2"/>
              </a:rPr>
              <a:t>Research Data Management</a:t>
            </a:r>
            <a:endParaRPr lang="en-GB" dirty="0" smtClean="0"/>
          </a:p>
          <a:p>
            <a:pPr marL="0" indent="0" algn="r">
              <a:buNone/>
            </a:pPr>
            <a:r>
              <a:rPr lang="en-GB" dirty="0"/>
              <a:t>T +31 (0)15 27 88 600</a:t>
            </a:r>
            <a:br>
              <a:rPr lang="en-GB" dirty="0"/>
            </a:br>
            <a:r>
              <a:rPr lang="en-GB" dirty="0"/>
              <a:t>E </a:t>
            </a:r>
            <a:r>
              <a:rPr lang="en-GB" dirty="0">
                <a:hlinkClick r:id="rId3"/>
              </a:rPr>
              <a:t>researchdata@4tu.nl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hlinkClick r:id="rId4" tooltip="Opens external link in new window"/>
              </a:rPr>
              <a:t>@</a:t>
            </a:r>
            <a:r>
              <a:rPr lang="en-GB" dirty="0" smtClean="0">
                <a:hlinkClick r:id="rId4" tooltip="Opens external link in new window"/>
              </a:rPr>
              <a:t>4TU.ResearchData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75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80019">
            <a:off x="2932717" y="1304212"/>
            <a:ext cx="2834989" cy="244891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684956" y="2998470"/>
            <a:ext cx="620084" cy="282502"/>
            <a:chOff x="4779233" y="4032207"/>
            <a:chExt cx="942604" cy="390480"/>
          </a:xfrm>
        </p:grpSpPr>
        <p:sp>
          <p:nvSpPr>
            <p:cNvPr id="6" name="Rectangular Callout 5"/>
            <p:cNvSpPr/>
            <p:nvPr/>
          </p:nvSpPr>
          <p:spPr>
            <a:xfrm>
              <a:off x="4879224" y="4032207"/>
              <a:ext cx="680760" cy="390480"/>
            </a:xfrm>
            <a:prstGeom prst="wedgeRectCallout">
              <a:avLst>
                <a:gd name="adj1" fmla="val -53544"/>
                <a:gd name="adj2" fmla="val -76071"/>
              </a:avLst>
            </a:prstGeom>
            <a:noFill/>
            <a:ln w="25400">
              <a:solidFill>
                <a:schemeClr val="accent3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79233" y="4058170"/>
              <a:ext cx="9426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1600" dirty="0"/>
            </a:p>
          </p:txBody>
        </p:sp>
      </p:grpSp>
      <p:sp>
        <p:nvSpPr>
          <p:cNvPr id="8" name="Rectangular Callout 7"/>
          <p:cNvSpPr/>
          <p:nvPr/>
        </p:nvSpPr>
        <p:spPr>
          <a:xfrm>
            <a:off x="3652858" y="166313"/>
            <a:ext cx="1234720" cy="668005"/>
          </a:xfrm>
          <a:prstGeom prst="wedgeRectCallout">
            <a:avLst>
              <a:gd name="adj1" fmla="val -19628"/>
              <a:gd name="adj2" fmla="val 75291"/>
            </a:avLst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ular Callout 8"/>
          <p:cNvSpPr/>
          <p:nvPr/>
        </p:nvSpPr>
        <p:spPr>
          <a:xfrm>
            <a:off x="5251798" y="889372"/>
            <a:ext cx="1637662" cy="668005"/>
          </a:xfrm>
          <a:prstGeom prst="wedgeRectCallout">
            <a:avLst>
              <a:gd name="adj1" fmla="val -60225"/>
              <a:gd name="adj2" fmla="val 35678"/>
            </a:avLst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ular Callout 9"/>
          <p:cNvSpPr/>
          <p:nvPr/>
        </p:nvSpPr>
        <p:spPr>
          <a:xfrm>
            <a:off x="5815207" y="2113810"/>
            <a:ext cx="1531920" cy="668005"/>
          </a:xfrm>
          <a:prstGeom prst="wedgeRectCallout">
            <a:avLst>
              <a:gd name="adj1" fmla="val -67480"/>
              <a:gd name="adj2" fmla="val 17956"/>
            </a:avLst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ular Callout 10"/>
          <p:cNvSpPr/>
          <p:nvPr/>
        </p:nvSpPr>
        <p:spPr>
          <a:xfrm>
            <a:off x="5251798" y="3625416"/>
            <a:ext cx="1234720" cy="668005"/>
          </a:xfrm>
          <a:prstGeom prst="wedgeRectCallout">
            <a:avLst>
              <a:gd name="adj1" fmla="val -41166"/>
              <a:gd name="adj2" fmla="val -82119"/>
            </a:avLst>
          </a:prstGeom>
          <a:noFill/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ular Callout 11"/>
          <p:cNvSpPr/>
          <p:nvPr/>
        </p:nvSpPr>
        <p:spPr>
          <a:xfrm>
            <a:off x="3608726" y="4103901"/>
            <a:ext cx="1234720" cy="873286"/>
          </a:xfrm>
          <a:prstGeom prst="wedgeRectCallout">
            <a:avLst>
              <a:gd name="adj1" fmla="val 15244"/>
              <a:gd name="adj2" fmla="val -70894"/>
            </a:avLst>
          </a:prstGeom>
          <a:noFill/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ular Callout 12"/>
          <p:cNvSpPr/>
          <p:nvPr/>
        </p:nvSpPr>
        <p:spPr>
          <a:xfrm>
            <a:off x="2099280" y="3197903"/>
            <a:ext cx="1234720" cy="668005"/>
          </a:xfrm>
          <a:prstGeom prst="wedgeRectCallout">
            <a:avLst>
              <a:gd name="adj1" fmla="val 61911"/>
              <a:gd name="adj2" fmla="val -26869"/>
            </a:avLst>
          </a:prstGeom>
          <a:noFill/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ular Callout 13"/>
          <p:cNvSpPr/>
          <p:nvPr/>
        </p:nvSpPr>
        <p:spPr>
          <a:xfrm>
            <a:off x="2088884" y="1954461"/>
            <a:ext cx="1234720" cy="668005"/>
          </a:xfrm>
          <a:prstGeom prst="wedgeRectCallout">
            <a:avLst>
              <a:gd name="adj1" fmla="val 59860"/>
              <a:gd name="adj2" fmla="val 37763"/>
            </a:avLst>
          </a:prstGeom>
          <a:noFill/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ular Callout 14"/>
          <p:cNvSpPr/>
          <p:nvPr/>
        </p:nvSpPr>
        <p:spPr>
          <a:xfrm>
            <a:off x="4293434" y="1745580"/>
            <a:ext cx="362838" cy="282502"/>
          </a:xfrm>
          <a:prstGeom prst="wedgeRectCallout">
            <a:avLst>
              <a:gd name="adj1" fmla="val -37685"/>
              <a:gd name="adj2" fmla="val 69363"/>
            </a:avLst>
          </a:prstGeom>
          <a:noFill/>
          <a:ln w="254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ular Callout 15"/>
          <p:cNvSpPr/>
          <p:nvPr/>
        </p:nvSpPr>
        <p:spPr>
          <a:xfrm>
            <a:off x="4694262" y="2094620"/>
            <a:ext cx="362838" cy="282502"/>
          </a:xfrm>
          <a:prstGeom prst="wedgeRectCallout">
            <a:avLst>
              <a:gd name="adj1" fmla="val -63862"/>
              <a:gd name="adj2" fmla="val 59503"/>
            </a:avLst>
          </a:prstGeom>
          <a:noFill/>
          <a:ln w="254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ular Callout 16"/>
          <p:cNvSpPr/>
          <p:nvPr/>
        </p:nvSpPr>
        <p:spPr>
          <a:xfrm>
            <a:off x="4803966" y="2528668"/>
            <a:ext cx="362838" cy="282502"/>
          </a:xfrm>
          <a:prstGeom prst="wedgeRectCallout">
            <a:avLst>
              <a:gd name="adj1" fmla="val -69097"/>
              <a:gd name="adj2" fmla="val -14446"/>
            </a:avLst>
          </a:prstGeom>
          <a:noFill/>
          <a:ln w="254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ular Callout 17"/>
          <p:cNvSpPr/>
          <p:nvPr/>
        </p:nvSpPr>
        <p:spPr>
          <a:xfrm>
            <a:off x="4093405" y="3359661"/>
            <a:ext cx="181419" cy="172245"/>
          </a:xfrm>
          <a:prstGeom prst="wedgeRectCallout">
            <a:avLst>
              <a:gd name="adj1" fmla="val 18158"/>
              <a:gd name="adj2" fmla="val -99638"/>
            </a:avLst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ular Callout 18"/>
          <p:cNvSpPr/>
          <p:nvPr/>
        </p:nvSpPr>
        <p:spPr>
          <a:xfrm>
            <a:off x="3772518" y="3197903"/>
            <a:ext cx="181419" cy="172245"/>
          </a:xfrm>
          <a:prstGeom prst="wedgeRectCallout">
            <a:avLst>
              <a:gd name="adj1" fmla="val 60040"/>
              <a:gd name="adj2" fmla="val -79424"/>
            </a:avLst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ular Callout 19"/>
          <p:cNvSpPr/>
          <p:nvPr/>
        </p:nvSpPr>
        <p:spPr>
          <a:xfrm>
            <a:off x="3648211" y="2884407"/>
            <a:ext cx="181419" cy="172245"/>
          </a:xfrm>
          <a:prstGeom prst="wedgeRectCallout">
            <a:avLst>
              <a:gd name="adj1" fmla="val 80982"/>
              <a:gd name="adj2" fmla="val -22823"/>
            </a:avLst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ular Callout 20"/>
          <p:cNvSpPr/>
          <p:nvPr/>
        </p:nvSpPr>
        <p:spPr>
          <a:xfrm>
            <a:off x="3686973" y="2528668"/>
            <a:ext cx="181419" cy="172245"/>
          </a:xfrm>
          <a:prstGeom prst="wedgeRectCallout">
            <a:avLst>
              <a:gd name="adj1" fmla="val 84472"/>
              <a:gd name="adj2" fmla="val 33777"/>
            </a:avLst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ular Callout 21"/>
          <p:cNvSpPr/>
          <p:nvPr/>
        </p:nvSpPr>
        <p:spPr>
          <a:xfrm rot="20795797">
            <a:off x="3553095" y="1348840"/>
            <a:ext cx="615323" cy="632267"/>
          </a:xfrm>
          <a:prstGeom prst="wedgeRectCallout">
            <a:avLst>
              <a:gd name="adj1" fmla="val -27373"/>
              <a:gd name="adj2" fmla="val 71331"/>
            </a:avLst>
          </a:prstGeom>
          <a:noFill/>
          <a:ln w="254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ular Callout 25"/>
          <p:cNvSpPr/>
          <p:nvPr/>
        </p:nvSpPr>
        <p:spPr>
          <a:xfrm>
            <a:off x="3911987" y="2290999"/>
            <a:ext cx="181419" cy="172245"/>
          </a:xfrm>
          <a:prstGeom prst="wedgeRectCallout">
            <a:avLst>
              <a:gd name="adj1" fmla="val 39100"/>
              <a:gd name="adj2" fmla="val 86334"/>
            </a:avLst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0" name="Group 29"/>
          <p:cNvGrpSpPr/>
          <p:nvPr/>
        </p:nvGrpSpPr>
        <p:grpSpPr>
          <a:xfrm>
            <a:off x="1796873" y="546716"/>
            <a:ext cx="4943238" cy="3902369"/>
            <a:chOff x="1796873" y="546716"/>
            <a:chExt cx="4943238" cy="3902369"/>
          </a:xfrm>
        </p:grpSpPr>
        <p:sp>
          <p:nvSpPr>
            <p:cNvPr id="23" name="Rectangle 22"/>
            <p:cNvSpPr/>
            <p:nvPr/>
          </p:nvSpPr>
          <p:spPr>
            <a:xfrm rot="239428">
              <a:off x="4236512" y="546716"/>
              <a:ext cx="2155329" cy="39358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PROPOSAL  STAGE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rot="258756">
              <a:off x="1796873" y="4055499"/>
              <a:ext cx="4943238" cy="3935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smtClean="0">
                  <a:solidFill>
                    <a:schemeClr val="bg1"/>
                  </a:solidFill>
                </a:rPr>
                <a:t>DURING   THE   RESEARCH  STAGE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 rot="288163">
              <a:off x="3184037" y="1571914"/>
              <a:ext cx="2640710" cy="39358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AFTER  RESEARCH  STAGE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 rot="333432">
              <a:off x="3148272" y="2830357"/>
              <a:ext cx="1917136" cy="33836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dirty="0" smtClean="0">
                  <a:solidFill>
                    <a:schemeClr val="bg1"/>
                  </a:solidFill>
                </a:rPr>
                <a:t>FOLLOW  UP  RESEARCH  STAGE</a:t>
              </a:r>
              <a:endParaRPr lang="en-GB" sz="105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277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80019">
            <a:off x="2932717" y="1304212"/>
            <a:ext cx="2834989" cy="244891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684956" y="2998470"/>
            <a:ext cx="620084" cy="282502"/>
            <a:chOff x="4779233" y="4032207"/>
            <a:chExt cx="942604" cy="390480"/>
          </a:xfrm>
        </p:grpSpPr>
        <p:sp>
          <p:nvSpPr>
            <p:cNvPr id="6" name="Rectangular Callout 5"/>
            <p:cNvSpPr/>
            <p:nvPr/>
          </p:nvSpPr>
          <p:spPr>
            <a:xfrm>
              <a:off x="4879224" y="4032207"/>
              <a:ext cx="680760" cy="390480"/>
            </a:xfrm>
            <a:prstGeom prst="wedgeRectCallout">
              <a:avLst>
                <a:gd name="adj1" fmla="val -53544"/>
                <a:gd name="adj2" fmla="val -76071"/>
              </a:avLst>
            </a:prstGeom>
            <a:noFill/>
            <a:ln w="25400">
              <a:solidFill>
                <a:schemeClr val="accent3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79233" y="4058170"/>
              <a:ext cx="9426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1600" dirty="0"/>
            </a:p>
          </p:txBody>
        </p:sp>
      </p:grpSp>
      <p:sp>
        <p:nvSpPr>
          <p:cNvPr id="10" name="Rectangular Callout 9"/>
          <p:cNvSpPr/>
          <p:nvPr/>
        </p:nvSpPr>
        <p:spPr>
          <a:xfrm>
            <a:off x="5815207" y="2113810"/>
            <a:ext cx="1531920" cy="668005"/>
          </a:xfrm>
          <a:prstGeom prst="wedgeRectCallout">
            <a:avLst>
              <a:gd name="adj1" fmla="val -67480"/>
              <a:gd name="adj2" fmla="val 17956"/>
            </a:avLst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ular Callout 10"/>
          <p:cNvSpPr/>
          <p:nvPr/>
        </p:nvSpPr>
        <p:spPr>
          <a:xfrm>
            <a:off x="5251798" y="3625416"/>
            <a:ext cx="1234720" cy="668005"/>
          </a:xfrm>
          <a:prstGeom prst="wedgeRectCallout">
            <a:avLst>
              <a:gd name="adj1" fmla="val -41166"/>
              <a:gd name="adj2" fmla="val -82119"/>
            </a:avLst>
          </a:prstGeom>
          <a:noFill/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ular Callout 11"/>
          <p:cNvSpPr/>
          <p:nvPr/>
        </p:nvSpPr>
        <p:spPr>
          <a:xfrm>
            <a:off x="3608726" y="4103901"/>
            <a:ext cx="1234720" cy="873286"/>
          </a:xfrm>
          <a:prstGeom prst="wedgeRectCallout">
            <a:avLst>
              <a:gd name="adj1" fmla="val 15244"/>
              <a:gd name="adj2" fmla="val -70894"/>
            </a:avLst>
          </a:prstGeom>
          <a:noFill/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ular Callout 12"/>
          <p:cNvSpPr/>
          <p:nvPr/>
        </p:nvSpPr>
        <p:spPr>
          <a:xfrm>
            <a:off x="2099280" y="3197903"/>
            <a:ext cx="1234720" cy="668005"/>
          </a:xfrm>
          <a:prstGeom prst="wedgeRectCallout">
            <a:avLst>
              <a:gd name="adj1" fmla="val 61911"/>
              <a:gd name="adj2" fmla="val -26869"/>
            </a:avLst>
          </a:prstGeom>
          <a:noFill/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ular Callout 13"/>
          <p:cNvSpPr/>
          <p:nvPr/>
        </p:nvSpPr>
        <p:spPr>
          <a:xfrm>
            <a:off x="2088884" y="1954461"/>
            <a:ext cx="1234720" cy="668005"/>
          </a:xfrm>
          <a:prstGeom prst="wedgeRectCallout">
            <a:avLst>
              <a:gd name="adj1" fmla="val 59860"/>
              <a:gd name="adj2" fmla="val 37763"/>
            </a:avLst>
          </a:prstGeom>
          <a:noFill/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ular Callout 14"/>
          <p:cNvSpPr/>
          <p:nvPr/>
        </p:nvSpPr>
        <p:spPr>
          <a:xfrm>
            <a:off x="4293434" y="1745580"/>
            <a:ext cx="362838" cy="282502"/>
          </a:xfrm>
          <a:prstGeom prst="wedgeRectCallout">
            <a:avLst>
              <a:gd name="adj1" fmla="val -37685"/>
              <a:gd name="adj2" fmla="val 69363"/>
            </a:avLst>
          </a:prstGeom>
          <a:noFill/>
          <a:ln w="254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ular Callout 15"/>
          <p:cNvSpPr/>
          <p:nvPr/>
        </p:nvSpPr>
        <p:spPr>
          <a:xfrm>
            <a:off x="4694262" y="2094620"/>
            <a:ext cx="362838" cy="282502"/>
          </a:xfrm>
          <a:prstGeom prst="wedgeRectCallout">
            <a:avLst>
              <a:gd name="adj1" fmla="val -63862"/>
              <a:gd name="adj2" fmla="val 59503"/>
            </a:avLst>
          </a:prstGeom>
          <a:noFill/>
          <a:ln w="254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ular Callout 16"/>
          <p:cNvSpPr/>
          <p:nvPr/>
        </p:nvSpPr>
        <p:spPr>
          <a:xfrm>
            <a:off x="4803966" y="2528668"/>
            <a:ext cx="362838" cy="282502"/>
          </a:xfrm>
          <a:prstGeom prst="wedgeRectCallout">
            <a:avLst>
              <a:gd name="adj1" fmla="val -69097"/>
              <a:gd name="adj2" fmla="val -14446"/>
            </a:avLst>
          </a:prstGeom>
          <a:noFill/>
          <a:ln w="254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ular Callout 17"/>
          <p:cNvSpPr/>
          <p:nvPr/>
        </p:nvSpPr>
        <p:spPr>
          <a:xfrm>
            <a:off x="4093405" y="3359661"/>
            <a:ext cx="181419" cy="172245"/>
          </a:xfrm>
          <a:prstGeom prst="wedgeRectCallout">
            <a:avLst>
              <a:gd name="adj1" fmla="val 18158"/>
              <a:gd name="adj2" fmla="val -99638"/>
            </a:avLst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ular Callout 18"/>
          <p:cNvSpPr/>
          <p:nvPr/>
        </p:nvSpPr>
        <p:spPr>
          <a:xfrm>
            <a:off x="3772518" y="3197903"/>
            <a:ext cx="181419" cy="172245"/>
          </a:xfrm>
          <a:prstGeom prst="wedgeRectCallout">
            <a:avLst>
              <a:gd name="adj1" fmla="val 60040"/>
              <a:gd name="adj2" fmla="val -79424"/>
            </a:avLst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ular Callout 19"/>
          <p:cNvSpPr/>
          <p:nvPr/>
        </p:nvSpPr>
        <p:spPr>
          <a:xfrm>
            <a:off x="3648211" y="2884407"/>
            <a:ext cx="181419" cy="172245"/>
          </a:xfrm>
          <a:prstGeom prst="wedgeRectCallout">
            <a:avLst>
              <a:gd name="adj1" fmla="val 80982"/>
              <a:gd name="adj2" fmla="val -22823"/>
            </a:avLst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ular Callout 20"/>
          <p:cNvSpPr/>
          <p:nvPr/>
        </p:nvSpPr>
        <p:spPr>
          <a:xfrm>
            <a:off x="3686973" y="2528668"/>
            <a:ext cx="181419" cy="172245"/>
          </a:xfrm>
          <a:prstGeom prst="wedgeRectCallout">
            <a:avLst>
              <a:gd name="adj1" fmla="val 84472"/>
              <a:gd name="adj2" fmla="val 33777"/>
            </a:avLst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ular Callout 21"/>
          <p:cNvSpPr/>
          <p:nvPr/>
        </p:nvSpPr>
        <p:spPr>
          <a:xfrm rot="20795797">
            <a:off x="3553095" y="1348840"/>
            <a:ext cx="615323" cy="632267"/>
          </a:xfrm>
          <a:prstGeom prst="wedgeRectCallout">
            <a:avLst>
              <a:gd name="adj1" fmla="val -27373"/>
              <a:gd name="adj2" fmla="val 71331"/>
            </a:avLst>
          </a:prstGeom>
          <a:noFill/>
          <a:ln w="254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ular Callout 25"/>
          <p:cNvSpPr/>
          <p:nvPr/>
        </p:nvSpPr>
        <p:spPr>
          <a:xfrm>
            <a:off x="3911987" y="2290999"/>
            <a:ext cx="181419" cy="172245"/>
          </a:xfrm>
          <a:prstGeom prst="wedgeRectCallout">
            <a:avLst>
              <a:gd name="adj1" fmla="val 39100"/>
              <a:gd name="adj2" fmla="val 86334"/>
            </a:avLst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3652858" y="166313"/>
            <a:ext cx="1234720" cy="668005"/>
            <a:chOff x="3652858" y="166313"/>
            <a:chExt cx="1234720" cy="668005"/>
          </a:xfrm>
        </p:grpSpPr>
        <p:sp>
          <p:nvSpPr>
            <p:cNvPr id="8" name="Rectangular Callout 7"/>
            <p:cNvSpPr/>
            <p:nvPr/>
          </p:nvSpPr>
          <p:spPr>
            <a:xfrm>
              <a:off x="3652858" y="166313"/>
              <a:ext cx="1234720" cy="668005"/>
            </a:xfrm>
            <a:prstGeom prst="wedgeRectCallout">
              <a:avLst>
                <a:gd name="adj1" fmla="val -19628"/>
                <a:gd name="adj2" fmla="val 75291"/>
              </a:avLst>
            </a:prstGeom>
            <a:noFill/>
            <a:ln w="254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717438" y="177149"/>
              <a:ext cx="11055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 smtClean="0"/>
                <a:t>Data Section </a:t>
              </a:r>
              <a:br>
                <a:rPr lang="en-GB" sz="1200" dirty="0" smtClean="0"/>
              </a:br>
              <a:r>
                <a:rPr lang="en-GB" sz="1200" dirty="0" smtClean="0"/>
                <a:t>in</a:t>
              </a:r>
            </a:p>
            <a:p>
              <a:pPr algn="ctr"/>
              <a:r>
                <a:rPr lang="en-GB" sz="1200" dirty="0" smtClean="0"/>
                <a:t>Proposal Stage</a:t>
              </a:r>
              <a:endParaRPr lang="en-GB" sz="12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168419" y="889372"/>
            <a:ext cx="1804419" cy="668005"/>
            <a:chOff x="5168419" y="889372"/>
            <a:chExt cx="1804419" cy="668005"/>
          </a:xfrm>
        </p:grpSpPr>
        <p:sp>
          <p:nvSpPr>
            <p:cNvPr id="9" name="Rectangular Callout 8"/>
            <p:cNvSpPr/>
            <p:nvPr/>
          </p:nvSpPr>
          <p:spPr>
            <a:xfrm>
              <a:off x="5251798" y="889372"/>
              <a:ext cx="1637662" cy="668005"/>
            </a:xfrm>
            <a:prstGeom prst="wedgeRectCallout">
              <a:avLst>
                <a:gd name="adj1" fmla="val -60225"/>
                <a:gd name="adj2" fmla="val 35678"/>
              </a:avLst>
            </a:prstGeom>
            <a:noFill/>
            <a:ln w="254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68419" y="889372"/>
              <a:ext cx="18044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Project Start</a:t>
              </a:r>
              <a:br>
                <a:rPr lang="en-GB" sz="1200" dirty="0"/>
              </a:br>
              <a:r>
                <a:rPr lang="en-GB" sz="1200" dirty="0"/>
                <a:t>write</a:t>
              </a:r>
              <a:br>
                <a:rPr lang="en-GB" sz="1200" dirty="0"/>
              </a:br>
              <a:r>
                <a:rPr lang="en-GB" sz="1200" dirty="0"/>
                <a:t>Data Management Plan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716870" y="2124646"/>
            <a:ext cx="1728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4 / 6 months in</a:t>
            </a:r>
            <a:br>
              <a:rPr lang="en-GB" sz="1200" dirty="0" smtClean="0"/>
            </a:br>
            <a:r>
              <a:rPr lang="en-GB" sz="1200" dirty="0" smtClean="0"/>
              <a:t>submit</a:t>
            </a:r>
            <a:br>
              <a:rPr lang="en-GB" sz="1200" dirty="0" smtClean="0"/>
            </a:br>
            <a:r>
              <a:rPr lang="en-GB" sz="1200" dirty="0" smtClean="0"/>
              <a:t>Data Management Plan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68466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80019">
            <a:off x="2932717" y="1304212"/>
            <a:ext cx="2834989" cy="244891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684956" y="2998470"/>
            <a:ext cx="620084" cy="282502"/>
            <a:chOff x="4779233" y="4032207"/>
            <a:chExt cx="942604" cy="390480"/>
          </a:xfrm>
        </p:grpSpPr>
        <p:sp>
          <p:nvSpPr>
            <p:cNvPr id="6" name="Rectangular Callout 5"/>
            <p:cNvSpPr/>
            <p:nvPr/>
          </p:nvSpPr>
          <p:spPr>
            <a:xfrm>
              <a:off x="4879224" y="4032207"/>
              <a:ext cx="680760" cy="390480"/>
            </a:xfrm>
            <a:prstGeom prst="wedgeRectCallout">
              <a:avLst>
                <a:gd name="adj1" fmla="val -53544"/>
                <a:gd name="adj2" fmla="val -76071"/>
              </a:avLst>
            </a:prstGeom>
            <a:noFill/>
            <a:ln w="25400">
              <a:solidFill>
                <a:schemeClr val="accent3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79233" y="4058170"/>
              <a:ext cx="9426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1600" dirty="0"/>
            </a:p>
          </p:txBody>
        </p:sp>
      </p:grpSp>
      <p:sp>
        <p:nvSpPr>
          <p:cNvPr id="10" name="Rectangular Callout 9"/>
          <p:cNvSpPr/>
          <p:nvPr/>
        </p:nvSpPr>
        <p:spPr>
          <a:xfrm>
            <a:off x="5815207" y="2113810"/>
            <a:ext cx="1531920" cy="668005"/>
          </a:xfrm>
          <a:prstGeom prst="wedgeRectCallout">
            <a:avLst>
              <a:gd name="adj1" fmla="val -67480"/>
              <a:gd name="adj2" fmla="val 17956"/>
            </a:avLst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ular Callout 10"/>
          <p:cNvSpPr/>
          <p:nvPr/>
        </p:nvSpPr>
        <p:spPr>
          <a:xfrm>
            <a:off x="5251798" y="3625416"/>
            <a:ext cx="1234720" cy="668005"/>
          </a:xfrm>
          <a:prstGeom prst="wedgeRectCallout">
            <a:avLst>
              <a:gd name="adj1" fmla="val -41166"/>
              <a:gd name="adj2" fmla="val -82119"/>
            </a:avLst>
          </a:prstGeom>
          <a:noFill/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ular Callout 11"/>
          <p:cNvSpPr/>
          <p:nvPr/>
        </p:nvSpPr>
        <p:spPr>
          <a:xfrm>
            <a:off x="3608726" y="4103901"/>
            <a:ext cx="1234720" cy="873286"/>
          </a:xfrm>
          <a:prstGeom prst="wedgeRectCallout">
            <a:avLst>
              <a:gd name="adj1" fmla="val 15244"/>
              <a:gd name="adj2" fmla="val -70894"/>
            </a:avLst>
          </a:prstGeom>
          <a:noFill/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ular Callout 12"/>
          <p:cNvSpPr/>
          <p:nvPr/>
        </p:nvSpPr>
        <p:spPr>
          <a:xfrm>
            <a:off x="2099280" y="3197903"/>
            <a:ext cx="1234720" cy="668005"/>
          </a:xfrm>
          <a:prstGeom prst="wedgeRectCallout">
            <a:avLst>
              <a:gd name="adj1" fmla="val 61911"/>
              <a:gd name="adj2" fmla="val -26869"/>
            </a:avLst>
          </a:prstGeom>
          <a:noFill/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ular Callout 13"/>
          <p:cNvSpPr/>
          <p:nvPr/>
        </p:nvSpPr>
        <p:spPr>
          <a:xfrm>
            <a:off x="2088884" y="1954461"/>
            <a:ext cx="1234720" cy="668005"/>
          </a:xfrm>
          <a:prstGeom prst="wedgeRectCallout">
            <a:avLst>
              <a:gd name="adj1" fmla="val 59860"/>
              <a:gd name="adj2" fmla="val 37763"/>
            </a:avLst>
          </a:prstGeom>
          <a:noFill/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ular Callout 14"/>
          <p:cNvSpPr/>
          <p:nvPr/>
        </p:nvSpPr>
        <p:spPr>
          <a:xfrm>
            <a:off x="4293434" y="1745580"/>
            <a:ext cx="362838" cy="282502"/>
          </a:xfrm>
          <a:prstGeom prst="wedgeRectCallout">
            <a:avLst>
              <a:gd name="adj1" fmla="val -37685"/>
              <a:gd name="adj2" fmla="val 69363"/>
            </a:avLst>
          </a:prstGeom>
          <a:noFill/>
          <a:ln w="254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ular Callout 15"/>
          <p:cNvSpPr/>
          <p:nvPr/>
        </p:nvSpPr>
        <p:spPr>
          <a:xfrm>
            <a:off x="4694262" y="2094620"/>
            <a:ext cx="362838" cy="282502"/>
          </a:xfrm>
          <a:prstGeom prst="wedgeRectCallout">
            <a:avLst>
              <a:gd name="adj1" fmla="val -63862"/>
              <a:gd name="adj2" fmla="val 59503"/>
            </a:avLst>
          </a:prstGeom>
          <a:noFill/>
          <a:ln w="254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ular Callout 16"/>
          <p:cNvSpPr/>
          <p:nvPr/>
        </p:nvSpPr>
        <p:spPr>
          <a:xfrm>
            <a:off x="4803966" y="2528668"/>
            <a:ext cx="362838" cy="282502"/>
          </a:xfrm>
          <a:prstGeom prst="wedgeRectCallout">
            <a:avLst>
              <a:gd name="adj1" fmla="val -69097"/>
              <a:gd name="adj2" fmla="val -14446"/>
            </a:avLst>
          </a:prstGeom>
          <a:noFill/>
          <a:ln w="254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ular Callout 17"/>
          <p:cNvSpPr/>
          <p:nvPr/>
        </p:nvSpPr>
        <p:spPr>
          <a:xfrm>
            <a:off x="4093405" y="3359661"/>
            <a:ext cx="181419" cy="172245"/>
          </a:xfrm>
          <a:prstGeom prst="wedgeRectCallout">
            <a:avLst>
              <a:gd name="adj1" fmla="val 18158"/>
              <a:gd name="adj2" fmla="val -99638"/>
            </a:avLst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ular Callout 18"/>
          <p:cNvSpPr/>
          <p:nvPr/>
        </p:nvSpPr>
        <p:spPr>
          <a:xfrm>
            <a:off x="3772518" y="3197903"/>
            <a:ext cx="181419" cy="172245"/>
          </a:xfrm>
          <a:prstGeom prst="wedgeRectCallout">
            <a:avLst>
              <a:gd name="adj1" fmla="val 60040"/>
              <a:gd name="adj2" fmla="val -79424"/>
            </a:avLst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ular Callout 19"/>
          <p:cNvSpPr/>
          <p:nvPr/>
        </p:nvSpPr>
        <p:spPr>
          <a:xfrm>
            <a:off x="3648211" y="2884407"/>
            <a:ext cx="181419" cy="172245"/>
          </a:xfrm>
          <a:prstGeom prst="wedgeRectCallout">
            <a:avLst>
              <a:gd name="adj1" fmla="val 80982"/>
              <a:gd name="adj2" fmla="val -22823"/>
            </a:avLst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ular Callout 20"/>
          <p:cNvSpPr/>
          <p:nvPr/>
        </p:nvSpPr>
        <p:spPr>
          <a:xfrm>
            <a:off x="3686973" y="2528668"/>
            <a:ext cx="181419" cy="172245"/>
          </a:xfrm>
          <a:prstGeom prst="wedgeRectCallout">
            <a:avLst>
              <a:gd name="adj1" fmla="val 84472"/>
              <a:gd name="adj2" fmla="val 33777"/>
            </a:avLst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ular Callout 21"/>
          <p:cNvSpPr/>
          <p:nvPr/>
        </p:nvSpPr>
        <p:spPr>
          <a:xfrm rot="20795797">
            <a:off x="3553095" y="1348840"/>
            <a:ext cx="615323" cy="632267"/>
          </a:xfrm>
          <a:prstGeom prst="wedgeRectCallout">
            <a:avLst>
              <a:gd name="adj1" fmla="val -27373"/>
              <a:gd name="adj2" fmla="val 71331"/>
            </a:avLst>
          </a:prstGeom>
          <a:noFill/>
          <a:ln w="254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ular Callout 25"/>
          <p:cNvSpPr/>
          <p:nvPr/>
        </p:nvSpPr>
        <p:spPr>
          <a:xfrm>
            <a:off x="3911987" y="2290999"/>
            <a:ext cx="181419" cy="172245"/>
          </a:xfrm>
          <a:prstGeom prst="wedgeRectCallout">
            <a:avLst>
              <a:gd name="adj1" fmla="val 39100"/>
              <a:gd name="adj2" fmla="val 86334"/>
            </a:avLst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3652858" y="166313"/>
            <a:ext cx="1234720" cy="668005"/>
            <a:chOff x="3652858" y="166313"/>
            <a:chExt cx="1234720" cy="668005"/>
          </a:xfrm>
        </p:grpSpPr>
        <p:sp>
          <p:nvSpPr>
            <p:cNvPr id="8" name="Rectangular Callout 7"/>
            <p:cNvSpPr/>
            <p:nvPr/>
          </p:nvSpPr>
          <p:spPr>
            <a:xfrm>
              <a:off x="3652858" y="166313"/>
              <a:ext cx="1234720" cy="668005"/>
            </a:xfrm>
            <a:prstGeom prst="wedgeRectCallout">
              <a:avLst>
                <a:gd name="adj1" fmla="val -19628"/>
                <a:gd name="adj2" fmla="val 75291"/>
              </a:avLst>
            </a:prstGeom>
            <a:noFill/>
            <a:ln w="254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717438" y="177149"/>
              <a:ext cx="11055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 smtClean="0"/>
                <a:t>Data Section </a:t>
              </a:r>
              <a:br>
                <a:rPr lang="en-GB" sz="1200" dirty="0" smtClean="0"/>
              </a:br>
              <a:r>
                <a:rPr lang="en-GB" sz="1200" dirty="0" smtClean="0"/>
                <a:t>in</a:t>
              </a:r>
            </a:p>
            <a:p>
              <a:pPr algn="ctr"/>
              <a:r>
                <a:rPr lang="en-GB" sz="1200" dirty="0" smtClean="0"/>
                <a:t>Proposal Stage</a:t>
              </a:r>
              <a:endParaRPr lang="en-GB" sz="12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168419" y="889372"/>
            <a:ext cx="1804419" cy="668005"/>
            <a:chOff x="5168419" y="889372"/>
            <a:chExt cx="1804419" cy="668005"/>
          </a:xfrm>
        </p:grpSpPr>
        <p:sp>
          <p:nvSpPr>
            <p:cNvPr id="9" name="Rectangular Callout 8"/>
            <p:cNvSpPr/>
            <p:nvPr/>
          </p:nvSpPr>
          <p:spPr>
            <a:xfrm>
              <a:off x="5251798" y="889372"/>
              <a:ext cx="1637662" cy="668005"/>
            </a:xfrm>
            <a:prstGeom prst="wedgeRectCallout">
              <a:avLst>
                <a:gd name="adj1" fmla="val -60225"/>
                <a:gd name="adj2" fmla="val 35678"/>
              </a:avLst>
            </a:prstGeom>
            <a:noFill/>
            <a:ln w="254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68419" y="889372"/>
              <a:ext cx="18044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Project Start</a:t>
              </a:r>
              <a:br>
                <a:rPr lang="en-GB" sz="1200" dirty="0"/>
              </a:br>
              <a:r>
                <a:rPr lang="en-GB" sz="1200" dirty="0"/>
                <a:t>write</a:t>
              </a:r>
              <a:br>
                <a:rPr lang="en-GB" sz="1200" dirty="0"/>
              </a:br>
              <a:r>
                <a:rPr lang="en-GB" sz="1200" dirty="0"/>
                <a:t>Data Management Plan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716870" y="2124646"/>
            <a:ext cx="1728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4 / 6 months in</a:t>
            </a:r>
            <a:br>
              <a:rPr lang="en-GB" sz="1200" dirty="0" smtClean="0"/>
            </a:br>
            <a:r>
              <a:rPr lang="en-GB" sz="1200" dirty="0" smtClean="0"/>
              <a:t>submit</a:t>
            </a:r>
            <a:br>
              <a:rPr lang="en-GB" sz="1200" dirty="0" smtClean="0"/>
            </a:br>
            <a:r>
              <a:rPr lang="en-GB" sz="1200" dirty="0" smtClean="0"/>
              <a:t>Data Management Plan</a:t>
            </a:r>
            <a:endParaRPr lang="en-GB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5257079" y="3634492"/>
            <a:ext cx="122943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/>
              <a:t>Creation of </a:t>
            </a:r>
            <a:br>
              <a:rPr lang="en-GB" sz="1200" dirty="0" smtClean="0"/>
            </a:br>
            <a:r>
              <a:rPr lang="en-GB" sz="1200" dirty="0" smtClean="0"/>
              <a:t>Data Results; </a:t>
            </a:r>
            <a:br>
              <a:rPr lang="en-GB" sz="1200" dirty="0" smtClean="0"/>
            </a:br>
            <a:r>
              <a:rPr lang="en-GB" sz="1200" dirty="0" smtClean="0"/>
              <a:t>Finding Evidence</a:t>
            </a:r>
            <a:endParaRPr lang="en-GB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3608726" y="4103900"/>
            <a:ext cx="123472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Processing and </a:t>
            </a:r>
            <a:br>
              <a:rPr lang="en-GB" sz="1200" dirty="0" smtClean="0"/>
            </a:br>
            <a:r>
              <a:rPr lang="en-GB" sz="1200" dirty="0" smtClean="0"/>
              <a:t>Analysing of</a:t>
            </a:r>
            <a:br>
              <a:rPr lang="en-GB" sz="1200" dirty="0" smtClean="0"/>
            </a:br>
            <a:r>
              <a:rPr lang="en-GB" sz="1200" dirty="0" smtClean="0"/>
              <a:t>Evidence and </a:t>
            </a:r>
            <a:br>
              <a:rPr lang="en-GB" sz="1200" dirty="0" smtClean="0"/>
            </a:br>
            <a:r>
              <a:rPr lang="en-GB" sz="1200" dirty="0" smtClean="0"/>
              <a:t>Results</a:t>
            </a:r>
            <a:endParaRPr lang="en-GB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2099280" y="3200470"/>
            <a:ext cx="123472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Interpretation &amp; </a:t>
            </a:r>
            <a:br>
              <a:rPr lang="en-GB" sz="1200" dirty="0" smtClean="0"/>
            </a:br>
            <a:r>
              <a:rPr lang="en-GB" sz="1200" dirty="0" smtClean="0"/>
              <a:t>Publishing of </a:t>
            </a:r>
            <a:br>
              <a:rPr lang="en-GB" sz="1200" dirty="0" smtClean="0"/>
            </a:br>
            <a:r>
              <a:rPr lang="en-GB" sz="1200" dirty="0" smtClean="0"/>
              <a:t>Research Output</a:t>
            </a:r>
            <a:endParaRPr lang="en-GB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2088884" y="1954461"/>
            <a:ext cx="124511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Sharing and</a:t>
            </a:r>
            <a:br>
              <a:rPr lang="en-GB" sz="1200" dirty="0" smtClean="0"/>
            </a:br>
            <a:r>
              <a:rPr lang="en-GB" sz="1200" dirty="0" smtClean="0"/>
              <a:t>Preserving of </a:t>
            </a:r>
            <a:br>
              <a:rPr lang="en-GB" sz="1200" dirty="0" smtClean="0"/>
            </a:br>
            <a:r>
              <a:rPr lang="en-GB" sz="1200" dirty="0" smtClean="0"/>
              <a:t>Research Output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31798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80019">
            <a:off x="2932717" y="1304212"/>
            <a:ext cx="2834989" cy="244891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684956" y="2998470"/>
            <a:ext cx="620084" cy="282502"/>
            <a:chOff x="4779233" y="4032207"/>
            <a:chExt cx="942604" cy="390480"/>
          </a:xfrm>
        </p:grpSpPr>
        <p:sp>
          <p:nvSpPr>
            <p:cNvPr id="6" name="Rectangular Callout 5"/>
            <p:cNvSpPr/>
            <p:nvPr/>
          </p:nvSpPr>
          <p:spPr>
            <a:xfrm>
              <a:off x="4879224" y="4032207"/>
              <a:ext cx="680760" cy="390480"/>
            </a:xfrm>
            <a:prstGeom prst="wedgeRectCallout">
              <a:avLst>
                <a:gd name="adj1" fmla="val -53544"/>
                <a:gd name="adj2" fmla="val -76071"/>
              </a:avLst>
            </a:prstGeom>
            <a:noFill/>
            <a:ln w="25400">
              <a:solidFill>
                <a:schemeClr val="accent3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79233" y="4058170"/>
              <a:ext cx="9426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1600" dirty="0"/>
            </a:p>
          </p:txBody>
        </p:sp>
      </p:grpSp>
      <p:sp>
        <p:nvSpPr>
          <p:cNvPr id="10" name="Rectangular Callout 9"/>
          <p:cNvSpPr/>
          <p:nvPr/>
        </p:nvSpPr>
        <p:spPr>
          <a:xfrm>
            <a:off x="5815207" y="2113810"/>
            <a:ext cx="1531920" cy="668005"/>
          </a:xfrm>
          <a:prstGeom prst="wedgeRectCallout">
            <a:avLst>
              <a:gd name="adj1" fmla="val -67480"/>
              <a:gd name="adj2" fmla="val 17956"/>
            </a:avLst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ular Callout 10"/>
          <p:cNvSpPr/>
          <p:nvPr/>
        </p:nvSpPr>
        <p:spPr>
          <a:xfrm>
            <a:off x="5251798" y="3625416"/>
            <a:ext cx="1234720" cy="668005"/>
          </a:xfrm>
          <a:prstGeom prst="wedgeRectCallout">
            <a:avLst>
              <a:gd name="adj1" fmla="val -41166"/>
              <a:gd name="adj2" fmla="val -82119"/>
            </a:avLst>
          </a:prstGeom>
          <a:noFill/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ular Callout 11"/>
          <p:cNvSpPr/>
          <p:nvPr/>
        </p:nvSpPr>
        <p:spPr>
          <a:xfrm>
            <a:off x="3608726" y="4103901"/>
            <a:ext cx="1234720" cy="873286"/>
          </a:xfrm>
          <a:prstGeom prst="wedgeRectCallout">
            <a:avLst>
              <a:gd name="adj1" fmla="val 15244"/>
              <a:gd name="adj2" fmla="val -70894"/>
            </a:avLst>
          </a:prstGeom>
          <a:noFill/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ular Callout 12"/>
          <p:cNvSpPr/>
          <p:nvPr/>
        </p:nvSpPr>
        <p:spPr>
          <a:xfrm>
            <a:off x="2099280" y="3197903"/>
            <a:ext cx="1234720" cy="668005"/>
          </a:xfrm>
          <a:prstGeom prst="wedgeRectCallout">
            <a:avLst>
              <a:gd name="adj1" fmla="val 61911"/>
              <a:gd name="adj2" fmla="val -26869"/>
            </a:avLst>
          </a:prstGeom>
          <a:noFill/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ular Callout 13"/>
          <p:cNvSpPr/>
          <p:nvPr/>
        </p:nvSpPr>
        <p:spPr>
          <a:xfrm>
            <a:off x="2088884" y="1954461"/>
            <a:ext cx="1234720" cy="668005"/>
          </a:xfrm>
          <a:prstGeom prst="wedgeRectCallout">
            <a:avLst>
              <a:gd name="adj1" fmla="val 59860"/>
              <a:gd name="adj2" fmla="val 37763"/>
            </a:avLst>
          </a:prstGeom>
          <a:noFill/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ular Callout 14"/>
          <p:cNvSpPr/>
          <p:nvPr/>
        </p:nvSpPr>
        <p:spPr>
          <a:xfrm>
            <a:off x="4293434" y="1745580"/>
            <a:ext cx="362838" cy="282502"/>
          </a:xfrm>
          <a:prstGeom prst="wedgeRectCallout">
            <a:avLst>
              <a:gd name="adj1" fmla="val -37685"/>
              <a:gd name="adj2" fmla="val 69363"/>
            </a:avLst>
          </a:prstGeom>
          <a:noFill/>
          <a:ln w="254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ular Callout 15"/>
          <p:cNvSpPr/>
          <p:nvPr/>
        </p:nvSpPr>
        <p:spPr>
          <a:xfrm>
            <a:off x="4694262" y="2094620"/>
            <a:ext cx="362838" cy="282502"/>
          </a:xfrm>
          <a:prstGeom prst="wedgeRectCallout">
            <a:avLst>
              <a:gd name="adj1" fmla="val -63862"/>
              <a:gd name="adj2" fmla="val 59503"/>
            </a:avLst>
          </a:prstGeom>
          <a:noFill/>
          <a:ln w="254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ular Callout 16"/>
          <p:cNvSpPr/>
          <p:nvPr/>
        </p:nvSpPr>
        <p:spPr>
          <a:xfrm>
            <a:off x="4803966" y="2528668"/>
            <a:ext cx="362838" cy="282502"/>
          </a:xfrm>
          <a:prstGeom prst="wedgeRectCallout">
            <a:avLst>
              <a:gd name="adj1" fmla="val -69097"/>
              <a:gd name="adj2" fmla="val -14446"/>
            </a:avLst>
          </a:prstGeom>
          <a:noFill/>
          <a:ln w="254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ular Callout 17"/>
          <p:cNvSpPr/>
          <p:nvPr/>
        </p:nvSpPr>
        <p:spPr>
          <a:xfrm>
            <a:off x="4093405" y="3359661"/>
            <a:ext cx="181419" cy="172245"/>
          </a:xfrm>
          <a:prstGeom prst="wedgeRectCallout">
            <a:avLst>
              <a:gd name="adj1" fmla="val 18158"/>
              <a:gd name="adj2" fmla="val -99638"/>
            </a:avLst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ular Callout 18"/>
          <p:cNvSpPr/>
          <p:nvPr/>
        </p:nvSpPr>
        <p:spPr>
          <a:xfrm>
            <a:off x="3772518" y="3197903"/>
            <a:ext cx="181419" cy="172245"/>
          </a:xfrm>
          <a:prstGeom prst="wedgeRectCallout">
            <a:avLst>
              <a:gd name="adj1" fmla="val 60040"/>
              <a:gd name="adj2" fmla="val -79424"/>
            </a:avLst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ular Callout 19"/>
          <p:cNvSpPr/>
          <p:nvPr/>
        </p:nvSpPr>
        <p:spPr>
          <a:xfrm>
            <a:off x="3648211" y="2884407"/>
            <a:ext cx="181419" cy="172245"/>
          </a:xfrm>
          <a:prstGeom prst="wedgeRectCallout">
            <a:avLst>
              <a:gd name="adj1" fmla="val 80982"/>
              <a:gd name="adj2" fmla="val -22823"/>
            </a:avLst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ular Callout 20"/>
          <p:cNvSpPr/>
          <p:nvPr/>
        </p:nvSpPr>
        <p:spPr>
          <a:xfrm>
            <a:off x="3686973" y="2528668"/>
            <a:ext cx="181419" cy="172245"/>
          </a:xfrm>
          <a:prstGeom prst="wedgeRectCallout">
            <a:avLst>
              <a:gd name="adj1" fmla="val 84472"/>
              <a:gd name="adj2" fmla="val 33777"/>
            </a:avLst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ular Callout 21"/>
          <p:cNvSpPr/>
          <p:nvPr/>
        </p:nvSpPr>
        <p:spPr>
          <a:xfrm rot="20795797">
            <a:off x="3553095" y="1348840"/>
            <a:ext cx="615323" cy="632267"/>
          </a:xfrm>
          <a:prstGeom prst="wedgeRectCallout">
            <a:avLst>
              <a:gd name="adj1" fmla="val -27373"/>
              <a:gd name="adj2" fmla="val 71331"/>
            </a:avLst>
          </a:prstGeom>
          <a:noFill/>
          <a:ln w="254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ular Callout 25"/>
          <p:cNvSpPr/>
          <p:nvPr/>
        </p:nvSpPr>
        <p:spPr>
          <a:xfrm>
            <a:off x="3911987" y="2290999"/>
            <a:ext cx="181419" cy="172245"/>
          </a:xfrm>
          <a:prstGeom prst="wedgeRectCallout">
            <a:avLst>
              <a:gd name="adj1" fmla="val 39100"/>
              <a:gd name="adj2" fmla="val 86334"/>
            </a:avLst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3652858" y="166313"/>
            <a:ext cx="1234720" cy="668005"/>
            <a:chOff x="3652858" y="166313"/>
            <a:chExt cx="1234720" cy="668005"/>
          </a:xfrm>
        </p:grpSpPr>
        <p:sp>
          <p:nvSpPr>
            <p:cNvPr id="8" name="Rectangular Callout 7"/>
            <p:cNvSpPr/>
            <p:nvPr/>
          </p:nvSpPr>
          <p:spPr>
            <a:xfrm>
              <a:off x="3652858" y="166313"/>
              <a:ext cx="1234720" cy="668005"/>
            </a:xfrm>
            <a:prstGeom prst="wedgeRectCallout">
              <a:avLst>
                <a:gd name="adj1" fmla="val -19628"/>
                <a:gd name="adj2" fmla="val 75291"/>
              </a:avLst>
            </a:prstGeom>
            <a:noFill/>
            <a:ln w="254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717438" y="177149"/>
              <a:ext cx="11055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 smtClean="0"/>
                <a:t>Data Section </a:t>
              </a:r>
              <a:br>
                <a:rPr lang="en-GB" sz="1200" dirty="0" smtClean="0"/>
              </a:br>
              <a:r>
                <a:rPr lang="en-GB" sz="1200" dirty="0" smtClean="0"/>
                <a:t>in</a:t>
              </a:r>
            </a:p>
            <a:p>
              <a:pPr algn="ctr"/>
              <a:r>
                <a:rPr lang="en-GB" sz="1200" dirty="0" smtClean="0"/>
                <a:t>Proposal Stage</a:t>
              </a:r>
              <a:endParaRPr lang="en-GB" sz="12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168419" y="889372"/>
            <a:ext cx="1804419" cy="668005"/>
            <a:chOff x="5168419" y="889372"/>
            <a:chExt cx="1804419" cy="668005"/>
          </a:xfrm>
        </p:grpSpPr>
        <p:sp>
          <p:nvSpPr>
            <p:cNvPr id="9" name="Rectangular Callout 8"/>
            <p:cNvSpPr/>
            <p:nvPr/>
          </p:nvSpPr>
          <p:spPr>
            <a:xfrm>
              <a:off x="5251798" y="889372"/>
              <a:ext cx="1637662" cy="668005"/>
            </a:xfrm>
            <a:prstGeom prst="wedgeRectCallout">
              <a:avLst>
                <a:gd name="adj1" fmla="val -60225"/>
                <a:gd name="adj2" fmla="val 35678"/>
              </a:avLst>
            </a:prstGeom>
            <a:noFill/>
            <a:ln w="254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68419" y="889372"/>
              <a:ext cx="18044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Project Start</a:t>
              </a:r>
              <a:br>
                <a:rPr lang="en-GB" sz="1200" dirty="0"/>
              </a:br>
              <a:r>
                <a:rPr lang="en-GB" sz="1200" dirty="0"/>
                <a:t>write</a:t>
              </a:r>
              <a:br>
                <a:rPr lang="en-GB" sz="1200" dirty="0"/>
              </a:br>
              <a:r>
                <a:rPr lang="en-GB" sz="1200" dirty="0"/>
                <a:t>Data Management Plan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716870" y="2124646"/>
            <a:ext cx="1728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4 / 6 months in</a:t>
            </a:r>
            <a:br>
              <a:rPr lang="en-GB" sz="1200" dirty="0" smtClean="0"/>
            </a:br>
            <a:r>
              <a:rPr lang="en-GB" sz="1200" dirty="0" smtClean="0"/>
              <a:t>submit</a:t>
            </a:r>
            <a:br>
              <a:rPr lang="en-GB" sz="1200" dirty="0" smtClean="0"/>
            </a:br>
            <a:r>
              <a:rPr lang="en-GB" sz="1200" dirty="0" smtClean="0"/>
              <a:t>Data Management Plan</a:t>
            </a:r>
            <a:endParaRPr lang="en-GB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5257079" y="3634492"/>
            <a:ext cx="122943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/>
              <a:t>Creation of </a:t>
            </a:r>
            <a:br>
              <a:rPr lang="en-GB" sz="1200" dirty="0" smtClean="0"/>
            </a:br>
            <a:r>
              <a:rPr lang="en-GB" sz="1200" dirty="0" smtClean="0"/>
              <a:t>Data Results; </a:t>
            </a:r>
            <a:br>
              <a:rPr lang="en-GB" sz="1200" dirty="0" smtClean="0"/>
            </a:br>
            <a:r>
              <a:rPr lang="en-GB" sz="1200" dirty="0" smtClean="0"/>
              <a:t>Finding Evidence</a:t>
            </a:r>
            <a:endParaRPr lang="en-GB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3608726" y="4103900"/>
            <a:ext cx="123472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Processing and </a:t>
            </a:r>
            <a:br>
              <a:rPr lang="en-GB" sz="1200" dirty="0" smtClean="0"/>
            </a:br>
            <a:r>
              <a:rPr lang="en-GB" sz="1200" dirty="0" smtClean="0"/>
              <a:t>Analysing of</a:t>
            </a:r>
            <a:br>
              <a:rPr lang="en-GB" sz="1200" dirty="0" smtClean="0"/>
            </a:br>
            <a:r>
              <a:rPr lang="en-GB" sz="1200" dirty="0" smtClean="0"/>
              <a:t>Evidence and </a:t>
            </a:r>
            <a:br>
              <a:rPr lang="en-GB" sz="1200" dirty="0" smtClean="0"/>
            </a:br>
            <a:r>
              <a:rPr lang="en-GB" sz="1200" dirty="0" smtClean="0"/>
              <a:t>Results</a:t>
            </a:r>
            <a:endParaRPr lang="en-GB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2099280" y="3200470"/>
            <a:ext cx="123472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Interpretation &amp; </a:t>
            </a:r>
            <a:br>
              <a:rPr lang="en-GB" sz="1200" dirty="0" smtClean="0"/>
            </a:br>
            <a:r>
              <a:rPr lang="en-GB" sz="1200" dirty="0" smtClean="0"/>
              <a:t>Publishing of </a:t>
            </a:r>
            <a:br>
              <a:rPr lang="en-GB" sz="1200" dirty="0" smtClean="0"/>
            </a:br>
            <a:r>
              <a:rPr lang="en-GB" sz="1200" dirty="0" smtClean="0"/>
              <a:t>Research Output</a:t>
            </a:r>
            <a:endParaRPr lang="en-GB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2088884" y="1954461"/>
            <a:ext cx="124511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Sharing and</a:t>
            </a:r>
            <a:br>
              <a:rPr lang="en-GB" sz="1200" dirty="0" smtClean="0"/>
            </a:br>
            <a:r>
              <a:rPr lang="en-GB" sz="1200" dirty="0" smtClean="0"/>
              <a:t>Preserving of </a:t>
            </a:r>
            <a:br>
              <a:rPr lang="en-GB" sz="1200" dirty="0" smtClean="0"/>
            </a:br>
            <a:r>
              <a:rPr lang="en-GB" sz="1200" dirty="0" smtClean="0"/>
              <a:t>Research Output</a:t>
            </a:r>
            <a:endParaRPr lang="en-GB" sz="1200" dirty="0"/>
          </a:p>
        </p:txBody>
      </p:sp>
      <p:sp>
        <p:nvSpPr>
          <p:cNvPr id="35" name="TextBox 34"/>
          <p:cNvSpPr txBox="1"/>
          <p:nvPr/>
        </p:nvSpPr>
        <p:spPr>
          <a:xfrm rot="20795797">
            <a:off x="3457496" y="1364890"/>
            <a:ext cx="806521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Re-Using</a:t>
            </a:r>
            <a:br>
              <a:rPr lang="en-GB" sz="1100" dirty="0" smtClean="0"/>
            </a:br>
            <a:r>
              <a:rPr lang="en-GB" sz="1100" dirty="0" smtClean="0"/>
              <a:t>Research </a:t>
            </a:r>
            <a:br>
              <a:rPr lang="en-GB" sz="1100" dirty="0" smtClean="0"/>
            </a:br>
            <a:r>
              <a:rPr lang="en-GB" sz="1100" dirty="0" smtClean="0"/>
              <a:t>Output</a:t>
            </a:r>
            <a:endParaRPr lang="en-GB" sz="1100" dirty="0"/>
          </a:p>
        </p:txBody>
      </p:sp>
      <p:sp>
        <p:nvSpPr>
          <p:cNvPr id="36" name="TextBox 35"/>
          <p:cNvSpPr txBox="1"/>
          <p:nvPr/>
        </p:nvSpPr>
        <p:spPr>
          <a:xfrm>
            <a:off x="4226086" y="1771415"/>
            <a:ext cx="4940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Create</a:t>
            </a:r>
            <a:endParaRPr lang="en-GB" sz="1100" dirty="0"/>
          </a:p>
        </p:txBody>
      </p:sp>
      <p:sp>
        <p:nvSpPr>
          <p:cNvPr id="37" name="TextBox 36"/>
          <p:cNvSpPr txBox="1"/>
          <p:nvPr/>
        </p:nvSpPr>
        <p:spPr>
          <a:xfrm>
            <a:off x="4605414" y="2113810"/>
            <a:ext cx="5405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Process</a:t>
            </a:r>
            <a:endParaRPr lang="en-GB" sz="1100" dirty="0"/>
          </a:p>
        </p:txBody>
      </p:sp>
      <p:sp>
        <p:nvSpPr>
          <p:cNvPr id="38" name="TextBox 37"/>
          <p:cNvSpPr txBox="1"/>
          <p:nvPr/>
        </p:nvSpPr>
        <p:spPr>
          <a:xfrm>
            <a:off x="4724754" y="2556285"/>
            <a:ext cx="5261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Publish</a:t>
            </a:r>
            <a:endParaRPr lang="en-GB" sz="1100" dirty="0"/>
          </a:p>
        </p:txBody>
      </p:sp>
      <p:sp>
        <p:nvSpPr>
          <p:cNvPr id="39" name="TextBox 38"/>
          <p:cNvSpPr txBox="1"/>
          <p:nvPr/>
        </p:nvSpPr>
        <p:spPr>
          <a:xfrm>
            <a:off x="4704383" y="3040202"/>
            <a:ext cx="5950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Preserve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42852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80019">
            <a:off x="2932717" y="1304212"/>
            <a:ext cx="2834989" cy="244891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684956" y="2998470"/>
            <a:ext cx="620084" cy="282502"/>
            <a:chOff x="4779233" y="4032207"/>
            <a:chExt cx="942604" cy="390480"/>
          </a:xfrm>
        </p:grpSpPr>
        <p:sp>
          <p:nvSpPr>
            <p:cNvPr id="6" name="Rectangular Callout 5"/>
            <p:cNvSpPr/>
            <p:nvPr/>
          </p:nvSpPr>
          <p:spPr>
            <a:xfrm>
              <a:off x="4879224" y="4032207"/>
              <a:ext cx="680760" cy="390480"/>
            </a:xfrm>
            <a:prstGeom prst="wedgeRectCallout">
              <a:avLst>
                <a:gd name="adj1" fmla="val -53544"/>
                <a:gd name="adj2" fmla="val -76071"/>
              </a:avLst>
            </a:prstGeom>
            <a:noFill/>
            <a:ln w="25400">
              <a:solidFill>
                <a:schemeClr val="accent3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79233" y="4058170"/>
              <a:ext cx="9426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1600" dirty="0"/>
            </a:p>
          </p:txBody>
        </p:sp>
      </p:grpSp>
      <p:sp>
        <p:nvSpPr>
          <p:cNvPr id="10" name="Rectangular Callout 9"/>
          <p:cNvSpPr/>
          <p:nvPr/>
        </p:nvSpPr>
        <p:spPr>
          <a:xfrm>
            <a:off x="5815207" y="2113810"/>
            <a:ext cx="1531920" cy="668005"/>
          </a:xfrm>
          <a:prstGeom prst="wedgeRectCallout">
            <a:avLst>
              <a:gd name="adj1" fmla="val -67480"/>
              <a:gd name="adj2" fmla="val 17956"/>
            </a:avLst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ular Callout 10"/>
          <p:cNvSpPr/>
          <p:nvPr/>
        </p:nvSpPr>
        <p:spPr>
          <a:xfrm>
            <a:off x="5251798" y="3625416"/>
            <a:ext cx="1234720" cy="668005"/>
          </a:xfrm>
          <a:prstGeom prst="wedgeRectCallout">
            <a:avLst>
              <a:gd name="adj1" fmla="val -41166"/>
              <a:gd name="adj2" fmla="val -82119"/>
            </a:avLst>
          </a:prstGeom>
          <a:noFill/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ular Callout 11"/>
          <p:cNvSpPr/>
          <p:nvPr/>
        </p:nvSpPr>
        <p:spPr>
          <a:xfrm>
            <a:off x="3608726" y="4103901"/>
            <a:ext cx="1234720" cy="873286"/>
          </a:xfrm>
          <a:prstGeom prst="wedgeRectCallout">
            <a:avLst>
              <a:gd name="adj1" fmla="val 15244"/>
              <a:gd name="adj2" fmla="val -70894"/>
            </a:avLst>
          </a:prstGeom>
          <a:noFill/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ular Callout 12"/>
          <p:cNvSpPr/>
          <p:nvPr/>
        </p:nvSpPr>
        <p:spPr>
          <a:xfrm>
            <a:off x="2099280" y="3197903"/>
            <a:ext cx="1234720" cy="668005"/>
          </a:xfrm>
          <a:prstGeom prst="wedgeRectCallout">
            <a:avLst>
              <a:gd name="adj1" fmla="val 61911"/>
              <a:gd name="adj2" fmla="val -26869"/>
            </a:avLst>
          </a:prstGeom>
          <a:noFill/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ular Callout 13"/>
          <p:cNvSpPr/>
          <p:nvPr/>
        </p:nvSpPr>
        <p:spPr>
          <a:xfrm>
            <a:off x="2088884" y="1954461"/>
            <a:ext cx="1234720" cy="668005"/>
          </a:xfrm>
          <a:prstGeom prst="wedgeRectCallout">
            <a:avLst>
              <a:gd name="adj1" fmla="val 59860"/>
              <a:gd name="adj2" fmla="val 37763"/>
            </a:avLst>
          </a:prstGeom>
          <a:noFill/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ular Callout 14"/>
          <p:cNvSpPr/>
          <p:nvPr/>
        </p:nvSpPr>
        <p:spPr>
          <a:xfrm>
            <a:off x="4293434" y="1745580"/>
            <a:ext cx="362838" cy="282502"/>
          </a:xfrm>
          <a:prstGeom prst="wedgeRectCallout">
            <a:avLst>
              <a:gd name="adj1" fmla="val -37685"/>
              <a:gd name="adj2" fmla="val 69363"/>
            </a:avLst>
          </a:prstGeom>
          <a:noFill/>
          <a:ln w="254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ular Callout 15"/>
          <p:cNvSpPr/>
          <p:nvPr/>
        </p:nvSpPr>
        <p:spPr>
          <a:xfrm>
            <a:off x="4694262" y="2094620"/>
            <a:ext cx="362838" cy="282502"/>
          </a:xfrm>
          <a:prstGeom prst="wedgeRectCallout">
            <a:avLst>
              <a:gd name="adj1" fmla="val -63862"/>
              <a:gd name="adj2" fmla="val 59503"/>
            </a:avLst>
          </a:prstGeom>
          <a:noFill/>
          <a:ln w="254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ular Callout 16"/>
          <p:cNvSpPr/>
          <p:nvPr/>
        </p:nvSpPr>
        <p:spPr>
          <a:xfrm>
            <a:off x="4803966" y="2528668"/>
            <a:ext cx="362838" cy="282502"/>
          </a:xfrm>
          <a:prstGeom prst="wedgeRectCallout">
            <a:avLst>
              <a:gd name="adj1" fmla="val -69097"/>
              <a:gd name="adj2" fmla="val -14446"/>
            </a:avLst>
          </a:prstGeom>
          <a:noFill/>
          <a:ln w="254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ular Callout 17"/>
          <p:cNvSpPr/>
          <p:nvPr/>
        </p:nvSpPr>
        <p:spPr>
          <a:xfrm>
            <a:off x="4093405" y="3359661"/>
            <a:ext cx="181419" cy="172245"/>
          </a:xfrm>
          <a:prstGeom prst="wedgeRectCallout">
            <a:avLst>
              <a:gd name="adj1" fmla="val 18158"/>
              <a:gd name="adj2" fmla="val -99638"/>
            </a:avLst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ular Callout 18"/>
          <p:cNvSpPr/>
          <p:nvPr/>
        </p:nvSpPr>
        <p:spPr>
          <a:xfrm>
            <a:off x="3772518" y="3197903"/>
            <a:ext cx="181419" cy="172245"/>
          </a:xfrm>
          <a:prstGeom prst="wedgeRectCallout">
            <a:avLst>
              <a:gd name="adj1" fmla="val 60040"/>
              <a:gd name="adj2" fmla="val -79424"/>
            </a:avLst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ular Callout 19"/>
          <p:cNvSpPr/>
          <p:nvPr/>
        </p:nvSpPr>
        <p:spPr>
          <a:xfrm>
            <a:off x="3648211" y="2884407"/>
            <a:ext cx="181419" cy="172245"/>
          </a:xfrm>
          <a:prstGeom prst="wedgeRectCallout">
            <a:avLst>
              <a:gd name="adj1" fmla="val 80982"/>
              <a:gd name="adj2" fmla="val -22823"/>
            </a:avLst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ular Callout 20"/>
          <p:cNvSpPr/>
          <p:nvPr/>
        </p:nvSpPr>
        <p:spPr>
          <a:xfrm>
            <a:off x="3686973" y="2528668"/>
            <a:ext cx="181419" cy="172245"/>
          </a:xfrm>
          <a:prstGeom prst="wedgeRectCallout">
            <a:avLst>
              <a:gd name="adj1" fmla="val 84472"/>
              <a:gd name="adj2" fmla="val 33777"/>
            </a:avLst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ular Callout 21"/>
          <p:cNvSpPr/>
          <p:nvPr/>
        </p:nvSpPr>
        <p:spPr>
          <a:xfrm rot="20795797">
            <a:off x="3553095" y="1348840"/>
            <a:ext cx="615323" cy="632267"/>
          </a:xfrm>
          <a:prstGeom prst="wedgeRectCallout">
            <a:avLst>
              <a:gd name="adj1" fmla="val -27373"/>
              <a:gd name="adj2" fmla="val 71331"/>
            </a:avLst>
          </a:prstGeom>
          <a:noFill/>
          <a:ln w="254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ular Callout 25"/>
          <p:cNvSpPr/>
          <p:nvPr/>
        </p:nvSpPr>
        <p:spPr>
          <a:xfrm>
            <a:off x="3911987" y="2290999"/>
            <a:ext cx="181419" cy="172245"/>
          </a:xfrm>
          <a:prstGeom prst="wedgeRectCallout">
            <a:avLst>
              <a:gd name="adj1" fmla="val 39100"/>
              <a:gd name="adj2" fmla="val 86334"/>
            </a:avLst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3652858" y="166313"/>
            <a:ext cx="1234720" cy="668005"/>
            <a:chOff x="3652858" y="166313"/>
            <a:chExt cx="1234720" cy="668005"/>
          </a:xfrm>
        </p:grpSpPr>
        <p:sp>
          <p:nvSpPr>
            <p:cNvPr id="8" name="Rectangular Callout 7"/>
            <p:cNvSpPr/>
            <p:nvPr/>
          </p:nvSpPr>
          <p:spPr>
            <a:xfrm>
              <a:off x="3652858" y="166313"/>
              <a:ext cx="1234720" cy="668005"/>
            </a:xfrm>
            <a:prstGeom prst="wedgeRectCallout">
              <a:avLst>
                <a:gd name="adj1" fmla="val -19628"/>
                <a:gd name="adj2" fmla="val 75291"/>
              </a:avLst>
            </a:prstGeom>
            <a:noFill/>
            <a:ln w="254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717438" y="177149"/>
              <a:ext cx="11055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 smtClean="0"/>
                <a:t>Data Section </a:t>
              </a:r>
              <a:br>
                <a:rPr lang="en-GB" sz="1200" dirty="0" smtClean="0"/>
              </a:br>
              <a:r>
                <a:rPr lang="en-GB" sz="1200" dirty="0" smtClean="0"/>
                <a:t>in</a:t>
              </a:r>
            </a:p>
            <a:p>
              <a:pPr algn="ctr"/>
              <a:r>
                <a:rPr lang="en-GB" sz="1200" dirty="0" smtClean="0"/>
                <a:t>Proposal Stage</a:t>
              </a:r>
              <a:endParaRPr lang="en-GB" sz="12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168419" y="889372"/>
            <a:ext cx="1804419" cy="668005"/>
            <a:chOff x="5168419" y="889372"/>
            <a:chExt cx="1804419" cy="668005"/>
          </a:xfrm>
        </p:grpSpPr>
        <p:sp>
          <p:nvSpPr>
            <p:cNvPr id="9" name="Rectangular Callout 8"/>
            <p:cNvSpPr/>
            <p:nvPr/>
          </p:nvSpPr>
          <p:spPr>
            <a:xfrm>
              <a:off x="5251798" y="889372"/>
              <a:ext cx="1637662" cy="668005"/>
            </a:xfrm>
            <a:prstGeom prst="wedgeRectCallout">
              <a:avLst>
                <a:gd name="adj1" fmla="val -60225"/>
                <a:gd name="adj2" fmla="val 35678"/>
              </a:avLst>
            </a:prstGeom>
            <a:noFill/>
            <a:ln w="254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68419" y="889372"/>
              <a:ext cx="18044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Project Start</a:t>
              </a:r>
              <a:br>
                <a:rPr lang="en-GB" sz="1200" dirty="0"/>
              </a:br>
              <a:r>
                <a:rPr lang="en-GB" sz="1200" dirty="0"/>
                <a:t>write</a:t>
              </a:r>
              <a:br>
                <a:rPr lang="en-GB" sz="1200" dirty="0"/>
              </a:br>
              <a:r>
                <a:rPr lang="en-GB" sz="1200" dirty="0"/>
                <a:t>Data Management Plan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716870" y="2124646"/>
            <a:ext cx="1728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4 / 6 months in</a:t>
            </a:r>
            <a:br>
              <a:rPr lang="en-GB" sz="1200" dirty="0" smtClean="0"/>
            </a:br>
            <a:r>
              <a:rPr lang="en-GB" sz="1200" dirty="0" smtClean="0"/>
              <a:t>submit</a:t>
            </a:r>
            <a:br>
              <a:rPr lang="en-GB" sz="1200" dirty="0" smtClean="0"/>
            </a:br>
            <a:r>
              <a:rPr lang="en-GB" sz="1200" dirty="0" smtClean="0"/>
              <a:t>Data Management Plan</a:t>
            </a:r>
            <a:endParaRPr lang="en-GB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5257079" y="3634492"/>
            <a:ext cx="122943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/>
              <a:t>Creation of </a:t>
            </a:r>
            <a:br>
              <a:rPr lang="en-GB" sz="1200" dirty="0" smtClean="0"/>
            </a:br>
            <a:r>
              <a:rPr lang="en-GB" sz="1200" dirty="0" smtClean="0"/>
              <a:t>Data Results; </a:t>
            </a:r>
            <a:br>
              <a:rPr lang="en-GB" sz="1200" dirty="0" smtClean="0"/>
            </a:br>
            <a:r>
              <a:rPr lang="en-GB" sz="1200" dirty="0" smtClean="0"/>
              <a:t>Finding Evidence</a:t>
            </a:r>
            <a:endParaRPr lang="en-GB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3608726" y="4103900"/>
            <a:ext cx="123472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Processing and </a:t>
            </a:r>
            <a:br>
              <a:rPr lang="en-GB" sz="1200" dirty="0" smtClean="0"/>
            </a:br>
            <a:r>
              <a:rPr lang="en-GB" sz="1200" dirty="0" smtClean="0"/>
              <a:t>Analysing of</a:t>
            </a:r>
            <a:br>
              <a:rPr lang="en-GB" sz="1200" dirty="0" smtClean="0"/>
            </a:br>
            <a:r>
              <a:rPr lang="en-GB" sz="1200" dirty="0" smtClean="0"/>
              <a:t>Evidence and </a:t>
            </a:r>
            <a:br>
              <a:rPr lang="en-GB" sz="1200" dirty="0" smtClean="0"/>
            </a:br>
            <a:r>
              <a:rPr lang="en-GB" sz="1200" dirty="0" smtClean="0"/>
              <a:t>Results</a:t>
            </a:r>
            <a:endParaRPr lang="en-GB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2099280" y="3200470"/>
            <a:ext cx="123472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Interpretation &amp; </a:t>
            </a:r>
            <a:br>
              <a:rPr lang="en-GB" sz="1200" dirty="0" smtClean="0"/>
            </a:br>
            <a:r>
              <a:rPr lang="en-GB" sz="1200" dirty="0" smtClean="0"/>
              <a:t>Publishing of </a:t>
            </a:r>
            <a:br>
              <a:rPr lang="en-GB" sz="1200" dirty="0" smtClean="0"/>
            </a:br>
            <a:r>
              <a:rPr lang="en-GB" sz="1200" dirty="0" smtClean="0"/>
              <a:t>Research Output</a:t>
            </a:r>
            <a:endParaRPr lang="en-GB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2088884" y="1954461"/>
            <a:ext cx="124511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Sharing and</a:t>
            </a:r>
            <a:br>
              <a:rPr lang="en-GB" sz="1200" dirty="0" smtClean="0"/>
            </a:br>
            <a:r>
              <a:rPr lang="en-GB" sz="1200" dirty="0" smtClean="0"/>
              <a:t>Preserving of </a:t>
            </a:r>
            <a:br>
              <a:rPr lang="en-GB" sz="1200" dirty="0" smtClean="0"/>
            </a:br>
            <a:r>
              <a:rPr lang="en-GB" sz="1200" dirty="0" smtClean="0"/>
              <a:t>Research Output</a:t>
            </a:r>
            <a:endParaRPr lang="en-GB" sz="1200" dirty="0"/>
          </a:p>
        </p:txBody>
      </p:sp>
      <p:sp>
        <p:nvSpPr>
          <p:cNvPr id="35" name="TextBox 34"/>
          <p:cNvSpPr txBox="1"/>
          <p:nvPr/>
        </p:nvSpPr>
        <p:spPr>
          <a:xfrm rot="20795797">
            <a:off x="3457496" y="1364890"/>
            <a:ext cx="806521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Re-Using</a:t>
            </a:r>
            <a:br>
              <a:rPr lang="en-GB" sz="1100" dirty="0" smtClean="0"/>
            </a:br>
            <a:r>
              <a:rPr lang="en-GB" sz="1100" dirty="0" smtClean="0"/>
              <a:t>Research </a:t>
            </a:r>
            <a:br>
              <a:rPr lang="en-GB" sz="1100" dirty="0" smtClean="0"/>
            </a:br>
            <a:r>
              <a:rPr lang="en-GB" sz="1100" dirty="0" smtClean="0"/>
              <a:t>Output</a:t>
            </a:r>
            <a:endParaRPr lang="en-GB" sz="1100" dirty="0"/>
          </a:p>
        </p:txBody>
      </p:sp>
      <p:sp>
        <p:nvSpPr>
          <p:cNvPr id="36" name="TextBox 35"/>
          <p:cNvSpPr txBox="1"/>
          <p:nvPr/>
        </p:nvSpPr>
        <p:spPr>
          <a:xfrm>
            <a:off x="4226086" y="1771415"/>
            <a:ext cx="4940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Create</a:t>
            </a:r>
            <a:endParaRPr lang="en-GB" sz="1100" dirty="0"/>
          </a:p>
        </p:txBody>
      </p:sp>
      <p:sp>
        <p:nvSpPr>
          <p:cNvPr id="37" name="TextBox 36"/>
          <p:cNvSpPr txBox="1"/>
          <p:nvPr/>
        </p:nvSpPr>
        <p:spPr>
          <a:xfrm>
            <a:off x="4605414" y="2113810"/>
            <a:ext cx="5405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Process</a:t>
            </a:r>
            <a:endParaRPr lang="en-GB" sz="1100" dirty="0"/>
          </a:p>
        </p:txBody>
      </p:sp>
      <p:sp>
        <p:nvSpPr>
          <p:cNvPr id="38" name="TextBox 37"/>
          <p:cNvSpPr txBox="1"/>
          <p:nvPr/>
        </p:nvSpPr>
        <p:spPr>
          <a:xfrm>
            <a:off x="4724754" y="2556285"/>
            <a:ext cx="5261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Publish</a:t>
            </a:r>
            <a:endParaRPr lang="en-GB" sz="1100" dirty="0"/>
          </a:p>
        </p:txBody>
      </p:sp>
      <p:sp>
        <p:nvSpPr>
          <p:cNvPr id="39" name="TextBox 38"/>
          <p:cNvSpPr txBox="1"/>
          <p:nvPr/>
        </p:nvSpPr>
        <p:spPr>
          <a:xfrm>
            <a:off x="4704383" y="3040202"/>
            <a:ext cx="5950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Preserve</a:t>
            </a:r>
            <a:endParaRPr lang="en-GB" sz="1100" dirty="0"/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4471522" y="337821"/>
            <a:ext cx="972152" cy="1616640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057100" y="2842501"/>
            <a:ext cx="1253779" cy="527647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2881906" y="2540766"/>
            <a:ext cx="1034025" cy="565558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20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80019">
            <a:off x="2932717" y="1304212"/>
            <a:ext cx="2834989" cy="244891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684956" y="2998470"/>
            <a:ext cx="620084" cy="282502"/>
            <a:chOff x="4779233" y="4032207"/>
            <a:chExt cx="942604" cy="390480"/>
          </a:xfrm>
        </p:grpSpPr>
        <p:sp>
          <p:nvSpPr>
            <p:cNvPr id="6" name="Rectangular Callout 5"/>
            <p:cNvSpPr/>
            <p:nvPr/>
          </p:nvSpPr>
          <p:spPr>
            <a:xfrm>
              <a:off x="4879224" y="4032207"/>
              <a:ext cx="680760" cy="390480"/>
            </a:xfrm>
            <a:prstGeom prst="wedgeRectCallout">
              <a:avLst>
                <a:gd name="adj1" fmla="val -53544"/>
                <a:gd name="adj2" fmla="val -76071"/>
              </a:avLst>
            </a:prstGeom>
            <a:noFill/>
            <a:ln w="25400">
              <a:solidFill>
                <a:schemeClr val="accent3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79233" y="4058170"/>
              <a:ext cx="9426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1600" dirty="0"/>
            </a:p>
          </p:txBody>
        </p:sp>
      </p:grpSp>
      <p:sp>
        <p:nvSpPr>
          <p:cNvPr id="10" name="Rectangular Callout 9"/>
          <p:cNvSpPr/>
          <p:nvPr/>
        </p:nvSpPr>
        <p:spPr>
          <a:xfrm>
            <a:off x="5815207" y="2113810"/>
            <a:ext cx="1531920" cy="668005"/>
          </a:xfrm>
          <a:prstGeom prst="wedgeRectCallout">
            <a:avLst>
              <a:gd name="adj1" fmla="val -67480"/>
              <a:gd name="adj2" fmla="val 17956"/>
            </a:avLst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ular Callout 10"/>
          <p:cNvSpPr/>
          <p:nvPr/>
        </p:nvSpPr>
        <p:spPr>
          <a:xfrm>
            <a:off x="5251798" y="3625416"/>
            <a:ext cx="1234720" cy="668005"/>
          </a:xfrm>
          <a:prstGeom prst="wedgeRectCallout">
            <a:avLst>
              <a:gd name="adj1" fmla="val -41166"/>
              <a:gd name="adj2" fmla="val -82119"/>
            </a:avLst>
          </a:prstGeom>
          <a:noFill/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ular Callout 11"/>
          <p:cNvSpPr/>
          <p:nvPr/>
        </p:nvSpPr>
        <p:spPr>
          <a:xfrm>
            <a:off x="3608726" y="4103901"/>
            <a:ext cx="1234720" cy="873286"/>
          </a:xfrm>
          <a:prstGeom prst="wedgeRectCallout">
            <a:avLst>
              <a:gd name="adj1" fmla="val 15244"/>
              <a:gd name="adj2" fmla="val -70894"/>
            </a:avLst>
          </a:prstGeom>
          <a:noFill/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ular Callout 12"/>
          <p:cNvSpPr/>
          <p:nvPr/>
        </p:nvSpPr>
        <p:spPr>
          <a:xfrm>
            <a:off x="2099280" y="3197903"/>
            <a:ext cx="1234720" cy="668005"/>
          </a:xfrm>
          <a:prstGeom prst="wedgeRectCallout">
            <a:avLst>
              <a:gd name="adj1" fmla="val 61911"/>
              <a:gd name="adj2" fmla="val -26869"/>
            </a:avLst>
          </a:prstGeom>
          <a:noFill/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ular Callout 13"/>
          <p:cNvSpPr/>
          <p:nvPr/>
        </p:nvSpPr>
        <p:spPr>
          <a:xfrm>
            <a:off x="2088884" y="1954461"/>
            <a:ext cx="1234720" cy="668005"/>
          </a:xfrm>
          <a:prstGeom prst="wedgeRectCallout">
            <a:avLst>
              <a:gd name="adj1" fmla="val 59860"/>
              <a:gd name="adj2" fmla="val 37763"/>
            </a:avLst>
          </a:prstGeom>
          <a:noFill/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ular Callout 14"/>
          <p:cNvSpPr/>
          <p:nvPr/>
        </p:nvSpPr>
        <p:spPr>
          <a:xfrm>
            <a:off x="4293434" y="1745580"/>
            <a:ext cx="362838" cy="282502"/>
          </a:xfrm>
          <a:prstGeom prst="wedgeRectCallout">
            <a:avLst>
              <a:gd name="adj1" fmla="val -37685"/>
              <a:gd name="adj2" fmla="val 69363"/>
            </a:avLst>
          </a:prstGeom>
          <a:noFill/>
          <a:ln w="254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ular Callout 15"/>
          <p:cNvSpPr/>
          <p:nvPr/>
        </p:nvSpPr>
        <p:spPr>
          <a:xfrm>
            <a:off x="4694262" y="2094620"/>
            <a:ext cx="362838" cy="282502"/>
          </a:xfrm>
          <a:prstGeom prst="wedgeRectCallout">
            <a:avLst>
              <a:gd name="adj1" fmla="val -63862"/>
              <a:gd name="adj2" fmla="val 59503"/>
            </a:avLst>
          </a:prstGeom>
          <a:noFill/>
          <a:ln w="254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ular Callout 16"/>
          <p:cNvSpPr/>
          <p:nvPr/>
        </p:nvSpPr>
        <p:spPr>
          <a:xfrm>
            <a:off x="4803966" y="2528668"/>
            <a:ext cx="362838" cy="282502"/>
          </a:xfrm>
          <a:prstGeom prst="wedgeRectCallout">
            <a:avLst>
              <a:gd name="adj1" fmla="val -69097"/>
              <a:gd name="adj2" fmla="val -14446"/>
            </a:avLst>
          </a:prstGeom>
          <a:noFill/>
          <a:ln w="254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ular Callout 17"/>
          <p:cNvSpPr/>
          <p:nvPr/>
        </p:nvSpPr>
        <p:spPr>
          <a:xfrm>
            <a:off x="4093405" y="3359661"/>
            <a:ext cx="181419" cy="172245"/>
          </a:xfrm>
          <a:prstGeom prst="wedgeRectCallout">
            <a:avLst>
              <a:gd name="adj1" fmla="val 18158"/>
              <a:gd name="adj2" fmla="val -99638"/>
            </a:avLst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ular Callout 18"/>
          <p:cNvSpPr/>
          <p:nvPr/>
        </p:nvSpPr>
        <p:spPr>
          <a:xfrm>
            <a:off x="3772518" y="3197903"/>
            <a:ext cx="181419" cy="172245"/>
          </a:xfrm>
          <a:prstGeom prst="wedgeRectCallout">
            <a:avLst>
              <a:gd name="adj1" fmla="val 60040"/>
              <a:gd name="adj2" fmla="val -79424"/>
            </a:avLst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ular Callout 19"/>
          <p:cNvSpPr/>
          <p:nvPr/>
        </p:nvSpPr>
        <p:spPr>
          <a:xfrm>
            <a:off x="3648211" y="2884407"/>
            <a:ext cx="181419" cy="172245"/>
          </a:xfrm>
          <a:prstGeom prst="wedgeRectCallout">
            <a:avLst>
              <a:gd name="adj1" fmla="val 80982"/>
              <a:gd name="adj2" fmla="val -22823"/>
            </a:avLst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ular Callout 20"/>
          <p:cNvSpPr/>
          <p:nvPr/>
        </p:nvSpPr>
        <p:spPr>
          <a:xfrm>
            <a:off x="3686973" y="2528668"/>
            <a:ext cx="181419" cy="172245"/>
          </a:xfrm>
          <a:prstGeom prst="wedgeRectCallout">
            <a:avLst>
              <a:gd name="adj1" fmla="val 84472"/>
              <a:gd name="adj2" fmla="val 33777"/>
            </a:avLst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ular Callout 21"/>
          <p:cNvSpPr/>
          <p:nvPr/>
        </p:nvSpPr>
        <p:spPr>
          <a:xfrm rot="20795797">
            <a:off x="3553095" y="1348840"/>
            <a:ext cx="615323" cy="632267"/>
          </a:xfrm>
          <a:prstGeom prst="wedgeRectCallout">
            <a:avLst>
              <a:gd name="adj1" fmla="val -27373"/>
              <a:gd name="adj2" fmla="val 71331"/>
            </a:avLst>
          </a:prstGeom>
          <a:noFill/>
          <a:ln w="254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ular Callout 25"/>
          <p:cNvSpPr/>
          <p:nvPr/>
        </p:nvSpPr>
        <p:spPr>
          <a:xfrm>
            <a:off x="3911987" y="2290999"/>
            <a:ext cx="181419" cy="172245"/>
          </a:xfrm>
          <a:prstGeom prst="wedgeRectCallout">
            <a:avLst>
              <a:gd name="adj1" fmla="val 39100"/>
              <a:gd name="adj2" fmla="val 86334"/>
            </a:avLst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3652858" y="166313"/>
            <a:ext cx="1234720" cy="668005"/>
            <a:chOff x="3652858" y="166313"/>
            <a:chExt cx="1234720" cy="668005"/>
          </a:xfrm>
        </p:grpSpPr>
        <p:sp>
          <p:nvSpPr>
            <p:cNvPr id="8" name="Rectangular Callout 7"/>
            <p:cNvSpPr/>
            <p:nvPr/>
          </p:nvSpPr>
          <p:spPr>
            <a:xfrm>
              <a:off x="3652858" y="166313"/>
              <a:ext cx="1234720" cy="668005"/>
            </a:xfrm>
            <a:prstGeom prst="wedgeRectCallout">
              <a:avLst>
                <a:gd name="adj1" fmla="val -19628"/>
                <a:gd name="adj2" fmla="val 75291"/>
              </a:avLst>
            </a:prstGeom>
            <a:noFill/>
            <a:ln w="254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717438" y="177149"/>
              <a:ext cx="11055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 smtClean="0"/>
                <a:t>Data Section </a:t>
              </a:r>
              <a:br>
                <a:rPr lang="en-GB" sz="1200" dirty="0" smtClean="0"/>
              </a:br>
              <a:r>
                <a:rPr lang="en-GB" sz="1200" dirty="0" smtClean="0"/>
                <a:t>in</a:t>
              </a:r>
            </a:p>
            <a:p>
              <a:pPr algn="ctr"/>
              <a:r>
                <a:rPr lang="en-GB" sz="1200" dirty="0" smtClean="0"/>
                <a:t>Proposal Stage</a:t>
              </a:r>
              <a:endParaRPr lang="en-GB" sz="12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168419" y="889372"/>
            <a:ext cx="1804419" cy="668005"/>
            <a:chOff x="5168419" y="889372"/>
            <a:chExt cx="1804419" cy="668005"/>
          </a:xfrm>
        </p:grpSpPr>
        <p:sp>
          <p:nvSpPr>
            <p:cNvPr id="9" name="Rectangular Callout 8"/>
            <p:cNvSpPr/>
            <p:nvPr/>
          </p:nvSpPr>
          <p:spPr>
            <a:xfrm>
              <a:off x="5251798" y="889372"/>
              <a:ext cx="1637662" cy="668005"/>
            </a:xfrm>
            <a:prstGeom prst="wedgeRectCallout">
              <a:avLst>
                <a:gd name="adj1" fmla="val -60225"/>
                <a:gd name="adj2" fmla="val 35678"/>
              </a:avLst>
            </a:prstGeom>
            <a:noFill/>
            <a:ln w="254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68419" y="889372"/>
              <a:ext cx="18044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Project Start</a:t>
              </a:r>
              <a:br>
                <a:rPr lang="en-GB" sz="1200" dirty="0"/>
              </a:br>
              <a:r>
                <a:rPr lang="en-GB" sz="1200" dirty="0"/>
                <a:t>write</a:t>
              </a:r>
              <a:br>
                <a:rPr lang="en-GB" sz="1200" dirty="0"/>
              </a:br>
              <a:r>
                <a:rPr lang="en-GB" sz="1200" dirty="0"/>
                <a:t>Data Management Plan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716870" y="2124646"/>
            <a:ext cx="1728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4 / 6 months in</a:t>
            </a:r>
            <a:br>
              <a:rPr lang="en-GB" sz="1200" dirty="0" smtClean="0"/>
            </a:br>
            <a:r>
              <a:rPr lang="en-GB" sz="1200" dirty="0" smtClean="0"/>
              <a:t>submit</a:t>
            </a:r>
            <a:br>
              <a:rPr lang="en-GB" sz="1200" dirty="0" smtClean="0"/>
            </a:br>
            <a:r>
              <a:rPr lang="en-GB" sz="1200" dirty="0" smtClean="0"/>
              <a:t>Data Management Plan</a:t>
            </a:r>
            <a:endParaRPr lang="en-GB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5257079" y="3634492"/>
            <a:ext cx="122943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/>
              <a:t>Creation of </a:t>
            </a:r>
            <a:br>
              <a:rPr lang="en-GB" sz="1200" dirty="0" smtClean="0"/>
            </a:br>
            <a:r>
              <a:rPr lang="en-GB" sz="1200" dirty="0" smtClean="0"/>
              <a:t>Data Results; </a:t>
            </a:r>
            <a:br>
              <a:rPr lang="en-GB" sz="1200" dirty="0" smtClean="0"/>
            </a:br>
            <a:r>
              <a:rPr lang="en-GB" sz="1200" dirty="0" smtClean="0"/>
              <a:t>Finding Evidence</a:t>
            </a:r>
            <a:endParaRPr lang="en-GB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3608726" y="4103900"/>
            <a:ext cx="123472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Processing and </a:t>
            </a:r>
            <a:br>
              <a:rPr lang="en-GB" sz="1200" dirty="0" smtClean="0"/>
            </a:br>
            <a:r>
              <a:rPr lang="en-GB" sz="1200" dirty="0" smtClean="0"/>
              <a:t>Analysing of</a:t>
            </a:r>
            <a:br>
              <a:rPr lang="en-GB" sz="1200" dirty="0" smtClean="0"/>
            </a:br>
            <a:r>
              <a:rPr lang="en-GB" sz="1200" dirty="0" smtClean="0"/>
              <a:t>Evidence and </a:t>
            </a:r>
            <a:br>
              <a:rPr lang="en-GB" sz="1200" dirty="0" smtClean="0"/>
            </a:br>
            <a:r>
              <a:rPr lang="en-GB" sz="1200" dirty="0" smtClean="0"/>
              <a:t>Results</a:t>
            </a:r>
            <a:endParaRPr lang="en-GB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2099280" y="3200470"/>
            <a:ext cx="123472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Interpretation &amp; </a:t>
            </a:r>
            <a:br>
              <a:rPr lang="en-GB" sz="1200" dirty="0" smtClean="0"/>
            </a:br>
            <a:r>
              <a:rPr lang="en-GB" sz="1200" dirty="0" smtClean="0"/>
              <a:t>Publishing of </a:t>
            </a:r>
            <a:br>
              <a:rPr lang="en-GB" sz="1200" dirty="0" smtClean="0"/>
            </a:br>
            <a:r>
              <a:rPr lang="en-GB" sz="1200" dirty="0" smtClean="0"/>
              <a:t>Research Output</a:t>
            </a:r>
            <a:endParaRPr lang="en-GB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2088884" y="1954461"/>
            <a:ext cx="124511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Sharing and</a:t>
            </a:r>
            <a:br>
              <a:rPr lang="en-GB" sz="1200" dirty="0" smtClean="0"/>
            </a:br>
            <a:r>
              <a:rPr lang="en-GB" sz="1200" dirty="0" smtClean="0"/>
              <a:t>Preserving of </a:t>
            </a:r>
            <a:br>
              <a:rPr lang="en-GB" sz="1200" dirty="0" smtClean="0"/>
            </a:br>
            <a:r>
              <a:rPr lang="en-GB" sz="1200" dirty="0" smtClean="0"/>
              <a:t>Research Output</a:t>
            </a:r>
            <a:endParaRPr lang="en-GB" sz="1200" dirty="0"/>
          </a:p>
        </p:txBody>
      </p:sp>
      <p:sp>
        <p:nvSpPr>
          <p:cNvPr id="35" name="TextBox 34"/>
          <p:cNvSpPr txBox="1"/>
          <p:nvPr/>
        </p:nvSpPr>
        <p:spPr>
          <a:xfrm rot="20795797">
            <a:off x="3457496" y="1364890"/>
            <a:ext cx="806521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Re-Using</a:t>
            </a:r>
            <a:br>
              <a:rPr lang="en-GB" sz="1100" dirty="0" smtClean="0"/>
            </a:br>
            <a:r>
              <a:rPr lang="en-GB" sz="1100" dirty="0" smtClean="0"/>
              <a:t>Research </a:t>
            </a:r>
            <a:br>
              <a:rPr lang="en-GB" sz="1100" dirty="0" smtClean="0"/>
            </a:br>
            <a:r>
              <a:rPr lang="en-GB" sz="1100" dirty="0" smtClean="0"/>
              <a:t>Output</a:t>
            </a:r>
            <a:endParaRPr lang="en-GB" sz="1100" dirty="0"/>
          </a:p>
        </p:txBody>
      </p:sp>
      <p:sp>
        <p:nvSpPr>
          <p:cNvPr id="36" name="TextBox 35"/>
          <p:cNvSpPr txBox="1"/>
          <p:nvPr/>
        </p:nvSpPr>
        <p:spPr>
          <a:xfrm>
            <a:off x="4226086" y="1771415"/>
            <a:ext cx="4940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Create</a:t>
            </a:r>
            <a:endParaRPr lang="en-GB" sz="1100" dirty="0"/>
          </a:p>
        </p:txBody>
      </p:sp>
      <p:sp>
        <p:nvSpPr>
          <p:cNvPr id="37" name="TextBox 36"/>
          <p:cNvSpPr txBox="1"/>
          <p:nvPr/>
        </p:nvSpPr>
        <p:spPr>
          <a:xfrm>
            <a:off x="4605414" y="2113810"/>
            <a:ext cx="5405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Process</a:t>
            </a:r>
            <a:endParaRPr lang="en-GB" sz="1100" dirty="0"/>
          </a:p>
        </p:txBody>
      </p:sp>
      <p:sp>
        <p:nvSpPr>
          <p:cNvPr id="38" name="TextBox 37"/>
          <p:cNvSpPr txBox="1"/>
          <p:nvPr/>
        </p:nvSpPr>
        <p:spPr>
          <a:xfrm>
            <a:off x="4724754" y="2556285"/>
            <a:ext cx="5261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Publish</a:t>
            </a:r>
            <a:endParaRPr lang="en-GB" sz="1100" dirty="0"/>
          </a:p>
        </p:txBody>
      </p:sp>
      <p:sp>
        <p:nvSpPr>
          <p:cNvPr id="39" name="TextBox 38"/>
          <p:cNvSpPr txBox="1"/>
          <p:nvPr/>
        </p:nvSpPr>
        <p:spPr>
          <a:xfrm>
            <a:off x="4704383" y="3040202"/>
            <a:ext cx="5950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Preserve</a:t>
            </a:r>
            <a:endParaRPr lang="en-GB" sz="1100" dirty="0"/>
          </a:p>
        </p:txBody>
      </p:sp>
      <p:sp>
        <p:nvSpPr>
          <p:cNvPr id="43" name="Rectangle 42"/>
          <p:cNvSpPr/>
          <p:nvPr/>
        </p:nvSpPr>
        <p:spPr>
          <a:xfrm>
            <a:off x="3353" y="0"/>
            <a:ext cx="9140647" cy="5143500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TextBox 44"/>
          <p:cNvSpPr txBox="1"/>
          <p:nvPr/>
        </p:nvSpPr>
        <p:spPr>
          <a:xfrm>
            <a:off x="5351907" y="51493"/>
            <a:ext cx="2948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BUDGET RDM COST</a:t>
            </a:r>
            <a:endParaRPr lang="en-GB" sz="2400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4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PROPOSAL</a:t>
            </a:r>
            <a:endParaRPr lang="en-GB" sz="2400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310879" y="2990753"/>
            <a:ext cx="278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ALLOCATE ICT</a:t>
            </a:r>
          </a:p>
          <a:p>
            <a:r>
              <a:rPr lang="en-GB" sz="24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NEEDS AND COSTS</a:t>
            </a:r>
            <a:endParaRPr lang="en-GB" sz="2400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-210783" y="2724221"/>
            <a:ext cx="2310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ARCHIVING </a:t>
            </a:r>
          </a:p>
          <a:p>
            <a:pPr algn="r"/>
            <a:r>
              <a:rPr lang="en-GB" sz="24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</a:t>
            </a:r>
            <a:endParaRPr lang="en-GB" sz="2400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4471522" y="418819"/>
            <a:ext cx="943561" cy="1535642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057100" y="2842501"/>
            <a:ext cx="1253779" cy="527647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2881906" y="2540766"/>
            <a:ext cx="1034025" cy="565558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5415080" y="423053"/>
            <a:ext cx="3231467" cy="2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6310879" y="3372256"/>
            <a:ext cx="2494128" cy="2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472440" y="3106324"/>
            <a:ext cx="2409467" cy="0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52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0731" y="1002041"/>
            <a:ext cx="2265587" cy="3451120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ular Callout 4"/>
          <p:cNvSpPr/>
          <p:nvPr/>
        </p:nvSpPr>
        <p:spPr>
          <a:xfrm>
            <a:off x="3590246" y="991340"/>
            <a:ext cx="1812470" cy="602704"/>
          </a:xfrm>
          <a:prstGeom prst="wedgeRectCallout">
            <a:avLst>
              <a:gd name="adj1" fmla="val -57965"/>
              <a:gd name="adj2" fmla="val 29664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ular Callout 5"/>
          <p:cNvSpPr/>
          <p:nvPr/>
        </p:nvSpPr>
        <p:spPr>
          <a:xfrm>
            <a:off x="3590246" y="1763302"/>
            <a:ext cx="1812470" cy="800857"/>
          </a:xfrm>
          <a:prstGeom prst="wedgeRectCallout">
            <a:avLst>
              <a:gd name="adj1" fmla="val -57965"/>
              <a:gd name="adj2" fmla="val 29664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ular Callout 6"/>
          <p:cNvSpPr/>
          <p:nvPr/>
        </p:nvSpPr>
        <p:spPr>
          <a:xfrm>
            <a:off x="3590246" y="2727601"/>
            <a:ext cx="1812470" cy="999005"/>
          </a:xfrm>
          <a:prstGeom prst="wedgeRectCallout">
            <a:avLst>
              <a:gd name="adj1" fmla="val -57965"/>
              <a:gd name="adj2" fmla="val 29664"/>
            </a:avLst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ular Callout 7"/>
          <p:cNvSpPr/>
          <p:nvPr/>
        </p:nvSpPr>
        <p:spPr>
          <a:xfrm>
            <a:off x="6321982" y="1480907"/>
            <a:ext cx="1812470" cy="115581"/>
          </a:xfrm>
          <a:prstGeom prst="wedgeRectCallout">
            <a:avLst>
              <a:gd name="adj1" fmla="val -57965"/>
              <a:gd name="adj2" fmla="val 29664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ular Callout 8"/>
          <p:cNvSpPr/>
          <p:nvPr/>
        </p:nvSpPr>
        <p:spPr>
          <a:xfrm>
            <a:off x="6321982" y="1241452"/>
            <a:ext cx="1812470" cy="115581"/>
          </a:xfrm>
          <a:prstGeom prst="wedgeRectCallout">
            <a:avLst>
              <a:gd name="adj1" fmla="val -57965"/>
              <a:gd name="adj2" fmla="val 29664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ular Callout 9"/>
          <p:cNvSpPr/>
          <p:nvPr/>
        </p:nvSpPr>
        <p:spPr>
          <a:xfrm>
            <a:off x="6321982" y="993784"/>
            <a:ext cx="1812470" cy="115581"/>
          </a:xfrm>
          <a:prstGeom prst="wedgeRectCallout">
            <a:avLst>
              <a:gd name="adj1" fmla="val -57965"/>
              <a:gd name="adj2" fmla="val 29664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70731" y="300262"/>
            <a:ext cx="2265587" cy="644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CREATED DATA:</a:t>
            </a:r>
          </a:p>
          <a:p>
            <a:r>
              <a:rPr lang="en-GB" sz="2000" dirty="0" smtClean="0"/>
              <a:t>RAW DATA</a:t>
            </a:r>
            <a:endParaRPr lang="en-GB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510283" y="289561"/>
            <a:ext cx="2265587" cy="644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PROCESSED  DATA:</a:t>
            </a:r>
          </a:p>
          <a:p>
            <a:r>
              <a:rPr lang="en-GB" sz="2000" dirty="0" smtClean="0"/>
              <a:t>RESEARCH READY</a:t>
            </a:r>
            <a:endParaRPr lang="en-GB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321982" y="300262"/>
            <a:ext cx="2265587" cy="644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PUBLISHED DATA: </a:t>
            </a:r>
          </a:p>
          <a:p>
            <a:r>
              <a:rPr lang="en-GB" sz="2000" dirty="0" smtClean="0"/>
              <a:t>PAPER RELATED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1503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U Delft">
      <a:dk1>
        <a:sysClr val="windowText" lastClr="000000"/>
      </a:dk1>
      <a:lt1>
        <a:srgbClr val="FFFFFF"/>
      </a:lt1>
      <a:dk2>
        <a:srgbClr val="00A6D6"/>
      </a:dk2>
      <a:lt2>
        <a:srgbClr val="FFFFFF"/>
      </a:lt2>
      <a:accent1>
        <a:srgbClr val="A5CA1A"/>
      </a:accent1>
      <a:accent2>
        <a:srgbClr val="E21A1A"/>
      </a:accent2>
      <a:accent3>
        <a:srgbClr val="6D177F"/>
      </a:accent3>
      <a:accent4>
        <a:srgbClr val="E64616"/>
      </a:accent4>
      <a:accent5>
        <a:srgbClr val="008891"/>
      </a:accent5>
      <a:accent6>
        <a:srgbClr val="6B868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</TotalTime>
  <Words>573</Words>
  <Application>Microsoft Office PowerPoint</Application>
  <PresentationFormat>On-screen Show (16:9)</PresentationFormat>
  <Paragraphs>148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Budgeting for Data Management </vt:lpstr>
      <vt:lpstr>Budgeting for Data Management </vt:lpstr>
      <vt:lpstr>Budgeting for  Data Management and Publication</vt:lpstr>
      <vt:lpstr>Small Project Example</vt:lpstr>
      <vt:lpstr>Big Project Example</vt:lpstr>
      <vt:lpstr>PowerPoint Presentation</vt:lpstr>
      <vt:lpstr>PowerPoint Presentation</vt:lpstr>
      <vt:lpstr>How to engage Researcher?</vt:lpstr>
      <vt:lpstr>Data Steward Project at TU Delft</vt:lpstr>
      <vt:lpstr>PowerPoint Presentation</vt:lpstr>
      <vt:lpstr>PowerPoint Presentation</vt:lpstr>
      <vt:lpstr>Please be in touch.</vt:lpstr>
    </vt:vector>
  </TitlesOfParts>
  <Company>TU Delft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JKB</dc:creator>
  <cp:lastModifiedBy>Jasmin K. Böhmer</cp:lastModifiedBy>
  <cp:revision>53</cp:revision>
  <dcterms:created xsi:type="dcterms:W3CDTF">2015-07-09T11:57:30Z</dcterms:created>
  <dcterms:modified xsi:type="dcterms:W3CDTF">2018-03-30T16:20:36Z</dcterms:modified>
</cp:coreProperties>
</file>