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  <p:sldMasterId id="2147483692" r:id="rId2"/>
    <p:sldMasterId id="2147483693" r:id="rId3"/>
  </p:sldMasterIdLst>
  <p:notesMasterIdLst>
    <p:notesMasterId r:id="rId21"/>
  </p:notesMasterIdLst>
  <p:sldIdLst>
    <p:sldId id="256" r:id="rId4"/>
    <p:sldId id="260" r:id="rId5"/>
    <p:sldId id="263" r:id="rId6"/>
    <p:sldId id="271" r:id="rId7"/>
    <p:sldId id="289" r:id="rId8"/>
    <p:sldId id="273" r:id="rId9"/>
    <p:sldId id="274" r:id="rId10"/>
    <p:sldId id="292" r:id="rId11"/>
    <p:sldId id="283" r:id="rId12"/>
    <p:sldId id="279" r:id="rId13"/>
    <p:sldId id="284" r:id="rId14"/>
    <p:sldId id="285" r:id="rId15"/>
    <p:sldId id="293" r:id="rId16"/>
    <p:sldId id="288" r:id="rId17"/>
    <p:sldId id="291" r:id="rId18"/>
    <p:sldId id="294" r:id="rId19"/>
    <p:sldId id="290" r:id="rId20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22"/>
    </p:embeddedFont>
    <p:embeddedFont>
      <p:font typeface="Helvetica Neue Light" panose="02000403000000020004" pitchFamily="2" charset="0"/>
      <p:regular r:id="rId23"/>
      <p:bold r:id="rId24"/>
      <p:italic r:id="rId25"/>
      <p:boldItalic r:id="rId26"/>
    </p:embeddedFont>
    <p:embeddedFont>
      <p:font typeface="Lora" pitchFamily="2" charset="77"/>
      <p:regular r:id="rId27"/>
      <p:bold r:id="rId28"/>
      <p:italic r:id="rId29"/>
      <p:boldItalic r:id="rId30"/>
    </p:embeddedFont>
    <p:embeddedFont>
      <p:font typeface="Roboto Mono" pitchFamily="49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4D0734-833C-4EF4-9F30-CB6C0AAF36F6}">
  <a:tblStyle styleId="{9C4D0734-833C-4EF4-9F30-CB6C0AAF36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9"/>
    <p:restoredTop sz="94762"/>
  </p:normalViewPr>
  <p:slideViewPr>
    <p:cSldViewPr snapToGrid="0">
      <p:cViewPr varScale="1">
        <p:scale>
          <a:sx n="161" d="100"/>
          <a:sy n="161" d="100"/>
        </p:scale>
        <p:origin x="94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b13808ce5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b13808ce5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b13808ce58_0_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b13808ce58_0_4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b13808ce58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b13808ce58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b13808ce58_0_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b13808ce58_0_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b13808ce58_0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2b13808ce58_0_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b13808ce58_0_7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2b13808ce58_0_7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b13808ce58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2b13808ce58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oter">
  <p:cSld name="CUSTOM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5"/>
          <p:cNvPicPr preferRelativeResize="0"/>
          <p:nvPr/>
        </p:nvPicPr>
        <p:blipFill rotWithShape="1">
          <a:blip r:embed="rId2">
            <a:alphaModFix/>
          </a:blip>
          <a:srcRect t="11720" b="70121"/>
          <a:stretch/>
        </p:blipFill>
        <p:spPr>
          <a:xfrm>
            <a:off x="0" y="4485225"/>
            <a:ext cx="9144003" cy="658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850" y="4643067"/>
            <a:ext cx="1414674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 txBox="1"/>
          <p:nvPr/>
        </p:nvSpPr>
        <p:spPr>
          <a:xfrm>
            <a:off x="3593700" y="4682650"/>
            <a:ext cx="1519200" cy="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rgbClr val="00FAFF"/>
                </a:solidFill>
                <a:latin typeface="Roboto Mono"/>
                <a:ea typeface="Roboto Mono"/>
                <a:cs typeface="Roboto Mono"/>
                <a:sym typeface="Roboto Mono"/>
              </a:rPr>
              <a:t>trillium.tech/applied</a:t>
            </a:r>
            <a:endParaRPr sz="800">
              <a:solidFill>
                <a:srgbClr val="00FAFF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USTOM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/>
          <p:nvPr/>
        </p:nvSpPr>
        <p:spPr>
          <a:xfrm>
            <a:off x="0" y="0"/>
            <a:ext cx="9144000" cy="5180400"/>
          </a:xfrm>
          <a:prstGeom prst="rect">
            <a:avLst/>
          </a:prstGeom>
          <a:solidFill>
            <a:srgbClr val="11142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266850" y="159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69" name="Google Shape;69;p16"/>
          <p:cNvPicPr preferRelativeResize="0"/>
          <p:nvPr/>
        </p:nvPicPr>
        <p:blipFill rotWithShape="1">
          <a:blip r:embed="rId2">
            <a:alphaModFix/>
          </a:blip>
          <a:srcRect t="2095"/>
          <a:stretch/>
        </p:blipFill>
        <p:spPr>
          <a:xfrm>
            <a:off x="0" y="1631251"/>
            <a:ext cx="9144003" cy="354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1325" y="200542"/>
            <a:ext cx="1414674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>
            <a:off x="311700" y="8476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99" name="Google Shape;99;p23"/>
          <p:cNvSpPr txBox="1"/>
          <p:nvPr/>
        </p:nvSpPr>
        <p:spPr>
          <a:xfrm>
            <a:off x="2450700" y="4663225"/>
            <a:ext cx="2121300" cy="263400"/>
          </a:xfrm>
          <a:prstGeom prst="rect">
            <a:avLst/>
          </a:prstGeom>
          <a:solidFill>
            <a:srgbClr val="11142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rgbClr val="00FAFF"/>
                </a:solidFill>
                <a:latin typeface="Roboto Mono"/>
                <a:ea typeface="Roboto Mono"/>
                <a:cs typeface="Roboto Mono"/>
                <a:sym typeface="Roboto Mono"/>
              </a:rPr>
              <a:t>trillium.tech/applied</a:t>
            </a:r>
            <a:endParaRPr sz="800">
              <a:solidFill>
                <a:srgbClr val="00FAFF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2" name="Google Shape;102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5" name="Google Shape;105;p2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">
  <p:cSld name="TITLE_AND_TWO_COLUMNS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253075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body" idx="1"/>
          </p:nvPr>
        </p:nvSpPr>
        <p:spPr>
          <a:xfrm>
            <a:off x="274320" y="1152475"/>
            <a:ext cx="2766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sldNum" idx="12"/>
          </p:nvPr>
        </p:nvSpPr>
        <p:spPr>
          <a:xfrm>
            <a:off x="8595300" y="4919074"/>
            <a:ext cx="5487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32500" lnSpcReduction="20000"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body" idx="2"/>
          </p:nvPr>
        </p:nvSpPr>
        <p:spPr>
          <a:xfrm>
            <a:off x="3188700" y="1152475"/>
            <a:ext cx="2766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4" name="Google Shape;114;p27"/>
          <p:cNvSpPr txBox="1">
            <a:spLocks noGrp="1"/>
          </p:cNvSpPr>
          <p:nvPr>
            <p:ph type="body" idx="3"/>
          </p:nvPr>
        </p:nvSpPr>
        <p:spPr>
          <a:xfrm>
            <a:off x="6080760" y="1097280"/>
            <a:ext cx="2766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TITLE_AND_BODY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eSlide1">
  <p:cSld name="TITLE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7" name="Google Shape;127;p3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8" name="Google Shape;128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oter">
  <p:cSld name="CUSTOM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32"/>
          <p:cNvPicPr preferRelativeResize="0"/>
          <p:nvPr/>
        </p:nvPicPr>
        <p:blipFill rotWithShape="1">
          <a:blip r:embed="rId2">
            <a:alphaModFix/>
          </a:blip>
          <a:srcRect t="11720" b="70121"/>
          <a:stretch/>
        </p:blipFill>
        <p:spPr>
          <a:xfrm>
            <a:off x="0" y="4485225"/>
            <a:ext cx="9144003" cy="658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850" y="4643067"/>
            <a:ext cx="1414674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2"/>
          <p:cNvSpPr txBox="1"/>
          <p:nvPr/>
        </p:nvSpPr>
        <p:spPr>
          <a:xfrm>
            <a:off x="3593700" y="4682650"/>
            <a:ext cx="1519200" cy="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rgbClr val="00FAFF"/>
                </a:solidFill>
                <a:latin typeface="Roboto Mono"/>
                <a:ea typeface="Roboto Mono"/>
                <a:cs typeface="Roboto Mono"/>
                <a:sym typeface="Roboto Mono"/>
              </a:rPr>
              <a:t>trillium.tech/applied</a:t>
            </a:r>
            <a:endParaRPr sz="800">
              <a:solidFill>
                <a:srgbClr val="00FAFF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USTOM_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3"/>
          <p:cNvSpPr/>
          <p:nvPr/>
        </p:nvSpPr>
        <p:spPr>
          <a:xfrm>
            <a:off x="0" y="0"/>
            <a:ext cx="9144000" cy="5180400"/>
          </a:xfrm>
          <a:prstGeom prst="rect">
            <a:avLst/>
          </a:prstGeom>
          <a:solidFill>
            <a:srgbClr val="11142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3"/>
          <p:cNvSpPr txBox="1">
            <a:spLocks noGrp="1"/>
          </p:cNvSpPr>
          <p:nvPr>
            <p:ph type="title"/>
          </p:nvPr>
        </p:nvSpPr>
        <p:spPr>
          <a:xfrm>
            <a:off x="266850" y="159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36" name="Google Shape;136;p33"/>
          <p:cNvPicPr preferRelativeResize="0"/>
          <p:nvPr/>
        </p:nvPicPr>
        <p:blipFill rotWithShape="1">
          <a:blip r:embed="rId2">
            <a:alphaModFix/>
          </a:blip>
          <a:srcRect t="2095"/>
          <a:stretch/>
        </p:blipFill>
        <p:spPr>
          <a:xfrm>
            <a:off x="0" y="1631251"/>
            <a:ext cx="9144003" cy="354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1325" y="200542"/>
            <a:ext cx="1414674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0" name="Google Shape;140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8" name="Google Shape;148;p3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9" name="Google Shape;149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5" name="Google Shape;155;p3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6" name="Google Shape;156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9" name="Google Shape;159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3" name="Google Shape;163;p4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4" name="Google Shape;164;p4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5" name="Google Shape;165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166" name="Google Shape;166;p40"/>
          <p:cNvSpPr txBox="1"/>
          <p:nvPr/>
        </p:nvSpPr>
        <p:spPr>
          <a:xfrm>
            <a:off x="2450700" y="4663225"/>
            <a:ext cx="2121300" cy="263400"/>
          </a:xfrm>
          <a:prstGeom prst="rect">
            <a:avLst/>
          </a:prstGeom>
          <a:solidFill>
            <a:srgbClr val="11142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rgbClr val="00FAFF"/>
                </a:solidFill>
                <a:latin typeface="Roboto Mono"/>
                <a:ea typeface="Roboto Mono"/>
                <a:cs typeface="Roboto Mono"/>
                <a:sym typeface="Roboto Mono"/>
              </a:rPr>
              <a:t>trillium.tech/applied</a:t>
            </a:r>
            <a:endParaRPr sz="800">
              <a:solidFill>
                <a:srgbClr val="00FAFF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69" name="Google Shape;169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2" name="Google Shape;172;p4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3" name="Google Shape;173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">
  <p:cSld name="TITLE_AND_TWO_COLUMNS_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4"/>
          <p:cNvSpPr txBox="1">
            <a:spLocks noGrp="1"/>
          </p:cNvSpPr>
          <p:nvPr>
            <p:ph type="title"/>
          </p:nvPr>
        </p:nvSpPr>
        <p:spPr>
          <a:xfrm>
            <a:off x="253075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4"/>
          <p:cNvSpPr txBox="1">
            <a:spLocks noGrp="1"/>
          </p:cNvSpPr>
          <p:nvPr>
            <p:ph type="body" idx="1"/>
          </p:nvPr>
        </p:nvSpPr>
        <p:spPr>
          <a:xfrm>
            <a:off x="274320" y="1152475"/>
            <a:ext cx="2766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44"/>
          <p:cNvSpPr txBox="1">
            <a:spLocks noGrp="1"/>
          </p:cNvSpPr>
          <p:nvPr>
            <p:ph type="sldNum" idx="12"/>
          </p:nvPr>
        </p:nvSpPr>
        <p:spPr>
          <a:xfrm>
            <a:off x="8595300" y="4919074"/>
            <a:ext cx="5487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32500" lnSpcReduction="20000"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180" name="Google Shape;180;p44"/>
          <p:cNvSpPr txBox="1">
            <a:spLocks noGrp="1"/>
          </p:cNvSpPr>
          <p:nvPr>
            <p:ph type="body" idx="2"/>
          </p:nvPr>
        </p:nvSpPr>
        <p:spPr>
          <a:xfrm>
            <a:off x="3188700" y="1152475"/>
            <a:ext cx="2766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1" name="Google Shape;181;p44"/>
          <p:cNvSpPr txBox="1">
            <a:spLocks noGrp="1"/>
          </p:cNvSpPr>
          <p:nvPr>
            <p:ph type="body" idx="3"/>
          </p:nvPr>
        </p:nvSpPr>
        <p:spPr>
          <a:xfrm>
            <a:off x="6080760" y="1097280"/>
            <a:ext cx="2766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TITLE_AND_BODY_1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5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eSlide1">
  <p:cSld name="TITLE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8476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pic>
        <p:nvPicPr>
          <p:cNvPr id="54" name="Google Shape;54;p13"/>
          <p:cNvPicPr preferRelativeResize="0"/>
          <p:nvPr/>
        </p:nvPicPr>
        <p:blipFill rotWithShape="1">
          <a:blip r:embed="rId18">
            <a:alphaModFix/>
          </a:blip>
          <a:srcRect t="11720" b="70121"/>
          <a:stretch/>
        </p:blipFill>
        <p:spPr>
          <a:xfrm>
            <a:off x="0" y="4485225"/>
            <a:ext cx="9144003" cy="658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89075" y="4609417"/>
            <a:ext cx="1414674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5168050" y="4703625"/>
            <a:ext cx="1519200" cy="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rgbClr val="00FAFF"/>
                </a:solidFill>
                <a:latin typeface="Roboto Mono"/>
                <a:ea typeface="Roboto Mono"/>
                <a:cs typeface="Roboto Mono"/>
                <a:sym typeface="Roboto Mono"/>
              </a:rPr>
              <a:t>trillium.tech/applied</a:t>
            </a:r>
            <a:endParaRPr sz="800">
              <a:solidFill>
                <a:srgbClr val="00FAFF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759125" y="4568875"/>
            <a:ext cx="1320899" cy="4747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pic>
        <p:nvPicPr>
          <p:cNvPr id="122" name="Google Shape;122;p30"/>
          <p:cNvPicPr preferRelativeResize="0"/>
          <p:nvPr/>
        </p:nvPicPr>
        <p:blipFill rotWithShape="1">
          <a:blip r:embed="rId18">
            <a:alphaModFix/>
          </a:blip>
          <a:srcRect t="11720" b="70121"/>
          <a:stretch/>
        </p:blipFill>
        <p:spPr>
          <a:xfrm>
            <a:off x="0" y="4485225"/>
            <a:ext cx="9144003" cy="658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0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14850" y="4643067"/>
            <a:ext cx="1414674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0"/>
          <p:cNvSpPr txBox="1"/>
          <p:nvPr/>
        </p:nvSpPr>
        <p:spPr>
          <a:xfrm>
            <a:off x="3593700" y="4682650"/>
            <a:ext cx="1519200" cy="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rgbClr val="00FAFF"/>
                </a:solidFill>
                <a:latin typeface="Roboto Mono"/>
                <a:ea typeface="Roboto Mono"/>
                <a:cs typeface="Roboto Mono"/>
                <a:sym typeface="Roboto Mono"/>
              </a:rPr>
              <a:t>trillium.tech/applied</a:t>
            </a:r>
            <a:endParaRPr sz="800">
              <a:solidFill>
                <a:srgbClr val="00FAFF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47"/>
          <p:cNvPicPr preferRelativeResize="0"/>
          <p:nvPr/>
        </p:nvPicPr>
        <p:blipFill rotWithShape="1">
          <a:blip r:embed="rId3">
            <a:alphaModFix/>
          </a:blip>
          <a:srcRect l="5317" r="5308"/>
          <a:stretch/>
        </p:blipFill>
        <p:spPr>
          <a:xfrm>
            <a:off x="0" y="-187250"/>
            <a:ext cx="9144003" cy="5755192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47"/>
          <p:cNvSpPr/>
          <p:nvPr/>
        </p:nvSpPr>
        <p:spPr>
          <a:xfrm>
            <a:off x="17325" y="-179075"/>
            <a:ext cx="9144000" cy="5755200"/>
          </a:xfrm>
          <a:prstGeom prst="rect">
            <a:avLst/>
          </a:prstGeom>
          <a:solidFill>
            <a:srgbClr val="020202">
              <a:alpha val="4557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47"/>
          <p:cNvSpPr txBox="1"/>
          <p:nvPr/>
        </p:nvSpPr>
        <p:spPr>
          <a:xfrm>
            <a:off x="784875" y="2584287"/>
            <a:ext cx="7608900" cy="6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811" b="1" dirty="0">
                <a:solidFill>
                  <a:srgbClr val="FAF9F5"/>
                </a:solidFill>
                <a:latin typeface="Lora"/>
                <a:ea typeface="Lora"/>
                <a:cs typeface="Lora"/>
                <a:sym typeface="Lora"/>
              </a:rPr>
              <a:t>ITI: Instrument </a:t>
            </a:r>
            <a:r>
              <a:rPr lang="de" sz="2811" b="1" dirty="0" err="1">
                <a:solidFill>
                  <a:srgbClr val="FAF9F5"/>
                </a:solidFill>
                <a:latin typeface="Lora"/>
                <a:ea typeface="Lora"/>
                <a:cs typeface="Lora"/>
                <a:sym typeface="Lora"/>
              </a:rPr>
              <a:t>to</a:t>
            </a:r>
            <a:r>
              <a:rPr lang="de" sz="2811" b="1" dirty="0">
                <a:solidFill>
                  <a:srgbClr val="FAF9F5"/>
                </a:solidFill>
                <a:latin typeface="Lora"/>
                <a:ea typeface="Lora"/>
                <a:cs typeface="Lora"/>
                <a:sym typeface="Lora"/>
              </a:rPr>
              <a:t> Instrument Translation</a:t>
            </a:r>
            <a:endParaRPr sz="2811" b="1" dirty="0">
              <a:solidFill>
                <a:srgbClr val="FAF9F5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11" b="1" dirty="0">
              <a:solidFill>
                <a:srgbClr val="FAF9F5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92" name="Google Shape;19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4138" y="1652"/>
            <a:ext cx="2975724" cy="26243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91;p47">
            <a:extLst>
              <a:ext uri="{FF2B5EF4-FFF2-40B4-BE49-F238E27FC236}">
                <a16:creationId xmlns:a16="http://schemas.microsoft.com/office/drawing/2014/main" id="{E9938C70-7D1F-C20D-1E78-7BBD4EED501C}"/>
              </a:ext>
            </a:extLst>
          </p:cNvPr>
          <p:cNvSpPr txBox="1"/>
          <p:nvPr/>
        </p:nvSpPr>
        <p:spPr>
          <a:xfrm>
            <a:off x="750225" y="3145357"/>
            <a:ext cx="7608900" cy="6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de-AT" sz="1800" b="1" i="0" u="none" strike="noStrike" dirty="0">
                <a:solidFill>
                  <a:srgbClr val="FAF9F5"/>
                </a:solidFill>
                <a:effectLst/>
                <a:latin typeface="Lora" pitchFamily="2" charset="77"/>
              </a:rPr>
              <a:t>C. Schirninger</a:t>
            </a:r>
            <a:r>
              <a:rPr lang="de-AT" sz="1800" b="1" i="0" u="none" strike="noStrike" baseline="30000" dirty="0">
                <a:solidFill>
                  <a:srgbClr val="FAF9F5"/>
                </a:solidFill>
                <a:effectLst/>
                <a:latin typeface="Lora" pitchFamily="2" charset="77"/>
              </a:rPr>
              <a:t>1</a:t>
            </a:r>
            <a:r>
              <a:rPr lang="de-AT" sz="1800" b="1" i="0" u="none" strike="noStrike" dirty="0">
                <a:solidFill>
                  <a:srgbClr val="FAF9F5"/>
                </a:solidFill>
                <a:effectLst/>
                <a:latin typeface="Lora" pitchFamily="2" charset="77"/>
              </a:rPr>
              <a:t>, </a:t>
            </a:r>
            <a:r>
              <a:rPr lang="de-AT" sz="1800" b="0" i="0" u="none" strike="noStrike" dirty="0">
                <a:solidFill>
                  <a:srgbClr val="FAF9F5"/>
                </a:solidFill>
                <a:effectLst/>
                <a:latin typeface="Lora" pitchFamily="2" charset="77"/>
              </a:rPr>
              <a:t>R. Jarolim</a:t>
            </a:r>
            <a:r>
              <a:rPr lang="de-AT" sz="1800" b="0" i="0" u="none" strike="noStrike" baseline="30000" dirty="0">
                <a:solidFill>
                  <a:srgbClr val="FAF9F5"/>
                </a:solidFill>
                <a:effectLst/>
                <a:latin typeface="Lora" pitchFamily="2" charset="77"/>
              </a:rPr>
              <a:t>3</a:t>
            </a:r>
            <a:r>
              <a:rPr lang="de-AT" sz="1800" b="0" i="0" u="none" strike="noStrike" dirty="0">
                <a:solidFill>
                  <a:srgbClr val="FAF9F5"/>
                </a:solidFill>
                <a:effectLst/>
                <a:latin typeface="Lora" pitchFamily="2" charset="77"/>
              </a:rPr>
              <a:t>, A. Veronig</a:t>
            </a:r>
            <a:r>
              <a:rPr lang="de-AT" sz="1800" b="0" i="0" u="none" strike="noStrike" baseline="30000" dirty="0">
                <a:solidFill>
                  <a:srgbClr val="FAF9F5"/>
                </a:solidFill>
                <a:effectLst/>
                <a:latin typeface="Lora" pitchFamily="2" charset="77"/>
              </a:rPr>
              <a:t>1,2</a:t>
            </a:r>
            <a:r>
              <a:rPr lang="de-AT" sz="1800" b="0" i="0" u="none" strike="noStrike" dirty="0">
                <a:solidFill>
                  <a:srgbClr val="FAF9F5"/>
                </a:solidFill>
                <a:effectLst/>
                <a:latin typeface="Lora" pitchFamily="2" charset="77"/>
              </a:rPr>
              <a:t>, J. E. Johnson</a:t>
            </a:r>
            <a:r>
              <a:rPr lang="de-AT" sz="1800" b="0" i="0" u="none" strike="noStrike" baseline="30000" dirty="0">
                <a:solidFill>
                  <a:srgbClr val="FAF9F5"/>
                </a:solidFill>
                <a:effectLst/>
                <a:latin typeface="Lora" pitchFamily="2" charset="77"/>
              </a:rPr>
              <a:t>4</a:t>
            </a:r>
            <a:r>
              <a:rPr lang="de-AT" sz="1800" b="0" i="0" u="none" strike="noStrike" dirty="0">
                <a:solidFill>
                  <a:srgbClr val="FAF9F5"/>
                </a:solidFill>
                <a:effectLst/>
                <a:latin typeface="Lora" pitchFamily="2" charset="77"/>
              </a:rPr>
              <a:t>, A. Jungbluth</a:t>
            </a:r>
            <a:r>
              <a:rPr lang="de-AT" sz="1800" b="0" i="0" u="none" strike="noStrike" baseline="30000" dirty="0">
                <a:solidFill>
                  <a:srgbClr val="FAF9F5"/>
                </a:solidFill>
                <a:effectLst/>
                <a:latin typeface="Lora" pitchFamily="2" charset="77"/>
              </a:rPr>
              <a:t>5</a:t>
            </a:r>
            <a:r>
              <a:rPr lang="de-AT" sz="1800" b="0" i="0" u="none" strike="noStrike" dirty="0">
                <a:solidFill>
                  <a:srgbClr val="FAF9F5"/>
                </a:solidFill>
                <a:effectLst/>
                <a:latin typeface="Lora" pitchFamily="2" charset="77"/>
              </a:rPr>
              <a:t>, R. Galvez</a:t>
            </a:r>
            <a:r>
              <a:rPr lang="de-AT" sz="1800" b="0" i="0" u="none" strike="noStrike" baseline="30000" dirty="0">
                <a:solidFill>
                  <a:srgbClr val="FAF9F5"/>
                </a:solidFill>
                <a:effectLst/>
                <a:latin typeface="Lora" pitchFamily="2" charset="77"/>
              </a:rPr>
              <a:t>6</a:t>
            </a:r>
            <a:r>
              <a:rPr lang="de-AT" sz="1800" b="0" i="0" u="none" strike="noStrike" dirty="0">
                <a:solidFill>
                  <a:srgbClr val="FAF9F5"/>
                </a:solidFill>
                <a:effectLst/>
                <a:latin typeface="Lora" pitchFamily="2" charset="77"/>
              </a:rPr>
              <a:t>, L. Freischem</a:t>
            </a:r>
            <a:r>
              <a:rPr lang="de-AT" sz="1800" b="0" i="0" u="none" strike="noStrike" baseline="30000" dirty="0">
                <a:solidFill>
                  <a:srgbClr val="FAF9F5"/>
                </a:solidFill>
                <a:effectLst/>
                <a:latin typeface="Lora" pitchFamily="2" charset="77"/>
              </a:rPr>
              <a:t>7</a:t>
            </a:r>
            <a:r>
              <a:rPr lang="de-AT" sz="1800" b="0" i="0" u="none" strike="noStrike" dirty="0">
                <a:solidFill>
                  <a:srgbClr val="FAF9F5"/>
                </a:solidFill>
                <a:effectLst/>
                <a:latin typeface="Lora" pitchFamily="2" charset="77"/>
              </a:rPr>
              <a:t>, A. Spalding</a:t>
            </a:r>
            <a:r>
              <a:rPr lang="de-AT" sz="1800" b="0" i="0" u="none" strike="noStrike" baseline="30000" dirty="0">
                <a:solidFill>
                  <a:srgbClr val="FAF9F5"/>
                </a:solidFill>
                <a:effectLst/>
                <a:latin typeface="Lora" pitchFamily="2" charset="77"/>
              </a:rPr>
              <a:t>6</a:t>
            </a:r>
            <a:endParaRPr lang="de-AT" sz="4000" b="0" dirty="0">
              <a:effectLst/>
            </a:endParaRPr>
          </a:p>
          <a:p>
            <a:br>
              <a:rPr lang="de-AT" sz="4000" dirty="0"/>
            </a:br>
            <a:endParaRPr sz="2811" b="1" dirty="0">
              <a:solidFill>
                <a:srgbClr val="FAF9F5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" name="Google Shape;191;p47">
            <a:extLst>
              <a:ext uri="{FF2B5EF4-FFF2-40B4-BE49-F238E27FC236}">
                <a16:creationId xmlns:a16="http://schemas.microsoft.com/office/drawing/2014/main" id="{435E5E07-5CE5-83C3-84FE-846963D1E47A}"/>
              </a:ext>
            </a:extLst>
          </p:cNvPr>
          <p:cNvSpPr txBox="1"/>
          <p:nvPr/>
        </p:nvSpPr>
        <p:spPr>
          <a:xfrm>
            <a:off x="784875" y="3782755"/>
            <a:ext cx="7608900" cy="1553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/>
            <a:r>
              <a:rPr lang="de-AT" b="0" i="0" u="none" strike="noStrike" baseline="300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de-AT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Institute </a:t>
            </a:r>
            <a:r>
              <a:rPr lang="de-AT" b="0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of</a:t>
            </a:r>
            <a:r>
              <a:rPr lang="de-AT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Physics, University </a:t>
            </a:r>
            <a:r>
              <a:rPr lang="de-AT" b="0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of</a:t>
            </a:r>
            <a:r>
              <a:rPr lang="de-AT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Graz, Austria,</a:t>
            </a:r>
            <a:endParaRPr lang="de-AT" sz="4000" b="0" dirty="0">
              <a:effectLst/>
            </a:endParaRPr>
          </a:p>
          <a:p>
            <a:pPr algn="ctr" rtl="0"/>
            <a:r>
              <a:rPr lang="de-AT" b="0" i="0" u="none" strike="noStrike" baseline="300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de-AT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Kanzelhöhe Observatory </a:t>
            </a:r>
            <a:r>
              <a:rPr lang="de-AT" b="0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for</a:t>
            </a:r>
            <a:r>
              <a:rPr lang="de-AT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Solar and Environmental Research, University </a:t>
            </a:r>
            <a:r>
              <a:rPr lang="de-AT" b="0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of</a:t>
            </a:r>
            <a:r>
              <a:rPr lang="de-AT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Graz, Austria</a:t>
            </a:r>
            <a:endParaRPr lang="de-AT" sz="4000" b="0" dirty="0">
              <a:effectLst/>
            </a:endParaRPr>
          </a:p>
          <a:p>
            <a:pPr algn="ctr" rtl="0"/>
            <a:r>
              <a:rPr lang="de-AT" b="0" i="0" u="none" strike="noStrike" baseline="300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3</a:t>
            </a:r>
            <a:r>
              <a:rPr lang="de-AT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High </a:t>
            </a:r>
            <a:r>
              <a:rPr lang="de-AT" b="0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Altitude</a:t>
            </a:r>
            <a:r>
              <a:rPr lang="de-AT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Observatory, Boulder, USA</a:t>
            </a:r>
            <a:endParaRPr lang="de-AT" sz="4000" dirty="0"/>
          </a:p>
          <a:p>
            <a:pPr algn="ctr" rtl="0"/>
            <a:r>
              <a:rPr lang="de-AT" b="0" i="0" u="none" strike="noStrike" baseline="300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4</a:t>
            </a:r>
            <a:r>
              <a:rPr lang="de-AT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CNRS IGE/MEOM</a:t>
            </a:r>
            <a:endParaRPr lang="de-AT" sz="4000" b="0" dirty="0">
              <a:effectLst/>
            </a:endParaRPr>
          </a:p>
          <a:p>
            <a:pPr algn="ctr" rtl="0"/>
            <a:r>
              <a:rPr lang="de-AT" b="0" i="0" u="none" strike="noStrike" baseline="300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5</a:t>
            </a:r>
            <a:r>
              <a:rPr lang="de-AT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European Space Agency, ESA</a:t>
            </a:r>
            <a:endParaRPr lang="de-AT" sz="4000" dirty="0"/>
          </a:p>
          <a:p>
            <a:pPr algn="ctr" rtl="0"/>
            <a:r>
              <a:rPr lang="de-AT" b="0" i="0" u="none" strike="noStrike" baseline="300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6</a:t>
            </a:r>
            <a:r>
              <a:rPr lang="de-AT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Trillium Technologies, </a:t>
            </a:r>
            <a:r>
              <a:rPr lang="de-AT" b="0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Inc</a:t>
            </a:r>
            <a:br>
              <a:rPr lang="de-AT" sz="4000" dirty="0"/>
            </a:br>
            <a:endParaRPr sz="2811" b="1" dirty="0">
              <a:solidFill>
                <a:srgbClr val="FAF9F5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755" y="26526"/>
            <a:ext cx="935619" cy="80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 descr="Ein Bild, das Screenshot, Farbigkeit enthält.&#10;&#10;Automatisch generierte Beschreibung">
            <a:extLst>
              <a:ext uri="{FF2B5EF4-FFF2-40B4-BE49-F238E27FC236}">
                <a16:creationId xmlns:a16="http://schemas.microsoft.com/office/drawing/2014/main" id="{CD2781D3-C657-C99C-9FEF-6A8281943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348" y="0"/>
            <a:ext cx="6248400" cy="43815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E7D272B9-16D3-5A82-9567-285FF84F1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120" y="1113725"/>
            <a:ext cx="1421684" cy="5727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174/171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610FC98E-D4F6-DFED-369E-807FCAE9ED0A}"/>
              </a:ext>
            </a:extLst>
          </p:cNvPr>
          <p:cNvSpPr txBox="1">
            <a:spLocks/>
          </p:cNvSpPr>
          <p:nvPr/>
        </p:nvSpPr>
        <p:spPr>
          <a:xfrm>
            <a:off x="543078" y="3086599"/>
            <a:ext cx="88576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304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Text, Reihe, Screenshot, Schrift enthält.&#10;&#10;Automatisch generierte Beschreibung">
            <a:extLst>
              <a:ext uri="{FF2B5EF4-FFF2-40B4-BE49-F238E27FC236}">
                <a16:creationId xmlns:a16="http://schemas.microsoft.com/office/drawing/2014/main" id="{73200F14-2F00-169B-234D-2BDDADF91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200" y="412361"/>
            <a:ext cx="6933600" cy="3466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Google Shape;403;p65">
                <a:extLst>
                  <a:ext uri="{FF2B5EF4-FFF2-40B4-BE49-F238E27FC236}">
                    <a16:creationId xmlns:a16="http://schemas.microsoft.com/office/drawing/2014/main" id="{199A6E96-F167-3C32-B4F2-870CC68490C3}"/>
                  </a:ext>
                </a:extLst>
              </p:cNvPr>
              <p:cNvSpPr txBox="1"/>
              <p:nvPr/>
            </p:nvSpPr>
            <p:spPr>
              <a:xfrm>
                <a:off x="290680" y="3879161"/>
                <a:ext cx="5899914" cy="67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lvl="0"/>
                <a:r>
                  <a:rPr lang="de" sz="1800" dirty="0">
                    <a:solidFill>
                      <a:srgbClr val="000000"/>
                    </a:solidFill>
                  </a:rPr>
                  <a:t>Baseline: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A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[(</m:t>
                        </m:r>
                        <m:r>
                          <a:rPr lang="de-A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de-A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𝐹𝑆𝐼</m:t>
                        </m:r>
                      </m:sub>
                    </m:sSub>
                    <m:r>
                      <a:rPr lang="de-AT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− </m:t>
                    </m:r>
                    <m:sSub>
                      <m:sSubPr>
                        <m:ctrlPr>
                          <a:rPr lang="de-A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𝑚𝑒𝑎𝑛</m:t>
                        </m:r>
                      </m:e>
                      <m:sub>
                        <m:r>
                          <a:rPr lang="de-A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𝐹𝑆𝐼</m:t>
                        </m:r>
                      </m:sub>
                    </m:sSub>
                    <m:r>
                      <a:rPr lang="de-AT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)/</m:t>
                    </m:r>
                    <m:sSub>
                      <m:sSubPr>
                        <m:ctrlPr>
                          <a:rPr lang="de-A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𝑠𝑡𝑑</m:t>
                        </m:r>
                      </m:e>
                      <m:sub>
                        <m:r>
                          <a:rPr lang="de-A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𝐹𝑆𝐼</m:t>
                        </m:r>
                      </m:sub>
                    </m:sSub>
                    <m:r>
                      <a:rPr lang="de-AT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] ∗</m:t>
                    </m:r>
                    <m:sSub>
                      <m:sSubPr>
                        <m:ctrlPr>
                          <a:rPr lang="de-A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𝑠𝑡𝑑</m:t>
                        </m:r>
                      </m:e>
                      <m:sub>
                        <m:r>
                          <a:rPr lang="de-A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𝐴𝐼𝐴</m:t>
                        </m:r>
                      </m:sub>
                    </m:sSub>
                    <m:r>
                      <a:rPr lang="de-AT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de-A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𝑚𝑒𝑎𝑛</m:t>
                        </m:r>
                      </m:e>
                      <m:sub>
                        <m:r>
                          <a:rPr lang="de-A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𝐴𝐼𝐴</m:t>
                        </m:r>
                      </m:sub>
                    </m:sSub>
                  </m:oMath>
                </a14:m>
                <a:endParaRPr lang="de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Google Shape;403;p65">
                <a:extLst>
                  <a:ext uri="{FF2B5EF4-FFF2-40B4-BE49-F238E27FC236}">
                    <a16:creationId xmlns:a16="http://schemas.microsoft.com/office/drawing/2014/main" id="{199A6E96-F167-3C32-B4F2-870CC6849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80" y="3879161"/>
                <a:ext cx="5899914" cy="674100"/>
              </a:xfrm>
              <a:prstGeom prst="rect">
                <a:avLst/>
              </a:prstGeom>
              <a:blipFill>
                <a:blip r:embed="rId3"/>
                <a:stretch>
                  <a:fillRect l="-10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Google Shape;424;p67">
            <a:extLst>
              <a:ext uri="{FF2B5EF4-FFF2-40B4-BE49-F238E27FC236}">
                <a16:creationId xmlns:a16="http://schemas.microsoft.com/office/drawing/2014/main" id="{C2C70E04-1CC6-4AA6-D018-7FCA4E9F5AE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4755" y="26526"/>
            <a:ext cx="935619" cy="80542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99;p65">
            <a:extLst>
              <a:ext uri="{FF2B5EF4-FFF2-40B4-BE49-F238E27FC236}">
                <a16:creationId xmlns:a16="http://schemas.microsoft.com/office/drawing/2014/main" id="{22F9A3E2-D702-0264-03B6-42AA790B9A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231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 dirty="0"/>
              <a:t>Light </a:t>
            </a:r>
            <a:r>
              <a:rPr lang="de" b="1" dirty="0" err="1"/>
              <a:t>curve</a:t>
            </a:r>
            <a:r>
              <a:rPr lang="de" b="1" dirty="0"/>
              <a:t> </a:t>
            </a:r>
            <a:r>
              <a:rPr lang="de" b="1" dirty="0" err="1"/>
              <a:t>comparison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73339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, Reihe, Screenshot, Schrift enthält.&#10;&#10;Automatisch generierte Beschreibung">
            <a:extLst>
              <a:ext uri="{FF2B5EF4-FFF2-40B4-BE49-F238E27FC236}">
                <a16:creationId xmlns:a16="http://schemas.microsoft.com/office/drawing/2014/main" id="{28E41C2B-1ED5-B25B-5472-7AFD456DB5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45" r="9571"/>
          <a:stretch/>
        </p:blipFill>
        <p:spPr>
          <a:xfrm>
            <a:off x="1105200" y="638791"/>
            <a:ext cx="6269961" cy="32364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Google Shape;403;p65">
                <a:extLst>
                  <a:ext uri="{FF2B5EF4-FFF2-40B4-BE49-F238E27FC236}">
                    <a16:creationId xmlns:a16="http://schemas.microsoft.com/office/drawing/2014/main" id="{2C9D3096-301C-D9A2-B64F-CA949B424B41}"/>
                  </a:ext>
                </a:extLst>
              </p:cNvPr>
              <p:cNvSpPr txBox="1"/>
              <p:nvPr/>
            </p:nvSpPr>
            <p:spPr>
              <a:xfrm>
                <a:off x="290680" y="3879161"/>
                <a:ext cx="5899914" cy="67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lvl="0"/>
                <a:r>
                  <a:rPr lang="de" sz="1800" dirty="0">
                    <a:solidFill>
                      <a:srgbClr val="000000"/>
                    </a:solidFill>
                  </a:rPr>
                  <a:t>Baseline: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A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[(</m:t>
                        </m:r>
                        <m:r>
                          <a:rPr lang="de-A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de-A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𝐹𝑆𝐼</m:t>
                        </m:r>
                      </m:sub>
                    </m:sSub>
                    <m:r>
                      <a:rPr lang="de-AT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− </m:t>
                    </m:r>
                    <m:sSub>
                      <m:sSubPr>
                        <m:ctrlPr>
                          <a:rPr lang="de-A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𝑚𝑒𝑎𝑛</m:t>
                        </m:r>
                      </m:e>
                      <m:sub>
                        <m:r>
                          <a:rPr lang="de-A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𝐹𝑆𝐼</m:t>
                        </m:r>
                      </m:sub>
                    </m:sSub>
                    <m:r>
                      <a:rPr lang="de-AT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)/</m:t>
                    </m:r>
                    <m:sSub>
                      <m:sSubPr>
                        <m:ctrlPr>
                          <a:rPr lang="de-A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𝑠𝑡𝑑</m:t>
                        </m:r>
                      </m:e>
                      <m:sub>
                        <m:r>
                          <a:rPr lang="de-A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𝐹𝑆𝐼</m:t>
                        </m:r>
                      </m:sub>
                    </m:sSub>
                    <m:r>
                      <a:rPr lang="de-AT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] ∗</m:t>
                    </m:r>
                    <m:sSub>
                      <m:sSubPr>
                        <m:ctrlPr>
                          <a:rPr lang="de-A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𝑠𝑡𝑑</m:t>
                        </m:r>
                      </m:e>
                      <m:sub>
                        <m:r>
                          <a:rPr lang="de-A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𝐴𝐼𝐴</m:t>
                        </m:r>
                      </m:sub>
                    </m:sSub>
                    <m:r>
                      <a:rPr lang="de-AT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de-A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𝑚𝑒𝑎𝑛</m:t>
                        </m:r>
                      </m:e>
                      <m:sub>
                        <m:r>
                          <a:rPr lang="de-AT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𝐴𝐼𝐴</m:t>
                        </m:r>
                      </m:sub>
                    </m:sSub>
                  </m:oMath>
                </a14:m>
                <a:endParaRPr lang="de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Google Shape;403;p65">
                <a:extLst>
                  <a:ext uri="{FF2B5EF4-FFF2-40B4-BE49-F238E27FC236}">
                    <a16:creationId xmlns:a16="http://schemas.microsoft.com/office/drawing/2014/main" id="{2C9D3096-301C-D9A2-B64F-CA949B424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80" y="3879161"/>
                <a:ext cx="5899914" cy="674100"/>
              </a:xfrm>
              <a:prstGeom prst="rect">
                <a:avLst/>
              </a:prstGeom>
              <a:blipFill>
                <a:blip r:embed="rId3"/>
                <a:stretch>
                  <a:fillRect l="-10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oogle Shape;424;p67">
            <a:extLst>
              <a:ext uri="{FF2B5EF4-FFF2-40B4-BE49-F238E27FC236}">
                <a16:creationId xmlns:a16="http://schemas.microsoft.com/office/drawing/2014/main" id="{80C38B03-99BA-6020-41AB-BC1EB346111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4755" y="26526"/>
            <a:ext cx="935619" cy="80542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99;p65">
            <a:extLst>
              <a:ext uri="{FF2B5EF4-FFF2-40B4-BE49-F238E27FC236}">
                <a16:creationId xmlns:a16="http://schemas.microsoft.com/office/drawing/2014/main" id="{7A8E5113-3989-5001-DCE9-118DBFFA56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231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 dirty="0"/>
              <a:t>Light </a:t>
            </a:r>
            <a:r>
              <a:rPr lang="de" b="1" dirty="0" err="1"/>
              <a:t>curve</a:t>
            </a:r>
            <a:r>
              <a:rPr lang="de" b="1" dirty="0"/>
              <a:t> </a:t>
            </a:r>
            <a:r>
              <a:rPr lang="de" b="1" dirty="0" err="1"/>
              <a:t>comparison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198545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AB3AAADE-81EF-2FEA-E4F7-6B69DD5AF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437" y="-457625"/>
            <a:ext cx="9274873" cy="6204570"/>
          </a:xfrm>
          <a:prstGeom prst="rect">
            <a:avLst/>
          </a:prstGeom>
        </p:spPr>
      </p:pic>
      <p:pic>
        <p:nvPicPr>
          <p:cNvPr id="8" name="Picture 4" descr="Solar Dynamics Observatory - Wikidata">
            <a:extLst>
              <a:ext uri="{FF2B5EF4-FFF2-40B4-BE49-F238E27FC236}">
                <a16:creationId xmlns:a16="http://schemas.microsoft.com/office/drawing/2014/main" id="{2F456A72-9121-F319-01D3-F182DC10F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83370">
            <a:off x="6704577" y="-37955"/>
            <a:ext cx="2774603" cy="289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367;p62">
            <a:extLst>
              <a:ext uri="{FF2B5EF4-FFF2-40B4-BE49-F238E27FC236}">
                <a16:creationId xmlns:a16="http://schemas.microsoft.com/office/drawing/2014/main" id="{6875C00A-2621-88A3-63E9-20D24CE0C23D}"/>
              </a:ext>
            </a:extLst>
          </p:cNvPr>
          <p:cNvSpPr txBox="1"/>
          <p:nvPr/>
        </p:nvSpPr>
        <p:spPr>
          <a:xfrm>
            <a:off x="7478555" y="1781100"/>
            <a:ext cx="17817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700" b="1" dirty="0">
                <a:solidFill>
                  <a:schemeClr val="bg1"/>
                </a:solidFill>
              </a:rPr>
              <a:t>SDO/AIA</a:t>
            </a:r>
            <a:br>
              <a:rPr lang="de" sz="1700" b="1" dirty="0">
                <a:solidFill>
                  <a:schemeClr val="bg1"/>
                </a:solidFill>
              </a:rPr>
            </a:br>
            <a:r>
              <a:rPr lang="de" sz="1700" b="1" dirty="0">
                <a:solidFill>
                  <a:srgbClr val="FFFFFF"/>
                </a:solidFill>
              </a:rPr>
              <a:t>(</a:t>
            </a:r>
            <a:r>
              <a:rPr lang="de" sz="1700" b="1" dirty="0" err="1">
                <a:solidFill>
                  <a:srgbClr val="FFFFFF"/>
                </a:solidFill>
              </a:rPr>
              <a:t>spatial</a:t>
            </a:r>
            <a:r>
              <a:rPr lang="de" sz="1700" b="1" dirty="0">
                <a:solidFill>
                  <a:srgbClr val="FFFFFF"/>
                </a:solidFill>
              </a:rPr>
              <a:t> </a:t>
            </a:r>
            <a:r>
              <a:rPr lang="de" sz="1700" b="1" dirty="0" err="1">
                <a:solidFill>
                  <a:srgbClr val="FFFFFF"/>
                </a:solidFill>
              </a:rPr>
              <a:t>resolution</a:t>
            </a:r>
            <a:r>
              <a:rPr lang="de" sz="1700" b="1" dirty="0">
                <a:solidFill>
                  <a:srgbClr val="FFFFFF"/>
                </a:solidFill>
              </a:rPr>
              <a:t>: 1.5 </a:t>
            </a:r>
            <a:r>
              <a:rPr lang="de" sz="1700" b="1" dirty="0" err="1">
                <a:solidFill>
                  <a:srgbClr val="FFFFFF"/>
                </a:solidFill>
              </a:rPr>
              <a:t>arcsec</a:t>
            </a:r>
            <a:r>
              <a:rPr lang="de" sz="1700" b="1" dirty="0">
                <a:solidFill>
                  <a:srgbClr val="FFFFFF"/>
                </a:solidFill>
              </a:rPr>
              <a:t>)</a:t>
            </a:r>
            <a:endParaRPr sz="1700" b="1" dirty="0">
              <a:solidFill>
                <a:schemeClr val="bg1"/>
              </a:solidFill>
            </a:endParaRPr>
          </a:p>
        </p:txBody>
      </p:sp>
      <p:pic>
        <p:nvPicPr>
          <p:cNvPr id="12290" name="Picture 2" descr="Solar Orbiter: Esa schießt Sonnensonde ins All - Golem.de">
            <a:extLst>
              <a:ext uri="{FF2B5EF4-FFF2-40B4-BE49-F238E27FC236}">
                <a16:creationId xmlns:a16="http://schemas.microsoft.com/office/drawing/2014/main" id="{729EC5ED-38AF-213D-2167-83DE8D491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02" b="94231" l="7813" r="91106">
                        <a14:foregroundMark x1="48125" y1="78419" x2="49399" y2="94658"/>
                        <a14:foregroundMark x1="47957" y1="76282" x2="48125" y2="78419"/>
                        <a14:foregroundMark x1="7813" y1="56838" x2="7813" y2="56838"/>
                        <a14:foregroundMark x1="91106" y1="56197" x2="91106" y2="56197"/>
                        <a14:foregroundMark x1="47115" y1="39530" x2="47115" y2="39530"/>
                        <a14:foregroundMark x1="47476" y1="44658" x2="47476" y2="44658"/>
                        <a14:foregroundMark x1="44952" y1="42735" x2="44952" y2="42735"/>
                        <a14:foregroundMark x1="43510" y1="42308" x2="43510" y2="42308"/>
                        <a14:foregroundMark x1="43990" y1="42949" x2="43990" y2="42949"/>
                        <a14:foregroundMark x1="52885" y1="46581" x2="52885" y2="46581"/>
                        <a14:backgroundMark x1="22356" y1="59829" x2="39303" y2="61752"/>
                        <a14:backgroundMark x1="39303" y1="61752" x2="44952" y2="61325"/>
                        <a14:backgroundMark x1="44952" y1="61325" x2="45673" y2="80983"/>
                        <a14:backgroundMark x1="45673" y1="80983" x2="45913" y2="81624"/>
                        <a14:backgroundMark x1="52524" y1="78419" x2="51563" y2="68590"/>
                        <a14:backgroundMark x1="51563" y1="68590" x2="58053" y2="64530"/>
                        <a14:backgroundMark x1="58053" y1="64530" x2="64904" y2="64103"/>
                        <a14:backgroundMark x1="64904" y1="64103" x2="77404" y2="64316"/>
                        <a14:backgroundMark x1="77404" y1="64316" x2="85817" y2="62607"/>
                        <a14:backgroundMark x1="61899" y1="61538" x2="61538" y2="60684"/>
                        <a14:backgroundMark x1="36779" y1="56838" x2="36779" y2="56838"/>
                        <a14:backgroundMark x1="37139" y1="57265" x2="37139" y2="57265"/>
                        <a14:backgroundMark x1="60577" y1="56410" x2="60577" y2="56410"/>
                        <a14:backgroundMark x1="53365" y1="55128" x2="53365" y2="55128"/>
                        <a14:backgroundMark x1="44351" y1="55342" x2="44351" y2="55342"/>
                        <a14:backgroundMark x1="49279" y1="63034" x2="49279" y2="63034"/>
                        <a14:backgroundMark x1="49279" y1="76496" x2="49279" y2="76496"/>
                        <a14:backgroundMark x1="47716" y1="78419" x2="47716" y2="78419"/>
                        <a14:backgroundMark x1="72115" y1="52778" x2="72115" y2="52778"/>
                        <a14:backgroundMark x1="32813" y1="26282" x2="32813" y2="26282"/>
                        <a14:backgroundMark x1="26923" y1="30342" x2="27284" y2="30556"/>
                        <a14:backgroundMark x1="15745" y1="19017" x2="27885" y2="28632"/>
                        <a14:backgroundMark x1="57933" y1="18590" x2="63822" y2="22222"/>
                        <a14:backgroundMark x1="63822" y1="22222" x2="63942" y2="22222"/>
                        <a14:backgroundMark x1="40264" y1="41667" x2="40264" y2="41667"/>
                        <a14:backgroundMark x1="35337" y1="41239" x2="21875" y2="3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85867">
            <a:off x="-1201209" y="1923522"/>
            <a:ext cx="5967888" cy="335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367;p62">
            <a:extLst>
              <a:ext uri="{FF2B5EF4-FFF2-40B4-BE49-F238E27FC236}">
                <a16:creationId xmlns:a16="http://schemas.microsoft.com/office/drawing/2014/main" id="{5588D5F0-ECCB-0B52-FFF3-B1EB6A189F00}"/>
              </a:ext>
            </a:extLst>
          </p:cNvPr>
          <p:cNvSpPr txBox="1"/>
          <p:nvPr/>
        </p:nvSpPr>
        <p:spPr>
          <a:xfrm>
            <a:off x="290843" y="4147667"/>
            <a:ext cx="2601986" cy="877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700" b="1" dirty="0">
                <a:solidFill>
                  <a:srgbClr val="FFFFFF"/>
                </a:solidFill>
              </a:rPr>
              <a:t>Solar Orbiter/EUI/HRI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700" b="1" dirty="0">
                <a:solidFill>
                  <a:srgbClr val="FFFFFF"/>
                </a:solidFill>
              </a:rPr>
              <a:t>(</a:t>
            </a:r>
            <a:r>
              <a:rPr lang="de-AT" sz="1700" b="1" dirty="0" err="1">
                <a:solidFill>
                  <a:srgbClr val="FFFFFF"/>
                </a:solidFill>
              </a:rPr>
              <a:t>spatial</a:t>
            </a:r>
            <a:r>
              <a:rPr lang="de-AT" sz="1700" b="1" dirty="0">
                <a:solidFill>
                  <a:srgbClr val="FFFFFF"/>
                </a:solidFill>
              </a:rPr>
              <a:t> </a:t>
            </a:r>
            <a:r>
              <a:rPr lang="de-AT" sz="1700" b="1" dirty="0" err="1">
                <a:solidFill>
                  <a:srgbClr val="FFFFFF"/>
                </a:solidFill>
              </a:rPr>
              <a:t>resolution</a:t>
            </a:r>
            <a:r>
              <a:rPr lang="de-AT" sz="1700" b="1" dirty="0">
                <a:solidFill>
                  <a:srgbClr val="FFFFFF"/>
                </a:solidFill>
              </a:rPr>
              <a:t> ~0.5 </a:t>
            </a:r>
            <a:r>
              <a:rPr lang="de-AT" sz="1700" b="1" dirty="0" err="1">
                <a:solidFill>
                  <a:srgbClr val="FFFFFF"/>
                </a:solidFill>
              </a:rPr>
              <a:t>arcsec</a:t>
            </a:r>
            <a:r>
              <a:rPr lang="de-AT" sz="1700" b="1" dirty="0">
                <a:solidFill>
                  <a:srgbClr val="FFFFFF"/>
                </a:solidFill>
              </a:rPr>
              <a:t>)</a:t>
            </a:r>
            <a:endParaRPr sz="1700" b="1" dirty="0">
              <a:solidFill>
                <a:srgbClr val="FFFFFF"/>
              </a:solidFill>
            </a:endParaRPr>
          </a:p>
        </p:txBody>
      </p:sp>
      <p:sp>
        <p:nvSpPr>
          <p:cNvPr id="15" name="Google Shape;361;p62">
            <a:extLst>
              <a:ext uri="{FF2B5EF4-FFF2-40B4-BE49-F238E27FC236}">
                <a16:creationId xmlns:a16="http://schemas.microsoft.com/office/drawing/2014/main" id="{63DF44F1-0221-1421-1ABF-ABB636643853}"/>
              </a:ext>
            </a:extLst>
          </p:cNvPr>
          <p:cNvSpPr txBox="1">
            <a:spLocks/>
          </p:cNvSpPr>
          <p:nvPr/>
        </p:nvSpPr>
        <p:spPr>
          <a:xfrm>
            <a:off x="774593" y="2126700"/>
            <a:ext cx="759481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de-AT" sz="4000" b="1" dirty="0">
                <a:solidFill>
                  <a:schemeClr val="bg1"/>
                </a:solidFill>
                <a:latin typeface="Lora"/>
              </a:rPr>
              <a:t>Super </a:t>
            </a:r>
            <a:r>
              <a:rPr lang="de-AT" sz="4000" b="1" dirty="0" err="1">
                <a:solidFill>
                  <a:schemeClr val="bg1"/>
                </a:solidFill>
                <a:latin typeface="Lora"/>
              </a:rPr>
              <a:t>resolution</a:t>
            </a:r>
            <a:endParaRPr lang="de-AT" sz="4000" b="1" dirty="0">
              <a:solidFill>
                <a:schemeClr val="bg1"/>
              </a:solidFill>
              <a:latin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475992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DCBF4E-624F-0781-CA4F-91E96FC7B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Super resolution</a:t>
            </a:r>
          </a:p>
        </p:txBody>
      </p:sp>
      <p:pic>
        <p:nvPicPr>
          <p:cNvPr id="4" name="Google Shape;474;p71">
            <a:extLst>
              <a:ext uri="{FF2B5EF4-FFF2-40B4-BE49-F238E27FC236}">
                <a16:creationId xmlns:a16="http://schemas.microsoft.com/office/drawing/2014/main" id="{8C2BA6C7-6ED6-611E-73FB-D965D116E7D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74755" y="26526"/>
            <a:ext cx="935619" cy="80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F8E01EB8-FFDD-9CE2-173C-D2C1E6E4DB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1" t="12009" r="10166" b="10924"/>
          <a:stretch/>
        </p:blipFill>
        <p:spPr bwMode="auto">
          <a:xfrm>
            <a:off x="2478747" y="944291"/>
            <a:ext cx="3258618" cy="325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58CBF179-C1B7-CBFC-1527-0E7460458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8" t="11942" r="10238" b="10976"/>
          <a:stretch/>
        </p:blipFill>
        <p:spPr bwMode="auto">
          <a:xfrm>
            <a:off x="5737365" y="944291"/>
            <a:ext cx="3252053" cy="325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EADBCC6-9D6D-EC57-553F-5F9A0776845E}"/>
              </a:ext>
            </a:extLst>
          </p:cNvPr>
          <p:cNvSpPr txBox="1"/>
          <p:nvPr/>
        </p:nvSpPr>
        <p:spPr>
          <a:xfrm>
            <a:off x="2478747" y="3870544"/>
            <a:ext cx="676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AIA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47E0A95-B69F-793F-BB7A-4DA8F665F1B4}"/>
              </a:ext>
            </a:extLst>
          </p:cNvPr>
          <p:cNvSpPr txBox="1"/>
          <p:nvPr/>
        </p:nvSpPr>
        <p:spPr>
          <a:xfrm>
            <a:off x="5737365" y="3870544"/>
            <a:ext cx="676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ITI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DE9715A-75BD-A742-7B63-3BDDBB713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582" y="1819726"/>
            <a:ext cx="2157904" cy="2379483"/>
          </a:xfrm>
        </p:spPr>
        <p:txBody>
          <a:bodyPr/>
          <a:lstStyle/>
          <a:p>
            <a:pPr marL="114300" indent="0">
              <a:buNone/>
            </a:pPr>
            <a:r>
              <a:rPr lang="en-US" b="1" dirty="0">
                <a:solidFill>
                  <a:schemeClr val="tx1"/>
                </a:solidFill>
              </a:rPr>
              <a:t>Reference</a:t>
            </a:r>
            <a:r>
              <a:rPr lang="en-US" dirty="0">
                <a:solidFill>
                  <a:schemeClr val="tx1"/>
                </a:solidFill>
              </a:rPr>
              <a:t>: Solar Orbiter EUI/HRI observations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&lt; 0.4 AU</a:t>
            </a: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924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474;p71">
            <a:extLst>
              <a:ext uri="{FF2B5EF4-FFF2-40B4-BE49-F238E27FC236}">
                <a16:creationId xmlns:a16="http://schemas.microsoft.com/office/drawing/2014/main" id="{113118D8-C16B-3C0B-E630-482065CD4E7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74755" y="26526"/>
            <a:ext cx="935619" cy="80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rafik 17" descr="Ein Bild, das Screenshot, gelb enthält.&#10;&#10;Automatisch generierte Beschreibung">
            <a:extLst>
              <a:ext uri="{FF2B5EF4-FFF2-40B4-BE49-F238E27FC236}">
                <a16:creationId xmlns:a16="http://schemas.microsoft.com/office/drawing/2014/main" id="{F25C59E9-C4C8-9947-5299-3C125E9FD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04" y="26526"/>
            <a:ext cx="5446643" cy="4394204"/>
          </a:xfrm>
          <a:prstGeom prst="rect">
            <a:avLst/>
          </a:prstGeom>
        </p:spPr>
      </p:pic>
      <p:sp>
        <p:nvSpPr>
          <p:cNvPr id="21" name="Textplatzhalter 9">
            <a:extLst>
              <a:ext uri="{FF2B5EF4-FFF2-40B4-BE49-F238E27FC236}">
                <a16:creationId xmlns:a16="http://schemas.microsoft.com/office/drawing/2014/main" id="{4DA3B646-3B04-758F-EA64-D3F3FB880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1331" y="1816519"/>
            <a:ext cx="2619441" cy="2379483"/>
          </a:xfrm>
        </p:spPr>
        <p:txBody>
          <a:bodyPr/>
          <a:lstStyle/>
          <a:p>
            <a:pPr marL="114300" indent="0">
              <a:buNone/>
            </a:pPr>
            <a:r>
              <a:rPr lang="en-US" dirty="0">
                <a:solidFill>
                  <a:schemeClr val="tx1"/>
                </a:solidFill>
              </a:rPr>
              <a:t>Small scale view comparison between SDO/AIA and super-resolved  ITI</a:t>
            </a: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46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F7A3CB-D909-3834-E8DF-432D33495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Super-resolution comparison</a:t>
            </a:r>
          </a:p>
        </p:txBody>
      </p:sp>
      <p:pic>
        <p:nvPicPr>
          <p:cNvPr id="5" name="Grafik 4" descr="Ein Bild, das Screenshot, Gold, Bernstein, Farbigkeit enthält.&#10;&#10;Automatisch generierte Beschreibung">
            <a:extLst>
              <a:ext uri="{FF2B5EF4-FFF2-40B4-BE49-F238E27FC236}">
                <a16:creationId xmlns:a16="http://schemas.microsoft.com/office/drawing/2014/main" id="{8BE9DC15-B1A5-4244-1334-C6B3B4F17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1" r="66961" b="1333"/>
          <a:stretch/>
        </p:blipFill>
        <p:spPr>
          <a:xfrm>
            <a:off x="3288001" y="1023447"/>
            <a:ext cx="2567997" cy="2565400"/>
          </a:xfrm>
          <a:prstGeom prst="rect">
            <a:avLst/>
          </a:prstGeom>
        </p:spPr>
      </p:pic>
      <p:pic>
        <p:nvPicPr>
          <p:cNvPr id="6" name="Grafik 5" descr="Ein Bild, das Screenshot, Gold, Bernstein, Farbigkeit enthält.&#10;&#10;Automatisch generierte Beschreibung">
            <a:extLst>
              <a:ext uri="{FF2B5EF4-FFF2-40B4-BE49-F238E27FC236}">
                <a16:creationId xmlns:a16="http://schemas.microsoft.com/office/drawing/2014/main" id="{EE1C082E-3079-E14A-9BB3-D226F3E8ED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24" t="1739" r="33636" b="1724"/>
          <a:stretch/>
        </p:blipFill>
        <p:spPr>
          <a:xfrm>
            <a:off x="5988629" y="1023447"/>
            <a:ext cx="2567997" cy="2565400"/>
          </a:xfrm>
          <a:prstGeom prst="rect">
            <a:avLst/>
          </a:prstGeom>
        </p:spPr>
      </p:pic>
      <p:pic>
        <p:nvPicPr>
          <p:cNvPr id="7" name="Grafik 6" descr="Ein Bild, das Screenshot, Gold, Bernstein, Farbigkeit enthält.&#10;&#10;Automatisch generierte Beschreibung">
            <a:extLst>
              <a:ext uri="{FF2B5EF4-FFF2-40B4-BE49-F238E27FC236}">
                <a16:creationId xmlns:a16="http://schemas.microsoft.com/office/drawing/2014/main" id="{0E42A442-F72F-37F6-8C67-0B75232A8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07" t="2483" r="367" b="1299"/>
          <a:stretch/>
        </p:blipFill>
        <p:spPr>
          <a:xfrm>
            <a:off x="587373" y="1023447"/>
            <a:ext cx="2567997" cy="256587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858787A-4AF0-4873-CD82-32BFF7A1322D}"/>
              </a:ext>
            </a:extLst>
          </p:cNvPr>
          <p:cNvSpPr txBox="1"/>
          <p:nvPr/>
        </p:nvSpPr>
        <p:spPr>
          <a:xfrm>
            <a:off x="1533276" y="712925"/>
            <a:ext cx="676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AIA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222E26D-6D2E-0D61-9D11-44C3EED6085F}"/>
              </a:ext>
            </a:extLst>
          </p:cNvPr>
          <p:cNvSpPr txBox="1"/>
          <p:nvPr/>
        </p:nvSpPr>
        <p:spPr>
          <a:xfrm>
            <a:off x="4233901" y="712925"/>
            <a:ext cx="676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HRI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9A862E4-86DC-A68C-6184-6F59E7681594}"/>
              </a:ext>
            </a:extLst>
          </p:cNvPr>
          <p:cNvSpPr txBox="1"/>
          <p:nvPr/>
        </p:nvSpPr>
        <p:spPr>
          <a:xfrm>
            <a:off x="6934529" y="712925"/>
            <a:ext cx="676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ITI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2" name="Google Shape;474;p71">
            <a:extLst>
              <a:ext uri="{FF2B5EF4-FFF2-40B4-BE49-F238E27FC236}">
                <a16:creationId xmlns:a16="http://schemas.microsoft.com/office/drawing/2014/main" id="{82508F18-A47A-6EC2-8350-AE789E36698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755" y="26526"/>
            <a:ext cx="935619" cy="80542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93852200-0BD1-D0A7-7846-34B4DF836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3" y="3688491"/>
            <a:ext cx="7054747" cy="742084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dirty="0">
                <a:solidFill>
                  <a:schemeClr val="tx1"/>
                </a:solidFill>
              </a:rPr>
              <a:t>SDO - Solar Orbiter angle: </a:t>
            </a:r>
            <a:r>
              <a:rPr lang="en-US" dirty="0">
                <a:solidFill>
                  <a:schemeClr val="tx1"/>
                </a:solidFill>
              </a:rPr>
              <a:t>~20 deg (long), ~4 deg (</a:t>
            </a:r>
            <a:r>
              <a:rPr lang="en-US" dirty="0" err="1">
                <a:solidFill>
                  <a:schemeClr val="tx1"/>
                </a:solidFill>
              </a:rPr>
              <a:t>lat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1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1EC563-471A-285C-DBB5-7F3BCD7FB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Translate your own data</a:t>
            </a:r>
          </a:p>
        </p:txBody>
      </p:sp>
      <p:pic>
        <p:nvPicPr>
          <p:cNvPr id="11" name="Google Shape;474;p71">
            <a:extLst>
              <a:ext uri="{FF2B5EF4-FFF2-40B4-BE49-F238E27FC236}">
                <a16:creationId xmlns:a16="http://schemas.microsoft.com/office/drawing/2014/main" id="{38E0C232-F084-3E3A-481C-F1EBC687CB5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74755" y="26526"/>
            <a:ext cx="935619" cy="80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rafik 16" descr="Ein Bild, das Muster, Grafiken, Pixel, Design enthält.&#10;&#10;Automatisch generierte Beschreibung">
            <a:extLst>
              <a:ext uri="{FF2B5EF4-FFF2-40B4-BE49-F238E27FC236}">
                <a16:creationId xmlns:a16="http://schemas.microsoft.com/office/drawing/2014/main" id="{BBFD465E-A6E8-599B-6113-2BB48DF1F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888" y="1030837"/>
            <a:ext cx="2768676" cy="2768676"/>
          </a:xfrm>
          <a:prstGeom prst="rect">
            <a:avLst/>
          </a:prstGeom>
        </p:spPr>
      </p:pic>
      <p:pic>
        <p:nvPicPr>
          <p:cNvPr id="19" name="Grafik 18" descr="Ein Bild, das Text, Software, Webseite, Website enthält.&#10;&#10;Automatisch generierte Beschreibung">
            <a:extLst>
              <a:ext uri="{FF2B5EF4-FFF2-40B4-BE49-F238E27FC236}">
                <a16:creationId xmlns:a16="http://schemas.microsoft.com/office/drawing/2014/main" id="{70E99092-A283-1209-7487-83D1B8693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00" y="826624"/>
            <a:ext cx="5507694" cy="3442309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B00CF208-5950-FCD1-72FE-F73C7027C4FF}"/>
              </a:ext>
            </a:extLst>
          </p:cNvPr>
          <p:cNvSpPr txBox="1"/>
          <p:nvPr/>
        </p:nvSpPr>
        <p:spPr>
          <a:xfrm>
            <a:off x="6223291" y="3645624"/>
            <a:ext cx="2069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ITI website</a:t>
            </a:r>
          </a:p>
        </p:txBody>
      </p:sp>
    </p:spTree>
    <p:extLst>
      <p:ext uri="{BB962C8B-B14F-4D97-AF65-F5344CB8AC3E}">
        <p14:creationId xmlns:p14="http://schemas.microsoft.com/office/powerpoint/2010/main" val="13369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51"/>
          <p:cNvSpPr txBox="1">
            <a:spLocks noGrp="1"/>
          </p:cNvSpPr>
          <p:nvPr>
            <p:ph type="body" idx="1"/>
          </p:nvPr>
        </p:nvSpPr>
        <p:spPr>
          <a:xfrm>
            <a:off x="135600" y="1676000"/>
            <a:ext cx="3960300" cy="28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de" dirty="0">
                <a:solidFill>
                  <a:schemeClr val="dk1"/>
                </a:solidFill>
              </a:rPr>
              <a:t>General </a:t>
            </a:r>
            <a:r>
              <a:rPr lang="de" dirty="0" err="1">
                <a:solidFill>
                  <a:schemeClr val="dk1"/>
                </a:solidFill>
              </a:rPr>
              <a:t>framework</a:t>
            </a:r>
            <a:r>
              <a:rPr lang="de" dirty="0">
                <a:solidFill>
                  <a:schemeClr val="dk1"/>
                </a:solidFill>
              </a:rPr>
              <a:t> </a:t>
            </a:r>
            <a:r>
              <a:rPr lang="de" dirty="0" err="1">
                <a:solidFill>
                  <a:schemeClr val="dk1"/>
                </a:solidFill>
              </a:rPr>
              <a:t>for</a:t>
            </a:r>
            <a:r>
              <a:rPr lang="de" dirty="0">
                <a:solidFill>
                  <a:schemeClr val="dk1"/>
                </a:solidFill>
              </a:rPr>
              <a:t> </a:t>
            </a:r>
            <a:r>
              <a:rPr lang="de" dirty="0" err="1">
                <a:solidFill>
                  <a:schemeClr val="dk1"/>
                </a:solidFill>
              </a:rPr>
              <a:t>image</a:t>
            </a:r>
            <a:r>
              <a:rPr lang="de" dirty="0">
                <a:solidFill>
                  <a:schemeClr val="dk1"/>
                </a:solidFill>
              </a:rPr>
              <a:t> </a:t>
            </a:r>
            <a:r>
              <a:rPr lang="de" dirty="0" err="1">
                <a:solidFill>
                  <a:schemeClr val="dk1"/>
                </a:solidFill>
              </a:rPr>
              <a:t>enhancement</a:t>
            </a:r>
            <a:r>
              <a:rPr lang="de" dirty="0">
                <a:solidFill>
                  <a:schemeClr val="dk1"/>
                </a:solidFill>
              </a:rPr>
              <a:t> and </a:t>
            </a:r>
            <a:r>
              <a:rPr lang="de" dirty="0" err="1">
                <a:solidFill>
                  <a:schemeClr val="dk1"/>
                </a:solidFill>
              </a:rPr>
              <a:t>data</a:t>
            </a:r>
            <a:r>
              <a:rPr lang="de" dirty="0">
                <a:solidFill>
                  <a:schemeClr val="dk1"/>
                </a:solidFill>
              </a:rPr>
              <a:t> </a:t>
            </a:r>
            <a:r>
              <a:rPr lang="de" dirty="0" err="1">
                <a:solidFill>
                  <a:schemeClr val="dk1"/>
                </a:solidFill>
              </a:rPr>
              <a:t>series</a:t>
            </a:r>
            <a:r>
              <a:rPr lang="de" dirty="0">
                <a:solidFill>
                  <a:schemeClr val="dk1"/>
                </a:solidFill>
              </a:rPr>
              <a:t> </a:t>
            </a:r>
            <a:r>
              <a:rPr lang="de" dirty="0" err="1">
                <a:solidFill>
                  <a:schemeClr val="dk1"/>
                </a:solidFill>
              </a:rPr>
              <a:t>restoration</a:t>
            </a:r>
            <a:endParaRPr dirty="0">
              <a:solidFill>
                <a:schemeClr val="dk1"/>
              </a:solidFill>
            </a:endParaRPr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de" dirty="0" err="1">
                <a:solidFill>
                  <a:schemeClr val="dk1"/>
                </a:solidFill>
              </a:rPr>
              <a:t>Unpaired</a:t>
            </a:r>
            <a:r>
              <a:rPr lang="de" dirty="0">
                <a:solidFill>
                  <a:schemeClr val="dk1"/>
                </a:solidFill>
              </a:rPr>
              <a:t> </a:t>
            </a:r>
            <a:r>
              <a:rPr lang="de" dirty="0" err="1">
                <a:solidFill>
                  <a:schemeClr val="dk1"/>
                </a:solidFill>
              </a:rPr>
              <a:t>image</a:t>
            </a:r>
            <a:r>
              <a:rPr lang="de" dirty="0">
                <a:solidFill>
                  <a:schemeClr val="dk1"/>
                </a:solidFill>
              </a:rPr>
              <a:t> </a:t>
            </a:r>
            <a:r>
              <a:rPr lang="de" dirty="0" err="1">
                <a:solidFill>
                  <a:schemeClr val="dk1"/>
                </a:solidFill>
              </a:rPr>
              <a:t>translation</a:t>
            </a:r>
            <a:r>
              <a:rPr lang="de" dirty="0">
                <a:solidFill>
                  <a:schemeClr val="dk1"/>
                </a:solidFill>
              </a:rPr>
              <a:t> </a:t>
            </a:r>
            <a:br>
              <a:rPr lang="de" dirty="0">
                <a:solidFill>
                  <a:schemeClr val="dk1"/>
                </a:solidFill>
              </a:rPr>
            </a:br>
            <a:r>
              <a:rPr lang="de" dirty="0">
                <a:solidFill>
                  <a:schemeClr val="dk1"/>
                </a:solidFill>
              </a:rPr>
              <a:t>(</a:t>
            </a:r>
            <a:r>
              <a:rPr lang="de" dirty="0" err="1">
                <a:solidFill>
                  <a:schemeClr val="dk1"/>
                </a:solidFill>
              </a:rPr>
              <a:t>no</a:t>
            </a:r>
            <a:r>
              <a:rPr lang="de" dirty="0">
                <a:solidFill>
                  <a:schemeClr val="dk1"/>
                </a:solidFill>
              </a:rPr>
              <a:t> temporal/</a:t>
            </a:r>
            <a:r>
              <a:rPr lang="de" dirty="0" err="1">
                <a:solidFill>
                  <a:schemeClr val="dk1"/>
                </a:solidFill>
              </a:rPr>
              <a:t>spatial</a:t>
            </a:r>
            <a:r>
              <a:rPr lang="de" dirty="0">
                <a:solidFill>
                  <a:schemeClr val="dk1"/>
                </a:solidFill>
              </a:rPr>
              <a:t> </a:t>
            </a:r>
            <a:r>
              <a:rPr lang="de" dirty="0" err="1">
                <a:solidFill>
                  <a:schemeClr val="dk1"/>
                </a:solidFill>
              </a:rPr>
              <a:t>overlap</a:t>
            </a:r>
            <a:r>
              <a:rPr lang="de" dirty="0">
                <a:solidFill>
                  <a:schemeClr val="dk1"/>
                </a:solidFill>
              </a:rPr>
              <a:t> </a:t>
            </a:r>
            <a:r>
              <a:rPr lang="de" dirty="0" err="1">
                <a:solidFill>
                  <a:schemeClr val="dk1"/>
                </a:solidFill>
              </a:rPr>
              <a:t>required</a:t>
            </a:r>
            <a:r>
              <a:rPr lang="de" dirty="0">
                <a:solidFill>
                  <a:schemeClr val="dk1"/>
                </a:solidFill>
              </a:rPr>
              <a:t>)</a:t>
            </a:r>
            <a:endParaRPr dirty="0">
              <a:solidFill>
                <a:schemeClr val="dk1"/>
              </a:solidFill>
            </a:endParaRPr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de" dirty="0" err="1">
                <a:solidFill>
                  <a:schemeClr val="dk1"/>
                </a:solidFill>
              </a:rPr>
              <a:t>Infers</a:t>
            </a:r>
            <a:r>
              <a:rPr lang="de" dirty="0">
                <a:solidFill>
                  <a:schemeClr val="dk1"/>
                </a:solidFill>
              </a:rPr>
              <a:t> </a:t>
            </a:r>
            <a:r>
              <a:rPr lang="de" dirty="0" err="1">
                <a:solidFill>
                  <a:schemeClr val="dk1"/>
                </a:solidFill>
              </a:rPr>
              <a:t>image</a:t>
            </a:r>
            <a:r>
              <a:rPr lang="de" dirty="0">
                <a:solidFill>
                  <a:schemeClr val="dk1"/>
                </a:solidFill>
              </a:rPr>
              <a:t> </a:t>
            </a:r>
            <a:r>
              <a:rPr lang="de" dirty="0" err="1">
                <a:solidFill>
                  <a:schemeClr val="dk1"/>
                </a:solidFill>
              </a:rPr>
              <a:t>enhancement</a:t>
            </a:r>
            <a:r>
              <a:rPr lang="de" dirty="0">
                <a:solidFill>
                  <a:schemeClr val="dk1"/>
                </a:solidFill>
              </a:rPr>
              <a:t> </a:t>
            </a:r>
            <a:r>
              <a:rPr lang="de" dirty="0" err="1">
                <a:solidFill>
                  <a:schemeClr val="dk1"/>
                </a:solidFill>
              </a:rPr>
              <a:t>from</a:t>
            </a:r>
            <a:r>
              <a:rPr lang="de" dirty="0">
                <a:solidFill>
                  <a:schemeClr val="dk1"/>
                </a:solidFill>
              </a:rPr>
              <a:t> </a:t>
            </a:r>
            <a:br>
              <a:rPr lang="de" dirty="0">
                <a:solidFill>
                  <a:schemeClr val="dk1"/>
                </a:solidFill>
              </a:rPr>
            </a:br>
            <a:r>
              <a:rPr lang="de" dirty="0">
                <a:solidFill>
                  <a:schemeClr val="dk1"/>
                </a:solidFill>
              </a:rPr>
              <a:t>real high-quality </a:t>
            </a:r>
            <a:r>
              <a:rPr lang="de" dirty="0" err="1">
                <a:solidFill>
                  <a:schemeClr val="dk1"/>
                </a:solidFill>
              </a:rPr>
              <a:t>observations</a:t>
            </a:r>
            <a:endParaRPr dirty="0">
              <a:solidFill>
                <a:schemeClr val="dk1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de" dirty="0" err="1">
                <a:solidFill>
                  <a:schemeClr val="dk1"/>
                </a:solidFill>
              </a:rPr>
              <a:t>Competitive</a:t>
            </a:r>
            <a:r>
              <a:rPr lang="de" dirty="0">
                <a:solidFill>
                  <a:schemeClr val="dk1"/>
                </a:solidFill>
              </a:rPr>
              <a:t> </a:t>
            </a:r>
            <a:r>
              <a:rPr lang="de" dirty="0" err="1">
                <a:solidFill>
                  <a:schemeClr val="dk1"/>
                </a:solidFill>
              </a:rPr>
              <a:t>learning</a:t>
            </a:r>
            <a:r>
              <a:rPr lang="de" dirty="0">
                <a:solidFill>
                  <a:schemeClr val="dk1"/>
                </a:solidFill>
              </a:rPr>
              <a:t> </a:t>
            </a:r>
            <a:r>
              <a:rPr lang="de" dirty="0" err="1">
                <a:solidFill>
                  <a:schemeClr val="dk1"/>
                </a:solidFill>
              </a:rPr>
              <a:t>with</a:t>
            </a:r>
            <a:r>
              <a:rPr lang="de" dirty="0">
                <a:solidFill>
                  <a:schemeClr val="dk1"/>
                </a:solidFill>
              </a:rPr>
              <a:t> </a:t>
            </a:r>
            <a:r>
              <a:rPr lang="de" dirty="0" err="1">
                <a:solidFill>
                  <a:schemeClr val="dk1"/>
                </a:solidFill>
              </a:rPr>
              <a:t>two</a:t>
            </a:r>
            <a:r>
              <a:rPr lang="de" dirty="0">
                <a:solidFill>
                  <a:schemeClr val="dk1"/>
                </a:solidFill>
              </a:rPr>
              <a:t> </a:t>
            </a:r>
            <a:br>
              <a:rPr lang="de" dirty="0">
                <a:solidFill>
                  <a:schemeClr val="dk1"/>
                </a:solidFill>
              </a:rPr>
            </a:br>
            <a:r>
              <a:rPr lang="de" dirty="0" err="1">
                <a:solidFill>
                  <a:schemeClr val="dk1"/>
                </a:solidFill>
              </a:rPr>
              <a:t>Neural</a:t>
            </a:r>
            <a:r>
              <a:rPr lang="de" dirty="0">
                <a:solidFill>
                  <a:schemeClr val="dk1"/>
                </a:solidFill>
              </a:rPr>
              <a:t> Networks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27" name="Google Shape;227;p51"/>
          <p:cNvPicPr preferRelativeResize="0"/>
          <p:nvPr/>
        </p:nvPicPr>
        <p:blipFill rotWithShape="1">
          <a:blip r:embed="rId3">
            <a:alphaModFix/>
          </a:blip>
          <a:srcRect t="1739"/>
          <a:stretch/>
        </p:blipFill>
        <p:spPr>
          <a:xfrm>
            <a:off x="0" y="0"/>
            <a:ext cx="9144003" cy="159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9B2612E0-8AAB-51BC-957C-26885D0DD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449" y="1922350"/>
            <a:ext cx="4772229" cy="24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4"/>
          <p:cNvSpPr txBox="1">
            <a:spLocks noGrp="1"/>
          </p:cNvSpPr>
          <p:nvPr>
            <p:ph type="title"/>
          </p:nvPr>
        </p:nvSpPr>
        <p:spPr>
          <a:xfrm>
            <a:off x="311700" y="231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b="1" dirty="0" err="1"/>
              <a:t>Heliophysics</a:t>
            </a:r>
            <a:r>
              <a:rPr lang="de-AT" b="1" dirty="0"/>
              <a:t> </a:t>
            </a:r>
            <a:r>
              <a:rPr lang="de-AT" b="1" dirty="0" err="1"/>
              <a:t>case</a:t>
            </a:r>
            <a:r>
              <a:rPr lang="de-AT" b="1" dirty="0"/>
              <a:t> </a:t>
            </a:r>
            <a:r>
              <a:rPr lang="de-AT" b="1" dirty="0" err="1"/>
              <a:t>studies</a:t>
            </a:r>
            <a:endParaRPr b="1" dirty="0"/>
          </a:p>
        </p:txBody>
      </p:sp>
      <p:pic>
        <p:nvPicPr>
          <p:cNvPr id="254" name="Google Shape;25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755" y="26526"/>
            <a:ext cx="935619" cy="80542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D1AF000-6637-F96C-E168-08A9CC6BD04A}"/>
              </a:ext>
            </a:extLst>
          </p:cNvPr>
          <p:cNvSpPr txBox="1"/>
          <p:nvPr/>
        </p:nvSpPr>
        <p:spPr>
          <a:xfrm>
            <a:off x="5307981" y="1724722"/>
            <a:ext cx="3703534" cy="1420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Image enhancement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Instrument intercalibration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Super resolution </a:t>
            </a:r>
          </a:p>
        </p:txBody>
      </p:sp>
      <p:pic>
        <p:nvPicPr>
          <p:cNvPr id="9" name="Grafik 8" descr="Ein Bild, das Screenshot, Astronomisches Objekt, Astronomie enthält.&#10;&#10;Automatisch generierte Beschreibung">
            <a:extLst>
              <a:ext uri="{FF2B5EF4-FFF2-40B4-BE49-F238E27FC236}">
                <a16:creationId xmlns:a16="http://schemas.microsoft.com/office/drawing/2014/main" id="{3009C76D-1339-C207-F95A-4C1E0DE33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53" y="1009024"/>
            <a:ext cx="4380087" cy="342269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755" y="26526"/>
            <a:ext cx="935619" cy="80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88;p64">
            <a:extLst>
              <a:ext uri="{FF2B5EF4-FFF2-40B4-BE49-F238E27FC236}">
                <a16:creationId xmlns:a16="http://schemas.microsoft.com/office/drawing/2014/main" id="{40FB31CD-FF8A-EF5A-E7A2-E9E968D58EA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3072" y="84712"/>
            <a:ext cx="860003" cy="689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1" descr="Ein Bild, das Astronomisches Objekt, Planet, Kreis, Raum enthält.&#10;&#10;Automatisch generierte Beschreibung">
            <a:extLst>
              <a:ext uri="{FF2B5EF4-FFF2-40B4-BE49-F238E27FC236}">
                <a16:creationId xmlns:a16="http://schemas.microsoft.com/office/drawing/2014/main" id="{297CFE33-CC5F-3D2B-FC90-3ED90F9F6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468420"/>
            <a:ext cx="9144000" cy="9144000"/>
          </a:xfrm>
          <a:prstGeom prst="rect">
            <a:avLst/>
          </a:prstGeom>
        </p:spPr>
      </p:pic>
      <p:pic>
        <p:nvPicPr>
          <p:cNvPr id="7" name="Picture 4" descr="Solar Dynamics Observatory - Wikidata">
            <a:extLst>
              <a:ext uri="{FF2B5EF4-FFF2-40B4-BE49-F238E27FC236}">
                <a16:creationId xmlns:a16="http://schemas.microsoft.com/office/drawing/2014/main" id="{23C18004-A01F-7F3D-6A1A-81A42B88D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66950">
            <a:off x="6725774" y="-261235"/>
            <a:ext cx="2774603" cy="289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" name="Google Shape;361;p62"/>
          <p:cNvSpPr txBox="1">
            <a:spLocks noGrp="1"/>
          </p:cNvSpPr>
          <p:nvPr>
            <p:ph type="title"/>
          </p:nvPr>
        </p:nvSpPr>
        <p:spPr>
          <a:xfrm>
            <a:off x="579943" y="1817230"/>
            <a:ext cx="759481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4400" b="1" dirty="0">
                <a:solidFill>
                  <a:schemeClr val="bg1"/>
                </a:solidFill>
                <a:latin typeface="Lora"/>
              </a:rPr>
              <a:t>Image </a:t>
            </a:r>
            <a:r>
              <a:rPr lang="de" sz="4400" b="1" dirty="0" err="1">
                <a:solidFill>
                  <a:schemeClr val="bg1"/>
                </a:solidFill>
                <a:latin typeface="Lora"/>
              </a:rPr>
              <a:t>enhancement</a:t>
            </a:r>
            <a:r>
              <a:rPr lang="de" sz="4400" b="1" dirty="0">
                <a:solidFill>
                  <a:schemeClr val="bg1"/>
                </a:solidFill>
                <a:latin typeface="Lora"/>
              </a:rPr>
              <a:t> </a:t>
            </a:r>
            <a:endParaRPr sz="4400" b="1" dirty="0">
              <a:solidFill>
                <a:schemeClr val="bg1"/>
              </a:solidFill>
              <a:latin typeface="Lora"/>
            </a:endParaRPr>
          </a:p>
        </p:txBody>
      </p:sp>
      <p:sp>
        <p:nvSpPr>
          <p:cNvPr id="367" name="Google Shape;367;p62"/>
          <p:cNvSpPr txBox="1"/>
          <p:nvPr/>
        </p:nvSpPr>
        <p:spPr>
          <a:xfrm>
            <a:off x="1626534" y="4178651"/>
            <a:ext cx="2155757" cy="90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700" b="1" dirty="0">
                <a:solidFill>
                  <a:srgbClr val="FFFFFF"/>
                </a:solidFill>
              </a:rPr>
              <a:t>PROBA2/SWAP</a:t>
            </a:r>
            <a:br>
              <a:rPr lang="de" sz="1700" b="1" dirty="0">
                <a:solidFill>
                  <a:srgbClr val="FFFFFF"/>
                </a:solidFill>
              </a:rPr>
            </a:br>
            <a:r>
              <a:rPr lang="de" sz="1700" b="1" dirty="0">
                <a:solidFill>
                  <a:srgbClr val="FFFFFF"/>
                </a:solidFill>
              </a:rPr>
              <a:t>(</a:t>
            </a:r>
            <a:r>
              <a:rPr lang="de" sz="1700" b="1" dirty="0" err="1">
                <a:solidFill>
                  <a:srgbClr val="FFFFFF"/>
                </a:solidFill>
              </a:rPr>
              <a:t>spatial</a:t>
            </a:r>
            <a:r>
              <a:rPr lang="de" sz="1700" b="1" dirty="0">
                <a:solidFill>
                  <a:srgbClr val="FFFFFF"/>
                </a:solidFill>
              </a:rPr>
              <a:t> </a:t>
            </a:r>
            <a:r>
              <a:rPr lang="de" sz="1700" b="1" dirty="0" err="1">
                <a:solidFill>
                  <a:srgbClr val="FFFFFF"/>
                </a:solidFill>
              </a:rPr>
              <a:t>resolution</a:t>
            </a:r>
            <a:r>
              <a:rPr lang="de" sz="1700" b="1" dirty="0">
                <a:solidFill>
                  <a:srgbClr val="FFFFFF"/>
                </a:solidFill>
              </a:rPr>
              <a:t>: 3.2 </a:t>
            </a:r>
            <a:r>
              <a:rPr lang="de" sz="1700" b="1" dirty="0" err="1">
                <a:solidFill>
                  <a:srgbClr val="FFFFFF"/>
                </a:solidFill>
              </a:rPr>
              <a:t>arcsec</a:t>
            </a:r>
            <a:r>
              <a:rPr lang="de" sz="1700" b="1" dirty="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11266" name="Picture 2" descr="ESA - About Proba-2">
            <a:extLst>
              <a:ext uri="{FF2B5EF4-FFF2-40B4-BE49-F238E27FC236}">
                <a16:creationId xmlns:a16="http://schemas.microsoft.com/office/drawing/2014/main" id="{0794B978-F145-338C-AB5A-5310F57768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5625" y1="80417" x2="69167" y2="85694"/>
                        <a14:foregroundMark x1="41146" y1="25694" x2="45625" y2="22639"/>
                        <a14:foregroundMark x1="44896" y1="22917" x2="45729" y2="23194"/>
                        <a14:foregroundMark x1="37708" y1="26944" x2="30312" y2="23889"/>
                        <a14:backgroundMark x1="37128" y1="25497" x2="39688" y2="26250"/>
                        <a14:backgroundMark x1="39688" y1="26250" x2="41331" y2="25190"/>
                        <a14:backgroundMark x1="45666" y1="21021" x2="42188" y2="13333"/>
                        <a14:backgroundMark x1="42188" y1="13333" x2="36146" y2="18333"/>
                        <a14:backgroundMark x1="36146" y1="18333" x2="33438" y2="2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17643" r="23258" b="10041"/>
          <a:stretch/>
        </p:blipFill>
        <p:spPr bwMode="auto">
          <a:xfrm rot="8852979">
            <a:off x="-397008" y="1726507"/>
            <a:ext cx="2904211" cy="303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367;p62">
            <a:extLst>
              <a:ext uri="{FF2B5EF4-FFF2-40B4-BE49-F238E27FC236}">
                <a16:creationId xmlns:a16="http://schemas.microsoft.com/office/drawing/2014/main" id="{155A2D80-727C-6BAE-A1B7-F440AAC91D6F}"/>
              </a:ext>
            </a:extLst>
          </p:cNvPr>
          <p:cNvSpPr txBox="1"/>
          <p:nvPr/>
        </p:nvSpPr>
        <p:spPr>
          <a:xfrm>
            <a:off x="6834291" y="2439451"/>
            <a:ext cx="2447329" cy="92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700" b="1" dirty="0">
                <a:solidFill>
                  <a:srgbClr val="FFFFFF"/>
                </a:solidFill>
              </a:rPr>
              <a:t>SDO/AIA</a:t>
            </a:r>
            <a:br>
              <a:rPr lang="de" sz="1700" b="1" dirty="0">
                <a:solidFill>
                  <a:srgbClr val="FFFFFF"/>
                </a:solidFill>
              </a:rPr>
            </a:br>
            <a:r>
              <a:rPr lang="de" sz="1700" b="1" dirty="0">
                <a:solidFill>
                  <a:srgbClr val="FFFFFF"/>
                </a:solidFill>
              </a:rPr>
              <a:t>(</a:t>
            </a:r>
            <a:r>
              <a:rPr lang="de" sz="1700" b="1" dirty="0" err="1">
                <a:solidFill>
                  <a:srgbClr val="FFFFFF"/>
                </a:solidFill>
              </a:rPr>
              <a:t>spatial</a:t>
            </a:r>
            <a:r>
              <a:rPr lang="de" sz="1700" b="1" dirty="0">
                <a:solidFill>
                  <a:srgbClr val="FFFFFF"/>
                </a:solidFill>
              </a:rPr>
              <a:t> </a:t>
            </a:r>
            <a:r>
              <a:rPr lang="de" sz="1700" b="1" dirty="0" err="1">
                <a:solidFill>
                  <a:srgbClr val="FFFFFF"/>
                </a:solidFill>
              </a:rPr>
              <a:t>resolution</a:t>
            </a:r>
            <a:r>
              <a:rPr lang="de" sz="1700" b="1" dirty="0">
                <a:solidFill>
                  <a:srgbClr val="FFFFFF"/>
                </a:solidFill>
              </a:rPr>
              <a:t>: 1.5 </a:t>
            </a:r>
            <a:r>
              <a:rPr lang="de" sz="1700" b="1" dirty="0" err="1">
                <a:solidFill>
                  <a:srgbClr val="FFFFFF"/>
                </a:solidFill>
              </a:rPr>
              <a:t>arcsec</a:t>
            </a:r>
            <a:r>
              <a:rPr lang="de" sz="1700" b="1" dirty="0">
                <a:solidFill>
                  <a:srgbClr val="FFFFFF"/>
                </a:solidFill>
              </a:rPr>
              <a:t>)</a:t>
            </a:r>
            <a:endParaRPr sz="17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WAP_to_AIA_v0_2">
            <a:hlinkClick r:id="" action="ppaction://media"/>
            <a:extLst>
              <a:ext uri="{FF2B5EF4-FFF2-40B4-BE49-F238E27FC236}">
                <a16:creationId xmlns:a16="http://schemas.microsoft.com/office/drawing/2014/main" id="{5AC2CFD1-0380-B345-5FE6-B490925C82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739" t="21957" r="9304" b="20218"/>
          <a:stretch/>
        </p:blipFill>
        <p:spPr>
          <a:xfrm>
            <a:off x="24271" y="1367623"/>
            <a:ext cx="9119729" cy="2671639"/>
          </a:xfrm>
          <a:prstGeom prst="rect">
            <a:avLst/>
          </a:prstGeom>
        </p:spPr>
      </p:pic>
      <p:sp>
        <p:nvSpPr>
          <p:cNvPr id="5" name="Google Shape;373;p63">
            <a:extLst>
              <a:ext uri="{FF2B5EF4-FFF2-40B4-BE49-F238E27FC236}">
                <a16:creationId xmlns:a16="http://schemas.microsoft.com/office/drawing/2014/main" id="{2E6A216C-7B36-BA09-AA0D-531FC11568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231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 dirty="0"/>
              <a:t>SWAP </a:t>
            </a:r>
            <a:r>
              <a:rPr lang="de" b="1" dirty="0" err="1"/>
              <a:t>to</a:t>
            </a:r>
            <a:r>
              <a:rPr lang="de" b="1" dirty="0"/>
              <a:t> AIA</a:t>
            </a:r>
            <a:endParaRPr b="1" dirty="0"/>
          </a:p>
        </p:txBody>
      </p:sp>
      <p:pic>
        <p:nvPicPr>
          <p:cNvPr id="6" name="Google Shape;362;p62">
            <a:extLst>
              <a:ext uri="{FF2B5EF4-FFF2-40B4-BE49-F238E27FC236}">
                <a16:creationId xmlns:a16="http://schemas.microsoft.com/office/drawing/2014/main" id="{F8AED9D0-58B5-9E3C-C511-92875EFAB14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4755" y="26526"/>
            <a:ext cx="935619" cy="8054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92;p64">
            <a:extLst>
              <a:ext uri="{FF2B5EF4-FFF2-40B4-BE49-F238E27FC236}">
                <a16:creationId xmlns:a16="http://schemas.microsoft.com/office/drawing/2014/main" id="{89BA1847-6EDD-00E3-B934-2FACE0E7E257}"/>
              </a:ext>
            </a:extLst>
          </p:cNvPr>
          <p:cNvSpPr txBox="1"/>
          <p:nvPr/>
        </p:nvSpPr>
        <p:spPr>
          <a:xfrm>
            <a:off x="4340174" y="1009024"/>
            <a:ext cx="9015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 b="1" dirty="0">
                <a:solidFill>
                  <a:srgbClr val="000000"/>
                </a:solidFill>
              </a:rPr>
              <a:t>AIA</a:t>
            </a:r>
            <a:endParaRPr sz="1800" b="1" dirty="0">
              <a:solidFill>
                <a:srgbClr val="000000"/>
              </a:solidFill>
            </a:endParaRPr>
          </a:p>
        </p:txBody>
      </p:sp>
      <p:sp>
        <p:nvSpPr>
          <p:cNvPr id="9" name="Google Shape;392;p64">
            <a:extLst>
              <a:ext uri="{FF2B5EF4-FFF2-40B4-BE49-F238E27FC236}">
                <a16:creationId xmlns:a16="http://schemas.microsoft.com/office/drawing/2014/main" id="{F1274663-F536-BA72-EB9E-BD7FC40B8162}"/>
              </a:ext>
            </a:extLst>
          </p:cNvPr>
          <p:cNvSpPr txBox="1"/>
          <p:nvPr/>
        </p:nvSpPr>
        <p:spPr>
          <a:xfrm>
            <a:off x="1062030" y="1009024"/>
            <a:ext cx="9015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 b="1" dirty="0">
                <a:solidFill>
                  <a:srgbClr val="000000"/>
                </a:solidFill>
              </a:rPr>
              <a:t>SWAP</a:t>
            </a:r>
            <a:endParaRPr sz="1800" b="1" dirty="0">
              <a:solidFill>
                <a:srgbClr val="000000"/>
              </a:solidFill>
            </a:endParaRPr>
          </a:p>
        </p:txBody>
      </p:sp>
      <p:sp>
        <p:nvSpPr>
          <p:cNvPr id="10" name="Google Shape;392;p64">
            <a:extLst>
              <a:ext uri="{FF2B5EF4-FFF2-40B4-BE49-F238E27FC236}">
                <a16:creationId xmlns:a16="http://schemas.microsoft.com/office/drawing/2014/main" id="{F56EE41D-AEE1-AD4F-78A5-40FC56FF12DB}"/>
              </a:ext>
            </a:extLst>
          </p:cNvPr>
          <p:cNvSpPr txBox="1"/>
          <p:nvPr/>
        </p:nvSpPr>
        <p:spPr>
          <a:xfrm>
            <a:off x="7273255" y="1009024"/>
            <a:ext cx="9015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 b="1" dirty="0">
                <a:solidFill>
                  <a:srgbClr val="000000"/>
                </a:solidFill>
              </a:rPr>
              <a:t>ITI</a:t>
            </a:r>
            <a:endParaRPr sz="1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22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4"/>
          <p:cNvSpPr txBox="1">
            <a:spLocks noGrp="1"/>
          </p:cNvSpPr>
          <p:nvPr>
            <p:ph type="title"/>
          </p:nvPr>
        </p:nvSpPr>
        <p:spPr>
          <a:xfrm>
            <a:off x="311700" y="231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 dirty="0"/>
              <a:t>SWAP </a:t>
            </a:r>
            <a:r>
              <a:rPr lang="de" b="1" dirty="0" err="1"/>
              <a:t>to</a:t>
            </a:r>
            <a:r>
              <a:rPr lang="de" b="1" dirty="0"/>
              <a:t> AIA</a:t>
            </a:r>
            <a:endParaRPr b="1" dirty="0"/>
          </a:p>
        </p:txBody>
      </p:sp>
      <p:pic>
        <p:nvPicPr>
          <p:cNvPr id="387" name="Google Shape;38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755" y="26526"/>
            <a:ext cx="935619" cy="80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64"/>
          <p:cNvPicPr preferRelativeResize="0"/>
          <p:nvPr/>
        </p:nvPicPr>
        <p:blipFill rotWithShape="1">
          <a:blip r:embed="rId4">
            <a:alphaModFix/>
          </a:blip>
          <a:srcRect l="56485" t="7228" b="10439"/>
          <a:stretch/>
        </p:blipFill>
        <p:spPr>
          <a:xfrm>
            <a:off x="241800" y="1224250"/>
            <a:ext cx="2873774" cy="313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64"/>
          <p:cNvPicPr preferRelativeResize="0"/>
          <p:nvPr/>
        </p:nvPicPr>
        <p:blipFill rotWithShape="1">
          <a:blip r:embed="rId5">
            <a:alphaModFix/>
          </a:blip>
          <a:srcRect t="12343" b="6183"/>
          <a:stretch/>
        </p:blipFill>
        <p:spPr>
          <a:xfrm>
            <a:off x="3078550" y="1224250"/>
            <a:ext cx="2905522" cy="313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64"/>
          <p:cNvPicPr preferRelativeResize="0"/>
          <p:nvPr/>
        </p:nvPicPr>
        <p:blipFill rotWithShape="1">
          <a:blip r:embed="rId6">
            <a:alphaModFix/>
          </a:blip>
          <a:srcRect t="7486" b="5253"/>
          <a:stretch/>
        </p:blipFill>
        <p:spPr>
          <a:xfrm>
            <a:off x="5984075" y="1218313"/>
            <a:ext cx="2905525" cy="3147443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64"/>
          <p:cNvSpPr txBox="1"/>
          <p:nvPr/>
        </p:nvSpPr>
        <p:spPr>
          <a:xfrm>
            <a:off x="1227937" y="810500"/>
            <a:ext cx="9015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 b="1" dirty="0">
                <a:solidFill>
                  <a:srgbClr val="000000"/>
                </a:solidFill>
              </a:rPr>
              <a:t>SWAP</a:t>
            </a:r>
            <a:endParaRPr sz="1800" b="1" dirty="0">
              <a:solidFill>
                <a:srgbClr val="000000"/>
              </a:solidFill>
            </a:endParaRPr>
          </a:p>
        </p:txBody>
      </p:sp>
      <p:sp>
        <p:nvSpPr>
          <p:cNvPr id="393" name="Google Shape;393;p64"/>
          <p:cNvSpPr txBox="1"/>
          <p:nvPr/>
        </p:nvSpPr>
        <p:spPr>
          <a:xfrm>
            <a:off x="4261650" y="810500"/>
            <a:ext cx="9015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 b="1">
                <a:solidFill>
                  <a:srgbClr val="000000"/>
                </a:solidFill>
              </a:rPr>
              <a:t>AIA</a:t>
            </a:r>
            <a:endParaRPr sz="1800" b="1">
              <a:solidFill>
                <a:srgbClr val="000000"/>
              </a:solidFill>
            </a:endParaRPr>
          </a:p>
        </p:txBody>
      </p:sp>
      <p:sp>
        <p:nvSpPr>
          <p:cNvPr id="394" name="Google Shape;394;p64"/>
          <p:cNvSpPr txBox="1"/>
          <p:nvPr/>
        </p:nvSpPr>
        <p:spPr>
          <a:xfrm>
            <a:off x="7223925" y="810500"/>
            <a:ext cx="9015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 b="1">
                <a:solidFill>
                  <a:srgbClr val="000000"/>
                </a:solidFill>
              </a:rPr>
              <a:t>ITI</a:t>
            </a:r>
            <a:endParaRPr sz="18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5"/>
          <p:cNvSpPr txBox="1">
            <a:spLocks noGrp="1"/>
          </p:cNvSpPr>
          <p:nvPr>
            <p:ph type="title"/>
          </p:nvPr>
        </p:nvSpPr>
        <p:spPr>
          <a:xfrm>
            <a:off x="311700" y="231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 dirty="0"/>
              <a:t>Quality </a:t>
            </a:r>
            <a:r>
              <a:rPr lang="de" b="1" dirty="0" err="1"/>
              <a:t>metrics</a:t>
            </a:r>
            <a:endParaRPr b="1" dirty="0"/>
          </a:p>
        </p:txBody>
      </p:sp>
      <p:pic>
        <p:nvPicPr>
          <p:cNvPr id="400" name="Google Shape;40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755" y="26526"/>
            <a:ext cx="935619" cy="80542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02" name="Google Shape;402;p65"/>
          <p:cNvGraphicFramePr/>
          <p:nvPr>
            <p:extLst>
              <p:ext uri="{D42A27DB-BD31-4B8C-83A1-F6EECF244321}">
                <p14:modId xmlns:p14="http://schemas.microsoft.com/office/powerpoint/2010/main" val="2594647405"/>
              </p:ext>
            </p:extLst>
          </p:nvPr>
        </p:nvGraphicFramePr>
        <p:xfrm>
          <a:off x="727750" y="1486550"/>
          <a:ext cx="7239000" cy="1188630"/>
        </p:xfrm>
        <a:graphic>
          <a:graphicData uri="http://schemas.openxmlformats.org/drawingml/2006/table">
            <a:tbl>
              <a:tblPr>
                <a:noFill/>
                <a:tableStyleId>{9C4D0734-833C-4EF4-9F30-CB6C0AAF36F6}</a:tableStyleId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b="1">
                          <a:solidFill>
                            <a:srgbClr val="000000"/>
                          </a:solidFill>
                        </a:rPr>
                        <a:t>MAE</a:t>
                      </a:r>
                      <a:endParaRPr b="1">
                        <a:solidFill>
                          <a:srgbClr val="000000"/>
                        </a:solidFill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b="1">
                          <a:solidFill>
                            <a:srgbClr val="000000"/>
                          </a:solidFill>
                        </a:rPr>
                        <a:t>PSNR [dB]</a:t>
                      </a:r>
                      <a:endParaRPr b="1">
                        <a:solidFill>
                          <a:srgbClr val="000000"/>
                        </a:solidFill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b="1" dirty="0">
                          <a:solidFill>
                            <a:srgbClr val="000000"/>
                          </a:solidFill>
                        </a:rPr>
                        <a:t>FID</a:t>
                      </a:r>
                      <a:endParaRPr b="1" dirty="0">
                        <a:solidFill>
                          <a:srgbClr val="000000"/>
                        </a:solidFill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b="1" dirty="0"/>
                        <a:t>Baseline</a:t>
                      </a:r>
                      <a:endParaRPr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/>
                        <a:t>144.76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/>
                        <a:t>19.8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/>
                        <a:t>13.7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b="1"/>
                        <a:t>ITI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b="1"/>
                        <a:t>35.7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b="1"/>
                        <a:t>23.0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b="1" dirty="0"/>
                        <a:t>5.7</a:t>
                      </a:r>
                      <a:endParaRPr b="1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03" name="Google Shape;403;p65"/>
          <p:cNvSpPr txBox="1"/>
          <p:nvPr/>
        </p:nvSpPr>
        <p:spPr>
          <a:xfrm>
            <a:off x="311700" y="3563850"/>
            <a:ext cx="3990600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 dirty="0">
                <a:solidFill>
                  <a:srgbClr val="000000"/>
                </a:solidFill>
              </a:rPr>
              <a:t>Baseline: SWAP - AIA</a:t>
            </a:r>
            <a:endParaRPr sz="18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 dirty="0">
                <a:solidFill>
                  <a:srgbClr val="000000"/>
                </a:solidFill>
              </a:rPr>
              <a:t>ITI: ITI - AIA</a:t>
            </a:r>
            <a:endParaRPr sz="1800" dirty="0">
              <a:solidFill>
                <a:srgbClr val="000000"/>
              </a:solidFill>
            </a:endParaRPr>
          </a:p>
        </p:txBody>
      </p:sp>
      <p:cxnSp>
        <p:nvCxnSpPr>
          <p:cNvPr id="404" name="Google Shape;404;p65"/>
          <p:cNvCxnSpPr/>
          <p:nvPr/>
        </p:nvCxnSpPr>
        <p:spPr>
          <a:xfrm>
            <a:off x="3784175" y="1538895"/>
            <a:ext cx="9600" cy="3078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05" name="Google Shape;405;p65"/>
          <p:cNvCxnSpPr/>
          <p:nvPr/>
        </p:nvCxnSpPr>
        <p:spPr>
          <a:xfrm>
            <a:off x="7288930" y="1549279"/>
            <a:ext cx="9600" cy="3078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06" name="Google Shape;406;p65"/>
          <p:cNvCxnSpPr/>
          <p:nvPr/>
        </p:nvCxnSpPr>
        <p:spPr>
          <a:xfrm rot="10800000">
            <a:off x="5821493" y="1537280"/>
            <a:ext cx="2700" cy="3318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Google Shape;403;p65">
            <a:extLst>
              <a:ext uri="{FF2B5EF4-FFF2-40B4-BE49-F238E27FC236}">
                <a16:creationId xmlns:a16="http://schemas.microsoft.com/office/drawing/2014/main" id="{1D667EE6-795A-93E7-E260-DE5D10DD327F}"/>
              </a:ext>
            </a:extLst>
          </p:cNvPr>
          <p:cNvSpPr txBox="1"/>
          <p:nvPr/>
        </p:nvSpPr>
        <p:spPr>
          <a:xfrm>
            <a:off x="4347250" y="3440139"/>
            <a:ext cx="3990600" cy="921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800" dirty="0">
                <a:solidFill>
                  <a:srgbClr val="000000"/>
                </a:solidFill>
              </a:rPr>
              <a:t>MAE: Mean absolute </a:t>
            </a:r>
            <a:r>
              <a:rPr lang="de-AT" sz="1800" dirty="0" err="1">
                <a:solidFill>
                  <a:srgbClr val="000000"/>
                </a:solidFill>
              </a:rPr>
              <a:t>error</a:t>
            </a:r>
            <a:endParaRPr lang="de-AT" sz="18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800" dirty="0"/>
              <a:t>PSNR: Peak </a:t>
            </a:r>
            <a:r>
              <a:rPr lang="de-AT" sz="1800" dirty="0" err="1"/>
              <a:t>signal</a:t>
            </a:r>
            <a:r>
              <a:rPr lang="de-AT" sz="1800" dirty="0"/>
              <a:t> </a:t>
            </a:r>
            <a:r>
              <a:rPr lang="de-AT" sz="1800" dirty="0" err="1"/>
              <a:t>to</a:t>
            </a:r>
            <a:r>
              <a:rPr lang="de-AT" sz="1800" dirty="0"/>
              <a:t> </a:t>
            </a:r>
            <a:r>
              <a:rPr lang="de-AT" sz="1800" dirty="0" err="1"/>
              <a:t>noise</a:t>
            </a:r>
            <a:r>
              <a:rPr lang="de-AT" sz="1800" dirty="0"/>
              <a:t> </a:t>
            </a:r>
            <a:r>
              <a:rPr lang="de-AT" sz="1800" dirty="0" err="1"/>
              <a:t>ratio</a:t>
            </a:r>
            <a:endParaRPr lang="de-AT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800" dirty="0">
                <a:solidFill>
                  <a:srgbClr val="000000"/>
                </a:solidFill>
              </a:rPr>
              <a:t>FID: </a:t>
            </a:r>
            <a:r>
              <a:rPr lang="de-AT" sz="1800" dirty="0" err="1">
                <a:solidFill>
                  <a:srgbClr val="000000"/>
                </a:solidFill>
              </a:rPr>
              <a:t>Fréchet</a:t>
            </a:r>
            <a:r>
              <a:rPr lang="de-AT" sz="1800" dirty="0">
                <a:solidFill>
                  <a:srgbClr val="000000"/>
                </a:solidFill>
              </a:rPr>
              <a:t> </a:t>
            </a:r>
            <a:r>
              <a:rPr lang="de-AT" sz="1800" dirty="0" err="1">
                <a:solidFill>
                  <a:srgbClr val="000000"/>
                </a:solidFill>
              </a:rPr>
              <a:t>inception</a:t>
            </a:r>
            <a:r>
              <a:rPr lang="de-AT" sz="1800" dirty="0">
                <a:solidFill>
                  <a:srgbClr val="000000"/>
                </a:solidFill>
              </a:rPr>
              <a:t> </a:t>
            </a:r>
            <a:r>
              <a:rPr lang="de-AT" sz="1800" dirty="0" err="1">
                <a:solidFill>
                  <a:srgbClr val="000000"/>
                </a:solidFill>
              </a:rPr>
              <a:t>distance</a:t>
            </a:r>
            <a:endParaRPr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998DE-7F94-2831-89BB-6075FDA10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Grafik 4" descr="Ein Bild, das Raum, Weltraum, Astronomisches Objekt, Screenshot enthält.&#10;&#10;Automatisch generierte Beschreibung">
            <a:extLst>
              <a:ext uri="{FF2B5EF4-FFF2-40B4-BE49-F238E27FC236}">
                <a16:creationId xmlns:a16="http://schemas.microsoft.com/office/drawing/2014/main" id="{2F4B29D9-5267-5B28-C71E-40C175098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1217361" y="-1178404"/>
            <a:ext cx="10523202" cy="7439436"/>
          </a:xfrm>
          <a:prstGeom prst="rect">
            <a:avLst/>
          </a:prstGeom>
        </p:spPr>
      </p:pic>
      <p:pic>
        <p:nvPicPr>
          <p:cNvPr id="10244" name="Picture 4" descr="Solar Dynamics Observatory - Wikidata">
            <a:extLst>
              <a:ext uri="{FF2B5EF4-FFF2-40B4-BE49-F238E27FC236}">
                <a16:creationId xmlns:a16="http://schemas.microsoft.com/office/drawing/2014/main" id="{8C00F95C-BF0D-0894-C9EB-266BEAF3B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83370">
            <a:off x="7031088" y="1238"/>
            <a:ext cx="2774603" cy="289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A4D4935-6D4E-CB06-7C67-C2D7A3D0F63A}"/>
              </a:ext>
            </a:extLst>
          </p:cNvPr>
          <p:cNvSpPr txBox="1"/>
          <p:nvPr/>
        </p:nvSpPr>
        <p:spPr>
          <a:xfrm>
            <a:off x="2278140" y="1217875"/>
            <a:ext cx="55511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Lora"/>
              </a:rPr>
              <a:t>Instrument intercalibration</a:t>
            </a:r>
          </a:p>
        </p:txBody>
      </p:sp>
      <p:sp>
        <p:nvSpPr>
          <p:cNvPr id="12" name="Google Shape;367;p62">
            <a:extLst>
              <a:ext uri="{FF2B5EF4-FFF2-40B4-BE49-F238E27FC236}">
                <a16:creationId xmlns:a16="http://schemas.microsoft.com/office/drawing/2014/main" id="{CEF82F1C-ECD4-A8DC-36C4-DF2B08BF12B8}"/>
              </a:ext>
            </a:extLst>
          </p:cNvPr>
          <p:cNvSpPr txBox="1"/>
          <p:nvPr/>
        </p:nvSpPr>
        <p:spPr>
          <a:xfrm>
            <a:off x="620693" y="3925073"/>
            <a:ext cx="2447151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700" b="1" dirty="0">
                <a:solidFill>
                  <a:srgbClr val="FFFFFF"/>
                </a:solidFill>
              </a:rPr>
              <a:t>Solar Orbiter/EUI/FSI</a:t>
            </a:r>
            <a:endParaRPr sz="1700" b="1" dirty="0">
              <a:solidFill>
                <a:srgbClr val="FFFFFF"/>
              </a:solidFill>
            </a:endParaRPr>
          </a:p>
        </p:txBody>
      </p:sp>
      <p:sp>
        <p:nvSpPr>
          <p:cNvPr id="13" name="Google Shape;367;p62">
            <a:extLst>
              <a:ext uri="{FF2B5EF4-FFF2-40B4-BE49-F238E27FC236}">
                <a16:creationId xmlns:a16="http://schemas.microsoft.com/office/drawing/2014/main" id="{A5D2F3E3-4EA0-D87D-7D5A-6A739420B6A4}"/>
              </a:ext>
            </a:extLst>
          </p:cNvPr>
          <p:cNvSpPr txBox="1"/>
          <p:nvPr/>
        </p:nvSpPr>
        <p:spPr>
          <a:xfrm>
            <a:off x="7527539" y="2571750"/>
            <a:ext cx="17817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700" b="1" dirty="0">
                <a:solidFill>
                  <a:schemeClr val="tx1"/>
                </a:solidFill>
              </a:rPr>
              <a:t>SDO/AIA</a:t>
            </a:r>
            <a:endParaRPr sz="1700" b="1" dirty="0">
              <a:solidFill>
                <a:schemeClr val="tx1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DC818D3-B09F-1A6D-D31D-962C476F70A8}"/>
              </a:ext>
            </a:extLst>
          </p:cNvPr>
          <p:cNvSpPr txBox="1"/>
          <p:nvPr/>
        </p:nvSpPr>
        <p:spPr>
          <a:xfrm>
            <a:off x="6758101" y="4774168"/>
            <a:ext cx="244715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e-AT" sz="1400" b="0" i="0" u="none" strike="noStrike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Credit</a:t>
            </a:r>
            <a:r>
              <a:rPr lang="de-AT" sz="14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: ESA/ATG </a:t>
            </a:r>
            <a:r>
              <a:rPr lang="de-AT" sz="1400" b="0" i="0" u="none" strike="noStrike" dirty="0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medialab</a:t>
            </a:r>
            <a:endParaRPr lang="de-AT" b="0" dirty="0">
              <a:effectLst/>
            </a:endParaRPr>
          </a:p>
          <a:p>
            <a:br>
              <a:rPr lang="de-AT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887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814D0B-06AF-6A42-D3DF-AC49E1DF1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121" y="911502"/>
            <a:ext cx="1421684" cy="5727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174/171</a:t>
            </a:r>
          </a:p>
        </p:txBody>
      </p:sp>
      <p:pic>
        <p:nvPicPr>
          <p:cNvPr id="5" name="Grafik 4" descr="Ein Bild, das Astronomisches Objekt, Screenshot, Kreis, Farbigkeit enthält.&#10;&#10;Automatisch generierte Beschreibung">
            <a:extLst>
              <a:ext uri="{FF2B5EF4-FFF2-40B4-BE49-F238E27FC236}">
                <a16:creationId xmlns:a16="http://schemas.microsoft.com/office/drawing/2014/main" id="{DD8286C6-AF32-B19E-8021-40019B42DE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" r="-1" b="4350"/>
          <a:stretch/>
        </p:blipFill>
        <p:spPr>
          <a:xfrm>
            <a:off x="1696805" y="150735"/>
            <a:ext cx="6321287" cy="4278985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065366AD-D76A-89AF-E858-ABAFB14C3971}"/>
              </a:ext>
            </a:extLst>
          </p:cNvPr>
          <p:cNvSpPr txBox="1">
            <a:spLocks/>
          </p:cNvSpPr>
          <p:nvPr/>
        </p:nvSpPr>
        <p:spPr>
          <a:xfrm>
            <a:off x="543078" y="3086599"/>
            <a:ext cx="88576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304</a:t>
            </a:r>
          </a:p>
        </p:txBody>
      </p:sp>
      <p:pic>
        <p:nvPicPr>
          <p:cNvPr id="9" name="Google Shape;424;p67">
            <a:extLst>
              <a:ext uri="{FF2B5EF4-FFF2-40B4-BE49-F238E27FC236}">
                <a16:creationId xmlns:a16="http://schemas.microsoft.com/office/drawing/2014/main" id="{781D7B80-F8C6-83E5-7831-CC100C6692A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755" y="26526"/>
            <a:ext cx="935619" cy="805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728536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342</Words>
  <Application>Microsoft Macintosh PowerPoint</Application>
  <PresentationFormat>Bildschirmpräsentation (16:9)</PresentationFormat>
  <Paragraphs>74</Paragraphs>
  <Slides>17</Slides>
  <Notes>7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17</vt:i4>
      </vt:variant>
    </vt:vector>
  </HeadingPairs>
  <TitlesOfParts>
    <vt:vector size="26" baseType="lpstr">
      <vt:lpstr>Lora</vt:lpstr>
      <vt:lpstr>Arial</vt:lpstr>
      <vt:lpstr>Roboto Mono</vt:lpstr>
      <vt:lpstr>Calibri</vt:lpstr>
      <vt:lpstr>Cambria Math</vt:lpstr>
      <vt:lpstr>Helvetica Neue Light</vt:lpstr>
      <vt:lpstr>Simple Light</vt:lpstr>
      <vt:lpstr>Simple Light</vt:lpstr>
      <vt:lpstr>Simple Light</vt:lpstr>
      <vt:lpstr>PowerPoint-Präsentation</vt:lpstr>
      <vt:lpstr>PowerPoint-Präsentation</vt:lpstr>
      <vt:lpstr>Heliophysics case studies</vt:lpstr>
      <vt:lpstr>Image enhancement </vt:lpstr>
      <vt:lpstr>SWAP to AIA</vt:lpstr>
      <vt:lpstr>SWAP to AIA</vt:lpstr>
      <vt:lpstr>Quality metrics</vt:lpstr>
      <vt:lpstr>PowerPoint-Präsentation</vt:lpstr>
      <vt:lpstr>174/171</vt:lpstr>
      <vt:lpstr>174/171</vt:lpstr>
      <vt:lpstr>Light curve comparison</vt:lpstr>
      <vt:lpstr>Light curve comparison</vt:lpstr>
      <vt:lpstr>PowerPoint-Präsentation</vt:lpstr>
      <vt:lpstr>Super resolution</vt:lpstr>
      <vt:lpstr>PowerPoint-Präsentation</vt:lpstr>
      <vt:lpstr>Super-resolution comparison</vt:lpstr>
      <vt:lpstr>Translate your own data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cp:lastModifiedBy>Schirninger, Christoph</cp:lastModifiedBy>
  <cp:revision>7</cp:revision>
  <dcterms:modified xsi:type="dcterms:W3CDTF">2024-05-06T13:59:20Z</dcterms:modified>
</cp:coreProperties>
</file>