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7"/>
  </p:notesMasterIdLst>
  <p:sldIdLst>
    <p:sldId id="926" r:id="rId2"/>
    <p:sldId id="1036" r:id="rId3"/>
    <p:sldId id="832" r:id="rId4"/>
    <p:sldId id="840" r:id="rId5"/>
    <p:sldId id="834" r:id="rId6"/>
    <p:sldId id="703" r:id="rId7"/>
    <p:sldId id="1100" r:id="rId8"/>
    <p:sldId id="1048" r:id="rId9"/>
    <p:sldId id="1049" r:id="rId10"/>
    <p:sldId id="1050" r:id="rId11"/>
    <p:sldId id="1101" r:id="rId12"/>
    <p:sldId id="1051" r:id="rId13"/>
    <p:sldId id="1052" r:id="rId14"/>
    <p:sldId id="1071" r:id="rId15"/>
    <p:sldId id="1072" r:id="rId16"/>
    <p:sldId id="1102" r:id="rId17"/>
    <p:sldId id="1093" r:id="rId18"/>
    <p:sldId id="1094" r:id="rId19"/>
    <p:sldId id="1096" r:id="rId20"/>
    <p:sldId id="807" r:id="rId21"/>
    <p:sldId id="1003" r:id="rId22"/>
    <p:sldId id="1004" r:id="rId23"/>
    <p:sldId id="1002" r:id="rId24"/>
    <p:sldId id="969" r:id="rId25"/>
    <p:sldId id="976" r:id="rId26"/>
    <p:sldId id="980" r:id="rId27"/>
    <p:sldId id="817" r:id="rId28"/>
    <p:sldId id="978" r:id="rId29"/>
    <p:sldId id="1038" r:id="rId30"/>
    <p:sldId id="979" r:id="rId31"/>
    <p:sldId id="1039" r:id="rId32"/>
    <p:sldId id="1103" r:id="rId33"/>
    <p:sldId id="1018" r:id="rId34"/>
    <p:sldId id="1019" r:id="rId35"/>
    <p:sldId id="1104" r:id="rId36"/>
    <p:sldId id="1107" r:id="rId37"/>
    <p:sldId id="930" r:id="rId38"/>
    <p:sldId id="864" r:id="rId39"/>
    <p:sldId id="1044" r:id="rId40"/>
    <p:sldId id="865" r:id="rId41"/>
    <p:sldId id="1041" r:id="rId42"/>
    <p:sldId id="1045" r:id="rId43"/>
    <p:sldId id="1046" r:id="rId44"/>
    <p:sldId id="1106" r:id="rId45"/>
    <p:sldId id="1024" r:id="rId46"/>
    <p:sldId id="1098" r:id="rId47"/>
    <p:sldId id="1060" r:id="rId48"/>
    <p:sldId id="983" r:id="rId49"/>
    <p:sldId id="985" r:id="rId50"/>
    <p:sldId id="1063" r:id="rId51"/>
    <p:sldId id="1108" r:id="rId52"/>
    <p:sldId id="1109" r:id="rId53"/>
    <p:sldId id="1110" r:id="rId54"/>
    <p:sldId id="1061" r:id="rId55"/>
    <p:sldId id="1062" r:id="rId56"/>
    <p:sldId id="1112" r:id="rId57"/>
    <p:sldId id="1111" r:id="rId58"/>
    <p:sldId id="1025" r:id="rId59"/>
    <p:sldId id="1054" r:id="rId60"/>
    <p:sldId id="1055" r:id="rId61"/>
    <p:sldId id="1056" r:id="rId62"/>
    <p:sldId id="1057" r:id="rId63"/>
    <p:sldId id="1084" r:id="rId64"/>
    <p:sldId id="1064" r:id="rId65"/>
    <p:sldId id="963" r:id="rId66"/>
    <p:sldId id="342" r:id="rId67"/>
    <p:sldId id="345" r:id="rId68"/>
    <p:sldId id="1113" r:id="rId69"/>
    <p:sldId id="1114" r:id="rId70"/>
    <p:sldId id="1115" r:id="rId71"/>
    <p:sldId id="1117" r:id="rId72"/>
    <p:sldId id="1116" r:id="rId73"/>
    <p:sldId id="1118" r:id="rId74"/>
    <p:sldId id="1119" r:id="rId75"/>
    <p:sldId id="1099" r:id="rId76"/>
    <p:sldId id="1073" r:id="rId77"/>
    <p:sldId id="1074" r:id="rId78"/>
    <p:sldId id="1075" r:id="rId79"/>
    <p:sldId id="1076" r:id="rId80"/>
    <p:sldId id="1089" r:id="rId81"/>
    <p:sldId id="1088" r:id="rId82"/>
    <p:sldId id="1090" r:id="rId83"/>
    <p:sldId id="1091" r:id="rId84"/>
    <p:sldId id="1092" r:id="rId85"/>
    <p:sldId id="1086" r:id="rId86"/>
    <p:sldId id="1077" r:id="rId87"/>
    <p:sldId id="1078" r:id="rId88"/>
    <p:sldId id="1087" r:id="rId89"/>
    <p:sldId id="1120" r:id="rId90"/>
    <p:sldId id="1121" r:id="rId91"/>
    <p:sldId id="1122" r:id="rId92"/>
    <p:sldId id="1123" r:id="rId93"/>
    <p:sldId id="1027" r:id="rId94"/>
    <p:sldId id="1034" r:id="rId95"/>
    <p:sldId id="877" r:id="rId96"/>
    <p:sldId id="1085" r:id="rId97"/>
    <p:sldId id="416" r:id="rId98"/>
    <p:sldId id="998" r:id="rId99"/>
    <p:sldId id="1009" r:id="rId100"/>
    <p:sldId id="1023" r:id="rId101"/>
    <p:sldId id="1026" r:id="rId102"/>
    <p:sldId id="1068" r:id="rId103"/>
    <p:sldId id="1065" r:id="rId104"/>
    <p:sldId id="1066" r:id="rId105"/>
    <p:sldId id="1067" r:id="rId10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31A1B"/>
    <a:srgbClr val="333333"/>
    <a:srgbClr val="B31B1B"/>
    <a:srgbClr val="FF5050"/>
    <a:srgbClr val="B3B3B3"/>
    <a:srgbClr val="0BEBDE"/>
    <a:srgbClr val="FF75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63" autoAdjust="0"/>
    <p:restoredTop sz="81180" autoAdjust="0"/>
  </p:normalViewPr>
  <p:slideViewPr>
    <p:cSldViewPr snapToGrid="0">
      <p:cViewPr varScale="1">
        <p:scale>
          <a:sx n="24" d="100"/>
          <a:sy n="24" d="100"/>
        </p:scale>
        <p:origin x="612" y="36"/>
      </p:cViewPr>
      <p:guideLst/>
    </p:cSldViewPr>
  </p:slideViewPr>
  <p:outlineViewPr>
    <p:cViewPr>
      <p:scale>
        <a:sx n="33" d="100"/>
        <a:sy n="33" d="100"/>
      </p:scale>
      <p:origin x="0" y="-1458"/>
    </p:cViewPr>
  </p:outlineViewPr>
  <p:notesTextViewPr>
    <p:cViewPr>
      <p:scale>
        <a:sx n="1" d="1"/>
        <a:sy n="1" d="1"/>
      </p:scale>
      <p:origin x="0" y="0"/>
    </p:cViewPr>
  </p:notesTextViewPr>
  <p:sorterViewPr>
    <p:cViewPr>
      <p:scale>
        <a:sx n="55" d="100"/>
        <a:sy n="55" d="100"/>
      </p:scale>
      <p:origin x="0" y="-499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A8C565-F3BF-4A84-AE07-9A89EABD0C05}" type="datetimeFigureOut">
              <a:rPr lang="en-US" smtClean="0"/>
              <a:t>2021-12-15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334D6-74E3-493C-842C-2A0D832D0681}" type="slidenum">
              <a:rPr lang="en-US" smtClean="0"/>
              <a:t>‹#›</a:t>
            </a:fld>
            <a:endParaRPr lang="en-US"/>
          </a:p>
        </p:txBody>
      </p:sp>
    </p:spTree>
    <p:extLst>
      <p:ext uri="{BB962C8B-B14F-4D97-AF65-F5344CB8AC3E}">
        <p14:creationId xmlns:p14="http://schemas.microsoft.com/office/powerpoint/2010/main" val="1674049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a:t>
            </a:r>
            <a:r>
              <a:rPr lang="en-US" baseline="0" dirty="0"/>
              <a:t> going to </a:t>
            </a:r>
          </a:p>
          <a:p>
            <a:pPr marL="171450" indent="-171450">
              <a:buFontTx/>
              <a:buChar char="-"/>
            </a:pPr>
            <a:r>
              <a:rPr lang="en-US" baseline="0" dirty="0"/>
              <a:t>Very briefly describe the background we are coming from</a:t>
            </a:r>
          </a:p>
          <a:p>
            <a:pPr marL="171450" indent="-171450">
              <a:buFontTx/>
              <a:buChar char="-"/>
            </a:pPr>
            <a:r>
              <a:rPr lang="en-US" baseline="0" dirty="0"/>
              <a:t> Make note of the various elements of progress (and the broader picture) of open science</a:t>
            </a:r>
          </a:p>
          <a:p>
            <a:pPr marL="171450" indent="-171450">
              <a:buFontTx/>
              <a:buChar char="-"/>
            </a:pPr>
            <a:r>
              <a:rPr lang="en-US" baseline="0" dirty="0"/>
              <a:t>Describe some of the ongoing challenges</a:t>
            </a:r>
          </a:p>
          <a:p>
            <a:pPr marL="171450" indent="-171450">
              <a:buFontTx/>
              <a:buChar char="-"/>
            </a:pPr>
            <a:r>
              <a:rPr lang="en-US" baseline="0" dirty="0"/>
              <a:t>Provide some guidance based on the lessons learned </a:t>
            </a:r>
            <a:r>
              <a:rPr lang="en-US" baseline="0"/>
              <a:t>in the past year</a:t>
            </a:r>
            <a:endParaRPr lang="en-US" dirty="0"/>
          </a:p>
        </p:txBody>
      </p:sp>
      <p:sp>
        <p:nvSpPr>
          <p:cNvPr id="4" name="Slide Number Placeholder 3"/>
          <p:cNvSpPr>
            <a:spLocks noGrp="1"/>
          </p:cNvSpPr>
          <p:nvPr>
            <p:ph type="sldNum" sz="quarter" idx="10"/>
          </p:nvPr>
        </p:nvSpPr>
        <p:spPr/>
        <p:txBody>
          <a:bodyPr/>
          <a:lstStyle/>
          <a:p>
            <a:fld id="{59C334D6-74E3-493C-842C-2A0D832D0681}" type="slidenum">
              <a:rPr lang="en-US" smtClean="0"/>
              <a:t>1</a:t>
            </a:fld>
            <a:endParaRPr lang="en-US"/>
          </a:p>
        </p:txBody>
      </p:sp>
    </p:spTree>
    <p:extLst>
      <p:ext uri="{BB962C8B-B14F-4D97-AF65-F5344CB8AC3E}">
        <p14:creationId xmlns:p14="http://schemas.microsoft.com/office/powerpoint/2010/main" val="1785029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02e667c9c4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02e667c9c4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0736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78EECD1-1EF3-1F49-856B-29D2DC24D12C}" type="slidenum">
              <a:rPr lang="en-US" altLang="en-US" smtClean="0"/>
              <a:pPr>
                <a:defRPr/>
              </a:pPr>
              <a:t>66</a:t>
            </a:fld>
            <a:endParaRPr lang="en-US" altLang="en-US"/>
          </a:p>
        </p:txBody>
      </p:sp>
    </p:spTree>
    <p:extLst>
      <p:ext uri="{BB962C8B-B14F-4D97-AF65-F5344CB8AC3E}">
        <p14:creationId xmlns:p14="http://schemas.microsoft.com/office/powerpoint/2010/main" val="88105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78EECD1-1EF3-1F49-856B-29D2DC24D12C}" type="slidenum">
              <a:rPr lang="en-US" altLang="en-US" smtClean="0"/>
              <a:pPr>
                <a:defRPr/>
              </a:pPr>
              <a:t>67</a:t>
            </a:fld>
            <a:endParaRPr lang="en-US" altLang="en-US"/>
          </a:p>
        </p:txBody>
      </p:sp>
    </p:spTree>
    <p:extLst>
      <p:ext uri="{BB962C8B-B14F-4D97-AF65-F5344CB8AC3E}">
        <p14:creationId xmlns:p14="http://schemas.microsoft.com/office/powerpoint/2010/main" val="3180282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02e667c9c4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02e667c9c4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0956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02e667c9c4_0_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02e667c9c4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9408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02e667c9c4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02e667c9c4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9993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02e667c9c4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02e667c9c4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3728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102e667c9c4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102e667c9c4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0184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02e667c9c4_0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02e667c9c4_0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5992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02e667c9c4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102e667c9c4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9153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logo from AEA</a:t>
            </a:r>
          </a:p>
        </p:txBody>
      </p:sp>
      <p:sp>
        <p:nvSpPr>
          <p:cNvPr id="4" name="Slide Number Placeholder 3"/>
          <p:cNvSpPr>
            <a:spLocks noGrp="1"/>
          </p:cNvSpPr>
          <p:nvPr>
            <p:ph type="sldNum" sz="quarter" idx="10"/>
          </p:nvPr>
        </p:nvSpPr>
        <p:spPr/>
        <p:txBody>
          <a:bodyPr/>
          <a:lstStyle/>
          <a:p>
            <a:fld id="{59C334D6-74E3-493C-842C-2A0D832D0681}" type="slidenum">
              <a:rPr lang="en-US" smtClean="0"/>
              <a:t>5</a:t>
            </a:fld>
            <a:endParaRPr lang="en-US"/>
          </a:p>
        </p:txBody>
      </p:sp>
    </p:spTree>
    <p:extLst>
      <p:ext uri="{BB962C8B-B14F-4D97-AF65-F5344CB8AC3E}">
        <p14:creationId xmlns:p14="http://schemas.microsoft.com/office/powerpoint/2010/main" val="2843342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02e667c9c4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102e667c9c4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313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8D1544D-F39A-4F55-BC21-9BE909A9BACC}" type="slidenum">
              <a:rPr lang="de-DE" smtClean="0"/>
              <a:t>6</a:t>
            </a:fld>
            <a:endParaRPr lang="de-DE"/>
          </a:p>
        </p:txBody>
      </p:sp>
    </p:spTree>
    <p:extLst>
      <p:ext uri="{BB962C8B-B14F-4D97-AF65-F5344CB8AC3E}">
        <p14:creationId xmlns:p14="http://schemas.microsoft.com/office/powerpoint/2010/main" val="745054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6297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02e667c9c4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02e667c9c4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1686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02e667c9c4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02e667c9c4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0600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02e667c9c4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02e667c9c4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5094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02e667c9c4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02e667c9c4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1342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02e667c9c4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02e667c9c4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94025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98DA53-2AE6-479B-901D-5117A0B269E4}" type="datetimeFigureOut">
              <a:rPr lang="en-US" smtClean="0"/>
              <a:t>2021-12-15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
        <p:nvSpPr>
          <p:cNvPr id="7" name="Rectangle 6"/>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726167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98DA53-2AE6-479B-901D-5117A0B269E4}" type="datetimeFigureOut">
              <a:rPr lang="en-US" smtClean="0"/>
              <a:t>2021-12-15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1982307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98DA53-2AE6-479B-901D-5117A0B269E4}" type="datetimeFigureOut">
              <a:rPr lang="en-US" smtClean="0"/>
              <a:t>2021-12-15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229379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98DA53-2AE6-479B-901D-5117A0B269E4}" type="datetimeFigureOut">
              <a:rPr lang="en-US" smtClean="0"/>
              <a:t>2021-12-15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2143950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98DA53-2AE6-479B-901D-5117A0B269E4}" type="datetimeFigureOut">
              <a:rPr lang="en-US" smtClean="0"/>
              <a:t>2021-12-15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482845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Standard">
    <p:spTree>
      <p:nvGrpSpPr>
        <p:cNvPr id="1" name=""/>
        <p:cNvGrpSpPr/>
        <p:nvPr/>
      </p:nvGrpSpPr>
      <p:grpSpPr>
        <a:xfrm>
          <a:off x="0" y="0"/>
          <a:ext cx="0" cy="0"/>
          <a:chOff x="0" y="0"/>
          <a:chExt cx="0" cy="0"/>
        </a:xfrm>
      </p:grpSpPr>
      <p:pic>
        <p:nvPicPr>
          <p:cNvPr id="4" name="Picture 3"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2276801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411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p>
            <a:r>
              <a:rPr lang="en-US"/>
              <a:t>Click to edit Master title style</a:t>
            </a:r>
          </a:p>
        </p:txBody>
      </p:sp>
      <p:sp>
        <p:nvSpPr>
          <p:cNvPr id="3" name="Content Placeholder 5"/>
          <p:cNvSpPr>
            <a:spLocks noGrp="1"/>
          </p:cNvSpPr>
          <p:nvPr>
            <p:ph sz="quarter" idx="10"/>
          </p:nvPr>
        </p:nvSpPr>
        <p:spPr>
          <a:xfrm>
            <a:off x="377988" y="1497875"/>
            <a:ext cx="11437915" cy="4292400"/>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44406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p>
            <a:r>
              <a:rPr lang="en-US"/>
              <a:t>Click to edit Master title style</a:t>
            </a:r>
          </a:p>
        </p:txBody>
      </p:sp>
      <p:sp>
        <p:nvSpPr>
          <p:cNvPr id="3" name="Content Placeholder 5"/>
          <p:cNvSpPr>
            <a:spLocks noGrp="1"/>
          </p:cNvSpPr>
          <p:nvPr>
            <p:ph sz="quarter" idx="10"/>
          </p:nvPr>
        </p:nvSpPr>
        <p:spPr>
          <a:xfrm>
            <a:off x="377988" y="1497875"/>
            <a:ext cx="11437915" cy="4292400"/>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3052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365125"/>
            <a:ext cx="9784080" cy="1325563"/>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98DA53-2AE6-479B-901D-5117A0B269E4}" type="datetimeFigureOut">
              <a:rPr lang="en-US" smtClean="0"/>
              <a:t>2021-12-15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
        <p:nvSpPr>
          <p:cNvPr id="7" name="Rectangle 6"/>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3169039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entered_Title">
    <p:spTree>
      <p:nvGrpSpPr>
        <p:cNvPr id="1" name=""/>
        <p:cNvGrpSpPr/>
        <p:nvPr/>
      </p:nvGrpSpPr>
      <p:grpSpPr>
        <a:xfrm>
          <a:off x="0" y="0"/>
          <a:ext cx="0" cy="0"/>
          <a:chOff x="0" y="0"/>
          <a:chExt cx="0" cy="0"/>
        </a:xfrm>
      </p:grpSpPr>
      <p:sp>
        <p:nvSpPr>
          <p:cNvPr id="2" name="Title 1"/>
          <p:cNvSpPr>
            <a:spLocks noGrp="1"/>
          </p:cNvSpPr>
          <p:nvPr>
            <p:ph type="title"/>
          </p:nvPr>
        </p:nvSpPr>
        <p:spPr>
          <a:xfrm>
            <a:off x="1203960" y="2464858"/>
            <a:ext cx="9784080" cy="1325563"/>
          </a:xfrm>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D098DA53-2AE6-479B-901D-5117A0B269E4}" type="datetimeFigureOut">
              <a:rPr lang="en-US" smtClean="0"/>
              <a:t>2021-12-15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
        <p:nvSpPr>
          <p:cNvPr id="7" name="Rectangle 6"/>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295609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b_Title and Content Narrow">
    <p:spTree>
      <p:nvGrpSpPr>
        <p:cNvPr id="1" name=""/>
        <p:cNvGrpSpPr/>
        <p:nvPr/>
      </p:nvGrpSpPr>
      <p:grpSpPr>
        <a:xfrm>
          <a:off x="0" y="0"/>
          <a:ext cx="0" cy="0"/>
          <a:chOff x="0" y="0"/>
          <a:chExt cx="0" cy="0"/>
        </a:xfrm>
      </p:grpSpPr>
      <p:sp>
        <p:nvSpPr>
          <p:cNvPr id="2" name="Title 1"/>
          <p:cNvSpPr>
            <a:spLocks noGrp="1"/>
          </p:cNvSpPr>
          <p:nvPr>
            <p:ph type="title"/>
          </p:nvPr>
        </p:nvSpPr>
        <p:spPr>
          <a:xfrm>
            <a:off x="1554480" y="365125"/>
            <a:ext cx="9784080" cy="1325563"/>
          </a:xfrm>
        </p:spPr>
        <p:txBody>
          <a:bodyPr/>
          <a:lstStyle/>
          <a:p>
            <a:r>
              <a:rPr lang="en-US" dirty="0"/>
              <a:t>Click to edit Master title style</a:t>
            </a:r>
          </a:p>
        </p:txBody>
      </p:sp>
      <p:sp>
        <p:nvSpPr>
          <p:cNvPr id="3" name="Content Placeholder 2"/>
          <p:cNvSpPr>
            <a:spLocks noGrp="1"/>
          </p:cNvSpPr>
          <p:nvPr>
            <p:ph idx="1"/>
          </p:nvPr>
        </p:nvSpPr>
        <p:spPr>
          <a:xfrm>
            <a:off x="2152226" y="1847850"/>
            <a:ext cx="7887547" cy="4351338"/>
          </a:xfrm>
        </p:spPr>
        <p:txBody>
          <a:bodyPr/>
          <a:lstStyle>
            <a:lvl1pPr>
              <a:defRPr sz="3600"/>
            </a:lvl1pPr>
            <a:lvl2pPr>
              <a:defRPr sz="3200"/>
            </a:lvl2pPr>
            <a:lvl3pPr>
              <a:defRPr sz="2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098DA53-2AE6-479B-901D-5117A0B269E4}" type="datetimeFigureOut">
              <a:rPr lang="en-US" smtClean="0"/>
              <a:t>2021-12-15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
        <p:nvSpPr>
          <p:cNvPr id="7" name="Rectangle 6"/>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17553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98DA53-2AE6-479B-901D-5117A0B269E4}" type="datetimeFigureOut">
              <a:rPr lang="en-US" smtClean="0"/>
              <a:t>2021-12-15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C151D-353C-46B9-AA66-2AB42B8086D8}" type="slidenum">
              <a:rPr lang="en-US" smtClean="0"/>
              <a:t>‹#›</a:t>
            </a:fld>
            <a:endParaRPr lang="en-US"/>
          </a:p>
        </p:txBody>
      </p:sp>
      <p:sp>
        <p:nvSpPr>
          <p:cNvPr id="7" name="Rectangle 6"/>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266101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1708" y="365125"/>
            <a:ext cx="9802091" cy="1325563"/>
          </a:xfrm>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98DA53-2AE6-479B-901D-5117A0B269E4}" type="datetimeFigureOut">
              <a:rPr lang="en-US" smtClean="0"/>
              <a:t>2021-12-15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C151D-353C-46B9-AA66-2AB42B8086D8}" type="slidenum">
              <a:rPr lang="en-US" smtClean="0"/>
              <a:t>‹#›</a:t>
            </a:fld>
            <a:endParaRPr lang="en-US"/>
          </a:p>
        </p:txBody>
      </p:sp>
      <p:sp>
        <p:nvSpPr>
          <p:cNvPr id="8" name="Rectangle 7"/>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9" name="Picture 8"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1587492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4480" y="365125"/>
            <a:ext cx="978408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98DA53-2AE6-479B-901D-5117A0B269E4}" type="datetimeFigureOut">
              <a:rPr lang="en-US" smtClean="0"/>
              <a:t>2021-12-15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8C151D-353C-46B9-AA66-2AB42B8086D8}" type="slidenum">
              <a:rPr lang="en-US" smtClean="0"/>
              <a:t>‹#›</a:t>
            </a:fld>
            <a:endParaRPr lang="en-US"/>
          </a:p>
        </p:txBody>
      </p:sp>
      <p:sp>
        <p:nvSpPr>
          <p:cNvPr id="10" name="Rectangle 9"/>
          <p:cNvSpPr/>
          <p:nvPr userDrawn="1"/>
        </p:nvSpPr>
        <p:spPr>
          <a:xfrm>
            <a:off x="0" y="0"/>
            <a:ext cx="12192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1" name="Picture 10" descr="cu screen b31b1b.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42712" y="402168"/>
            <a:ext cx="1384120" cy="1267752"/>
          </a:xfrm>
          <a:prstGeom prst="rect">
            <a:avLst/>
          </a:prstGeom>
        </p:spPr>
      </p:pic>
    </p:spTree>
    <p:extLst>
      <p:ext uri="{BB962C8B-B14F-4D97-AF65-F5344CB8AC3E}">
        <p14:creationId xmlns:p14="http://schemas.microsoft.com/office/powerpoint/2010/main" val="1643776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98DA53-2AE6-479B-901D-5117A0B269E4}" type="datetimeFigureOut">
              <a:rPr lang="en-US" smtClean="0"/>
              <a:t>2021-12-15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2460607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98DA53-2AE6-479B-901D-5117A0B269E4}" type="datetimeFigureOut">
              <a:rPr lang="en-US" smtClean="0"/>
              <a:t>2021-12-15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8C151D-353C-46B9-AA66-2AB42B8086D8}" type="slidenum">
              <a:rPr lang="en-US" smtClean="0"/>
              <a:t>‹#›</a:t>
            </a:fld>
            <a:endParaRPr lang="en-US"/>
          </a:p>
        </p:txBody>
      </p:sp>
    </p:spTree>
    <p:extLst>
      <p:ext uri="{BB962C8B-B14F-4D97-AF65-F5344CB8AC3E}">
        <p14:creationId xmlns:p14="http://schemas.microsoft.com/office/powerpoint/2010/main" val="46227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98DA53-2AE6-479B-901D-5117A0B269E4}" type="datetimeFigureOut">
              <a:rPr lang="en-US" smtClean="0"/>
              <a:t>2021-12-15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8C151D-353C-46B9-AA66-2AB42B8086D8}" type="slidenum">
              <a:rPr lang="en-US" smtClean="0"/>
              <a:t>‹#›</a:t>
            </a:fld>
            <a:endParaRPr lang="en-US"/>
          </a:p>
        </p:txBody>
      </p:sp>
    </p:spTree>
    <p:extLst>
      <p:ext uri="{BB962C8B-B14F-4D97-AF65-F5344CB8AC3E}">
        <p14:creationId xmlns:p14="http://schemas.microsoft.com/office/powerpoint/2010/main" val="1239987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 id="2147483663"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hyperlink" Target="https://www.force11.org/group/joint-declaration-data-citation-principles-fina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hyperlink" Target="https://www.force11.org/group/joint-declaration-data-citation-principles-final" TargetMode="Externa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hyperlink" Target="https://www.icpsr.umich.edu/web/pages/datamanagement/citations.html"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hyperlink" Target="https://www.icpsr.umich.edu/web/pages/datamanagement/citations.html"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hyperlink" Target="https://www.icpsr.umich.edu/web/pages/datamanagement/citations.html"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www.dst.dk/extranet/ForskningVariabellister/DOD%20-%20D%C3%B8de%20i%20Danmark.html" TargetMode="External"/><Relationship Id="rId2" Type="http://schemas.openxmlformats.org/officeDocument/2006/relationships/hyperlink" Target="http://www.dst.dk/extranet/forskningvariabellister/Oversigt%20over%20registre.html" TargetMode="External"/><Relationship Id="rId1" Type="http://schemas.openxmlformats.org/officeDocument/2006/relationships/slideLayout" Target="../slideLayouts/slideLayout6.xml"/><Relationship Id="rId4" Type="http://schemas.openxmlformats.org/officeDocument/2006/relationships/hyperlink" Target="https://social-science-data-editors.github.io/guidance/addtl-data-citation-guidance.html#confidential-databases"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https://www.icpsr.umich.edu/web/pages/datamanagement/citations.html" TargetMode="Externa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s://www.dst.dk/extranet/ForskningVariabellister/DOD%20-%20D%C3%B8de%20i%20Danmark.html" TargetMode="External"/><Relationship Id="rId2" Type="http://schemas.openxmlformats.org/officeDocument/2006/relationships/hyperlink" Target="http://www.dst.dk/extranet/forskningvariabellister/Oversigt%20over%20registre.html" TargetMode="External"/><Relationship Id="rId1" Type="http://schemas.openxmlformats.org/officeDocument/2006/relationships/slideLayout" Target="../slideLayouts/slideLayout6.xml"/><Relationship Id="rId4" Type="http://schemas.openxmlformats.org/officeDocument/2006/relationships/hyperlink" Target="https://social-science-data-editors.github.io/guidance/addtl-data-citation-guidance.html#confidential-databases"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s://www.icpsr.umich.edu/web/pages/datamanagement/citations.html"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cascad.tech/" TargetMode="Externa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hyperlink" Target="https://aeadataeditor.github.io/aea-de-guidance/protocol-3rd-party-replication.html" TargetMode="External"/><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github.com/AEADataEditor/replication-template/" TargetMode="Externa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41.jpeg"/><Relationship Id="rId4" Type="http://schemas.openxmlformats.org/officeDocument/2006/relationships/image" Target="../media/image40.jpeg"/></Relationships>
</file>

<file path=ppt/slides/_rels/slide6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larsvilhuber.github.io/jobcreationblog/README.html" TargetMode="Externa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bbc.com/news/uk-28062001" TargetMode="Externa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hyperlink" Target="https://www.nytimes.com/interactive/2018/08/30/climate/how-much-hotter-is-your-hometown.html" TargetMode="External"/><Relationship Id="rId2" Type="http://schemas.openxmlformats.org/officeDocument/2006/relationships/hyperlink" Target="https://www.bbc.com/news/uk-28062001" TargetMode="Externa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72.xml.rels><?xml version="1.0" encoding="UTF-8" standalone="yes"?>
<Relationships xmlns="http://schemas.openxmlformats.org/package/2006/relationships"><Relationship Id="rId3" Type="http://schemas.openxmlformats.org/officeDocument/2006/relationships/hyperlink" Target="https://doi.org/10.23915/distill.00028" TargetMode="External"/><Relationship Id="rId2" Type="http://schemas.openxmlformats.org/officeDocument/2006/relationships/hyperlink" Target="https://distill.pub/2020/communicating-with-interactive-articles/#reducing-cognitive-load" TargetMode="Externa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73.xml.rels><?xml version="1.0" encoding="UTF-8" standalone="yes"?>
<Relationships xmlns="http://schemas.openxmlformats.org/package/2006/relationships"><Relationship Id="rId3" Type="http://schemas.openxmlformats.org/officeDocument/2006/relationships/hyperlink" Target="https://doi.org/10.23915/distill.00028" TargetMode="External"/><Relationship Id="rId2" Type="http://schemas.openxmlformats.org/officeDocument/2006/relationships/hyperlink" Target="https://distill.pub/2020/communicating-with-interactive-articles/#reducing-cognitive-load" TargetMode="Externa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74.xml.rels><?xml version="1.0" encoding="UTF-8" standalone="yes"?>
<Relationships xmlns="http://schemas.openxmlformats.org/package/2006/relationships"><Relationship Id="rId3" Type="http://schemas.openxmlformats.org/officeDocument/2006/relationships/hyperlink" Target="https://doi.org/10.23915/distill.00028" TargetMode="External"/><Relationship Id="rId2" Type="http://schemas.openxmlformats.org/officeDocument/2006/relationships/hyperlink" Target="https://distill.pub/2020/communicating-with-interactive-articles/#reducing-cognitive-load" TargetMode="Externa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hyperlink" Target="https://github.com/AEADataEditor/stata-project-with-docker" TargetMode="External"/><Relationship Id="rId2" Type="http://schemas.openxmlformats.org/officeDocument/2006/relationships/hyperlink" Target="https://aeadataeditor.github.io/posts/2021-11-16-docker" TargetMode="Externa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hyperlink" Target="https://github.com/AEADataEditor/Statapackagesearch" TargetMode="External"/><Relationship Id="rId2" Type="http://schemas.openxmlformats.org/officeDocument/2006/relationships/image" Target="../media/image54.png"/><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s://social-science-data-editors.github.io/guidance/" TargetMode="External"/><Relationship Id="rId2" Type="http://schemas.openxmlformats.org/officeDocument/2006/relationships/image" Target="../media/image56.png"/><Relationship Id="rId1" Type="http://schemas.openxmlformats.org/officeDocument/2006/relationships/slideLayout" Target="../slideLayouts/slideLayout6.xml"/><Relationship Id="rId5" Type="http://schemas.openxmlformats.org/officeDocument/2006/relationships/image" Target="../media/image58.jpg"/><Relationship Id="rId4" Type="http://schemas.openxmlformats.org/officeDocument/2006/relationships/image" Target="../media/image57.png"/></Relationships>
</file>

<file path=ppt/slides/_rels/slide96.xml.rels><?xml version="1.0" encoding="UTF-8" standalone="yes"?>
<Relationships xmlns="http://schemas.openxmlformats.org/package/2006/relationships"><Relationship Id="rId3" Type="http://schemas.openxmlformats.org/officeDocument/2006/relationships/hyperlink" Target="https://social-science-data-editors.github.io/template_README/" TargetMode="External"/><Relationship Id="rId2" Type="http://schemas.openxmlformats.org/officeDocument/2006/relationships/image" Target="../media/image59.png"/><Relationship Id="rId1" Type="http://schemas.openxmlformats.org/officeDocument/2006/relationships/slideLayout" Target="../slideLayouts/slideLayout6.xml"/><Relationship Id="rId4" Type="http://schemas.openxmlformats.org/officeDocument/2006/relationships/hyperlink" Target="https://doi.org/10.5281/zenodo.4319999"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3250350"/>
          </a:xfrm>
        </p:spPr>
        <p:txBody>
          <a:bodyPr>
            <a:normAutofit/>
          </a:bodyPr>
          <a:lstStyle/>
          <a:p>
            <a:r>
              <a:rPr lang="en-US" sz="6000" dirty="0"/>
              <a:t>Reproducibility of Scientific Results</a:t>
            </a:r>
            <a:br>
              <a:rPr lang="en-US" sz="6000" dirty="0"/>
            </a:br>
            <a:r>
              <a:rPr lang="en-US" sz="3200" dirty="0"/>
              <a:t>(Central Banks)</a:t>
            </a:r>
            <a:endParaRPr lang="en-US" i="1" dirty="0"/>
          </a:p>
        </p:txBody>
      </p:sp>
      <p:sp>
        <p:nvSpPr>
          <p:cNvPr id="3" name="Subtitle 2"/>
          <p:cNvSpPr>
            <a:spLocks noGrp="1"/>
          </p:cNvSpPr>
          <p:nvPr>
            <p:ph type="subTitle" idx="1"/>
          </p:nvPr>
        </p:nvSpPr>
        <p:spPr>
          <a:xfrm>
            <a:off x="1524000" y="4531658"/>
            <a:ext cx="9144000" cy="2141857"/>
          </a:xfrm>
        </p:spPr>
        <p:txBody>
          <a:bodyPr>
            <a:normAutofit lnSpcReduction="10000"/>
          </a:bodyPr>
          <a:lstStyle/>
          <a:p>
            <a:r>
              <a:rPr lang="en-US" dirty="0"/>
              <a:t>Lars Vilhuber</a:t>
            </a:r>
          </a:p>
          <a:p>
            <a:r>
              <a:rPr lang="en-US" dirty="0"/>
              <a:t>Cornell University</a:t>
            </a:r>
          </a:p>
          <a:p>
            <a:endParaRPr lang="en-US" dirty="0"/>
          </a:p>
          <a:p>
            <a:r>
              <a:rPr lang="en-US" sz="1600" dirty="0"/>
              <a:t>The opinions expressed in this talk are solely the authors, and do not represent the views of the U.S. Census Bureau, the American Economic Association, or any of the funding agencies. </a:t>
            </a:r>
          </a:p>
          <a:p>
            <a:r>
              <a:rPr lang="en-US" sz="1600" dirty="0"/>
              <a:t>© Lars Vilhuber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333" y="6371695"/>
            <a:ext cx="762000" cy="142875"/>
          </a:xfrm>
          <a:prstGeom prst="rect">
            <a:avLst/>
          </a:prstGeom>
        </p:spPr>
      </p:pic>
      <p:sp>
        <p:nvSpPr>
          <p:cNvPr id="7" name="Rectangle 6"/>
          <p:cNvSpPr/>
          <p:nvPr/>
        </p:nvSpPr>
        <p:spPr>
          <a:xfrm>
            <a:off x="8467" y="219221"/>
            <a:ext cx="1796270" cy="1716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9221"/>
            <a:ext cx="4039164" cy="1209844"/>
          </a:xfrm>
          <a:prstGeom prst="rect">
            <a:avLst/>
          </a:prstGeom>
        </p:spPr>
      </p:pic>
    </p:spTree>
    <p:extLst>
      <p:ext uri="{BB962C8B-B14F-4D97-AF65-F5344CB8AC3E}">
        <p14:creationId xmlns:p14="http://schemas.microsoft.com/office/powerpoint/2010/main" val="1402717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cxnSp>
        <p:nvCxnSpPr>
          <p:cNvPr id="77" name="Google Shape;77;p15"/>
          <p:cNvCxnSpPr/>
          <p:nvPr/>
        </p:nvCxnSpPr>
        <p:spPr>
          <a:xfrm rot="10800000">
            <a:off x="1940600" y="734600"/>
            <a:ext cx="0" cy="5080000"/>
          </a:xfrm>
          <a:prstGeom prst="straightConnector1">
            <a:avLst/>
          </a:prstGeom>
          <a:noFill/>
          <a:ln w="9525" cap="flat" cmpd="sng">
            <a:solidFill>
              <a:srgbClr val="000000"/>
            </a:solidFill>
            <a:prstDash val="solid"/>
            <a:round/>
            <a:headEnd type="none" w="med" len="med"/>
            <a:tailEnd type="triangle" w="med" len="med"/>
          </a:ln>
        </p:spPr>
      </p:cxnSp>
      <p:cxnSp>
        <p:nvCxnSpPr>
          <p:cNvPr id="78" name="Google Shape;78;p15"/>
          <p:cNvCxnSpPr/>
          <p:nvPr/>
        </p:nvCxnSpPr>
        <p:spPr>
          <a:xfrm>
            <a:off x="1940600" y="5814600"/>
            <a:ext cx="6197600" cy="0"/>
          </a:xfrm>
          <a:prstGeom prst="straightConnector1">
            <a:avLst/>
          </a:prstGeom>
          <a:noFill/>
          <a:ln w="9525" cap="flat" cmpd="sng">
            <a:solidFill>
              <a:srgbClr val="000000"/>
            </a:solidFill>
            <a:prstDash val="solid"/>
            <a:round/>
            <a:headEnd type="none" w="med" len="med"/>
            <a:tailEnd type="triangle" w="med" len="med"/>
          </a:ln>
        </p:spPr>
      </p:cxnSp>
      <p:sp>
        <p:nvSpPr>
          <p:cNvPr id="79" name="Google Shape;79;p15"/>
          <p:cNvSpPr txBox="1"/>
          <p:nvPr/>
        </p:nvSpPr>
        <p:spPr>
          <a:xfrm>
            <a:off x="7731800" y="6017800"/>
            <a:ext cx="5898000" cy="615513"/>
          </a:xfrm>
          <a:prstGeom prst="rect">
            <a:avLst/>
          </a:prstGeom>
          <a:noFill/>
          <a:ln>
            <a:noFill/>
          </a:ln>
        </p:spPr>
        <p:txBody>
          <a:bodyPr spcFirstLastPara="1" wrap="square" lIns="121900" tIns="121900" rIns="121900" bIns="121900" anchor="t" anchorCtr="0">
            <a:spAutoFit/>
          </a:bodyPr>
          <a:lstStyle/>
          <a:p>
            <a:r>
              <a:rPr lang="en" sz="2400"/>
              <a:t>Software</a:t>
            </a:r>
            <a:endParaRPr sz="2400"/>
          </a:p>
        </p:txBody>
      </p:sp>
      <p:sp>
        <p:nvSpPr>
          <p:cNvPr id="80" name="Google Shape;80;p15"/>
          <p:cNvSpPr txBox="1"/>
          <p:nvPr/>
        </p:nvSpPr>
        <p:spPr>
          <a:xfrm>
            <a:off x="904126" y="836201"/>
            <a:ext cx="934874" cy="615513"/>
          </a:xfrm>
          <a:prstGeom prst="rect">
            <a:avLst/>
          </a:prstGeom>
          <a:noFill/>
          <a:ln>
            <a:noFill/>
          </a:ln>
        </p:spPr>
        <p:txBody>
          <a:bodyPr spcFirstLastPara="1" wrap="square" lIns="121900" tIns="121900" rIns="121900" bIns="121900" anchor="t" anchorCtr="0">
            <a:spAutoFit/>
          </a:bodyPr>
          <a:lstStyle/>
          <a:p>
            <a:r>
              <a:rPr lang="en" sz="2400" dirty="0"/>
              <a:t>Data</a:t>
            </a:r>
            <a:endParaRPr sz="2400" dirty="0"/>
          </a:p>
        </p:txBody>
      </p:sp>
      <p:sp>
        <p:nvSpPr>
          <p:cNvPr id="81" name="Google Shape;81;p15"/>
          <p:cNvSpPr/>
          <p:nvPr/>
        </p:nvSpPr>
        <p:spPr>
          <a:xfrm>
            <a:off x="1940600" y="5205000"/>
            <a:ext cx="609600" cy="609600"/>
          </a:xfrm>
          <a:prstGeom prst="triangle">
            <a:avLst>
              <a:gd name="adj" fmla="val 1826"/>
            </a:avLst>
          </a:prstGeom>
          <a:solidFill>
            <a:srgbClr val="CFE2F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2" name="Google Shape;82;p15"/>
          <p:cNvSpPr txBox="1"/>
          <p:nvPr/>
        </p:nvSpPr>
        <p:spPr>
          <a:xfrm>
            <a:off x="1940600" y="5814600"/>
            <a:ext cx="17624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code</a:t>
            </a:r>
            <a:endParaRPr sz="1600" b="1">
              <a:solidFill>
                <a:schemeClr val="dk1"/>
              </a:solidFill>
            </a:endParaRPr>
          </a:p>
        </p:txBody>
      </p:sp>
      <p:sp>
        <p:nvSpPr>
          <p:cNvPr id="83" name="Google Shape;83;p15"/>
          <p:cNvSpPr txBox="1"/>
          <p:nvPr/>
        </p:nvSpPr>
        <p:spPr>
          <a:xfrm rot="-5400000">
            <a:off x="831600" y="4705600"/>
            <a:ext cx="17256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data</a:t>
            </a:r>
            <a:endParaRPr sz="1600" b="1">
              <a:solidFill>
                <a:schemeClr val="dk1"/>
              </a:solidFill>
            </a:endParaRPr>
          </a:p>
        </p:txBody>
      </p:sp>
      <p:sp>
        <p:nvSpPr>
          <p:cNvPr id="84" name="Google Shape;84;p15"/>
          <p:cNvSpPr/>
          <p:nvPr/>
        </p:nvSpPr>
        <p:spPr>
          <a:xfrm rot="-8101187" flipH="1">
            <a:off x="1300973" y="4832266"/>
            <a:ext cx="2458187" cy="793373"/>
          </a:xfrm>
          <a:prstGeom prst="trapezoid">
            <a:avLst>
              <a:gd name="adj" fmla="val 101577"/>
            </a:avLst>
          </a:prstGeom>
          <a:solidFill>
            <a:srgbClr val="D9D2E9">
              <a:alpha val="5754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 name="Google Shape;85;p15"/>
          <p:cNvSpPr/>
          <p:nvPr/>
        </p:nvSpPr>
        <p:spPr>
          <a:xfrm>
            <a:off x="2844800" y="3149600"/>
            <a:ext cx="1524000" cy="1524000"/>
          </a:xfrm>
          <a:prstGeom prst="star8">
            <a:avLst>
              <a:gd name="adj" fmla="val 37500"/>
            </a:avLst>
          </a:prstGeom>
          <a:solidFill>
            <a:srgbClr val="D9D2E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1333"/>
              <a:t>Good replication package</a:t>
            </a:r>
            <a:endParaRPr sz="1333"/>
          </a:p>
        </p:txBody>
      </p:sp>
    </p:spTree>
    <p:extLst>
      <p:ext uri="{BB962C8B-B14F-4D97-AF65-F5344CB8AC3E}">
        <p14:creationId xmlns:p14="http://schemas.microsoft.com/office/powerpoint/2010/main" val="380119501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D5A61CC-870B-4202-8AA6-ECE1FEC422D1}"/>
              </a:ext>
            </a:extLst>
          </p:cNvPr>
          <p:cNvSpPr>
            <a:spLocks noGrp="1"/>
          </p:cNvSpPr>
          <p:nvPr>
            <p:ph type="title"/>
          </p:nvPr>
        </p:nvSpPr>
        <p:spPr/>
        <p:txBody>
          <a:bodyPr/>
          <a:lstStyle/>
          <a:p>
            <a:r>
              <a:rPr lang="en-US" dirty="0"/>
              <a:t>PSID user-created files</a:t>
            </a:r>
          </a:p>
        </p:txBody>
      </p:sp>
      <p:pic>
        <p:nvPicPr>
          <p:cNvPr id="5" name="Content Placeholder 4">
            <a:extLst>
              <a:ext uri="{FF2B5EF4-FFF2-40B4-BE49-F238E27FC236}">
                <a16:creationId xmlns:a16="http://schemas.microsoft.com/office/drawing/2014/main" id="{84575B03-EA5B-473E-95EA-61BAAE66C853}"/>
              </a:ext>
            </a:extLst>
          </p:cNvPr>
          <p:cNvPicPr>
            <a:picLocks noGrp="1" noChangeAspect="1"/>
          </p:cNvPicPr>
          <p:nvPr>
            <p:ph sz="half" idx="1"/>
          </p:nvPr>
        </p:nvPicPr>
        <p:blipFill>
          <a:blip r:embed="rId2"/>
          <a:stretch>
            <a:fillRect/>
          </a:stretch>
        </p:blipFill>
        <p:spPr>
          <a:xfrm>
            <a:off x="1209002" y="1825625"/>
            <a:ext cx="4439996" cy="4351338"/>
          </a:xfrm>
        </p:spPr>
      </p:pic>
      <p:pic>
        <p:nvPicPr>
          <p:cNvPr id="9" name="Content Placeholder 8">
            <a:extLst>
              <a:ext uri="{FF2B5EF4-FFF2-40B4-BE49-F238E27FC236}">
                <a16:creationId xmlns:a16="http://schemas.microsoft.com/office/drawing/2014/main" id="{A4876AF9-0996-4643-B786-57DE9CF319B6}"/>
              </a:ext>
            </a:extLst>
          </p:cNvPr>
          <p:cNvPicPr>
            <a:picLocks noGrp="1" noChangeAspect="1"/>
          </p:cNvPicPr>
          <p:nvPr>
            <p:ph sz="half" idx="2"/>
          </p:nvPr>
        </p:nvPicPr>
        <p:blipFill>
          <a:blip r:embed="rId3"/>
          <a:stretch>
            <a:fillRect/>
          </a:stretch>
        </p:blipFill>
        <p:spPr>
          <a:xfrm>
            <a:off x="6172200" y="2338700"/>
            <a:ext cx="5181600" cy="3325188"/>
          </a:xfrm>
        </p:spPr>
      </p:pic>
    </p:spTree>
    <p:extLst>
      <p:ext uri="{BB962C8B-B14F-4D97-AF65-F5344CB8AC3E}">
        <p14:creationId xmlns:p14="http://schemas.microsoft.com/office/powerpoint/2010/main" val="352068407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5F538-D99E-415A-ABD5-E83DA90703DA}"/>
              </a:ext>
            </a:extLst>
          </p:cNvPr>
          <p:cNvSpPr>
            <a:spLocks noGrp="1"/>
          </p:cNvSpPr>
          <p:nvPr>
            <p:ph type="title"/>
          </p:nvPr>
        </p:nvSpPr>
        <p:spPr/>
        <p:txBody>
          <a:bodyPr/>
          <a:lstStyle/>
          <a:p>
            <a:r>
              <a:rPr lang="en-US" dirty="0"/>
              <a:t>User-generated extracts</a:t>
            </a:r>
          </a:p>
        </p:txBody>
      </p:sp>
      <p:pic>
        <p:nvPicPr>
          <p:cNvPr id="6" name="Content Placeholder 5">
            <a:extLst>
              <a:ext uri="{FF2B5EF4-FFF2-40B4-BE49-F238E27FC236}">
                <a16:creationId xmlns:a16="http://schemas.microsoft.com/office/drawing/2014/main" id="{F276AAD6-D40C-4115-8603-5F2C04FC3127}"/>
              </a:ext>
            </a:extLst>
          </p:cNvPr>
          <p:cNvPicPr>
            <a:picLocks noGrp="1" noChangeAspect="1"/>
          </p:cNvPicPr>
          <p:nvPr>
            <p:ph idx="1"/>
          </p:nvPr>
        </p:nvPicPr>
        <p:blipFill>
          <a:blip r:embed="rId2"/>
          <a:stretch>
            <a:fillRect/>
          </a:stretch>
        </p:blipFill>
        <p:spPr>
          <a:xfrm>
            <a:off x="2152650" y="2050722"/>
            <a:ext cx="7886700" cy="3945594"/>
          </a:xfrm>
        </p:spPr>
      </p:pic>
    </p:spTree>
    <p:extLst>
      <p:ext uri="{BB962C8B-B14F-4D97-AF65-F5344CB8AC3E}">
        <p14:creationId xmlns:p14="http://schemas.microsoft.com/office/powerpoint/2010/main" val="11655321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 for data providers</a:t>
            </a:r>
          </a:p>
        </p:txBody>
      </p:sp>
    </p:spTree>
    <p:extLst>
      <p:ext uri="{BB962C8B-B14F-4D97-AF65-F5344CB8AC3E}">
        <p14:creationId xmlns:p14="http://schemas.microsoft.com/office/powerpoint/2010/main" val="123388851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7B033-6D5D-407C-8E62-4514CB7D2206}"/>
              </a:ext>
            </a:extLst>
          </p:cNvPr>
          <p:cNvSpPr>
            <a:spLocks noGrp="1"/>
          </p:cNvSpPr>
          <p:nvPr>
            <p:ph type="title"/>
          </p:nvPr>
        </p:nvSpPr>
        <p:spPr/>
        <p:txBody>
          <a:bodyPr/>
          <a:lstStyle/>
          <a:p>
            <a:r>
              <a:rPr lang="en-US" dirty="0"/>
              <a:t>Recommendations (data providers)</a:t>
            </a:r>
          </a:p>
        </p:txBody>
      </p:sp>
      <p:sp>
        <p:nvSpPr>
          <p:cNvPr id="3" name="Content Placeholder 2">
            <a:extLst>
              <a:ext uri="{FF2B5EF4-FFF2-40B4-BE49-F238E27FC236}">
                <a16:creationId xmlns:a16="http://schemas.microsoft.com/office/drawing/2014/main" id="{08F32E0C-719B-4991-BF98-EBDEABC178DD}"/>
              </a:ext>
            </a:extLst>
          </p:cNvPr>
          <p:cNvSpPr>
            <a:spLocks noGrp="1"/>
          </p:cNvSpPr>
          <p:nvPr>
            <p:ph sz="half" idx="1"/>
          </p:nvPr>
        </p:nvSpPr>
        <p:spPr/>
        <p:txBody>
          <a:bodyPr/>
          <a:lstStyle/>
          <a:p>
            <a:pPr marL="0" indent="0">
              <a:buNone/>
            </a:pPr>
            <a:r>
              <a:rPr lang="en-US" sz="3200" b="1" u="sng" dirty="0"/>
              <a:t>Clear re-usable provenance statements</a:t>
            </a:r>
          </a:p>
          <a:p>
            <a:r>
              <a:rPr lang="en-US" dirty="0"/>
              <a:t>Provide pre-written statements</a:t>
            </a:r>
          </a:p>
          <a:p>
            <a:pPr lvl="1"/>
            <a:r>
              <a:rPr lang="en-US" dirty="0"/>
              <a:t>Clear access rules</a:t>
            </a:r>
          </a:p>
          <a:p>
            <a:pPr lvl="1"/>
            <a:r>
              <a:rPr lang="en-US" dirty="0"/>
              <a:t>Clear timelines</a:t>
            </a:r>
          </a:p>
          <a:p>
            <a:pPr lvl="1"/>
            <a:r>
              <a:rPr lang="en-US" dirty="0"/>
              <a:t>Clear restrictions</a:t>
            </a:r>
          </a:p>
        </p:txBody>
      </p:sp>
      <p:sp>
        <p:nvSpPr>
          <p:cNvPr id="4" name="Content Placeholder 3">
            <a:extLst>
              <a:ext uri="{FF2B5EF4-FFF2-40B4-BE49-F238E27FC236}">
                <a16:creationId xmlns:a16="http://schemas.microsoft.com/office/drawing/2014/main" id="{8461FB13-8F5F-40A1-83B2-874188FEDAF5}"/>
              </a:ext>
            </a:extLst>
          </p:cNvPr>
          <p:cNvSpPr>
            <a:spLocks noGrp="1"/>
          </p:cNvSpPr>
          <p:nvPr>
            <p:ph sz="half" idx="2"/>
          </p:nvPr>
        </p:nvSpPr>
        <p:spPr/>
        <p:txBody>
          <a:bodyPr/>
          <a:lstStyle/>
          <a:p>
            <a:pPr marL="457200" lvl="1" indent="0">
              <a:buNone/>
            </a:pPr>
            <a:r>
              <a:rPr lang="en-US" sz="3200" b="1" u="sng" dirty="0"/>
              <a:t>Clear citation</a:t>
            </a:r>
            <a:br>
              <a:rPr lang="en-US" sz="3200" b="1" u="sng" dirty="0"/>
            </a:br>
            <a:endParaRPr lang="en-US" sz="3200" b="1" u="sng" dirty="0"/>
          </a:p>
          <a:p>
            <a:pPr lvl="1"/>
            <a:r>
              <a:rPr lang="en-US" sz="2800" dirty="0"/>
              <a:t>Use pre-written/ customizable citations</a:t>
            </a:r>
          </a:p>
          <a:p>
            <a:pPr lvl="2"/>
            <a:r>
              <a:rPr lang="en-US" sz="2400" dirty="0"/>
              <a:t>Various styles (APA, Chicago,…)</a:t>
            </a:r>
          </a:p>
          <a:p>
            <a:pPr lvl="2"/>
            <a:r>
              <a:rPr lang="en-US" sz="2400" dirty="0"/>
              <a:t>Various bibliographic managers</a:t>
            </a:r>
          </a:p>
          <a:p>
            <a:pPr lvl="1"/>
            <a:r>
              <a:rPr lang="en-US" sz="2800" dirty="0"/>
              <a:t>Make landing page citation-friendly</a:t>
            </a:r>
          </a:p>
          <a:p>
            <a:pPr lvl="2"/>
            <a:r>
              <a:rPr lang="en-US" sz="2400" dirty="0"/>
              <a:t>DC Terms!</a:t>
            </a:r>
          </a:p>
        </p:txBody>
      </p:sp>
    </p:spTree>
    <p:extLst>
      <p:ext uri="{BB962C8B-B14F-4D97-AF65-F5344CB8AC3E}">
        <p14:creationId xmlns:p14="http://schemas.microsoft.com/office/powerpoint/2010/main" val="229372045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7B033-6D5D-407C-8E62-4514CB7D2206}"/>
              </a:ext>
            </a:extLst>
          </p:cNvPr>
          <p:cNvSpPr>
            <a:spLocks noGrp="1"/>
          </p:cNvSpPr>
          <p:nvPr>
            <p:ph type="title"/>
          </p:nvPr>
        </p:nvSpPr>
        <p:spPr/>
        <p:txBody>
          <a:bodyPr/>
          <a:lstStyle/>
          <a:p>
            <a:r>
              <a:rPr lang="en-US" dirty="0"/>
              <a:t>Corollary</a:t>
            </a:r>
          </a:p>
        </p:txBody>
      </p:sp>
      <p:sp>
        <p:nvSpPr>
          <p:cNvPr id="3" name="Content Placeholder 2">
            <a:extLst>
              <a:ext uri="{FF2B5EF4-FFF2-40B4-BE49-F238E27FC236}">
                <a16:creationId xmlns:a16="http://schemas.microsoft.com/office/drawing/2014/main" id="{08F32E0C-719B-4991-BF98-EBDEABC178DD}"/>
              </a:ext>
            </a:extLst>
          </p:cNvPr>
          <p:cNvSpPr>
            <a:spLocks noGrp="1"/>
          </p:cNvSpPr>
          <p:nvPr>
            <p:ph sz="half" idx="1"/>
          </p:nvPr>
        </p:nvSpPr>
        <p:spPr/>
        <p:txBody>
          <a:bodyPr/>
          <a:lstStyle/>
          <a:p>
            <a:pPr marL="0" indent="0">
              <a:buNone/>
            </a:pPr>
            <a:r>
              <a:rPr lang="en-US" sz="3200" b="1" u="sng" dirty="0"/>
              <a:t>Stable access</a:t>
            </a:r>
          </a:p>
          <a:p>
            <a:r>
              <a:rPr lang="en-US" dirty="0"/>
              <a:t>Provide stable mechanisms</a:t>
            </a:r>
          </a:p>
          <a:p>
            <a:pPr lvl="1"/>
            <a:r>
              <a:rPr lang="en-US" dirty="0"/>
              <a:t>For static packages (URL)</a:t>
            </a:r>
          </a:p>
          <a:p>
            <a:pPr lvl="1"/>
            <a:r>
              <a:rPr lang="en-US" dirty="0"/>
              <a:t>For dynamic queries (cart!)</a:t>
            </a:r>
          </a:p>
          <a:p>
            <a:r>
              <a:rPr lang="en-US" dirty="0"/>
              <a:t>Ideally PIDs (DOIs) prominently displayed</a:t>
            </a:r>
          </a:p>
          <a:p>
            <a:r>
              <a:rPr lang="fr-CA" dirty="0"/>
              <a:t>Clear versioning (</a:t>
            </a:r>
            <a:r>
              <a:rPr lang="fr-CA" dirty="0" err="1"/>
              <a:t>even</a:t>
            </a:r>
            <a:r>
              <a:rPr lang="fr-CA" dirty="0"/>
              <a:t> if offline)</a:t>
            </a:r>
          </a:p>
          <a:p>
            <a:pPr lvl="1"/>
            <a:r>
              <a:rPr lang="fr-CA" dirty="0"/>
              <a:t>But </a:t>
            </a:r>
            <a:r>
              <a:rPr lang="fr-CA" dirty="0" err="1"/>
              <a:t>provide</a:t>
            </a:r>
            <a:r>
              <a:rPr lang="fr-CA" dirty="0"/>
              <a:t> an </a:t>
            </a:r>
            <a:r>
              <a:rPr lang="fr-CA" dirty="0" err="1"/>
              <a:t>access</a:t>
            </a:r>
            <a:r>
              <a:rPr lang="fr-CA" dirty="0"/>
              <a:t> </a:t>
            </a:r>
            <a:r>
              <a:rPr lang="fr-CA" dirty="0" err="1"/>
              <a:t>mechanism</a:t>
            </a:r>
            <a:r>
              <a:rPr lang="fr-CA" dirty="0"/>
              <a:t> </a:t>
            </a:r>
            <a:r>
              <a:rPr lang="fr-CA" dirty="0" err="1"/>
              <a:t>that</a:t>
            </a:r>
            <a:r>
              <a:rPr lang="fr-CA" dirty="0"/>
              <a:t> </a:t>
            </a:r>
            <a:r>
              <a:rPr lang="fr-CA" dirty="0" err="1"/>
              <a:t>actually</a:t>
            </a:r>
            <a:r>
              <a:rPr lang="fr-CA" dirty="0"/>
              <a:t> </a:t>
            </a:r>
            <a:r>
              <a:rPr lang="fr-CA" dirty="0" err="1"/>
              <a:t>works</a:t>
            </a:r>
            <a:r>
              <a:rPr lang="fr-CA" dirty="0"/>
              <a:t>!</a:t>
            </a:r>
            <a:endParaRPr lang="en-US" dirty="0"/>
          </a:p>
        </p:txBody>
      </p:sp>
      <p:sp>
        <p:nvSpPr>
          <p:cNvPr id="4" name="Content Placeholder 3">
            <a:extLst>
              <a:ext uri="{FF2B5EF4-FFF2-40B4-BE49-F238E27FC236}">
                <a16:creationId xmlns:a16="http://schemas.microsoft.com/office/drawing/2014/main" id="{8461FB13-8F5F-40A1-83B2-874188FEDAF5}"/>
              </a:ext>
            </a:extLst>
          </p:cNvPr>
          <p:cNvSpPr>
            <a:spLocks noGrp="1"/>
          </p:cNvSpPr>
          <p:nvPr>
            <p:ph sz="half" idx="2"/>
          </p:nvPr>
        </p:nvSpPr>
        <p:spPr/>
        <p:txBody>
          <a:bodyPr/>
          <a:lstStyle/>
          <a:p>
            <a:pPr lvl="1"/>
            <a:endParaRPr lang="en-US" dirty="0"/>
          </a:p>
        </p:txBody>
      </p:sp>
    </p:spTree>
    <p:extLst>
      <p:ext uri="{BB962C8B-B14F-4D97-AF65-F5344CB8AC3E}">
        <p14:creationId xmlns:p14="http://schemas.microsoft.com/office/powerpoint/2010/main" val="124000083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7B033-6D5D-407C-8E62-4514CB7D2206}"/>
              </a:ext>
            </a:extLst>
          </p:cNvPr>
          <p:cNvSpPr>
            <a:spLocks noGrp="1"/>
          </p:cNvSpPr>
          <p:nvPr>
            <p:ph type="title"/>
          </p:nvPr>
        </p:nvSpPr>
        <p:spPr/>
        <p:txBody>
          <a:bodyPr/>
          <a:lstStyle/>
          <a:p>
            <a:r>
              <a:rPr lang="en-US" dirty="0"/>
              <a:t>Extension</a:t>
            </a:r>
          </a:p>
        </p:txBody>
      </p:sp>
      <p:sp>
        <p:nvSpPr>
          <p:cNvPr id="4" name="Content Placeholder 3">
            <a:extLst>
              <a:ext uri="{FF2B5EF4-FFF2-40B4-BE49-F238E27FC236}">
                <a16:creationId xmlns:a16="http://schemas.microsoft.com/office/drawing/2014/main" id="{8461FB13-8F5F-40A1-83B2-874188FEDAF5}"/>
              </a:ext>
            </a:extLst>
          </p:cNvPr>
          <p:cNvSpPr>
            <a:spLocks noGrp="1"/>
          </p:cNvSpPr>
          <p:nvPr>
            <p:ph sz="half" idx="2"/>
          </p:nvPr>
        </p:nvSpPr>
        <p:spPr/>
        <p:txBody>
          <a:bodyPr/>
          <a:lstStyle/>
          <a:p>
            <a:pPr marL="457200" lvl="1" indent="0">
              <a:buNone/>
            </a:pPr>
            <a:r>
              <a:rPr lang="en-US" sz="3200" b="1" u="sng" dirty="0"/>
              <a:t>Support for researcher-generated files (data and code)</a:t>
            </a:r>
          </a:p>
          <a:p>
            <a:pPr lvl="1"/>
            <a:r>
              <a:rPr lang="en-US" sz="2800" dirty="0"/>
              <a:t>Provide a repository for both </a:t>
            </a:r>
            <a:r>
              <a:rPr lang="en-US" sz="2800" b="1" dirty="0">
                <a:solidFill>
                  <a:schemeClr val="accent6">
                    <a:lumMod val="75000"/>
                  </a:schemeClr>
                </a:solidFill>
              </a:rPr>
              <a:t>distribution-restricted public data</a:t>
            </a:r>
            <a:r>
              <a:rPr lang="en-US" sz="2800" dirty="0"/>
              <a:t> AND </a:t>
            </a:r>
            <a:br>
              <a:rPr lang="en-US" sz="2800" dirty="0"/>
            </a:br>
            <a:r>
              <a:rPr lang="en-US" sz="2800" b="1" dirty="0">
                <a:solidFill>
                  <a:srgbClr val="7030A0"/>
                </a:solidFill>
              </a:rPr>
              <a:t>restricted (confidential) data</a:t>
            </a:r>
          </a:p>
          <a:p>
            <a:pPr lvl="1"/>
            <a:r>
              <a:rPr lang="en-US" sz="2800" dirty="0"/>
              <a:t>Link to code examples in the literature (replication </a:t>
            </a:r>
            <a:r>
              <a:rPr lang="en-US" sz="2800" dirty="0" err="1"/>
              <a:t>pckgs</a:t>
            </a:r>
            <a:r>
              <a:rPr lang="en-US" sz="2800" dirty="0"/>
              <a:t>!)</a:t>
            </a:r>
          </a:p>
        </p:txBody>
      </p:sp>
      <p:sp>
        <p:nvSpPr>
          <p:cNvPr id="6" name="Content Placeholder 5">
            <a:extLst>
              <a:ext uri="{FF2B5EF4-FFF2-40B4-BE49-F238E27FC236}">
                <a16:creationId xmlns:a16="http://schemas.microsoft.com/office/drawing/2014/main" id="{A92633EE-925E-4FE7-99BF-FB7943B43AFA}"/>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531882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38905" y="1582824"/>
            <a:ext cx="8114190" cy="1446550"/>
          </a:xfrm>
          <a:prstGeom prst="rect">
            <a:avLst/>
          </a:prstGeom>
          <a:noFill/>
        </p:spPr>
        <p:txBody>
          <a:bodyPr wrap="square" rtlCol="0">
            <a:spAutoFit/>
          </a:bodyPr>
          <a:lstStyle/>
          <a:p>
            <a:pPr algn="ctr"/>
            <a:r>
              <a:rPr lang="en-US" sz="8800" dirty="0">
                <a:solidFill>
                  <a:schemeClr val="bg1"/>
                </a:solidFill>
              </a:rPr>
              <a:t>Status quo</a:t>
            </a:r>
            <a:endParaRPr lang="en-US" dirty="0">
              <a:solidFill>
                <a:schemeClr val="bg1"/>
              </a:solidFill>
            </a:endParaRPr>
          </a:p>
        </p:txBody>
      </p:sp>
    </p:spTree>
    <p:extLst>
      <p:ext uri="{BB962C8B-B14F-4D97-AF65-F5344CB8AC3E}">
        <p14:creationId xmlns:p14="http://schemas.microsoft.com/office/powerpoint/2010/main" val="300406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cxnSp>
        <p:nvCxnSpPr>
          <p:cNvPr id="90" name="Google Shape;90;p16"/>
          <p:cNvCxnSpPr/>
          <p:nvPr/>
        </p:nvCxnSpPr>
        <p:spPr>
          <a:xfrm rot="10800000">
            <a:off x="1940600" y="734600"/>
            <a:ext cx="0" cy="5080000"/>
          </a:xfrm>
          <a:prstGeom prst="straightConnector1">
            <a:avLst/>
          </a:prstGeom>
          <a:noFill/>
          <a:ln w="9525" cap="flat" cmpd="sng">
            <a:solidFill>
              <a:srgbClr val="000000"/>
            </a:solidFill>
            <a:prstDash val="solid"/>
            <a:round/>
            <a:headEnd type="none" w="med" len="med"/>
            <a:tailEnd type="triangle" w="med" len="med"/>
          </a:ln>
        </p:spPr>
      </p:cxnSp>
      <p:cxnSp>
        <p:nvCxnSpPr>
          <p:cNvPr id="91" name="Google Shape;91;p16"/>
          <p:cNvCxnSpPr/>
          <p:nvPr/>
        </p:nvCxnSpPr>
        <p:spPr>
          <a:xfrm>
            <a:off x="1940600" y="5814600"/>
            <a:ext cx="6197600" cy="0"/>
          </a:xfrm>
          <a:prstGeom prst="straightConnector1">
            <a:avLst/>
          </a:prstGeom>
          <a:noFill/>
          <a:ln w="9525" cap="flat" cmpd="sng">
            <a:solidFill>
              <a:srgbClr val="000000"/>
            </a:solidFill>
            <a:prstDash val="solid"/>
            <a:round/>
            <a:headEnd type="none" w="med" len="med"/>
            <a:tailEnd type="triangle" w="med" len="med"/>
          </a:ln>
        </p:spPr>
      </p:cxnSp>
      <p:sp>
        <p:nvSpPr>
          <p:cNvPr id="92" name="Google Shape;92;p16"/>
          <p:cNvSpPr txBox="1"/>
          <p:nvPr/>
        </p:nvSpPr>
        <p:spPr>
          <a:xfrm>
            <a:off x="7731800" y="6017800"/>
            <a:ext cx="5898000" cy="615513"/>
          </a:xfrm>
          <a:prstGeom prst="rect">
            <a:avLst/>
          </a:prstGeom>
          <a:noFill/>
          <a:ln>
            <a:noFill/>
          </a:ln>
        </p:spPr>
        <p:txBody>
          <a:bodyPr spcFirstLastPara="1" wrap="square" lIns="121900" tIns="121900" rIns="121900" bIns="121900" anchor="t" anchorCtr="0">
            <a:spAutoFit/>
          </a:bodyPr>
          <a:lstStyle/>
          <a:p>
            <a:r>
              <a:rPr lang="en" sz="2400"/>
              <a:t>Software</a:t>
            </a:r>
            <a:endParaRPr sz="2400"/>
          </a:p>
        </p:txBody>
      </p:sp>
      <p:sp>
        <p:nvSpPr>
          <p:cNvPr id="93" name="Google Shape;93;p16"/>
          <p:cNvSpPr txBox="1"/>
          <p:nvPr/>
        </p:nvSpPr>
        <p:spPr>
          <a:xfrm>
            <a:off x="877359" y="836201"/>
            <a:ext cx="961641" cy="615513"/>
          </a:xfrm>
          <a:prstGeom prst="rect">
            <a:avLst/>
          </a:prstGeom>
          <a:noFill/>
          <a:ln>
            <a:noFill/>
          </a:ln>
        </p:spPr>
        <p:txBody>
          <a:bodyPr spcFirstLastPara="1" wrap="square" lIns="121900" tIns="121900" rIns="121900" bIns="121900" anchor="t" anchorCtr="0">
            <a:spAutoFit/>
          </a:bodyPr>
          <a:lstStyle/>
          <a:p>
            <a:r>
              <a:rPr lang="en" sz="2400" dirty="0"/>
              <a:t>Data</a:t>
            </a:r>
            <a:endParaRPr sz="2400" dirty="0"/>
          </a:p>
        </p:txBody>
      </p:sp>
      <p:sp>
        <p:nvSpPr>
          <p:cNvPr id="94" name="Google Shape;94;p16"/>
          <p:cNvSpPr/>
          <p:nvPr/>
        </p:nvSpPr>
        <p:spPr>
          <a:xfrm>
            <a:off x="1940600" y="5205000"/>
            <a:ext cx="609600" cy="609600"/>
          </a:xfrm>
          <a:prstGeom prst="triangle">
            <a:avLst>
              <a:gd name="adj" fmla="val 1826"/>
            </a:avLst>
          </a:prstGeom>
          <a:solidFill>
            <a:srgbClr val="CFE2F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5" name="Google Shape;95;p16"/>
          <p:cNvSpPr txBox="1"/>
          <p:nvPr/>
        </p:nvSpPr>
        <p:spPr>
          <a:xfrm>
            <a:off x="1940600" y="5814600"/>
            <a:ext cx="17624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code</a:t>
            </a:r>
            <a:endParaRPr sz="1600" b="1">
              <a:solidFill>
                <a:schemeClr val="dk1"/>
              </a:solidFill>
            </a:endParaRPr>
          </a:p>
        </p:txBody>
      </p:sp>
      <p:sp>
        <p:nvSpPr>
          <p:cNvPr id="96" name="Google Shape;96;p16"/>
          <p:cNvSpPr txBox="1"/>
          <p:nvPr/>
        </p:nvSpPr>
        <p:spPr>
          <a:xfrm rot="-5400000">
            <a:off x="831600" y="4705600"/>
            <a:ext cx="17256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data</a:t>
            </a:r>
            <a:endParaRPr sz="1600" b="1">
              <a:solidFill>
                <a:schemeClr val="dk1"/>
              </a:solidFill>
            </a:endParaRPr>
          </a:p>
        </p:txBody>
      </p:sp>
      <p:sp>
        <p:nvSpPr>
          <p:cNvPr id="97" name="Google Shape;97;p16"/>
          <p:cNvSpPr/>
          <p:nvPr/>
        </p:nvSpPr>
        <p:spPr>
          <a:xfrm rot="-8101187" flipH="1">
            <a:off x="1300973" y="4832266"/>
            <a:ext cx="2458187" cy="793373"/>
          </a:xfrm>
          <a:prstGeom prst="trapezoid">
            <a:avLst>
              <a:gd name="adj" fmla="val 101577"/>
            </a:avLst>
          </a:prstGeom>
          <a:solidFill>
            <a:srgbClr val="D9D2E9">
              <a:alpha val="5754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8" name="Google Shape;98;p16"/>
          <p:cNvSpPr/>
          <p:nvPr/>
        </p:nvSpPr>
        <p:spPr>
          <a:xfrm rot="-8101244" flipH="1">
            <a:off x="608719" y="3663380"/>
            <a:ext cx="5469896" cy="1504440"/>
          </a:xfrm>
          <a:prstGeom prst="trapezoid">
            <a:avLst>
              <a:gd name="adj" fmla="val 99625"/>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9" name="Google Shape;99;p16"/>
          <p:cNvSpPr txBox="1"/>
          <p:nvPr/>
        </p:nvSpPr>
        <p:spPr>
          <a:xfrm>
            <a:off x="3703000" y="5814600"/>
            <a:ext cx="21576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Data cleaning code</a:t>
            </a:r>
            <a:endParaRPr sz="1600" b="1">
              <a:solidFill>
                <a:schemeClr val="dk1"/>
              </a:solidFill>
            </a:endParaRPr>
          </a:p>
        </p:txBody>
      </p:sp>
      <p:sp>
        <p:nvSpPr>
          <p:cNvPr id="100" name="Google Shape;100;p16"/>
          <p:cNvSpPr txBox="1"/>
          <p:nvPr/>
        </p:nvSpPr>
        <p:spPr>
          <a:xfrm rot="-5400000">
            <a:off x="639200" y="2778167"/>
            <a:ext cx="21104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Secondary data</a:t>
            </a:r>
            <a:endParaRPr sz="1600" b="1">
              <a:solidFill>
                <a:schemeClr val="dk1"/>
              </a:solidFill>
            </a:endParaRPr>
          </a:p>
        </p:txBody>
      </p:sp>
    </p:spTree>
    <p:extLst>
      <p:ext uri="{BB962C8B-B14F-4D97-AF65-F5344CB8AC3E}">
        <p14:creationId xmlns:p14="http://schemas.microsoft.com/office/powerpoint/2010/main" val="1089120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cxnSp>
        <p:nvCxnSpPr>
          <p:cNvPr id="105" name="Google Shape;105;p17"/>
          <p:cNvCxnSpPr/>
          <p:nvPr/>
        </p:nvCxnSpPr>
        <p:spPr>
          <a:xfrm rot="10800000">
            <a:off x="1940600" y="734600"/>
            <a:ext cx="0" cy="5080000"/>
          </a:xfrm>
          <a:prstGeom prst="straightConnector1">
            <a:avLst/>
          </a:prstGeom>
          <a:noFill/>
          <a:ln w="9525" cap="flat" cmpd="sng">
            <a:solidFill>
              <a:srgbClr val="000000"/>
            </a:solidFill>
            <a:prstDash val="solid"/>
            <a:round/>
            <a:headEnd type="none" w="med" len="med"/>
            <a:tailEnd type="triangle" w="med" len="med"/>
          </a:ln>
        </p:spPr>
      </p:cxnSp>
      <p:cxnSp>
        <p:nvCxnSpPr>
          <p:cNvPr id="106" name="Google Shape;106;p17"/>
          <p:cNvCxnSpPr/>
          <p:nvPr/>
        </p:nvCxnSpPr>
        <p:spPr>
          <a:xfrm>
            <a:off x="1940600" y="5814600"/>
            <a:ext cx="6197600" cy="0"/>
          </a:xfrm>
          <a:prstGeom prst="straightConnector1">
            <a:avLst/>
          </a:prstGeom>
          <a:noFill/>
          <a:ln w="9525" cap="flat" cmpd="sng">
            <a:solidFill>
              <a:srgbClr val="000000"/>
            </a:solidFill>
            <a:prstDash val="solid"/>
            <a:round/>
            <a:headEnd type="none" w="med" len="med"/>
            <a:tailEnd type="triangle" w="med" len="med"/>
          </a:ln>
        </p:spPr>
      </p:cxnSp>
      <p:sp>
        <p:nvSpPr>
          <p:cNvPr id="107" name="Google Shape;107;p17"/>
          <p:cNvSpPr txBox="1"/>
          <p:nvPr/>
        </p:nvSpPr>
        <p:spPr>
          <a:xfrm>
            <a:off x="7731800" y="6017800"/>
            <a:ext cx="5898000" cy="615513"/>
          </a:xfrm>
          <a:prstGeom prst="rect">
            <a:avLst/>
          </a:prstGeom>
          <a:noFill/>
          <a:ln>
            <a:noFill/>
          </a:ln>
        </p:spPr>
        <p:txBody>
          <a:bodyPr spcFirstLastPara="1" wrap="square" lIns="121900" tIns="121900" rIns="121900" bIns="121900" anchor="t" anchorCtr="0">
            <a:spAutoFit/>
          </a:bodyPr>
          <a:lstStyle/>
          <a:p>
            <a:r>
              <a:rPr lang="en" sz="2400"/>
              <a:t>Software</a:t>
            </a:r>
            <a:endParaRPr sz="2400"/>
          </a:p>
        </p:txBody>
      </p:sp>
      <p:sp>
        <p:nvSpPr>
          <p:cNvPr id="108" name="Google Shape;108;p17"/>
          <p:cNvSpPr txBox="1"/>
          <p:nvPr/>
        </p:nvSpPr>
        <p:spPr>
          <a:xfrm>
            <a:off x="877359" y="836201"/>
            <a:ext cx="961641" cy="615513"/>
          </a:xfrm>
          <a:prstGeom prst="rect">
            <a:avLst/>
          </a:prstGeom>
          <a:noFill/>
          <a:ln>
            <a:noFill/>
          </a:ln>
        </p:spPr>
        <p:txBody>
          <a:bodyPr spcFirstLastPara="1" wrap="square" lIns="121900" tIns="121900" rIns="121900" bIns="121900" anchor="t" anchorCtr="0">
            <a:spAutoFit/>
          </a:bodyPr>
          <a:lstStyle/>
          <a:p>
            <a:r>
              <a:rPr lang="en" sz="2400" dirty="0"/>
              <a:t>Data</a:t>
            </a:r>
            <a:endParaRPr sz="2400" dirty="0"/>
          </a:p>
        </p:txBody>
      </p:sp>
      <p:sp>
        <p:nvSpPr>
          <p:cNvPr id="109" name="Google Shape;109;p17"/>
          <p:cNvSpPr/>
          <p:nvPr/>
        </p:nvSpPr>
        <p:spPr>
          <a:xfrm>
            <a:off x="1940600" y="5205000"/>
            <a:ext cx="609600" cy="609600"/>
          </a:xfrm>
          <a:prstGeom prst="triangle">
            <a:avLst>
              <a:gd name="adj" fmla="val 1826"/>
            </a:avLst>
          </a:prstGeom>
          <a:solidFill>
            <a:srgbClr val="CFE2F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0" name="Google Shape;110;p17"/>
          <p:cNvSpPr txBox="1"/>
          <p:nvPr/>
        </p:nvSpPr>
        <p:spPr>
          <a:xfrm>
            <a:off x="1940600" y="5814600"/>
            <a:ext cx="17624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code</a:t>
            </a:r>
            <a:endParaRPr sz="1600" b="1">
              <a:solidFill>
                <a:schemeClr val="dk1"/>
              </a:solidFill>
            </a:endParaRPr>
          </a:p>
        </p:txBody>
      </p:sp>
      <p:sp>
        <p:nvSpPr>
          <p:cNvPr id="111" name="Google Shape;111;p17"/>
          <p:cNvSpPr txBox="1"/>
          <p:nvPr/>
        </p:nvSpPr>
        <p:spPr>
          <a:xfrm rot="-5400000">
            <a:off x="831600" y="4705600"/>
            <a:ext cx="17256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data</a:t>
            </a:r>
            <a:endParaRPr sz="1600" b="1">
              <a:solidFill>
                <a:schemeClr val="dk1"/>
              </a:solidFill>
            </a:endParaRPr>
          </a:p>
        </p:txBody>
      </p:sp>
      <p:sp>
        <p:nvSpPr>
          <p:cNvPr id="112" name="Google Shape;112;p17"/>
          <p:cNvSpPr/>
          <p:nvPr/>
        </p:nvSpPr>
        <p:spPr>
          <a:xfrm rot="-8101187" flipH="1">
            <a:off x="1300973" y="4832266"/>
            <a:ext cx="2458187" cy="793373"/>
          </a:xfrm>
          <a:prstGeom prst="trapezoid">
            <a:avLst>
              <a:gd name="adj" fmla="val 101577"/>
            </a:avLst>
          </a:prstGeom>
          <a:solidFill>
            <a:srgbClr val="D9D2E9">
              <a:alpha val="5754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3" name="Google Shape;113;p17"/>
          <p:cNvSpPr/>
          <p:nvPr/>
        </p:nvSpPr>
        <p:spPr>
          <a:xfrm rot="-8101244" flipH="1">
            <a:off x="608719" y="3663380"/>
            <a:ext cx="5469896" cy="1504440"/>
          </a:xfrm>
          <a:prstGeom prst="trapezoid">
            <a:avLst>
              <a:gd name="adj" fmla="val 99625"/>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4" name="Google Shape;114;p17"/>
          <p:cNvSpPr txBox="1"/>
          <p:nvPr/>
        </p:nvSpPr>
        <p:spPr>
          <a:xfrm>
            <a:off x="3703000" y="5814600"/>
            <a:ext cx="21576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Data cleaning code</a:t>
            </a:r>
            <a:endParaRPr sz="1600" b="1">
              <a:solidFill>
                <a:schemeClr val="dk1"/>
              </a:solidFill>
            </a:endParaRPr>
          </a:p>
        </p:txBody>
      </p:sp>
      <p:sp>
        <p:nvSpPr>
          <p:cNvPr id="115" name="Google Shape;115;p17"/>
          <p:cNvSpPr txBox="1"/>
          <p:nvPr/>
        </p:nvSpPr>
        <p:spPr>
          <a:xfrm rot="-5400000">
            <a:off x="639200" y="2778167"/>
            <a:ext cx="21104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Secondary data</a:t>
            </a:r>
            <a:endParaRPr sz="1600" b="1">
              <a:solidFill>
                <a:schemeClr val="dk1"/>
              </a:solidFill>
            </a:endParaRPr>
          </a:p>
        </p:txBody>
      </p:sp>
      <p:sp>
        <p:nvSpPr>
          <p:cNvPr id="116" name="Google Shape;116;p17"/>
          <p:cNvSpPr/>
          <p:nvPr/>
        </p:nvSpPr>
        <p:spPr>
          <a:xfrm>
            <a:off x="3759200" y="2336800"/>
            <a:ext cx="1524000" cy="1524000"/>
          </a:xfrm>
          <a:prstGeom prst="star8">
            <a:avLst>
              <a:gd name="adj" fmla="val 37500"/>
            </a:avLst>
          </a:prstGeom>
          <a:solidFill>
            <a:srgbClr val="93C47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1333"/>
              <a:t>Better replication package</a:t>
            </a:r>
            <a:endParaRPr sz="1333"/>
          </a:p>
        </p:txBody>
      </p:sp>
    </p:spTree>
    <p:extLst>
      <p:ext uri="{BB962C8B-B14F-4D97-AF65-F5344CB8AC3E}">
        <p14:creationId xmlns:p14="http://schemas.microsoft.com/office/powerpoint/2010/main" val="2804722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cxnSp>
        <p:nvCxnSpPr>
          <p:cNvPr id="121" name="Google Shape;121;p18"/>
          <p:cNvCxnSpPr/>
          <p:nvPr/>
        </p:nvCxnSpPr>
        <p:spPr>
          <a:xfrm rot="10800000">
            <a:off x="1940600" y="734600"/>
            <a:ext cx="0" cy="5080000"/>
          </a:xfrm>
          <a:prstGeom prst="straightConnector1">
            <a:avLst/>
          </a:prstGeom>
          <a:noFill/>
          <a:ln w="9525" cap="flat" cmpd="sng">
            <a:solidFill>
              <a:srgbClr val="000000"/>
            </a:solidFill>
            <a:prstDash val="solid"/>
            <a:round/>
            <a:headEnd type="none" w="med" len="med"/>
            <a:tailEnd type="triangle" w="med" len="med"/>
          </a:ln>
        </p:spPr>
      </p:cxnSp>
      <p:cxnSp>
        <p:nvCxnSpPr>
          <p:cNvPr id="122" name="Google Shape;122;p18"/>
          <p:cNvCxnSpPr/>
          <p:nvPr/>
        </p:nvCxnSpPr>
        <p:spPr>
          <a:xfrm>
            <a:off x="1940600" y="5814600"/>
            <a:ext cx="6197600" cy="0"/>
          </a:xfrm>
          <a:prstGeom prst="straightConnector1">
            <a:avLst/>
          </a:prstGeom>
          <a:noFill/>
          <a:ln w="9525" cap="flat" cmpd="sng">
            <a:solidFill>
              <a:srgbClr val="000000"/>
            </a:solidFill>
            <a:prstDash val="solid"/>
            <a:round/>
            <a:headEnd type="none" w="med" len="med"/>
            <a:tailEnd type="triangle" w="med" len="med"/>
          </a:ln>
        </p:spPr>
      </p:cxnSp>
      <p:sp>
        <p:nvSpPr>
          <p:cNvPr id="123" name="Google Shape;123;p18"/>
          <p:cNvSpPr txBox="1"/>
          <p:nvPr/>
        </p:nvSpPr>
        <p:spPr>
          <a:xfrm>
            <a:off x="7731800" y="6017800"/>
            <a:ext cx="5898000" cy="615513"/>
          </a:xfrm>
          <a:prstGeom prst="rect">
            <a:avLst/>
          </a:prstGeom>
          <a:noFill/>
          <a:ln>
            <a:noFill/>
          </a:ln>
        </p:spPr>
        <p:txBody>
          <a:bodyPr spcFirstLastPara="1" wrap="square" lIns="121900" tIns="121900" rIns="121900" bIns="121900" anchor="t" anchorCtr="0">
            <a:spAutoFit/>
          </a:bodyPr>
          <a:lstStyle/>
          <a:p>
            <a:r>
              <a:rPr lang="en" sz="2400"/>
              <a:t>Software</a:t>
            </a:r>
            <a:endParaRPr sz="2400"/>
          </a:p>
        </p:txBody>
      </p:sp>
      <p:sp>
        <p:nvSpPr>
          <p:cNvPr id="124" name="Google Shape;124;p18"/>
          <p:cNvSpPr txBox="1"/>
          <p:nvPr/>
        </p:nvSpPr>
        <p:spPr>
          <a:xfrm>
            <a:off x="1026200" y="836201"/>
            <a:ext cx="812800" cy="984845"/>
          </a:xfrm>
          <a:prstGeom prst="rect">
            <a:avLst/>
          </a:prstGeom>
          <a:noFill/>
          <a:ln>
            <a:noFill/>
          </a:ln>
        </p:spPr>
        <p:txBody>
          <a:bodyPr spcFirstLastPara="1" wrap="square" lIns="121900" tIns="121900" rIns="121900" bIns="121900" anchor="t" anchorCtr="0">
            <a:spAutoFit/>
          </a:bodyPr>
          <a:lstStyle/>
          <a:p>
            <a:r>
              <a:rPr lang="en" sz="2400"/>
              <a:t>Data</a:t>
            </a:r>
            <a:endParaRPr sz="2400"/>
          </a:p>
        </p:txBody>
      </p:sp>
      <p:sp>
        <p:nvSpPr>
          <p:cNvPr id="125" name="Google Shape;125;p18"/>
          <p:cNvSpPr/>
          <p:nvPr/>
        </p:nvSpPr>
        <p:spPr>
          <a:xfrm>
            <a:off x="1940600" y="5205000"/>
            <a:ext cx="609600" cy="609600"/>
          </a:xfrm>
          <a:prstGeom prst="triangle">
            <a:avLst>
              <a:gd name="adj" fmla="val 1826"/>
            </a:avLst>
          </a:prstGeom>
          <a:solidFill>
            <a:srgbClr val="CFE2F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6" name="Google Shape;126;p18"/>
          <p:cNvSpPr txBox="1"/>
          <p:nvPr/>
        </p:nvSpPr>
        <p:spPr>
          <a:xfrm>
            <a:off x="1940600" y="5814600"/>
            <a:ext cx="17624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code</a:t>
            </a:r>
            <a:endParaRPr sz="1600" b="1">
              <a:solidFill>
                <a:schemeClr val="dk1"/>
              </a:solidFill>
            </a:endParaRPr>
          </a:p>
        </p:txBody>
      </p:sp>
      <p:sp>
        <p:nvSpPr>
          <p:cNvPr id="127" name="Google Shape;127;p18"/>
          <p:cNvSpPr txBox="1"/>
          <p:nvPr/>
        </p:nvSpPr>
        <p:spPr>
          <a:xfrm rot="-5400000">
            <a:off x="831600" y="4705600"/>
            <a:ext cx="17256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data</a:t>
            </a:r>
            <a:endParaRPr sz="1600" b="1">
              <a:solidFill>
                <a:schemeClr val="dk1"/>
              </a:solidFill>
            </a:endParaRPr>
          </a:p>
        </p:txBody>
      </p:sp>
      <p:sp>
        <p:nvSpPr>
          <p:cNvPr id="128" name="Google Shape;128;p18"/>
          <p:cNvSpPr/>
          <p:nvPr/>
        </p:nvSpPr>
        <p:spPr>
          <a:xfrm rot="-8101187" flipH="1">
            <a:off x="1300973" y="4832266"/>
            <a:ext cx="2458187" cy="793373"/>
          </a:xfrm>
          <a:prstGeom prst="trapezoid">
            <a:avLst>
              <a:gd name="adj" fmla="val 101577"/>
            </a:avLst>
          </a:prstGeom>
          <a:solidFill>
            <a:srgbClr val="D9D2E9">
              <a:alpha val="5754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9" name="Google Shape;129;p18"/>
          <p:cNvSpPr/>
          <p:nvPr/>
        </p:nvSpPr>
        <p:spPr>
          <a:xfrm rot="-8101244" flipH="1">
            <a:off x="608719" y="3663380"/>
            <a:ext cx="5469896" cy="1504440"/>
          </a:xfrm>
          <a:prstGeom prst="trapezoid">
            <a:avLst>
              <a:gd name="adj" fmla="val 99625"/>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0" name="Google Shape;130;p18"/>
          <p:cNvSpPr txBox="1"/>
          <p:nvPr/>
        </p:nvSpPr>
        <p:spPr>
          <a:xfrm>
            <a:off x="3703000" y="5814600"/>
            <a:ext cx="21576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Data cleaning code</a:t>
            </a:r>
            <a:endParaRPr sz="1600" b="1">
              <a:solidFill>
                <a:schemeClr val="dk1"/>
              </a:solidFill>
            </a:endParaRPr>
          </a:p>
        </p:txBody>
      </p:sp>
      <p:sp>
        <p:nvSpPr>
          <p:cNvPr id="131" name="Google Shape;131;p18"/>
          <p:cNvSpPr txBox="1"/>
          <p:nvPr/>
        </p:nvSpPr>
        <p:spPr>
          <a:xfrm rot="-5400000">
            <a:off x="639200" y="2778167"/>
            <a:ext cx="21104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Secondary data</a:t>
            </a:r>
            <a:endParaRPr sz="1600" b="1">
              <a:solidFill>
                <a:schemeClr val="dk1"/>
              </a:solidFill>
            </a:endParaRPr>
          </a:p>
        </p:txBody>
      </p:sp>
      <p:cxnSp>
        <p:nvCxnSpPr>
          <p:cNvPr id="132" name="Google Shape;132;p18"/>
          <p:cNvCxnSpPr/>
          <p:nvPr/>
        </p:nvCxnSpPr>
        <p:spPr>
          <a:xfrm>
            <a:off x="1117600" y="1930400"/>
            <a:ext cx="3048000" cy="0"/>
          </a:xfrm>
          <a:prstGeom prst="straightConnector1">
            <a:avLst/>
          </a:prstGeom>
          <a:noFill/>
          <a:ln w="76200" cap="flat" cmpd="sng">
            <a:solidFill>
              <a:schemeClr val="dk2"/>
            </a:solidFill>
            <a:prstDash val="solid"/>
            <a:round/>
            <a:headEnd type="none" w="med" len="med"/>
            <a:tailEnd type="none" w="med" len="med"/>
          </a:ln>
        </p:spPr>
      </p:cxnSp>
      <p:sp>
        <p:nvSpPr>
          <p:cNvPr id="133" name="Google Shape;133;p18"/>
          <p:cNvSpPr txBox="1"/>
          <p:nvPr/>
        </p:nvSpPr>
        <p:spPr>
          <a:xfrm>
            <a:off x="2104667" y="1545201"/>
            <a:ext cx="2478000" cy="492402"/>
          </a:xfrm>
          <a:prstGeom prst="rect">
            <a:avLst/>
          </a:prstGeom>
          <a:noFill/>
          <a:ln>
            <a:noFill/>
          </a:ln>
        </p:spPr>
        <p:txBody>
          <a:bodyPr spcFirstLastPara="1" wrap="square" lIns="121900" tIns="121900" rIns="121900" bIns="121900" anchor="t" anchorCtr="0">
            <a:spAutoFit/>
          </a:bodyPr>
          <a:lstStyle/>
          <a:p>
            <a:r>
              <a:rPr lang="en" sz="1600" i="1"/>
              <a:t>Data provider</a:t>
            </a:r>
            <a:endParaRPr sz="1600" i="1"/>
          </a:p>
        </p:txBody>
      </p:sp>
      <p:cxnSp>
        <p:nvCxnSpPr>
          <p:cNvPr id="134" name="Google Shape;134;p18"/>
          <p:cNvCxnSpPr/>
          <p:nvPr/>
        </p:nvCxnSpPr>
        <p:spPr>
          <a:xfrm rot="5400000">
            <a:off x="4390000" y="4967733"/>
            <a:ext cx="3048000" cy="0"/>
          </a:xfrm>
          <a:prstGeom prst="straightConnector1">
            <a:avLst/>
          </a:prstGeom>
          <a:noFill/>
          <a:ln w="76200" cap="flat" cmpd="sng">
            <a:solidFill>
              <a:schemeClr val="dk2"/>
            </a:solidFill>
            <a:prstDash val="solid"/>
            <a:round/>
            <a:headEnd type="none" w="med" len="med"/>
            <a:tailEnd type="none" w="med" len="med"/>
          </a:ln>
        </p:spPr>
      </p:cxnSp>
      <p:sp>
        <p:nvSpPr>
          <p:cNvPr id="135" name="Google Shape;135;p18"/>
          <p:cNvSpPr txBox="1"/>
          <p:nvPr/>
        </p:nvSpPr>
        <p:spPr>
          <a:xfrm rot="5400000">
            <a:off x="4900000" y="4853600"/>
            <a:ext cx="2478000" cy="492402"/>
          </a:xfrm>
          <a:prstGeom prst="rect">
            <a:avLst/>
          </a:prstGeom>
          <a:noFill/>
          <a:ln>
            <a:noFill/>
          </a:ln>
        </p:spPr>
        <p:txBody>
          <a:bodyPr spcFirstLastPara="1" wrap="square" lIns="121900" tIns="121900" rIns="121900" bIns="121900" anchor="t" anchorCtr="0">
            <a:spAutoFit/>
          </a:bodyPr>
          <a:lstStyle/>
          <a:p>
            <a:r>
              <a:rPr lang="en" sz="1600" i="1"/>
              <a:t>Software provider</a:t>
            </a:r>
            <a:endParaRPr sz="1600" i="1"/>
          </a:p>
        </p:txBody>
      </p:sp>
      <p:cxnSp>
        <p:nvCxnSpPr>
          <p:cNvPr id="136" name="Google Shape;136;p18"/>
          <p:cNvCxnSpPr>
            <a:endCxn id="133" idx="0"/>
          </p:cNvCxnSpPr>
          <p:nvPr/>
        </p:nvCxnSpPr>
        <p:spPr>
          <a:xfrm flipH="1">
            <a:off x="3343667" y="1117600"/>
            <a:ext cx="618800" cy="427600"/>
          </a:xfrm>
          <a:prstGeom prst="straightConnector1">
            <a:avLst/>
          </a:prstGeom>
          <a:noFill/>
          <a:ln w="9525" cap="flat" cmpd="sng">
            <a:solidFill>
              <a:schemeClr val="dk2"/>
            </a:solidFill>
            <a:prstDash val="solid"/>
            <a:round/>
            <a:headEnd type="none" w="med" len="med"/>
            <a:tailEnd type="triangle" w="med" len="med"/>
          </a:ln>
        </p:spPr>
      </p:cxnSp>
      <p:cxnSp>
        <p:nvCxnSpPr>
          <p:cNvPr id="137" name="Google Shape;137;p18"/>
          <p:cNvCxnSpPr>
            <a:endCxn id="133" idx="2"/>
          </p:cNvCxnSpPr>
          <p:nvPr/>
        </p:nvCxnSpPr>
        <p:spPr>
          <a:xfrm rot="10800000">
            <a:off x="3343667" y="2037600"/>
            <a:ext cx="618800" cy="400800"/>
          </a:xfrm>
          <a:prstGeom prst="straightConnector1">
            <a:avLst/>
          </a:prstGeom>
          <a:noFill/>
          <a:ln w="9525" cap="flat" cmpd="sng">
            <a:solidFill>
              <a:schemeClr val="dk2"/>
            </a:solidFill>
            <a:prstDash val="solid"/>
            <a:round/>
            <a:headEnd type="none" w="med" len="med"/>
            <a:tailEnd type="triangle" w="med" len="med"/>
          </a:ln>
        </p:spPr>
      </p:cxnSp>
      <p:sp>
        <p:nvSpPr>
          <p:cNvPr id="138" name="Google Shape;138;p18"/>
          <p:cNvSpPr txBox="1"/>
          <p:nvPr/>
        </p:nvSpPr>
        <p:spPr>
          <a:xfrm>
            <a:off x="3860800" y="711200"/>
            <a:ext cx="914400" cy="451302"/>
          </a:xfrm>
          <a:prstGeom prst="rect">
            <a:avLst/>
          </a:prstGeom>
          <a:noFill/>
          <a:ln>
            <a:noFill/>
          </a:ln>
        </p:spPr>
        <p:txBody>
          <a:bodyPr spcFirstLastPara="1" wrap="square" lIns="121900" tIns="121900" rIns="121900" bIns="121900" anchor="t" anchorCtr="0">
            <a:spAutoFit/>
          </a:bodyPr>
          <a:lstStyle/>
          <a:p>
            <a:r>
              <a:rPr lang="en" sz="1333"/>
              <a:t>Ipums</a:t>
            </a:r>
            <a:endParaRPr sz="1333"/>
          </a:p>
        </p:txBody>
      </p:sp>
      <p:sp>
        <p:nvSpPr>
          <p:cNvPr id="139" name="Google Shape;139;p18"/>
          <p:cNvSpPr txBox="1"/>
          <p:nvPr/>
        </p:nvSpPr>
        <p:spPr>
          <a:xfrm>
            <a:off x="3962400" y="2235200"/>
            <a:ext cx="1625600" cy="451302"/>
          </a:xfrm>
          <a:prstGeom prst="rect">
            <a:avLst/>
          </a:prstGeom>
          <a:noFill/>
          <a:ln>
            <a:noFill/>
          </a:ln>
        </p:spPr>
        <p:txBody>
          <a:bodyPr spcFirstLastPara="1" wrap="square" lIns="121900" tIns="121900" rIns="121900" bIns="121900" anchor="t" anchorCtr="0">
            <a:spAutoFit/>
          </a:bodyPr>
          <a:lstStyle/>
          <a:p>
            <a:r>
              <a:rPr lang="en" sz="1333"/>
              <a:t>Census Bureau</a:t>
            </a:r>
            <a:endParaRPr sz="1333"/>
          </a:p>
        </p:txBody>
      </p:sp>
    </p:spTree>
    <p:extLst>
      <p:ext uri="{BB962C8B-B14F-4D97-AF65-F5344CB8AC3E}">
        <p14:creationId xmlns:p14="http://schemas.microsoft.com/office/powerpoint/2010/main" val="3589150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cxnSp>
        <p:nvCxnSpPr>
          <p:cNvPr id="144" name="Google Shape;144;p19"/>
          <p:cNvCxnSpPr/>
          <p:nvPr/>
        </p:nvCxnSpPr>
        <p:spPr>
          <a:xfrm rot="10800000">
            <a:off x="1940600" y="734600"/>
            <a:ext cx="0" cy="5080000"/>
          </a:xfrm>
          <a:prstGeom prst="straightConnector1">
            <a:avLst/>
          </a:prstGeom>
          <a:noFill/>
          <a:ln w="9525" cap="flat" cmpd="sng">
            <a:solidFill>
              <a:srgbClr val="000000"/>
            </a:solidFill>
            <a:prstDash val="solid"/>
            <a:round/>
            <a:headEnd type="none" w="med" len="med"/>
            <a:tailEnd type="triangle" w="med" len="med"/>
          </a:ln>
        </p:spPr>
      </p:cxnSp>
      <p:cxnSp>
        <p:nvCxnSpPr>
          <p:cNvPr id="145" name="Google Shape;145;p19"/>
          <p:cNvCxnSpPr/>
          <p:nvPr/>
        </p:nvCxnSpPr>
        <p:spPr>
          <a:xfrm>
            <a:off x="1940600" y="5814600"/>
            <a:ext cx="6197600" cy="0"/>
          </a:xfrm>
          <a:prstGeom prst="straightConnector1">
            <a:avLst/>
          </a:prstGeom>
          <a:noFill/>
          <a:ln w="9525" cap="flat" cmpd="sng">
            <a:solidFill>
              <a:srgbClr val="000000"/>
            </a:solidFill>
            <a:prstDash val="solid"/>
            <a:round/>
            <a:headEnd type="none" w="med" len="med"/>
            <a:tailEnd type="triangle" w="med" len="med"/>
          </a:ln>
        </p:spPr>
      </p:cxnSp>
      <p:sp>
        <p:nvSpPr>
          <p:cNvPr id="146" name="Google Shape;146;p19"/>
          <p:cNvSpPr txBox="1"/>
          <p:nvPr/>
        </p:nvSpPr>
        <p:spPr>
          <a:xfrm>
            <a:off x="7731800" y="6017800"/>
            <a:ext cx="5898000" cy="615513"/>
          </a:xfrm>
          <a:prstGeom prst="rect">
            <a:avLst/>
          </a:prstGeom>
          <a:noFill/>
          <a:ln>
            <a:noFill/>
          </a:ln>
        </p:spPr>
        <p:txBody>
          <a:bodyPr spcFirstLastPara="1" wrap="square" lIns="121900" tIns="121900" rIns="121900" bIns="121900" anchor="t" anchorCtr="0">
            <a:spAutoFit/>
          </a:bodyPr>
          <a:lstStyle/>
          <a:p>
            <a:r>
              <a:rPr lang="en" sz="2400"/>
              <a:t>Software</a:t>
            </a:r>
            <a:endParaRPr sz="2400"/>
          </a:p>
        </p:txBody>
      </p:sp>
      <p:sp>
        <p:nvSpPr>
          <p:cNvPr id="147" name="Google Shape;147;p19"/>
          <p:cNvSpPr txBox="1"/>
          <p:nvPr/>
        </p:nvSpPr>
        <p:spPr>
          <a:xfrm>
            <a:off x="1026200" y="836201"/>
            <a:ext cx="812800" cy="984845"/>
          </a:xfrm>
          <a:prstGeom prst="rect">
            <a:avLst/>
          </a:prstGeom>
          <a:noFill/>
          <a:ln>
            <a:noFill/>
          </a:ln>
        </p:spPr>
        <p:txBody>
          <a:bodyPr spcFirstLastPara="1" wrap="square" lIns="121900" tIns="121900" rIns="121900" bIns="121900" anchor="t" anchorCtr="0">
            <a:spAutoFit/>
          </a:bodyPr>
          <a:lstStyle/>
          <a:p>
            <a:r>
              <a:rPr lang="en" sz="2400"/>
              <a:t>Data</a:t>
            </a:r>
            <a:endParaRPr sz="2400"/>
          </a:p>
        </p:txBody>
      </p:sp>
      <p:sp>
        <p:nvSpPr>
          <p:cNvPr id="148" name="Google Shape;148;p19"/>
          <p:cNvSpPr/>
          <p:nvPr/>
        </p:nvSpPr>
        <p:spPr>
          <a:xfrm>
            <a:off x="1940600" y="5205000"/>
            <a:ext cx="609600" cy="609600"/>
          </a:xfrm>
          <a:prstGeom prst="triangle">
            <a:avLst>
              <a:gd name="adj" fmla="val 1826"/>
            </a:avLst>
          </a:prstGeom>
          <a:solidFill>
            <a:srgbClr val="CFE2F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9" name="Google Shape;149;p19"/>
          <p:cNvSpPr txBox="1"/>
          <p:nvPr/>
        </p:nvSpPr>
        <p:spPr>
          <a:xfrm>
            <a:off x="1940600" y="5814600"/>
            <a:ext cx="17624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code</a:t>
            </a:r>
            <a:endParaRPr sz="1600" b="1">
              <a:solidFill>
                <a:schemeClr val="dk1"/>
              </a:solidFill>
            </a:endParaRPr>
          </a:p>
        </p:txBody>
      </p:sp>
      <p:sp>
        <p:nvSpPr>
          <p:cNvPr id="150" name="Google Shape;150;p19"/>
          <p:cNvSpPr txBox="1"/>
          <p:nvPr/>
        </p:nvSpPr>
        <p:spPr>
          <a:xfrm rot="-5400000">
            <a:off x="831600" y="4705600"/>
            <a:ext cx="17256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data</a:t>
            </a:r>
            <a:endParaRPr sz="1600" b="1">
              <a:solidFill>
                <a:schemeClr val="dk1"/>
              </a:solidFill>
            </a:endParaRPr>
          </a:p>
        </p:txBody>
      </p:sp>
      <p:sp>
        <p:nvSpPr>
          <p:cNvPr id="151" name="Google Shape;151;p19"/>
          <p:cNvSpPr/>
          <p:nvPr/>
        </p:nvSpPr>
        <p:spPr>
          <a:xfrm rot="-8101187" flipH="1">
            <a:off x="1300973" y="4832266"/>
            <a:ext cx="2458187" cy="793373"/>
          </a:xfrm>
          <a:prstGeom prst="trapezoid">
            <a:avLst>
              <a:gd name="adj" fmla="val 101577"/>
            </a:avLst>
          </a:prstGeom>
          <a:solidFill>
            <a:srgbClr val="D9D2E9">
              <a:alpha val="5754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2" name="Google Shape;152;p19"/>
          <p:cNvSpPr/>
          <p:nvPr/>
        </p:nvSpPr>
        <p:spPr>
          <a:xfrm rot="-8101244" flipH="1">
            <a:off x="608719" y="3663380"/>
            <a:ext cx="5469896" cy="1504440"/>
          </a:xfrm>
          <a:prstGeom prst="trapezoid">
            <a:avLst>
              <a:gd name="adj" fmla="val 99625"/>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3" name="Google Shape;153;p19"/>
          <p:cNvSpPr txBox="1"/>
          <p:nvPr/>
        </p:nvSpPr>
        <p:spPr>
          <a:xfrm>
            <a:off x="3703000" y="5814600"/>
            <a:ext cx="21576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Data cleaning code</a:t>
            </a:r>
            <a:endParaRPr sz="1600" b="1">
              <a:solidFill>
                <a:schemeClr val="dk1"/>
              </a:solidFill>
            </a:endParaRPr>
          </a:p>
        </p:txBody>
      </p:sp>
      <p:sp>
        <p:nvSpPr>
          <p:cNvPr id="154" name="Google Shape;154;p19"/>
          <p:cNvSpPr txBox="1"/>
          <p:nvPr/>
        </p:nvSpPr>
        <p:spPr>
          <a:xfrm rot="-5400000">
            <a:off x="639200" y="2778167"/>
            <a:ext cx="21104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Secondary data</a:t>
            </a:r>
            <a:endParaRPr sz="1600" b="1">
              <a:solidFill>
                <a:schemeClr val="dk1"/>
              </a:solidFill>
            </a:endParaRPr>
          </a:p>
        </p:txBody>
      </p:sp>
      <p:cxnSp>
        <p:nvCxnSpPr>
          <p:cNvPr id="155" name="Google Shape;155;p19"/>
          <p:cNvCxnSpPr/>
          <p:nvPr/>
        </p:nvCxnSpPr>
        <p:spPr>
          <a:xfrm>
            <a:off x="1117600" y="1930400"/>
            <a:ext cx="3048000" cy="0"/>
          </a:xfrm>
          <a:prstGeom prst="straightConnector1">
            <a:avLst/>
          </a:prstGeom>
          <a:noFill/>
          <a:ln w="76200" cap="flat" cmpd="sng">
            <a:solidFill>
              <a:schemeClr val="dk2"/>
            </a:solidFill>
            <a:prstDash val="solid"/>
            <a:round/>
            <a:headEnd type="none" w="med" len="med"/>
            <a:tailEnd type="none" w="med" len="med"/>
          </a:ln>
        </p:spPr>
      </p:cxnSp>
      <p:sp>
        <p:nvSpPr>
          <p:cNvPr id="156" name="Google Shape;156;p19"/>
          <p:cNvSpPr txBox="1"/>
          <p:nvPr/>
        </p:nvSpPr>
        <p:spPr>
          <a:xfrm>
            <a:off x="2104667" y="1545201"/>
            <a:ext cx="2478000" cy="492402"/>
          </a:xfrm>
          <a:prstGeom prst="rect">
            <a:avLst/>
          </a:prstGeom>
          <a:noFill/>
          <a:ln>
            <a:noFill/>
          </a:ln>
        </p:spPr>
        <p:txBody>
          <a:bodyPr spcFirstLastPara="1" wrap="square" lIns="121900" tIns="121900" rIns="121900" bIns="121900" anchor="t" anchorCtr="0">
            <a:spAutoFit/>
          </a:bodyPr>
          <a:lstStyle/>
          <a:p>
            <a:r>
              <a:rPr lang="en" sz="1600" i="1"/>
              <a:t>Data provider</a:t>
            </a:r>
            <a:endParaRPr sz="1600" i="1"/>
          </a:p>
        </p:txBody>
      </p:sp>
      <p:cxnSp>
        <p:nvCxnSpPr>
          <p:cNvPr id="157" name="Google Shape;157;p19"/>
          <p:cNvCxnSpPr/>
          <p:nvPr/>
        </p:nvCxnSpPr>
        <p:spPr>
          <a:xfrm rot="5400000">
            <a:off x="4390000" y="4967733"/>
            <a:ext cx="3048000" cy="0"/>
          </a:xfrm>
          <a:prstGeom prst="straightConnector1">
            <a:avLst/>
          </a:prstGeom>
          <a:noFill/>
          <a:ln w="76200" cap="flat" cmpd="sng">
            <a:solidFill>
              <a:schemeClr val="dk2"/>
            </a:solidFill>
            <a:prstDash val="solid"/>
            <a:round/>
            <a:headEnd type="none" w="med" len="med"/>
            <a:tailEnd type="none" w="med" len="med"/>
          </a:ln>
        </p:spPr>
      </p:cxnSp>
      <p:sp>
        <p:nvSpPr>
          <p:cNvPr id="158" name="Google Shape;158;p19"/>
          <p:cNvSpPr txBox="1"/>
          <p:nvPr/>
        </p:nvSpPr>
        <p:spPr>
          <a:xfrm rot="5400000">
            <a:off x="4900000" y="4853600"/>
            <a:ext cx="2478000" cy="492402"/>
          </a:xfrm>
          <a:prstGeom prst="rect">
            <a:avLst/>
          </a:prstGeom>
          <a:noFill/>
          <a:ln>
            <a:noFill/>
          </a:ln>
        </p:spPr>
        <p:txBody>
          <a:bodyPr spcFirstLastPara="1" wrap="square" lIns="121900" tIns="121900" rIns="121900" bIns="121900" anchor="t" anchorCtr="0">
            <a:spAutoFit/>
          </a:bodyPr>
          <a:lstStyle/>
          <a:p>
            <a:r>
              <a:rPr lang="en" sz="1600" i="1"/>
              <a:t>Software provider</a:t>
            </a:r>
            <a:endParaRPr sz="1600" i="1"/>
          </a:p>
        </p:txBody>
      </p:sp>
      <p:cxnSp>
        <p:nvCxnSpPr>
          <p:cNvPr id="159" name="Google Shape;159;p19"/>
          <p:cNvCxnSpPr>
            <a:endCxn id="158" idx="1"/>
          </p:cNvCxnSpPr>
          <p:nvPr/>
        </p:nvCxnSpPr>
        <p:spPr>
          <a:xfrm flipH="1">
            <a:off x="6139000" y="3556000"/>
            <a:ext cx="769600" cy="304800"/>
          </a:xfrm>
          <a:prstGeom prst="straightConnector1">
            <a:avLst/>
          </a:prstGeom>
          <a:noFill/>
          <a:ln w="9525" cap="flat" cmpd="sng">
            <a:solidFill>
              <a:schemeClr val="dk2"/>
            </a:solidFill>
            <a:prstDash val="solid"/>
            <a:round/>
            <a:headEnd type="none" w="med" len="med"/>
            <a:tailEnd type="triangle" w="med" len="med"/>
          </a:ln>
        </p:spPr>
      </p:cxnSp>
      <p:cxnSp>
        <p:nvCxnSpPr>
          <p:cNvPr id="160" name="Google Shape;160;p19"/>
          <p:cNvCxnSpPr>
            <a:endCxn id="158" idx="0"/>
          </p:cNvCxnSpPr>
          <p:nvPr/>
        </p:nvCxnSpPr>
        <p:spPr>
          <a:xfrm rot="10800000">
            <a:off x="6385200" y="5099800"/>
            <a:ext cx="930000" cy="183200"/>
          </a:xfrm>
          <a:prstGeom prst="straightConnector1">
            <a:avLst/>
          </a:prstGeom>
          <a:noFill/>
          <a:ln w="9525" cap="flat" cmpd="sng">
            <a:solidFill>
              <a:schemeClr val="dk2"/>
            </a:solidFill>
            <a:prstDash val="solid"/>
            <a:round/>
            <a:headEnd type="none" w="med" len="med"/>
            <a:tailEnd type="triangle" w="med" len="med"/>
          </a:ln>
        </p:spPr>
      </p:cxnSp>
      <p:sp>
        <p:nvSpPr>
          <p:cNvPr id="161" name="Google Shape;161;p19"/>
          <p:cNvSpPr txBox="1"/>
          <p:nvPr/>
        </p:nvSpPr>
        <p:spPr>
          <a:xfrm>
            <a:off x="6908800" y="3251200"/>
            <a:ext cx="1524000" cy="615513"/>
          </a:xfrm>
          <a:prstGeom prst="rect">
            <a:avLst/>
          </a:prstGeom>
          <a:noFill/>
          <a:ln>
            <a:noFill/>
          </a:ln>
        </p:spPr>
        <p:txBody>
          <a:bodyPr spcFirstLastPara="1" wrap="square" lIns="121900" tIns="121900" rIns="121900" bIns="121900" anchor="t" anchorCtr="0">
            <a:spAutoFit/>
          </a:bodyPr>
          <a:lstStyle/>
          <a:p>
            <a:r>
              <a:rPr lang="en" sz="2400"/>
              <a:t>Stata</a:t>
            </a:r>
            <a:endParaRPr sz="2400"/>
          </a:p>
        </p:txBody>
      </p:sp>
      <p:sp>
        <p:nvSpPr>
          <p:cNvPr id="162" name="Google Shape;162;p19"/>
          <p:cNvSpPr txBox="1"/>
          <p:nvPr/>
        </p:nvSpPr>
        <p:spPr>
          <a:xfrm>
            <a:off x="7315200" y="4978400"/>
            <a:ext cx="1016000" cy="615513"/>
          </a:xfrm>
          <a:prstGeom prst="rect">
            <a:avLst/>
          </a:prstGeom>
          <a:noFill/>
          <a:ln>
            <a:noFill/>
          </a:ln>
        </p:spPr>
        <p:txBody>
          <a:bodyPr spcFirstLastPara="1" wrap="square" lIns="121900" tIns="121900" rIns="121900" bIns="121900" anchor="t" anchorCtr="0">
            <a:spAutoFit/>
          </a:bodyPr>
          <a:lstStyle/>
          <a:p>
            <a:r>
              <a:rPr lang="en" sz="2400"/>
              <a:t>SPSS</a:t>
            </a:r>
            <a:endParaRPr sz="2400"/>
          </a:p>
        </p:txBody>
      </p:sp>
    </p:spTree>
    <p:extLst>
      <p:ext uri="{BB962C8B-B14F-4D97-AF65-F5344CB8AC3E}">
        <p14:creationId xmlns:p14="http://schemas.microsoft.com/office/powerpoint/2010/main" val="2573046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38905" y="1582824"/>
            <a:ext cx="8114190" cy="1446550"/>
          </a:xfrm>
          <a:prstGeom prst="rect">
            <a:avLst/>
          </a:prstGeom>
          <a:noFill/>
        </p:spPr>
        <p:txBody>
          <a:bodyPr wrap="square" rtlCol="0">
            <a:spAutoFit/>
          </a:bodyPr>
          <a:lstStyle/>
          <a:p>
            <a:pPr algn="ctr"/>
            <a:r>
              <a:rPr lang="en-US" sz="8800" dirty="0">
                <a:solidFill>
                  <a:schemeClr val="bg1"/>
                </a:solidFill>
              </a:rPr>
              <a:t>Topics</a:t>
            </a:r>
            <a:endParaRPr lang="en-US" dirty="0">
              <a:solidFill>
                <a:schemeClr val="bg1"/>
              </a:solidFill>
            </a:endParaRPr>
          </a:p>
        </p:txBody>
      </p:sp>
    </p:spTree>
    <p:extLst>
      <p:ext uri="{BB962C8B-B14F-4D97-AF65-F5344CB8AC3E}">
        <p14:creationId xmlns:p14="http://schemas.microsoft.com/office/powerpoint/2010/main" val="2940922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BC242-6DA5-4651-A1B7-EE47FD316313}"/>
              </a:ext>
            </a:extLst>
          </p:cNvPr>
          <p:cNvSpPr>
            <a:spLocks noGrp="1"/>
          </p:cNvSpPr>
          <p:nvPr>
            <p:ph type="title"/>
          </p:nvPr>
        </p:nvSpPr>
        <p:spPr/>
        <p:txBody>
          <a:bodyPr/>
          <a:lstStyle/>
          <a:p>
            <a:r>
              <a:rPr lang="en-US" dirty="0"/>
              <a:t>Topics</a:t>
            </a:r>
          </a:p>
        </p:txBody>
      </p:sp>
      <p:sp>
        <p:nvSpPr>
          <p:cNvPr id="3" name="Content Placeholder 2">
            <a:extLst>
              <a:ext uri="{FF2B5EF4-FFF2-40B4-BE49-F238E27FC236}">
                <a16:creationId xmlns:a16="http://schemas.microsoft.com/office/drawing/2014/main" id="{8A354E6F-BB4D-4C2C-929A-0F5F64D93B22}"/>
              </a:ext>
            </a:extLst>
          </p:cNvPr>
          <p:cNvSpPr>
            <a:spLocks noGrp="1"/>
          </p:cNvSpPr>
          <p:nvPr>
            <p:ph sz="half" idx="1"/>
          </p:nvPr>
        </p:nvSpPr>
        <p:spPr/>
        <p:txBody>
          <a:bodyPr/>
          <a:lstStyle/>
          <a:p>
            <a:r>
              <a:rPr lang="en-US" dirty="0"/>
              <a:t>Data Provenance</a:t>
            </a:r>
          </a:p>
          <a:p>
            <a:pPr lvl="1"/>
            <a:r>
              <a:rPr lang="en-US" dirty="0"/>
              <a:t>Typical Macro</a:t>
            </a:r>
          </a:p>
          <a:p>
            <a:pPr lvl="1"/>
            <a:r>
              <a:rPr lang="en-US" dirty="0"/>
              <a:t>Commercial data intermediaries</a:t>
            </a:r>
          </a:p>
          <a:p>
            <a:pPr lvl="1"/>
            <a:r>
              <a:rPr lang="en-US" dirty="0"/>
              <a:t>Commercial data sources</a:t>
            </a:r>
          </a:p>
        </p:txBody>
      </p:sp>
      <p:sp>
        <p:nvSpPr>
          <p:cNvPr id="4" name="Content Placeholder 3">
            <a:extLst>
              <a:ext uri="{FF2B5EF4-FFF2-40B4-BE49-F238E27FC236}">
                <a16:creationId xmlns:a16="http://schemas.microsoft.com/office/drawing/2014/main" id="{C784B6A9-FFD9-47EC-A83C-07863ABE6221}"/>
              </a:ext>
            </a:extLst>
          </p:cNvPr>
          <p:cNvSpPr>
            <a:spLocks noGrp="1"/>
          </p:cNvSpPr>
          <p:nvPr>
            <p:ph sz="half" idx="2"/>
          </p:nvPr>
        </p:nvSpPr>
        <p:spPr/>
        <p:txBody>
          <a:bodyPr/>
          <a:lstStyle/>
          <a:p>
            <a:r>
              <a:rPr lang="en-US" dirty="0"/>
              <a:t>Reproducibility in Secure Remote Access Systems</a:t>
            </a:r>
          </a:p>
          <a:p>
            <a:pPr lvl="1"/>
            <a:r>
              <a:rPr lang="en-US" dirty="0"/>
              <a:t>External pre-publication [</a:t>
            </a:r>
            <a:r>
              <a:rPr lang="en-US" dirty="0" err="1"/>
              <a:t>cascad</a:t>
            </a:r>
            <a:r>
              <a:rPr lang="en-US" dirty="0"/>
              <a:t>], as-publication [Marianne], post-publication [</a:t>
            </a:r>
            <a:r>
              <a:rPr lang="en-US" dirty="0" err="1"/>
              <a:t>ReplicationWiki</a:t>
            </a:r>
            <a:r>
              <a:rPr lang="en-US" dirty="0"/>
              <a:t>, SSRP]</a:t>
            </a:r>
          </a:p>
        </p:txBody>
      </p:sp>
    </p:spTree>
    <p:extLst>
      <p:ext uri="{BB962C8B-B14F-4D97-AF65-F5344CB8AC3E}">
        <p14:creationId xmlns:p14="http://schemas.microsoft.com/office/powerpoint/2010/main" val="2155477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B9222-5768-4B16-B149-7CA6C4C90CE1}"/>
              </a:ext>
            </a:extLst>
          </p:cNvPr>
          <p:cNvSpPr>
            <a:spLocks noGrp="1"/>
          </p:cNvSpPr>
          <p:nvPr>
            <p:ph type="title"/>
          </p:nvPr>
        </p:nvSpPr>
        <p:spPr/>
        <p:txBody>
          <a:bodyPr/>
          <a:lstStyle/>
          <a:p>
            <a:r>
              <a:rPr lang="en-US" dirty="0"/>
              <a:t>Topics</a:t>
            </a:r>
          </a:p>
        </p:txBody>
      </p:sp>
      <p:sp>
        <p:nvSpPr>
          <p:cNvPr id="3" name="Content Placeholder 2">
            <a:extLst>
              <a:ext uri="{FF2B5EF4-FFF2-40B4-BE49-F238E27FC236}">
                <a16:creationId xmlns:a16="http://schemas.microsoft.com/office/drawing/2014/main" id="{B0F3235D-1664-40D1-A28D-089665DE6978}"/>
              </a:ext>
            </a:extLst>
          </p:cNvPr>
          <p:cNvSpPr>
            <a:spLocks noGrp="1"/>
          </p:cNvSpPr>
          <p:nvPr>
            <p:ph sz="half" idx="1"/>
          </p:nvPr>
        </p:nvSpPr>
        <p:spPr/>
        <p:txBody>
          <a:bodyPr/>
          <a:lstStyle/>
          <a:p>
            <a:r>
              <a:rPr lang="en-US" dirty="0"/>
              <a:t>Is this an academic discussion only?</a:t>
            </a:r>
          </a:p>
          <a:p>
            <a:pPr lvl="1"/>
            <a:r>
              <a:rPr lang="en-US" dirty="0"/>
              <a:t>Policy briefs and reproducibility [</a:t>
            </a:r>
            <a:r>
              <a:rPr lang="en-US" dirty="0" err="1"/>
              <a:t>Sylverie</a:t>
            </a:r>
            <a:r>
              <a:rPr lang="en-US" dirty="0"/>
              <a:t>]</a:t>
            </a:r>
          </a:p>
          <a:p>
            <a:pPr lvl="1"/>
            <a:r>
              <a:rPr lang="en-US" dirty="0"/>
              <a:t>New types of publications (Dynamic / interactive documents) [Julia]</a:t>
            </a:r>
          </a:p>
          <a:p>
            <a:endParaRPr lang="en-US" dirty="0"/>
          </a:p>
          <a:p>
            <a:endParaRPr lang="en-US" dirty="0"/>
          </a:p>
        </p:txBody>
      </p:sp>
      <p:sp>
        <p:nvSpPr>
          <p:cNvPr id="4" name="Content Placeholder 3">
            <a:extLst>
              <a:ext uri="{FF2B5EF4-FFF2-40B4-BE49-F238E27FC236}">
                <a16:creationId xmlns:a16="http://schemas.microsoft.com/office/drawing/2014/main" id="{52CD04AE-EABD-4985-9B7D-8233DB85D328}"/>
              </a:ext>
            </a:extLst>
          </p:cNvPr>
          <p:cNvSpPr>
            <a:spLocks noGrp="1"/>
          </p:cNvSpPr>
          <p:nvPr>
            <p:ph sz="half" idx="2"/>
          </p:nvPr>
        </p:nvSpPr>
        <p:spPr/>
        <p:txBody>
          <a:bodyPr/>
          <a:lstStyle/>
          <a:p>
            <a:r>
              <a:rPr lang="en-US" dirty="0"/>
              <a:t>Pushing the technological frontier</a:t>
            </a:r>
          </a:p>
          <a:p>
            <a:pPr lvl="1"/>
            <a:r>
              <a:rPr lang="en-US" dirty="0"/>
              <a:t>Docker for interactive use [</a:t>
            </a:r>
            <a:r>
              <a:rPr lang="en-US" dirty="0" err="1"/>
              <a:t>Thibaud</a:t>
            </a:r>
            <a:r>
              <a:rPr lang="en-US" dirty="0"/>
              <a:t>]</a:t>
            </a:r>
          </a:p>
          <a:p>
            <a:pPr lvl="1"/>
            <a:r>
              <a:rPr lang="en-US" dirty="0"/>
              <a:t>Continuous-integration in public and private spheres</a:t>
            </a:r>
          </a:p>
          <a:p>
            <a:pPr lvl="1"/>
            <a:r>
              <a:rPr lang="en-US" dirty="0"/>
              <a:t>Certificates of reproducibility</a:t>
            </a:r>
          </a:p>
        </p:txBody>
      </p:sp>
    </p:spTree>
    <p:extLst>
      <p:ext uri="{BB962C8B-B14F-4D97-AF65-F5344CB8AC3E}">
        <p14:creationId xmlns:p14="http://schemas.microsoft.com/office/powerpoint/2010/main" val="3056437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38905" y="1582824"/>
            <a:ext cx="8114190" cy="1446550"/>
          </a:xfrm>
          <a:prstGeom prst="rect">
            <a:avLst/>
          </a:prstGeom>
          <a:noFill/>
        </p:spPr>
        <p:txBody>
          <a:bodyPr wrap="square" rtlCol="0">
            <a:spAutoFit/>
          </a:bodyPr>
          <a:lstStyle/>
          <a:p>
            <a:pPr algn="ctr"/>
            <a:r>
              <a:rPr lang="en-US" sz="8800" dirty="0">
                <a:solidFill>
                  <a:schemeClr val="bg1"/>
                </a:solidFill>
              </a:rPr>
              <a:t>Data provenance</a:t>
            </a:r>
            <a:endParaRPr lang="en-US" dirty="0">
              <a:solidFill>
                <a:schemeClr val="bg1"/>
              </a:solidFill>
            </a:endParaRPr>
          </a:p>
        </p:txBody>
      </p:sp>
    </p:spTree>
    <p:extLst>
      <p:ext uri="{BB962C8B-B14F-4D97-AF65-F5344CB8AC3E}">
        <p14:creationId xmlns:p14="http://schemas.microsoft.com/office/powerpoint/2010/main" val="770063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38905" y="1582824"/>
            <a:ext cx="8114190" cy="1446550"/>
          </a:xfrm>
          <a:prstGeom prst="rect">
            <a:avLst/>
          </a:prstGeom>
          <a:noFill/>
        </p:spPr>
        <p:txBody>
          <a:bodyPr wrap="square" rtlCol="0">
            <a:spAutoFit/>
          </a:bodyPr>
          <a:lstStyle/>
          <a:p>
            <a:pPr algn="ctr"/>
            <a:r>
              <a:rPr lang="en-US" sz="8800" dirty="0">
                <a:solidFill>
                  <a:schemeClr val="bg1"/>
                </a:solidFill>
              </a:rPr>
              <a:t>Context</a:t>
            </a:r>
            <a:endParaRPr lang="en-US" dirty="0">
              <a:solidFill>
                <a:schemeClr val="bg1"/>
              </a:solidFill>
            </a:endParaRPr>
          </a:p>
        </p:txBody>
      </p:sp>
    </p:spTree>
    <p:extLst>
      <p:ext uri="{BB962C8B-B14F-4D97-AF65-F5344CB8AC3E}">
        <p14:creationId xmlns:p14="http://schemas.microsoft.com/office/powerpoint/2010/main" val="3041914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Poor citation practices</a:t>
            </a:r>
          </a:p>
        </p:txBody>
      </p:sp>
      <p:sp>
        <p:nvSpPr>
          <p:cNvPr id="3" name="Content Placeholder 2"/>
          <p:cNvSpPr>
            <a:spLocks noGrp="1"/>
          </p:cNvSpPr>
          <p:nvPr>
            <p:ph idx="1"/>
          </p:nvPr>
        </p:nvSpPr>
        <p:spPr/>
        <p:txBody>
          <a:bodyPr/>
          <a:lstStyle/>
          <a:p>
            <a:r>
              <a:rPr lang="en-US" sz="3200" b="1" dirty="0" err="1"/>
              <a:t>Macrodata</a:t>
            </a:r>
            <a:r>
              <a:rPr lang="en-US" sz="3200" b="1" dirty="0"/>
              <a:t>:</a:t>
            </a:r>
          </a:p>
          <a:p>
            <a:pPr marL="0" indent="0" algn="ctr">
              <a:buNone/>
            </a:pPr>
            <a:r>
              <a:rPr lang="en-US" dirty="0">
                <a:latin typeface="Century" panose="02040604050505020304" pitchFamily="18" charset="0"/>
              </a:rPr>
              <a:t>“We use data downloaded from </a:t>
            </a:r>
            <a:br>
              <a:rPr lang="en-US" dirty="0">
                <a:latin typeface="Century" panose="02040604050505020304" pitchFamily="18" charset="0"/>
              </a:rPr>
            </a:br>
            <a:r>
              <a:rPr lang="en-US" dirty="0">
                <a:latin typeface="Century" panose="02040604050505020304" pitchFamily="18" charset="0"/>
              </a:rPr>
              <a:t>the Bureau of Economic Analysis…”</a:t>
            </a:r>
            <a:endParaRPr lang="en-US" dirty="0"/>
          </a:p>
          <a:p>
            <a:r>
              <a:rPr lang="en-US" sz="3200" b="1" dirty="0"/>
              <a:t>Microdata</a:t>
            </a:r>
            <a:r>
              <a:rPr lang="en-US" dirty="0"/>
              <a:t>:</a:t>
            </a:r>
          </a:p>
          <a:p>
            <a:endParaRPr lang="en-US" dirty="0"/>
          </a:p>
          <a:p>
            <a:pPr marL="0" indent="0" algn="ctr">
              <a:buNone/>
            </a:pPr>
            <a:r>
              <a:rPr lang="en-US" dirty="0">
                <a:latin typeface="Century" panose="02040604050505020304" pitchFamily="18" charset="0"/>
              </a:rPr>
              <a:t>“… this paper uses data from </a:t>
            </a:r>
            <a:br>
              <a:rPr lang="en-US" dirty="0">
                <a:latin typeface="Century" panose="02040604050505020304" pitchFamily="18" charset="0"/>
              </a:rPr>
            </a:br>
            <a:r>
              <a:rPr lang="en-US" dirty="0">
                <a:latin typeface="Century" panose="02040604050505020304" pitchFamily="18" charset="0"/>
              </a:rPr>
              <a:t>the Current Population Survey…”</a:t>
            </a:r>
          </a:p>
        </p:txBody>
      </p:sp>
    </p:spTree>
    <p:extLst>
      <p:ext uri="{BB962C8B-B14F-4D97-AF65-F5344CB8AC3E}">
        <p14:creationId xmlns:p14="http://schemas.microsoft.com/office/powerpoint/2010/main" val="1601522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8A560-151C-4077-A1FB-848EAB412FC7}"/>
              </a:ext>
            </a:extLst>
          </p:cNvPr>
          <p:cNvSpPr>
            <a:spLocks noGrp="1"/>
          </p:cNvSpPr>
          <p:nvPr>
            <p:ph type="title"/>
          </p:nvPr>
        </p:nvSpPr>
        <p:spPr/>
        <p:txBody>
          <a:bodyPr/>
          <a:lstStyle/>
          <a:p>
            <a:r>
              <a:rPr lang="en-US" dirty="0"/>
              <a:t>Three pieces</a:t>
            </a:r>
          </a:p>
        </p:txBody>
      </p:sp>
      <p:sp>
        <p:nvSpPr>
          <p:cNvPr id="5" name="Oval 4">
            <a:extLst>
              <a:ext uri="{FF2B5EF4-FFF2-40B4-BE49-F238E27FC236}">
                <a16:creationId xmlns:a16="http://schemas.microsoft.com/office/drawing/2014/main" id="{5A612369-284B-4CAA-A581-24EA9502B8A4}"/>
              </a:ext>
            </a:extLst>
          </p:cNvPr>
          <p:cNvSpPr/>
          <p:nvPr/>
        </p:nvSpPr>
        <p:spPr>
          <a:xfrm>
            <a:off x="735459" y="2481995"/>
            <a:ext cx="3281737" cy="2737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Where did the author get the data?</a:t>
            </a:r>
          </a:p>
        </p:txBody>
      </p:sp>
      <p:sp>
        <p:nvSpPr>
          <p:cNvPr id="7" name="Oval 6">
            <a:extLst>
              <a:ext uri="{FF2B5EF4-FFF2-40B4-BE49-F238E27FC236}">
                <a16:creationId xmlns:a16="http://schemas.microsoft.com/office/drawing/2014/main" id="{60C179E8-7269-4B11-8E83-9E1F318D778F}"/>
              </a:ext>
            </a:extLst>
          </p:cNvPr>
          <p:cNvSpPr/>
          <p:nvPr/>
        </p:nvSpPr>
        <p:spPr>
          <a:xfrm>
            <a:off x="4455131" y="2481994"/>
            <a:ext cx="3281737" cy="2737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Where can others get the same data?</a:t>
            </a:r>
          </a:p>
        </p:txBody>
      </p:sp>
      <p:sp>
        <p:nvSpPr>
          <p:cNvPr id="8" name="Oval 7">
            <a:extLst>
              <a:ext uri="{FF2B5EF4-FFF2-40B4-BE49-F238E27FC236}">
                <a16:creationId xmlns:a16="http://schemas.microsoft.com/office/drawing/2014/main" id="{5E6DB632-C11E-4432-AAE7-0C06EBE8197C}"/>
              </a:ext>
            </a:extLst>
          </p:cNvPr>
          <p:cNvSpPr/>
          <p:nvPr/>
        </p:nvSpPr>
        <p:spPr>
          <a:xfrm>
            <a:off x="8056823" y="2481994"/>
            <a:ext cx="3281737" cy="2737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Where does the value-added data go?</a:t>
            </a:r>
          </a:p>
        </p:txBody>
      </p:sp>
    </p:spTree>
    <p:extLst>
      <p:ext uri="{BB962C8B-B14F-4D97-AF65-F5344CB8AC3E}">
        <p14:creationId xmlns:p14="http://schemas.microsoft.com/office/powerpoint/2010/main" val="2306682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8A560-151C-4077-A1FB-848EAB412FC7}"/>
              </a:ext>
            </a:extLst>
          </p:cNvPr>
          <p:cNvSpPr>
            <a:spLocks noGrp="1"/>
          </p:cNvSpPr>
          <p:nvPr>
            <p:ph type="title"/>
          </p:nvPr>
        </p:nvSpPr>
        <p:spPr/>
        <p:txBody>
          <a:bodyPr/>
          <a:lstStyle/>
          <a:p>
            <a:r>
              <a:rPr lang="en-US" dirty="0"/>
              <a:t>Three pieces</a:t>
            </a:r>
          </a:p>
        </p:txBody>
      </p:sp>
      <p:sp>
        <p:nvSpPr>
          <p:cNvPr id="5" name="Oval 4">
            <a:extLst>
              <a:ext uri="{FF2B5EF4-FFF2-40B4-BE49-F238E27FC236}">
                <a16:creationId xmlns:a16="http://schemas.microsoft.com/office/drawing/2014/main" id="{5A612369-284B-4CAA-A581-24EA9502B8A4}"/>
              </a:ext>
            </a:extLst>
          </p:cNvPr>
          <p:cNvSpPr/>
          <p:nvPr/>
        </p:nvSpPr>
        <p:spPr>
          <a:xfrm>
            <a:off x="735459" y="2481995"/>
            <a:ext cx="3281737" cy="2737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Where did the author get the data?</a:t>
            </a:r>
          </a:p>
        </p:txBody>
      </p:sp>
      <p:sp>
        <p:nvSpPr>
          <p:cNvPr id="7" name="Oval 6">
            <a:extLst>
              <a:ext uri="{FF2B5EF4-FFF2-40B4-BE49-F238E27FC236}">
                <a16:creationId xmlns:a16="http://schemas.microsoft.com/office/drawing/2014/main" id="{60C179E8-7269-4B11-8E83-9E1F318D778F}"/>
              </a:ext>
            </a:extLst>
          </p:cNvPr>
          <p:cNvSpPr/>
          <p:nvPr/>
        </p:nvSpPr>
        <p:spPr>
          <a:xfrm>
            <a:off x="4455131" y="2481994"/>
            <a:ext cx="3281737" cy="2737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Where can others get the same data?</a:t>
            </a:r>
          </a:p>
        </p:txBody>
      </p:sp>
    </p:spTree>
    <p:extLst>
      <p:ext uri="{BB962C8B-B14F-4D97-AF65-F5344CB8AC3E}">
        <p14:creationId xmlns:p14="http://schemas.microsoft.com/office/powerpoint/2010/main" val="2522364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54603" y="674400"/>
            <a:ext cx="9282793" cy="5509200"/>
          </a:xfrm>
          <a:prstGeom prst="rect">
            <a:avLst/>
          </a:prstGeom>
          <a:noFill/>
        </p:spPr>
        <p:txBody>
          <a:bodyPr wrap="square" rtlCol="0">
            <a:spAutoFit/>
          </a:bodyPr>
          <a:lstStyle/>
          <a:p>
            <a:pPr algn="ctr"/>
            <a:r>
              <a:rPr lang="en-US" sz="8800" dirty="0">
                <a:solidFill>
                  <a:schemeClr val="bg1"/>
                </a:solidFill>
              </a:rPr>
              <a:t>Challenge:</a:t>
            </a:r>
            <a:br>
              <a:rPr lang="en-US" sz="8800" dirty="0">
                <a:solidFill>
                  <a:schemeClr val="bg1"/>
                </a:solidFill>
              </a:rPr>
            </a:br>
            <a:r>
              <a:rPr lang="en-US" sz="8800" dirty="0">
                <a:solidFill>
                  <a:schemeClr val="bg1"/>
                </a:solidFill>
              </a:rPr>
              <a:t>Authors are bad</a:t>
            </a:r>
            <a:br>
              <a:rPr lang="en-US" sz="8800" dirty="0">
                <a:solidFill>
                  <a:schemeClr val="bg1"/>
                </a:solidFill>
              </a:rPr>
            </a:br>
            <a:r>
              <a:rPr lang="en-US" sz="8800" dirty="0">
                <a:solidFill>
                  <a:schemeClr val="bg1"/>
                </a:solidFill>
              </a:rPr>
              <a:t>at documenting</a:t>
            </a:r>
            <a:br>
              <a:rPr lang="en-US" sz="8800" dirty="0">
                <a:solidFill>
                  <a:schemeClr val="bg1"/>
                </a:solidFill>
              </a:rPr>
            </a:br>
            <a:r>
              <a:rPr lang="en-US" sz="8800" dirty="0">
                <a:solidFill>
                  <a:schemeClr val="bg1"/>
                </a:solidFill>
              </a:rPr>
              <a:t>provenance</a:t>
            </a:r>
            <a:endParaRPr lang="en-US" sz="1400" dirty="0">
              <a:solidFill>
                <a:schemeClr val="bg1"/>
              </a:solidFill>
            </a:endParaRPr>
          </a:p>
        </p:txBody>
      </p:sp>
    </p:spTree>
    <p:extLst>
      <p:ext uri="{BB962C8B-B14F-4D97-AF65-F5344CB8AC3E}">
        <p14:creationId xmlns:p14="http://schemas.microsoft.com/office/powerpoint/2010/main" val="281610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Starts with Data Citations</a:t>
            </a:r>
          </a:p>
        </p:txBody>
      </p:sp>
      <p:sp>
        <p:nvSpPr>
          <p:cNvPr id="3" name="Content Placeholder 2"/>
          <p:cNvSpPr>
            <a:spLocks noGrp="1"/>
          </p:cNvSpPr>
          <p:nvPr>
            <p:ph idx="1"/>
          </p:nvPr>
        </p:nvSpPr>
        <p:spPr/>
        <p:txBody>
          <a:bodyPr/>
          <a:lstStyle/>
          <a:p>
            <a:r>
              <a:rPr lang="en-US" dirty="0"/>
              <a:t>Data Citation Principles</a:t>
            </a:r>
          </a:p>
          <a:p>
            <a:r>
              <a:rPr lang="en-US" dirty="0"/>
              <a:t>Image of a standard data citation</a:t>
            </a:r>
          </a:p>
        </p:txBody>
      </p:sp>
      <p:pic>
        <p:nvPicPr>
          <p:cNvPr id="5" name="Picture 4"/>
          <p:cNvPicPr>
            <a:picLocks noChangeAspect="1"/>
          </p:cNvPicPr>
          <p:nvPr/>
        </p:nvPicPr>
        <p:blipFill>
          <a:blip r:embed="rId2"/>
          <a:stretch>
            <a:fillRect/>
          </a:stretch>
        </p:blipFill>
        <p:spPr>
          <a:xfrm>
            <a:off x="1468060" y="456045"/>
            <a:ext cx="5810549" cy="678214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7247" y="2201142"/>
            <a:ext cx="1591056" cy="1048512"/>
          </a:xfrm>
          <a:prstGeom prst="rect">
            <a:avLst/>
          </a:prstGeom>
        </p:spPr>
      </p:pic>
      <p:sp>
        <p:nvSpPr>
          <p:cNvPr id="7" name="TextBox 6"/>
          <p:cNvSpPr txBox="1"/>
          <p:nvPr/>
        </p:nvSpPr>
        <p:spPr>
          <a:xfrm>
            <a:off x="8088508" y="5971629"/>
            <a:ext cx="3902529" cy="769441"/>
          </a:xfrm>
          <a:prstGeom prst="rect">
            <a:avLst/>
          </a:prstGeom>
          <a:noFill/>
        </p:spPr>
        <p:txBody>
          <a:bodyPr wrap="square" rtlCol="0">
            <a:spAutoFit/>
          </a:bodyPr>
          <a:lstStyle/>
          <a:p>
            <a:r>
              <a:rPr lang="en-US" sz="1100" dirty="0">
                <a:solidFill>
                  <a:schemeClr val="bg2">
                    <a:lumMod val="75000"/>
                  </a:schemeClr>
                </a:solidFill>
              </a:rPr>
              <a:t>Data Citation Synthesis Group: Joint Declaration of Data Citation Principles. </a:t>
            </a:r>
            <a:r>
              <a:rPr lang="en-US" sz="1100" dirty="0" err="1">
                <a:solidFill>
                  <a:schemeClr val="bg2">
                    <a:lumMod val="75000"/>
                  </a:schemeClr>
                </a:solidFill>
              </a:rPr>
              <a:t>Martone</a:t>
            </a:r>
            <a:r>
              <a:rPr lang="en-US" sz="1100" dirty="0">
                <a:solidFill>
                  <a:schemeClr val="bg2">
                    <a:lumMod val="75000"/>
                  </a:schemeClr>
                </a:solidFill>
              </a:rPr>
              <a:t> M. (ed.) San Diego CA: FORCE11; 2014 [</a:t>
            </a:r>
            <a:r>
              <a:rPr lang="en-US" sz="1100" dirty="0">
                <a:solidFill>
                  <a:schemeClr val="bg2">
                    <a:lumMod val="75000"/>
                  </a:schemeClr>
                </a:solidFill>
                <a:hlinkClick r:id="rId4"/>
              </a:rPr>
              <a:t>https://www.force11.org/group/joint-declaration-data-citation-principles-final</a:t>
            </a:r>
            <a:r>
              <a:rPr lang="en-US" sz="1100" dirty="0">
                <a:solidFill>
                  <a:schemeClr val="bg2">
                    <a:lumMod val="75000"/>
                  </a:schemeClr>
                </a:solidFill>
              </a:rPr>
              <a:t>].</a:t>
            </a:r>
          </a:p>
        </p:txBody>
      </p:sp>
    </p:spTree>
    <p:extLst>
      <p:ext uri="{BB962C8B-B14F-4D97-AF65-F5344CB8AC3E}">
        <p14:creationId xmlns:p14="http://schemas.microsoft.com/office/powerpoint/2010/main" val="1620498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noGrp="1"/>
          </p:cNvSpPr>
          <p:nvPr>
            <p:ph type="title"/>
          </p:nvPr>
        </p:nvSpPr>
        <p:spPr>
          <a:prstGeom prst="rect">
            <a:avLst/>
          </a:prstGeom>
          <a:noFill/>
        </p:spPr>
        <p:txBody>
          <a:bodyPr wrap="square" rtlCol="0">
            <a:spAutoFit/>
          </a:bodyPr>
          <a:lstStyle/>
          <a:p>
            <a:pPr algn="ctr"/>
            <a:r>
              <a:rPr lang="en-US" b="1" dirty="0">
                <a:solidFill>
                  <a:schemeClr val="accent6">
                    <a:lumMod val="75000"/>
                  </a:schemeClr>
                </a:solidFill>
              </a:rPr>
              <a:t>How do you document data provenance when you cannot provide the data?</a:t>
            </a:r>
          </a:p>
        </p:txBody>
      </p:sp>
      <p:sp>
        <p:nvSpPr>
          <p:cNvPr id="8" name="TextBox 7"/>
          <p:cNvSpPr txBox="1"/>
          <p:nvPr/>
        </p:nvSpPr>
        <p:spPr>
          <a:xfrm rot="19611180">
            <a:off x="3454401" y="3464542"/>
            <a:ext cx="4891315" cy="923330"/>
          </a:xfrm>
          <a:prstGeom prst="rect">
            <a:avLst/>
          </a:prstGeom>
          <a:solidFill>
            <a:schemeClr val="bg1"/>
          </a:solidFill>
          <a:ln>
            <a:solidFill>
              <a:srgbClr val="FF0000"/>
            </a:solidFill>
          </a:ln>
        </p:spPr>
        <p:txBody>
          <a:bodyPr wrap="square" rtlCol="0">
            <a:spAutoFit/>
          </a:bodyPr>
          <a:lstStyle/>
          <a:p>
            <a:pPr algn="ctr"/>
            <a:r>
              <a:rPr lang="en-US" sz="5400" dirty="0">
                <a:solidFill>
                  <a:srgbClr val="FF0000"/>
                </a:solidFill>
              </a:rPr>
              <a:t>Wrong question!</a:t>
            </a:r>
          </a:p>
        </p:txBody>
      </p:sp>
    </p:spTree>
    <p:extLst>
      <p:ext uri="{BB962C8B-B14F-4D97-AF65-F5344CB8AC3E}">
        <p14:creationId xmlns:p14="http://schemas.microsoft.com/office/powerpoint/2010/main" val="129808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chemeClr val="accent6">
                    <a:lumMod val="75000"/>
                  </a:schemeClr>
                </a:solidFill>
              </a:rPr>
              <a:t>How do you document data provenance?</a:t>
            </a:r>
            <a:endParaRPr lang="en-US" dirty="0"/>
          </a:p>
        </p:txBody>
      </p:sp>
      <p:sp>
        <p:nvSpPr>
          <p:cNvPr id="4" name="Content Placeholder 3"/>
          <p:cNvSpPr>
            <a:spLocks noGrp="1"/>
          </p:cNvSpPr>
          <p:nvPr>
            <p:ph idx="1"/>
          </p:nvPr>
        </p:nvSpPr>
        <p:spPr/>
        <p:txBody>
          <a:bodyPr/>
          <a:lstStyle/>
          <a:p>
            <a:r>
              <a:rPr lang="en-US" dirty="0"/>
              <a:t>What do you need to request?</a:t>
            </a:r>
          </a:p>
          <a:p>
            <a:pPr lvl="1"/>
            <a:r>
              <a:rPr lang="en-US" dirty="0"/>
              <a:t>Name, specification, DOI, etc.</a:t>
            </a:r>
          </a:p>
          <a:p>
            <a:r>
              <a:rPr lang="en-US" dirty="0"/>
              <a:t>Where do you need to request it?</a:t>
            </a:r>
          </a:p>
          <a:p>
            <a:pPr lvl="1"/>
            <a:r>
              <a:rPr lang="en-US" dirty="0"/>
              <a:t>Website, an archive, a Freedom of Information Act officer, etc.</a:t>
            </a:r>
          </a:p>
          <a:p>
            <a:r>
              <a:rPr lang="en-US" dirty="0"/>
              <a:t> Details, details:</a:t>
            </a:r>
          </a:p>
          <a:p>
            <a:pPr lvl="1"/>
            <a:r>
              <a:rPr lang="en-US" dirty="0"/>
              <a:t>Copy of your request form?</a:t>
            </a:r>
          </a:p>
          <a:p>
            <a:pPr lvl="1"/>
            <a:r>
              <a:rPr lang="en-US" dirty="0"/>
              <a:t>Copy of your request letter?</a:t>
            </a:r>
          </a:p>
          <a:p>
            <a:pPr lvl="1"/>
            <a:r>
              <a:rPr lang="en-US" dirty="0"/>
              <a:t>Etc.</a:t>
            </a:r>
          </a:p>
          <a:p>
            <a:r>
              <a:rPr lang="en-US" dirty="0"/>
              <a:t>Don’t assume (too much) prior knowledge!</a:t>
            </a:r>
          </a:p>
          <a:p>
            <a:endParaRPr lang="en-US" dirty="0"/>
          </a:p>
        </p:txBody>
      </p:sp>
    </p:spTree>
    <p:extLst>
      <p:ext uri="{BB962C8B-B14F-4D97-AF65-F5344CB8AC3E}">
        <p14:creationId xmlns:p14="http://schemas.microsoft.com/office/powerpoint/2010/main" val="536863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Starts with Data Citations</a:t>
            </a:r>
          </a:p>
        </p:txBody>
      </p:sp>
      <p:sp>
        <p:nvSpPr>
          <p:cNvPr id="3" name="Content Placeholder 2"/>
          <p:cNvSpPr>
            <a:spLocks noGrp="1"/>
          </p:cNvSpPr>
          <p:nvPr>
            <p:ph idx="1"/>
          </p:nvPr>
        </p:nvSpPr>
        <p:spPr/>
        <p:txBody>
          <a:bodyPr/>
          <a:lstStyle/>
          <a:p>
            <a:r>
              <a:rPr lang="en-US" dirty="0"/>
              <a:t>Data Citation Principles</a:t>
            </a:r>
          </a:p>
          <a:p>
            <a:r>
              <a:rPr lang="en-US" dirty="0"/>
              <a:t>Image of a standard data citation</a:t>
            </a:r>
          </a:p>
        </p:txBody>
      </p:sp>
      <p:pic>
        <p:nvPicPr>
          <p:cNvPr id="5" name="Picture 4"/>
          <p:cNvPicPr>
            <a:picLocks noChangeAspect="1"/>
          </p:cNvPicPr>
          <p:nvPr/>
        </p:nvPicPr>
        <p:blipFill>
          <a:blip r:embed="rId2"/>
          <a:stretch>
            <a:fillRect/>
          </a:stretch>
        </p:blipFill>
        <p:spPr>
          <a:xfrm>
            <a:off x="1468060" y="456045"/>
            <a:ext cx="5810549" cy="678214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7247" y="2201142"/>
            <a:ext cx="1591056" cy="1048512"/>
          </a:xfrm>
          <a:prstGeom prst="rect">
            <a:avLst/>
          </a:prstGeom>
        </p:spPr>
      </p:pic>
      <p:pic>
        <p:nvPicPr>
          <p:cNvPr id="6" name="Picture 5"/>
          <p:cNvPicPr>
            <a:picLocks noChangeAspect="1"/>
          </p:cNvPicPr>
          <p:nvPr/>
        </p:nvPicPr>
        <p:blipFill>
          <a:blip r:embed="rId4"/>
          <a:stretch>
            <a:fillRect/>
          </a:stretch>
        </p:blipFill>
        <p:spPr>
          <a:xfrm>
            <a:off x="1255939" y="3533795"/>
            <a:ext cx="10153650" cy="1190625"/>
          </a:xfrm>
          <a:prstGeom prst="rect">
            <a:avLst/>
          </a:prstGeom>
          <a:ln w="25400">
            <a:solidFill>
              <a:schemeClr val="accent1"/>
            </a:solidFill>
          </a:ln>
          <a:effectLst>
            <a:outerShdw blurRad="50800" dist="127000" dir="2700000" algn="tl" rotWithShape="0">
              <a:prstClr val="black">
                <a:alpha val="40000"/>
              </a:prstClr>
            </a:outerShdw>
          </a:effectLst>
        </p:spPr>
      </p:pic>
      <p:sp>
        <p:nvSpPr>
          <p:cNvPr id="7" name="TextBox 6"/>
          <p:cNvSpPr txBox="1"/>
          <p:nvPr/>
        </p:nvSpPr>
        <p:spPr>
          <a:xfrm>
            <a:off x="8088508" y="5971629"/>
            <a:ext cx="3902529" cy="769441"/>
          </a:xfrm>
          <a:prstGeom prst="rect">
            <a:avLst/>
          </a:prstGeom>
          <a:noFill/>
        </p:spPr>
        <p:txBody>
          <a:bodyPr wrap="square" rtlCol="0">
            <a:spAutoFit/>
          </a:bodyPr>
          <a:lstStyle/>
          <a:p>
            <a:r>
              <a:rPr lang="en-US" sz="1100" dirty="0">
                <a:solidFill>
                  <a:schemeClr val="bg2">
                    <a:lumMod val="75000"/>
                  </a:schemeClr>
                </a:solidFill>
              </a:rPr>
              <a:t>Data Citation Synthesis Group: Joint Declaration of Data Citation Principles. </a:t>
            </a:r>
            <a:r>
              <a:rPr lang="en-US" sz="1100" dirty="0" err="1">
                <a:solidFill>
                  <a:schemeClr val="bg2">
                    <a:lumMod val="75000"/>
                  </a:schemeClr>
                </a:solidFill>
              </a:rPr>
              <a:t>Martone</a:t>
            </a:r>
            <a:r>
              <a:rPr lang="en-US" sz="1100" dirty="0">
                <a:solidFill>
                  <a:schemeClr val="bg2">
                    <a:lumMod val="75000"/>
                  </a:schemeClr>
                </a:solidFill>
              </a:rPr>
              <a:t> M. (ed.) San Diego CA: FORCE11; 2014 [</a:t>
            </a:r>
            <a:r>
              <a:rPr lang="en-US" sz="1100" dirty="0">
                <a:solidFill>
                  <a:schemeClr val="bg2">
                    <a:lumMod val="75000"/>
                  </a:schemeClr>
                </a:solidFill>
                <a:hlinkClick r:id="rId5"/>
              </a:rPr>
              <a:t>https://www.force11.org/group/joint-declaration-data-citation-principles-final</a:t>
            </a:r>
            <a:r>
              <a:rPr lang="en-US" sz="1100" dirty="0">
                <a:solidFill>
                  <a:schemeClr val="bg2">
                    <a:lumMod val="75000"/>
                  </a:schemeClr>
                </a:solidFill>
              </a:rPr>
              <a:t>].</a:t>
            </a:r>
          </a:p>
        </p:txBody>
      </p:sp>
    </p:spTree>
    <p:extLst>
      <p:ext uri="{BB962C8B-B14F-4D97-AF65-F5344CB8AC3E}">
        <p14:creationId xmlns:p14="http://schemas.microsoft.com/office/powerpoint/2010/main" val="236175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did you get the data in first place?</a:t>
            </a:r>
          </a:p>
        </p:txBody>
      </p:sp>
      <p:sp>
        <p:nvSpPr>
          <p:cNvPr id="4" name="Content Placeholder 3"/>
          <p:cNvSpPr>
            <a:spLocks noGrp="1"/>
          </p:cNvSpPr>
          <p:nvPr>
            <p:ph sz="half" idx="1"/>
          </p:nvPr>
        </p:nvSpPr>
        <p:spPr/>
        <p:txBody>
          <a:bodyPr>
            <a:normAutofit lnSpcReduction="10000"/>
          </a:bodyPr>
          <a:lstStyle/>
          <a:p>
            <a:r>
              <a:rPr lang="en-US" dirty="0"/>
              <a:t>You </a:t>
            </a:r>
            <a:r>
              <a:rPr lang="en-US" b="1" dirty="0"/>
              <a:t>applied</a:t>
            </a:r>
            <a:r>
              <a:rPr lang="en-US" dirty="0"/>
              <a:t> for the data </a:t>
            </a:r>
            <a:br>
              <a:rPr lang="en-US" dirty="0"/>
            </a:br>
            <a:r>
              <a:rPr lang="en-US" b="1" dirty="0"/>
              <a:t>through a process</a:t>
            </a:r>
          </a:p>
          <a:p>
            <a:r>
              <a:rPr lang="en-US" dirty="0"/>
              <a:t>You </a:t>
            </a:r>
            <a:r>
              <a:rPr lang="en-US" b="1" dirty="0"/>
              <a:t>purchased</a:t>
            </a:r>
            <a:r>
              <a:rPr lang="en-US" dirty="0"/>
              <a:t> the data from a provider</a:t>
            </a:r>
          </a:p>
          <a:p>
            <a:r>
              <a:rPr lang="en-US" dirty="0"/>
              <a:t>You signed an </a:t>
            </a:r>
            <a:r>
              <a:rPr lang="en-US" b="1" dirty="0"/>
              <a:t>Non-Disclosure Agreement (NDA) </a:t>
            </a:r>
            <a:r>
              <a:rPr lang="en-US" dirty="0"/>
              <a:t>with a company</a:t>
            </a:r>
          </a:p>
          <a:p>
            <a:r>
              <a:rPr lang="en-US" dirty="0"/>
              <a:t>Your </a:t>
            </a:r>
            <a:r>
              <a:rPr lang="en-US" b="1" dirty="0"/>
              <a:t>university</a:t>
            </a:r>
            <a:r>
              <a:rPr lang="en-US" dirty="0"/>
              <a:t> has an </a:t>
            </a:r>
            <a:r>
              <a:rPr lang="en-US" b="1" dirty="0"/>
              <a:t>agreement</a:t>
            </a:r>
            <a:r>
              <a:rPr lang="en-US" dirty="0"/>
              <a:t> with a data provider</a:t>
            </a:r>
          </a:p>
          <a:p>
            <a:pPr marL="0" indent="0" algn="ctr">
              <a:buNone/>
            </a:pPr>
            <a:r>
              <a:rPr lang="en-US" dirty="0"/>
              <a:t>…</a:t>
            </a:r>
          </a:p>
        </p:txBody>
      </p:sp>
      <p:pic>
        <p:nvPicPr>
          <p:cNvPr id="5" name="Picture 4">
            <a:extLst>
              <a:ext uri="{FF2B5EF4-FFF2-40B4-BE49-F238E27FC236}">
                <a16:creationId xmlns:a16="http://schemas.microsoft.com/office/drawing/2014/main" id="{A5325DB1-15C7-44B0-9D3E-0E8D2551AC4A}"/>
              </a:ext>
            </a:extLst>
          </p:cNvPr>
          <p:cNvPicPr>
            <a:picLocks noChangeAspect="1"/>
          </p:cNvPicPr>
          <p:nvPr/>
        </p:nvPicPr>
        <p:blipFill>
          <a:blip r:embed="rId2"/>
          <a:stretch>
            <a:fillRect/>
          </a:stretch>
        </p:blipFill>
        <p:spPr>
          <a:xfrm>
            <a:off x="6172202" y="1690688"/>
            <a:ext cx="3212716" cy="2611485"/>
          </a:xfrm>
          <a:prstGeom prst="rect">
            <a:avLst/>
          </a:prstGeom>
          <a:effectLst>
            <a:outerShdw blurRad="50800" dist="38100" dir="2700000" algn="tl" rotWithShape="0">
              <a:prstClr val="black">
                <a:alpha val="40000"/>
              </a:prstClr>
            </a:outerShdw>
          </a:effectLst>
        </p:spPr>
      </p:pic>
      <p:pic>
        <p:nvPicPr>
          <p:cNvPr id="6" name="Content Placeholder 5"/>
          <p:cNvPicPr>
            <a:picLocks noGrp="1" noChangeAspect="1"/>
          </p:cNvPicPr>
          <p:nvPr>
            <p:ph sz="half" idx="2"/>
          </p:nvPr>
        </p:nvPicPr>
        <p:blipFill>
          <a:blip r:embed="rId3"/>
          <a:stretch>
            <a:fillRect/>
          </a:stretch>
        </p:blipFill>
        <p:spPr>
          <a:xfrm>
            <a:off x="7756204" y="2790497"/>
            <a:ext cx="2815897" cy="33864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1946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did you get the data in first place?</a:t>
            </a:r>
          </a:p>
        </p:txBody>
      </p:sp>
      <p:sp>
        <p:nvSpPr>
          <p:cNvPr id="4" name="Content Placeholder 3"/>
          <p:cNvSpPr>
            <a:spLocks noGrp="1"/>
          </p:cNvSpPr>
          <p:nvPr>
            <p:ph sz="half" idx="1"/>
          </p:nvPr>
        </p:nvSpPr>
        <p:spPr/>
        <p:txBody>
          <a:bodyPr>
            <a:normAutofit lnSpcReduction="10000"/>
          </a:bodyPr>
          <a:lstStyle/>
          <a:p>
            <a:r>
              <a:rPr lang="en-US" dirty="0"/>
              <a:t>You </a:t>
            </a:r>
            <a:r>
              <a:rPr lang="en-US" b="1" dirty="0"/>
              <a:t>applied</a:t>
            </a:r>
            <a:r>
              <a:rPr lang="en-US" dirty="0"/>
              <a:t> for the data </a:t>
            </a:r>
            <a:br>
              <a:rPr lang="en-US" dirty="0"/>
            </a:br>
            <a:r>
              <a:rPr lang="en-US" b="1" dirty="0"/>
              <a:t>through a process</a:t>
            </a:r>
          </a:p>
          <a:p>
            <a:r>
              <a:rPr lang="en-US" dirty="0"/>
              <a:t>You </a:t>
            </a:r>
            <a:r>
              <a:rPr lang="en-US" b="1" dirty="0"/>
              <a:t>purchased</a:t>
            </a:r>
            <a:r>
              <a:rPr lang="en-US" dirty="0"/>
              <a:t> the data from a provider</a:t>
            </a:r>
          </a:p>
          <a:p>
            <a:r>
              <a:rPr lang="en-US" dirty="0"/>
              <a:t>You signed an </a:t>
            </a:r>
            <a:r>
              <a:rPr lang="en-US" b="1" dirty="0"/>
              <a:t>Non-Disclosure Agreement (NDA) </a:t>
            </a:r>
            <a:r>
              <a:rPr lang="en-US" dirty="0"/>
              <a:t>with a company</a:t>
            </a:r>
          </a:p>
          <a:p>
            <a:r>
              <a:rPr lang="en-US" dirty="0"/>
              <a:t>Your </a:t>
            </a:r>
            <a:r>
              <a:rPr lang="en-US" b="1" dirty="0"/>
              <a:t>university</a:t>
            </a:r>
            <a:r>
              <a:rPr lang="en-US" dirty="0"/>
              <a:t> has an </a:t>
            </a:r>
            <a:r>
              <a:rPr lang="en-US" b="1" dirty="0"/>
              <a:t>agreement</a:t>
            </a:r>
            <a:r>
              <a:rPr lang="en-US" dirty="0"/>
              <a:t> with a data provider</a:t>
            </a:r>
          </a:p>
          <a:p>
            <a:pPr marL="0" indent="0" algn="ctr">
              <a:buNone/>
            </a:pPr>
            <a:r>
              <a:rPr lang="en-US" dirty="0"/>
              <a:t>…</a:t>
            </a:r>
          </a:p>
        </p:txBody>
      </p:sp>
      <p:sp>
        <p:nvSpPr>
          <p:cNvPr id="7" name="Content Placeholder 6">
            <a:extLst>
              <a:ext uri="{FF2B5EF4-FFF2-40B4-BE49-F238E27FC236}">
                <a16:creationId xmlns:a16="http://schemas.microsoft.com/office/drawing/2014/main" id="{CC4880D8-301A-4587-B045-BCF3F6D30D40}"/>
              </a:ext>
            </a:extLst>
          </p:cNvPr>
          <p:cNvSpPr>
            <a:spLocks noGrp="1"/>
          </p:cNvSpPr>
          <p:nvPr>
            <p:ph sz="half" idx="2"/>
          </p:nvPr>
        </p:nvSpPr>
        <p:spPr/>
        <p:txBody>
          <a:bodyPr/>
          <a:lstStyle/>
          <a:p>
            <a:r>
              <a:rPr lang="en-US" dirty="0">
                <a:solidFill>
                  <a:schemeClr val="accent1">
                    <a:lumMod val="75000"/>
                  </a:schemeClr>
                </a:solidFill>
              </a:rPr>
              <a:t>Be thorough</a:t>
            </a:r>
          </a:p>
          <a:p>
            <a:pPr lvl="1"/>
            <a:r>
              <a:rPr lang="en-US" dirty="0">
                <a:solidFill>
                  <a:schemeClr val="accent1">
                    <a:lumMod val="75000"/>
                  </a:schemeClr>
                </a:solidFill>
              </a:rPr>
              <a:t>Do not assume that the reader knows the details, or the conditions</a:t>
            </a:r>
          </a:p>
          <a:p>
            <a:r>
              <a:rPr lang="en-US" dirty="0">
                <a:solidFill>
                  <a:schemeClr val="accent1">
                    <a:lumMod val="75000"/>
                  </a:schemeClr>
                </a:solidFill>
              </a:rPr>
              <a:t>Be cognizant of what your university might have contributed</a:t>
            </a:r>
          </a:p>
          <a:p>
            <a:pPr lvl="1"/>
            <a:r>
              <a:rPr lang="en-US" dirty="0">
                <a:solidFill>
                  <a:schemeClr val="accent1">
                    <a:lumMod val="75000"/>
                  </a:schemeClr>
                </a:solidFill>
              </a:rPr>
              <a:t>Maybe they set up a local access point</a:t>
            </a:r>
          </a:p>
          <a:p>
            <a:pPr lvl="1"/>
            <a:r>
              <a:rPr lang="en-US" dirty="0">
                <a:solidFill>
                  <a:schemeClr val="accent1">
                    <a:lumMod val="75000"/>
                  </a:schemeClr>
                </a:solidFill>
              </a:rPr>
              <a:t>Maybe a safe room</a:t>
            </a:r>
          </a:p>
        </p:txBody>
      </p:sp>
    </p:spTree>
    <p:extLst>
      <p:ext uri="{BB962C8B-B14F-4D97-AF65-F5344CB8AC3E}">
        <p14:creationId xmlns:p14="http://schemas.microsoft.com/office/powerpoint/2010/main" val="143551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38905" y="1582824"/>
            <a:ext cx="8114190" cy="369332"/>
          </a:xfrm>
          <a:prstGeom prst="rect">
            <a:avLst/>
          </a:prstGeom>
          <a:noFill/>
        </p:spPr>
        <p:txBody>
          <a:bodyPr wrap="square" rtlCol="0">
            <a:spAutoFit/>
          </a:bodyPr>
          <a:lstStyle/>
          <a:p>
            <a:pPr algn="ctr"/>
            <a:endParaRPr lang="en-US" dirty="0">
              <a:solidFill>
                <a:schemeClr val="bg1"/>
              </a:solidFill>
            </a:endParaRPr>
          </a:p>
        </p:txBody>
      </p:sp>
      <p:pic>
        <p:nvPicPr>
          <p:cNvPr id="3" name="Picture 2"/>
          <p:cNvPicPr>
            <a:picLocks noChangeAspect="1"/>
          </p:cNvPicPr>
          <p:nvPr/>
        </p:nvPicPr>
        <p:blipFill>
          <a:blip r:embed="rId2"/>
          <a:stretch>
            <a:fillRect/>
          </a:stretch>
        </p:blipFill>
        <p:spPr>
          <a:xfrm>
            <a:off x="3679322" y="338816"/>
            <a:ext cx="4552950" cy="1809750"/>
          </a:xfrm>
          <a:prstGeom prst="rect">
            <a:avLst/>
          </a:prstGeom>
        </p:spPr>
      </p:pic>
      <p:pic>
        <p:nvPicPr>
          <p:cNvPr id="6" name="Picture 5"/>
          <p:cNvPicPr>
            <a:picLocks noChangeAspect="1"/>
          </p:cNvPicPr>
          <p:nvPr/>
        </p:nvPicPr>
        <p:blipFill>
          <a:blip r:embed="rId3"/>
          <a:stretch>
            <a:fillRect/>
          </a:stretch>
        </p:blipFill>
        <p:spPr>
          <a:xfrm>
            <a:off x="4147816" y="2344976"/>
            <a:ext cx="3615963" cy="4120203"/>
          </a:xfrm>
          <a:prstGeom prst="rect">
            <a:avLst/>
          </a:prstGeom>
        </p:spPr>
      </p:pic>
    </p:spTree>
    <p:extLst>
      <p:ext uri="{BB962C8B-B14F-4D97-AF65-F5344CB8AC3E}">
        <p14:creationId xmlns:p14="http://schemas.microsoft.com/office/powerpoint/2010/main" val="2544871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must have described the data</a:t>
            </a:r>
          </a:p>
        </p:txBody>
      </p:sp>
      <p:sp>
        <p:nvSpPr>
          <p:cNvPr id="3" name="Content Placeholder 2"/>
          <p:cNvSpPr>
            <a:spLocks noGrp="1"/>
          </p:cNvSpPr>
          <p:nvPr>
            <p:ph sz="half" idx="1"/>
          </p:nvPr>
        </p:nvSpPr>
        <p:spPr/>
        <p:txBody>
          <a:bodyPr/>
          <a:lstStyle/>
          <a:p>
            <a:r>
              <a:rPr lang="en-US" dirty="0"/>
              <a:t>You must have </a:t>
            </a:r>
            <a:r>
              <a:rPr lang="en-US" b="1" u="sng" dirty="0"/>
              <a:t>named</a:t>
            </a:r>
            <a:r>
              <a:rPr lang="en-US" dirty="0"/>
              <a:t> the dataset you wanted</a:t>
            </a:r>
          </a:p>
          <a:p>
            <a:r>
              <a:rPr lang="en-US" dirty="0"/>
              <a:t>You downloaded the data from </a:t>
            </a:r>
            <a:r>
              <a:rPr lang="en-US" dirty="0" err="1"/>
              <a:t>from</a:t>
            </a:r>
            <a:r>
              <a:rPr lang="en-US" dirty="0"/>
              <a:t> an </a:t>
            </a:r>
            <a:r>
              <a:rPr lang="en-US" b="1" u="sng" dirty="0"/>
              <a:t>online query system</a:t>
            </a:r>
          </a:p>
          <a:p>
            <a:r>
              <a:rPr lang="en-US" dirty="0"/>
              <a:t>You </a:t>
            </a:r>
            <a:r>
              <a:rPr lang="en-US" b="1" u="sng" dirty="0"/>
              <a:t>specified the extract </a:t>
            </a:r>
            <a:r>
              <a:rPr lang="en-US" dirty="0"/>
              <a:t>from a company database </a:t>
            </a:r>
            <a:br>
              <a:rPr lang="en-US" dirty="0"/>
            </a:br>
            <a:r>
              <a:rPr lang="en-US" dirty="0"/>
              <a:t>(in words, in SQL, etc.)</a:t>
            </a:r>
            <a:endParaRPr lang="en-US" b="1" u="sng" dirty="0"/>
          </a:p>
          <a:p>
            <a:pPr marL="0" indent="0" algn="ctr">
              <a:buNone/>
            </a:pPr>
            <a:r>
              <a:rPr lang="en-US" dirty="0"/>
              <a:t>…</a:t>
            </a:r>
          </a:p>
          <a:p>
            <a:endParaRPr lang="en-US" b="1" u="sng" dirty="0"/>
          </a:p>
        </p:txBody>
      </p:sp>
      <p:pic>
        <p:nvPicPr>
          <p:cNvPr id="5" name="Content Placeholder 4"/>
          <p:cNvPicPr>
            <a:picLocks noGrp="1" noChangeAspect="1"/>
          </p:cNvPicPr>
          <p:nvPr>
            <p:ph sz="half" idx="2"/>
          </p:nvPr>
        </p:nvPicPr>
        <p:blipFill>
          <a:blip r:embed="rId2"/>
          <a:stretch>
            <a:fillRect/>
          </a:stretch>
        </p:blipFill>
        <p:spPr>
          <a:xfrm>
            <a:off x="6172200" y="2083064"/>
            <a:ext cx="5181600" cy="3836460"/>
          </a:xfrm>
          <a:prstGeom prst="rect">
            <a:avLst/>
          </a:prstGeom>
        </p:spPr>
      </p:pic>
      <p:pic>
        <p:nvPicPr>
          <p:cNvPr id="6" name="Picture 5"/>
          <p:cNvPicPr>
            <a:picLocks noChangeAspect="1"/>
          </p:cNvPicPr>
          <p:nvPr/>
        </p:nvPicPr>
        <p:blipFill>
          <a:blip r:embed="rId3"/>
          <a:stretch>
            <a:fillRect/>
          </a:stretch>
        </p:blipFill>
        <p:spPr>
          <a:xfrm>
            <a:off x="5942590" y="2167949"/>
            <a:ext cx="8872538" cy="3819525"/>
          </a:xfrm>
          <a:prstGeom prst="rect">
            <a:avLst/>
          </a:prstGeom>
        </p:spPr>
      </p:pic>
    </p:spTree>
    <p:extLst>
      <p:ext uri="{BB962C8B-B14F-4D97-AF65-F5344CB8AC3E}">
        <p14:creationId xmlns:p14="http://schemas.microsoft.com/office/powerpoint/2010/main" val="75672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must have described the data</a:t>
            </a:r>
          </a:p>
        </p:txBody>
      </p:sp>
      <p:sp>
        <p:nvSpPr>
          <p:cNvPr id="3" name="Content Placeholder 2"/>
          <p:cNvSpPr>
            <a:spLocks noGrp="1"/>
          </p:cNvSpPr>
          <p:nvPr>
            <p:ph sz="half" idx="1"/>
          </p:nvPr>
        </p:nvSpPr>
        <p:spPr/>
        <p:txBody>
          <a:bodyPr/>
          <a:lstStyle/>
          <a:p>
            <a:r>
              <a:rPr lang="en-US" dirty="0"/>
              <a:t>You must have </a:t>
            </a:r>
            <a:r>
              <a:rPr lang="en-US" b="1" u="sng" dirty="0"/>
              <a:t>named</a:t>
            </a:r>
            <a:r>
              <a:rPr lang="en-US" dirty="0"/>
              <a:t> the dataset you wanted</a:t>
            </a:r>
          </a:p>
          <a:p>
            <a:r>
              <a:rPr lang="en-US" dirty="0"/>
              <a:t>You downloaded the data from </a:t>
            </a:r>
            <a:r>
              <a:rPr lang="en-US" dirty="0" err="1"/>
              <a:t>from</a:t>
            </a:r>
            <a:r>
              <a:rPr lang="en-US" dirty="0"/>
              <a:t> an </a:t>
            </a:r>
            <a:r>
              <a:rPr lang="en-US" b="1" u="sng" dirty="0"/>
              <a:t>online query system</a:t>
            </a:r>
          </a:p>
          <a:p>
            <a:r>
              <a:rPr lang="en-US" dirty="0"/>
              <a:t>You </a:t>
            </a:r>
            <a:r>
              <a:rPr lang="en-US" b="1" u="sng" dirty="0"/>
              <a:t>specified the extract </a:t>
            </a:r>
            <a:r>
              <a:rPr lang="en-US" dirty="0"/>
              <a:t>from a company database </a:t>
            </a:r>
            <a:br>
              <a:rPr lang="en-US" dirty="0"/>
            </a:br>
            <a:r>
              <a:rPr lang="en-US" dirty="0"/>
              <a:t>(in words, in SQL, etc.)</a:t>
            </a:r>
            <a:endParaRPr lang="en-US" b="1" u="sng" dirty="0"/>
          </a:p>
          <a:p>
            <a:pPr marL="0" indent="0" algn="ctr">
              <a:buNone/>
            </a:pPr>
            <a:r>
              <a:rPr lang="en-US" dirty="0"/>
              <a:t>…</a:t>
            </a:r>
          </a:p>
          <a:p>
            <a:endParaRPr lang="en-US" b="1" u="sng" dirty="0"/>
          </a:p>
        </p:txBody>
      </p:sp>
      <p:sp>
        <p:nvSpPr>
          <p:cNvPr id="7" name="Content Placeholder 6">
            <a:extLst>
              <a:ext uri="{FF2B5EF4-FFF2-40B4-BE49-F238E27FC236}">
                <a16:creationId xmlns:a16="http://schemas.microsoft.com/office/drawing/2014/main" id="{AF3FE3E3-02FC-4CF4-84D6-766934BEC9B9}"/>
              </a:ext>
            </a:extLst>
          </p:cNvPr>
          <p:cNvSpPr>
            <a:spLocks noGrp="1"/>
          </p:cNvSpPr>
          <p:nvPr>
            <p:ph sz="half" idx="2"/>
          </p:nvPr>
        </p:nvSpPr>
        <p:spPr/>
        <p:txBody>
          <a:bodyPr/>
          <a:lstStyle/>
          <a:p>
            <a:r>
              <a:rPr lang="en-US" dirty="0">
                <a:solidFill>
                  <a:schemeClr val="accent1">
                    <a:lumMod val="75000"/>
                  </a:schemeClr>
                </a:solidFill>
              </a:rPr>
              <a:t>Be thorough and precise</a:t>
            </a:r>
          </a:p>
          <a:p>
            <a:pPr lvl="1"/>
            <a:r>
              <a:rPr lang="en-US" dirty="0">
                <a:solidFill>
                  <a:schemeClr val="accent1">
                    <a:lumMod val="75000"/>
                  </a:schemeClr>
                </a:solidFill>
              </a:rPr>
              <a:t>Is there a unique identifier?</a:t>
            </a:r>
          </a:p>
          <a:p>
            <a:pPr lvl="1"/>
            <a:r>
              <a:rPr lang="en-US" dirty="0">
                <a:solidFill>
                  <a:schemeClr val="accent1">
                    <a:lumMod val="75000"/>
                  </a:schemeClr>
                </a:solidFill>
              </a:rPr>
              <a:t>Does your provider have a unique way of accessing it?</a:t>
            </a:r>
          </a:p>
          <a:p>
            <a:pPr lvl="1"/>
            <a:r>
              <a:rPr lang="en-US" dirty="0">
                <a:solidFill>
                  <a:schemeClr val="accent1">
                    <a:lumMod val="75000"/>
                  </a:schemeClr>
                </a:solidFill>
              </a:rPr>
              <a:t>Is each access a custom dataset?</a:t>
            </a:r>
          </a:p>
          <a:p>
            <a:pPr lvl="1"/>
            <a:r>
              <a:rPr lang="en-US" dirty="0">
                <a:solidFill>
                  <a:schemeClr val="accent1">
                    <a:lumMod val="75000"/>
                  </a:schemeClr>
                </a:solidFill>
              </a:rPr>
              <a:t>Does the provider keep older versions?</a:t>
            </a:r>
          </a:p>
        </p:txBody>
      </p:sp>
    </p:spTree>
    <p:extLst>
      <p:ext uri="{BB962C8B-B14F-4D97-AF65-F5344CB8AC3E}">
        <p14:creationId xmlns:p14="http://schemas.microsoft.com/office/powerpoint/2010/main" val="17589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38905" y="1582824"/>
            <a:ext cx="8114190" cy="1446550"/>
          </a:xfrm>
          <a:prstGeom prst="rect">
            <a:avLst/>
          </a:prstGeom>
          <a:noFill/>
        </p:spPr>
        <p:txBody>
          <a:bodyPr wrap="square" rtlCol="0">
            <a:spAutoFit/>
          </a:bodyPr>
          <a:lstStyle/>
          <a:p>
            <a:pPr algn="ctr"/>
            <a:r>
              <a:rPr lang="en-US" sz="8800" dirty="0">
                <a:solidFill>
                  <a:schemeClr val="bg1"/>
                </a:solidFill>
              </a:rPr>
              <a:t>Guidance</a:t>
            </a:r>
            <a:endParaRPr lang="en-US" dirty="0">
              <a:solidFill>
                <a:schemeClr val="bg1"/>
              </a:solidFill>
            </a:endParaRPr>
          </a:p>
        </p:txBody>
      </p:sp>
    </p:spTree>
    <p:extLst>
      <p:ext uri="{BB962C8B-B14F-4D97-AF65-F5344CB8AC3E}">
        <p14:creationId xmlns:p14="http://schemas.microsoft.com/office/powerpoint/2010/main" val="1835312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0166C0-AF98-4D5C-88C8-9603D07EA356}"/>
              </a:ext>
            </a:extLst>
          </p:cNvPr>
          <p:cNvSpPr>
            <a:spLocks noGrp="1"/>
          </p:cNvSpPr>
          <p:nvPr>
            <p:ph type="title"/>
          </p:nvPr>
        </p:nvSpPr>
        <p:spPr/>
        <p:txBody>
          <a:bodyPr/>
          <a:lstStyle/>
          <a:p>
            <a:r>
              <a:rPr lang="en-US" dirty="0"/>
              <a:t>Direct guidance</a:t>
            </a:r>
          </a:p>
        </p:txBody>
      </p:sp>
      <p:pic>
        <p:nvPicPr>
          <p:cNvPr id="8" name="Content Placeholder 7">
            <a:extLst>
              <a:ext uri="{FF2B5EF4-FFF2-40B4-BE49-F238E27FC236}">
                <a16:creationId xmlns:a16="http://schemas.microsoft.com/office/drawing/2014/main" id="{A5B74813-B399-4CA7-A19A-4A31ED9B45D8}"/>
              </a:ext>
            </a:extLst>
          </p:cNvPr>
          <p:cNvPicPr>
            <a:picLocks noGrp="1" noChangeAspect="1"/>
          </p:cNvPicPr>
          <p:nvPr>
            <p:ph sz="half" idx="1"/>
          </p:nvPr>
        </p:nvPicPr>
        <p:blipFill>
          <a:blip r:embed="rId2"/>
          <a:stretch>
            <a:fillRect/>
          </a:stretch>
        </p:blipFill>
        <p:spPr>
          <a:xfrm>
            <a:off x="838200" y="2508247"/>
            <a:ext cx="5181600" cy="2986094"/>
          </a:xfrm>
        </p:spPr>
      </p:pic>
      <p:pic>
        <p:nvPicPr>
          <p:cNvPr id="10" name="Content Placeholder 9">
            <a:extLst>
              <a:ext uri="{FF2B5EF4-FFF2-40B4-BE49-F238E27FC236}">
                <a16:creationId xmlns:a16="http://schemas.microsoft.com/office/drawing/2014/main" id="{BF6F3E4B-8750-466E-96FD-9D79549FFBA9}"/>
              </a:ext>
            </a:extLst>
          </p:cNvPr>
          <p:cNvPicPr>
            <a:picLocks noGrp="1" noChangeAspect="1"/>
          </p:cNvPicPr>
          <p:nvPr>
            <p:ph sz="half" idx="2"/>
          </p:nvPr>
        </p:nvPicPr>
        <p:blipFill>
          <a:blip r:embed="rId3"/>
          <a:stretch>
            <a:fillRect/>
          </a:stretch>
        </p:blipFill>
        <p:spPr>
          <a:xfrm>
            <a:off x="6172200" y="2746791"/>
            <a:ext cx="5181600" cy="2509006"/>
          </a:xfrm>
        </p:spPr>
      </p:pic>
    </p:spTree>
    <p:extLst>
      <p:ext uri="{BB962C8B-B14F-4D97-AF65-F5344CB8AC3E}">
        <p14:creationId xmlns:p14="http://schemas.microsoft.com/office/powerpoint/2010/main" val="3755465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99B9F-E702-4238-9177-DCD5D36D92E7}"/>
              </a:ext>
            </a:extLst>
          </p:cNvPr>
          <p:cNvSpPr>
            <a:spLocks noGrp="1"/>
          </p:cNvSpPr>
          <p:nvPr>
            <p:ph type="title"/>
          </p:nvPr>
        </p:nvSpPr>
        <p:spPr/>
        <p:txBody>
          <a:bodyPr/>
          <a:lstStyle/>
          <a:p>
            <a:r>
              <a:rPr lang="en-US" dirty="0"/>
              <a:t>Enhanced guidance</a:t>
            </a:r>
          </a:p>
        </p:txBody>
      </p:sp>
      <p:pic>
        <p:nvPicPr>
          <p:cNvPr id="6" name="Content Placeholder 5">
            <a:extLst>
              <a:ext uri="{FF2B5EF4-FFF2-40B4-BE49-F238E27FC236}">
                <a16:creationId xmlns:a16="http://schemas.microsoft.com/office/drawing/2014/main" id="{80D4A90C-4B40-4BA9-9757-8F53DEDE8B35}"/>
              </a:ext>
            </a:extLst>
          </p:cNvPr>
          <p:cNvPicPr>
            <a:picLocks noGrp="1" noChangeAspect="1"/>
          </p:cNvPicPr>
          <p:nvPr>
            <p:ph sz="half" idx="1"/>
          </p:nvPr>
        </p:nvPicPr>
        <p:blipFill>
          <a:blip r:embed="rId2"/>
          <a:stretch>
            <a:fillRect/>
          </a:stretch>
        </p:blipFill>
        <p:spPr>
          <a:xfrm>
            <a:off x="838200" y="2681920"/>
            <a:ext cx="5181600" cy="2638747"/>
          </a:xfrm>
        </p:spPr>
      </p:pic>
      <p:pic>
        <p:nvPicPr>
          <p:cNvPr id="8" name="Content Placeholder 7">
            <a:extLst>
              <a:ext uri="{FF2B5EF4-FFF2-40B4-BE49-F238E27FC236}">
                <a16:creationId xmlns:a16="http://schemas.microsoft.com/office/drawing/2014/main" id="{D06D605B-FAD0-458B-98AC-018C9051CD75}"/>
              </a:ext>
            </a:extLst>
          </p:cNvPr>
          <p:cNvPicPr>
            <a:picLocks noGrp="1" noChangeAspect="1"/>
          </p:cNvPicPr>
          <p:nvPr>
            <p:ph sz="half" idx="2"/>
          </p:nvPr>
        </p:nvPicPr>
        <p:blipFill>
          <a:blip r:embed="rId3"/>
          <a:stretch>
            <a:fillRect/>
          </a:stretch>
        </p:blipFill>
        <p:spPr>
          <a:xfrm>
            <a:off x="6172200" y="2073992"/>
            <a:ext cx="5181600" cy="3854604"/>
          </a:xfrm>
        </p:spPr>
      </p:pic>
    </p:spTree>
    <p:extLst>
      <p:ext uri="{BB962C8B-B14F-4D97-AF65-F5344CB8AC3E}">
        <p14:creationId xmlns:p14="http://schemas.microsoft.com/office/powerpoint/2010/main" val="592233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 of a (data) citation</a:t>
            </a:r>
          </a:p>
        </p:txBody>
      </p:sp>
      <p:sp>
        <p:nvSpPr>
          <p:cNvPr id="3" name="Content Placeholder 2"/>
          <p:cNvSpPr>
            <a:spLocks noGrp="1"/>
          </p:cNvSpPr>
          <p:nvPr>
            <p:ph sz="half" idx="1"/>
          </p:nvPr>
        </p:nvSpPr>
        <p:spPr/>
        <p:txBody>
          <a:bodyPr>
            <a:normAutofit lnSpcReduction="10000"/>
          </a:bodyPr>
          <a:lstStyle/>
          <a:p>
            <a:pPr marL="0" indent="0">
              <a:buNone/>
            </a:pPr>
            <a:r>
              <a:rPr lang="en-US" dirty="0">
                <a:hlinkClick r:id="rId2"/>
              </a:rPr>
              <a:t>ICPSR</a:t>
            </a:r>
            <a:r>
              <a:rPr lang="en-US" dirty="0"/>
              <a:t> notes that a citation should include the following items:</a:t>
            </a:r>
          </a:p>
          <a:p>
            <a:r>
              <a:rPr lang="en-US" dirty="0">
                <a:solidFill>
                  <a:schemeClr val="accent2"/>
                </a:solidFill>
              </a:rPr>
              <a:t>Author</a:t>
            </a:r>
          </a:p>
          <a:p>
            <a:r>
              <a:rPr lang="en-US" dirty="0">
                <a:solidFill>
                  <a:schemeClr val="accent6"/>
                </a:solidFill>
              </a:rPr>
              <a:t>Title</a:t>
            </a:r>
          </a:p>
          <a:p>
            <a:r>
              <a:rPr lang="en-US" dirty="0">
                <a:solidFill>
                  <a:schemeClr val="accent1"/>
                </a:solidFill>
              </a:rPr>
              <a:t>Distributor</a:t>
            </a:r>
          </a:p>
          <a:p>
            <a:r>
              <a:rPr lang="en-US" dirty="0">
                <a:solidFill>
                  <a:schemeClr val="accent4"/>
                </a:solidFill>
              </a:rPr>
              <a:t>Date</a:t>
            </a:r>
          </a:p>
          <a:p>
            <a:r>
              <a:rPr lang="en-US" dirty="0">
                <a:solidFill>
                  <a:schemeClr val="accent4">
                    <a:lumMod val="75000"/>
                  </a:schemeClr>
                </a:solidFill>
              </a:rPr>
              <a:t>Version</a:t>
            </a:r>
          </a:p>
          <a:p>
            <a:r>
              <a:rPr lang="en-US" dirty="0">
                <a:solidFill>
                  <a:srgbClr val="C00000"/>
                </a:solidFill>
              </a:rPr>
              <a:t>Persistent identifier</a:t>
            </a:r>
          </a:p>
        </p:txBody>
      </p:sp>
      <p:sp>
        <p:nvSpPr>
          <p:cNvPr id="6" name="Content Placeholder 5">
            <a:extLst>
              <a:ext uri="{FF2B5EF4-FFF2-40B4-BE49-F238E27FC236}">
                <a16:creationId xmlns:a16="http://schemas.microsoft.com/office/drawing/2014/main" id="{D4FC569C-763A-48CE-992C-606253EA8459}"/>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4235390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 of a (data) citation</a:t>
            </a:r>
          </a:p>
        </p:txBody>
      </p:sp>
      <p:sp>
        <p:nvSpPr>
          <p:cNvPr id="3" name="Content Placeholder 2"/>
          <p:cNvSpPr>
            <a:spLocks noGrp="1"/>
          </p:cNvSpPr>
          <p:nvPr>
            <p:ph sz="half" idx="1"/>
          </p:nvPr>
        </p:nvSpPr>
        <p:spPr/>
        <p:txBody>
          <a:bodyPr>
            <a:normAutofit lnSpcReduction="10000"/>
          </a:bodyPr>
          <a:lstStyle/>
          <a:p>
            <a:pPr marL="0" indent="0">
              <a:buNone/>
            </a:pPr>
            <a:r>
              <a:rPr lang="en-US" dirty="0">
                <a:hlinkClick r:id="rId2"/>
              </a:rPr>
              <a:t>ICPSR</a:t>
            </a:r>
            <a:r>
              <a:rPr lang="en-US" dirty="0"/>
              <a:t> notes that a citation should include the following items:</a:t>
            </a:r>
          </a:p>
          <a:p>
            <a:r>
              <a:rPr lang="en-US" dirty="0">
                <a:solidFill>
                  <a:schemeClr val="accent2"/>
                </a:solidFill>
              </a:rPr>
              <a:t>Author</a:t>
            </a:r>
          </a:p>
          <a:p>
            <a:r>
              <a:rPr lang="en-US" dirty="0">
                <a:solidFill>
                  <a:schemeClr val="accent6"/>
                </a:solidFill>
              </a:rPr>
              <a:t>Title</a:t>
            </a:r>
          </a:p>
          <a:p>
            <a:r>
              <a:rPr lang="en-US" dirty="0">
                <a:solidFill>
                  <a:schemeClr val="accent1"/>
                </a:solidFill>
              </a:rPr>
              <a:t>Distributor</a:t>
            </a:r>
          </a:p>
          <a:p>
            <a:r>
              <a:rPr lang="en-US" dirty="0">
                <a:solidFill>
                  <a:schemeClr val="accent4"/>
                </a:solidFill>
              </a:rPr>
              <a:t>Date</a:t>
            </a:r>
          </a:p>
          <a:p>
            <a:r>
              <a:rPr lang="en-US" dirty="0">
                <a:solidFill>
                  <a:schemeClr val="accent4">
                    <a:lumMod val="75000"/>
                  </a:schemeClr>
                </a:solidFill>
              </a:rPr>
              <a:t>Version</a:t>
            </a:r>
          </a:p>
          <a:p>
            <a:r>
              <a:rPr lang="en-US" dirty="0">
                <a:solidFill>
                  <a:srgbClr val="C00000"/>
                </a:solidFill>
              </a:rPr>
              <a:t>Persistent identifier</a:t>
            </a:r>
          </a:p>
        </p:txBody>
      </p:sp>
      <p:sp>
        <p:nvSpPr>
          <p:cNvPr id="4" name="Content Placeholder 3"/>
          <p:cNvSpPr>
            <a:spLocks noGrp="1"/>
          </p:cNvSpPr>
          <p:nvPr>
            <p:ph sz="half" idx="2"/>
          </p:nvPr>
        </p:nvSpPr>
        <p:spPr/>
        <p:txBody>
          <a:bodyPr>
            <a:normAutofit lnSpcReduction="10000"/>
          </a:bodyPr>
          <a:lstStyle/>
          <a:p>
            <a:pPr marL="0" indent="0">
              <a:buNone/>
            </a:pPr>
            <a:r>
              <a:rPr lang="en-US" b="1" dirty="0"/>
              <a:t>Suggested Citation:</a:t>
            </a:r>
          </a:p>
          <a:p>
            <a:pPr marL="0" indent="0">
              <a:buNone/>
            </a:pPr>
            <a:r>
              <a:rPr lang="en-US" sz="3600" dirty="0">
                <a:solidFill>
                  <a:schemeClr val="accent2"/>
                </a:solidFill>
              </a:rPr>
              <a:t>S&amp;P Dow Jones Indices LLC</a:t>
            </a:r>
            <a:r>
              <a:rPr lang="en-US" sz="3600" dirty="0"/>
              <a:t>, </a:t>
            </a:r>
            <a:r>
              <a:rPr lang="en-US" sz="3600" i="1" dirty="0">
                <a:solidFill>
                  <a:schemeClr val="accent6"/>
                </a:solidFill>
              </a:rPr>
              <a:t>S&amp;P 500 [SP500]</a:t>
            </a:r>
            <a:r>
              <a:rPr lang="en-US" sz="3600" dirty="0">
                <a:solidFill>
                  <a:schemeClr val="accent6"/>
                </a:solidFill>
              </a:rPr>
              <a:t>, </a:t>
            </a:r>
            <a:r>
              <a:rPr lang="en-US" sz="3600" dirty="0"/>
              <a:t>retrieved from </a:t>
            </a:r>
            <a:r>
              <a:rPr lang="en-US" sz="3600" dirty="0">
                <a:solidFill>
                  <a:schemeClr val="accent1"/>
                </a:solidFill>
              </a:rPr>
              <a:t>FRED, Federal Reserve Bank of St. Louis</a:t>
            </a:r>
            <a:r>
              <a:rPr lang="en-US" sz="3600" dirty="0"/>
              <a:t>; </a:t>
            </a:r>
            <a:r>
              <a:rPr lang="en-US" sz="3600" dirty="0">
                <a:solidFill>
                  <a:srgbClr val="C00000"/>
                </a:solidFill>
              </a:rPr>
              <a:t>https://fred.stlouisfed.org/series/SP500</a:t>
            </a:r>
            <a:r>
              <a:rPr lang="en-US" sz="3600" dirty="0"/>
              <a:t>, </a:t>
            </a:r>
            <a:r>
              <a:rPr lang="en-US" sz="3600" dirty="0">
                <a:solidFill>
                  <a:schemeClr val="accent4"/>
                </a:solidFill>
              </a:rPr>
              <a:t>June 26, 2020</a:t>
            </a:r>
            <a:r>
              <a:rPr lang="en-US" sz="3600" dirty="0"/>
              <a:t>. </a:t>
            </a:r>
          </a:p>
        </p:txBody>
      </p:sp>
    </p:spTree>
    <p:extLst>
      <p:ext uri="{BB962C8B-B14F-4D97-AF65-F5344CB8AC3E}">
        <p14:creationId xmlns:p14="http://schemas.microsoft.com/office/powerpoint/2010/main" val="2020426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379764" y="1582824"/>
            <a:ext cx="9282793" cy="2800767"/>
          </a:xfrm>
          <a:prstGeom prst="rect">
            <a:avLst/>
          </a:prstGeom>
          <a:noFill/>
        </p:spPr>
        <p:txBody>
          <a:bodyPr wrap="square" rtlCol="0">
            <a:spAutoFit/>
          </a:bodyPr>
          <a:lstStyle/>
          <a:p>
            <a:pPr algn="ctr"/>
            <a:r>
              <a:rPr lang="en-US" sz="8800" dirty="0">
                <a:solidFill>
                  <a:schemeClr val="bg1"/>
                </a:solidFill>
              </a:rPr>
              <a:t>Some good and bad examples</a:t>
            </a:r>
            <a:endParaRPr lang="en-US" sz="1400" dirty="0">
              <a:solidFill>
                <a:schemeClr val="bg1"/>
              </a:solidFill>
            </a:endParaRPr>
          </a:p>
        </p:txBody>
      </p:sp>
    </p:spTree>
    <p:extLst>
      <p:ext uri="{BB962C8B-B14F-4D97-AF65-F5344CB8AC3E}">
        <p14:creationId xmlns:p14="http://schemas.microsoft.com/office/powerpoint/2010/main" val="4565752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German Restricted-access</a:t>
            </a:r>
          </a:p>
        </p:txBody>
      </p:sp>
      <p:pic>
        <p:nvPicPr>
          <p:cNvPr id="4" name="Content Placeholder 3"/>
          <p:cNvPicPr>
            <a:picLocks noGrp="1" noChangeAspect="1"/>
          </p:cNvPicPr>
          <p:nvPr>
            <p:ph idx="1"/>
          </p:nvPr>
        </p:nvPicPr>
        <p:blipFill>
          <a:blip r:embed="rId2"/>
          <a:stretch>
            <a:fillRect/>
          </a:stretch>
        </p:blipFill>
        <p:spPr>
          <a:xfrm>
            <a:off x="2473779" y="1479363"/>
            <a:ext cx="7111895" cy="6458818"/>
          </a:xfrm>
          <a:prstGeom prst="rect">
            <a:avLst/>
          </a:prstGeom>
        </p:spPr>
      </p:pic>
      <p:pic>
        <p:nvPicPr>
          <p:cNvPr id="5" name="Picture 4"/>
          <p:cNvPicPr>
            <a:picLocks noChangeAspect="1"/>
          </p:cNvPicPr>
          <p:nvPr/>
        </p:nvPicPr>
        <p:blipFill>
          <a:blip r:embed="rId3"/>
          <a:stretch>
            <a:fillRect/>
          </a:stretch>
        </p:blipFill>
        <p:spPr>
          <a:xfrm>
            <a:off x="1924050" y="2524805"/>
            <a:ext cx="8801100" cy="2428875"/>
          </a:xfrm>
          <a:prstGeom prst="rect">
            <a:avLst/>
          </a:prstGeom>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2139545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 of a (data) citation</a:t>
            </a:r>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a:hlinkClick r:id="rId2"/>
              </a:rPr>
              <a:t>ICPSR</a:t>
            </a:r>
            <a:r>
              <a:rPr lang="en-US" dirty="0"/>
              <a:t> notes that a citation should include the following items:</a:t>
            </a:r>
          </a:p>
          <a:p>
            <a:r>
              <a:rPr lang="en-US" dirty="0">
                <a:solidFill>
                  <a:schemeClr val="accent2"/>
                </a:solidFill>
              </a:rPr>
              <a:t>Author</a:t>
            </a:r>
          </a:p>
          <a:p>
            <a:r>
              <a:rPr lang="en-US" dirty="0">
                <a:solidFill>
                  <a:schemeClr val="accent6"/>
                </a:solidFill>
              </a:rPr>
              <a:t>Title</a:t>
            </a:r>
          </a:p>
          <a:p>
            <a:r>
              <a:rPr lang="en-US" dirty="0">
                <a:solidFill>
                  <a:schemeClr val="accent1"/>
                </a:solidFill>
              </a:rPr>
              <a:t>Distributor</a:t>
            </a:r>
          </a:p>
          <a:p>
            <a:r>
              <a:rPr lang="en-US" dirty="0">
                <a:solidFill>
                  <a:schemeClr val="accent4"/>
                </a:solidFill>
              </a:rPr>
              <a:t>Date</a:t>
            </a:r>
          </a:p>
          <a:p>
            <a:r>
              <a:rPr lang="en-US" dirty="0">
                <a:solidFill>
                  <a:srgbClr val="C00000"/>
                </a:solidFill>
              </a:rPr>
              <a:t>Version</a:t>
            </a:r>
          </a:p>
          <a:p>
            <a:r>
              <a:rPr lang="en-US" dirty="0">
                <a:solidFill>
                  <a:srgbClr val="C00000"/>
                </a:solidFill>
              </a:rPr>
              <a:t>Persistent identifier</a:t>
            </a:r>
          </a:p>
        </p:txBody>
      </p:sp>
      <p:sp>
        <p:nvSpPr>
          <p:cNvPr id="4" name="Content Placeholder 3"/>
          <p:cNvSpPr>
            <a:spLocks noGrp="1"/>
          </p:cNvSpPr>
          <p:nvPr>
            <p:ph sz="half" idx="2"/>
          </p:nvPr>
        </p:nvSpPr>
        <p:spPr/>
        <p:txBody>
          <a:bodyPr>
            <a:normAutofit fontScale="92500" lnSpcReduction="10000"/>
          </a:bodyPr>
          <a:lstStyle/>
          <a:p>
            <a:pPr marL="0" indent="0">
              <a:buNone/>
            </a:pPr>
            <a:r>
              <a:rPr lang="en-US" b="1" dirty="0"/>
              <a:t>Constructed Citation:</a:t>
            </a:r>
          </a:p>
          <a:p>
            <a:pPr marL="0" indent="0">
              <a:buNone/>
            </a:pPr>
            <a:r>
              <a:rPr lang="en-US" sz="3600" dirty="0">
                <a:solidFill>
                  <a:schemeClr val="accent2"/>
                </a:solidFill>
              </a:rPr>
              <a:t>Institute for Employment Research (IAB), </a:t>
            </a:r>
            <a:r>
              <a:rPr lang="en-US" sz="3600" dirty="0">
                <a:solidFill>
                  <a:schemeClr val="accent6"/>
                </a:solidFill>
              </a:rPr>
              <a:t>Establishment History Panel 1975-2018</a:t>
            </a:r>
            <a:r>
              <a:rPr lang="en-US" sz="3600" dirty="0"/>
              <a:t>. Accessed via the </a:t>
            </a:r>
            <a:r>
              <a:rPr lang="en-US" sz="3600" dirty="0">
                <a:solidFill>
                  <a:schemeClr val="accent1"/>
                </a:solidFill>
              </a:rPr>
              <a:t>Research Data Centre (FDZ) of the German Federal Employment Agency </a:t>
            </a:r>
            <a:r>
              <a:rPr lang="en-US" sz="3600" dirty="0">
                <a:solidFill>
                  <a:srgbClr val="C00000"/>
                </a:solidFill>
              </a:rPr>
              <a:t>DOI: 10.5164/IAB.BHP7518.de.en.v1</a:t>
            </a:r>
            <a:r>
              <a:rPr lang="en-US" sz="3600" dirty="0"/>
              <a:t> </a:t>
            </a:r>
            <a:r>
              <a:rPr lang="en-US" sz="3600" dirty="0">
                <a:solidFill>
                  <a:schemeClr val="accent4"/>
                </a:solidFill>
              </a:rPr>
              <a:t>June 26, 2020</a:t>
            </a:r>
            <a:r>
              <a:rPr lang="en-US" sz="3600" dirty="0"/>
              <a:t>. </a:t>
            </a:r>
          </a:p>
        </p:txBody>
      </p:sp>
    </p:spTree>
    <p:extLst>
      <p:ext uri="{BB962C8B-B14F-4D97-AF65-F5344CB8AC3E}">
        <p14:creationId xmlns:p14="http://schemas.microsoft.com/office/powerpoint/2010/main" val="2315758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889965" y="3802931"/>
            <a:ext cx="2203268" cy="517439"/>
          </a:xfrm>
          <a:prstGeom prst="rect">
            <a:avLst/>
          </a:prstGeom>
          <a:solidFill>
            <a:srgbClr val="FFFF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10193" y="2954064"/>
            <a:ext cx="7241177" cy="385433"/>
          </a:xfrm>
          <a:prstGeom prst="rect">
            <a:avLst/>
          </a:prstGeom>
          <a:solidFill>
            <a:srgbClr val="FFFF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94760" y="2681203"/>
            <a:ext cx="7543800" cy="386862"/>
          </a:xfrm>
          <a:prstGeom prst="rect">
            <a:avLst/>
          </a:prstGeom>
          <a:solidFill>
            <a:srgbClr val="FFFF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AEA Data &amp; Code Availability Policy (2019)</a:t>
            </a:r>
          </a:p>
        </p:txBody>
      </p:sp>
      <p:sp>
        <p:nvSpPr>
          <p:cNvPr id="7" name="Rectangle 6"/>
          <p:cNvSpPr/>
          <p:nvPr/>
        </p:nvSpPr>
        <p:spPr>
          <a:xfrm>
            <a:off x="5686696" y="4857587"/>
            <a:ext cx="5129349" cy="391079"/>
          </a:xfrm>
          <a:prstGeom prst="rect">
            <a:avLst/>
          </a:prstGeom>
          <a:solidFill>
            <a:srgbClr val="FFFF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rmAutofit/>
          </a:bodyPr>
          <a:lstStyle/>
          <a:p>
            <a:pPr fontAlgn="base"/>
            <a:r>
              <a:rPr lang="en-US" dirty="0">
                <a:solidFill>
                  <a:schemeClr val="bg1">
                    <a:lumMod val="75000"/>
                  </a:schemeClr>
                </a:solidFill>
              </a:rPr>
              <a:t>It is the policy of the American Economic Association to publish papers only if the data used in the analysis are </a:t>
            </a:r>
            <a:r>
              <a:rPr lang="en-US" b="1" u="sng" dirty="0"/>
              <a:t>clearly and precisely </a:t>
            </a:r>
            <a:r>
              <a:rPr lang="en-US" dirty="0">
                <a:solidFill>
                  <a:schemeClr val="bg1">
                    <a:lumMod val="75000"/>
                  </a:schemeClr>
                </a:solidFill>
              </a:rPr>
              <a:t>documented and </a:t>
            </a:r>
            <a:r>
              <a:rPr lang="en-US" b="1" u="sng" dirty="0"/>
              <a:t>access to the data and code is clearly and precisely documented and is non-exclusive to the authors.</a:t>
            </a:r>
          </a:p>
          <a:p>
            <a:pPr fontAlgn="base"/>
            <a:r>
              <a:rPr lang="en-US" dirty="0">
                <a:solidFill>
                  <a:schemeClr val="bg1">
                    <a:lumMod val="75000"/>
                  </a:schemeClr>
                </a:solidFill>
              </a:rPr>
              <a:t>Authors of accepted papers that contain empirical work, simulations, or experimental work must </a:t>
            </a:r>
            <a:r>
              <a:rPr lang="en-US" sz="3200" b="1" dirty="0">
                <a:solidFill>
                  <a:schemeClr val="accent2">
                    <a:lumMod val="75000"/>
                  </a:schemeClr>
                </a:solidFill>
              </a:rPr>
              <a:t>provide</a:t>
            </a:r>
            <a:r>
              <a:rPr lang="en-US" dirty="0">
                <a:solidFill>
                  <a:schemeClr val="bg1">
                    <a:lumMod val="75000"/>
                  </a:schemeClr>
                </a:solidFill>
              </a:rPr>
              <a:t>, </a:t>
            </a:r>
            <a:r>
              <a:rPr lang="en-US" sz="3200" b="1" dirty="0">
                <a:solidFill>
                  <a:schemeClr val="accent6">
                    <a:lumMod val="75000"/>
                  </a:schemeClr>
                </a:solidFill>
              </a:rPr>
              <a:t>prior to acceptance</a:t>
            </a:r>
            <a:r>
              <a:rPr lang="en-US" dirty="0">
                <a:solidFill>
                  <a:schemeClr val="bg1">
                    <a:lumMod val="75000"/>
                  </a:schemeClr>
                </a:solidFill>
              </a:rPr>
              <a:t>, the data, programs, and other details of the computations </a:t>
            </a:r>
            <a:r>
              <a:rPr lang="en-US" sz="3200" b="1" dirty="0">
                <a:solidFill>
                  <a:schemeClr val="accent4">
                    <a:lumMod val="75000"/>
                  </a:schemeClr>
                </a:solidFill>
              </a:rPr>
              <a:t>sufficient to permit replication</a:t>
            </a:r>
            <a:r>
              <a:rPr lang="en-US" dirty="0">
                <a:solidFill>
                  <a:schemeClr val="bg1">
                    <a:lumMod val="75000"/>
                  </a:schemeClr>
                </a:solidFill>
              </a:rPr>
              <a:t>, as well as </a:t>
            </a:r>
            <a:r>
              <a:rPr lang="en-US" b="1" dirty="0">
                <a:solidFill>
                  <a:schemeClr val="accent1">
                    <a:lumMod val="75000"/>
                  </a:schemeClr>
                </a:solidFill>
              </a:rPr>
              <a:t>information about access to data and programs.</a:t>
            </a:r>
          </a:p>
          <a:p>
            <a:endParaRPr lang="en-US" dirty="0"/>
          </a:p>
        </p:txBody>
      </p:sp>
    </p:spTree>
    <p:extLst>
      <p:ext uri="{BB962C8B-B14F-4D97-AF65-F5344CB8AC3E}">
        <p14:creationId xmlns:p14="http://schemas.microsoft.com/office/powerpoint/2010/main" val="37203260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German Restricted-access</a:t>
            </a:r>
          </a:p>
        </p:txBody>
      </p:sp>
      <p:pic>
        <p:nvPicPr>
          <p:cNvPr id="7" name="Content Placeholder 6"/>
          <p:cNvPicPr>
            <a:picLocks noGrp="1" noChangeAspect="1"/>
          </p:cNvPicPr>
          <p:nvPr>
            <p:ph idx="1"/>
          </p:nvPr>
        </p:nvPicPr>
        <p:blipFill>
          <a:blip r:embed="rId2"/>
          <a:stretch>
            <a:fillRect/>
          </a:stretch>
        </p:blipFill>
        <p:spPr>
          <a:xfrm>
            <a:off x="2555422" y="1298155"/>
            <a:ext cx="6121431" cy="5823598"/>
          </a:xfrm>
          <a:prstGeom prst="rect">
            <a:avLst/>
          </a:prstGeom>
        </p:spPr>
      </p:pic>
      <p:pic>
        <p:nvPicPr>
          <p:cNvPr id="8" name="Picture 7"/>
          <p:cNvPicPr>
            <a:picLocks noChangeAspect="1"/>
          </p:cNvPicPr>
          <p:nvPr/>
        </p:nvPicPr>
        <p:blipFill>
          <a:blip r:embed="rId3"/>
          <a:stretch>
            <a:fillRect/>
          </a:stretch>
        </p:blipFill>
        <p:spPr>
          <a:xfrm>
            <a:off x="1876425" y="2466975"/>
            <a:ext cx="8439150" cy="1924050"/>
          </a:xfrm>
          <a:prstGeom prst="rect">
            <a:avLst/>
          </a:prstGeom>
          <a:ln>
            <a:solidFill>
              <a:schemeClr val="tx1"/>
            </a:solidFill>
          </a:ln>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31814075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3AD23-DAD3-4DC8-830A-2D579AD64812}"/>
              </a:ext>
            </a:extLst>
          </p:cNvPr>
          <p:cNvSpPr>
            <a:spLocks noGrp="1"/>
          </p:cNvSpPr>
          <p:nvPr>
            <p:ph type="title"/>
          </p:nvPr>
        </p:nvSpPr>
        <p:spPr/>
        <p:txBody>
          <a:bodyPr/>
          <a:lstStyle/>
          <a:p>
            <a:r>
              <a:rPr lang="en-US" dirty="0"/>
              <a:t>Crafting data citations</a:t>
            </a:r>
          </a:p>
        </p:txBody>
      </p:sp>
      <p:sp>
        <p:nvSpPr>
          <p:cNvPr id="5" name="Content Placeholder 4">
            <a:extLst>
              <a:ext uri="{FF2B5EF4-FFF2-40B4-BE49-F238E27FC236}">
                <a16:creationId xmlns:a16="http://schemas.microsoft.com/office/drawing/2014/main" id="{4BEE4856-EDFF-400F-8AA0-DF94E7AF8A62}"/>
              </a:ext>
            </a:extLst>
          </p:cNvPr>
          <p:cNvSpPr>
            <a:spLocks noGrp="1"/>
          </p:cNvSpPr>
          <p:nvPr>
            <p:ph sz="half" idx="1"/>
          </p:nvPr>
        </p:nvSpPr>
        <p:spPr/>
        <p:txBody>
          <a:bodyPr>
            <a:normAutofit lnSpcReduction="10000"/>
          </a:bodyPr>
          <a:lstStyle/>
          <a:p>
            <a:pPr marL="0" indent="0">
              <a:buNone/>
            </a:pPr>
            <a:r>
              <a:rPr lang="en-US" dirty="0"/>
              <a:t>In some cases, governments have list of their (named) registers. For instance, </a:t>
            </a:r>
            <a:r>
              <a:rPr lang="en-US" b="1" u="sng" dirty="0"/>
              <a:t>Statistics Denmark </a:t>
            </a:r>
            <a:r>
              <a:rPr lang="en-US" dirty="0"/>
              <a:t>provides the full list of registers at</a:t>
            </a:r>
          </a:p>
          <a:p>
            <a:pPr marL="0" indent="0">
              <a:buNone/>
            </a:pPr>
            <a:r>
              <a:rPr lang="en-US" dirty="0"/>
              <a:t> </a:t>
            </a:r>
            <a:r>
              <a:rPr lang="en-US" dirty="0">
                <a:hlinkClick r:id="rId2"/>
              </a:rPr>
              <a:t>http://www.dst.dk/extranet/forskningvariabellister/Oversigt%20over%20registre.html</a:t>
            </a:r>
            <a:r>
              <a:rPr lang="en-US" dirty="0"/>
              <a:t>. </a:t>
            </a:r>
          </a:p>
          <a:p>
            <a:pPr marL="0" indent="0">
              <a:buNone/>
            </a:pPr>
            <a:endParaRPr lang="en-US" dirty="0"/>
          </a:p>
          <a:p>
            <a:pPr marL="0" indent="0">
              <a:buNone/>
            </a:pPr>
            <a:r>
              <a:rPr lang="en-US" dirty="0"/>
              <a:t>These can be used to craft data citations:</a:t>
            </a:r>
          </a:p>
        </p:txBody>
      </p:sp>
      <p:sp>
        <p:nvSpPr>
          <p:cNvPr id="6" name="Content Placeholder 5">
            <a:extLst>
              <a:ext uri="{FF2B5EF4-FFF2-40B4-BE49-F238E27FC236}">
                <a16:creationId xmlns:a16="http://schemas.microsoft.com/office/drawing/2014/main" id="{AE40B4EC-ED96-45E7-A6BB-3246B57F5952}"/>
              </a:ext>
            </a:extLst>
          </p:cNvPr>
          <p:cNvSpPr>
            <a:spLocks noGrp="1"/>
          </p:cNvSpPr>
          <p:nvPr>
            <p:ph sz="half" idx="2"/>
          </p:nvPr>
        </p:nvSpPr>
        <p:spPr/>
        <p:txBody>
          <a:bodyPr>
            <a:normAutofit lnSpcReduction="10000"/>
          </a:bodyPr>
          <a:lstStyle/>
          <a:p>
            <a:pPr marL="457200" lvl="1" indent="0">
              <a:buNone/>
            </a:pPr>
            <a:r>
              <a:rPr lang="en-US" sz="1800" b="1" dirty="0">
                <a:latin typeface="Times New Roman" panose="02020603050405020304" pitchFamily="18" charset="0"/>
                <a:cs typeface="Times New Roman" panose="02020603050405020304" pitchFamily="18" charset="0"/>
              </a:rPr>
              <a:t>Statistics Denmark. 2020. “</a:t>
            </a:r>
            <a:r>
              <a:rPr lang="en-US" sz="1800" b="1" dirty="0" err="1">
                <a:latin typeface="Times New Roman" panose="02020603050405020304" pitchFamily="18" charset="0"/>
                <a:cs typeface="Times New Roman" panose="02020603050405020304" pitchFamily="18" charset="0"/>
              </a:rPr>
              <a:t>Døde</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Danmark</a:t>
            </a:r>
            <a:r>
              <a:rPr lang="en-US" sz="1800" b="1" dirty="0">
                <a:latin typeface="Times New Roman" panose="02020603050405020304" pitchFamily="18" charset="0"/>
                <a:cs typeface="Times New Roman" panose="02020603050405020304" pitchFamily="18" charset="0"/>
              </a:rPr>
              <a:t> (DOD, Deaths in Denmark), 1970-2019 [database]”, </a:t>
            </a:r>
            <a:r>
              <a:rPr lang="en-US" sz="1800" b="1" dirty="0" err="1">
                <a:latin typeface="Times New Roman" panose="02020603050405020304" pitchFamily="18" charset="0"/>
                <a:cs typeface="Times New Roman" panose="02020603050405020304" pitchFamily="18" charset="0"/>
              </a:rPr>
              <a:t>Danmarks</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Statistiks</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Forskningsservice</a:t>
            </a:r>
            <a:r>
              <a:rPr lang="en-US" sz="1800" b="1" dirty="0">
                <a:latin typeface="Times New Roman" panose="02020603050405020304" pitchFamily="18" charset="0"/>
                <a:cs typeface="Times New Roman" panose="02020603050405020304" pitchFamily="18" charset="0"/>
              </a:rPr>
              <a:t>, accessed (xxx).</a:t>
            </a:r>
          </a:p>
          <a:p>
            <a:endParaRPr lang="en-US" dirty="0"/>
          </a:p>
          <a:p>
            <a:r>
              <a:rPr lang="en-US" dirty="0"/>
              <a:t>README can point to the codebook for each register, e.g., </a:t>
            </a:r>
            <a:r>
              <a:rPr lang="en-US" dirty="0">
                <a:hlinkClick r:id="rId3"/>
              </a:rPr>
              <a:t>https://www.dst.dk/extranet/ForskningVariabellister/DOD%20-%20D%C3%B8de%20i%20Danmark.html</a:t>
            </a:r>
            <a:r>
              <a:rPr lang="en-US" dirty="0"/>
              <a:t> for the aforementioned “DOD” register. </a:t>
            </a:r>
          </a:p>
        </p:txBody>
      </p:sp>
      <p:sp>
        <p:nvSpPr>
          <p:cNvPr id="7" name="TextBox 6">
            <a:extLst>
              <a:ext uri="{FF2B5EF4-FFF2-40B4-BE49-F238E27FC236}">
                <a16:creationId xmlns:a16="http://schemas.microsoft.com/office/drawing/2014/main" id="{D381A824-7EED-47D6-B744-A3CEE2D8C09D}"/>
              </a:ext>
            </a:extLst>
          </p:cNvPr>
          <p:cNvSpPr txBox="1"/>
          <p:nvPr/>
        </p:nvSpPr>
        <p:spPr>
          <a:xfrm>
            <a:off x="1939159" y="5967248"/>
            <a:ext cx="9041524" cy="646331"/>
          </a:xfrm>
          <a:prstGeom prst="rect">
            <a:avLst/>
          </a:prstGeom>
          <a:noFill/>
        </p:spPr>
        <p:txBody>
          <a:bodyPr wrap="square" rtlCol="0">
            <a:spAutoFit/>
          </a:bodyPr>
          <a:lstStyle/>
          <a:p>
            <a:r>
              <a:rPr lang="en-US" dirty="0">
                <a:hlinkClick r:id="rId4"/>
              </a:rPr>
              <a:t>https://social-science-data-editors.github.io/guidance/addtl-data-citation-guidance.html#confidential-databases</a:t>
            </a:r>
            <a:r>
              <a:rPr lang="en-US" dirty="0"/>
              <a:t> </a:t>
            </a:r>
          </a:p>
        </p:txBody>
      </p:sp>
    </p:spTree>
    <p:extLst>
      <p:ext uri="{BB962C8B-B14F-4D97-AF65-F5344CB8AC3E}">
        <p14:creationId xmlns:p14="http://schemas.microsoft.com/office/powerpoint/2010/main" val="12368556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 of a (data) citation</a:t>
            </a:r>
          </a:p>
        </p:txBody>
      </p:sp>
      <p:sp>
        <p:nvSpPr>
          <p:cNvPr id="3" name="Content Placeholder 2"/>
          <p:cNvSpPr>
            <a:spLocks noGrp="1"/>
          </p:cNvSpPr>
          <p:nvPr>
            <p:ph sz="half" idx="1"/>
          </p:nvPr>
        </p:nvSpPr>
        <p:spPr/>
        <p:txBody>
          <a:bodyPr>
            <a:normAutofit fontScale="92500" lnSpcReduction="20000"/>
          </a:bodyPr>
          <a:lstStyle/>
          <a:p>
            <a:pPr marL="0" indent="0">
              <a:buNone/>
            </a:pPr>
            <a:r>
              <a:rPr lang="en-US" dirty="0">
                <a:hlinkClick r:id="rId2"/>
              </a:rPr>
              <a:t>ICPSR</a:t>
            </a:r>
            <a:r>
              <a:rPr lang="en-US" dirty="0"/>
              <a:t> notes that a citation should include the following items:</a:t>
            </a:r>
          </a:p>
          <a:p>
            <a:r>
              <a:rPr lang="en-US" dirty="0">
                <a:solidFill>
                  <a:schemeClr val="accent2"/>
                </a:solidFill>
              </a:rPr>
              <a:t>Author</a:t>
            </a:r>
          </a:p>
          <a:p>
            <a:r>
              <a:rPr lang="en-US" dirty="0">
                <a:solidFill>
                  <a:schemeClr val="accent6"/>
                </a:solidFill>
              </a:rPr>
              <a:t>Title</a:t>
            </a:r>
          </a:p>
          <a:p>
            <a:r>
              <a:rPr lang="en-US" dirty="0">
                <a:solidFill>
                  <a:schemeClr val="accent1"/>
                </a:solidFill>
              </a:rPr>
              <a:t>Distributor</a:t>
            </a:r>
          </a:p>
          <a:p>
            <a:r>
              <a:rPr lang="en-US" dirty="0">
                <a:solidFill>
                  <a:schemeClr val="accent4"/>
                </a:solidFill>
              </a:rPr>
              <a:t>Date</a:t>
            </a:r>
          </a:p>
          <a:p>
            <a:r>
              <a:rPr lang="en-US" dirty="0">
                <a:solidFill>
                  <a:srgbClr val="C00000"/>
                </a:solidFill>
              </a:rPr>
              <a:t>Version</a:t>
            </a:r>
          </a:p>
          <a:p>
            <a:r>
              <a:rPr lang="en-US" dirty="0">
                <a:solidFill>
                  <a:srgbClr val="C00000"/>
                </a:solidFill>
              </a:rPr>
              <a:t>Persistent identifier</a:t>
            </a:r>
          </a:p>
        </p:txBody>
      </p:sp>
      <p:sp>
        <p:nvSpPr>
          <p:cNvPr id="4" name="Content Placeholder 3"/>
          <p:cNvSpPr>
            <a:spLocks noGrp="1"/>
          </p:cNvSpPr>
          <p:nvPr>
            <p:ph sz="half" idx="2"/>
          </p:nvPr>
        </p:nvSpPr>
        <p:spPr/>
        <p:txBody>
          <a:bodyPr>
            <a:normAutofit fontScale="92500" lnSpcReduction="20000"/>
          </a:bodyPr>
          <a:lstStyle/>
          <a:p>
            <a:pPr marL="0" indent="0">
              <a:buNone/>
            </a:pPr>
            <a:r>
              <a:rPr lang="en-US" b="1" dirty="0"/>
              <a:t>Constructed Citation:</a:t>
            </a:r>
          </a:p>
          <a:p>
            <a:pPr marL="0" indent="0">
              <a:buNone/>
            </a:pPr>
            <a:r>
              <a:rPr lang="en-US" sz="3600" dirty="0">
                <a:solidFill>
                  <a:schemeClr val="accent2"/>
                </a:solidFill>
              </a:rPr>
              <a:t>Statistics Denmark, </a:t>
            </a:r>
            <a:r>
              <a:rPr lang="en-US" sz="3600" dirty="0">
                <a:solidFill>
                  <a:schemeClr val="accent6"/>
                </a:solidFill>
              </a:rPr>
              <a:t>“</a:t>
            </a:r>
            <a:r>
              <a:rPr lang="en-US" sz="3600" dirty="0" err="1">
                <a:solidFill>
                  <a:schemeClr val="accent6"/>
                </a:solidFill>
              </a:rPr>
              <a:t>Døde</a:t>
            </a:r>
            <a:r>
              <a:rPr lang="en-US" sz="3600" dirty="0">
                <a:solidFill>
                  <a:schemeClr val="accent6"/>
                </a:solidFill>
              </a:rPr>
              <a:t> </a:t>
            </a:r>
            <a:r>
              <a:rPr lang="en-US" sz="3600" dirty="0" err="1">
                <a:solidFill>
                  <a:schemeClr val="accent6"/>
                </a:solidFill>
              </a:rPr>
              <a:t>i</a:t>
            </a:r>
            <a:r>
              <a:rPr lang="en-US" sz="3600" dirty="0">
                <a:solidFill>
                  <a:schemeClr val="accent6"/>
                </a:solidFill>
              </a:rPr>
              <a:t> </a:t>
            </a:r>
            <a:r>
              <a:rPr lang="en-US" sz="3600" dirty="0" err="1">
                <a:solidFill>
                  <a:schemeClr val="accent6"/>
                </a:solidFill>
              </a:rPr>
              <a:t>Danmark</a:t>
            </a:r>
            <a:r>
              <a:rPr lang="en-US" sz="3600" dirty="0">
                <a:solidFill>
                  <a:schemeClr val="accent6"/>
                </a:solidFill>
              </a:rPr>
              <a:t> (DOD, Deaths in Denmark), 1970-2019” [database]</a:t>
            </a:r>
            <a:r>
              <a:rPr lang="en-US" sz="3600" dirty="0"/>
              <a:t>. Accessed via the </a:t>
            </a:r>
            <a:r>
              <a:rPr lang="en-US" sz="3600" dirty="0" err="1">
                <a:solidFill>
                  <a:schemeClr val="accent1"/>
                </a:solidFill>
              </a:rPr>
              <a:t>Danmarks</a:t>
            </a:r>
            <a:r>
              <a:rPr lang="en-US" sz="3600" dirty="0">
                <a:solidFill>
                  <a:schemeClr val="accent1"/>
                </a:solidFill>
              </a:rPr>
              <a:t> </a:t>
            </a:r>
            <a:r>
              <a:rPr lang="en-US" sz="3600" dirty="0" err="1">
                <a:solidFill>
                  <a:schemeClr val="accent1"/>
                </a:solidFill>
              </a:rPr>
              <a:t>Statistiks</a:t>
            </a:r>
            <a:r>
              <a:rPr lang="en-US" sz="3600" dirty="0">
                <a:solidFill>
                  <a:schemeClr val="accent1"/>
                </a:solidFill>
              </a:rPr>
              <a:t> </a:t>
            </a:r>
            <a:r>
              <a:rPr lang="en-US" sz="3600" dirty="0" err="1">
                <a:solidFill>
                  <a:schemeClr val="accent1"/>
                </a:solidFill>
              </a:rPr>
              <a:t>Forskningsservice</a:t>
            </a:r>
            <a:r>
              <a:rPr lang="en-US" sz="3600" dirty="0">
                <a:solidFill>
                  <a:schemeClr val="accent1"/>
                </a:solidFill>
              </a:rPr>
              <a:t> </a:t>
            </a:r>
            <a:r>
              <a:rPr lang="en-US" sz="3600" dirty="0">
                <a:solidFill>
                  <a:srgbClr val="C00000"/>
                </a:solidFill>
              </a:rPr>
              <a:t>http://www.dst.dk/extranet/forskningvariabellister/Oversigt%20over%20registre.html</a:t>
            </a:r>
            <a:r>
              <a:rPr lang="en-US" sz="3600" dirty="0"/>
              <a:t> </a:t>
            </a:r>
            <a:r>
              <a:rPr lang="en-US" sz="3600" dirty="0">
                <a:solidFill>
                  <a:schemeClr val="accent4"/>
                </a:solidFill>
              </a:rPr>
              <a:t>June 26, 2020</a:t>
            </a:r>
            <a:r>
              <a:rPr lang="en-US" sz="3600" dirty="0"/>
              <a:t>. </a:t>
            </a:r>
          </a:p>
        </p:txBody>
      </p:sp>
    </p:spTree>
    <p:extLst>
      <p:ext uri="{BB962C8B-B14F-4D97-AF65-F5344CB8AC3E}">
        <p14:creationId xmlns:p14="http://schemas.microsoft.com/office/powerpoint/2010/main" val="364920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3AD23-DAD3-4DC8-830A-2D579AD64812}"/>
              </a:ext>
            </a:extLst>
          </p:cNvPr>
          <p:cNvSpPr>
            <a:spLocks noGrp="1"/>
          </p:cNvSpPr>
          <p:nvPr>
            <p:ph type="title"/>
          </p:nvPr>
        </p:nvSpPr>
        <p:spPr/>
        <p:txBody>
          <a:bodyPr/>
          <a:lstStyle/>
          <a:p>
            <a:r>
              <a:rPr lang="en-US" dirty="0"/>
              <a:t>Crafting data citations</a:t>
            </a:r>
          </a:p>
        </p:txBody>
      </p:sp>
      <p:sp>
        <p:nvSpPr>
          <p:cNvPr id="5" name="Content Placeholder 4">
            <a:extLst>
              <a:ext uri="{FF2B5EF4-FFF2-40B4-BE49-F238E27FC236}">
                <a16:creationId xmlns:a16="http://schemas.microsoft.com/office/drawing/2014/main" id="{4BEE4856-EDFF-400F-8AA0-DF94E7AF8A62}"/>
              </a:ext>
            </a:extLst>
          </p:cNvPr>
          <p:cNvSpPr>
            <a:spLocks noGrp="1"/>
          </p:cNvSpPr>
          <p:nvPr>
            <p:ph sz="half" idx="1"/>
          </p:nvPr>
        </p:nvSpPr>
        <p:spPr/>
        <p:txBody>
          <a:bodyPr>
            <a:normAutofit fontScale="92500" lnSpcReduction="10000"/>
          </a:bodyPr>
          <a:lstStyle/>
          <a:p>
            <a:pPr marL="0" indent="0">
              <a:buNone/>
            </a:pPr>
            <a:r>
              <a:rPr lang="en-US" dirty="0"/>
              <a:t>In some cases, governments have list of their (named) registers. For instance, </a:t>
            </a:r>
            <a:r>
              <a:rPr lang="en-US" b="1" u="sng" dirty="0"/>
              <a:t>Statistics Denmark </a:t>
            </a:r>
            <a:r>
              <a:rPr lang="en-US" dirty="0"/>
              <a:t>provides the full list of registers at</a:t>
            </a:r>
          </a:p>
          <a:p>
            <a:pPr marL="0" indent="0">
              <a:buNone/>
            </a:pPr>
            <a:r>
              <a:rPr lang="en-US" dirty="0"/>
              <a:t> </a:t>
            </a:r>
            <a:r>
              <a:rPr lang="en-US" dirty="0">
                <a:hlinkClick r:id="rId2"/>
              </a:rPr>
              <a:t>http://www.dst.dk/extranet/forskningvariabellister/Oversigt%20over%20registre.html</a:t>
            </a:r>
            <a:r>
              <a:rPr lang="en-US" dirty="0"/>
              <a:t>. </a:t>
            </a:r>
          </a:p>
          <a:p>
            <a:pPr marL="0" indent="0">
              <a:buNone/>
            </a:pPr>
            <a:endParaRPr lang="en-US" dirty="0"/>
          </a:p>
          <a:p>
            <a:pPr marL="0" indent="0">
              <a:buNone/>
            </a:pPr>
            <a:r>
              <a:rPr lang="en-US" dirty="0"/>
              <a:t>These can be used to craft data citations:</a:t>
            </a:r>
          </a:p>
        </p:txBody>
      </p:sp>
      <p:sp>
        <p:nvSpPr>
          <p:cNvPr id="6" name="Content Placeholder 5">
            <a:extLst>
              <a:ext uri="{FF2B5EF4-FFF2-40B4-BE49-F238E27FC236}">
                <a16:creationId xmlns:a16="http://schemas.microsoft.com/office/drawing/2014/main" id="{AE40B4EC-ED96-45E7-A6BB-3246B57F5952}"/>
              </a:ext>
            </a:extLst>
          </p:cNvPr>
          <p:cNvSpPr>
            <a:spLocks noGrp="1"/>
          </p:cNvSpPr>
          <p:nvPr>
            <p:ph sz="half" idx="2"/>
          </p:nvPr>
        </p:nvSpPr>
        <p:spPr/>
        <p:txBody>
          <a:bodyPr>
            <a:normAutofit fontScale="92500" lnSpcReduction="10000"/>
          </a:bodyPr>
          <a:lstStyle/>
          <a:p>
            <a:pPr marL="0" indent="0">
              <a:buNone/>
            </a:pPr>
            <a:r>
              <a:rPr lang="en-US" sz="1800" b="1" dirty="0">
                <a:solidFill>
                  <a:schemeClr val="accent2"/>
                </a:solidFill>
                <a:latin typeface="Times New Roman" panose="02020603050405020304" pitchFamily="18" charset="0"/>
                <a:cs typeface="Times New Roman" panose="02020603050405020304" pitchFamily="18" charset="0"/>
              </a:rPr>
              <a:t>Statistics Denmark, </a:t>
            </a:r>
            <a:r>
              <a:rPr lang="en-US" sz="1800" b="1" dirty="0">
                <a:solidFill>
                  <a:schemeClr val="accent6"/>
                </a:solidFill>
                <a:latin typeface="Times New Roman" panose="02020603050405020304" pitchFamily="18" charset="0"/>
                <a:cs typeface="Times New Roman" panose="02020603050405020304" pitchFamily="18" charset="0"/>
              </a:rPr>
              <a:t>“</a:t>
            </a:r>
            <a:r>
              <a:rPr lang="en-US" sz="1800" b="1" dirty="0" err="1">
                <a:solidFill>
                  <a:schemeClr val="accent6"/>
                </a:solidFill>
                <a:latin typeface="Times New Roman" panose="02020603050405020304" pitchFamily="18" charset="0"/>
                <a:cs typeface="Times New Roman" panose="02020603050405020304" pitchFamily="18" charset="0"/>
              </a:rPr>
              <a:t>Døde</a:t>
            </a:r>
            <a:r>
              <a:rPr lang="en-US" sz="1800" b="1" dirty="0">
                <a:solidFill>
                  <a:schemeClr val="accent6"/>
                </a:solidFill>
                <a:latin typeface="Times New Roman" panose="02020603050405020304" pitchFamily="18" charset="0"/>
                <a:cs typeface="Times New Roman" panose="02020603050405020304" pitchFamily="18" charset="0"/>
              </a:rPr>
              <a:t> </a:t>
            </a:r>
            <a:r>
              <a:rPr lang="en-US" sz="1800" b="1" dirty="0" err="1">
                <a:solidFill>
                  <a:schemeClr val="accent6"/>
                </a:solidFill>
                <a:latin typeface="Times New Roman" panose="02020603050405020304" pitchFamily="18" charset="0"/>
                <a:cs typeface="Times New Roman" panose="02020603050405020304" pitchFamily="18" charset="0"/>
              </a:rPr>
              <a:t>i</a:t>
            </a:r>
            <a:r>
              <a:rPr lang="en-US" sz="1800" b="1" dirty="0">
                <a:solidFill>
                  <a:schemeClr val="accent6"/>
                </a:solidFill>
                <a:latin typeface="Times New Roman" panose="02020603050405020304" pitchFamily="18" charset="0"/>
                <a:cs typeface="Times New Roman" panose="02020603050405020304" pitchFamily="18" charset="0"/>
              </a:rPr>
              <a:t> </a:t>
            </a:r>
            <a:r>
              <a:rPr lang="en-US" sz="1800" b="1" dirty="0" err="1">
                <a:solidFill>
                  <a:schemeClr val="accent6"/>
                </a:solidFill>
                <a:latin typeface="Times New Roman" panose="02020603050405020304" pitchFamily="18" charset="0"/>
                <a:cs typeface="Times New Roman" panose="02020603050405020304" pitchFamily="18" charset="0"/>
              </a:rPr>
              <a:t>Danmark</a:t>
            </a:r>
            <a:r>
              <a:rPr lang="en-US" sz="1800" b="1" dirty="0">
                <a:solidFill>
                  <a:schemeClr val="accent6"/>
                </a:solidFill>
                <a:latin typeface="Times New Roman" panose="02020603050405020304" pitchFamily="18" charset="0"/>
                <a:cs typeface="Times New Roman" panose="02020603050405020304" pitchFamily="18" charset="0"/>
              </a:rPr>
              <a:t> (DOD, Deaths in Denmark), 1970-2019” [database]</a:t>
            </a:r>
            <a:r>
              <a:rPr lang="en-US" sz="1800" b="1" dirty="0">
                <a:latin typeface="Times New Roman" panose="02020603050405020304" pitchFamily="18" charset="0"/>
                <a:cs typeface="Times New Roman" panose="02020603050405020304" pitchFamily="18" charset="0"/>
              </a:rPr>
              <a:t>. Accessed via the </a:t>
            </a:r>
            <a:r>
              <a:rPr lang="en-US" sz="1800" b="1" dirty="0" err="1">
                <a:solidFill>
                  <a:schemeClr val="accent1"/>
                </a:solidFill>
                <a:latin typeface="Times New Roman" panose="02020603050405020304" pitchFamily="18" charset="0"/>
                <a:cs typeface="Times New Roman" panose="02020603050405020304" pitchFamily="18" charset="0"/>
              </a:rPr>
              <a:t>Danmarks</a:t>
            </a:r>
            <a:r>
              <a:rPr lang="en-US" sz="1800" b="1" dirty="0">
                <a:solidFill>
                  <a:schemeClr val="accent1"/>
                </a:solidFill>
                <a:latin typeface="Times New Roman" panose="02020603050405020304" pitchFamily="18" charset="0"/>
                <a:cs typeface="Times New Roman" panose="02020603050405020304" pitchFamily="18" charset="0"/>
              </a:rPr>
              <a:t> </a:t>
            </a:r>
            <a:r>
              <a:rPr lang="en-US" sz="1800" b="1" dirty="0" err="1">
                <a:solidFill>
                  <a:schemeClr val="accent1"/>
                </a:solidFill>
                <a:latin typeface="Times New Roman" panose="02020603050405020304" pitchFamily="18" charset="0"/>
                <a:cs typeface="Times New Roman" panose="02020603050405020304" pitchFamily="18" charset="0"/>
              </a:rPr>
              <a:t>Statistiks</a:t>
            </a:r>
            <a:r>
              <a:rPr lang="en-US" sz="1800" b="1" dirty="0">
                <a:solidFill>
                  <a:schemeClr val="accent1"/>
                </a:solidFill>
                <a:latin typeface="Times New Roman" panose="02020603050405020304" pitchFamily="18" charset="0"/>
                <a:cs typeface="Times New Roman" panose="02020603050405020304" pitchFamily="18" charset="0"/>
              </a:rPr>
              <a:t> </a:t>
            </a:r>
            <a:r>
              <a:rPr lang="en-US" sz="1800" b="1" dirty="0" err="1">
                <a:solidFill>
                  <a:schemeClr val="accent1"/>
                </a:solidFill>
                <a:latin typeface="Times New Roman" panose="02020603050405020304" pitchFamily="18" charset="0"/>
                <a:cs typeface="Times New Roman" panose="02020603050405020304" pitchFamily="18" charset="0"/>
              </a:rPr>
              <a:t>Forskningsservice</a:t>
            </a:r>
            <a:r>
              <a:rPr lang="en-US" sz="1800" b="1" dirty="0">
                <a:solidFill>
                  <a:schemeClr val="accent1"/>
                </a:solidFill>
                <a:latin typeface="Times New Roman" panose="02020603050405020304" pitchFamily="18" charset="0"/>
                <a:cs typeface="Times New Roman" panose="02020603050405020304" pitchFamily="18" charset="0"/>
              </a:rPr>
              <a:t> </a:t>
            </a:r>
            <a:r>
              <a:rPr lang="en-US" sz="1800" b="1" dirty="0">
                <a:solidFill>
                  <a:srgbClr val="C00000"/>
                </a:solidFill>
                <a:latin typeface="Times New Roman" panose="02020603050405020304" pitchFamily="18" charset="0"/>
                <a:cs typeface="Times New Roman" panose="02020603050405020304" pitchFamily="18" charset="0"/>
              </a:rPr>
              <a:t>http://www.dst.dk/extranet/forskningvariabellister/Oversigt%20over%20registre.html</a:t>
            </a:r>
            <a:r>
              <a:rPr lang="en-US" sz="1800" b="1" dirty="0">
                <a:latin typeface="Times New Roman" panose="02020603050405020304" pitchFamily="18" charset="0"/>
                <a:cs typeface="Times New Roman" panose="02020603050405020304" pitchFamily="18" charset="0"/>
              </a:rPr>
              <a:t> </a:t>
            </a:r>
            <a:r>
              <a:rPr lang="en-US" sz="1800" b="1" dirty="0">
                <a:solidFill>
                  <a:schemeClr val="accent4"/>
                </a:solidFill>
                <a:latin typeface="Times New Roman" panose="02020603050405020304" pitchFamily="18" charset="0"/>
                <a:cs typeface="Times New Roman" panose="02020603050405020304" pitchFamily="18" charset="0"/>
              </a:rPr>
              <a:t>June 26, 2020</a:t>
            </a:r>
            <a:r>
              <a:rPr lang="en-US" sz="1800" b="1" dirty="0">
                <a:latin typeface="Times New Roman" panose="02020603050405020304" pitchFamily="18" charset="0"/>
                <a:cs typeface="Times New Roman" panose="02020603050405020304" pitchFamily="18" charset="0"/>
              </a:rPr>
              <a:t>. </a:t>
            </a:r>
          </a:p>
          <a:p>
            <a:pPr marL="0" indent="0">
              <a:buNone/>
            </a:pPr>
            <a:endParaRPr lang="en-US" dirty="0"/>
          </a:p>
          <a:p>
            <a:r>
              <a:rPr lang="en-US" dirty="0"/>
              <a:t>README can point to the codebook for each register, e.g., </a:t>
            </a:r>
            <a:r>
              <a:rPr lang="en-US" dirty="0">
                <a:hlinkClick r:id="rId3"/>
              </a:rPr>
              <a:t>https://www.dst.dk/extranet/ForskningVariabellister/DOD%20-%20D%C3%B8de%20i%20Danmark.html</a:t>
            </a:r>
            <a:r>
              <a:rPr lang="en-US" dirty="0"/>
              <a:t> for the aforementioned “DOD” register. </a:t>
            </a:r>
          </a:p>
        </p:txBody>
      </p:sp>
      <p:sp>
        <p:nvSpPr>
          <p:cNvPr id="7" name="TextBox 6">
            <a:extLst>
              <a:ext uri="{FF2B5EF4-FFF2-40B4-BE49-F238E27FC236}">
                <a16:creationId xmlns:a16="http://schemas.microsoft.com/office/drawing/2014/main" id="{D381A824-7EED-47D6-B744-A3CEE2D8C09D}"/>
              </a:ext>
            </a:extLst>
          </p:cNvPr>
          <p:cNvSpPr txBox="1"/>
          <p:nvPr/>
        </p:nvSpPr>
        <p:spPr>
          <a:xfrm>
            <a:off x="1939159" y="5967248"/>
            <a:ext cx="9041524" cy="646331"/>
          </a:xfrm>
          <a:prstGeom prst="rect">
            <a:avLst/>
          </a:prstGeom>
          <a:noFill/>
        </p:spPr>
        <p:txBody>
          <a:bodyPr wrap="square" rtlCol="0">
            <a:spAutoFit/>
          </a:bodyPr>
          <a:lstStyle/>
          <a:p>
            <a:r>
              <a:rPr lang="en-US" dirty="0">
                <a:hlinkClick r:id="rId4"/>
              </a:rPr>
              <a:t>https://social-science-data-editors.github.io/guidance/addtl-data-citation-guidance.html#confidential-databases</a:t>
            </a:r>
            <a:r>
              <a:rPr lang="en-US" dirty="0"/>
              <a:t> </a:t>
            </a:r>
          </a:p>
        </p:txBody>
      </p:sp>
    </p:spTree>
    <p:extLst>
      <p:ext uri="{BB962C8B-B14F-4D97-AF65-F5344CB8AC3E}">
        <p14:creationId xmlns:p14="http://schemas.microsoft.com/office/powerpoint/2010/main" val="9955310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 of a (data) citation</a:t>
            </a:r>
          </a:p>
        </p:txBody>
      </p:sp>
      <p:sp>
        <p:nvSpPr>
          <p:cNvPr id="3" name="Content Placeholder 2"/>
          <p:cNvSpPr>
            <a:spLocks noGrp="1"/>
          </p:cNvSpPr>
          <p:nvPr>
            <p:ph sz="half" idx="1"/>
          </p:nvPr>
        </p:nvSpPr>
        <p:spPr/>
        <p:txBody>
          <a:bodyPr>
            <a:normAutofit/>
          </a:bodyPr>
          <a:lstStyle/>
          <a:p>
            <a:pPr marL="0" indent="0">
              <a:buNone/>
            </a:pPr>
            <a:r>
              <a:rPr lang="en-US" dirty="0">
                <a:hlinkClick r:id="rId2"/>
              </a:rPr>
              <a:t>ICPSR</a:t>
            </a:r>
            <a:r>
              <a:rPr lang="en-US" dirty="0"/>
              <a:t> notes that a citation should include the following items:</a:t>
            </a:r>
          </a:p>
          <a:p>
            <a:r>
              <a:rPr lang="en-US" dirty="0">
                <a:solidFill>
                  <a:schemeClr val="accent2"/>
                </a:solidFill>
              </a:rPr>
              <a:t>Author</a:t>
            </a:r>
          </a:p>
          <a:p>
            <a:r>
              <a:rPr lang="en-US" dirty="0">
                <a:solidFill>
                  <a:schemeClr val="accent6"/>
                </a:solidFill>
              </a:rPr>
              <a:t>Title</a:t>
            </a:r>
          </a:p>
          <a:p>
            <a:r>
              <a:rPr lang="en-US" dirty="0">
                <a:solidFill>
                  <a:schemeClr val="accent1"/>
                </a:solidFill>
              </a:rPr>
              <a:t>Distributor</a:t>
            </a:r>
          </a:p>
          <a:p>
            <a:r>
              <a:rPr lang="en-US" dirty="0">
                <a:solidFill>
                  <a:schemeClr val="accent4"/>
                </a:solidFill>
              </a:rPr>
              <a:t>Date</a:t>
            </a:r>
          </a:p>
          <a:p>
            <a:r>
              <a:rPr lang="en-US" dirty="0">
                <a:solidFill>
                  <a:srgbClr val="C00000"/>
                </a:solidFill>
              </a:rPr>
              <a:t>Version</a:t>
            </a:r>
          </a:p>
          <a:p>
            <a:r>
              <a:rPr lang="en-US" dirty="0">
                <a:solidFill>
                  <a:schemeClr val="accent2">
                    <a:lumMod val="20000"/>
                    <a:lumOff val="80000"/>
                  </a:schemeClr>
                </a:solidFill>
              </a:rPr>
              <a:t>Persistent identifier</a:t>
            </a:r>
          </a:p>
        </p:txBody>
      </p:sp>
      <p:sp>
        <p:nvSpPr>
          <p:cNvPr id="4" name="Content Placeholder 3"/>
          <p:cNvSpPr>
            <a:spLocks noGrp="1"/>
          </p:cNvSpPr>
          <p:nvPr>
            <p:ph sz="half" idx="2"/>
          </p:nvPr>
        </p:nvSpPr>
        <p:spPr/>
        <p:txBody>
          <a:bodyPr>
            <a:normAutofit/>
          </a:bodyPr>
          <a:lstStyle/>
          <a:p>
            <a:pPr marL="0" indent="0">
              <a:buNone/>
            </a:pPr>
            <a:r>
              <a:rPr lang="en-US" b="1" dirty="0"/>
              <a:t>Constructed Citation:</a:t>
            </a:r>
          </a:p>
          <a:p>
            <a:pPr marL="0" indent="0">
              <a:buNone/>
            </a:pPr>
            <a:r>
              <a:rPr lang="en-US" sz="3600" dirty="0">
                <a:solidFill>
                  <a:schemeClr val="accent2"/>
                </a:solidFill>
              </a:rPr>
              <a:t>US Census Bureau, </a:t>
            </a:r>
            <a:r>
              <a:rPr lang="en-US" sz="3600" dirty="0">
                <a:solidFill>
                  <a:schemeClr val="accent6"/>
                </a:solidFill>
              </a:rPr>
              <a:t>Longitudinal Business Database (LBD) </a:t>
            </a:r>
            <a:r>
              <a:rPr lang="en-US" sz="3600" dirty="0">
                <a:solidFill>
                  <a:srgbClr val="C00000"/>
                </a:solidFill>
              </a:rPr>
              <a:t>1975-2018</a:t>
            </a:r>
            <a:r>
              <a:rPr lang="en-US" sz="3600" dirty="0"/>
              <a:t>. Last accessed via the </a:t>
            </a:r>
            <a:r>
              <a:rPr lang="en-US" sz="3600" dirty="0">
                <a:solidFill>
                  <a:schemeClr val="accent1"/>
                </a:solidFill>
              </a:rPr>
              <a:t>Federal Statistical Research Data Centre (FSRDC) </a:t>
            </a:r>
            <a:r>
              <a:rPr lang="en-US" sz="3600" dirty="0">
                <a:solidFill>
                  <a:schemeClr val="accent4"/>
                </a:solidFill>
              </a:rPr>
              <a:t>June 26, 2020</a:t>
            </a:r>
            <a:r>
              <a:rPr lang="en-US" sz="3600" dirty="0"/>
              <a:t>. </a:t>
            </a:r>
          </a:p>
        </p:txBody>
      </p:sp>
    </p:spTree>
    <p:extLst>
      <p:ext uri="{BB962C8B-B14F-4D97-AF65-F5344CB8AC3E}">
        <p14:creationId xmlns:p14="http://schemas.microsoft.com/office/powerpoint/2010/main" val="1421746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07238" y="607836"/>
            <a:ext cx="6477333" cy="3645087"/>
          </a:xfrm>
          <a:prstGeom prst="rect">
            <a:avLst/>
          </a:prstGeom>
          <a:effectLst>
            <a:outerShdw blurRad="50800" dist="127000" dir="2700000" algn="tl" rotWithShape="0">
              <a:prstClr val="black">
                <a:alpha val="40000"/>
              </a:prstClr>
            </a:outerShdw>
          </a:effectLst>
        </p:spPr>
      </p:pic>
      <p:pic>
        <p:nvPicPr>
          <p:cNvPr id="7" name="Picture 6"/>
          <p:cNvPicPr>
            <a:picLocks noChangeAspect="1"/>
          </p:cNvPicPr>
          <p:nvPr/>
        </p:nvPicPr>
        <p:blipFill>
          <a:blip r:embed="rId3"/>
          <a:stretch>
            <a:fillRect/>
          </a:stretch>
        </p:blipFill>
        <p:spPr>
          <a:xfrm>
            <a:off x="827840" y="2439905"/>
            <a:ext cx="6445581" cy="3626036"/>
          </a:xfrm>
          <a:prstGeom prst="rect">
            <a:avLst/>
          </a:prstGeom>
          <a:effectLst>
            <a:outerShdw blurRad="50800" dist="127000" dir="2700000" algn="tl" rotWithShape="0">
              <a:prstClr val="black">
                <a:alpha val="40000"/>
              </a:prstClr>
            </a:outerShdw>
          </a:effectLst>
        </p:spPr>
      </p:pic>
      <p:sp>
        <p:nvSpPr>
          <p:cNvPr id="8" name="TextBox 7"/>
          <p:cNvSpPr txBox="1"/>
          <p:nvPr/>
        </p:nvSpPr>
        <p:spPr>
          <a:xfrm>
            <a:off x="3019927" y="1961148"/>
            <a:ext cx="6292516" cy="3170099"/>
          </a:xfrm>
          <a:prstGeom prst="rect">
            <a:avLst/>
          </a:prstGeom>
          <a:solidFill>
            <a:schemeClr val="bg1"/>
          </a:solidFill>
          <a:ln>
            <a:solidFill>
              <a:srgbClr val="B31B1B"/>
            </a:solidFill>
          </a:ln>
          <a:effectLst>
            <a:outerShdw blurRad="50800" dist="127000" dir="2700000" algn="tl" rotWithShape="0">
              <a:prstClr val="black">
                <a:alpha val="40000"/>
              </a:prstClr>
            </a:outerShdw>
          </a:effectLst>
        </p:spPr>
        <p:txBody>
          <a:bodyPr wrap="square" rtlCol="0">
            <a:spAutoFit/>
          </a:bodyPr>
          <a:lstStyle/>
          <a:p>
            <a:pPr algn="ctr"/>
            <a:r>
              <a:rPr lang="en-US" sz="4000" b="1" dirty="0"/>
              <a:t>Provide data citations </a:t>
            </a:r>
            <a:br>
              <a:rPr lang="en-US" sz="4000" b="1" dirty="0"/>
            </a:br>
            <a:r>
              <a:rPr lang="en-US" sz="4000" b="1" dirty="0"/>
              <a:t>and </a:t>
            </a:r>
            <a:br>
              <a:rPr lang="en-US" sz="4000" b="1" dirty="0"/>
            </a:br>
            <a:r>
              <a:rPr lang="en-US" sz="4000" b="1" dirty="0"/>
              <a:t>data availability statements</a:t>
            </a:r>
          </a:p>
          <a:p>
            <a:pPr algn="ctr"/>
            <a:r>
              <a:rPr lang="en-US" sz="4000" b="1" dirty="0">
                <a:solidFill>
                  <a:srgbClr val="FF0000"/>
                </a:solidFill>
              </a:rPr>
              <a:t>so that authors can use them</a:t>
            </a:r>
          </a:p>
        </p:txBody>
      </p:sp>
      <p:sp>
        <p:nvSpPr>
          <p:cNvPr id="2" name="TextBox 1">
            <a:extLst>
              <a:ext uri="{FF2B5EF4-FFF2-40B4-BE49-F238E27FC236}">
                <a16:creationId xmlns:a16="http://schemas.microsoft.com/office/drawing/2014/main" id="{7EA65A2A-FF28-4C4F-8B3E-E7938143ACCF}"/>
              </a:ext>
            </a:extLst>
          </p:cNvPr>
          <p:cNvSpPr txBox="1"/>
          <p:nvPr/>
        </p:nvSpPr>
        <p:spPr>
          <a:xfrm>
            <a:off x="2730321" y="607836"/>
            <a:ext cx="6877318" cy="1323439"/>
          </a:xfrm>
          <a:prstGeom prst="rect">
            <a:avLst/>
          </a:prstGeom>
          <a:solidFill>
            <a:schemeClr val="bg1"/>
          </a:solidFill>
          <a:ln>
            <a:solidFill>
              <a:schemeClr val="tx1"/>
            </a:solidFill>
          </a:ln>
        </p:spPr>
        <p:txBody>
          <a:bodyPr wrap="square" rtlCol="0">
            <a:spAutoFit/>
          </a:bodyPr>
          <a:lstStyle/>
          <a:p>
            <a:pPr algn="ctr"/>
            <a:r>
              <a:rPr lang="en-US" sz="8000" b="1" dirty="0"/>
              <a:t>Data providers:</a:t>
            </a:r>
          </a:p>
        </p:txBody>
      </p:sp>
    </p:spTree>
    <p:extLst>
      <p:ext uri="{BB962C8B-B14F-4D97-AF65-F5344CB8AC3E}">
        <p14:creationId xmlns:p14="http://schemas.microsoft.com/office/powerpoint/2010/main" val="10610552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38905" y="1582824"/>
            <a:ext cx="8114190" cy="2800767"/>
          </a:xfrm>
          <a:prstGeom prst="rect">
            <a:avLst/>
          </a:prstGeom>
          <a:noFill/>
        </p:spPr>
        <p:txBody>
          <a:bodyPr wrap="square" rtlCol="0">
            <a:spAutoFit/>
          </a:bodyPr>
          <a:lstStyle/>
          <a:p>
            <a:pPr algn="ctr"/>
            <a:r>
              <a:rPr lang="en-US" sz="8800" dirty="0">
                <a:solidFill>
                  <a:schemeClr val="bg1"/>
                </a:solidFill>
              </a:rPr>
              <a:t>Reproducibility in RDCs</a:t>
            </a:r>
            <a:endParaRPr lang="en-US" dirty="0">
              <a:solidFill>
                <a:schemeClr val="bg1"/>
              </a:solidFill>
            </a:endParaRPr>
          </a:p>
        </p:txBody>
      </p:sp>
    </p:spTree>
    <p:extLst>
      <p:ext uri="{BB962C8B-B14F-4D97-AF65-F5344CB8AC3E}">
        <p14:creationId xmlns:p14="http://schemas.microsoft.com/office/powerpoint/2010/main" val="29707152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54603" y="674400"/>
            <a:ext cx="9282793" cy="5139869"/>
          </a:xfrm>
          <a:prstGeom prst="rect">
            <a:avLst/>
          </a:prstGeom>
          <a:noFill/>
        </p:spPr>
        <p:txBody>
          <a:bodyPr wrap="square" rtlCol="0">
            <a:spAutoFit/>
          </a:bodyPr>
          <a:lstStyle/>
          <a:p>
            <a:pPr algn="ctr"/>
            <a:r>
              <a:rPr lang="en-US" sz="8800" dirty="0">
                <a:solidFill>
                  <a:schemeClr val="bg1"/>
                </a:solidFill>
              </a:rPr>
              <a:t>Challenge:</a:t>
            </a:r>
            <a:br>
              <a:rPr lang="en-US" sz="8800" dirty="0">
                <a:solidFill>
                  <a:schemeClr val="bg1"/>
                </a:solidFill>
              </a:rPr>
            </a:br>
            <a:r>
              <a:rPr lang="en-US" sz="8000" dirty="0">
                <a:solidFill>
                  <a:schemeClr val="bg1"/>
                </a:solidFill>
              </a:rPr>
              <a:t>How to verify reproducibility when data is restricted?</a:t>
            </a:r>
            <a:endParaRPr lang="en-US" sz="1400" dirty="0">
              <a:solidFill>
                <a:schemeClr val="bg1"/>
              </a:solidFill>
            </a:endParaRPr>
          </a:p>
        </p:txBody>
      </p:sp>
    </p:spTree>
    <p:extLst>
      <p:ext uri="{BB962C8B-B14F-4D97-AF65-F5344CB8AC3E}">
        <p14:creationId xmlns:p14="http://schemas.microsoft.com/office/powerpoint/2010/main" val="18929083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620043" y="2581438"/>
            <a:ext cx="2737673" cy="369332"/>
          </a:xfrm>
          <a:prstGeom prst="rect">
            <a:avLst/>
          </a:prstGeom>
          <a:noFill/>
        </p:spPr>
        <p:txBody>
          <a:bodyPr wrap="none" rtlCol="0">
            <a:spAutoFit/>
          </a:bodyPr>
          <a:lstStyle/>
          <a:p>
            <a:r>
              <a:rPr lang="en-US" dirty="0"/>
              <a:t>Can we access all the data?</a:t>
            </a:r>
          </a:p>
        </p:txBody>
      </p:sp>
      <p:sp>
        <p:nvSpPr>
          <p:cNvPr id="24" name="Flowchart: Internal Storage 23"/>
          <p:cNvSpPr/>
          <p:nvPr/>
        </p:nvSpPr>
        <p:spPr>
          <a:xfrm>
            <a:off x="786580" y="757085"/>
            <a:ext cx="1641987" cy="924232"/>
          </a:xfrm>
          <a:prstGeom prst="flowChartInternal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Request  for evaluation</a:t>
            </a:r>
          </a:p>
        </p:txBody>
      </p:sp>
      <p:sp>
        <p:nvSpPr>
          <p:cNvPr id="25" name="Flowchart: Document 24"/>
          <p:cNvSpPr/>
          <p:nvPr/>
        </p:nvSpPr>
        <p:spPr>
          <a:xfrm>
            <a:off x="9144001" y="571028"/>
            <a:ext cx="1966451" cy="129634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Report on</a:t>
            </a:r>
          </a:p>
          <a:p>
            <a:pPr algn="ctr"/>
            <a:r>
              <a:rPr lang="en-US" dirty="0"/>
              <a:t>provenance and data citations</a:t>
            </a:r>
          </a:p>
        </p:txBody>
      </p:sp>
      <p:sp>
        <p:nvSpPr>
          <p:cNvPr id="26" name="Flowchart: Process 25"/>
          <p:cNvSpPr/>
          <p:nvPr/>
        </p:nvSpPr>
        <p:spPr>
          <a:xfrm>
            <a:off x="3254478" y="571027"/>
            <a:ext cx="1927123" cy="12963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citation and provenance analysis</a:t>
            </a:r>
          </a:p>
        </p:txBody>
      </p:sp>
      <p:sp>
        <p:nvSpPr>
          <p:cNvPr id="27" name="Flowchart: Decision 26"/>
          <p:cNvSpPr/>
          <p:nvPr/>
        </p:nvSpPr>
        <p:spPr>
          <a:xfrm>
            <a:off x="3357716" y="2397771"/>
            <a:ext cx="1720645" cy="786581"/>
          </a:xfrm>
          <a:prstGeom prst="flowChartDecisi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Decision 27"/>
          <p:cNvSpPr/>
          <p:nvPr/>
        </p:nvSpPr>
        <p:spPr>
          <a:xfrm>
            <a:off x="3357716" y="3664834"/>
            <a:ext cx="1720645" cy="786581"/>
          </a:xfrm>
          <a:prstGeom prst="flowChartDecisio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241752" y="3664834"/>
            <a:ext cx="2115964" cy="646331"/>
          </a:xfrm>
          <a:prstGeom prst="rect">
            <a:avLst/>
          </a:prstGeom>
          <a:noFill/>
        </p:spPr>
        <p:txBody>
          <a:bodyPr wrap="none" rtlCol="0">
            <a:spAutoFit/>
          </a:bodyPr>
          <a:lstStyle/>
          <a:p>
            <a:r>
              <a:rPr lang="en-US" dirty="0"/>
              <a:t>Do we know how/</a:t>
            </a:r>
          </a:p>
          <a:p>
            <a:r>
              <a:rPr lang="en-US" dirty="0"/>
              <a:t>somebody who can?</a:t>
            </a:r>
          </a:p>
        </p:txBody>
      </p:sp>
      <p:sp>
        <p:nvSpPr>
          <p:cNvPr id="30" name="Flowchart: Process 29"/>
          <p:cNvSpPr/>
          <p:nvPr/>
        </p:nvSpPr>
        <p:spPr>
          <a:xfrm>
            <a:off x="5869247" y="2293882"/>
            <a:ext cx="1946787" cy="994358"/>
          </a:xfrm>
          <a:prstGeom prst="flowChart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Conduct reproducibility check</a:t>
            </a:r>
          </a:p>
        </p:txBody>
      </p:sp>
      <p:sp>
        <p:nvSpPr>
          <p:cNvPr id="31" name="Flowchart: Process 30"/>
          <p:cNvSpPr/>
          <p:nvPr/>
        </p:nvSpPr>
        <p:spPr>
          <a:xfrm>
            <a:off x="3244644" y="5513555"/>
            <a:ext cx="1946787" cy="994358"/>
          </a:xfrm>
          <a:prstGeom prst="flowChartProcess">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Conduct</a:t>
            </a:r>
          </a:p>
          <a:p>
            <a:pPr algn="ctr"/>
            <a:r>
              <a:rPr lang="en-US" dirty="0"/>
              <a:t>Code</a:t>
            </a:r>
          </a:p>
          <a:p>
            <a:pPr algn="ctr"/>
            <a:r>
              <a:rPr lang="en-US" dirty="0"/>
              <a:t>check</a:t>
            </a:r>
          </a:p>
        </p:txBody>
      </p:sp>
      <p:sp>
        <p:nvSpPr>
          <p:cNvPr id="35" name="Flowchart: Document 34"/>
          <p:cNvSpPr/>
          <p:nvPr/>
        </p:nvSpPr>
        <p:spPr>
          <a:xfrm>
            <a:off x="9144001" y="2142887"/>
            <a:ext cx="1966451" cy="1296348"/>
          </a:xfrm>
          <a:prstGeom prst="flowChartDocumen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Report on</a:t>
            </a:r>
          </a:p>
          <a:p>
            <a:pPr algn="ctr"/>
            <a:r>
              <a:rPr lang="en-US" dirty="0"/>
              <a:t>computational reproducibility</a:t>
            </a:r>
          </a:p>
        </p:txBody>
      </p:sp>
      <p:sp>
        <p:nvSpPr>
          <p:cNvPr id="36" name="Flowchart: Document 35"/>
          <p:cNvSpPr/>
          <p:nvPr/>
        </p:nvSpPr>
        <p:spPr>
          <a:xfrm>
            <a:off x="9144001" y="5521437"/>
            <a:ext cx="1966451" cy="1072403"/>
          </a:xfrm>
          <a:prstGeom prst="flowChartDocumen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Report on</a:t>
            </a:r>
          </a:p>
          <a:p>
            <a:pPr algn="ctr"/>
            <a:r>
              <a:rPr lang="en-US" dirty="0"/>
              <a:t>potential reproducibility</a:t>
            </a:r>
          </a:p>
        </p:txBody>
      </p:sp>
      <p:cxnSp>
        <p:nvCxnSpPr>
          <p:cNvPr id="39" name="Straight Arrow Connector 38"/>
          <p:cNvCxnSpPr>
            <a:stCxn id="24" idx="3"/>
            <a:endCxn id="26" idx="1"/>
          </p:cNvCxnSpPr>
          <p:nvPr/>
        </p:nvCxnSpPr>
        <p:spPr>
          <a:xfrm>
            <a:off x="2428567" y="1219201"/>
            <a:ext cx="825911"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6" idx="2"/>
            <a:endCxn id="27" idx="0"/>
          </p:cNvCxnSpPr>
          <p:nvPr/>
        </p:nvCxnSpPr>
        <p:spPr>
          <a:xfrm flipH="1">
            <a:off x="4218039" y="1867375"/>
            <a:ext cx="1" cy="530396"/>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7" idx="2"/>
            <a:endCxn id="28" idx="0"/>
          </p:cNvCxnSpPr>
          <p:nvPr/>
        </p:nvCxnSpPr>
        <p:spPr>
          <a:xfrm>
            <a:off x="4218039" y="3184352"/>
            <a:ext cx="0" cy="480482"/>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28" idx="2"/>
            <a:endCxn id="31" idx="0"/>
          </p:cNvCxnSpPr>
          <p:nvPr/>
        </p:nvCxnSpPr>
        <p:spPr>
          <a:xfrm flipH="1">
            <a:off x="4218038" y="4451415"/>
            <a:ext cx="1" cy="106214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27" idx="3"/>
            <a:endCxn id="30" idx="1"/>
          </p:cNvCxnSpPr>
          <p:nvPr/>
        </p:nvCxnSpPr>
        <p:spPr>
          <a:xfrm flipV="1">
            <a:off x="5078361" y="2791061"/>
            <a:ext cx="790886" cy="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28" idx="3"/>
            <a:endCxn id="92" idx="1"/>
          </p:cNvCxnSpPr>
          <p:nvPr/>
        </p:nvCxnSpPr>
        <p:spPr>
          <a:xfrm flipV="1">
            <a:off x="5078361" y="4053644"/>
            <a:ext cx="395319" cy="448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30" idx="3"/>
            <a:endCxn id="35" idx="1"/>
          </p:cNvCxnSpPr>
          <p:nvPr/>
        </p:nvCxnSpPr>
        <p:spPr>
          <a:xfrm>
            <a:off x="7816034" y="2791061"/>
            <a:ext cx="1327967" cy="0"/>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26" idx="3"/>
            <a:endCxn id="25" idx="1"/>
          </p:cNvCxnSpPr>
          <p:nvPr/>
        </p:nvCxnSpPr>
        <p:spPr>
          <a:xfrm>
            <a:off x="5181601" y="1219201"/>
            <a:ext cx="3962400" cy="1"/>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0" name="Flowchart: Process 89"/>
          <p:cNvSpPr/>
          <p:nvPr/>
        </p:nvSpPr>
        <p:spPr>
          <a:xfrm>
            <a:off x="5561656" y="3915515"/>
            <a:ext cx="4798141" cy="1450389"/>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Elbow Connector 77"/>
          <p:cNvCxnSpPr>
            <a:stCxn id="91" idx="3"/>
            <a:endCxn id="35" idx="3"/>
          </p:cNvCxnSpPr>
          <p:nvPr/>
        </p:nvCxnSpPr>
        <p:spPr>
          <a:xfrm flipV="1">
            <a:off x="9927588" y="2791061"/>
            <a:ext cx="1182864" cy="1849648"/>
          </a:xfrm>
          <a:prstGeom prst="bentConnector3">
            <a:avLst>
              <a:gd name="adj1" fmla="val 145953"/>
            </a:avLst>
          </a:prstGeom>
          <a:ln w="57150">
            <a:solidFill>
              <a:schemeClr val="accent6">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1" name="Flowchart: Process 90"/>
          <p:cNvSpPr/>
          <p:nvPr/>
        </p:nvSpPr>
        <p:spPr>
          <a:xfrm>
            <a:off x="7980801" y="4143530"/>
            <a:ext cx="1946787" cy="994358"/>
          </a:xfrm>
          <a:prstGeom prst="flowChart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Conducts reproducibility check</a:t>
            </a:r>
          </a:p>
        </p:txBody>
      </p:sp>
      <p:sp>
        <p:nvSpPr>
          <p:cNvPr id="92" name="Flowchart: Process 91"/>
          <p:cNvSpPr/>
          <p:nvPr/>
        </p:nvSpPr>
        <p:spPr>
          <a:xfrm>
            <a:off x="5473680" y="3720027"/>
            <a:ext cx="2001520" cy="667233"/>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Contact</a:t>
            </a:r>
          </a:p>
          <a:p>
            <a:pPr algn="ctr"/>
            <a:r>
              <a:rPr lang="en-US" dirty="0"/>
              <a:t>third party</a:t>
            </a:r>
          </a:p>
        </p:txBody>
      </p:sp>
      <p:cxnSp>
        <p:nvCxnSpPr>
          <p:cNvPr id="93" name="Elbow Connector 92"/>
          <p:cNvCxnSpPr>
            <a:stCxn id="92" idx="2"/>
            <a:endCxn id="91" idx="1"/>
          </p:cNvCxnSpPr>
          <p:nvPr/>
        </p:nvCxnSpPr>
        <p:spPr>
          <a:xfrm rot="16200000" flipH="1">
            <a:off x="7100896" y="3760803"/>
            <a:ext cx="253449" cy="1506361"/>
          </a:xfrm>
          <a:prstGeom prst="bentConnector2">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31" idx="3"/>
            <a:endCxn id="36" idx="1"/>
          </p:cNvCxnSpPr>
          <p:nvPr/>
        </p:nvCxnSpPr>
        <p:spPr>
          <a:xfrm>
            <a:off x="5191431" y="6010734"/>
            <a:ext cx="3952570" cy="46905"/>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709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31"/>
          <p:cNvSpPr/>
          <p:nvPr/>
        </p:nvSpPr>
        <p:spPr>
          <a:xfrm>
            <a:off x="9143997" y="4341348"/>
            <a:ext cx="1966451" cy="1552125"/>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dirty="0">
                <a:solidFill>
                  <a:schemeClr val="tx1"/>
                </a:solidFill>
              </a:rPr>
              <a:t>Summary indicator of reproducibility</a:t>
            </a:r>
          </a:p>
        </p:txBody>
      </p:sp>
      <p:sp>
        <p:nvSpPr>
          <p:cNvPr id="24" name="Flowchart: Internal Storage 23"/>
          <p:cNvSpPr/>
          <p:nvPr/>
        </p:nvSpPr>
        <p:spPr>
          <a:xfrm>
            <a:off x="786580" y="757085"/>
            <a:ext cx="1641987" cy="924232"/>
          </a:xfrm>
          <a:prstGeom prst="flowChartInternal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Request  for evaluation</a:t>
            </a:r>
          </a:p>
        </p:txBody>
      </p:sp>
      <p:sp>
        <p:nvSpPr>
          <p:cNvPr id="36" name="Flowchart: Document 35"/>
          <p:cNvSpPr/>
          <p:nvPr/>
        </p:nvSpPr>
        <p:spPr>
          <a:xfrm>
            <a:off x="9144000" y="3116184"/>
            <a:ext cx="1966451" cy="1547576"/>
          </a:xfrm>
          <a:prstGeom prst="flowChartDocumen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r>
              <a:rPr lang="en-US" dirty="0"/>
              <a:t>Report on</a:t>
            </a:r>
          </a:p>
          <a:p>
            <a:pPr algn="ctr"/>
            <a:r>
              <a:rPr lang="en-US" dirty="0"/>
              <a:t>potential reproducibility</a:t>
            </a:r>
          </a:p>
        </p:txBody>
      </p:sp>
      <p:cxnSp>
        <p:nvCxnSpPr>
          <p:cNvPr id="39" name="Straight Arrow Connector 38"/>
          <p:cNvCxnSpPr>
            <a:stCxn id="24" idx="3"/>
          </p:cNvCxnSpPr>
          <p:nvPr/>
        </p:nvCxnSpPr>
        <p:spPr>
          <a:xfrm flipV="1">
            <a:off x="2428567" y="1209040"/>
            <a:ext cx="793486" cy="1016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Flowchart: Process 1"/>
          <p:cNvSpPr/>
          <p:nvPr/>
        </p:nvSpPr>
        <p:spPr>
          <a:xfrm>
            <a:off x="3222053" y="571028"/>
            <a:ext cx="5130800" cy="3799840"/>
          </a:xfrm>
          <a:prstGeom prst="flowChartProces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3840480" y="856460"/>
            <a:ext cx="3893946" cy="3223098"/>
          </a:xfrm>
          <a:prstGeom prst="rect">
            <a:avLst/>
          </a:prstGeom>
        </p:spPr>
      </p:pic>
      <p:cxnSp>
        <p:nvCxnSpPr>
          <p:cNvPr id="59" name="Straight Arrow Connector 58"/>
          <p:cNvCxnSpPr/>
          <p:nvPr/>
        </p:nvCxnSpPr>
        <p:spPr>
          <a:xfrm>
            <a:off x="8432800" y="1209040"/>
            <a:ext cx="711201" cy="10162"/>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8432800" y="2668299"/>
            <a:ext cx="711201" cy="10162"/>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8432800" y="3715588"/>
            <a:ext cx="711201" cy="10162"/>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5" name="Flowchart: Document 34"/>
          <p:cNvSpPr/>
          <p:nvPr/>
        </p:nvSpPr>
        <p:spPr>
          <a:xfrm>
            <a:off x="9143998" y="2256329"/>
            <a:ext cx="1966451" cy="1309832"/>
          </a:xfrm>
          <a:prstGeom prst="flowChartDocumen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Report on</a:t>
            </a:r>
          </a:p>
          <a:p>
            <a:pPr algn="ctr"/>
            <a:r>
              <a:rPr lang="en-US" dirty="0"/>
              <a:t>computational reproducibility</a:t>
            </a:r>
          </a:p>
        </p:txBody>
      </p:sp>
      <p:sp>
        <p:nvSpPr>
          <p:cNvPr id="25" name="Flowchart: Document 24"/>
          <p:cNvSpPr/>
          <p:nvPr/>
        </p:nvSpPr>
        <p:spPr>
          <a:xfrm>
            <a:off x="9143998" y="1297238"/>
            <a:ext cx="1966451" cy="1221634"/>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Report on</a:t>
            </a:r>
          </a:p>
          <a:p>
            <a:pPr algn="ctr"/>
            <a:r>
              <a:rPr lang="en-US" dirty="0"/>
              <a:t>provenance and data citations</a:t>
            </a:r>
          </a:p>
        </p:txBody>
      </p:sp>
    </p:spTree>
    <p:extLst>
      <p:ext uri="{BB962C8B-B14F-4D97-AF65-F5344CB8AC3E}">
        <p14:creationId xmlns:p14="http://schemas.microsoft.com/office/powerpoint/2010/main" val="132259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Current efforts at the AEA</a:t>
            </a:r>
          </a:p>
        </p:txBody>
      </p:sp>
      <p:sp>
        <p:nvSpPr>
          <p:cNvPr id="5" name="Content Placeholder 4"/>
          <p:cNvSpPr>
            <a:spLocks noGrp="1"/>
          </p:cNvSpPr>
          <p:nvPr>
            <p:ph idx="1"/>
          </p:nvPr>
        </p:nvSpPr>
        <p:spPr/>
        <p:txBody>
          <a:bodyPr>
            <a:normAutofit lnSpcReduction="10000"/>
          </a:bodyPr>
          <a:lstStyle/>
          <a:p>
            <a:r>
              <a:rPr lang="en-US" sz="3200" b="1" dirty="0">
                <a:solidFill>
                  <a:srgbClr val="C00000"/>
                </a:solidFill>
              </a:rPr>
              <a:t>Pre-emptively improve code archives</a:t>
            </a:r>
          </a:p>
          <a:p>
            <a:pPr lvl="1"/>
            <a:r>
              <a:rPr lang="en-US" sz="2800" dirty="0"/>
              <a:t>By conducting reproducibility checks </a:t>
            </a:r>
            <a:r>
              <a:rPr lang="en-US" sz="2000" dirty="0"/>
              <a:t>when we can</a:t>
            </a:r>
            <a:endParaRPr lang="en-US" sz="2800" dirty="0"/>
          </a:p>
          <a:p>
            <a:pPr lvl="1"/>
            <a:r>
              <a:rPr lang="en-US" sz="2800" dirty="0"/>
              <a:t>By working with groups that conduct reproducibility checks </a:t>
            </a:r>
            <a:br>
              <a:rPr lang="en-US" sz="2800" dirty="0"/>
            </a:br>
            <a:r>
              <a:rPr lang="en-US" sz="2000" dirty="0"/>
              <a:t>when we cannot</a:t>
            </a:r>
            <a:endParaRPr lang="en-US" sz="2800" dirty="0"/>
          </a:p>
          <a:p>
            <a:r>
              <a:rPr lang="en-US" sz="3200" b="1" dirty="0">
                <a:solidFill>
                  <a:schemeClr val="accent5">
                    <a:lumMod val="75000"/>
                  </a:schemeClr>
                </a:solidFill>
              </a:rPr>
              <a:t>Better archives</a:t>
            </a:r>
          </a:p>
          <a:p>
            <a:pPr lvl="1"/>
            <a:r>
              <a:rPr lang="en-US" sz="2800" dirty="0"/>
              <a:t>Greater transparency of the code and data archives</a:t>
            </a:r>
          </a:p>
          <a:p>
            <a:r>
              <a:rPr lang="en-US" sz="3200" b="1" dirty="0">
                <a:solidFill>
                  <a:schemeClr val="accent6">
                    <a:lumMod val="75000"/>
                  </a:schemeClr>
                </a:solidFill>
              </a:rPr>
              <a:t>Better provenance tracking</a:t>
            </a:r>
          </a:p>
          <a:p>
            <a:pPr lvl="2"/>
            <a:r>
              <a:rPr lang="en-US" sz="2400" dirty="0"/>
              <a:t>Leave code where it is when appropriate</a:t>
            </a:r>
          </a:p>
          <a:p>
            <a:pPr lvl="2"/>
            <a:r>
              <a:rPr lang="en-US" sz="2400" dirty="0"/>
              <a:t>Leave data where it is almost always</a:t>
            </a:r>
          </a:p>
          <a:p>
            <a:pPr lvl="2"/>
            <a:r>
              <a:rPr lang="en-US" sz="2400" dirty="0"/>
              <a:t>Display that information</a:t>
            </a:r>
          </a:p>
          <a:p>
            <a:endParaRPr lang="en-US" dirty="0"/>
          </a:p>
        </p:txBody>
      </p:sp>
      <p:sp>
        <p:nvSpPr>
          <p:cNvPr id="2" name="Rectangle 1">
            <a:extLst>
              <a:ext uri="{FF2B5EF4-FFF2-40B4-BE49-F238E27FC236}">
                <a16:creationId xmlns:a16="http://schemas.microsoft.com/office/drawing/2014/main" id="{B794B4E9-F306-4AAC-A874-E057E0223C21}"/>
              </a:ext>
            </a:extLst>
          </p:cNvPr>
          <p:cNvSpPr/>
          <p:nvPr/>
        </p:nvSpPr>
        <p:spPr>
          <a:xfrm>
            <a:off x="838200" y="4240924"/>
            <a:ext cx="6981497" cy="1765738"/>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353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620043" y="2581438"/>
            <a:ext cx="2737673" cy="369332"/>
          </a:xfrm>
          <a:prstGeom prst="rect">
            <a:avLst/>
          </a:prstGeom>
          <a:noFill/>
        </p:spPr>
        <p:txBody>
          <a:bodyPr wrap="none" rtlCol="0">
            <a:spAutoFit/>
          </a:bodyPr>
          <a:lstStyle/>
          <a:p>
            <a:r>
              <a:rPr lang="en-US" dirty="0"/>
              <a:t>Can we access all the data?</a:t>
            </a:r>
          </a:p>
        </p:txBody>
      </p:sp>
      <p:sp>
        <p:nvSpPr>
          <p:cNvPr id="24" name="Flowchart: Internal Storage 23"/>
          <p:cNvSpPr/>
          <p:nvPr/>
        </p:nvSpPr>
        <p:spPr>
          <a:xfrm>
            <a:off x="786580" y="757085"/>
            <a:ext cx="1641987" cy="924232"/>
          </a:xfrm>
          <a:prstGeom prst="flowChartInternal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Request  for evaluation</a:t>
            </a:r>
          </a:p>
        </p:txBody>
      </p:sp>
      <p:sp>
        <p:nvSpPr>
          <p:cNvPr id="25" name="Flowchart: Document 24"/>
          <p:cNvSpPr/>
          <p:nvPr/>
        </p:nvSpPr>
        <p:spPr>
          <a:xfrm>
            <a:off x="9144001" y="571028"/>
            <a:ext cx="1966451" cy="129634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Report on</a:t>
            </a:r>
          </a:p>
          <a:p>
            <a:pPr algn="ctr"/>
            <a:r>
              <a:rPr lang="en-US" dirty="0"/>
              <a:t>provenance and data citations</a:t>
            </a:r>
          </a:p>
        </p:txBody>
      </p:sp>
      <p:sp>
        <p:nvSpPr>
          <p:cNvPr id="26" name="Flowchart: Process 25"/>
          <p:cNvSpPr/>
          <p:nvPr/>
        </p:nvSpPr>
        <p:spPr>
          <a:xfrm>
            <a:off x="3254478" y="571027"/>
            <a:ext cx="1927123" cy="12963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citation and provenance analysis</a:t>
            </a:r>
          </a:p>
        </p:txBody>
      </p:sp>
      <p:sp>
        <p:nvSpPr>
          <p:cNvPr id="27" name="Flowchart: Decision 26"/>
          <p:cNvSpPr/>
          <p:nvPr/>
        </p:nvSpPr>
        <p:spPr>
          <a:xfrm>
            <a:off x="3357716" y="2397771"/>
            <a:ext cx="1720645" cy="786581"/>
          </a:xfrm>
          <a:prstGeom prst="flowChartDecisi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Decision 27"/>
          <p:cNvSpPr/>
          <p:nvPr/>
        </p:nvSpPr>
        <p:spPr>
          <a:xfrm>
            <a:off x="3357716" y="3664834"/>
            <a:ext cx="1720645" cy="786581"/>
          </a:xfrm>
          <a:prstGeom prst="flowChartDecisio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241752" y="3664834"/>
            <a:ext cx="2115964" cy="646331"/>
          </a:xfrm>
          <a:prstGeom prst="rect">
            <a:avLst/>
          </a:prstGeom>
          <a:noFill/>
        </p:spPr>
        <p:txBody>
          <a:bodyPr wrap="none" rtlCol="0">
            <a:spAutoFit/>
          </a:bodyPr>
          <a:lstStyle/>
          <a:p>
            <a:r>
              <a:rPr lang="en-US" dirty="0"/>
              <a:t>Do we know how/</a:t>
            </a:r>
          </a:p>
          <a:p>
            <a:r>
              <a:rPr lang="en-US" dirty="0"/>
              <a:t>somebody who can?</a:t>
            </a:r>
          </a:p>
        </p:txBody>
      </p:sp>
      <p:sp>
        <p:nvSpPr>
          <p:cNvPr id="30" name="Flowchart: Process 29"/>
          <p:cNvSpPr/>
          <p:nvPr/>
        </p:nvSpPr>
        <p:spPr>
          <a:xfrm>
            <a:off x="5869247" y="2293882"/>
            <a:ext cx="1946787" cy="994358"/>
          </a:xfrm>
          <a:prstGeom prst="flowChart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Conduct reproducibility check</a:t>
            </a:r>
          </a:p>
        </p:txBody>
      </p:sp>
      <p:sp>
        <p:nvSpPr>
          <p:cNvPr id="31" name="Flowchart: Process 30"/>
          <p:cNvSpPr/>
          <p:nvPr/>
        </p:nvSpPr>
        <p:spPr>
          <a:xfrm>
            <a:off x="3244644" y="5513555"/>
            <a:ext cx="1946787" cy="994358"/>
          </a:xfrm>
          <a:prstGeom prst="flowChartProcess">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Conduct</a:t>
            </a:r>
          </a:p>
          <a:p>
            <a:pPr algn="ctr"/>
            <a:r>
              <a:rPr lang="en-US" dirty="0"/>
              <a:t>Code</a:t>
            </a:r>
          </a:p>
          <a:p>
            <a:pPr algn="ctr"/>
            <a:r>
              <a:rPr lang="en-US" dirty="0"/>
              <a:t>check</a:t>
            </a:r>
          </a:p>
        </p:txBody>
      </p:sp>
      <p:sp>
        <p:nvSpPr>
          <p:cNvPr id="35" name="Flowchart: Document 34"/>
          <p:cNvSpPr/>
          <p:nvPr/>
        </p:nvSpPr>
        <p:spPr>
          <a:xfrm>
            <a:off x="9144001" y="2142887"/>
            <a:ext cx="1966451" cy="1296348"/>
          </a:xfrm>
          <a:prstGeom prst="flowChartDocumen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Report on</a:t>
            </a:r>
          </a:p>
          <a:p>
            <a:pPr algn="ctr"/>
            <a:r>
              <a:rPr lang="en-US" dirty="0"/>
              <a:t>computational reproducibility</a:t>
            </a:r>
          </a:p>
        </p:txBody>
      </p:sp>
      <p:sp>
        <p:nvSpPr>
          <p:cNvPr id="36" name="Flowchart: Document 35"/>
          <p:cNvSpPr/>
          <p:nvPr/>
        </p:nvSpPr>
        <p:spPr>
          <a:xfrm>
            <a:off x="9144001" y="5521437"/>
            <a:ext cx="1966451" cy="1072403"/>
          </a:xfrm>
          <a:prstGeom prst="flowChartDocumen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Report on</a:t>
            </a:r>
          </a:p>
          <a:p>
            <a:pPr algn="ctr"/>
            <a:r>
              <a:rPr lang="en-US" dirty="0"/>
              <a:t>potential reproducibility</a:t>
            </a:r>
          </a:p>
        </p:txBody>
      </p:sp>
      <p:cxnSp>
        <p:nvCxnSpPr>
          <p:cNvPr id="39" name="Straight Arrow Connector 38"/>
          <p:cNvCxnSpPr>
            <a:stCxn id="24" idx="3"/>
            <a:endCxn id="26" idx="1"/>
          </p:cNvCxnSpPr>
          <p:nvPr/>
        </p:nvCxnSpPr>
        <p:spPr>
          <a:xfrm>
            <a:off x="2428567" y="1219201"/>
            <a:ext cx="825911"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6" idx="2"/>
            <a:endCxn id="27" idx="0"/>
          </p:cNvCxnSpPr>
          <p:nvPr/>
        </p:nvCxnSpPr>
        <p:spPr>
          <a:xfrm flipH="1">
            <a:off x="4218039" y="1867375"/>
            <a:ext cx="1" cy="530396"/>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7" idx="2"/>
            <a:endCxn id="28" idx="0"/>
          </p:cNvCxnSpPr>
          <p:nvPr/>
        </p:nvCxnSpPr>
        <p:spPr>
          <a:xfrm>
            <a:off x="4218039" y="3184352"/>
            <a:ext cx="0" cy="480482"/>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28" idx="2"/>
            <a:endCxn id="31" idx="0"/>
          </p:cNvCxnSpPr>
          <p:nvPr/>
        </p:nvCxnSpPr>
        <p:spPr>
          <a:xfrm flipH="1">
            <a:off x="4218038" y="4451415"/>
            <a:ext cx="1" cy="106214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27" idx="3"/>
            <a:endCxn id="30" idx="1"/>
          </p:cNvCxnSpPr>
          <p:nvPr/>
        </p:nvCxnSpPr>
        <p:spPr>
          <a:xfrm flipV="1">
            <a:off x="5078361" y="2791061"/>
            <a:ext cx="790886" cy="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28" idx="3"/>
            <a:endCxn id="92" idx="1"/>
          </p:cNvCxnSpPr>
          <p:nvPr/>
        </p:nvCxnSpPr>
        <p:spPr>
          <a:xfrm flipV="1">
            <a:off x="5078361" y="4053644"/>
            <a:ext cx="395319" cy="448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30" idx="3"/>
            <a:endCxn id="35" idx="1"/>
          </p:cNvCxnSpPr>
          <p:nvPr/>
        </p:nvCxnSpPr>
        <p:spPr>
          <a:xfrm>
            <a:off x="7816034" y="2791061"/>
            <a:ext cx="1327967" cy="0"/>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26" idx="3"/>
            <a:endCxn id="25" idx="1"/>
          </p:cNvCxnSpPr>
          <p:nvPr/>
        </p:nvCxnSpPr>
        <p:spPr>
          <a:xfrm>
            <a:off x="5181601" y="1219201"/>
            <a:ext cx="3962400" cy="1"/>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0" name="Flowchart: Process 89"/>
          <p:cNvSpPr/>
          <p:nvPr/>
        </p:nvSpPr>
        <p:spPr>
          <a:xfrm>
            <a:off x="5561656" y="3915515"/>
            <a:ext cx="4798141" cy="1450389"/>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Elbow Connector 77"/>
          <p:cNvCxnSpPr>
            <a:stCxn id="91" idx="3"/>
            <a:endCxn id="35" idx="3"/>
          </p:cNvCxnSpPr>
          <p:nvPr/>
        </p:nvCxnSpPr>
        <p:spPr>
          <a:xfrm flipV="1">
            <a:off x="9927588" y="2791061"/>
            <a:ext cx="1182864" cy="1849648"/>
          </a:xfrm>
          <a:prstGeom prst="bentConnector3">
            <a:avLst>
              <a:gd name="adj1" fmla="val 145953"/>
            </a:avLst>
          </a:prstGeom>
          <a:ln w="57150">
            <a:solidFill>
              <a:schemeClr val="accent6">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1" name="Flowchart: Process 90"/>
          <p:cNvSpPr/>
          <p:nvPr/>
        </p:nvSpPr>
        <p:spPr>
          <a:xfrm>
            <a:off x="7980801" y="4143530"/>
            <a:ext cx="1946787" cy="994358"/>
          </a:xfrm>
          <a:prstGeom prst="flowChart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Conducts reproducibility check</a:t>
            </a:r>
          </a:p>
        </p:txBody>
      </p:sp>
      <p:sp>
        <p:nvSpPr>
          <p:cNvPr id="92" name="Flowchart: Process 91"/>
          <p:cNvSpPr/>
          <p:nvPr/>
        </p:nvSpPr>
        <p:spPr>
          <a:xfrm>
            <a:off x="5473680" y="3720027"/>
            <a:ext cx="2001520" cy="667233"/>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Contact</a:t>
            </a:r>
          </a:p>
          <a:p>
            <a:pPr algn="ctr"/>
            <a:r>
              <a:rPr lang="en-US" dirty="0"/>
              <a:t>third party</a:t>
            </a:r>
          </a:p>
        </p:txBody>
      </p:sp>
      <p:cxnSp>
        <p:nvCxnSpPr>
          <p:cNvPr id="93" name="Elbow Connector 92"/>
          <p:cNvCxnSpPr>
            <a:stCxn id="92" idx="2"/>
            <a:endCxn id="91" idx="1"/>
          </p:cNvCxnSpPr>
          <p:nvPr/>
        </p:nvCxnSpPr>
        <p:spPr>
          <a:xfrm rot="16200000" flipH="1">
            <a:off x="7100896" y="3760803"/>
            <a:ext cx="253449" cy="1506361"/>
          </a:xfrm>
          <a:prstGeom prst="bentConnector2">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31" idx="3"/>
            <a:endCxn id="36" idx="1"/>
          </p:cNvCxnSpPr>
          <p:nvPr/>
        </p:nvCxnSpPr>
        <p:spPr>
          <a:xfrm>
            <a:off x="5191431" y="6010734"/>
            <a:ext cx="3952570" cy="46905"/>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5C96104-9792-439C-9381-765BCF3237F2}"/>
              </a:ext>
            </a:extLst>
          </p:cNvPr>
          <p:cNvSpPr/>
          <p:nvPr/>
        </p:nvSpPr>
        <p:spPr>
          <a:xfrm>
            <a:off x="543910" y="141890"/>
            <a:ext cx="10566542" cy="3444490"/>
          </a:xfrm>
          <a:prstGeom prst="rect">
            <a:avLst/>
          </a:prstGeom>
          <a:solidFill>
            <a:srgbClr val="FFFFFF">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E117294-EC28-4B18-AAED-940943C81C44}"/>
              </a:ext>
            </a:extLst>
          </p:cNvPr>
          <p:cNvSpPr/>
          <p:nvPr/>
        </p:nvSpPr>
        <p:spPr>
          <a:xfrm>
            <a:off x="848710" y="5427288"/>
            <a:ext cx="10566542" cy="1238655"/>
          </a:xfrm>
          <a:prstGeom prst="rect">
            <a:avLst/>
          </a:prstGeom>
          <a:solidFill>
            <a:srgbClr val="FFFFFF">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13930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54603" y="674400"/>
            <a:ext cx="9282793" cy="5139869"/>
          </a:xfrm>
          <a:prstGeom prst="rect">
            <a:avLst/>
          </a:prstGeom>
          <a:noFill/>
        </p:spPr>
        <p:txBody>
          <a:bodyPr wrap="square" rtlCol="0">
            <a:spAutoFit/>
          </a:bodyPr>
          <a:lstStyle/>
          <a:p>
            <a:pPr algn="ctr"/>
            <a:r>
              <a:rPr lang="en-US" sz="8800" dirty="0">
                <a:solidFill>
                  <a:schemeClr val="bg1"/>
                </a:solidFill>
              </a:rPr>
              <a:t>Challenge:</a:t>
            </a:r>
            <a:br>
              <a:rPr lang="en-US" sz="8800" dirty="0">
                <a:solidFill>
                  <a:schemeClr val="bg1"/>
                </a:solidFill>
              </a:rPr>
            </a:br>
            <a:r>
              <a:rPr lang="en-US" sz="8000" dirty="0">
                <a:solidFill>
                  <a:schemeClr val="bg1"/>
                </a:solidFill>
              </a:rPr>
              <a:t>How to verify reproducibility when data is restricted?</a:t>
            </a:r>
            <a:endParaRPr lang="en-US" sz="1400" dirty="0">
              <a:solidFill>
                <a:schemeClr val="bg1"/>
              </a:solidFill>
            </a:endParaRPr>
          </a:p>
        </p:txBody>
      </p:sp>
      <p:pic>
        <p:nvPicPr>
          <p:cNvPr id="6" name="Picture 5">
            <a:extLst>
              <a:ext uri="{FF2B5EF4-FFF2-40B4-BE49-F238E27FC236}">
                <a16:creationId xmlns:a16="http://schemas.microsoft.com/office/drawing/2014/main" id="{CC57A9BF-B172-44BF-ADD2-04A96F8FCA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5854" y="926275"/>
            <a:ext cx="5820290" cy="5005449"/>
          </a:xfrm>
          <a:prstGeom prst="rect">
            <a:avLst/>
          </a:prstGeom>
          <a:solidFill>
            <a:schemeClr val="bg2">
              <a:lumMod val="25000"/>
              <a:alpha val="82000"/>
            </a:schemeClr>
          </a:solidFill>
        </p:spPr>
      </p:pic>
    </p:spTree>
    <p:extLst>
      <p:ext uri="{BB962C8B-B14F-4D97-AF65-F5344CB8AC3E}">
        <p14:creationId xmlns:p14="http://schemas.microsoft.com/office/powerpoint/2010/main" val="30703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84B9C-2AFE-4BDE-A0EB-75B83C6FB8D6}"/>
              </a:ext>
            </a:extLst>
          </p:cNvPr>
          <p:cNvSpPr>
            <a:spLocks noGrp="1"/>
          </p:cNvSpPr>
          <p:nvPr>
            <p:ph type="title"/>
          </p:nvPr>
        </p:nvSpPr>
        <p:spPr/>
        <p:txBody>
          <a:bodyPr/>
          <a:lstStyle/>
          <a:p>
            <a:r>
              <a:rPr lang="en-US" dirty="0"/>
              <a:t>Alternative methods</a:t>
            </a:r>
          </a:p>
        </p:txBody>
      </p:sp>
      <p:sp>
        <p:nvSpPr>
          <p:cNvPr id="3" name="Content Placeholder 2">
            <a:extLst>
              <a:ext uri="{FF2B5EF4-FFF2-40B4-BE49-F238E27FC236}">
                <a16:creationId xmlns:a16="http://schemas.microsoft.com/office/drawing/2014/main" id="{57F821A0-B263-48BB-A416-D5041C41841B}"/>
              </a:ext>
            </a:extLst>
          </p:cNvPr>
          <p:cNvSpPr>
            <a:spLocks noGrp="1"/>
          </p:cNvSpPr>
          <p:nvPr>
            <p:ph sz="half" idx="1"/>
          </p:nvPr>
        </p:nvSpPr>
        <p:spPr/>
        <p:txBody>
          <a:bodyPr>
            <a:normAutofit/>
          </a:bodyPr>
          <a:lstStyle/>
          <a:p>
            <a:r>
              <a:rPr lang="en-US" b="1" dirty="0">
                <a:solidFill>
                  <a:schemeClr val="accent6">
                    <a:lumMod val="75000"/>
                  </a:schemeClr>
                </a:solidFill>
              </a:rPr>
              <a:t>Request access to the data ourselves</a:t>
            </a:r>
          </a:p>
          <a:p>
            <a:pPr lvl="1"/>
            <a:r>
              <a:rPr lang="en-US" dirty="0"/>
              <a:t>We requested access to SOEP data (Germany) ❌</a:t>
            </a:r>
          </a:p>
          <a:p>
            <a:pPr lvl="1"/>
            <a:r>
              <a:rPr lang="en-US" dirty="0"/>
              <a:t>We requested access to IAB, BLS ✔️, others</a:t>
            </a:r>
          </a:p>
          <a:p>
            <a:pPr lvl="1"/>
            <a:r>
              <a:rPr lang="en-US" dirty="0"/>
              <a:t>We have access to Brazilian ✔️ data</a:t>
            </a:r>
          </a:p>
          <a:p>
            <a:pPr lvl="1"/>
            <a:r>
              <a:rPr lang="en-US" dirty="0"/>
              <a:t>Sign DUA with eBay✔️, Kilts✔️, Zillow ⏳, etc.</a:t>
            </a:r>
          </a:p>
        </p:txBody>
      </p:sp>
      <p:sp>
        <p:nvSpPr>
          <p:cNvPr id="6" name="Content Placeholder 5">
            <a:extLst>
              <a:ext uri="{FF2B5EF4-FFF2-40B4-BE49-F238E27FC236}">
                <a16:creationId xmlns:a16="http://schemas.microsoft.com/office/drawing/2014/main" id="{5A3B66B6-5467-4D58-9445-4D914AFA8BC4}"/>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5838210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alpha val="78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54603" y="674400"/>
            <a:ext cx="9282793" cy="5139869"/>
          </a:xfrm>
          <a:prstGeom prst="rect">
            <a:avLst/>
          </a:prstGeom>
          <a:noFill/>
        </p:spPr>
        <p:txBody>
          <a:bodyPr wrap="square" rtlCol="0">
            <a:spAutoFit/>
          </a:bodyPr>
          <a:lstStyle/>
          <a:p>
            <a:pPr algn="ctr"/>
            <a:r>
              <a:rPr lang="en-US" sz="8800" dirty="0">
                <a:solidFill>
                  <a:schemeClr val="bg1"/>
                </a:solidFill>
              </a:rPr>
              <a:t>Challenge:</a:t>
            </a:r>
            <a:br>
              <a:rPr lang="en-US" sz="8800" dirty="0">
                <a:solidFill>
                  <a:schemeClr val="bg1"/>
                </a:solidFill>
              </a:rPr>
            </a:br>
            <a:r>
              <a:rPr lang="en-US" sz="8000" dirty="0">
                <a:solidFill>
                  <a:schemeClr val="bg1"/>
                </a:solidFill>
              </a:rPr>
              <a:t>How to verify reproducibility when data is restricted?</a:t>
            </a:r>
            <a:endParaRPr lang="en-US" sz="1400" dirty="0">
              <a:solidFill>
                <a:schemeClr val="bg1"/>
              </a:solidFill>
            </a:endParaRPr>
          </a:p>
        </p:txBody>
      </p:sp>
      <p:pic>
        <p:nvPicPr>
          <p:cNvPr id="8" name="Picture 7">
            <a:extLst>
              <a:ext uri="{FF2B5EF4-FFF2-40B4-BE49-F238E27FC236}">
                <a16:creationId xmlns:a16="http://schemas.microsoft.com/office/drawing/2014/main" id="{BCCC883F-B3EA-4074-A702-4594B9949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1278" y="926275"/>
            <a:ext cx="5849441" cy="5005449"/>
          </a:xfrm>
          <a:prstGeom prst="rect">
            <a:avLst/>
          </a:prstGeom>
          <a:solidFill>
            <a:schemeClr val="tx1">
              <a:lumMod val="75000"/>
              <a:lumOff val="25000"/>
              <a:alpha val="75000"/>
            </a:schemeClr>
          </a:solidFill>
        </p:spPr>
      </p:pic>
    </p:spTree>
    <p:extLst>
      <p:ext uri="{BB962C8B-B14F-4D97-AF65-F5344CB8AC3E}">
        <p14:creationId xmlns:p14="http://schemas.microsoft.com/office/powerpoint/2010/main" val="421390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services</a:t>
            </a:r>
          </a:p>
        </p:txBody>
      </p:sp>
      <p:pic>
        <p:nvPicPr>
          <p:cNvPr id="6" name="Content Placeholder 5">
            <a:hlinkClick r:id="rId2"/>
          </p:cNvPr>
          <p:cNvPicPr>
            <a:picLocks noGrp="1" noChangeAspect="1"/>
          </p:cNvPicPr>
          <p:nvPr>
            <p:ph sz="half" idx="1"/>
          </p:nvPr>
        </p:nvPicPr>
        <p:blipFill>
          <a:blip r:embed="rId3"/>
          <a:stretch>
            <a:fillRect/>
          </a:stretch>
        </p:blipFill>
        <p:spPr>
          <a:xfrm>
            <a:off x="854458" y="1825625"/>
            <a:ext cx="5149083" cy="4351338"/>
          </a:xfrm>
          <a:prstGeom prst="rect">
            <a:avLst/>
          </a:prstGeom>
        </p:spPr>
      </p:pic>
      <p:pic>
        <p:nvPicPr>
          <p:cNvPr id="7" name="Content Placeholder 6"/>
          <p:cNvPicPr>
            <a:picLocks noGrp="1" noChangeAspect="1"/>
          </p:cNvPicPr>
          <p:nvPr>
            <p:ph sz="half" idx="2"/>
          </p:nvPr>
        </p:nvPicPr>
        <p:blipFill>
          <a:blip r:embed="rId4"/>
          <a:stretch>
            <a:fillRect/>
          </a:stretch>
        </p:blipFill>
        <p:spPr>
          <a:xfrm>
            <a:off x="6184429" y="1825625"/>
            <a:ext cx="5157141" cy="4351338"/>
          </a:xfrm>
          <a:prstGeom prst="rect">
            <a:avLst/>
          </a:prstGeom>
        </p:spPr>
      </p:pic>
    </p:spTree>
    <p:extLst>
      <p:ext uri="{BB962C8B-B14F-4D97-AF65-F5344CB8AC3E}">
        <p14:creationId xmlns:p14="http://schemas.microsoft.com/office/powerpoint/2010/main" val="40510639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84B9C-2AFE-4BDE-A0EB-75B83C6FB8D6}"/>
              </a:ext>
            </a:extLst>
          </p:cNvPr>
          <p:cNvSpPr>
            <a:spLocks noGrp="1"/>
          </p:cNvSpPr>
          <p:nvPr>
            <p:ph type="title"/>
          </p:nvPr>
        </p:nvSpPr>
        <p:spPr/>
        <p:txBody>
          <a:bodyPr/>
          <a:lstStyle/>
          <a:p>
            <a:r>
              <a:rPr lang="en-US" dirty="0"/>
              <a:t>Alternative methods</a:t>
            </a:r>
          </a:p>
        </p:txBody>
      </p:sp>
      <p:sp>
        <p:nvSpPr>
          <p:cNvPr id="3" name="Content Placeholder 2">
            <a:extLst>
              <a:ext uri="{FF2B5EF4-FFF2-40B4-BE49-F238E27FC236}">
                <a16:creationId xmlns:a16="http://schemas.microsoft.com/office/drawing/2014/main" id="{57F821A0-B263-48BB-A416-D5041C41841B}"/>
              </a:ext>
            </a:extLst>
          </p:cNvPr>
          <p:cNvSpPr>
            <a:spLocks noGrp="1"/>
          </p:cNvSpPr>
          <p:nvPr>
            <p:ph sz="half" idx="1"/>
          </p:nvPr>
        </p:nvSpPr>
        <p:spPr/>
        <p:txBody>
          <a:bodyPr>
            <a:normAutofit/>
          </a:bodyPr>
          <a:lstStyle/>
          <a:p>
            <a:r>
              <a:rPr lang="en-US" b="1" dirty="0">
                <a:solidFill>
                  <a:schemeClr val="accent6">
                    <a:lumMod val="75000"/>
                  </a:schemeClr>
                </a:solidFill>
              </a:rPr>
              <a:t>Request access to the data ourselves</a:t>
            </a:r>
          </a:p>
          <a:p>
            <a:pPr lvl="1"/>
            <a:r>
              <a:rPr lang="en-US" dirty="0"/>
              <a:t>We requested access to SOEP data (Germany) ❌</a:t>
            </a:r>
          </a:p>
          <a:p>
            <a:pPr lvl="1"/>
            <a:r>
              <a:rPr lang="en-US" dirty="0"/>
              <a:t>We requested access to IAB, BLS ✔️, others</a:t>
            </a:r>
          </a:p>
          <a:p>
            <a:pPr lvl="1"/>
            <a:r>
              <a:rPr lang="en-US" dirty="0"/>
              <a:t>We have access to Brazilian ✔️ data</a:t>
            </a:r>
          </a:p>
          <a:p>
            <a:pPr lvl="1"/>
            <a:r>
              <a:rPr lang="en-US" dirty="0"/>
              <a:t>Sign DUA with eBay✔️, Kilts✔️, Zillow ⏳, etc.</a:t>
            </a:r>
          </a:p>
        </p:txBody>
      </p:sp>
      <p:sp>
        <p:nvSpPr>
          <p:cNvPr id="4" name="Content Placeholder 3">
            <a:extLst>
              <a:ext uri="{FF2B5EF4-FFF2-40B4-BE49-F238E27FC236}">
                <a16:creationId xmlns:a16="http://schemas.microsoft.com/office/drawing/2014/main" id="{BAB24550-B22F-4BEE-84EE-C9F8A28DA91D}"/>
              </a:ext>
            </a:extLst>
          </p:cNvPr>
          <p:cNvSpPr>
            <a:spLocks noGrp="1"/>
          </p:cNvSpPr>
          <p:nvPr>
            <p:ph sz="half" idx="2"/>
          </p:nvPr>
        </p:nvSpPr>
        <p:spPr/>
        <p:txBody>
          <a:bodyPr>
            <a:normAutofit/>
          </a:bodyPr>
          <a:lstStyle/>
          <a:p>
            <a:r>
              <a:rPr lang="en-US" b="1" dirty="0">
                <a:solidFill>
                  <a:schemeClr val="accent1">
                    <a:lumMod val="75000"/>
                  </a:schemeClr>
                </a:solidFill>
              </a:rPr>
              <a:t>Ask others (staff/ students) to run code for us</a:t>
            </a:r>
          </a:p>
          <a:p>
            <a:pPr lvl="1"/>
            <a:r>
              <a:rPr lang="en-US" b="1" dirty="0" err="1"/>
              <a:t>cascad</a:t>
            </a:r>
            <a:r>
              <a:rPr lang="en-US" dirty="0"/>
              <a:t> for Swedish✔️, French✔️ confidential data</a:t>
            </a:r>
          </a:p>
        </p:txBody>
      </p:sp>
      <p:grpSp>
        <p:nvGrpSpPr>
          <p:cNvPr id="5" name="Group 4">
            <a:extLst>
              <a:ext uri="{FF2B5EF4-FFF2-40B4-BE49-F238E27FC236}">
                <a16:creationId xmlns:a16="http://schemas.microsoft.com/office/drawing/2014/main" id="{72E9CFC9-4C91-4E12-91F4-047040DF35E7}"/>
              </a:ext>
            </a:extLst>
          </p:cNvPr>
          <p:cNvGrpSpPr/>
          <p:nvPr/>
        </p:nvGrpSpPr>
        <p:grpSpPr>
          <a:xfrm>
            <a:off x="7635834" y="3990108"/>
            <a:ext cx="3424793" cy="1529145"/>
            <a:chOff x="5985348" y="4008267"/>
            <a:chExt cx="3697741" cy="1855372"/>
          </a:xfrm>
          <a:effectLst>
            <a:outerShdw blurRad="50800" dist="127000" dir="2700000" algn="tl" rotWithShape="0">
              <a:prstClr val="black">
                <a:alpha val="40000"/>
              </a:prstClr>
            </a:outerShdw>
          </a:effectLst>
        </p:grpSpPr>
        <p:pic>
          <p:nvPicPr>
            <p:cNvPr id="6" name="Picture 5">
              <a:extLst>
                <a:ext uri="{FF2B5EF4-FFF2-40B4-BE49-F238E27FC236}">
                  <a16:creationId xmlns:a16="http://schemas.microsoft.com/office/drawing/2014/main" id="{AD8C3423-E776-4350-81EF-8BDA6047F010}"/>
                </a:ext>
              </a:extLst>
            </p:cNvPr>
            <p:cNvPicPr>
              <a:picLocks noChangeAspect="1"/>
            </p:cNvPicPr>
            <p:nvPr/>
          </p:nvPicPr>
          <p:blipFill>
            <a:blip r:embed="rId2"/>
            <a:stretch>
              <a:fillRect/>
            </a:stretch>
          </p:blipFill>
          <p:spPr>
            <a:xfrm>
              <a:off x="5985348" y="4008267"/>
              <a:ext cx="3697741" cy="654261"/>
            </a:xfrm>
            <a:prstGeom prst="rect">
              <a:avLst/>
            </a:prstGeom>
          </p:spPr>
        </p:pic>
        <p:pic>
          <p:nvPicPr>
            <p:cNvPr id="7" name="Picture 6">
              <a:extLst>
                <a:ext uri="{FF2B5EF4-FFF2-40B4-BE49-F238E27FC236}">
                  <a16:creationId xmlns:a16="http://schemas.microsoft.com/office/drawing/2014/main" id="{059F2A7B-ACE3-44A8-A5D7-2895DE9D5DE7}"/>
                </a:ext>
              </a:extLst>
            </p:cNvPr>
            <p:cNvPicPr>
              <a:picLocks noChangeAspect="1"/>
            </p:cNvPicPr>
            <p:nvPr/>
          </p:nvPicPr>
          <p:blipFill>
            <a:blip r:embed="rId3"/>
            <a:stretch>
              <a:fillRect/>
            </a:stretch>
          </p:blipFill>
          <p:spPr>
            <a:xfrm>
              <a:off x="6019800" y="5109482"/>
              <a:ext cx="3101642" cy="754157"/>
            </a:xfrm>
            <a:prstGeom prst="rect">
              <a:avLst/>
            </a:prstGeom>
          </p:spPr>
        </p:pic>
        <p:pic>
          <p:nvPicPr>
            <p:cNvPr id="8" name="Picture 7">
              <a:extLst>
                <a:ext uri="{FF2B5EF4-FFF2-40B4-BE49-F238E27FC236}">
                  <a16:creationId xmlns:a16="http://schemas.microsoft.com/office/drawing/2014/main" id="{CFBCC185-D91F-483C-BE6F-E4F61CC14C5D}"/>
                </a:ext>
              </a:extLst>
            </p:cNvPr>
            <p:cNvPicPr>
              <a:picLocks noChangeAspect="1"/>
            </p:cNvPicPr>
            <p:nvPr/>
          </p:nvPicPr>
          <p:blipFill>
            <a:blip r:embed="rId4"/>
            <a:stretch>
              <a:fillRect/>
            </a:stretch>
          </p:blipFill>
          <p:spPr>
            <a:xfrm>
              <a:off x="6019800" y="4599748"/>
              <a:ext cx="1752600" cy="509734"/>
            </a:xfrm>
            <a:prstGeom prst="rect">
              <a:avLst/>
            </a:prstGeom>
          </p:spPr>
        </p:pic>
      </p:grpSp>
    </p:spTree>
    <p:extLst>
      <p:ext uri="{BB962C8B-B14F-4D97-AF65-F5344CB8AC3E}">
        <p14:creationId xmlns:p14="http://schemas.microsoft.com/office/powerpoint/2010/main" val="36574539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54603" y="674400"/>
            <a:ext cx="9282793" cy="5139869"/>
          </a:xfrm>
          <a:prstGeom prst="rect">
            <a:avLst/>
          </a:prstGeom>
          <a:noFill/>
        </p:spPr>
        <p:txBody>
          <a:bodyPr wrap="square" rtlCol="0">
            <a:spAutoFit/>
          </a:bodyPr>
          <a:lstStyle/>
          <a:p>
            <a:pPr algn="ctr"/>
            <a:r>
              <a:rPr lang="en-US" sz="8800" dirty="0">
                <a:solidFill>
                  <a:schemeClr val="bg1"/>
                </a:solidFill>
              </a:rPr>
              <a:t>Challenge:</a:t>
            </a:r>
            <a:br>
              <a:rPr lang="en-US" sz="8800" dirty="0">
                <a:solidFill>
                  <a:schemeClr val="bg1"/>
                </a:solidFill>
              </a:rPr>
            </a:br>
            <a:r>
              <a:rPr lang="en-US" sz="8000" dirty="0">
                <a:solidFill>
                  <a:schemeClr val="bg1"/>
                </a:solidFill>
              </a:rPr>
              <a:t>How to verify reproducibility when data is restricted?</a:t>
            </a:r>
            <a:endParaRPr lang="en-US" sz="1400" dirty="0">
              <a:solidFill>
                <a:schemeClr val="bg1"/>
              </a:solidFill>
            </a:endParaRPr>
          </a:p>
        </p:txBody>
      </p:sp>
      <p:pic>
        <p:nvPicPr>
          <p:cNvPr id="5" name="Picture 4">
            <a:extLst>
              <a:ext uri="{FF2B5EF4-FFF2-40B4-BE49-F238E27FC236}">
                <a16:creationId xmlns:a16="http://schemas.microsoft.com/office/drawing/2014/main" id="{DCBD4B93-EBC0-433D-B87E-86FE5EE4BE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1278" y="926275"/>
            <a:ext cx="5849441" cy="5022163"/>
          </a:xfrm>
          <a:prstGeom prst="rect">
            <a:avLst/>
          </a:prstGeom>
          <a:solidFill>
            <a:schemeClr val="tx1">
              <a:lumMod val="75000"/>
              <a:lumOff val="25000"/>
              <a:alpha val="75000"/>
            </a:schemeClr>
          </a:solidFill>
        </p:spPr>
      </p:pic>
    </p:spTree>
    <p:extLst>
      <p:ext uri="{BB962C8B-B14F-4D97-AF65-F5344CB8AC3E}">
        <p14:creationId xmlns:p14="http://schemas.microsoft.com/office/powerpoint/2010/main" val="8892842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84B9C-2AFE-4BDE-A0EB-75B83C6FB8D6}"/>
              </a:ext>
            </a:extLst>
          </p:cNvPr>
          <p:cNvSpPr>
            <a:spLocks noGrp="1"/>
          </p:cNvSpPr>
          <p:nvPr>
            <p:ph type="title"/>
          </p:nvPr>
        </p:nvSpPr>
        <p:spPr/>
        <p:txBody>
          <a:bodyPr/>
          <a:lstStyle/>
          <a:p>
            <a:r>
              <a:rPr lang="en-US" dirty="0"/>
              <a:t>Alternative methods</a:t>
            </a:r>
          </a:p>
        </p:txBody>
      </p:sp>
      <p:sp>
        <p:nvSpPr>
          <p:cNvPr id="3" name="Content Placeholder 2">
            <a:extLst>
              <a:ext uri="{FF2B5EF4-FFF2-40B4-BE49-F238E27FC236}">
                <a16:creationId xmlns:a16="http://schemas.microsoft.com/office/drawing/2014/main" id="{57F821A0-B263-48BB-A416-D5041C41841B}"/>
              </a:ext>
            </a:extLst>
          </p:cNvPr>
          <p:cNvSpPr>
            <a:spLocks noGrp="1"/>
          </p:cNvSpPr>
          <p:nvPr>
            <p:ph sz="half" idx="1"/>
          </p:nvPr>
        </p:nvSpPr>
        <p:spPr/>
        <p:txBody>
          <a:bodyPr>
            <a:normAutofit lnSpcReduction="10000"/>
          </a:bodyPr>
          <a:lstStyle/>
          <a:p>
            <a:r>
              <a:rPr lang="en-US" b="1" dirty="0">
                <a:solidFill>
                  <a:schemeClr val="accent6">
                    <a:lumMod val="75000"/>
                  </a:schemeClr>
                </a:solidFill>
              </a:rPr>
              <a:t>Request access to the data ourselves</a:t>
            </a:r>
          </a:p>
          <a:p>
            <a:pPr lvl="1"/>
            <a:r>
              <a:rPr lang="en-US" dirty="0"/>
              <a:t>We requested access to SOEP data (Germany) ❌</a:t>
            </a:r>
          </a:p>
          <a:p>
            <a:pPr lvl="1"/>
            <a:r>
              <a:rPr lang="en-US" dirty="0"/>
              <a:t>We requested access to IAB, BLS ✔️, others</a:t>
            </a:r>
          </a:p>
          <a:p>
            <a:pPr lvl="1"/>
            <a:r>
              <a:rPr lang="en-US" dirty="0"/>
              <a:t>We have access to Brazilian ✔️ data</a:t>
            </a:r>
          </a:p>
          <a:p>
            <a:pPr lvl="1"/>
            <a:r>
              <a:rPr lang="en-US" dirty="0"/>
              <a:t>Sign DUA with eBay✔️, Kilts✔️, Zillow ⏳, etc.</a:t>
            </a:r>
          </a:p>
        </p:txBody>
      </p:sp>
      <p:sp>
        <p:nvSpPr>
          <p:cNvPr id="4" name="Content Placeholder 3">
            <a:extLst>
              <a:ext uri="{FF2B5EF4-FFF2-40B4-BE49-F238E27FC236}">
                <a16:creationId xmlns:a16="http://schemas.microsoft.com/office/drawing/2014/main" id="{BAB24550-B22F-4BEE-84EE-C9F8A28DA91D}"/>
              </a:ext>
            </a:extLst>
          </p:cNvPr>
          <p:cNvSpPr>
            <a:spLocks noGrp="1"/>
          </p:cNvSpPr>
          <p:nvPr>
            <p:ph sz="half" idx="2"/>
          </p:nvPr>
        </p:nvSpPr>
        <p:spPr/>
        <p:txBody>
          <a:bodyPr>
            <a:normAutofit lnSpcReduction="10000"/>
          </a:bodyPr>
          <a:lstStyle/>
          <a:p>
            <a:r>
              <a:rPr lang="en-US" b="1" dirty="0">
                <a:solidFill>
                  <a:schemeClr val="accent1">
                    <a:lumMod val="75000"/>
                  </a:schemeClr>
                </a:solidFill>
              </a:rPr>
              <a:t>Ask others (staff/ students) to run code for us</a:t>
            </a:r>
          </a:p>
          <a:p>
            <a:pPr lvl="1"/>
            <a:r>
              <a:rPr lang="en-US" b="1" dirty="0" err="1"/>
              <a:t>cascad</a:t>
            </a:r>
            <a:r>
              <a:rPr lang="en-US" dirty="0"/>
              <a:t> for Swedish✔️, French✔️ confidential data</a:t>
            </a:r>
          </a:p>
          <a:p>
            <a:pPr lvl="1"/>
            <a:r>
              <a:rPr lang="en-US" dirty="0"/>
              <a:t>Asked masters student at IFAU on different paper w/ Swedish✔️</a:t>
            </a:r>
          </a:p>
          <a:p>
            <a:pPr lvl="1"/>
            <a:r>
              <a:rPr lang="en-US" dirty="0"/>
              <a:t>Asked staff at IAB✔️, BLS✔️, Census Bureau ❌, </a:t>
            </a:r>
            <a:r>
              <a:rPr lang="en-US" b="1" dirty="0"/>
              <a:t>Banco de Portugal (BPLIM)</a:t>
            </a:r>
            <a:r>
              <a:rPr lang="en-US" dirty="0"/>
              <a:t> </a:t>
            </a:r>
            <a:r>
              <a:rPr lang="en-US" b="1" dirty="0"/>
              <a:t>?</a:t>
            </a:r>
            <a:r>
              <a:rPr lang="en-US" dirty="0"/>
              <a:t>, etc.</a:t>
            </a:r>
          </a:p>
          <a:p>
            <a:pPr lvl="1"/>
            <a:r>
              <a:rPr lang="en-US" dirty="0"/>
              <a:t>Ask graduate students of the same research group (honors system) ✔️✔️✔️✔️✔️</a:t>
            </a:r>
          </a:p>
        </p:txBody>
      </p:sp>
    </p:spTree>
    <p:extLst>
      <p:ext uri="{BB962C8B-B14F-4D97-AF65-F5344CB8AC3E}">
        <p14:creationId xmlns:p14="http://schemas.microsoft.com/office/powerpoint/2010/main" val="6279926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54603" y="674400"/>
            <a:ext cx="9282793" cy="2800767"/>
          </a:xfrm>
          <a:prstGeom prst="rect">
            <a:avLst/>
          </a:prstGeom>
          <a:noFill/>
        </p:spPr>
        <p:txBody>
          <a:bodyPr wrap="square" rtlCol="0">
            <a:spAutoFit/>
          </a:bodyPr>
          <a:lstStyle/>
          <a:p>
            <a:pPr algn="ctr"/>
            <a:r>
              <a:rPr lang="en-US" sz="8800" dirty="0">
                <a:solidFill>
                  <a:schemeClr val="bg1"/>
                </a:solidFill>
              </a:rPr>
              <a:t>Alternative</a:t>
            </a:r>
          </a:p>
          <a:p>
            <a:pPr algn="ctr"/>
            <a:r>
              <a:rPr lang="en-US" sz="8800" dirty="0">
                <a:solidFill>
                  <a:schemeClr val="bg1"/>
                </a:solidFill>
              </a:rPr>
              <a:t>3</a:t>
            </a:r>
            <a:r>
              <a:rPr lang="en-US" sz="8800" baseline="30000" dirty="0">
                <a:solidFill>
                  <a:schemeClr val="bg1"/>
                </a:solidFill>
              </a:rPr>
              <a:t>rd</a:t>
            </a:r>
            <a:r>
              <a:rPr lang="en-US" sz="8800" dirty="0">
                <a:solidFill>
                  <a:schemeClr val="bg1"/>
                </a:solidFill>
              </a:rPr>
              <a:t> party?</a:t>
            </a:r>
            <a:endParaRPr lang="en-US" sz="1400" dirty="0">
              <a:solidFill>
                <a:schemeClr val="bg1"/>
              </a:solidFill>
            </a:endParaRPr>
          </a:p>
        </p:txBody>
      </p:sp>
    </p:spTree>
    <p:extLst>
      <p:ext uri="{BB962C8B-B14F-4D97-AF65-F5344CB8AC3E}">
        <p14:creationId xmlns:p14="http://schemas.microsoft.com/office/powerpoint/2010/main" val="37815696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54603" y="674400"/>
            <a:ext cx="9282793" cy="5509200"/>
          </a:xfrm>
          <a:prstGeom prst="rect">
            <a:avLst/>
          </a:prstGeom>
          <a:noFill/>
        </p:spPr>
        <p:txBody>
          <a:bodyPr wrap="square" rtlCol="0">
            <a:spAutoFit/>
          </a:bodyPr>
          <a:lstStyle/>
          <a:p>
            <a:pPr algn="ctr"/>
            <a:r>
              <a:rPr lang="en-US" sz="8800" dirty="0">
                <a:solidFill>
                  <a:schemeClr val="bg1"/>
                </a:solidFill>
              </a:rPr>
              <a:t>Alternative</a:t>
            </a:r>
          </a:p>
          <a:p>
            <a:pPr algn="ctr"/>
            <a:r>
              <a:rPr lang="en-US" sz="8800" dirty="0">
                <a:solidFill>
                  <a:schemeClr val="bg1"/>
                </a:solidFill>
              </a:rPr>
              <a:t>3</a:t>
            </a:r>
            <a:r>
              <a:rPr lang="en-US" sz="8800" baseline="30000" dirty="0">
                <a:solidFill>
                  <a:schemeClr val="bg1"/>
                </a:solidFill>
              </a:rPr>
              <a:t>rd</a:t>
            </a:r>
            <a:r>
              <a:rPr lang="en-US" sz="8800" dirty="0">
                <a:solidFill>
                  <a:schemeClr val="bg1"/>
                </a:solidFill>
              </a:rPr>
              <a:t> party?</a:t>
            </a:r>
            <a:br>
              <a:rPr lang="en-US" sz="8800" dirty="0">
                <a:solidFill>
                  <a:schemeClr val="bg1"/>
                </a:solidFill>
              </a:rPr>
            </a:br>
            <a:br>
              <a:rPr lang="en-US" sz="8800" dirty="0">
                <a:solidFill>
                  <a:schemeClr val="bg1"/>
                </a:solidFill>
              </a:rPr>
            </a:br>
            <a:r>
              <a:rPr lang="en-US" sz="8800" dirty="0">
                <a:solidFill>
                  <a:schemeClr val="bg1"/>
                </a:solidFill>
              </a:rPr>
              <a:t>Look left/right</a:t>
            </a:r>
            <a:endParaRPr lang="en-US" sz="1400" dirty="0">
              <a:solidFill>
                <a:schemeClr val="bg1"/>
              </a:solidFill>
            </a:endParaRPr>
          </a:p>
        </p:txBody>
      </p:sp>
    </p:spTree>
    <p:extLst>
      <p:ext uri="{BB962C8B-B14F-4D97-AF65-F5344CB8AC3E}">
        <p14:creationId xmlns:p14="http://schemas.microsoft.com/office/powerpoint/2010/main" val="1657501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feld 33"/>
          <p:cNvSpPr txBox="1"/>
          <p:nvPr/>
        </p:nvSpPr>
        <p:spPr>
          <a:xfrm>
            <a:off x="209841" y="1542732"/>
            <a:ext cx="8948810" cy="553998"/>
          </a:xfrm>
          <a:prstGeom prst="rect">
            <a:avLst/>
          </a:prstGeom>
          <a:noFill/>
        </p:spPr>
        <p:txBody>
          <a:bodyPr wrap="square" rtlCol="0">
            <a:spAutoFit/>
          </a:bodyPr>
          <a:lstStyle/>
          <a:p>
            <a:r>
              <a:rPr lang="en-US" sz="3000" b="1" dirty="0">
                <a:latin typeface="Montserrat" panose="00000500000000000000" pitchFamily="50" charset="0"/>
              </a:rPr>
              <a:t>Replication continuum</a:t>
            </a:r>
            <a:endParaRPr lang="de-DE" sz="3000" dirty="0">
              <a:solidFill>
                <a:schemeClr val="accent3"/>
              </a:solidFill>
              <a:latin typeface="Montserrat" panose="00000500000000000000" pitchFamily="50" charset="0"/>
            </a:endParaRPr>
          </a:p>
        </p:txBody>
      </p:sp>
      <p:sp>
        <p:nvSpPr>
          <p:cNvPr id="102" name="Rectangle 101"/>
          <p:cNvSpPr/>
          <p:nvPr/>
        </p:nvSpPr>
        <p:spPr>
          <a:xfrm>
            <a:off x="209841" y="2038094"/>
            <a:ext cx="1031378" cy="5341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Shape 610">
            <a:extLst>
              <a:ext uri="{FF2B5EF4-FFF2-40B4-BE49-F238E27FC236}">
                <a16:creationId xmlns:a16="http://schemas.microsoft.com/office/drawing/2014/main" id="{617EA7EE-2C68-F149-AB49-BEB043A92D18}"/>
              </a:ext>
            </a:extLst>
          </p:cNvPr>
          <p:cNvSpPr/>
          <p:nvPr/>
        </p:nvSpPr>
        <p:spPr>
          <a:xfrm>
            <a:off x="467046" y="4625501"/>
            <a:ext cx="2166218" cy="400091"/>
          </a:xfrm>
          <a:prstGeom prst="rect">
            <a:avLst/>
          </a:prstGeom>
          <a:noFill/>
          <a:ln>
            <a:noFill/>
          </a:ln>
        </p:spPr>
        <p:txBody>
          <a:bodyPr lIns="91412" tIns="45700" rIns="91412" bIns="45700" anchor="t" anchorCtr="0">
            <a:noAutofit/>
          </a:bodyPr>
          <a:lstStyle/>
          <a:p>
            <a:pPr algn="ctr">
              <a:lnSpc>
                <a:spcPct val="130000"/>
              </a:lnSpc>
              <a:buSzPct val="25000"/>
            </a:pPr>
            <a:r>
              <a:rPr lang="id-ID" sz="1501" b="1" dirty="0" err="1">
                <a:latin typeface="Montserrat" panose="00000500000000000000" pitchFamily="50" charset="0"/>
                <a:ea typeface="Roboto"/>
                <a:cs typeface="Roboto"/>
                <a:sym typeface="Roboto"/>
              </a:rPr>
              <a:t>Reproducibility</a:t>
            </a:r>
            <a:endParaRPr lang="id-ID" sz="1501" b="1" dirty="0">
              <a:latin typeface="Montserrat" panose="00000500000000000000" pitchFamily="50" charset="0"/>
              <a:ea typeface="Roboto"/>
              <a:cs typeface="Roboto"/>
              <a:sym typeface="Roboto"/>
            </a:endParaRPr>
          </a:p>
        </p:txBody>
      </p:sp>
      <p:sp>
        <p:nvSpPr>
          <p:cNvPr id="7" name="Textfeld 29">
            <a:extLst>
              <a:ext uri="{FF2B5EF4-FFF2-40B4-BE49-F238E27FC236}">
                <a16:creationId xmlns:a16="http://schemas.microsoft.com/office/drawing/2014/main" id="{6B716C6D-879D-4D42-89C5-D290E801F606}"/>
              </a:ext>
            </a:extLst>
          </p:cNvPr>
          <p:cNvSpPr txBox="1"/>
          <p:nvPr/>
        </p:nvSpPr>
        <p:spPr>
          <a:xfrm>
            <a:off x="450718" y="5133472"/>
            <a:ext cx="2914825" cy="1384995"/>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de-DE" sz="1400" dirty="0">
                <a:solidFill>
                  <a:schemeClr val="bg1">
                    <a:lumMod val="85000"/>
                  </a:schemeClr>
                </a:solidFill>
                <a:latin typeface="+mj-lt"/>
              </a:rPr>
              <a:t>Narrow Replication (</a:t>
            </a:r>
            <a:r>
              <a:rPr lang="de-DE" sz="1400" dirty="0" err="1">
                <a:solidFill>
                  <a:schemeClr val="bg1">
                    <a:lumMod val="85000"/>
                  </a:schemeClr>
                </a:solidFill>
                <a:latin typeface="+mj-lt"/>
              </a:rPr>
              <a:t>Pesaran</a:t>
            </a:r>
            <a:r>
              <a:rPr lang="de-DE" sz="1400" dirty="0">
                <a:solidFill>
                  <a:schemeClr val="bg1">
                    <a:lumMod val="85000"/>
                  </a:schemeClr>
                </a:solidFill>
                <a:latin typeface="+mj-lt"/>
              </a:rPr>
              <a:t> 2003)</a:t>
            </a:r>
          </a:p>
          <a:p>
            <a:pPr marL="171450" indent="-171450">
              <a:lnSpc>
                <a:spcPct val="150000"/>
              </a:lnSpc>
              <a:buFont typeface="Arial" panose="020B0604020202020204" pitchFamily="34" charset="0"/>
              <a:buChar char="•"/>
            </a:pPr>
            <a:r>
              <a:rPr lang="de-DE" sz="1400" dirty="0">
                <a:solidFill>
                  <a:schemeClr val="bg1">
                    <a:lumMod val="85000"/>
                  </a:schemeClr>
                </a:solidFill>
                <a:latin typeface="+mj-lt"/>
              </a:rPr>
              <a:t>Pure Replication (</a:t>
            </a:r>
            <a:r>
              <a:rPr lang="de-DE" sz="1400" dirty="0" err="1">
                <a:solidFill>
                  <a:schemeClr val="bg1">
                    <a:lumMod val="85000"/>
                  </a:schemeClr>
                </a:solidFill>
                <a:latin typeface="+mj-lt"/>
              </a:rPr>
              <a:t>Hamermesh</a:t>
            </a:r>
            <a:r>
              <a:rPr lang="de-DE" sz="1400" dirty="0">
                <a:solidFill>
                  <a:schemeClr val="bg1">
                    <a:lumMod val="85000"/>
                  </a:schemeClr>
                </a:solidFill>
                <a:latin typeface="+mj-lt"/>
              </a:rPr>
              <a:t> 2007)</a:t>
            </a:r>
          </a:p>
          <a:p>
            <a:pPr marL="171450" indent="-171450">
              <a:lnSpc>
                <a:spcPct val="150000"/>
              </a:lnSpc>
              <a:buFont typeface="Arial" panose="020B0604020202020204" pitchFamily="34" charset="0"/>
              <a:buChar char="•"/>
            </a:pPr>
            <a:r>
              <a:rPr lang="de-DE" sz="1400" dirty="0" err="1">
                <a:solidFill>
                  <a:schemeClr val="bg1">
                    <a:lumMod val="85000"/>
                  </a:schemeClr>
                </a:solidFill>
                <a:latin typeface="+mj-lt"/>
              </a:rPr>
              <a:t>Verification</a:t>
            </a:r>
            <a:r>
              <a:rPr lang="de-DE" sz="1400" dirty="0">
                <a:solidFill>
                  <a:schemeClr val="bg1">
                    <a:lumMod val="85000"/>
                  </a:schemeClr>
                </a:solidFill>
                <a:latin typeface="+mj-lt"/>
              </a:rPr>
              <a:t> (Clemens 2015)</a:t>
            </a:r>
          </a:p>
        </p:txBody>
      </p:sp>
      <p:sp>
        <p:nvSpPr>
          <p:cNvPr id="8" name="Shape 610">
            <a:extLst>
              <a:ext uri="{FF2B5EF4-FFF2-40B4-BE49-F238E27FC236}">
                <a16:creationId xmlns:a16="http://schemas.microsoft.com/office/drawing/2014/main" id="{7B401221-F159-7944-806E-71343D9B647A}"/>
              </a:ext>
            </a:extLst>
          </p:cNvPr>
          <p:cNvSpPr/>
          <p:nvPr/>
        </p:nvSpPr>
        <p:spPr>
          <a:xfrm>
            <a:off x="4720067" y="4603112"/>
            <a:ext cx="2166218" cy="400091"/>
          </a:xfrm>
          <a:prstGeom prst="rect">
            <a:avLst/>
          </a:prstGeom>
          <a:noFill/>
          <a:ln>
            <a:noFill/>
          </a:ln>
        </p:spPr>
        <p:txBody>
          <a:bodyPr lIns="91412" tIns="45700" rIns="91412" bIns="45700" anchor="t" anchorCtr="0">
            <a:noAutofit/>
          </a:bodyPr>
          <a:lstStyle/>
          <a:p>
            <a:pPr algn="ctr">
              <a:lnSpc>
                <a:spcPct val="130000"/>
              </a:lnSpc>
              <a:buSzPct val="25000"/>
            </a:pPr>
            <a:r>
              <a:rPr lang="id-ID" sz="1501" b="1" dirty="0" err="1">
                <a:latin typeface="Montserrat" panose="00000500000000000000" pitchFamily="50" charset="0"/>
                <a:ea typeface="Roboto"/>
                <a:cs typeface="Roboto"/>
                <a:sym typeface="Roboto"/>
              </a:rPr>
              <a:t>Replicability</a:t>
            </a:r>
            <a:endParaRPr lang="id-ID" sz="1501" b="1" dirty="0">
              <a:latin typeface="Montserrat" panose="00000500000000000000" pitchFamily="50" charset="0"/>
              <a:ea typeface="Roboto"/>
              <a:cs typeface="Roboto"/>
              <a:sym typeface="Roboto"/>
            </a:endParaRPr>
          </a:p>
        </p:txBody>
      </p:sp>
      <p:cxnSp>
        <p:nvCxnSpPr>
          <p:cNvPr id="9" name="Straight Arrow Connector 8">
            <a:extLst>
              <a:ext uri="{FF2B5EF4-FFF2-40B4-BE49-F238E27FC236}">
                <a16:creationId xmlns:a16="http://schemas.microsoft.com/office/drawing/2014/main" id="{A286F938-EA20-1941-9966-69EAAB5F042A}"/>
              </a:ext>
            </a:extLst>
          </p:cNvPr>
          <p:cNvCxnSpPr/>
          <p:nvPr/>
        </p:nvCxnSpPr>
        <p:spPr>
          <a:xfrm>
            <a:off x="615100" y="4343409"/>
            <a:ext cx="10948259" cy="0"/>
          </a:xfrm>
          <a:prstGeom prst="straightConnector1">
            <a:avLst/>
          </a:prstGeom>
          <a:ln w="117475">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Ellipse 28">
            <a:extLst>
              <a:ext uri="{FF2B5EF4-FFF2-40B4-BE49-F238E27FC236}">
                <a16:creationId xmlns:a16="http://schemas.microsoft.com/office/drawing/2014/main" id="{17ED61F6-7386-0946-A29C-5BFA0295B8DD}"/>
              </a:ext>
            </a:extLst>
          </p:cNvPr>
          <p:cNvSpPr/>
          <p:nvPr/>
        </p:nvSpPr>
        <p:spPr>
          <a:xfrm>
            <a:off x="1326276" y="4135858"/>
            <a:ext cx="415102" cy="415102"/>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a:solidFill>
                  <a:schemeClr val="tx1"/>
                </a:solidFill>
                <a:latin typeface="+mj-lt"/>
              </a:rPr>
              <a:t>08</a:t>
            </a:r>
          </a:p>
        </p:txBody>
      </p:sp>
      <p:sp>
        <p:nvSpPr>
          <p:cNvPr id="12" name="Ellipse 28">
            <a:extLst>
              <a:ext uri="{FF2B5EF4-FFF2-40B4-BE49-F238E27FC236}">
                <a16:creationId xmlns:a16="http://schemas.microsoft.com/office/drawing/2014/main" id="{E678D831-24B4-3441-BB77-0D88AF251CEF}"/>
              </a:ext>
            </a:extLst>
          </p:cNvPr>
          <p:cNvSpPr/>
          <p:nvPr/>
        </p:nvSpPr>
        <p:spPr>
          <a:xfrm>
            <a:off x="10252562" y="4135858"/>
            <a:ext cx="415102" cy="415102"/>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a:solidFill>
                  <a:schemeClr val="tx1"/>
                </a:solidFill>
                <a:latin typeface="+mj-lt"/>
              </a:rPr>
              <a:t>08</a:t>
            </a:r>
          </a:p>
        </p:txBody>
      </p:sp>
      <p:sp>
        <p:nvSpPr>
          <p:cNvPr id="13" name="Ellipse 28">
            <a:extLst>
              <a:ext uri="{FF2B5EF4-FFF2-40B4-BE49-F238E27FC236}">
                <a16:creationId xmlns:a16="http://schemas.microsoft.com/office/drawing/2014/main" id="{42383DAD-243F-4244-9C1B-9A08ABC07170}"/>
              </a:ext>
            </a:extLst>
          </p:cNvPr>
          <p:cNvSpPr/>
          <p:nvPr/>
        </p:nvSpPr>
        <p:spPr>
          <a:xfrm>
            <a:off x="5595625" y="4135858"/>
            <a:ext cx="415102" cy="415102"/>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a:solidFill>
                  <a:schemeClr val="tx1"/>
                </a:solidFill>
                <a:latin typeface="+mj-lt"/>
              </a:rPr>
              <a:t>08</a:t>
            </a:r>
          </a:p>
        </p:txBody>
      </p:sp>
      <p:sp>
        <p:nvSpPr>
          <p:cNvPr id="14" name="Textfeld 29">
            <a:extLst>
              <a:ext uri="{FF2B5EF4-FFF2-40B4-BE49-F238E27FC236}">
                <a16:creationId xmlns:a16="http://schemas.microsoft.com/office/drawing/2014/main" id="{31E9F3A0-088B-C042-B24C-C0F3BFC8D18E}"/>
              </a:ext>
            </a:extLst>
          </p:cNvPr>
          <p:cNvSpPr txBox="1"/>
          <p:nvPr/>
        </p:nvSpPr>
        <p:spPr>
          <a:xfrm>
            <a:off x="4720067" y="5097892"/>
            <a:ext cx="3290987" cy="1061829"/>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de-DE" sz="1400" dirty="0">
                <a:solidFill>
                  <a:schemeClr val="bg1">
                    <a:lumMod val="85000"/>
                  </a:schemeClr>
                </a:solidFill>
                <a:latin typeface="+mj-lt"/>
              </a:rPr>
              <a:t>Wide Replication (</a:t>
            </a:r>
            <a:r>
              <a:rPr lang="de-DE" sz="1400" dirty="0" err="1">
                <a:solidFill>
                  <a:schemeClr val="bg1">
                    <a:lumMod val="85000"/>
                  </a:schemeClr>
                </a:solidFill>
                <a:latin typeface="+mj-lt"/>
              </a:rPr>
              <a:t>Pesaran</a:t>
            </a:r>
            <a:r>
              <a:rPr lang="de-DE" sz="1400" dirty="0">
                <a:solidFill>
                  <a:schemeClr val="bg1">
                    <a:lumMod val="85000"/>
                  </a:schemeClr>
                </a:solidFill>
                <a:latin typeface="+mj-lt"/>
              </a:rPr>
              <a:t> 2003)</a:t>
            </a:r>
          </a:p>
          <a:p>
            <a:pPr marL="171450" indent="-171450">
              <a:lnSpc>
                <a:spcPct val="150000"/>
              </a:lnSpc>
              <a:buFont typeface="Arial" panose="020B0604020202020204" pitchFamily="34" charset="0"/>
              <a:buChar char="•"/>
            </a:pPr>
            <a:r>
              <a:rPr lang="de-DE" sz="1400" dirty="0">
                <a:solidFill>
                  <a:schemeClr val="bg1">
                    <a:lumMod val="85000"/>
                  </a:schemeClr>
                </a:solidFill>
                <a:latin typeface="+mj-lt"/>
              </a:rPr>
              <a:t>Statistical Replication (</a:t>
            </a:r>
            <a:r>
              <a:rPr lang="de-DE" sz="1400" dirty="0" err="1">
                <a:solidFill>
                  <a:schemeClr val="bg1">
                    <a:lumMod val="85000"/>
                  </a:schemeClr>
                </a:solidFill>
                <a:latin typeface="+mj-lt"/>
              </a:rPr>
              <a:t>Hamermesh</a:t>
            </a:r>
            <a:r>
              <a:rPr lang="de-DE" sz="1400" dirty="0">
                <a:solidFill>
                  <a:schemeClr val="bg1">
                    <a:lumMod val="85000"/>
                  </a:schemeClr>
                </a:solidFill>
                <a:latin typeface="+mj-lt"/>
              </a:rPr>
              <a:t> 2007)</a:t>
            </a:r>
          </a:p>
          <a:p>
            <a:pPr marL="171450" indent="-171450">
              <a:lnSpc>
                <a:spcPct val="150000"/>
              </a:lnSpc>
              <a:buFont typeface="Arial" panose="020B0604020202020204" pitchFamily="34" charset="0"/>
              <a:buChar char="•"/>
            </a:pPr>
            <a:r>
              <a:rPr lang="de-DE" sz="1400" dirty="0" err="1">
                <a:solidFill>
                  <a:schemeClr val="bg1">
                    <a:lumMod val="85000"/>
                  </a:schemeClr>
                </a:solidFill>
                <a:latin typeface="+mj-lt"/>
              </a:rPr>
              <a:t>Reproduction</a:t>
            </a:r>
            <a:r>
              <a:rPr lang="de-DE" sz="1400" dirty="0">
                <a:solidFill>
                  <a:schemeClr val="bg1">
                    <a:lumMod val="85000"/>
                  </a:schemeClr>
                </a:solidFill>
                <a:latin typeface="+mj-lt"/>
              </a:rPr>
              <a:t>/</a:t>
            </a:r>
            <a:r>
              <a:rPr lang="de-DE" sz="1400" dirty="0" err="1">
                <a:solidFill>
                  <a:schemeClr val="bg1">
                    <a:lumMod val="85000"/>
                  </a:schemeClr>
                </a:solidFill>
                <a:latin typeface="+mj-lt"/>
              </a:rPr>
              <a:t>Reanalysis</a:t>
            </a:r>
            <a:r>
              <a:rPr lang="de-DE" sz="1400" dirty="0">
                <a:solidFill>
                  <a:schemeClr val="bg1">
                    <a:lumMod val="85000"/>
                  </a:schemeClr>
                </a:solidFill>
                <a:latin typeface="+mj-lt"/>
              </a:rPr>
              <a:t> (Clemens 2015)</a:t>
            </a:r>
          </a:p>
        </p:txBody>
      </p:sp>
      <p:sp>
        <p:nvSpPr>
          <p:cNvPr id="15" name="Shape 610">
            <a:extLst>
              <a:ext uri="{FF2B5EF4-FFF2-40B4-BE49-F238E27FC236}">
                <a16:creationId xmlns:a16="http://schemas.microsoft.com/office/drawing/2014/main" id="{25628DCA-B093-BD42-99CF-ED182C239EA3}"/>
              </a:ext>
            </a:extLst>
          </p:cNvPr>
          <p:cNvSpPr/>
          <p:nvPr/>
        </p:nvSpPr>
        <p:spPr>
          <a:xfrm>
            <a:off x="9377004" y="4603112"/>
            <a:ext cx="2166218" cy="400091"/>
          </a:xfrm>
          <a:prstGeom prst="rect">
            <a:avLst/>
          </a:prstGeom>
          <a:noFill/>
          <a:ln>
            <a:noFill/>
          </a:ln>
        </p:spPr>
        <p:txBody>
          <a:bodyPr lIns="91412" tIns="45700" rIns="91412" bIns="45700" anchor="t" anchorCtr="0">
            <a:noAutofit/>
          </a:bodyPr>
          <a:lstStyle/>
          <a:p>
            <a:pPr algn="ctr">
              <a:lnSpc>
                <a:spcPct val="130000"/>
              </a:lnSpc>
              <a:buSzPct val="25000"/>
            </a:pPr>
            <a:r>
              <a:rPr lang="id-ID" sz="1501" b="1" dirty="0" err="1">
                <a:latin typeface="Montserrat" panose="00000500000000000000" pitchFamily="50" charset="0"/>
                <a:ea typeface="Roboto"/>
                <a:cs typeface="Roboto"/>
                <a:sym typeface="Roboto"/>
              </a:rPr>
              <a:t>Generalizability</a:t>
            </a:r>
            <a:endParaRPr lang="id-ID" sz="1501" b="1" dirty="0">
              <a:latin typeface="Montserrat" panose="00000500000000000000" pitchFamily="50" charset="0"/>
              <a:ea typeface="Roboto"/>
              <a:cs typeface="Roboto"/>
              <a:sym typeface="Roboto"/>
            </a:endParaRPr>
          </a:p>
        </p:txBody>
      </p:sp>
      <p:sp>
        <p:nvSpPr>
          <p:cNvPr id="16" name="Textfeld 29">
            <a:extLst>
              <a:ext uri="{FF2B5EF4-FFF2-40B4-BE49-F238E27FC236}">
                <a16:creationId xmlns:a16="http://schemas.microsoft.com/office/drawing/2014/main" id="{F74C0FED-F43E-664C-AD70-346213A2FBB0}"/>
              </a:ext>
            </a:extLst>
          </p:cNvPr>
          <p:cNvSpPr txBox="1"/>
          <p:nvPr/>
        </p:nvSpPr>
        <p:spPr>
          <a:xfrm>
            <a:off x="8677339" y="5133472"/>
            <a:ext cx="3290987" cy="1061829"/>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de-DE" sz="1400" dirty="0">
                <a:solidFill>
                  <a:schemeClr val="accent3">
                    <a:lumMod val="75000"/>
                  </a:schemeClr>
                </a:solidFill>
                <a:latin typeface="+mj-lt"/>
              </a:rPr>
              <a:t>Wider Replication (</a:t>
            </a:r>
            <a:r>
              <a:rPr lang="de-DE" sz="1400" dirty="0" err="1">
                <a:solidFill>
                  <a:schemeClr val="accent3">
                    <a:lumMod val="75000"/>
                  </a:schemeClr>
                </a:solidFill>
                <a:latin typeface="+mj-lt"/>
              </a:rPr>
              <a:t>Pesaran</a:t>
            </a:r>
            <a:r>
              <a:rPr lang="de-DE" sz="1400" dirty="0">
                <a:solidFill>
                  <a:schemeClr val="accent3">
                    <a:lumMod val="75000"/>
                  </a:schemeClr>
                </a:solidFill>
                <a:latin typeface="+mj-lt"/>
              </a:rPr>
              <a:t> 2003)</a:t>
            </a:r>
          </a:p>
          <a:p>
            <a:pPr marL="171450" indent="-171450">
              <a:lnSpc>
                <a:spcPct val="150000"/>
              </a:lnSpc>
              <a:buFont typeface="Arial" panose="020B0604020202020204" pitchFamily="34" charset="0"/>
              <a:buChar char="•"/>
            </a:pPr>
            <a:r>
              <a:rPr lang="de-DE" sz="1400" dirty="0">
                <a:solidFill>
                  <a:schemeClr val="accent3">
                    <a:lumMod val="75000"/>
                  </a:schemeClr>
                </a:solidFill>
                <a:latin typeface="+mj-lt"/>
              </a:rPr>
              <a:t>Scientific Replication (</a:t>
            </a:r>
            <a:r>
              <a:rPr lang="de-DE" sz="1400" dirty="0" err="1">
                <a:solidFill>
                  <a:schemeClr val="accent3">
                    <a:lumMod val="75000"/>
                  </a:schemeClr>
                </a:solidFill>
                <a:latin typeface="+mj-lt"/>
              </a:rPr>
              <a:t>Hamermesh</a:t>
            </a:r>
            <a:r>
              <a:rPr lang="de-DE" sz="1400" dirty="0">
                <a:solidFill>
                  <a:schemeClr val="accent3">
                    <a:lumMod val="75000"/>
                  </a:schemeClr>
                </a:solidFill>
                <a:latin typeface="+mj-lt"/>
              </a:rPr>
              <a:t> 2007)</a:t>
            </a:r>
          </a:p>
          <a:p>
            <a:pPr marL="171450" indent="-171450">
              <a:lnSpc>
                <a:spcPct val="150000"/>
              </a:lnSpc>
              <a:buFont typeface="Arial" panose="020B0604020202020204" pitchFamily="34" charset="0"/>
              <a:buChar char="•"/>
            </a:pPr>
            <a:r>
              <a:rPr lang="de-DE" sz="1400" dirty="0" err="1">
                <a:solidFill>
                  <a:schemeClr val="accent3">
                    <a:lumMod val="75000"/>
                  </a:schemeClr>
                </a:solidFill>
                <a:latin typeface="+mj-lt"/>
              </a:rPr>
              <a:t>Reanalysis</a:t>
            </a:r>
            <a:r>
              <a:rPr lang="de-DE" sz="1400" dirty="0">
                <a:solidFill>
                  <a:schemeClr val="accent3">
                    <a:lumMod val="75000"/>
                  </a:schemeClr>
                </a:solidFill>
                <a:latin typeface="+mj-lt"/>
              </a:rPr>
              <a:t>/</a:t>
            </a:r>
            <a:r>
              <a:rPr lang="de-DE" sz="1400" dirty="0" err="1">
                <a:solidFill>
                  <a:schemeClr val="accent3">
                    <a:lumMod val="75000"/>
                  </a:schemeClr>
                </a:solidFill>
                <a:latin typeface="+mj-lt"/>
              </a:rPr>
              <a:t>Robustness</a:t>
            </a:r>
            <a:r>
              <a:rPr lang="de-DE" sz="1400" dirty="0">
                <a:solidFill>
                  <a:schemeClr val="accent3">
                    <a:lumMod val="75000"/>
                  </a:schemeClr>
                </a:solidFill>
                <a:latin typeface="+mj-lt"/>
              </a:rPr>
              <a:t> (Clemens 2015)</a:t>
            </a:r>
          </a:p>
        </p:txBody>
      </p:sp>
      <p:sp>
        <p:nvSpPr>
          <p:cNvPr id="18" name="TextBox 17"/>
          <p:cNvSpPr txBox="1"/>
          <p:nvPr/>
        </p:nvSpPr>
        <p:spPr>
          <a:xfrm>
            <a:off x="861285" y="2091508"/>
            <a:ext cx="3276987" cy="369332"/>
          </a:xfrm>
          <a:prstGeom prst="rect">
            <a:avLst/>
          </a:prstGeom>
          <a:noFill/>
        </p:spPr>
        <p:txBody>
          <a:bodyPr wrap="none" rtlCol="0">
            <a:spAutoFit/>
          </a:bodyPr>
          <a:lstStyle/>
          <a:p>
            <a:r>
              <a:rPr lang="en-US" dirty="0">
                <a:solidFill>
                  <a:schemeClr val="bg2">
                    <a:lumMod val="75000"/>
                  </a:schemeClr>
                </a:solidFill>
              </a:rPr>
              <a:t>https://doi.org/10.17226/25303</a:t>
            </a:r>
          </a:p>
        </p:txBody>
      </p:sp>
      <p:cxnSp>
        <p:nvCxnSpPr>
          <p:cNvPr id="19" name="Straight Arrow Connector 18">
            <a:extLst>
              <a:ext uri="{FF2B5EF4-FFF2-40B4-BE49-F238E27FC236}">
                <a16:creationId xmlns:a16="http://schemas.microsoft.com/office/drawing/2014/main" id="{9427188A-6B3B-4C4A-98D4-E9801579F58B}"/>
              </a:ext>
            </a:extLst>
          </p:cNvPr>
          <p:cNvCxnSpPr>
            <a:cxnSpLocks/>
          </p:cNvCxnSpPr>
          <p:nvPr/>
        </p:nvCxnSpPr>
        <p:spPr>
          <a:xfrm flipH="1">
            <a:off x="1741378" y="3094850"/>
            <a:ext cx="1674802" cy="966468"/>
          </a:xfrm>
          <a:prstGeom prst="straightConnector1">
            <a:avLst/>
          </a:prstGeom>
          <a:ln w="8572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0" name="Table 19">
            <a:extLst>
              <a:ext uri="{FF2B5EF4-FFF2-40B4-BE49-F238E27FC236}">
                <a16:creationId xmlns:a16="http://schemas.microsoft.com/office/drawing/2014/main" id="{B6EB5C2A-9089-4793-A6BD-325B76FBF8B6}"/>
              </a:ext>
            </a:extLst>
          </p:cNvPr>
          <p:cNvGraphicFramePr>
            <a:graphicFrameLocks noGrp="1"/>
          </p:cNvGraphicFramePr>
          <p:nvPr/>
        </p:nvGraphicFramePr>
        <p:xfrm>
          <a:off x="3102866" y="2454198"/>
          <a:ext cx="6525387" cy="1112520"/>
        </p:xfrm>
        <a:graphic>
          <a:graphicData uri="http://schemas.openxmlformats.org/drawingml/2006/table">
            <a:tbl>
              <a:tblPr bandRow="1">
                <a:tableStyleId>{21E4AEA4-8DFA-4A89-87EB-49C32662AFE0}</a:tableStyleId>
              </a:tblPr>
              <a:tblGrid>
                <a:gridCol w="1748975">
                  <a:extLst>
                    <a:ext uri="{9D8B030D-6E8A-4147-A177-3AD203B41FA5}">
                      <a16:colId xmlns:a16="http://schemas.microsoft.com/office/drawing/2014/main" val="3059663525"/>
                    </a:ext>
                  </a:extLst>
                </a:gridCol>
                <a:gridCol w="1447359">
                  <a:extLst>
                    <a:ext uri="{9D8B030D-6E8A-4147-A177-3AD203B41FA5}">
                      <a16:colId xmlns:a16="http://schemas.microsoft.com/office/drawing/2014/main" val="997961929"/>
                    </a:ext>
                  </a:extLst>
                </a:gridCol>
                <a:gridCol w="1629535">
                  <a:extLst>
                    <a:ext uri="{9D8B030D-6E8A-4147-A177-3AD203B41FA5}">
                      <a16:colId xmlns:a16="http://schemas.microsoft.com/office/drawing/2014/main" val="2093557392"/>
                    </a:ext>
                  </a:extLst>
                </a:gridCol>
                <a:gridCol w="1699518">
                  <a:extLst>
                    <a:ext uri="{9D8B030D-6E8A-4147-A177-3AD203B41FA5}">
                      <a16:colId xmlns:a16="http://schemas.microsoft.com/office/drawing/2014/main" val="767439659"/>
                    </a:ext>
                  </a:extLst>
                </a:gridCol>
              </a:tblGrid>
              <a:tr h="370840">
                <a:tc>
                  <a:txBody>
                    <a:bodyPr/>
                    <a:lstStyle/>
                    <a:p>
                      <a:r>
                        <a:rPr lang="en-US" dirty="0"/>
                        <a:t>Same data</a:t>
                      </a:r>
                    </a:p>
                  </a:txBody>
                  <a:tcPr/>
                </a:tc>
                <a:tc>
                  <a:txBody>
                    <a:bodyPr/>
                    <a:lstStyle/>
                    <a:p>
                      <a:r>
                        <a:rPr lang="en-US" dirty="0"/>
                        <a:t>Same code</a:t>
                      </a:r>
                    </a:p>
                  </a:txBody>
                  <a:tcPr/>
                </a:tc>
                <a:tc>
                  <a:txBody>
                    <a:bodyPr/>
                    <a:lstStyle/>
                    <a:p>
                      <a:r>
                        <a:rPr lang="en-US" dirty="0"/>
                        <a:t>Same methods</a:t>
                      </a:r>
                    </a:p>
                  </a:txBody>
                  <a:tcPr/>
                </a:tc>
                <a:tc>
                  <a:txBody>
                    <a:bodyPr/>
                    <a:lstStyle/>
                    <a:p>
                      <a:r>
                        <a:rPr lang="en-US" dirty="0"/>
                        <a:t>Same context</a:t>
                      </a:r>
                    </a:p>
                  </a:txBody>
                  <a:tcPr/>
                </a:tc>
                <a:extLst>
                  <a:ext uri="{0D108BD9-81ED-4DB2-BD59-A6C34878D82A}">
                    <a16:rowId xmlns:a16="http://schemas.microsoft.com/office/drawing/2014/main" val="745474162"/>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27781400"/>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70678684"/>
                  </a:ext>
                </a:extLst>
              </a:tr>
            </a:tbl>
          </a:graphicData>
        </a:graphic>
      </p:graphicFrame>
    </p:spTree>
    <p:extLst>
      <p:ext uri="{BB962C8B-B14F-4D97-AF65-F5344CB8AC3E}">
        <p14:creationId xmlns:p14="http://schemas.microsoft.com/office/powerpoint/2010/main" val="29148677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the following “game”</a:t>
            </a:r>
          </a:p>
        </p:txBody>
      </p:sp>
      <p:sp>
        <p:nvSpPr>
          <p:cNvPr id="5" name="Content Placeholder 4"/>
          <p:cNvSpPr>
            <a:spLocks noGrp="1"/>
          </p:cNvSpPr>
          <p:nvPr>
            <p:ph sz="half" idx="1"/>
          </p:nvPr>
        </p:nvSpPr>
        <p:spPr/>
        <p:txBody>
          <a:bodyPr>
            <a:normAutofit/>
          </a:bodyPr>
          <a:lstStyle/>
          <a:p>
            <a:r>
              <a:rPr lang="en-US" dirty="0"/>
              <a:t>Think of your latest </a:t>
            </a:r>
            <a:r>
              <a:rPr lang="en-US" b="1" dirty="0"/>
              <a:t>term paper/ thesis proposal/ anything</a:t>
            </a:r>
          </a:p>
          <a:p>
            <a:r>
              <a:rPr lang="en-US" dirty="0"/>
              <a:t>Package it up</a:t>
            </a:r>
          </a:p>
          <a:p>
            <a:pPr lvl="1"/>
            <a:r>
              <a:rPr lang="en-US" dirty="0"/>
              <a:t>Has to be complete</a:t>
            </a:r>
          </a:p>
          <a:p>
            <a:r>
              <a:rPr lang="en-US" dirty="0"/>
              <a:t>Put it on Dropbox/ floppy/ </a:t>
            </a:r>
            <a:r>
              <a:rPr lang="en-US" dirty="0" err="1"/>
              <a:t>Github</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52753" y="2868354"/>
            <a:ext cx="4572000" cy="1924050"/>
          </a:xfrm>
        </p:spPr>
      </p:pic>
      <p:sp>
        <p:nvSpPr>
          <p:cNvPr id="8" name="TextBox 7"/>
          <p:cNvSpPr txBox="1"/>
          <p:nvPr/>
        </p:nvSpPr>
        <p:spPr>
          <a:xfrm>
            <a:off x="6452753" y="1825625"/>
            <a:ext cx="4006921" cy="523220"/>
          </a:xfrm>
          <a:prstGeom prst="rect">
            <a:avLst/>
          </a:prstGeom>
          <a:noFill/>
        </p:spPr>
        <p:txBody>
          <a:bodyPr wrap="square" rtlCol="0">
            <a:spAutoFit/>
          </a:bodyPr>
          <a:lstStyle/>
          <a:p>
            <a:r>
              <a:rPr lang="en-US" sz="2800" dirty="0"/>
              <a:t>Then:</a:t>
            </a:r>
          </a:p>
        </p:txBody>
      </p:sp>
      <p:sp>
        <p:nvSpPr>
          <p:cNvPr id="9" name="Rectangle 8"/>
          <p:cNvSpPr/>
          <p:nvPr/>
        </p:nvSpPr>
        <p:spPr>
          <a:xfrm>
            <a:off x="6380252" y="2868354"/>
            <a:ext cx="4644501" cy="2032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235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the following “game”</a:t>
            </a:r>
          </a:p>
        </p:txBody>
      </p:sp>
      <p:sp>
        <p:nvSpPr>
          <p:cNvPr id="5" name="Content Placeholder 4"/>
          <p:cNvSpPr>
            <a:spLocks noGrp="1"/>
          </p:cNvSpPr>
          <p:nvPr>
            <p:ph sz="half" idx="1"/>
          </p:nvPr>
        </p:nvSpPr>
        <p:spPr/>
        <p:txBody>
          <a:bodyPr>
            <a:normAutofit/>
          </a:bodyPr>
          <a:lstStyle/>
          <a:p>
            <a:r>
              <a:rPr lang="en-US" dirty="0"/>
              <a:t>Think of your latest </a:t>
            </a:r>
            <a:r>
              <a:rPr lang="en-US" b="1" dirty="0"/>
              <a:t>term paper/ thesis proposal/ anything</a:t>
            </a:r>
          </a:p>
          <a:p>
            <a:r>
              <a:rPr lang="en-US" dirty="0"/>
              <a:t>Package it up</a:t>
            </a:r>
          </a:p>
          <a:p>
            <a:pPr lvl="1"/>
            <a:r>
              <a:rPr lang="en-US" dirty="0"/>
              <a:t>Has to be complete</a:t>
            </a:r>
          </a:p>
          <a:p>
            <a:r>
              <a:rPr lang="en-US" dirty="0"/>
              <a:t>Put it on Dropbox/ floppy/ </a:t>
            </a:r>
            <a:r>
              <a:rPr lang="en-US" dirty="0" err="1"/>
              <a:t>Github</a:t>
            </a:r>
            <a:endParaRPr lang="en-US" dirty="0"/>
          </a:p>
        </p:txBody>
      </p:sp>
      <p:sp>
        <p:nvSpPr>
          <p:cNvPr id="3" name="Content Placeholder 2"/>
          <p:cNvSpPr>
            <a:spLocks noGrp="1"/>
          </p:cNvSpPr>
          <p:nvPr>
            <p:ph sz="half" idx="2"/>
          </p:nvPr>
        </p:nvSpPr>
        <p:spPr>
          <a:xfrm>
            <a:off x="6368846" y="1825625"/>
            <a:ext cx="5181600" cy="4351338"/>
          </a:xfrm>
        </p:spPr>
        <p:txBody>
          <a:bodyPr/>
          <a:lstStyle/>
          <a:p>
            <a:r>
              <a:rPr lang="en-US" dirty="0"/>
              <a:t>Then:</a:t>
            </a:r>
          </a:p>
          <a:p>
            <a:pPr lvl="1"/>
            <a:r>
              <a:rPr lang="en-US" dirty="0"/>
              <a:t>Ask your neighbor to run your </a:t>
            </a:r>
          </a:p>
          <a:p>
            <a:pPr lvl="2"/>
            <a:r>
              <a:rPr lang="en-US" dirty="0"/>
              <a:t>get your data, </a:t>
            </a:r>
          </a:p>
          <a:p>
            <a:pPr lvl="2"/>
            <a:r>
              <a:rPr lang="en-US" dirty="0"/>
              <a:t>Run your code</a:t>
            </a:r>
          </a:p>
          <a:p>
            <a:pPr lvl="1"/>
            <a:r>
              <a:rPr lang="en-US" dirty="0"/>
              <a:t>WITHOUT EVER SPEAKING WITH YOU </a:t>
            </a:r>
          </a:p>
          <a:p>
            <a:pPr lvl="2"/>
            <a:r>
              <a:rPr lang="en-US" dirty="0"/>
              <a:t>Or emailing</a:t>
            </a:r>
          </a:p>
          <a:p>
            <a:pPr lvl="2"/>
            <a:r>
              <a:rPr lang="en-US" dirty="0"/>
              <a:t>Or texting</a:t>
            </a:r>
          </a:p>
          <a:p>
            <a:pPr lvl="2"/>
            <a:r>
              <a:rPr lang="en-US" dirty="0"/>
              <a:t>Or </a:t>
            </a:r>
            <a:r>
              <a:rPr lang="en-US" dirty="0" err="1"/>
              <a:t>tik</a:t>
            </a:r>
            <a:r>
              <a:rPr lang="en-US" dirty="0"/>
              <a:t>-toking</a:t>
            </a:r>
          </a:p>
          <a:p>
            <a:pPr lvl="2"/>
            <a:r>
              <a:rPr lang="en-US" dirty="0"/>
              <a:t>Or slacking</a:t>
            </a:r>
          </a:p>
          <a:p>
            <a:pPr lvl="2"/>
            <a:r>
              <a:rPr lang="en-US" dirty="0"/>
              <a:t>….</a:t>
            </a:r>
          </a:p>
        </p:txBody>
      </p:sp>
    </p:spTree>
    <p:extLst>
      <p:ext uri="{BB962C8B-B14F-4D97-AF65-F5344CB8AC3E}">
        <p14:creationId xmlns:p14="http://schemas.microsoft.com/office/powerpoint/2010/main" val="1780743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the following “game”</a:t>
            </a:r>
          </a:p>
        </p:txBody>
      </p:sp>
      <p:sp>
        <p:nvSpPr>
          <p:cNvPr id="5" name="Content Placeholder 4"/>
          <p:cNvSpPr>
            <a:spLocks noGrp="1"/>
          </p:cNvSpPr>
          <p:nvPr>
            <p:ph sz="half" idx="1"/>
          </p:nvPr>
        </p:nvSpPr>
        <p:spPr/>
        <p:txBody>
          <a:bodyPr>
            <a:normAutofit/>
          </a:bodyPr>
          <a:lstStyle/>
          <a:p>
            <a:r>
              <a:rPr lang="en-US" dirty="0"/>
              <a:t>Think of your latest </a:t>
            </a:r>
            <a:r>
              <a:rPr lang="en-US" b="1" dirty="0"/>
              <a:t>term paper/ thesis proposal/ anything</a:t>
            </a:r>
          </a:p>
          <a:p>
            <a:r>
              <a:rPr lang="en-US" dirty="0"/>
              <a:t>Package it up</a:t>
            </a:r>
          </a:p>
          <a:p>
            <a:pPr lvl="1"/>
            <a:r>
              <a:rPr lang="en-US" dirty="0"/>
              <a:t>Has to be complete</a:t>
            </a:r>
          </a:p>
          <a:p>
            <a:r>
              <a:rPr lang="en-US" dirty="0"/>
              <a:t>Put it on Dropbox/ floppy/ </a:t>
            </a:r>
            <a:r>
              <a:rPr lang="en-US" dirty="0" err="1"/>
              <a:t>Github</a:t>
            </a:r>
            <a:endParaRPr lang="en-US" dirty="0"/>
          </a:p>
        </p:txBody>
      </p:sp>
      <p:sp>
        <p:nvSpPr>
          <p:cNvPr id="3" name="Content Placeholder 2"/>
          <p:cNvSpPr>
            <a:spLocks noGrp="1"/>
          </p:cNvSpPr>
          <p:nvPr>
            <p:ph sz="half" idx="2"/>
          </p:nvPr>
        </p:nvSpPr>
        <p:spPr>
          <a:xfrm>
            <a:off x="6368846" y="1825625"/>
            <a:ext cx="5181600" cy="4351338"/>
          </a:xfrm>
        </p:spPr>
        <p:txBody>
          <a:bodyPr/>
          <a:lstStyle/>
          <a:p>
            <a:r>
              <a:rPr lang="en-US" dirty="0"/>
              <a:t>Then:</a:t>
            </a:r>
          </a:p>
          <a:p>
            <a:pPr lvl="1"/>
            <a:r>
              <a:rPr lang="en-US" dirty="0"/>
              <a:t>Ask your neighbor to run your </a:t>
            </a:r>
          </a:p>
          <a:p>
            <a:pPr lvl="2"/>
            <a:r>
              <a:rPr lang="en-US" dirty="0"/>
              <a:t>get your data, </a:t>
            </a:r>
          </a:p>
          <a:p>
            <a:pPr lvl="2"/>
            <a:r>
              <a:rPr lang="en-US" dirty="0"/>
              <a:t>Run your code</a:t>
            </a:r>
          </a:p>
          <a:p>
            <a:pPr lvl="1"/>
            <a:r>
              <a:rPr lang="en-US" dirty="0"/>
              <a:t>WITHOUT EVER SPEAKING WITH YOU </a:t>
            </a:r>
          </a:p>
          <a:p>
            <a:pPr lvl="2"/>
            <a:r>
              <a:rPr lang="en-US" dirty="0"/>
              <a:t>Or emailing</a:t>
            </a:r>
          </a:p>
          <a:p>
            <a:pPr lvl="2"/>
            <a:r>
              <a:rPr lang="en-US" dirty="0"/>
              <a:t>Or texting</a:t>
            </a:r>
          </a:p>
          <a:p>
            <a:pPr lvl="2"/>
            <a:r>
              <a:rPr lang="en-US" dirty="0"/>
              <a:t>Or </a:t>
            </a:r>
            <a:r>
              <a:rPr lang="en-US" dirty="0" err="1"/>
              <a:t>tik</a:t>
            </a:r>
            <a:r>
              <a:rPr lang="en-US" dirty="0"/>
              <a:t>-toking</a:t>
            </a:r>
          </a:p>
          <a:p>
            <a:pPr lvl="2"/>
            <a:r>
              <a:rPr lang="en-US" dirty="0"/>
              <a:t>Or slacking</a:t>
            </a:r>
          </a:p>
          <a:p>
            <a:pPr lvl="2"/>
            <a:r>
              <a:rPr lang="en-US" dirty="0"/>
              <a:t>….</a:t>
            </a:r>
          </a:p>
        </p:txBody>
      </p:sp>
      <p:sp>
        <p:nvSpPr>
          <p:cNvPr id="6" name="TextBox 5"/>
          <p:cNvSpPr txBox="1"/>
          <p:nvPr/>
        </p:nvSpPr>
        <p:spPr>
          <a:xfrm>
            <a:off x="1971304" y="2743200"/>
            <a:ext cx="7674525" cy="2554545"/>
          </a:xfrm>
          <a:prstGeom prst="rect">
            <a:avLst/>
          </a:prstGeom>
          <a:solidFill>
            <a:schemeClr val="bg1"/>
          </a:solidFill>
          <a:ln>
            <a:solidFill>
              <a:schemeClr val="accent1">
                <a:shade val="50000"/>
              </a:schemeClr>
            </a:solidFill>
          </a:ln>
          <a:effectLst>
            <a:outerShdw blurRad="50800" dist="127000" dir="2700000" algn="tl" rotWithShape="0">
              <a:prstClr val="black">
                <a:alpha val="40000"/>
              </a:prstClr>
            </a:outerShdw>
          </a:effectLst>
        </p:spPr>
        <p:txBody>
          <a:bodyPr wrap="square" rtlCol="0">
            <a:spAutoFit/>
          </a:bodyPr>
          <a:lstStyle/>
          <a:p>
            <a:pPr algn="ctr"/>
            <a:r>
              <a:rPr lang="en-US" sz="8000" dirty="0"/>
              <a:t>Do you think that would work?</a:t>
            </a:r>
          </a:p>
        </p:txBody>
      </p:sp>
    </p:spTree>
    <p:extLst>
      <p:ext uri="{BB962C8B-B14F-4D97-AF65-F5344CB8AC3E}">
        <p14:creationId xmlns:p14="http://schemas.microsoft.com/office/powerpoint/2010/main" val="25805198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prepare the replication package</a:t>
            </a:r>
          </a:p>
        </p:txBody>
      </p:sp>
      <p:sp>
        <p:nvSpPr>
          <p:cNvPr id="3" name="Content Placeholder 2"/>
          <p:cNvSpPr>
            <a:spLocks noGrp="1"/>
          </p:cNvSpPr>
          <p:nvPr>
            <p:ph sz="half" idx="1"/>
          </p:nvPr>
        </p:nvSpPr>
        <p:spPr/>
        <p:txBody>
          <a:bodyPr/>
          <a:lstStyle/>
          <a:p>
            <a:r>
              <a:rPr lang="en-US" dirty="0"/>
              <a:t>README</a:t>
            </a:r>
          </a:p>
          <a:p>
            <a:r>
              <a:rPr lang="en-US" dirty="0"/>
              <a:t>Full package of all programs, data you intend to provide</a:t>
            </a:r>
          </a:p>
          <a:p>
            <a:r>
              <a:rPr lang="en-US" dirty="0"/>
              <a:t>ZIP it up</a:t>
            </a:r>
          </a:p>
        </p:txBody>
      </p:sp>
      <p:sp>
        <p:nvSpPr>
          <p:cNvPr id="4" name="Content Placeholder 3"/>
          <p:cNvSpPr>
            <a:spLocks noGrp="1"/>
          </p:cNvSpPr>
          <p:nvPr>
            <p:ph sz="half" idx="2"/>
          </p:nvPr>
        </p:nvSpPr>
        <p:spPr/>
        <p:txBody>
          <a:bodyPr/>
          <a:lstStyle/>
          <a:p>
            <a:r>
              <a:rPr lang="en-US" dirty="0"/>
              <a:t>Now ask an </a:t>
            </a:r>
            <a:r>
              <a:rPr lang="en-US" dirty="0">
                <a:solidFill>
                  <a:schemeClr val="accent5"/>
                </a:solidFill>
              </a:rPr>
              <a:t>RA/ colleague/ friend/ grandma/ daughter </a:t>
            </a:r>
            <a:r>
              <a:rPr lang="en-US" dirty="0"/>
              <a:t>not previously involved to</a:t>
            </a:r>
          </a:p>
          <a:p>
            <a:pPr lvl="1"/>
            <a:r>
              <a:rPr lang="en-US" dirty="0">
                <a:solidFill>
                  <a:schemeClr val="accent6"/>
                </a:solidFill>
              </a:rPr>
              <a:t>Download the package</a:t>
            </a:r>
          </a:p>
          <a:p>
            <a:pPr lvl="1"/>
            <a:r>
              <a:rPr lang="en-US" dirty="0">
                <a:solidFill>
                  <a:schemeClr val="accent6"/>
                </a:solidFill>
              </a:rPr>
              <a:t>Follow the instructions in the README </a:t>
            </a:r>
            <a:r>
              <a:rPr lang="en-US" dirty="0">
                <a:solidFill>
                  <a:srgbClr val="C00000"/>
                </a:solidFill>
              </a:rPr>
              <a:t>without talking to you</a:t>
            </a:r>
            <a:r>
              <a:rPr lang="en-US" dirty="0">
                <a:solidFill>
                  <a:schemeClr val="accent6"/>
                </a:solidFill>
              </a:rPr>
              <a:t>!</a:t>
            </a:r>
          </a:p>
          <a:p>
            <a:pPr lvl="1"/>
            <a:r>
              <a:rPr lang="en-US" dirty="0">
                <a:solidFill>
                  <a:schemeClr val="accent6"/>
                </a:solidFill>
              </a:rPr>
              <a:t>Compare the results to the paper</a:t>
            </a:r>
          </a:p>
          <a:p>
            <a:pPr lvl="1"/>
            <a:endParaRPr lang="en-US" dirty="0">
              <a:solidFill>
                <a:schemeClr val="accent6"/>
              </a:solidFill>
            </a:endParaRPr>
          </a:p>
        </p:txBody>
      </p:sp>
      <p:grpSp>
        <p:nvGrpSpPr>
          <p:cNvPr id="7" name="Group 6"/>
          <p:cNvGrpSpPr/>
          <p:nvPr/>
        </p:nvGrpSpPr>
        <p:grpSpPr>
          <a:xfrm>
            <a:off x="747712" y="2337878"/>
            <a:ext cx="10606087" cy="4081971"/>
            <a:chOff x="747712" y="2337878"/>
            <a:chExt cx="10606087" cy="4081971"/>
          </a:xfrm>
        </p:grpSpPr>
        <p:pic>
          <p:nvPicPr>
            <p:cNvPr id="5" name="Picture 4"/>
            <p:cNvPicPr>
              <a:picLocks noChangeAspect="1"/>
            </p:cNvPicPr>
            <p:nvPr/>
          </p:nvPicPr>
          <p:blipFill>
            <a:blip r:embed="rId2"/>
            <a:stretch>
              <a:fillRect/>
            </a:stretch>
          </p:blipFill>
          <p:spPr>
            <a:xfrm>
              <a:off x="747712" y="2337878"/>
              <a:ext cx="10606087" cy="4081971"/>
            </a:xfrm>
            <a:prstGeom prst="rect">
              <a:avLst/>
            </a:prstGeom>
            <a:ln w="38100">
              <a:solidFill>
                <a:schemeClr val="tx1"/>
              </a:solidFill>
            </a:ln>
            <a:effectLst>
              <a:outerShdw blurRad="50800" dist="127000" dir="2700000" algn="tl" rotWithShape="0">
                <a:prstClr val="black">
                  <a:alpha val="40000"/>
                </a:prstClr>
              </a:outerShdw>
            </a:effectLst>
          </p:spPr>
        </p:pic>
        <p:sp>
          <p:nvSpPr>
            <p:cNvPr id="6" name="TextBox 5"/>
            <p:cNvSpPr txBox="1"/>
            <p:nvPr/>
          </p:nvSpPr>
          <p:spPr>
            <a:xfrm>
              <a:off x="2824842" y="4120718"/>
              <a:ext cx="5633357" cy="830997"/>
            </a:xfrm>
            <a:prstGeom prst="rect">
              <a:avLst/>
            </a:prstGeom>
            <a:solidFill>
              <a:schemeClr val="bg1"/>
            </a:solidFill>
            <a:ln w="25400">
              <a:solidFill>
                <a:schemeClr val="tx1"/>
              </a:solidFill>
            </a:ln>
          </p:spPr>
          <p:txBody>
            <a:bodyPr wrap="square" rtlCol="0">
              <a:spAutoFit/>
            </a:bodyPr>
            <a:lstStyle/>
            <a:p>
              <a:pPr algn="ctr"/>
              <a:r>
                <a:rPr lang="en-US" sz="4800" dirty="0"/>
                <a:t>That’s our </a:t>
              </a:r>
              <a:r>
                <a:rPr lang="en-US" sz="4800" dirty="0">
                  <a:hlinkClick r:id="rId3"/>
                </a:rPr>
                <a:t>Protocol</a:t>
              </a:r>
              <a:r>
                <a:rPr lang="en-US" sz="4800" dirty="0"/>
                <a:t>!</a:t>
              </a:r>
            </a:p>
          </p:txBody>
        </p:sp>
      </p:grpSp>
    </p:spTree>
    <p:extLst>
      <p:ext uri="{BB962C8B-B14F-4D97-AF65-F5344CB8AC3E}">
        <p14:creationId xmlns:p14="http://schemas.microsoft.com/office/powerpoint/2010/main" val="412313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a:hlinkClick r:id="rId2"/>
          </p:cNvPr>
          <p:cNvPicPr>
            <a:picLocks noGrp="1" noChangeAspect="1"/>
          </p:cNvPicPr>
          <p:nvPr>
            <p:ph idx="4294967295"/>
          </p:nvPr>
        </p:nvPicPr>
        <p:blipFill>
          <a:blip r:embed="rId3"/>
          <a:stretch>
            <a:fillRect/>
          </a:stretch>
        </p:blipFill>
        <p:spPr>
          <a:xfrm>
            <a:off x="216816" y="17463"/>
            <a:ext cx="11717338" cy="6840537"/>
          </a:xfrm>
          <a:prstGeom prst="rect">
            <a:avLst/>
          </a:prstGeom>
        </p:spPr>
      </p:pic>
    </p:spTree>
    <p:extLst>
      <p:ext uri="{BB962C8B-B14F-4D97-AF65-F5344CB8AC3E}">
        <p14:creationId xmlns:p14="http://schemas.microsoft.com/office/powerpoint/2010/main" val="6056218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38905" y="1582824"/>
            <a:ext cx="8114190" cy="1446550"/>
          </a:xfrm>
          <a:prstGeom prst="rect">
            <a:avLst/>
          </a:prstGeom>
          <a:noFill/>
        </p:spPr>
        <p:txBody>
          <a:bodyPr wrap="square" rtlCol="0">
            <a:spAutoFit/>
          </a:bodyPr>
          <a:lstStyle/>
          <a:p>
            <a:pPr algn="ctr"/>
            <a:r>
              <a:rPr lang="en-US" sz="8800" dirty="0">
                <a:solidFill>
                  <a:schemeClr val="bg1"/>
                </a:solidFill>
              </a:rPr>
              <a:t>Academia only?</a:t>
            </a:r>
            <a:endParaRPr lang="en-US" dirty="0">
              <a:solidFill>
                <a:schemeClr val="bg1"/>
              </a:solidFill>
            </a:endParaRPr>
          </a:p>
        </p:txBody>
      </p:sp>
    </p:spTree>
    <p:extLst>
      <p:ext uri="{BB962C8B-B14F-4D97-AF65-F5344CB8AC3E}">
        <p14:creationId xmlns:p14="http://schemas.microsoft.com/office/powerpoint/2010/main" val="5895511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3106A-577C-FE4D-AEE5-3D809F2A1501}"/>
              </a:ext>
            </a:extLst>
          </p:cNvPr>
          <p:cNvSpPr>
            <a:spLocks noGrp="1"/>
          </p:cNvSpPr>
          <p:nvPr>
            <p:ph type="title"/>
          </p:nvPr>
        </p:nvSpPr>
        <p:spPr/>
        <p:txBody>
          <a:bodyPr/>
          <a:lstStyle/>
          <a:p>
            <a:pPr algn="l"/>
            <a:r>
              <a:rPr lang="en-US" sz="5333" dirty="0"/>
              <a:t>Paradigm shifts</a:t>
            </a:r>
          </a:p>
        </p:txBody>
      </p:sp>
      <p:sp>
        <p:nvSpPr>
          <p:cNvPr id="3" name="Content Placeholder 2">
            <a:extLst>
              <a:ext uri="{FF2B5EF4-FFF2-40B4-BE49-F238E27FC236}">
                <a16:creationId xmlns:a16="http://schemas.microsoft.com/office/drawing/2014/main" id="{ABD678C2-E565-AB4A-8B36-76CC4AE4F2DF}"/>
              </a:ext>
            </a:extLst>
          </p:cNvPr>
          <p:cNvSpPr>
            <a:spLocks noGrp="1"/>
          </p:cNvSpPr>
          <p:nvPr>
            <p:ph sz="quarter" idx="10"/>
          </p:nvPr>
        </p:nvSpPr>
        <p:spPr>
          <a:xfrm>
            <a:off x="377043" y="1208573"/>
            <a:ext cx="9097588" cy="4292400"/>
          </a:xfrm>
        </p:spPr>
        <p:txBody>
          <a:bodyPr/>
          <a:lstStyle/>
          <a:p>
            <a:r>
              <a:rPr lang="en-US" sz="2667" dirty="0"/>
              <a:t>How </a:t>
            </a:r>
            <a:r>
              <a:rPr lang="en-US" sz="2667" b="1" dirty="0"/>
              <a:t>academic research </a:t>
            </a:r>
            <a:r>
              <a:rPr lang="en-US" sz="2667" dirty="0"/>
              <a:t>is conducted &amp; shared (open science, reproducibility &amp; rigor)</a:t>
            </a:r>
          </a:p>
          <a:p>
            <a:pPr lvl="1"/>
            <a:r>
              <a:rPr lang="en-US" dirty="0"/>
              <a:t>Modernizing long-standing practices that support scrutiny, debate, self-correction, new discoveries</a:t>
            </a:r>
          </a:p>
          <a:p>
            <a:pPr lvl="1"/>
            <a:r>
              <a:rPr lang="en-US" dirty="0"/>
              <a:t>Beyond publication to sharing data, metadata, methods, software, and other outputs</a:t>
            </a:r>
          </a:p>
          <a:p>
            <a:pPr lvl="1"/>
            <a:r>
              <a:rPr lang="en-US" dirty="0"/>
              <a:t>Findable, Accessible, Interoperable, Reusable (FAIR) principles for data sharing</a:t>
            </a:r>
          </a:p>
          <a:p>
            <a:pPr lvl="1"/>
            <a:r>
              <a:rPr lang="en-US" dirty="0"/>
              <a:t>Greater emphasis on research integrity, reproducibility and replicability in scholarship</a:t>
            </a:r>
          </a:p>
        </p:txBody>
      </p:sp>
      <p:pic>
        <p:nvPicPr>
          <p:cNvPr id="4" name="Picture 2">
            <a:extLst>
              <a:ext uri="{FF2B5EF4-FFF2-40B4-BE49-F238E27FC236}">
                <a16:creationId xmlns:a16="http://schemas.microsoft.com/office/drawing/2014/main" id="{49630E04-71D2-EB4B-9364-D66039F4949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474631" y="275167"/>
            <a:ext cx="1954044" cy="29270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07FFD4D-53C7-2647-B1D4-C273F6DB749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314081" y="3354774"/>
            <a:ext cx="1678900" cy="25183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Graphical user interface, text, application, email&#10;&#10;Description automatically generated">
            <a:extLst>
              <a:ext uri="{FF2B5EF4-FFF2-40B4-BE49-F238E27FC236}">
                <a16:creationId xmlns:a16="http://schemas.microsoft.com/office/drawing/2014/main" id="{8DFB7863-95E3-1546-A4D6-B0F57AA7929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674437" y="5715000"/>
            <a:ext cx="4563407" cy="1143000"/>
          </a:xfrm>
          <a:prstGeom prst="rect">
            <a:avLst/>
          </a:prstGeom>
          <a:ln>
            <a:solidFill>
              <a:schemeClr val="accent1"/>
            </a:solidFill>
          </a:ln>
        </p:spPr>
      </p:pic>
      <p:pic>
        <p:nvPicPr>
          <p:cNvPr id="9" name="Picture 8" descr="A picture containing text, clipart, vector graphics&#10;&#10;Description automatically generated">
            <a:extLst>
              <a:ext uri="{FF2B5EF4-FFF2-40B4-BE49-F238E27FC236}">
                <a16:creationId xmlns:a16="http://schemas.microsoft.com/office/drawing/2014/main" id="{07FF78E1-06C4-FB42-BEA4-DE9C9BD0669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697796" y="6107014"/>
            <a:ext cx="1299353" cy="475820"/>
          </a:xfrm>
          <a:prstGeom prst="rect">
            <a:avLst/>
          </a:prstGeom>
        </p:spPr>
      </p:pic>
      <p:sp>
        <p:nvSpPr>
          <p:cNvPr id="6" name="TextBox 5">
            <a:extLst>
              <a:ext uri="{FF2B5EF4-FFF2-40B4-BE49-F238E27FC236}">
                <a16:creationId xmlns:a16="http://schemas.microsoft.com/office/drawing/2014/main" id="{D85E31EB-F47C-4647-B39A-9DFF940B0CF0}"/>
              </a:ext>
            </a:extLst>
          </p:cNvPr>
          <p:cNvSpPr txBox="1"/>
          <p:nvPr/>
        </p:nvSpPr>
        <p:spPr>
          <a:xfrm>
            <a:off x="118753" y="6460177"/>
            <a:ext cx="4108863" cy="369332"/>
          </a:xfrm>
          <a:prstGeom prst="rect">
            <a:avLst/>
          </a:prstGeom>
          <a:noFill/>
        </p:spPr>
        <p:txBody>
          <a:bodyPr wrap="square" rtlCol="0">
            <a:spAutoFit/>
          </a:bodyPr>
          <a:lstStyle/>
          <a:p>
            <a:r>
              <a:rPr lang="en-US" dirty="0"/>
              <a:t>Source: Sarah </a:t>
            </a:r>
            <a:r>
              <a:rPr lang="en-US" dirty="0" err="1"/>
              <a:t>Nusser</a:t>
            </a:r>
            <a:endParaRPr lang="en-US" dirty="0"/>
          </a:p>
        </p:txBody>
      </p:sp>
    </p:spTree>
    <p:extLst>
      <p:ext uri="{BB962C8B-B14F-4D97-AF65-F5344CB8AC3E}">
        <p14:creationId xmlns:p14="http://schemas.microsoft.com/office/powerpoint/2010/main" val="29491853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3106A-577C-FE4D-AEE5-3D809F2A1501}"/>
              </a:ext>
            </a:extLst>
          </p:cNvPr>
          <p:cNvSpPr>
            <a:spLocks noGrp="1"/>
          </p:cNvSpPr>
          <p:nvPr>
            <p:ph type="title"/>
          </p:nvPr>
        </p:nvSpPr>
        <p:spPr/>
        <p:txBody>
          <a:bodyPr/>
          <a:lstStyle/>
          <a:p>
            <a:pPr algn="l"/>
            <a:r>
              <a:rPr lang="en-US" sz="5333" dirty="0"/>
              <a:t>Paradigm shifts</a:t>
            </a:r>
          </a:p>
        </p:txBody>
      </p:sp>
      <p:sp>
        <p:nvSpPr>
          <p:cNvPr id="3" name="Content Placeholder 2">
            <a:extLst>
              <a:ext uri="{FF2B5EF4-FFF2-40B4-BE49-F238E27FC236}">
                <a16:creationId xmlns:a16="http://schemas.microsoft.com/office/drawing/2014/main" id="{ABD678C2-E565-AB4A-8B36-76CC4AE4F2DF}"/>
              </a:ext>
            </a:extLst>
          </p:cNvPr>
          <p:cNvSpPr>
            <a:spLocks noGrp="1"/>
          </p:cNvSpPr>
          <p:nvPr>
            <p:ph sz="quarter" idx="10"/>
          </p:nvPr>
        </p:nvSpPr>
        <p:spPr>
          <a:xfrm>
            <a:off x="377044" y="1208573"/>
            <a:ext cx="7930049" cy="4292400"/>
          </a:xfrm>
        </p:spPr>
        <p:txBody>
          <a:bodyPr/>
          <a:lstStyle/>
          <a:p>
            <a:r>
              <a:rPr lang="en-US" sz="2667" b="1" dirty="0"/>
              <a:t>Government policy </a:t>
            </a:r>
            <a:r>
              <a:rPr lang="en-US" sz="2667" dirty="0"/>
              <a:t>for data sharing and integration</a:t>
            </a:r>
          </a:p>
          <a:p>
            <a:pPr lvl="1"/>
            <a:r>
              <a:rPr lang="en-US" dirty="0"/>
              <a:t>Evidence-based Policy Making Act</a:t>
            </a:r>
          </a:p>
          <a:p>
            <a:pPr lvl="1"/>
            <a:r>
              <a:rPr lang="en-US" dirty="0"/>
              <a:t>Federal Data Strategy </a:t>
            </a:r>
          </a:p>
          <a:p>
            <a:r>
              <a:rPr lang="en-US" sz="2667" b="1" dirty="0"/>
              <a:t>Continued innovation in approaches, standards &amp; tools for official statistics</a:t>
            </a:r>
          </a:p>
          <a:p>
            <a:pPr lvl="1"/>
            <a:r>
              <a:rPr lang="en-US" dirty="0"/>
              <a:t>Expanding use of non-survey data sources in creating statistical products</a:t>
            </a:r>
          </a:p>
          <a:p>
            <a:pPr lvl="1"/>
            <a:r>
              <a:rPr lang="en-US" dirty="0"/>
              <a:t>International official statistics community practice and standards development</a:t>
            </a:r>
          </a:p>
        </p:txBody>
      </p:sp>
      <p:pic>
        <p:nvPicPr>
          <p:cNvPr id="4" name="Picture 3">
            <a:extLst>
              <a:ext uri="{FF2B5EF4-FFF2-40B4-BE49-F238E27FC236}">
                <a16:creationId xmlns:a16="http://schemas.microsoft.com/office/drawing/2014/main" id="{3A9E6AB3-32FA-414E-A83E-1C1D3E84F85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07272" y="1301297"/>
            <a:ext cx="1656792" cy="2158272"/>
          </a:xfrm>
          <a:prstGeom prst="rect">
            <a:avLst/>
          </a:prstGeom>
        </p:spPr>
      </p:pic>
      <p:pic>
        <p:nvPicPr>
          <p:cNvPr id="5" name="Picture 6">
            <a:extLst>
              <a:ext uri="{FF2B5EF4-FFF2-40B4-BE49-F238E27FC236}">
                <a16:creationId xmlns:a16="http://schemas.microsoft.com/office/drawing/2014/main" id="{C1515797-B023-6045-AA50-796E64CCAA39}"/>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484441" y="3871378"/>
            <a:ext cx="1445665" cy="21816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0654913F-F0E6-7B44-A26E-858717CF5579}"/>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210775" y="3871378"/>
            <a:ext cx="1454419" cy="21816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B8E26AA-38BF-4CE9-919D-9444C0D22199}"/>
              </a:ext>
            </a:extLst>
          </p:cNvPr>
          <p:cNvSpPr txBox="1"/>
          <p:nvPr/>
        </p:nvSpPr>
        <p:spPr>
          <a:xfrm>
            <a:off x="118753" y="6460177"/>
            <a:ext cx="4108863" cy="369332"/>
          </a:xfrm>
          <a:prstGeom prst="rect">
            <a:avLst/>
          </a:prstGeom>
          <a:noFill/>
        </p:spPr>
        <p:txBody>
          <a:bodyPr wrap="square" rtlCol="0">
            <a:spAutoFit/>
          </a:bodyPr>
          <a:lstStyle/>
          <a:p>
            <a:r>
              <a:rPr lang="en-US" dirty="0"/>
              <a:t>Source: Sarah </a:t>
            </a:r>
            <a:r>
              <a:rPr lang="en-US" dirty="0" err="1"/>
              <a:t>Nusser</a:t>
            </a:r>
            <a:endParaRPr lang="en-US" dirty="0"/>
          </a:p>
        </p:txBody>
      </p:sp>
    </p:spTree>
    <p:extLst>
      <p:ext uri="{BB962C8B-B14F-4D97-AF65-F5344CB8AC3E}">
        <p14:creationId xmlns:p14="http://schemas.microsoft.com/office/powerpoint/2010/main" val="29091120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Reproducibility of Policy Briefs </a:t>
            </a:r>
            <a:r>
              <a:rPr lang="en-US" sz="2400" dirty="0">
                <a:solidFill>
                  <a:srgbClr val="7030A0"/>
                </a:solidFill>
              </a:rPr>
              <a:t>[</a:t>
            </a:r>
            <a:r>
              <a:rPr lang="en-US" sz="2400" dirty="0" err="1">
                <a:solidFill>
                  <a:srgbClr val="7030A0"/>
                </a:solidFill>
              </a:rPr>
              <a:t>Sylverie</a:t>
            </a:r>
            <a:r>
              <a:rPr lang="en-US" sz="2400" dirty="0">
                <a:solidFill>
                  <a:srgbClr val="7030A0"/>
                </a:solidFill>
              </a:rPr>
              <a:t>]</a:t>
            </a:r>
            <a:endParaRPr lang="en-US" dirty="0">
              <a:solidFill>
                <a:srgbClr val="7030A0"/>
              </a:solidFill>
            </a:endParaRPr>
          </a:p>
        </p:txBody>
      </p:sp>
      <p:sp>
        <p:nvSpPr>
          <p:cNvPr id="3" name="Content Placeholder 2"/>
          <p:cNvSpPr>
            <a:spLocks noGrp="1"/>
          </p:cNvSpPr>
          <p:nvPr>
            <p:ph sz="half" idx="1"/>
          </p:nvPr>
        </p:nvSpPr>
        <p:spPr/>
        <p:txBody>
          <a:bodyPr>
            <a:normAutofit lnSpcReduction="10000"/>
          </a:bodyPr>
          <a:lstStyle/>
          <a:p>
            <a:r>
              <a:rPr lang="en-US" dirty="0"/>
              <a:t>Seems obvious: policy depends on it!</a:t>
            </a:r>
          </a:p>
          <a:p>
            <a:r>
              <a:rPr lang="en-US" dirty="0"/>
              <a:t>Also infographics!</a:t>
            </a:r>
          </a:p>
        </p:txBody>
      </p:sp>
      <p:sp>
        <p:nvSpPr>
          <p:cNvPr id="4" name="Content Placeholder 3"/>
          <p:cNvSpPr>
            <a:spLocks noGrp="1"/>
          </p:cNvSpPr>
          <p:nvPr>
            <p:ph sz="half" idx="2"/>
          </p:nvPr>
        </p:nvSpPr>
        <p:spPr/>
        <p:txBody>
          <a:bodyPr>
            <a:normAutofit lnSpcReduction="10000"/>
          </a:bodyPr>
          <a:lstStyle/>
          <a:p>
            <a:r>
              <a:rPr lang="en-US" dirty="0"/>
              <a:t>How to do it quickly?</a:t>
            </a:r>
          </a:p>
          <a:p>
            <a:pPr lvl="1"/>
            <a:r>
              <a:rPr lang="en-US" dirty="0"/>
              <a:t>Templates, competing teams, technology </a:t>
            </a:r>
            <a:r>
              <a:rPr lang="en-US" b="1" dirty="0">
                <a:solidFill>
                  <a:schemeClr val="accent6">
                    <a:lumMod val="50000"/>
                  </a:schemeClr>
                </a:solidFill>
              </a:rPr>
              <a:t>[see next part]</a:t>
            </a:r>
          </a:p>
          <a:p>
            <a:r>
              <a:rPr lang="en-US" dirty="0"/>
              <a:t>Public or private?</a:t>
            </a:r>
          </a:p>
          <a:p>
            <a:pPr lvl="1"/>
            <a:r>
              <a:rPr lang="en-US" dirty="0"/>
              <a:t>Repositories can be internal, but should expect to be made public</a:t>
            </a:r>
          </a:p>
          <a:p>
            <a:r>
              <a:rPr lang="en-US" dirty="0"/>
              <a:t>Risks</a:t>
            </a:r>
          </a:p>
          <a:p>
            <a:pPr lvl="1"/>
            <a:r>
              <a:rPr lang="en-US" dirty="0"/>
              <a:t>May be misconstrued</a:t>
            </a:r>
          </a:p>
          <a:p>
            <a:pPr lvl="1"/>
            <a:r>
              <a:rPr lang="en-US" dirty="0"/>
              <a:t>Will definitely be analyzed by graduate students all over the world!</a:t>
            </a:r>
          </a:p>
        </p:txBody>
      </p:sp>
      <p:sp>
        <p:nvSpPr>
          <p:cNvPr id="8" name="TextBox 7">
            <a:extLst>
              <a:ext uri="{FF2B5EF4-FFF2-40B4-BE49-F238E27FC236}">
                <a16:creationId xmlns:a16="http://schemas.microsoft.com/office/drawing/2014/main" id="{E015A5EA-1DAA-40FD-8C1F-F384E5C7A36B}"/>
              </a:ext>
            </a:extLst>
          </p:cNvPr>
          <p:cNvSpPr txBox="1"/>
          <p:nvPr/>
        </p:nvSpPr>
        <p:spPr>
          <a:xfrm>
            <a:off x="510639" y="3574473"/>
            <a:ext cx="5181600" cy="923330"/>
          </a:xfrm>
          <a:prstGeom prst="rect">
            <a:avLst/>
          </a:prstGeom>
          <a:noFill/>
        </p:spPr>
        <p:txBody>
          <a:bodyPr wrap="square" rtlCol="0">
            <a:spAutoFit/>
          </a:bodyPr>
          <a:lstStyle/>
          <a:p>
            <a:r>
              <a:rPr lang="en-US" dirty="0"/>
              <a:t>Simple example: </a:t>
            </a:r>
            <a:r>
              <a:rPr lang="en-US" dirty="0">
                <a:hlinkClick r:id="rId2"/>
              </a:rPr>
              <a:t>https://larsvilhuber.github.io/jobcreationblog/README.html</a:t>
            </a:r>
            <a:r>
              <a:rPr lang="en-US" dirty="0"/>
              <a:t> </a:t>
            </a:r>
          </a:p>
        </p:txBody>
      </p:sp>
      <p:pic>
        <p:nvPicPr>
          <p:cNvPr id="10" name="Picture 9">
            <a:extLst>
              <a:ext uri="{FF2B5EF4-FFF2-40B4-BE49-F238E27FC236}">
                <a16:creationId xmlns:a16="http://schemas.microsoft.com/office/drawing/2014/main" id="{92F26D49-AE6D-4FFF-9C40-7897307EEF5A}"/>
              </a:ext>
            </a:extLst>
          </p:cNvPr>
          <p:cNvPicPr>
            <a:picLocks noChangeAspect="1"/>
          </p:cNvPicPr>
          <p:nvPr/>
        </p:nvPicPr>
        <p:blipFill>
          <a:blip r:embed="rId3"/>
          <a:stretch>
            <a:fillRect/>
          </a:stretch>
        </p:blipFill>
        <p:spPr>
          <a:xfrm>
            <a:off x="1551708" y="4379482"/>
            <a:ext cx="4692060" cy="2113393"/>
          </a:xfrm>
          <a:prstGeom prst="rect">
            <a:avLst/>
          </a:prstGeom>
        </p:spPr>
      </p:pic>
    </p:spTree>
    <p:extLst>
      <p:ext uri="{BB962C8B-B14F-4D97-AF65-F5344CB8AC3E}">
        <p14:creationId xmlns:p14="http://schemas.microsoft.com/office/powerpoint/2010/main" val="170132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Policy Briefs </a:t>
            </a:r>
            <a:r>
              <a:rPr lang="en-US" sz="2400" dirty="0">
                <a:solidFill>
                  <a:srgbClr val="7030A0"/>
                </a:solidFill>
              </a:rPr>
              <a:t>[Julia]</a:t>
            </a:r>
            <a:endParaRPr lang="en-US" dirty="0">
              <a:solidFill>
                <a:srgbClr val="7030A0"/>
              </a:solidFill>
            </a:endParaRPr>
          </a:p>
        </p:txBody>
      </p:sp>
      <p:sp>
        <p:nvSpPr>
          <p:cNvPr id="3" name="Content Placeholder 2"/>
          <p:cNvSpPr>
            <a:spLocks noGrp="1"/>
          </p:cNvSpPr>
          <p:nvPr>
            <p:ph sz="half" idx="1"/>
          </p:nvPr>
        </p:nvSpPr>
        <p:spPr/>
        <p:txBody>
          <a:bodyPr>
            <a:normAutofit lnSpcReduction="10000"/>
          </a:bodyPr>
          <a:lstStyle/>
          <a:p>
            <a:r>
              <a:rPr lang="en-US" dirty="0"/>
              <a:t>Making simple infographics or policy briefs (partially) dynamics</a:t>
            </a:r>
          </a:p>
          <a:p>
            <a:pPr lvl="1"/>
            <a:r>
              <a:rPr lang="en-US" dirty="0"/>
              <a:t>Play with policy assumptions</a:t>
            </a:r>
          </a:p>
          <a:p>
            <a:pPr lvl="1"/>
            <a:r>
              <a:rPr lang="en-US" dirty="0"/>
              <a:t>Audience may be public, or decision makers</a:t>
            </a:r>
          </a:p>
        </p:txBody>
      </p:sp>
      <p:sp>
        <p:nvSpPr>
          <p:cNvPr id="4" name="Content Placeholder 3"/>
          <p:cNvSpPr>
            <a:spLocks noGrp="1"/>
          </p:cNvSpPr>
          <p:nvPr>
            <p:ph sz="half" idx="2"/>
          </p:nvPr>
        </p:nvSpPr>
        <p:spPr/>
        <p:txBody>
          <a:bodyPr>
            <a:normAutofit lnSpcReduction="10000"/>
          </a:bodyPr>
          <a:lstStyle/>
          <a:p>
            <a:r>
              <a:rPr lang="en-US" dirty="0"/>
              <a:t>How to do it quickly?</a:t>
            </a:r>
          </a:p>
          <a:p>
            <a:pPr lvl="1"/>
            <a:r>
              <a:rPr lang="en-US" dirty="0"/>
              <a:t>Templates, competing teams, technology </a:t>
            </a:r>
            <a:r>
              <a:rPr lang="en-US" b="1" dirty="0">
                <a:solidFill>
                  <a:schemeClr val="accent6">
                    <a:lumMod val="50000"/>
                  </a:schemeClr>
                </a:solidFill>
              </a:rPr>
              <a:t>[see next part]</a:t>
            </a:r>
          </a:p>
          <a:p>
            <a:r>
              <a:rPr lang="en-US" dirty="0"/>
              <a:t>Public or private?</a:t>
            </a:r>
          </a:p>
          <a:p>
            <a:pPr lvl="1"/>
            <a:r>
              <a:rPr lang="en-US" dirty="0"/>
              <a:t>Repositories can be internal, but should expect to be made public</a:t>
            </a:r>
          </a:p>
          <a:p>
            <a:r>
              <a:rPr lang="en-US" dirty="0"/>
              <a:t>Risks</a:t>
            </a:r>
          </a:p>
          <a:p>
            <a:pPr lvl="1"/>
            <a:r>
              <a:rPr lang="en-US" dirty="0"/>
              <a:t>May be misconstrued</a:t>
            </a:r>
          </a:p>
          <a:p>
            <a:pPr lvl="1"/>
            <a:r>
              <a:rPr lang="en-US" dirty="0"/>
              <a:t>Will definitely be analyzed by graduate students all over the world!</a:t>
            </a:r>
          </a:p>
        </p:txBody>
      </p:sp>
    </p:spTree>
    <p:extLst>
      <p:ext uri="{BB962C8B-B14F-4D97-AF65-F5344CB8AC3E}">
        <p14:creationId xmlns:p14="http://schemas.microsoft.com/office/powerpoint/2010/main" val="193207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38905" y="1582824"/>
            <a:ext cx="8114190" cy="1446550"/>
          </a:xfrm>
          <a:prstGeom prst="rect">
            <a:avLst/>
          </a:prstGeom>
          <a:noFill/>
        </p:spPr>
        <p:txBody>
          <a:bodyPr wrap="square" rtlCol="0">
            <a:spAutoFit/>
          </a:bodyPr>
          <a:lstStyle/>
          <a:p>
            <a:pPr algn="ctr"/>
            <a:r>
              <a:rPr lang="en-US" sz="8800" dirty="0">
                <a:solidFill>
                  <a:schemeClr val="bg1"/>
                </a:solidFill>
              </a:rPr>
              <a:t>Status quo ante</a:t>
            </a:r>
            <a:endParaRPr lang="en-US" dirty="0">
              <a:solidFill>
                <a:schemeClr val="bg1"/>
              </a:solidFill>
            </a:endParaRPr>
          </a:p>
        </p:txBody>
      </p:sp>
    </p:spTree>
    <p:extLst>
      <p:ext uri="{BB962C8B-B14F-4D97-AF65-F5344CB8AC3E}">
        <p14:creationId xmlns:p14="http://schemas.microsoft.com/office/powerpoint/2010/main" val="24925908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Policy Briefs </a:t>
            </a:r>
            <a:endParaRPr lang="en-US" dirty="0">
              <a:solidFill>
                <a:srgbClr val="7030A0"/>
              </a:solidFill>
            </a:endParaRPr>
          </a:p>
        </p:txBody>
      </p:sp>
      <p:sp>
        <p:nvSpPr>
          <p:cNvPr id="3" name="Content Placeholder 2"/>
          <p:cNvSpPr>
            <a:spLocks noGrp="1"/>
          </p:cNvSpPr>
          <p:nvPr>
            <p:ph sz="half" idx="1"/>
          </p:nvPr>
        </p:nvSpPr>
        <p:spPr/>
        <p:txBody>
          <a:bodyPr>
            <a:normAutofit/>
          </a:bodyPr>
          <a:lstStyle/>
          <a:p>
            <a:r>
              <a:rPr lang="en-US" dirty="0"/>
              <a:t>Making simple infographics or policy briefs (partially) dynamics</a:t>
            </a:r>
          </a:p>
          <a:p>
            <a:pPr lvl="1"/>
            <a:r>
              <a:rPr lang="en-US" dirty="0"/>
              <a:t>Play with policy assumptions</a:t>
            </a:r>
          </a:p>
          <a:p>
            <a:pPr lvl="1"/>
            <a:r>
              <a:rPr lang="en-US" dirty="0"/>
              <a:t>Audience may be public, or decision makers</a:t>
            </a:r>
          </a:p>
          <a:p>
            <a:r>
              <a:rPr lang="en-US" dirty="0"/>
              <a:t>Regularly done by “data journalists”</a:t>
            </a:r>
          </a:p>
          <a:p>
            <a:pPr lvl="1"/>
            <a:r>
              <a:rPr lang="en-US" dirty="0">
                <a:hlinkClick r:id="rId2"/>
              </a:rPr>
              <a:t>BBC sports</a:t>
            </a:r>
            <a:endParaRPr lang="en-US" dirty="0"/>
          </a:p>
        </p:txBody>
      </p:sp>
      <p:pic>
        <p:nvPicPr>
          <p:cNvPr id="8" name="Content Placeholder 7">
            <a:extLst>
              <a:ext uri="{FF2B5EF4-FFF2-40B4-BE49-F238E27FC236}">
                <a16:creationId xmlns:a16="http://schemas.microsoft.com/office/drawing/2014/main" id="{D2A6A069-69F1-41B8-B3C9-070B7912E8DD}"/>
              </a:ext>
            </a:extLst>
          </p:cNvPr>
          <p:cNvPicPr>
            <a:picLocks noGrp="1" noChangeAspect="1"/>
          </p:cNvPicPr>
          <p:nvPr>
            <p:ph sz="half" idx="2"/>
          </p:nvPr>
        </p:nvPicPr>
        <p:blipFill>
          <a:blip r:embed="rId3"/>
          <a:stretch>
            <a:fillRect/>
          </a:stretch>
        </p:blipFill>
        <p:spPr>
          <a:xfrm>
            <a:off x="6172200" y="2356229"/>
            <a:ext cx="5181600" cy="3290130"/>
          </a:xfrm>
        </p:spPr>
      </p:pic>
    </p:spTree>
    <p:extLst>
      <p:ext uri="{BB962C8B-B14F-4D97-AF65-F5344CB8AC3E}">
        <p14:creationId xmlns:p14="http://schemas.microsoft.com/office/powerpoint/2010/main" val="28021702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Policy Briefs </a:t>
            </a:r>
            <a:endParaRPr lang="en-US" dirty="0">
              <a:solidFill>
                <a:srgbClr val="7030A0"/>
              </a:solidFill>
            </a:endParaRPr>
          </a:p>
        </p:txBody>
      </p:sp>
      <p:sp>
        <p:nvSpPr>
          <p:cNvPr id="3" name="Content Placeholder 2"/>
          <p:cNvSpPr>
            <a:spLocks noGrp="1"/>
          </p:cNvSpPr>
          <p:nvPr>
            <p:ph sz="half" idx="1"/>
          </p:nvPr>
        </p:nvSpPr>
        <p:spPr/>
        <p:txBody>
          <a:bodyPr>
            <a:normAutofit/>
          </a:bodyPr>
          <a:lstStyle/>
          <a:p>
            <a:r>
              <a:rPr lang="en-US" dirty="0"/>
              <a:t>Making simple infographics or policy briefs (partially) dynamics</a:t>
            </a:r>
          </a:p>
          <a:p>
            <a:pPr lvl="1"/>
            <a:r>
              <a:rPr lang="en-US" dirty="0"/>
              <a:t>Play with policy assumptions</a:t>
            </a:r>
          </a:p>
          <a:p>
            <a:pPr lvl="1"/>
            <a:r>
              <a:rPr lang="en-US" dirty="0"/>
              <a:t>Audience may be public, or decision makers</a:t>
            </a:r>
          </a:p>
          <a:p>
            <a:r>
              <a:rPr lang="en-US" dirty="0"/>
              <a:t>Regularly done by “data journalists”</a:t>
            </a:r>
          </a:p>
          <a:p>
            <a:pPr lvl="1"/>
            <a:r>
              <a:rPr lang="en-US" dirty="0">
                <a:hlinkClick r:id="rId2"/>
              </a:rPr>
              <a:t>BBC sports</a:t>
            </a:r>
            <a:endParaRPr lang="en-US" dirty="0"/>
          </a:p>
          <a:p>
            <a:pPr lvl="1"/>
            <a:r>
              <a:rPr lang="en-US" dirty="0">
                <a:hlinkClick r:id="rId3"/>
              </a:rPr>
              <a:t>NY Times</a:t>
            </a:r>
            <a:endParaRPr lang="en-US" dirty="0"/>
          </a:p>
        </p:txBody>
      </p:sp>
      <p:pic>
        <p:nvPicPr>
          <p:cNvPr id="7" name="Content Placeholder 6">
            <a:extLst>
              <a:ext uri="{FF2B5EF4-FFF2-40B4-BE49-F238E27FC236}">
                <a16:creationId xmlns:a16="http://schemas.microsoft.com/office/drawing/2014/main" id="{D3EE7165-FF82-411C-9C2A-F0650AEE9124}"/>
              </a:ext>
            </a:extLst>
          </p:cNvPr>
          <p:cNvPicPr>
            <a:picLocks noGrp="1" noChangeAspect="1"/>
          </p:cNvPicPr>
          <p:nvPr>
            <p:ph sz="half" idx="2"/>
          </p:nvPr>
        </p:nvPicPr>
        <p:blipFill>
          <a:blip r:embed="rId4"/>
          <a:stretch>
            <a:fillRect/>
          </a:stretch>
        </p:blipFill>
        <p:spPr>
          <a:xfrm>
            <a:off x="6487581" y="1825625"/>
            <a:ext cx="4550837" cy="4351338"/>
          </a:xfrm>
        </p:spPr>
      </p:pic>
    </p:spTree>
    <p:extLst>
      <p:ext uri="{BB962C8B-B14F-4D97-AF65-F5344CB8AC3E}">
        <p14:creationId xmlns:p14="http://schemas.microsoft.com/office/powerpoint/2010/main" val="42855160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Policy Briefs </a:t>
            </a:r>
            <a:r>
              <a:rPr lang="en-US" sz="2400" dirty="0">
                <a:solidFill>
                  <a:srgbClr val="7030A0"/>
                </a:solidFill>
              </a:rPr>
              <a:t>[Julia]</a:t>
            </a:r>
            <a:endParaRPr lang="en-US" dirty="0">
              <a:solidFill>
                <a:srgbClr val="7030A0"/>
              </a:solidFill>
            </a:endParaRPr>
          </a:p>
        </p:txBody>
      </p:sp>
      <p:sp>
        <p:nvSpPr>
          <p:cNvPr id="3" name="Content Placeholder 2"/>
          <p:cNvSpPr>
            <a:spLocks noGrp="1"/>
          </p:cNvSpPr>
          <p:nvPr>
            <p:ph sz="half" idx="1"/>
          </p:nvPr>
        </p:nvSpPr>
        <p:spPr/>
        <p:txBody>
          <a:bodyPr>
            <a:normAutofit lnSpcReduction="10000"/>
          </a:bodyPr>
          <a:lstStyle/>
          <a:p>
            <a:r>
              <a:rPr lang="en-US" dirty="0"/>
              <a:t>Making simple infographics or policy briefs (partially) dynamics</a:t>
            </a:r>
          </a:p>
          <a:p>
            <a:pPr lvl="1"/>
            <a:r>
              <a:rPr lang="en-US" dirty="0"/>
              <a:t>Play with policy assumptions</a:t>
            </a:r>
          </a:p>
          <a:p>
            <a:pPr lvl="1"/>
            <a:r>
              <a:rPr lang="en-US" dirty="0"/>
              <a:t>Audience may be public, or decision makers</a:t>
            </a:r>
          </a:p>
          <a:p>
            <a:r>
              <a:rPr lang="en-US" dirty="0"/>
              <a:t>Regularly done by “data journalists”</a:t>
            </a:r>
          </a:p>
          <a:p>
            <a:r>
              <a:rPr lang="en-US" dirty="0"/>
              <a:t>Some new article types</a:t>
            </a:r>
          </a:p>
          <a:p>
            <a:pPr lvl="1"/>
            <a:r>
              <a:rPr lang="en-US" dirty="0">
                <a:hlinkClick r:id="rId2"/>
              </a:rPr>
              <a:t>Distill</a:t>
            </a:r>
            <a:r>
              <a:rPr lang="en-US" dirty="0"/>
              <a:t> </a:t>
            </a:r>
            <a:r>
              <a:rPr lang="en-US" sz="1500" dirty="0"/>
              <a:t>(</a:t>
            </a:r>
            <a:r>
              <a:rPr lang="en-US" sz="1500" dirty="0">
                <a:effectLst/>
              </a:rPr>
              <a:t>Hohman, Fred, Matthew </a:t>
            </a:r>
            <a:r>
              <a:rPr lang="en-US" sz="1500" dirty="0" err="1">
                <a:effectLst/>
              </a:rPr>
              <a:t>Conlen</a:t>
            </a:r>
            <a:r>
              <a:rPr lang="en-US" sz="1500" dirty="0">
                <a:effectLst/>
              </a:rPr>
              <a:t>, Jeffrey </a:t>
            </a:r>
            <a:r>
              <a:rPr lang="en-US" sz="1500" dirty="0" err="1">
                <a:effectLst/>
              </a:rPr>
              <a:t>Heer</a:t>
            </a:r>
            <a:r>
              <a:rPr lang="en-US" sz="1500" dirty="0">
                <a:effectLst/>
              </a:rPr>
              <a:t>, and </a:t>
            </a:r>
            <a:r>
              <a:rPr lang="en-US" sz="1500" dirty="0" err="1">
                <a:effectLst/>
              </a:rPr>
              <a:t>Duen</a:t>
            </a:r>
            <a:r>
              <a:rPr lang="en-US" sz="1500" dirty="0">
                <a:effectLst/>
              </a:rPr>
              <a:t> </a:t>
            </a:r>
            <a:r>
              <a:rPr lang="en-US" sz="1500" dirty="0" err="1">
                <a:effectLst/>
              </a:rPr>
              <a:t>Horng</a:t>
            </a:r>
            <a:r>
              <a:rPr lang="en-US" sz="1500" dirty="0">
                <a:effectLst/>
              </a:rPr>
              <a:t> (Polo) Chau. “Communicating with Interactive Articles.” </a:t>
            </a:r>
            <a:r>
              <a:rPr lang="en-US" sz="1500" i="1" dirty="0">
                <a:effectLst/>
              </a:rPr>
              <a:t>Distill</a:t>
            </a:r>
            <a:r>
              <a:rPr lang="en-US" sz="1500" dirty="0">
                <a:effectLst/>
              </a:rPr>
              <a:t> 5, no. 9 (September 11, 2020): e28. </a:t>
            </a:r>
            <a:r>
              <a:rPr lang="en-US" sz="1500" dirty="0">
                <a:effectLst/>
                <a:hlinkClick r:id="rId3"/>
              </a:rPr>
              <a:t>https://doi.org/10.23915/distill.00028</a:t>
            </a:r>
            <a:r>
              <a:rPr lang="en-US" sz="1500" dirty="0">
                <a:effectLst/>
              </a:rPr>
              <a:t>.)</a:t>
            </a:r>
            <a:endParaRPr lang="en-US" dirty="0">
              <a:effectLst/>
            </a:endParaRPr>
          </a:p>
        </p:txBody>
      </p:sp>
      <p:sp>
        <p:nvSpPr>
          <p:cNvPr id="6" name="Content Placeholder 5">
            <a:extLst>
              <a:ext uri="{FF2B5EF4-FFF2-40B4-BE49-F238E27FC236}">
                <a16:creationId xmlns:a16="http://schemas.microsoft.com/office/drawing/2014/main" id="{2080F561-8BE7-49DB-A3FD-383D892B95A3}"/>
              </a:ext>
            </a:extLst>
          </p:cNvPr>
          <p:cNvSpPr>
            <a:spLocks noGrp="1"/>
          </p:cNvSpPr>
          <p:nvPr>
            <p:ph sz="half" idx="2"/>
          </p:nvPr>
        </p:nvSpPr>
        <p:spPr/>
        <p:txBody>
          <a:bodyPr/>
          <a:lstStyle/>
          <a:p>
            <a:r>
              <a:rPr lang="en-US" dirty="0"/>
              <a:t>Reducing cognitive load</a:t>
            </a:r>
          </a:p>
        </p:txBody>
      </p:sp>
      <p:pic>
        <p:nvPicPr>
          <p:cNvPr id="8" name="Picture 7">
            <a:extLst>
              <a:ext uri="{FF2B5EF4-FFF2-40B4-BE49-F238E27FC236}">
                <a16:creationId xmlns:a16="http://schemas.microsoft.com/office/drawing/2014/main" id="{5CFF9ADC-6214-4016-9688-317CBC30BF37}"/>
              </a:ext>
            </a:extLst>
          </p:cNvPr>
          <p:cNvPicPr>
            <a:picLocks noChangeAspect="1"/>
          </p:cNvPicPr>
          <p:nvPr/>
        </p:nvPicPr>
        <p:blipFill>
          <a:blip r:embed="rId4"/>
          <a:stretch>
            <a:fillRect/>
          </a:stretch>
        </p:blipFill>
        <p:spPr>
          <a:xfrm>
            <a:off x="6172200" y="3456275"/>
            <a:ext cx="4953000" cy="1772949"/>
          </a:xfrm>
          <a:prstGeom prst="rect">
            <a:avLst/>
          </a:prstGeom>
        </p:spPr>
      </p:pic>
      <p:pic>
        <p:nvPicPr>
          <p:cNvPr id="10" name="Picture 9">
            <a:extLst>
              <a:ext uri="{FF2B5EF4-FFF2-40B4-BE49-F238E27FC236}">
                <a16:creationId xmlns:a16="http://schemas.microsoft.com/office/drawing/2014/main" id="{F339EE31-5EE7-4A56-9498-C07D406B166B}"/>
              </a:ext>
            </a:extLst>
          </p:cNvPr>
          <p:cNvPicPr>
            <a:picLocks noChangeAspect="1"/>
          </p:cNvPicPr>
          <p:nvPr/>
        </p:nvPicPr>
        <p:blipFill>
          <a:blip r:embed="rId5"/>
          <a:stretch>
            <a:fillRect/>
          </a:stretch>
        </p:blipFill>
        <p:spPr>
          <a:xfrm>
            <a:off x="6172199" y="3456275"/>
            <a:ext cx="4952999" cy="2786062"/>
          </a:xfrm>
          <a:prstGeom prst="rect">
            <a:avLst/>
          </a:prstGeom>
        </p:spPr>
      </p:pic>
    </p:spTree>
    <p:extLst>
      <p:ext uri="{BB962C8B-B14F-4D97-AF65-F5344CB8AC3E}">
        <p14:creationId xmlns:p14="http://schemas.microsoft.com/office/powerpoint/2010/main" val="91708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Policy Briefs </a:t>
            </a:r>
            <a:endParaRPr lang="en-US" dirty="0">
              <a:solidFill>
                <a:srgbClr val="7030A0"/>
              </a:solidFill>
            </a:endParaRPr>
          </a:p>
        </p:txBody>
      </p:sp>
      <p:sp>
        <p:nvSpPr>
          <p:cNvPr id="3" name="Content Placeholder 2"/>
          <p:cNvSpPr>
            <a:spLocks noGrp="1"/>
          </p:cNvSpPr>
          <p:nvPr>
            <p:ph sz="half" idx="1"/>
          </p:nvPr>
        </p:nvSpPr>
        <p:spPr/>
        <p:txBody>
          <a:bodyPr>
            <a:normAutofit lnSpcReduction="10000"/>
          </a:bodyPr>
          <a:lstStyle/>
          <a:p>
            <a:r>
              <a:rPr lang="en-US" dirty="0"/>
              <a:t>Making simple infographics or policy briefs (partially) dynamics</a:t>
            </a:r>
          </a:p>
          <a:p>
            <a:pPr lvl="1"/>
            <a:r>
              <a:rPr lang="en-US" dirty="0"/>
              <a:t>Play with policy assumptions</a:t>
            </a:r>
          </a:p>
          <a:p>
            <a:pPr lvl="1"/>
            <a:r>
              <a:rPr lang="en-US" dirty="0"/>
              <a:t>Audience may be public, or decision makers</a:t>
            </a:r>
          </a:p>
          <a:p>
            <a:r>
              <a:rPr lang="en-US" dirty="0"/>
              <a:t>Regularly done by “data journalists”</a:t>
            </a:r>
          </a:p>
          <a:p>
            <a:r>
              <a:rPr lang="en-US" dirty="0"/>
              <a:t>Some new article types</a:t>
            </a:r>
          </a:p>
          <a:p>
            <a:pPr lvl="1"/>
            <a:r>
              <a:rPr lang="en-US" dirty="0">
                <a:hlinkClick r:id="rId2"/>
              </a:rPr>
              <a:t>Distill</a:t>
            </a:r>
            <a:r>
              <a:rPr lang="en-US" dirty="0"/>
              <a:t> </a:t>
            </a:r>
            <a:r>
              <a:rPr lang="en-US" sz="1500" dirty="0"/>
              <a:t>(</a:t>
            </a:r>
            <a:r>
              <a:rPr lang="en-US" sz="1500" dirty="0">
                <a:effectLst/>
              </a:rPr>
              <a:t>Hohman, Fred, Matthew </a:t>
            </a:r>
            <a:r>
              <a:rPr lang="en-US" sz="1500" dirty="0" err="1">
                <a:effectLst/>
              </a:rPr>
              <a:t>Conlen</a:t>
            </a:r>
            <a:r>
              <a:rPr lang="en-US" sz="1500" dirty="0">
                <a:effectLst/>
              </a:rPr>
              <a:t>, Jeffrey </a:t>
            </a:r>
            <a:r>
              <a:rPr lang="en-US" sz="1500" dirty="0" err="1">
                <a:effectLst/>
              </a:rPr>
              <a:t>Heer</a:t>
            </a:r>
            <a:r>
              <a:rPr lang="en-US" sz="1500" dirty="0">
                <a:effectLst/>
              </a:rPr>
              <a:t>, and </a:t>
            </a:r>
            <a:r>
              <a:rPr lang="en-US" sz="1500" dirty="0" err="1">
                <a:effectLst/>
              </a:rPr>
              <a:t>Duen</a:t>
            </a:r>
            <a:r>
              <a:rPr lang="en-US" sz="1500" dirty="0">
                <a:effectLst/>
              </a:rPr>
              <a:t> </a:t>
            </a:r>
            <a:r>
              <a:rPr lang="en-US" sz="1500" dirty="0" err="1">
                <a:effectLst/>
              </a:rPr>
              <a:t>Horng</a:t>
            </a:r>
            <a:r>
              <a:rPr lang="en-US" sz="1500" dirty="0">
                <a:effectLst/>
              </a:rPr>
              <a:t> (Polo) Chau. “Communicating with Interactive Articles.” </a:t>
            </a:r>
            <a:r>
              <a:rPr lang="en-US" sz="1500" i="1" dirty="0">
                <a:effectLst/>
              </a:rPr>
              <a:t>Distill</a:t>
            </a:r>
            <a:r>
              <a:rPr lang="en-US" sz="1500" dirty="0">
                <a:effectLst/>
              </a:rPr>
              <a:t> 5, no. 9 (September 11, 2020): e28. </a:t>
            </a:r>
            <a:r>
              <a:rPr lang="en-US" sz="1500" dirty="0">
                <a:effectLst/>
                <a:hlinkClick r:id="rId3"/>
              </a:rPr>
              <a:t>https://doi.org/10.23915/distill.00028</a:t>
            </a:r>
            <a:r>
              <a:rPr lang="en-US" sz="1500" dirty="0">
                <a:effectLst/>
              </a:rPr>
              <a:t>.)</a:t>
            </a:r>
          </a:p>
          <a:p>
            <a:pPr lvl="1"/>
            <a:r>
              <a:rPr lang="en-US" dirty="0" err="1"/>
              <a:t>Stencila</a:t>
            </a:r>
            <a:r>
              <a:rPr lang="en-US" dirty="0"/>
              <a:t>/ </a:t>
            </a:r>
            <a:r>
              <a:rPr lang="en-US" dirty="0" err="1"/>
              <a:t>eLife</a:t>
            </a:r>
            <a:endParaRPr lang="en-US" dirty="0"/>
          </a:p>
        </p:txBody>
      </p:sp>
      <p:sp>
        <p:nvSpPr>
          <p:cNvPr id="6" name="Content Placeholder 5">
            <a:extLst>
              <a:ext uri="{FF2B5EF4-FFF2-40B4-BE49-F238E27FC236}">
                <a16:creationId xmlns:a16="http://schemas.microsoft.com/office/drawing/2014/main" id="{2080F561-8BE7-49DB-A3FD-383D892B95A3}"/>
              </a:ext>
            </a:extLst>
          </p:cNvPr>
          <p:cNvSpPr>
            <a:spLocks noGrp="1"/>
          </p:cNvSpPr>
          <p:nvPr>
            <p:ph sz="half" idx="2"/>
          </p:nvPr>
        </p:nvSpPr>
        <p:spPr/>
        <p:txBody>
          <a:bodyPr/>
          <a:lstStyle/>
          <a:p>
            <a:r>
              <a:rPr lang="en-US" dirty="0"/>
              <a:t>Reducing cognitive load</a:t>
            </a:r>
          </a:p>
          <a:p>
            <a:r>
              <a:rPr lang="en-US" dirty="0"/>
              <a:t>Exposing assumptions</a:t>
            </a:r>
          </a:p>
        </p:txBody>
      </p:sp>
      <p:pic>
        <p:nvPicPr>
          <p:cNvPr id="5" name="Picture 4">
            <a:extLst>
              <a:ext uri="{FF2B5EF4-FFF2-40B4-BE49-F238E27FC236}">
                <a16:creationId xmlns:a16="http://schemas.microsoft.com/office/drawing/2014/main" id="{A0D401C9-7D00-496B-B2E4-2D9E224776A9}"/>
              </a:ext>
            </a:extLst>
          </p:cNvPr>
          <p:cNvPicPr>
            <a:picLocks noChangeAspect="1"/>
          </p:cNvPicPr>
          <p:nvPr/>
        </p:nvPicPr>
        <p:blipFill>
          <a:blip r:embed="rId4"/>
          <a:stretch>
            <a:fillRect/>
          </a:stretch>
        </p:blipFill>
        <p:spPr>
          <a:xfrm>
            <a:off x="6452753" y="2909454"/>
            <a:ext cx="3836476" cy="3841668"/>
          </a:xfrm>
          <a:prstGeom prst="rect">
            <a:avLst/>
          </a:prstGeom>
        </p:spPr>
      </p:pic>
    </p:spTree>
    <p:extLst>
      <p:ext uri="{BB962C8B-B14F-4D97-AF65-F5344CB8AC3E}">
        <p14:creationId xmlns:p14="http://schemas.microsoft.com/office/powerpoint/2010/main" val="28447304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Policy Briefs </a:t>
            </a:r>
            <a:endParaRPr lang="en-US" dirty="0">
              <a:solidFill>
                <a:srgbClr val="7030A0"/>
              </a:solidFill>
            </a:endParaRPr>
          </a:p>
        </p:txBody>
      </p:sp>
      <p:sp>
        <p:nvSpPr>
          <p:cNvPr id="3" name="Content Placeholder 2"/>
          <p:cNvSpPr>
            <a:spLocks noGrp="1"/>
          </p:cNvSpPr>
          <p:nvPr>
            <p:ph sz="half" idx="1"/>
          </p:nvPr>
        </p:nvSpPr>
        <p:spPr/>
        <p:txBody>
          <a:bodyPr>
            <a:normAutofit lnSpcReduction="10000"/>
          </a:bodyPr>
          <a:lstStyle/>
          <a:p>
            <a:r>
              <a:rPr lang="en-US" dirty="0"/>
              <a:t>Making simple infographics or policy briefs (partially) dynamics</a:t>
            </a:r>
          </a:p>
          <a:p>
            <a:pPr lvl="1"/>
            <a:r>
              <a:rPr lang="en-US" dirty="0"/>
              <a:t>Play with policy assumptions</a:t>
            </a:r>
          </a:p>
          <a:p>
            <a:pPr lvl="1"/>
            <a:r>
              <a:rPr lang="en-US" dirty="0"/>
              <a:t>Audience may be public, or decision makers</a:t>
            </a:r>
          </a:p>
          <a:p>
            <a:r>
              <a:rPr lang="en-US" dirty="0"/>
              <a:t>Regularly done by “data journalists”</a:t>
            </a:r>
          </a:p>
          <a:p>
            <a:r>
              <a:rPr lang="en-US" dirty="0"/>
              <a:t>Some new article types</a:t>
            </a:r>
          </a:p>
          <a:p>
            <a:pPr lvl="1"/>
            <a:r>
              <a:rPr lang="en-US" dirty="0">
                <a:hlinkClick r:id="rId2"/>
              </a:rPr>
              <a:t>Distill</a:t>
            </a:r>
            <a:r>
              <a:rPr lang="en-US" dirty="0"/>
              <a:t> </a:t>
            </a:r>
            <a:r>
              <a:rPr lang="en-US" sz="1500" dirty="0"/>
              <a:t>(</a:t>
            </a:r>
            <a:r>
              <a:rPr lang="en-US" sz="1500" dirty="0">
                <a:effectLst/>
              </a:rPr>
              <a:t>Hohman, Fred, Matthew </a:t>
            </a:r>
            <a:r>
              <a:rPr lang="en-US" sz="1500" dirty="0" err="1">
                <a:effectLst/>
              </a:rPr>
              <a:t>Conlen</a:t>
            </a:r>
            <a:r>
              <a:rPr lang="en-US" sz="1500" dirty="0">
                <a:effectLst/>
              </a:rPr>
              <a:t>, Jeffrey </a:t>
            </a:r>
            <a:r>
              <a:rPr lang="en-US" sz="1500" dirty="0" err="1">
                <a:effectLst/>
              </a:rPr>
              <a:t>Heer</a:t>
            </a:r>
            <a:r>
              <a:rPr lang="en-US" sz="1500" dirty="0">
                <a:effectLst/>
              </a:rPr>
              <a:t>, and </a:t>
            </a:r>
            <a:r>
              <a:rPr lang="en-US" sz="1500" dirty="0" err="1">
                <a:effectLst/>
              </a:rPr>
              <a:t>Duen</a:t>
            </a:r>
            <a:r>
              <a:rPr lang="en-US" sz="1500" dirty="0">
                <a:effectLst/>
              </a:rPr>
              <a:t> </a:t>
            </a:r>
            <a:r>
              <a:rPr lang="en-US" sz="1500" dirty="0" err="1">
                <a:effectLst/>
              </a:rPr>
              <a:t>Horng</a:t>
            </a:r>
            <a:r>
              <a:rPr lang="en-US" sz="1500" dirty="0">
                <a:effectLst/>
              </a:rPr>
              <a:t> (Polo) Chau. “Communicating with Interactive Articles.” </a:t>
            </a:r>
            <a:r>
              <a:rPr lang="en-US" sz="1500" i="1" dirty="0">
                <a:effectLst/>
              </a:rPr>
              <a:t>Distill</a:t>
            </a:r>
            <a:r>
              <a:rPr lang="en-US" sz="1500" dirty="0">
                <a:effectLst/>
              </a:rPr>
              <a:t> 5, no. 9 (September 11, 2020): e28. </a:t>
            </a:r>
            <a:r>
              <a:rPr lang="en-US" sz="1500" dirty="0">
                <a:effectLst/>
                <a:hlinkClick r:id="rId3"/>
              </a:rPr>
              <a:t>https://doi.org/10.23915/distill.00028</a:t>
            </a:r>
            <a:r>
              <a:rPr lang="en-US" sz="1500" dirty="0">
                <a:effectLst/>
              </a:rPr>
              <a:t>.)</a:t>
            </a:r>
          </a:p>
          <a:p>
            <a:pPr lvl="1"/>
            <a:r>
              <a:rPr lang="en-US" dirty="0" err="1"/>
              <a:t>Stencila</a:t>
            </a:r>
            <a:r>
              <a:rPr lang="en-US" dirty="0"/>
              <a:t>/ </a:t>
            </a:r>
            <a:r>
              <a:rPr lang="en-US" dirty="0" err="1"/>
              <a:t>eLife</a:t>
            </a:r>
            <a:r>
              <a:rPr lang="en-US" dirty="0"/>
              <a:t> </a:t>
            </a:r>
            <a:r>
              <a:rPr lang="en-US" sz="1600" dirty="0"/>
              <a:t>(uses R)</a:t>
            </a:r>
            <a:endParaRPr lang="en-US" dirty="0"/>
          </a:p>
        </p:txBody>
      </p:sp>
      <p:sp>
        <p:nvSpPr>
          <p:cNvPr id="6" name="Content Placeholder 5">
            <a:extLst>
              <a:ext uri="{FF2B5EF4-FFF2-40B4-BE49-F238E27FC236}">
                <a16:creationId xmlns:a16="http://schemas.microsoft.com/office/drawing/2014/main" id="{2080F561-8BE7-49DB-A3FD-383D892B95A3}"/>
              </a:ext>
            </a:extLst>
          </p:cNvPr>
          <p:cNvSpPr>
            <a:spLocks noGrp="1"/>
          </p:cNvSpPr>
          <p:nvPr>
            <p:ph sz="half" idx="2"/>
          </p:nvPr>
        </p:nvSpPr>
        <p:spPr/>
        <p:txBody>
          <a:bodyPr/>
          <a:lstStyle/>
          <a:p>
            <a:r>
              <a:rPr lang="en-US" dirty="0"/>
              <a:t>Reducing cognitive load</a:t>
            </a:r>
          </a:p>
          <a:p>
            <a:r>
              <a:rPr lang="en-US" dirty="0"/>
              <a:t>Exposing assumptions</a:t>
            </a:r>
          </a:p>
        </p:txBody>
      </p:sp>
      <p:pic>
        <p:nvPicPr>
          <p:cNvPr id="7" name="Picture 6">
            <a:extLst>
              <a:ext uri="{FF2B5EF4-FFF2-40B4-BE49-F238E27FC236}">
                <a16:creationId xmlns:a16="http://schemas.microsoft.com/office/drawing/2014/main" id="{AB5FEB7D-AD4D-4C1D-8D8A-DA31E797DE42}"/>
              </a:ext>
            </a:extLst>
          </p:cNvPr>
          <p:cNvPicPr>
            <a:picLocks noChangeAspect="1"/>
          </p:cNvPicPr>
          <p:nvPr/>
        </p:nvPicPr>
        <p:blipFill>
          <a:blip r:embed="rId4"/>
          <a:stretch>
            <a:fillRect/>
          </a:stretch>
        </p:blipFill>
        <p:spPr>
          <a:xfrm>
            <a:off x="6778499" y="3194462"/>
            <a:ext cx="3335908" cy="2000992"/>
          </a:xfrm>
          <a:prstGeom prst="rect">
            <a:avLst/>
          </a:prstGeom>
        </p:spPr>
      </p:pic>
    </p:spTree>
    <p:extLst>
      <p:ext uri="{BB962C8B-B14F-4D97-AF65-F5344CB8AC3E}">
        <p14:creationId xmlns:p14="http://schemas.microsoft.com/office/powerpoint/2010/main" val="41422888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38905" y="1582824"/>
            <a:ext cx="8114190" cy="2800767"/>
          </a:xfrm>
          <a:prstGeom prst="rect">
            <a:avLst/>
          </a:prstGeom>
          <a:noFill/>
        </p:spPr>
        <p:txBody>
          <a:bodyPr wrap="square" rtlCol="0">
            <a:spAutoFit/>
          </a:bodyPr>
          <a:lstStyle/>
          <a:p>
            <a:pPr algn="ctr"/>
            <a:r>
              <a:rPr lang="en-US" sz="8800" dirty="0">
                <a:solidFill>
                  <a:schemeClr val="bg1"/>
                </a:solidFill>
              </a:rPr>
              <a:t>Technological frontier</a:t>
            </a:r>
            <a:endParaRPr lang="en-US" dirty="0">
              <a:solidFill>
                <a:schemeClr val="bg1"/>
              </a:solidFill>
            </a:endParaRPr>
          </a:p>
        </p:txBody>
      </p:sp>
    </p:spTree>
    <p:extLst>
      <p:ext uri="{BB962C8B-B14F-4D97-AF65-F5344CB8AC3E}">
        <p14:creationId xmlns:p14="http://schemas.microsoft.com/office/powerpoint/2010/main" val="15311196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cxnSp>
        <p:nvCxnSpPr>
          <p:cNvPr id="167" name="Google Shape;167;p20"/>
          <p:cNvCxnSpPr/>
          <p:nvPr/>
        </p:nvCxnSpPr>
        <p:spPr>
          <a:xfrm rot="10800000">
            <a:off x="1940600" y="734600"/>
            <a:ext cx="0" cy="5080000"/>
          </a:xfrm>
          <a:prstGeom prst="straightConnector1">
            <a:avLst/>
          </a:prstGeom>
          <a:noFill/>
          <a:ln w="9525" cap="flat" cmpd="sng">
            <a:solidFill>
              <a:srgbClr val="000000"/>
            </a:solidFill>
            <a:prstDash val="solid"/>
            <a:round/>
            <a:headEnd type="none" w="med" len="med"/>
            <a:tailEnd type="triangle" w="med" len="med"/>
          </a:ln>
        </p:spPr>
      </p:cxnSp>
      <p:cxnSp>
        <p:nvCxnSpPr>
          <p:cNvPr id="168" name="Google Shape;168;p20"/>
          <p:cNvCxnSpPr/>
          <p:nvPr/>
        </p:nvCxnSpPr>
        <p:spPr>
          <a:xfrm>
            <a:off x="1940600" y="5814600"/>
            <a:ext cx="6197600" cy="0"/>
          </a:xfrm>
          <a:prstGeom prst="straightConnector1">
            <a:avLst/>
          </a:prstGeom>
          <a:noFill/>
          <a:ln w="9525" cap="flat" cmpd="sng">
            <a:solidFill>
              <a:srgbClr val="000000"/>
            </a:solidFill>
            <a:prstDash val="solid"/>
            <a:round/>
            <a:headEnd type="none" w="med" len="med"/>
            <a:tailEnd type="triangle" w="med" len="med"/>
          </a:ln>
        </p:spPr>
      </p:cxnSp>
      <p:sp>
        <p:nvSpPr>
          <p:cNvPr id="169" name="Google Shape;169;p20"/>
          <p:cNvSpPr txBox="1"/>
          <p:nvPr/>
        </p:nvSpPr>
        <p:spPr>
          <a:xfrm>
            <a:off x="7731800" y="6017800"/>
            <a:ext cx="5898000" cy="615513"/>
          </a:xfrm>
          <a:prstGeom prst="rect">
            <a:avLst/>
          </a:prstGeom>
          <a:noFill/>
          <a:ln>
            <a:noFill/>
          </a:ln>
        </p:spPr>
        <p:txBody>
          <a:bodyPr spcFirstLastPara="1" wrap="square" lIns="121900" tIns="121900" rIns="121900" bIns="121900" anchor="t" anchorCtr="0">
            <a:spAutoFit/>
          </a:bodyPr>
          <a:lstStyle/>
          <a:p>
            <a:r>
              <a:rPr lang="en" sz="2400"/>
              <a:t>Software</a:t>
            </a:r>
            <a:endParaRPr sz="2400"/>
          </a:p>
        </p:txBody>
      </p:sp>
      <p:sp>
        <p:nvSpPr>
          <p:cNvPr id="170" name="Google Shape;170;p20"/>
          <p:cNvSpPr txBox="1"/>
          <p:nvPr/>
        </p:nvSpPr>
        <p:spPr>
          <a:xfrm>
            <a:off x="1026200" y="836201"/>
            <a:ext cx="812800" cy="984845"/>
          </a:xfrm>
          <a:prstGeom prst="rect">
            <a:avLst/>
          </a:prstGeom>
          <a:noFill/>
          <a:ln>
            <a:noFill/>
          </a:ln>
        </p:spPr>
        <p:txBody>
          <a:bodyPr spcFirstLastPara="1" wrap="square" lIns="121900" tIns="121900" rIns="121900" bIns="121900" anchor="t" anchorCtr="0">
            <a:spAutoFit/>
          </a:bodyPr>
          <a:lstStyle/>
          <a:p>
            <a:r>
              <a:rPr lang="en" sz="2400"/>
              <a:t>Data</a:t>
            </a:r>
            <a:endParaRPr sz="2400"/>
          </a:p>
        </p:txBody>
      </p:sp>
      <p:sp>
        <p:nvSpPr>
          <p:cNvPr id="171" name="Google Shape;171;p20"/>
          <p:cNvSpPr/>
          <p:nvPr/>
        </p:nvSpPr>
        <p:spPr>
          <a:xfrm>
            <a:off x="1940600" y="5205000"/>
            <a:ext cx="609600" cy="609600"/>
          </a:xfrm>
          <a:prstGeom prst="triangle">
            <a:avLst>
              <a:gd name="adj" fmla="val 1826"/>
            </a:avLst>
          </a:prstGeom>
          <a:solidFill>
            <a:srgbClr val="CFE2F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2" name="Google Shape;172;p20"/>
          <p:cNvSpPr txBox="1"/>
          <p:nvPr/>
        </p:nvSpPr>
        <p:spPr>
          <a:xfrm>
            <a:off x="1940600" y="5814600"/>
            <a:ext cx="17624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code</a:t>
            </a:r>
            <a:endParaRPr sz="1600" b="1">
              <a:solidFill>
                <a:schemeClr val="dk1"/>
              </a:solidFill>
            </a:endParaRPr>
          </a:p>
        </p:txBody>
      </p:sp>
      <p:sp>
        <p:nvSpPr>
          <p:cNvPr id="173" name="Google Shape;173;p20"/>
          <p:cNvSpPr txBox="1"/>
          <p:nvPr/>
        </p:nvSpPr>
        <p:spPr>
          <a:xfrm rot="-5400000">
            <a:off x="831600" y="4705600"/>
            <a:ext cx="17256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data</a:t>
            </a:r>
            <a:endParaRPr sz="1600" b="1">
              <a:solidFill>
                <a:schemeClr val="dk1"/>
              </a:solidFill>
            </a:endParaRPr>
          </a:p>
        </p:txBody>
      </p:sp>
      <p:sp>
        <p:nvSpPr>
          <p:cNvPr id="174" name="Google Shape;174;p20"/>
          <p:cNvSpPr/>
          <p:nvPr/>
        </p:nvSpPr>
        <p:spPr>
          <a:xfrm rot="-8101187" flipH="1">
            <a:off x="1300973" y="4832266"/>
            <a:ext cx="2458187" cy="793373"/>
          </a:xfrm>
          <a:prstGeom prst="trapezoid">
            <a:avLst>
              <a:gd name="adj" fmla="val 101577"/>
            </a:avLst>
          </a:prstGeom>
          <a:solidFill>
            <a:srgbClr val="D9D2E9">
              <a:alpha val="5754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5" name="Google Shape;175;p20"/>
          <p:cNvSpPr/>
          <p:nvPr/>
        </p:nvSpPr>
        <p:spPr>
          <a:xfrm rot="-8101244" flipH="1">
            <a:off x="608719" y="3663380"/>
            <a:ext cx="5469896" cy="1504440"/>
          </a:xfrm>
          <a:prstGeom prst="trapezoid">
            <a:avLst>
              <a:gd name="adj" fmla="val 99625"/>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6" name="Google Shape;176;p20"/>
          <p:cNvSpPr txBox="1"/>
          <p:nvPr/>
        </p:nvSpPr>
        <p:spPr>
          <a:xfrm>
            <a:off x="3703000" y="5814600"/>
            <a:ext cx="21576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Data cleaning code</a:t>
            </a:r>
            <a:endParaRPr sz="1600" b="1">
              <a:solidFill>
                <a:schemeClr val="dk1"/>
              </a:solidFill>
            </a:endParaRPr>
          </a:p>
        </p:txBody>
      </p:sp>
      <p:sp>
        <p:nvSpPr>
          <p:cNvPr id="177" name="Google Shape;177;p20"/>
          <p:cNvSpPr txBox="1"/>
          <p:nvPr/>
        </p:nvSpPr>
        <p:spPr>
          <a:xfrm rot="-5400000">
            <a:off x="639200" y="2778167"/>
            <a:ext cx="21104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Secondary data</a:t>
            </a:r>
            <a:endParaRPr sz="1600" b="1">
              <a:solidFill>
                <a:schemeClr val="dk1"/>
              </a:solidFill>
            </a:endParaRPr>
          </a:p>
        </p:txBody>
      </p:sp>
      <p:cxnSp>
        <p:nvCxnSpPr>
          <p:cNvPr id="178" name="Google Shape;178;p20"/>
          <p:cNvCxnSpPr/>
          <p:nvPr/>
        </p:nvCxnSpPr>
        <p:spPr>
          <a:xfrm>
            <a:off x="1117600" y="1930400"/>
            <a:ext cx="3048000" cy="0"/>
          </a:xfrm>
          <a:prstGeom prst="straightConnector1">
            <a:avLst/>
          </a:prstGeom>
          <a:noFill/>
          <a:ln w="76200" cap="flat" cmpd="sng">
            <a:solidFill>
              <a:schemeClr val="dk2"/>
            </a:solidFill>
            <a:prstDash val="solid"/>
            <a:round/>
            <a:headEnd type="none" w="med" len="med"/>
            <a:tailEnd type="none" w="med" len="med"/>
          </a:ln>
        </p:spPr>
      </p:cxnSp>
      <p:sp>
        <p:nvSpPr>
          <p:cNvPr id="179" name="Google Shape;179;p20"/>
          <p:cNvSpPr txBox="1"/>
          <p:nvPr/>
        </p:nvSpPr>
        <p:spPr>
          <a:xfrm>
            <a:off x="2104667" y="1545201"/>
            <a:ext cx="2478000" cy="492402"/>
          </a:xfrm>
          <a:prstGeom prst="rect">
            <a:avLst/>
          </a:prstGeom>
          <a:noFill/>
          <a:ln>
            <a:noFill/>
          </a:ln>
        </p:spPr>
        <p:txBody>
          <a:bodyPr spcFirstLastPara="1" wrap="square" lIns="121900" tIns="121900" rIns="121900" bIns="121900" anchor="t" anchorCtr="0">
            <a:spAutoFit/>
          </a:bodyPr>
          <a:lstStyle/>
          <a:p>
            <a:r>
              <a:rPr lang="en" sz="1600" i="1"/>
              <a:t>Data provider</a:t>
            </a:r>
            <a:endParaRPr sz="1600" i="1"/>
          </a:p>
        </p:txBody>
      </p:sp>
      <p:cxnSp>
        <p:nvCxnSpPr>
          <p:cNvPr id="180" name="Google Shape;180;p20"/>
          <p:cNvCxnSpPr/>
          <p:nvPr/>
        </p:nvCxnSpPr>
        <p:spPr>
          <a:xfrm rot="5400000">
            <a:off x="4390000" y="4967733"/>
            <a:ext cx="3048000" cy="0"/>
          </a:xfrm>
          <a:prstGeom prst="straightConnector1">
            <a:avLst/>
          </a:prstGeom>
          <a:noFill/>
          <a:ln w="76200" cap="flat" cmpd="sng">
            <a:solidFill>
              <a:srgbClr val="CCCCCC"/>
            </a:solidFill>
            <a:prstDash val="dot"/>
            <a:round/>
            <a:headEnd type="none" w="med" len="med"/>
            <a:tailEnd type="none" w="med" len="med"/>
          </a:ln>
        </p:spPr>
      </p:cxnSp>
      <p:sp>
        <p:nvSpPr>
          <p:cNvPr id="181" name="Google Shape;181;p20"/>
          <p:cNvSpPr txBox="1"/>
          <p:nvPr/>
        </p:nvSpPr>
        <p:spPr>
          <a:xfrm rot="5400000">
            <a:off x="4900000" y="4853600"/>
            <a:ext cx="2478000" cy="492402"/>
          </a:xfrm>
          <a:prstGeom prst="rect">
            <a:avLst/>
          </a:prstGeom>
          <a:noFill/>
          <a:ln>
            <a:noFill/>
          </a:ln>
        </p:spPr>
        <p:txBody>
          <a:bodyPr spcFirstLastPara="1" wrap="square" lIns="121900" tIns="121900" rIns="121900" bIns="121900" anchor="t" anchorCtr="0">
            <a:spAutoFit/>
          </a:bodyPr>
          <a:lstStyle/>
          <a:p>
            <a:r>
              <a:rPr lang="en" sz="1600" i="1"/>
              <a:t>Software provider</a:t>
            </a:r>
            <a:endParaRPr sz="1600" i="1"/>
          </a:p>
        </p:txBody>
      </p:sp>
    </p:spTree>
    <p:extLst>
      <p:ext uri="{BB962C8B-B14F-4D97-AF65-F5344CB8AC3E}">
        <p14:creationId xmlns:p14="http://schemas.microsoft.com/office/powerpoint/2010/main" val="32982155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1"/>
          <p:cNvSpPr/>
          <p:nvPr/>
        </p:nvSpPr>
        <p:spPr>
          <a:xfrm rot="-5399288">
            <a:off x="2438561" y="1422000"/>
            <a:ext cx="3860800" cy="4877600"/>
          </a:xfrm>
          <a:prstGeom prst="diagStripe">
            <a:avLst>
              <a:gd name="adj" fmla="val 79041"/>
            </a:avLst>
          </a:prstGeom>
          <a:solidFill>
            <a:srgbClr val="FFF2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187" name="Google Shape;187;p21"/>
          <p:cNvCxnSpPr/>
          <p:nvPr/>
        </p:nvCxnSpPr>
        <p:spPr>
          <a:xfrm rot="10800000">
            <a:off x="1940600" y="734600"/>
            <a:ext cx="0" cy="5080000"/>
          </a:xfrm>
          <a:prstGeom prst="straightConnector1">
            <a:avLst/>
          </a:prstGeom>
          <a:noFill/>
          <a:ln w="9525" cap="flat" cmpd="sng">
            <a:solidFill>
              <a:srgbClr val="000000"/>
            </a:solidFill>
            <a:prstDash val="solid"/>
            <a:round/>
            <a:headEnd type="none" w="med" len="med"/>
            <a:tailEnd type="triangle" w="med" len="med"/>
          </a:ln>
        </p:spPr>
      </p:cxnSp>
      <p:cxnSp>
        <p:nvCxnSpPr>
          <p:cNvPr id="188" name="Google Shape;188;p21"/>
          <p:cNvCxnSpPr/>
          <p:nvPr/>
        </p:nvCxnSpPr>
        <p:spPr>
          <a:xfrm>
            <a:off x="1940600" y="5814600"/>
            <a:ext cx="6197600" cy="0"/>
          </a:xfrm>
          <a:prstGeom prst="straightConnector1">
            <a:avLst/>
          </a:prstGeom>
          <a:noFill/>
          <a:ln w="9525" cap="flat" cmpd="sng">
            <a:solidFill>
              <a:srgbClr val="000000"/>
            </a:solidFill>
            <a:prstDash val="solid"/>
            <a:round/>
            <a:headEnd type="none" w="med" len="med"/>
            <a:tailEnd type="triangle" w="med" len="med"/>
          </a:ln>
        </p:spPr>
      </p:cxnSp>
      <p:sp>
        <p:nvSpPr>
          <p:cNvPr id="189" name="Google Shape;189;p21"/>
          <p:cNvSpPr txBox="1"/>
          <p:nvPr/>
        </p:nvSpPr>
        <p:spPr>
          <a:xfrm>
            <a:off x="7731800" y="6017800"/>
            <a:ext cx="5898000" cy="615513"/>
          </a:xfrm>
          <a:prstGeom prst="rect">
            <a:avLst/>
          </a:prstGeom>
          <a:noFill/>
          <a:ln>
            <a:noFill/>
          </a:ln>
        </p:spPr>
        <p:txBody>
          <a:bodyPr spcFirstLastPara="1" wrap="square" lIns="121900" tIns="121900" rIns="121900" bIns="121900" anchor="t" anchorCtr="0">
            <a:spAutoFit/>
          </a:bodyPr>
          <a:lstStyle/>
          <a:p>
            <a:r>
              <a:rPr lang="en" sz="2400"/>
              <a:t>Software</a:t>
            </a:r>
            <a:endParaRPr sz="2400"/>
          </a:p>
        </p:txBody>
      </p:sp>
      <p:sp>
        <p:nvSpPr>
          <p:cNvPr id="190" name="Google Shape;190;p21"/>
          <p:cNvSpPr txBox="1"/>
          <p:nvPr/>
        </p:nvSpPr>
        <p:spPr>
          <a:xfrm>
            <a:off x="1026200" y="836201"/>
            <a:ext cx="812800" cy="984845"/>
          </a:xfrm>
          <a:prstGeom prst="rect">
            <a:avLst/>
          </a:prstGeom>
          <a:noFill/>
          <a:ln>
            <a:noFill/>
          </a:ln>
        </p:spPr>
        <p:txBody>
          <a:bodyPr spcFirstLastPara="1" wrap="square" lIns="121900" tIns="121900" rIns="121900" bIns="121900" anchor="t" anchorCtr="0">
            <a:spAutoFit/>
          </a:bodyPr>
          <a:lstStyle/>
          <a:p>
            <a:r>
              <a:rPr lang="en" sz="2400"/>
              <a:t>Data</a:t>
            </a:r>
            <a:endParaRPr sz="2400"/>
          </a:p>
        </p:txBody>
      </p:sp>
      <p:sp>
        <p:nvSpPr>
          <p:cNvPr id="191" name="Google Shape;191;p21"/>
          <p:cNvSpPr/>
          <p:nvPr/>
        </p:nvSpPr>
        <p:spPr>
          <a:xfrm>
            <a:off x="1940600" y="5205000"/>
            <a:ext cx="609600" cy="609600"/>
          </a:xfrm>
          <a:prstGeom prst="triangle">
            <a:avLst>
              <a:gd name="adj" fmla="val 1826"/>
            </a:avLst>
          </a:prstGeom>
          <a:solidFill>
            <a:srgbClr val="CFE2F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2" name="Google Shape;192;p21"/>
          <p:cNvSpPr txBox="1"/>
          <p:nvPr/>
        </p:nvSpPr>
        <p:spPr>
          <a:xfrm>
            <a:off x="1940600" y="5814600"/>
            <a:ext cx="17624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code</a:t>
            </a:r>
            <a:endParaRPr sz="1600" b="1">
              <a:solidFill>
                <a:schemeClr val="dk1"/>
              </a:solidFill>
            </a:endParaRPr>
          </a:p>
        </p:txBody>
      </p:sp>
      <p:sp>
        <p:nvSpPr>
          <p:cNvPr id="193" name="Google Shape;193;p21"/>
          <p:cNvSpPr txBox="1"/>
          <p:nvPr/>
        </p:nvSpPr>
        <p:spPr>
          <a:xfrm rot="-5400000">
            <a:off x="831600" y="4705600"/>
            <a:ext cx="17256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data</a:t>
            </a:r>
            <a:endParaRPr sz="1600" b="1">
              <a:solidFill>
                <a:schemeClr val="dk1"/>
              </a:solidFill>
            </a:endParaRPr>
          </a:p>
        </p:txBody>
      </p:sp>
      <p:sp>
        <p:nvSpPr>
          <p:cNvPr id="194" name="Google Shape;194;p21"/>
          <p:cNvSpPr/>
          <p:nvPr/>
        </p:nvSpPr>
        <p:spPr>
          <a:xfrm rot="-8101187" flipH="1">
            <a:off x="1300973" y="4832266"/>
            <a:ext cx="2458187" cy="793373"/>
          </a:xfrm>
          <a:prstGeom prst="trapezoid">
            <a:avLst>
              <a:gd name="adj" fmla="val 101577"/>
            </a:avLst>
          </a:prstGeom>
          <a:solidFill>
            <a:srgbClr val="D9D2E9">
              <a:alpha val="5754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5" name="Google Shape;195;p21"/>
          <p:cNvSpPr/>
          <p:nvPr/>
        </p:nvSpPr>
        <p:spPr>
          <a:xfrm rot="-8101244" flipH="1">
            <a:off x="608719" y="3663380"/>
            <a:ext cx="5469896" cy="1504440"/>
          </a:xfrm>
          <a:prstGeom prst="trapezoid">
            <a:avLst>
              <a:gd name="adj" fmla="val 99625"/>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6" name="Google Shape;196;p21"/>
          <p:cNvSpPr txBox="1"/>
          <p:nvPr/>
        </p:nvSpPr>
        <p:spPr>
          <a:xfrm>
            <a:off x="3703000" y="5814600"/>
            <a:ext cx="21576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Data cleaning code</a:t>
            </a:r>
            <a:endParaRPr sz="1600" b="1">
              <a:solidFill>
                <a:schemeClr val="dk1"/>
              </a:solidFill>
            </a:endParaRPr>
          </a:p>
        </p:txBody>
      </p:sp>
      <p:sp>
        <p:nvSpPr>
          <p:cNvPr id="197" name="Google Shape;197;p21"/>
          <p:cNvSpPr txBox="1"/>
          <p:nvPr/>
        </p:nvSpPr>
        <p:spPr>
          <a:xfrm rot="-5400000">
            <a:off x="639200" y="2778167"/>
            <a:ext cx="21104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Secondary data</a:t>
            </a:r>
            <a:endParaRPr sz="1600" b="1">
              <a:solidFill>
                <a:schemeClr val="dk1"/>
              </a:solidFill>
            </a:endParaRPr>
          </a:p>
        </p:txBody>
      </p:sp>
      <p:cxnSp>
        <p:nvCxnSpPr>
          <p:cNvPr id="198" name="Google Shape;198;p21"/>
          <p:cNvCxnSpPr/>
          <p:nvPr/>
        </p:nvCxnSpPr>
        <p:spPr>
          <a:xfrm>
            <a:off x="1117600" y="1930400"/>
            <a:ext cx="3048000" cy="0"/>
          </a:xfrm>
          <a:prstGeom prst="straightConnector1">
            <a:avLst/>
          </a:prstGeom>
          <a:noFill/>
          <a:ln w="76200" cap="flat" cmpd="sng">
            <a:solidFill>
              <a:schemeClr val="dk2"/>
            </a:solidFill>
            <a:prstDash val="solid"/>
            <a:round/>
            <a:headEnd type="none" w="med" len="med"/>
            <a:tailEnd type="none" w="med" len="med"/>
          </a:ln>
        </p:spPr>
      </p:cxnSp>
      <p:sp>
        <p:nvSpPr>
          <p:cNvPr id="199" name="Google Shape;199;p21"/>
          <p:cNvSpPr txBox="1"/>
          <p:nvPr/>
        </p:nvSpPr>
        <p:spPr>
          <a:xfrm>
            <a:off x="2104667" y="1545201"/>
            <a:ext cx="2478000" cy="492402"/>
          </a:xfrm>
          <a:prstGeom prst="rect">
            <a:avLst/>
          </a:prstGeom>
          <a:noFill/>
          <a:ln>
            <a:noFill/>
          </a:ln>
        </p:spPr>
        <p:txBody>
          <a:bodyPr spcFirstLastPara="1" wrap="square" lIns="121900" tIns="121900" rIns="121900" bIns="121900" anchor="t" anchorCtr="0">
            <a:spAutoFit/>
          </a:bodyPr>
          <a:lstStyle/>
          <a:p>
            <a:r>
              <a:rPr lang="en" sz="1600" i="1"/>
              <a:t>Data provider</a:t>
            </a:r>
            <a:endParaRPr sz="1600" i="1"/>
          </a:p>
        </p:txBody>
      </p:sp>
      <p:cxnSp>
        <p:nvCxnSpPr>
          <p:cNvPr id="200" name="Google Shape;200;p21"/>
          <p:cNvCxnSpPr/>
          <p:nvPr/>
        </p:nvCxnSpPr>
        <p:spPr>
          <a:xfrm rot="5400000">
            <a:off x="4390000" y="4967733"/>
            <a:ext cx="3048000" cy="0"/>
          </a:xfrm>
          <a:prstGeom prst="straightConnector1">
            <a:avLst/>
          </a:prstGeom>
          <a:noFill/>
          <a:ln w="76200" cap="flat" cmpd="sng">
            <a:solidFill>
              <a:srgbClr val="CCCCCC"/>
            </a:solidFill>
            <a:prstDash val="dot"/>
            <a:round/>
            <a:headEnd type="none" w="med" len="med"/>
            <a:tailEnd type="none" w="med" len="med"/>
          </a:ln>
        </p:spPr>
      </p:cxnSp>
      <p:sp>
        <p:nvSpPr>
          <p:cNvPr id="201" name="Google Shape;201;p21"/>
          <p:cNvSpPr txBox="1"/>
          <p:nvPr/>
        </p:nvSpPr>
        <p:spPr>
          <a:xfrm rot="5400000">
            <a:off x="4900000" y="4853600"/>
            <a:ext cx="2478000" cy="492402"/>
          </a:xfrm>
          <a:prstGeom prst="rect">
            <a:avLst/>
          </a:prstGeom>
          <a:noFill/>
          <a:ln>
            <a:noFill/>
          </a:ln>
        </p:spPr>
        <p:txBody>
          <a:bodyPr spcFirstLastPara="1" wrap="square" lIns="121900" tIns="121900" rIns="121900" bIns="121900" anchor="t" anchorCtr="0">
            <a:spAutoFit/>
          </a:bodyPr>
          <a:lstStyle/>
          <a:p>
            <a:r>
              <a:rPr lang="en" sz="1600" i="1"/>
              <a:t>Software provider</a:t>
            </a:r>
            <a:endParaRPr sz="1600" i="1"/>
          </a:p>
        </p:txBody>
      </p:sp>
      <p:sp>
        <p:nvSpPr>
          <p:cNvPr id="202" name="Google Shape;202;p21"/>
          <p:cNvSpPr txBox="1"/>
          <p:nvPr/>
        </p:nvSpPr>
        <p:spPr>
          <a:xfrm>
            <a:off x="5868800" y="5806800"/>
            <a:ext cx="938400" cy="4924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121900" tIns="60933" rIns="121900" bIns="0" anchor="t" anchorCtr="0">
            <a:noAutofit/>
          </a:bodyPr>
          <a:lstStyle/>
          <a:p>
            <a:pPr algn="r"/>
            <a:r>
              <a:rPr lang="en" sz="1067" b="1">
                <a:solidFill>
                  <a:schemeClr val="dk1"/>
                </a:solidFill>
              </a:rPr>
              <a:t>User code packages</a:t>
            </a:r>
            <a:endParaRPr sz="1067" b="1">
              <a:solidFill>
                <a:schemeClr val="dk1"/>
              </a:solidFill>
            </a:endParaRPr>
          </a:p>
        </p:txBody>
      </p:sp>
    </p:spTree>
    <p:extLst>
      <p:ext uri="{BB962C8B-B14F-4D97-AF65-F5344CB8AC3E}">
        <p14:creationId xmlns:p14="http://schemas.microsoft.com/office/powerpoint/2010/main" val="33693587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2"/>
          <p:cNvSpPr/>
          <p:nvPr/>
        </p:nvSpPr>
        <p:spPr>
          <a:xfrm rot="-5399288">
            <a:off x="2946800" y="913600"/>
            <a:ext cx="3860800" cy="5894400"/>
          </a:xfrm>
          <a:prstGeom prst="diagStripe">
            <a:avLst>
              <a:gd name="adj" fmla="val 79041"/>
            </a:avLst>
          </a:prstGeom>
          <a:solidFill>
            <a:srgbClr val="FCE5C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8" name="Google Shape;208;p22"/>
          <p:cNvSpPr/>
          <p:nvPr/>
        </p:nvSpPr>
        <p:spPr>
          <a:xfrm rot="-5399288">
            <a:off x="2438561" y="1422000"/>
            <a:ext cx="3860800" cy="4877600"/>
          </a:xfrm>
          <a:prstGeom prst="diagStripe">
            <a:avLst>
              <a:gd name="adj" fmla="val 79041"/>
            </a:avLst>
          </a:prstGeom>
          <a:solidFill>
            <a:srgbClr val="FFF2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209" name="Google Shape;209;p22"/>
          <p:cNvCxnSpPr/>
          <p:nvPr/>
        </p:nvCxnSpPr>
        <p:spPr>
          <a:xfrm rot="10800000">
            <a:off x="1940600" y="734600"/>
            <a:ext cx="0" cy="5080000"/>
          </a:xfrm>
          <a:prstGeom prst="straightConnector1">
            <a:avLst/>
          </a:prstGeom>
          <a:noFill/>
          <a:ln w="9525" cap="flat" cmpd="sng">
            <a:solidFill>
              <a:srgbClr val="000000"/>
            </a:solidFill>
            <a:prstDash val="solid"/>
            <a:round/>
            <a:headEnd type="none" w="med" len="med"/>
            <a:tailEnd type="triangle" w="med" len="med"/>
          </a:ln>
        </p:spPr>
      </p:cxnSp>
      <p:cxnSp>
        <p:nvCxnSpPr>
          <p:cNvPr id="210" name="Google Shape;210;p22"/>
          <p:cNvCxnSpPr/>
          <p:nvPr/>
        </p:nvCxnSpPr>
        <p:spPr>
          <a:xfrm>
            <a:off x="1940600" y="5814600"/>
            <a:ext cx="6197600" cy="0"/>
          </a:xfrm>
          <a:prstGeom prst="straightConnector1">
            <a:avLst/>
          </a:prstGeom>
          <a:noFill/>
          <a:ln w="9525" cap="flat" cmpd="sng">
            <a:solidFill>
              <a:srgbClr val="000000"/>
            </a:solidFill>
            <a:prstDash val="solid"/>
            <a:round/>
            <a:headEnd type="none" w="med" len="med"/>
            <a:tailEnd type="triangle" w="med" len="med"/>
          </a:ln>
        </p:spPr>
      </p:cxnSp>
      <p:sp>
        <p:nvSpPr>
          <p:cNvPr id="211" name="Google Shape;211;p22"/>
          <p:cNvSpPr txBox="1"/>
          <p:nvPr/>
        </p:nvSpPr>
        <p:spPr>
          <a:xfrm>
            <a:off x="7731800" y="6017800"/>
            <a:ext cx="5898000" cy="615513"/>
          </a:xfrm>
          <a:prstGeom prst="rect">
            <a:avLst/>
          </a:prstGeom>
          <a:noFill/>
          <a:ln>
            <a:noFill/>
          </a:ln>
        </p:spPr>
        <p:txBody>
          <a:bodyPr spcFirstLastPara="1" wrap="square" lIns="121900" tIns="121900" rIns="121900" bIns="121900" anchor="t" anchorCtr="0">
            <a:spAutoFit/>
          </a:bodyPr>
          <a:lstStyle/>
          <a:p>
            <a:r>
              <a:rPr lang="en" sz="2400"/>
              <a:t>Software</a:t>
            </a:r>
            <a:endParaRPr sz="2400"/>
          </a:p>
        </p:txBody>
      </p:sp>
      <p:sp>
        <p:nvSpPr>
          <p:cNvPr id="212" name="Google Shape;212;p22"/>
          <p:cNvSpPr txBox="1"/>
          <p:nvPr/>
        </p:nvSpPr>
        <p:spPr>
          <a:xfrm>
            <a:off x="1026200" y="836201"/>
            <a:ext cx="812800" cy="984845"/>
          </a:xfrm>
          <a:prstGeom prst="rect">
            <a:avLst/>
          </a:prstGeom>
          <a:noFill/>
          <a:ln>
            <a:noFill/>
          </a:ln>
        </p:spPr>
        <p:txBody>
          <a:bodyPr spcFirstLastPara="1" wrap="square" lIns="121900" tIns="121900" rIns="121900" bIns="121900" anchor="t" anchorCtr="0">
            <a:spAutoFit/>
          </a:bodyPr>
          <a:lstStyle/>
          <a:p>
            <a:r>
              <a:rPr lang="en" sz="2400"/>
              <a:t>Data</a:t>
            </a:r>
            <a:endParaRPr sz="2400"/>
          </a:p>
        </p:txBody>
      </p:sp>
      <p:sp>
        <p:nvSpPr>
          <p:cNvPr id="213" name="Google Shape;213;p22"/>
          <p:cNvSpPr/>
          <p:nvPr/>
        </p:nvSpPr>
        <p:spPr>
          <a:xfrm>
            <a:off x="1940600" y="5205000"/>
            <a:ext cx="609600" cy="609600"/>
          </a:xfrm>
          <a:prstGeom prst="triangle">
            <a:avLst>
              <a:gd name="adj" fmla="val 1826"/>
            </a:avLst>
          </a:prstGeom>
          <a:solidFill>
            <a:srgbClr val="CFE2F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4" name="Google Shape;214;p22"/>
          <p:cNvSpPr txBox="1"/>
          <p:nvPr/>
        </p:nvSpPr>
        <p:spPr>
          <a:xfrm>
            <a:off x="1940600" y="5814600"/>
            <a:ext cx="17624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code</a:t>
            </a:r>
            <a:endParaRPr sz="1600" b="1">
              <a:solidFill>
                <a:schemeClr val="dk1"/>
              </a:solidFill>
            </a:endParaRPr>
          </a:p>
        </p:txBody>
      </p:sp>
      <p:sp>
        <p:nvSpPr>
          <p:cNvPr id="215" name="Google Shape;215;p22"/>
          <p:cNvSpPr txBox="1"/>
          <p:nvPr/>
        </p:nvSpPr>
        <p:spPr>
          <a:xfrm rot="-5400000">
            <a:off x="831600" y="4705600"/>
            <a:ext cx="17256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data</a:t>
            </a:r>
            <a:endParaRPr sz="1600" b="1">
              <a:solidFill>
                <a:schemeClr val="dk1"/>
              </a:solidFill>
            </a:endParaRPr>
          </a:p>
        </p:txBody>
      </p:sp>
      <p:sp>
        <p:nvSpPr>
          <p:cNvPr id="216" name="Google Shape;216;p22"/>
          <p:cNvSpPr/>
          <p:nvPr/>
        </p:nvSpPr>
        <p:spPr>
          <a:xfrm rot="-8101187" flipH="1">
            <a:off x="1300973" y="4832266"/>
            <a:ext cx="2458187" cy="793373"/>
          </a:xfrm>
          <a:prstGeom prst="trapezoid">
            <a:avLst>
              <a:gd name="adj" fmla="val 101577"/>
            </a:avLst>
          </a:prstGeom>
          <a:solidFill>
            <a:srgbClr val="D9D2E9">
              <a:alpha val="5754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7" name="Google Shape;217;p22"/>
          <p:cNvSpPr/>
          <p:nvPr/>
        </p:nvSpPr>
        <p:spPr>
          <a:xfrm rot="-8101244" flipH="1">
            <a:off x="608719" y="3663380"/>
            <a:ext cx="5469896" cy="1504440"/>
          </a:xfrm>
          <a:prstGeom prst="trapezoid">
            <a:avLst>
              <a:gd name="adj" fmla="val 99625"/>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8" name="Google Shape;218;p22"/>
          <p:cNvSpPr txBox="1"/>
          <p:nvPr/>
        </p:nvSpPr>
        <p:spPr>
          <a:xfrm>
            <a:off x="3703000" y="5814600"/>
            <a:ext cx="21576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Data cleaning code</a:t>
            </a:r>
            <a:endParaRPr sz="1600" b="1">
              <a:solidFill>
                <a:schemeClr val="dk1"/>
              </a:solidFill>
            </a:endParaRPr>
          </a:p>
        </p:txBody>
      </p:sp>
      <p:sp>
        <p:nvSpPr>
          <p:cNvPr id="219" name="Google Shape;219;p22"/>
          <p:cNvSpPr txBox="1"/>
          <p:nvPr/>
        </p:nvSpPr>
        <p:spPr>
          <a:xfrm rot="-5400000">
            <a:off x="639200" y="2778167"/>
            <a:ext cx="21104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Secondary data</a:t>
            </a:r>
            <a:endParaRPr sz="1600" b="1">
              <a:solidFill>
                <a:schemeClr val="dk1"/>
              </a:solidFill>
            </a:endParaRPr>
          </a:p>
        </p:txBody>
      </p:sp>
      <p:cxnSp>
        <p:nvCxnSpPr>
          <p:cNvPr id="220" name="Google Shape;220;p22"/>
          <p:cNvCxnSpPr/>
          <p:nvPr/>
        </p:nvCxnSpPr>
        <p:spPr>
          <a:xfrm>
            <a:off x="1117600" y="1930400"/>
            <a:ext cx="3048000" cy="0"/>
          </a:xfrm>
          <a:prstGeom prst="straightConnector1">
            <a:avLst/>
          </a:prstGeom>
          <a:noFill/>
          <a:ln w="76200" cap="flat" cmpd="sng">
            <a:solidFill>
              <a:schemeClr val="dk2"/>
            </a:solidFill>
            <a:prstDash val="solid"/>
            <a:round/>
            <a:headEnd type="none" w="med" len="med"/>
            <a:tailEnd type="none" w="med" len="med"/>
          </a:ln>
        </p:spPr>
      </p:cxnSp>
      <p:sp>
        <p:nvSpPr>
          <p:cNvPr id="221" name="Google Shape;221;p22"/>
          <p:cNvSpPr txBox="1"/>
          <p:nvPr/>
        </p:nvSpPr>
        <p:spPr>
          <a:xfrm>
            <a:off x="2104667" y="1545201"/>
            <a:ext cx="2478000" cy="492402"/>
          </a:xfrm>
          <a:prstGeom prst="rect">
            <a:avLst/>
          </a:prstGeom>
          <a:noFill/>
          <a:ln>
            <a:noFill/>
          </a:ln>
        </p:spPr>
        <p:txBody>
          <a:bodyPr spcFirstLastPara="1" wrap="square" lIns="121900" tIns="121900" rIns="121900" bIns="121900" anchor="t" anchorCtr="0">
            <a:spAutoFit/>
          </a:bodyPr>
          <a:lstStyle/>
          <a:p>
            <a:r>
              <a:rPr lang="en" sz="1600" i="1"/>
              <a:t>Data provider</a:t>
            </a:r>
            <a:endParaRPr sz="1600" i="1"/>
          </a:p>
        </p:txBody>
      </p:sp>
      <p:cxnSp>
        <p:nvCxnSpPr>
          <p:cNvPr id="222" name="Google Shape;222;p22"/>
          <p:cNvCxnSpPr/>
          <p:nvPr/>
        </p:nvCxnSpPr>
        <p:spPr>
          <a:xfrm rot="5400000">
            <a:off x="4390000" y="4967733"/>
            <a:ext cx="3048000" cy="0"/>
          </a:xfrm>
          <a:prstGeom prst="straightConnector1">
            <a:avLst/>
          </a:prstGeom>
          <a:noFill/>
          <a:ln w="76200" cap="flat" cmpd="sng">
            <a:solidFill>
              <a:srgbClr val="CCCCCC"/>
            </a:solidFill>
            <a:prstDash val="dot"/>
            <a:round/>
            <a:headEnd type="none" w="med" len="med"/>
            <a:tailEnd type="none" w="med" len="med"/>
          </a:ln>
        </p:spPr>
      </p:cxnSp>
      <p:sp>
        <p:nvSpPr>
          <p:cNvPr id="223" name="Google Shape;223;p22"/>
          <p:cNvSpPr txBox="1"/>
          <p:nvPr/>
        </p:nvSpPr>
        <p:spPr>
          <a:xfrm rot="5400000">
            <a:off x="4900000" y="4853600"/>
            <a:ext cx="2478000" cy="492402"/>
          </a:xfrm>
          <a:prstGeom prst="rect">
            <a:avLst/>
          </a:prstGeom>
          <a:noFill/>
          <a:ln>
            <a:noFill/>
          </a:ln>
        </p:spPr>
        <p:txBody>
          <a:bodyPr spcFirstLastPara="1" wrap="square" lIns="121900" tIns="121900" rIns="121900" bIns="121900" anchor="t" anchorCtr="0">
            <a:spAutoFit/>
          </a:bodyPr>
          <a:lstStyle/>
          <a:p>
            <a:r>
              <a:rPr lang="en" sz="1600" i="1"/>
              <a:t>Software provider</a:t>
            </a:r>
            <a:endParaRPr sz="1600" i="1"/>
          </a:p>
        </p:txBody>
      </p:sp>
      <p:sp>
        <p:nvSpPr>
          <p:cNvPr id="224" name="Google Shape;224;p22"/>
          <p:cNvSpPr txBox="1"/>
          <p:nvPr/>
        </p:nvSpPr>
        <p:spPr>
          <a:xfrm>
            <a:off x="5868800" y="5806800"/>
            <a:ext cx="938400" cy="4924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121900" tIns="60933" rIns="121900" bIns="0" anchor="t" anchorCtr="0">
            <a:noAutofit/>
          </a:bodyPr>
          <a:lstStyle/>
          <a:p>
            <a:pPr algn="r"/>
            <a:r>
              <a:rPr lang="en" sz="1067" b="1">
                <a:solidFill>
                  <a:schemeClr val="dk1"/>
                </a:solidFill>
              </a:rPr>
              <a:t>User code packages</a:t>
            </a:r>
            <a:endParaRPr sz="1067" b="1">
              <a:solidFill>
                <a:schemeClr val="dk1"/>
              </a:solidFill>
            </a:endParaRPr>
          </a:p>
        </p:txBody>
      </p:sp>
      <p:sp>
        <p:nvSpPr>
          <p:cNvPr id="225" name="Google Shape;225;p22"/>
          <p:cNvSpPr txBox="1"/>
          <p:nvPr/>
        </p:nvSpPr>
        <p:spPr>
          <a:xfrm>
            <a:off x="6807200" y="5806800"/>
            <a:ext cx="1016000" cy="492400"/>
          </a:xfrm>
          <a:prstGeom prst="rect">
            <a:avLst/>
          </a:prstGeom>
          <a:solidFill>
            <a:srgbClr val="FCE5CD"/>
          </a:solidFill>
          <a:ln w="19050" cap="flat" cmpd="sng">
            <a:solidFill>
              <a:srgbClr val="000000"/>
            </a:solidFill>
            <a:prstDash val="solid"/>
            <a:round/>
            <a:headEnd type="none" w="sm" len="sm"/>
            <a:tailEnd type="none" w="sm" len="sm"/>
          </a:ln>
        </p:spPr>
        <p:txBody>
          <a:bodyPr spcFirstLastPara="1" wrap="square" lIns="121900" tIns="60933" rIns="121900" bIns="0" anchor="t" anchorCtr="0">
            <a:noAutofit/>
          </a:bodyPr>
          <a:lstStyle/>
          <a:p>
            <a:pPr algn="r"/>
            <a:r>
              <a:rPr lang="en" sz="1067" b="1">
                <a:solidFill>
                  <a:schemeClr val="dk1"/>
                </a:solidFill>
              </a:rPr>
              <a:t>“Software”</a:t>
            </a:r>
            <a:endParaRPr sz="1067" b="1">
              <a:solidFill>
                <a:schemeClr val="dk1"/>
              </a:solidFill>
            </a:endParaRPr>
          </a:p>
        </p:txBody>
      </p:sp>
    </p:spTree>
    <p:extLst>
      <p:ext uri="{BB962C8B-B14F-4D97-AF65-F5344CB8AC3E}">
        <p14:creationId xmlns:p14="http://schemas.microsoft.com/office/powerpoint/2010/main" val="18342187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3"/>
          <p:cNvSpPr/>
          <p:nvPr/>
        </p:nvSpPr>
        <p:spPr>
          <a:xfrm rot="-5399288">
            <a:off x="2946800" y="913600"/>
            <a:ext cx="3860800" cy="5894400"/>
          </a:xfrm>
          <a:prstGeom prst="diagStripe">
            <a:avLst>
              <a:gd name="adj" fmla="val 79041"/>
            </a:avLst>
          </a:prstGeom>
          <a:solidFill>
            <a:srgbClr val="FCE5C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1" name="Google Shape;231;p23"/>
          <p:cNvSpPr/>
          <p:nvPr/>
        </p:nvSpPr>
        <p:spPr>
          <a:xfrm rot="-5399288">
            <a:off x="2438561" y="1422000"/>
            <a:ext cx="3860800" cy="4877600"/>
          </a:xfrm>
          <a:prstGeom prst="diagStripe">
            <a:avLst>
              <a:gd name="adj" fmla="val 79041"/>
            </a:avLst>
          </a:prstGeom>
          <a:solidFill>
            <a:srgbClr val="FFF2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232" name="Google Shape;232;p23"/>
          <p:cNvCxnSpPr/>
          <p:nvPr/>
        </p:nvCxnSpPr>
        <p:spPr>
          <a:xfrm rot="10800000">
            <a:off x="1940600" y="734600"/>
            <a:ext cx="0" cy="5080000"/>
          </a:xfrm>
          <a:prstGeom prst="straightConnector1">
            <a:avLst/>
          </a:prstGeom>
          <a:noFill/>
          <a:ln w="9525" cap="flat" cmpd="sng">
            <a:solidFill>
              <a:srgbClr val="000000"/>
            </a:solidFill>
            <a:prstDash val="solid"/>
            <a:round/>
            <a:headEnd type="none" w="med" len="med"/>
            <a:tailEnd type="triangle" w="med" len="med"/>
          </a:ln>
        </p:spPr>
      </p:cxnSp>
      <p:cxnSp>
        <p:nvCxnSpPr>
          <p:cNvPr id="233" name="Google Shape;233;p23"/>
          <p:cNvCxnSpPr/>
          <p:nvPr/>
        </p:nvCxnSpPr>
        <p:spPr>
          <a:xfrm>
            <a:off x="1940600" y="5814600"/>
            <a:ext cx="6197600" cy="0"/>
          </a:xfrm>
          <a:prstGeom prst="straightConnector1">
            <a:avLst/>
          </a:prstGeom>
          <a:noFill/>
          <a:ln w="9525" cap="flat" cmpd="sng">
            <a:solidFill>
              <a:srgbClr val="000000"/>
            </a:solidFill>
            <a:prstDash val="solid"/>
            <a:round/>
            <a:headEnd type="none" w="med" len="med"/>
            <a:tailEnd type="triangle" w="med" len="med"/>
          </a:ln>
        </p:spPr>
      </p:cxnSp>
      <p:sp>
        <p:nvSpPr>
          <p:cNvPr id="234" name="Google Shape;234;p23"/>
          <p:cNvSpPr txBox="1"/>
          <p:nvPr/>
        </p:nvSpPr>
        <p:spPr>
          <a:xfrm>
            <a:off x="7731800" y="6017800"/>
            <a:ext cx="5898000" cy="615513"/>
          </a:xfrm>
          <a:prstGeom prst="rect">
            <a:avLst/>
          </a:prstGeom>
          <a:noFill/>
          <a:ln>
            <a:noFill/>
          </a:ln>
        </p:spPr>
        <p:txBody>
          <a:bodyPr spcFirstLastPara="1" wrap="square" lIns="121900" tIns="121900" rIns="121900" bIns="121900" anchor="t" anchorCtr="0">
            <a:spAutoFit/>
          </a:bodyPr>
          <a:lstStyle/>
          <a:p>
            <a:r>
              <a:rPr lang="en" sz="2400"/>
              <a:t>Software</a:t>
            </a:r>
            <a:endParaRPr sz="2400"/>
          </a:p>
        </p:txBody>
      </p:sp>
      <p:sp>
        <p:nvSpPr>
          <p:cNvPr id="235" name="Google Shape;235;p23"/>
          <p:cNvSpPr txBox="1"/>
          <p:nvPr/>
        </p:nvSpPr>
        <p:spPr>
          <a:xfrm>
            <a:off x="1026200" y="836201"/>
            <a:ext cx="812800" cy="984845"/>
          </a:xfrm>
          <a:prstGeom prst="rect">
            <a:avLst/>
          </a:prstGeom>
          <a:noFill/>
          <a:ln>
            <a:noFill/>
          </a:ln>
        </p:spPr>
        <p:txBody>
          <a:bodyPr spcFirstLastPara="1" wrap="square" lIns="121900" tIns="121900" rIns="121900" bIns="121900" anchor="t" anchorCtr="0">
            <a:spAutoFit/>
          </a:bodyPr>
          <a:lstStyle/>
          <a:p>
            <a:r>
              <a:rPr lang="en" sz="2400"/>
              <a:t>Data</a:t>
            </a:r>
            <a:endParaRPr sz="2400"/>
          </a:p>
        </p:txBody>
      </p:sp>
      <p:sp>
        <p:nvSpPr>
          <p:cNvPr id="236" name="Google Shape;236;p23"/>
          <p:cNvSpPr/>
          <p:nvPr/>
        </p:nvSpPr>
        <p:spPr>
          <a:xfrm>
            <a:off x="1940600" y="5205000"/>
            <a:ext cx="609600" cy="609600"/>
          </a:xfrm>
          <a:prstGeom prst="triangle">
            <a:avLst>
              <a:gd name="adj" fmla="val 1826"/>
            </a:avLst>
          </a:prstGeom>
          <a:solidFill>
            <a:srgbClr val="CFE2F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7" name="Google Shape;237;p23"/>
          <p:cNvSpPr txBox="1"/>
          <p:nvPr/>
        </p:nvSpPr>
        <p:spPr>
          <a:xfrm>
            <a:off x="1940600" y="5814600"/>
            <a:ext cx="17624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code</a:t>
            </a:r>
            <a:endParaRPr sz="1600" b="1">
              <a:solidFill>
                <a:schemeClr val="dk1"/>
              </a:solidFill>
            </a:endParaRPr>
          </a:p>
        </p:txBody>
      </p:sp>
      <p:sp>
        <p:nvSpPr>
          <p:cNvPr id="238" name="Google Shape;238;p23"/>
          <p:cNvSpPr txBox="1"/>
          <p:nvPr/>
        </p:nvSpPr>
        <p:spPr>
          <a:xfrm rot="-5400000">
            <a:off x="831600" y="4705600"/>
            <a:ext cx="17256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data</a:t>
            </a:r>
            <a:endParaRPr sz="1600" b="1">
              <a:solidFill>
                <a:schemeClr val="dk1"/>
              </a:solidFill>
            </a:endParaRPr>
          </a:p>
        </p:txBody>
      </p:sp>
      <p:sp>
        <p:nvSpPr>
          <p:cNvPr id="239" name="Google Shape;239;p23"/>
          <p:cNvSpPr/>
          <p:nvPr/>
        </p:nvSpPr>
        <p:spPr>
          <a:xfrm rot="-8101187" flipH="1">
            <a:off x="1300973" y="4832266"/>
            <a:ext cx="2458187" cy="793373"/>
          </a:xfrm>
          <a:prstGeom prst="trapezoid">
            <a:avLst>
              <a:gd name="adj" fmla="val 101577"/>
            </a:avLst>
          </a:prstGeom>
          <a:solidFill>
            <a:srgbClr val="D9D2E9">
              <a:alpha val="5754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0" name="Google Shape;240;p23"/>
          <p:cNvSpPr/>
          <p:nvPr/>
        </p:nvSpPr>
        <p:spPr>
          <a:xfrm rot="-8101244" flipH="1">
            <a:off x="608719" y="3663380"/>
            <a:ext cx="5469896" cy="1504440"/>
          </a:xfrm>
          <a:prstGeom prst="trapezoid">
            <a:avLst>
              <a:gd name="adj" fmla="val 99625"/>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1" name="Google Shape;241;p23"/>
          <p:cNvSpPr txBox="1"/>
          <p:nvPr/>
        </p:nvSpPr>
        <p:spPr>
          <a:xfrm>
            <a:off x="3703000" y="5814600"/>
            <a:ext cx="21576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Data cleaning code</a:t>
            </a:r>
            <a:endParaRPr sz="1600" b="1">
              <a:solidFill>
                <a:schemeClr val="dk1"/>
              </a:solidFill>
            </a:endParaRPr>
          </a:p>
        </p:txBody>
      </p:sp>
      <p:sp>
        <p:nvSpPr>
          <p:cNvPr id="242" name="Google Shape;242;p23"/>
          <p:cNvSpPr txBox="1"/>
          <p:nvPr/>
        </p:nvSpPr>
        <p:spPr>
          <a:xfrm rot="-5400000">
            <a:off x="639200" y="2778167"/>
            <a:ext cx="21104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Secondary data</a:t>
            </a:r>
            <a:endParaRPr sz="1600" b="1">
              <a:solidFill>
                <a:schemeClr val="dk1"/>
              </a:solidFill>
            </a:endParaRPr>
          </a:p>
        </p:txBody>
      </p:sp>
      <p:cxnSp>
        <p:nvCxnSpPr>
          <p:cNvPr id="243" name="Google Shape;243;p23"/>
          <p:cNvCxnSpPr/>
          <p:nvPr/>
        </p:nvCxnSpPr>
        <p:spPr>
          <a:xfrm>
            <a:off x="1117600" y="1930400"/>
            <a:ext cx="3048000" cy="0"/>
          </a:xfrm>
          <a:prstGeom prst="straightConnector1">
            <a:avLst/>
          </a:prstGeom>
          <a:noFill/>
          <a:ln w="76200" cap="flat" cmpd="sng">
            <a:solidFill>
              <a:schemeClr val="dk2"/>
            </a:solidFill>
            <a:prstDash val="solid"/>
            <a:round/>
            <a:headEnd type="none" w="med" len="med"/>
            <a:tailEnd type="none" w="med" len="med"/>
          </a:ln>
        </p:spPr>
      </p:cxnSp>
      <p:sp>
        <p:nvSpPr>
          <p:cNvPr id="244" name="Google Shape;244;p23"/>
          <p:cNvSpPr txBox="1"/>
          <p:nvPr/>
        </p:nvSpPr>
        <p:spPr>
          <a:xfrm>
            <a:off x="2104667" y="1545201"/>
            <a:ext cx="2478000" cy="492402"/>
          </a:xfrm>
          <a:prstGeom prst="rect">
            <a:avLst/>
          </a:prstGeom>
          <a:noFill/>
          <a:ln>
            <a:noFill/>
          </a:ln>
        </p:spPr>
        <p:txBody>
          <a:bodyPr spcFirstLastPara="1" wrap="square" lIns="121900" tIns="121900" rIns="121900" bIns="121900" anchor="t" anchorCtr="0">
            <a:spAutoFit/>
          </a:bodyPr>
          <a:lstStyle/>
          <a:p>
            <a:r>
              <a:rPr lang="en" sz="1600" i="1"/>
              <a:t>Data provider</a:t>
            </a:r>
            <a:endParaRPr sz="1600" i="1"/>
          </a:p>
        </p:txBody>
      </p:sp>
      <p:cxnSp>
        <p:nvCxnSpPr>
          <p:cNvPr id="245" name="Google Shape;245;p23"/>
          <p:cNvCxnSpPr/>
          <p:nvPr/>
        </p:nvCxnSpPr>
        <p:spPr>
          <a:xfrm rot="5400000">
            <a:off x="4390000" y="4967733"/>
            <a:ext cx="3048000" cy="0"/>
          </a:xfrm>
          <a:prstGeom prst="straightConnector1">
            <a:avLst/>
          </a:prstGeom>
          <a:noFill/>
          <a:ln w="76200" cap="flat" cmpd="sng">
            <a:solidFill>
              <a:srgbClr val="CCCCCC"/>
            </a:solidFill>
            <a:prstDash val="dot"/>
            <a:round/>
            <a:headEnd type="none" w="med" len="med"/>
            <a:tailEnd type="none" w="med" len="med"/>
          </a:ln>
        </p:spPr>
      </p:cxnSp>
      <p:sp>
        <p:nvSpPr>
          <p:cNvPr id="246" name="Google Shape;246;p23"/>
          <p:cNvSpPr txBox="1"/>
          <p:nvPr/>
        </p:nvSpPr>
        <p:spPr>
          <a:xfrm rot="5400000">
            <a:off x="4900000" y="4853600"/>
            <a:ext cx="2478000" cy="492402"/>
          </a:xfrm>
          <a:prstGeom prst="rect">
            <a:avLst/>
          </a:prstGeom>
          <a:noFill/>
          <a:ln>
            <a:noFill/>
          </a:ln>
        </p:spPr>
        <p:txBody>
          <a:bodyPr spcFirstLastPara="1" wrap="square" lIns="121900" tIns="121900" rIns="121900" bIns="121900" anchor="t" anchorCtr="0">
            <a:spAutoFit/>
          </a:bodyPr>
          <a:lstStyle/>
          <a:p>
            <a:r>
              <a:rPr lang="en" sz="1600" i="1"/>
              <a:t>Software provider</a:t>
            </a:r>
            <a:endParaRPr sz="1600" i="1"/>
          </a:p>
        </p:txBody>
      </p:sp>
      <p:sp>
        <p:nvSpPr>
          <p:cNvPr id="247" name="Google Shape;247;p23"/>
          <p:cNvSpPr txBox="1"/>
          <p:nvPr/>
        </p:nvSpPr>
        <p:spPr>
          <a:xfrm>
            <a:off x="5868800" y="5806800"/>
            <a:ext cx="938400" cy="4924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121900" tIns="60933" rIns="121900" bIns="0" anchor="t" anchorCtr="0">
            <a:noAutofit/>
          </a:bodyPr>
          <a:lstStyle/>
          <a:p>
            <a:pPr algn="r"/>
            <a:r>
              <a:rPr lang="en" sz="1067" b="1">
                <a:solidFill>
                  <a:schemeClr val="dk1"/>
                </a:solidFill>
              </a:rPr>
              <a:t>User code packages</a:t>
            </a:r>
            <a:endParaRPr sz="1067" b="1">
              <a:solidFill>
                <a:schemeClr val="dk1"/>
              </a:solidFill>
            </a:endParaRPr>
          </a:p>
        </p:txBody>
      </p:sp>
      <p:sp>
        <p:nvSpPr>
          <p:cNvPr id="248" name="Google Shape;248;p23"/>
          <p:cNvSpPr txBox="1"/>
          <p:nvPr/>
        </p:nvSpPr>
        <p:spPr>
          <a:xfrm>
            <a:off x="6807200" y="5806800"/>
            <a:ext cx="1016000" cy="492400"/>
          </a:xfrm>
          <a:prstGeom prst="rect">
            <a:avLst/>
          </a:prstGeom>
          <a:solidFill>
            <a:srgbClr val="FCE5CD"/>
          </a:solidFill>
          <a:ln w="19050" cap="flat" cmpd="sng">
            <a:solidFill>
              <a:srgbClr val="000000"/>
            </a:solidFill>
            <a:prstDash val="solid"/>
            <a:round/>
            <a:headEnd type="none" w="sm" len="sm"/>
            <a:tailEnd type="none" w="sm" len="sm"/>
          </a:ln>
        </p:spPr>
        <p:txBody>
          <a:bodyPr spcFirstLastPara="1" wrap="square" lIns="121900" tIns="60933" rIns="121900" bIns="0" anchor="t" anchorCtr="0">
            <a:noAutofit/>
          </a:bodyPr>
          <a:lstStyle/>
          <a:p>
            <a:pPr algn="r"/>
            <a:r>
              <a:rPr lang="en" sz="1067" b="1">
                <a:solidFill>
                  <a:schemeClr val="dk1"/>
                </a:solidFill>
              </a:rPr>
              <a:t>“Software”</a:t>
            </a:r>
            <a:endParaRPr sz="1067" b="1">
              <a:solidFill>
                <a:schemeClr val="dk1"/>
              </a:solidFill>
            </a:endParaRPr>
          </a:p>
        </p:txBody>
      </p:sp>
      <p:cxnSp>
        <p:nvCxnSpPr>
          <p:cNvPr id="249" name="Google Shape;249;p23"/>
          <p:cNvCxnSpPr/>
          <p:nvPr/>
        </p:nvCxnSpPr>
        <p:spPr>
          <a:xfrm rot="5400000">
            <a:off x="6299200" y="5080000"/>
            <a:ext cx="3048000" cy="0"/>
          </a:xfrm>
          <a:prstGeom prst="straightConnector1">
            <a:avLst/>
          </a:prstGeom>
          <a:noFill/>
          <a:ln w="76200"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2959119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cxnSp>
        <p:nvCxnSpPr>
          <p:cNvPr id="54" name="Google Shape;54;p13"/>
          <p:cNvCxnSpPr/>
          <p:nvPr/>
        </p:nvCxnSpPr>
        <p:spPr>
          <a:xfrm rot="10800000">
            <a:off x="1940600" y="734600"/>
            <a:ext cx="0" cy="5080000"/>
          </a:xfrm>
          <a:prstGeom prst="straightConnector1">
            <a:avLst/>
          </a:prstGeom>
          <a:noFill/>
          <a:ln w="9525" cap="flat" cmpd="sng">
            <a:solidFill>
              <a:srgbClr val="000000"/>
            </a:solidFill>
            <a:prstDash val="solid"/>
            <a:round/>
            <a:headEnd type="none" w="med" len="med"/>
            <a:tailEnd type="triangle" w="med" len="med"/>
          </a:ln>
        </p:spPr>
      </p:cxnSp>
      <p:cxnSp>
        <p:nvCxnSpPr>
          <p:cNvPr id="55" name="Google Shape;55;p13"/>
          <p:cNvCxnSpPr/>
          <p:nvPr/>
        </p:nvCxnSpPr>
        <p:spPr>
          <a:xfrm>
            <a:off x="1940600" y="5814600"/>
            <a:ext cx="6197600" cy="0"/>
          </a:xfrm>
          <a:prstGeom prst="straightConnector1">
            <a:avLst/>
          </a:prstGeom>
          <a:noFill/>
          <a:ln w="9525" cap="flat" cmpd="sng">
            <a:solidFill>
              <a:srgbClr val="000000"/>
            </a:solidFill>
            <a:prstDash val="solid"/>
            <a:round/>
            <a:headEnd type="none" w="med" len="med"/>
            <a:tailEnd type="triangle" w="med" len="med"/>
          </a:ln>
        </p:spPr>
      </p:cxnSp>
      <p:sp>
        <p:nvSpPr>
          <p:cNvPr id="56" name="Google Shape;56;p13"/>
          <p:cNvSpPr txBox="1"/>
          <p:nvPr/>
        </p:nvSpPr>
        <p:spPr>
          <a:xfrm>
            <a:off x="7731800" y="6017800"/>
            <a:ext cx="5898000" cy="615513"/>
          </a:xfrm>
          <a:prstGeom prst="rect">
            <a:avLst/>
          </a:prstGeom>
          <a:noFill/>
          <a:ln>
            <a:noFill/>
          </a:ln>
        </p:spPr>
        <p:txBody>
          <a:bodyPr spcFirstLastPara="1" wrap="square" lIns="121900" tIns="121900" rIns="121900" bIns="121900" anchor="t" anchorCtr="0">
            <a:spAutoFit/>
          </a:bodyPr>
          <a:lstStyle/>
          <a:p>
            <a:r>
              <a:rPr lang="en" sz="2400"/>
              <a:t>Software</a:t>
            </a:r>
            <a:endParaRPr sz="2400"/>
          </a:p>
        </p:txBody>
      </p:sp>
      <p:sp>
        <p:nvSpPr>
          <p:cNvPr id="57" name="Google Shape;57;p13"/>
          <p:cNvSpPr txBox="1"/>
          <p:nvPr/>
        </p:nvSpPr>
        <p:spPr>
          <a:xfrm>
            <a:off x="821933" y="836201"/>
            <a:ext cx="1017067" cy="615513"/>
          </a:xfrm>
          <a:prstGeom prst="rect">
            <a:avLst/>
          </a:prstGeom>
          <a:noFill/>
          <a:ln>
            <a:noFill/>
          </a:ln>
        </p:spPr>
        <p:txBody>
          <a:bodyPr spcFirstLastPara="1" wrap="square" lIns="121900" tIns="121900" rIns="121900" bIns="121900" anchor="t" anchorCtr="0">
            <a:spAutoFit/>
          </a:bodyPr>
          <a:lstStyle/>
          <a:p>
            <a:r>
              <a:rPr lang="en" sz="2400" dirty="0"/>
              <a:t>Data</a:t>
            </a:r>
            <a:endParaRPr sz="2400" dirty="0"/>
          </a:p>
        </p:txBody>
      </p:sp>
      <p:sp>
        <p:nvSpPr>
          <p:cNvPr id="58" name="Google Shape;58;p13"/>
          <p:cNvSpPr/>
          <p:nvPr/>
        </p:nvSpPr>
        <p:spPr>
          <a:xfrm>
            <a:off x="1940600" y="5205000"/>
            <a:ext cx="609600" cy="609600"/>
          </a:xfrm>
          <a:prstGeom prst="triangle">
            <a:avLst>
              <a:gd name="adj" fmla="val 1826"/>
            </a:avLst>
          </a:prstGeom>
          <a:solidFill>
            <a:srgbClr val="CFE2F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59" name="Google Shape;59;p13"/>
          <p:cNvCxnSpPr>
            <a:endCxn id="58" idx="5"/>
          </p:cNvCxnSpPr>
          <p:nvPr/>
        </p:nvCxnSpPr>
        <p:spPr>
          <a:xfrm flipH="1">
            <a:off x="2250965" y="4798600"/>
            <a:ext cx="1010400" cy="711200"/>
          </a:xfrm>
          <a:prstGeom prst="straightConnector1">
            <a:avLst/>
          </a:prstGeom>
          <a:noFill/>
          <a:ln w="9525" cap="flat" cmpd="sng">
            <a:solidFill>
              <a:srgbClr val="000000"/>
            </a:solidFill>
            <a:prstDash val="solid"/>
            <a:round/>
            <a:headEnd type="none" w="med" len="med"/>
            <a:tailEnd type="triangle" w="med" len="med"/>
          </a:ln>
        </p:spPr>
      </p:cxnSp>
      <p:sp>
        <p:nvSpPr>
          <p:cNvPr id="60" name="Google Shape;60;p13"/>
          <p:cNvSpPr txBox="1"/>
          <p:nvPr/>
        </p:nvSpPr>
        <p:spPr>
          <a:xfrm>
            <a:off x="3261400" y="4290601"/>
            <a:ext cx="2032000" cy="984845"/>
          </a:xfrm>
          <a:prstGeom prst="rect">
            <a:avLst/>
          </a:prstGeom>
          <a:noFill/>
          <a:ln>
            <a:noFill/>
          </a:ln>
        </p:spPr>
        <p:txBody>
          <a:bodyPr spcFirstLastPara="1" wrap="square" lIns="121900" tIns="121900" rIns="121900" bIns="121900" anchor="t" anchorCtr="0">
            <a:spAutoFit/>
          </a:bodyPr>
          <a:lstStyle/>
          <a:p>
            <a:r>
              <a:rPr lang="en" sz="2400"/>
              <a:t>Research finding</a:t>
            </a:r>
            <a:endParaRPr sz="2400"/>
          </a:p>
        </p:txBody>
      </p:sp>
    </p:spTree>
    <p:extLst>
      <p:ext uri="{BB962C8B-B14F-4D97-AF65-F5344CB8AC3E}">
        <p14:creationId xmlns:p14="http://schemas.microsoft.com/office/powerpoint/2010/main" val="17269582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if </a:t>
            </a:r>
            <a:r>
              <a:rPr lang="en-US" b="1" i="1" dirty="0">
                <a:solidFill>
                  <a:schemeClr val="accent6">
                    <a:lumMod val="75000"/>
                  </a:schemeClr>
                </a:solidFill>
              </a:rPr>
              <a:t>software</a:t>
            </a:r>
            <a:r>
              <a:rPr lang="en-US" dirty="0"/>
              <a:t> were part of the replication package</a:t>
            </a:r>
          </a:p>
        </p:txBody>
      </p:sp>
    </p:spTree>
    <p:extLst>
      <p:ext uri="{BB962C8B-B14F-4D97-AF65-F5344CB8AC3E}">
        <p14:creationId xmlns:p14="http://schemas.microsoft.com/office/powerpoint/2010/main" val="12554478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1"/>
          <p:cNvSpPr/>
          <p:nvPr/>
        </p:nvSpPr>
        <p:spPr>
          <a:xfrm rot="-5399288">
            <a:off x="2946800" y="913600"/>
            <a:ext cx="3860800" cy="5894400"/>
          </a:xfrm>
          <a:prstGeom prst="diagStripe">
            <a:avLst>
              <a:gd name="adj" fmla="val 79041"/>
            </a:avLst>
          </a:prstGeom>
          <a:solidFill>
            <a:srgbClr val="FCE5C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6" name="Google Shape;416;p31"/>
          <p:cNvSpPr/>
          <p:nvPr/>
        </p:nvSpPr>
        <p:spPr>
          <a:xfrm rot="-5399288">
            <a:off x="2438561" y="1422000"/>
            <a:ext cx="3860800" cy="4877600"/>
          </a:xfrm>
          <a:prstGeom prst="diagStripe">
            <a:avLst>
              <a:gd name="adj" fmla="val 79041"/>
            </a:avLst>
          </a:prstGeom>
          <a:solidFill>
            <a:srgbClr val="FFF2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417" name="Google Shape;417;p31"/>
          <p:cNvCxnSpPr/>
          <p:nvPr/>
        </p:nvCxnSpPr>
        <p:spPr>
          <a:xfrm rot="10800000">
            <a:off x="1940600" y="734600"/>
            <a:ext cx="0" cy="5080000"/>
          </a:xfrm>
          <a:prstGeom prst="straightConnector1">
            <a:avLst/>
          </a:prstGeom>
          <a:noFill/>
          <a:ln w="9525" cap="flat" cmpd="sng">
            <a:solidFill>
              <a:srgbClr val="000000"/>
            </a:solidFill>
            <a:prstDash val="solid"/>
            <a:round/>
            <a:headEnd type="none" w="med" len="med"/>
            <a:tailEnd type="triangle" w="med" len="med"/>
          </a:ln>
        </p:spPr>
      </p:cxnSp>
      <p:cxnSp>
        <p:nvCxnSpPr>
          <p:cNvPr id="418" name="Google Shape;418;p31"/>
          <p:cNvCxnSpPr/>
          <p:nvPr/>
        </p:nvCxnSpPr>
        <p:spPr>
          <a:xfrm>
            <a:off x="1940600" y="5814600"/>
            <a:ext cx="6197600" cy="0"/>
          </a:xfrm>
          <a:prstGeom prst="straightConnector1">
            <a:avLst/>
          </a:prstGeom>
          <a:noFill/>
          <a:ln w="9525" cap="flat" cmpd="sng">
            <a:solidFill>
              <a:srgbClr val="000000"/>
            </a:solidFill>
            <a:prstDash val="solid"/>
            <a:round/>
            <a:headEnd type="none" w="med" len="med"/>
            <a:tailEnd type="triangle" w="med" len="med"/>
          </a:ln>
        </p:spPr>
      </p:cxnSp>
      <p:sp>
        <p:nvSpPr>
          <p:cNvPr id="419" name="Google Shape;419;p31"/>
          <p:cNvSpPr txBox="1"/>
          <p:nvPr/>
        </p:nvSpPr>
        <p:spPr>
          <a:xfrm>
            <a:off x="7731800" y="6017800"/>
            <a:ext cx="5898000" cy="615513"/>
          </a:xfrm>
          <a:prstGeom prst="rect">
            <a:avLst/>
          </a:prstGeom>
          <a:noFill/>
          <a:ln>
            <a:noFill/>
          </a:ln>
        </p:spPr>
        <p:txBody>
          <a:bodyPr spcFirstLastPara="1" wrap="square" lIns="121900" tIns="121900" rIns="121900" bIns="121900" anchor="t" anchorCtr="0">
            <a:spAutoFit/>
          </a:bodyPr>
          <a:lstStyle/>
          <a:p>
            <a:r>
              <a:rPr lang="en" sz="2400"/>
              <a:t>Software</a:t>
            </a:r>
            <a:endParaRPr sz="2400"/>
          </a:p>
        </p:txBody>
      </p:sp>
      <p:sp>
        <p:nvSpPr>
          <p:cNvPr id="420" name="Google Shape;420;p31"/>
          <p:cNvSpPr txBox="1"/>
          <p:nvPr/>
        </p:nvSpPr>
        <p:spPr>
          <a:xfrm>
            <a:off x="1026200" y="836201"/>
            <a:ext cx="812800" cy="984845"/>
          </a:xfrm>
          <a:prstGeom prst="rect">
            <a:avLst/>
          </a:prstGeom>
          <a:noFill/>
          <a:ln>
            <a:noFill/>
          </a:ln>
        </p:spPr>
        <p:txBody>
          <a:bodyPr spcFirstLastPara="1" wrap="square" lIns="121900" tIns="121900" rIns="121900" bIns="121900" anchor="t" anchorCtr="0">
            <a:spAutoFit/>
          </a:bodyPr>
          <a:lstStyle/>
          <a:p>
            <a:r>
              <a:rPr lang="en" sz="2400"/>
              <a:t>Data</a:t>
            </a:r>
            <a:endParaRPr sz="2400"/>
          </a:p>
        </p:txBody>
      </p:sp>
      <p:sp>
        <p:nvSpPr>
          <p:cNvPr id="421" name="Google Shape;421;p31"/>
          <p:cNvSpPr/>
          <p:nvPr/>
        </p:nvSpPr>
        <p:spPr>
          <a:xfrm>
            <a:off x="1940600" y="5205000"/>
            <a:ext cx="609600" cy="609600"/>
          </a:xfrm>
          <a:prstGeom prst="triangle">
            <a:avLst>
              <a:gd name="adj" fmla="val 1826"/>
            </a:avLst>
          </a:prstGeom>
          <a:solidFill>
            <a:srgbClr val="CFE2F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22" name="Google Shape;422;p31"/>
          <p:cNvSpPr txBox="1"/>
          <p:nvPr/>
        </p:nvSpPr>
        <p:spPr>
          <a:xfrm>
            <a:off x="1940600" y="5814600"/>
            <a:ext cx="17624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code</a:t>
            </a:r>
            <a:endParaRPr sz="1600" b="1">
              <a:solidFill>
                <a:schemeClr val="dk1"/>
              </a:solidFill>
            </a:endParaRPr>
          </a:p>
        </p:txBody>
      </p:sp>
      <p:sp>
        <p:nvSpPr>
          <p:cNvPr id="423" name="Google Shape;423;p31"/>
          <p:cNvSpPr txBox="1"/>
          <p:nvPr/>
        </p:nvSpPr>
        <p:spPr>
          <a:xfrm rot="-5400000">
            <a:off x="831600" y="4705600"/>
            <a:ext cx="17256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data</a:t>
            </a:r>
            <a:endParaRPr sz="1600" b="1">
              <a:solidFill>
                <a:schemeClr val="dk1"/>
              </a:solidFill>
            </a:endParaRPr>
          </a:p>
        </p:txBody>
      </p:sp>
      <p:sp>
        <p:nvSpPr>
          <p:cNvPr id="424" name="Google Shape;424;p31"/>
          <p:cNvSpPr/>
          <p:nvPr/>
        </p:nvSpPr>
        <p:spPr>
          <a:xfrm rot="-8101187" flipH="1">
            <a:off x="1300973" y="4832266"/>
            <a:ext cx="2458187" cy="793373"/>
          </a:xfrm>
          <a:prstGeom prst="trapezoid">
            <a:avLst>
              <a:gd name="adj" fmla="val 101577"/>
            </a:avLst>
          </a:prstGeom>
          <a:solidFill>
            <a:srgbClr val="D9D2E9">
              <a:alpha val="5754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25" name="Google Shape;425;p31"/>
          <p:cNvSpPr/>
          <p:nvPr/>
        </p:nvSpPr>
        <p:spPr>
          <a:xfrm rot="-8101244" flipH="1">
            <a:off x="608719" y="3663380"/>
            <a:ext cx="5469896" cy="1504440"/>
          </a:xfrm>
          <a:prstGeom prst="trapezoid">
            <a:avLst>
              <a:gd name="adj" fmla="val 99625"/>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26" name="Google Shape;426;p31"/>
          <p:cNvSpPr txBox="1"/>
          <p:nvPr/>
        </p:nvSpPr>
        <p:spPr>
          <a:xfrm>
            <a:off x="3703000" y="5814600"/>
            <a:ext cx="21576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Data cleaning code</a:t>
            </a:r>
            <a:endParaRPr sz="1600" b="1">
              <a:solidFill>
                <a:schemeClr val="dk1"/>
              </a:solidFill>
            </a:endParaRPr>
          </a:p>
        </p:txBody>
      </p:sp>
      <p:sp>
        <p:nvSpPr>
          <p:cNvPr id="427" name="Google Shape;427;p31"/>
          <p:cNvSpPr txBox="1"/>
          <p:nvPr/>
        </p:nvSpPr>
        <p:spPr>
          <a:xfrm rot="-5400000">
            <a:off x="639200" y="2778167"/>
            <a:ext cx="21104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Secondary data</a:t>
            </a:r>
            <a:endParaRPr sz="1600" b="1">
              <a:solidFill>
                <a:schemeClr val="dk1"/>
              </a:solidFill>
            </a:endParaRPr>
          </a:p>
        </p:txBody>
      </p:sp>
      <p:cxnSp>
        <p:nvCxnSpPr>
          <p:cNvPr id="428" name="Google Shape;428;p31"/>
          <p:cNvCxnSpPr/>
          <p:nvPr/>
        </p:nvCxnSpPr>
        <p:spPr>
          <a:xfrm>
            <a:off x="1117600" y="1930400"/>
            <a:ext cx="3048000" cy="0"/>
          </a:xfrm>
          <a:prstGeom prst="straightConnector1">
            <a:avLst/>
          </a:prstGeom>
          <a:noFill/>
          <a:ln w="76200" cap="flat" cmpd="sng">
            <a:solidFill>
              <a:srgbClr val="D9D9D9"/>
            </a:solidFill>
            <a:prstDash val="dot"/>
            <a:round/>
            <a:headEnd type="none" w="med" len="med"/>
            <a:tailEnd type="none" w="med" len="med"/>
          </a:ln>
        </p:spPr>
      </p:cxnSp>
      <p:sp>
        <p:nvSpPr>
          <p:cNvPr id="429" name="Google Shape;429;p31"/>
          <p:cNvSpPr txBox="1"/>
          <p:nvPr/>
        </p:nvSpPr>
        <p:spPr>
          <a:xfrm>
            <a:off x="2104667" y="1545201"/>
            <a:ext cx="2478000" cy="492402"/>
          </a:xfrm>
          <a:prstGeom prst="rect">
            <a:avLst/>
          </a:prstGeom>
          <a:noFill/>
          <a:ln>
            <a:noFill/>
          </a:ln>
        </p:spPr>
        <p:txBody>
          <a:bodyPr spcFirstLastPara="1" wrap="square" lIns="121900" tIns="121900" rIns="121900" bIns="121900" anchor="t" anchorCtr="0">
            <a:spAutoFit/>
          </a:bodyPr>
          <a:lstStyle/>
          <a:p>
            <a:r>
              <a:rPr lang="en" sz="1600" i="1"/>
              <a:t>Data provider</a:t>
            </a:r>
            <a:endParaRPr sz="1600" i="1"/>
          </a:p>
        </p:txBody>
      </p:sp>
      <p:sp>
        <p:nvSpPr>
          <p:cNvPr id="430" name="Google Shape;430;p31"/>
          <p:cNvSpPr txBox="1"/>
          <p:nvPr/>
        </p:nvSpPr>
        <p:spPr>
          <a:xfrm>
            <a:off x="5868800" y="5806800"/>
            <a:ext cx="938400" cy="4924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121900" tIns="60933" rIns="121900" bIns="0" anchor="t" anchorCtr="0">
            <a:noAutofit/>
          </a:bodyPr>
          <a:lstStyle/>
          <a:p>
            <a:pPr algn="r"/>
            <a:r>
              <a:rPr lang="en" sz="1067" b="1">
                <a:solidFill>
                  <a:schemeClr val="dk1"/>
                </a:solidFill>
              </a:rPr>
              <a:t>User code packages</a:t>
            </a:r>
            <a:endParaRPr sz="1067" b="1">
              <a:solidFill>
                <a:schemeClr val="dk1"/>
              </a:solidFill>
            </a:endParaRPr>
          </a:p>
        </p:txBody>
      </p:sp>
      <p:sp>
        <p:nvSpPr>
          <p:cNvPr id="431" name="Google Shape;431;p31"/>
          <p:cNvSpPr txBox="1"/>
          <p:nvPr/>
        </p:nvSpPr>
        <p:spPr>
          <a:xfrm>
            <a:off x="6807200" y="5806800"/>
            <a:ext cx="1016000" cy="492400"/>
          </a:xfrm>
          <a:prstGeom prst="rect">
            <a:avLst/>
          </a:prstGeom>
          <a:solidFill>
            <a:srgbClr val="FCE5CD"/>
          </a:solidFill>
          <a:ln w="19050" cap="flat" cmpd="sng">
            <a:solidFill>
              <a:srgbClr val="000000"/>
            </a:solidFill>
            <a:prstDash val="solid"/>
            <a:round/>
            <a:headEnd type="none" w="sm" len="sm"/>
            <a:tailEnd type="none" w="sm" len="sm"/>
          </a:ln>
        </p:spPr>
        <p:txBody>
          <a:bodyPr spcFirstLastPara="1" wrap="square" lIns="121900" tIns="60933" rIns="121900" bIns="0" anchor="t" anchorCtr="0">
            <a:noAutofit/>
          </a:bodyPr>
          <a:lstStyle/>
          <a:p>
            <a:pPr algn="r"/>
            <a:r>
              <a:rPr lang="en" sz="1067" b="1">
                <a:solidFill>
                  <a:schemeClr val="dk1"/>
                </a:solidFill>
              </a:rPr>
              <a:t>“Software”</a:t>
            </a:r>
            <a:endParaRPr sz="1067" b="1">
              <a:solidFill>
                <a:schemeClr val="dk1"/>
              </a:solidFill>
            </a:endParaRPr>
          </a:p>
        </p:txBody>
      </p:sp>
      <p:cxnSp>
        <p:nvCxnSpPr>
          <p:cNvPr id="432" name="Google Shape;432;p31"/>
          <p:cNvCxnSpPr/>
          <p:nvPr/>
        </p:nvCxnSpPr>
        <p:spPr>
          <a:xfrm rot="5400000">
            <a:off x="6299200" y="5080000"/>
            <a:ext cx="3048000" cy="0"/>
          </a:xfrm>
          <a:prstGeom prst="straightConnector1">
            <a:avLst/>
          </a:prstGeom>
          <a:noFill/>
          <a:ln w="76200" cap="flat" cmpd="sng">
            <a:solidFill>
              <a:srgbClr val="D9D9D9"/>
            </a:solidFill>
            <a:prstDash val="dot"/>
            <a:round/>
            <a:headEnd type="none" w="med" len="med"/>
            <a:tailEnd type="none" w="med" len="med"/>
          </a:ln>
        </p:spPr>
      </p:cxnSp>
      <p:sp>
        <p:nvSpPr>
          <p:cNvPr id="433" name="Google Shape;433;p31"/>
          <p:cNvSpPr txBox="1"/>
          <p:nvPr/>
        </p:nvSpPr>
        <p:spPr>
          <a:xfrm>
            <a:off x="8534400" y="4276401"/>
            <a:ext cx="2641600" cy="1354176"/>
          </a:xfrm>
          <a:prstGeom prst="rect">
            <a:avLst/>
          </a:prstGeom>
          <a:noFill/>
          <a:ln>
            <a:noFill/>
          </a:ln>
        </p:spPr>
        <p:txBody>
          <a:bodyPr spcFirstLastPara="1" wrap="square" lIns="121900" tIns="121900" rIns="121900" bIns="121900" anchor="t" anchorCtr="0">
            <a:spAutoFit/>
          </a:bodyPr>
          <a:lstStyle/>
          <a:p>
            <a:pPr marL="609585" indent="-423323">
              <a:buClr>
                <a:srgbClr val="FF0000"/>
              </a:buClr>
              <a:buSzPts val="1400"/>
              <a:buChar char="-"/>
            </a:pPr>
            <a:r>
              <a:rPr lang="en" sz="2400" b="1">
                <a:solidFill>
                  <a:srgbClr val="FF0000"/>
                </a:solidFill>
              </a:rPr>
              <a:t>Compilers</a:t>
            </a:r>
            <a:endParaRPr sz="2400" b="1">
              <a:solidFill>
                <a:srgbClr val="FF0000"/>
              </a:solidFill>
            </a:endParaRPr>
          </a:p>
          <a:p>
            <a:pPr marL="609585" indent="-423323">
              <a:buClr>
                <a:srgbClr val="FF0000"/>
              </a:buClr>
              <a:buSzPts val="1400"/>
              <a:buChar char="-"/>
            </a:pPr>
            <a:r>
              <a:rPr lang="en" sz="2400" b="1">
                <a:solidFill>
                  <a:srgbClr val="FF0000"/>
                </a:solidFill>
              </a:rPr>
              <a:t>Libraries</a:t>
            </a:r>
            <a:endParaRPr sz="2400" b="1">
              <a:solidFill>
                <a:srgbClr val="FF0000"/>
              </a:solidFill>
            </a:endParaRPr>
          </a:p>
          <a:p>
            <a:pPr marL="609585" indent="-423323">
              <a:buClr>
                <a:srgbClr val="FF0000"/>
              </a:buClr>
              <a:buSzPts val="1400"/>
              <a:buChar char="-"/>
            </a:pPr>
            <a:r>
              <a:rPr lang="en" sz="2400" b="1">
                <a:solidFill>
                  <a:srgbClr val="FF0000"/>
                </a:solidFill>
              </a:rPr>
              <a:t>Source code</a:t>
            </a:r>
            <a:endParaRPr sz="2400" b="1">
              <a:solidFill>
                <a:srgbClr val="FF0000"/>
              </a:solidFill>
            </a:endParaRPr>
          </a:p>
        </p:txBody>
      </p:sp>
    </p:spTree>
    <p:extLst>
      <p:ext uri="{BB962C8B-B14F-4D97-AF65-F5344CB8AC3E}">
        <p14:creationId xmlns:p14="http://schemas.microsoft.com/office/powerpoint/2010/main" val="34011957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if </a:t>
            </a:r>
            <a:r>
              <a:rPr lang="en-US" b="1" i="1" dirty="0">
                <a:solidFill>
                  <a:schemeClr val="accent6">
                    <a:lumMod val="75000"/>
                  </a:schemeClr>
                </a:solidFill>
              </a:rPr>
              <a:t>the computer </a:t>
            </a:r>
            <a:r>
              <a:rPr lang="en-US" dirty="0"/>
              <a:t>were part of the replication package</a:t>
            </a:r>
          </a:p>
        </p:txBody>
      </p:sp>
    </p:spTree>
    <p:extLst>
      <p:ext uri="{BB962C8B-B14F-4D97-AF65-F5344CB8AC3E}">
        <p14:creationId xmlns:p14="http://schemas.microsoft.com/office/powerpoint/2010/main" val="6654769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Use of virtual environments (Docker, VM)</a:t>
            </a:r>
          </a:p>
        </p:txBody>
      </p:sp>
      <p:sp>
        <p:nvSpPr>
          <p:cNvPr id="4" name="Content Placeholder 3"/>
          <p:cNvSpPr>
            <a:spLocks noGrp="1"/>
          </p:cNvSpPr>
          <p:nvPr>
            <p:ph sz="half" idx="1"/>
          </p:nvPr>
        </p:nvSpPr>
        <p:spPr/>
        <p:txBody>
          <a:bodyPr/>
          <a:lstStyle/>
          <a:p>
            <a:r>
              <a:rPr lang="en-US" dirty="0"/>
              <a:t>https://aeadataeditor.github.io/posts/2021-11-16-docker</a:t>
            </a:r>
          </a:p>
        </p:txBody>
      </p:sp>
      <p:pic>
        <p:nvPicPr>
          <p:cNvPr id="6" name="Content Placeholder 5"/>
          <p:cNvPicPr>
            <a:picLocks noGrp="1" noChangeAspect="1"/>
          </p:cNvPicPr>
          <p:nvPr>
            <p:ph sz="half" idx="2"/>
          </p:nvPr>
        </p:nvPicPr>
        <p:blipFill>
          <a:blip r:embed="rId2"/>
          <a:stretch>
            <a:fillRect/>
          </a:stretch>
        </p:blipFill>
        <p:spPr>
          <a:xfrm>
            <a:off x="6172200" y="2311555"/>
            <a:ext cx="5181600" cy="3379478"/>
          </a:xfrm>
          <a:prstGeom prst="rect">
            <a:avLst/>
          </a:prstGeom>
        </p:spPr>
      </p:pic>
    </p:spTree>
    <p:extLst>
      <p:ext uri="{BB962C8B-B14F-4D97-AF65-F5344CB8AC3E}">
        <p14:creationId xmlns:p14="http://schemas.microsoft.com/office/powerpoint/2010/main" val="10281628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Use of virtual environments (Docker, VM)</a:t>
            </a:r>
          </a:p>
        </p:txBody>
      </p:sp>
      <p:sp>
        <p:nvSpPr>
          <p:cNvPr id="4" name="Content Placeholder 3"/>
          <p:cNvSpPr>
            <a:spLocks noGrp="1"/>
          </p:cNvSpPr>
          <p:nvPr>
            <p:ph sz="half" idx="1"/>
          </p:nvPr>
        </p:nvSpPr>
        <p:spPr/>
        <p:txBody>
          <a:bodyPr/>
          <a:lstStyle/>
          <a:p>
            <a:r>
              <a:rPr lang="en-US" dirty="0">
                <a:hlinkClick r:id="rId2"/>
              </a:rPr>
              <a:t>https://aeadataeditor.github.io/posts/2021-11-16-docker</a:t>
            </a:r>
            <a:endParaRPr lang="en-US" dirty="0"/>
          </a:p>
          <a:p>
            <a:r>
              <a:rPr lang="en-US" dirty="0">
                <a:hlinkClick r:id="rId3"/>
              </a:rPr>
              <a:t>https://github.com/AEADataEditor/stata-project-with-docker</a:t>
            </a:r>
            <a:r>
              <a:rPr lang="en-US" dirty="0"/>
              <a:t> </a:t>
            </a:r>
          </a:p>
        </p:txBody>
      </p:sp>
      <p:pic>
        <p:nvPicPr>
          <p:cNvPr id="7" name="Content Placeholder 6"/>
          <p:cNvPicPr>
            <a:picLocks noGrp="1" noChangeAspect="1"/>
          </p:cNvPicPr>
          <p:nvPr>
            <p:ph sz="half" idx="2"/>
          </p:nvPr>
        </p:nvPicPr>
        <p:blipFill>
          <a:blip r:embed="rId4"/>
          <a:stretch>
            <a:fillRect/>
          </a:stretch>
        </p:blipFill>
        <p:spPr>
          <a:xfrm>
            <a:off x="6172200" y="2333516"/>
            <a:ext cx="5181600" cy="3335555"/>
          </a:xfrm>
          <a:prstGeom prst="rect">
            <a:avLst/>
          </a:prstGeom>
        </p:spPr>
      </p:pic>
    </p:spTree>
    <p:extLst>
      <p:ext uri="{BB962C8B-B14F-4D97-AF65-F5344CB8AC3E}">
        <p14:creationId xmlns:p14="http://schemas.microsoft.com/office/powerpoint/2010/main" val="12561807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if </a:t>
            </a:r>
            <a:r>
              <a:rPr lang="en-US" b="1" i="1" dirty="0">
                <a:solidFill>
                  <a:schemeClr val="accent6">
                    <a:lumMod val="75000"/>
                  </a:schemeClr>
                </a:solidFill>
              </a:rPr>
              <a:t>data providers </a:t>
            </a:r>
            <a:r>
              <a:rPr lang="en-US" dirty="0"/>
              <a:t>were more transparent?</a:t>
            </a:r>
          </a:p>
        </p:txBody>
      </p:sp>
    </p:spTree>
    <p:extLst>
      <p:ext uri="{BB962C8B-B14F-4D97-AF65-F5344CB8AC3E}">
        <p14:creationId xmlns:p14="http://schemas.microsoft.com/office/powerpoint/2010/main" val="24570288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4"/>
          <p:cNvSpPr/>
          <p:nvPr/>
        </p:nvSpPr>
        <p:spPr>
          <a:xfrm rot="-5399288">
            <a:off x="2946800" y="913600"/>
            <a:ext cx="3860800" cy="5894400"/>
          </a:xfrm>
          <a:prstGeom prst="diagStripe">
            <a:avLst>
              <a:gd name="adj" fmla="val 79041"/>
            </a:avLst>
          </a:prstGeom>
          <a:solidFill>
            <a:srgbClr val="FCE5C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5" name="Google Shape;255;p24"/>
          <p:cNvSpPr/>
          <p:nvPr/>
        </p:nvSpPr>
        <p:spPr>
          <a:xfrm rot="-5399288">
            <a:off x="2438561" y="1422000"/>
            <a:ext cx="3860800" cy="4877600"/>
          </a:xfrm>
          <a:prstGeom prst="diagStripe">
            <a:avLst>
              <a:gd name="adj" fmla="val 79041"/>
            </a:avLst>
          </a:prstGeom>
          <a:solidFill>
            <a:srgbClr val="FFF2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256" name="Google Shape;256;p24"/>
          <p:cNvCxnSpPr/>
          <p:nvPr/>
        </p:nvCxnSpPr>
        <p:spPr>
          <a:xfrm rot="10800000">
            <a:off x="1940600" y="734600"/>
            <a:ext cx="0" cy="5080000"/>
          </a:xfrm>
          <a:prstGeom prst="straightConnector1">
            <a:avLst/>
          </a:prstGeom>
          <a:noFill/>
          <a:ln w="9525" cap="flat" cmpd="sng">
            <a:solidFill>
              <a:srgbClr val="000000"/>
            </a:solidFill>
            <a:prstDash val="solid"/>
            <a:round/>
            <a:headEnd type="none" w="med" len="med"/>
            <a:tailEnd type="triangle" w="med" len="med"/>
          </a:ln>
        </p:spPr>
      </p:cxnSp>
      <p:cxnSp>
        <p:nvCxnSpPr>
          <p:cNvPr id="257" name="Google Shape;257;p24"/>
          <p:cNvCxnSpPr/>
          <p:nvPr/>
        </p:nvCxnSpPr>
        <p:spPr>
          <a:xfrm>
            <a:off x="1940600" y="5814600"/>
            <a:ext cx="6197600" cy="0"/>
          </a:xfrm>
          <a:prstGeom prst="straightConnector1">
            <a:avLst/>
          </a:prstGeom>
          <a:noFill/>
          <a:ln w="9525" cap="flat" cmpd="sng">
            <a:solidFill>
              <a:srgbClr val="000000"/>
            </a:solidFill>
            <a:prstDash val="solid"/>
            <a:round/>
            <a:headEnd type="none" w="med" len="med"/>
            <a:tailEnd type="triangle" w="med" len="med"/>
          </a:ln>
        </p:spPr>
      </p:cxnSp>
      <p:sp>
        <p:nvSpPr>
          <p:cNvPr id="258" name="Google Shape;258;p24"/>
          <p:cNvSpPr txBox="1"/>
          <p:nvPr/>
        </p:nvSpPr>
        <p:spPr>
          <a:xfrm>
            <a:off x="7731800" y="6017800"/>
            <a:ext cx="5898000" cy="615513"/>
          </a:xfrm>
          <a:prstGeom prst="rect">
            <a:avLst/>
          </a:prstGeom>
          <a:noFill/>
          <a:ln>
            <a:noFill/>
          </a:ln>
        </p:spPr>
        <p:txBody>
          <a:bodyPr spcFirstLastPara="1" wrap="square" lIns="121900" tIns="121900" rIns="121900" bIns="121900" anchor="t" anchorCtr="0">
            <a:spAutoFit/>
          </a:bodyPr>
          <a:lstStyle/>
          <a:p>
            <a:r>
              <a:rPr lang="en" sz="2400"/>
              <a:t>Software</a:t>
            </a:r>
            <a:endParaRPr sz="2400"/>
          </a:p>
        </p:txBody>
      </p:sp>
      <p:sp>
        <p:nvSpPr>
          <p:cNvPr id="259" name="Google Shape;259;p24"/>
          <p:cNvSpPr txBox="1"/>
          <p:nvPr/>
        </p:nvSpPr>
        <p:spPr>
          <a:xfrm>
            <a:off x="1026200" y="836201"/>
            <a:ext cx="812800" cy="984845"/>
          </a:xfrm>
          <a:prstGeom prst="rect">
            <a:avLst/>
          </a:prstGeom>
          <a:noFill/>
          <a:ln>
            <a:noFill/>
          </a:ln>
        </p:spPr>
        <p:txBody>
          <a:bodyPr spcFirstLastPara="1" wrap="square" lIns="121900" tIns="121900" rIns="121900" bIns="121900" anchor="t" anchorCtr="0">
            <a:spAutoFit/>
          </a:bodyPr>
          <a:lstStyle/>
          <a:p>
            <a:r>
              <a:rPr lang="en" sz="2400"/>
              <a:t>Data</a:t>
            </a:r>
            <a:endParaRPr sz="2400"/>
          </a:p>
        </p:txBody>
      </p:sp>
      <p:sp>
        <p:nvSpPr>
          <p:cNvPr id="260" name="Google Shape;260;p24"/>
          <p:cNvSpPr/>
          <p:nvPr/>
        </p:nvSpPr>
        <p:spPr>
          <a:xfrm>
            <a:off x="1940600" y="5205000"/>
            <a:ext cx="609600" cy="609600"/>
          </a:xfrm>
          <a:prstGeom prst="triangle">
            <a:avLst>
              <a:gd name="adj" fmla="val 1826"/>
            </a:avLst>
          </a:prstGeom>
          <a:solidFill>
            <a:srgbClr val="CFE2F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1" name="Google Shape;261;p24"/>
          <p:cNvSpPr txBox="1"/>
          <p:nvPr/>
        </p:nvSpPr>
        <p:spPr>
          <a:xfrm>
            <a:off x="1940600" y="5814600"/>
            <a:ext cx="17624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code</a:t>
            </a:r>
            <a:endParaRPr sz="1600" b="1">
              <a:solidFill>
                <a:schemeClr val="dk1"/>
              </a:solidFill>
            </a:endParaRPr>
          </a:p>
        </p:txBody>
      </p:sp>
      <p:sp>
        <p:nvSpPr>
          <p:cNvPr id="262" name="Google Shape;262;p24"/>
          <p:cNvSpPr txBox="1"/>
          <p:nvPr/>
        </p:nvSpPr>
        <p:spPr>
          <a:xfrm rot="-5400000">
            <a:off x="831600" y="4705600"/>
            <a:ext cx="17256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data</a:t>
            </a:r>
            <a:endParaRPr sz="1600" b="1">
              <a:solidFill>
                <a:schemeClr val="dk1"/>
              </a:solidFill>
            </a:endParaRPr>
          </a:p>
        </p:txBody>
      </p:sp>
      <p:sp>
        <p:nvSpPr>
          <p:cNvPr id="263" name="Google Shape;263;p24"/>
          <p:cNvSpPr/>
          <p:nvPr/>
        </p:nvSpPr>
        <p:spPr>
          <a:xfrm rot="-8101187" flipH="1">
            <a:off x="1300973" y="4832266"/>
            <a:ext cx="2458187" cy="793373"/>
          </a:xfrm>
          <a:prstGeom prst="trapezoid">
            <a:avLst>
              <a:gd name="adj" fmla="val 101577"/>
            </a:avLst>
          </a:prstGeom>
          <a:solidFill>
            <a:srgbClr val="D9D2E9">
              <a:alpha val="5754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4" name="Google Shape;264;p24"/>
          <p:cNvSpPr/>
          <p:nvPr/>
        </p:nvSpPr>
        <p:spPr>
          <a:xfrm rot="-8101244" flipH="1">
            <a:off x="608719" y="3663380"/>
            <a:ext cx="5469896" cy="1504440"/>
          </a:xfrm>
          <a:prstGeom prst="trapezoid">
            <a:avLst>
              <a:gd name="adj" fmla="val 99625"/>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5" name="Google Shape;265;p24"/>
          <p:cNvSpPr txBox="1"/>
          <p:nvPr/>
        </p:nvSpPr>
        <p:spPr>
          <a:xfrm>
            <a:off x="3703000" y="5814600"/>
            <a:ext cx="21576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Data cleaning code</a:t>
            </a:r>
            <a:endParaRPr sz="1600" b="1">
              <a:solidFill>
                <a:schemeClr val="dk1"/>
              </a:solidFill>
            </a:endParaRPr>
          </a:p>
        </p:txBody>
      </p:sp>
      <p:sp>
        <p:nvSpPr>
          <p:cNvPr id="266" name="Google Shape;266;p24"/>
          <p:cNvSpPr txBox="1"/>
          <p:nvPr/>
        </p:nvSpPr>
        <p:spPr>
          <a:xfrm rot="-5400000">
            <a:off x="639200" y="2778167"/>
            <a:ext cx="21104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Secondary data</a:t>
            </a:r>
            <a:endParaRPr sz="1600" b="1">
              <a:solidFill>
                <a:schemeClr val="dk1"/>
              </a:solidFill>
            </a:endParaRPr>
          </a:p>
        </p:txBody>
      </p:sp>
      <p:cxnSp>
        <p:nvCxnSpPr>
          <p:cNvPr id="267" name="Google Shape;267;p24"/>
          <p:cNvCxnSpPr/>
          <p:nvPr/>
        </p:nvCxnSpPr>
        <p:spPr>
          <a:xfrm>
            <a:off x="1117600" y="1930400"/>
            <a:ext cx="3048000" cy="0"/>
          </a:xfrm>
          <a:prstGeom prst="straightConnector1">
            <a:avLst/>
          </a:prstGeom>
          <a:noFill/>
          <a:ln w="76200" cap="flat" cmpd="sng">
            <a:solidFill>
              <a:srgbClr val="D9D9D9"/>
            </a:solidFill>
            <a:prstDash val="dot"/>
            <a:round/>
            <a:headEnd type="none" w="med" len="med"/>
            <a:tailEnd type="none" w="med" len="med"/>
          </a:ln>
        </p:spPr>
      </p:cxnSp>
      <p:sp>
        <p:nvSpPr>
          <p:cNvPr id="268" name="Google Shape;268;p24"/>
          <p:cNvSpPr txBox="1"/>
          <p:nvPr/>
        </p:nvSpPr>
        <p:spPr>
          <a:xfrm>
            <a:off x="2104667" y="1545201"/>
            <a:ext cx="2478000" cy="492402"/>
          </a:xfrm>
          <a:prstGeom prst="rect">
            <a:avLst/>
          </a:prstGeom>
          <a:noFill/>
          <a:ln>
            <a:noFill/>
          </a:ln>
        </p:spPr>
        <p:txBody>
          <a:bodyPr spcFirstLastPara="1" wrap="square" lIns="121900" tIns="121900" rIns="121900" bIns="121900" anchor="t" anchorCtr="0">
            <a:spAutoFit/>
          </a:bodyPr>
          <a:lstStyle/>
          <a:p>
            <a:r>
              <a:rPr lang="en" sz="1600" i="1"/>
              <a:t>Data provider</a:t>
            </a:r>
            <a:endParaRPr sz="1600" i="1"/>
          </a:p>
        </p:txBody>
      </p:sp>
      <p:sp>
        <p:nvSpPr>
          <p:cNvPr id="269" name="Google Shape;269;p24"/>
          <p:cNvSpPr txBox="1"/>
          <p:nvPr/>
        </p:nvSpPr>
        <p:spPr>
          <a:xfrm>
            <a:off x="5868800" y="5806800"/>
            <a:ext cx="938400" cy="4924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121900" tIns="60933" rIns="121900" bIns="0" anchor="t" anchorCtr="0">
            <a:noAutofit/>
          </a:bodyPr>
          <a:lstStyle/>
          <a:p>
            <a:pPr algn="r"/>
            <a:r>
              <a:rPr lang="en" sz="1067" b="1">
                <a:solidFill>
                  <a:schemeClr val="dk1"/>
                </a:solidFill>
              </a:rPr>
              <a:t>User code packages</a:t>
            </a:r>
            <a:endParaRPr sz="1067" b="1">
              <a:solidFill>
                <a:schemeClr val="dk1"/>
              </a:solidFill>
            </a:endParaRPr>
          </a:p>
        </p:txBody>
      </p:sp>
      <p:sp>
        <p:nvSpPr>
          <p:cNvPr id="270" name="Google Shape;270;p24"/>
          <p:cNvSpPr txBox="1"/>
          <p:nvPr/>
        </p:nvSpPr>
        <p:spPr>
          <a:xfrm>
            <a:off x="6807200" y="5806800"/>
            <a:ext cx="1016000" cy="492400"/>
          </a:xfrm>
          <a:prstGeom prst="rect">
            <a:avLst/>
          </a:prstGeom>
          <a:solidFill>
            <a:srgbClr val="FCE5CD"/>
          </a:solidFill>
          <a:ln w="19050" cap="flat" cmpd="sng">
            <a:solidFill>
              <a:srgbClr val="000000"/>
            </a:solidFill>
            <a:prstDash val="solid"/>
            <a:round/>
            <a:headEnd type="none" w="sm" len="sm"/>
            <a:tailEnd type="none" w="sm" len="sm"/>
          </a:ln>
        </p:spPr>
        <p:txBody>
          <a:bodyPr spcFirstLastPara="1" wrap="square" lIns="121900" tIns="60933" rIns="121900" bIns="0" anchor="t" anchorCtr="0">
            <a:noAutofit/>
          </a:bodyPr>
          <a:lstStyle/>
          <a:p>
            <a:pPr algn="r"/>
            <a:r>
              <a:rPr lang="en" sz="1067" b="1">
                <a:solidFill>
                  <a:schemeClr val="dk1"/>
                </a:solidFill>
              </a:rPr>
              <a:t>“Software”</a:t>
            </a:r>
            <a:endParaRPr sz="1067" b="1">
              <a:solidFill>
                <a:schemeClr val="dk1"/>
              </a:solidFill>
            </a:endParaRPr>
          </a:p>
        </p:txBody>
      </p:sp>
      <p:cxnSp>
        <p:nvCxnSpPr>
          <p:cNvPr id="271" name="Google Shape;271;p24"/>
          <p:cNvCxnSpPr/>
          <p:nvPr/>
        </p:nvCxnSpPr>
        <p:spPr>
          <a:xfrm rot="5400000">
            <a:off x="6299200" y="5080000"/>
            <a:ext cx="3048000" cy="0"/>
          </a:xfrm>
          <a:prstGeom prst="straightConnector1">
            <a:avLst/>
          </a:prstGeom>
          <a:noFill/>
          <a:ln w="76200"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35057749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5"/>
          <p:cNvSpPr/>
          <p:nvPr/>
        </p:nvSpPr>
        <p:spPr>
          <a:xfrm rot="-5399385">
            <a:off x="2641873" y="608800"/>
            <a:ext cx="4470400" cy="5894400"/>
          </a:xfrm>
          <a:prstGeom prst="diagStripe">
            <a:avLst>
              <a:gd name="adj" fmla="val 79041"/>
            </a:avLst>
          </a:prstGeom>
          <a:solidFill>
            <a:srgbClr val="FCE5C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7" name="Google Shape;277;p25"/>
          <p:cNvSpPr/>
          <p:nvPr/>
        </p:nvSpPr>
        <p:spPr>
          <a:xfrm rot="-5399385">
            <a:off x="2133673" y="1117000"/>
            <a:ext cx="4470400" cy="4878000"/>
          </a:xfrm>
          <a:prstGeom prst="diagStripe">
            <a:avLst>
              <a:gd name="adj" fmla="val 79041"/>
            </a:avLst>
          </a:prstGeom>
          <a:solidFill>
            <a:srgbClr val="FFF2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278" name="Google Shape;278;p25"/>
          <p:cNvCxnSpPr/>
          <p:nvPr/>
        </p:nvCxnSpPr>
        <p:spPr>
          <a:xfrm rot="10800000">
            <a:off x="1940600" y="734600"/>
            <a:ext cx="0" cy="5080000"/>
          </a:xfrm>
          <a:prstGeom prst="straightConnector1">
            <a:avLst/>
          </a:prstGeom>
          <a:noFill/>
          <a:ln w="9525" cap="flat" cmpd="sng">
            <a:solidFill>
              <a:srgbClr val="000000"/>
            </a:solidFill>
            <a:prstDash val="solid"/>
            <a:round/>
            <a:headEnd type="none" w="med" len="med"/>
            <a:tailEnd type="triangle" w="med" len="med"/>
          </a:ln>
        </p:spPr>
      </p:cxnSp>
      <p:cxnSp>
        <p:nvCxnSpPr>
          <p:cNvPr id="279" name="Google Shape;279;p25"/>
          <p:cNvCxnSpPr/>
          <p:nvPr/>
        </p:nvCxnSpPr>
        <p:spPr>
          <a:xfrm>
            <a:off x="1940600" y="5814600"/>
            <a:ext cx="6197600" cy="0"/>
          </a:xfrm>
          <a:prstGeom prst="straightConnector1">
            <a:avLst/>
          </a:prstGeom>
          <a:noFill/>
          <a:ln w="9525" cap="flat" cmpd="sng">
            <a:solidFill>
              <a:srgbClr val="000000"/>
            </a:solidFill>
            <a:prstDash val="solid"/>
            <a:round/>
            <a:headEnd type="none" w="med" len="med"/>
            <a:tailEnd type="triangle" w="med" len="med"/>
          </a:ln>
        </p:spPr>
      </p:cxnSp>
      <p:sp>
        <p:nvSpPr>
          <p:cNvPr id="280" name="Google Shape;280;p25"/>
          <p:cNvSpPr txBox="1"/>
          <p:nvPr/>
        </p:nvSpPr>
        <p:spPr>
          <a:xfrm>
            <a:off x="7731800" y="6017800"/>
            <a:ext cx="5898000" cy="615513"/>
          </a:xfrm>
          <a:prstGeom prst="rect">
            <a:avLst/>
          </a:prstGeom>
          <a:noFill/>
          <a:ln>
            <a:noFill/>
          </a:ln>
        </p:spPr>
        <p:txBody>
          <a:bodyPr spcFirstLastPara="1" wrap="square" lIns="121900" tIns="121900" rIns="121900" bIns="121900" anchor="t" anchorCtr="0">
            <a:spAutoFit/>
          </a:bodyPr>
          <a:lstStyle/>
          <a:p>
            <a:r>
              <a:rPr lang="en" sz="2400"/>
              <a:t>Software</a:t>
            </a:r>
            <a:endParaRPr sz="2400"/>
          </a:p>
        </p:txBody>
      </p:sp>
      <p:sp>
        <p:nvSpPr>
          <p:cNvPr id="281" name="Google Shape;281;p25"/>
          <p:cNvSpPr txBox="1"/>
          <p:nvPr/>
        </p:nvSpPr>
        <p:spPr>
          <a:xfrm>
            <a:off x="1026200" y="836201"/>
            <a:ext cx="812800" cy="984845"/>
          </a:xfrm>
          <a:prstGeom prst="rect">
            <a:avLst/>
          </a:prstGeom>
          <a:noFill/>
          <a:ln>
            <a:noFill/>
          </a:ln>
        </p:spPr>
        <p:txBody>
          <a:bodyPr spcFirstLastPara="1" wrap="square" lIns="121900" tIns="121900" rIns="121900" bIns="121900" anchor="t" anchorCtr="0">
            <a:spAutoFit/>
          </a:bodyPr>
          <a:lstStyle/>
          <a:p>
            <a:r>
              <a:rPr lang="en" sz="2400"/>
              <a:t>Data</a:t>
            </a:r>
            <a:endParaRPr sz="2400"/>
          </a:p>
        </p:txBody>
      </p:sp>
      <p:sp>
        <p:nvSpPr>
          <p:cNvPr id="282" name="Google Shape;282;p25"/>
          <p:cNvSpPr/>
          <p:nvPr/>
        </p:nvSpPr>
        <p:spPr>
          <a:xfrm>
            <a:off x="1940600" y="5205000"/>
            <a:ext cx="609600" cy="609600"/>
          </a:xfrm>
          <a:prstGeom prst="triangle">
            <a:avLst>
              <a:gd name="adj" fmla="val 1826"/>
            </a:avLst>
          </a:prstGeom>
          <a:solidFill>
            <a:srgbClr val="CFE2F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3" name="Google Shape;283;p25"/>
          <p:cNvSpPr txBox="1"/>
          <p:nvPr/>
        </p:nvSpPr>
        <p:spPr>
          <a:xfrm>
            <a:off x="1940600" y="5814600"/>
            <a:ext cx="17624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code</a:t>
            </a:r>
            <a:endParaRPr sz="1600" b="1">
              <a:solidFill>
                <a:schemeClr val="dk1"/>
              </a:solidFill>
            </a:endParaRPr>
          </a:p>
        </p:txBody>
      </p:sp>
      <p:sp>
        <p:nvSpPr>
          <p:cNvPr id="284" name="Google Shape;284;p25"/>
          <p:cNvSpPr txBox="1"/>
          <p:nvPr/>
        </p:nvSpPr>
        <p:spPr>
          <a:xfrm rot="-5400000">
            <a:off x="831600" y="4705600"/>
            <a:ext cx="17256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data</a:t>
            </a:r>
            <a:endParaRPr sz="1600" b="1">
              <a:solidFill>
                <a:schemeClr val="dk1"/>
              </a:solidFill>
            </a:endParaRPr>
          </a:p>
        </p:txBody>
      </p:sp>
      <p:sp>
        <p:nvSpPr>
          <p:cNvPr id="285" name="Google Shape;285;p25"/>
          <p:cNvSpPr/>
          <p:nvPr/>
        </p:nvSpPr>
        <p:spPr>
          <a:xfrm rot="-8101187" flipH="1">
            <a:off x="1300973" y="4832266"/>
            <a:ext cx="2458187" cy="793373"/>
          </a:xfrm>
          <a:prstGeom prst="trapezoid">
            <a:avLst>
              <a:gd name="adj" fmla="val 101577"/>
            </a:avLst>
          </a:prstGeom>
          <a:solidFill>
            <a:srgbClr val="D9D2E9">
              <a:alpha val="5754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6" name="Google Shape;286;p25"/>
          <p:cNvSpPr/>
          <p:nvPr/>
        </p:nvSpPr>
        <p:spPr>
          <a:xfrm rot="-8101244" flipH="1">
            <a:off x="608719" y="3663380"/>
            <a:ext cx="5469896" cy="1504440"/>
          </a:xfrm>
          <a:prstGeom prst="trapezoid">
            <a:avLst>
              <a:gd name="adj" fmla="val 99625"/>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7" name="Google Shape;287;p25"/>
          <p:cNvSpPr txBox="1"/>
          <p:nvPr/>
        </p:nvSpPr>
        <p:spPr>
          <a:xfrm>
            <a:off x="3703000" y="5814600"/>
            <a:ext cx="21576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Data cleaning code</a:t>
            </a:r>
            <a:endParaRPr sz="1600" b="1">
              <a:solidFill>
                <a:schemeClr val="dk1"/>
              </a:solidFill>
            </a:endParaRPr>
          </a:p>
        </p:txBody>
      </p:sp>
      <p:sp>
        <p:nvSpPr>
          <p:cNvPr id="288" name="Google Shape;288;p25"/>
          <p:cNvSpPr txBox="1"/>
          <p:nvPr/>
        </p:nvSpPr>
        <p:spPr>
          <a:xfrm rot="-5400000">
            <a:off x="639200" y="2778167"/>
            <a:ext cx="21104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Secondary data</a:t>
            </a:r>
            <a:endParaRPr sz="1600" b="1">
              <a:solidFill>
                <a:schemeClr val="dk1"/>
              </a:solidFill>
            </a:endParaRPr>
          </a:p>
        </p:txBody>
      </p:sp>
      <p:cxnSp>
        <p:nvCxnSpPr>
          <p:cNvPr id="289" name="Google Shape;289;p25"/>
          <p:cNvCxnSpPr/>
          <p:nvPr/>
        </p:nvCxnSpPr>
        <p:spPr>
          <a:xfrm>
            <a:off x="1117600" y="1930400"/>
            <a:ext cx="3048000" cy="0"/>
          </a:xfrm>
          <a:prstGeom prst="straightConnector1">
            <a:avLst/>
          </a:prstGeom>
          <a:noFill/>
          <a:ln w="76200" cap="flat" cmpd="sng">
            <a:solidFill>
              <a:srgbClr val="D9D9D9"/>
            </a:solidFill>
            <a:prstDash val="dot"/>
            <a:round/>
            <a:headEnd type="none" w="med" len="med"/>
            <a:tailEnd type="none" w="med" len="med"/>
          </a:ln>
        </p:spPr>
      </p:cxnSp>
      <p:sp>
        <p:nvSpPr>
          <p:cNvPr id="290" name="Google Shape;290;p25"/>
          <p:cNvSpPr txBox="1"/>
          <p:nvPr/>
        </p:nvSpPr>
        <p:spPr>
          <a:xfrm>
            <a:off x="2104667" y="1545201"/>
            <a:ext cx="2478000" cy="492402"/>
          </a:xfrm>
          <a:prstGeom prst="rect">
            <a:avLst/>
          </a:prstGeom>
          <a:noFill/>
          <a:ln>
            <a:noFill/>
          </a:ln>
        </p:spPr>
        <p:txBody>
          <a:bodyPr spcFirstLastPara="1" wrap="square" lIns="121900" tIns="121900" rIns="121900" bIns="121900" anchor="t" anchorCtr="0">
            <a:spAutoFit/>
          </a:bodyPr>
          <a:lstStyle/>
          <a:p>
            <a:r>
              <a:rPr lang="en" sz="1600" i="1"/>
              <a:t>Data provider</a:t>
            </a:r>
            <a:endParaRPr sz="1600" i="1"/>
          </a:p>
        </p:txBody>
      </p:sp>
      <p:sp>
        <p:nvSpPr>
          <p:cNvPr id="291" name="Google Shape;291;p25"/>
          <p:cNvSpPr txBox="1"/>
          <p:nvPr/>
        </p:nvSpPr>
        <p:spPr>
          <a:xfrm>
            <a:off x="5868800" y="5806800"/>
            <a:ext cx="938400" cy="4924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121900" tIns="60933" rIns="121900" bIns="0" anchor="t" anchorCtr="0">
            <a:noAutofit/>
          </a:bodyPr>
          <a:lstStyle/>
          <a:p>
            <a:pPr algn="r"/>
            <a:r>
              <a:rPr lang="en" sz="1067" b="1">
                <a:solidFill>
                  <a:schemeClr val="dk1"/>
                </a:solidFill>
              </a:rPr>
              <a:t>User code packages</a:t>
            </a:r>
            <a:endParaRPr sz="1067" b="1">
              <a:solidFill>
                <a:schemeClr val="dk1"/>
              </a:solidFill>
            </a:endParaRPr>
          </a:p>
        </p:txBody>
      </p:sp>
      <p:sp>
        <p:nvSpPr>
          <p:cNvPr id="292" name="Google Shape;292;p25"/>
          <p:cNvSpPr txBox="1"/>
          <p:nvPr/>
        </p:nvSpPr>
        <p:spPr>
          <a:xfrm>
            <a:off x="6807200" y="5806800"/>
            <a:ext cx="1016000" cy="492400"/>
          </a:xfrm>
          <a:prstGeom prst="rect">
            <a:avLst/>
          </a:prstGeom>
          <a:solidFill>
            <a:srgbClr val="FCE5CD"/>
          </a:solidFill>
          <a:ln w="19050" cap="flat" cmpd="sng">
            <a:solidFill>
              <a:srgbClr val="000000"/>
            </a:solidFill>
            <a:prstDash val="solid"/>
            <a:round/>
            <a:headEnd type="none" w="sm" len="sm"/>
            <a:tailEnd type="none" w="sm" len="sm"/>
          </a:ln>
        </p:spPr>
        <p:txBody>
          <a:bodyPr spcFirstLastPara="1" wrap="square" lIns="121900" tIns="60933" rIns="121900" bIns="0" anchor="t" anchorCtr="0">
            <a:noAutofit/>
          </a:bodyPr>
          <a:lstStyle/>
          <a:p>
            <a:pPr algn="r"/>
            <a:r>
              <a:rPr lang="en" sz="1067" b="1">
                <a:solidFill>
                  <a:schemeClr val="dk1"/>
                </a:solidFill>
              </a:rPr>
              <a:t>“Software”</a:t>
            </a:r>
            <a:endParaRPr sz="1067" b="1">
              <a:solidFill>
                <a:schemeClr val="dk1"/>
              </a:solidFill>
            </a:endParaRPr>
          </a:p>
        </p:txBody>
      </p:sp>
      <p:cxnSp>
        <p:nvCxnSpPr>
          <p:cNvPr id="293" name="Google Shape;293;p25"/>
          <p:cNvCxnSpPr/>
          <p:nvPr/>
        </p:nvCxnSpPr>
        <p:spPr>
          <a:xfrm rot="5400000">
            <a:off x="6299200" y="5080000"/>
            <a:ext cx="3048000" cy="0"/>
          </a:xfrm>
          <a:prstGeom prst="straightConnector1">
            <a:avLst/>
          </a:prstGeom>
          <a:noFill/>
          <a:ln w="76200" cap="flat" cmpd="sng">
            <a:solidFill>
              <a:schemeClr val="dk2"/>
            </a:solidFill>
            <a:prstDash val="solid"/>
            <a:round/>
            <a:headEnd type="none" w="med" len="med"/>
            <a:tailEnd type="none" w="med" len="med"/>
          </a:ln>
        </p:spPr>
      </p:cxnSp>
      <p:sp>
        <p:nvSpPr>
          <p:cNvPr id="294" name="Google Shape;294;p25"/>
          <p:cNvSpPr txBox="1"/>
          <p:nvPr/>
        </p:nvSpPr>
        <p:spPr>
          <a:xfrm rot="-5400000">
            <a:off x="1367400" y="1391400"/>
            <a:ext cx="633600" cy="4924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121900" tIns="60933" rIns="121900" bIns="0" anchor="t" anchorCtr="0">
            <a:noAutofit/>
          </a:bodyPr>
          <a:lstStyle/>
          <a:p>
            <a:pPr algn="ctr"/>
            <a:r>
              <a:rPr lang="en" sz="1067" b="1">
                <a:solidFill>
                  <a:schemeClr val="dk1"/>
                </a:solidFill>
              </a:rPr>
              <a:t>Micro data</a:t>
            </a:r>
            <a:endParaRPr sz="1067" b="1">
              <a:solidFill>
                <a:schemeClr val="dk1"/>
              </a:solidFill>
            </a:endParaRPr>
          </a:p>
        </p:txBody>
      </p:sp>
    </p:spTree>
    <p:extLst>
      <p:ext uri="{BB962C8B-B14F-4D97-AF65-F5344CB8AC3E}">
        <p14:creationId xmlns:p14="http://schemas.microsoft.com/office/powerpoint/2010/main" val="37523081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0"/>
          <p:cNvSpPr/>
          <p:nvPr/>
        </p:nvSpPr>
        <p:spPr>
          <a:xfrm>
            <a:off x="2235200" y="101600"/>
            <a:ext cx="2032000" cy="1727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2" name="Google Shape;392;p30"/>
          <p:cNvSpPr/>
          <p:nvPr/>
        </p:nvSpPr>
        <p:spPr>
          <a:xfrm rot="-5399288">
            <a:off x="2946800" y="913600"/>
            <a:ext cx="3860800" cy="5894400"/>
          </a:xfrm>
          <a:prstGeom prst="diagStripe">
            <a:avLst>
              <a:gd name="adj" fmla="val 79041"/>
            </a:avLst>
          </a:prstGeom>
          <a:solidFill>
            <a:srgbClr val="FCE5C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3" name="Google Shape;393;p30"/>
          <p:cNvSpPr/>
          <p:nvPr/>
        </p:nvSpPr>
        <p:spPr>
          <a:xfrm rot="-5399288">
            <a:off x="2438561" y="1422000"/>
            <a:ext cx="3860800" cy="4877600"/>
          </a:xfrm>
          <a:prstGeom prst="diagStripe">
            <a:avLst>
              <a:gd name="adj" fmla="val 79041"/>
            </a:avLst>
          </a:prstGeom>
          <a:solidFill>
            <a:srgbClr val="FFF2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394" name="Google Shape;394;p30"/>
          <p:cNvCxnSpPr/>
          <p:nvPr/>
        </p:nvCxnSpPr>
        <p:spPr>
          <a:xfrm rot="10800000">
            <a:off x="1940600" y="734600"/>
            <a:ext cx="0" cy="5080000"/>
          </a:xfrm>
          <a:prstGeom prst="straightConnector1">
            <a:avLst/>
          </a:prstGeom>
          <a:noFill/>
          <a:ln w="9525" cap="flat" cmpd="sng">
            <a:solidFill>
              <a:srgbClr val="000000"/>
            </a:solidFill>
            <a:prstDash val="solid"/>
            <a:round/>
            <a:headEnd type="none" w="med" len="med"/>
            <a:tailEnd type="triangle" w="med" len="med"/>
          </a:ln>
        </p:spPr>
      </p:cxnSp>
      <p:cxnSp>
        <p:nvCxnSpPr>
          <p:cNvPr id="395" name="Google Shape;395;p30"/>
          <p:cNvCxnSpPr/>
          <p:nvPr/>
        </p:nvCxnSpPr>
        <p:spPr>
          <a:xfrm>
            <a:off x="1940600" y="5814600"/>
            <a:ext cx="6197600" cy="0"/>
          </a:xfrm>
          <a:prstGeom prst="straightConnector1">
            <a:avLst/>
          </a:prstGeom>
          <a:noFill/>
          <a:ln w="9525" cap="flat" cmpd="sng">
            <a:solidFill>
              <a:srgbClr val="000000"/>
            </a:solidFill>
            <a:prstDash val="solid"/>
            <a:round/>
            <a:headEnd type="none" w="med" len="med"/>
            <a:tailEnd type="triangle" w="med" len="med"/>
          </a:ln>
        </p:spPr>
      </p:cxnSp>
      <p:sp>
        <p:nvSpPr>
          <p:cNvPr id="396" name="Google Shape;396;p30"/>
          <p:cNvSpPr txBox="1"/>
          <p:nvPr/>
        </p:nvSpPr>
        <p:spPr>
          <a:xfrm>
            <a:off x="7731800" y="6017800"/>
            <a:ext cx="5898000" cy="615513"/>
          </a:xfrm>
          <a:prstGeom prst="rect">
            <a:avLst/>
          </a:prstGeom>
          <a:noFill/>
          <a:ln>
            <a:noFill/>
          </a:ln>
        </p:spPr>
        <p:txBody>
          <a:bodyPr spcFirstLastPara="1" wrap="square" lIns="121900" tIns="121900" rIns="121900" bIns="121900" anchor="t" anchorCtr="0">
            <a:spAutoFit/>
          </a:bodyPr>
          <a:lstStyle/>
          <a:p>
            <a:r>
              <a:rPr lang="en" sz="2400"/>
              <a:t>Software</a:t>
            </a:r>
            <a:endParaRPr sz="2400"/>
          </a:p>
        </p:txBody>
      </p:sp>
      <p:sp>
        <p:nvSpPr>
          <p:cNvPr id="397" name="Google Shape;397;p30"/>
          <p:cNvSpPr txBox="1"/>
          <p:nvPr/>
        </p:nvSpPr>
        <p:spPr>
          <a:xfrm>
            <a:off x="1026200" y="836201"/>
            <a:ext cx="812800" cy="984845"/>
          </a:xfrm>
          <a:prstGeom prst="rect">
            <a:avLst/>
          </a:prstGeom>
          <a:noFill/>
          <a:ln>
            <a:noFill/>
          </a:ln>
        </p:spPr>
        <p:txBody>
          <a:bodyPr spcFirstLastPara="1" wrap="square" lIns="121900" tIns="121900" rIns="121900" bIns="121900" anchor="t" anchorCtr="0">
            <a:spAutoFit/>
          </a:bodyPr>
          <a:lstStyle/>
          <a:p>
            <a:r>
              <a:rPr lang="en" sz="2400"/>
              <a:t>Data</a:t>
            </a:r>
            <a:endParaRPr sz="2400"/>
          </a:p>
        </p:txBody>
      </p:sp>
      <p:sp>
        <p:nvSpPr>
          <p:cNvPr id="398" name="Google Shape;398;p30"/>
          <p:cNvSpPr/>
          <p:nvPr/>
        </p:nvSpPr>
        <p:spPr>
          <a:xfrm>
            <a:off x="1940600" y="5205000"/>
            <a:ext cx="609600" cy="609600"/>
          </a:xfrm>
          <a:prstGeom prst="triangle">
            <a:avLst>
              <a:gd name="adj" fmla="val 1826"/>
            </a:avLst>
          </a:prstGeom>
          <a:solidFill>
            <a:srgbClr val="CFE2F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9" name="Google Shape;399;p30"/>
          <p:cNvSpPr txBox="1"/>
          <p:nvPr/>
        </p:nvSpPr>
        <p:spPr>
          <a:xfrm>
            <a:off x="1940600" y="5814600"/>
            <a:ext cx="17624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code</a:t>
            </a:r>
            <a:endParaRPr sz="1600" b="1">
              <a:solidFill>
                <a:schemeClr val="dk1"/>
              </a:solidFill>
            </a:endParaRPr>
          </a:p>
        </p:txBody>
      </p:sp>
      <p:sp>
        <p:nvSpPr>
          <p:cNvPr id="400" name="Google Shape;400;p30"/>
          <p:cNvSpPr txBox="1"/>
          <p:nvPr/>
        </p:nvSpPr>
        <p:spPr>
          <a:xfrm rot="-5400000">
            <a:off x="831600" y="4705600"/>
            <a:ext cx="17256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data</a:t>
            </a:r>
            <a:endParaRPr sz="1600" b="1">
              <a:solidFill>
                <a:schemeClr val="dk1"/>
              </a:solidFill>
            </a:endParaRPr>
          </a:p>
        </p:txBody>
      </p:sp>
      <p:sp>
        <p:nvSpPr>
          <p:cNvPr id="401" name="Google Shape;401;p30"/>
          <p:cNvSpPr/>
          <p:nvPr/>
        </p:nvSpPr>
        <p:spPr>
          <a:xfrm rot="-8101187" flipH="1">
            <a:off x="1300973" y="4832266"/>
            <a:ext cx="2458187" cy="793373"/>
          </a:xfrm>
          <a:prstGeom prst="trapezoid">
            <a:avLst>
              <a:gd name="adj" fmla="val 101577"/>
            </a:avLst>
          </a:prstGeom>
          <a:solidFill>
            <a:srgbClr val="D9D2E9">
              <a:alpha val="5754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02" name="Google Shape;402;p30"/>
          <p:cNvSpPr/>
          <p:nvPr/>
        </p:nvSpPr>
        <p:spPr>
          <a:xfrm rot="-8101244" flipH="1">
            <a:off x="608719" y="3663380"/>
            <a:ext cx="5469896" cy="1504440"/>
          </a:xfrm>
          <a:prstGeom prst="trapezoid">
            <a:avLst>
              <a:gd name="adj" fmla="val 99625"/>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03" name="Google Shape;403;p30"/>
          <p:cNvSpPr txBox="1"/>
          <p:nvPr/>
        </p:nvSpPr>
        <p:spPr>
          <a:xfrm>
            <a:off x="3703000" y="5814600"/>
            <a:ext cx="21576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Data cleaning code</a:t>
            </a:r>
            <a:endParaRPr sz="1600" b="1">
              <a:solidFill>
                <a:schemeClr val="dk1"/>
              </a:solidFill>
            </a:endParaRPr>
          </a:p>
        </p:txBody>
      </p:sp>
      <p:sp>
        <p:nvSpPr>
          <p:cNvPr id="404" name="Google Shape;404;p30"/>
          <p:cNvSpPr txBox="1"/>
          <p:nvPr/>
        </p:nvSpPr>
        <p:spPr>
          <a:xfrm rot="-5400000">
            <a:off x="639200" y="2778167"/>
            <a:ext cx="2110400" cy="492402"/>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Secondary data</a:t>
            </a:r>
            <a:endParaRPr sz="1600" b="1">
              <a:solidFill>
                <a:schemeClr val="dk1"/>
              </a:solidFill>
            </a:endParaRPr>
          </a:p>
        </p:txBody>
      </p:sp>
      <p:cxnSp>
        <p:nvCxnSpPr>
          <p:cNvPr id="405" name="Google Shape;405;p30"/>
          <p:cNvCxnSpPr/>
          <p:nvPr/>
        </p:nvCxnSpPr>
        <p:spPr>
          <a:xfrm>
            <a:off x="1117600" y="1930400"/>
            <a:ext cx="3048000" cy="0"/>
          </a:xfrm>
          <a:prstGeom prst="straightConnector1">
            <a:avLst/>
          </a:prstGeom>
          <a:noFill/>
          <a:ln w="76200" cap="flat" cmpd="sng">
            <a:solidFill>
              <a:srgbClr val="D9D9D9"/>
            </a:solidFill>
            <a:prstDash val="dot"/>
            <a:round/>
            <a:headEnd type="none" w="med" len="med"/>
            <a:tailEnd type="none" w="med" len="med"/>
          </a:ln>
        </p:spPr>
      </p:cxnSp>
      <p:sp>
        <p:nvSpPr>
          <p:cNvPr id="406" name="Google Shape;406;p30"/>
          <p:cNvSpPr txBox="1"/>
          <p:nvPr/>
        </p:nvSpPr>
        <p:spPr>
          <a:xfrm>
            <a:off x="2104667" y="1545201"/>
            <a:ext cx="2478000" cy="492402"/>
          </a:xfrm>
          <a:prstGeom prst="rect">
            <a:avLst/>
          </a:prstGeom>
          <a:noFill/>
          <a:ln>
            <a:noFill/>
          </a:ln>
        </p:spPr>
        <p:txBody>
          <a:bodyPr spcFirstLastPara="1" wrap="square" lIns="121900" tIns="121900" rIns="121900" bIns="121900" anchor="t" anchorCtr="0">
            <a:spAutoFit/>
          </a:bodyPr>
          <a:lstStyle/>
          <a:p>
            <a:r>
              <a:rPr lang="en" sz="1600" i="1"/>
              <a:t>Data provider</a:t>
            </a:r>
            <a:endParaRPr sz="1600" i="1"/>
          </a:p>
        </p:txBody>
      </p:sp>
      <p:sp>
        <p:nvSpPr>
          <p:cNvPr id="407" name="Google Shape;407;p30"/>
          <p:cNvSpPr txBox="1"/>
          <p:nvPr/>
        </p:nvSpPr>
        <p:spPr>
          <a:xfrm>
            <a:off x="5868800" y="5806800"/>
            <a:ext cx="938400" cy="4924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121900" tIns="60933" rIns="121900" bIns="0" anchor="t" anchorCtr="0">
            <a:noAutofit/>
          </a:bodyPr>
          <a:lstStyle/>
          <a:p>
            <a:pPr algn="r"/>
            <a:r>
              <a:rPr lang="en" sz="1067" b="1">
                <a:solidFill>
                  <a:schemeClr val="dk1"/>
                </a:solidFill>
              </a:rPr>
              <a:t>User code packages</a:t>
            </a:r>
            <a:endParaRPr sz="1067" b="1">
              <a:solidFill>
                <a:schemeClr val="dk1"/>
              </a:solidFill>
            </a:endParaRPr>
          </a:p>
        </p:txBody>
      </p:sp>
      <p:sp>
        <p:nvSpPr>
          <p:cNvPr id="408" name="Google Shape;408;p30"/>
          <p:cNvSpPr txBox="1"/>
          <p:nvPr/>
        </p:nvSpPr>
        <p:spPr>
          <a:xfrm>
            <a:off x="6807200" y="5806800"/>
            <a:ext cx="1016000" cy="492400"/>
          </a:xfrm>
          <a:prstGeom prst="rect">
            <a:avLst/>
          </a:prstGeom>
          <a:solidFill>
            <a:srgbClr val="FCE5CD"/>
          </a:solidFill>
          <a:ln w="19050" cap="flat" cmpd="sng">
            <a:solidFill>
              <a:srgbClr val="000000"/>
            </a:solidFill>
            <a:prstDash val="solid"/>
            <a:round/>
            <a:headEnd type="none" w="sm" len="sm"/>
            <a:tailEnd type="none" w="sm" len="sm"/>
          </a:ln>
        </p:spPr>
        <p:txBody>
          <a:bodyPr spcFirstLastPara="1" wrap="square" lIns="121900" tIns="60933" rIns="121900" bIns="0" anchor="t" anchorCtr="0">
            <a:noAutofit/>
          </a:bodyPr>
          <a:lstStyle/>
          <a:p>
            <a:pPr algn="r"/>
            <a:r>
              <a:rPr lang="en" sz="1067" b="1">
                <a:solidFill>
                  <a:schemeClr val="dk1"/>
                </a:solidFill>
              </a:rPr>
              <a:t>“Software”</a:t>
            </a:r>
            <a:endParaRPr sz="1067" b="1">
              <a:solidFill>
                <a:schemeClr val="dk1"/>
              </a:solidFill>
            </a:endParaRPr>
          </a:p>
        </p:txBody>
      </p:sp>
      <p:cxnSp>
        <p:nvCxnSpPr>
          <p:cNvPr id="409" name="Google Shape;409;p30"/>
          <p:cNvCxnSpPr/>
          <p:nvPr/>
        </p:nvCxnSpPr>
        <p:spPr>
          <a:xfrm rot="5400000">
            <a:off x="6299200" y="5080000"/>
            <a:ext cx="3048000" cy="0"/>
          </a:xfrm>
          <a:prstGeom prst="straightConnector1">
            <a:avLst/>
          </a:prstGeom>
          <a:noFill/>
          <a:ln w="76200" cap="flat" cmpd="sng">
            <a:solidFill>
              <a:schemeClr val="dk2"/>
            </a:solidFill>
            <a:prstDash val="solid"/>
            <a:round/>
            <a:headEnd type="none" w="med" len="med"/>
            <a:tailEnd type="none" w="med" len="med"/>
          </a:ln>
        </p:spPr>
      </p:cxnSp>
      <p:pic>
        <p:nvPicPr>
          <p:cNvPr id="410" name="Google Shape;410;p30"/>
          <p:cNvPicPr preferRelativeResize="0"/>
          <p:nvPr/>
        </p:nvPicPr>
        <p:blipFill>
          <a:blip r:embed="rId3">
            <a:alphaModFix/>
          </a:blip>
          <a:stretch>
            <a:fillRect/>
          </a:stretch>
        </p:blipFill>
        <p:spPr>
          <a:xfrm>
            <a:off x="2336800" y="203201"/>
            <a:ext cx="1625600" cy="1524001"/>
          </a:xfrm>
          <a:prstGeom prst="rect">
            <a:avLst/>
          </a:prstGeom>
          <a:noFill/>
          <a:ln>
            <a:noFill/>
          </a:ln>
        </p:spPr>
      </p:pic>
    </p:spTree>
    <p:extLst>
      <p:ext uri="{BB962C8B-B14F-4D97-AF65-F5344CB8AC3E}">
        <p14:creationId xmlns:p14="http://schemas.microsoft.com/office/powerpoint/2010/main" val="13806820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if </a:t>
            </a:r>
            <a:r>
              <a:rPr lang="en-US" dirty="0"/>
              <a:t>the paper were </a:t>
            </a:r>
            <a:br>
              <a:rPr lang="en-US" dirty="0"/>
            </a:br>
            <a:r>
              <a:rPr lang="en-US" i="1" dirty="0">
                <a:solidFill>
                  <a:schemeClr val="accent6">
                    <a:lumMod val="50000"/>
                  </a:schemeClr>
                </a:solidFill>
              </a:rPr>
              <a:t>constantly recomputed?</a:t>
            </a:r>
          </a:p>
        </p:txBody>
      </p:sp>
    </p:spTree>
    <p:extLst>
      <p:ext uri="{BB962C8B-B14F-4D97-AF65-F5344CB8AC3E}">
        <p14:creationId xmlns:p14="http://schemas.microsoft.com/office/powerpoint/2010/main" val="2702230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cxnSp>
        <p:nvCxnSpPr>
          <p:cNvPr id="65" name="Google Shape;65;p14"/>
          <p:cNvCxnSpPr/>
          <p:nvPr/>
        </p:nvCxnSpPr>
        <p:spPr>
          <a:xfrm rot="10800000">
            <a:off x="1940600" y="734600"/>
            <a:ext cx="0" cy="5080000"/>
          </a:xfrm>
          <a:prstGeom prst="straightConnector1">
            <a:avLst/>
          </a:prstGeom>
          <a:noFill/>
          <a:ln w="9525" cap="flat" cmpd="sng">
            <a:solidFill>
              <a:srgbClr val="000000"/>
            </a:solidFill>
            <a:prstDash val="solid"/>
            <a:round/>
            <a:headEnd type="none" w="med" len="med"/>
            <a:tailEnd type="triangle" w="med" len="med"/>
          </a:ln>
        </p:spPr>
      </p:cxnSp>
      <p:cxnSp>
        <p:nvCxnSpPr>
          <p:cNvPr id="66" name="Google Shape;66;p14"/>
          <p:cNvCxnSpPr/>
          <p:nvPr/>
        </p:nvCxnSpPr>
        <p:spPr>
          <a:xfrm>
            <a:off x="1940600" y="5814600"/>
            <a:ext cx="6197600" cy="0"/>
          </a:xfrm>
          <a:prstGeom prst="straightConnector1">
            <a:avLst/>
          </a:prstGeom>
          <a:noFill/>
          <a:ln w="9525" cap="flat" cmpd="sng">
            <a:solidFill>
              <a:srgbClr val="000000"/>
            </a:solidFill>
            <a:prstDash val="solid"/>
            <a:round/>
            <a:headEnd type="none" w="med" len="med"/>
            <a:tailEnd type="triangle" w="med" len="med"/>
          </a:ln>
        </p:spPr>
      </p:cxnSp>
      <p:sp>
        <p:nvSpPr>
          <p:cNvPr id="67" name="Google Shape;67;p14"/>
          <p:cNvSpPr txBox="1"/>
          <p:nvPr/>
        </p:nvSpPr>
        <p:spPr>
          <a:xfrm>
            <a:off x="7731800" y="6017800"/>
            <a:ext cx="5898000" cy="615513"/>
          </a:xfrm>
          <a:prstGeom prst="rect">
            <a:avLst/>
          </a:prstGeom>
          <a:noFill/>
          <a:ln>
            <a:noFill/>
          </a:ln>
        </p:spPr>
        <p:txBody>
          <a:bodyPr spcFirstLastPara="1" wrap="square" lIns="121900" tIns="121900" rIns="121900" bIns="121900" anchor="t" anchorCtr="0">
            <a:spAutoFit/>
          </a:bodyPr>
          <a:lstStyle/>
          <a:p>
            <a:r>
              <a:rPr lang="en" sz="2400"/>
              <a:t>Software</a:t>
            </a:r>
            <a:endParaRPr sz="2400"/>
          </a:p>
        </p:txBody>
      </p:sp>
      <p:sp>
        <p:nvSpPr>
          <p:cNvPr id="68" name="Google Shape;68;p14"/>
          <p:cNvSpPr txBox="1"/>
          <p:nvPr/>
        </p:nvSpPr>
        <p:spPr>
          <a:xfrm>
            <a:off x="883578" y="836201"/>
            <a:ext cx="955422" cy="615513"/>
          </a:xfrm>
          <a:prstGeom prst="rect">
            <a:avLst/>
          </a:prstGeom>
          <a:noFill/>
          <a:ln>
            <a:noFill/>
          </a:ln>
        </p:spPr>
        <p:txBody>
          <a:bodyPr spcFirstLastPara="1" wrap="square" lIns="121900" tIns="121900" rIns="121900" bIns="121900" anchor="t" anchorCtr="0">
            <a:spAutoFit/>
          </a:bodyPr>
          <a:lstStyle/>
          <a:p>
            <a:r>
              <a:rPr lang="en" sz="2400" dirty="0"/>
              <a:t>Data</a:t>
            </a:r>
            <a:endParaRPr sz="2400" dirty="0"/>
          </a:p>
        </p:txBody>
      </p:sp>
      <p:sp>
        <p:nvSpPr>
          <p:cNvPr id="69" name="Google Shape;69;p14"/>
          <p:cNvSpPr/>
          <p:nvPr/>
        </p:nvSpPr>
        <p:spPr>
          <a:xfrm>
            <a:off x="1940600" y="5205000"/>
            <a:ext cx="609600" cy="609600"/>
          </a:xfrm>
          <a:prstGeom prst="triangle">
            <a:avLst>
              <a:gd name="adj" fmla="val 1826"/>
            </a:avLst>
          </a:prstGeom>
          <a:solidFill>
            <a:srgbClr val="CFE2F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0" name="Google Shape;70;p14"/>
          <p:cNvSpPr txBox="1"/>
          <p:nvPr/>
        </p:nvSpPr>
        <p:spPr>
          <a:xfrm>
            <a:off x="1940600" y="5814600"/>
            <a:ext cx="17624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code</a:t>
            </a:r>
            <a:endParaRPr sz="1600" b="1">
              <a:solidFill>
                <a:schemeClr val="dk1"/>
              </a:solidFill>
            </a:endParaRPr>
          </a:p>
        </p:txBody>
      </p:sp>
      <p:sp>
        <p:nvSpPr>
          <p:cNvPr id="71" name="Google Shape;71;p14"/>
          <p:cNvSpPr txBox="1"/>
          <p:nvPr/>
        </p:nvSpPr>
        <p:spPr>
          <a:xfrm rot="-5400000">
            <a:off x="831600" y="4705600"/>
            <a:ext cx="1725600" cy="492402"/>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r"/>
            <a:r>
              <a:rPr lang="en" sz="1600" b="1">
                <a:solidFill>
                  <a:schemeClr val="dk1"/>
                </a:solidFill>
              </a:rPr>
              <a:t>Analysis data</a:t>
            </a:r>
            <a:endParaRPr sz="1600" b="1">
              <a:solidFill>
                <a:schemeClr val="dk1"/>
              </a:solidFill>
            </a:endParaRPr>
          </a:p>
        </p:txBody>
      </p:sp>
      <p:sp>
        <p:nvSpPr>
          <p:cNvPr id="72" name="Google Shape;72;p14"/>
          <p:cNvSpPr/>
          <p:nvPr/>
        </p:nvSpPr>
        <p:spPr>
          <a:xfrm rot="-8101187" flipH="1">
            <a:off x="1300973" y="4832266"/>
            <a:ext cx="2458187" cy="793373"/>
          </a:xfrm>
          <a:prstGeom prst="trapezoid">
            <a:avLst>
              <a:gd name="adj" fmla="val 101577"/>
            </a:avLst>
          </a:prstGeom>
          <a:solidFill>
            <a:srgbClr val="D9D2E9">
              <a:alpha val="5754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198906571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if </a:t>
            </a:r>
            <a:r>
              <a:rPr lang="en-US" dirty="0"/>
              <a:t>the paper were </a:t>
            </a:r>
            <a:br>
              <a:rPr lang="en-US" dirty="0"/>
            </a:br>
            <a:r>
              <a:rPr lang="en-US" i="1" dirty="0">
                <a:solidFill>
                  <a:schemeClr val="accent6">
                    <a:lumMod val="50000"/>
                  </a:schemeClr>
                </a:solidFill>
              </a:rPr>
              <a:t>constantly recomputed?</a:t>
            </a:r>
          </a:p>
        </p:txBody>
      </p:sp>
      <p:sp>
        <p:nvSpPr>
          <p:cNvPr id="3" name="Content Placeholder 2">
            <a:extLst>
              <a:ext uri="{FF2B5EF4-FFF2-40B4-BE49-F238E27FC236}">
                <a16:creationId xmlns:a16="http://schemas.microsoft.com/office/drawing/2014/main" id="{00D855EB-A54A-4B3B-9B40-C28281086AC7}"/>
              </a:ext>
            </a:extLst>
          </p:cNvPr>
          <p:cNvSpPr>
            <a:spLocks noGrp="1"/>
          </p:cNvSpPr>
          <p:nvPr>
            <p:ph sz="half" idx="1"/>
          </p:nvPr>
        </p:nvSpPr>
        <p:spPr/>
        <p:txBody>
          <a:bodyPr/>
          <a:lstStyle/>
          <a:p>
            <a:r>
              <a:rPr lang="en-US" dirty="0"/>
              <a:t>Recompute </a:t>
            </a:r>
            <a:r>
              <a:rPr lang="en-US" dirty="0" err="1"/>
              <a:t>Jupyter</a:t>
            </a:r>
            <a:r>
              <a:rPr lang="en-US" dirty="0"/>
              <a:t> notebook, </a:t>
            </a:r>
            <a:r>
              <a:rPr lang="en-US" dirty="0" err="1"/>
              <a:t>Rmarkdown</a:t>
            </a:r>
            <a:r>
              <a:rPr lang="en-US" dirty="0"/>
              <a:t> upon every change to the code? </a:t>
            </a:r>
          </a:p>
        </p:txBody>
      </p:sp>
      <p:sp>
        <p:nvSpPr>
          <p:cNvPr id="4" name="Content Placeholder 3">
            <a:extLst>
              <a:ext uri="{FF2B5EF4-FFF2-40B4-BE49-F238E27FC236}">
                <a16:creationId xmlns:a16="http://schemas.microsoft.com/office/drawing/2014/main" id="{6C350BB4-82D0-4C64-A1D1-9E1F0B5CC4E1}"/>
              </a:ext>
            </a:extLst>
          </p:cNvPr>
          <p:cNvSpPr>
            <a:spLocks noGrp="1"/>
          </p:cNvSpPr>
          <p:nvPr>
            <p:ph sz="half" idx="2"/>
          </p:nvPr>
        </p:nvSpPr>
        <p:spPr/>
        <p:txBody>
          <a:bodyPr/>
          <a:lstStyle/>
          <a:p>
            <a:r>
              <a:rPr lang="en-US" dirty="0"/>
              <a:t>It’s called “continuous integration” in software development</a:t>
            </a:r>
          </a:p>
          <a:p>
            <a:pPr lvl="1"/>
            <a:r>
              <a:rPr lang="en-US" dirty="0"/>
              <a:t>Easy to do if you have the infrastructure</a:t>
            </a:r>
          </a:p>
          <a:p>
            <a:pPr lvl="1"/>
            <a:r>
              <a:rPr lang="en-US" dirty="0"/>
              <a:t>Usually combines two services (Travis CI was quite popular)</a:t>
            </a:r>
          </a:p>
          <a:p>
            <a:pPr lvl="1"/>
            <a:r>
              <a:rPr lang="en-US" dirty="0"/>
              <a:t>More and more integrated (</a:t>
            </a:r>
            <a:r>
              <a:rPr lang="en-US" dirty="0" err="1"/>
              <a:t>Github</a:t>
            </a:r>
            <a:r>
              <a:rPr lang="en-US" dirty="0"/>
              <a:t> Workflows, Bitbucket Pipelines, Gitlab … something)</a:t>
            </a:r>
          </a:p>
        </p:txBody>
      </p:sp>
    </p:spTree>
    <p:extLst>
      <p:ext uri="{BB962C8B-B14F-4D97-AF65-F5344CB8AC3E}">
        <p14:creationId xmlns:p14="http://schemas.microsoft.com/office/powerpoint/2010/main" val="19748331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if </a:t>
            </a:r>
            <a:r>
              <a:rPr lang="en-US" dirty="0"/>
              <a:t>the paper were </a:t>
            </a:r>
            <a:br>
              <a:rPr lang="en-US" dirty="0"/>
            </a:br>
            <a:r>
              <a:rPr lang="en-US" i="1" dirty="0">
                <a:solidFill>
                  <a:schemeClr val="accent6">
                    <a:lumMod val="50000"/>
                  </a:schemeClr>
                </a:solidFill>
              </a:rPr>
              <a:t>constantly recomputed?</a:t>
            </a:r>
          </a:p>
        </p:txBody>
      </p:sp>
      <p:sp>
        <p:nvSpPr>
          <p:cNvPr id="3" name="Content Placeholder 2">
            <a:extLst>
              <a:ext uri="{FF2B5EF4-FFF2-40B4-BE49-F238E27FC236}">
                <a16:creationId xmlns:a16="http://schemas.microsoft.com/office/drawing/2014/main" id="{00D855EB-A54A-4B3B-9B40-C28281086AC7}"/>
              </a:ext>
            </a:extLst>
          </p:cNvPr>
          <p:cNvSpPr>
            <a:spLocks noGrp="1"/>
          </p:cNvSpPr>
          <p:nvPr>
            <p:ph sz="half" idx="1"/>
          </p:nvPr>
        </p:nvSpPr>
        <p:spPr/>
        <p:txBody>
          <a:bodyPr/>
          <a:lstStyle/>
          <a:p>
            <a:r>
              <a:rPr lang="en-US" dirty="0"/>
              <a:t>Recompute </a:t>
            </a:r>
            <a:r>
              <a:rPr lang="en-US" dirty="0" err="1"/>
              <a:t>Jupyter</a:t>
            </a:r>
            <a:r>
              <a:rPr lang="en-US" dirty="0"/>
              <a:t> notebook, </a:t>
            </a:r>
            <a:r>
              <a:rPr lang="en-US" dirty="0" err="1"/>
              <a:t>Rmarkdown</a:t>
            </a:r>
            <a:r>
              <a:rPr lang="en-US" dirty="0"/>
              <a:t> upon every change to the code? </a:t>
            </a:r>
          </a:p>
        </p:txBody>
      </p:sp>
      <p:sp>
        <p:nvSpPr>
          <p:cNvPr id="4" name="Content Placeholder 3">
            <a:extLst>
              <a:ext uri="{FF2B5EF4-FFF2-40B4-BE49-F238E27FC236}">
                <a16:creationId xmlns:a16="http://schemas.microsoft.com/office/drawing/2014/main" id="{6C350BB4-82D0-4C64-A1D1-9E1F0B5CC4E1}"/>
              </a:ext>
            </a:extLst>
          </p:cNvPr>
          <p:cNvSpPr>
            <a:spLocks noGrp="1"/>
          </p:cNvSpPr>
          <p:nvPr>
            <p:ph sz="half" idx="2"/>
          </p:nvPr>
        </p:nvSpPr>
        <p:spPr/>
        <p:txBody>
          <a:bodyPr/>
          <a:lstStyle/>
          <a:p>
            <a:r>
              <a:rPr lang="en-US" dirty="0"/>
              <a:t>It’s called “continuous integration” in software development</a:t>
            </a:r>
          </a:p>
        </p:txBody>
      </p:sp>
      <p:pic>
        <p:nvPicPr>
          <p:cNvPr id="6" name="Picture 5">
            <a:extLst>
              <a:ext uri="{FF2B5EF4-FFF2-40B4-BE49-F238E27FC236}">
                <a16:creationId xmlns:a16="http://schemas.microsoft.com/office/drawing/2014/main" id="{32E4C001-F63B-4028-9E54-070A8A49C870}"/>
              </a:ext>
            </a:extLst>
          </p:cNvPr>
          <p:cNvPicPr>
            <a:picLocks noChangeAspect="1"/>
          </p:cNvPicPr>
          <p:nvPr/>
        </p:nvPicPr>
        <p:blipFill>
          <a:blip r:embed="rId2"/>
          <a:stretch>
            <a:fillRect/>
          </a:stretch>
        </p:blipFill>
        <p:spPr>
          <a:xfrm>
            <a:off x="6096000" y="3123854"/>
            <a:ext cx="5743699" cy="3188046"/>
          </a:xfrm>
          <a:prstGeom prst="rect">
            <a:avLst/>
          </a:prstGeom>
        </p:spPr>
      </p:pic>
      <p:pic>
        <p:nvPicPr>
          <p:cNvPr id="8" name="Picture 7">
            <a:extLst>
              <a:ext uri="{FF2B5EF4-FFF2-40B4-BE49-F238E27FC236}">
                <a16:creationId xmlns:a16="http://schemas.microsoft.com/office/drawing/2014/main" id="{3AFA3956-4EC8-4898-98BC-4A3ABD04DA0A}"/>
              </a:ext>
            </a:extLst>
          </p:cNvPr>
          <p:cNvPicPr>
            <a:picLocks noChangeAspect="1"/>
          </p:cNvPicPr>
          <p:nvPr/>
        </p:nvPicPr>
        <p:blipFill>
          <a:blip r:embed="rId3"/>
          <a:stretch>
            <a:fillRect/>
          </a:stretch>
        </p:blipFill>
        <p:spPr>
          <a:xfrm>
            <a:off x="2824348" y="4511675"/>
            <a:ext cx="4572000" cy="1800225"/>
          </a:xfrm>
          <a:prstGeom prst="rect">
            <a:avLst/>
          </a:prstGeom>
          <a:ln>
            <a:solidFill>
              <a:schemeClr val="tx1"/>
            </a:solidFill>
          </a:ln>
          <a:effectLst>
            <a:outerShdw blurRad="50800" dist="114300" dir="2700000" algn="tl" rotWithShape="0">
              <a:prstClr val="black">
                <a:alpha val="40000"/>
              </a:prstClr>
            </a:outerShdw>
          </a:effectLst>
        </p:spPr>
      </p:pic>
    </p:spTree>
    <p:extLst>
      <p:ext uri="{BB962C8B-B14F-4D97-AF65-F5344CB8AC3E}">
        <p14:creationId xmlns:p14="http://schemas.microsoft.com/office/powerpoint/2010/main" val="419770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if </a:t>
            </a:r>
            <a:r>
              <a:rPr lang="en-US" dirty="0"/>
              <a:t>the paper were </a:t>
            </a:r>
            <a:br>
              <a:rPr lang="en-US" dirty="0"/>
            </a:br>
            <a:r>
              <a:rPr lang="en-US" i="1" dirty="0">
                <a:solidFill>
                  <a:schemeClr val="accent6">
                    <a:lumMod val="50000"/>
                  </a:schemeClr>
                </a:solidFill>
              </a:rPr>
              <a:t>constantly recomputed?</a:t>
            </a:r>
          </a:p>
        </p:txBody>
      </p:sp>
      <p:sp>
        <p:nvSpPr>
          <p:cNvPr id="3" name="Content Placeholder 2">
            <a:extLst>
              <a:ext uri="{FF2B5EF4-FFF2-40B4-BE49-F238E27FC236}">
                <a16:creationId xmlns:a16="http://schemas.microsoft.com/office/drawing/2014/main" id="{00D855EB-A54A-4B3B-9B40-C28281086AC7}"/>
              </a:ext>
            </a:extLst>
          </p:cNvPr>
          <p:cNvSpPr>
            <a:spLocks noGrp="1"/>
          </p:cNvSpPr>
          <p:nvPr>
            <p:ph sz="half" idx="1"/>
          </p:nvPr>
        </p:nvSpPr>
        <p:spPr/>
        <p:txBody>
          <a:bodyPr/>
          <a:lstStyle/>
          <a:p>
            <a:r>
              <a:rPr lang="en-US" dirty="0"/>
              <a:t>Recompute </a:t>
            </a:r>
            <a:r>
              <a:rPr lang="en-US" dirty="0" err="1"/>
              <a:t>Jupyter</a:t>
            </a:r>
            <a:r>
              <a:rPr lang="en-US" dirty="0"/>
              <a:t> notebook, </a:t>
            </a:r>
            <a:r>
              <a:rPr lang="en-US" dirty="0" err="1"/>
              <a:t>Rmarkdown</a:t>
            </a:r>
            <a:r>
              <a:rPr lang="en-US" dirty="0"/>
              <a:t> upon every change to the code?</a:t>
            </a:r>
          </a:p>
          <a:p>
            <a:r>
              <a:rPr lang="en-US" dirty="0"/>
              <a:t>Recompute </a:t>
            </a:r>
            <a:r>
              <a:rPr lang="en-US" sz="4000" b="1" dirty="0"/>
              <a:t>Stata</a:t>
            </a:r>
            <a:r>
              <a:rPr lang="en-US" dirty="0"/>
              <a:t> upon every change to the code??? </a:t>
            </a:r>
          </a:p>
        </p:txBody>
      </p:sp>
      <p:sp>
        <p:nvSpPr>
          <p:cNvPr id="4" name="Content Placeholder 3">
            <a:extLst>
              <a:ext uri="{FF2B5EF4-FFF2-40B4-BE49-F238E27FC236}">
                <a16:creationId xmlns:a16="http://schemas.microsoft.com/office/drawing/2014/main" id="{6C350BB4-82D0-4C64-A1D1-9E1F0B5CC4E1}"/>
              </a:ext>
            </a:extLst>
          </p:cNvPr>
          <p:cNvSpPr>
            <a:spLocks noGrp="1"/>
          </p:cNvSpPr>
          <p:nvPr>
            <p:ph sz="half" idx="2"/>
          </p:nvPr>
        </p:nvSpPr>
        <p:spPr/>
        <p:txBody>
          <a:bodyPr/>
          <a:lstStyle/>
          <a:p>
            <a:r>
              <a:rPr lang="en-US" dirty="0"/>
              <a:t>It’s called “continuous integration” in software development</a:t>
            </a:r>
          </a:p>
        </p:txBody>
      </p:sp>
      <p:pic>
        <p:nvPicPr>
          <p:cNvPr id="6" name="Picture 5">
            <a:extLst>
              <a:ext uri="{FF2B5EF4-FFF2-40B4-BE49-F238E27FC236}">
                <a16:creationId xmlns:a16="http://schemas.microsoft.com/office/drawing/2014/main" id="{364A1480-396C-4B77-BE6F-5AD234479E48}"/>
              </a:ext>
            </a:extLst>
          </p:cNvPr>
          <p:cNvPicPr>
            <a:picLocks noChangeAspect="1"/>
          </p:cNvPicPr>
          <p:nvPr/>
        </p:nvPicPr>
        <p:blipFill>
          <a:blip r:embed="rId2"/>
          <a:stretch>
            <a:fillRect/>
          </a:stretch>
        </p:blipFill>
        <p:spPr>
          <a:xfrm>
            <a:off x="6019800" y="2992809"/>
            <a:ext cx="5835101" cy="3319091"/>
          </a:xfrm>
          <a:prstGeom prst="rect">
            <a:avLst/>
          </a:prstGeom>
        </p:spPr>
      </p:pic>
      <p:sp>
        <p:nvSpPr>
          <p:cNvPr id="7" name="TextBox 6">
            <a:extLst>
              <a:ext uri="{FF2B5EF4-FFF2-40B4-BE49-F238E27FC236}">
                <a16:creationId xmlns:a16="http://schemas.microsoft.com/office/drawing/2014/main" id="{A3CE8A67-540D-41C2-9D8A-67DC23899F25}"/>
              </a:ext>
            </a:extLst>
          </p:cNvPr>
          <p:cNvSpPr txBox="1"/>
          <p:nvPr/>
        </p:nvSpPr>
        <p:spPr>
          <a:xfrm>
            <a:off x="5723907" y="6176963"/>
            <a:ext cx="5835101" cy="369332"/>
          </a:xfrm>
          <a:prstGeom prst="rect">
            <a:avLst/>
          </a:prstGeom>
          <a:noFill/>
        </p:spPr>
        <p:txBody>
          <a:bodyPr wrap="square" rtlCol="0">
            <a:spAutoFit/>
          </a:bodyPr>
          <a:lstStyle/>
          <a:p>
            <a:r>
              <a:rPr lang="en-US" dirty="0">
                <a:hlinkClick r:id="rId3"/>
              </a:rPr>
              <a:t>https://github.com/AEADataEditor/Statapackagesearch</a:t>
            </a:r>
            <a:r>
              <a:rPr lang="en-US" dirty="0"/>
              <a:t> </a:t>
            </a:r>
          </a:p>
        </p:txBody>
      </p:sp>
      <p:pic>
        <p:nvPicPr>
          <p:cNvPr id="9" name="Picture 8">
            <a:extLst>
              <a:ext uri="{FF2B5EF4-FFF2-40B4-BE49-F238E27FC236}">
                <a16:creationId xmlns:a16="http://schemas.microsoft.com/office/drawing/2014/main" id="{EE459F07-A5FD-4E45-90E2-94AE0543ED36}"/>
              </a:ext>
            </a:extLst>
          </p:cNvPr>
          <p:cNvPicPr>
            <a:picLocks noChangeAspect="1"/>
          </p:cNvPicPr>
          <p:nvPr/>
        </p:nvPicPr>
        <p:blipFill>
          <a:blip r:embed="rId4"/>
          <a:stretch>
            <a:fillRect/>
          </a:stretch>
        </p:blipFill>
        <p:spPr>
          <a:xfrm>
            <a:off x="1341121" y="4421953"/>
            <a:ext cx="4625871" cy="1889947"/>
          </a:xfrm>
          <a:prstGeom prst="rect">
            <a:avLst/>
          </a:prstGeom>
          <a:ln>
            <a:solidFill>
              <a:schemeClr val="tx1"/>
            </a:solidFill>
          </a:ln>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408035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97100" y="1384300"/>
            <a:ext cx="7717573" cy="2800767"/>
          </a:xfrm>
          <a:prstGeom prst="rect">
            <a:avLst/>
          </a:prstGeom>
          <a:noFill/>
        </p:spPr>
        <p:txBody>
          <a:bodyPr wrap="square" rtlCol="0">
            <a:spAutoFit/>
          </a:bodyPr>
          <a:lstStyle/>
          <a:p>
            <a:pPr algn="ctr"/>
            <a:r>
              <a:rPr lang="en-US" sz="8800" dirty="0">
                <a:solidFill>
                  <a:schemeClr val="bg1"/>
                </a:solidFill>
              </a:rPr>
              <a:t>The role for  journals</a:t>
            </a:r>
            <a:endParaRPr lang="en-US" dirty="0">
              <a:solidFill>
                <a:schemeClr val="bg1"/>
              </a:solidFill>
            </a:endParaRPr>
          </a:p>
        </p:txBody>
      </p:sp>
    </p:spTree>
    <p:extLst>
      <p:ext uri="{BB962C8B-B14F-4D97-AF65-F5344CB8AC3E}">
        <p14:creationId xmlns:p14="http://schemas.microsoft.com/office/powerpoint/2010/main" val="11420010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Transportability</a:t>
            </a:r>
          </a:p>
        </p:txBody>
      </p:sp>
      <p:sp>
        <p:nvSpPr>
          <p:cNvPr id="3" name="Content Placeholder 2"/>
          <p:cNvSpPr>
            <a:spLocks noGrp="1"/>
          </p:cNvSpPr>
          <p:nvPr>
            <p:ph idx="1"/>
          </p:nvPr>
        </p:nvSpPr>
        <p:spPr>
          <a:xfrm>
            <a:off x="838200" y="2578099"/>
            <a:ext cx="10515600" cy="3598863"/>
          </a:xfrm>
        </p:spPr>
        <p:txBody>
          <a:bodyPr>
            <a:normAutofit/>
          </a:bodyPr>
          <a:lstStyle/>
          <a:p>
            <a:pPr marL="0" indent="0" algn="ctr">
              <a:buNone/>
            </a:pPr>
            <a:r>
              <a:rPr lang="en-US" sz="4800" dirty="0"/>
              <a:t>Any standards, tools, methods: must be transportable across journals (no custom solutions)</a:t>
            </a:r>
          </a:p>
        </p:txBody>
      </p:sp>
    </p:spTree>
    <p:extLst>
      <p:ext uri="{BB962C8B-B14F-4D97-AF65-F5344CB8AC3E}">
        <p14:creationId xmlns:p14="http://schemas.microsoft.com/office/powerpoint/2010/main" val="390946011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science “guild”</a:t>
            </a:r>
          </a:p>
        </p:txBody>
      </p:sp>
      <p:pic>
        <p:nvPicPr>
          <p:cNvPr id="4" name="Content Placeholder 3"/>
          <p:cNvPicPr>
            <a:picLocks noGrp="1" noChangeAspect="1"/>
          </p:cNvPicPr>
          <p:nvPr>
            <p:ph sz="half" idx="1"/>
          </p:nvPr>
        </p:nvPicPr>
        <p:blipFill>
          <a:blip r:embed="rId2"/>
          <a:stretch>
            <a:fillRect/>
          </a:stretch>
        </p:blipFill>
        <p:spPr>
          <a:xfrm>
            <a:off x="838200" y="2061134"/>
            <a:ext cx="5181600" cy="3880320"/>
          </a:xfrm>
          <a:prstGeom prst="rect">
            <a:avLst/>
          </a:prstGeom>
        </p:spPr>
      </p:pic>
      <p:sp>
        <p:nvSpPr>
          <p:cNvPr id="5" name="Content Placeholder 4"/>
          <p:cNvSpPr>
            <a:spLocks noGrp="1"/>
          </p:cNvSpPr>
          <p:nvPr>
            <p:ph sz="half" idx="2"/>
          </p:nvPr>
        </p:nvSpPr>
        <p:spPr>
          <a:xfrm>
            <a:off x="6172200" y="2273299"/>
            <a:ext cx="5181600" cy="3903663"/>
          </a:xfrm>
        </p:spPr>
        <p:txBody>
          <a:bodyPr>
            <a:normAutofit/>
          </a:bodyPr>
          <a:lstStyle/>
          <a:p>
            <a:pPr marL="0" indent="0" algn="ctr">
              <a:buNone/>
            </a:pPr>
            <a:r>
              <a:rPr lang="en-US" sz="4400" dirty="0">
                <a:hlinkClick r:id="rId3"/>
              </a:rPr>
              <a:t>https://</a:t>
            </a:r>
            <a:br>
              <a:rPr lang="en-US" sz="4400" dirty="0">
                <a:hlinkClick r:id="rId3"/>
              </a:rPr>
            </a:br>
            <a:r>
              <a:rPr lang="en-US" sz="4400" dirty="0">
                <a:hlinkClick r:id="rId3"/>
              </a:rPr>
              <a:t>social-science</a:t>
            </a:r>
            <a:br>
              <a:rPr lang="en-US" sz="4400" dirty="0">
                <a:hlinkClick r:id="rId3"/>
              </a:rPr>
            </a:br>
            <a:r>
              <a:rPr lang="en-US" sz="4400" dirty="0">
                <a:hlinkClick r:id="rId3"/>
              </a:rPr>
              <a:t>-data-editors.</a:t>
            </a:r>
            <a:br>
              <a:rPr lang="en-US" sz="4400" dirty="0">
                <a:hlinkClick r:id="rId3"/>
              </a:rPr>
            </a:br>
            <a:r>
              <a:rPr lang="en-US" sz="4400" dirty="0">
                <a:hlinkClick r:id="rId3"/>
              </a:rPr>
              <a:t>github.io/</a:t>
            </a:r>
            <a:br>
              <a:rPr lang="en-US" sz="4400" dirty="0">
                <a:hlinkClick r:id="rId3"/>
              </a:rPr>
            </a:br>
            <a:r>
              <a:rPr lang="en-US" sz="4400" dirty="0">
                <a:hlinkClick r:id="rId3"/>
              </a:rPr>
              <a:t>guidance/</a:t>
            </a:r>
            <a:endParaRPr lang="en-US" sz="4400" dirty="0"/>
          </a:p>
        </p:txBody>
      </p:sp>
      <p:pic>
        <p:nvPicPr>
          <p:cNvPr id="7" name="Picture 6"/>
          <p:cNvPicPr>
            <a:picLocks noChangeAspect="1"/>
          </p:cNvPicPr>
          <p:nvPr/>
        </p:nvPicPr>
        <p:blipFill>
          <a:blip r:embed="rId4"/>
          <a:stretch>
            <a:fillRect/>
          </a:stretch>
        </p:blipFill>
        <p:spPr>
          <a:xfrm>
            <a:off x="6613236" y="365702"/>
            <a:ext cx="4740563" cy="169543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963" y="2061133"/>
            <a:ext cx="5902710" cy="3990565"/>
          </a:xfrm>
          <a:prstGeom prst="rect">
            <a:avLst/>
          </a:prstGeom>
        </p:spPr>
      </p:pic>
    </p:spTree>
    <p:extLst>
      <p:ext uri="{BB962C8B-B14F-4D97-AF65-F5344CB8AC3E}">
        <p14:creationId xmlns:p14="http://schemas.microsoft.com/office/powerpoint/2010/main" val="17222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Template for README</a:t>
            </a:r>
          </a:p>
        </p:txBody>
      </p:sp>
      <p:pic>
        <p:nvPicPr>
          <p:cNvPr id="5" name="Content Placeholder 4"/>
          <p:cNvPicPr>
            <a:picLocks noGrp="1" noChangeAspect="1"/>
          </p:cNvPicPr>
          <p:nvPr>
            <p:ph sz="half" idx="2"/>
          </p:nvPr>
        </p:nvPicPr>
        <p:blipFill>
          <a:blip r:embed="rId2"/>
          <a:stretch>
            <a:fillRect/>
          </a:stretch>
        </p:blipFill>
        <p:spPr>
          <a:xfrm>
            <a:off x="6569182" y="1825625"/>
            <a:ext cx="4387636" cy="4351338"/>
          </a:xfrm>
          <a:prstGeom prst="rect">
            <a:avLst/>
          </a:prstGeom>
        </p:spPr>
      </p:pic>
      <p:sp>
        <p:nvSpPr>
          <p:cNvPr id="3" name="Content Placeholder 2"/>
          <p:cNvSpPr>
            <a:spLocks noGrp="1"/>
          </p:cNvSpPr>
          <p:nvPr>
            <p:ph sz="half" idx="1"/>
          </p:nvPr>
        </p:nvSpPr>
        <p:spPr>
          <a:xfrm>
            <a:off x="838199" y="3776353"/>
            <a:ext cx="6667006" cy="2400610"/>
          </a:xfrm>
        </p:spPr>
        <p:txBody>
          <a:bodyPr/>
          <a:lstStyle/>
          <a:p>
            <a:r>
              <a:rPr lang="en-US" dirty="0">
                <a:hlinkClick r:id="rId3"/>
              </a:rPr>
              <a:t>https://social-science-data-editors.github.io/template_README/</a:t>
            </a:r>
            <a:r>
              <a:rPr lang="en-US" dirty="0"/>
              <a:t> </a:t>
            </a:r>
          </a:p>
          <a:p>
            <a:r>
              <a:rPr lang="en-US" dirty="0">
                <a:hlinkClick r:id="rId4"/>
              </a:rPr>
              <a:t>https://doi.org/10.5281/zenodo.4319999</a:t>
            </a:r>
            <a:r>
              <a:rPr lang="en-US" dirty="0"/>
              <a:t> </a:t>
            </a:r>
          </a:p>
        </p:txBody>
      </p:sp>
    </p:spTree>
    <p:extLst>
      <p:ext uri="{BB962C8B-B14F-4D97-AF65-F5344CB8AC3E}">
        <p14:creationId xmlns:p14="http://schemas.microsoft.com/office/powerpoint/2010/main" val="10088053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397000" y="1981200"/>
            <a:ext cx="10071100" cy="259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Thank you!</a:t>
            </a:r>
          </a:p>
          <a:p>
            <a:pPr algn="ctr"/>
            <a:endParaRPr lang="en-US" sz="6600" b="1" dirty="0"/>
          </a:p>
        </p:txBody>
      </p:sp>
    </p:spTree>
    <p:extLst>
      <p:ext uri="{BB962C8B-B14F-4D97-AF65-F5344CB8AC3E}">
        <p14:creationId xmlns:p14="http://schemas.microsoft.com/office/powerpoint/2010/main" val="67627553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0421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8A560-151C-4077-A1FB-848EAB412FC7}"/>
              </a:ext>
            </a:extLst>
          </p:cNvPr>
          <p:cNvSpPr>
            <a:spLocks noGrp="1"/>
          </p:cNvSpPr>
          <p:nvPr>
            <p:ph type="title"/>
          </p:nvPr>
        </p:nvSpPr>
        <p:spPr/>
        <p:txBody>
          <a:bodyPr/>
          <a:lstStyle/>
          <a:p>
            <a:r>
              <a:rPr lang="en-US" dirty="0"/>
              <a:t>Three pieces</a:t>
            </a:r>
          </a:p>
        </p:txBody>
      </p:sp>
      <p:sp>
        <p:nvSpPr>
          <p:cNvPr id="5" name="Oval 4">
            <a:extLst>
              <a:ext uri="{FF2B5EF4-FFF2-40B4-BE49-F238E27FC236}">
                <a16:creationId xmlns:a16="http://schemas.microsoft.com/office/drawing/2014/main" id="{5A612369-284B-4CAA-A581-24EA9502B8A4}"/>
              </a:ext>
            </a:extLst>
          </p:cNvPr>
          <p:cNvSpPr/>
          <p:nvPr/>
        </p:nvSpPr>
        <p:spPr>
          <a:xfrm>
            <a:off x="735459" y="2481995"/>
            <a:ext cx="3281737" cy="2737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Where did the author get the data?</a:t>
            </a:r>
          </a:p>
        </p:txBody>
      </p:sp>
      <p:sp>
        <p:nvSpPr>
          <p:cNvPr id="7" name="Oval 6">
            <a:extLst>
              <a:ext uri="{FF2B5EF4-FFF2-40B4-BE49-F238E27FC236}">
                <a16:creationId xmlns:a16="http://schemas.microsoft.com/office/drawing/2014/main" id="{60C179E8-7269-4B11-8E83-9E1F318D778F}"/>
              </a:ext>
            </a:extLst>
          </p:cNvPr>
          <p:cNvSpPr/>
          <p:nvPr/>
        </p:nvSpPr>
        <p:spPr>
          <a:xfrm>
            <a:off x="4455131" y="2481994"/>
            <a:ext cx="3281737" cy="2737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Where can others get the same data?</a:t>
            </a:r>
          </a:p>
        </p:txBody>
      </p:sp>
      <p:sp>
        <p:nvSpPr>
          <p:cNvPr id="8" name="Oval 7">
            <a:extLst>
              <a:ext uri="{FF2B5EF4-FFF2-40B4-BE49-F238E27FC236}">
                <a16:creationId xmlns:a16="http://schemas.microsoft.com/office/drawing/2014/main" id="{5E6DB632-C11E-4432-AAE7-0C06EBE8197C}"/>
              </a:ext>
            </a:extLst>
          </p:cNvPr>
          <p:cNvSpPr/>
          <p:nvPr/>
        </p:nvSpPr>
        <p:spPr>
          <a:xfrm>
            <a:off x="8056823" y="2481994"/>
            <a:ext cx="3281737" cy="27372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Where does the value-added data go?</a:t>
            </a:r>
          </a:p>
        </p:txBody>
      </p:sp>
    </p:spTree>
    <p:extLst>
      <p:ext uri="{BB962C8B-B14F-4D97-AF65-F5344CB8AC3E}">
        <p14:creationId xmlns:p14="http://schemas.microsoft.com/office/powerpoint/2010/main" val="58715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323F4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1718</TotalTime>
  <Words>3619</Words>
  <Application>Microsoft Office PowerPoint</Application>
  <PresentationFormat>Widescreen</PresentationFormat>
  <Paragraphs>606</Paragraphs>
  <Slides>105</Slides>
  <Notes>20</Notes>
  <HiddenSlides>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105</vt:i4>
      </vt:variant>
    </vt:vector>
  </HeadingPairs>
  <TitlesOfParts>
    <vt:vector size="112" baseType="lpstr">
      <vt:lpstr>Arial</vt:lpstr>
      <vt:lpstr>Calibri</vt:lpstr>
      <vt:lpstr>Calibri Light</vt:lpstr>
      <vt:lpstr>Century</vt:lpstr>
      <vt:lpstr>Montserrat</vt:lpstr>
      <vt:lpstr>Times New Roman</vt:lpstr>
      <vt:lpstr>Office Theme</vt:lpstr>
      <vt:lpstr>Reproducibility of Scientific Results (Central Banks)</vt:lpstr>
      <vt:lpstr>PowerPoint Presentation</vt:lpstr>
      <vt:lpstr>PowerPoint Presentation</vt:lpstr>
      <vt:lpstr>AEA Data &amp; Code Availability Policy (2019)</vt:lpstr>
      <vt:lpstr>Current efforts at the AEA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Topics</vt:lpstr>
      <vt:lpstr>Topics</vt:lpstr>
      <vt:lpstr>PowerPoint Presentation</vt:lpstr>
      <vt:lpstr>Poor citation practices</vt:lpstr>
      <vt:lpstr>Three pieces</vt:lpstr>
      <vt:lpstr>Three pieces</vt:lpstr>
      <vt:lpstr>PowerPoint Presentation</vt:lpstr>
      <vt:lpstr>Starts with Data Citations</vt:lpstr>
      <vt:lpstr>How do you document data provenance when you cannot provide the data?</vt:lpstr>
      <vt:lpstr>How do you document data provenance?</vt:lpstr>
      <vt:lpstr>Starts with Data Citations</vt:lpstr>
      <vt:lpstr>How did you get the data in first place?</vt:lpstr>
      <vt:lpstr>How did you get the data in first place?</vt:lpstr>
      <vt:lpstr>You must have described the data</vt:lpstr>
      <vt:lpstr>You must have described the data</vt:lpstr>
      <vt:lpstr>PowerPoint Presentation</vt:lpstr>
      <vt:lpstr>Direct guidance</vt:lpstr>
      <vt:lpstr>Enhanced guidance</vt:lpstr>
      <vt:lpstr>Element of a (data) citation</vt:lpstr>
      <vt:lpstr>Element of a (data) citation</vt:lpstr>
      <vt:lpstr>PowerPoint Presentation</vt:lpstr>
      <vt:lpstr>Example 4: German Restricted-access</vt:lpstr>
      <vt:lpstr>Element of a (data) citation</vt:lpstr>
      <vt:lpstr>Example 4: German Restricted-access</vt:lpstr>
      <vt:lpstr>Crafting data citations</vt:lpstr>
      <vt:lpstr>Element of a (data) citation</vt:lpstr>
      <vt:lpstr>Crafting data citations</vt:lpstr>
      <vt:lpstr>Element of a (data) citation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Alternative methods</vt:lpstr>
      <vt:lpstr>PowerPoint Presentation</vt:lpstr>
      <vt:lpstr>Verification services</vt:lpstr>
      <vt:lpstr>Alternative methods</vt:lpstr>
      <vt:lpstr>PowerPoint Presentation</vt:lpstr>
      <vt:lpstr>Alternative methods</vt:lpstr>
      <vt:lpstr>PowerPoint Presentation</vt:lpstr>
      <vt:lpstr>PowerPoint Presentation</vt:lpstr>
      <vt:lpstr>Consider the following “game”</vt:lpstr>
      <vt:lpstr>Consider the following “game”</vt:lpstr>
      <vt:lpstr>Consider the following “game”</vt:lpstr>
      <vt:lpstr>How to prepare the replication package</vt:lpstr>
      <vt:lpstr>PowerPoint Presentation</vt:lpstr>
      <vt:lpstr>PowerPoint Presentation</vt:lpstr>
      <vt:lpstr>Paradigm shifts</vt:lpstr>
      <vt:lpstr>Paradigm shifts</vt:lpstr>
      <vt:lpstr>Reproducibility of Policy Briefs [Sylverie]</vt:lpstr>
      <vt:lpstr>Dynamic Policy Briefs [Julia]</vt:lpstr>
      <vt:lpstr>Dynamic Policy Briefs </vt:lpstr>
      <vt:lpstr>Dynamic Policy Briefs </vt:lpstr>
      <vt:lpstr>Dynamic Policy Briefs [Julia]</vt:lpstr>
      <vt:lpstr>Dynamic Policy Briefs </vt:lpstr>
      <vt:lpstr>Dynamic Policy Briefs </vt:lpstr>
      <vt:lpstr>PowerPoint Presentation</vt:lpstr>
      <vt:lpstr>PowerPoint Presentation</vt:lpstr>
      <vt:lpstr>PowerPoint Presentation</vt:lpstr>
      <vt:lpstr>PowerPoint Presentation</vt:lpstr>
      <vt:lpstr>PowerPoint Presentation</vt:lpstr>
      <vt:lpstr>What if software were part of the replication package</vt:lpstr>
      <vt:lpstr>PowerPoint Presentation</vt:lpstr>
      <vt:lpstr>What if the computer were part of the replication package</vt:lpstr>
      <vt:lpstr>Use of virtual environments (Docker, VM)</vt:lpstr>
      <vt:lpstr>Use of virtual environments (Docker, VM)</vt:lpstr>
      <vt:lpstr>What if data providers were more transparent?</vt:lpstr>
      <vt:lpstr>PowerPoint Presentation</vt:lpstr>
      <vt:lpstr>PowerPoint Presentation</vt:lpstr>
      <vt:lpstr>PowerPoint Presentation</vt:lpstr>
      <vt:lpstr>What if the paper were  constantly recomputed?</vt:lpstr>
      <vt:lpstr>What if the paper were  constantly recomputed?</vt:lpstr>
      <vt:lpstr>What if the paper were  constantly recomputed?</vt:lpstr>
      <vt:lpstr>What if the paper were  constantly recomputed?</vt:lpstr>
      <vt:lpstr>PowerPoint Presentation</vt:lpstr>
      <vt:lpstr>Goal: Transportability</vt:lpstr>
      <vt:lpstr>Social science “guild”</vt:lpstr>
      <vt:lpstr>Template for README</vt:lpstr>
      <vt:lpstr>PowerPoint Presentation</vt:lpstr>
      <vt:lpstr>PowerPoint Presentation</vt:lpstr>
      <vt:lpstr>Three pieces</vt:lpstr>
      <vt:lpstr>PSID user-created files</vt:lpstr>
      <vt:lpstr>User-generated extracts</vt:lpstr>
      <vt:lpstr>Recommendation for data providers</vt:lpstr>
      <vt:lpstr>Recommendations (data providers)</vt:lpstr>
      <vt:lpstr>Corollary</vt:lpstr>
      <vt:lpstr>Extension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Transparency and Reproducibility: Lessons from 1,000 economics papers</dc:title>
  <dc:creator>Lars Vilhuber</dc:creator>
  <cp:lastModifiedBy>Lars Vilhuber</cp:lastModifiedBy>
  <cp:revision>74</cp:revision>
  <dcterms:created xsi:type="dcterms:W3CDTF">2020-03-31T02:20:35Z</dcterms:created>
  <dcterms:modified xsi:type="dcterms:W3CDTF">2021-12-15T19:20:26Z</dcterms:modified>
</cp:coreProperties>
</file>