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73" r:id="rId3"/>
    <p:sldId id="275" r:id="rId4"/>
    <p:sldId id="311" r:id="rId5"/>
    <p:sldId id="269" r:id="rId6"/>
    <p:sldId id="259" r:id="rId7"/>
    <p:sldId id="260" r:id="rId8"/>
    <p:sldId id="261" r:id="rId9"/>
    <p:sldId id="296" r:id="rId10"/>
    <p:sldId id="303" r:id="rId11"/>
    <p:sldId id="304" r:id="rId12"/>
    <p:sldId id="305" r:id="rId13"/>
    <p:sldId id="277" r:id="rId14"/>
    <p:sldId id="300" r:id="rId15"/>
    <p:sldId id="306" r:id="rId16"/>
    <p:sldId id="301" r:id="rId17"/>
    <p:sldId id="307" r:id="rId18"/>
    <p:sldId id="278" r:id="rId19"/>
    <p:sldId id="286" r:id="rId20"/>
    <p:sldId id="289" r:id="rId21"/>
    <p:sldId id="297" r:id="rId22"/>
    <p:sldId id="308" r:id="rId23"/>
    <p:sldId id="302" r:id="rId24"/>
    <p:sldId id="320" r:id="rId25"/>
    <p:sldId id="321" r:id="rId26"/>
    <p:sldId id="322" r:id="rId27"/>
    <p:sldId id="279"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4179"/>
    <a:srgbClr val="014584"/>
    <a:srgbClr val="001738"/>
    <a:srgbClr val="021B40"/>
    <a:srgbClr val="8E9897"/>
    <a:srgbClr val="3A7E93"/>
    <a:srgbClr val="39788E"/>
    <a:srgbClr val="17336C"/>
    <a:srgbClr val="19427A"/>
    <a:srgbClr val="1A4B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5"/>
    <p:restoredTop sz="96223"/>
  </p:normalViewPr>
  <p:slideViewPr>
    <p:cSldViewPr snapToGrid="0" showGuides="1">
      <p:cViewPr varScale="1">
        <p:scale>
          <a:sx n="117" d="100"/>
          <a:sy n="117" d="100"/>
        </p:scale>
        <p:origin x="328" y="184"/>
      </p:cViewPr>
      <p:guideLst>
        <p:guide orient="horz" pos="2183"/>
        <p:guide pos="3840"/>
      </p:guideLst>
    </p:cSldViewPr>
  </p:slid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91B90-A266-B443-936B-E7E6AF3A2712}" type="datetimeFigureOut">
              <a:rPr lang="en-GB" smtClean="0"/>
              <a:t>30/10/2023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CEAC2-B9B9-F64C-9A53-34038D3BD861}" type="slidenum">
              <a:rPr lang="en-GB" smtClean="0"/>
              <a:t>‹N›</a:t>
            </a:fld>
            <a:endParaRPr lang="en-GB"/>
          </a:p>
        </p:txBody>
      </p:sp>
    </p:spTree>
    <p:extLst>
      <p:ext uri="{BB962C8B-B14F-4D97-AF65-F5344CB8AC3E}">
        <p14:creationId xmlns:p14="http://schemas.microsoft.com/office/powerpoint/2010/main" val="2968055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a:t>
            </a:fld>
            <a:endParaRPr lang="en-GB"/>
          </a:p>
        </p:txBody>
      </p:sp>
    </p:spTree>
    <p:extLst>
      <p:ext uri="{BB962C8B-B14F-4D97-AF65-F5344CB8AC3E}">
        <p14:creationId xmlns:p14="http://schemas.microsoft.com/office/powerpoint/2010/main" val="3228297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were collected with the aim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build empirical models that correlate such variables to climate and environmental parameters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10</a:t>
            </a:fld>
            <a:endParaRPr lang="en-GB"/>
          </a:p>
        </p:txBody>
      </p:sp>
    </p:spTree>
    <p:extLst>
      <p:ext uri="{BB962C8B-B14F-4D97-AF65-F5344CB8AC3E}">
        <p14:creationId xmlns:p14="http://schemas.microsoft.com/office/powerpoint/2010/main" val="4103559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were collected with the aim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build empirical models that correlate such variables to climate and environmental parameters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11</a:t>
            </a:fld>
            <a:endParaRPr lang="en-GB"/>
          </a:p>
        </p:txBody>
      </p:sp>
    </p:spTree>
    <p:extLst>
      <p:ext uri="{BB962C8B-B14F-4D97-AF65-F5344CB8AC3E}">
        <p14:creationId xmlns:p14="http://schemas.microsoft.com/office/powerpoint/2010/main" val="2543915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were collected with the aim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build empirical models that correlate such variables to climate and environmental parameters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12</a:t>
            </a:fld>
            <a:endParaRPr lang="en-GB"/>
          </a:p>
        </p:txBody>
      </p:sp>
    </p:spTree>
    <p:extLst>
      <p:ext uri="{BB962C8B-B14F-4D97-AF65-F5344CB8AC3E}">
        <p14:creationId xmlns:p14="http://schemas.microsoft.com/office/powerpoint/2010/main" val="1648707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were collected with the aim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build empirical models that correlate such variables to climate and environmental parameters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13</a:t>
            </a:fld>
            <a:endParaRPr lang="en-GB"/>
          </a:p>
        </p:txBody>
      </p:sp>
    </p:spTree>
    <p:extLst>
      <p:ext uri="{BB962C8B-B14F-4D97-AF65-F5344CB8AC3E}">
        <p14:creationId xmlns:p14="http://schemas.microsoft.com/office/powerpoint/2010/main" val="2892705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were collected with the aim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build empirical models that correlate such variables to climate and environmental parameters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14</a:t>
            </a:fld>
            <a:endParaRPr lang="en-GB"/>
          </a:p>
        </p:txBody>
      </p:sp>
    </p:spTree>
    <p:extLst>
      <p:ext uri="{BB962C8B-B14F-4D97-AF65-F5344CB8AC3E}">
        <p14:creationId xmlns:p14="http://schemas.microsoft.com/office/powerpoint/2010/main" val="1852055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were collected with the aim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build empirical models that correlate such variables to climate and environmental parameters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15</a:t>
            </a:fld>
            <a:endParaRPr lang="en-GB"/>
          </a:p>
        </p:txBody>
      </p:sp>
    </p:spTree>
    <p:extLst>
      <p:ext uri="{BB962C8B-B14F-4D97-AF65-F5344CB8AC3E}">
        <p14:creationId xmlns:p14="http://schemas.microsoft.com/office/powerpoint/2010/main" val="4161435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were collected with the aim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build empirical models that correlate such variables to climate and environmental parameters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16</a:t>
            </a:fld>
            <a:endParaRPr lang="en-GB"/>
          </a:p>
        </p:txBody>
      </p:sp>
    </p:spTree>
    <p:extLst>
      <p:ext uri="{BB962C8B-B14F-4D97-AF65-F5344CB8AC3E}">
        <p14:creationId xmlns:p14="http://schemas.microsoft.com/office/powerpoint/2010/main" val="836567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were collected with the aim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build empirical models that correlate such variables to climate and environmental parameters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17</a:t>
            </a:fld>
            <a:endParaRPr lang="en-GB"/>
          </a:p>
        </p:txBody>
      </p:sp>
    </p:spTree>
    <p:extLst>
      <p:ext uri="{BB962C8B-B14F-4D97-AF65-F5344CB8AC3E}">
        <p14:creationId xmlns:p14="http://schemas.microsoft.com/office/powerpoint/2010/main" val="1418325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Further measurements done in 2021 and 2022 adding further sites in the Bayelva basin, allowed us to enlarge the scale of application of the model.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18</a:t>
            </a:fld>
            <a:endParaRPr lang="en-GB"/>
          </a:p>
        </p:txBody>
      </p:sp>
    </p:spTree>
    <p:extLst>
      <p:ext uri="{BB962C8B-B14F-4D97-AF65-F5344CB8AC3E}">
        <p14:creationId xmlns:p14="http://schemas.microsoft.com/office/powerpoint/2010/main" val="3739422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further step will be the use of Eddy Covariance and remote sensing data to model the GPP at ecosystem scale – the ground data will be used to calibrate and validate GPP models</a:t>
            </a:r>
          </a:p>
          <a:p>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NOTA: qui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dovremmo</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dire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modelli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di GPP a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scala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pan-</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artica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estratti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da MODIS (500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metri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esistono</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ma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stima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della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GPP non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molto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affidabile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tanto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vero</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finora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non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viene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inserita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modelli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di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vegetazione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globali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ci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penso</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meglio</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come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dirlo</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e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magari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pensiamo</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slide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questo</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20</a:t>
            </a:fld>
            <a:endParaRPr lang="en-GB"/>
          </a:p>
        </p:txBody>
      </p:sp>
    </p:spTree>
    <p:extLst>
      <p:ext uri="{BB962C8B-B14F-4D97-AF65-F5344CB8AC3E}">
        <p14:creationId xmlns:p14="http://schemas.microsoft.com/office/powerpoint/2010/main" val="3772258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Vegetation and soil regulate the terrestrial carbon cycle and contribute to STABILISE the atmospheric CO</a:t>
            </a:r>
            <a:r>
              <a:rPr lang="en-US" sz="1200" baseline="-25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concentration and Earth climate. The Arctic soil plays a major role in this cycle as the extension of permafrost areas is around 25% of the land in the Northern hemisphere and it is estimated that permafrost stores 2-3 times the atmospheric carbon.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2</a:t>
            </a:fld>
            <a:endParaRPr lang="en-GB"/>
          </a:p>
        </p:txBody>
      </p:sp>
    </p:spTree>
    <p:extLst>
      <p:ext uri="{BB962C8B-B14F-4D97-AF65-F5344CB8AC3E}">
        <p14:creationId xmlns:p14="http://schemas.microsoft.com/office/powerpoint/2010/main" val="445196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Alcuni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appunti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sul</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remote sensing: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Remote sensing data are very  appreciated for a number of reasons but they have pros and cons.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advantage of RS data is without doubt the spatial extent and the constant revisit time. This in particularly valuable in remote places that are constantly monitored. Difficulties may arise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resolution (sometimes too coarse: even 20 meters can be too coarse in some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revisit time (sometimes too long: e.g. Sentinel-2 – 5 days – problems with clouds)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algorithms for calculating variables: keep in mind that RS data is NOT a direct measurement – it is a measurement of a reflectance of a surface. From this reflectance we aim to extract an information related to the variable to be monitored but…..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RS data are meaningless /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unaccurate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without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good model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ground data for their validation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this, a help may come from high-resolution satellite data with a frequent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revist</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time, as the ones from  the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VEN</a:t>
            </a:r>
            <a:r>
              <a:rPr lang="en-US" sz="1200" dirty="0" err="1">
                <a:solidFill>
                  <a:srgbClr val="000000"/>
                </a:solidFill>
                <a:effectLst/>
                <a:latin typeface="Symbol" pitchFamily="2" charset="2"/>
                <a:ea typeface="Calibri" panose="020F0502020204030204" pitchFamily="34" charset="0"/>
                <a:cs typeface="Times New Roman" panose="02020603050405020304" pitchFamily="18" charset="0"/>
              </a:rPr>
              <a:t>m</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mission (4 meters, 1 day revisit time) in the VIS- IR which is specifically made for vegetation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21</a:t>
            </a:fld>
            <a:endParaRPr lang="en-GB"/>
          </a:p>
        </p:txBody>
      </p:sp>
    </p:spTree>
    <p:extLst>
      <p:ext uri="{BB962C8B-B14F-4D97-AF65-F5344CB8AC3E}">
        <p14:creationId xmlns:p14="http://schemas.microsoft.com/office/powerpoint/2010/main" val="2972362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Alcuni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appunti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sul</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remote sensing: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Remote sensing data are very  appreciated for a number of reasons but they have pros and cons.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advantage of RS data is without doubt the spatial extent and the constant revisit time. This in particularly valuable in remote places that are constantly monitored. Difficulties may arise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resolution (sometimes too coarse: even 20 meters can be too coarse in some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revisit time (sometimes too long: e.g. Sentinel-2 – 5 days – problems with clouds)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algorithms for calculating variables: keep in mind that RS data is NOT a direct measurement – it is a measurement of a reflectance of a surface. From this reflectance we aim to extract an information related to the variable to be monitored but…..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RS data are meaningless /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unaccurate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without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good model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ground data for their validation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this, a help may come from high-resolution satellite data with a frequent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revist</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time, as the ones from  the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VEN</a:t>
            </a:r>
            <a:r>
              <a:rPr lang="en-US" sz="1200" dirty="0" err="1">
                <a:solidFill>
                  <a:srgbClr val="000000"/>
                </a:solidFill>
                <a:effectLst/>
                <a:latin typeface="Symbol" pitchFamily="2" charset="2"/>
                <a:ea typeface="Calibri" panose="020F0502020204030204" pitchFamily="34" charset="0"/>
                <a:cs typeface="Times New Roman" panose="02020603050405020304" pitchFamily="18" charset="0"/>
              </a:rPr>
              <a:t>m</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mission (4 meters, 1 day revisit time) in the VIS- IR which is specifically made for vegetation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22</a:t>
            </a:fld>
            <a:endParaRPr lang="en-GB"/>
          </a:p>
        </p:txBody>
      </p:sp>
    </p:spTree>
    <p:extLst>
      <p:ext uri="{BB962C8B-B14F-4D97-AF65-F5344CB8AC3E}">
        <p14:creationId xmlns:p14="http://schemas.microsoft.com/office/powerpoint/2010/main" val="2469898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Alcuni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appunti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sulla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modellazione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della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GPP</a:t>
            </a:r>
            <a:b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b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GPP is a very good example of a very important variable that is impossible to measure directly at ecosystem scale, and impossible to measure with Remote Sensing.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 We need a MODEL  if we want to extract GPP from the information derived from an image line this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can we use a GPP model for the tundra?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example: a  classic GPP model says: GPP depends on how much light is used by vegetation to do the photosynthesis. If we can measure this value, we can calculate the GPP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Simple,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But such value depends on….many variables and many parameters: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what kind of vegetation?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what biomass?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what surface covered by vegetation?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what is the efficiency of light conversion into CO2 uptake in the chemical reaction?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Are we really able to build a model that explain all such processes, and are we really able to measure all the parameters and the variables involved? Maybe not –but we desperately need a model for GPP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 if we want to calculate such model we need to change approach: find a proxy variable for the Light Use Efficiency and a more-or-less accurate measurement of the vegetation fractional cover. We may build the model empirically – as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ww</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have done with the “in situ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here the role of the ground data becomes essential, both for the fractional cover and for the calibration of the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Another approach is even more radical. (explain the one of Anna Spinosa…</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etc</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Moreover: we did not consider here the respiration and the emissions from thawing permafrost!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we need reliable models of GPP (and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ERespiration</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the respiration from the thawing permafrost)  for the Arctic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here we did just a simple example on how we can approach high resolution modelling and enlarging this modelling combining in situ data and remote sensing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such models, supported by a sound ground validation, will be fundamental for extracting the variables that can be used in general vegetation models for future climate 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is a way to improve the present and future carbon budget, extremely needed for informing climate policies with robust and reliable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23</a:t>
            </a:fld>
            <a:endParaRPr lang="en-GB"/>
          </a:p>
        </p:txBody>
      </p:sp>
    </p:spTree>
    <p:extLst>
      <p:ext uri="{BB962C8B-B14F-4D97-AF65-F5344CB8AC3E}">
        <p14:creationId xmlns:p14="http://schemas.microsoft.com/office/powerpoint/2010/main" val="3187173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Vegetation and soil regulate the terrestrial carbon cycle and contribute to STABILISE the atmospheric CO</a:t>
            </a:r>
            <a:r>
              <a:rPr lang="en-US" sz="1200" baseline="-25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concentration and Earth climate. The Arctic soil plays a major role in this cycle as the extension of permafrost areas is around 25% of the land in the Northern hemisphere and it is estimated that permafrost stores 2-3 times the atmospheric carbon.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24</a:t>
            </a:fld>
            <a:endParaRPr lang="en-GB"/>
          </a:p>
        </p:txBody>
      </p:sp>
    </p:spTree>
    <p:extLst>
      <p:ext uri="{BB962C8B-B14F-4D97-AF65-F5344CB8AC3E}">
        <p14:creationId xmlns:p14="http://schemas.microsoft.com/office/powerpoint/2010/main" val="2649542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Vegetation and soil regulate the terrestrial carbon cycle and contribute to STABILISE the atmospheric CO</a:t>
            </a:r>
            <a:r>
              <a:rPr lang="en-US" sz="1200" baseline="-25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concentration and Earth climate. The Arctic soil plays a major role in this cycle as the extension of permafrost areas is around 25% of the land in the Northern hemisphere and it is estimated that permafrost stores 2-3 times the atmospheric carbon.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25</a:t>
            </a:fld>
            <a:endParaRPr lang="en-GB"/>
          </a:p>
        </p:txBody>
      </p:sp>
    </p:spTree>
    <p:extLst>
      <p:ext uri="{BB962C8B-B14F-4D97-AF65-F5344CB8AC3E}">
        <p14:creationId xmlns:p14="http://schemas.microsoft.com/office/powerpoint/2010/main" val="821762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Vegetation and soil regulate the terrestrial carbon cycle and contribute to STABILISE the atmospheric CO</a:t>
            </a:r>
            <a:r>
              <a:rPr lang="en-US" sz="1200" baseline="-25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concentration and Earth climate. The Arctic soil plays a major role in this cycle as the extension of permafrost areas is around 25% of the land in the Northern hemisphere and it is estimated that permafrost stores 2-3 times the atmospheric carbon.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26</a:t>
            </a:fld>
            <a:endParaRPr lang="en-GB"/>
          </a:p>
        </p:txBody>
      </p:sp>
    </p:spTree>
    <p:extLst>
      <p:ext uri="{BB962C8B-B14F-4D97-AF65-F5344CB8AC3E}">
        <p14:creationId xmlns:p14="http://schemas.microsoft.com/office/powerpoint/2010/main" val="2682292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extend the modelling of GPP over the entire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Broegger</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peninsula, </a:t>
            </a:r>
            <a:r>
              <a:rPr lang="en-GB" sz="1200" dirty="0">
                <a:solidFill>
                  <a:srgbClr val="000000"/>
                </a:solidFill>
                <a:effectLst/>
                <a:latin typeface="Calibri" panose="020F0502020204030204" pitchFamily="34" charset="0"/>
                <a:ea typeface="Calibri" panose="020F0502020204030204" pitchFamily="34" charset="0"/>
              </a:rPr>
              <a:t>facilitating the spatial upscaling of measured fluxes,</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identifying the main variables to be used in general vegetation models and </a:t>
            </a:r>
            <a:r>
              <a:rPr lang="en-GB" sz="1200" dirty="0">
                <a:solidFill>
                  <a:srgbClr val="000000"/>
                </a:solidFill>
                <a:effectLst/>
                <a:latin typeface="Calibri" panose="020F0502020204030204" pitchFamily="34" charset="0"/>
                <a:ea typeface="Calibri" panose="020F0502020204030204" pitchFamily="34" charset="0"/>
              </a:rPr>
              <a:t>allowing future projections of carbon fluxes under different climate change scenarios in the high Arctic tundra.</a:t>
            </a:r>
            <a:r>
              <a:rPr lang="it-IT" dirty="0">
                <a:effectLst/>
              </a:rPr>
              <a:t> </a:t>
            </a:r>
            <a:endParaRPr lang="en-GB" dirty="0"/>
          </a:p>
          <a:p>
            <a:endParaRPr lang="en-IT" dirty="0"/>
          </a:p>
        </p:txBody>
      </p:sp>
      <p:sp>
        <p:nvSpPr>
          <p:cNvPr id="4" name="Slide Number Placeholder 3"/>
          <p:cNvSpPr>
            <a:spLocks noGrp="1"/>
          </p:cNvSpPr>
          <p:nvPr>
            <p:ph type="sldNum" sz="quarter" idx="5"/>
          </p:nvPr>
        </p:nvSpPr>
        <p:spPr/>
        <p:txBody>
          <a:bodyPr/>
          <a:lstStyle/>
          <a:p>
            <a:fld id="{896CEAC2-B9B9-F64C-9A53-34038D3BD861}" type="slidenum">
              <a:rPr lang="en-GB" smtClean="0"/>
              <a:t>27</a:t>
            </a:fld>
            <a:endParaRPr lang="en-GB"/>
          </a:p>
        </p:txBody>
      </p:sp>
    </p:spTree>
    <p:extLst>
      <p:ext uri="{BB962C8B-B14F-4D97-AF65-F5344CB8AC3E}">
        <p14:creationId xmlns:p14="http://schemas.microsoft.com/office/powerpoint/2010/main" val="19748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the Holocene, the tundra has acted as a carbon sink, but it is not clear if the fast Arctic climate change will turn it into a carbon source. Yet, data regarding Arctic carbon fluxes are scarce and modelling of their fate is affected by large uncertainties.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3</a:t>
            </a:fld>
            <a:endParaRPr lang="en-GB"/>
          </a:p>
        </p:txBody>
      </p:sp>
    </p:spTree>
    <p:extLst>
      <p:ext uri="{BB962C8B-B14F-4D97-AF65-F5344CB8AC3E}">
        <p14:creationId xmlns:p14="http://schemas.microsoft.com/office/powerpoint/2010/main" val="2866563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Intake and release of carbon at the soil-vegetation-atmosphere  interface depends on photosynthesis (Gross primary production) and Respiration of plants and soil microorganisms. What is the balance (called the net ecosystem exchange)  depends on the relative strength of the two processes: photosynthesis and respiration, which are driven by a number of climate and environmental factors. </a:t>
            </a:r>
          </a:p>
          <a:p>
            <a:r>
              <a:rPr lang="en-GB" dirty="0"/>
              <a:t>Understanding the fate of the carbon fluxes means to understand how much these are influenced by the environmental and climate drivers</a:t>
            </a:r>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4</a:t>
            </a:fld>
            <a:endParaRPr lang="en-GB"/>
          </a:p>
        </p:txBody>
      </p:sp>
    </p:spTree>
    <p:extLst>
      <p:ext uri="{BB962C8B-B14F-4D97-AF65-F5344CB8AC3E}">
        <p14:creationId xmlns:p14="http://schemas.microsoft.com/office/powerpoint/2010/main" val="210747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With the aim of investigating the tundra carbon fluxes dynamics on the high Arctic, CNR established the Bayelva Critical Zone Observatory at the Ny Ålesund research station in Svalbard since 2019,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5</a:t>
            </a:fld>
            <a:endParaRPr lang="en-GB"/>
          </a:p>
        </p:txBody>
      </p:sp>
    </p:spTree>
    <p:extLst>
      <p:ext uri="{BB962C8B-B14F-4D97-AF65-F5344CB8AC3E}">
        <p14:creationId xmlns:p14="http://schemas.microsoft.com/office/powerpoint/2010/main" val="3490120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equipped with an Eddy Covariance tower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6</a:t>
            </a:fld>
            <a:endParaRPr lang="en-GB"/>
          </a:p>
        </p:txBody>
      </p:sp>
    </p:spTree>
    <p:extLst>
      <p:ext uri="{BB962C8B-B14F-4D97-AF65-F5344CB8AC3E}">
        <p14:creationId xmlns:p14="http://schemas.microsoft.com/office/powerpoint/2010/main" val="207450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portable flux chambers for the measurement of Gross Primary Productivity (GPP) and of Ecosystem Respiration (ER) variability at the point scale,</a:t>
            </a:r>
            <a:r>
              <a:rPr lang="it-IT" dirty="0">
                <a:effectLst/>
              </a:rPr>
              <a:t>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7</a:t>
            </a:fld>
            <a:endParaRPr lang="en-GB"/>
          </a:p>
        </p:txBody>
      </p:sp>
    </p:spTree>
    <p:extLst>
      <p:ext uri="{BB962C8B-B14F-4D97-AF65-F5344CB8AC3E}">
        <p14:creationId xmlns:p14="http://schemas.microsoft.com/office/powerpoint/2010/main" val="3111148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such as temperature, solar irradiance, moisture and phenology.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8</a:t>
            </a:fld>
            <a:endParaRPr lang="en-GB"/>
          </a:p>
        </p:txBody>
      </p:sp>
    </p:spTree>
    <p:extLst>
      <p:ext uri="{BB962C8B-B14F-4D97-AF65-F5344CB8AC3E}">
        <p14:creationId xmlns:p14="http://schemas.microsoft.com/office/powerpoint/2010/main" val="1781860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were collected with the aim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build empirical models that correlate such variables to climate and environmental parameters </a:t>
            </a:r>
            <a:endParaRPr lang="en-GB" dirty="0"/>
          </a:p>
          <a:p>
            <a:endParaRPr lang="en-GB" dirty="0"/>
          </a:p>
        </p:txBody>
      </p:sp>
      <p:sp>
        <p:nvSpPr>
          <p:cNvPr id="4" name="Segnaposto numero diapositiva 3"/>
          <p:cNvSpPr>
            <a:spLocks noGrp="1"/>
          </p:cNvSpPr>
          <p:nvPr>
            <p:ph type="sldNum" sz="quarter" idx="5"/>
          </p:nvPr>
        </p:nvSpPr>
        <p:spPr/>
        <p:txBody>
          <a:bodyPr/>
          <a:lstStyle/>
          <a:p>
            <a:fld id="{896CEAC2-B9B9-F64C-9A53-34038D3BD861}" type="slidenum">
              <a:rPr lang="en-GB" smtClean="0"/>
              <a:t>9</a:t>
            </a:fld>
            <a:endParaRPr lang="en-GB"/>
          </a:p>
        </p:txBody>
      </p:sp>
    </p:spTree>
    <p:extLst>
      <p:ext uri="{BB962C8B-B14F-4D97-AF65-F5344CB8AC3E}">
        <p14:creationId xmlns:p14="http://schemas.microsoft.com/office/powerpoint/2010/main" val="4068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409F17-2D0B-A36F-7BFF-BE73AD8C72B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6D9A34E1-1B48-E327-7759-17BFD91FE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E87CC411-9628-0EA9-8C09-296EAA1E2741}"/>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5" name="Segnaposto piè di pagina 4">
            <a:extLst>
              <a:ext uri="{FF2B5EF4-FFF2-40B4-BE49-F238E27FC236}">
                <a16:creationId xmlns:a16="http://schemas.microsoft.com/office/drawing/2014/main" id="{131EF3BD-D819-5307-8F35-288107C68664}"/>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36256B75-08CB-3CDC-32FD-41609467AF75}"/>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300743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0A5419-3105-5E4C-2556-C8FC7ACDC43E}"/>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55C973F8-AA12-A4AE-B46B-61B3545CB22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08A32DE1-3E9C-4BB5-B677-A733C8830A53}"/>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5" name="Segnaposto piè di pagina 4">
            <a:extLst>
              <a:ext uri="{FF2B5EF4-FFF2-40B4-BE49-F238E27FC236}">
                <a16:creationId xmlns:a16="http://schemas.microsoft.com/office/drawing/2014/main" id="{9F36F0E8-46EA-0963-F56B-122BF417976A}"/>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3062D1DF-3E73-3079-C3F9-3C01F80FB134}"/>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254629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60726D6-EA83-B478-8DC1-0EB60D1452D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9A63712F-0C24-B2C5-0CFC-73B5D1C4ED8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FCD425C0-FAD9-369B-6508-87E99D35C0E0}"/>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5" name="Segnaposto piè di pagina 4">
            <a:extLst>
              <a:ext uri="{FF2B5EF4-FFF2-40B4-BE49-F238E27FC236}">
                <a16:creationId xmlns:a16="http://schemas.microsoft.com/office/drawing/2014/main" id="{D36C7D57-3E06-2D0C-23F3-9839C6E615A5}"/>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57412B4B-B824-0A87-B4C9-0A10A19D7E10}"/>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236911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CAFF34-AD23-C3C6-A11D-B54067091C9C}"/>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B9029CC4-CEA4-5216-07EA-8DF6425EF6C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0B1DA7AB-1711-3A5E-DEB2-7910A8B3C963}"/>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5" name="Segnaposto piè di pagina 4">
            <a:extLst>
              <a:ext uri="{FF2B5EF4-FFF2-40B4-BE49-F238E27FC236}">
                <a16:creationId xmlns:a16="http://schemas.microsoft.com/office/drawing/2014/main" id="{FC63EFF1-ED5A-C177-6785-9BD41338DED8}"/>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6B43A49D-A106-19DB-0219-6F8146001BE7}"/>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4693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C427D3-D010-83E7-B2AB-D1E6B1552E9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9D6692C7-1651-9DD9-AE22-38B6601D30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6793CB6-9815-E97D-FCF3-A9D1F02544D1}"/>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5" name="Segnaposto piè di pagina 4">
            <a:extLst>
              <a:ext uri="{FF2B5EF4-FFF2-40B4-BE49-F238E27FC236}">
                <a16:creationId xmlns:a16="http://schemas.microsoft.com/office/drawing/2014/main" id="{BF7529A5-6A72-CCFC-A7D5-C4217650DDC4}"/>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7318E7AD-C710-A1FA-1DC8-C63B051DEF16}"/>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113498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910455-B091-B0F0-8C3A-14C0AB3D2380}"/>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936B594D-575C-E94F-EE01-3C8CECD6AC2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56E466DD-F10C-0580-0DAF-9DC7412DCE3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EC7F395A-CFF7-B9B0-F784-60161B3BD65A}"/>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6" name="Segnaposto piè di pagina 5">
            <a:extLst>
              <a:ext uri="{FF2B5EF4-FFF2-40B4-BE49-F238E27FC236}">
                <a16:creationId xmlns:a16="http://schemas.microsoft.com/office/drawing/2014/main" id="{2FD8D3F9-3B99-F5DC-9E3E-5C4D2430AB88}"/>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67AE72B7-0A42-3828-0343-43E8DAF4E01E}"/>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2338926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93C0B7-F12C-C233-0098-DC518D7893E5}"/>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4EF5E56-BD33-1200-5F31-73E088844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F4C0F3D-3D87-2AEA-F703-6B79D44196F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6957E3DB-B3A6-959B-4698-0DE6DB35C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30BA0A5-4333-88CA-BD77-C797131E4A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8EDCD2A2-9380-45EF-F021-C297E67B5753}"/>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8" name="Segnaposto piè di pagina 7">
            <a:extLst>
              <a:ext uri="{FF2B5EF4-FFF2-40B4-BE49-F238E27FC236}">
                <a16:creationId xmlns:a16="http://schemas.microsoft.com/office/drawing/2014/main" id="{4D0A5AE4-8AD2-C9F6-3ACB-96213D201BD2}"/>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ABF8CF02-490C-234C-4DCD-FD3A21D7B2FA}"/>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3336086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02C500-CBD8-F6E8-30C1-4236B82BEFE6}"/>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78499AD8-8540-2583-4540-88A235EC34F5}"/>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4" name="Segnaposto piè di pagina 3">
            <a:extLst>
              <a:ext uri="{FF2B5EF4-FFF2-40B4-BE49-F238E27FC236}">
                <a16:creationId xmlns:a16="http://schemas.microsoft.com/office/drawing/2014/main" id="{CE233419-E52E-C1BB-FAF1-87CDF618440E}"/>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317578CA-EE2D-98F2-4868-65E52AFFC94F}"/>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411458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DED8B5A-9EA0-201C-E4B3-031D25A4508C}"/>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3" name="Segnaposto piè di pagina 2">
            <a:extLst>
              <a:ext uri="{FF2B5EF4-FFF2-40B4-BE49-F238E27FC236}">
                <a16:creationId xmlns:a16="http://schemas.microsoft.com/office/drawing/2014/main" id="{0344EFAB-2EB2-F341-3E01-EBE890EE2875}"/>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FE47BD54-7B7D-D7FF-3AD6-2A4A63F43357}"/>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284747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9427EC-F06B-26F9-A9F6-DB502227E61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F39D0EAC-E520-B177-0522-83F1CACC2B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774D8466-8362-765B-9714-A3C802C6C3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7254621-21BD-4FBC-3B39-04776C151EA8}"/>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6" name="Segnaposto piè di pagina 5">
            <a:extLst>
              <a:ext uri="{FF2B5EF4-FFF2-40B4-BE49-F238E27FC236}">
                <a16:creationId xmlns:a16="http://schemas.microsoft.com/office/drawing/2014/main" id="{0C167164-81F1-D2EC-73DA-B84EAF5A22D1}"/>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2C7289DA-25B5-B329-D462-6896267DB96B}"/>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4105900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F5F2C2-5ABB-79F9-D742-AE61F896A0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0EEAD1B0-85E8-8E4B-5542-86B967802F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D8FEDB6A-C2CF-0EF7-9D2C-1061097E9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64DE31C-0C12-F060-91C5-5392E37AFE90}"/>
              </a:ext>
            </a:extLst>
          </p:cNvPr>
          <p:cNvSpPr>
            <a:spLocks noGrp="1"/>
          </p:cNvSpPr>
          <p:nvPr>
            <p:ph type="dt" sz="half" idx="10"/>
          </p:nvPr>
        </p:nvSpPr>
        <p:spPr/>
        <p:txBody>
          <a:bodyPr/>
          <a:lstStyle/>
          <a:p>
            <a:fld id="{5B1C846B-02B9-1E4D-B4C7-A78966C6EC83}" type="datetimeFigureOut">
              <a:rPr lang="en-GB" smtClean="0"/>
              <a:t>30/10/2023</a:t>
            </a:fld>
            <a:endParaRPr lang="en-GB"/>
          </a:p>
        </p:txBody>
      </p:sp>
      <p:sp>
        <p:nvSpPr>
          <p:cNvPr id="6" name="Segnaposto piè di pagina 5">
            <a:extLst>
              <a:ext uri="{FF2B5EF4-FFF2-40B4-BE49-F238E27FC236}">
                <a16:creationId xmlns:a16="http://schemas.microsoft.com/office/drawing/2014/main" id="{26AEB007-58E9-5797-C040-2E07C86EA16E}"/>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761E3292-BE35-F669-625F-FD79A5672EB0}"/>
              </a:ext>
            </a:extLst>
          </p:cNvPr>
          <p:cNvSpPr>
            <a:spLocks noGrp="1"/>
          </p:cNvSpPr>
          <p:nvPr>
            <p:ph type="sldNum" sz="quarter" idx="12"/>
          </p:nvPr>
        </p:nvSpPr>
        <p:spPr/>
        <p:txBody>
          <a:bodyPr/>
          <a:lstStyle/>
          <a:p>
            <a:fld id="{0CB232B9-8708-7741-8264-394A2D62D20B}" type="slidenum">
              <a:rPr lang="en-GB" smtClean="0"/>
              <a:t>‹N›</a:t>
            </a:fld>
            <a:endParaRPr lang="en-GB"/>
          </a:p>
        </p:txBody>
      </p:sp>
    </p:spTree>
    <p:extLst>
      <p:ext uri="{BB962C8B-B14F-4D97-AF65-F5344CB8AC3E}">
        <p14:creationId xmlns:p14="http://schemas.microsoft.com/office/powerpoint/2010/main" val="280953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A2EB0C4-C58E-D8D7-CB2A-2A2A9C51A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EEF4C466-07B7-184E-EC21-D4A506B012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6B2DE50-A188-8F5C-EE42-393567E55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C846B-02B9-1E4D-B4C7-A78966C6EC83}" type="datetimeFigureOut">
              <a:rPr lang="en-GB" smtClean="0"/>
              <a:t>30/10/2023</a:t>
            </a:fld>
            <a:endParaRPr lang="en-GB"/>
          </a:p>
        </p:txBody>
      </p:sp>
      <p:sp>
        <p:nvSpPr>
          <p:cNvPr id="5" name="Segnaposto piè di pagina 4">
            <a:extLst>
              <a:ext uri="{FF2B5EF4-FFF2-40B4-BE49-F238E27FC236}">
                <a16:creationId xmlns:a16="http://schemas.microsoft.com/office/drawing/2014/main" id="{9519A294-F81A-FEFA-696F-D9E0F514A8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179940C3-5960-7C12-3039-26EA36992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232B9-8708-7741-8264-394A2D62D20B}" type="slidenum">
              <a:rPr lang="en-GB" smtClean="0"/>
              <a:t>‹N›</a:t>
            </a:fld>
            <a:endParaRPr lang="en-GB"/>
          </a:p>
        </p:txBody>
      </p:sp>
    </p:spTree>
    <p:extLst>
      <p:ext uri="{BB962C8B-B14F-4D97-AF65-F5344CB8AC3E}">
        <p14:creationId xmlns:p14="http://schemas.microsoft.com/office/powerpoint/2010/main" val="4263397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31.jpe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31.jpe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5.jpeg"/><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31.jpeg"/><Relationship Id="rId4" Type="http://schemas.openxmlformats.org/officeDocument/2006/relationships/image" Target="../media/image7.png"/><Relationship Id="rId9" Type="http://schemas.openxmlformats.org/officeDocument/2006/relationships/image" Target="../media/image35.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41.png"/><Relationship Id="rId5" Type="http://schemas.openxmlformats.org/officeDocument/2006/relationships/image" Target="../media/image4.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29.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40.png"/><Relationship Id="rId5" Type="http://schemas.openxmlformats.org/officeDocument/2006/relationships/image" Target="../media/image4.png"/><Relationship Id="rId15" Type="http://schemas.openxmlformats.org/officeDocument/2006/relationships/image" Target="../media/image330.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20.png"/><Relationship Id="rId1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33.png"/><Relationship Id="rId17" Type="http://schemas.openxmlformats.org/officeDocument/2006/relationships/image" Target="../media/image45.png"/><Relationship Id="rId2" Type="http://schemas.openxmlformats.org/officeDocument/2006/relationships/notesSlide" Target="../notesSlides/notesSlide17.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15" Type="http://schemas.openxmlformats.org/officeDocument/2006/relationships/image" Target="../media/image330.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pn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png"/><Relationship Id="rId10" Type="http://schemas.openxmlformats.org/officeDocument/2006/relationships/image" Target="../media/image5.jpeg"/><Relationship Id="rId4" Type="http://schemas.openxmlformats.org/officeDocument/2006/relationships/image" Target="../media/image55.jpeg"/><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3.png"/><Relationship Id="rId12"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59.png"/><Relationship Id="rId4" Type="http://schemas.openxmlformats.org/officeDocument/2006/relationships/image" Target="../media/image7.png"/><Relationship Id="rId9" Type="http://schemas.openxmlformats.org/officeDocument/2006/relationships/image" Target="../media/image5.jpeg"/></Relationships>
</file>

<file path=ppt/slides/_rels/slide2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7.png"/><Relationship Id="rId7"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7.pn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7.png"/><Relationship Id="rId7"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pn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pn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0.jpeg"/><Relationship Id="rId12"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e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jpeg"/><Relationship Id="rId1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5.jpe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jpeg"/><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6.jpe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magine 100">
            <a:extLst>
              <a:ext uri="{FF2B5EF4-FFF2-40B4-BE49-F238E27FC236}">
                <a16:creationId xmlns:a16="http://schemas.microsoft.com/office/drawing/2014/main" id="{A0023F45-E5CE-1DAA-6E48-F8D3342B46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67869" y="4833730"/>
            <a:ext cx="9124123" cy="2498037"/>
          </a:xfrm>
          <a:prstGeom prst="rect">
            <a:avLst/>
          </a:prstGeom>
        </p:spPr>
      </p:pic>
      <p:pic>
        <p:nvPicPr>
          <p:cNvPr id="99" name="Immagine 98">
            <a:extLst>
              <a:ext uri="{FF2B5EF4-FFF2-40B4-BE49-F238E27FC236}">
                <a16:creationId xmlns:a16="http://schemas.microsoft.com/office/drawing/2014/main" id="{F78C2218-BD46-A02B-46EB-E3FFFDFB56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9124123" cy="12165498"/>
          </a:xfrm>
          <a:prstGeom prst="rect">
            <a:avLst/>
          </a:prstGeom>
        </p:spPr>
      </p:pic>
      <p:sp>
        <p:nvSpPr>
          <p:cNvPr id="98" name="Figura a mano libera 97">
            <a:extLst>
              <a:ext uri="{FF2B5EF4-FFF2-40B4-BE49-F238E27FC236}">
                <a16:creationId xmlns:a16="http://schemas.microsoft.com/office/drawing/2014/main" id="{D6568021-81C3-4847-A010-CB83148339B6}"/>
              </a:ext>
            </a:extLst>
          </p:cNvPr>
          <p:cNvSpPr/>
          <p:nvPr/>
        </p:nvSpPr>
        <p:spPr>
          <a:xfrm>
            <a:off x="8" y="6"/>
            <a:ext cx="12221244" cy="6857995"/>
          </a:xfrm>
          <a:custGeom>
            <a:avLst/>
            <a:gdLst>
              <a:gd name="connsiteX0" fmla="*/ 4106333 w 12221244"/>
              <a:gd name="connsiteY0" fmla="*/ 5094347 h 6857995"/>
              <a:gd name="connsiteX1" fmla="*/ 3765834 w 12221244"/>
              <a:gd name="connsiteY1" fmla="*/ 5775345 h 6857995"/>
              <a:gd name="connsiteX2" fmla="*/ 4106333 w 12221244"/>
              <a:gd name="connsiteY2" fmla="*/ 6456342 h 6857995"/>
              <a:gd name="connsiteX3" fmla="*/ 4864603 w 12221244"/>
              <a:gd name="connsiteY3" fmla="*/ 6456342 h 6857995"/>
              <a:gd name="connsiteX4" fmla="*/ 5205103 w 12221244"/>
              <a:gd name="connsiteY4" fmla="*/ 5775345 h 6857995"/>
              <a:gd name="connsiteX5" fmla="*/ 4864603 w 12221244"/>
              <a:gd name="connsiteY5" fmla="*/ 5094347 h 6857995"/>
              <a:gd name="connsiteX6" fmla="*/ 6429208 w 12221244"/>
              <a:gd name="connsiteY6" fmla="*/ 5085079 h 6857995"/>
              <a:gd name="connsiteX7" fmla="*/ 6088709 w 12221244"/>
              <a:gd name="connsiteY7" fmla="*/ 5766077 h 6857995"/>
              <a:gd name="connsiteX8" fmla="*/ 6429208 w 12221244"/>
              <a:gd name="connsiteY8" fmla="*/ 6447074 h 6857995"/>
              <a:gd name="connsiteX9" fmla="*/ 7187479 w 12221244"/>
              <a:gd name="connsiteY9" fmla="*/ 6447074 h 6857995"/>
              <a:gd name="connsiteX10" fmla="*/ 7527978 w 12221244"/>
              <a:gd name="connsiteY10" fmla="*/ 5766077 h 6857995"/>
              <a:gd name="connsiteX11" fmla="*/ 7187479 w 12221244"/>
              <a:gd name="connsiteY11" fmla="*/ 5085079 h 6857995"/>
              <a:gd name="connsiteX12" fmla="*/ 1796327 w 12221244"/>
              <a:gd name="connsiteY12" fmla="*/ 5082590 h 6857995"/>
              <a:gd name="connsiteX13" fmla="*/ 1455828 w 12221244"/>
              <a:gd name="connsiteY13" fmla="*/ 5763588 h 6857995"/>
              <a:gd name="connsiteX14" fmla="*/ 1796327 w 12221244"/>
              <a:gd name="connsiteY14" fmla="*/ 6444585 h 6857995"/>
              <a:gd name="connsiteX15" fmla="*/ 2554601 w 12221244"/>
              <a:gd name="connsiteY15" fmla="*/ 6444585 h 6857995"/>
              <a:gd name="connsiteX16" fmla="*/ 2895099 w 12221244"/>
              <a:gd name="connsiteY16" fmla="*/ 5763588 h 6857995"/>
              <a:gd name="connsiteX17" fmla="*/ 2554601 w 12221244"/>
              <a:gd name="connsiteY17" fmla="*/ 5082590 h 6857995"/>
              <a:gd name="connsiteX18" fmla="*/ 8722579 w 12221244"/>
              <a:gd name="connsiteY18" fmla="*/ 5071173 h 6857995"/>
              <a:gd name="connsiteX19" fmla="*/ 8382080 w 12221244"/>
              <a:gd name="connsiteY19" fmla="*/ 5752171 h 6857995"/>
              <a:gd name="connsiteX20" fmla="*/ 8722579 w 12221244"/>
              <a:gd name="connsiteY20" fmla="*/ 6433168 h 6857995"/>
              <a:gd name="connsiteX21" fmla="*/ 9480851 w 12221244"/>
              <a:gd name="connsiteY21" fmla="*/ 6433168 h 6857995"/>
              <a:gd name="connsiteX22" fmla="*/ 9821350 w 12221244"/>
              <a:gd name="connsiteY22" fmla="*/ 5752171 h 6857995"/>
              <a:gd name="connsiteX23" fmla="*/ 9480851 w 12221244"/>
              <a:gd name="connsiteY23" fmla="*/ 5071173 h 6857995"/>
              <a:gd name="connsiteX24" fmla="*/ 5267373 w 12221244"/>
              <a:gd name="connsiteY24" fmla="*/ 4367726 h 6857995"/>
              <a:gd name="connsiteX25" fmla="*/ 4926873 w 12221244"/>
              <a:gd name="connsiteY25" fmla="*/ 5048724 h 6857995"/>
              <a:gd name="connsiteX26" fmla="*/ 5267373 w 12221244"/>
              <a:gd name="connsiteY26" fmla="*/ 5729721 h 6857995"/>
              <a:gd name="connsiteX27" fmla="*/ 6025642 w 12221244"/>
              <a:gd name="connsiteY27" fmla="*/ 5729721 h 6857995"/>
              <a:gd name="connsiteX28" fmla="*/ 6366141 w 12221244"/>
              <a:gd name="connsiteY28" fmla="*/ 5048724 h 6857995"/>
              <a:gd name="connsiteX29" fmla="*/ 6025642 w 12221244"/>
              <a:gd name="connsiteY29" fmla="*/ 4367726 h 6857995"/>
              <a:gd name="connsiteX30" fmla="*/ 7574482 w 12221244"/>
              <a:gd name="connsiteY30" fmla="*/ 4358458 h 6857995"/>
              <a:gd name="connsiteX31" fmla="*/ 7233983 w 12221244"/>
              <a:gd name="connsiteY31" fmla="*/ 5039456 h 6857995"/>
              <a:gd name="connsiteX32" fmla="*/ 7574482 w 12221244"/>
              <a:gd name="connsiteY32" fmla="*/ 5720453 h 6857995"/>
              <a:gd name="connsiteX33" fmla="*/ 8332754 w 12221244"/>
              <a:gd name="connsiteY33" fmla="*/ 5720453 h 6857995"/>
              <a:gd name="connsiteX34" fmla="*/ 8673253 w 12221244"/>
              <a:gd name="connsiteY34" fmla="*/ 5039456 h 6857995"/>
              <a:gd name="connsiteX35" fmla="*/ 8332754 w 12221244"/>
              <a:gd name="connsiteY35" fmla="*/ 4358458 h 6857995"/>
              <a:gd name="connsiteX36" fmla="*/ 639280 w 12221244"/>
              <a:gd name="connsiteY36" fmla="*/ 4356865 h 6857995"/>
              <a:gd name="connsiteX37" fmla="*/ 298782 w 12221244"/>
              <a:gd name="connsiteY37" fmla="*/ 5037863 h 6857995"/>
              <a:gd name="connsiteX38" fmla="*/ 639280 w 12221244"/>
              <a:gd name="connsiteY38" fmla="*/ 5718860 h 6857995"/>
              <a:gd name="connsiteX39" fmla="*/ 1397552 w 12221244"/>
              <a:gd name="connsiteY39" fmla="*/ 5718860 h 6857995"/>
              <a:gd name="connsiteX40" fmla="*/ 1738051 w 12221244"/>
              <a:gd name="connsiteY40" fmla="*/ 5037863 h 6857995"/>
              <a:gd name="connsiteX41" fmla="*/ 1397552 w 12221244"/>
              <a:gd name="connsiteY41" fmla="*/ 4356865 h 6857995"/>
              <a:gd name="connsiteX42" fmla="*/ 2960264 w 12221244"/>
              <a:gd name="connsiteY42" fmla="*/ 4355969 h 6857995"/>
              <a:gd name="connsiteX43" fmla="*/ 2619765 w 12221244"/>
              <a:gd name="connsiteY43" fmla="*/ 5036967 h 6857995"/>
              <a:gd name="connsiteX44" fmla="*/ 2960264 w 12221244"/>
              <a:gd name="connsiteY44" fmla="*/ 5717964 h 6857995"/>
              <a:gd name="connsiteX45" fmla="*/ 3718536 w 12221244"/>
              <a:gd name="connsiteY45" fmla="*/ 5717964 h 6857995"/>
              <a:gd name="connsiteX46" fmla="*/ 4059035 w 12221244"/>
              <a:gd name="connsiteY46" fmla="*/ 5036967 h 6857995"/>
              <a:gd name="connsiteX47" fmla="*/ 3718536 w 12221244"/>
              <a:gd name="connsiteY47" fmla="*/ 4355969 h 6857995"/>
              <a:gd name="connsiteX48" fmla="*/ 4122099 w 12221244"/>
              <a:gd name="connsiteY48" fmla="*/ 3658327 h 6857995"/>
              <a:gd name="connsiteX49" fmla="*/ 3781599 w 12221244"/>
              <a:gd name="connsiteY49" fmla="*/ 4339323 h 6857995"/>
              <a:gd name="connsiteX50" fmla="*/ 4122099 w 12221244"/>
              <a:gd name="connsiteY50" fmla="*/ 5020320 h 6857995"/>
              <a:gd name="connsiteX51" fmla="*/ 4880368 w 12221244"/>
              <a:gd name="connsiteY51" fmla="*/ 5020320 h 6857995"/>
              <a:gd name="connsiteX52" fmla="*/ 5220869 w 12221244"/>
              <a:gd name="connsiteY52" fmla="*/ 4339323 h 6857995"/>
              <a:gd name="connsiteX53" fmla="*/ 4880368 w 12221244"/>
              <a:gd name="connsiteY53" fmla="*/ 3658327 h 6857995"/>
              <a:gd name="connsiteX54" fmla="*/ 6429208 w 12221244"/>
              <a:gd name="connsiteY54" fmla="*/ 3645977 h 6857995"/>
              <a:gd name="connsiteX55" fmla="*/ 6088709 w 12221244"/>
              <a:gd name="connsiteY55" fmla="*/ 4326974 h 6857995"/>
              <a:gd name="connsiteX56" fmla="*/ 6429208 w 12221244"/>
              <a:gd name="connsiteY56" fmla="*/ 5007971 h 6857995"/>
              <a:gd name="connsiteX57" fmla="*/ 7187479 w 12221244"/>
              <a:gd name="connsiteY57" fmla="*/ 5007971 h 6857995"/>
              <a:gd name="connsiteX58" fmla="*/ 7527978 w 12221244"/>
              <a:gd name="connsiteY58" fmla="*/ 4326974 h 6857995"/>
              <a:gd name="connsiteX59" fmla="*/ 7187479 w 12221244"/>
              <a:gd name="connsiteY59" fmla="*/ 3645977 h 6857995"/>
              <a:gd name="connsiteX60" fmla="*/ 1790444 w 12221244"/>
              <a:gd name="connsiteY60" fmla="*/ 3641856 h 6857995"/>
              <a:gd name="connsiteX61" fmla="*/ 1449946 w 12221244"/>
              <a:gd name="connsiteY61" fmla="*/ 4322852 h 6857995"/>
              <a:gd name="connsiteX62" fmla="*/ 1790444 w 12221244"/>
              <a:gd name="connsiteY62" fmla="*/ 5003849 h 6857995"/>
              <a:gd name="connsiteX63" fmla="*/ 2548717 w 12221244"/>
              <a:gd name="connsiteY63" fmla="*/ 5003849 h 6857995"/>
              <a:gd name="connsiteX64" fmla="*/ 2889216 w 12221244"/>
              <a:gd name="connsiteY64" fmla="*/ 4322852 h 6857995"/>
              <a:gd name="connsiteX65" fmla="*/ 2548717 w 12221244"/>
              <a:gd name="connsiteY65" fmla="*/ 3641856 h 6857995"/>
              <a:gd name="connsiteX66" fmla="*/ 5267372 w 12221244"/>
              <a:gd name="connsiteY66" fmla="*/ 2931705 h 6857995"/>
              <a:gd name="connsiteX67" fmla="*/ 4926873 w 12221244"/>
              <a:gd name="connsiteY67" fmla="*/ 3612703 h 6857995"/>
              <a:gd name="connsiteX68" fmla="*/ 5267372 w 12221244"/>
              <a:gd name="connsiteY68" fmla="*/ 4293699 h 6857995"/>
              <a:gd name="connsiteX69" fmla="*/ 6025642 w 12221244"/>
              <a:gd name="connsiteY69" fmla="*/ 4293699 h 6857995"/>
              <a:gd name="connsiteX70" fmla="*/ 6366141 w 12221244"/>
              <a:gd name="connsiteY70" fmla="*/ 3612703 h 6857995"/>
              <a:gd name="connsiteX71" fmla="*/ 6025642 w 12221244"/>
              <a:gd name="connsiteY71" fmla="*/ 2931705 h 6857995"/>
              <a:gd name="connsiteX72" fmla="*/ 633399 w 12221244"/>
              <a:gd name="connsiteY72" fmla="*/ 2928638 h 6857995"/>
              <a:gd name="connsiteX73" fmla="*/ 292900 w 12221244"/>
              <a:gd name="connsiteY73" fmla="*/ 3609633 h 6857995"/>
              <a:gd name="connsiteX74" fmla="*/ 633399 w 12221244"/>
              <a:gd name="connsiteY74" fmla="*/ 4290629 h 6857995"/>
              <a:gd name="connsiteX75" fmla="*/ 1391671 w 12221244"/>
              <a:gd name="connsiteY75" fmla="*/ 4290629 h 6857995"/>
              <a:gd name="connsiteX76" fmla="*/ 1732170 w 12221244"/>
              <a:gd name="connsiteY76" fmla="*/ 3609633 h 6857995"/>
              <a:gd name="connsiteX77" fmla="*/ 1391671 w 12221244"/>
              <a:gd name="connsiteY77" fmla="*/ 2928638 h 6857995"/>
              <a:gd name="connsiteX78" fmla="*/ 2954382 w 12221244"/>
              <a:gd name="connsiteY78" fmla="*/ 2927743 h 6857995"/>
              <a:gd name="connsiteX79" fmla="*/ 2613884 w 12221244"/>
              <a:gd name="connsiteY79" fmla="*/ 3608738 h 6857995"/>
              <a:gd name="connsiteX80" fmla="*/ 2954382 w 12221244"/>
              <a:gd name="connsiteY80" fmla="*/ 4289733 h 6857995"/>
              <a:gd name="connsiteX81" fmla="*/ 3712654 w 12221244"/>
              <a:gd name="connsiteY81" fmla="*/ 4289733 h 6857995"/>
              <a:gd name="connsiteX82" fmla="*/ 4053153 w 12221244"/>
              <a:gd name="connsiteY82" fmla="*/ 3608738 h 6857995"/>
              <a:gd name="connsiteX83" fmla="*/ 3712654 w 12221244"/>
              <a:gd name="connsiteY83" fmla="*/ 2927743 h 6857995"/>
              <a:gd name="connsiteX84" fmla="*/ 4122098 w 12221244"/>
              <a:gd name="connsiteY84" fmla="*/ 2219224 h 6857995"/>
              <a:gd name="connsiteX85" fmla="*/ 3781599 w 12221244"/>
              <a:gd name="connsiteY85" fmla="*/ 2900222 h 6857995"/>
              <a:gd name="connsiteX86" fmla="*/ 4122098 w 12221244"/>
              <a:gd name="connsiteY86" fmla="*/ 3581218 h 6857995"/>
              <a:gd name="connsiteX87" fmla="*/ 4880368 w 12221244"/>
              <a:gd name="connsiteY87" fmla="*/ 3581218 h 6857995"/>
              <a:gd name="connsiteX88" fmla="*/ 5220866 w 12221244"/>
              <a:gd name="connsiteY88" fmla="*/ 2900222 h 6857995"/>
              <a:gd name="connsiteX89" fmla="*/ 4880368 w 12221244"/>
              <a:gd name="connsiteY89" fmla="*/ 2219224 h 6857995"/>
              <a:gd name="connsiteX90" fmla="*/ 1787578 w 12221244"/>
              <a:gd name="connsiteY90" fmla="*/ 2214316 h 6857995"/>
              <a:gd name="connsiteX91" fmla="*/ 1447079 w 12221244"/>
              <a:gd name="connsiteY91" fmla="*/ 2895314 h 6857995"/>
              <a:gd name="connsiteX92" fmla="*/ 1787578 w 12221244"/>
              <a:gd name="connsiteY92" fmla="*/ 3576310 h 6857995"/>
              <a:gd name="connsiteX93" fmla="*/ 2545851 w 12221244"/>
              <a:gd name="connsiteY93" fmla="*/ 3576310 h 6857995"/>
              <a:gd name="connsiteX94" fmla="*/ 2886350 w 12221244"/>
              <a:gd name="connsiteY94" fmla="*/ 2895314 h 6857995"/>
              <a:gd name="connsiteX95" fmla="*/ 2545851 w 12221244"/>
              <a:gd name="connsiteY95" fmla="*/ 2214316 h 6857995"/>
              <a:gd name="connsiteX96" fmla="*/ 627636 w 12221244"/>
              <a:gd name="connsiteY96" fmla="*/ 1488592 h 6857995"/>
              <a:gd name="connsiteX97" fmla="*/ 287137 w 12221244"/>
              <a:gd name="connsiteY97" fmla="*/ 2169591 h 6857995"/>
              <a:gd name="connsiteX98" fmla="*/ 627636 w 12221244"/>
              <a:gd name="connsiteY98" fmla="*/ 2850586 h 6857995"/>
              <a:gd name="connsiteX99" fmla="*/ 1385908 w 12221244"/>
              <a:gd name="connsiteY99" fmla="*/ 2850586 h 6857995"/>
              <a:gd name="connsiteX100" fmla="*/ 1726407 w 12221244"/>
              <a:gd name="connsiteY100" fmla="*/ 2169591 h 6857995"/>
              <a:gd name="connsiteX101" fmla="*/ 1385908 w 12221244"/>
              <a:gd name="connsiteY101" fmla="*/ 1488592 h 6857995"/>
              <a:gd name="connsiteX102" fmla="*/ 2948620 w 12221244"/>
              <a:gd name="connsiteY102" fmla="*/ 1487696 h 6857995"/>
              <a:gd name="connsiteX103" fmla="*/ 2608121 w 12221244"/>
              <a:gd name="connsiteY103" fmla="*/ 2168693 h 6857995"/>
              <a:gd name="connsiteX104" fmla="*/ 2948620 w 12221244"/>
              <a:gd name="connsiteY104" fmla="*/ 2849689 h 6857995"/>
              <a:gd name="connsiteX105" fmla="*/ 3706891 w 12221244"/>
              <a:gd name="connsiteY105" fmla="*/ 2849689 h 6857995"/>
              <a:gd name="connsiteX106" fmla="*/ 4047390 w 12221244"/>
              <a:gd name="connsiteY106" fmla="*/ 2168693 h 6857995"/>
              <a:gd name="connsiteX107" fmla="*/ 3706891 w 12221244"/>
              <a:gd name="connsiteY107" fmla="*/ 1487696 h 6857995"/>
              <a:gd name="connsiteX108" fmla="*/ 1803344 w 12221244"/>
              <a:gd name="connsiteY108" fmla="*/ 778294 h 6857995"/>
              <a:gd name="connsiteX109" fmla="*/ 1462845 w 12221244"/>
              <a:gd name="connsiteY109" fmla="*/ 1459292 h 6857995"/>
              <a:gd name="connsiteX110" fmla="*/ 1803344 w 12221244"/>
              <a:gd name="connsiteY110" fmla="*/ 2140289 h 6857995"/>
              <a:gd name="connsiteX111" fmla="*/ 2561617 w 12221244"/>
              <a:gd name="connsiteY111" fmla="*/ 2140289 h 6857995"/>
              <a:gd name="connsiteX112" fmla="*/ 2902115 w 12221244"/>
              <a:gd name="connsiteY112" fmla="*/ 1459292 h 6857995"/>
              <a:gd name="connsiteX113" fmla="*/ 2561617 w 12221244"/>
              <a:gd name="connsiteY113" fmla="*/ 778294 h 6857995"/>
              <a:gd name="connsiteX114" fmla="*/ 627636 w 12221244"/>
              <a:gd name="connsiteY114" fmla="*/ 52571 h 6857995"/>
              <a:gd name="connsiteX115" fmla="*/ 287137 w 12221244"/>
              <a:gd name="connsiteY115" fmla="*/ 733568 h 6857995"/>
              <a:gd name="connsiteX116" fmla="*/ 627636 w 12221244"/>
              <a:gd name="connsiteY116" fmla="*/ 1414565 h 6857995"/>
              <a:gd name="connsiteX117" fmla="*/ 1385907 w 12221244"/>
              <a:gd name="connsiteY117" fmla="*/ 1414565 h 6857995"/>
              <a:gd name="connsiteX118" fmla="*/ 1726406 w 12221244"/>
              <a:gd name="connsiteY118" fmla="*/ 733568 h 6857995"/>
              <a:gd name="connsiteX119" fmla="*/ 1385907 w 12221244"/>
              <a:gd name="connsiteY119" fmla="*/ 52571 h 6857995"/>
              <a:gd name="connsiteX120" fmla="*/ 570589 w 12221244"/>
              <a:gd name="connsiteY120" fmla="*/ 0 h 6857995"/>
              <a:gd name="connsiteX121" fmla="*/ 12221244 w 12221244"/>
              <a:gd name="connsiteY121" fmla="*/ 0 h 6857995"/>
              <a:gd name="connsiteX122" fmla="*/ 12221244 w 12221244"/>
              <a:gd name="connsiteY122" fmla="*/ 6857995 h 6857995"/>
              <a:gd name="connsiteX123" fmla="*/ 11977216 w 12221244"/>
              <a:gd name="connsiteY123" fmla="*/ 6857995 h 6857995"/>
              <a:gd name="connsiteX124" fmla="*/ 11779147 w 12221244"/>
              <a:gd name="connsiteY124" fmla="*/ 6461858 h 6857995"/>
              <a:gd name="connsiteX125" fmla="*/ 11020875 w 12221244"/>
              <a:gd name="connsiteY125" fmla="*/ 6461858 h 6857995"/>
              <a:gd name="connsiteX126" fmla="*/ 10822806 w 12221244"/>
              <a:gd name="connsiteY126" fmla="*/ 6857995 h 6857995"/>
              <a:gd name="connsiteX127" fmla="*/ 10769954 w 12221244"/>
              <a:gd name="connsiteY127" fmla="*/ 6857995 h 6857995"/>
              <a:gd name="connsiteX128" fmla="*/ 10966625 w 12221244"/>
              <a:gd name="connsiteY128" fmla="*/ 6464653 h 6857995"/>
              <a:gd name="connsiteX129" fmla="*/ 10626126 w 12221244"/>
              <a:gd name="connsiteY129" fmla="*/ 5783655 h 6857995"/>
              <a:gd name="connsiteX130" fmla="*/ 9867854 w 12221244"/>
              <a:gd name="connsiteY130" fmla="*/ 5783655 h 6857995"/>
              <a:gd name="connsiteX131" fmla="*/ 9527355 w 12221244"/>
              <a:gd name="connsiteY131" fmla="*/ 6464653 h 6857995"/>
              <a:gd name="connsiteX132" fmla="*/ 9724026 w 12221244"/>
              <a:gd name="connsiteY132" fmla="*/ 6857995 h 6857995"/>
              <a:gd name="connsiteX133" fmla="*/ 9654711 w 12221244"/>
              <a:gd name="connsiteY133" fmla="*/ 6857995 h 6857995"/>
              <a:gd name="connsiteX134" fmla="*/ 9480851 w 12221244"/>
              <a:gd name="connsiteY134" fmla="*/ 6510276 h 6857995"/>
              <a:gd name="connsiteX135" fmla="*/ 8722579 w 12221244"/>
              <a:gd name="connsiteY135" fmla="*/ 6510276 h 6857995"/>
              <a:gd name="connsiteX136" fmla="*/ 8548720 w 12221244"/>
              <a:gd name="connsiteY136" fmla="*/ 6857995 h 6857995"/>
              <a:gd name="connsiteX137" fmla="*/ 8481994 w 12221244"/>
              <a:gd name="connsiteY137" fmla="*/ 6857995 h 6857995"/>
              <a:gd name="connsiteX138" fmla="*/ 8673253 w 12221244"/>
              <a:gd name="connsiteY138" fmla="*/ 6475478 h 6857995"/>
              <a:gd name="connsiteX139" fmla="*/ 8332754 w 12221244"/>
              <a:gd name="connsiteY139" fmla="*/ 5794480 h 6857995"/>
              <a:gd name="connsiteX140" fmla="*/ 7574482 w 12221244"/>
              <a:gd name="connsiteY140" fmla="*/ 5794480 h 6857995"/>
              <a:gd name="connsiteX141" fmla="*/ 7233983 w 12221244"/>
              <a:gd name="connsiteY141" fmla="*/ 6475478 h 6857995"/>
              <a:gd name="connsiteX142" fmla="*/ 7425242 w 12221244"/>
              <a:gd name="connsiteY142" fmla="*/ 6857995 h 6857995"/>
              <a:gd name="connsiteX143" fmla="*/ 7340160 w 12221244"/>
              <a:gd name="connsiteY143" fmla="*/ 6857995 h 6857995"/>
              <a:gd name="connsiteX144" fmla="*/ 7171713 w 12221244"/>
              <a:gd name="connsiteY144" fmla="*/ 6521101 h 6857995"/>
              <a:gd name="connsiteX145" fmla="*/ 6413442 w 12221244"/>
              <a:gd name="connsiteY145" fmla="*/ 6521101 h 6857995"/>
              <a:gd name="connsiteX146" fmla="*/ 6244994 w 12221244"/>
              <a:gd name="connsiteY146" fmla="*/ 6857995 h 6857995"/>
              <a:gd name="connsiteX147" fmla="*/ 6187291 w 12221244"/>
              <a:gd name="connsiteY147" fmla="*/ 6857995 h 6857995"/>
              <a:gd name="connsiteX148" fmla="*/ 6371904 w 12221244"/>
              <a:gd name="connsiteY148" fmla="*/ 6488770 h 6857995"/>
              <a:gd name="connsiteX149" fmla="*/ 6031405 w 12221244"/>
              <a:gd name="connsiteY149" fmla="*/ 5807772 h 6857995"/>
              <a:gd name="connsiteX150" fmla="*/ 5273135 w 12221244"/>
              <a:gd name="connsiteY150" fmla="*/ 5807772 h 6857995"/>
              <a:gd name="connsiteX151" fmla="*/ 4932634 w 12221244"/>
              <a:gd name="connsiteY151" fmla="*/ 6488770 h 6857995"/>
              <a:gd name="connsiteX152" fmla="*/ 5117249 w 12221244"/>
              <a:gd name="connsiteY152" fmla="*/ 6857995 h 6857995"/>
              <a:gd name="connsiteX153" fmla="*/ 5035523 w 12221244"/>
              <a:gd name="connsiteY153" fmla="*/ 6857995 h 6857995"/>
              <a:gd name="connsiteX154" fmla="*/ 4867469 w 12221244"/>
              <a:gd name="connsiteY154" fmla="*/ 6521888 h 6857995"/>
              <a:gd name="connsiteX155" fmla="*/ 4109199 w 12221244"/>
              <a:gd name="connsiteY155" fmla="*/ 6521888 h 6857995"/>
              <a:gd name="connsiteX156" fmla="*/ 3941146 w 12221244"/>
              <a:gd name="connsiteY156" fmla="*/ 6857995 h 6857995"/>
              <a:gd name="connsiteX157" fmla="*/ 3866555 w 12221244"/>
              <a:gd name="connsiteY157" fmla="*/ 6857995 h 6857995"/>
              <a:gd name="connsiteX158" fmla="*/ 4053152 w 12221244"/>
              <a:gd name="connsiteY158" fmla="*/ 6484804 h 6857995"/>
              <a:gd name="connsiteX159" fmla="*/ 3712652 w 12221244"/>
              <a:gd name="connsiteY159" fmla="*/ 5803806 h 6857995"/>
              <a:gd name="connsiteX160" fmla="*/ 2954381 w 12221244"/>
              <a:gd name="connsiteY160" fmla="*/ 5803806 h 6857995"/>
              <a:gd name="connsiteX161" fmla="*/ 2613882 w 12221244"/>
              <a:gd name="connsiteY161" fmla="*/ 6484804 h 6857995"/>
              <a:gd name="connsiteX162" fmla="*/ 2800478 w 12221244"/>
              <a:gd name="connsiteY162" fmla="*/ 6857995 h 6857995"/>
              <a:gd name="connsiteX163" fmla="*/ 2725400 w 12221244"/>
              <a:gd name="connsiteY163" fmla="*/ 6857995 h 6857995"/>
              <a:gd name="connsiteX164" fmla="*/ 2561616 w 12221244"/>
              <a:gd name="connsiteY164" fmla="*/ 6530427 h 6857995"/>
              <a:gd name="connsiteX165" fmla="*/ 1803343 w 12221244"/>
              <a:gd name="connsiteY165" fmla="*/ 6530427 h 6857995"/>
              <a:gd name="connsiteX166" fmla="*/ 1639559 w 12221244"/>
              <a:gd name="connsiteY166" fmla="*/ 6857995 h 6857995"/>
              <a:gd name="connsiteX167" fmla="*/ 1546020 w 12221244"/>
              <a:gd name="connsiteY167" fmla="*/ 6857995 h 6857995"/>
              <a:gd name="connsiteX168" fmla="*/ 1732168 w 12221244"/>
              <a:gd name="connsiteY168" fmla="*/ 6485700 h 6857995"/>
              <a:gd name="connsiteX169" fmla="*/ 1391669 w 12221244"/>
              <a:gd name="connsiteY169" fmla="*/ 5804702 h 6857995"/>
              <a:gd name="connsiteX170" fmla="*/ 633397 w 12221244"/>
              <a:gd name="connsiteY170" fmla="*/ 5804702 h 6857995"/>
              <a:gd name="connsiteX171" fmla="*/ 292898 w 12221244"/>
              <a:gd name="connsiteY171" fmla="*/ 6485700 h 6857995"/>
              <a:gd name="connsiteX172" fmla="*/ 479046 w 12221244"/>
              <a:gd name="connsiteY172" fmla="*/ 6857995 h 6857995"/>
              <a:gd name="connsiteX173" fmla="*/ 403968 w 12221244"/>
              <a:gd name="connsiteY173" fmla="*/ 6857995 h 6857995"/>
              <a:gd name="connsiteX174" fmla="*/ 240632 w 12221244"/>
              <a:gd name="connsiteY174" fmla="*/ 6531323 h 6857995"/>
              <a:gd name="connsiteX175" fmla="*/ 0 w 12221244"/>
              <a:gd name="connsiteY175" fmla="*/ 6531323 h 6857995"/>
              <a:gd name="connsiteX176" fmla="*/ 0 w 12221244"/>
              <a:gd name="connsiteY176" fmla="*/ 6445481 h 6857995"/>
              <a:gd name="connsiteX177" fmla="*/ 233617 w 12221244"/>
              <a:gd name="connsiteY177" fmla="*/ 6445481 h 6857995"/>
              <a:gd name="connsiteX178" fmla="*/ 574116 w 12221244"/>
              <a:gd name="connsiteY178" fmla="*/ 5764484 h 6857995"/>
              <a:gd name="connsiteX179" fmla="*/ 233617 w 12221244"/>
              <a:gd name="connsiteY179" fmla="*/ 5083486 h 6857995"/>
              <a:gd name="connsiteX180" fmla="*/ 0 w 12221244"/>
              <a:gd name="connsiteY180" fmla="*/ 5083486 h 6857995"/>
              <a:gd name="connsiteX181" fmla="*/ 0 w 12221244"/>
              <a:gd name="connsiteY181" fmla="*/ 5004745 h 6857995"/>
              <a:gd name="connsiteX182" fmla="*/ 227733 w 12221244"/>
              <a:gd name="connsiteY182" fmla="*/ 5004745 h 6857995"/>
              <a:gd name="connsiteX183" fmla="*/ 568233 w 12221244"/>
              <a:gd name="connsiteY183" fmla="*/ 4323748 h 6857995"/>
              <a:gd name="connsiteX184" fmla="*/ 227733 w 12221244"/>
              <a:gd name="connsiteY184" fmla="*/ 3642752 h 6857995"/>
              <a:gd name="connsiteX185" fmla="*/ 0 w 12221244"/>
              <a:gd name="connsiteY185" fmla="*/ 3642752 h 6857995"/>
              <a:gd name="connsiteX186" fmla="*/ 0 w 12221244"/>
              <a:gd name="connsiteY186" fmla="*/ 3577206 h 6857995"/>
              <a:gd name="connsiteX187" fmla="*/ 224867 w 12221244"/>
              <a:gd name="connsiteY187" fmla="*/ 3577206 h 6857995"/>
              <a:gd name="connsiteX188" fmla="*/ 565366 w 12221244"/>
              <a:gd name="connsiteY188" fmla="*/ 2896211 h 6857995"/>
              <a:gd name="connsiteX189" fmla="*/ 224867 w 12221244"/>
              <a:gd name="connsiteY189" fmla="*/ 2215214 h 6857995"/>
              <a:gd name="connsiteX190" fmla="*/ 0 w 12221244"/>
              <a:gd name="connsiteY190" fmla="*/ 2215214 h 6857995"/>
              <a:gd name="connsiteX191" fmla="*/ 0 w 12221244"/>
              <a:gd name="connsiteY191" fmla="*/ 2141186 h 6857995"/>
              <a:gd name="connsiteX192" fmla="*/ 240633 w 12221244"/>
              <a:gd name="connsiteY192" fmla="*/ 2141186 h 6857995"/>
              <a:gd name="connsiteX193" fmla="*/ 581132 w 12221244"/>
              <a:gd name="connsiteY193" fmla="*/ 1460190 h 6857995"/>
              <a:gd name="connsiteX194" fmla="*/ 240633 w 12221244"/>
              <a:gd name="connsiteY194" fmla="*/ 779191 h 6857995"/>
              <a:gd name="connsiteX195" fmla="*/ 0 w 12221244"/>
              <a:gd name="connsiteY195" fmla="*/ 779191 h 6857995"/>
              <a:gd name="connsiteX196" fmla="*/ 0 w 12221244"/>
              <a:gd name="connsiteY196" fmla="*/ 702083 h 6857995"/>
              <a:gd name="connsiteX197" fmla="*/ 240633 w 12221244"/>
              <a:gd name="connsiteY197" fmla="*/ 702083 h 6857995"/>
              <a:gd name="connsiteX198" fmla="*/ 581132 w 12221244"/>
              <a:gd name="connsiteY198" fmla="*/ 21086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221244" h="6857995">
                <a:moveTo>
                  <a:pt x="4106333" y="5094347"/>
                </a:moveTo>
                <a:lnTo>
                  <a:pt x="3765834" y="5775345"/>
                </a:lnTo>
                <a:lnTo>
                  <a:pt x="4106333" y="6456342"/>
                </a:lnTo>
                <a:lnTo>
                  <a:pt x="4864603" y="6456342"/>
                </a:lnTo>
                <a:lnTo>
                  <a:pt x="5205103" y="5775345"/>
                </a:lnTo>
                <a:lnTo>
                  <a:pt x="4864603" y="5094347"/>
                </a:lnTo>
                <a:close/>
                <a:moveTo>
                  <a:pt x="6429208" y="5085079"/>
                </a:moveTo>
                <a:lnTo>
                  <a:pt x="6088709" y="5766077"/>
                </a:lnTo>
                <a:lnTo>
                  <a:pt x="6429208" y="6447074"/>
                </a:lnTo>
                <a:lnTo>
                  <a:pt x="7187479" y="6447074"/>
                </a:lnTo>
                <a:lnTo>
                  <a:pt x="7527978" y="5766077"/>
                </a:lnTo>
                <a:lnTo>
                  <a:pt x="7187479" y="5085079"/>
                </a:lnTo>
                <a:close/>
                <a:moveTo>
                  <a:pt x="1796327" y="5082590"/>
                </a:moveTo>
                <a:lnTo>
                  <a:pt x="1455828" y="5763588"/>
                </a:lnTo>
                <a:lnTo>
                  <a:pt x="1796327" y="6444585"/>
                </a:lnTo>
                <a:lnTo>
                  <a:pt x="2554601" y="6444585"/>
                </a:lnTo>
                <a:lnTo>
                  <a:pt x="2895099" y="5763588"/>
                </a:lnTo>
                <a:lnTo>
                  <a:pt x="2554601" y="5082590"/>
                </a:lnTo>
                <a:close/>
                <a:moveTo>
                  <a:pt x="8722579" y="5071173"/>
                </a:moveTo>
                <a:lnTo>
                  <a:pt x="8382080" y="5752171"/>
                </a:lnTo>
                <a:lnTo>
                  <a:pt x="8722579" y="6433168"/>
                </a:lnTo>
                <a:lnTo>
                  <a:pt x="9480851" y="6433168"/>
                </a:lnTo>
                <a:lnTo>
                  <a:pt x="9821350" y="5752171"/>
                </a:lnTo>
                <a:lnTo>
                  <a:pt x="9480851" y="5071173"/>
                </a:lnTo>
                <a:close/>
                <a:moveTo>
                  <a:pt x="5267373" y="4367726"/>
                </a:moveTo>
                <a:lnTo>
                  <a:pt x="4926873" y="5048724"/>
                </a:lnTo>
                <a:lnTo>
                  <a:pt x="5267373" y="5729721"/>
                </a:lnTo>
                <a:lnTo>
                  <a:pt x="6025642" y="5729721"/>
                </a:lnTo>
                <a:lnTo>
                  <a:pt x="6366141" y="5048724"/>
                </a:lnTo>
                <a:lnTo>
                  <a:pt x="6025642" y="4367726"/>
                </a:lnTo>
                <a:close/>
                <a:moveTo>
                  <a:pt x="7574482" y="4358458"/>
                </a:moveTo>
                <a:lnTo>
                  <a:pt x="7233983" y="5039456"/>
                </a:lnTo>
                <a:lnTo>
                  <a:pt x="7574482" y="5720453"/>
                </a:lnTo>
                <a:lnTo>
                  <a:pt x="8332754" y="5720453"/>
                </a:lnTo>
                <a:lnTo>
                  <a:pt x="8673253" y="5039456"/>
                </a:lnTo>
                <a:lnTo>
                  <a:pt x="8332754" y="4358458"/>
                </a:lnTo>
                <a:close/>
                <a:moveTo>
                  <a:pt x="639280" y="4356865"/>
                </a:moveTo>
                <a:lnTo>
                  <a:pt x="298782" y="5037863"/>
                </a:lnTo>
                <a:lnTo>
                  <a:pt x="639280" y="5718860"/>
                </a:lnTo>
                <a:lnTo>
                  <a:pt x="1397552" y="5718860"/>
                </a:lnTo>
                <a:lnTo>
                  <a:pt x="1738051" y="5037863"/>
                </a:lnTo>
                <a:lnTo>
                  <a:pt x="1397552" y="4356865"/>
                </a:lnTo>
                <a:close/>
                <a:moveTo>
                  <a:pt x="2960264" y="4355969"/>
                </a:moveTo>
                <a:lnTo>
                  <a:pt x="2619765" y="5036967"/>
                </a:lnTo>
                <a:lnTo>
                  <a:pt x="2960264" y="5717964"/>
                </a:lnTo>
                <a:lnTo>
                  <a:pt x="3718536" y="5717964"/>
                </a:lnTo>
                <a:lnTo>
                  <a:pt x="4059035" y="5036967"/>
                </a:lnTo>
                <a:lnTo>
                  <a:pt x="3718536" y="4355969"/>
                </a:lnTo>
                <a:close/>
                <a:moveTo>
                  <a:pt x="4122099" y="3658327"/>
                </a:moveTo>
                <a:lnTo>
                  <a:pt x="3781599" y="4339323"/>
                </a:lnTo>
                <a:lnTo>
                  <a:pt x="4122099" y="5020320"/>
                </a:lnTo>
                <a:lnTo>
                  <a:pt x="4880368" y="5020320"/>
                </a:lnTo>
                <a:lnTo>
                  <a:pt x="5220869" y="4339323"/>
                </a:lnTo>
                <a:lnTo>
                  <a:pt x="4880368" y="3658327"/>
                </a:lnTo>
                <a:close/>
                <a:moveTo>
                  <a:pt x="6429208" y="3645977"/>
                </a:moveTo>
                <a:lnTo>
                  <a:pt x="6088709" y="4326974"/>
                </a:lnTo>
                <a:lnTo>
                  <a:pt x="6429208" y="5007971"/>
                </a:lnTo>
                <a:lnTo>
                  <a:pt x="7187479" y="5007971"/>
                </a:lnTo>
                <a:lnTo>
                  <a:pt x="7527978" y="4326974"/>
                </a:lnTo>
                <a:lnTo>
                  <a:pt x="7187479" y="3645977"/>
                </a:lnTo>
                <a:close/>
                <a:moveTo>
                  <a:pt x="1790444" y="3641856"/>
                </a:moveTo>
                <a:lnTo>
                  <a:pt x="1449946" y="4322852"/>
                </a:lnTo>
                <a:lnTo>
                  <a:pt x="1790444" y="5003849"/>
                </a:lnTo>
                <a:lnTo>
                  <a:pt x="2548717" y="5003849"/>
                </a:lnTo>
                <a:lnTo>
                  <a:pt x="2889216" y="4322852"/>
                </a:lnTo>
                <a:lnTo>
                  <a:pt x="2548717" y="3641856"/>
                </a:lnTo>
                <a:close/>
                <a:moveTo>
                  <a:pt x="5267372" y="2931705"/>
                </a:moveTo>
                <a:lnTo>
                  <a:pt x="4926873" y="3612703"/>
                </a:lnTo>
                <a:lnTo>
                  <a:pt x="5267372" y="4293699"/>
                </a:lnTo>
                <a:lnTo>
                  <a:pt x="6025642" y="4293699"/>
                </a:lnTo>
                <a:lnTo>
                  <a:pt x="6366141" y="3612703"/>
                </a:lnTo>
                <a:lnTo>
                  <a:pt x="6025642" y="2931705"/>
                </a:lnTo>
                <a:close/>
                <a:moveTo>
                  <a:pt x="633399" y="2928638"/>
                </a:moveTo>
                <a:lnTo>
                  <a:pt x="292900" y="3609633"/>
                </a:lnTo>
                <a:lnTo>
                  <a:pt x="633399" y="4290629"/>
                </a:lnTo>
                <a:lnTo>
                  <a:pt x="1391671" y="4290629"/>
                </a:lnTo>
                <a:lnTo>
                  <a:pt x="1732170" y="3609633"/>
                </a:lnTo>
                <a:lnTo>
                  <a:pt x="1391671" y="2928638"/>
                </a:lnTo>
                <a:close/>
                <a:moveTo>
                  <a:pt x="2954382" y="2927743"/>
                </a:moveTo>
                <a:lnTo>
                  <a:pt x="2613884" y="3608738"/>
                </a:lnTo>
                <a:lnTo>
                  <a:pt x="2954382" y="4289733"/>
                </a:lnTo>
                <a:lnTo>
                  <a:pt x="3712654" y="4289733"/>
                </a:lnTo>
                <a:lnTo>
                  <a:pt x="4053153" y="3608738"/>
                </a:lnTo>
                <a:lnTo>
                  <a:pt x="3712654" y="2927743"/>
                </a:lnTo>
                <a:close/>
                <a:moveTo>
                  <a:pt x="4122098" y="2219224"/>
                </a:moveTo>
                <a:lnTo>
                  <a:pt x="3781599" y="2900222"/>
                </a:lnTo>
                <a:lnTo>
                  <a:pt x="4122098" y="3581218"/>
                </a:lnTo>
                <a:lnTo>
                  <a:pt x="4880368" y="3581218"/>
                </a:lnTo>
                <a:lnTo>
                  <a:pt x="5220866" y="2900222"/>
                </a:lnTo>
                <a:lnTo>
                  <a:pt x="4880368" y="2219224"/>
                </a:lnTo>
                <a:close/>
                <a:moveTo>
                  <a:pt x="1787578" y="2214316"/>
                </a:moveTo>
                <a:lnTo>
                  <a:pt x="1447079" y="2895314"/>
                </a:lnTo>
                <a:lnTo>
                  <a:pt x="1787578" y="3576310"/>
                </a:lnTo>
                <a:lnTo>
                  <a:pt x="2545851" y="3576310"/>
                </a:lnTo>
                <a:lnTo>
                  <a:pt x="2886350" y="2895314"/>
                </a:lnTo>
                <a:lnTo>
                  <a:pt x="2545851" y="2214316"/>
                </a:lnTo>
                <a:close/>
                <a:moveTo>
                  <a:pt x="627636" y="1488592"/>
                </a:moveTo>
                <a:lnTo>
                  <a:pt x="287137" y="2169591"/>
                </a:lnTo>
                <a:lnTo>
                  <a:pt x="627636" y="2850586"/>
                </a:lnTo>
                <a:lnTo>
                  <a:pt x="1385908" y="2850586"/>
                </a:lnTo>
                <a:lnTo>
                  <a:pt x="1726407" y="2169591"/>
                </a:lnTo>
                <a:lnTo>
                  <a:pt x="1385908" y="1488592"/>
                </a:lnTo>
                <a:close/>
                <a:moveTo>
                  <a:pt x="2948620" y="1487696"/>
                </a:moveTo>
                <a:lnTo>
                  <a:pt x="2608121" y="2168693"/>
                </a:lnTo>
                <a:lnTo>
                  <a:pt x="2948620" y="2849689"/>
                </a:lnTo>
                <a:lnTo>
                  <a:pt x="3706891" y="2849689"/>
                </a:lnTo>
                <a:lnTo>
                  <a:pt x="4047390" y="2168693"/>
                </a:lnTo>
                <a:lnTo>
                  <a:pt x="3706891" y="1487696"/>
                </a:lnTo>
                <a:close/>
                <a:moveTo>
                  <a:pt x="1803344" y="778294"/>
                </a:moveTo>
                <a:lnTo>
                  <a:pt x="1462845" y="1459292"/>
                </a:lnTo>
                <a:lnTo>
                  <a:pt x="1803344" y="2140289"/>
                </a:lnTo>
                <a:lnTo>
                  <a:pt x="2561617" y="2140289"/>
                </a:lnTo>
                <a:lnTo>
                  <a:pt x="2902115" y="1459292"/>
                </a:lnTo>
                <a:lnTo>
                  <a:pt x="2561617" y="778294"/>
                </a:lnTo>
                <a:close/>
                <a:moveTo>
                  <a:pt x="627636" y="52571"/>
                </a:moveTo>
                <a:lnTo>
                  <a:pt x="287137" y="733568"/>
                </a:lnTo>
                <a:lnTo>
                  <a:pt x="627636" y="1414565"/>
                </a:lnTo>
                <a:lnTo>
                  <a:pt x="1385907" y="1414565"/>
                </a:lnTo>
                <a:lnTo>
                  <a:pt x="1726406" y="733568"/>
                </a:lnTo>
                <a:lnTo>
                  <a:pt x="1385907" y="52571"/>
                </a:lnTo>
                <a:close/>
                <a:moveTo>
                  <a:pt x="570589" y="0"/>
                </a:moveTo>
                <a:lnTo>
                  <a:pt x="12221244" y="0"/>
                </a:lnTo>
                <a:lnTo>
                  <a:pt x="12221244" y="6857995"/>
                </a:lnTo>
                <a:lnTo>
                  <a:pt x="11977216" y="6857995"/>
                </a:lnTo>
                <a:lnTo>
                  <a:pt x="11779147" y="6461858"/>
                </a:lnTo>
                <a:lnTo>
                  <a:pt x="11020875" y="6461858"/>
                </a:lnTo>
                <a:lnTo>
                  <a:pt x="10822806" y="6857995"/>
                </a:lnTo>
                <a:lnTo>
                  <a:pt x="10769954" y="6857995"/>
                </a:lnTo>
                <a:lnTo>
                  <a:pt x="10966625" y="6464653"/>
                </a:lnTo>
                <a:lnTo>
                  <a:pt x="10626126" y="5783655"/>
                </a:lnTo>
                <a:lnTo>
                  <a:pt x="9867854" y="5783655"/>
                </a:lnTo>
                <a:lnTo>
                  <a:pt x="9527355" y="6464653"/>
                </a:lnTo>
                <a:lnTo>
                  <a:pt x="9724026" y="6857995"/>
                </a:lnTo>
                <a:lnTo>
                  <a:pt x="9654711" y="6857995"/>
                </a:lnTo>
                <a:lnTo>
                  <a:pt x="9480851" y="6510276"/>
                </a:lnTo>
                <a:lnTo>
                  <a:pt x="8722579" y="6510276"/>
                </a:lnTo>
                <a:lnTo>
                  <a:pt x="8548720" y="6857995"/>
                </a:lnTo>
                <a:lnTo>
                  <a:pt x="8481994" y="6857995"/>
                </a:lnTo>
                <a:lnTo>
                  <a:pt x="8673253" y="6475478"/>
                </a:lnTo>
                <a:lnTo>
                  <a:pt x="8332754" y="5794480"/>
                </a:lnTo>
                <a:lnTo>
                  <a:pt x="7574482" y="5794480"/>
                </a:lnTo>
                <a:lnTo>
                  <a:pt x="7233983" y="6475478"/>
                </a:lnTo>
                <a:lnTo>
                  <a:pt x="7425242" y="6857995"/>
                </a:lnTo>
                <a:lnTo>
                  <a:pt x="7340160" y="6857995"/>
                </a:lnTo>
                <a:lnTo>
                  <a:pt x="7171713" y="6521101"/>
                </a:lnTo>
                <a:lnTo>
                  <a:pt x="6413442" y="6521101"/>
                </a:lnTo>
                <a:lnTo>
                  <a:pt x="6244994" y="6857995"/>
                </a:lnTo>
                <a:lnTo>
                  <a:pt x="6187291" y="6857995"/>
                </a:lnTo>
                <a:lnTo>
                  <a:pt x="6371904" y="6488770"/>
                </a:lnTo>
                <a:lnTo>
                  <a:pt x="6031405" y="5807772"/>
                </a:lnTo>
                <a:lnTo>
                  <a:pt x="5273135" y="5807772"/>
                </a:lnTo>
                <a:lnTo>
                  <a:pt x="4932634" y="6488770"/>
                </a:lnTo>
                <a:lnTo>
                  <a:pt x="5117249" y="6857995"/>
                </a:lnTo>
                <a:lnTo>
                  <a:pt x="5035523" y="6857995"/>
                </a:lnTo>
                <a:lnTo>
                  <a:pt x="4867469" y="6521888"/>
                </a:lnTo>
                <a:lnTo>
                  <a:pt x="4109199" y="6521888"/>
                </a:lnTo>
                <a:lnTo>
                  <a:pt x="3941146" y="6857995"/>
                </a:lnTo>
                <a:lnTo>
                  <a:pt x="3866555" y="6857995"/>
                </a:lnTo>
                <a:lnTo>
                  <a:pt x="4053152" y="6484804"/>
                </a:lnTo>
                <a:lnTo>
                  <a:pt x="3712652" y="5803806"/>
                </a:lnTo>
                <a:lnTo>
                  <a:pt x="2954381" y="5803806"/>
                </a:lnTo>
                <a:lnTo>
                  <a:pt x="2613882" y="6484804"/>
                </a:lnTo>
                <a:lnTo>
                  <a:pt x="2800478" y="6857995"/>
                </a:lnTo>
                <a:lnTo>
                  <a:pt x="2725400" y="6857995"/>
                </a:lnTo>
                <a:lnTo>
                  <a:pt x="2561616" y="6530427"/>
                </a:lnTo>
                <a:lnTo>
                  <a:pt x="1803343" y="6530427"/>
                </a:lnTo>
                <a:lnTo>
                  <a:pt x="1639559" y="6857995"/>
                </a:lnTo>
                <a:lnTo>
                  <a:pt x="1546020" y="6857995"/>
                </a:lnTo>
                <a:lnTo>
                  <a:pt x="1732168" y="6485700"/>
                </a:lnTo>
                <a:lnTo>
                  <a:pt x="1391669" y="5804702"/>
                </a:lnTo>
                <a:lnTo>
                  <a:pt x="633397" y="5804702"/>
                </a:lnTo>
                <a:lnTo>
                  <a:pt x="292898" y="6485700"/>
                </a:lnTo>
                <a:lnTo>
                  <a:pt x="479046" y="6857995"/>
                </a:lnTo>
                <a:lnTo>
                  <a:pt x="403968" y="6857995"/>
                </a:lnTo>
                <a:lnTo>
                  <a:pt x="240632" y="6531323"/>
                </a:lnTo>
                <a:lnTo>
                  <a:pt x="0" y="6531323"/>
                </a:lnTo>
                <a:lnTo>
                  <a:pt x="0" y="6445481"/>
                </a:lnTo>
                <a:lnTo>
                  <a:pt x="233617" y="6445481"/>
                </a:lnTo>
                <a:lnTo>
                  <a:pt x="574116" y="5764484"/>
                </a:lnTo>
                <a:lnTo>
                  <a:pt x="233617" y="5083486"/>
                </a:lnTo>
                <a:lnTo>
                  <a:pt x="0" y="5083486"/>
                </a:lnTo>
                <a:lnTo>
                  <a:pt x="0" y="5004745"/>
                </a:lnTo>
                <a:lnTo>
                  <a:pt x="227733" y="5004745"/>
                </a:lnTo>
                <a:lnTo>
                  <a:pt x="568233" y="4323748"/>
                </a:lnTo>
                <a:lnTo>
                  <a:pt x="227733" y="3642752"/>
                </a:lnTo>
                <a:lnTo>
                  <a:pt x="0" y="3642752"/>
                </a:lnTo>
                <a:lnTo>
                  <a:pt x="0" y="3577206"/>
                </a:lnTo>
                <a:lnTo>
                  <a:pt x="224867" y="3577206"/>
                </a:lnTo>
                <a:lnTo>
                  <a:pt x="565366" y="2896211"/>
                </a:lnTo>
                <a:lnTo>
                  <a:pt x="224867" y="2215214"/>
                </a:lnTo>
                <a:lnTo>
                  <a:pt x="0" y="2215214"/>
                </a:lnTo>
                <a:lnTo>
                  <a:pt x="0" y="2141186"/>
                </a:lnTo>
                <a:lnTo>
                  <a:pt x="240633" y="2141186"/>
                </a:lnTo>
                <a:lnTo>
                  <a:pt x="581132" y="1460190"/>
                </a:lnTo>
                <a:lnTo>
                  <a:pt x="240633" y="779191"/>
                </a:lnTo>
                <a:lnTo>
                  <a:pt x="0" y="779191"/>
                </a:lnTo>
                <a:lnTo>
                  <a:pt x="0" y="702083"/>
                </a:lnTo>
                <a:lnTo>
                  <a:pt x="240633" y="702083"/>
                </a:lnTo>
                <a:lnTo>
                  <a:pt x="581132" y="210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olo 1">
            <a:extLst>
              <a:ext uri="{FF2B5EF4-FFF2-40B4-BE49-F238E27FC236}">
                <a16:creationId xmlns:a16="http://schemas.microsoft.com/office/drawing/2014/main" id="{3E56FCD9-EB7E-DFBC-8C8A-DFB9D6765C04}"/>
              </a:ext>
            </a:extLst>
          </p:cNvPr>
          <p:cNvSpPr>
            <a:spLocks noGrp="1"/>
          </p:cNvSpPr>
          <p:nvPr>
            <p:ph type="ctrTitle"/>
          </p:nvPr>
        </p:nvSpPr>
        <p:spPr>
          <a:xfrm>
            <a:off x="2952699" y="97820"/>
            <a:ext cx="7279322" cy="2387600"/>
          </a:xfrm>
        </p:spPr>
        <p:txBody>
          <a:bodyPr>
            <a:normAutofit/>
          </a:bodyPr>
          <a:lstStyle/>
          <a:p>
            <a:pPr algn="r"/>
            <a:r>
              <a:rPr lang="en-GB" sz="2800" b="1"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Modelling Multi-Year Carbon Fluxes in the Arctic Critical Zone (Spitzbergen, NO)</a:t>
            </a:r>
            <a:br>
              <a:rPr lang="it-IT" sz="2800" b="1" dirty="0">
                <a:effectLst/>
                <a:latin typeface="Andale Mono" panose="020B0509000000000004" pitchFamily="49" charset="0"/>
                <a:ea typeface="Calibri" panose="020F0502020204030204" pitchFamily="34" charset="0"/>
                <a:cs typeface="Times New Roman" panose="02020603050405020304" pitchFamily="18" charset="0"/>
              </a:rPr>
            </a:br>
            <a:endParaRPr lang="en-GB" sz="8000" b="1" dirty="0">
              <a:latin typeface="Andale Mono" panose="020B0509000000000004" pitchFamily="49" charset="0"/>
            </a:endParaRPr>
          </a:p>
        </p:txBody>
      </p:sp>
      <p:grpSp>
        <p:nvGrpSpPr>
          <p:cNvPr id="4" name="Gruppo 3">
            <a:extLst>
              <a:ext uri="{FF2B5EF4-FFF2-40B4-BE49-F238E27FC236}">
                <a16:creationId xmlns:a16="http://schemas.microsoft.com/office/drawing/2014/main" id="{000FD084-E14F-3EAE-D093-20F8EA8CC440}"/>
              </a:ext>
            </a:extLst>
          </p:cNvPr>
          <p:cNvGrpSpPr/>
          <p:nvPr/>
        </p:nvGrpSpPr>
        <p:grpSpPr>
          <a:xfrm>
            <a:off x="10232021" y="0"/>
            <a:ext cx="1959979" cy="720000"/>
            <a:chOff x="0" y="6138000"/>
            <a:chExt cx="1959979" cy="720000"/>
          </a:xfrm>
        </p:grpSpPr>
        <p:grpSp>
          <p:nvGrpSpPr>
            <p:cNvPr id="5" name="Gruppo 4">
              <a:extLst>
                <a:ext uri="{FF2B5EF4-FFF2-40B4-BE49-F238E27FC236}">
                  <a16:creationId xmlns:a16="http://schemas.microsoft.com/office/drawing/2014/main" id="{811A2346-CF25-045D-AB41-3B912E34B255}"/>
                </a:ext>
              </a:extLst>
            </p:cNvPr>
            <p:cNvGrpSpPr>
              <a:grpSpLocks noChangeAspect="1"/>
            </p:cNvGrpSpPr>
            <p:nvPr/>
          </p:nvGrpSpPr>
          <p:grpSpPr>
            <a:xfrm>
              <a:off x="0" y="6138000"/>
              <a:ext cx="1546142" cy="720000"/>
              <a:chOff x="46036" y="-115200"/>
              <a:chExt cx="2160704" cy="1006186"/>
            </a:xfrm>
          </p:grpSpPr>
          <p:pic>
            <p:nvPicPr>
              <p:cNvPr id="7" name="Google Shape;93;p1" descr="C:\Users\Marco\Documents\intestazioni_da_usare_documenti_CNR\dal_2016\LOGO\Logo CNR-2010-ENG-high.png">
                <a:extLst>
                  <a:ext uri="{FF2B5EF4-FFF2-40B4-BE49-F238E27FC236}">
                    <a16:creationId xmlns:a16="http://schemas.microsoft.com/office/drawing/2014/main" id="{2CFECEBB-3C4F-DFF9-A92E-F293C4D23025}"/>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8" name="Google Shape;95;p1">
                <a:extLst>
                  <a:ext uri="{FF2B5EF4-FFF2-40B4-BE49-F238E27FC236}">
                    <a16:creationId xmlns:a16="http://schemas.microsoft.com/office/drawing/2014/main" id="{EA7B40DA-DBC6-B00E-CAAE-AA7A338EBB99}"/>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6" name="Picture 3">
              <a:extLst>
                <a:ext uri="{FF2B5EF4-FFF2-40B4-BE49-F238E27FC236}">
                  <a16:creationId xmlns:a16="http://schemas.microsoft.com/office/drawing/2014/main" id="{188E494A-8488-6369-C593-0425FA9F566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3" name="TextBox 2">
            <a:extLst>
              <a:ext uri="{FF2B5EF4-FFF2-40B4-BE49-F238E27FC236}">
                <a16:creationId xmlns:a16="http://schemas.microsoft.com/office/drawing/2014/main" id="{9EBDB8AD-777A-421B-B61B-C575A99A7547}"/>
              </a:ext>
            </a:extLst>
          </p:cNvPr>
          <p:cNvSpPr txBox="1"/>
          <p:nvPr/>
        </p:nvSpPr>
        <p:spPr>
          <a:xfrm>
            <a:off x="6209372" y="1484118"/>
            <a:ext cx="5980814" cy="3344505"/>
          </a:xfrm>
          <a:prstGeom prst="rect">
            <a:avLst/>
          </a:prstGeom>
          <a:noFill/>
        </p:spPr>
        <p:txBody>
          <a:bodyPr wrap="square" rtlCol="0">
            <a:spAutoFit/>
          </a:bodyPr>
          <a:lstStyle/>
          <a:p>
            <a:pPr algn="r"/>
            <a:r>
              <a:rPr lang="it-IT" sz="1400" dirty="0" err="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F</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Avogadro di Valdengo</a:t>
            </a:r>
            <a:r>
              <a:rPr lang="it-IT" sz="1400" baseline="30000" dirty="0">
                <a:solidFill>
                  <a:srgbClr val="000000"/>
                </a:solidFill>
                <a:latin typeface="Andale Mono" panose="020B0509000000000004" pitchFamily="49" charset="0"/>
                <a:ea typeface="Calibri" panose="020F0502020204030204" pitchFamily="34" charset="0"/>
                <a:cs typeface="Times New Roman" panose="02020603050405020304" pitchFamily="18" charset="0"/>
              </a:rPr>
              <a:t>1,</a:t>
            </a:r>
            <a:r>
              <a:rPr lang="it-IT" sz="1400" baseline="300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2</a:t>
            </a:r>
            <a:r>
              <a:rPr lang="en-IT" sz="1400" dirty="0">
                <a:effectLst/>
                <a:latin typeface="Andale Mono" panose="020B0509000000000004" pitchFamily="49" charset="0"/>
              </a:rPr>
              <a:t> </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M. Magnani</a:t>
            </a:r>
            <a:r>
              <a:rPr lang="it-IT" sz="1400" baseline="30000" dirty="0">
                <a:solidFill>
                  <a:srgbClr val="000000"/>
                </a:solidFill>
                <a:latin typeface="Andale Mono" panose="020B0509000000000004" pitchFamily="49" charset="0"/>
                <a:ea typeface="Calibri" panose="020F0502020204030204" pitchFamily="34" charset="0"/>
                <a:cs typeface="Times New Roman" panose="02020603050405020304" pitchFamily="18" charset="0"/>
              </a:rPr>
              <a:t>1</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A. Parisi</a:t>
            </a:r>
            <a:r>
              <a:rPr lang="it-IT" sz="1400" baseline="30000" dirty="0">
                <a:solidFill>
                  <a:srgbClr val="000000"/>
                </a:solidFill>
                <a:latin typeface="Andale Mono" panose="020B0509000000000004" pitchFamily="49" charset="0"/>
                <a:ea typeface="Calibri" panose="020F0502020204030204" pitchFamily="34" charset="0"/>
                <a:cs typeface="Times New Roman" panose="02020603050405020304" pitchFamily="18" charset="0"/>
              </a:rPr>
              <a:t>1</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M.S. Giamberini</a:t>
            </a:r>
            <a:r>
              <a:rPr lang="it-IT" sz="1400" baseline="30000" dirty="0">
                <a:solidFill>
                  <a:srgbClr val="000000"/>
                </a:solidFill>
                <a:latin typeface="Andale Mono" panose="020B0509000000000004" pitchFamily="49" charset="0"/>
                <a:ea typeface="Calibri" panose="020F0502020204030204" pitchFamily="34" charset="0"/>
                <a:cs typeface="Times New Roman" panose="02020603050405020304" pitchFamily="18" charset="0"/>
              </a:rPr>
              <a:t>1</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I. Baneschi</a:t>
            </a:r>
            <a:r>
              <a:rPr lang="it-IT" sz="1400" baseline="30000" dirty="0">
                <a:solidFill>
                  <a:srgbClr val="000000"/>
                </a:solidFill>
                <a:latin typeface="Andale Mono" panose="020B0509000000000004" pitchFamily="49" charset="0"/>
                <a:ea typeface="Calibri" panose="020F0502020204030204" pitchFamily="34" charset="0"/>
                <a:cs typeface="Times New Roman" panose="02020603050405020304" pitchFamily="18" charset="0"/>
              </a:rPr>
              <a:t>1</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B. Raco</a:t>
            </a:r>
            <a:r>
              <a:rPr lang="it-IT" sz="1400" baseline="30000" dirty="0">
                <a:solidFill>
                  <a:srgbClr val="000000"/>
                </a:solidFill>
                <a:latin typeface="Andale Mono" panose="020B0509000000000004" pitchFamily="49" charset="0"/>
                <a:ea typeface="Calibri" panose="020F0502020204030204" pitchFamily="34" charset="0"/>
                <a:cs typeface="Times New Roman" panose="02020603050405020304" pitchFamily="18" charset="0"/>
              </a:rPr>
              <a:t>1</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A. Karnieli</a:t>
            </a:r>
            <a:r>
              <a:rPr lang="it-IT" sz="1400" baseline="300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3</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M. Salvoldi</a:t>
            </a:r>
            <a:r>
              <a:rPr lang="it-IT" sz="1400" baseline="300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3</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A. Monteiro</a:t>
            </a:r>
            <a:r>
              <a:rPr lang="it-IT" sz="1400" baseline="300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4</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S. Aleksandrowicz</a:t>
            </a:r>
            <a:r>
              <a:rPr lang="it-IT" sz="1400" baseline="300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5</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a:t>
            </a:r>
          </a:p>
          <a:p>
            <a:pPr algn="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E. Wozniak</a:t>
            </a:r>
            <a:r>
              <a:rPr lang="it-IT" sz="1400" baseline="300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5</a:t>
            </a:r>
            <a:r>
              <a:rPr lang="it-IT" sz="14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A. Provenzale</a:t>
            </a:r>
            <a:r>
              <a:rPr lang="it-IT" sz="1400" baseline="30000" dirty="0">
                <a:solidFill>
                  <a:srgbClr val="000000"/>
                </a:solidFill>
                <a:latin typeface="Andale Mono" panose="020B0509000000000004" pitchFamily="49" charset="0"/>
                <a:ea typeface="Calibri" panose="020F0502020204030204" pitchFamily="34" charset="0"/>
                <a:cs typeface="Times New Roman" panose="02020603050405020304" pitchFamily="18" charset="0"/>
              </a:rPr>
              <a:t>1</a:t>
            </a:r>
          </a:p>
          <a:p>
            <a:pPr algn="r"/>
            <a:endParaRPr lang="it-IT" sz="1400" baseline="300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endParaRPr>
          </a:p>
          <a:p>
            <a:pPr marL="1112838" algn="r"/>
            <a:r>
              <a:rPr lang="it-IT" sz="12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2: Joint CNR-ENI </a:t>
            </a:r>
            <a:r>
              <a:rPr lang="it-IT" sz="1200" dirty="0" err="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Research</a:t>
            </a:r>
            <a:r>
              <a:rPr lang="it-IT" sz="12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Centre on the </a:t>
            </a:r>
          </a:p>
          <a:p>
            <a:pPr marL="1112838" algn="r"/>
            <a:r>
              <a:rPr lang="it-IT" sz="1200" dirty="0" err="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Arctic</a:t>
            </a:r>
            <a:r>
              <a:rPr lang="it-IT" sz="12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a:t>
            </a:r>
            <a:r>
              <a:rPr lang="it-IT" sz="1200" dirty="0" err="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Cryosphere</a:t>
            </a:r>
            <a:r>
              <a:rPr lang="it-IT" sz="12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 “Aldo Pontremoli”</a:t>
            </a:r>
          </a:p>
          <a:p>
            <a:pPr marL="1112838" algn="r"/>
            <a:r>
              <a:rPr lang="it-IT" sz="12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1: Istituto di Geoscienze e </a:t>
            </a:r>
            <a:r>
              <a:rPr lang="it-IT" sz="1200" dirty="0" err="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Georisorse</a:t>
            </a:r>
            <a:endParaRPr lang="it-IT" sz="1200"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endParaRPr>
          </a:p>
          <a:p>
            <a:pPr marL="1112838" algn="r"/>
            <a:r>
              <a:rPr lang="it-IT" sz="1200" dirty="0">
                <a:solidFill>
                  <a:srgbClr val="000000"/>
                </a:solidFill>
                <a:latin typeface="Andale Mono" panose="020B0509000000000004" pitchFamily="49" charset="0"/>
                <a:ea typeface="Calibri" panose="020F0502020204030204" pitchFamily="34" charset="0"/>
                <a:cs typeface="Times New Roman" panose="02020603050405020304" pitchFamily="18" charset="0"/>
              </a:rPr>
              <a:t>Consiglio Nazionale delle Ricerche</a:t>
            </a:r>
          </a:p>
          <a:p>
            <a:pPr marL="1112838" algn="r"/>
            <a:r>
              <a:rPr lang="en-US" sz="1200" dirty="0">
                <a:effectLst/>
                <a:latin typeface="Andale Mono" panose="020B0509000000000004" pitchFamily="49" charset="0"/>
                <a:ea typeface="Calibri" panose="020F0502020204030204" pitchFamily="34" charset="0"/>
                <a:cs typeface="Times New Roman" panose="02020603050405020304" pitchFamily="18" charset="0"/>
              </a:rPr>
              <a:t>3: The Remote Sensing Laboratory, French Associates Institute for Agriculture and Biotechnology of Drylands</a:t>
            </a:r>
            <a:endParaRPr lang="it-IT" sz="1200" dirty="0">
              <a:effectLst/>
              <a:latin typeface="Andale Mono" panose="020B0509000000000004" pitchFamily="49" charset="0"/>
              <a:ea typeface="Calibri" panose="020F0502020204030204" pitchFamily="34" charset="0"/>
              <a:cs typeface="Times New Roman" panose="02020603050405020304" pitchFamily="18" charset="0"/>
            </a:endParaRPr>
          </a:p>
          <a:p>
            <a:pPr marL="1112838" algn="r"/>
            <a:r>
              <a:rPr lang="en-US" sz="1200" dirty="0">
                <a:effectLst/>
                <a:latin typeface="Andale Mono" panose="020B0509000000000004" pitchFamily="49" charset="0"/>
                <a:ea typeface="Calibri" panose="020F0502020204030204" pitchFamily="34" charset="0"/>
                <a:cs typeface="Times New Roman" panose="02020603050405020304" pitchFamily="18" charset="0"/>
              </a:rPr>
              <a:t>4: Institute of Geography and Spatial Planning (IGOT) &amp; Centre for Geographical Studies (CEG)</a:t>
            </a:r>
            <a:endParaRPr lang="it-IT" sz="1200" dirty="0">
              <a:effectLst/>
              <a:latin typeface="Andale Mono" panose="020B0509000000000004" pitchFamily="49" charset="0"/>
              <a:ea typeface="Calibri" panose="020F0502020204030204" pitchFamily="34" charset="0"/>
              <a:cs typeface="Times New Roman" panose="02020603050405020304" pitchFamily="18" charset="0"/>
            </a:endParaRPr>
          </a:p>
          <a:p>
            <a:pPr marL="1112838" algn="r"/>
            <a:r>
              <a:rPr lang="en-US" sz="1200" dirty="0">
                <a:latin typeface="Andale Mono" panose="020B0509000000000004" pitchFamily="49" charset="0"/>
                <a:ea typeface="Calibri" panose="020F0502020204030204" pitchFamily="34" charset="0"/>
                <a:cs typeface="Times New Roman" panose="02020603050405020304" pitchFamily="18" charset="0"/>
              </a:rPr>
              <a:t>5: </a:t>
            </a:r>
            <a:r>
              <a:rPr lang="en-US" sz="1200" dirty="0">
                <a:effectLst/>
                <a:latin typeface="Andale Mono" panose="020B0509000000000004" pitchFamily="49" charset="0"/>
                <a:ea typeface="Calibri" panose="020F0502020204030204" pitchFamily="34" charset="0"/>
                <a:cs typeface="Times New Roman" panose="02020603050405020304" pitchFamily="18" charset="0"/>
              </a:rPr>
              <a:t>Centrum </a:t>
            </a:r>
            <a:r>
              <a:rPr lang="en-US" sz="1200" dirty="0" err="1">
                <a:effectLst/>
                <a:latin typeface="Andale Mono" panose="020B0509000000000004" pitchFamily="49" charset="0"/>
                <a:ea typeface="Calibri" panose="020F0502020204030204" pitchFamily="34" charset="0"/>
                <a:cs typeface="Times New Roman" panose="02020603050405020304" pitchFamily="18" charset="0"/>
              </a:rPr>
              <a:t>Badań</a:t>
            </a:r>
            <a:r>
              <a:rPr lang="en-US" sz="1200" dirty="0">
                <a:effectLst/>
                <a:latin typeface="Andale Mono" panose="020B0509000000000004" pitchFamily="49" charset="0"/>
                <a:ea typeface="Calibri" panose="020F0502020204030204" pitchFamily="34" charset="0"/>
                <a:cs typeface="Times New Roman" panose="02020603050405020304" pitchFamily="18" charset="0"/>
              </a:rPr>
              <a:t> </a:t>
            </a:r>
            <a:r>
              <a:rPr lang="en-US" sz="1200" dirty="0" err="1">
                <a:effectLst/>
                <a:latin typeface="Andale Mono" panose="020B0509000000000004" pitchFamily="49" charset="0"/>
                <a:ea typeface="Calibri" panose="020F0502020204030204" pitchFamily="34" charset="0"/>
                <a:cs typeface="Times New Roman" panose="02020603050405020304" pitchFamily="18" charset="0"/>
              </a:rPr>
              <a:t>Kosmicznych</a:t>
            </a:r>
            <a:r>
              <a:rPr lang="en-US" sz="1200" dirty="0">
                <a:effectLst/>
                <a:latin typeface="Andale Mono" panose="020B0509000000000004" pitchFamily="49" charset="0"/>
                <a:ea typeface="Calibri" panose="020F0502020204030204" pitchFamily="34" charset="0"/>
                <a:cs typeface="Times New Roman" panose="02020603050405020304" pitchFamily="18" charset="0"/>
              </a:rPr>
              <a:t> </a:t>
            </a:r>
            <a:r>
              <a:rPr lang="en-US" sz="1200" dirty="0" err="1">
                <a:effectLst/>
                <a:latin typeface="Andale Mono" panose="020B0509000000000004" pitchFamily="49" charset="0"/>
                <a:ea typeface="Calibri" panose="020F0502020204030204" pitchFamily="34" charset="0"/>
                <a:cs typeface="Times New Roman" panose="02020603050405020304" pitchFamily="18" charset="0"/>
              </a:rPr>
              <a:t>Polskiej</a:t>
            </a:r>
            <a:r>
              <a:rPr lang="en-US" sz="1200" dirty="0">
                <a:effectLst/>
                <a:latin typeface="Andale Mono" panose="020B0509000000000004" pitchFamily="49" charset="0"/>
                <a:ea typeface="Calibri" panose="020F0502020204030204" pitchFamily="34" charset="0"/>
                <a:cs typeface="Times New Roman" panose="02020603050405020304" pitchFamily="18" charset="0"/>
              </a:rPr>
              <a:t> </a:t>
            </a:r>
            <a:r>
              <a:rPr lang="en-US" sz="1200" dirty="0" err="1">
                <a:effectLst/>
                <a:latin typeface="Andale Mono" panose="020B0509000000000004" pitchFamily="49" charset="0"/>
                <a:ea typeface="Calibri" panose="020F0502020204030204" pitchFamily="34" charset="0"/>
                <a:cs typeface="Times New Roman" panose="02020603050405020304" pitchFamily="18" charset="0"/>
              </a:rPr>
              <a:t>Akademii</a:t>
            </a:r>
            <a:r>
              <a:rPr lang="en-US" sz="1200" dirty="0">
                <a:effectLst/>
                <a:latin typeface="Andale Mono" panose="020B0509000000000004" pitchFamily="49" charset="0"/>
                <a:ea typeface="Calibri" panose="020F0502020204030204" pitchFamily="34" charset="0"/>
                <a:cs typeface="Times New Roman" panose="02020603050405020304" pitchFamily="18" charset="0"/>
              </a:rPr>
              <a:t> </a:t>
            </a:r>
            <a:r>
              <a:rPr lang="en-US" sz="1200" dirty="0" err="1">
                <a:effectLst/>
                <a:latin typeface="Andale Mono" panose="020B0509000000000004" pitchFamily="49" charset="0"/>
                <a:ea typeface="Calibri" panose="020F0502020204030204" pitchFamily="34" charset="0"/>
                <a:cs typeface="Times New Roman" panose="02020603050405020304" pitchFamily="18" charset="0"/>
              </a:rPr>
              <a:t>Nauk</a:t>
            </a:r>
            <a:r>
              <a:rPr lang="en-US" sz="1200" dirty="0">
                <a:effectLst/>
                <a:latin typeface="Andale Mono" panose="020B0509000000000004" pitchFamily="49" charset="0"/>
                <a:ea typeface="Calibri" panose="020F0502020204030204" pitchFamily="34" charset="0"/>
                <a:cs typeface="Times New Roman" panose="02020603050405020304" pitchFamily="18" charset="0"/>
              </a:rPr>
              <a:t> </a:t>
            </a:r>
            <a:endParaRPr lang="it-IT" sz="1200" dirty="0">
              <a:effectLst/>
              <a:latin typeface="Andale Mono" panose="020B0509000000000004" pitchFamily="49" charset="0"/>
              <a:ea typeface="Calibri" panose="020F0502020204030204" pitchFamily="34" charset="0"/>
              <a:cs typeface="Times New Roman" panose="02020603050405020304" pitchFamily="18" charset="0"/>
            </a:endParaRPr>
          </a:p>
          <a:p>
            <a:pPr algn="r"/>
            <a:endParaRPr lang="it-IT" sz="1400" dirty="0">
              <a:solidFill>
                <a:srgbClr val="000000"/>
              </a:solidFill>
              <a:latin typeface="Andale Mono" panose="020B0509000000000004" pitchFamily="49"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4945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3DA6F1-381A-F6AF-45F4-7BDE1F072C8D}"/>
                  </a:ext>
                </a:extLst>
              </p:cNvPr>
              <p:cNvSpPr txBox="1"/>
              <p:nvPr/>
            </p:nvSpPr>
            <p:spPr>
              <a:xfrm>
                <a:off x="10508289" y="8977148"/>
                <a:ext cx="4055090" cy="84619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dirty="0" smtClean="0">
                          <a:latin typeface="Cambria Math" panose="02040503050406030204" pitchFamily="18" charset="0"/>
                        </a:rPr>
                        <m:t>𝐺𝑃𝑃</m:t>
                      </m:r>
                      <m:r>
                        <a:rPr lang="it-IT" sz="2400" b="0" i="1" dirty="0" smtClean="0">
                          <a:latin typeface="Cambria Math" panose="02040503050406030204" pitchFamily="18" charset="0"/>
                        </a:rPr>
                        <m:t>=</m:t>
                      </m:r>
                      <m:f>
                        <m:fPr>
                          <m:ctrlPr>
                            <a:rPr lang="en-GB" sz="2400" i="1" dirty="0" smtClean="0">
                              <a:latin typeface="Cambria Math" panose="02040503050406030204" pitchFamily="18" charset="0"/>
                            </a:rPr>
                          </m:ctrlPr>
                        </m:fPr>
                        <m:num>
                          <m:sSub>
                            <m:sSubPr>
                              <m:ctrlPr>
                                <a:rPr lang="it-IT" sz="2400" i="1">
                                  <a:latin typeface="Cambria Math" panose="02040503050406030204" pitchFamily="18" charset="0"/>
                                </a:rPr>
                              </m:ctrlPr>
                            </m:sSubPr>
                            <m:e>
                              <m:r>
                                <a:rPr lang="it-IT" sz="2400" b="0" i="1">
                                  <a:latin typeface="Cambria Math" panose="02040503050406030204" pitchFamily="18" charset="0"/>
                                </a:rPr>
                                <m:t>𝐹</m:t>
                              </m:r>
                            </m:e>
                            <m:sub>
                              <m:r>
                                <a:rPr lang="it-IT" sz="2400" b="0" i="1">
                                  <a:latin typeface="Cambria Math" panose="02040503050406030204" pitchFamily="18" charset="0"/>
                                </a:rPr>
                                <m:t>𝑚𝑎𝑥</m:t>
                              </m:r>
                            </m:sub>
                          </m:sSub>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num>
                        <m:den>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𝐹</m:t>
                              </m:r>
                            </m:e>
                            <m:sub>
                              <m:r>
                                <a:rPr lang="it-IT" sz="2400" b="0" i="1" dirty="0" smtClean="0">
                                  <a:latin typeface="Cambria Math" panose="02040503050406030204" pitchFamily="18" charset="0"/>
                                </a:rPr>
                                <m:t>𝑚𝑎𝑥</m:t>
                              </m:r>
                            </m:sub>
                          </m:sSub>
                          <m:r>
                            <a:rPr lang="it-IT" sz="2400" b="0" i="1" dirty="0" smtClean="0">
                              <a:latin typeface="Cambria Math" panose="02040503050406030204" pitchFamily="18" charset="0"/>
                            </a:rPr>
                            <m:t>+</m:t>
                          </m:r>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den>
                      </m:f>
                    </m:oMath>
                  </m:oMathPara>
                </a14:m>
                <a:endParaRPr lang="en-GB" sz="2400" dirty="0">
                  <a:latin typeface="Futura Medium" panose="020B0602020204020303" pitchFamily="34" charset="-79"/>
                  <a:cs typeface="Futura Medium" panose="020B0602020204020303" pitchFamily="34" charset="-79"/>
                </a:endParaRPr>
              </a:p>
            </p:txBody>
          </p:sp>
        </mc:Choice>
        <mc:Fallback xmlns="">
          <p:sp>
            <p:nvSpPr>
              <p:cNvPr id="6" name="CasellaDiTesto 5">
                <a:extLst>
                  <a:ext uri="{FF2B5EF4-FFF2-40B4-BE49-F238E27FC236}">
                    <a16:creationId xmlns:a16="http://schemas.microsoft.com/office/drawing/2014/main" id="{9E3DA6F1-381A-F6AF-45F4-7BDE1F072C8D}"/>
                  </a:ext>
                </a:extLst>
              </p:cNvPr>
              <p:cNvSpPr txBox="1">
                <a:spLocks noRot="1" noChangeAspect="1" noMove="1" noResize="1" noEditPoints="1" noAdjustHandles="1" noChangeArrowheads="1" noChangeShapeType="1" noTextEdit="1"/>
              </p:cNvSpPr>
              <p:nvPr/>
            </p:nvSpPr>
            <p:spPr>
              <a:xfrm>
                <a:off x="10508289" y="8977148"/>
                <a:ext cx="4055090" cy="846194"/>
              </a:xfrm>
              <a:prstGeom prst="rect">
                <a:avLst/>
              </a:prstGeom>
              <a:blipFill>
                <a:blip r:embed="rId7"/>
                <a:stretch>
                  <a:fillRect b="-14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B6D0FE7A-4D43-9527-1AF5-5C6637329F6C}"/>
                  </a:ext>
                </a:extLst>
              </p:cNvPr>
              <p:cNvSpPr txBox="1"/>
              <p:nvPr/>
            </p:nvSpPr>
            <p:spPr>
              <a:xfrm>
                <a:off x="14521135" y="9173677"/>
                <a:ext cx="4055090" cy="45313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𝐸𝑅</m:t>
                      </m:r>
                      <m:r>
                        <a:rPr lang="it-IT" sz="2400" b="0" i="1" smtClean="0">
                          <a:latin typeface="Cambria Math" panose="02040503050406030204" pitchFamily="18" charset="0"/>
                        </a:rPr>
                        <m:t>=</m:t>
                      </m:r>
                      <m:func>
                        <m:funcPr>
                          <m:ctrlPr>
                            <a:rPr lang="it-IT" sz="2400" b="0" i="1" smtClean="0">
                              <a:latin typeface="Cambria Math" panose="02040503050406030204" pitchFamily="18" charset="0"/>
                            </a:rPr>
                          </m:ctrlPr>
                        </m:funcPr>
                        <m:fName>
                          <m:r>
                            <m:rPr>
                              <m:sty m:val="p"/>
                            </m:rPr>
                            <a:rPr lang="it-IT" sz="2400" b="0" i="0" smtClean="0">
                              <a:latin typeface="Cambria Math" panose="02040503050406030204" pitchFamily="18" charset="0"/>
                            </a:rPr>
                            <m:t>exp</m:t>
                          </m:r>
                        </m:fName>
                        <m:e>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𝑏</m:t>
                                  </m:r>
                                </m:e>
                                <m:sub>
                                  <m:r>
                                    <a:rPr lang="it-IT" sz="2400" b="0" i="1" smtClean="0">
                                      <a:latin typeface="Cambria Math" panose="02040503050406030204" pitchFamily="18" charset="0"/>
                                    </a:rPr>
                                    <m:t>0</m:t>
                                  </m:r>
                                </m:sub>
                              </m:sSub>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𝑎</m:t>
                                  </m:r>
                                </m:sub>
                              </m:sSub>
                            </m:e>
                          </m:d>
                        </m:e>
                      </m:func>
                    </m:oMath>
                  </m:oMathPara>
                </a14:m>
                <a:endParaRPr lang="en-GB" baseline="30000" dirty="0">
                  <a:latin typeface="Futura Medium" panose="020B0602020204020303" pitchFamily="34" charset="-79"/>
                  <a:cs typeface="Futura Medium" panose="020B0602020204020303" pitchFamily="34" charset="-79"/>
                </a:endParaRPr>
              </a:p>
            </p:txBody>
          </p:sp>
        </mc:Choice>
        <mc:Fallback xmlns="">
          <p:sp>
            <p:nvSpPr>
              <p:cNvPr id="7" name="CasellaDiTesto 6">
                <a:extLst>
                  <a:ext uri="{FF2B5EF4-FFF2-40B4-BE49-F238E27FC236}">
                    <a16:creationId xmlns:a16="http://schemas.microsoft.com/office/drawing/2014/main" id="{B6D0FE7A-4D43-9527-1AF5-5C6637329F6C}"/>
                  </a:ext>
                </a:extLst>
              </p:cNvPr>
              <p:cNvSpPr txBox="1">
                <a:spLocks noRot="1" noChangeAspect="1" noMove="1" noResize="1" noEditPoints="1" noAdjustHandles="1" noChangeArrowheads="1" noChangeShapeType="1" noTextEdit="1"/>
              </p:cNvSpPr>
              <p:nvPr/>
            </p:nvSpPr>
            <p:spPr>
              <a:xfrm>
                <a:off x="14521135" y="9173677"/>
                <a:ext cx="4055090" cy="453137"/>
              </a:xfrm>
              <a:prstGeom prst="rect">
                <a:avLst/>
              </a:prstGeom>
              <a:blipFill>
                <a:blip r:embed="rId8"/>
                <a:stretch>
                  <a:fillRect b="-13889"/>
                </a:stretch>
              </a:blipFill>
            </p:spPr>
            <p:txBody>
              <a:bodyPr/>
              <a:lstStyle/>
              <a:p>
                <a:r>
                  <a:rPr lang="en-GB">
                    <a:noFill/>
                  </a:rPr>
                  <a:t> </a:t>
                </a:r>
              </a:p>
            </p:txBody>
          </p:sp>
        </mc:Fallback>
      </mc:AlternateContent>
      <p:sp>
        <p:nvSpPr>
          <p:cNvPr id="9" name="CasellaDiTesto 8">
            <a:extLst>
              <a:ext uri="{FF2B5EF4-FFF2-40B4-BE49-F238E27FC236}">
                <a16:creationId xmlns:a16="http://schemas.microsoft.com/office/drawing/2014/main" id="{1B8EE1DF-5450-039B-6345-BDE1C4FE42C9}"/>
              </a:ext>
            </a:extLst>
          </p:cNvPr>
          <p:cNvSpPr txBox="1"/>
          <p:nvPr/>
        </p:nvSpPr>
        <p:spPr>
          <a:xfrm>
            <a:off x="6096000" y="72000"/>
            <a:ext cx="6096000" cy="523220"/>
          </a:xfrm>
          <a:prstGeom prst="rect">
            <a:avLst/>
          </a:prstGeom>
          <a:noFill/>
        </p:spPr>
        <p:txBody>
          <a:bodyPr wrap="square">
            <a:spAutoFit/>
          </a:bodyPr>
          <a:lstStyle>
            <a:defPPr>
              <a:defRPr lang="it-IT"/>
            </a:defPPr>
            <a:lvl1pPr>
              <a:defRPr sz="2800" b="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defRPr>
            </a:lvl1pPr>
          </a:lstStyle>
          <a:p>
            <a:r>
              <a:rPr lang="en-US" dirty="0"/>
              <a:t>Empirical Models </a:t>
            </a:r>
            <a:endParaRPr lang="en-GB" dirty="0"/>
          </a:p>
        </p:txBody>
      </p:sp>
      <p:grpSp>
        <p:nvGrpSpPr>
          <p:cNvPr id="4" name="Gruppo 3">
            <a:extLst>
              <a:ext uri="{FF2B5EF4-FFF2-40B4-BE49-F238E27FC236}">
                <a16:creationId xmlns:a16="http://schemas.microsoft.com/office/drawing/2014/main" id="{F54692F6-3E0F-94D7-B867-49381890AAC8}"/>
              </a:ext>
            </a:extLst>
          </p:cNvPr>
          <p:cNvGrpSpPr>
            <a:grpSpLocks noChangeAspect="1"/>
          </p:cNvGrpSpPr>
          <p:nvPr/>
        </p:nvGrpSpPr>
        <p:grpSpPr>
          <a:xfrm>
            <a:off x="1642275" y="2077874"/>
            <a:ext cx="1253840" cy="988977"/>
            <a:chOff x="8166402" y="5204621"/>
            <a:chExt cx="1625516" cy="1307898"/>
          </a:xfrm>
        </p:grpSpPr>
        <p:sp>
          <p:nvSpPr>
            <p:cNvPr id="8" name="Sole 7">
              <a:extLst>
                <a:ext uri="{FF2B5EF4-FFF2-40B4-BE49-F238E27FC236}">
                  <a16:creationId xmlns:a16="http://schemas.microsoft.com/office/drawing/2014/main" id="{150A62AC-CC35-7CD3-3397-C6FC0282B153}"/>
                </a:ext>
              </a:extLst>
            </p:cNvPr>
            <p:cNvSpPr/>
            <p:nvPr/>
          </p:nvSpPr>
          <p:spPr>
            <a:xfrm>
              <a:off x="8544604" y="5204621"/>
              <a:ext cx="1247314" cy="1179329"/>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uppo 9">
              <a:extLst>
                <a:ext uri="{FF2B5EF4-FFF2-40B4-BE49-F238E27FC236}">
                  <a16:creationId xmlns:a16="http://schemas.microsoft.com/office/drawing/2014/main" id="{13B661EF-B2E8-A251-4215-E581937A8315}"/>
                </a:ext>
              </a:extLst>
            </p:cNvPr>
            <p:cNvGrpSpPr/>
            <p:nvPr/>
          </p:nvGrpSpPr>
          <p:grpSpPr>
            <a:xfrm rot="3014640">
              <a:off x="8374312" y="5999809"/>
              <a:ext cx="304800" cy="720619"/>
              <a:chOff x="7347204" y="5925600"/>
              <a:chExt cx="304800" cy="720619"/>
            </a:xfrm>
          </p:grpSpPr>
          <p:cxnSp>
            <p:nvCxnSpPr>
              <p:cNvPr id="11" name="Connettore 2 10">
                <a:extLst>
                  <a:ext uri="{FF2B5EF4-FFF2-40B4-BE49-F238E27FC236}">
                    <a16:creationId xmlns:a16="http://schemas.microsoft.com/office/drawing/2014/main" id="{4430E251-1C58-A11C-E317-7BDD04AB864D}"/>
                  </a:ext>
                </a:extLst>
              </p:cNvPr>
              <p:cNvCxnSpPr/>
              <p:nvPr/>
            </p:nvCxnSpPr>
            <p:spPr>
              <a:xfrm>
                <a:off x="7347204" y="59262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6B7B316B-7BA2-CE97-4EB9-01030EB303D3}"/>
                  </a:ext>
                </a:extLst>
              </p:cNvPr>
              <p:cNvCxnSpPr/>
              <p:nvPr/>
            </p:nvCxnSpPr>
            <p:spPr>
              <a:xfrm>
                <a:off x="7499604" y="60786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ADBB21E-076B-6C37-7F23-CC20601E8CD7}"/>
                  </a:ext>
                </a:extLst>
              </p:cNvPr>
              <p:cNvCxnSpPr/>
              <p:nvPr/>
            </p:nvCxnSpPr>
            <p:spPr>
              <a:xfrm>
                <a:off x="7652004" y="5925600"/>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6" name="Immagine 15">
            <a:extLst>
              <a:ext uri="{FF2B5EF4-FFF2-40B4-BE49-F238E27FC236}">
                <a16:creationId xmlns:a16="http://schemas.microsoft.com/office/drawing/2014/main" id="{7F482C1D-0BB7-3E8E-DF0A-68F7263E2EE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9419" y="1746194"/>
            <a:ext cx="1553852" cy="1553852"/>
          </a:xfrm>
          <a:prstGeom prst="rect">
            <a:avLst/>
          </a:prstGeom>
        </p:spPr>
      </p:pic>
      <p:pic>
        <p:nvPicPr>
          <p:cNvPr id="20" name="Immagine 19">
            <a:extLst>
              <a:ext uri="{FF2B5EF4-FFF2-40B4-BE49-F238E27FC236}">
                <a16:creationId xmlns:a16="http://schemas.microsoft.com/office/drawing/2014/main" id="{34AE7603-47F9-044E-C62D-13E7C736BB8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96115" y="1872911"/>
            <a:ext cx="3332311" cy="3298371"/>
          </a:xfrm>
          <a:prstGeom prst="rect">
            <a:avLst/>
          </a:prstGeom>
        </p:spPr>
      </p:pic>
      <p:pic>
        <p:nvPicPr>
          <p:cNvPr id="27" name="Immagine 26">
            <a:extLst>
              <a:ext uri="{FF2B5EF4-FFF2-40B4-BE49-F238E27FC236}">
                <a16:creationId xmlns:a16="http://schemas.microsoft.com/office/drawing/2014/main" id="{ADC131A1-1AFA-21F9-D056-CD3AE706EE9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91129" y="7793669"/>
            <a:ext cx="3561511" cy="3432586"/>
          </a:xfrm>
          <a:prstGeom prst="rect">
            <a:avLst/>
          </a:prstGeom>
        </p:spPr>
      </p:pic>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841C95B6-6D38-8416-7DF2-D81BC1BD4313}"/>
                  </a:ext>
                </a:extLst>
              </p:cNvPr>
              <p:cNvSpPr txBox="1"/>
              <p:nvPr/>
            </p:nvSpPr>
            <p:spPr>
              <a:xfrm>
                <a:off x="278395" y="1215257"/>
                <a:ext cx="7122042" cy="59490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600" b="0" i="1" dirty="0" smtClean="0">
                          <a:latin typeface="Cambria Math" panose="02040503050406030204" pitchFamily="18" charset="0"/>
                        </a:rPr>
                        <m:t>𝐺𝑃𝑃</m:t>
                      </m:r>
                      <m:r>
                        <a:rPr lang="it-IT" sz="1600" b="0" i="1" dirty="0" smtClean="0">
                          <a:latin typeface="Cambria Math" panose="02040503050406030204" pitchFamily="18" charset="0"/>
                        </a:rPr>
                        <m:t>=</m:t>
                      </m:r>
                      <m:f>
                        <m:fPr>
                          <m:ctrlPr>
                            <a:rPr lang="en-GB" sz="1600" i="1" dirty="0" smtClean="0">
                              <a:latin typeface="Cambria Math" panose="02040503050406030204" pitchFamily="18" charset="0"/>
                            </a:rPr>
                          </m:ctrlPr>
                        </m:fPr>
                        <m:num>
                          <m:sSub>
                            <m:sSubPr>
                              <m:ctrlPr>
                                <a:rPr lang="it-IT" sz="1600" i="1">
                                  <a:latin typeface="Cambria Math" panose="02040503050406030204" pitchFamily="18" charset="0"/>
                                </a:rPr>
                              </m:ctrlPr>
                            </m:sSubPr>
                            <m:e>
                              <m:r>
                                <a:rPr lang="it-IT" sz="1600" b="0" i="1">
                                  <a:latin typeface="Cambria Math" panose="02040503050406030204" pitchFamily="18" charset="0"/>
                                </a:rPr>
                                <m:t>𝐹</m:t>
                              </m:r>
                            </m:e>
                            <m:sub>
                              <m:r>
                                <a:rPr lang="it-IT" sz="1600" b="0" i="1">
                                  <a:latin typeface="Cambria Math" panose="02040503050406030204" pitchFamily="18" charset="0"/>
                                </a:rPr>
                                <m:t>𝑚𝑎𝑥</m:t>
                              </m:r>
                            </m:sub>
                          </m:sSub>
                          <m:r>
                            <a:rPr lang="it-IT" sz="1600" b="0" i="1">
                              <a:latin typeface="Cambria Math" panose="02040503050406030204" pitchFamily="18" charset="0"/>
                              <a:ea typeface="Cambria Math" panose="02040503050406030204" pitchFamily="18" charset="0"/>
                            </a:rPr>
                            <m:t>𝛼</m:t>
                          </m:r>
                          <m:r>
                            <m:rPr>
                              <m:nor/>
                            </m:rPr>
                            <a:rPr lang="it-IT" sz="1600" b="0" i="1" smtClean="0">
                              <a:latin typeface="Cambria Math" panose="02040503050406030204" pitchFamily="18" charset="0"/>
                              <a:ea typeface="Cambria Math" panose="02040503050406030204" pitchFamily="18" charset="0"/>
                            </a:rPr>
                            <m:t>rs</m:t>
                          </m:r>
                        </m:num>
                        <m:den>
                          <m:sSub>
                            <m:sSubPr>
                              <m:ctrlPr>
                                <a:rPr lang="en-GB" sz="1600" i="1" dirty="0" smtClean="0">
                                  <a:latin typeface="Cambria Math" panose="02040503050406030204" pitchFamily="18" charset="0"/>
                                </a:rPr>
                              </m:ctrlPr>
                            </m:sSubPr>
                            <m:e>
                              <m:r>
                                <a:rPr lang="it-IT" sz="1600" b="0" i="1" dirty="0" smtClean="0">
                                  <a:latin typeface="Cambria Math" panose="02040503050406030204" pitchFamily="18" charset="0"/>
                                </a:rPr>
                                <m:t>𝐹</m:t>
                              </m:r>
                            </m:e>
                            <m:sub>
                              <m:r>
                                <a:rPr lang="it-IT" sz="1600" b="0" i="1" dirty="0" smtClean="0">
                                  <a:latin typeface="Cambria Math" panose="02040503050406030204" pitchFamily="18" charset="0"/>
                                </a:rPr>
                                <m:t>𝑚𝑎𝑥</m:t>
                              </m:r>
                            </m:sub>
                          </m:sSub>
                          <m:r>
                            <a:rPr lang="it-IT" sz="1600" b="0" i="1" dirty="0" smtClean="0">
                              <a:latin typeface="Cambria Math" panose="02040503050406030204" pitchFamily="18" charset="0"/>
                            </a:rPr>
                            <m:t>+</m:t>
                          </m:r>
                          <m:r>
                            <a:rPr lang="it-IT" sz="1600" b="0" i="1">
                              <a:latin typeface="Cambria Math" panose="02040503050406030204" pitchFamily="18" charset="0"/>
                              <a:ea typeface="Cambria Math" panose="02040503050406030204" pitchFamily="18" charset="0"/>
                            </a:rPr>
                            <m:t>𝛼</m:t>
                          </m:r>
                          <m:r>
                            <m:rPr>
                              <m:nor/>
                            </m:rPr>
                            <a:rPr lang="it-IT" sz="1600" b="0" i="1" smtClean="0">
                              <a:latin typeface="Cambria Math" panose="02040503050406030204" pitchFamily="18" charset="0"/>
                              <a:ea typeface="Cambria Math" panose="02040503050406030204" pitchFamily="18" charset="0"/>
                            </a:rPr>
                            <m:t>rs</m:t>
                          </m:r>
                        </m:den>
                      </m:f>
                      <m:r>
                        <a:rPr lang="it-IT" sz="1600" b="0" i="1" dirty="0" smtClean="0">
                          <a:latin typeface="Cambria Math" panose="02040503050406030204" pitchFamily="18" charset="0"/>
                        </a:rPr>
                        <m:t>(</m:t>
                      </m:r>
                      <m:sSub>
                        <m:sSubPr>
                          <m:ctrlPr>
                            <a:rPr lang="en-GB" sz="160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0</m:t>
                          </m:r>
                        </m:sub>
                      </m:sSub>
                      <m:r>
                        <a:rPr lang="it-IT" sz="1600" b="0" i="1" dirty="0" smtClean="0">
                          <a:latin typeface="Cambria Math" panose="02040503050406030204" pitchFamily="18" charset="0"/>
                        </a:rPr>
                        <m:t>+</m:t>
                      </m:r>
                      <m:sSub>
                        <m:sSubPr>
                          <m:ctrlPr>
                            <a:rPr lang="it-IT" sz="1600" b="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1</m:t>
                          </m:r>
                        </m:sub>
                      </m:sSub>
                      <m:r>
                        <a:rPr lang="it-IT" sz="1600" b="1" i="1" dirty="0" smtClean="0">
                          <a:solidFill>
                            <a:schemeClr val="accent6">
                              <a:lumMod val="75000"/>
                            </a:schemeClr>
                          </a:solidFill>
                          <a:latin typeface="Cambria Math" panose="02040503050406030204" pitchFamily="18" charset="0"/>
                        </a:rPr>
                        <m:t>𝑮𝑭𝑪</m:t>
                      </m:r>
                      <m:r>
                        <a:rPr lang="it-IT" sz="1600" b="0" i="1" dirty="0" smtClean="0">
                          <a:latin typeface="Cambria Math" panose="02040503050406030204" pitchFamily="18" charset="0"/>
                        </a:rPr>
                        <m:t>+</m:t>
                      </m:r>
                      <m:sSub>
                        <m:sSubPr>
                          <m:ctrlPr>
                            <a:rPr lang="it-IT" sz="1600" b="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2</m:t>
                          </m:r>
                        </m:sub>
                      </m:sSub>
                      <m:r>
                        <a:rPr lang="it-IT" sz="1600" b="1" i="1" dirty="0" smtClean="0">
                          <a:solidFill>
                            <a:srgbClr val="0070C0"/>
                          </a:solidFill>
                          <a:latin typeface="Cambria Math" panose="02040503050406030204" pitchFamily="18" charset="0"/>
                        </a:rPr>
                        <m:t>𝑽𝑾𝑪</m:t>
                      </m:r>
                      <m:r>
                        <a:rPr lang="it-IT" sz="1600" b="0" i="1" dirty="0" smtClean="0">
                          <a:latin typeface="Cambria Math" panose="02040503050406030204" pitchFamily="18" charset="0"/>
                        </a:rPr>
                        <m:t>)+</m:t>
                      </m:r>
                      <m:r>
                        <a:rPr lang="en-GB" sz="1600" i="1" dirty="0" smtClean="0">
                          <a:latin typeface="Cambria Math" panose="02040503050406030204" pitchFamily="18" charset="0"/>
                          <a:ea typeface="Cambria Math" panose="02040503050406030204" pitchFamily="18" charset="0"/>
                        </a:rPr>
                        <m:t>𝜀</m:t>
                      </m:r>
                    </m:oMath>
                  </m:oMathPara>
                </a14:m>
                <a:endParaRPr lang="en-GB" sz="1600" dirty="0">
                  <a:latin typeface="Futura Medium" panose="020B0602020204020303" pitchFamily="34" charset="-79"/>
                  <a:cs typeface="Futura Medium" panose="020B0602020204020303" pitchFamily="34" charset="-79"/>
                </a:endParaRPr>
              </a:p>
            </p:txBody>
          </p:sp>
        </mc:Choice>
        <mc:Fallback xmlns="">
          <p:sp>
            <p:nvSpPr>
              <p:cNvPr id="14" name="CasellaDiTesto 13">
                <a:extLst>
                  <a:ext uri="{FF2B5EF4-FFF2-40B4-BE49-F238E27FC236}">
                    <a16:creationId xmlns:a16="http://schemas.microsoft.com/office/drawing/2014/main" id="{841C95B6-6D38-8416-7DF2-D81BC1BD4313}"/>
                  </a:ext>
                </a:extLst>
              </p:cNvPr>
              <p:cNvSpPr txBox="1">
                <a:spLocks noRot="1" noChangeAspect="1" noMove="1" noResize="1" noEditPoints="1" noAdjustHandles="1" noChangeArrowheads="1" noChangeShapeType="1" noTextEdit="1"/>
              </p:cNvSpPr>
              <p:nvPr/>
            </p:nvSpPr>
            <p:spPr>
              <a:xfrm>
                <a:off x="278395" y="1215257"/>
                <a:ext cx="7122042" cy="594906"/>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56DE442-1853-17FA-C8C5-455E4CDFA73C}"/>
                  </a:ext>
                </a:extLst>
              </p:cNvPr>
              <p:cNvSpPr txBox="1"/>
              <p:nvPr/>
            </p:nvSpPr>
            <p:spPr>
              <a:xfrm>
                <a:off x="4873390" y="1329857"/>
                <a:ext cx="6913036" cy="57913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𝐸𝑅</m:t>
                      </m:r>
                      <m:r>
                        <a:rPr lang="it-IT" sz="1600" b="0" i="1" smtClean="0">
                          <a:latin typeface="Cambria Math" panose="02040503050406030204" pitchFamily="18" charset="0"/>
                        </a:rPr>
                        <m:t>=</m:t>
                      </m:r>
                      <m:d>
                        <m:dPr>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0</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1</m:t>
                              </m:r>
                            </m:sub>
                          </m:sSub>
                          <m:r>
                            <a:rPr lang="it-IT" sz="1600" b="1" i="1" smtClean="0">
                              <a:solidFill>
                                <a:schemeClr val="accent6">
                                  <a:lumMod val="75000"/>
                                </a:schemeClr>
                              </a:solidFill>
                              <a:latin typeface="Cambria Math" panose="02040503050406030204" pitchFamily="18" charset="0"/>
                            </a:rPr>
                            <m:t>𝑮𝑭𝑪</m:t>
                          </m:r>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2</m:t>
                              </m:r>
                            </m:sub>
                          </m:sSub>
                          <m:r>
                            <a:rPr lang="it-IT" sz="1600" b="1" i="1" smtClean="0">
                              <a:solidFill>
                                <a:srgbClr val="0070C0"/>
                              </a:solidFill>
                              <a:latin typeface="Cambria Math" panose="02040503050406030204" pitchFamily="18" charset="0"/>
                            </a:rPr>
                            <m:t>𝑽𝑾𝑪</m:t>
                          </m:r>
                        </m:e>
                      </m:d>
                      <m:func>
                        <m:funcPr>
                          <m:ctrlPr>
                            <a:rPr lang="it-IT" sz="1600" b="0" i="1" smtClean="0">
                              <a:latin typeface="Cambria Math" panose="02040503050406030204" pitchFamily="18" charset="0"/>
                            </a:rPr>
                          </m:ctrlPr>
                        </m:funcPr>
                        <m:fName>
                          <m:r>
                            <m:rPr>
                              <m:sty m:val="p"/>
                            </m:rPr>
                            <a:rPr lang="it-IT" sz="1600" b="0" i="0" smtClean="0">
                              <a:latin typeface="Cambria Math" panose="02040503050406030204" pitchFamily="18" charset="0"/>
                            </a:rPr>
                            <m:t>exp</m:t>
                          </m:r>
                        </m:fName>
                        <m:e>
                          <m:d>
                            <m:dPr>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𝑏</m:t>
                                  </m:r>
                                </m:e>
                                <m:sub>
                                  <m:r>
                                    <a:rPr lang="it-IT" sz="1600" b="0" i="1" smtClean="0">
                                      <a:latin typeface="Cambria Math" panose="02040503050406030204" pitchFamily="18" charset="0"/>
                                    </a:rPr>
                                    <m:t>0</m:t>
                                  </m:r>
                                </m:sub>
                              </m:sSub>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𝑇</m:t>
                                  </m:r>
                                </m:e>
                                <m:sub>
                                  <m:r>
                                    <a:rPr lang="it-IT" sz="1600" b="0" i="1" smtClean="0">
                                      <a:latin typeface="Cambria Math" panose="02040503050406030204" pitchFamily="18" charset="0"/>
                                    </a:rPr>
                                    <m:t>𝑎</m:t>
                                  </m:r>
                                </m:sub>
                              </m:sSub>
                            </m:e>
                          </m:d>
                        </m:e>
                      </m:func>
                      <m:r>
                        <a:rPr lang="it-IT" sz="1600" b="0" i="1" smtClean="0">
                          <a:latin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𝜀</m:t>
                      </m:r>
                    </m:oMath>
                  </m:oMathPara>
                </a14:m>
                <a:endParaRPr lang="en-GB" sz="1200" baseline="30000" dirty="0">
                  <a:latin typeface="Futura Medium" panose="020B0602020204020303" pitchFamily="34" charset="-79"/>
                  <a:cs typeface="Futura Medium" panose="020B0602020204020303" pitchFamily="34" charset="-79"/>
                </a:endParaRPr>
              </a:p>
              <a:p>
                <a:pPr algn="ctr"/>
                <a:endParaRPr lang="en-GB" sz="1600" dirty="0">
                  <a:latin typeface="Futura Medium" panose="020B0602020204020303" pitchFamily="34" charset="-79"/>
                  <a:cs typeface="Futura Medium" panose="020B0602020204020303" pitchFamily="34" charset="-79"/>
                </a:endParaRPr>
              </a:p>
            </p:txBody>
          </p:sp>
        </mc:Choice>
        <mc:Fallback xmlns="">
          <p:sp>
            <p:nvSpPr>
              <p:cNvPr id="15" name="CasellaDiTesto 14">
                <a:extLst>
                  <a:ext uri="{FF2B5EF4-FFF2-40B4-BE49-F238E27FC236}">
                    <a16:creationId xmlns:a16="http://schemas.microsoft.com/office/drawing/2014/main" id="{A56DE442-1853-17FA-C8C5-455E4CDFA73C}"/>
                  </a:ext>
                </a:extLst>
              </p:cNvPr>
              <p:cNvSpPr txBox="1">
                <a:spLocks noRot="1" noChangeAspect="1" noMove="1" noResize="1" noEditPoints="1" noAdjustHandles="1" noChangeArrowheads="1" noChangeShapeType="1" noTextEdit="1"/>
              </p:cNvSpPr>
              <p:nvPr/>
            </p:nvSpPr>
            <p:spPr>
              <a:xfrm>
                <a:off x="4873390" y="1329857"/>
                <a:ext cx="6913036" cy="579133"/>
              </a:xfrm>
              <a:prstGeom prst="rect">
                <a:avLst/>
              </a:prstGeom>
              <a:blipFill>
                <a:blip r:embed="rId13"/>
                <a:stretch>
                  <a:fillRect/>
                </a:stretch>
              </a:blipFill>
            </p:spPr>
            <p:txBody>
              <a:bodyPr/>
              <a:lstStyle/>
              <a:p>
                <a:r>
                  <a:rPr lang="en-GB">
                    <a:noFill/>
                  </a:rPr>
                  <a:t> </a:t>
                </a:r>
              </a:p>
            </p:txBody>
          </p:sp>
        </mc:Fallback>
      </mc:AlternateContent>
      <p:cxnSp>
        <p:nvCxnSpPr>
          <p:cNvPr id="28" name="Connettore 2 27">
            <a:extLst>
              <a:ext uri="{FF2B5EF4-FFF2-40B4-BE49-F238E27FC236}">
                <a16:creationId xmlns:a16="http://schemas.microsoft.com/office/drawing/2014/main" id="{9D70A6E7-5270-DDF9-FBE8-F1485755709C}"/>
              </a:ext>
            </a:extLst>
          </p:cNvPr>
          <p:cNvCxnSpPr>
            <a:endCxn id="20" idx="0"/>
          </p:cNvCxnSpPr>
          <p:nvPr/>
        </p:nvCxnSpPr>
        <p:spPr>
          <a:xfrm>
            <a:off x="4343320" y="1604206"/>
            <a:ext cx="218951" cy="26870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449C12F6-420C-17C6-A169-42E09D2E08D5}"/>
              </a:ext>
            </a:extLst>
          </p:cNvPr>
          <p:cNvCxnSpPr>
            <a:cxnSpLocks/>
            <a:endCxn id="20" idx="0"/>
          </p:cNvCxnSpPr>
          <p:nvPr/>
        </p:nvCxnSpPr>
        <p:spPr>
          <a:xfrm flipH="1">
            <a:off x="4562271" y="1686718"/>
            <a:ext cx="3296626" cy="18619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2" name="Immagine 31">
            <a:extLst>
              <a:ext uri="{FF2B5EF4-FFF2-40B4-BE49-F238E27FC236}">
                <a16:creationId xmlns:a16="http://schemas.microsoft.com/office/drawing/2014/main" id="{706B35B3-570B-D3C4-A3A7-535D637EC17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907604" y="8857182"/>
            <a:ext cx="4485438" cy="1893287"/>
          </a:xfrm>
          <a:prstGeom prst="rect">
            <a:avLst/>
          </a:prstGeom>
        </p:spPr>
      </p:pic>
    </p:spTree>
    <p:extLst>
      <p:ext uri="{BB962C8B-B14F-4D97-AF65-F5344CB8AC3E}">
        <p14:creationId xmlns:p14="http://schemas.microsoft.com/office/powerpoint/2010/main" val="103753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3DA6F1-381A-F6AF-45F4-7BDE1F072C8D}"/>
                  </a:ext>
                </a:extLst>
              </p:cNvPr>
              <p:cNvSpPr txBox="1"/>
              <p:nvPr/>
            </p:nvSpPr>
            <p:spPr>
              <a:xfrm>
                <a:off x="10508289" y="8977148"/>
                <a:ext cx="4055090" cy="84619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dirty="0" smtClean="0">
                          <a:latin typeface="Cambria Math" panose="02040503050406030204" pitchFamily="18" charset="0"/>
                        </a:rPr>
                        <m:t>𝐺𝑃𝑃</m:t>
                      </m:r>
                      <m:r>
                        <a:rPr lang="it-IT" sz="2400" b="0" i="1" dirty="0" smtClean="0">
                          <a:latin typeface="Cambria Math" panose="02040503050406030204" pitchFamily="18" charset="0"/>
                        </a:rPr>
                        <m:t>=</m:t>
                      </m:r>
                      <m:f>
                        <m:fPr>
                          <m:ctrlPr>
                            <a:rPr lang="en-GB" sz="2400" i="1" dirty="0" smtClean="0">
                              <a:latin typeface="Cambria Math" panose="02040503050406030204" pitchFamily="18" charset="0"/>
                            </a:rPr>
                          </m:ctrlPr>
                        </m:fPr>
                        <m:num>
                          <m:sSub>
                            <m:sSubPr>
                              <m:ctrlPr>
                                <a:rPr lang="it-IT" sz="2400" i="1">
                                  <a:latin typeface="Cambria Math" panose="02040503050406030204" pitchFamily="18" charset="0"/>
                                </a:rPr>
                              </m:ctrlPr>
                            </m:sSubPr>
                            <m:e>
                              <m:r>
                                <a:rPr lang="it-IT" sz="2400" b="0" i="1">
                                  <a:latin typeface="Cambria Math" panose="02040503050406030204" pitchFamily="18" charset="0"/>
                                </a:rPr>
                                <m:t>𝐹</m:t>
                              </m:r>
                            </m:e>
                            <m:sub>
                              <m:r>
                                <a:rPr lang="it-IT" sz="2400" b="0" i="1">
                                  <a:latin typeface="Cambria Math" panose="02040503050406030204" pitchFamily="18" charset="0"/>
                                </a:rPr>
                                <m:t>𝑚𝑎𝑥</m:t>
                              </m:r>
                            </m:sub>
                          </m:sSub>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num>
                        <m:den>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𝐹</m:t>
                              </m:r>
                            </m:e>
                            <m:sub>
                              <m:r>
                                <a:rPr lang="it-IT" sz="2400" b="0" i="1" dirty="0" smtClean="0">
                                  <a:latin typeface="Cambria Math" panose="02040503050406030204" pitchFamily="18" charset="0"/>
                                </a:rPr>
                                <m:t>𝑚𝑎𝑥</m:t>
                              </m:r>
                            </m:sub>
                          </m:sSub>
                          <m:r>
                            <a:rPr lang="it-IT" sz="2400" b="0" i="1" dirty="0" smtClean="0">
                              <a:latin typeface="Cambria Math" panose="02040503050406030204" pitchFamily="18" charset="0"/>
                            </a:rPr>
                            <m:t>+</m:t>
                          </m:r>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den>
                      </m:f>
                    </m:oMath>
                  </m:oMathPara>
                </a14:m>
                <a:endParaRPr lang="en-GB" sz="2400" dirty="0">
                  <a:latin typeface="Futura Medium" panose="020B0602020204020303" pitchFamily="34" charset="-79"/>
                  <a:cs typeface="Futura Medium" panose="020B0602020204020303" pitchFamily="34" charset="-79"/>
                </a:endParaRPr>
              </a:p>
            </p:txBody>
          </p:sp>
        </mc:Choice>
        <mc:Fallback xmlns="">
          <p:sp>
            <p:nvSpPr>
              <p:cNvPr id="6" name="CasellaDiTesto 5">
                <a:extLst>
                  <a:ext uri="{FF2B5EF4-FFF2-40B4-BE49-F238E27FC236}">
                    <a16:creationId xmlns:a16="http://schemas.microsoft.com/office/drawing/2014/main" id="{9E3DA6F1-381A-F6AF-45F4-7BDE1F072C8D}"/>
                  </a:ext>
                </a:extLst>
              </p:cNvPr>
              <p:cNvSpPr txBox="1">
                <a:spLocks noRot="1" noChangeAspect="1" noMove="1" noResize="1" noEditPoints="1" noAdjustHandles="1" noChangeArrowheads="1" noChangeShapeType="1" noTextEdit="1"/>
              </p:cNvSpPr>
              <p:nvPr/>
            </p:nvSpPr>
            <p:spPr>
              <a:xfrm>
                <a:off x="10508289" y="8977148"/>
                <a:ext cx="4055090" cy="846194"/>
              </a:xfrm>
              <a:prstGeom prst="rect">
                <a:avLst/>
              </a:prstGeom>
              <a:blipFill>
                <a:blip r:embed="rId7"/>
                <a:stretch>
                  <a:fillRect b="-14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B6D0FE7A-4D43-9527-1AF5-5C6637329F6C}"/>
                  </a:ext>
                </a:extLst>
              </p:cNvPr>
              <p:cNvSpPr txBox="1"/>
              <p:nvPr/>
            </p:nvSpPr>
            <p:spPr>
              <a:xfrm>
                <a:off x="14521135" y="9173677"/>
                <a:ext cx="4055090" cy="45313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𝐸𝑅</m:t>
                      </m:r>
                      <m:r>
                        <a:rPr lang="it-IT" sz="2400" b="0" i="1" smtClean="0">
                          <a:latin typeface="Cambria Math" panose="02040503050406030204" pitchFamily="18" charset="0"/>
                        </a:rPr>
                        <m:t>=</m:t>
                      </m:r>
                      <m:func>
                        <m:funcPr>
                          <m:ctrlPr>
                            <a:rPr lang="it-IT" sz="2400" b="0" i="1" smtClean="0">
                              <a:latin typeface="Cambria Math" panose="02040503050406030204" pitchFamily="18" charset="0"/>
                            </a:rPr>
                          </m:ctrlPr>
                        </m:funcPr>
                        <m:fName>
                          <m:r>
                            <m:rPr>
                              <m:sty m:val="p"/>
                            </m:rPr>
                            <a:rPr lang="it-IT" sz="2400" b="0" i="0" smtClean="0">
                              <a:latin typeface="Cambria Math" panose="02040503050406030204" pitchFamily="18" charset="0"/>
                            </a:rPr>
                            <m:t>exp</m:t>
                          </m:r>
                        </m:fName>
                        <m:e>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𝑏</m:t>
                                  </m:r>
                                </m:e>
                                <m:sub>
                                  <m:r>
                                    <a:rPr lang="it-IT" sz="2400" b="0" i="1" smtClean="0">
                                      <a:latin typeface="Cambria Math" panose="02040503050406030204" pitchFamily="18" charset="0"/>
                                    </a:rPr>
                                    <m:t>0</m:t>
                                  </m:r>
                                </m:sub>
                              </m:sSub>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𝑎</m:t>
                                  </m:r>
                                </m:sub>
                              </m:sSub>
                            </m:e>
                          </m:d>
                        </m:e>
                      </m:func>
                    </m:oMath>
                  </m:oMathPara>
                </a14:m>
                <a:endParaRPr lang="en-GB" baseline="30000" dirty="0">
                  <a:latin typeface="Futura Medium" panose="020B0602020204020303" pitchFamily="34" charset="-79"/>
                  <a:cs typeface="Futura Medium" panose="020B0602020204020303" pitchFamily="34" charset="-79"/>
                </a:endParaRPr>
              </a:p>
            </p:txBody>
          </p:sp>
        </mc:Choice>
        <mc:Fallback xmlns="">
          <p:sp>
            <p:nvSpPr>
              <p:cNvPr id="7" name="CasellaDiTesto 6">
                <a:extLst>
                  <a:ext uri="{FF2B5EF4-FFF2-40B4-BE49-F238E27FC236}">
                    <a16:creationId xmlns:a16="http://schemas.microsoft.com/office/drawing/2014/main" id="{B6D0FE7A-4D43-9527-1AF5-5C6637329F6C}"/>
                  </a:ext>
                </a:extLst>
              </p:cNvPr>
              <p:cNvSpPr txBox="1">
                <a:spLocks noRot="1" noChangeAspect="1" noMove="1" noResize="1" noEditPoints="1" noAdjustHandles="1" noChangeArrowheads="1" noChangeShapeType="1" noTextEdit="1"/>
              </p:cNvSpPr>
              <p:nvPr/>
            </p:nvSpPr>
            <p:spPr>
              <a:xfrm>
                <a:off x="14521135" y="9173677"/>
                <a:ext cx="4055090" cy="453137"/>
              </a:xfrm>
              <a:prstGeom prst="rect">
                <a:avLst/>
              </a:prstGeom>
              <a:blipFill>
                <a:blip r:embed="rId8"/>
                <a:stretch>
                  <a:fillRect b="-13889"/>
                </a:stretch>
              </a:blipFill>
            </p:spPr>
            <p:txBody>
              <a:bodyPr/>
              <a:lstStyle/>
              <a:p>
                <a:r>
                  <a:rPr lang="en-GB">
                    <a:noFill/>
                  </a:rPr>
                  <a:t> </a:t>
                </a:r>
              </a:p>
            </p:txBody>
          </p:sp>
        </mc:Fallback>
      </mc:AlternateContent>
      <p:grpSp>
        <p:nvGrpSpPr>
          <p:cNvPr id="4" name="Gruppo 3">
            <a:extLst>
              <a:ext uri="{FF2B5EF4-FFF2-40B4-BE49-F238E27FC236}">
                <a16:creationId xmlns:a16="http://schemas.microsoft.com/office/drawing/2014/main" id="{F54692F6-3E0F-94D7-B867-49381890AAC8}"/>
              </a:ext>
            </a:extLst>
          </p:cNvPr>
          <p:cNvGrpSpPr>
            <a:grpSpLocks noChangeAspect="1"/>
          </p:cNvGrpSpPr>
          <p:nvPr/>
        </p:nvGrpSpPr>
        <p:grpSpPr>
          <a:xfrm>
            <a:off x="1642275" y="2077874"/>
            <a:ext cx="1253840" cy="988977"/>
            <a:chOff x="8166402" y="5204621"/>
            <a:chExt cx="1625516" cy="1307898"/>
          </a:xfrm>
        </p:grpSpPr>
        <p:sp>
          <p:nvSpPr>
            <p:cNvPr id="8" name="Sole 7">
              <a:extLst>
                <a:ext uri="{FF2B5EF4-FFF2-40B4-BE49-F238E27FC236}">
                  <a16:creationId xmlns:a16="http://schemas.microsoft.com/office/drawing/2014/main" id="{150A62AC-CC35-7CD3-3397-C6FC0282B153}"/>
                </a:ext>
              </a:extLst>
            </p:cNvPr>
            <p:cNvSpPr/>
            <p:nvPr/>
          </p:nvSpPr>
          <p:spPr>
            <a:xfrm>
              <a:off x="8544604" y="5204621"/>
              <a:ext cx="1247314" cy="1179329"/>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uppo 9">
              <a:extLst>
                <a:ext uri="{FF2B5EF4-FFF2-40B4-BE49-F238E27FC236}">
                  <a16:creationId xmlns:a16="http://schemas.microsoft.com/office/drawing/2014/main" id="{13B661EF-B2E8-A251-4215-E581937A8315}"/>
                </a:ext>
              </a:extLst>
            </p:cNvPr>
            <p:cNvGrpSpPr/>
            <p:nvPr/>
          </p:nvGrpSpPr>
          <p:grpSpPr>
            <a:xfrm rot="3014640">
              <a:off x="8374312" y="5999809"/>
              <a:ext cx="304800" cy="720619"/>
              <a:chOff x="7347204" y="5925600"/>
              <a:chExt cx="304800" cy="720619"/>
            </a:xfrm>
          </p:grpSpPr>
          <p:cxnSp>
            <p:nvCxnSpPr>
              <p:cNvPr id="11" name="Connettore 2 10">
                <a:extLst>
                  <a:ext uri="{FF2B5EF4-FFF2-40B4-BE49-F238E27FC236}">
                    <a16:creationId xmlns:a16="http://schemas.microsoft.com/office/drawing/2014/main" id="{4430E251-1C58-A11C-E317-7BDD04AB864D}"/>
                  </a:ext>
                </a:extLst>
              </p:cNvPr>
              <p:cNvCxnSpPr/>
              <p:nvPr/>
            </p:nvCxnSpPr>
            <p:spPr>
              <a:xfrm>
                <a:off x="7347204" y="59262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6B7B316B-7BA2-CE97-4EB9-01030EB303D3}"/>
                  </a:ext>
                </a:extLst>
              </p:cNvPr>
              <p:cNvCxnSpPr/>
              <p:nvPr/>
            </p:nvCxnSpPr>
            <p:spPr>
              <a:xfrm>
                <a:off x="7499604" y="60786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ADBB21E-076B-6C37-7F23-CC20601E8CD7}"/>
                  </a:ext>
                </a:extLst>
              </p:cNvPr>
              <p:cNvCxnSpPr/>
              <p:nvPr/>
            </p:nvCxnSpPr>
            <p:spPr>
              <a:xfrm>
                <a:off x="7652004" y="5925600"/>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6" name="Immagine 15">
            <a:extLst>
              <a:ext uri="{FF2B5EF4-FFF2-40B4-BE49-F238E27FC236}">
                <a16:creationId xmlns:a16="http://schemas.microsoft.com/office/drawing/2014/main" id="{7F482C1D-0BB7-3E8E-DF0A-68F7263E2EE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9419" y="1746194"/>
            <a:ext cx="1553852" cy="1553852"/>
          </a:xfrm>
          <a:prstGeom prst="rect">
            <a:avLst/>
          </a:prstGeom>
        </p:spPr>
      </p:pic>
      <p:pic>
        <p:nvPicPr>
          <p:cNvPr id="20" name="Immagine 19">
            <a:extLst>
              <a:ext uri="{FF2B5EF4-FFF2-40B4-BE49-F238E27FC236}">
                <a16:creationId xmlns:a16="http://schemas.microsoft.com/office/drawing/2014/main" id="{34AE7603-47F9-044E-C62D-13E7C736BB8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96115" y="1872911"/>
            <a:ext cx="3332311" cy="3298371"/>
          </a:xfrm>
          <a:prstGeom prst="rect">
            <a:avLst/>
          </a:prstGeom>
        </p:spPr>
      </p:pic>
      <p:pic>
        <p:nvPicPr>
          <p:cNvPr id="27" name="Immagine 26">
            <a:extLst>
              <a:ext uri="{FF2B5EF4-FFF2-40B4-BE49-F238E27FC236}">
                <a16:creationId xmlns:a16="http://schemas.microsoft.com/office/drawing/2014/main" id="{ADC131A1-1AFA-21F9-D056-CD3AE706EE9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91129" y="1812988"/>
            <a:ext cx="3561511" cy="3432586"/>
          </a:xfrm>
          <a:prstGeom prst="rect">
            <a:avLst/>
          </a:prstGeom>
        </p:spPr>
      </p:pic>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841C95B6-6D38-8416-7DF2-D81BC1BD4313}"/>
                  </a:ext>
                </a:extLst>
              </p:cNvPr>
              <p:cNvSpPr txBox="1"/>
              <p:nvPr/>
            </p:nvSpPr>
            <p:spPr>
              <a:xfrm>
                <a:off x="278395" y="1215257"/>
                <a:ext cx="7122042" cy="59490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600" b="0" i="1" dirty="0" smtClean="0">
                          <a:latin typeface="Cambria Math" panose="02040503050406030204" pitchFamily="18" charset="0"/>
                        </a:rPr>
                        <m:t>𝐺𝑃𝑃</m:t>
                      </m:r>
                      <m:r>
                        <a:rPr lang="it-IT" sz="1600" b="0" i="1" dirty="0" smtClean="0">
                          <a:latin typeface="Cambria Math" panose="02040503050406030204" pitchFamily="18" charset="0"/>
                        </a:rPr>
                        <m:t>=</m:t>
                      </m:r>
                      <m:f>
                        <m:fPr>
                          <m:ctrlPr>
                            <a:rPr lang="en-GB" sz="1600" i="1" dirty="0" smtClean="0">
                              <a:latin typeface="Cambria Math" panose="02040503050406030204" pitchFamily="18" charset="0"/>
                            </a:rPr>
                          </m:ctrlPr>
                        </m:fPr>
                        <m:num>
                          <m:sSub>
                            <m:sSubPr>
                              <m:ctrlPr>
                                <a:rPr lang="it-IT" sz="1600" i="1">
                                  <a:latin typeface="Cambria Math" panose="02040503050406030204" pitchFamily="18" charset="0"/>
                                </a:rPr>
                              </m:ctrlPr>
                            </m:sSubPr>
                            <m:e>
                              <m:r>
                                <a:rPr lang="it-IT" sz="1600" b="0" i="1">
                                  <a:latin typeface="Cambria Math" panose="02040503050406030204" pitchFamily="18" charset="0"/>
                                </a:rPr>
                                <m:t>𝐹</m:t>
                              </m:r>
                            </m:e>
                            <m:sub>
                              <m:r>
                                <a:rPr lang="it-IT" sz="1600" b="0" i="1">
                                  <a:latin typeface="Cambria Math" panose="02040503050406030204" pitchFamily="18" charset="0"/>
                                </a:rPr>
                                <m:t>𝑚𝑎𝑥</m:t>
                              </m:r>
                            </m:sub>
                          </m:sSub>
                          <m:r>
                            <a:rPr lang="it-IT" sz="1600" b="0" i="1">
                              <a:latin typeface="Cambria Math" panose="02040503050406030204" pitchFamily="18" charset="0"/>
                              <a:ea typeface="Cambria Math" panose="02040503050406030204" pitchFamily="18" charset="0"/>
                            </a:rPr>
                            <m:t>𝛼</m:t>
                          </m:r>
                          <m:r>
                            <m:rPr>
                              <m:nor/>
                            </m:rPr>
                            <a:rPr lang="it-IT" sz="1600" b="0" i="1" smtClean="0">
                              <a:latin typeface="Cambria Math" panose="02040503050406030204" pitchFamily="18" charset="0"/>
                              <a:ea typeface="Cambria Math" panose="02040503050406030204" pitchFamily="18" charset="0"/>
                            </a:rPr>
                            <m:t>rs</m:t>
                          </m:r>
                        </m:num>
                        <m:den>
                          <m:sSub>
                            <m:sSubPr>
                              <m:ctrlPr>
                                <a:rPr lang="en-GB" sz="1600" i="1" dirty="0" smtClean="0">
                                  <a:latin typeface="Cambria Math" panose="02040503050406030204" pitchFamily="18" charset="0"/>
                                </a:rPr>
                              </m:ctrlPr>
                            </m:sSubPr>
                            <m:e>
                              <m:r>
                                <a:rPr lang="it-IT" sz="1600" b="0" i="1" dirty="0" smtClean="0">
                                  <a:latin typeface="Cambria Math" panose="02040503050406030204" pitchFamily="18" charset="0"/>
                                </a:rPr>
                                <m:t>𝐹</m:t>
                              </m:r>
                            </m:e>
                            <m:sub>
                              <m:r>
                                <a:rPr lang="it-IT" sz="1600" b="0" i="1" dirty="0" smtClean="0">
                                  <a:latin typeface="Cambria Math" panose="02040503050406030204" pitchFamily="18" charset="0"/>
                                </a:rPr>
                                <m:t>𝑚𝑎𝑥</m:t>
                              </m:r>
                            </m:sub>
                          </m:sSub>
                          <m:r>
                            <a:rPr lang="it-IT" sz="1600" b="0" i="1" dirty="0" smtClean="0">
                              <a:latin typeface="Cambria Math" panose="02040503050406030204" pitchFamily="18" charset="0"/>
                            </a:rPr>
                            <m:t>+</m:t>
                          </m:r>
                          <m:r>
                            <a:rPr lang="it-IT" sz="1600" b="0" i="1">
                              <a:latin typeface="Cambria Math" panose="02040503050406030204" pitchFamily="18" charset="0"/>
                              <a:ea typeface="Cambria Math" panose="02040503050406030204" pitchFamily="18" charset="0"/>
                            </a:rPr>
                            <m:t>𝛼</m:t>
                          </m:r>
                          <m:r>
                            <m:rPr>
                              <m:nor/>
                            </m:rPr>
                            <a:rPr lang="it-IT" sz="1600" b="0" i="1" smtClean="0">
                              <a:latin typeface="Cambria Math" panose="02040503050406030204" pitchFamily="18" charset="0"/>
                              <a:ea typeface="Cambria Math" panose="02040503050406030204" pitchFamily="18" charset="0"/>
                            </a:rPr>
                            <m:t>rs</m:t>
                          </m:r>
                        </m:den>
                      </m:f>
                      <m:r>
                        <a:rPr lang="it-IT" sz="1600" b="0" i="1" dirty="0" smtClean="0">
                          <a:latin typeface="Cambria Math" panose="02040503050406030204" pitchFamily="18" charset="0"/>
                        </a:rPr>
                        <m:t>(</m:t>
                      </m:r>
                      <m:sSub>
                        <m:sSubPr>
                          <m:ctrlPr>
                            <a:rPr lang="en-GB" sz="160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0</m:t>
                          </m:r>
                        </m:sub>
                      </m:sSub>
                      <m:r>
                        <a:rPr lang="it-IT" sz="1600" b="0" i="1" dirty="0" smtClean="0">
                          <a:latin typeface="Cambria Math" panose="02040503050406030204" pitchFamily="18" charset="0"/>
                        </a:rPr>
                        <m:t>+</m:t>
                      </m:r>
                      <m:sSub>
                        <m:sSubPr>
                          <m:ctrlPr>
                            <a:rPr lang="it-IT" sz="1600" b="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1</m:t>
                          </m:r>
                        </m:sub>
                      </m:sSub>
                      <m:r>
                        <a:rPr lang="it-IT" sz="1600" b="1" i="1" dirty="0" smtClean="0">
                          <a:solidFill>
                            <a:schemeClr val="accent6">
                              <a:lumMod val="75000"/>
                            </a:schemeClr>
                          </a:solidFill>
                          <a:latin typeface="Cambria Math" panose="02040503050406030204" pitchFamily="18" charset="0"/>
                        </a:rPr>
                        <m:t>𝑮𝑭𝑪</m:t>
                      </m:r>
                      <m:r>
                        <a:rPr lang="it-IT" sz="1600" b="0" i="1" dirty="0" smtClean="0">
                          <a:latin typeface="Cambria Math" panose="02040503050406030204" pitchFamily="18" charset="0"/>
                        </a:rPr>
                        <m:t>+</m:t>
                      </m:r>
                      <m:sSub>
                        <m:sSubPr>
                          <m:ctrlPr>
                            <a:rPr lang="it-IT" sz="1600" b="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2</m:t>
                          </m:r>
                        </m:sub>
                      </m:sSub>
                      <m:r>
                        <a:rPr lang="it-IT" sz="1600" b="1" i="1" dirty="0" smtClean="0">
                          <a:solidFill>
                            <a:srgbClr val="0070C0"/>
                          </a:solidFill>
                          <a:latin typeface="Cambria Math" panose="02040503050406030204" pitchFamily="18" charset="0"/>
                        </a:rPr>
                        <m:t>𝑽𝑾𝑪</m:t>
                      </m:r>
                      <m:r>
                        <a:rPr lang="it-IT" sz="1600" b="0" i="1" dirty="0" smtClean="0">
                          <a:latin typeface="Cambria Math" panose="02040503050406030204" pitchFamily="18" charset="0"/>
                        </a:rPr>
                        <m:t>)+</m:t>
                      </m:r>
                      <m:r>
                        <a:rPr lang="en-GB" sz="1600" i="1" dirty="0" smtClean="0">
                          <a:latin typeface="Cambria Math" panose="02040503050406030204" pitchFamily="18" charset="0"/>
                          <a:ea typeface="Cambria Math" panose="02040503050406030204" pitchFamily="18" charset="0"/>
                        </a:rPr>
                        <m:t>𝜀</m:t>
                      </m:r>
                    </m:oMath>
                  </m:oMathPara>
                </a14:m>
                <a:endParaRPr lang="en-GB" sz="1600" dirty="0">
                  <a:latin typeface="Futura Medium" panose="020B0602020204020303" pitchFamily="34" charset="-79"/>
                  <a:cs typeface="Futura Medium" panose="020B0602020204020303" pitchFamily="34" charset="-79"/>
                </a:endParaRPr>
              </a:p>
            </p:txBody>
          </p:sp>
        </mc:Choice>
        <mc:Fallback xmlns="">
          <p:sp>
            <p:nvSpPr>
              <p:cNvPr id="14" name="CasellaDiTesto 13">
                <a:extLst>
                  <a:ext uri="{FF2B5EF4-FFF2-40B4-BE49-F238E27FC236}">
                    <a16:creationId xmlns:a16="http://schemas.microsoft.com/office/drawing/2014/main" id="{841C95B6-6D38-8416-7DF2-D81BC1BD4313}"/>
                  </a:ext>
                </a:extLst>
              </p:cNvPr>
              <p:cNvSpPr txBox="1">
                <a:spLocks noRot="1" noChangeAspect="1" noMove="1" noResize="1" noEditPoints="1" noAdjustHandles="1" noChangeArrowheads="1" noChangeShapeType="1" noTextEdit="1"/>
              </p:cNvSpPr>
              <p:nvPr/>
            </p:nvSpPr>
            <p:spPr>
              <a:xfrm>
                <a:off x="278395" y="1215257"/>
                <a:ext cx="7122042" cy="594906"/>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56DE442-1853-17FA-C8C5-455E4CDFA73C}"/>
                  </a:ext>
                </a:extLst>
              </p:cNvPr>
              <p:cNvSpPr txBox="1"/>
              <p:nvPr/>
            </p:nvSpPr>
            <p:spPr>
              <a:xfrm>
                <a:off x="4873390" y="1329857"/>
                <a:ext cx="6913036" cy="57913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𝐸𝑅</m:t>
                      </m:r>
                      <m:r>
                        <a:rPr lang="it-IT" sz="1600" b="0" i="1" smtClean="0">
                          <a:latin typeface="Cambria Math" panose="02040503050406030204" pitchFamily="18" charset="0"/>
                        </a:rPr>
                        <m:t>=</m:t>
                      </m:r>
                      <m:d>
                        <m:dPr>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0</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1</m:t>
                              </m:r>
                            </m:sub>
                          </m:sSub>
                          <m:r>
                            <a:rPr lang="it-IT" sz="1600" b="1" i="1" smtClean="0">
                              <a:solidFill>
                                <a:schemeClr val="accent6">
                                  <a:lumMod val="75000"/>
                                </a:schemeClr>
                              </a:solidFill>
                              <a:latin typeface="Cambria Math" panose="02040503050406030204" pitchFamily="18" charset="0"/>
                            </a:rPr>
                            <m:t>𝑮𝑭𝑪</m:t>
                          </m:r>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2</m:t>
                              </m:r>
                            </m:sub>
                          </m:sSub>
                          <m:r>
                            <a:rPr lang="it-IT" sz="1600" b="1" i="1" smtClean="0">
                              <a:solidFill>
                                <a:srgbClr val="0070C0"/>
                              </a:solidFill>
                              <a:latin typeface="Cambria Math" panose="02040503050406030204" pitchFamily="18" charset="0"/>
                            </a:rPr>
                            <m:t>𝑽𝑾𝑪</m:t>
                          </m:r>
                        </m:e>
                      </m:d>
                      <m:func>
                        <m:funcPr>
                          <m:ctrlPr>
                            <a:rPr lang="it-IT" sz="1600" b="0" i="1" smtClean="0">
                              <a:latin typeface="Cambria Math" panose="02040503050406030204" pitchFamily="18" charset="0"/>
                            </a:rPr>
                          </m:ctrlPr>
                        </m:funcPr>
                        <m:fName>
                          <m:r>
                            <m:rPr>
                              <m:sty m:val="p"/>
                            </m:rPr>
                            <a:rPr lang="it-IT" sz="1600" b="0" i="0" smtClean="0">
                              <a:latin typeface="Cambria Math" panose="02040503050406030204" pitchFamily="18" charset="0"/>
                            </a:rPr>
                            <m:t>exp</m:t>
                          </m:r>
                        </m:fName>
                        <m:e>
                          <m:d>
                            <m:dPr>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𝑏</m:t>
                                  </m:r>
                                </m:e>
                                <m:sub>
                                  <m:r>
                                    <a:rPr lang="it-IT" sz="1600" b="0" i="1" smtClean="0">
                                      <a:latin typeface="Cambria Math" panose="02040503050406030204" pitchFamily="18" charset="0"/>
                                    </a:rPr>
                                    <m:t>0</m:t>
                                  </m:r>
                                </m:sub>
                              </m:sSub>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𝑇</m:t>
                                  </m:r>
                                </m:e>
                                <m:sub>
                                  <m:r>
                                    <a:rPr lang="it-IT" sz="1600" b="0" i="1" smtClean="0">
                                      <a:latin typeface="Cambria Math" panose="02040503050406030204" pitchFamily="18" charset="0"/>
                                    </a:rPr>
                                    <m:t>𝑎</m:t>
                                  </m:r>
                                </m:sub>
                              </m:sSub>
                            </m:e>
                          </m:d>
                        </m:e>
                      </m:func>
                      <m:r>
                        <a:rPr lang="it-IT" sz="1600" b="0" i="1" smtClean="0">
                          <a:latin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𝜀</m:t>
                      </m:r>
                    </m:oMath>
                  </m:oMathPara>
                </a14:m>
                <a:endParaRPr lang="en-GB" sz="1200" baseline="30000" dirty="0">
                  <a:latin typeface="Futura Medium" panose="020B0602020204020303" pitchFamily="34" charset="-79"/>
                  <a:cs typeface="Futura Medium" panose="020B0602020204020303" pitchFamily="34" charset="-79"/>
                </a:endParaRPr>
              </a:p>
              <a:p>
                <a:pPr algn="ctr"/>
                <a:endParaRPr lang="en-GB" sz="1600" dirty="0">
                  <a:latin typeface="Futura Medium" panose="020B0602020204020303" pitchFamily="34" charset="-79"/>
                  <a:cs typeface="Futura Medium" panose="020B0602020204020303" pitchFamily="34" charset="-79"/>
                </a:endParaRPr>
              </a:p>
            </p:txBody>
          </p:sp>
        </mc:Choice>
        <mc:Fallback xmlns="">
          <p:sp>
            <p:nvSpPr>
              <p:cNvPr id="15" name="CasellaDiTesto 14">
                <a:extLst>
                  <a:ext uri="{FF2B5EF4-FFF2-40B4-BE49-F238E27FC236}">
                    <a16:creationId xmlns:a16="http://schemas.microsoft.com/office/drawing/2014/main" id="{A56DE442-1853-17FA-C8C5-455E4CDFA73C}"/>
                  </a:ext>
                </a:extLst>
              </p:cNvPr>
              <p:cNvSpPr txBox="1">
                <a:spLocks noRot="1" noChangeAspect="1" noMove="1" noResize="1" noEditPoints="1" noAdjustHandles="1" noChangeArrowheads="1" noChangeShapeType="1" noTextEdit="1"/>
              </p:cNvSpPr>
              <p:nvPr/>
            </p:nvSpPr>
            <p:spPr>
              <a:xfrm>
                <a:off x="4873390" y="1329857"/>
                <a:ext cx="6913036" cy="579133"/>
              </a:xfrm>
              <a:prstGeom prst="rect">
                <a:avLst/>
              </a:prstGeom>
              <a:blipFill>
                <a:blip r:embed="rId13"/>
                <a:stretch>
                  <a:fillRect/>
                </a:stretch>
              </a:blipFill>
            </p:spPr>
            <p:txBody>
              <a:bodyPr/>
              <a:lstStyle/>
              <a:p>
                <a:r>
                  <a:rPr lang="en-GB">
                    <a:noFill/>
                  </a:rPr>
                  <a:t> </a:t>
                </a:r>
              </a:p>
            </p:txBody>
          </p:sp>
        </mc:Fallback>
      </mc:AlternateContent>
      <p:cxnSp>
        <p:nvCxnSpPr>
          <p:cNvPr id="18" name="Connettore 2 17">
            <a:extLst>
              <a:ext uri="{FF2B5EF4-FFF2-40B4-BE49-F238E27FC236}">
                <a16:creationId xmlns:a16="http://schemas.microsoft.com/office/drawing/2014/main" id="{57D924DE-A512-E772-A0E2-EDE88733739B}"/>
              </a:ext>
            </a:extLst>
          </p:cNvPr>
          <p:cNvCxnSpPr/>
          <p:nvPr/>
        </p:nvCxnSpPr>
        <p:spPr>
          <a:xfrm>
            <a:off x="5214551" y="1746194"/>
            <a:ext cx="3064476" cy="63969"/>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F74541B1-87A5-954A-FFE7-BF65FA2785B2}"/>
              </a:ext>
            </a:extLst>
          </p:cNvPr>
          <p:cNvCxnSpPr/>
          <p:nvPr/>
        </p:nvCxnSpPr>
        <p:spPr>
          <a:xfrm flipH="1">
            <a:off x="8279027" y="1612426"/>
            <a:ext cx="420130" cy="197737"/>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3" name="Immagine 32">
            <a:extLst>
              <a:ext uri="{FF2B5EF4-FFF2-40B4-BE49-F238E27FC236}">
                <a16:creationId xmlns:a16="http://schemas.microsoft.com/office/drawing/2014/main" id="{4E83B317-B81E-C684-030C-457ADD8EE78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907604" y="8857182"/>
            <a:ext cx="4485438" cy="1893287"/>
          </a:xfrm>
          <a:prstGeom prst="rect">
            <a:avLst/>
          </a:prstGeom>
        </p:spPr>
      </p:pic>
      <p:sp>
        <p:nvSpPr>
          <p:cNvPr id="2" name="CasellaDiTesto 1">
            <a:extLst>
              <a:ext uri="{FF2B5EF4-FFF2-40B4-BE49-F238E27FC236}">
                <a16:creationId xmlns:a16="http://schemas.microsoft.com/office/drawing/2014/main" id="{670CC820-E7D9-29BF-624B-A406BC32915A}"/>
              </a:ext>
            </a:extLst>
          </p:cNvPr>
          <p:cNvSpPr txBox="1"/>
          <p:nvPr/>
        </p:nvSpPr>
        <p:spPr>
          <a:xfrm>
            <a:off x="6096000" y="72000"/>
            <a:ext cx="6096000" cy="523220"/>
          </a:xfrm>
          <a:prstGeom prst="rect">
            <a:avLst/>
          </a:prstGeom>
          <a:noFill/>
        </p:spPr>
        <p:txBody>
          <a:bodyPr wrap="square">
            <a:spAutoFit/>
          </a:bodyPr>
          <a:lstStyle>
            <a:defPPr>
              <a:defRPr lang="it-IT"/>
            </a:defPPr>
            <a:lvl1pPr>
              <a:defRPr sz="2800" b="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defRPr>
            </a:lvl1pPr>
          </a:lstStyle>
          <a:p>
            <a:r>
              <a:rPr lang="en-US" dirty="0"/>
              <a:t>Empirical Models </a:t>
            </a:r>
            <a:endParaRPr lang="en-GB" dirty="0"/>
          </a:p>
        </p:txBody>
      </p:sp>
    </p:spTree>
    <p:extLst>
      <p:ext uri="{BB962C8B-B14F-4D97-AF65-F5344CB8AC3E}">
        <p14:creationId xmlns:p14="http://schemas.microsoft.com/office/powerpoint/2010/main" val="242307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magine 32">
            <a:extLst>
              <a:ext uri="{FF2B5EF4-FFF2-40B4-BE49-F238E27FC236}">
                <a16:creationId xmlns:a16="http://schemas.microsoft.com/office/drawing/2014/main" id="{4E83B317-B81E-C684-030C-457ADD8EE7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7604" y="4952435"/>
            <a:ext cx="4485438" cy="1893287"/>
          </a:xfrm>
          <a:prstGeom prst="rect">
            <a:avLst/>
          </a:prstGeom>
        </p:spPr>
      </p:pic>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3DA6F1-381A-F6AF-45F4-7BDE1F072C8D}"/>
                  </a:ext>
                </a:extLst>
              </p:cNvPr>
              <p:cNvSpPr txBox="1"/>
              <p:nvPr/>
            </p:nvSpPr>
            <p:spPr>
              <a:xfrm>
                <a:off x="10508289" y="8977148"/>
                <a:ext cx="4055090" cy="84619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dirty="0" smtClean="0">
                          <a:latin typeface="Cambria Math" panose="02040503050406030204" pitchFamily="18" charset="0"/>
                        </a:rPr>
                        <m:t>𝐺𝑃𝑃</m:t>
                      </m:r>
                      <m:r>
                        <a:rPr lang="it-IT" sz="2400" b="0" i="1" dirty="0" smtClean="0">
                          <a:latin typeface="Cambria Math" panose="02040503050406030204" pitchFamily="18" charset="0"/>
                        </a:rPr>
                        <m:t>=</m:t>
                      </m:r>
                      <m:f>
                        <m:fPr>
                          <m:ctrlPr>
                            <a:rPr lang="en-GB" sz="2400" i="1" dirty="0" smtClean="0">
                              <a:latin typeface="Cambria Math" panose="02040503050406030204" pitchFamily="18" charset="0"/>
                            </a:rPr>
                          </m:ctrlPr>
                        </m:fPr>
                        <m:num>
                          <m:sSub>
                            <m:sSubPr>
                              <m:ctrlPr>
                                <a:rPr lang="it-IT" sz="2400" i="1">
                                  <a:latin typeface="Cambria Math" panose="02040503050406030204" pitchFamily="18" charset="0"/>
                                </a:rPr>
                              </m:ctrlPr>
                            </m:sSubPr>
                            <m:e>
                              <m:r>
                                <a:rPr lang="it-IT" sz="2400" b="0" i="1">
                                  <a:latin typeface="Cambria Math" panose="02040503050406030204" pitchFamily="18" charset="0"/>
                                </a:rPr>
                                <m:t>𝐹</m:t>
                              </m:r>
                            </m:e>
                            <m:sub>
                              <m:r>
                                <a:rPr lang="it-IT" sz="2400" b="0" i="1">
                                  <a:latin typeface="Cambria Math" panose="02040503050406030204" pitchFamily="18" charset="0"/>
                                </a:rPr>
                                <m:t>𝑚𝑎𝑥</m:t>
                              </m:r>
                            </m:sub>
                          </m:sSub>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num>
                        <m:den>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𝐹</m:t>
                              </m:r>
                            </m:e>
                            <m:sub>
                              <m:r>
                                <a:rPr lang="it-IT" sz="2400" b="0" i="1" dirty="0" smtClean="0">
                                  <a:latin typeface="Cambria Math" panose="02040503050406030204" pitchFamily="18" charset="0"/>
                                </a:rPr>
                                <m:t>𝑚𝑎𝑥</m:t>
                              </m:r>
                            </m:sub>
                          </m:sSub>
                          <m:r>
                            <a:rPr lang="it-IT" sz="2400" b="0" i="1" dirty="0" smtClean="0">
                              <a:latin typeface="Cambria Math" panose="02040503050406030204" pitchFamily="18" charset="0"/>
                            </a:rPr>
                            <m:t>+</m:t>
                          </m:r>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den>
                      </m:f>
                    </m:oMath>
                  </m:oMathPara>
                </a14:m>
                <a:endParaRPr lang="en-GB" sz="2400" dirty="0">
                  <a:latin typeface="Futura Medium" panose="020B0602020204020303" pitchFamily="34" charset="-79"/>
                  <a:cs typeface="Futura Medium" panose="020B0602020204020303" pitchFamily="34" charset="-79"/>
                </a:endParaRPr>
              </a:p>
            </p:txBody>
          </p:sp>
        </mc:Choice>
        <mc:Fallback xmlns="">
          <p:sp>
            <p:nvSpPr>
              <p:cNvPr id="6" name="CasellaDiTesto 5">
                <a:extLst>
                  <a:ext uri="{FF2B5EF4-FFF2-40B4-BE49-F238E27FC236}">
                    <a16:creationId xmlns:a16="http://schemas.microsoft.com/office/drawing/2014/main" id="{9E3DA6F1-381A-F6AF-45F4-7BDE1F072C8D}"/>
                  </a:ext>
                </a:extLst>
              </p:cNvPr>
              <p:cNvSpPr txBox="1">
                <a:spLocks noRot="1" noChangeAspect="1" noMove="1" noResize="1" noEditPoints="1" noAdjustHandles="1" noChangeArrowheads="1" noChangeShapeType="1" noTextEdit="1"/>
              </p:cNvSpPr>
              <p:nvPr/>
            </p:nvSpPr>
            <p:spPr>
              <a:xfrm>
                <a:off x="10508289" y="8977148"/>
                <a:ext cx="4055090" cy="846194"/>
              </a:xfrm>
              <a:prstGeom prst="rect">
                <a:avLst/>
              </a:prstGeom>
              <a:blipFill>
                <a:blip r:embed="rId8"/>
                <a:stretch>
                  <a:fillRect b="-14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B6D0FE7A-4D43-9527-1AF5-5C6637329F6C}"/>
                  </a:ext>
                </a:extLst>
              </p:cNvPr>
              <p:cNvSpPr txBox="1"/>
              <p:nvPr/>
            </p:nvSpPr>
            <p:spPr>
              <a:xfrm>
                <a:off x="14521135" y="9173677"/>
                <a:ext cx="4055090" cy="45313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𝐸𝑅</m:t>
                      </m:r>
                      <m:r>
                        <a:rPr lang="it-IT" sz="2400" b="0" i="1" smtClean="0">
                          <a:latin typeface="Cambria Math" panose="02040503050406030204" pitchFamily="18" charset="0"/>
                        </a:rPr>
                        <m:t>=</m:t>
                      </m:r>
                      <m:func>
                        <m:funcPr>
                          <m:ctrlPr>
                            <a:rPr lang="it-IT" sz="2400" b="0" i="1" smtClean="0">
                              <a:latin typeface="Cambria Math" panose="02040503050406030204" pitchFamily="18" charset="0"/>
                            </a:rPr>
                          </m:ctrlPr>
                        </m:funcPr>
                        <m:fName>
                          <m:r>
                            <m:rPr>
                              <m:sty m:val="p"/>
                            </m:rPr>
                            <a:rPr lang="it-IT" sz="2400" b="0" i="0" smtClean="0">
                              <a:latin typeface="Cambria Math" panose="02040503050406030204" pitchFamily="18" charset="0"/>
                            </a:rPr>
                            <m:t>exp</m:t>
                          </m:r>
                        </m:fName>
                        <m:e>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𝑏</m:t>
                                  </m:r>
                                </m:e>
                                <m:sub>
                                  <m:r>
                                    <a:rPr lang="it-IT" sz="2400" b="0" i="1" smtClean="0">
                                      <a:latin typeface="Cambria Math" panose="02040503050406030204" pitchFamily="18" charset="0"/>
                                    </a:rPr>
                                    <m:t>0</m:t>
                                  </m:r>
                                </m:sub>
                              </m:sSub>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𝑎</m:t>
                                  </m:r>
                                </m:sub>
                              </m:sSub>
                            </m:e>
                          </m:d>
                        </m:e>
                      </m:func>
                    </m:oMath>
                  </m:oMathPara>
                </a14:m>
                <a:endParaRPr lang="en-GB" baseline="30000" dirty="0">
                  <a:latin typeface="Futura Medium" panose="020B0602020204020303" pitchFamily="34" charset="-79"/>
                  <a:cs typeface="Futura Medium" panose="020B0602020204020303" pitchFamily="34" charset="-79"/>
                </a:endParaRPr>
              </a:p>
            </p:txBody>
          </p:sp>
        </mc:Choice>
        <mc:Fallback xmlns="">
          <p:sp>
            <p:nvSpPr>
              <p:cNvPr id="7" name="CasellaDiTesto 6">
                <a:extLst>
                  <a:ext uri="{FF2B5EF4-FFF2-40B4-BE49-F238E27FC236}">
                    <a16:creationId xmlns:a16="http://schemas.microsoft.com/office/drawing/2014/main" id="{B6D0FE7A-4D43-9527-1AF5-5C6637329F6C}"/>
                  </a:ext>
                </a:extLst>
              </p:cNvPr>
              <p:cNvSpPr txBox="1">
                <a:spLocks noRot="1" noChangeAspect="1" noMove="1" noResize="1" noEditPoints="1" noAdjustHandles="1" noChangeArrowheads="1" noChangeShapeType="1" noTextEdit="1"/>
              </p:cNvSpPr>
              <p:nvPr/>
            </p:nvSpPr>
            <p:spPr>
              <a:xfrm>
                <a:off x="14521135" y="9173677"/>
                <a:ext cx="4055090" cy="453137"/>
              </a:xfrm>
              <a:prstGeom prst="rect">
                <a:avLst/>
              </a:prstGeom>
              <a:blipFill>
                <a:blip r:embed="rId9"/>
                <a:stretch>
                  <a:fillRect b="-13889"/>
                </a:stretch>
              </a:blipFill>
            </p:spPr>
            <p:txBody>
              <a:bodyPr/>
              <a:lstStyle/>
              <a:p>
                <a:r>
                  <a:rPr lang="en-GB">
                    <a:noFill/>
                  </a:rPr>
                  <a:t> </a:t>
                </a:r>
              </a:p>
            </p:txBody>
          </p:sp>
        </mc:Fallback>
      </mc:AlternateContent>
      <p:grpSp>
        <p:nvGrpSpPr>
          <p:cNvPr id="4" name="Gruppo 3">
            <a:extLst>
              <a:ext uri="{FF2B5EF4-FFF2-40B4-BE49-F238E27FC236}">
                <a16:creationId xmlns:a16="http://schemas.microsoft.com/office/drawing/2014/main" id="{F54692F6-3E0F-94D7-B867-49381890AAC8}"/>
              </a:ext>
            </a:extLst>
          </p:cNvPr>
          <p:cNvGrpSpPr>
            <a:grpSpLocks noChangeAspect="1"/>
          </p:cNvGrpSpPr>
          <p:nvPr/>
        </p:nvGrpSpPr>
        <p:grpSpPr>
          <a:xfrm>
            <a:off x="1642275" y="2077874"/>
            <a:ext cx="1253840" cy="988977"/>
            <a:chOff x="8166402" y="5204621"/>
            <a:chExt cx="1625516" cy="1307898"/>
          </a:xfrm>
        </p:grpSpPr>
        <p:sp>
          <p:nvSpPr>
            <p:cNvPr id="8" name="Sole 7">
              <a:extLst>
                <a:ext uri="{FF2B5EF4-FFF2-40B4-BE49-F238E27FC236}">
                  <a16:creationId xmlns:a16="http://schemas.microsoft.com/office/drawing/2014/main" id="{150A62AC-CC35-7CD3-3397-C6FC0282B153}"/>
                </a:ext>
              </a:extLst>
            </p:cNvPr>
            <p:cNvSpPr/>
            <p:nvPr/>
          </p:nvSpPr>
          <p:spPr>
            <a:xfrm>
              <a:off x="8544604" y="5204621"/>
              <a:ext cx="1247314" cy="1179329"/>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uppo 9">
              <a:extLst>
                <a:ext uri="{FF2B5EF4-FFF2-40B4-BE49-F238E27FC236}">
                  <a16:creationId xmlns:a16="http://schemas.microsoft.com/office/drawing/2014/main" id="{13B661EF-B2E8-A251-4215-E581937A8315}"/>
                </a:ext>
              </a:extLst>
            </p:cNvPr>
            <p:cNvGrpSpPr/>
            <p:nvPr/>
          </p:nvGrpSpPr>
          <p:grpSpPr>
            <a:xfrm rot="3014640">
              <a:off x="8374312" y="5999809"/>
              <a:ext cx="304800" cy="720619"/>
              <a:chOff x="7347204" y="5925600"/>
              <a:chExt cx="304800" cy="720619"/>
            </a:xfrm>
          </p:grpSpPr>
          <p:cxnSp>
            <p:nvCxnSpPr>
              <p:cNvPr id="11" name="Connettore 2 10">
                <a:extLst>
                  <a:ext uri="{FF2B5EF4-FFF2-40B4-BE49-F238E27FC236}">
                    <a16:creationId xmlns:a16="http://schemas.microsoft.com/office/drawing/2014/main" id="{4430E251-1C58-A11C-E317-7BDD04AB864D}"/>
                  </a:ext>
                </a:extLst>
              </p:cNvPr>
              <p:cNvCxnSpPr/>
              <p:nvPr/>
            </p:nvCxnSpPr>
            <p:spPr>
              <a:xfrm>
                <a:off x="7347204" y="59262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6B7B316B-7BA2-CE97-4EB9-01030EB303D3}"/>
                  </a:ext>
                </a:extLst>
              </p:cNvPr>
              <p:cNvCxnSpPr/>
              <p:nvPr/>
            </p:nvCxnSpPr>
            <p:spPr>
              <a:xfrm>
                <a:off x="7499604" y="60786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ADBB21E-076B-6C37-7F23-CC20601E8CD7}"/>
                  </a:ext>
                </a:extLst>
              </p:cNvPr>
              <p:cNvCxnSpPr/>
              <p:nvPr/>
            </p:nvCxnSpPr>
            <p:spPr>
              <a:xfrm>
                <a:off x="7652004" y="5925600"/>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6" name="Immagine 15">
            <a:extLst>
              <a:ext uri="{FF2B5EF4-FFF2-40B4-BE49-F238E27FC236}">
                <a16:creationId xmlns:a16="http://schemas.microsoft.com/office/drawing/2014/main" id="{7F482C1D-0BB7-3E8E-DF0A-68F7263E2E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09419" y="1746194"/>
            <a:ext cx="1553852" cy="1553852"/>
          </a:xfrm>
          <a:prstGeom prst="rect">
            <a:avLst/>
          </a:prstGeom>
        </p:spPr>
      </p:pic>
      <p:pic>
        <p:nvPicPr>
          <p:cNvPr id="20" name="Immagine 19">
            <a:extLst>
              <a:ext uri="{FF2B5EF4-FFF2-40B4-BE49-F238E27FC236}">
                <a16:creationId xmlns:a16="http://schemas.microsoft.com/office/drawing/2014/main" id="{34AE7603-47F9-044E-C62D-13E7C736BB8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96115" y="1872911"/>
            <a:ext cx="3332311" cy="3298371"/>
          </a:xfrm>
          <a:prstGeom prst="rect">
            <a:avLst/>
          </a:prstGeom>
        </p:spPr>
      </p:pic>
      <p:pic>
        <p:nvPicPr>
          <p:cNvPr id="27" name="Immagine 26">
            <a:extLst>
              <a:ext uri="{FF2B5EF4-FFF2-40B4-BE49-F238E27FC236}">
                <a16:creationId xmlns:a16="http://schemas.microsoft.com/office/drawing/2014/main" id="{ADC131A1-1AFA-21F9-D056-CD3AE706EE9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91129" y="1812988"/>
            <a:ext cx="3561511" cy="3432586"/>
          </a:xfrm>
          <a:prstGeom prst="rect">
            <a:avLst/>
          </a:prstGeom>
        </p:spPr>
      </p:pic>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841C95B6-6D38-8416-7DF2-D81BC1BD4313}"/>
                  </a:ext>
                </a:extLst>
              </p:cNvPr>
              <p:cNvSpPr txBox="1"/>
              <p:nvPr/>
            </p:nvSpPr>
            <p:spPr>
              <a:xfrm>
                <a:off x="278395" y="1215257"/>
                <a:ext cx="7122042" cy="59490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600" b="0" i="1" dirty="0" smtClean="0">
                          <a:latin typeface="Cambria Math" panose="02040503050406030204" pitchFamily="18" charset="0"/>
                        </a:rPr>
                        <m:t>𝐺𝑃𝑃</m:t>
                      </m:r>
                      <m:r>
                        <a:rPr lang="it-IT" sz="1600" b="0" i="1" dirty="0" smtClean="0">
                          <a:latin typeface="Cambria Math" panose="02040503050406030204" pitchFamily="18" charset="0"/>
                        </a:rPr>
                        <m:t>=</m:t>
                      </m:r>
                      <m:f>
                        <m:fPr>
                          <m:ctrlPr>
                            <a:rPr lang="en-GB" sz="1600" i="1" dirty="0" smtClean="0">
                              <a:latin typeface="Cambria Math" panose="02040503050406030204" pitchFamily="18" charset="0"/>
                            </a:rPr>
                          </m:ctrlPr>
                        </m:fPr>
                        <m:num>
                          <m:sSub>
                            <m:sSubPr>
                              <m:ctrlPr>
                                <a:rPr lang="it-IT" sz="1600" i="1">
                                  <a:latin typeface="Cambria Math" panose="02040503050406030204" pitchFamily="18" charset="0"/>
                                </a:rPr>
                              </m:ctrlPr>
                            </m:sSubPr>
                            <m:e>
                              <m:r>
                                <a:rPr lang="it-IT" sz="1600" b="0" i="1">
                                  <a:latin typeface="Cambria Math" panose="02040503050406030204" pitchFamily="18" charset="0"/>
                                </a:rPr>
                                <m:t>𝐹</m:t>
                              </m:r>
                            </m:e>
                            <m:sub>
                              <m:r>
                                <a:rPr lang="it-IT" sz="1600" b="0" i="1">
                                  <a:latin typeface="Cambria Math" panose="02040503050406030204" pitchFamily="18" charset="0"/>
                                </a:rPr>
                                <m:t>𝑚𝑎𝑥</m:t>
                              </m:r>
                            </m:sub>
                          </m:sSub>
                          <m:r>
                            <a:rPr lang="it-IT" sz="1600" b="0" i="1">
                              <a:latin typeface="Cambria Math" panose="02040503050406030204" pitchFamily="18" charset="0"/>
                              <a:ea typeface="Cambria Math" panose="02040503050406030204" pitchFamily="18" charset="0"/>
                            </a:rPr>
                            <m:t>𝛼</m:t>
                          </m:r>
                          <m:r>
                            <m:rPr>
                              <m:nor/>
                            </m:rPr>
                            <a:rPr lang="it-IT" sz="1600" b="0" i="1" smtClean="0">
                              <a:latin typeface="Cambria Math" panose="02040503050406030204" pitchFamily="18" charset="0"/>
                              <a:ea typeface="Cambria Math" panose="02040503050406030204" pitchFamily="18" charset="0"/>
                            </a:rPr>
                            <m:t>rs</m:t>
                          </m:r>
                        </m:num>
                        <m:den>
                          <m:sSub>
                            <m:sSubPr>
                              <m:ctrlPr>
                                <a:rPr lang="en-GB" sz="1600" i="1" dirty="0" smtClean="0">
                                  <a:latin typeface="Cambria Math" panose="02040503050406030204" pitchFamily="18" charset="0"/>
                                </a:rPr>
                              </m:ctrlPr>
                            </m:sSubPr>
                            <m:e>
                              <m:r>
                                <a:rPr lang="it-IT" sz="1600" b="0" i="1" dirty="0" smtClean="0">
                                  <a:latin typeface="Cambria Math" panose="02040503050406030204" pitchFamily="18" charset="0"/>
                                </a:rPr>
                                <m:t>𝐹</m:t>
                              </m:r>
                            </m:e>
                            <m:sub>
                              <m:r>
                                <a:rPr lang="it-IT" sz="1600" b="0" i="1" dirty="0" smtClean="0">
                                  <a:latin typeface="Cambria Math" panose="02040503050406030204" pitchFamily="18" charset="0"/>
                                </a:rPr>
                                <m:t>𝑚𝑎𝑥</m:t>
                              </m:r>
                            </m:sub>
                          </m:sSub>
                          <m:r>
                            <a:rPr lang="it-IT" sz="1600" b="0" i="1" dirty="0" smtClean="0">
                              <a:latin typeface="Cambria Math" panose="02040503050406030204" pitchFamily="18" charset="0"/>
                            </a:rPr>
                            <m:t>+</m:t>
                          </m:r>
                          <m:r>
                            <a:rPr lang="it-IT" sz="1600" b="0" i="1">
                              <a:latin typeface="Cambria Math" panose="02040503050406030204" pitchFamily="18" charset="0"/>
                              <a:ea typeface="Cambria Math" panose="02040503050406030204" pitchFamily="18" charset="0"/>
                            </a:rPr>
                            <m:t>𝛼</m:t>
                          </m:r>
                          <m:r>
                            <m:rPr>
                              <m:nor/>
                            </m:rPr>
                            <a:rPr lang="it-IT" sz="1600" b="0" i="1" smtClean="0">
                              <a:latin typeface="Cambria Math" panose="02040503050406030204" pitchFamily="18" charset="0"/>
                              <a:ea typeface="Cambria Math" panose="02040503050406030204" pitchFamily="18" charset="0"/>
                            </a:rPr>
                            <m:t>rs</m:t>
                          </m:r>
                        </m:den>
                      </m:f>
                      <m:r>
                        <a:rPr lang="it-IT" sz="1600" b="0" i="1" dirty="0" smtClean="0">
                          <a:latin typeface="Cambria Math" panose="02040503050406030204" pitchFamily="18" charset="0"/>
                        </a:rPr>
                        <m:t>(</m:t>
                      </m:r>
                      <m:sSub>
                        <m:sSubPr>
                          <m:ctrlPr>
                            <a:rPr lang="en-GB" sz="160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0</m:t>
                          </m:r>
                        </m:sub>
                      </m:sSub>
                      <m:r>
                        <a:rPr lang="it-IT" sz="1600" b="0" i="1" dirty="0" smtClean="0">
                          <a:latin typeface="Cambria Math" panose="02040503050406030204" pitchFamily="18" charset="0"/>
                        </a:rPr>
                        <m:t>+</m:t>
                      </m:r>
                      <m:sSub>
                        <m:sSubPr>
                          <m:ctrlPr>
                            <a:rPr lang="it-IT" sz="1600" b="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1</m:t>
                          </m:r>
                        </m:sub>
                      </m:sSub>
                      <m:r>
                        <a:rPr lang="it-IT" sz="1600" b="1" i="1" dirty="0" smtClean="0">
                          <a:solidFill>
                            <a:schemeClr val="accent6">
                              <a:lumMod val="75000"/>
                            </a:schemeClr>
                          </a:solidFill>
                          <a:latin typeface="Cambria Math" panose="02040503050406030204" pitchFamily="18" charset="0"/>
                        </a:rPr>
                        <m:t>𝑮𝑭𝑪</m:t>
                      </m:r>
                      <m:r>
                        <a:rPr lang="it-IT" sz="1600" b="0" i="1" dirty="0" smtClean="0">
                          <a:latin typeface="Cambria Math" panose="02040503050406030204" pitchFamily="18" charset="0"/>
                        </a:rPr>
                        <m:t>+</m:t>
                      </m:r>
                      <m:sSub>
                        <m:sSubPr>
                          <m:ctrlPr>
                            <a:rPr lang="it-IT" sz="1600" b="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2</m:t>
                          </m:r>
                        </m:sub>
                      </m:sSub>
                      <m:r>
                        <a:rPr lang="it-IT" sz="1600" b="1" i="1" dirty="0" smtClean="0">
                          <a:solidFill>
                            <a:srgbClr val="0070C0"/>
                          </a:solidFill>
                          <a:latin typeface="Cambria Math" panose="02040503050406030204" pitchFamily="18" charset="0"/>
                        </a:rPr>
                        <m:t>𝑽𝑾𝑪</m:t>
                      </m:r>
                      <m:r>
                        <a:rPr lang="it-IT" sz="1600" b="0" i="1" dirty="0" smtClean="0">
                          <a:latin typeface="Cambria Math" panose="02040503050406030204" pitchFamily="18" charset="0"/>
                        </a:rPr>
                        <m:t>)+</m:t>
                      </m:r>
                      <m:r>
                        <a:rPr lang="en-GB" sz="1600" i="1" dirty="0" smtClean="0">
                          <a:latin typeface="Cambria Math" panose="02040503050406030204" pitchFamily="18" charset="0"/>
                          <a:ea typeface="Cambria Math" panose="02040503050406030204" pitchFamily="18" charset="0"/>
                        </a:rPr>
                        <m:t>𝜀</m:t>
                      </m:r>
                    </m:oMath>
                  </m:oMathPara>
                </a14:m>
                <a:endParaRPr lang="en-GB" sz="1600" dirty="0">
                  <a:latin typeface="Futura Medium" panose="020B0602020204020303" pitchFamily="34" charset="-79"/>
                  <a:cs typeface="Futura Medium" panose="020B0602020204020303" pitchFamily="34" charset="-79"/>
                </a:endParaRPr>
              </a:p>
            </p:txBody>
          </p:sp>
        </mc:Choice>
        <mc:Fallback xmlns="">
          <p:sp>
            <p:nvSpPr>
              <p:cNvPr id="14" name="CasellaDiTesto 13">
                <a:extLst>
                  <a:ext uri="{FF2B5EF4-FFF2-40B4-BE49-F238E27FC236}">
                    <a16:creationId xmlns:a16="http://schemas.microsoft.com/office/drawing/2014/main" id="{841C95B6-6D38-8416-7DF2-D81BC1BD4313}"/>
                  </a:ext>
                </a:extLst>
              </p:cNvPr>
              <p:cNvSpPr txBox="1">
                <a:spLocks noRot="1" noChangeAspect="1" noMove="1" noResize="1" noEditPoints="1" noAdjustHandles="1" noChangeArrowheads="1" noChangeShapeType="1" noTextEdit="1"/>
              </p:cNvSpPr>
              <p:nvPr/>
            </p:nvSpPr>
            <p:spPr>
              <a:xfrm>
                <a:off x="278395" y="1215257"/>
                <a:ext cx="7122042" cy="594906"/>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56DE442-1853-17FA-C8C5-455E4CDFA73C}"/>
                  </a:ext>
                </a:extLst>
              </p:cNvPr>
              <p:cNvSpPr txBox="1"/>
              <p:nvPr/>
            </p:nvSpPr>
            <p:spPr>
              <a:xfrm>
                <a:off x="4873390" y="1329857"/>
                <a:ext cx="6913036" cy="57913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𝐸𝑅</m:t>
                      </m:r>
                      <m:r>
                        <a:rPr lang="it-IT" sz="1600" b="0" i="1" smtClean="0">
                          <a:latin typeface="Cambria Math" panose="02040503050406030204" pitchFamily="18" charset="0"/>
                        </a:rPr>
                        <m:t>=</m:t>
                      </m:r>
                      <m:d>
                        <m:dPr>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0</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1</m:t>
                              </m:r>
                            </m:sub>
                          </m:sSub>
                          <m:r>
                            <a:rPr lang="it-IT" sz="1600" b="1" i="1" smtClean="0">
                              <a:solidFill>
                                <a:schemeClr val="accent6">
                                  <a:lumMod val="75000"/>
                                </a:schemeClr>
                              </a:solidFill>
                              <a:latin typeface="Cambria Math" panose="02040503050406030204" pitchFamily="18" charset="0"/>
                            </a:rPr>
                            <m:t>𝑮𝑭𝑪</m:t>
                          </m:r>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2</m:t>
                              </m:r>
                            </m:sub>
                          </m:sSub>
                          <m:r>
                            <a:rPr lang="it-IT" sz="1600" b="1" i="1" smtClean="0">
                              <a:solidFill>
                                <a:srgbClr val="0070C0"/>
                              </a:solidFill>
                              <a:latin typeface="Cambria Math" panose="02040503050406030204" pitchFamily="18" charset="0"/>
                            </a:rPr>
                            <m:t>𝑽𝑾𝑪</m:t>
                          </m:r>
                        </m:e>
                      </m:d>
                      <m:func>
                        <m:funcPr>
                          <m:ctrlPr>
                            <a:rPr lang="it-IT" sz="1600" b="0" i="1" smtClean="0">
                              <a:latin typeface="Cambria Math" panose="02040503050406030204" pitchFamily="18" charset="0"/>
                            </a:rPr>
                          </m:ctrlPr>
                        </m:funcPr>
                        <m:fName>
                          <m:r>
                            <m:rPr>
                              <m:sty m:val="p"/>
                            </m:rPr>
                            <a:rPr lang="it-IT" sz="1600" b="0" i="0" smtClean="0">
                              <a:latin typeface="Cambria Math" panose="02040503050406030204" pitchFamily="18" charset="0"/>
                            </a:rPr>
                            <m:t>exp</m:t>
                          </m:r>
                        </m:fName>
                        <m:e>
                          <m:d>
                            <m:dPr>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𝑏</m:t>
                                  </m:r>
                                </m:e>
                                <m:sub>
                                  <m:r>
                                    <a:rPr lang="it-IT" sz="1600" b="0" i="1" smtClean="0">
                                      <a:latin typeface="Cambria Math" panose="02040503050406030204" pitchFamily="18" charset="0"/>
                                    </a:rPr>
                                    <m:t>0</m:t>
                                  </m:r>
                                </m:sub>
                              </m:sSub>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𝑇</m:t>
                                  </m:r>
                                </m:e>
                                <m:sub>
                                  <m:r>
                                    <a:rPr lang="it-IT" sz="1600" b="0" i="1" smtClean="0">
                                      <a:latin typeface="Cambria Math" panose="02040503050406030204" pitchFamily="18" charset="0"/>
                                    </a:rPr>
                                    <m:t>𝑎</m:t>
                                  </m:r>
                                </m:sub>
                              </m:sSub>
                            </m:e>
                          </m:d>
                        </m:e>
                      </m:func>
                      <m:r>
                        <a:rPr lang="it-IT" sz="1600" b="0" i="1" smtClean="0">
                          <a:latin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𝜀</m:t>
                      </m:r>
                    </m:oMath>
                  </m:oMathPara>
                </a14:m>
                <a:endParaRPr lang="en-GB" sz="1200" baseline="30000" dirty="0">
                  <a:latin typeface="Futura Medium" panose="020B0602020204020303" pitchFamily="34" charset="-79"/>
                  <a:cs typeface="Futura Medium" panose="020B0602020204020303" pitchFamily="34" charset="-79"/>
                </a:endParaRPr>
              </a:p>
              <a:p>
                <a:pPr algn="ctr"/>
                <a:endParaRPr lang="en-GB" sz="1600" dirty="0">
                  <a:latin typeface="Futura Medium" panose="020B0602020204020303" pitchFamily="34" charset="-79"/>
                  <a:cs typeface="Futura Medium" panose="020B0602020204020303" pitchFamily="34" charset="-79"/>
                </a:endParaRPr>
              </a:p>
            </p:txBody>
          </p:sp>
        </mc:Choice>
        <mc:Fallback xmlns="">
          <p:sp>
            <p:nvSpPr>
              <p:cNvPr id="15" name="CasellaDiTesto 14">
                <a:extLst>
                  <a:ext uri="{FF2B5EF4-FFF2-40B4-BE49-F238E27FC236}">
                    <a16:creationId xmlns:a16="http://schemas.microsoft.com/office/drawing/2014/main" id="{A56DE442-1853-17FA-C8C5-455E4CDFA73C}"/>
                  </a:ext>
                </a:extLst>
              </p:cNvPr>
              <p:cNvSpPr txBox="1">
                <a:spLocks noRot="1" noChangeAspect="1" noMove="1" noResize="1" noEditPoints="1" noAdjustHandles="1" noChangeArrowheads="1" noChangeShapeType="1" noTextEdit="1"/>
              </p:cNvSpPr>
              <p:nvPr/>
            </p:nvSpPr>
            <p:spPr>
              <a:xfrm>
                <a:off x="4873390" y="1329857"/>
                <a:ext cx="6913036" cy="579133"/>
              </a:xfrm>
              <a:prstGeom prst="rect">
                <a:avLst/>
              </a:prstGeom>
              <a:blipFill>
                <a:blip r:embed="rId14"/>
                <a:stretch>
                  <a:fillRect/>
                </a:stretch>
              </a:blipFill>
            </p:spPr>
            <p:txBody>
              <a:bodyPr/>
              <a:lstStyle/>
              <a:p>
                <a:r>
                  <a:rPr lang="en-GB">
                    <a:noFill/>
                  </a:rPr>
                  <a:t> </a:t>
                </a:r>
              </a:p>
            </p:txBody>
          </p:sp>
        </mc:Fallback>
      </mc:AlternateContent>
      <p:sp>
        <p:nvSpPr>
          <p:cNvPr id="2" name="CasellaDiTesto 1">
            <a:extLst>
              <a:ext uri="{FF2B5EF4-FFF2-40B4-BE49-F238E27FC236}">
                <a16:creationId xmlns:a16="http://schemas.microsoft.com/office/drawing/2014/main" id="{9C3D1E8E-5081-3537-D4A0-8A543B63C332}"/>
              </a:ext>
            </a:extLst>
          </p:cNvPr>
          <p:cNvSpPr txBox="1"/>
          <p:nvPr/>
        </p:nvSpPr>
        <p:spPr>
          <a:xfrm>
            <a:off x="6096000" y="72000"/>
            <a:ext cx="6096000" cy="523220"/>
          </a:xfrm>
          <a:prstGeom prst="rect">
            <a:avLst/>
          </a:prstGeom>
          <a:noFill/>
        </p:spPr>
        <p:txBody>
          <a:bodyPr wrap="square">
            <a:spAutoFit/>
          </a:bodyPr>
          <a:lstStyle>
            <a:defPPr>
              <a:defRPr lang="it-IT"/>
            </a:defPPr>
            <a:lvl1pPr>
              <a:defRPr sz="2800" b="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defRPr>
            </a:lvl1pPr>
          </a:lstStyle>
          <a:p>
            <a:r>
              <a:rPr lang="en-US" dirty="0"/>
              <a:t>Empirical Models </a:t>
            </a:r>
            <a:endParaRPr lang="en-GB" dirty="0"/>
          </a:p>
        </p:txBody>
      </p:sp>
    </p:spTree>
    <p:extLst>
      <p:ext uri="{BB962C8B-B14F-4D97-AF65-F5344CB8AC3E}">
        <p14:creationId xmlns:p14="http://schemas.microsoft.com/office/powerpoint/2010/main" val="3439597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pic>
        <p:nvPicPr>
          <p:cNvPr id="5" name="Immagine 4">
            <a:extLst>
              <a:ext uri="{FF2B5EF4-FFF2-40B4-BE49-F238E27FC236}">
                <a16:creationId xmlns:a16="http://schemas.microsoft.com/office/drawing/2014/main" id="{2218D3FA-6A95-422F-A0C0-DD4B3EE47B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0949" y="3179394"/>
            <a:ext cx="8731039" cy="3685339"/>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3DA6F1-381A-F6AF-45F4-7BDE1F072C8D}"/>
                  </a:ext>
                </a:extLst>
              </p:cNvPr>
              <p:cNvSpPr txBox="1"/>
              <p:nvPr/>
            </p:nvSpPr>
            <p:spPr>
              <a:xfrm>
                <a:off x="2754784" y="1390100"/>
                <a:ext cx="7122042" cy="84619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dirty="0" smtClean="0">
                          <a:latin typeface="Cambria Math" panose="02040503050406030204" pitchFamily="18" charset="0"/>
                        </a:rPr>
                        <m:t>𝐺𝑃𝑃</m:t>
                      </m:r>
                      <m:r>
                        <a:rPr lang="it-IT" sz="2400" b="0" i="1" dirty="0" smtClean="0">
                          <a:latin typeface="Cambria Math" panose="02040503050406030204" pitchFamily="18" charset="0"/>
                        </a:rPr>
                        <m:t>=</m:t>
                      </m:r>
                      <m:f>
                        <m:fPr>
                          <m:ctrlPr>
                            <a:rPr lang="en-GB" sz="2400" i="1" dirty="0" smtClean="0">
                              <a:latin typeface="Cambria Math" panose="02040503050406030204" pitchFamily="18" charset="0"/>
                            </a:rPr>
                          </m:ctrlPr>
                        </m:fPr>
                        <m:num>
                          <m:sSub>
                            <m:sSubPr>
                              <m:ctrlPr>
                                <a:rPr lang="it-IT" sz="2400" i="1">
                                  <a:latin typeface="Cambria Math" panose="02040503050406030204" pitchFamily="18" charset="0"/>
                                </a:rPr>
                              </m:ctrlPr>
                            </m:sSubPr>
                            <m:e>
                              <m:r>
                                <a:rPr lang="it-IT" sz="2400" b="0" i="1">
                                  <a:latin typeface="Cambria Math" panose="02040503050406030204" pitchFamily="18" charset="0"/>
                                </a:rPr>
                                <m:t>𝐹</m:t>
                              </m:r>
                            </m:e>
                            <m:sub>
                              <m:r>
                                <a:rPr lang="it-IT" sz="2400" b="0" i="1">
                                  <a:latin typeface="Cambria Math" panose="02040503050406030204" pitchFamily="18" charset="0"/>
                                </a:rPr>
                                <m:t>𝑚𝑎𝑥</m:t>
                              </m:r>
                            </m:sub>
                          </m:sSub>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num>
                        <m:den>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𝐹</m:t>
                              </m:r>
                            </m:e>
                            <m:sub>
                              <m:r>
                                <a:rPr lang="it-IT" sz="2400" b="0" i="1" dirty="0" smtClean="0">
                                  <a:latin typeface="Cambria Math" panose="02040503050406030204" pitchFamily="18" charset="0"/>
                                </a:rPr>
                                <m:t>𝑚𝑎𝑥</m:t>
                              </m:r>
                            </m:sub>
                          </m:sSub>
                          <m:r>
                            <a:rPr lang="it-IT" sz="2400" b="0" i="1" dirty="0" smtClean="0">
                              <a:latin typeface="Cambria Math" panose="02040503050406030204" pitchFamily="18" charset="0"/>
                            </a:rPr>
                            <m:t>+</m:t>
                          </m:r>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den>
                      </m:f>
                      <m:r>
                        <a:rPr lang="it-IT" sz="2400" b="0" i="1" dirty="0" smtClean="0">
                          <a:latin typeface="Cambria Math" panose="02040503050406030204" pitchFamily="18" charset="0"/>
                        </a:rPr>
                        <m:t>(</m:t>
                      </m:r>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0</m:t>
                          </m:r>
                        </m:sub>
                      </m:sSub>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1</m:t>
                          </m:r>
                        </m:sub>
                      </m:sSub>
                      <m:r>
                        <a:rPr lang="it-IT" sz="2400" b="1" i="1" dirty="0" smtClean="0">
                          <a:solidFill>
                            <a:schemeClr val="accent6">
                              <a:lumMod val="75000"/>
                            </a:schemeClr>
                          </a:solidFill>
                          <a:latin typeface="Cambria Math" panose="02040503050406030204" pitchFamily="18" charset="0"/>
                        </a:rPr>
                        <m:t>𝑮𝑭𝑪</m:t>
                      </m:r>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2</m:t>
                          </m:r>
                        </m:sub>
                      </m:sSub>
                      <m:r>
                        <a:rPr lang="it-IT" sz="2400" b="1" i="1" dirty="0" smtClean="0">
                          <a:solidFill>
                            <a:srgbClr val="0070C0"/>
                          </a:solidFill>
                          <a:latin typeface="Cambria Math" panose="02040503050406030204" pitchFamily="18" charset="0"/>
                        </a:rPr>
                        <m:t>𝑽𝑾𝑪</m:t>
                      </m:r>
                      <m:r>
                        <a:rPr lang="it-IT" sz="2400" b="0" i="1" dirty="0" smtClean="0">
                          <a:latin typeface="Cambria Math" panose="02040503050406030204" pitchFamily="18" charset="0"/>
                        </a:rPr>
                        <m:t>)+</m:t>
                      </m:r>
                      <m:r>
                        <a:rPr lang="en-GB" sz="2400" i="1" dirty="0" smtClean="0">
                          <a:latin typeface="Cambria Math" panose="02040503050406030204" pitchFamily="18" charset="0"/>
                          <a:ea typeface="Cambria Math" panose="02040503050406030204" pitchFamily="18" charset="0"/>
                        </a:rPr>
                        <m:t>𝜀</m:t>
                      </m:r>
                    </m:oMath>
                  </m:oMathPara>
                </a14:m>
                <a:endParaRPr lang="en-GB" sz="2400" dirty="0">
                  <a:latin typeface="Futura Medium" panose="020B0602020204020303" pitchFamily="34" charset="-79"/>
                  <a:cs typeface="Futura Medium" panose="020B0602020204020303" pitchFamily="34" charset="-79"/>
                </a:endParaRPr>
              </a:p>
            </p:txBody>
          </p:sp>
        </mc:Choice>
        <mc:Fallback xmlns="">
          <p:sp>
            <p:nvSpPr>
              <p:cNvPr id="6" name="CasellaDiTesto 5">
                <a:extLst>
                  <a:ext uri="{FF2B5EF4-FFF2-40B4-BE49-F238E27FC236}">
                    <a16:creationId xmlns:a16="http://schemas.microsoft.com/office/drawing/2014/main" id="{9E3DA6F1-381A-F6AF-45F4-7BDE1F072C8D}"/>
                  </a:ext>
                </a:extLst>
              </p:cNvPr>
              <p:cNvSpPr txBox="1">
                <a:spLocks noRot="1" noChangeAspect="1" noMove="1" noResize="1" noEditPoints="1" noAdjustHandles="1" noChangeArrowheads="1" noChangeShapeType="1" noTextEdit="1"/>
              </p:cNvSpPr>
              <p:nvPr/>
            </p:nvSpPr>
            <p:spPr>
              <a:xfrm>
                <a:off x="2754784" y="1390100"/>
                <a:ext cx="7122042" cy="846194"/>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B6D0FE7A-4D43-9527-1AF5-5C6637329F6C}"/>
                  </a:ext>
                </a:extLst>
              </p:cNvPr>
              <p:cNvSpPr txBox="1"/>
              <p:nvPr/>
            </p:nvSpPr>
            <p:spPr>
              <a:xfrm>
                <a:off x="2885412" y="2407431"/>
                <a:ext cx="6913036" cy="45313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𝐸𝑅</m:t>
                      </m:r>
                      <m:r>
                        <a:rPr lang="it-IT" sz="2400" b="0" i="1" smtClean="0">
                          <a:latin typeface="Cambria Math" panose="02040503050406030204" pitchFamily="18" charset="0"/>
                        </a:rPr>
                        <m:t>=</m:t>
                      </m:r>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𝑎</m:t>
                              </m:r>
                            </m:e>
                            <m:sub>
                              <m:r>
                                <a:rPr lang="it-IT" sz="2400" b="0" i="1" smtClean="0">
                                  <a:latin typeface="Cambria Math" panose="02040503050406030204" pitchFamily="18" charset="0"/>
                                </a:rPr>
                                <m:t>0</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𝑎</m:t>
                              </m:r>
                            </m:e>
                            <m:sub>
                              <m:r>
                                <a:rPr lang="it-IT" sz="2400" b="0" i="1" smtClean="0">
                                  <a:latin typeface="Cambria Math" panose="02040503050406030204" pitchFamily="18" charset="0"/>
                                </a:rPr>
                                <m:t>1</m:t>
                              </m:r>
                            </m:sub>
                          </m:sSub>
                          <m:r>
                            <a:rPr lang="it-IT" sz="2400" b="1" i="1" smtClean="0">
                              <a:solidFill>
                                <a:schemeClr val="accent6">
                                  <a:lumMod val="75000"/>
                                </a:schemeClr>
                              </a:solidFill>
                              <a:latin typeface="Cambria Math" panose="02040503050406030204" pitchFamily="18" charset="0"/>
                            </a:rPr>
                            <m:t>𝑮𝑭𝑪</m:t>
                          </m:r>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𝑎</m:t>
                              </m:r>
                            </m:e>
                            <m:sub>
                              <m:r>
                                <a:rPr lang="it-IT" sz="2400" b="0" i="1" smtClean="0">
                                  <a:latin typeface="Cambria Math" panose="02040503050406030204" pitchFamily="18" charset="0"/>
                                </a:rPr>
                                <m:t>2</m:t>
                              </m:r>
                            </m:sub>
                          </m:sSub>
                          <m:r>
                            <a:rPr lang="it-IT" sz="2400" b="1" i="1" smtClean="0">
                              <a:solidFill>
                                <a:srgbClr val="0070C0"/>
                              </a:solidFill>
                              <a:latin typeface="Cambria Math" panose="02040503050406030204" pitchFamily="18" charset="0"/>
                            </a:rPr>
                            <m:t>𝑽𝑾𝑪</m:t>
                          </m:r>
                        </m:e>
                      </m:d>
                      <m:func>
                        <m:funcPr>
                          <m:ctrlPr>
                            <a:rPr lang="it-IT" sz="2400" b="0" i="1" smtClean="0">
                              <a:latin typeface="Cambria Math" panose="02040503050406030204" pitchFamily="18" charset="0"/>
                            </a:rPr>
                          </m:ctrlPr>
                        </m:funcPr>
                        <m:fName>
                          <m:r>
                            <m:rPr>
                              <m:sty m:val="p"/>
                            </m:rPr>
                            <a:rPr lang="it-IT" sz="2400" b="0" i="0" smtClean="0">
                              <a:latin typeface="Cambria Math" panose="02040503050406030204" pitchFamily="18" charset="0"/>
                            </a:rPr>
                            <m:t>exp</m:t>
                          </m:r>
                        </m:fName>
                        <m:e>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𝑏</m:t>
                                  </m:r>
                                </m:e>
                                <m:sub>
                                  <m:r>
                                    <a:rPr lang="it-IT" sz="2400" b="0" i="1" smtClean="0">
                                      <a:latin typeface="Cambria Math" panose="02040503050406030204" pitchFamily="18" charset="0"/>
                                    </a:rPr>
                                    <m:t>0</m:t>
                                  </m:r>
                                </m:sub>
                              </m:sSub>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𝑎</m:t>
                                  </m:r>
                                </m:sub>
                              </m:sSub>
                            </m:e>
                          </m:d>
                        </m:e>
                      </m:func>
                      <m:r>
                        <a:rPr lang="it-IT" sz="2400" b="0" i="1" smtClean="0">
                          <a:latin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𝜀</m:t>
                      </m:r>
                    </m:oMath>
                  </m:oMathPara>
                </a14:m>
                <a:endParaRPr lang="en-GB" baseline="30000" dirty="0">
                  <a:latin typeface="Futura Medium" panose="020B0602020204020303" pitchFamily="34" charset="-79"/>
                  <a:cs typeface="Futura Medium" panose="020B0602020204020303" pitchFamily="34" charset="-79"/>
                </a:endParaRPr>
              </a:p>
            </p:txBody>
          </p:sp>
        </mc:Choice>
        <mc:Fallback xmlns="">
          <p:sp>
            <p:nvSpPr>
              <p:cNvPr id="7" name="CasellaDiTesto 6">
                <a:extLst>
                  <a:ext uri="{FF2B5EF4-FFF2-40B4-BE49-F238E27FC236}">
                    <a16:creationId xmlns:a16="http://schemas.microsoft.com/office/drawing/2014/main" id="{B6D0FE7A-4D43-9527-1AF5-5C6637329F6C}"/>
                  </a:ext>
                </a:extLst>
              </p:cNvPr>
              <p:cNvSpPr txBox="1">
                <a:spLocks noRot="1" noChangeAspect="1" noMove="1" noResize="1" noEditPoints="1" noAdjustHandles="1" noChangeArrowheads="1" noChangeShapeType="1" noTextEdit="1"/>
              </p:cNvSpPr>
              <p:nvPr/>
            </p:nvSpPr>
            <p:spPr>
              <a:xfrm>
                <a:off x="2885412" y="2407431"/>
                <a:ext cx="6913036" cy="453137"/>
              </a:xfrm>
              <a:prstGeom prst="rect">
                <a:avLst/>
              </a:prstGeom>
              <a:blipFill>
                <a:blip r:embed="rId9"/>
                <a:stretch>
                  <a:fillRect b="-10811"/>
                </a:stretch>
              </a:blipFill>
            </p:spPr>
            <p:txBody>
              <a:bodyPr/>
              <a:lstStyle/>
              <a:p>
                <a:r>
                  <a:rPr lang="en-GB">
                    <a:noFill/>
                  </a:rPr>
                  <a:t> </a:t>
                </a:r>
              </a:p>
            </p:txBody>
          </p:sp>
        </mc:Fallback>
      </mc:AlternateContent>
      <p:grpSp>
        <p:nvGrpSpPr>
          <p:cNvPr id="17" name="Gruppo 16">
            <a:extLst>
              <a:ext uri="{FF2B5EF4-FFF2-40B4-BE49-F238E27FC236}">
                <a16:creationId xmlns:a16="http://schemas.microsoft.com/office/drawing/2014/main" id="{976FE17C-5AC7-9609-A6ED-3CB26C3BD794}"/>
              </a:ext>
            </a:extLst>
          </p:cNvPr>
          <p:cNvGrpSpPr>
            <a:grpSpLocks noChangeAspect="1"/>
          </p:cNvGrpSpPr>
          <p:nvPr/>
        </p:nvGrpSpPr>
        <p:grpSpPr>
          <a:xfrm>
            <a:off x="12533635" y="2112475"/>
            <a:ext cx="1137283" cy="897042"/>
            <a:chOff x="8166402" y="5204621"/>
            <a:chExt cx="1625516" cy="1307898"/>
          </a:xfrm>
        </p:grpSpPr>
        <p:sp>
          <p:nvSpPr>
            <p:cNvPr id="18" name="Sole 17">
              <a:extLst>
                <a:ext uri="{FF2B5EF4-FFF2-40B4-BE49-F238E27FC236}">
                  <a16:creationId xmlns:a16="http://schemas.microsoft.com/office/drawing/2014/main" id="{4905D53B-2EB6-8507-4024-63E542119FC5}"/>
                </a:ext>
              </a:extLst>
            </p:cNvPr>
            <p:cNvSpPr/>
            <p:nvPr/>
          </p:nvSpPr>
          <p:spPr>
            <a:xfrm>
              <a:off x="8544604" y="5204621"/>
              <a:ext cx="1247314" cy="1179329"/>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 name="Gruppo 18">
              <a:extLst>
                <a:ext uri="{FF2B5EF4-FFF2-40B4-BE49-F238E27FC236}">
                  <a16:creationId xmlns:a16="http://schemas.microsoft.com/office/drawing/2014/main" id="{822EAB75-1566-4DB9-680A-705F690D841A}"/>
                </a:ext>
              </a:extLst>
            </p:cNvPr>
            <p:cNvGrpSpPr/>
            <p:nvPr/>
          </p:nvGrpSpPr>
          <p:grpSpPr>
            <a:xfrm rot="3014640">
              <a:off x="8374312" y="5999809"/>
              <a:ext cx="304800" cy="720619"/>
              <a:chOff x="7347204" y="5925600"/>
              <a:chExt cx="304800" cy="720619"/>
            </a:xfrm>
          </p:grpSpPr>
          <p:cxnSp>
            <p:nvCxnSpPr>
              <p:cNvPr id="20" name="Connettore 2 19">
                <a:extLst>
                  <a:ext uri="{FF2B5EF4-FFF2-40B4-BE49-F238E27FC236}">
                    <a16:creationId xmlns:a16="http://schemas.microsoft.com/office/drawing/2014/main" id="{B1FBCC86-41C3-D847-8F5D-989DC7ED59A8}"/>
                  </a:ext>
                </a:extLst>
              </p:cNvPr>
              <p:cNvCxnSpPr/>
              <p:nvPr/>
            </p:nvCxnSpPr>
            <p:spPr>
              <a:xfrm>
                <a:off x="7347204" y="59262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6387B583-C732-F346-3CBD-B60D55A54165}"/>
                  </a:ext>
                </a:extLst>
              </p:cNvPr>
              <p:cNvCxnSpPr/>
              <p:nvPr/>
            </p:nvCxnSpPr>
            <p:spPr>
              <a:xfrm>
                <a:off x="7499604" y="60786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0A6458E4-3F55-209E-6C21-49C4E7F8AB3D}"/>
                  </a:ext>
                </a:extLst>
              </p:cNvPr>
              <p:cNvCxnSpPr/>
              <p:nvPr/>
            </p:nvCxnSpPr>
            <p:spPr>
              <a:xfrm>
                <a:off x="7652004" y="5925600"/>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9" name="Immagine 28">
            <a:extLst>
              <a:ext uri="{FF2B5EF4-FFF2-40B4-BE49-F238E27FC236}">
                <a16:creationId xmlns:a16="http://schemas.microsoft.com/office/drawing/2014/main" id="{D5BF94B8-C5EA-AD89-46EC-C3C482FEAB7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743034" y="1649185"/>
            <a:ext cx="3332311" cy="3298371"/>
          </a:xfrm>
          <a:prstGeom prst="rect">
            <a:avLst/>
          </a:prstGeom>
        </p:spPr>
      </p:pic>
      <p:pic>
        <p:nvPicPr>
          <p:cNvPr id="30" name="Immagine 29">
            <a:extLst>
              <a:ext uri="{FF2B5EF4-FFF2-40B4-BE49-F238E27FC236}">
                <a16:creationId xmlns:a16="http://schemas.microsoft.com/office/drawing/2014/main" id="{EA9FC1FC-3DCC-BC19-8AD5-50294DF6D11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338048" y="1589255"/>
            <a:ext cx="3561511" cy="3432586"/>
          </a:xfrm>
          <a:prstGeom prst="rect">
            <a:avLst/>
          </a:prstGeom>
        </p:spPr>
      </p:pic>
      <p:pic>
        <p:nvPicPr>
          <p:cNvPr id="31" name="Immagine 30">
            <a:extLst>
              <a:ext uri="{FF2B5EF4-FFF2-40B4-BE49-F238E27FC236}">
                <a16:creationId xmlns:a16="http://schemas.microsoft.com/office/drawing/2014/main" id="{C553EEA7-4609-9F62-245C-93AE10FCD58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043790" y="1663966"/>
            <a:ext cx="1765034" cy="1765034"/>
          </a:xfrm>
          <a:prstGeom prst="rect">
            <a:avLst/>
          </a:prstGeom>
        </p:spPr>
      </p:pic>
      <p:pic>
        <p:nvPicPr>
          <p:cNvPr id="2" name="Immagine 1">
            <a:extLst>
              <a:ext uri="{FF2B5EF4-FFF2-40B4-BE49-F238E27FC236}">
                <a16:creationId xmlns:a16="http://schemas.microsoft.com/office/drawing/2014/main" id="{E20DC49E-35AA-8EFB-7929-B613B4D7764D}"/>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a:xfrm>
            <a:off x="13664656" y="1663966"/>
            <a:ext cx="3333600" cy="3297600"/>
          </a:xfrm>
          <a:prstGeom prst="rect">
            <a:avLst/>
          </a:prstGeom>
        </p:spPr>
      </p:pic>
      <p:sp>
        <p:nvSpPr>
          <p:cNvPr id="4" name="CasellaDiTesto 3">
            <a:extLst>
              <a:ext uri="{FF2B5EF4-FFF2-40B4-BE49-F238E27FC236}">
                <a16:creationId xmlns:a16="http://schemas.microsoft.com/office/drawing/2014/main" id="{260ECB7B-A3E8-2269-F2F1-5877E92C7777}"/>
              </a:ext>
            </a:extLst>
          </p:cNvPr>
          <p:cNvSpPr txBox="1"/>
          <p:nvPr/>
        </p:nvSpPr>
        <p:spPr>
          <a:xfrm>
            <a:off x="14914514" y="3019133"/>
            <a:ext cx="833883" cy="523220"/>
          </a:xfrm>
          <a:prstGeom prst="rect">
            <a:avLst/>
          </a:prstGeom>
          <a:solidFill>
            <a:schemeClr val="accent6">
              <a:lumMod val="75000"/>
            </a:schemeClr>
          </a:solidFill>
        </p:spPr>
        <p:txBody>
          <a:bodyPr wrap="none" rtlCol="0">
            <a:spAutoFit/>
          </a:bodyPr>
          <a:lstStyle/>
          <a:p>
            <a:r>
              <a:rPr lang="en-GB" sz="2800" b="1" dirty="0">
                <a:solidFill>
                  <a:schemeClr val="bg1"/>
                </a:solidFill>
                <a:latin typeface="Andale Mono" panose="020B0509000000000004" pitchFamily="49" charset="0"/>
              </a:rPr>
              <a:t>60%</a:t>
            </a:r>
          </a:p>
        </p:txBody>
      </p:sp>
      <p:sp>
        <p:nvSpPr>
          <p:cNvPr id="8" name="CasellaDiTesto 7">
            <a:extLst>
              <a:ext uri="{FF2B5EF4-FFF2-40B4-BE49-F238E27FC236}">
                <a16:creationId xmlns:a16="http://schemas.microsoft.com/office/drawing/2014/main" id="{7EE753D7-F0F4-5815-0AF2-48975D311415}"/>
              </a:ext>
            </a:extLst>
          </p:cNvPr>
          <p:cNvSpPr txBox="1"/>
          <p:nvPr/>
        </p:nvSpPr>
        <p:spPr>
          <a:xfrm>
            <a:off x="6096000" y="72000"/>
            <a:ext cx="6096000" cy="523220"/>
          </a:xfrm>
          <a:prstGeom prst="rect">
            <a:avLst/>
          </a:prstGeom>
          <a:noFill/>
        </p:spPr>
        <p:txBody>
          <a:bodyPr wrap="square">
            <a:spAutoFit/>
          </a:bodyPr>
          <a:lstStyle>
            <a:defPPr>
              <a:defRPr lang="it-IT"/>
            </a:defPPr>
            <a:lvl1pPr>
              <a:defRPr sz="2800" b="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defRPr>
            </a:lvl1pPr>
          </a:lstStyle>
          <a:p>
            <a:r>
              <a:rPr lang="en-US" dirty="0"/>
              <a:t>Empirical Models </a:t>
            </a:r>
            <a:endParaRPr lang="en-GB" dirty="0"/>
          </a:p>
        </p:txBody>
      </p:sp>
    </p:spTree>
    <p:extLst>
      <p:ext uri="{BB962C8B-B14F-4D97-AF65-F5344CB8AC3E}">
        <p14:creationId xmlns:p14="http://schemas.microsoft.com/office/powerpoint/2010/main" val="1994361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pic>
        <p:nvPicPr>
          <p:cNvPr id="5" name="Immagine 4">
            <a:extLst>
              <a:ext uri="{FF2B5EF4-FFF2-40B4-BE49-F238E27FC236}">
                <a16:creationId xmlns:a16="http://schemas.microsoft.com/office/drawing/2014/main" id="{2218D3FA-6A95-422F-A0C0-DD4B3EE47B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7015" y="7426715"/>
            <a:ext cx="8731039" cy="3685339"/>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3DA6F1-381A-F6AF-45F4-7BDE1F072C8D}"/>
                  </a:ext>
                </a:extLst>
              </p:cNvPr>
              <p:cNvSpPr txBox="1"/>
              <p:nvPr/>
            </p:nvSpPr>
            <p:spPr>
              <a:xfrm>
                <a:off x="2754784" y="1390100"/>
                <a:ext cx="7122042" cy="84619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dirty="0" smtClean="0">
                          <a:latin typeface="Cambria Math" panose="02040503050406030204" pitchFamily="18" charset="0"/>
                        </a:rPr>
                        <m:t>𝐺𝑃𝑃</m:t>
                      </m:r>
                      <m:r>
                        <a:rPr lang="it-IT" sz="2400" b="0" i="1" dirty="0" smtClean="0">
                          <a:latin typeface="Cambria Math" panose="02040503050406030204" pitchFamily="18" charset="0"/>
                        </a:rPr>
                        <m:t>=</m:t>
                      </m:r>
                      <m:f>
                        <m:fPr>
                          <m:ctrlPr>
                            <a:rPr lang="en-GB" sz="2400" i="1" dirty="0" smtClean="0">
                              <a:latin typeface="Cambria Math" panose="02040503050406030204" pitchFamily="18" charset="0"/>
                            </a:rPr>
                          </m:ctrlPr>
                        </m:fPr>
                        <m:num>
                          <m:sSub>
                            <m:sSubPr>
                              <m:ctrlPr>
                                <a:rPr lang="it-IT" sz="2400" i="1">
                                  <a:latin typeface="Cambria Math" panose="02040503050406030204" pitchFamily="18" charset="0"/>
                                </a:rPr>
                              </m:ctrlPr>
                            </m:sSubPr>
                            <m:e>
                              <m:r>
                                <a:rPr lang="it-IT" sz="2400" b="0" i="1">
                                  <a:latin typeface="Cambria Math" panose="02040503050406030204" pitchFamily="18" charset="0"/>
                                </a:rPr>
                                <m:t>𝐹</m:t>
                              </m:r>
                            </m:e>
                            <m:sub>
                              <m:r>
                                <a:rPr lang="it-IT" sz="2400" b="0" i="1">
                                  <a:latin typeface="Cambria Math" panose="02040503050406030204" pitchFamily="18" charset="0"/>
                                </a:rPr>
                                <m:t>𝑚𝑎𝑥</m:t>
                              </m:r>
                            </m:sub>
                          </m:sSub>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num>
                        <m:den>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𝐹</m:t>
                              </m:r>
                            </m:e>
                            <m:sub>
                              <m:r>
                                <a:rPr lang="it-IT" sz="2400" b="0" i="1" dirty="0" smtClean="0">
                                  <a:latin typeface="Cambria Math" panose="02040503050406030204" pitchFamily="18" charset="0"/>
                                </a:rPr>
                                <m:t>𝑚𝑎𝑥</m:t>
                              </m:r>
                            </m:sub>
                          </m:sSub>
                          <m:r>
                            <a:rPr lang="it-IT" sz="2400" b="0" i="1" dirty="0" smtClean="0">
                              <a:latin typeface="Cambria Math" panose="02040503050406030204" pitchFamily="18" charset="0"/>
                            </a:rPr>
                            <m:t>+</m:t>
                          </m:r>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den>
                      </m:f>
                      <m:r>
                        <a:rPr lang="it-IT" sz="2400" b="0" i="1" dirty="0" smtClean="0">
                          <a:latin typeface="Cambria Math" panose="02040503050406030204" pitchFamily="18" charset="0"/>
                        </a:rPr>
                        <m:t>(</m:t>
                      </m:r>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0</m:t>
                          </m:r>
                        </m:sub>
                      </m:sSub>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1</m:t>
                          </m:r>
                        </m:sub>
                      </m:sSub>
                      <m:r>
                        <a:rPr lang="it-IT" sz="2400" b="1" i="1" dirty="0" smtClean="0">
                          <a:solidFill>
                            <a:schemeClr val="accent6">
                              <a:lumMod val="75000"/>
                            </a:schemeClr>
                          </a:solidFill>
                          <a:latin typeface="Cambria Math" panose="02040503050406030204" pitchFamily="18" charset="0"/>
                        </a:rPr>
                        <m:t>𝑮𝑭𝑪</m:t>
                      </m:r>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2</m:t>
                          </m:r>
                        </m:sub>
                      </m:sSub>
                      <m:r>
                        <a:rPr lang="it-IT" sz="2400" b="1" i="1" dirty="0" smtClean="0">
                          <a:solidFill>
                            <a:srgbClr val="0070C0"/>
                          </a:solidFill>
                          <a:latin typeface="Cambria Math" panose="02040503050406030204" pitchFamily="18" charset="0"/>
                        </a:rPr>
                        <m:t>𝑽𝑾𝑪</m:t>
                      </m:r>
                      <m:r>
                        <a:rPr lang="it-IT" sz="2400" b="0" i="1" dirty="0" smtClean="0">
                          <a:latin typeface="Cambria Math" panose="02040503050406030204" pitchFamily="18" charset="0"/>
                        </a:rPr>
                        <m:t>)+</m:t>
                      </m:r>
                      <m:r>
                        <a:rPr lang="en-GB" sz="2400" i="1" dirty="0" smtClean="0">
                          <a:latin typeface="Cambria Math" panose="02040503050406030204" pitchFamily="18" charset="0"/>
                          <a:ea typeface="Cambria Math" panose="02040503050406030204" pitchFamily="18" charset="0"/>
                        </a:rPr>
                        <m:t>𝜀</m:t>
                      </m:r>
                    </m:oMath>
                  </m:oMathPara>
                </a14:m>
                <a:endParaRPr lang="en-GB" sz="2400" dirty="0">
                  <a:latin typeface="Futura Medium" panose="020B0602020204020303" pitchFamily="34" charset="-79"/>
                  <a:cs typeface="Futura Medium" panose="020B0602020204020303" pitchFamily="34" charset="-79"/>
                </a:endParaRPr>
              </a:p>
            </p:txBody>
          </p:sp>
        </mc:Choice>
        <mc:Fallback xmlns="">
          <p:sp>
            <p:nvSpPr>
              <p:cNvPr id="6" name="CasellaDiTesto 5">
                <a:extLst>
                  <a:ext uri="{FF2B5EF4-FFF2-40B4-BE49-F238E27FC236}">
                    <a16:creationId xmlns:a16="http://schemas.microsoft.com/office/drawing/2014/main" id="{9E3DA6F1-381A-F6AF-45F4-7BDE1F072C8D}"/>
                  </a:ext>
                </a:extLst>
              </p:cNvPr>
              <p:cNvSpPr txBox="1">
                <a:spLocks noRot="1" noChangeAspect="1" noMove="1" noResize="1" noEditPoints="1" noAdjustHandles="1" noChangeArrowheads="1" noChangeShapeType="1" noTextEdit="1"/>
              </p:cNvSpPr>
              <p:nvPr/>
            </p:nvSpPr>
            <p:spPr>
              <a:xfrm>
                <a:off x="2754784" y="1390100"/>
                <a:ext cx="7122042" cy="846194"/>
              </a:xfrm>
              <a:prstGeom prst="rect">
                <a:avLst/>
              </a:prstGeom>
              <a:blipFill>
                <a:blip r:embed="rId8"/>
                <a:stretch>
                  <a:fillRect/>
                </a:stretch>
              </a:blipFill>
            </p:spPr>
            <p:txBody>
              <a:bodyPr/>
              <a:lstStyle/>
              <a:p>
                <a:r>
                  <a:rPr lang="en-GB">
                    <a:noFill/>
                  </a:rPr>
                  <a:t> </a:t>
                </a:r>
              </a:p>
            </p:txBody>
          </p:sp>
        </mc:Fallback>
      </mc:AlternateContent>
      <p:grpSp>
        <p:nvGrpSpPr>
          <p:cNvPr id="4" name="Gruppo 3">
            <a:extLst>
              <a:ext uri="{FF2B5EF4-FFF2-40B4-BE49-F238E27FC236}">
                <a16:creationId xmlns:a16="http://schemas.microsoft.com/office/drawing/2014/main" id="{F54692F6-3E0F-94D7-B867-49381890AAC8}"/>
              </a:ext>
            </a:extLst>
          </p:cNvPr>
          <p:cNvGrpSpPr>
            <a:grpSpLocks noChangeAspect="1"/>
          </p:cNvGrpSpPr>
          <p:nvPr/>
        </p:nvGrpSpPr>
        <p:grpSpPr>
          <a:xfrm>
            <a:off x="6952969" y="5618192"/>
            <a:ext cx="1137283" cy="897042"/>
            <a:chOff x="8166402" y="5204621"/>
            <a:chExt cx="1625516" cy="1307898"/>
          </a:xfrm>
        </p:grpSpPr>
        <p:sp>
          <p:nvSpPr>
            <p:cNvPr id="8" name="Sole 7">
              <a:extLst>
                <a:ext uri="{FF2B5EF4-FFF2-40B4-BE49-F238E27FC236}">
                  <a16:creationId xmlns:a16="http://schemas.microsoft.com/office/drawing/2014/main" id="{150A62AC-CC35-7CD3-3397-C6FC0282B153}"/>
                </a:ext>
              </a:extLst>
            </p:cNvPr>
            <p:cNvSpPr/>
            <p:nvPr/>
          </p:nvSpPr>
          <p:spPr>
            <a:xfrm>
              <a:off x="8544604" y="5204621"/>
              <a:ext cx="1247314" cy="1179329"/>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uppo 9">
              <a:extLst>
                <a:ext uri="{FF2B5EF4-FFF2-40B4-BE49-F238E27FC236}">
                  <a16:creationId xmlns:a16="http://schemas.microsoft.com/office/drawing/2014/main" id="{13B661EF-B2E8-A251-4215-E581937A8315}"/>
                </a:ext>
              </a:extLst>
            </p:cNvPr>
            <p:cNvGrpSpPr/>
            <p:nvPr/>
          </p:nvGrpSpPr>
          <p:grpSpPr>
            <a:xfrm rot="3014640">
              <a:off x="8374312" y="5999809"/>
              <a:ext cx="304800" cy="720619"/>
              <a:chOff x="7347204" y="5925600"/>
              <a:chExt cx="304800" cy="720619"/>
            </a:xfrm>
          </p:grpSpPr>
          <p:cxnSp>
            <p:nvCxnSpPr>
              <p:cNvPr id="11" name="Connettore 2 10">
                <a:extLst>
                  <a:ext uri="{FF2B5EF4-FFF2-40B4-BE49-F238E27FC236}">
                    <a16:creationId xmlns:a16="http://schemas.microsoft.com/office/drawing/2014/main" id="{4430E251-1C58-A11C-E317-7BDD04AB864D}"/>
                  </a:ext>
                </a:extLst>
              </p:cNvPr>
              <p:cNvCxnSpPr/>
              <p:nvPr/>
            </p:nvCxnSpPr>
            <p:spPr>
              <a:xfrm>
                <a:off x="7347204" y="59262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6B7B316B-7BA2-CE97-4EB9-01030EB303D3}"/>
                  </a:ext>
                </a:extLst>
              </p:cNvPr>
              <p:cNvCxnSpPr/>
              <p:nvPr/>
            </p:nvCxnSpPr>
            <p:spPr>
              <a:xfrm>
                <a:off x="7499604" y="60786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ADBB21E-076B-6C37-7F23-CC20601E8CD7}"/>
                  </a:ext>
                </a:extLst>
              </p:cNvPr>
              <p:cNvCxnSpPr/>
              <p:nvPr/>
            </p:nvCxnSpPr>
            <p:spPr>
              <a:xfrm>
                <a:off x="7652004" y="5925600"/>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5" name="Immagine 14">
            <a:extLst>
              <a:ext uri="{FF2B5EF4-FFF2-40B4-BE49-F238E27FC236}">
                <a16:creationId xmlns:a16="http://schemas.microsoft.com/office/drawing/2014/main" id="{F4DB2477-0E28-3D69-8498-8B99ED030F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0028" y="3327594"/>
            <a:ext cx="3561511" cy="3432586"/>
          </a:xfrm>
          <a:prstGeom prst="rect">
            <a:avLst/>
          </a:prstGeom>
        </p:spPr>
      </p:pic>
      <p:pic>
        <p:nvPicPr>
          <p:cNvPr id="16" name="Immagine 15">
            <a:extLst>
              <a:ext uri="{FF2B5EF4-FFF2-40B4-BE49-F238E27FC236}">
                <a16:creationId xmlns:a16="http://schemas.microsoft.com/office/drawing/2014/main" id="{7F482C1D-0BB7-3E8E-DF0A-68F7263E2E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44595" y="7357933"/>
            <a:ext cx="1765034" cy="1765034"/>
          </a:xfrm>
          <a:prstGeom prst="rect">
            <a:avLst/>
          </a:prstGeom>
        </p:spPr>
      </p:pic>
      <p:grpSp>
        <p:nvGrpSpPr>
          <p:cNvPr id="19" name="Gruppo 18">
            <a:extLst>
              <a:ext uri="{FF2B5EF4-FFF2-40B4-BE49-F238E27FC236}">
                <a16:creationId xmlns:a16="http://schemas.microsoft.com/office/drawing/2014/main" id="{B4ACD616-752F-C129-E2BF-358099A9822F}"/>
              </a:ext>
            </a:extLst>
          </p:cNvPr>
          <p:cNvGrpSpPr/>
          <p:nvPr/>
        </p:nvGrpSpPr>
        <p:grpSpPr>
          <a:xfrm>
            <a:off x="1738052" y="2460966"/>
            <a:ext cx="3974716" cy="4108934"/>
            <a:chOff x="5976257" y="490654"/>
            <a:chExt cx="2919630" cy="2938346"/>
          </a:xfrm>
        </p:grpSpPr>
        <p:pic>
          <p:nvPicPr>
            <p:cNvPr id="20" name="Immagine 19">
              <a:extLst>
                <a:ext uri="{FF2B5EF4-FFF2-40B4-BE49-F238E27FC236}">
                  <a16:creationId xmlns:a16="http://schemas.microsoft.com/office/drawing/2014/main" id="{A8170563-44D7-06AC-4DD5-E497507AAFA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18" b="-1"/>
            <a:stretch/>
          </p:blipFill>
          <p:spPr>
            <a:xfrm>
              <a:off x="5976257" y="490654"/>
              <a:ext cx="1763486" cy="2938346"/>
            </a:xfrm>
            <a:prstGeom prst="rect">
              <a:avLst/>
            </a:prstGeom>
          </p:spPr>
        </p:pic>
        <p:pic>
          <p:nvPicPr>
            <p:cNvPr id="27" name="Immagine 26">
              <a:extLst>
                <a:ext uri="{FF2B5EF4-FFF2-40B4-BE49-F238E27FC236}">
                  <a16:creationId xmlns:a16="http://schemas.microsoft.com/office/drawing/2014/main" id="{59D3C183-AF18-576F-0891-0244244E959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605929" y="490654"/>
              <a:ext cx="1289958" cy="872718"/>
            </a:xfrm>
            <a:prstGeom prst="rect">
              <a:avLst/>
            </a:prstGeom>
          </p:spPr>
        </p:pic>
        <p:sp>
          <p:nvSpPr>
            <p:cNvPr id="28" name="Rettangolo 27">
              <a:extLst>
                <a:ext uri="{FF2B5EF4-FFF2-40B4-BE49-F238E27FC236}">
                  <a16:creationId xmlns:a16="http://schemas.microsoft.com/office/drawing/2014/main" id="{C1EB3555-609C-4F17-6077-DCF874630543}"/>
                </a:ext>
              </a:extLst>
            </p:cNvPr>
            <p:cNvSpPr/>
            <p:nvPr/>
          </p:nvSpPr>
          <p:spPr>
            <a:xfrm>
              <a:off x="6482576" y="579863"/>
              <a:ext cx="2413311" cy="26316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tangolo 28">
              <a:extLst>
                <a:ext uri="{FF2B5EF4-FFF2-40B4-BE49-F238E27FC236}">
                  <a16:creationId xmlns:a16="http://schemas.microsoft.com/office/drawing/2014/main" id="{08BF4691-D8C2-92C1-5B42-EC1DE0171B11}"/>
                </a:ext>
              </a:extLst>
            </p:cNvPr>
            <p:cNvSpPr/>
            <p:nvPr/>
          </p:nvSpPr>
          <p:spPr>
            <a:xfrm>
              <a:off x="5976257" y="490654"/>
              <a:ext cx="26099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uppo 6">
            <a:extLst>
              <a:ext uri="{FF2B5EF4-FFF2-40B4-BE49-F238E27FC236}">
                <a16:creationId xmlns:a16="http://schemas.microsoft.com/office/drawing/2014/main" id="{B3506684-0B9B-0421-55AA-C16F2644942B}"/>
              </a:ext>
            </a:extLst>
          </p:cNvPr>
          <p:cNvGrpSpPr/>
          <p:nvPr/>
        </p:nvGrpSpPr>
        <p:grpSpPr>
          <a:xfrm>
            <a:off x="6481386" y="7285396"/>
            <a:ext cx="5328243" cy="3811917"/>
            <a:chOff x="6492661" y="2220028"/>
            <a:chExt cx="5328243" cy="3811917"/>
          </a:xfrm>
        </p:grpSpPr>
        <p:grpSp>
          <p:nvGrpSpPr>
            <p:cNvPr id="18" name="Gruppo 17">
              <a:extLst>
                <a:ext uri="{FF2B5EF4-FFF2-40B4-BE49-F238E27FC236}">
                  <a16:creationId xmlns:a16="http://schemas.microsoft.com/office/drawing/2014/main" id="{A3712838-BE30-3E17-FA98-AA77254DEE3C}"/>
                </a:ext>
              </a:extLst>
            </p:cNvPr>
            <p:cNvGrpSpPr/>
            <p:nvPr/>
          </p:nvGrpSpPr>
          <p:grpSpPr>
            <a:xfrm>
              <a:off x="6492661" y="2260392"/>
              <a:ext cx="5328243" cy="3771553"/>
              <a:chOff x="5345332" y="2733586"/>
              <a:chExt cx="5328243" cy="3771553"/>
            </a:xfrm>
          </p:grpSpPr>
          <p:pic>
            <p:nvPicPr>
              <p:cNvPr id="31" name="Immagine 30">
                <a:extLst>
                  <a:ext uri="{FF2B5EF4-FFF2-40B4-BE49-F238E27FC236}">
                    <a16:creationId xmlns:a16="http://schemas.microsoft.com/office/drawing/2014/main" id="{4A12E60F-5508-FFEB-B0B3-9332CF2F12C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345332" y="2733586"/>
                <a:ext cx="5328243" cy="3771553"/>
              </a:xfrm>
              <a:prstGeom prst="rect">
                <a:avLst/>
              </a:prstGeom>
            </p:spPr>
          </p:pic>
          <p:sp>
            <p:nvSpPr>
              <p:cNvPr id="32" name="Rettangolo 31">
                <a:extLst>
                  <a:ext uri="{FF2B5EF4-FFF2-40B4-BE49-F238E27FC236}">
                    <a16:creationId xmlns:a16="http://schemas.microsoft.com/office/drawing/2014/main" id="{F094C23F-D786-DDDB-A37F-C787800F1C9E}"/>
                  </a:ext>
                </a:extLst>
              </p:cNvPr>
              <p:cNvSpPr/>
              <p:nvPr/>
            </p:nvSpPr>
            <p:spPr>
              <a:xfrm>
                <a:off x="7672039" y="4739268"/>
                <a:ext cx="2327516" cy="1108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grpSp>
        <p:sp>
          <p:nvSpPr>
            <p:cNvPr id="30" name="Rettangolo 29">
              <a:extLst>
                <a:ext uri="{FF2B5EF4-FFF2-40B4-BE49-F238E27FC236}">
                  <a16:creationId xmlns:a16="http://schemas.microsoft.com/office/drawing/2014/main" id="{4F70B285-065A-D764-5029-C72496231B08}"/>
                </a:ext>
              </a:extLst>
            </p:cNvPr>
            <p:cNvSpPr/>
            <p:nvPr/>
          </p:nvSpPr>
          <p:spPr>
            <a:xfrm>
              <a:off x="6492661" y="2220028"/>
              <a:ext cx="454549" cy="411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grpSp>
      <p:pic>
        <p:nvPicPr>
          <p:cNvPr id="33" name="Immagine 32">
            <a:extLst>
              <a:ext uri="{FF2B5EF4-FFF2-40B4-BE49-F238E27FC236}">
                <a16:creationId xmlns:a16="http://schemas.microsoft.com/office/drawing/2014/main" id="{8AC22FCC-8C9D-B367-A701-A5991CA7EF17}"/>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6001200" y="2077200"/>
            <a:ext cx="3333600" cy="3297600"/>
          </a:xfrm>
          <a:prstGeom prst="rect">
            <a:avLst/>
          </a:prstGeom>
        </p:spPr>
      </p:pic>
      <p:sp>
        <p:nvSpPr>
          <p:cNvPr id="37" name="CasellaDiTesto 36">
            <a:extLst>
              <a:ext uri="{FF2B5EF4-FFF2-40B4-BE49-F238E27FC236}">
                <a16:creationId xmlns:a16="http://schemas.microsoft.com/office/drawing/2014/main" id="{D03BE9FE-D9EF-CE4F-55D8-FAAB8963379D}"/>
              </a:ext>
            </a:extLst>
          </p:cNvPr>
          <p:cNvSpPr txBox="1"/>
          <p:nvPr/>
        </p:nvSpPr>
        <p:spPr>
          <a:xfrm>
            <a:off x="7251968" y="3430813"/>
            <a:ext cx="833883" cy="523220"/>
          </a:xfrm>
          <a:prstGeom prst="rect">
            <a:avLst/>
          </a:prstGeom>
          <a:solidFill>
            <a:schemeClr val="accent6">
              <a:lumMod val="75000"/>
            </a:schemeClr>
          </a:solidFill>
        </p:spPr>
        <p:txBody>
          <a:bodyPr wrap="none" rtlCol="0">
            <a:spAutoFit/>
          </a:bodyPr>
          <a:lstStyle/>
          <a:p>
            <a:r>
              <a:rPr lang="en-GB" sz="2800" b="1" dirty="0">
                <a:solidFill>
                  <a:schemeClr val="bg1"/>
                </a:solidFill>
                <a:latin typeface="Andale Mono" panose="020B0509000000000004" pitchFamily="49" charset="0"/>
              </a:rPr>
              <a:t>60%</a:t>
            </a:r>
          </a:p>
        </p:txBody>
      </p:sp>
      <p:sp>
        <p:nvSpPr>
          <p:cNvPr id="2" name="CasellaDiTesto 1">
            <a:extLst>
              <a:ext uri="{FF2B5EF4-FFF2-40B4-BE49-F238E27FC236}">
                <a16:creationId xmlns:a16="http://schemas.microsoft.com/office/drawing/2014/main" id="{8A905AA6-1174-2B9A-0B16-873D7ED60DEE}"/>
              </a:ext>
            </a:extLst>
          </p:cNvPr>
          <p:cNvSpPr txBox="1"/>
          <p:nvPr/>
        </p:nvSpPr>
        <p:spPr>
          <a:xfrm>
            <a:off x="6096000" y="72000"/>
            <a:ext cx="6096000" cy="523220"/>
          </a:xfrm>
          <a:prstGeom prst="rect">
            <a:avLst/>
          </a:prstGeom>
          <a:noFill/>
        </p:spPr>
        <p:txBody>
          <a:bodyPr wrap="square">
            <a:spAutoFit/>
          </a:bodyPr>
          <a:lstStyle>
            <a:defPPr>
              <a:defRPr lang="it-IT"/>
            </a:defPPr>
            <a:lvl1pPr>
              <a:defRPr sz="2800" b="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defRPr>
            </a:lvl1pPr>
          </a:lstStyle>
          <a:p>
            <a:r>
              <a:rPr lang="en-US" dirty="0"/>
              <a:t>Empirical Models </a:t>
            </a:r>
            <a:endParaRPr lang="en-GB" dirty="0"/>
          </a:p>
        </p:txBody>
      </p:sp>
    </p:spTree>
    <p:extLst>
      <p:ext uri="{BB962C8B-B14F-4D97-AF65-F5344CB8AC3E}">
        <p14:creationId xmlns:p14="http://schemas.microsoft.com/office/powerpoint/2010/main" val="1080200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pic>
        <p:nvPicPr>
          <p:cNvPr id="5" name="Immagine 4">
            <a:extLst>
              <a:ext uri="{FF2B5EF4-FFF2-40B4-BE49-F238E27FC236}">
                <a16:creationId xmlns:a16="http://schemas.microsoft.com/office/drawing/2014/main" id="{2218D3FA-6A95-422F-A0C0-DD4B3EE47B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7015" y="7426715"/>
            <a:ext cx="8731039" cy="3685339"/>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3DA6F1-381A-F6AF-45F4-7BDE1F072C8D}"/>
                  </a:ext>
                </a:extLst>
              </p:cNvPr>
              <p:cNvSpPr txBox="1"/>
              <p:nvPr/>
            </p:nvSpPr>
            <p:spPr>
              <a:xfrm>
                <a:off x="2754784" y="1390100"/>
                <a:ext cx="7122042" cy="84619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dirty="0" smtClean="0">
                          <a:latin typeface="Cambria Math" panose="02040503050406030204" pitchFamily="18" charset="0"/>
                        </a:rPr>
                        <m:t>𝐺𝑃𝑃</m:t>
                      </m:r>
                      <m:r>
                        <a:rPr lang="it-IT" sz="2400" b="0" i="1" dirty="0" smtClean="0">
                          <a:latin typeface="Cambria Math" panose="02040503050406030204" pitchFamily="18" charset="0"/>
                        </a:rPr>
                        <m:t>=</m:t>
                      </m:r>
                      <m:f>
                        <m:fPr>
                          <m:ctrlPr>
                            <a:rPr lang="en-GB" sz="2400" i="1" dirty="0" smtClean="0">
                              <a:latin typeface="Cambria Math" panose="02040503050406030204" pitchFamily="18" charset="0"/>
                            </a:rPr>
                          </m:ctrlPr>
                        </m:fPr>
                        <m:num>
                          <m:sSub>
                            <m:sSubPr>
                              <m:ctrlPr>
                                <a:rPr lang="it-IT" sz="2400" i="1">
                                  <a:latin typeface="Cambria Math" panose="02040503050406030204" pitchFamily="18" charset="0"/>
                                </a:rPr>
                              </m:ctrlPr>
                            </m:sSubPr>
                            <m:e>
                              <m:r>
                                <a:rPr lang="it-IT" sz="2400" b="0" i="1">
                                  <a:latin typeface="Cambria Math" panose="02040503050406030204" pitchFamily="18" charset="0"/>
                                </a:rPr>
                                <m:t>𝐹</m:t>
                              </m:r>
                            </m:e>
                            <m:sub>
                              <m:r>
                                <a:rPr lang="it-IT" sz="2400" b="0" i="1">
                                  <a:latin typeface="Cambria Math" panose="02040503050406030204" pitchFamily="18" charset="0"/>
                                </a:rPr>
                                <m:t>𝑚𝑎𝑥</m:t>
                              </m:r>
                            </m:sub>
                          </m:sSub>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num>
                        <m:den>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𝐹</m:t>
                              </m:r>
                            </m:e>
                            <m:sub>
                              <m:r>
                                <a:rPr lang="it-IT" sz="2400" b="0" i="1" dirty="0" smtClean="0">
                                  <a:latin typeface="Cambria Math" panose="02040503050406030204" pitchFamily="18" charset="0"/>
                                </a:rPr>
                                <m:t>𝑚𝑎𝑥</m:t>
                              </m:r>
                            </m:sub>
                          </m:sSub>
                          <m:r>
                            <a:rPr lang="it-IT" sz="2400" b="0" i="1" dirty="0" smtClean="0">
                              <a:latin typeface="Cambria Math" panose="02040503050406030204" pitchFamily="18" charset="0"/>
                            </a:rPr>
                            <m:t>+</m:t>
                          </m:r>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den>
                      </m:f>
                      <m:r>
                        <a:rPr lang="it-IT" sz="2400" b="0" i="1" dirty="0" smtClean="0">
                          <a:latin typeface="Cambria Math" panose="02040503050406030204" pitchFamily="18" charset="0"/>
                        </a:rPr>
                        <m:t>(</m:t>
                      </m:r>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0</m:t>
                          </m:r>
                        </m:sub>
                      </m:sSub>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1</m:t>
                          </m:r>
                        </m:sub>
                      </m:sSub>
                      <m:r>
                        <a:rPr lang="it-IT" sz="2400" b="1" i="1" dirty="0" smtClean="0">
                          <a:solidFill>
                            <a:schemeClr val="accent6">
                              <a:lumMod val="75000"/>
                            </a:schemeClr>
                          </a:solidFill>
                          <a:latin typeface="Cambria Math" panose="02040503050406030204" pitchFamily="18" charset="0"/>
                        </a:rPr>
                        <m:t>𝑮𝑭𝑪</m:t>
                      </m:r>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2</m:t>
                          </m:r>
                        </m:sub>
                      </m:sSub>
                      <m:r>
                        <a:rPr lang="it-IT" sz="2400" b="1" i="1" dirty="0" smtClean="0">
                          <a:solidFill>
                            <a:srgbClr val="0070C0"/>
                          </a:solidFill>
                          <a:latin typeface="Cambria Math" panose="02040503050406030204" pitchFamily="18" charset="0"/>
                        </a:rPr>
                        <m:t>𝑽𝑾𝑪</m:t>
                      </m:r>
                      <m:r>
                        <a:rPr lang="it-IT" sz="2400" b="0" i="1" dirty="0" smtClean="0">
                          <a:latin typeface="Cambria Math" panose="02040503050406030204" pitchFamily="18" charset="0"/>
                        </a:rPr>
                        <m:t>)+</m:t>
                      </m:r>
                      <m:r>
                        <a:rPr lang="en-GB" sz="2400" i="1" dirty="0" smtClean="0">
                          <a:latin typeface="Cambria Math" panose="02040503050406030204" pitchFamily="18" charset="0"/>
                          <a:ea typeface="Cambria Math" panose="02040503050406030204" pitchFamily="18" charset="0"/>
                        </a:rPr>
                        <m:t>𝜀</m:t>
                      </m:r>
                    </m:oMath>
                  </m:oMathPara>
                </a14:m>
                <a:endParaRPr lang="en-GB" sz="2400" dirty="0">
                  <a:latin typeface="Futura Medium" panose="020B0602020204020303" pitchFamily="34" charset="-79"/>
                  <a:cs typeface="Futura Medium" panose="020B0602020204020303" pitchFamily="34" charset="-79"/>
                </a:endParaRPr>
              </a:p>
            </p:txBody>
          </p:sp>
        </mc:Choice>
        <mc:Fallback xmlns="">
          <p:sp>
            <p:nvSpPr>
              <p:cNvPr id="6" name="CasellaDiTesto 5">
                <a:extLst>
                  <a:ext uri="{FF2B5EF4-FFF2-40B4-BE49-F238E27FC236}">
                    <a16:creationId xmlns:a16="http://schemas.microsoft.com/office/drawing/2014/main" id="{9E3DA6F1-381A-F6AF-45F4-7BDE1F072C8D}"/>
                  </a:ext>
                </a:extLst>
              </p:cNvPr>
              <p:cNvSpPr txBox="1">
                <a:spLocks noRot="1" noChangeAspect="1" noMove="1" noResize="1" noEditPoints="1" noAdjustHandles="1" noChangeArrowheads="1" noChangeShapeType="1" noTextEdit="1"/>
              </p:cNvSpPr>
              <p:nvPr/>
            </p:nvSpPr>
            <p:spPr>
              <a:xfrm>
                <a:off x="2754784" y="1390100"/>
                <a:ext cx="7122042" cy="846194"/>
              </a:xfrm>
              <a:prstGeom prst="rect">
                <a:avLst/>
              </a:prstGeom>
              <a:blipFill>
                <a:blip r:embed="rId8"/>
                <a:stretch>
                  <a:fillRect/>
                </a:stretch>
              </a:blipFill>
            </p:spPr>
            <p:txBody>
              <a:bodyPr/>
              <a:lstStyle/>
              <a:p>
                <a:r>
                  <a:rPr lang="en-GB">
                    <a:noFill/>
                  </a:rPr>
                  <a:t> </a:t>
                </a:r>
              </a:p>
            </p:txBody>
          </p:sp>
        </mc:Fallback>
      </mc:AlternateContent>
      <p:pic>
        <p:nvPicPr>
          <p:cNvPr id="16" name="Immagine 15">
            <a:extLst>
              <a:ext uri="{FF2B5EF4-FFF2-40B4-BE49-F238E27FC236}">
                <a16:creationId xmlns:a16="http://schemas.microsoft.com/office/drawing/2014/main" id="{7F482C1D-0BB7-3E8E-DF0A-68F7263E2EE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44595" y="7357933"/>
            <a:ext cx="1765034" cy="1765034"/>
          </a:xfrm>
          <a:prstGeom prst="rect">
            <a:avLst/>
          </a:prstGeom>
        </p:spPr>
      </p:pic>
      <p:grpSp>
        <p:nvGrpSpPr>
          <p:cNvPr id="19" name="Gruppo 18">
            <a:extLst>
              <a:ext uri="{FF2B5EF4-FFF2-40B4-BE49-F238E27FC236}">
                <a16:creationId xmlns:a16="http://schemas.microsoft.com/office/drawing/2014/main" id="{B4ACD616-752F-C129-E2BF-358099A9822F}"/>
              </a:ext>
            </a:extLst>
          </p:cNvPr>
          <p:cNvGrpSpPr/>
          <p:nvPr/>
        </p:nvGrpSpPr>
        <p:grpSpPr>
          <a:xfrm>
            <a:off x="1738052" y="2460966"/>
            <a:ext cx="3974716" cy="4108934"/>
            <a:chOff x="5976257" y="490654"/>
            <a:chExt cx="2919630" cy="2938346"/>
          </a:xfrm>
        </p:grpSpPr>
        <p:pic>
          <p:nvPicPr>
            <p:cNvPr id="20" name="Immagine 19">
              <a:extLst>
                <a:ext uri="{FF2B5EF4-FFF2-40B4-BE49-F238E27FC236}">
                  <a16:creationId xmlns:a16="http://schemas.microsoft.com/office/drawing/2014/main" id="{A8170563-44D7-06AC-4DD5-E497507AAFA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8" b="-1"/>
            <a:stretch/>
          </p:blipFill>
          <p:spPr>
            <a:xfrm>
              <a:off x="5976257" y="490654"/>
              <a:ext cx="1763486" cy="2938346"/>
            </a:xfrm>
            <a:prstGeom prst="rect">
              <a:avLst/>
            </a:prstGeom>
          </p:spPr>
        </p:pic>
        <p:pic>
          <p:nvPicPr>
            <p:cNvPr id="27" name="Immagine 26">
              <a:extLst>
                <a:ext uri="{FF2B5EF4-FFF2-40B4-BE49-F238E27FC236}">
                  <a16:creationId xmlns:a16="http://schemas.microsoft.com/office/drawing/2014/main" id="{59D3C183-AF18-576F-0891-0244244E959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605929" y="490654"/>
              <a:ext cx="1289958" cy="872718"/>
            </a:xfrm>
            <a:prstGeom prst="rect">
              <a:avLst/>
            </a:prstGeom>
          </p:spPr>
        </p:pic>
        <p:sp>
          <p:nvSpPr>
            <p:cNvPr id="28" name="Rettangolo 27">
              <a:extLst>
                <a:ext uri="{FF2B5EF4-FFF2-40B4-BE49-F238E27FC236}">
                  <a16:creationId xmlns:a16="http://schemas.microsoft.com/office/drawing/2014/main" id="{C1EB3555-609C-4F17-6077-DCF874630543}"/>
                </a:ext>
              </a:extLst>
            </p:cNvPr>
            <p:cNvSpPr/>
            <p:nvPr/>
          </p:nvSpPr>
          <p:spPr>
            <a:xfrm>
              <a:off x="6482576" y="579863"/>
              <a:ext cx="2413311" cy="26316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tangolo 28">
              <a:extLst>
                <a:ext uri="{FF2B5EF4-FFF2-40B4-BE49-F238E27FC236}">
                  <a16:creationId xmlns:a16="http://schemas.microsoft.com/office/drawing/2014/main" id="{08BF4691-D8C2-92C1-5B42-EC1DE0171B11}"/>
                </a:ext>
              </a:extLst>
            </p:cNvPr>
            <p:cNvSpPr/>
            <p:nvPr/>
          </p:nvSpPr>
          <p:spPr>
            <a:xfrm>
              <a:off x="5976257" y="490654"/>
              <a:ext cx="26099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uppo 6">
            <a:extLst>
              <a:ext uri="{FF2B5EF4-FFF2-40B4-BE49-F238E27FC236}">
                <a16:creationId xmlns:a16="http://schemas.microsoft.com/office/drawing/2014/main" id="{DA555694-0384-E303-377E-6D0F575A3041}"/>
              </a:ext>
            </a:extLst>
          </p:cNvPr>
          <p:cNvGrpSpPr/>
          <p:nvPr/>
        </p:nvGrpSpPr>
        <p:grpSpPr>
          <a:xfrm>
            <a:off x="6481386" y="2565112"/>
            <a:ext cx="5328243" cy="3811917"/>
            <a:chOff x="6492661" y="2220028"/>
            <a:chExt cx="5328243" cy="3811917"/>
          </a:xfrm>
        </p:grpSpPr>
        <p:grpSp>
          <p:nvGrpSpPr>
            <p:cNvPr id="18" name="Gruppo 17">
              <a:extLst>
                <a:ext uri="{FF2B5EF4-FFF2-40B4-BE49-F238E27FC236}">
                  <a16:creationId xmlns:a16="http://schemas.microsoft.com/office/drawing/2014/main" id="{AE7E223F-E1A1-C024-E325-7571547BEF9E}"/>
                </a:ext>
              </a:extLst>
            </p:cNvPr>
            <p:cNvGrpSpPr/>
            <p:nvPr/>
          </p:nvGrpSpPr>
          <p:grpSpPr>
            <a:xfrm>
              <a:off x="6492661" y="2260392"/>
              <a:ext cx="5328243" cy="3771553"/>
              <a:chOff x="5345332" y="2733586"/>
              <a:chExt cx="5328243" cy="3771553"/>
            </a:xfrm>
          </p:grpSpPr>
          <p:pic>
            <p:nvPicPr>
              <p:cNvPr id="31" name="Immagine 30">
                <a:extLst>
                  <a:ext uri="{FF2B5EF4-FFF2-40B4-BE49-F238E27FC236}">
                    <a16:creationId xmlns:a16="http://schemas.microsoft.com/office/drawing/2014/main" id="{23580D6C-F67F-D0E5-A18C-779B08D01BBF}"/>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345332" y="2733586"/>
                <a:ext cx="5328243" cy="3771553"/>
              </a:xfrm>
              <a:prstGeom prst="rect">
                <a:avLst/>
              </a:prstGeom>
            </p:spPr>
          </p:pic>
          <p:sp>
            <p:nvSpPr>
              <p:cNvPr id="32" name="Rettangolo 31">
                <a:extLst>
                  <a:ext uri="{FF2B5EF4-FFF2-40B4-BE49-F238E27FC236}">
                    <a16:creationId xmlns:a16="http://schemas.microsoft.com/office/drawing/2014/main" id="{AB9A1D2F-90C1-BB25-E6AB-9056AC19999F}"/>
                  </a:ext>
                </a:extLst>
              </p:cNvPr>
              <p:cNvSpPr/>
              <p:nvPr/>
            </p:nvSpPr>
            <p:spPr>
              <a:xfrm>
                <a:off x="7672039" y="4739268"/>
                <a:ext cx="2327516" cy="1108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grpSp>
        <p:sp>
          <p:nvSpPr>
            <p:cNvPr id="30" name="Rettangolo 29">
              <a:extLst>
                <a:ext uri="{FF2B5EF4-FFF2-40B4-BE49-F238E27FC236}">
                  <a16:creationId xmlns:a16="http://schemas.microsoft.com/office/drawing/2014/main" id="{B0D67E35-E4DF-1A53-D9E3-405346BDCA35}"/>
                </a:ext>
              </a:extLst>
            </p:cNvPr>
            <p:cNvSpPr/>
            <p:nvPr/>
          </p:nvSpPr>
          <p:spPr>
            <a:xfrm>
              <a:off x="6492661" y="2220028"/>
              <a:ext cx="454549" cy="411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grpSp>
      <p:sp>
        <p:nvSpPr>
          <p:cNvPr id="2" name="CasellaDiTesto 1">
            <a:extLst>
              <a:ext uri="{FF2B5EF4-FFF2-40B4-BE49-F238E27FC236}">
                <a16:creationId xmlns:a16="http://schemas.microsoft.com/office/drawing/2014/main" id="{28B4072A-FFB6-E473-3BEE-F71C655ADF0C}"/>
              </a:ext>
            </a:extLst>
          </p:cNvPr>
          <p:cNvSpPr txBox="1"/>
          <p:nvPr/>
        </p:nvSpPr>
        <p:spPr>
          <a:xfrm>
            <a:off x="6096000" y="72000"/>
            <a:ext cx="6096000" cy="523220"/>
          </a:xfrm>
          <a:prstGeom prst="rect">
            <a:avLst/>
          </a:prstGeom>
          <a:noFill/>
        </p:spPr>
        <p:txBody>
          <a:bodyPr wrap="square">
            <a:spAutoFit/>
          </a:bodyPr>
          <a:lstStyle>
            <a:defPPr>
              <a:defRPr lang="it-IT"/>
            </a:defPPr>
            <a:lvl1pPr>
              <a:defRPr sz="2800" b="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defRPr>
            </a:lvl1pPr>
          </a:lstStyle>
          <a:p>
            <a:r>
              <a:rPr lang="en-US" dirty="0"/>
              <a:t>Empirical Models </a:t>
            </a:r>
            <a:endParaRPr lang="en-GB" dirty="0"/>
          </a:p>
        </p:txBody>
      </p:sp>
    </p:spTree>
    <p:extLst>
      <p:ext uri="{BB962C8B-B14F-4D97-AF65-F5344CB8AC3E}">
        <p14:creationId xmlns:p14="http://schemas.microsoft.com/office/powerpoint/2010/main" val="2810944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pic>
        <p:nvPicPr>
          <p:cNvPr id="5" name="Immagine 4">
            <a:extLst>
              <a:ext uri="{FF2B5EF4-FFF2-40B4-BE49-F238E27FC236}">
                <a16:creationId xmlns:a16="http://schemas.microsoft.com/office/drawing/2014/main" id="{2218D3FA-6A95-422F-A0C0-DD4B3EE47B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7015" y="7426715"/>
            <a:ext cx="8731039" cy="3685339"/>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3DA6F1-381A-F6AF-45F4-7BDE1F072C8D}"/>
                  </a:ext>
                </a:extLst>
              </p:cNvPr>
              <p:cNvSpPr txBox="1"/>
              <p:nvPr/>
            </p:nvSpPr>
            <p:spPr>
              <a:xfrm>
                <a:off x="11810107" y="1316243"/>
                <a:ext cx="7122042" cy="666464"/>
              </a:xfrm>
              <a:prstGeom prst="rect">
                <a:avLst/>
              </a:prstGeom>
              <a:noFill/>
            </p:spPr>
            <p:txBody>
              <a:bodyPr wrap="square" rtlCol="0">
                <a:spAutoFit/>
              </a:bodyPr>
              <a:lstStyle/>
              <a:p>
                <a:pPr algn="ctr"/>
                <a14:m>
                  <m:oMath xmlns:m="http://schemas.openxmlformats.org/officeDocument/2006/math">
                    <m:r>
                      <a:rPr lang="it-IT" sz="2400" b="0" i="1" dirty="0" smtClean="0">
                        <a:latin typeface="Cambria Math" panose="02040503050406030204" pitchFamily="18" charset="0"/>
                      </a:rPr>
                      <m:t>𝐺𝑃𝑃</m:t>
                    </m:r>
                    <m:r>
                      <a:rPr lang="it-IT" sz="2400" b="0" i="1" dirty="0" smtClean="0">
                        <a:latin typeface="Cambria Math" panose="02040503050406030204" pitchFamily="18" charset="0"/>
                      </a:rPr>
                      <m:t>=</m:t>
                    </m:r>
                    <m:f>
                      <m:fPr>
                        <m:ctrlPr>
                          <a:rPr lang="en-GB" sz="2400" i="1" dirty="0" smtClean="0">
                            <a:latin typeface="Cambria Math" panose="02040503050406030204" pitchFamily="18" charset="0"/>
                          </a:rPr>
                        </m:ctrlPr>
                      </m:fPr>
                      <m:num>
                        <m:sSub>
                          <m:sSubPr>
                            <m:ctrlPr>
                              <a:rPr lang="it-IT" sz="2400" i="1">
                                <a:latin typeface="Cambria Math" panose="02040503050406030204" pitchFamily="18" charset="0"/>
                              </a:rPr>
                            </m:ctrlPr>
                          </m:sSubPr>
                          <m:e>
                            <m:r>
                              <a:rPr lang="it-IT" sz="2400" b="0" i="1">
                                <a:latin typeface="Cambria Math" panose="02040503050406030204" pitchFamily="18" charset="0"/>
                              </a:rPr>
                              <m:t>𝐹</m:t>
                            </m:r>
                          </m:e>
                          <m:sub>
                            <m:r>
                              <a:rPr lang="it-IT" sz="2400" b="0" i="1">
                                <a:latin typeface="Cambria Math" panose="02040503050406030204" pitchFamily="18" charset="0"/>
                              </a:rPr>
                              <m:t>𝑚𝑎𝑥</m:t>
                            </m:r>
                          </m:sub>
                        </m:sSub>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num>
                      <m:den>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𝐹</m:t>
                            </m:r>
                          </m:e>
                          <m:sub>
                            <m:r>
                              <a:rPr lang="it-IT" sz="2400" b="0" i="1" dirty="0" smtClean="0">
                                <a:latin typeface="Cambria Math" panose="02040503050406030204" pitchFamily="18" charset="0"/>
                              </a:rPr>
                              <m:t>𝑚𝑎𝑥</m:t>
                            </m:r>
                          </m:sub>
                        </m:sSub>
                        <m:r>
                          <a:rPr lang="it-IT" sz="2400" b="0" i="1" dirty="0" smtClean="0">
                            <a:latin typeface="Cambria Math" panose="02040503050406030204" pitchFamily="18" charset="0"/>
                          </a:rPr>
                          <m:t>+</m:t>
                        </m:r>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den>
                    </m:f>
                    <m:r>
                      <a:rPr lang="it-IT" sz="2400" b="0" i="1" dirty="0" smtClean="0">
                        <a:latin typeface="Cambria Math" panose="02040503050406030204" pitchFamily="18" charset="0"/>
                      </a:rPr>
                      <m:t>(</m:t>
                    </m:r>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0</m:t>
                        </m:r>
                      </m:sub>
                    </m:sSub>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1</m:t>
                        </m:r>
                      </m:sub>
                    </m:sSub>
                    <m:r>
                      <a:rPr lang="it-IT" sz="2400" b="1" i="1" dirty="0" smtClean="0">
                        <a:solidFill>
                          <a:schemeClr val="accent6">
                            <a:lumMod val="75000"/>
                          </a:schemeClr>
                        </a:solidFill>
                        <a:latin typeface="Cambria Math" panose="02040503050406030204" pitchFamily="18" charset="0"/>
                      </a:rPr>
                      <m:t>𝑮𝑭𝑪</m:t>
                    </m:r>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2</m:t>
                        </m:r>
                      </m:sub>
                    </m:sSub>
                    <m:r>
                      <a:rPr lang="it-IT" sz="2400" b="1" i="1" dirty="0" smtClean="0">
                        <a:solidFill>
                          <a:srgbClr val="0070C0"/>
                        </a:solidFill>
                        <a:latin typeface="Cambria Math" panose="02040503050406030204" pitchFamily="18" charset="0"/>
                      </a:rPr>
                      <m:t>𝑽𝑾𝑪</m:t>
                    </m:r>
                    <m:r>
                      <a:rPr lang="it-IT" sz="2400" b="0" i="1" dirty="0" smtClean="0">
                        <a:latin typeface="Cambria Math" panose="02040503050406030204" pitchFamily="18" charset="0"/>
                      </a:rPr>
                      <m:t>)+</m:t>
                    </m:r>
                    <m:r>
                      <a:rPr lang="en-GB" sz="2400" i="1" dirty="0" smtClean="0">
                        <a:latin typeface="Cambria Math" panose="02040503050406030204" pitchFamily="18" charset="0"/>
                        <a:ea typeface="Cambria Math" panose="02040503050406030204" pitchFamily="18" charset="0"/>
                      </a:rPr>
                      <m:t>𝜀</m:t>
                    </m:r>
                  </m:oMath>
                </a14:m>
                <a:r>
                  <a:rPr lang="en-GB" baseline="30000" dirty="0">
                    <a:latin typeface="Futura Medium" panose="020B0602020204020303" pitchFamily="34" charset="-79"/>
                    <a:cs typeface="Futura Medium" panose="020B0602020204020303" pitchFamily="34" charset="-79"/>
                  </a:rPr>
                  <a:t>[1]</a:t>
                </a:r>
                <a:endParaRPr lang="en-GB" sz="2400" dirty="0">
                  <a:latin typeface="Futura Medium" panose="020B0602020204020303" pitchFamily="34" charset="-79"/>
                  <a:cs typeface="Futura Medium" panose="020B0602020204020303" pitchFamily="34" charset="-79"/>
                </a:endParaRPr>
              </a:p>
            </p:txBody>
          </p:sp>
        </mc:Choice>
        <mc:Fallback xmlns="">
          <p:sp>
            <p:nvSpPr>
              <p:cNvPr id="6" name="CasellaDiTesto 5">
                <a:extLst>
                  <a:ext uri="{FF2B5EF4-FFF2-40B4-BE49-F238E27FC236}">
                    <a16:creationId xmlns:a16="http://schemas.microsoft.com/office/drawing/2014/main" id="{9E3DA6F1-381A-F6AF-45F4-7BDE1F072C8D}"/>
                  </a:ext>
                </a:extLst>
              </p:cNvPr>
              <p:cNvSpPr txBox="1">
                <a:spLocks noRot="1" noChangeAspect="1" noMove="1" noResize="1" noEditPoints="1" noAdjustHandles="1" noChangeArrowheads="1" noChangeShapeType="1" noTextEdit="1"/>
              </p:cNvSpPr>
              <p:nvPr/>
            </p:nvSpPr>
            <p:spPr>
              <a:xfrm>
                <a:off x="11810107" y="1316243"/>
                <a:ext cx="7122042" cy="666464"/>
              </a:xfrm>
              <a:prstGeom prst="rect">
                <a:avLst/>
              </a:prstGeom>
              <a:blipFill>
                <a:blip r:embed="rId8"/>
                <a:stretch>
                  <a:fillRect b="-1887"/>
                </a:stretch>
              </a:blipFill>
            </p:spPr>
            <p:txBody>
              <a:bodyPr/>
              <a:lstStyle/>
              <a:p>
                <a:r>
                  <a:rPr lang="en-GB">
                    <a:noFill/>
                  </a:rPr>
                  <a:t> </a:t>
                </a:r>
              </a:p>
            </p:txBody>
          </p:sp>
        </mc:Fallback>
      </mc:AlternateContent>
      <p:grpSp>
        <p:nvGrpSpPr>
          <p:cNvPr id="4" name="Gruppo 3">
            <a:extLst>
              <a:ext uri="{FF2B5EF4-FFF2-40B4-BE49-F238E27FC236}">
                <a16:creationId xmlns:a16="http://schemas.microsoft.com/office/drawing/2014/main" id="{F54692F6-3E0F-94D7-B867-49381890AAC8}"/>
              </a:ext>
            </a:extLst>
          </p:cNvPr>
          <p:cNvGrpSpPr>
            <a:grpSpLocks noChangeAspect="1"/>
          </p:cNvGrpSpPr>
          <p:nvPr/>
        </p:nvGrpSpPr>
        <p:grpSpPr>
          <a:xfrm>
            <a:off x="6948568" y="8372342"/>
            <a:ext cx="1137283" cy="897042"/>
            <a:chOff x="8166402" y="5204621"/>
            <a:chExt cx="1625516" cy="1307898"/>
          </a:xfrm>
        </p:grpSpPr>
        <p:sp>
          <p:nvSpPr>
            <p:cNvPr id="8" name="Sole 7">
              <a:extLst>
                <a:ext uri="{FF2B5EF4-FFF2-40B4-BE49-F238E27FC236}">
                  <a16:creationId xmlns:a16="http://schemas.microsoft.com/office/drawing/2014/main" id="{150A62AC-CC35-7CD3-3397-C6FC0282B153}"/>
                </a:ext>
              </a:extLst>
            </p:cNvPr>
            <p:cNvSpPr/>
            <p:nvPr/>
          </p:nvSpPr>
          <p:spPr>
            <a:xfrm>
              <a:off x="8544604" y="5204621"/>
              <a:ext cx="1247314" cy="1179329"/>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uppo 9">
              <a:extLst>
                <a:ext uri="{FF2B5EF4-FFF2-40B4-BE49-F238E27FC236}">
                  <a16:creationId xmlns:a16="http://schemas.microsoft.com/office/drawing/2014/main" id="{13B661EF-B2E8-A251-4215-E581937A8315}"/>
                </a:ext>
              </a:extLst>
            </p:cNvPr>
            <p:cNvGrpSpPr/>
            <p:nvPr/>
          </p:nvGrpSpPr>
          <p:grpSpPr>
            <a:xfrm rot="3014640">
              <a:off x="8374312" y="5999809"/>
              <a:ext cx="304800" cy="720619"/>
              <a:chOff x="7347204" y="5925600"/>
              <a:chExt cx="304800" cy="720619"/>
            </a:xfrm>
          </p:grpSpPr>
          <p:cxnSp>
            <p:nvCxnSpPr>
              <p:cNvPr id="11" name="Connettore 2 10">
                <a:extLst>
                  <a:ext uri="{FF2B5EF4-FFF2-40B4-BE49-F238E27FC236}">
                    <a16:creationId xmlns:a16="http://schemas.microsoft.com/office/drawing/2014/main" id="{4430E251-1C58-A11C-E317-7BDD04AB864D}"/>
                  </a:ext>
                </a:extLst>
              </p:cNvPr>
              <p:cNvCxnSpPr/>
              <p:nvPr/>
            </p:nvCxnSpPr>
            <p:spPr>
              <a:xfrm>
                <a:off x="7347204" y="59262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6B7B316B-7BA2-CE97-4EB9-01030EB303D3}"/>
                  </a:ext>
                </a:extLst>
              </p:cNvPr>
              <p:cNvCxnSpPr/>
              <p:nvPr/>
            </p:nvCxnSpPr>
            <p:spPr>
              <a:xfrm>
                <a:off x="7499604" y="60786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ADBB21E-076B-6C37-7F23-CC20601E8CD7}"/>
                  </a:ext>
                </a:extLst>
              </p:cNvPr>
              <p:cNvCxnSpPr/>
              <p:nvPr/>
            </p:nvCxnSpPr>
            <p:spPr>
              <a:xfrm>
                <a:off x="7652004" y="5925600"/>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5" name="Immagine 14">
            <a:extLst>
              <a:ext uri="{FF2B5EF4-FFF2-40B4-BE49-F238E27FC236}">
                <a16:creationId xmlns:a16="http://schemas.microsoft.com/office/drawing/2014/main" id="{F4DB2477-0E28-3D69-8498-8B99ED030F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0028" y="3327594"/>
            <a:ext cx="3561511" cy="3432586"/>
          </a:xfrm>
          <a:prstGeom prst="rect">
            <a:avLst/>
          </a:prstGeom>
        </p:spPr>
      </p:pic>
      <p:pic>
        <p:nvPicPr>
          <p:cNvPr id="16" name="Immagine 15">
            <a:extLst>
              <a:ext uri="{FF2B5EF4-FFF2-40B4-BE49-F238E27FC236}">
                <a16:creationId xmlns:a16="http://schemas.microsoft.com/office/drawing/2014/main" id="{7F482C1D-0BB7-3E8E-DF0A-68F7263E2E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79234" y="5309095"/>
            <a:ext cx="1765034" cy="1765034"/>
          </a:xfrm>
          <a:prstGeom prst="rect">
            <a:avLst/>
          </a:prstGeom>
        </p:spPr>
      </p:pic>
      <p:pic>
        <p:nvPicPr>
          <p:cNvPr id="2" name="Immagine 1">
            <a:extLst>
              <a:ext uri="{FF2B5EF4-FFF2-40B4-BE49-F238E27FC236}">
                <a16:creationId xmlns:a16="http://schemas.microsoft.com/office/drawing/2014/main" id="{088FEAEF-4F17-856C-0384-B1146A228E27}"/>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6001200" y="2075646"/>
            <a:ext cx="3333600" cy="3297600"/>
          </a:xfrm>
          <a:prstGeom prst="rect">
            <a:avLst/>
          </a:prstGeom>
        </p:spPr>
      </p:pic>
      <p:sp>
        <p:nvSpPr>
          <p:cNvPr id="17" name="CasellaDiTesto 16">
            <a:extLst>
              <a:ext uri="{FF2B5EF4-FFF2-40B4-BE49-F238E27FC236}">
                <a16:creationId xmlns:a16="http://schemas.microsoft.com/office/drawing/2014/main" id="{4A5E27AC-FAD0-8666-5651-82F7EB330015}"/>
              </a:ext>
            </a:extLst>
          </p:cNvPr>
          <p:cNvSpPr txBox="1"/>
          <p:nvPr/>
        </p:nvSpPr>
        <p:spPr>
          <a:xfrm>
            <a:off x="7251968" y="3430813"/>
            <a:ext cx="833883" cy="523220"/>
          </a:xfrm>
          <a:prstGeom prst="rect">
            <a:avLst/>
          </a:prstGeom>
          <a:solidFill>
            <a:schemeClr val="accent6">
              <a:lumMod val="75000"/>
            </a:schemeClr>
          </a:solidFill>
        </p:spPr>
        <p:txBody>
          <a:bodyPr wrap="none" rtlCol="0">
            <a:spAutoFit/>
          </a:bodyPr>
          <a:lstStyle/>
          <a:p>
            <a:r>
              <a:rPr lang="en-GB" sz="2800" b="1" dirty="0">
                <a:solidFill>
                  <a:schemeClr val="bg1"/>
                </a:solidFill>
                <a:latin typeface="Andale Mono" panose="020B0509000000000004" pitchFamily="49" charset="0"/>
              </a:rPr>
              <a:t>60%</a:t>
            </a:r>
          </a:p>
        </p:txBody>
      </p:sp>
      <p:grpSp>
        <p:nvGrpSpPr>
          <p:cNvPr id="19" name="Gruppo 18">
            <a:extLst>
              <a:ext uri="{FF2B5EF4-FFF2-40B4-BE49-F238E27FC236}">
                <a16:creationId xmlns:a16="http://schemas.microsoft.com/office/drawing/2014/main" id="{B4ACD616-752F-C129-E2BF-358099A9822F}"/>
              </a:ext>
            </a:extLst>
          </p:cNvPr>
          <p:cNvGrpSpPr/>
          <p:nvPr/>
        </p:nvGrpSpPr>
        <p:grpSpPr>
          <a:xfrm>
            <a:off x="1662359" y="7283502"/>
            <a:ext cx="3974716" cy="4108934"/>
            <a:chOff x="5976257" y="490654"/>
            <a:chExt cx="2919630" cy="2938346"/>
          </a:xfrm>
        </p:grpSpPr>
        <p:pic>
          <p:nvPicPr>
            <p:cNvPr id="20" name="Immagine 19">
              <a:extLst>
                <a:ext uri="{FF2B5EF4-FFF2-40B4-BE49-F238E27FC236}">
                  <a16:creationId xmlns:a16="http://schemas.microsoft.com/office/drawing/2014/main" id="{A8170563-44D7-06AC-4DD5-E497507AAFA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18" b="-1"/>
            <a:stretch/>
          </p:blipFill>
          <p:spPr>
            <a:xfrm>
              <a:off x="5976257" y="490654"/>
              <a:ext cx="1763486" cy="2938346"/>
            </a:xfrm>
            <a:prstGeom prst="rect">
              <a:avLst/>
            </a:prstGeom>
          </p:spPr>
        </p:pic>
        <p:pic>
          <p:nvPicPr>
            <p:cNvPr id="27" name="Immagine 26">
              <a:extLst>
                <a:ext uri="{FF2B5EF4-FFF2-40B4-BE49-F238E27FC236}">
                  <a16:creationId xmlns:a16="http://schemas.microsoft.com/office/drawing/2014/main" id="{59D3C183-AF18-576F-0891-0244244E959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605929" y="490654"/>
              <a:ext cx="1289958" cy="872718"/>
            </a:xfrm>
            <a:prstGeom prst="rect">
              <a:avLst/>
            </a:prstGeom>
          </p:spPr>
        </p:pic>
        <p:sp>
          <p:nvSpPr>
            <p:cNvPr id="28" name="Rettangolo 27">
              <a:extLst>
                <a:ext uri="{FF2B5EF4-FFF2-40B4-BE49-F238E27FC236}">
                  <a16:creationId xmlns:a16="http://schemas.microsoft.com/office/drawing/2014/main" id="{C1EB3555-609C-4F17-6077-DCF874630543}"/>
                </a:ext>
              </a:extLst>
            </p:cNvPr>
            <p:cNvSpPr/>
            <p:nvPr/>
          </p:nvSpPr>
          <p:spPr>
            <a:xfrm>
              <a:off x="6482576" y="579863"/>
              <a:ext cx="2413311" cy="26316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tangolo 28">
              <a:extLst>
                <a:ext uri="{FF2B5EF4-FFF2-40B4-BE49-F238E27FC236}">
                  <a16:creationId xmlns:a16="http://schemas.microsoft.com/office/drawing/2014/main" id="{08BF4691-D8C2-92C1-5B42-EC1DE0171B11}"/>
                </a:ext>
              </a:extLst>
            </p:cNvPr>
            <p:cNvSpPr/>
            <p:nvPr/>
          </p:nvSpPr>
          <p:spPr>
            <a:xfrm>
              <a:off x="5976257" y="490654"/>
              <a:ext cx="26099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BEB6C7C5-4320-6772-9D75-443DE60F85A2}"/>
                  </a:ext>
                </a:extLst>
              </p:cNvPr>
              <p:cNvSpPr txBox="1"/>
              <p:nvPr/>
            </p:nvSpPr>
            <p:spPr>
              <a:xfrm>
                <a:off x="2393930" y="1575203"/>
                <a:ext cx="6913036" cy="45313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𝐸𝑅</m:t>
                      </m:r>
                      <m:r>
                        <a:rPr lang="it-IT" sz="2400" b="0" i="1" smtClean="0">
                          <a:latin typeface="Cambria Math" panose="02040503050406030204" pitchFamily="18" charset="0"/>
                        </a:rPr>
                        <m:t>=</m:t>
                      </m:r>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𝑎</m:t>
                              </m:r>
                            </m:e>
                            <m:sub>
                              <m:r>
                                <a:rPr lang="it-IT" sz="2400" b="0" i="1" smtClean="0">
                                  <a:latin typeface="Cambria Math" panose="02040503050406030204" pitchFamily="18" charset="0"/>
                                </a:rPr>
                                <m:t>0</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𝑎</m:t>
                              </m:r>
                            </m:e>
                            <m:sub>
                              <m:r>
                                <a:rPr lang="it-IT" sz="2400" b="0" i="1" smtClean="0">
                                  <a:latin typeface="Cambria Math" panose="02040503050406030204" pitchFamily="18" charset="0"/>
                                </a:rPr>
                                <m:t>1</m:t>
                              </m:r>
                            </m:sub>
                          </m:sSub>
                          <m:r>
                            <a:rPr lang="it-IT" sz="2400" b="1" i="1" smtClean="0">
                              <a:solidFill>
                                <a:schemeClr val="accent6">
                                  <a:lumMod val="75000"/>
                                </a:schemeClr>
                              </a:solidFill>
                              <a:latin typeface="Cambria Math" panose="02040503050406030204" pitchFamily="18" charset="0"/>
                            </a:rPr>
                            <m:t>𝑮𝑭𝑪</m:t>
                          </m:r>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𝑎</m:t>
                              </m:r>
                            </m:e>
                            <m:sub>
                              <m:r>
                                <a:rPr lang="it-IT" sz="2400" b="0" i="1" smtClean="0">
                                  <a:latin typeface="Cambria Math" panose="02040503050406030204" pitchFamily="18" charset="0"/>
                                </a:rPr>
                                <m:t>2</m:t>
                              </m:r>
                            </m:sub>
                          </m:sSub>
                          <m:r>
                            <a:rPr lang="it-IT" sz="2400" b="1" i="1" smtClean="0">
                              <a:solidFill>
                                <a:srgbClr val="0070C0"/>
                              </a:solidFill>
                              <a:latin typeface="Cambria Math" panose="02040503050406030204" pitchFamily="18" charset="0"/>
                            </a:rPr>
                            <m:t>𝑽𝑾𝑪</m:t>
                          </m:r>
                        </m:e>
                      </m:d>
                      <m:func>
                        <m:funcPr>
                          <m:ctrlPr>
                            <a:rPr lang="it-IT" sz="2400" b="0" i="1" smtClean="0">
                              <a:latin typeface="Cambria Math" panose="02040503050406030204" pitchFamily="18" charset="0"/>
                            </a:rPr>
                          </m:ctrlPr>
                        </m:funcPr>
                        <m:fName>
                          <m:r>
                            <m:rPr>
                              <m:sty m:val="p"/>
                            </m:rPr>
                            <a:rPr lang="it-IT" sz="2400" b="0" i="0" smtClean="0">
                              <a:latin typeface="Cambria Math" panose="02040503050406030204" pitchFamily="18" charset="0"/>
                            </a:rPr>
                            <m:t>exp</m:t>
                          </m:r>
                        </m:fName>
                        <m:e>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𝑏</m:t>
                                  </m:r>
                                </m:e>
                                <m:sub>
                                  <m:r>
                                    <a:rPr lang="it-IT" sz="2400" b="0" i="1" smtClean="0">
                                      <a:latin typeface="Cambria Math" panose="02040503050406030204" pitchFamily="18" charset="0"/>
                                    </a:rPr>
                                    <m:t>0</m:t>
                                  </m:r>
                                </m:sub>
                              </m:sSub>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𝑎</m:t>
                                  </m:r>
                                </m:sub>
                              </m:sSub>
                            </m:e>
                          </m:d>
                        </m:e>
                      </m:func>
                      <m:r>
                        <a:rPr lang="it-IT" sz="2400" b="0" i="1" smtClean="0">
                          <a:latin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𝜀</m:t>
                      </m:r>
                    </m:oMath>
                  </m:oMathPara>
                </a14:m>
                <a:endParaRPr lang="en-GB" baseline="30000" dirty="0">
                  <a:latin typeface="Futura Medium" panose="020B0602020204020303" pitchFamily="34" charset="-79"/>
                  <a:cs typeface="Futura Medium" panose="020B0602020204020303" pitchFamily="34" charset="-79"/>
                </a:endParaRPr>
              </a:p>
            </p:txBody>
          </p:sp>
        </mc:Choice>
        <mc:Fallback xmlns="">
          <p:sp>
            <p:nvSpPr>
              <p:cNvPr id="7" name="CasellaDiTesto 6">
                <a:extLst>
                  <a:ext uri="{FF2B5EF4-FFF2-40B4-BE49-F238E27FC236}">
                    <a16:creationId xmlns:a16="http://schemas.microsoft.com/office/drawing/2014/main" id="{BEB6C7C5-4320-6772-9D75-443DE60F85A2}"/>
                  </a:ext>
                </a:extLst>
              </p:cNvPr>
              <p:cNvSpPr txBox="1">
                <a:spLocks noRot="1" noChangeAspect="1" noMove="1" noResize="1" noEditPoints="1" noAdjustHandles="1" noChangeArrowheads="1" noChangeShapeType="1" noTextEdit="1"/>
              </p:cNvSpPr>
              <p:nvPr/>
            </p:nvSpPr>
            <p:spPr>
              <a:xfrm>
                <a:off x="2393930" y="1575203"/>
                <a:ext cx="6913036" cy="453137"/>
              </a:xfrm>
              <a:prstGeom prst="rect">
                <a:avLst/>
              </a:prstGeom>
              <a:blipFill>
                <a:blip r:embed="rId15"/>
                <a:stretch>
                  <a:fillRect b="-10811"/>
                </a:stretch>
              </a:blipFill>
            </p:spPr>
            <p:txBody>
              <a:bodyPr/>
              <a:lstStyle/>
              <a:p>
                <a:r>
                  <a:rPr lang="en-GB">
                    <a:noFill/>
                  </a:rPr>
                  <a:t> </a:t>
                </a:r>
              </a:p>
            </p:txBody>
          </p:sp>
        </mc:Fallback>
      </mc:AlternateContent>
      <p:grpSp>
        <p:nvGrpSpPr>
          <p:cNvPr id="18" name="Gruppo 17">
            <a:extLst>
              <a:ext uri="{FF2B5EF4-FFF2-40B4-BE49-F238E27FC236}">
                <a16:creationId xmlns:a16="http://schemas.microsoft.com/office/drawing/2014/main" id="{2CE21C55-F7BF-51A0-AFD9-E31E6BAFA65E}"/>
              </a:ext>
            </a:extLst>
          </p:cNvPr>
          <p:cNvGrpSpPr/>
          <p:nvPr/>
        </p:nvGrpSpPr>
        <p:grpSpPr>
          <a:xfrm>
            <a:off x="1690092" y="2347900"/>
            <a:ext cx="4177998" cy="4108934"/>
            <a:chOff x="2278253" y="256868"/>
            <a:chExt cx="4171532" cy="4440442"/>
          </a:xfrm>
        </p:grpSpPr>
        <p:pic>
          <p:nvPicPr>
            <p:cNvPr id="30" name="Immagine 29">
              <a:extLst>
                <a:ext uri="{FF2B5EF4-FFF2-40B4-BE49-F238E27FC236}">
                  <a16:creationId xmlns:a16="http://schemas.microsoft.com/office/drawing/2014/main" id="{22707ED3-2292-323B-35B8-8FB66EB65D6E}"/>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364886" y="265010"/>
              <a:ext cx="2370676" cy="4432300"/>
            </a:xfrm>
            <a:prstGeom prst="rect">
              <a:avLst/>
            </a:prstGeom>
          </p:spPr>
        </p:pic>
        <p:sp>
          <p:nvSpPr>
            <p:cNvPr id="31" name="Rettangolo 30">
              <a:extLst>
                <a:ext uri="{FF2B5EF4-FFF2-40B4-BE49-F238E27FC236}">
                  <a16:creationId xmlns:a16="http://schemas.microsoft.com/office/drawing/2014/main" id="{F5B1BBB8-4CA4-5E2A-162A-207BCC6D047C}"/>
                </a:ext>
              </a:extLst>
            </p:cNvPr>
            <p:cNvSpPr/>
            <p:nvPr/>
          </p:nvSpPr>
          <p:spPr>
            <a:xfrm>
              <a:off x="2278253" y="309966"/>
              <a:ext cx="459168" cy="433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Immagine 31">
              <a:extLst>
                <a:ext uri="{FF2B5EF4-FFF2-40B4-BE49-F238E27FC236}">
                  <a16:creationId xmlns:a16="http://schemas.microsoft.com/office/drawing/2014/main" id="{2C5C7F7D-83BF-3287-6D44-D9C3C98F6793}"/>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460082" y="256868"/>
              <a:ext cx="1989703" cy="1669835"/>
            </a:xfrm>
            <a:prstGeom prst="rect">
              <a:avLst/>
            </a:prstGeom>
          </p:spPr>
        </p:pic>
        <p:sp>
          <p:nvSpPr>
            <p:cNvPr id="33" name="Rettangolo 32">
              <a:extLst>
                <a:ext uri="{FF2B5EF4-FFF2-40B4-BE49-F238E27FC236}">
                  <a16:creationId xmlns:a16="http://schemas.microsoft.com/office/drawing/2014/main" id="{CE555180-AD14-5086-CC63-C0B0CBB4CC4A}"/>
                </a:ext>
              </a:extLst>
            </p:cNvPr>
            <p:cNvSpPr/>
            <p:nvPr/>
          </p:nvSpPr>
          <p:spPr>
            <a:xfrm>
              <a:off x="3099661" y="475156"/>
              <a:ext cx="3137588" cy="36008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uppo 38">
            <a:extLst>
              <a:ext uri="{FF2B5EF4-FFF2-40B4-BE49-F238E27FC236}">
                <a16:creationId xmlns:a16="http://schemas.microsoft.com/office/drawing/2014/main" id="{8573663E-7F8D-4D4F-5131-DB6B010AE37B}"/>
              </a:ext>
            </a:extLst>
          </p:cNvPr>
          <p:cNvGrpSpPr/>
          <p:nvPr/>
        </p:nvGrpSpPr>
        <p:grpSpPr>
          <a:xfrm>
            <a:off x="6758849" y="7059425"/>
            <a:ext cx="4895982" cy="4068000"/>
            <a:chOff x="503196" y="1958107"/>
            <a:chExt cx="4759067" cy="4339801"/>
          </a:xfrm>
        </p:grpSpPr>
        <p:grpSp>
          <p:nvGrpSpPr>
            <p:cNvPr id="40" name="Gruppo 39">
              <a:extLst>
                <a:ext uri="{FF2B5EF4-FFF2-40B4-BE49-F238E27FC236}">
                  <a16:creationId xmlns:a16="http://schemas.microsoft.com/office/drawing/2014/main" id="{65F0C1DA-C077-5CA3-9849-70CA09803F48}"/>
                </a:ext>
              </a:extLst>
            </p:cNvPr>
            <p:cNvGrpSpPr/>
            <p:nvPr/>
          </p:nvGrpSpPr>
          <p:grpSpPr>
            <a:xfrm>
              <a:off x="503196" y="2167685"/>
              <a:ext cx="4759067" cy="4130223"/>
              <a:chOff x="503196" y="2167685"/>
              <a:chExt cx="4759067" cy="4130223"/>
            </a:xfrm>
          </p:grpSpPr>
          <p:grpSp>
            <p:nvGrpSpPr>
              <p:cNvPr id="42" name="Gruppo 41">
                <a:extLst>
                  <a:ext uri="{FF2B5EF4-FFF2-40B4-BE49-F238E27FC236}">
                    <a16:creationId xmlns:a16="http://schemas.microsoft.com/office/drawing/2014/main" id="{450FF24C-D50A-EB74-040F-8B9492E208E4}"/>
                  </a:ext>
                </a:extLst>
              </p:cNvPr>
              <p:cNvGrpSpPr/>
              <p:nvPr/>
            </p:nvGrpSpPr>
            <p:grpSpPr>
              <a:xfrm>
                <a:off x="503196" y="2272861"/>
                <a:ext cx="4759067" cy="4025047"/>
                <a:chOff x="1129146" y="1797716"/>
                <a:chExt cx="5705302" cy="4364544"/>
              </a:xfrm>
            </p:grpSpPr>
            <p:pic>
              <p:nvPicPr>
                <p:cNvPr id="44" name="Immagine 43">
                  <a:extLst>
                    <a:ext uri="{FF2B5EF4-FFF2-40B4-BE49-F238E27FC236}">
                      <a16:creationId xmlns:a16="http://schemas.microsoft.com/office/drawing/2014/main" id="{6DD5DF99-C9FF-D691-1A05-798084A359A2}"/>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29146" y="1797716"/>
                  <a:ext cx="5705302" cy="4364544"/>
                </a:xfrm>
                <a:prstGeom prst="rect">
                  <a:avLst/>
                </a:prstGeom>
              </p:spPr>
            </p:pic>
            <p:sp>
              <p:nvSpPr>
                <p:cNvPr id="45" name="Rettangolo 44">
                  <a:extLst>
                    <a:ext uri="{FF2B5EF4-FFF2-40B4-BE49-F238E27FC236}">
                      <a16:creationId xmlns:a16="http://schemas.microsoft.com/office/drawing/2014/main" id="{9F53A308-D620-F03F-AECF-BE11D25075E3}"/>
                    </a:ext>
                  </a:extLst>
                </p:cNvPr>
                <p:cNvSpPr/>
                <p:nvPr/>
              </p:nvSpPr>
              <p:spPr>
                <a:xfrm>
                  <a:off x="2180225" y="1906859"/>
                  <a:ext cx="2090692" cy="1415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tura Medium" panose="020B0602020204020303" pitchFamily="34" charset="-79"/>
                    <a:cs typeface="Futura Medium" panose="020B0602020204020303" pitchFamily="34" charset="-79"/>
                  </a:endParaRPr>
                </a:p>
              </p:txBody>
            </p:sp>
            <p:sp>
              <p:nvSpPr>
                <p:cNvPr id="46" name="Rettangolo 45">
                  <a:extLst>
                    <a:ext uri="{FF2B5EF4-FFF2-40B4-BE49-F238E27FC236}">
                      <a16:creationId xmlns:a16="http://schemas.microsoft.com/office/drawing/2014/main" id="{9CEBE594-F124-4CA0-A474-AAFF483CD19F}"/>
                    </a:ext>
                  </a:extLst>
                </p:cNvPr>
                <p:cNvSpPr/>
                <p:nvPr/>
              </p:nvSpPr>
              <p:spPr>
                <a:xfrm>
                  <a:off x="3992137" y="1906859"/>
                  <a:ext cx="1070517" cy="535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grpSp>
          <p:sp>
            <p:nvSpPr>
              <p:cNvPr id="43" name="Rettangolo 42">
                <a:extLst>
                  <a:ext uri="{FF2B5EF4-FFF2-40B4-BE49-F238E27FC236}">
                    <a16:creationId xmlns:a16="http://schemas.microsoft.com/office/drawing/2014/main" id="{EC146894-4256-27CC-70BB-2F7AE5C7BFE8}"/>
                  </a:ext>
                </a:extLst>
              </p:cNvPr>
              <p:cNvSpPr/>
              <p:nvPr/>
            </p:nvSpPr>
            <p:spPr>
              <a:xfrm>
                <a:off x="582084" y="2167685"/>
                <a:ext cx="454549" cy="411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grpSp>
        <p:sp>
          <p:nvSpPr>
            <p:cNvPr id="41" name="Rettangolo 40">
              <a:extLst>
                <a:ext uri="{FF2B5EF4-FFF2-40B4-BE49-F238E27FC236}">
                  <a16:creationId xmlns:a16="http://schemas.microsoft.com/office/drawing/2014/main" id="{AE1D00AD-9650-BBAA-E40F-FB13C23D589D}"/>
                </a:ext>
              </a:extLst>
            </p:cNvPr>
            <p:cNvSpPr/>
            <p:nvPr/>
          </p:nvSpPr>
          <p:spPr>
            <a:xfrm>
              <a:off x="503196" y="1958107"/>
              <a:ext cx="278782" cy="397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asellaDiTesto 13">
            <a:extLst>
              <a:ext uri="{FF2B5EF4-FFF2-40B4-BE49-F238E27FC236}">
                <a16:creationId xmlns:a16="http://schemas.microsoft.com/office/drawing/2014/main" id="{03165E0D-679E-1A1C-E9D0-B9B84B292B6A}"/>
              </a:ext>
            </a:extLst>
          </p:cNvPr>
          <p:cNvSpPr txBox="1"/>
          <p:nvPr/>
        </p:nvSpPr>
        <p:spPr>
          <a:xfrm>
            <a:off x="6096000" y="72000"/>
            <a:ext cx="6096000" cy="523220"/>
          </a:xfrm>
          <a:prstGeom prst="rect">
            <a:avLst/>
          </a:prstGeom>
          <a:noFill/>
        </p:spPr>
        <p:txBody>
          <a:bodyPr wrap="square">
            <a:spAutoFit/>
          </a:bodyPr>
          <a:lstStyle>
            <a:defPPr>
              <a:defRPr lang="it-IT"/>
            </a:defPPr>
            <a:lvl1pPr>
              <a:defRPr sz="2800" b="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defRPr>
            </a:lvl1pPr>
          </a:lstStyle>
          <a:p>
            <a:r>
              <a:rPr lang="en-US" dirty="0"/>
              <a:t>Empirical Models </a:t>
            </a:r>
            <a:endParaRPr lang="en-GB" dirty="0"/>
          </a:p>
        </p:txBody>
      </p:sp>
    </p:spTree>
    <p:extLst>
      <p:ext uri="{BB962C8B-B14F-4D97-AF65-F5344CB8AC3E}">
        <p14:creationId xmlns:p14="http://schemas.microsoft.com/office/powerpoint/2010/main" val="380025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pic>
        <p:nvPicPr>
          <p:cNvPr id="5" name="Immagine 4">
            <a:extLst>
              <a:ext uri="{FF2B5EF4-FFF2-40B4-BE49-F238E27FC236}">
                <a16:creationId xmlns:a16="http://schemas.microsoft.com/office/drawing/2014/main" id="{2218D3FA-6A95-422F-A0C0-DD4B3EE47B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7015" y="7426715"/>
            <a:ext cx="8731039" cy="3685339"/>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3DA6F1-381A-F6AF-45F4-7BDE1F072C8D}"/>
                  </a:ext>
                </a:extLst>
              </p:cNvPr>
              <p:cNvSpPr txBox="1"/>
              <p:nvPr/>
            </p:nvSpPr>
            <p:spPr>
              <a:xfrm>
                <a:off x="11810107" y="1316243"/>
                <a:ext cx="7122042" cy="666464"/>
              </a:xfrm>
              <a:prstGeom prst="rect">
                <a:avLst/>
              </a:prstGeom>
              <a:noFill/>
            </p:spPr>
            <p:txBody>
              <a:bodyPr wrap="square" rtlCol="0">
                <a:spAutoFit/>
              </a:bodyPr>
              <a:lstStyle/>
              <a:p>
                <a:pPr algn="ctr"/>
                <a14:m>
                  <m:oMath xmlns:m="http://schemas.openxmlformats.org/officeDocument/2006/math">
                    <m:r>
                      <a:rPr lang="it-IT" sz="2400" b="0" i="1" dirty="0" smtClean="0">
                        <a:latin typeface="Cambria Math" panose="02040503050406030204" pitchFamily="18" charset="0"/>
                      </a:rPr>
                      <m:t>𝐺𝑃𝑃</m:t>
                    </m:r>
                    <m:r>
                      <a:rPr lang="it-IT" sz="2400" b="0" i="1" dirty="0" smtClean="0">
                        <a:latin typeface="Cambria Math" panose="02040503050406030204" pitchFamily="18" charset="0"/>
                      </a:rPr>
                      <m:t>=</m:t>
                    </m:r>
                    <m:f>
                      <m:fPr>
                        <m:ctrlPr>
                          <a:rPr lang="en-GB" sz="2400" i="1" dirty="0" smtClean="0">
                            <a:latin typeface="Cambria Math" panose="02040503050406030204" pitchFamily="18" charset="0"/>
                          </a:rPr>
                        </m:ctrlPr>
                      </m:fPr>
                      <m:num>
                        <m:sSub>
                          <m:sSubPr>
                            <m:ctrlPr>
                              <a:rPr lang="it-IT" sz="2400" i="1">
                                <a:latin typeface="Cambria Math" panose="02040503050406030204" pitchFamily="18" charset="0"/>
                              </a:rPr>
                            </m:ctrlPr>
                          </m:sSubPr>
                          <m:e>
                            <m:r>
                              <a:rPr lang="it-IT" sz="2400" b="0" i="1">
                                <a:latin typeface="Cambria Math" panose="02040503050406030204" pitchFamily="18" charset="0"/>
                              </a:rPr>
                              <m:t>𝐹</m:t>
                            </m:r>
                          </m:e>
                          <m:sub>
                            <m:r>
                              <a:rPr lang="it-IT" sz="2400" b="0" i="1">
                                <a:latin typeface="Cambria Math" panose="02040503050406030204" pitchFamily="18" charset="0"/>
                              </a:rPr>
                              <m:t>𝑚𝑎𝑥</m:t>
                            </m:r>
                          </m:sub>
                        </m:sSub>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num>
                      <m:den>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𝐹</m:t>
                            </m:r>
                          </m:e>
                          <m:sub>
                            <m:r>
                              <a:rPr lang="it-IT" sz="2400" b="0" i="1" dirty="0" smtClean="0">
                                <a:latin typeface="Cambria Math" panose="02040503050406030204" pitchFamily="18" charset="0"/>
                              </a:rPr>
                              <m:t>𝑚𝑎𝑥</m:t>
                            </m:r>
                          </m:sub>
                        </m:sSub>
                        <m:r>
                          <a:rPr lang="it-IT" sz="2400" b="0" i="1" dirty="0" smtClean="0">
                            <a:latin typeface="Cambria Math" panose="02040503050406030204" pitchFamily="18" charset="0"/>
                          </a:rPr>
                          <m:t>+</m:t>
                        </m:r>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den>
                    </m:f>
                    <m:r>
                      <a:rPr lang="it-IT" sz="2400" b="0" i="1" dirty="0" smtClean="0">
                        <a:latin typeface="Cambria Math" panose="02040503050406030204" pitchFamily="18" charset="0"/>
                      </a:rPr>
                      <m:t>(</m:t>
                    </m:r>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0</m:t>
                        </m:r>
                      </m:sub>
                    </m:sSub>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1</m:t>
                        </m:r>
                      </m:sub>
                    </m:sSub>
                    <m:r>
                      <a:rPr lang="it-IT" sz="2400" b="1" i="1" dirty="0" smtClean="0">
                        <a:solidFill>
                          <a:schemeClr val="accent6">
                            <a:lumMod val="75000"/>
                          </a:schemeClr>
                        </a:solidFill>
                        <a:latin typeface="Cambria Math" panose="02040503050406030204" pitchFamily="18" charset="0"/>
                      </a:rPr>
                      <m:t>𝑮𝑭𝑪</m:t>
                    </m:r>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𝐴</m:t>
                        </m:r>
                      </m:e>
                      <m:sub>
                        <m:r>
                          <a:rPr lang="it-IT" sz="2400" b="0" i="1" dirty="0" smtClean="0">
                            <a:latin typeface="Cambria Math" panose="02040503050406030204" pitchFamily="18" charset="0"/>
                          </a:rPr>
                          <m:t>2</m:t>
                        </m:r>
                      </m:sub>
                    </m:sSub>
                    <m:r>
                      <a:rPr lang="it-IT" sz="2400" b="1" i="1" dirty="0" smtClean="0">
                        <a:solidFill>
                          <a:srgbClr val="0070C0"/>
                        </a:solidFill>
                        <a:latin typeface="Cambria Math" panose="02040503050406030204" pitchFamily="18" charset="0"/>
                      </a:rPr>
                      <m:t>𝑽𝑾𝑪</m:t>
                    </m:r>
                    <m:r>
                      <a:rPr lang="it-IT" sz="2400" b="0" i="1" dirty="0" smtClean="0">
                        <a:latin typeface="Cambria Math" panose="02040503050406030204" pitchFamily="18" charset="0"/>
                      </a:rPr>
                      <m:t>)+</m:t>
                    </m:r>
                    <m:r>
                      <a:rPr lang="en-GB" sz="2400" i="1" dirty="0" smtClean="0">
                        <a:latin typeface="Cambria Math" panose="02040503050406030204" pitchFamily="18" charset="0"/>
                        <a:ea typeface="Cambria Math" panose="02040503050406030204" pitchFamily="18" charset="0"/>
                      </a:rPr>
                      <m:t>𝜀</m:t>
                    </m:r>
                  </m:oMath>
                </a14:m>
                <a:r>
                  <a:rPr lang="en-GB" baseline="30000" dirty="0">
                    <a:latin typeface="Futura Medium" panose="020B0602020204020303" pitchFamily="34" charset="-79"/>
                    <a:cs typeface="Futura Medium" panose="020B0602020204020303" pitchFamily="34" charset="-79"/>
                  </a:rPr>
                  <a:t>[1]</a:t>
                </a:r>
                <a:endParaRPr lang="en-GB" sz="2400" dirty="0">
                  <a:latin typeface="Futura Medium" panose="020B0602020204020303" pitchFamily="34" charset="-79"/>
                  <a:cs typeface="Futura Medium" panose="020B0602020204020303" pitchFamily="34" charset="-79"/>
                </a:endParaRPr>
              </a:p>
            </p:txBody>
          </p:sp>
        </mc:Choice>
        <mc:Fallback xmlns="">
          <p:sp>
            <p:nvSpPr>
              <p:cNvPr id="6" name="CasellaDiTesto 5">
                <a:extLst>
                  <a:ext uri="{FF2B5EF4-FFF2-40B4-BE49-F238E27FC236}">
                    <a16:creationId xmlns:a16="http://schemas.microsoft.com/office/drawing/2014/main" id="{9E3DA6F1-381A-F6AF-45F4-7BDE1F072C8D}"/>
                  </a:ext>
                </a:extLst>
              </p:cNvPr>
              <p:cNvSpPr txBox="1">
                <a:spLocks noRot="1" noChangeAspect="1" noMove="1" noResize="1" noEditPoints="1" noAdjustHandles="1" noChangeArrowheads="1" noChangeShapeType="1" noTextEdit="1"/>
              </p:cNvSpPr>
              <p:nvPr/>
            </p:nvSpPr>
            <p:spPr>
              <a:xfrm>
                <a:off x="11810107" y="1316243"/>
                <a:ext cx="7122042" cy="666464"/>
              </a:xfrm>
              <a:prstGeom prst="rect">
                <a:avLst/>
              </a:prstGeom>
              <a:blipFill>
                <a:blip r:embed="rId8"/>
                <a:stretch>
                  <a:fillRect b="-1887"/>
                </a:stretch>
              </a:blipFill>
            </p:spPr>
            <p:txBody>
              <a:bodyPr/>
              <a:lstStyle/>
              <a:p>
                <a:r>
                  <a:rPr lang="en-GB">
                    <a:noFill/>
                  </a:rPr>
                  <a:t> </a:t>
                </a:r>
              </a:p>
            </p:txBody>
          </p:sp>
        </mc:Fallback>
      </mc:AlternateContent>
      <p:grpSp>
        <p:nvGrpSpPr>
          <p:cNvPr id="4" name="Gruppo 3">
            <a:extLst>
              <a:ext uri="{FF2B5EF4-FFF2-40B4-BE49-F238E27FC236}">
                <a16:creationId xmlns:a16="http://schemas.microsoft.com/office/drawing/2014/main" id="{F54692F6-3E0F-94D7-B867-49381890AAC8}"/>
              </a:ext>
            </a:extLst>
          </p:cNvPr>
          <p:cNvGrpSpPr>
            <a:grpSpLocks noChangeAspect="1"/>
          </p:cNvGrpSpPr>
          <p:nvPr/>
        </p:nvGrpSpPr>
        <p:grpSpPr>
          <a:xfrm>
            <a:off x="6948568" y="8372342"/>
            <a:ext cx="1137283" cy="897042"/>
            <a:chOff x="8166402" y="5204621"/>
            <a:chExt cx="1625516" cy="1307898"/>
          </a:xfrm>
        </p:grpSpPr>
        <p:sp>
          <p:nvSpPr>
            <p:cNvPr id="8" name="Sole 7">
              <a:extLst>
                <a:ext uri="{FF2B5EF4-FFF2-40B4-BE49-F238E27FC236}">
                  <a16:creationId xmlns:a16="http://schemas.microsoft.com/office/drawing/2014/main" id="{150A62AC-CC35-7CD3-3397-C6FC0282B153}"/>
                </a:ext>
              </a:extLst>
            </p:cNvPr>
            <p:cNvSpPr/>
            <p:nvPr/>
          </p:nvSpPr>
          <p:spPr>
            <a:xfrm>
              <a:off x="8544604" y="5204621"/>
              <a:ext cx="1247314" cy="1179329"/>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uppo 9">
              <a:extLst>
                <a:ext uri="{FF2B5EF4-FFF2-40B4-BE49-F238E27FC236}">
                  <a16:creationId xmlns:a16="http://schemas.microsoft.com/office/drawing/2014/main" id="{13B661EF-B2E8-A251-4215-E581937A8315}"/>
                </a:ext>
              </a:extLst>
            </p:cNvPr>
            <p:cNvGrpSpPr/>
            <p:nvPr/>
          </p:nvGrpSpPr>
          <p:grpSpPr>
            <a:xfrm rot="3014640">
              <a:off x="8374312" y="5999809"/>
              <a:ext cx="304800" cy="720619"/>
              <a:chOff x="7347204" y="5925600"/>
              <a:chExt cx="304800" cy="720619"/>
            </a:xfrm>
          </p:grpSpPr>
          <p:cxnSp>
            <p:nvCxnSpPr>
              <p:cNvPr id="11" name="Connettore 2 10">
                <a:extLst>
                  <a:ext uri="{FF2B5EF4-FFF2-40B4-BE49-F238E27FC236}">
                    <a16:creationId xmlns:a16="http://schemas.microsoft.com/office/drawing/2014/main" id="{4430E251-1C58-A11C-E317-7BDD04AB864D}"/>
                  </a:ext>
                </a:extLst>
              </p:cNvPr>
              <p:cNvCxnSpPr/>
              <p:nvPr/>
            </p:nvCxnSpPr>
            <p:spPr>
              <a:xfrm>
                <a:off x="7347204" y="59262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6B7B316B-7BA2-CE97-4EB9-01030EB303D3}"/>
                  </a:ext>
                </a:extLst>
              </p:cNvPr>
              <p:cNvCxnSpPr/>
              <p:nvPr/>
            </p:nvCxnSpPr>
            <p:spPr>
              <a:xfrm>
                <a:off x="7499604" y="60786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ADBB21E-076B-6C37-7F23-CC20601E8CD7}"/>
                  </a:ext>
                </a:extLst>
              </p:cNvPr>
              <p:cNvCxnSpPr/>
              <p:nvPr/>
            </p:nvCxnSpPr>
            <p:spPr>
              <a:xfrm>
                <a:off x="7652004" y="5925600"/>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9" name="Gruppo 18">
            <a:extLst>
              <a:ext uri="{FF2B5EF4-FFF2-40B4-BE49-F238E27FC236}">
                <a16:creationId xmlns:a16="http://schemas.microsoft.com/office/drawing/2014/main" id="{B4ACD616-752F-C129-E2BF-358099A9822F}"/>
              </a:ext>
            </a:extLst>
          </p:cNvPr>
          <p:cNvGrpSpPr/>
          <p:nvPr/>
        </p:nvGrpSpPr>
        <p:grpSpPr>
          <a:xfrm>
            <a:off x="1662359" y="7283502"/>
            <a:ext cx="3974716" cy="4108934"/>
            <a:chOff x="5976257" y="490654"/>
            <a:chExt cx="2919630" cy="2938346"/>
          </a:xfrm>
        </p:grpSpPr>
        <p:pic>
          <p:nvPicPr>
            <p:cNvPr id="20" name="Immagine 19">
              <a:extLst>
                <a:ext uri="{FF2B5EF4-FFF2-40B4-BE49-F238E27FC236}">
                  <a16:creationId xmlns:a16="http://schemas.microsoft.com/office/drawing/2014/main" id="{A8170563-44D7-06AC-4DD5-E497507AAFA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18" b="-1"/>
            <a:stretch/>
          </p:blipFill>
          <p:spPr>
            <a:xfrm>
              <a:off x="5976257" y="490654"/>
              <a:ext cx="1763486" cy="2938346"/>
            </a:xfrm>
            <a:prstGeom prst="rect">
              <a:avLst/>
            </a:prstGeom>
          </p:spPr>
        </p:pic>
        <p:pic>
          <p:nvPicPr>
            <p:cNvPr id="27" name="Immagine 26">
              <a:extLst>
                <a:ext uri="{FF2B5EF4-FFF2-40B4-BE49-F238E27FC236}">
                  <a16:creationId xmlns:a16="http://schemas.microsoft.com/office/drawing/2014/main" id="{59D3C183-AF18-576F-0891-0244244E959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605929" y="490654"/>
              <a:ext cx="1289958" cy="872718"/>
            </a:xfrm>
            <a:prstGeom prst="rect">
              <a:avLst/>
            </a:prstGeom>
          </p:spPr>
        </p:pic>
        <p:sp>
          <p:nvSpPr>
            <p:cNvPr id="28" name="Rettangolo 27">
              <a:extLst>
                <a:ext uri="{FF2B5EF4-FFF2-40B4-BE49-F238E27FC236}">
                  <a16:creationId xmlns:a16="http://schemas.microsoft.com/office/drawing/2014/main" id="{C1EB3555-609C-4F17-6077-DCF874630543}"/>
                </a:ext>
              </a:extLst>
            </p:cNvPr>
            <p:cNvSpPr/>
            <p:nvPr/>
          </p:nvSpPr>
          <p:spPr>
            <a:xfrm>
              <a:off x="6482576" y="579863"/>
              <a:ext cx="2413311" cy="26316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tangolo 28">
              <a:extLst>
                <a:ext uri="{FF2B5EF4-FFF2-40B4-BE49-F238E27FC236}">
                  <a16:creationId xmlns:a16="http://schemas.microsoft.com/office/drawing/2014/main" id="{08BF4691-D8C2-92C1-5B42-EC1DE0171B11}"/>
                </a:ext>
              </a:extLst>
            </p:cNvPr>
            <p:cNvSpPr/>
            <p:nvPr/>
          </p:nvSpPr>
          <p:spPr>
            <a:xfrm>
              <a:off x="5976257" y="490654"/>
              <a:ext cx="26099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BEB6C7C5-4320-6772-9D75-443DE60F85A2}"/>
                  </a:ext>
                </a:extLst>
              </p:cNvPr>
              <p:cNvSpPr txBox="1"/>
              <p:nvPr/>
            </p:nvSpPr>
            <p:spPr>
              <a:xfrm>
                <a:off x="2393930" y="1575203"/>
                <a:ext cx="6913036" cy="45313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𝐸𝑅</m:t>
                      </m:r>
                      <m:r>
                        <a:rPr lang="it-IT" sz="2400" b="0" i="1" smtClean="0">
                          <a:latin typeface="Cambria Math" panose="02040503050406030204" pitchFamily="18" charset="0"/>
                        </a:rPr>
                        <m:t>=</m:t>
                      </m:r>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𝑎</m:t>
                              </m:r>
                            </m:e>
                            <m:sub>
                              <m:r>
                                <a:rPr lang="it-IT" sz="2400" b="0" i="1" smtClean="0">
                                  <a:latin typeface="Cambria Math" panose="02040503050406030204" pitchFamily="18" charset="0"/>
                                </a:rPr>
                                <m:t>0</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𝑎</m:t>
                              </m:r>
                            </m:e>
                            <m:sub>
                              <m:r>
                                <a:rPr lang="it-IT" sz="2400" b="0" i="1" smtClean="0">
                                  <a:latin typeface="Cambria Math" panose="02040503050406030204" pitchFamily="18" charset="0"/>
                                </a:rPr>
                                <m:t>1</m:t>
                              </m:r>
                            </m:sub>
                          </m:sSub>
                          <m:r>
                            <a:rPr lang="it-IT" sz="2400" b="1" i="1" smtClean="0">
                              <a:solidFill>
                                <a:schemeClr val="accent6">
                                  <a:lumMod val="75000"/>
                                </a:schemeClr>
                              </a:solidFill>
                              <a:latin typeface="Cambria Math" panose="02040503050406030204" pitchFamily="18" charset="0"/>
                            </a:rPr>
                            <m:t>𝑮𝑭𝑪</m:t>
                          </m:r>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𝑎</m:t>
                              </m:r>
                            </m:e>
                            <m:sub>
                              <m:r>
                                <a:rPr lang="it-IT" sz="2400" b="0" i="1" smtClean="0">
                                  <a:latin typeface="Cambria Math" panose="02040503050406030204" pitchFamily="18" charset="0"/>
                                </a:rPr>
                                <m:t>2</m:t>
                              </m:r>
                            </m:sub>
                          </m:sSub>
                          <m:r>
                            <a:rPr lang="it-IT" sz="2400" b="1" i="1" smtClean="0">
                              <a:solidFill>
                                <a:srgbClr val="0070C0"/>
                              </a:solidFill>
                              <a:latin typeface="Cambria Math" panose="02040503050406030204" pitchFamily="18" charset="0"/>
                            </a:rPr>
                            <m:t>𝑽𝑾𝑪</m:t>
                          </m:r>
                        </m:e>
                      </m:d>
                      <m:func>
                        <m:funcPr>
                          <m:ctrlPr>
                            <a:rPr lang="it-IT" sz="2400" b="0" i="1" smtClean="0">
                              <a:latin typeface="Cambria Math" panose="02040503050406030204" pitchFamily="18" charset="0"/>
                            </a:rPr>
                          </m:ctrlPr>
                        </m:funcPr>
                        <m:fName>
                          <m:r>
                            <m:rPr>
                              <m:sty m:val="p"/>
                            </m:rPr>
                            <a:rPr lang="it-IT" sz="2400" b="0" i="0" smtClean="0">
                              <a:latin typeface="Cambria Math" panose="02040503050406030204" pitchFamily="18" charset="0"/>
                            </a:rPr>
                            <m:t>exp</m:t>
                          </m:r>
                        </m:fName>
                        <m:e>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𝑏</m:t>
                                  </m:r>
                                </m:e>
                                <m:sub>
                                  <m:r>
                                    <a:rPr lang="it-IT" sz="2400" b="0" i="1" smtClean="0">
                                      <a:latin typeface="Cambria Math" panose="02040503050406030204" pitchFamily="18" charset="0"/>
                                    </a:rPr>
                                    <m:t>0</m:t>
                                  </m:r>
                                </m:sub>
                              </m:sSub>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𝑎</m:t>
                                  </m:r>
                                </m:sub>
                              </m:sSub>
                            </m:e>
                          </m:d>
                        </m:e>
                      </m:func>
                      <m:r>
                        <a:rPr lang="it-IT" sz="2400" b="0" i="1" smtClean="0">
                          <a:latin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𝜀</m:t>
                      </m:r>
                    </m:oMath>
                  </m:oMathPara>
                </a14:m>
                <a:endParaRPr lang="en-GB" baseline="30000" dirty="0">
                  <a:latin typeface="Futura Medium" panose="020B0602020204020303" pitchFamily="34" charset="-79"/>
                  <a:cs typeface="Futura Medium" panose="020B0602020204020303" pitchFamily="34" charset="-79"/>
                </a:endParaRPr>
              </a:p>
            </p:txBody>
          </p:sp>
        </mc:Choice>
        <mc:Fallback xmlns="">
          <p:sp>
            <p:nvSpPr>
              <p:cNvPr id="7" name="CasellaDiTesto 6">
                <a:extLst>
                  <a:ext uri="{FF2B5EF4-FFF2-40B4-BE49-F238E27FC236}">
                    <a16:creationId xmlns:a16="http://schemas.microsoft.com/office/drawing/2014/main" id="{BEB6C7C5-4320-6772-9D75-443DE60F85A2}"/>
                  </a:ext>
                </a:extLst>
              </p:cNvPr>
              <p:cNvSpPr txBox="1">
                <a:spLocks noRot="1" noChangeAspect="1" noMove="1" noResize="1" noEditPoints="1" noAdjustHandles="1" noChangeArrowheads="1" noChangeShapeType="1" noTextEdit="1"/>
              </p:cNvSpPr>
              <p:nvPr/>
            </p:nvSpPr>
            <p:spPr>
              <a:xfrm>
                <a:off x="2393930" y="1575203"/>
                <a:ext cx="6913036" cy="453137"/>
              </a:xfrm>
              <a:prstGeom prst="rect">
                <a:avLst/>
              </a:prstGeom>
              <a:blipFill>
                <a:blip r:embed="rId15"/>
                <a:stretch>
                  <a:fillRect b="-10811"/>
                </a:stretch>
              </a:blipFill>
            </p:spPr>
            <p:txBody>
              <a:bodyPr/>
              <a:lstStyle/>
              <a:p>
                <a:r>
                  <a:rPr lang="en-GB">
                    <a:noFill/>
                  </a:rPr>
                  <a:t> </a:t>
                </a:r>
              </a:p>
            </p:txBody>
          </p:sp>
        </mc:Fallback>
      </mc:AlternateContent>
      <p:grpSp>
        <p:nvGrpSpPr>
          <p:cNvPr id="18" name="Gruppo 17">
            <a:extLst>
              <a:ext uri="{FF2B5EF4-FFF2-40B4-BE49-F238E27FC236}">
                <a16:creationId xmlns:a16="http://schemas.microsoft.com/office/drawing/2014/main" id="{2CE21C55-F7BF-51A0-AFD9-E31E6BAFA65E}"/>
              </a:ext>
            </a:extLst>
          </p:cNvPr>
          <p:cNvGrpSpPr/>
          <p:nvPr/>
        </p:nvGrpSpPr>
        <p:grpSpPr>
          <a:xfrm>
            <a:off x="1690092" y="2347900"/>
            <a:ext cx="4177998" cy="4108934"/>
            <a:chOff x="2278253" y="256868"/>
            <a:chExt cx="4171532" cy="4440442"/>
          </a:xfrm>
        </p:grpSpPr>
        <p:pic>
          <p:nvPicPr>
            <p:cNvPr id="30" name="Immagine 29">
              <a:extLst>
                <a:ext uri="{FF2B5EF4-FFF2-40B4-BE49-F238E27FC236}">
                  <a16:creationId xmlns:a16="http://schemas.microsoft.com/office/drawing/2014/main" id="{22707ED3-2292-323B-35B8-8FB66EB65D6E}"/>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364886" y="265010"/>
              <a:ext cx="2370676" cy="4432300"/>
            </a:xfrm>
            <a:prstGeom prst="rect">
              <a:avLst/>
            </a:prstGeom>
          </p:spPr>
        </p:pic>
        <p:sp>
          <p:nvSpPr>
            <p:cNvPr id="31" name="Rettangolo 30">
              <a:extLst>
                <a:ext uri="{FF2B5EF4-FFF2-40B4-BE49-F238E27FC236}">
                  <a16:creationId xmlns:a16="http://schemas.microsoft.com/office/drawing/2014/main" id="{F5B1BBB8-4CA4-5E2A-162A-207BCC6D047C}"/>
                </a:ext>
              </a:extLst>
            </p:cNvPr>
            <p:cNvSpPr/>
            <p:nvPr/>
          </p:nvSpPr>
          <p:spPr>
            <a:xfrm>
              <a:off x="2278253" y="309966"/>
              <a:ext cx="459168" cy="433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Immagine 31">
              <a:extLst>
                <a:ext uri="{FF2B5EF4-FFF2-40B4-BE49-F238E27FC236}">
                  <a16:creationId xmlns:a16="http://schemas.microsoft.com/office/drawing/2014/main" id="{2C5C7F7D-83BF-3287-6D44-D9C3C98F6793}"/>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460082" y="256868"/>
              <a:ext cx="1989703" cy="1669835"/>
            </a:xfrm>
            <a:prstGeom prst="rect">
              <a:avLst/>
            </a:prstGeom>
          </p:spPr>
        </p:pic>
        <p:sp>
          <p:nvSpPr>
            <p:cNvPr id="33" name="Rettangolo 32">
              <a:extLst>
                <a:ext uri="{FF2B5EF4-FFF2-40B4-BE49-F238E27FC236}">
                  <a16:creationId xmlns:a16="http://schemas.microsoft.com/office/drawing/2014/main" id="{CE555180-AD14-5086-CC63-C0B0CBB4CC4A}"/>
                </a:ext>
              </a:extLst>
            </p:cNvPr>
            <p:cNvSpPr/>
            <p:nvPr/>
          </p:nvSpPr>
          <p:spPr>
            <a:xfrm>
              <a:off x="3099661" y="475156"/>
              <a:ext cx="3137588" cy="36008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uppo 33">
            <a:extLst>
              <a:ext uri="{FF2B5EF4-FFF2-40B4-BE49-F238E27FC236}">
                <a16:creationId xmlns:a16="http://schemas.microsoft.com/office/drawing/2014/main" id="{15F03A6E-5DD9-7616-D728-A1094469B268}"/>
              </a:ext>
            </a:extLst>
          </p:cNvPr>
          <p:cNvGrpSpPr/>
          <p:nvPr/>
        </p:nvGrpSpPr>
        <p:grpSpPr>
          <a:xfrm>
            <a:off x="6758849" y="2566800"/>
            <a:ext cx="4895982" cy="4068000"/>
            <a:chOff x="503196" y="1958107"/>
            <a:chExt cx="4759067" cy="4339801"/>
          </a:xfrm>
        </p:grpSpPr>
        <p:grpSp>
          <p:nvGrpSpPr>
            <p:cNvPr id="35" name="Gruppo 34">
              <a:extLst>
                <a:ext uri="{FF2B5EF4-FFF2-40B4-BE49-F238E27FC236}">
                  <a16:creationId xmlns:a16="http://schemas.microsoft.com/office/drawing/2014/main" id="{9C917518-DCAC-2B62-D0FD-4129391027D3}"/>
                </a:ext>
              </a:extLst>
            </p:cNvPr>
            <p:cNvGrpSpPr/>
            <p:nvPr/>
          </p:nvGrpSpPr>
          <p:grpSpPr>
            <a:xfrm>
              <a:off x="503196" y="2167685"/>
              <a:ext cx="4759067" cy="4130223"/>
              <a:chOff x="503196" y="2167685"/>
              <a:chExt cx="4759067" cy="4130223"/>
            </a:xfrm>
          </p:grpSpPr>
          <p:grpSp>
            <p:nvGrpSpPr>
              <p:cNvPr id="37" name="Gruppo 36">
                <a:extLst>
                  <a:ext uri="{FF2B5EF4-FFF2-40B4-BE49-F238E27FC236}">
                    <a16:creationId xmlns:a16="http://schemas.microsoft.com/office/drawing/2014/main" id="{9D29449A-8A54-7A36-A9B4-A344DFAD94BA}"/>
                  </a:ext>
                </a:extLst>
              </p:cNvPr>
              <p:cNvGrpSpPr/>
              <p:nvPr/>
            </p:nvGrpSpPr>
            <p:grpSpPr>
              <a:xfrm>
                <a:off x="503196" y="2272861"/>
                <a:ext cx="4759067" cy="4025047"/>
                <a:chOff x="1129146" y="1797716"/>
                <a:chExt cx="5705302" cy="4364544"/>
              </a:xfrm>
            </p:grpSpPr>
            <p:pic>
              <p:nvPicPr>
                <p:cNvPr id="39" name="Immagine 38">
                  <a:extLst>
                    <a:ext uri="{FF2B5EF4-FFF2-40B4-BE49-F238E27FC236}">
                      <a16:creationId xmlns:a16="http://schemas.microsoft.com/office/drawing/2014/main" id="{AE341C48-8026-A32E-4210-ADA6566B8E5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29146" y="1797716"/>
                  <a:ext cx="5705302" cy="4364544"/>
                </a:xfrm>
                <a:prstGeom prst="rect">
                  <a:avLst/>
                </a:prstGeom>
              </p:spPr>
            </p:pic>
            <p:sp>
              <p:nvSpPr>
                <p:cNvPr id="40" name="Rettangolo 39">
                  <a:extLst>
                    <a:ext uri="{FF2B5EF4-FFF2-40B4-BE49-F238E27FC236}">
                      <a16:creationId xmlns:a16="http://schemas.microsoft.com/office/drawing/2014/main" id="{03040229-38D9-A30D-7450-488BD6244C8D}"/>
                    </a:ext>
                  </a:extLst>
                </p:cNvPr>
                <p:cNvSpPr/>
                <p:nvPr/>
              </p:nvSpPr>
              <p:spPr>
                <a:xfrm>
                  <a:off x="2180225" y="1906859"/>
                  <a:ext cx="2090692" cy="1415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tura Medium" panose="020B0602020204020303" pitchFamily="34" charset="-79"/>
                    <a:cs typeface="Futura Medium" panose="020B0602020204020303" pitchFamily="34" charset="-79"/>
                  </a:endParaRPr>
                </a:p>
              </p:txBody>
            </p:sp>
            <p:sp>
              <p:nvSpPr>
                <p:cNvPr id="41" name="Rettangolo 40">
                  <a:extLst>
                    <a:ext uri="{FF2B5EF4-FFF2-40B4-BE49-F238E27FC236}">
                      <a16:creationId xmlns:a16="http://schemas.microsoft.com/office/drawing/2014/main" id="{F14362D9-6246-DE98-78A4-0355FF8A35E2}"/>
                    </a:ext>
                  </a:extLst>
                </p:cNvPr>
                <p:cNvSpPr/>
                <p:nvPr/>
              </p:nvSpPr>
              <p:spPr>
                <a:xfrm>
                  <a:off x="3992137" y="1906859"/>
                  <a:ext cx="1070517" cy="535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grpSp>
          <p:sp>
            <p:nvSpPr>
              <p:cNvPr id="38" name="Rettangolo 37">
                <a:extLst>
                  <a:ext uri="{FF2B5EF4-FFF2-40B4-BE49-F238E27FC236}">
                    <a16:creationId xmlns:a16="http://schemas.microsoft.com/office/drawing/2014/main" id="{E145A02F-CDD8-8FB4-2227-594D439BDC00}"/>
                  </a:ext>
                </a:extLst>
              </p:cNvPr>
              <p:cNvSpPr/>
              <p:nvPr/>
            </p:nvSpPr>
            <p:spPr>
              <a:xfrm>
                <a:off x="582084" y="2167685"/>
                <a:ext cx="454549" cy="411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grpSp>
        <p:sp>
          <p:nvSpPr>
            <p:cNvPr id="36" name="Rettangolo 35">
              <a:extLst>
                <a:ext uri="{FF2B5EF4-FFF2-40B4-BE49-F238E27FC236}">
                  <a16:creationId xmlns:a16="http://schemas.microsoft.com/office/drawing/2014/main" id="{052167C4-92B2-521C-CEFF-3047446A46E2}"/>
                </a:ext>
              </a:extLst>
            </p:cNvPr>
            <p:cNvSpPr/>
            <p:nvPr/>
          </p:nvSpPr>
          <p:spPr>
            <a:xfrm>
              <a:off x="503196" y="1958107"/>
              <a:ext cx="278782" cy="397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asellaDiTesto 1">
            <a:extLst>
              <a:ext uri="{FF2B5EF4-FFF2-40B4-BE49-F238E27FC236}">
                <a16:creationId xmlns:a16="http://schemas.microsoft.com/office/drawing/2014/main" id="{098450B8-6686-FDC6-C9C6-1A8782A5B265}"/>
              </a:ext>
            </a:extLst>
          </p:cNvPr>
          <p:cNvSpPr txBox="1"/>
          <p:nvPr/>
        </p:nvSpPr>
        <p:spPr>
          <a:xfrm>
            <a:off x="6096000" y="72000"/>
            <a:ext cx="6096000" cy="523220"/>
          </a:xfrm>
          <a:prstGeom prst="rect">
            <a:avLst/>
          </a:prstGeom>
          <a:noFill/>
        </p:spPr>
        <p:txBody>
          <a:bodyPr wrap="square">
            <a:spAutoFit/>
          </a:bodyPr>
          <a:lstStyle>
            <a:defPPr>
              <a:defRPr lang="it-IT"/>
            </a:defPPr>
            <a:lvl1pPr>
              <a:defRPr sz="2800" b="1">
                <a:solidFill>
                  <a:srgbClr val="000000"/>
                </a:solidFill>
                <a:effectLst/>
                <a:latin typeface="Andale Mono" panose="020B0509000000000004" pitchFamily="49" charset="0"/>
                <a:ea typeface="Calibri" panose="020F0502020204030204" pitchFamily="34" charset="0"/>
                <a:cs typeface="Times New Roman" panose="02020603050405020304" pitchFamily="18" charset="0"/>
              </a:defRPr>
            </a:lvl1pPr>
          </a:lstStyle>
          <a:p>
            <a:r>
              <a:rPr lang="en-US" dirty="0"/>
              <a:t>Empirical Models </a:t>
            </a:r>
            <a:endParaRPr lang="en-GB" dirty="0"/>
          </a:p>
        </p:txBody>
      </p:sp>
    </p:spTree>
    <p:extLst>
      <p:ext uri="{BB962C8B-B14F-4D97-AF65-F5344CB8AC3E}">
        <p14:creationId xmlns:p14="http://schemas.microsoft.com/office/powerpoint/2010/main" val="328910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B31312B-010C-33FA-C633-9A16EB77C9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5102" y="0"/>
            <a:ext cx="11146898" cy="6864733"/>
          </a:xfrm>
          <a:prstGeom prst="rect">
            <a:avLst/>
          </a:prstGeom>
        </p:spPr>
      </p:pic>
      <p:sp>
        <p:nvSpPr>
          <p:cNvPr id="5" name="CasellaDiTesto 4">
            <a:extLst>
              <a:ext uri="{FF2B5EF4-FFF2-40B4-BE49-F238E27FC236}">
                <a16:creationId xmlns:a16="http://schemas.microsoft.com/office/drawing/2014/main" id="{387401B7-1C6A-AFD5-533B-9ECE3BE62AE0}"/>
              </a:ext>
            </a:extLst>
          </p:cNvPr>
          <p:cNvSpPr txBox="1"/>
          <p:nvPr/>
        </p:nvSpPr>
        <p:spPr>
          <a:xfrm rot="18566415">
            <a:off x="6019587" y="2070130"/>
            <a:ext cx="1767135" cy="369332"/>
          </a:xfrm>
          <a:prstGeom prst="rect">
            <a:avLst/>
          </a:prstGeom>
          <a:noFill/>
        </p:spPr>
        <p:txBody>
          <a:bodyPr wrap="square" rtlCol="0">
            <a:spAutoFit/>
          </a:bodyPr>
          <a:lstStyle/>
          <a:p>
            <a:r>
              <a:rPr lang="en-GB" dirty="0">
                <a:solidFill>
                  <a:schemeClr val="bg1"/>
                </a:solidFill>
                <a:latin typeface="Andale Mono" panose="020B0509000000000004" pitchFamily="49" charset="0"/>
                <a:cs typeface="Futura Medium" panose="020B0602020204020303" pitchFamily="34" charset="-79"/>
              </a:rPr>
              <a:t>AIRPORT</a:t>
            </a:r>
          </a:p>
        </p:txBody>
      </p:sp>
      <p:sp>
        <p:nvSpPr>
          <p:cNvPr id="6" name="CasellaDiTesto 5">
            <a:extLst>
              <a:ext uri="{FF2B5EF4-FFF2-40B4-BE49-F238E27FC236}">
                <a16:creationId xmlns:a16="http://schemas.microsoft.com/office/drawing/2014/main" id="{EEF374EC-FF19-EE1F-B660-74DFC665CA3B}"/>
              </a:ext>
            </a:extLst>
          </p:cNvPr>
          <p:cNvSpPr txBox="1"/>
          <p:nvPr/>
        </p:nvSpPr>
        <p:spPr>
          <a:xfrm>
            <a:off x="3363267" y="3652362"/>
            <a:ext cx="804406" cy="369332"/>
          </a:xfrm>
          <a:prstGeom prst="rect">
            <a:avLst/>
          </a:prstGeom>
          <a:noFill/>
        </p:spPr>
        <p:txBody>
          <a:bodyPr wrap="square" rtlCol="0">
            <a:spAutoFit/>
          </a:bodyPr>
          <a:lstStyle/>
          <a:p>
            <a:r>
              <a:rPr lang="en-GB" b="1" dirty="0">
                <a:solidFill>
                  <a:schemeClr val="bg1"/>
                </a:solidFill>
                <a:latin typeface="Andale Mono" panose="020B0509000000000004" pitchFamily="49" charset="0"/>
                <a:cs typeface="Futura Medium" panose="020B0602020204020303" pitchFamily="34" charset="-79"/>
              </a:rPr>
              <a:t>CZ</a:t>
            </a:r>
            <a:endParaRPr lang="en-GB" sz="2400" b="1" dirty="0">
              <a:solidFill>
                <a:schemeClr val="bg1"/>
              </a:solidFill>
              <a:latin typeface="Andale Mono" panose="020B0509000000000004" pitchFamily="49" charset="0"/>
              <a:cs typeface="Futura Medium" panose="020B0602020204020303" pitchFamily="34" charset="-79"/>
            </a:endParaRPr>
          </a:p>
        </p:txBody>
      </p:sp>
      <p:sp>
        <p:nvSpPr>
          <p:cNvPr id="7" name="Ovale 6">
            <a:extLst>
              <a:ext uri="{FF2B5EF4-FFF2-40B4-BE49-F238E27FC236}">
                <a16:creationId xmlns:a16="http://schemas.microsoft.com/office/drawing/2014/main" id="{DBB4D978-55B2-B740-F350-DA2E8A323A9B}"/>
              </a:ext>
            </a:extLst>
          </p:cNvPr>
          <p:cNvSpPr/>
          <p:nvPr/>
        </p:nvSpPr>
        <p:spPr>
          <a:xfrm rot="2856850">
            <a:off x="6338417" y="1865675"/>
            <a:ext cx="792875" cy="121638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a:extLst>
              <a:ext uri="{FF2B5EF4-FFF2-40B4-BE49-F238E27FC236}">
                <a16:creationId xmlns:a16="http://schemas.microsoft.com/office/drawing/2014/main" id="{6B6666EC-D1E4-6E15-905C-48FA78CAA718}"/>
              </a:ext>
            </a:extLst>
          </p:cNvPr>
          <p:cNvSpPr/>
          <p:nvPr/>
        </p:nvSpPr>
        <p:spPr>
          <a:xfrm>
            <a:off x="3090207" y="3379374"/>
            <a:ext cx="940306" cy="902505"/>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sellaDiTesto 8">
            <a:extLst>
              <a:ext uri="{FF2B5EF4-FFF2-40B4-BE49-F238E27FC236}">
                <a16:creationId xmlns:a16="http://schemas.microsoft.com/office/drawing/2014/main" id="{5C486851-9C82-9119-D0FB-249B883E461C}"/>
              </a:ext>
            </a:extLst>
          </p:cNvPr>
          <p:cNvSpPr txBox="1"/>
          <p:nvPr/>
        </p:nvSpPr>
        <p:spPr>
          <a:xfrm>
            <a:off x="5474136" y="3075317"/>
            <a:ext cx="2132941" cy="584775"/>
          </a:xfrm>
          <a:prstGeom prst="rect">
            <a:avLst/>
          </a:prstGeom>
          <a:solidFill>
            <a:schemeClr val="bg1">
              <a:alpha val="63039"/>
            </a:schemeClr>
          </a:solidFill>
        </p:spPr>
        <p:txBody>
          <a:bodyPr wrap="square">
            <a:spAutoFit/>
          </a:bodyPr>
          <a:lstStyle/>
          <a:p>
            <a:pPr algn="ctr"/>
            <a:r>
              <a:rPr lang="en-GB" sz="1600" dirty="0">
                <a:latin typeface="Andale Mono" panose="020B0509000000000004" pitchFamily="49" charset="0"/>
                <a:cs typeface="Futura Medium" panose="020B0602020204020303" pitchFamily="34" charset="-79"/>
              </a:rPr>
              <a:t>2019 measurements</a:t>
            </a:r>
          </a:p>
        </p:txBody>
      </p:sp>
      <p:sp>
        <p:nvSpPr>
          <p:cNvPr id="10" name="CasellaDiTesto 9">
            <a:extLst>
              <a:ext uri="{FF2B5EF4-FFF2-40B4-BE49-F238E27FC236}">
                <a16:creationId xmlns:a16="http://schemas.microsoft.com/office/drawing/2014/main" id="{5CEDEDF9-CE26-64A8-C061-874E418B78A1}"/>
              </a:ext>
            </a:extLst>
          </p:cNvPr>
          <p:cNvSpPr txBox="1"/>
          <p:nvPr/>
        </p:nvSpPr>
        <p:spPr>
          <a:xfrm>
            <a:off x="2165955" y="767516"/>
            <a:ext cx="2489391" cy="584775"/>
          </a:xfrm>
          <a:prstGeom prst="rect">
            <a:avLst/>
          </a:prstGeom>
          <a:solidFill>
            <a:schemeClr val="bg1">
              <a:alpha val="63039"/>
            </a:schemeClr>
          </a:solidFill>
        </p:spPr>
        <p:txBody>
          <a:bodyPr wrap="square">
            <a:spAutoFit/>
          </a:bodyPr>
          <a:lstStyle/>
          <a:p>
            <a:pPr algn="ctr"/>
            <a:r>
              <a:rPr lang="en-GB" sz="1600" dirty="0">
                <a:latin typeface="Andale Mono" panose="020B0509000000000004" pitchFamily="49" charset="0"/>
                <a:cs typeface="Futura Medium" panose="020B0602020204020303" pitchFamily="34" charset="-79"/>
              </a:rPr>
              <a:t>2021, 2022 &amp; 2023 measurements</a:t>
            </a:r>
          </a:p>
        </p:txBody>
      </p:sp>
      <p:cxnSp>
        <p:nvCxnSpPr>
          <p:cNvPr id="11" name="Connettore 2 10">
            <a:extLst>
              <a:ext uri="{FF2B5EF4-FFF2-40B4-BE49-F238E27FC236}">
                <a16:creationId xmlns:a16="http://schemas.microsoft.com/office/drawing/2014/main" id="{88CD6A5B-E708-F040-B065-32BEFA74FE43}"/>
              </a:ext>
            </a:extLst>
          </p:cNvPr>
          <p:cNvCxnSpPr>
            <a:cxnSpLocks/>
            <a:stCxn id="10" idx="2"/>
            <a:endCxn id="8" idx="0"/>
          </p:cNvCxnSpPr>
          <p:nvPr/>
        </p:nvCxnSpPr>
        <p:spPr>
          <a:xfrm>
            <a:off x="3410651" y="1352291"/>
            <a:ext cx="149709" cy="20270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D011C10C-FA29-97D5-76CA-683E7B65A4B1}"/>
              </a:ext>
            </a:extLst>
          </p:cNvPr>
          <p:cNvCxnSpPr>
            <a:cxnSpLocks/>
            <a:stCxn id="10" idx="2"/>
          </p:cNvCxnSpPr>
          <p:nvPr/>
        </p:nvCxnSpPr>
        <p:spPr>
          <a:xfrm>
            <a:off x="3410651" y="1352291"/>
            <a:ext cx="2843580" cy="9025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rgbClr val="867F7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Tree>
    <p:extLst>
      <p:ext uri="{BB962C8B-B14F-4D97-AF65-F5344CB8AC3E}">
        <p14:creationId xmlns:p14="http://schemas.microsoft.com/office/powerpoint/2010/main" val="27713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12" presetClass="exit" presetSubtype="4" fill="hold" grpId="1" nodeType="withEffect">
                                  <p:stCondLst>
                                    <p:cond delay="0"/>
                                  </p:stCondLst>
                                  <p:childTnLst>
                                    <p:anim calcmode="lin" valueType="num">
                                      <p:cBhvr additive="base">
                                        <p:cTn id="20" dur="500"/>
                                        <p:tgtEl>
                                          <p:spTgt spid="9"/>
                                        </p:tgtEl>
                                        <p:attrNameLst>
                                          <p:attrName>ppt_y</p:attrName>
                                        </p:attrNameLst>
                                      </p:cBhvr>
                                      <p:tavLst>
                                        <p:tav tm="0">
                                          <p:val>
                                            <p:strVal val="#ppt_y"/>
                                          </p:val>
                                        </p:tav>
                                        <p:tav tm="100000">
                                          <p:val>
                                            <p:strVal val="#ppt_y+#ppt_h*1.125000"/>
                                          </p:val>
                                        </p:tav>
                                      </p:tavLst>
                                    </p:anim>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9" presetClass="entr" presetSubtype="0" fill="hold" grpId="1"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animBg="1"/>
      <p:bldP spid="7" grpId="1" animBg="1"/>
      <p:bldP spid="8" grpId="0"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5F1BFC3-F347-391C-0A6C-9E6D54728AA6}"/>
              </a:ext>
            </a:extLst>
          </p:cNvPr>
          <p:cNvSpPr txBox="1"/>
          <p:nvPr/>
        </p:nvSpPr>
        <p:spPr>
          <a:xfrm>
            <a:off x="6096000" y="72000"/>
            <a:ext cx="5510207" cy="523220"/>
          </a:xfrm>
          <a:prstGeom prst="rect">
            <a:avLst/>
          </a:prstGeom>
          <a:noFill/>
        </p:spPr>
        <p:txBody>
          <a:bodyPr wrap="square" rtlCol="0">
            <a:spAutoFit/>
          </a:bodyPr>
          <a:lstStyle/>
          <a:p>
            <a:pPr algn="ctr"/>
            <a:r>
              <a:rPr lang="en-GB" sz="2800" b="1" dirty="0">
                <a:latin typeface="Andale Mono" panose="020B0509000000000004" pitchFamily="49" charset="0"/>
              </a:rPr>
              <a:t>Upscaling  </a:t>
            </a:r>
          </a:p>
        </p:txBody>
      </p:sp>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4" name="Triangolo 3">
            <a:extLst>
              <a:ext uri="{FF2B5EF4-FFF2-40B4-BE49-F238E27FC236}">
                <a16:creationId xmlns:a16="http://schemas.microsoft.com/office/drawing/2014/main" id="{2CF7B864-0A37-A765-A31E-CB6379244C2B}"/>
              </a:ext>
            </a:extLst>
          </p:cNvPr>
          <p:cNvSpPr/>
          <p:nvPr/>
        </p:nvSpPr>
        <p:spPr>
          <a:xfrm rot="16200000">
            <a:off x="12144566" y="-1766790"/>
            <a:ext cx="3388740" cy="10361168"/>
          </a:xfrm>
          <a:prstGeom prst="triangle">
            <a:avLst/>
          </a:prstGeom>
          <a:gradFill flip="none" rotWithShape="1">
            <a:gsLst>
              <a:gs pos="22000">
                <a:schemeClr val="accent6">
                  <a:lumMod val="40000"/>
                  <a:lumOff val="60000"/>
                </a:schemeClr>
              </a:gs>
              <a:gs pos="56000">
                <a:schemeClr val="accent6">
                  <a:lumMod val="60000"/>
                  <a:lumOff val="40000"/>
                </a:schemeClr>
              </a:gs>
              <a:gs pos="86000">
                <a:schemeClr val="accent6">
                  <a:lumMod val="75000"/>
                </a:schemeClr>
              </a:gs>
              <a:gs pos="100000">
                <a:schemeClr val="accent6">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CasellaDiTesto 5">
            <a:extLst>
              <a:ext uri="{FF2B5EF4-FFF2-40B4-BE49-F238E27FC236}">
                <a16:creationId xmlns:a16="http://schemas.microsoft.com/office/drawing/2014/main" id="{AB124F9D-4168-C3C7-9D1F-5BECFD73B006}"/>
              </a:ext>
            </a:extLst>
          </p:cNvPr>
          <p:cNvSpPr txBox="1"/>
          <p:nvPr/>
        </p:nvSpPr>
        <p:spPr>
          <a:xfrm>
            <a:off x="8666324" y="2967335"/>
            <a:ext cx="2092317" cy="923330"/>
          </a:xfrm>
          <a:prstGeom prst="rect">
            <a:avLst/>
          </a:prstGeom>
          <a:solidFill>
            <a:schemeClr val="bg1">
              <a:alpha val="63000"/>
            </a:schemeClr>
          </a:solidFill>
        </p:spPr>
        <p:txBody>
          <a:bodyPr wrap="square">
            <a:spAutoFit/>
          </a:bodyPr>
          <a:lstStyle/>
          <a:p>
            <a:pPr algn="ctr"/>
            <a:r>
              <a:rPr lang="en-GB" b="1" dirty="0">
                <a:latin typeface="Andale Mono" panose="020B0509000000000004" pitchFamily="49" charset="0"/>
              </a:rPr>
              <a:t>Site scale:</a:t>
            </a:r>
            <a:r>
              <a:rPr lang="en-GB" b="1" i="1" dirty="0">
                <a:latin typeface="Andale Mono" panose="020B0509000000000004" pitchFamily="49" charset="0"/>
              </a:rPr>
              <a:t> In-situ </a:t>
            </a:r>
          </a:p>
          <a:p>
            <a:pPr algn="ctr"/>
            <a:r>
              <a:rPr lang="en-GB" b="1" dirty="0">
                <a:latin typeface="Andale Mono" panose="020B0509000000000004" pitchFamily="49" charset="0"/>
              </a:rPr>
              <a:t>flux chambers </a:t>
            </a:r>
          </a:p>
        </p:txBody>
      </p:sp>
      <p:pic>
        <p:nvPicPr>
          <p:cNvPr id="10" name="Immagine 9">
            <a:extLst>
              <a:ext uri="{FF2B5EF4-FFF2-40B4-BE49-F238E27FC236}">
                <a16:creationId xmlns:a16="http://schemas.microsoft.com/office/drawing/2014/main" id="{366A0A6A-37C1-8BBB-1F1E-FE5228D25A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7118" y="1788227"/>
            <a:ext cx="3349602" cy="3429000"/>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9C360F03-1087-CABD-DC87-63B88C02158A}"/>
                  </a:ext>
                </a:extLst>
              </p:cNvPr>
              <p:cNvSpPr txBox="1"/>
              <p:nvPr/>
            </p:nvSpPr>
            <p:spPr>
              <a:xfrm>
                <a:off x="2757686" y="1196696"/>
                <a:ext cx="7122042" cy="65768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b="0" i="1" dirty="0" smtClean="0">
                          <a:latin typeface="Cambria Math" panose="02040503050406030204" pitchFamily="18" charset="0"/>
                        </a:rPr>
                        <m:t>𝐺𝑃𝑃</m:t>
                      </m:r>
                      <m:r>
                        <a:rPr lang="it-IT" b="0" i="1" dirty="0" smtClean="0">
                          <a:latin typeface="Cambria Math" panose="02040503050406030204" pitchFamily="18" charset="0"/>
                        </a:rPr>
                        <m:t>=</m:t>
                      </m:r>
                      <m:f>
                        <m:fPr>
                          <m:ctrlPr>
                            <a:rPr lang="en-GB" i="1" dirty="0" smtClean="0">
                              <a:latin typeface="Cambria Math" panose="02040503050406030204" pitchFamily="18" charset="0"/>
                            </a:rPr>
                          </m:ctrlPr>
                        </m:fPr>
                        <m:num>
                          <m:sSub>
                            <m:sSubPr>
                              <m:ctrlPr>
                                <a:rPr lang="it-IT" i="1">
                                  <a:latin typeface="Cambria Math" panose="02040503050406030204" pitchFamily="18" charset="0"/>
                                </a:rPr>
                              </m:ctrlPr>
                            </m:sSubPr>
                            <m:e>
                              <m:r>
                                <a:rPr lang="it-IT" b="0" i="1">
                                  <a:latin typeface="Cambria Math" panose="02040503050406030204" pitchFamily="18" charset="0"/>
                                </a:rPr>
                                <m:t>𝐹</m:t>
                              </m:r>
                            </m:e>
                            <m:sub>
                              <m:r>
                                <a:rPr lang="it-IT" b="0" i="1">
                                  <a:latin typeface="Cambria Math" panose="02040503050406030204" pitchFamily="18" charset="0"/>
                                </a:rPr>
                                <m:t>𝑚𝑎𝑥</m:t>
                              </m:r>
                            </m:sub>
                          </m:sSub>
                          <m:r>
                            <a:rPr lang="it-IT" b="0" i="1">
                              <a:latin typeface="Cambria Math" panose="02040503050406030204" pitchFamily="18" charset="0"/>
                              <a:ea typeface="Cambria Math" panose="02040503050406030204" pitchFamily="18" charset="0"/>
                            </a:rPr>
                            <m:t>𝛼</m:t>
                          </m:r>
                          <m:r>
                            <m:rPr>
                              <m:nor/>
                            </m:rPr>
                            <a:rPr lang="it-IT" b="0" i="1" smtClean="0">
                              <a:latin typeface="Cambria Math" panose="02040503050406030204" pitchFamily="18" charset="0"/>
                              <a:ea typeface="Cambria Math" panose="02040503050406030204" pitchFamily="18" charset="0"/>
                            </a:rPr>
                            <m:t>rs</m:t>
                          </m:r>
                        </m:num>
                        <m:den>
                          <m:sSub>
                            <m:sSubPr>
                              <m:ctrlPr>
                                <a:rPr lang="en-GB" i="1" dirty="0" smtClean="0">
                                  <a:latin typeface="Cambria Math" panose="02040503050406030204" pitchFamily="18" charset="0"/>
                                </a:rPr>
                              </m:ctrlPr>
                            </m:sSubPr>
                            <m:e>
                              <m:r>
                                <a:rPr lang="it-IT" b="0" i="1" dirty="0" smtClean="0">
                                  <a:latin typeface="Cambria Math" panose="02040503050406030204" pitchFamily="18" charset="0"/>
                                </a:rPr>
                                <m:t>𝐹</m:t>
                              </m:r>
                            </m:e>
                            <m:sub>
                              <m:r>
                                <a:rPr lang="it-IT" b="0" i="1" dirty="0" smtClean="0">
                                  <a:latin typeface="Cambria Math" panose="02040503050406030204" pitchFamily="18" charset="0"/>
                                </a:rPr>
                                <m:t>𝑚𝑎𝑥</m:t>
                              </m:r>
                            </m:sub>
                          </m:sSub>
                          <m:r>
                            <a:rPr lang="it-IT" b="0" i="1" dirty="0" smtClean="0">
                              <a:latin typeface="Cambria Math" panose="02040503050406030204" pitchFamily="18" charset="0"/>
                            </a:rPr>
                            <m:t>+</m:t>
                          </m:r>
                          <m:r>
                            <a:rPr lang="it-IT" b="0" i="1">
                              <a:latin typeface="Cambria Math" panose="02040503050406030204" pitchFamily="18" charset="0"/>
                              <a:ea typeface="Cambria Math" panose="02040503050406030204" pitchFamily="18" charset="0"/>
                            </a:rPr>
                            <m:t>𝛼</m:t>
                          </m:r>
                          <m:r>
                            <m:rPr>
                              <m:nor/>
                            </m:rPr>
                            <a:rPr lang="it-IT" b="0" i="1" smtClean="0">
                              <a:latin typeface="Cambria Math" panose="02040503050406030204" pitchFamily="18" charset="0"/>
                              <a:ea typeface="Cambria Math" panose="02040503050406030204" pitchFamily="18" charset="0"/>
                            </a:rPr>
                            <m:t>rs</m:t>
                          </m:r>
                        </m:den>
                      </m:f>
                      <m:r>
                        <a:rPr lang="it-IT" b="0" i="1" dirty="0" smtClean="0">
                          <a:latin typeface="Cambria Math" panose="02040503050406030204" pitchFamily="18" charset="0"/>
                        </a:rPr>
                        <m:t>(</m:t>
                      </m:r>
                      <m:sSub>
                        <m:sSubPr>
                          <m:ctrlPr>
                            <a:rPr lang="en-GB" i="1" dirty="0" smtClean="0">
                              <a:latin typeface="Cambria Math" panose="02040503050406030204" pitchFamily="18" charset="0"/>
                            </a:rPr>
                          </m:ctrlPr>
                        </m:sSubPr>
                        <m:e>
                          <m:r>
                            <a:rPr lang="it-IT" b="0" i="1" dirty="0" smtClean="0">
                              <a:latin typeface="Cambria Math" panose="02040503050406030204" pitchFamily="18" charset="0"/>
                            </a:rPr>
                            <m:t>𝐴</m:t>
                          </m:r>
                        </m:e>
                        <m:sub>
                          <m:r>
                            <a:rPr lang="it-IT" b="0" i="1" dirty="0" smtClean="0">
                              <a:latin typeface="Cambria Math" panose="02040503050406030204" pitchFamily="18" charset="0"/>
                            </a:rPr>
                            <m:t>0</m:t>
                          </m:r>
                        </m:sub>
                      </m:sSub>
                      <m:r>
                        <a:rPr lang="it-IT" b="0" i="1" dirty="0" smtClean="0">
                          <a:latin typeface="Cambria Math" panose="02040503050406030204" pitchFamily="18" charset="0"/>
                        </a:rPr>
                        <m:t>+</m:t>
                      </m:r>
                      <m:sSub>
                        <m:sSubPr>
                          <m:ctrlPr>
                            <a:rPr lang="it-IT" b="0" i="1" dirty="0" smtClean="0">
                              <a:latin typeface="Cambria Math" panose="02040503050406030204" pitchFamily="18" charset="0"/>
                            </a:rPr>
                          </m:ctrlPr>
                        </m:sSubPr>
                        <m:e>
                          <m:r>
                            <a:rPr lang="it-IT" b="0" i="1" dirty="0" smtClean="0">
                              <a:latin typeface="Cambria Math" panose="02040503050406030204" pitchFamily="18" charset="0"/>
                            </a:rPr>
                            <m:t>𝐴</m:t>
                          </m:r>
                        </m:e>
                        <m:sub>
                          <m:r>
                            <a:rPr lang="it-IT" b="0" i="1" dirty="0" smtClean="0">
                              <a:latin typeface="Cambria Math" panose="02040503050406030204" pitchFamily="18" charset="0"/>
                            </a:rPr>
                            <m:t>1</m:t>
                          </m:r>
                        </m:sub>
                      </m:sSub>
                      <m:r>
                        <a:rPr lang="it-IT" b="1" i="1" dirty="0" smtClean="0">
                          <a:solidFill>
                            <a:schemeClr val="accent6">
                              <a:lumMod val="75000"/>
                            </a:schemeClr>
                          </a:solidFill>
                          <a:latin typeface="Cambria Math" panose="02040503050406030204" pitchFamily="18" charset="0"/>
                        </a:rPr>
                        <m:t>𝑮𝑭𝑪</m:t>
                      </m:r>
                      <m:r>
                        <a:rPr lang="it-IT" b="0" i="1" dirty="0" smtClean="0">
                          <a:latin typeface="Cambria Math" panose="02040503050406030204" pitchFamily="18" charset="0"/>
                        </a:rPr>
                        <m:t>+</m:t>
                      </m:r>
                      <m:sSub>
                        <m:sSubPr>
                          <m:ctrlPr>
                            <a:rPr lang="it-IT" b="0" i="1" dirty="0" smtClean="0">
                              <a:latin typeface="Cambria Math" panose="02040503050406030204" pitchFamily="18" charset="0"/>
                            </a:rPr>
                          </m:ctrlPr>
                        </m:sSubPr>
                        <m:e>
                          <m:r>
                            <a:rPr lang="it-IT" b="0" i="1" dirty="0" smtClean="0">
                              <a:latin typeface="Cambria Math" panose="02040503050406030204" pitchFamily="18" charset="0"/>
                            </a:rPr>
                            <m:t>𝐴</m:t>
                          </m:r>
                        </m:e>
                        <m:sub>
                          <m:r>
                            <a:rPr lang="it-IT" b="0" i="1" dirty="0" smtClean="0">
                              <a:latin typeface="Cambria Math" panose="02040503050406030204" pitchFamily="18" charset="0"/>
                            </a:rPr>
                            <m:t>2</m:t>
                          </m:r>
                        </m:sub>
                      </m:sSub>
                      <m:r>
                        <a:rPr lang="it-IT" b="1" i="1" dirty="0" smtClean="0">
                          <a:solidFill>
                            <a:srgbClr val="0070C0"/>
                          </a:solidFill>
                          <a:latin typeface="Cambria Math" panose="02040503050406030204" pitchFamily="18" charset="0"/>
                        </a:rPr>
                        <m:t>𝑽𝑾𝑪</m:t>
                      </m:r>
                      <m:r>
                        <a:rPr lang="it-IT" b="0" i="1" dirty="0" smtClean="0">
                          <a:latin typeface="Cambria Math" panose="02040503050406030204" pitchFamily="18" charset="0"/>
                        </a:rPr>
                        <m:t>)+</m:t>
                      </m:r>
                      <m:r>
                        <a:rPr lang="en-GB" i="1" dirty="0" smtClean="0">
                          <a:latin typeface="Cambria Math" panose="02040503050406030204" pitchFamily="18" charset="0"/>
                          <a:ea typeface="Cambria Math" panose="02040503050406030204" pitchFamily="18" charset="0"/>
                        </a:rPr>
                        <m:t>𝜀</m:t>
                      </m:r>
                    </m:oMath>
                  </m:oMathPara>
                </a14:m>
                <a:endParaRPr lang="en-GB" dirty="0">
                  <a:latin typeface="Futura Medium" panose="020B0602020204020303" pitchFamily="34" charset="-79"/>
                  <a:cs typeface="Futura Medium" panose="020B0602020204020303" pitchFamily="34" charset="-79"/>
                </a:endParaRPr>
              </a:p>
            </p:txBody>
          </p:sp>
        </mc:Choice>
        <mc:Fallback xmlns="">
          <p:sp>
            <p:nvSpPr>
              <p:cNvPr id="11" name="CasellaDiTesto 10">
                <a:extLst>
                  <a:ext uri="{FF2B5EF4-FFF2-40B4-BE49-F238E27FC236}">
                    <a16:creationId xmlns:a16="http://schemas.microsoft.com/office/drawing/2014/main" id="{9C360F03-1087-CABD-DC87-63B88C02158A}"/>
                  </a:ext>
                </a:extLst>
              </p:cNvPr>
              <p:cNvSpPr txBox="1">
                <a:spLocks noRot="1" noChangeAspect="1" noMove="1" noResize="1" noEditPoints="1" noAdjustHandles="1" noChangeArrowheads="1" noChangeShapeType="1" noTextEdit="1"/>
              </p:cNvSpPr>
              <p:nvPr/>
            </p:nvSpPr>
            <p:spPr>
              <a:xfrm>
                <a:off x="2757686" y="1196696"/>
                <a:ext cx="7122042" cy="657681"/>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37A2CA5A-89E2-0388-AF27-7075B67BDE55}"/>
                  </a:ext>
                </a:extLst>
              </p:cNvPr>
              <p:cNvSpPr txBox="1"/>
              <p:nvPr/>
            </p:nvSpPr>
            <p:spPr>
              <a:xfrm>
                <a:off x="2966692" y="5285118"/>
                <a:ext cx="6913036" cy="63998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𝐸𝑅</m:t>
                      </m:r>
                      <m:r>
                        <a:rPr lang="it-IT" b="0" i="1" smtClean="0">
                          <a:latin typeface="Cambria Math" panose="02040503050406030204" pitchFamily="18" charset="0"/>
                        </a:rPr>
                        <m:t>=</m:t>
                      </m:r>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𝑎</m:t>
                              </m:r>
                            </m:e>
                            <m:sub>
                              <m:r>
                                <a:rPr lang="it-IT" b="0" i="1" smtClean="0">
                                  <a:latin typeface="Cambria Math" panose="02040503050406030204" pitchFamily="18" charset="0"/>
                                </a:rPr>
                                <m:t>0</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𝑎</m:t>
                              </m:r>
                            </m:e>
                            <m:sub>
                              <m:r>
                                <a:rPr lang="it-IT" b="0" i="1" smtClean="0">
                                  <a:latin typeface="Cambria Math" panose="02040503050406030204" pitchFamily="18" charset="0"/>
                                </a:rPr>
                                <m:t>1</m:t>
                              </m:r>
                            </m:sub>
                          </m:sSub>
                          <m:r>
                            <a:rPr lang="it-IT" b="1" i="1" smtClean="0">
                              <a:solidFill>
                                <a:schemeClr val="accent6">
                                  <a:lumMod val="75000"/>
                                </a:schemeClr>
                              </a:solidFill>
                              <a:latin typeface="Cambria Math" panose="02040503050406030204" pitchFamily="18" charset="0"/>
                            </a:rPr>
                            <m:t>𝑮𝑭𝑪</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𝑎</m:t>
                              </m:r>
                            </m:e>
                            <m:sub>
                              <m:r>
                                <a:rPr lang="it-IT" b="0" i="1" smtClean="0">
                                  <a:latin typeface="Cambria Math" panose="02040503050406030204" pitchFamily="18" charset="0"/>
                                </a:rPr>
                                <m:t>2</m:t>
                              </m:r>
                            </m:sub>
                          </m:sSub>
                          <m:r>
                            <a:rPr lang="it-IT" b="1" i="1" smtClean="0">
                              <a:solidFill>
                                <a:srgbClr val="0070C0"/>
                              </a:solidFill>
                              <a:latin typeface="Cambria Math" panose="02040503050406030204" pitchFamily="18" charset="0"/>
                            </a:rPr>
                            <m:t>𝑽𝑾𝑪</m:t>
                          </m:r>
                        </m:e>
                      </m:d>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exp</m:t>
                          </m:r>
                        </m:fName>
                        <m:e>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𝑏</m:t>
                                  </m:r>
                                </m:e>
                                <m:sub>
                                  <m:r>
                                    <a:rPr lang="it-IT" b="0" i="1" smtClean="0">
                                      <a:latin typeface="Cambria Math" panose="02040503050406030204" pitchFamily="18" charset="0"/>
                                    </a:rPr>
                                    <m:t>0</m:t>
                                  </m:r>
                                </m:sub>
                              </m:sSub>
                              <m:sSub>
                                <m:sSubPr>
                                  <m:ctrlPr>
                                    <a:rPr lang="it-IT"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𝑎</m:t>
                                  </m:r>
                                </m:sub>
                              </m:sSub>
                            </m:e>
                          </m:d>
                        </m:e>
                      </m:func>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𝜀</m:t>
                      </m:r>
                    </m:oMath>
                  </m:oMathPara>
                </a14:m>
                <a:endParaRPr lang="en-GB" sz="1400" baseline="30000" dirty="0">
                  <a:latin typeface="Futura Medium" panose="020B0602020204020303" pitchFamily="34" charset="-79"/>
                  <a:cs typeface="Futura Medium" panose="020B0602020204020303" pitchFamily="34" charset="-79"/>
                </a:endParaRPr>
              </a:p>
              <a:p>
                <a:pPr algn="ctr"/>
                <a:endParaRPr lang="en-GB" dirty="0">
                  <a:latin typeface="Futura Medium" panose="020B0602020204020303" pitchFamily="34" charset="-79"/>
                  <a:cs typeface="Futura Medium" panose="020B0602020204020303" pitchFamily="34" charset="-79"/>
                </a:endParaRPr>
              </a:p>
            </p:txBody>
          </p:sp>
        </mc:Choice>
        <mc:Fallback xmlns="">
          <p:sp>
            <p:nvSpPr>
              <p:cNvPr id="12" name="CasellaDiTesto 11">
                <a:extLst>
                  <a:ext uri="{FF2B5EF4-FFF2-40B4-BE49-F238E27FC236}">
                    <a16:creationId xmlns:a16="http://schemas.microsoft.com/office/drawing/2014/main" id="{37A2CA5A-89E2-0388-AF27-7075B67BDE55}"/>
                  </a:ext>
                </a:extLst>
              </p:cNvPr>
              <p:cNvSpPr txBox="1">
                <a:spLocks noRot="1" noChangeAspect="1" noMove="1" noResize="1" noEditPoints="1" noAdjustHandles="1" noChangeArrowheads="1" noChangeShapeType="1" noTextEdit="1"/>
              </p:cNvSpPr>
              <p:nvPr/>
            </p:nvSpPr>
            <p:spPr>
              <a:xfrm>
                <a:off x="2966692" y="5285118"/>
                <a:ext cx="6913036" cy="639983"/>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875962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C341043C-6368-8FA6-4289-7B4108D1D4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48784" y="313508"/>
            <a:ext cx="8864600" cy="6544491"/>
          </a:xfrm>
          <a:prstGeom prst="rect">
            <a:avLst/>
          </a:prstGeom>
        </p:spPr>
      </p:pic>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30" name="Rettangolo 29">
            <a:extLst>
              <a:ext uri="{FF2B5EF4-FFF2-40B4-BE49-F238E27FC236}">
                <a16:creationId xmlns:a16="http://schemas.microsoft.com/office/drawing/2014/main" id="{3DC31C09-0314-1B02-21F4-471F764A519D}"/>
              </a:ext>
            </a:extLst>
          </p:cNvPr>
          <p:cNvSpPr/>
          <p:nvPr/>
        </p:nvSpPr>
        <p:spPr>
          <a:xfrm>
            <a:off x="8039100" y="4902200"/>
            <a:ext cx="3467100" cy="1903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75AA1D35-057F-185C-C3AD-18908616FA68}"/>
              </a:ext>
            </a:extLst>
          </p:cNvPr>
          <p:cNvSpPr txBox="1"/>
          <p:nvPr/>
        </p:nvSpPr>
        <p:spPr>
          <a:xfrm>
            <a:off x="6110288" y="72000"/>
            <a:ext cx="6096000" cy="523220"/>
          </a:xfrm>
          <a:prstGeom prst="rect">
            <a:avLst/>
          </a:prstGeom>
          <a:noFill/>
        </p:spPr>
        <p:txBody>
          <a:bodyPr wrap="square" rtlCol="0">
            <a:spAutoFit/>
          </a:bodyPr>
          <a:lstStyle/>
          <a:p>
            <a:r>
              <a:rPr lang="en-GB" sz="2800" b="1" dirty="0">
                <a:latin typeface="Andale Mono" panose="020B0509000000000004" pitchFamily="49" charset="0"/>
              </a:rPr>
              <a:t>Permafrost Cover</a:t>
            </a:r>
          </a:p>
        </p:txBody>
      </p:sp>
      <p:sp>
        <p:nvSpPr>
          <p:cNvPr id="4" name="Rettangolo 3">
            <a:extLst>
              <a:ext uri="{FF2B5EF4-FFF2-40B4-BE49-F238E27FC236}">
                <a16:creationId xmlns:a16="http://schemas.microsoft.com/office/drawing/2014/main" id="{7E6E43AA-C62F-5420-52CD-9838E653F363}"/>
              </a:ext>
            </a:extLst>
          </p:cNvPr>
          <p:cNvSpPr/>
          <p:nvPr/>
        </p:nvSpPr>
        <p:spPr>
          <a:xfrm>
            <a:off x="2048784" y="313508"/>
            <a:ext cx="2078716" cy="406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4">
            <a:extLst>
              <a:ext uri="{FF2B5EF4-FFF2-40B4-BE49-F238E27FC236}">
                <a16:creationId xmlns:a16="http://schemas.microsoft.com/office/drawing/2014/main" id="{B1FCF6EA-8E30-9575-23BB-3B8EE6E997E4}"/>
              </a:ext>
            </a:extLst>
          </p:cNvPr>
          <p:cNvSpPr/>
          <p:nvPr/>
        </p:nvSpPr>
        <p:spPr>
          <a:xfrm>
            <a:off x="9601200" y="5930900"/>
            <a:ext cx="375959"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a:extLst>
              <a:ext uri="{FF2B5EF4-FFF2-40B4-BE49-F238E27FC236}">
                <a16:creationId xmlns:a16="http://schemas.microsoft.com/office/drawing/2014/main" id="{F6BF4C43-BE66-5030-3E78-5FE930C18149}"/>
              </a:ext>
            </a:extLst>
          </p:cNvPr>
          <p:cNvSpPr/>
          <p:nvPr/>
        </p:nvSpPr>
        <p:spPr>
          <a:xfrm>
            <a:off x="8039100" y="4660900"/>
            <a:ext cx="12192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2855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iangolo 15">
            <a:extLst>
              <a:ext uri="{FF2B5EF4-FFF2-40B4-BE49-F238E27FC236}">
                <a16:creationId xmlns:a16="http://schemas.microsoft.com/office/drawing/2014/main" id="{2EC9889B-D862-33A0-6DC2-30097A7F0F26}"/>
              </a:ext>
            </a:extLst>
          </p:cNvPr>
          <p:cNvSpPr/>
          <p:nvPr/>
        </p:nvSpPr>
        <p:spPr>
          <a:xfrm rot="16200000">
            <a:off x="5337367" y="-1766790"/>
            <a:ext cx="3388740" cy="10361168"/>
          </a:xfrm>
          <a:prstGeom prst="triangle">
            <a:avLst/>
          </a:prstGeom>
          <a:gradFill flip="none" rotWithShape="1">
            <a:gsLst>
              <a:gs pos="22000">
                <a:schemeClr val="accent6">
                  <a:lumMod val="40000"/>
                  <a:lumOff val="60000"/>
                </a:schemeClr>
              </a:gs>
              <a:gs pos="56000">
                <a:schemeClr val="accent6">
                  <a:lumMod val="60000"/>
                  <a:lumOff val="40000"/>
                </a:schemeClr>
              </a:gs>
              <a:gs pos="86000">
                <a:schemeClr val="accent6">
                  <a:lumMod val="75000"/>
                </a:schemeClr>
              </a:gs>
              <a:gs pos="100000">
                <a:schemeClr val="accent6">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pic>
        <p:nvPicPr>
          <p:cNvPr id="10" name="Immagine 9">
            <a:extLst>
              <a:ext uri="{FF2B5EF4-FFF2-40B4-BE49-F238E27FC236}">
                <a16:creationId xmlns:a16="http://schemas.microsoft.com/office/drawing/2014/main" id="{366A0A6A-37C1-8BBB-1F1E-FE5228D25A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15753" y="2708130"/>
            <a:ext cx="1569600" cy="1606805"/>
          </a:xfrm>
          <a:prstGeom prst="rect">
            <a:avLst/>
          </a:prstGeom>
        </p:spPr>
      </p:pic>
      <p:sp>
        <p:nvSpPr>
          <p:cNvPr id="6" name="CasellaDiTesto 5">
            <a:extLst>
              <a:ext uri="{FF2B5EF4-FFF2-40B4-BE49-F238E27FC236}">
                <a16:creationId xmlns:a16="http://schemas.microsoft.com/office/drawing/2014/main" id="{AB124F9D-4168-C3C7-9D1F-5BECFD73B006}"/>
              </a:ext>
            </a:extLst>
          </p:cNvPr>
          <p:cNvSpPr txBox="1"/>
          <p:nvPr/>
        </p:nvSpPr>
        <p:spPr>
          <a:xfrm>
            <a:off x="1738052" y="3119592"/>
            <a:ext cx="1532344" cy="646331"/>
          </a:xfrm>
          <a:prstGeom prst="rect">
            <a:avLst/>
          </a:prstGeom>
          <a:solidFill>
            <a:schemeClr val="bg1">
              <a:alpha val="63000"/>
            </a:schemeClr>
          </a:solidFill>
        </p:spPr>
        <p:txBody>
          <a:bodyPr wrap="square">
            <a:spAutoFit/>
          </a:bodyPr>
          <a:lstStyle/>
          <a:p>
            <a:pPr algn="ctr"/>
            <a:r>
              <a:rPr lang="en-GB" sz="1200" b="1" dirty="0">
                <a:latin typeface="Andale Mono" panose="020B0509000000000004" pitchFamily="49" charset="0"/>
              </a:rPr>
              <a:t>Site scale:</a:t>
            </a:r>
            <a:r>
              <a:rPr lang="en-GB" sz="1200" b="1" i="1" dirty="0">
                <a:latin typeface="Andale Mono" panose="020B0509000000000004" pitchFamily="49" charset="0"/>
              </a:rPr>
              <a:t> </a:t>
            </a:r>
          </a:p>
          <a:p>
            <a:pPr algn="ctr"/>
            <a:r>
              <a:rPr lang="en-GB" sz="1200" b="1" i="1" dirty="0">
                <a:latin typeface="Andale Mono" panose="020B0509000000000004" pitchFamily="49" charset="0"/>
              </a:rPr>
              <a:t>In-situ </a:t>
            </a:r>
          </a:p>
          <a:p>
            <a:pPr algn="ctr"/>
            <a:r>
              <a:rPr lang="en-GB" sz="1200" b="1" dirty="0">
                <a:latin typeface="Andale Mono" panose="020B0509000000000004" pitchFamily="49" charset="0"/>
              </a:rPr>
              <a:t>flux chambers </a:t>
            </a:r>
          </a:p>
        </p:txBody>
      </p:sp>
      <p:pic>
        <p:nvPicPr>
          <p:cNvPr id="15" name="Immagine 14">
            <a:extLst>
              <a:ext uri="{FF2B5EF4-FFF2-40B4-BE49-F238E27FC236}">
                <a16:creationId xmlns:a16="http://schemas.microsoft.com/office/drawing/2014/main" id="{8BE939B7-44CA-B491-8B95-75C8DDBAEBE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25063" y="1729599"/>
            <a:ext cx="3454242" cy="3429000"/>
          </a:xfrm>
          <a:prstGeom prst="rect">
            <a:avLst/>
          </a:prstGeom>
        </p:spPr>
      </p:pic>
      <p:sp>
        <p:nvSpPr>
          <p:cNvPr id="8" name="CasellaDiTesto 7">
            <a:extLst>
              <a:ext uri="{FF2B5EF4-FFF2-40B4-BE49-F238E27FC236}">
                <a16:creationId xmlns:a16="http://schemas.microsoft.com/office/drawing/2014/main" id="{3C43EDFD-4887-457B-BC9F-390F8FC7E804}"/>
              </a:ext>
            </a:extLst>
          </p:cNvPr>
          <p:cNvSpPr txBox="1"/>
          <p:nvPr/>
        </p:nvSpPr>
        <p:spPr>
          <a:xfrm>
            <a:off x="9309793" y="3123205"/>
            <a:ext cx="2373990" cy="646331"/>
          </a:xfrm>
          <a:prstGeom prst="rect">
            <a:avLst/>
          </a:prstGeom>
          <a:solidFill>
            <a:schemeClr val="bg1">
              <a:alpha val="63000"/>
            </a:schemeClr>
          </a:solidFill>
        </p:spPr>
        <p:txBody>
          <a:bodyPr wrap="square">
            <a:spAutoFit/>
          </a:bodyPr>
          <a:lstStyle/>
          <a:p>
            <a:r>
              <a:rPr lang="en-GB" sz="1800" b="1" dirty="0">
                <a:latin typeface="Andale Mono" panose="020B0509000000000004" pitchFamily="49" charset="0"/>
              </a:rPr>
              <a:t>Regional scale: </a:t>
            </a:r>
          </a:p>
          <a:p>
            <a:r>
              <a:rPr lang="en-GB" sz="1800" b="1" dirty="0">
                <a:latin typeface="Andale Mono" panose="020B0509000000000004" pitchFamily="49" charset="0"/>
              </a:rPr>
              <a:t>remote sensing </a:t>
            </a:r>
          </a:p>
        </p:txBody>
      </p:sp>
      <p:pic>
        <p:nvPicPr>
          <p:cNvPr id="2" name="Immagine 1">
            <a:extLst>
              <a:ext uri="{FF2B5EF4-FFF2-40B4-BE49-F238E27FC236}">
                <a16:creationId xmlns:a16="http://schemas.microsoft.com/office/drawing/2014/main" id="{9D913806-F549-B3F3-31FA-01F95F33D57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21174" y="2239048"/>
            <a:ext cx="2373990" cy="2409719"/>
          </a:xfrm>
          <a:prstGeom prst="rect">
            <a:avLst/>
          </a:prstGeom>
        </p:spPr>
      </p:pic>
      <p:sp>
        <p:nvSpPr>
          <p:cNvPr id="4" name="CasellaDiTesto 4">
            <a:extLst>
              <a:ext uri="{FF2B5EF4-FFF2-40B4-BE49-F238E27FC236}">
                <a16:creationId xmlns:a16="http://schemas.microsoft.com/office/drawing/2014/main" id="{0596B09D-B69B-EE81-23CB-7756DD668CC4}"/>
              </a:ext>
            </a:extLst>
          </p:cNvPr>
          <p:cNvSpPr txBox="1"/>
          <p:nvPr/>
        </p:nvSpPr>
        <p:spPr>
          <a:xfrm>
            <a:off x="5308919" y="2951946"/>
            <a:ext cx="1598500" cy="954107"/>
          </a:xfrm>
          <a:prstGeom prst="rect">
            <a:avLst/>
          </a:prstGeom>
          <a:solidFill>
            <a:schemeClr val="bg1">
              <a:alpha val="63000"/>
            </a:schemeClr>
          </a:solidFill>
        </p:spPr>
        <p:txBody>
          <a:bodyPr wrap="square">
            <a:spAutoFit/>
          </a:bodyPr>
          <a:lstStyle/>
          <a:p>
            <a:pPr algn="ctr"/>
            <a:r>
              <a:rPr lang="en-GB" sz="1400" b="1" dirty="0">
                <a:latin typeface="Andale Mono" panose="020B0509000000000004" pitchFamily="49" charset="0"/>
              </a:rPr>
              <a:t>Ecosystem scale:  </a:t>
            </a:r>
          </a:p>
          <a:p>
            <a:pPr algn="ctr"/>
            <a:r>
              <a:rPr lang="en-GB" sz="1400" b="1" dirty="0">
                <a:latin typeface="Andale Mono" panose="020B0509000000000004" pitchFamily="49" charset="0"/>
              </a:rPr>
              <a:t>Eddy Covariance</a:t>
            </a:r>
          </a:p>
        </p:txBody>
      </p:sp>
      <p:sp>
        <p:nvSpPr>
          <p:cNvPr id="5" name="CasellaDiTesto 4">
            <a:extLst>
              <a:ext uri="{FF2B5EF4-FFF2-40B4-BE49-F238E27FC236}">
                <a16:creationId xmlns:a16="http://schemas.microsoft.com/office/drawing/2014/main" id="{72004238-D581-04BE-A4CD-FEEEFB51D231}"/>
              </a:ext>
            </a:extLst>
          </p:cNvPr>
          <p:cNvSpPr txBox="1"/>
          <p:nvPr/>
        </p:nvSpPr>
        <p:spPr>
          <a:xfrm>
            <a:off x="6096000" y="72000"/>
            <a:ext cx="5510207" cy="523220"/>
          </a:xfrm>
          <a:prstGeom prst="rect">
            <a:avLst/>
          </a:prstGeom>
          <a:noFill/>
        </p:spPr>
        <p:txBody>
          <a:bodyPr wrap="square" rtlCol="0">
            <a:spAutoFit/>
          </a:bodyPr>
          <a:lstStyle/>
          <a:p>
            <a:pPr algn="ctr"/>
            <a:r>
              <a:rPr lang="en-GB" sz="2800" b="1" dirty="0">
                <a:latin typeface="Andale Mono" panose="020B0509000000000004" pitchFamily="49" charset="0"/>
              </a:rPr>
              <a:t>Upscaling  </a:t>
            </a:r>
          </a:p>
        </p:txBody>
      </p:sp>
    </p:spTree>
    <p:extLst>
      <p:ext uri="{BB962C8B-B14F-4D97-AF65-F5344CB8AC3E}">
        <p14:creationId xmlns:p14="http://schemas.microsoft.com/office/powerpoint/2010/main" val="937783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F0D5679D-5988-BC38-9F98-ACB2321214C0}"/>
              </a:ext>
            </a:extLst>
          </p:cNvPr>
          <p:cNvSpPr/>
          <p:nvPr/>
        </p:nvSpPr>
        <p:spPr>
          <a:xfrm>
            <a:off x="7446410" y="-37140"/>
            <a:ext cx="2609088" cy="1046639"/>
          </a:xfrm>
          <a:prstGeom prst="rect">
            <a:avLst/>
          </a:prstGeom>
          <a:solidFill>
            <a:srgbClr val="0052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Immagine 16">
            <a:extLst>
              <a:ext uri="{FF2B5EF4-FFF2-40B4-BE49-F238E27FC236}">
                <a16:creationId xmlns:a16="http://schemas.microsoft.com/office/drawing/2014/main" id="{49274A07-F4F7-B89B-2CBF-BF2BF830F4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371" y="-2502961"/>
            <a:ext cx="14568602" cy="10307155"/>
          </a:xfrm>
          <a:prstGeom prst="rect">
            <a:avLst/>
          </a:prstGeom>
        </p:spPr>
      </p:pic>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rgbClr val="0312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pic>
        <p:nvPicPr>
          <p:cNvPr id="4" name="Immagine 3">
            <a:extLst>
              <a:ext uri="{FF2B5EF4-FFF2-40B4-BE49-F238E27FC236}">
                <a16:creationId xmlns:a16="http://schemas.microsoft.com/office/drawing/2014/main" id="{993F92A4-F44E-96FA-37F2-3D41A985DB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09830" y="97820"/>
            <a:ext cx="3454242" cy="3429000"/>
          </a:xfrm>
          <a:prstGeom prst="rect">
            <a:avLst/>
          </a:prstGeom>
        </p:spPr>
      </p:pic>
      <p:sp>
        <p:nvSpPr>
          <p:cNvPr id="5" name="CasellaDiTesto 4">
            <a:extLst>
              <a:ext uri="{FF2B5EF4-FFF2-40B4-BE49-F238E27FC236}">
                <a16:creationId xmlns:a16="http://schemas.microsoft.com/office/drawing/2014/main" id="{46963DAE-2F82-2896-1045-439001437637}"/>
              </a:ext>
            </a:extLst>
          </p:cNvPr>
          <p:cNvSpPr txBox="1"/>
          <p:nvPr/>
        </p:nvSpPr>
        <p:spPr>
          <a:xfrm>
            <a:off x="7994560" y="1491426"/>
            <a:ext cx="2373990" cy="646331"/>
          </a:xfrm>
          <a:prstGeom prst="rect">
            <a:avLst/>
          </a:prstGeom>
          <a:solidFill>
            <a:schemeClr val="bg1">
              <a:alpha val="63000"/>
            </a:schemeClr>
          </a:solidFill>
        </p:spPr>
        <p:txBody>
          <a:bodyPr wrap="square">
            <a:spAutoFit/>
          </a:bodyPr>
          <a:lstStyle/>
          <a:p>
            <a:r>
              <a:rPr lang="en-GB" sz="1800" b="1" dirty="0">
                <a:latin typeface="Andale Mono" panose="020B0509000000000004" pitchFamily="49" charset="0"/>
              </a:rPr>
              <a:t>Regional scale: </a:t>
            </a:r>
          </a:p>
          <a:p>
            <a:r>
              <a:rPr lang="en-GB" sz="1800" b="1" dirty="0">
                <a:latin typeface="Andale Mono" panose="020B0509000000000004" pitchFamily="49" charset="0"/>
              </a:rPr>
              <a:t>remote sensing </a:t>
            </a:r>
          </a:p>
        </p:txBody>
      </p:sp>
      <p:sp>
        <p:nvSpPr>
          <p:cNvPr id="19" name="CasellaDiTesto 18">
            <a:extLst>
              <a:ext uri="{FF2B5EF4-FFF2-40B4-BE49-F238E27FC236}">
                <a16:creationId xmlns:a16="http://schemas.microsoft.com/office/drawing/2014/main" id="{1B193183-D541-917A-7C96-54A52D0D841D}"/>
              </a:ext>
            </a:extLst>
          </p:cNvPr>
          <p:cNvSpPr txBox="1"/>
          <p:nvPr/>
        </p:nvSpPr>
        <p:spPr>
          <a:xfrm>
            <a:off x="2010327" y="72000"/>
            <a:ext cx="2348720" cy="523220"/>
          </a:xfrm>
          <a:prstGeom prst="rect">
            <a:avLst/>
          </a:prstGeom>
          <a:noFill/>
        </p:spPr>
        <p:txBody>
          <a:bodyPr wrap="none" rtlCol="0">
            <a:spAutoFit/>
          </a:bodyPr>
          <a:lstStyle/>
          <a:p>
            <a:r>
              <a:rPr lang="en-GB" sz="2800" b="1" dirty="0">
                <a:solidFill>
                  <a:schemeClr val="bg1"/>
                </a:solidFill>
                <a:latin typeface="Andale Mono" panose="020B0509000000000004" pitchFamily="49" charset="0"/>
              </a:rPr>
              <a:t>Sentinel-2</a:t>
            </a:r>
            <a:endParaRPr lang="en-GB" sz="2400" b="1" dirty="0">
              <a:solidFill>
                <a:schemeClr val="bg1"/>
              </a:solidFill>
              <a:latin typeface="Andale Mono" panose="020B0509000000000004" pitchFamily="49" charset="0"/>
            </a:endParaRPr>
          </a:p>
        </p:txBody>
      </p:sp>
    </p:spTree>
    <p:extLst>
      <p:ext uri="{BB962C8B-B14F-4D97-AF65-F5344CB8AC3E}">
        <p14:creationId xmlns:p14="http://schemas.microsoft.com/office/powerpoint/2010/main" val="2091277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49274A07-F4F7-B89B-2CBF-BF2BF830F4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371" y="-2502961"/>
            <a:ext cx="14568602" cy="10307155"/>
          </a:xfrm>
          <a:prstGeom prst="rect">
            <a:avLst/>
          </a:prstGeom>
        </p:spPr>
      </p:pic>
      <p:sp>
        <p:nvSpPr>
          <p:cNvPr id="18" name="Rettangolo 17">
            <a:extLst>
              <a:ext uri="{FF2B5EF4-FFF2-40B4-BE49-F238E27FC236}">
                <a16:creationId xmlns:a16="http://schemas.microsoft.com/office/drawing/2014/main" id="{F0D5679D-5988-BC38-9F98-ACB2321214C0}"/>
              </a:ext>
            </a:extLst>
          </p:cNvPr>
          <p:cNvSpPr/>
          <p:nvPr/>
        </p:nvSpPr>
        <p:spPr>
          <a:xfrm>
            <a:off x="7446410" y="-37140"/>
            <a:ext cx="2609088" cy="1046639"/>
          </a:xfrm>
          <a:prstGeom prst="rect">
            <a:avLst/>
          </a:prstGeom>
          <a:solidFill>
            <a:srgbClr val="0052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Immagine 5">
            <a:extLst>
              <a:ext uri="{FF2B5EF4-FFF2-40B4-BE49-F238E27FC236}">
                <a16:creationId xmlns:a16="http://schemas.microsoft.com/office/drawing/2014/main" id="{1035D536-3070-B01D-AD07-D91B6A5E47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448105">
            <a:off x="158400" y="-3121200"/>
            <a:ext cx="11782148" cy="12289512"/>
          </a:xfrm>
          <a:prstGeom prst="rect">
            <a:avLst/>
          </a:prstGeom>
          <a:solidFill>
            <a:schemeClr val="bg1"/>
          </a:solidFill>
        </p:spPr>
      </p:pic>
      <p:sp>
        <p:nvSpPr>
          <p:cNvPr id="8" name="Triangolo 7">
            <a:extLst>
              <a:ext uri="{FF2B5EF4-FFF2-40B4-BE49-F238E27FC236}">
                <a16:creationId xmlns:a16="http://schemas.microsoft.com/office/drawing/2014/main" id="{2D5ADE9E-B19F-7A4D-221A-B64BBCAE7D9F}"/>
              </a:ext>
            </a:extLst>
          </p:cNvPr>
          <p:cNvSpPr/>
          <p:nvPr/>
        </p:nvSpPr>
        <p:spPr>
          <a:xfrm rot="19282794">
            <a:off x="-475581" y="-2394048"/>
            <a:ext cx="4324865" cy="3097804"/>
          </a:xfrm>
          <a:prstGeom prst="triangle">
            <a:avLst/>
          </a:prstGeom>
          <a:solidFill>
            <a:srgbClr val="1942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riangolo 8">
            <a:extLst>
              <a:ext uri="{FF2B5EF4-FFF2-40B4-BE49-F238E27FC236}">
                <a16:creationId xmlns:a16="http://schemas.microsoft.com/office/drawing/2014/main" id="{89B44482-6E16-957C-73BD-6F60B07C4812}"/>
              </a:ext>
            </a:extLst>
          </p:cNvPr>
          <p:cNvSpPr/>
          <p:nvPr/>
        </p:nvSpPr>
        <p:spPr>
          <a:xfrm rot="21378254">
            <a:off x="-288242" y="4100493"/>
            <a:ext cx="4324865" cy="3097804"/>
          </a:xfrm>
          <a:prstGeom prst="triangle">
            <a:avLst/>
          </a:prstGeom>
          <a:solidFill>
            <a:srgbClr val="1733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rgbClr val="0312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riangolo 9">
            <a:extLst>
              <a:ext uri="{FF2B5EF4-FFF2-40B4-BE49-F238E27FC236}">
                <a16:creationId xmlns:a16="http://schemas.microsoft.com/office/drawing/2014/main" id="{7F4418DF-083B-4EA0-2689-460FE37B8160}"/>
              </a:ext>
            </a:extLst>
          </p:cNvPr>
          <p:cNvSpPr/>
          <p:nvPr/>
        </p:nvSpPr>
        <p:spPr>
          <a:xfrm rot="3040427">
            <a:off x="8177375" y="-2809226"/>
            <a:ext cx="7500441" cy="4871977"/>
          </a:xfrm>
          <a:prstGeom prst="triangle">
            <a:avLst/>
          </a:prstGeom>
          <a:solidFill>
            <a:srgbClr val="3A7E93"/>
          </a:solidFill>
          <a:ln>
            <a:solidFill>
              <a:srgbClr val="397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magine 3">
            <a:extLst>
              <a:ext uri="{FF2B5EF4-FFF2-40B4-BE49-F238E27FC236}">
                <a16:creationId xmlns:a16="http://schemas.microsoft.com/office/drawing/2014/main" id="{993F92A4-F44E-96FA-37F2-3D41A985DB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09830" y="97820"/>
            <a:ext cx="3454242" cy="3429000"/>
          </a:xfrm>
          <a:prstGeom prst="rect">
            <a:avLst/>
          </a:prstGeom>
        </p:spPr>
      </p:pic>
      <p:sp>
        <p:nvSpPr>
          <p:cNvPr id="11" name="Triangolo 10">
            <a:extLst>
              <a:ext uri="{FF2B5EF4-FFF2-40B4-BE49-F238E27FC236}">
                <a16:creationId xmlns:a16="http://schemas.microsoft.com/office/drawing/2014/main" id="{5346313D-086C-CA8F-4134-4B260768CF85}"/>
              </a:ext>
            </a:extLst>
          </p:cNvPr>
          <p:cNvSpPr/>
          <p:nvPr/>
        </p:nvSpPr>
        <p:spPr>
          <a:xfrm rot="8436001">
            <a:off x="7521188" y="4407858"/>
            <a:ext cx="7834500" cy="4963453"/>
          </a:xfrm>
          <a:prstGeom prst="triangle">
            <a:avLst>
              <a:gd name="adj" fmla="val 58631"/>
            </a:avLst>
          </a:prstGeom>
          <a:blipFill dpi="0" rotWithShape="1">
            <a:blip r:embed="rId7" cstate="email">
              <a:alphaModFix amt="49072"/>
              <a:extLst>
                <a:ext uri="{28A0092B-C50C-407E-A947-70E740481C1C}">
                  <a14:useLocalDpi xmlns:a14="http://schemas.microsoft.com/office/drawing/2010/main"/>
                </a:ext>
              </a:extLst>
            </a:blip>
            <a:srcRect/>
            <a:stretch>
              <a:fillRect/>
            </a:stretch>
          </a:blipFill>
          <a:ln>
            <a:solidFill>
              <a:srgbClr val="8E9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sellaDiTesto 4">
            <a:extLst>
              <a:ext uri="{FF2B5EF4-FFF2-40B4-BE49-F238E27FC236}">
                <a16:creationId xmlns:a16="http://schemas.microsoft.com/office/drawing/2014/main" id="{46963DAE-2F82-2896-1045-439001437637}"/>
              </a:ext>
            </a:extLst>
          </p:cNvPr>
          <p:cNvSpPr txBox="1"/>
          <p:nvPr/>
        </p:nvSpPr>
        <p:spPr>
          <a:xfrm>
            <a:off x="7994560" y="1491426"/>
            <a:ext cx="2373990" cy="646331"/>
          </a:xfrm>
          <a:prstGeom prst="rect">
            <a:avLst/>
          </a:prstGeom>
          <a:solidFill>
            <a:schemeClr val="bg1">
              <a:alpha val="63000"/>
            </a:schemeClr>
          </a:solidFill>
        </p:spPr>
        <p:txBody>
          <a:bodyPr wrap="square">
            <a:spAutoFit/>
          </a:bodyPr>
          <a:lstStyle/>
          <a:p>
            <a:r>
              <a:rPr lang="en-GB" sz="1800" b="1" dirty="0">
                <a:latin typeface="Andale Mono" panose="020B0509000000000004" pitchFamily="49" charset="0"/>
              </a:rPr>
              <a:t>Regional scale: </a:t>
            </a:r>
          </a:p>
          <a:p>
            <a:r>
              <a:rPr lang="en-GB" sz="1800" b="1" dirty="0">
                <a:latin typeface="Andale Mono" panose="020B0509000000000004" pitchFamily="49" charset="0"/>
              </a:rPr>
              <a:t>remote sensing </a:t>
            </a:r>
          </a:p>
        </p:txBody>
      </p:sp>
      <p:sp>
        <p:nvSpPr>
          <p:cNvPr id="19" name="CasellaDiTesto 18">
            <a:extLst>
              <a:ext uri="{FF2B5EF4-FFF2-40B4-BE49-F238E27FC236}">
                <a16:creationId xmlns:a16="http://schemas.microsoft.com/office/drawing/2014/main" id="{1B193183-D541-917A-7C96-54A52D0D841D}"/>
              </a:ext>
            </a:extLst>
          </p:cNvPr>
          <p:cNvSpPr txBox="1"/>
          <p:nvPr/>
        </p:nvSpPr>
        <p:spPr>
          <a:xfrm>
            <a:off x="2010327" y="72000"/>
            <a:ext cx="1266693" cy="523220"/>
          </a:xfrm>
          <a:prstGeom prst="rect">
            <a:avLst/>
          </a:prstGeom>
          <a:noFill/>
        </p:spPr>
        <p:txBody>
          <a:bodyPr wrap="none" rtlCol="0">
            <a:spAutoFit/>
          </a:bodyPr>
          <a:lstStyle/>
          <a:p>
            <a:r>
              <a:rPr lang="en-GB" sz="2800" b="1" dirty="0" err="1">
                <a:solidFill>
                  <a:schemeClr val="bg1"/>
                </a:solidFill>
                <a:latin typeface="Andale Mono" panose="020B0509000000000004" pitchFamily="49" charset="0"/>
              </a:rPr>
              <a:t>Venµs</a:t>
            </a:r>
            <a:endParaRPr lang="en-GB" sz="2400" b="1" dirty="0">
              <a:solidFill>
                <a:schemeClr val="bg1"/>
              </a:solidFill>
              <a:latin typeface="Andale Mono" panose="020B0509000000000004" pitchFamily="49" charset="0"/>
            </a:endParaRPr>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Tree>
    <p:extLst>
      <p:ext uri="{BB962C8B-B14F-4D97-AF65-F5344CB8AC3E}">
        <p14:creationId xmlns:p14="http://schemas.microsoft.com/office/powerpoint/2010/main" val="13971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C31F4BF5-AF1A-6070-9C5D-20B597913E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3381" y="4240733"/>
            <a:ext cx="6987219" cy="2580110"/>
          </a:xfrm>
          <a:prstGeom prst="rect">
            <a:avLst/>
          </a:prstGeom>
        </p:spPr>
      </p:pic>
      <p:pic>
        <p:nvPicPr>
          <p:cNvPr id="7" name="Immagine 6">
            <a:extLst>
              <a:ext uri="{FF2B5EF4-FFF2-40B4-BE49-F238E27FC236}">
                <a16:creationId xmlns:a16="http://schemas.microsoft.com/office/drawing/2014/main" id="{74A5EBBE-FE6F-A50A-66A6-D8E40A2558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0304" y="13341990"/>
            <a:ext cx="2298356" cy="6901873"/>
          </a:xfrm>
          <a:prstGeom prst="rect">
            <a:avLst/>
          </a:prstGeom>
        </p:spPr>
      </p:pic>
      <p:sp>
        <p:nvSpPr>
          <p:cNvPr id="9" name="Figura a mano libera 8">
            <a:extLst>
              <a:ext uri="{FF2B5EF4-FFF2-40B4-BE49-F238E27FC236}">
                <a16:creationId xmlns:a16="http://schemas.microsoft.com/office/drawing/2014/main" id="{BF5B8EEE-C4D1-544D-ACEE-E701D6381249}"/>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rgbClr val="0312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Figura a mano libera 15">
            <a:extLst>
              <a:ext uri="{FF2B5EF4-FFF2-40B4-BE49-F238E27FC236}">
                <a16:creationId xmlns:a16="http://schemas.microsoft.com/office/drawing/2014/main" id="{9C5D2862-D3DE-0201-4FBD-F8DD5730AB76}"/>
              </a:ext>
            </a:extLst>
          </p:cNvPr>
          <p:cNvSpPr/>
          <p:nvPr/>
        </p:nvSpPr>
        <p:spPr>
          <a:xfrm>
            <a:off x="-718636" y="12785465"/>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rgbClr val="1B3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2" name="Gruppo 11">
            <a:extLst>
              <a:ext uri="{FF2B5EF4-FFF2-40B4-BE49-F238E27FC236}">
                <a16:creationId xmlns:a16="http://schemas.microsoft.com/office/drawing/2014/main" id="{3125DBF4-5E5C-656D-D7D1-452BF1DA2755}"/>
              </a:ext>
            </a:extLst>
          </p:cNvPr>
          <p:cNvGrpSpPr/>
          <p:nvPr/>
        </p:nvGrpSpPr>
        <p:grpSpPr>
          <a:xfrm>
            <a:off x="-572895" y="11424938"/>
            <a:ext cx="12764895" cy="12320111"/>
            <a:chOff x="-572895" y="-1954192"/>
            <a:chExt cx="12764895" cy="12320111"/>
          </a:xfrm>
        </p:grpSpPr>
        <p:pic>
          <p:nvPicPr>
            <p:cNvPr id="13" name="Immagine 12">
              <a:extLst>
                <a:ext uri="{FF2B5EF4-FFF2-40B4-BE49-F238E27FC236}">
                  <a16:creationId xmlns:a16="http://schemas.microsoft.com/office/drawing/2014/main" id="{D0C42605-6050-E2F5-835F-423EC66C69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208850">
              <a:off x="-572895" y="-1954192"/>
              <a:ext cx="11811483" cy="12320111"/>
            </a:xfrm>
            <a:prstGeom prst="rect">
              <a:avLst/>
            </a:prstGeom>
          </p:spPr>
        </p:pic>
        <p:sp>
          <p:nvSpPr>
            <p:cNvPr id="14" name="Rettangolo 13">
              <a:extLst>
                <a:ext uri="{FF2B5EF4-FFF2-40B4-BE49-F238E27FC236}">
                  <a16:creationId xmlns:a16="http://schemas.microsoft.com/office/drawing/2014/main" id="{4AF8D637-12A9-38A5-3036-C83693E15DA3}"/>
                </a:ext>
              </a:extLst>
            </p:cNvPr>
            <p:cNvSpPr/>
            <p:nvPr/>
          </p:nvSpPr>
          <p:spPr>
            <a:xfrm>
              <a:off x="9509760" y="-21937"/>
              <a:ext cx="2682240" cy="6901873"/>
            </a:xfrm>
            <a:prstGeom prst="rect">
              <a:avLst/>
            </a:prstGeom>
            <a:solidFill>
              <a:srgbClr val="458494">
                <a:alpha val="9102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 name="Gruppo 10">
            <a:extLst>
              <a:ext uri="{FF2B5EF4-FFF2-40B4-BE49-F238E27FC236}">
                <a16:creationId xmlns:a16="http://schemas.microsoft.com/office/drawing/2014/main" id="{240DE592-CCA8-BB60-396D-95343428B88D}"/>
              </a:ext>
            </a:extLst>
          </p:cNvPr>
          <p:cNvGrpSpPr/>
          <p:nvPr/>
        </p:nvGrpSpPr>
        <p:grpSpPr>
          <a:xfrm>
            <a:off x="103165" y="11546570"/>
            <a:ext cx="12088835" cy="11446577"/>
            <a:chOff x="103165" y="-1832560"/>
            <a:chExt cx="12088835" cy="11446577"/>
          </a:xfrm>
        </p:grpSpPr>
        <p:pic>
          <p:nvPicPr>
            <p:cNvPr id="6" name="Immagine 5">
              <a:extLst>
                <a:ext uri="{FF2B5EF4-FFF2-40B4-BE49-F238E27FC236}">
                  <a16:creationId xmlns:a16="http://schemas.microsoft.com/office/drawing/2014/main" id="{2D6F58B2-A58B-E73E-E81E-5D84E28493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97793">
              <a:off x="103165" y="-1832560"/>
              <a:ext cx="10974012" cy="11446577"/>
            </a:xfrm>
            <a:prstGeom prst="rect">
              <a:avLst/>
            </a:prstGeom>
          </p:spPr>
        </p:pic>
        <p:sp>
          <p:nvSpPr>
            <p:cNvPr id="10" name="Rettangolo 9">
              <a:extLst>
                <a:ext uri="{FF2B5EF4-FFF2-40B4-BE49-F238E27FC236}">
                  <a16:creationId xmlns:a16="http://schemas.microsoft.com/office/drawing/2014/main" id="{FC3D9D1E-5DEB-1787-EDBA-F7AF4C281C51}"/>
                </a:ext>
              </a:extLst>
            </p:cNvPr>
            <p:cNvSpPr/>
            <p:nvPr/>
          </p:nvSpPr>
          <p:spPr>
            <a:xfrm>
              <a:off x="9509760" y="-21937"/>
              <a:ext cx="2682240" cy="6901873"/>
            </a:xfrm>
            <a:prstGeom prst="rect">
              <a:avLst/>
            </a:prstGeom>
            <a:solidFill>
              <a:srgbClr val="064A86">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ttangolo 7">
            <a:extLst>
              <a:ext uri="{FF2B5EF4-FFF2-40B4-BE49-F238E27FC236}">
                <a16:creationId xmlns:a16="http://schemas.microsoft.com/office/drawing/2014/main" id="{0F5FCB57-B671-D770-6751-0C616F07B533}"/>
              </a:ext>
            </a:extLst>
          </p:cNvPr>
          <p:cNvSpPr/>
          <p:nvPr/>
        </p:nvSpPr>
        <p:spPr>
          <a:xfrm>
            <a:off x="9509760" y="-37140"/>
            <a:ext cx="2682240" cy="6901873"/>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5" name="CasellaDiTesto 4">
            <a:extLst>
              <a:ext uri="{FF2B5EF4-FFF2-40B4-BE49-F238E27FC236}">
                <a16:creationId xmlns:a16="http://schemas.microsoft.com/office/drawing/2014/main" id="{46963DAE-2F82-2896-1045-439001437637}"/>
              </a:ext>
            </a:extLst>
          </p:cNvPr>
          <p:cNvSpPr txBox="1"/>
          <p:nvPr/>
        </p:nvSpPr>
        <p:spPr>
          <a:xfrm>
            <a:off x="7994560" y="14870556"/>
            <a:ext cx="2373990" cy="646331"/>
          </a:xfrm>
          <a:prstGeom prst="rect">
            <a:avLst/>
          </a:prstGeom>
          <a:solidFill>
            <a:schemeClr val="bg1">
              <a:alpha val="63000"/>
            </a:schemeClr>
          </a:solidFill>
        </p:spPr>
        <p:txBody>
          <a:bodyPr wrap="square">
            <a:spAutoFit/>
          </a:bodyPr>
          <a:lstStyle/>
          <a:p>
            <a:r>
              <a:rPr lang="en-GB" sz="1800" b="1" dirty="0">
                <a:latin typeface="Andale Mono" panose="020B0509000000000004" pitchFamily="49" charset="0"/>
              </a:rPr>
              <a:t>Regional scale: </a:t>
            </a:r>
          </a:p>
          <a:p>
            <a:r>
              <a:rPr lang="en-GB" sz="1800" b="1" dirty="0">
                <a:latin typeface="Andale Mono" panose="020B0509000000000004" pitchFamily="49" charset="0"/>
              </a:rPr>
              <a:t>remote sensing </a:t>
            </a:r>
          </a:p>
        </p:txBody>
      </p:sp>
      <p:pic>
        <p:nvPicPr>
          <p:cNvPr id="2" name="Immagine 1">
            <a:extLst>
              <a:ext uri="{FF2B5EF4-FFF2-40B4-BE49-F238E27FC236}">
                <a16:creationId xmlns:a16="http://schemas.microsoft.com/office/drawing/2014/main" id="{0D3BBC4A-49EA-A685-B5AA-7EB209E0D2C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38052" y="2864959"/>
            <a:ext cx="5764559" cy="501773"/>
          </a:xfrm>
          <a:prstGeom prst="rect">
            <a:avLst/>
          </a:prstGeom>
        </p:spPr>
      </p:pic>
      <p:pic>
        <p:nvPicPr>
          <p:cNvPr id="17" name="Immagine 16">
            <a:extLst>
              <a:ext uri="{FF2B5EF4-FFF2-40B4-BE49-F238E27FC236}">
                <a16:creationId xmlns:a16="http://schemas.microsoft.com/office/drawing/2014/main" id="{89B094F0-4876-D865-11E7-AB1E2EAC074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63867" y="182615"/>
            <a:ext cx="5587855" cy="2462589"/>
          </a:xfrm>
          <a:prstGeom prst="rect">
            <a:avLst/>
          </a:prstGeom>
        </p:spPr>
      </p:pic>
      <p:pic>
        <p:nvPicPr>
          <p:cNvPr id="4" name="Immagine 3">
            <a:extLst>
              <a:ext uri="{FF2B5EF4-FFF2-40B4-BE49-F238E27FC236}">
                <a16:creationId xmlns:a16="http://schemas.microsoft.com/office/drawing/2014/main" id="{993F92A4-F44E-96FA-37F2-3D41A985DBB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409830" y="97820"/>
            <a:ext cx="3454242" cy="3429000"/>
          </a:xfrm>
          <a:prstGeom prst="rect">
            <a:avLst/>
          </a:prstGeom>
        </p:spPr>
      </p:pic>
      <p:sp>
        <p:nvSpPr>
          <p:cNvPr id="18" name="CasellaDiTesto 17">
            <a:extLst>
              <a:ext uri="{FF2B5EF4-FFF2-40B4-BE49-F238E27FC236}">
                <a16:creationId xmlns:a16="http://schemas.microsoft.com/office/drawing/2014/main" id="{D1EF2E5C-B2B5-F1B6-6129-67BD7D7A22BA}"/>
              </a:ext>
            </a:extLst>
          </p:cNvPr>
          <p:cNvSpPr txBox="1"/>
          <p:nvPr/>
        </p:nvSpPr>
        <p:spPr>
          <a:xfrm>
            <a:off x="-1217039" y="-1559440"/>
            <a:ext cx="14969162" cy="369332"/>
          </a:xfrm>
          <a:prstGeom prst="rect">
            <a:avLst/>
          </a:prstGeom>
          <a:noFill/>
        </p:spPr>
        <p:txBody>
          <a:bodyPr wrap="none" rtlCol="0">
            <a:spAutoFit/>
          </a:bodyPr>
          <a:lstStyle/>
          <a:p>
            <a:r>
              <a:rPr lang="en-GB" dirty="0">
                <a:solidFill>
                  <a:schemeClr val="bg1"/>
                </a:solidFill>
              </a:rPr>
              <a:t>The indexes extracted from the </a:t>
            </a:r>
            <a:r>
              <a:rPr lang="en-GB" dirty="0" err="1">
                <a:solidFill>
                  <a:schemeClr val="bg1"/>
                </a:solidFill>
              </a:rPr>
              <a:t>venus</a:t>
            </a:r>
            <a:r>
              <a:rPr lang="en-GB" dirty="0">
                <a:solidFill>
                  <a:schemeClr val="bg1"/>
                </a:solidFill>
              </a:rPr>
              <a:t> satellite images will allow us to estimate GPP at a regional scale with higher accuracy compared to the previous attempts</a:t>
            </a:r>
          </a:p>
        </p:txBody>
      </p:sp>
      <p:pic>
        <p:nvPicPr>
          <p:cNvPr id="15" name="Immagine 14">
            <a:extLst>
              <a:ext uri="{FF2B5EF4-FFF2-40B4-BE49-F238E27FC236}">
                <a16:creationId xmlns:a16="http://schemas.microsoft.com/office/drawing/2014/main" id="{1E7E5E9E-943D-A234-2D8F-1D7A22F4F41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40895" y="5437467"/>
            <a:ext cx="4351105" cy="870221"/>
          </a:xfrm>
          <a:prstGeom prst="rect">
            <a:avLst/>
          </a:prstGeom>
        </p:spPr>
      </p:pic>
    </p:spTree>
    <p:extLst>
      <p:ext uri="{BB962C8B-B14F-4D97-AF65-F5344CB8AC3E}">
        <p14:creationId xmlns:p14="http://schemas.microsoft.com/office/powerpoint/2010/main" val="2134887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2" name="CasellaDiTesto 1">
            <a:extLst>
              <a:ext uri="{FF2B5EF4-FFF2-40B4-BE49-F238E27FC236}">
                <a16:creationId xmlns:a16="http://schemas.microsoft.com/office/drawing/2014/main" id="{75AA1D35-057F-185C-C3AD-18908616FA68}"/>
              </a:ext>
            </a:extLst>
          </p:cNvPr>
          <p:cNvSpPr txBox="1"/>
          <p:nvPr/>
        </p:nvSpPr>
        <p:spPr>
          <a:xfrm>
            <a:off x="6096000" y="72000"/>
            <a:ext cx="5395903" cy="523220"/>
          </a:xfrm>
          <a:prstGeom prst="rect">
            <a:avLst/>
          </a:prstGeom>
          <a:noFill/>
        </p:spPr>
        <p:txBody>
          <a:bodyPr wrap="square" rtlCol="0">
            <a:spAutoFit/>
          </a:bodyPr>
          <a:lstStyle/>
          <a:p>
            <a:pPr algn="ctr"/>
            <a:r>
              <a:rPr lang="en-GB" sz="2800" b="1" dirty="0">
                <a:latin typeface="Andale Mono" panose="020B0509000000000004" pitchFamily="49" charset="0"/>
              </a:rPr>
              <a:t>Conclusions</a:t>
            </a:r>
          </a:p>
        </p:txBody>
      </p:sp>
      <p:sp>
        <p:nvSpPr>
          <p:cNvPr id="10" name="CasellaDiTesto 9">
            <a:extLst>
              <a:ext uri="{FF2B5EF4-FFF2-40B4-BE49-F238E27FC236}">
                <a16:creationId xmlns:a16="http://schemas.microsoft.com/office/drawing/2014/main" id="{B661B183-B18E-D505-B4CA-2DDEDFF4B17F}"/>
              </a:ext>
            </a:extLst>
          </p:cNvPr>
          <p:cNvSpPr txBox="1"/>
          <p:nvPr/>
        </p:nvSpPr>
        <p:spPr>
          <a:xfrm>
            <a:off x="1831820" y="857839"/>
            <a:ext cx="10360179" cy="338554"/>
          </a:xfrm>
          <a:prstGeom prst="rect">
            <a:avLst/>
          </a:prstGeom>
          <a:noFill/>
        </p:spPr>
        <p:txBody>
          <a:bodyPr wrap="square">
            <a:spAutoFit/>
          </a:bodyPr>
          <a:lstStyle/>
          <a:p>
            <a:pPr algn="just"/>
            <a:r>
              <a:rPr lang="en-US" sz="1600" dirty="0">
                <a:solidFill>
                  <a:srgbClr val="000000"/>
                </a:solidFill>
                <a:effectLst/>
                <a:latin typeface="Andale Mono" panose="020B0509000000000004" pitchFamily="49" charset="0"/>
                <a:ea typeface="Times New Roman" panose="02020603050405020304" pitchFamily="18" charset="0"/>
              </a:rPr>
              <a:t>High resolution but spatially broad models of GPP (and Respiration) for the Arctic:  </a:t>
            </a:r>
            <a:endParaRPr lang="it-IT" sz="1600" dirty="0">
              <a:effectLst/>
              <a:latin typeface="Andale Mono" panose="020B0509000000000004" pitchFamily="49" charset="0"/>
              <a:ea typeface="Times New Roman" panose="02020603050405020304" pitchFamily="18" charset="0"/>
            </a:endParaRPr>
          </a:p>
        </p:txBody>
      </p:sp>
      <p:sp>
        <p:nvSpPr>
          <p:cNvPr id="12" name="CasellaDiTesto 11">
            <a:extLst>
              <a:ext uri="{FF2B5EF4-FFF2-40B4-BE49-F238E27FC236}">
                <a16:creationId xmlns:a16="http://schemas.microsoft.com/office/drawing/2014/main" id="{9EEACF30-96AF-6818-A1F5-24F150B9D45C}"/>
              </a:ext>
            </a:extLst>
          </p:cNvPr>
          <p:cNvSpPr txBox="1"/>
          <p:nvPr/>
        </p:nvSpPr>
        <p:spPr>
          <a:xfrm>
            <a:off x="12359794" y="1370723"/>
            <a:ext cx="10360178" cy="338554"/>
          </a:xfrm>
          <a:prstGeom prst="rect">
            <a:avLst/>
          </a:prstGeom>
          <a:noFill/>
        </p:spPr>
        <p:txBody>
          <a:bodyPr wrap="square">
            <a:spAutoFit/>
          </a:bodyPr>
          <a:lstStyle/>
          <a:p>
            <a:pPr algn="just"/>
            <a:r>
              <a:rPr lang="en-US" sz="1600" dirty="0">
                <a:solidFill>
                  <a:srgbClr val="000000"/>
                </a:solidFill>
                <a:effectLst/>
                <a:latin typeface="Andale Mono" panose="020B0509000000000004" pitchFamily="49" charset="0"/>
                <a:ea typeface="Times New Roman" panose="02020603050405020304" pitchFamily="18" charset="0"/>
              </a:rPr>
              <a:t>- combining in situ data and remote sensing</a:t>
            </a:r>
            <a:endParaRPr lang="it-IT" sz="1600" dirty="0">
              <a:effectLst/>
              <a:latin typeface="Andale Mono" panose="020B0509000000000004" pitchFamily="49" charset="0"/>
              <a:ea typeface="Times New Roman" panose="02020603050405020304" pitchFamily="18" charset="0"/>
            </a:endParaRPr>
          </a:p>
        </p:txBody>
      </p:sp>
      <p:sp>
        <p:nvSpPr>
          <p:cNvPr id="14" name="CasellaDiTesto 13">
            <a:extLst>
              <a:ext uri="{FF2B5EF4-FFF2-40B4-BE49-F238E27FC236}">
                <a16:creationId xmlns:a16="http://schemas.microsoft.com/office/drawing/2014/main" id="{B7F6B610-FFA0-2C6E-6995-B0A45472F34E}"/>
              </a:ext>
            </a:extLst>
          </p:cNvPr>
          <p:cNvSpPr txBox="1"/>
          <p:nvPr/>
        </p:nvSpPr>
        <p:spPr>
          <a:xfrm>
            <a:off x="12371759" y="1842026"/>
            <a:ext cx="10360177" cy="338554"/>
          </a:xfrm>
          <a:prstGeom prst="rect">
            <a:avLst/>
          </a:prstGeom>
          <a:noFill/>
        </p:spPr>
        <p:txBody>
          <a:bodyPr wrap="square">
            <a:spAutoFit/>
          </a:bodyPr>
          <a:lstStyle/>
          <a:p>
            <a:pPr algn="just"/>
            <a:r>
              <a:rPr lang="en-US" sz="1600" dirty="0">
                <a:solidFill>
                  <a:srgbClr val="000000"/>
                </a:solidFill>
                <a:latin typeface="Andale Mono" panose="020B0509000000000004" pitchFamily="49" charset="0"/>
                <a:ea typeface="Times New Roman" panose="02020603050405020304" pitchFamily="18" charset="0"/>
              </a:rPr>
              <a:t>- </a:t>
            </a:r>
            <a:r>
              <a:rPr lang="en-US" sz="1600" dirty="0">
                <a:solidFill>
                  <a:srgbClr val="000000"/>
                </a:solidFill>
                <a:effectLst/>
                <a:latin typeface="Andale Mono" panose="020B0509000000000004" pitchFamily="49" charset="0"/>
                <a:ea typeface="Times New Roman" panose="02020603050405020304" pitchFamily="18" charset="0"/>
              </a:rPr>
              <a:t>ground validation data is fundamental</a:t>
            </a:r>
            <a:endParaRPr lang="it-IT" sz="1600" dirty="0">
              <a:effectLst/>
              <a:latin typeface="Andale Mono" panose="020B0509000000000004" pitchFamily="49" charset="0"/>
              <a:ea typeface="Times New Roman" panose="02020603050405020304" pitchFamily="18" charset="0"/>
            </a:endParaRPr>
          </a:p>
        </p:txBody>
      </p:sp>
      <p:sp>
        <p:nvSpPr>
          <p:cNvPr id="15" name="Triangolo 14">
            <a:extLst>
              <a:ext uri="{FF2B5EF4-FFF2-40B4-BE49-F238E27FC236}">
                <a16:creationId xmlns:a16="http://schemas.microsoft.com/office/drawing/2014/main" id="{87978CE1-64E0-8AB7-0F8C-D0B85615B60A}"/>
              </a:ext>
            </a:extLst>
          </p:cNvPr>
          <p:cNvSpPr/>
          <p:nvPr/>
        </p:nvSpPr>
        <p:spPr>
          <a:xfrm rot="5400000">
            <a:off x="12497833" y="119954"/>
            <a:ext cx="1952547" cy="10360178"/>
          </a:xfrm>
          <a:prstGeom prst="triangle">
            <a:avLst>
              <a:gd name="adj" fmla="val 51420"/>
            </a:avLst>
          </a:prstGeom>
          <a:gradFill flip="none" rotWithShape="1">
            <a:gsLst>
              <a:gs pos="22000">
                <a:schemeClr val="accent6">
                  <a:lumMod val="40000"/>
                  <a:lumOff val="60000"/>
                </a:schemeClr>
              </a:gs>
              <a:gs pos="56000">
                <a:schemeClr val="accent6">
                  <a:lumMod val="60000"/>
                  <a:lumOff val="40000"/>
                </a:schemeClr>
              </a:gs>
              <a:gs pos="86000">
                <a:schemeClr val="accent6">
                  <a:lumMod val="75000"/>
                </a:schemeClr>
              </a:gs>
              <a:gs pos="100000">
                <a:schemeClr val="accent6">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e 16">
            <a:extLst>
              <a:ext uri="{FF2B5EF4-FFF2-40B4-BE49-F238E27FC236}">
                <a16:creationId xmlns:a16="http://schemas.microsoft.com/office/drawing/2014/main" id="{8E204993-BC71-F4FF-5C86-3602F1E25524}"/>
              </a:ext>
            </a:extLst>
          </p:cNvPr>
          <p:cNvSpPr/>
          <p:nvPr/>
        </p:nvSpPr>
        <p:spPr>
          <a:xfrm>
            <a:off x="8499051" y="3860043"/>
            <a:ext cx="2880000" cy="2880000"/>
          </a:xfrm>
          <a:prstGeom prst="ellipse">
            <a:avLst/>
          </a:prstGeom>
          <a:blipFill>
            <a:blip r:embed="rId7"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1365ED0B-F1F6-884F-CB3E-7398D8085E7E}"/>
              </a:ext>
            </a:extLst>
          </p:cNvPr>
          <p:cNvSpPr/>
          <p:nvPr/>
        </p:nvSpPr>
        <p:spPr>
          <a:xfrm>
            <a:off x="16794916" y="4515243"/>
            <a:ext cx="1569600" cy="1569600"/>
          </a:xfrm>
          <a:prstGeom prst="ellipse">
            <a:avLst/>
          </a:prstGeom>
          <a:blipFill>
            <a:blip r:embed="rId8"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F97713C-4C8D-86B6-7989-E7C510980E38}"/>
              </a:ext>
            </a:extLst>
          </p:cNvPr>
          <p:cNvSpPr txBox="1"/>
          <p:nvPr/>
        </p:nvSpPr>
        <p:spPr>
          <a:xfrm>
            <a:off x="12371757" y="2300503"/>
            <a:ext cx="9865495" cy="584775"/>
          </a:xfrm>
          <a:prstGeom prst="rect">
            <a:avLst/>
          </a:prstGeom>
          <a:noFill/>
        </p:spPr>
        <p:txBody>
          <a:bodyPr wrap="square">
            <a:spAutoFit/>
          </a:bodyPr>
          <a:lstStyle/>
          <a:p>
            <a:r>
              <a:rPr lang="en-US" sz="1600" dirty="0">
                <a:solidFill>
                  <a:srgbClr val="000000"/>
                </a:solidFill>
                <a:latin typeface="Andale Mono" panose="020B0509000000000004" pitchFamily="49" charset="0"/>
                <a:ea typeface="Times New Roman" panose="02020603050405020304" pitchFamily="18" charset="0"/>
              </a:rPr>
              <a:t>- selecting the </a:t>
            </a:r>
            <a:r>
              <a:rPr lang="en-US" sz="1600" dirty="0">
                <a:solidFill>
                  <a:srgbClr val="000000"/>
                </a:solidFill>
                <a:effectLst/>
                <a:latin typeface="Andale Mono" panose="020B0509000000000004" pitchFamily="49" charset="0"/>
                <a:ea typeface="Times New Roman" panose="02020603050405020304" pitchFamily="18" charset="0"/>
              </a:rPr>
              <a:t>essential variables is useful to inform future climate predictions</a:t>
            </a:r>
            <a:endParaRPr lang="en-IT" sz="1600" dirty="0"/>
          </a:p>
        </p:txBody>
      </p:sp>
      <p:sp>
        <p:nvSpPr>
          <p:cNvPr id="7" name="CasellaDiTesto 3">
            <a:extLst>
              <a:ext uri="{FF2B5EF4-FFF2-40B4-BE49-F238E27FC236}">
                <a16:creationId xmlns:a16="http://schemas.microsoft.com/office/drawing/2014/main" id="{4777259D-31AA-2E76-7C09-F9CC3D1ACA5E}"/>
              </a:ext>
            </a:extLst>
          </p:cNvPr>
          <p:cNvSpPr txBox="1"/>
          <p:nvPr/>
        </p:nvSpPr>
        <p:spPr>
          <a:xfrm>
            <a:off x="12371757" y="3105834"/>
            <a:ext cx="10016125" cy="646331"/>
          </a:xfrm>
          <a:prstGeom prst="rect">
            <a:avLst/>
          </a:prstGeom>
          <a:noFill/>
          <a:ln w="28575">
            <a:solidFill>
              <a:srgbClr val="00B050"/>
            </a:solidFill>
          </a:ln>
        </p:spPr>
        <p:txBody>
          <a:bodyPr wrap="square">
            <a:spAutoFit/>
          </a:bodyPr>
          <a:lstStyle/>
          <a:p>
            <a:pPr algn="just"/>
            <a:r>
              <a:rPr lang="en-US" b="1" dirty="0">
                <a:solidFill>
                  <a:srgbClr val="000000"/>
                </a:solidFill>
                <a:effectLst/>
                <a:latin typeface="Andale Mono" panose="020B0509000000000004" pitchFamily="49" charset="0"/>
                <a:ea typeface="Times New Roman" panose="02020603050405020304" pitchFamily="18" charset="0"/>
              </a:rPr>
              <a:t>Improving present and future carbon budget</a:t>
            </a:r>
            <a:r>
              <a:rPr lang="en-US" b="1" dirty="0">
                <a:solidFill>
                  <a:srgbClr val="000000"/>
                </a:solidFill>
                <a:latin typeface="Andale Mono" panose="020B0509000000000004" pitchFamily="49" charset="0"/>
                <a:ea typeface="Times New Roman" panose="02020603050405020304" pitchFamily="18" charset="0"/>
              </a:rPr>
              <a:t> is </a:t>
            </a:r>
            <a:r>
              <a:rPr lang="en-US" b="1" dirty="0">
                <a:solidFill>
                  <a:srgbClr val="000000"/>
                </a:solidFill>
                <a:effectLst/>
                <a:latin typeface="Andale Mono" panose="020B0509000000000004" pitchFamily="49" charset="0"/>
                <a:ea typeface="Times New Roman" panose="02020603050405020304" pitchFamily="18" charset="0"/>
              </a:rPr>
              <a:t>extremely needed for informing climate policies with robust and reliable projections. </a:t>
            </a:r>
            <a:endParaRPr lang="it-IT" b="1" dirty="0">
              <a:effectLst/>
              <a:latin typeface="Andale Mono" panose="020B0509000000000004" pitchFamily="49" charset="0"/>
              <a:ea typeface="Times New Roman" panose="02020603050405020304" pitchFamily="18" charset="0"/>
            </a:endParaRPr>
          </a:p>
        </p:txBody>
      </p:sp>
    </p:spTree>
    <p:extLst>
      <p:ext uri="{BB962C8B-B14F-4D97-AF65-F5344CB8AC3E}">
        <p14:creationId xmlns:p14="http://schemas.microsoft.com/office/powerpoint/2010/main" val="2484172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10" name="CasellaDiTesto 9">
            <a:extLst>
              <a:ext uri="{FF2B5EF4-FFF2-40B4-BE49-F238E27FC236}">
                <a16:creationId xmlns:a16="http://schemas.microsoft.com/office/drawing/2014/main" id="{B661B183-B18E-D505-B4CA-2DDEDFF4B17F}"/>
              </a:ext>
            </a:extLst>
          </p:cNvPr>
          <p:cNvSpPr txBox="1"/>
          <p:nvPr/>
        </p:nvSpPr>
        <p:spPr>
          <a:xfrm>
            <a:off x="1831820" y="857839"/>
            <a:ext cx="10360179" cy="338554"/>
          </a:xfrm>
          <a:prstGeom prst="rect">
            <a:avLst/>
          </a:prstGeom>
          <a:noFill/>
        </p:spPr>
        <p:txBody>
          <a:bodyPr wrap="square">
            <a:spAutoFit/>
          </a:bodyPr>
          <a:lstStyle/>
          <a:p>
            <a:pPr algn="just"/>
            <a:r>
              <a:rPr lang="en-US" sz="1600" dirty="0">
                <a:solidFill>
                  <a:srgbClr val="000000"/>
                </a:solidFill>
                <a:effectLst/>
                <a:latin typeface="Andale Mono" panose="020B0509000000000004" pitchFamily="49" charset="0"/>
                <a:ea typeface="Times New Roman" panose="02020603050405020304" pitchFamily="18" charset="0"/>
              </a:rPr>
              <a:t>High resolution but spatially broad models of GPP (and Respiration) for the Arctic:  </a:t>
            </a:r>
            <a:endParaRPr lang="it-IT" sz="1600" dirty="0">
              <a:effectLst/>
              <a:latin typeface="Andale Mono" panose="020B0509000000000004" pitchFamily="49" charset="0"/>
              <a:ea typeface="Times New Roman" panose="02020603050405020304" pitchFamily="18" charset="0"/>
            </a:endParaRPr>
          </a:p>
        </p:txBody>
      </p:sp>
      <p:sp>
        <p:nvSpPr>
          <p:cNvPr id="12" name="CasellaDiTesto 11">
            <a:extLst>
              <a:ext uri="{FF2B5EF4-FFF2-40B4-BE49-F238E27FC236}">
                <a16:creationId xmlns:a16="http://schemas.microsoft.com/office/drawing/2014/main" id="{9EEACF30-96AF-6818-A1F5-24F150B9D45C}"/>
              </a:ext>
            </a:extLst>
          </p:cNvPr>
          <p:cNvSpPr txBox="1"/>
          <p:nvPr/>
        </p:nvSpPr>
        <p:spPr>
          <a:xfrm>
            <a:off x="1732977" y="1370723"/>
            <a:ext cx="10360178" cy="338554"/>
          </a:xfrm>
          <a:prstGeom prst="rect">
            <a:avLst/>
          </a:prstGeom>
          <a:noFill/>
        </p:spPr>
        <p:txBody>
          <a:bodyPr wrap="square">
            <a:spAutoFit/>
          </a:bodyPr>
          <a:lstStyle/>
          <a:p>
            <a:pPr algn="just"/>
            <a:r>
              <a:rPr lang="en-US" sz="1600" dirty="0">
                <a:solidFill>
                  <a:srgbClr val="000000"/>
                </a:solidFill>
                <a:effectLst/>
                <a:latin typeface="Andale Mono" panose="020B0509000000000004" pitchFamily="49" charset="0"/>
                <a:ea typeface="Times New Roman" panose="02020603050405020304" pitchFamily="18" charset="0"/>
              </a:rPr>
              <a:t>- combining in situ data and remote sensing</a:t>
            </a:r>
            <a:endParaRPr lang="it-IT" sz="1600" dirty="0">
              <a:effectLst/>
              <a:latin typeface="Andale Mono" panose="020B0509000000000004" pitchFamily="49" charset="0"/>
              <a:ea typeface="Times New Roman" panose="02020603050405020304" pitchFamily="18" charset="0"/>
            </a:endParaRPr>
          </a:p>
        </p:txBody>
      </p:sp>
      <p:sp>
        <p:nvSpPr>
          <p:cNvPr id="14" name="CasellaDiTesto 13">
            <a:extLst>
              <a:ext uri="{FF2B5EF4-FFF2-40B4-BE49-F238E27FC236}">
                <a16:creationId xmlns:a16="http://schemas.microsoft.com/office/drawing/2014/main" id="{B7F6B610-FFA0-2C6E-6995-B0A45472F34E}"/>
              </a:ext>
            </a:extLst>
          </p:cNvPr>
          <p:cNvSpPr txBox="1"/>
          <p:nvPr/>
        </p:nvSpPr>
        <p:spPr>
          <a:xfrm>
            <a:off x="1744942" y="1842026"/>
            <a:ext cx="10360177" cy="338554"/>
          </a:xfrm>
          <a:prstGeom prst="rect">
            <a:avLst/>
          </a:prstGeom>
          <a:noFill/>
        </p:spPr>
        <p:txBody>
          <a:bodyPr wrap="square">
            <a:spAutoFit/>
          </a:bodyPr>
          <a:lstStyle/>
          <a:p>
            <a:pPr algn="just"/>
            <a:r>
              <a:rPr lang="en-US" sz="1600" dirty="0">
                <a:solidFill>
                  <a:srgbClr val="000000"/>
                </a:solidFill>
                <a:latin typeface="Andale Mono" panose="020B0509000000000004" pitchFamily="49" charset="0"/>
                <a:ea typeface="Times New Roman" panose="02020603050405020304" pitchFamily="18" charset="0"/>
              </a:rPr>
              <a:t>- </a:t>
            </a:r>
            <a:r>
              <a:rPr lang="en-US" sz="1600" dirty="0">
                <a:solidFill>
                  <a:srgbClr val="000000"/>
                </a:solidFill>
                <a:effectLst/>
                <a:latin typeface="Andale Mono" panose="020B0509000000000004" pitchFamily="49" charset="0"/>
                <a:ea typeface="Times New Roman" panose="02020603050405020304" pitchFamily="18" charset="0"/>
              </a:rPr>
              <a:t>ground validation data is fundamental</a:t>
            </a:r>
            <a:endParaRPr lang="it-IT" sz="1600" dirty="0">
              <a:effectLst/>
              <a:latin typeface="Andale Mono" panose="020B0509000000000004" pitchFamily="49" charset="0"/>
              <a:ea typeface="Times New Roman" panose="02020603050405020304" pitchFamily="18" charset="0"/>
            </a:endParaRPr>
          </a:p>
        </p:txBody>
      </p:sp>
      <p:sp>
        <p:nvSpPr>
          <p:cNvPr id="15" name="Triangolo 14">
            <a:extLst>
              <a:ext uri="{FF2B5EF4-FFF2-40B4-BE49-F238E27FC236}">
                <a16:creationId xmlns:a16="http://schemas.microsoft.com/office/drawing/2014/main" id="{87978CE1-64E0-8AB7-0F8C-D0B85615B60A}"/>
              </a:ext>
            </a:extLst>
          </p:cNvPr>
          <p:cNvSpPr/>
          <p:nvPr/>
        </p:nvSpPr>
        <p:spPr>
          <a:xfrm rot="5400000">
            <a:off x="6072305" y="119954"/>
            <a:ext cx="1952547" cy="10360178"/>
          </a:xfrm>
          <a:prstGeom prst="triangle">
            <a:avLst>
              <a:gd name="adj" fmla="val 51420"/>
            </a:avLst>
          </a:prstGeom>
          <a:gradFill flip="none" rotWithShape="1">
            <a:gsLst>
              <a:gs pos="22000">
                <a:schemeClr val="accent6">
                  <a:lumMod val="40000"/>
                  <a:lumOff val="60000"/>
                </a:schemeClr>
              </a:gs>
              <a:gs pos="56000">
                <a:schemeClr val="accent6">
                  <a:lumMod val="60000"/>
                  <a:lumOff val="40000"/>
                </a:schemeClr>
              </a:gs>
              <a:gs pos="86000">
                <a:schemeClr val="accent6">
                  <a:lumMod val="75000"/>
                </a:schemeClr>
              </a:gs>
              <a:gs pos="100000">
                <a:schemeClr val="accent6">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e 16">
            <a:extLst>
              <a:ext uri="{FF2B5EF4-FFF2-40B4-BE49-F238E27FC236}">
                <a16:creationId xmlns:a16="http://schemas.microsoft.com/office/drawing/2014/main" id="{8E204993-BC71-F4FF-5C86-3602F1E25524}"/>
              </a:ext>
            </a:extLst>
          </p:cNvPr>
          <p:cNvSpPr/>
          <p:nvPr/>
        </p:nvSpPr>
        <p:spPr>
          <a:xfrm>
            <a:off x="2073523" y="3860043"/>
            <a:ext cx="2880000" cy="2880000"/>
          </a:xfrm>
          <a:prstGeom prst="ellipse">
            <a:avLst/>
          </a:prstGeom>
          <a:blipFill>
            <a:blip r:embed="rId7"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1365ED0B-F1F6-884F-CB3E-7398D8085E7E}"/>
              </a:ext>
            </a:extLst>
          </p:cNvPr>
          <p:cNvSpPr/>
          <p:nvPr/>
        </p:nvSpPr>
        <p:spPr>
          <a:xfrm>
            <a:off x="10369388" y="4515243"/>
            <a:ext cx="1569600" cy="1569600"/>
          </a:xfrm>
          <a:prstGeom prst="ellipse">
            <a:avLst/>
          </a:prstGeom>
          <a:blipFill>
            <a:blip r:embed="rId8"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F97713C-4C8D-86B6-7989-E7C510980E38}"/>
              </a:ext>
            </a:extLst>
          </p:cNvPr>
          <p:cNvSpPr txBox="1"/>
          <p:nvPr/>
        </p:nvSpPr>
        <p:spPr>
          <a:xfrm>
            <a:off x="1744940" y="2300503"/>
            <a:ext cx="9865495" cy="584775"/>
          </a:xfrm>
          <a:prstGeom prst="rect">
            <a:avLst/>
          </a:prstGeom>
          <a:noFill/>
        </p:spPr>
        <p:txBody>
          <a:bodyPr wrap="square">
            <a:spAutoFit/>
          </a:bodyPr>
          <a:lstStyle/>
          <a:p>
            <a:r>
              <a:rPr lang="en-US" sz="1600" dirty="0">
                <a:solidFill>
                  <a:srgbClr val="000000"/>
                </a:solidFill>
                <a:latin typeface="Andale Mono" panose="020B0509000000000004" pitchFamily="49" charset="0"/>
                <a:ea typeface="Times New Roman" panose="02020603050405020304" pitchFamily="18" charset="0"/>
              </a:rPr>
              <a:t>- selecting the </a:t>
            </a:r>
            <a:r>
              <a:rPr lang="en-US" sz="1600" dirty="0">
                <a:solidFill>
                  <a:srgbClr val="000000"/>
                </a:solidFill>
                <a:effectLst/>
                <a:latin typeface="Andale Mono" panose="020B0509000000000004" pitchFamily="49" charset="0"/>
                <a:ea typeface="Times New Roman" panose="02020603050405020304" pitchFamily="18" charset="0"/>
              </a:rPr>
              <a:t>essential variables is useful to inform future climate predictions</a:t>
            </a:r>
            <a:endParaRPr lang="en-IT" sz="1600" dirty="0"/>
          </a:p>
        </p:txBody>
      </p:sp>
      <p:sp>
        <p:nvSpPr>
          <p:cNvPr id="7" name="CasellaDiTesto 3">
            <a:extLst>
              <a:ext uri="{FF2B5EF4-FFF2-40B4-BE49-F238E27FC236}">
                <a16:creationId xmlns:a16="http://schemas.microsoft.com/office/drawing/2014/main" id="{4777259D-31AA-2E76-7C09-F9CC3D1ACA5E}"/>
              </a:ext>
            </a:extLst>
          </p:cNvPr>
          <p:cNvSpPr txBox="1"/>
          <p:nvPr/>
        </p:nvSpPr>
        <p:spPr>
          <a:xfrm>
            <a:off x="12371757" y="3105834"/>
            <a:ext cx="10016125" cy="646331"/>
          </a:xfrm>
          <a:prstGeom prst="rect">
            <a:avLst/>
          </a:prstGeom>
          <a:noFill/>
          <a:ln w="28575">
            <a:solidFill>
              <a:srgbClr val="00B050"/>
            </a:solidFill>
          </a:ln>
        </p:spPr>
        <p:txBody>
          <a:bodyPr wrap="square">
            <a:spAutoFit/>
          </a:bodyPr>
          <a:lstStyle/>
          <a:p>
            <a:pPr algn="just"/>
            <a:r>
              <a:rPr lang="en-US" b="1" dirty="0">
                <a:solidFill>
                  <a:srgbClr val="000000"/>
                </a:solidFill>
                <a:effectLst/>
                <a:latin typeface="Andale Mono" panose="020B0509000000000004" pitchFamily="49" charset="0"/>
                <a:ea typeface="Times New Roman" panose="02020603050405020304" pitchFamily="18" charset="0"/>
              </a:rPr>
              <a:t>Improving present and future carbon budget</a:t>
            </a:r>
            <a:r>
              <a:rPr lang="en-US" b="1" dirty="0">
                <a:solidFill>
                  <a:srgbClr val="000000"/>
                </a:solidFill>
                <a:latin typeface="Andale Mono" panose="020B0509000000000004" pitchFamily="49" charset="0"/>
                <a:ea typeface="Times New Roman" panose="02020603050405020304" pitchFamily="18" charset="0"/>
              </a:rPr>
              <a:t> is </a:t>
            </a:r>
            <a:r>
              <a:rPr lang="en-US" b="1" dirty="0">
                <a:solidFill>
                  <a:srgbClr val="000000"/>
                </a:solidFill>
                <a:effectLst/>
                <a:latin typeface="Andale Mono" panose="020B0509000000000004" pitchFamily="49" charset="0"/>
                <a:ea typeface="Times New Roman" panose="02020603050405020304" pitchFamily="18" charset="0"/>
              </a:rPr>
              <a:t>extremely needed for informing climate policies with robust and reliable projections. </a:t>
            </a:r>
            <a:endParaRPr lang="it-IT" b="1" dirty="0">
              <a:effectLst/>
              <a:latin typeface="Andale Mono" panose="020B0509000000000004" pitchFamily="49" charset="0"/>
              <a:ea typeface="Times New Roman" panose="02020603050405020304" pitchFamily="18" charset="0"/>
            </a:endParaRPr>
          </a:p>
        </p:txBody>
      </p:sp>
      <p:sp>
        <p:nvSpPr>
          <p:cNvPr id="4" name="CasellaDiTesto 3">
            <a:extLst>
              <a:ext uri="{FF2B5EF4-FFF2-40B4-BE49-F238E27FC236}">
                <a16:creationId xmlns:a16="http://schemas.microsoft.com/office/drawing/2014/main" id="{424029E5-8CBE-842B-7ABF-ECE6CF84C3CE}"/>
              </a:ext>
            </a:extLst>
          </p:cNvPr>
          <p:cNvSpPr txBox="1"/>
          <p:nvPr/>
        </p:nvSpPr>
        <p:spPr>
          <a:xfrm>
            <a:off x="6096000" y="72000"/>
            <a:ext cx="5395903" cy="523220"/>
          </a:xfrm>
          <a:prstGeom prst="rect">
            <a:avLst/>
          </a:prstGeom>
          <a:noFill/>
        </p:spPr>
        <p:txBody>
          <a:bodyPr wrap="square" rtlCol="0">
            <a:spAutoFit/>
          </a:bodyPr>
          <a:lstStyle/>
          <a:p>
            <a:pPr algn="ctr"/>
            <a:r>
              <a:rPr lang="en-GB" sz="2800" b="1" dirty="0">
                <a:latin typeface="Andale Mono" panose="020B0509000000000004" pitchFamily="49" charset="0"/>
              </a:rPr>
              <a:t>Conclusions</a:t>
            </a:r>
          </a:p>
        </p:txBody>
      </p:sp>
    </p:spTree>
    <p:extLst>
      <p:ext uri="{BB962C8B-B14F-4D97-AF65-F5344CB8AC3E}">
        <p14:creationId xmlns:p14="http://schemas.microsoft.com/office/powerpoint/2010/main" val="1995159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10" name="CasellaDiTesto 9">
            <a:extLst>
              <a:ext uri="{FF2B5EF4-FFF2-40B4-BE49-F238E27FC236}">
                <a16:creationId xmlns:a16="http://schemas.microsoft.com/office/drawing/2014/main" id="{B661B183-B18E-D505-B4CA-2DDEDFF4B17F}"/>
              </a:ext>
            </a:extLst>
          </p:cNvPr>
          <p:cNvSpPr txBox="1"/>
          <p:nvPr/>
        </p:nvSpPr>
        <p:spPr>
          <a:xfrm>
            <a:off x="1831820" y="857839"/>
            <a:ext cx="10360179" cy="338554"/>
          </a:xfrm>
          <a:prstGeom prst="rect">
            <a:avLst/>
          </a:prstGeom>
          <a:noFill/>
        </p:spPr>
        <p:txBody>
          <a:bodyPr wrap="square">
            <a:spAutoFit/>
          </a:bodyPr>
          <a:lstStyle/>
          <a:p>
            <a:pPr algn="just"/>
            <a:r>
              <a:rPr lang="en-US" sz="1600" dirty="0">
                <a:solidFill>
                  <a:srgbClr val="000000"/>
                </a:solidFill>
                <a:effectLst/>
                <a:latin typeface="Andale Mono" panose="020B0509000000000004" pitchFamily="49" charset="0"/>
                <a:ea typeface="Times New Roman" panose="02020603050405020304" pitchFamily="18" charset="0"/>
              </a:rPr>
              <a:t>High resolution but spatially broad models of GPP (and Respiration) for the Arctic:  </a:t>
            </a:r>
            <a:endParaRPr lang="it-IT" sz="1600" dirty="0">
              <a:effectLst/>
              <a:latin typeface="Andale Mono" panose="020B0509000000000004" pitchFamily="49" charset="0"/>
              <a:ea typeface="Times New Roman" panose="02020603050405020304" pitchFamily="18" charset="0"/>
            </a:endParaRPr>
          </a:p>
        </p:txBody>
      </p:sp>
      <p:sp>
        <p:nvSpPr>
          <p:cNvPr id="12" name="CasellaDiTesto 11">
            <a:extLst>
              <a:ext uri="{FF2B5EF4-FFF2-40B4-BE49-F238E27FC236}">
                <a16:creationId xmlns:a16="http://schemas.microsoft.com/office/drawing/2014/main" id="{9EEACF30-96AF-6818-A1F5-24F150B9D45C}"/>
              </a:ext>
            </a:extLst>
          </p:cNvPr>
          <p:cNvSpPr txBox="1"/>
          <p:nvPr/>
        </p:nvSpPr>
        <p:spPr>
          <a:xfrm>
            <a:off x="1732977" y="1370723"/>
            <a:ext cx="10360178" cy="338554"/>
          </a:xfrm>
          <a:prstGeom prst="rect">
            <a:avLst/>
          </a:prstGeom>
          <a:noFill/>
        </p:spPr>
        <p:txBody>
          <a:bodyPr wrap="square">
            <a:spAutoFit/>
          </a:bodyPr>
          <a:lstStyle/>
          <a:p>
            <a:pPr algn="just"/>
            <a:r>
              <a:rPr lang="en-US" sz="1600" dirty="0">
                <a:solidFill>
                  <a:srgbClr val="000000"/>
                </a:solidFill>
                <a:effectLst/>
                <a:latin typeface="Andale Mono" panose="020B0509000000000004" pitchFamily="49" charset="0"/>
                <a:ea typeface="Times New Roman" panose="02020603050405020304" pitchFamily="18" charset="0"/>
              </a:rPr>
              <a:t>- combining in situ data and remote sensing</a:t>
            </a:r>
            <a:endParaRPr lang="it-IT" sz="1600" dirty="0">
              <a:effectLst/>
              <a:latin typeface="Andale Mono" panose="020B0509000000000004" pitchFamily="49" charset="0"/>
              <a:ea typeface="Times New Roman" panose="02020603050405020304" pitchFamily="18" charset="0"/>
            </a:endParaRPr>
          </a:p>
        </p:txBody>
      </p:sp>
      <p:sp>
        <p:nvSpPr>
          <p:cNvPr id="14" name="CasellaDiTesto 13">
            <a:extLst>
              <a:ext uri="{FF2B5EF4-FFF2-40B4-BE49-F238E27FC236}">
                <a16:creationId xmlns:a16="http://schemas.microsoft.com/office/drawing/2014/main" id="{B7F6B610-FFA0-2C6E-6995-B0A45472F34E}"/>
              </a:ext>
            </a:extLst>
          </p:cNvPr>
          <p:cNvSpPr txBox="1"/>
          <p:nvPr/>
        </p:nvSpPr>
        <p:spPr>
          <a:xfrm>
            <a:off x="1744942" y="1842026"/>
            <a:ext cx="10360177" cy="338554"/>
          </a:xfrm>
          <a:prstGeom prst="rect">
            <a:avLst/>
          </a:prstGeom>
          <a:noFill/>
        </p:spPr>
        <p:txBody>
          <a:bodyPr wrap="square">
            <a:spAutoFit/>
          </a:bodyPr>
          <a:lstStyle/>
          <a:p>
            <a:pPr algn="just"/>
            <a:r>
              <a:rPr lang="en-US" sz="1600" dirty="0">
                <a:solidFill>
                  <a:srgbClr val="000000"/>
                </a:solidFill>
                <a:latin typeface="Andale Mono" panose="020B0509000000000004" pitchFamily="49" charset="0"/>
                <a:ea typeface="Times New Roman" panose="02020603050405020304" pitchFamily="18" charset="0"/>
              </a:rPr>
              <a:t>- </a:t>
            </a:r>
            <a:r>
              <a:rPr lang="en-US" sz="1600" dirty="0">
                <a:solidFill>
                  <a:srgbClr val="000000"/>
                </a:solidFill>
                <a:effectLst/>
                <a:latin typeface="Andale Mono" panose="020B0509000000000004" pitchFamily="49" charset="0"/>
                <a:ea typeface="Times New Roman" panose="02020603050405020304" pitchFamily="18" charset="0"/>
              </a:rPr>
              <a:t>ground validation data is fundamental</a:t>
            </a:r>
            <a:endParaRPr lang="it-IT" sz="1600" dirty="0">
              <a:effectLst/>
              <a:latin typeface="Andale Mono" panose="020B0509000000000004" pitchFamily="49" charset="0"/>
              <a:ea typeface="Times New Roman" panose="02020603050405020304" pitchFamily="18" charset="0"/>
            </a:endParaRPr>
          </a:p>
        </p:txBody>
      </p:sp>
      <p:sp>
        <p:nvSpPr>
          <p:cNvPr id="15" name="Triangolo 14">
            <a:extLst>
              <a:ext uri="{FF2B5EF4-FFF2-40B4-BE49-F238E27FC236}">
                <a16:creationId xmlns:a16="http://schemas.microsoft.com/office/drawing/2014/main" id="{87978CE1-64E0-8AB7-0F8C-D0B85615B60A}"/>
              </a:ext>
            </a:extLst>
          </p:cNvPr>
          <p:cNvSpPr/>
          <p:nvPr/>
        </p:nvSpPr>
        <p:spPr>
          <a:xfrm rot="5400000">
            <a:off x="6072305" y="119954"/>
            <a:ext cx="1952547" cy="10360178"/>
          </a:xfrm>
          <a:prstGeom prst="triangle">
            <a:avLst>
              <a:gd name="adj" fmla="val 51420"/>
            </a:avLst>
          </a:prstGeom>
          <a:gradFill flip="none" rotWithShape="1">
            <a:gsLst>
              <a:gs pos="22000">
                <a:schemeClr val="accent6">
                  <a:lumMod val="40000"/>
                  <a:lumOff val="60000"/>
                </a:schemeClr>
              </a:gs>
              <a:gs pos="56000">
                <a:schemeClr val="accent6">
                  <a:lumMod val="60000"/>
                  <a:lumOff val="40000"/>
                </a:schemeClr>
              </a:gs>
              <a:gs pos="86000">
                <a:schemeClr val="accent6">
                  <a:lumMod val="75000"/>
                </a:schemeClr>
              </a:gs>
              <a:gs pos="100000">
                <a:schemeClr val="accent6">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e 16">
            <a:extLst>
              <a:ext uri="{FF2B5EF4-FFF2-40B4-BE49-F238E27FC236}">
                <a16:creationId xmlns:a16="http://schemas.microsoft.com/office/drawing/2014/main" id="{8E204993-BC71-F4FF-5C86-3602F1E25524}"/>
              </a:ext>
            </a:extLst>
          </p:cNvPr>
          <p:cNvSpPr/>
          <p:nvPr/>
        </p:nvSpPr>
        <p:spPr>
          <a:xfrm>
            <a:off x="2073523" y="3860043"/>
            <a:ext cx="2880000" cy="2880000"/>
          </a:xfrm>
          <a:prstGeom prst="ellipse">
            <a:avLst/>
          </a:prstGeom>
          <a:blipFill>
            <a:blip r:embed="rId7"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1365ED0B-F1F6-884F-CB3E-7398D8085E7E}"/>
              </a:ext>
            </a:extLst>
          </p:cNvPr>
          <p:cNvSpPr/>
          <p:nvPr/>
        </p:nvSpPr>
        <p:spPr>
          <a:xfrm>
            <a:off x="10369388" y="4515243"/>
            <a:ext cx="1569600" cy="1569600"/>
          </a:xfrm>
          <a:prstGeom prst="ellipse">
            <a:avLst/>
          </a:prstGeom>
          <a:blipFill>
            <a:blip r:embed="rId8"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F97713C-4C8D-86B6-7989-E7C510980E38}"/>
              </a:ext>
            </a:extLst>
          </p:cNvPr>
          <p:cNvSpPr txBox="1"/>
          <p:nvPr/>
        </p:nvSpPr>
        <p:spPr>
          <a:xfrm>
            <a:off x="1744940" y="2300503"/>
            <a:ext cx="9865495" cy="584775"/>
          </a:xfrm>
          <a:prstGeom prst="rect">
            <a:avLst/>
          </a:prstGeom>
          <a:noFill/>
        </p:spPr>
        <p:txBody>
          <a:bodyPr wrap="square">
            <a:spAutoFit/>
          </a:bodyPr>
          <a:lstStyle/>
          <a:p>
            <a:r>
              <a:rPr lang="en-US" sz="1600" dirty="0">
                <a:solidFill>
                  <a:srgbClr val="000000"/>
                </a:solidFill>
                <a:latin typeface="Andale Mono" panose="020B0509000000000004" pitchFamily="49" charset="0"/>
                <a:ea typeface="Times New Roman" panose="02020603050405020304" pitchFamily="18" charset="0"/>
              </a:rPr>
              <a:t>- selecting the </a:t>
            </a:r>
            <a:r>
              <a:rPr lang="en-US" sz="1600" dirty="0">
                <a:solidFill>
                  <a:srgbClr val="000000"/>
                </a:solidFill>
                <a:effectLst/>
                <a:latin typeface="Andale Mono" panose="020B0509000000000004" pitchFamily="49" charset="0"/>
                <a:ea typeface="Times New Roman" panose="02020603050405020304" pitchFamily="18" charset="0"/>
              </a:rPr>
              <a:t>essential variables is useful to inform future climate predictions</a:t>
            </a:r>
            <a:endParaRPr lang="en-IT" sz="1600" dirty="0"/>
          </a:p>
        </p:txBody>
      </p:sp>
      <p:sp>
        <p:nvSpPr>
          <p:cNvPr id="7" name="CasellaDiTesto 3">
            <a:extLst>
              <a:ext uri="{FF2B5EF4-FFF2-40B4-BE49-F238E27FC236}">
                <a16:creationId xmlns:a16="http://schemas.microsoft.com/office/drawing/2014/main" id="{4777259D-31AA-2E76-7C09-F9CC3D1ACA5E}"/>
              </a:ext>
            </a:extLst>
          </p:cNvPr>
          <p:cNvSpPr txBox="1"/>
          <p:nvPr/>
        </p:nvSpPr>
        <p:spPr>
          <a:xfrm>
            <a:off x="1819074" y="3105834"/>
            <a:ext cx="10016125" cy="646331"/>
          </a:xfrm>
          <a:prstGeom prst="rect">
            <a:avLst/>
          </a:prstGeom>
          <a:noFill/>
          <a:ln w="28575">
            <a:solidFill>
              <a:srgbClr val="00B050"/>
            </a:solidFill>
          </a:ln>
        </p:spPr>
        <p:txBody>
          <a:bodyPr wrap="square">
            <a:spAutoFit/>
          </a:bodyPr>
          <a:lstStyle/>
          <a:p>
            <a:pPr algn="just"/>
            <a:r>
              <a:rPr lang="en-US" b="1" dirty="0">
                <a:solidFill>
                  <a:srgbClr val="000000"/>
                </a:solidFill>
                <a:effectLst/>
                <a:latin typeface="Andale Mono" panose="020B0509000000000004" pitchFamily="49" charset="0"/>
                <a:ea typeface="Times New Roman" panose="02020603050405020304" pitchFamily="18" charset="0"/>
              </a:rPr>
              <a:t>Improving present and future carbon budget</a:t>
            </a:r>
            <a:r>
              <a:rPr lang="en-US" b="1" dirty="0">
                <a:solidFill>
                  <a:srgbClr val="000000"/>
                </a:solidFill>
                <a:latin typeface="Andale Mono" panose="020B0509000000000004" pitchFamily="49" charset="0"/>
                <a:ea typeface="Times New Roman" panose="02020603050405020304" pitchFamily="18" charset="0"/>
              </a:rPr>
              <a:t> is </a:t>
            </a:r>
            <a:r>
              <a:rPr lang="en-US" b="1" dirty="0">
                <a:solidFill>
                  <a:srgbClr val="000000"/>
                </a:solidFill>
                <a:effectLst/>
                <a:latin typeface="Andale Mono" panose="020B0509000000000004" pitchFamily="49" charset="0"/>
                <a:ea typeface="Times New Roman" panose="02020603050405020304" pitchFamily="18" charset="0"/>
              </a:rPr>
              <a:t>extremely needed for informing climate policies with robust and reliable projections. </a:t>
            </a:r>
            <a:endParaRPr lang="it-IT" b="1" dirty="0">
              <a:effectLst/>
              <a:latin typeface="Andale Mono" panose="020B0509000000000004" pitchFamily="49" charset="0"/>
              <a:ea typeface="Times New Roman" panose="02020603050405020304" pitchFamily="18" charset="0"/>
            </a:endParaRPr>
          </a:p>
        </p:txBody>
      </p:sp>
      <p:sp>
        <p:nvSpPr>
          <p:cNvPr id="4" name="CasellaDiTesto 3">
            <a:extLst>
              <a:ext uri="{FF2B5EF4-FFF2-40B4-BE49-F238E27FC236}">
                <a16:creationId xmlns:a16="http://schemas.microsoft.com/office/drawing/2014/main" id="{288A8EC6-FC28-77F2-7204-E0A92BD69464}"/>
              </a:ext>
            </a:extLst>
          </p:cNvPr>
          <p:cNvSpPr txBox="1"/>
          <p:nvPr/>
        </p:nvSpPr>
        <p:spPr>
          <a:xfrm>
            <a:off x="6096000" y="72000"/>
            <a:ext cx="5395903" cy="523220"/>
          </a:xfrm>
          <a:prstGeom prst="rect">
            <a:avLst/>
          </a:prstGeom>
          <a:noFill/>
        </p:spPr>
        <p:txBody>
          <a:bodyPr wrap="square" rtlCol="0">
            <a:spAutoFit/>
          </a:bodyPr>
          <a:lstStyle/>
          <a:p>
            <a:pPr algn="ctr"/>
            <a:r>
              <a:rPr lang="en-GB" sz="2800" b="1" dirty="0">
                <a:latin typeface="Andale Mono" panose="020B0509000000000004" pitchFamily="49" charset="0"/>
              </a:rPr>
              <a:t>Conclusions</a:t>
            </a:r>
          </a:p>
        </p:txBody>
      </p:sp>
    </p:spTree>
    <p:extLst>
      <p:ext uri="{BB962C8B-B14F-4D97-AF65-F5344CB8AC3E}">
        <p14:creationId xmlns:p14="http://schemas.microsoft.com/office/powerpoint/2010/main" val="2733713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CE42E76-659C-3CA1-FD97-8B13888058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408935" y="1455233"/>
            <a:ext cx="1973277" cy="4315675"/>
          </a:xfrm>
          <a:prstGeom prst="rect">
            <a:avLst/>
          </a:prstGeom>
        </p:spPr>
      </p:pic>
      <p:pic>
        <p:nvPicPr>
          <p:cNvPr id="5" name="Immagine 4">
            <a:extLst>
              <a:ext uri="{FF2B5EF4-FFF2-40B4-BE49-F238E27FC236}">
                <a16:creationId xmlns:a16="http://schemas.microsoft.com/office/drawing/2014/main" id="{BED14D9A-C6EA-E5BF-63E4-A9B49B9A1D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1128590" y="4408142"/>
            <a:ext cx="4315675" cy="2503310"/>
          </a:xfrm>
          <a:prstGeom prst="rect">
            <a:avLst/>
          </a:prstGeom>
        </p:spPr>
      </p:pic>
      <p:pic>
        <p:nvPicPr>
          <p:cNvPr id="6" name="Immagine 5">
            <a:extLst>
              <a:ext uri="{FF2B5EF4-FFF2-40B4-BE49-F238E27FC236}">
                <a16:creationId xmlns:a16="http://schemas.microsoft.com/office/drawing/2014/main" id="{DDE60D0D-DB1D-D7B4-DCB8-9E326B6D37B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9951" y="-148965"/>
            <a:ext cx="5071990" cy="2895338"/>
          </a:xfrm>
          <a:prstGeom prst="rect">
            <a:avLst/>
          </a:prstGeom>
        </p:spPr>
      </p:pic>
      <p:pic>
        <p:nvPicPr>
          <p:cNvPr id="13" name="Immagine 12">
            <a:extLst>
              <a:ext uri="{FF2B5EF4-FFF2-40B4-BE49-F238E27FC236}">
                <a16:creationId xmlns:a16="http://schemas.microsoft.com/office/drawing/2014/main" id="{27B7E291-F582-F46D-C005-D85FF703D3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2560" y="-143294"/>
            <a:ext cx="5071990" cy="2895338"/>
          </a:xfrm>
          <a:prstGeom prst="rect">
            <a:avLst/>
          </a:prstGeom>
        </p:spPr>
      </p:pic>
      <p:pic>
        <p:nvPicPr>
          <p:cNvPr id="7" name="Immagine 6">
            <a:extLst>
              <a:ext uri="{FF2B5EF4-FFF2-40B4-BE49-F238E27FC236}">
                <a16:creationId xmlns:a16="http://schemas.microsoft.com/office/drawing/2014/main" id="{CD7E4A0F-F78C-9393-5660-0AF7E2DD4C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42844" y="-235695"/>
            <a:ext cx="5833853" cy="4375390"/>
          </a:xfrm>
          <a:prstGeom prst="rect">
            <a:avLst/>
          </a:prstGeom>
        </p:spPr>
      </p:pic>
      <p:pic>
        <p:nvPicPr>
          <p:cNvPr id="8" name="Google Shape;106;p2">
            <a:extLst>
              <a:ext uri="{FF2B5EF4-FFF2-40B4-BE49-F238E27FC236}">
                <a16:creationId xmlns:a16="http://schemas.microsoft.com/office/drawing/2014/main" id="{87D7BF68-827C-DFEE-59E5-09EC4B63AF5C}"/>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800731" y="2125571"/>
            <a:ext cx="3889225" cy="2320578"/>
          </a:xfrm>
          <a:prstGeom prst="rect">
            <a:avLst/>
          </a:prstGeom>
          <a:noFill/>
          <a:ln>
            <a:noFill/>
          </a:ln>
        </p:spPr>
      </p:pic>
      <p:pic>
        <p:nvPicPr>
          <p:cNvPr id="9" name="Immagine 8">
            <a:extLst>
              <a:ext uri="{FF2B5EF4-FFF2-40B4-BE49-F238E27FC236}">
                <a16:creationId xmlns:a16="http://schemas.microsoft.com/office/drawing/2014/main" id="{8E62C2A1-D1D7-0452-8164-AB26D118306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949883" y="3798458"/>
            <a:ext cx="4793035" cy="3119423"/>
          </a:xfrm>
          <a:prstGeom prst="rect">
            <a:avLst/>
          </a:prstGeom>
        </p:spPr>
      </p:pic>
      <p:pic>
        <p:nvPicPr>
          <p:cNvPr id="10" name="Immagine 9">
            <a:extLst>
              <a:ext uri="{FF2B5EF4-FFF2-40B4-BE49-F238E27FC236}">
                <a16:creationId xmlns:a16="http://schemas.microsoft.com/office/drawing/2014/main" id="{C1319574-2C53-7CE3-856F-168B7FA12BC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235564" y="3798194"/>
            <a:ext cx="4027519" cy="3123934"/>
          </a:xfrm>
          <a:prstGeom prst="rect">
            <a:avLst/>
          </a:prstGeom>
        </p:spPr>
      </p:pic>
      <p:pic>
        <p:nvPicPr>
          <p:cNvPr id="11" name="Google Shape;101;p2">
            <a:extLst>
              <a:ext uri="{FF2B5EF4-FFF2-40B4-BE49-F238E27FC236}">
                <a16:creationId xmlns:a16="http://schemas.microsoft.com/office/drawing/2014/main" id="{DD0E8E6E-7D47-5E28-81FF-D974D7FE09C0}"/>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802020" y="-37140"/>
            <a:ext cx="3889225" cy="2320578"/>
          </a:xfrm>
          <a:prstGeom prst="rect">
            <a:avLst/>
          </a:prstGeom>
          <a:noFill/>
          <a:ln>
            <a:noFill/>
          </a:ln>
        </p:spPr>
      </p:pic>
      <p:sp>
        <p:nvSpPr>
          <p:cNvPr id="12" name="CasellaDiTesto 11">
            <a:extLst>
              <a:ext uri="{FF2B5EF4-FFF2-40B4-BE49-F238E27FC236}">
                <a16:creationId xmlns:a16="http://schemas.microsoft.com/office/drawing/2014/main" id="{EC041335-A69D-79EB-183C-01AEDB0E0D00}"/>
              </a:ext>
            </a:extLst>
          </p:cNvPr>
          <p:cNvSpPr txBox="1"/>
          <p:nvPr/>
        </p:nvSpPr>
        <p:spPr>
          <a:xfrm>
            <a:off x="4087519" y="2622185"/>
            <a:ext cx="4973503" cy="1323439"/>
          </a:xfrm>
          <a:prstGeom prst="rect">
            <a:avLst/>
          </a:prstGeom>
          <a:solidFill>
            <a:schemeClr val="bg1">
              <a:alpha val="55500"/>
            </a:schemeClr>
          </a:solidFill>
          <a:effectLst>
            <a:outerShdw blurRad="50800" dist="50800" dir="5400000" algn="ctr" rotWithShape="0">
              <a:srgbClr val="000000">
                <a:alpha val="0"/>
              </a:srgbClr>
            </a:outerShdw>
            <a:softEdge rad="0"/>
          </a:effectLst>
          <a:scene3d>
            <a:camera prst="orthographicFront"/>
            <a:lightRig rig="threePt" dir="t"/>
          </a:scene3d>
          <a:sp3d>
            <a:bevelT w="0" h="0"/>
          </a:sp3d>
        </p:spPr>
        <p:txBody>
          <a:bodyPr wrap="square" rtlCol="0">
            <a:spAutoFit/>
          </a:bodyPr>
          <a:lstStyle/>
          <a:p>
            <a:pPr algn="ctr"/>
            <a:r>
              <a:rPr lang="it-IT" sz="4000" b="1" u="none" strike="noStrike" dirty="0">
                <a:effectLst/>
                <a:latin typeface="Andale Mono" panose="020B0509000000000004" pitchFamily="49" charset="0"/>
                <a:cs typeface="Futura Medium" panose="020B0602020204020303" pitchFamily="34" charset="-79"/>
              </a:rPr>
              <a:t>Thanks for </a:t>
            </a:r>
            <a:r>
              <a:rPr lang="it-IT" sz="4000" b="1" u="none" strike="noStrike" dirty="0" err="1">
                <a:effectLst/>
                <a:latin typeface="Andale Mono" panose="020B0509000000000004" pitchFamily="49" charset="0"/>
                <a:cs typeface="Futura Medium" panose="020B0602020204020303" pitchFamily="34" charset="-79"/>
              </a:rPr>
              <a:t>your</a:t>
            </a:r>
            <a:r>
              <a:rPr lang="it-IT" sz="4000" b="1" u="none" strike="noStrike" dirty="0">
                <a:effectLst/>
                <a:latin typeface="Andale Mono" panose="020B0509000000000004" pitchFamily="49" charset="0"/>
                <a:cs typeface="Futura Medium" panose="020B0602020204020303" pitchFamily="34" charset="-79"/>
              </a:rPr>
              <a:t> </a:t>
            </a:r>
            <a:r>
              <a:rPr lang="it-IT" sz="4000" b="1" u="none" strike="noStrike" dirty="0" err="1">
                <a:effectLst/>
                <a:latin typeface="Andale Mono" panose="020B0509000000000004" pitchFamily="49" charset="0"/>
                <a:cs typeface="Futura Medium" panose="020B0602020204020303" pitchFamily="34" charset="-79"/>
              </a:rPr>
              <a:t>attention</a:t>
            </a:r>
            <a:r>
              <a:rPr lang="it-IT" sz="4000" b="1" u="none" strike="noStrike" dirty="0">
                <a:effectLst/>
                <a:latin typeface="Andale Mono" panose="020B0509000000000004" pitchFamily="49" charset="0"/>
                <a:cs typeface="Futura Medium" panose="020B0602020204020303" pitchFamily="34" charset="-79"/>
              </a:rPr>
              <a:t>!</a:t>
            </a:r>
            <a:endParaRPr lang="en-GB" sz="4000" b="1" dirty="0">
              <a:latin typeface="Andale Mono" panose="020B0509000000000004" pitchFamily="49" charset="0"/>
              <a:cs typeface="Futura Medium" panose="020B0602020204020303" pitchFamily="34" charset="-79"/>
            </a:endParaRPr>
          </a:p>
        </p:txBody>
      </p:sp>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Tree>
    <p:extLst>
      <p:ext uri="{BB962C8B-B14F-4D97-AF65-F5344CB8AC3E}">
        <p14:creationId xmlns:p14="http://schemas.microsoft.com/office/powerpoint/2010/main" val="1193937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grpSp>
        <p:nvGrpSpPr>
          <p:cNvPr id="17" name="Gruppo 16">
            <a:extLst>
              <a:ext uri="{FF2B5EF4-FFF2-40B4-BE49-F238E27FC236}">
                <a16:creationId xmlns:a16="http://schemas.microsoft.com/office/drawing/2014/main" id="{F9B00E83-8040-F3A3-C451-F911ADA41E3E}"/>
              </a:ext>
            </a:extLst>
          </p:cNvPr>
          <p:cNvGrpSpPr/>
          <p:nvPr/>
        </p:nvGrpSpPr>
        <p:grpSpPr>
          <a:xfrm>
            <a:off x="1872963" y="890450"/>
            <a:ext cx="9067800" cy="5880894"/>
            <a:chOff x="240145" y="-349750"/>
            <a:chExt cx="10841239" cy="7189492"/>
          </a:xfrm>
        </p:grpSpPr>
        <p:grpSp>
          <p:nvGrpSpPr>
            <p:cNvPr id="18" name="Gruppo 17">
              <a:extLst>
                <a:ext uri="{FF2B5EF4-FFF2-40B4-BE49-F238E27FC236}">
                  <a16:creationId xmlns:a16="http://schemas.microsoft.com/office/drawing/2014/main" id="{19848B64-747B-28B1-7984-D5BD2733E38B}"/>
                </a:ext>
              </a:extLst>
            </p:cNvPr>
            <p:cNvGrpSpPr/>
            <p:nvPr/>
          </p:nvGrpSpPr>
          <p:grpSpPr>
            <a:xfrm>
              <a:off x="240145" y="-349750"/>
              <a:ext cx="10841239" cy="6681269"/>
              <a:chOff x="240145" y="-349750"/>
              <a:chExt cx="10841239" cy="6681269"/>
            </a:xfrm>
          </p:grpSpPr>
          <p:grpSp>
            <p:nvGrpSpPr>
              <p:cNvPr id="28" name="Gruppo 27">
                <a:extLst>
                  <a:ext uri="{FF2B5EF4-FFF2-40B4-BE49-F238E27FC236}">
                    <a16:creationId xmlns:a16="http://schemas.microsoft.com/office/drawing/2014/main" id="{BA3ED491-1BAA-CEA9-0953-7BF46A944D16}"/>
                  </a:ext>
                </a:extLst>
              </p:cNvPr>
              <p:cNvGrpSpPr/>
              <p:nvPr/>
            </p:nvGrpSpPr>
            <p:grpSpPr>
              <a:xfrm>
                <a:off x="240145" y="-349750"/>
                <a:ext cx="10841239" cy="5119100"/>
                <a:chOff x="240145" y="-349750"/>
                <a:chExt cx="10841239" cy="5119100"/>
              </a:xfrm>
            </p:grpSpPr>
            <p:grpSp>
              <p:nvGrpSpPr>
                <p:cNvPr id="32" name="Gruppo 31">
                  <a:extLst>
                    <a:ext uri="{FF2B5EF4-FFF2-40B4-BE49-F238E27FC236}">
                      <a16:creationId xmlns:a16="http://schemas.microsoft.com/office/drawing/2014/main" id="{D85502D6-7C2C-710E-3ACE-108D2E3B218E}"/>
                    </a:ext>
                  </a:extLst>
                </p:cNvPr>
                <p:cNvGrpSpPr/>
                <p:nvPr/>
              </p:nvGrpSpPr>
              <p:grpSpPr>
                <a:xfrm>
                  <a:off x="344809" y="-349750"/>
                  <a:ext cx="10736575" cy="5119100"/>
                  <a:chOff x="1338722" y="1046922"/>
                  <a:chExt cx="10736575" cy="5119100"/>
                </a:xfrm>
              </p:grpSpPr>
              <p:pic>
                <p:nvPicPr>
                  <p:cNvPr id="43" name="Immagine 42">
                    <a:extLst>
                      <a:ext uri="{FF2B5EF4-FFF2-40B4-BE49-F238E27FC236}">
                        <a16:creationId xmlns:a16="http://schemas.microsoft.com/office/drawing/2014/main" id="{77D0905B-87AD-DEF3-B01A-C0B486EDE55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39259" y="1046922"/>
                    <a:ext cx="10736038" cy="5119100"/>
                  </a:xfrm>
                  <a:prstGeom prst="rect">
                    <a:avLst/>
                  </a:prstGeom>
                </p:spPr>
              </p:pic>
              <p:sp>
                <p:nvSpPr>
                  <p:cNvPr id="44" name="Rettangolo 43">
                    <a:extLst>
                      <a:ext uri="{FF2B5EF4-FFF2-40B4-BE49-F238E27FC236}">
                        <a16:creationId xmlns:a16="http://schemas.microsoft.com/office/drawing/2014/main" id="{CA687F03-683C-0D04-8DA5-ED8ADDD5D213}"/>
                      </a:ext>
                    </a:extLst>
                  </p:cNvPr>
                  <p:cNvSpPr/>
                  <p:nvPr/>
                </p:nvSpPr>
                <p:spPr>
                  <a:xfrm>
                    <a:off x="5941540" y="2087605"/>
                    <a:ext cx="416011" cy="426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ttangolo 44">
                    <a:extLst>
                      <a:ext uri="{FF2B5EF4-FFF2-40B4-BE49-F238E27FC236}">
                        <a16:creationId xmlns:a16="http://schemas.microsoft.com/office/drawing/2014/main" id="{CB193F17-8206-B1ED-22E4-A64FAB0AB931}"/>
                      </a:ext>
                    </a:extLst>
                  </p:cNvPr>
                  <p:cNvSpPr/>
                  <p:nvPr/>
                </p:nvSpPr>
                <p:spPr>
                  <a:xfrm>
                    <a:off x="5733535" y="1651000"/>
                    <a:ext cx="308919" cy="536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Immagine 45">
                    <a:extLst>
                      <a:ext uri="{FF2B5EF4-FFF2-40B4-BE49-F238E27FC236}">
                        <a16:creationId xmlns:a16="http://schemas.microsoft.com/office/drawing/2014/main" id="{EAEFB826-F735-2EDB-C1D7-9E6241B66F84}"/>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524" b="99048" l="9091" r="92424">
                                <a14:foregroundMark x1="80303" y1="88571" x2="80303" y2="88571"/>
                                <a14:foregroundMark x1="89394" y1="96190" x2="89394" y2="96190"/>
                                <a14:foregroundMark x1="93939" y1="99048" x2="93939" y2="99048"/>
                              </a14:backgroundRemoval>
                            </a14:imgEffect>
                          </a14:imgLayer>
                        </a14:imgProps>
                      </a:ext>
                      <a:ext uri="{28A0092B-C50C-407E-A947-70E740481C1C}">
                        <a14:useLocalDpi xmlns:a14="http://schemas.microsoft.com/office/drawing/2010/main"/>
                      </a:ext>
                    </a:extLst>
                  </a:blip>
                  <a:srcRect/>
                  <a:stretch/>
                </p:blipFill>
                <p:spPr>
                  <a:xfrm>
                    <a:off x="5733535" y="1775252"/>
                    <a:ext cx="337739" cy="536147"/>
                  </a:xfrm>
                  <a:prstGeom prst="rect">
                    <a:avLst/>
                  </a:prstGeom>
                </p:spPr>
              </p:pic>
              <p:sp>
                <p:nvSpPr>
                  <p:cNvPr id="47" name="Rettangolo 46">
                    <a:extLst>
                      <a:ext uri="{FF2B5EF4-FFF2-40B4-BE49-F238E27FC236}">
                        <a16:creationId xmlns:a16="http://schemas.microsoft.com/office/drawing/2014/main" id="{995EB7BD-4837-AD8B-DAD9-2C3252B05927}"/>
                      </a:ext>
                    </a:extLst>
                  </p:cNvPr>
                  <p:cNvSpPr/>
                  <p:nvPr/>
                </p:nvSpPr>
                <p:spPr>
                  <a:xfrm>
                    <a:off x="2398644" y="5340626"/>
                    <a:ext cx="1987826" cy="556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ndale Mono" panose="020B0509000000000004" pitchFamily="49" charset="0"/>
                      </a:rPr>
                      <a:t>Holocene</a:t>
                    </a:r>
                  </a:p>
                </p:txBody>
              </p:sp>
              <p:sp>
                <p:nvSpPr>
                  <p:cNvPr id="48" name="Rettangolo 47">
                    <a:extLst>
                      <a:ext uri="{FF2B5EF4-FFF2-40B4-BE49-F238E27FC236}">
                        <a16:creationId xmlns:a16="http://schemas.microsoft.com/office/drawing/2014/main" id="{9DB746C2-F673-2B2C-86BA-C330CA36030E}"/>
                      </a:ext>
                    </a:extLst>
                  </p:cNvPr>
                  <p:cNvSpPr/>
                  <p:nvPr/>
                </p:nvSpPr>
                <p:spPr>
                  <a:xfrm>
                    <a:off x="5192285" y="5399420"/>
                    <a:ext cx="3498574" cy="556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ndale Mono" panose="020B0509000000000004" pitchFamily="49" charset="0"/>
                      </a:rPr>
                      <a:t>Short-term </a:t>
                    </a:r>
                  </a:p>
                  <a:p>
                    <a:pPr algn="ctr"/>
                    <a:r>
                      <a:rPr lang="en-GB" b="1" dirty="0">
                        <a:solidFill>
                          <a:schemeClr val="tx1"/>
                        </a:solidFill>
                        <a:latin typeface="Andale Mono" panose="020B0509000000000004" pitchFamily="49" charset="0"/>
                      </a:rPr>
                      <a:t>future</a:t>
                    </a:r>
                  </a:p>
                </p:txBody>
              </p:sp>
              <p:sp>
                <p:nvSpPr>
                  <p:cNvPr id="49" name="Rettangolo 48">
                    <a:extLst>
                      <a:ext uri="{FF2B5EF4-FFF2-40B4-BE49-F238E27FC236}">
                        <a16:creationId xmlns:a16="http://schemas.microsoft.com/office/drawing/2014/main" id="{EDC83823-3DF9-E7AD-B48F-58A7DDD95CAB}"/>
                      </a:ext>
                    </a:extLst>
                  </p:cNvPr>
                  <p:cNvSpPr/>
                  <p:nvPr/>
                </p:nvSpPr>
                <p:spPr>
                  <a:xfrm>
                    <a:off x="8719930" y="5399420"/>
                    <a:ext cx="3061252" cy="556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ndale Mono" panose="020B0509000000000004" pitchFamily="49" charset="0"/>
                      </a:rPr>
                      <a:t>Long-term</a:t>
                    </a:r>
                  </a:p>
                  <a:p>
                    <a:pPr algn="ctr"/>
                    <a:r>
                      <a:rPr lang="en-GB" b="1" dirty="0">
                        <a:solidFill>
                          <a:schemeClr val="tx1"/>
                        </a:solidFill>
                        <a:latin typeface="Andale Mono" panose="020B0509000000000004" pitchFamily="49" charset="0"/>
                      </a:rPr>
                      <a:t>future </a:t>
                    </a:r>
                  </a:p>
                </p:txBody>
              </p:sp>
              <p:sp>
                <p:nvSpPr>
                  <p:cNvPr id="50" name="Rettangolo 49">
                    <a:extLst>
                      <a:ext uri="{FF2B5EF4-FFF2-40B4-BE49-F238E27FC236}">
                        <a16:creationId xmlns:a16="http://schemas.microsoft.com/office/drawing/2014/main" id="{2210D938-A43E-2BD2-7F70-434D03392E29}"/>
                      </a:ext>
                    </a:extLst>
                  </p:cNvPr>
                  <p:cNvSpPr/>
                  <p:nvPr/>
                </p:nvSpPr>
                <p:spPr>
                  <a:xfrm>
                    <a:off x="1338722" y="1094409"/>
                    <a:ext cx="3498574" cy="556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ndale Mono" panose="020B0509000000000004" pitchFamily="49" charset="0"/>
                    </a:endParaRPr>
                  </a:p>
                </p:txBody>
              </p:sp>
            </p:grpSp>
            <p:sp>
              <p:nvSpPr>
                <p:cNvPr id="33" name="Rettangolo 32">
                  <a:extLst>
                    <a:ext uri="{FF2B5EF4-FFF2-40B4-BE49-F238E27FC236}">
                      <a16:creationId xmlns:a16="http://schemas.microsoft.com/office/drawing/2014/main" id="{C664B575-F1C3-C917-FFD3-2735237C57A7}"/>
                    </a:ext>
                  </a:extLst>
                </p:cNvPr>
                <p:cNvSpPr/>
                <p:nvPr/>
              </p:nvSpPr>
              <p:spPr>
                <a:xfrm>
                  <a:off x="240145" y="790474"/>
                  <a:ext cx="1237673" cy="502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ttangolo 33">
                  <a:extLst>
                    <a:ext uri="{FF2B5EF4-FFF2-40B4-BE49-F238E27FC236}">
                      <a16:creationId xmlns:a16="http://schemas.microsoft.com/office/drawing/2014/main" id="{7523D06E-9BAB-86AD-A3BC-0367BD3D39F7}"/>
                    </a:ext>
                  </a:extLst>
                </p:cNvPr>
                <p:cNvSpPr/>
                <p:nvPr/>
              </p:nvSpPr>
              <p:spPr>
                <a:xfrm>
                  <a:off x="3717854" y="609599"/>
                  <a:ext cx="62323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ttangolo 34">
                  <a:extLst>
                    <a:ext uri="{FF2B5EF4-FFF2-40B4-BE49-F238E27FC236}">
                      <a16:creationId xmlns:a16="http://schemas.microsoft.com/office/drawing/2014/main" id="{E72FD62A-97B2-6CE9-D40C-1B7CE9ADA923}"/>
                    </a:ext>
                  </a:extLst>
                </p:cNvPr>
                <p:cNvSpPr/>
                <p:nvPr/>
              </p:nvSpPr>
              <p:spPr>
                <a:xfrm>
                  <a:off x="5005547" y="98675"/>
                  <a:ext cx="1330598" cy="502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ttangolo 35">
                  <a:extLst>
                    <a:ext uri="{FF2B5EF4-FFF2-40B4-BE49-F238E27FC236}">
                      <a16:creationId xmlns:a16="http://schemas.microsoft.com/office/drawing/2014/main" id="{08D39A2D-2E8D-20FA-4741-6E83BCD949A4}"/>
                    </a:ext>
                  </a:extLst>
                </p:cNvPr>
                <p:cNvSpPr/>
                <p:nvPr/>
              </p:nvSpPr>
              <p:spPr>
                <a:xfrm>
                  <a:off x="6657706" y="-124037"/>
                  <a:ext cx="1237673" cy="502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ttangolo 36">
                  <a:extLst>
                    <a:ext uri="{FF2B5EF4-FFF2-40B4-BE49-F238E27FC236}">
                      <a16:creationId xmlns:a16="http://schemas.microsoft.com/office/drawing/2014/main" id="{6151EA75-E3BF-8264-F1D8-04D66B6B58D3}"/>
                    </a:ext>
                  </a:extLst>
                </p:cNvPr>
                <p:cNvSpPr/>
                <p:nvPr/>
              </p:nvSpPr>
              <p:spPr>
                <a:xfrm>
                  <a:off x="7017363" y="89328"/>
                  <a:ext cx="890040" cy="60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ttangolo 37">
                  <a:extLst>
                    <a:ext uri="{FF2B5EF4-FFF2-40B4-BE49-F238E27FC236}">
                      <a16:creationId xmlns:a16="http://schemas.microsoft.com/office/drawing/2014/main" id="{FD62D929-5C7A-6A1D-7F0E-AB92E0562F70}"/>
                    </a:ext>
                  </a:extLst>
                </p:cNvPr>
                <p:cNvSpPr/>
                <p:nvPr/>
              </p:nvSpPr>
              <p:spPr>
                <a:xfrm>
                  <a:off x="7442394" y="744619"/>
                  <a:ext cx="903743" cy="556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ttangolo 38">
                  <a:extLst>
                    <a:ext uri="{FF2B5EF4-FFF2-40B4-BE49-F238E27FC236}">
                      <a16:creationId xmlns:a16="http://schemas.microsoft.com/office/drawing/2014/main" id="{0A2824CE-3CC4-B530-6216-C83695228AA6}"/>
                    </a:ext>
                  </a:extLst>
                </p:cNvPr>
                <p:cNvSpPr/>
                <p:nvPr/>
              </p:nvSpPr>
              <p:spPr>
                <a:xfrm>
                  <a:off x="8346138" y="1172817"/>
                  <a:ext cx="179518" cy="93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ttangolo 39">
                  <a:extLst>
                    <a:ext uri="{FF2B5EF4-FFF2-40B4-BE49-F238E27FC236}">
                      <a16:creationId xmlns:a16="http://schemas.microsoft.com/office/drawing/2014/main" id="{28CCF766-6483-54FB-59AD-55609C4E5DEE}"/>
                    </a:ext>
                  </a:extLst>
                </p:cNvPr>
                <p:cNvSpPr/>
                <p:nvPr/>
              </p:nvSpPr>
              <p:spPr>
                <a:xfrm>
                  <a:off x="7817644" y="1301210"/>
                  <a:ext cx="310356" cy="113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ttangolo 40">
                  <a:extLst>
                    <a:ext uri="{FF2B5EF4-FFF2-40B4-BE49-F238E27FC236}">
                      <a16:creationId xmlns:a16="http://schemas.microsoft.com/office/drawing/2014/main" id="{B80848C6-976E-67D9-A32D-2835AF073034}"/>
                    </a:ext>
                  </a:extLst>
                </p:cNvPr>
                <p:cNvSpPr/>
                <p:nvPr/>
              </p:nvSpPr>
              <p:spPr>
                <a:xfrm>
                  <a:off x="9150468" y="-23968"/>
                  <a:ext cx="1595713" cy="60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ttangolo 41">
                  <a:extLst>
                    <a:ext uri="{FF2B5EF4-FFF2-40B4-BE49-F238E27FC236}">
                      <a16:creationId xmlns:a16="http://schemas.microsoft.com/office/drawing/2014/main" id="{0032BC7D-649A-8FA8-001C-BE87ACFB34EA}"/>
                    </a:ext>
                  </a:extLst>
                </p:cNvPr>
                <p:cNvSpPr/>
                <p:nvPr/>
              </p:nvSpPr>
              <p:spPr>
                <a:xfrm>
                  <a:off x="8991084" y="153792"/>
                  <a:ext cx="1433810" cy="537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9" name="Connettore 2 28">
                <a:extLst>
                  <a:ext uri="{FF2B5EF4-FFF2-40B4-BE49-F238E27FC236}">
                    <a16:creationId xmlns:a16="http://schemas.microsoft.com/office/drawing/2014/main" id="{3126E071-84C4-355E-BF2E-793D0EA1D28E}"/>
                  </a:ext>
                </a:extLst>
              </p:cNvPr>
              <p:cNvCxnSpPr>
                <a:cxnSpLocks/>
                <a:stCxn id="49" idx="2"/>
              </p:cNvCxnSpPr>
              <p:nvPr/>
            </p:nvCxnSpPr>
            <p:spPr>
              <a:xfrm flipH="1">
                <a:off x="8128000" y="4559339"/>
                <a:ext cx="1128643" cy="1170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28975267-0736-3238-4682-D6F9DB6A05A0}"/>
                  </a:ext>
                </a:extLst>
              </p:cNvPr>
              <p:cNvCxnSpPr>
                <a:cxnSpLocks/>
                <a:stCxn id="48" idx="2"/>
              </p:cNvCxnSpPr>
              <p:nvPr/>
            </p:nvCxnSpPr>
            <p:spPr>
              <a:xfrm>
                <a:off x="5947659" y="4559339"/>
                <a:ext cx="1130400" cy="1170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A68194D4-BD52-9FF2-0349-1957184A79E0}"/>
                  </a:ext>
                </a:extLst>
              </p:cNvPr>
              <p:cNvSpPr txBox="1"/>
              <p:nvPr/>
            </p:nvSpPr>
            <p:spPr>
              <a:xfrm>
                <a:off x="7341579" y="5562078"/>
                <a:ext cx="522900" cy="769441"/>
              </a:xfrm>
              <a:prstGeom prst="rect">
                <a:avLst/>
              </a:prstGeom>
              <a:noFill/>
            </p:spPr>
            <p:txBody>
              <a:bodyPr wrap="none" rtlCol="0">
                <a:spAutoFit/>
              </a:bodyPr>
              <a:lstStyle/>
              <a:p>
                <a:r>
                  <a:rPr lang="en-GB" sz="4400" dirty="0">
                    <a:solidFill>
                      <a:srgbClr val="FF0000"/>
                    </a:solidFill>
                    <a:latin typeface="Andale Mono" panose="020B0509000000000004" pitchFamily="49" charset="0"/>
                  </a:rPr>
                  <a:t>?</a:t>
                </a:r>
              </a:p>
            </p:txBody>
          </p:sp>
        </p:grpSp>
        <p:sp>
          <p:nvSpPr>
            <p:cNvPr id="19" name="CasellaDiTesto 18">
              <a:extLst>
                <a:ext uri="{FF2B5EF4-FFF2-40B4-BE49-F238E27FC236}">
                  <a16:creationId xmlns:a16="http://schemas.microsoft.com/office/drawing/2014/main" id="{1CA6F1F7-B766-C0D2-9596-30D713D334A9}"/>
                </a:ext>
              </a:extLst>
            </p:cNvPr>
            <p:cNvSpPr txBox="1"/>
            <p:nvPr/>
          </p:nvSpPr>
          <p:spPr>
            <a:xfrm>
              <a:off x="1897657" y="5144402"/>
              <a:ext cx="1001974" cy="489141"/>
            </a:xfrm>
            <a:prstGeom prst="rect">
              <a:avLst/>
            </a:prstGeom>
            <a:noFill/>
          </p:spPr>
          <p:txBody>
            <a:bodyPr wrap="square" rtlCol="0">
              <a:spAutoFit/>
            </a:bodyPr>
            <a:lstStyle/>
            <a:p>
              <a:r>
                <a:rPr lang="en-GB" sz="2000" b="1" dirty="0">
                  <a:solidFill>
                    <a:schemeClr val="accent1">
                      <a:lumMod val="75000"/>
                    </a:schemeClr>
                  </a:solidFill>
                  <a:latin typeface="Andale Mono" panose="020B0509000000000004" pitchFamily="49" charset="0"/>
                </a:rPr>
                <a:t>SINK</a:t>
              </a:r>
            </a:p>
          </p:txBody>
        </p:sp>
        <p:sp>
          <p:nvSpPr>
            <p:cNvPr id="20" name="CasellaDiTesto 19">
              <a:extLst>
                <a:ext uri="{FF2B5EF4-FFF2-40B4-BE49-F238E27FC236}">
                  <a16:creationId xmlns:a16="http://schemas.microsoft.com/office/drawing/2014/main" id="{DC5734D1-0464-6EC3-C3BA-A507F72F20A8}"/>
                </a:ext>
              </a:extLst>
            </p:cNvPr>
            <p:cNvSpPr txBox="1"/>
            <p:nvPr/>
          </p:nvSpPr>
          <p:spPr>
            <a:xfrm>
              <a:off x="6957660" y="6350601"/>
              <a:ext cx="1324693" cy="489141"/>
            </a:xfrm>
            <a:prstGeom prst="rect">
              <a:avLst/>
            </a:prstGeom>
            <a:noFill/>
          </p:spPr>
          <p:txBody>
            <a:bodyPr wrap="none" rtlCol="0">
              <a:spAutoFit/>
            </a:bodyPr>
            <a:lstStyle/>
            <a:p>
              <a:r>
                <a:rPr lang="en-GB" sz="2000" b="1" dirty="0">
                  <a:solidFill>
                    <a:srgbClr val="FF0000"/>
                  </a:solidFill>
                  <a:latin typeface="Andale Mono" panose="020B0509000000000004" pitchFamily="49" charset="0"/>
                </a:rPr>
                <a:t>SOURCE</a:t>
              </a:r>
            </a:p>
          </p:txBody>
        </p:sp>
        <p:sp>
          <p:nvSpPr>
            <p:cNvPr id="27" name="CasellaDiTesto 26">
              <a:extLst>
                <a:ext uri="{FF2B5EF4-FFF2-40B4-BE49-F238E27FC236}">
                  <a16:creationId xmlns:a16="http://schemas.microsoft.com/office/drawing/2014/main" id="{14C2EF56-CE05-E74E-ACEB-EC1C45EF1CFC}"/>
                </a:ext>
              </a:extLst>
            </p:cNvPr>
            <p:cNvSpPr txBox="1"/>
            <p:nvPr/>
          </p:nvSpPr>
          <p:spPr>
            <a:xfrm>
              <a:off x="7127921" y="5144402"/>
              <a:ext cx="1001974" cy="489141"/>
            </a:xfrm>
            <a:prstGeom prst="rect">
              <a:avLst/>
            </a:prstGeom>
            <a:noFill/>
          </p:spPr>
          <p:txBody>
            <a:bodyPr wrap="square" rtlCol="0">
              <a:spAutoFit/>
            </a:bodyPr>
            <a:lstStyle/>
            <a:p>
              <a:r>
                <a:rPr lang="en-GB" sz="2000" b="1" dirty="0">
                  <a:solidFill>
                    <a:schemeClr val="accent1">
                      <a:lumMod val="75000"/>
                    </a:schemeClr>
                  </a:solidFill>
                  <a:latin typeface="Andale Mono" panose="020B0509000000000004" pitchFamily="49" charset="0"/>
                </a:rPr>
                <a:t>SINK</a:t>
              </a:r>
            </a:p>
          </p:txBody>
        </p:sp>
      </p:grpSp>
      <p:sp>
        <p:nvSpPr>
          <p:cNvPr id="51" name="CasellaDiTesto 50">
            <a:extLst>
              <a:ext uri="{FF2B5EF4-FFF2-40B4-BE49-F238E27FC236}">
                <a16:creationId xmlns:a16="http://schemas.microsoft.com/office/drawing/2014/main" id="{CD2AABB2-EBAF-1AA6-9208-A801B86FC467}"/>
              </a:ext>
            </a:extLst>
          </p:cNvPr>
          <p:cNvSpPr txBox="1"/>
          <p:nvPr/>
        </p:nvSpPr>
        <p:spPr>
          <a:xfrm>
            <a:off x="6110288" y="72000"/>
            <a:ext cx="6096000" cy="523220"/>
          </a:xfrm>
          <a:prstGeom prst="rect">
            <a:avLst/>
          </a:prstGeom>
          <a:noFill/>
        </p:spPr>
        <p:txBody>
          <a:bodyPr wrap="square" rtlCol="0">
            <a:spAutoFit/>
          </a:bodyPr>
          <a:lstStyle/>
          <a:p>
            <a:r>
              <a:rPr lang="en-GB" sz="2800" b="1" dirty="0">
                <a:latin typeface="Andale Mono" panose="020B0509000000000004" pitchFamily="49" charset="0"/>
              </a:rPr>
              <a:t>Sink or Source</a:t>
            </a:r>
          </a:p>
        </p:txBody>
      </p:sp>
    </p:spTree>
    <p:extLst>
      <p:ext uri="{BB962C8B-B14F-4D97-AF65-F5344CB8AC3E}">
        <p14:creationId xmlns:p14="http://schemas.microsoft.com/office/powerpoint/2010/main" val="3631196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6" name="CasellaDiTesto 5">
            <a:extLst>
              <a:ext uri="{FF2B5EF4-FFF2-40B4-BE49-F238E27FC236}">
                <a16:creationId xmlns:a16="http://schemas.microsoft.com/office/drawing/2014/main" id="{59D4081E-F77C-D5C3-A2C0-F197A504C4BB}"/>
              </a:ext>
            </a:extLst>
          </p:cNvPr>
          <p:cNvSpPr txBox="1"/>
          <p:nvPr/>
        </p:nvSpPr>
        <p:spPr>
          <a:xfrm>
            <a:off x="3171816" y="54485"/>
            <a:ext cx="6948486" cy="954107"/>
          </a:xfrm>
          <a:prstGeom prst="rect">
            <a:avLst/>
          </a:prstGeom>
          <a:noFill/>
        </p:spPr>
        <p:txBody>
          <a:bodyPr wrap="square">
            <a:spAutoFit/>
          </a:bodyPr>
          <a:lstStyle/>
          <a:p>
            <a:pPr algn="r"/>
            <a:r>
              <a:rPr lang="en-US" sz="2800" b="1" dirty="0">
                <a:solidFill>
                  <a:srgbClr val="000000"/>
                </a:solidFill>
                <a:latin typeface="Andale Mono" panose="020B0509000000000004" pitchFamily="49" charset="0"/>
                <a:ea typeface="Calibri" panose="020F0502020204030204" pitchFamily="34" charset="0"/>
                <a:cs typeface="Times New Roman" panose="02020603050405020304" pitchFamily="18" charset="0"/>
              </a:rPr>
              <a:t>C</a:t>
            </a:r>
            <a:r>
              <a:rPr lang="en-US" sz="2800" b="1"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arbon Fluxes Drivers in </a:t>
            </a:r>
          </a:p>
          <a:p>
            <a:pPr algn="r"/>
            <a:r>
              <a:rPr lang="en-US" sz="2800" b="1"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High Arctic Tundra</a:t>
            </a:r>
            <a:endParaRPr lang="en-GB" sz="2800" b="1" dirty="0">
              <a:latin typeface="Andale Mono" panose="020B0509000000000004" pitchFamily="49" charset="0"/>
            </a:endParaRPr>
          </a:p>
        </p:txBody>
      </p:sp>
      <p:grpSp>
        <p:nvGrpSpPr>
          <p:cNvPr id="11" name="Gruppo 10">
            <a:extLst>
              <a:ext uri="{FF2B5EF4-FFF2-40B4-BE49-F238E27FC236}">
                <a16:creationId xmlns:a16="http://schemas.microsoft.com/office/drawing/2014/main" id="{ECEE6727-5EFD-4D2C-7AC1-70FA72D83258}"/>
              </a:ext>
            </a:extLst>
          </p:cNvPr>
          <p:cNvGrpSpPr/>
          <p:nvPr/>
        </p:nvGrpSpPr>
        <p:grpSpPr>
          <a:xfrm>
            <a:off x="8498431" y="3053354"/>
            <a:ext cx="3443108" cy="1125628"/>
            <a:chOff x="7093390" y="5035172"/>
            <a:chExt cx="3443108" cy="1125628"/>
          </a:xfrm>
        </p:grpSpPr>
        <p:sp>
          <p:nvSpPr>
            <p:cNvPr id="12" name="Google Shape;334;p16">
              <a:extLst>
                <a:ext uri="{FF2B5EF4-FFF2-40B4-BE49-F238E27FC236}">
                  <a16:creationId xmlns:a16="http://schemas.microsoft.com/office/drawing/2014/main" id="{0EADEC26-6EDD-BBEC-06D2-92BBB86C16DC}"/>
                </a:ext>
              </a:extLst>
            </p:cNvPr>
            <p:cNvSpPr/>
            <p:nvPr/>
          </p:nvSpPr>
          <p:spPr>
            <a:xfrm>
              <a:off x="7977777" y="5521757"/>
              <a:ext cx="288036" cy="259265"/>
            </a:xfrm>
            <a:prstGeom prst="mathPlus">
              <a:avLst>
                <a:gd name="adj1" fmla="val 2352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 name="Google Shape;338;p16">
              <a:extLst>
                <a:ext uri="{FF2B5EF4-FFF2-40B4-BE49-F238E27FC236}">
                  <a16:creationId xmlns:a16="http://schemas.microsoft.com/office/drawing/2014/main" id="{0BBE6A97-68AA-0B7F-7269-96E689D4DC62}"/>
                </a:ext>
              </a:extLst>
            </p:cNvPr>
            <p:cNvSpPr/>
            <p:nvPr/>
          </p:nvSpPr>
          <p:spPr>
            <a:xfrm>
              <a:off x="9296315" y="5504838"/>
              <a:ext cx="380269" cy="251920"/>
            </a:xfrm>
            <a:prstGeom prst="mathEqual">
              <a:avLst>
                <a:gd name="adj1" fmla="val 23520"/>
                <a:gd name="adj2" fmla="val 11760"/>
              </a:avLst>
            </a:prstGeom>
            <a:solidFill>
              <a:schemeClr val="tx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grpSp>
          <p:nvGrpSpPr>
            <p:cNvPr id="14" name="Gruppo 13">
              <a:extLst>
                <a:ext uri="{FF2B5EF4-FFF2-40B4-BE49-F238E27FC236}">
                  <a16:creationId xmlns:a16="http://schemas.microsoft.com/office/drawing/2014/main" id="{8F4A5C2E-12A0-B517-57F6-816B68A5ADCF}"/>
                </a:ext>
              </a:extLst>
            </p:cNvPr>
            <p:cNvGrpSpPr/>
            <p:nvPr/>
          </p:nvGrpSpPr>
          <p:grpSpPr>
            <a:xfrm>
              <a:off x="8434001" y="5045244"/>
              <a:ext cx="694126" cy="1115556"/>
              <a:chOff x="8716767" y="3728282"/>
              <a:chExt cx="694126" cy="1115556"/>
            </a:xfrm>
          </p:grpSpPr>
          <p:grpSp>
            <p:nvGrpSpPr>
              <p:cNvPr id="32" name="Google Shape;329;p16">
                <a:extLst>
                  <a:ext uri="{FF2B5EF4-FFF2-40B4-BE49-F238E27FC236}">
                    <a16:creationId xmlns:a16="http://schemas.microsoft.com/office/drawing/2014/main" id="{FCBFD310-6720-DF56-BF68-424AB20A525D}"/>
                  </a:ext>
                </a:extLst>
              </p:cNvPr>
              <p:cNvGrpSpPr/>
              <p:nvPr/>
            </p:nvGrpSpPr>
            <p:grpSpPr>
              <a:xfrm>
                <a:off x="8716767" y="4061849"/>
                <a:ext cx="694126" cy="631948"/>
                <a:chOff x="3094677" y="3185304"/>
                <a:chExt cx="925502" cy="842597"/>
              </a:xfrm>
            </p:grpSpPr>
            <p:sp>
              <p:nvSpPr>
                <p:cNvPr id="35" name="Google Shape;330;p16">
                  <a:extLst>
                    <a:ext uri="{FF2B5EF4-FFF2-40B4-BE49-F238E27FC236}">
                      <a16:creationId xmlns:a16="http://schemas.microsoft.com/office/drawing/2014/main" id="{50E7D2BD-E7A7-69A7-0CF7-2E0CD850DA7B}"/>
                    </a:ext>
                  </a:extLst>
                </p:cNvPr>
                <p:cNvSpPr/>
                <p:nvPr/>
              </p:nvSpPr>
              <p:spPr>
                <a:xfrm>
                  <a:off x="3124108" y="3552888"/>
                  <a:ext cx="866641" cy="475013"/>
                </a:xfrm>
                <a:prstGeom prst="rect">
                  <a:avLst/>
                </a:prstGeom>
                <a:gradFill>
                  <a:gsLst>
                    <a:gs pos="0">
                      <a:srgbClr val="BF9000"/>
                    </a:gs>
                    <a:gs pos="65000">
                      <a:srgbClr val="624A00"/>
                    </a:gs>
                    <a:gs pos="100000">
                      <a:srgbClr val="624A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6" name="Google Shape;331;p16">
                  <a:extLst>
                    <a:ext uri="{FF2B5EF4-FFF2-40B4-BE49-F238E27FC236}">
                      <a16:creationId xmlns:a16="http://schemas.microsoft.com/office/drawing/2014/main" id="{B5A50485-1C79-CCEB-51F5-64E84815FD77}"/>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094677" y="3185304"/>
                  <a:ext cx="925502" cy="363439"/>
                </a:xfrm>
                <a:prstGeom prst="rect">
                  <a:avLst/>
                </a:prstGeom>
                <a:noFill/>
                <a:ln>
                  <a:noFill/>
                </a:ln>
              </p:spPr>
            </p:pic>
          </p:grpSp>
          <p:sp>
            <p:nvSpPr>
              <p:cNvPr id="33" name="Google Shape;332;p16">
                <a:extLst>
                  <a:ext uri="{FF2B5EF4-FFF2-40B4-BE49-F238E27FC236}">
                    <a16:creationId xmlns:a16="http://schemas.microsoft.com/office/drawing/2014/main" id="{A81081AB-889A-2656-9217-702442DCA5E8}"/>
                  </a:ext>
                </a:extLst>
              </p:cNvPr>
              <p:cNvSpPr/>
              <p:nvPr/>
            </p:nvSpPr>
            <p:spPr>
              <a:xfrm rot="16200000">
                <a:off x="8683075" y="3881457"/>
                <a:ext cx="761510" cy="455159"/>
              </a:xfrm>
              <a:prstGeom prst="stripedRightArrow">
                <a:avLst>
                  <a:gd name="adj1" fmla="val 50000"/>
                  <a:gd name="adj2" fmla="val 50000"/>
                </a:avLst>
              </a:prstGeom>
              <a:solidFill>
                <a:srgbClr val="E85E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4" name="Google Shape;333;p16">
                <a:extLst>
                  <a:ext uri="{FF2B5EF4-FFF2-40B4-BE49-F238E27FC236}">
                    <a16:creationId xmlns:a16="http://schemas.microsoft.com/office/drawing/2014/main" id="{EB970ADD-BD03-2299-2A89-BFC3673E42A7}"/>
                  </a:ext>
                </a:extLst>
              </p:cNvPr>
              <p:cNvSpPr txBox="1"/>
              <p:nvPr/>
            </p:nvSpPr>
            <p:spPr>
              <a:xfrm>
                <a:off x="8864131" y="4543756"/>
                <a:ext cx="399397" cy="300082"/>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50">
                    <a:solidFill>
                      <a:schemeClr val="dk1"/>
                    </a:solidFill>
                    <a:latin typeface="Calibri"/>
                    <a:ea typeface="Calibri"/>
                    <a:cs typeface="Calibri"/>
                    <a:sym typeface="Calibri"/>
                  </a:rPr>
                  <a:t>ER</a:t>
                </a:r>
                <a:endParaRPr/>
              </a:p>
            </p:txBody>
          </p:sp>
        </p:grpSp>
        <p:grpSp>
          <p:nvGrpSpPr>
            <p:cNvPr id="15" name="Gruppo 14">
              <a:extLst>
                <a:ext uri="{FF2B5EF4-FFF2-40B4-BE49-F238E27FC236}">
                  <a16:creationId xmlns:a16="http://schemas.microsoft.com/office/drawing/2014/main" id="{E4BA706C-0D3E-9EDB-11A1-2C5C972E628B}"/>
                </a:ext>
              </a:extLst>
            </p:cNvPr>
            <p:cNvGrpSpPr/>
            <p:nvPr/>
          </p:nvGrpSpPr>
          <p:grpSpPr>
            <a:xfrm>
              <a:off x="7093390" y="5035172"/>
              <a:ext cx="694127" cy="1125628"/>
              <a:chOff x="6651855" y="4591150"/>
              <a:chExt cx="694127" cy="1125628"/>
            </a:xfrm>
          </p:grpSpPr>
          <p:sp>
            <p:nvSpPr>
              <p:cNvPr id="28" name="Google Shape;322;p16">
                <a:extLst>
                  <a:ext uri="{FF2B5EF4-FFF2-40B4-BE49-F238E27FC236}">
                    <a16:creationId xmlns:a16="http://schemas.microsoft.com/office/drawing/2014/main" id="{72FF3174-1723-B5CC-DA59-72DBABEAFD09}"/>
                  </a:ext>
                </a:extLst>
              </p:cNvPr>
              <p:cNvSpPr/>
              <p:nvPr/>
            </p:nvSpPr>
            <p:spPr>
              <a:xfrm>
                <a:off x="6674737" y="5215794"/>
                <a:ext cx="649981" cy="356259"/>
              </a:xfrm>
              <a:prstGeom prst="rect">
                <a:avLst/>
              </a:prstGeom>
              <a:gradFill>
                <a:gsLst>
                  <a:gs pos="0">
                    <a:srgbClr val="BF9000"/>
                  </a:gs>
                  <a:gs pos="65000">
                    <a:srgbClr val="624A00"/>
                  </a:gs>
                  <a:gs pos="100000">
                    <a:srgbClr val="624A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9" name="Google Shape;323;p16">
                <a:extLst>
                  <a:ext uri="{FF2B5EF4-FFF2-40B4-BE49-F238E27FC236}">
                    <a16:creationId xmlns:a16="http://schemas.microsoft.com/office/drawing/2014/main" id="{95CD245F-3AC7-7833-4194-74E09EC92CA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651855" y="4950637"/>
                <a:ext cx="694127" cy="272579"/>
              </a:xfrm>
              <a:prstGeom prst="rect">
                <a:avLst/>
              </a:prstGeom>
              <a:noFill/>
              <a:ln>
                <a:noFill/>
              </a:ln>
            </p:spPr>
          </p:pic>
          <p:sp>
            <p:nvSpPr>
              <p:cNvPr id="30" name="Google Shape;324;p16">
                <a:extLst>
                  <a:ext uri="{FF2B5EF4-FFF2-40B4-BE49-F238E27FC236}">
                    <a16:creationId xmlns:a16="http://schemas.microsoft.com/office/drawing/2014/main" id="{B1F95070-20B8-B809-550A-EC6A1D994B77}"/>
                  </a:ext>
                </a:extLst>
              </p:cNvPr>
              <p:cNvSpPr txBox="1"/>
              <p:nvPr/>
            </p:nvSpPr>
            <p:spPr>
              <a:xfrm>
                <a:off x="6709895" y="5416696"/>
                <a:ext cx="582358" cy="300082"/>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50" dirty="0">
                    <a:solidFill>
                      <a:schemeClr val="dk1"/>
                    </a:solidFill>
                    <a:latin typeface="Calibri"/>
                    <a:ea typeface="Calibri"/>
                    <a:cs typeface="Calibri"/>
                    <a:sym typeface="Calibri"/>
                  </a:rPr>
                  <a:t>GPP</a:t>
                </a:r>
                <a:endParaRPr dirty="0"/>
              </a:p>
            </p:txBody>
          </p:sp>
          <p:sp>
            <p:nvSpPr>
              <p:cNvPr id="31" name="Google Shape;325;p16">
                <a:extLst>
                  <a:ext uri="{FF2B5EF4-FFF2-40B4-BE49-F238E27FC236}">
                    <a16:creationId xmlns:a16="http://schemas.microsoft.com/office/drawing/2014/main" id="{CE519008-FA26-6320-8FB4-3256A40E7935}"/>
                  </a:ext>
                </a:extLst>
              </p:cNvPr>
              <p:cNvSpPr/>
              <p:nvPr/>
            </p:nvSpPr>
            <p:spPr>
              <a:xfrm rot="5400000">
                <a:off x="6618162" y="4744325"/>
                <a:ext cx="761510" cy="455159"/>
              </a:xfrm>
              <a:prstGeom prst="stripedRightArrow">
                <a:avLst>
                  <a:gd name="adj1" fmla="val 50000"/>
                  <a:gd name="adj2"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grpSp>
          <p:nvGrpSpPr>
            <p:cNvPr id="16" name="Gruppo 15">
              <a:extLst>
                <a:ext uri="{FF2B5EF4-FFF2-40B4-BE49-F238E27FC236}">
                  <a16:creationId xmlns:a16="http://schemas.microsoft.com/office/drawing/2014/main" id="{2A93C4F3-BA58-C0D1-3E2B-3494E84DFC3C}"/>
                </a:ext>
              </a:extLst>
            </p:cNvPr>
            <p:cNvGrpSpPr/>
            <p:nvPr/>
          </p:nvGrpSpPr>
          <p:grpSpPr>
            <a:xfrm>
              <a:off x="9819490" y="5394658"/>
              <a:ext cx="694127" cy="766101"/>
              <a:chOff x="6651855" y="4950637"/>
              <a:chExt cx="694127" cy="766101"/>
            </a:xfrm>
          </p:grpSpPr>
          <p:sp>
            <p:nvSpPr>
              <p:cNvPr id="19" name="Google Shape;322;p16">
                <a:extLst>
                  <a:ext uri="{FF2B5EF4-FFF2-40B4-BE49-F238E27FC236}">
                    <a16:creationId xmlns:a16="http://schemas.microsoft.com/office/drawing/2014/main" id="{6247A7ED-F5B2-DA97-7032-9AA4E37E6006}"/>
                  </a:ext>
                </a:extLst>
              </p:cNvPr>
              <p:cNvSpPr/>
              <p:nvPr/>
            </p:nvSpPr>
            <p:spPr>
              <a:xfrm>
                <a:off x="6674737" y="5215794"/>
                <a:ext cx="649981" cy="356259"/>
              </a:xfrm>
              <a:prstGeom prst="rect">
                <a:avLst/>
              </a:prstGeom>
              <a:gradFill>
                <a:gsLst>
                  <a:gs pos="0">
                    <a:srgbClr val="BF9000"/>
                  </a:gs>
                  <a:gs pos="65000">
                    <a:srgbClr val="624A00"/>
                  </a:gs>
                  <a:gs pos="100000">
                    <a:srgbClr val="624A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0" name="Google Shape;323;p16">
                <a:extLst>
                  <a:ext uri="{FF2B5EF4-FFF2-40B4-BE49-F238E27FC236}">
                    <a16:creationId xmlns:a16="http://schemas.microsoft.com/office/drawing/2014/main" id="{01F4E5CE-3616-EBC3-1234-90DDB044972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651855" y="4950637"/>
                <a:ext cx="694127" cy="272579"/>
              </a:xfrm>
              <a:prstGeom prst="rect">
                <a:avLst/>
              </a:prstGeom>
              <a:noFill/>
              <a:ln>
                <a:noFill/>
              </a:ln>
            </p:spPr>
          </p:pic>
          <p:sp>
            <p:nvSpPr>
              <p:cNvPr id="27" name="Google Shape;324;p16">
                <a:extLst>
                  <a:ext uri="{FF2B5EF4-FFF2-40B4-BE49-F238E27FC236}">
                    <a16:creationId xmlns:a16="http://schemas.microsoft.com/office/drawing/2014/main" id="{639D338F-E70A-A9E4-B1E0-4B7BE4853147}"/>
                  </a:ext>
                </a:extLst>
              </p:cNvPr>
              <p:cNvSpPr txBox="1"/>
              <p:nvPr/>
            </p:nvSpPr>
            <p:spPr>
              <a:xfrm>
                <a:off x="6709895" y="5416696"/>
                <a:ext cx="582358" cy="300042"/>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50" dirty="0">
                    <a:solidFill>
                      <a:schemeClr val="dk1"/>
                    </a:solidFill>
                    <a:latin typeface="Calibri"/>
                    <a:cs typeface="Calibri"/>
                    <a:sym typeface="Calibri"/>
                  </a:rPr>
                  <a:t>NEE</a:t>
                </a:r>
                <a:endParaRPr dirty="0"/>
              </a:p>
            </p:txBody>
          </p:sp>
        </p:grpSp>
        <p:sp>
          <p:nvSpPr>
            <p:cNvPr id="17" name="Google Shape;348;p16">
              <a:extLst>
                <a:ext uri="{FF2B5EF4-FFF2-40B4-BE49-F238E27FC236}">
                  <a16:creationId xmlns:a16="http://schemas.microsoft.com/office/drawing/2014/main" id="{8BF262D4-905C-1F33-18CD-F4A395A5E8CD}"/>
                </a:ext>
              </a:extLst>
            </p:cNvPr>
            <p:cNvSpPr/>
            <p:nvPr/>
          </p:nvSpPr>
          <p:spPr>
            <a:xfrm rot="-5400000">
              <a:off x="9573846" y="5198418"/>
              <a:ext cx="761510" cy="455159"/>
            </a:xfrm>
            <a:prstGeom prst="stripedRightArrow">
              <a:avLst>
                <a:gd name="adj1" fmla="val 50000"/>
                <a:gd name="adj2" fmla="val 50000"/>
              </a:avLst>
            </a:prstGeom>
            <a:solidFill>
              <a:srgbClr val="E85E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 name="Google Shape;347;p16">
              <a:extLst>
                <a:ext uri="{FF2B5EF4-FFF2-40B4-BE49-F238E27FC236}">
                  <a16:creationId xmlns:a16="http://schemas.microsoft.com/office/drawing/2014/main" id="{65D8C812-A189-8D58-E0BB-E774CC11829E}"/>
                </a:ext>
              </a:extLst>
            </p:cNvPr>
            <p:cNvSpPr/>
            <p:nvPr/>
          </p:nvSpPr>
          <p:spPr>
            <a:xfrm rot="5400000">
              <a:off x="9928164" y="5188347"/>
              <a:ext cx="761510" cy="455159"/>
            </a:xfrm>
            <a:prstGeom prst="stripedRightArrow">
              <a:avLst>
                <a:gd name="adj1" fmla="val 50000"/>
                <a:gd name="adj2"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grpSp>
        <p:nvGrpSpPr>
          <p:cNvPr id="2" name="Gruppo 1">
            <a:extLst>
              <a:ext uri="{FF2B5EF4-FFF2-40B4-BE49-F238E27FC236}">
                <a16:creationId xmlns:a16="http://schemas.microsoft.com/office/drawing/2014/main" id="{06198093-F17A-88BF-BCE0-8F6D741E248E}"/>
              </a:ext>
            </a:extLst>
          </p:cNvPr>
          <p:cNvGrpSpPr/>
          <p:nvPr/>
        </p:nvGrpSpPr>
        <p:grpSpPr>
          <a:xfrm>
            <a:off x="1786828" y="1309585"/>
            <a:ext cx="6310542" cy="5748224"/>
            <a:chOff x="726295" y="427987"/>
            <a:chExt cx="6310542" cy="5748224"/>
          </a:xfrm>
        </p:grpSpPr>
        <p:pic>
          <p:nvPicPr>
            <p:cNvPr id="38" name="Immagine 37">
              <a:extLst>
                <a:ext uri="{FF2B5EF4-FFF2-40B4-BE49-F238E27FC236}">
                  <a16:creationId xmlns:a16="http://schemas.microsoft.com/office/drawing/2014/main" id="{3D310384-3F5C-A44E-811F-EF4FF007E9F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555750" y="1801729"/>
              <a:ext cx="4200461" cy="4374482"/>
            </a:xfrm>
            <a:prstGeom prst="rect">
              <a:avLst/>
            </a:prstGeom>
          </p:spPr>
        </p:pic>
        <p:sp>
          <p:nvSpPr>
            <p:cNvPr id="40" name="Rettangolo 39">
              <a:extLst>
                <a:ext uri="{FF2B5EF4-FFF2-40B4-BE49-F238E27FC236}">
                  <a16:creationId xmlns:a16="http://schemas.microsoft.com/office/drawing/2014/main" id="{3EDAEA44-4373-8B46-9051-0619D56599DF}"/>
                </a:ext>
              </a:extLst>
            </p:cNvPr>
            <p:cNvSpPr/>
            <p:nvPr/>
          </p:nvSpPr>
          <p:spPr>
            <a:xfrm>
              <a:off x="5165558" y="5358063"/>
              <a:ext cx="802105" cy="497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asellaDiTesto 40">
              <a:extLst>
                <a:ext uri="{FF2B5EF4-FFF2-40B4-BE49-F238E27FC236}">
                  <a16:creationId xmlns:a16="http://schemas.microsoft.com/office/drawing/2014/main" id="{1009F47A-FB11-D90C-6793-0D6546488FAF}"/>
                </a:ext>
              </a:extLst>
            </p:cNvPr>
            <p:cNvSpPr txBox="1"/>
            <p:nvPr/>
          </p:nvSpPr>
          <p:spPr>
            <a:xfrm>
              <a:off x="2422359" y="2518611"/>
              <a:ext cx="962526" cy="369332"/>
            </a:xfrm>
            <a:prstGeom prst="rect">
              <a:avLst/>
            </a:prstGeom>
            <a:solidFill>
              <a:schemeClr val="bg1"/>
            </a:solidFill>
          </p:spPr>
          <p:txBody>
            <a:bodyPr wrap="square" rtlCol="0">
              <a:spAutoFit/>
            </a:bodyPr>
            <a:lstStyle/>
            <a:p>
              <a:pPr algn="ctr"/>
              <a:r>
                <a:rPr lang="en-GB" b="1" dirty="0">
                  <a:solidFill>
                    <a:srgbClr val="014584"/>
                  </a:solidFill>
                  <a:latin typeface="Andale Mono" panose="020B0509000000000004" pitchFamily="49" charset="0"/>
                </a:rPr>
                <a:t>GPP</a:t>
              </a:r>
            </a:p>
          </p:txBody>
        </p:sp>
        <p:sp>
          <p:nvSpPr>
            <p:cNvPr id="42" name="CasellaDiTesto 41">
              <a:extLst>
                <a:ext uri="{FF2B5EF4-FFF2-40B4-BE49-F238E27FC236}">
                  <a16:creationId xmlns:a16="http://schemas.microsoft.com/office/drawing/2014/main" id="{49F59B3A-9D3F-4B9C-F7CA-4472330274FF}"/>
                </a:ext>
              </a:extLst>
            </p:cNvPr>
            <p:cNvSpPr txBox="1"/>
            <p:nvPr/>
          </p:nvSpPr>
          <p:spPr>
            <a:xfrm>
              <a:off x="4331704" y="2518611"/>
              <a:ext cx="1427747" cy="369332"/>
            </a:xfrm>
            <a:prstGeom prst="rect">
              <a:avLst/>
            </a:prstGeom>
            <a:solidFill>
              <a:schemeClr val="bg1"/>
            </a:solidFill>
          </p:spPr>
          <p:txBody>
            <a:bodyPr wrap="square" rtlCol="0">
              <a:spAutoFit/>
            </a:bodyPr>
            <a:lstStyle/>
            <a:p>
              <a:pPr algn="ctr"/>
              <a:r>
                <a:rPr lang="en-GB" b="1" dirty="0">
                  <a:solidFill>
                    <a:srgbClr val="C00000"/>
                  </a:solidFill>
                  <a:latin typeface="Andale Mono" panose="020B0509000000000004" pitchFamily="49" charset="0"/>
                </a:rPr>
                <a:t>ER</a:t>
              </a:r>
            </a:p>
          </p:txBody>
        </p:sp>
        <p:pic>
          <p:nvPicPr>
            <p:cNvPr id="43" name="Picture 2" descr="Realistic Sun Icon for Weather Design Grafica di DG-Studio · Creative  Fabrica">
              <a:extLst>
                <a:ext uri="{FF2B5EF4-FFF2-40B4-BE49-F238E27FC236}">
                  <a16:creationId xmlns:a16="http://schemas.microsoft.com/office/drawing/2014/main" id="{03EC6EFC-114A-73F1-171B-77E7EC6F7FA3}"/>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97927" y="1240254"/>
              <a:ext cx="1684422" cy="11229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alentamiento Global es real Spanish Global Warming&quot; Kids T-Shirt for Sale  by livaniaapparel | Redbubble">
              <a:extLst>
                <a:ext uri="{FF2B5EF4-FFF2-40B4-BE49-F238E27FC236}">
                  <a16:creationId xmlns:a16="http://schemas.microsoft.com/office/drawing/2014/main" id="{78166A73-33E8-2959-47C1-440353929DD2}"/>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6085" b="91684" l="5467" r="90000">
                          <a14:foregroundMark x1="17867" y1="5071" x2="5733" y2="54970"/>
                          <a14:foregroundMark x1="5733" y1="54970" x2="21333" y2="88235"/>
                          <a14:foregroundMark x1="9867" y1="6085" x2="18267" y2="6694"/>
                          <a14:foregroundMark x1="8000" y1="90061" x2="20400" y2="91684"/>
                          <a14:foregroundMark x1="11867" y1="69168" x2="12000" y2="76268"/>
                          <a14:foregroundMark x1="19600" y1="87221" x2="20267" y2="36917"/>
                          <a14:foregroundMark x1="20267" y1="36917" x2="17467" y2="20690"/>
                          <a14:foregroundMark x1="12000" y1="39757" x2="11867" y2="36917"/>
                          <a14:foregroundMark x1="12667" y1="42191" x2="12933" y2="34888"/>
                          <a14:foregroundMark x1="14667" y1="38134" x2="18133" y2="38945"/>
                          <a14:foregroundMark x1="11867" y1="65112" x2="11333" y2="60446"/>
                          <a14:foregroundMark x1="11867" y1="55984" x2="11867" y2="57606"/>
                          <a14:foregroundMark x1="12933" y1="41785" x2="12667" y2="58824"/>
                          <a14:foregroundMark x1="16800" y1="39757" x2="16800" y2="65112"/>
                          <a14:foregroundMark x1="16800" y1="71400" x2="16400" y2="50913"/>
                          <a14:foregroundMark x1="18267" y1="69777" x2="19333" y2="47465"/>
                          <a14:foregroundMark x1="17600" y1="54970" x2="17867" y2="34888"/>
                          <a14:backgroundMark x1="28400" y1="89047" x2="60933" y2="88641"/>
                          <a14:backgroundMark x1="60933" y1="88641" x2="89600" y2="89452"/>
                          <a14:backgroundMark x1="26133" y1="89452" x2="26133" y2="89452"/>
                          <a14:backgroundMark x1="24933" y1="89858" x2="24933" y2="89858"/>
                          <a14:backgroundMark x1="24133" y1="90467" x2="24133" y2="90467"/>
                          <a14:backgroundMark x1="23733" y1="90061" x2="23733" y2="90061"/>
                        </a14:backgroundRemoval>
                      </a14:imgEffect>
                    </a14:imgLayer>
                  </a14:imgProps>
                </a:ext>
                <a:ext uri="{28A0092B-C50C-407E-A947-70E740481C1C}">
                  <a14:useLocalDpi xmlns:a14="http://schemas.microsoft.com/office/drawing/2010/main"/>
                </a:ext>
              </a:extLst>
            </a:blip>
            <a:srcRect/>
            <a:stretch/>
          </p:blipFill>
          <p:spPr bwMode="auto">
            <a:xfrm>
              <a:off x="5566611" y="1395663"/>
              <a:ext cx="1470226" cy="9675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umidity water icon temperature dry air Royalty Free Vector">
              <a:extLst>
                <a:ext uri="{FF2B5EF4-FFF2-40B4-BE49-F238E27FC236}">
                  <a16:creationId xmlns:a16="http://schemas.microsoft.com/office/drawing/2014/main" id="{8EC6720D-1810-3DF9-F0B7-42D9EC3604D2}"/>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3408948" y="427987"/>
              <a:ext cx="1427747" cy="14514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Soil temperature, temperature icon - Download on Iconfinder">
              <a:extLst>
                <a:ext uri="{FF2B5EF4-FFF2-40B4-BE49-F238E27FC236}">
                  <a16:creationId xmlns:a16="http://schemas.microsoft.com/office/drawing/2014/main" id="{4DD2706A-7444-327D-AA42-AD15836A86C5}"/>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886580" y="3832724"/>
              <a:ext cx="1150257" cy="115025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680 Soil Moisture Icon Images, Stock Photos, 3D objects, &amp; Vectors |  Shutterstock">
              <a:extLst>
                <a:ext uri="{FF2B5EF4-FFF2-40B4-BE49-F238E27FC236}">
                  <a16:creationId xmlns:a16="http://schemas.microsoft.com/office/drawing/2014/main" id="{DC9049C8-48EE-B763-388B-95449A70491D}"/>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726295" y="3735449"/>
              <a:ext cx="1236006" cy="1247532"/>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Rettangolo 48">
            <a:extLst>
              <a:ext uri="{FF2B5EF4-FFF2-40B4-BE49-F238E27FC236}">
                <a16:creationId xmlns:a16="http://schemas.microsoft.com/office/drawing/2014/main" id="{5A04CFD0-E00A-61CB-8E8D-7935B8B682D3}"/>
              </a:ext>
            </a:extLst>
          </p:cNvPr>
          <p:cNvSpPr/>
          <p:nvPr/>
        </p:nvSpPr>
        <p:spPr>
          <a:xfrm>
            <a:off x="8257024" y="2844802"/>
            <a:ext cx="3789833" cy="1494971"/>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0604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297BF48-ECE6-9442-1CF5-476D37F46F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14865">
            <a:off x="3033085" y="-2791382"/>
            <a:ext cx="11859553" cy="11954199"/>
          </a:xfrm>
          <a:prstGeom prst="rect">
            <a:avLst/>
          </a:prstGeom>
        </p:spPr>
      </p:pic>
      <p:sp>
        <p:nvSpPr>
          <p:cNvPr id="4" name="Triangolo 3">
            <a:extLst>
              <a:ext uri="{FF2B5EF4-FFF2-40B4-BE49-F238E27FC236}">
                <a16:creationId xmlns:a16="http://schemas.microsoft.com/office/drawing/2014/main" id="{263BD307-B1F2-880A-7105-95221C88664B}"/>
              </a:ext>
            </a:extLst>
          </p:cNvPr>
          <p:cNvSpPr/>
          <p:nvPr/>
        </p:nvSpPr>
        <p:spPr>
          <a:xfrm rot="14328004">
            <a:off x="3995015" y="5741784"/>
            <a:ext cx="2676996" cy="1950354"/>
          </a:xfrm>
          <a:prstGeom prst="triangle">
            <a:avLst/>
          </a:prstGeom>
          <a:solidFill>
            <a:srgbClr val="1A4B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riangolo 1">
            <a:extLst>
              <a:ext uri="{FF2B5EF4-FFF2-40B4-BE49-F238E27FC236}">
                <a16:creationId xmlns:a16="http://schemas.microsoft.com/office/drawing/2014/main" id="{69BC82C0-7DE0-F92A-7F4E-D4BA773F7B74}"/>
              </a:ext>
            </a:extLst>
          </p:cNvPr>
          <p:cNvSpPr/>
          <p:nvPr/>
        </p:nvSpPr>
        <p:spPr>
          <a:xfrm rot="12311375">
            <a:off x="3652335" y="-750841"/>
            <a:ext cx="2526805" cy="1656896"/>
          </a:xfrm>
          <a:prstGeom prst="triangle">
            <a:avLst/>
          </a:prstGeom>
          <a:solidFill>
            <a:srgbClr val="1C41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asellaDiTesto 2">
            <a:extLst>
              <a:ext uri="{FF2B5EF4-FFF2-40B4-BE49-F238E27FC236}">
                <a16:creationId xmlns:a16="http://schemas.microsoft.com/office/drawing/2014/main" id="{0D18E600-23A8-1334-2449-DA6106AF7625}"/>
              </a:ext>
            </a:extLst>
          </p:cNvPr>
          <p:cNvSpPr txBox="1"/>
          <p:nvPr/>
        </p:nvSpPr>
        <p:spPr>
          <a:xfrm>
            <a:off x="6712845" y="2255371"/>
            <a:ext cx="4876949" cy="2308324"/>
          </a:xfrm>
          <a:prstGeom prst="rect">
            <a:avLst/>
          </a:prstGeom>
          <a:solidFill>
            <a:schemeClr val="bg1">
              <a:alpha val="55000"/>
            </a:schemeClr>
          </a:solidFill>
        </p:spPr>
        <p:txBody>
          <a:bodyPr wrap="square">
            <a:spAutoFit/>
          </a:bodyPr>
          <a:lstStyle/>
          <a:p>
            <a:pPr algn="ctr"/>
            <a:r>
              <a:rPr lang="en-US" sz="3600" b="1" dirty="0">
                <a:effectLst/>
                <a:latin typeface="Andale Mono" panose="020B0509000000000004" pitchFamily="49" charset="0"/>
                <a:ea typeface="Calibri" panose="020F0502020204030204" pitchFamily="34" charset="0"/>
                <a:cs typeface="Times New Roman" panose="02020603050405020304" pitchFamily="18" charset="0"/>
              </a:rPr>
              <a:t>CNR–IGG </a:t>
            </a:r>
          </a:p>
          <a:p>
            <a:pPr algn="ctr"/>
            <a:r>
              <a:rPr lang="en-US" sz="3600" b="1" dirty="0">
                <a:effectLst/>
                <a:latin typeface="Andale Mono" panose="020B0509000000000004" pitchFamily="49" charset="0"/>
                <a:ea typeface="Calibri" panose="020F0502020204030204" pitchFamily="34" charset="0"/>
                <a:cs typeface="Times New Roman" panose="02020603050405020304" pitchFamily="18" charset="0"/>
              </a:rPr>
              <a:t>Bayelva</a:t>
            </a:r>
          </a:p>
          <a:p>
            <a:pPr algn="ctr"/>
            <a:r>
              <a:rPr lang="en-US" sz="3600" b="1" dirty="0">
                <a:effectLst/>
                <a:latin typeface="Andale Mono" panose="020B0509000000000004" pitchFamily="49" charset="0"/>
                <a:ea typeface="Calibri" panose="020F0502020204030204" pitchFamily="34" charset="0"/>
                <a:cs typeface="Times New Roman" panose="02020603050405020304" pitchFamily="18" charset="0"/>
              </a:rPr>
              <a:t>Critical Zone Observatory </a:t>
            </a:r>
          </a:p>
        </p:txBody>
      </p:sp>
      <p:grpSp>
        <p:nvGrpSpPr>
          <p:cNvPr id="15" name="Gruppo 14">
            <a:extLst>
              <a:ext uri="{FF2B5EF4-FFF2-40B4-BE49-F238E27FC236}">
                <a16:creationId xmlns:a16="http://schemas.microsoft.com/office/drawing/2014/main" id="{42521E2C-66BB-C0DB-9F7C-BFCDC80A8E29}"/>
              </a:ext>
            </a:extLst>
          </p:cNvPr>
          <p:cNvGrpSpPr/>
          <p:nvPr/>
        </p:nvGrpSpPr>
        <p:grpSpPr>
          <a:xfrm>
            <a:off x="-428157" y="-33084"/>
            <a:ext cx="6110514" cy="6940770"/>
            <a:chOff x="-1342566" y="-29028"/>
            <a:chExt cx="6110514" cy="6912000"/>
          </a:xfrm>
          <a:solidFill>
            <a:schemeClr val="accent6">
              <a:lumMod val="40000"/>
              <a:lumOff val="60000"/>
            </a:schemeClr>
          </a:solidFill>
        </p:grpSpPr>
        <p:sp>
          <p:nvSpPr>
            <p:cNvPr id="9" name="Rettangolo con angoli arrotondati 8">
              <a:extLst>
                <a:ext uri="{FF2B5EF4-FFF2-40B4-BE49-F238E27FC236}">
                  <a16:creationId xmlns:a16="http://schemas.microsoft.com/office/drawing/2014/main" id="{64AF1536-CF3D-B6CD-6799-8DD5AC21F927}"/>
                </a:ext>
              </a:extLst>
            </p:cNvPr>
            <p:cNvSpPr/>
            <p:nvPr/>
          </p:nvSpPr>
          <p:spPr>
            <a:xfrm>
              <a:off x="-1342566" y="-29028"/>
              <a:ext cx="5907314" cy="691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con angoli arrotondati 11">
              <a:extLst>
                <a:ext uri="{FF2B5EF4-FFF2-40B4-BE49-F238E27FC236}">
                  <a16:creationId xmlns:a16="http://schemas.microsoft.com/office/drawing/2014/main" id="{84BF8A3A-0CEB-9722-C7FB-BE3276AF3840}"/>
                </a:ext>
              </a:extLst>
            </p:cNvPr>
            <p:cNvSpPr/>
            <p:nvPr/>
          </p:nvSpPr>
          <p:spPr>
            <a:xfrm>
              <a:off x="4303491" y="3149600"/>
              <a:ext cx="464457" cy="5660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uppo 16">
            <a:extLst>
              <a:ext uri="{FF2B5EF4-FFF2-40B4-BE49-F238E27FC236}">
                <a16:creationId xmlns:a16="http://schemas.microsoft.com/office/drawing/2014/main" id="{1B01AC2D-B644-8335-4B69-E9C245036ED8}"/>
              </a:ext>
            </a:extLst>
          </p:cNvPr>
          <p:cNvGrpSpPr/>
          <p:nvPr/>
        </p:nvGrpSpPr>
        <p:grpSpPr>
          <a:xfrm>
            <a:off x="-1770723" y="-29028"/>
            <a:ext cx="6085112" cy="6940770"/>
            <a:chOff x="-2685132" y="-24972"/>
            <a:chExt cx="6085112" cy="6912000"/>
          </a:xfrm>
          <a:solidFill>
            <a:schemeClr val="accent6">
              <a:lumMod val="60000"/>
              <a:lumOff val="40000"/>
            </a:schemeClr>
          </a:solidFill>
        </p:grpSpPr>
        <p:sp>
          <p:nvSpPr>
            <p:cNvPr id="10" name="Rettangolo con angoli arrotondati 9">
              <a:extLst>
                <a:ext uri="{FF2B5EF4-FFF2-40B4-BE49-F238E27FC236}">
                  <a16:creationId xmlns:a16="http://schemas.microsoft.com/office/drawing/2014/main" id="{ED8685BF-E4BC-1917-37E9-7084FBE41FF6}"/>
                </a:ext>
              </a:extLst>
            </p:cNvPr>
            <p:cNvSpPr/>
            <p:nvPr/>
          </p:nvSpPr>
          <p:spPr>
            <a:xfrm>
              <a:off x="-2685132" y="-24972"/>
              <a:ext cx="5907314" cy="691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con angoli arrotondati 12">
              <a:extLst>
                <a:ext uri="{FF2B5EF4-FFF2-40B4-BE49-F238E27FC236}">
                  <a16:creationId xmlns:a16="http://schemas.microsoft.com/office/drawing/2014/main" id="{74D608F7-06C6-7BEC-FBDE-1C3BA465CC38}"/>
                </a:ext>
              </a:extLst>
            </p:cNvPr>
            <p:cNvSpPr/>
            <p:nvPr/>
          </p:nvSpPr>
          <p:spPr>
            <a:xfrm>
              <a:off x="2935523" y="3143943"/>
              <a:ext cx="464457" cy="5660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uppo 17">
            <a:extLst>
              <a:ext uri="{FF2B5EF4-FFF2-40B4-BE49-F238E27FC236}">
                <a16:creationId xmlns:a16="http://schemas.microsoft.com/office/drawing/2014/main" id="{F267630C-30F0-2B65-88A8-F5CE321C4B17}"/>
              </a:ext>
            </a:extLst>
          </p:cNvPr>
          <p:cNvGrpSpPr/>
          <p:nvPr/>
        </p:nvGrpSpPr>
        <p:grpSpPr>
          <a:xfrm>
            <a:off x="10232021" y="0"/>
            <a:ext cx="1959979" cy="720000"/>
            <a:chOff x="0" y="6138000"/>
            <a:chExt cx="1959979" cy="720000"/>
          </a:xfrm>
        </p:grpSpPr>
        <p:grpSp>
          <p:nvGrpSpPr>
            <p:cNvPr id="19" name="Gruppo 18">
              <a:extLst>
                <a:ext uri="{FF2B5EF4-FFF2-40B4-BE49-F238E27FC236}">
                  <a16:creationId xmlns:a16="http://schemas.microsoft.com/office/drawing/2014/main" id="{3E814EBB-03E4-6BB1-4D67-60BD87D6540A}"/>
                </a:ext>
              </a:extLst>
            </p:cNvPr>
            <p:cNvGrpSpPr>
              <a:grpSpLocks noChangeAspect="1"/>
            </p:cNvGrpSpPr>
            <p:nvPr/>
          </p:nvGrpSpPr>
          <p:grpSpPr>
            <a:xfrm>
              <a:off x="0" y="6138000"/>
              <a:ext cx="1546142" cy="720000"/>
              <a:chOff x="46036" y="-115200"/>
              <a:chExt cx="2160704" cy="1006186"/>
            </a:xfrm>
          </p:grpSpPr>
          <p:pic>
            <p:nvPicPr>
              <p:cNvPr id="21" name="Google Shape;93;p1" descr="C:\Users\Marco\Documents\intestazioni_da_usare_documenti_CNR\dal_2016\LOGO\Logo CNR-2010-ENG-high.png">
                <a:extLst>
                  <a:ext uri="{FF2B5EF4-FFF2-40B4-BE49-F238E27FC236}">
                    <a16:creationId xmlns:a16="http://schemas.microsoft.com/office/drawing/2014/main" id="{679B39BC-B1AE-496B-1997-C38B64358EE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2" name="Google Shape;95;p1">
                <a:extLst>
                  <a:ext uri="{FF2B5EF4-FFF2-40B4-BE49-F238E27FC236}">
                    <a16:creationId xmlns:a16="http://schemas.microsoft.com/office/drawing/2014/main" id="{AA6BB4E6-A746-3F54-6514-7C7991C66D39}"/>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0" name="Picture 3">
              <a:extLst>
                <a:ext uri="{FF2B5EF4-FFF2-40B4-BE49-F238E27FC236}">
                  <a16:creationId xmlns:a16="http://schemas.microsoft.com/office/drawing/2014/main" id="{75832DEB-3A00-9AF6-9972-93F7B2AA62D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grpSp>
        <p:nvGrpSpPr>
          <p:cNvPr id="25" name="Gruppo 24">
            <a:extLst>
              <a:ext uri="{FF2B5EF4-FFF2-40B4-BE49-F238E27FC236}">
                <a16:creationId xmlns:a16="http://schemas.microsoft.com/office/drawing/2014/main" id="{CA2C52DF-877C-52DC-EBB1-7BBD7D560F40}"/>
              </a:ext>
            </a:extLst>
          </p:cNvPr>
          <p:cNvGrpSpPr/>
          <p:nvPr/>
        </p:nvGrpSpPr>
        <p:grpSpPr>
          <a:xfrm>
            <a:off x="-2979092" y="-29028"/>
            <a:ext cx="6085112" cy="6936456"/>
            <a:chOff x="-2685132" y="-24972"/>
            <a:chExt cx="6085112" cy="6912000"/>
          </a:xfrm>
          <a:solidFill>
            <a:schemeClr val="accent6">
              <a:lumMod val="75000"/>
            </a:schemeClr>
          </a:solidFill>
        </p:grpSpPr>
        <p:sp>
          <p:nvSpPr>
            <p:cNvPr id="26" name="Rettangolo con angoli arrotondati 25">
              <a:extLst>
                <a:ext uri="{FF2B5EF4-FFF2-40B4-BE49-F238E27FC236}">
                  <a16:creationId xmlns:a16="http://schemas.microsoft.com/office/drawing/2014/main" id="{83B50012-E7F6-52DA-CDB9-E2AE7995AA11}"/>
                </a:ext>
              </a:extLst>
            </p:cNvPr>
            <p:cNvSpPr/>
            <p:nvPr/>
          </p:nvSpPr>
          <p:spPr>
            <a:xfrm>
              <a:off x="-2685132" y="-24972"/>
              <a:ext cx="5907314" cy="691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ttangolo con angoli arrotondati 26">
              <a:extLst>
                <a:ext uri="{FF2B5EF4-FFF2-40B4-BE49-F238E27FC236}">
                  <a16:creationId xmlns:a16="http://schemas.microsoft.com/office/drawing/2014/main" id="{E98EBF02-9D2F-70CB-5A15-78B99E6DE1AF}"/>
                </a:ext>
              </a:extLst>
            </p:cNvPr>
            <p:cNvSpPr/>
            <p:nvPr/>
          </p:nvSpPr>
          <p:spPr>
            <a:xfrm>
              <a:off x="2935523" y="3143943"/>
              <a:ext cx="464457" cy="5660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Immagine 28">
            <a:extLst>
              <a:ext uri="{FF2B5EF4-FFF2-40B4-BE49-F238E27FC236}">
                <a16:creationId xmlns:a16="http://schemas.microsoft.com/office/drawing/2014/main" id="{A89ED278-EFB4-449D-542C-15A586EE8ED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30" name="Figura a mano libera 29">
            <a:extLst>
              <a:ext uri="{FF2B5EF4-FFF2-40B4-BE49-F238E27FC236}">
                <a16:creationId xmlns:a16="http://schemas.microsoft.com/office/drawing/2014/main" id="{315CC16C-664D-007A-5EC5-216B7F2794E2}"/>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188055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C3F6C070-8085-2E4A-A0E5-C5006080EA00}"/>
              </a:ext>
            </a:extLst>
          </p:cNvPr>
          <p:cNvGrpSpPr/>
          <p:nvPr/>
        </p:nvGrpSpPr>
        <p:grpSpPr>
          <a:xfrm>
            <a:off x="0" y="-29028"/>
            <a:ext cx="13628914" cy="6912000"/>
            <a:chOff x="0" y="-29028"/>
            <a:chExt cx="6096000" cy="6912000"/>
          </a:xfrm>
        </p:grpSpPr>
        <p:sp>
          <p:nvSpPr>
            <p:cNvPr id="5" name="Rettangolo con angoli arrotondati 4">
              <a:extLst>
                <a:ext uri="{FF2B5EF4-FFF2-40B4-BE49-F238E27FC236}">
                  <a16:creationId xmlns:a16="http://schemas.microsoft.com/office/drawing/2014/main" id="{33F101DC-380B-625E-DB0D-86EC83C9377F}"/>
                </a:ext>
              </a:extLst>
            </p:cNvPr>
            <p:cNvSpPr/>
            <p:nvPr/>
          </p:nvSpPr>
          <p:spPr>
            <a:xfrm>
              <a:off x="0" y="-29028"/>
              <a:ext cx="5907314" cy="6912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con angoli arrotondati 5">
              <a:extLst>
                <a:ext uri="{FF2B5EF4-FFF2-40B4-BE49-F238E27FC236}">
                  <a16:creationId xmlns:a16="http://schemas.microsoft.com/office/drawing/2014/main" id="{364CA6DF-DA18-7A62-90BC-17817FE89531}"/>
                </a:ext>
              </a:extLst>
            </p:cNvPr>
            <p:cNvSpPr/>
            <p:nvPr/>
          </p:nvSpPr>
          <p:spPr>
            <a:xfrm>
              <a:off x="5631543" y="3149600"/>
              <a:ext cx="464457" cy="56605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uppo 6">
            <a:extLst>
              <a:ext uri="{FF2B5EF4-FFF2-40B4-BE49-F238E27FC236}">
                <a16:creationId xmlns:a16="http://schemas.microsoft.com/office/drawing/2014/main" id="{170D29FF-DC3D-3B99-1310-9E076AAB0AE1}"/>
              </a:ext>
            </a:extLst>
          </p:cNvPr>
          <p:cNvGrpSpPr/>
          <p:nvPr/>
        </p:nvGrpSpPr>
        <p:grpSpPr>
          <a:xfrm>
            <a:off x="-1342566" y="-29028"/>
            <a:ext cx="6110514" cy="6912000"/>
            <a:chOff x="-1342566" y="-29028"/>
            <a:chExt cx="6110514" cy="6912000"/>
          </a:xfrm>
        </p:grpSpPr>
        <p:sp>
          <p:nvSpPr>
            <p:cNvPr id="8" name="Rettangolo con angoli arrotondati 7">
              <a:extLst>
                <a:ext uri="{FF2B5EF4-FFF2-40B4-BE49-F238E27FC236}">
                  <a16:creationId xmlns:a16="http://schemas.microsoft.com/office/drawing/2014/main" id="{B399746F-CDDE-259E-3243-B63DC28EF45B}"/>
                </a:ext>
              </a:extLst>
            </p:cNvPr>
            <p:cNvSpPr/>
            <p:nvPr/>
          </p:nvSpPr>
          <p:spPr>
            <a:xfrm>
              <a:off x="-1342566" y="-29028"/>
              <a:ext cx="5907314" cy="6912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con angoli arrotondati 8">
              <a:extLst>
                <a:ext uri="{FF2B5EF4-FFF2-40B4-BE49-F238E27FC236}">
                  <a16:creationId xmlns:a16="http://schemas.microsoft.com/office/drawing/2014/main" id="{BB585D38-9FDD-7F9D-3B27-DF137B60DAC4}"/>
                </a:ext>
              </a:extLst>
            </p:cNvPr>
            <p:cNvSpPr/>
            <p:nvPr/>
          </p:nvSpPr>
          <p:spPr>
            <a:xfrm>
              <a:off x="4303491" y="3149600"/>
              <a:ext cx="464457" cy="56605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uppo 9">
            <a:extLst>
              <a:ext uri="{FF2B5EF4-FFF2-40B4-BE49-F238E27FC236}">
                <a16:creationId xmlns:a16="http://schemas.microsoft.com/office/drawing/2014/main" id="{5957EAAD-A335-2BDD-37E9-49E7589383CD}"/>
              </a:ext>
            </a:extLst>
          </p:cNvPr>
          <p:cNvGrpSpPr/>
          <p:nvPr/>
        </p:nvGrpSpPr>
        <p:grpSpPr>
          <a:xfrm>
            <a:off x="-2685132" y="-24972"/>
            <a:ext cx="6085112" cy="6912000"/>
            <a:chOff x="-2685132" y="-24972"/>
            <a:chExt cx="6085112" cy="6912000"/>
          </a:xfrm>
        </p:grpSpPr>
        <p:sp>
          <p:nvSpPr>
            <p:cNvPr id="11" name="Rettangolo con angoli arrotondati 10">
              <a:extLst>
                <a:ext uri="{FF2B5EF4-FFF2-40B4-BE49-F238E27FC236}">
                  <a16:creationId xmlns:a16="http://schemas.microsoft.com/office/drawing/2014/main" id="{3718370B-D296-0B61-F4BF-E805D29DC199}"/>
                </a:ext>
              </a:extLst>
            </p:cNvPr>
            <p:cNvSpPr/>
            <p:nvPr/>
          </p:nvSpPr>
          <p:spPr>
            <a:xfrm>
              <a:off x="-2685132" y="-24972"/>
              <a:ext cx="5907314" cy="6912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con angoli arrotondati 11">
              <a:extLst>
                <a:ext uri="{FF2B5EF4-FFF2-40B4-BE49-F238E27FC236}">
                  <a16:creationId xmlns:a16="http://schemas.microsoft.com/office/drawing/2014/main" id="{972246D1-F6FA-9C95-9025-7371196B44C0}"/>
                </a:ext>
              </a:extLst>
            </p:cNvPr>
            <p:cNvSpPr/>
            <p:nvPr/>
          </p:nvSpPr>
          <p:spPr>
            <a:xfrm>
              <a:off x="2935523" y="3143943"/>
              <a:ext cx="464457" cy="56605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asellaDiTesto 12">
            <a:extLst>
              <a:ext uri="{FF2B5EF4-FFF2-40B4-BE49-F238E27FC236}">
                <a16:creationId xmlns:a16="http://schemas.microsoft.com/office/drawing/2014/main" id="{C06A91BB-E45C-D2AE-DDB4-DE1C64F1CD14}"/>
              </a:ext>
            </a:extLst>
          </p:cNvPr>
          <p:cNvSpPr txBox="1"/>
          <p:nvPr/>
        </p:nvSpPr>
        <p:spPr>
          <a:xfrm>
            <a:off x="7343317" y="900000"/>
            <a:ext cx="3430747" cy="523220"/>
          </a:xfrm>
          <a:prstGeom prst="rect">
            <a:avLst/>
          </a:prstGeom>
          <a:noFill/>
        </p:spPr>
        <p:txBody>
          <a:bodyPr wrap="none" rtlCol="0">
            <a:spAutoFit/>
          </a:bodyPr>
          <a:lstStyle/>
          <a:p>
            <a:r>
              <a:rPr lang="en-US" sz="2800" b="1" dirty="0">
                <a:effectLst/>
                <a:latin typeface="Andale Mono" panose="020B0509000000000004" pitchFamily="49" charset="0"/>
                <a:ea typeface="Calibri" panose="020F0502020204030204" pitchFamily="34" charset="0"/>
                <a:cs typeface="Times New Roman" panose="02020603050405020304" pitchFamily="18" charset="0"/>
              </a:rPr>
              <a:t>Eddy Covariance</a:t>
            </a:r>
            <a:endParaRPr lang="en-GB" sz="2800" b="1" dirty="0">
              <a:latin typeface="Andale Mono" panose="020B0509000000000004" pitchFamily="49" charset="0"/>
            </a:endParaRPr>
          </a:p>
        </p:txBody>
      </p:sp>
      <p:grpSp>
        <p:nvGrpSpPr>
          <p:cNvPr id="14" name="Gruppo 13">
            <a:extLst>
              <a:ext uri="{FF2B5EF4-FFF2-40B4-BE49-F238E27FC236}">
                <a16:creationId xmlns:a16="http://schemas.microsoft.com/office/drawing/2014/main" id="{DD47E644-6B30-27F6-BC83-FF92D7FE9A24}"/>
              </a:ext>
            </a:extLst>
          </p:cNvPr>
          <p:cNvGrpSpPr/>
          <p:nvPr/>
        </p:nvGrpSpPr>
        <p:grpSpPr>
          <a:xfrm>
            <a:off x="10232021" y="0"/>
            <a:ext cx="1959979" cy="720000"/>
            <a:chOff x="0" y="6138000"/>
            <a:chExt cx="1959979" cy="720000"/>
          </a:xfrm>
        </p:grpSpPr>
        <p:grpSp>
          <p:nvGrpSpPr>
            <p:cNvPr id="15" name="Gruppo 14">
              <a:extLst>
                <a:ext uri="{FF2B5EF4-FFF2-40B4-BE49-F238E27FC236}">
                  <a16:creationId xmlns:a16="http://schemas.microsoft.com/office/drawing/2014/main" id="{489AC90E-2427-6005-3ED3-09B24A904563}"/>
                </a:ext>
              </a:extLst>
            </p:cNvPr>
            <p:cNvGrpSpPr>
              <a:grpSpLocks noChangeAspect="1"/>
            </p:cNvGrpSpPr>
            <p:nvPr/>
          </p:nvGrpSpPr>
          <p:grpSpPr>
            <a:xfrm>
              <a:off x="0" y="6138000"/>
              <a:ext cx="1546142" cy="720000"/>
              <a:chOff x="46036" y="-115200"/>
              <a:chExt cx="2160704" cy="1006186"/>
            </a:xfrm>
          </p:grpSpPr>
          <p:pic>
            <p:nvPicPr>
              <p:cNvPr id="17" name="Google Shape;93;p1" descr="C:\Users\Marco\Documents\intestazioni_da_usare_documenti_CNR\dal_2016\LOGO\Logo CNR-2010-ENG-high.png">
                <a:extLst>
                  <a:ext uri="{FF2B5EF4-FFF2-40B4-BE49-F238E27FC236}">
                    <a16:creationId xmlns:a16="http://schemas.microsoft.com/office/drawing/2014/main" id="{522B93E8-90C9-C657-1FBA-EC2C2548A7B6}"/>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18" name="Google Shape;95;p1">
                <a:extLst>
                  <a:ext uri="{FF2B5EF4-FFF2-40B4-BE49-F238E27FC236}">
                    <a16:creationId xmlns:a16="http://schemas.microsoft.com/office/drawing/2014/main" id="{2D026A0F-4A42-0815-A6D1-8A7D3C0D89C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16" name="Picture 3">
              <a:extLst>
                <a:ext uri="{FF2B5EF4-FFF2-40B4-BE49-F238E27FC236}">
                  <a16:creationId xmlns:a16="http://schemas.microsoft.com/office/drawing/2014/main" id="{C70AE713-A19F-CBB2-8930-0DDA3F15A4B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grpSp>
        <p:nvGrpSpPr>
          <p:cNvPr id="26" name="Gruppo 25">
            <a:extLst>
              <a:ext uri="{FF2B5EF4-FFF2-40B4-BE49-F238E27FC236}">
                <a16:creationId xmlns:a16="http://schemas.microsoft.com/office/drawing/2014/main" id="{37658FBF-F5A8-B233-66DC-7DB558BCAB6F}"/>
              </a:ext>
            </a:extLst>
          </p:cNvPr>
          <p:cNvGrpSpPr/>
          <p:nvPr/>
        </p:nvGrpSpPr>
        <p:grpSpPr>
          <a:xfrm>
            <a:off x="7170360" y="1712461"/>
            <a:ext cx="3776663" cy="5145539"/>
            <a:chOff x="7170360" y="1712461"/>
            <a:chExt cx="3776663" cy="5145539"/>
          </a:xfrm>
        </p:grpSpPr>
        <p:pic>
          <p:nvPicPr>
            <p:cNvPr id="20" name="Immagine 19">
              <a:extLst>
                <a:ext uri="{FF2B5EF4-FFF2-40B4-BE49-F238E27FC236}">
                  <a16:creationId xmlns:a16="http://schemas.microsoft.com/office/drawing/2014/main" id="{6D376707-5DF0-743C-A808-B87117342A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70360" y="1724629"/>
              <a:ext cx="3776663" cy="5035551"/>
            </a:xfrm>
            <a:prstGeom prst="rect">
              <a:avLst/>
            </a:prstGeom>
          </p:spPr>
        </p:pic>
        <p:sp>
          <p:nvSpPr>
            <p:cNvPr id="25" name="Figura a mano libera 24">
              <a:extLst>
                <a:ext uri="{FF2B5EF4-FFF2-40B4-BE49-F238E27FC236}">
                  <a16:creationId xmlns:a16="http://schemas.microsoft.com/office/drawing/2014/main" id="{F35559AF-9140-7E2D-8BF3-45498EAB9BC9}"/>
                </a:ext>
              </a:extLst>
            </p:cNvPr>
            <p:cNvSpPr/>
            <p:nvPr/>
          </p:nvSpPr>
          <p:spPr>
            <a:xfrm>
              <a:off x="7170360" y="1712461"/>
              <a:ext cx="3776663" cy="5145539"/>
            </a:xfrm>
            <a:custGeom>
              <a:avLst/>
              <a:gdLst>
                <a:gd name="connsiteX0" fmla="*/ 0 w 3776663"/>
                <a:gd name="connsiteY0" fmla="*/ 4056 h 5145539"/>
                <a:gd name="connsiteX1" fmla="*/ 609859 w 3776663"/>
                <a:gd name="connsiteY1" fmla="*/ 4056 h 5145539"/>
                <a:gd name="connsiteX2" fmla="*/ 525316 w 3776663"/>
                <a:gd name="connsiteY2" fmla="*/ 12579 h 5145539"/>
                <a:gd name="connsiteX3" fmla="*/ 30956 w 3776663"/>
                <a:gd name="connsiteY3" fmla="*/ 619137 h 5145539"/>
                <a:gd name="connsiteX4" fmla="*/ 30956 w 3776663"/>
                <a:gd name="connsiteY4" fmla="*/ 4420470 h 5145539"/>
                <a:gd name="connsiteX5" fmla="*/ 650093 w 3776663"/>
                <a:gd name="connsiteY5" fmla="*/ 5039607 h 5145539"/>
                <a:gd name="connsiteX6" fmla="*/ 3126569 w 3776663"/>
                <a:gd name="connsiteY6" fmla="*/ 5039607 h 5145539"/>
                <a:gd name="connsiteX7" fmla="*/ 3745706 w 3776663"/>
                <a:gd name="connsiteY7" fmla="*/ 4420470 h 5145539"/>
                <a:gd name="connsiteX8" fmla="*/ 3745706 w 3776663"/>
                <a:gd name="connsiteY8" fmla="*/ 619137 h 5145539"/>
                <a:gd name="connsiteX9" fmla="*/ 3251347 w 3776663"/>
                <a:gd name="connsiteY9" fmla="*/ 12579 h 5145539"/>
                <a:gd name="connsiteX10" fmla="*/ 3166804 w 3776663"/>
                <a:gd name="connsiteY10" fmla="*/ 4056 h 5145539"/>
                <a:gd name="connsiteX11" fmla="*/ 3776663 w 3776663"/>
                <a:gd name="connsiteY11" fmla="*/ 4056 h 5145539"/>
                <a:gd name="connsiteX12" fmla="*/ 3776663 w 3776663"/>
                <a:gd name="connsiteY12" fmla="*/ 5145539 h 5145539"/>
                <a:gd name="connsiteX13" fmla="*/ 0 w 3776663"/>
                <a:gd name="connsiteY13" fmla="*/ 5145539 h 5145539"/>
                <a:gd name="connsiteX14" fmla="*/ 650093 w 3776663"/>
                <a:gd name="connsiteY14" fmla="*/ 0 h 5145539"/>
                <a:gd name="connsiteX15" fmla="*/ 3126569 w 3776663"/>
                <a:gd name="connsiteY15" fmla="*/ 0 h 5145539"/>
                <a:gd name="connsiteX16" fmla="*/ 3166804 w 3776663"/>
                <a:gd name="connsiteY16" fmla="*/ 4056 h 5145539"/>
                <a:gd name="connsiteX17" fmla="*/ 609859 w 3776663"/>
                <a:gd name="connsiteY17" fmla="*/ 4056 h 514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663" h="5145539">
                  <a:moveTo>
                    <a:pt x="0" y="4056"/>
                  </a:moveTo>
                  <a:lnTo>
                    <a:pt x="609859" y="4056"/>
                  </a:lnTo>
                  <a:lnTo>
                    <a:pt x="525316" y="12579"/>
                  </a:lnTo>
                  <a:cubicBezTo>
                    <a:pt x="243185" y="70311"/>
                    <a:pt x="30956" y="319940"/>
                    <a:pt x="30956" y="619137"/>
                  </a:cubicBezTo>
                  <a:lnTo>
                    <a:pt x="30956" y="4420470"/>
                  </a:lnTo>
                  <a:cubicBezTo>
                    <a:pt x="30956" y="4762410"/>
                    <a:pt x="308153" y="5039607"/>
                    <a:pt x="650093" y="5039607"/>
                  </a:cubicBezTo>
                  <a:lnTo>
                    <a:pt x="3126569" y="5039607"/>
                  </a:lnTo>
                  <a:cubicBezTo>
                    <a:pt x="3468509" y="5039607"/>
                    <a:pt x="3745706" y="4762410"/>
                    <a:pt x="3745706" y="4420470"/>
                  </a:cubicBezTo>
                  <a:lnTo>
                    <a:pt x="3745706" y="619137"/>
                  </a:lnTo>
                  <a:cubicBezTo>
                    <a:pt x="3745706" y="319940"/>
                    <a:pt x="3533477" y="70311"/>
                    <a:pt x="3251347" y="12579"/>
                  </a:cubicBezTo>
                  <a:lnTo>
                    <a:pt x="3166804" y="4056"/>
                  </a:lnTo>
                  <a:lnTo>
                    <a:pt x="3776663" y="4056"/>
                  </a:lnTo>
                  <a:lnTo>
                    <a:pt x="3776663" y="5145539"/>
                  </a:lnTo>
                  <a:lnTo>
                    <a:pt x="0" y="5145539"/>
                  </a:lnTo>
                  <a:close/>
                  <a:moveTo>
                    <a:pt x="650093" y="0"/>
                  </a:moveTo>
                  <a:lnTo>
                    <a:pt x="3126569" y="0"/>
                  </a:lnTo>
                  <a:lnTo>
                    <a:pt x="3166804" y="4056"/>
                  </a:lnTo>
                  <a:lnTo>
                    <a:pt x="609859" y="4056"/>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pic>
        <p:nvPicPr>
          <p:cNvPr id="28" name="Immagine 27">
            <a:extLst>
              <a:ext uri="{FF2B5EF4-FFF2-40B4-BE49-F238E27FC236}">
                <a16:creationId xmlns:a16="http://schemas.microsoft.com/office/drawing/2014/main" id="{70B42034-DBA5-454B-30D0-880625124A1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9" name="Figura a mano libera 28">
            <a:extLst>
              <a:ext uri="{FF2B5EF4-FFF2-40B4-BE49-F238E27FC236}">
                <a16:creationId xmlns:a16="http://schemas.microsoft.com/office/drawing/2014/main" id="{2ACCF6BE-5914-AB5D-74A7-1BAC0635ACBA}"/>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674249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F28EEC84-3E79-3348-B540-9F2DFF4D99FE}"/>
              </a:ext>
            </a:extLst>
          </p:cNvPr>
          <p:cNvGrpSpPr/>
          <p:nvPr/>
        </p:nvGrpSpPr>
        <p:grpSpPr>
          <a:xfrm>
            <a:off x="0" y="-29028"/>
            <a:ext cx="13628914" cy="6912000"/>
            <a:chOff x="0" y="-29028"/>
            <a:chExt cx="6096000" cy="6912000"/>
          </a:xfrm>
        </p:grpSpPr>
        <p:sp>
          <p:nvSpPr>
            <p:cNvPr id="5" name="Rettangolo con angoli arrotondati 4">
              <a:extLst>
                <a:ext uri="{FF2B5EF4-FFF2-40B4-BE49-F238E27FC236}">
                  <a16:creationId xmlns:a16="http://schemas.microsoft.com/office/drawing/2014/main" id="{E7D46D72-8AF9-1844-FF41-B1EF241A5989}"/>
                </a:ext>
              </a:extLst>
            </p:cNvPr>
            <p:cNvSpPr/>
            <p:nvPr/>
          </p:nvSpPr>
          <p:spPr>
            <a:xfrm>
              <a:off x="0" y="-29028"/>
              <a:ext cx="5907314" cy="6912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con angoli arrotondati 5">
              <a:extLst>
                <a:ext uri="{FF2B5EF4-FFF2-40B4-BE49-F238E27FC236}">
                  <a16:creationId xmlns:a16="http://schemas.microsoft.com/office/drawing/2014/main" id="{07F2DC21-A206-EDDC-7205-825430209127}"/>
                </a:ext>
              </a:extLst>
            </p:cNvPr>
            <p:cNvSpPr/>
            <p:nvPr/>
          </p:nvSpPr>
          <p:spPr>
            <a:xfrm>
              <a:off x="5631543" y="3149600"/>
              <a:ext cx="464457" cy="56605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uppo 6">
            <a:extLst>
              <a:ext uri="{FF2B5EF4-FFF2-40B4-BE49-F238E27FC236}">
                <a16:creationId xmlns:a16="http://schemas.microsoft.com/office/drawing/2014/main" id="{E257C79D-ED4E-9CD3-98A5-E4542EE64759}"/>
              </a:ext>
            </a:extLst>
          </p:cNvPr>
          <p:cNvGrpSpPr/>
          <p:nvPr/>
        </p:nvGrpSpPr>
        <p:grpSpPr>
          <a:xfrm>
            <a:off x="-1342566" y="-29028"/>
            <a:ext cx="14971480" cy="6912000"/>
            <a:chOff x="-1342566" y="-29028"/>
            <a:chExt cx="6110514" cy="6912000"/>
          </a:xfrm>
        </p:grpSpPr>
        <p:sp>
          <p:nvSpPr>
            <p:cNvPr id="8" name="Rettangolo con angoli arrotondati 7">
              <a:extLst>
                <a:ext uri="{FF2B5EF4-FFF2-40B4-BE49-F238E27FC236}">
                  <a16:creationId xmlns:a16="http://schemas.microsoft.com/office/drawing/2014/main" id="{6C49507F-E2C1-9656-B1F6-C8B044543B15}"/>
                </a:ext>
              </a:extLst>
            </p:cNvPr>
            <p:cNvSpPr/>
            <p:nvPr/>
          </p:nvSpPr>
          <p:spPr>
            <a:xfrm>
              <a:off x="-1342566" y="-29028"/>
              <a:ext cx="5907314" cy="6912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con angoli arrotondati 8">
              <a:extLst>
                <a:ext uri="{FF2B5EF4-FFF2-40B4-BE49-F238E27FC236}">
                  <a16:creationId xmlns:a16="http://schemas.microsoft.com/office/drawing/2014/main" id="{A67E0640-B283-5BBF-5975-645DF6F757CD}"/>
                </a:ext>
              </a:extLst>
            </p:cNvPr>
            <p:cNvSpPr/>
            <p:nvPr/>
          </p:nvSpPr>
          <p:spPr>
            <a:xfrm>
              <a:off x="4303491" y="3149600"/>
              <a:ext cx="464457" cy="56605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uppo 9">
            <a:extLst>
              <a:ext uri="{FF2B5EF4-FFF2-40B4-BE49-F238E27FC236}">
                <a16:creationId xmlns:a16="http://schemas.microsoft.com/office/drawing/2014/main" id="{F0FAED58-2D4C-F520-37A4-054EB4120404}"/>
              </a:ext>
            </a:extLst>
          </p:cNvPr>
          <p:cNvGrpSpPr/>
          <p:nvPr/>
        </p:nvGrpSpPr>
        <p:grpSpPr>
          <a:xfrm>
            <a:off x="-2685132" y="-24972"/>
            <a:ext cx="6085112" cy="6912000"/>
            <a:chOff x="-2685132" y="-24972"/>
            <a:chExt cx="6085112" cy="6912000"/>
          </a:xfrm>
        </p:grpSpPr>
        <p:sp>
          <p:nvSpPr>
            <p:cNvPr id="11" name="Rettangolo con angoli arrotondati 10">
              <a:extLst>
                <a:ext uri="{FF2B5EF4-FFF2-40B4-BE49-F238E27FC236}">
                  <a16:creationId xmlns:a16="http://schemas.microsoft.com/office/drawing/2014/main" id="{B71638BB-EAE3-D468-AF79-0837874029F1}"/>
                </a:ext>
              </a:extLst>
            </p:cNvPr>
            <p:cNvSpPr/>
            <p:nvPr/>
          </p:nvSpPr>
          <p:spPr>
            <a:xfrm>
              <a:off x="-2685132" y="-24972"/>
              <a:ext cx="5907314" cy="6912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con angoli arrotondati 11">
              <a:extLst>
                <a:ext uri="{FF2B5EF4-FFF2-40B4-BE49-F238E27FC236}">
                  <a16:creationId xmlns:a16="http://schemas.microsoft.com/office/drawing/2014/main" id="{E3F87E18-58B9-7FB8-FB79-8C34E0138FBF}"/>
                </a:ext>
              </a:extLst>
            </p:cNvPr>
            <p:cNvSpPr/>
            <p:nvPr/>
          </p:nvSpPr>
          <p:spPr>
            <a:xfrm>
              <a:off x="2935523" y="3143943"/>
              <a:ext cx="464457" cy="56605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uppo 13">
            <a:extLst>
              <a:ext uri="{FF2B5EF4-FFF2-40B4-BE49-F238E27FC236}">
                <a16:creationId xmlns:a16="http://schemas.microsoft.com/office/drawing/2014/main" id="{4E9CC903-DD17-E4E6-10B6-2E889F049AA5}"/>
              </a:ext>
            </a:extLst>
          </p:cNvPr>
          <p:cNvGrpSpPr/>
          <p:nvPr/>
        </p:nvGrpSpPr>
        <p:grpSpPr>
          <a:xfrm>
            <a:off x="10232021" y="0"/>
            <a:ext cx="1959979" cy="720000"/>
            <a:chOff x="0" y="6138000"/>
            <a:chExt cx="1959979" cy="720000"/>
          </a:xfrm>
        </p:grpSpPr>
        <p:grpSp>
          <p:nvGrpSpPr>
            <p:cNvPr id="15" name="Gruppo 14">
              <a:extLst>
                <a:ext uri="{FF2B5EF4-FFF2-40B4-BE49-F238E27FC236}">
                  <a16:creationId xmlns:a16="http://schemas.microsoft.com/office/drawing/2014/main" id="{5BC11208-F878-DE86-3EBA-CD0D16A5398E}"/>
                </a:ext>
              </a:extLst>
            </p:cNvPr>
            <p:cNvGrpSpPr>
              <a:grpSpLocks noChangeAspect="1"/>
            </p:cNvGrpSpPr>
            <p:nvPr/>
          </p:nvGrpSpPr>
          <p:grpSpPr>
            <a:xfrm>
              <a:off x="0" y="6138000"/>
              <a:ext cx="1546142" cy="720000"/>
              <a:chOff x="46036" y="-115200"/>
              <a:chExt cx="2160704" cy="1006186"/>
            </a:xfrm>
          </p:grpSpPr>
          <p:pic>
            <p:nvPicPr>
              <p:cNvPr id="17" name="Google Shape;93;p1" descr="C:\Users\Marco\Documents\intestazioni_da_usare_documenti_CNR\dal_2016\LOGO\Logo CNR-2010-ENG-high.png">
                <a:extLst>
                  <a:ext uri="{FF2B5EF4-FFF2-40B4-BE49-F238E27FC236}">
                    <a16:creationId xmlns:a16="http://schemas.microsoft.com/office/drawing/2014/main" id="{ECD25BD1-6B84-B7CB-1D57-64D32EDA907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18" name="Google Shape;95;p1">
                <a:extLst>
                  <a:ext uri="{FF2B5EF4-FFF2-40B4-BE49-F238E27FC236}">
                    <a16:creationId xmlns:a16="http://schemas.microsoft.com/office/drawing/2014/main" id="{DBEA0CA4-5753-2907-674A-81E671552E4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16" name="Picture 3">
              <a:extLst>
                <a:ext uri="{FF2B5EF4-FFF2-40B4-BE49-F238E27FC236}">
                  <a16:creationId xmlns:a16="http://schemas.microsoft.com/office/drawing/2014/main" id="{7BA627A2-46E5-1631-BDDB-EDDCA17A39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20" name="CasellaDiTesto 19">
            <a:extLst>
              <a:ext uri="{FF2B5EF4-FFF2-40B4-BE49-F238E27FC236}">
                <a16:creationId xmlns:a16="http://schemas.microsoft.com/office/drawing/2014/main" id="{0AE45CC0-F134-CE73-8EC9-CBAB42E21120}"/>
              </a:ext>
            </a:extLst>
          </p:cNvPr>
          <p:cNvSpPr txBox="1"/>
          <p:nvPr/>
        </p:nvSpPr>
        <p:spPr>
          <a:xfrm>
            <a:off x="4225151" y="590762"/>
            <a:ext cx="7062373" cy="954107"/>
          </a:xfrm>
          <a:prstGeom prst="rect">
            <a:avLst/>
          </a:prstGeom>
          <a:noFill/>
        </p:spPr>
        <p:txBody>
          <a:bodyPr wrap="square">
            <a:spAutoFit/>
          </a:bodyPr>
          <a:lstStyle/>
          <a:p>
            <a:pPr algn="ctr"/>
            <a:r>
              <a:rPr lang="en-GB" sz="2800" b="1" dirty="0">
                <a:latin typeface="Andale Mono" panose="020B0509000000000004" pitchFamily="49" charset="0"/>
                <a:ea typeface="Arial"/>
                <a:cs typeface="Futura Medium" panose="020B0602020204020303" pitchFamily="34" charset="-79"/>
                <a:sym typeface="Arial"/>
              </a:rPr>
              <a:t>Portable Transparent/Shaded</a:t>
            </a:r>
          </a:p>
          <a:p>
            <a:pPr algn="ctr"/>
            <a:r>
              <a:rPr lang="en-GB" sz="2800" b="1" dirty="0">
                <a:latin typeface="Andale Mono" panose="020B0509000000000004" pitchFamily="49" charset="0"/>
                <a:ea typeface="Arial"/>
                <a:cs typeface="Futura Medium" panose="020B0602020204020303" pitchFamily="34" charset="-79"/>
                <a:sym typeface="Arial"/>
              </a:rPr>
              <a:t> Flux Chamber + IRGA</a:t>
            </a:r>
            <a:endParaRPr lang="en-GB" sz="2800" b="1" dirty="0">
              <a:latin typeface="Andale Mono" panose="020B0509000000000004" pitchFamily="49" charset="0"/>
              <a:cs typeface="Futura Medium" panose="020B0602020204020303" pitchFamily="34" charset="-79"/>
            </a:endParaRPr>
          </a:p>
        </p:txBody>
      </p:sp>
      <p:grpSp>
        <p:nvGrpSpPr>
          <p:cNvPr id="28" name="Gruppo 27">
            <a:extLst>
              <a:ext uri="{FF2B5EF4-FFF2-40B4-BE49-F238E27FC236}">
                <a16:creationId xmlns:a16="http://schemas.microsoft.com/office/drawing/2014/main" id="{F268DA22-6E77-D080-5FA1-9D4DB324C277}"/>
              </a:ext>
            </a:extLst>
          </p:cNvPr>
          <p:cNvGrpSpPr/>
          <p:nvPr/>
        </p:nvGrpSpPr>
        <p:grpSpPr>
          <a:xfrm>
            <a:off x="7680673" y="1510751"/>
            <a:ext cx="4129087" cy="5372112"/>
            <a:chOff x="5854376" y="1512888"/>
            <a:chExt cx="4129087" cy="5372112"/>
          </a:xfrm>
        </p:grpSpPr>
        <p:pic>
          <p:nvPicPr>
            <p:cNvPr id="26" name="Immagine 25">
              <a:extLst>
                <a:ext uri="{FF2B5EF4-FFF2-40B4-BE49-F238E27FC236}">
                  <a16:creationId xmlns:a16="http://schemas.microsoft.com/office/drawing/2014/main" id="{3BBBEB14-89F8-1A02-02DC-D5F2426F57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5355339" y="2326944"/>
              <a:ext cx="5145539" cy="3744000"/>
            </a:xfrm>
            <a:prstGeom prst="rect">
              <a:avLst/>
            </a:prstGeom>
          </p:spPr>
        </p:pic>
        <p:sp>
          <p:nvSpPr>
            <p:cNvPr id="27" name="Figura a mano libera 26">
              <a:extLst>
                <a:ext uri="{FF2B5EF4-FFF2-40B4-BE49-F238E27FC236}">
                  <a16:creationId xmlns:a16="http://schemas.microsoft.com/office/drawing/2014/main" id="{69D1AD88-FDE1-113C-96C2-F74E4CE363A3}"/>
                </a:ext>
              </a:extLst>
            </p:cNvPr>
            <p:cNvSpPr/>
            <p:nvPr/>
          </p:nvSpPr>
          <p:spPr>
            <a:xfrm>
              <a:off x="5854376" y="1512888"/>
              <a:ext cx="4129087" cy="5372112"/>
            </a:xfrm>
            <a:custGeom>
              <a:avLst/>
              <a:gdLst>
                <a:gd name="connsiteX0" fmla="*/ 840447 w 4129087"/>
                <a:gd name="connsiteY0" fmla="*/ 170442 h 5372112"/>
                <a:gd name="connsiteX1" fmla="*/ 216434 w 4129087"/>
                <a:gd name="connsiteY1" fmla="*/ 794455 h 5372112"/>
                <a:gd name="connsiteX2" fmla="*/ 216434 w 4129087"/>
                <a:gd name="connsiteY2" fmla="*/ 4577657 h 5372112"/>
                <a:gd name="connsiteX3" fmla="*/ 840447 w 4129087"/>
                <a:gd name="connsiteY3" fmla="*/ 5201670 h 5372112"/>
                <a:gd name="connsiteX4" fmla="*/ 3336422 w 4129087"/>
                <a:gd name="connsiteY4" fmla="*/ 5201670 h 5372112"/>
                <a:gd name="connsiteX5" fmla="*/ 3960435 w 4129087"/>
                <a:gd name="connsiteY5" fmla="*/ 4577657 h 5372112"/>
                <a:gd name="connsiteX6" fmla="*/ 3960435 w 4129087"/>
                <a:gd name="connsiteY6" fmla="*/ 794455 h 5372112"/>
                <a:gd name="connsiteX7" fmla="*/ 3336422 w 4129087"/>
                <a:gd name="connsiteY7" fmla="*/ 170442 h 5372112"/>
                <a:gd name="connsiteX8" fmla="*/ 0 w 4129087"/>
                <a:gd name="connsiteY8" fmla="*/ 0 h 5372112"/>
                <a:gd name="connsiteX9" fmla="*/ 4129087 w 4129087"/>
                <a:gd name="connsiteY9" fmla="*/ 0 h 5372112"/>
                <a:gd name="connsiteX10" fmla="*/ 4129087 w 4129087"/>
                <a:gd name="connsiteY10" fmla="*/ 5372112 h 5372112"/>
                <a:gd name="connsiteX11" fmla="*/ 0 w 4129087"/>
                <a:gd name="connsiteY11" fmla="*/ 5372112 h 537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9087" h="5372112">
                  <a:moveTo>
                    <a:pt x="840447" y="170442"/>
                  </a:moveTo>
                  <a:cubicBezTo>
                    <a:pt x="495814" y="170442"/>
                    <a:pt x="216434" y="449822"/>
                    <a:pt x="216434" y="794455"/>
                  </a:cubicBezTo>
                  <a:lnTo>
                    <a:pt x="216434" y="4577657"/>
                  </a:lnTo>
                  <a:cubicBezTo>
                    <a:pt x="216434" y="4922290"/>
                    <a:pt x="495814" y="5201670"/>
                    <a:pt x="840447" y="5201670"/>
                  </a:cubicBezTo>
                  <a:lnTo>
                    <a:pt x="3336422" y="5201670"/>
                  </a:lnTo>
                  <a:cubicBezTo>
                    <a:pt x="3681055" y="5201670"/>
                    <a:pt x="3960435" y="4922290"/>
                    <a:pt x="3960435" y="4577657"/>
                  </a:cubicBezTo>
                  <a:lnTo>
                    <a:pt x="3960435" y="794455"/>
                  </a:lnTo>
                  <a:cubicBezTo>
                    <a:pt x="3960435" y="449822"/>
                    <a:pt x="3681055" y="170442"/>
                    <a:pt x="3336422" y="170442"/>
                  </a:cubicBezTo>
                  <a:close/>
                  <a:moveTo>
                    <a:pt x="0" y="0"/>
                  </a:moveTo>
                  <a:lnTo>
                    <a:pt x="4129087" y="0"/>
                  </a:lnTo>
                  <a:lnTo>
                    <a:pt x="4129087" y="5372112"/>
                  </a:lnTo>
                  <a:lnTo>
                    <a:pt x="0" y="5372112"/>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29" name="Gruppo 28">
            <a:extLst>
              <a:ext uri="{FF2B5EF4-FFF2-40B4-BE49-F238E27FC236}">
                <a16:creationId xmlns:a16="http://schemas.microsoft.com/office/drawing/2014/main" id="{BC1BAF01-8C58-FDE7-E60A-2F347BE70338}"/>
              </a:ext>
            </a:extLst>
          </p:cNvPr>
          <p:cNvGrpSpPr/>
          <p:nvPr/>
        </p:nvGrpSpPr>
        <p:grpSpPr>
          <a:xfrm>
            <a:off x="3620942" y="1510860"/>
            <a:ext cx="4129087" cy="5372112"/>
            <a:chOff x="0" y="688546"/>
            <a:chExt cx="4129087" cy="5372112"/>
          </a:xfrm>
        </p:grpSpPr>
        <p:sp>
          <p:nvSpPr>
            <p:cNvPr id="30" name="Rettangolo 29">
              <a:extLst>
                <a:ext uri="{FF2B5EF4-FFF2-40B4-BE49-F238E27FC236}">
                  <a16:creationId xmlns:a16="http://schemas.microsoft.com/office/drawing/2014/main" id="{A5F0FD4D-A3A8-6E3C-5E7E-8E52525C91D6}"/>
                </a:ext>
              </a:extLst>
            </p:cNvPr>
            <p:cNvSpPr/>
            <p:nvPr/>
          </p:nvSpPr>
          <p:spPr>
            <a:xfrm>
              <a:off x="174344" y="797342"/>
              <a:ext cx="3908379" cy="5146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uppo 30">
              <a:extLst>
                <a:ext uri="{FF2B5EF4-FFF2-40B4-BE49-F238E27FC236}">
                  <a16:creationId xmlns:a16="http://schemas.microsoft.com/office/drawing/2014/main" id="{A40AF480-C1F4-0D01-D4D7-9CDC0D3959E4}"/>
                </a:ext>
              </a:extLst>
            </p:cNvPr>
            <p:cNvGrpSpPr>
              <a:grpSpLocks noChangeAspect="1"/>
            </p:cNvGrpSpPr>
            <p:nvPr/>
          </p:nvGrpSpPr>
          <p:grpSpPr>
            <a:xfrm>
              <a:off x="1863995" y="1334689"/>
              <a:ext cx="1825200" cy="1722367"/>
              <a:chOff x="1660634" y="1939158"/>
              <a:chExt cx="5528441" cy="5149851"/>
            </a:xfrm>
          </p:grpSpPr>
          <p:pic>
            <p:nvPicPr>
              <p:cNvPr id="41" name="Immagine 40">
                <a:extLst>
                  <a:ext uri="{FF2B5EF4-FFF2-40B4-BE49-F238E27FC236}">
                    <a16:creationId xmlns:a16="http://schemas.microsoft.com/office/drawing/2014/main" id="{9644AA55-851E-8D6A-8360-4AFA91AE24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19384" y="2045991"/>
                <a:ext cx="5369691" cy="5043018"/>
              </a:xfrm>
              <a:prstGeom prst="rect">
                <a:avLst/>
              </a:prstGeom>
            </p:spPr>
          </p:pic>
          <p:sp>
            <p:nvSpPr>
              <p:cNvPr id="42" name="Rettangolo 41">
                <a:extLst>
                  <a:ext uri="{FF2B5EF4-FFF2-40B4-BE49-F238E27FC236}">
                    <a16:creationId xmlns:a16="http://schemas.microsoft.com/office/drawing/2014/main" id="{E00A5B6F-9691-8704-6FF5-4D15719044A3}"/>
                  </a:ext>
                </a:extLst>
              </p:cNvPr>
              <p:cNvSpPr/>
              <p:nvPr/>
            </p:nvSpPr>
            <p:spPr>
              <a:xfrm>
                <a:off x="1660634" y="2995448"/>
                <a:ext cx="1881352" cy="470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ttangolo 42">
                <a:extLst>
                  <a:ext uri="{FF2B5EF4-FFF2-40B4-BE49-F238E27FC236}">
                    <a16:creationId xmlns:a16="http://schemas.microsoft.com/office/drawing/2014/main" id="{C7EB56E0-7144-A903-12BF-CDAC8F514389}"/>
                  </a:ext>
                </a:extLst>
              </p:cNvPr>
              <p:cNvSpPr/>
              <p:nvPr/>
            </p:nvSpPr>
            <p:spPr>
              <a:xfrm>
                <a:off x="3137337" y="1939158"/>
                <a:ext cx="1881352" cy="470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uppo 31">
              <a:extLst>
                <a:ext uri="{FF2B5EF4-FFF2-40B4-BE49-F238E27FC236}">
                  <a16:creationId xmlns:a16="http://schemas.microsoft.com/office/drawing/2014/main" id="{39CC9817-81D1-A8FB-763F-51E4873F75A1}"/>
                </a:ext>
              </a:extLst>
            </p:cNvPr>
            <p:cNvGrpSpPr/>
            <p:nvPr/>
          </p:nvGrpSpPr>
          <p:grpSpPr>
            <a:xfrm>
              <a:off x="1863709" y="3751465"/>
              <a:ext cx="1825486" cy="1748890"/>
              <a:chOff x="3377776" y="4593315"/>
              <a:chExt cx="2054672" cy="2082078"/>
            </a:xfrm>
          </p:grpSpPr>
          <p:grpSp>
            <p:nvGrpSpPr>
              <p:cNvPr id="35" name="Gruppo 34">
                <a:extLst>
                  <a:ext uri="{FF2B5EF4-FFF2-40B4-BE49-F238E27FC236}">
                    <a16:creationId xmlns:a16="http://schemas.microsoft.com/office/drawing/2014/main" id="{6D5767A5-DC7E-5D0E-6332-BDC2823CF423}"/>
                  </a:ext>
                </a:extLst>
              </p:cNvPr>
              <p:cNvGrpSpPr/>
              <p:nvPr/>
            </p:nvGrpSpPr>
            <p:grpSpPr>
              <a:xfrm>
                <a:off x="3380355" y="4761256"/>
                <a:ext cx="1965435" cy="1854857"/>
                <a:chOff x="1660634" y="1939158"/>
                <a:chExt cx="5528441" cy="5149851"/>
              </a:xfrm>
            </p:grpSpPr>
            <p:pic>
              <p:nvPicPr>
                <p:cNvPr id="38" name="Immagine 37">
                  <a:extLst>
                    <a:ext uri="{FF2B5EF4-FFF2-40B4-BE49-F238E27FC236}">
                      <a16:creationId xmlns:a16="http://schemas.microsoft.com/office/drawing/2014/main" id="{5DADE468-BD6F-0845-521B-5949E8E67DD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9384" y="2045991"/>
                  <a:ext cx="5369691" cy="5043018"/>
                </a:xfrm>
                <a:prstGeom prst="rect">
                  <a:avLst/>
                </a:prstGeom>
              </p:spPr>
            </p:pic>
            <p:sp>
              <p:nvSpPr>
                <p:cNvPr id="39" name="Rettangolo 38">
                  <a:extLst>
                    <a:ext uri="{FF2B5EF4-FFF2-40B4-BE49-F238E27FC236}">
                      <a16:creationId xmlns:a16="http://schemas.microsoft.com/office/drawing/2014/main" id="{2B8AB4FB-AB23-19A6-E010-EB73AC3E7286}"/>
                    </a:ext>
                  </a:extLst>
                </p:cNvPr>
                <p:cNvSpPr/>
                <p:nvPr/>
              </p:nvSpPr>
              <p:spPr>
                <a:xfrm>
                  <a:off x="1660634" y="2995448"/>
                  <a:ext cx="1881352" cy="470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ttangolo 39">
                  <a:extLst>
                    <a:ext uri="{FF2B5EF4-FFF2-40B4-BE49-F238E27FC236}">
                      <a16:creationId xmlns:a16="http://schemas.microsoft.com/office/drawing/2014/main" id="{FDEFFD09-7AF4-F343-24B6-8710FF8212E1}"/>
                    </a:ext>
                  </a:extLst>
                </p:cNvPr>
                <p:cNvSpPr/>
                <p:nvPr/>
              </p:nvSpPr>
              <p:spPr>
                <a:xfrm>
                  <a:off x="3137337" y="1939158"/>
                  <a:ext cx="1881352" cy="470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Corda 35">
                <a:extLst>
                  <a:ext uri="{FF2B5EF4-FFF2-40B4-BE49-F238E27FC236}">
                    <a16:creationId xmlns:a16="http://schemas.microsoft.com/office/drawing/2014/main" id="{D010122C-1E2C-F4AF-0E95-5CB2EB736B2E}"/>
                  </a:ext>
                </a:extLst>
              </p:cNvPr>
              <p:cNvSpPr/>
              <p:nvPr/>
            </p:nvSpPr>
            <p:spPr>
              <a:xfrm rot="6713442">
                <a:off x="3364073" y="4607018"/>
                <a:ext cx="2082078" cy="2054672"/>
              </a:xfrm>
              <a:prstGeom prst="chord">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riangolo 36">
                <a:extLst>
                  <a:ext uri="{FF2B5EF4-FFF2-40B4-BE49-F238E27FC236}">
                    <a16:creationId xmlns:a16="http://schemas.microsoft.com/office/drawing/2014/main" id="{9248C624-D79B-9DDA-EF9C-A50B20CFA639}"/>
                  </a:ext>
                </a:extLst>
              </p:cNvPr>
              <p:cNvSpPr/>
              <p:nvPr/>
            </p:nvSpPr>
            <p:spPr>
              <a:xfrm>
                <a:off x="3380355" y="4930563"/>
                <a:ext cx="2042984" cy="1186458"/>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3" name="Immagine 32">
              <a:extLst>
                <a:ext uri="{FF2B5EF4-FFF2-40B4-BE49-F238E27FC236}">
                  <a16:creationId xmlns:a16="http://schemas.microsoft.com/office/drawing/2014/main" id="{0C21457D-BF11-90B9-1ACD-0D51045339E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4344" y="2040183"/>
              <a:ext cx="2001629" cy="2668838"/>
            </a:xfrm>
            <a:prstGeom prst="rect">
              <a:avLst/>
            </a:prstGeom>
          </p:spPr>
        </p:pic>
        <p:sp>
          <p:nvSpPr>
            <p:cNvPr id="34" name="Figura a mano libera 33">
              <a:extLst>
                <a:ext uri="{FF2B5EF4-FFF2-40B4-BE49-F238E27FC236}">
                  <a16:creationId xmlns:a16="http://schemas.microsoft.com/office/drawing/2014/main" id="{2672F71A-87D7-0BED-E5D9-0631CBCFB606}"/>
                </a:ext>
              </a:extLst>
            </p:cNvPr>
            <p:cNvSpPr/>
            <p:nvPr/>
          </p:nvSpPr>
          <p:spPr>
            <a:xfrm>
              <a:off x="0" y="688546"/>
              <a:ext cx="4129087" cy="5372112"/>
            </a:xfrm>
            <a:custGeom>
              <a:avLst/>
              <a:gdLst>
                <a:gd name="connsiteX0" fmla="*/ 840447 w 4129087"/>
                <a:gd name="connsiteY0" fmla="*/ 170442 h 5372112"/>
                <a:gd name="connsiteX1" fmla="*/ 216434 w 4129087"/>
                <a:gd name="connsiteY1" fmla="*/ 794455 h 5372112"/>
                <a:gd name="connsiteX2" fmla="*/ 216434 w 4129087"/>
                <a:gd name="connsiteY2" fmla="*/ 4577657 h 5372112"/>
                <a:gd name="connsiteX3" fmla="*/ 840447 w 4129087"/>
                <a:gd name="connsiteY3" fmla="*/ 5201670 h 5372112"/>
                <a:gd name="connsiteX4" fmla="*/ 3336422 w 4129087"/>
                <a:gd name="connsiteY4" fmla="*/ 5201670 h 5372112"/>
                <a:gd name="connsiteX5" fmla="*/ 3960435 w 4129087"/>
                <a:gd name="connsiteY5" fmla="*/ 4577657 h 5372112"/>
                <a:gd name="connsiteX6" fmla="*/ 3960435 w 4129087"/>
                <a:gd name="connsiteY6" fmla="*/ 794455 h 5372112"/>
                <a:gd name="connsiteX7" fmla="*/ 3336422 w 4129087"/>
                <a:gd name="connsiteY7" fmla="*/ 170442 h 5372112"/>
                <a:gd name="connsiteX8" fmla="*/ 0 w 4129087"/>
                <a:gd name="connsiteY8" fmla="*/ 0 h 5372112"/>
                <a:gd name="connsiteX9" fmla="*/ 4129087 w 4129087"/>
                <a:gd name="connsiteY9" fmla="*/ 0 h 5372112"/>
                <a:gd name="connsiteX10" fmla="*/ 4129087 w 4129087"/>
                <a:gd name="connsiteY10" fmla="*/ 5372112 h 5372112"/>
                <a:gd name="connsiteX11" fmla="*/ 0 w 4129087"/>
                <a:gd name="connsiteY11" fmla="*/ 5372112 h 537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9087" h="5372112">
                  <a:moveTo>
                    <a:pt x="840447" y="170442"/>
                  </a:moveTo>
                  <a:cubicBezTo>
                    <a:pt x="495814" y="170442"/>
                    <a:pt x="216434" y="449822"/>
                    <a:pt x="216434" y="794455"/>
                  </a:cubicBezTo>
                  <a:lnTo>
                    <a:pt x="216434" y="4577657"/>
                  </a:lnTo>
                  <a:cubicBezTo>
                    <a:pt x="216434" y="4922290"/>
                    <a:pt x="495814" y="5201670"/>
                    <a:pt x="840447" y="5201670"/>
                  </a:cubicBezTo>
                  <a:lnTo>
                    <a:pt x="3336422" y="5201670"/>
                  </a:lnTo>
                  <a:cubicBezTo>
                    <a:pt x="3681055" y="5201670"/>
                    <a:pt x="3960435" y="4922290"/>
                    <a:pt x="3960435" y="4577657"/>
                  </a:cubicBezTo>
                  <a:lnTo>
                    <a:pt x="3960435" y="794455"/>
                  </a:lnTo>
                  <a:cubicBezTo>
                    <a:pt x="3960435" y="449822"/>
                    <a:pt x="3681055" y="170442"/>
                    <a:pt x="3336422" y="170442"/>
                  </a:cubicBezTo>
                  <a:close/>
                  <a:moveTo>
                    <a:pt x="0" y="0"/>
                  </a:moveTo>
                  <a:lnTo>
                    <a:pt x="4129087" y="0"/>
                  </a:lnTo>
                  <a:lnTo>
                    <a:pt x="4129087" y="5372112"/>
                  </a:lnTo>
                  <a:lnTo>
                    <a:pt x="0" y="5372112"/>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44" name="Immagine 43">
            <a:extLst>
              <a:ext uri="{FF2B5EF4-FFF2-40B4-BE49-F238E27FC236}">
                <a16:creationId xmlns:a16="http://schemas.microsoft.com/office/drawing/2014/main" id="{9975D715-615B-EED9-766A-801DB0420D7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45" name="Figura a mano libera 44">
            <a:extLst>
              <a:ext uri="{FF2B5EF4-FFF2-40B4-BE49-F238E27FC236}">
                <a16:creationId xmlns:a16="http://schemas.microsoft.com/office/drawing/2014/main" id="{0CCA26E3-E6E2-4228-AB69-168544F9D322}"/>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086790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970FDC88-7ACA-D830-4591-FA6B5AFD9821}"/>
              </a:ext>
            </a:extLst>
          </p:cNvPr>
          <p:cNvGrpSpPr/>
          <p:nvPr/>
        </p:nvGrpSpPr>
        <p:grpSpPr>
          <a:xfrm>
            <a:off x="0" y="-29028"/>
            <a:ext cx="13628914" cy="6912000"/>
            <a:chOff x="0" y="-29028"/>
            <a:chExt cx="6096000" cy="6912000"/>
          </a:xfrm>
        </p:grpSpPr>
        <p:sp>
          <p:nvSpPr>
            <p:cNvPr id="5" name="Rettangolo con angoli arrotondati 4">
              <a:extLst>
                <a:ext uri="{FF2B5EF4-FFF2-40B4-BE49-F238E27FC236}">
                  <a16:creationId xmlns:a16="http://schemas.microsoft.com/office/drawing/2014/main" id="{1D08A8D9-3201-B7DE-6BBF-40D29F09DBDA}"/>
                </a:ext>
              </a:extLst>
            </p:cNvPr>
            <p:cNvSpPr/>
            <p:nvPr/>
          </p:nvSpPr>
          <p:spPr>
            <a:xfrm>
              <a:off x="0" y="-29028"/>
              <a:ext cx="5907314" cy="6912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con angoli arrotondati 5">
              <a:extLst>
                <a:ext uri="{FF2B5EF4-FFF2-40B4-BE49-F238E27FC236}">
                  <a16:creationId xmlns:a16="http://schemas.microsoft.com/office/drawing/2014/main" id="{33080416-3E84-4DF8-992E-292C8B3C627B}"/>
                </a:ext>
              </a:extLst>
            </p:cNvPr>
            <p:cNvSpPr/>
            <p:nvPr/>
          </p:nvSpPr>
          <p:spPr>
            <a:xfrm>
              <a:off x="5631543" y="3149600"/>
              <a:ext cx="464457" cy="56605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uppo 6">
            <a:extLst>
              <a:ext uri="{FF2B5EF4-FFF2-40B4-BE49-F238E27FC236}">
                <a16:creationId xmlns:a16="http://schemas.microsoft.com/office/drawing/2014/main" id="{AAC8A0AA-A3EA-7570-8F01-0399496A5E5A}"/>
              </a:ext>
            </a:extLst>
          </p:cNvPr>
          <p:cNvGrpSpPr/>
          <p:nvPr/>
        </p:nvGrpSpPr>
        <p:grpSpPr>
          <a:xfrm>
            <a:off x="-1342566" y="-29028"/>
            <a:ext cx="14971480" cy="6912000"/>
            <a:chOff x="-1342566" y="-29028"/>
            <a:chExt cx="6110514" cy="6912000"/>
          </a:xfrm>
        </p:grpSpPr>
        <p:sp>
          <p:nvSpPr>
            <p:cNvPr id="8" name="Rettangolo con angoli arrotondati 7">
              <a:extLst>
                <a:ext uri="{FF2B5EF4-FFF2-40B4-BE49-F238E27FC236}">
                  <a16:creationId xmlns:a16="http://schemas.microsoft.com/office/drawing/2014/main" id="{9270364F-3308-F40C-8CE4-B375C43AEC62}"/>
                </a:ext>
              </a:extLst>
            </p:cNvPr>
            <p:cNvSpPr/>
            <p:nvPr/>
          </p:nvSpPr>
          <p:spPr>
            <a:xfrm>
              <a:off x="-1342566" y="-29028"/>
              <a:ext cx="5907314" cy="6912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con angoli arrotondati 8">
              <a:extLst>
                <a:ext uri="{FF2B5EF4-FFF2-40B4-BE49-F238E27FC236}">
                  <a16:creationId xmlns:a16="http://schemas.microsoft.com/office/drawing/2014/main" id="{262A5E19-1116-7E1F-AD95-9967AF67DAF9}"/>
                </a:ext>
              </a:extLst>
            </p:cNvPr>
            <p:cNvSpPr/>
            <p:nvPr/>
          </p:nvSpPr>
          <p:spPr>
            <a:xfrm>
              <a:off x="4303491" y="3149600"/>
              <a:ext cx="464457" cy="56605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uppo 9">
            <a:extLst>
              <a:ext uri="{FF2B5EF4-FFF2-40B4-BE49-F238E27FC236}">
                <a16:creationId xmlns:a16="http://schemas.microsoft.com/office/drawing/2014/main" id="{030BF037-6A88-EB89-AA6A-160E465E1C05}"/>
              </a:ext>
            </a:extLst>
          </p:cNvPr>
          <p:cNvGrpSpPr/>
          <p:nvPr/>
        </p:nvGrpSpPr>
        <p:grpSpPr>
          <a:xfrm>
            <a:off x="-2350929" y="0"/>
            <a:ext cx="16490342" cy="6912000"/>
            <a:chOff x="-2685132" y="-24972"/>
            <a:chExt cx="6085112" cy="6912000"/>
          </a:xfrm>
        </p:grpSpPr>
        <p:sp>
          <p:nvSpPr>
            <p:cNvPr id="11" name="Rettangolo con angoli arrotondati 10">
              <a:extLst>
                <a:ext uri="{FF2B5EF4-FFF2-40B4-BE49-F238E27FC236}">
                  <a16:creationId xmlns:a16="http://schemas.microsoft.com/office/drawing/2014/main" id="{D6EEB47A-407F-803C-CAEB-C7F7A41426F2}"/>
                </a:ext>
              </a:extLst>
            </p:cNvPr>
            <p:cNvSpPr/>
            <p:nvPr/>
          </p:nvSpPr>
          <p:spPr>
            <a:xfrm>
              <a:off x="-2685132" y="-24972"/>
              <a:ext cx="5907314" cy="6912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con angoli arrotondati 11">
              <a:extLst>
                <a:ext uri="{FF2B5EF4-FFF2-40B4-BE49-F238E27FC236}">
                  <a16:creationId xmlns:a16="http://schemas.microsoft.com/office/drawing/2014/main" id="{7BAFA60E-E857-71E5-C4DC-F6FBA8C73054}"/>
                </a:ext>
              </a:extLst>
            </p:cNvPr>
            <p:cNvSpPr/>
            <p:nvPr/>
          </p:nvSpPr>
          <p:spPr>
            <a:xfrm>
              <a:off x="2935523" y="3143943"/>
              <a:ext cx="464457" cy="56605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uppo 12">
            <a:extLst>
              <a:ext uri="{FF2B5EF4-FFF2-40B4-BE49-F238E27FC236}">
                <a16:creationId xmlns:a16="http://schemas.microsoft.com/office/drawing/2014/main" id="{CA105992-118E-1A66-B2A9-15E3BE7BB9D1}"/>
              </a:ext>
            </a:extLst>
          </p:cNvPr>
          <p:cNvGrpSpPr/>
          <p:nvPr/>
        </p:nvGrpSpPr>
        <p:grpSpPr>
          <a:xfrm>
            <a:off x="10232021" y="0"/>
            <a:ext cx="1959979" cy="720000"/>
            <a:chOff x="0" y="6138000"/>
            <a:chExt cx="1959979" cy="720000"/>
          </a:xfrm>
        </p:grpSpPr>
        <p:grpSp>
          <p:nvGrpSpPr>
            <p:cNvPr id="14" name="Gruppo 13">
              <a:extLst>
                <a:ext uri="{FF2B5EF4-FFF2-40B4-BE49-F238E27FC236}">
                  <a16:creationId xmlns:a16="http://schemas.microsoft.com/office/drawing/2014/main" id="{EBA77370-5126-7E85-89AC-8A55DC855E3D}"/>
                </a:ext>
              </a:extLst>
            </p:cNvPr>
            <p:cNvGrpSpPr>
              <a:grpSpLocks noChangeAspect="1"/>
            </p:cNvGrpSpPr>
            <p:nvPr/>
          </p:nvGrpSpPr>
          <p:grpSpPr>
            <a:xfrm>
              <a:off x="0" y="6138000"/>
              <a:ext cx="1546142" cy="720000"/>
              <a:chOff x="46036" y="-115200"/>
              <a:chExt cx="2160704" cy="1006186"/>
            </a:xfrm>
          </p:grpSpPr>
          <p:pic>
            <p:nvPicPr>
              <p:cNvPr id="16" name="Google Shape;93;p1" descr="C:\Users\Marco\Documents\intestazioni_da_usare_documenti_CNR\dal_2016\LOGO\Logo CNR-2010-ENG-high.png">
                <a:extLst>
                  <a:ext uri="{FF2B5EF4-FFF2-40B4-BE49-F238E27FC236}">
                    <a16:creationId xmlns:a16="http://schemas.microsoft.com/office/drawing/2014/main" id="{189E7E76-9C77-07B5-3A47-6DC5BB7D853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17" name="Google Shape;95;p1">
                <a:extLst>
                  <a:ext uri="{FF2B5EF4-FFF2-40B4-BE49-F238E27FC236}">
                    <a16:creationId xmlns:a16="http://schemas.microsoft.com/office/drawing/2014/main" id="{F78518E6-E350-5821-DFAA-8B6BE1B605E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15" name="Picture 3">
              <a:extLst>
                <a:ext uri="{FF2B5EF4-FFF2-40B4-BE49-F238E27FC236}">
                  <a16:creationId xmlns:a16="http://schemas.microsoft.com/office/drawing/2014/main" id="{9AD3D325-E061-9690-CF79-83BAB87F878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p:sp>
        <p:nvSpPr>
          <p:cNvPr id="19" name="CasellaDiTesto 18">
            <a:extLst>
              <a:ext uri="{FF2B5EF4-FFF2-40B4-BE49-F238E27FC236}">
                <a16:creationId xmlns:a16="http://schemas.microsoft.com/office/drawing/2014/main" id="{A4AACC8B-F94E-6A51-502F-4A6FF2373857}"/>
              </a:ext>
            </a:extLst>
          </p:cNvPr>
          <p:cNvSpPr txBox="1"/>
          <p:nvPr/>
        </p:nvSpPr>
        <p:spPr>
          <a:xfrm>
            <a:off x="6140142" y="900000"/>
            <a:ext cx="5889933" cy="523220"/>
          </a:xfrm>
          <a:prstGeom prst="rect">
            <a:avLst/>
          </a:prstGeom>
          <a:noFill/>
        </p:spPr>
        <p:txBody>
          <a:bodyPr wrap="square">
            <a:spAutoFit/>
          </a:bodyPr>
          <a:lstStyle/>
          <a:p>
            <a:r>
              <a:rPr lang="en-GB" sz="2800" b="1" dirty="0">
                <a:latin typeface="Andale Mono" panose="020B0509000000000004" pitchFamily="49" charset="0"/>
                <a:cs typeface="Futura Medium" panose="020B0602020204020303" pitchFamily="34" charset="-79"/>
              </a:rPr>
              <a:t>Field Sensors &amp; RGB Images</a:t>
            </a:r>
          </a:p>
        </p:txBody>
      </p:sp>
      <p:pic>
        <p:nvPicPr>
          <p:cNvPr id="36" name="Immagine 35">
            <a:extLst>
              <a:ext uri="{FF2B5EF4-FFF2-40B4-BE49-F238E27FC236}">
                <a16:creationId xmlns:a16="http://schemas.microsoft.com/office/drawing/2014/main" id="{C152F76B-D71B-D90E-D8D8-717B5E72BD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37" name="Figura a mano libera 36">
            <a:extLst>
              <a:ext uri="{FF2B5EF4-FFF2-40B4-BE49-F238E27FC236}">
                <a16:creationId xmlns:a16="http://schemas.microsoft.com/office/drawing/2014/main" id="{0FD3204A-1ADD-DDA3-CBA4-F5D6B15ADE64}"/>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38" name="Gruppo 37">
            <a:extLst>
              <a:ext uri="{FF2B5EF4-FFF2-40B4-BE49-F238E27FC236}">
                <a16:creationId xmlns:a16="http://schemas.microsoft.com/office/drawing/2014/main" id="{90875553-5AD5-2B38-7947-181B84AB215C}"/>
              </a:ext>
            </a:extLst>
          </p:cNvPr>
          <p:cNvGrpSpPr/>
          <p:nvPr/>
        </p:nvGrpSpPr>
        <p:grpSpPr>
          <a:xfrm>
            <a:off x="8777570" y="2161494"/>
            <a:ext cx="3152251" cy="4514400"/>
            <a:chOff x="8464349" y="1727533"/>
            <a:chExt cx="3152251" cy="4514400"/>
          </a:xfrm>
        </p:grpSpPr>
        <p:pic>
          <p:nvPicPr>
            <p:cNvPr id="39" name="Immagine 38">
              <a:extLst>
                <a:ext uri="{FF2B5EF4-FFF2-40B4-BE49-F238E27FC236}">
                  <a16:creationId xmlns:a16="http://schemas.microsoft.com/office/drawing/2014/main" id="{FE89883F-E3BC-61AF-243B-9208643379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7902634" y="2388796"/>
              <a:ext cx="4375228" cy="3052703"/>
            </a:xfrm>
            <a:prstGeom prst="rect">
              <a:avLst/>
            </a:prstGeom>
          </p:spPr>
        </p:pic>
        <p:sp>
          <p:nvSpPr>
            <p:cNvPr id="40" name="Figura a mano libera 39">
              <a:extLst>
                <a:ext uri="{FF2B5EF4-FFF2-40B4-BE49-F238E27FC236}">
                  <a16:creationId xmlns:a16="http://schemas.microsoft.com/office/drawing/2014/main" id="{F6B10CD4-F1EC-DB7A-31A8-12312FD7059C}"/>
                </a:ext>
              </a:extLst>
            </p:cNvPr>
            <p:cNvSpPr/>
            <p:nvPr/>
          </p:nvSpPr>
          <p:spPr>
            <a:xfrm>
              <a:off x="8464349" y="1727533"/>
              <a:ext cx="3152251" cy="4514400"/>
            </a:xfrm>
            <a:custGeom>
              <a:avLst/>
              <a:gdLst>
                <a:gd name="connsiteX0" fmla="*/ 840447 w 4129087"/>
                <a:gd name="connsiteY0" fmla="*/ 170442 h 5372112"/>
                <a:gd name="connsiteX1" fmla="*/ 216434 w 4129087"/>
                <a:gd name="connsiteY1" fmla="*/ 794455 h 5372112"/>
                <a:gd name="connsiteX2" fmla="*/ 216434 w 4129087"/>
                <a:gd name="connsiteY2" fmla="*/ 4577657 h 5372112"/>
                <a:gd name="connsiteX3" fmla="*/ 840447 w 4129087"/>
                <a:gd name="connsiteY3" fmla="*/ 5201670 h 5372112"/>
                <a:gd name="connsiteX4" fmla="*/ 3336422 w 4129087"/>
                <a:gd name="connsiteY4" fmla="*/ 5201670 h 5372112"/>
                <a:gd name="connsiteX5" fmla="*/ 3960435 w 4129087"/>
                <a:gd name="connsiteY5" fmla="*/ 4577657 h 5372112"/>
                <a:gd name="connsiteX6" fmla="*/ 3960435 w 4129087"/>
                <a:gd name="connsiteY6" fmla="*/ 794455 h 5372112"/>
                <a:gd name="connsiteX7" fmla="*/ 3336422 w 4129087"/>
                <a:gd name="connsiteY7" fmla="*/ 170442 h 5372112"/>
                <a:gd name="connsiteX8" fmla="*/ 0 w 4129087"/>
                <a:gd name="connsiteY8" fmla="*/ 0 h 5372112"/>
                <a:gd name="connsiteX9" fmla="*/ 4129087 w 4129087"/>
                <a:gd name="connsiteY9" fmla="*/ 0 h 5372112"/>
                <a:gd name="connsiteX10" fmla="*/ 4129087 w 4129087"/>
                <a:gd name="connsiteY10" fmla="*/ 5372112 h 5372112"/>
                <a:gd name="connsiteX11" fmla="*/ 0 w 4129087"/>
                <a:gd name="connsiteY11" fmla="*/ 5372112 h 537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9087" h="5372112">
                  <a:moveTo>
                    <a:pt x="840447" y="170442"/>
                  </a:moveTo>
                  <a:cubicBezTo>
                    <a:pt x="495814" y="170442"/>
                    <a:pt x="216434" y="449822"/>
                    <a:pt x="216434" y="794455"/>
                  </a:cubicBezTo>
                  <a:lnTo>
                    <a:pt x="216434" y="4577657"/>
                  </a:lnTo>
                  <a:cubicBezTo>
                    <a:pt x="216434" y="4922290"/>
                    <a:pt x="495814" y="5201670"/>
                    <a:pt x="840447" y="5201670"/>
                  </a:cubicBezTo>
                  <a:lnTo>
                    <a:pt x="3336422" y="5201670"/>
                  </a:lnTo>
                  <a:cubicBezTo>
                    <a:pt x="3681055" y="5201670"/>
                    <a:pt x="3960435" y="4922290"/>
                    <a:pt x="3960435" y="4577657"/>
                  </a:cubicBezTo>
                  <a:lnTo>
                    <a:pt x="3960435" y="794455"/>
                  </a:lnTo>
                  <a:cubicBezTo>
                    <a:pt x="3960435" y="449822"/>
                    <a:pt x="3681055" y="170442"/>
                    <a:pt x="3336422" y="170442"/>
                  </a:cubicBezTo>
                  <a:close/>
                  <a:moveTo>
                    <a:pt x="0" y="0"/>
                  </a:moveTo>
                  <a:lnTo>
                    <a:pt x="4129087" y="0"/>
                  </a:lnTo>
                  <a:lnTo>
                    <a:pt x="4129087" y="5372112"/>
                  </a:lnTo>
                  <a:lnTo>
                    <a:pt x="0" y="5372112"/>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1" name="Gruppo 40">
            <a:extLst>
              <a:ext uri="{FF2B5EF4-FFF2-40B4-BE49-F238E27FC236}">
                <a16:creationId xmlns:a16="http://schemas.microsoft.com/office/drawing/2014/main" id="{E26D9D85-7E61-5E8B-45C8-3769A8CCA29E}"/>
              </a:ext>
            </a:extLst>
          </p:cNvPr>
          <p:cNvGrpSpPr/>
          <p:nvPr/>
        </p:nvGrpSpPr>
        <p:grpSpPr>
          <a:xfrm>
            <a:off x="1817452" y="2266088"/>
            <a:ext cx="3152252" cy="4513821"/>
            <a:chOff x="1691753" y="2262761"/>
            <a:chExt cx="3152252" cy="4513821"/>
          </a:xfrm>
        </p:grpSpPr>
        <p:pic>
          <p:nvPicPr>
            <p:cNvPr id="42" name="Immagine 41">
              <a:extLst>
                <a:ext uri="{FF2B5EF4-FFF2-40B4-BE49-F238E27FC236}">
                  <a16:creationId xmlns:a16="http://schemas.microsoft.com/office/drawing/2014/main" id="{4C0C631B-4A87-DB94-2B65-B3F83DD6E42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1040740" y="3060326"/>
              <a:ext cx="4475129" cy="2880000"/>
            </a:xfrm>
            <a:prstGeom prst="rect">
              <a:avLst/>
            </a:prstGeom>
          </p:spPr>
        </p:pic>
        <p:sp>
          <p:nvSpPr>
            <p:cNvPr id="43" name="Figura a mano libera 42">
              <a:extLst>
                <a:ext uri="{FF2B5EF4-FFF2-40B4-BE49-F238E27FC236}">
                  <a16:creationId xmlns:a16="http://schemas.microsoft.com/office/drawing/2014/main" id="{2D7A02D6-0717-6626-705D-D12529F0BF93}"/>
                </a:ext>
              </a:extLst>
            </p:cNvPr>
            <p:cNvSpPr/>
            <p:nvPr/>
          </p:nvSpPr>
          <p:spPr>
            <a:xfrm>
              <a:off x="1691753" y="2262762"/>
              <a:ext cx="3152252" cy="4513820"/>
            </a:xfrm>
            <a:custGeom>
              <a:avLst/>
              <a:gdLst>
                <a:gd name="connsiteX0" fmla="*/ 840447 w 4129087"/>
                <a:gd name="connsiteY0" fmla="*/ 170442 h 5372112"/>
                <a:gd name="connsiteX1" fmla="*/ 216434 w 4129087"/>
                <a:gd name="connsiteY1" fmla="*/ 794455 h 5372112"/>
                <a:gd name="connsiteX2" fmla="*/ 216434 w 4129087"/>
                <a:gd name="connsiteY2" fmla="*/ 4577657 h 5372112"/>
                <a:gd name="connsiteX3" fmla="*/ 840447 w 4129087"/>
                <a:gd name="connsiteY3" fmla="*/ 5201670 h 5372112"/>
                <a:gd name="connsiteX4" fmla="*/ 3336422 w 4129087"/>
                <a:gd name="connsiteY4" fmla="*/ 5201670 h 5372112"/>
                <a:gd name="connsiteX5" fmla="*/ 3960435 w 4129087"/>
                <a:gd name="connsiteY5" fmla="*/ 4577657 h 5372112"/>
                <a:gd name="connsiteX6" fmla="*/ 3960435 w 4129087"/>
                <a:gd name="connsiteY6" fmla="*/ 794455 h 5372112"/>
                <a:gd name="connsiteX7" fmla="*/ 3336422 w 4129087"/>
                <a:gd name="connsiteY7" fmla="*/ 170442 h 5372112"/>
                <a:gd name="connsiteX8" fmla="*/ 0 w 4129087"/>
                <a:gd name="connsiteY8" fmla="*/ 0 h 5372112"/>
                <a:gd name="connsiteX9" fmla="*/ 4129087 w 4129087"/>
                <a:gd name="connsiteY9" fmla="*/ 0 h 5372112"/>
                <a:gd name="connsiteX10" fmla="*/ 4129087 w 4129087"/>
                <a:gd name="connsiteY10" fmla="*/ 5372112 h 5372112"/>
                <a:gd name="connsiteX11" fmla="*/ 0 w 4129087"/>
                <a:gd name="connsiteY11" fmla="*/ 5372112 h 537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9087" h="5372112">
                  <a:moveTo>
                    <a:pt x="840447" y="170442"/>
                  </a:moveTo>
                  <a:cubicBezTo>
                    <a:pt x="495814" y="170442"/>
                    <a:pt x="216434" y="449822"/>
                    <a:pt x="216434" y="794455"/>
                  </a:cubicBezTo>
                  <a:lnTo>
                    <a:pt x="216434" y="4577657"/>
                  </a:lnTo>
                  <a:cubicBezTo>
                    <a:pt x="216434" y="4922290"/>
                    <a:pt x="495814" y="5201670"/>
                    <a:pt x="840447" y="5201670"/>
                  </a:cubicBezTo>
                  <a:lnTo>
                    <a:pt x="3336422" y="5201670"/>
                  </a:lnTo>
                  <a:cubicBezTo>
                    <a:pt x="3681055" y="5201670"/>
                    <a:pt x="3960435" y="4922290"/>
                    <a:pt x="3960435" y="4577657"/>
                  </a:cubicBezTo>
                  <a:lnTo>
                    <a:pt x="3960435" y="794455"/>
                  </a:lnTo>
                  <a:cubicBezTo>
                    <a:pt x="3960435" y="449822"/>
                    <a:pt x="3681055" y="170442"/>
                    <a:pt x="3336422" y="170442"/>
                  </a:cubicBezTo>
                  <a:close/>
                  <a:moveTo>
                    <a:pt x="0" y="0"/>
                  </a:moveTo>
                  <a:lnTo>
                    <a:pt x="4129087" y="0"/>
                  </a:lnTo>
                  <a:lnTo>
                    <a:pt x="4129087" y="5372112"/>
                  </a:lnTo>
                  <a:lnTo>
                    <a:pt x="0" y="5372112"/>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4" name="Gruppo 43">
            <a:extLst>
              <a:ext uri="{FF2B5EF4-FFF2-40B4-BE49-F238E27FC236}">
                <a16:creationId xmlns:a16="http://schemas.microsoft.com/office/drawing/2014/main" id="{892D2E5F-6E8C-7AEC-930D-9F3B5CCBBA61}"/>
              </a:ext>
            </a:extLst>
          </p:cNvPr>
          <p:cNvGrpSpPr/>
          <p:nvPr/>
        </p:nvGrpSpPr>
        <p:grpSpPr>
          <a:xfrm>
            <a:off x="5297511" y="1406120"/>
            <a:ext cx="3152252" cy="4514400"/>
            <a:chOff x="4892061" y="1047326"/>
            <a:chExt cx="3152252" cy="4514400"/>
          </a:xfrm>
        </p:grpSpPr>
        <p:sp>
          <p:nvSpPr>
            <p:cNvPr id="45" name="Rettangolo 44">
              <a:extLst>
                <a:ext uri="{FF2B5EF4-FFF2-40B4-BE49-F238E27FC236}">
                  <a16:creationId xmlns:a16="http://schemas.microsoft.com/office/drawing/2014/main" id="{F0490F22-9F21-1503-F768-32CB3E573A0A}"/>
                </a:ext>
              </a:extLst>
            </p:cNvPr>
            <p:cNvSpPr/>
            <p:nvPr/>
          </p:nvSpPr>
          <p:spPr>
            <a:xfrm>
              <a:off x="5017761" y="1157054"/>
              <a:ext cx="2980253" cy="4274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Immagine 45">
              <a:extLst>
                <a:ext uri="{FF2B5EF4-FFF2-40B4-BE49-F238E27FC236}">
                  <a16:creationId xmlns:a16="http://schemas.microsoft.com/office/drawing/2014/main" id="{FEBB02CB-EBB5-9876-BC7F-4AEA9F75B5C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008" b="96241" l="6186" r="92784">
                          <a14:foregroundMark x1="34021" y1="6015" x2="4124" y2="6015"/>
                          <a14:foregroundMark x1="4124" y1="6015" x2="47423" y2="26316"/>
                          <a14:foregroundMark x1="47423" y1="26316" x2="49485" y2="87970"/>
                          <a14:foregroundMark x1="49485" y1="87970" x2="71134" y2="75188"/>
                          <a14:foregroundMark x1="71134" y1="75188" x2="75258" y2="48120"/>
                          <a14:foregroundMark x1="75258" y1="48120" x2="70103" y2="24812"/>
                          <a14:foregroundMark x1="70103" y1="24812" x2="95876" y2="12782"/>
                          <a14:foregroundMark x1="95876" y1="12782" x2="68041" y2="4511"/>
                          <a14:foregroundMark x1="68041" y1="4511" x2="29897" y2="5263"/>
                          <a14:foregroundMark x1="74227" y1="6015" x2="89691" y2="12030"/>
                          <a14:foregroundMark x1="78351" y1="5263" x2="92784" y2="8271"/>
                          <a14:foregroundMark x1="59794" y1="21053" x2="58763" y2="83459"/>
                          <a14:foregroundMark x1="58763" y1="78947" x2="58763" y2="54135"/>
                          <a14:foregroundMark x1="60825" y1="56391" x2="61856" y2="76692"/>
                          <a14:foregroundMark x1="55670" y1="57895" x2="60825" y2="95489"/>
                          <a14:foregroundMark x1="60825" y1="95489" x2="63918" y2="78947"/>
                          <a14:foregroundMark x1="64948" y1="80451" x2="63918" y2="94737"/>
                          <a14:foregroundMark x1="25773" y1="48872" x2="12371" y2="65414"/>
                          <a14:foregroundMark x1="12371" y1="65414" x2="30928" y2="78195"/>
                          <a14:foregroundMark x1="30928" y1="78195" x2="38144" y2="59398"/>
                          <a14:foregroundMark x1="38144" y1="59398" x2="18557" y2="48872"/>
                          <a14:foregroundMark x1="23711" y1="45113" x2="17526" y2="54887"/>
                          <a14:foregroundMark x1="21649" y1="45113" x2="30928" y2="52632"/>
                          <a14:foregroundMark x1="23711" y1="45113" x2="34021" y2="49624"/>
                          <a14:foregroundMark x1="34021" y1="45865" x2="24742" y2="44361"/>
                          <a14:foregroundMark x1="15464" y1="68421" x2="14433" y2="88722"/>
                          <a14:foregroundMark x1="14433" y1="88722" x2="37113" y2="80451"/>
                          <a14:foregroundMark x1="15464" y1="95489" x2="42268" y2="96241"/>
                          <a14:foregroundMark x1="42268" y1="96241" x2="35052" y2="79699"/>
                          <a14:foregroundMark x1="6186" y1="46617" x2="32990" y2="45865"/>
                          <a14:foregroundMark x1="32990" y1="45865" x2="32990" y2="45865"/>
                          <a14:foregroundMark x1="12371" y1="48120" x2="12371" y2="91729"/>
                          <a14:foregroundMark x1="17526" y1="65414" x2="34021" y2="67669"/>
                          <a14:foregroundMark x1="34021" y1="62406" x2="7216" y2="63158"/>
                          <a14:foregroundMark x1="7216" y1="63158" x2="29897" y2="72180"/>
                          <a14:foregroundMark x1="29897" y1="72180" x2="38144" y2="66917"/>
                        </a14:backgroundRemoval>
                      </a14:imgEffect>
                    </a14:imgLayer>
                  </a14:imgProps>
                </a:ext>
              </a:extLst>
            </a:blip>
            <a:stretch>
              <a:fillRect/>
            </a:stretch>
          </p:blipFill>
          <p:spPr>
            <a:xfrm>
              <a:off x="5547304" y="2141614"/>
              <a:ext cx="1850447" cy="2544364"/>
            </a:xfrm>
            <a:prstGeom prst="rect">
              <a:avLst/>
            </a:prstGeom>
          </p:spPr>
        </p:pic>
        <p:sp>
          <p:nvSpPr>
            <p:cNvPr id="47" name="Figura a mano libera 46">
              <a:extLst>
                <a:ext uri="{FF2B5EF4-FFF2-40B4-BE49-F238E27FC236}">
                  <a16:creationId xmlns:a16="http://schemas.microsoft.com/office/drawing/2014/main" id="{4C6DEA15-B5F9-2399-16C6-FC4BB8975B66}"/>
                </a:ext>
              </a:extLst>
            </p:cNvPr>
            <p:cNvSpPr/>
            <p:nvPr/>
          </p:nvSpPr>
          <p:spPr>
            <a:xfrm>
              <a:off x="4892061" y="1047326"/>
              <a:ext cx="3152252" cy="4514400"/>
            </a:xfrm>
            <a:custGeom>
              <a:avLst/>
              <a:gdLst>
                <a:gd name="connsiteX0" fmla="*/ 840447 w 4129087"/>
                <a:gd name="connsiteY0" fmla="*/ 170442 h 5372112"/>
                <a:gd name="connsiteX1" fmla="*/ 216434 w 4129087"/>
                <a:gd name="connsiteY1" fmla="*/ 794455 h 5372112"/>
                <a:gd name="connsiteX2" fmla="*/ 216434 w 4129087"/>
                <a:gd name="connsiteY2" fmla="*/ 4577657 h 5372112"/>
                <a:gd name="connsiteX3" fmla="*/ 840447 w 4129087"/>
                <a:gd name="connsiteY3" fmla="*/ 5201670 h 5372112"/>
                <a:gd name="connsiteX4" fmla="*/ 3336422 w 4129087"/>
                <a:gd name="connsiteY4" fmla="*/ 5201670 h 5372112"/>
                <a:gd name="connsiteX5" fmla="*/ 3960435 w 4129087"/>
                <a:gd name="connsiteY5" fmla="*/ 4577657 h 5372112"/>
                <a:gd name="connsiteX6" fmla="*/ 3960435 w 4129087"/>
                <a:gd name="connsiteY6" fmla="*/ 794455 h 5372112"/>
                <a:gd name="connsiteX7" fmla="*/ 3336422 w 4129087"/>
                <a:gd name="connsiteY7" fmla="*/ 170442 h 5372112"/>
                <a:gd name="connsiteX8" fmla="*/ 0 w 4129087"/>
                <a:gd name="connsiteY8" fmla="*/ 0 h 5372112"/>
                <a:gd name="connsiteX9" fmla="*/ 4129087 w 4129087"/>
                <a:gd name="connsiteY9" fmla="*/ 0 h 5372112"/>
                <a:gd name="connsiteX10" fmla="*/ 4129087 w 4129087"/>
                <a:gd name="connsiteY10" fmla="*/ 5372112 h 5372112"/>
                <a:gd name="connsiteX11" fmla="*/ 0 w 4129087"/>
                <a:gd name="connsiteY11" fmla="*/ 5372112 h 537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9087" h="5372112">
                  <a:moveTo>
                    <a:pt x="840447" y="170442"/>
                  </a:moveTo>
                  <a:cubicBezTo>
                    <a:pt x="495814" y="170442"/>
                    <a:pt x="216434" y="449822"/>
                    <a:pt x="216434" y="794455"/>
                  </a:cubicBezTo>
                  <a:lnTo>
                    <a:pt x="216434" y="4577657"/>
                  </a:lnTo>
                  <a:cubicBezTo>
                    <a:pt x="216434" y="4922290"/>
                    <a:pt x="495814" y="5201670"/>
                    <a:pt x="840447" y="5201670"/>
                  </a:cubicBezTo>
                  <a:lnTo>
                    <a:pt x="3336422" y="5201670"/>
                  </a:lnTo>
                  <a:cubicBezTo>
                    <a:pt x="3681055" y="5201670"/>
                    <a:pt x="3960435" y="4922290"/>
                    <a:pt x="3960435" y="4577657"/>
                  </a:cubicBezTo>
                  <a:lnTo>
                    <a:pt x="3960435" y="794455"/>
                  </a:lnTo>
                  <a:cubicBezTo>
                    <a:pt x="3960435" y="449822"/>
                    <a:pt x="3681055" y="170442"/>
                    <a:pt x="3336422" y="170442"/>
                  </a:cubicBezTo>
                  <a:close/>
                  <a:moveTo>
                    <a:pt x="0" y="0"/>
                  </a:moveTo>
                  <a:lnTo>
                    <a:pt x="4129087" y="0"/>
                  </a:lnTo>
                  <a:lnTo>
                    <a:pt x="4129087" y="5372112"/>
                  </a:lnTo>
                  <a:lnTo>
                    <a:pt x="0" y="5372112"/>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Tree>
    <p:extLst>
      <p:ext uri="{BB962C8B-B14F-4D97-AF65-F5344CB8AC3E}">
        <p14:creationId xmlns:p14="http://schemas.microsoft.com/office/powerpoint/2010/main" val="3028783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4FBC5D-8CCE-4657-7418-4BCF10BE7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304" y="-37140"/>
            <a:ext cx="2298356" cy="6901873"/>
          </a:xfrm>
          <a:prstGeom prst="rect">
            <a:avLst/>
          </a:prstGeom>
        </p:spPr>
      </p:pic>
      <p:sp>
        <p:nvSpPr>
          <p:cNvPr id="21" name="Figura a mano libera 20">
            <a:extLst>
              <a:ext uri="{FF2B5EF4-FFF2-40B4-BE49-F238E27FC236}">
                <a16:creationId xmlns:a16="http://schemas.microsoft.com/office/drawing/2014/main" id="{98474FEC-FDF7-47C8-C90F-C250B3C3B88C}"/>
              </a:ext>
            </a:extLst>
          </p:cNvPr>
          <p:cNvSpPr/>
          <p:nvPr/>
        </p:nvSpPr>
        <p:spPr>
          <a:xfrm>
            <a:off x="-871036" y="-662938"/>
            <a:ext cx="2609088" cy="8558212"/>
          </a:xfrm>
          <a:custGeom>
            <a:avLst/>
            <a:gdLst>
              <a:gd name="connsiteX0" fmla="*/ 1357444 w 2609088"/>
              <a:gd name="connsiteY0" fmla="*/ 7527671 h 8558212"/>
              <a:gd name="connsiteX1" fmla="*/ 2415981 w 2609088"/>
              <a:gd name="connsiteY1" fmla="*/ 7527671 h 8558212"/>
              <a:gd name="connsiteX2" fmla="*/ 2268474 w 2609088"/>
              <a:gd name="connsiteY2" fmla="*/ 7822684 h 8558212"/>
              <a:gd name="connsiteX3" fmla="*/ 1504950 w 2609088"/>
              <a:gd name="connsiteY3" fmla="*/ 7822684 h 8558212"/>
              <a:gd name="connsiteX4" fmla="*/ 310732 w 2609088"/>
              <a:gd name="connsiteY4" fmla="*/ 7287221 h 8558212"/>
              <a:gd name="connsiteX5" fmla="*/ 310732 w 2609088"/>
              <a:gd name="connsiteY5" fmla="*/ 7527671 h 8558212"/>
              <a:gd name="connsiteX6" fmla="*/ 1285946 w 2609088"/>
              <a:gd name="connsiteY6" fmla="*/ 7527671 h 8558212"/>
              <a:gd name="connsiteX7" fmla="*/ 1460602 w 2609088"/>
              <a:gd name="connsiteY7" fmla="*/ 7876984 h 8558212"/>
              <a:gd name="connsiteX8" fmla="*/ 1119988 w 2609088"/>
              <a:gd name="connsiteY8" fmla="*/ 8558212 h 8558212"/>
              <a:gd name="connsiteX9" fmla="*/ 356464 w 2609088"/>
              <a:gd name="connsiteY9" fmla="*/ 8558212 h 8558212"/>
              <a:gd name="connsiteX10" fmla="*/ 15850 w 2609088"/>
              <a:gd name="connsiteY10" fmla="*/ 7876984 h 8558212"/>
              <a:gd name="connsiteX11" fmla="*/ 2609088 w 2609088"/>
              <a:gd name="connsiteY11" fmla="*/ 7141456 h 8558212"/>
              <a:gd name="connsiteX12" fmla="*/ 2609088 w 2609088"/>
              <a:gd name="connsiteY12" fmla="*/ 7527671 h 8558212"/>
              <a:gd name="connsiteX13" fmla="*/ 2415981 w 2609088"/>
              <a:gd name="connsiteY13" fmla="*/ 7527671 h 8558212"/>
              <a:gd name="connsiteX14" fmla="*/ 310732 w 2609088"/>
              <a:gd name="connsiteY14" fmla="*/ 5802189 h 8558212"/>
              <a:gd name="connsiteX15" fmla="*/ 310732 w 2609088"/>
              <a:gd name="connsiteY15" fmla="*/ 7045117 h 8558212"/>
              <a:gd name="connsiteX16" fmla="*/ 0 w 2609088"/>
              <a:gd name="connsiteY16" fmla="*/ 6423653 h 8558212"/>
              <a:gd name="connsiteX17" fmla="*/ 310732 w 2609088"/>
              <a:gd name="connsiteY17" fmla="*/ 4366583 h 8558212"/>
              <a:gd name="connsiteX18" fmla="*/ 310732 w 2609088"/>
              <a:gd name="connsiteY18" fmla="*/ 5609510 h 8558212"/>
              <a:gd name="connsiteX19" fmla="*/ 0 w 2609088"/>
              <a:gd name="connsiteY19" fmla="*/ 4988047 h 8558212"/>
              <a:gd name="connsiteX20" fmla="*/ 310732 w 2609088"/>
              <a:gd name="connsiteY20" fmla="*/ 2930977 h 8558212"/>
              <a:gd name="connsiteX21" fmla="*/ 310732 w 2609088"/>
              <a:gd name="connsiteY21" fmla="*/ 4173905 h 8558212"/>
              <a:gd name="connsiteX22" fmla="*/ 0 w 2609088"/>
              <a:gd name="connsiteY22" fmla="*/ 3552440 h 8558212"/>
              <a:gd name="connsiteX23" fmla="*/ 310732 w 2609088"/>
              <a:gd name="connsiteY23" fmla="*/ 1495371 h 8558212"/>
              <a:gd name="connsiteX24" fmla="*/ 310732 w 2609088"/>
              <a:gd name="connsiteY24" fmla="*/ 2738298 h 8558212"/>
              <a:gd name="connsiteX25" fmla="*/ 0 w 2609088"/>
              <a:gd name="connsiteY25" fmla="*/ 2116835 h 8558212"/>
              <a:gd name="connsiteX26" fmla="*/ 1417037 w 2609088"/>
              <a:gd name="connsiteY26" fmla="*/ 625798 h 8558212"/>
              <a:gd name="connsiteX27" fmla="*/ 2609088 w 2609088"/>
              <a:gd name="connsiteY27" fmla="*/ 625798 h 8558212"/>
              <a:gd name="connsiteX28" fmla="*/ 2609088 w 2609088"/>
              <a:gd name="connsiteY28" fmla="*/ 1399031 h 8558212"/>
              <a:gd name="connsiteX29" fmla="*/ 2268474 w 2609088"/>
              <a:gd name="connsiteY29" fmla="*/ 717803 h 8558212"/>
              <a:gd name="connsiteX30" fmla="*/ 1504950 w 2609088"/>
              <a:gd name="connsiteY30" fmla="*/ 717803 h 8558212"/>
              <a:gd name="connsiteX31" fmla="*/ 1164336 w 2609088"/>
              <a:gd name="connsiteY31" fmla="*/ 1399031 h 8558212"/>
              <a:gd name="connsiteX32" fmla="*/ 1504950 w 2609088"/>
              <a:gd name="connsiteY32" fmla="*/ 2080259 h 8558212"/>
              <a:gd name="connsiteX33" fmla="*/ 2268474 w 2609088"/>
              <a:gd name="connsiteY33" fmla="*/ 2080259 h 8558212"/>
              <a:gd name="connsiteX34" fmla="*/ 2609088 w 2609088"/>
              <a:gd name="connsiteY34" fmla="*/ 1399031 h 8558212"/>
              <a:gd name="connsiteX35" fmla="*/ 2609088 w 2609088"/>
              <a:gd name="connsiteY35" fmla="*/ 2834638 h 8558212"/>
              <a:gd name="connsiteX36" fmla="*/ 2268474 w 2609088"/>
              <a:gd name="connsiteY36" fmla="*/ 2153410 h 8558212"/>
              <a:gd name="connsiteX37" fmla="*/ 1504950 w 2609088"/>
              <a:gd name="connsiteY37" fmla="*/ 2153410 h 8558212"/>
              <a:gd name="connsiteX38" fmla="*/ 1164336 w 2609088"/>
              <a:gd name="connsiteY38" fmla="*/ 2834638 h 8558212"/>
              <a:gd name="connsiteX39" fmla="*/ 1504950 w 2609088"/>
              <a:gd name="connsiteY39" fmla="*/ 3515865 h 8558212"/>
              <a:gd name="connsiteX40" fmla="*/ 2268474 w 2609088"/>
              <a:gd name="connsiteY40" fmla="*/ 3515865 h 8558212"/>
              <a:gd name="connsiteX41" fmla="*/ 2609088 w 2609088"/>
              <a:gd name="connsiteY41" fmla="*/ 2834638 h 8558212"/>
              <a:gd name="connsiteX42" fmla="*/ 2609088 w 2609088"/>
              <a:gd name="connsiteY42" fmla="*/ 4270243 h 8558212"/>
              <a:gd name="connsiteX43" fmla="*/ 2268474 w 2609088"/>
              <a:gd name="connsiteY43" fmla="*/ 3589016 h 8558212"/>
              <a:gd name="connsiteX44" fmla="*/ 1504950 w 2609088"/>
              <a:gd name="connsiteY44" fmla="*/ 3589016 h 8558212"/>
              <a:gd name="connsiteX45" fmla="*/ 1164336 w 2609088"/>
              <a:gd name="connsiteY45" fmla="*/ 4270243 h 8558212"/>
              <a:gd name="connsiteX46" fmla="*/ 1504950 w 2609088"/>
              <a:gd name="connsiteY46" fmla="*/ 4951471 h 8558212"/>
              <a:gd name="connsiteX47" fmla="*/ 2268474 w 2609088"/>
              <a:gd name="connsiteY47" fmla="*/ 4951471 h 8558212"/>
              <a:gd name="connsiteX48" fmla="*/ 2609088 w 2609088"/>
              <a:gd name="connsiteY48" fmla="*/ 4270243 h 8558212"/>
              <a:gd name="connsiteX49" fmla="*/ 2609088 w 2609088"/>
              <a:gd name="connsiteY49" fmla="*/ 5705850 h 8558212"/>
              <a:gd name="connsiteX50" fmla="*/ 2268474 w 2609088"/>
              <a:gd name="connsiteY50" fmla="*/ 5024622 h 8558212"/>
              <a:gd name="connsiteX51" fmla="*/ 1504950 w 2609088"/>
              <a:gd name="connsiteY51" fmla="*/ 5024622 h 8558212"/>
              <a:gd name="connsiteX52" fmla="*/ 1164336 w 2609088"/>
              <a:gd name="connsiteY52" fmla="*/ 5705850 h 8558212"/>
              <a:gd name="connsiteX53" fmla="*/ 1504950 w 2609088"/>
              <a:gd name="connsiteY53" fmla="*/ 6387077 h 8558212"/>
              <a:gd name="connsiteX54" fmla="*/ 2268474 w 2609088"/>
              <a:gd name="connsiteY54" fmla="*/ 6387077 h 8558212"/>
              <a:gd name="connsiteX55" fmla="*/ 2609088 w 2609088"/>
              <a:gd name="connsiteY55" fmla="*/ 5705850 h 8558212"/>
              <a:gd name="connsiteX56" fmla="*/ 2609088 w 2609088"/>
              <a:gd name="connsiteY56" fmla="*/ 7141456 h 8558212"/>
              <a:gd name="connsiteX57" fmla="*/ 2268474 w 2609088"/>
              <a:gd name="connsiteY57" fmla="*/ 6460228 h 8558212"/>
              <a:gd name="connsiteX58" fmla="*/ 1504950 w 2609088"/>
              <a:gd name="connsiteY58" fmla="*/ 6460228 h 8558212"/>
              <a:gd name="connsiteX59" fmla="*/ 1164336 w 2609088"/>
              <a:gd name="connsiteY59" fmla="*/ 7141456 h 8558212"/>
              <a:gd name="connsiteX60" fmla="*/ 1357444 w 2609088"/>
              <a:gd name="connsiteY60" fmla="*/ 7527671 h 8558212"/>
              <a:gd name="connsiteX61" fmla="*/ 1285946 w 2609088"/>
              <a:gd name="connsiteY61" fmla="*/ 7527671 h 8558212"/>
              <a:gd name="connsiteX62" fmla="*/ 1119988 w 2609088"/>
              <a:gd name="connsiteY62" fmla="*/ 7195756 h 8558212"/>
              <a:gd name="connsiteX63" fmla="*/ 356464 w 2609088"/>
              <a:gd name="connsiteY63" fmla="*/ 7195756 h 8558212"/>
              <a:gd name="connsiteX64" fmla="*/ 310732 w 2609088"/>
              <a:gd name="connsiteY64" fmla="*/ 7287221 h 8558212"/>
              <a:gd name="connsiteX65" fmla="*/ 310732 w 2609088"/>
              <a:gd name="connsiteY65" fmla="*/ 7045117 h 8558212"/>
              <a:gd name="connsiteX66" fmla="*/ 340614 w 2609088"/>
              <a:gd name="connsiteY66" fmla="*/ 7104881 h 8558212"/>
              <a:gd name="connsiteX67" fmla="*/ 1104138 w 2609088"/>
              <a:gd name="connsiteY67" fmla="*/ 7104881 h 8558212"/>
              <a:gd name="connsiteX68" fmla="*/ 1444752 w 2609088"/>
              <a:gd name="connsiteY68" fmla="*/ 6423653 h 8558212"/>
              <a:gd name="connsiteX69" fmla="*/ 1104138 w 2609088"/>
              <a:gd name="connsiteY69" fmla="*/ 5742425 h 8558212"/>
              <a:gd name="connsiteX70" fmla="*/ 340614 w 2609088"/>
              <a:gd name="connsiteY70" fmla="*/ 5742425 h 8558212"/>
              <a:gd name="connsiteX71" fmla="*/ 310732 w 2609088"/>
              <a:gd name="connsiteY71" fmla="*/ 5802189 h 8558212"/>
              <a:gd name="connsiteX72" fmla="*/ 310732 w 2609088"/>
              <a:gd name="connsiteY72" fmla="*/ 5609510 h 8558212"/>
              <a:gd name="connsiteX73" fmla="*/ 340614 w 2609088"/>
              <a:gd name="connsiteY73" fmla="*/ 5669274 h 8558212"/>
              <a:gd name="connsiteX74" fmla="*/ 1104138 w 2609088"/>
              <a:gd name="connsiteY74" fmla="*/ 5669274 h 8558212"/>
              <a:gd name="connsiteX75" fmla="*/ 1444752 w 2609088"/>
              <a:gd name="connsiteY75" fmla="*/ 4988047 h 8558212"/>
              <a:gd name="connsiteX76" fmla="*/ 1104138 w 2609088"/>
              <a:gd name="connsiteY76" fmla="*/ 4306819 h 8558212"/>
              <a:gd name="connsiteX77" fmla="*/ 340614 w 2609088"/>
              <a:gd name="connsiteY77" fmla="*/ 4306819 h 8558212"/>
              <a:gd name="connsiteX78" fmla="*/ 310732 w 2609088"/>
              <a:gd name="connsiteY78" fmla="*/ 4366583 h 8558212"/>
              <a:gd name="connsiteX79" fmla="*/ 310732 w 2609088"/>
              <a:gd name="connsiteY79" fmla="*/ 4173905 h 8558212"/>
              <a:gd name="connsiteX80" fmla="*/ 340614 w 2609088"/>
              <a:gd name="connsiteY80" fmla="*/ 4233669 h 8558212"/>
              <a:gd name="connsiteX81" fmla="*/ 1104138 w 2609088"/>
              <a:gd name="connsiteY81" fmla="*/ 4233669 h 8558212"/>
              <a:gd name="connsiteX82" fmla="*/ 1444752 w 2609088"/>
              <a:gd name="connsiteY82" fmla="*/ 3552440 h 8558212"/>
              <a:gd name="connsiteX83" fmla="*/ 1104138 w 2609088"/>
              <a:gd name="connsiteY83" fmla="*/ 2871212 h 8558212"/>
              <a:gd name="connsiteX84" fmla="*/ 340614 w 2609088"/>
              <a:gd name="connsiteY84" fmla="*/ 2871212 h 8558212"/>
              <a:gd name="connsiteX85" fmla="*/ 310732 w 2609088"/>
              <a:gd name="connsiteY85" fmla="*/ 2930977 h 8558212"/>
              <a:gd name="connsiteX86" fmla="*/ 310732 w 2609088"/>
              <a:gd name="connsiteY86" fmla="*/ 2738298 h 8558212"/>
              <a:gd name="connsiteX87" fmla="*/ 340614 w 2609088"/>
              <a:gd name="connsiteY87" fmla="*/ 2798062 h 8558212"/>
              <a:gd name="connsiteX88" fmla="*/ 1104138 w 2609088"/>
              <a:gd name="connsiteY88" fmla="*/ 2798062 h 8558212"/>
              <a:gd name="connsiteX89" fmla="*/ 1444752 w 2609088"/>
              <a:gd name="connsiteY89" fmla="*/ 2116835 h 8558212"/>
              <a:gd name="connsiteX90" fmla="*/ 1104138 w 2609088"/>
              <a:gd name="connsiteY90" fmla="*/ 1435607 h 8558212"/>
              <a:gd name="connsiteX91" fmla="*/ 340614 w 2609088"/>
              <a:gd name="connsiteY91" fmla="*/ 1435607 h 8558212"/>
              <a:gd name="connsiteX92" fmla="*/ 310732 w 2609088"/>
              <a:gd name="connsiteY92" fmla="*/ 1495371 h 8558212"/>
              <a:gd name="connsiteX93" fmla="*/ 310732 w 2609088"/>
              <a:gd name="connsiteY93" fmla="*/ 1302692 h 8558212"/>
              <a:gd name="connsiteX94" fmla="*/ 340614 w 2609088"/>
              <a:gd name="connsiteY94" fmla="*/ 1362456 h 8558212"/>
              <a:gd name="connsiteX95" fmla="*/ 1104138 w 2609088"/>
              <a:gd name="connsiteY95" fmla="*/ 1362456 h 8558212"/>
              <a:gd name="connsiteX96" fmla="*/ 1444752 w 2609088"/>
              <a:gd name="connsiteY96" fmla="*/ 681228 h 8558212"/>
              <a:gd name="connsiteX97" fmla="*/ 340614 w 2609088"/>
              <a:gd name="connsiteY97" fmla="*/ 0 h 8558212"/>
              <a:gd name="connsiteX98" fmla="*/ 1104138 w 2609088"/>
              <a:gd name="connsiteY98" fmla="*/ 0 h 8558212"/>
              <a:gd name="connsiteX99" fmla="*/ 1417037 w 2609088"/>
              <a:gd name="connsiteY99" fmla="*/ 625798 h 8558212"/>
              <a:gd name="connsiteX100" fmla="*/ 310732 w 2609088"/>
              <a:gd name="connsiteY100" fmla="*/ 625798 h 8558212"/>
              <a:gd name="connsiteX101" fmla="*/ 310732 w 2609088"/>
              <a:gd name="connsiteY101" fmla="*/ 1302692 h 8558212"/>
              <a:gd name="connsiteX102" fmla="*/ 0 w 2609088"/>
              <a:gd name="connsiteY102" fmla="*/ 681228 h 8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09088" h="8558212">
                <a:moveTo>
                  <a:pt x="1357444" y="7527671"/>
                </a:moveTo>
                <a:lnTo>
                  <a:pt x="2415981" y="7527671"/>
                </a:lnTo>
                <a:lnTo>
                  <a:pt x="2268474" y="7822684"/>
                </a:lnTo>
                <a:lnTo>
                  <a:pt x="1504950" y="7822684"/>
                </a:lnTo>
                <a:close/>
                <a:moveTo>
                  <a:pt x="310732" y="7287221"/>
                </a:moveTo>
                <a:lnTo>
                  <a:pt x="310732" y="7527671"/>
                </a:lnTo>
                <a:lnTo>
                  <a:pt x="1285946" y="7527671"/>
                </a:lnTo>
                <a:lnTo>
                  <a:pt x="1460602" y="7876984"/>
                </a:lnTo>
                <a:lnTo>
                  <a:pt x="1119988" y="8558212"/>
                </a:lnTo>
                <a:lnTo>
                  <a:pt x="356464" y="8558212"/>
                </a:lnTo>
                <a:lnTo>
                  <a:pt x="15850" y="7876984"/>
                </a:lnTo>
                <a:close/>
                <a:moveTo>
                  <a:pt x="2609088" y="7141456"/>
                </a:moveTo>
                <a:lnTo>
                  <a:pt x="2609088" y="7527671"/>
                </a:lnTo>
                <a:lnTo>
                  <a:pt x="2415981" y="7527671"/>
                </a:lnTo>
                <a:close/>
                <a:moveTo>
                  <a:pt x="310732" y="5802189"/>
                </a:moveTo>
                <a:lnTo>
                  <a:pt x="310732" y="7045117"/>
                </a:lnTo>
                <a:lnTo>
                  <a:pt x="0" y="6423653"/>
                </a:lnTo>
                <a:close/>
                <a:moveTo>
                  <a:pt x="310732" y="4366583"/>
                </a:moveTo>
                <a:lnTo>
                  <a:pt x="310732" y="5609510"/>
                </a:lnTo>
                <a:lnTo>
                  <a:pt x="0" y="4988047"/>
                </a:lnTo>
                <a:close/>
                <a:moveTo>
                  <a:pt x="310732" y="2930977"/>
                </a:moveTo>
                <a:lnTo>
                  <a:pt x="310732" y="4173905"/>
                </a:lnTo>
                <a:lnTo>
                  <a:pt x="0" y="3552440"/>
                </a:lnTo>
                <a:close/>
                <a:moveTo>
                  <a:pt x="310732" y="1495371"/>
                </a:moveTo>
                <a:lnTo>
                  <a:pt x="310732" y="2738298"/>
                </a:lnTo>
                <a:lnTo>
                  <a:pt x="0" y="2116835"/>
                </a:lnTo>
                <a:close/>
                <a:moveTo>
                  <a:pt x="1417037" y="625798"/>
                </a:moveTo>
                <a:lnTo>
                  <a:pt x="2609088" y="625798"/>
                </a:lnTo>
                <a:lnTo>
                  <a:pt x="2609088" y="1399031"/>
                </a:lnTo>
                <a:lnTo>
                  <a:pt x="2268474" y="717803"/>
                </a:lnTo>
                <a:lnTo>
                  <a:pt x="1504950" y="717803"/>
                </a:lnTo>
                <a:lnTo>
                  <a:pt x="1164336" y="1399031"/>
                </a:lnTo>
                <a:lnTo>
                  <a:pt x="1504950" y="2080259"/>
                </a:lnTo>
                <a:lnTo>
                  <a:pt x="2268474" y="2080259"/>
                </a:lnTo>
                <a:lnTo>
                  <a:pt x="2609088" y="1399031"/>
                </a:lnTo>
                <a:lnTo>
                  <a:pt x="2609088" y="2834638"/>
                </a:lnTo>
                <a:lnTo>
                  <a:pt x="2268474" y="2153410"/>
                </a:lnTo>
                <a:lnTo>
                  <a:pt x="1504950" y="2153410"/>
                </a:lnTo>
                <a:lnTo>
                  <a:pt x="1164336" y="2834638"/>
                </a:lnTo>
                <a:lnTo>
                  <a:pt x="1504950" y="3515865"/>
                </a:lnTo>
                <a:lnTo>
                  <a:pt x="2268474" y="3515865"/>
                </a:lnTo>
                <a:lnTo>
                  <a:pt x="2609088" y="2834638"/>
                </a:lnTo>
                <a:lnTo>
                  <a:pt x="2609088" y="4270243"/>
                </a:lnTo>
                <a:lnTo>
                  <a:pt x="2268474" y="3589016"/>
                </a:lnTo>
                <a:lnTo>
                  <a:pt x="1504950" y="3589016"/>
                </a:lnTo>
                <a:lnTo>
                  <a:pt x="1164336" y="4270243"/>
                </a:lnTo>
                <a:lnTo>
                  <a:pt x="1504950" y="4951471"/>
                </a:lnTo>
                <a:lnTo>
                  <a:pt x="2268474" y="4951471"/>
                </a:lnTo>
                <a:lnTo>
                  <a:pt x="2609088" y="4270243"/>
                </a:lnTo>
                <a:lnTo>
                  <a:pt x="2609088" y="5705850"/>
                </a:lnTo>
                <a:lnTo>
                  <a:pt x="2268474" y="5024622"/>
                </a:lnTo>
                <a:lnTo>
                  <a:pt x="1504950" y="5024622"/>
                </a:lnTo>
                <a:lnTo>
                  <a:pt x="1164336" y="5705850"/>
                </a:lnTo>
                <a:lnTo>
                  <a:pt x="1504950" y="6387077"/>
                </a:lnTo>
                <a:lnTo>
                  <a:pt x="2268474" y="6387077"/>
                </a:lnTo>
                <a:lnTo>
                  <a:pt x="2609088" y="5705850"/>
                </a:lnTo>
                <a:lnTo>
                  <a:pt x="2609088" y="7141456"/>
                </a:lnTo>
                <a:lnTo>
                  <a:pt x="2268474" y="6460228"/>
                </a:lnTo>
                <a:lnTo>
                  <a:pt x="1504950" y="6460228"/>
                </a:lnTo>
                <a:lnTo>
                  <a:pt x="1164336" y="7141456"/>
                </a:lnTo>
                <a:lnTo>
                  <a:pt x="1357444" y="7527671"/>
                </a:lnTo>
                <a:lnTo>
                  <a:pt x="1285946" y="7527671"/>
                </a:lnTo>
                <a:lnTo>
                  <a:pt x="1119988" y="7195756"/>
                </a:lnTo>
                <a:lnTo>
                  <a:pt x="356464" y="7195756"/>
                </a:lnTo>
                <a:lnTo>
                  <a:pt x="310732" y="7287221"/>
                </a:lnTo>
                <a:lnTo>
                  <a:pt x="310732" y="7045117"/>
                </a:lnTo>
                <a:lnTo>
                  <a:pt x="340614" y="7104881"/>
                </a:lnTo>
                <a:lnTo>
                  <a:pt x="1104138" y="7104881"/>
                </a:lnTo>
                <a:lnTo>
                  <a:pt x="1444752" y="6423653"/>
                </a:lnTo>
                <a:lnTo>
                  <a:pt x="1104138" y="5742425"/>
                </a:lnTo>
                <a:lnTo>
                  <a:pt x="340614" y="5742425"/>
                </a:lnTo>
                <a:lnTo>
                  <a:pt x="310732" y="5802189"/>
                </a:lnTo>
                <a:lnTo>
                  <a:pt x="310732" y="5609510"/>
                </a:lnTo>
                <a:lnTo>
                  <a:pt x="340614" y="5669274"/>
                </a:lnTo>
                <a:lnTo>
                  <a:pt x="1104138" y="5669274"/>
                </a:lnTo>
                <a:lnTo>
                  <a:pt x="1444752" y="4988047"/>
                </a:lnTo>
                <a:lnTo>
                  <a:pt x="1104138" y="4306819"/>
                </a:lnTo>
                <a:lnTo>
                  <a:pt x="340614" y="4306819"/>
                </a:lnTo>
                <a:lnTo>
                  <a:pt x="310732" y="4366583"/>
                </a:lnTo>
                <a:lnTo>
                  <a:pt x="310732" y="4173905"/>
                </a:lnTo>
                <a:lnTo>
                  <a:pt x="340614" y="4233669"/>
                </a:lnTo>
                <a:lnTo>
                  <a:pt x="1104138" y="4233669"/>
                </a:lnTo>
                <a:lnTo>
                  <a:pt x="1444752" y="3552440"/>
                </a:lnTo>
                <a:lnTo>
                  <a:pt x="1104138" y="2871212"/>
                </a:lnTo>
                <a:lnTo>
                  <a:pt x="340614" y="2871212"/>
                </a:lnTo>
                <a:lnTo>
                  <a:pt x="310732" y="2930977"/>
                </a:lnTo>
                <a:lnTo>
                  <a:pt x="310732" y="2738298"/>
                </a:lnTo>
                <a:lnTo>
                  <a:pt x="340614" y="2798062"/>
                </a:lnTo>
                <a:lnTo>
                  <a:pt x="1104138" y="2798062"/>
                </a:lnTo>
                <a:lnTo>
                  <a:pt x="1444752" y="2116835"/>
                </a:lnTo>
                <a:lnTo>
                  <a:pt x="1104138" y="1435607"/>
                </a:lnTo>
                <a:lnTo>
                  <a:pt x="340614" y="1435607"/>
                </a:lnTo>
                <a:lnTo>
                  <a:pt x="310732" y="1495371"/>
                </a:lnTo>
                <a:lnTo>
                  <a:pt x="310732" y="1302692"/>
                </a:lnTo>
                <a:lnTo>
                  <a:pt x="340614" y="1362456"/>
                </a:lnTo>
                <a:lnTo>
                  <a:pt x="1104138" y="1362456"/>
                </a:lnTo>
                <a:lnTo>
                  <a:pt x="1444752" y="681228"/>
                </a:lnTo>
                <a:close/>
                <a:moveTo>
                  <a:pt x="340614" y="0"/>
                </a:moveTo>
                <a:lnTo>
                  <a:pt x="1104138" y="0"/>
                </a:lnTo>
                <a:lnTo>
                  <a:pt x="1417037" y="625798"/>
                </a:lnTo>
                <a:lnTo>
                  <a:pt x="310732" y="625798"/>
                </a:lnTo>
                <a:lnTo>
                  <a:pt x="310732" y="1302692"/>
                </a:lnTo>
                <a:lnTo>
                  <a:pt x="0" y="6812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2" name="Gruppo 21">
            <a:extLst>
              <a:ext uri="{FF2B5EF4-FFF2-40B4-BE49-F238E27FC236}">
                <a16:creationId xmlns:a16="http://schemas.microsoft.com/office/drawing/2014/main" id="{AFEFA29B-0642-9DAC-8C0C-42626581E0DC}"/>
              </a:ext>
            </a:extLst>
          </p:cNvPr>
          <p:cNvGrpSpPr/>
          <p:nvPr/>
        </p:nvGrpSpPr>
        <p:grpSpPr>
          <a:xfrm>
            <a:off x="10232021" y="0"/>
            <a:ext cx="1959979" cy="720000"/>
            <a:chOff x="0" y="6138000"/>
            <a:chExt cx="1959979" cy="720000"/>
          </a:xfrm>
        </p:grpSpPr>
        <p:grpSp>
          <p:nvGrpSpPr>
            <p:cNvPr id="23" name="Gruppo 22">
              <a:extLst>
                <a:ext uri="{FF2B5EF4-FFF2-40B4-BE49-F238E27FC236}">
                  <a16:creationId xmlns:a16="http://schemas.microsoft.com/office/drawing/2014/main" id="{DBB6A0F4-664D-94CF-26A1-D9899E5898A0}"/>
                </a:ext>
              </a:extLst>
            </p:cNvPr>
            <p:cNvGrpSpPr>
              <a:grpSpLocks noChangeAspect="1"/>
            </p:cNvGrpSpPr>
            <p:nvPr/>
          </p:nvGrpSpPr>
          <p:grpSpPr>
            <a:xfrm>
              <a:off x="0" y="6138000"/>
              <a:ext cx="1546142" cy="720000"/>
              <a:chOff x="46036" y="-115200"/>
              <a:chExt cx="2160704" cy="1006186"/>
            </a:xfrm>
          </p:grpSpPr>
          <p:pic>
            <p:nvPicPr>
              <p:cNvPr id="25" name="Google Shape;93;p1" descr="C:\Users\Marco\Documents\intestazioni_da_usare_documenti_CNR\dal_2016\LOGO\Logo CNR-2010-ENG-high.png">
                <a:extLst>
                  <a:ext uri="{FF2B5EF4-FFF2-40B4-BE49-F238E27FC236}">
                    <a16:creationId xmlns:a16="http://schemas.microsoft.com/office/drawing/2014/main" id="{2E59BDCD-047E-B484-38BB-38B0E1C426A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036" y="21502"/>
                <a:ext cx="735942" cy="732783"/>
              </a:xfrm>
              <a:prstGeom prst="rect">
                <a:avLst/>
              </a:prstGeom>
              <a:noFill/>
              <a:ln>
                <a:noFill/>
              </a:ln>
            </p:spPr>
          </p:pic>
          <p:pic>
            <p:nvPicPr>
              <p:cNvPr id="26" name="Google Shape;95;p1">
                <a:extLst>
                  <a:ext uri="{FF2B5EF4-FFF2-40B4-BE49-F238E27FC236}">
                    <a16:creationId xmlns:a16="http://schemas.microsoft.com/office/drawing/2014/main" id="{A2BFA680-A0A2-6069-BB3A-A05228EACAC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197" y="-115200"/>
                <a:ext cx="1703543" cy="1006186"/>
              </a:xfrm>
              <a:prstGeom prst="rect">
                <a:avLst/>
              </a:prstGeom>
              <a:noFill/>
              <a:ln>
                <a:noFill/>
              </a:ln>
            </p:spPr>
          </p:pic>
        </p:grpSp>
        <p:pic>
          <p:nvPicPr>
            <p:cNvPr id="24" name="Picture 3">
              <a:extLst>
                <a:ext uri="{FF2B5EF4-FFF2-40B4-BE49-F238E27FC236}">
                  <a16:creationId xmlns:a16="http://schemas.microsoft.com/office/drawing/2014/main" id="{98111EAE-00E6-C02C-B752-2C522D820F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59058" y="6235820"/>
              <a:ext cx="500921" cy="540000"/>
            </a:xfrm>
            <a:prstGeom prst="rect">
              <a:avLst/>
            </a:prstGeom>
          </p:spPr>
        </p:pic>
      </p:gr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3DA6F1-381A-F6AF-45F4-7BDE1F072C8D}"/>
                  </a:ext>
                </a:extLst>
              </p:cNvPr>
              <p:cNvSpPr txBox="1"/>
              <p:nvPr/>
            </p:nvSpPr>
            <p:spPr>
              <a:xfrm>
                <a:off x="2164085" y="1390099"/>
                <a:ext cx="4055090" cy="84619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dirty="0" smtClean="0">
                          <a:latin typeface="Cambria Math" panose="02040503050406030204" pitchFamily="18" charset="0"/>
                        </a:rPr>
                        <m:t>𝐺𝑃𝑃</m:t>
                      </m:r>
                      <m:r>
                        <a:rPr lang="it-IT" sz="2400" b="0" i="1" dirty="0" smtClean="0">
                          <a:latin typeface="Cambria Math" panose="02040503050406030204" pitchFamily="18" charset="0"/>
                        </a:rPr>
                        <m:t>=</m:t>
                      </m:r>
                      <m:f>
                        <m:fPr>
                          <m:ctrlPr>
                            <a:rPr lang="en-GB" sz="2400" i="1" dirty="0" smtClean="0">
                              <a:latin typeface="Cambria Math" panose="02040503050406030204" pitchFamily="18" charset="0"/>
                            </a:rPr>
                          </m:ctrlPr>
                        </m:fPr>
                        <m:num>
                          <m:sSub>
                            <m:sSubPr>
                              <m:ctrlPr>
                                <a:rPr lang="it-IT" sz="2400" i="1">
                                  <a:latin typeface="Cambria Math" panose="02040503050406030204" pitchFamily="18" charset="0"/>
                                </a:rPr>
                              </m:ctrlPr>
                            </m:sSubPr>
                            <m:e>
                              <m:r>
                                <a:rPr lang="it-IT" sz="2400" b="0" i="1">
                                  <a:latin typeface="Cambria Math" panose="02040503050406030204" pitchFamily="18" charset="0"/>
                                </a:rPr>
                                <m:t>𝐹</m:t>
                              </m:r>
                            </m:e>
                            <m:sub>
                              <m:r>
                                <a:rPr lang="it-IT" sz="2400" b="0" i="1">
                                  <a:latin typeface="Cambria Math" panose="02040503050406030204" pitchFamily="18" charset="0"/>
                                </a:rPr>
                                <m:t>𝑚𝑎𝑥</m:t>
                              </m:r>
                            </m:sub>
                          </m:sSub>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num>
                        <m:den>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𝐹</m:t>
                              </m:r>
                            </m:e>
                            <m:sub>
                              <m:r>
                                <a:rPr lang="it-IT" sz="2400" b="0" i="1" dirty="0" smtClean="0">
                                  <a:latin typeface="Cambria Math" panose="02040503050406030204" pitchFamily="18" charset="0"/>
                                </a:rPr>
                                <m:t>𝑚𝑎𝑥</m:t>
                              </m:r>
                            </m:sub>
                          </m:sSub>
                          <m:r>
                            <a:rPr lang="it-IT" sz="2400" b="0" i="1" dirty="0" smtClean="0">
                              <a:latin typeface="Cambria Math" panose="02040503050406030204" pitchFamily="18" charset="0"/>
                            </a:rPr>
                            <m:t>+</m:t>
                          </m:r>
                          <m:r>
                            <a:rPr lang="it-IT" sz="2400" b="0" i="1">
                              <a:latin typeface="Cambria Math" panose="02040503050406030204" pitchFamily="18" charset="0"/>
                              <a:ea typeface="Cambria Math" panose="02040503050406030204" pitchFamily="18" charset="0"/>
                            </a:rPr>
                            <m:t>𝛼</m:t>
                          </m:r>
                          <m:r>
                            <m:rPr>
                              <m:nor/>
                            </m:rPr>
                            <a:rPr lang="it-IT" sz="2400" b="0" i="1" smtClean="0">
                              <a:latin typeface="Cambria Math" panose="02040503050406030204" pitchFamily="18" charset="0"/>
                              <a:ea typeface="Cambria Math" panose="02040503050406030204" pitchFamily="18" charset="0"/>
                            </a:rPr>
                            <m:t>rs</m:t>
                          </m:r>
                        </m:den>
                      </m:f>
                    </m:oMath>
                  </m:oMathPara>
                </a14:m>
                <a:endParaRPr lang="en-GB" sz="2400" dirty="0">
                  <a:latin typeface="Futura Medium" panose="020B0602020204020303" pitchFamily="34" charset="-79"/>
                  <a:cs typeface="Futura Medium" panose="020B0602020204020303" pitchFamily="34" charset="-79"/>
                </a:endParaRPr>
              </a:p>
            </p:txBody>
          </p:sp>
        </mc:Choice>
        <mc:Fallback xmlns="">
          <p:sp>
            <p:nvSpPr>
              <p:cNvPr id="6" name="CasellaDiTesto 5">
                <a:extLst>
                  <a:ext uri="{FF2B5EF4-FFF2-40B4-BE49-F238E27FC236}">
                    <a16:creationId xmlns:a16="http://schemas.microsoft.com/office/drawing/2014/main" id="{9E3DA6F1-381A-F6AF-45F4-7BDE1F072C8D}"/>
                  </a:ext>
                </a:extLst>
              </p:cNvPr>
              <p:cNvSpPr txBox="1">
                <a:spLocks noRot="1" noChangeAspect="1" noMove="1" noResize="1" noEditPoints="1" noAdjustHandles="1" noChangeArrowheads="1" noChangeShapeType="1" noTextEdit="1"/>
              </p:cNvSpPr>
              <p:nvPr/>
            </p:nvSpPr>
            <p:spPr>
              <a:xfrm>
                <a:off x="2164085" y="1390099"/>
                <a:ext cx="4055090" cy="84619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B6D0FE7A-4D43-9527-1AF5-5C6637329F6C}"/>
                  </a:ext>
                </a:extLst>
              </p:cNvPr>
              <p:cNvSpPr txBox="1"/>
              <p:nvPr/>
            </p:nvSpPr>
            <p:spPr>
              <a:xfrm>
                <a:off x="6176931" y="1586628"/>
                <a:ext cx="4055090" cy="45313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𝐸𝑅</m:t>
                      </m:r>
                      <m:r>
                        <a:rPr lang="it-IT" sz="2400" b="0" i="1" smtClean="0">
                          <a:latin typeface="Cambria Math" panose="02040503050406030204" pitchFamily="18" charset="0"/>
                        </a:rPr>
                        <m:t>=</m:t>
                      </m:r>
                      <m:func>
                        <m:funcPr>
                          <m:ctrlPr>
                            <a:rPr lang="it-IT" sz="2400" b="0" i="1" smtClean="0">
                              <a:latin typeface="Cambria Math" panose="02040503050406030204" pitchFamily="18" charset="0"/>
                            </a:rPr>
                          </m:ctrlPr>
                        </m:funcPr>
                        <m:fName>
                          <m:r>
                            <m:rPr>
                              <m:sty m:val="p"/>
                            </m:rPr>
                            <a:rPr lang="it-IT" sz="2400" b="0" i="0" smtClean="0">
                              <a:latin typeface="Cambria Math" panose="02040503050406030204" pitchFamily="18" charset="0"/>
                            </a:rPr>
                            <m:t>exp</m:t>
                          </m:r>
                        </m:fName>
                        <m:e>
                          <m:d>
                            <m:dPr>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𝑏</m:t>
                                  </m:r>
                                </m:e>
                                <m:sub>
                                  <m:r>
                                    <a:rPr lang="it-IT" sz="2400" b="0" i="1" smtClean="0">
                                      <a:latin typeface="Cambria Math" panose="02040503050406030204" pitchFamily="18" charset="0"/>
                                    </a:rPr>
                                    <m:t>0</m:t>
                                  </m:r>
                                </m:sub>
                              </m:sSub>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𝑎</m:t>
                                  </m:r>
                                </m:sub>
                              </m:sSub>
                            </m:e>
                          </m:d>
                        </m:e>
                      </m:func>
                    </m:oMath>
                  </m:oMathPara>
                </a14:m>
                <a:endParaRPr lang="en-GB" baseline="30000" dirty="0">
                  <a:latin typeface="Futura Medium" panose="020B0602020204020303" pitchFamily="34" charset="-79"/>
                  <a:cs typeface="Futura Medium" panose="020B0602020204020303" pitchFamily="34" charset="-79"/>
                </a:endParaRPr>
              </a:p>
            </p:txBody>
          </p:sp>
        </mc:Choice>
        <mc:Fallback xmlns="">
          <p:sp>
            <p:nvSpPr>
              <p:cNvPr id="7" name="CasellaDiTesto 6">
                <a:extLst>
                  <a:ext uri="{FF2B5EF4-FFF2-40B4-BE49-F238E27FC236}">
                    <a16:creationId xmlns:a16="http://schemas.microsoft.com/office/drawing/2014/main" id="{B6D0FE7A-4D43-9527-1AF5-5C6637329F6C}"/>
                  </a:ext>
                </a:extLst>
              </p:cNvPr>
              <p:cNvSpPr txBox="1">
                <a:spLocks noRot="1" noChangeAspect="1" noMove="1" noResize="1" noEditPoints="1" noAdjustHandles="1" noChangeArrowheads="1" noChangeShapeType="1" noTextEdit="1"/>
              </p:cNvSpPr>
              <p:nvPr/>
            </p:nvSpPr>
            <p:spPr>
              <a:xfrm>
                <a:off x="6176931" y="1586628"/>
                <a:ext cx="4055090" cy="453137"/>
              </a:xfrm>
              <a:prstGeom prst="rect">
                <a:avLst/>
              </a:prstGeom>
              <a:blipFill>
                <a:blip r:embed="rId8"/>
                <a:stretch>
                  <a:fillRect b="-10811"/>
                </a:stretch>
              </a:blipFill>
            </p:spPr>
            <p:txBody>
              <a:bodyPr/>
              <a:lstStyle/>
              <a:p>
                <a:r>
                  <a:rPr lang="en-GB">
                    <a:noFill/>
                  </a:rPr>
                  <a:t> </a:t>
                </a:r>
              </a:p>
            </p:txBody>
          </p:sp>
        </mc:Fallback>
      </mc:AlternateContent>
      <p:sp>
        <p:nvSpPr>
          <p:cNvPr id="9" name="CasellaDiTesto 8">
            <a:extLst>
              <a:ext uri="{FF2B5EF4-FFF2-40B4-BE49-F238E27FC236}">
                <a16:creationId xmlns:a16="http://schemas.microsoft.com/office/drawing/2014/main" id="{1B8EE1DF-5450-039B-6345-BDE1C4FE42C9}"/>
              </a:ext>
            </a:extLst>
          </p:cNvPr>
          <p:cNvSpPr txBox="1"/>
          <p:nvPr/>
        </p:nvSpPr>
        <p:spPr>
          <a:xfrm>
            <a:off x="6096000" y="72000"/>
            <a:ext cx="6096000" cy="523220"/>
          </a:xfrm>
          <a:prstGeom prst="rect">
            <a:avLst/>
          </a:prstGeom>
          <a:noFill/>
        </p:spPr>
        <p:txBody>
          <a:bodyPr wrap="square">
            <a:spAutoFit/>
          </a:bodyPr>
          <a:lstStyle/>
          <a:p>
            <a:r>
              <a:rPr lang="en-US" sz="2800" b="1" dirty="0">
                <a:solidFill>
                  <a:srgbClr val="000000"/>
                </a:solidFill>
                <a:effectLst/>
                <a:latin typeface="Andale Mono" panose="020B0509000000000004" pitchFamily="49" charset="0"/>
                <a:ea typeface="Calibri" panose="020F0502020204030204" pitchFamily="34" charset="0"/>
                <a:cs typeface="Times New Roman" panose="02020603050405020304" pitchFamily="18" charset="0"/>
              </a:rPr>
              <a:t>Empirical Models </a:t>
            </a:r>
            <a:endParaRPr lang="en-GB" sz="2800" b="1" dirty="0">
              <a:latin typeface="Andale Mono" panose="020B0509000000000004" pitchFamily="49" charset="0"/>
            </a:endParaRPr>
          </a:p>
        </p:txBody>
      </p:sp>
      <p:grpSp>
        <p:nvGrpSpPr>
          <p:cNvPr id="4" name="Gruppo 3">
            <a:extLst>
              <a:ext uri="{FF2B5EF4-FFF2-40B4-BE49-F238E27FC236}">
                <a16:creationId xmlns:a16="http://schemas.microsoft.com/office/drawing/2014/main" id="{F54692F6-3E0F-94D7-B867-49381890AAC8}"/>
              </a:ext>
            </a:extLst>
          </p:cNvPr>
          <p:cNvGrpSpPr>
            <a:grpSpLocks noChangeAspect="1"/>
          </p:cNvGrpSpPr>
          <p:nvPr/>
        </p:nvGrpSpPr>
        <p:grpSpPr>
          <a:xfrm>
            <a:off x="2669133" y="3005099"/>
            <a:ext cx="2609088" cy="2057941"/>
            <a:chOff x="8166402" y="5204621"/>
            <a:chExt cx="1625516" cy="1307898"/>
          </a:xfrm>
        </p:grpSpPr>
        <p:sp>
          <p:nvSpPr>
            <p:cNvPr id="8" name="Sole 7">
              <a:extLst>
                <a:ext uri="{FF2B5EF4-FFF2-40B4-BE49-F238E27FC236}">
                  <a16:creationId xmlns:a16="http://schemas.microsoft.com/office/drawing/2014/main" id="{150A62AC-CC35-7CD3-3397-C6FC0282B153}"/>
                </a:ext>
              </a:extLst>
            </p:cNvPr>
            <p:cNvSpPr/>
            <p:nvPr/>
          </p:nvSpPr>
          <p:spPr>
            <a:xfrm>
              <a:off x="8544604" y="5204621"/>
              <a:ext cx="1247314" cy="1179329"/>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uppo 9">
              <a:extLst>
                <a:ext uri="{FF2B5EF4-FFF2-40B4-BE49-F238E27FC236}">
                  <a16:creationId xmlns:a16="http://schemas.microsoft.com/office/drawing/2014/main" id="{13B661EF-B2E8-A251-4215-E581937A8315}"/>
                </a:ext>
              </a:extLst>
            </p:cNvPr>
            <p:cNvGrpSpPr/>
            <p:nvPr/>
          </p:nvGrpSpPr>
          <p:grpSpPr>
            <a:xfrm rot="3014640">
              <a:off x="8374312" y="5999809"/>
              <a:ext cx="304800" cy="720619"/>
              <a:chOff x="7347204" y="5925600"/>
              <a:chExt cx="304800" cy="720619"/>
            </a:xfrm>
          </p:grpSpPr>
          <p:cxnSp>
            <p:nvCxnSpPr>
              <p:cNvPr id="11" name="Connettore 2 10">
                <a:extLst>
                  <a:ext uri="{FF2B5EF4-FFF2-40B4-BE49-F238E27FC236}">
                    <a16:creationId xmlns:a16="http://schemas.microsoft.com/office/drawing/2014/main" id="{4430E251-1C58-A11C-E317-7BDD04AB864D}"/>
                  </a:ext>
                </a:extLst>
              </p:cNvPr>
              <p:cNvCxnSpPr/>
              <p:nvPr/>
            </p:nvCxnSpPr>
            <p:spPr>
              <a:xfrm>
                <a:off x="7347204" y="59262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6B7B316B-7BA2-CE97-4EB9-01030EB303D3}"/>
                  </a:ext>
                </a:extLst>
              </p:cNvPr>
              <p:cNvCxnSpPr/>
              <p:nvPr/>
            </p:nvCxnSpPr>
            <p:spPr>
              <a:xfrm>
                <a:off x="7499604" y="6078608"/>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ADBB21E-076B-6C37-7F23-CC20601E8CD7}"/>
                  </a:ext>
                </a:extLst>
              </p:cNvPr>
              <p:cNvCxnSpPr/>
              <p:nvPr/>
            </p:nvCxnSpPr>
            <p:spPr>
              <a:xfrm>
                <a:off x="7652004" y="5925600"/>
                <a:ext cx="0" cy="56761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6" name="Immagine 15">
            <a:extLst>
              <a:ext uri="{FF2B5EF4-FFF2-40B4-BE49-F238E27FC236}">
                <a16:creationId xmlns:a16="http://schemas.microsoft.com/office/drawing/2014/main" id="{7F482C1D-0BB7-3E8E-DF0A-68F7263E2EE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25628" y="2390274"/>
            <a:ext cx="2934829" cy="2934829"/>
          </a:xfrm>
          <a:prstGeom prst="rect">
            <a:avLst/>
          </a:prstGeom>
        </p:spPr>
      </p:pic>
      <p:sp>
        <p:nvSpPr>
          <p:cNvPr id="17" name="CasellaDiTesto 16">
            <a:extLst>
              <a:ext uri="{FF2B5EF4-FFF2-40B4-BE49-F238E27FC236}">
                <a16:creationId xmlns:a16="http://schemas.microsoft.com/office/drawing/2014/main" id="{904B13C1-E5BD-0316-AEFE-183C0131E1B2}"/>
              </a:ext>
            </a:extLst>
          </p:cNvPr>
          <p:cNvSpPr txBox="1"/>
          <p:nvPr/>
        </p:nvSpPr>
        <p:spPr>
          <a:xfrm>
            <a:off x="2979808" y="6308715"/>
            <a:ext cx="3304647" cy="369332"/>
          </a:xfrm>
          <a:prstGeom prst="rect">
            <a:avLst/>
          </a:prstGeom>
          <a:noFill/>
        </p:spPr>
        <p:txBody>
          <a:bodyPr wrap="square">
            <a:spAutoFit/>
          </a:bodyPr>
          <a:lstStyle/>
          <a:p>
            <a:r>
              <a:rPr lang="en-GB" sz="1800" dirty="0" err="1">
                <a:latin typeface="Andale Mono" panose="020B0509000000000004" pitchFamily="49" charset="0"/>
                <a:cs typeface="Futura Medium" panose="020B0602020204020303" pitchFamily="34" charset="-79"/>
              </a:rPr>
              <a:t>Ruimy</a:t>
            </a:r>
            <a:r>
              <a:rPr lang="en-GB" sz="1800" dirty="0">
                <a:latin typeface="Andale Mono" panose="020B0509000000000004" pitchFamily="49" charset="0"/>
                <a:cs typeface="Futura Medium" panose="020B0602020204020303" pitchFamily="34" charset="-79"/>
              </a:rPr>
              <a:t> et Al., 1995</a:t>
            </a:r>
            <a:endParaRPr lang="en-GB" dirty="0">
              <a:latin typeface="Andale Mono" panose="020B0509000000000004" pitchFamily="49" charset="0"/>
            </a:endParaRPr>
          </a:p>
        </p:txBody>
      </p:sp>
      <p:sp>
        <p:nvSpPr>
          <p:cNvPr id="19" name="CasellaDiTesto 18">
            <a:extLst>
              <a:ext uri="{FF2B5EF4-FFF2-40B4-BE49-F238E27FC236}">
                <a16:creationId xmlns:a16="http://schemas.microsoft.com/office/drawing/2014/main" id="{4A32D9C1-5205-4011-EBF6-15A0FAAE6956}"/>
              </a:ext>
            </a:extLst>
          </p:cNvPr>
          <p:cNvSpPr txBox="1"/>
          <p:nvPr/>
        </p:nvSpPr>
        <p:spPr>
          <a:xfrm>
            <a:off x="7507604" y="6311410"/>
            <a:ext cx="2934829" cy="369332"/>
          </a:xfrm>
          <a:prstGeom prst="rect">
            <a:avLst/>
          </a:prstGeom>
          <a:noFill/>
        </p:spPr>
        <p:txBody>
          <a:bodyPr wrap="square">
            <a:spAutoFit/>
          </a:bodyPr>
          <a:lstStyle/>
          <a:p>
            <a:r>
              <a:rPr lang="en-GB" sz="1800" dirty="0">
                <a:latin typeface="Andale Mono" panose="020B0509000000000004" pitchFamily="49" charset="0"/>
                <a:cs typeface="Futura Medium" panose="020B0602020204020303" pitchFamily="34" charset="-79"/>
              </a:rPr>
              <a:t>Lloyd &amp; Taylor, 1994 </a:t>
            </a:r>
            <a:endParaRPr lang="en-GB" dirty="0">
              <a:latin typeface="Andale Mono" panose="020B0509000000000004" pitchFamily="49" charset="0"/>
            </a:endParaRPr>
          </a:p>
        </p:txBody>
      </p:sp>
      <p:pic>
        <p:nvPicPr>
          <p:cNvPr id="20" name="Immagine 19">
            <a:extLst>
              <a:ext uri="{FF2B5EF4-FFF2-40B4-BE49-F238E27FC236}">
                <a16:creationId xmlns:a16="http://schemas.microsoft.com/office/drawing/2014/main" id="{34AE7603-47F9-044E-C62D-13E7C736BB8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96115" y="7853599"/>
            <a:ext cx="3332311" cy="3298371"/>
          </a:xfrm>
          <a:prstGeom prst="rect">
            <a:avLst/>
          </a:prstGeom>
        </p:spPr>
      </p:pic>
      <p:pic>
        <p:nvPicPr>
          <p:cNvPr id="27" name="Immagine 26">
            <a:extLst>
              <a:ext uri="{FF2B5EF4-FFF2-40B4-BE49-F238E27FC236}">
                <a16:creationId xmlns:a16="http://schemas.microsoft.com/office/drawing/2014/main" id="{ADC131A1-1AFA-21F9-D056-CD3AE706EE9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91129" y="7793669"/>
            <a:ext cx="3561511" cy="3432586"/>
          </a:xfrm>
          <a:prstGeom prst="rect">
            <a:avLst/>
          </a:prstGeom>
        </p:spPr>
      </p:pic>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2851535C-CEAF-BC8C-97D9-02F6C985DF89}"/>
                  </a:ext>
                </a:extLst>
              </p:cNvPr>
              <p:cNvSpPr txBox="1"/>
              <p:nvPr/>
            </p:nvSpPr>
            <p:spPr>
              <a:xfrm>
                <a:off x="278395" y="-1700939"/>
                <a:ext cx="7122042" cy="59490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600" b="0" i="1" dirty="0" smtClean="0">
                          <a:latin typeface="Cambria Math" panose="02040503050406030204" pitchFamily="18" charset="0"/>
                        </a:rPr>
                        <m:t>𝐺𝑃𝑃</m:t>
                      </m:r>
                      <m:r>
                        <a:rPr lang="it-IT" sz="1600" b="0" i="1" dirty="0" smtClean="0">
                          <a:latin typeface="Cambria Math" panose="02040503050406030204" pitchFamily="18" charset="0"/>
                        </a:rPr>
                        <m:t>=</m:t>
                      </m:r>
                      <m:f>
                        <m:fPr>
                          <m:ctrlPr>
                            <a:rPr lang="en-GB" sz="1600" i="1" dirty="0" smtClean="0">
                              <a:latin typeface="Cambria Math" panose="02040503050406030204" pitchFamily="18" charset="0"/>
                            </a:rPr>
                          </m:ctrlPr>
                        </m:fPr>
                        <m:num>
                          <m:sSub>
                            <m:sSubPr>
                              <m:ctrlPr>
                                <a:rPr lang="it-IT" sz="1600" i="1">
                                  <a:latin typeface="Cambria Math" panose="02040503050406030204" pitchFamily="18" charset="0"/>
                                </a:rPr>
                              </m:ctrlPr>
                            </m:sSubPr>
                            <m:e>
                              <m:r>
                                <a:rPr lang="it-IT" sz="1600" b="0" i="1">
                                  <a:latin typeface="Cambria Math" panose="02040503050406030204" pitchFamily="18" charset="0"/>
                                </a:rPr>
                                <m:t>𝐹</m:t>
                              </m:r>
                            </m:e>
                            <m:sub>
                              <m:r>
                                <a:rPr lang="it-IT" sz="1600" b="0" i="1">
                                  <a:latin typeface="Cambria Math" panose="02040503050406030204" pitchFamily="18" charset="0"/>
                                </a:rPr>
                                <m:t>𝑚𝑎𝑥</m:t>
                              </m:r>
                            </m:sub>
                          </m:sSub>
                          <m:r>
                            <a:rPr lang="it-IT" sz="1600" b="0" i="1">
                              <a:latin typeface="Cambria Math" panose="02040503050406030204" pitchFamily="18" charset="0"/>
                              <a:ea typeface="Cambria Math" panose="02040503050406030204" pitchFamily="18" charset="0"/>
                            </a:rPr>
                            <m:t>𝛼</m:t>
                          </m:r>
                          <m:r>
                            <m:rPr>
                              <m:nor/>
                            </m:rPr>
                            <a:rPr lang="it-IT" sz="1600" b="0" i="1" smtClean="0">
                              <a:latin typeface="Cambria Math" panose="02040503050406030204" pitchFamily="18" charset="0"/>
                              <a:ea typeface="Cambria Math" panose="02040503050406030204" pitchFamily="18" charset="0"/>
                            </a:rPr>
                            <m:t>rs</m:t>
                          </m:r>
                        </m:num>
                        <m:den>
                          <m:sSub>
                            <m:sSubPr>
                              <m:ctrlPr>
                                <a:rPr lang="en-GB" sz="1600" i="1" dirty="0" smtClean="0">
                                  <a:latin typeface="Cambria Math" panose="02040503050406030204" pitchFamily="18" charset="0"/>
                                </a:rPr>
                              </m:ctrlPr>
                            </m:sSubPr>
                            <m:e>
                              <m:r>
                                <a:rPr lang="it-IT" sz="1600" b="0" i="1" dirty="0" smtClean="0">
                                  <a:latin typeface="Cambria Math" panose="02040503050406030204" pitchFamily="18" charset="0"/>
                                </a:rPr>
                                <m:t>𝐹</m:t>
                              </m:r>
                            </m:e>
                            <m:sub>
                              <m:r>
                                <a:rPr lang="it-IT" sz="1600" b="0" i="1" dirty="0" smtClean="0">
                                  <a:latin typeface="Cambria Math" panose="02040503050406030204" pitchFamily="18" charset="0"/>
                                </a:rPr>
                                <m:t>𝑚𝑎𝑥</m:t>
                              </m:r>
                            </m:sub>
                          </m:sSub>
                          <m:r>
                            <a:rPr lang="it-IT" sz="1600" b="0" i="1" dirty="0" smtClean="0">
                              <a:latin typeface="Cambria Math" panose="02040503050406030204" pitchFamily="18" charset="0"/>
                            </a:rPr>
                            <m:t>+</m:t>
                          </m:r>
                          <m:r>
                            <a:rPr lang="it-IT" sz="1600" b="0" i="1">
                              <a:latin typeface="Cambria Math" panose="02040503050406030204" pitchFamily="18" charset="0"/>
                              <a:ea typeface="Cambria Math" panose="02040503050406030204" pitchFamily="18" charset="0"/>
                            </a:rPr>
                            <m:t>𝛼</m:t>
                          </m:r>
                          <m:r>
                            <m:rPr>
                              <m:nor/>
                            </m:rPr>
                            <a:rPr lang="it-IT" sz="1600" b="0" i="1" smtClean="0">
                              <a:latin typeface="Cambria Math" panose="02040503050406030204" pitchFamily="18" charset="0"/>
                              <a:ea typeface="Cambria Math" panose="02040503050406030204" pitchFamily="18" charset="0"/>
                            </a:rPr>
                            <m:t>rs</m:t>
                          </m:r>
                        </m:den>
                      </m:f>
                      <m:r>
                        <a:rPr lang="it-IT" sz="1600" b="0" i="1" dirty="0" smtClean="0">
                          <a:latin typeface="Cambria Math" panose="02040503050406030204" pitchFamily="18" charset="0"/>
                        </a:rPr>
                        <m:t>(</m:t>
                      </m:r>
                      <m:sSub>
                        <m:sSubPr>
                          <m:ctrlPr>
                            <a:rPr lang="en-GB" sz="160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0</m:t>
                          </m:r>
                        </m:sub>
                      </m:sSub>
                      <m:r>
                        <a:rPr lang="it-IT" sz="1600" b="0" i="1" dirty="0" smtClean="0">
                          <a:latin typeface="Cambria Math" panose="02040503050406030204" pitchFamily="18" charset="0"/>
                        </a:rPr>
                        <m:t>+</m:t>
                      </m:r>
                      <m:sSub>
                        <m:sSubPr>
                          <m:ctrlPr>
                            <a:rPr lang="it-IT" sz="1600" b="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1</m:t>
                          </m:r>
                        </m:sub>
                      </m:sSub>
                      <m:r>
                        <a:rPr lang="it-IT" sz="1600" b="1" i="1" dirty="0" smtClean="0">
                          <a:solidFill>
                            <a:schemeClr val="accent6">
                              <a:lumMod val="75000"/>
                            </a:schemeClr>
                          </a:solidFill>
                          <a:latin typeface="Cambria Math" panose="02040503050406030204" pitchFamily="18" charset="0"/>
                        </a:rPr>
                        <m:t>𝑮𝑭𝑪</m:t>
                      </m:r>
                      <m:r>
                        <a:rPr lang="it-IT" sz="1600" b="0" i="1" dirty="0" smtClean="0">
                          <a:latin typeface="Cambria Math" panose="02040503050406030204" pitchFamily="18" charset="0"/>
                        </a:rPr>
                        <m:t>+</m:t>
                      </m:r>
                      <m:sSub>
                        <m:sSubPr>
                          <m:ctrlPr>
                            <a:rPr lang="it-IT" sz="1600" b="0" i="1" dirty="0" smtClean="0">
                              <a:latin typeface="Cambria Math" panose="02040503050406030204" pitchFamily="18" charset="0"/>
                            </a:rPr>
                          </m:ctrlPr>
                        </m:sSubPr>
                        <m:e>
                          <m:r>
                            <a:rPr lang="it-IT" sz="1600" b="0" i="1" dirty="0" smtClean="0">
                              <a:latin typeface="Cambria Math" panose="02040503050406030204" pitchFamily="18" charset="0"/>
                            </a:rPr>
                            <m:t>𝐴</m:t>
                          </m:r>
                        </m:e>
                        <m:sub>
                          <m:r>
                            <a:rPr lang="it-IT" sz="1600" b="0" i="1" dirty="0" smtClean="0">
                              <a:latin typeface="Cambria Math" panose="02040503050406030204" pitchFamily="18" charset="0"/>
                            </a:rPr>
                            <m:t>2</m:t>
                          </m:r>
                        </m:sub>
                      </m:sSub>
                      <m:r>
                        <a:rPr lang="it-IT" sz="1600" b="1" i="1" dirty="0" smtClean="0">
                          <a:solidFill>
                            <a:srgbClr val="0070C0"/>
                          </a:solidFill>
                          <a:latin typeface="Cambria Math" panose="02040503050406030204" pitchFamily="18" charset="0"/>
                        </a:rPr>
                        <m:t>𝑽𝑾𝑪</m:t>
                      </m:r>
                      <m:r>
                        <a:rPr lang="it-IT" sz="1600" b="0" i="1" dirty="0" smtClean="0">
                          <a:latin typeface="Cambria Math" panose="02040503050406030204" pitchFamily="18" charset="0"/>
                        </a:rPr>
                        <m:t>)+</m:t>
                      </m:r>
                      <m:r>
                        <a:rPr lang="en-GB" sz="1600" i="1" dirty="0" smtClean="0">
                          <a:latin typeface="Cambria Math" panose="02040503050406030204" pitchFamily="18" charset="0"/>
                          <a:ea typeface="Cambria Math" panose="02040503050406030204" pitchFamily="18" charset="0"/>
                        </a:rPr>
                        <m:t>𝜀</m:t>
                      </m:r>
                    </m:oMath>
                  </m:oMathPara>
                </a14:m>
                <a:endParaRPr lang="en-GB" sz="1600" dirty="0">
                  <a:latin typeface="Futura Medium" panose="020B0602020204020303" pitchFamily="34" charset="-79"/>
                  <a:cs typeface="Futura Medium" panose="020B0602020204020303" pitchFamily="34" charset="-79"/>
                </a:endParaRPr>
              </a:p>
            </p:txBody>
          </p:sp>
        </mc:Choice>
        <mc:Fallback xmlns="">
          <p:sp>
            <p:nvSpPr>
              <p:cNvPr id="30" name="CasellaDiTesto 29">
                <a:extLst>
                  <a:ext uri="{FF2B5EF4-FFF2-40B4-BE49-F238E27FC236}">
                    <a16:creationId xmlns:a16="http://schemas.microsoft.com/office/drawing/2014/main" id="{2851535C-CEAF-BC8C-97D9-02F6C985DF89}"/>
                  </a:ext>
                </a:extLst>
              </p:cNvPr>
              <p:cNvSpPr txBox="1">
                <a:spLocks noRot="1" noChangeAspect="1" noMove="1" noResize="1" noEditPoints="1" noAdjustHandles="1" noChangeArrowheads="1" noChangeShapeType="1" noTextEdit="1"/>
              </p:cNvSpPr>
              <p:nvPr/>
            </p:nvSpPr>
            <p:spPr>
              <a:xfrm>
                <a:off x="278395" y="-1700939"/>
                <a:ext cx="7122042" cy="594906"/>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9FBC19BD-A45E-F3C9-30C4-A15D556CA76D}"/>
                  </a:ext>
                </a:extLst>
              </p:cNvPr>
              <p:cNvSpPr txBox="1"/>
              <p:nvPr/>
            </p:nvSpPr>
            <p:spPr>
              <a:xfrm>
                <a:off x="4873390" y="-1586339"/>
                <a:ext cx="6913036" cy="57913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𝐸𝑅</m:t>
                      </m:r>
                      <m:r>
                        <a:rPr lang="it-IT" sz="1600" b="0" i="1" smtClean="0">
                          <a:latin typeface="Cambria Math" panose="02040503050406030204" pitchFamily="18" charset="0"/>
                        </a:rPr>
                        <m:t>=</m:t>
                      </m:r>
                      <m:d>
                        <m:dPr>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0</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1</m:t>
                              </m:r>
                            </m:sub>
                          </m:sSub>
                          <m:r>
                            <a:rPr lang="it-IT" sz="1600" b="1" i="1" smtClean="0">
                              <a:solidFill>
                                <a:schemeClr val="accent6">
                                  <a:lumMod val="75000"/>
                                </a:schemeClr>
                              </a:solidFill>
                              <a:latin typeface="Cambria Math" panose="02040503050406030204" pitchFamily="18" charset="0"/>
                            </a:rPr>
                            <m:t>𝑮𝑭𝑪</m:t>
                          </m:r>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𝑎</m:t>
                              </m:r>
                            </m:e>
                            <m:sub>
                              <m:r>
                                <a:rPr lang="it-IT" sz="1600" b="0" i="1" smtClean="0">
                                  <a:latin typeface="Cambria Math" panose="02040503050406030204" pitchFamily="18" charset="0"/>
                                </a:rPr>
                                <m:t>2</m:t>
                              </m:r>
                            </m:sub>
                          </m:sSub>
                          <m:r>
                            <a:rPr lang="it-IT" sz="1600" b="1" i="1" smtClean="0">
                              <a:solidFill>
                                <a:srgbClr val="0070C0"/>
                              </a:solidFill>
                              <a:latin typeface="Cambria Math" panose="02040503050406030204" pitchFamily="18" charset="0"/>
                            </a:rPr>
                            <m:t>𝑽𝑾𝑪</m:t>
                          </m:r>
                        </m:e>
                      </m:d>
                      <m:func>
                        <m:funcPr>
                          <m:ctrlPr>
                            <a:rPr lang="it-IT" sz="1600" b="0" i="1" smtClean="0">
                              <a:latin typeface="Cambria Math" panose="02040503050406030204" pitchFamily="18" charset="0"/>
                            </a:rPr>
                          </m:ctrlPr>
                        </m:funcPr>
                        <m:fName>
                          <m:r>
                            <m:rPr>
                              <m:sty m:val="p"/>
                            </m:rPr>
                            <a:rPr lang="it-IT" sz="1600" b="0" i="0" smtClean="0">
                              <a:latin typeface="Cambria Math" panose="02040503050406030204" pitchFamily="18" charset="0"/>
                            </a:rPr>
                            <m:t>exp</m:t>
                          </m:r>
                        </m:fName>
                        <m:e>
                          <m:d>
                            <m:dPr>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𝑏</m:t>
                                  </m:r>
                                </m:e>
                                <m:sub>
                                  <m:r>
                                    <a:rPr lang="it-IT" sz="1600" b="0" i="1" smtClean="0">
                                      <a:latin typeface="Cambria Math" panose="02040503050406030204" pitchFamily="18" charset="0"/>
                                    </a:rPr>
                                    <m:t>0</m:t>
                                  </m:r>
                                </m:sub>
                              </m:sSub>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𝑇</m:t>
                                  </m:r>
                                </m:e>
                                <m:sub>
                                  <m:r>
                                    <a:rPr lang="it-IT" sz="1600" b="0" i="1" smtClean="0">
                                      <a:latin typeface="Cambria Math" panose="02040503050406030204" pitchFamily="18" charset="0"/>
                                    </a:rPr>
                                    <m:t>𝑎</m:t>
                                  </m:r>
                                </m:sub>
                              </m:sSub>
                            </m:e>
                          </m:d>
                        </m:e>
                      </m:func>
                      <m:r>
                        <a:rPr lang="it-IT" sz="1600" b="0" i="1" smtClean="0">
                          <a:latin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𝜀</m:t>
                      </m:r>
                    </m:oMath>
                  </m:oMathPara>
                </a14:m>
                <a:endParaRPr lang="en-GB" sz="1200" baseline="30000" dirty="0">
                  <a:latin typeface="Futura Medium" panose="020B0602020204020303" pitchFamily="34" charset="-79"/>
                  <a:cs typeface="Futura Medium" panose="020B0602020204020303" pitchFamily="34" charset="-79"/>
                </a:endParaRPr>
              </a:p>
              <a:p>
                <a:pPr algn="ctr"/>
                <a:endParaRPr lang="en-GB" sz="1600" dirty="0">
                  <a:latin typeface="Futura Medium" panose="020B0602020204020303" pitchFamily="34" charset="-79"/>
                  <a:cs typeface="Futura Medium" panose="020B0602020204020303" pitchFamily="34" charset="-79"/>
                </a:endParaRPr>
              </a:p>
            </p:txBody>
          </p:sp>
        </mc:Choice>
        <mc:Fallback xmlns="">
          <p:sp>
            <p:nvSpPr>
              <p:cNvPr id="31" name="CasellaDiTesto 30">
                <a:extLst>
                  <a:ext uri="{FF2B5EF4-FFF2-40B4-BE49-F238E27FC236}">
                    <a16:creationId xmlns:a16="http://schemas.microsoft.com/office/drawing/2014/main" id="{9FBC19BD-A45E-F3C9-30C4-A15D556CA76D}"/>
                  </a:ext>
                </a:extLst>
              </p:cNvPr>
              <p:cNvSpPr txBox="1">
                <a:spLocks noRot="1" noChangeAspect="1" noMove="1" noResize="1" noEditPoints="1" noAdjustHandles="1" noChangeArrowheads="1" noChangeShapeType="1" noTextEdit="1"/>
              </p:cNvSpPr>
              <p:nvPr/>
            </p:nvSpPr>
            <p:spPr>
              <a:xfrm>
                <a:off x="4873390" y="-1586339"/>
                <a:ext cx="6913036" cy="579133"/>
              </a:xfrm>
              <a:prstGeom prst="rect">
                <a:avLst/>
              </a:prstGeom>
              <a:blipFill>
                <a:blip r:embed="rId13"/>
                <a:stretch>
                  <a:fillRect/>
                </a:stretch>
              </a:blipFill>
            </p:spPr>
            <p:txBody>
              <a:bodyPr/>
              <a:lstStyle/>
              <a:p>
                <a:r>
                  <a:rPr lang="en-GB">
                    <a:noFill/>
                  </a:rPr>
                  <a:t> </a:t>
                </a:r>
              </a:p>
            </p:txBody>
          </p:sp>
        </mc:Fallback>
      </mc:AlternateContent>
      <p:pic>
        <p:nvPicPr>
          <p:cNvPr id="32" name="Immagine 31">
            <a:extLst>
              <a:ext uri="{FF2B5EF4-FFF2-40B4-BE49-F238E27FC236}">
                <a16:creationId xmlns:a16="http://schemas.microsoft.com/office/drawing/2014/main" id="{F77BCE0B-F68F-3098-7B07-220ACF42C25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907604" y="8857182"/>
            <a:ext cx="4485438" cy="1893287"/>
          </a:xfrm>
          <a:prstGeom prst="rect">
            <a:avLst/>
          </a:prstGeom>
        </p:spPr>
      </p:pic>
    </p:spTree>
    <p:extLst>
      <p:ext uri="{BB962C8B-B14F-4D97-AF65-F5344CB8AC3E}">
        <p14:creationId xmlns:p14="http://schemas.microsoft.com/office/powerpoint/2010/main" val="267538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4712</TotalTime>
  <Words>2339</Words>
  <Application>Microsoft Macintosh PowerPoint</Application>
  <PresentationFormat>Widescreen</PresentationFormat>
  <Paragraphs>225</Paragraphs>
  <Slides>27</Slides>
  <Notes>26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27</vt:i4>
      </vt:variant>
    </vt:vector>
  </HeadingPairs>
  <TitlesOfParts>
    <vt:vector size="35" baseType="lpstr">
      <vt:lpstr>Andale Mono</vt:lpstr>
      <vt:lpstr>Arial</vt:lpstr>
      <vt:lpstr>Calibri</vt:lpstr>
      <vt:lpstr>Calibri Light</vt:lpstr>
      <vt:lpstr>Cambria Math</vt:lpstr>
      <vt:lpstr>Futura Medium</vt:lpstr>
      <vt:lpstr>Symbol</vt:lpstr>
      <vt:lpstr>Tema di Office</vt:lpstr>
      <vt:lpstr>Modelling Multi-Year Carbon Fluxes in the Arctic Critical Zone (Spitzbergen, NO)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Multi-Year Carbon Fluxes in the Arctic Critical Zone (Spitzbergen Is., NO) </dc:title>
  <dc:creator>Francesca Avogadro Di Valdengo</dc:creator>
  <cp:lastModifiedBy>Francesca Avogadro Di Valdengo</cp:lastModifiedBy>
  <cp:revision>51</cp:revision>
  <dcterms:created xsi:type="dcterms:W3CDTF">2023-09-25T07:41:33Z</dcterms:created>
  <dcterms:modified xsi:type="dcterms:W3CDTF">2023-10-30T21:16:35Z</dcterms:modified>
</cp:coreProperties>
</file>