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ags/tag9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1" r:id="rId6"/>
    <p:sldMasterId id="2147483687" r:id="rId7"/>
    <p:sldMasterId id="2147483699" r:id="rId8"/>
    <p:sldMasterId id="2147483662" r:id="rId9"/>
    <p:sldMasterId id="2147483715" r:id="rId10"/>
  </p:sldMasterIdLst>
  <p:notesMasterIdLst>
    <p:notesMasterId r:id="rId45"/>
  </p:notesMasterIdLst>
  <p:sldIdLst>
    <p:sldId id="256" r:id="rId11"/>
    <p:sldId id="624" r:id="rId12"/>
    <p:sldId id="625" r:id="rId13"/>
    <p:sldId id="633" r:id="rId14"/>
    <p:sldId id="651" r:id="rId15"/>
    <p:sldId id="650" r:id="rId16"/>
    <p:sldId id="652" r:id="rId17"/>
    <p:sldId id="653" r:id="rId18"/>
    <p:sldId id="629" r:id="rId19"/>
    <p:sldId id="263" r:id="rId20"/>
    <p:sldId id="271" r:id="rId21"/>
    <p:sldId id="539" r:id="rId22"/>
    <p:sldId id="540" r:id="rId23"/>
    <p:sldId id="655" r:id="rId24"/>
    <p:sldId id="656" r:id="rId25"/>
    <p:sldId id="657" r:id="rId26"/>
    <p:sldId id="658" r:id="rId27"/>
    <p:sldId id="660" r:id="rId28"/>
    <p:sldId id="661" r:id="rId29"/>
    <p:sldId id="662" r:id="rId30"/>
    <p:sldId id="663" r:id="rId31"/>
    <p:sldId id="665" r:id="rId32"/>
    <p:sldId id="667" r:id="rId33"/>
    <p:sldId id="668" r:id="rId34"/>
    <p:sldId id="670" r:id="rId35"/>
    <p:sldId id="677" r:id="rId36"/>
    <p:sldId id="673" r:id="rId37"/>
    <p:sldId id="681" r:id="rId38"/>
    <p:sldId id="674" r:id="rId39"/>
    <p:sldId id="678" r:id="rId40"/>
    <p:sldId id="676" r:id="rId41"/>
    <p:sldId id="518" r:id="rId42"/>
    <p:sldId id="679" r:id="rId43"/>
    <p:sldId id="68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E"/>
    <a:srgbClr val="161747"/>
    <a:srgbClr val="30A332"/>
    <a:srgbClr val="1F28FC"/>
    <a:srgbClr val="C01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22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2" y="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1088F-06F2-4F11-89D9-8F2486828791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64313-8C1B-45A6-99E8-27C771A65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9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Sampling programs to identify feeding interactions, detailed understanding</a:t>
            </a:r>
            <a:r>
              <a:rPr lang="en-GB" baseline="0" dirty="0"/>
              <a:t> input for species-based models. Difficult to assess differences in energy flow between systems (different species and lack of sampled regions). At the community-level, difficult to predict responses to perturbations (as the feeding interactions show the realized current situation). Functional group/trait-based approaches have been used.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4BB09-483B-4C4B-A5A4-C02A22055B0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752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</a:t>
            </a:r>
            <a:r>
              <a:rPr lang="en-GB" baseline="0" dirty="0"/>
              <a:t> development of size-based communities and food webs has been the most successful to encapsulate the complexity of natural food webs. Size is a proxy for trophic level, predator prey etc.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34BB09-483B-4C4B-A5A4-C02A22055B0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8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10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C6169-9340-47C5-AAF1-86B05095D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4B32B-8A64-4E31-BA40-E478729D1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57578-29E3-4EB2-8DA8-AD31D0A1A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7F743-DD0D-4E0A-970B-465B5BE593AC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49BB4-2F95-41F2-850D-2F4A6F5E0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E4EB3-2A2F-4AC1-BC37-399F9CDF1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A5FC-29D9-4781-B928-E9321B6C9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95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8A438-5197-4B99-86C6-9E17F8F54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BB372E-BE88-4EC9-B01E-7DBDA8E186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36536-DAFB-438D-A3D8-10E40C96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7F743-DD0D-4E0A-970B-465B5BE593AC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9FBED-26ED-4912-8B5A-106E8557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04890-4783-47E9-94C9-3F4190C77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A5FC-29D9-4781-B928-E9321B6C9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0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E0D48F-A1F7-4693-BB5F-9C5E29E65C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F7B72E-B6BB-4DBB-B02B-4D5F79FF4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95461-8EE5-499C-A77C-F79A50CE9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7F743-DD0D-4E0A-970B-465B5BE593AC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0ECA5-6E82-44E4-BE24-E0B57362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117BE-397C-4D8A-AE5C-DA16BC98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A5FC-29D9-4781-B928-E9321B6C9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20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1295400"/>
            <a:ext cx="8536517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0" y="2286000"/>
            <a:ext cx="85344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5130" name="Picture 10" descr="DTU-DK-A1"/>
          <p:cNvPicPr>
            <a:picLocks noChangeAspect="1" noChangeArrowheads="1"/>
          </p:cNvPicPr>
          <p:nvPr/>
        </p:nvPicPr>
        <p:blipFill>
          <a:blip r:embed="rId2" cstate="print"/>
          <a:srcRect l="78432"/>
          <a:stretch>
            <a:fillRect/>
          </a:stretch>
        </p:blipFill>
        <p:spPr bwMode="auto">
          <a:xfrm>
            <a:off x="11027834" y="279400"/>
            <a:ext cx="639233" cy="533400"/>
          </a:xfrm>
          <a:prstGeom prst="rect">
            <a:avLst/>
          </a:prstGeom>
          <a:noFill/>
        </p:spPr>
      </p:pic>
      <p:pic>
        <p:nvPicPr>
          <p:cNvPr id="5169" name="Picture 5" descr="C:\Users\cls\Desktop\DTU_ppt\Til PAW\DTU_LOGOS\Done\DTU Aqua A UK.png"/>
          <p:cNvPicPr>
            <a:picLocks noChangeAspect="1" noChangeArrowheads="1"/>
          </p:cNvPicPr>
          <p:nvPr/>
        </p:nvPicPr>
        <p:blipFill>
          <a:blip r:embed="rId3" cstate="print"/>
          <a:srcRect l="10336" t="34251" b="14568"/>
          <a:stretch>
            <a:fillRect/>
          </a:stretch>
        </p:blipFill>
        <p:spPr bwMode="auto">
          <a:xfrm>
            <a:off x="825500" y="6029325"/>
            <a:ext cx="6951133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VKR web header 2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0022"/>
            <a:ext cx="12192000" cy="1527979"/>
          </a:xfrm>
          <a:prstGeom prst="rect">
            <a:avLst/>
          </a:prstGeom>
        </p:spPr>
      </p:pic>
      <p:pic>
        <p:nvPicPr>
          <p:cNvPr id="5170" name="Picture 50" descr="DTU Aqua frise RGB copy"/>
          <p:cNvPicPr>
            <a:picLocks noChangeAspect="1" noChangeArrowheads="1"/>
          </p:cNvPicPr>
          <p:nvPr userDrawn="1"/>
        </p:nvPicPr>
        <p:blipFill>
          <a:blip r:embed="rId5" cstate="print"/>
          <a:srcRect r="25276"/>
          <a:stretch>
            <a:fillRect/>
          </a:stretch>
        </p:blipFill>
        <p:spPr bwMode="auto">
          <a:xfrm>
            <a:off x="5909733" y="3639951"/>
            <a:ext cx="6282267" cy="2339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7119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764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610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08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600200"/>
            <a:ext cx="508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727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777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445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315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45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361E1-CE20-4D72-B024-C3C1FCD63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91999-1E9C-4D6F-8F5C-1EDC59183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425C9-641C-4FAB-A568-3DE4B987D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7F743-DD0D-4E0A-970B-465B5BE593AC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BA180-5288-4720-95CB-3D2BFE713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A3BA2-7E7E-4E00-AC65-673290A2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A5FC-29D9-4781-B928-E9321B6C9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09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0523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180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00" y="304800"/>
            <a:ext cx="2590800" cy="5861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7569200" cy="5861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526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33" y="252000"/>
            <a:ext cx="419666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92" y="3545117"/>
            <a:ext cx="10841439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104" y="1704975"/>
            <a:ext cx="10841439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4668-D07F-4B96-9755-1754027348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992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92" y="3545117"/>
            <a:ext cx="10841439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104" y="1704975"/>
            <a:ext cx="10841439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730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3307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1117">
          <p15:clr>
            <a:srgbClr val="F26B43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957" y="426127"/>
            <a:ext cx="9313586" cy="9727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5032" y="1706399"/>
            <a:ext cx="4410751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870" y="1706399"/>
            <a:ext cx="4409674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030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957" y="426127"/>
            <a:ext cx="6049459" cy="9727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957" y="1706328"/>
            <a:ext cx="6049459" cy="454557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2298" y="849734"/>
            <a:ext cx="3859702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2298" y="3563718"/>
            <a:ext cx="3859702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4809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7">
          <p15:clr>
            <a:srgbClr val="F26B43"/>
          </p15:clr>
        </p15:guide>
        <p15:guide id="2" pos="5247">
          <p15:clr>
            <a:srgbClr val="F26B43"/>
          </p15:clr>
        </p15:guide>
        <p15:guide id="3" pos="1117">
          <p15:clr>
            <a:srgbClr val="F26B43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909" y="426127"/>
            <a:ext cx="6866634" cy="97271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909" y="1706328"/>
            <a:ext cx="6866634" cy="454557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483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483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390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2660">
          <p15:clr>
            <a:srgbClr val="F26B43"/>
          </p15:clr>
        </p15:guide>
        <p15:guide id="3" pos="2335">
          <p15:clr>
            <a:srgbClr val="F26B43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82" y="980728"/>
            <a:ext cx="3740887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 one line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82" y="4407151"/>
            <a:ext cx="3740887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3300" y="979201"/>
            <a:ext cx="3740887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  <a:endParaRPr lang="en-GB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3300" y="4406900"/>
            <a:ext cx="3740888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8917" y="979201"/>
            <a:ext cx="3740887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  <a:endParaRPr lang="en-GB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8917" y="4406900"/>
            <a:ext cx="3740887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82" y="1546282"/>
            <a:ext cx="3740887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699" y="1548581"/>
            <a:ext cx="3740887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9715" y="1546282"/>
            <a:ext cx="3740887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511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95DB6-41C8-4417-BCAC-F0A34143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EA1E3-F0F1-49E9-91DA-04901093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32AB3-13A8-474E-BD70-F29A3528B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7F743-DD0D-4E0A-970B-465B5BE593AC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E09E5-3162-4FF8-9C37-A4FB184AF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2DAE1-8E56-4727-A102-128AF194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A5FC-29D9-4781-B928-E9321B6C9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10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3448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7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987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0"/>
            <a:ext cx="12194787" cy="686160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16DAF309-B73A-4375-BED2-4F4999F16311}" type="datetime1">
              <a:rPr lang="en-US" smtClean="0"/>
              <a:t>12/8/2021</a:t>
            </a:fld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1174" y="1651373"/>
            <a:ext cx="2388634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151339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4787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1174" y="1651373"/>
            <a:ext cx="2388634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17174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EF053745-C6F8-4039-A9EB-AC3F0CDD693E}" type="datetime1">
              <a:rPr lang="en-US" smtClean="0"/>
              <a:t>12/8/2021</a:t>
            </a:fld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4787" cy="31680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4787" cy="5040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5373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33" y="252000"/>
            <a:ext cx="419666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92" y="3545117"/>
            <a:ext cx="10841439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104" y="1704975"/>
            <a:ext cx="10841439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4668-D07F-4B96-9755-1754027348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0886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92" y="3545117"/>
            <a:ext cx="10841439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104" y="1704975"/>
            <a:ext cx="10841439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8893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9005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1117">
          <p15:clr>
            <a:srgbClr val="F26B43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957" y="426127"/>
            <a:ext cx="9313586" cy="9727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5032" y="1706399"/>
            <a:ext cx="4410751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870" y="1706399"/>
            <a:ext cx="4409674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104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957" y="426127"/>
            <a:ext cx="6049459" cy="9727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957" y="1706328"/>
            <a:ext cx="6049459" cy="454557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2298" y="849734"/>
            <a:ext cx="3859702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2298" y="3563718"/>
            <a:ext cx="3859702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93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7">
          <p15:clr>
            <a:srgbClr val="F26B43"/>
          </p15:clr>
        </p15:guide>
        <p15:guide id="2" pos="5247">
          <p15:clr>
            <a:srgbClr val="F26B43"/>
          </p15:clr>
        </p15:guide>
        <p15:guide id="3" pos="1117">
          <p15:clr>
            <a:srgbClr val="F26B43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909" y="426127"/>
            <a:ext cx="6866634" cy="97271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909" y="1706328"/>
            <a:ext cx="6866634" cy="454557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483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483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35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2660">
          <p15:clr>
            <a:srgbClr val="F26B43"/>
          </p15:clr>
        </p15:guide>
        <p15:guide id="3" pos="2335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1D3D5-DF9F-4469-A2DA-6462C8AA6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5839B-96CC-4A61-BD24-375A12F756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37E24-5496-4789-9A21-263A951CF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C90D1-05D5-4EBF-9D3C-682FA77B6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7F743-DD0D-4E0A-970B-465B5BE593AC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41E36-9658-4CCB-8E01-368C10A02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CFDA2-F77D-4C0F-9E2C-031ADC2A9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A5FC-29D9-4781-B928-E9321B6C9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377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82" y="980728"/>
            <a:ext cx="3740887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 one line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82" y="4407151"/>
            <a:ext cx="3740887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3300" y="979201"/>
            <a:ext cx="3740887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  <a:endParaRPr lang="en-GB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3300" y="4406900"/>
            <a:ext cx="3740888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8917" y="979201"/>
            <a:ext cx="3740887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  <a:endParaRPr lang="en-GB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8917" y="4406900"/>
            <a:ext cx="3740887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82" y="1546282"/>
            <a:ext cx="3740887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699" y="1548581"/>
            <a:ext cx="3740887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9715" y="1546282"/>
            <a:ext cx="3740887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6701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>
          <p15:clr>
            <a:srgbClr val="F26B43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106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7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7630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0"/>
            <a:ext cx="12194787" cy="686160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1DF1328C-4BF3-49F4-BAB2-3FC1B1DC1F90}" type="datetime1">
              <a:rPr lang="en-US" smtClean="0"/>
              <a:t>12/8/2021</a:t>
            </a:fld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1174" y="1651373"/>
            <a:ext cx="2388634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128151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4787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1174" y="1651373"/>
            <a:ext cx="2388634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17174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3012ACA7-E672-4BD4-AD1F-DAA466110496}" type="datetime1">
              <a:rPr lang="en-US" smtClean="0"/>
              <a:t>12/8/2021</a:t>
            </a:fld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4787" cy="31680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4787" cy="5040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0662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5" userDrawn="1">
          <p15:clr>
            <a:srgbClr val="F26B43"/>
          </p15:clr>
        </p15:guide>
        <p15:guide id="2" pos="1117" userDrawn="1">
          <p15:clr>
            <a:srgbClr val="F26B43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33" y="252000"/>
            <a:ext cx="419666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92" y="3545117"/>
            <a:ext cx="10841439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104" y="1704975"/>
            <a:ext cx="10841439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4668-D07F-4B96-9755-1754027348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468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92" y="3545117"/>
            <a:ext cx="10841439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104" y="1704975"/>
            <a:ext cx="10841439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9798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52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1117">
          <p15:clr>
            <a:srgbClr val="F26B43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957" y="426127"/>
            <a:ext cx="9313586" cy="9727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5032" y="1706399"/>
            <a:ext cx="4410751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870" y="1706399"/>
            <a:ext cx="4409674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4372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06E69-427C-4160-BA0B-50E06019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9B01A-3C01-40E8-98EB-8852831EB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FBA83-441D-466E-A4F6-07CE11C03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C9E5C8-0537-483E-A5B6-3DC9A2F6ED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198BF5-CFE8-482E-BBFD-19AC2876AE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519A90-1211-4CA0-8C93-E14CAAA0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7F743-DD0D-4E0A-970B-465B5BE593AC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AB1931-FCF1-4707-9E37-FA2422733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A11C4E-1586-432F-87C1-E07A5BE6B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A5FC-29D9-4781-B928-E9321B6C9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429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957" y="426127"/>
            <a:ext cx="6049459" cy="9727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957" y="1706328"/>
            <a:ext cx="6049459" cy="454557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2298" y="849734"/>
            <a:ext cx="3859702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2298" y="3563718"/>
            <a:ext cx="3859702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9510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7">
          <p15:clr>
            <a:srgbClr val="F26B43"/>
          </p15:clr>
        </p15:guide>
        <p15:guide id="2" pos="5247">
          <p15:clr>
            <a:srgbClr val="F26B43"/>
          </p15:clr>
        </p15:guide>
        <p15:guide id="3" pos="1117">
          <p15:clr>
            <a:srgbClr val="F26B43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909" y="426127"/>
            <a:ext cx="6866634" cy="97271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909" y="1706328"/>
            <a:ext cx="6866634" cy="454557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483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483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7031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2660">
          <p15:clr>
            <a:srgbClr val="F26B43"/>
          </p15:clr>
        </p15:guide>
        <p15:guide id="3" pos="2335">
          <p15:clr>
            <a:srgbClr val="F26B43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82" y="980728"/>
            <a:ext cx="3740887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 one line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82" y="4407151"/>
            <a:ext cx="3740887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3300" y="979201"/>
            <a:ext cx="3740887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  <a:endParaRPr lang="en-GB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3300" y="4406900"/>
            <a:ext cx="3740888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8917" y="979201"/>
            <a:ext cx="3740887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  <a:endParaRPr lang="en-GB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8917" y="4406900"/>
            <a:ext cx="3740887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82" y="1546282"/>
            <a:ext cx="3740887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699" y="1548581"/>
            <a:ext cx="3740887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9715" y="1546282"/>
            <a:ext cx="3740887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4797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>
          <p15:clr>
            <a:srgbClr val="F26B43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291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7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7886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0"/>
            <a:ext cx="12194787" cy="686160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1174" y="1651373"/>
            <a:ext cx="2388634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9113759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4787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1174" y="1651373"/>
            <a:ext cx="2388634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17174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4787" cy="31680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4787" cy="5040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1085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38810-E64E-490B-94BF-46FB8C4CA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720D01-6455-4429-995A-BE417498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7F743-DD0D-4E0A-970B-465B5BE593AC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642779-AB8E-4949-8259-FA10DA2D1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79370F-3E23-4666-8508-DF6E07A9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A5FC-29D9-4781-B928-E9321B6C9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9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FF666A-599F-46BB-89FC-B4230389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7F743-DD0D-4E0A-970B-465B5BE593AC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99AFE-C13F-4241-BA1E-14005F5B1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99A08-24C4-4D38-949C-56C19C47E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A5FC-29D9-4781-B928-E9321B6C9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B500-4386-44B2-9049-C1D23A6FF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F954E-FAAF-4910-89E2-F608B5CD9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B0E56-26E4-4712-A026-AE98D05A0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B4CF6-D196-417B-84A2-37B2A6163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7F743-DD0D-4E0A-970B-465B5BE593AC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B7AED-CDE2-4AA2-AA3B-ACA3BD93C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4699C-E331-4FAA-847B-71025946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A5FC-29D9-4781-B928-E9321B6C9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3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2B62F-702D-459F-B71D-142AB9A60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3F923F-B0D3-4CE2-83E0-86FA0C5DA6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F3ED6-884B-4C0A-966E-1E512CCF7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9418C-2DD6-4C22-86B5-B80073FE7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7F743-DD0D-4E0A-970B-465B5BE593AC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00286-9BC6-4D32-950D-474D3DA32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E1B5D-FB6F-4102-A458-BE22C3A0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1A5FC-29D9-4781-B928-E9321B6C9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1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ags" Target="../tags/tag10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364E7F-1EAB-46FD-9429-A11A1CFE5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FA1F9-6CA6-40B2-8664-AC4F526C8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4302B-715A-406F-838A-6DA1DEF7C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7F743-DD0D-4E0A-970B-465B5BE593AC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D4085-8426-4139-9631-40D6BB44A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60DEB-1D5A-48CD-A46A-847ECD27C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1A5FC-29D9-4781-B928-E9321B6C9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6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036320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33" name="Picture 9" descr="DTU-DK-A1"/>
          <p:cNvPicPr>
            <a:picLocks noChangeAspect="1" noChangeArrowheads="1"/>
          </p:cNvPicPr>
          <p:nvPr/>
        </p:nvPicPr>
        <p:blipFill>
          <a:blip r:embed="rId13" cstate="print"/>
          <a:srcRect l="78432"/>
          <a:stretch>
            <a:fillRect/>
          </a:stretch>
        </p:blipFill>
        <p:spPr bwMode="auto">
          <a:xfrm>
            <a:off x="11027834" y="279400"/>
            <a:ext cx="639233" cy="53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228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63" r:id="rId2"/>
    <p:sldLayoutId id="214748371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13" indent="-188913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526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279525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98625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77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 bwMode="auto">
          <a:xfrm>
            <a:off x="252033" y="252000"/>
            <a:ext cx="419666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17174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4787" cy="31680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ts val="0"/>
              </a:spcBef>
              <a:defRPr sz="700" b="0">
                <a:noFill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7948" y="6541200"/>
            <a:ext cx="432656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957" y="426127"/>
            <a:ext cx="9313586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957" y="1706328"/>
            <a:ext cx="9313586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endParaRPr lang="en-GB" dirty="0"/>
          </a:p>
        </p:txBody>
      </p:sp>
      <p:sp>
        <p:nvSpPr>
          <p:cNvPr id="113676" name="text" descr="{&quot;templafy&quot;:{&quot;id&quot;:&quot;535fbe1b-d213-4408-ab15-2f4f482a6079&quot;}}" title="UserProfile.Offices.Workarea_{{DocumentLanguage}}"/>
          <p:cNvSpPr>
            <a:spLocks noChangeArrowheads="1"/>
          </p:cNvSpPr>
          <p:nvPr userDrawn="1"/>
        </p:nvSpPr>
        <p:spPr bwMode="auto">
          <a:xfrm>
            <a:off x="1774958" y="6541200"/>
            <a:ext cx="3397513" cy="316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en-GB" sz="700" b="1" dirty="0">
                <a:solidFill>
                  <a:schemeClr val="bg1"/>
                </a:solidFill>
                <a:latin typeface="+mn-lt"/>
              </a:rPr>
              <a:t>DTU Aqua</a:t>
            </a:r>
          </a:p>
        </p:txBody>
      </p:sp>
      <p:sp>
        <p:nvSpPr>
          <p:cNvPr id="5" name="date" descr="{&quot;templafy&quot;:{&quot;id&quot;:&quot;d138b7a6-f0f1-4bf2-8199-f22dbeca3ce0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96" y="6541200"/>
            <a:ext cx="1104157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-80" charset="-128"/>
              </a:rPr>
              <a:t>1 August 2019</a:t>
            </a:r>
          </a:p>
        </p:txBody>
      </p:sp>
      <p:sp>
        <p:nvSpPr>
          <p:cNvPr id="7" name="text" descr="{&quot;templafy&quot;:{&quot;id&quot;:&quot;8ee5f564-4b4f-486a-ab7b-83e7e3b90935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878" y="6541200"/>
            <a:ext cx="5496664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GB" sz="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4787" cy="5040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266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8">
          <p15:clr>
            <a:srgbClr val="F26B43"/>
          </p15:clr>
        </p15:guide>
        <p15:guide id="4" orient="horz" pos="881">
          <p15:clr>
            <a:srgbClr val="F26B43"/>
          </p15:clr>
        </p15:guide>
        <p15:guide id="5" orient="horz" pos="1074">
          <p15:clr>
            <a:srgbClr val="F26B43"/>
          </p15:clr>
        </p15:guide>
        <p15:guide id="6" orient="horz" pos="393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 bwMode="auto">
          <a:xfrm>
            <a:off x="252033" y="252000"/>
            <a:ext cx="419666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17174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4787" cy="31680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ts val="0"/>
              </a:spcBef>
              <a:defRPr sz="700" b="0">
                <a:noFill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7948" y="6541200"/>
            <a:ext cx="432656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957" y="426127"/>
            <a:ext cx="9313586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957" y="1706328"/>
            <a:ext cx="9313586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endParaRPr lang="en-GB" dirty="0"/>
          </a:p>
        </p:txBody>
      </p:sp>
      <p:sp>
        <p:nvSpPr>
          <p:cNvPr id="113676" name="text" descr="{&quot;templafy&quot;:{&quot;id&quot;:&quot;06626c9d-8451-4f35-a8b4-d7dd7d91b55b&quot;}}" title="UserProfile.Offices.Workarea_{{DocumentLanguage}}"/>
          <p:cNvSpPr>
            <a:spLocks noChangeArrowheads="1"/>
          </p:cNvSpPr>
          <p:nvPr userDrawn="1"/>
        </p:nvSpPr>
        <p:spPr bwMode="auto">
          <a:xfrm>
            <a:off x="1774958" y="6541200"/>
            <a:ext cx="3397513" cy="316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en-GB" sz="700" b="1" dirty="0">
                <a:solidFill>
                  <a:schemeClr val="bg1"/>
                </a:solidFill>
                <a:latin typeface="+mn-lt"/>
              </a:rPr>
              <a:t>DTU Aqua</a:t>
            </a:r>
          </a:p>
        </p:txBody>
      </p:sp>
      <p:sp>
        <p:nvSpPr>
          <p:cNvPr id="5" name="date" descr="{&quot;templafy&quot;:{&quot;id&quot;:&quot;d0fc4125-4571-457b-ba45-30a7d4d5b2e7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96" y="6541200"/>
            <a:ext cx="1104157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-80" charset="-128"/>
              </a:rPr>
              <a:t>10 February 2020</a:t>
            </a:r>
          </a:p>
        </p:txBody>
      </p:sp>
      <p:sp>
        <p:nvSpPr>
          <p:cNvPr id="7" name="text" descr="{&quot;templafy&quot;:{&quot;id&quot;:&quot;43654cb5-433a-422b-b0cc-6b41bf49e314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878" y="6541200"/>
            <a:ext cx="5496664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GB" sz="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4787" cy="5040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551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8">
          <p15:clr>
            <a:srgbClr val="F26B43"/>
          </p15:clr>
        </p15:guide>
        <p15:guide id="4" orient="horz" pos="881">
          <p15:clr>
            <a:srgbClr val="F26B43"/>
          </p15:clr>
        </p15:guide>
        <p15:guide id="5" orient="horz" pos="1074">
          <p15:clr>
            <a:srgbClr val="F26B43"/>
          </p15:clr>
        </p15:guide>
        <p15:guide id="6" orient="horz" pos="393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3"/>
            </p:custDataLst>
          </p:nvPr>
        </p:nvSpPr>
        <p:spPr bwMode="auto">
          <a:xfrm>
            <a:off x="252033" y="252000"/>
            <a:ext cx="419666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17174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60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4787" cy="31680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ts val="0"/>
              </a:spcBef>
              <a:defRPr sz="700" b="0">
                <a:noFill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7948" y="6541200"/>
            <a:ext cx="432656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957" y="426127"/>
            <a:ext cx="9313586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957" y="1706328"/>
            <a:ext cx="9313586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endParaRPr lang="en-GB" dirty="0"/>
          </a:p>
        </p:txBody>
      </p:sp>
      <p:sp>
        <p:nvSpPr>
          <p:cNvPr id="113676" name="text" descr="{&quot;templafy&quot;:{&quot;id&quot;:&quot;535fbe1b-d213-4408-ab15-2f4f482a6079&quot;}}" title="UserProfile.Offices.Workarea_{{DocumentLanguage}}"/>
          <p:cNvSpPr>
            <a:spLocks noChangeArrowheads="1"/>
          </p:cNvSpPr>
          <p:nvPr userDrawn="1"/>
        </p:nvSpPr>
        <p:spPr bwMode="auto">
          <a:xfrm>
            <a:off x="1774958" y="6541200"/>
            <a:ext cx="3397513" cy="316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en-GB" sz="700" b="1" dirty="0">
                <a:solidFill>
                  <a:schemeClr val="bg1"/>
                </a:solidFill>
                <a:latin typeface="+mn-lt"/>
              </a:rPr>
              <a:t>DTU Aqua</a:t>
            </a:r>
          </a:p>
        </p:txBody>
      </p:sp>
      <p:sp>
        <p:nvSpPr>
          <p:cNvPr id="5" name="date" descr="{&quot;templafy&quot;:{&quot;id&quot;:&quot;d138b7a6-f0f1-4bf2-8199-f22dbeca3ce0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96" y="6541200"/>
            <a:ext cx="1104157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-80" charset="-128"/>
              </a:rPr>
              <a:t>1 August 2019</a:t>
            </a:r>
          </a:p>
        </p:txBody>
      </p:sp>
      <p:sp>
        <p:nvSpPr>
          <p:cNvPr id="7" name="text" descr="{&quot;templafy&quot;:{&quot;id&quot;:&quot;8ee5f564-4b4f-486a-ab7b-83e7e3b90935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878" y="6541200"/>
            <a:ext cx="5496664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GB" sz="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4787" cy="5040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8" userDrawn="1">
          <p15:clr>
            <a:srgbClr val="F26B43"/>
          </p15:clr>
        </p15:guide>
        <p15:guide id="4" orient="horz" pos="881" userDrawn="1">
          <p15:clr>
            <a:srgbClr val="F26B43"/>
          </p15:clr>
        </p15:guide>
        <p15:guide id="5" orient="horz" pos="1074" userDrawn="1">
          <p15:clr>
            <a:srgbClr val="F26B43"/>
          </p15:clr>
        </p15:guide>
        <p15:guide id="6" orient="horz" pos="3938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 bwMode="auto">
          <a:xfrm>
            <a:off x="252033" y="252000"/>
            <a:ext cx="419666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17174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4787" cy="31680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ts val="0"/>
              </a:spcBef>
              <a:defRPr sz="700" b="0">
                <a:noFill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7948" y="6541200"/>
            <a:ext cx="432656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957" y="426127"/>
            <a:ext cx="9313586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957" y="1706328"/>
            <a:ext cx="9313586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endParaRPr lang="en-GB" dirty="0"/>
          </a:p>
        </p:txBody>
      </p:sp>
      <p:sp>
        <p:nvSpPr>
          <p:cNvPr id="113676" name="text" descr="{&quot;templafy&quot;:{&quot;id&quot;:&quot;06626c9d-8451-4f35-a8b4-d7dd7d91b55b&quot;}}" title="UserProfile.Offices.Workarea_{{DocumentLanguage}}"/>
          <p:cNvSpPr>
            <a:spLocks noChangeArrowheads="1"/>
          </p:cNvSpPr>
          <p:nvPr userDrawn="1"/>
        </p:nvSpPr>
        <p:spPr bwMode="auto">
          <a:xfrm>
            <a:off x="1774958" y="6541200"/>
            <a:ext cx="3397513" cy="316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en-GB" sz="700" b="1" dirty="0">
                <a:solidFill>
                  <a:schemeClr val="bg1"/>
                </a:solidFill>
                <a:latin typeface="+mn-lt"/>
              </a:rPr>
              <a:t>DTU Aqua</a:t>
            </a:r>
          </a:p>
        </p:txBody>
      </p:sp>
      <p:sp>
        <p:nvSpPr>
          <p:cNvPr id="5" name="date" descr="{&quot;templafy&quot;:{&quot;id&quot;:&quot;d0fc4125-4571-457b-ba45-30a7d4d5b2e7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96" y="6541200"/>
            <a:ext cx="1104157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-80" charset="-128"/>
              </a:rPr>
              <a:t>10 February 2020</a:t>
            </a:r>
          </a:p>
        </p:txBody>
      </p:sp>
      <p:sp>
        <p:nvSpPr>
          <p:cNvPr id="7" name="text" descr="{&quot;templafy&quot;:{&quot;id&quot;:&quot;43654cb5-433a-422b-b0cc-6b41bf49e314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878" y="6541200"/>
            <a:ext cx="5496664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GB" sz="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4787" cy="50400"/>
          </a:xfrm>
          <a:prstGeom prst="rect">
            <a:avLst/>
          </a:prstGeom>
          <a:solidFill>
            <a:srgbClr val="171748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4034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8">
          <p15:clr>
            <a:srgbClr val="F26B43"/>
          </p15:clr>
        </p15:guide>
        <p15:guide id="4" orient="horz" pos="881">
          <p15:clr>
            <a:srgbClr val="F26B43"/>
          </p15:clr>
        </p15:guide>
        <p15:guide id="5" orient="horz" pos="1074">
          <p15:clr>
            <a:srgbClr val="F26B43"/>
          </p15:clr>
        </p15:guide>
        <p15:guide id="6" orient="horz" pos="39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8.jpg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jpeg"/><Relationship Id="rId21" Type="http://schemas.openxmlformats.org/officeDocument/2006/relationships/image" Target="../media/image20.wmf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22.wmf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36.png"/><Relationship Id="rId20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24" Type="http://schemas.openxmlformats.org/officeDocument/2006/relationships/oleObject" Target="../embeddings/oleObject3.bin"/><Relationship Id="rId5" Type="http://schemas.openxmlformats.org/officeDocument/2006/relationships/image" Target="../media/image25.jpeg"/><Relationship Id="rId15" Type="http://schemas.openxmlformats.org/officeDocument/2006/relationships/image" Target="../media/image35.png"/><Relationship Id="rId23" Type="http://schemas.openxmlformats.org/officeDocument/2006/relationships/image" Target="../media/image21.wmf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emf"/><Relationship Id="rId7" Type="http://schemas.microsoft.com/office/2007/relationships/hdphoto" Target="../media/hdphoto1.wdp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1.jpe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2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image" Target="../media/image63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1.png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sv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8.png"/><Relationship Id="rId5" Type="http://schemas.openxmlformats.org/officeDocument/2006/relationships/image" Target="../media/image97.emf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jpeg"/><Relationship Id="rId7" Type="http://schemas.openxmlformats.org/officeDocument/2006/relationships/image" Target="../media/image109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101.jpg"/><Relationship Id="rId5" Type="http://schemas.openxmlformats.org/officeDocument/2006/relationships/image" Target="../media/image108.jpg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jpeg"/><Relationship Id="rId7" Type="http://schemas.openxmlformats.org/officeDocument/2006/relationships/image" Target="../media/image109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101.jpg"/><Relationship Id="rId5" Type="http://schemas.openxmlformats.org/officeDocument/2006/relationships/image" Target="../media/image108.jpg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B3645D-9C18-45F9-9ECC-C8AEC7999E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>
          <a:xfrm>
            <a:off x="3764696" y="1478081"/>
            <a:ext cx="8427304" cy="5379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F668DB-340C-4D62-8299-DA5DFE716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713" y="284281"/>
            <a:ext cx="10768149" cy="131591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Lato-Regular"/>
              </a:rPr>
              <a:t>Predicting the biogeography of marine fish food webs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414C9-E808-4893-A995-99D912E63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789" y="2125935"/>
            <a:ext cx="3384176" cy="1655762"/>
          </a:xfrm>
        </p:spPr>
        <p:txBody>
          <a:bodyPr/>
          <a:lstStyle/>
          <a:p>
            <a:r>
              <a:rPr lang="en-GB" sz="2400" dirty="0">
                <a:solidFill>
                  <a:schemeClr val="bg1"/>
                </a:solidFill>
              </a:rPr>
              <a:t>Daniel van Denderen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dvandenderen@uri.edu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22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403" y="2452293"/>
            <a:ext cx="3455934" cy="3455934"/>
          </a:xfrm>
          <a:prstGeom prst="rect">
            <a:avLst/>
          </a:prstGeom>
        </p:spPr>
      </p:pic>
      <p:sp>
        <p:nvSpPr>
          <p:cNvPr id="10" name="FLD_Presentation Title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endParaRPr lang="en-GB" dirty="0">
              <a:latin typeface="Arial"/>
              <a:ea typeface="ＭＳ Ｐゴシック" pitchFamily="-8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103EA872-A674-449B-A120-B97244F8E91D}" type="slidenum">
              <a:rPr lang="en-GB">
                <a:solidFill>
                  <a:srgbClr val="FFFFFF"/>
                </a:solidFill>
                <a:latin typeface="Arial"/>
                <a:ea typeface="ＭＳ Ｐゴシック" pitchFamily="-80" charset="-128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10</a:t>
            </a:fld>
            <a:endParaRPr lang="en-GB" dirty="0">
              <a:solidFill>
                <a:srgbClr val="FFFFFF"/>
              </a:solidFill>
              <a:latin typeface="Arial"/>
              <a:ea typeface="ＭＳ Ｐゴシック" pitchFamily="-80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2" y="2452293"/>
            <a:ext cx="3455934" cy="345593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 bwMode="auto">
          <a:xfrm>
            <a:off x="331942" y="1606996"/>
            <a:ext cx="3455934" cy="719986"/>
          </a:xfrm>
          <a:prstGeom prst="roundRect">
            <a:avLst/>
          </a:prstGeom>
          <a:solidFill>
            <a:schemeClr val="accent4">
              <a:alpha val="54000"/>
            </a:schemeClr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988" tIns="46794" rIns="89988" bIns="46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ts val="432"/>
              </a:spcBef>
              <a:spcAft>
                <a:spcPct val="0"/>
              </a:spcAft>
            </a:pPr>
            <a:r>
              <a:rPr lang="en-GB" sz="1600" dirty="0">
                <a:solidFill>
                  <a:srgbClr val="FFFFFF"/>
                </a:solidFill>
                <a:latin typeface="Verdana" pitchFamily="34" charset="0"/>
                <a:ea typeface="ＭＳ Ｐゴシック" pitchFamily="-80" charset="-128"/>
              </a:rPr>
              <a:t>predator-prey interactions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4435864" y="1606996"/>
            <a:ext cx="3455934" cy="719986"/>
          </a:xfrm>
          <a:prstGeom prst="roundRect">
            <a:avLst/>
          </a:prstGeom>
          <a:solidFill>
            <a:schemeClr val="accent4">
              <a:alpha val="54000"/>
            </a:schemeClr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988" tIns="46794" rIns="89988" bIns="46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ts val="432"/>
              </a:spcBef>
              <a:spcAft>
                <a:spcPct val="0"/>
              </a:spcAft>
            </a:pPr>
            <a:r>
              <a:rPr lang="en-GB" sz="1600" dirty="0">
                <a:solidFill>
                  <a:srgbClr val="FFFFFF"/>
                </a:solidFill>
                <a:latin typeface="Verdana" pitchFamily="34" charset="0"/>
                <a:ea typeface="ＭＳ Ｐゴシック" pitchFamily="-80" charset="-128"/>
              </a:rPr>
              <a:t>metabolic and feeding rates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031" y="3118967"/>
            <a:ext cx="3553767" cy="239400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 bwMode="auto">
          <a:xfrm>
            <a:off x="8477403" y="1585934"/>
            <a:ext cx="3455934" cy="719986"/>
          </a:xfrm>
          <a:prstGeom prst="roundRect">
            <a:avLst/>
          </a:prstGeom>
          <a:solidFill>
            <a:schemeClr val="accent4">
              <a:alpha val="54000"/>
            </a:schemeClr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988" tIns="46794" rIns="89988" bIns="467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ts val="432"/>
              </a:spcBef>
              <a:spcAft>
                <a:spcPct val="0"/>
              </a:spcAft>
            </a:pPr>
            <a:r>
              <a:rPr lang="en-GB" sz="1600" dirty="0">
                <a:solidFill>
                  <a:srgbClr val="FFFFFF"/>
                </a:solidFill>
                <a:latin typeface="Verdana" pitchFamily="34" charset="0"/>
                <a:ea typeface="ＭＳ Ｐゴシック" pitchFamily="-80" charset="-128"/>
              </a:rPr>
              <a:t>Allocation of energy to reproduction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" r="9850"/>
          <a:stretch/>
        </p:blipFill>
        <p:spPr>
          <a:xfrm>
            <a:off x="8755782" y="2852937"/>
            <a:ext cx="2914007" cy="2638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9C24D4-5D28-4FA7-B9BA-5EB6146B3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8981" y="1348560"/>
            <a:ext cx="7834039" cy="41608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D152F8-2E62-45F5-8FFC-BED658EC866C}"/>
              </a:ext>
            </a:extLst>
          </p:cNvPr>
          <p:cNvSpPr/>
          <p:nvPr/>
        </p:nvSpPr>
        <p:spPr bwMode="auto">
          <a:xfrm>
            <a:off x="8976" y="116632"/>
            <a:ext cx="1088304" cy="10589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97D611-0B64-406D-B749-9ADA6CEEA54C}"/>
              </a:ext>
            </a:extLst>
          </p:cNvPr>
          <p:cNvSpPr/>
          <p:nvPr/>
        </p:nvSpPr>
        <p:spPr bwMode="auto">
          <a:xfrm>
            <a:off x="567159" y="6613208"/>
            <a:ext cx="1897137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F998D4-38ED-4C31-9BA4-BC2F40A6A9D4}"/>
              </a:ext>
            </a:extLst>
          </p:cNvPr>
          <p:cNvSpPr/>
          <p:nvPr/>
        </p:nvSpPr>
        <p:spPr bwMode="auto">
          <a:xfrm>
            <a:off x="11076508" y="6606264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AB9D89-4678-4B3C-8679-3E429EFBB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0" y="288140"/>
            <a:ext cx="9505056" cy="536870"/>
          </a:xfrm>
        </p:spPr>
        <p:txBody>
          <a:bodyPr/>
          <a:lstStyle/>
          <a:p>
            <a:r>
              <a:rPr lang="en-GB" sz="2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Individual and maximum body size are used to develop size-based models 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6396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/>
          <p:cNvSpPr/>
          <p:nvPr/>
        </p:nvSpPr>
        <p:spPr bwMode="auto">
          <a:xfrm>
            <a:off x="-12809" y="6048951"/>
            <a:ext cx="12204016" cy="484529"/>
          </a:xfrm>
          <a:custGeom>
            <a:avLst/>
            <a:gdLst>
              <a:gd name="connsiteX0" fmla="*/ 21849 w 12204016"/>
              <a:gd name="connsiteY0" fmla="*/ 0 h 983226"/>
              <a:gd name="connsiteX1" fmla="*/ 2607732 w 12204016"/>
              <a:gd name="connsiteY1" fmla="*/ 206477 h 983226"/>
              <a:gd name="connsiteX2" fmla="*/ 3817100 w 12204016"/>
              <a:gd name="connsiteY2" fmla="*/ 186813 h 983226"/>
              <a:gd name="connsiteX3" fmla="*/ 4593849 w 12204016"/>
              <a:gd name="connsiteY3" fmla="*/ 245806 h 983226"/>
              <a:gd name="connsiteX4" fmla="*/ 6383319 w 12204016"/>
              <a:gd name="connsiteY4" fmla="*/ 167148 h 983226"/>
              <a:gd name="connsiteX5" fmla="*/ 7750003 w 12204016"/>
              <a:gd name="connsiteY5" fmla="*/ 275303 h 983226"/>
              <a:gd name="connsiteX6" fmla="*/ 11525590 w 12204016"/>
              <a:gd name="connsiteY6" fmla="*/ 9832 h 983226"/>
              <a:gd name="connsiteX7" fmla="*/ 12194184 w 12204016"/>
              <a:gd name="connsiteY7" fmla="*/ 157316 h 983226"/>
              <a:gd name="connsiteX8" fmla="*/ 12204016 w 12204016"/>
              <a:gd name="connsiteY8" fmla="*/ 963561 h 983226"/>
              <a:gd name="connsiteX9" fmla="*/ 2184 w 12204016"/>
              <a:gd name="connsiteY9" fmla="*/ 983226 h 983226"/>
              <a:gd name="connsiteX10" fmla="*/ 21849 w 12204016"/>
              <a:gd name="connsiteY10" fmla="*/ 0 h 983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04016" h="983226">
                <a:moveTo>
                  <a:pt x="21849" y="0"/>
                </a:moveTo>
                <a:lnTo>
                  <a:pt x="2607732" y="206477"/>
                </a:lnTo>
                <a:lnTo>
                  <a:pt x="3817100" y="186813"/>
                </a:lnTo>
                <a:lnTo>
                  <a:pt x="4593849" y="245806"/>
                </a:lnTo>
                <a:lnTo>
                  <a:pt x="6383319" y="167148"/>
                </a:lnTo>
                <a:lnTo>
                  <a:pt x="7750003" y="275303"/>
                </a:lnTo>
                <a:lnTo>
                  <a:pt x="11525590" y="9832"/>
                </a:lnTo>
                <a:lnTo>
                  <a:pt x="12194184" y="157316"/>
                </a:lnTo>
                <a:lnTo>
                  <a:pt x="12204016" y="963561"/>
                </a:lnTo>
                <a:lnTo>
                  <a:pt x="2184" y="983226"/>
                </a:lnTo>
                <a:cubicBezTo>
                  <a:pt x="-1093" y="648929"/>
                  <a:pt x="-4371" y="314632"/>
                  <a:pt x="21849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ts val="432"/>
              </a:spcBef>
              <a:spcAft>
                <a:spcPct val="0"/>
              </a:spcAft>
            </a:pPr>
            <a:endParaRPr lang="en-GB" sz="1600" dirty="0" err="1">
              <a:solidFill>
                <a:srgbClr val="FFFFFF"/>
              </a:solidFill>
              <a:latin typeface="Arial"/>
              <a:ea typeface="ＭＳ Ｐゴシック" pitchFamily="-80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061" y="420639"/>
            <a:ext cx="9312374" cy="577425"/>
          </a:xfrm>
        </p:spPr>
        <p:txBody>
          <a:bodyPr/>
          <a:lstStyle/>
          <a:p>
            <a:r>
              <a:rPr lang="en-GB" dirty="0"/>
              <a:t>What is missing?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endParaRPr lang="en-GB" dirty="0">
              <a:latin typeface="Arial"/>
              <a:ea typeface="ＭＳ Ｐゴシック" pitchFamily="-80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103EA872-A674-449B-A120-B97244F8E91D}" type="slidenum">
              <a:rPr lang="en-GB">
                <a:solidFill>
                  <a:srgbClr val="FFFFFF"/>
                </a:solidFill>
                <a:latin typeface="Arial"/>
                <a:ea typeface="ＭＳ Ｐゴシック" pitchFamily="-80" charset="-128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11</a:t>
            </a:fld>
            <a:endParaRPr lang="en-GB" dirty="0">
              <a:solidFill>
                <a:srgbClr val="FFFFFF"/>
              </a:solidFill>
              <a:latin typeface="Arial"/>
              <a:ea typeface="ＭＳ Ｐゴシック" pitchFamily="-80" charset="-128"/>
            </a:endParaRPr>
          </a:p>
        </p:txBody>
      </p:sp>
      <p:pic>
        <p:nvPicPr>
          <p:cNvPr id="6" name="Picture 4" descr="Image result for herri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96" y="1760042"/>
            <a:ext cx="495026" cy="19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herr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7109" y="1719395"/>
            <a:ext cx="719995" cy="27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Image result for herr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1245" y="1722354"/>
            <a:ext cx="864541" cy="33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Image result for herr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7389" y="1676612"/>
            <a:ext cx="1235341" cy="4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herr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5586" y="1629269"/>
            <a:ext cx="1606141" cy="61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www.seafoodwatch.org/-/m/sfw/images/recommendations/fish/tuna/yellowfin_tuna.png?mw=500&amp;mh=300&amp;bc=fffff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028" y="1914027"/>
            <a:ext cx="2940422" cy="11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www.seafoodwatch.org/-/m/sfw/images/recommendations/fish/tuna/yellowfin_tuna.png?mw=500&amp;mh=300&amp;bc=fffff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94" y="2226594"/>
            <a:ext cx="472669" cy="1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www.seafoodwatch.org/-/m/sfw/images/recommendations/fish/tuna/yellowfin_tuna.png?mw=500&amp;mh=300&amp;bc=fffff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96" y="2191471"/>
            <a:ext cx="708804" cy="26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www.seafoodwatch.org/-/m/sfw/images/recommendations/fish/tuna/yellowfin_tuna.png?mw=500&amp;mh=300&amp;bc=fffff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32" y="2152529"/>
            <a:ext cx="864541" cy="32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www.seafoodwatch.org/-/m/sfw/images/recommendations/fish/tuna/yellowfin_tuna.png?mw=500&amp;mh=300&amp;bc=fffff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981" y="2265536"/>
            <a:ext cx="1146548" cy="43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www.seafoodwatch.org/-/m/sfw/images/recommendations/fish/tuna/yellowfin_tuna.png?mw=500&amp;mh=300&amp;bc=fffff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203" y="2226594"/>
            <a:ext cx="1616449" cy="61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661726" y="836713"/>
            <a:ext cx="3478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ea typeface="ＭＳ Ｐゴシック" pitchFamily="-80" charset="-128"/>
              </a:rPr>
              <a:t>Similarly-sized individuals feed on the same prey, share the same predators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4101757"/>
            <a:ext cx="2459292" cy="10001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7" y="2610968"/>
            <a:ext cx="463641" cy="1885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97" y="2654732"/>
            <a:ext cx="710163" cy="2887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5605925"/>
            <a:ext cx="1002868" cy="4078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89" y="5461909"/>
            <a:ext cx="1357007" cy="5518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09" y="4919037"/>
            <a:ext cx="1796894" cy="730735"/>
          </a:xfrm>
          <a:prstGeom prst="rect">
            <a:avLst/>
          </a:prstGeom>
        </p:spPr>
      </p:pic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8040216" y="5485797"/>
          <a:ext cx="576722" cy="390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r:id="rId20" imgW="246600" imgH="167400" progId="">
                  <p:embed/>
                </p:oleObj>
              </mc:Choice>
              <mc:Fallback>
                <p:oleObj r:id="rId20" imgW="246600" imgH="167400" progId="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040216" y="5485797"/>
                        <a:ext cx="576722" cy="390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4213060" y="6170400"/>
          <a:ext cx="606957" cy="354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r:id="rId22" imgW="271080" imgH="158400" progId="">
                  <p:embed/>
                </p:oleObj>
              </mc:Choice>
              <mc:Fallback>
                <p:oleObj r:id="rId22" imgW="271080" imgH="158400" progId="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213060" y="6170400"/>
                        <a:ext cx="606957" cy="354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3546461" y="6186704"/>
          <a:ext cx="430414" cy="284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r:id="rId24" imgW="246600" imgH="167400" progId="">
                  <p:embed/>
                </p:oleObj>
              </mc:Choice>
              <mc:Fallback>
                <p:oleObj r:id="rId24" imgW="246600" imgH="167400" progId="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546461" y="6186704"/>
                        <a:ext cx="430414" cy="2844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 bwMode="auto">
          <a:xfrm>
            <a:off x="623392" y="6613208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ts val="432"/>
              </a:spcBef>
              <a:spcAft>
                <a:spcPct val="0"/>
              </a:spcAft>
            </a:pPr>
            <a:endParaRPr lang="en-GB" sz="1600" dirty="0" err="1">
              <a:solidFill>
                <a:srgbClr val="FFFFFF"/>
              </a:solidFill>
              <a:latin typeface="Arial"/>
              <a:ea typeface="ＭＳ Ｐゴシック" pitchFamily="-80" charset="-128"/>
            </a:endParaRPr>
          </a:p>
        </p:txBody>
      </p:sp>
      <p:sp>
        <p:nvSpPr>
          <p:cNvPr id="30" name="Up-down Arrow 2">
            <a:extLst>
              <a:ext uri="{FF2B5EF4-FFF2-40B4-BE49-F238E27FC236}">
                <a16:creationId xmlns:a16="http://schemas.microsoft.com/office/drawing/2014/main" id="{81103D69-B264-4A97-AB15-E8D0D405D303}"/>
              </a:ext>
            </a:extLst>
          </p:cNvPr>
          <p:cNvSpPr/>
          <p:nvPr/>
        </p:nvSpPr>
        <p:spPr bwMode="auto">
          <a:xfrm>
            <a:off x="4601569" y="3435892"/>
            <a:ext cx="526210" cy="1486695"/>
          </a:xfrm>
          <a:prstGeom prst="upDownArrow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ts val="432"/>
              </a:spcBef>
              <a:spcAft>
                <a:spcPct val="0"/>
              </a:spcAft>
            </a:pPr>
            <a:endParaRPr lang="en-US" sz="1600" dirty="0" err="1">
              <a:solidFill>
                <a:srgbClr val="FFFFFF"/>
              </a:solidFill>
              <a:latin typeface="Arial"/>
              <a:ea typeface="ＭＳ Ｐゴシック" pitchFamily="-80" charset="-12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98EF16-1CE1-4F8A-84C0-97211DD16A55}"/>
              </a:ext>
            </a:extLst>
          </p:cNvPr>
          <p:cNvSpPr txBox="1"/>
          <p:nvPr/>
        </p:nvSpPr>
        <p:spPr>
          <a:xfrm>
            <a:off x="3099449" y="3986645"/>
            <a:ext cx="344113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432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pitchFamily="-80" charset="-128"/>
              </a:rPr>
              <a:t>Limited spatial overlap / different diets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23364D-E5CF-42C9-89D2-95BB4F034D40}"/>
              </a:ext>
            </a:extLst>
          </p:cNvPr>
          <p:cNvSpPr/>
          <p:nvPr/>
        </p:nvSpPr>
        <p:spPr bwMode="auto">
          <a:xfrm>
            <a:off x="8976" y="116632"/>
            <a:ext cx="1088304" cy="10589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4083B7-F390-4854-9CDC-3B406AF91AEB}"/>
              </a:ext>
            </a:extLst>
          </p:cNvPr>
          <p:cNvSpPr/>
          <p:nvPr/>
        </p:nvSpPr>
        <p:spPr bwMode="auto">
          <a:xfrm>
            <a:off x="567159" y="6613208"/>
            <a:ext cx="1897137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C559C3-6209-409D-92CF-440CFB3CAC34}"/>
              </a:ext>
            </a:extLst>
          </p:cNvPr>
          <p:cNvSpPr/>
          <p:nvPr/>
        </p:nvSpPr>
        <p:spPr bwMode="auto">
          <a:xfrm>
            <a:off x="11076508" y="6606264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025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B0D53-C774-4FB0-93AF-2997A81B3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6C2D7-1F26-4ADA-A2AB-3EC66A554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2E55B6-14F1-4268-8C1F-6DAF3F4FFDF8}"/>
              </a:ext>
            </a:extLst>
          </p:cNvPr>
          <p:cNvSpPr txBox="1">
            <a:spLocks/>
          </p:cNvSpPr>
          <p:nvPr/>
        </p:nvSpPr>
        <p:spPr>
          <a:xfrm>
            <a:off x="1287725" y="361410"/>
            <a:ext cx="7774329" cy="689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ea typeface="Adobe Fan Heiti Std B" panose="020B0700000000000000" pitchFamily="34" charset="-128"/>
              </a:rPr>
              <a:t>Marine fish predators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0471EAA-4B4C-4E96-AB1C-EE0E8D619270}"/>
              </a:ext>
            </a:extLst>
          </p:cNvPr>
          <p:cNvSpPr txBox="1">
            <a:spLocks/>
          </p:cNvSpPr>
          <p:nvPr/>
        </p:nvSpPr>
        <p:spPr>
          <a:xfrm>
            <a:off x="1952770" y="544522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Marine fish predators vary largely in morphology and feeding strategies across the world</a:t>
            </a:r>
            <a:endParaRPr lang="en-US" sz="2400" dirty="0">
              <a:solidFill>
                <a:schemeClr val="bg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17" name="Picture 20" descr="Image result for Leerfish">
            <a:extLst>
              <a:ext uri="{FF2B5EF4-FFF2-40B4-BE49-F238E27FC236}">
                <a16:creationId xmlns:a16="http://schemas.microsoft.com/office/drawing/2014/main" id="{80668786-F4B5-4215-8579-B79DACAB9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5" b="18839"/>
          <a:stretch/>
        </p:blipFill>
        <p:spPr bwMode="auto">
          <a:xfrm flipH="1">
            <a:off x="5154440" y="1535401"/>
            <a:ext cx="2250444" cy="108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cod">
            <a:extLst>
              <a:ext uri="{FF2B5EF4-FFF2-40B4-BE49-F238E27FC236}">
                <a16:creationId xmlns:a16="http://schemas.microsoft.com/office/drawing/2014/main" id="{4B3099A4-FFCF-4DF2-BBB6-D1875719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535401"/>
            <a:ext cx="2736304" cy="128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Image result for marlin">
            <a:extLst>
              <a:ext uri="{FF2B5EF4-FFF2-40B4-BE49-F238E27FC236}">
                <a16:creationId xmlns:a16="http://schemas.microsoft.com/office/drawing/2014/main" id="{CAF90E81-D498-4412-BF20-63AE76D04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33" y="3344950"/>
            <a:ext cx="3040148" cy="169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Image result for tuna">
            <a:extLst>
              <a:ext uri="{FF2B5EF4-FFF2-40B4-BE49-F238E27FC236}">
                <a16:creationId xmlns:a16="http://schemas.microsoft.com/office/drawing/2014/main" id="{0EEB0601-5A16-42CD-8027-02A3D167E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1" r="8148"/>
          <a:stretch/>
        </p:blipFill>
        <p:spPr bwMode="auto">
          <a:xfrm>
            <a:off x="1969198" y="1535401"/>
            <a:ext cx="3046682" cy="167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i.dailymail.co.uk/i/pix/2015/06/02/21/2949762200000578-3108137-image-m-17_1433277827126.jpg">
            <a:extLst>
              <a:ext uri="{FF2B5EF4-FFF2-40B4-BE49-F238E27FC236}">
                <a16:creationId xmlns:a16="http://schemas.microsoft.com/office/drawing/2014/main" id="{0CAFBDF1-EA89-4A51-956B-8E178554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40" y="2708389"/>
            <a:ext cx="2250444" cy="234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assets1.thelastocean.co.nz/assets/Rob_Robbins_Antarctic_toothfish1_1_N.jpg">
            <a:extLst>
              <a:ext uri="{FF2B5EF4-FFF2-40B4-BE49-F238E27FC236}">
                <a16:creationId xmlns:a16="http://schemas.microsoft.com/office/drawing/2014/main" id="{B1B0E863-483A-44BF-A5CE-07A6325F8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3212976"/>
            <a:ext cx="3051788" cy="185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003DD6A-455E-4447-8E22-08CB58E069B3}"/>
              </a:ext>
            </a:extLst>
          </p:cNvPr>
          <p:cNvSpPr/>
          <p:nvPr/>
        </p:nvSpPr>
        <p:spPr>
          <a:xfrm>
            <a:off x="1969198" y="1535401"/>
            <a:ext cx="3046682" cy="16775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Verdana"/>
              <a:ea typeface="ＭＳ Ｐゴシック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55FFD6-E3A3-4F20-972C-9971C18D9B5C}"/>
              </a:ext>
            </a:extLst>
          </p:cNvPr>
          <p:cNvSpPr/>
          <p:nvPr/>
        </p:nvSpPr>
        <p:spPr>
          <a:xfrm>
            <a:off x="1975733" y="3344950"/>
            <a:ext cx="3046682" cy="16775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Verdana"/>
              <a:ea typeface="ＭＳ Ｐゴシック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9CA4D3-0104-49B4-AA8A-261056E18576}"/>
              </a:ext>
            </a:extLst>
          </p:cNvPr>
          <p:cNvSpPr/>
          <p:nvPr/>
        </p:nvSpPr>
        <p:spPr>
          <a:xfrm>
            <a:off x="5154440" y="1535403"/>
            <a:ext cx="2250444" cy="10820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Verdan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6413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Werk\Global drivers BP ratio\Final_analysis_manuscript\R-scripts figures\OLD\Figure map+latitude-large_blackpresentation.jpg">
            <a:extLst>
              <a:ext uri="{FF2B5EF4-FFF2-40B4-BE49-F238E27FC236}">
                <a16:creationId xmlns:a16="http://schemas.microsoft.com/office/drawing/2014/main" id="{94F474F9-D4ED-40B3-86EE-033EDF23C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676" y="1326861"/>
            <a:ext cx="8216409" cy="482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E79E2AE-E52A-43E2-A04D-2B48CFD8496C}"/>
              </a:ext>
            </a:extLst>
          </p:cNvPr>
          <p:cNvSpPr txBox="1">
            <a:spLocks/>
          </p:cNvSpPr>
          <p:nvPr/>
        </p:nvSpPr>
        <p:spPr bwMode="auto">
          <a:xfrm>
            <a:off x="937549" y="423332"/>
            <a:ext cx="9664861" cy="69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US" sz="2800" kern="0" dirty="0">
                <a:solidFill>
                  <a:srgbClr val="FFFFFF"/>
                </a:solidFill>
                <a:ea typeface="Adobe Fan Heiti Std B" panose="020B0700000000000000" pitchFamily="34" charset="-128"/>
              </a:rPr>
              <a:t>Pelagic and demersal predatory fish in fisheries landings </a:t>
            </a:r>
          </a:p>
          <a:p>
            <a:r>
              <a:rPr lang="en-US" sz="2800" kern="0" dirty="0">
                <a:solidFill>
                  <a:srgbClr val="FFFFFF"/>
                </a:solidFill>
                <a:ea typeface="Adobe Fan Heiti Std B" panose="020B0700000000000000" pitchFamily="34" charset="-128"/>
              </a:rPr>
              <a:t>(1970-2012)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D771C4-AF83-44B3-96AF-56A47D1EA784}"/>
              </a:ext>
            </a:extLst>
          </p:cNvPr>
          <p:cNvSpPr txBox="1"/>
          <p:nvPr/>
        </p:nvSpPr>
        <p:spPr>
          <a:xfrm>
            <a:off x="9246910" y="6434668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a-DK" sz="14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van Denderen et al. 2018 NEE </a:t>
            </a:r>
          </a:p>
        </p:txBody>
      </p:sp>
    </p:spTree>
    <p:extLst>
      <p:ext uri="{BB962C8B-B14F-4D97-AF65-F5344CB8AC3E}">
        <p14:creationId xmlns:p14="http://schemas.microsoft.com/office/powerpoint/2010/main" val="3989573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23392" y="6613208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AB6B0-0DD5-41C1-A36E-7F4BE9353672}"/>
              </a:ext>
            </a:extLst>
          </p:cNvPr>
          <p:cNvSpPr/>
          <p:nvPr/>
        </p:nvSpPr>
        <p:spPr bwMode="auto">
          <a:xfrm>
            <a:off x="8976" y="116632"/>
            <a:ext cx="1088304" cy="10589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6816FA-0264-4B68-AE3C-2B04C2C32D10}"/>
              </a:ext>
            </a:extLst>
          </p:cNvPr>
          <p:cNvSpPr/>
          <p:nvPr/>
        </p:nvSpPr>
        <p:spPr bwMode="auto">
          <a:xfrm>
            <a:off x="567159" y="6613208"/>
            <a:ext cx="1897137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F61BC3-31FB-4854-95EC-001698939107}"/>
              </a:ext>
            </a:extLst>
          </p:cNvPr>
          <p:cNvSpPr/>
          <p:nvPr/>
        </p:nvSpPr>
        <p:spPr bwMode="auto">
          <a:xfrm>
            <a:off x="11076508" y="6606264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557" y="369440"/>
            <a:ext cx="9313586" cy="487088"/>
          </a:xfrm>
        </p:spPr>
        <p:txBody>
          <a:bodyPr/>
          <a:lstStyle/>
          <a:p>
            <a:r>
              <a:rPr lang="en-GB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Dominance of large pelagics versus large demersals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668CE9-9D87-4B35-A023-E7B3F8867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328" y="1031274"/>
            <a:ext cx="7173433" cy="24659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6F2145-61E0-4236-8887-53BD396B83DE}"/>
              </a:ext>
            </a:extLst>
          </p:cNvPr>
          <p:cNvSpPr txBox="1"/>
          <p:nvPr/>
        </p:nvSpPr>
        <p:spPr>
          <a:xfrm>
            <a:off x="1863708" y="3614498"/>
            <a:ext cx="1135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predicted</a:t>
            </a:r>
          </a:p>
        </p:txBody>
      </p:sp>
      <p:pic>
        <p:nvPicPr>
          <p:cNvPr id="20" name="Picture 2" descr="H:\Werk\Global drivers BP ratio\Final_analysis_manuscript\R-scripts figures\All Figures\Figure 4.tif">
            <a:extLst>
              <a:ext uri="{FF2B5EF4-FFF2-40B4-BE49-F238E27FC236}">
                <a16:creationId xmlns:a16="http://schemas.microsoft.com/office/drawing/2014/main" id="{613C4EDC-DCD9-4A57-A852-B249994F3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53" b="51440"/>
          <a:stretch/>
        </p:blipFill>
        <p:spPr bwMode="auto">
          <a:xfrm>
            <a:off x="2055093" y="3848878"/>
            <a:ext cx="4030274" cy="267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:\Werk\Global drivers BP ratio\Final_analysis_manuscript\R-scripts figures\All Figures\Figure 2.tif">
            <a:extLst>
              <a:ext uri="{FF2B5EF4-FFF2-40B4-BE49-F238E27FC236}">
                <a16:creationId xmlns:a16="http://schemas.microsoft.com/office/drawing/2014/main" id="{FC9D475B-82A1-455F-8968-4C82C41F1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13" b="19602"/>
          <a:stretch/>
        </p:blipFill>
        <p:spPr bwMode="auto">
          <a:xfrm>
            <a:off x="6510668" y="3907555"/>
            <a:ext cx="3761711" cy="245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F6803CB-6171-44C4-A2CE-2BE8418279BC}"/>
              </a:ext>
            </a:extLst>
          </p:cNvPr>
          <p:cNvSpPr txBox="1"/>
          <p:nvPr/>
        </p:nvSpPr>
        <p:spPr>
          <a:xfrm>
            <a:off x="8732471" y="3639173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observed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041909-048C-4E82-BE58-ED3A8265F846}"/>
              </a:ext>
            </a:extLst>
          </p:cNvPr>
          <p:cNvSpPr txBox="1"/>
          <p:nvPr/>
        </p:nvSpPr>
        <p:spPr>
          <a:xfrm>
            <a:off x="9246910" y="6538842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a-DK" sz="14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van Denderen et al. 2018 NEE </a:t>
            </a:r>
          </a:p>
        </p:txBody>
      </p:sp>
    </p:spTree>
    <p:extLst>
      <p:ext uri="{BB962C8B-B14F-4D97-AF65-F5344CB8AC3E}">
        <p14:creationId xmlns:p14="http://schemas.microsoft.com/office/powerpoint/2010/main" val="95341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23392" y="6613208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AB6B0-0DD5-41C1-A36E-7F4BE9353672}"/>
              </a:ext>
            </a:extLst>
          </p:cNvPr>
          <p:cNvSpPr/>
          <p:nvPr/>
        </p:nvSpPr>
        <p:spPr bwMode="auto">
          <a:xfrm>
            <a:off x="8976" y="116632"/>
            <a:ext cx="1088304" cy="10589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6816FA-0264-4B68-AE3C-2B04C2C32D10}"/>
              </a:ext>
            </a:extLst>
          </p:cNvPr>
          <p:cNvSpPr/>
          <p:nvPr/>
        </p:nvSpPr>
        <p:spPr bwMode="auto">
          <a:xfrm>
            <a:off x="567159" y="6613208"/>
            <a:ext cx="1897137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F61BC3-31FB-4854-95EC-001698939107}"/>
              </a:ext>
            </a:extLst>
          </p:cNvPr>
          <p:cNvSpPr/>
          <p:nvPr/>
        </p:nvSpPr>
        <p:spPr bwMode="auto">
          <a:xfrm>
            <a:off x="11076508" y="6606264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557" y="369440"/>
            <a:ext cx="9313586" cy="487088"/>
          </a:xfrm>
        </p:spPr>
        <p:txBody>
          <a:bodyPr/>
          <a:lstStyle/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Size-based food web model with fish functional types</a:t>
            </a:r>
            <a:endParaRPr lang="en-GB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041909-048C-4E82-BE58-ED3A8265F846}"/>
              </a:ext>
            </a:extLst>
          </p:cNvPr>
          <p:cNvSpPr txBox="1"/>
          <p:nvPr/>
        </p:nvSpPr>
        <p:spPr>
          <a:xfrm>
            <a:off x="9246910" y="6538842"/>
            <a:ext cx="1988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a-DK" sz="14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Petrik et al. 2019 PIO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9EDB1B-0386-4DB5-B978-B03670AB018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56792"/>
            <a:ext cx="8208912" cy="4464496"/>
          </a:xfrm>
          <a:prstGeom prst="rect">
            <a:avLst/>
          </a:prstGeom>
        </p:spPr>
      </p:pic>
      <p:pic>
        <p:nvPicPr>
          <p:cNvPr id="24" name="Picture 2" descr="turtle small">
            <a:extLst>
              <a:ext uri="{FF2B5EF4-FFF2-40B4-BE49-F238E27FC236}">
                <a16:creationId xmlns:a16="http://schemas.microsoft.com/office/drawing/2014/main" id="{B6D6DD4D-7A90-4B4C-BEE3-8570B0D7C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9" t="40922" r="1"/>
          <a:stretch/>
        </p:blipFill>
        <p:spPr bwMode="auto">
          <a:xfrm>
            <a:off x="10730490" y="5394018"/>
            <a:ext cx="1256044" cy="102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261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23392" y="6613208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AB6B0-0DD5-41C1-A36E-7F4BE9353672}"/>
              </a:ext>
            </a:extLst>
          </p:cNvPr>
          <p:cNvSpPr/>
          <p:nvPr/>
        </p:nvSpPr>
        <p:spPr bwMode="auto">
          <a:xfrm>
            <a:off x="8976" y="116632"/>
            <a:ext cx="1088304" cy="10589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6816FA-0264-4B68-AE3C-2B04C2C32D10}"/>
              </a:ext>
            </a:extLst>
          </p:cNvPr>
          <p:cNvSpPr/>
          <p:nvPr/>
        </p:nvSpPr>
        <p:spPr bwMode="auto">
          <a:xfrm>
            <a:off x="567159" y="6613208"/>
            <a:ext cx="1897137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F61BC3-31FB-4854-95EC-001698939107}"/>
              </a:ext>
            </a:extLst>
          </p:cNvPr>
          <p:cNvSpPr/>
          <p:nvPr/>
        </p:nvSpPr>
        <p:spPr bwMode="auto">
          <a:xfrm>
            <a:off x="11076508" y="6606264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557" y="369440"/>
            <a:ext cx="9313586" cy="487088"/>
          </a:xfrm>
        </p:spPr>
        <p:txBody>
          <a:bodyPr/>
          <a:lstStyle/>
          <a:p>
            <a:r>
              <a:rPr lang="en-US" sz="2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Biomass of different fish functional groups</a:t>
            </a:r>
            <a:endParaRPr lang="en-GB" sz="28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041909-048C-4E82-BE58-ED3A8265F846}"/>
              </a:ext>
            </a:extLst>
          </p:cNvPr>
          <p:cNvSpPr txBox="1"/>
          <p:nvPr/>
        </p:nvSpPr>
        <p:spPr>
          <a:xfrm>
            <a:off x="9246910" y="6538842"/>
            <a:ext cx="1988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a-DK" sz="14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Petrik et al. 2019 PIO</a:t>
            </a:r>
          </a:p>
        </p:txBody>
      </p:sp>
      <p:pic>
        <p:nvPicPr>
          <p:cNvPr id="24" name="Picture 2" descr="turtle small">
            <a:extLst>
              <a:ext uri="{FF2B5EF4-FFF2-40B4-BE49-F238E27FC236}">
                <a16:creationId xmlns:a16="http://schemas.microsoft.com/office/drawing/2014/main" id="{B6D6DD4D-7A90-4B4C-BEE3-8570B0D7C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9" t="40922" r="1"/>
          <a:stretch/>
        </p:blipFill>
        <p:spPr bwMode="auto">
          <a:xfrm>
            <a:off x="10730490" y="5394018"/>
            <a:ext cx="1256044" cy="102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8400CE-95C5-4A49-B9E5-76B06BFCE76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" b="7454"/>
          <a:stretch/>
        </p:blipFill>
        <p:spPr bwMode="auto">
          <a:xfrm>
            <a:off x="2105726" y="1496485"/>
            <a:ext cx="6331054" cy="4672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34B792-B1E4-4B53-80FB-B20CC8B5CFCC}"/>
              </a:ext>
            </a:extLst>
          </p:cNvPr>
          <p:cNvSpPr txBox="1"/>
          <p:nvPr/>
        </p:nvSpPr>
        <p:spPr>
          <a:xfrm>
            <a:off x="2850843" y="1351429"/>
            <a:ext cx="20313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b="1" dirty="0" err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Forage</a:t>
            </a:r>
            <a:r>
              <a:rPr lang="da-DK" b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da-DK" b="1" dirty="0" err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fish</a:t>
            </a:r>
            <a:r>
              <a:rPr lang="da-DK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	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30F4BF-B104-4A6D-8EBB-9A2880E410CB}"/>
              </a:ext>
            </a:extLst>
          </p:cNvPr>
          <p:cNvSpPr txBox="1"/>
          <p:nvPr/>
        </p:nvSpPr>
        <p:spPr>
          <a:xfrm>
            <a:off x="5962938" y="1351429"/>
            <a:ext cx="20313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b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Large pelagics</a:t>
            </a:r>
            <a:r>
              <a:rPr lang="da-DK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	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03589F-3453-40D1-B0D5-78FCCB821F0E}"/>
              </a:ext>
            </a:extLst>
          </p:cNvPr>
          <p:cNvSpPr txBox="1"/>
          <p:nvPr/>
        </p:nvSpPr>
        <p:spPr>
          <a:xfrm>
            <a:off x="2734185" y="3991078"/>
            <a:ext cx="29546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b="1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Demersals</a:t>
            </a:r>
            <a:r>
              <a:rPr lang="da-DK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20262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9997684-0A5B-405D-9FEB-5FF7BB259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027" y="1761282"/>
            <a:ext cx="5071818" cy="40638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23392" y="6613208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AB6B0-0DD5-41C1-A36E-7F4BE9353672}"/>
              </a:ext>
            </a:extLst>
          </p:cNvPr>
          <p:cNvSpPr/>
          <p:nvPr/>
        </p:nvSpPr>
        <p:spPr bwMode="auto">
          <a:xfrm>
            <a:off x="8976" y="116632"/>
            <a:ext cx="1088304" cy="10589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6816FA-0264-4B68-AE3C-2B04C2C32D10}"/>
              </a:ext>
            </a:extLst>
          </p:cNvPr>
          <p:cNvSpPr/>
          <p:nvPr/>
        </p:nvSpPr>
        <p:spPr bwMode="auto">
          <a:xfrm>
            <a:off x="567159" y="6613208"/>
            <a:ext cx="1897137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F61BC3-31FB-4854-95EC-001698939107}"/>
              </a:ext>
            </a:extLst>
          </p:cNvPr>
          <p:cNvSpPr/>
          <p:nvPr/>
        </p:nvSpPr>
        <p:spPr bwMode="auto">
          <a:xfrm>
            <a:off x="11076508" y="6606264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557" y="369440"/>
            <a:ext cx="9313586" cy="487088"/>
          </a:xfrm>
        </p:spPr>
        <p:txBody>
          <a:bodyPr/>
          <a:lstStyle/>
          <a:p>
            <a:r>
              <a:rPr lang="en-US" sz="2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Climate impacts on fish functional types</a:t>
            </a:r>
            <a:endParaRPr lang="en-GB" sz="28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041909-048C-4E82-BE58-ED3A8265F846}"/>
              </a:ext>
            </a:extLst>
          </p:cNvPr>
          <p:cNvSpPr txBox="1"/>
          <p:nvPr/>
        </p:nvSpPr>
        <p:spPr>
          <a:xfrm>
            <a:off x="9246910" y="6538842"/>
            <a:ext cx="2380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a-DK" sz="14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Petrik et al. 2020 Frontiers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3D4B06-223E-49F7-B39F-F232E2E0D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24"/>
          <a:stretch/>
        </p:blipFill>
        <p:spPr>
          <a:xfrm>
            <a:off x="472918" y="1700718"/>
            <a:ext cx="5472608" cy="4050938"/>
          </a:xfrm>
          <a:prstGeom prst="rect">
            <a:avLst/>
          </a:prstGeom>
        </p:spPr>
      </p:pic>
      <p:pic>
        <p:nvPicPr>
          <p:cNvPr id="24" name="Picture 2" descr="turtle small">
            <a:extLst>
              <a:ext uri="{FF2B5EF4-FFF2-40B4-BE49-F238E27FC236}">
                <a16:creationId xmlns:a16="http://schemas.microsoft.com/office/drawing/2014/main" id="{B6D6DD4D-7A90-4B4C-BEE3-8570B0D7C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9" t="40922" r="1"/>
          <a:stretch/>
        </p:blipFill>
        <p:spPr bwMode="auto">
          <a:xfrm>
            <a:off x="10879926" y="5412404"/>
            <a:ext cx="1256044" cy="102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DC9696B6-8BD9-476B-AB67-06BE473303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606" y="3442524"/>
            <a:ext cx="596900" cy="279400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2FC75C34-3539-4D18-921F-292732A372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1F28F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7098" y="4338926"/>
            <a:ext cx="1356253" cy="525395"/>
          </a:xfrm>
          <a:prstGeom prst="rect">
            <a:avLst/>
          </a:prstGeom>
          <a:noFill/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12676D89-4E46-4D0D-B48A-67412ABA73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30A33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6606" y="3901178"/>
            <a:ext cx="1065094" cy="3829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B01C06-8A30-4EAF-9E7C-A7B8CD956A73}"/>
              </a:ext>
            </a:extLst>
          </p:cNvPr>
          <p:cNvSpPr txBox="1"/>
          <p:nvPr/>
        </p:nvSpPr>
        <p:spPr>
          <a:xfrm>
            <a:off x="5985797" y="1349791"/>
            <a:ext cx="60975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cs typeface="Calibri Light" panose="020F0302020204030204" pitchFamily="34" charset="0"/>
              </a:rPr>
              <a:t>Pelagification</a:t>
            </a:r>
            <a:r>
              <a:rPr lang="en-US" sz="2000" dirty="0">
                <a:cs typeface="Calibri Light" panose="020F0302020204030204" pitchFamily="34" charset="0"/>
              </a:rPr>
              <a:t> + trophic amplification =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722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37FEB-178F-4306-A0D9-08059CD0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05" y="586855"/>
            <a:ext cx="2938883" cy="42513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 unknown (but large) amount of mesopelagic fish biomass can be found in the open ocean </a:t>
            </a: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68E6B7-AF09-4AD1-87CA-CC8419D737F1}"/>
              </a:ext>
            </a:extLst>
          </p:cNvPr>
          <p:cNvSpPr txBox="1"/>
          <p:nvPr/>
        </p:nvSpPr>
        <p:spPr>
          <a:xfrm>
            <a:off x="1906959" y="6271145"/>
            <a:ext cx="616618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Klevjer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2016</a:t>
            </a:r>
          </a:p>
        </p:txBody>
      </p:sp>
      <p:pic>
        <p:nvPicPr>
          <p:cNvPr id="11" name="Picture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6708B2A-500F-44BE-BF27-E1617AA42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94" y="1484402"/>
            <a:ext cx="7641981" cy="45415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CA9A71-B769-4702-9335-698B9146CAD8}"/>
              </a:ext>
            </a:extLst>
          </p:cNvPr>
          <p:cNvSpPr txBox="1"/>
          <p:nvPr/>
        </p:nvSpPr>
        <p:spPr>
          <a:xfrm>
            <a:off x="5493502" y="325245"/>
            <a:ext cx="6163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>
                <a:latin typeface="+mj-lt"/>
                <a:ea typeface="+mj-ea"/>
                <a:cs typeface="+mj-cs"/>
              </a:rPr>
              <a:t>Open oceans are vertically structured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09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37FEB-178F-4306-A0D9-08059CD0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05" y="586855"/>
            <a:ext cx="2938883" cy="42513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Double vertical migrations in continental slope regions</a:t>
            </a: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68E6B7-AF09-4AD1-87CA-CC8419D737F1}"/>
              </a:ext>
            </a:extLst>
          </p:cNvPr>
          <p:cNvSpPr txBox="1"/>
          <p:nvPr/>
        </p:nvSpPr>
        <p:spPr>
          <a:xfrm>
            <a:off x="1682568" y="6257290"/>
            <a:ext cx="616618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Trueman et al. 2014</a:t>
            </a: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CA9A71-B769-4702-9335-698B9146CAD8}"/>
              </a:ext>
            </a:extLst>
          </p:cNvPr>
          <p:cNvSpPr txBox="1"/>
          <p:nvPr/>
        </p:nvSpPr>
        <p:spPr>
          <a:xfrm>
            <a:off x="5493502" y="325245"/>
            <a:ext cx="6163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Open oceans are vertically structured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A205EF-B806-48D4-878C-F94E437FE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422" y="1512604"/>
            <a:ext cx="7527925" cy="425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84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E31D0-60AB-4169-8F5A-CB370FCFE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027"/>
            <a:ext cx="10515600" cy="989069"/>
          </a:xfrm>
        </p:spPr>
        <p:txBody>
          <a:bodyPr>
            <a:normAutofit/>
          </a:bodyPr>
          <a:lstStyle/>
          <a:p>
            <a:r>
              <a:rPr lang="en-US" sz="3600" dirty="0"/>
              <a:t>Climate change and marine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9174F-538C-4916-9DBE-1EAD7B44B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1749"/>
            <a:ext cx="4629363" cy="360521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Global fish biomass is projected to decline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Decline in potential fisheries production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Trophic amplification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66980-BFCC-4086-B6DD-F8DD5DC16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794" y="1263831"/>
            <a:ext cx="5774929" cy="4913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5BD9BD-3403-4CE3-B8D0-282247E7AFF2}"/>
              </a:ext>
            </a:extLst>
          </p:cNvPr>
          <p:cNvSpPr txBox="1"/>
          <p:nvPr/>
        </p:nvSpPr>
        <p:spPr>
          <a:xfrm>
            <a:off x="10136777" y="6263697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Lotze</a:t>
            </a:r>
            <a:r>
              <a:rPr lang="en-US" dirty="0"/>
              <a:t> et al. 2019</a:t>
            </a:r>
          </a:p>
        </p:txBody>
      </p:sp>
    </p:spTree>
    <p:extLst>
      <p:ext uri="{BB962C8B-B14F-4D97-AF65-F5344CB8AC3E}">
        <p14:creationId xmlns:p14="http://schemas.microsoft.com/office/powerpoint/2010/main" val="24339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23392" y="6613208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AB6B0-0DD5-41C1-A36E-7F4BE9353672}"/>
              </a:ext>
            </a:extLst>
          </p:cNvPr>
          <p:cNvSpPr/>
          <p:nvPr/>
        </p:nvSpPr>
        <p:spPr bwMode="auto">
          <a:xfrm>
            <a:off x="8976" y="116632"/>
            <a:ext cx="1088304" cy="10589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6816FA-0264-4B68-AE3C-2B04C2C32D10}"/>
              </a:ext>
            </a:extLst>
          </p:cNvPr>
          <p:cNvSpPr/>
          <p:nvPr/>
        </p:nvSpPr>
        <p:spPr bwMode="auto">
          <a:xfrm>
            <a:off x="567159" y="6613208"/>
            <a:ext cx="1897137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F61BC3-31FB-4854-95EC-001698939107}"/>
              </a:ext>
            </a:extLst>
          </p:cNvPr>
          <p:cNvSpPr/>
          <p:nvPr/>
        </p:nvSpPr>
        <p:spPr bwMode="auto">
          <a:xfrm>
            <a:off x="11076508" y="6606264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557" y="369440"/>
            <a:ext cx="9313586" cy="487088"/>
          </a:xfrm>
        </p:spPr>
        <p:txBody>
          <a:bodyPr/>
          <a:lstStyle/>
          <a:p>
            <a:r>
              <a:rPr lang="en-US" sz="2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Feeding interactions as a function of body size</a:t>
            </a:r>
            <a:endParaRPr lang="en-GB" sz="28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5FDC3B9-6E19-41FD-B8F4-AA78B0EA4BD3}"/>
              </a:ext>
            </a:extLst>
          </p:cNvPr>
          <p:cNvSpPr/>
          <p:nvPr/>
        </p:nvSpPr>
        <p:spPr bwMode="auto">
          <a:xfrm>
            <a:off x="5376514" y="3609291"/>
            <a:ext cx="914400" cy="914400"/>
          </a:xfrm>
          <a:prstGeom prst="ellipse">
            <a:avLst/>
          </a:prstGeom>
          <a:gradFill flip="none" rotWithShape="1">
            <a:gsLst>
              <a:gs pos="67000">
                <a:srgbClr val="FFFFFF"/>
              </a:gs>
              <a:gs pos="0">
                <a:schemeClr val="accent4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F09866-7B19-462C-BC8F-0E4A06DA1104}"/>
              </a:ext>
            </a:extLst>
          </p:cNvPr>
          <p:cNvCxnSpPr/>
          <p:nvPr/>
        </p:nvCxnSpPr>
        <p:spPr bwMode="auto">
          <a:xfrm>
            <a:off x="7729772" y="3994693"/>
            <a:ext cx="1" cy="17385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FE86044D-9889-4415-B437-F21935943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61" y="3778009"/>
            <a:ext cx="925823" cy="43336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404F26-776C-4262-844D-F1171EFC5B56}"/>
              </a:ext>
            </a:extLst>
          </p:cNvPr>
          <p:cNvGrpSpPr/>
          <p:nvPr/>
        </p:nvGrpSpPr>
        <p:grpSpPr>
          <a:xfrm>
            <a:off x="4223791" y="3759478"/>
            <a:ext cx="4790034" cy="2302006"/>
            <a:chOff x="2699791" y="3759476"/>
            <a:chExt cx="4790034" cy="230200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AD1BD99-BC81-49CF-8172-96A7C7616832}"/>
                </a:ext>
              </a:extLst>
            </p:cNvPr>
            <p:cNvGrpSpPr/>
            <p:nvPr/>
          </p:nvGrpSpPr>
          <p:grpSpPr>
            <a:xfrm>
              <a:off x="2699792" y="5733256"/>
              <a:ext cx="4790033" cy="328226"/>
              <a:chOff x="2699792" y="5733256"/>
              <a:chExt cx="4790033" cy="328226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9E49180D-E149-4AD9-8C4E-BB4690709EB5}"/>
                  </a:ext>
                </a:extLst>
              </p:cNvPr>
              <p:cNvCxnSpPr/>
              <p:nvPr/>
            </p:nvCxnSpPr>
            <p:spPr bwMode="auto">
              <a:xfrm>
                <a:off x="2699792" y="5733256"/>
                <a:ext cx="4392488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2546B65-33EF-492B-8BB0-9237B7C7A203}"/>
                  </a:ext>
                </a:extLst>
              </p:cNvPr>
              <p:cNvSpPr txBox="1"/>
              <p:nvPr/>
            </p:nvSpPr>
            <p:spPr>
              <a:xfrm>
                <a:off x="7092280" y="5815261"/>
                <a:ext cx="39754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432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-80" charset="-128"/>
                    <a:cs typeface="+mn-cs"/>
                  </a:rPr>
                  <a:t>Size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F87D151-3572-4050-AA3E-DC1C59883034}"/>
                </a:ext>
              </a:extLst>
            </p:cNvPr>
            <p:cNvGrpSpPr/>
            <p:nvPr/>
          </p:nvGrpSpPr>
          <p:grpSpPr>
            <a:xfrm>
              <a:off x="2699791" y="4968321"/>
              <a:ext cx="3178626" cy="764936"/>
              <a:chOff x="3419872" y="4149539"/>
              <a:chExt cx="3178626" cy="764936"/>
            </a:xfrm>
          </p:grpSpPr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48543BE9-5A37-4A33-BBCF-A471A60B2A53}"/>
                  </a:ext>
                </a:extLst>
              </p:cNvPr>
              <p:cNvSpPr/>
              <p:nvPr/>
            </p:nvSpPr>
            <p:spPr bwMode="auto">
              <a:xfrm>
                <a:off x="3419872" y="4149539"/>
                <a:ext cx="1589314" cy="764936"/>
              </a:xfrm>
              <a:custGeom>
                <a:avLst/>
                <a:gdLst>
                  <a:gd name="connsiteX0" fmla="*/ 0 w 1589314"/>
                  <a:gd name="connsiteY0" fmla="*/ 753384 h 791156"/>
                  <a:gd name="connsiteX1" fmla="*/ 870857 w 1589314"/>
                  <a:gd name="connsiteY1" fmla="*/ 720726 h 791156"/>
                  <a:gd name="connsiteX2" fmla="*/ 1382485 w 1589314"/>
                  <a:gd name="connsiteY2" fmla="*/ 111126 h 791156"/>
                  <a:gd name="connsiteX3" fmla="*/ 1589314 w 1589314"/>
                  <a:gd name="connsiteY3" fmla="*/ 2269 h 791156"/>
                  <a:gd name="connsiteX0" fmla="*/ 0 w 1589314"/>
                  <a:gd name="connsiteY0" fmla="*/ 752925 h 777738"/>
                  <a:gd name="connsiteX1" fmla="*/ 864841 w 1589314"/>
                  <a:gd name="connsiteY1" fmla="*/ 690188 h 777738"/>
                  <a:gd name="connsiteX2" fmla="*/ 1382485 w 1589314"/>
                  <a:gd name="connsiteY2" fmla="*/ 110667 h 777738"/>
                  <a:gd name="connsiteX3" fmla="*/ 1589314 w 1589314"/>
                  <a:gd name="connsiteY3" fmla="*/ 1810 h 777738"/>
                  <a:gd name="connsiteX0" fmla="*/ 0 w 1589314"/>
                  <a:gd name="connsiteY0" fmla="*/ 752925 h 764936"/>
                  <a:gd name="connsiteX1" fmla="*/ 864841 w 1589314"/>
                  <a:gd name="connsiteY1" fmla="*/ 690188 h 764936"/>
                  <a:gd name="connsiteX2" fmla="*/ 1382485 w 1589314"/>
                  <a:gd name="connsiteY2" fmla="*/ 110667 h 764936"/>
                  <a:gd name="connsiteX3" fmla="*/ 1589314 w 1589314"/>
                  <a:gd name="connsiteY3" fmla="*/ 1810 h 764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9314" h="764936">
                    <a:moveTo>
                      <a:pt x="0" y="752925"/>
                    </a:moveTo>
                    <a:cubicBezTo>
                      <a:pt x="518742" y="760038"/>
                      <a:pt x="634427" y="797231"/>
                      <a:pt x="864841" y="690188"/>
                    </a:cubicBezTo>
                    <a:cubicBezTo>
                      <a:pt x="1095255" y="583145"/>
                      <a:pt x="1261740" y="225397"/>
                      <a:pt x="1382485" y="110667"/>
                    </a:cubicBezTo>
                    <a:cubicBezTo>
                      <a:pt x="1503231" y="-4063"/>
                      <a:pt x="1545771" y="-3633"/>
                      <a:pt x="1589314" y="181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ＭＳ Ｐゴシック" pitchFamily="-80" charset="-128"/>
                  <a:cs typeface="+mn-cs"/>
                </a:endParaRPr>
              </a:p>
            </p:txBody>
          </p:sp>
          <p:sp>
            <p:nvSpPr>
              <p:cNvPr id="34" name="Freeform 16">
                <a:extLst>
                  <a:ext uri="{FF2B5EF4-FFF2-40B4-BE49-F238E27FC236}">
                    <a16:creationId xmlns:a16="http://schemas.microsoft.com/office/drawing/2014/main" id="{C296D2E0-6CA1-442C-83AA-77AE636876E3}"/>
                  </a:ext>
                </a:extLst>
              </p:cNvPr>
              <p:cNvSpPr/>
              <p:nvPr/>
            </p:nvSpPr>
            <p:spPr bwMode="auto">
              <a:xfrm flipH="1">
                <a:off x="5009185" y="4149539"/>
                <a:ext cx="1589313" cy="764936"/>
              </a:xfrm>
              <a:custGeom>
                <a:avLst/>
                <a:gdLst>
                  <a:gd name="connsiteX0" fmla="*/ 0 w 1589314"/>
                  <a:gd name="connsiteY0" fmla="*/ 753384 h 791156"/>
                  <a:gd name="connsiteX1" fmla="*/ 870857 w 1589314"/>
                  <a:gd name="connsiteY1" fmla="*/ 720726 h 791156"/>
                  <a:gd name="connsiteX2" fmla="*/ 1382485 w 1589314"/>
                  <a:gd name="connsiteY2" fmla="*/ 111126 h 791156"/>
                  <a:gd name="connsiteX3" fmla="*/ 1589314 w 1589314"/>
                  <a:gd name="connsiteY3" fmla="*/ 2269 h 791156"/>
                  <a:gd name="connsiteX0" fmla="*/ 0 w 1589314"/>
                  <a:gd name="connsiteY0" fmla="*/ 752925 h 777738"/>
                  <a:gd name="connsiteX1" fmla="*/ 864841 w 1589314"/>
                  <a:gd name="connsiteY1" fmla="*/ 690188 h 777738"/>
                  <a:gd name="connsiteX2" fmla="*/ 1382485 w 1589314"/>
                  <a:gd name="connsiteY2" fmla="*/ 110667 h 777738"/>
                  <a:gd name="connsiteX3" fmla="*/ 1589314 w 1589314"/>
                  <a:gd name="connsiteY3" fmla="*/ 1810 h 777738"/>
                  <a:gd name="connsiteX0" fmla="*/ 0 w 1589314"/>
                  <a:gd name="connsiteY0" fmla="*/ 752925 h 764936"/>
                  <a:gd name="connsiteX1" fmla="*/ 864841 w 1589314"/>
                  <a:gd name="connsiteY1" fmla="*/ 690188 h 764936"/>
                  <a:gd name="connsiteX2" fmla="*/ 1382485 w 1589314"/>
                  <a:gd name="connsiteY2" fmla="*/ 110667 h 764936"/>
                  <a:gd name="connsiteX3" fmla="*/ 1589314 w 1589314"/>
                  <a:gd name="connsiteY3" fmla="*/ 1810 h 764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9314" h="764936">
                    <a:moveTo>
                      <a:pt x="0" y="752925"/>
                    </a:moveTo>
                    <a:cubicBezTo>
                      <a:pt x="518742" y="760038"/>
                      <a:pt x="634427" y="797231"/>
                      <a:pt x="864841" y="690188"/>
                    </a:cubicBezTo>
                    <a:cubicBezTo>
                      <a:pt x="1095255" y="583145"/>
                      <a:pt x="1261740" y="225397"/>
                      <a:pt x="1382485" y="110667"/>
                    </a:cubicBezTo>
                    <a:cubicBezTo>
                      <a:pt x="1503231" y="-4063"/>
                      <a:pt x="1545771" y="-3633"/>
                      <a:pt x="1589314" y="181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ＭＳ Ｐゴシック" pitchFamily="-80" charset="-128"/>
                  <a:cs typeface="+mn-cs"/>
                </a:endParaRPr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D9BF82C-6CA2-40F0-AE60-4D68E5D59767}"/>
                </a:ext>
              </a:extLst>
            </p:cNvPr>
            <p:cNvCxnSpPr/>
            <p:nvPr/>
          </p:nvCxnSpPr>
          <p:spPr bwMode="auto">
            <a:xfrm>
              <a:off x="4289104" y="3994691"/>
              <a:ext cx="0" cy="173856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2" name="Picture 3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3852BA3-E060-4482-AFE5-2EBCAAFA7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829" y="3759476"/>
              <a:ext cx="515767" cy="44790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6C0C7AA-2211-419D-8492-888A114453FD}"/>
              </a:ext>
            </a:extLst>
          </p:cNvPr>
          <p:cNvGrpSpPr/>
          <p:nvPr/>
        </p:nvGrpSpPr>
        <p:grpSpPr>
          <a:xfrm>
            <a:off x="3880146" y="1398845"/>
            <a:ext cx="3849626" cy="4334413"/>
            <a:chOff x="2356144" y="1398843"/>
            <a:chExt cx="3849626" cy="433441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BFDC916-84FF-400D-8694-609995EFFD90}"/>
                </a:ext>
              </a:extLst>
            </p:cNvPr>
            <p:cNvGrpSpPr/>
            <p:nvPr/>
          </p:nvGrpSpPr>
          <p:grpSpPr>
            <a:xfrm rot="5400000">
              <a:off x="1475184" y="3645222"/>
              <a:ext cx="3178626" cy="764936"/>
              <a:chOff x="3419872" y="4149539"/>
              <a:chExt cx="3178626" cy="764936"/>
            </a:xfrm>
          </p:grpSpPr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id="{27410158-302E-48C1-84D1-355422A1833F}"/>
                  </a:ext>
                </a:extLst>
              </p:cNvPr>
              <p:cNvSpPr/>
              <p:nvPr/>
            </p:nvSpPr>
            <p:spPr bwMode="auto">
              <a:xfrm>
                <a:off x="3419872" y="4149539"/>
                <a:ext cx="1589314" cy="764936"/>
              </a:xfrm>
              <a:custGeom>
                <a:avLst/>
                <a:gdLst>
                  <a:gd name="connsiteX0" fmla="*/ 0 w 1589314"/>
                  <a:gd name="connsiteY0" fmla="*/ 753384 h 791156"/>
                  <a:gd name="connsiteX1" fmla="*/ 870857 w 1589314"/>
                  <a:gd name="connsiteY1" fmla="*/ 720726 h 791156"/>
                  <a:gd name="connsiteX2" fmla="*/ 1382485 w 1589314"/>
                  <a:gd name="connsiteY2" fmla="*/ 111126 h 791156"/>
                  <a:gd name="connsiteX3" fmla="*/ 1589314 w 1589314"/>
                  <a:gd name="connsiteY3" fmla="*/ 2269 h 791156"/>
                  <a:gd name="connsiteX0" fmla="*/ 0 w 1589314"/>
                  <a:gd name="connsiteY0" fmla="*/ 752925 h 777738"/>
                  <a:gd name="connsiteX1" fmla="*/ 864841 w 1589314"/>
                  <a:gd name="connsiteY1" fmla="*/ 690188 h 777738"/>
                  <a:gd name="connsiteX2" fmla="*/ 1382485 w 1589314"/>
                  <a:gd name="connsiteY2" fmla="*/ 110667 h 777738"/>
                  <a:gd name="connsiteX3" fmla="*/ 1589314 w 1589314"/>
                  <a:gd name="connsiteY3" fmla="*/ 1810 h 777738"/>
                  <a:gd name="connsiteX0" fmla="*/ 0 w 1589314"/>
                  <a:gd name="connsiteY0" fmla="*/ 752925 h 764936"/>
                  <a:gd name="connsiteX1" fmla="*/ 864841 w 1589314"/>
                  <a:gd name="connsiteY1" fmla="*/ 690188 h 764936"/>
                  <a:gd name="connsiteX2" fmla="*/ 1382485 w 1589314"/>
                  <a:gd name="connsiteY2" fmla="*/ 110667 h 764936"/>
                  <a:gd name="connsiteX3" fmla="*/ 1589314 w 1589314"/>
                  <a:gd name="connsiteY3" fmla="*/ 1810 h 764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9314" h="764936">
                    <a:moveTo>
                      <a:pt x="0" y="752925"/>
                    </a:moveTo>
                    <a:cubicBezTo>
                      <a:pt x="518742" y="760038"/>
                      <a:pt x="634427" y="797231"/>
                      <a:pt x="864841" y="690188"/>
                    </a:cubicBezTo>
                    <a:cubicBezTo>
                      <a:pt x="1095255" y="583145"/>
                      <a:pt x="1261740" y="225397"/>
                      <a:pt x="1382485" y="110667"/>
                    </a:cubicBezTo>
                    <a:cubicBezTo>
                      <a:pt x="1503231" y="-4063"/>
                      <a:pt x="1545771" y="-3633"/>
                      <a:pt x="1589314" y="181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ＭＳ Ｐゴシック" pitchFamily="-80" charset="-128"/>
                  <a:cs typeface="+mn-cs"/>
                </a:endParaRPr>
              </a:p>
            </p:txBody>
          </p:sp>
          <p:sp>
            <p:nvSpPr>
              <p:cNvPr id="44" name="Freeform 27">
                <a:extLst>
                  <a:ext uri="{FF2B5EF4-FFF2-40B4-BE49-F238E27FC236}">
                    <a16:creationId xmlns:a16="http://schemas.microsoft.com/office/drawing/2014/main" id="{F2E74223-6A89-4E16-921B-A567A250DF16}"/>
                  </a:ext>
                </a:extLst>
              </p:cNvPr>
              <p:cNvSpPr/>
              <p:nvPr/>
            </p:nvSpPr>
            <p:spPr bwMode="auto">
              <a:xfrm flipH="1">
                <a:off x="5009185" y="4149539"/>
                <a:ext cx="1589313" cy="764936"/>
              </a:xfrm>
              <a:custGeom>
                <a:avLst/>
                <a:gdLst>
                  <a:gd name="connsiteX0" fmla="*/ 0 w 1589314"/>
                  <a:gd name="connsiteY0" fmla="*/ 753384 h 791156"/>
                  <a:gd name="connsiteX1" fmla="*/ 870857 w 1589314"/>
                  <a:gd name="connsiteY1" fmla="*/ 720726 h 791156"/>
                  <a:gd name="connsiteX2" fmla="*/ 1382485 w 1589314"/>
                  <a:gd name="connsiteY2" fmla="*/ 111126 h 791156"/>
                  <a:gd name="connsiteX3" fmla="*/ 1589314 w 1589314"/>
                  <a:gd name="connsiteY3" fmla="*/ 2269 h 791156"/>
                  <a:gd name="connsiteX0" fmla="*/ 0 w 1589314"/>
                  <a:gd name="connsiteY0" fmla="*/ 752925 h 777738"/>
                  <a:gd name="connsiteX1" fmla="*/ 864841 w 1589314"/>
                  <a:gd name="connsiteY1" fmla="*/ 690188 h 777738"/>
                  <a:gd name="connsiteX2" fmla="*/ 1382485 w 1589314"/>
                  <a:gd name="connsiteY2" fmla="*/ 110667 h 777738"/>
                  <a:gd name="connsiteX3" fmla="*/ 1589314 w 1589314"/>
                  <a:gd name="connsiteY3" fmla="*/ 1810 h 777738"/>
                  <a:gd name="connsiteX0" fmla="*/ 0 w 1589314"/>
                  <a:gd name="connsiteY0" fmla="*/ 752925 h 764936"/>
                  <a:gd name="connsiteX1" fmla="*/ 864841 w 1589314"/>
                  <a:gd name="connsiteY1" fmla="*/ 690188 h 764936"/>
                  <a:gd name="connsiteX2" fmla="*/ 1382485 w 1589314"/>
                  <a:gd name="connsiteY2" fmla="*/ 110667 h 764936"/>
                  <a:gd name="connsiteX3" fmla="*/ 1589314 w 1589314"/>
                  <a:gd name="connsiteY3" fmla="*/ 1810 h 764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9314" h="764936">
                    <a:moveTo>
                      <a:pt x="0" y="752925"/>
                    </a:moveTo>
                    <a:cubicBezTo>
                      <a:pt x="518742" y="760038"/>
                      <a:pt x="634427" y="797231"/>
                      <a:pt x="864841" y="690188"/>
                    </a:cubicBezTo>
                    <a:cubicBezTo>
                      <a:pt x="1095255" y="583145"/>
                      <a:pt x="1261740" y="225397"/>
                      <a:pt x="1382485" y="110667"/>
                    </a:cubicBezTo>
                    <a:cubicBezTo>
                      <a:pt x="1503231" y="-4063"/>
                      <a:pt x="1545771" y="-3633"/>
                      <a:pt x="1589314" y="181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ＭＳ Ｐゴシック" pitchFamily="-80" charset="-128"/>
                  <a:cs typeface="+mn-cs"/>
                </a:endParaRP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ADA0311-06FA-4ED6-9E3F-E9FD8CBDB523}"/>
                </a:ext>
              </a:extLst>
            </p:cNvPr>
            <p:cNvCxnSpPr/>
            <p:nvPr/>
          </p:nvCxnSpPr>
          <p:spPr bwMode="auto">
            <a:xfrm flipH="1">
              <a:off x="2699791" y="4027690"/>
              <a:ext cx="350597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352C354-DAD4-4B8B-8BA5-5316986552DB}"/>
                </a:ext>
              </a:extLst>
            </p:cNvPr>
            <p:cNvGrpSpPr/>
            <p:nvPr/>
          </p:nvGrpSpPr>
          <p:grpSpPr>
            <a:xfrm>
              <a:off x="2356144" y="1398843"/>
              <a:ext cx="343648" cy="4334413"/>
              <a:chOff x="2356144" y="1398843"/>
              <a:chExt cx="343648" cy="4334413"/>
            </a:xfrm>
          </p:grpSpPr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D67C51A5-2302-4FDC-A4E2-85070F18DA7B}"/>
                  </a:ext>
                </a:extLst>
              </p:cNvPr>
              <p:cNvCxnSpPr/>
              <p:nvPr/>
            </p:nvCxnSpPr>
            <p:spPr bwMode="auto">
              <a:xfrm flipH="1" flipV="1">
                <a:off x="2682029" y="1398843"/>
                <a:ext cx="17763" cy="433441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4DE13AD-845E-4E53-A417-45229D431B9B}"/>
                  </a:ext>
                </a:extLst>
              </p:cNvPr>
              <p:cNvSpPr txBox="1"/>
              <p:nvPr/>
            </p:nvSpPr>
            <p:spPr>
              <a:xfrm rot="16200000">
                <a:off x="1619308" y="3805211"/>
                <a:ext cx="171989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432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-80" charset="-128"/>
                    <a:cs typeface="+mn-cs"/>
                  </a:rPr>
                  <a:t>Vertical distribution</a:t>
                </a:r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1F3A221-302D-4560-9E20-1113999194BD}"/>
              </a:ext>
            </a:extLst>
          </p:cNvPr>
          <p:cNvSpPr/>
          <p:nvPr/>
        </p:nvSpPr>
        <p:spPr>
          <a:xfrm>
            <a:off x="7825040" y="954156"/>
            <a:ext cx="2953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itchFamily="-80" charset="-128"/>
                <a:cs typeface="Calibri Light" panose="020F0302020204030204" pitchFamily="34" charset="0"/>
              </a:rPr>
              <a:t>and vertical habitat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FEC53D-CB23-4494-8894-C029DCEDA37A}"/>
              </a:ext>
            </a:extLst>
          </p:cNvPr>
          <p:cNvSpPr txBox="1"/>
          <p:nvPr/>
        </p:nvSpPr>
        <p:spPr>
          <a:xfrm>
            <a:off x="7930194" y="3507820"/>
            <a:ext cx="88485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dirty="0">
                <a:latin typeface="+mn-lt"/>
              </a:rPr>
              <a:t>predator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19B02-68B2-435E-9192-94115F939F0D}"/>
              </a:ext>
            </a:extLst>
          </p:cNvPr>
          <p:cNvSpPr txBox="1"/>
          <p:nvPr/>
        </p:nvSpPr>
        <p:spPr>
          <a:xfrm>
            <a:off x="5376514" y="5849012"/>
            <a:ext cx="1025922" cy="6052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dirty="0">
                <a:latin typeface="+mn-lt"/>
              </a:rPr>
              <a:t>preferred </a:t>
            </a:r>
          </a:p>
          <a:p>
            <a:pPr algn="l">
              <a:spcBef>
                <a:spcPts val="432"/>
              </a:spcBef>
            </a:pPr>
            <a:r>
              <a:rPr lang="en-US" dirty="0">
                <a:latin typeface="+mn-lt"/>
              </a:rPr>
              <a:t>prey size</a:t>
            </a:r>
          </a:p>
        </p:txBody>
      </p:sp>
    </p:spTree>
    <p:extLst>
      <p:ext uri="{BB962C8B-B14F-4D97-AF65-F5344CB8AC3E}">
        <p14:creationId xmlns:p14="http://schemas.microsoft.com/office/powerpoint/2010/main" val="88764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23392" y="6613208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AB6B0-0DD5-41C1-A36E-7F4BE9353672}"/>
              </a:ext>
            </a:extLst>
          </p:cNvPr>
          <p:cNvSpPr/>
          <p:nvPr/>
        </p:nvSpPr>
        <p:spPr bwMode="auto">
          <a:xfrm>
            <a:off x="8976" y="116632"/>
            <a:ext cx="1088304" cy="10589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6816FA-0264-4B68-AE3C-2B04C2C32D10}"/>
              </a:ext>
            </a:extLst>
          </p:cNvPr>
          <p:cNvSpPr/>
          <p:nvPr/>
        </p:nvSpPr>
        <p:spPr bwMode="auto">
          <a:xfrm>
            <a:off x="567159" y="6613208"/>
            <a:ext cx="1897137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F61BC3-31FB-4854-95EC-001698939107}"/>
              </a:ext>
            </a:extLst>
          </p:cNvPr>
          <p:cNvSpPr/>
          <p:nvPr/>
        </p:nvSpPr>
        <p:spPr bwMode="auto">
          <a:xfrm>
            <a:off x="11076508" y="6606264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557" y="369440"/>
            <a:ext cx="9313586" cy="487088"/>
          </a:xfrm>
        </p:spPr>
        <p:txBody>
          <a:bodyPr/>
          <a:lstStyle/>
          <a:p>
            <a:r>
              <a:rPr lang="en-US" sz="2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Feeding interactions with diurnal vertical migrations</a:t>
            </a:r>
            <a:endParaRPr lang="en-GB" sz="28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8C9A41-2477-4A24-958B-4FB907842F34}"/>
              </a:ext>
            </a:extLst>
          </p:cNvPr>
          <p:cNvSpPr/>
          <p:nvPr/>
        </p:nvSpPr>
        <p:spPr bwMode="auto">
          <a:xfrm>
            <a:off x="5376514" y="3609291"/>
            <a:ext cx="914400" cy="914400"/>
          </a:xfrm>
          <a:prstGeom prst="ellipse">
            <a:avLst/>
          </a:prstGeom>
          <a:gradFill flip="none" rotWithShape="1">
            <a:gsLst>
              <a:gs pos="67000">
                <a:srgbClr val="FFFFFF"/>
              </a:gs>
              <a:gs pos="0">
                <a:schemeClr val="accent4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A0409DE-24B0-4A7E-98C8-6FD546CF8518}"/>
              </a:ext>
            </a:extLst>
          </p:cNvPr>
          <p:cNvCxnSpPr/>
          <p:nvPr/>
        </p:nvCxnSpPr>
        <p:spPr bwMode="auto">
          <a:xfrm>
            <a:off x="7729772" y="3994693"/>
            <a:ext cx="1" cy="17385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0" name="Picture 79" descr="A close up of a logo&#10;&#10;Description automatically generated">
            <a:extLst>
              <a:ext uri="{FF2B5EF4-FFF2-40B4-BE49-F238E27FC236}">
                <a16:creationId xmlns:a16="http://schemas.microsoft.com/office/drawing/2014/main" id="{524C826B-D832-43A5-93AE-AB4CD92C2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61" y="3778009"/>
            <a:ext cx="925823" cy="433364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B6C9048B-2120-411B-B182-66D9FF375F32}"/>
              </a:ext>
            </a:extLst>
          </p:cNvPr>
          <p:cNvGrpSpPr/>
          <p:nvPr/>
        </p:nvGrpSpPr>
        <p:grpSpPr>
          <a:xfrm>
            <a:off x="4223791" y="3759478"/>
            <a:ext cx="4394044" cy="2292009"/>
            <a:chOff x="2699791" y="3759476"/>
            <a:chExt cx="4394044" cy="2292009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7A1DB3A-EB8D-45E9-B97B-750E1D36DD8B}"/>
                </a:ext>
              </a:extLst>
            </p:cNvPr>
            <p:cNvGrpSpPr/>
            <p:nvPr/>
          </p:nvGrpSpPr>
          <p:grpSpPr>
            <a:xfrm>
              <a:off x="2699792" y="5733256"/>
              <a:ext cx="4394043" cy="318229"/>
              <a:chOff x="2699792" y="5733256"/>
              <a:chExt cx="4394043" cy="318229"/>
            </a:xfrm>
          </p:grpSpPr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A5EE3938-EEA6-4380-97E6-9935D6F61DB0}"/>
                  </a:ext>
                </a:extLst>
              </p:cNvPr>
              <p:cNvCxnSpPr/>
              <p:nvPr/>
            </p:nvCxnSpPr>
            <p:spPr bwMode="auto">
              <a:xfrm>
                <a:off x="2699792" y="5733256"/>
                <a:ext cx="4392488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65421D0-EDE2-4014-97A6-9994A55D57DF}"/>
                  </a:ext>
                </a:extLst>
              </p:cNvPr>
              <p:cNvSpPr txBox="1"/>
              <p:nvPr/>
            </p:nvSpPr>
            <p:spPr>
              <a:xfrm>
                <a:off x="6205771" y="5805264"/>
                <a:ext cx="88806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432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-80" charset="-128"/>
                    <a:cs typeface="+mn-cs"/>
                  </a:rPr>
                  <a:t>Body size</a:t>
                </a: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EC64BAB-8267-475C-83B2-027EA8B0CB61}"/>
                </a:ext>
              </a:extLst>
            </p:cNvPr>
            <p:cNvGrpSpPr/>
            <p:nvPr/>
          </p:nvGrpSpPr>
          <p:grpSpPr>
            <a:xfrm>
              <a:off x="2699791" y="4968321"/>
              <a:ext cx="3178626" cy="764936"/>
              <a:chOff x="3419872" y="4149539"/>
              <a:chExt cx="3178626" cy="764936"/>
            </a:xfrm>
          </p:grpSpPr>
          <p:sp>
            <p:nvSpPr>
              <p:cNvPr id="86" name="Freeform 14">
                <a:extLst>
                  <a:ext uri="{FF2B5EF4-FFF2-40B4-BE49-F238E27FC236}">
                    <a16:creationId xmlns:a16="http://schemas.microsoft.com/office/drawing/2014/main" id="{4FF2D668-CE6A-4250-A31B-288933FC0B2E}"/>
                  </a:ext>
                </a:extLst>
              </p:cNvPr>
              <p:cNvSpPr/>
              <p:nvPr/>
            </p:nvSpPr>
            <p:spPr bwMode="auto">
              <a:xfrm>
                <a:off x="3419872" y="4149539"/>
                <a:ext cx="1589314" cy="764936"/>
              </a:xfrm>
              <a:custGeom>
                <a:avLst/>
                <a:gdLst>
                  <a:gd name="connsiteX0" fmla="*/ 0 w 1589314"/>
                  <a:gd name="connsiteY0" fmla="*/ 753384 h 791156"/>
                  <a:gd name="connsiteX1" fmla="*/ 870857 w 1589314"/>
                  <a:gd name="connsiteY1" fmla="*/ 720726 h 791156"/>
                  <a:gd name="connsiteX2" fmla="*/ 1382485 w 1589314"/>
                  <a:gd name="connsiteY2" fmla="*/ 111126 h 791156"/>
                  <a:gd name="connsiteX3" fmla="*/ 1589314 w 1589314"/>
                  <a:gd name="connsiteY3" fmla="*/ 2269 h 791156"/>
                  <a:gd name="connsiteX0" fmla="*/ 0 w 1589314"/>
                  <a:gd name="connsiteY0" fmla="*/ 752925 h 777738"/>
                  <a:gd name="connsiteX1" fmla="*/ 864841 w 1589314"/>
                  <a:gd name="connsiteY1" fmla="*/ 690188 h 777738"/>
                  <a:gd name="connsiteX2" fmla="*/ 1382485 w 1589314"/>
                  <a:gd name="connsiteY2" fmla="*/ 110667 h 777738"/>
                  <a:gd name="connsiteX3" fmla="*/ 1589314 w 1589314"/>
                  <a:gd name="connsiteY3" fmla="*/ 1810 h 777738"/>
                  <a:gd name="connsiteX0" fmla="*/ 0 w 1589314"/>
                  <a:gd name="connsiteY0" fmla="*/ 752925 h 764936"/>
                  <a:gd name="connsiteX1" fmla="*/ 864841 w 1589314"/>
                  <a:gd name="connsiteY1" fmla="*/ 690188 h 764936"/>
                  <a:gd name="connsiteX2" fmla="*/ 1382485 w 1589314"/>
                  <a:gd name="connsiteY2" fmla="*/ 110667 h 764936"/>
                  <a:gd name="connsiteX3" fmla="*/ 1589314 w 1589314"/>
                  <a:gd name="connsiteY3" fmla="*/ 1810 h 764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9314" h="764936">
                    <a:moveTo>
                      <a:pt x="0" y="752925"/>
                    </a:moveTo>
                    <a:cubicBezTo>
                      <a:pt x="518742" y="760038"/>
                      <a:pt x="634427" y="797231"/>
                      <a:pt x="864841" y="690188"/>
                    </a:cubicBezTo>
                    <a:cubicBezTo>
                      <a:pt x="1095255" y="583145"/>
                      <a:pt x="1261740" y="225397"/>
                      <a:pt x="1382485" y="110667"/>
                    </a:cubicBezTo>
                    <a:cubicBezTo>
                      <a:pt x="1503231" y="-4063"/>
                      <a:pt x="1545771" y="-3633"/>
                      <a:pt x="1589314" y="181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ＭＳ Ｐゴシック" pitchFamily="-80" charset="-128"/>
                  <a:cs typeface="+mn-cs"/>
                </a:endParaRPr>
              </a:p>
            </p:txBody>
          </p:sp>
          <p:sp>
            <p:nvSpPr>
              <p:cNvPr id="87" name="Freeform 16">
                <a:extLst>
                  <a:ext uri="{FF2B5EF4-FFF2-40B4-BE49-F238E27FC236}">
                    <a16:creationId xmlns:a16="http://schemas.microsoft.com/office/drawing/2014/main" id="{1D200110-70F8-46A8-B527-4DB0A23B0612}"/>
                  </a:ext>
                </a:extLst>
              </p:cNvPr>
              <p:cNvSpPr/>
              <p:nvPr/>
            </p:nvSpPr>
            <p:spPr bwMode="auto">
              <a:xfrm flipH="1">
                <a:off x="5009185" y="4149539"/>
                <a:ext cx="1589313" cy="764936"/>
              </a:xfrm>
              <a:custGeom>
                <a:avLst/>
                <a:gdLst>
                  <a:gd name="connsiteX0" fmla="*/ 0 w 1589314"/>
                  <a:gd name="connsiteY0" fmla="*/ 753384 h 791156"/>
                  <a:gd name="connsiteX1" fmla="*/ 870857 w 1589314"/>
                  <a:gd name="connsiteY1" fmla="*/ 720726 h 791156"/>
                  <a:gd name="connsiteX2" fmla="*/ 1382485 w 1589314"/>
                  <a:gd name="connsiteY2" fmla="*/ 111126 h 791156"/>
                  <a:gd name="connsiteX3" fmla="*/ 1589314 w 1589314"/>
                  <a:gd name="connsiteY3" fmla="*/ 2269 h 791156"/>
                  <a:gd name="connsiteX0" fmla="*/ 0 w 1589314"/>
                  <a:gd name="connsiteY0" fmla="*/ 752925 h 777738"/>
                  <a:gd name="connsiteX1" fmla="*/ 864841 w 1589314"/>
                  <a:gd name="connsiteY1" fmla="*/ 690188 h 777738"/>
                  <a:gd name="connsiteX2" fmla="*/ 1382485 w 1589314"/>
                  <a:gd name="connsiteY2" fmla="*/ 110667 h 777738"/>
                  <a:gd name="connsiteX3" fmla="*/ 1589314 w 1589314"/>
                  <a:gd name="connsiteY3" fmla="*/ 1810 h 777738"/>
                  <a:gd name="connsiteX0" fmla="*/ 0 w 1589314"/>
                  <a:gd name="connsiteY0" fmla="*/ 752925 h 764936"/>
                  <a:gd name="connsiteX1" fmla="*/ 864841 w 1589314"/>
                  <a:gd name="connsiteY1" fmla="*/ 690188 h 764936"/>
                  <a:gd name="connsiteX2" fmla="*/ 1382485 w 1589314"/>
                  <a:gd name="connsiteY2" fmla="*/ 110667 h 764936"/>
                  <a:gd name="connsiteX3" fmla="*/ 1589314 w 1589314"/>
                  <a:gd name="connsiteY3" fmla="*/ 1810 h 764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9314" h="764936">
                    <a:moveTo>
                      <a:pt x="0" y="752925"/>
                    </a:moveTo>
                    <a:cubicBezTo>
                      <a:pt x="518742" y="760038"/>
                      <a:pt x="634427" y="797231"/>
                      <a:pt x="864841" y="690188"/>
                    </a:cubicBezTo>
                    <a:cubicBezTo>
                      <a:pt x="1095255" y="583145"/>
                      <a:pt x="1261740" y="225397"/>
                      <a:pt x="1382485" y="110667"/>
                    </a:cubicBezTo>
                    <a:cubicBezTo>
                      <a:pt x="1503231" y="-4063"/>
                      <a:pt x="1545771" y="-3633"/>
                      <a:pt x="1589314" y="181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ＭＳ Ｐゴシック" pitchFamily="-80" charset="-128"/>
                  <a:cs typeface="+mn-cs"/>
                </a:endParaRPr>
              </a:p>
            </p:txBody>
          </p:sp>
        </p:grp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A30482B-5867-403C-887B-9B986478231C}"/>
                </a:ext>
              </a:extLst>
            </p:cNvPr>
            <p:cNvCxnSpPr/>
            <p:nvPr/>
          </p:nvCxnSpPr>
          <p:spPr bwMode="auto">
            <a:xfrm>
              <a:off x="4289104" y="3994691"/>
              <a:ext cx="0" cy="173856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85" name="Picture 8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84DD2D2-7A5E-4856-AE9B-AF4D3C286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829" y="3759476"/>
              <a:ext cx="515767" cy="447903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70C72DF-8C77-4EBB-AA2C-049D9B45AEF3}"/>
              </a:ext>
            </a:extLst>
          </p:cNvPr>
          <p:cNvGrpSpPr/>
          <p:nvPr/>
        </p:nvGrpSpPr>
        <p:grpSpPr>
          <a:xfrm>
            <a:off x="4206029" y="1428847"/>
            <a:ext cx="6078261" cy="3178626"/>
            <a:chOff x="2682029" y="1428847"/>
            <a:chExt cx="6078261" cy="3178626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89CDED8-676F-4D55-B61D-DBF21780DF19}"/>
                </a:ext>
              </a:extLst>
            </p:cNvPr>
            <p:cNvSpPr/>
            <p:nvPr/>
          </p:nvSpPr>
          <p:spPr bwMode="auto">
            <a:xfrm>
              <a:off x="3840870" y="2576197"/>
              <a:ext cx="914400" cy="914400"/>
            </a:xfrm>
            <a:prstGeom prst="ellipse">
              <a:avLst/>
            </a:prstGeom>
            <a:gradFill flip="none" rotWithShape="1">
              <a:gsLst>
                <a:gs pos="67000">
                  <a:srgbClr val="FFFFFF"/>
                </a:gs>
                <a:gs pos="0">
                  <a:schemeClr val="tx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432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DFC103EA-7D50-4119-8770-4500F917D3F2}"/>
                </a:ext>
              </a:extLst>
            </p:cNvPr>
            <p:cNvGrpSpPr/>
            <p:nvPr/>
          </p:nvGrpSpPr>
          <p:grpSpPr>
            <a:xfrm>
              <a:off x="2682029" y="1428847"/>
              <a:ext cx="6078261" cy="3178626"/>
              <a:chOff x="2682029" y="1428847"/>
              <a:chExt cx="6078261" cy="3178626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CA42A75B-5698-4710-9942-EB00CA33129D}"/>
                  </a:ext>
                </a:extLst>
              </p:cNvPr>
              <p:cNvGrpSpPr/>
              <p:nvPr/>
            </p:nvGrpSpPr>
            <p:grpSpPr>
              <a:xfrm rot="5400000">
                <a:off x="1492945" y="2635692"/>
                <a:ext cx="3178626" cy="764936"/>
                <a:chOff x="3419872" y="4149539"/>
                <a:chExt cx="3178626" cy="764936"/>
              </a:xfrm>
            </p:grpSpPr>
            <p:sp>
              <p:nvSpPr>
                <p:cNvPr id="100" name="Freeform 33">
                  <a:extLst>
                    <a:ext uri="{FF2B5EF4-FFF2-40B4-BE49-F238E27FC236}">
                      <a16:creationId xmlns:a16="http://schemas.microsoft.com/office/drawing/2014/main" id="{40008AD7-F5A9-40E9-97A2-55FFEDAFFC63}"/>
                    </a:ext>
                  </a:extLst>
                </p:cNvPr>
                <p:cNvSpPr/>
                <p:nvPr/>
              </p:nvSpPr>
              <p:spPr bwMode="auto">
                <a:xfrm>
                  <a:off x="3419872" y="4149539"/>
                  <a:ext cx="1589314" cy="764936"/>
                </a:xfrm>
                <a:custGeom>
                  <a:avLst/>
                  <a:gdLst>
                    <a:gd name="connsiteX0" fmla="*/ 0 w 1589314"/>
                    <a:gd name="connsiteY0" fmla="*/ 753384 h 791156"/>
                    <a:gd name="connsiteX1" fmla="*/ 870857 w 1589314"/>
                    <a:gd name="connsiteY1" fmla="*/ 720726 h 791156"/>
                    <a:gd name="connsiteX2" fmla="*/ 1382485 w 1589314"/>
                    <a:gd name="connsiteY2" fmla="*/ 111126 h 791156"/>
                    <a:gd name="connsiteX3" fmla="*/ 1589314 w 1589314"/>
                    <a:gd name="connsiteY3" fmla="*/ 2269 h 791156"/>
                    <a:gd name="connsiteX0" fmla="*/ 0 w 1589314"/>
                    <a:gd name="connsiteY0" fmla="*/ 752925 h 777738"/>
                    <a:gd name="connsiteX1" fmla="*/ 864841 w 1589314"/>
                    <a:gd name="connsiteY1" fmla="*/ 690188 h 777738"/>
                    <a:gd name="connsiteX2" fmla="*/ 1382485 w 1589314"/>
                    <a:gd name="connsiteY2" fmla="*/ 110667 h 777738"/>
                    <a:gd name="connsiteX3" fmla="*/ 1589314 w 1589314"/>
                    <a:gd name="connsiteY3" fmla="*/ 1810 h 777738"/>
                    <a:gd name="connsiteX0" fmla="*/ 0 w 1589314"/>
                    <a:gd name="connsiteY0" fmla="*/ 752925 h 764936"/>
                    <a:gd name="connsiteX1" fmla="*/ 864841 w 1589314"/>
                    <a:gd name="connsiteY1" fmla="*/ 690188 h 764936"/>
                    <a:gd name="connsiteX2" fmla="*/ 1382485 w 1589314"/>
                    <a:gd name="connsiteY2" fmla="*/ 110667 h 764936"/>
                    <a:gd name="connsiteX3" fmla="*/ 1589314 w 1589314"/>
                    <a:gd name="connsiteY3" fmla="*/ 1810 h 764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9314" h="764936">
                      <a:moveTo>
                        <a:pt x="0" y="752925"/>
                      </a:moveTo>
                      <a:cubicBezTo>
                        <a:pt x="518742" y="760038"/>
                        <a:pt x="634427" y="797231"/>
                        <a:pt x="864841" y="690188"/>
                      </a:cubicBezTo>
                      <a:cubicBezTo>
                        <a:pt x="1095255" y="583145"/>
                        <a:pt x="1261740" y="225397"/>
                        <a:pt x="1382485" y="110667"/>
                      </a:cubicBezTo>
                      <a:cubicBezTo>
                        <a:pt x="1503231" y="-4063"/>
                        <a:pt x="1545771" y="-3633"/>
                        <a:pt x="1589314" y="181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tx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pitchFamily="-80" charset="-128"/>
                    <a:cs typeface="+mn-cs"/>
                  </a:endParaRPr>
                </a:p>
              </p:txBody>
            </p:sp>
            <p:sp>
              <p:nvSpPr>
                <p:cNvPr id="101" name="Freeform 34">
                  <a:extLst>
                    <a:ext uri="{FF2B5EF4-FFF2-40B4-BE49-F238E27FC236}">
                      <a16:creationId xmlns:a16="http://schemas.microsoft.com/office/drawing/2014/main" id="{0957634B-6CDF-496E-901E-EF763B623777}"/>
                    </a:ext>
                  </a:extLst>
                </p:cNvPr>
                <p:cNvSpPr/>
                <p:nvPr/>
              </p:nvSpPr>
              <p:spPr bwMode="auto">
                <a:xfrm flipH="1">
                  <a:off x="5009185" y="4149539"/>
                  <a:ext cx="1589313" cy="764936"/>
                </a:xfrm>
                <a:custGeom>
                  <a:avLst/>
                  <a:gdLst>
                    <a:gd name="connsiteX0" fmla="*/ 0 w 1589314"/>
                    <a:gd name="connsiteY0" fmla="*/ 753384 h 791156"/>
                    <a:gd name="connsiteX1" fmla="*/ 870857 w 1589314"/>
                    <a:gd name="connsiteY1" fmla="*/ 720726 h 791156"/>
                    <a:gd name="connsiteX2" fmla="*/ 1382485 w 1589314"/>
                    <a:gd name="connsiteY2" fmla="*/ 111126 h 791156"/>
                    <a:gd name="connsiteX3" fmla="*/ 1589314 w 1589314"/>
                    <a:gd name="connsiteY3" fmla="*/ 2269 h 791156"/>
                    <a:gd name="connsiteX0" fmla="*/ 0 w 1589314"/>
                    <a:gd name="connsiteY0" fmla="*/ 752925 h 777738"/>
                    <a:gd name="connsiteX1" fmla="*/ 864841 w 1589314"/>
                    <a:gd name="connsiteY1" fmla="*/ 690188 h 777738"/>
                    <a:gd name="connsiteX2" fmla="*/ 1382485 w 1589314"/>
                    <a:gd name="connsiteY2" fmla="*/ 110667 h 777738"/>
                    <a:gd name="connsiteX3" fmla="*/ 1589314 w 1589314"/>
                    <a:gd name="connsiteY3" fmla="*/ 1810 h 777738"/>
                    <a:gd name="connsiteX0" fmla="*/ 0 w 1589314"/>
                    <a:gd name="connsiteY0" fmla="*/ 752925 h 764936"/>
                    <a:gd name="connsiteX1" fmla="*/ 864841 w 1589314"/>
                    <a:gd name="connsiteY1" fmla="*/ 690188 h 764936"/>
                    <a:gd name="connsiteX2" fmla="*/ 1382485 w 1589314"/>
                    <a:gd name="connsiteY2" fmla="*/ 110667 h 764936"/>
                    <a:gd name="connsiteX3" fmla="*/ 1589314 w 1589314"/>
                    <a:gd name="connsiteY3" fmla="*/ 1810 h 764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9314" h="764936">
                      <a:moveTo>
                        <a:pt x="0" y="752925"/>
                      </a:moveTo>
                      <a:cubicBezTo>
                        <a:pt x="518742" y="760038"/>
                        <a:pt x="634427" y="797231"/>
                        <a:pt x="864841" y="690188"/>
                      </a:cubicBezTo>
                      <a:cubicBezTo>
                        <a:pt x="1095255" y="583145"/>
                        <a:pt x="1261740" y="225397"/>
                        <a:pt x="1382485" y="110667"/>
                      </a:cubicBezTo>
                      <a:cubicBezTo>
                        <a:pt x="1503231" y="-4063"/>
                        <a:pt x="1545771" y="-3633"/>
                        <a:pt x="1589314" y="181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tx2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pitchFamily="-80" charset="-128"/>
                    <a:cs typeface="+mn-cs"/>
                  </a:endParaRPr>
                </a:p>
              </p:txBody>
            </p:sp>
          </p:grp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4FC7F91-F727-427D-8AD8-326C1393CA65}"/>
                  </a:ext>
                </a:extLst>
              </p:cNvPr>
              <p:cNvSpPr txBox="1"/>
              <p:nvPr/>
            </p:nvSpPr>
            <p:spPr>
              <a:xfrm>
                <a:off x="4991190" y="3781469"/>
                <a:ext cx="36388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432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-80" charset="-128"/>
                    <a:cs typeface="+mn-cs"/>
                  </a:rPr>
                  <a:t>Day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C52220D-4D6C-4F3E-B933-37267D579077}"/>
                  </a:ext>
                </a:extLst>
              </p:cNvPr>
              <p:cNvCxnSpPr/>
              <p:nvPr/>
            </p:nvCxnSpPr>
            <p:spPr bwMode="auto">
              <a:xfrm flipH="1">
                <a:off x="2682029" y="3001807"/>
                <a:ext cx="3505979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2"/>
                </a:solidFill>
                <a:prstDash val="dash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96" name="Picture 9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BAADC286-B402-4BAC-BBFC-DDF05A8EB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644" y="2800386"/>
                <a:ext cx="925823" cy="433364"/>
              </a:xfrm>
              <a:prstGeom prst="rect">
                <a:avLst/>
              </a:prstGeom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EDA3E566-DF27-44C0-BB95-50BC7486FC00}"/>
                  </a:ext>
                </a:extLst>
              </p:cNvPr>
              <p:cNvSpPr txBox="1"/>
              <p:nvPr/>
            </p:nvSpPr>
            <p:spPr>
              <a:xfrm>
                <a:off x="4901819" y="2758152"/>
                <a:ext cx="47769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432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0000"/>
                    </a:solidFill>
                    <a:effectLst/>
                    <a:uLnTx/>
                    <a:uFillTx/>
                    <a:latin typeface="Arial"/>
                    <a:ea typeface="ＭＳ Ｐゴシック" pitchFamily="-80" charset="-128"/>
                    <a:cs typeface="+mn-cs"/>
                  </a:rPr>
                  <a:t>Night</a:t>
                </a:r>
              </a:p>
            </p:txBody>
          </p: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E23AEEF8-7039-467F-A068-27F4B06F1566}"/>
                  </a:ext>
                </a:extLst>
              </p:cNvPr>
              <p:cNvCxnSpPr/>
              <p:nvPr/>
            </p:nvCxnSpPr>
            <p:spPr bwMode="auto">
              <a:xfrm flipH="1">
                <a:off x="6300192" y="3233750"/>
                <a:ext cx="11785" cy="54425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triangle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5C3DF23-5CE2-4660-8B26-4D9E63DCA24B}"/>
                  </a:ext>
                </a:extLst>
              </p:cNvPr>
              <p:cNvSpPr txBox="1"/>
              <p:nvPr/>
            </p:nvSpPr>
            <p:spPr>
              <a:xfrm>
                <a:off x="6402272" y="3372674"/>
                <a:ext cx="235801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432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pitchFamily="-80" charset="-128"/>
                    <a:cs typeface="+mn-cs"/>
                  </a:rPr>
                  <a:t>Diurnal vertical migrations</a:t>
                </a:r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670AF3A-FAE7-470B-9686-D8A299649A37}"/>
              </a:ext>
            </a:extLst>
          </p:cNvPr>
          <p:cNvGrpSpPr/>
          <p:nvPr/>
        </p:nvGrpSpPr>
        <p:grpSpPr>
          <a:xfrm>
            <a:off x="3977573" y="1398845"/>
            <a:ext cx="3752199" cy="4334413"/>
            <a:chOff x="2453571" y="1398843"/>
            <a:chExt cx="3752199" cy="4334413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A34792D7-6ACC-4687-A763-DC9EA4074F7F}"/>
                </a:ext>
              </a:extLst>
            </p:cNvPr>
            <p:cNvGrpSpPr/>
            <p:nvPr/>
          </p:nvGrpSpPr>
          <p:grpSpPr>
            <a:xfrm rot="5400000">
              <a:off x="1475184" y="3645222"/>
              <a:ext cx="3178626" cy="764936"/>
              <a:chOff x="3419872" y="4149539"/>
              <a:chExt cx="3178626" cy="764936"/>
            </a:xfrm>
          </p:grpSpPr>
          <p:sp>
            <p:nvSpPr>
              <p:cNvPr id="108" name="Freeform 26">
                <a:extLst>
                  <a:ext uri="{FF2B5EF4-FFF2-40B4-BE49-F238E27FC236}">
                    <a16:creationId xmlns:a16="http://schemas.microsoft.com/office/drawing/2014/main" id="{B851ED62-2C50-4C56-857A-264EE6A2C7BB}"/>
                  </a:ext>
                </a:extLst>
              </p:cNvPr>
              <p:cNvSpPr/>
              <p:nvPr/>
            </p:nvSpPr>
            <p:spPr bwMode="auto">
              <a:xfrm>
                <a:off x="3419872" y="4149539"/>
                <a:ext cx="1589314" cy="764936"/>
              </a:xfrm>
              <a:custGeom>
                <a:avLst/>
                <a:gdLst>
                  <a:gd name="connsiteX0" fmla="*/ 0 w 1589314"/>
                  <a:gd name="connsiteY0" fmla="*/ 753384 h 791156"/>
                  <a:gd name="connsiteX1" fmla="*/ 870857 w 1589314"/>
                  <a:gd name="connsiteY1" fmla="*/ 720726 h 791156"/>
                  <a:gd name="connsiteX2" fmla="*/ 1382485 w 1589314"/>
                  <a:gd name="connsiteY2" fmla="*/ 111126 h 791156"/>
                  <a:gd name="connsiteX3" fmla="*/ 1589314 w 1589314"/>
                  <a:gd name="connsiteY3" fmla="*/ 2269 h 791156"/>
                  <a:gd name="connsiteX0" fmla="*/ 0 w 1589314"/>
                  <a:gd name="connsiteY0" fmla="*/ 752925 h 777738"/>
                  <a:gd name="connsiteX1" fmla="*/ 864841 w 1589314"/>
                  <a:gd name="connsiteY1" fmla="*/ 690188 h 777738"/>
                  <a:gd name="connsiteX2" fmla="*/ 1382485 w 1589314"/>
                  <a:gd name="connsiteY2" fmla="*/ 110667 h 777738"/>
                  <a:gd name="connsiteX3" fmla="*/ 1589314 w 1589314"/>
                  <a:gd name="connsiteY3" fmla="*/ 1810 h 777738"/>
                  <a:gd name="connsiteX0" fmla="*/ 0 w 1589314"/>
                  <a:gd name="connsiteY0" fmla="*/ 752925 h 764936"/>
                  <a:gd name="connsiteX1" fmla="*/ 864841 w 1589314"/>
                  <a:gd name="connsiteY1" fmla="*/ 690188 h 764936"/>
                  <a:gd name="connsiteX2" fmla="*/ 1382485 w 1589314"/>
                  <a:gd name="connsiteY2" fmla="*/ 110667 h 764936"/>
                  <a:gd name="connsiteX3" fmla="*/ 1589314 w 1589314"/>
                  <a:gd name="connsiteY3" fmla="*/ 1810 h 764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9314" h="764936">
                    <a:moveTo>
                      <a:pt x="0" y="752925"/>
                    </a:moveTo>
                    <a:cubicBezTo>
                      <a:pt x="518742" y="760038"/>
                      <a:pt x="634427" y="797231"/>
                      <a:pt x="864841" y="690188"/>
                    </a:cubicBezTo>
                    <a:cubicBezTo>
                      <a:pt x="1095255" y="583145"/>
                      <a:pt x="1261740" y="225397"/>
                      <a:pt x="1382485" y="110667"/>
                    </a:cubicBezTo>
                    <a:cubicBezTo>
                      <a:pt x="1503231" y="-4063"/>
                      <a:pt x="1545771" y="-3633"/>
                      <a:pt x="1589314" y="181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ＭＳ Ｐゴシック" pitchFamily="-80" charset="-128"/>
                  <a:cs typeface="+mn-cs"/>
                </a:endParaRPr>
              </a:p>
            </p:txBody>
          </p:sp>
          <p:sp>
            <p:nvSpPr>
              <p:cNvPr id="109" name="Freeform 27">
                <a:extLst>
                  <a:ext uri="{FF2B5EF4-FFF2-40B4-BE49-F238E27FC236}">
                    <a16:creationId xmlns:a16="http://schemas.microsoft.com/office/drawing/2014/main" id="{7EB1B342-93F2-4C22-A77A-943EA199B945}"/>
                  </a:ext>
                </a:extLst>
              </p:cNvPr>
              <p:cNvSpPr/>
              <p:nvPr/>
            </p:nvSpPr>
            <p:spPr bwMode="auto">
              <a:xfrm flipH="1">
                <a:off x="5009185" y="4149539"/>
                <a:ext cx="1589313" cy="764936"/>
              </a:xfrm>
              <a:custGeom>
                <a:avLst/>
                <a:gdLst>
                  <a:gd name="connsiteX0" fmla="*/ 0 w 1589314"/>
                  <a:gd name="connsiteY0" fmla="*/ 753384 h 791156"/>
                  <a:gd name="connsiteX1" fmla="*/ 870857 w 1589314"/>
                  <a:gd name="connsiteY1" fmla="*/ 720726 h 791156"/>
                  <a:gd name="connsiteX2" fmla="*/ 1382485 w 1589314"/>
                  <a:gd name="connsiteY2" fmla="*/ 111126 h 791156"/>
                  <a:gd name="connsiteX3" fmla="*/ 1589314 w 1589314"/>
                  <a:gd name="connsiteY3" fmla="*/ 2269 h 791156"/>
                  <a:gd name="connsiteX0" fmla="*/ 0 w 1589314"/>
                  <a:gd name="connsiteY0" fmla="*/ 752925 h 777738"/>
                  <a:gd name="connsiteX1" fmla="*/ 864841 w 1589314"/>
                  <a:gd name="connsiteY1" fmla="*/ 690188 h 777738"/>
                  <a:gd name="connsiteX2" fmla="*/ 1382485 w 1589314"/>
                  <a:gd name="connsiteY2" fmla="*/ 110667 h 777738"/>
                  <a:gd name="connsiteX3" fmla="*/ 1589314 w 1589314"/>
                  <a:gd name="connsiteY3" fmla="*/ 1810 h 777738"/>
                  <a:gd name="connsiteX0" fmla="*/ 0 w 1589314"/>
                  <a:gd name="connsiteY0" fmla="*/ 752925 h 764936"/>
                  <a:gd name="connsiteX1" fmla="*/ 864841 w 1589314"/>
                  <a:gd name="connsiteY1" fmla="*/ 690188 h 764936"/>
                  <a:gd name="connsiteX2" fmla="*/ 1382485 w 1589314"/>
                  <a:gd name="connsiteY2" fmla="*/ 110667 h 764936"/>
                  <a:gd name="connsiteX3" fmla="*/ 1589314 w 1589314"/>
                  <a:gd name="connsiteY3" fmla="*/ 1810 h 764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9314" h="764936">
                    <a:moveTo>
                      <a:pt x="0" y="752925"/>
                    </a:moveTo>
                    <a:cubicBezTo>
                      <a:pt x="518742" y="760038"/>
                      <a:pt x="634427" y="797231"/>
                      <a:pt x="864841" y="690188"/>
                    </a:cubicBezTo>
                    <a:cubicBezTo>
                      <a:pt x="1095255" y="583145"/>
                      <a:pt x="1261740" y="225397"/>
                      <a:pt x="1382485" y="110667"/>
                    </a:cubicBezTo>
                    <a:cubicBezTo>
                      <a:pt x="1503231" y="-4063"/>
                      <a:pt x="1545771" y="-3633"/>
                      <a:pt x="1589314" y="181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ＭＳ Ｐゴシック" pitchFamily="-80" charset="-128"/>
                  <a:cs typeface="+mn-cs"/>
                </a:endParaRPr>
              </a:p>
            </p:txBody>
          </p:sp>
        </p:grp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9C088BB-3849-4BED-BCBE-C1FBA30154E6}"/>
                </a:ext>
              </a:extLst>
            </p:cNvPr>
            <p:cNvCxnSpPr/>
            <p:nvPr/>
          </p:nvCxnSpPr>
          <p:spPr bwMode="auto">
            <a:xfrm flipH="1">
              <a:off x="2699791" y="4027690"/>
              <a:ext cx="350597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DBFE8D90-BDDF-4CE6-8452-495841D30CE8}"/>
                </a:ext>
              </a:extLst>
            </p:cNvPr>
            <p:cNvGrpSpPr/>
            <p:nvPr/>
          </p:nvGrpSpPr>
          <p:grpSpPr>
            <a:xfrm>
              <a:off x="2453571" y="1398843"/>
              <a:ext cx="246221" cy="4334413"/>
              <a:chOff x="2453571" y="1398843"/>
              <a:chExt cx="246221" cy="4334413"/>
            </a:xfrm>
          </p:grpSpPr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DFD60794-3782-4F54-AE53-4333DD2A4946}"/>
                  </a:ext>
                </a:extLst>
              </p:cNvPr>
              <p:cNvCxnSpPr/>
              <p:nvPr/>
            </p:nvCxnSpPr>
            <p:spPr bwMode="auto">
              <a:xfrm flipH="1" flipV="1">
                <a:off x="2682029" y="1398843"/>
                <a:ext cx="17763" cy="433441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7525CE2B-94CF-4893-890F-50B98482B513}"/>
                  </a:ext>
                </a:extLst>
              </p:cNvPr>
              <p:cNvSpPr txBox="1"/>
              <p:nvPr/>
            </p:nvSpPr>
            <p:spPr>
              <a:xfrm rot="16200000">
                <a:off x="2576649" y="2355066"/>
                <a:ext cx="6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432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pitchFamily="-80" charset="-128"/>
                  <a:cs typeface="+mn-cs"/>
                </a:endParaRPr>
              </a:p>
            </p:txBody>
          </p:sp>
        </p:grp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EA173B3C-921B-482B-B14D-C5175DA861B0}"/>
              </a:ext>
            </a:extLst>
          </p:cNvPr>
          <p:cNvSpPr txBox="1"/>
          <p:nvPr/>
        </p:nvSpPr>
        <p:spPr>
          <a:xfrm rot="16200000">
            <a:off x="3143310" y="3805213"/>
            <a:ext cx="171989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Vertical distribution</a:t>
            </a:r>
          </a:p>
        </p:txBody>
      </p:sp>
      <p:pic>
        <p:nvPicPr>
          <p:cNvPr id="111" name="Picture 1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2B600BE-9A98-4575-B04F-A90E2FCDA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057" y="2777855"/>
            <a:ext cx="515767" cy="4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0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23392" y="6613208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AB6B0-0DD5-41C1-A36E-7F4BE9353672}"/>
              </a:ext>
            </a:extLst>
          </p:cNvPr>
          <p:cNvSpPr/>
          <p:nvPr/>
        </p:nvSpPr>
        <p:spPr bwMode="auto">
          <a:xfrm>
            <a:off x="8976" y="116632"/>
            <a:ext cx="1088304" cy="10589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6816FA-0264-4B68-AE3C-2B04C2C32D10}"/>
              </a:ext>
            </a:extLst>
          </p:cNvPr>
          <p:cNvSpPr/>
          <p:nvPr/>
        </p:nvSpPr>
        <p:spPr bwMode="auto">
          <a:xfrm>
            <a:off x="567159" y="6613208"/>
            <a:ext cx="1897137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F61BC3-31FB-4854-95EC-001698939107}"/>
              </a:ext>
            </a:extLst>
          </p:cNvPr>
          <p:cNvSpPr/>
          <p:nvPr/>
        </p:nvSpPr>
        <p:spPr bwMode="auto">
          <a:xfrm>
            <a:off x="11076508" y="6606264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557" y="369440"/>
            <a:ext cx="9313586" cy="487088"/>
          </a:xfrm>
        </p:spPr>
        <p:txBody>
          <a:bodyPr/>
          <a:lstStyle/>
          <a:p>
            <a:r>
              <a:rPr lang="en-US" sz="2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Fish guild vertical distribution as a function of seafloor depth</a:t>
            </a:r>
            <a:endParaRPr lang="en-GB" sz="28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8AA2E94-9FC8-4DA9-AD04-13B52A486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889" y="1398843"/>
            <a:ext cx="7868224" cy="498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26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23392" y="6613208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AB6B0-0DD5-41C1-A36E-7F4BE9353672}"/>
              </a:ext>
            </a:extLst>
          </p:cNvPr>
          <p:cNvSpPr/>
          <p:nvPr/>
        </p:nvSpPr>
        <p:spPr bwMode="auto">
          <a:xfrm>
            <a:off x="8976" y="116632"/>
            <a:ext cx="1088304" cy="10589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6816FA-0264-4B68-AE3C-2B04C2C32D10}"/>
              </a:ext>
            </a:extLst>
          </p:cNvPr>
          <p:cNvSpPr/>
          <p:nvPr/>
        </p:nvSpPr>
        <p:spPr bwMode="auto">
          <a:xfrm>
            <a:off x="567159" y="6613208"/>
            <a:ext cx="1897137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F61BC3-31FB-4854-95EC-001698939107}"/>
              </a:ext>
            </a:extLst>
          </p:cNvPr>
          <p:cNvSpPr/>
          <p:nvPr/>
        </p:nvSpPr>
        <p:spPr bwMode="auto">
          <a:xfrm>
            <a:off x="11076508" y="6606264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B6281792-4C76-438D-959C-3C7BBB3427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6A2873B-58B7-4639-8D9D-7F0CA697F54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7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3417DB5-AAEB-4C25-87EE-187269D68441}"/>
              </a:ext>
            </a:extLst>
          </p:cNvPr>
          <p:cNvCxnSpPr/>
          <p:nvPr/>
        </p:nvCxnSpPr>
        <p:spPr bwMode="auto">
          <a:xfrm>
            <a:off x="14393" y="1752895"/>
            <a:ext cx="12174976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0000FE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B683554F-8692-4E8D-A322-D9B4568CB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090" y="645635"/>
            <a:ext cx="4529909" cy="298711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E4781F5-1E70-4E91-BCE8-209F0FA77722}"/>
              </a:ext>
            </a:extLst>
          </p:cNvPr>
          <p:cNvGrpSpPr/>
          <p:nvPr/>
        </p:nvGrpSpPr>
        <p:grpSpPr>
          <a:xfrm>
            <a:off x="4689718" y="161331"/>
            <a:ext cx="4220779" cy="2988816"/>
            <a:chOff x="2640030" y="-1195846"/>
            <a:chExt cx="5257800" cy="355731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C907C5E-AC49-4C54-8A1C-84D2C5AFC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0030" y="-1195846"/>
              <a:ext cx="5257800" cy="32131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39EA42A-C202-43AB-8493-0E902A3FB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0030" y="1980472"/>
              <a:ext cx="5257800" cy="3810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BE0BFF5-CE5F-40E9-A263-A93688599B4C}"/>
              </a:ext>
            </a:extLst>
          </p:cNvPr>
          <p:cNvGrpSpPr/>
          <p:nvPr/>
        </p:nvGrpSpPr>
        <p:grpSpPr>
          <a:xfrm>
            <a:off x="5530862" y="175862"/>
            <a:ext cx="4494263" cy="2967291"/>
            <a:chOff x="7380312" y="-1772935"/>
            <a:chExt cx="5257800" cy="350760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E88D6BE-E703-4581-B174-10C3A5A5A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0312" y="-1772935"/>
              <a:ext cx="5257800" cy="32131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A359B33-CCB6-4938-9F22-42A326E7B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0312" y="1353666"/>
              <a:ext cx="5257800" cy="381000"/>
            </a:xfrm>
            <a:prstGeom prst="rect">
              <a:avLst/>
            </a:prstGeom>
          </p:spPr>
        </p:pic>
      </p:grpSp>
      <p:sp>
        <p:nvSpPr>
          <p:cNvPr id="45" name="AutoShape 4" descr="Foodweb_plot_final.pdf">
            <a:extLst>
              <a:ext uri="{FF2B5EF4-FFF2-40B4-BE49-F238E27FC236}">
                <a16:creationId xmlns:a16="http://schemas.microsoft.com/office/drawing/2014/main" id="{F8655EE6-4B7F-4E91-A2F8-0053DF62E2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33993" y="96711"/>
            <a:ext cx="3392760" cy="339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46" name="AutoShape 6" descr="Foodweb_plot_final.pdf">
            <a:extLst>
              <a:ext uri="{FF2B5EF4-FFF2-40B4-BE49-F238E27FC236}">
                <a16:creationId xmlns:a16="http://schemas.microsoft.com/office/drawing/2014/main" id="{7A24C24B-5098-4909-B178-CC2B7658EE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33993" y="318467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47" name="Freeform 25">
            <a:extLst>
              <a:ext uri="{FF2B5EF4-FFF2-40B4-BE49-F238E27FC236}">
                <a16:creationId xmlns:a16="http://schemas.microsoft.com/office/drawing/2014/main" id="{F5882D99-DF9C-4FB3-AA39-2B8631073DED}"/>
              </a:ext>
            </a:extLst>
          </p:cNvPr>
          <p:cNvSpPr/>
          <p:nvPr/>
        </p:nvSpPr>
        <p:spPr bwMode="auto">
          <a:xfrm>
            <a:off x="-1043" y="2441761"/>
            <a:ext cx="12190413" cy="4092762"/>
          </a:xfrm>
          <a:custGeom>
            <a:avLst/>
            <a:gdLst>
              <a:gd name="connsiteX0" fmla="*/ 21849 w 12204016"/>
              <a:gd name="connsiteY0" fmla="*/ 0 h 983226"/>
              <a:gd name="connsiteX1" fmla="*/ 2607732 w 12204016"/>
              <a:gd name="connsiteY1" fmla="*/ 206477 h 983226"/>
              <a:gd name="connsiteX2" fmla="*/ 3817100 w 12204016"/>
              <a:gd name="connsiteY2" fmla="*/ 186813 h 983226"/>
              <a:gd name="connsiteX3" fmla="*/ 4593849 w 12204016"/>
              <a:gd name="connsiteY3" fmla="*/ 245806 h 983226"/>
              <a:gd name="connsiteX4" fmla="*/ 6383319 w 12204016"/>
              <a:gd name="connsiteY4" fmla="*/ 167148 h 983226"/>
              <a:gd name="connsiteX5" fmla="*/ 7750003 w 12204016"/>
              <a:gd name="connsiteY5" fmla="*/ 275303 h 983226"/>
              <a:gd name="connsiteX6" fmla="*/ 11525590 w 12204016"/>
              <a:gd name="connsiteY6" fmla="*/ 9832 h 983226"/>
              <a:gd name="connsiteX7" fmla="*/ 12194184 w 12204016"/>
              <a:gd name="connsiteY7" fmla="*/ 157316 h 983226"/>
              <a:gd name="connsiteX8" fmla="*/ 12204016 w 12204016"/>
              <a:gd name="connsiteY8" fmla="*/ 963561 h 983226"/>
              <a:gd name="connsiteX9" fmla="*/ 2184 w 12204016"/>
              <a:gd name="connsiteY9" fmla="*/ 983226 h 983226"/>
              <a:gd name="connsiteX10" fmla="*/ 21849 w 12204016"/>
              <a:gd name="connsiteY10" fmla="*/ 0 h 983226"/>
              <a:gd name="connsiteX0" fmla="*/ 11299 w 12217369"/>
              <a:gd name="connsiteY0" fmla="*/ 0 h 11072160"/>
              <a:gd name="connsiteX1" fmla="*/ 2621085 w 12217369"/>
              <a:gd name="connsiteY1" fmla="*/ 10295411 h 11072160"/>
              <a:gd name="connsiteX2" fmla="*/ 3830453 w 12217369"/>
              <a:gd name="connsiteY2" fmla="*/ 10275747 h 11072160"/>
              <a:gd name="connsiteX3" fmla="*/ 4607202 w 12217369"/>
              <a:gd name="connsiteY3" fmla="*/ 10334740 h 11072160"/>
              <a:gd name="connsiteX4" fmla="*/ 6396672 w 12217369"/>
              <a:gd name="connsiteY4" fmla="*/ 10256082 h 11072160"/>
              <a:gd name="connsiteX5" fmla="*/ 7763356 w 12217369"/>
              <a:gd name="connsiteY5" fmla="*/ 10364237 h 11072160"/>
              <a:gd name="connsiteX6" fmla="*/ 11538943 w 12217369"/>
              <a:gd name="connsiteY6" fmla="*/ 10098766 h 11072160"/>
              <a:gd name="connsiteX7" fmla="*/ 12207537 w 12217369"/>
              <a:gd name="connsiteY7" fmla="*/ 10246250 h 11072160"/>
              <a:gd name="connsiteX8" fmla="*/ 12217369 w 12217369"/>
              <a:gd name="connsiteY8" fmla="*/ 11052495 h 11072160"/>
              <a:gd name="connsiteX9" fmla="*/ 15537 w 12217369"/>
              <a:gd name="connsiteY9" fmla="*/ 11072160 h 11072160"/>
              <a:gd name="connsiteX10" fmla="*/ 11299 w 12217369"/>
              <a:gd name="connsiteY10" fmla="*/ 0 h 11072160"/>
              <a:gd name="connsiteX0" fmla="*/ 11299 w 12217369"/>
              <a:gd name="connsiteY0" fmla="*/ 0 h 11072160"/>
              <a:gd name="connsiteX1" fmla="*/ 2358156 w 12217369"/>
              <a:gd name="connsiteY1" fmla="*/ 1904135 h 11072160"/>
              <a:gd name="connsiteX2" fmla="*/ 3830453 w 12217369"/>
              <a:gd name="connsiteY2" fmla="*/ 10275747 h 11072160"/>
              <a:gd name="connsiteX3" fmla="*/ 4607202 w 12217369"/>
              <a:gd name="connsiteY3" fmla="*/ 10334740 h 11072160"/>
              <a:gd name="connsiteX4" fmla="*/ 6396672 w 12217369"/>
              <a:gd name="connsiteY4" fmla="*/ 10256082 h 11072160"/>
              <a:gd name="connsiteX5" fmla="*/ 7763356 w 12217369"/>
              <a:gd name="connsiteY5" fmla="*/ 10364237 h 11072160"/>
              <a:gd name="connsiteX6" fmla="*/ 11538943 w 12217369"/>
              <a:gd name="connsiteY6" fmla="*/ 10098766 h 11072160"/>
              <a:gd name="connsiteX7" fmla="*/ 12207537 w 12217369"/>
              <a:gd name="connsiteY7" fmla="*/ 10246250 h 11072160"/>
              <a:gd name="connsiteX8" fmla="*/ 12217369 w 12217369"/>
              <a:gd name="connsiteY8" fmla="*/ 11052495 h 11072160"/>
              <a:gd name="connsiteX9" fmla="*/ 15537 w 12217369"/>
              <a:gd name="connsiteY9" fmla="*/ 11072160 h 11072160"/>
              <a:gd name="connsiteX10" fmla="*/ 11299 w 12217369"/>
              <a:gd name="connsiteY10" fmla="*/ 0 h 11072160"/>
              <a:gd name="connsiteX0" fmla="*/ 11299 w 12217369"/>
              <a:gd name="connsiteY0" fmla="*/ 0 h 11072160"/>
              <a:gd name="connsiteX1" fmla="*/ 2358156 w 12217369"/>
              <a:gd name="connsiteY1" fmla="*/ 1904135 h 11072160"/>
              <a:gd name="connsiteX2" fmla="*/ 4977786 w 12217369"/>
              <a:gd name="connsiteY2" fmla="*/ 5958848 h 11072160"/>
              <a:gd name="connsiteX3" fmla="*/ 4607202 w 12217369"/>
              <a:gd name="connsiteY3" fmla="*/ 10334740 h 11072160"/>
              <a:gd name="connsiteX4" fmla="*/ 6396672 w 12217369"/>
              <a:gd name="connsiteY4" fmla="*/ 10256082 h 11072160"/>
              <a:gd name="connsiteX5" fmla="*/ 7763356 w 12217369"/>
              <a:gd name="connsiteY5" fmla="*/ 10364237 h 11072160"/>
              <a:gd name="connsiteX6" fmla="*/ 11538943 w 12217369"/>
              <a:gd name="connsiteY6" fmla="*/ 10098766 h 11072160"/>
              <a:gd name="connsiteX7" fmla="*/ 12207537 w 12217369"/>
              <a:gd name="connsiteY7" fmla="*/ 10246250 h 11072160"/>
              <a:gd name="connsiteX8" fmla="*/ 12217369 w 12217369"/>
              <a:gd name="connsiteY8" fmla="*/ 11052495 h 11072160"/>
              <a:gd name="connsiteX9" fmla="*/ 15537 w 12217369"/>
              <a:gd name="connsiteY9" fmla="*/ 11072160 h 11072160"/>
              <a:gd name="connsiteX10" fmla="*/ 11299 w 12217369"/>
              <a:gd name="connsiteY10" fmla="*/ 0 h 11072160"/>
              <a:gd name="connsiteX0" fmla="*/ 11299 w 12217369"/>
              <a:gd name="connsiteY0" fmla="*/ 0 h 11072160"/>
              <a:gd name="connsiteX1" fmla="*/ 2358156 w 12217369"/>
              <a:gd name="connsiteY1" fmla="*/ 1904135 h 11072160"/>
              <a:gd name="connsiteX2" fmla="*/ 4977786 w 12217369"/>
              <a:gd name="connsiteY2" fmla="*/ 5958848 h 11072160"/>
              <a:gd name="connsiteX3" fmla="*/ 6352105 w 12217369"/>
              <a:gd name="connsiteY3" fmla="*/ 8685588 h 11072160"/>
              <a:gd name="connsiteX4" fmla="*/ 6396672 w 12217369"/>
              <a:gd name="connsiteY4" fmla="*/ 10256082 h 11072160"/>
              <a:gd name="connsiteX5" fmla="*/ 7763356 w 12217369"/>
              <a:gd name="connsiteY5" fmla="*/ 10364237 h 11072160"/>
              <a:gd name="connsiteX6" fmla="*/ 11538943 w 12217369"/>
              <a:gd name="connsiteY6" fmla="*/ 10098766 h 11072160"/>
              <a:gd name="connsiteX7" fmla="*/ 12207537 w 12217369"/>
              <a:gd name="connsiteY7" fmla="*/ 10246250 h 11072160"/>
              <a:gd name="connsiteX8" fmla="*/ 12217369 w 12217369"/>
              <a:gd name="connsiteY8" fmla="*/ 11052495 h 11072160"/>
              <a:gd name="connsiteX9" fmla="*/ 15537 w 12217369"/>
              <a:gd name="connsiteY9" fmla="*/ 11072160 h 11072160"/>
              <a:gd name="connsiteX10" fmla="*/ 11299 w 12217369"/>
              <a:gd name="connsiteY10" fmla="*/ 0 h 11072160"/>
              <a:gd name="connsiteX0" fmla="*/ 11299 w 12217369"/>
              <a:gd name="connsiteY0" fmla="*/ 0 h 11072160"/>
              <a:gd name="connsiteX1" fmla="*/ 3170850 w 12217369"/>
              <a:gd name="connsiteY1" fmla="*/ 1710117 h 11072160"/>
              <a:gd name="connsiteX2" fmla="*/ 4977786 w 12217369"/>
              <a:gd name="connsiteY2" fmla="*/ 5958848 h 11072160"/>
              <a:gd name="connsiteX3" fmla="*/ 6352105 w 12217369"/>
              <a:gd name="connsiteY3" fmla="*/ 8685588 h 11072160"/>
              <a:gd name="connsiteX4" fmla="*/ 6396672 w 12217369"/>
              <a:gd name="connsiteY4" fmla="*/ 10256082 h 11072160"/>
              <a:gd name="connsiteX5" fmla="*/ 7763356 w 12217369"/>
              <a:gd name="connsiteY5" fmla="*/ 10364237 h 11072160"/>
              <a:gd name="connsiteX6" fmla="*/ 11538943 w 12217369"/>
              <a:gd name="connsiteY6" fmla="*/ 10098766 h 11072160"/>
              <a:gd name="connsiteX7" fmla="*/ 12207537 w 12217369"/>
              <a:gd name="connsiteY7" fmla="*/ 10246250 h 11072160"/>
              <a:gd name="connsiteX8" fmla="*/ 12217369 w 12217369"/>
              <a:gd name="connsiteY8" fmla="*/ 11052495 h 11072160"/>
              <a:gd name="connsiteX9" fmla="*/ 15537 w 12217369"/>
              <a:gd name="connsiteY9" fmla="*/ 11072160 h 11072160"/>
              <a:gd name="connsiteX10" fmla="*/ 11299 w 12217369"/>
              <a:gd name="connsiteY10" fmla="*/ 0 h 11072160"/>
              <a:gd name="connsiteX0" fmla="*/ 11299 w 12217369"/>
              <a:gd name="connsiteY0" fmla="*/ 0 h 11072160"/>
              <a:gd name="connsiteX1" fmla="*/ 3170850 w 12217369"/>
              <a:gd name="connsiteY1" fmla="*/ 1710117 h 11072160"/>
              <a:gd name="connsiteX2" fmla="*/ 4977786 w 12217369"/>
              <a:gd name="connsiteY2" fmla="*/ 5958848 h 11072160"/>
              <a:gd name="connsiteX3" fmla="*/ 6352105 w 12217369"/>
              <a:gd name="connsiteY3" fmla="*/ 8685588 h 11072160"/>
              <a:gd name="connsiteX4" fmla="*/ 7209366 w 12217369"/>
              <a:gd name="connsiteY4" fmla="*/ 10304584 h 11072160"/>
              <a:gd name="connsiteX5" fmla="*/ 7763356 w 12217369"/>
              <a:gd name="connsiteY5" fmla="*/ 10364237 h 11072160"/>
              <a:gd name="connsiteX6" fmla="*/ 11538943 w 12217369"/>
              <a:gd name="connsiteY6" fmla="*/ 10098766 h 11072160"/>
              <a:gd name="connsiteX7" fmla="*/ 12207537 w 12217369"/>
              <a:gd name="connsiteY7" fmla="*/ 10246250 h 11072160"/>
              <a:gd name="connsiteX8" fmla="*/ 12217369 w 12217369"/>
              <a:gd name="connsiteY8" fmla="*/ 11052495 h 11072160"/>
              <a:gd name="connsiteX9" fmla="*/ 15537 w 12217369"/>
              <a:gd name="connsiteY9" fmla="*/ 11072160 h 11072160"/>
              <a:gd name="connsiteX10" fmla="*/ 11299 w 12217369"/>
              <a:gd name="connsiteY10" fmla="*/ 0 h 11072160"/>
              <a:gd name="connsiteX0" fmla="*/ 11299 w 12217369"/>
              <a:gd name="connsiteY0" fmla="*/ 0 h 11072160"/>
              <a:gd name="connsiteX1" fmla="*/ 3170850 w 12217369"/>
              <a:gd name="connsiteY1" fmla="*/ 1710117 h 11072160"/>
              <a:gd name="connsiteX2" fmla="*/ 4977786 w 12217369"/>
              <a:gd name="connsiteY2" fmla="*/ 5958848 h 11072160"/>
              <a:gd name="connsiteX3" fmla="*/ 6352105 w 12217369"/>
              <a:gd name="connsiteY3" fmla="*/ 8685588 h 11072160"/>
              <a:gd name="connsiteX4" fmla="*/ 7209366 w 12217369"/>
              <a:gd name="connsiteY4" fmla="*/ 10304584 h 11072160"/>
              <a:gd name="connsiteX5" fmla="*/ 9125814 w 12217369"/>
              <a:gd name="connsiteY5" fmla="*/ 10170217 h 11072160"/>
              <a:gd name="connsiteX6" fmla="*/ 11538943 w 12217369"/>
              <a:gd name="connsiteY6" fmla="*/ 10098766 h 11072160"/>
              <a:gd name="connsiteX7" fmla="*/ 12207537 w 12217369"/>
              <a:gd name="connsiteY7" fmla="*/ 10246250 h 11072160"/>
              <a:gd name="connsiteX8" fmla="*/ 12217369 w 12217369"/>
              <a:gd name="connsiteY8" fmla="*/ 11052495 h 11072160"/>
              <a:gd name="connsiteX9" fmla="*/ 15537 w 12217369"/>
              <a:gd name="connsiteY9" fmla="*/ 11072160 h 11072160"/>
              <a:gd name="connsiteX10" fmla="*/ 11299 w 12217369"/>
              <a:gd name="connsiteY10" fmla="*/ 0 h 11072160"/>
              <a:gd name="connsiteX0" fmla="*/ 11299 w 12217369"/>
              <a:gd name="connsiteY0" fmla="*/ 0 h 11072160"/>
              <a:gd name="connsiteX1" fmla="*/ 3170850 w 12217369"/>
              <a:gd name="connsiteY1" fmla="*/ 1710117 h 11072160"/>
              <a:gd name="connsiteX2" fmla="*/ 4977786 w 12217369"/>
              <a:gd name="connsiteY2" fmla="*/ 5958848 h 11072160"/>
              <a:gd name="connsiteX3" fmla="*/ 6352105 w 12217369"/>
              <a:gd name="connsiteY3" fmla="*/ 8685588 h 11072160"/>
              <a:gd name="connsiteX4" fmla="*/ 7998157 w 12217369"/>
              <a:gd name="connsiteY4" fmla="*/ 10401594 h 11072160"/>
              <a:gd name="connsiteX5" fmla="*/ 9125814 w 12217369"/>
              <a:gd name="connsiteY5" fmla="*/ 10170217 h 11072160"/>
              <a:gd name="connsiteX6" fmla="*/ 11538943 w 12217369"/>
              <a:gd name="connsiteY6" fmla="*/ 10098766 h 11072160"/>
              <a:gd name="connsiteX7" fmla="*/ 12207537 w 12217369"/>
              <a:gd name="connsiteY7" fmla="*/ 10246250 h 11072160"/>
              <a:gd name="connsiteX8" fmla="*/ 12217369 w 12217369"/>
              <a:gd name="connsiteY8" fmla="*/ 11052495 h 11072160"/>
              <a:gd name="connsiteX9" fmla="*/ 15537 w 12217369"/>
              <a:gd name="connsiteY9" fmla="*/ 11072160 h 11072160"/>
              <a:gd name="connsiteX10" fmla="*/ 11299 w 12217369"/>
              <a:gd name="connsiteY10" fmla="*/ 0 h 11072160"/>
              <a:gd name="connsiteX0" fmla="*/ 11299 w 12217369"/>
              <a:gd name="connsiteY0" fmla="*/ 0 h 11072160"/>
              <a:gd name="connsiteX1" fmla="*/ 3170850 w 12217369"/>
              <a:gd name="connsiteY1" fmla="*/ 1710117 h 11072160"/>
              <a:gd name="connsiteX2" fmla="*/ 4977786 w 12217369"/>
              <a:gd name="connsiteY2" fmla="*/ 5958848 h 11072160"/>
              <a:gd name="connsiteX3" fmla="*/ 6352105 w 12217369"/>
              <a:gd name="connsiteY3" fmla="*/ 8685588 h 11072160"/>
              <a:gd name="connsiteX4" fmla="*/ 7998157 w 12217369"/>
              <a:gd name="connsiteY4" fmla="*/ 10401594 h 11072160"/>
              <a:gd name="connsiteX5" fmla="*/ 9125814 w 12217369"/>
              <a:gd name="connsiteY5" fmla="*/ 10170217 h 11072160"/>
              <a:gd name="connsiteX6" fmla="*/ 11538943 w 12217369"/>
              <a:gd name="connsiteY6" fmla="*/ 10098766 h 11072160"/>
              <a:gd name="connsiteX7" fmla="*/ 12207537 w 12217369"/>
              <a:gd name="connsiteY7" fmla="*/ 10246250 h 11072160"/>
              <a:gd name="connsiteX8" fmla="*/ 12217369 w 12217369"/>
              <a:gd name="connsiteY8" fmla="*/ 11052495 h 11072160"/>
              <a:gd name="connsiteX9" fmla="*/ 15537 w 12217369"/>
              <a:gd name="connsiteY9" fmla="*/ 11072160 h 11072160"/>
              <a:gd name="connsiteX10" fmla="*/ 11299 w 12217369"/>
              <a:gd name="connsiteY10" fmla="*/ 0 h 11072160"/>
              <a:gd name="connsiteX0" fmla="*/ 11299 w 12217369"/>
              <a:gd name="connsiteY0" fmla="*/ 0 h 11072160"/>
              <a:gd name="connsiteX1" fmla="*/ 3170850 w 12217369"/>
              <a:gd name="connsiteY1" fmla="*/ 1710117 h 11072160"/>
              <a:gd name="connsiteX2" fmla="*/ 4977786 w 12217369"/>
              <a:gd name="connsiteY2" fmla="*/ 5958848 h 11072160"/>
              <a:gd name="connsiteX3" fmla="*/ 6352105 w 12217369"/>
              <a:gd name="connsiteY3" fmla="*/ 8685588 h 11072160"/>
              <a:gd name="connsiteX4" fmla="*/ 7998157 w 12217369"/>
              <a:gd name="connsiteY4" fmla="*/ 10401594 h 11072160"/>
              <a:gd name="connsiteX5" fmla="*/ 9125814 w 12217369"/>
              <a:gd name="connsiteY5" fmla="*/ 10170217 h 11072160"/>
              <a:gd name="connsiteX6" fmla="*/ 11538943 w 12217369"/>
              <a:gd name="connsiteY6" fmla="*/ 10098766 h 11072160"/>
              <a:gd name="connsiteX7" fmla="*/ 12207537 w 12217369"/>
              <a:gd name="connsiteY7" fmla="*/ 10246250 h 11072160"/>
              <a:gd name="connsiteX8" fmla="*/ 12217369 w 12217369"/>
              <a:gd name="connsiteY8" fmla="*/ 11052495 h 11072160"/>
              <a:gd name="connsiteX9" fmla="*/ 15537 w 12217369"/>
              <a:gd name="connsiteY9" fmla="*/ 11072160 h 11072160"/>
              <a:gd name="connsiteX10" fmla="*/ 11299 w 12217369"/>
              <a:gd name="connsiteY10" fmla="*/ 0 h 11072160"/>
              <a:gd name="connsiteX0" fmla="*/ 11299 w 12217369"/>
              <a:gd name="connsiteY0" fmla="*/ 0 h 11072160"/>
              <a:gd name="connsiteX1" fmla="*/ 3170850 w 12217369"/>
              <a:gd name="connsiteY1" fmla="*/ 1710117 h 11072160"/>
              <a:gd name="connsiteX2" fmla="*/ 4977786 w 12217369"/>
              <a:gd name="connsiteY2" fmla="*/ 5958848 h 11072160"/>
              <a:gd name="connsiteX3" fmla="*/ 6352105 w 12217369"/>
              <a:gd name="connsiteY3" fmla="*/ 8685588 h 11072160"/>
              <a:gd name="connsiteX4" fmla="*/ 7998157 w 12217369"/>
              <a:gd name="connsiteY4" fmla="*/ 10401594 h 11072160"/>
              <a:gd name="connsiteX5" fmla="*/ 9125814 w 12217369"/>
              <a:gd name="connsiteY5" fmla="*/ 10170217 h 11072160"/>
              <a:gd name="connsiteX6" fmla="*/ 11538943 w 12217369"/>
              <a:gd name="connsiteY6" fmla="*/ 10098766 h 11072160"/>
              <a:gd name="connsiteX7" fmla="*/ 12207537 w 12217369"/>
              <a:gd name="connsiteY7" fmla="*/ 10246250 h 11072160"/>
              <a:gd name="connsiteX8" fmla="*/ 12217369 w 12217369"/>
              <a:gd name="connsiteY8" fmla="*/ 11052495 h 11072160"/>
              <a:gd name="connsiteX9" fmla="*/ 15537 w 12217369"/>
              <a:gd name="connsiteY9" fmla="*/ 11072160 h 11072160"/>
              <a:gd name="connsiteX10" fmla="*/ 11299 w 12217369"/>
              <a:gd name="connsiteY10" fmla="*/ 0 h 11072160"/>
              <a:gd name="connsiteX0" fmla="*/ 11299 w 12217369"/>
              <a:gd name="connsiteY0" fmla="*/ 0 h 11072160"/>
              <a:gd name="connsiteX1" fmla="*/ 3170850 w 12217369"/>
              <a:gd name="connsiteY1" fmla="*/ 1710117 h 11072160"/>
              <a:gd name="connsiteX2" fmla="*/ 4977786 w 12217369"/>
              <a:gd name="connsiteY2" fmla="*/ 5958848 h 11072160"/>
              <a:gd name="connsiteX3" fmla="*/ 6352105 w 12217369"/>
              <a:gd name="connsiteY3" fmla="*/ 8685588 h 11072160"/>
              <a:gd name="connsiteX4" fmla="*/ 7998157 w 12217369"/>
              <a:gd name="connsiteY4" fmla="*/ 10401594 h 11072160"/>
              <a:gd name="connsiteX5" fmla="*/ 10058022 w 12217369"/>
              <a:gd name="connsiteY5" fmla="*/ 10509747 h 11072160"/>
              <a:gd name="connsiteX6" fmla="*/ 11538943 w 12217369"/>
              <a:gd name="connsiteY6" fmla="*/ 10098766 h 11072160"/>
              <a:gd name="connsiteX7" fmla="*/ 12207537 w 12217369"/>
              <a:gd name="connsiteY7" fmla="*/ 10246250 h 11072160"/>
              <a:gd name="connsiteX8" fmla="*/ 12217369 w 12217369"/>
              <a:gd name="connsiteY8" fmla="*/ 11052495 h 11072160"/>
              <a:gd name="connsiteX9" fmla="*/ 15537 w 12217369"/>
              <a:gd name="connsiteY9" fmla="*/ 11072160 h 11072160"/>
              <a:gd name="connsiteX10" fmla="*/ 11299 w 12217369"/>
              <a:gd name="connsiteY10" fmla="*/ 0 h 11072160"/>
              <a:gd name="connsiteX0" fmla="*/ 11299 w 12217369"/>
              <a:gd name="connsiteY0" fmla="*/ 0 h 11072160"/>
              <a:gd name="connsiteX1" fmla="*/ 3170850 w 12217369"/>
              <a:gd name="connsiteY1" fmla="*/ 1710117 h 11072160"/>
              <a:gd name="connsiteX2" fmla="*/ 4977786 w 12217369"/>
              <a:gd name="connsiteY2" fmla="*/ 5958848 h 11072160"/>
              <a:gd name="connsiteX3" fmla="*/ 6352105 w 12217369"/>
              <a:gd name="connsiteY3" fmla="*/ 8685588 h 11072160"/>
              <a:gd name="connsiteX4" fmla="*/ 7998157 w 12217369"/>
              <a:gd name="connsiteY4" fmla="*/ 10401594 h 11072160"/>
              <a:gd name="connsiteX5" fmla="*/ 10058022 w 12217369"/>
              <a:gd name="connsiteY5" fmla="*/ 10509747 h 11072160"/>
              <a:gd name="connsiteX6" fmla="*/ 11706262 w 12217369"/>
              <a:gd name="connsiteY6" fmla="*/ 10583810 h 11072160"/>
              <a:gd name="connsiteX7" fmla="*/ 12207537 w 12217369"/>
              <a:gd name="connsiteY7" fmla="*/ 10246250 h 11072160"/>
              <a:gd name="connsiteX8" fmla="*/ 12217369 w 12217369"/>
              <a:gd name="connsiteY8" fmla="*/ 11052495 h 11072160"/>
              <a:gd name="connsiteX9" fmla="*/ 15537 w 12217369"/>
              <a:gd name="connsiteY9" fmla="*/ 11072160 h 11072160"/>
              <a:gd name="connsiteX10" fmla="*/ 11299 w 12217369"/>
              <a:gd name="connsiteY10" fmla="*/ 0 h 11072160"/>
              <a:gd name="connsiteX0" fmla="*/ 11299 w 12217369"/>
              <a:gd name="connsiteY0" fmla="*/ 0 h 11072160"/>
              <a:gd name="connsiteX1" fmla="*/ 3170850 w 12217369"/>
              <a:gd name="connsiteY1" fmla="*/ 1710117 h 11072160"/>
              <a:gd name="connsiteX2" fmla="*/ 4977786 w 12217369"/>
              <a:gd name="connsiteY2" fmla="*/ 5958848 h 11072160"/>
              <a:gd name="connsiteX3" fmla="*/ 6352105 w 12217369"/>
              <a:gd name="connsiteY3" fmla="*/ 8685588 h 11072160"/>
              <a:gd name="connsiteX4" fmla="*/ 7998157 w 12217369"/>
              <a:gd name="connsiteY4" fmla="*/ 10401594 h 11072160"/>
              <a:gd name="connsiteX5" fmla="*/ 10058022 w 12217369"/>
              <a:gd name="connsiteY5" fmla="*/ 10509747 h 11072160"/>
              <a:gd name="connsiteX6" fmla="*/ 11706262 w 12217369"/>
              <a:gd name="connsiteY6" fmla="*/ 10583810 h 11072160"/>
              <a:gd name="connsiteX7" fmla="*/ 12207537 w 12217369"/>
              <a:gd name="connsiteY7" fmla="*/ 10779798 h 11072160"/>
              <a:gd name="connsiteX8" fmla="*/ 12217369 w 12217369"/>
              <a:gd name="connsiteY8" fmla="*/ 11052495 h 11072160"/>
              <a:gd name="connsiteX9" fmla="*/ 15537 w 12217369"/>
              <a:gd name="connsiteY9" fmla="*/ 11072160 h 11072160"/>
              <a:gd name="connsiteX10" fmla="*/ 11299 w 12217369"/>
              <a:gd name="connsiteY10" fmla="*/ 0 h 110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7369" h="11072160">
                <a:moveTo>
                  <a:pt x="11299" y="0"/>
                </a:moveTo>
                <a:lnTo>
                  <a:pt x="3170850" y="1710117"/>
                </a:lnTo>
                <a:cubicBezTo>
                  <a:pt x="4224034" y="2280156"/>
                  <a:pt x="4447577" y="4796270"/>
                  <a:pt x="4977786" y="5958848"/>
                </a:cubicBezTo>
                <a:lnTo>
                  <a:pt x="6352105" y="8685588"/>
                </a:lnTo>
                <a:cubicBezTo>
                  <a:pt x="6855500" y="9426046"/>
                  <a:pt x="7380504" y="10097568"/>
                  <a:pt x="7998157" y="10401594"/>
                </a:cubicBezTo>
                <a:cubicBezTo>
                  <a:pt x="8615810" y="10705620"/>
                  <a:pt x="9440005" y="10479378"/>
                  <a:pt x="10058022" y="10509747"/>
                </a:cubicBezTo>
                <a:lnTo>
                  <a:pt x="11706262" y="10583810"/>
                </a:lnTo>
                <a:lnTo>
                  <a:pt x="12207537" y="10779798"/>
                </a:lnTo>
                <a:lnTo>
                  <a:pt x="12217369" y="11052495"/>
                </a:lnTo>
                <a:lnTo>
                  <a:pt x="15537" y="11072160"/>
                </a:lnTo>
                <a:cubicBezTo>
                  <a:pt x="12260" y="10737863"/>
                  <a:pt x="-14921" y="314632"/>
                  <a:pt x="11299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7509" tIns="35105" rIns="67509" bIns="351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91" rtl="0" eaLnBrk="1" fontAlgn="base" latinLnBrk="0" hangingPunct="1">
              <a:lnSpc>
                <a:spcPct val="100000"/>
              </a:lnSpc>
              <a:spcBef>
                <a:spcPts val="32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604EC-A8AF-46ED-BEE4-E557DEBFA49F}"/>
              </a:ext>
            </a:extLst>
          </p:cNvPr>
          <p:cNvGrpSpPr/>
          <p:nvPr/>
        </p:nvGrpSpPr>
        <p:grpSpPr>
          <a:xfrm>
            <a:off x="1186840" y="1770920"/>
            <a:ext cx="894332" cy="886172"/>
            <a:chOff x="971600" y="188640"/>
            <a:chExt cx="894332" cy="2542356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74A30EF-D4EA-4295-823D-2A564B9D3891}"/>
                </a:ext>
              </a:extLst>
            </p:cNvPr>
            <p:cNvCxnSpPr/>
            <p:nvPr/>
          </p:nvCxnSpPr>
          <p:spPr bwMode="auto">
            <a:xfrm>
              <a:off x="971600" y="188640"/>
              <a:ext cx="0" cy="254235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miter lim="800000"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91807ED-819C-46C8-921A-0A3603CC8546}"/>
                </a:ext>
              </a:extLst>
            </p:cNvPr>
            <p:cNvSpPr txBox="1"/>
            <p:nvPr/>
          </p:nvSpPr>
          <p:spPr>
            <a:xfrm>
              <a:off x="1054813" y="1275737"/>
              <a:ext cx="811119" cy="7063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432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pitchFamily="-80" charset="-128"/>
                  <a:cs typeface="+mn-cs"/>
                </a:rPr>
                <a:t>50 meter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8FA3F3D-A425-466B-82B7-0796F1D7C371}"/>
              </a:ext>
            </a:extLst>
          </p:cNvPr>
          <p:cNvGrpSpPr/>
          <p:nvPr/>
        </p:nvGrpSpPr>
        <p:grpSpPr>
          <a:xfrm>
            <a:off x="2925776" y="1781995"/>
            <a:ext cx="1008146" cy="1161392"/>
            <a:chOff x="971600" y="188640"/>
            <a:chExt cx="1008146" cy="333194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598FE62-D39C-4975-84A4-110C56C68A2D}"/>
                </a:ext>
              </a:extLst>
            </p:cNvPr>
            <p:cNvCxnSpPr/>
            <p:nvPr/>
          </p:nvCxnSpPr>
          <p:spPr bwMode="auto">
            <a:xfrm>
              <a:off x="971600" y="188640"/>
              <a:ext cx="0" cy="333194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miter lim="800000"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EB027EA-01BD-40F1-B9FB-1179FEC7A16A}"/>
                </a:ext>
              </a:extLst>
            </p:cNvPr>
            <p:cNvSpPr txBox="1"/>
            <p:nvPr/>
          </p:nvSpPr>
          <p:spPr>
            <a:xfrm>
              <a:off x="1054813" y="1275737"/>
              <a:ext cx="924933" cy="7063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432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pitchFamily="-80" charset="-128"/>
                  <a:cs typeface="+mn-cs"/>
                </a:rPr>
                <a:t>300 meter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CE244E3-C1AF-4720-A60B-8122C641FB6D}"/>
              </a:ext>
            </a:extLst>
          </p:cNvPr>
          <p:cNvGrpSpPr/>
          <p:nvPr/>
        </p:nvGrpSpPr>
        <p:grpSpPr>
          <a:xfrm>
            <a:off x="4639915" y="1793092"/>
            <a:ext cx="1111126" cy="2416205"/>
            <a:chOff x="971600" y="-276841"/>
            <a:chExt cx="1111126" cy="3797421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45CF990-0DAD-4F6B-886E-C0FCC2C9863B}"/>
                </a:ext>
              </a:extLst>
            </p:cNvPr>
            <p:cNvCxnSpPr/>
            <p:nvPr/>
          </p:nvCxnSpPr>
          <p:spPr bwMode="auto">
            <a:xfrm>
              <a:off x="971600" y="-276841"/>
              <a:ext cx="0" cy="3797421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miter lim="800000"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30C04A-91A1-476D-B08F-275185163F3F}"/>
                </a:ext>
              </a:extLst>
            </p:cNvPr>
            <p:cNvSpPr txBox="1"/>
            <p:nvPr/>
          </p:nvSpPr>
          <p:spPr>
            <a:xfrm>
              <a:off x="1043980" y="2846534"/>
              <a:ext cx="1038746" cy="38697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432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pitchFamily="-80" charset="-128"/>
                  <a:cs typeface="+mn-cs"/>
                </a:rPr>
                <a:t>1500 meter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584DAAC-73BD-49D9-A17E-9A09ACB4EED5}"/>
              </a:ext>
            </a:extLst>
          </p:cNvPr>
          <p:cNvGrpSpPr/>
          <p:nvPr/>
        </p:nvGrpSpPr>
        <p:grpSpPr>
          <a:xfrm>
            <a:off x="7390307" y="1854003"/>
            <a:ext cx="1119299" cy="4171886"/>
            <a:chOff x="971600" y="188640"/>
            <a:chExt cx="1119299" cy="3331940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3B30B2F-344E-413F-978A-CEDBF1861D2A}"/>
                </a:ext>
              </a:extLst>
            </p:cNvPr>
            <p:cNvCxnSpPr/>
            <p:nvPr/>
          </p:nvCxnSpPr>
          <p:spPr bwMode="auto">
            <a:xfrm>
              <a:off x="971600" y="188640"/>
              <a:ext cx="0" cy="333194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miter lim="800000"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89C272D-DDE3-47DE-BA81-9B33D3344DB8}"/>
                </a:ext>
              </a:extLst>
            </p:cNvPr>
            <p:cNvSpPr txBox="1"/>
            <p:nvPr/>
          </p:nvSpPr>
          <p:spPr>
            <a:xfrm>
              <a:off x="1052153" y="3190848"/>
              <a:ext cx="1038746" cy="1966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432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pitchFamily="-80" charset="-128"/>
                  <a:cs typeface="+mn-cs"/>
                </a:rPr>
                <a:t>2500 meter</a:t>
              </a:r>
            </a:p>
          </p:txBody>
        </p:sp>
      </p:grpSp>
      <p:pic>
        <p:nvPicPr>
          <p:cNvPr id="60" name="Picture 5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A53117-7F3A-40B6-85B1-ED0C2222C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80" y="3368314"/>
            <a:ext cx="515767" cy="447903"/>
          </a:xfrm>
          <a:prstGeom prst="rect">
            <a:avLst/>
          </a:prstGeom>
        </p:spPr>
      </p:pic>
      <p:pic>
        <p:nvPicPr>
          <p:cNvPr id="61" name="Picture 6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BA2131-BA41-4BF5-8C26-66926257D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59" y="3076147"/>
            <a:ext cx="965200" cy="838200"/>
          </a:xfrm>
          <a:prstGeom prst="rect">
            <a:avLst/>
          </a:prstGeom>
        </p:spPr>
      </p:pic>
      <p:pic>
        <p:nvPicPr>
          <p:cNvPr id="62" name="Picture 61" descr="A close up of a logo&#10;&#10;Description automatically generated">
            <a:extLst>
              <a:ext uri="{FF2B5EF4-FFF2-40B4-BE49-F238E27FC236}">
                <a16:creationId xmlns:a16="http://schemas.microsoft.com/office/drawing/2014/main" id="{64DDB516-CD0A-4FB6-91D1-ABE4247D3A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45" y="3974487"/>
            <a:ext cx="596900" cy="279400"/>
          </a:xfrm>
          <a:prstGeom prst="rect">
            <a:avLst/>
          </a:prstGeom>
        </p:spPr>
      </p:pic>
      <p:pic>
        <p:nvPicPr>
          <p:cNvPr id="63" name="Picture 62" descr="A close up of a logo&#10;&#10;Description automatically generated">
            <a:extLst>
              <a:ext uri="{FF2B5EF4-FFF2-40B4-BE49-F238E27FC236}">
                <a16:creationId xmlns:a16="http://schemas.microsoft.com/office/drawing/2014/main" id="{6E7A4140-A3DE-405B-BC7A-5FE006CC3C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6996" y="4252999"/>
            <a:ext cx="1356253" cy="525395"/>
          </a:xfrm>
          <a:prstGeom prst="rect">
            <a:avLst/>
          </a:prstGeom>
        </p:spPr>
      </p:pic>
      <p:pic>
        <p:nvPicPr>
          <p:cNvPr id="64" name="Picture 63" descr="A picture containing wheel&#10;&#10;Description automatically generated">
            <a:extLst>
              <a:ext uri="{FF2B5EF4-FFF2-40B4-BE49-F238E27FC236}">
                <a16:creationId xmlns:a16="http://schemas.microsoft.com/office/drawing/2014/main" id="{F597F428-A286-495F-AF99-8BD0ABCF8D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22" y="6037503"/>
            <a:ext cx="414229" cy="404366"/>
          </a:xfrm>
          <a:prstGeom prst="rect">
            <a:avLst/>
          </a:prstGeom>
        </p:spPr>
      </p:pic>
      <p:pic>
        <p:nvPicPr>
          <p:cNvPr id="65" name="Picture 64" descr="A close up of a logo&#10;&#10;Description automatically generated">
            <a:extLst>
              <a:ext uri="{FF2B5EF4-FFF2-40B4-BE49-F238E27FC236}">
                <a16:creationId xmlns:a16="http://schemas.microsoft.com/office/drawing/2014/main" id="{B98613DA-8A1B-480D-948F-A57C0CC55C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42" y="5864624"/>
            <a:ext cx="759188" cy="741112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DC829F79-B6BE-4871-8EFA-2FC70395F24C}"/>
              </a:ext>
            </a:extLst>
          </p:cNvPr>
          <p:cNvSpPr txBox="1"/>
          <p:nvPr/>
        </p:nvSpPr>
        <p:spPr>
          <a:xfrm>
            <a:off x="85194" y="3534197"/>
            <a:ext cx="112691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Zooplankton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FA886A5-130B-4399-9166-26492ABE1611}"/>
              </a:ext>
            </a:extLst>
          </p:cNvPr>
          <p:cNvSpPr txBox="1"/>
          <p:nvPr/>
        </p:nvSpPr>
        <p:spPr>
          <a:xfrm>
            <a:off x="85194" y="3992738"/>
            <a:ext cx="131927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Epipelagic fish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6A8F0B5-AFBC-4787-BA09-183C66D7474F}"/>
              </a:ext>
            </a:extLst>
          </p:cNvPr>
          <p:cNvSpPr txBox="1"/>
          <p:nvPr/>
        </p:nvSpPr>
        <p:spPr>
          <a:xfrm>
            <a:off x="85194" y="4430448"/>
            <a:ext cx="133209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Large pelagics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1B2FE36-3F50-4D77-B37F-66DA808515B9}"/>
              </a:ext>
            </a:extLst>
          </p:cNvPr>
          <p:cNvGrpSpPr/>
          <p:nvPr/>
        </p:nvGrpSpPr>
        <p:grpSpPr>
          <a:xfrm>
            <a:off x="100731" y="4868158"/>
            <a:ext cx="1955399" cy="253141"/>
            <a:chOff x="86337" y="4960086"/>
            <a:chExt cx="1955399" cy="253141"/>
          </a:xfrm>
        </p:grpSpPr>
        <p:pic>
          <p:nvPicPr>
            <p:cNvPr id="70" name="Picture 69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F35E4EBE-D4E0-4A3F-AC59-500979B01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336" y="5010027"/>
              <a:ext cx="533400" cy="203200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6F7083D-F9F5-4E18-BC69-E4866C8C2E4F}"/>
                </a:ext>
              </a:extLst>
            </p:cNvPr>
            <p:cNvSpPr txBox="1"/>
            <p:nvPr/>
          </p:nvSpPr>
          <p:spPr>
            <a:xfrm>
              <a:off x="86337" y="4960086"/>
              <a:ext cx="125194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432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pitchFamily="-80" charset="-128"/>
                  <a:cs typeface="+mn-cs"/>
                </a:rPr>
                <a:t>Mesopelagics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8E36C8E-4F21-453A-9F19-787C0833BA7F}"/>
              </a:ext>
            </a:extLst>
          </p:cNvPr>
          <p:cNvGrpSpPr/>
          <p:nvPr/>
        </p:nvGrpSpPr>
        <p:grpSpPr>
          <a:xfrm>
            <a:off x="98928" y="5560499"/>
            <a:ext cx="2487787" cy="382990"/>
            <a:chOff x="83080" y="5315118"/>
            <a:chExt cx="2487787" cy="382990"/>
          </a:xfrm>
        </p:grpSpPr>
        <p:pic>
          <p:nvPicPr>
            <p:cNvPr id="73" name="Picture 72" descr="A close up of a logo&#10;&#10;Description automatically generated">
              <a:extLst>
                <a:ext uri="{FF2B5EF4-FFF2-40B4-BE49-F238E27FC236}">
                  <a16:creationId xmlns:a16="http://schemas.microsoft.com/office/drawing/2014/main" id="{04B48332-75AC-4093-99AE-B07D094A2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05773" y="5315118"/>
              <a:ext cx="1065094" cy="38299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452AE7B-CEF2-48C9-9E8C-8FC921D60B32}"/>
                </a:ext>
              </a:extLst>
            </p:cNvPr>
            <p:cNvSpPr txBox="1"/>
            <p:nvPr/>
          </p:nvSpPr>
          <p:spPr>
            <a:xfrm>
              <a:off x="83080" y="5434131"/>
              <a:ext cx="876843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432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pitchFamily="-80" charset="-128"/>
                  <a:cs typeface="+mn-cs"/>
                </a:rPr>
                <a:t>Demersal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6674D698-C36F-47C5-82AE-C1B6AA79C33D}"/>
              </a:ext>
            </a:extLst>
          </p:cNvPr>
          <p:cNvSpPr txBox="1"/>
          <p:nvPr/>
        </p:nvSpPr>
        <p:spPr>
          <a:xfrm>
            <a:off x="100227" y="6103174"/>
            <a:ext cx="75180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Benthos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12526C9-8210-489D-859F-978989DF5C15}"/>
              </a:ext>
            </a:extLst>
          </p:cNvPr>
          <p:cNvGrpSpPr/>
          <p:nvPr/>
        </p:nvGrpSpPr>
        <p:grpSpPr>
          <a:xfrm>
            <a:off x="98928" y="5215175"/>
            <a:ext cx="2174753" cy="381000"/>
            <a:chOff x="84534" y="5307104"/>
            <a:chExt cx="2174753" cy="381000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CB129B7-7DBE-4CD4-84F3-D96C7855A295}"/>
                </a:ext>
              </a:extLst>
            </p:cNvPr>
            <p:cNvSpPr txBox="1"/>
            <p:nvPr/>
          </p:nvSpPr>
          <p:spPr>
            <a:xfrm>
              <a:off x="84534" y="5383747"/>
              <a:ext cx="135774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432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pitchFamily="-80" charset="-128"/>
                  <a:cs typeface="+mn-cs"/>
                </a:rPr>
                <a:t>Midwater pred.</a:t>
              </a:r>
            </a:p>
          </p:txBody>
        </p:sp>
        <p:pic>
          <p:nvPicPr>
            <p:cNvPr id="78" name="Picture 77" descr="A picture containing ax&#10;&#10;Description automatically generated">
              <a:extLst>
                <a:ext uri="{FF2B5EF4-FFF2-40B4-BE49-F238E27FC236}">
                  <a16:creationId xmlns:a16="http://schemas.microsoft.com/office/drawing/2014/main" id="{47308875-182E-448E-8274-99FFCCCF7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687" y="5307104"/>
              <a:ext cx="736600" cy="381000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092FDB4-8BF7-4D5B-BD32-D7CFB2FE67EE}"/>
              </a:ext>
            </a:extLst>
          </p:cNvPr>
          <p:cNvGrpSpPr/>
          <p:nvPr/>
        </p:nvGrpSpPr>
        <p:grpSpPr>
          <a:xfrm>
            <a:off x="4842443" y="98339"/>
            <a:ext cx="4255645" cy="2867909"/>
            <a:chOff x="709714" y="216982"/>
            <a:chExt cx="5597651" cy="3674193"/>
          </a:xfrm>
          <a:solidFill>
            <a:schemeClr val="bg1"/>
          </a:solidFill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8C558597-0E5F-4C47-81EE-ABDEE3565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55576" y="216982"/>
              <a:ext cx="5551789" cy="339276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2570A40-5BEE-4ED7-B2FE-0A19A7CFD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714" y="3510175"/>
              <a:ext cx="5257800" cy="381000"/>
            </a:xfrm>
            <a:prstGeom prst="rect">
              <a:avLst/>
            </a:prstGeom>
            <a:grpFill/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D4A29906-5221-4343-935D-EBA1C690B54F}"/>
              </a:ext>
            </a:extLst>
          </p:cNvPr>
          <p:cNvSpPr txBox="1"/>
          <p:nvPr/>
        </p:nvSpPr>
        <p:spPr>
          <a:xfrm>
            <a:off x="4693491" y="1307482"/>
            <a:ext cx="54662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Depth</a:t>
            </a: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6A15B72-4A2F-4352-8E19-C8FBB97A4728}"/>
              </a:ext>
            </a:extLst>
          </p:cNvPr>
          <p:cNvSpPr txBox="1"/>
          <p:nvPr/>
        </p:nvSpPr>
        <p:spPr>
          <a:xfrm>
            <a:off x="6710532" y="2977479"/>
            <a:ext cx="111569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Body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weight</a:t>
            </a: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39B89460-C603-45E7-A778-E7C7A3EFF2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78714" y="2627779"/>
            <a:ext cx="4467225" cy="2781300"/>
          </a:xfrm>
          <a:prstGeom prst="rect">
            <a:avLst/>
          </a:prstGeom>
        </p:spPr>
      </p:pic>
      <p:sp>
        <p:nvSpPr>
          <p:cNvPr id="85" name="Slide Number Placeholder 8">
            <a:extLst>
              <a:ext uri="{FF2B5EF4-FFF2-40B4-BE49-F238E27FC236}">
                <a16:creationId xmlns:a16="http://schemas.microsoft.com/office/drawing/2014/main" id="{50282F7F-B79D-4E58-AA23-325489758E05}"/>
              </a:ext>
            </a:extLst>
          </p:cNvPr>
          <p:cNvSpPr txBox="1">
            <a:spLocks/>
          </p:cNvSpPr>
          <p:nvPr/>
        </p:nvSpPr>
        <p:spPr>
          <a:xfrm>
            <a:off x="-1838" y="9179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7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03EA872-A674-449B-A120-B97244F8E91D}" type="slidenum">
              <a:rPr lang="en-GB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23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617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48333 -0.10394 L -0.48151 -0.10162 " pathEditMode="relative" rAng="0" ptsTypes="AAA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-5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4 -0.01436 L -0.28112 -0.11528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4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-0.1612 -0.10718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-5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6 0.00347 L 0.00052 -0.18612 L 0.0013 -0.18473 " pathEditMode="relative" rAng="0" ptsTypes="AAA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2" grpId="1"/>
      <p:bldP spid="83" grpId="0"/>
      <p:bldP spid="8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23392" y="6613208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AB6B0-0DD5-41C1-A36E-7F4BE9353672}"/>
              </a:ext>
            </a:extLst>
          </p:cNvPr>
          <p:cNvSpPr/>
          <p:nvPr/>
        </p:nvSpPr>
        <p:spPr bwMode="auto">
          <a:xfrm>
            <a:off x="8976" y="116632"/>
            <a:ext cx="1088304" cy="10589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6816FA-0264-4B68-AE3C-2B04C2C32D10}"/>
              </a:ext>
            </a:extLst>
          </p:cNvPr>
          <p:cNvSpPr/>
          <p:nvPr/>
        </p:nvSpPr>
        <p:spPr bwMode="auto">
          <a:xfrm>
            <a:off x="567159" y="6613208"/>
            <a:ext cx="1897137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F61BC3-31FB-4854-95EC-001698939107}"/>
              </a:ext>
            </a:extLst>
          </p:cNvPr>
          <p:cNvSpPr/>
          <p:nvPr/>
        </p:nvSpPr>
        <p:spPr bwMode="auto">
          <a:xfrm>
            <a:off x="11076508" y="6606264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1073126-5F97-4766-802A-454F8EA4A310}"/>
              </a:ext>
            </a:extLst>
          </p:cNvPr>
          <p:cNvSpPr txBox="1"/>
          <p:nvPr/>
        </p:nvSpPr>
        <p:spPr>
          <a:xfrm>
            <a:off x="9246910" y="6538842"/>
            <a:ext cx="2694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van Denderen et al. 2021 GEB</a:t>
            </a: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B6281792-4C76-438D-959C-3C7BBB3427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6A2873B-58B7-4639-8D9D-7F0CA697F54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7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7D9CCA6-FAA9-42A0-9803-FF50CF061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41"/>
          <a:stretch/>
        </p:blipFill>
        <p:spPr>
          <a:xfrm>
            <a:off x="97112" y="2241126"/>
            <a:ext cx="11972113" cy="2220769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555EAE-7B71-4DFF-BD85-07CB0BDCAE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0" b="5014"/>
          <a:stretch/>
        </p:blipFill>
        <p:spPr>
          <a:xfrm>
            <a:off x="3349127" y="1871204"/>
            <a:ext cx="5277079" cy="3449943"/>
          </a:xfrm>
          <a:prstGeom prst="rect">
            <a:avLst/>
          </a:prstGeom>
        </p:spPr>
      </p:pic>
      <p:pic>
        <p:nvPicPr>
          <p:cNvPr id="37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E612361-38BA-4A93-AB49-52E6745636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9" t="22462" b="53211"/>
          <a:stretch/>
        </p:blipFill>
        <p:spPr bwMode="auto">
          <a:xfrm>
            <a:off x="8736994" y="1738353"/>
            <a:ext cx="3369160" cy="210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559995-9FAE-410C-9805-3F9DAD91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127" y="1961207"/>
            <a:ext cx="5111827" cy="33709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3B40F6-32B2-46F2-A48B-FBAEDB30B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062" y="3996342"/>
            <a:ext cx="3288163" cy="25023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19EDA2-2C4C-480C-BB9E-D68F59769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7959" y="3745739"/>
            <a:ext cx="2616692" cy="468028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D761BB5C-5FF9-4A4A-BC1E-C5A7DABC1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31" y="697779"/>
            <a:ext cx="3138566" cy="487088"/>
          </a:xfrm>
        </p:spPr>
        <p:txBody>
          <a:bodyPr/>
          <a:lstStyle/>
          <a:p>
            <a:r>
              <a:rPr lang="en-US" sz="2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Fish food web biogeography</a:t>
            </a:r>
            <a:endParaRPr lang="en-GB" sz="28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48FFF121-E105-435E-A31E-A7C7F05CDE16}"/>
              </a:ext>
            </a:extLst>
          </p:cNvPr>
          <p:cNvSpPr/>
          <p:nvPr/>
        </p:nvSpPr>
        <p:spPr bwMode="auto">
          <a:xfrm>
            <a:off x="4070733" y="2296210"/>
            <a:ext cx="253388" cy="237669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41" name="Star: 5 Points 40">
            <a:extLst>
              <a:ext uri="{FF2B5EF4-FFF2-40B4-BE49-F238E27FC236}">
                <a16:creationId xmlns:a16="http://schemas.microsoft.com/office/drawing/2014/main" id="{B4A4467E-6ED9-4EC1-A053-D6C9D46B435C}"/>
              </a:ext>
            </a:extLst>
          </p:cNvPr>
          <p:cNvSpPr/>
          <p:nvPr/>
        </p:nvSpPr>
        <p:spPr bwMode="auto">
          <a:xfrm>
            <a:off x="5734278" y="2415044"/>
            <a:ext cx="253388" cy="237669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EC74CD7-1962-4EBF-8A1F-EBE6AA24FE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95" y="1486046"/>
            <a:ext cx="3695238" cy="23333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095B860-FCFC-4655-8551-B5D50044EC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5164" y="1961207"/>
            <a:ext cx="5059542" cy="3357117"/>
          </a:xfrm>
          <a:prstGeom prst="rect">
            <a:avLst/>
          </a:prstGeom>
        </p:spPr>
      </p:pic>
      <p:sp>
        <p:nvSpPr>
          <p:cNvPr id="51" name="Star: 5 Points 50">
            <a:extLst>
              <a:ext uri="{FF2B5EF4-FFF2-40B4-BE49-F238E27FC236}">
                <a16:creationId xmlns:a16="http://schemas.microsoft.com/office/drawing/2014/main" id="{2AB4F991-A12D-4419-BC1C-28DDFCABBF87}"/>
              </a:ext>
            </a:extLst>
          </p:cNvPr>
          <p:cNvSpPr/>
          <p:nvPr/>
        </p:nvSpPr>
        <p:spPr bwMode="auto">
          <a:xfrm>
            <a:off x="4251970" y="3429000"/>
            <a:ext cx="253388" cy="237669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251757A-7A12-4EC7-B488-CDD974A476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15317" y="5278403"/>
            <a:ext cx="561975" cy="1333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5B1A95A-DBC2-481F-B035-D4ADE3A47D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5715" y="2016292"/>
            <a:ext cx="4955239" cy="330216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4CE594F-F92B-4C91-A3C6-2F1DC5F9A7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95" y="3840465"/>
            <a:ext cx="3195944" cy="2514526"/>
          </a:xfrm>
          <a:prstGeom prst="rect">
            <a:avLst/>
          </a:prstGeom>
        </p:spPr>
      </p:pic>
      <p:sp>
        <p:nvSpPr>
          <p:cNvPr id="59" name="Star: 5 Points 58">
            <a:extLst>
              <a:ext uri="{FF2B5EF4-FFF2-40B4-BE49-F238E27FC236}">
                <a16:creationId xmlns:a16="http://schemas.microsoft.com/office/drawing/2014/main" id="{35357F66-A9CF-4ED3-B075-98E78BD4DCB2}"/>
              </a:ext>
            </a:extLst>
          </p:cNvPr>
          <p:cNvSpPr/>
          <p:nvPr/>
        </p:nvSpPr>
        <p:spPr bwMode="auto">
          <a:xfrm>
            <a:off x="3688367" y="3011177"/>
            <a:ext cx="253388" cy="237669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DDF60F8C-4616-4148-AC21-B771E0D951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08096" y="2436984"/>
            <a:ext cx="93345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5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00104 -0.34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7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1" grpId="0" animBg="1"/>
      <p:bldP spid="51" grpId="0" animBg="1"/>
      <p:bldP spid="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23392" y="6613208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AB6B0-0DD5-41C1-A36E-7F4BE9353672}"/>
              </a:ext>
            </a:extLst>
          </p:cNvPr>
          <p:cNvSpPr/>
          <p:nvPr/>
        </p:nvSpPr>
        <p:spPr bwMode="auto">
          <a:xfrm>
            <a:off x="8976" y="116632"/>
            <a:ext cx="1088304" cy="10589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6816FA-0264-4B68-AE3C-2B04C2C32D10}"/>
              </a:ext>
            </a:extLst>
          </p:cNvPr>
          <p:cNvSpPr/>
          <p:nvPr/>
        </p:nvSpPr>
        <p:spPr bwMode="auto">
          <a:xfrm>
            <a:off x="623392" y="6613208"/>
            <a:ext cx="1897137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F61BC3-31FB-4854-95EC-001698939107}"/>
              </a:ext>
            </a:extLst>
          </p:cNvPr>
          <p:cNvSpPr/>
          <p:nvPr/>
        </p:nvSpPr>
        <p:spPr bwMode="auto">
          <a:xfrm>
            <a:off x="11076508" y="6606264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1073126-5F97-4766-802A-454F8EA4A310}"/>
              </a:ext>
            </a:extLst>
          </p:cNvPr>
          <p:cNvSpPr txBox="1"/>
          <p:nvPr/>
        </p:nvSpPr>
        <p:spPr>
          <a:xfrm>
            <a:off x="9246910" y="6538842"/>
            <a:ext cx="2694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van Denderen et al. 2021 GEB</a:t>
            </a: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B6281792-4C76-438D-959C-3C7BBB3427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6A2873B-58B7-4639-8D9D-7F0CA697F54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7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0E41E8-7547-409B-872F-5A02DEB3A28A}"/>
              </a:ext>
            </a:extLst>
          </p:cNvPr>
          <p:cNvSpPr/>
          <p:nvPr/>
        </p:nvSpPr>
        <p:spPr bwMode="auto">
          <a:xfrm rot="16200000">
            <a:off x="5520038" y="-580542"/>
            <a:ext cx="350438" cy="16479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A13112-9902-4D6B-BB4F-852AAD6D5C89}"/>
              </a:ext>
            </a:extLst>
          </p:cNvPr>
          <p:cNvSpPr/>
          <p:nvPr/>
        </p:nvSpPr>
        <p:spPr bwMode="auto">
          <a:xfrm rot="16200000">
            <a:off x="5507222" y="1950155"/>
            <a:ext cx="614773" cy="218317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BE02B1-DC92-47B6-A30A-6D8DCBD2D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440" y="116632"/>
            <a:ext cx="7085366" cy="34084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987042-B2A1-4479-BA1C-DE0F74759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687" y="3616710"/>
            <a:ext cx="3382178" cy="27017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08F4296-8738-4AA5-950B-FCE9800B9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370" y="6162838"/>
            <a:ext cx="2361440" cy="35878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4DC09511-E90A-4369-90F9-36FD76B5293E}"/>
              </a:ext>
            </a:extLst>
          </p:cNvPr>
          <p:cNvSpPr/>
          <p:nvPr/>
        </p:nvSpPr>
        <p:spPr bwMode="auto">
          <a:xfrm>
            <a:off x="5011985" y="2704168"/>
            <a:ext cx="1949986" cy="7849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77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37FEB-178F-4306-A0D9-08059CD0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05" y="586855"/>
            <a:ext cx="2938883" cy="42513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Recap</a:t>
            </a: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3E6D3E-98CA-4368-AA10-B7CD2F95C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907" y="1461051"/>
            <a:ext cx="4832803" cy="3664351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Developed fish guild model based on body size and vertical habitat strategy.</a:t>
            </a:r>
          </a:p>
          <a:p>
            <a:endParaRPr lang="en-US" sz="2000" dirty="0"/>
          </a:p>
          <a:p>
            <a:r>
              <a:rPr lang="en-US" sz="2000" dirty="0"/>
              <a:t>Main drivers of food web structure are zooplankton and benthic production and seafloor depth </a:t>
            </a:r>
          </a:p>
          <a:p>
            <a:endParaRPr lang="en-US" sz="2000" dirty="0"/>
          </a:p>
          <a:p>
            <a:r>
              <a:rPr lang="en-US" sz="2000" dirty="0"/>
              <a:t>Future changes seem mostly linked to </a:t>
            </a:r>
            <a:r>
              <a:rPr lang="en-US" sz="2000" dirty="0" err="1"/>
              <a:t>pelagification</a:t>
            </a:r>
            <a:r>
              <a:rPr lang="en-US" sz="2000" dirty="0"/>
              <a:t> and trophic amplification</a:t>
            </a:r>
          </a:p>
          <a:p>
            <a:endParaRPr lang="en-US" sz="2000" dirty="0"/>
          </a:p>
          <a:p>
            <a:r>
              <a:rPr lang="en-US" sz="2000" dirty="0"/>
              <a:t>Validation?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7EDC5-8A63-46A7-A0FA-A6F248917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00" y="3678713"/>
            <a:ext cx="3089016" cy="289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8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37FEB-178F-4306-A0D9-08059CD0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05" y="586855"/>
            <a:ext cx="2938883" cy="42513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Model validation: </a:t>
            </a: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temperature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scalings</a:t>
            </a: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82B9FE-2F77-4742-AFC8-D9C2C4AAECD5}"/>
              </a:ext>
            </a:extLst>
          </p:cNvPr>
          <p:cNvSpPr txBox="1"/>
          <p:nvPr/>
        </p:nvSpPr>
        <p:spPr>
          <a:xfrm>
            <a:off x="4627893" y="558349"/>
            <a:ext cx="5025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Physiological rates increase with temperature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01E5D0-DCD6-4795-803B-72CE16CDE2B0}"/>
              </a:ext>
            </a:extLst>
          </p:cNvPr>
          <p:cNvSpPr txBox="1"/>
          <p:nvPr/>
        </p:nvSpPr>
        <p:spPr>
          <a:xfrm>
            <a:off x="5131279" y="5653320"/>
            <a:ext cx="48533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Cold water species should, on average, grow 8-12 times slower than their tropical counterparts</a:t>
            </a:r>
          </a:p>
        </p:txBody>
      </p:sp>
      <p:pic>
        <p:nvPicPr>
          <p:cNvPr id="19" name="Picture 18" descr="Diagram, text&#10;&#10;Description automatically generated">
            <a:extLst>
              <a:ext uri="{FF2B5EF4-FFF2-40B4-BE49-F238E27FC236}">
                <a16:creationId xmlns:a16="http://schemas.microsoft.com/office/drawing/2014/main" id="{1B2E4B5C-51C3-4EB9-B37D-D6CD15C54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900" y="1978959"/>
            <a:ext cx="5100536" cy="309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4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5090902-C601-4FBA-83CF-CBE7FE6F3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68" y="1241877"/>
            <a:ext cx="8745706" cy="461443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23392" y="6613208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AB6B0-0DD5-41C1-A36E-7F4BE9353672}"/>
              </a:ext>
            </a:extLst>
          </p:cNvPr>
          <p:cNvSpPr/>
          <p:nvPr/>
        </p:nvSpPr>
        <p:spPr bwMode="auto">
          <a:xfrm>
            <a:off x="8976" y="116632"/>
            <a:ext cx="1088304" cy="10589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6816FA-0264-4B68-AE3C-2B04C2C32D10}"/>
              </a:ext>
            </a:extLst>
          </p:cNvPr>
          <p:cNvSpPr/>
          <p:nvPr/>
        </p:nvSpPr>
        <p:spPr bwMode="auto">
          <a:xfrm>
            <a:off x="623392" y="6613208"/>
            <a:ext cx="1897137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F61BC3-31FB-4854-95EC-001698939107}"/>
              </a:ext>
            </a:extLst>
          </p:cNvPr>
          <p:cNvSpPr/>
          <p:nvPr/>
        </p:nvSpPr>
        <p:spPr bwMode="auto">
          <a:xfrm>
            <a:off x="11076508" y="6606264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B6281792-4C76-438D-959C-3C7BBB3427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6A2873B-58B7-4639-8D9D-7F0CA697F54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7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0E41E8-7547-409B-872F-5A02DEB3A28A}"/>
              </a:ext>
            </a:extLst>
          </p:cNvPr>
          <p:cNvSpPr/>
          <p:nvPr/>
        </p:nvSpPr>
        <p:spPr bwMode="auto">
          <a:xfrm rot="16200000">
            <a:off x="5520038" y="-580542"/>
            <a:ext cx="350438" cy="16479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9C7880-0012-4842-8471-CC46EE506ECA}"/>
              </a:ext>
            </a:extLst>
          </p:cNvPr>
          <p:cNvSpPr txBox="1"/>
          <p:nvPr/>
        </p:nvSpPr>
        <p:spPr>
          <a:xfrm>
            <a:off x="727312" y="336070"/>
            <a:ext cx="4143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Fish growth rate observations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328E92-54BC-4EFD-8752-C5035E9AD9D0}"/>
              </a:ext>
            </a:extLst>
          </p:cNvPr>
          <p:cNvSpPr txBox="1"/>
          <p:nvPr/>
        </p:nvSpPr>
        <p:spPr>
          <a:xfrm>
            <a:off x="9246910" y="6538842"/>
            <a:ext cx="2694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van Denderen et al. 2020 GEB</a:t>
            </a:r>
          </a:p>
        </p:txBody>
      </p:sp>
    </p:spTree>
    <p:extLst>
      <p:ext uri="{BB962C8B-B14F-4D97-AF65-F5344CB8AC3E}">
        <p14:creationId xmlns:p14="http://schemas.microsoft.com/office/powerpoint/2010/main" val="2410082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23392" y="6613208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AB6B0-0DD5-41C1-A36E-7F4BE9353672}"/>
              </a:ext>
            </a:extLst>
          </p:cNvPr>
          <p:cNvSpPr/>
          <p:nvPr/>
        </p:nvSpPr>
        <p:spPr bwMode="auto">
          <a:xfrm>
            <a:off x="8976" y="116632"/>
            <a:ext cx="1088304" cy="10589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6816FA-0264-4B68-AE3C-2B04C2C32D10}"/>
              </a:ext>
            </a:extLst>
          </p:cNvPr>
          <p:cNvSpPr/>
          <p:nvPr/>
        </p:nvSpPr>
        <p:spPr bwMode="auto">
          <a:xfrm>
            <a:off x="623392" y="6613208"/>
            <a:ext cx="1897137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F61BC3-31FB-4854-95EC-001698939107}"/>
              </a:ext>
            </a:extLst>
          </p:cNvPr>
          <p:cNvSpPr/>
          <p:nvPr/>
        </p:nvSpPr>
        <p:spPr bwMode="auto">
          <a:xfrm>
            <a:off x="11076508" y="6606264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B6281792-4C76-438D-959C-3C7BBB3427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6A2873B-58B7-4639-8D9D-7F0CA697F54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7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0E41E8-7547-409B-872F-5A02DEB3A28A}"/>
              </a:ext>
            </a:extLst>
          </p:cNvPr>
          <p:cNvSpPr/>
          <p:nvPr/>
        </p:nvSpPr>
        <p:spPr bwMode="auto">
          <a:xfrm rot="16200000">
            <a:off x="5520038" y="-580542"/>
            <a:ext cx="350438" cy="16479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090902-C601-4FBA-83CF-CBE7FE6F3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63" y="808927"/>
            <a:ext cx="4740732" cy="25013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9C7880-0012-4842-8471-CC46EE506ECA}"/>
              </a:ext>
            </a:extLst>
          </p:cNvPr>
          <p:cNvSpPr txBox="1"/>
          <p:nvPr/>
        </p:nvSpPr>
        <p:spPr>
          <a:xfrm>
            <a:off x="727312" y="336070"/>
            <a:ext cx="4143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Fish growth rate observations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4E38FD-7DF2-4FAB-B5A3-FE1151240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976" y="520736"/>
            <a:ext cx="6210300" cy="2924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AD272C-2EDB-47AB-9155-B0C3AB4C1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777" y="3889354"/>
            <a:ext cx="4800600" cy="20097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238989-B57E-48DB-A24E-31E3D3CEC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741" y="3878552"/>
            <a:ext cx="2753032" cy="23695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EC1BA9-03EF-47DF-A7A0-13C05161B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3332" y="5860745"/>
            <a:ext cx="4686300" cy="6762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5FEC6F-46A1-4AF1-8B11-C5206B78F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3538" y="4252311"/>
            <a:ext cx="550606" cy="155349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6328E92-54BC-4EFD-8752-C5035E9AD9D0}"/>
              </a:ext>
            </a:extLst>
          </p:cNvPr>
          <p:cNvSpPr txBox="1"/>
          <p:nvPr/>
        </p:nvSpPr>
        <p:spPr>
          <a:xfrm>
            <a:off x="9246910" y="6538842"/>
            <a:ext cx="2694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van Denderen et al. 2020 GEB</a:t>
            </a:r>
          </a:p>
        </p:txBody>
      </p:sp>
    </p:spTree>
    <p:extLst>
      <p:ext uri="{BB962C8B-B14F-4D97-AF65-F5344CB8AC3E}">
        <p14:creationId xmlns:p14="http://schemas.microsoft.com/office/powerpoint/2010/main" val="188854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A6B6D-2A58-4A08-BF70-64DA038C7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2607"/>
          </a:xfrm>
        </p:spPr>
        <p:txBody>
          <a:bodyPr>
            <a:noAutofit/>
          </a:bodyPr>
          <a:lstStyle/>
          <a:p>
            <a:r>
              <a:rPr lang="en-US" sz="3200" dirty="0"/>
              <a:t>Trophic amplification - small changes at low trophic levels are amplified in the upper part of the marine food web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98407BA-6454-4CE1-8BC2-23178C22B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128" y="1915345"/>
            <a:ext cx="5107388" cy="38824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C6C6D4-9386-4058-8905-D3441D8EC56D}"/>
              </a:ext>
            </a:extLst>
          </p:cNvPr>
          <p:cNvSpPr txBox="1"/>
          <p:nvPr/>
        </p:nvSpPr>
        <p:spPr>
          <a:xfrm>
            <a:off x="10124570" y="5987069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Lotze</a:t>
            </a:r>
            <a:r>
              <a:rPr lang="en-US" dirty="0"/>
              <a:t> et al. 2019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01649A4-4361-4585-AADE-8C2F81D8B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7459"/>
            <a:ext cx="4629363" cy="363950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Warmer waters may increase the length of marine food webs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Warming may lower trophic transfer efficiencies </a:t>
            </a:r>
          </a:p>
        </p:txBody>
      </p:sp>
    </p:spTree>
    <p:extLst>
      <p:ext uri="{BB962C8B-B14F-4D97-AF65-F5344CB8AC3E}">
        <p14:creationId xmlns:p14="http://schemas.microsoft.com/office/powerpoint/2010/main" val="382761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37FEB-178F-4306-A0D9-08059CD0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05" y="586855"/>
            <a:ext cx="2938883" cy="42513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Model validation: </a:t>
            </a: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Demersal fish biomass</a:t>
            </a: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82B9FE-2F77-4742-AFC8-D9C2C4AAECD5}"/>
              </a:ext>
            </a:extLst>
          </p:cNvPr>
          <p:cNvSpPr txBox="1"/>
          <p:nvPr/>
        </p:nvSpPr>
        <p:spPr>
          <a:xfrm>
            <a:off x="4627893" y="558349"/>
            <a:ext cx="2075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 trawl surveys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85E044-7239-44B3-8186-E4E7B54AB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6" t="11997" r="-914" b="19034"/>
          <a:stretch/>
        </p:blipFill>
        <p:spPr>
          <a:xfrm>
            <a:off x="6094476" y="1330175"/>
            <a:ext cx="5952442" cy="27647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F52D7BC-8BFA-4D5C-85E1-94842CAA850C}"/>
              </a:ext>
            </a:extLst>
          </p:cNvPr>
          <p:cNvSpPr txBox="1"/>
          <p:nvPr/>
        </p:nvSpPr>
        <p:spPr>
          <a:xfrm>
            <a:off x="4627893" y="4221666"/>
            <a:ext cx="61667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180.000 hauls: 1970 – 2019</a:t>
            </a:r>
          </a:p>
          <a:p>
            <a:endParaRPr lang="en-US" dirty="0"/>
          </a:p>
          <a:p>
            <a:r>
              <a:rPr lang="en-US" sz="1800" dirty="0"/>
              <a:t>Corrected for catchability – survey design</a:t>
            </a:r>
          </a:p>
        </p:txBody>
      </p:sp>
      <p:pic>
        <p:nvPicPr>
          <p:cNvPr id="22" name="Picture 21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43E19743-91B6-4581-84A1-76D7A6E8D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563" y="4958625"/>
            <a:ext cx="1748756" cy="17487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ACF697-2BE9-48BC-925B-B05EEBDF4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088" y="5397915"/>
            <a:ext cx="1821012" cy="10427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0340BA2-69DE-4AC3-9EDE-D9AE0FCF59F8}"/>
              </a:ext>
            </a:extLst>
          </p:cNvPr>
          <p:cNvSpPr txBox="1"/>
          <p:nvPr/>
        </p:nvSpPr>
        <p:spPr>
          <a:xfrm>
            <a:off x="8101610" y="6440652"/>
            <a:ext cx="182101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dirty="0">
                <a:latin typeface="+mn-lt"/>
              </a:rPr>
              <a:t>Pinsky et al. </a:t>
            </a:r>
            <a:r>
              <a:rPr lang="en-US" dirty="0"/>
              <a:t>2013</a:t>
            </a:r>
            <a:endParaRPr lang="en-US" dirty="0"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B5C43C-6101-4C6B-A79F-E3938616E3FD}"/>
              </a:ext>
            </a:extLst>
          </p:cNvPr>
          <p:cNvSpPr txBox="1"/>
          <p:nvPr/>
        </p:nvSpPr>
        <p:spPr>
          <a:xfrm>
            <a:off x="10145728" y="5010809"/>
            <a:ext cx="159659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sz="1600" dirty="0">
                <a:latin typeface="+mn-lt"/>
              </a:rPr>
              <a:t>Aurore Maureaud</a:t>
            </a:r>
          </a:p>
        </p:txBody>
      </p:sp>
    </p:spTree>
    <p:extLst>
      <p:ext uri="{BB962C8B-B14F-4D97-AF65-F5344CB8AC3E}">
        <p14:creationId xmlns:p14="http://schemas.microsoft.com/office/powerpoint/2010/main" val="4098333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7D96DD-9DFB-48FA-856C-FCADE1DF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8" y="1032327"/>
            <a:ext cx="10668000" cy="44577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23392" y="6613208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AB6B0-0DD5-41C1-A36E-7F4BE9353672}"/>
              </a:ext>
            </a:extLst>
          </p:cNvPr>
          <p:cNvSpPr/>
          <p:nvPr/>
        </p:nvSpPr>
        <p:spPr bwMode="auto">
          <a:xfrm>
            <a:off x="8976" y="116632"/>
            <a:ext cx="1088304" cy="10589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6816FA-0264-4B68-AE3C-2B04C2C32D10}"/>
              </a:ext>
            </a:extLst>
          </p:cNvPr>
          <p:cNvSpPr/>
          <p:nvPr/>
        </p:nvSpPr>
        <p:spPr bwMode="auto">
          <a:xfrm>
            <a:off x="623392" y="6613208"/>
            <a:ext cx="1897137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F61BC3-31FB-4854-95EC-001698939107}"/>
              </a:ext>
            </a:extLst>
          </p:cNvPr>
          <p:cNvSpPr/>
          <p:nvPr/>
        </p:nvSpPr>
        <p:spPr bwMode="auto">
          <a:xfrm>
            <a:off x="11076508" y="6606264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B6281792-4C76-438D-959C-3C7BBB3427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6A2873B-58B7-4639-8D9D-7F0CA697F54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7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0E41E8-7547-409B-872F-5A02DEB3A28A}"/>
              </a:ext>
            </a:extLst>
          </p:cNvPr>
          <p:cNvSpPr/>
          <p:nvPr/>
        </p:nvSpPr>
        <p:spPr bwMode="auto">
          <a:xfrm rot="16200000">
            <a:off x="5520038" y="-580542"/>
            <a:ext cx="350438" cy="16479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6044EA2-515C-4873-8EB9-06DB42BF6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49" y="324256"/>
            <a:ext cx="7507762" cy="524044"/>
          </a:xfrm>
        </p:spPr>
        <p:txBody>
          <a:bodyPr>
            <a:normAutofit fontScale="90000"/>
          </a:bodyPr>
          <a:lstStyle/>
          <a:p>
            <a:r>
              <a:rPr lang="en-US" sz="2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Demersal fish community biomass (average 2000-2010)</a:t>
            </a:r>
            <a:endParaRPr lang="en-US" sz="44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A054AE-7C91-4A5A-BF5B-EC02B9C07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802" y="4787292"/>
            <a:ext cx="2414225" cy="123149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6F0FF04-04D8-4925-98A7-1FC1B4BA35D6}"/>
              </a:ext>
            </a:extLst>
          </p:cNvPr>
          <p:cNvSpPr txBox="1"/>
          <p:nvPr/>
        </p:nvSpPr>
        <p:spPr>
          <a:xfrm>
            <a:off x="421385" y="5346820"/>
            <a:ext cx="60978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drives these regional differences?</a:t>
            </a:r>
          </a:p>
          <a:p>
            <a:endParaRPr lang="en-US" dirty="0"/>
          </a:p>
          <a:p>
            <a:r>
              <a:rPr lang="en-US" dirty="0"/>
              <a:t>What do the trait-based models show? </a:t>
            </a:r>
          </a:p>
        </p:txBody>
      </p:sp>
    </p:spTree>
    <p:extLst>
      <p:ext uri="{BB962C8B-B14F-4D97-AF65-F5344CB8AC3E}">
        <p14:creationId xmlns:p14="http://schemas.microsoft.com/office/powerpoint/2010/main" val="765909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49" descr="H:\Werk\Administratie\oceanlifelogosmall1whitebghighres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83" y="3429000"/>
            <a:ext cx="2459417" cy="225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340" y="269770"/>
            <a:ext cx="7425193" cy="11430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Adobe Fan Heiti Std B" panose="020B0700000000000000" pitchFamily="34" charset="-128"/>
              </a:rPr>
              <a:t>Thank you for your attention</a:t>
            </a:r>
            <a:endParaRPr lang="da-DK" sz="3200" dirty="0">
              <a:ea typeface="Adobe Fan Heiti Std B" panose="020B0700000000000000" pitchFamily="34" charset="-128"/>
            </a:endParaRPr>
          </a:p>
        </p:txBody>
      </p:sp>
      <p:pic>
        <p:nvPicPr>
          <p:cNvPr id="23" name="Picture 22" descr="http://www.dtu.dk/gimage.ashx?i=VHJ1ZV9ffHxfX2h0dHBzOi8vd3d3LmR0dWJhc2VuLmR0dS5kay9zaG93aW1hZ2UuYXNweD9pZD00NjI1X198fF9fMTAzX198fF9fMTQwX198fF9fVHJ1ZV9ffHxfX0ZhbHNlX198fF9fRmFsc2VfX3x8X18wX198fF9fX198fF9fMA_:_3d_:_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877" y="5249975"/>
            <a:ext cx="981075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462803" y="5895530"/>
            <a:ext cx="18149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4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Ken Andersen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2380" r="12637"/>
          <a:stretch/>
        </p:blipFill>
        <p:spPr>
          <a:xfrm>
            <a:off x="2774582" y="3312037"/>
            <a:ext cx="952720" cy="12516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368" y="4838132"/>
            <a:ext cx="969030" cy="121128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449843" y="4563672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Henrik Gislason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17706" y="6049418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Charles Stock</a:t>
            </a:r>
          </a:p>
        </p:txBody>
      </p:sp>
      <p:pic>
        <p:nvPicPr>
          <p:cNvPr id="33" name="Picture 2" descr="turtle smal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0" t="40922" r="8734"/>
          <a:stretch/>
        </p:blipFill>
        <p:spPr bwMode="auto">
          <a:xfrm>
            <a:off x="669963" y="4116807"/>
            <a:ext cx="1232376" cy="144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28138" y="5553773"/>
            <a:ext cx="1346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Colleen Petrik</a:t>
            </a:r>
          </a:p>
        </p:txBody>
      </p:sp>
      <p:pic>
        <p:nvPicPr>
          <p:cNvPr id="4098" name="Picture 2" descr="EU-H2020-MSCA-ITN-European Training Networks">
            <a:extLst>
              <a:ext uri="{FF2B5EF4-FFF2-40B4-BE49-F238E27FC236}">
                <a16:creationId xmlns:a16="http://schemas.microsoft.com/office/drawing/2014/main" id="{3BCBB2B7-5744-4DA8-A38A-60E6CBC16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31" y="5895530"/>
            <a:ext cx="2178922" cy="84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C9A418-3837-43B7-823C-4F4E3BD633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4688" y="6049418"/>
            <a:ext cx="3889375" cy="627319"/>
          </a:xfrm>
          <a:prstGeom prst="rect">
            <a:avLst/>
          </a:prstGeom>
        </p:spPr>
      </p:pic>
      <p:pic>
        <p:nvPicPr>
          <p:cNvPr id="4100" name="Picture 4" descr="Jeremy S. Collie - Graduate School of Oceanography">
            <a:extLst>
              <a:ext uri="{FF2B5EF4-FFF2-40B4-BE49-F238E27FC236}">
                <a16:creationId xmlns:a16="http://schemas.microsoft.com/office/drawing/2014/main" id="{53AA58B6-0C80-451E-8C70-80449EB5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537" y="483923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142BE9-1210-436D-B1F9-A09D014683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92659" y="4682212"/>
            <a:ext cx="666667" cy="676190"/>
          </a:xfrm>
          <a:prstGeom prst="rect">
            <a:avLst/>
          </a:prstGeom>
        </p:spPr>
      </p:pic>
      <p:pic>
        <p:nvPicPr>
          <p:cNvPr id="18" name="Picture 17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6155769E-7A13-495F-A4BF-C85BFB86DB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17064" r="27407"/>
          <a:stretch/>
        </p:blipFill>
        <p:spPr>
          <a:xfrm>
            <a:off x="4599545" y="3078176"/>
            <a:ext cx="1142853" cy="14503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7569D5-B7C0-4F7D-A946-6FBDE419B04D}"/>
              </a:ext>
            </a:extLst>
          </p:cNvPr>
          <p:cNvSpPr txBox="1"/>
          <p:nvPr/>
        </p:nvSpPr>
        <p:spPr>
          <a:xfrm>
            <a:off x="4738628" y="4563671"/>
            <a:ext cx="159659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sz="1600" dirty="0">
                <a:latin typeface="+mn-lt"/>
              </a:rPr>
              <a:t>Aurore Maureaud</a:t>
            </a:r>
          </a:p>
        </p:txBody>
      </p:sp>
    </p:spTree>
    <p:extLst>
      <p:ext uri="{BB962C8B-B14F-4D97-AF65-F5344CB8AC3E}">
        <p14:creationId xmlns:p14="http://schemas.microsoft.com/office/powerpoint/2010/main" val="3489493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37FEB-178F-4306-A0D9-08059CD0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05" y="586855"/>
            <a:ext cx="2938883" cy="42513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Model validation: </a:t>
            </a: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Regional models</a:t>
            </a: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82B9FE-2F77-4742-AFC8-D9C2C4AAECD5}"/>
              </a:ext>
            </a:extLst>
          </p:cNvPr>
          <p:cNvSpPr txBox="1"/>
          <p:nvPr/>
        </p:nvSpPr>
        <p:spPr>
          <a:xfrm>
            <a:off x="4627893" y="558349"/>
            <a:ext cx="2372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Ecopath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Ecosim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D0CB8-2918-4ECC-A36C-C7CF45214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658" y="395550"/>
            <a:ext cx="5182007" cy="628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23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49" descr="H:\Werk\Administratie\oceanlifelogosmall1whitebghighres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83" y="3429000"/>
            <a:ext cx="2459417" cy="225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340" y="269770"/>
            <a:ext cx="7425193" cy="11430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Adobe Fan Heiti Std B" panose="020B0700000000000000" pitchFamily="34" charset="-128"/>
              </a:rPr>
              <a:t>Thank you for your attention</a:t>
            </a:r>
            <a:endParaRPr lang="da-DK" sz="3200" dirty="0">
              <a:ea typeface="Adobe Fan Heiti Std B" panose="020B0700000000000000" pitchFamily="34" charset="-128"/>
            </a:endParaRPr>
          </a:p>
        </p:txBody>
      </p:sp>
      <p:pic>
        <p:nvPicPr>
          <p:cNvPr id="23" name="Picture 22" descr="http://www.dtu.dk/gimage.ashx?i=VHJ1ZV9ffHxfX2h0dHBzOi8vd3d3LmR0dWJhc2VuLmR0dS5kay9zaG93aW1hZ2UuYXNweD9pZD00NjI1X198fF9fMTAzX198fF9fMTQwX198fF9fVHJ1ZV9ffHxfX0ZhbHNlX198fF9fRmFsc2VfX3x8X18wX198fF9fX198fF9fMA_:_3d_:_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877" y="5249975"/>
            <a:ext cx="981075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462803" y="5895530"/>
            <a:ext cx="18149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4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Ken Andersen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12380" r="12637"/>
          <a:stretch/>
        </p:blipFill>
        <p:spPr>
          <a:xfrm>
            <a:off x="2774582" y="3312037"/>
            <a:ext cx="952720" cy="12516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368" y="4838132"/>
            <a:ext cx="969030" cy="121128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449843" y="4563672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Henrik Gislason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17706" y="6049418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Charles Stock</a:t>
            </a:r>
          </a:p>
        </p:txBody>
      </p:sp>
      <p:pic>
        <p:nvPicPr>
          <p:cNvPr id="33" name="Picture 2" descr="turtle smal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0" t="40922" r="8734"/>
          <a:stretch/>
        </p:blipFill>
        <p:spPr bwMode="auto">
          <a:xfrm>
            <a:off x="669963" y="4116807"/>
            <a:ext cx="1232376" cy="144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28138" y="5553773"/>
            <a:ext cx="1346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Colleen Petrik</a:t>
            </a:r>
          </a:p>
        </p:txBody>
      </p:sp>
      <p:pic>
        <p:nvPicPr>
          <p:cNvPr id="4098" name="Picture 2" descr="EU-H2020-MSCA-ITN-European Training Networks">
            <a:extLst>
              <a:ext uri="{FF2B5EF4-FFF2-40B4-BE49-F238E27FC236}">
                <a16:creationId xmlns:a16="http://schemas.microsoft.com/office/drawing/2014/main" id="{3BCBB2B7-5744-4DA8-A38A-60E6CBC16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31" y="5895530"/>
            <a:ext cx="2178922" cy="84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C9A418-3837-43B7-823C-4F4E3BD633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4688" y="6049418"/>
            <a:ext cx="3889375" cy="627319"/>
          </a:xfrm>
          <a:prstGeom prst="rect">
            <a:avLst/>
          </a:prstGeom>
        </p:spPr>
      </p:pic>
      <p:pic>
        <p:nvPicPr>
          <p:cNvPr id="4100" name="Picture 4" descr="Jeremy S. Collie - Graduate School of Oceanography">
            <a:extLst>
              <a:ext uri="{FF2B5EF4-FFF2-40B4-BE49-F238E27FC236}">
                <a16:creationId xmlns:a16="http://schemas.microsoft.com/office/drawing/2014/main" id="{53AA58B6-0C80-451E-8C70-80449EB5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537" y="483923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142BE9-1210-436D-B1F9-A09D014683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92659" y="4682212"/>
            <a:ext cx="666667" cy="676190"/>
          </a:xfrm>
          <a:prstGeom prst="rect">
            <a:avLst/>
          </a:prstGeom>
        </p:spPr>
      </p:pic>
      <p:pic>
        <p:nvPicPr>
          <p:cNvPr id="18" name="Picture 17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88CE5BA3-F5B8-43A2-8637-B3E79C46FC9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17064" r="27407"/>
          <a:stretch/>
        </p:blipFill>
        <p:spPr>
          <a:xfrm>
            <a:off x="4490063" y="3064779"/>
            <a:ext cx="1142853" cy="14503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00B836-C34C-40C6-B6E3-F2AA4837474B}"/>
              </a:ext>
            </a:extLst>
          </p:cNvPr>
          <p:cNvSpPr txBox="1"/>
          <p:nvPr/>
        </p:nvSpPr>
        <p:spPr>
          <a:xfrm>
            <a:off x="4629146" y="4550274"/>
            <a:ext cx="159659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sz="1600" dirty="0">
                <a:latin typeface="+mn-lt"/>
              </a:rPr>
              <a:t>Aurore Maureaud</a:t>
            </a:r>
          </a:p>
        </p:txBody>
      </p:sp>
    </p:spTree>
    <p:extLst>
      <p:ext uri="{BB962C8B-B14F-4D97-AF65-F5344CB8AC3E}">
        <p14:creationId xmlns:p14="http://schemas.microsoft.com/office/powerpoint/2010/main" val="862193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Placeholder 4" descr="A boat in the ocean&#10;&#10;Description automatically generated with medium confidence">
            <a:extLst>
              <a:ext uri="{FF2B5EF4-FFF2-40B4-BE49-F238E27FC236}">
                <a16:creationId xmlns:a16="http://schemas.microsoft.com/office/drawing/2014/main" id="{D2FCA3D1-0937-4F0F-8D0A-E72639931E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 r="-2" b="-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00952F-82B2-4A88-845B-FF6A1A994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9228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62" name="Freeform: Shape 6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4" name="Freeform: Shape 6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6756A9-B1CE-4E2E-AAAC-9EB676111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 dirty="0"/>
              <a:t>Fish ecosystem functions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0A73C-C227-40B1-8EA2-5CE1ACA48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endParaRPr lang="en-US" sz="2000" dirty="0">
              <a:effectLst/>
              <a:latin typeface="Arial" panose="020B0604020202020204" pitchFamily="34" charset="0"/>
            </a:endParaRPr>
          </a:p>
          <a:p>
            <a:r>
              <a:rPr lang="en-US" sz="2000" dirty="0">
                <a:effectLst/>
                <a:latin typeface="Arial" panose="020B0604020202020204" pitchFamily="34" charset="0"/>
              </a:rPr>
              <a:t>It is typically assumed that the dependency of ocean biogeochemistry on fish is negligible due to the relatively slow metabolic rates of fish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DB9CF4-CCEE-44C6-B874-F2597AE2FA51}"/>
              </a:ext>
            </a:extLst>
          </p:cNvPr>
          <p:cNvSpPr txBox="1"/>
          <p:nvPr/>
        </p:nvSpPr>
        <p:spPr>
          <a:xfrm>
            <a:off x="7572164" y="3493008"/>
            <a:ext cx="6105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</a:rPr>
              <a:t>Fisheries and food</a:t>
            </a:r>
          </a:p>
        </p:txBody>
      </p:sp>
    </p:spTree>
    <p:extLst>
      <p:ext uri="{BB962C8B-B14F-4D97-AF65-F5344CB8AC3E}">
        <p14:creationId xmlns:p14="http://schemas.microsoft.com/office/powerpoint/2010/main" val="397613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37FEB-178F-4306-A0D9-08059CD0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Marine fish contribute 3 to 15% of total oceanic carbonate production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68E6B7-AF09-4AD1-87CA-CC8419D737F1}"/>
              </a:ext>
            </a:extLst>
          </p:cNvPr>
          <p:cNvSpPr txBox="1"/>
          <p:nvPr/>
        </p:nvSpPr>
        <p:spPr>
          <a:xfrm>
            <a:off x="1987984" y="6271145"/>
            <a:ext cx="616618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Wilson et al. 2009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D8B395-22F0-4895-AA96-B0A41EDED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548" y="862159"/>
            <a:ext cx="7599172" cy="490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77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37FEB-178F-4306-A0D9-08059CD0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Marine fish contribute about 16.1% (± 13%) to total carbon flux out of the euphotic zone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63D27-69E5-4A4A-9C79-512B307AD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056" y="410241"/>
            <a:ext cx="4740224" cy="60577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68E6B7-AF09-4AD1-87CA-CC8419D737F1}"/>
              </a:ext>
            </a:extLst>
          </p:cNvPr>
          <p:cNvSpPr txBox="1"/>
          <p:nvPr/>
        </p:nvSpPr>
        <p:spPr>
          <a:xfrm>
            <a:off x="1987984" y="6271145"/>
            <a:ext cx="616618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Saba et al. 2021</a:t>
            </a:r>
          </a:p>
        </p:txBody>
      </p:sp>
    </p:spTree>
    <p:extLst>
      <p:ext uri="{BB962C8B-B14F-4D97-AF65-F5344CB8AC3E}">
        <p14:creationId xmlns:p14="http://schemas.microsoft.com/office/powerpoint/2010/main" val="3761665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37FEB-178F-4306-A0D9-08059CD0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50" y="535899"/>
            <a:ext cx="3201366" cy="33874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Biogeochemical impact of fisheries has been comparable to that of anthropogenic climate change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68E6B7-AF09-4AD1-87CA-CC8419D737F1}"/>
              </a:ext>
            </a:extLst>
          </p:cNvPr>
          <p:cNvSpPr txBox="1"/>
          <p:nvPr/>
        </p:nvSpPr>
        <p:spPr>
          <a:xfrm>
            <a:off x="1819541" y="6175796"/>
            <a:ext cx="616618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Bianchi et al. 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15E408-996D-448F-B509-FC8D7B2C4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539"/>
          <a:stretch/>
        </p:blipFill>
        <p:spPr>
          <a:xfrm>
            <a:off x="6307121" y="511388"/>
            <a:ext cx="5418157" cy="2675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9D5A67-2542-477E-97E0-4FE392F48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00"/>
          <a:stretch/>
        </p:blipFill>
        <p:spPr>
          <a:xfrm>
            <a:off x="6002159" y="3540211"/>
            <a:ext cx="5723119" cy="29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76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Placeholder 4">
            <a:extLst>
              <a:ext uri="{FF2B5EF4-FFF2-40B4-BE49-F238E27FC236}">
                <a16:creationId xmlns:a16="http://schemas.microsoft.com/office/drawing/2014/main" id="{D2FCA3D1-0937-4F0F-8D0A-E72639931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6" b="907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00952F-82B2-4A88-845B-FF6A1A994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0" b="21200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62" name="Freeform: Shape 6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4" name="Freeform: Shape 6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6756A9-B1CE-4E2E-AAAC-9EB676111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 dirty="0"/>
              <a:t>In this talk,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0A73C-C227-40B1-8EA2-5CE1ACA48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US" sz="2000" dirty="0"/>
              <a:t>Developments of trait-based models to predict energy flow in marine fish food webs</a:t>
            </a:r>
          </a:p>
          <a:p>
            <a:endParaRPr lang="en-US" sz="2000" dirty="0"/>
          </a:p>
          <a:p>
            <a:r>
              <a:rPr lang="en-US" sz="2000" dirty="0"/>
              <a:t>How do fish food webs vary across oceanic regions?</a:t>
            </a:r>
          </a:p>
          <a:p>
            <a:endParaRPr lang="en-US" sz="2000" dirty="0"/>
          </a:p>
          <a:p>
            <a:r>
              <a:rPr lang="en-US" sz="2000" dirty="0"/>
              <a:t>How will fish food webs change with shifting climatic conditions? </a:t>
            </a:r>
          </a:p>
        </p:txBody>
      </p:sp>
    </p:spTree>
    <p:extLst>
      <p:ext uri="{BB962C8B-B14F-4D97-AF65-F5344CB8AC3E}">
        <p14:creationId xmlns:p14="http://schemas.microsoft.com/office/powerpoint/2010/main" val="4020678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802832"/>
            <a:ext cx="3982199" cy="530783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en-GB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451" y="6108139"/>
            <a:ext cx="164134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Northwest Atlantic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5727" y="6231250"/>
            <a:ext cx="1114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lfaen" panose="010A0502050306030303" pitchFamily="18" charset="0"/>
                <a:ea typeface="+mn-ea"/>
                <a:cs typeface="+mn-cs"/>
              </a:rPr>
              <a:t>David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lfaen" panose="010A0502050306030303" pitchFamily="18" charset="0"/>
                <a:ea typeface="+mn-ea"/>
                <a:cs typeface="+mn-cs"/>
              </a:rPr>
              <a:t>Lavigne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lfaen" panose="010A05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23392" y="6613208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271A57-CD1D-4CA0-843C-926902CDD20F}"/>
              </a:ext>
            </a:extLst>
          </p:cNvPr>
          <p:cNvSpPr/>
          <p:nvPr/>
        </p:nvSpPr>
        <p:spPr bwMode="auto">
          <a:xfrm>
            <a:off x="8976" y="116632"/>
            <a:ext cx="1088304" cy="10589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29903A-B1BE-41AE-B15E-5F4DBCB611D2}"/>
              </a:ext>
            </a:extLst>
          </p:cNvPr>
          <p:cNvSpPr/>
          <p:nvPr/>
        </p:nvSpPr>
        <p:spPr bwMode="auto">
          <a:xfrm>
            <a:off x="1600200" y="6613208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7FA995-9E07-43E2-A97A-B75B8A47C516}"/>
              </a:ext>
            </a:extLst>
          </p:cNvPr>
          <p:cNvSpPr/>
          <p:nvPr/>
        </p:nvSpPr>
        <p:spPr bwMode="auto">
          <a:xfrm>
            <a:off x="11076508" y="6606264"/>
            <a:ext cx="864096" cy="20016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72E498-2F72-46E7-B8EA-A3A6BA332F57}"/>
              </a:ext>
            </a:extLst>
          </p:cNvPr>
          <p:cNvSpPr txBox="1"/>
          <p:nvPr/>
        </p:nvSpPr>
        <p:spPr>
          <a:xfrm>
            <a:off x="623392" y="312912"/>
            <a:ext cx="6136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Why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trait-based models?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48F493-F5FA-4EBC-9557-6414BF5C6A3F}"/>
              </a:ext>
            </a:extLst>
          </p:cNvPr>
          <p:cNvSpPr txBox="1"/>
          <p:nvPr/>
        </p:nvSpPr>
        <p:spPr>
          <a:xfrm>
            <a:off x="5624418" y="1916536"/>
            <a:ext cx="60998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individuals can be characterized by few key traits that are interrelated through trade-offs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ecosystem structure emerges as a result of interactions between individuals and with the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5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TU Aqua">
  <a:themeElements>
    <a:clrScheme name="DTU Aqua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DTU Aqua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>
    <a:extraClrScheme>
      <a:clrScheme name="DTU Aqu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Aqu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Aqu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Aqu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Aqu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Aqu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Aqu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Aqu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Aqu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Aqu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Aqu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Aqu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Aqua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4"/>
        </a:solidFill>
        <a:ln w="9525" cap="flat" cmpd="sng" algn="ctr">
          <a:solidFill>
            <a:schemeClr val="accent4"/>
          </a:solidFill>
          <a:prstDash val="solid"/>
          <a:miter lim="800000"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 DTU Template.potx" id="{DCBB0D47-5BC6-435C-9126-D3D343B0B928}" vid="{2DC669D5-2566-4482-AB47-A5699F5A4350}"/>
    </a:ext>
  </a:extLst>
</a:theme>
</file>

<file path=ppt/theme/theme4.xml><?xml version="1.0" encoding="utf-8"?>
<a:theme xmlns:a="http://schemas.openxmlformats.org/drawingml/2006/main" name="2_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4"/>
        </a:solidFill>
        <a:ln w="9525" cap="flat" cmpd="sng" algn="ctr">
          <a:solidFill>
            <a:schemeClr val="accent4"/>
          </a:solidFill>
          <a:prstDash val="solid"/>
          <a:miter lim="800000"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 DTU Template.potx" id="{DCBB0D47-5BC6-435C-9126-D3D343B0B928}" vid="{2DC669D5-2566-4482-AB47-A5699F5A4350}"/>
    </a:ext>
  </a:extLst>
</a:theme>
</file>

<file path=ppt/theme/theme5.xml><?xml version="1.0" encoding="utf-8"?>
<a:theme xmlns:a="http://schemas.openxmlformats.org/drawingml/2006/main" name="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4"/>
        </a:solidFill>
        <a:ln w="9525" cap="flat" cmpd="sng" algn="ctr">
          <a:solidFill>
            <a:schemeClr val="accent4"/>
          </a:solidFill>
          <a:prstDash val="solid"/>
          <a:miter lim="800000"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 DTU Template.potx" id="{DCBB0D47-5BC6-435C-9126-D3D343B0B928}" vid="{2DC669D5-2566-4482-AB47-A5699F5A4350}"/>
    </a:ext>
  </a:extLst>
</a:theme>
</file>

<file path=ppt/theme/theme6.xml><?xml version="1.0" encoding="utf-8"?>
<a:theme xmlns:a="http://schemas.openxmlformats.org/drawingml/2006/main" name="3_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4"/>
        </a:solidFill>
        <a:ln w="9525" cap="flat" cmpd="sng" algn="ctr">
          <a:solidFill>
            <a:schemeClr val="accent4"/>
          </a:solidFill>
          <a:prstDash val="solid"/>
          <a:miter lim="800000"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 DTU Template.potx" id="{DCBB0D47-5BC6-435C-9126-D3D343B0B928}" vid="{2DC669D5-2566-4482-AB47-A5699F5A435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TemplafySlideTemplateConfiguration><![CDATA[{"elementsMetadata":[],"documentContentValidatorConfiguration":{"enableDocumentContentValidator":false,"documentContentValidatorVersion":0},"slideId":"636957681585124447","enableDocumentContentUpdater":true,"version":"1.2"}]]></TemplafySlideTemplateConfiguration>
</file>

<file path=customXml/item2.xml><?xml version="1.0" encoding="utf-8"?>
<TemplafySlideFormConfiguration><![CDATA[{"formFields":[],"formDataEntries":[]}]]></TemplafySlideFormConfiguration>
</file>

<file path=customXml/item3.xml><?xml version="1.0" encoding="utf-8"?>
<TemplafySlideTemplateConfiguration><![CDATA[{"elementsMetadata":[],"documentContentValidatorConfiguration":{"enableDocumentContentValidator":false,"documentContentValidatorVersion":0},"slideId":"636957681585124447","enableDocumentContentUpdater":true,"version":"1.2"}]]></TemplafySlideTemplateConfiguration>
</file>

<file path=customXml/item4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B6085B20-1DE9-47AA-AB66-7C91BF361FD9}">
  <ds:schemaRefs/>
</ds:datastoreItem>
</file>

<file path=customXml/itemProps2.xml><?xml version="1.0" encoding="utf-8"?>
<ds:datastoreItem xmlns:ds="http://schemas.openxmlformats.org/officeDocument/2006/customXml" ds:itemID="{E38EE77E-77CC-41EA-8CA2-B168456F8063}">
  <ds:schemaRefs/>
</ds:datastoreItem>
</file>

<file path=customXml/itemProps3.xml><?xml version="1.0" encoding="utf-8"?>
<ds:datastoreItem xmlns:ds="http://schemas.openxmlformats.org/officeDocument/2006/customXml" ds:itemID="{D797362F-A94C-45A8-824E-5AB35B8633F7}">
  <ds:schemaRefs/>
</ds:datastoreItem>
</file>

<file path=customXml/itemProps4.xml><?xml version="1.0" encoding="utf-8"?>
<ds:datastoreItem xmlns:ds="http://schemas.openxmlformats.org/officeDocument/2006/customXml" ds:itemID="{3C0956BF-0A70-4717-818D-4DD983A68A9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836</Words>
  <Application>Microsoft Office PowerPoint</Application>
  <PresentationFormat>Widescreen</PresentationFormat>
  <Paragraphs>167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Adobe Fan Heiti Std B</vt:lpstr>
      <vt:lpstr>Arial</vt:lpstr>
      <vt:lpstr>Calibri</vt:lpstr>
      <vt:lpstr>Calibri Light</vt:lpstr>
      <vt:lpstr>Sylfaen</vt:lpstr>
      <vt:lpstr>Verdana</vt:lpstr>
      <vt:lpstr>Office Theme</vt:lpstr>
      <vt:lpstr>DTU Aqua</vt:lpstr>
      <vt:lpstr>1_Blank</vt:lpstr>
      <vt:lpstr>2_Blank</vt:lpstr>
      <vt:lpstr>Blank</vt:lpstr>
      <vt:lpstr>3_Blank</vt:lpstr>
      <vt:lpstr>Predicting the biogeography of marine fish food webs</vt:lpstr>
      <vt:lpstr>Climate change and marine fish</vt:lpstr>
      <vt:lpstr>Trophic amplification - small changes at low trophic levels are amplified in the upper part of the marine food web</vt:lpstr>
      <vt:lpstr>Fish ecosystem functions</vt:lpstr>
      <vt:lpstr>Marine fish contribute 3 to 15% of total oceanic carbonate production</vt:lpstr>
      <vt:lpstr>Marine fish contribute about 16.1% (± 13%) to total carbon flux out of the euphotic zone</vt:lpstr>
      <vt:lpstr>Biogeochemical impact of fisheries has been comparable to that of anthropogenic climate change</vt:lpstr>
      <vt:lpstr>In this talk,</vt:lpstr>
      <vt:lpstr>PowerPoint Presentation</vt:lpstr>
      <vt:lpstr>Individual and maximum body size are used to develop size-based models </vt:lpstr>
      <vt:lpstr>What is missing?</vt:lpstr>
      <vt:lpstr>PowerPoint Presentation</vt:lpstr>
      <vt:lpstr>PowerPoint Presentation</vt:lpstr>
      <vt:lpstr>Dominance of large pelagics versus large demersals</vt:lpstr>
      <vt:lpstr>Size-based food web model with fish functional types</vt:lpstr>
      <vt:lpstr>Biomass of different fish functional groups</vt:lpstr>
      <vt:lpstr>Climate impacts on fish functional types</vt:lpstr>
      <vt:lpstr> An unknown (but large) amount of mesopelagic fish biomass can be found in the open ocean   </vt:lpstr>
      <vt:lpstr> Double vertical migrations in continental slope regions </vt:lpstr>
      <vt:lpstr>Feeding interactions as a function of body size</vt:lpstr>
      <vt:lpstr>Feeding interactions with diurnal vertical migrations</vt:lpstr>
      <vt:lpstr>Fish guild vertical distribution as a function of seafloor depth</vt:lpstr>
      <vt:lpstr>PowerPoint Presentation</vt:lpstr>
      <vt:lpstr>Fish food web biogeography</vt:lpstr>
      <vt:lpstr>PowerPoint Presentation</vt:lpstr>
      <vt:lpstr> Recap     </vt:lpstr>
      <vt:lpstr> Model validation:  temperature scalings   </vt:lpstr>
      <vt:lpstr>PowerPoint Presentation</vt:lpstr>
      <vt:lpstr>PowerPoint Presentation</vt:lpstr>
      <vt:lpstr> Model validation:  Demersal fish biomass   </vt:lpstr>
      <vt:lpstr>Demersal fish community biomass (average 2000-2010)</vt:lpstr>
      <vt:lpstr>Thank you for your attention</vt:lpstr>
      <vt:lpstr> Model validation:  Regional models   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Predicting the biogeography of marine fish food webs</dc:title>
  <dc:creator>Pieter Daniël van Denderen</dc:creator>
  <cp:lastModifiedBy>Pieter Daniël van Denderen</cp:lastModifiedBy>
  <cp:revision>26</cp:revision>
  <dcterms:created xsi:type="dcterms:W3CDTF">2021-10-07T18:05:15Z</dcterms:created>
  <dcterms:modified xsi:type="dcterms:W3CDTF">2021-12-08T16:34:25Z</dcterms:modified>
</cp:coreProperties>
</file>