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2"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3c7db68044_0_0:notes"/>
          <p:cNvSpPr>
            <a:spLocks noGrp="1" noRot="1" noChangeAspect="1"/>
          </p:cNvSpPr>
          <p:nvPr>
            <p:ph type="sldImg" idx="2"/>
          </p:nvPr>
        </p:nvSpPr>
        <p:spPr>
          <a:xfrm>
            <a:off x="89584" y="686092"/>
            <a:ext cx="6678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23c7db68044_0_0: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23c7db68044_0_0: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c7db68044_0_1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c7db68044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c7db68044_0_17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3c7db68044_0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c7db68044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3c7db68044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c7db68044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3c7db68044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c7db68044_0_1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c7db68044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3c7db68044_0_1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3c7db68044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3c7db68044_0_1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3c7db68044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3c7db68044_0_1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3c7db68044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3c7db68044_0_1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3c7db68044_0_1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3c7db68044_0_1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3c7db68044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c7db6804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c7db6804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3c7db68044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3c7db68044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3c7db68044_0_1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3c7db68044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3c7db68044_0_1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3c7db68044_0_1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3c7db68044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3c7db6804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3c7db68044_0_1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3c7db68044_0_1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3c7db6804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3c7db6804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3c7db68044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3c7db68044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c7db68044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c7db6804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c7db68044_0_1422:notes"/>
          <p:cNvSpPr>
            <a:spLocks noGrp="1" noRot="1" noChangeAspect="1"/>
          </p:cNvSpPr>
          <p:nvPr>
            <p:ph type="sldImg" idx="2"/>
          </p:nvPr>
        </p:nvSpPr>
        <p:spPr>
          <a:xfrm>
            <a:off x="89584" y="686092"/>
            <a:ext cx="6678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3c7db68044_0_1422: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How do we put that into practice?</a:t>
            </a:r>
            <a:endParaRPr/>
          </a:p>
        </p:txBody>
      </p:sp>
      <p:sp>
        <p:nvSpPr>
          <p:cNvPr id="147" name="Google Shape;147;g23c7db68044_0_1422: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c7db68044_0_895:notes"/>
          <p:cNvSpPr>
            <a:spLocks noGrp="1" noRot="1" noChangeAspect="1"/>
          </p:cNvSpPr>
          <p:nvPr>
            <p:ph type="sldImg" idx="2"/>
          </p:nvPr>
        </p:nvSpPr>
        <p:spPr>
          <a:xfrm>
            <a:off x="89584" y="686092"/>
            <a:ext cx="6678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3c7db68044_0_895: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400"/>
              <a:t>So what is the Turing Way. </a:t>
            </a:r>
            <a:br>
              <a:rPr lang="en" sz="1400"/>
            </a:br>
            <a:r>
              <a:rPr lang="en" sz="1400"/>
              <a:t>The Turing Way is an open source project that involves and supports its diverse community in making data science reproducible, ethical, collaborative and inclusive for everyone.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 sz="1400"/>
              <a:t>We believe that to make our project truly beneficial and comprehensible for as many people as possible we need to collaborate with people with diverse skills, backgrounds, lived experiences and domain knowledge.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 sz="1400"/>
              <a:t>For us - the project has 4 elements - its a book, a global community where people come together to collaboratively write chapters, build and maintain resources, share their skills and ideas around best practices in data science and research. </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 sz="1400"/>
              <a:t>Somewhere where open source principles are applied in the development and maintenance of this project and a collaboration- the process of this is the backbone of our project</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 sz="1400"/>
              <a:t>Our moonshot goal is to make reproducible research too easy not to do.</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9" name="Google Shape;159;g23c7db68044_0_895: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c7db68044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c7db68044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c7db68044_0_1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3c7db68044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op slide (Light)">
  <p:cSld name="Top slide (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31800" y="2184922"/>
            <a:ext cx="4353600" cy="571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3400"/>
              <a:buNone/>
              <a:defRPr sz="3400" b="1">
                <a:solidFill>
                  <a:schemeClr val="dk1"/>
                </a:solidFill>
              </a:defRPr>
            </a:lvl1pPr>
            <a:lvl2pPr lvl="1" algn="l" rtl="0">
              <a:lnSpc>
                <a:spcPct val="85000"/>
              </a:lnSpc>
              <a:spcBef>
                <a:spcPts val="0"/>
              </a:spcBef>
              <a:spcAft>
                <a:spcPts val="0"/>
              </a:spcAft>
              <a:buSzPts val="2800"/>
              <a:buNone/>
              <a:defRPr/>
            </a:lvl2pPr>
            <a:lvl3pPr lvl="2" algn="l" rtl="0">
              <a:lnSpc>
                <a:spcPct val="85000"/>
              </a:lnSpc>
              <a:spcBef>
                <a:spcPts val="0"/>
              </a:spcBef>
              <a:spcAft>
                <a:spcPts val="0"/>
              </a:spcAft>
              <a:buSzPts val="2800"/>
              <a:buNone/>
              <a:defRPr/>
            </a:lvl3pPr>
            <a:lvl4pPr lvl="3" algn="l" rtl="0">
              <a:lnSpc>
                <a:spcPct val="85000"/>
              </a:lnSpc>
              <a:spcBef>
                <a:spcPts val="0"/>
              </a:spcBef>
              <a:spcAft>
                <a:spcPts val="0"/>
              </a:spcAft>
              <a:buSzPts val="2800"/>
              <a:buNone/>
              <a:defRPr/>
            </a:lvl4pPr>
            <a:lvl5pPr lvl="4" algn="l" rtl="0">
              <a:lnSpc>
                <a:spcPct val="85000"/>
              </a:lnSpc>
              <a:spcBef>
                <a:spcPts val="0"/>
              </a:spcBef>
              <a:spcAft>
                <a:spcPts val="0"/>
              </a:spcAft>
              <a:buSzPts val="2800"/>
              <a:buNone/>
              <a:defRPr/>
            </a:lvl5pPr>
            <a:lvl6pPr lvl="5" algn="l" rtl="0">
              <a:lnSpc>
                <a:spcPct val="85000"/>
              </a:lnSpc>
              <a:spcBef>
                <a:spcPts val="0"/>
              </a:spcBef>
              <a:spcAft>
                <a:spcPts val="0"/>
              </a:spcAft>
              <a:buSzPts val="2800"/>
              <a:buNone/>
              <a:defRPr/>
            </a:lvl6pPr>
            <a:lvl7pPr lvl="6" algn="l" rtl="0">
              <a:lnSpc>
                <a:spcPct val="85000"/>
              </a:lnSpc>
              <a:spcBef>
                <a:spcPts val="0"/>
              </a:spcBef>
              <a:spcAft>
                <a:spcPts val="0"/>
              </a:spcAft>
              <a:buSzPts val="2800"/>
              <a:buNone/>
              <a:defRPr/>
            </a:lvl7pPr>
            <a:lvl8pPr lvl="7" algn="l" rtl="0">
              <a:lnSpc>
                <a:spcPct val="85000"/>
              </a:lnSpc>
              <a:spcBef>
                <a:spcPts val="0"/>
              </a:spcBef>
              <a:spcAft>
                <a:spcPts val="0"/>
              </a:spcAft>
              <a:buSzPts val="2800"/>
              <a:buNone/>
              <a:defRPr/>
            </a:lvl8pPr>
            <a:lvl9pPr lvl="8" algn="l" rtl="0">
              <a:lnSpc>
                <a:spcPct val="85000"/>
              </a:lnSpc>
              <a:spcBef>
                <a:spcPts val="0"/>
              </a:spcBef>
              <a:spcAft>
                <a:spcPts val="0"/>
              </a:spcAft>
              <a:buSzPts val="2800"/>
              <a:buNone/>
              <a:defRPr/>
            </a:lvl9pPr>
          </a:lstStyle>
          <a:p>
            <a:endParaRPr/>
          </a:p>
        </p:txBody>
      </p:sp>
      <p:sp>
        <p:nvSpPr>
          <p:cNvPr id="52" name="Google Shape;52;p13"/>
          <p:cNvSpPr>
            <a:spLocks noGrp="1"/>
          </p:cNvSpPr>
          <p:nvPr>
            <p:ph type="pic" idx="2"/>
          </p:nvPr>
        </p:nvSpPr>
        <p:spPr>
          <a:xfrm>
            <a:off x="5651872" y="0"/>
            <a:ext cx="3493800" cy="4573500"/>
          </a:xfrm>
          <a:prstGeom prst="rect">
            <a:avLst/>
          </a:prstGeom>
          <a:noFill/>
          <a:ln>
            <a:noFill/>
          </a:ln>
        </p:spPr>
      </p:sp>
      <p:cxnSp>
        <p:nvCxnSpPr>
          <p:cNvPr id="53" name="Google Shape;53;p13"/>
          <p:cNvCxnSpPr/>
          <p:nvPr/>
        </p:nvCxnSpPr>
        <p:spPr>
          <a:xfrm>
            <a:off x="431800" y="2184922"/>
            <a:ext cx="4353600" cy="0"/>
          </a:xfrm>
          <a:prstGeom prst="straightConnector1">
            <a:avLst/>
          </a:prstGeom>
          <a:noFill/>
          <a:ln w="76200" cap="flat" cmpd="sng">
            <a:solidFill>
              <a:schemeClr val="dk1"/>
            </a:solidFill>
            <a:prstDash val="solid"/>
            <a:round/>
            <a:headEnd type="none" w="sm" len="sm"/>
            <a:tailEnd type="none" w="sm" len="sm"/>
          </a:ln>
        </p:spPr>
      </p:cxnSp>
      <p:pic>
        <p:nvPicPr>
          <p:cNvPr id="54" name="Google Shape;54;p13"/>
          <p:cNvPicPr preferRelativeResize="0"/>
          <p:nvPr/>
        </p:nvPicPr>
        <p:blipFill rotWithShape="1">
          <a:blip r:embed="rId2">
            <a:alphaModFix/>
          </a:blip>
          <a:srcRect/>
          <a:stretch/>
        </p:blipFill>
        <p:spPr>
          <a:xfrm>
            <a:off x="431800" y="416704"/>
            <a:ext cx="2174241" cy="953237"/>
          </a:xfrm>
          <a:prstGeom prst="rect">
            <a:avLst/>
          </a:prstGeom>
          <a:noFill/>
          <a:ln>
            <a:noFill/>
          </a:ln>
        </p:spPr>
      </p:pic>
      <p:sp>
        <p:nvSpPr>
          <p:cNvPr id="55" name="Google Shape;55;p13"/>
          <p:cNvSpPr txBox="1">
            <a:spLocks noGrp="1"/>
          </p:cNvSpPr>
          <p:nvPr>
            <p:ph type="body" idx="1"/>
          </p:nvPr>
        </p:nvSpPr>
        <p:spPr>
          <a:xfrm>
            <a:off x="431800" y="3720363"/>
            <a:ext cx="4353600" cy="45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800"/>
              <a:buNone/>
              <a:defRPr sz="2800" b="0"/>
            </a:lvl1pPr>
            <a:lvl2pPr marL="914400" lvl="1" indent="-342900" algn="l" rtl="0">
              <a:spcBef>
                <a:spcPts val="80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itle (Light) 1">
  <p:cSld name="Blank, title (Light)_1">
    <p:bg>
      <p:bgPr>
        <a:solidFill>
          <a:schemeClr val="lt1"/>
        </a:solidFill>
        <a:effectLst/>
      </p:bgPr>
    </p:bg>
    <p:spTree>
      <p:nvGrpSpPr>
        <p:cNvPr id="1" name="Shape 56"/>
        <p:cNvGrpSpPr/>
        <p:nvPr/>
      </p:nvGrpSpPr>
      <p:grpSpPr>
        <a:xfrm>
          <a:off x="0" y="0"/>
          <a:ext cx="0" cy="0"/>
          <a:chOff x="0" y="0"/>
          <a:chExt cx="0" cy="0"/>
        </a:xfrm>
      </p:grpSpPr>
      <p:cxnSp>
        <p:nvCxnSpPr>
          <p:cNvPr id="57" name="Google Shape;57;p14"/>
          <p:cNvCxnSpPr/>
          <p:nvPr/>
        </p:nvCxnSpPr>
        <p:spPr>
          <a:xfrm>
            <a:off x="431800" y="428485"/>
            <a:ext cx="8280300" cy="0"/>
          </a:xfrm>
          <a:prstGeom prst="straightConnector1">
            <a:avLst/>
          </a:prstGeom>
          <a:noFill/>
          <a:ln w="38100" cap="flat" cmpd="sng">
            <a:solidFill>
              <a:schemeClr val="dk1"/>
            </a:solidFill>
            <a:prstDash val="solid"/>
            <a:round/>
            <a:headEnd type="none" w="sm" len="sm"/>
            <a:tailEnd type="none" w="sm" len="sm"/>
          </a:ln>
        </p:spPr>
      </p:cxnSp>
      <p:sp>
        <p:nvSpPr>
          <p:cNvPr id="58" name="Google Shape;58;p14"/>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400"/>
              <a:buNone/>
              <a:defRPr sz="34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 name="Google Shape;59;p14"/>
          <p:cNvSpPr txBox="1">
            <a:spLocks noGrp="1"/>
          </p:cNvSpPr>
          <p:nvPr>
            <p:ph type="body" idx="2"/>
          </p:nvPr>
        </p:nvSpPr>
        <p:spPr>
          <a:xfrm>
            <a:off x="431801" y="1447800"/>
            <a:ext cx="5645100" cy="26532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0"/>
              </a:spcBef>
              <a:spcAft>
                <a:spcPts val="0"/>
              </a:spcAft>
              <a:buClr>
                <a:schemeClr val="dk1"/>
              </a:buClr>
              <a:buSzPts val="2800"/>
              <a:buFont typeface="Arial"/>
              <a:buChar char="–"/>
              <a:defRPr sz="28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0" name="Google Shape;60;p14"/>
          <p:cNvSpPr txBox="1">
            <a:spLocks noGrp="1"/>
          </p:cNvSpPr>
          <p:nvPr>
            <p:ph type="body" idx="3"/>
          </p:nvPr>
        </p:nvSpPr>
        <p:spPr>
          <a:xfrm>
            <a:off x="431800" y="4279697"/>
            <a:ext cx="8712300" cy="863700"/>
          </a:xfrm>
          <a:prstGeom prst="rect">
            <a:avLst/>
          </a:prstGeom>
          <a:noFill/>
          <a:ln>
            <a:noFill/>
          </a:ln>
        </p:spPr>
        <p:txBody>
          <a:bodyPr spcFirstLastPara="1" wrap="square" lIns="0" tIns="0" rIns="108000" bIns="72000" anchor="b" anchorCtr="0">
            <a:noAutofit/>
          </a:bodyPr>
          <a:lstStyle>
            <a:lvl1pPr marL="457200" lvl="0" indent="-228600" algn="r" rtl="0">
              <a:lnSpc>
                <a:spcPct val="114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dk1"/>
              </a:buClr>
              <a:buSzPts val="1200"/>
              <a:buNone/>
              <a:defRPr sz="1200"/>
            </a:lvl2pPr>
            <a:lvl3pPr marL="1371600" lvl="2" indent="-304800" algn="l" rtl="0">
              <a:lnSpc>
                <a:spcPct val="100000"/>
              </a:lnSpc>
              <a:spcBef>
                <a:spcPts val="0"/>
              </a:spcBef>
              <a:spcAft>
                <a:spcPts val="0"/>
              </a:spcAft>
              <a:buClr>
                <a:schemeClr val="dk1"/>
              </a:buClr>
              <a:buSzPts val="1200"/>
              <a:buChar char="–"/>
              <a:defRPr sz="12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itle (Light)">
  <p:cSld name="Blank, title (Light)_2">
    <p:bg>
      <p:bgPr>
        <a:solidFill>
          <a:schemeClr val="lt2"/>
        </a:solidFill>
        <a:effectLst/>
      </p:bgPr>
    </p:bg>
    <p:spTree>
      <p:nvGrpSpPr>
        <p:cNvPr id="1" name="Shape 61"/>
        <p:cNvGrpSpPr/>
        <p:nvPr/>
      </p:nvGrpSpPr>
      <p:grpSpPr>
        <a:xfrm>
          <a:off x="0" y="0"/>
          <a:ext cx="0" cy="0"/>
          <a:chOff x="0" y="0"/>
          <a:chExt cx="0" cy="0"/>
        </a:xfrm>
      </p:grpSpPr>
      <p:cxnSp>
        <p:nvCxnSpPr>
          <p:cNvPr id="62" name="Google Shape;62;p15"/>
          <p:cNvCxnSpPr/>
          <p:nvPr/>
        </p:nvCxnSpPr>
        <p:spPr>
          <a:xfrm>
            <a:off x="431800" y="428485"/>
            <a:ext cx="8280300" cy="0"/>
          </a:xfrm>
          <a:prstGeom prst="straightConnector1">
            <a:avLst/>
          </a:prstGeom>
          <a:noFill/>
          <a:ln w="38100" cap="flat" cmpd="sng">
            <a:solidFill>
              <a:schemeClr val="dk1"/>
            </a:solidFill>
            <a:prstDash val="solid"/>
            <a:round/>
            <a:headEnd type="none" w="sm" len="sm"/>
            <a:tailEnd type="none" w="sm" len="sm"/>
          </a:ln>
        </p:spPr>
      </p:cxnSp>
      <p:sp>
        <p:nvSpPr>
          <p:cNvPr id="63" name="Google Shape;63;p15"/>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400"/>
              <a:buNone/>
              <a:defRPr sz="34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431801" y="1447800"/>
            <a:ext cx="5645100" cy="26532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0"/>
              </a:spcBef>
              <a:spcAft>
                <a:spcPts val="0"/>
              </a:spcAft>
              <a:buClr>
                <a:schemeClr val="dk1"/>
              </a:buClr>
              <a:buSzPts val="2800"/>
              <a:buFont typeface="Arial"/>
              <a:buChar char="–"/>
              <a:defRPr sz="28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body" idx="3"/>
          </p:nvPr>
        </p:nvSpPr>
        <p:spPr>
          <a:xfrm>
            <a:off x="431800" y="4279697"/>
            <a:ext cx="8712300" cy="863700"/>
          </a:xfrm>
          <a:prstGeom prst="rect">
            <a:avLst/>
          </a:prstGeom>
          <a:noFill/>
          <a:ln>
            <a:noFill/>
          </a:ln>
        </p:spPr>
        <p:txBody>
          <a:bodyPr spcFirstLastPara="1" wrap="square" lIns="0" tIns="0" rIns="108000" bIns="72000" anchor="b" anchorCtr="0">
            <a:noAutofit/>
          </a:bodyPr>
          <a:lstStyle>
            <a:lvl1pPr marL="457200" lvl="0" indent="-228600" algn="r" rtl="0">
              <a:lnSpc>
                <a:spcPct val="114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dk1"/>
              </a:buClr>
              <a:buSzPts val="1200"/>
              <a:buNone/>
              <a:defRPr sz="1200"/>
            </a:lvl2pPr>
            <a:lvl3pPr marL="1371600" lvl="2" indent="-304800" algn="l" rtl="0">
              <a:lnSpc>
                <a:spcPct val="100000"/>
              </a:lnSpc>
              <a:spcBef>
                <a:spcPts val="0"/>
              </a:spcBef>
              <a:spcAft>
                <a:spcPts val="0"/>
              </a:spcAft>
              <a:buClr>
                <a:schemeClr val="dk1"/>
              </a:buClr>
              <a:buSzPts val="1200"/>
              <a:buChar char="–"/>
              <a:defRPr sz="12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itle (Light) 2">
  <p:cSld name="Blank, title (Light)_3">
    <p:bg>
      <p:bgPr>
        <a:solidFill>
          <a:schemeClr val="lt2"/>
        </a:solidFill>
        <a:effectLst/>
      </p:bgPr>
    </p:bg>
    <p:spTree>
      <p:nvGrpSpPr>
        <p:cNvPr id="1" name="Shape 66"/>
        <p:cNvGrpSpPr/>
        <p:nvPr/>
      </p:nvGrpSpPr>
      <p:grpSpPr>
        <a:xfrm>
          <a:off x="0" y="0"/>
          <a:ext cx="0" cy="0"/>
          <a:chOff x="0" y="0"/>
          <a:chExt cx="0" cy="0"/>
        </a:xfrm>
      </p:grpSpPr>
      <p:cxnSp>
        <p:nvCxnSpPr>
          <p:cNvPr id="67" name="Google Shape;67;p16"/>
          <p:cNvCxnSpPr/>
          <p:nvPr/>
        </p:nvCxnSpPr>
        <p:spPr>
          <a:xfrm>
            <a:off x="431800" y="428485"/>
            <a:ext cx="8280300" cy="0"/>
          </a:xfrm>
          <a:prstGeom prst="straightConnector1">
            <a:avLst/>
          </a:prstGeom>
          <a:noFill/>
          <a:ln w="38100" cap="flat" cmpd="sng">
            <a:solidFill>
              <a:schemeClr val="dk1"/>
            </a:solidFill>
            <a:prstDash val="solid"/>
            <a:round/>
            <a:headEnd type="none" w="sm" len="sm"/>
            <a:tailEnd type="none" w="sm" len="sm"/>
          </a:ln>
        </p:spPr>
      </p:cxnSp>
      <p:sp>
        <p:nvSpPr>
          <p:cNvPr id="68" name="Google Shape;68;p16"/>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400"/>
              <a:buNone/>
              <a:defRPr sz="34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9" name="Google Shape;69;p16"/>
          <p:cNvSpPr txBox="1">
            <a:spLocks noGrp="1"/>
          </p:cNvSpPr>
          <p:nvPr>
            <p:ph type="body" idx="2"/>
          </p:nvPr>
        </p:nvSpPr>
        <p:spPr>
          <a:xfrm>
            <a:off x="431801" y="1447800"/>
            <a:ext cx="5645100" cy="26532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0"/>
              </a:spcBef>
              <a:spcAft>
                <a:spcPts val="0"/>
              </a:spcAft>
              <a:buClr>
                <a:schemeClr val="dk1"/>
              </a:buClr>
              <a:buSzPts val="2800"/>
              <a:buFont typeface="Arial"/>
              <a:buChar char="–"/>
              <a:defRPr sz="28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0" name="Google Shape;70;p16"/>
          <p:cNvSpPr txBox="1">
            <a:spLocks noGrp="1"/>
          </p:cNvSpPr>
          <p:nvPr>
            <p:ph type="body" idx="3"/>
          </p:nvPr>
        </p:nvSpPr>
        <p:spPr>
          <a:xfrm>
            <a:off x="431800" y="4279697"/>
            <a:ext cx="8712300" cy="863700"/>
          </a:xfrm>
          <a:prstGeom prst="rect">
            <a:avLst/>
          </a:prstGeom>
          <a:noFill/>
          <a:ln>
            <a:noFill/>
          </a:ln>
        </p:spPr>
        <p:txBody>
          <a:bodyPr spcFirstLastPara="1" wrap="square" lIns="0" tIns="0" rIns="108000" bIns="72000" anchor="b" anchorCtr="0">
            <a:noAutofit/>
          </a:bodyPr>
          <a:lstStyle>
            <a:lvl1pPr marL="457200" lvl="0" indent="-228600" algn="r" rtl="0">
              <a:lnSpc>
                <a:spcPct val="114000"/>
              </a:lnSpc>
              <a:spcBef>
                <a:spcPts val="0"/>
              </a:spcBef>
              <a:spcAft>
                <a:spcPts val="0"/>
              </a:spcAft>
              <a:buClr>
                <a:schemeClr val="lt1"/>
              </a:buClr>
              <a:buSzPts val="1400"/>
              <a:buNone/>
              <a:defRPr sz="1400">
                <a:solidFill>
                  <a:schemeClr val="lt1"/>
                </a:solidFill>
              </a:defRPr>
            </a:lvl1pPr>
            <a:lvl2pPr marL="914400" lvl="1" indent="-228600" algn="l" rtl="0">
              <a:lnSpc>
                <a:spcPct val="100000"/>
              </a:lnSpc>
              <a:spcBef>
                <a:spcPts val="0"/>
              </a:spcBef>
              <a:spcAft>
                <a:spcPts val="0"/>
              </a:spcAft>
              <a:buClr>
                <a:schemeClr val="dk1"/>
              </a:buClr>
              <a:buSzPts val="1200"/>
              <a:buNone/>
              <a:defRPr sz="1200"/>
            </a:lvl2pPr>
            <a:lvl3pPr marL="1371600" lvl="2" indent="-304800" algn="l" rtl="0">
              <a:lnSpc>
                <a:spcPct val="100000"/>
              </a:lnSpc>
              <a:spcBef>
                <a:spcPts val="0"/>
              </a:spcBef>
              <a:spcAft>
                <a:spcPts val="0"/>
              </a:spcAft>
              <a:buClr>
                <a:schemeClr val="dk1"/>
              </a:buClr>
              <a:buSzPts val="1200"/>
              <a:buChar char="–"/>
              <a:defRPr sz="12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itle (Light) 3">
  <p:cSld name="Blank, title (Light)_4">
    <p:bg>
      <p:bgPr>
        <a:solidFill>
          <a:schemeClr val="lt1"/>
        </a:solidFill>
        <a:effectLst/>
      </p:bgPr>
    </p:bg>
    <p:spTree>
      <p:nvGrpSpPr>
        <p:cNvPr id="1" name="Shape 71"/>
        <p:cNvGrpSpPr/>
        <p:nvPr/>
      </p:nvGrpSpPr>
      <p:grpSpPr>
        <a:xfrm>
          <a:off x="0" y="0"/>
          <a:ext cx="0" cy="0"/>
          <a:chOff x="0" y="0"/>
          <a:chExt cx="0" cy="0"/>
        </a:xfrm>
      </p:grpSpPr>
      <p:cxnSp>
        <p:nvCxnSpPr>
          <p:cNvPr id="72" name="Google Shape;72;p17"/>
          <p:cNvCxnSpPr/>
          <p:nvPr/>
        </p:nvCxnSpPr>
        <p:spPr>
          <a:xfrm>
            <a:off x="431800" y="428485"/>
            <a:ext cx="8280300" cy="0"/>
          </a:xfrm>
          <a:prstGeom prst="straightConnector1">
            <a:avLst/>
          </a:prstGeom>
          <a:noFill/>
          <a:ln w="38100" cap="flat" cmpd="sng">
            <a:solidFill>
              <a:schemeClr val="dk1"/>
            </a:solidFill>
            <a:prstDash val="solid"/>
            <a:round/>
            <a:headEnd type="none" w="sm" len="sm"/>
            <a:tailEnd type="none" w="sm" len="sm"/>
          </a:ln>
        </p:spPr>
      </p:cxnSp>
      <p:sp>
        <p:nvSpPr>
          <p:cNvPr id="73" name="Google Shape;73;p17"/>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400"/>
              <a:buNone/>
              <a:defRPr sz="34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4" name="Google Shape;74;p17"/>
          <p:cNvSpPr txBox="1">
            <a:spLocks noGrp="1"/>
          </p:cNvSpPr>
          <p:nvPr>
            <p:ph type="body" idx="2"/>
          </p:nvPr>
        </p:nvSpPr>
        <p:spPr>
          <a:xfrm>
            <a:off x="431801" y="1447800"/>
            <a:ext cx="5645100" cy="28956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0"/>
              </a:spcBef>
              <a:spcAft>
                <a:spcPts val="0"/>
              </a:spcAft>
              <a:buClr>
                <a:schemeClr val="dk1"/>
              </a:buClr>
              <a:buSzPts val="2800"/>
              <a:buFont typeface="Arial"/>
              <a:buChar char="–"/>
              <a:defRPr sz="2800">
                <a:solidFill>
                  <a:schemeClr val="dk1"/>
                </a:solidFill>
              </a:defRPr>
            </a:lvl1pPr>
            <a:lvl2pPr marL="914400" lvl="1" indent="-228600" algn="l" rtl="0">
              <a:lnSpc>
                <a:spcPct val="100000"/>
              </a:lnSpc>
              <a:spcBef>
                <a:spcPts val="800"/>
              </a:spcBef>
              <a:spcAft>
                <a:spcPts val="0"/>
              </a:spcAft>
              <a:buClr>
                <a:schemeClr val="dk1"/>
              </a:buClr>
              <a:buSzPts val="1800"/>
              <a:buNone/>
              <a:defRPr sz="1800"/>
            </a:lvl2pPr>
            <a:lvl3pPr marL="1371600" lvl="2" indent="-342900" algn="l" rtl="0">
              <a:lnSpc>
                <a:spcPct val="100000"/>
              </a:lnSpc>
              <a:spcBef>
                <a:spcPts val="0"/>
              </a:spcBef>
              <a:spcAft>
                <a:spcPts val="0"/>
              </a:spcAft>
              <a:buClr>
                <a:schemeClr val="dk1"/>
              </a:buClr>
              <a:buSzPts val="1800"/>
              <a:buChar char="–"/>
              <a:defRPr sz="1800"/>
            </a:lvl3pPr>
            <a:lvl4pPr marL="1828800" lvl="3" indent="-342900" algn="l" rtl="0">
              <a:lnSpc>
                <a:spcPct val="100000"/>
              </a:lnSpc>
              <a:spcBef>
                <a:spcPts val="0"/>
              </a:spcBef>
              <a:spcAft>
                <a:spcPts val="0"/>
              </a:spcAft>
              <a:buClr>
                <a:schemeClr val="dk1"/>
              </a:buClr>
              <a:buSzPts val="1800"/>
              <a:buChar char="–"/>
              <a:defRPr sz="1800"/>
            </a:lvl4pPr>
            <a:lvl5pPr marL="2286000" lvl="4" indent="-342900" algn="l" rtl="0">
              <a:lnSpc>
                <a:spcPct val="100000"/>
              </a:lnSpc>
              <a:spcBef>
                <a:spcPts val="0"/>
              </a:spcBef>
              <a:spcAft>
                <a:spcPts val="0"/>
              </a:spcAft>
              <a:buClr>
                <a:schemeClr val="dk1"/>
              </a:buClr>
              <a:buSzPts val="1800"/>
              <a:buChar char="–"/>
              <a:defRPr sz="1800"/>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ram@turing.ac.uk"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31800" y="2184925"/>
            <a:ext cx="4356000" cy="134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None/>
            </a:pPr>
            <a:r>
              <a:rPr lang="en" sz="2400"/>
              <a:t>Pathways to Sustainability for Research Projects and Outputs</a:t>
            </a:r>
            <a:r>
              <a:rPr lang="en" sz="2300"/>
              <a:t> </a:t>
            </a:r>
            <a:endParaRPr sz="1600" b="0"/>
          </a:p>
        </p:txBody>
      </p:sp>
      <p:pic>
        <p:nvPicPr>
          <p:cNvPr id="81" name="Google Shape;81;p18"/>
          <p:cNvPicPr preferRelativeResize="0"/>
          <p:nvPr/>
        </p:nvPicPr>
        <p:blipFill>
          <a:blip r:embed="rId3">
            <a:alphaModFix/>
          </a:blip>
          <a:stretch>
            <a:fillRect/>
          </a:stretch>
        </p:blipFill>
        <p:spPr>
          <a:xfrm>
            <a:off x="5092600" y="1907788"/>
            <a:ext cx="4051401" cy="32357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a:t>
            </a:r>
            <a:endParaRPr b="1"/>
          </a:p>
        </p:txBody>
      </p:sp>
      <p:sp>
        <p:nvSpPr>
          <p:cNvPr id="202" name="Google Shape;202;p28"/>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03" name="Google Shape;203;p28"/>
          <p:cNvGrpSpPr/>
          <p:nvPr/>
        </p:nvGrpSpPr>
        <p:grpSpPr>
          <a:xfrm>
            <a:off x="431800" y="4858825"/>
            <a:ext cx="8280350" cy="338700"/>
            <a:chOff x="431800" y="4858825"/>
            <a:chExt cx="8280350" cy="338700"/>
          </a:xfrm>
        </p:grpSpPr>
        <p:cxnSp>
          <p:nvCxnSpPr>
            <p:cNvPr id="204" name="Google Shape;204;p28"/>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05" name="Google Shape;205;p28"/>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06" name="Google Shape;206;p28"/>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
        <p:nvSpPr>
          <p:cNvPr id="207" name="Google Shape;207;p28"/>
          <p:cNvSpPr txBox="1"/>
          <p:nvPr/>
        </p:nvSpPr>
        <p:spPr>
          <a:xfrm>
            <a:off x="765625" y="1462550"/>
            <a:ext cx="565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8" name="Google Shape;208;p28"/>
          <p:cNvSpPr txBox="1"/>
          <p:nvPr/>
        </p:nvSpPr>
        <p:spPr>
          <a:xfrm>
            <a:off x="1651800" y="2263950"/>
            <a:ext cx="5840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How can we approach research projects so that they aren’t purely limited by funding cycles?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Why does it matter?</a:t>
            </a:r>
            <a:endParaRPr b="1"/>
          </a:p>
        </p:txBody>
      </p:sp>
      <p:sp>
        <p:nvSpPr>
          <p:cNvPr id="214" name="Google Shape;214;p29"/>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15" name="Google Shape;215;p29"/>
          <p:cNvGrpSpPr/>
          <p:nvPr/>
        </p:nvGrpSpPr>
        <p:grpSpPr>
          <a:xfrm>
            <a:off x="431800" y="4858825"/>
            <a:ext cx="8280350" cy="338700"/>
            <a:chOff x="431800" y="4858825"/>
            <a:chExt cx="8280350" cy="338700"/>
          </a:xfrm>
        </p:grpSpPr>
        <p:cxnSp>
          <p:nvCxnSpPr>
            <p:cNvPr id="216" name="Google Shape;216;p29"/>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17" name="Google Shape;217;p29"/>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18" name="Google Shape;218;p29"/>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Why does it matter?</a:t>
            </a:r>
            <a:endParaRPr b="1"/>
          </a:p>
        </p:txBody>
      </p:sp>
      <p:sp>
        <p:nvSpPr>
          <p:cNvPr id="224" name="Google Shape;224;p30"/>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a:t>Loss of knowledge</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Loss of expertise</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Loss of effort</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Loss of work</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Loss of </a:t>
            </a:r>
            <a:r>
              <a:rPr lang="en" sz="2000" b="1"/>
              <a:t>impact</a:t>
            </a:r>
            <a:endParaRPr sz="2000"/>
          </a:p>
        </p:txBody>
      </p:sp>
      <p:sp>
        <p:nvSpPr>
          <p:cNvPr id="225" name="Google Shape;225;p30"/>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26" name="Google Shape;226;p30"/>
          <p:cNvGrpSpPr/>
          <p:nvPr/>
        </p:nvGrpSpPr>
        <p:grpSpPr>
          <a:xfrm>
            <a:off x="431800" y="4858825"/>
            <a:ext cx="8280350" cy="338700"/>
            <a:chOff x="431800" y="4858825"/>
            <a:chExt cx="8280350" cy="338700"/>
          </a:xfrm>
        </p:grpSpPr>
        <p:cxnSp>
          <p:nvCxnSpPr>
            <p:cNvPr id="227" name="Google Shape;227;p30"/>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28" name="Google Shape;228;p30"/>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29" name="Google Shape;229;p30"/>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230" name="Google Shape;230;p30"/>
          <p:cNvPicPr preferRelativeResize="0"/>
          <p:nvPr/>
        </p:nvPicPr>
        <p:blipFill>
          <a:blip r:embed="rId3">
            <a:alphaModFix/>
          </a:blip>
          <a:stretch>
            <a:fillRect/>
          </a:stretch>
        </p:blipFill>
        <p:spPr>
          <a:xfrm>
            <a:off x="5554126" y="982325"/>
            <a:ext cx="2500300" cy="355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look like?</a:t>
            </a:r>
            <a:endParaRPr b="1"/>
          </a:p>
        </p:txBody>
      </p:sp>
      <p:sp>
        <p:nvSpPr>
          <p:cNvPr id="236" name="Google Shape;236;p31"/>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237" name="Google Shape;237;p31"/>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38" name="Google Shape;238;p31"/>
          <p:cNvGrpSpPr/>
          <p:nvPr/>
        </p:nvGrpSpPr>
        <p:grpSpPr>
          <a:xfrm>
            <a:off x="431800" y="4858825"/>
            <a:ext cx="8280350" cy="338700"/>
            <a:chOff x="431800" y="4858825"/>
            <a:chExt cx="8280350" cy="338700"/>
          </a:xfrm>
        </p:grpSpPr>
        <p:cxnSp>
          <p:nvCxnSpPr>
            <p:cNvPr id="239" name="Google Shape;239;p31"/>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40" name="Google Shape;240;p31"/>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41" name="Google Shape;241;p31"/>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look like?</a:t>
            </a:r>
            <a:endParaRPr b="1"/>
          </a:p>
        </p:txBody>
      </p:sp>
      <p:sp>
        <p:nvSpPr>
          <p:cNvPr id="247" name="Google Shape;247;p32"/>
          <p:cNvSpPr txBox="1">
            <a:spLocks noGrp="1"/>
          </p:cNvSpPr>
          <p:nvPr>
            <p:ph type="body" idx="2"/>
          </p:nvPr>
        </p:nvSpPr>
        <p:spPr>
          <a:xfrm>
            <a:off x="431800" y="1037875"/>
            <a:ext cx="48591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Are your research outputs: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b="1"/>
              <a:t>Reusable?</a:t>
            </a:r>
            <a:endParaRPr sz="2000" b="1"/>
          </a:p>
          <a:p>
            <a:pPr marL="0" lvl="0" indent="0" algn="l" rtl="0">
              <a:spcBef>
                <a:spcPts val="0"/>
              </a:spcBef>
              <a:spcAft>
                <a:spcPts val="0"/>
              </a:spcAft>
              <a:buNone/>
            </a:pPr>
            <a:r>
              <a:rPr lang="en" sz="1800"/>
              <a:t>Can the outputs be reproduced by other people and teams?</a:t>
            </a:r>
            <a:endParaRPr sz="1800"/>
          </a:p>
          <a:p>
            <a:pPr marL="0" lvl="0" indent="0" algn="l" rtl="0">
              <a:spcBef>
                <a:spcPts val="0"/>
              </a:spcBef>
              <a:spcAft>
                <a:spcPts val="0"/>
              </a:spcAft>
              <a:buNone/>
            </a:pPr>
            <a:endParaRPr sz="2000"/>
          </a:p>
        </p:txBody>
      </p:sp>
      <p:sp>
        <p:nvSpPr>
          <p:cNvPr id="248" name="Google Shape;248;p32"/>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49" name="Google Shape;249;p32"/>
          <p:cNvGrpSpPr/>
          <p:nvPr/>
        </p:nvGrpSpPr>
        <p:grpSpPr>
          <a:xfrm>
            <a:off x="431800" y="4858825"/>
            <a:ext cx="8280350" cy="338700"/>
            <a:chOff x="431800" y="4858825"/>
            <a:chExt cx="8280350" cy="338700"/>
          </a:xfrm>
        </p:grpSpPr>
        <p:cxnSp>
          <p:nvCxnSpPr>
            <p:cNvPr id="250" name="Google Shape;250;p32"/>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51" name="Google Shape;251;p32"/>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52" name="Google Shape;252;p32"/>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253" name="Google Shape;253;p32"/>
          <p:cNvPicPr preferRelativeResize="0"/>
          <p:nvPr/>
        </p:nvPicPr>
        <p:blipFill>
          <a:blip r:embed="rId3">
            <a:alphaModFix/>
          </a:blip>
          <a:stretch>
            <a:fillRect/>
          </a:stretch>
        </p:blipFill>
        <p:spPr>
          <a:xfrm>
            <a:off x="5595700" y="1898438"/>
            <a:ext cx="3548301" cy="28339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look like?</a:t>
            </a:r>
            <a:endParaRPr b="1"/>
          </a:p>
        </p:txBody>
      </p:sp>
      <p:sp>
        <p:nvSpPr>
          <p:cNvPr id="259" name="Google Shape;259;p33"/>
          <p:cNvSpPr txBox="1">
            <a:spLocks noGrp="1"/>
          </p:cNvSpPr>
          <p:nvPr>
            <p:ph type="body" idx="2"/>
          </p:nvPr>
        </p:nvSpPr>
        <p:spPr>
          <a:xfrm>
            <a:off x="431800" y="1037875"/>
            <a:ext cx="48591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Are your research outputs: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b="1"/>
              <a:t>Applicable?</a:t>
            </a:r>
            <a:endParaRPr sz="2000" b="1"/>
          </a:p>
          <a:p>
            <a:pPr marL="0" lvl="0" indent="0" algn="l" rtl="0">
              <a:spcBef>
                <a:spcPts val="0"/>
              </a:spcBef>
              <a:spcAft>
                <a:spcPts val="0"/>
              </a:spcAft>
              <a:buNone/>
            </a:pPr>
            <a:r>
              <a:rPr lang="en" sz="1800"/>
              <a:t>Do the outputs have a userbase or use-case? Do they fulfil a real-world need?</a:t>
            </a:r>
            <a:endParaRPr sz="1800"/>
          </a:p>
          <a:p>
            <a:pPr marL="0" lvl="0" indent="0" algn="l" rtl="0">
              <a:spcBef>
                <a:spcPts val="0"/>
              </a:spcBef>
              <a:spcAft>
                <a:spcPts val="0"/>
              </a:spcAft>
              <a:buNone/>
            </a:pPr>
            <a:endParaRPr sz="2000"/>
          </a:p>
        </p:txBody>
      </p:sp>
      <p:sp>
        <p:nvSpPr>
          <p:cNvPr id="260" name="Google Shape;260;p33"/>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61" name="Google Shape;261;p33"/>
          <p:cNvGrpSpPr/>
          <p:nvPr/>
        </p:nvGrpSpPr>
        <p:grpSpPr>
          <a:xfrm>
            <a:off x="431800" y="4858825"/>
            <a:ext cx="8280350" cy="338700"/>
            <a:chOff x="431800" y="4858825"/>
            <a:chExt cx="8280350" cy="338700"/>
          </a:xfrm>
        </p:grpSpPr>
        <p:cxnSp>
          <p:nvCxnSpPr>
            <p:cNvPr id="262" name="Google Shape;262;p33"/>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63" name="Google Shape;263;p33"/>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64" name="Google Shape;264;p33"/>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265" name="Google Shape;265;p33"/>
          <p:cNvPicPr preferRelativeResize="0"/>
          <p:nvPr/>
        </p:nvPicPr>
        <p:blipFill>
          <a:blip r:embed="rId3">
            <a:alphaModFix/>
          </a:blip>
          <a:stretch>
            <a:fillRect/>
          </a:stretch>
        </p:blipFill>
        <p:spPr>
          <a:xfrm>
            <a:off x="5595700" y="1898438"/>
            <a:ext cx="3548301" cy="28339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look like?</a:t>
            </a:r>
            <a:endParaRPr b="1"/>
          </a:p>
        </p:txBody>
      </p:sp>
      <p:sp>
        <p:nvSpPr>
          <p:cNvPr id="271" name="Google Shape;271;p34"/>
          <p:cNvSpPr txBox="1">
            <a:spLocks noGrp="1"/>
          </p:cNvSpPr>
          <p:nvPr>
            <p:ph type="body" idx="2"/>
          </p:nvPr>
        </p:nvSpPr>
        <p:spPr>
          <a:xfrm>
            <a:off x="431800" y="1037875"/>
            <a:ext cx="48591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Are your research outputs: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b="1"/>
              <a:t>Resource-able?</a:t>
            </a:r>
            <a:endParaRPr sz="2000" b="1"/>
          </a:p>
          <a:p>
            <a:pPr marL="0" lvl="0" indent="0" algn="l" rtl="0">
              <a:spcBef>
                <a:spcPts val="0"/>
              </a:spcBef>
              <a:spcAft>
                <a:spcPts val="0"/>
              </a:spcAft>
              <a:buNone/>
            </a:pPr>
            <a:r>
              <a:rPr lang="en" sz="1800"/>
              <a:t>Do the outputs need people to own and maintain them? If so, who? And how? What other resources do the outputs need, and how can they be provisioned?</a:t>
            </a:r>
            <a:endParaRPr sz="18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272" name="Google Shape;272;p34"/>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73" name="Google Shape;273;p34"/>
          <p:cNvGrpSpPr/>
          <p:nvPr/>
        </p:nvGrpSpPr>
        <p:grpSpPr>
          <a:xfrm>
            <a:off x="431800" y="4858825"/>
            <a:ext cx="8280350" cy="338700"/>
            <a:chOff x="431800" y="4858825"/>
            <a:chExt cx="8280350" cy="338700"/>
          </a:xfrm>
        </p:grpSpPr>
        <p:cxnSp>
          <p:nvCxnSpPr>
            <p:cNvPr id="274" name="Google Shape;274;p34"/>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75" name="Google Shape;275;p34"/>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76" name="Google Shape;276;p34"/>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277" name="Google Shape;277;p34"/>
          <p:cNvPicPr preferRelativeResize="0"/>
          <p:nvPr/>
        </p:nvPicPr>
        <p:blipFill>
          <a:blip r:embed="rId3">
            <a:alphaModFix/>
          </a:blip>
          <a:stretch>
            <a:fillRect/>
          </a:stretch>
        </p:blipFill>
        <p:spPr>
          <a:xfrm>
            <a:off x="5595800" y="1834263"/>
            <a:ext cx="3548301" cy="28339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5"/>
          <p:cNvPicPr preferRelativeResize="0"/>
          <p:nvPr/>
        </p:nvPicPr>
        <p:blipFill>
          <a:blip r:embed="rId3">
            <a:alphaModFix/>
          </a:blip>
          <a:stretch>
            <a:fillRect/>
          </a:stretch>
        </p:blipFill>
        <p:spPr>
          <a:xfrm>
            <a:off x="3612328" y="440775"/>
            <a:ext cx="5531775" cy="4418050"/>
          </a:xfrm>
          <a:prstGeom prst="rect">
            <a:avLst/>
          </a:prstGeom>
          <a:noFill/>
          <a:ln>
            <a:noFill/>
          </a:ln>
        </p:spPr>
      </p:pic>
      <p:sp>
        <p:nvSpPr>
          <p:cNvPr id="283" name="Google Shape;283;p35"/>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look like?</a:t>
            </a:r>
            <a:endParaRPr b="1"/>
          </a:p>
        </p:txBody>
      </p:sp>
      <p:sp>
        <p:nvSpPr>
          <p:cNvPr id="284" name="Google Shape;284;p35"/>
          <p:cNvSpPr txBox="1">
            <a:spLocks noGrp="1"/>
          </p:cNvSpPr>
          <p:nvPr>
            <p:ph type="body" idx="2"/>
          </p:nvPr>
        </p:nvSpPr>
        <p:spPr>
          <a:xfrm>
            <a:off x="431800" y="1037875"/>
            <a:ext cx="48591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Clr>
                <a:schemeClr val="dk1"/>
              </a:buClr>
              <a:buSzPts val="1100"/>
              <a:buFont typeface="Arial"/>
              <a:buNone/>
            </a:pPr>
            <a:r>
              <a:rPr lang="en" sz="2000"/>
              <a:t>Are your research outputs: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b="1"/>
              <a:t>Reusable?</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 sz="2000" b="1"/>
              <a:t>Applicable?</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 sz="2000" b="1"/>
              <a:t>Resource-able?</a:t>
            </a:r>
            <a:endParaRPr sz="2000" b="1"/>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285" name="Google Shape;285;p35"/>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86" name="Google Shape;286;p35"/>
          <p:cNvGrpSpPr/>
          <p:nvPr/>
        </p:nvGrpSpPr>
        <p:grpSpPr>
          <a:xfrm>
            <a:off x="431800" y="4858825"/>
            <a:ext cx="8280350" cy="338700"/>
            <a:chOff x="431800" y="4858825"/>
            <a:chExt cx="8280350" cy="338700"/>
          </a:xfrm>
        </p:grpSpPr>
        <p:cxnSp>
          <p:nvCxnSpPr>
            <p:cNvPr id="287" name="Google Shape;287;p35"/>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88" name="Google Shape;288;p35"/>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289" name="Google Shape;289;p35"/>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Agenda</a:t>
            </a:r>
            <a:endParaRPr b="1"/>
          </a:p>
        </p:txBody>
      </p:sp>
      <p:sp>
        <p:nvSpPr>
          <p:cNvPr id="295" name="Google Shape;295;p36"/>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lt2"/>
              </a:buClr>
              <a:buSzPts val="2000"/>
              <a:buAutoNum type="arabicPeriod"/>
            </a:pPr>
            <a:r>
              <a:rPr lang="en" sz="2000">
                <a:solidFill>
                  <a:schemeClr val="lt2"/>
                </a:solidFill>
              </a:rPr>
              <a:t>Introduction to sustainability within research</a:t>
            </a:r>
            <a:endParaRPr sz="2000">
              <a:solidFill>
                <a:schemeClr val="lt2"/>
              </a:solidFill>
            </a:endParaRPr>
          </a:p>
          <a:p>
            <a:pPr marL="45720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 sz="2000" b="1"/>
              <a:t>Group activity - what does sustainability look like for real projects?</a:t>
            </a:r>
            <a:endParaRPr sz="2000" b="1"/>
          </a:p>
          <a:p>
            <a:pPr marL="457200" lvl="0" indent="0" algn="l" rtl="0">
              <a:spcBef>
                <a:spcPts val="0"/>
              </a:spcBef>
              <a:spcAft>
                <a:spcPts val="0"/>
              </a:spcAft>
              <a:buNone/>
            </a:pPr>
            <a:endParaRPr sz="2000">
              <a:solidFill>
                <a:schemeClr val="lt2"/>
              </a:solidFill>
            </a:endParaRPr>
          </a:p>
          <a:p>
            <a:pPr marL="457200" lvl="0" indent="-355600" algn="l" rtl="0">
              <a:spcBef>
                <a:spcPts val="0"/>
              </a:spcBef>
              <a:spcAft>
                <a:spcPts val="0"/>
              </a:spcAft>
              <a:buClr>
                <a:schemeClr val="lt2"/>
              </a:buClr>
              <a:buSzPts val="2000"/>
              <a:buAutoNum type="arabicPeriod"/>
            </a:pPr>
            <a:r>
              <a:rPr lang="en" sz="2000">
                <a:solidFill>
                  <a:schemeClr val="lt2"/>
                </a:solidFill>
              </a:rPr>
              <a:t>Wrap up and share-out</a:t>
            </a:r>
            <a:endParaRPr sz="2000">
              <a:solidFill>
                <a:schemeClr val="lt2"/>
              </a:solidFill>
            </a:endParaRPr>
          </a:p>
        </p:txBody>
      </p:sp>
      <p:sp>
        <p:nvSpPr>
          <p:cNvPr id="296" name="Google Shape;296;p36"/>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297" name="Google Shape;297;p36"/>
          <p:cNvGrpSpPr/>
          <p:nvPr/>
        </p:nvGrpSpPr>
        <p:grpSpPr>
          <a:xfrm>
            <a:off x="431800" y="4858825"/>
            <a:ext cx="8280350" cy="338700"/>
            <a:chOff x="431800" y="4858825"/>
            <a:chExt cx="8280350" cy="338700"/>
          </a:xfrm>
        </p:grpSpPr>
        <p:cxnSp>
          <p:nvCxnSpPr>
            <p:cNvPr id="298" name="Google Shape;298;p36"/>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299" name="Google Shape;299;p36"/>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00" name="Google Shape;300;p36"/>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Group activity</a:t>
            </a:r>
            <a:endParaRPr b="1"/>
          </a:p>
        </p:txBody>
      </p:sp>
      <p:sp>
        <p:nvSpPr>
          <p:cNvPr id="321" name="Google Shape;321;p38"/>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a:t>This might be quite tricky!</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Don’t worry if you don’t get through everything - talk about what feels most relevant, and give it the time it needs ✨</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This is just a blueprint to get started - please challenge it as you see necessary 🧠</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322" name="Google Shape;322;p38"/>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23" name="Google Shape;323;p38"/>
          <p:cNvGrpSpPr/>
          <p:nvPr/>
        </p:nvGrpSpPr>
        <p:grpSpPr>
          <a:xfrm>
            <a:off x="431800" y="4858825"/>
            <a:ext cx="8280350" cy="338700"/>
            <a:chOff x="431800" y="4858825"/>
            <a:chExt cx="8280350" cy="338700"/>
          </a:xfrm>
        </p:grpSpPr>
        <p:cxnSp>
          <p:nvCxnSpPr>
            <p:cNvPr id="324" name="Google Shape;324;p38"/>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25" name="Google Shape;325;p38"/>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26" name="Google Shape;326;p38"/>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grpSp>
        <p:nvGrpSpPr>
          <p:cNvPr id="327" name="Google Shape;327;p38"/>
          <p:cNvGrpSpPr/>
          <p:nvPr/>
        </p:nvGrpSpPr>
        <p:grpSpPr>
          <a:xfrm>
            <a:off x="431800" y="4858825"/>
            <a:ext cx="8280350" cy="338700"/>
            <a:chOff x="431800" y="4858825"/>
            <a:chExt cx="8280350" cy="338700"/>
          </a:xfrm>
        </p:grpSpPr>
        <p:cxnSp>
          <p:nvCxnSpPr>
            <p:cNvPr id="328" name="Google Shape;328;p38"/>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29" name="Google Shape;329;p38"/>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30" name="Google Shape;330;p38"/>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Intros</a:t>
            </a:r>
            <a:endParaRPr b="1"/>
          </a:p>
        </p:txBody>
      </p:sp>
      <p:sp>
        <p:nvSpPr>
          <p:cNvPr id="87" name="Google Shape;87;p19"/>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88" name="Google Shape;88;p19"/>
          <p:cNvGrpSpPr/>
          <p:nvPr/>
        </p:nvGrpSpPr>
        <p:grpSpPr>
          <a:xfrm>
            <a:off x="431800" y="4858825"/>
            <a:ext cx="8280350" cy="338700"/>
            <a:chOff x="431800" y="4858825"/>
            <a:chExt cx="8280350" cy="338700"/>
          </a:xfrm>
        </p:grpSpPr>
        <p:cxnSp>
          <p:nvCxnSpPr>
            <p:cNvPr id="89" name="Google Shape;89;p19"/>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90" name="Google Shape;90;p19"/>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91" name="Google Shape;91;p19"/>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92" name="Google Shape;92;p19"/>
          <p:cNvPicPr preferRelativeResize="0"/>
          <p:nvPr/>
        </p:nvPicPr>
        <p:blipFill rotWithShape="1">
          <a:blip r:embed="rId3">
            <a:alphaModFix/>
          </a:blip>
          <a:srcRect l="57092" t="24282"/>
          <a:stretch/>
        </p:blipFill>
        <p:spPr>
          <a:xfrm>
            <a:off x="1285775" y="1488078"/>
            <a:ext cx="1774024" cy="2167349"/>
          </a:xfrm>
          <a:prstGeom prst="rect">
            <a:avLst/>
          </a:prstGeom>
          <a:noFill/>
          <a:ln>
            <a:noFill/>
          </a:ln>
        </p:spPr>
      </p:pic>
      <p:sp>
        <p:nvSpPr>
          <p:cNvPr id="93" name="Google Shape;93;p19"/>
          <p:cNvSpPr txBox="1"/>
          <p:nvPr/>
        </p:nvSpPr>
        <p:spPr>
          <a:xfrm>
            <a:off x="1285838" y="3769300"/>
            <a:ext cx="1773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Hari Sood</a:t>
            </a:r>
            <a:endParaRPr b="1"/>
          </a:p>
          <a:p>
            <a:pPr marL="0" lvl="0" indent="0" algn="ctr" rtl="0">
              <a:spcBef>
                <a:spcPts val="0"/>
              </a:spcBef>
              <a:spcAft>
                <a:spcPts val="0"/>
              </a:spcAft>
              <a:buNone/>
            </a:pPr>
            <a:r>
              <a:rPr lang="en" sz="1200"/>
              <a:t>(he/him)</a:t>
            </a:r>
            <a:endParaRPr sz="1200"/>
          </a:p>
          <a:p>
            <a:pPr marL="0" lvl="0" indent="0" algn="ctr" rtl="0">
              <a:spcBef>
                <a:spcPts val="0"/>
              </a:spcBef>
              <a:spcAft>
                <a:spcPts val="0"/>
              </a:spcAft>
              <a:buNone/>
            </a:pPr>
            <a:r>
              <a:rPr lang="en" sz="1200"/>
              <a:t>Research Application Manager</a:t>
            </a:r>
            <a:endParaRPr sz="1200"/>
          </a:p>
        </p:txBody>
      </p:sp>
      <p:sp>
        <p:nvSpPr>
          <p:cNvPr id="94" name="Google Shape;94;p19"/>
          <p:cNvSpPr txBox="1"/>
          <p:nvPr/>
        </p:nvSpPr>
        <p:spPr>
          <a:xfrm>
            <a:off x="3684988" y="3769300"/>
            <a:ext cx="1773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Cami Rincon</a:t>
            </a:r>
            <a:endParaRPr b="1"/>
          </a:p>
          <a:p>
            <a:pPr marL="0" lvl="0" indent="0" algn="ctr" rtl="0">
              <a:spcBef>
                <a:spcPts val="0"/>
              </a:spcBef>
              <a:spcAft>
                <a:spcPts val="0"/>
              </a:spcAft>
              <a:buNone/>
            </a:pPr>
            <a:r>
              <a:rPr lang="en" sz="1200"/>
              <a:t>(they/them)</a:t>
            </a:r>
            <a:endParaRPr sz="1200"/>
          </a:p>
          <a:p>
            <a:pPr marL="0" lvl="0" indent="0" algn="ctr" rtl="0">
              <a:spcBef>
                <a:spcPts val="0"/>
              </a:spcBef>
              <a:spcAft>
                <a:spcPts val="0"/>
              </a:spcAft>
              <a:buNone/>
            </a:pPr>
            <a:r>
              <a:rPr lang="en" sz="1200"/>
              <a:t>Research Application Officer</a:t>
            </a:r>
            <a:endParaRPr sz="1200"/>
          </a:p>
        </p:txBody>
      </p:sp>
      <p:sp>
        <p:nvSpPr>
          <p:cNvPr id="95" name="Google Shape;95;p19"/>
          <p:cNvSpPr txBox="1"/>
          <p:nvPr/>
        </p:nvSpPr>
        <p:spPr>
          <a:xfrm>
            <a:off x="6084138" y="3769300"/>
            <a:ext cx="17739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Anne Lee-Steele</a:t>
            </a:r>
            <a:endParaRPr b="1"/>
          </a:p>
          <a:p>
            <a:pPr marL="0" lvl="0" indent="0" algn="ctr" rtl="0">
              <a:spcBef>
                <a:spcPts val="0"/>
              </a:spcBef>
              <a:spcAft>
                <a:spcPts val="0"/>
              </a:spcAft>
              <a:buNone/>
            </a:pPr>
            <a:r>
              <a:rPr lang="en" sz="1200"/>
              <a:t>(she/her)</a:t>
            </a:r>
            <a:endParaRPr sz="1200"/>
          </a:p>
          <a:p>
            <a:pPr marL="0" lvl="0" indent="0" algn="ctr" rtl="0">
              <a:spcBef>
                <a:spcPts val="0"/>
              </a:spcBef>
              <a:spcAft>
                <a:spcPts val="0"/>
              </a:spcAft>
              <a:buNone/>
            </a:pPr>
            <a:r>
              <a:rPr lang="en" sz="1200"/>
              <a:t>Community Manager</a:t>
            </a:r>
            <a:endParaRPr sz="1200"/>
          </a:p>
        </p:txBody>
      </p:sp>
      <p:pic>
        <p:nvPicPr>
          <p:cNvPr id="96" name="Google Shape;96;p19"/>
          <p:cNvPicPr preferRelativeResize="0"/>
          <p:nvPr/>
        </p:nvPicPr>
        <p:blipFill rotWithShape="1">
          <a:blip r:embed="rId4">
            <a:alphaModFix/>
          </a:blip>
          <a:srcRect l="29554" t="46881" r="24567" b="7354"/>
          <a:stretch/>
        </p:blipFill>
        <p:spPr>
          <a:xfrm>
            <a:off x="6156325" y="1488075"/>
            <a:ext cx="1629550" cy="2167352"/>
          </a:xfrm>
          <a:prstGeom prst="rect">
            <a:avLst/>
          </a:prstGeom>
          <a:noFill/>
          <a:ln>
            <a:noFill/>
          </a:ln>
        </p:spPr>
      </p:pic>
      <p:pic>
        <p:nvPicPr>
          <p:cNvPr id="97" name="Google Shape;97;p19"/>
          <p:cNvPicPr preferRelativeResize="0"/>
          <p:nvPr/>
        </p:nvPicPr>
        <p:blipFill rotWithShape="1">
          <a:blip r:embed="rId5">
            <a:alphaModFix/>
          </a:blip>
          <a:srcRect l="27172" t="4680" r="17621" b="42314"/>
          <a:stretch/>
        </p:blipFill>
        <p:spPr>
          <a:xfrm>
            <a:off x="3744275" y="1488076"/>
            <a:ext cx="1655339" cy="2167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body" idx="1"/>
          </p:nvPr>
        </p:nvSpPr>
        <p:spPr>
          <a:xfrm>
            <a:off x="431850" y="2221038"/>
            <a:ext cx="8280300" cy="701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a:t>Any questions?</a:t>
            </a:r>
            <a:endParaRPr b="1"/>
          </a:p>
        </p:txBody>
      </p:sp>
      <p:sp>
        <p:nvSpPr>
          <p:cNvPr id="336" name="Google Shape;336;p39"/>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37" name="Google Shape;337;p39"/>
          <p:cNvGrpSpPr/>
          <p:nvPr/>
        </p:nvGrpSpPr>
        <p:grpSpPr>
          <a:xfrm>
            <a:off x="431800" y="4858825"/>
            <a:ext cx="8280350" cy="338700"/>
            <a:chOff x="431800" y="4858825"/>
            <a:chExt cx="8280350" cy="338700"/>
          </a:xfrm>
        </p:grpSpPr>
        <p:cxnSp>
          <p:nvCxnSpPr>
            <p:cNvPr id="338" name="Google Shape;338;p39"/>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39" name="Google Shape;339;p39"/>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40" name="Google Shape;340;p39"/>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0"/>
          <p:cNvPicPr preferRelativeResize="0"/>
          <p:nvPr/>
        </p:nvPicPr>
        <p:blipFill>
          <a:blip r:embed="rId3">
            <a:alphaModFix/>
          </a:blip>
          <a:stretch>
            <a:fillRect/>
          </a:stretch>
        </p:blipFill>
        <p:spPr>
          <a:xfrm>
            <a:off x="3612328" y="440775"/>
            <a:ext cx="5531775" cy="4418050"/>
          </a:xfrm>
          <a:prstGeom prst="rect">
            <a:avLst/>
          </a:prstGeom>
          <a:noFill/>
          <a:ln>
            <a:noFill/>
          </a:ln>
        </p:spPr>
      </p:pic>
      <p:sp>
        <p:nvSpPr>
          <p:cNvPr id="346" name="Google Shape;346;p40"/>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 What does it mean?</a:t>
            </a:r>
            <a:endParaRPr b="1"/>
          </a:p>
        </p:txBody>
      </p:sp>
      <p:sp>
        <p:nvSpPr>
          <p:cNvPr id="347" name="Google Shape;347;p40"/>
          <p:cNvSpPr txBox="1">
            <a:spLocks noGrp="1"/>
          </p:cNvSpPr>
          <p:nvPr>
            <p:ph type="body" idx="2"/>
          </p:nvPr>
        </p:nvSpPr>
        <p:spPr>
          <a:xfrm>
            <a:off x="431800" y="1037875"/>
            <a:ext cx="4859100" cy="343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An ongoing question for the RAMO team…</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Are your research outputs: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b="1"/>
              <a:t>Reusable?</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 sz="2000" b="1"/>
              <a:t>Applicable?</a:t>
            </a:r>
            <a:endParaRPr sz="2000" b="1"/>
          </a:p>
          <a:p>
            <a:pPr marL="0" lvl="0" indent="0" algn="l" rtl="0">
              <a:spcBef>
                <a:spcPts val="0"/>
              </a:spcBef>
              <a:spcAft>
                <a:spcPts val="0"/>
              </a:spcAft>
              <a:buNone/>
            </a:pPr>
            <a:endParaRPr sz="2000" b="1"/>
          </a:p>
          <a:p>
            <a:pPr marL="0" lvl="0" indent="0" algn="l" rtl="0">
              <a:spcBef>
                <a:spcPts val="0"/>
              </a:spcBef>
              <a:spcAft>
                <a:spcPts val="0"/>
              </a:spcAft>
              <a:buNone/>
            </a:pPr>
            <a:r>
              <a:rPr lang="en" sz="2000" b="1"/>
              <a:t>Resource-able?</a:t>
            </a:r>
            <a:endParaRPr sz="2000" b="1"/>
          </a:p>
          <a:p>
            <a:pPr marL="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348" name="Google Shape;348;p40"/>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49" name="Google Shape;349;p40"/>
          <p:cNvGrpSpPr/>
          <p:nvPr/>
        </p:nvGrpSpPr>
        <p:grpSpPr>
          <a:xfrm>
            <a:off x="431800" y="4858825"/>
            <a:ext cx="8280350" cy="338700"/>
            <a:chOff x="431800" y="4858825"/>
            <a:chExt cx="8280350" cy="338700"/>
          </a:xfrm>
        </p:grpSpPr>
        <p:cxnSp>
          <p:nvCxnSpPr>
            <p:cNvPr id="350" name="Google Shape;350;p40"/>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51" name="Google Shape;351;p40"/>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52" name="Google Shape;352;p40"/>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Agenda</a:t>
            </a:r>
            <a:endParaRPr b="1"/>
          </a:p>
        </p:txBody>
      </p:sp>
      <p:sp>
        <p:nvSpPr>
          <p:cNvPr id="358" name="Google Shape;358;p41"/>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lt2"/>
              </a:buClr>
              <a:buSzPts val="2000"/>
              <a:buAutoNum type="arabicPeriod"/>
            </a:pPr>
            <a:r>
              <a:rPr lang="en" sz="2000">
                <a:solidFill>
                  <a:schemeClr val="lt2"/>
                </a:solidFill>
              </a:rPr>
              <a:t>Introduction to sustainability within research</a:t>
            </a:r>
            <a:endParaRPr sz="2000">
              <a:solidFill>
                <a:schemeClr val="lt2"/>
              </a:solidFill>
            </a:endParaRPr>
          </a:p>
          <a:p>
            <a:pPr marL="457200" lvl="0" indent="0" algn="l" rtl="0">
              <a:spcBef>
                <a:spcPts val="0"/>
              </a:spcBef>
              <a:spcAft>
                <a:spcPts val="0"/>
              </a:spcAft>
              <a:buNone/>
            </a:pPr>
            <a:endParaRPr sz="2000"/>
          </a:p>
          <a:p>
            <a:pPr marL="457200" lvl="0" indent="-355600" algn="l" rtl="0">
              <a:spcBef>
                <a:spcPts val="0"/>
              </a:spcBef>
              <a:spcAft>
                <a:spcPts val="0"/>
              </a:spcAft>
              <a:buClr>
                <a:schemeClr val="lt2"/>
              </a:buClr>
              <a:buSzPts val="2000"/>
              <a:buAutoNum type="arabicPeriod"/>
            </a:pPr>
            <a:r>
              <a:rPr lang="en" sz="2000">
                <a:solidFill>
                  <a:schemeClr val="lt2"/>
                </a:solidFill>
              </a:rPr>
              <a:t>Group activity - what does sustainability look like for real projects?</a:t>
            </a:r>
            <a:endParaRPr sz="2000">
              <a:solidFill>
                <a:schemeClr val="lt2"/>
              </a:solidFill>
            </a:endParaRPr>
          </a:p>
          <a:p>
            <a:pPr marL="457200" lvl="0" indent="0" algn="l" rtl="0">
              <a:spcBef>
                <a:spcPts val="0"/>
              </a:spcBef>
              <a:spcAft>
                <a:spcPts val="0"/>
              </a:spcAft>
              <a:buNone/>
            </a:pPr>
            <a:endParaRPr sz="2000">
              <a:solidFill>
                <a:schemeClr val="lt2"/>
              </a:solidFill>
            </a:endParaRPr>
          </a:p>
          <a:p>
            <a:pPr marL="457200" lvl="0" indent="-355600" algn="l" rtl="0">
              <a:spcBef>
                <a:spcPts val="0"/>
              </a:spcBef>
              <a:spcAft>
                <a:spcPts val="0"/>
              </a:spcAft>
              <a:buSzPts val="2000"/>
              <a:buAutoNum type="arabicPeriod"/>
            </a:pPr>
            <a:r>
              <a:rPr lang="en" sz="2000" b="1"/>
              <a:t>Wrap up and share-out</a:t>
            </a:r>
            <a:endParaRPr sz="2000" b="1"/>
          </a:p>
        </p:txBody>
      </p:sp>
      <p:sp>
        <p:nvSpPr>
          <p:cNvPr id="359" name="Google Shape;359;p41"/>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60" name="Google Shape;360;p41"/>
          <p:cNvGrpSpPr/>
          <p:nvPr/>
        </p:nvGrpSpPr>
        <p:grpSpPr>
          <a:xfrm>
            <a:off x="431800" y="4858825"/>
            <a:ext cx="8280350" cy="338700"/>
            <a:chOff x="431800" y="4858825"/>
            <a:chExt cx="8280350" cy="338700"/>
          </a:xfrm>
        </p:grpSpPr>
        <p:cxnSp>
          <p:nvCxnSpPr>
            <p:cNvPr id="361" name="Google Shape;361;p41"/>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62" name="Google Shape;362;p41"/>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63" name="Google Shape;363;p41"/>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Share-out</a:t>
            </a:r>
            <a:endParaRPr b="1"/>
          </a:p>
        </p:txBody>
      </p:sp>
      <p:sp>
        <p:nvSpPr>
          <p:cNvPr id="369" name="Google Shape;369;p42"/>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a:t>What key ideas came up in your discussions?</a:t>
            </a:r>
            <a:endParaRPr sz="2000"/>
          </a:p>
        </p:txBody>
      </p:sp>
      <p:sp>
        <p:nvSpPr>
          <p:cNvPr id="370" name="Google Shape;370;p42"/>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71" name="Google Shape;371;p42"/>
          <p:cNvGrpSpPr/>
          <p:nvPr/>
        </p:nvGrpSpPr>
        <p:grpSpPr>
          <a:xfrm>
            <a:off x="431800" y="4858825"/>
            <a:ext cx="8280350" cy="338700"/>
            <a:chOff x="431800" y="4858825"/>
            <a:chExt cx="8280350" cy="338700"/>
          </a:xfrm>
        </p:grpSpPr>
        <p:cxnSp>
          <p:nvCxnSpPr>
            <p:cNvPr id="372" name="Google Shape;372;p42"/>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73" name="Google Shape;373;p42"/>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74" name="Google Shape;374;p42"/>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4"/>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Thank you - stay in touch!</a:t>
            </a:r>
            <a:endParaRPr b="1"/>
          </a:p>
        </p:txBody>
      </p:sp>
      <p:sp>
        <p:nvSpPr>
          <p:cNvPr id="391" name="Google Shape;391;p44"/>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1600"/>
              </a:spcBef>
              <a:spcAft>
                <a:spcPts val="0"/>
              </a:spcAft>
              <a:buClr>
                <a:srgbClr val="1C1C1C"/>
              </a:buClr>
              <a:buSzPts val="2000"/>
              <a:buChar char="●"/>
            </a:pPr>
            <a:r>
              <a:rPr lang="en" sz="2000" u="sng">
                <a:hlinkClick r:id="rId3"/>
              </a:rPr>
              <a:t>ram@turing.ac.uk</a:t>
            </a:r>
            <a:endParaRPr sz="2000">
              <a:solidFill>
                <a:srgbClr val="FE017E"/>
              </a:solidFill>
            </a:endParaRPr>
          </a:p>
          <a:p>
            <a:pPr marL="457200" lvl="0" indent="-355600" algn="l" rtl="0">
              <a:spcBef>
                <a:spcPts val="1000"/>
              </a:spcBef>
              <a:spcAft>
                <a:spcPts val="0"/>
              </a:spcAft>
              <a:buClr>
                <a:srgbClr val="1C1C1C"/>
              </a:buClr>
              <a:buSzPts val="2000"/>
              <a:buChar char="●"/>
            </a:pPr>
            <a:r>
              <a:rPr lang="en" sz="2000">
                <a:solidFill>
                  <a:srgbClr val="1C1C1C"/>
                </a:solidFill>
              </a:rPr>
              <a:t>Acknowledgements: </a:t>
            </a:r>
            <a:endParaRPr sz="2000">
              <a:solidFill>
                <a:srgbClr val="1C1C1C"/>
              </a:solidFill>
            </a:endParaRPr>
          </a:p>
          <a:p>
            <a:pPr marL="914400" lvl="0" indent="-330200" algn="l" rtl="0">
              <a:spcBef>
                <a:spcPts val="0"/>
              </a:spcBef>
              <a:spcAft>
                <a:spcPts val="0"/>
              </a:spcAft>
              <a:buClr>
                <a:srgbClr val="1C1C1C"/>
              </a:buClr>
              <a:buSzPts val="1600"/>
              <a:buChar char="●"/>
            </a:pPr>
            <a:r>
              <a:rPr lang="en" sz="1600">
                <a:solidFill>
                  <a:srgbClr val="1C1C1C"/>
                </a:solidFill>
              </a:rPr>
              <a:t>The Turing Way, Original artwork by Scriberia: doi.org/10.5281/zenodo.3332807 </a:t>
            </a:r>
            <a:endParaRPr sz="2000"/>
          </a:p>
        </p:txBody>
      </p:sp>
      <p:sp>
        <p:nvSpPr>
          <p:cNvPr id="392" name="Google Shape;392;p44"/>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393" name="Google Shape;393;p44"/>
          <p:cNvGrpSpPr/>
          <p:nvPr/>
        </p:nvGrpSpPr>
        <p:grpSpPr>
          <a:xfrm>
            <a:off x="431800" y="4858825"/>
            <a:ext cx="8280350" cy="338700"/>
            <a:chOff x="431800" y="4858825"/>
            <a:chExt cx="8280350" cy="338700"/>
          </a:xfrm>
        </p:grpSpPr>
        <p:cxnSp>
          <p:nvCxnSpPr>
            <p:cNvPr id="394" name="Google Shape;394;p44"/>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395" name="Google Shape;395;p44"/>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396" name="Google Shape;396;p44"/>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Agenda</a:t>
            </a:r>
            <a:endParaRPr b="1"/>
          </a:p>
        </p:txBody>
      </p:sp>
      <p:sp>
        <p:nvSpPr>
          <p:cNvPr id="115" name="Google Shape;115;p21"/>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AutoNum type="arabicPeriod"/>
            </a:pPr>
            <a:r>
              <a:rPr lang="en" sz="2000" dirty="0"/>
              <a:t>Introduction to sustainability within research</a:t>
            </a:r>
          </a:p>
          <a:p>
            <a:pPr marL="457200" lvl="0" indent="-355600" algn="l" rtl="0">
              <a:spcBef>
                <a:spcPts val="0"/>
              </a:spcBef>
              <a:spcAft>
                <a:spcPts val="0"/>
              </a:spcAft>
              <a:buSzPts val="2000"/>
              <a:buAutoNum type="arabicPeriod"/>
            </a:pPr>
            <a:endParaRPr lang="en" sz="2000" dirty="0"/>
          </a:p>
          <a:p>
            <a:pPr marL="457200" lvl="0" indent="-355600" algn="l" rtl="0">
              <a:spcBef>
                <a:spcPts val="0"/>
              </a:spcBef>
              <a:spcAft>
                <a:spcPts val="0"/>
              </a:spcAft>
              <a:buSzPts val="2000"/>
              <a:buAutoNum type="arabicPeriod"/>
            </a:pPr>
            <a:r>
              <a:rPr lang="en-GB" sz="2000" dirty="0"/>
              <a:t>Group activity - what does sustainability look like for real projects?</a:t>
            </a:r>
          </a:p>
          <a:p>
            <a:pPr marL="457200" lvl="0" indent="-355600" algn="l" rtl="0">
              <a:spcBef>
                <a:spcPts val="0"/>
              </a:spcBef>
              <a:spcAft>
                <a:spcPts val="0"/>
              </a:spcAft>
              <a:buSzPts val="2000"/>
              <a:buAutoNum type="arabicPeriod"/>
            </a:pPr>
            <a:endParaRPr lang="en-GB" sz="2000" dirty="0"/>
          </a:p>
          <a:p>
            <a:pPr marL="457200" lvl="0" indent="-355600" algn="l" rtl="0">
              <a:spcBef>
                <a:spcPts val="0"/>
              </a:spcBef>
              <a:spcAft>
                <a:spcPts val="0"/>
              </a:spcAft>
              <a:buSzPts val="2000"/>
              <a:buAutoNum type="arabicPeriod"/>
            </a:pPr>
            <a:r>
              <a:rPr lang="en" sz="2000" dirty="0"/>
              <a:t>Wrap up and share-out</a:t>
            </a:r>
            <a:endParaRPr sz="2000" dirty="0"/>
          </a:p>
        </p:txBody>
      </p:sp>
      <p:sp>
        <p:nvSpPr>
          <p:cNvPr id="116" name="Google Shape;116;p21"/>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117" name="Google Shape;117;p21"/>
          <p:cNvGrpSpPr/>
          <p:nvPr/>
        </p:nvGrpSpPr>
        <p:grpSpPr>
          <a:xfrm>
            <a:off x="431800" y="4858825"/>
            <a:ext cx="8280350" cy="338700"/>
            <a:chOff x="431800" y="4858825"/>
            <a:chExt cx="8280350" cy="338700"/>
          </a:xfrm>
        </p:grpSpPr>
        <p:cxnSp>
          <p:nvCxnSpPr>
            <p:cNvPr id="118" name="Google Shape;118;p21"/>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19" name="Google Shape;119;p21"/>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20" name="Google Shape;120;p21"/>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Agenda</a:t>
            </a:r>
            <a:endParaRPr b="1"/>
          </a:p>
        </p:txBody>
      </p:sp>
      <p:sp>
        <p:nvSpPr>
          <p:cNvPr id="126" name="Google Shape;126;p22"/>
          <p:cNvSpPr txBox="1">
            <a:spLocks noGrp="1"/>
          </p:cNvSpPr>
          <p:nvPr>
            <p:ph type="body" idx="2"/>
          </p:nvPr>
        </p:nvSpPr>
        <p:spPr>
          <a:xfrm>
            <a:off x="431800" y="1037875"/>
            <a:ext cx="8280300" cy="3439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AutoNum type="arabicPeriod"/>
            </a:pPr>
            <a:r>
              <a:rPr lang="en" sz="2000" b="1" dirty="0"/>
              <a:t>Introduction to sustainability within research</a:t>
            </a:r>
            <a:endParaRPr lang="en-GB" sz="2000" b="1" dirty="0"/>
          </a:p>
          <a:p>
            <a:pPr marL="457200" lvl="0" indent="0" algn="l" rtl="0">
              <a:spcBef>
                <a:spcPts val="0"/>
              </a:spcBef>
              <a:spcAft>
                <a:spcPts val="0"/>
              </a:spcAft>
              <a:buNone/>
            </a:pPr>
            <a:endParaRPr lang="en-GB" sz="2000" dirty="0"/>
          </a:p>
          <a:p>
            <a:pPr marL="457200" lvl="0" indent="-355600" algn="l" rtl="0">
              <a:spcBef>
                <a:spcPts val="0"/>
              </a:spcBef>
              <a:spcAft>
                <a:spcPts val="0"/>
              </a:spcAft>
              <a:buClr>
                <a:schemeClr val="lt2"/>
              </a:buClr>
              <a:buSzPts val="2000"/>
              <a:buAutoNum type="arabicPeriod"/>
            </a:pPr>
            <a:r>
              <a:rPr lang="en-GB" sz="2000" dirty="0">
                <a:solidFill>
                  <a:schemeClr val="lt2"/>
                </a:solidFill>
              </a:rPr>
              <a:t>Group activity - what does sustainability look like for real projects?</a:t>
            </a:r>
          </a:p>
          <a:p>
            <a:pPr marL="457200" lvl="0" indent="0" algn="l" rtl="0">
              <a:spcBef>
                <a:spcPts val="0"/>
              </a:spcBef>
              <a:spcAft>
                <a:spcPts val="0"/>
              </a:spcAft>
              <a:buNone/>
            </a:pPr>
            <a:endParaRPr lang="en-GB" sz="2000" dirty="0">
              <a:solidFill>
                <a:schemeClr val="lt2"/>
              </a:solidFill>
            </a:endParaRPr>
          </a:p>
          <a:p>
            <a:pPr marL="457200" lvl="0" indent="-355600" algn="l" rtl="0">
              <a:spcBef>
                <a:spcPts val="0"/>
              </a:spcBef>
              <a:spcAft>
                <a:spcPts val="0"/>
              </a:spcAft>
              <a:buClr>
                <a:schemeClr val="lt2"/>
              </a:buClr>
              <a:buSzPts val="2000"/>
              <a:buAutoNum type="arabicPeriod"/>
            </a:pPr>
            <a:r>
              <a:rPr lang="en-GB" sz="2000" dirty="0">
                <a:solidFill>
                  <a:schemeClr val="lt2"/>
                </a:solidFill>
              </a:rPr>
              <a:t>Wrap up and share-out</a:t>
            </a:r>
          </a:p>
        </p:txBody>
      </p:sp>
      <p:sp>
        <p:nvSpPr>
          <p:cNvPr id="127" name="Google Shape;127;p22"/>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128" name="Google Shape;128;p22"/>
          <p:cNvGrpSpPr/>
          <p:nvPr/>
        </p:nvGrpSpPr>
        <p:grpSpPr>
          <a:xfrm>
            <a:off x="431800" y="4858825"/>
            <a:ext cx="8280350" cy="338700"/>
            <a:chOff x="431800" y="4858825"/>
            <a:chExt cx="8280350" cy="338700"/>
          </a:xfrm>
        </p:grpSpPr>
        <p:cxnSp>
          <p:nvCxnSpPr>
            <p:cNvPr id="129" name="Google Shape;129;p22"/>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22"/>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31" name="Google Shape;131;p22"/>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The Alan Turing Institute</a:t>
            </a:r>
            <a:endParaRPr b="1"/>
          </a:p>
        </p:txBody>
      </p:sp>
      <p:sp>
        <p:nvSpPr>
          <p:cNvPr id="137" name="Google Shape;137;p23"/>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138" name="Google Shape;138;p23"/>
          <p:cNvGrpSpPr/>
          <p:nvPr/>
        </p:nvGrpSpPr>
        <p:grpSpPr>
          <a:xfrm>
            <a:off x="431800" y="4858825"/>
            <a:ext cx="8280350" cy="338700"/>
            <a:chOff x="431800" y="4858825"/>
            <a:chExt cx="8280350" cy="338700"/>
          </a:xfrm>
        </p:grpSpPr>
        <p:cxnSp>
          <p:nvCxnSpPr>
            <p:cNvPr id="139" name="Google Shape;139;p23"/>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40" name="Google Shape;140;p23"/>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41" name="Google Shape;141;p23"/>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pic>
        <p:nvPicPr>
          <p:cNvPr id="142" name="Google Shape;142;p23"/>
          <p:cNvPicPr preferRelativeResize="0"/>
          <p:nvPr/>
        </p:nvPicPr>
        <p:blipFill rotWithShape="1">
          <a:blip r:embed="rId3">
            <a:alphaModFix/>
          </a:blip>
          <a:srcRect/>
          <a:stretch/>
        </p:blipFill>
        <p:spPr>
          <a:xfrm>
            <a:off x="5641025" y="682950"/>
            <a:ext cx="3349000" cy="4029701"/>
          </a:xfrm>
          <a:prstGeom prst="rect">
            <a:avLst/>
          </a:prstGeom>
          <a:noFill/>
          <a:ln>
            <a:noFill/>
          </a:ln>
        </p:spPr>
      </p:pic>
      <p:sp>
        <p:nvSpPr>
          <p:cNvPr id="143" name="Google Shape;143;p23"/>
          <p:cNvSpPr txBox="1"/>
          <p:nvPr/>
        </p:nvSpPr>
        <p:spPr>
          <a:xfrm>
            <a:off x="431800" y="1271150"/>
            <a:ext cx="46380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C1C1C"/>
                </a:solidFill>
              </a:rPr>
              <a:t>Established in 2015 as the National Institute for Data Science and AI</a:t>
            </a:r>
            <a:endParaRPr sz="2200">
              <a:solidFill>
                <a:srgbClr val="1C1C1C"/>
              </a:solidFill>
            </a:endParaRPr>
          </a:p>
          <a:p>
            <a:pPr marL="0" lvl="0" indent="0" algn="l" rtl="0">
              <a:spcBef>
                <a:spcPts val="0"/>
              </a:spcBef>
              <a:spcAft>
                <a:spcPts val="0"/>
              </a:spcAft>
              <a:buNone/>
            </a:pPr>
            <a:endParaRPr sz="2200">
              <a:solidFill>
                <a:srgbClr val="1C1C1C"/>
              </a:solidFill>
            </a:endParaRPr>
          </a:p>
          <a:p>
            <a:pPr marL="457200" lvl="0" indent="-368300" algn="l" rtl="0">
              <a:spcBef>
                <a:spcPts val="0"/>
              </a:spcBef>
              <a:spcAft>
                <a:spcPts val="0"/>
              </a:spcAft>
              <a:buClr>
                <a:srgbClr val="1C1C1C"/>
              </a:buClr>
              <a:buSzPts val="2200"/>
              <a:buChar char="●"/>
            </a:pPr>
            <a:r>
              <a:rPr lang="en" sz="2200">
                <a:solidFill>
                  <a:srgbClr val="1C1C1C"/>
                </a:solidFill>
              </a:rPr>
              <a:t>Advanced world-class research and apply it to real-world problems</a:t>
            </a:r>
            <a:endParaRPr sz="2200">
              <a:solidFill>
                <a:srgbClr val="1C1C1C"/>
              </a:solidFill>
            </a:endParaRPr>
          </a:p>
          <a:p>
            <a:pPr marL="457200" lvl="0" indent="-368300" algn="l" rtl="0">
              <a:spcBef>
                <a:spcPts val="0"/>
              </a:spcBef>
              <a:spcAft>
                <a:spcPts val="0"/>
              </a:spcAft>
              <a:buClr>
                <a:srgbClr val="1C1C1C"/>
              </a:buClr>
              <a:buSzPts val="2200"/>
              <a:buChar char="●"/>
            </a:pPr>
            <a:r>
              <a:rPr lang="en" sz="2200">
                <a:solidFill>
                  <a:srgbClr val="1C1C1C"/>
                </a:solidFill>
              </a:rPr>
              <a:t>Train the leaders of the future</a:t>
            </a:r>
            <a:endParaRPr sz="2200">
              <a:solidFill>
                <a:srgbClr val="1C1C1C"/>
              </a:solidFill>
            </a:endParaRPr>
          </a:p>
          <a:p>
            <a:pPr marL="457200" lvl="0" indent="-368300" algn="l" rtl="0">
              <a:spcBef>
                <a:spcPts val="0"/>
              </a:spcBef>
              <a:spcAft>
                <a:spcPts val="0"/>
              </a:spcAft>
              <a:buClr>
                <a:srgbClr val="1C1C1C"/>
              </a:buClr>
              <a:buSzPts val="2200"/>
              <a:buChar char="●"/>
            </a:pPr>
            <a:r>
              <a:rPr lang="en" sz="2200">
                <a:solidFill>
                  <a:srgbClr val="1C1C1C"/>
                </a:solidFill>
              </a:rPr>
              <a:t>Lead the public conversation</a:t>
            </a:r>
            <a:endParaRPr sz="2200">
              <a:solidFill>
                <a:srgbClr val="1C1C1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400"/>
              <a:buNone/>
            </a:pPr>
            <a:r>
              <a:rPr lang="en" b="1"/>
              <a:t>Tools, Practices, and Systems (TPS)</a:t>
            </a:r>
            <a:endParaRPr b="1"/>
          </a:p>
        </p:txBody>
      </p:sp>
      <p:sp>
        <p:nvSpPr>
          <p:cNvPr id="150" name="Google Shape;150;p24"/>
          <p:cNvSpPr txBox="1">
            <a:spLocks noGrp="1"/>
          </p:cNvSpPr>
          <p:nvPr>
            <p:ph type="body" idx="2"/>
          </p:nvPr>
        </p:nvSpPr>
        <p:spPr>
          <a:xfrm>
            <a:off x="431800" y="1447800"/>
            <a:ext cx="4573500" cy="2895600"/>
          </a:xfrm>
          <a:prstGeom prst="rect">
            <a:avLst/>
          </a:prstGeom>
          <a:noFill/>
          <a:ln>
            <a:noFill/>
          </a:ln>
        </p:spPr>
        <p:txBody>
          <a:bodyPr spcFirstLastPara="1" wrap="square" lIns="0" tIns="0" rIns="0" bIns="0" anchor="t" anchorCtr="0">
            <a:noAutofit/>
          </a:bodyPr>
          <a:lstStyle/>
          <a:p>
            <a:pPr marL="287655" lvl="0" indent="-287655" algn="l" rtl="0">
              <a:lnSpc>
                <a:spcPct val="90000"/>
              </a:lnSpc>
              <a:spcBef>
                <a:spcPts val="0"/>
              </a:spcBef>
              <a:spcAft>
                <a:spcPts val="0"/>
              </a:spcAft>
              <a:buClr>
                <a:schemeClr val="dk1"/>
              </a:buClr>
              <a:buSzPts val="2000"/>
              <a:buChar char="–"/>
            </a:pPr>
            <a:r>
              <a:rPr lang="en" sz="2000"/>
              <a:t>TPS drives </a:t>
            </a:r>
            <a:r>
              <a:rPr lang="en" sz="2000" b="1"/>
              <a:t>culture change </a:t>
            </a:r>
            <a:r>
              <a:rPr lang="en" sz="2000"/>
              <a:t>in research by promoting and modelling open working and a team science mentality</a:t>
            </a:r>
            <a:endParaRPr sz="2000"/>
          </a:p>
          <a:p>
            <a:pPr marL="287655" lvl="0" indent="-160655" algn="l" rtl="0">
              <a:lnSpc>
                <a:spcPct val="90000"/>
              </a:lnSpc>
              <a:spcBef>
                <a:spcPts val="800"/>
              </a:spcBef>
              <a:spcAft>
                <a:spcPts val="0"/>
              </a:spcAft>
              <a:buClr>
                <a:schemeClr val="dk1"/>
              </a:buClr>
              <a:buSzPts val="2000"/>
              <a:buNone/>
            </a:pPr>
            <a:endParaRPr sz="2000"/>
          </a:p>
          <a:p>
            <a:pPr marL="287655" lvl="0" indent="-287655" algn="l" rtl="0">
              <a:lnSpc>
                <a:spcPct val="90000"/>
              </a:lnSpc>
              <a:spcBef>
                <a:spcPts val="800"/>
              </a:spcBef>
              <a:spcAft>
                <a:spcPts val="0"/>
              </a:spcAft>
              <a:buClr>
                <a:schemeClr val="dk1"/>
              </a:buClr>
              <a:buSzPts val="2000"/>
              <a:buChar char="–"/>
            </a:pPr>
            <a:r>
              <a:rPr lang="en" sz="2000"/>
              <a:t>TPS advocates for and disseminates </a:t>
            </a:r>
            <a:r>
              <a:rPr lang="en" sz="2000" b="1"/>
              <a:t>best practices in interoperability, reproducibility and re-usability</a:t>
            </a:r>
            <a:r>
              <a:rPr lang="en" sz="2000"/>
              <a:t> of research outputs </a:t>
            </a:r>
            <a:endParaRPr/>
          </a:p>
          <a:p>
            <a:pPr marL="0" lvl="0" indent="0" algn="l" rtl="0">
              <a:lnSpc>
                <a:spcPct val="90000"/>
              </a:lnSpc>
              <a:spcBef>
                <a:spcPts val="800"/>
              </a:spcBef>
              <a:spcAft>
                <a:spcPts val="0"/>
              </a:spcAft>
              <a:buClr>
                <a:schemeClr val="dk1"/>
              </a:buClr>
              <a:buSzPts val="2000"/>
              <a:buNone/>
            </a:pPr>
            <a:endParaRPr sz="2000"/>
          </a:p>
        </p:txBody>
      </p:sp>
      <p:pic>
        <p:nvPicPr>
          <p:cNvPr id="151" name="Google Shape;151;p24"/>
          <p:cNvPicPr preferRelativeResize="0"/>
          <p:nvPr/>
        </p:nvPicPr>
        <p:blipFill rotWithShape="1">
          <a:blip r:embed="rId3">
            <a:alphaModFix/>
          </a:blip>
          <a:srcRect/>
          <a:stretch/>
        </p:blipFill>
        <p:spPr>
          <a:xfrm>
            <a:off x="5193751" y="1316013"/>
            <a:ext cx="3575900" cy="2860022"/>
          </a:xfrm>
          <a:prstGeom prst="rect">
            <a:avLst/>
          </a:prstGeom>
          <a:noFill/>
          <a:ln>
            <a:noFill/>
          </a:ln>
        </p:spPr>
      </p:pic>
      <p:grpSp>
        <p:nvGrpSpPr>
          <p:cNvPr id="152" name="Google Shape;152;p24"/>
          <p:cNvGrpSpPr/>
          <p:nvPr/>
        </p:nvGrpSpPr>
        <p:grpSpPr>
          <a:xfrm>
            <a:off x="431800" y="4858825"/>
            <a:ext cx="8280350" cy="338700"/>
            <a:chOff x="431800" y="4858825"/>
            <a:chExt cx="8280350" cy="338700"/>
          </a:xfrm>
        </p:grpSpPr>
        <p:cxnSp>
          <p:nvCxnSpPr>
            <p:cNvPr id="153" name="Google Shape;153;p24"/>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54" name="Google Shape;154;p24"/>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55" name="Google Shape;155;p24"/>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body" idx="1"/>
          </p:nvPr>
        </p:nvSpPr>
        <p:spPr>
          <a:xfrm>
            <a:off x="431800" y="411163"/>
            <a:ext cx="8280300" cy="70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200"/>
              <a:buNone/>
            </a:pPr>
            <a:r>
              <a:rPr lang="en" sz="3200" b="1"/>
              <a:t>The Turing Way </a:t>
            </a:r>
            <a:endParaRPr b="1"/>
          </a:p>
          <a:p>
            <a:pPr marL="0" lvl="0" indent="0" algn="l" rtl="0">
              <a:lnSpc>
                <a:spcPct val="100000"/>
              </a:lnSpc>
              <a:spcBef>
                <a:spcPts val="800"/>
              </a:spcBef>
              <a:spcAft>
                <a:spcPts val="0"/>
              </a:spcAft>
              <a:buClr>
                <a:schemeClr val="lt1"/>
              </a:buClr>
              <a:buSzPts val="3200"/>
              <a:buNone/>
            </a:pPr>
            <a:endParaRPr sz="3200"/>
          </a:p>
        </p:txBody>
      </p:sp>
      <p:pic>
        <p:nvPicPr>
          <p:cNvPr id="162" name="Google Shape;162;p25"/>
          <p:cNvPicPr preferRelativeResize="0"/>
          <p:nvPr/>
        </p:nvPicPr>
        <p:blipFill rotWithShape="1">
          <a:blip r:embed="rId3">
            <a:alphaModFix/>
          </a:blip>
          <a:srcRect/>
          <a:stretch/>
        </p:blipFill>
        <p:spPr>
          <a:xfrm>
            <a:off x="95075" y="2579138"/>
            <a:ext cx="2093525" cy="1398876"/>
          </a:xfrm>
          <a:prstGeom prst="rect">
            <a:avLst/>
          </a:prstGeom>
          <a:noFill/>
          <a:ln>
            <a:noFill/>
          </a:ln>
          <a:effectLst>
            <a:outerShdw blurRad="50800" dist="38100" dir="5400000" algn="t" rotWithShape="0">
              <a:srgbClr val="000000">
                <a:alpha val="40000"/>
              </a:srgbClr>
            </a:outerShdw>
          </a:effectLst>
        </p:spPr>
      </p:pic>
      <p:sp>
        <p:nvSpPr>
          <p:cNvPr id="163" name="Google Shape;163;p25"/>
          <p:cNvSpPr txBox="1"/>
          <p:nvPr/>
        </p:nvSpPr>
        <p:spPr>
          <a:xfrm>
            <a:off x="326700" y="1134750"/>
            <a:ext cx="8175900" cy="114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None/>
            </a:pPr>
            <a:r>
              <a:rPr lang="en" sz="2100" b="1">
                <a:solidFill>
                  <a:srgbClr val="2A9686"/>
                </a:solidFill>
              </a:rPr>
              <a:t>An Open Source guide on Data Science</a:t>
            </a:r>
            <a:endParaRPr sz="2100" b="1">
              <a:solidFill>
                <a:srgbClr val="2A9686"/>
              </a:solidFill>
            </a:endParaRPr>
          </a:p>
          <a:p>
            <a:pPr marL="0" marR="0" lvl="0" indent="0" algn="l" rtl="0">
              <a:lnSpc>
                <a:spcPct val="100000"/>
              </a:lnSpc>
              <a:spcBef>
                <a:spcPts val="800"/>
              </a:spcBef>
              <a:spcAft>
                <a:spcPts val="0"/>
              </a:spcAft>
              <a:buNone/>
            </a:pPr>
            <a:r>
              <a:rPr lang="en" sz="2100">
                <a:solidFill>
                  <a:schemeClr val="dk1"/>
                </a:solidFill>
              </a:rPr>
              <a:t>We involve and support a diverse community to make data science reproducible, ethical, collaborative and inclusive for everyone</a:t>
            </a:r>
            <a:endParaRPr sz="2100">
              <a:solidFill>
                <a:schemeClr val="dk1"/>
              </a:solidFill>
            </a:endParaRPr>
          </a:p>
          <a:p>
            <a:pPr marL="0" marR="0" lvl="0" indent="0" algn="l" rtl="0">
              <a:lnSpc>
                <a:spcPct val="100000"/>
              </a:lnSpc>
              <a:spcBef>
                <a:spcPts val="800"/>
              </a:spcBef>
              <a:spcAft>
                <a:spcPts val="0"/>
              </a:spcAft>
              <a:buNone/>
            </a:pPr>
            <a:endParaRPr sz="2300">
              <a:solidFill>
                <a:schemeClr val="lt1"/>
              </a:solidFill>
            </a:endParaRPr>
          </a:p>
          <a:p>
            <a:pPr marL="0" marR="0" lvl="0" indent="0" algn="l" rtl="0">
              <a:lnSpc>
                <a:spcPct val="100000"/>
              </a:lnSpc>
              <a:spcBef>
                <a:spcPts val="800"/>
              </a:spcBef>
              <a:spcAft>
                <a:spcPts val="0"/>
              </a:spcAft>
              <a:buClr>
                <a:schemeClr val="lt1"/>
              </a:buClr>
              <a:buSzPts val="2400"/>
              <a:buFont typeface="Arial"/>
              <a:buNone/>
            </a:pPr>
            <a:endParaRPr>
              <a:solidFill>
                <a:schemeClr val="lt1"/>
              </a:solidFill>
            </a:endParaRPr>
          </a:p>
        </p:txBody>
      </p:sp>
      <p:pic>
        <p:nvPicPr>
          <p:cNvPr id="164" name="Google Shape;164;p25" descr="A close up of a logo&#10;&#10;Description automatically generated"/>
          <p:cNvPicPr preferRelativeResize="0"/>
          <p:nvPr/>
        </p:nvPicPr>
        <p:blipFill rotWithShape="1">
          <a:blip r:embed="rId4">
            <a:alphaModFix/>
          </a:blip>
          <a:srcRect/>
          <a:stretch/>
        </p:blipFill>
        <p:spPr>
          <a:xfrm>
            <a:off x="2315975" y="2579138"/>
            <a:ext cx="2093525" cy="1398874"/>
          </a:xfrm>
          <a:prstGeom prst="rect">
            <a:avLst/>
          </a:prstGeom>
          <a:noFill/>
          <a:ln>
            <a:noFill/>
          </a:ln>
          <a:effectLst>
            <a:outerShdw blurRad="50800" dist="38100" dir="5400000" algn="t" rotWithShape="0">
              <a:srgbClr val="000000">
                <a:alpha val="40000"/>
              </a:srgbClr>
            </a:outerShdw>
          </a:effectLst>
        </p:spPr>
      </p:pic>
      <p:pic>
        <p:nvPicPr>
          <p:cNvPr id="165" name="Google Shape;165;p25"/>
          <p:cNvPicPr preferRelativeResize="0"/>
          <p:nvPr/>
        </p:nvPicPr>
        <p:blipFill rotWithShape="1">
          <a:blip r:embed="rId5">
            <a:alphaModFix/>
          </a:blip>
          <a:srcRect/>
          <a:stretch/>
        </p:blipFill>
        <p:spPr>
          <a:xfrm>
            <a:off x="4580600" y="2579138"/>
            <a:ext cx="2093525" cy="1398873"/>
          </a:xfrm>
          <a:prstGeom prst="rect">
            <a:avLst/>
          </a:prstGeom>
          <a:noFill/>
          <a:ln>
            <a:noFill/>
          </a:ln>
          <a:effectLst>
            <a:outerShdw blurRad="50800" dist="38100" dir="5400000" algn="t" rotWithShape="0">
              <a:srgbClr val="000000">
                <a:alpha val="40000"/>
              </a:srgbClr>
            </a:outerShdw>
          </a:effectLst>
        </p:spPr>
      </p:pic>
      <p:pic>
        <p:nvPicPr>
          <p:cNvPr id="166" name="Google Shape;166;p25"/>
          <p:cNvPicPr preferRelativeResize="0"/>
          <p:nvPr/>
        </p:nvPicPr>
        <p:blipFill rotWithShape="1">
          <a:blip r:embed="rId6">
            <a:alphaModFix/>
          </a:blip>
          <a:srcRect/>
          <a:stretch/>
        </p:blipFill>
        <p:spPr>
          <a:xfrm>
            <a:off x="6845225" y="2579138"/>
            <a:ext cx="2093525" cy="1398873"/>
          </a:xfrm>
          <a:prstGeom prst="rect">
            <a:avLst/>
          </a:prstGeom>
          <a:noFill/>
          <a:ln>
            <a:noFill/>
          </a:ln>
          <a:effectLst>
            <a:outerShdw blurRad="50800" dist="38100" dir="5400000" algn="t" rotWithShape="0">
              <a:srgbClr val="000000">
                <a:alpha val="40000"/>
              </a:srgbClr>
            </a:outerShdw>
          </a:effectLst>
        </p:spPr>
      </p:pic>
      <p:sp>
        <p:nvSpPr>
          <p:cNvPr id="167" name="Google Shape;167;p25"/>
          <p:cNvSpPr txBox="1">
            <a:spLocks noGrp="1"/>
          </p:cNvSpPr>
          <p:nvPr>
            <p:ph type="body" idx="1"/>
          </p:nvPr>
        </p:nvSpPr>
        <p:spPr>
          <a:xfrm>
            <a:off x="95075" y="4063250"/>
            <a:ext cx="2093400" cy="4182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None/>
            </a:pPr>
            <a:r>
              <a:rPr lang="en" sz="2000"/>
              <a:t>A Book</a:t>
            </a:r>
            <a:endParaRPr sz="2000"/>
          </a:p>
          <a:p>
            <a:pPr marL="0" lvl="0" indent="0" algn="ctr" rtl="0">
              <a:lnSpc>
                <a:spcPct val="100000"/>
              </a:lnSpc>
              <a:spcBef>
                <a:spcPts val="800"/>
              </a:spcBef>
              <a:spcAft>
                <a:spcPts val="0"/>
              </a:spcAft>
              <a:buClr>
                <a:schemeClr val="lt1"/>
              </a:buClr>
              <a:buSzPts val="3200"/>
              <a:buNone/>
            </a:pPr>
            <a:endParaRPr sz="2000"/>
          </a:p>
        </p:txBody>
      </p:sp>
      <p:sp>
        <p:nvSpPr>
          <p:cNvPr id="168" name="Google Shape;168;p25"/>
          <p:cNvSpPr txBox="1">
            <a:spLocks noGrp="1"/>
          </p:cNvSpPr>
          <p:nvPr>
            <p:ph type="body" idx="1"/>
          </p:nvPr>
        </p:nvSpPr>
        <p:spPr>
          <a:xfrm>
            <a:off x="2388650" y="4063250"/>
            <a:ext cx="2093400" cy="7014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None/>
            </a:pPr>
            <a:r>
              <a:rPr lang="en" sz="2000"/>
              <a:t>A Global </a:t>
            </a:r>
            <a:endParaRPr sz="2000"/>
          </a:p>
          <a:p>
            <a:pPr marL="0" lvl="0" indent="0" algn="ctr" rtl="0">
              <a:lnSpc>
                <a:spcPct val="100000"/>
              </a:lnSpc>
              <a:spcBef>
                <a:spcPts val="0"/>
              </a:spcBef>
              <a:spcAft>
                <a:spcPts val="0"/>
              </a:spcAft>
              <a:buClr>
                <a:schemeClr val="lt1"/>
              </a:buClr>
              <a:buSzPts val="3200"/>
              <a:buNone/>
            </a:pPr>
            <a:r>
              <a:rPr lang="en" sz="2000"/>
              <a:t>Community</a:t>
            </a:r>
            <a:endParaRPr sz="2000"/>
          </a:p>
          <a:p>
            <a:pPr marL="0" lvl="0" indent="0" algn="l" rtl="0">
              <a:lnSpc>
                <a:spcPct val="100000"/>
              </a:lnSpc>
              <a:spcBef>
                <a:spcPts val="800"/>
              </a:spcBef>
              <a:spcAft>
                <a:spcPts val="0"/>
              </a:spcAft>
              <a:buClr>
                <a:schemeClr val="lt1"/>
              </a:buClr>
              <a:buSzPts val="3200"/>
              <a:buNone/>
            </a:pPr>
            <a:endParaRPr sz="3200"/>
          </a:p>
        </p:txBody>
      </p:sp>
      <p:sp>
        <p:nvSpPr>
          <p:cNvPr id="169" name="Google Shape;169;p25"/>
          <p:cNvSpPr txBox="1">
            <a:spLocks noGrp="1"/>
          </p:cNvSpPr>
          <p:nvPr>
            <p:ph type="body" idx="1"/>
          </p:nvPr>
        </p:nvSpPr>
        <p:spPr>
          <a:xfrm>
            <a:off x="4616987" y="4063250"/>
            <a:ext cx="2093400" cy="369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None/>
            </a:pPr>
            <a:r>
              <a:rPr lang="en" sz="2000"/>
              <a:t>An Open Source Project</a:t>
            </a:r>
            <a:endParaRPr sz="2000"/>
          </a:p>
          <a:p>
            <a:pPr marL="0" lvl="0" indent="0" algn="ctr" rtl="0">
              <a:lnSpc>
                <a:spcPct val="100000"/>
              </a:lnSpc>
              <a:spcBef>
                <a:spcPts val="800"/>
              </a:spcBef>
              <a:spcAft>
                <a:spcPts val="0"/>
              </a:spcAft>
              <a:buClr>
                <a:schemeClr val="lt1"/>
              </a:buClr>
              <a:buSzPts val="3200"/>
              <a:buNone/>
            </a:pPr>
            <a:endParaRPr sz="2000"/>
          </a:p>
        </p:txBody>
      </p:sp>
      <p:sp>
        <p:nvSpPr>
          <p:cNvPr id="170" name="Google Shape;170;p25"/>
          <p:cNvSpPr txBox="1">
            <a:spLocks noGrp="1"/>
          </p:cNvSpPr>
          <p:nvPr>
            <p:ph type="body" idx="1"/>
          </p:nvPr>
        </p:nvSpPr>
        <p:spPr>
          <a:xfrm>
            <a:off x="6845300" y="4063250"/>
            <a:ext cx="2093400" cy="280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lt1"/>
              </a:buClr>
              <a:buSzPts val="3200"/>
              <a:buNone/>
            </a:pPr>
            <a:r>
              <a:rPr lang="en" sz="2000"/>
              <a:t>A Culture of Collaboration</a:t>
            </a:r>
            <a:endParaRPr sz="2000"/>
          </a:p>
          <a:p>
            <a:pPr marL="0" lvl="0" indent="0" algn="ctr" rtl="0">
              <a:lnSpc>
                <a:spcPct val="100000"/>
              </a:lnSpc>
              <a:spcBef>
                <a:spcPts val="800"/>
              </a:spcBef>
              <a:spcAft>
                <a:spcPts val="0"/>
              </a:spcAft>
              <a:buClr>
                <a:schemeClr val="lt1"/>
              </a:buClr>
              <a:buSzPts val="3200"/>
              <a:buNone/>
            </a:pPr>
            <a:endParaRPr sz="2000"/>
          </a:p>
        </p:txBody>
      </p:sp>
      <p:grpSp>
        <p:nvGrpSpPr>
          <p:cNvPr id="171" name="Google Shape;171;p25"/>
          <p:cNvGrpSpPr/>
          <p:nvPr/>
        </p:nvGrpSpPr>
        <p:grpSpPr>
          <a:xfrm>
            <a:off x="431800" y="4858825"/>
            <a:ext cx="8280350" cy="338700"/>
            <a:chOff x="431800" y="4858825"/>
            <a:chExt cx="8280350" cy="338700"/>
          </a:xfrm>
        </p:grpSpPr>
        <p:cxnSp>
          <p:nvCxnSpPr>
            <p:cNvPr id="172" name="Google Shape;172;p25"/>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73" name="Google Shape;173;p25"/>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74" name="Google Shape;174;p25"/>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Research Application Managers and Officers (RAMOs)</a:t>
            </a:r>
            <a:endParaRPr b="1"/>
          </a:p>
        </p:txBody>
      </p:sp>
      <p:sp>
        <p:nvSpPr>
          <p:cNvPr id="180" name="Google Shape;180;p26"/>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181" name="Google Shape;181;p26"/>
          <p:cNvGrpSpPr/>
          <p:nvPr/>
        </p:nvGrpSpPr>
        <p:grpSpPr>
          <a:xfrm>
            <a:off x="431800" y="4858825"/>
            <a:ext cx="8280350" cy="338700"/>
            <a:chOff x="431800" y="4858825"/>
            <a:chExt cx="8280350" cy="338700"/>
          </a:xfrm>
        </p:grpSpPr>
        <p:cxnSp>
          <p:nvCxnSpPr>
            <p:cNvPr id="182" name="Google Shape;182;p26"/>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83" name="Google Shape;183;p26"/>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84" name="Google Shape;184;p26"/>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
        <p:nvSpPr>
          <p:cNvPr id="185" name="Google Shape;185;p26"/>
          <p:cNvSpPr txBox="1"/>
          <p:nvPr/>
        </p:nvSpPr>
        <p:spPr>
          <a:xfrm>
            <a:off x="431800" y="1827475"/>
            <a:ext cx="3814200" cy="225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000" b="1">
                <a:solidFill>
                  <a:srgbClr val="1C1C1C"/>
                </a:solidFill>
              </a:rPr>
              <a:t>Goal:</a:t>
            </a:r>
            <a:endParaRPr sz="2000" b="1">
              <a:solidFill>
                <a:srgbClr val="1C1C1C"/>
              </a:solidFill>
            </a:endParaRPr>
          </a:p>
          <a:p>
            <a:pPr marL="0" lvl="0" indent="0" algn="l" rtl="0">
              <a:spcBef>
                <a:spcPts val="0"/>
              </a:spcBef>
              <a:spcAft>
                <a:spcPts val="0"/>
              </a:spcAft>
              <a:buNone/>
            </a:pPr>
            <a:endParaRPr sz="2000">
              <a:solidFill>
                <a:srgbClr val="FF9300"/>
              </a:solidFill>
            </a:endParaRPr>
          </a:p>
          <a:p>
            <a:pPr marL="0" lvl="0" indent="0" algn="l" rtl="0">
              <a:spcBef>
                <a:spcPts val="0"/>
              </a:spcBef>
              <a:spcAft>
                <a:spcPts val="0"/>
              </a:spcAft>
              <a:buNone/>
            </a:pPr>
            <a:r>
              <a:rPr lang="en" sz="2000">
                <a:solidFill>
                  <a:srgbClr val="1C1C1C"/>
                </a:solidFill>
              </a:rPr>
              <a:t>To </a:t>
            </a:r>
            <a:r>
              <a:rPr lang="en" sz="2000" b="1">
                <a:solidFill>
                  <a:srgbClr val="1C1C1C"/>
                </a:solidFill>
              </a:rPr>
              <a:t>enhance the real-world impact</a:t>
            </a:r>
            <a:r>
              <a:rPr lang="en" sz="2000">
                <a:solidFill>
                  <a:srgbClr val="1C1C1C"/>
                </a:solidFill>
              </a:rPr>
              <a:t> of research outputs by engaging external stakeholders and adapting outputs for real-world use.</a:t>
            </a:r>
            <a:endParaRPr sz="2800">
              <a:solidFill>
                <a:srgbClr val="1C1C1C"/>
              </a:solidFill>
            </a:endParaRPr>
          </a:p>
        </p:txBody>
      </p:sp>
      <p:pic>
        <p:nvPicPr>
          <p:cNvPr id="186" name="Google Shape;186;p26"/>
          <p:cNvPicPr preferRelativeResize="0"/>
          <p:nvPr/>
        </p:nvPicPr>
        <p:blipFill rotWithShape="1">
          <a:blip r:embed="rId3">
            <a:alphaModFix/>
          </a:blip>
          <a:srcRect l="6098" r="2885"/>
          <a:stretch/>
        </p:blipFill>
        <p:spPr>
          <a:xfrm>
            <a:off x="4514101" y="1827475"/>
            <a:ext cx="4198099" cy="2594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body" idx="1"/>
          </p:nvPr>
        </p:nvSpPr>
        <p:spPr>
          <a:xfrm>
            <a:off x="431800" y="411163"/>
            <a:ext cx="8280300" cy="70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Sustainability</a:t>
            </a:r>
            <a:endParaRPr b="1"/>
          </a:p>
        </p:txBody>
      </p:sp>
      <p:sp>
        <p:nvSpPr>
          <p:cNvPr id="192" name="Google Shape;192;p27"/>
          <p:cNvSpPr txBox="1">
            <a:spLocks noGrp="1"/>
          </p:cNvSpPr>
          <p:nvPr>
            <p:ph type="body" idx="3"/>
          </p:nvPr>
        </p:nvSpPr>
        <p:spPr>
          <a:xfrm>
            <a:off x="431800" y="4279697"/>
            <a:ext cx="8712300" cy="863700"/>
          </a:xfrm>
          <a:prstGeom prst="rect">
            <a:avLst/>
          </a:prstGeom>
        </p:spPr>
        <p:txBody>
          <a:bodyPr spcFirstLastPara="1" wrap="square" lIns="0" tIns="0" rIns="108000" bIns="72000" anchor="b" anchorCtr="0">
            <a:noAutofit/>
          </a:bodyPr>
          <a:lstStyle/>
          <a:p>
            <a:pPr marL="0" lvl="0" indent="0" algn="r" rtl="0">
              <a:spcBef>
                <a:spcPts val="0"/>
              </a:spcBef>
              <a:spcAft>
                <a:spcPts val="0"/>
              </a:spcAft>
              <a:buNone/>
            </a:pPr>
            <a:endParaRPr/>
          </a:p>
        </p:txBody>
      </p:sp>
      <p:grpSp>
        <p:nvGrpSpPr>
          <p:cNvPr id="193" name="Google Shape;193;p27"/>
          <p:cNvGrpSpPr/>
          <p:nvPr/>
        </p:nvGrpSpPr>
        <p:grpSpPr>
          <a:xfrm>
            <a:off x="431800" y="4858825"/>
            <a:ext cx="8280350" cy="338700"/>
            <a:chOff x="431800" y="4858825"/>
            <a:chExt cx="8280350" cy="338700"/>
          </a:xfrm>
        </p:grpSpPr>
        <p:cxnSp>
          <p:nvCxnSpPr>
            <p:cNvPr id="194" name="Google Shape;194;p27"/>
            <p:cNvCxnSpPr/>
            <p:nvPr/>
          </p:nvCxnSpPr>
          <p:spPr>
            <a:xfrm>
              <a:off x="434550" y="4906822"/>
              <a:ext cx="8274900" cy="0"/>
            </a:xfrm>
            <a:prstGeom prst="straightConnector1">
              <a:avLst/>
            </a:prstGeom>
            <a:noFill/>
            <a:ln w="9525" cap="flat" cmpd="sng">
              <a:solidFill>
                <a:schemeClr val="dk2"/>
              </a:solidFill>
              <a:prstDash val="solid"/>
              <a:round/>
              <a:headEnd type="none" w="med" len="med"/>
              <a:tailEnd type="none" w="med" len="med"/>
            </a:ln>
          </p:spPr>
        </p:cxnSp>
        <p:sp>
          <p:nvSpPr>
            <p:cNvPr id="195" name="Google Shape;195;p27"/>
            <p:cNvSpPr txBox="1"/>
            <p:nvPr/>
          </p:nvSpPr>
          <p:spPr>
            <a:xfrm>
              <a:off x="431800" y="4858825"/>
              <a:ext cx="1600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Collaborations Workshop</a:t>
              </a:r>
              <a:endParaRPr sz="1000"/>
            </a:p>
          </p:txBody>
        </p:sp>
        <p:sp>
          <p:nvSpPr>
            <p:cNvPr id="196" name="Google Shape;196;p27"/>
            <p:cNvSpPr txBox="1"/>
            <p:nvPr/>
          </p:nvSpPr>
          <p:spPr>
            <a:xfrm>
              <a:off x="7111950" y="4858825"/>
              <a:ext cx="1600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t>2nd May 2023</a:t>
              </a:r>
              <a:endParaRPr sz="1000"/>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D3A059BAE794193B78EA69FB52952" ma:contentTypeVersion="15" ma:contentTypeDescription="Create a new document." ma:contentTypeScope="" ma:versionID="77697567393ec2041f1425ab718e7b88">
  <xsd:schema xmlns:xsd="http://www.w3.org/2001/XMLSchema" xmlns:xs="http://www.w3.org/2001/XMLSchema" xmlns:p="http://schemas.microsoft.com/office/2006/metadata/properties" xmlns:ns2="95249ab0-c497-40a1-963d-ee8b6d03abdb" xmlns:ns3="17135a3d-3c56-4e2b-b348-530db6d17e83" targetNamespace="http://schemas.microsoft.com/office/2006/metadata/properties" ma:root="true" ma:fieldsID="8d22d5a9cf81693218914d25961256f0" ns2:_="" ns3:_="">
    <xsd:import namespace="95249ab0-c497-40a1-963d-ee8b6d03abdb"/>
    <xsd:import namespace="17135a3d-3c56-4e2b-b348-530db6d17e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49ab0-c497-40a1-963d-ee8b6d03a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5eb1a5-37e6-488e-b8f0-ddc5ba4663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135a3d-3c56-4e2b-b348-530db6d17e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679283-e5ca-4253-9a7d-efa093146ab2}" ma:internalName="TaxCatchAll" ma:showField="CatchAllData" ma:web="17135a3d-3c56-4e2b-b348-530db6d17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249ab0-c497-40a1-963d-ee8b6d03abdb">
      <Terms xmlns="http://schemas.microsoft.com/office/infopath/2007/PartnerControls"/>
    </lcf76f155ced4ddcb4097134ff3c332f>
    <TaxCatchAll xmlns="17135a3d-3c56-4e2b-b348-530db6d17e83" xsi:nil="true"/>
  </documentManagement>
</p:properties>
</file>

<file path=customXml/itemProps1.xml><?xml version="1.0" encoding="utf-8"?>
<ds:datastoreItem xmlns:ds="http://schemas.openxmlformats.org/officeDocument/2006/customXml" ds:itemID="{F70823D4-B9B2-4BA6-9CB9-923990A6449A}"/>
</file>

<file path=customXml/itemProps2.xml><?xml version="1.0" encoding="utf-8"?>
<ds:datastoreItem xmlns:ds="http://schemas.openxmlformats.org/officeDocument/2006/customXml" ds:itemID="{E8000529-8CB1-4D9C-B31B-D771A34BF36D}"/>
</file>

<file path=customXml/itemProps3.xml><?xml version="1.0" encoding="utf-8"?>
<ds:datastoreItem xmlns:ds="http://schemas.openxmlformats.org/officeDocument/2006/customXml" ds:itemID="{10553929-3AB6-4FC6-B6A8-D0A2FFE8ACD2}"/>
</file>

<file path=docProps/app.xml><?xml version="1.0" encoding="utf-8"?>
<Properties xmlns="http://schemas.openxmlformats.org/officeDocument/2006/extended-properties" xmlns:vt="http://schemas.openxmlformats.org/officeDocument/2006/docPropsVTypes">
  <TotalTime>0</TotalTime>
  <Words>907</Words>
  <Application>Microsoft Macintosh PowerPoint</Application>
  <PresentationFormat>On-screen Show (16:9)</PresentationFormat>
  <Paragraphs>194</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Pathways to Sustainability for Research Projects and Outputs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Sustainability for Research Projects and Outputs </dc:title>
  <cp:lastModifiedBy>Hari Sood</cp:lastModifiedBy>
  <cp:revision>1</cp:revision>
  <dcterms:modified xsi:type="dcterms:W3CDTF">2023-05-17T16:48:33Z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0x010100A9DD3A059BAE794193B78EA69FB52952</vt:lpwstr>
  </property>
</Properties>
</file>