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0"/>
  </p:notesMasterIdLst>
  <p:sldIdLst>
    <p:sldId id="261" r:id="rId2"/>
    <p:sldId id="1069" r:id="rId3"/>
    <p:sldId id="267" r:id="rId4"/>
    <p:sldId id="1070" r:id="rId5"/>
    <p:sldId id="1071" r:id="rId6"/>
    <p:sldId id="1072" r:id="rId7"/>
    <p:sldId id="1063" r:id="rId8"/>
    <p:sldId id="256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1062" r:id="rId18"/>
    <p:sldId id="1064" r:id="rId19"/>
    <p:sldId id="259" r:id="rId20"/>
    <p:sldId id="307" r:id="rId21"/>
    <p:sldId id="1066" r:id="rId22"/>
    <p:sldId id="1065" r:id="rId23"/>
    <p:sldId id="279" r:id="rId24"/>
    <p:sldId id="310" r:id="rId25"/>
    <p:sldId id="311" r:id="rId26"/>
    <p:sldId id="309" r:id="rId27"/>
    <p:sldId id="1067" r:id="rId28"/>
    <p:sldId id="1073" r:id="rId29"/>
    <p:sldId id="297" r:id="rId30"/>
    <p:sldId id="1076" r:id="rId31"/>
    <p:sldId id="1078" r:id="rId32"/>
    <p:sldId id="1079" r:id="rId33"/>
    <p:sldId id="305" r:id="rId34"/>
    <p:sldId id="1080" r:id="rId35"/>
    <p:sldId id="293" r:id="rId36"/>
    <p:sldId id="1081" r:id="rId37"/>
    <p:sldId id="312" r:id="rId38"/>
    <p:sldId id="1082" r:id="rId39"/>
    <p:sldId id="306" r:id="rId40"/>
    <p:sldId id="1084" r:id="rId41"/>
    <p:sldId id="1086" r:id="rId42"/>
    <p:sldId id="1087" r:id="rId43"/>
    <p:sldId id="1088" r:id="rId44"/>
    <p:sldId id="1089" r:id="rId45"/>
    <p:sldId id="1090" r:id="rId46"/>
    <p:sldId id="1091" r:id="rId47"/>
    <p:sldId id="1092" r:id="rId48"/>
    <p:sldId id="1094" r:id="rId49"/>
    <p:sldId id="1093" r:id="rId50"/>
    <p:sldId id="1096" r:id="rId51"/>
    <p:sldId id="1095" r:id="rId52"/>
    <p:sldId id="1097" r:id="rId53"/>
    <p:sldId id="1098" r:id="rId54"/>
    <p:sldId id="318" r:id="rId55"/>
    <p:sldId id="265" r:id="rId56"/>
    <p:sldId id="302" r:id="rId57"/>
    <p:sldId id="317" r:id="rId58"/>
    <p:sldId id="321" r:id="rId59"/>
    <p:sldId id="322" r:id="rId60"/>
    <p:sldId id="303" r:id="rId61"/>
    <p:sldId id="1100" r:id="rId62"/>
    <p:sldId id="1104" r:id="rId63"/>
    <p:sldId id="1105" r:id="rId64"/>
    <p:sldId id="1101" r:id="rId65"/>
    <p:sldId id="1102" r:id="rId66"/>
    <p:sldId id="1103" r:id="rId67"/>
    <p:sldId id="1106" r:id="rId68"/>
    <p:sldId id="334" r:id="rId6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0000"/>
    <a:srgbClr val="F49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94"/>
    <p:restoredTop sz="96723"/>
  </p:normalViewPr>
  <p:slideViewPr>
    <p:cSldViewPr snapToGrid="0" snapToObjects="1">
      <p:cViewPr varScale="1">
        <p:scale>
          <a:sx n="144" d="100"/>
          <a:sy n="144" d="100"/>
        </p:scale>
        <p:origin x="208" y="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1F01A0-D96A-8A49-8043-9D47007D5DAF}" type="doc">
      <dgm:prSet loTypeId="urn:microsoft.com/office/officeart/2005/8/layout/pyramid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A6DF3A5-3124-764D-A33F-84796B8166C5}">
      <dgm:prSet phldrT="[Testo]"/>
      <dgm:spPr>
        <a:solidFill>
          <a:srgbClr val="F87871"/>
        </a:solidFill>
        <a:ln>
          <a:solidFill>
            <a:schemeClr val="tx1">
              <a:lumMod val="65000"/>
              <a:lumOff val="35000"/>
            </a:schemeClr>
          </a:solidFill>
        </a:ln>
      </dgm:spPr>
      <dgm:t>
        <a:bodyPr/>
        <a:lstStyle/>
        <a:p>
          <a:r>
            <a:rPr lang="it-IT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304B0F06-DDE6-DA46-A902-3A6FAE309215}" type="parTrans" cxnId="{40A43625-B291-FB47-9B96-9B7DD42337F5}">
      <dgm:prSet/>
      <dgm:spPr/>
      <dgm:t>
        <a:bodyPr/>
        <a:lstStyle/>
        <a:p>
          <a:endParaRPr lang="it-IT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7C320C-B76E-9C4C-B983-FB43D6422CB5}" type="sibTrans" cxnId="{40A43625-B291-FB47-9B96-9B7DD42337F5}">
      <dgm:prSet/>
      <dgm:spPr/>
      <dgm:t>
        <a:bodyPr/>
        <a:lstStyle/>
        <a:p>
          <a:endParaRPr lang="it-IT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47394C-D62B-3F42-BA8E-83690230D780}">
      <dgm:prSet phldrT="[Testo]" custT="1"/>
      <dgm:spPr>
        <a:solidFill>
          <a:srgbClr val="FFF692"/>
        </a:solidFill>
        <a:ln>
          <a:solidFill>
            <a:schemeClr val="tx1">
              <a:lumMod val="65000"/>
              <a:lumOff val="35000"/>
            </a:schemeClr>
          </a:solidFill>
        </a:ln>
      </dgm:spPr>
      <dgm:t>
        <a:bodyPr/>
        <a:lstStyle/>
        <a:p>
          <a:r>
            <a:rPr lang="en-GB" sz="4400" b="0" noProof="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Metadata</a:t>
          </a:r>
          <a:endParaRPr lang="en-GB" sz="4000" b="0" noProof="0" dirty="0">
            <a:latin typeface="Arial" panose="020B060402020202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gm:t>
    </dgm:pt>
    <dgm:pt modelId="{106AD3C4-6962-2C46-9C39-D477931C99A4}" type="parTrans" cxnId="{209A7314-640C-664C-9259-25B32AE6240B}">
      <dgm:prSet/>
      <dgm:spPr/>
      <dgm:t>
        <a:bodyPr/>
        <a:lstStyle/>
        <a:p>
          <a:endParaRPr lang="it-IT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F70666-A13B-D241-B876-5F875571CD95}" type="sibTrans" cxnId="{209A7314-640C-664C-9259-25B32AE6240B}">
      <dgm:prSet/>
      <dgm:spPr/>
      <dgm:t>
        <a:bodyPr/>
        <a:lstStyle/>
        <a:p>
          <a:endParaRPr lang="it-IT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3CDBDB-4A36-C641-A809-F2DCC0770EE5}">
      <dgm:prSet phldrT="[Testo]" custT="1"/>
      <dgm:spPr>
        <a:solidFill>
          <a:srgbClr val="DDFF9B"/>
        </a:solidFill>
        <a:ln>
          <a:solidFill>
            <a:schemeClr val="tx1">
              <a:lumMod val="65000"/>
              <a:lumOff val="35000"/>
            </a:schemeClr>
          </a:solidFill>
        </a:ln>
      </dgm:spPr>
      <dgm:t>
        <a:bodyPr/>
        <a:lstStyle/>
        <a:p>
          <a:r>
            <a:rPr lang="en-GB" sz="6500" b="0" spc="600" noProof="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Data</a:t>
          </a:r>
        </a:p>
      </dgm:t>
    </dgm:pt>
    <dgm:pt modelId="{8846885A-638F-0848-AC63-023907E7356B}" type="parTrans" cxnId="{69D12524-1526-E04F-9551-9FB5DCC068E6}">
      <dgm:prSet/>
      <dgm:spPr/>
      <dgm:t>
        <a:bodyPr/>
        <a:lstStyle/>
        <a:p>
          <a:endParaRPr lang="it-IT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56FFA5-C85A-DF4F-99AB-83114E044AB0}" type="sibTrans" cxnId="{69D12524-1526-E04F-9551-9FB5DCC068E6}">
      <dgm:prSet/>
      <dgm:spPr/>
      <dgm:t>
        <a:bodyPr/>
        <a:lstStyle/>
        <a:p>
          <a:endParaRPr lang="it-IT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EE3DAA-A897-134A-BEED-409D30B5BF4E}">
      <dgm:prSet custT="1"/>
      <dgm:spPr>
        <a:solidFill>
          <a:srgbClr val="FFBE8C"/>
        </a:solidFill>
        <a:ln>
          <a:solidFill>
            <a:schemeClr val="tx1">
              <a:lumMod val="65000"/>
              <a:lumOff val="35000"/>
            </a:schemeClr>
          </a:solidFill>
        </a:ln>
      </dgm:spPr>
      <dgm:t>
        <a:bodyPr/>
        <a:lstStyle/>
        <a:p>
          <a:r>
            <a:rPr lang="it-IT" sz="3200" b="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Access</a:t>
          </a:r>
          <a:endParaRPr lang="en-GB" sz="3200" b="0" noProof="0" dirty="0">
            <a:latin typeface="Arial" panose="020B060402020202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gm:t>
    </dgm:pt>
    <dgm:pt modelId="{190A3C84-3F4D-E147-94A3-1F6F820ED78E}" type="sibTrans" cxnId="{4C54C921-B520-884F-BDA9-E7DEF8708808}">
      <dgm:prSet/>
      <dgm:spPr/>
      <dgm:t>
        <a:bodyPr/>
        <a:lstStyle/>
        <a:p>
          <a:endParaRPr lang="it-IT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5E6C34-55CF-634C-AB89-CEF2B211F720}" type="parTrans" cxnId="{4C54C921-B520-884F-BDA9-E7DEF8708808}">
      <dgm:prSet/>
      <dgm:spPr/>
      <dgm:t>
        <a:bodyPr/>
        <a:lstStyle/>
        <a:p>
          <a:endParaRPr lang="it-IT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E25E03-7135-CC4F-AFFA-F7C07B2EE638}" type="pres">
      <dgm:prSet presAssocID="{F41F01A0-D96A-8A49-8043-9D47007D5DAF}" presName="Name0" presStyleCnt="0">
        <dgm:presLayoutVars>
          <dgm:dir/>
          <dgm:animLvl val="lvl"/>
          <dgm:resizeHandles val="exact"/>
        </dgm:presLayoutVars>
      </dgm:prSet>
      <dgm:spPr/>
    </dgm:pt>
    <dgm:pt modelId="{D8F02350-EC8B-AC4E-AAAF-0D08F04DA20C}" type="pres">
      <dgm:prSet presAssocID="{BA6DF3A5-3124-764D-A33F-84796B8166C5}" presName="Name8" presStyleCnt="0"/>
      <dgm:spPr/>
    </dgm:pt>
    <dgm:pt modelId="{F388C745-12F4-5342-85B0-421BF05F0D44}" type="pres">
      <dgm:prSet presAssocID="{BA6DF3A5-3124-764D-A33F-84796B8166C5}" presName="level" presStyleLbl="node1" presStyleIdx="0" presStyleCnt="4">
        <dgm:presLayoutVars>
          <dgm:chMax val="1"/>
          <dgm:bulletEnabled val="1"/>
        </dgm:presLayoutVars>
      </dgm:prSet>
      <dgm:spPr/>
    </dgm:pt>
    <dgm:pt modelId="{B4E5FBFA-3349-C64C-8966-4114B192DEE5}" type="pres">
      <dgm:prSet presAssocID="{BA6DF3A5-3124-764D-A33F-84796B8166C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715C1FE-0F5C-2C43-B8AC-0AD64D3AB6A0}" type="pres">
      <dgm:prSet presAssocID="{79EE3DAA-A897-134A-BEED-409D30B5BF4E}" presName="Name8" presStyleCnt="0"/>
      <dgm:spPr/>
    </dgm:pt>
    <dgm:pt modelId="{7D28C881-A202-F147-99F6-B4AC990FC03C}" type="pres">
      <dgm:prSet presAssocID="{79EE3DAA-A897-134A-BEED-409D30B5BF4E}" presName="level" presStyleLbl="node1" presStyleIdx="1" presStyleCnt="4" custScaleY="82683">
        <dgm:presLayoutVars>
          <dgm:chMax val="1"/>
          <dgm:bulletEnabled val="1"/>
        </dgm:presLayoutVars>
      </dgm:prSet>
      <dgm:spPr/>
    </dgm:pt>
    <dgm:pt modelId="{3DCDE38D-07F5-B541-902F-B730929DBED8}" type="pres">
      <dgm:prSet presAssocID="{79EE3DAA-A897-134A-BEED-409D30B5BF4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37821C9-CAA5-DA48-BFD6-03800B04ED2E}" type="pres">
      <dgm:prSet presAssocID="{FA47394C-D62B-3F42-BA8E-83690230D780}" presName="Name8" presStyleCnt="0"/>
      <dgm:spPr/>
    </dgm:pt>
    <dgm:pt modelId="{C4A758BB-83C1-CC4C-BCAB-6C77858B9B0E}" type="pres">
      <dgm:prSet presAssocID="{FA47394C-D62B-3F42-BA8E-83690230D780}" presName="level" presStyleLbl="node1" presStyleIdx="2" presStyleCnt="4">
        <dgm:presLayoutVars>
          <dgm:chMax val="1"/>
          <dgm:bulletEnabled val="1"/>
        </dgm:presLayoutVars>
      </dgm:prSet>
      <dgm:spPr/>
    </dgm:pt>
    <dgm:pt modelId="{21C1DD3D-D4A4-BB40-8C84-C86247F6A8A3}" type="pres">
      <dgm:prSet presAssocID="{FA47394C-D62B-3F42-BA8E-83690230D78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8A79223-7454-4A45-A5C6-421FBA21B704}" type="pres">
      <dgm:prSet presAssocID="{603CDBDB-4A36-C641-A809-F2DCC0770EE5}" presName="Name8" presStyleCnt="0"/>
      <dgm:spPr/>
    </dgm:pt>
    <dgm:pt modelId="{240919B8-B118-2444-9667-DD2BD34F9338}" type="pres">
      <dgm:prSet presAssocID="{603CDBDB-4A36-C641-A809-F2DCC0770EE5}" presName="level" presStyleLbl="node1" presStyleIdx="3" presStyleCnt="4">
        <dgm:presLayoutVars>
          <dgm:chMax val="1"/>
          <dgm:bulletEnabled val="1"/>
        </dgm:presLayoutVars>
      </dgm:prSet>
      <dgm:spPr/>
    </dgm:pt>
    <dgm:pt modelId="{2FF3D96F-DA84-7443-A9B3-8D8F0BBDC749}" type="pres">
      <dgm:prSet presAssocID="{603CDBDB-4A36-C641-A809-F2DCC0770EE5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209A7314-640C-664C-9259-25B32AE6240B}" srcId="{F41F01A0-D96A-8A49-8043-9D47007D5DAF}" destId="{FA47394C-D62B-3F42-BA8E-83690230D780}" srcOrd="2" destOrd="0" parTransId="{106AD3C4-6962-2C46-9C39-D477931C99A4}" sibTransId="{17F70666-A13B-D241-B876-5F875571CD95}"/>
    <dgm:cxn modelId="{4C54C921-B520-884F-BDA9-E7DEF8708808}" srcId="{F41F01A0-D96A-8A49-8043-9D47007D5DAF}" destId="{79EE3DAA-A897-134A-BEED-409D30B5BF4E}" srcOrd="1" destOrd="0" parTransId="{DA5E6C34-55CF-634C-AB89-CEF2B211F720}" sibTransId="{190A3C84-3F4D-E147-94A3-1F6F820ED78E}"/>
    <dgm:cxn modelId="{69D12524-1526-E04F-9551-9FB5DCC068E6}" srcId="{F41F01A0-D96A-8A49-8043-9D47007D5DAF}" destId="{603CDBDB-4A36-C641-A809-F2DCC0770EE5}" srcOrd="3" destOrd="0" parTransId="{8846885A-638F-0848-AC63-023907E7356B}" sibTransId="{9A56FFA5-C85A-DF4F-99AB-83114E044AB0}"/>
    <dgm:cxn modelId="{40A43625-B291-FB47-9B96-9B7DD42337F5}" srcId="{F41F01A0-D96A-8A49-8043-9D47007D5DAF}" destId="{BA6DF3A5-3124-764D-A33F-84796B8166C5}" srcOrd="0" destOrd="0" parTransId="{304B0F06-DDE6-DA46-A902-3A6FAE309215}" sibTransId="{1D7C320C-B76E-9C4C-B983-FB43D6422CB5}"/>
    <dgm:cxn modelId="{47352D2A-F743-C749-9557-250F529FC246}" type="presOf" srcId="{BA6DF3A5-3124-764D-A33F-84796B8166C5}" destId="{F388C745-12F4-5342-85B0-421BF05F0D44}" srcOrd="0" destOrd="0" presId="urn:microsoft.com/office/officeart/2005/8/layout/pyramid1"/>
    <dgm:cxn modelId="{A06F9646-A8D7-3747-9685-9236DDB8148B}" type="presOf" srcId="{F41F01A0-D96A-8A49-8043-9D47007D5DAF}" destId="{EDE25E03-7135-CC4F-AFFA-F7C07B2EE638}" srcOrd="0" destOrd="0" presId="urn:microsoft.com/office/officeart/2005/8/layout/pyramid1"/>
    <dgm:cxn modelId="{BB1BE55E-492F-104A-B971-7D64163DC1BF}" type="presOf" srcId="{603CDBDB-4A36-C641-A809-F2DCC0770EE5}" destId="{240919B8-B118-2444-9667-DD2BD34F9338}" srcOrd="0" destOrd="0" presId="urn:microsoft.com/office/officeart/2005/8/layout/pyramid1"/>
    <dgm:cxn modelId="{9482DC6D-EE0A-4B4F-BFBA-5ABF6D613E4A}" type="presOf" srcId="{79EE3DAA-A897-134A-BEED-409D30B5BF4E}" destId="{3DCDE38D-07F5-B541-902F-B730929DBED8}" srcOrd="1" destOrd="0" presId="urn:microsoft.com/office/officeart/2005/8/layout/pyramid1"/>
    <dgm:cxn modelId="{B3678473-C58B-334F-8477-C46D10E3E372}" type="presOf" srcId="{603CDBDB-4A36-C641-A809-F2DCC0770EE5}" destId="{2FF3D96F-DA84-7443-A9B3-8D8F0BBDC749}" srcOrd="1" destOrd="0" presId="urn:microsoft.com/office/officeart/2005/8/layout/pyramid1"/>
    <dgm:cxn modelId="{7D08C5AD-0F75-CD4B-8574-16EA70458A5A}" type="presOf" srcId="{BA6DF3A5-3124-764D-A33F-84796B8166C5}" destId="{B4E5FBFA-3349-C64C-8966-4114B192DEE5}" srcOrd="1" destOrd="0" presId="urn:microsoft.com/office/officeart/2005/8/layout/pyramid1"/>
    <dgm:cxn modelId="{673D19D0-A623-7442-B0CE-67FA13546806}" type="presOf" srcId="{79EE3DAA-A897-134A-BEED-409D30B5BF4E}" destId="{7D28C881-A202-F147-99F6-B4AC990FC03C}" srcOrd="0" destOrd="0" presId="urn:microsoft.com/office/officeart/2005/8/layout/pyramid1"/>
    <dgm:cxn modelId="{4AC94CED-5850-0344-A2EC-4585A6618117}" type="presOf" srcId="{FA47394C-D62B-3F42-BA8E-83690230D780}" destId="{C4A758BB-83C1-CC4C-BCAB-6C77858B9B0E}" srcOrd="0" destOrd="0" presId="urn:microsoft.com/office/officeart/2005/8/layout/pyramid1"/>
    <dgm:cxn modelId="{C3E8B5FC-E081-7D4D-9ACF-44E6920EE8A3}" type="presOf" srcId="{FA47394C-D62B-3F42-BA8E-83690230D780}" destId="{21C1DD3D-D4A4-BB40-8C84-C86247F6A8A3}" srcOrd="1" destOrd="0" presId="urn:microsoft.com/office/officeart/2005/8/layout/pyramid1"/>
    <dgm:cxn modelId="{CC5AEE36-452B-A749-9105-CFF8FC4F21C4}" type="presParOf" srcId="{EDE25E03-7135-CC4F-AFFA-F7C07B2EE638}" destId="{D8F02350-EC8B-AC4E-AAAF-0D08F04DA20C}" srcOrd="0" destOrd="0" presId="urn:microsoft.com/office/officeart/2005/8/layout/pyramid1"/>
    <dgm:cxn modelId="{B656BD21-7BDA-E443-8494-D6B219171A8F}" type="presParOf" srcId="{D8F02350-EC8B-AC4E-AAAF-0D08F04DA20C}" destId="{F388C745-12F4-5342-85B0-421BF05F0D44}" srcOrd="0" destOrd="0" presId="urn:microsoft.com/office/officeart/2005/8/layout/pyramid1"/>
    <dgm:cxn modelId="{00F74216-4407-0D48-A915-D9E13E970E92}" type="presParOf" srcId="{D8F02350-EC8B-AC4E-AAAF-0D08F04DA20C}" destId="{B4E5FBFA-3349-C64C-8966-4114B192DEE5}" srcOrd="1" destOrd="0" presId="urn:microsoft.com/office/officeart/2005/8/layout/pyramid1"/>
    <dgm:cxn modelId="{4E328D26-C36A-F44D-87AD-344B5CA14BFE}" type="presParOf" srcId="{EDE25E03-7135-CC4F-AFFA-F7C07B2EE638}" destId="{3715C1FE-0F5C-2C43-B8AC-0AD64D3AB6A0}" srcOrd="1" destOrd="0" presId="urn:microsoft.com/office/officeart/2005/8/layout/pyramid1"/>
    <dgm:cxn modelId="{3435F51F-59D1-6E45-8285-BF566094EA5C}" type="presParOf" srcId="{3715C1FE-0F5C-2C43-B8AC-0AD64D3AB6A0}" destId="{7D28C881-A202-F147-99F6-B4AC990FC03C}" srcOrd="0" destOrd="0" presId="urn:microsoft.com/office/officeart/2005/8/layout/pyramid1"/>
    <dgm:cxn modelId="{D4DA7C70-F446-B34D-9D95-FD3CBAB4B24F}" type="presParOf" srcId="{3715C1FE-0F5C-2C43-B8AC-0AD64D3AB6A0}" destId="{3DCDE38D-07F5-B541-902F-B730929DBED8}" srcOrd="1" destOrd="0" presId="urn:microsoft.com/office/officeart/2005/8/layout/pyramid1"/>
    <dgm:cxn modelId="{9C07D860-75BA-1644-9148-69C4DF9F51C1}" type="presParOf" srcId="{EDE25E03-7135-CC4F-AFFA-F7C07B2EE638}" destId="{437821C9-CAA5-DA48-BFD6-03800B04ED2E}" srcOrd="2" destOrd="0" presId="urn:microsoft.com/office/officeart/2005/8/layout/pyramid1"/>
    <dgm:cxn modelId="{0273AA79-049F-D24A-AD94-1B7BA6331D18}" type="presParOf" srcId="{437821C9-CAA5-DA48-BFD6-03800B04ED2E}" destId="{C4A758BB-83C1-CC4C-BCAB-6C77858B9B0E}" srcOrd="0" destOrd="0" presId="urn:microsoft.com/office/officeart/2005/8/layout/pyramid1"/>
    <dgm:cxn modelId="{4B2ABA6F-9134-F04D-B5A3-A7A3063F008B}" type="presParOf" srcId="{437821C9-CAA5-DA48-BFD6-03800B04ED2E}" destId="{21C1DD3D-D4A4-BB40-8C84-C86247F6A8A3}" srcOrd="1" destOrd="0" presId="urn:microsoft.com/office/officeart/2005/8/layout/pyramid1"/>
    <dgm:cxn modelId="{B4E234C3-D703-B245-B779-854C2062F8A0}" type="presParOf" srcId="{EDE25E03-7135-CC4F-AFFA-F7C07B2EE638}" destId="{A8A79223-7454-4A45-A5C6-421FBA21B704}" srcOrd="3" destOrd="0" presId="urn:microsoft.com/office/officeart/2005/8/layout/pyramid1"/>
    <dgm:cxn modelId="{0CB6AF00-57D5-3D44-8B35-2BE96EBBED2A}" type="presParOf" srcId="{A8A79223-7454-4A45-A5C6-421FBA21B704}" destId="{240919B8-B118-2444-9667-DD2BD34F9338}" srcOrd="0" destOrd="0" presId="urn:microsoft.com/office/officeart/2005/8/layout/pyramid1"/>
    <dgm:cxn modelId="{8E4FE51E-C686-994D-BEF4-082C03BB286E}" type="presParOf" srcId="{A8A79223-7454-4A45-A5C6-421FBA21B704}" destId="{2FF3D96F-DA84-7443-A9B3-8D8F0BBDC749}" srcOrd="1" destOrd="0" presId="urn:microsoft.com/office/officeart/2005/8/layout/pyramid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1F01A0-D96A-8A49-8043-9D47007D5DAF}" type="doc">
      <dgm:prSet loTypeId="urn:microsoft.com/office/officeart/2005/8/layout/pyramid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A6DF3A5-3124-764D-A33F-84796B8166C5}">
      <dgm:prSet phldrT="[Testo]"/>
      <dgm:spPr>
        <a:solidFill>
          <a:srgbClr val="F87871"/>
        </a:solidFill>
        <a:ln>
          <a:solidFill>
            <a:schemeClr val="tx1">
              <a:lumMod val="65000"/>
              <a:lumOff val="35000"/>
            </a:schemeClr>
          </a:solidFill>
        </a:ln>
      </dgm:spPr>
      <dgm:t>
        <a:bodyPr/>
        <a:lstStyle/>
        <a:p>
          <a:r>
            <a:rPr lang="it-IT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304B0F06-DDE6-DA46-A902-3A6FAE309215}" type="parTrans" cxnId="{40A43625-B291-FB47-9B96-9B7DD42337F5}">
      <dgm:prSet/>
      <dgm:spPr/>
      <dgm:t>
        <a:bodyPr/>
        <a:lstStyle/>
        <a:p>
          <a:endParaRPr lang="it-IT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7C320C-B76E-9C4C-B983-FB43D6422CB5}" type="sibTrans" cxnId="{40A43625-B291-FB47-9B96-9B7DD42337F5}">
      <dgm:prSet/>
      <dgm:spPr/>
      <dgm:t>
        <a:bodyPr/>
        <a:lstStyle/>
        <a:p>
          <a:endParaRPr lang="it-IT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47394C-D62B-3F42-BA8E-83690230D780}">
      <dgm:prSet phldrT="[Testo]" custT="1"/>
      <dgm:spPr>
        <a:solidFill>
          <a:srgbClr val="FFF692"/>
        </a:solidFill>
        <a:ln>
          <a:solidFill>
            <a:schemeClr val="tx1">
              <a:lumMod val="65000"/>
              <a:lumOff val="35000"/>
            </a:schemeClr>
          </a:solidFill>
        </a:ln>
      </dgm:spPr>
      <dgm:t>
        <a:bodyPr/>
        <a:lstStyle/>
        <a:p>
          <a:r>
            <a:rPr lang="en-GB" sz="4400" b="0" noProof="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Metadata</a:t>
          </a:r>
          <a:endParaRPr lang="en-GB" sz="4000" b="0" noProof="0" dirty="0">
            <a:latin typeface="Arial" panose="020B060402020202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gm:t>
    </dgm:pt>
    <dgm:pt modelId="{106AD3C4-6962-2C46-9C39-D477931C99A4}" type="parTrans" cxnId="{209A7314-640C-664C-9259-25B32AE6240B}">
      <dgm:prSet/>
      <dgm:spPr/>
      <dgm:t>
        <a:bodyPr/>
        <a:lstStyle/>
        <a:p>
          <a:endParaRPr lang="it-IT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F70666-A13B-D241-B876-5F875571CD95}" type="sibTrans" cxnId="{209A7314-640C-664C-9259-25B32AE6240B}">
      <dgm:prSet/>
      <dgm:spPr/>
      <dgm:t>
        <a:bodyPr/>
        <a:lstStyle/>
        <a:p>
          <a:endParaRPr lang="it-IT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3CDBDB-4A36-C641-A809-F2DCC0770EE5}">
      <dgm:prSet phldrT="[Testo]" custT="1"/>
      <dgm:spPr>
        <a:solidFill>
          <a:srgbClr val="DDFF9B"/>
        </a:solidFill>
        <a:ln>
          <a:solidFill>
            <a:schemeClr val="tx1">
              <a:lumMod val="65000"/>
              <a:lumOff val="35000"/>
            </a:schemeClr>
          </a:solidFill>
        </a:ln>
      </dgm:spPr>
      <dgm:t>
        <a:bodyPr/>
        <a:lstStyle/>
        <a:p>
          <a:r>
            <a:rPr lang="en-GB" sz="6500" b="0" spc="600" noProof="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Data</a:t>
          </a:r>
        </a:p>
      </dgm:t>
    </dgm:pt>
    <dgm:pt modelId="{8846885A-638F-0848-AC63-023907E7356B}" type="parTrans" cxnId="{69D12524-1526-E04F-9551-9FB5DCC068E6}">
      <dgm:prSet/>
      <dgm:spPr/>
      <dgm:t>
        <a:bodyPr/>
        <a:lstStyle/>
        <a:p>
          <a:endParaRPr lang="it-IT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56FFA5-C85A-DF4F-99AB-83114E044AB0}" type="sibTrans" cxnId="{69D12524-1526-E04F-9551-9FB5DCC068E6}">
      <dgm:prSet/>
      <dgm:spPr/>
      <dgm:t>
        <a:bodyPr/>
        <a:lstStyle/>
        <a:p>
          <a:endParaRPr lang="it-IT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EE3DAA-A897-134A-BEED-409D30B5BF4E}">
      <dgm:prSet custT="1"/>
      <dgm:spPr>
        <a:solidFill>
          <a:srgbClr val="FFBE8C"/>
        </a:solidFill>
        <a:ln>
          <a:solidFill>
            <a:schemeClr val="tx1">
              <a:lumMod val="65000"/>
              <a:lumOff val="35000"/>
            </a:schemeClr>
          </a:solidFill>
        </a:ln>
      </dgm:spPr>
      <dgm:t>
        <a:bodyPr/>
        <a:lstStyle/>
        <a:p>
          <a:r>
            <a:rPr lang="it-IT" sz="3200" b="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Access</a:t>
          </a:r>
          <a:endParaRPr lang="en-GB" sz="3200" b="0" noProof="0" dirty="0">
            <a:latin typeface="Arial" panose="020B060402020202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gm:t>
    </dgm:pt>
    <dgm:pt modelId="{190A3C84-3F4D-E147-94A3-1F6F820ED78E}" type="sibTrans" cxnId="{4C54C921-B520-884F-BDA9-E7DEF8708808}">
      <dgm:prSet/>
      <dgm:spPr/>
      <dgm:t>
        <a:bodyPr/>
        <a:lstStyle/>
        <a:p>
          <a:endParaRPr lang="it-IT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5E6C34-55CF-634C-AB89-CEF2B211F720}" type="parTrans" cxnId="{4C54C921-B520-884F-BDA9-E7DEF8708808}">
      <dgm:prSet/>
      <dgm:spPr/>
      <dgm:t>
        <a:bodyPr/>
        <a:lstStyle/>
        <a:p>
          <a:endParaRPr lang="it-IT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E25E03-7135-CC4F-AFFA-F7C07B2EE638}" type="pres">
      <dgm:prSet presAssocID="{F41F01A0-D96A-8A49-8043-9D47007D5DAF}" presName="Name0" presStyleCnt="0">
        <dgm:presLayoutVars>
          <dgm:dir/>
          <dgm:animLvl val="lvl"/>
          <dgm:resizeHandles val="exact"/>
        </dgm:presLayoutVars>
      </dgm:prSet>
      <dgm:spPr/>
    </dgm:pt>
    <dgm:pt modelId="{D8F02350-EC8B-AC4E-AAAF-0D08F04DA20C}" type="pres">
      <dgm:prSet presAssocID="{BA6DF3A5-3124-764D-A33F-84796B8166C5}" presName="Name8" presStyleCnt="0"/>
      <dgm:spPr/>
    </dgm:pt>
    <dgm:pt modelId="{F388C745-12F4-5342-85B0-421BF05F0D44}" type="pres">
      <dgm:prSet presAssocID="{BA6DF3A5-3124-764D-A33F-84796B8166C5}" presName="level" presStyleLbl="node1" presStyleIdx="0" presStyleCnt="4">
        <dgm:presLayoutVars>
          <dgm:chMax val="1"/>
          <dgm:bulletEnabled val="1"/>
        </dgm:presLayoutVars>
      </dgm:prSet>
      <dgm:spPr/>
    </dgm:pt>
    <dgm:pt modelId="{B4E5FBFA-3349-C64C-8966-4114B192DEE5}" type="pres">
      <dgm:prSet presAssocID="{BA6DF3A5-3124-764D-A33F-84796B8166C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715C1FE-0F5C-2C43-B8AC-0AD64D3AB6A0}" type="pres">
      <dgm:prSet presAssocID="{79EE3DAA-A897-134A-BEED-409D30B5BF4E}" presName="Name8" presStyleCnt="0"/>
      <dgm:spPr/>
    </dgm:pt>
    <dgm:pt modelId="{7D28C881-A202-F147-99F6-B4AC990FC03C}" type="pres">
      <dgm:prSet presAssocID="{79EE3DAA-A897-134A-BEED-409D30B5BF4E}" presName="level" presStyleLbl="node1" presStyleIdx="1" presStyleCnt="4" custScaleY="82683">
        <dgm:presLayoutVars>
          <dgm:chMax val="1"/>
          <dgm:bulletEnabled val="1"/>
        </dgm:presLayoutVars>
      </dgm:prSet>
      <dgm:spPr/>
    </dgm:pt>
    <dgm:pt modelId="{3DCDE38D-07F5-B541-902F-B730929DBED8}" type="pres">
      <dgm:prSet presAssocID="{79EE3DAA-A897-134A-BEED-409D30B5BF4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37821C9-CAA5-DA48-BFD6-03800B04ED2E}" type="pres">
      <dgm:prSet presAssocID="{FA47394C-D62B-3F42-BA8E-83690230D780}" presName="Name8" presStyleCnt="0"/>
      <dgm:spPr/>
    </dgm:pt>
    <dgm:pt modelId="{C4A758BB-83C1-CC4C-BCAB-6C77858B9B0E}" type="pres">
      <dgm:prSet presAssocID="{FA47394C-D62B-3F42-BA8E-83690230D780}" presName="level" presStyleLbl="node1" presStyleIdx="2" presStyleCnt="4">
        <dgm:presLayoutVars>
          <dgm:chMax val="1"/>
          <dgm:bulletEnabled val="1"/>
        </dgm:presLayoutVars>
      </dgm:prSet>
      <dgm:spPr/>
    </dgm:pt>
    <dgm:pt modelId="{21C1DD3D-D4A4-BB40-8C84-C86247F6A8A3}" type="pres">
      <dgm:prSet presAssocID="{FA47394C-D62B-3F42-BA8E-83690230D78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8A79223-7454-4A45-A5C6-421FBA21B704}" type="pres">
      <dgm:prSet presAssocID="{603CDBDB-4A36-C641-A809-F2DCC0770EE5}" presName="Name8" presStyleCnt="0"/>
      <dgm:spPr/>
    </dgm:pt>
    <dgm:pt modelId="{240919B8-B118-2444-9667-DD2BD34F9338}" type="pres">
      <dgm:prSet presAssocID="{603CDBDB-4A36-C641-A809-F2DCC0770EE5}" presName="level" presStyleLbl="node1" presStyleIdx="3" presStyleCnt="4">
        <dgm:presLayoutVars>
          <dgm:chMax val="1"/>
          <dgm:bulletEnabled val="1"/>
        </dgm:presLayoutVars>
      </dgm:prSet>
      <dgm:spPr/>
    </dgm:pt>
    <dgm:pt modelId="{2FF3D96F-DA84-7443-A9B3-8D8F0BBDC749}" type="pres">
      <dgm:prSet presAssocID="{603CDBDB-4A36-C641-A809-F2DCC0770EE5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209A7314-640C-664C-9259-25B32AE6240B}" srcId="{F41F01A0-D96A-8A49-8043-9D47007D5DAF}" destId="{FA47394C-D62B-3F42-BA8E-83690230D780}" srcOrd="2" destOrd="0" parTransId="{106AD3C4-6962-2C46-9C39-D477931C99A4}" sibTransId="{17F70666-A13B-D241-B876-5F875571CD95}"/>
    <dgm:cxn modelId="{4C54C921-B520-884F-BDA9-E7DEF8708808}" srcId="{F41F01A0-D96A-8A49-8043-9D47007D5DAF}" destId="{79EE3DAA-A897-134A-BEED-409D30B5BF4E}" srcOrd="1" destOrd="0" parTransId="{DA5E6C34-55CF-634C-AB89-CEF2B211F720}" sibTransId="{190A3C84-3F4D-E147-94A3-1F6F820ED78E}"/>
    <dgm:cxn modelId="{69D12524-1526-E04F-9551-9FB5DCC068E6}" srcId="{F41F01A0-D96A-8A49-8043-9D47007D5DAF}" destId="{603CDBDB-4A36-C641-A809-F2DCC0770EE5}" srcOrd="3" destOrd="0" parTransId="{8846885A-638F-0848-AC63-023907E7356B}" sibTransId="{9A56FFA5-C85A-DF4F-99AB-83114E044AB0}"/>
    <dgm:cxn modelId="{40A43625-B291-FB47-9B96-9B7DD42337F5}" srcId="{F41F01A0-D96A-8A49-8043-9D47007D5DAF}" destId="{BA6DF3A5-3124-764D-A33F-84796B8166C5}" srcOrd="0" destOrd="0" parTransId="{304B0F06-DDE6-DA46-A902-3A6FAE309215}" sibTransId="{1D7C320C-B76E-9C4C-B983-FB43D6422CB5}"/>
    <dgm:cxn modelId="{47352D2A-F743-C749-9557-250F529FC246}" type="presOf" srcId="{BA6DF3A5-3124-764D-A33F-84796B8166C5}" destId="{F388C745-12F4-5342-85B0-421BF05F0D44}" srcOrd="0" destOrd="0" presId="urn:microsoft.com/office/officeart/2005/8/layout/pyramid1"/>
    <dgm:cxn modelId="{A06F9646-A8D7-3747-9685-9236DDB8148B}" type="presOf" srcId="{F41F01A0-D96A-8A49-8043-9D47007D5DAF}" destId="{EDE25E03-7135-CC4F-AFFA-F7C07B2EE638}" srcOrd="0" destOrd="0" presId="urn:microsoft.com/office/officeart/2005/8/layout/pyramid1"/>
    <dgm:cxn modelId="{BB1BE55E-492F-104A-B971-7D64163DC1BF}" type="presOf" srcId="{603CDBDB-4A36-C641-A809-F2DCC0770EE5}" destId="{240919B8-B118-2444-9667-DD2BD34F9338}" srcOrd="0" destOrd="0" presId="urn:microsoft.com/office/officeart/2005/8/layout/pyramid1"/>
    <dgm:cxn modelId="{9482DC6D-EE0A-4B4F-BFBA-5ABF6D613E4A}" type="presOf" srcId="{79EE3DAA-A897-134A-BEED-409D30B5BF4E}" destId="{3DCDE38D-07F5-B541-902F-B730929DBED8}" srcOrd="1" destOrd="0" presId="urn:microsoft.com/office/officeart/2005/8/layout/pyramid1"/>
    <dgm:cxn modelId="{B3678473-C58B-334F-8477-C46D10E3E372}" type="presOf" srcId="{603CDBDB-4A36-C641-A809-F2DCC0770EE5}" destId="{2FF3D96F-DA84-7443-A9B3-8D8F0BBDC749}" srcOrd="1" destOrd="0" presId="urn:microsoft.com/office/officeart/2005/8/layout/pyramid1"/>
    <dgm:cxn modelId="{7D08C5AD-0F75-CD4B-8574-16EA70458A5A}" type="presOf" srcId="{BA6DF3A5-3124-764D-A33F-84796B8166C5}" destId="{B4E5FBFA-3349-C64C-8966-4114B192DEE5}" srcOrd="1" destOrd="0" presId="urn:microsoft.com/office/officeart/2005/8/layout/pyramid1"/>
    <dgm:cxn modelId="{673D19D0-A623-7442-B0CE-67FA13546806}" type="presOf" srcId="{79EE3DAA-A897-134A-BEED-409D30B5BF4E}" destId="{7D28C881-A202-F147-99F6-B4AC990FC03C}" srcOrd="0" destOrd="0" presId="urn:microsoft.com/office/officeart/2005/8/layout/pyramid1"/>
    <dgm:cxn modelId="{4AC94CED-5850-0344-A2EC-4585A6618117}" type="presOf" srcId="{FA47394C-D62B-3F42-BA8E-83690230D780}" destId="{C4A758BB-83C1-CC4C-BCAB-6C77858B9B0E}" srcOrd="0" destOrd="0" presId="urn:microsoft.com/office/officeart/2005/8/layout/pyramid1"/>
    <dgm:cxn modelId="{C3E8B5FC-E081-7D4D-9ACF-44E6920EE8A3}" type="presOf" srcId="{FA47394C-D62B-3F42-BA8E-83690230D780}" destId="{21C1DD3D-D4A4-BB40-8C84-C86247F6A8A3}" srcOrd="1" destOrd="0" presId="urn:microsoft.com/office/officeart/2005/8/layout/pyramid1"/>
    <dgm:cxn modelId="{CC5AEE36-452B-A749-9105-CFF8FC4F21C4}" type="presParOf" srcId="{EDE25E03-7135-CC4F-AFFA-F7C07B2EE638}" destId="{D8F02350-EC8B-AC4E-AAAF-0D08F04DA20C}" srcOrd="0" destOrd="0" presId="urn:microsoft.com/office/officeart/2005/8/layout/pyramid1"/>
    <dgm:cxn modelId="{B656BD21-7BDA-E443-8494-D6B219171A8F}" type="presParOf" srcId="{D8F02350-EC8B-AC4E-AAAF-0D08F04DA20C}" destId="{F388C745-12F4-5342-85B0-421BF05F0D44}" srcOrd="0" destOrd="0" presId="urn:microsoft.com/office/officeart/2005/8/layout/pyramid1"/>
    <dgm:cxn modelId="{00F74216-4407-0D48-A915-D9E13E970E92}" type="presParOf" srcId="{D8F02350-EC8B-AC4E-AAAF-0D08F04DA20C}" destId="{B4E5FBFA-3349-C64C-8966-4114B192DEE5}" srcOrd="1" destOrd="0" presId="urn:microsoft.com/office/officeart/2005/8/layout/pyramid1"/>
    <dgm:cxn modelId="{4E328D26-C36A-F44D-87AD-344B5CA14BFE}" type="presParOf" srcId="{EDE25E03-7135-CC4F-AFFA-F7C07B2EE638}" destId="{3715C1FE-0F5C-2C43-B8AC-0AD64D3AB6A0}" srcOrd="1" destOrd="0" presId="urn:microsoft.com/office/officeart/2005/8/layout/pyramid1"/>
    <dgm:cxn modelId="{3435F51F-59D1-6E45-8285-BF566094EA5C}" type="presParOf" srcId="{3715C1FE-0F5C-2C43-B8AC-0AD64D3AB6A0}" destId="{7D28C881-A202-F147-99F6-B4AC990FC03C}" srcOrd="0" destOrd="0" presId="urn:microsoft.com/office/officeart/2005/8/layout/pyramid1"/>
    <dgm:cxn modelId="{D4DA7C70-F446-B34D-9D95-FD3CBAB4B24F}" type="presParOf" srcId="{3715C1FE-0F5C-2C43-B8AC-0AD64D3AB6A0}" destId="{3DCDE38D-07F5-B541-902F-B730929DBED8}" srcOrd="1" destOrd="0" presId="urn:microsoft.com/office/officeart/2005/8/layout/pyramid1"/>
    <dgm:cxn modelId="{9C07D860-75BA-1644-9148-69C4DF9F51C1}" type="presParOf" srcId="{EDE25E03-7135-CC4F-AFFA-F7C07B2EE638}" destId="{437821C9-CAA5-DA48-BFD6-03800B04ED2E}" srcOrd="2" destOrd="0" presId="urn:microsoft.com/office/officeart/2005/8/layout/pyramid1"/>
    <dgm:cxn modelId="{0273AA79-049F-D24A-AD94-1B7BA6331D18}" type="presParOf" srcId="{437821C9-CAA5-DA48-BFD6-03800B04ED2E}" destId="{C4A758BB-83C1-CC4C-BCAB-6C77858B9B0E}" srcOrd="0" destOrd="0" presId="urn:microsoft.com/office/officeart/2005/8/layout/pyramid1"/>
    <dgm:cxn modelId="{4B2ABA6F-9134-F04D-B5A3-A7A3063F008B}" type="presParOf" srcId="{437821C9-CAA5-DA48-BFD6-03800B04ED2E}" destId="{21C1DD3D-D4A4-BB40-8C84-C86247F6A8A3}" srcOrd="1" destOrd="0" presId="urn:microsoft.com/office/officeart/2005/8/layout/pyramid1"/>
    <dgm:cxn modelId="{B4E234C3-D703-B245-B779-854C2062F8A0}" type="presParOf" srcId="{EDE25E03-7135-CC4F-AFFA-F7C07B2EE638}" destId="{A8A79223-7454-4A45-A5C6-421FBA21B704}" srcOrd="3" destOrd="0" presId="urn:microsoft.com/office/officeart/2005/8/layout/pyramid1"/>
    <dgm:cxn modelId="{0CB6AF00-57D5-3D44-8B35-2BE96EBBED2A}" type="presParOf" srcId="{A8A79223-7454-4A45-A5C6-421FBA21B704}" destId="{240919B8-B118-2444-9667-DD2BD34F9338}" srcOrd="0" destOrd="0" presId="urn:microsoft.com/office/officeart/2005/8/layout/pyramid1"/>
    <dgm:cxn modelId="{8E4FE51E-C686-994D-BEF4-082C03BB286E}" type="presParOf" srcId="{A8A79223-7454-4A45-A5C6-421FBA21B704}" destId="{2FF3D96F-DA84-7443-A9B3-8D8F0BBDC749}" srcOrd="1" destOrd="0" presId="urn:microsoft.com/office/officeart/2005/8/layout/pyramid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8C745-12F4-5342-85B0-421BF05F0D44}">
      <dsp:nvSpPr>
        <dsp:cNvPr id="0" name=""/>
        <dsp:cNvSpPr/>
      </dsp:nvSpPr>
      <dsp:spPr>
        <a:xfrm>
          <a:off x="2335950" y="0"/>
          <a:ext cx="1652699" cy="1535071"/>
        </a:xfrm>
        <a:prstGeom prst="trapezoid">
          <a:avLst>
            <a:gd name="adj" fmla="val 53831"/>
          </a:avLst>
        </a:prstGeom>
        <a:solidFill>
          <a:srgbClr val="F87871"/>
        </a:solidFill>
        <a:ln w="12700" cap="flat" cmpd="sng" algn="ctr">
          <a:solidFill>
            <a:schemeClr val="tx1">
              <a:lumMod val="65000"/>
              <a:lumOff val="3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2335950" y="0"/>
        <a:ext cx="1652699" cy="1535071"/>
      </dsp:txXfrm>
    </dsp:sp>
    <dsp:sp modelId="{7D28C881-A202-F147-99F6-B4AC990FC03C}">
      <dsp:nvSpPr>
        <dsp:cNvPr id="0" name=""/>
        <dsp:cNvSpPr/>
      </dsp:nvSpPr>
      <dsp:spPr>
        <a:xfrm>
          <a:off x="1652699" y="1535071"/>
          <a:ext cx="3019201" cy="1269242"/>
        </a:xfrm>
        <a:prstGeom prst="trapezoid">
          <a:avLst>
            <a:gd name="adj" fmla="val 53831"/>
          </a:avLst>
        </a:prstGeom>
        <a:solidFill>
          <a:srgbClr val="FFBE8C"/>
        </a:solidFill>
        <a:ln w="12700" cap="flat" cmpd="sng" algn="ctr">
          <a:solidFill>
            <a:schemeClr val="tx1">
              <a:lumMod val="65000"/>
              <a:lumOff val="3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b="0" kern="12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Access</a:t>
          </a:r>
          <a:endParaRPr lang="en-GB" sz="3200" b="0" kern="1200" noProof="0" dirty="0">
            <a:latin typeface="Arial" panose="020B060402020202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sp:txBody>
      <dsp:txXfrm>
        <a:off x="2181059" y="1535071"/>
        <a:ext cx="1962480" cy="1269242"/>
      </dsp:txXfrm>
    </dsp:sp>
    <dsp:sp modelId="{C4A758BB-83C1-CC4C-BCAB-6C77858B9B0E}">
      <dsp:nvSpPr>
        <dsp:cNvPr id="0" name=""/>
        <dsp:cNvSpPr/>
      </dsp:nvSpPr>
      <dsp:spPr>
        <a:xfrm>
          <a:off x="826349" y="2804313"/>
          <a:ext cx="4671900" cy="1535071"/>
        </a:xfrm>
        <a:prstGeom prst="trapezoid">
          <a:avLst>
            <a:gd name="adj" fmla="val 53831"/>
          </a:avLst>
        </a:prstGeom>
        <a:solidFill>
          <a:srgbClr val="FFF692"/>
        </a:solidFill>
        <a:ln w="12700" cap="flat" cmpd="sng" algn="ctr">
          <a:solidFill>
            <a:schemeClr val="tx1">
              <a:lumMod val="65000"/>
              <a:lumOff val="3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b="0" kern="1200" noProof="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Metadata</a:t>
          </a:r>
          <a:endParaRPr lang="en-GB" sz="4000" b="0" kern="1200" noProof="0" dirty="0">
            <a:latin typeface="Arial" panose="020B060402020202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sp:txBody>
      <dsp:txXfrm>
        <a:off x="1643932" y="2804313"/>
        <a:ext cx="3036735" cy="1535071"/>
      </dsp:txXfrm>
    </dsp:sp>
    <dsp:sp modelId="{240919B8-B118-2444-9667-DD2BD34F9338}">
      <dsp:nvSpPr>
        <dsp:cNvPr id="0" name=""/>
        <dsp:cNvSpPr/>
      </dsp:nvSpPr>
      <dsp:spPr>
        <a:xfrm>
          <a:off x="0" y="4339384"/>
          <a:ext cx="6324599" cy="1535071"/>
        </a:xfrm>
        <a:prstGeom prst="trapezoid">
          <a:avLst>
            <a:gd name="adj" fmla="val 53831"/>
          </a:avLst>
        </a:prstGeom>
        <a:solidFill>
          <a:srgbClr val="DDFF9B"/>
        </a:solidFill>
        <a:ln w="12700" cap="flat" cmpd="sng" algn="ctr">
          <a:solidFill>
            <a:schemeClr val="tx1">
              <a:lumMod val="65000"/>
              <a:lumOff val="3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b="0" kern="1200" spc="600" noProof="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Data</a:t>
          </a:r>
        </a:p>
      </dsp:txBody>
      <dsp:txXfrm>
        <a:off x="1106805" y="4339384"/>
        <a:ext cx="4110990" cy="15350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8C745-12F4-5342-85B0-421BF05F0D44}">
      <dsp:nvSpPr>
        <dsp:cNvPr id="0" name=""/>
        <dsp:cNvSpPr/>
      </dsp:nvSpPr>
      <dsp:spPr>
        <a:xfrm>
          <a:off x="2335950" y="0"/>
          <a:ext cx="1652699" cy="1535071"/>
        </a:xfrm>
        <a:prstGeom prst="trapezoid">
          <a:avLst>
            <a:gd name="adj" fmla="val 53831"/>
          </a:avLst>
        </a:prstGeom>
        <a:solidFill>
          <a:srgbClr val="F87871"/>
        </a:solidFill>
        <a:ln w="12700" cap="flat" cmpd="sng" algn="ctr">
          <a:solidFill>
            <a:schemeClr val="tx1">
              <a:lumMod val="65000"/>
              <a:lumOff val="3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2335950" y="0"/>
        <a:ext cx="1652699" cy="1535071"/>
      </dsp:txXfrm>
    </dsp:sp>
    <dsp:sp modelId="{7D28C881-A202-F147-99F6-B4AC990FC03C}">
      <dsp:nvSpPr>
        <dsp:cNvPr id="0" name=""/>
        <dsp:cNvSpPr/>
      </dsp:nvSpPr>
      <dsp:spPr>
        <a:xfrm>
          <a:off x="1652699" y="1535071"/>
          <a:ext cx="3019201" cy="1269242"/>
        </a:xfrm>
        <a:prstGeom prst="trapezoid">
          <a:avLst>
            <a:gd name="adj" fmla="val 53831"/>
          </a:avLst>
        </a:prstGeom>
        <a:solidFill>
          <a:srgbClr val="FFBE8C"/>
        </a:solidFill>
        <a:ln w="12700" cap="flat" cmpd="sng" algn="ctr">
          <a:solidFill>
            <a:schemeClr val="tx1">
              <a:lumMod val="65000"/>
              <a:lumOff val="3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b="0" kern="12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Access</a:t>
          </a:r>
          <a:endParaRPr lang="en-GB" sz="3200" b="0" kern="1200" noProof="0" dirty="0">
            <a:latin typeface="Arial" panose="020B060402020202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sp:txBody>
      <dsp:txXfrm>
        <a:off x="2181059" y="1535071"/>
        <a:ext cx="1962480" cy="1269242"/>
      </dsp:txXfrm>
    </dsp:sp>
    <dsp:sp modelId="{C4A758BB-83C1-CC4C-BCAB-6C77858B9B0E}">
      <dsp:nvSpPr>
        <dsp:cNvPr id="0" name=""/>
        <dsp:cNvSpPr/>
      </dsp:nvSpPr>
      <dsp:spPr>
        <a:xfrm>
          <a:off x="826349" y="2804313"/>
          <a:ext cx="4671900" cy="1535071"/>
        </a:xfrm>
        <a:prstGeom prst="trapezoid">
          <a:avLst>
            <a:gd name="adj" fmla="val 53831"/>
          </a:avLst>
        </a:prstGeom>
        <a:solidFill>
          <a:srgbClr val="FFF692"/>
        </a:solidFill>
        <a:ln w="12700" cap="flat" cmpd="sng" algn="ctr">
          <a:solidFill>
            <a:schemeClr val="tx1">
              <a:lumMod val="65000"/>
              <a:lumOff val="3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b="0" kern="1200" noProof="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Metadata</a:t>
          </a:r>
          <a:endParaRPr lang="en-GB" sz="4000" b="0" kern="1200" noProof="0" dirty="0">
            <a:latin typeface="Arial" panose="020B060402020202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sp:txBody>
      <dsp:txXfrm>
        <a:off x="1643932" y="2804313"/>
        <a:ext cx="3036735" cy="1535071"/>
      </dsp:txXfrm>
    </dsp:sp>
    <dsp:sp modelId="{240919B8-B118-2444-9667-DD2BD34F9338}">
      <dsp:nvSpPr>
        <dsp:cNvPr id="0" name=""/>
        <dsp:cNvSpPr/>
      </dsp:nvSpPr>
      <dsp:spPr>
        <a:xfrm>
          <a:off x="0" y="4339384"/>
          <a:ext cx="6324599" cy="1535071"/>
        </a:xfrm>
        <a:prstGeom prst="trapezoid">
          <a:avLst>
            <a:gd name="adj" fmla="val 53831"/>
          </a:avLst>
        </a:prstGeom>
        <a:solidFill>
          <a:srgbClr val="DDFF9B"/>
        </a:solidFill>
        <a:ln w="12700" cap="flat" cmpd="sng" algn="ctr">
          <a:solidFill>
            <a:schemeClr val="tx1">
              <a:lumMod val="65000"/>
              <a:lumOff val="3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b="0" kern="1200" spc="600" noProof="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Data</a:t>
          </a:r>
        </a:p>
      </dsp:txBody>
      <dsp:txXfrm>
        <a:off x="1106805" y="4339384"/>
        <a:ext cx="4110990" cy="15350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6778F2-D38E-7D42-BC47-0B89CABF3824}" type="datetimeFigureOut">
              <a:rPr lang="it-IT" smtClean="0"/>
              <a:t>30/11/20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FE9E48-54A6-6544-A014-7F053A31C0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9669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C8D68-D19C-424F-8C3C-17CCC103D5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634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Esempio</a:t>
            </a:r>
            <a:r>
              <a:rPr lang="en-US" dirty="0"/>
              <a:t> </a:t>
            </a:r>
            <a:r>
              <a:rPr lang="en-US" dirty="0" err="1"/>
              <a:t>carta</a:t>
            </a:r>
            <a:r>
              <a:rPr lang="en-US" dirty="0"/>
              <a:t> </a:t>
            </a:r>
            <a:r>
              <a:rPr lang="en-US" dirty="0" err="1"/>
              <a:t>identità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7A5A8-B433-C544-8491-50C6E99E020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044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Esempio</a:t>
            </a:r>
            <a:r>
              <a:rPr lang="en-US" dirty="0"/>
              <a:t> </a:t>
            </a:r>
            <a:r>
              <a:rPr lang="en-US" dirty="0" err="1"/>
              <a:t>carta</a:t>
            </a:r>
            <a:r>
              <a:rPr lang="en-US" dirty="0"/>
              <a:t> </a:t>
            </a:r>
            <a:r>
              <a:rPr lang="en-US" dirty="0" err="1"/>
              <a:t>identità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7A5A8-B433-C544-8491-50C6E99E020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445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Esempio</a:t>
            </a:r>
            <a:r>
              <a:rPr lang="en-US" dirty="0"/>
              <a:t> </a:t>
            </a:r>
            <a:r>
              <a:rPr lang="en-US" dirty="0" err="1"/>
              <a:t>carta</a:t>
            </a:r>
            <a:r>
              <a:rPr lang="en-US" dirty="0"/>
              <a:t> </a:t>
            </a:r>
            <a:r>
              <a:rPr lang="en-US" dirty="0" err="1"/>
              <a:t>identità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7A5A8-B433-C544-8491-50C6E99E020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792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latinLnBrk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7A5A8-B433-C544-8491-50C6E99E020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9473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Esempio</a:t>
            </a:r>
            <a:r>
              <a:rPr lang="en-US" dirty="0"/>
              <a:t> </a:t>
            </a:r>
            <a:r>
              <a:rPr lang="en-US" dirty="0" err="1"/>
              <a:t>carta</a:t>
            </a:r>
            <a:r>
              <a:rPr lang="en-US" dirty="0"/>
              <a:t> </a:t>
            </a:r>
            <a:r>
              <a:rPr lang="en-US" dirty="0" err="1"/>
              <a:t>identità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7A5A8-B433-C544-8491-50C6E99E020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8545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Esempio</a:t>
            </a:r>
            <a:r>
              <a:rPr lang="en-US" dirty="0"/>
              <a:t> </a:t>
            </a:r>
            <a:r>
              <a:rPr lang="en-US" dirty="0" err="1"/>
              <a:t>carta</a:t>
            </a:r>
            <a:r>
              <a:rPr lang="en-US" dirty="0"/>
              <a:t> </a:t>
            </a:r>
            <a:r>
              <a:rPr lang="en-US" dirty="0" err="1"/>
              <a:t>identità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7A5A8-B433-C544-8491-50C6E99E020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2235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Esempio</a:t>
            </a:r>
            <a:r>
              <a:rPr lang="en-US" dirty="0"/>
              <a:t> </a:t>
            </a:r>
            <a:r>
              <a:rPr lang="en-US" dirty="0" err="1"/>
              <a:t>carta</a:t>
            </a:r>
            <a:r>
              <a:rPr lang="en-US" dirty="0"/>
              <a:t> </a:t>
            </a:r>
            <a:r>
              <a:rPr lang="en-US" dirty="0" err="1"/>
              <a:t>identità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7A5A8-B433-C544-8491-50C6E99E020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500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latinLnBrk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7A5A8-B433-C544-8491-50C6E99E020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158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latinLnBrk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7A5A8-B433-C544-8491-50C6E99E020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012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latinLnBrk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7A5A8-B433-C544-8491-50C6E99E020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42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Esempio</a:t>
            </a:r>
            <a:r>
              <a:rPr lang="en-US" dirty="0"/>
              <a:t> </a:t>
            </a:r>
            <a:r>
              <a:rPr lang="en-US" dirty="0" err="1"/>
              <a:t>carta</a:t>
            </a:r>
            <a:r>
              <a:rPr lang="en-US" dirty="0"/>
              <a:t> </a:t>
            </a:r>
            <a:r>
              <a:rPr lang="en-US" dirty="0" err="1"/>
              <a:t>identità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7A5A8-B433-C544-8491-50C6E99E020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8797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latinLnBrk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7A5A8-B433-C544-8491-50C6E99E020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0273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latinLnBrk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7A5A8-B433-C544-8491-50C6E99E020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499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latinLnBrk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7A5A8-B433-C544-8491-50C6E99E020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634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36208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88786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Esempio del </a:t>
            </a:r>
            <a:r>
              <a:rPr lang="it-IT" dirty="0" err="1"/>
              <a:t>repository</a:t>
            </a:r>
            <a:r>
              <a:rPr lang="it-IT" dirty="0"/>
              <a:t> collegato al progetto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E9E48-54A6-6544-A014-7F053A31C04B}" type="slidenum">
              <a:rPr lang="it-IT" smtClean="0"/>
              <a:t>67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21351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53A000-BC16-1D47-978D-EE10E667AF77}" type="slidenum">
              <a:rPr lang="it-IT" smtClean="0"/>
              <a:t>68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0292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Adobe Hebrew"/>
                <a:cs typeface="Adobe Hebrew"/>
              </a:rPr>
              <a:t>Certifications ensure </a:t>
            </a:r>
            <a:r>
              <a:rPr lang="en-US" sz="2800" i="1" dirty="0">
                <a:latin typeface="Adobe Hebrew"/>
                <a:cs typeface="Adobe Hebrew"/>
              </a:rPr>
              <a:t> </a:t>
            </a:r>
          </a:p>
          <a:p>
            <a:pPr marL="457200" indent="-457200" algn="l">
              <a:buFontTx/>
              <a:buChar char="-"/>
            </a:pPr>
            <a:r>
              <a:rPr lang="en-US" sz="2800" i="1" dirty="0">
                <a:latin typeface="Adobe Hebrew"/>
                <a:cs typeface="Adobe Hebrew"/>
              </a:rPr>
              <a:t>Storage</a:t>
            </a:r>
          </a:p>
          <a:p>
            <a:pPr marL="457200" indent="-457200" algn="l">
              <a:buFontTx/>
              <a:buChar char="-"/>
            </a:pPr>
            <a:r>
              <a:rPr lang="en-US" sz="2800" i="1" dirty="0">
                <a:latin typeface="Adobe Hebrew"/>
                <a:cs typeface="Adobe Hebrew"/>
              </a:rPr>
              <a:t>Preservation</a:t>
            </a:r>
          </a:p>
          <a:p>
            <a:pPr marL="457200" indent="-457200" algn="l">
              <a:buFontTx/>
              <a:buChar char="-"/>
            </a:pPr>
            <a:r>
              <a:rPr lang="en-US" sz="2800" i="1" dirty="0">
                <a:latin typeface="Adobe Hebrew"/>
                <a:cs typeface="Adobe Hebrew"/>
              </a:rPr>
              <a:t>Sustainability</a:t>
            </a:r>
          </a:p>
          <a:p>
            <a:pPr marL="457200" indent="-457200" algn="l">
              <a:buFontTx/>
              <a:buChar char="-"/>
            </a:pPr>
            <a:r>
              <a:rPr lang="en-US" sz="2800" i="1" dirty="0">
                <a:latin typeface="Adobe Hebrew"/>
                <a:cs typeface="Adobe Hebrew"/>
              </a:rPr>
              <a:t>Access</a:t>
            </a:r>
          </a:p>
          <a:p>
            <a:pPr marL="457200" indent="-457200" algn="l">
              <a:buFontTx/>
              <a:buChar char="-"/>
            </a:pPr>
            <a:r>
              <a:rPr lang="en-US" sz="2800" i="1" dirty="0">
                <a:latin typeface="Adobe Hebrew"/>
                <a:cs typeface="Adobe Hebrew"/>
              </a:rPr>
              <a:t>Integrity</a:t>
            </a:r>
          </a:p>
          <a:p>
            <a:pPr marL="457200" indent="-457200" algn="l">
              <a:buFontTx/>
              <a:buChar char="-"/>
            </a:pPr>
            <a:r>
              <a:rPr lang="en-US" sz="2800" i="1" dirty="0">
                <a:latin typeface="Adobe Hebrew"/>
                <a:cs typeface="Adobe Hebrew"/>
              </a:rPr>
              <a:t>Documentation availability</a:t>
            </a:r>
          </a:p>
          <a:p>
            <a:pPr marL="457200" indent="-457200" algn="l">
              <a:buFontTx/>
              <a:buChar char="-"/>
            </a:pPr>
            <a:r>
              <a:rPr lang="en-US" sz="2800" i="1" dirty="0">
                <a:latin typeface="Adobe Hebrew"/>
                <a:cs typeface="Adobe Hebrew"/>
              </a:rPr>
              <a:t>Couple with PIDs</a:t>
            </a:r>
          </a:p>
          <a:p>
            <a:pPr marL="457200" indent="-457200" algn="l">
              <a:buFontTx/>
              <a:buChar char="-"/>
            </a:pPr>
            <a:r>
              <a:rPr lang="en-US" sz="2800" i="1" dirty="0">
                <a:latin typeface="Adobe Hebrew"/>
                <a:cs typeface="Adobe Hebrew"/>
              </a:rPr>
              <a:t>…</a:t>
            </a:r>
          </a:p>
          <a:p>
            <a:pPr algn="l"/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Adobe Hebrew"/>
                <a:cs typeface="Adobe Hebrew"/>
              </a:rPr>
              <a:t>Question</a:t>
            </a:r>
          </a:p>
          <a:p>
            <a:pPr marL="457200" indent="-457200" algn="l">
              <a:buFontTx/>
              <a:buChar char="-"/>
            </a:pPr>
            <a:r>
              <a:rPr lang="en-US" sz="2800" i="1" dirty="0">
                <a:latin typeface="Adobe Hebrew"/>
                <a:cs typeface="Adobe Hebrew"/>
              </a:rPr>
              <a:t>Should we certify our repos?... DEPENDS</a:t>
            </a:r>
            <a:endParaRPr lang="en-US" sz="2800" b="1" i="1" dirty="0">
              <a:solidFill>
                <a:schemeClr val="accent2">
                  <a:lumMod val="75000"/>
                </a:schemeClr>
              </a:solidFill>
              <a:latin typeface="Adobe Hebrew"/>
              <a:cs typeface="Adobe Hebrew"/>
            </a:endParaRPr>
          </a:p>
          <a:p>
            <a:pPr algn="l"/>
            <a:endParaRPr lang="en-US" sz="2800" i="1" dirty="0">
              <a:latin typeface="Adobe Hebrew"/>
              <a:cs typeface="Adobe Hebrew"/>
            </a:endParaRPr>
          </a:p>
          <a:p>
            <a:pPr algn="l"/>
            <a:endParaRPr lang="en-US" sz="2800" i="1" dirty="0">
              <a:latin typeface="Adobe Hebrew"/>
              <a:cs typeface="Adobe Hebrew"/>
            </a:endParaRPr>
          </a:p>
          <a:p>
            <a:pPr lvl="1" latinLnBrk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7A5A8-B433-C544-8491-50C6E99E020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929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Continuous data.</a:t>
            </a:r>
          </a:p>
          <a:p>
            <a:r>
              <a:rPr lang="en-US" dirty="0"/>
              <a:t>Non </a:t>
            </a:r>
            <a:r>
              <a:rPr lang="en-US" dirty="0" err="1"/>
              <a:t>hanno</a:t>
            </a:r>
            <a:r>
              <a:rPr lang="en-US" dirty="0"/>
              <a:t> </a:t>
            </a:r>
            <a:r>
              <a:rPr lang="en-US" dirty="0" err="1"/>
              <a:t>inizio</a:t>
            </a:r>
            <a:r>
              <a:rPr lang="en-US" dirty="0"/>
              <a:t> e fine</a:t>
            </a:r>
          </a:p>
          <a:p>
            <a:pPr marL="171450" indent="-171450">
              <a:buFontTx/>
              <a:buChar char="-"/>
            </a:pPr>
            <a:r>
              <a:rPr lang="en-US" dirty="0"/>
              <a:t>Per </a:t>
            </a:r>
            <a:r>
              <a:rPr lang="en-US" dirty="0" err="1"/>
              <a:t>addizione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Oppure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modificano</a:t>
            </a:r>
            <a:r>
              <a:rPr lang="en-US" dirty="0"/>
              <a:t> </a:t>
            </a:r>
            <a:r>
              <a:rPr lang="en-US" dirty="0" err="1"/>
              <a:t>anche</a:t>
            </a:r>
            <a:r>
              <a:rPr lang="en-US" dirty="0"/>
              <a:t>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passato</a:t>
            </a:r>
            <a:r>
              <a:rPr lang="en-US" dirty="0"/>
              <a:t> (</a:t>
            </a:r>
            <a:r>
              <a:rPr lang="en-US" dirty="0" err="1"/>
              <a:t>dati</a:t>
            </a:r>
            <a:r>
              <a:rPr lang="en-US" dirty="0"/>
              <a:t> </a:t>
            </a:r>
            <a:r>
              <a:rPr lang="en-US" dirty="0" err="1"/>
              <a:t>storici</a:t>
            </a:r>
            <a:r>
              <a:rPr lang="en-US" dirty="0"/>
              <a:t>, </a:t>
            </a:r>
            <a:r>
              <a:rPr lang="en-US" dirty="0" err="1"/>
              <a:t>oppure</a:t>
            </a:r>
            <a:r>
              <a:rPr lang="en-US" dirty="0"/>
              <a:t> </a:t>
            </a:r>
            <a:r>
              <a:rPr lang="en-US" dirty="0" err="1"/>
              <a:t>stazioni</a:t>
            </a:r>
            <a:r>
              <a:rPr lang="en-US" dirty="0"/>
              <a:t> </a:t>
            </a:r>
            <a:r>
              <a:rPr lang="en-US" dirty="0" err="1"/>
              <a:t>sismiche</a:t>
            </a:r>
            <a:r>
              <a:rPr lang="en-US" dirty="0"/>
              <a:t> remote non in real time)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Problema</a:t>
            </a:r>
            <a:r>
              <a:rPr lang="en-US" dirty="0"/>
              <a:t> del versioning e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riferimenti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version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dati</a:t>
            </a:r>
            <a:r>
              <a:rPr lang="en-US" dirty="0"/>
              <a:t> </a:t>
            </a:r>
            <a:r>
              <a:rPr lang="en-US" dirty="0" err="1"/>
              <a:t>precedenti</a:t>
            </a: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7A5A8-B433-C544-8491-50C6E99E020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696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Esempio</a:t>
            </a:r>
            <a:r>
              <a:rPr lang="en-US" dirty="0"/>
              <a:t> </a:t>
            </a:r>
            <a:r>
              <a:rPr lang="en-US" dirty="0" err="1"/>
              <a:t>carta</a:t>
            </a:r>
            <a:r>
              <a:rPr lang="en-US" dirty="0"/>
              <a:t> </a:t>
            </a:r>
            <a:r>
              <a:rPr lang="en-US" dirty="0" err="1"/>
              <a:t>identità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7A5A8-B433-C544-8491-50C6E99E020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795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Esempio</a:t>
            </a:r>
            <a:r>
              <a:rPr lang="en-US" dirty="0"/>
              <a:t> </a:t>
            </a:r>
            <a:r>
              <a:rPr lang="en-US" dirty="0" err="1"/>
              <a:t>carta</a:t>
            </a:r>
            <a:r>
              <a:rPr lang="en-US" dirty="0"/>
              <a:t> </a:t>
            </a:r>
            <a:r>
              <a:rPr lang="en-US" dirty="0" err="1"/>
              <a:t>identità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7A5A8-B433-C544-8491-50C6E99E020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483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Esempio</a:t>
            </a:r>
            <a:r>
              <a:rPr lang="en-US" dirty="0"/>
              <a:t> </a:t>
            </a:r>
            <a:r>
              <a:rPr lang="en-US" dirty="0" err="1"/>
              <a:t>carta</a:t>
            </a:r>
            <a:r>
              <a:rPr lang="en-US" dirty="0"/>
              <a:t> </a:t>
            </a:r>
            <a:r>
              <a:rPr lang="en-US" dirty="0" err="1"/>
              <a:t>identità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7A5A8-B433-C544-8491-50C6E99E020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04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Esempio</a:t>
            </a:r>
            <a:r>
              <a:rPr lang="en-US" dirty="0"/>
              <a:t> </a:t>
            </a:r>
            <a:r>
              <a:rPr lang="en-US" dirty="0" err="1"/>
              <a:t>carta</a:t>
            </a:r>
            <a:r>
              <a:rPr lang="en-US" dirty="0"/>
              <a:t> </a:t>
            </a:r>
            <a:r>
              <a:rPr lang="en-US" dirty="0" err="1"/>
              <a:t>identità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7A5A8-B433-C544-8491-50C6E99E020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21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Esempio</a:t>
            </a:r>
            <a:r>
              <a:rPr lang="en-US" dirty="0"/>
              <a:t> </a:t>
            </a:r>
            <a:r>
              <a:rPr lang="en-US" dirty="0" err="1"/>
              <a:t>carta</a:t>
            </a:r>
            <a:r>
              <a:rPr lang="en-US" dirty="0"/>
              <a:t> </a:t>
            </a:r>
            <a:r>
              <a:rPr lang="en-US" dirty="0" err="1"/>
              <a:t>identità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7A5A8-B433-C544-8491-50C6E99E020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49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ACE59-A486-D54F-86F5-399D5B27538E}" type="datetimeFigureOut">
              <a:rPr lang="it-IT" smtClean="0"/>
              <a:t>30/11/20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523F-F177-0048-82AC-EC80A61956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7182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ACE59-A486-D54F-86F5-399D5B27538E}" type="datetimeFigureOut">
              <a:rPr lang="it-IT" smtClean="0"/>
              <a:t>30/11/20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523F-F177-0048-82AC-EC80A61956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3540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ACE59-A486-D54F-86F5-399D5B27538E}" type="datetimeFigureOut">
              <a:rPr lang="it-IT" smtClean="0"/>
              <a:t>30/11/20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523F-F177-0048-82AC-EC80A61956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4200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ACE59-A486-D54F-86F5-399D5B27538E}" type="datetimeFigureOut">
              <a:rPr lang="it-IT" smtClean="0"/>
              <a:t>30/11/20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523F-F177-0048-82AC-EC80A61956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3762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ACE59-A486-D54F-86F5-399D5B27538E}" type="datetimeFigureOut">
              <a:rPr lang="it-IT" smtClean="0"/>
              <a:t>30/11/20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523F-F177-0048-82AC-EC80A61956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5211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ACE59-A486-D54F-86F5-399D5B27538E}" type="datetimeFigureOut">
              <a:rPr lang="it-IT" smtClean="0"/>
              <a:t>30/11/20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523F-F177-0048-82AC-EC80A61956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0274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ACE59-A486-D54F-86F5-399D5B27538E}" type="datetimeFigureOut">
              <a:rPr lang="it-IT" smtClean="0"/>
              <a:t>30/11/20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523F-F177-0048-82AC-EC80A61956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415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ACE59-A486-D54F-86F5-399D5B27538E}" type="datetimeFigureOut">
              <a:rPr lang="it-IT" smtClean="0"/>
              <a:t>30/11/20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523F-F177-0048-82AC-EC80A61956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4139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ACE59-A486-D54F-86F5-399D5B27538E}" type="datetimeFigureOut">
              <a:rPr lang="it-IT" smtClean="0"/>
              <a:t>30/11/20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523F-F177-0048-82AC-EC80A61956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6830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ACE59-A486-D54F-86F5-399D5B27538E}" type="datetimeFigureOut">
              <a:rPr lang="it-IT" smtClean="0"/>
              <a:t>30/11/20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523F-F177-0048-82AC-EC80A61956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9733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ACE59-A486-D54F-86F5-399D5B27538E}" type="datetimeFigureOut">
              <a:rPr lang="it-IT" smtClean="0"/>
              <a:t>30/11/20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523F-F177-0048-82AC-EC80A61956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3205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0ACE59-A486-D54F-86F5-399D5B27538E}" type="datetimeFigureOut">
              <a:rPr lang="it-IT" smtClean="0"/>
              <a:t>30/11/20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C523F-F177-0048-82AC-EC80A61956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2455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7" Type="http://schemas.openxmlformats.org/officeDocument/2006/relationships/image" Target="../media/image1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7" Type="http://schemas.openxmlformats.org/officeDocument/2006/relationships/image" Target="../media/image2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7" Type="http://schemas.openxmlformats.org/officeDocument/2006/relationships/image" Target="../media/image2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3" Type="http://schemas.openxmlformats.org/officeDocument/2006/relationships/image" Target="../media/image26.tiff"/><Relationship Id="rId7" Type="http://schemas.openxmlformats.org/officeDocument/2006/relationships/image" Target="../media/image2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tiff"/><Relationship Id="rId5" Type="http://schemas.openxmlformats.org/officeDocument/2006/relationships/image" Target="../media/image38.tiff"/><Relationship Id="rId4" Type="http://schemas.openxmlformats.org/officeDocument/2006/relationships/image" Target="../media/image37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tiff"/><Relationship Id="rId3" Type="http://schemas.openxmlformats.org/officeDocument/2006/relationships/image" Target="../media/image43.jpg"/><Relationship Id="rId7" Type="http://schemas.openxmlformats.org/officeDocument/2006/relationships/image" Target="../media/image39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tiff"/><Relationship Id="rId4" Type="http://schemas.openxmlformats.org/officeDocument/2006/relationships/image" Target="../media/image44.tiff"/><Relationship Id="rId9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wocintechchat?utm_source=unsplash&amp;utm_medium=referral&amp;utm_content=creditCopyText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hyperlink" Target="https://unsplash.com/s/photos/manager-female?utm_source=unsplash&amp;utm_medium=referral&amp;utm_content=creditCopyText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wocintechchat?utm_source=unsplash&amp;utm_medium=referral&amp;utm_content=creditCopyText" TargetMode="External"/><Relationship Id="rId7" Type="http://schemas.openxmlformats.org/officeDocument/2006/relationships/image" Target="../media/image51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hyperlink" Target="https://unsplash.com/s/photos/manager-female?utm_source=unsplash&amp;utm_medium=referral&amp;utm_content=creditCopyText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hyperlink" Target="https://unsplash.com/@wocintechchat?utm_source=unsplash&amp;utm_medium=referral&amp;utm_content=creditCopyText" TargetMode="External"/><Relationship Id="rId7" Type="http://schemas.openxmlformats.org/officeDocument/2006/relationships/image" Target="../media/image51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hyperlink" Target="https://unsplash.com/s/photos/manager-female?utm_source=unsplash&amp;utm_medium=referral&amp;utm_content=creditCopyText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hyperlink" Target="https://unsplash.com/@wocintechchat?utm_source=unsplash&amp;utm_medium=referral&amp;utm_content=creditCopyText" TargetMode="External"/><Relationship Id="rId7" Type="http://schemas.openxmlformats.org/officeDocument/2006/relationships/image" Target="../media/image51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hyperlink" Target="https://unsplash.com/s/photos/manager-female?utm_source=unsplash&amp;utm_medium=referral&amp;utm_content=creditCopyText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hyperlink" Target="https://unsplash.com/s/photos/manager-female?utm_source=unsplash&amp;utm_medium=referral&amp;utm_content=creditCopyText" TargetMode="External"/><Relationship Id="rId4" Type="http://schemas.openxmlformats.org/officeDocument/2006/relationships/hyperlink" Target="https://unsplash.com/@wocintechchat?utm_source=unsplash&amp;utm_medium=referral&amp;utm_content=creditCopyText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ec.europa.eu/research/openscience/index.cfm?pg=home" TargetMode="External"/><Relationship Id="rId3" Type="http://schemas.openxmlformats.org/officeDocument/2006/relationships/image" Target="../media/image56.tiff"/><Relationship Id="rId7" Type="http://schemas.openxmlformats.org/officeDocument/2006/relationships/hyperlink" Target="http://www.envri.eu/" TargetMode="External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tiff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tiff"/><Relationship Id="rId3" Type="http://schemas.openxmlformats.org/officeDocument/2006/relationships/image" Target="../media/image14.png"/><Relationship Id="rId7" Type="http://schemas.openxmlformats.org/officeDocument/2006/relationships/hyperlink" Target="https://www.dpconline.org/handbook/institutional-strategies/audit-and-certification#ref" TargetMode="External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coretrustseal.org/requirements/" TargetMode="External"/><Relationship Id="rId5" Type="http://schemas.openxmlformats.org/officeDocument/2006/relationships/image" Target="../media/image61.tiff"/><Relationship Id="rId4" Type="http://schemas.openxmlformats.org/officeDocument/2006/relationships/hyperlink" Target="https://www.coretrustseal.org/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gif"/><Relationship Id="rId4" Type="http://schemas.openxmlformats.org/officeDocument/2006/relationships/image" Target="../media/image66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gif"/><Relationship Id="rId4" Type="http://schemas.openxmlformats.org/officeDocument/2006/relationships/image" Target="../media/image66.jpeg"/><Relationship Id="rId9" Type="http://schemas.openxmlformats.org/officeDocument/2006/relationships/image" Target="../media/image71.tif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gif"/><Relationship Id="rId4" Type="http://schemas.openxmlformats.org/officeDocument/2006/relationships/image" Target="../media/image66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89/feart.2020.00003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2"/>
          <p:cNvSpPr txBox="1">
            <a:spLocks/>
          </p:cNvSpPr>
          <p:nvPr/>
        </p:nvSpPr>
        <p:spPr>
          <a:xfrm>
            <a:off x="1471267" y="1193181"/>
            <a:ext cx="5804210" cy="1583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spcBef>
                <a:spcPts val="600"/>
              </a:spcBef>
            </a:pPr>
            <a:r>
              <a:rPr lang="it-IT" sz="4800" b="1" dirty="0" err="1">
                <a:solidFill>
                  <a:srgbClr val="12412D"/>
                </a:solidFill>
              </a:rPr>
              <a:t>Implementing</a:t>
            </a:r>
            <a:r>
              <a:rPr lang="it-IT" sz="4800" b="1" dirty="0">
                <a:solidFill>
                  <a:srgbClr val="12412D"/>
                </a:solidFill>
              </a:rPr>
              <a:t> FAIR</a:t>
            </a:r>
          </a:p>
          <a:p>
            <a:pPr lvl="0" algn="l">
              <a:spcBef>
                <a:spcPts val="600"/>
              </a:spcBef>
            </a:pPr>
            <a:endParaRPr lang="it-IT" sz="4800" b="1" dirty="0">
              <a:solidFill>
                <a:srgbClr val="12412D"/>
              </a:solidFill>
            </a:endParaRPr>
          </a:p>
          <a:p>
            <a:pPr lvl="0" algn="l">
              <a:spcBef>
                <a:spcPts val="600"/>
              </a:spcBef>
            </a:pPr>
            <a:r>
              <a:rPr lang="it-IT" sz="4800" b="1" dirty="0" err="1">
                <a:solidFill>
                  <a:srgbClr val="12412D"/>
                </a:solidFill>
              </a:rPr>
              <a:t>Consideration</a:t>
            </a:r>
            <a:r>
              <a:rPr lang="it-IT" sz="4800" b="1" dirty="0">
                <a:solidFill>
                  <a:srgbClr val="12412D"/>
                </a:solidFill>
              </a:rPr>
              <a:t> from </a:t>
            </a:r>
            <a:br>
              <a:rPr lang="it-IT" sz="4800" b="1" dirty="0">
                <a:solidFill>
                  <a:srgbClr val="12412D"/>
                </a:solidFill>
              </a:rPr>
            </a:br>
            <a:r>
              <a:rPr lang="it-IT" sz="4800" b="1" dirty="0">
                <a:solidFill>
                  <a:srgbClr val="12412D"/>
                </a:solidFill>
              </a:rPr>
              <a:t>Solid Earth </a:t>
            </a:r>
            <a:r>
              <a:rPr lang="it-IT" sz="4800" b="1" dirty="0" err="1">
                <a:solidFill>
                  <a:srgbClr val="12412D"/>
                </a:solidFill>
              </a:rPr>
              <a:t>Sciences</a:t>
            </a:r>
            <a:endParaRPr kumimoji="0" lang="it-IT" sz="4800" b="1" i="0" u="none" strike="noStrike" kern="1200" cap="none" spc="0" normalizeH="0" baseline="0" noProof="0" dirty="0">
              <a:ln>
                <a:noFill/>
              </a:ln>
              <a:solidFill>
                <a:srgbClr val="12412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7275477" y="0"/>
            <a:ext cx="5139462" cy="6858000"/>
            <a:chOff x="4217831" y="0"/>
            <a:chExt cx="5139462" cy="6858000"/>
          </a:xfrm>
        </p:grpSpPr>
        <p:sp>
          <p:nvSpPr>
            <p:cNvPr id="11" name="Rettangolo 10"/>
            <p:cNvSpPr/>
            <p:nvPr/>
          </p:nvSpPr>
          <p:spPr>
            <a:xfrm>
              <a:off x="4217831" y="5934808"/>
              <a:ext cx="808217" cy="923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5" descr="figura_interno_3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78569" y="0"/>
              <a:ext cx="4578724" cy="6858000"/>
            </a:xfrm>
            <a:prstGeom prst="rect">
              <a:avLst/>
            </a:prstGeom>
          </p:spPr>
        </p:pic>
      </p:grpSp>
      <p:sp>
        <p:nvSpPr>
          <p:cNvPr id="14" name="Sottotitolo 2">
            <a:extLst>
              <a:ext uri="{FF2B5EF4-FFF2-40B4-BE49-F238E27FC236}">
                <a16:creationId xmlns:a16="http://schemas.microsoft.com/office/drawing/2014/main" id="{4B844DBF-5B0B-4A5B-AF50-986A49CEA2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1267" y="4342766"/>
            <a:ext cx="4744182" cy="465397"/>
          </a:xfrm>
        </p:spPr>
        <p:txBody>
          <a:bodyPr>
            <a:noAutofit/>
          </a:bodyPr>
          <a:lstStyle/>
          <a:p>
            <a:pPr algn="l"/>
            <a:r>
              <a:rPr lang="it-IT" sz="2000" b="1" i="1" dirty="0"/>
              <a:t>Daniele Bailo, EPOS IT </a:t>
            </a:r>
            <a:r>
              <a:rPr lang="it-IT" sz="2000" b="1" i="1" dirty="0" err="1"/>
              <a:t>Officer</a:t>
            </a:r>
            <a:r>
              <a:rPr lang="it-IT" sz="2000" b="1" i="1" dirty="0"/>
              <a:t>, INGV</a:t>
            </a:r>
            <a:br>
              <a:rPr lang="it-IT" sz="2000" b="1" i="1" dirty="0"/>
            </a:br>
            <a:r>
              <a:rPr lang="it-IT" sz="2000" i="1" dirty="0"/>
              <a:t>Rossana Paciello, EPOS-ERIC, INGV</a:t>
            </a:r>
          </a:p>
        </p:txBody>
      </p:sp>
    </p:spTree>
    <p:extLst>
      <p:ext uri="{BB962C8B-B14F-4D97-AF65-F5344CB8AC3E}">
        <p14:creationId xmlns:p14="http://schemas.microsoft.com/office/powerpoint/2010/main" val="768442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3661E8-75D8-3B46-A212-55BA27E848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4FD8EEE-7548-A743-B482-5F153D63EB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FB4FC14-7AFA-F543-BE38-C6D4D4915E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9" t="12032" r="3944" b="2277"/>
          <a:stretch/>
        </p:blipFill>
        <p:spPr>
          <a:xfrm>
            <a:off x="156117" y="825190"/>
            <a:ext cx="11931806" cy="5876693"/>
          </a:xfrm>
          <a:prstGeom prst="rect">
            <a:avLst/>
          </a:prstGeom>
        </p:spPr>
      </p:pic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8EF2D837-2695-924D-9764-1FFD1B73EF5A}"/>
              </a:ext>
            </a:extLst>
          </p:cNvPr>
          <p:cNvCxnSpPr>
            <a:cxnSpLocks/>
          </p:cNvCxnSpPr>
          <p:nvPr/>
        </p:nvCxnSpPr>
        <p:spPr>
          <a:xfrm>
            <a:off x="1210837" y="1483112"/>
            <a:ext cx="6263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8EFE77AD-763E-AE48-A1BB-5731BB919144}"/>
              </a:ext>
            </a:extLst>
          </p:cNvPr>
          <p:cNvCxnSpPr>
            <a:cxnSpLocks/>
          </p:cNvCxnSpPr>
          <p:nvPr/>
        </p:nvCxnSpPr>
        <p:spPr>
          <a:xfrm>
            <a:off x="584511" y="1735873"/>
            <a:ext cx="6263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F15ED64D-9C54-CD4E-9A3E-2C5B81636D08}"/>
              </a:ext>
            </a:extLst>
          </p:cNvPr>
          <p:cNvCxnSpPr>
            <a:cxnSpLocks/>
          </p:cNvCxnSpPr>
          <p:nvPr/>
        </p:nvCxnSpPr>
        <p:spPr>
          <a:xfrm>
            <a:off x="1210837" y="2984809"/>
            <a:ext cx="6263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5E39730-3F57-244A-8692-07143DF60902}"/>
              </a:ext>
            </a:extLst>
          </p:cNvPr>
          <p:cNvSpPr txBox="1"/>
          <p:nvPr/>
        </p:nvSpPr>
        <p:spPr>
          <a:xfrm>
            <a:off x="9438304" y="199163"/>
            <a:ext cx="206223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/>
              <a:t>Topics</a:t>
            </a:r>
            <a:r>
              <a:rPr lang="it-IT" sz="2800" b="1" dirty="0"/>
              <a:t>:</a:t>
            </a:r>
            <a:endParaRPr lang="it-IT" sz="2800" dirty="0"/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rgbClr val="C00000"/>
                </a:solidFill>
              </a:rPr>
              <a:t>Data</a:t>
            </a:r>
          </a:p>
          <a:p>
            <a:pPr marL="457200" indent="-457200">
              <a:buFontTx/>
              <a:buChar char="-"/>
            </a:pPr>
            <a:r>
              <a:rPr lang="it-IT" sz="2800" dirty="0" err="1">
                <a:solidFill>
                  <a:srgbClr val="C00000"/>
                </a:solidFill>
              </a:rPr>
              <a:t>Metadata</a:t>
            </a:r>
            <a:endParaRPr lang="it-IT" sz="2800" dirty="0">
              <a:solidFill>
                <a:srgbClr val="C00000"/>
              </a:solidFill>
            </a:endParaRPr>
          </a:p>
        </p:txBody>
      </p: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5E2EEDB8-CC2D-B043-B8C6-4D93EA500745}"/>
              </a:ext>
            </a:extLst>
          </p:cNvPr>
          <p:cNvCxnSpPr>
            <a:cxnSpLocks/>
          </p:cNvCxnSpPr>
          <p:nvPr/>
        </p:nvCxnSpPr>
        <p:spPr>
          <a:xfrm>
            <a:off x="584511" y="1483112"/>
            <a:ext cx="6263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FE76C463-E7B4-794C-A76B-20A5756E577D}"/>
              </a:ext>
            </a:extLst>
          </p:cNvPr>
          <p:cNvCxnSpPr>
            <a:cxnSpLocks/>
          </p:cNvCxnSpPr>
          <p:nvPr/>
        </p:nvCxnSpPr>
        <p:spPr>
          <a:xfrm>
            <a:off x="584511" y="1981200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A9C72877-D735-B143-BE2C-ECD534014FBB}"/>
              </a:ext>
            </a:extLst>
          </p:cNvPr>
          <p:cNvCxnSpPr>
            <a:cxnSpLocks/>
          </p:cNvCxnSpPr>
          <p:nvPr/>
        </p:nvCxnSpPr>
        <p:spPr>
          <a:xfrm>
            <a:off x="607743" y="2248830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95D64447-9E7D-7341-888B-2DEBE0ACD959}"/>
              </a:ext>
            </a:extLst>
          </p:cNvPr>
          <p:cNvCxnSpPr>
            <a:cxnSpLocks/>
          </p:cNvCxnSpPr>
          <p:nvPr/>
        </p:nvCxnSpPr>
        <p:spPr>
          <a:xfrm>
            <a:off x="808465" y="2984809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38ADD225-9459-0A4C-9020-2A0AC37A638C}"/>
              </a:ext>
            </a:extLst>
          </p:cNvPr>
          <p:cNvCxnSpPr>
            <a:cxnSpLocks/>
          </p:cNvCxnSpPr>
          <p:nvPr/>
        </p:nvCxnSpPr>
        <p:spPr>
          <a:xfrm>
            <a:off x="607743" y="4467921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EA08F312-C4C2-1143-A54E-A23009C58E53}"/>
              </a:ext>
            </a:extLst>
          </p:cNvPr>
          <p:cNvCxnSpPr>
            <a:cxnSpLocks/>
          </p:cNvCxnSpPr>
          <p:nvPr/>
        </p:nvCxnSpPr>
        <p:spPr>
          <a:xfrm>
            <a:off x="607743" y="4769004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231A09B4-680B-7647-9591-CB20645A603A}"/>
              </a:ext>
            </a:extLst>
          </p:cNvPr>
          <p:cNvCxnSpPr>
            <a:cxnSpLocks/>
          </p:cNvCxnSpPr>
          <p:nvPr/>
        </p:nvCxnSpPr>
        <p:spPr>
          <a:xfrm>
            <a:off x="584511" y="5036633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9A343D65-7A1A-1E40-BE10-F2ACC67D2923}"/>
              </a:ext>
            </a:extLst>
          </p:cNvPr>
          <p:cNvCxnSpPr>
            <a:cxnSpLocks/>
          </p:cNvCxnSpPr>
          <p:nvPr/>
        </p:nvCxnSpPr>
        <p:spPr>
          <a:xfrm>
            <a:off x="912078" y="6006789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>
            <a:extLst>
              <a:ext uri="{FF2B5EF4-FFF2-40B4-BE49-F238E27FC236}">
                <a16:creationId xmlns:a16="http://schemas.microsoft.com/office/drawing/2014/main" id="{1874F0C6-50B5-8641-9F79-A9AF0DECF165}"/>
              </a:ext>
            </a:extLst>
          </p:cNvPr>
          <p:cNvCxnSpPr>
            <a:cxnSpLocks/>
          </p:cNvCxnSpPr>
          <p:nvPr/>
        </p:nvCxnSpPr>
        <p:spPr>
          <a:xfrm>
            <a:off x="748991" y="5772613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D83A403A-225D-8041-A59F-036B6B9D5D87}"/>
              </a:ext>
            </a:extLst>
          </p:cNvPr>
          <p:cNvCxnSpPr>
            <a:cxnSpLocks/>
          </p:cNvCxnSpPr>
          <p:nvPr/>
        </p:nvCxnSpPr>
        <p:spPr>
          <a:xfrm>
            <a:off x="912078" y="6274418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7D4060AC-A6D2-6E43-9559-69C35AE01073}"/>
              </a:ext>
            </a:extLst>
          </p:cNvPr>
          <p:cNvCxnSpPr>
            <a:cxnSpLocks/>
          </p:cNvCxnSpPr>
          <p:nvPr/>
        </p:nvCxnSpPr>
        <p:spPr>
          <a:xfrm>
            <a:off x="912078" y="6530896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B14BE1FF-631A-A240-B53B-1763D125C315}"/>
              </a:ext>
            </a:extLst>
          </p:cNvPr>
          <p:cNvCxnSpPr>
            <a:cxnSpLocks/>
          </p:cNvCxnSpPr>
          <p:nvPr/>
        </p:nvCxnSpPr>
        <p:spPr>
          <a:xfrm>
            <a:off x="607743" y="3754245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>
            <a:extLst>
              <a:ext uri="{FF2B5EF4-FFF2-40B4-BE49-F238E27FC236}">
                <a16:creationId xmlns:a16="http://schemas.microsoft.com/office/drawing/2014/main" id="{961292DF-2C1B-E14A-BA33-CB3E1F3C3FD3}"/>
              </a:ext>
            </a:extLst>
          </p:cNvPr>
          <p:cNvCxnSpPr>
            <a:cxnSpLocks/>
          </p:cNvCxnSpPr>
          <p:nvPr/>
        </p:nvCxnSpPr>
        <p:spPr>
          <a:xfrm>
            <a:off x="3510392" y="1732156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A5407670-B04C-6045-9F13-AA2B03E75A5F}"/>
              </a:ext>
            </a:extLst>
          </p:cNvPr>
          <p:cNvSpPr txBox="1"/>
          <p:nvPr/>
        </p:nvSpPr>
        <p:spPr>
          <a:xfrm>
            <a:off x="278781" y="199163"/>
            <a:ext cx="3536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Fair Data </a:t>
            </a:r>
            <a:r>
              <a:rPr lang="it-IT" sz="3200" b="1" dirty="0" err="1"/>
              <a:t>principles</a:t>
            </a:r>
            <a:r>
              <a:rPr lang="it-IT" sz="32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9549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3661E8-75D8-3B46-A212-55BA27E848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4FD8EEE-7548-A743-B482-5F153D63EB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FB4FC14-7AFA-F543-BE38-C6D4D4915E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9" t="12032" r="3944" b="2277"/>
          <a:stretch/>
        </p:blipFill>
        <p:spPr>
          <a:xfrm>
            <a:off x="156117" y="825190"/>
            <a:ext cx="11931806" cy="5876693"/>
          </a:xfrm>
          <a:prstGeom prst="rect">
            <a:avLst/>
          </a:prstGeom>
        </p:spPr>
      </p:pic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8EF2D837-2695-924D-9764-1FFD1B73EF5A}"/>
              </a:ext>
            </a:extLst>
          </p:cNvPr>
          <p:cNvCxnSpPr>
            <a:cxnSpLocks/>
          </p:cNvCxnSpPr>
          <p:nvPr/>
        </p:nvCxnSpPr>
        <p:spPr>
          <a:xfrm>
            <a:off x="1210837" y="1483112"/>
            <a:ext cx="6263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8EFE77AD-763E-AE48-A1BB-5731BB919144}"/>
              </a:ext>
            </a:extLst>
          </p:cNvPr>
          <p:cNvCxnSpPr>
            <a:cxnSpLocks/>
          </p:cNvCxnSpPr>
          <p:nvPr/>
        </p:nvCxnSpPr>
        <p:spPr>
          <a:xfrm>
            <a:off x="584511" y="1735873"/>
            <a:ext cx="6263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F15ED64D-9C54-CD4E-9A3E-2C5B81636D08}"/>
              </a:ext>
            </a:extLst>
          </p:cNvPr>
          <p:cNvCxnSpPr>
            <a:cxnSpLocks/>
          </p:cNvCxnSpPr>
          <p:nvPr/>
        </p:nvCxnSpPr>
        <p:spPr>
          <a:xfrm>
            <a:off x="1210837" y="2984809"/>
            <a:ext cx="6263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5E39730-3F57-244A-8692-07143DF60902}"/>
              </a:ext>
            </a:extLst>
          </p:cNvPr>
          <p:cNvSpPr txBox="1"/>
          <p:nvPr/>
        </p:nvSpPr>
        <p:spPr>
          <a:xfrm>
            <a:off x="9438304" y="199163"/>
            <a:ext cx="211961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/>
              <a:t>Topics</a:t>
            </a:r>
            <a:r>
              <a:rPr lang="it-IT" sz="2800" b="1" dirty="0"/>
              <a:t>:</a:t>
            </a:r>
            <a:endParaRPr lang="it-IT" sz="2800" dirty="0"/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rgbClr val="C00000"/>
                </a:solidFill>
              </a:rPr>
              <a:t>Data</a:t>
            </a:r>
          </a:p>
          <a:p>
            <a:pPr marL="457200" indent="-457200">
              <a:buFontTx/>
              <a:buChar char="-"/>
            </a:pPr>
            <a:r>
              <a:rPr lang="it-IT" sz="2800" dirty="0" err="1">
                <a:solidFill>
                  <a:srgbClr val="C00000"/>
                </a:solidFill>
              </a:rPr>
              <a:t>Metadata</a:t>
            </a:r>
            <a:endParaRPr lang="it-IT" sz="2800" dirty="0">
              <a:solidFill>
                <a:srgbClr val="C00000"/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2800" dirty="0" err="1">
                <a:solidFill>
                  <a:schemeClr val="accent1">
                    <a:lumMod val="75000"/>
                  </a:schemeClr>
                </a:solidFill>
              </a:rPr>
              <a:t>Identifiers</a:t>
            </a:r>
            <a:endParaRPr lang="it-IT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5E2EEDB8-CC2D-B043-B8C6-4D93EA500745}"/>
              </a:ext>
            </a:extLst>
          </p:cNvPr>
          <p:cNvCxnSpPr>
            <a:cxnSpLocks/>
          </p:cNvCxnSpPr>
          <p:nvPr/>
        </p:nvCxnSpPr>
        <p:spPr>
          <a:xfrm>
            <a:off x="584511" y="1483112"/>
            <a:ext cx="6263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FE76C463-E7B4-794C-A76B-20A5756E577D}"/>
              </a:ext>
            </a:extLst>
          </p:cNvPr>
          <p:cNvCxnSpPr>
            <a:cxnSpLocks/>
          </p:cNvCxnSpPr>
          <p:nvPr/>
        </p:nvCxnSpPr>
        <p:spPr>
          <a:xfrm>
            <a:off x="584511" y="1981200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A9C72877-D735-B143-BE2C-ECD534014FBB}"/>
              </a:ext>
            </a:extLst>
          </p:cNvPr>
          <p:cNvCxnSpPr>
            <a:cxnSpLocks/>
          </p:cNvCxnSpPr>
          <p:nvPr/>
        </p:nvCxnSpPr>
        <p:spPr>
          <a:xfrm>
            <a:off x="607743" y="2248830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95D64447-9E7D-7341-888B-2DEBE0ACD959}"/>
              </a:ext>
            </a:extLst>
          </p:cNvPr>
          <p:cNvCxnSpPr>
            <a:cxnSpLocks/>
          </p:cNvCxnSpPr>
          <p:nvPr/>
        </p:nvCxnSpPr>
        <p:spPr>
          <a:xfrm>
            <a:off x="808465" y="2984809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38ADD225-9459-0A4C-9020-2A0AC37A638C}"/>
              </a:ext>
            </a:extLst>
          </p:cNvPr>
          <p:cNvCxnSpPr>
            <a:cxnSpLocks/>
          </p:cNvCxnSpPr>
          <p:nvPr/>
        </p:nvCxnSpPr>
        <p:spPr>
          <a:xfrm>
            <a:off x="607743" y="4467921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EA08F312-C4C2-1143-A54E-A23009C58E53}"/>
              </a:ext>
            </a:extLst>
          </p:cNvPr>
          <p:cNvCxnSpPr>
            <a:cxnSpLocks/>
          </p:cNvCxnSpPr>
          <p:nvPr/>
        </p:nvCxnSpPr>
        <p:spPr>
          <a:xfrm>
            <a:off x="607743" y="4769004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231A09B4-680B-7647-9591-CB20645A603A}"/>
              </a:ext>
            </a:extLst>
          </p:cNvPr>
          <p:cNvCxnSpPr>
            <a:cxnSpLocks/>
          </p:cNvCxnSpPr>
          <p:nvPr/>
        </p:nvCxnSpPr>
        <p:spPr>
          <a:xfrm>
            <a:off x="584511" y="5036633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9A343D65-7A1A-1E40-BE10-F2ACC67D2923}"/>
              </a:ext>
            </a:extLst>
          </p:cNvPr>
          <p:cNvCxnSpPr>
            <a:cxnSpLocks/>
          </p:cNvCxnSpPr>
          <p:nvPr/>
        </p:nvCxnSpPr>
        <p:spPr>
          <a:xfrm>
            <a:off x="912078" y="6006789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>
            <a:extLst>
              <a:ext uri="{FF2B5EF4-FFF2-40B4-BE49-F238E27FC236}">
                <a16:creationId xmlns:a16="http://schemas.microsoft.com/office/drawing/2014/main" id="{1874F0C6-50B5-8641-9F79-A9AF0DECF165}"/>
              </a:ext>
            </a:extLst>
          </p:cNvPr>
          <p:cNvCxnSpPr>
            <a:cxnSpLocks/>
          </p:cNvCxnSpPr>
          <p:nvPr/>
        </p:nvCxnSpPr>
        <p:spPr>
          <a:xfrm>
            <a:off x="748991" y="5772613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D83A403A-225D-8041-A59F-036B6B9D5D87}"/>
              </a:ext>
            </a:extLst>
          </p:cNvPr>
          <p:cNvCxnSpPr>
            <a:cxnSpLocks/>
          </p:cNvCxnSpPr>
          <p:nvPr/>
        </p:nvCxnSpPr>
        <p:spPr>
          <a:xfrm>
            <a:off x="912078" y="6274418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7D4060AC-A6D2-6E43-9559-69C35AE01073}"/>
              </a:ext>
            </a:extLst>
          </p:cNvPr>
          <p:cNvCxnSpPr>
            <a:cxnSpLocks/>
          </p:cNvCxnSpPr>
          <p:nvPr/>
        </p:nvCxnSpPr>
        <p:spPr>
          <a:xfrm>
            <a:off x="912078" y="6530896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D0D71A56-0D55-E04E-8C28-C602A1651D88}"/>
              </a:ext>
            </a:extLst>
          </p:cNvPr>
          <p:cNvCxnSpPr>
            <a:cxnSpLocks/>
          </p:cNvCxnSpPr>
          <p:nvPr/>
        </p:nvCxnSpPr>
        <p:spPr>
          <a:xfrm>
            <a:off x="6528111" y="1490546"/>
            <a:ext cx="1088172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>
            <a:extLst>
              <a:ext uri="{FF2B5EF4-FFF2-40B4-BE49-F238E27FC236}">
                <a16:creationId xmlns:a16="http://schemas.microsoft.com/office/drawing/2014/main" id="{226A0F64-8151-E347-8B4E-ED6A15918C11}"/>
              </a:ext>
            </a:extLst>
          </p:cNvPr>
          <p:cNvCxnSpPr>
            <a:cxnSpLocks/>
          </p:cNvCxnSpPr>
          <p:nvPr/>
        </p:nvCxnSpPr>
        <p:spPr>
          <a:xfrm>
            <a:off x="5067301" y="1984916"/>
            <a:ext cx="1088172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>
            <a:extLst>
              <a:ext uri="{FF2B5EF4-FFF2-40B4-BE49-F238E27FC236}">
                <a16:creationId xmlns:a16="http://schemas.microsoft.com/office/drawing/2014/main" id="{12322009-7BAD-9143-BCBF-CB85DF862AE7}"/>
              </a:ext>
            </a:extLst>
          </p:cNvPr>
          <p:cNvCxnSpPr>
            <a:cxnSpLocks/>
          </p:cNvCxnSpPr>
          <p:nvPr/>
        </p:nvCxnSpPr>
        <p:spPr>
          <a:xfrm>
            <a:off x="607743" y="3743094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>
            <a:extLst>
              <a:ext uri="{FF2B5EF4-FFF2-40B4-BE49-F238E27FC236}">
                <a16:creationId xmlns:a16="http://schemas.microsoft.com/office/drawing/2014/main" id="{E6783DE6-F5D3-F047-9D08-2D58F2205F5C}"/>
              </a:ext>
            </a:extLst>
          </p:cNvPr>
          <p:cNvCxnSpPr>
            <a:cxnSpLocks/>
          </p:cNvCxnSpPr>
          <p:nvPr/>
        </p:nvCxnSpPr>
        <p:spPr>
          <a:xfrm>
            <a:off x="3510392" y="5036632"/>
            <a:ext cx="1088172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>
            <a:extLst>
              <a:ext uri="{FF2B5EF4-FFF2-40B4-BE49-F238E27FC236}">
                <a16:creationId xmlns:a16="http://schemas.microsoft.com/office/drawing/2014/main" id="{AE7C856C-3420-CF47-AEBF-1945F244405B}"/>
              </a:ext>
            </a:extLst>
          </p:cNvPr>
          <p:cNvCxnSpPr>
            <a:cxnSpLocks/>
          </p:cNvCxnSpPr>
          <p:nvPr/>
        </p:nvCxnSpPr>
        <p:spPr>
          <a:xfrm>
            <a:off x="3510392" y="1732156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34">
            <a:extLst>
              <a:ext uri="{FF2B5EF4-FFF2-40B4-BE49-F238E27FC236}">
                <a16:creationId xmlns:a16="http://schemas.microsoft.com/office/drawing/2014/main" id="{81CE350C-BD48-5441-9958-56811603B0EC}"/>
              </a:ext>
            </a:extLst>
          </p:cNvPr>
          <p:cNvCxnSpPr>
            <a:cxnSpLocks/>
          </p:cNvCxnSpPr>
          <p:nvPr/>
        </p:nvCxnSpPr>
        <p:spPr>
          <a:xfrm>
            <a:off x="4375925" y="3029413"/>
            <a:ext cx="1088172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176F18D6-F507-C444-BD42-5D0903BBFEC2}"/>
              </a:ext>
            </a:extLst>
          </p:cNvPr>
          <p:cNvSpPr txBox="1"/>
          <p:nvPr/>
        </p:nvSpPr>
        <p:spPr>
          <a:xfrm>
            <a:off x="278781" y="199163"/>
            <a:ext cx="3536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Fair Data </a:t>
            </a:r>
            <a:r>
              <a:rPr lang="it-IT" sz="3200" b="1" dirty="0" err="1"/>
              <a:t>principles</a:t>
            </a:r>
            <a:r>
              <a:rPr lang="it-IT" sz="32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4857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3661E8-75D8-3B46-A212-55BA27E848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4FD8EEE-7548-A743-B482-5F153D63EB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FB4FC14-7AFA-F543-BE38-C6D4D4915E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9" t="12032" r="3944" b="2277"/>
          <a:stretch/>
        </p:blipFill>
        <p:spPr>
          <a:xfrm>
            <a:off x="156117" y="825190"/>
            <a:ext cx="11931806" cy="5876693"/>
          </a:xfrm>
          <a:prstGeom prst="rect">
            <a:avLst/>
          </a:prstGeom>
        </p:spPr>
      </p:pic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8EF2D837-2695-924D-9764-1FFD1B73EF5A}"/>
              </a:ext>
            </a:extLst>
          </p:cNvPr>
          <p:cNvCxnSpPr>
            <a:cxnSpLocks/>
          </p:cNvCxnSpPr>
          <p:nvPr/>
        </p:nvCxnSpPr>
        <p:spPr>
          <a:xfrm>
            <a:off x="1210837" y="1483112"/>
            <a:ext cx="6263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8EFE77AD-763E-AE48-A1BB-5731BB919144}"/>
              </a:ext>
            </a:extLst>
          </p:cNvPr>
          <p:cNvCxnSpPr>
            <a:cxnSpLocks/>
          </p:cNvCxnSpPr>
          <p:nvPr/>
        </p:nvCxnSpPr>
        <p:spPr>
          <a:xfrm>
            <a:off x="584511" y="1735873"/>
            <a:ext cx="6263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F15ED64D-9C54-CD4E-9A3E-2C5B81636D08}"/>
              </a:ext>
            </a:extLst>
          </p:cNvPr>
          <p:cNvCxnSpPr>
            <a:cxnSpLocks/>
          </p:cNvCxnSpPr>
          <p:nvPr/>
        </p:nvCxnSpPr>
        <p:spPr>
          <a:xfrm>
            <a:off x="1210837" y="2984809"/>
            <a:ext cx="6263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5E39730-3F57-244A-8692-07143DF60902}"/>
              </a:ext>
            </a:extLst>
          </p:cNvPr>
          <p:cNvSpPr txBox="1"/>
          <p:nvPr/>
        </p:nvSpPr>
        <p:spPr>
          <a:xfrm>
            <a:off x="9438304" y="199163"/>
            <a:ext cx="2119619" cy="267765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2800" b="1" dirty="0" err="1"/>
              <a:t>Topics</a:t>
            </a:r>
            <a:r>
              <a:rPr lang="it-IT" sz="2800" b="1" dirty="0"/>
              <a:t>:</a:t>
            </a:r>
            <a:endParaRPr lang="it-IT" sz="2800" dirty="0"/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rgbClr val="C00000"/>
                </a:solidFill>
              </a:rPr>
              <a:t>Data</a:t>
            </a:r>
          </a:p>
          <a:p>
            <a:pPr marL="457200" indent="-457200">
              <a:buFontTx/>
              <a:buChar char="-"/>
            </a:pPr>
            <a:r>
              <a:rPr lang="it-IT" sz="2800" dirty="0" err="1">
                <a:solidFill>
                  <a:srgbClr val="C00000"/>
                </a:solidFill>
              </a:rPr>
              <a:t>Metadata</a:t>
            </a:r>
            <a:endParaRPr lang="it-IT" sz="2800" dirty="0">
              <a:solidFill>
                <a:srgbClr val="C00000"/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2800" dirty="0" err="1">
                <a:solidFill>
                  <a:schemeClr val="accent1">
                    <a:lumMod val="75000"/>
                  </a:schemeClr>
                </a:solidFill>
              </a:rPr>
              <a:t>Identifiers</a:t>
            </a:r>
            <a:endParaRPr lang="it-IT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2800" dirty="0" err="1">
                <a:solidFill>
                  <a:schemeClr val="accent4">
                    <a:lumMod val="75000"/>
                  </a:schemeClr>
                </a:solidFill>
              </a:rPr>
              <a:t>Protocols</a:t>
            </a:r>
            <a:br>
              <a:rPr lang="it-IT" sz="2800" dirty="0">
                <a:solidFill>
                  <a:srgbClr val="7030A0"/>
                </a:solidFill>
              </a:rPr>
            </a:br>
            <a:endParaRPr lang="it-IT" sz="2800" dirty="0">
              <a:solidFill>
                <a:srgbClr val="7030A0"/>
              </a:solidFill>
            </a:endParaRPr>
          </a:p>
        </p:txBody>
      </p: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5E2EEDB8-CC2D-B043-B8C6-4D93EA500745}"/>
              </a:ext>
            </a:extLst>
          </p:cNvPr>
          <p:cNvCxnSpPr>
            <a:cxnSpLocks/>
          </p:cNvCxnSpPr>
          <p:nvPr/>
        </p:nvCxnSpPr>
        <p:spPr>
          <a:xfrm>
            <a:off x="584511" y="1483112"/>
            <a:ext cx="6263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FE76C463-E7B4-794C-A76B-20A5756E577D}"/>
              </a:ext>
            </a:extLst>
          </p:cNvPr>
          <p:cNvCxnSpPr>
            <a:cxnSpLocks/>
          </p:cNvCxnSpPr>
          <p:nvPr/>
        </p:nvCxnSpPr>
        <p:spPr>
          <a:xfrm>
            <a:off x="584511" y="1981200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A9C72877-D735-B143-BE2C-ECD534014FBB}"/>
              </a:ext>
            </a:extLst>
          </p:cNvPr>
          <p:cNvCxnSpPr>
            <a:cxnSpLocks/>
          </p:cNvCxnSpPr>
          <p:nvPr/>
        </p:nvCxnSpPr>
        <p:spPr>
          <a:xfrm>
            <a:off x="607743" y="2248830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95D64447-9E7D-7341-888B-2DEBE0ACD959}"/>
              </a:ext>
            </a:extLst>
          </p:cNvPr>
          <p:cNvCxnSpPr>
            <a:cxnSpLocks/>
          </p:cNvCxnSpPr>
          <p:nvPr/>
        </p:nvCxnSpPr>
        <p:spPr>
          <a:xfrm>
            <a:off x="808465" y="2984809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38ADD225-9459-0A4C-9020-2A0AC37A638C}"/>
              </a:ext>
            </a:extLst>
          </p:cNvPr>
          <p:cNvCxnSpPr>
            <a:cxnSpLocks/>
          </p:cNvCxnSpPr>
          <p:nvPr/>
        </p:nvCxnSpPr>
        <p:spPr>
          <a:xfrm>
            <a:off x="607743" y="4467921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EA08F312-C4C2-1143-A54E-A23009C58E53}"/>
              </a:ext>
            </a:extLst>
          </p:cNvPr>
          <p:cNvCxnSpPr>
            <a:cxnSpLocks/>
          </p:cNvCxnSpPr>
          <p:nvPr/>
        </p:nvCxnSpPr>
        <p:spPr>
          <a:xfrm>
            <a:off x="607743" y="4769004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231A09B4-680B-7647-9591-CB20645A603A}"/>
              </a:ext>
            </a:extLst>
          </p:cNvPr>
          <p:cNvCxnSpPr>
            <a:cxnSpLocks/>
          </p:cNvCxnSpPr>
          <p:nvPr/>
        </p:nvCxnSpPr>
        <p:spPr>
          <a:xfrm>
            <a:off x="584511" y="5036633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9A343D65-7A1A-1E40-BE10-F2ACC67D2923}"/>
              </a:ext>
            </a:extLst>
          </p:cNvPr>
          <p:cNvCxnSpPr>
            <a:cxnSpLocks/>
          </p:cNvCxnSpPr>
          <p:nvPr/>
        </p:nvCxnSpPr>
        <p:spPr>
          <a:xfrm>
            <a:off x="912078" y="6006789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>
            <a:extLst>
              <a:ext uri="{FF2B5EF4-FFF2-40B4-BE49-F238E27FC236}">
                <a16:creationId xmlns:a16="http://schemas.microsoft.com/office/drawing/2014/main" id="{1874F0C6-50B5-8641-9F79-A9AF0DECF165}"/>
              </a:ext>
            </a:extLst>
          </p:cNvPr>
          <p:cNvCxnSpPr>
            <a:cxnSpLocks/>
          </p:cNvCxnSpPr>
          <p:nvPr/>
        </p:nvCxnSpPr>
        <p:spPr>
          <a:xfrm>
            <a:off x="748991" y="5772613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D83A403A-225D-8041-A59F-036B6B9D5D87}"/>
              </a:ext>
            </a:extLst>
          </p:cNvPr>
          <p:cNvCxnSpPr>
            <a:cxnSpLocks/>
          </p:cNvCxnSpPr>
          <p:nvPr/>
        </p:nvCxnSpPr>
        <p:spPr>
          <a:xfrm>
            <a:off x="912078" y="6274418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7D4060AC-A6D2-6E43-9559-69C35AE01073}"/>
              </a:ext>
            </a:extLst>
          </p:cNvPr>
          <p:cNvCxnSpPr>
            <a:cxnSpLocks/>
          </p:cNvCxnSpPr>
          <p:nvPr/>
        </p:nvCxnSpPr>
        <p:spPr>
          <a:xfrm>
            <a:off x="912078" y="6530896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D0D71A56-0D55-E04E-8C28-C602A1651D88}"/>
              </a:ext>
            </a:extLst>
          </p:cNvPr>
          <p:cNvCxnSpPr>
            <a:cxnSpLocks/>
          </p:cNvCxnSpPr>
          <p:nvPr/>
        </p:nvCxnSpPr>
        <p:spPr>
          <a:xfrm>
            <a:off x="6528111" y="1490546"/>
            <a:ext cx="1088172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>
            <a:extLst>
              <a:ext uri="{FF2B5EF4-FFF2-40B4-BE49-F238E27FC236}">
                <a16:creationId xmlns:a16="http://schemas.microsoft.com/office/drawing/2014/main" id="{226A0F64-8151-E347-8B4E-ED6A15918C11}"/>
              </a:ext>
            </a:extLst>
          </p:cNvPr>
          <p:cNvCxnSpPr>
            <a:cxnSpLocks/>
          </p:cNvCxnSpPr>
          <p:nvPr/>
        </p:nvCxnSpPr>
        <p:spPr>
          <a:xfrm>
            <a:off x="5067301" y="1984916"/>
            <a:ext cx="1088172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>
            <a:extLst>
              <a:ext uri="{FF2B5EF4-FFF2-40B4-BE49-F238E27FC236}">
                <a16:creationId xmlns:a16="http://schemas.microsoft.com/office/drawing/2014/main" id="{12322009-7BAD-9143-BCBF-CB85DF862AE7}"/>
              </a:ext>
            </a:extLst>
          </p:cNvPr>
          <p:cNvCxnSpPr>
            <a:cxnSpLocks/>
          </p:cNvCxnSpPr>
          <p:nvPr/>
        </p:nvCxnSpPr>
        <p:spPr>
          <a:xfrm>
            <a:off x="607743" y="3743094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>
            <a:extLst>
              <a:ext uri="{FF2B5EF4-FFF2-40B4-BE49-F238E27FC236}">
                <a16:creationId xmlns:a16="http://schemas.microsoft.com/office/drawing/2014/main" id="{E6783DE6-F5D3-F047-9D08-2D58F2205F5C}"/>
              </a:ext>
            </a:extLst>
          </p:cNvPr>
          <p:cNvCxnSpPr>
            <a:cxnSpLocks/>
          </p:cNvCxnSpPr>
          <p:nvPr/>
        </p:nvCxnSpPr>
        <p:spPr>
          <a:xfrm>
            <a:off x="3510392" y="5036632"/>
            <a:ext cx="1088172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>
            <a:extLst>
              <a:ext uri="{FF2B5EF4-FFF2-40B4-BE49-F238E27FC236}">
                <a16:creationId xmlns:a16="http://schemas.microsoft.com/office/drawing/2014/main" id="{E9DA8264-C523-664A-981F-BCC2091AB16F}"/>
              </a:ext>
            </a:extLst>
          </p:cNvPr>
          <p:cNvCxnSpPr>
            <a:cxnSpLocks/>
          </p:cNvCxnSpPr>
          <p:nvPr/>
        </p:nvCxnSpPr>
        <p:spPr>
          <a:xfrm>
            <a:off x="1108618" y="3252439"/>
            <a:ext cx="1088172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34">
            <a:extLst>
              <a:ext uri="{FF2B5EF4-FFF2-40B4-BE49-F238E27FC236}">
                <a16:creationId xmlns:a16="http://schemas.microsoft.com/office/drawing/2014/main" id="{B80EEED8-0731-984C-AA31-6726846CD175}"/>
              </a:ext>
            </a:extLst>
          </p:cNvPr>
          <p:cNvCxnSpPr>
            <a:cxnSpLocks/>
          </p:cNvCxnSpPr>
          <p:nvPr/>
        </p:nvCxnSpPr>
        <p:spPr>
          <a:xfrm>
            <a:off x="1105830" y="3509963"/>
            <a:ext cx="1088172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>
            <a:extLst>
              <a:ext uri="{FF2B5EF4-FFF2-40B4-BE49-F238E27FC236}">
                <a16:creationId xmlns:a16="http://schemas.microsoft.com/office/drawing/2014/main" id="{03A0F685-0AF1-3A40-973F-6C23E6F01ADF}"/>
              </a:ext>
            </a:extLst>
          </p:cNvPr>
          <p:cNvCxnSpPr>
            <a:cxnSpLocks/>
          </p:cNvCxnSpPr>
          <p:nvPr/>
        </p:nvCxnSpPr>
        <p:spPr>
          <a:xfrm>
            <a:off x="9295937" y="3007111"/>
            <a:ext cx="1088172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>
            <a:extLst>
              <a:ext uri="{FF2B5EF4-FFF2-40B4-BE49-F238E27FC236}">
                <a16:creationId xmlns:a16="http://schemas.microsoft.com/office/drawing/2014/main" id="{CEEB8173-40D6-4346-92A3-D9B65F21D64B}"/>
              </a:ext>
            </a:extLst>
          </p:cNvPr>
          <p:cNvCxnSpPr>
            <a:cxnSpLocks/>
          </p:cNvCxnSpPr>
          <p:nvPr/>
        </p:nvCxnSpPr>
        <p:spPr>
          <a:xfrm>
            <a:off x="3510392" y="1732156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>
            <a:extLst>
              <a:ext uri="{FF2B5EF4-FFF2-40B4-BE49-F238E27FC236}">
                <a16:creationId xmlns:a16="http://schemas.microsoft.com/office/drawing/2014/main" id="{90E7D263-BD43-5A46-AB70-6C58D667F146}"/>
              </a:ext>
            </a:extLst>
          </p:cNvPr>
          <p:cNvCxnSpPr>
            <a:cxnSpLocks/>
          </p:cNvCxnSpPr>
          <p:nvPr/>
        </p:nvCxnSpPr>
        <p:spPr>
          <a:xfrm>
            <a:off x="4375925" y="3029413"/>
            <a:ext cx="1088172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7E2BC8FD-B7FB-6A41-A803-6C79BB0CF033}"/>
              </a:ext>
            </a:extLst>
          </p:cNvPr>
          <p:cNvSpPr txBox="1"/>
          <p:nvPr/>
        </p:nvSpPr>
        <p:spPr>
          <a:xfrm>
            <a:off x="278781" y="199163"/>
            <a:ext cx="3536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Fair Data </a:t>
            </a:r>
            <a:r>
              <a:rPr lang="it-IT" sz="3200" b="1" dirty="0" err="1"/>
              <a:t>principles</a:t>
            </a:r>
            <a:r>
              <a:rPr lang="it-IT" sz="32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0625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3661E8-75D8-3B46-A212-55BA27E848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4FD8EEE-7548-A743-B482-5F153D63EB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FB4FC14-7AFA-F543-BE38-C6D4D4915E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9" t="12032" r="3944" b="2277"/>
          <a:stretch/>
        </p:blipFill>
        <p:spPr>
          <a:xfrm>
            <a:off x="156117" y="825190"/>
            <a:ext cx="11931806" cy="5876693"/>
          </a:xfrm>
          <a:prstGeom prst="rect">
            <a:avLst/>
          </a:prstGeom>
        </p:spPr>
      </p:pic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8EF2D837-2695-924D-9764-1FFD1B73EF5A}"/>
              </a:ext>
            </a:extLst>
          </p:cNvPr>
          <p:cNvCxnSpPr>
            <a:cxnSpLocks/>
          </p:cNvCxnSpPr>
          <p:nvPr/>
        </p:nvCxnSpPr>
        <p:spPr>
          <a:xfrm>
            <a:off x="1210837" y="1483112"/>
            <a:ext cx="6263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8EFE77AD-763E-AE48-A1BB-5731BB919144}"/>
              </a:ext>
            </a:extLst>
          </p:cNvPr>
          <p:cNvCxnSpPr>
            <a:cxnSpLocks/>
          </p:cNvCxnSpPr>
          <p:nvPr/>
        </p:nvCxnSpPr>
        <p:spPr>
          <a:xfrm>
            <a:off x="584511" y="1735873"/>
            <a:ext cx="6263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F15ED64D-9C54-CD4E-9A3E-2C5B81636D08}"/>
              </a:ext>
            </a:extLst>
          </p:cNvPr>
          <p:cNvCxnSpPr>
            <a:cxnSpLocks/>
          </p:cNvCxnSpPr>
          <p:nvPr/>
        </p:nvCxnSpPr>
        <p:spPr>
          <a:xfrm>
            <a:off x="1210837" y="2984809"/>
            <a:ext cx="6263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5E2EEDB8-CC2D-B043-B8C6-4D93EA500745}"/>
              </a:ext>
            </a:extLst>
          </p:cNvPr>
          <p:cNvCxnSpPr>
            <a:cxnSpLocks/>
          </p:cNvCxnSpPr>
          <p:nvPr/>
        </p:nvCxnSpPr>
        <p:spPr>
          <a:xfrm>
            <a:off x="584511" y="1483112"/>
            <a:ext cx="6263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FE76C463-E7B4-794C-A76B-20A5756E577D}"/>
              </a:ext>
            </a:extLst>
          </p:cNvPr>
          <p:cNvCxnSpPr>
            <a:cxnSpLocks/>
          </p:cNvCxnSpPr>
          <p:nvPr/>
        </p:nvCxnSpPr>
        <p:spPr>
          <a:xfrm>
            <a:off x="584511" y="1981200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A9C72877-D735-B143-BE2C-ECD534014FBB}"/>
              </a:ext>
            </a:extLst>
          </p:cNvPr>
          <p:cNvCxnSpPr>
            <a:cxnSpLocks/>
          </p:cNvCxnSpPr>
          <p:nvPr/>
        </p:nvCxnSpPr>
        <p:spPr>
          <a:xfrm>
            <a:off x="607743" y="2248830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95D64447-9E7D-7341-888B-2DEBE0ACD959}"/>
              </a:ext>
            </a:extLst>
          </p:cNvPr>
          <p:cNvCxnSpPr>
            <a:cxnSpLocks/>
          </p:cNvCxnSpPr>
          <p:nvPr/>
        </p:nvCxnSpPr>
        <p:spPr>
          <a:xfrm>
            <a:off x="808465" y="2984809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38ADD225-9459-0A4C-9020-2A0AC37A638C}"/>
              </a:ext>
            </a:extLst>
          </p:cNvPr>
          <p:cNvCxnSpPr>
            <a:cxnSpLocks/>
          </p:cNvCxnSpPr>
          <p:nvPr/>
        </p:nvCxnSpPr>
        <p:spPr>
          <a:xfrm>
            <a:off x="607743" y="4467921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EA08F312-C4C2-1143-A54E-A23009C58E53}"/>
              </a:ext>
            </a:extLst>
          </p:cNvPr>
          <p:cNvCxnSpPr>
            <a:cxnSpLocks/>
          </p:cNvCxnSpPr>
          <p:nvPr/>
        </p:nvCxnSpPr>
        <p:spPr>
          <a:xfrm>
            <a:off x="607743" y="4769004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231A09B4-680B-7647-9591-CB20645A603A}"/>
              </a:ext>
            </a:extLst>
          </p:cNvPr>
          <p:cNvCxnSpPr>
            <a:cxnSpLocks/>
          </p:cNvCxnSpPr>
          <p:nvPr/>
        </p:nvCxnSpPr>
        <p:spPr>
          <a:xfrm>
            <a:off x="584511" y="5036633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9A343D65-7A1A-1E40-BE10-F2ACC67D2923}"/>
              </a:ext>
            </a:extLst>
          </p:cNvPr>
          <p:cNvCxnSpPr>
            <a:cxnSpLocks/>
          </p:cNvCxnSpPr>
          <p:nvPr/>
        </p:nvCxnSpPr>
        <p:spPr>
          <a:xfrm>
            <a:off x="912078" y="6006789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>
            <a:extLst>
              <a:ext uri="{FF2B5EF4-FFF2-40B4-BE49-F238E27FC236}">
                <a16:creationId xmlns:a16="http://schemas.microsoft.com/office/drawing/2014/main" id="{1874F0C6-50B5-8641-9F79-A9AF0DECF165}"/>
              </a:ext>
            </a:extLst>
          </p:cNvPr>
          <p:cNvCxnSpPr>
            <a:cxnSpLocks/>
          </p:cNvCxnSpPr>
          <p:nvPr/>
        </p:nvCxnSpPr>
        <p:spPr>
          <a:xfrm>
            <a:off x="748991" y="5772613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D83A403A-225D-8041-A59F-036B6B9D5D87}"/>
              </a:ext>
            </a:extLst>
          </p:cNvPr>
          <p:cNvCxnSpPr>
            <a:cxnSpLocks/>
          </p:cNvCxnSpPr>
          <p:nvPr/>
        </p:nvCxnSpPr>
        <p:spPr>
          <a:xfrm>
            <a:off x="912078" y="6274418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7D4060AC-A6D2-6E43-9559-69C35AE01073}"/>
              </a:ext>
            </a:extLst>
          </p:cNvPr>
          <p:cNvCxnSpPr>
            <a:cxnSpLocks/>
          </p:cNvCxnSpPr>
          <p:nvPr/>
        </p:nvCxnSpPr>
        <p:spPr>
          <a:xfrm>
            <a:off x="912078" y="6530896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D0D71A56-0D55-E04E-8C28-C602A1651D88}"/>
              </a:ext>
            </a:extLst>
          </p:cNvPr>
          <p:cNvCxnSpPr>
            <a:cxnSpLocks/>
          </p:cNvCxnSpPr>
          <p:nvPr/>
        </p:nvCxnSpPr>
        <p:spPr>
          <a:xfrm>
            <a:off x="6528111" y="1490546"/>
            <a:ext cx="1088172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>
            <a:extLst>
              <a:ext uri="{FF2B5EF4-FFF2-40B4-BE49-F238E27FC236}">
                <a16:creationId xmlns:a16="http://schemas.microsoft.com/office/drawing/2014/main" id="{226A0F64-8151-E347-8B4E-ED6A15918C11}"/>
              </a:ext>
            </a:extLst>
          </p:cNvPr>
          <p:cNvCxnSpPr>
            <a:cxnSpLocks/>
          </p:cNvCxnSpPr>
          <p:nvPr/>
        </p:nvCxnSpPr>
        <p:spPr>
          <a:xfrm>
            <a:off x="5067301" y="1984916"/>
            <a:ext cx="1088172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>
            <a:extLst>
              <a:ext uri="{FF2B5EF4-FFF2-40B4-BE49-F238E27FC236}">
                <a16:creationId xmlns:a16="http://schemas.microsoft.com/office/drawing/2014/main" id="{12322009-7BAD-9143-BCBF-CB85DF862AE7}"/>
              </a:ext>
            </a:extLst>
          </p:cNvPr>
          <p:cNvCxnSpPr>
            <a:cxnSpLocks/>
          </p:cNvCxnSpPr>
          <p:nvPr/>
        </p:nvCxnSpPr>
        <p:spPr>
          <a:xfrm>
            <a:off x="607743" y="3743094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>
            <a:extLst>
              <a:ext uri="{FF2B5EF4-FFF2-40B4-BE49-F238E27FC236}">
                <a16:creationId xmlns:a16="http://schemas.microsoft.com/office/drawing/2014/main" id="{E6783DE6-F5D3-F047-9D08-2D58F2205F5C}"/>
              </a:ext>
            </a:extLst>
          </p:cNvPr>
          <p:cNvCxnSpPr>
            <a:cxnSpLocks/>
          </p:cNvCxnSpPr>
          <p:nvPr/>
        </p:nvCxnSpPr>
        <p:spPr>
          <a:xfrm>
            <a:off x="3510392" y="5036632"/>
            <a:ext cx="1088172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>
            <a:extLst>
              <a:ext uri="{FF2B5EF4-FFF2-40B4-BE49-F238E27FC236}">
                <a16:creationId xmlns:a16="http://schemas.microsoft.com/office/drawing/2014/main" id="{E9DA8264-C523-664A-981F-BCC2091AB16F}"/>
              </a:ext>
            </a:extLst>
          </p:cNvPr>
          <p:cNvCxnSpPr>
            <a:cxnSpLocks/>
          </p:cNvCxnSpPr>
          <p:nvPr/>
        </p:nvCxnSpPr>
        <p:spPr>
          <a:xfrm>
            <a:off x="1108618" y="3252439"/>
            <a:ext cx="1088172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34">
            <a:extLst>
              <a:ext uri="{FF2B5EF4-FFF2-40B4-BE49-F238E27FC236}">
                <a16:creationId xmlns:a16="http://schemas.microsoft.com/office/drawing/2014/main" id="{B80EEED8-0731-984C-AA31-6726846CD175}"/>
              </a:ext>
            </a:extLst>
          </p:cNvPr>
          <p:cNvCxnSpPr>
            <a:cxnSpLocks/>
          </p:cNvCxnSpPr>
          <p:nvPr/>
        </p:nvCxnSpPr>
        <p:spPr>
          <a:xfrm>
            <a:off x="1105830" y="3509963"/>
            <a:ext cx="1088172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>
            <a:extLst>
              <a:ext uri="{FF2B5EF4-FFF2-40B4-BE49-F238E27FC236}">
                <a16:creationId xmlns:a16="http://schemas.microsoft.com/office/drawing/2014/main" id="{03A0F685-0AF1-3A40-973F-6C23E6F01ADF}"/>
              </a:ext>
            </a:extLst>
          </p:cNvPr>
          <p:cNvCxnSpPr>
            <a:cxnSpLocks/>
          </p:cNvCxnSpPr>
          <p:nvPr/>
        </p:nvCxnSpPr>
        <p:spPr>
          <a:xfrm>
            <a:off x="9295937" y="3007111"/>
            <a:ext cx="1088172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>
            <a:extLst>
              <a:ext uri="{FF2B5EF4-FFF2-40B4-BE49-F238E27FC236}">
                <a16:creationId xmlns:a16="http://schemas.microsoft.com/office/drawing/2014/main" id="{CEEB8173-40D6-4346-92A3-D9B65F21D64B}"/>
              </a:ext>
            </a:extLst>
          </p:cNvPr>
          <p:cNvCxnSpPr>
            <a:cxnSpLocks/>
          </p:cNvCxnSpPr>
          <p:nvPr/>
        </p:nvCxnSpPr>
        <p:spPr>
          <a:xfrm>
            <a:off x="3510392" y="1732156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1 37">
            <a:extLst>
              <a:ext uri="{FF2B5EF4-FFF2-40B4-BE49-F238E27FC236}">
                <a16:creationId xmlns:a16="http://schemas.microsoft.com/office/drawing/2014/main" id="{EAC5384D-721E-AA45-81FB-E0E8F73656AF}"/>
              </a:ext>
            </a:extLst>
          </p:cNvPr>
          <p:cNvCxnSpPr>
            <a:cxnSpLocks/>
          </p:cNvCxnSpPr>
          <p:nvPr/>
        </p:nvCxnSpPr>
        <p:spPr>
          <a:xfrm>
            <a:off x="3606492" y="3509963"/>
            <a:ext cx="3474532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1 38">
            <a:extLst>
              <a:ext uri="{FF2B5EF4-FFF2-40B4-BE49-F238E27FC236}">
                <a16:creationId xmlns:a16="http://schemas.microsoft.com/office/drawing/2014/main" id="{84612367-78B0-504A-AB29-529D527DC7AB}"/>
              </a:ext>
            </a:extLst>
          </p:cNvPr>
          <p:cNvCxnSpPr>
            <a:cxnSpLocks/>
          </p:cNvCxnSpPr>
          <p:nvPr/>
        </p:nvCxnSpPr>
        <p:spPr>
          <a:xfrm>
            <a:off x="2000250" y="3762725"/>
            <a:ext cx="1144394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>
            <a:extLst>
              <a:ext uri="{FF2B5EF4-FFF2-40B4-BE49-F238E27FC236}">
                <a16:creationId xmlns:a16="http://schemas.microsoft.com/office/drawing/2014/main" id="{90E7D263-BD43-5A46-AB70-6C58D667F146}"/>
              </a:ext>
            </a:extLst>
          </p:cNvPr>
          <p:cNvCxnSpPr>
            <a:cxnSpLocks/>
          </p:cNvCxnSpPr>
          <p:nvPr/>
        </p:nvCxnSpPr>
        <p:spPr>
          <a:xfrm>
            <a:off x="4375925" y="3029413"/>
            <a:ext cx="1088172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8DB9B38D-6B0F-3940-AD68-AB828FC7D74B}"/>
              </a:ext>
            </a:extLst>
          </p:cNvPr>
          <p:cNvSpPr txBox="1"/>
          <p:nvPr/>
        </p:nvSpPr>
        <p:spPr>
          <a:xfrm>
            <a:off x="278781" y="199163"/>
            <a:ext cx="3536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Fair Data </a:t>
            </a:r>
            <a:r>
              <a:rPr lang="it-IT" sz="3200" b="1" dirty="0" err="1"/>
              <a:t>principles</a:t>
            </a:r>
            <a:r>
              <a:rPr lang="it-IT" sz="3200" b="1" dirty="0"/>
              <a:t> 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5E39730-3F57-244A-8692-07143DF60902}"/>
              </a:ext>
            </a:extLst>
          </p:cNvPr>
          <p:cNvSpPr txBox="1"/>
          <p:nvPr/>
        </p:nvSpPr>
        <p:spPr>
          <a:xfrm>
            <a:off x="9438304" y="199163"/>
            <a:ext cx="2878032" cy="39703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2800" b="1" dirty="0" err="1"/>
              <a:t>Topics</a:t>
            </a:r>
            <a:r>
              <a:rPr lang="it-IT" sz="2800" b="1" dirty="0"/>
              <a:t>:</a:t>
            </a:r>
            <a:endParaRPr lang="it-IT" sz="2800" dirty="0"/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rgbClr val="C00000"/>
                </a:solidFill>
              </a:rPr>
              <a:t>Data</a:t>
            </a:r>
          </a:p>
          <a:p>
            <a:pPr marL="457200" indent="-457200">
              <a:buFontTx/>
              <a:buChar char="-"/>
            </a:pPr>
            <a:r>
              <a:rPr lang="it-IT" sz="2800" dirty="0" err="1">
                <a:solidFill>
                  <a:srgbClr val="C00000"/>
                </a:solidFill>
              </a:rPr>
              <a:t>Metadata</a:t>
            </a:r>
            <a:endParaRPr lang="it-IT" sz="2800" dirty="0">
              <a:solidFill>
                <a:srgbClr val="C00000"/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2800" dirty="0" err="1">
                <a:solidFill>
                  <a:schemeClr val="accent1">
                    <a:lumMod val="75000"/>
                  </a:schemeClr>
                </a:solidFill>
              </a:rPr>
              <a:t>Identifiers</a:t>
            </a:r>
            <a:endParaRPr lang="it-IT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2800" dirty="0" err="1">
                <a:solidFill>
                  <a:schemeClr val="accent4">
                    <a:lumMod val="75000"/>
                  </a:schemeClr>
                </a:solidFill>
              </a:rPr>
              <a:t>Protocols</a:t>
            </a:r>
            <a:endParaRPr lang="it-IT" sz="28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2800" dirty="0" err="1">
                <a:solidFill>
                  <a:schemeClr val="accent6">
                    <a:lumMod val="75000"/>
                  </a:schemeClr>
                </a:solidFill>
              </a:rPr>
              <a:t>Authentication</a:t>
            </a:r>
            <a:br>
              <a:rPr lang="it-IT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it-IT" sz="2800" dirty="0">
                <a:solidFill>
                  <a:schemeClr val="accent6">
                    <a:lumMod val="75000"/>
                  </a:schemeClr>
                </a:solidFill>
              </a:rPr>
              <a:t>&amp;</a:t>
            </a:r>
            <a:r>
              <a:rPr lang="it-IT" sz="2800" dirty="0" err="1">
                <a:solidFill>
                  <a:schemeClr val="accent6">
                    <a:lumMod val="75000"/>
                  </a:schemeClr>
                </a:solidFill>
              </a:rPr>
              <a:t>Authorization</a:t>
            </a:r>
            <a:br>
              <a:rPr lang="it-IT" sz="2800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it-IT" sz="2800" dirty="0">
                <a:solidFill>
                  <a:srgbClr val="7030A0"/>
                </a:solidFill>
              </a:rPr>
            </a:br>
            <a:endParaRPr lang="it-IT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625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3661E8-75D8-3B46-A212-55BA27E848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4FD8EEE-7548-A743-B482-5F153D63EB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FB4FC14-7AFA-F543-BE38-C6D4D4915E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9" t="12032" r="3944" b="2277"/>
          <a:stretch/>
        </p:blipFill>
        <p:spPr>
          <a:xfrm>
            <a:off x="156117" y="825190"/>
            <a:ext cx="11931806" cy="5876693"/>
          </a:xfrm>
          <a:prstGeom prst="rect">
            <a:avLst/>
          </a:prstGeom>
        </p:spPr>
      </p:pic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8EF2D837-2695-924D-9764-1FFD1B73EF5A}"/>
              </a:ext>
            </a:extLst>
          </p:cNvPr>
          <p:cNvCxnSpPr>
            <a:cxnSpLocks/>
          </p:cNvCxnSpPr>
          <p:nvPr/>
        </p:nvCxnSpPr>
        <p:spPr>
          <a:xfrm>
            <a:off x="1210837" y="1483112"/>
            <a:ext cx="6263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8EFE77AD-763E-AE48-A1BB-5731BB919144}"/>
              </a:ext>
            </a:extLst>
          </p:cNvPr>
          <p:cNvCxnSpPr>
            <a:cxnSpLocks/>
          </p:cNvCxnSpPr>
          <p:nvPr/>
        </p:nvCxnSpPr>
        <p:spPr>
          <a:xfrm>
            <a:off x="584511" y="1735873"/>
            <a:ext cx="6263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F15ED64D-9C54-CD4E-9A3E-2C5B81636D08}"/>
              </a:ext>
            </a:extLst>
          </p:cNvPr>
          <p:cNvCxnSpPr>
            <a:cxnSpLocks/>
          </p:cNvCxnSpPr>
          <p:nvPr/>
        </p:nvCxnSpPr>
        <p:spPr>
          <a:xfrm>
            <a:off x="1210837" y="2984809"/>
            <a:ext cx="6263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5E39730-3F57-244A-8692-07143DF60902}"/>
              </a:ext>
            </a:extLst>
          </p:cNvPr>
          <p:cNvSpPr txBox="1"/>
          <p:nvPr/>
        </p:nvSpPr>
        <p:spPr>
          <a:xfrm>
            <a:off x="9438304" y="199163"/>
            <a:ext cx="2672526" cy="39703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2800" b="1" dirty="0" err="1"/>
              <a:t>Topics</a:t>
            </a:r>
            <a:r>
              <a:rPr lang="it-IT" sz="2800" b="1" dirty="0"/>
              <a:t>:</a:t>
            </a:r>
            <a:endParaRPr lang="it-IT" sz="2800" dirty="0"/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rgbClr val="C00000"/>
                </a:solidFill>
              </a:rPr>
              <a:t>Data</a:t>
            </a:r>
          </a:p>
          <a:p>
            <a:pPr marL="457200" indent="-457200">
              <a:buFontTx/>
              <a:buChar char="-"/>
            </a:pPr>
            <a:r>
              <a:rPr lang="it-IT" sz="2800" dirty="0" err="1">
                <a:solidFill>
                  <a:srgbClr val="C00000"/>
                </a:solidFill>
              </a:rPr>
              <a:t>Metadata</a:t>
            </a:r>
            <a:endParaRPr lang="it-IT" sz="2800" dirty="0">
              <a:solidFill>
                <a:srgbClr val="C00000"/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2800" dirty="0" err="1">
                <a:solidFill>
                  <a:schemeClr val="accent1">
                    <a:lumMod val="75000"/>
                  </a:schemeClr>
                </a:solidFill>
              </a:rPr>
              <a:t>Identifiers</a:t>
            </a:r>
            <a:endParaRPr lang="it-IT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2800" dirty="0" err="1">
                <a:solidFill>
                  <a:schemeClr val="accent4">
                    <a:lumMod val="75000"/>
                  </a:schemeClr>
                </a:solidFill>
              </a:rPr>
              <a:t>Protocols</a:t>
            </a:r>
            <a:endParaRPr lang="it-IT" sz="28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2800" dirty="0" err="1">
                <a:solidFill>
                  <a:schemeClr val="accent6">
                    <a:lumMod val="75000"/>
                  </a:schemeClr>
                </a:solidFill>
              </a:rPr>
              <a:t>Authe&amp;Autho</a:t>
            </a:r>
            <a:br>
              <a:rPr lang="it-IT" sz="2800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it-IT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it-IT" sz="2800" dirty="0" err="1">
                <a:solidFill>
                  <a:srgbClr val="7030A0"/>
                </a:solidFill>
              </a:rPr>
              <a:t>Standards</a:t>
            </a:r>
            <a:br>
              <a:rPr lang="it-IT" sz="2800" dirty="0">
                <a:solidFill>
                  <a:srgbClr val="7030A0"/>
                </a:solidFill>
              </a:rPr>
            </a:br>
            <a:endParaRPr lang="it-IT" sz="2800" dirty="0">
              <a:solidFill>
                <a:srgbClr val="7030A0"/>
              </a:solidFill>
            </a:endParaRPr>
          </a:p>
        </p:txBody>
      </p: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5E2EEDB8-CC2D-B043-B8C6-4D93EA500745}"/>
              </a:ext>
            </a:extLst>
          </p:cNvPr>
          <p:cNvCxnSpPr>
            <a:cxnSpLocks/>
          </p:cNvCxnSpPr>
          <p:nvPr/>
        </p:nvCxnSpPr>
        <p:spPr>
          <a:xfrm>
            <a:off x="584511" y="1483112"/>
            <a:ext cx="6263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FE76C463-E7B4-794C-A76B-20A5756E577D}"/>
              </a:ext>
            </a:extLst>
          </p:cNvPr>
          <p:cNvCxnSpPr>
            <a:cxnSpLocks/>
          </p:cNvCxnSpPr>
          <p:nvPr/>
        </p:nvCxnSpPr>
        <p:spPr>
          <a:xfrm>
            <a:off x="584511" y="1981200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A9C72877-D735-B143-BE2C-ECD534014FBB}"/>
              </a:ext>
            </a:extLst>
          </p:cNvPr>
          <p:cNvCxnSpPr>
            <a:cxnSpLocks/>
          </p:cNvCxnSpPr>
          <p:nvPr/>
        </p:nvCxnSpPr>
        <p:spPr>
          <a:xfrm>
            <a:off x="607743" y="2248830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95D64447-9E7D-7341-888B-2DEBE0ACD959}"/>
              </a:ext>
            </a:extLst>
          </p:cNvPr>
          <p:cNvCxnSpPr>
            <a:cxnSpLocks/>
          </p:cNvCxnSpPr>
          <p:nvPr/>
        </p:nvCxnSpPr>
        <p:spPr>
          <a:xfrm>
            <a:off x="808465" y="2984809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38ADD225-9459-0A4C-9020-2A0AC37A638C}"/>
              </a:ext>
            </a:extLst>
          </p:cNvPr>
          <p:cNvCxnSpPr>
            <a:cxnSpLocks/>
          </p:cNvCxnSpPr>
          <p:nvPr/>
        </p:nvCxnSpPr>
        <p:spPr>
          <a:xfrm>
            <a:off x="607743" y="4467921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EA08F312-C4C2-1143-A54E-A23009C58E53}"/>
              </a:ext>
            </a:extLst>
          </p:cNvPr>
          <p:cNvCxnSpPr>
            <a:cxnSpLocks/>
          </p:cNvCxnSpPr>
          <p:nvPr/>
        </p:nvCxnSpPr>
        <p:spPr>
          <a:xfrm>
            <a:off x="607743" y="4769004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231A09B4-680B-7647-9591-CB20645A603A}"/>
              </a:ext>
            </a:extLst>
          </p:cNvPr>
          <p:cNvCxnSpPr>
            <a:cxnSpLocks/>
          </p:cNvCxnSpPr>
          <p:nvPr/>
        </p:nvCxnSpPr>
        <p:spPr>
          <a:xfrm>
            <a:off x="584511" y="5036633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9A343D65-7A1A-1E40-BE10-F2ACC67D2923}"/>
              </a:ext>
            </a:extLst>
          </p:cNvPr>
          <p:cNvCxnSpPr>
            <a:cxnSpLocks/>
          </p:cNvCxnSpPr>
          <p:nvPr/>
        </p:nvCxnSpPr>
        <p:spPr>
          <a:xfrm>
            <a:off x="912078" y="6006789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>
            <a:extLst>
              <a:ext uri="{FF2B5EF4-FFF2-40B4-BE49-F238E27FC236}">
                <a16:creationId xmlns:a16="http://schemas.microsoft.com/office/drawing/2014/main" id="{1874F0C6-50B5-8641-9F79-A9AF0DECF165}"/>
              </a:ext>
            </a:extLst>
          </p:cNvPr>
          <p:cNvCxnSpPr>
            <a:cxnSpLocks/>
          </p:cNvCxnSpPr>
          <p:nvPr/>
        </p:nvCxnSpPr>
        <p:spPr>
          <a:xfrm>
            <a:off x="748991" y="5772613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D83A403A-225D-8041-A59F-036B6B9D5D87}"/>
              </a:ext>
            </a:extLst>
          </p:cNvPr>
          <p:cNvCxnSpPr>
            <a:cxnSpLocks/>
          </p:cNvCxnSpPr>
          <p:nvPr/>
        </p:nvCxnSpPr>
        <p:spPr>
          <a:xfrm>
            <a:off x="912078" y="6274418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7D4060AC-A6D2-6E43-9559-69C35AE01073}"/>
              </a:ext>
            </a:extLst>
          </p:cNvPr>
          <p:cNvCxnSpPr>
            <a:cxnSpLocks/>
          </p:cNvCxnSpPr>
          <p:nvPr/>
        </p:nvCxnSpPr>
        <p:spPr>
          <a:xfrm>
            <a:off x="912078" y="6530896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D0D71A56-0D55-E04E-8C28-C602A1651D88}"/>
              </a:ext>
            </a:extLst>
          </p:cNvPr>
          <p:cNvCxnSpPr>
            <a:cxnSpLocks/>
          </p:cNvCxnSpPr>
          <p:nvPr/>
        </p:nvCxnSpPr>
        <p:spPr>
          <a:xfrm>
            <a:off x="6528111" y="1490546"/>
            <a:ext cx="1088172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>
            <a:extLst>
              <a:ext uri="{FF2B5EF4-FFF2-40B4-BE49-F238E27FC236}">
                <a16:creationId xmlns:a16="http://schemas.microsoft.com/office/drawing/2014/main" id="{226A0F64-8151-E347-8B4E-ED6A15918C11}"/>
              </a:ext>
            </a:extLst>
          </p:cNvPr>
          <p:cNvCxnSpPr>
            <a:cxnSpLocks/>
          </p:cNvCxnSpPr>
          <p:nvPr/>
        </p:nvCxnSpPr>
        <p:spPr>
          <a:xfrm>
            <a:off x="5067301" y="1984916"/>
            <a:ext cx="1088172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>
            <a:extLst>
              <a:ext uri="{FF2B5EF4-FFF2-40B4-BE49-F238E27FC236}">
                <a16:creationId xmlns:a16="http://schemas.microsoft.com/office/drawing/2014/main" id="{12322009-7BAD-9143-BCBF-CB85DF862AE7}"/>
              </a:ext>
            </a:extLst>
          </p:cNvPr>
          <p:cNvCxnSpPr>
            <a:cxnSpLocks/>
          </p:cNvCxnSpPr>
          <p:nvPr/>
        </p:nvCxnSpPr>
        <p:spPr>
          <a:xfrm>
            <a:off x="607743" y="3743094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>
            <a:extLst>
              <a:ext uri="{FF2B5EF4-FFF2-40B4-BE49-F238E27FC236}">
                <a16:creationId xmlns:a16="http://schemas.microsoft.com/office/drawing/2014/main" id="{E6783DE6-F5D3-F047-9D08-2D58F2205F5C}"/>
              </a:ext>
            </a:extLst>
          </p:cNvPr>
          <p:cNvCxnSpPr>
            <a:cxnSpLocks/>
          </p:cNvCxnSpPr>
          <p:nvPr/>
        </p:nvCxnSpPr>
        <p:spPr>
          <a:xfrm>
            <a:off x="3510392" y="5036632"/>
            <a:ext cx="1088172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>
            <a:extLst>
              <a:ext uri="{FF2B5EF4-FFF2-40B4-BE49-F238E27FC236}">
                <a16:creationId xmlns:a16="http://schemas.microsoft.com/office/drawing/2014/main" id="{E9DA8264-C523-664A-981F-BCC2091AB16F}"/>
              </a:ext>
            </a:extLst>
          </p:cNvPr>
          <p:cNvCxnSpPr>
            <a:cxnSpLocks/>
          </p:cNvCxnSpPr>
          <p:nvPr/>
        </p:nvCxnSpPr>
        <p:spPr>
          <a:xfrm>
            <a:off x="1108618" y="3252439"/>
            <a:ext cx="1088172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34">
            <a:extLst>
              <a:ext uri="{FF2B5EF4-FFF2-40B4-BE49-F238E27FC236}">
                <a16:creationId xmlns:a16="http://schemas.microsoft.com/office/drawing/2014/main" id="{B80EEED8-0731-984C-AA31-6726846CD175}"/>
              </a:ext>
            </a:extLst>
          </p:cNvPr>
          <p:cNvCxnSpPr>
            <a:cxnSpLocks/>
          </p:cNvCxnSpPr>
          <p:nvPr/>
        </p:nvCxnSpPr>
        <p:spPr>
          <a:xfrm>
            <a:off x="1105830" y="3509963"/>
            <a:ext cx="1088172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>
            <a:extLst>
              <a:ext uri="{FF2B5EF4-FFF2-40B4-BE49-F238E27FC236}">
                <a16:creationId xmlns:a16="http://schemas.microsoft.com/office/drawing/2014/main" id="{03A0F685-0AF1-3A40-973F-6C23E6F01ADF}"/>
              </a:ext>
            </a:extLst>
          </p:cNvPr>
          <p:cNvCxnSpPr>
            <a:cxnSpLocks/>
          </p:cNvCxnSpPr>
          <p:nvPr/>
        </p:nvCxnSpPr>
        <p:spPr>
          <a:xfrm>
            <a:off x="9295937" y="3007111"/>
            <a:ext cx="1088172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>
            <a:extLst>
              <a:ext uri="{FF2B5EF4-FFF2-40B4-BE49-F238E27FC236}">
                <a16:creationId xmlns:a16="http://schemas.microsoft.com/office/drawing/2014/main" id="{CEEB8173-40D6-4346-92A3-D9B65F21D64B}"/>
              </a:ext>
            </a:extLst>
          </p:cNvPr>
          <p:cNvCxnSpPr>
            <a:cxnSpLocks/>
          </p:cNvCxnSpPr>
          <p:nvPr/>
        </p:nvCxnSpPr>
        <p:spPr>
          <a:xfrm>
            <a:off x="3510392" y="1732156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1 37">
            <a:extLst>
              <a:ext uri="{FF2B5EF4-FFF2-40B4-BE49-F238E27FC236}">
                <a16:creationId xmlns:a16="http://schemas.microsoft.com/office/drawing/2014/main" id="{EAC5384D-721E-AA45-81FB-E0E8F73656AF}"/>
              </a:ext>
            </a:extLst>
          </p:cNvPr>
          <p:cNvCxnSpPr>
            <a:cxnSpLocks/>
          </p:cNvCxnSpPr>
          <p:nvPr/>
        </p:nvCxnSpPr>
        <p:spPr>
          <a:xfrm>
            <a:off x="3606492" y="3509963"/>
            <a:ext cx="3474532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1 38">
            <a:extLst>
              <a:ext uri="{FF2B5EF4-FFF2-40B4-BE49-F238E27FC236}">
                <a16:creationId xmlns:a16="http://schemas.microsoft.com/office/drawing/2014/main" id="{84612367-78B0-504A-AB29-529D527DC7AB}"/>
              </a:ext>
            </a:extLst>
          </p:cNvPr>
          <p:cNvCxnSpPr>
            <a:cxnSpLocks/>
          </p:cNvCxnSpPr>
          <p:nvPr/>
        </p:nvCxnSpPr>
        <p:spPr>
          <a:xfrm>
            <a:off x="2000250" y="3762725"/>
            <a:ext cx="1144394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>
            <a:extLst>
              <a:ext uri="{FF2B5EF4-FFF2-40B4-BE49-F238E27FC236}">
                <a16:creationId xmlns:a16="http://schemas.microsoft.com/office/drawing/2014/main" id="{90E7D263-BD43-5A46-AB70-6C58D667F146}"/>
              </a:ext>
            </a:extLst>
          </p:cNvPr>
          <p:cNvCxnSpPr>
            <a:cxnSpLocks/>
          </p:cNvCxnSpPr>
          <p:nvPr/>
        </p:nvCxnSpPr>
        <p:spPr>
          <a:xfrm>
            <a:off x="4375925" y="3029413"/>
            <a:ext cx="1088172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1 40">
            <a:extLst>
              <a:ext uri="{FF2B5EF4-FFF2-40B4-BE49-F238E27FC236}">
                <a16:creationId xmlns:a16="http://schemas.microsoft.com/office/drawing/2014/main" id="{E7F9BD23-719A-6448-8A3E-F73CB942CF7D}"/>
              </a:ext>
            </a:extLst>
          </p:cNvPr>
          <p:cNvCxnSpPr>
            <a:cxnSpLocks/>
          </p:cNvCxnSpPr>
          <p:nvPr/>
        </p:nvCxnSpPr>
        <p:spPr>
          <a:xfrm>
            <a:off x="5611387" y="6530896"/>
            <a:ext cx="1088172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>
            <a:extLst>
              <a:ext uri="{FF2B5EF4-FFF2-40B4-BE49-F238E27FC236}">
                <a16:creationId xmlns:a16="http://schemas.microsoft.com/office/drawing/2014/main" id="{D3B57052-603A-AB4C-A9D3-D3C2280C7799}"/>
              </a:ext>
            </a:extLst>
          </p:cNvPr>
          <p:cNvCxnSpPr>
            <a:cxnSpLocks/>
          </p:cNvCxnSpPr>
          <p:nvPr/>
        </p:nvCxnSpPr>
        <p:spPr>
          <a:xfrm>
            <a:off x="6269309" y="2984809"/>
            <a:ext cx="1088172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1 42">
            <a:extLst>
              <a:ext uri="{FF2B5EF4-FFF2-40B4-BE49-F238E27FC236}">
                <a16:creationId xmlns:a16="http://schemas.microsoft.com/office/drawing/2014/main" id="{F82FB2C4-4581-004C-BCBE-CD35E15C0B23}"/>
              </a:ext>
            </a:extLst>
          </p:cNvPr>
          <p:cNvCxnSpPr>
            <a:cxnSpLocks/>
          </p:cNvCxnSpPr>
          <p:nvPr/>
        </p:nvCxnSpPr>
        <p:spPr>
          <a:xfrm>
            <a:off x="2366382" y="3259872"/>
            <a:ext cx="4333177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1F930953-9D84-5744-B339-F171106678D6}"/>
              </a:ext>
            </a:extLst>
          </p:cNvPr>
          <p:cNvSpPr txBox="1"/>
          <p:nvPr/>
        </p:nvSpPr>
        <p:spPr>
          <a:xfrm>
            <a:off x="278781" y="199163"/>
            <a:ext cx="3536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Fair Data </a:t>
            </a:r>
            <a:r>
              <a:rPr lang="it-IT" sz="3200" b="1" dirty="0" err="1"/>
              <a:t>principles</a:t>
            </a:r>
            <a:r>
              <a:rPr lang="it-IT" sz="32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5377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3661E8-75D8-3B46-A212-55BA27E848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4FD8EEE-7548-A743-B482-5F153D63EB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FB4FC14-7AFA-F543-BE38-C6D4D4915E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9" t="12032" r="3944" b="2277"/>
          <a:stretch/>
        </p:blipFill>
        <p:spPr>
          <a:xfrm>
            <a:off x="156117" y="825190"/>
            <a:ext cx="11931806" cy="5876693"/>
          </a:xfrm>
          <a:prstGeom prst="rect">
            <a:avLst/>
          </a:prstGeom>
        </p:spPr>
      </p:pic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8EF2D837-2695-924D-9764-1FFD1B73EF5A}"/>
              </a:ext>
            </a:extLst>
          </p:cNvPr>
          <p:cNvCxnSpPr>
            <a:cxnSpLocks/>
          </p:cNvCxnSpPr>
          <p:nvPr/>
        </p:nvCxnSpPr>
        <p:spPr>
          <a:xfrm>
            <a:off x="1210837" y="1483112"/>
            <a:ext cx="6263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8EFE77AD-763E-AE48-A1BB-5731BB919144}"/>
              </a:ext>
            </a:extLst>
          </p:cNvPr>
          <p:cNvCxnSpPr>
            <a:cxnSpLocks/>
          </p:cNvCxnSpPr>
          <p:nvPr/>
        </p:nvCxnSpPr>
        <p:spPr>
          <a:xfrm>
            <a:off x="584511" y="1735873"/>
            <a:ext cx="6263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F15ED64D-9C54-CD4E-9A3E-2C5B81636D08}"/>
              </a:ext>
            </a:extLst>
          </p:cNvPr>
          <p:cNvCxnSpPr>
            <a:cxnSpLocks/>
          </p:cNvCxnSpPr>
          <p:nvPr/>
        </p:nvCxnSpPr>
        <p:spPr>
          <a:xfrm>
            <a:off x="1210837" y="2984809"/>
            <a:ext cx="6263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5E39730-3F57-244A-8692-07143DF60902}"/>
              </a:ext>
            </a:extLst>
          </p:cNvPr>
          <p:cNvSpPr txBox="1"/>
          <p:nvPr/>
        </p:nvSpPr>
        <p:spPr>
          <a:xfrm>
            <a:off x="9438304" y="199163"/>
            <a:ext cx="2672526" cy="440120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2800" b="1" dirty="0" err="1"/>
              <a:t>Topics</a:t>
            </a:r>
            <a:r>
              <a:rPr lang="it-IT" sz="2800" b="1" dirty="0"/>
              <a:t>:</a:t>
            </a:r>
            <a:endParaRPr lang="it-IT" sz="2800" dirty="0"/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rgbClr val="C00000"/>
                </a:solidFill>
              </a:rPr>
              <a:t>Data</a:t>
            </a:r>
          </a:p>
          <a:p>
            <a:pPr marL="457200" indent="-457200">
              <a:buFontTx/>
              <a:buChar char="-"/>
            </a:pPr>
            <a:r>
              <a:rPr lang="it-IT" sz="2800" dirty="0" err="1">
                <a:solidFill>
                  <a:srgbClr val="C00000"/>
                </a:solidFill>
              </a:rPr>
              <a:t>Metadata</a:t>
            </a:r>
            <a:endParaRPr lang="it-IT" sz="2800" dirty="0">
              <a:solidFill>
                <a:srgbClr val="C00000"/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2800" dirty="0" err="1">
                <a:solidFill>
                  <a:schemeClr val="accent1">
                    <a:lumMod val="75000"/>
                  </a:schemeClr>
                </a:solidFill>
              </a:rPr>
              <a:t>Identifiers</a:t>
            </a:r>
            <a:endParaRPr lang="it-IT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2800" dirty="0" err="1">
                <a:solidFill>
                  <a:schemeClr val="accent4">
                    <a:lumMod val="75000"/>
                  </a:schemeClr>
                </a:solidFill>
              </a:rPr>
              <a:t>Protocols</a:t>
            </a:r>
            <a:endParaRPr lang="it-IT" sz="28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2800" dirty="0" err="1">
                <a:solidFill>
                  <a:schemeClr val="accent6">
                    <a:lumMod val="75000"/>
                  </a:schemeClr>
                </a:solidFill>
              </a:rPr>
              <a:t>Authe&amp;Autho</a:t>
            </a:r>
            <a:br>
              <a:rPr lang="it-IT" sz="2800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it-IT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it-IT" sz="2800" dirty="0" err="1">
                <a:solidFill>
                  <a:srgbClr val="7030A0"/>
                </a:solidFill>
              </a:rPr>
              <a:t>Standards</a:t>
            </a:r>
            <a:br>
              <a:rPr lang="it-IT" sz="2800" dirty="0">
                <a:solidFill>
                  <a:srgbClr val="7030A0"/>
                </a:solidFill>
              </a:rPr>
            </a:b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</a:rPr>
              <a:t>Semantics</a:t>
            </a:r>
            <a:br>
              <a:rPr lang="it-IT" sz="2800" dirty="0">
                <a:solidFill>
                  <a:schemeClr val="accent2">
                    <a:lumMod val="75000"/>
                  </a:schemeClr>
                </a:solidFill>
              </a:rPr>
            </a:br>
            <a:endParaRPr lang="it-IT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5E2EEDB8-CC2D-B043-B8C6-4D93EA500745}"/>
              </a:ext>
            </a:extLst>
          </p:cNvPr>
          <p:cNvCxnSpPr>
            <a:cxnSpLocks/>
          </p:cNvCxnSpPr>
          <p:nvPr/>
        </p:nvCxnSpPr>
        <p:spPr>
          <a:xfrm>
            <a:off x="584511" y="1483112"/>
            <a:ext cx="6263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FE76C463-E7B4-794C-A76B-20A5756E577D}"/>
              </a:ext>
            </a:extLst>
          </p:cNvPr>
          <p:cNvCxnSpPr>
            <a:cxnSpLocks/>
          </p:cNvCxnSpPr>
          <p:nvPr/>
        </p:nvCxnSpPr>
        <p:spPr>
          <a:xfrm>
            <a:off x="584511" y="1981200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A9C72877-D735-B143-BE2C-ECD534014FBB}"/>
              </a:ext>
            </a:extLst>
          </p:cNvPr>
          <p:cNvCxnSpPr>
            <a:cxnSpLocks/>
          </p:cNvCxnSpPr>
          <p:nvPr/>
        </p:nvCxnSpPr>
        <p:spPr>
          <a:xfrm>
            <a:off x="607743" y="2248830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95D64447-9E7D-7341-888B-2DEBE0ACD959}"/>
              </a:ext>
            </a:extLst>
          </p:cNvPr>
          <p:cNvCxnSpPr>
            <a:cxnSpLocks/>
          </p:cNvCxnSpPr>
          <p:nvPr/>
        </p:nvCxnSpPr>
        <p:spPr>
          <a:xfrm>
            <a:off x="808465" y="2984809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38ADD225-9459-0A4C-9020-2A0AC37A638C}"/>
              </a:ext>
            </a:extLst>
          </p:cNvPr>
          <p:cNvCxnSpPr>
            <a:cxnSpLocks/>
          </p:cNvCxnSpPr>
          <p:nvPr/>
        </p:nvCxnSpPr>
        <p:spPr>
          <a:xfrm>
            <a:off x="607743" y="4467921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EA08F312-C4C2-1143-A54E-A23009C58E53}"/>
              </a:ext>
            </a:extLst>
          </p:cNvPr>
          <p:cNvCxnSpPr>
            <a:cxnSpLocks/>
          </p:cNvCxnSpPr>
          <p:nvPr/>
        </p:nvCxnSpPr>
        <p:spPr>
          <a:xfrm>
            <a:off x="607743" y="4769004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231A09B4-680B-7647-9591-CB20645A603A}"/>
              </a:ext>
            </a:extLst>
          </p:cNvPr>
          <p:cNvCxnSpPr>
            <a:cxnSpLocks/>
          </p:cNvCxnSpPr>
          <p:nvPr/>
        </p:nvCxnSpPr>
        <p:spPr>
          <a:xfrm>
            <a:off x="584511" y="5036633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9A343D65-7A1A-1E40-BE10-F2ACC67D2923}"/>
              </a:ext>
            </a:extLst>
          </p:cNvPr>
          <p:cNvCxnSpPr>
            <a:cxnSpLocks/>
          </p:cNvCxnSpPr>
          <p:nvPr/>
        </p:nvCxnSpPr>
        <p:spPr>
          <a:xfrm>
            <a:off x="912078" y="6006789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>
            <a:extLst>
              <a:ext uri="{FF2B5EF4-FFF2-40B4-BE49-F238E27FC236}">
                <a16:creationId xmlns:a16="http://schemas.microsoft.com/office/drawing/2014/main" id="{1874F0C6-50B5-8641-9F79-A9AF0DECF165}"/>
              </a:ext>
            </a:extLst>
          </p:cNvPr>
          <p:cNvCxnSpPr>
            <a:cxnSpLocks/>
          </p:cNvCxnSpPr>
          <p:nvPr/>
        </p:nvCxnSpPr>
        <p:spPr>
          <a:xfrm>
            <a:off x="748991" y="5772613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D83A403A-225D-8041-A59F-036B6B9D5D87}"/>
              </a:ext>
            </a:extLst>
          </p:cNvPr>
          <p:cNvCxnSpPr>
            <a:cxnSpLocks/>
          </p:cNvCxnSpPr>
          <p:nvPr/>
        </p:nvCxnSpPr>
        <p:spPr>
          <a:xfrm>
            <a:off x="912078" y="6274418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7D4060AC-A6D2-6E43-9559-69C35AE01073}"/>
              </a:ext>
            </a:extLst>
          </p:cNvPr>
          <p:cNvCxnSpPr>
            <a:cxnSpLocks/>
          </p:cNvCxnSpPr>
          <p:nvPr/>
        </p:nvCxnSpPr>
        <p:spPr>
          <a:xfrm>
            <a:off x="912078" y="6530896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D0D71A56-0D55-E04E-8C28-C602A1651D88}"/>
              </a:ext>
            </a:extLst>
          </p:cNvPr>
          <p:cNvCxnSpPr>
            <a:cxnSpLocks/>
          </p:cNvCxnSpPr>
          <p:nvPr/>
        </p:nvCxnSpPr>
        <p:spPr>
          <a:xfrm>
            <a:off x="6528111" y="1490546"/>
            <a:ext cx="1088172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>
            <a:extLst>
              <a:ext uri="{FF2B5EF4-FFF2-40B4-BE49-F238E27FC236}">
                <a16:creationId xmlns:a16="http://schemas.microsoft.com/office/drawing/2014/main" id="{226A0F64-8151-E347-8B4E-ED6A15918C11}"/>
              </a:ext>
            </a:extLst>
          </p:cNvPr>
          <p:cNvCxnSpPr>
            <a:cxnSpLocks/>
          </p:cNvCxnSpPr>
          <p:nvPr/>
        </p:nvCxnSpPr>
        <p:spPr>
          <a:xfrm>
            <a:off x="5067301" y="1984916"/>
            <a:ext cx="1088172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>
            <a:extLst>
              <a:ext uri="{FF2B5EF4-FFF2-40B4-BE49-F238E27FC236}">
                <a16:creationId xmlns:a16="http://schemas.microsoft.com/office/drawing/2014/main" id="{12322009-7BAD-9143-BCBF-CB85DF862AE7}"/>
              </a:ext>
            </a:extLst>
          </p:cNvPr>
          <p:cNvCxnSpPr>
            <a:cxnSpLocks/>
          </p:cNvCxnSpPr>
          <p:nvPr/>
        </p:nvCxnSpPr>
        <p:spPr>
          <a:xfrm>
            <a:off x="607743" y="3743094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>
            <a:extLst>
              <a:ext uri="{FF2B5EF4-FFF2-40B4-BE49-F238E27FC236}">
                <a16:creationId xmlns:a16="http://schemas.microsoft.com/office/drawing/2014/main" id="{E6783DE6-F5D3-F047-9D08-2D58F2205F5C}"/>
              </a:ext>
            </a:extLst>
          </p:cNvPr>
          <p:cNvCxnSpPr>
            <a:cxnSpLocks/>
          </p:cNvCxnSpPr>
          <p:nvPr/>
        </p:nvCxnSpPr>
        <p:spPr>
          <a:xfrm>
            <a:off x="3510392" y="5036632"/>
            <a:ext cx="1088172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>
            <a:extLst>
              <a:ext uri="{FF2B5EF4-FFF2-40B4-BE49-F238E27FC236}">
                <a16:creationId xmlns:a16="http://schemas.microsoft.com/office/drawing/2014/main" id="{E9DA8264-C523-664A-981F-BCC2091AB16F}"/>
              </a:ext>
            </a:extLst>
          </p:cNvPr>
          <p:cNvCxnSpPr>
            <a:cxnSpLocks/>
          </p:cNvCxnSpPr>
          <p:nvPr/>
        </p:nvCxnSpPr>
        <p:spPr>
          <a:xfrm>
            <a:off x="1108618" y="3252439"/>
            <a:ext cx="1088172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34">
            <a:extLst>
              <a:ext uri="{FF2B5EF4-FFF2-40B4-BE49-F238E27FC236}">
                <a16:creationId xmlns:a16="http://schemas.microsoft.com/office/drawing/2014/main" id="{B80EEED8-0731-984C-AA31-6726846CD175}"/>
              </a:ext>
            </a:extLst>
          </p:cNvPr>
          <p:cNvCxnSpPr>
            <a:cxnSpLocks/>
          </p:cNvCxnSpPr>
          <p:nvPr/>
        </p:nvCxnSpPr>
        <p:spPr>
          <a:xfrm>
            <a:off x="1105830" y="3509963"/>
            <a:ext cx="1088172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>
            <a:extLst>
              <a:ext uri="{FF2B5EF4-FFF2-40B4-BE49-F238E27FC236}">
                <a16:creationId xmlns:a16="http://schemas.microsoft.com/office/drawing/2014/main" id="{03A0F685-0AF1-3A40-973F-6C23E6F01ADF}"/>
              </a:ext>
            </a:extLst>
          </p:cNvPr>
          <p:cNvCxnSpPr>
            <a:cxnSpLocks/>
          </p:cNvCxnSpPr>
          <p:nvPr/>
        </p:nvCxnSpPr>
        <p:spPr>
          <a:xfrm>
            <a:off x="9295937" y="3007111"/>
            <a:ext cx="1088172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>
            <a:extLst>
              <a:ext uri="{FF2B5EF4-FFF2-40B4-BE49-F238E27FC236}">
                <a16:creationId xmlns:a16="http://schemas.microsoft.com/office/drawing/2014/main" id="{CEEB8173-40D6-4346-92A3-D9B65F21D64B}"/>
              </a:ext>
            </a:extLst>
          </p:cNvPr>
          <p:cNvCxnSpPr>
            <a:cxnSpLocks/>
          </p:cNvCxnSpPr>
          <p:nvPr/>
        </p:nvCxnSpPr>
        <p:spPr>
          <a:xfrm>
            <a:off x="3510392" y="1732156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1 37">
            <a:extLst>
              <a:ext uri="{FF2B5EF4-FFF2-40B4-BE49-F238E27FC236}">
                <a16:creationId xmlns:a16="http://schemas.microsoft.com/office/drawing/2014/main" id="{EAC5384D-721E-AA45-81FB-E0E8F73656AF}"/>
              </a:ext>
            </a:extLst>
          </p:cNvPr>
          <p:cNvCxnSpPr>
            <a:cxnSpLocks/>
          </p:cNvCxnSpPr>
          <p:nvPr/>
        </p:nvCxnSpPr>
        <p:spPr>
          <a:xfrm>
            <a:off x="3606492" y="3509963"/>
            <a:ext cx="3474532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1 38">
            <a:extLst>
              <a:ext uri="{FF2B5EF4-FFF2-40B4-BE49-F238E27FC236}">
                <a16:creationId xmlns:a16="http://schemas.microsoft.com/office/drawing/2014/main" id="{84612367-78B0-504A-AB29-529D527DC7AB}"/>
              </a:ext>
            </a:extLst>
          </p:cNvPr>
          <p:cNvCxnSpPr>
            <a:cxnSpLocks/>
          </p:cNvCxnSpPr>
          <p:nvPr/>
        </p:nvCxnSpPr>
        <p:spPr>
          <a:xfrm>
            <a:off x="2000250" y="3762725"/>
            <a:ext cx="1144394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>
            <a:extLst>
              <a:ext uri="{FF2B5EF4-FFF2-40B4-BE49-F238E27FC236}">
                <a16:creationId xmlns:a16="http://schemas.microsoft.com/office/drawing/2014/main" id="{90E7D263-BD43-5A46-AB70-6C58D667F146}"/>
              </a:ext>
            </a:extLst>
          </p:cNvPr>
          <p:cNvCxnSpPr>
            <a:cxnSpLocks/>
          </p:cNvCxnSpPr>
          <p:nvPr/>
        </p:nvCxnSpPr>
        <p:spPr>
          <a:xfrm>
            <a:off x="4375925" y="3029413"/>
            <a:ext cx="1088172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1 40">
            <a:extLst>
              <a:ext uri="{FF2B5EF4-FFF2-40B4-BE49-F238E27FC236}">
                <a16:creationId xmlns:a16="http://schemas.microsoft.com/office/drawing/2014/main" id="{E7F9BD23-719A-6448-8A3E-F73CB942CF7D}"/>
              </a:ext>
            </a:extLst>
          </p:cNvPr>
          <p:cNvCxnSpPr>
            <a:cxnSpLocks/>
          </p:cNvCxnSpPr>
          <p:nvPr/>
        </p:nvCxnSpPr>
        <p:spPr>
          <a:xfrm>
            <a:off x="5611387" y="6530896"/>
            <a:ext cx="1088172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>
            <a:extLst>
              <a:ext uri="{FF2B5EF4-FFF2-40B4-BE49-F238E27FC236}">
                <a16:creationId xmlns:a16="http://schemas.microsoft.com/office/drawing/2014/main" id="{D3B57052-603A-AB4C-A9D3-D3C2280C7799}"/>
              </a:ext>
            </a:extLst>
          </p:cNvPr>
          <p:cNvCxnSpPr>
            <a:cxnSpLocks/>
          </p:cNvCxnSpPr>
          <p:nvPr/>
        </p:nvCxnSpPr>
        <p:spPr>
          <a:xfrm>
            <a:off x="6269309" y="2984809"/>
            <a:ext cx="1088172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1 42">
            <a:extLst>
              <a:ext uri="{FF2B5EF4-FFF2-40B4-BE49-F238E27FC236}">
                <a16:creationId xmlns:a16="http://schemas.microsoft.com/office/drawing/2014/main" id="{F82FB2C4-4581-004C-BCBE-CD35E15C0B23}"/>
              </a:ext>
            </a:extLst>
          </p:cNvPr>
          <p:cNvCxnSpPr>
            <a:cxnSpLocks/>
          </p:cNvCxnSpPr>
          <p:nvPr/>
        </p:nvCxnSpPr>
        <p:spPr>
          <a:xfrm>
            <a:off x="2366382" y="3259872"/>
            <a:ext cx="4333177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1 43">
            <a:extLst>
              <a:ext uri="{FF2B5EF4-FFF2-40B4-BE49-F238E27FC236}">
                <a16:creationId xmlns:a16="http://schemas.microsoft.com/office/drawing/2014/main" id="{73F5BDEC-4A2C-3A4E-AD39-E1E9873BA368}"/>
              </a:ext>
            </a:extLst>
          </p:cNvPr>
          <p:cNvCxnSpPr>
            <a:cxnSpLocks/>
          </p:cNvCxnSpPr>
          <p:nvPr/>
        </p:nvCxnSpPr>
        <p:spPr>
          <a:xfrm>
            <a:off x="7716644" y="4467921"/>
            <a:ext cx="4181707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44">
            <a:extLst>
              <a:ext uri="{FF2B5EF4-FFF2-40B4-BE49-F238E27FC236}">
                <a16:creationId xmlns:a16="http://schemas.microsoft.com/office/drawing/2014/main" id="{0BCAA33A-AF6A-3C46-A7EE-2E694C5104FC}"/>
              </a:ext>
            </a:extLst>
          </p:cNvPr>
          <p:cNvCxnSpPr>
            <a:cxnSpLocks/>
          </p:cNvCxnSpPr>
          <p:nvPr/>
        </p:nvCxnSpPr>
        <p:spPr>
          <a:xfrm>
            <a:off x="2223741" y="4772720"/>
            <a:ext cx="1382751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D6F13C95-B657-224A-8610-8CEF9C0811E6}"/>
              </a:ext>
            </a:extLst>
          </p:cNvPr>
          <p:cNvSpPr txBox="1"/>
          <p:nvPr/>
        </p:nvSpPr>
        <p:spPr>
          <a:xfrm>
            <a:off x="278781" y="199163"/>
            <a:ext cx="3536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Fair Data </a:t>
            </a:r>
            <a:r>
              <a:rPr lang="it-IT" sz="3200" b="1" dirty="0" err="1"/>
              <a:t>principles</a:t>
            </a:r>
            <a:r>
              <a:rPr lang="it-IT" sz="32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2351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3661E8-75D8-3B46-A212-55BA27E848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4FD8EEE-7548-A743-B482-5F153D63EB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FB4FC14-7AFA-F543-BE38-C6D4D4915E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9" t="12032" r="3944" b="2277"/>
          <a:stretch/>
        </p:blipFill>
        <p:spPr>
          <a:xfrm>
            <a:off x="156117" y="825190"/>
            <a:ext cx="11931806" cy="5876693"/>
          </a:xfrm>
          <a:prstGeom prst="rect">
            <a:avLst/>
          </a:prstGeom>
        </p:spPr>
      </p:pic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8EF2D837-2695-924D-9764-1FFD1B73EF5A}"/>
              </a:ext>
            </a:extLst>
          </p:cNvPr>
          <p:cNvCxnSpPr>
            <a:cxnSpLocks/>
          </p:cNvCxnSpPr>
          <p:nvPr/>
        </p:nvCxnSpPr>
        <p:spPr>
          <a:xfrm>
            <a:off x="1210837" y="1483112"/>
            <a:ext cx="6263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8EFE77AD-763E-AE48-A1BB-5731BB919144}"/>
              </a:ext>
            </a:extLst>
          </p:cNvPr>
          <p:cNvCxnSpPr>
            <a:cxnSpLocks/>
          </p:cNvCxnSpPr>
          <p:nvPr/>
        </p:nvCxnSpPr>
        <p:spPr>
          <a:xfrm>
            <a:off x="584511" y="1735873"/>
            <a:ext cx="6263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F15ED64D-9C54-CD4E-9A3E-2C5B81636D08}"/>
              </a:ext>
            </a:extLst>
          </p:cNvPr>
          <p:cNvCxnSpPr>
            <a:cxnSpLocks/>
          </p:cNvCxnSpPr>
          <p:nvPr/>
        </p:nvCxnSpPr>
        <p:spPr>
          <a:xfrm>
            <a:off x="1210837" y="2984809"/>
            <a:ext cx="6263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5E39730-3F57-244A-8692-07143DF60902}"/>
              </a:ext>
            </a:extLst>
          </p:cNvPr>
          <p:cNvSpPr txBox="1"/>
          <p:nvPr/>
        </p:nvSpPr>
        <p:spPr>
          <a:xfrm>
            <a:off x="9438304" y="199163"/>
            <a:ext cx="2672526" cy="569386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2800" b="1" dirty="0" err="1"/>
              <a:t>Topics</a:t>
            </a:r>
            <a:r>
              <a:rPr lang="it-IT" sz="2800" b="1" dirty="0"/>
              <a:t>:</a:t>
            </a:r>
            <a:endParaRPr lang="it-IT" sz="2800" dirty="0"/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rgbClr val="C00000"/>
                </a:solidFill>
              </a:rPr>
              <a:t>Data</a:t>
            </a:r>
          </a:p>
          <a:p>
            <a:pPr marL="457200" indent="-457200">
              <a:buFontTx/>
              <a:buChar char="-"/>
            </a:pPr>
            <a:r>
              <a:rPr lang="it-IT" sz="2800" dirty="0" err="1">
                <a:solidFill>
                  <a:srgbClr val="C00000"/>
                </a:solidFill>
              </a:rPr>
              <a:t>Metadata</a:t>
            </a:r>
            <a:endParaRPr lang="it-IT" sz="2800" dirty="0">
              <a:solidFill>
                <a:srgbClr val="C00000"/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2800" dirty="0" err="1">
                <a:solidFill>
                  <a:schemeClr val="accent1">
                    <a:lumMod val="75000"/>
                  </a:schemeClr>
                </a:solidFill>
              </a:rPr>
              <a:t>Identifiers</a:t>
            </a:r>
            <a:endParaRPr lang="it-IT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2800" dirty="0" err="1">
                <a:solidFill>
                  <a:schemeClr val="accent4">
                    <a:lumMod val="75000"/>
                  </a:schemeClr>
                </a:solidFill>
              </a:rPr>
              <a:t>Protocols</a:t>
            </a:r>
            <a:endParaRPr lang="it-IT" sz="28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2800" dirty="0" err="1">
                <a:solidFill>
                  <a:schemeClr val="accent6">
                    <a:lumMod val="75000"/>
                  </a:schemeClr>
                </a:solidFill>
              </a:rPr>
              <a:t>Authe&amp;Autho</a:t>
            </a:r>
            <a:br>
              <a:rPr lang="it-IT" sz="2800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it-IT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it-IT" sz="2800" dirty="0" err="1">
                <a:solidFill>
                  <a:srgbClr val="7030A0"/>
                </a:solidFill>
              </a:rPr>
              <a:t>Standards</a:t>
            </a:r>
            <a:br>
              <a:rPr lang="it-IT" sz="2800" dirty="0">
                <a:solidFill>
                  <a:srgbClr val="7030A0"/>
                </a:solidFill>
              </a:rPr>
            </a:b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</a:rPr>
              <a:t>Semantics</a:t>
            </a:r>
            <a:br>
              <a:rPr lang="it-IT" sz="2800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it-IT" sz="28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sz="2800" dirty="0"/>
              <a:t>policy &amp; </a:t>
            </a:r>
            <a:br>
              <a:rPr lang="it-IT" sz="2800" dirty="0"/>
            </a:br>
            <a:r>
              <a:rPr lang="it-IT" sz="2800" dirty="0" err="1"/>
              <a:t>provenance</a:t>
            </a:r>
            <a:br>
              <a:rPr lang="it-IT" sz="2800" dirty="0">
                <a:solidFill>
                  <a:schemeClr val="accent2">
                    <a:lumMod val="75000"/>
                  </a:schemeClr>
                </a:solidFill>
              </a:rPr>
            </a:br>
            <a:endParaRPr lang="it-IT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5E2EEDB8-CC2D-B043-B8C6-4D93EA500745}"/>
              </a:ext>
            </a:extLst>
          </p:cNvPr>
          <p:cNvCxnSpPr>
            <a:cxnSpLocks/>
          </p:cNvCxnSpPr>
          <p:nvPr/>
        </p:nvCxnSpPr>
        <p:spPr>
          <a:xfrm>
            <a:off x="584511" y="1483112"/>
            <a:ext cx="6263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FE76C463-E7B4-794C-A76B-20A5756E577D}"/>
              </a:ext>
            </a:extLst>
          </p:cNvPr>
          <p:cNvCxnSpPr>
            <a:cxnSpLocks/>
          </p:cNvCxnSpPr>
          <p:nvPr/>
        </p:nvCxnSpPr>
        <p:spPr>
          <a:xfrm>
            <a:off x="584511" y="1981200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A9C72877-D735-B143-BE2C-ECD534014FBB}"/>
              </a:ext>
            </a:extLst>
          </p:cNvPr>
          <p:cNvCxnSpPr>
            <a:cxnSpLocks/>
          </p:cNvCxnSpPr>
          <p:nvPr/>
        </p:nvCxnSpPr>
        <p:spPr>
          <a:xfrm>
            <a:off x="607743" y="2248830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95D64447-9E7D-7341-888B-2DEBE0ACD959}"/>
              </a:ext>
            </a:extLst>
          </p:cNvPr>
          <p:cNvCxnSpPr>
            <a:cxnSpLocks/>
          </p:cNvCxnSpPr>
          <p:nvPr/>
        </p:nvCxnSpPr>
        <p:spPr>
          <a:xfrm>
            <a:off x="808465" y="2984809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38ADD225-9459-0A4C-9020-2A0AC37A638C}"/>
              </a:ext>
            </a:extLst>
          </p:cNvPr>
          <p:cNvCxnSpPr>
            <a:cxnSpLocks/>
          </p:cNvCxnSpPr>
          <p:nvPr/>
        </p:nvCxnSpPr>
        <p:spPr>
          <a:xfrm>
            <a:off x="607743" y="4467921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EA08F312-C4C2-1143-A54E-A23009C58E53}"/>
              </a:ext>
            </a:extLst>
          </p:cNvPr>
          <p:cNvCxnSpPr>
            <a:cxnSpLocks/>
          </p:cNvCxnSpPr>
          <p:nvPr/>
        </p:nvCxnSpPr>
        <p:spPr>
          <a:xfrm>
            <a:off x="607743" y="4769004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231A09B4-680B-7647-9591-CB20645A603A}"/>
              </a:ext>
            </a:extLst>
          </p:cNvPr>
          <p:cNvCxnSpPr>
            <a:cxnSpLocks/>
          </p:cNvCxnSpPr>
          <p:nvPr/>
        </p:nvCxnSpPr>
        <p:spPr>
          <a:xfrm>
            <a:off x="584511" y="5036633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9A343D65-7A1A-1E40-BE10-F2ACC67D2923}"/>
              </a:ext>
            </a:extLst>
          </p:cNvPr>
          <p:cNvCxnSpPr>
            <a:cxnSpLocks/>
          </p:cNvCxnSpPr>
          <p:nvPr/>
        </p:nvCxnSpPr>
        <p:spPr>
          <a:xfrm>
            <a:off x="912078" y="6006789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>
            <a:extLst>
              <a:ext uri="{FF2B5EF4-FFF2-40B4-BE49-F238E27FC236}">
                <a16:creationId xmlns:a16="http://schemas.microsoft.com/office/drawing/2014/main" id="{1874F0C6-50B5-8641-9F79-A9AF0DECF165}"/>
              </a:ext>
            </a:extLst>
          </p:cNvPr>
          <p:cNvCxnSpPr>
            <a:cxnSpLocks/>
          </p:cNvCxnSpPr>
          <p:nvPr/>
        </p:nvCxnSpPr>
        <p:spPr>
          <a:xfrm>
            <a:off x="748991" y="5772613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D83A403A-225D-8041-A59F-036B6B9D5D87}"/>
              </a:ext>
            </a:extLst>
          </p:cNvPr>
          <p:cNvCxnSpPr>
            <a:cxnSpLocks/>
          </p:cNvCxnSpPr>
          <p:nvPr/>
        </p:nvCxnSpPr>
        <p:spPr>
          <a:xfrm>
            <a:off x="912078" y="6274418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7D4060AC-A6D2-6E43-9559-69C35AE01073}"/>
              </a:ext>
            </a:extLst>
          </p:cNvPr>
          <p:cNvCxnSpPr>
            <a:cxnSpLocks/>
          </p:cNvCxnSpPr>
          <p:nvPr/>
        </p:nvCxnSpPr>
        <p:spPr>
          <a:xfrm>
            <a:off x="912078" y="6530896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D0D71A56-0D55-E04E-8C28-C602A1651D88}"/>
              </a:ext>
            </a:extLst>
          </p:cNvPr>
          <p:cNvCxnSpPr>
            <a:cxnSpLocks/>
          </p:cNvCxnSpPr>
          <p:nvPr/>
        </p:nvCxnSpPr>
        <p:spPr>
          <a:xfrm>
            <a:off x="6528111" y="1490546"/>
            <a:ext cx="1088172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>
            <a:extLst>
              <a:ext uri="{FF2B5EF4-FFF2-40B4-BE49-F238E27FC236}">
                <a16:creationId xmlns:a16="http://schemas.microsoft.com/office/drawing/2014/main" id="{226A0F64-8151-E347-8B4E-ED6A15918C11}"/>
              </a:ext>
            </a:extLst>
          </p:cNvPr>
          <p:cNvCxnSpPr>
            <a:cxnSpLocks/>
          </p:cNvCxnSpPr>
          <p:nvPr/>
        </p:nvCxnSpPr>
        <p:spPr>
          <a:xfrm>
            <a:off x="5067301" y="1984916"/>
            <a:ext cx="1088172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>
            <a:extLst>
              <a:ext uri="{FF2B5EF4-FFF2-40B4-BE49-F238E27FC236}">
                <a16:creationId xmlns:a16="http://schemas.microsoft.com/office/drawing/2014/main" id="{12322009-7BAD-9143-BCBF-CB85DF862AE7}"/>
              </a:ext>
            </a:extLst>
          </p:cNvPr>
          <p:cNvCxnSpPr>
            <a:cxnSpLocks/>
          </p:cNvCxnSpPr>
          <p:nvPr/>
        </p:nvCxnSpPr>
        <p:spPr>
          <a:xfrm>
            <a:off x="607743" y="3743094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>
            <a:extLst>
              <a:ext uri="{FF2B5EF4-FFF2-40B4-BE49-F238E27FC236}">
                <a16:creationId xmlns:a16="http://schemas.microsoft.com/office/drawing/2014/main" id="{E6783DE6-F5D3-F047-9D08-2D58F2205F5C}"/>
              </a:ext>
            </a:extLst>
          </p:cNvPr>
          <p:cNvCxnSpPr>
            <a:cxnSpLocks/>
          </p:cNvCxnSpPr>
          <p:nvPr/>
        </p:nvCxnSpPr>
        <p:spPr>
          <a:xfrm>
            <a:off x="3510392" y="5036632"/>
            <a:ext cx="1088172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>
            <a:extLst>
              <a:ext uri="{FF2B5EF4-FFF2-40B4-BE49-F238E27FC236}">
                <a16:creationId xmlns:a16="http://schemas.microsoft.com/office/drawing/2014/main" id="{E9DA8264-C523-664A-981F-BCC2091AB16F}"/>
              </a:ext>
            </a:extLst>
          </p:cNvPr>
          <p:cNvCxnSpPr>
            <a:cxnSpLocks/>
          </p:cNvCxnSpPr>
          <p:nvPr/>
        </p:nvCxnSpPr>
        <p:spPr>
          <a:xfrm>
            <a:off x="1108618" y="3252439"/>
            <a:ext cx="1088172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34">
            <a:extLst>
              <a:ext uri="{FF2B5EF4-FFF2-40B4-BE49-F238E27FC236}">
                <a16:creationId xmlns:a16="http://schemas.microsoft.com/office/drawing/2014/main" id="{B80EEED8-0731-984C-AA31-6726846CD175}"/>
              </a:ext>
            </a:extLst>
          </p:cNvPr>
          <p:cNvCxnSpPr>
            <a:cxnSpLocks/>
          </p:cNvCxnSpPr>
          <p:nvPr/>
        </p:nvCxnSpPr>
        <p:spPr>
          <a:xfrm>
            <a:off x="1105830" y="3509963"/>
            <a:ext cx="1088172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>
            <a:extLst>
              <a:ext uri="{FF2B5EF4-FFF2-40B4-BE49-F238E27FC236}">
                <a16:creationId xmlns:a16="http://schemas.microsoft.com/office/drawing/2014/main" id="{03A0F685-0AF1-3A40-973F-6C23E6F01ADF}"/>
              </a:ext>
            </a:extLst>
          </p:cNvPr>
          <p:cNvCxnSpPr>
            <a:cxnSpLocks/>
          </p:cNvCxnSpPr>
          <p:nvPr/>
        </p:nvCxnSpPr>
        <p:spPr>
          <a:xfrm>
            <a:off x="9295937" y="3007111"/>
            <a:ext cx="1088172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>
            <a:extLst>
              <a:ext uri="{FF2B5EF4-FFF2-40B4-BE49-F238E27FC236}">
                <a16:creationId xmlns:a16="http://schemas.microsoft.com/office/drawing/2014/main" id="{CEEB8173-40D6-4346-92A3-D9B65F21D64B}"/>
              </a:ext>
            </a:extLst>
          </p:cNvPr>
          <p:cNvCxnSpPr>
            <a:cxnSpLocks/>
          </p:cNvCxnSpPr>
          <p:nvPr/>
        </p:nvCxnSpPr>
        <p:spPr>
          <a:xfrm>
            <a:off x="3510392" y="1732156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1 37">
            <a:extLst>
              <a:ext uri="{FF2B5EF4-FFF2-40B4-BE49-F238E27FC236}">
                <a16:creationId xmlns:a16="http://schemas.microsoft.com/office/drawing/2014/main" id="{EAC5384D-721E-AA45-81FB-E0E8F73656AF}"/>
              </a:ext>
            </a:extLst>
          </p:cNvPr>
          <p:cNvCxnSpPr>
            <a:cxnSpLocks/>
          </p:cNvCxnSpPr>
          <p:nvPr/>
        </p:nvCxnSpPr>
        <p:spPr>
          <a:xfrm>
            <a:off x="3606492" y="3509963"/>
            <a:ext cx="3474532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1 38">
            <a:extLst>
              <a:ext uri="{FF2B5EF4-FFF2-40B4-BE49-F238E27FC236}">
                <a16:creationId xmlns:a16="http://schemas.microsoft.com/office/drawing/2014/main" id="{84612367-78B0-504A-AB29-529D527DC7AB}"/>
              </a:ext>
            </a:extLst>
          </p:cNvPr>
          <p:cNvCxnSpPr>
            <a:cxnSpLocks/>
          </p:cNvCxnSpPr>
          <p:nvPr/>
        </p:nvCxnSpPr>
        <p:spPr>
          <a:xfrm>
            <a:off x="2000250" y="3762725"/>
            <a:ext cx="1144394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>
            <a:extLst>
              <a:ext uri="{FF2B5EF4-FFF2-40B4-BE49-F238E27FC236}">
                <a16:creationId xmlns:a16="http://schemas.microsoft.com/office/drawing/2014/main" id="{90E7D263-BD43-5A46-AB70-6C58D667F146}"/>
              </a:ext>
            </a:extLst>
          </p:cNvPr>
          <p:cNvCxnSpPr>
            <a:cxnSpLocks/>
          </p:cNvCxnSpPr>
          <p:nvPr/>
        </p:nvCxnSpPr>
        <p:spPr>
          <a:xfrm>
            <a:off x="4375925" y="3029413"/>
            <a:ext cx="1088172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1 40">
            <a:extLst>
              <a:ext uri="{FF2B5EF4-FFF2-40B4-BE49-F238E27FC236}">
                <a16:creationId xmlns:a16="http://schemas.microsoft.com/office/drawing/2014/main" id="{E7F9BD23-719A-6448-8A3E-F73CB942CF7D}"/>
              </a:ext>
            </a:extLst>
          </p:cNvPr>
          <p:cNvCxnSpPr>
            <a:cxnSpLocks/>
          </p:cNvCxnSpPr>
          <p:nvPr/>
        </p:nvCxnSpPr>
        <p:spPr>
          <a:xfrm>
            <a:off x="5611387" y="6530896"/>
            <a:ext cx="1088172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>
            <a:extLst>
              <a:ext uri="{FF2B5EF4-FFF2-40B4-BE49-F238E27FC236}">
                <a16:creationId xmlns:a16="http://schemas.microsoft.com/office/drawing/2014/main" id="{D3B57052-603A-AB4C-A9D3-D3C2280C7799}"/>
              </a:ext>
            </a:extLst>
          </p:cNvPr>
          <p:cNvCxnSpPr>
            <a:cxnSpLocks/>
          </p:cNvCxnSpPr>
          <p:nvPr/>
        </p:nvCxnSpPr>
        <p:spPr>
          <a:xfrm>
            <a:off x="6269309" y="2984809"/>
            <a:ext cx="1088172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1 42">
            <a:extLst>
              <a:ext uri="{FF2B5EF4-FFF2-40B4-BE49-F238E27FC236}">
                <a16:creationId xmlns:a16="http://schemas.microsoft.com/office/drawing/2014/main" id="{F82FB2C4-4581-004C-BCBE-CD35E15C0B23}"/>
              </a:ext>
            </a:extLst>
          </p:cNvPr>
          <p:cNvCxnSpPr>
            <a:cxnSpLocks/>
          </p:cNvCxnSpPr>
          <p:nvPr/>
        </p:nvCxnSpPr>
        <p:spPr>
          <a:xfrm>
            <a:off x="2366382" y="3259872"/>
            <a:ext cx="4333177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1 43">
            <a:extLst>
              <a:ext uri="{FF2B5EF4-FFF2-40B4-BE49-F238E27FC236}">
                <a16:creationId xmlns:a16="http://schemas.microsoft.com/office/drawing/2014/main" id="{73F5BDEC-4A2C-3A4E-AD39-E1E9873BA368}"/>
              </a:ext>
            </a:extLst>
          </p:cNvPr>
          <p:cNvCxnSpPr>
            <a:cxnSpLocks/>
          </p:cNvCxnSpPr>
          <p:nvPr/>
        </p:nvCxnSpPr>
        <p:spPr>
          <a:xfrm>
            <a:off x="7716644" y="4467921"/>
            <a:ext cx="4181707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44">
            <a:extLst>
              <a:ext uri="{FF2B5EF4-FFF2-40B4-BE49-F238E27FC236}">
                <a16:creationId xmlns:a16="http://schemas.microsoft.com/office/drawing/2014/main" id="{0BCAA33A-AF6A-3C46-A7EE-2E694C5104FC}"/>
              </a:ext>
            </a:extLst>
          </p:cNvPr>
          <p:cNvCxnSpPr>
            <a:cxnSpLocks/>
          </p:cNvCxnSpPr>
          <p:nvPr/>
        </p:nvCxnSpPr>
        <p:spPr>
          <a:xfrm>
            <a:off x="2223741" y="4772720"/>
            <a:ext cx="1382751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1 45">
            <a:extLst>
              <a:ext uri="{FF2B5EF4-FFF2-40B4-BE49-F238E27FC236}">
                <a16:creationId xmlns:a16="http://schemas.microsoft.com/office/drawing/2014/main" id="{973DFFBF-6B9D-A14A-AB36-FF352AA1F9A9}"/>
              </a:ext>
            </a:extLst>
          </p:cNvPr>
          <p:cNvCxnSpPr>
            <a:cxnSpLocks/>
          </p:cNvCxnSpPr>
          <p:nvPr/>
        </p:nvCxnSpPr>
        <p:spPr>
          <a:xfrm>
            <a:off x="6309348" y="6032808"/>
            <a:ext cx="200946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1 46">
            <a:extLst>
              <a:ext uri="{FF2B5EF4-FFF2-40B4-BE49-F238E27FC236}">
                <a16:creationId xmlns:a16="http://schemas.microsoft.com/office/drawing/2014/main" id="{A54A5A91-0BE4-434B-AAC5-6BBFFDA42482}"/>
              </a:ext>
            </a:extLst>
          </p:cNvPr>
          <p:cNvCxnSpPr>
            <a:cxnSpLocks/>
          </p:cNvCxnSpPr>
          <p:nvPr/>
        </p:nvCxnSpPr>
        <p:spPr>
          <a:xfrm>
            <a:off x="4518649" y="6274418"/>
            <a:ext cx="200946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C6273EBA-0BA2-6D4C-9D7D-EB67F025C41F}"/>
              </a:ext>
            </a:extLst>
          </p:cNvPr>
          <p:cNvSpPr txBox="1"/>
          <p:nvPr/>
        </p:nvSpPr>
        <p:spPr>
          <a:xfrm>
            <a:off x="278781" y="199163"/>
            <a:ext cx="3536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Fair Data </a:t>
            </a:r>
            <a:r>
              <a:rPr lang="it-IT" sz="3200" b="1" dirty="0" err="1"/>
              <a:t>principles</a:t>
            </a:r>
            <a:r>
              <a:rPr lang="it-IT" sz="32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1753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3661E8-75D8-3B46-A212-55BA27E848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4FD8EEE-7548-A743-B482-5F153D63EB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FB4FC14-7AFA-F543-BE38-C6D4D4915E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9" t="12032" r="3944" b="2277"/>
          <a:stretch/>
        </p:blipFill>
        <p:spPr>
          <a:xfrm>
            <a:off x="156117" y="825190"/>
            <a:ext cx="11931806" cy="5876693"/>
          </a:xfrm>
          <a:prstGeom prst="rect">
            <a:avLst/>
          </a:prstGeom>
        </p:spPr>
      </p:pic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8EF2D837-2695-924D-9764-1FFD1B73EF5A}"/>
              </a:ext>
            </a:extLst>
          </p:cNvPr>
          <p:cNvCxnSpPr>
            <a:cxnSpLocks/>
          </p:cNvCxnSpPr>
          <p:nvPr/>
        </p:nvCxnSpPr>
        <p:spPr>
          <a:xfrm>
            <a:off x="1210837" y="1483112"/>
            <a:ext cx="6263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8EFE77AD-763E-AE48-A1BB-5731BB919144}"/>
              </a:ext>
            </a:extLst>
          </p:cNvPr>
          <p:cNvCxnSpPr>
            <a:cxnSpLocks/>
          </p:cNvCxnSpPr>
          <p:nvPr/>
        </p:nvCxnSpPr>
        <p:spPr>
          <a:xfrm>
            <a:off x="584511" y="1735873"/>
            <a:ext cx="6263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F15ED64D-9C54-CD4E-9A3E-2C5B81636D08}"/>
              </a:ext>
            </a:extLst>
          </p:cNvPr>
          <p:cNvCxnSpPr>
            <a:cxnSpLocks/>
          </p:cNvCxnSpPr>
          <p:nvPr/>
        </p:nvCxnSpPr>
        <p:spPr>
          <a:xfrm>
            <a:off x="1210837" y="2984809"/>
            <a:ext cx="6263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5E39730-3F57-244A-8692-07143DF60902}"/>
              </a:ext>
            </a:extLst>
          </p:cNvPr>
          <p:cNvSpPr txBox="1"/>
          <p:nvPr/>
        </p:nvSpPr>
        <p:spPr>
          <a:xfrm>
            <a:off x="9438304" y="199163"/>
            <a:ext cx="2672526" cy="526297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2800" b="1" dirty="0" err="1"/>
              <a:t>Topics</a:t>
            </a:r>
            <a:r>
              <a:rPr lang="it-IT" sz="2800" b="1" dirty="0"/>
              <a:t>:</a:t>
            </a:r>
            <a:endParaRPr lang="it-IT" sz="2800" dirty="0"/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rgbClr val="C00000"/>
                </a:solidFill>
              </a:rPr>
              <a:t>Data</a:t>
            </a:r>
          </a:p>
          <a:p>
            <a:pPr marL="457200" indent="-457200">
              <a:buFontTx/>
              <a:buChar char="-"/>
            </a:pPr>
            <a:r>
              <a:rPr lang="it-IT" sz="2800" dirty="0" err="1">
                <a:solidFill>
                  <a:srgbClr val="C00000"/>
                </a:solidFill>
              </a:rPr>
              <a:t>Metadata</a:t>
            </a:r>
            <a:endParaRPr lang="it-IT" sz="2800" dirty="0">
              <a:solidFill>
                <a:srgbClr val="C00000"/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2800" dirty="0" err="1">
                <a:solidFill>
                  <a:schemeClr val="accent1">
                    <a:lumMod val="75000"/>
                  </a:schemeClr>
                </a:solidFill>
              </a:rPr>
              <a:t>Identifiers</a:t>
            </a:r>
            <a:endParaRPr lang="it-IT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2800" dirty="0" err="1">
                <a:solidFill>
                  <a:schemeClr val="accent4">
                    <a:lumMod val="75000"/>
                  </a:schemeClr>
                </a:solidFill>
              </a:rPr>
              <a:t>Protocols</a:t>
            </a:r>
            <a:endParaRPr lang="it-IT" sz="28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2800" dirty="0" err="1">
                <a:solidFill>
                  <a:schemeClr val="accent6">
                    <a:lumMod val="75000"/>
                  </a:schemeClr>
                </a:solidFill>
              </a:rPr>
              <a:t>Authe&amp;Autho</a:t>
            </a:r>
            <a:br>
              <a:rPr lang="it-IT" sz="2800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it-IT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it-IT" sz="2800" dirty="0" err="1">
                <a:solidFill>
                  <a:srgbClr val="7030A0"/>
                </a:solidFill>
              </a:rPr>
              <a:t>Standards</a:t>
            </a:r>
            <a:br>
              <a:rPr lang="it-IT" sz="2800" dirty="0">
                <a:solidFill>
                  <a:srgbClr val="7030A0"/>
                </a:solidFill>
              </a:rPr>
            </a:b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</a:rPr>
              <a:t>Semantics</a:t>
            </a:r>
            <a:br>
              <a:rPr lang="it-IT" sz="2800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it-IT" sz="28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sz="2800" dirty="0"/>
              <a:t>policy &amp; </a:t>
            </a:r>
            <a:br>
              <a:rPr lang="it-IT" sz="2800" dirty="0"/>
            </a:br>
            <a:r>
              <a:rPr lang="it-IT" sz="2800" dirty="0" err="1"/>
              <a:t>provenance</a:t>
            </a:r>
            <a:endParaRPr lang="it-IT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5E2EEDB8-CC2D-B043-B8C6-4D93EA500745}"/>
              </a:ext>
            </a:extLst>
          </p:cNvPr>
          <p:cNvCxnSpPr>
            <a:cxnSpLocks/>
          </p:cNvCxnSpPr>
          <p:nvPr/>
        </p:nvCxnSpPr>
        <p:spPr>
          <a:xfrm>
            <a:off x="584511" y="1483112"/>
            <a:ext cx="6263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FE76C463-E7B4-794C-A76B-20A5756E577D}"/>
              </a:ext>
            </a:extLst>
          </p:cNvPr>
          <p:cNvCxnSpPr>
            <a:cxnSpLocks/>
          </p:cNvCxnSpPr>
          <p:nvPr/>
        </p:nvCxnSpPr>
        <p:spPr>
          <a:xfrm>
            <a:off x="584511" y="1981200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A9C72877-D735-B143-BE2C-ECD534014FBB}"/>
              </a:ext>
            </a:extLst>
          </p:cNvPr>
          <p:cNvCxnSpPr>
            <a:cxnSpLocks/>
          </p:cNvCxnSpPr>
          <p:nvPr/>
        </p:nvCxnSpPr>
        <p:spPr>
          <a:xfrm>
            <a:off x="607743" y="2248830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95D64447-9E7D-7341-888B-2DEBE0ACD959}"/>
              </a:ext>
            </a:extLst>
          </p:cNvPr>
          <p:cNvCxnSpPr>
            <a:cxnSpLocks/>
          </p:cNvCxnSpPr>
          <p:nvPr/>
        </p:nvCxnSpPr>
        <p:spPr>
          <a:xfrm>
            <a:off x="808465" y="2984809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38ADD225-9459-0A4C-9020-2A0AC37A638C}"/>
              </a:ext>
            </a:extLst>
          </p:cNvPr>
          <p:cNvCxnSpPr>
            <a:cxnSpLocks/>
          </p:cNvCxnSpPr>
          <p:nvPr/>
        </p:nvCxnSpPr>
        <p:spPr>
          <a:xfrm>
            <a:off x="607743" y="4467921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EA08F312-C4C2-1143-A54E-A23009C58E53}"/>
              </a:ext>
            </a:extLst>
          </p:cNvPr>
          <p:cNvCxnSpPr>
            <a:cxnSpLocks/>
          </p:cNvCxnSpPr>
          <p:nvPr/>
        </p:nvCxnSpPr>
        <p:spPr>
          <a:xfrm>
            <a:off x="607743" y="4769004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231A09B4-680B-7647-9591-CB20645A603A}"/>
              </a:ext>
            </a:extLst>
          </p:cNvPr>
          <p:cNvCxnSpPr>
            <a:cxnSpLocks/>
          </p:cNvCxnSpPr>
          <p:nvPr/>
        </p:nvCxnSpPr>
        <p:spPr>
          <a:xfrm>
            <a:off x="584511" y="5036633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9A343D65-7A1A-1E40-BE10-F2ACC67D2923}"/>
              </a:ext>
            </a:extLst>
          </p:cNvPr>
          <p:cNvCxnSpPr>
            <a:cxnSpLocks/>
          </p:cNvCxnSpPr>
          <p:nvPr/>
        </p:nvCxnSpPr>
        <p:spPr>
          <a:xfrm>
            <a:off x="912078" y="6006789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>
            <a:extLst>
              <a:ext uri="{FF2B5EF4-FFF2-40B4-BE49-F238E27FC236}">
                <a16:creationId xmlns:a16="http://schemas.microsoft.com/office/drawing/2014/main" id="{1874F0C6-50B5-8641-9F79-A9AF0DECF165}"/>
              </a:ext>
            </a:extLst>
          </p:cNvPr>
          <p:cNvCxnSpPr>
            <a:cxnSpLocks/>
          </p:cNvCxnSpPr>
          <p:nvPr/>
        </p:nvCxnSpPr>
        <p:spPr>
          <a:xfrm>
            <a:off x="748991" y="5772613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D83A403A-225D-8041-A59F-036B6B9D5D87}"/>
              </a:ext>
            </a:extLst>
          </p:cNvPr>
          <p:cNvCxnSpPr>
            <a:cxnSpLocks/>
          </p:cNvCxnSpPr>
          <p:nvPr/>
        </p:nvCxnSpPr>
        <p:spPr>
          <a:xfrm>
            <a:off x="912078" y="6274418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7D4060AC-A6D2-6E43-9559-69C35AE01073}"/>
              </a:ext>
            </a:extLst>
          </p:cNvPr>
          <p:cNvCxnSpPr>
            <a:cxnSpLocks/>
          </p:cNvCxnSpPr>
          <p:nvPr/>
        </p:nvCxnSpPr>
        <p:spPr>
          <a:xfrm>
            <a:off x="912078" y="6530896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D0D71A56-0D55-E04E-8C28-C602A1651D88}"/>
              </a:ext>
            </a:extLst>
          </p:cNvPr>
          <p:cNvCxnSpPr>
            <a:cxnSpLocks/>
          </p:cNvCxnSpPr>
          <p:nvPr/>
        </p:nvCxnSpPr>
        <p:spPr>
          <a:xfrm>
            <a:off x="6528111" y="1490546"/>
            <a:ext cx="1088172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>
            <a:extLst>
              <a:ext uri="{FF2B5EF4-FFF2-40B4-BE49-F238E27FC236}">
                <a16:creationId xmlns:a16="http://schemas.microsoft.com/office/drawing/2014/main" id="{226A0F64-8151-E347-8B4E-ED6A15918C11}"/>
              </a:ext>
            </a:extLst>
          </p:cNvPr>
          <p:cNvCxnSpPr>
            <a:cxnSpLocks/>
          </p:cNvCxnSpPr>
          <p:nvPr/>
        </p:nvCxnSpPr>
        <p:spPr>
          <a:xfrm>
            <a:off x="5067301" y="1984916"/>
            <a:ext cx="1088172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>
            <a:extLst>
              <a:ext uri="{FF2B5EF4-FFF2-40B4-BE49-F238E27FC236}">
                <a16:creationId xmlns:a16="http://schemas.microsoft.com/office/drawing/2014/main" id="{12322009-7BAD-9143-BCBF-CB85DF862AE7}"/>
              </a:ext>
            </a:extLst>
          </p:cNvPr>
          <p:cNvCxnSpPr>
            <a:cxnSpLocks/>
          </p:cNvCxnSpPr>
          <p:nvPr/>
        </p:nvCxnSpPr>
        <p:spPr>
          <a:xfrm>
            <a:off x="607743" y="3743094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>
            <a:extLst>
              <a:ext uri="{FF2B5EF4-FFF2-40B4-BE49-F238E27FC236}">
                <a16:creationId xmlns:a16="http://schemas.microsoft.com/office/drawing/2014/main" id="{E6783DE6-F5D3-F047-9D08-2D58F2205F5C}"/>
              </a:ext>
            </a:extLst>
          </p:cNvPr>
          <p:cNvCxnSpPr>
            <a:cxnSpLocks/>
          </p:cNvCxnSpPr>
          <p:nvPr/>
        </p:nvCxnSpPr>
        <p:spPr>
          <a:xfrm>
            <a:off x="3510392" y="5036632"/>
            <a:ext cx="1088172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>
            <a:extLst>
              <a:ext uri="{FF2B5EF4-FFF2-40B4-BE49-F238E27FC236}">
                <a16:creationId xmlns:a16="http://schemas.microsoft.com/office/drawing/2014/main" id="{E9DA8264-C523-664A-981F-BCC2091AB16F}"/>
              </a:ext>
            </a:extLst>
          </p:cNvPr>
          <p:cNvCxnSpPr>
            <a:cxnSpLocks/>
          </p:cNvCxnSpPr>
          <p:nvPr/>
        </p:nvCxnSpPr>
        <p:spPr>
          <a:xfrm>
            <a:off x="1108618" y="3252439"/>
            <a:ext cx="1088172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34">
            <a:extLst>
              <a:ext uri="{FF2B5EF4-FFF2-40B4-BE49-F238E27FC236}">
                <a16:creationId xmlns:a16="http://schemas.microsoft.com/office/drawing/2014/main" id="{B80EEED8-0731-984C-AA31-6726846CD175}"/>
              </a:ext>
            </a:extLst>
          </p:cNvPr>
          <p:cNvCxnSpPr>
            <a:cxnSpLocks/>
          </p:cNvCxnSpPr>
          <p:nvPr/>
        </p:nvCxnSpPr>
        <p:spPr>
          <a:xfrm>
            <a:off x="1105830" y="3509963"/>
            <a:ext cx="1088172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>
            <a:extLst>
              <a:ext uri="{FF2B5EF4-FFF2-40B4-BE49-F238E27FC236}">
                <a16:creationId xmlns:a16="http://schemas.microsoft.com/office/drawing/2014/main" id="{03A0F685-0AF1-3A40-973F-6C23E6F01ADF}"/>
              </a:ext>
            </a:extLst>
          </p:cNvPr>
          <p:cNvCxnSpPr>
            <a:cxnSpLocks/>
          </p:cNvCxnSpPr>
          <p:nvPr/>
        </p:nvCxnSpPr>
        <p:spPr>
          <a:xfrm>
            <a:off x="9295937" y="3007111"/>
            <a:ext cx="1088172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>
            <a:extLst>
              <a:ext uri="{FF2B5EF4-FFF2-40B4-BE49-F238E27FC236}">
                <a16:creationId xmlns:a16="http://schemas.microsoft.com/office/drawing/2014/main" id="{CEEB8173-40D6-4346-92A3-D9B65F21D64B}"/>
              </a:ext>
            </a:extLst>
          </p:cNvPr>
          <p:cNvCxnSpPr>
            <a:cxnSpLocks/>
          </p:cNvCxnSpPr>
          <p:nvPr/>
        </p:nvCxnSpPr>
        <p:spPr>
          <a:xfrm>
            <a:off x="3510392" y="1732156"/>
            <a:ext cx="10881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1 37">
            <a:extLst>
              <a:ext uri="{FF2B5EF4-FFF2-40B4-BE49-F238E27FC236}">
                <a16:creationId xmlns:a16="http://schemas.microsoft.com/office/drawing/2014/main" id="{EAC5384D-721E-AA45-81FB-E0E8F73656AF}"/>
              </a:ext>
            </a:extLst>
          </p:cNvPr>
          <p:cNvCxnSpPr>
            <a:cxnSpLocks/>
          </p:cNvCxnSpPr>
          <p:nvPr/>
        </p:nvCxnSpPr>
        <p:spPr>
          <a:xfrm>
            <a:off x="3606492" y="3509963"/>
            <a:ext cx="3474532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1 38">
            <a:extLst>
              <a:ext uri="{FF2B5EF4-FFF2-40B4-BE49-F238E27FC236}">
                <a16:creationId xmlns:a16="http://schemas.microsoft.com/office/drawing/2014/main" id="{84612367-78B0-504A-AB29-529D527DC7AB}"/>
              </a:ext>
            </a:extLst>
          </p:cNvPr>
          <p:cNvCxnSpPr>
            <a:cxnSpLocks/>
          </p:cNvCxnSpPr>
          <p:nvPr/>
        </p:nvCxnSpPr>
        <p:spPr>
          <a:xfrm>
            <a:off x="2000250" y="3762725"/>
            <a:ext cx="1144394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>
            <a:extLst>
              <a:ext uri="{FF2B5EF4-FFF2-40B4-BE49-F238E27FC236}">
                <a16:creationId xmlns:a16="http://schemas.microsoft.com/office/drawing/2014/main" id="{90E7D263-BD43-5A46-AB70-6C58D667F146}"/>
              </a:ext>
            </a:extLst>
          </p:cNvPr>
          <p:cNvCxnSpPr>
            <a:cxnSpLocks/>
          </p:cNvCxnSpPr>
          <p:nvPr/>
        </p:nvCxnSpPr>
        <p:spPr>
          <a:xfrm>
            <a:off x="4375925" y="3029413"/>
            <a:ext cx="1088172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1 40">
            <a:extLst>
              <a:ext uri="{FF2B5EF4-FFF2-40B4-BE49-F238E27FC236}">
                <a16:creationId xmlns:a16="http://schemas.microsoft.com/office/drawing/2014/main" id="{E7F9BD23-719A-6448-8A3E-F73CB942CF7D}"/>
              </a:ext>
            </a:extLst>
          </p:cNvPr>
          <p:cNvCxnSpPr>
            <a:cxnSpLocks/>
          </p:cNvCxnSpPr>
          <p:nvPr/>
        </p:nvCxnSpPr>
        <p:spPr>
          <a:xfrm>
            <a:off x="5611387" y="6530896"/>
            <a:ext cx="1088172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>
            <a:extLst>
              <a:ext uri="{FF2B5EF4-FFF2-40B4-BE49-F238E27FC236}">
                <a16:creationId xmlns:a16="http://schemas.microsoft.com/office/drawing/2014/main" id="{D3B57052-603A-AB4C-A9D3-D3C2280C7799}"/>
              </a:ext>
            </a:extLst>
          </p:cNvPr>
          <p:cNvCxnSpPr>
            <a:cxnSpLocks/>
          </p:cNvCxnSpPr>
          <p:nvPr/>
        </p:nvCxnSpPr>
        <p:spPr>
          <a:xfrm>
            <a:off x="6269309" y="2984809"/>
            <a:ext cx="1088172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1 42">
            <a:extLst>
              <a:ext uri="{FF2B5EF4-FFF2-40B4-BE49-F238E27FC236}">
                <a16:creationId xmlns:a16="http://schemas.microsoft.com/office/drawing/2014/main" id="{F82FB2C4-4581-004C-BCBE-CD35E15C0B23}"/>
              </a:ext>
            </a:extLst>
          </p:cNvPr>
          <p:cNvCxnSpPr>
            <a:cxnSpLocks/>
          </p:cNvCxnSpPr>
          <p:nvPr/>
        </p:nvCxnSpPr>
        <p:spPr>
          <a:xfrm>
            <a:off x="2366382" y="3259872"/>
            <a:ext cx="4333177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1 43">
            <a:extLst>
              <a:ext uri="{FF2B5EF4-FFF2-40B4-BE49-F238E27FC236}">
                <a16:creationId xmlns:a16="http://schemas.microsoft.com/office/drawing/2014/main" id="{73F5BDEC-4A2C-3A4E-AD39-E1E9873BA368}"/>
              </a:ext>
            </a:extLst>
          </p:cNvPr>
          <p:cNvCxnSpPr>
            <a:cxnSpLocks/>
          </p:cNvCxnSpPr>
          <p:nvPr/>
        </p:nvCxnSpPr>
        <p:spPr>
          <a:xfrm>
            <a:off x="7716644" y="4467921"/>
            <a:ext cx="4181707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44">
            <a:extLst>
              <a:ext uri="{FF2B5EF4-FFF2-40B4-BE49-F238E27FC236}">
                <a16:creationId xmlns:a16="http://schemas.microsoft.com/office/drawing/2014/main" id="{0BCAA33A-AF6A-3C46-A7EE-2E694C5104FC}"/>
              </a:ext>
            </a:extLst>
          </p:cNvPr>
          <p:cNvCxnSpPr>
            <a:cxnSpLocks/>
          </p:cNvCxnSpPr>
          <p:nvPr/>
        </p:nvCxnSpPr>
        <p:spPr>
          <a:xfrm>
            <a:off x="2223741" y="4772720"/>
            <a:ext cx="1382751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1 45">
            <a:extLst>
              <a:ext uri="{FF2B5EF4-FFF2-40B4-BE49-F238E27FC236}">
                <a16:creationId xmlns:a16="http://schemas.microsoft.com/office/drawing/2014/main" id="{973DFFBF-6B9D-A14A-AB36-FF352AA1F9A9}"/>
              </a:ext>
            </a:extLst>
          </p:cNvPr>
          <p:cNvCxnSpPr>
            <a:cxnSpLocks/>
          </p:cNvCxnSpPr>
          <p:nvPr/>
        </p:nvCxnSpPr>
        <p:spPr>
          <a:xfrm>
            <a:off x="6309348" y="6032808"/>
            <a:ext cx="200946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1 46">
            <a:extLst>
              <a:ext uri="{FF2B5EF4-FFF2-40B4-BE49-F238E27FC236}">
                <a16:creationId xmlns:a16="http://schemas.microsoft.com/office/drawing/2014/main" id="{A54A5A91-0BE4-434B-AAC5-6BBFFDA42482}"/>
              </a:ext>
            </a:extLst>
          </p:cNvPr>
          <p:cNvCxnSpPr>
            <a:cxnSpLocks/>
          </p:cNvCxnSpPr>
          <p:nvPr/>
        </p:nvCxnSpPr>
        <p:spPr>
          <a:xfrm>
            <a:off x="4518649" y="6274418"/>
            <a:ext cx="200946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C6273EBA-0BA2-6D4C-9D7D-EB67F025C41F}"/>
              </a:ext>
            </a:extLst>
          </p:cNvPr>
          <p:cNvSpPr txBox="1"/>
          <p:nvPr/>
        </p:nvSpPr>
        <p:spPr>
          <a:xfrm>
            <a:off x="278781" y="199163"/>
            <a:ext cx="3536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Fair Data </a:t>
            </a:r>
            <a:r>
              <a:rPr lang="it-IT" sz="3200" b="1" dirty="0" err="1"/>
              <a:t>principles</a:t>
            </a:r>
            <a:r>
              <a:rPr lang="it-IT" sz="3200" b="1" dirty="0"/>
              <a:t> 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4509598-0C3C-9C47-9F11-CD38CBA0BB65}"/>
              </a:ext>
            </a:extLst>
          </p:cNvPr>
          <p:cNvSpPr/>
          <p:nvPr/>
        </p:nvSpPr>
        <p:spPr>
          <a:xfrm>
            <a:off x="4391435" y="196918"/>
            <a:ext cx="318433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err="1">
                <a:solidFill>
                  <a:prstClr val="black"/>
                </a:solidFill>
              </a:rPr>
              <a:t>Hidden</a:t>
            </a:r>
            <a:r>
              <a:rPr lang="it-IT" sz="2800" b="1" dirty="0">
                <a:solidFill>
                  <a:prstClr val="black"/>
                </a:solidFill>
              </a:rPr>
              <a:t> </a:t>
            </a:r>
            <a:r>
              <a:rPr lang="it-IT" sz="2800" b="1" dirty="0" err="1">
                <a:solidFill>
                  <a:prstClr val="black"/>
                </a:solidFill>
              </a:rPr>
              <a:t>Topics</a:t>
            </a:r>
            <a:r>
              <a:rPr lang="it-IT" sz="2800" b="1" dirty="0">
                <a:solidFill>
                  <a:prstClr val="black"/>
                </a:solidFill>
              </a:rPr>
              <a:t>:</a:t>
            </a:r>
          </a:p>
          <a:p>
            <a:r>
              <a:rPr lang="it-IT" sz="2800" dirty="0">
                <a:solidFill>
                  <a:srgbClr val="FF0000"/>
                </a:solidFill>
              </a:rPr>
              <a:t>- </a:t>
            </a:r>
            <a:r>
              <a:rPr lang="it-IT" sz="2800" dirty="0" err="1">
                <a:solidFill>
                  <a:srgbClr val="FF0000"/>
                </a:solidFill>
              </a:rPr>
              <a:t>services+databases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1925D4C-8B13-7A4A-BA1B-233142661B30}"/>
              </a:ext>
            </a:extLst>
          </p:cNvPr>
          <p:cNvSpPr/>
          <p:nvPr/>
        </p:nvSpPr>
        <p:spPr>
          <a:xfrm>
            <a:off x="3702205" y="2044051"/>
            <a:ext cx="2502517" cy="2457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91712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A493328-3823-1144-BD40-E3BD7DCFCF91}"/>
              </a:ext>
            </a:extLst>
          </p:cNvPr>
          <p:cNvSpPr txBox="1"/>
          <p:nvPr/>
        </p:nvSpPr>
        <p:spPr>
          <a:xfrm>
            <a:off x="847492" y="1806498"/>
            <a:ext cx="48000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0" dirty="0"/>
              <a:t>FAIR </a:t>
            </a:r>
            <a:r>
              <a:rPr lang="it-IT" sz="8000" dirty="0" err="1"/>
              <a:t>Topics</a:t>
            </a:r>
            <a:endParaRPr lang="it-IT" sz="8000" dirty="0"/>
          </a:p>
        </p:txBody>
      </p:sp>
    </p:spTree>
    <p:extLst>
      <p:ext uri="{BB962C8B-B14F-4D97-AF65-F5344CB8AC3E}">
        <p14:creationId xmlns:p14="http://schemas.microsoft.com/office/powerpoint/2010/main" val="931044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1" y="1"/>
            <a:ext cx="1708727" cy="1239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26848" y="328181"/>
            <a:ext cx="4441152" cy="547879"/>
          </a:xfrm>
        </p:spPr>
        <p:txBody>
          <a:bodyPr>
            <a:noAutofit/>
          </a:bodyPr>
          <a:lstStyle/>
          <a:p>
            <a:pPr algn="l"/>
            <a:br>
              <a:rPr lang="en-US" sz="2800" dirty="0">
                <a:latin typeface="Adobe Hebrew"/>
                <a:cs typeface="Adobe Hebrew"/>
              </a:rPr>
            </a:br>
            <a:r>
              <a:rPr lang="en-US" sz="3600" b="1" dirty="0">
                <a:solidFill>
                  <a:srgbClr val="800000"/>
                </a:solidFill>
                <a:latin typeface="Adobe Hebrew"/>
                <a:cs typeface="Adobe Hebrew"/>
              </a:rPr>
              <a:t>Data</a:t>
            </a:r>
            <a:endParaRPr lang="en-US" sz="3200" b="1" dirty="0">
              <a:solidFill>
                <a:srgbClr val="800000"/>
              </a:solidFill>
              <a:latin typeface="Adobe Hebrew"/>
              <a:cs typeface="Adobe Hebrew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034425" y="0"/>
            <a:ext cx="0" cy="6858000"/>
          </a:xfrm>
          <a:prstGeom prst="line">
            <a:avLst/>
          </a:prstGeom>
          <a:ln w="9525" cmpd="sng"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itle 3"/>
          <p:cNvSpPr txBox="1">
            <a:spLocks/>
          </p:cNvSpPr>
          <p:nvPr/>
        </p:nvSpPr>
        <p:spPr>
          <a:xfrm>
            <a:off x="6226847" y="1123377"/>
            <a:ext cx="5143517" cy="41683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i="1" dirty="0">
                <a:latin typeface="Adobe Hebrew"/>
                <a:cs typeface="Adobe Hebrew"/>
              </a:rPr>
              <a:t>Our greatest wealth</a:t>
            </a:r>
          </a:p>
          <a:p>
            <a:pPr algn="l"/>
            <a:endParaRPr lang="en-US" sz="2800" b="1" i="1" dirty="0">
              <a:solidFill>
                <a:srgbClr val="800000"/>
              </a:solidFill>
              <a:latin typeface="Adobe Hebrew"/>
              <a:cs typeface="Adobe Hebrew"/>
            </a:endParaRPr>
          </a:p>
          <a:p>
            <a:pPr algn="l"/>
            <a:r>
              <a:rPr lang="en-US" sz="2800" b="1" i="1" dirty="0">
                <a:solidFill>
                  <a:srgbClr val="800000"/>
                </a:solidFill>
                <a:latin typeface="Adobe Hebrew"/>
                <a:cs typeface="Adobe Hebrew"/>
              </a:rPr>
              <a:t>Function</a:t>
            </a:r>
          </a:p>
          <a:p>
            <a:pPr algn="l"/>
            <a:r>
              <a:rPr lang="en-US" sz="2800" i="1" dirty="0">
                <a:latin typeface="Adobe Hebrew"/>
                <a:cs typeface="Adobe Hebrew"/>
              </a:rPr>
              <a:t>Describe (physical) phenomena</a:t>
            </a:r>
          </a:p>
          <a:p>
            <a:pPr algn="l"/>
            <a:endParaRPr lang="en-US" sz="2800" i="1" dirty="0">
              <a:latin typeface="Adobe Hebrew"/>
              <a:cs typeface="Adobe Hebrew"/>
            </a:endParaRPr>
          </a:p>
          <a:p>
            <a:pPr algn="l"/>
            <a:r>
              <a:rPr lang="en-US" sz="2800" b="1" i="1" dirty="0">
                <a:solidFill>
                  <a:srgbClr val="800000"/>
                </a:solidFill>
                <a:latin typeface="Adobe Hebrew"/>
                <a:cs typeface="Adobe Hebrew"/>
              </a:rPr>
              <a:t>Related topics &amp; Issues</a:t>
            </a:r>
          </a:p>
          <a:p>
            <a:pPr marL="457200" indent="-457200" algn="l">
              <a:buFontTx/>
              <a:buChar char="-"/>
            </a:pPr>
            <a:r>
              <a:rPr lang="en-US" sz="2800" i="1" dirty="0">
                <a:latin typeface="Adobe Hebrew"/>
                <a:cs typeface="Adobe Hebrew"/>
              </a:rPr>
              <a:t>Format, standards, harmonization</a:t>
            </a:r>
          </a:p>
          <a:p>
            <a:pPr marL="457200" indent="-457200" algn="l">
              <a:buFontTx/>
              <a:buChar char="-"/>
            </a:pPr>
            <a:r>
              <a:rPr lang="en-US" sz="2800" i="1" dirty="0">
                <a:latin typeface="Adobe Hebrew"/>
                <a:cs typeface="Adobe Hebrew"/>
              </a:rPr>
              <a:t>Proliferation standards</a:t>
            </a:r>
          </a:p>
          <a:p>
            <a:pPr marL="457200" indent="-457200" algn="l">
              <a:buFontTx/>
              <a:buChar char="-"/>
            </a:pPr>
            <a:r>
              <a:rPr lang="en-US" sz="2800" i="1" dirty="0">
                <a:solidFill>
                  <a:srgbClr val="810000"/>
                </a:solidFill>
                <a:latin typeface="Adobe Hebrew"/>
                <a:cs typeface="Adobe Hebrew"/>
              </a:rPr>
              <a:t>Continuous or atomic data?</a:t>
            </a:r>
          </a:p>
          <a:p>
            <a:pPr marL="457200" indent="-457200" algn="l">
              <a:buFontTx/>
              <a:buChar char="-"/>
            </a:pPr>
            <a:r>
              <a:rPr lang="en-US" sz="2800" i="1" dirty="0">
                <a:solidFill>
                  <a:srgbClr val="810000"/>
                </a:solidFill>
                <a:latin typeface="Adobe Hebrew"/>
                <a:cs typeface="Adobe Hebrew"/>
              </a:rPr>
              <a:t>How to store data?</a:t>
            </a:r>
          </a:p>
          <a:p>
            <a:pPr marL="457200" indent="-457200" algn="l">
              <a:buFontTx/>
              <a:buChar char="-"/>
            </a:pPr>
            <a:endParaRPr lang="en-US" sz="2800" i="1" dirty="0">
              <a:solidFill>
                <a:srgbClr val="810000"/>
              </a:solidFill>
              <a:latin typeface="Adobe Hebrew"/>
              <a:cs typeface="Adobe Hebrew"/>
            </a:endParaRPr>
          </a:p>
          <a:p>
            <a:pPr algn="l"/>
            <a:endParaRPr lang="en-US" sz="2800" i="1" dirty="0">
              <a:latin typeface="Adobe Hebrew"/>
              <a:cs typeface="Adobe Hebrew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CD2E2D0-D9E9-8643-A31E-E992D7F46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7" y="553492"/>
            <a:ext cx="4381500" cy="18542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2C6544B-9509-734C-BDE8-19149592D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24" y="2961183"/>
            <a:ext cx="3314700" cy="24511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9AB1CAC-E830-5745-A175-F98590EAEA5F}"/>
              </a:ext>
            </a:extLst>
          </p:cNvPr>
          <p:cNvSpPr txBox="1"/>
          <p:nvPr/>
        </p:nvSpPr>
        <p:spPr>
          <a:xfrm>
            <a:off x="342059" y="2407692"/>
            <a:ext cx="190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/>
              <a:t>Seismic</a:t>
            </a:r>
            <a:r>
              <a:rPr lang="it-IT" i="1" dirty="0"/>
              <a:t> </a:t>
            </a:r>
            <a:r>
              <a:rPr lang="it-IT" i="1" dirty="0" err="1"/>
              <a:t>Waveform</a:t>
            </a:r>
            <a:endParaRPr lang="it-IT" i="1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466EAE5-C98A-E94F-96C6-59E9A7221BE5}"/>
              </a:ext>
            </a:extLst>
          </p:cNvPr>
          <p:cNvSpPr txBox="1"/>
          <p:nvPr/>
        </p:nvSpPr>
        <p:spPr>
          <a:xfrm>
            <a:off x="236824" y="5445209"/>
            <a:ext cx="1358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/>
              <a:t>InSAR</a:t>
            </a:r>
            <a:r>
              <a:rPr lang="it-IT" i="1" dirty="0"/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3436851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2E4816-5924-4F4E-8535-B6DD9A8C0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Topics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11389D3-6059-EB4F-BF29-2A2A65C9B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lphaLcParenR"/>
            </a:pPr>
            <a:r>
              <a:rPr lang="it-IT" sz="3200" dirty="0"/>
              <a:t>FAIR </a:t>
            </a:r>
            <a:r>
              <a:rPr lang="it-IT" sz="3200" dirty="0" err="1"/>
              <a:t>principles</a:t>
            </a:r>
            <a:endParaRPr lang="it-IT" sz="3200" dirty="0"/>
          </a:p>
          <a:p>
            <a:pPr marL="514350" indent="-514350">
              <a:buFont typeface="+mj-lt"/>
              <a:buAutoNum type="alphaLcParenR"/>
            </a:pPr>
            <a:r>
              <a:rPr lang="it-IT" sz="3200" dirty="0"/>
              <a:t>FAIR «</a:t>
            </a:r>
            <a:r>
              <a:rPr lang="it-IT" sz="3200" dirty="0" err="1"/>
              <a:t>Topics</a:t>
            </a:r>
            <a:r>
              <a:rPr lang="it-IT" sz="3200" dirty="0"/>
              <a:t>»:</a:t>
            </a:r>
          </a:p>
          <a:p>
            <a:pPr marL="971550" lvl="1" indent="-514350">
              <a:buFont typeface="+mj-lt"/>
              <a:buAutoNum type="alphaLcParenR"/>
            </a:pPr>
            <a:r>
              <a:rPr lang="it-IT" sz="2800" dirty="0"/>
              <a:t>Data, </a:t>
            </a:r>
            <a:r>
              <a:rPr lang="it-IT" sz="2800" dirty="0" err="1"/>
              <a:t>metdata</a:t>
            </a:r>
            <a:r>
              <a:rPr lang="it-IT" sz="2800" dirty="0"/>
              <a:t>, </a:t>
            </a:r>
            <a:r>
              <a:rPr lang="it-IT" sz="2800" dirty="0" err="1"/>
              <a:t>semantics</a:t>
            </a:r>
            <a:r>
              <a:rPr lang="it-IT" sz="2800" dirty="0"/>
              <a:t>, </a:t>
            </a:r>
            <a:r>
              <a:rPr lang="it-IT" sz="2800" dirty="0" err="1"/>
              <a:t>storage</a:t>
            </a:r>
            <a:r>
              <a:rPr lang="it-IT" sz="2800" dirty="0"/>
              <a:t>, PID, AAAI…</a:t>
            </a:r>
          </a:p>
          <a:p>
            <a:pPr marL="514350" indent="-514350">
              <a:buFont typeface="+mj-lt"/>
              <a:buAutoNum type="alphaLcParenR"/>
            </a:pPr>
            <a:r>
              <a:rPr lang="it-IT" sz="3200" dirty="0"/>
              <a:t>How to </a:t>
            </a:r>
            <a:r>
              <a:rPr lang="it-IT" sz="3200" dirty="0" err="1"/>
              <a:t>implement</a:t>
            </a:r>
            <a:r>
              <a:rPr lang="it-IT" sz="3200" dirty="0"/>
              <a:t> FAIR? </a:t>
            </a:r>
            <a:r>
              <a:rPr lang="it-IT" sz="3200" dirty="0" err="1"/>
              <a:t>Existing</a:t>
            </a:r>
            <a:r>
              <a:rPr lang="it-IT" sz="3200" dirty="0"/>
              <a:t> </a:t>
            </a:r>
            <a:r>
              <a:rPr lang="it-IT" sz="3200" dirty="0" err="1"/>
              <a:t>initiatives</a:t>
            </a:r>
            <a:r>
              <a:rPr lang="it-IT" sz="3200" dirty="0"/>
              <a:t> and </a:t>
            </a:r>
            <a:r>
              <a:rPr lang="it-IT" sz="3200" dirty="0" err="1"/>
              <a:t>tools</a:t>
            </a:r>
            <a:endParaRPr lang="it-IT" sz="3200" dirty="0"/>
          </a:p>
          <a:p>
            <a:pPr marL="514350" indent="-514350">
              <a:buFont typeface="+mj-lt"/>
              <a:buAutoNum type="alphaLcParenR"/>
            </a:pPr>
            <a:r>
              <a:rPr lang="it-IT" sz="3200" dirty="0"/>
              <a:t>«The FAIR </a:t>
            </a:r>
            <a:r>
              <a:rPr lang="it-IT" sz="3200" dirty="0" err="1"/>
              <a:t>implementaiton</a:t>
            </a:r>
            <a:r>
              <a:rPr lang="it-IT" sz="3200" dirty="0"/>
              <a:t> </a:t>
            </a:r>
            <a:r>
              <a:rPr lang="it-IT" sz="3200" dirty="0" err="1"/>
              <a:t>process</a:t>
            </a:r>
            <a:r>
              <a:rPr lang="it-IT" sz="3200" dirty="0"/>
              <a:t>»: </a:t>
            </a:r>
            <a:br>
              <a:rPr lang="it-IT" sz="3200" dirty="0"/>
            </a:br>
            <a:r>
              <a:rPr lang="it-IT" sz="3200" dirty="0"/>
              <a:t>EPOS </a:t>
            </a:r>
            <a:r>
              <a:rPr lang="it-IT" sz="3200" dirty="0" err="1"/>
              <a:t>experience</a:t>
            </a:r>
            <a:r>
              <a:rPr lang="it-IT" sz="3200" dirty="0"/>
              <a:t> on </a:t>
            </a:r>
            <a:r>
              <a:rPr lang="it-IT" sz="3200" dirty="0" err="1"/>
              <a:t>how</a:t>
            </a:r>
            <a:r>
              <a:rPr lang="it-IT" sz="3200" dirty="0"/>
              <a:t> to </a:t>
            </a:r>
            <a:r>
              <a:rPr lang="it-IT" sz="3200" dirty="0" err="1"/>
              <a:t>implement</a:t>
            </a:r>
            <a:r>
              <a:rPr lang="it-IT" sz="3200" dirty="0"/>
              <a:t> FAIR in the </a:t>
            </a:r>
            <a:r>
              <a:rPr lang="it-IT" sz="3200" dirty="0" err="1"/>
              <a:t>real</a:t>
            </a:r>
            <a:r>
              <a:rPr lang="it-IT" sz="3200" dirty="0"/>
              <a:t> world</a:t>
            </a:r>
          </a:p>
          <a:p>
            <a:pPr>
              <a:buFontTx/>
              <a:buChar char="-"/>
            </a:pP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34481125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1" y="1"/>
            <a:ext cx="1708727" cy="1239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D935A542-70C1-CB47-8FCE-8EB94B28F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074" y="415539"/>
            <a:ext cx="1993218" cy="149491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15355" y="172036"/>
            <a:ext cx="3943025" cy="547879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rgbClr val="800000"/>
                </a:solidFill>
                <a:latin typeface="Adobe Hebrew"/>
                <a:cs typeface="Adobe Hebrew"/>
              </a:rPr>
              <a:t>How to store data?</a:t>
            </a:r>
            <a:endParaRPr lang="en-US" sz="3200" b="1" dirty="0">
              <a:solidFill>
                <a:srgbClr val="800000"/>
              </a:solidFill>
              <a:latin typeface="Adobe Hebrew"/>
              <a:cs typeface="Adobe Hebrew"/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0" y="1910453"/>
            <a:ext cx="12192000" cy="0"/>
          </a:xfrm>
          <a:prstGeom prst="line">
            <a:avLst/>
          </a:prstGeom>
          <a:ln w="9525" cmpd="sng"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9E4C817F-3CFB-044F-AF89-F1B7DCBB5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3394" y="3802913"/>
            <a:ext cx="1319190" cy="109282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19381A3-B5EF-FE41-A0B4-206484387B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065" t="18069" r="12995" b="25411"/>
          <a:stretch/>
        </p:blipFill>
        <p:spPr>
          <a:xfrm>
            <a:off x="117730" y="3546330"/>
            <a:ext cx="3093791" cy="1605987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F67AD52-0247-B74C-8603-3B320412AB39}"/>
              </a:ext>
            </a:extLst>
          </p:cNvPr>
          <p:cNvSpPr txBox="1"/>
          <p:nvPr/>
        </p:nvSpPr>
        <p:spPr>
          <a:xfrm>
            <a:off x="5419492" y="839830"/>
            <a:ext cx="5558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err="1"/>
              <a:t>Lev</a:t>
            </a:r>
            <a:r>
              <a:rPr lang="it-IT" sz="3600" b="1" dirty="0"/>
              <a:t>. 1: </a:t>
            </a:r>
            <a:r>
              <a:rPr lang="it-IT" sz="3600" b="1" dirty="0" err="1"/>
              <a:t>Researcher</a:t>
            </a:r>
            <a:r>
              <a:rPr lang="it-IT" sz="3600" b="1" dirty="0"/>
              <a:t> Hard Disk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79C1B8C5-B51B-B943-BD8D-36E3E57FB6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091" t="10754" r="24797"/>
          <a:stretch/>
        </p:blipFill>
        <p:spPr>
          <a:xfrm>
            <a:off x="1469236" y="2077903"/>
            <a:ext cx="1441232" cy="1326637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F97E193-A6A7-984D-8983-EEFDDC90EA27}"/>
              </a:ext>
            </a:extLst>
          </p:cNvPr>
          <p:cNvSpPr txBox="1"/>
          <p:nvPr/>
        </p:nvSpPr>
        <p:spPr>
          <a:xfrm>
            <a:off x="5330283" y="2334746"/>
            <a:ext cx="5499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err="1"/>
              <a:t>Lev</a:t>
            </a:r>
            <a:r>
              <a:rPr lang="it-IT" sz="3600" b="1" dirty="0"/>
              <a:t>. 2: </a:t>
            </a:r>
            <a:r>
              <a:rPr lang="it-IT" sz="3600" b="1" dirty="0" err="1"/>
              <a:t>Institutional</a:t>
            </a:r>
            <a:r>
              <a:rPr lang="it-IT" sz="3600" b="1" dirty="0"/>
              <a:t> Services</a:t>
            </a:r>
          </a:p>
        </p:txBody>
      </p:sp>
      <p:cxnSp>
        <p:nvCxnSpPr>
          <p:cNvPr id="17" name="Straight Connector 7">
            <a:extLst>
              <a:ext uri="{FF2B5EF4-FFF2-40B4-BE49-F238E27FC236}">
                <a16:creationId xmlns:a16="http://schemas.microsoft.com/office/drawing/2014/main" id="{2C124A6C-C6FE-0F41-AFB6-333FC99DEDF4}"/>
              </a:ext>
            </a:extLst>
          </p:cNvPr>
          <p:cNvCxnSpPr>
            <a:cxnSpLocks/>
          </p:cNvCxnSpPr>
          <p:nvPr/>
        </p:nvCxnSpPr>
        <p:spPr>
          <a:xfrm>
            <a:off x="0" y="3537485"/>
            <a:ext cx="12192000" cy="0"/>
          </a:xfrm>
          <a:prstGeom prst="line">
            <a:avLst/>
          </a:prstGeom>
          <a:ln w="9525" cmpd="sng"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9868ADCA-A0DF-984F-B570-74DDC6572C82}"/>
              </a:ext>
            </a:extLst>
          </p:cNvPr>
          <p:cNvSpPr txBox="1"/>
          <p:nvPr/>
        </p:nvSpPr>
        <p:spPr>
          <a:xfrm>
            <a:off x="5330283" y="3770728"/>
            <a:ext cx="5542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err="1"/>
              <a:t>Lev</a:t>
            </a:r>
            <a:r>
              <a:rPr lang="it-IT" sz="3600" b="1" dirty="0"/>
              <a:t>. 3a: </a:t>
            </a:r>
            <a:r>
              <a:rPr lang="it-IT" sz="3600" b="1" dirty="0" err="1"/>
              <a:t>Certified</a:t>
            </a:r>
            <a:r>
              <a:rPr lang="it-IT" sz="3600" b="1" dirty="0"/>
              <a:t> </a:t>
            </a:r>
            <a:r>
              <a:rPr lang="it-IT" sz="3600" b="1" dirty="0" err="1"/>
              <a:t>Repository</a:t>
            </a:r>
            <a:endParaRPr lang="it-IT" sz="3600" b="1" dirty="0"/>
          </a:p>
        </p:txBody>
      </p:sp>
      <p:cxnSp>
        <p:nvCxnSpPr>
          <p:cNvPr id="24" name="Straight Connector 7">
            <a:extLst>
              <a:ext uri="{FF2B5EF4-FFF2-40B4-BE49-F238E27FC236}">
                <a16:creationId xmlns:a16="http://schemas.microsoft.com/office/drawing/2014/main" id="{89BE7A53-5E9D-0147-A85F-300879C88E9D}"/>
              </a:ext>
            </a:extLst>
          </p:cNvPr>
          <p:cNvCxnSpPr>
            <a:cxnSpLocks/>
          </p:cNvCxnSpPr>
          <p:nvPr/>
        </p:nvCxnSpPr>
        <p:spPr>
          <a:xfrm>
            <a:off x="0" y="5152317"/>
            <a:ext cx="12192000" cy="0"/>
          </a:xfrm>
          <a:prstGeom prst="line">
            <a:avLst/>
          </a:prstGeom>
          <a:ln w="9525" cmpd="sng"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539752C1-252E-D842-ACDC-E12D473C0E44}"/>
              </a:ext>
            </a:extLst>
          </p:cNvPr>
          <p:cNvSpPr txBox="1"/>
          <p:nvPr/>
        </p:nvSpPr>
        <p:spPr>
          <a:xfrm>
            <a:off x="5419492" y="5411774"/>
            <a:ext cx="5671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err="1"/>
              <a:t>Lev</a:t>
            </a:r>
            <a:r>
              <a:rPr lang="it-IT" sz="3600" b="1" dirty="0"/>
              <a:t>. 3b: 3rd party </a:t>
            </a:r>
            <a:r>
              <a:rPr lang="it-IT" sz="3600" b="1" dirty="0" err="1"/>
              <a:t>Repository</a:t>
            </a:r>
            <a:endParaRPr lang="it-IT" sz="3600" b="1" dirty="0"/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535A6D76-616C-B846-9A28-06CDF794DB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955" y="5217063"/>
            <a:ext cx="2817851" cy="103575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15C9491-2CC9-6A44-ACE1-A77D9941FC9B}"/>
              </a:ext>
            </a:extLst>
          </p:cNvPr>
          <p:cNvSpPr txBox="1"/>
          <p:nvPr/>
        </p:nvSpPr>
        <p:spPr>
          <a:xfrm>
            <a:off x="5330283" y="4230065"/>
            <a:ext cx="67344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- </a:t>
            </a:r>
            <a:r>
              <a:rPr lang="it-IT" sz="1600" dirty="0" err="1"/>
              <a:t>Lin</a:t>
            </a:r>
            <a:r>
              <a:rPr lang="it-IT" sz="1600" dirty="0"/>
              <a:t>, D., </a:t>
            </a:r>
            <a:r>
              <a:rPr lang="it-IT" sz="1600" dirty="0" err="1"/>
              <a:t>Crabtree</a:t>
            </a:r>
            <a:r>
              <a:rPr lang="it-IT" sz="1600" dirty="0"/>
              <a:t>, </a:t>
            </a:r>
            <a:r>
              <a:rPr lang="it-IT" sz="1600" dirty="0" err="1"/>
              <a:t>J</a:t>
            </a:r>
            <a:r>
              <a:rPr lang="it-IT" sz="1600" dirty="0"/>
              <a:t>., Dillo, I. </a:t>
            </a:r>
            <a:r>
              <a:rPr lang="it-IT" sz="1600" i="1" dirty="0"/>
              <a:t>et al.</a:t>
            </a:r>
            <a:r>
              <a:rPr lang="it-IT" sz="1600" dirty="0"/>
              <a:t> The TRUST </a:t>
            </a:r>
            <a:r>
              <a:rPr lang="it-IT" sz="1600" dirty="0" err="1"/>
              <a:t>Principles</a:t>
            </a:r>
            <a:r>
              <a:rPr lang="it-IT" sz="1600" dirty="0"/>
              <a:t> for </a:t>
            </a:r>
            <a:r>
              <a:rPr lang="it-IT" sz="1600" dirty="0" err="1"/>
              <a:t>digital</a:t>
            </a:r>
            <a:r>
              <a:rPr lang="it-IT" sz="1600" dirty="0"/>
              <a:t> </a:t>
            </a:r>
            <a:r>
              <a:rPr lang="it-IT" sz="1600" dirty="0" err="1"/>
              <a:t>repositories</a:t>
            </a:r>
            <a:r>
              <a:rPr lang="it-IT" sz="1600" dirty="0"/>
              <a:t>. </a:t>
            </a:r>
            <a:br>
              <a:rPr lang="it-IT" sz="1600" dirty="0"/>
            </a:br>
            <a:r>
              <a:rPr lang="it-IT" sz="1600" i="1" dirty="0"/>
              <a:t>Sci Data</a:t>
            </a:r>
            <a:r>
              <a:rPr lang="it-IT" sz="1600" dirty="0"/>
              <a:t> </a:t>
            </a:r>
            <a:r>
              <a:rPr lang="it-IT" sz="1600" b="1" dirty="0"/>
              <a:t>7, </a:t>
            </a:r>
            <a:r>
              <a:rPr lang="it-IT" sz="1600" dirty="0"/>
              <a:t>144 (2020). </a:t>
            </a:r>
            <a:r>
              <a:rPr lang="it-IT" sz="1600" dirty="0" err="1"/>
              <a:t>https</a:t>
            </a:r>
            <a:r>
              <a:rPr lang="it-IT" sz="1600" dirty="0"/>
              <a:t>://</a:t>
            </a:r>
            <a:r>
              <a:rPr lang="it-IT" sz="1600" dirty="0" err="1"/>
              <a:t>doi.org</a:t>
            </a:r>
            <a:r>
              <a:rPr lang="it-IT" sz="1600" dirty="0"/>
              <a:t>/10.1038/s41597-020-0486-7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744CAC3-BA97-D64D-B555-6B1D03989755}"/>
              </a:ext>
            </a:extLst>
          </p:cNvPr>
          <p:cNvSpPr txBox="1"/>
          <p:nvPr/>
        </p:nvSpPr>
        <p:spPr>
          <a:xfrm>
            <a:off x="5419492" y="5914608"/>
            <a:ext cx="19564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- </a:t>
            </a:r>
            <a:r>
              <a:rPr lang="it-IT" sz="1600" dirty="0" err="1"/>
              <a:t>https</a:t>
            </a:r>
            <a:r>
              <a:rPr lang="it-IT" sz="1600" dirty="0"/>
              <a:t>://</a:t>
            </a:r>
            <a:r>
              <a:rPr lang="it-IT" sz="1600" dirty="0" err="1"/>
              <a:t>zenodo.org</a:t>
            </a:r>
            <a:r>
              <a:rPr lang="it-IT" sz="1600" dirty="0"/>
              <a:t>/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465A693-DC2B-A74E-B283-9E94B88C7799}"/>
              </a:ext>
            </a:extLst>
          </p:cNvPr>
          <p:cNvSpPr txBox="1"/>
          <p:nvPr/>
        </p:nvSpPr>
        <p:spPr>
          <a:xfrm>
            <a:off x="5330283" y="4758825"/>
            <a:ext cx="2913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- </a:t>
            </a:r>
            <a:r>
              <a:rPr lang="it-IT" sz="1600" dirty="0" err="1"/>
              <a:t>https</a:t>
            </a:r>
            <a:r>
              <a:rPr lang="it-IT" sz="1600" dirty="0"/>
              <a:t>://</a:t>
            </a:r>
            <a:r>
              <a:rPr lang="it-IT" sz="1600" dirty="0" err="1"/>
              <a:t>www.coretrustseal.org</a:t>
            </a:r>
            <a:r>
              <a:rPr lang="it-IT" sz="16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049712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1" y="1"/>
            <a:ext cx="1708727" cy="1239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93273" y="183215"/>
            <a:ext cx="2722249" cy="547879"/>
          </a:xfrm>
        </p:spPr>
        <p:txBody>
          <a:bodyPr>
            <a:noAutofit/>
          </a:bodyPr>
          <a:lstStyle/>
          <a:p>
            <a:pPr algn="l"/>
            <a:br>
              <a:rPr lang="en-US" sz="2800" dirty="0">
                <a:latin typeface="Adobe Hebrew"/>
                <a:cs typeface="Adobe Hebrew"/>
              </a:rPr>
            </a:br>
            <a:r>
              <a:rPr lang="en-US" sz="3600" b="1" dirty="0">
                <a:solidFill>
                  <a:srgbClr val="800000"/>
                </a:solidFill>
                <a:latin typeface="Adobe Hebrew"/>
                <a:cs typeface="Adobe Hebrew"/>
              </a:rPr>
              <a:t>Static Data</a:t>
            </a:r>
            <a:endParaRPr lang="en-US" sz="3200" b="1" dirty="0">
              <a:solidFill>
                <a:srgbClr val="800000"/>
              </a:solidFill>
              <a:latin typeface="Adobe Hebrew"/>
              <a:cs typeface="Adobe Hebrew"/>
            </a:endParaRPr>
          </a:p>
        </p:txBody>
      </p:sp>
      <p:cxnSp>
        <p:nvCxnSpPr>
          <p:cNvPr id="8" name="Straight Connector 7"/>
          <p:cNvCxnSpPr>
            <a:cxnSpLocks/>
            <a:stCxn id="2" idx="2"/>
          </p:cNvCxnSpPr>
          <p:nvPr/>
        </p:nvCxnSpPr>
        <p:spPr>
          <a:xfrm>
            <a:off x="6034425" y="942772"/>
            <a:ext cx="0" cy="4009372"/>
          </a:xfrm>
          <a:prstGeom prst="line">
            <a:avLst/>
          </a:prstGeom>
          <a:ln w="9525" cmpd="sng"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Rettangolo 1">
            <a:extLst>
              <a:ext uri="{FF2B5EF4-FFF2-40B4-BE49-F238E27FC236}">
                <a16:creationId xmlns:a16="http://schemas.microsoft.com/office/drawing/2014/main" id="{ACD20158-2384-0848-B3F1-574FB0D8FD9A}"/>
              </a:ext>
            </a:extLst>
          </p:cNvPr>
          <p:cNvSpPr/>
          <p:nvPr/>
        </p:nvSpPr>
        <p:spPr>
          <a:xfrm>
            <a:off x="5741588" y="296441"/>
            <a:ext cx="5856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800000"/>
                </a:solidFill>
                <a:latin typeface="Adobe Hebrew"/>
                <a:ea typeface="+mj-ea"/>
                <a:cs typeface="Adobe Hebrew"/>
              </a:rPr>
              <a:t>vs</a:t>
            </a:r>
            <a:endParaRPr lang="it-IT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67180AC0-5644-D24B-A9CB-48DBE7D355E0}"/>
              </a:ext>
            </a:extLst>
          </p:cNvPr>
          <p:cNvSpPr txBox="1">
            <a:spLocks/>
          </p:cNvSpPr>
          <p:nvPr/>
        </p:nvSpPr>
        <p:spPr>
          <a:xfrm>
            <a:off x="7753327" y="183214"/>
            <a:ext cx="3464800" cy="5478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2800" dirty="0">
                <a:latin typeface="Adobe Hebrew"/>
                <a:cs typeface="Adobe Hebrew"/>
              </a:rPr>
            </a:br>
            <a:r>
              <a:rPr lang="en-US" sz="3600" b="1" dirty="0">
                <a:solidFill>
                  <a:srgbClr val="800000"/>
                </a:solidFill>
                <a:latin typeface="Adobe Hebrew"/>
                <a:cs typeface="Adobe Hebrew"/>
              </a:rPr>
              <a:t>Dynamic Data</a:t>
            </a:r>
            <a:endParaRPr lang="en-US" sz="3200" b="1" dirty="0">
              <a:solidFill>
                <a:srgbClr val="800000"/>
              </a:solidFill>
              <a:latin typeface="Adobe Hebrew"/>
              <a:cs typeface="Adobe Hebrew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EBA3D44B-1727-0943-A4B2-BC387B8B0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18" y="1129472"/>
            <a:ext cx="2850668" cy="1938454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88746DE-39B7-9542-93C3-B99A4610A59B}"/>
              </a:ext>
            </a:extLst>
          </p:cNvPr>
          <p:cNvSpPr txBox="1"/>
          <p:nvPr/>
        </p:nvSpPr>
        <p:spPr>
          <a:xfrm>
            <a:off x="3612995" y="1550020"/>
            <a:ext cx="1283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SAR images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72E9F8B1-B971-EC4A-A533-21448ED5F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3" y="2305159"/>
            <a:ext cx="3564656" cy="1892238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8AC8278-2895-D045-BC1A-4C7FCE7DC145}"/>
              </a:ext>
            </a:extLst>
          </p:cNvPr>
          <p:cNvSpPr txBox="1"/>
          <p:nvPr/>
        </p:nvSpPr>
        <p:spPr>
          <a:xfrm>
            <a:off x="4152503" y="2881946"/>
            <a:ext cx="1748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Geological</a:t>
            </a:r>
            <a:r>
              <a:rPr lang="it-IT" b="1" dirty="0"/>
              <a:t> </a:t>
            </a:r>
            <a:r>
              <a:rPr lang="it-IT" b="1" dirty="0" err="1"/>
              <a:t>maps</a:t>
            </a:r>
            <a:endParaRPr lang="it-IT" b="1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5BEC5470-7F33-0B4A-B822-85938859F2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1912" y="1030558"/>
            <a:ext cx="3539272" cy="1500769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DBB23A4-931D-5C41-93BF-DB8B08038995}"/>
              </a:ext>
            </a:extLst>
          </p:cNvPr>
          <p:cNvSpPr txBox="1"/>
          <p:nvPr/>
        </p:nvSpPr>
        <p:spPr>
          <a:xfrm>
            <a:off x="6091188" y="1503811"/>
            <a:ext cx="2182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Seismic</a:t>
            </a:r>
            <a:r>
              <a:rPr lang="it-IT" b="1" dirty="0"/>
              <a:t> </a:t>
            </a:r>
            <a:r>
              <a:rPr lang="it-IT" b="1" dirty="0" err="1"/>
              <a:t>Waveforms</a:t>
            </a:r>
            <a:br>
              <a:rPr lang="it-IT" b="1" dirty="0"/>
            </a:br>
            <a:r>
              <a:rPr lang="it-IT" b="1" dirty="0" err="1"/>
              <a:t>produced</a:t>
            </a:r>
            <a:r>
              <a:rPr lang="it-IT" b="1" dirty="0"/>
              <a:t> by </a:t>
            </a:r>
            <a:r>
              <a:rPr lang="it-IT" b="1" dirty="0" err="1"/>
              <a:t>stations</a:t>
            </a:r>
            <a:endParaRPr lang="it-IT" b="1" dirty="0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AC19D960-4EE1-6146-B398-1769BE719E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3172" y="2531327"/>
            <a:ext cx="3699702" cy="1940622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63C48FE6-F4C6-CA42-8445-2E70975017E3}"/>
              </a:ext>
            </a:extLst>
          </p:cNvPr>
          <p:cNvSpPr txBox="1"/>
          <p:nvPr/>
        </p:nvSpPr>
        <p:spPr>
          <a:xfrm>
            <a:off x="6122037" y="2823471"/>
            <a:ext cx="2035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GNSS </a:t>
            </a:r>
            <a:r>
              <a:rPr lang="it-IT" b="1" dirty="0" err="1"/>
              <a:t>displacement</a:t>
            </a:r>
            <a:br>
              <a:rPr lang="it-IT" b="1" dirty="0"/>
            </a:br>
            <a:r>
              <a:rPr lang="it-IT" b="1" dirty="0"/>
              <a:t>time-</a:t>
            </a:r>
            <a:r>
              <a:rPr lang="it-IT" b="1" dirty="0" err="1"/>
              <a:t>series</a:t>
            </a:r>
            <a:endParaRPr lang="it-IT" b="1" dirty="0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4CAA1497-4EAF-4E43-98E4-DFE73EB05B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878" y="3341036"/>
            <a:ext cx="1394346" cy="1712722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FE080A7-2A0D-9F42-AF26-977A776D7EE8}"/>
              </a:ext>
            </a:extLst>
          </p:cNvPr>
          <p:cNvSpPr txBox="1"/>
          <p:nvPr/>
        </p:nvSpPr>
        <p:spPr>
          <a:xfrm>
            <a:off x="1662193" y="4684426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PDF </a:t>
            </a:r>
            <a:r>
              <a:rPr lang="it-IT" b="1" dirty="0" err="1"/>
              <a:t>files</a:t>
            </a:r>
            <a:endParaRPr lang="it-IT" b="1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3D021FD-3AAA-5B47-8005-790FDB521F0B}"/>
              </a:ext>
            </a:extLst>
          </p:cNvPr>
          <p:cNvSpPr txBox="1"/>
          <p:nvPr/>
        </p:nvSpPr>
        <p:spPr>
          <a:xfrm>
            <a:off x="3077574" y="5291590"/>
            <a:ext cx="6204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/>
              <a:t>Different</a:t>
            </a:r>
            <a:r>
              <a:rPr lang="it-IT" sz="2400" b="1" dirty="0"/>
              <a:t> </a:t>
            </a:r>
            <a:r>
              <a:rPr lang="it-IT" sz="2400" b="1" dirty="0" err="1"/>
              <a:t>solutions</a:t>
            </a:r>
            <a:r>
              <a:rPr lang="it-IT" sz="2400" b="1" dirty="0"/>
              <a:t> for </a:t>
            </a:r>
            <a:r>
              <a:rPr lang="it-IT" sz="2400" b="1" dirty="0" err="1"/>
              <a:t>access</a:t>
            </a:r>
            <a:r>
              <a:rPr lang="it-IT" sz="2400" b="1" dirty="0"/>
              <a:t> and </a:t>
            </a:r>
            <a:r>
              <a:rPr lang="it-IT" sz="2400" b="1" dirty="0" err="1"/>
              <a:t>identification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2493422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C1B6DA-199C-1446-96CA-06A3B2F5A9C5}"/>
              </a:ext>
            </a:extLst>
          </p:cNvPr>
          <p:cNvSpPr txBox="1"/>
          <p:nvPr/>
        </p:nvSpPr>
        <p:spPr>
          <a:xfrm>
            <a:off x="621022" y="577605"/>
            <a:ext cx="5878212" cy="55092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3200" b="1" dirty="0"/>
              <a:t>FAIR </a:t>
            </a:r>
            <a:r>
              <a:rPr lang="it-IT" sz="3200" b="1" dirty="0" err="1"/>
              <a:t>related</a:t>
            </a:r>
            <a:r>
              <a:rPr lang="it-IT" sz="3200" b="1" dirty="0"/>
              <a:t> </a:t>
            </a:r>
            <a:r>
              <a:rPr lang="it-IT" sz="3200" b="1" dirty="0" err="1"/>
              <a:t>Topics</a:t>
            </a:r>
            <a:r>
              <a:rPr lang="it-IT" sz="3200" b="1" dirty="0"/>
              <a:t>:</a:t>
            </a:r>
            <a:endParaRPr lang="it-IT" sz="3200" dirty="0"/>
          </a:p>
          <a:p>
            <a:pPr marL="457200" indent="-457200">
              <a:buFontTx/>
              <a:buChar char="-"/>
            </a:pPr>
            <a:r>
              <a:rPr lang="it-IT" sz="3200" strike="sngStrike" dirty="0">
                <a:solidFill>
                  <a:srgbClr val="C00000"/>
                </a:solidFill>
              </a:rPr>
              <a:t>Data</a:t>
            </a:r>
          </a:p>
          <a:p>
            <a:pPr marL="457200" indent="-457200">
              <a:buFontTx/>
              <a:buChar char="-"/>
            </a:pPr>
            <a:r>
              <a:rPr lang="it-IT" sz="3200" dirty="0" err="1">
                <a:solidFill>
                  <a:srgbClr val="C00000"/>
                </a:solidFill>
              </a:rPr>
              <a:t>Metadata</a:t>
            </a:r>
            <a:endParaRPr lang="it-IT" sz="3200" dirty="0">
              <a:solidFill>
                <a:srgbClr val="C00000"/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3200" dirty="0" err="1">
                <a:solidFill>
                  <a:schemeClr val="accent1">
                    <a:lumMod val="75000"/>
                  </a:schemeClr>
                </a:solidFill>
              </a:rPr>
              <a:t>Identifiers</a:t>
            </a:r>
            <a:endParaRPr lang="it-IT" sz="32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3200" dirty="0" err="1">
                <a:solidFill>
                  <a:schemeClr val="accent4">
                    <a:lumMod val="75000"/>
                  </a:schemeClr>
                </a:solidFill>
              </a:rPr>
              <a:t>Protocols</a:t>
            </a:r>
            <a:endParaRPr lang="it-IT" sz="32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3200" dirty="0" err="1">
                <a:solidFill>
                  <a:schemeClr val="accent6">
                    <a:lumMod val="75000"/>
                  </a:schemeClr>
                </a:solidFill>
              </a:rPr>
              <a:t>Authentication</a:t>
            </a:r>
            <a:r>
              <a:rPr lang="it-IT" sz="3200" dirty="0">
                <a:solidFill>
                  <a:schemeClr val="accent6">
                    <a:lumMod val="75000"/>
                  </a:schemeClr>
                </a:solidFill>
              </a:rPr>
              <a:t> &amp; </a:t>
            </a:r>
            <a:r>
              <a:rPr lang="it-IT" sz="3200" dirty="0" err="1">
                <a:solidFill>
                  <a:schemeClr val="accent6">
                    <a:lumMod val="75000"/>
                  </a:schemeClr>
                </a:solidFill>
              </a:rPr>
              <a:t>Authorisation</a:t>
            </a:r>
            <a:endParaRPr lang="it-IT" sz="32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3200" dirty="0" err="1">
                <a:solidFill>
                  <a:srgbClr val="7030A0"/>
                </a:solidFill>
              </a:rPr>
              <a:t>Standards</a:t>
            </a:r>
            <a:endParaRPr lang="it-IT" sz="3200" dirty="0">
              <a:solidFill>
                <a:srgbClr val="7030A0"/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3200" dirty="0" err="1">
                <a:solidFill>
                  <a:schemeClr val="accent2">
                    <a:lumMod val="75000"/>
                  </a:schemeClr>
                </a:solidFill>
              </a:rPr>
              <a:t>Semantics</a:t>
            </a:r>
            <a:endParaRPr lang="it-IT" sz="3200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3200" dirty="0"/>
              <a:t>policy &amp; </a:t>
            </a:r>
            <a:br>
              <a:rPr lang="it-IT" sz="3200" dirty="0"/>
            </a:br>
            <a:r>
              <a:rPr lang="it-IT" sz="3200" dirty="0" err="1"/>
              <a:t>provenance</a:t>
            </a:r>
            <a:endParaRPr lang="it-IT" sz="3200" dirty="0"/>
          </a:p>
          <a:p>
            <a:pPr marL="457200" indent="-457200">
              <a:buFontTx/>
              <a:buChar char="-"/>
            </a:pPr>
            <a:r>
              <a:rPr lang="it-IT" sz="3200" dirty="0">
                <a:solidFill>
                  <a:schemeClr val="accent2">
                    <a:lumMod val="75000"/>
                  </a:schemeClr>
                </a:solidFill>
              </a:rPr>
              <a:t>Services and </a:t>
            </a:r>
            <a:r>
              <a:rPr lang="it-IT" sz="3200" dirty="0" err="1">
                <a:solidFill>
                  <a:schemeClr val="accent2">
                    <a:lumMod val="75000"/>
                  </a:schemeClr>
                </a:solidFill>
              </a:rPr>
              <a:t>databases</a:t>
            </a:r>
            <a:endParaRPr lang="it-IT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980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1" y="1"/>
            <a:ext cx="1708727" cy="1239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robot-metadata.gi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" r="5788"/>
          <a:stretch/>
        </p:blipFill>
        <p:spPr>
          <a:xfrm>
            <a:off x="1268444" y="328181"/>
            <a:ext cx="2878684" cy="3255385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26848" y="328181"/>
            <a:ext cx="4441152" cy="547879"/>
          </a:xfrm>
        </p:spPr>
        <p:txBody>
          <a:bodyPr>
            <a:noAutofit/>
          </a:bodyPr>
          <a:lstStyle/>
          <a:p>
            <a:pPr algn="l"/>
            <a:br>
              <a:rPr lang="en-US" sz="2800" dirty="0">
                <a:latin typeface="Adobe Hebrew"/>
                <a:cs typeface="Adobe Hebrew"/>
              </a:rPr>
            </a:br>
            <a:r>
              <a:rPr lang="en-US" sz="3600" b="1" dirty="0">
                <a:solidFill>
                  <a:srgbClr val="800000"/>
                </a:solidFill>
                <a:latin typeface="Adobe Hebrew"/>
                <a:cs typeface="Adobe Hebrew"/>
              </a:rPr>
              <a:t>Metadata</a:t>
            </a:r>
            <a:endParaRPr lang="en-US" sz="3200" b="1" dirty="0">
              <a:solidFill>
                <a:srgbClr val="800000"/>
              </a:solidFill>
              <a:latin typeface="Adobe Hebrew"/>
              <a:cs typeface="Adobe Hebrew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034425" y="0"/>
            <a:ext cx="0" cy="6858000"/>
          </a:xfrm>
          <a:prstGeom prst="line">
            <a:avLst/>
          </a:prstGeom>
          <a:ln w="9525" cmpd="sng"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itle 3"/>
          <p:cNvSpPr txBox="1">
            <a:spLocks/>
          </p:cNvSpPr>
          <p:nvPr/>
        </p:nvSpPr>
        <p:spPr>
          <a:xfrm>
            <a:off x="6220637" y="1040431"/>
            <a:ext cx="5865346" cy="41683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i="1" dirty="0">
                <a:latin typeface="Adobe Hebrew"/>
                <a:cs typeface="Adobe Hebrew"/>
              </a:rPr>
              <a:t>Data about Data</a:t>
            </a:r>
          </a:p>
          <a:p>
            <a:pPr algn="l"/>
            <a:r>
              <a:rPr lang="en-US" sz="2800" b="1" i="1" dirty="0">
                <a:solidFill>
                  <a:srgbClr val="800000"/>
                </a:solidFill>
                <a:latin typeface="Adobe Hebrew"/>
                <a:cs typeface="Adobe Hebrew"/>
              </a:rPr>
              <a:t>Purposes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i="1" dirty="0">
                <a:latin typeface="Adobe Hebrew"/>
                <a:cs typeface="Adobe Hebrew"/>
              </a:rPr>
              <a:t>Discovery (humans &amp; machines)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i="1" dirty="0">
                <a:latin typeface="Adobe Hebrew"/>
                <a:cs typeface="Adobe Hebrew"/>
              </a:rPr>
              <a:t>Contextualization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i="1" dirty="0">
                <a:latin typeface="Adobe Hebrew"/>
                <a:cs typeface="Adobe Hebrew"/>
              </a:rPr>
              <a:t>Use it for processing or other advanced tasks</a:t>
            </a:r>
          </a:p>
          <a:p>
            <a:pPr algn="l"/>
            <a:r>
              <a:rPr lang="en-US" sz="2800" i="1" dirty="0">
                <a:latin typeface="Adobe Hebrew"/>
                <a:cs typeface="Adobe Hebrew"/>
              </a:rPr>
              <a:t>Usually attached to D.O.</a:t>
            </a:r>
          </a:p>
          <a:p>
            <a:pPr algn="l"/>
            <a:endParaRPr lang="en-US" sz="2800" i="1" dirty="0">
              <a:latin typeface="Adobe Hebrew"/>
              <a:cs typeface="Adobe Hebrew"/>
            </a:endParaRPr>
          </a:p>
          <a:p>
            <a:pPr algn="l"/>
            <a:r>
              <a:rPr lang="en-US" sz="2800" b="1" i="1" dirty="0">
                <a:solidFill>
                  <a:srgbClr val="800000"/>
                </a:solidFill>
                <a:latin typeface="Adobe Hebrew"/>
                <a:cs typeface="Adobe Hebrew"/>
              </a:rPr>
              <a:t>Related topics &amp; Issues</a:t>
            </a:r>
          </a:p>
          <a:p>
            <a:pPr marL="457200" indent="-457200" algn="l">
              <a:buFontTx/>
              <a:buChar char="-"/>
            </a:pPr>
            <a:r>
              <a:rPr lang="en-US" sz="2800" i="1" dirty="0">
                <a:latin typeface="Adobe Hebrew"/>
                <a:cs typeface="Adobe Hebrew"/>
              </a:rPr>
              <a:t>Data or metadata?</a:t>
            </a:r>
          </a:p>
          <a:p>
            <a:pPr marL="457200" indent="-457200" algn="l">
              <a:buFontTx/>
              <a:buChar char="-"/>
            </a:pPr>
            <a:r>
              <a:rPr lang="en-US" sz="2800" i="1" dirty="0">
                <a:latin typeface="Adobe Hebrew"/>
                <a:cs typeface="Adobe Hebrew"/>
              </a:rPr>
              <a:t>Many standards</a:t>
            </a:r>
          </a:p>
          <a:p>
            <a:pPr marL="457200" indent="-457200" algn="l">
              <a:buFontTx/>
              <a:buChar char="-"/>
            </a:pPr>
            <a:r>
              <a:rPr lang="en-US" sz="2800" i="1" dirty="0">
                <a:latin typeface="Adobe Hebrew"/>
                <a:cs typeface="Adobe Hebrew"/>
              </a:rPr>
              <a:t>Catalogue</a:t>
            </a:r>
          </a:p>
          <a:p>
            <a:pPr marL="457200" indent="-457200" algn="l">
              <a:buFontTx/>
              <a:buChar char="-"/>
            </a:pPr>
            <a:r>
              <a:rPr lang="en-US" sz="2800" i="1" dirty="0">
                <a:latin typeface="Adobe Hebrew"/>
                <a:cs typeface="Adobe Hebrew"/>
              </a:rPr>
              <a:t>Ontologies</a:t>
            </a:r>
          </a:p>
          <a:p>
            <a:pPr algn="l"/>
            <a:endParaRPr lang="en-US" sz="2800" i="1" dirty="0">
              <a:latin typeface="Adobe Hebrew"/>
              <a:cs typeface="Adobe Hebrew"/>
            </a:endParaRPr>
          </a:p>
          <a:p>
            <a:pPr marL="457200" indent="-457200" algn="l">
              <a:buFont typeface="Arial"/>
              <a:buChar char="•"/>
            </a:pPr>
            <a:endParaRPr lang="en-US" sz="2800" i="1" dirty="0">
              <a:latin typeface="Adobe Hebrew"/>
              <a:cs typeface="Adobe Hebrew"/>
            </a:endParaRPr>
          </a:p>
          <a:p>
            <a:pPr algn="l"/>
            <a:endParaRPr lang="en-US" sz="2800" i="1" dirty="0">
              <a:latin typeface="Adobe Hebrew"/>
              <a:cs typeface="Adobe Hebrew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5452F8E-D82D-494D-99B2-62531472FD36}"/>
              </a:ext>
            </a:extLst>
          </p:cNvPr>
          <p:cNvSpPr txBox="1"/>
          <p:nvPr/>
        </p:nvSpPr>
        <p:spPr>
          <a:xfrm>
            <a:off x="326571" y="4386942"/>
            <a:ext cx="461466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Digital Object:</a:t>
            </a:r>
          </a:p>
          <a:p>
            <a:endParaRPr lang="it-IT" sz="2800" dirty="0"/>
          </a:p>
          <a:p>
            <a:r>
              <a:rPr lang="it-IT" sz="2800" b="1" i="1" dirty="0"/>
              <a:t>DO:</a:t>
            </a:r>
            <a:r>
              <a:rPr lang="it-IT" sz="2800" i="1" dirty="0"/>
              <a:t> &lt;data, </a:t>
            </a:r>
            <a:r>
              <a:rPr lang="it-IT" sz="2800" i="1" dirty="0" err="1"/>
              <a:t>metadata</a:t>
            </a:r>
            <a:r>
              <a:rPr lang="it-IT" sz="2800" i="1" dirty="0"/>
              <a:t>, </a:t>
            </a:r>
            <a:r>
              <a:rPr lang="it-IT" sz="2800" i="1" dirty="0" err="1"/>
              <a:t>handle</a:t>
            </a:r>
            <a:r>
              <a:rPr lang="it-IT" sz="2800" i="1" dirty="0"/>
              <a:t>&gt;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37D3169-1C56-074A-A269-26FADF0FACCE}"/>
              </a:ext>
            </a:extLst>
          </p:cNvPr>
          <p:cNvSpPr txBox="1"/>
          <p:nvPr/>
        </p:nvSpPr>
        <p:spPr>
          <a:xfrm>
            <a:off x="102742" y="6119336"/>
            <a:ext cx="5739261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dirty="0"/>
              <a:t>Kahn, </a:t>
            </a:r>
            <a:r>
              <a:rPr lang="it-IT" sz="1400" dirty="0" err="1"/>
              <a:t>R</a:t>
            </a:r>
            <a:r>
              <a:rPr lang="it-IT" sz="1400" dirty="0"/>
              <a:t>., &amp; </a:t>
            </a:r>
            <a:r>
              <a:rPr lang="it-IT" sz="1400" dirty="0" err="1"/>
              <a:t>Wilensky</a:t>
            </a:r>
            <a:r>
              <a:rPr lang="it-IT" sz="1400" dirty="0"/>
              <a:t>, </a:t>
            </a:r>
            <a:r>
              <a:rPr lang="it-IT" sz="1400" dirty="0" err="1"/>
              <a:t>R</a:t>
            </a:r>
            <a:r>
              <a:rPr lang="it-IT" sz="1400" dirty="0"/>
              <a:t>. (2006). A </a:t>
            </a:r>
            <a:r>
              <a:rPr lang="it-IT" sz="1400" dirty="0" err="1"/>
              <a:t>framework</a:t>
            </a:r>
            <a:r>
              <a:rPr lang="it-IT" sz="1400" dirty="0"/>
              <a:t> for </a:t>
            </a:r>
            <a:r>
              <a:rPr lang="it-IT" sz="1400" dirty="0" err="1"/>
              <a:t>distributed</a:t>
            </a:r>
            <a:r>
              <a:rPr lang="it-IT" sz="1400" dirty="0"/>
              <a:t> </a:t>
            </a:r>
            <a:r>
              <a:rPr lang="it-IT" sz="1400" dirty="0" err="1"/>
              <a:t>digital</a:t>
            </a:r>
            <a:r>
              <a:rPr lang="it-IT" sz="1400" dirty="0"/>
              <a:t> </a:t>
            </a:r>
            <a:r>
              <a:rPr lang="it-IT" sz="1400" dirty="0" err="1"/>
              <a:t>object</a:t>
            </a:r>
            <a:r>
              <a:rPr lang="it-IT" sz="1400" dirty="0"/>
              <a:t> </a:t>
            </a:r>
            <a:r>
              <a:rPr lang="it-IT" sz="1400" dirty="0" err="1"/>
              <a:t>services</a:t>
            </a:r>
            <a:r>
              <a:rPr lang="it-IT" sz="1400" dirty="0"/>
              <a:t>. </a:t>
            </a:r>
            <a:r>
              <a:rPr lang="it-IT" sz="1400" i="1" dirty="0"/>
              <a:t>International Journal on Digital Libraries</a:t>
            </a:r>
            <a:r>
              <a:rPr lang="it-IT" sz="1400" dirty="0"/>
              <a:t>, </a:t>
            </a:r>
            <a:r>
              <a:rPr lang="it-IT" sz="1400" i="1" dirty="0"/>
              <a:t>6</a:t>
            </a:r>
            <a:r>
              <a:rPr lang="it-IT" sz="1400" dirty="0"/>
              <a:t>(2), 115–123. </a:t>
            </a:r>
            <a:r>
              <a:rPr lang="it-IT" sz="1400" dirty="0" err="1"/>
              <a:t>https</a:t>
            </a:r>
            <a:r>
              <a:rPr lang="it-IT" sz="1400" dirty="0"/>
              <a:t>://</a:t>
            </a:r>
            <a:r>
              <a:rPr lang="it-IT" sz="1400" dirty="0" err="1"/>
              <a:t>doi.org</a:t>
            </a:r>
            <a:r>
              <a:rPr lang="it-IT" sz="1400" dirty="0"/>
              <a:t>/10.1007/s00799-005-0128-x</a:t>
            </a:r>
          </a:p>
        </p:txBody>
      </p:sp>
    </p:spTree>
    <p:extLst>
      <p:ext uri="{BB962C8B-B14F-4D97-AF65-F5344CB8AC3E}">
        <p14:creationId xmlns:p14="http://schemas.microsoft.com/office/powerpoint/2010/main" val="9861058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1" y="1"/>
            <a:ext cx="1708727" cy="1239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DEAAA08-0B4D-654B-8953-AC1F171F1FC3}"/>
              </a:ext>
            </a:extLst>
          </p:cNvPr>
          <p:cNvSpPr txBox="1"/>
          <p:nvPr/>
        </p:nvSpPr>
        <p:spPr>
          <a:xfrm>
            <a:off x="1297911" y="619607"/>
            <a:ext cx="971355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800000"/>
                </a:solidFill>
                <a:latin typeface="Adobe Hebrew"/>
                <a:cs typeface="Adobe Hebrew"/>
              </a:rPr>
              <a:t>(Metadata) standards in </a:t>
            </a:r>
            <a:r>
              <a:rPr lang="en-US" sz="3600" b="1" dirty="0" err="1">
                <a:solidFill>
                  <a:srgbClr val="800000"/>
                </a:solidFill>
                <a:latin typeface="Adobe Hebrew"/>
                <a:cs typeface="Adobe Hebrew"/>
              </a:rPr>
              <a:t>speficic</a:t>
            </a:r>
            <a:r>
              <a:rPr lang="en-US" sz="3600" b="1" dirty="0">
                <a:solidFill>
                  <a:srgbClr val="800000"/>
                </a:solidFill>
                <a:latin typeface="Adobe Hebrew"/>
                <a:cs typeface="Adobe Hebrew"/>
              </a:rPr>
              <a:t> scientific domain</a:t>
            </a:r>
          </a:p>
          <a:p>
            <a:pPr algn="ctr"/>
            <a:r>
              <a:rPr lang="en-US" sz="3200" b="1" i="1" dirty="0">
                <a:solidFill>
                  <a:srgbClr val="800000"/>
                </a:solidFill>
                <a:latin typeface="Adobe Hebrew"/>
              </a:rPr>
              <a:t>…a real story…</a:t>
            </a:r>
            <a:endParaRPr lang="it-IT" sz="3200" i="1" dirty="0"/>
          </a:p>
        </p:txBody>
      </p:sp>
    </p:spTree>
    <p:extLst>
      <p:ext uri="{BB962C8B-B14F-4D97-AF65-F5344CB8AC3E}">
        <p14:creationId xmlns:p14="http://schemas.microsoft.com/office/powerpoint/2010/main" val="2787054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1" y="1"/>
            <a:ext cx="1708727" cy="1239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DEAAA08-0B4D-654B-8953-AC1F171F1FC3}"/>
              </a:ext>
            </a:extLst>
          </p:cNvPr>
          <p:cNvSpPr txBox="1"/>
          <p:nvPr/>
        </p:nvSpPr>
        <p:spPr>
          <a:xfrm>
            <a:off x="1297911" y="619607"/>
            <a:ext cx="971355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800000"/>
                </a:solidFill>
                <a:latin typeface="Adobe Hebrew"/>
                <a:cs typeface="Adobe Hebrew"/>
              </a:rPr>
              <a:t>(Metadata) standards in specific scientific domain</a:t>
            </a:r>
          </a:p>
          <a:p>
            <a:pPr algn="ctr"/>
            <a:r>
              <a:rPr lang="en-US" sz="3200" b="1" i="1" dirty="0">
                <a:solidFill>
                  <a:srgbClr val="800000"/>
                </a:solidFill>
                <a:latin typeface="Adobe Hebrew"/>
              </a:rPr>
              <a:t>…a real story…</a:t>
            </a:r>
            <a:endParaRPr lang="it-IT" sz="3200" i="1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BD54FE2-818A-A149-B273-5B6C2BA0AF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31"/>
          <a:stretch/>
        </p:blipFill>
        <p:spPr>
          <a:xfrm>
            <a:off x="1647989" y="1948065"/>
            <a:ext cx="8662202" cy="426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548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1" y="1"/>
            <a:ext cx="1708727" cy="1239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26848" y="328181"/>
            <a:ext cx="4441152" cy="547879"/>
          </a:xfrm>
        </p:spPr>
        <p:txBody>
          <a:bodyPr>
            <a:noAutofit/>
          </a:bodyPr>
          <a:lstStyle/>
          <a:p>
            <a:pPr algn="l"/>
            <a:br>
              <a:rPr lang="en-US" sz="2800" dirty="0">
                <a:latin typeface="Adobe Hebrew"/>
                <a:cs typeface="Adobe Hebrew"/>
              </a:rPr>
            </a:br>
            <a:r>
              <a:rPr lang="en-US" sz="3600" b="1" dirty="0">
                <a:solidFill>
                  <a:srgbClr val="800000"/>
                </a:solidFill>
                <a:latin typeface="Adobe Hebrew"/>
                <a:cs typeface="Adobe Hebrew"/>
              </a:rPr>
              <a:t>Metadata</a:t>
            </a:r>
            <a:endParaRPr lang="en-US" sz="3200" b="1" dirty="0">
              <a:solidFill>
                <a:srgbClr val="800000"/>
              </a:solidFill>
              <a:latin typeface="Adobe Hebrew"/>
              <a:cs typeface="Adobe Hebrew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034425" y="0"/>
            <a:ext cx="0" cy="6858000"/>
          </a:xfrm>
          <a:prstGeom prst="line">
            <a:avLst/>
          </a:prstGeom>
          <a:ln w="9525" cmpd="sng"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itle 3"/>
          <p:cNvSpPr txBox="1">
            <a:spLocks/>
          </p:cNvSpPr>
          <p:nvPr/>
        </p:nvSpPr>
        <p:spPr>
          <a:xfrm>
            <a:off x="6220637" y="1040431"/>
            <a:ext cx="5865346" cy="41683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i="1" dirty="0">
                <a:solidFill>
                  <a:srgbClr val="800000"/>
                </a:solidFill>
                <a:latin typeface="Adobe Hebrew"/>
                <a:cs typeface="Adobe Hebrew"/>
              </a:rPr>
              <a:t>What is the best standard?</a:t>
            </a:r>
            <a:endParaRPr lang="en-US" sz="2800" i="1" dirty="0">
              <a:latin typeface="Adobe Hebrew"/>
              <a:cs typeface="Adobe Hebrew"/>
            </a:endParaRPr>
          </a:p>
          <a:p>
            <a:pPr algn="l"/>
            <a:r>
              <a:rPr lang="en-US" sz="2800" b="1" i="1" dirty="0">
                <a:latin typeface="Adobe Hebrew"/>
                <a:cs typeface="Adobe Hebrew"/>
              </a:rPr>
              <a:t>DEPENDS ON THE REQUIREMENTS</a:t>
            </a:r>
          </a:p>
          <a:p>
            <a:pPr algn="l"/>
            <a:endParaRPr lang="en-US" sz="2800" b="1" i="1" dirty="0">
              <a:solidFill>
                <a:srgbClr val="800000"/>
              </a:solidFill>
              <a:latin typeface="Adobe Hebrew"/>
              <a:cs typeface="Adobe Hebrew"/>
            </a:endParaRPr>
          </a:p>
          <a:p>
            <a:pPr algn="l"/>
            <a:r>
              <a:rPr lang="en-US" sz="2800" b="1" i="1" dirty="0">
                <a:solidFill>
                  <a:srgbClr val="800000"/>
                </a:solidFill>
                <a:latin typeface="Adobe Hebrew"/>
                <a:cs typeface="Adobe Hebrew"/>
              </a:rPr>
              <a:t>FAIR principles require</a:t>
            </a:r>
          </a:p>
          <a:p>
            <a:pPr marL="457200" indent="-457200" algn="l">
              <a:buFontTx/>
              <a:buChar char="-"/>
            </a:pPr>
            <a:r>
              <a:rPr lang="en-US" sz="2800" i="1" dirty="0">
                <a:solidFill>
                  <a:srgbClr val="810000"/>
                </a:solidFill>
                <a:latin typeface="Adobe Hebrew"/>
                <a:cs typeface="Adobe Hebrew"/>
              </a:rPr>
              <a:t>Rich metadata </a:t>
            </a:r>
            <a:r>
              <a:rPr lang="en-US" sz="2800" i="1" dirty="0">
                <a:latin typeface="Adobe Hebrew"/>
                <a:cs typeface="Adobe Hebrew"/>
              </a:rPr>
              <a:t>standard</a:t>
            </a:r>
          </a:p>
          <a:p>
            <a:pPr marL="457200" indent="-457200" algn="l">
              <a:buFontTx/>
              <a:buChar char="-"/>
            </a:pPr>
            <a:r>
              <a:rPr lang="en-US" sz="2800" i="1" dirty="0">
                <a:latin typeface="Adobe Hebrew"/>
                <a:cs typeface="Adobe Hebrew"/>
              </a:rPr>
              <a:t>Usage of formal, accessible, shared, and broadly </a:t>
            </a:r>
            <a:r>
              <a:rPr lang="en-US" sz="2800" i="1" dirty="0">
                <a:solidFill>
                  <a:srgbClr val="810000"/>
                </a:solidFill>
                <a:latin typeface="Adobe Hebrew"/>
                <a:cs typeface="Adobe Hebrew"/>
              </a:rPr>
              <a:t>applicable language for knowledge representation</a:t>
            </a:r>
            <a:r>
              <a:rPr lang="en-US" sz="2800" i="1" dirty="0">
                <a:latin typeface="Adobe Hebrew"/>
                <a:cs typeface="Adobe Hebrew"/>
              </a:rPr>
              <a:t>.</a:t>
            </a:r>
          </a:p>
          <a:p>
            <a:pPr marL="457200" indent="-457200" algn="l">
              <a:buFontTx/>
              <a:buChar char="-"/>
            </a:pPr>
            <a:endParaRPr lang="en-US" sz="2800" i="1" dirty="0">
              <a:latin typeface="Adobe Hebrew"/>
              <a:cs typeface="Adobe Hebrew"/>
            </a:endParaRPr>
          </a:p>
          <a:p>
            <a:pPr algn="l"/>
            <a:r>
              <a:rPr lang="en-US" sz="2800" i="1" dirty="0">
                <a:latin typeface="Adobe Hebrew"/>
                <a:cs typeface="Adobe Hebrew"/>
              </a:rPr>
              <a:t>Serialization and format:</a:t>
            </a:r>
            <a:br>
              <a:rPr lang="en-US" sz="2800" i="1" dirty="0">
                <a:latin typeface="Adobe Hebrew"/>
                <a:cs typeface="Adobe Hebrew"/>
              </a:rPr>
            </a:br>
            <a:r>
              <a:rPr lang="en-US" sz="2800" i="1" dirty="0">
                <a:latin typeface="Adobe Hebrew"/>
                <a:cs typeface="Adobe Hebrew"/>
              </a:rPr>
              <a:t>two different things (almost)</a:t>
            </a:r>
          </a:p>
          <a:p>
            <a:pPr algn="l"/>
            <a:endParaRPr lang="en-US" sz="2800" i="1" dirty="0">
              <a:latin typeface="Adobe Hebrew"/>
              <a:cs typeface="Adobe Hebrew"/>
            </a:endParaRPr>
          </a:p>
          <a:p>
            <a:pPr marL="457200" indent="-457200" algn="l">
              <a:buFont typeface="Arial"/>
              <a:buChar char="•"/>
            </a:pPr>
            <a:endParaRPr lang="en-US" sz="2800" i="1" dirty="0">
              <a:latin typeface="Adobe Hebrew"/>
              <a:cs typeface="Adobe Hebrew"/>
            </a:endParaRPr>
          </a:p>
          <a:p>
            <a:pPr algn="l"/>
            <a:endParaRPr lang="en-US" sz="2800" i="1" dirty="0">
              <a:latin typeface="Adobe Hebrew"/>
              <a:cs typeface="Adobe Hebrew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D589485-738F-1447-9E0D-504D189F4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634" y="2659520"/>
            <a:ext cx="2015369" cy="167474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09F3C6F-FB3A-8D40-883E-AF03E01FF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373" y="602120"/>
            <a:ext cx="3962400" cy="20574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57D041D-8767-F049-A4A3-B8694A926F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164" y="4695222"/>
            <a:ext cx="4068819" cy="133730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3F2E35C-83A8-4A42-9EE1-5A9C5599D4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611" y="2561483"/>
            <a:ext cx="1772780" cy="177278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92A3601-F54B-6841-B479-54FEFE8556F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7817"/>
          <a:stretch/>
        </p:blipFill>
        <p:spPr>
          <a:xfrm>
            <a:off x="3060215" y="125871"/>
            <a:ext cx="2921000" cy="89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406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magine 41">
            <a:extLst>
              <a:ext uri="{FF2B5EF4-FFF2-40B4-BE49-F238E27FC236}">
                <a16:creationId xmlns:a16="http://schemas.microsoft.com/office/drawing/2014/main" id="{90447285-372F-AD48-B607-6AFAF4EDC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629" y="4693541"/>
            <a:ext cx="1390705" cy="7220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01" y="1"/>
            <a:ext cx="1708727" cy="1239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93273" y="183215"/>
            <a:ext cx="3065521" cy="547879"/>
          </a:xfrm>
        </p:spPr>
        <p:txBody>
          <a:bodyPr>
            <a:noAutofit/>
          </a:bodyPr>
          <a:lstStyle/>
          <a:p>
            <a:pPr algn="l"/>
            <a:br>
              <a:rPr lang="en-US" sz="2800" dirty="0">
                <a:latin typeface="Adobe Hebrew"/>
                <a:cs typeface="Adobe Hebrew"/>
              </a:rPr>
            </a:br>
            <a:r>
              <a:rPr lang="en-US" sz="3600" b="1" dirty="0">
                <a:solidFill>
                  <a:srgbClr val="800000"/>
                </a:solidFill>
                <a:latin typeface="Adobe Hebrew"/>
                <a:cs typeface="Adobe Hebrew"/>
              </a:rPr>
              <a:t>Rich Metadata </a:t>
            </a:r>
            <a:endParaRPr lang="en-US" sz="3200" b="1" dirty="0">
              <a:solidFill>
                <a:srgbClr val="800000"/>
              </a:solidFill>
              <a:latin typeface="Adobe Hebrew"/>
              <a:cs typeface="Adobe Hebrew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F604C46-77B4-A24D-8D2C-7381A3040C63}"/>
              </a:ext>
            </a:extLst>
          </p:cNvPr>
          <p:cNvSpPr txBox="1"/>
          <p:nvPr/>
        </p:nvSpPr>
        <p:spPr>
          <a:xfrm>
            <a:off x="744210" y="851698"/>
            <a:ext cx="50603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1. </a:t>
            </a:r>
            <a:r>
              <a:rPr lang="it-IT" sz="2000" dirty="0" err="1"/>
              <a:t>including</a:t>
            </a:r>
            <a:r>
              <a:rPr lang="it-IT" sz="2000" dirty="0"/>
              <a:t> </a:t>
            </a:r>
            <a:r>
              <a:rPr lang="it-IT" sz="2000" dirty="0" err="1"/>
              <a:t>descriptive</a:t>
            </a:r>
            <a:r>
              <a:rPr lang="it-IT" sz="2000" dirty="0"/>
              <a:t> information </a:t>
            </a:r>
            <a:r>
              <a:rPr lang="it-IT" sz="2000" dirty="0" err="1"/>
              <a:t>about</a:t>
            </a:r>
            <a:r>
              <a:rPr lang="it-IT" sz="2000" dirty="0"/>
              <a:t> the </a:t>
            </a:r>
            <a:r>
              <a:rPr lang="it-IT" sz="2000" b="1" dirty="0" err="1"/>
              <a:t>context</a:t>
            </a:r>
            <a:r>
              <a:rPr lang="it-IT" sz="2000" dirty="0"/>
              <a:t>, </a:t>
            </a:r>
            <a:r>
              <a:rPr lang="it-IT" sz="2000" b="1" dirty="0" err="1"/>
              <a:t>quality</a:t>
            </a:r>
            <a:r>
              <a:rPr lang="it-IT" sz="2000" dirty="0"/>
              <a:t> and </a:t>
            </a:r>
            <a:r>
              <a:rPr lang="it-IT" sz="2000" b="1" dirty="0" err="1"/>
              <a:t>condition</a:t>
            </a:r>
            <a:r>
              <a:rPr lang="it-IT" sz="2000" dirty="0"/>
              <a:t>, or </a:t>
            </a:r>
            <a:r>
              <a:rPr lang="it-IT" sz="2000" dirty="0" err="1"/>
              <a:t>characteristics</a:t>
            </a:r>
            <a:r>
              <a:rPr lang="it-IT" sz="2000" dirty="0"/>
              <a:t> of the data.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C0640EA5-C355-B64C-91E3-1826192EABA3}"/>
              </a:ext>
            </a:extLst>
          </p:cNvPr>
          <p:cNvSpPr/>
          <p:nvPr/>
        </p:nvSpPr>
        <p:spPr>
          <a:xfrm>
            <a:off x="765722" y="1937424"/>
            <a:ext cx="57585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2. </a:t>
            </a:r>
            <a:r>
              <a:rPr lang="it-IT" sz="2000" dirty="0" err="1"/>
              <a:t>someone</a:t>
            </a:r>
            <a:r>
              <a:rPr lang="it-IT" sz="2000" dirty="0"/>
              <a:t> </a:t>
            </a:r>
            <a:r>
              <a:rPr lang="it-IT" sz="2000" dirty="0" err="1"/>
              <a:t>should</a:t>
            </a:r>
            <a:r>
              <a:rPr lang="it-IT" sz="2000" dirty="0"/>
              <a:t> be </a:t>
            </a:r>
            <a:r>
              <a:rPr lang="it-IT" sz="2000" dirty="0" err="1"/>
              <a:t>able</a:t>
            </a:r>
            <a:r>
              <a:rPr lang="it-IT" sz="2000" dirty="0"/>
              <a:t> to </a:t>
            </a:r>
            <a:r>
              <a:rPr lang="it-IT" sz="2000" b="1" dirty="0" err="1"/>
              <a:t>find</a:t>
            </a:r>
            <a:r>
              <a:rPr lang="it-IT" sz="2000" b="1" dirty="0"/>
              <a:t> data </a:t>
            </a:r>
            <a:r>
              <a:rPr lang="it-IT" sz="2000" b="1" dirty="0" err="1"/>
              <a:t>based</a:t>
            </a:r>
            <a:r>
              <a:rPr lang="it-IT" sz="2000" b="1" dirty="0"/>
              <a:t> on the information </a:t>
            </a:r>
            <a:r>
              <a:rPr lang="it-IT" sz="2000" b="1" dirty="0" err="1"/>
              <a:t>provided</a:t>
            </a:r>
            <a:r>
              <a:rPr lang="it-IT" sz="2000" b="1" dirty="0"/>
              <a:t> by </a:t>
            </a:r>
            <a:r>
              <a:rPr lang="it-IT" sz="2000" b="1" dirty="0" err="1"/>
              <a:t>their</a:t>
            </a:r>
            <a:r>
              <a:rPr lang="it-IT" sz="2000" b="1" dirty="0"/>
              <a:t> </a:t>
            </a:r>
            <a:r>
              <a:rPr lang="it-IT" sz="2000" b="1" dirty="0" err="1"/>
              <a:t>metadata</a:t>
            </a:r>
            <a:r>
              <a:rPr lang="it-IT" sz="2000" dirty="0"/>
              <a:t>, </a:t>
            </a:r>
            <a:r>
              <a:rPr lang="it-IT" sz="2000" dirty="0" err="1"/>
              <a:t>even</a:t>
            </a:r>
            <a:r>
              <a:rPr lang="it-IT" sz="2000" dirty="0"/>
              <a:t> </a:t>
            </a:r>
            <a:r>
              <a:rPr lang="it-IT" sz="2000" dirty="0" err="1"/>
              <a:t>without</a:t>
            </a:r>
            <a:r>
              <a:rPr lang="it-IT" sz="2000" dirty="0"/>
              <a:t> the </a:t>
            </a:r>
            <a:r>
              <a:rPr lang="it-IT" sz="2000" dirty="0" err="1"/>
              <a:t>data’s</a:t>
            </a:r>
            <a:r>
              <a:rPr lang="it-IT" sz="2000" dirty="0"/>
              <a:t> </a:t>
            </a:r>
            <a:r>
              <a:rPr lang="it-IT" sz="2000" dirty="0" err="1"/>
              <a:t>identifier</a:t>
            </a:r>
            <a:endParaRPr lang="it-IT" sz="2800" b="1" i="1" dirty="0"/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E483F785-29FB-474F-9BE4-F09F29DB4D9F}"/>
              </a:ext>
            </a:extLst>
          </p:cNvPr>
          <p:cNvGrpSpPr/>
          <p:nvPr/>
        </p:nvGrpSpPr>
        <p:grpSpPr>
          <a:xfrm>
            <a:off x="8419812" y="96531"/>
            <a:ext cx="3216101" cy="2007161"/>
            <a:chOff x="1842634" y="2970310"/>
            <a:chExt cx="3216101" cy="2007161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39E81F17-DDC7-364E-A80E-332CFE959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42634" y="3339642"/>
              <a:ext cx="3216101" cy="1637829"/>
            </a:xfrm>
            <a:prstGeom prst="rect">
              <a:avLst/>
            </a:prstGeom>
          </p:spPr>
        </p:pic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F19808FD-D845-5843-A950-8CAA4EE5C91B}"/>
                </a:ext>
              </a:extLst>
            </p:cNvPr>
            <p:cNvSpPr txBox="1"/>
            <p:nvPr/>
          </p:nvSpPr>
          <p:spPr>
            <a:xfrm>
              <a:off x="1842635" y="2970310"/>
              <a:ext cx="28285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Book – </a:t>
              </a:r>
              <a:r>
                <a:rPr lang="it-IT" dirty="0" err="1"/>
                <a:t>Dublin</a:t>
              </a:r>
              <a:r>
                <a:rPr lang="it-IT" dirty="0"/>
                <a:t> Core </a:t>
              </a:r>
              <a:r>
                <a:rPr lang="it-IT" dirty="0" err="1"/>
                <a:t>example</a:t>
              </a:r>
              <a:endParaRPr lang="it-IT" dirty="0"/>
            </a:p>
          </p:txBody>
        </p: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C674B8B7-7C16-0D41-95D3-3CCB4A2A386B}"/>
              </a:ext>
            </a:extLst>
          </p:cNvPr>
          <p:cNvGrpSpPr/>
          <p:nvPr/>
        </p:nvGrpSpPr>
        <p:grpSpPr>
          <a:xfrm>
            <a:off x="8171827" y="2329549"/>
            <a:ext cx="4356371" cy="3917828"/>
            <a:chOff x="6839585" y="2544089"/>
            <a:chExt cx="4356371" cy="3917828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73D8320B-6115-0E42-AF87-C5B9131AD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39585" y="2832652"/>
              <a:ext cx="4356371" cy="3629265"/>
            </a:xfrm>
            <a:prstGeom prst="rect">
              <a:avLst/>
            </a:prstGeom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47F19CBC-FCFF-8E4B-AC4E-1B19A73C7A14}"/>
                </a:ext>
              </a:extLst>
            </p:cNvPr>
            <p:cNvSpPr txBox="1"/>
            <p:nvPr/>
          </p:nvSpPr>
          <p:spPr>
            <a:xfrm>
              <a:off x="7351695" y="2544089"/>
              <a:ext cx="26878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/>
                <a:t>Person</a:t>
              </a:r>
              <a:r>
                <a:rPr lang="it-IT" dirty="0"/>
                <a:t> – DCAT-AP </a:t>
              </a:r>
              <a:r>
                <a:rPr lang="it-IT" dirty="0" err="1"/>
                <a:t>Example</a:t>
              </a:r>
              <a:endParaRPr lang="it-IT" dirty="0"/>
            </a:p>
          </p:txBody>
        </p:sp>
        <p:cxnSp>
          <p:nvCxnSpPr>
            <p:cNvPr id="16" name="Connettore 1 15">
              <a:extLst>
                <a:ext uri="{FF2B5EF4-FFF2-40B4-BE49-F238E27FC236}">
                  <a16:creationId xmlns:a16="http://schemas.microsoft.com/office/drawing/2014/main" id="{FEA2F901-B873-294B-A482-C76B9CF957E2}"/>
                </a:ext>
              </a:extLst>
            </p:cNvPr>
            <p:cNvCxnSpPr/>
            <p:nvPr/>
          </p:nvCxnSpPr>
          <p:spPr>
            <a:xfrm>
              <a:off x="8172450" y="4252382"/>
              <a:ext cx="248137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>
              <a:extLst>
                <a:ext uri="{FF2B5EF4-FFF2-40B4-BE49-F238E27FC236}">
                  <a16:creationId xmlns:a16="http://schemas.microsoft.com/office/drawing/2014/main" id="{67F47225-9D88-CA4E-ADA1-3834562FCB6E}"/>
                </a:ext>
              </a:extLst>
            </p:cNvPr>
            <p:cNvCxnSpPr/>
            <p:nvPr/>
          </p:nvCxnSpPr>
          <p:spPr>
            <a:xfrm>
              <a:off x="8083593" y="4392509"/>
              <a:ext cx="248137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>
              <a:extLst>
                <a:ext uri="{FF2B5EF4-FFF2-40B4-BE49-F238E27FC236}">
                  <a16:creationId xmlns:a16="http://schemas.microsoft.com/office/drawing/2014/main" id="{202794E3-78F8-9E47-BCEA-91DF4FCA88B5}"/>
                </a:ext>
              </a:extLst>
            </p:cNvPr>
            <p:cNvCxnSpPr>
              <a:cxnSpLocks/>
            </p:cNvCxnSpPr>
            <p:nvPr/>
          </p:nvCxnSpPr>
          <p:spPr>
            <a:xfrm>
              <a:off x="8696261" y="4669288"/>
              <a:ext cx="576614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">
              <a:extLst>
                <a:ext uri="{FF2B5EF4-FFF2-40B4-BE49-F238E27FC236}">
                  <a16:creationId xmlns:a16="http://schemas.microsoft.com/office/drawing/2014/main" id="{16C3A46C-C51A-3044-BAC0-E25BF1B31C49}"/>
                </a:ext>
              </a:extLst>
            </p:cNvPr>
            <p:cNvCxnSpPr>
              <a:cxnSpLocks/>
            </p:cNvCxnSpPr>
            <p:nvPr/>
          </p:nvCxnSpPr>
          <p:spPr>
            <a:xfrm>
              <a:off x="8547952" y="4938289"/>
              <a:ext cx="295339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21">
              <a:extLst>
                <a:ext uri="{FF2B5EF4-FFF2-40B4-BE49-F238E27FC236}">
                  <a16:creationId xmlns:a16="http://schemas.microsoft.com/office/drawing/2014/main" id="{4084E9DA-454E-1B4C-85E2-749536BA4443}"/>
                </a:ext>
              </a:extLst>
            </p:cNvPr>
            <p:cNvCxnSpPr>
              <a:cxnSpLocks/>
            </p:cNvCxnSpPr>
            <p:nvPr/>
          </p:nvCxnSpPr>
          <p:spPr>
            <a:xfrm>
              <a:off x="9387686" y="4669288"/>
              <a:ext cx="155213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23">
              <a:extLst>
                <a:ext uri="{FF2B5EF4-FFF2-40B4-BE49-F238E27FC236}">
                  <a16:creationId xmlns:a16="http://schemas.microsoft.com/office/drawing/2014/main" id="{F203EEE6-6FC8-F14D-A212-87CA0FB8259B}"/>
                </a:ext>
              </a:extLst>
            </p:cNvPr>
            <p:cNvCxnSpPr>
              <a:cxnSpLocks/>
            </p:cNvCxnSpPr>
            <p:nvPr/>
          </p:nvCxnSpPr>
          <p:spPr>
            <a:xfrm>
              <a:off x="8207661" y="5489588"/>
              <a:ext cx="534989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25">
              <a:extLst>
                <a:ext uri="{FF2B5EF4-FFF2-40B4-BE49-F238E27FC236}">
                  <a16:creationId xmlns:a16="http://schemas.microsoft.com/office/drawing/2014/main" id="{119028E6-0B5F-E74A-9A61-04B64CA0A39E}"/>
                </a:ext>
              </a:extLst>
            </p:cNvPr>
            <p:cNvCxnSpPr>
              <a:cxnSpLocks/>
            </p:cNvCxnSpPr>
            <p:nvPr/>
          </p:nvCxnSpPr>
          <p:spPr>
            <a:xfrm>
              <a:off x="7929503" y="5359690"/>
              <a:ext cx="534989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26">
              <a:extLst>
                <a:ext uri="{FF2B5EF4-FFF2-40B4-BE49-F238E27FC236}">
                  <a16:creationId xmlns:a16="http://schemas.microsoft.com/office/drawing/2014/main" id="{79C0B09A-1100-FF45-BE79-91B609304AE0}"/>
                </a:ext>
              </a:extLst>
            </p:cNvPr>
            <p:cNvCxnSpPr>
              <a:cxnSpLocks/>
            </p:cNvCxnSpPr>
            <p:nvPr/>
          </p:nvCxnSpPr>
          <p:spPr>
            <a:xfrm>
              <a:off x="8818743" y="3425539"/>
              <a:ext cx="534989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58052BCA-6198-EA4F-9CEB-2FF4189BAD03}"/>
              </a:ext>
            </a:extLst>
          </p:cNvPr>
          <p:cNvCxnSpPr>
            <a:cxnSpLocks/>
          </p:cNvCxnSpPr>
          <p:nvPr/>
        </p:nvCxnSpPr>
        <p:spPr>
          <a:xfrm>
            <a:off x="1662020" y="3225283"/>
            <a:ext cx="0" cy="2915033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>
            <a:extLst>
              <a:ext uri="{FF2B5EF4-FFF2-40B4-BE49-F238E27FC236}">
                <a16:creationId xmlns:a16="http://schemas.microsoft.com/office/drawing/2014/main" id="{7E1037B9-DCAD-334B-BA96-0413DEC61EB5}"/>
              </a:ext>
            </a:extLst>
          </p:cNvPr>
          <p:cNvCxnSpPr>
            <a:cxnSpLocks/>
          </p:cNvCxnSpPr>
          <p:nvPr/>
        </p:nvCxnSpPr>
        <p:spPr>
          <a:xfrm flipH="1">
            <a:off x="1662020" y="6140316"/>
            <a:ext cx="524706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75D940F3-A2B2-CB46-98F1-22FBCF4A6DDA}"/>
              </a:ext>
            </a:extLst>
          </p:cNvPr>
          <p:cNvSpPr txBox="1"/>
          <p:nvPr/>
        </p:nvSpPr>
        <p:spPr>
          <a:xfrm>
            <a:off x="3868570" y="6140316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err="1"/>
              <a:t>Richness</a:t>
            </a:r>
            <a:endParaRPr lang="it-IT" b="1" i="1" dirty="0"/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E3641850-D392-8B45-9622-922BE8E3DFC9}"/>
              </a:ext>
            </a:extLst>
          </p:cNvPr>
          <p:cNvSpPr txBox="1"/>
          <p:nvPr/>
        </p:nvSpPr>
        <p:spPr>
          <a:xfrm rot="16200000">
            <a:off x="426939" y="4419963"/>
            <a:ext cx="1958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Tools and </a:t>
            </a:r>
            <a:r>
              <a:rPr lang="it-IT" b="1" i="1" dirty="0" err="1"/>
              <a:t>usability</a:t>
            </a:r>
            <a:endParaRPr lang="it-IT" b="1" i="1" dirty="0"/>
          </a:p>
        </p:txBody>
      </p:sp>
      <p:pic>
        <p:nvPicPr>
          <p:cNvPr id="41" name="Immagine 40">
            <a:extLst>
              <a:ext uri="{FF2B5EF4-FFF2-40B4-BE49-F238E27FC236}">
                <a16:creationId xmlns:a16="http://schemas.microsoft.com/office/drawing/2014/main" id="{63B8CC04-3E1A-E541-BD3B-C6426CBE46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9568" y="5335615"/>
            <a:ext cx="637047" cy="529377"/>
          </a:xfrm>
          <a:prstGeom prst="rect">
            <a:avLst/>
          </a:prstGeom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9343F9E3-334F-3148-8729-FC8D8BF2CF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9087" y="4335621"/>
            <a:ext cx="1233255" cy="405336"/>
          </a:xfrm>
          <a:prstGeom prst="rect">
            <a:avLst/>
          </a:prstGeom>
        </p:spPr>
      </p:pic>
      <p:pic>
        <p:nvPicPr>
          <p:cNvPr id="44" name="Immagine 43">
            <a:extLst>
              <a:ext uri="{FF2B5EF4-FFF2-40B4-BE49-F238E27FC236}">
                <a16:creationId xmlns:a16="http://schemas.microsoft.com/office/drawing/2014/main" id="{1C15FF14-614C-E74C-A4E8-54C8B05920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4762" y="3966447"/>
            <a:ext cx="459553" cy="459553"/>
          </a:xfrm>
          <a:prstGeom prst="rect">
            <a:avLst/>
          </a:prstGeom>
        </p:spPr>
      </p:pic>
      <p:pic>
        <p:nvPicPr>
          <p:cNvPr id="46" name="Immagine 45">
            <a:extLst>
              <a:ext uri="{FF2B5EF4-FFF2-40B4-BE49-F238E27FC236}">
                <a16:creationId xmlns:a16="http://schemas.microsoft.com/office/drawing/2014/main" id="{8FE52BFA-EB65-C24D-B8CA-AFE658A96F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5177" y="4232762"/>
            <a:ext cx="1464182" cy="226895"/>
          </a:xfrm>
          <a:prstGeom prst="rect">
            <a:avLst/>
          </a:prstGeom>
        </p:spPr>
      </p:pic>
      <p:pic>
        <p:nvPicPr>
          <p:cNvPr id="48" name="Immagine 47">
            <a:extLst>
              <a:ext uri="{FF2B5EF4-FFF2-40B4-BE49-F238E27FC236}">
                <a16:creationId xmlns:a16="http://schemas.microsoft.com/office/drawing/2014/main" id="{AC2C5A7A-1FE0-5F45-96F9-24F3B61EB3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20367" y="3796695"/>
            <a:ext cx="1047194" cy="33319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C8182AA-C9FE-CD4D-A5C1-EC9A7508D6E7}"/>
              </a:ext>
            </a:extLst>
          </p:cNvPr>
          <p:cNvSpPr txBox="1"/>
          <p:nvPr/>
        </p:nvSpPr>
        <p:spPr>
          <a:xfrm>
            <a:off x="3464538" y="3440913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ISO19115</a:t>
            </a:r>
          </a:p>
        </p:txBody>
      </p:sp>
    </p:spTree>
    <p:extLst>
      <p:ext uri="{BB962C8B-B14F-4D97-AF65-F5344CB8AC3E}">
        <p14:creationId xmlns:p14="http://schemas.microsoft.com/office/powerpoint/2010/main" val="32077635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C1B6DA-199C-1446-96CA-06A3B2F5A9C5}"/>
              </a:ext>
            </a:extLst>
          </p:cNvPr>
          <p:cNvSpPr txBox="1"/>
          <p:nvPr/>
        </p:nvSpPr>
        <p:spPr>
          <a:xfrm>
            <a:off x="621022" y="577605"/>
            <a:ext cx="5878212" cy="55092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3200" b="1" dirty="0"/>
              <a:t>FAIR </a:t>
            </a:r>
            <a:r>
              <a:rPr lang="it-IT" sz="3200" b="1" dirty="0" err="1"/>
              <a:t>related</a:t>
            </a:r>
            <a:r>
              <a:rPr lang="it-IT" sz="3200" b="1" dirty="0"/>
              <a:t> </a:t>
            </a:r>
            <a:r>
              <a:rPr lang="it-IT" sz="3200" b="1" dirty="0" err="1"/>
              <a:t>Topics</a:t>
            </a:r>
            <a:r>
              <a:rPr lang="it-IT" sz="3200" b="1" dirty="0"/>
              <a:t>:</a:t>
            </a:r>
            <a:endParaRPr lang="it-IT" sz="3200" dirty="0"/>
          </a:p>
          <a:p>
            <a:pPr marL="457200" indent="-457200">
              <a:buFontTx/>
              <a:buChar char="-"/>
            </a:pPr>
            <a:r>
              <a:rPr lang="it-IT" sz="3200" strike="sngStrike" dirty="0">
                <a:solidFill>
                  <a:srgbClr val="C00000"/>
                </a:solidFill>
              </a:rPr>
              <a:t>Data</a:t>
            </a:r>
          </a:p>
          <a:p>
            <a:pPr marL="457200" indent="-457200">
              <a:buFontTx/>
              <a:buChar char="-"/>
            </a:pPr>
            <a:r>
              <a:rPr lang="it-IT" sz="3200" strike="sngStrike" dirty="0" err="1">
                <a:solidFill>
                  <a:srgbClr val="C00000"/>
                </a:solidFill>
              </a:rPr>
              <a:t>Metadata</a:t>
            </a:r>
            <a:endParaRPr lang="it-IT" sz="3200" strike="sngStrike" dirty="0">
              <a:solidFill>
                <a:srgbClr val="C00000"/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3200" dirty="0" err="1">
                <a:solidFill>
                  <a:schemeClr val="accent1">
                    <a:lumMod val="75000"/>
                  </a:schemeClr>
                </a:solidFill>
              </a:rPr>
              <a:t>Identifiers</a:t>
            </a:r>
            <a:endParaRPr lang="it-IT" sz="32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3200" dirty="0" err="1">
                <a:solidFill>
                  <a:schemeClr val="accent4">
                    <a:lumMod val="75000"/>
                  </a:schemeClr>
                </a:solidFill>
              </a:rPr>
              <a:t>Protocols</a:t>
            </a:r>
            <a:endParaRPr lang="it-IT" sz="32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3200" dirty="0" err="1">
                <a:solidFill>
                  <a:schemeClr val="accent6">
                    <a:lumMod val="75000"/>
                  </a:schemeClr>
                </a:solidFill>
              </a:rPr>
              <a:t>Authentication</a:t>
            </a:r>
            <a:r>
              <a:rPr lang="it-IT" sz="3200" dirty="0">
                <a:solidFill>
                  <a:schemeClr val="accent6">
                    <a:lumMod val="75000"/>
                  </a:schemeClr>
                </a:solidFill>
              </a:rPr>
              <a:t> &amp; </a:t>
            </a:r>
            <a:r>
              <a:rPr lang="it-IT" sz="3200" dirty="0" err="1">
                <a:solidFill>
                  <a:schemeClr val="accent6">
                    <a:lumMod val="75000"/>
                  </a:schemeClr>
                </a:solidFill>
              </a:rPr>
              <a:t>Authorisation</a:t>
            </a:r>
            <a:endParaRPr lang="it-IT" sz="32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3200" dirty="0" err="1">
                <a:solidFill>
                  <a:srgbClr val="7030A0"/>
                </a:solidFill>
              </a:rPr>
              <a:t>Standards</a:t>
            </a:r>
            <a:endParaRPr lang="it-IT" sz="3200" dirty="0">
              <a:solidFill>
                <a:srgbClr val="7030A0"/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3200" dirty="0" err="1">
                <a:solidFill>
                  <a:schemeClr val="accent2">
                    <a:lumMod val="75000"/>
                  </a:schemeClr>
                </a:solidFill>
              </a:rPr>
              <a:t>Semantics</a:t>
            </a:r>
            <a:endParaRPr lang="it-IT" sz="3200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3200" dirty="0"/>
              <a:t>policy &amp; </a:t>
            </a:r>
            <a:br>
              <a:rPr lang="it-IT" sz="3200" dirty="0"/>
            </a:br>
            <a:r>
              <a:rPr lang="it-IT" sz="3200" dirty="0" err="1"/>
              <a:t>provenance</a:t>
            </a:r>
            <a:endParaRPr lang="it-IT" sz="3200" dirty="0"/>
          </a:p>
          <a:p>
            <a:pPr marL="457200" indent="-457200">
              <a:buFontTx/>
              <a:buChar char="-"/>
            </a:pPr>
            <a:r>
              <a:rPr lang="it-IT" sz="3200" dirty="0">
                <a:solidFill>
                  <a:schemeClr val="accent2">
                    <a:lumMod val="75000"/>
                  </a:schemeClr>
                </a:solidFill>
              </a:rPr>
              <a:t>Services and </a:t>
            </a:r>
            <a:r>
              <a:rPr lang="it-IT" sz="3200" dirty="0" err="1">
                <a:solidFill>
                  <a:schemeClr val="accent2">
                    <a:lumMod val="75000"/>
                  </a:schemeClr>
                </a:solidFill>
              </a:rPr>
              <a:t>databases</a:t>
            </a:r>
            <a:endParaRPr lang="it-IT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DA836D1-AF1F-5240-A165-7CDEFA8FD26D}"/>
              </a:ext>
            </a:extLst>
          </p:cNvPr>
          <p:cNvSpPr/>
          <p:nvPr/>
        </p:nvSpPr>
        <p:spPr>
          <a:xfrm>
            <a:off x="7146176" y="3520495"/>
            <a:ext cx="453156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solidFill>
                  <a:srgbClr val="810000"/>
                </a:solidFill>
                <a:latin typeface="Adobe Hebrew"/>
                <a:cs typeface="Adobe Hebrew"/>
              </a:rPr>
              <a:t>Metadata:</a:t>
            </a:r>
          </a:p>
          <a:p>
            <a:r>
              <a:rPr lang="en-US" sz="3200" i="1" dirty="0">
                <a:solidFill>
                  <a:srgbClr val="810000"/>
                </a:solidFill>
                <a:latin typeface="Adobe Hebrew"/>
                <a:cs typeface="Adobe Hebrew"/>
              </a:rPr>
              <a:t>applicable language for </a:t>
            </a:r>
          </a:p>
          <a:p>
            <a:r>
              <a:rPr lang="en-US" sz="3200" i="1" dirty="0">
                <a:solidFill>
                  <a:srgbClr val="810000"/>
                </a:solidFill>
                <a:latin typeface="Adobe Hebrew"/>
                <a:cs typeface="Adobe Hebrew"/>
              </a:rPr>
              <a:t>knowledge representation</a:t>
            </a:r>
            <a:endParaRPr lang="it-IT" sz="3200" dirty="0"/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F048A235-D80E-8241-8FDA-107B81D708E5}"/>
              </a:ext>
            </a:extLst>
          </p:cNvPr>
          <p:cNvCxnSpPr>
            <a:stCxn id="3" idx="1"/>
          </p:cNvCxnSpPr>
          <p:nvPr/>
        </p:nvCxnSpPr>
        <p:spPr>
          <a:xfrm flipH="1">
            <a:off x="3363028" y="4305325"/>
            <a:ext cx="3783148" cy="2788"/>
          </a:xfrm>
          <a:prstGeom prst="straightConnector1">
            <a:avLst/>
          </a:prstGeom>
          <a:ln w="38100">
            <a:solidFill>
              <a:srgbClr val="81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198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95131" y="0"/>
            <a:ext cx="1708727" cy="1239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26848" y="328181"/>
            <a:ext cx="4441152" cy="547879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rgbClr val="800000"/>
                </a:solidFill>
                <a:latin typeface="Adobe Hebrew"/>
                <a:cs typeface="Adobe Hebrew"/>
              </a:rPr>
              <a:t>Ontologies &amp; semantics</a:t>
            </a:r>
            <a:endParaRPr lang="en-US" sz="3200" b="1" dirty="0">
              <a:solidFill>
                <a:srgbClr val="800000"/>
              </a:solidFill>
              <a:latin typeface="Adobe Hebrew"/>
              <a:cs typeface="Adobe Hebrew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301161" y="0"/>
            <a:ext cx="0" cy="6858000"/>
          </a:xfrm>
          <a:prstGeom prst="line">
            <a:avLst/>
          </a:prstGeom>
          <a:ln w="9525" cmpd="sng"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itle 3"/>
          <p:cNvSpPr txBox="1">
            <a:spLocks/>
          </p:cNvSpPr>
          <p:nvPr/>
        </p:nvSpPr>
        <p:spPr>
          <a:xfrm>
            <a:off x="6226848" y="1350925"/>
            <a:ext cx="4318000" cy="41683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i="1" dirty="0">
                <a:solidFill>
                  <a:srgbClr val="800000"/>
                </a:solidFill>
                <a:latin typeface="Adobe Hebrew"/>
                <a:cs typeface="Adobe Hebrew"/>
              </a:rPr>
              <a:t>Why an ontology?</a:t>
            </a:r>
          </a:p>
          <a:p>
            <a:pPr algn="l"/>
            <a:r>
              <a:rPr lang="en-US" sz="2800" dirty="0">
                <a:latin typeface="Adobe Hebrew"/>
                <a:cs typeface="Adobe Hebrew"/>
              </a:rPr>
              <a:t>It is the way machines manage “meaning”</a:t>
            </a:r>
          </a:p>
          <a:p>
            <a:pPr algn="l"/>
            <a:endParaRPr lang="en-US" sz="2800" dirty="0">
              <a:latin typeface="Adobe Hebrew"/>
              <a:cs typeface="Adobe Hebrew"/>
            </a:endParaRPr>
          </a:p>
          <a:p>
            <a:pPr algn="l"/>
            <a:r>
              <a:rPr lang="en-US" sz="2800" b="1" i="1" dirty="0">
                <a:solidFill>
                  <a:srgbClr val="800000"/>
                </a:solidFill>
                <a:latin typeface="Adobe Hebrew"/>
                <a:cs typeface="Adobe Hebrew"/>
              </a:rPr>
              <a:t>How does it work?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i="1" dirty="0">
                <a:latin typeface="Adobe Hebrew"/>
                <a:cs typeface="Adobe Hebrew"/>
              </a:rPr>
              <a:t>Connects concepts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i="1" dirty="0">
                <a:latin typeface="Adobe Hebrew"/>
                <a:cs typeface="Adobe Hebrew"/>
              </a:rPr>
              <a:t>Needs vocabulary</a:t>
            </a:r>
          </a:p>
          <a:p>
            <a:pPr marL="514350" indent="-514350" algn="l">
              <a:buFont typeface="+mj-lt"/>
              <a:buAutoNum type="arabicPeriod"/>
            </a:pPr>
            <a:endParaRPr lang="en-US" sz="2800" i="1" dirty="0">
              <a:latin typeface="Adobe Hebrew"/>
              <a:cs typeface="Adobe Hebrew"/>
            </a:endParaRPr>
          </a:p>
          <a:p>
            <a:pPr algn="l"/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Adobe Hebrew"/>
                <a:cs typeface="Adobe Hebrew"/>
              </a:rPr>
              <a:t>Issues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>
                <a:latin typeface="Adobe Hebrew"/>
                <a:cs typeface="Adobe Hebrew"/>
              </a:rPr>
              <a:t>Many ontologies exist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>
                <a:latin typeface="Adobe Hebrew"/>
                <a:cs typeface="Adobe Hebrew"/>
              </a:rPr>
              <a:t>Vocabulary Mapping </a:t>
            </a:r>
          </a:p>
          <a:p>
            <a:pPr marL="514350" indent="-514350" algn="l">
              <a:buFont typeface="+mj-lt"/>
              <a:buAutoNum type="arabicPeriod"/>
            </a:pPr>
            <a:endParaRPr lang="en-US" sz="2800" i="1" dirty="0">
              <a:latin typeface="Adobe Hebrew"/>
              <a:cs typeface="Adobe Hebrew"/>
            </a:endParaRPr>
          </a:p>
          <a:p>
            <a:pPr algn="l"/>
            <a:endParaRPr lang="en-US" sz="2800" b="1" i="1" dirty="0">
              <a:solidFill>
                <a:srgbClr val="800000"/>
              </a:solidFill>
              <a:latin typeface="Adobe Hebrew"/>
              <a:cs typeface="Adobe Hebrew"/>
            </a:endParaRPr>
          </a:p>
          <a:p>
            <a:pPr algn="l"/>
            <a:endParaRPr lang="en-US" sz="2800" i="1" dirty="0">
              <a:latin typeface="Adobe Hebrew"/>
              <a:cs typeface="Adobe Hebrew"/>
            </a:endParaRPr>
          </a:p>
          <a:p>
            <a:pPr marL="457200" indent="-457200" algn="l">
              <a:buFont typeface="Arial"/>
              <a:buChar char="•"/>
            </a:pPr>
            <a:endParaRPr lang="en-US" sz="2800" i="1" dirty="0">
              <a:latin typeface="Adobe Hebrew"/>
              <a:cs typeface="Adobe Hebrew"/>
            </a:endParaRPr>
          </a:p>
          <a:p>
            <a:pPr algn="l"/>
            <a:endParaRPr lang="en-US" sz="2800" i="1" dirty="0">
              <a:latin typeface="Adobe Hebrew"/>
              <a:cs typeface="Adobe Hebrew"/>
            </a:endParaRPr>
          </a:p>
        </p:txBody>
      </p:sp>
      <p:sp>
        <p:nvSpPr>
          <p:cNvPr id="3" name="Oval 2"/>
          <p:cNvSpPr/>
          <p:nvPr/>
        </p:nvSpPr>
        <p:spPr>
          <a:xfrm>
            <a:off x="1832110" y="2526172"/>
            <a:ext cx="1419412" cy="747059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Johnny</a:t>
            </a:r>
          </a:p>
        </p:txBody>
      </p:sp>
      <p:sp>
        <p:nvSpPr>
          <p:cNvPr id="10" name="Oval 9"/>
          <p:cNvSpPr/>
          <p:nvPr/>
        </p:nvSpPr>
        <p:spPr>
          <a:xfrm>
            <a:off x="1832110" y="4015807"/>
            <a:ext cx="1419412" cy="74705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CNT</a:t>
            </a:r>
            <a:endParaRPr lang="en-US" sz="1600" b="1" dirty="0"/>
          </a:p>
        </p:txBody>
      </p:sp>
      <p:cxnSp>
        <p:nvCxnSpPr>
          <p:cNvPr id="11" name="Straight Arrow Connector 10"/>
          <p:cNvCxnSpPr>
            <a:stCxn id="3" idx="4"/>
            <a:endCxn id="10" idx="0"/>
          </p:cNvCxnSpPr>
          <p:nvPr/>
        </p:nvCxnSpPr>
        <p:spPr>
          <a:xfrm>
            <a:off x="2541816" y="3273230"/>
            <a:ext cx="0" cy="7425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056003" y="3452525"/>
            <a:ext cx="11236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Is Director of</a:t>
            </a:r>
          </a:p>
        </p:txBody>
      </p:sp>
      <p:sp>
        <p:nvSpPr>
          <p:cNvPr id="13" name="Oval 12"/>
          <p:cNvSpPr/>
          <p:nvPr/>
        </p:nvSpPr>
        <p:spPr>
          <a:xfrm>
            <a:off x="1852936" y="5393384"/>
            <a:ext cx="1419412" cy="74705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INGV</a:t>
            </a:r>
            <a:endParaRPr lang="en-US" sz="1600" b="1" dirty="0"/>
          </a:p>
        </p:txBody>
      </p:sp>
      <p:cxnSp>
        <p:nvCxnSpPr>
          <p:cNvPr id="14" name="Straight Arrow Connector 13"/>
          <p:cNvCxnSpPr>
            <a:stCxn id="10" idx="4"/>
            <a:endCxn id="13" idx="0"/>
          </p:cNvCxnSpPr>
          <p:nvPr/>
        </p:nvCxnSpPr>
        <p:spPr>
          <a:xfrm>
            <a:off x="2541816" y="4762865"/>
            <a:ext cx="20826" cy="6305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056002" y="4867455"/>
            <a:ext cx="1056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Is section of</a:t>
            </a:r>
          </a:p>
        </p:txBody>
      </p:sp>
      <p:sp>
        <p:nvSpPr>
          <p:cNvPr id="18" name="Oval 17"/>
          <p:cNvSpPr/>
          <p:nvPr/>
        </p:nvSpPr>
        <p:spPr>
          <a:xfrm>
            <a:off x="3403922" y="4710572"/>
            <a:ext cx="1419412" cy="74705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Mr. Sloan</a:t>
            </a:r>
          </a:p>
        </p:txBody>
      </p:sp>
      <p:cxnSp>
        <p:nvCxnSpPr>
          <p:cNvPr id="19" name="Straight Arrow Connector 18"/>
          <p:cNvCxnSpPr>
            <a:stCxn id="18" idx="4"/>
            <a:endCxn id="13" idx="6"/>
          </p:cNvCxnSpPr>
          <p:nvPr/>
        </p:nvCxnSpPr>
        <p:spPr>
          <a:xfrm flipH="1">
            <a:off x="3272348" y="5457631"/>
            <a:ext cx="841280" cy="3092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251523" y="5397867"/>
            <a:ext cx="12265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Is president of</a:t>
            </a:r>
          </a:p>
        </p:txBody>
      </p:sp>
      <p:sp>
        <p:nvSpPr>
          <p:cNvPr id="23" name="Oval 22"/>
          <p:cNvSpPr/>
          <p:nvPr/>
        </p:nvSpPr>
        <p:spPr>
          <a:xfrm>
            <a:off x="3403922" y="1517642"/>
            <a:ext cx="1419412" cy="74705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Sailing</a:t>
            </a:r>
          </a:p>
        </p:txBody>
      </p:sp>
      <p:cxnSp>
        <p:nvCxnSpPr>
          <p:cNvPr id="25" name="Straight Arrow Connector 24"/>
          <p:cNvCxnSpPr>
            <a:stCxn id="3" idx="7"/>
            <a:endCxn id="23" idx="3"/>
          </p:cNvCxnSpPr>
          <p:nvPr/>
        </p:nvCxnSpPr>
        <p:spPr>
          <a:xfrm flipV="1">
            <a:off x="3043654" y="2155297"/>
            <a:ext cx="568136" cy="4802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795295" y="2262879"/>
            <a:ext cx="954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Has hobby</a:t>
            </a:r>
          </a:p>
        </p:txBody>
      </p:sp>
      <p:sp>
        <p:nvSpPr>
          <p:cNvPr id="20" name="Oval 19"/>
          <p:cNvSpPr/>
          <p:nvPr/>
        </p:nvSpPr>
        <p:spPr>
          <a:xfrm>
            <a:off x="795131" y="1144112"/>
            <a:ext cx="1419412" cy="74705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Trieste</a:t>
            </a:r>
          </a:p>
        </p:txBody>
      </p:sp>
      <p:cxnSp>
        <p:nvCxnSpPr>
          <p:cNvPr id="21" name="Straight Arrow Connector 20"/>
          <p:cNvCxnSpPr>
            <a:stCxn id="3" idx="1"/>
            <a:endCxn id="20" idx="4"/>
          </p:cNvCxnSpPr>
          <p:nvPr/>
        </p:nvCxnSpPr>
        <p:spPr>
          <a:xfrm flipH="1" flipV="1">
            <a:off x="1504838" y="1891171"/>
            <a:ext cx="535141" cy="7444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414179" y="2110812"/>
            <a:ext cx="685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Is Born</a:t>
            </a:r>
          </a:p>
        </p:txBody>
      </p:sp>
      <p:cxnSp>
        <p:nvCxnSpPr>
          <p:cNvPr id="27" name="Straight Arrow Connector 26"/>
          <p:cNvCxnSpPr>
            <a:stCxn id="20" idx="0"/>
            <a:endCxn id="28" idx="3"/>
          </p:cNvCxnSpPr>
          <p:nvPr/>
        </p:nvCxnSpPr>
        <p:spPr>
          <a:xfrm flipV="1">
            <a:off x="1504837" y="797651"/>
            <a:ext cx="917574" cy="3464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2214543" y="159996"/>
            <a:ext cx="1419412" cy="74705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Italy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69512" y="797651"/>
            <a:ext cx="936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Located in</a:t>
            </a:r>
          </a:p>
        </p:txBody>
      </p:sp>
      <p:cxnSp>
        <p:nvCxnSpPr>
          <p:cNvPr id="30" name="Straight Arrow Connector 29"/>
          <p:cNvCxnSpPr>
            <a:stCxn id="23" idx="4"/>
            <a:endCxn id="33" idx="0"/>
          </p:cNvCxnSpPr>
          <p:nvPr/>
        </p:nvCxnSpPr>
        <p:spPr>
          <a:xfrm flipH="1">
            <a:off x="3941000" y="2264701"/>
            <a:ext cx="172628" cy="5228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3403923" y="2787546"/>
            <a:ext cx="1074155" cy="40410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Boat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807457" y="2372283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use</a:t>
            </a:r>
          </a:p>
        </p:txBody>
      </p:sp>
      <p:sp>
        <p:nvSpPr>
          <p:cNvPr id="37" name="Oval 36"/>
          <p:cNvSpPr/>
          <p:nvPr/>
        </p:nvSpPr>
        <p:spPr>
          <a:xfrm>
            <a:off x="3893793" y="3452525"/>
            <a:ext cx="1074155" cy="40410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sea</a:t>
            </a:r>
          </a:p>
        </p:txBody>
      </p:sp>
      <p:cxnSp>
        <p:nvCxnSpPr>
          <p:cNvPr id="38" name="Straight Arrow Connector 37"/>
          <p:cNvCxnSpPr>
            <a:stCxn id="23" idx="4"/>
            <a:endCxn id="37" idx="0"/>
          </p:cNvCxnSpPr>
          <p:nvPr/>
        </p:nvCxnSpPr>
        <p:spPr>
          <a:xfrm>
            <a:off x="4113628" y="2264700"/>
            <a:ext cx="317242" cy="11878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210297" y="3095097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use</a:t>
            </a:r>
          </a:p>
        </p:txBody>
      </p:sp>
    </p:spTree>
    <p:extLst>
      <p:ext uri="{BB962C8B-B14F-4D97-AF65-F5344CB8AC3E}">
        <p14:creationId xmlns:p14="http://schemas.microsoft.com/office/powerpoint/2010/main" val="2615146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5D92FFDE-CAE9-5A4D-9BDC-C7C407D6B6C1}"/>
              </a:ext>
            </a:extLst>
          </p:cNvPr>
          <p:cNvSpPr/>
          <p:nvPr/>
        </p:nvSpPr>
        <p:spPr>
          <a:xfrm>
            <a:off x="526928" y="986154"/>
            <a:ext cx="8519311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it-IT" sz="4400" dirty="0"/>
              <a:t>The </a:t>
            </a:r>
            <a:r>
              <a:rPr lang="it-IT" sz="4400" dirty="0" err="1"/>
              <a:t>principles</a:t>
            </a:r>
            <a:r>
              <a:rPr lang="it-IT" sz="4400" dirty="0"/>
              <a:t> precede </a:t>
            </a:r>
            <a:r>
              <a:rPr lang="it-IT" sz="4400" dirty="0" err="1"/>
              <a:t>implementation</a:t>
            </a:r>
            <a:r>
              <a:rPr lang="it-IT" sz="4400" dirty="0"/>
              <a:t>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596CD66-6731-1B4F-A597-9DDFDDF18D37}"/>
              </a:ext>
            </a:extLst>
          </p:cNvPr>
          <p:cNvSpPr txBox="1"/>
          <p:nvPr/>
        </p:nvSpPr>
        <p:spPr>
          <a:xfrm>
            <a:off x="526928" y="2553628"/>
            <a:ext cx="8271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They</a:t>
            </a:r>
            <a:r>
              <a:rPr lang="it-IT" sz="2400" dirty="0"/>
              <a:t> </a:t>
            </a:r>
            <a:r>
              <a:rPr lang="it-IT" sz="2400" b="1" dirty="0" err="1"/>
              <a:t>act</a:t>
            </a:r>
            <a:r>
              <a:rPr lang="it-IT" sz="2400" b="1" dirty="0"/>
              <a:t> </a:t>
            </a:r>
            <a:r>
              <a:rPr lang="it-IT" sz="2400" b="1" dirty="0" err="1"/>
              <a:t>as</a:t>
            </a:r>
            <a:r>
              <a:rPr lang="it-IT" sz="2400" b="1" dirty="0"/>
              <a:t> a guide to data </a:t>
            </a:r>
            <a:r>
              <a:rPr lang="it-IT" sz="2400" b="1" dirty="0" err="1"/>
              <a:t>publishers</a:t>
            </a:r>
            <a:r>
              <a:rPr lang="it-IT" sz="2400" b="1" dirty="0"/>
              <a:t> </a:t>
            </a:r>
            <a:r>
              <a:rPr lang="it-IT" sz="2400" dirty="0"/>
              <a:t>and stewards </a:t>
            </a:r>
            <a:r>
              <a:rPr lang="it-IT" sz="2400" b="1" dirty="0"/>
              <a:t>to assist </a:t>
            </a:r>
            <a:r>
              <a:rPr lang="it-IT" sz="2400" b="1" dirty="0" err="1"/>
              <a:t>them</a:t>
            </a:r>
            <a:r>
              <a:rPr lang="it-IT" sz="2400" b="1" dirty="0"/>
              <a:t> in </a:t>
            </a:r>
            <a:r>
              <a:rPr lang="it-IT" sz="2400" b="1" dirty="0" err="1"/>
              <a:t>evaluating</a:t>
            </a:r>
            <a:r>
              <a:rPr lang="it-IT" sz="2400" dirty="0"/>
              <a:t> </a:t>
            </a:r>
            <a:r>
              <a:rPr lang="it-IT" sz="2400" dirty="0" err="1"/>
              <a:t>whether</a:t>
            </a:r>
            <a:r>
              <a:rPr lang="it-IT" sz="2400" dirty="0"/>
              <a:t> </a:t>
            </a:r>
            <a:r>
              <a:rPr lang="it-IT" sz="2400" dirty="0" err="1"/>
              <a:t>their</a:t>
            </a:r>
            <a:r>
              <a:rPr lang="it-IT" sz="2400" dirty="0"/>
              <a:t> </a:t>
            </a:r>
            <a:r>
              <a:rPr lang="it-IT" sz="2400" dirty="0" err="1"/>
              <a:t>particular</a:t>
            </a:r>
            <a:r>
              <a:rPr lang="it-IT" sz="2400" dirty="0"/>
              <a:t> </a:t>
            </a:r>
            <a:r>
              <a:rPr lang="it-IT" sz="2400" dirty="0" err="1"/>
              <a:t>implementation</a:t>
            </a:r>
            <a:r>
              <a:rPr lang="it-IT" sz="2400" dirty="0"/>
              <a:t> </a:t>
            </a:r>
            <a:r>
              <a:rPr lang="it-IT" sz="2400" dirty="0" err="1"/>
              <a:t>choices</a:t>
            </a:r>
            <a:r>
              <a:rPr lang="it-IT" sz="2400" dirty="0"/>
              <a:t> are </a:t>
            </a:r>
            <a:r>
              <a:rPr lang="it-IT" sz="2400" dirty="0" err="1"/>
              <a:t>rendering</a:t>
            </a:r>
            <a:r>
              <a:rPr lang="it-IT" sz="2400" dirty="0"/>
              <a:t> </a:t>
            </a:r>
            <a:r>
              <a:rPr lang="it-IT" sz="2400" dirty="0" err="1"/>
              <a:t>their</a:t>
            </a:r>
            <a:r>
              <a:rPr lang="it-IT" sz="2400" dirty="0"/>
              <a:t> </a:t>
            </a:r>
            <a:r>
              <a:rPr lang="it-IT" sz="2400" dirty="0" err="1"/>
              <a:t>digital</a:t>
            </a:r>
            <a:r>
              <a:rPr lang="it-IT" sz="2400" dirty="0"/>
              <a:t> </a:t>
            </a:r>
            <a:r>
              <a:rPr lang="it-IT" sz="2400" dirty="0" err="1"/>
              <a:t>research</a:t>
            </a:r>
            <a:r>
              <a:rPr lang="it-IT" sz="2400" dirty="0"/>
              <a:t> </a:t>
            </a:r>
            <a:r>
              <a:rPr lang="it-IT" sz="2400" dirty="0" err="1"/>
              <a:t>artefacts</a:t>
            </a:r>
            <a:r>
              <a:rPr lang="it-IT" sz="2400" dirty="0"/>
              <a:t> </a:t>
            </a:r>
            <a:r>
              <a:rPr lang="it-IT" sz="2400" dirty="0" err="1"/>
              <a:t>Findable</a:t>
            </a:r>
            <a:r>
              <a:rPr lang="it-IT" sz="2400" dirty="0"/>
              <a:t>, </a:t>
            </a:r>
            <a:r>
              <a:rPr lang="it-IT" sz="2400" dirty="0" err="1"/>
              <a:t>Accessible</a:t>
            </a:r>
            <a:r>
              <a:rPr lang="it-IT" sz="2400" dirty="0"/>
              <a:t>, </a:t>
            </a:r>
            <a:r>
              <a:rPr lang="it-IT" sz="2400" dirty="0" err="1"/>
              <a:t>Interoperable</a:t>
            </a:r>
            <a:r>
              <a:rPr lang="it-IT" sz="2400" dirty="0"/>
              <a:t>, and </a:t>
            </a:r>
            <a:r>
              <a:rPr lang="it-IT" sz="2400" dirty="0" err="1"/>
              <a:t>Reusable</a:t>
            </a:r>
            <a:r>
              <a:rPr lang="it-IT" sz="2400" dirty="0"/>
              <a:t>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7B3EEB7-172A-7547-9416-CF07437B9F94}"/>
              </a:ext>
            </a:extLst>
          </p:cNvPr>
          <p:cNvSpPr txBox="1"/>
          <p:nvPr/>
        </p:nvSpPr>
        <p:spPr>
          <a:xfrm>
            <a:off x="526928" y="4696452"/>
            <a:ext cx="7747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/>
              <a:t>Wilkinson, M. D. et al. The FAIR </a:t>
            </a:r>
            <a:r>
              <a:rPr lang="it-IT" sz="1600" i="1" dirty="0" err="1"/>
              <a:t>Guiding</a:t>
            </a:r>
            <a:r>
              <a:rPr lang="it-IT" sz="1600" i="1" dirty="0"/>
              <a:t> </a:t>
            </a:r>
            <a:r>
              <a:rPr lang="it-IT" sz="1600" i="1" dirty="0" err="1"/>
              <a:t>Principles</a:t>
            </a:r>
            <a:r>
              <a:rPr lang="it-IT" sz="1600" i="1" dirty="0"/>
              <a:t> for </a:t>
            </a:r>
            <a:r>
              <a:rPr lang="it-IT" sz="1600" i="1" dirty="0" err="1"/>
              <a:t>scientific</a:t>
            </a:r>
            <a:r>
              <a:rPr lang="it-IT" sz="1600" i="1" dirty="0"/>
              <a:t> data management and </a:t>
            </a:r>
            <a:r>
              <a:rPr lang="it-IT" sz="1600" i="1" dirty="0" err="1"/>
              <a:t>stewardship</a:t>
            </a:r>
            <a:r>
              <a:rPr lang="it-IT" sz="1600" i="1" dirty="0"/>
              <a:t>. Sci. Data 3:160018 </a:t>
            </a:r>
            <a:r>
              <a:rPr lang="it-IT" sz="1600" i="1" dirty="0" err="1"/>
              <a:t>doi</a:t>
            </a:r>
            <a:r>
              <a:rPr lang="it-IT" sz="1600" i="1" dirty="0"/>
              <a:t>: 10.1038/sdata.2016.18 (2016).</a:t>
            </a:r>
          </a:p>
        </p:txBody>
      </p:sp>
    </p:spTree>
    <p:extLst>
      <p:ext uri="{BB962C8B-B14F-4D97-AF65-F5344CB8AC3E}">
        <p14:creationId xmlns:p14="http://schemas.microsoft.com/office/powerpoint/2010/main" val="19734628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1" y="1"/>
            <a:ext cx="1708727" cy="1239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DEAAA08-0B4D-654B-8953-AC1F171F1FC3}"/>
              </a:ext>
            </a:extLst>
          </p:cNvPr>
          <p:cNvSpPr txBox="1"/>
          <p:nvPr/>
        </p:nvSpPr>
        <p:spPr>
          <a:xfrm>
            <a:off x="1165361" y="79559"/>
            <a:ext cx="86639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800000"/>
                </a:solidFill>
                <a:latin typeface="Adobe Hebrew"/>
                <a:cs typeface="Adobe Hebrew"/>
              </a:rPr>
              <a:t>Ontologies in real world (human - readable)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67B6FC0-83EE-3642-874C-C5D5588D4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942" y="988730"/>
            <a:ext cx="10194982" cy="530171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D381A7F-6D22-C442-BB61-5D0C6BBEB268}"/>
              </a:ext>
            </a:extLst>
          </p:cNvPr>
          <p:cNvSpPr txBox="1"/>
          <p:nvPr/>
        </p:nvSpPr>
        <p:spPr>
          <a:xfrm>
            <a:off x="10271238" y="5825358"/>
            <a:ext cx="1575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EPOS-DCAT-AP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CB30BE0-19B8-F648-9D8E-CEEA3EBAEDCA}"/>
              </a:ext>
            </a:extLst>
          </p:cNvPr>
          <p:cNvSpPr txBox="1"/>
          <p:nvPr/>
        </p:nvSpPr>
        <p:spPr>
          <a:xfrm>
            <a:off x="8957554" y="6056190"/>
            <a:ext cx="28963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https</a:t>
            </a:r>
            <a:r>
              <a:rPr lang="it-IT" sz="1200" dirty="0"/>
              <a:t>://</a:t>
            </a:r>
            <a:r>
              <a:rPr lang="it-IT" sz="1200" dirty="0" err="1"/>
              <a:t>github.com</a:t>
            </a:r>
            <a:r>
              <a:rPr lang="it-IT" sz="1200" dirty="0"/>
              <a:t>/epos-</a:t>
            </a:r>
            <a:r>
              <a:rPr lang="it-IT" sz="1200" dirty="0" err="1"/>
              <a:t>eu</a:t>
            </a:r>
            <a:r>
              <a:rPr lang="it-IT" sz="1200" dirty="0"/>
              <a:t>/EPOS-DCAT-AP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04113A1-3D56-AC48-9C1D-B03379C40532}"/>
              </a:ext>
            </a:extLst>
          </p:cNvPr>
          <p:cNvSpPr txBox="1"/>
          <p:nvPr/>
        </p:nvSpPr>
        <p:spPr>
          <a:xfrm>
            <a:off x="87230" y="2993254"/>
            <a:ext cx="1571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Metadata</a:t>
            </a:r>
            <a:r>
              <a:rPr lang="it-IT" dirty="0"/>
              <a:t> </a:t>
            </a:r>
          </a:p>
          <a:p>
            <a:r>
              <a:rPr lang="it-IT" dirty="0"/>
              <a:t>and </a:t>
            </a:r>
            <a:r>
              <a:rPr lang="it-IT" dirty="0" err="1"/>
              <a:t>ontologies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702730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1" y="1"/>
            <a:ext cx="1708727" cy="1239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DEAAA08-0B4D-654B-8953-AC1F171F1FC3}"/>
              </a:ext>
            </a:extLst>
          </p:cNvPr>
          <p:cNvSpPr txBox="1"/>
          <p:nvPr/>
        </p:nvSpPr>
        <p:spPr>
          <a:xfrm>
            <a:off x="1165361" y="79559"/>
            <a:ext cx="8851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800000"/>
                </a:solidFill>
                <a:latin typeface="Adobe Hebrew"/>
                <a:cs typeface="Adobe Hebrew"/>
              </a:rPr>
              <a:t>Ontologies in real world (machine - readable)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EA8C633-0F89-DC43-A975-F7E6E7966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509" y="663919"/>
            <a:ext cx="7440381" cy="599156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3EBBF47-CFE5-3848-812E-5302AB4BE6F1}"/>
              </a:ext>
            </a:extLst>
          </p:cNvPr>
          <p:cNvSpPr txBox="1"/>
          <p:nvPr/>
        </p:nvSpPr>
        <p:spPr>
          <a:xfrm>
            <a:off x="10255473" y="5588876"/>
            <a:ext cx="1575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EPOS-DCAT-AP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5C514A1-B784-8549-A775-BC3B564A0F8C}"/>
              </a:ext>
            </a:extLst>
          </p:cNvPr>
          <p:cNvSpPr txBox="1"/>
          <p:nvPr/>
        </p:nvSpPr>
        <p:spPr>
          <a:xfrm>
            <a:off x="8941789" y="5819708"/>
            <a:ext cx="28963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https</a:t>
            </a:r>
            <a:r>
              <a:rPr lang="it-IT" sz="1200" dirty="0"/>
              <a:t>://</a:t>
            </a:r>
            <a:r>
              <a:rPr lang="it-IT" sz="1200" dirty="0" err="1"/>
              <a:t>github.com</a:t>
            </a:r>
            <a:r>
              <a:rPr lang="it-IT" sz="1200" dirty="0"/>
              <a:t>/epos-</a:t>
            </a:r>
            <a:r>
              <a:rPr lang="it-IT" sz="1200" dirty="0" err="1"/>
              <a:t>eu</a:t>
            </a:r>
            <a:r>
              <a:rPr lang="it-IT" sz="1200" dirty="0"/>
              <a:t>/EPOS-DCAT-AP</a:t>
            </a:r>
          </a:p>
        </p:txBody>
      </p:sp>
    </p:spTree>
    <p:extLst>
      <p:ext uri="{BB962C8B-B14F-4D97-AF65-F5344CB8AC3E}">
        <p14:creationId xmlns:p14="http://schemas.microsoft.com/office/powerpoint/2010/main" val="30833888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C1B6DA-199C-1446-96CA-06A3B2F5A9C5}"/>
              </a:ext>
            </a:extLst>
          </p:cNvPr>
          <p:cNvSpPr txBox="1"/>
          <p:nvPr/>
        </p:nvSpPr>
        <p:spPr>
          <a:xfrm>
            <a:off x="621022" y="577605"/>
            <a:ext cx="5878212" cy="55092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3200" b="1" dirty="0"/>
              <a:t>FAIR </a:t>
            </a:r>
            <a:r>
              <a:rPr lang="it-IT" sz="3200" b="1" dirty="0" err="1"/>
              <a:t>related</a:t>
            </a:r>
            <a:r>
              <a:rPr lang="it-IT" sz="3200" b="1" dirty="0"/>
              <a:t> </a:t>
            </a:r>
            <a:r>
              <a:rPr lang="it-IT" sz="3200" b="1" dirty="0" err="1"/>
              <a:t>Topics</a:t>
            </a:r>
            <a:r>
              <a:rPr lang="it-IT" sz="3200" b="1" dirty="0"/>
              <a:t>:</a:t>
            </a:r>
            <a:endParaRPr lang="it-IT" sz="3200" dirty="0"/>
          </a:p>
          <a:p>
            <a:pPr marL="457200" indent="-457200">
              <a:buFontTx/>
              <a:buChar char="-"/>
            </a:pPr>
            <a:r>
              <a:rPr lang="it-IT" sz="3200" strike="sngStrike" dirty="0">
                <a:solidFill>
                  <a:srgbClr val="C00000"/>
                </a:solidFill>
              </a:rPr>
              <a:t>Data</a:t>
            </a:r>
          </a:p>
          <a:p>
            <a:pPr marL="457200" indent="-457200">
              <a:buFontTx/>
              <a:buChar char="-"/>
            </a:pPr>
            <a:r>
              <a:rPr lang="it-IT" sz="3200" strike="sngStrike" dirty="0" err="1">
                <a:solidFill>
                  <a:srgbClr val="C00000"/>
                </a:solidFill>
              </a:rPr>
              <a:t>Metadata</a:t>
            </a:r>
            <a:endParaRPr lang="it-IT" sz="3200" strike="sngStrike" dirty="0">
              <a:solidFill>
                <a:srgbClr val="C00000"/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3200" dirty="0" err="1">
                <a:solidFill>
                  <a:schemeClr val="accent1">
                    <a:lumMod val="75000"/>
                  </a:schemeClr>
                </a:solidFill>
              </a:rPr>
              <a:t>Identifiers</a:t>
            </a:r>
            <a:endParaRPr lang="it-IT" sz="32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3200" dirty="0" err="1">
                <a:solidFill>
                  <a:schemeClr val="accent4">
                    <a:lumMod val="75000"/>
                  </a:schemeClr>
                </a:solidFill>
              </a:rPr>
              <a:t>Protocols</a:t>
            </a:r>
            <a:endParaRPr lang="it-IT" sz="32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3200" dirty="0" err="1">
                <a:solidFill>
                  <a:schemeClr val="accent6">
                    <a:lumMod val="75000"/>
                  </a:schemeClr>
                </a:solidFill>
              </a:rPr>
              <a:t>Authentication</a:t>
            </a:r>
            <a:r>
              <a:rPr lang="it-IT" sz="3200" dirty="0">
                <a:solidFill>
                  <a:schemeClr val="accent6">
                    <a:lumMod val="75000"/>
                  </a:schemeClr>
                </a:solidFill>
              </a:rPr>
              <a:t> &amp; </a:t>
            </a:r>
            <a:r>
              <a:rPr lang="it-IT" sz="3200" dirty="0" err="1">
                <a:solidFill>
                  <a:schemeClr val="accent6">
                    <a:lumMod val="75000"/>
                  </a:schemeClr>
                </a:solidFill>
              </a:rPr>
              <a:t>Authorisation</a:t>
            </a:r>
            <a:endParaRPr lang="it-IT" sz="32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3200" dirty="0" err="1">
                <a:solidFill>
                  <a:srgbClr val="7030A0"/>
                </a:solidFill>
              </a:rPr>
              <a:t>Standards</a:t>
            </a:r>
            <a:endParaRPr lang="it-IT" sz="3200" dirty="0">
              <a:solidFill>
                <a:srgbClr val="7030A0"/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3200" strike="sngStrike" dirty="0" err="1">
                <a:solidFill>
                  <a:schemeClr val="accent2">
                    <a:lumMod val="75000"/>
                  </a:schemeClr>
                </a:solidFill>
              </a:rPr>
              <a:t>Semantics</a:t>
            </a:r>
            <a:endParaRPr lang="it-IT" sz="3200" strike="sngStrike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3200" dirty="0"/>
              <a:t>policy &amp; </a:t>
            </a:r>
            <a:br>
              <a:rPr lang="it-IT" sz="3200" dirty="0"/>
            </a:br>
            <a:r>
              <a:rPr lang="it-IT" sz="3200" dirty="0" err="1"/>
              <a:t>provenance</a:t>
            </a:r>
            <a:endParaRPr lang="it-IT" sz="3200" dirty="0"/>
          </a:p>
          <a:p>
            <a:pPr marL="457200" indent="-457200">
              <a:buFontTx/>
              <a:buChar char="-"/>
            </a:pPr>
            <a:r>
              <a:rPr lang="it-IT" sz="3200" dirty="0">
                <a:solidFill>
                  <a:schemeClr val="accent2">
                    <a:lumMod val="75000"/>
                  </a:schemeClr>
                </a:solidFill>
              </a:rPr>
              <a:t>Services and </a:t>
            </a:r>
            <a:r>
              <a:rPr lang="it-IT" sz="3200" dirty="0" err="1">
                <a:solidFill>
                  <a:schemeClr val="accent2">
                    <a:lumMod val="75000"/>
                  </a:schemeClr>
                </a:solidFill>
              </a:rPr>
              <a:t>databases</a:t>
            </a:r>
            <a:endParaRPr lang="it-IT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57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1" y="1"/>
            <a:ext cx="1708727" cy="1239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55931" y="376709"/>
            <a:ext cx="4441152" cy="547879"/>
          </a:xfrm>
        </p:spPr>
        <p:txBody>
          <a:bodyPr>
            <a:noAutofit/>
          </a:bodyPr>
          <a:lstStyle/>
          <a:p>
            <a:pPr algn="l"/>
            <a:r>
              <a:rPr lang="en-US" sz="2800" i="1" u="sng" dirty="0">
                <a:latin typeface="Adobe Hebrew"/>
                <a:cs typeface="Adobe Hebrew"/>
              </a:rPr>
              <a:t>How to register/cite data or publications?</a:t>
            </a:r>
            <a:br>
              <a:rPr lang="en-US" sz="3600" i="1" u="sng" dirty="0">
                <a:latin typeface="Adobe Hebrew"/>
                <a:cs typeface="Adobe Hebrew"/>
              </a:rPr>
            </a:br>
            <a:r>
              <a:rPr lang="en-US" sz="3600" b="1" dirty="0">
                <a:solidFill>
                  <a:srgbClr val="800000"/>
                </a:solidFill>
                <a:latin typeface="Adobe Hebrew"/>
                <a:cs typeface="Adobe Hebrew"/>
              </a:rPr>
              <a:t>PID system</a:t>
            </a:r>
            <a:endParaRPr lang="en-US" sz="3200" b="1" dirty="0">
              <a:solidFill>
                <a:srgbClr val="800000"/>
              </a:solidFill>
              <a:latin typeface="Adobe Hebrew"/>
              <a:cs typeface="Adobe Hebrew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034425" y="0"/>
            <a:ext cx="0" cy="6858000"/>
          </a:xfrm>
          <a:prstGeom prst="line">
            <a:avLst/>
          </a:prstGeom>
          <a:ln w="9525" cmpd="sng"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itle 3"/>
          <p:cNvSpPr txBox="1">
            <a:spLocks/>
          </p:cNvSpPr>
          <p:nvPr/>
        </p:nvSpPr>
        <p:spPr>
          <a:xfrm>
            <a:off x="6034426" y="1540525"/>
            <a:ext cx="5717762" cy="11623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Adobe Hebrew"/>
                <a:cs typeface="Adobe Hebrew"/>
              </a:rPr>
              <a:t>Purpose </a:t>
            </a:r>
          </a:p>
          <a:p>
            <a:pPr marL="457200" indent="-457200" algn="l">
              <a:buFontTx/>
              <a:buChar char="-"/>
            </a:pPr>
            <a:r>
              <a:rPr lang="en-US" sz="2800" i="1" dirty="0">
                <a:latin typeface="Adobe Hebrew"/>
                <a:cs typeface="Adobe Hebrew"/>
              </a:rPr>
              <a:t>DO / publication can be uniquely referenced</a:t>
            </a:r>
          </a:p>
          <a:p>
            <a:pPr marL="457200" indent="-457200" algn="l">
              <a:buFontTx/>
              <a:buChar char="-"/>
            </a:pPr>
            <a:r>
              <a:rPr lang="en-US" sz="2800" i="1" dirty="0">
                <a:latin typeface="Adobe Hebrew"/>
                <a:cs typeface="Adobe Hebrew"/>
              </a:rPr>
              <a:t>Assign a PID at data creation times</a:t>
            </a:r>
          </a:p>
          <a:p>
            <a:pPr marL="457200" indent="-457200" algn="l">
              <a:buFontTx/>
              <a:buChar char="-"/>
            </a:pPr>
            <a:endParaRPr lang="en-US" sz="2800" i="1" dirty="0">
              <a:latin typeface="Adobe Hebrew"/>
              <a:cs typeface="Adobe Hebrew"/>
            </a:endParaRPr>
          </a:p>
          <a:p>
            <a:pPr algn="l"/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Adobe Hebrew"/>
                <a:cs typeface="Adobe Hebrew"/>
              </a:rPr>
              <a:t>Issues</a:t>
            </a:r>
          </a:p>
          <a:p>
            <a:pPr marL="457200" indent="-457200" algn="l">
              <a:buFontTx/>
              <a:buChar char="-"/>
            </a:pPr>
            <a:r>
              <a:rPr lang="en-US" sz="2800" i="1" dirty="0">
                <a:solidFill>
                  <a:srgbClr val="000000"/>
                </a:solidFill>
                <a:latin typeface="Adobe Hebrew"/>
                <a:cs typeface="Adobe Hebrew"/>
              </a:rPr>
              <a:t>Dataset and publications are two different things</a:t>
            </a:r>
          </a:p>
          <a:p>
            <a:pPr marL="457200" indent="-457200" algn="l">
              <a:buFontTx/>
              <a:buChar char="-"/>
            </a:pPr>
            <a:r>
              <a:rPr lang="en-US" sz="2800" i="1" dirty="0">
                <a:solidFill>
                  <a:srgbClr val="000000"/>
                </a:solidFill>
                <a:latin typeface="Adobe Hebrew"/>
                <a:cs typeface="Adobe Hebrew"/>
              </a:rPr>
              <a:t>Contracts with PID issuer</a:t>
            </a:r>
          </a:p>
          <a:p>
            <a:pPr marL="457200" indent="-457200" algn="l">
              <a:buFontTx/>
              <a:buChar char="-"/>
            </a:pPr>
            <a:r>
              <a:rPr lang="en-US" sz="2800" i="1" dirty="0">
                <a:solidFill>
                  <a:srgbClr val="000000"/>
                </a:solidFill>
                <a:latin typeface="Adobe Hebrew"/>
                <a:cs typeface="Adobe Hebrew"/>
              </a:rPr>
              <a:t>How to identify data streams?</a:t>
            </a:r>
          </a:p>
          <a:p>
            <a:pPr marL="457200" indent="-457200" algn="l">
              <a:buFontTx/>
              <a:buChar char="-"/>
            </a:pPr>
            <a:r>
              <a:rPr lang="en-US" sz="2800" i="1" dirty="0">
                <a:solidFill>
                  <a:srgbClr val="000000"/>
                </a:solidFill>
                <a:latin typeface="Adobe Hebrew"/>
                <a:cs typeface="Adobe Hebrew"/>
              </a:rPr>
              <a:t>Landing page problem</a:t>
            </a:r>
          </a:p>
          <a:p>
            <a:pPr marL="457200" indent="-457200" algn="l">
              <a:buFontTx/>
              <a:buChar char="-"/>
            </a:pPr>
            <a:endParaRPr lang="en-US" sz="2800" i="1" dirty="0">
              <a:solidFill>
                <a:srgbClr val="000000"/>
              </a:solidFill>
              <a:latin typeface="Adobe Hebrew"/>
              <a:cs typeface="Adobe Hebrew"/>
            </a:endParaRPr>
          </a:p>
          <a:p>
            <a:pPr algn="l"/>
            <a:endParaRPr lang="en-US" sz="2800" i="1" dirty="0">
              <a:latin typeface="Adobe Hebrew"/>
              <a:cs typeface="Adobe Hebrew"/>
            </a:endParaRPr>
          </a:p>
        </p:txBody>
      </p:sp>
      <p:pic>
        <p:nvPicPr>
          <p:cNvPr id="16" name="Picture 15" descr="imgre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5" r="19577"/>
          <a:stretch/>
        </p:blipFill>
        <p:spPr>
          <a:xfrm>
            <a:off x="307760" y="477079"/>
            <a:ext cx="2070604" cy="1848892"/>
          </a:xfrm>
          <a:prstGeom prst="rect">
            <a:avLst/>
          </a:prstGeom>
        </p:spPr>
      </p:pic>
      <p:pic>
        <p:nvPicPr>
          <p:cNvPr id="19" name="Picture 18" descr="the-ark-identifier-scheme-at-ten-years-old-14-72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3" t="44280" r="33413" b="34330"/>
          <a:stretch/>
        </p:blipFill>
        <p:spPr>
          <a:xfrm>
            <a:off x="1524001" y="4756679"/>
            <a:ext cx="4402053" cy="131913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2E8A1520-09B9-5747-83B0-FE36757E85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728" y="619607"/>
            <a:ext cx="2307259" cy="230725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3FD7DA1-D934-A44C-A42D-686A8FD72A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432" y="2978509"/>
            <a:ext cx="3165863" cy="93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5964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C1B6DA-199C-1446-96CA-06A3B2F5A9C5}"/>
              </a:ext>
            </a:extLst>
          </p:cNvPr>
          <p:cNvSpPr txBox="1"/>
          <p:nvPr/>
        </p:nvSpPr>
        <p:spPr>
          <a:xfrm>
            <a:off x="621022" y="577605"/>
            <a:ext cx="5878212" cy="55092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3200" b="1" dirty="0"/>
              <a:t>FAIR </a:t>
            </a:r>
            <a:r>
              <a:rPr lang="it-IT" sz="3200" b="1" dirty="0" err="1"/>
              <a:t>related</a:t>
            </a:r>
            <a:r>
              <a:rPr lang="it-IT" sz="3200" b="1" dirty="0"/>
              <a:t> </a:t>
            </a:r>
            <a:r>
              <a:rPr lang="it-IT" sz="3200" b="1" dirty="0" err="1"/>
              <a:t>Topics</a:t>
            </a:r>
            <a:r>
              <a:rPr lang="it-IT" sz="3200" b="1" dirty="0"/>
              <a:t>:</a:t>
            </a:r>
            <a:endParaRPr lang="it-IT" sz="3200" dirty="0"/>
          </a:p>
          <a:p>
            <a:pPr marL="457200" indent="-457200">
              <a:buFontTx/>
              <a:buChar char="-"/>
            </a:pPr>
            <a:r>
              <a:rPr lang="it-IT" sz="3200" strike="sngStrike" dirty="0">
                <a:solidFill>
                  <a:srgbClr val="C00000"/>
                </a:solidFill>
              </a:rPr>
              <a:t>Data</a:t>
            </a:r>
          </a:p>
          <a:p>
            <a:pPr marL="457200" indent="-457200">
              <a:buFontTx/>
              <a:buChar char="-"/>
            </a:pPr>
            <a:r>
              <a:rPr lang="it-IT" sz="3200" strike="sngStrike" dirty="0" err="1">
                <a:solidFill>
                  <a:srgbClr val="C00000"/>
                </a:solidFill>
              </a:rPr>
              <a:t>Metadata</a:t>
            </a:r>
            <a:endParaRPr lang="it-IT" sz="3200" strike="sngStrike" dirty="0">
              <a:solidFill>
                <a:srgbClr val="C00000"/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3200" strike="sngStrike" dirty="0" err="1">
                <a:solidFill>
                  <a:schemeClr val="accent1">
                    <a:lumMod val="75000"/>
                  </a:schemeClr>
                </a:solidFill>
              </a:rPr>
              <a:t>Identifiers</a:t>
            </a:r>
            <a:endParaRPr lang="it-IT" sz="3200" strike="sngStrike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3200" dirty="0" err="1">
                <a:solidFill>
                  <a:schemeClr val="accent4">
                    <a:lumMod val="75000"/>
                  </a:schemeClr>
                </a:solidFill>
              </a:rPr>
              <a:t>Protocols</a:t>
            </a:r>
            <a:endParaRPr lang="it-IT" sz="32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3200" dirty="0" err="1">
                <a:solidFill>
                  <a:schemeClr val="accent6">
                    <a:lumMod val="75000"/>
                  </a:schemeClr>
                </a:solidFill>
              </a:rPr>
              <a:t>Authentication</a:t>
            </a:r>
            <a:r>
              <a:rPr lang="it-IT" sz="3200" dirty="0">
                <a:solidFill>
                  <a:schemeClr val="accent6">
                    <a:lumMod val="75000"/>
                  </a:schemeClr>
                </a:solidFill>
              </a:rPr>
              <a:t> &amp; </a:t>
            </a:r>
            <a:r>
              <a:rPr lang="it-IT" sz="3200" dirty="0" err="1">
                <a:solidFill>
                  <a:schemeClr val="accent6">
                    <a:lumMod val="75000"/>
                  </a:schemeClr>
                </a:solidFill>
              </a:rPr>
              <a:t>Authorisation</a:t>
            </a:r>
            <a:endParaRPr lang="it-IT" sz="32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3200" dirty="0" err="1">
                <a:solidFill>
                  <a:srgbClr val="7030A0"/>
                </a:solidFill>
              </a:rPr>
              <a:t>Standards</a:t>
            </a:r>
            <a:endParaRPr lang="it-IT" sz="3200" dirty="0">
              <a:solidFill>
                <a:srgbClr val="7030A0"/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3200" strike="sngStrike" dirty="0" err="1">
                <a:solidFill>
                  <a:schemeClr val="accent2">
                    <a:lumMod val="75000"/>
                  </a:schemeClr>
                </a:solidFill>
              </a:rPr>
              <a:t>Semantics</a:t>
            </a:r>
            <a:endParaRPr lang="it-IT" sz="3200" strike="sngStrike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3200" dirty="0"/>
              <a:t>policy &amp; </a:t>
            </a:r>
            <a:br>
              <a:rPr lang="it-IT" sz="3200" dirty="0"/>
            </a:br>
            <a:r>
              <a:rPr lang="it-IT" sz="3200" dirty="0" err="1"/>
              <a:t>provenance</a:t>
            </a:r>
            <a:endParaRPr lang="it-IT" sz="3200" dirty="0"/>
          </a:p>
          <a:p>
            <a:pPr marL="457200" indent="-457200">
              <a:buFontTx/>
              <a:buChar char="-"/>
            </a:pPr>
            <a:r>
              <a:rPr lang="it-IT" sz="3200" dirty="0">
                <a:solidFill>
                  <a:schemeClr val="accent2">
                    <a:lumMod val="75000"/>
                  </a:schemeClr>
                </a:solidFill>
              </a:rPr>
              <a:t>Services and </a:t>
            </a:r>
            <a:r>
              <a:rPr lang="it-IT" sz="3200" dirty="0" err="1">
                <a:solidFill>
                  <a:schemeClr val="accent2">
                    <a:lumMod val="75000"/>
                  </a:schemeClr>
                </a:solidFill>
              </a:rPr>
              <a:t>databases</a:t>
            </a:r>
            <a:endParaRPr lang="it-IT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1353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 txBox="1">
            <a:spLocks/>
          </p:cNvSpPr>
          <p:nvPr/>
        </p:nvSpPr>
        <p:spPr>
          <a:xfrm>
            <a:off x="5439103" y="611230"/>
            <a:ext cx="6653148" cy="1532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b="1" i="1" dirty="0">
              <a:solidFill>
                <a:srgbClr val="800000"/>
              </a:solidFill>
              <a:latin typeface="Adobe Hebrew"/>
              <a:cs typeface="Adobe Hebrew"/>
            </a:endParaRPr>
          </a:p>
          <a:p>
            <a:pPr algn="l"/>
            <a:r>
              <a:rPr lang="en-US" sz="2800" b="1" i="1" dirty="0">
                <a:solidFill>
                  <a:srgbClr val="800000"/>
                </a:solidFill>
                <a:latin typeface="Adobe Hebrew"/>
                <a:cs typeface="Adobe Hebrew"/>
              </a:rPr>
              <a:t>What is it?</a:t>
            </a:r>
          </a:p>
          <a:p>
            <a:pPr algn="l"/>
            <a:r>
              <a:rPr lang="en-US" sz="2800" i="1" dirty="0">
                <a:solidFill>
                  <a:srgbClr val="000000"/>
                </a:solidFill>
                <a:latin typeface="Adobe Hebrew"/>
                <a:cs typeface="Adobe Hebrew"/>
              </a:rPr>
              <a:t>server software running on a computer device, listening for requests and serving web documents (HTML, JSON, XML, images)</a:t>
            </a:r>
            <a:endParaRPr lang="en-US" sz="1000" i="1" dirty="0">
              <a:latin typeface="Adobe Hebrew"/>
              <a:cs typeface="Adobe Hebrew"/>
            </a:endParaRPr>
          </a:p>
          <a:p>
            <a:pPr algn="l"/>
            <a:endParaRPr lang="en-US" sz="2800" i="1" dirty="0">
              <a:latin typeface="Adobe Hebrew"/>
              <a:cs typeface="Adobe Hebrew"/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6094447" y="276963"/>
            <a:ext cx="4536385" cy="5478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rgbClr val="800000"/>
                </a:solidFill>
                <a:latin typeface="Adobe Hebrew"/>
                <a:cs typeface="Adobe Hebrew"/>
              </a:rPr>
              <a:t>Protocols</a:t>
            </a:r>
            <a:br>
              <a:rPr lang="en-US" sz="3600" b="1" dirty="0">
                <a:solidFill>
                  <a:srgbClr val="800000"/>
                </a:solidFill>
                <a:latin typeface="Adobe Hebrew"/>
                <a:cs typeface="Adobe Hebrew"/>
              </a:rPr>
            </a:br>
            <a:r>
              <a:rPr lang="en-US" sz="3600" b="1" i="1" dirty="0">
                <a:solidFill>
                  <a:srgbClr val="800000"/>
                </a:solidFill>
                <a:latin typeface="Adobe Hebrew"/>
                <a:cs typeface="Adobe Hebrew"/>
              </a:rPr>
              <a:t>web service example</a:t>
            </a:r>
            <a:endParaRPr lang="en-US" sz="3200" b="1" i="1" dirty="0">
              <a:solidFill>
                <a:srgbClr val="800000"/>
              </a:solidFill>
              <a:latin typeface="Adobe Hebrew"/>
              <a:cs typeface="Adobe Hebrew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30BE4EE-37BF-6A44-B561-C9B2DEF53C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65" r="22943" b="49860"/>
          <a:stretch/>
        </p:blipFill>
        <p:spPr>
          <a:xfrm>
            <a:off x="444135" y="4252493"/>
            <a:ext cx="10874853" cy="2139598"/>
          </a:xfrm>
          <a:prstGeom prst="rect">
            <a:avLst/>
          </a:prstGeom>
        </p:spPr>
      </p:pic>
      <p:sp>
        <p:nvSpPr>
          <p:cNvPr id="5" name="Parentesi graffa aperta 4">
            <a:extLst>
              <a:ext uri="{FF2B5EF4-FFF2-40B4-BE49-F238E27FC236}">
                <a16:creationId xmlns:a16="http://schemas.microsoft.com/office/drawing/2014/main" id="{5695F57A-A38D-9445-B238-E38FAFFAABB7}"/>
              </a:ext>
            </a:extLst>
          </p:cNvPr>
          <p:cNvSpPr/>
          <p:nvPr/>
        </p:nvSpPr>
        <p:spPr>
          <a:xfrm rot="5400000">
            <a:off x="1950720" y="3039292"/>
            <a:ext cx="426720" cy="1724297"/>
          </a:xfrm>
          <a:prstGeom prst="leftBrace">
            <a:avLst/>
          </a:prstGeom>
          <a:ln w="38100">
            <a:solidFill>
              <a:srgbClr val="81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0352DB5-3BED-044D-B1EA-D06375376F38}"/>
              </a:ext>
            </a:extLst>
          </p:cNvPr>
          <p:cNvSpPr txBox="1"/>
          <p:nvPr/>
        </p:nvSpPr>
        <p:spPr>
          <a:xfrm>
            <a:off x="1341120" y="3041749"/>
            <a:ext cx="1688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Base URL</a:t>
            </a:r>
            <a:br>
              <a:rPr lang="it-IT" dirty="0"/>
            </a:br>
            <a:r>
              <a:rPr lang="it-IT" dirty="0"/>
              <a:t>service provider</a:t>
            </a:r>
          </a:p>
        </p:txBody>
      </p:sp>
      <p:sp>
        <p:nvSpPr>
          <p:cNvPr id="22" name="Parentesi graffa aperta 21">
            <a:extLst>
              <a:ext uri="{FF2B5EF4-FFF2-40B4-BE49-F238E27FC236}">
                <a16:creationId xmlns:a16="http://schemas.microsoft.com/office/drawing/2014/main" id="{90800926-2ED0-7D4D-8426-59D73954D2BF}"/>
              </a:ext>
            </a:extLst>
          </p:cNvPr>
          <p:cNvSpPr/>
          <p:nvPr/>
        </p:nvSpPr>
        <p:spPr>
          <a:xfrm rot="5400000">
            <a:off x="4515395" y="2264231"/>
            <a:ext cx="426720" cy="3274422"/>
          </a:xfrm>
          <a:prstGeom prst="leftBrac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992D7BE8-7778-F349-9409-7E2145E2FE58}"/>
              </a:ext>
            </a:extLst>
          </p:cNvPr>
          <p:cNvSpPr txBox="1"/>
          <p:nvPr/>
        </p:nvSpPr>
        <p:spPr>
          <a:xfrm>
            <a:off x="3039895" y="3183193"/>
            <a:ext cx="3326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solidFill>
                  <a:schemeClr val="bg2">
                    <a:lumMod val="75000"/>
                  </a:schemeClr>
                </a:solidFill>
              </a:rPr>
              <a:t>Methods</a:t>
            </a:r>
            <a:r>
              <a:rPr lang="it-IT" dirty="0">
                <a:solidFill>
                  <a:schemeClr val="bg2">
                    <a:lumMod val="75000"/>
                  </a:schemeClr>
                </a:solidFill>
              </a:rPr>
              <a:t> / </a:t>
            </a:r>
            <a:r>
              <a:rPr lang="it-IT" dirty="0" err="1">
                <a:solidFill>
                  <a:schemeClr val="bg2">
                    <a:lumMod val="75000"/>
                  </a:schemeClr>
                </a:solidFill>
              </a:rPr>
              <a:t>collections</a:t>
            </a:r>
            <a:r>
              <a:rPr lang="it-IT" dirty="0">
                <a:solidFill>
                  <a:schemeClr val="bg2">
                    <a:lumMod val="75000"/>
                  </a:schemeClr>
                </a:solidFill>
              </a:rPr>
              <a:t> / etc.</a:t>
            </a:r>
          </a:p>
        </p:txBody>
      </p:sp>
      <p:sp>
        <p:nvSpPr>
          <p:cNvPr id="24" name="Parentesi graffa aperta 23">
            <a:extLst>
              <a:ext uri="{FF2B5EF4-FFF2-40B4-BE49-F238E27FC236}">
                <a16:creationId xmlns:a16="http://schemas.microsoft.com/office/drawing/2014/main" id="{640003EB-F561-574D-8979-C03EBFB951CC}"/>
              </a:ext>
            </a:extLst>
          </p:cNvPr>
          <p:cNvSpPr/>
          <p:nvPr/>
        </p:nvSpPr>
        <p:spPr>
          <a:xfrm rot="5400000">
            <a:off x="7359045" y="2756567"/>
            <a:ext cx="426720" cy="2289748"/>
          </a:xfrm>
          <a:prstGeom prst="leftBrace">
            <a:avLst/>
          </a:prstGeom>
          <a:ln w="38100">
            <a:solidFill>
              <a:srgbClr val="81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8C2782D-9A92-0841-9489-CD2C2CCB128C}"/>
              </a:ext>
            </a:extLst>
          </p:cNvPr>
          <p:cNvSpPr txBox="1"/>
          <p:nvPr/>
        </p:nvSpPr>
        <p:spPr>
          <a:xfrm>
            <a:off x="6846996" y="3208356"/>
            <a:ext cx="1249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>
                <a:solidFill>
                  <a:srgbClr val="810000"/>
                </a:solidFill>
              </a:rPr>
              <a:t>Parameters</a:t>
            </a:r>
            <a:endParaRPr lang="it-IT" dirty="0">
              <a:solidFill>
                <a:srgbClr val="810000"/>
              </a:solidFill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824B6E69-ABE7-F642-929A-E3BCBA8489F1}"/>
              </a:ext>
            </a:extLst>
          </p:cNvPr>
          <p:cNvSpPr/>
          <p:nvPr/>
        </p:nvSpPr>
        <p:spPr>
          <a:xfrm>
            <a:off x="6244045" y="4445335"/>
            <a:ext cx="2473233" cy="2960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3835097D-0AD9-7644-ADE7-8505B3DE6954}"/>
              </a:ext>
            </a:extLst>
          </p:cNvPr>
          <p:cNvSpPr/>
          <p:nvPr/>
        </p:nvSpPr>
        <p:spPr>
          <a:xfrm>
            <a:off x="6244044" y="5174246"/>
            <a:ext cx="3910150" cy="8433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D9E297C-8D11-1E48-BB23-AC9CCF9947D9}"/>
              </a:ext>
            </a:extLst>
          </p:cNvPr>
          <p:cNvSpPr txBox="1"/>
          <p:nvPr/>
        </p:nvSpPr>
        <p:spPr>
          <a:xfrm>
            <a:off x="444135" y="783649"/>
            <a:ext cx="4850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&lt;</a:t>
            </a:r>
            <a:r>
              <a:rPr lang="it-IT" b="1" dirty="0" err="1"/>
              <a:t>definition</a:t>
            </a:r>
            <a:r>
              <a:rPr lang="it-IT" b="1" dirty="0"/>
              <a:t>&gt; «</a:t>
            </a:r>
            <a:r>
              <a:rPr lang="it-IT" b="1" u="sng" dirty="0" err="1"/>
              <a:t>Protocol</a:t>
            </a:r>
            <a:r>
              <a:rPr lang="it-IT" b="1" u="sng" dirty="0"/>
              <a:t>»</a:t>
            </a:r>
          </a:p>
          <a:p>
            <a:r>
              <a:rPr lang="it-IT" dirty="0"/>
              <a:t>a </a:t>
            </a:r>
            <a:r>
              <a:rPr lang="it-IT" b="1" dirty="0" err="1"/>
              <a:t>defined</a:t>
            </a:r>
            <a:r>
              <a:rPr lang="it-IT" b="1" dirty="0"/>
              <a:t> set of </a:t>
            </a:r>
            <a:r>
              <a:rPr lang="it-IT" b="1" dirty="0" err="1"/>
              <a:t>rules</a:t>
            </a:r>
            <a:r>
              <a:rPr lang="it-IT" b="1" dirty="0"/>
              <a:t> </a:t>
            </a:r>
            <a:r>
              <a:rPr lang="it-IT" dirty="0"/>
              <a:t>and </a:t>
            </a:r>
            <a:r>
              <a:rPr lang="it-IT" dirty="0" err="1"/>
              <a:t>regulations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b="1" dirty="0" err="1"/>
              <a:t>determine</a:t>
            </a:r>
            <a:r>
              <a:rPr lang="it-IT" b="1" dirty="0"/>
              <a:t> </a:t>
            </a:r>
            <a:r>
              <a:rPr lang="it-IT" b="1" dirty="0" err="1"/>
              <a:t>how</a:t>
            </a:r>
            <a:r>
              <a:rPr lang="it-IT" b="1" dirty="0"/>
              <a:t> data </a:t>
            </a:r>
            <a:r>
              <a:rPr lang="it-IT" b="1" dirty="0" err="1"/>
              <a:t>is</a:t>
            </a:r>
            <a:r>
              <a:rPr lang="it-IT" b="1" dirty="0"/>
              <a:t> </a:t>
            </a:r>
            <a:r>
              <a:rPr lang="it-IT" b="1" dirty="0" err="1"/>
              <a:t>transmitted</a:t>
            </a:r>
            <a:r>
              <a:rPr lang="it-IT" b="1" dirty="0"/>
              <a:t> </a:t>
            </a:r>
            <a:r>
              <a:rPr lang="it-IT" dirty="0"/>
              <a:t>in </a:t>
            </a:r>
            <a:r>
              <a:rPr lang="it-IT" dirty="0" err="1"/>
              <a:t>telecommunications</a:t>
            </a:r>
            <a:r>
              <a:rPr lang="it-IT" dirty="0"/>
              <a:t> and computer networking</a:t>
            </a:r>
          </a:p>
        </p:txBody>
      </p:sp>
    </p:spTree>
    <p:extLst>
      <p:ext uri="{BB962C8B-B14F-4D97-AF65-F5344CB8AC3E}">
        <p14:creationId xmlns:p14="http://schemas.microsoft.com/office/powerpoint/2010/main" val="17051693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1" y="1"/>
            <a:ext cx="1708727" cy="1239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034425" y="0"/>
            <a:ext cx="0" cy="6858000"/>
          </a:xfrm>
          <a:prstGeom prst="line">
            <a:avLst/>
          </a:prstGeom>
          <a:ln w="9525" cmpd="sng"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itle 3"/>
          <p:cNvSpPr txBox="1">
            <a:spLocks/>
          </p:cNvSpPr>
          <p:nvPr/>
        </p:nvSpPr>
        <p:spPr>
          <a:xfrm>
            <a:off x="6094447" y="632780"/>
            <a:ext cx="6236890" cy="1433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b="1" i="1" dirty="0">
              <a:solidFill>
                <a:srgbClr val="800000"/>
              </a:solidFill>
              <a:latin typeface="Adobe Hebrew"/>
              <a:cs typeface="Adobe Hebrew"/>
            </a:endParaRPr>
          </a:p>
          <a:p>
            <a:pPr algn="l"/>
            <a:r>
              <a:rPr lang="en-US" sz="2800" b="1" i="1" dirty="0">
                <a:solidFill>
                  <a:srgbClr val="800000"/>
                </a:solidFill>
                <a:latin typeface="Adobe Hebrew"/>
                <a:cs typeface="Adobe Hebrew"/>
              </a:rPr>
              <a:t>What is it?</a:t>
            </a:r>
          </a:p>
          <a:p>
            <a:pPr algn="l"/>
            <a:r>
              <a:rPr lang="en-US" sz="2800" i="1" dirty="0">
                <a:solidFill>
                  <a:srgbClr val="000000"/>
                </a:solidFill>
                <a:latin typeface="Adobe Hebrew"/>
                <a:cs typeface="Adobe Hebrew"/>
              </a:rPr>
              <a:t>server running on a computer device, listening for requests and serving web documents (HTML, JSON, XML, images)</a:t>
            </a:r>
            <a:endParaRPr lang="en-US" sz="1000" i="1" dirty="0">
              <a:latin typeface="Adobe Hebrew"/>
              <a:cs typeface="Adobe Hebrew"/>
            </a:endParaRPr>
          </a:p>
          <a:p>
            <a:pPr algn="l"/>
            <a:endParaRPr lang="en-US" sz="2800" b="1" i="1" dirty="0">
              <a:solidFill>
                <a:schemeClr val="accent2">
                  <a:lumMod val="75000"/>
                </a:schemeClr>
              </a:solidFill>
              <a:latin typeface="Adobe Hebrew"/>
              <a:cs typeface="Adobe Hebrew"/>
            </a:endParaRPr>
          </a:p>
          <a:p>
            <a:pPr algn="l"/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Adobe Hebrew"/>
                <a:cs typeface="Adobe Hebrew"/>
              </a:rPr>
              <a:t>A “thin layer”</a:t>
            </a:r>
          </a:p>
          <a:p>
            <a:pPr algn="l"/>
            <a:r>
              <a:rPr lang="en-US" sz="2800" i="1" dirty="0">
                <a:solidFill>
                  <a:srgbClr val="000000"/>
                </a:solidFill>
                <a:latin typeface="Adobe Hebrew"/>
                <a:cs typeface="Adobe Hebrew"/>
              </a:rPr>
              <a:t>We usually don’t know what’s under the hood</a:t>
            </a:r>
          </a:p>
          <a:p>
            <a:pPr algn="l"/>
            <a:endParaRPr lang="en-US" sz="2800" i="1" dirty="0">
              <a:solidFill>
                <a:srgbClr val="000000"/>
              </a:solidFill>
              <a:latin typeface="Adobe Hebrew"/>
              <a:cs typeface="Adobe Hebrew"/>
            </a:endParaRPr>
          </a:p>
          <a:p>
            <a:pPr algn="l"/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Adobe Hebrew"/>
                <a:cs typeface="Adobe Hebrew"/>
              </a:rPr>
              <a:t>Examples</a:t>
            </a:r>
          </a:p>
          <a:p>
            <a:pPr marL="457200" indent="-457200" algn="l">
              <a:buFontTx/>
              <a:buChar char="-"/>
            </a:pPr>
            <a:r>
              <a:rPr lang="en-US" sz="2800" i="1" dirty="0">
                <a:latin typeface="Adobe Hebrew"/>
                <a:cs typeface="Adobe Hebrew"/>
              </a:rPr>
              <a:t>FDSN stations</a:t>
            </a:r>
          </a:p>
          <a:p>
            <a:pPr marL="457200" indent="-457200" algn="l">
              <a:buFontTx/>
              <a:buChar char="-"/>
            </a:pPr>
            <a:r>
              <a:rPr lang="en-US" sz="2800" i="1" dirty="0">
                <a:latin typeface="Adobe Hebrew"/>
                <a:cs typeface="Adobe Hebrew"/>
              </a:rPr>
              <a:t>FDSN </a:t>
            </a:r>
            <a:r>
              <a:rPr lang="en-US" sz="2800" i="1" dirty="0" err="1">
                <a:latin typeface="Adobe Hebrew"/>
                <a:cs typeface="Adobe Hebrew"/>
              </a:rPr>
              <a:t>dataselect</a:t>
            </a:r>
            <a:endParaRPr lang="en-US" sz="2800" i="1" dirty="0">
              <a:latin typeface="Adobe Hebrew"/>
              <a:cs typeface="Adobe Hebrew"/>
            </a:endParaRPr>
          </a:p>
          <a:p>
            <a:pPr algn="l"/>
            <a:endParaRPr lang="en-US" sz="2800" i="1" dirty="0">
              <a:latin typeface="Adobe Hebrew"/>
              <a:cs typeface="Adobe Hebrew"/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6094447" y="276963"/>
            <a:ext cx="4536385" cy="5478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rgbClr val="800000"/>
                </a:solidFill>
                <a:latin typeface="Adobe Hebrew"/>
                <a:cs typeface="Adobe Hebrew"/>
              </a:rPr>
              <a:t>Protocols</a:t>
            </a:r>
            <a:br>
              <a:rPr lang="en-US" sz="3600" b="1" dirty="0">
                <a:solidFill>
                  <a:srgbClr val="800000"/>
                </a:solidFill>
                <a:latin typeface="Adobe Hebrew"/>
                <a:cs typeface="Adobe Hebrew"/>
              </a:rPr>
            </a:br>
            <a:r>
              <a:rPr lang="en-US" sz="3600" b="1" i="1" dirty="0">
                <a:solidFill>
                  <a:srgbClr val="800000"/>
                </a:solidFill>
                <a:latin typeface="Adobe Hebrew"/>
                <a:cs typeface="Adobe Hebrew"/>
              </a:rPr>
              <a:t>web service example</a:t>
            </a:r>
            <a:endParaRPr lang="en-US" sz="3200" b="1" i="1" dirty="0">
              <a:solidFill>
                <a:srgbClr val="800000"/>
              </a:solidFill>
              <a:latin typeface="Adobe Hebrew"/>
              <a:cs typeface="Adobe Hebrew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95330" y="802548"/>
            <a:ext cx="2554750" cy="527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FDSN stations</a:t>
            </a:r>
          </a:p>
        </p:txBody>
      </p:sp>
      <p:pic>
        <p:nvPicPr>
          <p:cNvPr id="15" name="Picture 14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751" y="100362"/>
            <a:ext cx="921456" cy="921456"/>
          </a:xfrm>
          <a:prstGeom prst="rect">
            <a:avLst/>
          </a:prstGeom>
        </p:spPr>
      </p:pic>
      <p:cxnSp>
        <p:nvCxnSpPr>
          <p:cNvPr id="13" name="Curved Connector 12"/>
          <p:cNvCxnSpPr>
            <a:endCxn id="10" idx="0"/>
          </p:cNvCxnSpPr>
          <p:nvPr/>
        </p:nvCxnSpPr>
        <p:spPr>
          <a:xfrm rot="10800000" flipV="1">
            <a:off x="3172705" y="561088"/>
            <a:ext cx="1960622" cy="241459"/>
          </a:xfrm>
          <a:prstGeom prst="curvedConnector2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0" idx="2"/>
          </p:cNvCxnSpPr>
          <p:nvPr/>
        </p:nvCxnSpPr>
        <p:spPr>
          <a:xfrm flipH="1">
            <a:off x="2645417" y="1330210"/>
            <a:ext cx="527289" cy="62221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67506" y="2980379"/>
            <a:ext cx="5966920" cy="0"/>
          </a:xfrm>
          <a:prstGeom prst="line">
            <a:avLst/>
          </a:prstGeom>
          <a:ln w="9525" cmpd="sng"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889013" y="4219593"/>
            <a:ext cx="2554750" cy="527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FDSN </a:t>
            </a:r>
            <a:r>
              <a:rPr lang="en-US" dirty="0" err="1"/>
              <a:t>Dataselect</a:t>
            </a:r>
            <a:endParaRPr lang="en-US" dirty="0"/>
          </a:p>
        </p:txBody>
      </p:sp>
      <p:pic>
        <p:nvPicPr>
          <p:cNvPr id="28" name="Picture 27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871" y="3283304"/>
            <a:ext cx="921456" cy="921456"/>
          </a:xfrm>
          <a:prstGeom prst="rect">
            <a:avLst/>
          </a:prstGeom>
        </p:spPr>
      </p:pic>
      <p:cxnSp>
        <p:nvCxnSpPr>
          <p:cNvPr id="29" name="Curved Connector 28"/>
          <p:cNvCxnSpPr>
            <a:endCxn id="26" idx="0"/>
          </p:cNvCxnSpPr>
          <p:nvPr/>
        </p:nvCxnSpPr>
        <p:spPr>
          <a:xfrm rot="10800000" flipV="1">
            <a:off x="3166388" y="3850682"/>
            <a:ext cx="1960622" cy="368910"/>
          </a:xfrm>
          <a:prstGeom prst="curvedConnector2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Can 31"/>
          <p:cNvSpPr/>
          <p:nvPr/>
        </p:nvSpPr>
        <p:spPr>
          <a:xfrm>
            <a:off x="1780930" y="1541536"/>
            <a:ext cx="1612510" cy="1049264"/>
          </a:xfrm>
          <a:prstGeom prst="can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Database</a:t>
            </a:r>
          </a:p>
          <a:p>
            <a:pPr algn="ctr"/>
            <a:r>
              <a:rPr lang="en-US" sz="1600" dirty="0"/>
              <a:t>(MD catalogue)</a:t>
            </a:r>
          </a:p>
        </p:txBody>
      </p:sp>
      <p:sp>
        <p:nvSpPr>
          <p:cNvPr id="35" name="Cube 34"/>
          <p:cNvSpPr/>
          <p:nvPr/>
        </p:nvSpPr>
        <p:spPr>
          <a:xfrm>
            <a:off x="2095092" y="5489886"/>
            <a:ext cx="1500538" cy="958232"/>
          </a:xfrm>
          <a:prstGeom prst="cube">
            <a:avLst>
              <a:gd name="adj" fmla="val 16195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Waveform</a:t>
            </a:r>
          </a:p>
          <a:p>
            <a:pPr algn="ctr"/>
            <a:r>
              <a:rPr lang="en-US" dirty="0"/>
              <a:t>repository</a:t>
            </a:r>
          </a:p>
        </p:txBody>
      </p:sp>
      <p:cxnSp>
        <p:nvCxnSpPr>
          <p:cNvPr id="36" name="Straight Connector 35"/>
          <p:cNvCxnSpPr>
            <a:stCxn id="26" idx="2"/>
            <a:endCxn id="35" idx="0"/>
          </p:cNvCxnSpPr>
          <p:nvPr/>
        </p:nvCxnSpPr>
        <p:spPr>
          <a:xfrm flipH="1">
            <a:off x="2922954" y="4747256"/>
            <a:ext cx="243434" cy="74263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83158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26848" y="328181"/>
            <a:ext cx="4441152" cy="547879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rgbClr val="800000"/>
                </a:solidFill>
                <a:latin typeface="Adobe Hebrew"/>
                <a:cs typeface="Adobe Hebrew"/>
              </a:rPr>
              <a:t>Protocols</a:t>
            </a:r>
            <a:br>
              <a:rPr lang="en-US" sz="3600" b="1" dirty="0">
                <a:solidFill>
                  <a:srgbClr val="800000"/>
                </a:solidFill>
                <a:latin typeface="Adobe Hebrew"/>
                <a:cs typeface="Adobe Hebrew"/>
              </a:rPr>
            </a:br>
            <a:r>
              <a:rPr lang="en-US" sz="3600" b="1" i="1" dirty="0">
                <a:solidFill>
                  <a:srgbClr val="800000"/>
                </a:solidFill>
                <a:latin typeface="Adobe Hebrew"/>
                <a:cs typeface="Adobe Hebrew"/>
              </a:rPr>
              <a:t>Interoperability</a:t>
            </a:r>
            <a:endParaRPr lang="en-US" sz="3200" b="1" i="1" dirty="0">
              <a:solidFill>
                <a:srgbClr val="800000"/>
              </a:solidFill>
              <a:latin typeface="Adobe Hebrew"/>
              <a:cs typeface="Adobe Hebrew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034425" y="0"/>
            <a:ext cx="0" cy="6858000"/>
          </a:xfrm>
          <a:prstGeom prst="line">
            <a:avLst/>
          </a:prstGeom>
          <a:ln w="9525" cmpd="sng"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itle 3"/>
          <p:cNvSpPr txBox="1">
            <a:spLocks/>
          </p:cNvSpPr>
          <p:nvPr/>
        </p:nvSpPr>
        <p:spPr>
          <a:xfrm>
            <a:off x="6123171" y="1434579"/>
            <a:ext cx="5990452" cy="16259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i="1" dirty="0">
                <a:solidFill>
                  <a:srgbClr val="800000"/>
                </a:solidFill>
                <a:latin typeface="Adobe Hebrew"/>
                <a:cs typeface="Adobe Hebrew"/>
              </a:rPr>
              <a:t>What &amp; Why</a:t>
            </a:r>
          </a:p>
          <a:p>
            <a:pPr algn="l"/>
            <a:r>
              <a:rPr lang="en-US" sz="2800" i="1" dirty="0">
                <a:solidFill>
                  <a:srgbClr val="000000"/>
                </a:solidFill>
                <a:latin typeface="Adobe Hebrew"/>
                <a:cs typeface="Adobe Hebrew"/>
              </a:rPr>
              <a:t>Enables 2 system to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i="1" dirty="0">
                <a:latin typeface="Adobe Hebrew"/>
                <a:cs typeface="Adobe Hebrew"/>
              </a:rPr>
              <a:t>Exchange information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i="1" dirty="0">
                <a:latin typeface="Adobe Hebrew"/>
                <a:cs typeface="Adobe Hebrew"/>
              </a:rPr>
              <a:t>Understand information</a:t>
            </a:r>
          </a:p>
          <a:p>
            <a:pPr marL="514350" indent="-514350" algn="l">
              <a:buFont typeface="+mj-lt"/>
              <a:buAutoNum type="arabicPeriod"/>
            </a:pPr>
            <a:endParaRPr lang="en-US" sz="2800" i="1" dirty="0">
              <a:latin typeface="Adobe Hebrew"/>
              <a:cs typeface="Adobe Hebrew"/>
            </a:endParaRPr>
          </a:p>
          <a:p>
            <a:pPr algn="l"/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Adobe Hebrew"/>
                <a:cs typeface="Adobe Hebrew"/>
              </a:rPr>
              <a:t>Usually achieved through:</a:t>
            </a:r>
          </a:p>
          <a:p>
            <a:pPr marL="457200" indent="-457200" algn="l">
              <a:buFontTx/>
              <a:buChar char="-"/>
            </a:pPr>
            <a:r>
              <a:rPr lang="en-US" sz="2800" i="1" dirty="0">
                <a:latin typeface="Adobe Hebrew"/>
                <a:cs typeface="Adobe Hebrew"/>
              </a:rPr>
              <a:t>Agreed language (protocols)</a:t>
            </a:r>
          </a:p>
          <a:p>
            <a:pPr marL="457200" indent="-457200" algn="l">
              <a:buFontTx/>
              <a:buChar char="-"/>
            </a:pPr>
            <a:r>
              <a:rPr lang="en-US" sz="2800" i="1" dirty="0">
                <a:latin typeface="Adobe Hebrew"/>
                <a:cs typeface="Adobe Hebrew"/>
              </a:rPr>
              <a:t>Software “translators” interfaces</a:t>
            </a:r>
            <a:r>
              <a:rPr lang="en-US" sz="2800" i="1" dirty="0">
                <a:latin typeface="Adobe Hebrew"/>
                <a:cs typeface="Adobe Hebrew"/>
                <a:sym typeface="Wingdings"/>
              </a:rPr>
              <a:t> thin layers </a:t>
            </a:r>
            <a:r>
              <a:rPr lang="en-US" sz="2800" i="1" dirty="0">
                <a:latin typeface="Adobe Hebrew"/>
                <a:cs typeface="Adobe Hebrew"/>
                <a:sym typeface="Wingdings" pitchFamily="2" charset="2"/>
              </a:rPr>
              <a:t> </a:t>
            </a:r>
            <a:r>
              <a:rPr lang="en-US" sz="2800" i="1" dirty="0" err="1">
                <a:latin typeface="Adobe Hebrew"/>
                <a:cs typeface="Adobe Hebrew"/>
                <a:sym typeface="Wingdings" pitchFamily="2" charset="2"/>
              </a:rPr>
              <a:t>webapis</a:t>
            </a:r>
            <a:endParaRPr lang="en-US" sz="2800" i="1" dirty="0">
              <a:latin typeface="Adobe Hebrew"/>
              <a:cs typeface="Adobe Hebrew"/>
              <a:sym typeface="Wingdings" pitchFamily="2" charset="2"/>
            </a:endParaRPr>
          </a:p>
          <a:p>
            <a:pPr marL="457200" indent="-457200" algn="l">
              <a:buFontTx/>
              <a:buChar char="-"/>
            </a:pPr>
            <a:r>
              <a:rPr lang="en-US" sz="2800" i="1" dirty="0">
                <a:latin typeface="Adobe Hebrew"/>
                <a:cs typeface="Adobe Hebrew"/>
                <a:sym typeface="Wingdings" pitchFamily="2" charset="2"/>
              </a:rPr>
              <a:t>Standards (http, POP3, IMAP, ftp)</a:t>
            </a:r>
            <a:endParaRPr lang="en-US" sz="2800" i="1" dirty="0">
              <a:latin typeface="Adobe Hebrew"/>
              <a:cs typeface="Adobe Hebrew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B6AFACBE-374B-B04B-AEF1-661BB46A12F6}"/>
              </a:ext>
            </a:extLst>
          </p:cNvPr>
          <p:cNvSpPr/>
          <p:nvPr/>
        </p:nvSpPr>
        <p:spPr>
          <a:xfrm>
            <a:off x="993915" y="3643629"/>
            <a:ext cx="1708727" cy="1239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7417FE52-3F1C-4D43-B386-A3B636FEADBE}"/>
              </a:ext>
            </a:extLst>
          </p:cNvPr>
          <p:cNvSpPr/>
          <p:nvPr/>
        </p:nvSpPr>
        <p:spPr>
          <a:xfrm>
            <a:off x="993914" y="3689601"/>
            <a:ext cx="3326295" cy="527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Web API (FDSN)</a:t>
            </a:r>
          </a:p>
        </p:txBody>
      </p:sp>
      <p:sp>
        <p:nvSpPr>
          <p:cNvPr id="18" name="Can 31">
            <a:extLst>
              <a:ext uri="{FF2B5EF4-FFF2-40B4-BE49-F238E27FC236}">
                <a16:creationId xmlns:a16="http://schemas.microsoft.com/office/drawing/2014/main" id="{FE34166E-AE9A-8944-BA37-3E18259BCAF8}"/>
              </a:ext>
            </a:extLst>
          </p:cNvPr>
          <p:cNvSpPr/>
          <p:nvPr/>
        </p:nvSpPr>
        <p:spPr>
          <a:xfrm>
            <a:off x="1250844" y="5185164"/>
            <a:ext cx="1612510" cy="1049264"/>
          </a:xfrm>
          <a:prstGeom prst="can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Database</a:t>
            </a:r>
          </a:p>
          <a:p>
            <a:pPr algn="ctr"/>
            <a:r>
              <a:rPr lang="en-US" sz="1600" dirty="0"/>
              <a:t>(MD catalogue)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2C29EF5-50B6-7144-826A-6C4EE5B04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054" y="129189"/>
            <a:ext cx="2404211" cy="1739410"/>
          </a:xfrm>
          <a:prstGeom prst="rect">
            <a:avLst/>
          </a:prstGeom>
        </p:spPr>
      </p:pic>
      <p:cxnSp>
        <p:nvCxnSpPr>
          <p:cNvPr id="19" name="Curved Connector 12">
            <a:extLst>
              <a:ext uri="{FF2B5EF4-FFF2-40B4-BE49-F238E27FC236}">
                <a16:creationId xmlns:a16="http://schemas.microsoft.com/office/drawing/2014/main" id="{651F6DB2-662C-634D-8122-C5F893121769}"/>
              </a:ext>
            </a:extLst>
          </p:cNvPr>
          <p:cNvCxnSpPr>
            <a:cxnSpLocks/>
            <a:stCxn id="2" idx="2"/>
            <a:endCxn id="13" idx="0"/>
          </p:cNvCxnSpPr>
          <p:nvPr/>
        </p:nvCxnSpPr>
        <p:spPr>
          <a:xfrm rot="5400000">
            <a:off x="1914110" y="2611551"/>
            <a:ext cx="1821002" cy="335098"/>
          </a:xfrm>
          <a:prstGeom prst="curvedConnector3">
            <a:avLst>
              <a:gd name="adj1" fmla="val 50000"/>
            </a:avLst>
          </a:prstGeom>
          <a:ln w="571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Rectangle 9">
            <a:extLst>
              <a:ext uri="{FF2B5EF4-FFF2-40B4-BE49-F238E27FC236}">
                <a16:creationId xmlns:a16="http://schemas.microsoft.com/office/drawing/2014/main" id="{9E8D5A02-552D-B44B-9D36-06A6FB1E1F3D}"/>
              </a:ext>
            </a:extLst>
          </p:cNvPr>
          <p:cNvSpPr/>
          <p:nvPr/>
        </p:nvSpPr>
        <p:spPr>
          <a:xfrm>
            <a:off x="1250845" y="4484310"/>
            <a:ext cx="1612510" cy="527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Software</a:t>
            </a:r>
          </a:p>
        </p:txBody>
      </p:sp>
      <p:sp>
        <p:nvSpPr>
          <p:cNvPr id="25" name="Can 31">
            <a:extLst>
              <a:ext uri="{FF2B5EF4-FFF2-40B4-BE49-F238E27FC236}">
                <a16:creationId xmlns:a16="http://schemas.microsoft.com/office/drawing/2014/main" id="{3260BB55-5344-3A4B-A79A-05564B82243B}"/>
              </a:ext>
            </a:extLst>
          </p:cNvPr>
          <p:cNvSpPr/>
          <p:nvPr/>
        </p:nvSpPr>
        <p:spPr>
          <a:xfrm>
            <a:off x="3120282" y="4484310"/>
            <a:ext cx="1144169" cy="1853289"/>
          </a:xfrm>
          <a:prstGeom prst="can">
            <a:avLst>
              <a:gd name="adj" fmla="val 1489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Datasets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7E6A33EF-9CE1-3C4B-B749-D918756C37B7}"/>
              </a:ext>
            </a:extLst>
          </p:cNvPr>
          <p:cNvSpPr/>
          <p:nvPr/>
        </p:nvSpPr>
        <p:spPr>
          <a:xfrm>
            <a:off x="993915" y="4263235"/>
            <a:ext cx="3326295" cy="2150817"/>
          </a:xfrm>
          <a:prstGeom prst="rect">
            <a:avLst/>
          </a:prstGeom>
          <a:solidFill>
            <a:schemeClr val="bg1">
              <a:alpha val="3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9C617107-5096-D948-B944-006F5CF1DBFD}"/>
              </a:ext>
            </a:extLst>
          </p:cNvPr>
          <p:cNvSpPr txBox="1"/>
          <p:nvPr/>
        </p:nvSpPr>
        <p:spPr>
          <a:xfrm>
            <a:off x="4599064" y="876060"/>
            <a:ext cx="11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System 1</a:t>
            </a:r>
            <a:br>
              <a:rPr lang="it-IT" b="1" dirty="0"/>
            </a:br>
            <a:r>
              <a:rPr lang="it-IT" b="1" dirty="0"/>
              <a:t>GUI Client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2D678478-4E67-9344-BC4F-3F98D7DC1F84}"/>
              </a:ext>
            </a:extLst>
          </p:cNvPr>
          <p:cNvSpPr txBox="1"/>
          <p:nvPr/>
        </p:nvSpPr>
        <p:spPr>
          <a:xfrm>
            <a:off x="4514748" y="4698176"/>
            <a:ext cx="11707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System 2</a:t>
            </a:r>
            <a:br>
              <a:rPr lang="it-IT" b="1" dirty="0"/>
            </a:br>
            <a:r>
              <a:rPr lang="it-IT" b="1" dirty="0"/>
              <a:t>(Black Box</a:t>
            </a:r>
            <a:br>
              <a:rPr lang="it-IT" b="1" dirty="0"/>
            </a:br>
            <a:r>
              <a:rPr lang="it-IT" b="1" dirty="0"/>
              <a:t>model)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B862337-3F36-E246-8705-EE068C443C3F}"/>
              </a:ext>
            </a:extLst>
          </p:cNvPr>
          <p:cNvSpPr txBox="1"/>
          <p:nvPr/>
        </p:nvSpPr>
        <p:spPr>
          <a:xfrm rot="19304212">
            <a:off x="1913509" y="2633718"/>
            <a:ext cx="1899687" cy="400110"/>
          </a:xfrm>
          <a:prstGeom prst="rect">
            <a:avLst/>
          </a:prstGeom>
          <a:noFill/>
          <a:ln w="57150">
            <a:noFill/>
          </a:ln>
        </p:spPr>
        <p:txBody>
          <a:bodyPr wrap="none" rtlCol="0">
            <a:spAutoFit/>
          </a:bodyPr>
          <a:lstStyle/>
          <a:p>
            <a:r>
              <a:rPr lang="it-IT" sz="2000" b="1" dirty="0" err="1">
                <a:solidFill>
                  <a:schemeClr val="accent6">
                    <a:lumMod val="75000"/>
                  </a:schemeClr>
                </a:solidFill>
              </a:rPr>
              <a:t>Agreed</a:t>
            </a:r>
            <a:r>
              <a:rPr lang="it-IT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000" b="1" dirty="0" err="1">
                <a:solidFill>
                  <a:schemeClr val="accent6">
                    <a:lumMod val="75000"/>
                  </a:schemeClr>
                </a:solidFill>
              </a:rPr>
              <a:t>protocol</a:t>
            </a:r>
            <a:endParaRPr lang="it-IT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3604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C1B6DA-199C-1446-96CA-06A3B2F5A9C5}"/>
              </a:ext>
            </a:extLst>
          </p:cNvPr>
          <p:cNvSpPr txBox="1"/>
          <p:nvPr/>
        </p:nvSpPr>
        <p:spPr>
          <a:xfrm>
            <a:off x="621022" y="577605"/>
            <a:ext cx="5878212" cy="55092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3200" b="1" dirty="0"/>
              <a:t>FAIR </a:t>
            </a:r>
            <a:r>
              <a:rPr lang="it-IT" sz="3200" b="1" dirty="0" err="1"/>
              <a:t>related</a:t>
            </a:r>
            <a:r>
              <a:rPr lang="it-IT" sz="3200" b="1" dirty="0"/>
              <a:t> </a:t>
            </a:r>
            <a:r>
              <a:rPr lang="it-IT" sz="3200" b="1" dirty="0" err="1"/>
              <a:t>Topics</a:t>
            </a:r>
            <a:r>
              <a:rPr lang="it-IT" sz="3200" b="1" dirty="0"/>
              <a:t>:</a:t>
            </a:r>
            <a:endParaRPr lang="it-IT" sz="3200" dirty="0"/>
          </a:p>
          <a:p>
            <a:pPr marL="457200" indent="-457200">
              <a:buFontTx/>
              <a:buChar char="-"/>
            </a:pPr>
            <a:r>
              <a:rPr lang="it-IT" sz="3200" strike="sngStrike" dirty="0">
                <a:solidFill>
                  <a:srgbClr val="C00000"/>
                </a:solidFill>
              </a:rPr>
              <a:t>Data</a:t>
            </a:r>
          </a:p>
          <a:p>
            <a:pPr marL="457200" indent="-457200">
              <a:buFontTx/>
              <a:buChar char="-"/>
            </a:pPr>
            <a:r>
              <a:rPr lang="it-IT" sz="3200" strike="sngStrike" dirty="0" err="1">
                <a:solidFill>
                  <a:srgbClr val="C00000"/>
                </a:solidFill>
              </a:rPr>
              <a:t>Metadata</a:t>
            </a:r>
            <a:endParaRPr lang="it-IT" sz="3200" strike="sngStrike" dirty="0">
              <a:solidFill>
                <a:srgbClr val="C00000"/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3200" strike="sngStrike" dirty="0" err="1">
                <a:solidFill>
                  <a:schemeClr val="accent1">
                    <a:lumMod val="75000"/>
                  </a:schemeClr>
                </a:solidFill>
              </a:rPr>
              <a:t>Identifiers</a:t>
            </a:r>
            <a:endParaRPr lang="it-IT" sz="3200" strike="sngStrike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3200" strike="sngStrike" dirty="0" err="1">
                <a:solidFill>
                  <a:schemeClr val="accent4">
                    <a:lumMod val="75000"/>
                  </a:schemeClr>
                </a:solidFill>
              </a:rPr>
              <a:t>Protocols</a:t>
            </a:r>
            <a:endParaRPr lang="it-IT" sz="3200" strike="sngStrike" dirty="0">
              <a:solidFill>
                <a:schemeClr val="accent4">
                  <a:lumMod val="7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3200" dirty="0" err="1">
                <a:solidFill>
                  <a:schemeClr val="accent6">
                    <a:lumMod val="75000"/>
                  </a:schemeClr>
                </a:solidFill>
              </a:rPr>
              <a:t>Authentication</a:t>
            </a:r>
            <a:r>
              <a:rPr lang="it-IT" sz="3200" dirty="0">
                <a:solidFill>
                  <a:schemeClr val="accent6">
                    <a:lumMod val="75000"/>
                  </a:schemeClr>
                </a:solidFill>
              </a:rPr>
              <a:t> &amp; </a:t>
            </a:r>
            <a:r>
              <a:rPr lang="it-IT" sz="3200" dirty="0" err="1">
                <a:solidFill>
                  <a:schemeClr val="accent6">
                    <a:lumMod val="75000"/>
                  </a:schemeClr>
                </a:solidFill>
              </a:rPr>
              <a:t>Authorisation</a:t>
            </a:r>
            <a:endParaRPr lang="it-IT" sz="32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3200" strike="sngStrike" dirty="0" err="1">
                <a:solidFill>
                  <a:srgbClr val="7030A0"/>
                </a:solidFill>
              </a:rPr>
              <a:t>Standards</a:t>
            </a:r>
            <a:endParaRPr lang="it-IT" sz="3200" strike="sngStrike" dirty="0">
              <a:solidFill>
                <a:srgbClr val="7030A0"/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3200" strike="sngStrike" dirty="0" err="1">
                <a:solidFill>
                  <a:schemeClr val="accent2">
                    <a:lumMod val="75000"/>
                  </a:schemeClr>
                </a:solidFill>
              </a:rPr>
              <a:t>Semantics</a:t>
            </a:r>
            <a:endParaRPr lang="it-IT" sz="3200" strike="sngStrike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3200" dirty="0"/>
              <a:t>policy &amp; </a:t>
            </a:r>
            <a:br>
              <a:rPr lang="it-IT" sz="3200" dirty="0"/>
            </a:br>
            <a:r>
              <a:rPr lang="it-IT" sz="3200" dirty="0" err="1"/>
              <a:t>provenance</a:t>
            </a:r>
            <a:endParaRPr lang="it-IT" sz="3200" dirty="0"/>
          </a:p>
          <a:p>
            <a:pPr marL="457200" indent="-457200">
              <a:buFontTx/>
              <a:buChar char="-"/>
            </a:pPr>
            <a:r>
              <a:rPr lang="it-IT" sz="3200" dirty="0">
                <a:solidFill>
                  <a:schemeClr val="accent2">
                    <a:lumMod val="75000"/>
                  </a:schemeClr>
                </a:solidFill>
              </a:rPr>
              <a:t>Services and </a:t>
            </a:r>
            <a:r>
              <a:rPr lang="it-IT" sz="3200" dirty="0" err="1">
                <a:solidFill>
                  <a:schemeClr val="accent2">
                    <a:lumMod val="75000"/>
                  </a:schemeClr>
                </a:solidFill>
              </a:rPr>
              <a:t>databases</a:t>
            </a:r>
            <a:endParaRPr lang="it-IT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6834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1" y="1"/>
            <a:ext cx="1708727" cy="1239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55931" y="415664"/>
            <a:ext cx="4441152" cy="547879"/>
          </a:xfrm>
        </p:spPr>
        <p:txBody>
          <a:bodyPr>
            <a:noAutofit/>
          </a:bodyPr>
          <a:lstStyle/>
          <a:p>
            <a:pPr algn="l"/>
            <a:r>
              <a:rPr lang="en-US" sz="2800" i="1" u="sng" dirty="0">
                <a:latin typeface="Adobe Hebrew"/>
                <a:cs typeface="Adobe Hebrew"/>
              </a:rPr>
              <a:t>How to access data?</a:t>
            </a:r>
            <a:br>
              <a:rPr lang="en-US" sz="3600" i="1" u="sng" dirty="0">
                <a:latin typeface="Adobe Hebrew"/>
                <a:cs typeface="Adobe Hebrew"/>
              </a:rPr>
            </a:br>
            <a:r>
              <a:rPr lang="en-US" sz="3600" b="1" dirty="0">
                <a:solidFill>
                  <a:srgbClr val="800000"/>
                </a:solidFill>
                <a:latin typeface="Adobe Hebrew"/>
                <a:cs typeface="Adobe Hebrew"/>
              </a:rPr>
              <a:t>AAI system </a:t>
            </a:r>
            <a:br>
              <a:rPr lang="en-US" sz="3600" b="1" dirty="0">
                <a:solidFill>
                  <a:srgbClr val="800000"/>
                </a:solidFill>
                <a:latin typeface="Adobe Hebrew"/>
                <a:cs typeface="Adobe Hebrew"/>
              </a:rPr>
            </a:br>
            <a:r>
              <a:rPr lang="en-US" sz="2800" b="1" dirty="0">
                <a:solidFill>
                  <a:srgbClr val="800000"/>
                </a:solidFill>
                <a:latin typeface="Adobe Hebrew"/>
                <a:cs typeface="Adobe Hebrew"/>
              </a:rPr>
              <a:t>(</a:t>
            </a:r>
            <a:r>
              <a:rPr lang="en-US" sz="2800" b="1" dirty="0" err="1">
                <a:solidFill>
                  <a:srgbClr val="800000"/>
                </a:solidFill>
                <a:latin typeface="Adobe Hebrew"/>
                <a:cs typeface="Adobe Hebrew"/>
              </a:rPr>
              <a:t>federeated</a:t>
            </a:r>
            <a:r>
              <a:rPr lang="en-US" sz="2800" b="1" dirty="0">
                <a:solidFill>
                  <a:srgbClr val="800000"/>
                </a:solidFill>
                <a:latin typeface="Adobe Hebrew"/>
                <a:cs typeface="Adobe Hebrew"/>
              </a:rPr>
              <a:t> &amp; distributed)</a:t>
            </a:r>
            <a:endParaRPr lang="en-US" sz="3200" b="1" dirty="0">
              <a:solidFill>
                <a:srgbClr val="800000"/>
              </a:solidFill>
              <a:latin typeface="Adobe Hebrew"/>
              <a:cs typeface="Adobe Hebrew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034425" y="0"/>
            <a:ext cx="0" cy="6858000"/>
          </a:xfrm>
          <a:prstGeom prst="line">
            <a:avLst/>
          </a:prstGeom>
          <a:ln w="9525" cmpd="sng"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itle 3"/>
          <p:cNvSpPr txBox="1">
            <a:spLocks/>
          </p:cNvSpPr>
          <p:nvPr/>
        </p:nvSpPr>
        <p:spPr>
          <a:xfrm>
            <a:off x="6034426" y="1540525"/>
            <a:ext cx="4633575" cy="11623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Adobe Hebrew"/>
                <a:cs typeface="Adobe Hebrew"/>
              </a:rPr>
              <a:t>Purpose </a:t>
            </a:r>
          </a:p>
          <a:p>
            <a:pPr marL="457200" indent="-457200" algn="l">
              <a:buFontTx/>
              <a:buChar char="-"/>
            </a:pPr>
            <a:r>
              <a:rPr lang="en-US" sz="2800" i="1" dirty="0">
                <a:latin typeface="Adobe Hebrew"/>
                <a:cs typeface="Adobe Hebrew"/>
              </a:rPr>
              <a:t>Authenticate users</a:t>
            </a:r>
          </a:p>
          <a:p>
            <a:pPr marL="457200" indent="-457200" algn="l">
              <a:buFontTx/>
              <a:buChar char="-"/>
            </a:pPr>
            <a:r>
              <a:rPr lang="en-US" sz="2800" i="1" dirty="0">
                <a:latin typeface="Adobe Hebrew"/>
                <a:cs typeface="Adobe Hebrew"/>
              </a:rPr>
              <a:t>Authorize users </a:t>
            </a:r>
          </a:p>
          <a:p>
            <a:pPr algn="l"/>
            <a:endParaRPr lang="en-US" sz="2800" b="1" i="1" dirty="0">
              <a:solidFill>
                <a:schemeClr val="accent2">
                  <a:lumMod val="75000"/>
                </a:schemeClr>
              </a:solidFill>
              <a:latin typeface="Adobe Hebrew"/>
              <a:cs typeface="Adobe Hebrew"/>
            </a:endParaRPr>
          </a:p>
          <a:p>
            <a:pPr algn="l"/>
            <a:endParaRPr lang="en-US" sz="2800" b="1" i="1" dirty="0">
              <a:solidFill>
                <a:schemeClr val="accent2">
                  <a:lumMod val="75000"/>
                </a:schemeClr>
              </a:solidFill>
              <a:latin typeface="Adobe Hebrew"/>
              <a:cs typeface="Adobe Hebrew"/>
            </a:endParaRPr>
          </a:p>
          <a:p>
            <a:pPr algn="l"/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Adobe Hebrew"/>
                <a:cs typeface="Adobe Hebrew"/>
              </a:rPr>
              <a:t>Topics</a:t>
            </a:r>
          </a:p>
          <a:p>
            <a:pPr marL="457200" indent="-457200" algn="l">
              <a:buFontTx/>
              <a:buChar char="-"/>
            </a:pPr>
            <a:r>
              <a:rPr lang="en-US" sz="2800" i="1" dirty="0">
                <a:solidFill>
                  <a:srgbClr val="000000"/>
                </a:solidFill>
                <a:latin typeface="Adobe Hebrew"/>
                <a:cs typeface="Adobe Hebrew"/>
              </a:rPr>
              <a:t>Identity Provider</a:t>
            </a:r>
          </a:p>
          <a:p>
            <a:pPr marL="457200" indent="-457200" algn="l">
              <a:buFontTx/>
              <a:buChar char="-"/>
            </a:pPr>
            <a:r>
              <a:rPr lang="en-US" sz="2800" i="1" dirty="0">
                <a:solidFill>
                  <a:srgbClr val="000000"/>
                </a:solidFill>
                <a:latin typeface="Adobe Hebrew"/>
                <a:cs typeface="Adobe Hebrew"/>
              </a:rPr>
              <a:t>Federation </a:t>
            </a:r>
          </a:p>
          <a:p>
            <a:pPr marL="457200" indent="-457200" algn="l">
              <a:buFontTx/>
              <a:buChar char="-"/>
            </a:pPr>
            <a:r>
              <a:rPr lang="en-US" sz="2800" i="1" dirty="0">
                <a:solidFill>
                  <a:srgbClr val="000000"/>
                </a:solidFill>
                <a:latin typeface="Adobe Hebrew"/>
                <a:cs typeface="Adobe Hebrew"/>
              </a:rPr>
              <a:t>Authorization</a:t>
            </a:r>
          </a:p>
          <a:p>
            <a:pPr marL="457200" indent="-457200" algn="l">
              <a:buFontTx/>
              <a:buChar char="-"/>
            </a:pPr>
            <a:r>
              <a:rPr lang="en-US" sz="2800" i="1" dirty="0">
                <a:solidFill>
                  <a:srgbClr val="000000"/>
                </a:solidFill>
                <a:latin typeface="Adobe Hebrew"/>
                <a:cs typeface="Adobe Hebrew"/>
              </a:rPr>
              <a:t>AAI integration</a:t>
            </a:r>
          </a:p>
          <a:p>
            <a:pPr algn="l"/>
            <a:endParaRPr lang="en-US" sz="2800" i="1" dirty="0">
              <a:latin typeface="Adobe Hebrew"/>
              <a:cs typeface="Adobe Hebrew"/>
            </a:endParaRPr>
          </a:p>
        </p:txBody>
      </p:sp>
      <p:pic>
        <p:nvPicPr>
          <p:cNvPr id="2" name="Picture 1" descr="ur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163" y="889813"/>
            <a:ext cx="3289300" cy="24638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911F6F6-855B-8D41-B0BC-E9369B407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978" y="5367130"/>
            <a:ext cx="1787210" cy="100239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686DBD7-CB1A-B341-9738-D8E6D578EF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4555" y="5367130"/>
            <a:ext cx="3253012" cy="114457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85191E4-9221-EF44-AEA6-B76036B454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9715" y="4243425"/>
            <a:ext cx="3289300" cy="13589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B860E9-B180-BF40-BE67-38138F7D12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385" y="4533668"/>
            <a:ext cx="1824930" cy="54170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E86F1CC-53E9-A34C-B693-503EE74EC8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651" y="2903703"/>
            <a:ext cx="1282700" cy="12827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E5CBC981-137B-3149-B4A6-69F87A12C3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6395" y="4857169"/>
            <a:ext cx="2881270" cy="74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15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E08AE3-7E06-E344-A295-753FE0574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FAIR: </a:t>
            </a:r>
            <a:r>
              <a:rPr lang="it-IT" dirty="0" err="1"/>
              <a:t>evaluation</a:t>
            </a:r>
            <a:r>
              <a:rPr lang="it-IT" dirty="0"/>
              <a:t> &amp; best </a:t>
            </a:r>
            <a:r>
              <a:rPr lang="it-IT" dirty="0" err="1"/>
              <a:t>practices</a:t>
            </a: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10BA006-13B3-224A-B7FA-4395E4DD27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83948"/>
            <a:ext cx="5100420" cy="1008448"/>
          </a:xfrm>
          <a:ln>
            <a:solidFill>
              <a:schemeClr val="tx1"/>
            </a:solidFill>
          </a:ln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EA020734-A8D6-7E42-9BA5-B6AF2559A5FB}"/>
              </a:ext>
            </a:extLst>
          </p:cNvPr>
          <p:cNvGrpSpPr/>
          <p:nvPr/>
        </p:nvGrpSpPr>
        <p:grpSpPr>
          <a:xfrm>
            <a:off x="8377837" y="1590912"/>
            <a:ext cx="2815514" cy="1824595"/>
            <a:chOff x="7368984" y="1259908"/>
            <a:chExt cx="2815514" cy="1824595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4992EA90-8EA0-5B4F-A240-955C70123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35418" y="1622759"/>
              <a:ext cx="2482645" cy="1461744"/>
            </a:xfrm>
            <a:prstGeom prst="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F891C8D7-6FD2-B447-92CB-B48014FB7CC6}"/>
                </a:ext>
              </a:extLst>
            </p:cNvPr>
            <p:cNvSpPr txBox="1"/>
            <p:nvPr/>
          </p:nvSpPr>
          <p:spPr>
            <a:xfrm>
              <a:off x="7368984" y="1259908"/>
              <a:ext cx="2815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FAIR </a:t>
              </a:r>
              <a:r>
                <a:rPr lang="it-IT" dirty="0" err="1"/>
                <a:t>Implementation</a:t>
              </a:r>
              <a:r>
                <a:rPr lang="it-IT" dirty="0"/>
                <a:t> </a:t>
              </a:r>
              <a:r>
                <a:rPr lang="it-IT" dirty="0" err="1"/>
                <a:t>Profile</a:t>
              </a:r>
              <a:endParaRPr lang="it-IT" dirty="0"/>
            </a:p>
          </p:txBody>
        </p:sp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9FDB35F4-5AF2-8D45-816A-D5EB93F95379}"/>
              </a:ext>
            </a:extLst>
          </p:cNvPr>
          <p:cNvGrpSpPr/>
          <p:nvPr/>
        </p:nvGrpSpPr>
        <p:grpSpPr>
          <a:xfrm>
            <a:off x="838200" y="4232863"/>
            <a:ext cx="4546600" cy="1693740"/>
            <a:chOff x="956887" y="3358216"/>
            <a:chExt cx="4546600" cy="1693740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9E66960C-84B3-BE44-8EB1-10787D476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9448"/>
            <a:stretch/>
          </p:blipFill>
          <p:spPr>
            <a:xfrm>
              <a:off x="956887" y="3358216"/>
              <a:ext cx="4546600" cy="135518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4864A73E-84A8-B34B-AE3A-60AF4FCEE0C4}"/>
                </a:ext>
              </a:extLst>
            </p:cNvPr>
            <p:cNvSpPr txBox="1"/>
            <p:nvPr/>
          </p:nvSpPr>
          <p:spPr>
            <a:xfrm>
              <a:off x="956887" y="4713402"/>
              <a:ext cx="45112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Papers</a:t>
              </a:r>
              <a:r>
                <a:rPr lang="it-IT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: </a:t>
              </a:r>
              <a:r>
                <a:rPr lang="it-IT" sz="1600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dicussion</a:t>
              </a:r>
              <a:r>
                <a:rPr lang="it-IT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on </a:t>
              </a:r>
              <a:r>
                <a:rPr lang="it-IT" sz="1600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Practices</a:t>
              </a:r>
              <a:r>
                <a:rPr lang="it-IT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training, </a:t>
              </a:r>
              <a:r>
                <a:rPr lang="it-IT" sz="1600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consultancy</a:t>
              </a:r>
              <a:endParaRPr lang="it-IT" sz="16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DC6A12F6-007B-A44C-BAD1-9FDE7F596C1A}"/>
              </a:ext>
            </a:extLst>
          </p:cNvPr>
          <p:cNvGrpSpPr/>
          <p:nvPr/>
        </p:nvGrpSpPr>
        <p:grpSpPr>
          <a:xfrm>
            <a:off x="8025344" y="4085572"/>
            <a:ext cx="2381462" cy="2127787"/>
            <a:chOff x="6944068" y="3798365"/>
            <a:chExt cx="2381462" cy="2127787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47B60AA4-F8CF-B444-90C3-79E68766A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44068" y="3798365"/>
              <a:ext cx="2381462" cy="1736856"/>
            </a:xfrm>
            <a:prstGeom prst="rect">
              <a:avLst/>
            </a:prstGeom>
          </p:spPr>
        </p:pic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A6B51864-CE74-E74F-9325-3B860DDE0BAF}"/>
                </a:ext>
              </a:extLst>
            </p:cNvPr>
            <p:cNvSpPr txBox="1"/>
            <p:nvPr/>
          </p:nvSpPr>
          <p:spPr>
            <a:xfrm>
              <a:off x="6944068" y="5618375"/>
              <a:ext cx="22892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err="1"/>
                <a:t>https</a:t>
              </a:r>
              <a:r>
                <a:rPr lang="it-IT" sz="1400" dirty="0"/>
                <a:t>://</a:t>
              </a:r>
              <a:r>
                <a:rPr lang="it-IT" sz="1400" dirty="0" err="1"/>
                <a:t>fairsharing.github.io</a:t>
              </a:r>
              <a:r>
                <a:rPr lang="it-IT" sz="1400" dirty="0"/>
                <a:t>/</a:t>
              </a:r>
            </a:p>
          </p:txBody>
        </p:sp>
      </p:grp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6582B78-C4E1-B74D-88E9-865DAC9E5419}"/>
              </a:ext>
            </a:extLst>
          </p:cNvPr>
          <p:cNvSpPr txBox="1"/>
          <p:nvPr/>
        </p:nvSpPr>
        <p:spPr>
          <a:xfrm>
            <a:off x="838200" y="2690483"/>
            <a:ext cx="42425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https</a:t>
            </a:r>
            <a:r>
              <a:rPr lang="it-IT" sz="1200" dirty="0"/>
              <a:t>://</a:t>
            </a:r>
            <a:r>
              <a:rPr lang="it-IT" sz="1200" dirty="0" err="1"/>
              <a:t>www.rd-alliance.org</a:t>
            </a:r>
            <a:r>
              <a:rPr lang="it-IT" sz="1200" dirty="0"/>
              <a:t>/</a:t>
            </a:r>
            <a:r>
              <a:rPr lang="it-IT" sz="1200" dirty="0" err="1"/>
              <a:t>groups</a:t>
            </a:r>
            <a:r>
              <a:rPr lang="it-IT" sz="1200" dirty="0"/>
              <a:t>/fair-data-</a:t>
            </a:r>
            <a:r>
              <a:rPr lang="it-IT" sz="1200" dirty="0" err="1"/>
              <a:t>maturity</a:t>
            </a:r>
            <a:r>
              <a:rPr lang="it-IT" sz="1200" dirty="0"/>
              <a:t>-model-</a:t>
            </a:r>
            <a:r>
              <a:rPr lang="it-IT" sz="1200" dirty="0" err="1"/>
              <a:t>wg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766114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1" y="1"/>
            <a:ext cx="1708727" cy="1239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57396" y="222383"/>
            <a:ext cx="10760470" cy="547879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rgbClr val="800000"/>
                </a:solidFill>
                <a:latin typeface="Adobe Hebrew"/>
                <a:cs typeface="Adobe Hebrew"/>
              </a:rPr>
              <a:t>FAIR AAAI -  real life problems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C5BE2FDB-9C80-4044-86D5-AEFF1248116B}"/>
              </a:ext>
            </a:extLst>
          </p:cNvPr>
          <p:cNvSpPr/>
          <p:nvPr/>
        </p:nvSpPr>
        <p:spPr>
          <a:xfrm>
            <a:off x="7895498" y="4309532"/>
            <a:ext cx="3255102" cy="164253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err="1"/>
              <a:t>my</a:t>
            </a:r>
            <a:r>
              <a:rPr lang="it-IT" sz="2800" b="1" dirty="0"/>
              <a:t> Data </a:t>
            </a:r>
            <a:r>
              <a:rPr lang="it-IT" sz="2800" b="1" dirty="0" err="1"/>
              <a:t>infrastructure</a:t>
            </a:r>
            <a:endParaRPr lang="it-IT" sz="2800" b="1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7A6CBD89-C89F-0D49-AFBA-9FACFED215AC}"/>
              </a:ext>
            </a:extLst>
          </p:cNvPr>
          <p:cNvSpPr/>
          <p:nvPr/>
        </p:nvSpPr>
        <p:spPr>
          <a:xfrm>
            <a:off x="183069" y="6231466"/>
            <a:ext cx="424499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/>
              <a:t>Photo by </a:t>
            </a:r>
            <a:r>
              <a:rPr lang="it-IT" sz="1100" dirty="0">
                <a:hlinkClick r:id="rId3"/>
              </a:rPr>
              <a:t>Christina @ wocintechchat.com</a:t>
            </a:r>
            <a:r>
              <a:rPr lang="it-IT" sz="1100" dirty="0"/>
              <a:t>  on </a:t>
            </a:r>
            <a:r>
              <a:rPr lang="it-IT" sz="1100" dirty="0">
                <a:hlinkClick r:id="rId4"/>
              </a:rPr>
              <a:t>Unsplash</a:t>
            </a:r>
            <a:endParaRPr lang="it-IT" sz="1100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E15C2CB8-EBFF-0E45-89DE-14B6DA02C9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441"/>
          <a:stretch/>
        </p:blipFill>
        <p:spPr>
          <a:xfrm>
            <a:off x="475417" y="1387731"/>
            <a:ext cx="2359378" cy="2921801"/>
          </a:xfrm>
          <a:prstGeom prst="rect">
            <a:avLst/>
          </a:prstGeom>
        </p:spPr>
      </p:pic>
      <p:sp>
        <p:nvSpPr>
          <p:cNvPr id="17" name="Fumetto 2 16">
            <a:extLst>
              <a:ext uri="{FF2B5EF4-FFF2-40B4-BE49-F238E27FC236}">
                <a16:creationId xmlns:a16="http://schemas.microsoft.com/office/drawing/2014/main" id="{D4B7FBAA-BBD8-1D42-B70E-8D58A083A7FF}"/>
              </a:ext>
            </a:extLst>
          </p:cNvPr>
          <p:cNvSpPr/>
          <p:nvPr/>
        </p:nvSpPr>
        <p:spPr>
          <a:xfrm>
            <a:off x="3098800" y="846667"/>
            <a:ext cx="3420533" cy="1490133"/>
          </a:xfrm>
          <a:prstGeom prst="wedgeRoundRectCallout">
            <a:avLst>
              <a:gd name="adj1" fmla="val -71823"/>
              <a:gd name="adj2" fmla="val 3181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000" dirty="0" err="1">
                <a:solidFill>
                  <a:schemeClr val="tx1"/>
                </a:solidFill>
              </a:rPr>
              <a:t>I’m</a:t>
            </a:r>
            <a:r>
              <a:rPr lang="it-IT" sz="2000" dirty="0">
                <a:solidFill>
                  <a:schemeClr val="tx1"/>
                </a:solidFill>
              </a:rPr>
              <a:t> a Data </a:t>
            </a:r>
            <a:r>
              <a:rPr lang="it-IT" sz="2000" dirty="0" err="1">
                <a:solidFill>
                  <a:schemeClr val="tx1"/>
                </a:solidFill>
              </a:rPr>
              <a:t>Infrastructure</a:t>
            </a:r>
            <a:r>
              <a:rPr lang="it-IT" sz="2000" dirty="0">
                <a:solidFill>
                  <a:schemeClr val="tx1"/>
                </a:solidFill>
              </a:rPr>
              <a:t> Manager. How can I </a:t>
            </a:r>
            <a:r>
              <a:rPr lang="it-IT" sz="2000" dirty="0" err="1">
                <a:solidFill>
                  <a:schemeClr val="tx1"/>
                </a:solidFill>
              </a:rPr>
              <a:t>implement</a:t>
            </a:r>
            <a:r>
              <a:rPr lang="it-IT" sz="2000" dirty="0">
                <a:solidFill>
                  <a:schemeClr val="tx1"/>
                </a:solidFill>
              </a:rPr>
              <a:t> an AAI </a:t>
            </a:r>
            <a:r>
              <a:rPr lang="it-IT" sz="2000" dirty="0" err="1">
                <a:solidFill>
                  <a:schemeClr val="tx1"/>
                </a:solidFill>
              </a:rPr>
              <a:t>system</a:t>
            </a:r>
            <a:r>
              <a:rPr lang="it-IT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8" name="Fumetto 2 17">
            <a:extLst>
              <a:ext uri="{FF2B5EF4-FFF2-40B4-BE49-F238E27FC236}">
                <a16:creationId xmlns:a16="http://schemas.microsoft.com/office/drawing/2014/main" id="{C7A98FE7-56A5-1847-B19B-D690C805B90A}"/>
              </a:ext>
            </a:extLst>
          </p:cNvPr>
          <p:cNvSpPr/>
          <p:nvPr/>
        </p:nvSpPr>
        <p:spPr>
          <a:xfrm>
            <a:off x="3383946" y="2768601"/>
            <a:ext cx="3420533" cy="1490133"/>
          </a:xfrm>
          <a:prstGeom prst="wedgeRoundRectCallout">
            <a:avLst>
              <a:gd name="adj1" fmla="val -88903"/>
              <a:gd name="adj2" fmla="val -7102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000" dirty="0">
                <a:solidFill>
                  <a:schemeClr val="tx1"/>
                </a:solidFill>
              </a:rPr>
              <a:t>Building in-</a:t>
            </a:r>
            <a:r>
              <a:rPr lang="it-IT" sz="2000" dirty="0" err="1">
                <a:solidFill>
                  <a:schemeClr val="tx1"/>
                </a:solidFill>
              </a:rPr>
              <a:t>house</a:t>
            </a:r>
            <a:r>
              <a:rPr lang="it-IT" sz="2000" dirty="0">
                <a:solidFill>
                  <a:schemeClr val="tx1"/>
                </a:solidFill>
              </a:rPr>
              <a:t> software can be </a:t>
            </a:r>
            <a:r>
              <a:rPr lang="it-IT" sz="2000" dirty="0" err="1">
                <a:solidFill>
                  <a:schemeClr val="tx1"/>
                </a:solidFill>
              </a:rPr>
              <a:t>resource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dirty="0" err="1">
                <a:solidFill>
                  <a:schemeClr val="tx1"/>
                </a:solidFill>
              </a:rPr>
              <a:t>consuming</a:t>
            </a:r>
            <a:r>
              <a:rPr lang="it-IT" sz="2000" dirty="0">
                <a:solidFill>
                  <a:schemeClr val="tx1"/>
                </a:solidFill>
              </a:rPr>
              <a:t>. Do off-the-</a:t>
            </a:r>
            <a:r>
              <a:rPr lang="it-IT" sz="2000" dirty="0" err="1">
                <a:solidFill>
                  <a:schemeClr val="tx1"/>
                </a:solidFill>
              </a:rPr>
              <a:t>shelf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dirty="0" err="1">
                <a:solidFill>
                  <a:schemeClr val="tx1"/>
                </a:solidFill>
              </a:rPr>
              <a:t>solutions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dirty="0" err="1">
                <a:solidFill>
                  <a:schemeClr val="tx1"/>
                </a:solidFill>
              </a:rPr>
              <a:t>exist</a:t>
            </a:r>
            <a:r>
              <a:rPr lang="it-IT" sz="20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721333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1" y="1"/>
            <a:ext cx="1708727" cy="1239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57396" y="222383"/>
            <a:ext cx="10760470" cy="547879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rgbClr val="800000"/>
                </a:solidFill>
                <a:latin typeface="Adobe Hebrew"/>
                <a:cs typeface="Adobe Hebrew"/>
              </a:rPr>
              <a:t>FAIR AAAI -  real life problems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C5BE2FDB-9C80-4044-86D5-AEFF1248116B}"/>
              </a:ext>
            </a:extLst>
          </p:cNvPr>
          <p:cNvSpPr/>
          <p:nvPr/>
        </p:nvSpPr>
        <p:spPr>
          <a:xfrm>
            <a:off x="7895498" y="4309532"/>
            <a:ext cx="3255102" cy="164253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err="1"/>
              <a:t>my</a:t>
            </a:r>
            <a:r>
              <a:rPr lang="it-IT" sz="2800" b="1" dirty="0"/>
              <a:t> Data </a:t>
            </a:r>
            <a:r>
              <a:rPr lang="it-IT" sz="2800" b="1" dirty="0" err="1"/>
              <a:t>infrastructure</a:t>
            </a:r>
            <a:endParaRPr lang="it-IT" sz="2800" b="1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7A6CBD89-C89F-0D49-AFBA-9FACFED215AC}"/>
              </a:ext>
            </a:extLst>
          </p:cNvPr>
          <p:cNvSpPr/>
          <p:nvPr/>
        </p:nvSpPr>
        <p:spPr>
          <a:xfrm>
            <a:off x="183069" y="6231466"/>
            <a:ext cx="424499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/>
              <a:t>Photo by </a:t>
            </a:r>
            <a:r>
              <a:rPr lang="it-IT" sz="1100" dirty="0">
                <a:hlinkClick r:id="rId3"/>
              </a:rPr>
              <a:t>Christina @ wocintechchat.com</a:t>
            </a:r>
            <a:r>
              <a:rPr lang="it-IT" sz="1100" dirty="0"/>
              <a:t>  on </a:t>
            </a:r>
            <a:r>
              <a:rPr lang="it-IT" sz="1100" dirty="0">
                <a:hlinkClick r:id="rId4"/>
              </a:rPr>
              <a:t>Unsplash</a:t>
            </a:r>
            <a:endParaRPr lang="it-IT" sz="1100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E15C2CB8-EBFF-0E45-89DE-14B6DA02C9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441"/>
          <a:stretch/>
        </p:blipFill>
        <p:spPr>
          <a:xfrm>
            <a:off x="475417" y="1387731"/>
            <a:ext cx="2359378" cy="292180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8757FAE-6A3E-2243-A7C4-0BB2C45527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846"/>
          <a:stretch/>
        </p:blipFill>
        <p:spPr>
          <a:xfrm>
            <a:off x="10261599" y="349250"/>
            <a:ext cx="2118949" cy="28575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7CC1E38-FFCE-5445-A3BE-2263C018FE6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935"/>
          <a:stretch/>
        </p:blipFill>
        <p:spPr>
          <a:xfrm>
            <a:off x="10643998" y="105162"/>
            <a:ext cx="787400" cy="257110"/>
          </a:xfrm>
          <a:prstGeom prst="rect">
            <a:avLst/>
          </a:prstGeom>
        </p:spPr>
      </p:pic>
      <p:sp>
        <p:nvSpPr>
          <p:cNvPr id="13" name="Fumetto 2 12">
            <a:extLst>
              <a:ext uri="{FF2B5EF4-FFF2-40B4-BE49-F238E27FC236}">
                <a16:creationId xmlns:a16="http://schemas.microsoft.com/office/drawing/2014/main" id="{A38EA635-D196-214E-977E-72925B11EE5A}"/>
              </a:ext>
            </a:extLst>
          </p:cNvPr>
          <p:cNvSpPr/>
          <p:nvPr/>
        </p:nvSpPr>
        <p:spPr>
          <a:xfrm>
            <a:off x="6553200" y="770262"/>
            <a:ext cx="2850546" cy="813005"/>
          </a:xfrm>
          <a:prstGeom prst="wedgeRoundRectCallout">
            <a:avLst>
              <a:gd name="adj1" fmla="val 85603"/>
              <a:gd name="adj2" fmla="val -43751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000" dirty="0">
                <a:solidFill>
                  <a:schemeClr val="tx1"/>
                </a:solidFill>
              </a:rPr>
              <a:t>Hi. </a:t>
            </a:r>
            <a:r>
              <a:rPr lang="it-IT" sz="2000" dirty="0" err="1">
                <a:solidFill>
                  <a:schemeClr val="tx1"/>
                </a:solidFill>
              </a:rPr>
              <a:t>I’m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strike="sngStrike" dirty="0" err="1">
                <a:solidFill>
                  <a:schemeClr val="tx1"/>
                </a:solidFill>
              </a:rPr>
              <a:t>eduGAIN</a:t>
            </a:r>
            <a:r>
              <a:rPr lang="it-IT" sz="2000" dirty="0">
                <a:solidFill>
                  <a:schemeClr val="tx1"/>
                </a:solidFill>
              </a:rPr>
              <a:t> Identity Provider, I can help </a:t>
            </a:r>
            <a:r>
              <a:rPr lang="it-IT" sz="2000" dirty="0" err="1">
                <a:solidFill>
                  <a:schemeClr val="tx1"/>
                </a:solidFill>
              </a:rPr>
              <a:t>you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BFA640F-CA56-3B49-BC9A-B9EBE2F00C92}"/>
              </a:ext>
            </a:extLst>
          </p:cNvPr>
          <p:cNvSpPr txBox="1"/>
          <p:nvPr/>
        </p:nvSpPr>
        <p:spPr>
          <a:xfrm>
            <a:off x="10178772" y="220695"/>
            <a:ext cx="1753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Identity Provider</a:t>
            </a:r>
          </a:p>
        </p:txBody>
      </p: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305724C9-FB69-2F43-81A1-504B9C8C11FB}"/>
              </a:ext>
            </a:extLst>
          </p:cNvPr>
          <p:cNvCxnSpPr>
            <a:stCxn id="5" idx="1"/>
            <a:endCxn id="5" idx="3"/>
          </p:cNvCxnSpPr>
          <p:nvPr/>
        </p:nvCxnSpPr>
        <p:spPr>
          <a:xfrm>
            <a:off x="10643998" y="233717"/>
            <a:ext cx="7874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1CD4A73-C421-E841-8A0A-403CFBC0072E}"/>
              </a:ext>
            </a:extLst>
          </p:cNvPr>
          <p:cNvSpPr txBox="1"/>
          <p:nvPr/>
        </p:nvSpPr>
        <p:spPr>
          <a:xfrm>
            <a:off x="7180516" y="3635346"/>
            <a:ext cx="4766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NB: </a:t>
            </a:r>
            <a:r>
              <a:rPr lang="it-IT" b="1" dirty="0" err="1">
                <a:solidFill>
                  <a:srgbClr val="FF0000"/>
                </a:solidFill>
              </a:rPr>
              <a:t>eduGAIN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is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here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used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merely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as</a:t>
            </a:r>
            <a:r>
              <a:rPr lang="it-IT" b="1" dirty="0">
                <a:solidFill>
                  <a:srgbClr val="FF0000"/>
                </a:solidFill>
              </a:rPr>
              <a:t> an </a:t>
            </a:r>
            <a:r>
              <a:rPr lang="it-IT" b="1" dirty="0" err="1">
                <a:solidFill>
                  <a:srgbClr val="FF0000"/>
                </a:solidFill>
              </a:rPr>
              <a:t>example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9" name="Fumetto 2 18">
            <a:extLst>
              <a:ext uri="{FF2B5EF4-FFF2-40B4-BE49-F238E27FC236}">
                <a16:creationId xmlns:a16="http://schemas.microsoft.com/office/drawing/2014/main" id="{85617332-5662-7046-840F-890A36E72E67}"/>
              </a:ext>
            </a:extLst>
          </p:cNvPr>
          <p:cNvSpPr/>
          <p:nvPr/>
        </p:nvSpPr>
        <p:spPr>
          <a:xfrm>
            <a:off x="5486701" y="1709058"/>
            <a:ext cx="3537556" cy="1621434"/>
          </a:xfrm>
          <a:prstGeom prst="wedgeRoundRectCallout">
            <a:avLst>
              <a:gd name="adj1" fmla="val 95758"/>
              <a:gd name="adj2" fmla="val -9544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000" b="1" dirty="0" err="1">
                <a:solidFill>
                  <a:schemeClr val="tx1"/>
                </a:solidFill>
              </a:rPr>
              <a:t>You</a:t>
            </a:r>
            <a:r>
              <a:rPr lang="it-IT" sz="2000" b="1" dirty="0">
                <a:solidFill>
                  <a:schemeClr val="tx1"/>
                </a:solidFill>
              </a:rPr>
              <a:t>, </a:t>
            </a:r>
            <a:r>
              <a:rPr lang="it-IT" sz="2000" b="1" dirty="0" err="1">
                <a:solidFill>
                  <a:schemeClr val="tx1"/>
                </a:solidFill>
              </a:rPr>
              <a:t>as</a:t>
            </a:r>
            <a:r>
              <a:rPr lang="it-IT" sz="2000" b="1" dirty="0">
                <a:solidFill>
                  <a:schemeClr val="tx1"/>
                </a:solidFill>
              </a:rPr>
              <a:t> Service Providers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dirty="0" err="1">
                <a:solidFill>
                  <a:schemeClr val="tx1"/>
                </a:solidFill>
              </a:rPr>
              <a:t>may</a:t>
            </a:r>
            <a:r>
              <a:rPr lang="it-IT" sz="2000" dirty="0">
                <a:solidFill>
                  <a:schemeClr val="tx1"/>
                </a:solidFill>
              </a:rPr>
              <a:t> delegate the </a:t>
            </a:r>
            <a:r>
              <a:rPr lang="it-IT" sz="2000" dirty="0" err="1">
                <a:solidFill>
                  <a:schemeClr val="tx1"/>
                </a:solidFill>
              </a:rPr>
              <a:t>authentication</a:t>
            </a:r>
            <a:r>
              <a:rPr lang="it-IT" sz="2000" dirty="0">
                <a:solidFill>
                  <a:schemeClr val="tx1"/>
                </a:solidFill>
              </a:rPr>
              <a:t> to </a:t>
            </a:r>
            <a:r>
              <a:rPr lang="it-IT" sz="2000" b="1" dirty="0">
                <a:solidFill>
                  <a:schemeClr val="tx1"/>
                </a:solidFill>
              </a:rPr>
              <a:t>Identity Providers </a:t>
            </a:r>
            <a:r>
              <a:rPr lang="it-IT" sz="2000" dirty="0">
                <a:solidFill>
                  <a:schemeClr val="tx1"/>
                </a:solidFill>
              </a:rPr>
              <a:t>in </a:t>
            </a:r>
            <a:r>
              <a:rPr lang="it-IT" sz="2000" dirty="0" err="1">
                <a:solidFill>
                  <a:schemeClr val="tx1"/>
                </a:solidFill>
              </a:rPr>
              <a:t>order</a:t>
            </a:r>
            <a:r>
              <a:rPr lang="it-IT" sz="2000" dirty="0">
                <a:solidFill>
                  <a:schemeClr val="tx1"/>
                </a:solidFill>
              </a:rPr>
              <a:t> to control </a:t>
            </a:r>
            <a:r>
              <a:rPr lang="it-IT" sz="2000" dirty="0" err="1">
                <a:solidFill>
                  <a:schemeClr val="tx1"/>
                </a:solidFill>
              </a:rPr>
              <a:t>access</a:t>
            </a:r>
            <a:r>
              <a:rPr lang="it-IT" sz="2000" dirty="0">
                <a:solidFill>
                  <a:schemeClr val="tx1"/>
                </a:solidFill>
              </a:rPr>
              <a:t> to the </a:t>
            </a:r>
            <a:r>
              <a:rPr lang="it-IT" sz="2000" dirty="0" err="1">
                <a:solidFill>
                  <a:schemeClr val="tx1"/>
                </a:solidFill>
              </a:rPr>
              <a:t>provided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dirty="0" err="1">
                <a:solidFill>
                  <a:schemeClr val="tx1"/>
                </a:solidFill>
              </a:rPr>
              <a:t>resources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04285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1" y="1"/>
            <a:ext cx="1708727" cy="1239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57396" y="222383"/>
            <a:ext cx="10760470" cy="547879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rgbClr val="800000"/>
                </a:solidFill>
                <a:latin typeface="Adobe Hebrew"/>
                <a:cs typeface="Adobe Hebrew"/>
              </a:rPr>
              <a:t>FAIR AAAI -  real life problems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C5BE2FDB-9C80-4044-86D5-AEFF1248116B}"/>
              </a:ext>
            </a:extLst>
          </p:cNvPr>
          <p:cNvSpPr/>
          <p:nvPr/>
        </p:nvSpPr>
        <p:spPr>
          <a:xfrm>
            <a:off x="7895498" y="4309532"/>
            <a:ext cx="3255102" cy="164253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err="1"/>
              <a:t>my</a:t>
            </a:r>
            <a:r>
              <a:rPr lang="it-IT" sz="2800" b="1" dirty="0"/>
              <a:t> Data </a:t>
            </a:r>
            <a:r>
              <a:rPr lang="it-IT" sz="2800" b="1" dirty="0" err="1"/>
              <a:t>infrastructure</a:t>
            </a:r>
            <a:endParaRPr lang="it-IT" sz="2800" b="1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7A6CBD89-C89F-0D49-AFBA-9FACFED215AC}"/>
              </a:ext>
            </a:extLst>
          </p:cNvPr>
          <p:cNvSpPr/>
          <p:nvPr/>
        </p:nvSpPr>
        <p:spPr>
          <a:xfrm>
            <a:off x="183069" y="6231466"/>
            <a:ext cx="424499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/>
              <a:t>Photo by </a:t>
            </a:r>
            <a:r>
              <a:rPr lang="it-IT" sz="1100" dirty="0">
                <a:hlinkClick r:id="rId3"/>
              </a:rPr>
              <a:t>Christina @ wocintechchat.com</a:t>
            </a:r>
            <a:r>
              <a:rPr lang="it-IT" sz="1100" dirty="0"/>
              <a:t>  on </a:t>
            </a:r>
            <a:r>
              <a:rPr lang="it-IT" sz="1100" dirty="0">
                <a:hlinkClick r:id="rId4"/>
              </a:rPr>
              <a:t>Unsplash</a:t>
            </a:r>
            <a:endParaRPr lang="it-IT" sz="1100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E15C2CB8-EBFF-0E45-89DE-14B6DA02C9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441"/>
          <a:stretch/>
        </p:blipFill>
        <p:spPr>
          <a:xfrm>
            <a:off x="475417" y="1387731"/>
            <a:ext cx="2359378" cy="292180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8757FAE-6A3E-2243-A7C4-0BB2C45527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846"/>
          <a:stretch/>
        </p:blipFill>
        <p:spPr>
          <a:xfrm>
            <a:off x="10261599" y="349250"/>
            <a:ext cx="2118949" cy="28575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7CC1E38-FFCE-5445-A3BE-2263C018FE6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935"/>
          <a:stretch/>
        </p:blipFill>
        <p:spPr>
          <a:xfrm>
            <a:off x="10643998" y="105162"/>
            <a:ext cx="787400" cy="25711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BFA640F-CA56-3B49-BC9A-B9EBE2F00C92}"/>
              </a:ext>
            </a:extLst>
          </p:cNvPr>
          <p:cNvSpPr txBox="1"/>
          <p:nvPr/>
        </p:nvSpPr>
        <p:spPr>
          <a:xfrm>
            <a:off x="10178772" y="220695"/>
            <a:ext cx="1753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Identity Provider</a:t>
            </a:r>
          </a:p>
        </p:txBody>
      </p: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305724C9-FB69-2F43-81A1-504B9C8C11FB}"/>
              </a:ext>
            </a:extLst>
          </p:cNvPr>
          <p:cNvCxnSpPr>
            <a:stCxn id="5" idx="1"/>
            <a:endCxn id="5" idx="3"/>
          </p:cNvCxnSpPr>
          <p:nvPr/>
        </p:nvCxnSpPr>
        <p:spPr>
          <a:xfrm>
            <a:off x="10643998" y="233717"/>
            <a:ext cx="7874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1CD4A73-C421-E841-8A0A-403CFBC0072E}"/>
              </a:ext>
            </a:extLst>
          </p:cNvPr>
          <p:cNvSpPr txBox="1"/>
          <p:nvPr/>
        </p:nvSpPr>
        <p:spPr>
          <a:xfrm>
            <a:off x="183069" y="5890721"/>
            <a:ext cx="4685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NB: </a:t>
            </a:r>
            <a:r>
              <a:rPr lang="it-IT" dirty="0" err="1"/>
              <a:t>eduGAIN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here</a:t>
            </a:r>
            <a:r>
              <a:rPr lang="it-IT" dirty="0"/>
              <a:t> </a:t>
            </a:r>
            <a:r>
              <a:rPr lang="it-IT" dirty="0" err="1"/>
              <a:t>used</a:t>
            </a:r>
            <a:r>
              <a:rPr lang="it-IT" dirty="0"/>
              <a:t> </a:t>
            </a:r>
            <a:r>
              <a:rPr lang="it-IT" dirty="0" err="1"/>
              <a:t>merely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an </a:t>
            </a:r>
            <a:r>
              <a:rPr lang="it-IT" dirty="0" err="1"/>
              <a:t>example</a:t>
            </a:r>
            <a:endParaRPr lang="it-IT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EFD64C4-AD73-D246-BD2E-2EDEB08255D3}"/>
              </a:ext>
            </a:extLst>
          </p:cNvPr>
          <p:cNvSpPr/>
          <p:nvPr/>
        </p:nvSpPr>
        <p:spPr>
          <a:xfrm>
            <a:off x="7895498" y="3907971"/>
            <a:ext cx="3255102" cy="31568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AAAI </a:t>
            </a:r>
            <a:r>
              <a:rPr lang="it-IT" dirty="0" err="1"/>
              <a:t>connector</a:t>
            </a:r>
            <a:endParaRPr lang="it-IT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FD284FFD-7FC5-9941-B474-3B86B57A91C0}"/>
              </a:ext>
            </a:extLst>
          </p:cNvPr>
          <p:cNvSpPr/>
          <p:nvPr/>
        </p:nvSpPr>
        <p:spPr>
          <a:xfrm>
            <a:off x="5185229" y="3385457"/>
            <a:ext cx="1741714" cy="1045028"/>
          </a:xfrm>
          <a:prstGeom prst="rect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Identity Provider </a:t>
            </a:r>
            <a:r>
              <a:rPr lang="it-IT" dirty="0" err="1"/>
              <a:t>Infrastructure</a:t>
            </a:r>
            <a:endParaRPr lang="it-IT" dirty="0"/>
          </a:p>
          <a:p>
            <a:pPr algn="ctr"/>
            <a:r>
              <a:rPr lang="it-IT" dirty="0"/>
              <a:t>(e.g. </a:t>
            </a:r>
            <a:r>
              <a:rPr lang="it-IT" dirty="0" err="1"/>
              <a:t>eduGAIN</a:t>
            </a:r>
            <a:r>
              <a:rPr lang="it-IT" dirty="0"/>
              <a:t>)</a:t>
            </a:r>
          </a:p>
        </p:txBody>
      </p: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6D44C594-7596-8B43-9245-A2ABC29E3A6C}"/>
              </a:ext>
            </a:extLst>
          </p:cNvPr>
          <p:cNvCxnSpPr>
            <a:cxnSpLocks/>
            <a:stCxn id="2" idx="1"/>
            <a:endCxn id="8" idx="3"/>
          </p:cNvCxnSpPr>
          <p:nvPr/>
        </p:nvCxnSpPr>
        <p:spPr>
          <a:xfrm flipH="1" flipV="1">
            <a:off x="6926943" y="3907971"/>
            <a:ext cx="968555" cy="1578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umetto 2 23">
            <a:extLst>
              <a:ext uri="{FF2B5EF4-FFF2-40B4-BE49-F238E27FC236}">
                <a16:creationId xmlns:a16="http://schemas.microsoft.com/office/drawing/2014/main" id="{047D7759-4064-5946-98F7-ADE804AA10CC}"/>
              </a:ext>
            </a:extLst>
          </p:cNvPr>
          <p:cNvSpPr/>
          <p:nvPr/>
        </p:nvSpPr>
        <p:spPr>
          <a:xfrm>
            <a:off x="7707086" y="770263"/>
            <a:ext cx="1696660" cy="468952"/>
          </a:xfrm>
          <a:prstGeom prst="wedgeRoundRectCallout">
            <a:avLst>
              <a:gd name="adj1" fmla="val 107417"/>
              <a:gd name="adj2" fmla="val -43751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000" dirty="0">
                <a:solidFill>
                  <a:schemeClr val="tx1"/>
                </a:solidFill>
              </a:rPr>
              <a:t>Here </a:t>
            </a:r>
            <a:r>
              <a:rPr lang="it-IT" sz="2000" dirty="0" err="1">
                <a:solidFill>
                  <a:schemeClr val="tx1"/>
                </a:solidFill>
              </a:rPr>
              <a:t>we</a:t>
            </a:r>
            <a:r>
              <a:rPr lang="it-IT" sz="2000" dirty="0">
                <a:solidFill>
                  <a:schemeClr val="tx1"/>
                </a:solidFill>
              </a:rPr>
              <a:t> go.</a:t>
            </a: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A7D97F53-EB1B-F247-BF8C-4D4D7EB61A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4034" y="1680656"/>
            <a:ext cx="1422763" cy="847967"/>
          </a:xfrm>
          <a:prstGeom prst="rect">
            <a:avLst/>
          </a:prstGeom>
        </p:spPr>
      </p:pic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4DAC4DDC-0F9D-4B44-BB74-9C60447AF8BC}"/>
              </a:ext>
            </a:extLst>
          </p:cNvPr>
          <p:cNvCxnSpPr>
            <a:cxnSpLocks/>
            <a:endCxn id="26" idx="1"/>
          </p:cNvCxnSpPr>
          <p:nvPr/>
        </p:nvCxnSpPr>
        <p:spPr>
          <a:xfrm flipV="1">
            <a:off x="3033761" y="2104640"/>
            <a:ext cx="4810273" cy="44970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59E1C515-4AF0-C54B-AED2-F9D9334A2398}"/>
              </a:ext>
            </a:extLst>
          </p:cNvPr>
          <p:cNvCxnSpPr>
            <a:cxnSpLocks/>
            <a:stCxn id="26" idx="3"/>
          </p:cNvCxnSpPr>
          <p:nvPr/>
        </p:nvCxnSpPr>
        <p:spPr>
          <a:xfrm flipV="1">
            <a:off x="9266797" y="2087356"/>
            <a:ext cx="1250151" cy="17284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3E8DEF2E-C34F-A842-98BD-BA7485A18B36}"/>
              </a:ext>
            </a:extLst>
          </p:cNvPr>
          <p:cNvSpPr txBox="1"/>
          <p:nvPr/>
        </p:nvSpPr>
        <p:spPr>
          <a:xfrm>
            <a:off x="5843622" y="2213535"/>
            <a:ext cx="1305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Money flow</a:t>
            </a:r>
          </a:p>
        </p:txBody>
      </p:sp>
    </p:spTree>
    <p:extLst>
      <p:ext uri="{BB962C8B-B14F-4D97-AF65-F5344CB8AC3E}">
        <p14:creationId xmlns:p14="http://schemas.microsoft.com/office/powerpoint/2010/main" val="8073746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1" y="1"/>
            <a:ext cx="1708727" cy="1239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57396" y="222383"/>
            <a:ext cx="10760470" cy="547879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rgbClr val="800000"/>
                </a:solidFill>
                <a:latin typeface="Adobe Hebrew"/>
                <a:cs typeface="Adobe Hebrew"/>
              </a:rPr>
              <a:t>FAIR AAAI -  real life problems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7A6CBD89-C89F-0D49-AFBA-9FACFED215AC}"/>
              </a:ext>
            </a:extLst>
          </p:cNvPr>
          <p:cNvSpPr/>
          <p:nvPr/>
        </p:nvSpPr>
        <p:spPr>
          <a:xfrm>
            <a:off x="183069" y="6231466"/>
            <a:ext cx="424499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/>
              <a:t>Photo by </a:t>
            </a:r>
            <a:r>
              <a:rPr lang="it-IT" sz="1100" dirty="0">
                <a:hlinkClick r:id="rId3"/>
              </a:rPr>
              <a:t>Christina @ wocintechchat.com</a:t>
            </a:r>
            <a:r>
              <a:rPr lang="it-IT" sz="1100" dirty="0"/>
              <a:t>  on </a:t>
            </a:r>
            <a:r>
              <a:rPr lang="it-IT" sz="1100" dirty="0">
                <a:hlinkClick r:id="rId4"/>
              </a:rPr>
              <a:t>Unsplash</a:t>
            </a:r>
            <a:endParaRPr lang="it-IT" sz="1100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E15C2CB8-EBFF-0E45-89DE-14B6DA02C9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441"/>
          <a:stretch/>
        </p:blipFill>
        <p:spPr>
          <a:xfrm>
            <a:off x="475417" y="1387731"/>
            <a:ext cx="2359378" cy="292180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8757FAE-6A3E-2243-A7C4-0BB2C45527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846"/>
          <a:stretch/>
        </p:blipFill>
        <p:spPr>
          <a:xfrm>
            <a:off x="10261599" y="349250"/>
            <a:ext cx="2118949" cy="28575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7CC1E38-FFCE-5445-A3BE-2263C018FE6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935"/>
          <a:stretch/>
        </p:blipFill>
        <p:spPr>
          <a:xfrm>
            <a:off x="10643998" y="105162"/>
            <a:ext cx="787400" cy="25711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BFA640F-CA56-3B49-BC9A-B9EBE2F00C92}"/>
              </a:ext>
            </a:extLst>
          </p:cNvPr>
          <p:cNvSpPr txBox="1"/>
          <p:nvPr/>
        </p:nvSpPr>
        <p:spPr>
          <a:xfrm>
            <a:off x="10178772" y="220695"/>
            <a:ext cx="1753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Identity Provider</a:t>
            </a:r>
          </a:p>
        </p:txBody>
      </p: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305724C9-FB69-2F43-81A1-504B9C8C11FB}"/>
              </a:ext>
            </a:extLst>
          </p:cNvPr>
          <p:cNvCxnSpPr>
            <a:stCxn id="5" idx="1"/>
            <a:endCxn id="5" idx="3"/>
          </p:cNvCxnSpPr>
          <p:nvPr/>
        </p:nvCxnSpPr>
        <p:spPr>
          <a:xfrm>
            <a:off x="10643998" y="233717"/>
            <a:ext cx="7874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1CD4A73-C421-E841-8A0A-403CFBC0072E}"/>
              </a:ext>
            </a:extLst>
          </p:cNvPr>
          <p:cNvSpPr txBox="1"/>
          <p:nvPr/>
        </p:nvSpPr>
        <p:spPr>
          <a:xfrm>
            <a:off x="183069" y="5890721"/>
            <a:ext cx="4685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NB: </a:t>
            </a:r>
            <a:r>
              <a:rPr lang="it-IT" dirty="0" err="1"/>
              <a:t>eduGAIN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here</a:t>
            </a:r>
            <a:r>
              <a:rPr lang="it-IT" dirty="0"/>
              <a:t> </a:t>
            </a:r>
            <a:r>
              <a:rPr lang="it-IT" dirty="0" err="1"/>
              <a:t>used</a:t>
            </a:r>
            <a:r>
              <a:rPr lang="it-IT" dirty="0"/>
              <a:t> </a:t>
            </a:r>
            <a:r>
              <a:rPr lang="it-IT" dirty="0" err="1"/>
              <a:t>merely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an </a:t>
            </a:r>
            <a:r>
              <a:rPr lang="it-IT" dirty="0" err="1"/>
              <a:t>example</a:t>
            </a:r>
            <a:endParaRPr lang="it-IT" dirty="0"/>
          </a:p>
        </p:txBody>
      </p:sp>
      <p:sp>
        <p:nvSpPr>
          <p:cNvPr id="24" name="Fumetto 2 23">
            <a:extLst>
              <a:ext uri="{FF2B5EF4-FFF2-40B4-BE49-F238E27FC236}">
                <a16:creationId xmlns:a16="http://schemas.microsoft.com/office/drawing/2014/main" id="{047D7759-4064-5946-98F7-ADE804AA10CC}"/>
              </a:ext>
            </a:extLst>
          </p:cNvPr>
          <p:cNvSpPr/>
          <p:nvPr/>
        </p:nvSpPr>
        <p:spPr>
          <a:xfrm>
            <a:off x="7408333" y="770263"/>
            <a:ext cx="1995413" cy="468952"/>
          </a:xfrm>
          <a:prstGeom prst="wedgeRoundRectCallout">
            <a:avLst>
              <a:gd name="adj1" fmla="val 107417"/>
              <a:gd name="adj2" fmla="val -43751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000" dirty="0" err="1">
                <a:solidFill>
                  <a:schemeClr val="tx1"/>
                </a:solidFill>
              </a:rPr>
              <a:t>We</a:t>
            </a:r>
            <a:r>
              <a:rPr lang="it-IT" sz="2000" dirty="0">
                <a:solidFill>
                  <a:schemeClr val="tx1"/>
                </a:solidFill>
              </a:rPr>
              <a:t> can do more.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2ED1446C-B5B2-7942-8E81-9087B007A6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5710" y="1453000"/>
            <a:ext cx="6656357" cy="4115949"/>
          </a:xfrm>
          <a:prstGeom prst="rect">
            <a:avLst/>
          </a:prstGeom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2908F4DC-3099-3E4C-B380-99633B0B29FA}"/>
              </a:ext>
            </a:extLst>
          </p:cNvPr>
          <p:cNvSpPr/>
          <p:nvPr/>
        </p:nvSpPr>
        <p:spPr>
          <a:xfrm>
            <a:off x="6866467" y="3532120"/>
            <a:ext cx="1244599" cy="52493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 err="1"/>
              <a:t>my</a:t>
            </a:r>
            <a:r>
              <a:rPr lang="it-IT" sz="1400" b="1" dirty="0"/>
              <a:t> Data </a:t>
            </a:r>
            <a:r>
              <a:rPr lang="it-IT" sz="1400" b="1" dirty="0" err="1"/>
              <a:t>infrastructure</a:t>
            </a:r>
            <a:endParaRPr lang="it-IT" sz="1400" b="1" dirty="0"/>
          </a:p>
        </p:txBody>
      </p:sp>
      <p:sp>
        <p:nvSpPr>
          <p:cNvPr id="23" name="Fumetto 2 22">
            <a:extLst>
              <a:ext uri="{FF2B5EF4-FFF2-40B4-BE49-F238E27FC236}">
                <a16:creationId xmlns:a16="http://schemas.microsoft.com/office/drawing/2014/main" id="{1B966035-34EF-4247-B442-19530035E7E3}"/>
              </a:ext>
            </a:extLst>
          </p:cNvPr>
          <p:cNvSpPr/>
          <p:nvPr/>
        </p:nvSpPr>
        <p:spPr>
          <a:xfrm>
            <a:off x="9245599" y="5150918"/>
            <a:ext cx="2799631" cy="1157835"/>
          </a:xfrm>
          <a:prstGeom prst="wedgeRoundRectCallout">
            <a:avLst>
              <a:gd name="adj1" fmla="val -3308"/>
              <a:gd name="adj2" fmla="val -40685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000" dirty="0" err="1">
                <a:solidFill>
                  <a:schemeClr val="tx1"/>
                </a:solidFill>
              </a:rPr>
              <a:t>You</a:t>
            </a:r>
            <a:r>
              <a:rPr lang="it-IT" sz="2000" dirty="0">
                <a:solidFill>
                  <a:schemeClr val="tx1"/>
                </a:solidFill>
              </a:rPr>
              <a:t> can share </a:t>
            </a:r>
            <a:r>
              <a:rPr lang="it-IT" sz="2000" dirty="0" err="1">
                <a:solidFill>
                  <a:schemeClr val="tx1"/>
                </a:solidFill>
              </a:rPr>
              <a:t>resources</a:t>
            </a:r>
            <a:r>
              <a:rPr lang="it-IT" sz="2000" dirty="0">
                <a:solidFill>
                  <a:schemeClr val="tx1"/>
                </a:solidFill>
              </a:rPr>
              <a:t> (data) with </a:t>
            </a:r>
            <a:r>
              <a:rPr lang="it-IT" sz="2000" dirty="0" err="1">
                <a:solidFill>
                  <a:schemeClr val="tx1"/>
                </a:solidFill>
              </a:rPr>
              <a:t>other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dirty="0" err="1">
                <a:solidFill>
                  <a:schemeClr val="tx1"/>
                </a:solidFill>
              </a:rPr>
              <a:t>Organizations</a:t>
            </a:r>
            <a:r>
              <a:rPr lang="it-IT" sz="2000" dirty="0">
                <a:solidFill>
                  <a:schemeClr val="tx1"/>
                </a:solidFill>
              </a:rPr>
              <a:t> in the </a:t>
            </a:r>
            <a:r>
              <a:rPr lang="it-IT" sz="2000" dirty="0" err="1">
                <a:solidFill>
                  <a:schemeClr val="tx1"/>
                </a:solidFill>
              </a:rPr>
              <a:t>federation</a:t>
            </a:r>
            <a:endParaRPr lang="it-IT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1877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id="{44AF8874-BC50-A643-A4BD-6016C245E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734" y="2876347"/>
            <a:ext cx="6551610" cy="3914461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524001" y="1"/>
            <a:ext cx="1708727" cy="1239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57396" y="222383"/>
            <a:ext cx="10760470" cy="547879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rgbClr val="800000"/>
                </a:solidFill>
                <a:latin typeface="Adobe Hebrew"/>
                <a:cs typeface="Adobe Hebrew"/>
              </a:rPr>
              <a:t>FAIR AAAI -  real life problems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7A6CBD89-C89F-0D49-AFBA-9FACFED215AC}"/>
              </a:ext>
            </a:extLst>
          </p:cNvPr>
          <p:cNvSpPr/>
          <p:nvPr/>
        </p:nvSpPr>
        <p:spPr>
          <a:xfrm>
            <a:off x="183069" y="6231466"/>
            <a:ext cx="424499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/>
              <a:t>Photo by </a:t>
            </a:r>
            <a:r>
              <a:rPr lang="it-IT" sz="1100" dirty="0">
                <a:hlinkClick r:id="rId4"/>
              </a:rPr>
              <a:t>Christina @ wocintechchat.com</a:t>
            </a:r>
            <a:r>
              <a:rPr lang="it-IT" sz="1100" dirty="0"/>
              <a:t>  on </a:t>
            </a:r>
            <a:r>
              <a:rPr lang="it-IT" sz="1100" dirty="0">
                <a:hlinkClick r:id="rId5"/>
              </a:rPr>
              <a:t>Unsplash</a:t>
            </a:r>
            <a:endParaRPr lang="it-IT" sz="1100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E15C2CB8-EBFF-0E45-89DE-14B6DA02C9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441"/>
          <a:stretch/>
        </p:blipFill>
        <p:spPr>
          <a:xfrm>
            <a:off x="475417" y="1387731"/>
            <a:ext cx="2359378" cy="292180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8757FAE-6A3E-2243-A7C4-0BB2C45527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846"/>
          <a:stretch/>
        </p:blipFill>
        <p:spPr>
          <a:xfrm>
            <a:off x="10261599" y="349250"/>
            <a:ext cx="2118949" cy="285750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FCFF00DB-A820-054D-946A-84907C0335AE}"/>
              </a:ext>
            </a:extLst>
          </p:cNvPr>
          <p:cNvSpPr/>
          <p:nvPr/>
        </p:nvSpPr>
        <p:spPr>
          <a:xfrm>
            <a:off x="3437997" y="807642"/>
            <a:ext cx="6425669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 err="1"/>
              <a:t>Sharing</a:t>
            </a:r>
            <a:r>
              <a:rPr lang="it-IT" sz="2400" dirty="0"/>
              <a:t> </a:t>
            </a:r>
            <a:r>
              <a:rPr lang="it-IT" sz="2400" dirty="0" err="1"/>
              <a:t>resources</a:t>
            </a:r>
            <a:r>
              <a:rPr lang="it-IT" sz="2400" dirty="0"/>
              <a:t> (data) with </a:t>
            </a:r>
            <a:r>
              <a:rPr lang="it-IT" sz="2400" dirty="0" err="1"/>
              <a:t>other</a:t>
            </a:r>
            <a:r>
              <a:rPr lang="it-IT" sz="2400" dirty="0"/>
              <a:t> </a:t>
            </a:r>
            <a:r>
              <a:rPr lang="it-IT" sz="2400" dirty="0" err="1"/>
              <a:t>Organizations</a:t>
            </a:r>
            <a:r>
              <a:rPr lang="it-IT" sz="2400" dirty="0"/>
              <a:t> </a:t>
            </a:r>
          </a:p>
          <a:p>
            <a:pPr algn="ctr"/>
            <a:r>
              <a:rPr lang="it-IT" sz="2400" dirty="0"/>
              <a:t>in the </a:t>
            </a:r>
            <a:r>
              <a:rPr lang="it-IT" sz="2400" dirty="0" err="1"/>
              <a:t>federation</a:t>
            </a:r>
            <a:endParaRPr lang="it-IT" sz="2400" dirty="0"/>
          </a:p>
          <a:p>
            <a:pPr algn="ctr"/>
            <a:r>
              <a:rPr lang="it-IT" sz="5400" dirty="0"/>
              <a:t>=</a:t>
            </a:r>
          </a:p>
          <a:p>
            <a:pPr algn="ctr"/>
            <a:r>
              <a:rPr lang="it-IT" sz="2400" dirty="0" err="1"/>
              <a:t>Defining</a:t>
            </a:r>
            <a:r>
              <a:rPr lang="it-IT" sz="2400" dirty="0"/>
              <a:t> common </a:t>
            </a:r>
            <a:r>
              <a:rPr lang="it-IT" sz="2400" b="1" dirty="0" err="1"/>
              <a:t>authorization</a:t>
            </a:r>
            <a:r>
              <a:rPr lang="it-IT" sz="2400" dirty="0"/>
              <a:t> schema, e.g.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0AF69BE-8706-8242-A751-42E775F3291C}"/>
              </a:ext>
            </a:extLst>
          </p:cNvPr>
          <p:cNvSpPr txBox="1"/>
          <p:nvPr/>
        </p:nvSpPr>
        <p:spPr>
          <a:xfrm>
            <a:off x="9974939" y="4112506"/>
            <a:ext cx="20973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Requires</a:t>
            </a:r>
            <a:r>
              <a:rPr lang="it-IT" dirty="0"/>
              <a:t> </a:t>
            </a:r>
            <a:r>
              <a:rPr lang="it-IT" dirty="0" err="1"/>
              <a:t>discussion</a:t>
            </a:r>
            <a:br>
              <a:rPr lang="it-IT" dirty="0"/>
            </a:br>
            <a:r>
              <a:rPr lang="it-IT" dirty="0"/>
              <a:t>and </a:t>
            </a:r>
            <a:r>
              <a:rPr lang="it-IT" dirty="0" err="1"/>
              <a:t>definition</a:t>
            </a:r>
            <a:r>
              <a:rPr lang="it-IT" dirty="0"/>
              <a:t> of:</a:t>
            </a:r>
          </a:p>
          <a:p>
            <a:pPr marL="285750" indent="-285750">
              <a:buFontTx/>
              <a:buChar char="-"/>
            </a:pPr>
            <a:r>
              <a:rPr lang="it-IT" dirty="0"/>
              <a:t>Data policy </a:t>
            </a:r>
          </a:p>
          <a:p>
            <a:pPr marL="285750" indent="-285750">
              <a:buFontTx/>
              <a:buChar char="-"/>
            </a:pPr>
            <a:r>
              <a:rPr lang="it-IT" dirty="0"/>
              <a:t>GDPR</a:t>
            </a:r>
          </a:p>
          <a:p>
            <a:pPr marL="285750" indent="-285750">
              <a:buFontTx/>
              <a:buChar char="-"/>
            </a:pPr>
            <a:r>
              <a:rPr lang="it-IT" dirty="0"/>
              <a:t>…</a:t>
            </a:r>
            <a:r>
              <a:rPr lang="it-IT" dirty="0" err="1"/>
              <a:t>others</a:t>
            </a:r>
            <a:endParaRPr lang="it-IT" dirty="0"/>
          </a:p>
        </p:txBody>
      </p:sp>
      <p:sp>
        <p:nvSpPr>
          <p:cNvPr id="17" name="Parentesi graffa aperta 16">
            <a:extLst>
              <a:ext uri="{FF2B5EF4-FFF2-40B4-BE49-F238E27FC236}">
                <a16:creationId xmlns:a16="http://schemas.microsoft.com/office/drawing/2014/main" id="{92B8129E-663E-914B-8A6B-1A80AEDA67E2}"/>
              </a:ext>
            </a:extLst>
          </p:cNvPr>
          <p:cNvSpPr/>
          <p:nvPr/>
        </p:nvSpPr>
        <p:spPr>
          <a:xfrm flipH="1">
            <a:off x="9321798" y="2876347"/>
            <a:ext cx="653142" cy="3829253"/>
          </a:xfrm>
          <a:prstGeom prst="leftBrac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3825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C1B6DA-199C-1446-96CA-06A3B2F5A9C5}"/>
              </a:ext>
            </a:extLst>
          </p:cNvPr>
          <p:cNvSpPr txBox="1"/>
          <p:nvPr/>
        </p:nvSpPr>
        <p:spPr>
          <a:xfrm>
            <a:off x="621022" y="577605"/>
            <a:ext cx="5878212" cy="55092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3200" b="1" dirty="0"/>
              <a:t>FAIR </a:t>
            </a:r>
            <a:r>
              <a:rPr lang="it-IT" sz="3200" b="1" dirty="0" err="1"/>
              <a:t>related</a:t>
            </a:r>
            <a:r>
              <a:rPr lang="it-IT" sz="3200" b="1" dirty="0"/>
              <a:t> </a:t>
            </a:r>
            <a:r>
              <a:rPr lang="it-IT" sz="3200" b="1" dirty="0" err="1"/>
              <a:t>Topics</a:t>
            </a:r>
            <a:r>
              <a:rPr lang="it-IT" sz="3200" b="1" dirty="0"/>
              <a:t>:</a:t>
            </a:r>
            <a:endParaRPr lang="it-IT" sz="3200" dirty="0"/>
          </a:p>
          <a:p>
            <a:pPr marL="457200" indent="-457200">
              <a:buFontTx/>
              <a:buChar char="-"/>
            </a:pPr>
            <a:r>
              <a:rPr lang="it-IT" sz="3200" strike="sngStrike" dirty="0">
                <a:solidFill>
                  <a:srgbClr val="C00000"/>
                </a:solidFill>
              </a:rPr>
              <a:t>Data</a:t>
            </a:r>
          </a:p>
          <a:p>
            <a:pPr marL="457200" indent="-457200">
              <a:buFontTx/>
              <a:buChar char="-"/>
            </a:pPr>
            <a:r>
              <a:rPr lang="it-IT" sz="3200" strike="sngStrike" dirty="0" err="1">
                <a:solidFill>
                  <a:srgbClr val="C00000"/>
                </a:solidFill>
              </a:rPr>
              <a:t>Metadata</a:t>
            </a:r>
            <a:endParaRPr lang="it-IT" sz="3200" strike="sngStrike" dirty="0">
              <a:solidFill>
                <a:srgbClr val="C00000"/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3200" strike="sngStrike" dirty="0" err="1">
                <a:solidFill>
                  <a:schemeClr val="accent1">
                    <a:lumMod val="75000"/>
                  </a:schemeClr>
                </a:solidFill>
              </a:rPr>
              <a:t>Identifiers</a:t>
            </a:r>
            <a:endParaRPr lang="it-IT" sz="3200" strike="sngStrike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3200" strike="sngStrike" dirty="0" err="1">
                <a:solidFill>
                  <a:schemeClr val="accent4">
                    <a:lumMod val="75000"/>
                  </a:schemeClr>
                </a:solidFill>
              </a:rPr>
              <a:t>Protocols</a:t>
            </a:r>
            <a:endParaRPr lang="it-IT" sz="3200" strike="sngStrike" dirty="0">
              <a:solidFill>
                <a:schemeClr val="accent4">
                  <a:lumMod val="7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3200" strike="sngStrike" dirty="0" err="1">
                <a:solidFill>
                  <a:schemeClr val="accent6">
                    <a:lumMod val="75000"/>
                  </a:schemeClr>
                </a:solidFill>
              </a:rPr>
              <a:t>Authentication</a:t>
            </a:r>
            <a:r>
              <a:rPr lang="it-IT" sz="3200" strike="sngStrike" dirty="0">
                <a:solidFill>
                  <a:schemeClr val="accent6">
                    <a:lumMod val="75000"/>
                  </a:schemeClr>
                </a:solidFill>
              </a:rPr>
              <a:t> &amp; </a:t>
            </a:r>
            <a:r>
              <a:rPr lang="it-IT" sz="3200" strike="sngStrike" dirty="0" err="1">
                <a:solidFill>
                  <a:schemeClr val="accent6">
                    <a:lumMod val="75000"/>
                  </a:schemeClr>
                </a:solidFill>
              </a:rPr>
              <a:t>Authorisation</a:t>
            </a:r>
            <a:endParaRPr lang="it-IT" sz="3200" strike="sngStrike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3200" strike="sngStrike" dirty="0" err="1">
                <a:solidFill>
                  <a:srgbClr val="7030A0"/>
                </a:solidFill>
              </a:rPr>
              <a:t>Standards</a:t>
            </a:r>
            <a:endParaRPr lang="it-IT" sz="3200" strike="sngStrike" dirty="0">
              <a:solidFill>
                <a:srgbClr val="7030A0"/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3200" strike="sngStrike" dirty="0" err="1">
                <a:solidFill>
                  <a:schemeClr val="accent2">
                    <a:lumMod val="75000"/>
                  </a:schemeClr>
                </a:solidFill>
              </a:rPr>
              <a:t>Semantics</a:t>
            </a:r>
            <a:endParaRPr lang="it-IT" sz="3200" strike="sngStrike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3200" strike="sngStrike" dirty="0"/>
              <a:t>policy &amp;</a:t>
            </a:r>
            <a:r>
              <a:rPr lang="it-IT" sz="3200" dirty="0"/>
              <a:t> </a:t>
            </a:r>
            <a:br>
              <a:rPr lang="it-IT" sz="3200" dirty="0"/>
            </a:br>
            <a:r>
              <a:rPr lang="it-IT" sz="3200" dirty="0" err="1"/>
              <a:t>provenance</a:t>
            </a:r>
            <a:endParaRPr lang="it-IT" sz="3200" dirty="0"/>
          </a:p>
          <a:p>
            <a:pPr marL="457200" indent="-457200">
              <a:buFontTx/>
              <a:buChar char="-"/>
            </a:pPr>
            <a:r>
              <a:rPr lang="it-IT" sz="3200" dirty="0">
                <a:solidFill>
                  <a:schemeClr val="accent2">
                    <a:lumMod val="75000"/>
                  </a:schemeClr>
                </a:solidFill>
              </a:rPr>
              <a:t>Services and </a:t>
            </a:r>
            <a:r>
              <a:rPr lang="it-IT" sz="3200" dirty="0" err="1">
                <a:solidFill>
                  <a:schemeClr val="accent2">
                    <a:lumMod val="75000"/>
                  </a:schemeClr>
                </a:solidFill>
              </a:rPr>
              <a:t>databases</a:t>
            </a:r>
            <a:endParaRPr lang="it-IT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Parentesi graffa aperta 2">
            <a:extLst>
              <a:ext uri="{FF2B5EF4-FFF2-40B4-BE49-F238E27FC236}">
                <a16:creationId xmlns:a16="http://schemas.microsoft.com/office/drawing/2014/main" id="{B1E3CBA6-F97E-0743-9FA7-EFD68E0CCB19}"/>
              </a:ext>
            </a:extLst>
          </p:cNvPr>
          <p:cNvSpPr/>
          <p:nvPr/>
        </p:nvSpPr>
        <p:spPr>
          <a:xfrm flipH="1">
            <a:off x="5461464" y="4954690"/>
            <a:ext cx="547449" cy="1034143"/>
          </a:xfrm>
          <a:prstGeom prst="leftBrac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F9363D6-CC47-D348-92EE-7846C8E74EAC}"/>
              </a:ext>
            </a:extLst>
          </p:cNvPr>
          <p:cNvSpPr txBox="1"/>
          <p:nvPr/>
        </p:nvSpPr>
        <p:spPr>
          <a:xfrm>
            <a:off x="6259285" y="5117818"/>
            <a:ext cx="50483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 err="1"/>
              <a:t>Leave</a:t>
            </a:r>
            <a:r>
              <a:rPr lang="it-IT" sz="4000" dirty="0"/>
              <a:t> </a:t>
            </a:r>
            <a:r>
              <a:rPr lang="it-IT" sz="4000" dirty="0" err="1"/>
              <a:t>it</a:t>
            </a:r>
            <a:r>
              <a:rPr lang="it-IT" sz="4000" dirty="0"/>
              <a:t> open for </a:t>
            </a:r>
            <a:r>
              <a:rPr lang="it-IT" sz="4000" dirty="0" err="1"/>
              <a:t>now</a:t>
            </a:r>
            <a:r>
              <a:rPr lang="it-IT" sz="40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590627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DF54DA89-69FE-D646-A4C5-115475DA3A31}"/>
              </a:ext>
            </a:extLst>
          </p:cNvPr>
          <p:cNvSpPr/>
          <p:nvPr/>
        </p:nvSpPr>
        <p:spPr>
          <a:xfrm>
            <a:off x="455330" y="1132506"/>
            <a:ext cx="5865965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400" dirty="0"/>
              <a:t>How to </a:t>
            </a:r>
            <a:r>
              <a:rPr lang="it-IT" sz="4400" dirty="0" err="1"/>
              <a:t>implement</a:t>
            </a:r>
            <a:r>
              <a:rPr lang="it-IT" sz="4400" dirty="0"/>
              <a:t> FAIR?</a:t>
            </a:r>
          </a:p>
          <a:p>
            <a:r>
              <a:rPr lang="it-IT" sz="2400" dirty="0"/>
              <a:t>State of the art</a:t>
            </a:r>
          </a:p>
        </p:txBody>
      </p:sp>
    </p:spTree>
    <p:extLst>
      <p:ext uri="{BB962C8B-B14F-4D97-AF65-F5344CB8AC3E}">
        <p14:creationId xmlns:p14="http://schemas.microsoft.com/office/powerpoint/2010/main" val="15897315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>
            <a:extLst>
              <a:ext uri="{FF2B5EF4-FFF2-40B4-BE49-F238E27FC236}">
                <a16:creationId xmlns:a16="http://schemas.microsoft.com/office/drawing/2014/main" id="{88641806-1E18-2F42-9DDE-908DAA13AA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64" t="12130" r="10003" b="14272"/>
          <a:stretch/>
        </p:blipFill>
        <p:spPr>
          <a:xfrm>
            <a:off x="8689419" y="1327076"/>
            <a:ext cx="2543264" cy="1435659"/>
          </a:xfrm>
          <a:prstGeom prst="rect">
            <a:avLst/>
          </a:prstGeom>
        </p:spPr>
      </p:pic>
      <p:grpSp>
        <p:nvGrpSpPr>
          <p:cNvPr id="19" name="Gruppo 18">
            <a:extLst>
              <a:ext uri="{FF2B5EF4-FFF2-40B4-BE49-F238E27FC236}">
                <a16:creationId xmlns:a16="http://schemas.microsoft.com/office/drawing/2014/main" id="{766D773B-1916-F240-80EC-8318CC5F520F}"/>
              </a:ext>
            </a:extLst>
          </p:cNvPr>
          <p:cNvGrpSpPr/>
          <p:nvPr/>
        </p:nvGrpSpPr>
        <p:grpSpPr>
          <a:xfrm>
            <a:off x="0" y="1506747"/>
            <a:ext cx="3426435" cy="3639732"/>
            <a:chOff x="115662" y="1121464"/>
            <a:chExt cx="4474028" cy="4741191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5516617A-A5DC-7942-BB73-7CE70B575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5324" y="1121464"/>
              <a:ext cx="3594705" cy="1002370"/>
            </a:xfrm>
            <a:prstGeom prst="rect">
              <a:avLst/>
            </a:prstGeom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E3DA1DFA-80EB-FD45-B9B3-4E8DE1EE0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5325" y="2223621"/>
              <a:ext cx="3594705" cy="1063810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1747AFBD-AA1E-674F-908E-601884D4A981}"/>
                </a:ext>
              </a:extLst>
            </p:cNvPr>
            <p:cNvSpPr txBox="1"/>
            <p:nvPr/>
          </p:nvSpPr>
          <p:spPr>
            <a:xfrm>
              <a:off x="115662" y="3497249"/>
              <a:ext cx="4474028" cy="2365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400" dirty="0" err="1"/>
                <a:t>Metadata</a:t>
              </a:r>
              <a:r>
                <a:rPr lang="it-IT" sz="1400" dirty="0"/>
                <a:t> 4 </a:t>
              </a:r>
              <a:r>
                <a:rPr lang="it-IT" sz="1400" dirty="0" err="1"/>
                <a:t>Machines</a:t>
              </a:r>
              <a:r>
                <a:rPr lang="it-IT" sz="1400" dirty="0"/>
                <a:t>: </a:t>
              </a:r>
              <a:r>
                <a:rPr lang="it-IT" sz="1400" dirty="0" err="1"/>
                <a:t>metadata</a:t>
              </a:r>
              <a:r>
                <a:rPr lang="it-IT" sz="1400" dirty="0"/>
                <a:t> standard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400" dirty="0"/>
                <a:t>FAIR </a:t>
              </a:r>
              <a:r>
                <a:rPr lang="it-IT" sz="1400" dirty="0" err="1"/>
                <a:t>Implementation</a:t>
              </a:r>
              <a:r>
                <a:rPr lang="it-IT" sz="1400" dirty="0"/>
                <a:t> </a:t>
              </a:r>
              <a:r>
                <a:rPr lang="it-IT" sz="1400" dirty="0" err="1"/>
                <a:t>Profile</a:t>
              </a:r>
              <a:r>
                <a:rPr lang="it-IT" sz="1400" dirty="0"/>
                <a:t> </a:t>
              </a:r>
              <a:r>
                <a:rPr lang="it-IT" sz="1400" dirty="0" err="1"/>
                <a:t>working</a:t>
              </a:r>
              <a:r>
                <a:rPr lang="it-IT" sz="1400" dirty="0"/>
                <a:t> </a:t>
              </a:r>
              <a:r>
                <a:rPr lang="it-IT" sz="1400" dirty="0" err="1"/>
                <a:t>group</a:t>
              </a:r>
              <a:r>
                <a:rPr lang="it-IT" sz="1400" dirty="0"/>
                <a:t>: FAIR </a:t>
              </a:r>
              <a:r>
                <a:rPr lang="it-IT" sz="1400" dirty="0" err="1"/>
                <a:t>evaluation</a:t>
              </a:r>
              <a:endParaRPr lang="it-IT" sz="14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400" dirty="0"/>
                <a:t>FAIR Data Point: </a:t>
              </a:r>
              <a:r>
                <a:rPr lang="it-IT" sz="1400" dirty="0" err="1"/>
                <a:t>metadata</a:t>
              </a:r>
              <a:r>
                <a:rPr lang="it-IT" sz="1400" dirty="0"/>
                <a:t> </a:t>
              </a:r>
              <a:r>
                <a:rPr lang="it-IT" sz="1400" dirty="0" err="1"/>
                <a:t>repository</a:t>
              </a:r>
              <a:r>
                <a:rPr lang="it-IT" sz="1400" dirty="0"/>
                <a:t> </a:t>
              </a:r>
              <a:r>
                <a:rPr lang="it-IT" sz="1400" dirty="0" err="1"/>
                <a:t>that</a:t>
              </a:r>
              <a:r>
                <a:rPr lang="it-IT" sz="1400" dirty="0"/>
                <a:t> </a:t>
              </a:r>
              <a:r>
                <a:rPr lang="it-IT" sz="1400" dirty="0" err="1"/>
                <a:t>provides</a:t>
              </a:r>
              <a:r>
                <a:rPr lang="it-IT" sz="1400" dirty="0"/>
                <a:t> </a:t>
              </a:r>
              <a:r>
                <a:rPr lang="it-IT" sz="1400" dirty="0" err="1"/>
                <a:t>access</a:t>
              </a:r>
              <a:r>
                <a:rPr lang="it-IT" sz="1400" dirty="0"/>
                <a:t> to </a:t>
              </a:r>
              <a:r>
                <a:rPr lang="it-IT" sz="1400" dirty="0" err="1"/>
                <a:t>metadata</a:t>
              </a:r>
              <a:r>
                <a:rPr lang="it-IT" sz="1400" dirty="0"/>
                <a:t> in a FAIR way </a:t>
              </a:r>
            </a:p>
            <a:p>
              <a:endParaRPr lang="it-IT" sz="1400" dirty="0"/>
            </a:p>
          </p:txBody>
        </p:sp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7017EF6-1031-384D-96FA-2B0788BC7570}"/>
              </a:ext>
            </a:extLst>
          </p:cNvPr>
          <p:cNvSpPr txBox="1"/>
          <p:nvPr/>
        </p:nvSpPr>
        <p:spPr>
          <a:xfrm>
            <a:off x="2824157" y="131620"/>
            <a:ext cx="6522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810000"/>
                </a:solidFill>
              </a:rPr>
              <a:t>FAIR </a:t>
            </a:r>
            <a:r>
              <a:rPr lang="it-IT" sz="3200" b="1" dirty="0" err="1">
                <a:solidFill>
                  <a:srgbClr val="810000"/>
                </a:solidFill>
              </a:rPr>
              <a:t>Implementation</a:t>
            </a:r>
            <a:r>
              <a:rPr lang="it-IT" sz="3200" b="1" dirty="0">
                <a:solidFill>
                  <a:srgbClr val="810000"/>
                </a:solidFill>
              </a:rPr>
              <a:t> in EU </a:t>
            </a:r>
            <a:r>
              <a:rPr lang="it-IT" sz="3200" b="1" dirty="0" err="1">
                <a:solidFill>
                  <a:srgbClr val="810000"/>
                </a:solidFill>
              </a:rPr>
              <a:t>Initiatives</a:t>
            </a:r>
            <a:endParaRPr lang="it-IT" sz="3200" b="1" dirty="0">
              <a:solidFill>
                <a:srgbClr val="810000"/>
              </a:solidFill>
            </a:endParaRP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739AB013-155A-8F48-8B36-584A0CA5DDFC}"/>
              </a:ext>
            </a:extLst>
          </p:cNvPr>
          <p:cNvGrpSpPr/>
          <p:nvPr/>
        </p:nvGrpSpPr>
        <p:grpSpPr>
          <a:xfrm>
            <a:off x="3946607" y="1506747"/>
            <a:ext cx="3676850" cy="4432434"/>
            <a:chOff x="7132319" y="1076772"/>
            <a:chExt cx="4908885" cy="5781228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6FCDDB63-3D5C-1442-8FC7-9EEA23DA29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9909"/>
            <a:stretch/>
          </p:blipFill>
          <p:spPr>
            <a:xfrm>
              <a:off x="7132319" y="1076772"/>
              <a:ext cx="3406006" cy="1004187"/>
            </a:xfrm>
            <a:prstGeom prst="rect">
              <a:avLst/>
            </a:prstGeom>
          </p:spPr>
        </p:pic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887B5B8E-EA9A-0945-97FF-12CF7077707C}"/>
                </a:ext>
              </a:extLst>
            </p:cNvPr>
            <p:cNvSpPr txBox="1"/>
            <p:nvPr/>
          </p:nvSpPr>
          <p:spPr>
            <a:xfrm>
              <a:off x="7218947" y="2080959"/>
              <a:ext cx="4822257" cy="1244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err="1"/>
                <a:t>FAIRsFAIR</a:t>
              </a:r>
              <a:r>
                <a:rPr lang="it-IT" sz="1400" dirty="0"/>
                <a:t> - </a:t>
              </a:r>
              <a:r>
                <a:rPr lang="it-IT" sz="1400" dirty="0" err="1"/>
                <a:t>Fostering</a:t>
              </a:r>
              <a:r>
                <a:rPr lang="it-IT" sz="1400" dirty="0"/>
                <a:t> Fair Data </a:t>
              </a:r>
              <a:r>
                <a:rPr lang="it-IT" sz="1400" dirty="0" err="1"/>
                <a:t>Practices</a:t>
              </a:r>
              <a:r>
                <a:rPr lang="it-IT" sz="1400" dirty="0"/>
                <a:t> in Europe - </a:t>
              </a:r>
              <a:r>
                <a:rPr lang="it-IT" sz="1400" dirty="0" err="1"/>
                <a:t>aims</a:t>
              </a:r>
              <a:r>
                <a:rPr lang="it-IT" sz="1400" dirty="0"/>
                <a:t> to </a:t>
              </a:r>
              <a:r>
                <a:rPr lang="it-IT" sz="1400" dirty="0" err="1"/>
                <a:t>supply</a:t>
              </a:r>
              <a:r>
                <a:rPr lang="it-IT" sz="1400" dirty="0"/>
                <a:t> </a:t>
              </a:r>
              <a:r>
                <a:rPr lang="it-IT" sz="1400" dirty="0" err="1"/>
                <a:t>practical</a:t>
              </a:r>
              <a:r>
                <a:rPr lang="it-IT" sz="1400" dirty="0"/>
                <a:t> </a:t>
              </a:r>
              <a:r>
                <a:rPr lang="it-IT" sz="1400" dirty="0" err="1"/>
                <a:t>solutions</a:t>
              </a:r>
              <a:r>
                <a:rPr lang="it-IT" sz="1400" dirty="0"/>
                <a:t> for the use of the FAIR data </a:t>
              </a:r>
              <a:r>
                <a:rPr lang="it-IT" sz="1400" dirty="0" err="1"/>
                <a:t>principles</a:t>
              </a:r>
              <a:r>
                <a:rPr lang="it-IT" sz="1400" dirty="0"/>
                <a:t> </a:t>
              </a:r>
              <a:r>
                <a:rPr lang="it-IT" sz="1400" dirty="0" err="1"/>
                <a:t>throughout</a:t>
              </a:r>
              <a:r>
                <a:rPr lang="it-IT" sz="1400" dirty="0"/>
                <a:t> the </a:t>
              </a:r>
              <a:r>
                <a:rPr lang="it-IT" sz="1400" dirty="0" err="1"/>
                <a:t>research</a:t>
              </a:r>
              <a:r>
                <a:rPr lang="it-IT" sz="1400" dirty="0"/>
                <a:t> data life </a:t>
              </a:r>
              <a:r>
                <a:rPr lang="it-IT" sz="1400" dirty="0" err="1"/>
                <a:t>cycle</a:t>
              </a:r>
              <a:r>
                <a:rPr lang="it-IT" sz="1400" dirty="0"/>
                <a:t>.</a:t>
              </a:r>
            </a:p>
          </p:txBody>
        </p:sp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A7E2EEEF-C37D-9847-B04C-9154731EC2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0476"/>
            <a:stretch/>
          </p:blipFill>
          <p:spPr>
            <a:xfrm>
              <a:off x="7218947" y="3281288"/>
              <a:ext cx="4629752" cy="1780806"/>
            </a:xfrm>
            <a:prstGeom prst="rect">
              <a:avLst/>
            </a:prstGeom>
          </p:spPr>
        </p:pic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868B184E-21EE-D445-9632-CF64A50FEC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9863"/>
            <a:stretch/>
          </p:blipFill>
          <p:spPr>
            <a:xfrm>
              <a:off x="7959683" y="5062094"/>
              <a:ext cx="3148280" cy="1795906"/>
            </a:xfrm>
            <a:prstGeom prst="rect">
              <a:avLst/>
            </a:prstGeom>
          </p:spPr>
        </p:pic>
      </p:grp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C1D8945-27EA-FF4C-B542-6F789F544513}"/>
              </a:ext>
            </a:extLst>
          </p:cNvPr>
          <p:cNvSpPr txBox="1"/>
          <p:nvPr/>
        </p:nvSpPr>
        <p:spPr>
          <a:xfrm>
            <a:off x="623515" y="5250725"/>
            <a:ext cx="5872057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it-IT" b="1" dirty="0" err="1"/>
              <a:t>Other</a:t>
            </a:r>
            <a:r>
              <a:rPr lang="it-IT" b="1" dirty="0"/>
              <a:t> </a:t>
            </a:r>
            <a:r>
              <a:rPr lang="it-IT" b="1" dirty="0" err="1"/>
              <a:t>initiatives</a:t>
            </a:r>
            <a:r>
              <a:rPr lang="it-IT" b="1" dirty="0"/>
              <a:t> </a:t>
            </a:r>
            <a:r>
              <a:rPr lang="it-IT" b="1" dirty="0" err="1"/>
              <a:t>exist</a:t>
            </a:r>
            <a:r>
              <a:rPr lang="it-IT" b="1" dirty="0"/>
              <a:t>. In general </a:t>
            </a:r>
            <a:r>
              <a:rPr lang="it-IT" b="1" dirty="0" err="1"/>
              <a:t>most</a:t>
            </a:r>
            <a:r>
              <a:rPr lang="it-IT" b="1" dirty="0"/>
              <a:t> </a:t>
            </a:r>
            <a:r>
              <a:rPr lang="it-IT" b="1" dirty="0" err="1"/>
              <a:t>initiatives</a:t>
            </a:r>
            <a:r>
              <a:rPr lang="it-IT" b="1" dirty="0"/>
              <a:t> are </a:t>
            </a:r>
            <a:r>
              <a:rPr lang="it-IT" b="1" dirty="0" err="1"/>
              <a:t>about</a:t>
            </a:r>
            <a:r>
              <a:rPr lang="it-IT" b="1" dirty="0"/>
              <a:t>:</a:t>
            </a:r>
            <a:br>
              <a:rPr lang="it-IT" b="1" dirty="0"/>
            </a:br>
            <a:r>
              <a:rPr lang="it-IT" b="1" i="1" dirty="0" err="1">
                <a:solidFill>
                  <a:srgbClr val="C00000"/>
                </a:solidFill>
              </a:rPr>
              <a:t>Evaluations</a:t>
            </a:r>
            <a:r>
              <a:rPr lang="it-IT" b="1" i="1" dirty="0">
                <a:solidFill>
                  <a:srgbClr val="C00000"/>
                </a:solidFill>
              </a:rPr>
              <a:t>, </a:t>
            </a:r>
            <a:r>
              <a:rPr lang="it-IT" b="1" i="1" dirty="0" err="1">
                <a:solidFill>
                  <a:srgbClr val="C00000"/>
                </a:solidFill>
              </a:rPr>
              <a:t>metadata</a:t>
            </a:r>
            <a:r>
              <a:rPr lang="it-IT" b="1" i="1" dirty="0">
                <a:solidFill>
                  <a:srgbClr val="C00000"/>
                </a:solidFill>
              </a:rPr>
              <a:t> </a:t>
            </a:r>
            <a:r>
              <a:rPr lang="it-IT" b="1" i="1" dirty="0" err="1">
                <a:solidFill>
                  <a:srgbClr val="C00000"/>
                </a:solidFill>
              </a:rPr>
              <a:t>discussions</a:t>
            </a:r>
            <a:r>
              <a:rPr lang="it-IT" b="1" i="1" dirty="0">
                <a:solidFill>
                  <a:srgbClr val="C00000"/>
                </a:solidFill>
              </a:rPr>
              <a:t>, training, </a:t>
            </a:r>
            <a:r>
              <a:rPr lang="it-IT" b="1" i="1" dirty="0" err="1">
                <a:solidFill>
                  <a:srgbClr val="C00000"/>
                </a:solidFill>
              </a:rPr>
              <a:t>adoption</a:t>
            </a:r>
            <a:r>
              <a:rPr lang="it-IT" b="1" i="1" dirty="0">
                <a:solidFill>
                  <a:srgbClr val="C00000"/>
                </a:solidFill>
              </a:rPr>
              <a:t> of</a:t>
            </a:r>
            <a:br>
              <a:rPr lang="it-IT" b="1" i="1" dirty="0">
                <a:solidFill>
                  <a:srgbClr val="C00000"/>
                </a:solidFill>
              </a:rPr>
            </a:br>
            <a:r>
              <a:rPr lang="it-IT" b="1" i="1" dirty="0">
                <a:solidFill>
                  <a:srgbClr val="C00000"/>
                </a:solidFill>
              </a:rPr>
              <a:t>3° party </a:t>
            </a:r>
            <a:r>
              <a:rPr lang="it-IT" b="1" i="1" dirty="0" err="1">
                <a:solidFill>
                  <a:srgbClr val="C00000"/>
                </a:solidFill>
              </a:rPr>
              <a:t>certification</a:t>
            </a:r>
            <a:r>
              <a:rPr lang="it-IT" b="1" i="1" dirty="0">
                <a:solidFill>
                  <a:srgbClr val="C00000"/>
                </a:solidFill>
              </a:rPr>
              <a:t>, best </a:t>
            </a:r>
            <a:r>
              <a:rPr lang="it-IT" b="1" i="1" dirty="0" err="1">
                <a:solidFill>
                  <a:srgbClr val="C00000"/>
                </a:solidFill>
              </a:rPr>
              <a:t>practices</a:t>
            </a:r>
            <a:r>
              <a:rPr lang="it-IT" b="1" i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69B2959-5598-EC4A-9FF6-9923984591DD}"/>
              </a:ext>
            </a:extLst>
          </p:cNvPr>
          <p:cNvSpPr txBox="1"/>
          <p:nvPr/>
        </p:nvSpPr>
        <p:spPr>
          <a:xfrm>
            <a:off x="8545229" y="2706147"/>
            <a:ext cx="34093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/>
              <a:t>Promotes</a:t>
            </a:r>
            <a:r>
              <a:rPr lang="it-IT" sz="1400" dirty="0"/>
              <a:t> building of FAIR </a:t>
            </a:r>
            <a:r>
              <a:rPr lang="it-IT" sz="1400" dirty="0" err="1"/>
              <a:t>Ris</a:t>
            </a:r>
            <a:r>
              <a:rPr lang="it-IT" sz="1400" dirty="0"/>
              <a:t> in the </a:t>
            </a:r>
            <a:r>
              <a:rPr lang="it-IT" sz="1400" dirty="0" err="1"/>
              <a:t>environmental</a:t>
            </a:r>
            <a:r>
              <a:rPr lang="it-IT" sz="1400" dirty="0"/>
              <a:t> domain. </a:t>
            </a:r>
            <a:r>
              <a:rPr lang="it-IT" sz="1400" dirty="0" err="1"/>
              <a:t>This</a:t>
            </a:r>
            <a:r>
              <a:rPr lang="it-IT" sz="1400" dirty="0"/>
              <a:t> </a:t>
            </a:r>
            <a:r>
              <a:rPr lang="it-IT" sz="1400" dirty="0" err="1"/>
              <a:t>will</a:t>
            </a:r>
            <a:r>
              <a:rPr lang="it-IT" sz="1400" dirty="0"/>
              <a:t> </a:t>
            </a:r>
            <a:r>
              <a:rPr lang="it-IT" sz="1400" dirty="0" err="1"/>
              <a:t>enhance</a:t>
            </a:r>
            <a:r>
              <a:rPr lang="it-IT" sz="1400" dirty="0"/>
              <a:t> the </a:t>
            </a:r>
            <a:r>
              <a:rPr lang="it-IT" sz="1400" dirty="0" err="1"/>
              <a:t>efficiency</a:t>
            </a:r>
            <a:r>
              <a:rPr lang="it-IT" sz="1400" dirty="0"/>
              <a:t> and </a:t>
            </a:r>
            <a:r>
              <a:rPr lang="it-IT" sz="1400" dirty="0" err="1"/>
              <a:t>productivity</a:t>
            </a:r>
            <a:r>
              <a:rPr lang="it-IT" sz="1400" dirty="0"/>
              <a:t> of </a:t>
            </a:r>
            <a:r>
              <a:rPr lang="it-IT" sz="1400" dirty="0" err="1"/>
              <a:t>researchers</a:t>
            </a:r>
            <a:r>
              <a:rPr lang="it-IT" sz="1400" dirty="0"/>
              <a:t>, </a:t>
            </a:r>
            <a:r>
              <a:rPr lang="it-IT" sz="1400" dirty="0" err="1"/>
              <a:t>support</a:t>
            </a:r>
            <a:r>
              <a:rPr lang="it-IT" sz="1400" dirty="0"/>
              <a:t> </a:t>
            </a:r>
            <a:r>
              <a:rPr lang="it-IT" sz="1400" dirty="0" err="1"/>
              <a:t>innovation</a:t>
            </a:r>
            <a:r>
              <a:rPr lang="it-IT" sz="1400" dirty="0"/>
              <a:t> and </a:t>
            </a:r>
            <a:r>
              <a:rPr lang="it-IT" sz="1400" dirty="0" err="1"/>
              <a:t>connect</a:t>
            </a:r>
            <a:r>
              <a:rPr lang="it-IT" sz="1400" dirty="0"/>
              <a:t> the </a:t>
            </a:r>
            <a:r>
              <a:rPr lang="it-IT" sz="1400" u="sng" dirty="0">
                <a:hlinkClick r:id="rId7"/>
              </a:rPr>
              <a:t>ENVRI</a:t>
            </a:r>
            <a:r>
              <a:rPr lang="it-IT" sz="1400" i="1" dirty="0"/>
              <a:t> </a:t>
            </a:r>
            <a:r>
              <a:rPr lang="it-IT" sz="1400" dirty="0"/>
              <a:t>Cluster to the </a:t>
            </a:r>
            <a:r>
              <a:rPr lang="it-IT" sz="1400" u="sng" dirty="0">
                <a:hlinkClick r:id="rId8"/>
              </a:rPr>
              <a:t>EOSC</a:t>
            </a:r>
            <a:r>
              <a:rPr lang="it-IT" sz="1400" dirty="0"/>
              <a:t>.</a:t>
            </a:r>
          </a:p>
        </p:txBody>
      </p:sp>
      <p:cxnSp>
        <p:nvCxnSpPr>
          <p:cNvPr id="27" name="Connettore 1 26">
            <a:extLst>
              <a:ext uri="{FF2B5EF4-FFF2-40B4-BE49-F238E27FC236}">
                <a16:creationId xmlns:a16="http://schemas.microsoft.com/office/drawing/2014/main" id="{106BD7F6-EF2D-5445-833F-9B342C1C305D}"/>
              </a:ext>
            </a:extLst>
          </p:cNvPr>
          <p:cNvCxnSpPr>
            <a:cxnSpLocks/>
          </p:cNvCxnSpPr>
          <p:nvPr/>
        </p:nvCxnSpPr>
        <p:spPr>
          <a:xfrm>
            <a:off x="7623457" y="1307502"/>
            <a:ext cx="0" cy="4846979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20DED718-5176-DA40-9202-5668918CA413}"/>
              </a:ext>
            </a:extLst>
          </p:cNvPr>
          <p:cNvSpPr txBox="1"/>
          <p:nvPr/>
        </p:nvSpPr>
        <p:spPr>
          <a:xfrm>
            <a:off x="8148834" y="4944851"/>
            <a:ext cx="3917403" cy="92333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/>
              <a:t>FAIR </a:t>
            </a:r>
            <a:r>
              <a:rPr lang="it-IT" b="1" dirty="0" err="1"/>
              <a:t>implementation</a:t>
            </a:r>
            <a:r>
              <a:rPr lang="it-IT" b="1" dirty="0"/>
              <a:t> </a:t>
            </a:r>
            <a:r>
              <a:rPr lang="it-IT" b="1" dirty="0" err="1"/>
              <a:t>is</a:t>
            </a:r>
            <a:r>
              <a:rPr lang="it-IT" b="1" dirty="0"/>
              <a:t> </a:t>
            </a:r>
            <a:r>
              <a:rPr lang="it-IT" b="1" dirty="0" err="1"/>
              <a:t>delegated</a:t>
            </a:r>
            <a:r>
              <a:rPr lang="it-IT" b="1" dirty="0"/>
              <a:t> to the </a:t>
            </a:r>
            <a:r>
              <a:rPr lang="it-IT" b="1" dirty="0" err="1"/>
              <a:t>communities</a:t>
            </a:r>
            <a:r>
              <a:rPr lang="it-IT" b="1" dirty="0"/>
              <a:t>, with </a:t>
            </a:r>
            <a:r>
              <a:rPr lang="it-IT" b="1" dirty="0" err="1"/>
              <a:t>support</a:t>
            </a:r>
            <a:r>
              <a:rPr lang="it-IT" b="1" dirty="0"/>
              <a:t> in </a:t>
            </a:r>
            <a:r>
              <a:rPr lang="it-IT" b="1" dirty="0" err="1"/>
              <a:t>terms</a:t>
            </a:r>
            <a:r>
              <a:rPr lang="it-IT" b="1" dirty="0"/>
              <a:t> of best </a:t>
            </a:r>
            <a:r>
              <a:rPr lang="it-IT" b="1" dirty="0" err="1"/>
              <a:t>practices</a:t>
            </a:r>
            <a:r>
              <a:rPr lang="it-IT" b="1" dirty="0"/>
              <a:t>, </a:t>
            </a:r>
            <a:r>
              <a:rPr lang="it-IT" b="1" dirty="0" err="1"/>
              <a:t>tools</a:t>
            </a:r>
            <a:r>
              <a:rPr lang="it-IT" b="1" dirty="0"/>
              <a:t>, training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503892AF-9417-C445-B5A4-E11E7F737EA3}"/>
              </a:ext>
            </a:extLst>
          </p:cNvPr>
          <p:cNvSpPr txBox="1"/>
          <p:nvPr/>
        </p:nvSpPr>
        <p:spPr>
          <a:xfrm>
            <a:off x="2344735" y="784282"/>
            <a:ext cx="3570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i="1" dirty="0" err="1"/>
              <a:t>Projects</a:t>
            </a:r>
            <a:r>
              <a:rPr lang="it-IT" sz="2800" b="1" i="1" dirty="0"/>
              <a:t> and </a:t>
            </a:r>
            <a:r>
              <a:rPr lang="it-IT" sz="2800" b="1" i="1" dirty="0" err="1"/>
              <a:t>initiatives</a:t>
            </a:r>
            <a:endParaRPr lang="it-IT" sz="2800" b="1" i="1" dirty="0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0717C40B-930D-F645-A53C-D2A7A416C4DD}"/>
              </a:ext>
            </a:extLst>
          </p:cNvPr>
          <p:cNvSpPr txBox="1"/>
          <p:nvPr/>
        </p:nvSpPr>
        <p:spPr>
          <a:xfrm>
            <a:off x="7663959" y="784282"/>
            <a:ext cx="4618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i="1" dirty="0"/>
              <a:t>Community </a:t>
            </a:r>
            <a:r>
              <a:rPr lang="it-IT" sz="2800" b="1" i="1" dirty="0" err="1"/>
              <a:t>specific</a:t>
            </a:r>
            <a:r>
              <a:rPr lang="it-IT" sz="2800" b="1" i="1" dirty="0"/>
              <a:t> </a:t>
            </a:r>
            <a:r>
              <a:rPr lang="it-IT" sz="2800" b="1" i="1" dirty="0" err="1"/>
              <a:t>initiatives</a:t>
            </a:r>
            <a:endParaRPr lang="it-IT" sz="2800" b="1" i="1" dirty="0"/>
          </a:p>
        </p:txBody>
      </p:sp>
    </p:spTree>
    <p:extLst>
      <p:ext uri="{BB962C8B-B14F-4D97-AF65-F5344CB8AC3E}">
        <p14:creationId xmlns:p14="http://schemas.microsoft.com/office/powerpoint/2010/main" val="20019161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07017EF6-1031-384D-96FA-2B0788BC7570}"/>
              </a:ext>
            </a:extLst>
          </p:cNvPr>
          <p:cNvSpPr txBox="1"/>
          <p:nvPr/>
        </p:nvSpPr>
        <p:spPr>
          <a:xfrm>
            <a:off x="2824157" y="131620"/>
            <a:ext cx="65650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err="1">
                <a:solidFill>
                  <a:srgbClr val="810000"/>
                </a:solidFill>
              </a:rPr>
              <a:t>Standards</a:t>
            </a:r>
            <a:r>
              <a:rPr lang="it-IT" sz="3200" b="1" dirty="0">
                <a:solidFill>
                  <a:srgbClr val="810000"/>
                </a:solidFill>
              </a:rPr>
              <a:t> and </a:t>
            </a:r>
            <a:r>
              <a:rPr lang="it-IT" sz="3200" b="1" dirty="0" err="1">
                <a:solidFill>
                  <a:srgbClr val="810000"/>
                </a:solidFill>
              </a:rPr>
              <a:t>Certification</a:t>
            </a:r>
            <a:r>
              <a:rPr lang="it-IT" sz="3200" b="1" dirty="0">
                <a:solidFill>
                  <a:srgbClr val="810000"/>
                </a:solidFill>
              </a:rPr>
              <a:t> </a:t>
            </a:r>
            <a:r>
              <a:rPr lang="it-IT" sz="3200" b="1" dirty="0" err="1">
                <a:solidFill>
                  <a:srgbClr val="810000"/>
                </a:solidFill>
              </a:rPr>
              <a:t>initiatives</a:t>
            </a:r>
            <a:endParaRPr lang="it-IT" sz="3200" b="1" dirty="0">
              <a:solidFill>
                <a:srgbClr val="81000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0766947-A5A3-2445-AE2F-9EF47370C3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35" t="20787" r="8925" b="26169"/>
          <a:stretch/>
        </p:blipFill>
        <p:spPr>
          <a:xfrm>
            <a:off x="289207" y="1944377"/>
            <a:ext cx="3130425" cy="1446836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311C5934-FD88-834B-AD93-0A02581C5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6707" y="738643"/>
            <a:ext cx="1769123" cy="1465546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4505E0D-B28C-E04D-9416-133FC392FB9B}"/>
              </a:ext>
            </a:extLst>
          </p:cNvPr>
          <p:cNvSpPr txBox="1"/>
          <p:nvPr/>
        </p:nvSpPr>
        <p:spPr>
          <a:xfrm>
            <a:off x="3835779" y="1973864"/>
            <a:ext cx="36459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hlinkClick r:id="rId4"/>
              </a:rPr>
              <a:t>https://www.coretrustseal.org/</a:t>
            </a:r>
            <a:endParaRPr lang="it-IT" sz="1600" dirty="0"/>
          </a:p>
          <a:p>
            <a:r>
              <a:rPr lang="it-IT" sz="1600" dirty="0" err="1"/>
              <a:t>https</a:t>
            </a:r>
            <a:r>
              <a:rPr lang="it-IT" sz="1600" dirty="0"/>
              <a:t>://</a:t>
            </a:r>
            <a:r>
              <a:rPr lang="it-IT" sz="1600" dirty="0" err="1"/>
              <a:t>doi.org</a:t>
            </a:r>
            <a:r>
              <a:rPr lang="it-IT" sz="1600" dirty="0"/>
              <a:t>/10.5281/zenodo.3638211</a:t>
            </a:r>
          </a:p>
          <a:p>
            <a:pPr marL="285750" indent="-285750">
              <a:buFontTx/>
              <a:buChar char="-"/>
            </a:pPr>
            <a:endParaRPr lang="it-IT" sz="1600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EA5F40D-40AE-6E45-BE6C-7B38095933F2}"/>
              </a:ext>
            </a:extLst>
          </p:cNvPr>
          <p:cNvSpPr/>
          <p:nvPr/>
        </p:nvSpPr>
        <p:spPr>
          <a:xfrm>
            <a:off x="289207" y="3585922"/>
            <a:ext cx="160387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/>
              <a:t>T</a:t>
            </a:r>
            <a:r>
              <a:rPr lang="it-IT" dirty="0" err="1"/>
              <a:t>ransparency</a:t>
            </a:r>
            <a:endParaRPr lang="it-IT" dirty="0"/>
          </a:p>
          <a:p>
            <a:r>
              <a:rPr lang="it-IT" b="1" dirty="0" err="1"/>
              <a:t>R</a:t>
            </a:r>
            <a:r>
              <a:rPr lang="it-IT" dirty="0" err="1"/>
              <a:t>esponsibility</a:t>
            </a:r>
            <a:endParaRPr lang="it-IT" dirty="0"/>
          </a:p>
          <a:p>
            <a:r>
              <a:rPr lang="it-IT" b="1" dirty="0"/>
              <a:t>U</a:t>
            </a:r>
            <a:r>
              <a:rPr lang="it-IT" dirty="0"/>
              <a:t>ser Focus</a:t>
            </a:r>
          </a:p>
          <a:p>
            <a:r>
              <a:rPr lang="it-IT" b="1" dirty="0" err="1"/>
              <a:t>S</a:t>
            </a:r>
            <a:r>
              <a:rPr lang="it-IT" dirty="0" err="1"/>
              <a:t>ustainability</a:t>
            </a:r>
            <a:endParaRPr lang="it-IT" dirty="0"/>
          </a:p>
          <a:p>
            <a:r>
              <a:rPr lang="it-IT" b="1" dirty="0"/>
              <a:t>T</a:t>
            </a:r>
            <a:r>
              <a:rPr lang="it-IT" dirty="0"/>
              <a:t>echnology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04C6BCF-4420-7D4D-A85B-9F299B9D8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539" y="948573"/>
            <a:ext cx="1764921" cy="99580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C35B2E4-518A-5044-ABB7-E59632BC18F4}"/>
              </a:ext>
            </a:extLst>
          </p:cNvPr>
          <p:cNvSpPr txBox="1"/>
          <p:nvPr/>
        </p:nvSpPr>
        <p:spPr>
          <a:xfrm>
            <a:off x="3835779" y="2521102"/>
            <a:ext cx="4513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Certification</a:t>
            </a:r>
            <a:r>
              <a:rPr lang="it-IT" dirty="0"/>
              <a:t> </a:t>
            </a:r>
            <a:r>
              <a:rPr lang="it-IT" dirty="0" err="1"/>
              <a:t>based</a:t>
            </a:r>
            <a:r>
              <a:rPr lang="it-IT" dirty="0"/>
              <a:t> on the </a:t>
            </a:r>
            <a:r>
              <a:rPr lang="it-IT" dirty="0">
                <a:hlinkClick r:id="rId6"/>
              </a:rPr>
              <a:t>DSA–WDS Core Trustworthy Data Repositories Requirements</a:t>
            </a:r>
            <a:r>
              <a:rPr lang="it-IT" dirty="0"/>
              <a:t>: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9B0C24D-9684-B746-967D-2800B2FA752D}"/>
              </a:ext>
            </a:extLst>
          </p:cNvPr>
          <p:cNvSpPr txBox="1"/>
          <p:nvPr/>
        </p:nvSpPr>
        <p:spPr>
          <a:xfrm>
            <a:off x="3895572" y="3131733"/>
            <a:ext cx="36497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Access </a:t>
            </a:r>
            <a:r>
              <a:rPr lang="it-IT" dirty="0" err="1"/>
              <a:t>Rights</a:t>
            </a:r>
            <a:r>
              <a:rPr lang="it-IT" dirty="0"/>
              <a:t> Information, </a:t>
            </a:r>
            <a:r>
              <a:rPr lang="it-IT" dirty="0" err="1"/>
              <a:t>Appraisal</a:t>
            </a:r>
            <a:endParaRPr lang="it-IT" dirty="0"/>
          </a:p>
          <a:p>
            <a:r>
              <a:rPr lang="it-IT" dirty="0"/>
              <a:t>Archive, </a:t>
            </a:r>
            <a:r>
              <a:rPr lang="it-IT" dirty="0" err="1"/>
              <a:t>Authenticity</a:t>
            </a:r>
            <a:r>
              <a:rPr lang="it-IT" dirty="0"/>
              <a:t>, Consumer, </a:t>
            </a:r>
            <a:r>
              <a:rPr lang="it-IT" dirty="0" err="1"/>
              <a:t>Curation</a:t>
            </a:r>
            <a:r>
              <a:rPr lang="it-IT" dirty="0"/>
              <a:t>, Data</a:t>
            </a:r>
          </a:p>
          <a:p>
            <a:r>
              <a:rPr lang="it-IT" dirty="0"/>
              <a:t>Database, </a:t>
            </a:r>
            <a:r>
              <a:rPr lang="it-IT" dirty="0" err="1"/>
              <a:t>Dataset</a:t>
            </a:r>
            <a:r>
              <a:rPr lang="it-IT" dirty="0"/>
              <a:t>, </a:t>
            </a:r>
            <a:r>
              <a:rPr lang="it-IT" dirty="0" err="1"/>
              <a:t>Designated</a:t>
            </a:r>
            <a:r>
              <a:rPr lang="it-IT" dirty="0"/>
              <a:t> Community, </a:t>
            </a:r>
            <a:br>
              <a:rPr lang="it-IT" dirty="0"/>
            </a:br>
            <a:r>
              <a:rPr lang="it-IT" dirty="0"/>
              <a:t>Digital Object, Digital </a:t>
            </a:r>
            <a:r>
              <a:rPr lang="it-IT" dirty="0" err="1"/>
              <a:t>Preservation</a:t>
            </a:r>
            <a:r>
              <a:rPr lang="it-IT" dirty="0"/>
              <a:t> ….</a:t>
            </a:r>
            <a:endParaRPr lang="it-IT" dirty="0">
              <a:effectLst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D9703E0-EF9A-B743-A40E-010E8C757019}"/>
              </a:ext>
            </a:extLst>
          </p:cNvPr>
          <p:cNvSpPr txBox="1"/>
          <p:nvPr/>
        </p:nvSpPr>
        <p:spPr>
          <a:xfrm>
            <a:off x="145329" y="3334679"/>
            <a:ext cx="3418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https</a:t>
            </a:r>
            <a:r>
              <a:rPr lang="it-IT" sz="1400" dirty="0"/>
              <a:t>://</a:t>
            </a:r>
            <a:r>
              <a:rPr lang="it-IT" sz="1400" dirty="0" err="1"/>
              <a:t>doi.org</a:t>
            </a:r>
            <a:r>
              <a:rPr lang="it-IT" sz="1400" dirty="0"/>
              <a:t>/10.1038/s41597-020-0486-7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3DF4C00-E174-8349-A671-520CA9E6115C}"/>
              </a:ext>
            </a:extLst>
          </p:cNvPr>
          <p:cNvSpPr txBox="1"/>
          <p:nvPr/>
        </p:nvSpPr>
        <p:spPr>
          <a:xfrm>
            <a:off x="8517296" y="1366939"/>
            <a:ext cx="3309870" cy="1477328"/>
          </a:xfrm>
          <a:prstGeom prst="rect">
            <a:avLst/>
          </a:prstGeom>
          <a:noFill/>
          <a:ln w="28575">
            <a:solidFill>
              <a:srgbClr val="8100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err="1"/>
              <a:t>German</a:t>
            </a:r>
            <a:r>
              <a:rPr lang="it-IT" dirty="0"/>
              <a:t> </a:t>
            </a:r>
            <a:r>
              <a:rPr lang="it-IT" dirty="0" err="1"/>
              <a:t>Standards</a:t>
            </a:r>
            <a:r>
              <a:rPr lang="it-IT" dirty="0"/>
              <a:t> </a:t>
            </a:r>
            <a:r>
              <a:rPr lang="it-IT" dirty="0" err="1"/>
              <a:t>Committee</a:t>
            </a:r>
            <a:r>
              <a:rPr lang="it-IT" dirty="0"/>
              <a:t> (DIN) </a:t>
            </a:r>
            <a:r>
              <a:rPr lang="it-IT" dirty="0" err="1"/>
              <a:t>adopted</a:t>
            </a:r>
            <a:r>
              <a:rPr lang="it-IT" dirty="0"/>
              <a:t> </a:t>
            </a:r>
            <a:r>
              <a:rPr lang="it-IT" b="1" i="1" dirty="0"/>
              <a:t>DIN 31644 Information and </a:t>
            </a:r>
            <a:r>
              <a:rPr lang="it-IT" b="1" i="1" dirty="0" err="1"/>
              <a:t>documentation</a:t>
            </a:r>
            <a:r>
              <a:rPr lang="it-IT" b="1" i="1" dirty="0"/>
              <a:t> - </a:t>
            </a:r>
            <a:r>
              <a:rPr lang="it-IT" b="1" i="1" dirty="0" err="1"/>
              <a:t>Criteria</a:t>
            </a:r>
            <a:r>
              <a:rPr lang="it-IT" b="1" i="1" dirty="0"/>
              <a:t> for </a:t>
            </a:r>
            <a:r>
              <a:rPr lang="it-IT" b="1" i="1" dirty="0" err="1"/>
              <a:t>trustworthy</a:t>
            </a:r>
            <a:r>
              <a:rPr lang="it-IT" b="1" i="1" dirty="0"/>
              <a:t> </a:t>
            </a:r>
            <a:r>
              <a:rPr lang="it-IT" b="1" i="1" dirty="0" err="1"/>
              <a:t>digital</a:t>
            </a:r>
            <a:r>
              <a:rPr lang="it-IT" b="1" i="1" dirty="0"/>
              <a:t> </a:t>
            </a:r>
            <a:r>
              <a:rPr lang="it-IT" b="1" i="1" dirty="0" err="1"/>
              <a:t>archives</a:t>
            </a:r>
            <a:r>
              <a:rPr lang="it-IT" b="1" dirty="0"/>
              <a:t>.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D1770AC-4FE9-5D48-94F6-5EA9A852F22C}"/>
              </a:ext>
            </a:extLst>
          </p:cNvPr>
          <p:cNvSpPr txBox="1"/>
          <p:nvPr/>
        </p:nvSpPr>
        <p:spPr>
          <a:xfrm>
            <a:off x="8517296" y="3060813"/>
            <a:ext cx="3309870" cy="1754326"/>
          </a:xfrm>
          <a:prstGeom prst="rect">
            <a:avLst/>
          </a:prstGeom>
          <a:noFill/>
          <a:ln w="28575">
            <a:solidFill>
              <a:srgbClr val="8100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Consultative </a:t>
            </a:r>
            <a:r>
              <a:rPr lang="it-IT" dirty="0" err="1"/>
              <a:t>Committee</a:t>
            </a:r>
            <a:r>
              <a:rPr lang="it-IT" dirty="0"/>
              <a:t> for Space Data Systems </a:t>
            </a:r>
            <a:r>
              <a:rPr lang="it-IT" dirty="0" err="1"/>
              <a:t>released</a:t>
            </a:r>
            <a:r>
              <a:rPr lang="it-IT" dirty="0"/>
              <a:t> </a:t>
            </a:r>
            <a:r>
              <a:rPr lang="it-IT" dirty="0" err="1"/>
              <a:t>recommended</a:t>
            </a:r>
            <a:r>
              <a:rPr lang="it-IT" dirty="0"/>
              <a:t> </a:t>
            </a:r>
            <a:r>
              <a:rPr lang="it-IT" dirty="0" err="1"/>
              <a:t>practice</a:t>
            </a:r>
            <a:r>
              <a:rPr lang="it-IT" dirty="0"/>
              <a:t> on "</a:t>
            </a:r>
            <a:r>
              <a:rPr lang="it-IT" b="1" dirty="0"/>
              <a:t>Audit and </a:t>
            </a:r>
            <a:r>
              <a:rPr lang="it-IT" b="1" dirty="0" err="1"/>
              <a:t>certification</a:t>
            </a:r>
            <a:r>
              <a:rPr lang="it-IT" b="1" dirty="0"/>
              <a:t> of </a:t>
            </a:r>
            <a:r>
              <a:rPr lang="it-IT" b="1" dirty="0" err="1"/>
              <a:t>trustworthy</a:t>
            </a:r>
            <a:r>
              <a:rPr lang="it-IT" b="1" dirty="0"/>
              <a:t> </a:t>
            </a:r>
            <a:r>
              <a:rPr lang="it-IT" b="1" dirty="0" err="1"/>
              <a:t>digital</a:t>
            </a:r>
            <a:r>
              <a:rPr lang="it-IT" b="1" dirty="0"/>
              <a:t> </a:t>
            </a:r>
            <a:r>
              <a:rPr lang="it-IT" b="1" dirty="0" err="1"/>
              <a:t>repositories</a:t>
            </a:r>
            <a:r>
              <a:rPr lang="it-IT" dirty="0"/>
              <a:t>", </a:t>
            </a:r>
            <a:r>
              <a:rPr lang="it-IT" dirty="0" err="1"/>
              <a:t>published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 </a:t>
            </a:r>
            <a:r>
              <a:rPr lang="it-IT" i="1" dirty="0"/>
              <a:t>ISO 16363 2012 </a:t>
            </a:r>
            <a:r>
              <a:rPr lang="it-IT" dirty="0"/>
              <a:t> (</a:t>
            </a:r>
            <a:r>
              <a:rPr lang="it-IT" b="1" dirty="0">
                <a:hlinkClick r:id="rId7"/>
              </a:rPr>
              <a:t>ISO,2012b</a:t>
            </a:r>
            <a:r>
              <a:rPr lang="it-IT" dirty="0"/>
              <a:t>).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33C45A6A-E24D-2147-9595-C84A109EC4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8778" y="5131722"/>
            <a:ext cx="5080000" cy="111760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CB80AFF-E7F2-9040-8FED-78ED3981E610}"/>
              </a:ext>
            </a:extLst>
          </p:cNvPr>
          <p:cNvSpPr txBox="1"/>
          <p:nvPr/>
        </p:nvSpPr>
        <p:spPr>
          <a:xfrm>
            <a:off x="4565699" y="5879990"/>
            <a:ext cx="3783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www.dpconline.org</a:t>
            </a:r>
            <a:r>
              <a:rPr lang="it-IT" dirty="0"/>
              <a:t>/</a:t>
            </a:r>
            <a:r>
              <a:rPr lang="it-IT" dirty="0" err="1"/>
              <a:t>handbook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823608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183500C1-72D1-2748-B9AF-4D8C187C0341}"/>
              </a:ext>
            </a:extLst>
          </p:cNvPr>
          <p:cNvSpPr/>
          <p:nvPr/>
        </p:nvSpPr>
        <p:spPr>
          <a:xfrm>
            <a:off x="389910" y="1028202"/>
            <a:ext cx="580082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chemeClr val="accent1">
                    <a:lumMod val="75000"/>
                  </a:schemeClr>
                </a:solidFill>
                <a:latin typeface="NeueHaasGroteskText W01"/>
              </a:rPr>
              <a:t>FAIR Principles: Interpretations and Implementation Considerations</a:t>
            </a:r>
          </a:p>
          <a:p>
            <a:r>
              <a:rPr lang="it-IT" sz="1600" dirty="0">
                <a:solidFill>
                  <a:srgbClr val="000000"/>
                </a:solidFill>
                <a:latin typeface="NeueHaasGroteskText W01"/>
              </a:rPr>
              <a:t>Annika </a:t>
            </a:r>
            <a:r>
              <a:rPr lang="it-IT" sz="1600" dirty="0" err="1">
                <a:solidFill>
                  <a:srgbClr val="000000"/>
                </a:solidFill>
                <a:latin typeface="NeueHaasGroteskText W01"/>
              </a:rPr>
              <a:t>Jacobsen</a:t>
            </a:r>
            <a:r>
              <a:rPr lang="it-IT" sz="1600" dirty="0">
                <a:solidFill>
                  <a:srgbClr val="000000"/>
                </a:solidFill>
                <a:latin typeface="NeueHaasGroteskText W01"/>
              </a:rPr>
              <a:t> et al. Data Intelligence 2020 2:1-2, 10-29</a:t>
            </a:r>
          </a:p>
          <a:p>
            <a:endParaRPr lang="it-IT" sz="1600" dirty="0"/>
          </a:p>
          <a:p>
            <a:r>
              <a:rPr lang="it-IT" sz="1600" b="1" dirty="0">
                <a:solidFill>
                  <a:schemeClr val="accent1">
                    <a:lumMod val="75000"/>
                  </a:schemeClr>
                </a:solidFill>
              </a:rPr>
              <a:t>The FAIR Principles: First Generation Implementation Choices and Challenges</a:t>
            </a:r>
          </a:p>
          <a:p>
            <a:r>
              <a:rPr lang="it-IT" sz="1600" b="1" dirty="0" err="1"/>
              <a:t>Barend</a:t>
            </a:r>
            <a:r>
              <a:rPr lang="it-IT" sz="1600" b="1" dirty="0"/>
              <a:t> </a:t>
            </a:r>
            <a:r>
              <a:rPr lang="it-IT" sz="1600" b="1" dirty="0" err="1"/>
              <a:t>Mons</a:t>
            </a:r>
            <a:r>
              <a:rPr lang="it-IT" sz="1600" b="1" dirty="0"/>
              <a:t> et al. </a:t>
            </a:r>
            <a:r>
              <a:rPr lang="it-IT" sz="1600" dirty="0"/>
              <a:t>Data Intelligence 2020 2:1-2, 1-9</a:t>
            </a:r>
          </a:p>
          <a:p>
            <a:r>
              <a:rPr lang="it-IT" sz="1600" dirty="0"/>
              <a:t>https://doi.org/10.1162/dint_e_00023</a:t>
            </a:r>
          </a:p>
          <a:p>
            <a:endParaRPr lang="it-IT" sz="1600" dirty="0"/>
          </a:p>
          <a:p>
            <a:r>
              <a:rPr lang="it-IT" sz="1600" b="1" dirty="0">
                <a:solidFill>
                  <a:schemeClr val="accent1">
                    <a:lumMod val="75000"/>
                  </a:schemeClr>
                </a:solidFill>
              </a:rPr>
              <a:t>OSSE Goes FAIR - </a:t>
            </a:r>
            <a:r>
              <a:rPr lang="it-IT" sz="1600" b="1" dirty="0" err="1">
                <a:solidFill>
                  <a:schemeClr val="accent1">
                    <a:lumMod val="75000"/>
                  </a:schemeClr>
                </a:solidFill>
              </a:rPr>
              <a:t>Implementation</a:t>
            </a:r>
            <a:r>
              <a:rPr lang="it-IT" sz="1600" b="1" dirty="0">
                <a:solidFill>
                  <a:schemeClr val="accent1">
                    <a:lumMod val="75000"/>
                  </a:schemeClr>
                </a:solidFill>
              </a:rPr>
              <a:t> of the FAIR Data </a:t>
            </a:r>
            <a:r>
              <a:rPr lang="it-IT" sz="1600" b="1" dirty="0" err="1">
                <a:solidFill>
                  <a:schemeClr val="accent1">
                    <a:lumMod val="75000"/>
                  </a:schemeClr>
                </a:solidFill>
              </a:rPr>
              <a:t>Principles</a:t>
            </a:r>
            <a:r>
              <a:rPr lang="it-IT" sz="1600" b="1" dirty="0">
                <a:solidFill>
                  <a:schemeClr val="accent1">
                    <a:lumMod val="75000"/>
                  </a:schemeClr>
                </a:solidFill>
              </a:rPr>
              <a:t> for an Open-Source </a:t>
            </a:r>
            <a:r>
              <a:rPr lang="it-IT" sz="1600" b="1" dirty="0" err="1">
                <a:solidFill>
                  <a:schemeClr val="accent1">
                    <a:lumMod val="75000"/>
                  </a:schemeClr>
                </a:solidFill>
              </a:rPr>
              <a:t>Registry</a:t>
            </a:r>
            <a:r>
              <a:rPr lang="it-IT" sz="1600" b="1" dirty="0">
                <a:solidFill>
                  <a:schemeClr val="accent1">
                    <a:lumMod val="75000"/>
                  </a:schemeClr>
                </a:solidFill>
              </a:rPr>
              <a:t> for Rare </a:t>
            </a:r>
            <a:r>
              <a:rPr lang="it-IT" sz="1600" b="1" dirty="0" err="1">
                <a:solidFill>
                  <a:schemeClr val="accent1">
                    <a:lumMod val="75000"/>
                  </a:schemeClr>
                </a:solidFill>
              </a:rPr>
              <a:t>Diseases</a:t>
            </a:r>
            <a:r>
              <a:rPr lang="it-IT" sz="1600" b="1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endParaRPr lang="it-IT" sz="1600" b="1" dirty="0">
              <a:solidFill>
                <a:schemeClr val="accent1">
                  <a:lumMod val="75000"/>
                </a:schemeClr>
              </a:solidFill>
              <a:latin typeface="NeueHaasGroteskText W01"/>
            </a:endParaRPr>
          </a:p>
          <a:p>
            <a:r>
              <a:rPr lang="it-IT" sz="1600" dirty="0" err="1"/>
              <a:t>Schaaf</a:t>
            </a:r>
            <a:r>
              <a:rPr lang="it-IT" sz="1600" dirty="0"/>
              <a:t>, </a:t>
            </a:r>
            <a:r>
              <a:rPr lang="it-IT" sz="1600" dirty="0" err="1"/>
              <a:t>J</a:t>
            </a:r>
            <a:r>
              <a:rPr lang="it-IT" sz="1600" dirty="0"/>
              <a:t>. et al. </a:t>
            </a:r>
            <a:r>
              <a:rPr lang="it-IT" sz="1600" i="1" dirty="0" err="1"/>
              <a:t>Studies</a:t>
            </a:r>
            <a:r>
              <a:rPr lang="it-IT" sz="1600" i="1" dirty="0"/>
              <a:t> in </a:t>
            </a:r>
            <a:r>
              <a:rPr lang="it-IT" sz="1600" i="1" dirty="0" err="1"/>
              <a:t>Health</a:t>
            </a:r>
            <a:r>
              <a:rPr lang="it-IT" sz="1600" i="1" dirty="0"/>
              <a:t> Technology and </a:t>
            </a:r>
            <a:r>
              <a:rPr lang="it-IT" sz="1600" i="1" dirty="0" err="1"/>
              <a:t>Informatics</a:t>
            </a:r>
            <a:r>
              <a:rPr lang="it-IT" sz="1600" dirty="0"/>
              <a:t>, </a:t>
            </a:r>
            <a:r>
              <a:rPr lang="it-IT" sz="1600" i="1" dirty="0"/>
              <a:t>253</a:t>
            </a:r>
            <a:r>
              <a:rPr lang="it-IT" sz="1600" dirty="0"/>
              <a:t>, 209–213. https://doi.org/10.3233/978-1-61499-896-9-209</a:t>
            </a:r>
          </a:p>
          <a:p>
            <a:endParaRPr lang="it-IT" sz="1600" dirty="0"/>
          </a:p>
          <a:p>
            <a:r>
              <a:rPr lang="it-IT" sz="1600" b="1" dirty="0" err="1">
                <a:solidFill>
                  <a:schemeClr val="accent1">
                    <a:lumMod val="75000"/>
                  </a:schemeClr>
                </a:solidFill>
              </a:rPr>
              <a:t>Perspectives</a:t>
            </a:r>
            <a:r>
              <a:rPr lang="it-IT" sz="1600" b="1" dirty="0">
                <a:solidFill>
                  <a:schemeClr val="accent1">
                    <a:lumMod val="75000"/>
                  </a:schemeClr>
                </a:solidFill>
              </a:rPr>
              <a:t> on the </a:t>
            </a:r>
            <a:r>
              <a:rPr lang="it-IT" sz="1600" b="1" dirty="0" err="1">
                <a:solidFill>
                  <a:schemeClr val="accent1">
                    <a:lumMod val="75000"/>
                  </a:schemeClr>
                </a:solidFill>
              </a:rPr>
              <a:t>implementation</a:t>
            </a:r>
            <a:r>
              <a:rPr lang="it-IT" sz="1600" b="1" dirty="0">
                <a:solidFill>
                  <a:schemeClr val="accent1">
                    <a:lumMod val="75000"/>
                  </a:schemeClr>
                </a:solidFill>
              </a:rPr>
              <a:t> of FAIR </a:t>
            </a:r>
            <a:r>
              <a:rPr lang="it-IT" sz="1600" b="1" dirty="0" err="1">
                <a:solidFill>
                  <a:schemeClr val="accent1">
                    <a:lumMod val="75000"/>
                  </a:schemeClr>
                </a:solidFill>
              </a:rPr>
              <a:t>principles</a:t>
            </a:r>
            <a:r>
              <a:rPr lang="it-IT" sz="1600" b="1" dirty="0">
                <a:solidFill>
                  <a:schemeClr val="accent1">
                    <a:lumMod val="75000"/>
                  </a:schemeClr>
                </a:solidFill>
              </a:rPr>
              <a:t> in </a:t>
            </a:r>
            <a:r>
              <a:rPr lang="it-IT" sz="1600" b="1" dirty="0" err="1">
                <a:solidFill>
                  <a:schemeClr val="accent1">
                    <a:lumMod val="75000"/>
                  </a:schemeClr>
                </a:solidFill>
              </a:rPr>
              <a:t>solid</a:t>
            </a:r>
            <a:r>
              <a:rPr lang="it-IT" sz="1600" b="1" dirty="0">
                <a:solidFill>
                  <a:schemeClr val="accent1">
                    <a:lumMod val="75000"/>
                  </a:schemeClr>
                </a:solidFill>
              </a:rPr>
              <a:t> Earth </a:t>
            </a:r>
            <a:r>
              <a:rPr lang="it-IT" sz="1600" b="1" dirty="0" err="1">
                <a:solidFill>
                  <a:schemeClr val="accent1">
                    <a:lumMod val="75000"/>
                  </a:schemeClr>
                </a:solidFill>
              </a:rPr>
              <a:t>Research</a:t>
            </a:r>
            <a:r>
              <a:rPr lang="it-IT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1600" b="1" dirty="0" err="1">
                <a:solidFill>
                  <a:schemeClr val="accent1">
                    <a:lumMod val="75000"/>
                  </a:schemeClr>
                </a:solidFill>
              </a:rPr>
              <a:t>Infrastructures</a:t>
            </a:r>
            <a:r>
              <a:rPr lang="it-IT" sz="1600" b="1" dirty="0">
                <a:solidFill>
                  <a:schemeClr val="accent1">
                    <a:lumMod val="75000"/>
                  </a:schemeClr>
                </a:solidFill>
              </a:rPr>
              <a:t>.,</a:t>
            </a:r>
          </a:p>
          <a:p>
            <a:r>
              <a:rPr lang="it-IT" sz="1600" dirty="0"/>
              <a:t>Bailo, Daniele, et al.</a:t>
            </a:r>
          </a:p>
          <a:p>
            <a:r>
              <a:rPr lang="it-IT" sz="1600" i="1" dirty="0" err="1"/>
              <a:t>FrEaS</a:t>
            </a:r>
            <a:r>
              <a:rPr lang="it-IT" sz="1600" dirty="0"/>
              <a:t> 8 (2020): 3. https://doi.org/ 10.3389/feart.2020.00003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10BA150-2D07-AB4E-9F69-91046B11A867}"/>
              </a:ext>
            </a:extLst>
          </p:cNvPr>
          <p:cNvSpPr txBox="1"/>
          <p:nvPr/>
        </p:nvSpPr>
        <p:spPr>
          <a:xfrm>
            <a:off x="3662698" y="327072"/>
            <a:ext cx="5908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>
                <a:solidFill>
                  <a:srgbClr val="810000"/>
                </a:solidFill>
              </a:rPr>
              <a:t>Implementation</a:t>
            </a:r>
            <a:r>
              <a:rPr lang="it-IT" sz="2800" b="1" dirty="0">
                <a:solidFill>
                  <a:srgbClr val="810000"/>
                </a:solidFill>
              </a:rPr>
              <a:t> in </a:t>
            </a:r>
            <a:r>
              <a:rPr lang="it-IT" sz="2800" b="1" dirty="0" err="1">
                <a:solidFill>
                  <a:srgbClr val="810000"/>
                </a:solidFill>
              </a:rPr>
              <a:t>Literature</a:t>
            </a:r>
            <a:r>
              <a:rPr lang="it-IT" sz="2800" b="1" dirty="0">
                <a:solidFill>
                  <a:srgbClr val="810000"/>
                </a:solidFill>
              </a:rPr>
              <a:t> (</a:t>
            </a:r>
            <a:r>
              <a:rPr lang="it-IT" sz="2800" b="1" dirty="0" err="1">
                <a:solidFill>
                  <a:srgbClr val="810000"/>
                </a:solidFill>
              </a:rPr>
              <a:t>excerpt</a:t>
            </a:r>
            <a:r>
              <a:rPr lang="it-IT" sz="2800" b="1" dirty="0">
                <a:solidFill>
                  <a:srgbClr val="810000"/>
                </a:solidFill>
              </a:rPr>
              <a:t>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C0AA20F-0BDA-3F4A-A0CA-3EF5FBEACC34}"/>
              </a:ext>
            </a:extLst>
          </p:cNvPr>
          <p:cNvSpPr txBox="1"/>
          <p:nvPr/>
        </p:nvSpPr>
        <p:spPr>
          <a:xfrm>
            <a:off x="6190735" y="925031"/>
            <a:ext cx="6107259" cy="918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Volume 2, No. 1-2 - Special </a:t>
            </a:r>
            <a:r>
              <a:rPr lang="it-IT" b="1" dirty="0" err="1"/>
              <a:t>Issue</a:t>
            </a:r>
            <a:r>
              <a:rPr lang="it-IT" b="1" dirty="0"/>
              <a:t> on </a:t>
            </a:r>
            <a:r>
              <a:rPr lang="it-IT" b="1" dirty="0" err="1"/>
              <a:t>Emergent</a:t>
            </a:r>
            <a:r>
              <a:rPr lang="it-IT" b="1" dirty="0"/>
              <a:t> FAIR </a:t>
            </a:r>
            <a:r>
              <a:rPr lang="it-IT" b="1" dirty="0" err="1"/>
              <a:t>Practices</a:t>
            </a:r>
            <a:r>
              <a:rPr lang="it-IT" b="1" dirty="0"/>
              <a:t>. </a:t>
            </a:r>
            <a:r>
              <a:rPr lang="it-IT" dirty="0" err="1"/>
              <a:t>Issue</a:t>
            </a:r>
            <a:r>
              <a:rPr lang="it-IT" dirty="0"/>
              <a:t> </a:t>
            </a:r>
            <a:r>
              <a:rPr lang="it-IT" dirty="0" err="1"/>
              <a:t>Editors</a:t>
            </a:r>
            <a:r>
              <a:rPr lang="it-IT" dirty="0"/>
              <a:t>: </a:t>
            </a:r>
            <a:r>
              <a:rPr lang="it-IT" dirty="0" err="1"/>
              <a:t>Barend</a:t>
            </a:r>
            <a:r>
              <a:rPr lang="it-IT" dirty="0"/>
              <a:t> </a:t>
            </a:r>
            <a:r>
              <a:rPr lang="it-IT" dirty="0" err="1"/>
              <a:t>Mons</a:t>
            </a:r>
            <a:r>
              <a:rPr lang="it-IT" dirty="0"/>
              <a:t>, Erik </a:t>
            </a:r>
            <a:r>
              <a:rPr lang="it-IT" dirty="0" err="1"/>
              <a:t>Schultes</a:t>
            </a:r>
            <a:r>
              <a:rPr lang="it-IT" dirty="0"/>
              <a:t> &amp; Annika </a:t>
            </a:r>
            <a:r>
              <a:rPr lang="it-IT" dirty="0" err="1"/>
              <a:t>Jacobsen</a:t>
            </a:r>
            <a:endParaRPr lang="it-IT" dirty="0"/>
          </a:p>
          <a:p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8118C00-3EE9-6749-AA47-DF49202C12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5" b="13181"/>
          <a:stretch/>
        </p:blipFill>
        <p:spPr>
          <a:xfrm>
            <a:off x="6617065" y="1597729"/>
            <a:ext cx="4696069" cy="4476462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85C16D6-AF8B-9945-ACA4-C70720302AE8}"/>
              </a:ext>
            </a:extLst>
          </p:cNvPr>
          <p:cNvSpPr txBox="1"/>
          <p:nvPr/>
        </p:nvSpPr>
        <p:spPr>
          <a:xfrm>
            <a:off x="1185805" y="5655688"/>
            <a:ext cx="5276766" cy="64633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it-IT" b="1" i="1" dirty="0" err="1"/>
              <a:t>Inputs</a:t>
            </a:r>
            <a:r>
              <a:rPr lang="it-IT" b="1" i="1" dirty="0"/>
              <a:t> for RI </a:t>
            </a:r>
            <a:r>
              <a:rPr lang="it-IT" b="1" i="1" dirty="0" err="1"/>
              <a:t>managers</a:t>
            </a:r>
            <a:r>
              <a:rPr lang="it-IT" b="1" i="1" dirty="0"/>
              <a:t>/</a:t>
            </a:r>
            <a:r>
              <a:rPr lang="it-IT" b="1" i="1" dirty="0" err="1"/>
              <a:t>implementers</a:t>
            </a:r>
            <a:r>
              <a:rPr lang="it-IT" b="1" i="1" dirty="0"/>
              <a:t>:</a:t>
            </a:r>
          </a:p>
          <a:p>
            <a:r>
              <a:rPr lang="it-IT" b="1" dirty="0">
                <a:solidFill>
                  <a:srgbClr val="C00000"/>
                </a:solidFill>
              </a:rPr>
              <a:t>Best </a:t>
            </a:r>
            <a:r>
              <a:rPr lang="it-IT" b="1" dirty="0" err="1">
                <a:solidFill>
                  <a:srgbClr val="C00000"/>
                </a:solidFill>
              </a:rPr>
              <a:t>practices</a:t>
            </a:r>
            <a:r>
              <a:rPr lang="it-IT" b="1" dirty="0">
                <a:solidFill>
                  <a:srgbClr val="C00000"/>
                </a:solidFill>
              </a:rPr>
              <a:t>, </a:t>
            </a:r>
            <a:r>
              <a:rPr lang="it-IT" b="1" dirty="0" err="1">
                <a:solidFill>
                  <a:srgbClr val="C00000"/>
                </a:solidFill>
              </a:rPr>
              <a:t>discussion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specific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topics</a:t>
            </a:r>
            <a:r>
              <a:rPr lang="it-IT" b="1" dirty="0">
                <a:solidFill>
                  <a:srgbClr val="C00000"/>
                </a:solidFill>
              </a:rPr>
              <a:t>, </a:t>
            </a:r>
            <a:r>
              <a:rPr lang="it-IT" b="1" dirty="0" err="1">
                <a:solidFill>
                  <a:srgbClr val="C00000"/>
                </a:solidFill>
              </a:rPr>
              <a:t>experiences</a:t>
            </a:r>
            <a:endParaRPr lang="it-IT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893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7F7005-E76F-C142-A4E9-24E978528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Europe </a:t>
            </a:r>
            <a:r>
              <a:rPr lang="it-IT" dirty="0" err="1"/>
              <a:t>Embraces</a:t>
            </a:r>
            <a:r>
              <a:rPr lang="it-IT" dirty="0"/>
              <a:t> FAIR </a:t>
            </a:r>
            <a:r>
              <a:rPr lang="it-IT" dirty="0" err="1"/>
              <a:t>principles</a:t>
            </a: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7137081-BE7A-C340-97DE-00C018EC74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71101"/>
            <a:ext cx="3292904" cy="4351338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0689883-5FED-E145-A1B1-7DD76CC73F2F}"/>
              </a:ext>
            </a:extLst>
          </p:cNvPr>
          <p:cNvSpPr txBox="1"/>
          <p:nvPr/>
        </p:nvSpPr>
        <p:spPr>
          <a:xfrm>
            <a:off x="740627" y="1352942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2018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6320408-05AC-6E49-AA76-BF9040064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279" y="1571101"/>
            <a:ext cx="7766949" cy="338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7993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E8EFA50-D7AE-E449-9001-31682D99962F}"/>
              </a:ext>
            </a:extLst>
          </p:cNvPr>
          <p:cNvSpPr txBox="1"/>
          <p:nvPr/>
        </p:nvSpPr>
        <p:spPr>
          <a:xfrm>
            <a:off x="876693" y="1168924"/>
            <a:ext cx="84392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/>
              <a:t>How to </a:t>
            </a:r>
            <a:r>
              <a:rPr lang="it-IT" sz="4400" dirty="0" err="1"/>
              <a:t>technically</a:t>
            </a:r>
            <a:r>
              <a:rPr lang="it-IT" sz="4400" dirty="0"/>
              <a:t> </a:t>
            </a:r>
            <a:r>
              <a:rPr lang="it-IT" sz="4400" dirty="0" err="1"/>
              <a:t>implement</a:t>
            </a:r>
            <a:r>
              <a:rPr lang="it-IT" sz="4400" dirty="0"/>
              <a:t> FAIR?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333310C-CF59-A64B-A1DC-6EE09E475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209" y="2576945"/>
            <a:ext cx="2702163" cy="25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392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32F1963-59A9-A54A-A90A-A47331014690}"/>
              </a:ext>
            </a:extLst>
          </p:cNvPr>
          <p:cNvSpPr txBox="1"/>
          <p:nvPr/>
        </p:nvSpPr>
        <p:spPr>
          <a:xfrm>
            <a:off x="641023" y="1517715"/>
            <a:ext cx="784176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/>
              <a:t>The FAIR </a:t>
            </a:r>
            <a:r>
              <a:rPr lang="it-IT" sz="4400" dirty="0" err="1"/>
              <a:t>implementation</a:t>
            </a:r>
            <a:r>
              <a:rPr lang="it-IT" sz="4400" dirty="0"/>
              <a:t> </a:t>
            </a:r>
            <a:r>
              <a:rPr lang="it-IT" sz="4400" dirty="0" err="1"/>
              <a:t>process</a:t>
            </a:r>
            <a:endParaRPr lang="it-IT" sz="4400" dirty="0"/>
          </a:p>
          <a:p>
            <a:r>
              <a:rPr lang="it-IT" sz="3200" dirty="0"/>
              <a:t>a </a:t>
            </a:r>
            <a:r>
              <a:rPr lang="it-IT" sz="3200" dirty="0" err="1"/>
              <a:t>scalable</a:t>
            </a:r>
            <a:r>
              <a:rPr lang="it-IT" sz="3200" dirty="0"/>
              <a:t> </a:t>
            </a:r>
            <a:r>
              <a:rPr lang="it-IT" sz="3200" dirty="0" err="1"/>
              <a:t>approach</a:t>
            </a:r>
            <a:r>
              <a:rPr lang="it-IT" sz="3200" dirty="0"/>
              <a:t> from Solid Earth Domain</a:t>
            </a:r>
          </a:p>
        </p:txBody>
      </p:sp>
    </p:spTree>
    <p:extLst>
      <p:ext uri="{BB962C8B-B14F-4D97-AF65-F5344CB8AC3E}">
        <p14:creationId xmlns:p14="http://schemas.microsoft.com/office/powerpoint/2010/main" val="22784719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/>
        </p:nvSpPr>
        <p:spPr>
          <a:xfrm>
            <a:off x="2612711" y="1229997"/>
            <a:ext cx="1752682" cy="138194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111" name="Shape 111"/>
          <p:cNvSpPr txBox="1"/>
          <p:nvPr/>
        </p:nvSpPr>
        <p:spPr>
          <a:xfrm>
            <a:off x="702091" y="3110012"/>
            <a:ext cx="1563600" cy="651599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rtl="0">
              <a:lnSpc>
                <a:spcPct val="100000"/>
              </a:lnSpc>
              <a:buNone/>
            </a:pPr>
            <a:r>
              <a:rPr lang="en-US" b="1"/>
              <a:t>laboratory</a:t>
            </a:r>
          </a:p>
        </p:txBody>
      </p:sp>
      <p:sp>
        <p:nvSpPr>
          <p:cNvPr id="112" name="Shape 112"/>
          <p:cNvSpPr txBox="1"/>
          <p:nvPr/>
        </p:nvSpPr>
        <p:spPr>
          <a:xfrm>
            <a:off x="2665937" y="2564911"/>
            <a:ext cx="2052299" cy="663300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rtl="0">
              <a:lnSpc>
                <a:spcPct val="100000"/>
              </a:lnSpc>
              <a:buNone/>
            </a:pPr>
            <a:r>
              <a:rPr lang="en-US" b="1"/>
              <a:t>Geomagnetic</a:t>
            </a:r>
          </a:p>
        </p:txBody>
      </p:sp>
      <p:sp>
        <p:nvSpPr>
          <p:cNvPr id="113" name="Shape 113"/>
          <p:cNvSpPr txBox="1"/>
          <p:nvPr/>
        </p:nvSpPr>
        <p:spPr>
          <a:xfrm>
            <a:off x="5630526" y="2576612"/>
            <a:ext cx="957899" cy="651599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rtl="0">
              <a:lnSpc>
                <a:spcPct val="100000"/>
              </a:lnSpc>
              <a:buNone/>
            </a:pPr>
            <a:r>
              <a:rPr lang="en-US" sz="2666" b="1"/>
              <a:t>GPS</a:t>
            </a:r>
          </a:p>
        </p:txBody>
      </p:sp>
      <p:sp>
        <p:nvSpPr>
          <p:cNvPr id="114" name="Shape 114"/>
          <p:cNvSpPr txBox="1"/>
          <p:nvPr/>
        </p:nvSpPr>
        <p:spPr>
          <a:xfrm>
            <a:off x="6974193" y="3284854"/>
            <a:ext cx="2366999" cy="674999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rtl="0">
              <a:lnSpc>
                <a:spcPct val="100000"/>
              </a:lnSpc>
              <a:buNone/>
            </a:pPr>
            <a:r>
              <a:rPr lang="en-US" sz="2666" b="1"/>
              <a:t>Volcanos</a:t>
            </a:r>
          </a:p>
        </p:txBody>
      </p:sp>
      <p:sp>
        <p:nvSpPr>
          <p:cNvPr id="115" name="Shape 115"/>
          <p:cNvSpPr txBox="1"/>
          <p:nvPr/>
        </p:nvSpPr>
        <p:spPr>
          <a:xfrm>
            <a:off x="6316007" y="5522039"/>
            <a:ext cx="2262000" cy="686700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rtl="0">
              <a:lnSpc>
                <a:spcPct val="100000"/>
              </a:lnSpc>
              <a:buNone/>
            </a:pPr>
            <a:r>
              <a:rPr lang="en-US" sz="2666" b="1" dirty="0" err="1"/>
              <a:t>Seismolgy</a:t>
            </a:r>
            <a:endParaRPr lang="en-US" sz="2666" b="1" dirty="0"/>
          </a:p>
        </p:txBody>
      </p:sp>
      <p:sp>
        <p:nvSpPr>
          <p:cNvPr id="116" name="Shape 116"/>
          <p:cNvSpPr txBox="1"/>
          <p:nvPr/>
        </p:nvSpPr>
        <p:spPr>
          <a:xfrm>
            <a:off x="2612711" y="352697"/>
            <a:ext cx="7108800" cy="1065300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rtl="0">
              <a:lnSpc>
                <a:spcPct val="100000"/>
              </a:lnSpc>
              <a:buNone/>
            </a:pPr>
            <a:r>
              <a:rPr lang="en-US" sz="3733" b="1" dirty="0"/>
              <a:t>EPOS Data Integration</a:t>
            </a:r>
          </a:p>
        </p:txBody>
      </p:sp>
      <p:sp>
        <p:nvSpPr>
          <p:cNvPr id="117" name="Shape 117"/>
          <p:cNvSpPr/>
          <p:nvPr/>
        </p:nvSpPr>
        <p:spPr>
          <a:xfrm>
            <a:off x="6614231" y="4185361"/>
            <a:ext cx="1732050" cy="137682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  <p:sp>
        <p:nvSpPr>
          <p:cNvPr id="118" name="Shape 118"/>
          <p:cNvSpPr/>
          <p:nvPr/>
        </p:nvSpPr>
        <p:spPr>
          <a:xfrm>
            <a:off x="7560091" y="1753650"/>
            <a:ext cx="1447672" cy="1569532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</p:sp>
      <p:sp>
        <p:nvSpPr>
          <p:cNvPr id="119" name="Shape 119"/>
          <p:cNvSpPr/>
          <p:nvPr/>
        </p:nvSpPr>
        <p:spPr>
          <a:xfrm>
            <a:off x="5630525" y="1387914"/>
            <a:ext cx="975014" cy="1206517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</p:sp>
      <p:sp>
        <p:nvSpPr>
          <p:cNvPr id="120" name="Shape 120"/>
          <p:cNvSpPr/>
          <p:nvPr/>
        </p:nvSpPr>
        <p:spPr>
          <a:xfrm>
            <a:off x="519212" y="2104172"/>
            <a:ext cx="1473907" cy="1081755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</p:sp>
      <p:sp>
        <p:nvSpPr>
          <p:cNvPr id="121" name="Shape 121"/>
          <p:cNvSpPr/>
          <p:nvPr/>
        </p:nvSpPr>
        <p:spPr>
          <a:xfrm>
            <a:off x="1354721" y="4328036"/>
            <a:ext cx="1058198" cy="960502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</p:sp>
      <p:sp>
        <p:nvSpPr>
          <p:cNvPr id="122" name="Shape 122"/>
          <p:cNvSpPr txBox="1"/>
          <p:nvPr/>
        </p:nvSpPr>
        <p:spPr>
          <a:xfrm>
            <a:off x="1235490" y="5502032"/>
            <a:ext cx="1680000" cy="709799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rtl="0">
              <a:lnSpc>
                <a:spcPct val="100000"/>
              </a:lnSpc>
              <a:buNone/>
            </a:pPr>
            <a:r>
              <a:rPr lang="en-US" sz="2666" b="1"/>
              <a:t>satellite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BC81EE4-013A-634A-A1ED-04358A12927F}"/>
              </a:ext>
            </a:extLst>
          </p:cNvPr>
          <p:cNvSpPr txBox="1"/>
          <p:nvPr/>
        </p:nvSpPr>
        <p:spPr>
          <a:xfrm>
            <a:off x="8346281" y="404723"/>
            <a:ext cx="27270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u="sng" dirty="0"/>
              <a:t>Community </a:t>
            </a:r>
            <a:r>
              <a:rPr lang="it-IT" sz="2400" b="1" i="1" u="sng" dirty="0" err="1"/>
              <a:t>Specific</a:t>
            </a:r>
            <a:r>
              <a:rPr lang="it-IT" sz="2400" b="1" i="1" u="sng" dirty="0"/>
              <a:t> </a:t>
            </a:r>
          </a:p>
          <a:p>
            <a:r>
              <a:rPr lang="it-IT" sz="2400" i="1" dirty="0"/>
              <a:t>Data &amp; Services</a:t>
            </a:r>
          </a:p>
        </p:txBody>
      </p:sp>
    </p:spTree>
    <p:extLst>
      <p:ext uri="{BB962C8B-B14F-4D97-AF65-F5344CB8AC3E}">
        <p14:creationId xmlns:p14="http://schemas.microsoft.com/office/powerpoint/2010/main" val="1411588361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A8364FF7-E608-404A-AD12-2DDB33FC3064}"/>
              </a:ext>
            </a:extLst>
          </p:cNvPr>
          <p:cNvCxnSpPr>
            <a:cxnSpLocks/>
            <a:stCxn id="109" idx="2"/>
          </p:cNvCxnSpPr>
          <p:nvPr/>
        </p:nvCxnSpPr>
        <p:spPr>
          <a:xfrm>
            <a:off x="3489052" y="2611946"/>
            <a:ext cx="694065" cy="672908"/>
          </a:xfrm>
          <a:prstGeom prst="straightConnector1">
            <a:avLst/>
          </a:prstGeom>
          <a:ln w="57150">
            <a:solidFill>
              <a:srgbClr val="81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Shape 109"/>
          <p:cNvSpPr/>
          <p:nvPr/>
        </p:nvSpPr>
        <p:spPr>
          <a:xfrm>
            <a:off x="2612711" y="1229997"/>
            <a:ext cx="1752682" cy="138194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111" name="Shape 111"/>
          <p:cNvSpPr txBox="1"/>
          <p:nvPr/>
        </p:nvSpPr>
        <p:spPr>
          <a:xfrm>
            <a:off x="702091" y="3110012"/>
            <a:ext cx="1563600" cy="651599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rtl="0">
              <a:lnSpc>
                <a:spcPct val="100000"/>
              </a:lnSpc>
              <a:buNone/>
            </a:pPr>
            <a:r>
              <a:rPr lang="en-US" b="1"/>
              <a:t>laboratory</a:t>
            </a:r>
          </a:p>
        </p:txBody>
      </p:sp>
      <p:sp>
        <p:nvSpPr>
          <p:cNvPr id="112" name="Shape 112"/>
          <p:cNvSpPr txBox="1"/>
          <p:nvPr/>
        </p:nvSpPr>
        <p:spPr>
          <a:xfrm>
            <a:off x="2665937" y="2564911"/>
            <a:ext cx="1558703" cy="303329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rtl="0">
              <a:lnSpc>
                <a:spcPct val="100000"/>
              </a:lnSpc>
              <a:buNone/>
            </a:pPr>
            <a:r>
              <a:rPr lang="en-US" b="1" dirty="0"/>
              <a:t>Geomagnetic</a:t>
            </a:r>
          </a:p>
        </p:txBody>
      </p:sp>
      <p:sp>
        <p:nvSpPr>
          <p:cNvPr id="113" name="Shape 113"/>
          <p:cNvSpPr txBox="1"/>
          <p:nvPr/>
        </p:nvSpPr>
        <p:spPr>
          <a:xfrm>
            <a:off x="5630526" y="2576612"/>
            <a:ext cx="957899" cy="651599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rtl="0">
              <a:lnSpc>
                <a:spcPct val="100000"/>
              </a:lnSpc>
              <a:buNone/>
            </a:pPr>
            <a:r>
              <a:rPr lang="en-US" sz="2666" b="1"/>
              <a:t>GPS</a:t>
            </a:r>
          </a:p>
        </p:txBody>
      </p:sp>
      <p:sp>
        <p:nvSpPr>
          <p:cNvPr id="114" name="Shape 114"/>
          <p:cNvSpPr txBox="1"/>
          <p:nvPr/>
        </p:nvSpPr>
        <p:spPr>
          <a:xfrm>
            <a:off x="6974193" y="3284854"/>
            <a:ext cx="2366999" cy="674999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rtl="0">
              <a:lnSpc>
                <a:spcPct val="100000"/>
              </a:lnSpc>
              <a:buNone/>
            </a:pPr>
            <a:r>
              <a:rPr lang="en-US" sz="2666" b="1"/>
              <a:t>Volcanos</a:t>
            </a:r>
          </a:p>
        </p:txBody>
      </p:sp>
      <p:sp>
        <p:nvSpPr>
          <p:cNvPr id="115" name="Shape 115"/>
          <p:cNvSpPr txBox="1"/>
          <p:nvPr/>
        </p:nvSpPr>
        <p:spPr>
          <a:xfrm>
            <a:off x="6316007" y="5522039"/>
            <a:ext cx="2262000" cy="686700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rtl="0">
              <a:lnSpc>
                <a:spcPct val="100000"/>
              </a:lnSpc>
              <a:buNone/>
            </a:pPr>
            <a:r>
              <a:rPr lang="en-US" sz="2666" b="1"/>
              <a:t>Seismolgy</a:t>
            </a:r>
          </a:p>
        </p:txBody>
      </p:sp>
      <p:sp>
        <p:nvSpPr>
          <p:cNvPr id="116" name="Shape 116"/>
          <p:cNvSpPr txBox="1"/>
          <p:nvPr/>
        </p:nvSpPr>
        <p:spPr>
          <a:xfrm>
            <a:off x="2612711" y="352697"/>
            <a:ext cx="7108800" cy="1065300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rtl="0">
              <a:lnSpc>
                <a:spcPct val="100000"/>
              </a:lnSpc>
              <a:buNone/>
            </a:pPr>
            <a:r>
              <a:rPr lang="en-US" sz="3733" b="1" dirty="0"/>
              <a:t>EPOS Data Integration</a:t>
            </a:r>
          </a:p>
        </p:txBody>
      </p:sp>
      <p:sp>
        <p:nvSpPr>
          <p:cNvPr id="117" name="Shape 117"/>
          <p:cNvSpPr/>
          <p:nvPr/>
        </p:nvSpPr>
        <p:spPr>
          <a:xfrm>
            <a:off x="6614231" y="4185361"/>
            <a:ext cx="1732050" cy="137682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  <p:sp>
        <p:nvSpPr>
          <p:cNvPr id="118" name="Shape 118"/>
          <p:cNvSpPr/>
          <p:nvPr/>
        </p:nvSpPr>
        <p:spPr>
          <a:xfrm>
            <a:off x="7560091" y="1753650"/>
            <a:ext cx="1447672" cy="1569532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</p:sp>
      <p:sp>
        <p:nvSpPr>
          <p:cNvPr id="119" name="Shape 119"/>
          <p:cNvSpPr/>
          <p:nvPr/>
        </p:nvSpPr>
        <p:spPr>
          <a:xfrm>
            <a:off x="5630525" y="1387914"/>
            <a:ext cx="975014" cy="1206517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</p:sp>
      <p:sp>
        <p:nvSpPr>
          <p:cNvPr id="120" name="Shape 120"/>
          <p:cNvSpPr/>
          <p:nvPr/>
        </p:nvSpPr>
        <p:spPr>
          <a:xfrm>
            <a:off x="519212" y="2104172"/>
            <a:ext cx="1473907" cy="1081755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</p:sp>
      <p:sp>
        <p:nvSpPr>
          <p:cNvPr id="121" name="Shape 121"/>
          <p:cNvSpPr/>
          <p:nvPr/>
        </p:nvSpPr>
        <p:spPr>
          <a:xfrm>
            <a:off x="1354721" y="4328036"/>
            <a:ext cx="1058198" cy="960502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</p:sp>
      <p:sp>
        <p:nvSpPr>
          <p:cNvPr id="122" name="Shape 122"/>
          <p:cNvSpPr txBox="1"/>
          <p:nvPr/>
        </p:nvSpPr>
        <p:spPr>
          <a:xfrm>
            <a:off x="1235490" y="5502032"/>
            <a:ext cx="1680000" cy="709799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rtl="0">
              <a:lnSpc>
                <a:spcPct val="100000"/>
              </a:lnSpc>
              <a:buNone/>
            </a:pPr>
            <a:r>
              <a:rPr lang="en-US" sz="2666" b="1"/>
              <a:t>satellite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CD27DDF1-C78A-A346-9FDF-706892152E7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24" r="8870" b="61077"/>
          <a:stretch/>
        </p:blipFill>
        <p:spPr>
          <a:xfrm>
            <a:off x="3220243" y="3228211"/>
            <a:ext cx="2733695" cy="2236115"/>
          </a:xfrm>
          <a:prstGeom prst="rect">
            <a:avLst/>
          </a:prstGeom>
        </p:spPr>
      </p:pic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9A7B517A-20FB-BE43-A39B-53C7BED3811E}"/>
              </a:ext>
            </a:extLst>
          </p:cNvPr>
          <p:cNvCxnSpPr>
            <a:stCxn id="121" idx="3"/>
            <a:endCxn id="15" idx="1"/>
          </p:cNvCxnSpPr>
          <p:nvPr/>
        </p:nvCxnSpPr>
        <p:spPr>
          <a:xfrm flipV="1">
            <a:off x="2412919" y="4346269"/>
            <a:ext cx="807324" cy="462018"/>
          </a:xfrm>
          <a:prstGeom prst="straightConnector1">
            <a:avLst/>
          </a:prstGeom>
          <a:ln w="57150">
            <a:solidFill>
              <a:srgbClr val="81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2FCE0CAE-4F9B-D84B-B983-FF0DFA37AA00}"/>
              </a:ext>
            </a:extLst>
          </p:cNvPr>
          <p:cNvCxnSpPr>
            <a:cxnSpLocks/>
            <a:stCxn id="120" idx="3"/>
          </p:cNvCxnSpPr>
          <p:nvPr/>
        </p:nvCxnSpPr>
        <p:spPr>
          <a:xfrm>
            <a:off x="1993119" y="2645050"/>
            <a:ext cx="1611929" cy="1116561"/>
          </a:xfrm>
          <a:prstGeom prst="straightConnector1">
            <a:avLst/>
          </a:prstGeom>
          <a:ln w="57150">
            <a:solidFill>
              <a:srgbClr val="81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E45FF5F8-1A08-364D-B71D-99CFF983E58F}"/>
              </a:ext>
            </a:extLst>
          </p:cNvPr>
          <p:cNvCxnSpPr>
            <a:cxnSpLocks/>
          </p:cNvCxnSpPr>
          <p:nvPr/>
        </p:nvCxnSpPr>
        <p:spPr>
          <a:xfrm flipH="1">
            <a:off x="5118482" y="2508268"/>
            <a:ext cx="853064" cy="814914"/>
          </a:xfrm>
          <a:prstGeom prst="straightConnector1">
            <a:avLst/>
          </a:prstGeom>
          <a:ln w="57150">
            <a:solidFill>
              <a:srgbClr val="81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AD180AA5-C3B8-4945-9286-8FD41E3CCC1B}"/>
              </a:ext>
            </a:extLst>
          </p:cNvPr>
          <p:cNvCxnSpPr>
            <a:cxnSpLocks/>
          </p:cNvCxnSpPr>
          <p:nvPr/>
        </p:nvCxnSpPr>
        <p:spPr>
          <a:xfrm flipH="1">
            <a:off x="5843874" y="2868240"/>
            <a:ext cx="1839188" cy="976236"/>
          </a:xfrm>
          <a:prstGeom prst="straightConnector1">
            <a:avLst/>
          </a:prstGeom>
          <a:ln w="57150">
            <a:solidFill>
              <a:srgbClr val="81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BC7CCEC7-122C-0249-AB6C-6707483E7B04}"/>
              </a:ext>
            </a:extLst>
          </p:cNvPr>
          <p:cNvCxnSpPr>
            <a:cxnSpLocks/>
            <a:stCxn id="117" idx="1"/>
            <a:endCxn id="15" idx="3"/>
          </p:cNvCxnSpPr>
          <p:nvPr/>
        </p:nvCxnSpPr>
        <p:spPr>
          <a:xfrm flipH="1" flipV="1">
            <a:off x="5953938" y="4346269"/>
            <a:ext cx="660293" cy="527502"/>
          </a:xfrm>
          <a:prstGeom prst="straightConnector1">
            <a:avLst/>
          </a:prstGeom>
          <a:ln w="57150">
            <a:solidFill>
              <a:srgbClr val="81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D334F46-3E72-244B-909A-8D67CB824F79}"/>
              </a:ext>
            </a:extLst>
          </p:cNvPr>
          <p:cNvSpPr txBox="1"/>
          <p:nvPr/>
        </p:nvSpPr>
        <p:spPr>
          <a:xfrm>
            <a:off x="8459953" y="399000"/>
            <a:ext cx="36270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 dirty="0"/>
              <a:t>Data &amp; Services </a:t>
            </a:r>
          </a:p>
          <a:p>
            <a:r>
              <a:rPr lang="it-IT" sz="2400" b="1" i="1" u="sng" dirty="0"/>
              <a:t>Integration</a:t>
            </a:r>
            <a:r>
              <a:rPr lang="it-IT" sz="2400" i="1" dirty="0"/>
              <a:t> in a </a:t>
            </a:r>
            <a:r>
              <a:rPr lang="it-IT" sz="2400" i="1" dirty="0" err="1"/>
              <a:t>central</a:t>
            </a:r>
            <a:r>
              <a:rPr lang="it-IT" sz="2400" i="1" dirty="0"/>
              <a:t> </a:t>
            </a:r>
            <a:r>
              <a:rPr lang="it-IT" sz="2400" i="1" dirty="0" err="1"/>
              <a:t>hub</a:t>
            </a:r>
            <a:endParaRPr lang="it-IT" sz="2400" i="1" dirty="0"/>
          </a:p>
        </p:txBody>
      </p:sp>
    </p:spTree>
    <p:extLst>
      <p:ext uri="{BB962C8B-B14F-4D97-AF65-F5344CB8AC3E}">
        <p14:creationId xmlns:p14="http://schemas.microsoft.com/office/powerpoint/2010/main" val="1119024596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89973FD-8A09-A043-B450-4CD309191C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253"/>
          <a:stretch/>
        </p:blipFill>
        <p:spPr>
          <a:xfrm>
            <a:off x="2203237" y="73572"/>
            <a:ext cx="3569506" cy="6086217"/>
          </a:xfrm>
          <a:prstGeom prst="rect">
            <a:avLst/>
          </a:prstGeom>
        </p:spPr>
      </p:pic>
      <p:sp>
        <p:nvSpPr>
          <p:cNvPr id="8" name="Shape 109">
            <a:extLst>
              <a:ext uri="{FF2B5EF4-FFF2-40B4-BE49-F238E27FC236}">
                <a16:creationId xmlns:a16="http://schemas.microsoft.com/office/drawing/2014/main" id="{4C4FF792-5B8E-3442-A860-91235F9A3886}"/>
              </a:ext>
            </a:extLst>
          </p:cNvPr>
          <p:cNvSpPr/>
          <p:nvPr/>
        </p:nvSpPr>
        <p:spPr>
          <a:xfrm>
            <a:off x="1540884" y="3361630"/>
            <a:ext cx="959293" cy="71393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9" name="Shape 117">
            <a:extLst>
              <a:ext uri="{FF2B5EF4-FFF2-40B4-BE49-F238E27FC236}">
                <a16:creationId xmlns:a16="http://schemas.microsoft.com/office/drawing/2014/main" id="{68389C20-F911-3640-AB7D-5CEC981D3C10}"/>
              </a:ext>
            </a:extLst>
          </p:cNvPr>
          <p:cNvSpPr/>
          <p:nvPr/>
        </p:nvSpPr>
        <p:spPr>
          <a:xfrm>
            <a:off x="5138607" y="5448500"/>
            <a:ext cx="948000" cy="711289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  <p:sp>
        <p:nvSpPr>
          <p:cNvPr id="10" name="Shape 118">
            <a:extLst>
              <a:ext uri="{FF2B5EF4-FFF2-40B4-BE49-F238E27FC236}">
                <a16:creationId xmlns:a16="http://schemas.microsoft.com/office/drawing/2014/main" id="{580D5A2E-A3C9-C345-A114-2A3B77D22831}"/>
              </a:ext>
            </a:extLst>
          </p:cNvPr>
          <p:cNvSpPr/>
          <p:nvPr/>
        </p:nvSpPr>
        <p:spPr>
          <a:xfrm>
            <a:off x="5353908" y="4271293"/>
            <a:ext cx="792352" cy="810847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</p:sp>
      <p:sp>
        <p:nvSpPr>
          <p:cNvPr id="11" name="Shape 119">
            <a:extLst>
              <a:ext uri="{FF2B5EF4-FFF2-40B4-BE49-F238E27FC236}">
                <a16:creationId xmlns:a16="http://schemas.microsoft.com/office/drawing/2014/main" id="{1A1B92D8-9DC3-0D4D-8775-F2EBA3F4EC0E}"/>
              </a:ext>
            </a:extLst>
          </p:cNvPr>
          <p:cNvSpPr/>
          <p:nvPr/>
        </p:nvSpPr>
        <p:spPr>
          <a:xfrm>
            <a:off x="5138873" y="3556040"/>
            <a:ext cx="533653" cy="623308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</p:sp>
      <p:sp>
        <p:nvSpPr>
          <p:cNvPr id="12" name="Shape 120">
            <a:extLst>
              <a:ext uri="{FF2B5EF4-FFF2-40B4-BE49-F238E27FC236}">
                <a16:creationId xmlns:a16="http://schemas.microsoft.com/office/drawing/2014/main" id="{0FC12447-DF15-3A48-A536-08579C7ABE69}"/>
              </a:ext>
            </a:extLst>
          </p:cNvPr>
          <p:cNvSpPr/>
          <p:nvPr/>
        </p:nvSpPr>
        <p:spPr>
          <a:xfrm>
            <a:off x="1318360" y="4179348"/>
            <a:ext cx="806711" cy="558853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</p:sp>
      <p:sp>
        <p:nvSpPr>
          <p:cNvPr id="13" name="Shape 121">
            <a:extLst>
              <a:ext uri="{FF2B5EF4-FFF2-40B4-BE49-F238E27FC236}">
                <a16:creationId xmlns:a16="http://schemas.microsoft.com/office/drawing/2014/main" id="{C458D776-CBC1-884B-9DFC-F551EBA8D2BC}"/>
              </a:ext>
            </a:extLst>
          </p:cNvPr>
          <p:cNvSpPr/>
          <p:nvPr/>
        </p:nvSpPr>
        <p:spPr>
          <a:xfrm>
            <a:off x="1837823" y="5200394"/>
            <a:ext cx="579182" cy="496212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5A490EF-D6B7-764B-8EBB-766E9F617B56}"/>
              </a:ext>
            </a:extLst>
          </p:cNvPr>
          <p:cNvSpPr txBox="1"/>
          <p:nvPr/>
        </p:nvSpPr>
        <p:spPr>
          <a:xfrm>
            <a:off x="7294180" y="4014996"/>
            <a:ext cx="378501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err="1">
                <a:solidFill>
                  <a:srgbClr val="F49500"/>
                </a:solidFill>
              </a:rPr>
              <a:t>FAIRness</a:t>
            </a:r>
            <a:r>
              <a:rPr lang="it-IT" sz="4000" b="1" dirty="0">
                <a:solidFill>
                  <a:srgbClr val="F49500"/>
                </a:solidFill>
              </a:rPr>
              <a:t> </a:t>
            </a:r>
            <a:r>
              <a:rPr lang="it-IT" sz="4000" b="1" dirty="0" err="1">
                <a:solidFill>
                  <a:srgbClr val="F49500"/>
                </a:solidFill>
              </a:rPr>
              <a:t>at</a:t>
            </a:r>
            <a:r>
              <a:rPr lang="it-IT" sz="4000" b="1" dirty="0">
                <a:solidFill>
                  <a:srgbClr val="F49500"/>
                </a:solidFill>
              </a:rPr>
              <a:t> </a:t>
            </a:r>
          </a:p>
          <a:p>
            <a:r>
              <a:rPr lang="it-IT" sz="4000" b="1" dirty="0">
                <a:solidFill>
                  <a:srgbClr val="F49500"/>
                </a:solidFill>
              </a:rPr>
              <a:t>Community </a:t>
            </a:r>
            <a:r>
              <a:rPr lang="it-IT" sz="4000" b="1" dirty="0" err="1">
                <a:solidFill>
                  <a:srgbClr val="F49500"/>
                </a:solidFill>
              </a:rPr>
              <a:t>level</a:t>
            </a:r>
            <a:endParaRPr lang="it-IT" sz="4000" b="1" dirty="0">
              <a:solidFill>
                <a:srgbClr val="F49500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40C9EE8-CE2C-1942-A97C-E8FB4660BD32}"/>
              </a:ext>
            </a:extLst>
          </p:cNvPr>
          <p:cNvSpPr txBox="1"/>
          <p:nvPr/>
        </p:nvSpPr>
        <p:spPr>
          <a:xfrm>
            <a:off x="7294180" y="667451"/>
            <a:ext cx="36609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err="1">
                <a:solidFill>
                  <a:srgbClr val="0070C0"/>
                </a:solidFill>
              </a:rPr>
              <a:t>FAIRness</a:t>
            </a:r>
            <a:r>
              <a:rPr lang="it-IT" sz="4000" b="1" dirty="0">
                <a:solidFill>
                  <a:srgbClr val="0070C0"/>
                </a:solidFill>
              </a:rPr>
              <a:t> </a:t>
            </a:r>
            <a:r>
              <a:rPr lang="it-IT" sz="4000" b="1" dirty="0" err="1">
                <a:solidFill>
                  <a:srgbClr val="0070C0"/>
                </a:solidFill>
              </a:rPr>
              <a:t>at</a:t>
            </a:r>
            <a:r>
              <a:rPr lang="it-IT" sz="4000" b="1" dirty="0">
                <a:solidFill>
                  <a:srgbClr val="0070C0"/>
                </a:solidFill>
              </a:rPr>
              <a:t> </a:t>
            </a:r>
          </a:p>
          <a:p>
            <a:r>
              <a:rPr lang="it-IT" sz="4000" b="1" dirty="0">
                <a:solidFill>
                  <a:srgbClr val="0070C0"/>
                </a:solidFill>
              </a:rPr>
              <a:t>Integration </a:t>
            </a:r>
            <a:r>
              <a:rPr lang="it-IT" sz="4000" b="1" dirty="0" err="1">
                <a:solidFill>
                  <a:srgbClr val="0070C0"/>
                </a:solidFill>
              </a:rPr>
              <a:t>level</a:t>
            </a:r>
            <a:endParaRPr lang="it-IT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014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F17AA29-4113-764E-89BF-CEB9D8DF0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9" y="0"/>
            <a:ext cx="12192000" cy="6223241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7D3D823D-2D3F-2E43-9045-0495478644F5}"/>
              </a:ext>
            </a:extLst>
          </p:cNvPr>
          <p:cNvSpPr/>
          <p:nvPr/>
        </p:nvSpPr>
        <p:spPr>
          <a:xfrm>
            <a:off x="4717774" y="0"/>
            <a:ext cx="7275443" cy="5698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D3814B7-A6E5-9943-9EB5-743CF7E44291}"/>
              </a:ext>
            </a:extLst>
          </p:cNvPr>
          <p:cNvSpPr/>
          <p:nvPr/>
        </p:nvSpPr>
        <p:spPr>
          <a:xfrm>
            <a:off x="172278" y="4250322"/>
            <a:ext cx="10800522" cy="1819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2894272-C1EA-B443-9809-6DC25495310E}"/>
              </a:ext>
            </a:extLst>
          </p:cNvPr>
          <p:cNvSpPr txBox="1"/>
          <p:nvPr/>
        </p:nvSpPr>
        <p:spPr>
          <a:xfrm>
            <a:off x="5020220" y="1738245"/>
            <a:ext cx="68609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 err="1"/>
              <a:t>Process</a:t>
            </a:r>
            <a:r>
              <a:rPr lang="it-IT" sz="4800" dirty="0"/>
              <a:t> to </a:t>
            </a:r>
            <a:r>
              <a:rPr lang="it-IT" sz="4800" dirty="0" err="1"/>
              <a:t>achieve</a:t>
            </a:r>
            <a:r>
              <a:rPr lang="it-IT" sz="4800" dirty="0"/>
              <a:t> </a:t>
            </a:r>
            <a:r>
              <a:rPr lang="it-IT" sz="4800" dirty="0" err="1"/>
              <a:t>fairness</a:t>
            </a:r>
            <a:endParaRPr lang="it-IT" sz="4800" dirty="0"/>
          </a:p>
        </p:txBody>
      </p:sp>
    </p:spTree>
    <p:extLst>
      <p:ext uri="{BB962C8B-B14F-4D97-AF65-F5344CB8AC3E}">
        <p14:creationId xmlns:p14="http://schemas.microsoft.com/office/powerpoint/2010/main" val="40325853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563B8F1B-7406-B74C-B9E4-6096A2E9A86E}"/>
              </a:ext>
            </a:extLst>
          </p:cNvPr>
          <p:cNvGrpSpPr/>
          <p:nvPr/>
        </p:nvGrpSpPr>
        <p:grpSpPr>
          <a:xfrm>
            <a:off x="26445" y="511535"/>
            <a:ext cx="6626603" cy="6308135"/>
            <a:chOff x="25581" y="795305"/>
            <a:chExt cx="8221223" cy="6308135"/>
          </a:xfrm>
        </p:grpSpPr>
        <p:sp>
          <p:nvSpPr>
            <p:cNvPr id="40" name="Rettangolo 39">
              <a:extLst>
                <a:ext uri="{FF2B5EF4-FFF2-40B4-BE49-F238E27FC236}">
                  <a16:creationId xmlns:a16="http://schemas.microsoft.com/office/drawing/2014/main" id="{D0F1139F-CFE8-F646-BC83-487FDA502B1B}"/>
                </a:ext>
              </a:extLst>
            </p:cNvPr>
            <p:cNvSpPr/>
            <p:nvPr/>
          </p:nvSpPr>
          <p:spPr>
            <a:xfrm>
              <a:off x="30030" y="1255573"/>
              <a:ext cx="8216774" cy="14908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9E086C82-2C4E-4248-B532-AACCC21084A0}"/>
                </a:ext>
              </a:extLst>
            </p:cNvPr>
            <p:cNvSpPr txBox="1"/>
            <p:nvPr/>
          </p:nvSpPr>
          <p:spPr>
            <a:xfrm>
              <a:off x="30068" y="3990267"/>
              <a:ext cx="6352314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522" defTabSz="914126">
                <a:tabLst>
                  <a:tab pos="215835" algn="l"/>
                </a:tabLst>
              </a:pPr>
              <a:r>
                <a:rPr lang="en-GB" sz="1100" b="1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F1.</a:t>
              </a:r>
              <a: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Metadata are assigned a globally unique and eternally persistent identifier.</a:t>
              </a:r>
              <a:b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en-GB" sz="1100" b="1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F2.</a:t>
              </a:r>
              <a: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data are described with rich metadata.</a:t>
              </a:r>
              <a:b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en-GB" sz="1100" b="1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F3.</a:t>
              </a:r>
              <a: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metadata specify the data identifier.</a:t>
              </a:r>
              <a:b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en-GB" sz="1100" b="1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F4.</a:t>
              </a:r>
              <a: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metadata are registered or indexed in a searchable resource.</a:t>
              </a:r>
              <a:b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en-GB" sz="1100" b="1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A2.</a:t>
              </a:r>
              <a: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metadata are accessible, even when the data are no longer available.</a:t>
              </a:r>
              <a:b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en-GB" sz="1100" b="1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I1.</a:t>
              </a:r>
              <a: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metadata use a formal, accessible, shared, and broadly applicable.</a:t>
              </a:r>
              <a:b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en-GB" sz="1100" b="1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I2.</a:t>
              </a:r>
              <a: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metadata use vocabularies that follow FAIR principles.</a:t>
              </a:r>
              <a:b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en-GB" sz="1100" b="1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I3.</a:t>
              </a:r>
              <a: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metadata include qualified references to other metadata.</a:t>
              </a:r>
              <a:b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en-GB" sz="1100" b="1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R1 (R1.1 - R1.2 - R1.3) </a:t>
              </a:r>
              <a: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Metadata are richly described</a:t>
              </a: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E8F16A64-B1DE-F449-84CA-DA22EC3231D7}"/>
                </a:ext>
              </a:extLst>
            </p:cNvPr>
            <p:cNvSpPr txBox="1"/>
            <p:nvPr/>
          </p:nvSpPr>
          <p:spPr>
            <a:xfrm>
              <a:off x="25581" y="5574486"/>
              <a:ext cx="585029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26">
                <a:tabLst>
                  <a:tab pos="214249" algn="l"/>
                </a:tabLst>
              </a:pPr>
              <a:r>
                <a:rPr lang="en-GB" sz="1100" b="1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F1.</a:t>
              </a:r>
              <a: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Data are assigned a globally unique persistent identifier.</a:t>
              </a:r>
              <a:b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en-GB" sz="1100" b="1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F4.</a:t>
              </a:r>
              <a: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Data are registered or indexed in a searchable resource.</a:t>
              </a:r>
              <a:b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en-GB" sz="1100" b="1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I1.</a:t>
              </a:r>
              <a: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Data use a formal, accessible, shared, and broadly applicable language for knowledge representation.</a:t>
              </a:r>
              <a:b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en-GB" sz="1100" b="1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I2.</a:t>
              </a:r>
              <a: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Data use vocabularies that follow FAIR principles.</a:t>
              </a:r>
              <a:b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en-GB" sz="1100" b="1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I3.</a:t>
              </a:r>
              <a: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Data include qualified references to other (meta)data.</a:t>
              </a:r>
              <a:b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en-GB" sz="1100" b="1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R1.1.</a:t>
              </a:r>
              <a: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Data are released with a clear license.</a:t>
              </a:r>
              <a:b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en-GB" sz="1100" b="1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R1.3.</a:t>
              </a:r>
              <a: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Data meet domain-relevant community standards.</a:t>
              </a:r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B1ACA14F-DCC5-EF45-B4B6-D2F369049762}"/>
                </a:ext>
              </a:extLst>
            </p:cNvPr>
            <p:cNvSpPr txBox="1"/>
            <p:nvPr/>
          </p:nvSpPr>
          <p:spPr>
            <a:xfrm>
              <a:off x="105678" y="2843048"/>
              <a:ext cx="648510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26">
                <a:tabLst>
                  <a:tab pos="214249" algn="l"/>
                </a:tabLst>
              </a:pPr>
              <a:r>
                <a:rPr lang="en-GB" sz="1100" b="1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A1.</a:t>
              </a:r>
              <a: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(meta)data are retrievable by their identifier using a standardized </a:t>
              </a:r>
            </a:p>
            <a:p>
              <a:pPr defTabSz="914126">
                <a:tabLst>
                  <a:tab pos="214249" algn="l"/>
                </a:tabLst>
              </a:pPr>
              <a: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	communications protocol.</a:t>
              </a:r>
            </a:p>
            <a:p>
              <a:pPr defTabSz="914126"/>
              <a:r>
                <a:rPr lang="en-GB" sz="1100" b="1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A1.1.</a:t>
              </a:r>
              <a: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the protocol is open, free, and universally implementable.</a:t>
              </a:r>
            </a:p>
            <a:p>
              <a:pPr defTabSz="914126">
                <a:tabLst>
                  <a:tab pos="214249" algn="l"/>
                </a:tabLst>
              </a:pPr>
              <a:r>
                <a:rPr lang="en-GB" sz="1100" b="1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A1.2.</a:t>
              </a:r>
              <a: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the protocol allows for an authentication and authorization procedure, </a:t>
              </a:r>
            </a:p>
            <a:p>
              <a:pPr defTabSz="914126">
                <a:tabLst>
                  <a:tab pos="214249" algn="l"/>
                </a:tabLst>
              </a:pPr>
              <a: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	where necessary.</a:t>
              </a:r>
            </a:p>
            <a:p>
              <a:pPr defTabSz="914126"/>
              <a:r>
                <a:rPr lang="en-GB" sz="1100" b="1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F4.</a:t>
              </a:r>
              <a: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(meta)data are registered or indexed in a searchable resource.</a:t>
              </a:r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155FAA96-750E-D040-A890-FE42C2F89FA1}"/>
                </a:ext>
              </a:extLst>
            </p:cNvPr>
            <p:cNvSpPr txBox="1"/>
            <p:nvPr/>
          </p:nvSpPr>
          <p:spPr>
            <a:xfrm>
              <a:off x="1999361" y="814812"/>
              <a:ext cx="3016185" cy="36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26"/>
              <a:r>
                <a:rPr lang="en-GB" sz="1799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FAIR PRINCIPLES</a:t>
              </a:r>
            </a:p>
          </p:txBody>
        </p:sp>
        <p:cxnSp>
          <p:nvCxnSpPr>
            <p:cNvPr id="35" name="Connettore 1 34">
              <a:extLst>
                <a:ext uri="{FF2B5EF4-FFF2-40B4-BE49-F238E27FC236}">
                  <a16:creationId xmlns:a16="http://schemas.microsoft.com/office/drawing/2014/main" id="{C8B0A0F3-9C1A-3C45-B3E2-F69E48BEED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747" y="5562595"/>
              <a:ext cx="5292199" cy="0"/>
            </a:xfrm>
            <a:prstGeom prst="line">
              <a:avLst/>
            </a:prstGeom>
            <a:ln w="19050" cmpd="sng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35">
              <a:extLst>
                <a:ext uri="{FF2B5EF4-FFF2-40B4-BE49-F238E27FC236}">
                  <a16:creationId xmlns:a16="http://schemas.microsoft.com/office/drawing/2014/main" id="{B05C455F-76E1-694A-B564-C22ABFF5CCF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746" y="4017575"/>
              <a:ext cx="6374483" cy="14684"/>
            </a:xfrm>
            <a:prstGeom prst="line">
              <a:avLst/>
            </a:prstGeom>
            <a:ln w="19050" cmpd="sng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36">
              <a:extLst>
                <a:ext uri="{FF2B5EF4-FFF2-40B4-BE49-F238E27FC236}">
                  <a16:creationId xmlns:a16="http://schemas.microsoft.com/office/drawing/2014/main" id="{4D65E825-B1B4-584C-9873-70A9D35A91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747" y="2746435"/>
              <a:ext cx="7235091" cy="0"/>
            </a:xfrm>
            <a:prstGeom prst="line">
              <a:avLst/>
            </a:prstGeom>
            <a:ln w="19050" cmpd="sng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37">
              <a:extLst>
                <a:ext uri="{FF2B5EF4-FFF2-40B4-BE49-F238E27FC236}">
                  <a16:creationId xmlns:a16="http://schemas.microsoft.com/office/drawing/2014/main" id="{9F0851ED-AD4E-E54C-B4BB-05769A8881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747" y="1229527"/>
              <a:ext cx="7130776" cy="0"/>
            </a:xfrm>
            <a:prstGeom prst="line">
              <a:avLst/>
            </a:prstGeom>
            <a:ln w="38100" cmpd="thinThick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38">
              <a:extLst>
                <a:ext uri="{FF2B5EF4-FFF2-40B4-BE49-F238E27FC236}">
                  <a16:creationId xmlns:a16="http://schemas.microsoft.com/office/drawing/2014/main" id="{2C442B21-FE6F-9046-B534-41D57F069A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031" y="795305"/>
              <a:ext cx="7134491" cy="0"/>
            </a:xfrm>
            <a:prstGeom prst="line">
              <a:avLst/>
            </a:prstGeom>
            <a:ln w="38100" cmpd="thickThin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40">
              <a:extLst>
                <a:ext uri="{FF2B5EF4-FFF2-40B4-BE49-F238E27FC236}">
                  <a16:creationId xmlns:a16="http://schemas.microsoft.com/office/drawing/2014/main" id="{F80E94A4-A7C8-DF4D-AFFB-C32F77A215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360" y="7103440"/>
              <a:ext cx="5717820" cy="0"/>
            </a:xfrm>
            <a:prstGeom prst="line">
              <a:avLst/>
            </a:prstGeom>
            <a:ln w="19050" cmpd="sng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CCF15C6E-9755-4D45-BB5B-CD94B30FBFB6}"/>
              </a:ext>
            </a:extLst>
          </p:cNvPr>
          <p:cNvGrpSpPr/>
          <p:nvPr/>
        </p:nvGrpSpPr>
        <p:grpSpPr>
          <a:xfrm>
            <a:off x="3460530" y="938873"/>
            <a:ext cx="6324600" cy="5874456"/>
            <a:chOff x="76200" y="629896"/>
            <a:chExt cx="6324600" cy="5874456"/>
          </a:xfrm>
        </p:grpSpPr>
        <p:graphicFrame>
          <p:nvGraphicFramePr>
            <p:cNvPr id="4" name="Diagramma 3">
              <a:extLst>
                <a:ext uri="{FF2B5EF4-FFF2-40B4-BE49-F238E27FC236}">
                  <a16:creationId xmlns:a16="http://schemas.microsoft.com/office/drawing/2014/main" id="{3E9F6AF3-2E08-8F42-B99A-AF18A82B1DDB}"/>
                </a:ext>
              </a:extLst>
            </p:cNvPr>
            <p:cNvGraphicFramePr/>
            <p:nvPr>
              <p:extLst/>
            </p:nvPr>
          </p:nvGraphicFramePr>
          <p:xfrm>
            <a:off x="76200" y="629896"/>
            <a:ext cx="6324600" cy="587445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94F18E89-5182-9447-AA31-1E62F39E0725}"/>
                </a:ext>
              </a:extLst>
            </p:cNvPr>
            <p:cNvSpPr txBox="1"/>
            <p:nvPr/>
          </p:nvSpPr>
          <p:spPr>
            <a:xfrm>
              <a:off x="2940983" y="1391896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Use</a:t>
              </a:r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BAE137B0-536F-3C49-9F4D-3D7D068D455E}"/>
                </a:ext>
              </a:extLst>
            </p:cNvPr>
            <p:cNvSpPr/>
            <p:nvPr/>
          </p:nvSpPr>
          <p:spPr>
            <a:xfrm>
              <a:off x="2703738" y="3059668"/>
              <a:ext cx="10695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GB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Services</a:t>
              </a:r>
              <a:endParaRPr lang="it-IT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7C4E131B-9AED-AA42-ACA9-50956F46428D}"/>
                </a:ext>
              </a:extLst>
            </p:cNvPr>
            <p:cNvSpPr/>
            <p:nvPr/>
          </p:nvSpPr>
          <p:spPr>
            <a:xfrm>
              <a:off x="2740935" y="1828800"/>
              <a:ext cx="10695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GB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Services</a:t>
              </a:r>
              <a:endParaRPr lang="it-IT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F4C6410-E5B3-8F46-AF58-EE156DF22C90}"/>
              </a:ext>
            </a:extLst>
          </p:cNvPr>
          <p:cNvSpPr txBox="1"/>
          <p:nvPr/>
        </p:nvSpPr>
        <p:spPr>
          <a:xfrm>
            <a:off x="8776138" y="241738"/>
            <a:ext cx="1620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err="1"/>
              <a:t>Step</a:t>
            </a:r>
            <a:r>
              <a:rPr lang="it-IT" sz="3600" dirty="0"/>
              <a:t> (a)</a:t>
            </a:r>
          </a:p>
        </p:txBody>
      </p:sp>
    </p:spTree>
    <p:extLst>
      <p:ext uri="{BB962C8B-B14F-4D97-AF65-F5344CB8AC3E}">
        <p14:creationId xmlns:p14="http://schemas.microsoft.com/office/powerpoint/2010/main" val="11480610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F17AA29-4113-764E-89BF-CEB9D8DF0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223241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7D3D823D-2D3F-2E43-9045-0495478644F5}"/>
              </a:ext>
            </a:extLst>
          </p:cNvPr>
          <p:cNvSpPr/>
          <p:nvPr/>
        </p:nvSpPr>
        <p:spPr>
          <a:xfrm>
            <a:off x="7898296" y="0"/>
            <a:ext cx="4094921" cy="5698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D3814B7-A6E5-9943-9EB5-743CF7E44291}"/>
              </a:ext>
            </a:extLst>
          </p:cNvPr>
          <p:cNvSpPr/>
          <p:nvPr/>
        </p:nvSpPr>
        <p:spPr>
          <a:xfrm>
            <a:off x="172278" y="4250322"/>
            <a:ext cx="10800522" cy="1819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C051FAA-9653-4342-8FF7-CC8D1B8D0EA4}"/>
              </a:ext>
            </a:extLst>
          </p:cNvPr>
          <p:cNvSpPr txBox="1"/>
          <p:nvPr/>
        </p:nvSpPr>
        <p:spPr>
          <a:xfrm>
            <a:off x="8245098" y="1239864"/>
            <a:ext cx="3748119" cy="2050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rgbClr val="810000"/>
                </a:solidFill>
              </a:rPr>
              <a:t>Existing</a:t>
            </a:r>
            <a:r>
              <a:rPr lang="it-IT" sz="3200" b="1" dirty="0">
                <a:solidFill>
                  <a:srgbClr val="810000"/>
                </a:solidFill>
              </a:rPr>
              <a:t> </a:t>
            </a:r>
            <a:r>
              <a:rPr lang="it-IT" sz="3200" b="1" dirty="0" err="1">
                <a:solidFill>
                  <a:srgbClr val="810000"/>
                </a:solidFill>
              </a:rPr>
              <a:t>evaluation</a:t>
            </a:r>
            <a:r>
              <a:rPr lang="it-IT" sz="3200" b="1" dirty="0">
                <a:solidFill>
                  <a:srgbClr val="810000"/>
                </a:solidFill>
              </a:rPr>
              <a:t> </a:t>
            </a:r>
            <a:r>
              <a:rPr lang="it-IT" sz="3200" b="1" dirty="0" err="1">
                <a:solidFill>
                  <a:srgbClr val="810000"/>
                </a:solidFill>
              </a:rPr>
              <a:t>frameworks</a:t>
            </a:r>
            <a:r>
              <a:rPr lang="it-IT" sz="3200" b="1" dirty="0">
                <a:solidFill>
                  <a:srgbClr val="810000"/>
                </a:solidFill>
              </a:rPr>
              <a:t> </a:t>
            </a:r>
            <a:br>
              <a:rPr lang="it-IT" sz="3200" b="1" dirty="0">
                <a:solidFill>
                  <a:srgbClr val="810000"/>
                </a:solidFill>
              </a:rPr>
            </a:br>
            <a:r>
              <a:rPr lang="it-IT" sz="3200" b="1" dirty="0">
                <a:solidFill>
                  <a:srgbClr val="810000"/>
                </a:solidFill>
              </a:rPr>
              <a:t>can be </a:t>
            </a:r>
            <a:r>
              <a:rPr lang="it-IT" sz="3200" b="1" dirty="0" err="1">
                <a:solidFill>
                  <a:srgbClr val="810000"/>
                </a:solidFill>
              </a:rPr>
              <a:t>reused</a:t>
            </a:r>
            <a:r>
              <a:rPr lang="it-IT" sz="3200" b="1" dirty="0">
                <a:solidFill>
                  <a:srgbClr val="810000"/>
                </a:solidFill>
              </a:rPr>
              <a:t>, </a:t>
            </a:r>
            <a:br>
              <a:rPr lang="it-IT" sz="3200" b="1" dirty="0">
                <a:solidFill>
                  <a:srgbClr val="810000"/>
                </a:solidFill>
              </a:rPr>
            </a:br>
            <a:r>
              <a:rPr lang="it-IT" sz="3200" b="1" dirty="0">
                <a:solidFill>
                  <a:srgbClr val="810000"/>
                </a:solidFill>
              </a:rPr>
              <a:t>e.g. FIP</a:t>
            </a:r>
          </a:p>
        </p:txBody>
      </p:sp>
    </p:spTree>
    <p:extLst>
      <p:ext uri="{BB962C8B-B14F-4D97-AF65-F5344CB8AC3E}">
        <p14:creationId xmlns:p14="http://schemas.microsoft.com/office/powerpoint/2010/main" val="10488211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F17AA29-4113-764E-89BF-CEB9D8DF0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223241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5D3814B7-A6E5-9943-9EB5-743CF7E44291}"/>
              </a:ext>
            </a:extLst>
          </p:cNvPr>
          <p:cNvSpPr/>
          <p:nvPr/>
        </p:nvSpPr>
        <p:spPr>
          <a:xfrm>
            <a:off x="172277" y="4250322"/>
            <a:ext cx="11708923" cy="1819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80781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F17AA29-4113-764E-89BF-CEB9D8DF0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22324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3853BFD-297E-0A46-8296-1872E7A053BF}"/>
              </a:ext>
            </a:extLst>
          </p:cNvPr>
          <p:cNvSpPr txBox="1"/>
          <p:nvPr/>
        </p:nvSpPr>
        <p:spPr>
          <a:xfrm>
            <a:off x="0" y="6223241"/>
            <a:ext cx="12192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b="1" i="1" dirty="0">
                <a:solidFill>
                  <a:srgbClr val="810000"/>
                </a:solidFill>
                <a:effectLst/>
              </a:rPr>
              <a:t>[</a:t>
            </a:r>
            <a:r>
              <a:rPr lang="it-IT" sz="1600" b="1" i="1" dirty="0" err="1">
                <a:solidFill>
                  <a:srgbClr val="810000"/>
                </a:solidFill>
                <a:effectLst/>
              </a:rPr>
              <a:t>Perspectives</a:t>
            </a:r>
            <a:r>
              <a:rPr lang="it-IT" sz="1600" b="1" i="1" dirty="0">
                <a:solidFill>
                  <a:srgbClr val="810000"/>
                </a:solidFill>
                <a:effectLst/>
              </a:rPr>
              <a:t> on the </a:t>
            </a:r>
            <a:r>
              <a:rPr lang="it-IT" sz="1600" b="1" i="1" dirty="0" err="1">
                <a:solidFill>
                  <a:srgbClr val="810000"/>
                </a:solidFill>
                <a:effectLst/>
              </a:rPr>
              <a:t>Implementation</a:t>
            </a:r>
            <a:r>
              <a:rPr lang="it-IT" sz="1600" b="1" i="1" dirty="0">
                <a:solidFill>
                  <a:srgbClr val="810000"/>
                </a:solidFill>
                <a:effectLst/>
              </a:rPr>
              <a:t> of FAIR </a:t>
            </a:r>
            <a:r>
              <a:rPr lang="it-IT" sz="1600" b="1" i="1" dirty="0" err="1">
                <a:solidFill>
                  <a:srgbClr val="810000"/>
                </a:solidFill>
                <a:effectLst/>
              </a:rPr>
              <a:t>Principles</a:t>
            </a:r>
            <a:r>
              <a:rPr lang="it-IT" sz="1600" b="1" i="1" dirty="0">
                <a:solidFill>
                  <a:srgbClr val="810000"/>
                </a:solidFill>
                <a:effectLst/>
              </a:rPr>
              <a:t> in Solid Earth </a:t>
            </a:r>
            <a:r>
              <a:rPr lang="it-IT" sz="1600" b="1" i="1" dirty="0" err="1">
                <a:solidFill>
                  <a:srgbClr val="810000"/>
                </a:solidFill>
                <a:effectLst/>
              </a:rPr>
              <a:t>Research</a:t>
            </a:r>
            <a:r>
              <a:rPr lang="it-IT" sz="1600" b="1" i="1" dirty="0">
                <a:solidFill>
                  <a:srgbClr val="810000"/>
                </a:solidFill>
                <a:effectLst/>
              </a:rPr>
              <a:t> </a:t>
            </a:r>
            <a:r>
              <a:rPr lang="it-IT" sz="1600" b="1" i="1" dirty="0" err="1">
                <a:solidFill>
                  <a:srgbClr val="810000"/>
                </a:solidFill>
                <a:effectLst/>
              </a:rPr>
              <a:t>Infrastructures</a:t>
            </a:r>
            <a:r>
              <a:rPr lang="it-IT" sz="1600" i="1" dirty="0">
                <a:solidFill>
                  <a:srgbClr val="810000"/>
                </a:solidFill>
                <a:effectLst/>
              </a:rPr>
              <a:t>.</a:t>
            </a:r>
          </a:p>
          <a:p>
            <a:r>
              <a:rPr lang="it-IT" sz="1600" i="1" dirty="0">
                <a:solidFill>
                  <a:srgbClr val="810000"/>
                </a:solidFill>
              </a:rPr>
              <a:t>Bailo, D. et al. </a:t>
            </a:r>
            <a:r>
              <a:rPr lang="it-IT" sz="1600" i="1" dirty="0" err="1">
                <a:solidFill>
                  <a:srgbClr val="810000"/>
                </a:solidFill>
                <a:effectLst/>
              </a:rPr>
              <a:t>Frontiers</a:t>
            </a:r>
            <a:r>
              <a:rPr lang="it-IT" sz="1600" i="1" dirty="0">
                <a:solidFill>
                  <a:srgbClr val="810000"/>
                </a:solidFill>
                <a:effectLst/>
              </a:rPr>
              <a:t> in Earth Science, 8, 3.  </a:t>
            </a:r>
            <a:r>
              <a:rPr lang="it-IT" sz="1600" i="1" dirty="0">
                <a:solidFill>
                  <a:srgbClr val="810000"/>
                </a:solidFill>
                <a:effectLst/>
                <a:hlinkClick r:id="rId3"/>
              </a:rPr>
              <a:t>https://doi.org/10.3389/feart.2020.00003</a:t>
            </a:r>
            <a:r>
              <a:rPr lang="it-IT" sz="1600" i="1" dirty="0">
                <a:solidFill>
                  <a:srgbClr val="810000"/>
                </a:solidFill>
                <a:effectLst/>
              </a:rPr>
              <a:t>]</a:t>
            </a:r>
          </a:p>
          <a:p>
            <a:endParaRPr lang="it-IT" sz="1600" i="1" dirty="0">
              <a:solidFill>
                <a:srgbClr val="81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22270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BAD537-BB9F-2F41-8F0E-B8384A78E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 </a:t>
            </a:r>
            <a:r>
              <a:rPr lang="it-IT" dirty="0" err="1"/>
              <a:t>Implementer</a:t>
            </a:r>
            <a:r>
              <a:rPr lang="it-IT" dirty="0"/>
              <a:t> </a:t>
            </a:r>
            <a:r>
              <a:rPr lang="it-IT" dirty="0" err="1"/>
              <a:t>perceptions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7C2562C-189B-D040-AC3C-DB76B1BAE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0568" y="1690688"/>
            <a:ext cx="5303232" cy="352258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2FB5861-5C8D-FD48-81E5-2B1F06E08B76}"/>
              </a:ext>
            </a:extLst>
          </p:cNvPr>
          <p:cNvSpPr txBox="1"/>
          <p:nvPr/>
        </p:nvSpPr>
        <p:spPr>
          <a:xfrm>
            <a:off x="838203" y="2305878"/>
            <a:ext cx="410715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dirty="0"/>
              <a:t>FAIR </a:t>
            </a:r>
            <a:r>
              <a:rPr lang="it-IT" sz="3600" dirty="0" err="1"/>
              <a:t>implementation</a:t>
            </a:r>
            <a:endParaRPr lang="it-IT" sz="3600" dirty="0"/>
          </a:p>
          <a:p>
            <a:pPr algn="ctr"/>
            <a:r>
              <a:rPr lang="it-IT" sz="3600" dirty="0"/>
              <a:t>For </a:t>
            </a:r>
            <a:r>
              <a:rPr lang="it-IT" sz="3600" dirty="0" err="1"/>
              <a:t>system</a:t>
            </a:r>
            <a:r>
              <a:rPr lang="it-IT" sz="3600" dirty="0"/>
              <a:t> </a:t>
            </a:r>
            <a:r>
              <a:rPr lang="it-IT" sz="3600" dirty="0" err="1"/>
              <a:t>architect</a:t>
            </a:r>
            <a:r>
              <a:rPr lang="it-IT" sz="3600" dirty="0"/>
              <a:t> </a:t>
            </a:r>
          </a:p>
          <a:p>
            <a:pPr algn="ctr"/>
            <a:r>
              <a:rPr lang="it-IT" sz="3600" dirty="0"/>
              <a:t>and </a:t>
            </a:r>
            <a:r>
              <a:rPr lang="it-IT" sz="3600" dirty="0" err="1"/>
              <a:t>Engineers</a:t>
            </a:r>
            <a:endParaRPr lang="it-IT" sz="36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52B6E3B-592E-4249-AC48-7D3A9DA5602A}"/>
              </a:ext>
            </a:extLst>
          </p:cNvPr>
          <p:cNvSpPr txBox="1"/>
          <p:nvPr/>
        </p:nvSpPr>
        <p:spPr>
          <a:xfrm>
            <a:off x="601139" y="4675394"/>
            <a:ext cx="46979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/>
              <a:t>DIY (Do </a:t>
            </a:r>
            <a:r>
              <a:rPr lang="it-IT" sz="3200" dirty="0" err="1"/>
              <a:t>It</a:t>
            </a:r>
            <a:r>
              <a:rPr lang="it-IT" sz="3200" dirty="0"/>
              <a:t> </a:t>
            </a:r>
            <a:r>
              <a:rPr lang="it-IT" sz="3200" dirty="0" err="1"/>
              <a:t>Yourself</a:t>
            </a:r>
            <a:r>
              <a:rPr lang="it-IT" sz="3200" dirty="0"/>
              <a:t> ) </a:t>
            </a:r>
            <a:r>
              <a:rPr lang="it-IT" sz="3200" dirty="0" err="1"/>
              <a:t>activity</a:t>
            </a:r>
            <a:endParaRPr lang="it-IT" sz="3200" dirty="0"/>
          </a:p>
          <a:p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21739667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CCF15C6E-9755-4D45-BB5B-CD94B30FBFB6}"/>
              </a:ext>
            </a:extLst>
          </p:cNvPr>
          <p:cNvGrpSpPr/>
          <p:nvPr/>
        </p:nvGrpSpPr>
        <p:grpSpPr>
          <a:xfrm>
            <a:off x="3460530" y="938873"/>
            <a:ext cx="6324600" cy="5874456"/>
            <a:chOff x="76200" y="629896"/>
            <a:chExt cx="6324600" cy="5874456"/>
          </a:xfrm>
        </p:grpSpPr>
        <p:graphicFrame>
          <p:nvGraphicFramePr>
            <p:cNvPr id="4" name="Diagramma 3">
              <a:extLst>
                <a:ext uri="{FF2B5EF4-FFF2-40B4-BE49-F238E27FC236}">
                  <a16:creationId xmlns:a16="http://schemas.microsoft.com/office/drawing/2014/main" id="{3E9F6AF3-2E08-8F42-B99A-AF18A82B1DDB}"/>
                </a:ext>
              </a:extLst>
            </p:cNvPr>
            <p:cNvGraphicFramePr/>
            <p:nvPr>
              <p:extLst/>
            </p:nvPr>
          </p:nvGraphicFramePr>
          <p:xfrm>
            <a:off x="76200" y="629896"/>
            <a:ext cx="6324600" cy="587445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94F18E89-5182-9447-AA31-1E62F39E0725}"/>
                </a:ext>
              </a:extLst>
            </p:cNvPr>
            <p:cNvSpPr txBox="1"/>
            <p:nvPr/>
          </p:nvSpPr>
          <p:spPr>
            <a:xfrm>
              <a:off x="2863238" y="1391896"/>
              <a:ext cx="750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Use</a:t>
              </a:r>
              <a:endParaRPr lang="en-GB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7C4E131B-9AED-AA42-ACA9-50956F46428D}"/>
                </a:ext>
              </a:extLst>
            </p:cNvPr>
            <p:cNvSpPr/>
            <p:nvPr/>
          </p:nvSpPr>
          <p:spPr>
            <a:xfrm>
              <a:off x="2740935" y="1828800"/>
              <a:ext cx="10695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GB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Services</a:t>
              </a:r>
              <a:endParaRPr lang="it-IT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BAE137B0-536F-3C49-9F4D-3D7D068D455E}"/>
                </a:ext>
              </a:extLst>
            </p:cNvPr>
            <p:cNvSpPr/>
            <p:nvPr/>
          </p:nvSpPr>
          <p:spPr>
            <a:xfrm>
              <a:off x="2703738" y="3059668"/>
              <a:ext cx="10695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GB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Services</a:t>
              </a:r>
              <a:endParaRPr lang="it-IT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563B8F1B-7406-B74C-B9E4-6096A2E9A86E}"/>
              </a:ext>
            </a:extLst>
          </p:cNvPr>
          <p:cNvGrpSpPr/>
          <p:nvPr/>
        </p:nvGrpSpPr>
        <p:grpSpPr>
          <a:xfrm>
            <a:off x="26445" y="511535"/>
            <a:ext cx="5838327" cy="6308135"/>
            <a:chOff x="25581" y="795305"/>
            <a:chExt cx="7243257" cy="6308135"/>
          </a:xfrm>
        </p:grpSpPr>
        <p:sp>
          <p:nvSpPr>
            <p:cNvPr id="40" name="Rettangolo 39">
              <a:extLst>
                <a:ext uri="{FF2B5EF4-FFF2-40B4-BE49-F238E27FC236}">
                  <a16:creationId xmlns:a16="http://schemas.microsoft.com/office/drawing/2014/main" id="{D0F1139F-CFE8-F646-BC83-487FDA502B1B}"/>
                </a:ext>
              </a:extLst>
            </p:cNvPr>
            <p:cNvSpPr/>
            <p:nvPr/>
          </p:nvSpPr>
          <p:spPr>
            <a:xfrm>
              <a:off x="30030" y="1255573"/>
              <a:ext cx="7134493" cy="14908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9E086C82-2C4E-4248-B532-AACCC21084A0}"/>
                </a:ext>
              </a:extLst>
            </p:cNvPr>
            <p:cNvSpPr txBox="1"/>
            <p:nvPr/>
          </p:nvSpPr>
          <p:spPr>
            <a:xfrm>
              <a:off x="30068" y="3990267"/>
              <a:ext cx="6352314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522" defTabSz="914126">
                <a:tabLst>
                  <a:tab pos="215835" algn="l"/>
                </a:tabLst>
              </a:pPr>
              <a:r>
                <a:rPr lang="en-GB" sz="1100" b="1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F1.</a:t>
              </a:r>
              <a: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Metadata are assigned a globally unique and eternally persistent identifier.</a:t>
              </a:r>
              <a:b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en-GB" sz="1100" b="1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F2.</a:t>
              </a:r>
              <a: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data are described with rich metadata.</a:t>
              </a:r>
              <a:b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en-GB" sz="1100" b="1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F3.</a:t>
              </a:r>
              <a: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metadata specify the data identifier.</a:t>
              </a:r>
              <a:b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en-GB" sz="1100" b="1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F4.</a:t>
              </a:r>
              <a: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metadata are registered or indexed in a searchable resource.</a:t>
              </a:r>
              <a:b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en-GB" sz="1100" b="1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A2.</a:t>
              </a:r>
              <a: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metadata are accessible, even when the data are no longer available.</a:t>
              </a:r>
              <a:b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en-GB" sz="1100" b="1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I1.</a:t>
              </a:r>
              <a: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metadata use a formal, accessible, shared, and broadly applicable.</a:t>
              </a:r>
              <a:b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en-GB" sz="1100" b="1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I2.</a:t>
              </a:r>
              <a: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metadata use vocabularies that follow FAIR principles.</a:t>
              </a:r>
              <a:b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en-GB" sz="1100" b="1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I3.</a:t>
              </a:r>
              <a: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metadata include qualified references to other metadata.</a:t>
              </a:r>
              <a:b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en-GB" sz="1100" b="1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R1 (R1.1 - R1.2 - R1.3) </a:t>
              </a:r>
              <a: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Metadata are richly described</a:t>
              </a: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E8F16A64-B1DE-F449-84CA-DA22EC3231D7}"/>
                </a:ext>
              </a:extLst>
            </p:cNvPr>
            <p:cNvSpPr txBox="1"/>
            <p:nvPr/>
          </p:nvSpPr>
          <p:spPr>
            <a:xfrm>
              <a:off x="25581" y="5574486"/>
              <a:ext cx="585029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26">
                <a:tabLst>
                  <a:tab pos="214249" algn="l"/>
                </a:tabLst>
              </a:pPr>
              <a:r>
                <a:rPr lang="en-GB" sz="1100" b="1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F1.</a:t>
              </a:r>
              <a: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Data are assigned a globally unique persistent identifier.</a:t>
              </a:r>
              <a:b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en-GB" sz="1100" b="1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F4.</a:t>
              </a:r>
              <a: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Data are registered or indexed in a searchable resource.</a:t>
              </a:r>
              <a:b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en-GB" sz="1100" b="1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I1.</a:t>
              </a:r>
              <a: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Data use a formal, accessible, shared, and broadly applicable language for knowledge representation.</a:t>
              </a:r>
              <a:b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en-GB" sz="1100" b="1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I2.</a:t>
              </a:r>
              <a: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Data use vocabularies that follow FAIR principles.</a:t>
              </a:r>
              <a:b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en-GB" sz="1100" b="1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I3.</a:t>
              </a:r>
              <a: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Data include qualified references to other (meta)data.</a:t>
              </a:r>
              <a:b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en-GB" sz="1100" b="1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R1.1.</a:t>
              </a:r>
              <a: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Data are released with a clear license.</a:t>
              </a:r>
              <a:b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en-GB" sz="1100" b="1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R1.3.</a:t>
              </a:r>
              <a: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Data meet domain-relevant community standards.</a:t>
              </a:r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B1ACA14F-DCC5-EF45-B4B6-D2F369049762}"/>
                </a:ext>
              </a:extLst>
            </p:cNvPr>
            <p:cNvSpPr txBox="1"/>
            <p:nvPr/>
          </p:nvSpPr>
          <p:spPr>
            <a:xfrm>
              <a:off x="105678" y="2843048"/>
              <a:ext cx="648510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26">
                <a:tabLst>
                  <a:tab pos="214249" algn="l"/>
                </a:tabLst>
              </a:pPr>
              <a:r>
                <a:rPr lang="en-GB" sz="1100" b="1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A1.</a:t>
              </a:r>
              <a: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(meta)data are retrievable by their identifier using a standardized </a:t>
              </a:r>
            </a:p>
            <a:p>
              <a:pPr defTabSz="914126">
                <a:tabLst>
                  <a:tab pos="214249" algn="l"/>
                </a:tabLst>
              </a:pPr>
              <a: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	communications protocol.</a:t>
              </a:r>
            </a:p>
            <a:p>
              <a:pPr defTabSz="914126"/>
              <a:r>
                <a:rPr lang="en-GB" sz="1100" b="1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A1.1.</a:t>
              </a:r>
              <a: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the protocol is open, free, and universally implementable.</a:t>
              </a:r>
            </a:p>
            <a:p>
              <a:pPr defTabSz="914126">
                <a:tabLst>
                  <a:tab pos="214249" algn="l"/>
                </a:tabLst>
              </a:pPr>
              <a:r>
                <a:rPr lang="en-GB" sz="1100" b="1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A1.2.</a:t>
              </a:r>
              <a: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the protocol allows for an authentication and authorization procedure, </a:t>
              </a:r>
            </a:p>
            <a:p>
              <a:pPr defTabSz="914126">
                <a:tabLst>
                  <a:tab pos="214249" algn="l"/>
                </a:tabLst>
              </a:pPr>
              <a: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	where necessary.</a:t>
              </a:r>
            </a:p>
            <a:p>
              <a:pPr defTabSz="914126"/>
              <a:r>
                <a:rPr lang="en-GB" sz="1100" b="1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F4.</a:t>
              </a:r>
              <a:r>
                <a:rPr lang="en-GB" sz="11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(meta)data are registered or indexed in a searchable resource.</a:t>
              </a:r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155FAA96-750E-D040-A890-FE42C2F89FA1}"/>
                </a:ext>
              </a:extLst>
            </p:cNvPr>
            <p:cNvSpPr txBox="1"/>
            <p:nvPr/>
          </p:nvSpPr>
          <p:spPr>
            <a:xfrm>
              <a:off x="1999361" y="814812"/>
              <a:ext cx="3016185" cy="36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26"/>
              <a:r>
                <a:rPr lang="en-GB" sz="1799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FAIR PRINCIPLES</a:t>
              </a:r>
            </a:p>
          </p:txBody>
        </p:sp>
        <p:cxnSp>
          <p:nvCxnSpPr>
            <p:cNvPr id="35" name="Connettore 1 34">
              <a:extLst>
                <a:ext uri="{FF2B5EF4-FFF2-40B4-BE49-F238E27FC236}">
                  <a16:creationId xmlns:a16="http://schemas.microsoft.com/office/drawing/2014/main" id="{C8B0A0F3-9C1A-3C45-B3E2-F69E48BEED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747" y="5562595"/>
              <a:ext cx="5292199" cy="0"/>
            </a:xfrm>
            <a:prstGeom prst="line">
              <a:avLst/>
            </a:prstGeom>
            <a:ln w="19050" cmpd="sng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35">
              <a:extLst>
                <a:ext uri="{FF2B5EF4-FFF2-40B4-BE49-F238E27FC236}">
                  <a16:creationId xmlns:a16="http://schemas.microsoft.com/office/drawing/2014/main" id="{B05C455F-76E1-694A-B564-C22ABFF5CCF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746" y="4017575"/>
              <a:ext cx="6374483" cy="14684"/>
            </a:xfrm>
            <a:prstGeom prst="line">
              <a:avLst/>
            </a:prstGeom>
            <a:ln w="19050" cmpd="sng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36">
              <a:extLst>
                <a:ext uri="{FF2B5EF4-FFF2-40B4-BE49-F238E27FC236}">
                  <a16:creationId xmlns:a16="http://schemas.microsoft.com/office/drawing/2014/main" id="{4D65E825-B1B4-584C-9873-70A9D35A91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747" y="2746435"/>
              <a:ext cx="7235091" cy="0"/>
            </a:xfrm>
            <a:prstGeom prst="line">
              <a:avLst/>
            </a:prstGeom>
            <a:ln w="19050" cmpd="sng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37">
              <a:extLst>
                <a:ext uri="{FF2B5EF4-FFF2-40B4-BE49-F238E27FC236}">
                  <a16:creationId xmlns:a16="http://schemas.microsoft.com/office/drawing/2014/main" id="{9F0851ED-AD4E-E54C-B4BB-05769A8881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747" y="1229527"/>
              <a:ext cx="7130776" cy="0"/>
            </a:xfrm>
            <a:prstGeom prst="line">
              <a:avLst/>
            </a:prstGeom>
            <a:ln w="38100" cmpd="thinThick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38">
              <a:extLst>
                <a:ext uri="{FF2B5EF4-FFF2-40B4-BE49-F238E27FC236}">
                  <a16:creationId xmlns:a16="http://schemas.microsoft.com/office/drawing/2014/main" id="{2C442B21-FE6F-9046-B534-41D57F069A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031" y="795305"/>
              <a:ext cx="7134491" cy="0"/>
            </a:xfrm>
            <a:prstGeom prst="line">
              <a:avLst/>
            </a:prstGeom>
            <a:ln w="38100" cmpd="thickThin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40">
              <a:extLst>
                <a:ext uri="{FF2B5EF4-FFF2-40B4-BE49-F238E27FC236}">
                  <a16:creationId xmlns:a16="http://schemas.microsoft.com/office/drawing/2014/main" id="{F80E94A4-A7C8-DF4D-AFFB-C32F77A215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360" y="7103440"/>
              <a:ext cx="5717820" cy="0"/>
            </a:xfrm>
            <a:prstGeom prst="line">
              <a:avLst/>
            </a:prstGeom>
            <a:ln w="19050" cmpd="sng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263F0E94-A3D7-3C4E-AE34-C53618AEBB47}"/>
              </a:ext>
            </a:extLst>
          </p:cNvPr>
          <p:cNvSpPr txBox="1"/>
          <p:nvPr/>
        </p:nvSpPr>
        <p:spPr>
          <a:xfrm>
            <a:off x="7816431" y="531242"/>
            <a:ext cx="4060259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GB" sz="179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of TECHNOLOGIES</a:t>
            </a:r>
          </a:p>
        </p:txBody>
      </p:sp>
      <p:cxnSp>
        <p:nvCxnSpPr>
          <p:cNvPr id="43" name="Connettore 1 42">
            <a:extLst>
              <a:ext uri="{FF2B5EF4-FFF2-40B4-BE49-F238E27FC236}">
                <a16:creationId xmlns:a16="http://schemas.microsoft.com/office/drawing/2014/main" id="{849EC42B-54A4-7448-B9CE-CF2EB2B81B13}"/>
              </a:ext>
            </a:extLst>
          </p:cNvPr>
          <p:cNvCxnSpPr>
            <a:cxnSpLocks/>
          </p:cNvCxnSpPr>
          <p:nvPr/>
        </p:nvCxnSpPr>
        <p:spPr>
          <a:xfrm flipH="1">
            <a:off x="7367752" y="943545"/>
            <a:ext cx="4812244" cy="0"/>
          </a:xfrm>
          <a:prstGeom prst="line">
            <a:avLst/>
          </a:prstGeom>
          <a:ln w="38100" cmpd="thinThick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1 43">
            <a:extLst>
              <a:ext uri="{FF2B5EF4-FFF2-40B4-BE49-F238E27FC236}">
                <a16:creationId xmlns:a16="http://schemas.microsoft.com/office/drawing/2014/main" id="{AC68A7AE-E886-0045-9550-73D60106A45D}"/>
              </a:ext>
            </a:extLst>
          </p:cNvPr>
          <p:cNvCxnSpPr>
            <a:cxnSpLocks/>
          </p:cNvCxnSpPr>
          <p:nvPr/>
        </p:nvCxnSpPr>
        <p:spPr>
          <a:xfrm flipH="1">
            <a:off x="7367752" y="490715"/>
            <a:ext cx="4832703" cy="26257"/>
          </a:xfrm>
          <a:prstGeom prst="line">
            <a:avLst/>
          </a:prstGeom>
          <a:ln w="38100" cmpd="thickThin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44">
            <a:extLst>
              <a:ext uri="{FF2B5EF4-FFF2-40B4-BE49-F238E27FC236}">
                <a16:creationId xmlns:a16="http://schemas.microsoft.com/office/drawing/2014/main" id="{00446C87-1C47-3143-8C72-20BB42613087}"/>
              </a:ext>
            </a:extLst>
          </p:cNvPr>
          <p:cNvCxnSpPr>
            <a:cxnSpLocks/>
          </p:cNvCxnSpPr>
          <p:nvPr/>
        </p:nvCxnSpPr>
        <p:spPr>
          <a:xfrm flipH="1">
            <a:off x="7441324" y="2473166"/>
            <a:ext cx="4759132" cy="0"/>
          </a:xfrm>
          <a:prstGeom prst="line">
            <a:avLst/>
          </a:prstGeom>
          <a:ln w="19050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1 46">
            <a:extLst>
              <a:ext uri="{FF2B5EF4-FFF2-40B4-BE49-F238E27FC236}">
                <a16:creationId xmlns:a16="http://schemas.microsoft.com/office/drawing/2014/main" id="{5697A5B8-CB82-214C-8E9A-2DB33898EEA0}"/>
              </a:ext>
            </a:extLst>
          </p:cNvPr>
          <p:cNvCxnSpPr>
            <a:cxnSpLocks/>
          </p:cNvCxnSpPr>
          <p:nvPr/>
        </p:nvCxnSpPr>
        <p:spPr>
          <a:xfrm flipH="1">
            <a:off x="8135007" y="3754819"/>
            <a:ext cx="4049810" cy="0"/>
          </a:xfrm>
          <a:prstGeom prst="line">
            <a:avLst/>
          </a:prstGeom>
          <a:ln w="19050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1 48">
            <a:extLst>
              <a:ext uri="{FF2B5EF4-FFF2-40B4-BE49-F238E27FC236}">
                <a16:creationId xmlns:a16="http://schemas.microsoft.com/office/drawing/2014/main" id="{055D455E-A8E2-A34D-A08F-B83CD97094D6}"/>
              </a:ext>
            </a:extLst>
          </p:cNvPr>
          <p:cNvCxnSpPr>
            <a:cxnSpLocks/>
          </p:cNvCxnSpPr>
          <p:nvPr/>
        </p:nvCxnSpPr>
        <p:spPr>
          <a:xfrm flipH="1">
            <a:off x="8965324" y="5272189"/>
            <a:ext cx="3235132" cy="0"/>
          </a:xfrm>
          <a:prstGeom prst="line">
            <a:avLst/>
          </a:prstGeom>
          <a:ln w="19050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1 52">
            <a:extLst>
              <a:ext uri="{FF2B5EF4-FFF2-40B4-BE49-F238E27FC236}">
                <a16:creationId xmlns:a16="http://schemas.microsoft.com/office/drawing/2014/main" id="{08BACDB3-F082-414F-8A43-71EF6FA9A1EA}"/>
              </a:ext>
            </a:extLst>
          </p:cNvPr>
          <p:cNvCxnSpPr>
            <a:cxnSpLocks/>
          </p:cNvCxnSpPr>
          <p:nvPr/>
        </p:nvCxnSpPr>
        <p:spPr>
          <a:xfrm flipH="1">
            <a:off x="9785130" y="6804072"/>
            <a:ext cx="2394866" cy="9257"/>
          </a:xfrm>
          <a:prstGeom prst="line">
            <a:avLst/>
          </a:prstGeom>
          <a:ln w="19050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26D90A12-9DB9-FF49-A391-441151A9A793}"/>
              </a:ext>
            </a:extLst>
          </p:cNvPr>
          <p:cNvSpPr txBox="1"/>
          <p:nvPr/>
        </p:nvSpPr>
        <p:spPr>
          <a:xfrm>
            <a:off x="8171280" y="2511632"/>
            <a:ext cx="41052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Search/discovery service </a:t>
            </a:r>
          </a:p>
          <a:p>
            <a:r>
              <a:rPr lang="en-GB" i="1" dirty="0"/>
              <a:t>SOA, web services </a:t>
            </a:r>
          </a:p>
          <a:p>
            <a:r>
              <a:rPr lang="en-GB" i="1" dirty="0"/>
              <a:t>Standard communication Protocols </a:t>
            </a:r>
          </a:p>
          <a:p>
            <a:r>
              <a:rPr lang="en-GB" i="1" dirty="0"/>
              <a:t>Authentication, Authorisation, Accounting</a:t>
            </a: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D3595E7F-BBB0-4A4C-8459-BF437FF06F5B}"/>
              </a:ext>
            </a:extLst>
          </p:cNvPr>
          <p:cNvSpPr txBox="1"/>
          <p:nvPr/>
        </p:nvSpPr>
        <p:spPr>
          <a:xfrm>
            <a:off x="9208148" y="3719850"/>
            <a:ext cx="259712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/>
              <a:t>Ontologies and Vocabularies </a:t>
            </a:r>
          </a:p>
          <a:p>
            <a:r>
              <a:rPr lang="en-GB" sz="1600" i="1" dirty="0"/>
              <a:t>Serialisation</a:t>
            </a:r>
          </a:p>
          <a:p>
            <a:r>
              <a:rPr lang="en-GB" sz="1600" i="1" dirty="0"/>
              <a:t>Persistent Identifier</a:t>
            </a:r>
          </a:p>
          <a:p>
            <a:r>
              <a:rPr lang="en-GB" sz="1600" i="1" dirty="0"/>
              <a:t>License handling</a:t>
            </a:r>
          </a:p>
          <a:p>
            <a:r>
              <a:rPr lang="en-GB" sz="1600" i="1" dirty="0"/>
              <a:t>Metadata Catalogue </a:t>
            </a:r>
          </a:p>
          <a:p>
            <a:r>
              <a:rPr lang="en-GB" sz="1600" i="1" dirty="0"/>
              <a:t>Provenance</a:t>
            </a: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C59BB69B-E5FC-3743-BA27-B562A7F1A440}"/>
              </a:ext>
            </a:extLst>
          </p:cNvPr>
          <p:cNvSpPr txBox="1"/>
          <p:nvPr/>
        </p:nvSpPr>
        <p:spPr>
          <a:xfrm>
            <a:off x="9662850" y="5415504"/>
            <a:ext cx="21088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Standards Formats</a:t>
            </a:r>
          </a:p>
          <a:p>
            <a:r>
              <a:rPr lang="en-GB" i="1" dirty="0"/>
              <a:t>Data catalogue </a:t>
            </a:r>
          </a:p>
          <a:p>
            <a:r>
              <a:rPr lang="en-GB" i="1" dirty="0"/>
              <a:t>Persistent Identifiers</a:t>
            </a:r>
          </a:p>
          <a:p>
            <a:r>
              <a:rPr lang="en-GB" i="1" dirty="0"/>
              <a:t>License handling</a:t>
            </a:r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296AEDDC-C8C6-654B-8DE2-EFCD87ED8989}"/>
              </a:ext>
            </a:extLst>
          </p:cNvPr>
          <p:cNvSpPr txBox="1"/>
          <p:nvPr/>
        </p:nvSpPr>
        <p:spPr>
          <a:xfrm>
            <a:off x="7792165" y="1384940"/>
            <a:ext cx="31903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Processing facilities</a:t>
            </a:r>
          </a:p>
          <a:p>
            <a:r>
              <a:rPr lang="en-GB" dirty="0"/>
              <a:t>Workflows</a:t>
            </a:r>
          </a:p>
          <a:p>
            <a:r>
              <a:rPr lang="en-GB" dirty="0"/>
              <a:t>Analysis or visualization tools</a:t>
            </a:r>
          </a:p>
        </p:txBody>
      </p:sp>
      <p:sp>
        <p:nvSpPr>
          <p:cNvPr id="67" name="Rettangolo 66">
            <a:extLst>
              <a:ext uri="{FF2B5EF4-FFF2-40B4-BE49-F238E27FC236}">
                <a16:creationId xmlns:a16="http://schemas.microsoft.com/office/drawing/2014/main" id="{97549893-87AE-6245-84B9-6E01B817D8AB}"/>
              </a:ext>
            </a:extLst>
          </p:cNvPr>
          <p:cNvSpPr/>
          <p:nvPr/>
        </p:nvSpPr>
        <p:spPr>
          <a:xfrm>
            <a:off x="5780690" y="493989"/>
            <a:ext cx="1587062" cy="460677"/>
          </a:xfrm>
          <a:prstGeom prst="rect">
            <a:avLst/>
          </a:prstGeom>
          <a:solidFill>
            <a:srgbClr val="FF7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Researcher</a:t>
            </a:r>
            <a:br>
              <a:rPr lang="en-GB" dirty="0">
                <a:solidFill>
                  <a:sysClr val="windowText" lastClr="000000"/>
                </a:solidFill>
              </a:rPr>
            </a:br>
            <a:r>
              <a:rPr lang="en-GB" dirty="0">
                <a:solidFill>
                  <a:sysClr val="windowText" lastClr="000000"/>
                </a:solidFill>
              </a:rPr>
              <a:t>Mindset</a:t>
            </a:r>
          </a:p>
        </p:txBody>
      </p:sp>
      <p:sp>
        <p:nvSpPr>
          <p:cNvPr id="71" name="Freccia destra 70">
            <a:extLst>
              <a:ext uri="{FF2B5EF4-FFF2-40B4-BE49-F238E27FC236}">
                <a16:creationId xmlns:a16="http://schemas.microsoft.com/office/drawing/2014/main" id="{9FF418C7-DE00-B246-AF32-4D64F916F045}"/>
              </a:ext>
            </a:extLst>
          </p:cNvPr>
          <p:cNvSpPr/>
          <p:nvPr/>
        </p:nvSpPr>
        <p:spPr>
          <a:xfrm>
            <a:off x="0" y="23212"/>
            <a:ext cx="12179996" cy="456993"/>
          </a:xfrm>
          <a:prstGeom prst="rightArrow">
            <a:avLst>
              <a:gd name="adj1" fmla="val 95998"/>
              <a:gd name="adj2" fmla="val 5000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7000">
                <a:schemeClr val="bg1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7000">
                  <a:schemeClr val="bg1"/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2" name="Rettangolo 71">
            <a:extLst>
              <a:ext uri="{FF2B5EF4-FFF2-40B4-BE49-F238E27FC236}">
                <a16:creationId xmlns:a16="http://schemas.microsoft.com/office/drawing/2014/main" id="{D80D149E-0685-7F47-B964-165AC08AC2E2}"/>
              </a:ext>
            </a:extLst>
          </p:cNvPr>
          <p:cNvSpPr/>
          <p:nvPr/>
        </p:nvSpPr>
        <p:spPr>
          <a:xfrm>
            <a:off x="232576" y="67042"/>
            <a:ext cx="10395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chemeClr val="tx1"/>
                </a:solidFill>
              </a:rPr>
              <a:t>THEORY</a:t>
            </a:r>
            <a:endParaRPr lang="en-GB" sz="2000" b="1" dirty="0"/>
          </a:p>
        </p:txBody>
      </p:sp>
      <p:sp>
        <p:nvSpPr>
          <p:cNvPr id="73" name="Rettangolo 72">
            <a:extLst>
              <a:ext uri="{FF2B5EF4-FFF2-40B4-BE49-F238E27FC236}">
                <a16:creationId xmlns:a16="http://schemas.microsoft.com/office/drawing/2014/main" id="{D2D75234-83C0-9641-A6D1-D2120F7DF836}"/>
              </a:ext>
            </a:extLst>
          </p:cNvPr>
          <p:cNvSpPr/>
          <p:nvPr/>
        </p:nvSpPr>
        <p:spPr>
          <a:xfrm>
            <a:off x="10982563" y="79462"/>
            <a:ext cx="10439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chemeClr val="tx1"/>
                </a:solidFill>
              </a:rPr>
              <a:t>REALITY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28003216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382AB5E-9388-9D43-B481-5BE650A7F6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84" r="496" b="17316"/>
          <a:stretch/>
        </p:blipFill>
        <p:spPr>
          <a:xfrm>
            <a:off x="861849" y="535275"/>
            <a:ext cx="10541876" cy="6322725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9E38CEA-850B-F747-9B24-D55C090C77A5}"/>
              </a:ext>
            </a:extLst>
          </p:cNvPr>
          <p:cNvSpPr txBox="1"/>
          <p:nvPr/>
        </p:nvSpPr>
        <p:spPr>
          <a:xfrm>
            <a:off x="472966" y="124656"/>
            <a:ext cx="170649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000" b="1" u="sng" dirty="0" err="1">
                <a:solidFill>
                  <a:srgbClr val="810000"/>
                </a:solidFill>
              </a:rPr>
              <a:t>Pyramid</a:t>
            </a:r>
            <a:r>
              <a:rPr lang="it-IT" sz="2000" b="1" u="sng" dirty="0">
                <a:solidFill>
                  <a:srgbClr val="810000"/>
                </a:solidFill>
              </a:rPr>
              <a:t> Stage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2880C2B-D7D6-684D-B0DD-3026A63BB227}"/>
              </a:ext>
            </a:extLst>
          </p:cNvPr>
          <p:cNvSpPr txBox="1"/>
          <p:nvPr/>
        </p:nvSpPr>
        <p:spPr>
          <a:xfrm>
            <a:off x="2948152" y="135165"/>
            <a:ext cx="164327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000" b="1" u="sng" dirty="0">
                <a:solidFill>
                  <a:srgbClr val="810000"/>
                </a:solidFill>
              </a:rPr>
              <a:t>FAIR </a:t>
            </a:r>
            <a:r>
              <a:rPr lang="it-IT" sz="2000" b="1" u="sng" dirty="0" err="1">
                <a:solidFill>
                  <a:srgbClr val="810000"/>
                </a:solidFill>
              </a:rPr>
              <a:t>principle</a:t>
            </a:r>
            <a:endParaRPr lang="it-IT" sz="2000" b="1" u="sng" dirty="0">
              <a:solidFill>
                <a:srgbClr val="810000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9BB0F60-98B9-984A-BE47-9B8568C062AB}"/>
              </a:ext>
            </a:extLst>
          </p:cNvPr>
          <p:cNvSpPr txBox="1"/>
          <p:nvPr/>
        </p:nvSpPr>
        <p:spPr>
          <a:xfrm>
            <a:off x="7199587" y="135165"/>
            <a:ext cx="301768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000" b="1" u="sng" dirty="0" err="1">
                <a:solidFill>
                  <a:srgbClr val="810000"/>
                </a:solidFill>
              </a:rPr>
              <a:t>Related</a:t>
            </a:r>
            <a:r>
              <a:rPr lang="it-IT" sz="2000" b="1" u="sng" dirty="0">
                <a:solidFill>
                  <a:srgbClr val="810000"/>
                </a:solidFill>
              </a:rPr>
              <a:t> </a:t>
            </a:r>
            <a:r>
              <a:rPr lang="it-IT" sz="2000" b="1" u="sng" dirty="0" err="1">
                <a:solidFill>
                  <a:srgbClr val="810000"/>
                </a:solidFill>
              </a:rPr>
              <a:t>technical</a:t>
            </a:r>
            <a:r>
              <a:rPr lang="it-IT" sz="2000" b="1" u="sng" dirty="0">
                <a:solidFill>
                  <a:srgbClr val="810000"/>
                </a:solidFill>
              </a:rPr>
              <a:t> </a:t>
            </a:r>
            <a:r>
              <a:rPr lang="it-IT" sz="2000" b="1" u="sng" dirty="0" err="1">
                <a:solidFill>
                  <a:srgbClr val="810000"/>
                </a:solidFill>
              </a:rPr>
              <a:t>activities</a:t>
            </a:r>
            <a:endParaRPr lang="it-IT" sz="2000" b="1" u="sng" dirty="0">
              <a:solidFill>
                <a:srgbClr val="81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0653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D60B64-50DC-ED47-B35F-556C24560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2544"/>
          </a:xfrm>
        </p:spPr>
        <p:txBody>
          <a:bodyPr>
            <a:normAutofit/>
          </a:bodyPr>
          <a:lstStyle/>
          <a:p>
            <a:r>
              <a:rPr lang="it-IT" dirty="0" err="1"/>
              <a:t>Final</a:t>
            </a:r>
            <a:r>
              <a:rPr lang="it-IT" dirty="0"/>
              <a:t> </a:t>
            </a:r>
            <a:r>
              <a:rPr lang="it-IT" dirty="0" err="1"/>
              <a:t>Considerations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87E802-6BDC-424B-B15D-77190128F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986" y="1053662"/>
            <a:ext cx="11498317" cy="56992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b="1" dirty="0" err="1">
                <a:solidFill>
                  <a:srgbClr val="810000"/>
                </a:solidFill>
              </a:rPr>
              <a:t>Need</a:t>
            </a:r>
            <a:r>
              <a:rPr lang="it-IT" b="1" dirty="0">
                <a:solidFill>
                  <a:srgbClr val="810000"/>
                </a:solidFill>
              </a:rPr>
              <a:t> for a </a:t>
            </a:r>
            <a:r>
              <a:rPr lang="it-IT" b="1" dirty="0" err="1">
                <a:solidFill>
                  <a:srgbClr val="810000"/>
                </a:solidFill>
              </a:rPr>
              <a:t>pragmatic</a:t>
            </a:r>
            <a:r>
              <a:rPr lang="it-IT" b="1" dirty="0">
                <a:solidFill>
                  <a:srgbClr val="810000"/>
                </a:solidFill>
              </a:rPr>
              <a:t> </a:t>
            </a:r>
            <a:r>
              <a:rPr lang="it-IT" b="1" dirty="0" err="1">
                <a:solidFill>
                  <a:srgbClr val="810000"/>
                </a:solidFill>
              </a:rPr>
              <a:t>approach</a:t>
            </a:r>
            <a:r>
              <a:rPr lang="it-IT" b="1" dirty="0">
                <a:solidFill>
                  <a:srgbClr val="810000"/>
                </a:solidFill>
              </a:rPr>
              <a:t> to help and guide Data Providers</a:t>
            </a:r>
          </a:p>
          <a:p>
            <a:pPr marL="0" indent="0">
              <a:buNone/>
            </a:pPr>
            <a:r>
              <a:rPr lang="it-IT" b="1" dirty="0"/>
              <a:t>FAIR </a:t>
            </a:r>
            <a:r>
              <a:rPr lang="it-IT" b="1" dirty="0" err="1"/>
              <a:t>is</a:t>
            </a:r>
            <a:r>
              <a:rPr lang="it-IT" b="1" dirty="0"/>
              <a:t> </a:t>
            </a:r>
            <a:r>
              <a:rPr lang="it-IT" b="1" dirty="0" err="1"/>
              <a:t>not</a:t>
            </a:r>
            <a:r>
              <a:rPr lang="it-IT" b="1" dirty="0"/>
              <a:t> </a:t>
            </a:r>
            <a:r>
              <a:rPr lang="it-IT" b="1" dirty="0" err="1"/>
              <a:t>only</a:t>
            </a:r>
            <a:r>
              <a:rPr lang="it-IT" b="1" dirty="0"/>
              <a:t> </a:t>
            </a:r>
            <a:r>
              <a:rPr lang="it-IT" b="1" dirty="0" err="1"/>
              <a:t>about</a:t>
            </a:r>
            <a:r>
              <a:rPr lang="it-IT" b="1" dirty="0"/>
              <a:t> (</a:t>
            </a:r>
            <a:r>
              <a:rPr lang="it-IT" b="1" dirty="0" err="1"/>
              <a:t>examples</a:t>
            </a:r>
            <a:r>
              <a:rPr lang="it-IT" b="1" dirty="0"/>
              <a:t>):</a:t>
            </a:r>
          </a:p>
          <a:p>
            <a:pPr>
              <a:buFont typeface="Wingdings" pitchFamily="2" charset="2"/>
              <a:buChar char="à"/>
            </a:pPr>
            <a:r>
              <a:rPr lang="it-IT" dirty="0" err="1">
                <a:sym typeface="Wingdings" pitchFamily="2" charset="2"/>
              </a:rPr>
              <a:t>Defining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metadata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schemas</a:t>
            </a:r>
            <a:endParaRPr lang="it-IT" dirty="0">
              <a:sym typeface="Wingdings" pitchFamily="2" charset="2"/>
            </a:endParaRPr>
          </a:p>
          <a:p>
            <a:pPr>
              <a:buFont typeface="Wingdings" pitchFamily="2" charset="2"/>
              <a:buChar char="à"/>
            </a:pPr>
            <a:r>
              <a:rPr lang="it-IT" dirty="0" err="1">
                <a:sym typeface="Wingdings" pitchFamily="2" charset="2"/>
              </a:rPr>
              <a:t>Choosing</a:t>
            </a:r>
            <a:r>
              <a:rPr lang="it-IT" dirty="0">
                <a:sym typeface="Wingdings" pitchFamily="2" charset="2"/>
              </a:rPr>
              <a:t> a </a:t>
            </a:r>
            <a:r>
              <a:rPr lang="it-IT" dirty="0" err="1">
                <a:sym typeface="Wingdings" pitchFamily="2" charset="2"/>
              </a:rPr>
              <a:t>good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ontology</a:t>
            </a:r>
            <a:endParaRPr lang="it-IT" dirty="0">
              <a:sym typeface="Wingdings" pitchFamily="2" charset="2"/>
            </a:endParaRPr>
          </a:p>
          <a:p>
            <a:pPr>
              <a:buFont typeface="Wingdings" pitchFamily="2" charset="2"/>
              <a:buChar char="à"/>
            </a:pPr>
            <a:r>
              <a:rPr lang="it-IT" dirty="0">
                <a:sym typeface="Wingdings" pitchFamily="2" charset="2"/>
              </a:rPr>
              <a:t>Select the </a:t>
            </a:r>
            <a:r>
              <a:rPr lang="it-IT" dirty="0" err="1">
                <a:sym typeface="Wingdings" pitchFamily="2" charset="2"/>
              </a:rPr>
              <a:t>serialization</a:t>
            </a:r>
            <a:r>
              <a:rPr lang="it-IT" dirty="0">
                <a:sym typeface="Wingdings" pitchFamily="2" charset="2"/>
              </a:rPr>
              <a:t> format</a:t>
            </a:r>
          </a:p>
          <a:p>
            <a:pPr>
              <a:buFont typeface="Wingdings" pitchFamily="2" charset="2"/>
              <a:buChar char="à"/>
            </a:pPr>
            <a:r>
              <a:rPr lang="it-IT" dirty="0" err="1">
                <a:sym typeface="Wingdings" pitchFamily="2" charset="2"/>
              </a:rPr>
              <a:t>Defining</a:t>
            </a:r>
            <a:r>
              <a:rPr lang="it-IT" dirty="0">
                <a:sym typeface="Wingdings" pitchFamily="2" charset="2"/>
              </a:rPr>
              <a:t> PID </a:t>
            </a:r>
            <a:r>
              <a:rPr lang="it-IT" dirty="0" err="1">
                <a:sym typeface="Wingdings" pitchFamily="2" charset="2"/>
              </a:rPr>
              <a:t>issuer</a:t>
            </a:r>
            <a:endParaRPr lang="it-IT" dirty="0">
              <a:sym typeface="Wingdings" pitchFamily="2" charset="2"/>
            </a:endParaRPr>
          </a:p>
          <a:p>
            <a:pPr marL="0" indent="0">
              <a:buNone/>
            </a:pPr>
            <a:r>
              <a:rPr lang="it-IT" b="1" dirty="0" err="1">
                <a:sym typeface="Wingdings" pitchFamily="2" charset="2"/>
              </a:rPr>
              <a:t>It</a:t>
            </a:r>
            <a:r>
              <a:rPr lang="it-IT" b="1" dirty="0">
                <a:sym typeface="Wingdings" pitchFamily="2" charset="2"/>
              </a:rPr>
              <a:t> </a:t>
            </a:r>
            <a:r>
              <a:rPr lang="it-IT" b="1" dirty="0" err="1">
                <a:sym typeface="Wingdings" pitchFamily="2" charset="2"/>
              </a:rPr>
              <a:t>has</a:t>
            </a:r>
            <a:r>
              <a:rPr lang="it-IT" b="1" dirty="0">
                <a:sym typeface="Wingdings" pitchFamily="2" charset="2"/>
              </a:rPr>
              <a:t> </a:t>
            </a:r>
            <a:r>
              <a:rPr lang="it-IT" b="1" dirty="0" err="1">
                <a:sym typeface="Wingdings" pitchFamily="2" charset="2"/>
              </a:rPr>
              <a:t>pragmatic</a:t>
            </a:r>
            <a:r>
              <a:rPr lang="it-IT" b="1" dirty="0">
                <a:sym typeface="Wingdings" pitchFamily="2" charset="2"/>
              </a:rPr>
              <a:t> </a:t>
            </a:r>
            <a:r>
              <a:rPr lang="it-IT" b="1" dirty="0" err="1">
                <a:sym typeface="Wingdings" pitchFamily="2" charset="2"/>
              </a:rPr>
              <a:t>aspects</a:t>
            </a:r>
            <a:r>
              <a:rPr lang="it-IT" b="1" dirty="0">
                <a:sym typeface="Wingdings" pitchFamily="2" charset="2"/>
              </a:rPr>
              <a:t> (</a:t>
            </a:r>
            <a:r>
              <a:rPr lang="it-IT" b="1" dirty="0" err="1">
                <a:sym typeface="Wingdings" pitchFamily="2" charset="2"/>
              </a:rPr>
              <a:t>examples</a:t>
            </a:r>
            <a:r>
              <a:rPr lang="it-IT" b="1" dirty="0">
                <a:sym typeface="Wingdings" pitchFamily="2" charset="2"/>
              </a:rPr>
              <a:t>):</a:t>
            </a:r>
          </a:p>
          <a:p>
            <a:pPr marL="0" indent="0">
              <a:buNone/>
            </a:pPr>
            <a:r>
              <a:rPr lang="it-IT" dirty="0">
                <a:sym typeface="Wingdings" pitchFamily="2" charset="2"/>
              </a:rPr>
              <a:t></a:t>
            </a:r>
            <a:r>
              <a:rPr lang="it-IT" dirty="0" err="1">
                <a:sym typeface="Wingdings" pitchFamily="2" charset="2"/>
              </a:rPr>
              <a:t>select</a:t>
            </a:r>
            <a:r>
              <a:rPr lang="it-IT" dirty="0">
                <a:sym typeface="Wingdings" pitchFamily="2" charset="2"/>
              </a:rPr>
              <a:t> an </a:t>
            </a:r>
            <a:r>
              <a:rPr lang="it-IT" dirty="0" err="1">
                <a:sym typeface="Wingdings" pitchFamily="2" charset="2"/>
              </a:rPr>
              <a:t>existing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metadata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standards</a:t>
            </a:r>
            <a:r>
              <a:rPr lang="it-IT" dirty="0">
                <a:sym typeface="Wingdings" pitchFamily="2" charset="2"/>
              </a:rPr>
              <a:t> with </a:t>
            </a:r>
            <a:r>
              <a:rPr lang="it-IT" dirty="0" err="1">
                <a:sym typeface="Wingdings" pitchFamily="2" charset="2"/>
              </a:rPr>
              <a:t>associated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tools</a:t>
            </a:r>
            <a:r>
              <a:rPr lang="it-IT" dirty="0">
                <a:sym typeface="Wingdings" pitchFamily="2" charset="2"/>
              </a:rPr>
              <a:t> for </a:t>
            </a:r>
            <a:r>
              <a:rPr lang="it-IT" dirty="0" err="1">
                <a:sym typeface="Wingdings" pitchFamily="2" charset="2"/>
              </a:rPr>
              <a:t>metadata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manipulation</a:t>
            </a:r>
            <a:r>
              <a:rPr lang="it-IT" dirty="0">
                <a:sym typeface="Wingdings" pitchFamily="2" charset="2"/>
              </a:rPr>
              <a:t> and management</a:t>
            </a:r>
          </a:p>
          <a:p>
            <a:pPr marL="0" indent="0">
              <a:buNone/>
            </a:pPr>
            <a:r>
              <a:rPr lang="it-IT" dirty="0">
                <a:sym typeface="Wingdings" pitchFamily="2" charset="2"/>
              </a:rPr>
              <a:t>integrate PID </a:t>
            </a:r>
            <a:r>
              <a:rPr lang="it-IT" dirty="0" err="1">
                <a:sym typeface="Wingdings" pitchFamily="2" charset="2"/>
              </a:rPr>
              <a:t>services</a:t>
            </a:r>
            <a:r>
              <a:rPr lang="it-IT" dirty="0">
                <a:sym typeface="Wingdings" pitchFamily="2" charset="2"/>
              </a:rPr>
              <a:t> in the </a:t>
            </a:r>
            <a:r>
              <a:rPr lang="it-IT" dirty="0" err="1">
                <a:sym typeface="Wingdings" pitchFamily="2" charset="2"/>
              </a:rPr>
              <a:t>existing</a:t>
            </a:r>
            <a:r>
              <a:rPr lang="it-IT" dirty="0">
                <a:sym typeface="Wingdings" pitchFamily="2" charset="2"/>
              </a:rPr>
              <a:t> e-</a:t>
            </a:r>
            <a:r>
              <a:rPr lang="it-IT" dirty="0" err="1">
                <a:sym typeface="Wingdings" pitchFamily="2" charset="2"/>
              </a:rPr>
              <a:t>Infrastructure</a:t>
            </a:r>
            <a:endParaRPr lang="it-IT" dirty="0">
              <a:sym typeface="Wingdings" pitchFamily="2" charset="2"/>
            </a:endParaRPr>
          </a:p>
          <a:p>
            <a:pPr marL="0" indent="0">
              <a:buNone/>
            </a:pPr>
            <a:r>
              <a:rPr lang="it-IT" dirty="0">
                <a:sym typeface="Wingdings" pitchFamily="2" charset="2"/>
              </a:rPr>
              <a:t> Integrate AAAI </a:t>
            </a:r>
            <a:r>
              <a:rPr lang="it-IT" dirty="0" err="1">
                <a:sym typeface="Wingdings" pitchFamily="2" charset="2"/>
              </a:rPr>
              <a:t>system</a:t>
            </a:r>
            <a:r>
              <a:rPr lang="it-IT" dirty="0">
                <a:sym typeface="Wingdings" pitchFamily="2" charset="2"/>
              </a:rPr>
              <a:t> in the </a:t>
            </a:r>
            <a:r>
              <a:rPr lang="it-IT" dirty="0" err="1">
                <a:sym typeface="Wingdings" pitchFamily="2" charset="2"/>
              </a:rPr>
              <a:t>existing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infrastructure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096204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D60B64-50DC-ED47-B35F-556C24560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2544"/>
          </a:xfrm>
        </p:spPr>
        <p:txBody>
          <a:bodyPr>
            <a:normAutofit/>
          </a:bodyPr>
          <a:lstStyle/>
          <a:p>
            <a:r>
              <a:rPr lang="it-IT" dirty="0" err="1"/>
              <a:t>Final</a:t>
            </a:r>
            <a:r>
              <a:rPr lang="it-IT" dirty="0"/>
              <a:t> </a:t>
            </a:r>
            <a:r>
              <a:rPr lang="it-IT" dirty="0" err="1"/>
              <a:t>Considerations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87E802-6BDC-424B-B15D-77190128F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8766"/>
            <a:ext cx="10515600" cy="52945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b="1" dirty="0" err="1">
                <a:solidFill>
                  <a:srgbClr val="810000"/>
                </a:solidFill>
              </a:rPr>
              <a:t>Generalistic</a:t>
            </a:r>
            <a:r>
              <a:rPr lang="it-IT" b="1" dirty="0">
                <a:solidFill>
                  <a:srgbClr val="810000"/>
                </a:solidFill>
              </a:rPr>
              <a:t> </a:t>
            </a:r>
            <a:r>
              <a:rPr lang="it-IT" b="1" dirty="0" err="1">
                <a:solidFill>
                  <a:srgbClr val="810000"/>
                </a:solidFill>
              </a:rPr>
              <a:t>repositories</a:t>
            </a:r>
            <a:r>
              <a:rPr lang="it-IT" b="1" dirty="0">
                <a:solidFill>
                  <a:srgbClr val="810000"/>
                </a:solidFill>
              </a:rPr>
              <a:t>: do </a:t>
            </a:r>
            <a:r>
              <a:rPr lang="it-IT" b="1" dirty="0" err="1">
                <a:solidFill>
                  <a:srgbClr val="810000"/>
                </a:solidFill>
              </a:rPr>
              <a:t>they</a:t>
            </a:r>
            <a:r>
              <a:rPr lang="it-IT" b="1" dirty="0">
                <a:solidFill>
                  <a:srgbClr val="810000"/>
                </a:solidFill>
              </a:rPr>
              <a:t> serve the </a:t>
            </a:r>
            <a:r>
              <a:rPr lang="it-IT" b="1" dirty="0" err="1">
                <a:solidFill>
                  <a:srgbClr val="810000"/>
                </a:solidFill>
              </a:rPr>
              <a:t>purpose</a:t>
            </a:r>
            <a:r>
              <a:rPr lang="it-IT" b="1" dirty="0">
                <a:solidFill>
                  <a:srgbClr val="810000"/>
                </a:solidFill>
              </a:rPr>
              <a:t>?</a:t>
            </a:r>
          </a:p>
          <a:p>
            <a:pPr marL="0" indent="0">
              <a:buNone/>
            </a:pPr>
            <a:r>
              <a:rPr lang="it-IT" b="1" dirty="0"/>
              <a:t>Yes, </a:t>
            </a:r>
            <a:r>
              <a:rPr lang="it-IT" b="1" dirty="0" err="1"/>
              <a:t>when</a:t>
            </a:r>
            <a:r>
              <a:rPr lang="it-IT" b="1" dirty="0"/>
              <a:t>:</a:t>
            </a:r>
          </a:p>
          <a:p>
            <a:pPr>
              <a:buFont typeface="Wingdings" pitchFamily="2" charset="2"/>
              <a:buChar char="à"/>
            </a:pPr>
            <a:r>
              <a:rPr lang="it-IT" dirty="0" err="1">
                <a:sym typeface="Wingdings" pitchFamily="2" charset="2"/>
              </a:rPr>
              <a:t>You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have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few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datasets</a:t>
            </a:r>
            <a:endParaRPr lang="it-IT" dirty="0">
              <a:sym typeface="Wingdings" pitchFamily="2" charset="2"/>
            </a:endParaRPr>
          </a:p>
          <a:p>
            <a:pPr>
              <a:buFont typeface="Wingdings" pitchFamily="2" charset="2"/>
              <a:buChar char="à"/>
            </a:pPr>
            <a:r>
              <a:rPr lang="it-IT" dirty="0" err="1">
                <a:sym typeface="Wingdings" pitchFamily="2" charset="2"/>
              </a:rPr>
              <a:t>Metadata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is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simply</a:t>
            </a:r>
            <a:r>
              <a:rPr lang="it-IT" dirty="0">
                <a:sym typeface="Wingdings" pitchFamily="2" charset="2"/>
              </a:rPr>
              <a:t> a list of </a:t>
            </a:r>
            <a:r>
              <a:rPr lang="it-IT" dirty="0" err="1">
                <a:sym typeface="Wingdings" pitchFamily="2" charset="2"/>
              </a:rPr>
              <a:t>tags</a:t>
            </a:r>
            <a:endParaRPr lang="it-IT" dirty="0">
              <a:sym typeface="Wingdings" pitchFamily="2" charset="2"/>
            </a:endParaRPr>
          </a:p>
          <a:p>
            <a:pPr>
              <a:buFont typeface="Wingdings" pitchFamily="2" charset="2"/>
              <a:buChar char="à"/>
            </a:pPr>
            <a:r>
              <a:rPr lang="it-IT" dirty="0">
                <a:sym typeface="Wingdings" pitchFamily="2" charset="2"/>
              </a:rPr>
              <a:t>Your data </a:t>
            </a:r>
            <a:r>
              <a:rPr lang="it-IT" dirty="0" err="1">
                <a:sym typeface="Wingdings" pitchFamily="2" charset="2"/>
              </a:rPr>
              <a:t>is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linked</a:t>
            </a:r>
            <a:r>
              <a:rPr lang="it-IT" dirty="0">
                <a:sym typeface="Wingdings" pitchFamily="2" charset="2"/>
              </a:rPr>
              <a:t> to a </a:t>
            </a:r>
            <a:r>
              <a:rPr lang="it-IT" dirty="0" err="1">
                <a:sym typeface="Wingdings" pitchFamily="2" charset="2"/>
              </a:rPr>
              <a:t>publication</a:t>
            </a:r>
            <a:endParaRPr lang="it-IT" dirty="0">
              <a:sym typeface="Wingdings" pitchFamily="2" charset="2"/>
            </a:endParaRPr>
          </a:p>
          <a:p>
            <a:pPr marL="0" indent="0">
              <a:buNone/>
            </a:pPr>
            <a:endParaRPr lang="it-IT" b="1" dirty="0">
              <a:sym typeface="Wingdings" pitchFamily="2" charset="2"/>
            </a:endParaRPr>
          </a:p>
          <a:p>
            <a:pPr marL="0" indent="0">
              <a:buNone/>
            </a:pPr>
            <a:r>
              <a:rPr lang="it-IT" b="1" dirty="0">
                <a:sym typeface="Wingdings" pitchFamily="2" charset="2"/>
              </a:rPr>
              <a:t>No, </a:t>
            </a:r>
            <a:r>
              <a:rPr lang="it-IT" b="1" dirty="0" err="1">
                <a:sym typeface="Wingdings" pitchFamily="2" charset="2"/>
              </a:rPr>
              <a:t>when</a:t>
            </a:r>
            <a:r>
              <a:rPr lang="it-IT" b="1" dirty="0">
                <a:sym typeface="Wingdings" pitchFamily="2" charset="2"/>
              </a:rPr>
              <a:t>:</a:t>
            </a:r>
          </a:p>
          <a:p>
            <a:pPr>
              <a:buFont typeface="Wingdings" pitchFamily="2" charset="2"/>
              <a:buChar char="à"/>
            </a:pPr>
            <a:r>
              <a:rPr lang="it-IT" dirty="0" err="1">
                <a:sym typeface="Wingdings" pitchFamily="2" charset="2"/>
              </a:rPr>
              <a:t>You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have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many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datasets</a:t>
            </a:r>
            <a:r>
              <a:rPr lang="it-IT" dirty="0">
                <a:sym typeface="Wingdings" pitchFamily="2" charset="2"/>
              </a:rPr>
              <a:t>, or </a:t>
            </a:r>
            <a:r>
              <a:rPr lang="it-IT" dirty="0" err="1">
                <a:sym typeface="Wingdings" pitchFamily="2" charset="2"/>
              </a:rPr>
              <a:t>dynamic</a:t>
            </a:r>
            <a:r>
              <a:rPr lang="it-IT" dirty="0">
                <a:sym typeface="Wingdings" pitchFamily="2" charset="2"/>
              </a:rPr>
              <a:t> data</a:t>
            </a:r>
          </a:p>
          <a:p>
            <a:pPr>
              <a:buFont typeface="Wingdings" pitchFamily="2" charset="2"/>
              <a:buChar char="à"/>
            </a:pPr>
            <a:r>
              <a:rPr lang="it-IT" dirty="0" err="1">
                <a:sym typeface="Wingdings" pitchFamily="2" charset="2"/>
              </a:rPr>
              <a:t>You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want</a:t>
            </a:r>
            <a:r>
              <a:rPr lang="it-IT" dirty="0">
                <a:sym typeface="Wingdings" pitchFamily="2" charset="2"/>
              </a:rPr>
              <a:t> to </a:t>
            </a:r>
            <a:r>
              <a:rPr lang="it-IT" dirty="0" err="1">
                <a:sym typeface="Wingdings" pitchFamily="2" charset="2"/>
              </a:rPr>
              <a:t>perform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parameter-specific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search</a:t>
            </a:r>
            <a:r>
              <a:rPr lang="it-IT" dirty="0">
                <a:sym typeface="Wingdings" pitchFamily="2" charset="2"/>
              </a:rPr>
              <a:t> (</a:t>
            </a:r>
            <a:r>
              <a:rPr lang="it-IT" dirty="0" err="1">
                <a:sym typeface="Wingdings" pitchFamily="2" charset="2"/>
              </a:rPr>
              <a:t>e.g</a:t>
            </a:r>
            <a:r>
              <a:rPr lang="it-IT" dirty="0">
                <a:sym typeface="Wingdings" pitchFamily="2" charset="2"/>
              </a:rPr>
              <a:t> CO2)</a:t>
            </a:r>
          </a:p>
          <a:p>
            <a:pPr>
              <a:buFont typeface="Wingdings" pitchFamily="2" charset="2"/>
              <a:buChar char="à"/>
            </a:pPr>
            <a:r>
              <a:rPr lang="it-IT" dirty="0" err="1">
                <a:sym typeface="Wingdings" pitchFamily="2" charset="2"/>
              </a:rPr>
              <a:t>You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need</a:t>
            </a:r>
            <a:r>
              <a:rPr lang="it-IT" dirty="0">
                <a:sym typeface="Wingdings" pitchFamily="2" charset="2"/>
              </a:rPr>
              <a:t> an </a:t>
            </a:r>
            <a:r>
              <a:rPr lang="it-IT" dirty="0" err="1">
                <a:sym typeface="Wingdings" pitchFamily="2" charset="2"/>
              </a:rPr>
              <a:t>institutional-based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approach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710863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D60B64-50DC-ED47-B35F-556C24560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2544"/>
          </a:xfrm>
        </p:spPr>
        <p:txBody>
          <a:bodyPr/>
          <a:lstStyle/>
          <a:p>
            <a:r>
              <a:rPr lang="it-IT" dirty="0" err="1"/>
              <a:t>Final</a:t>
            </a:r>
            <a:r>
              <a:rPr lang="it-IT" dirty="0"/>
              <a:t> </a:t>
            </a:r>
            <a:r>
              <a:rPr lang="it-IT" dirty="0" err="1"/>
              <a:t>Considerations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87E802-6BDC-424B-B15D-77190128F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724" y="1187670"/>
            <a:ext cx="9535511" cy="48526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b="1" dirty="0" err="1">
                <a:solidFill>
                  <a:srgbClr val="810000"/>
                </a:solidFill>
              </a:rPr>
              <a:t>If</a:t>
            </a:r>
            <a:r>
              <a:rPr lang="it-IT" b="1" dirty="0">
                <a:solidFill>
                  <a:srgbClr val="810000"/>
                </a:solidFill>
              </a:rPr>
              <a:t> </a:t>
            </a:r>
            <a:r>
              <a:rPr lang="it-IT" b="1" dirty="0" err="1">
                <a:solidFill>
                  <a:srgbClr val="810000"/>
                </a:solidFill>
              </a:rPr>
              <a:t>we</a:t>
            </a:r>
            <a:r>
              <a:rPr lang="it-IT" b="1" dirty="0">
                <a:solidFill>
                  <a:srgbClr val="810000"/>
                </a:solidFill>
              </a:rPr>
              <a:t> </a:t>
            </a:r>
            <a:r>
              <a:rPr lang="it-IT" b="1" dirty="0" err="1">
                <a:solidFill>
                  <a:srgbClr val="810000"/>
                </a:solidFill>
              </a:rPr>
              <a:t>want</a:t>
            </a:r>
            <a:r>
              <a:rPr lang="it-IT" b="1" dirty="0">
                <a:solidFill>
                  <a:srgbClr val="810000"/>
                </a:solidFill>
              </a:rPr>
              <a:t> FAIR to be </a:t>
            </a:r>
            <a:r>
              <a:rPr lang="it-IT" b="1" dirty="0" err="1">
                <a:solidFill>
                  <a:srgbClr val="810000"/>
                </a:solidFill>
              </a:rPr>
              <a:t>implemented</a:t>
            </a:r>
            <a:r>
              <a:rPr lang="it-IT" b="1" dirty="0">
                <a:solidFill>
                  <a:srgbClr val="810000"/>
                </a:solidFill>
              </a:rPr>
              <a:t> more </a:t>
            </a:r>
            <a:r>
              <a:rPr lang="it-IT" b="1" dirty="0" err="1">
                <a:solidFill>
                  <a:srgbClr val="810000"/>
                </a:solidFill>
              </a:rPr>
              <a:t>clear</a:t>
            </a:r>
            <a:r>
              <a:rPr lang="it-IT" b="1" dirty="0">
                <a:solidFill>
                  <a:srgbClr val="810000"/>
                </a:solidFill>
              </a:rPr>
              <a:t> </a:t>
            </a:r>
            <a:r>
              <a:rPr lang="it-IT" b="1" dirty="0" err="1">
                <a:solidFill>
                  <a:srgbClr val="810000"/>
                </a:solidFill>
              </a:rPr>
              <a:t>technical</a:t>
            </a:r>
            <a:r>
              <a:rPr lang="it-IT" b="1" dirty="0">
                <a:solidFill>
                  <a:srgbClr val="810000"/>
                </a:solidFill>
              </a:rPr>
              <a:t> </a:t>
            </a:r>
            <a:r>
              <a:rPr lang="it-IT" b="1" dirty="0" err="1">
                <a:solidFill>
                  <a:srgbClr val="810000"/>
                </a:solidFill>
              </a:rPr>
              <a:t>directions</a:t>
            </a:r>
            <a:r>
              <a:rPr lang="it-IT" b="1" dirty="0">
                <a:solidFill>
                  <a:srgbClr val="810000"/>
                </a:solidFill>
              </a:rPr>
              <a:t> are </a:t>
            </a:r>
            <a:r>
              <a:rPr lang="it-IT" b="1" dirty="0" err="1">
                <a:solidFill>
                  <a:srgbClr val="810000"/>
                </a:solidFill>
              </a:rPr>
              <a:t>needed</a:t>
            </a:r>
            <a:endParaRPr lang="it-IT" b="1" dirty="0">
              <a:solidFill>
                <a:srgbClr val="810000"/>
              </a:solidFill>
            </a:endParaRPr>
          </a:p>
          <a:p>
            <a:pPr marL="0" indent="0">
              <a:buNone/>
            </a:pPr>
            <a:r>
              <a:rPr lang="it-IT" dirty="0" err="1">
                <a:sym typeface="Wingdings" pitchFamily="2" charset="2"/>
              </a:rPr>
              <a:t>What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tools</a:t>
            </a:r>
            <a:r>
              <a:rPr lang="it-IT" dirty="0">
                <a:sym typeface="Wingdings" pitchFamily="2" charset="2"/>
              </a:rPr>
              <a:t> or </a:t>
            </a:r>
            <a:r>
              <a:rPr lang="it-IT" dirty="0" err="1">
                <a:sym typeface="Wingdings" pitchFamily="2" charset="2"/>
              </a:rPr>
              <a:t>technical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activities</a:t>
            </a:r>
            <a:r>
              <a:rPr lang="it-IT" dirty="0">
                <a:sym typeface="Wingdings" pitchFamily="2" charset="2"/>
              </a:rPr>
              <a:t> to </a:t>
            </a:r>
            <a:r>
              <a:rPr lang="it-IT" dirty="0" err="1">
                <a:sym typeface="Wingdings" pitchFamily="2" charset="2"/>
              </a:rPr>
              <a:t>satisfy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specific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principles</a:t>
            </a:r>
            <a:r>
              <a:rPr lang="it-IT" dirty="0">
                <a:sym typeface="Wingdings" pitchFamily="2" charset="2"/>
              </a:rPr>
              <a:t>?</a:t>
            </a:r>
            <a:br>
              <a:rPr lang="it-IT" dirty="0">
                <a:sym typeface="Wingdings" pitchFamily="2" charset="2"/>
              </a:rPr>
            </a:br>
            <a:endParaRPr lang="it-IT" dirty="0">
              <a:sym typeface="Wingdings" pitchFamily="2" charset="2"/>
            </a:endParaRPr>
          </a:p>
          <a:p>
            <a:pPr marL="0" indent="0">
              <a:buNone/>
            </a:pPr>
            <a:r>
              <a:rPr lang="it-IT" dirty="0" err="1">
                <a:sym typeface="Wingdings" pitchFamily="2" charset="2"/>
              </a:rPr>
              <a:t>Example</a:t>
            </a:r>
            <a:r>
              <a:rPr lang="it-IT" dirty="0">
                <a:sym typeface="Wingdings" pitchFamily="2" charset="2"/>
              </a:rPr>
              <a:t>: 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“</a:t>
            </a:r>
            <a:r>
              <a:rPr lang="en-GB" sz="2400" b="1" i="1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F4.</a:t>
            </a:r>
            <a:r>
              <a:rPr lang="en-GB" sz="2400" i="1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Data are registered or indexed in a searchable resource”.</a:t>
            </a:r>
          </a:p>
          <a:p>
            <a:pPr marL="0" indent="0">
              <a:buNone/>
            </a:pPr>
            <a:r>
              <a:rPr lang="en-GB" sz="2400" i="1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itchFamily="2" charset="2"/>
              </a:rPr>
              <a:t> Need metadata catalogue (database)</a:t>
            </a:r>
          </a:p>
          <a:p>
            <a:pPr>
              <a:buFont typeface="Wingdings" pitchFamily="2" charset="2"/>
              <a:buChar char="à"/>
            </a:pPr>
            <a:r>
              <a:rPr lang="en-GB" sz="2400" i="1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itchFamily="2" charset="2"/>
              </a:rPr>
              <a:t>Selection of a standard metadata format (need list of available standards)</a:t>
            </a:r>
          </a:p>
          <a:p>
            <a:pPr>
              <a:buFont typeface="Wingdings" pitchFamily="2" charset="2"/>
              <a:buChar char="à"/>
            </a:pPr>
            <a:r>
              <a:rPr lang="en-GB" sz="2400" i="1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itchFamily="2" charset="2"/>
              </a:rPr>
              <a:t>Need a service to search into the catalogue (web service)</a:t>
            </a:r>
            <a:br>
              <a:rPr lang="en-GB" sz="2400" i="1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b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endParaRPr lang="it-IT" dirty="0"/>
          </a:p>
        </p:txBody>
      </p:sp>
      <p:sp>
        <p:nvSpPr>
          <p:cNvPr id="4" name="Disco magnetico 3">
            <a:extLst>
              <a:ext uri="{FF2B5EF4-FFF2-40B4-BE49-F238E27FC236}">
                <a16:creationId xmlns:a16="http://schemas.microsoft.com/office/drawing/2014/main" id="{D81543D7-1F30-DF47-880E-43C1C3EDCF0D}"/>
              </a:ext>
            </a:extLst>
          </p:cNvPr>
          <p:cNvSpPr/>
          <p:nvPr/>
        </p:nvSpPr>
        <p:spPr>
          <a:xfrm>
            <a:off x="10300138" y="4067503"/>
            <a:ext cx="1334814" cy="1744717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Metadata</a:t>
            </a:r>
            <a:br>
              <a:rPr lang="it-IT" dirty="0"/>
            </a:br>
            <a:r>
              <a:rPr lang="it-IT" dirty="0" err="1"/>
              <a:t>Catalogue</a:t>
            </a:r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4BAEEB9-5232-2E4E-B517-70117BED7234}"/>
              </a:ext>
            </a:extLst>
          </p:cNvPr>
          <p:cNvSpPr/>
          <p:nvPr/>
        </p:nvSpPr>
        <p:spPr>
          <a:xfrm>
            <a:off x="10300138" y="3533613"/>
            <a:ext cx="1334814" cy="7125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Search</a:t>
            </a:r>
            <a:r>
              <a:rPr lang="it-IT" dirty="0"/>
              <a:t> Service</a:t>
            </a:r>
          </a:p>
        </p:txBody>
      </p:sp>
    </p:spTree>
    <p:extLst>
      <p:ext uri="{BB962C8B-B14F-4D97-AF65-F5344CB8AC3E}">
        <p14:creationId xmlns:p14="http://schemas.microsoft.com/office/powerpoint/2010/main" val="23266468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D60B64-50DC-ED47-B35F-556C24560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2544"/>
          </a:xfrm>
        </p:spPr>
        <p:txBody>
          <a:bodyPr/>
          <a:lstStyle/>
          <a:p>
            <a:r>
              <a:rPr lang="it-IT" dirty="0" err="1"/>
              <a:t>Final</a:t>
            </a:r>
            <a:r>
              <a:rPr lang="it-IT" dirty="0"/>
              <a:t> </a:t>
            </a:r>
            <a:r>
              <a:rPr lang="it-IT" dirty="0" err="1"/>
              <a:t>Considerations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87E802-6BDC-424B-B15D-77190128F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4303"/>
            <a:ext cx="10515600" cy="4852660"/>
          </a:xfrm>
        </p:spPr>
        <p:txBody>
          <a:bodyPr/>
          <a:lstStyle/>
          <a:p>
            <a:pPr marL="0" indent="0">
              <a:buNone/>
            </a:pPr>
            <a:r>
              <a:rPr lang="it-IT" b="1" dirty="0">
                <a:solidFill>
                  <a:srgbClr val="810000"/>
                </a:solidFill>
              </a:rPr>
              <a:t>(web) Services are the «</a:t>
            </a:r>
            <a:r>
              <a:rPr lang="it-IT" b="1" dirty="0" err="1">
                <a:solidFill>
                  <a:srgbClr val="810000"/>
                </a:solidFill>
              </a:rPr>
              <a:t>missing</a:t>
            </a:r>
            <a:r>
              <a:rPr lang="it-IT" b="1" dirty="0">
                <a:solidFill>
                  <a:srgbClr val="810000"/>
                </a:solidFill>
              </a:rPr>
              <a:t> guest» in FAIR </a:t>
            </a:r>
            <a:r>
              <a:rPr lang="it-IT" b="1" dirty="0" err="1">
                <a:solidFill>
                  <a:srgbClr val="810000"/>
                </a:solidFill>
              </a:rPr>
              <a:t>principles</a:t>
            </a:r>
            <a:endParaRPr lang="it-IT" b="1" dirty="0">
              <a:solidFill>
                <a:srgbClr val="810000"/>
              </a:solidFill>
            </a:endParaRP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Data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usually</a:t>
            </a:r>
            <a:r>
              <a:rPr lang="it-IT" dirty="0"/>
              <a:t> made </a:t>
            </a:r>
            <a:r>
              <a:rPr lang="it-IT" dirty="0" err="1"/>
              <a:t>available</a:t>
            </a:r>
            <a:r>
              <a:rPr lang="it-IT" dirty="0"/>
              <a:t> </a:t>
            </a:r>
            <a:r>
              <a:rPr lang="it-IT" dirty="0" err="1"/>
              <a:t>thorugh</a:t>
            </a:r>
            <a:r>
              <a:rPr lang="it-IT" dirty="0"/>
              <a:t> a «service», </a:t>
            </a:r>
          </a:p>
          <a:p>
            <a:pPr marL="0" indent="0">
              <a:buNone/>
            </a:pPr>
            <a:r>
              <a:rPr lang="it-IT" dirty="0" err="1"/>
              <a:t>Example</a:t>
            </a:r>
            <a:r>
              <a:rPr lang="it-IT" dirty="0"/>
              <a:t>:</a:t>
            </a:r>
          </a:p>
          <a:p>
            <a:pPr>
              <a:buFontTx/>
              <a:buChar char="-"/>
            </a:pPr>
            <a:r>
              <a:rPr lang="it-IT" dirty="0" err="1"/>
              <a:t>RESTful</a:t>
            </a:r>
            <a:r>
              <a:rPr lang="it-IT" dirty="0"/>
              <a:t> web service</a:t>
            </a:r>
          </a:p>
          <a:p>
            <a:pPr>
              <a:buFontTx/>
              <a:buChar char="-"/>
            </a:pPr>
            <a:r>
              <a:rPr lang="it-IT" dirty="0"/>
              <a:t>SOAP web Services</a:t>
            </a:r>
          </a:p>
          <a:p>
            <a:pPr>
              <a:buFontTx/>
              <a:buChar char="-"/>
            </a:pPr>
            <a:endParaRPr lang="it-IT" dirty="0"/>
          </a:p>
          <a:p>
            <a:pPr marL="0" indent="0">
              <a:buNone/>
            </a:pPr>
            <a:r>
              <a:rPr lang="it-IT" b="1" dirty="0" err="1"/>
              <a:t>Machines</a:t>
            </a:r>
            <a:r>
              <a:rPr lang="it-IT" b="1" dirty="0"/>
              <a:t> or GUI Client use </a:t>
            </a:r>
            <a:r>
              <a:rPr lang="it-IT" b="1" dirty="0" err="1"/>
              <a:t>such</a:t>
            </a:r>
            <a:r>
              <a:rPr lang="it-IT" b="1" dirty="0"/>
              <a:t> </a:t>
            </a:r>
            <a:r>
              <a:rPr lang="it-IT" b="1" dirty="0" err="1"/>
              <a:t>services</a:t>
            </a:r>
            <a:endParaRPr lang="it-IT" b="1" dirty="0"/>
          </a:p>
        </p:txBody>
      </p:sp>
      <p:sp>
        <p:nvSpPr>
          <p:cNvPr id="4" name="Disco magnetico 3">
            <a:extLst>
              <a:ext uri="{FF2B5EF4-FFF2-40B4-BE49-F238E27FC236}">
                <a16:creationId xmlns:a16="http://schemas.microsoft.com/office/drawing/2014/main" id="{E46A3B6D-90EA-6F4D-834E-1D630185EF53}"/>
              </a:ext>
            </a:extLst>
          </p:cNvPr>
          <p:cNvSpPr/>
          <p:nvPr/>
        </p:nvSpPr>
        <p:spPr>
          <a:xfrm>
            <a:off x="10018986" y="4432246"/>
            <a:ext cx="1668516" cy="1744717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Metadata</a:t>
            </a:r>
            <a:br>
              <a:rPr lang="it-IT" dirty="0"/>
            </a:br>
            <a:r>
              <a:rPr lang="it-IT" dirty="0" err="1"/>
              <a:t>Catalogue</a:t>
            </a:r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C982633A-2A0F-4F49-B213-BCB84859FF05}"/>
              </a:ext>
            </a:extLst>
          </p:cNvPr>
          <p:cNvSpPr/>
          <p:nvPr/>
        </p:nvSpPr>
        <p:spPr>
          <a:xfrm>
            <a:off x="10018985" y="3864688"/>
            <a:ext cx="1668517" cy="7462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Data/</a:t>
            </a:r>
            <a:r>
              <a:rPr lang="it-IT" dirty="0" err="1"/>
              <a:t>metadata</a:t>
            </a:r>
            <a:r>
              <a:rPr lang="it-IT" dirty="0"/>
              <a:t> Service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C5AC63B-F36A-D643-AEFD-C8BF84F8C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6786" y="2659117"/>
            <a:ext cx="1660716" cy="106893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7F9FE0D-F966-0B46-A2F2-726E55F42AE5}"/>
              </a:ext>
            </a:extLst>
          </p:cNvPr>
          <p:cNvSpPr txBox="1"/>
          <p:nvPr/>
        </p:nvSpPr>
        <p:spPr>
          <a:xfrm>
            <a:off x="10292288" y="2337818"/>
            <a:ext cx="11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GUI client</a:t>
            </a:r>
          </a:p>
        </p:txBody>
      </p:sp>
    </p:spTree>
    <p:extLst>
      <p:ext uri="{BB962C8B-B14F-4D97-AF65-F5344CB8AC3E}">
        <p14:creationId xmlns:p14="http://schemas.microsoft.com/office/powerpoint/2010/main" val="753195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D60B64-50DC-ED47-B35F-556C24560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2544"/>
          </a:xfrm>
        </p:spPr>
        <p:txBody>
          <a:bodyPr>
            <a:normAutofit/>
          </a:bodyPr>
          <a:lstStyle/>
          <a:p>
            <a:r>
              <a:rPr lang="it-IT" dirty="0" err="1"/>
              <a:t>Final</a:t>
            </a:r>
            <a:r>
              <a:rPr lang="it-IT" dirty="0"/>
              <a:t> </a:t>
            </a:r>
            <a:r>
              <a:rPr lang="it-IT" dirty="0" err="1"/>
              <a:t>Considerations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87E802-6BDC-424B-B15D-77190128F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8766"/>
            <a:ext cx="8630530" cy="34263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b="1" dirty="0" err="1">
                <a:solidFill>
                  <a:srgbClr val="810000"/>
                </a:solidFill>
              </a:rPr>
              <a:t>Freedom</a:t>
            </a:r>
            <a:r>
              <a:rPr lang="it-IT" b="1" dirty="0">
                <a:solidFill>
                  <a:srgbClr val="810000"/>
                </a:solidFill>
              </a:rPr>
              <a:t> of </a:t>
            </a:r>
            <a:r>
              <a:rPr lang="it-IT" b="1" dirty="0" err="1">
                <a:solidFill>
                  <a:srgbClr val="810000"/>
                </a:solidFill>
              </a:rPr>
              <a:t>implementation</a:t>
            </a:r>
            <a:r>
              <a:rPr lang="it-IT" b="1" dirty="0">
                <a:solidFill>
                  <a:srgbClr val="810000"/>
                </a:solidFill>
              </a:rPr>
              <a:t> vs. design </a:t>
            </a:r>
            <a:r>
              <a:rPr lang="it-IT" b="1" dirty="0" err="1">
                <a:solidFill>
                  <a:srgbClr val="810000"/>
                </a:solidFill>
              </a:rPr>
              <a:t>guidelines</a:t>
            </a:r>
            <a:endParaRPr lang="it-IT" b="1" dirty="0">
              <a:solidFill>
                <a:srgbClr val="810000"/>
              </a:solidFill>
            </a:endParaRPr>
          </a:p>
          <a:p>
            <a:pPr marL="0" indent="0">
              <a:buNone/>
            </a:pPr>
            <a:r>
              <a:rPr lang="it-IT" b="1" dirty="0"/>
              <a:t>FAIR community </a:t>
            </a:r>
            <a:r>
              <a:rPr lang="it-IT" b="1" dirty="0" err="1"/>
              <a:t>is</a:t>
            </a:r>
            <a:r>
              <a:rPr lang="it-IT" b="1" dirty="0"/>
              <a:t> </a:t>
            </a:r>
            <a:r>
              <a:rPr lang="it-IT" b="1" dirty="0" err="1"/>
              <a:t>still</a:t>
            </a:r>
            <a:r>
              <a:rPr lang="it-IT" b="1" dirty="0"/>
              <a:t> </a:t>
            </a:r>
            <a:r>
              <a:rPr lang="it-IT" b="1" dirty="0" err="1"/>
              <a:t>too</a:t>
            </a:r>
            <a:r>
              <a:rPr lang="it-IT" b="1" dirty="0"/>
              <a:t> </a:t>
            </a:r>
            <a:r>
              <a:rPr lang="it-IT" b="1" dirty="0" err="1"/>
              <a:t>shy</a:t>
            </a:r>
            <a:endParaRPr lang="it-IT" b="1" dirty="0"/>
          </a:p>
          <a:p>
            <a:pPr>
              <a:buFont typeface="Wingdings" pitchFamily="2" charset="2"/>
              <a:buChar char="à"/>
            </a:pPr>
            <a:r>
              <a:rPr lang="it-IT" dirty="0" err="1">
                <a:sym typeface="Wingdings" pitchFamily="2" charset="2"/>
              </a:rPr>
              <a:t>reference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architectures</a:t>
            </a:r>
            <a:r>
              <a:rPr lang="it-IT" dirty="0">
                <a:sym typeface="Wingdings" pitchFamily="2" charset="2"/>
              </a:rPr>
              <a:t> and </a:t>
            </a:r>
            <a:r>
              <a:rPr lang="it-IT" dirty="0" err="1">
                <a:sym typeface="Wingdings" pitchFamily="2" charset="2"/>
              </a:rPr>
              <a:t>technology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checklist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might</a:t>
            </a:r>
            <a:r>
              <a:rPr lang="it-IT" dirty="0">
                <a:sym typeface="Wingdings" pitchFamily="2" charset="2"/>
              </a:rPr>
              <a:t> be </a:t>
            </a:r>
            <a:r>
              <a:rPr lang="it-IT" dirty="0" err="1">
                <a:sym typeface="Wingdings" pitchFamily="2" charset="2"/>
              </a:rPr>
              <a:t>provided</a:t>
            </a:r>
            <a:endParaRPr lang="it-IT" dirty="0">
              <a:sym typeface="Wingdings" pitchFamily="2" charset="2"/>
            </a:endParaRPr>
          </a:p>
          <a:p>
            <a:pPr>
              <a:buFont typeface="Wingdings" pitchFamily="2" charset="2"/>
              <a:buChar char="à"/>
            </a:pPr>
            <a:r>
              <a:rPr lang="it-IT" dirty="0" err="1">
                <a:sym typeface="Wingdings" pitchFamily="2" charset="2"/>
              </a:rPr>
              <a:t>Otherwise</a:t>
            </a:r>
            <a:r>
              <a:rPr lang="it-IT" dirty="0">
                <a:sym typeface="Wingdings" pitchFamily="2" charset="2"/>
              </a:rPr>
              <a:t>, </a:t>
            </a:r>
            <a:r>
              <a:rPr lang="it-IT" dirty="0" err="1">
                <a:sym typeface="Wingdings" pitchFamily="2" charset="2"/>
              </a:rPr>
              <a:t>risk</a:t>
            </a:r>
            <a:r>
              <a:rPr lang="it-IT" dirty="0">
                <a:sym typeface="Wingdings" pitchFamily="2" charset="2"/>
              </a:rPr>
              <a:t> of </a:t>
            </a:r>
            <a:r>
              <a:rPr lang="it-IT" dirty="0" err="1">
                <a:sym typeface="Wingdings" pitchFamily="2" charset="2"/>
              </a:rPr>
              <a:t>getting</a:t>
            </a:r>
            <a:r>
              <a:rPr lang="it-IT" dirty="0">
                <a:sym typeface="Wingdings" pitchFamily="2" charset="2"/>
              </a:rPr>
              <a:t> «</a:t>
            </a:r>
            <a:r>
              <a:rPr lang="it-IT" dirty="0" err="1">
                <a:sym typeface="Wingdings" pitchFamily="2" charset="2"/>
              </a:rPr>
              <a:t>ingested</a:t>
            </a:r>
            <a:r>
              <a:rPr lang="it-IT" dirty="0">
                <a:sym typeface="Wingdings" pitchFamily="2" charset="2"/>
              </a:rPr>
              <a:t>» by </a:t>
            </a:r>
            <a:r>
              <a:rPr lang="it-IT" dirty="0" err="1">
                <a:sym typeface="Wingdings" pitchFamily="2" charset="2"/>
              </a:rPr>
              <a:t>problem-solving</a:t>
            </a:r>
            <a:r>
              <a:rPr lang="it-IT" dirty="0">
                <a:sym typeface="Wingdings" pitchFamily="2" charset="2"/>
              </a:rPr>
              <a:t> companies or </a:t>
            </a:r>
            <a:r>
              <a:rPr lang="it-IT" dirty="0" err="1">
                <a:sym typeface="Wingdings" pitchFamily="2" charset="2"/>
              </a:rPr>
              <a:t>certification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authorities</a:t>
            </a:r>
            <a:endParaRPr lang="it-IT" dirty="0"/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F95D55A1-B6D3-3744-ABD1-A632F61DB627}"/>
              </a:ext>
            </a:extLst>
          </p:cNvPr>
          <p:cNvGrpSpPr/>
          <p:nvPr/>
        </p:nvGrpSpPr>
        <p:grpSpPr>
          <a:xfrm>
            <a:off x="6211614" y="4382813"/>
            <a:ext cx="3331779" cy="2391104"/>
            <a:chOff x="4025462" y="3867807"/>
            <a:chExt cx="3752193" cy="2864069"/>
          </a:xfrm>
        </p:grpSpPr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4BC3CE3B-D771-3D43-9162-7B33117A8A9F}"/>
                </a:ext>
              </a:extLst>
            </p:cNvPr>
            <p:cNvSpPr/>
            <p:nvPr/>
          </p:nvSpPr>
          <p:spPr>
            <a:xfrm>
              <a:off x="4025462" y="3867807"/>
              <a:ext cx="3752193" cy="2864069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9" name="Disco magnetico 8">
              <a:extLst>
                <a:ext uri="{FF2B5EF4-FFF2-40B4-BE49-F238E27FC236}">
                  <a16:creationId xmlns:a16="http://schemas.microsoft.com/office/drawing/2014/main" id="{ACF7A099-B45A-BE4E-BAD7-529E870B6226}"/>
                </a:ext>
              </a:extLst>
            </p:cNvPr>
            <p:cNvSpPr/>
            <p:nvPr/>
          </p:nvSpPr>
          <p:spPr>
            <a:xfrm>
              <a:off x="6025055" y="5286704"/>
              <a:ext cx="1668516" cy="1334814"/>
            </a:xfrm>
            <a:prstGeom prst="flowChartMagneticDisk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dirty="0" err="1"/>
                <a:t>Metadata</a:t>
              </a:r>
              <a:br>
                <a:rPr lang="it-IT" sz="1600" dirty="0"/>
              </a:br>
              <a:r>
                <a:rPr lang="it-IT" sz="1600" dirty="0" err="1"/>
                <a:t>Catalogue</a:t>
              </a:r>
              <a:endParaRPr lang="it-IT" sz="1600" dirty="0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E6F3AE3D-5DCB-7D41-9BD6-1A57E1BB0797}"/>
                </a:ext>
              </a:extLst>
            </p:cNvPr>
            <p:cNvSpPr/>
            <p:nvPr/>
          </p:nvSpPr>
          <p:spPr>
            <a:xfrm>
              <a:off x="4126626" y="3956409"/>
              <a:ext cx="3566945" cy="49710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dirty="0"/>
                <a:t>Data/</a:t>
              </a:r>
              <a:r>
                <a:rPr lang="it-IT" sz="1600" dirty="0" err="1"/>
                <a:t>metadata</a:t>
              </a:r>
              <a:r>
                <a:rPr lang="it-IT" sz="1600" dirty="0"/>
                <a:t> web service</a:t>
              </a:r>
            </a:p>
          </p:txBody>
        </p:sp>
        <p:sp>
          <p:nvSpPr>
            <p:cNvPr id="13" name="Disco magnetico 12">
              <a:extLst>
                <a:ext uri="{FF2B5EF4-FFF2-40B4-BE49-F238E27FC236}">
                  <a16:creationId xmlns:a16="http://schemas.microsoft.com/office/drawing/2014/main" id="{3FCB54FF-89FF-4343-AE2E-CCB4968C5AC8}"/>
                </a:ext>
              </a:extLst>
            </p:cNvPr>
            <p:cNvSpPr/>
            <p:nvPr/>
          </p:nvSpPr>
          <p:spPr>
            <a:xfrm>
              <a:off x="4386099" y="5785698"/>
              <a:ext cx="1149568" cy="835820"/>
            </a:xfrm>
            <a:prstGeom prst="flowChartMagneticDisk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/>
                <a:t>Data </a:t>
              </a:r>
              <a:r>
                <a:rPr lang="it-IT" sz="1400" dirty="0" err="1"/>
                <a:t>repository</a:t>
              </a:r>
              <a:endParaRPr lang="it-IT" sz="1400" dirty="0"/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938E97A0-2DA2-A447-B51A-07B24E040147}"/>
                </a:ext>
              </a:extLst>
            </p:cNvPr>
            <p:cNvSpPr/>
            <p:nvPr/>
          </p:nvSpPr>
          <p:spPr>
            <a:xfrm>
              <a:off x="4126626" y="4571265"/>
              <a:ext cx="1668516" cy="49710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dirty="0"/>
                <a:t>AAAI manager</a:t>
              </a:r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DEBC7477-46DE-F347-A46B-99A1520EF4CF}"/>
                </a:ext>
              </a:extLst>
            </p:cNvPr>
            <p:cNvSpPr/>
            <p:nvPr/>
          </p:nvSpPr>
          <p:spPr>
            <a:xfrm>
              <a:off x="6025055" y="4571265"/>
              <a:ext cx="1668516" cy="49710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dirty="0"/>
                <a:t>PID </a:t>
              </a:r>
              <a:r>
                <a:rPr lang="it-IT" sz="1600" dirty="0" err="1"/>
                <a:t>issuer</a:t>
              </a:r>
              <a:endParaRPr lang="it-IT" sz="1600" dirty="0"/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4C667B13-280F-6D47-9957-D62C7FDEF1CD}"/>
                </a:ext>
              </a:extLst>
            </p:cNvPr>
            <p:cNvSpPr/>
            <p:nvPr/>
          </p:nvSpPr>
          <p:spPr>
            <a:xfrm>
              <a:off x="4126625" y="5178481"/>
              <a:ext cx="1668516" cy="49710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dirty="0"/>
                <a:t>System software</a:t>
              </a:r>
            </a:p>
          </p:txBody>
        </p:sp>
      </p:grpSp>
      <p:pic>
        <p:nvPicPr>
          <p:cNvPr id="19" name="Immagine 18">
            <a:extLst>
              <a:ext uri="{FF2B5EF4-FFF2-40B4-BE49-F238E27FC236}">
                <a16:creationId xmlns:a16="http://schemas.microsoft.com/office/drawing/2014/main" id="{8E750D8E-7CFE-1B45-8A5C-B425510CA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0885" y="1794666"/>
            <a:ext cx="2171758" cy="1397876"/>
          </a:xfrm>
          <a:prstGeom prst="rect">
            <a:avLst/>
          </a:prstGeom>
        </p:spPr>
      </p:pic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2BBED2E9-0B6D-0A47-AB81-76DCF32EBB94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7877504" y="3192542"/>
            <a:ext cx="1833381" cy="11902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583B1AF1-0C75-E54C-834C-7D32456525E7}"/>
              </a:ext>
            </a:extLst>
          </p:cNvPr>
          <p:cNvSpPr txBox="1"/>
          <p:nvPr/>
        </p:nvSpPr>
        <p:spPr>
          <a:xfrm>
            <a:off x="10162915" y="3192542"/>
            <a:ext cx="1129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GUI Client</a:t>
            </a:r>
          </a:p>
        </p:txBody>
      </p:sp>
    </p:spTree>
    <p:extLst>
      <p:ext uri="{BB962C8B-B14F-4D97-AF65-F5344CB8AC3E}">
        <p14:creationId xmlns:p14="http://schemas.microsoft.com/office/powerpoint/2010/main" val="416967029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D60B64-50DC-ED47-B35F-556C24560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2544"/>
          </a:xfrm>
        </p:spPr>
        <p:txBody>
          <a:bodyPr/>
          <a:lstStyle/>
          <a:p>
            <a:r>
              <a:rPr lang="it-IT" dirty="0" err="1"/>
              <a:t>Final</a:t>
            </a:r>
            <a:r>
              <a:rPr lang="it-IT" dirty="0"/>
              <a:t> </a:t>
            </a:r>
            <a:r>
              <a:rPr lang="it-IT" dirty="0" err="1"/>
              <a:t>Considerations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87E802-6BDC-424B-B15D-77190128F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633" y="1299590"/>
            <a:ext cx="9885406" cy="52989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b="1" dirty="0">
                <a:solidFill>
                  <a:srgbClr val="810000"/>
                </a:solidFill>
              </a:rPr>
              <a:t>Technical </a:t>
            </a:r>
            <a:r>
              <a:rPr lang="it-IT" b="1" dirty="0" err="1">
                <a:solidFill>
                  <a:srgbClr val="810000"/>
                </a:solidFill>
              </a:rPr>
              <a:t>Sustainability</a:t>
            </a:r>
            <a:endParaRPr lang="it-IT" b="1" dirty="0">
              <a:solidFill>
                <a:srgbClr val="810000"/>
              </a:solidFill>
            </a:endParaRPr>
          </a:p>
          <a:p>
            <a:pPr marL="0" indent="0">
              <a:buNone/>
            </a:pPr>
            <a:r>
              <a:rPr lang="it-IT" dirty="0" err="1"/>
              <a:t>Implementing</a:t>
            </a:r>
            <a:r>
              <a:rPr lang="it-IT" dirty="0"/>
              <a:t> a FAIR </a:t>
            </a:r>
            <a:r>
              <a:rPr lang="it-IT" dirty="0" err="1"/>
              <a:t>system</a:t>
            </a:r>
            <a:r>
              <a:rPr lang="it-IT" dirty="0"/>
              <a:t> for data </a:t>
            </a:r>
            <a:r>
              <a:rPr lang="it-IT" dirty="0" err="1"/>
              <a:t>stewardship</a:t>
            </a:r>
            <a:r>
              <a:rPr lang="it-IT" dirty="0"/>
              <a:t> </a:t>
            </a:r>
            <a:r>
              <a:rPr lang="it-IT" dirty="0" err="1"/>
              <a:t>requires</a:t>
            </a:r>
            <a:r>
              <a:rPr lang="it-IT" dirty="0"/>
              <a:t> </a:t>
            </a:r>
            <a:r>
              <a:rPr lang="it-IT" b="1" u="sng" dirty="0">
                <a:sym typeface="Wingdings" pitchFamily="2" charset="2"/>
              </a:rPr>
              <a:t>long </a:t>
            </a:r>
            <a:r>
              <a:rPr lang="it-IT" b="1" u="sng" dirty="0" err="1">
                <a:sym typeface="Wingdings" pitchFamily="2" charset="2"/>
              </a:rPr>
              <a:t>term</a:t>
            </a:r>
            <a:r>
              <a:rPr lang="it-IT" b="1" u="sng" dirty="0">
                <a:sym typeface="Wingdings" pitchFamily="2" charset="2"/>
              </a:rPr>
              <a:t> </a:t>
            </a:r>
            <a:r>
              <a:rPr lang="it-IT" b="1" u="sng" dirty="0" err="1">
                <a:sym typeface="Wingdings" pitchFamily="2" charset="2"/>
              </a:rPr>
              <a:t>sustainability</a:t>
            </a:r>
            <a:r>
              <a:rPr lang="it-IT" b="1" u="sng" dirty="0">
                <a:sym typeface="Wingdings" pitchFamily="2" charset="2"/>
              </a:rPr>
              <a:t> </a:t>
            </a:r>
            <a:r>
              <a:rPr lang="it-IT" b="1" u="sng" dirty="0" err="1">
                <a:sym typeface="Wingdings" pitchFamily="2" charset="2"/>
              </a:rPr>
              <a:t>plan</a:t>
            </a:r>
            <a:r>
              <a:rPr lang="it-IT" b="1" u="sng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which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includes</a:t>
            </a:r>
            <a:r>
              <a:rPr lang="it-IT" dirty="0">
                <a:sym typeface="Wingdings" pitchFamily="2" charset="2"/>
              </a:rPr>
              <a:t> (</a:t>
            </a:r>
            <a:r>
              <a:rPr lang="it-IT" dirty="0" err="1">
                <a:sym typeface="Wingdings" pitchFamily="2" charset="2"/>
              </a:rPr>
              <a:t>at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least</a:t>
            </a:r>
            <a:r>
              <a:rPr lang="it-IT" dirty="0">
                <a:sym typeface="Wingdings" pitchFamily="2" charset="2"/>
              </a:rPr>
              <a:t>):</a:t>
            </a:r>
          </a:p>
          <a:p>
            <a:pPr>
              <a:buFont typeface="Wingdings" pitchFamily="2" charset="2"/>
              <a:buChar char="à"/>
            </a:pPr>
            <a:r>
              <a:rPr lang="it-IT" dirty="0">
                <a:sym typeface="Wingdings" pitchFamily="2" charset="2"/>
              </a:rPr>
              <a:t>Technical </a:t>
            </a:r>
            <a:r>
              <a:rPr lang="it-IT" dirty="0" err="1">
                <a:sym typeface="Wingdings" pitchFamily="2" charset="2"/>
              </a:rPr>
              <a:t>aspects</a:t>
            </a:r>
            <a:r>
              <a:rPr lang="it-IT" dirty="0">
                <a:sym typeface="Wingdings" pitchFamily="2" charset="2"/>
              </a:rPr>
              <a:t> (e.g. </a:t>
            </a:r>
            <a:r>
              <a:rPr lang="it-IT" dirty="0" err="1">
                <a:sym typeface="Wingdings" pitchFamily="2" charset="2"/>
              </a:rPr>
              <a:t>maintanibility</a:t>
            </a:r>
            <a:r>
              <a:rPr lang="it-IT" dirty="0">
                <a:sym typeface="Wingdings" pitchFamily="2" charset="2"/>
              </a:rPr>
              <a:t> of the software)</a:t>
            </a:r>
          </a:p>
          <a:p>
            <a:pPr>
              <a:buFont typeface="Wingdings" pitchFamily="2" charset="2"/>
              <a:buChar char="à"/>
            </a:pPr>
            <a:r>
              <a:rPr lang="it-IT" dirty="0">
                <a:sym typeface="Wingdings" pitchFamily="2" charset="2"/>
              </a:rPr>
              <a:t>Financial </a:t>
            </a:r>
            <a:r>
              <a:rPr lang="it-IT" dirty="0" err="1">
                <a:sym typeface="Wingdings" pitchFamily="2" charset="2"/>
              </a:rPr>
              <a:t>aspects</a:t>
            </a:r>
            <a:r>
              <a:rPr lang="it-IT" dirty="0">
                <a:sym typeface="Wingdings" pitchFamily="2" charset="2"/>
              </a:rPr>
              <a:t> (e.g. </a:t>
            </a:r>
            <a:r>
              <a:rPr lang="it-IT" dirty="0" err="1">
                <a:sym typeface="Wingdings" pitchFamily="2" charset="2"/>
              </a:rPr>
              <a:t>funding</a:t>
            </a:r>
            <a:r>
              <a:rPr lang="it-IT" dirty="0">
                <a:sym typeface="Wingdings" pitchFamily="2" charset="2"/>
              </a:rPr>
              <a:t> for the long </a:t>
            </a:r>
            <a:r>
              <a:rPr lang="it-IT" dirty="0" err="1">
                <a:sym typeface="Wingdings" pitchFamily="2" charset="2"/>
              </a:rPr>
              <a:t>term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mainteinance</a:t>
            </a:r>
            <a:r>
              <a:rPr lang="it-IT" dirty="0">
                <a:sym typeface="Wingdings" pitchFamily="2" charset="2"/>
              </a:rPr>
              <a:t>)</a:t>
            </a:r>
          </a:p>
          <a:p>
            <a:pPr>
              <a:buFont typeface="Wingdings" pitchFamily="2" charset="2"/>
              <a:buChar char="à"/>
            </a:pPr>
            <a:r>
              <a:rPr lang="it-IT" dirty="0" err="1">
                <a:sym typeface="Wingdings" pitchFamily="2" charset="2"/>
              </a:rPr>
              <a:t>Governance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aspects</a:t>
            </a:r>
            <a:r>
              <a:rPr lang="it-IT" dirty="0">
                <a:sym typeface="Wingdings" pitchFamily="2" charset="2"/>
              </a:rPr>
              <a:t> (e.g. </a:t>
            </a:r>
            <a:r>
              <a:rPr lang="it-IT" dirty="0" err="1">
                <a:sym typeface="Wingdings" pitchFamily="2" charset="2"/>
              </a:rPr>
              <a:t>involvement</a:t>
            </a:r>
            <a:r>
              <a:rPr lang="it-IT" dirty="0">
                <a:sym typeface="Wingdings" pitchFamily="2" charset="2"/>
              </a:rPr>
              <a:t> of appropriate </a:t>
            </a:r>
            <a:r>
              <a:rPr lang="it-IT" dirty="0" err="1">
                <a:sym typeface="Wingdings" pitchFamily="2" charset="2"/>
              </a:rPr>
              <a:t>individulas</a:t>
            </a:r>
            <a:r>
              <a:rPr lang="it-IT" dirty="0">
                <a:sym typeface="Wingdings" pitchFamily="2" charset="2"/>
              </a:rPr>
              <a:t> or </a:t>
            </a:r>
            <a:r>
              <a:rPr lang="it-IT" dirty="0" err="1">
                <a:sym typeface="Wingdings" pitchFamily="2" charset="2"/>
              </a:rPr>
              <a:t>stakeholders</a:t>
            </a:r>
            <a:r>
              <a:rPr lang="it-IT" dirty="0">
                <a:sym typeface="Wingdings" pitchFamily="2" charset="2"/>
              </a:rPr>
              <a:t> from the </a:t>
            </a:r>
            <a:r>
              <a:rPr lang="it-IT" dirty="0" err="1">
                <a:sym typeface="Wingdings" pitchFamily="2" charset="2"/>
              </a:rPr>
              <a:t>organization</a:t>
            </a:r>
            <a:r>
              <a:rPr lang="it-IT" dirty="0">
                <a:sym typeface="Wingdings" pitchFamily="2" charset="2"/>
              </a:rPr>
              <a:t>)</a:t>
            </a:r>
          </a:p>
          <a:p>
            <a:pPr>
              <a:buFont typeface="Wingdings" pitchFamily="2" charset="2"/>
              <a:buChar char="à"/>
            </a:pPr>
            <a:endParaRPr lang="it-IT" dirty="0">
              <a:sym typeface="Wingdings" pitchFamily="2" charset="2"/>
            </a:endParaRPr>
          </a:p>
          <a:p>
            <a:pPr marL="0" indent="0">
              <a:buNone/>
            </a:pPr>
            <a:r>
              <a:rPr lang="it-IT" dirty="0" err="1">
                <a:sym typeface="Wingdings" pitchFamily="2" charset="2"/>
              </a:rPr>
              <a:t>It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is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sometimes</a:t>
            </a:r>
            <a:r>
              <a:rPr lang="it-IT" dirty="0">
                <a:sym typeface="Wingdings" pitchFamily="2" charset="2"/>
              </a:rPr>
              <a:t> (</a:t>
            </a:r>
            <a:r>
              <a:rPr lang="it-IT" dirty="0" err="1">
                <a:sym typeface="Wingdings" pitchFamily="2" charset="2"/>
              </a:rPr>
              <a:t>often</a:t>
            </a:r>
            <a:r>
              <a:rPr lang="it-IT" dirty="0">
                <a:sym typeface="Wingdings" pitchFamily="2" charset="2"/>
              </a:rPr>
              <a:t>?) </a:t>
            </a:r>
            <a:r>
              <a:rPr lang="it-IT" dirty="0" err="1">
                <a:sym typeface="Wingdings" pitchFamily="2" charset="2"/>
              </a:rPr>
              <a:t>preferable</a:t>
            </a:r>
            <a:r>
              <a:rPr lang="it-IT" dirty="0">
                <a:sym typeface="Wingdings" pitchFamily="2" charset="2"/>
              </a:rPr>
              <a:t> to «cluster» with </a:t>
            </a:r>
            <a:r>
              <a:rPr lang="it-IT" dirty="0" err="1">
                <a:sym typeface="Wingdings" pitchFamily="2" charset="2"/>
              </a:rPr>
              <a:t>existing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initiatives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that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b="1" u="sng" dirty="0">
                <a:sym typeface="Wingdings" pitchFamily="2" charset="2"/>
              </a:rPr>
              <a:t>tackle FAIR data </a:t>
            </a:r>
            <a:r>
              <a:rPr lang="it-IT" b="1" u="sng" dirty="0" err="1">
                <a:sym typeface="Wingdings" pitchFamily="2" charset="2"/>
              </a:rPr>
              <a:t>stewardship</a:t>
            </a:r>
            <a:r>
              <a:rPr lang="it-IT" b="1" u="sng" dirty="0">
                <a:sym typeface="Wingdings" pitchFamily="2" charset="2"/>
              </a:rPr>
              <a:t> </a:t>
            </a:r>
            <a:r>
              <a:rPr lang="it-IT" b="1" u="sng" dirty="0" err="1">
                <a:sym typeface="Wingdings" pitchFamily="2" charset="2"/>
              </a:rPr>
              <a:t>at</a:t>
            </a:r>
            <a:r>
              <a:rPr lang="it-IT" b="1" u="sng" dirty="0">
                <a:sym typeface="Wingdings" pitchFamily="2" charset="2"/>
              </a:rPr>
              <a:t> </a:t>
            </a:r>
            <a:r>
              <a:rPr lang="it-IT" b="1" u="sng" dirty="0" err="1">
                <a:sym typeface="Wingdings" pitchFamily="2" charset="2"/>
              </a:rPr>
              <a:t>communty</a:t>
            </a:r>
            <a:r>
              <a:rPr lang="it-IT" b="1" u="sng" dirty="0">
                <a:sym typeface="Wingdings" pitchFamily="2" charset="2"/>
              </a:rPr>
              <a:t> </a:t>
            </a:r>
            <a:r>
              <a:rPr lang="it-IT" b="1" u="sng" dirty="0" err="1">
                <a:sym typeface="Wingdings" pitchFamily="2" charset="2"/>
              </a:rPr>
              <a:t>level</a:t>
            </a:r>
            <a:endParaRPr lang="it-IT" b="1" u="sng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116301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725" y="1674937"/>
            <a:ext cx="3088894" cy="787400"/>
          </a:xfrm>
        </p:spPr>
        <p:txBody>
          <a:bodyPr>
            <a:normAutofit/>
          </a:bodyPr>
          <a:lstStyle/>
          <a:p>
            <a:pPr algn="l"/>
            <a:r>
              <a:rPr lang="it-IT" sz="3600" b="1" dirty="0" err="1">
                <a:latin typeface="+mn-lt"/>
              </a:rPr>
              <a:t>Thank</a:t>
            </a:r>
            <a:r>
              <a:rPr lang="it-IT" sz="3600" b="1" dirty="0">
                <a:latin typeface="+mn-lt"/>
              </a:rPr>
              <a:t> </a:t>
            </a:r>
            <a:r>
              <a:rPr lang="it-IT" sz="3600" b="1" dirty="0" err="1">
                <a:latin typeface="+mn-lt"/>
              </a:rPr>
              <a:t>You</a:t>
            </a:r>
            <a:endParaRPr lang="it-IT" sz="3600" b="1" dirty="0"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04419" y="3925696"/>
            <a:ext cx="184666" cy="96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endParaRPr lang="en-US" sz="2400" dirty="0"/>
          </a:p>
          <a:p>
            <a:pPr>
              <a:lnSpc>
                <a:spcPct val="120000"/>
              </a:lnSpc>
            </a:pPr>
            <a:endParaRPr lang="en-US" sz="2400" dirty="0"/>
          </a:p>
        </p:txBody>
      </p:sp>
      <p:grpSp>
        <p:nvGrpSpPr>
          <p:cNvPr id="4" name="Gruppo 3"/>
          <p:cNvGrpSpPr/>
          <p:nvPr/>
        </p:nvGrpSpPr>
        <p:grpSpPr>
          <a:xfrm>
            <a:off x="3975971" y="423694"/>
            <a:ext cx="2246698" cy="2826969"/>
            <a:chOff x="2249762" y="1017150"/>
            <a:chExt cx="2046289" cy="2538509"/>
          </a:xfrm>
        </p:grpSpPr>
        <p:grpSp>
          <p:nvGrpSpPr>
            <p:cNvPr id="16" name="Gruppo 15"/>
            <p:cNvGrpSpPr/>
            <p:nvPr/>
          </p:nvGrpSpPr>
          <p:grpSpPr>
            <a:xfrm>
              <a:off x="2249762" y="1017150"/>
              <a:ext cx="1967046" cy="2538509"/>
              <a:chOff x="-33927" y="1185609"/>
              <a:chExt cx="1967046" cy="2538509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33927" y="3447746"/>
                <a:ext cx="1967046" cy="2763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b="1" i="1" dirty="0" err="1">
                    <a:solidFill>
                      <a:schemeClr val="accent3">
                        <a:lumMod val="75000"/>
                      </a:schemeClr>
                    </a:solidFill>
                  </a:rPr>
                  <a:t>www.epos-ip.org</a:t>
                </a:r>
                <a:endParaRPr lang="it-IT" sz="1400" b="1" i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26786" y="1185609"/>
                <a:ext cx="907120" cy="33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b="1" dirty="0" err="1"/>
                  <a:t>WebSite</a:t>
                </a:r>
                <a:endParaRPr lang="it-IT" b="1" dirty="0"/>
              </a:p>
            </p:txBody>
          </p:sp>
        </p:grpSp>
        <p:pic>
          <p:nvPicPr>
            <p:cNvPr id="3" name="Immagine 2" descr="Schermata 2017-10-18 alle 11.51.37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73929" y="1359073"/>
              <a:ext cx="1622122" cy="1888933"/>
            </a:xfrm>
            <a:prstGeom prst="rect">
              <a:avLst/>
            </a:prstGeom>
          </p:spPr>
        </p:pic>
      </p:grpSp>
      <p:grpSp>
        <p:nvGrpSpPr>
          <p:cNvPr id="13" name="Gruppo 12"/>
          <p:cNvGrpSpPr/>
          <p:nvPr/>
        </p:nvGrpSpPr>
        <p:grpSpPr>
          <a:xfrm>
            <a:off x="6528933" y="1377546"/>
            <a:ext cx="2496711" cy="2995017"/>
            <a:chOff x="3510382" y="2167268"/>
            <a:chExt cx="2178394" cy="2879062"/>
          </a:xfrm>
        </p:grpSpPr>
        <p:sp>
          <p:nvSpPr>
            <p:cNvPr id="11" name="TextBox 10"/>
            <p:cNvSpPr txBox="1"/>
            <p:nvPr/>
          </p:nvSpPr>
          <p:spPr>
            <a:xfrm>
              <a:off x="3540279" y="2167268"/>
              <a:ext cx="1081595" cy="355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dirty="0"/>
                <a:t>Newsletter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10382" y="4543367"/>
              <a:ext cx="2178394" cy="502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i="1" dirty="0" err="1">
                  <a:solidFill>
                    <a:schemeClr val="accent3">
                      <a:lumMod val="75000"/>
                    </a:schemeClr>
                  </a:solidFill>
                </a:rPr>
                <a:t>www.epos-ip.org</a:t>
              </a:r>
              <a:r>
                <a:rPr lang="it-IT" sz="1400" b="1" i="1" dirty="0">
                  <a:solidFill>
                    <a:schemeClr val="accent3">
                      <a:lumMod val="75000"/>
                    </a:schemeClr>
                  </a:solidFill>
                </a:rPr>
                <a:t>/news-press/</a:t>
              </a:r>
            </a:p>
            <a:p>
              <a:r>
                <a:rPr lang="it-IT" sz="1400" b="1" i="1" dirty="0">
                  <a:solidFill>
                    <a:schemeClr val="accent3">
                      <a:lumMod val="75000"/>
                    </a:schemeClr>
                  </a:solidFill>
                </a:rPr>
                <a:t>epos-</a:t>
              </a:r>
              <a:r>
                <a:rPr lang="it-IT" sz="1400" b="1" i="1" dirty="0" err="1">
                  <a:solidFill>
                    <a:schemeClr val="accent3">
                      <a:lumMod val="75000"/>
                    </a:schemeClr>
                  </a:solidFill>
                </a:rPr>
                <a:t>ip</a:t>
              </a:r>
              <a:r>
                <a:rPr lang="it-IT" sz="1400" b="1" i="1" dirty="0">
                  <a:solidFill>
                    <a:schemeClr val="accent3">
                      <a:lumMod val="75000"/>
                    </a:schemeClr>
                  </a:solidFill>
                </a:rPr>
                <a:t>-newsletter</a:t>
              </a:r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0"/>
            <a:stretch/>
          </p:blipFill>
          <p:spPr>
            <a:xfrm>
              <a:off x="3567631" y="2453145"/>
              <a:ext cx="1658855" cy="2007000"/>
            </a:xfrm>
            <a:prstGeom prst="rect">
              <a:avLst/>
            </a:prstGeom>
          </p:spPr>
        </p:pic>
      </p:grpSp>
      <p:grpSp>
        <p:nvGrpSpPr>
          <p:cNvPr id="20" name="Gruppo 19"/>
          <p:cNvGrpSpPr/>
          <p:nvPr/>
        </p:nvGrpSpPr>
        <p:grpSpPr>
          <a:xfrm>
            <a:off x="9176863" y="2294062"/>
            <a:ext cx="2751781" cy="3564564"/>
            <a:chOff x="5466511" y="2498564"/>
            <a:chExt cx="2751781" cy="3564564"/>
          </a:xfrm>
        </p:grpSpPr>
        <p:grpSp>
          <p:nvGrpSpPr>
            <p:cNvPr id="19" name="Gruppo 18"/>
            <p:cNvGrpSpPr/>
            <p:nvPr/>
          </p:nvGrpSpPr>
          <p:grpSpPr>
            <a:xfrm>
              <a:off x="5466511" y="2498564"/>
              <a:ext cx="2299138" cy="2873997"/>
              <a:chOff x="5869097" y="2928335"/>
              <a:chExt cx="2064714" cy="2588694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5869097" y="2928335"/>
                <a:ext cx="1615010" cy="332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/>
                  <a:t>Social Media </a:t>
                </a:r>
              </a:p>
            </p:txBody>
          </p:sp>
          <p:pic>
            <p:nvPicPr>
              <p:cNvPr id="25" name="Immagine 24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044581" y="3305558"/>
                <a:ext cx="1889230" cy="2211471"/>
              </a:xfrm>
              <a:prstGeom prst="rect">
                <a:avLst/>
              </a:prstGeom>
            </p:spPr>
          </p:pic>
        </p:grpSp>
        <p:pic>
          <p:nvPicPr>
            <p:cNvPr id="17" name="Immagine 16" descr="Schermata 2017-10-18 alle 15.07.59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8573" y="5517029"/>
              <a:ext cx="2519719" cy="546099"/>
            </a:xfrm>
            <a:prstGeom prst="rect">
              <a:avLst/>
            </a:prstGeom>
          </p:spPr>
        </p:pic>
      </p:grpSp>
      <p:sp>
        <p:nvSpPr>
          <p:cNvPr id="18" name="Rettangolo 17">
            <a:extLst>
              <a:ext uri="{FF2B5EF4-FFF2-40B4-BE49-F238E27FC236}">
                <a16:creationId xmlns:a16="http://schemas.microsoft.com/office/drawing/2014/main" id="{E8962596-4C83-B146-BEA8-7582FB18DA52}"/>
              </a:ext>
            </a:extLst>
          </p:cNvPr>
          <p:cNvSpPr/>
          <p:nvPr/>
        </p:nvSpPr>
        <p:spPr>
          <a:xfrm>
            <a:off x="143979" y="5692835"/>
            <a:ext cx="7763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/>
              <a:t>[</a:t>
            </a:r>
            <a:r>
              <a:rPr lang="it-IT" i="1" dirty="0" err="1"/>
              <a:t>https</a:t>
            </a:r>
            <a:r>
              <a:rPr lang="it-IT" i="1" dirty="0"/>
              <a:t>://</a:t>
            </a:r>
            <a:r>
              <a:rPr lang="it-IT" i="1" dirty="0" err="1"/>
              <a:t>www.frontiersin.org</a:t>
            </a:r>
            <a:r>
              <a:rPr lang="it-IT" i="1" dirty="0"/>
              <a:t>/</a:t>
            </a:r>
            <a:r>
              <a:rPr lang="it-IT" i="1" dirty="0" err="1"/>
              <a:t>articles</a:t>
            </a:r>
            <a:r>
              <a:rPr lang="it-IT" i="1" dirty="0"/>
              <a:t>/10.3389/feart.2020.00003/full]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EB5DEBD1-80D4-ED4E-8D5F-02D10E98D0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9032"/>
          <a:stretch/>
        </p:blipFill>
        <p:spPr>
          <a:xfrm>
            <a:off x="255688" y="4372563"/>
            <a:ext cx="4316311" cy="126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742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168AA76-6966-164B-BC23-3813B41C5CBB}"/>
              </a:ext>
            </a:extLst>
          </p:cNvPr>
          <p:cNvSpPr txBox="1"/>
          <p:nvPr/>
        </p:nvSpPr>
        <p:spPr>
          <a:xfrm>
            <a:off x="591014" y="1360449"/>
            <a:ext cx="92058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 err="1"/>
              <a:t>Whah</a:t>
            </a:r>
            <a:r>
              <a:rPr lang="it-IT" sz="4400" dirty="0"/>
              <a:t> are FAIR </a:t>
            </a:r>
            <a:r>
              <a:rPr lang="it-IT" sz="4400" dirty="0" err="1"/>
              <a:t>principles</a:t>
            </a:r>
            <a:r>
              <a:rPr lang="it-IT" sz="4400" dirty="0"/>
              <a:t> </a:t>
            </a:r>
            <a:r>
              <a:rPr lang="it-IT" sz="4400" dirty="0" err="1"/>
              <a:t>really</a:t>
            </a:r>
            <a:r>
              <a:rPr lang="it-IT" sz="4400" dirty="0"/>
              <a:t> </a:t>
            </a:r>
            <a:r>
              <a:rPr lang="it-IT" sz="4400" dirty="0" err="1"/>
              <a:t>about</a:t>
            </a:r>
            <a:r>
              <a:rPr lang="it-IT" sz="4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85203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3661E8-75D8-3B46-A212-55BA27E848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4FD8EEE-7548-A743-B482-5F153D63EB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FB4FC14-7AFA-F543-BE38-C6D4D4915E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9" t="12032" r="3944" b="2277"/>
          <a:stretch/>
        </p:blipFill>
        <p:spPr>
          <a:xfrm>
            <a:off x="156117" y="825190"/>
            <a:ext cx="11931806" cy="587669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25EBA4B-498A-5748-B478-30F9BFBD04E0}"/>
              </a:ext>
            </a:extLst>
          </p:cNvPr>
          <p:cNvSpPr txBox="1"/>
          <p:nvPr/>
        </p:nvSpPr>
        <p:spPr>
          <a:xfrm>
            <a:off x="278781" y="199163"/>
            <a:ext cx="3536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Fair Data </a:t>
            </a:r>
            <a:r>
              <a:rPr lang="it-IT" sz="3200" b="1" dirty="0" err="1"/>
              <a:t>principles</a:t>
            </a:r>
            <a:r>
              <a:rPr lang="it-IT" sz="32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7403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3661E8-75D8-3B46-A212-55BA27E848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4FD8EEE-7548-A743-B482-5F153D63EB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FB4FC14-7AFA-F543-BE38-C6D4D4915E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9" t="12032" r="3944" b="2277"/>
          <a:stretch/>
        </p:blipFill>
        <p:spPr>
          <a:xfrm>
            <a:off x="156117" y="825190"/>
            <a:ext cx="11931806" cy="5876693"/>
          </a:xfrm>
          <a:prstGeom prst="rect">
            <a:avLst/>
          </a:prstGeom>
        </p:spPr>
      </p:pic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8EF2D837-2695-924D-9764-1FFD1B73EF5A}"/>
              </a:ext>
            </a:extLst>
          </p:cNvPr>
          <p:cNvCxnSpPr>
            <a:cxnSpLocks/>
          </p:cNvCxnSpPr>
          <p:nvPr/>
        </p:nvCxnSpPr>
        <p:spPr>
          <a:xfrm>
            <a:off x="1210837" y="1483112"/>
            <a:ext cx="6263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8EFE77AD-763E-AE48-A1BB-5731BB919144}"/>
              </a:ext>
            </a:extLst>
          </p:cNvPr>
          <p:cNvCxnSpPr>
            <a:cxnSpLocks/>
          </p:cNvCxnSpPr>
          <p:nvPr/>
        </p:nvCxnSpPr>
        <p:spPr>
          <a:xfrm>
            <a:off x="584511" y="1735873"/>
            <a:ext cx="6263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A49B36B6-E632-6D4C-91FC-861DF86DA448}"/>
              </a:ext>
            </a:extLst>
          </p:cNvPr>
          <p:cNvCxnSpPr>
            <a:cxnSpLocks/>
          </p:cNvCxnSpPr>
          <p:nvPr/>
        </p:nvCxnSpPr>
        <p:spPr>
          <a:xfrm>
            <a:off x="1509132" y="6006790"/>
            <a:ext cx="6263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6DA4F86C-9591-2945-85EF-7C40B32B1185}"/>
              </a:ext>
            </a:extLst>
          </p:cNvPr>
          <p:cNvCxnSpPr>
            <a:cxnSpLocks/>
          </p:cNvCxnSpPr>
          <p:nvPr/>
        </p:nvCxnSpPr>
        <p:spPr>
          <a:xfrm>
            <a:off x="1210837" y="4557131"/>
            <a:ext cx="6263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F15ED64D-9C54-CD4E-9A3E-2C5B81636D08}"/>
              </a:ext>
            </a:extLst>
          </p:cNvPr>
          <p:cNvCxnSpPr>
            <a:cxnSpLocks/>
          </p:cNvCxnSpPr>
          <p:nvPr/>
        </p:nvCxnSpPr>
        <p:spPr>
          <a:xfrm>
            <a:off x="1210837" y="2984809"/>
            <a:ext cx="6263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1D75839B-E738-B847-89DB-0CA5AE1F1814}"/>
              </a:ext>
            </a:extLst>
          </p:cNvPr>
          <p:cNvCxnSpPr>
            <a:cxnSpLocks/>
          </p:cNvCxnSpPr>
          <p:nvPr/>
        </p:nvCxnSpPr>
        <p:spPr>
          <a:xfrm>
            <a:off x="1210837" y="4757853"/>
            <a:ext cx="6263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925B4022-F2BC-1146-91B2-73599F6F52F2}"/>
              </a:ext>
            </a:extLst>
          </p:cNvPr>
          <p:cNvCxnSpPr>
            <a:cxnSpLocks/>
          </p:cNvCxnSpPr>
          <p:nvPr/>
        </p:nvCxnSpPr>
        <p:spPr>
          <a:xfrm>
            <a:off x="1195969" y="5025483"/>
            <a:ext cx="6263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B5BB3D70-82F3-B141-9CDC-A76B70B8D6C3}"/>
              </a:ext>
            </a:extLst>
          </p:cNvPr>
          <p:cNvCxnSpPr>
            <a:cxnSpLocks/>
          </p:cNvCxnSpPr>
          <p:nvPr/>
        </p:nvCxnSpPr>
        <p:spPr>
          <a:xfrm>
            <a:off x="1210837" y="5783766"/>
            <a:ext cx="6263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0D9DE5EC-C98C-0540-A907-BC040D864BA9}"/>
              </a:ext>
            </a:extLst>
          </p:cNvPr>
          <p:cNvCxnSpPr>
            <a:cxnSpLocks/>
          </p:cNvCxnSpPr>
          <p:nvPr/>
        </p:nvCxnSpPr>
        <p:spPr>
          <a:xfrm>
            <a:off x="1509132" y="6252117"/>
            <a:ext cx="6263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B7E08FCF-D659-9C4A-AF07-DDCA764AFCC0}"/>
              </a:ext>
            </a:extLst>
          </p:cNvPr>
          <p:cNvCxnSpPr>
            <a:cxnSpLocks/>
          </p:cNvCxnSpPr>
          <p:nvPr/>
        </p:nvCxnSpPr>
        <p:spPr>
          <a:xfrm>
            <a:off x="1461739" y="6530897"/>
            <a:ext cx="6263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5E39730-3F57-244A-8692-07143DF60902}"/>
              </a:ext>
            </a:extLst>
          </p:cNvPr>
          <p:cNvSpPr txBox="1"/>
          <p:nvPr/>
        </p:nvSpPr>
        <p:spPr>
          <a:xfrm>
            <a:off x="9438304" y="199163"/>
            <a:ext cx="132311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/>
              <a:t>Topics</a:t>
            </a:r>
            <a:r>
              <a:rPr lang="it-IT" sz="2800" dirty="0"/>
              <a:t>: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rgbClr val="C00000"/>
                </a:solidFill>
              </a:rPr>
              <a:t>Data</a:t>
            </a:r>
          </a:p>
          <a:p>
            <a:pPr marL="457200" indent="-457200">
              <a:buFontTx/>
              <a:buChar char="-"/>
            </a:pPr>
            <a:endParaRPr lang="it-IT" sz="2800" dirty="0">
              <a:solidFill>
                <a:srgbClr val="C00000"/>
              </a:solidFill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5B78307-0EF5-1342-A304-36412C754843}"/>
              </a:ext>
            </a:extLst>
          </p:cNvPr>
          <p:cNvSpPr txBox="1"/>
          <p:nvPr/>
        </p:nvSpPr>
        <p:spPr>
          <a:xfrm>
            <a:off x="278781" y="199163"/>
            <a:ext cx="3536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Fair Data </a:t>
            </a:r>
            <a:r>
              <a:rPr lang="it-IT" sz="3200" b="1" dirty="0" err="1"/>
              <a:t>principles</a:t>
            </a:r>
            <a:r>
              <a:rPr lang="it-IT" sz="32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927300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7021</TotalTime>
  <Words>3273</Words>
  <Application>Microsoft Macintosh PowerPoint</Application>
  <PresentationFormat>Widescreen</PresentationFormat>
  <Paragraphs>618</Paragraphs>
  <Slides>68</Slides>
  <Notes>26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68</vt:i4>
      </vt:variant>
    </vt:vector>
  </HeadingPairs>
  <TitlesOfParts>
    <vt:vector size="76" baseType="lpstr">
      <vt:lpstr>Adobe Hebrew</vt:lpstr>
      <vt:lpstr>Arial</vt:lpstr>
      <vt:lpstr>Calibri</vt:lpstr>
      <vt:lpstr>Calibri Light</vt:lpstr>
      <vt:lpstr>NeueHaasGroteskText W01</vt:lpstr>
      <vt:lpstr>Verdana</vt:lpstr>
      <vt:lpstr>Wingdings</vt:lpstr>
      <vt:lpstr>1_Tema di Office</vt:lpstr>
      <vt:lpstr>Presentazione standard di PowerPoint</vt:lpstr>
      <vt:lpstr>Topics</vt:lpstr>
      <vt:lpstr>Presentazione standard di PowerPoint</vt:lpstr>
      <vt:lpstr>FAIR: evaluation &amp; best practices</vt:lpstr>
      <vt:lpstr>Europe Embraces FAIR principles</vt:lpstr>
      <vt:lpstr>RI Implementer perceptions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Data</vt:lpstr>
      <vt:lpstr>How to store data?</vt:lpstr>
      <vt:lpstr> Static Data</vt:lpstr>
      <vt:lpstr>Presentazione standard di PowerPoint</vt:lpstr>
      <vt:lpstr> Metadata</vt:lpstr>
      <vt:lpstr>Presentazione standard di PowerPoint</vt:lpstr>
      <vt:lpstr>Presentazione standard di PowerPoint</vt:lpstr>
      <vt:lpstr> Metadata</vt:lpstr>
      <vt:lpstr> Rich Metadata </vt:lpstr>
      <vt:lpstr>Presentazione standard di PowerPoint</vt:lpstr>
      <vt:lpstr>Ontologies &amp; semantics</vt:lpstr>
      <vt:lpstr>Presentazione standard di PowerPoint</vt:lpstr>
      <vt:lpstr>Presentazione standard di PowerPoint</vt:lpstr>
      <vt:lpstr>Presentazione standard di PowerPoint</vt:lpstr>
      <vt:lpstr>How to register/cite data or publications? PID system</vt:lpstr>
      <vt:lpstr>Presentazione standard di PowerPoint</vt:lpstr>
      <vt:lpstr>Presentazione standard di PowerPoint</vt:lpstr>
      <vt:lpstr>Presentazione standard di PowerPoint</vt:lpstr>
      <vt:lpstr>Protocols Interoperability</vt:lpstr>
      <vt:lpstr>Presentazione standard di PowerPoint</vt:lpstr>
      <vt:lpstr>How to access data? AAI system  (federeated &amp; distributed)</vt:lpstr>
      <vt:lpstr>FAIR AAAI -  real life problems</vt:lpstr>
      <vt:lpstr>FAIR AAAI -  real life problems</vt:lpstr>
      <vt:lpstr>FAIR AAAI -  real life problems</vt:lpstr>
      <vt:lpstr>FAIR AAAI -  real life problems</vt:lpstr>
      <vt:lpstr>FAIR AAAI -  real life problems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Final Considerations</vt:lpstr>
      <vt:lpstr>Final Considerations</vt:lpstr>
      <vt:lpstr>Final Considerations</vt:lpstr>
      <vt:lpstr>Final Considerations</vt:lpstr>
      <vt:lpstr>Final Considerations</vt:lpstr>
      <vt:lpstr>Final Considerations</vt:lpstr>
      <vt:lpstr>Thank You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Daniele Bailo</dc:creator>
  <cp:lastModifiedBy>Microsoft Office User</cp:lastModifiedBy>
  <cp:revision>104</cp:revision>
  <dcterms:created xsi:type="dcterms:W3CDTF">2020-09-24T09:42:15Z</dcterms:created>
  <dcterms:modified xsi:type="dcterms:W3CDTF">2020-12-01T16:02:23Z</dcterms:modified>
</cp:coreProperties>
</file>