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746" r:id="rId2"/>
  </p:sldMasterIdLst>
  <p:notesMasterIdLst>
    <p:notesMasterId r:id="rId21"/>
  </p:notesMasterIdLst>
  <p:handoutMasterIdLst>
    <p:handoutMasterId r:id="rId22"/>
  </p:handoutMasterIdLst>
  <p:sldIdLst>
    <p:sldId id="394" r:id="rId3"/>
    <p:sldId id="415" r:id="rId4"/>
    <p:sldId id="412" r:id="rId5"/>
    <p:sldId id="410" r:id="rId6"/>
    <p:sldId id="411" r:id="rId7"/>
    <p:sldId id="405" r:id="rId8"/>
    <p:sldId id="409" r:id="rId9"/>
    <p:sldId id="406" r:id="rId10"/>
    <p:sldId id="396" r:id="rId11"/>
    <p:sldId id="389" r:id="rId12"/>
    <p:sldId id="390" r:id="rId13"/>
    <p:sldId id="391" r:id="rId14"/>
    <p:sldId id="397" r:id="rId15"/>
    <p:sldId id="392" r:id="rId16"/>
    <p:sldId id="398" r:id="rId17"/>
    <p:sldId id="399" r:id="rId18"/>
    <p:sldId id="401" r:id="rId19"/>
    <p:sldId id="400" r:id="rId20"/>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sz="2400"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sz="2400"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sz="2400"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C241F"/>
    <a:srgbClr val="46D02D"/>
    <a:srgbClr val="00A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7"/>
    <p:restoredTop sz="86126"/>
  </p:normalViewPr>
  <p:slideViewPr>
    <p:cSldViewPr snapToGrid="0" snapToObjects="1">
      <p:cViewPr varScale="1">
        <p:scale>
          <a:sx n="108" d="100"/>
          <a:sy n="108" d="100"/>
        </p:scale>
        <p:origin x="46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12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nl-NL"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7719607-1E8C-D740-BE7C-EE7CF5EFBBB0}" type="datetimeFigureOut">
              <a:rPr lang="nl-NL" altLang="nl-NL"/>
              <a:pPr>
                <a:defRPr/>
              </a:pPr>
              <a:t>29-08-18</a:t>
            </a:fld>
            <a:endParaRPr lang="nl-NL" altLang="nl-NL"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nl-NL"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19DEA14-C67B-A148-9293-2E0248CF2C92}" type="slidenum">
              <a:rPr lang="nl-NL" altLang="nl-NL"/>
              <a:pPr>
                <a:defRPr/>
              </a:pPr>
              <a:t>‹nr.›</a:t>
            </a:fld>
            <a:endParaRPr lang="nl-NL" altLang="nl-NL" dirty="0"/>
          </a:p>
        </p:txBody>
      </p:sp>
    </p:spTree>
    <p:extLst>
      <p:ext uri="{BB962C8B-B14F-4D97-AF65-F5344CB8AC3E}">
        <p14:creationId xmlns:p14="http://schemas.microsoft.com/office/powerpoint/2010/main" val="677833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nl-NL"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EB644B3-2FAC-8441-88BB-FDCB432BB50C}" type="datetimeFigureOut">
              <a:rPr lang="nl-NL" altLang="nl-NL"/>
              <a:pPr>
                <a:defRPr/>
              </a:pPr>
              <a:t>29-08-18</a:t>
            </a:fld>
            <a:endParaRPr lang="nl-NL" altLang="nl-N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nl-NL"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CA89181-8EB5-504C-9A3A-9EA3540A9BB9}" type="slidenum">
              <a:rPr lang="nl-NL" altLang="nl-NL"/>
              <a:pPr>
                <a:defRPr/>
              </a:pPr>
              <a:t>‹nr.›</a:t>
            </a:fld>
            <a:endParaRPr lang="nl-NL" altLang="nl-NL" dirty="0"/>
          </a:p>
        </p:txBody>
      </p:sp>
    </p:spTree>
    <p:extLst>
      <p:ext uri="{BB962C8B-B14F-4D97-AF65-F5344CB8AC3E}">
        <p14:creationId xmlns:p14="http://schemas.microsoft.com/office/powerpoint/2010/main" val="1329392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2580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100" dirty="0">
                <a:solidFill>
                  <a:schemeClr val="dk1"/>
                </a:solidFill>
              </a:rPr>
              <a:t>The initial development of DataTags took place at Harvard in which a canonical set of six access levels (Blue, Green, Yellow, Orange, Red and Crimson), ranging from the handling of non-confidential data to maximum sensitive personal information, was formulated. </a:t>
            </a:r>
          </a:p>
          <a:p>
            <a:pPr lvl="0" rtl="0">
              <a:lnSpc>
                <a:spcPct val="115000"/>
              </a:lnSpc>
              <a:spcBef>
                <a:spcPts val="0"/>
              </a:spcBef>
              <a:buClr>
                <a:schemeClr val="dk1"/>
              </a:buClr>
              <a:buSzPct val="100000"/>
              <a:buFont typeface="Arial"/>
              <a:buNone/>
            </a:pPr>
            <a:r>
              <a:rPr lang="en-US" sz="1100" dirty="0">
                <a:solidFill>
                  <a:schemeClr val="dk1"/>
                </a:solidFill>
              </a:rPr>
              <a:t>This current system is based on American laws and legislations of personal data, so it remains to be seen whether the same levels of access can be applied in the context of EU legislation under the new data protection rules (“General Data Protection Regulation”, GDPR).</a:t>
            </a: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181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sz="1200" dirty="0"/>
          </a:p>
        </p:txBody>
      </p:sp>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682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lang="en-US" sz="1100" dirty="0">
              <a:solidFill>
                <a:schemeClr val="dk1"/>
              </a:solidFill>
            </a:endParaRPr>
          </a:p>
        </p:txBody>
      </p:sp>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880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r>
              <a:rPr lang="en-US" sz="1100" dirty="0"/>
              <a:t>The next step was to create a type of decision tree where all the questions will flow into each other, and this becomes the logic for gaining a tag recommendation i.e. depending on how you answer you will get different tags → see the tree in front of you as our current version.*please note this is still a draft version so it is not to be quoted* </a:t>
            </a:r>
            <a:br>
              <a:rPr lang="en-US" sz="1100" dirty="0"/>
            </a:br>
            <a:r>
              <a:rPr lang="en-US" sz="1100" dirty="0"/>
              <a:t>We did this kind of by experimentation, seeing what fit together, what made sense; knowledge from Heiko who has some experience with legal aspects of data about which tags are most appropriate for which branch, also by seeing which articles refer to each other in the GDPR helped to put these questions together</a:t>
            </a:r>
          </a:p>
          <a:p>
            <a:pPr lvl="0">
              <a:spcBef>
                <a:spcPts val="0"/>
              </a:spcBef>
              <a:buNone/>
            </a:pPr>
            <a:endParaRPr sz="1100" dirty="0"/>
          </a:p>
          <a:p>
            <a:pPr lvl="0">
              <a:spcBef>
                <a:spcPts val="0"/>
              </a:spcBef>
              <a:buNone/>
            </a:pPr>
            <a:r>
              <a:rPr lang="en-US" sz="1100" dirty="0"/>
              <a:t>However at the time we </a:t>
            </a:r>
            <a:r>
              <a:rPr lang="en-US" sz="1100" dirty="0" err="1"/>
              <a:t>realised</a:t>
            </a:r>
            <a:r>
              <a:rPr lang="en-US" sz="1100" dirty="0"/>
              <a:t> we needed to properly define what tags would be used in this system, in order to decide which route was allocated to which tag. This was firstly done using the DANS protection levels (for the repository) as a guide, and adapting these to fit this context, as well as comparing them to the Harvard ones. Here we came up with these tag levels. Heiko and I thought of some examples of datasets and found that these levels seemed to be sufficient - Harvard ones are based on ‘Harvard’s data security policy’</a:t>
            </a:r>
          </a:p>
          <a:p>
            <a:pPr lvl="0" rtl="0">
              <a:lnSpc>
                <a:spcPct val="115000"/>
              </a:lnSpc>
              <a:spcBef>
                <a:spcPts val="0"/>
              </a:spcBef>
              <a:buClr>
                <a:schemeClr val="dk1"/>
              </a:buClr>
              <a:buFont typeface="Arial"/>
              <a:buNone/>
            </a:pPr>
            <a:endParaRPr sz="1100" dirty="0">
              <a:solidFill>
                <a:schemeClr val="dk1"/>
              </a:solidFill>
            </a:endParaRPr>
          </a:p>
          <a:p>
            <a:pPr lvl="0" rtl="0">
              <a:lnSpc>
                <a:spcPct val="115000"/>
              </a:lnSpc>
              <a:spcBef>
                <a:spcPts val="0"/>
              </a:spcBef>
              <a:buClr>
                <a:schemeClr val="dk1"/>
              </a:buClr>
              <a:buSzPct val="100000"/>
              <a:buFont typeface="Arial"/>
              <a:buNone/>
            </a:pPr>
            <a:r>
              <a:rPr lang="en-US" sz="1100" dirty="0">
                <a:solidFill>
                  <a:schemeClr val="dk1"/>
                </a:solidFill>
              </a:rPr>
              <a:t>Following this, we were able to put together an initial first draft of a decision tree which connected questions (based on different articles) together to form a recommendation for a tag, dependent on how the users answered each question. Although this aspect of the work took a lot of work and thought, we understood the need to gain the perspectives of other experts in the field of law and data protection, so sent out this initial tree to a few interested parties for their feedback. See current tree = This has already undergone a lot of work and changes from different forms of feedback, and was probably the most extensive and challenging part of the project. You can look more into the tree in depth after lunch.</a:t>
            </a:r>
          </a:p>
        </p:txBody>
      </p:sp>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5174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lang="en-US" sz="1200" dirty="0">
              <a:solidFill>
                <a:schemeClr val="dk1"/>
              </a:solidFill>
            </a:endParaRP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162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r>
              <a:rPr lang="en-US" sz="1200" dirty="0">
                <a:solidFill>
                  <a:schemeClr val="dk1"/>
                </a:solidFill>
              </a:rPr>
              <a:t>Having an almost first draft of the desired prototype for this project ready in Zingtree, it seemed necessary to conduct some more internal reviews to assess fully the content, functionality and ease of use of this version of the tool. We asked several people from both research and archive backgrounds to use the tool, answering each question according to a specific dataset. The feedback we received was used to further update the tree within Zingtree and provided some helpful comments</a:t>
            </a:r>
          </a:p>
          <a:p>
            <a:pPr lvl="0" rtl="0">
              <a:lnSpc>
                <a:spcPct val="115000"/>
              </a:lnSpc>
              <a:spcBef>
                <a:spcPts val="0"/>
              </a:spcBef>
              <a:buNone/>
            </a:pPr>
            <a:r>
              <a:rPr lang="en-US" sz="1200" dirty="0">
                <a:solidFill>
                  <a:schemeClr val="dk1"/>
                </a:solidFill>
              </a:rPr>
              <a:t>General results:</a:t>
            </a:r>
          </a:p>
          <a:p>
            <a:pPr marL="457200" lvl="0" indent="-304800" rtl="0">
              <a:lnSpc>
                <a:spcPct val="115000"/>
              </a:lnSpc>
              <a:spcBef>
                <a:spcPts val="0"/>
              </a:spcBef>
              <a:buClr>
                <a:schemeClr val="dk1"/>
              </a:buClr>
              <a:buSzPct val="100000"/>
              <a:buChar char="●"/>
            </a:pPr>
            <a:r>
              <a:rPr lang="en-US" sz="1200" dirty="0">
                <a:solidFill>
                  <a:schemeClr val="dk1"/>
                </a:solidFill>
              </a:rPr>
              <a:t>Lots of comments about clarity of controller and processor roles, even when defined, people find it hard to know which they are</a:t>
            </a:r>
          </a:p>
          <a:p>
            <a:pPr marL="457200" lvl="0" indent="-304800" rtl="0">
              <a:lnSpc>
                <a:spcPct val="115000"/>
              </a:lnSpc>
              <a:spcBef>
                <a:spcPts val="0"/>
              </a:spcBef>
              <a:buClr>
                <a:schemeClr val="dk1"/>
              </a:buClr>
              <a:buSzPct val="100000"/>
              <a:buChar char="●"/>
            </a:pPr>
            <a:r>
              <a:rPr lang="en-US" sz="1200" dirty="0">
                <a:solidFill>
                  <a:schemeClr val="dk1"/>
                </a:solidFill>
              </a:rPr>
              <a:t>There is also a lack of clarity about the regulations which relate to national laws, and since they have not been formulated yet, we cannot provide any additional explanation until they have been formulated! (i.e. questions about member state law</a:t>
            </a:r>
          </a:p>
          <a:p>
            <a:pPr marL="457200" lvl="0" indent="-304800" rtl="0">
              <a:lnSpc>
                <a:spcPct val="115000"/>
              </a:lnSpc>
              <a:spcBef>
                <a:spcPts val="0"/>
              </a:spcBef>
              <a:buClr>
                <a:schemeClr val="dk1"/>
              </a:buClr>
              <a:buSzPct val="100000"/>
              <a:buChar char="●"/>
            </a:pPr>
            <a:r>
              <a:rPr lang="en-US" sz="1200" dirty="0">
                <a:solidFill>
                  <a:schemeClr val="dk1"/>
                </a:solidFill>
              </a:rPr>
              <a:t>We also clarified somewhat better what the roles what we expected of the producer and depositor </a:t>
            </a:r>
          </a:p>
          <a:p>
            <a:pPr marL="457200" lvl="0" indent="-304800" rtl="0">
              <a:lnSpc>
                <a:spcPct val="115000"/>
              </a:lnSpc>
              <a:spcBef>
                <a:spcPts val="0"/>
              </a:spcBef>
              <a:buSzPct val="100000"/>
              <a:buChar char="●"/>
            </a:pPr>
            <a:r>
              <a:rPr lang="en-US" sz="1200" dirty="0"/>
              <a:t>Was there a difference between archivist and researcher roles feedback? - not really much difference, similar comments and also no one pointed out that the questions might not be suitable for the other audience which was unexpected </a:t>
            </a:r>
          </a:p>
          <a:p>
            <a:pPr lvl="0" rtl="0">
              <a:lnSpc>
                <a:spcPct val="115000"/>
              </a:lnSpc>
              <a:spcBef>
                <a:spcPts val="0"/>
              </a:spcBef>
              <a:buNone/>
            </a:pPr>
            <a:endParaRPr sz="1200" dirty="0">
              <a:solidFill>
                <a:schemeClr val="dk1"/>
              </a:solidFill>
            </a:endParaRPr>
          </a:p>
          <a:p>
            <a:pPr lvl="0" rtl="0">
              <a:lnSpc>
                <a:spcPct val="115000"/>
              </a:lnSpc>
              <a:spcBef>
                <a:spcPts val="0"/>
              </a:spcBef>
              <a:buNone/>
            </a:pPr>
            <a:r>
              <a:rPr lang="en-US" sz="1200" dirty="0">
                <a:solidFill>
                  <a:schemeClr val="dk1"/>
                </a:solidFill>
              </a:rPr>
              <a:t>In the middle of August we were also in contact with some people from the Harvard system who offered to implement our decision tree into their </a:t>
            </a:r>
            <a:r>
              <a:rPr lang="en-US" sz="1200" dirty="0" err="1">
                <a:solidFill>
                  <a:schemeClr val="dk1"/>
                </a:solidFill>
              </a:rPr>
              <a:t>PolicyModels</a:t>
            </a:r>
            <a:r>
              <a:rPr lang="en-US" sz="1200" dirty="0">
                <a:solidFill>
                  <a:schemeClr val="dk1"/>
                </a:solidFill>
              </a:rPr>
              <a:t> tool, which also displayed the tree in a type of survey/interview interface. Although there are some aspects to improve here, it may be a worthwhile option worth considering for the future.</a:t>
            </a:r>
          </a:p>
          <a:p>
            <a:pPr lvl="0" rtl="0">
              <a:lnSpc>
                <a:spcPct val="115000"/>
              </a:lnSpc>
              <a:spcBef>
                <a:spcPts val="0"/>
              </a:spcBef>
              <a:buNone/>
            </a:pPr>
            <a:endParaRPr sz="1200" dirty="0">
              <a:solidFill>
                <a:schemeClr val="dk1"/>
              </a:solidFill>
            </a:endParaRPr>
          </a:p>
          <a:p>
            <a:pPr lvl="0" rtl="0">
              <a:lnSpc>
                <a:spcPct val="115000"/>
              </a:lnSpc>
              <a:spcBef>
                <a:spcPts val="0"/>
              </a:spcBef>
              <a:buNone/>
            </a:pPr>
            <a:r>
              <a:rPr lang="en-US" sz="1200" dirty="0">
                <a:solidFill>
                  <a:schemeClr val="dk1"/>
                </a:solidFill>
              </a:rPr>
              <a:t>These are some things we hope you can give some feedback on too - whether we have edited them sufficiently - bare in mind that it’s a proof of concept and not meant to be highly theoretical, so we accept that some things might not be entirely accurate</a:t>
            </a: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6233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r>
              <a:rPr lang="en-US" sz="1200">
                <a:solidFill>
                  <a:schemeClr val="dk1"/>
                </a:solidFill>
              </a:rPr>
              <a:t>We could go forward/it’s a promising system however we might need to consider these issues (amongst others you suggest) first...</a:t>
            </a:r>
          </a:p>
          <a:p>
            <a:pPr lvl="0" rtl="0">
              <a:lnSpc>
                <a:spcPct val="115000"/>
              </a:lnSpc>
              <a:spcBef>
                <a:spcPts val="0"/>
              </a:spcBef>
              <a:buNone/>
            </a:pPr>
            <a:endParaRPr sz="1200">
              <a:solidFill>
                <a:schemeClr val="dk1"/>
              </a:solidFill>
            </a:endParaRPr>
          </a:p>
          <a:p>
            <a:pPr lvl="0" rtl="0">
              <a:lnSpc>
                <a:spcPct val="115000"/>
              </a:lnSpc>
              <a:spcBef>
                <a:spcPts val="0"/>
              </a:spcBef>
              <a:buNone/>
            </a:pPr>
            <a:r>
              <a:rPr lang="en-US" sz="1200">
                <a:solidFill>
                  <a:schemeClr val="dk1"/>
                </a:solidFill>
              </a:rPr>
              <a:t>Other tags could be added for medical field for example</a:t>
            </a: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7553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CA89181-8EB5-504C-9A3A-9EA3540A9BB9}" type="slidenum">
              <a:rPr lang="nl-NL" altLang="nl-NL" smtClean="0"/>
              <a:pPr>
                <a:defRPr/>
              </a:pPr>
              <a:t>17</a:t>
            </a:fld>
            <a:endParaRPr lang="nl-NL" altLang="nl-NL" dirty="0"/>
          </a:p>
        </p:txBody>
      </p:sp>
    </p:spTree>
    <p:extLst>
      <p:ext uri="{BB962C8B-B14F-4D97-AF65-F5344CB8AC3E}">
        <p14:creationId xmlns:p14="http://schemas.microsoft.com/office/powerpoint/2010/main" val="1418834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72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CA89181-8EB5-504C-9A3A-9EA3540A9BB9}" type="slidenum">
              <a:rPr lang="nl-NL" altLang="nl-NL" smtClean="0"/>
              <a:pPr>
                <a:defRPr/>
              </a:pPr>
              <a:t>2</a:t>
            </a:fld>
            <a:endParaRPr lang="nl-NL" altLang="nl-NL" dirty="0"/>
          </a:p>
        </p:txBody>
      </p:sp>
    </p:spTree>
    <p:extLst>
      <p:ext uri="{BB962C8B-B14F-4D97-AF65-F5344CB8AC3E}">
        <p14:creationId xmlns:p14="http://schemas.microsoft.com/office/powerpoint/2010/main" val="1673887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CA89181-8EB5-504C-9A3A-9EA3540A9BB9}" type="slidenum">
              <a:rPr lang="nl-NL" altLang="nl-NL" smtClean="0"/>
              <a:pPr>
                <a:defRPr/>
              </a:pPr>
              <a:t>3</a:t>
            </a:fld>
            <a:endParaRPr lang="nl-NL" altLang="nl-NL" dirty="0"/>
          </a:p>
        </p:txBody>
      </p:sp>
    </p:spTree>
    <p:extLst>
      <p:ext uri="{BB962C8B-B14F-4D97-AF65-F5344CB8AC3E}">
        <p14:creationId xmlns:p14="http://schemas.microsoft.com/office/powerpoint/2010/main" val="3970424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CA89181-8EB5-504C-9A3A-9EA3540A9BB9}" type="slidenum">
              <a:rPr lang="nl-NL" altLang="nl-NL" smtClean="0"/>
              <a:pPr>
                <a:defRPr/>
              </a:pPr>
              <a:t>4</a:t>
            </a:fld>
            <a:endParaRPr lang="nl-NL" altLang="nl-NL" dirty="0"/>
          </a:p>
        </p:txBody>
      </p:sp>
    </p:spTree>
    <p:extLst>
      <p:ext uri="{BB962C8B-B14F-4D97-AF65-F5344CB8AC3E}">
        <p14:creationId xmlns:p14="http://schemas.microsoft.com/office/powerpoint/2010/main" val="406751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CA89181-8EB5-504C-9A3A-9EA3540A9BB9}" type="slidenum">
              <a:rPr lang="nl-NL" altLang="nl-NL" smtClean="0"/>
              <a:pPr>
                <a:defRPr/>
              </a:pPr>
              <a:t>5</a:t>
            </a:fld>
            <a:endParaRPr lang="nl-NL" altLang="nl-NL" dirty="0"/>
          </a:p>
        </p:txBody>
      </p:sp>
    </p:spTree>
    <p:extLst>
      <p:ext uri="{BB962C8B-B14F-4D97-AF65-F5344CB8AC3E}">
        <p14:creationId xmlns:p14="http://schemas.microsoft.com/office/powerpoint/2010/main" val="339465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CA89181-8EB5-504C-9A3A-9EA3540A9BB9}" type="slidenum">
              <a:rPr lang="nl-NL" altLang="nl-NL" smtClean="0"/>
              <a:pPr>
                <a:defRPr/>
              </a:pPr>
              <a:t>6</a:t>
            </a:fld>
            <a:endParaRPr lang="nl-NL" altLang="nl-NL" dirty="0"/>
          </a:p>
        </p:txBody>
      </p:sp>
    </p:spTree>
    <p:extLst>
      <p:ext uri="{BB962C8B-B14F-4D97-AF65-F5344CB8AC3E}">
        <p14:creationId xmlns:p14="http://schemas.microsoft.com/office/powerpoint/2010/main" val="479470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CA89181-8EB5-504C-9A3A-9EA3540A9BB9}" type="slidenum">
              <a:rPr lang="nl-NL" altLang="nl-NL" smtClean="0"/>
              <a:pPr>
                <a:defRPr/>
              </a:pPr>
              <a:t>7</a:t>
            </a:fld>
            <a:endParaRPr lang="nl-NL" altLang="nl-NL" dirty="0"/>
          </a:p>
        </p:txBody>
      </p:sp>
    </p:spTree>
    <p:extLst>
      <p:ext uri="{BB962C8B-B14F-4D97-AF65-F5344CB8AC3E}">
        <p14:creationId xmlns:p14="http://schemas.microsoft.com/office/powerpoint/2010/main" val="678217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CA89181-8EB5-504C-9A3A-9EA3540A9BB9}" type="slidenum">
              <a:rPr lang="nl-NL" altLang="nl-NL" smtClean="0"/>
              <a:pPr>
                <a:defRPr/>
              </a:pPr>
              <a:t>8</a:t>
            </a:fld>
            <a:endParaRPr lang="nl-NL" altLang="nl-NL" dirty="0"/>
          </a:p>
        </p:txBody>
      </p:sp>
    </p:spTree>
    <p:extLst>
      <p:ext uri="{BB962C8B-B14F-4D97-AF65-F5344CB8AC3E}">
        <p14:creationId xmlns:p14="http://schemas.microsoft.com/office/powerpoint/2010/main" val="1654045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CA89181-8EB5-504C-9A3A-9EA3540A9BB9}" type="slidenum">
              <a:rPr lang="nl-NL" altLang="nl-NL" smtClean="0"/>
              <a:pPr>
                <a:defRPr/>
              </a:pPr>
              <a:t>9</a:t>
            </a:fld>
            <a:endParaRPr lang="nl-NL" altLang="nl-NL" dirty="0"/>
          </a:p>
        </p:txBody>
      </p:sp>
    </p:spTree>
    <p:extLst>
      <p:ext uri="{BB962C8B-B14F-4D97-AF65-F5344CB8AC3E}">
        <p14:creationId xmlns:p14="http://schemas.microsoft.com/office/powerpoint/2010/main" val="257181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7" descr="Logo 2.eps"/>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rot="16200000">
            <a:off x="-2615406" y="2564606"/>
            <a:ext cx="68738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userDrawn="1"/>
        </p:nvSpPr>
        <p:spPr bwMode="auto">
          <a:xfrm>
            <a:off x="2049463" y="6345238"/>
            <a:ext cx="2994025" cy="261937"/>
          </a:xfrm>
          <a:prstGeom prst="rect">
            <a:avLst/>
          </a:prstGeom>
          <a:noFill/>
          <a:ln>
            <a:noFill/>
          </a:ln>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n-US" sz="1100" dirty="0">
                <a:latin typeface="Verdana" charset="0"/>
                <a:cs typeface="Verdana" charset="0"/>
              </a:rPr>
              <a:t>DANS is an institute of KNAW and NWO</a:t>
            </a:r>
          </a:p>
        </p:txBody>
      </p:sp>
      <p:sp>
        <p:nvSpPr>
          <p:cNvPr id="5" name="TextBox 9"/>
          <p:cNvSpPr txBox="1">
            <a:spLocks noChangeArrowheads="1"/>
          </p:cNvSpPr>
          <p:nvPr userDrawn="1"/>
        </p:nvSpPr>
        <p:spPr bwMode="auto">
          <a:xfrm>
            <a:off x="6907213" y="6211888"/>
            <a:ext cx="2236787" cy="646112"/>
          </a:xfrm>
          <a:prstGeom prst="rect">
            <a:avLst/>
          </a:prstGeom>
          <a:solidFill>
            <a:schemeClr val="bg1"/>
          </a:solidFill>
          <a:ln>
            <a:noFill/>
          </a:ln>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nl-NL" sz="1800" dirty="0"/>
              <a:t> </a:t>
            </a:r>
          </a:p>
          <a:p>
            <a:pPr eaLnBrk="1" hangingPunct="1">
              <a:defRPr/>
            </a:pPr>
            <a:r>
              <a:rPr lang="nl-NL" sz="1800" dirty="0"/>
              <a:t> </a:t>
            </a:r>
          </a:p>
        </p:txBody>
      </p:sp>
      <p:sp>
        <p:nvSpPr>
          <p:cNvPr id="6" name="TextBox 8"/>
          <p:cNvSpPr txBox="1">
            <a:spLocks noChangeArrowheads="1"/>
          </p:cNvSpPr>
          <p:nvPr userDrawn="1"/>
        </p:nvSpPr>
        <p:spPr bwMode="auto">
          <a:xfrm>
            <a:off x="1943100" y="-12700"/>
            <a:ext cx="7200900" cy="1046163"/>
          </a:xfrm>
          <a:prstGeom prst="rect">
            <a:avLst/>
          </a:prstGeom>
          <a:noFill/>
          <a:ln>
            <a:noFill/>
          </a:ln>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endParaRPr lang="en-US" sz="1800" dirty="0"/>
          </a:p>
          <a:p>
            <a:pPr eaLnBrk="1" hangingPunct="1">
              <a:defRPr/>
            </a:pPr>
            <a:r>
              <a:rPr lang="en-US" i="1" dirty="0">
                <a:solidFill>
                  <a:srgbClr val="FF0000"/>
                </a:solidFill>
                <a:latin typeface="Verdana" charset="0"/>
                <a:cs typeface="Verdana" charset="0"/>
              </a:rPr>
              <a:t>Data Archiving and Networked Services</a:t>
            </a:r>
          </a:p>
          <a:p>
            <a:pPr eaLnBrk="1" hangingPunct="1">
              <a:defRPr/>
            </a:pPr>
            <a:endParaRPr lang="en-US" sz="2000" dirty="0">
              <a:solidFill>
                <a:srgbClr val="FF0000"/>
              </a:solidFill>
              <a:latin typeface="Verdana" charset="0"/>
              <a:cs typeface="Verdana" charset="0"/>
            </a:endParaRPr>
          </a:p>
        </p:txBody>
      </p:sp>
      <p:pic>
        <p:nvPicPr>
          <p:cNvPr id="7" name="Picture 4"/>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497638" y="6289675"/>
            <a:ext cx="237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ctrTitle"/>
          </p:nvPr>
        </p:nvSpPr>
        <p:spPr>
          <a:xfrm>
            <a:off x="1981200" y="1504950"/>
            <a:ext cx="6781800" cy="3194050"/>
          </a:xfrm>
        </p:spPr>
        <p:txBody>
          <a:bodyPr>
            <a:normAutofit fontScale="90000"/>
          </a:bodyPr>
          <a:lstStyle>
            <a:lvl1pPr>
              <a:defRPr sz="4400"/>
            </a:lvl1pPr>
          </a:lstStyle>
          <a:p>
            <a:r>
              <a:rPr lang="nl-NL"/>
              <a:t>Click to edit Master title style</a:t>
            </a:r>
            <a:endParaRPr lang="nl-NL" dirty="0"/>
          </a:p>
        </p:txBody>
      </p:sp>
      <p:sp>
        <p:nvSpPr>
          <p:cNvPr id="9" name="Date Placeholder 3"/>
          <p:cNvSpPr>
            <a:spLocks noGrp="1"/>
          </p:cNvSpPr>
          <p:nvPr>
            <p:ph type="dt" sz="half" idx="10"/>
          </p:nvPr>
        </p:nvSpPr>
        <p:spPr/>
        <p:txBody>
          <a:bodyPr/>
          <a:lstStyle>
            <a:lvl1pPr>
              <a:defRPr/>
            </a:lvl1pPr>
          </a:lstStyle>
          <a:p>
            <a:pPr>
              <a:defRPr/>
            </a:pPr>
            <a:fld id="{98FEFA43-8A53-DC40-953F-E20C442F9F37}" type="datetimeFigureOut">
              <a:rPr lang="en-US" altLang="nl-NL" smtClean="0"/>
              <a:pPr>
                <a:defRPr/>
              </a:pPr>
              <a:t>8/29/18</a:t>
            </a:fld>
            <a:endParaRPr lang="en-US" altLang="nl-NL"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D6BD2727-34F3-0B49-9882-FA9C28F290E8}" type="slidenum">
              <a:rPr lang="en-US" altLang="nl-NL"/>
              <a:pPr>
                <a:defRPr/>
              </a:pPr>
              <a:t>‹nr.›</a:t>
            </a:fld>
            <a:endParaRPr lang="en-US" altLang="nl-NL" dirty="0"/>
          </a:p>
        </p:txBody>
      </p:sp>
    </p:spTree>
    <p:extLst>
      <p:ext uri="{BB962C8B-B14F-4D97-AF65-F5344CB8AC3E}">
        <p14:creationId xmlns:p14="http://schemas.microsoft.com/office/powerpoint/2010/main" val="138489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Laatste sheet">
    <p:spTree>
      <p:nvGrpSpPr>
        <p:cNvPr id="1" name="Shape 30"/>
        <p:cNvGrpSpPr/>
        <p:nvPr/>
      </p:nvGrpSpPr>
      <p:grpSpPr>
        <a:xfrm>
          <a:off x="0" y="0"/>
          <a:ext cx="0" cy="0"/>
          <a:chOff x="0" y="0"/>
          <a:chExt cx="0" cy="0"/>
        </a:xfrm>
      </p:grpSpPr>
      <p:sp>
        <p:nvSpPr>
          <p:cNvPr id="31" name="Shape 31"/>
          <p:cNvSpPr/>
          <p:nvPr/>
        </p:nvSpPr>
        <p:spPr>
          <a:xfrm>
            <a:off x="0" y="6177835"/>
            <a:ext cx="9144000" cy="680166"/>
          </a:xfrm>
          <a:prstGeom prst="rect">
            <a:avLst/>
          </a:prstGeom>
          <a:solidFill>
            <a:srgbClr val="7F7F7F"/>
          </a:solidFill>
          <a:ln w="9525" cap="flat" cmpd="sng">
            <a:solidFill>
              <a:srgbClr val="7F7F7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350" b="0" i="0" u="none" strike="noStrike" cap="none">
              <a:solidFill>
                <a:schemeClr val="lt1"/>
              </a:solidFill>
              <a:latin typeface="Calibri"/>
              <a:ea typeface="Calibri"/>
              <a:cs typeface="Calibri"/>
              <a:sym typeface="Calibri"/>
            </a:endParaRPr>
          </a:p>
        </p:txBody>
      </p:sp>
      <p:sp>
        <p:nvSpPr>
          <p:cNvPr id="32" name="Shape 32"/>
          <p:cNvSpPr txBox="1"/>
          <p:nvPr/>
        </p:nvSpPr>
        <p:spPr>
          <a:xfrm>
            <a:off x="-4763" y="6305550"/>
            <a:ext cx="9072563"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900" b="0" i="0" u="none" strike="noStrike" cap="none">
                <a:solidFill>
                  <a:schemeClr val="lt1"/>
                </a:solidFill>
                <a:latin typeface="Verdana"/>
                <a:ea typeface="Verdana"/>
                <a:cs typeface="Verdana"/>
                <a:sym typeface="Verdana"/>
              </a:rPr>
              <a:t>dans.knaw.nl</a:t>
            </a:r>
          </a:p>
          <a:p>
            <a:pPr marL="0" marR="0" lvl="0" indent="0" algn="r" rtl="0">
              <a:spcBef>
                <a:spcPts val="0"/>
              </a:spcBef>
              <a:buSzPct val="25000"/>
              <a:buNone/>
            </a:pPr>
            <a:r>
              <a:rPr lang="en-US" sz="900" b="0" i="0" u="none" strike="noStrike" cap="none">
                <a:solidFill>
                  <a:schemeClr val="lt1"/>
                </a:solidFill>
                <a:latin typeface="Verdana"/>
                <a:ea typeface="Verdana"/>
                <a:cs typeface="Verdana"/>
                <a:sym typeface="Verdana"/>
              </a:rPr>
              <a:t>DANS is an institute of KNAW en NWO</a:t>
            </a:r>
          </a:p>
        </p:txBody>
      </p:sp>
      <p:pic>
        <p:nvPicPr>
          <p:cNvPr id="33" name="Shape 33"/>
          <p:cNvPicPr preferRelativeResize="0"/>
          <p:nvPr/>
        </p:nvPicPr>
        <p:blipFill rotWithShape="1">
          <a:blip r:embed="rId2">
            <a:alphaModFix/>
          </a:blip>
          <a:srcRect/>
          <a:stretch/>
        </p:blipFill>
        <p:spPr>
          <a:xfrm>
            <a:off x="0" y="815340"/>
            <a:ext cx="9144000" cy="691745"/>
          </a:xfrm>
          <a:prstGeom prst="rect">
            <a:avLst/>
          </a:prstGeom>
          <a:noFill/>
          <a:ln>
            <a:noFill/>
          </a:ln>
        </p:spPr>
      </p:pic>
      <p:sp>
        <p:nvSpPr>
          <p:cNvPr id="34" name="Shape 34"/>
          <p:cNvSpPr txBox="1">
            <a:spLocks noGrp="1"/>
          </p:cNvSpPr>
          <p:nvPr>
            <p:ph type="body" idx="1"/>
          </p:nvPr>
        </p:nvSpPr>
        <p:spPr>
          <a:xfrm>
            <a:off x="107157" y="2157413"/>
            <a:ext cx="8960644" cy="1079500"/>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100" b="0" i="0" u="none" strike="noStrike" cap="none">
                <a:solidFill>
                  <a:schemeClr val="dk1"/>
                </a:solidFill>
                <a:latin typeface="Verdana"/>
                <a:ea typeface="Verdana"/>
                <a:cs typeface="Verdana"/>
                <a:sym typeface="Verdana"/>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Verdana"/>
                <a:ea typeface="Verdana"/>
                <a:cs typeface="Verdana"/>
                <a:sym typeface="Verdana"/>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111919" y="3495186"/>
            <a:ext cx="8955881" cy="482058"/>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100" b="0" i="0" u="none" strike="noStrike" cap="none">
                <a:solidFill>
                  <a:schemeClr val="dk1"/>
                </a:solidFill>
                <a:latin typeface="Verdana"/>
                <a:ea typeface="Verdana"/>
                <a:cs typeface="Verdana"/>
                <a:sym typeface="Verdana"/>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Verdana"/>
                <a:ea typeface="Verdana"/>
                <a:cs typeface="Verdana"/>
                <a:sym typeface="Verdana"/>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3"/>
          </p:nvPr>
        </p:nvSpPr>
        <p:spPr>
          <a:xfrm>
            <a:off x="111919" y="3984287"/>
            <a:ext cx="8955881" cy="482058"/>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100" b="0" i="0" u="none" strike="noStrike" cap="none">
                <a:solidFill>
                  <a:schemeClr val="dk1"/>
                </a:solidFill>
                <a:latin typeface="Verdana"/>
                <a:ea typeface="Verdana"/>
                <a:cs typeface="Verdana"/>
                <a:sym typeface="Verdana"/>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Verdana"/>
                <a:ea typeface="Verdana"/>
                <a:cs typeface="Verdana"/>
                <a:sym typeface="Verdana"/>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4"/>
          </p:nvPr>
        </p:nvSpPr>
        <p:spPr>
          <a:xfrm>
            <a:off x="111919" y="4474033"/>
            <a:ext cx="8955881" cy="482058"/>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100" b="0" i="0" u="none" strike="noStrike" cap="none">
                <a:solidFill>
                  <a:schemeClr val="dk1"/>
                </a:solidFill>
                <a:latin typeface="Verdana"/>
                <a:ea typeface="Verdana"/>
                <a:cs typeface="Verdana"/>
                <a:sym typeface="Verdana"/>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Verdana"/>
                <a:ea typeface="Verdana"/>
                <a:cs typeface="Verdana"/>
                <a:sym typeface="Verdana"/>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8" name="Shape 38" descr="Logo DANS.eps"/>
          <p:cNvPicPr preferRelativeResize="0"/>
          <p:nvPr/>
        </p:nvPicPr>
        <p:blipFill rotWithShape="1">
          <a:blip r:embed="rId3">
            <a:alphaModFix/>
          </a:blip>
          <a:srcRect/>
          <a:stretch/>
        </p:blipFill>
        <p:spPr>
          <a:xfrm>
            <a:off x="143347" y="209218"/>
            <a:ext cx="2015653" cy="768681"/>
          </a:xfrm>
          <a:prstGeom prst="rect">
            <a:avLst/>
          </a:prstGeom>
          <a:noFill/>
          <a:ln>
            <a:noFill/>
          </a:ln>
        </p:spPr>
      </p:pic>
    </p:spTree>
    <p:extLst>
      <p:ext uri="{BB962C8B-B14F-4D97-AF65-F5344CB8AC3E}">
        <p14:creationId xmlns:p14="http://schemas.microsoft.com/office/powerpoint/2010/main" val="1108198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5BA0B-3D4D-6144-B18D-D11DF166E77B}"/>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2ED4602-863E-A54E-A4BF-7E8501F61D5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06C4310-2847-BB41-AD05-C84C18A39183}"/>
              </a:ext>
            </a:extLst>
          </p:cNvPr>
          <p:cNvSpPr>
            <a:spLocks noGrp="1"/>
          </p:cNvSpPr>
          <p:nvPr>
            <p:ph type="dt" sz="half" idx="10"/>
          </p:nvPr>
        </p:nvSpPr>
        <p:spPr/>
        <p:txBody>
          <a:bodyPr/>
          <a:lstStyle/>
          <a:p>
            <a:pPr>
              <a:defRPr/>
            </a:pPr>
            <a:fld id="{6CB1C389-0DF6-2E4B-8660-C7714825B658}" type="datetimeFigureOut">
              <a:rPr lang="en-US" altLang="nl-NL" smtClean="0"/>
              <a:pPr>
                <a:defRPr/>
              </a:pPr>
              <a:t>8/29/18</a:t>
            </a:fld>
            <a:endParaRPr lang="en-US" altLang="nl-NL" dirty="0"/>
          </a:p>
        </p:txBody>
      </p:sp>
      <p:sp>
        <p:nvSpPr>
          <p:cNvPr id="5" name="Tijdelijke aanduiding voor voettekst 4">
            <a:extLst>
              <a:ext uri="{FF2B5EF4-FFF2-40B4-BE49-F238E27FC236}">
                <a16:creationId xmlns:a16="http://schemas.microsoft.com/office/drawing/2014/main" id="{3C6B3EDA-7DCA-434A-989E-8C098CCAA794}"/>
              </a:ext>
            </a:extLst>
          </p:cNvPr>
          <p:cNvSpPr>
            <a:spLocks noGrp="1"/>
          </p:cNvSpPr>
          <p:nvPr>
            <p:ph type="ftr" sz="quarter" idx="11"/>
          </p:nvPr>
        </p:nvSpPr>
        <p:spPr/>
        <p:txBody>
          <a:bodyPr/>
          <a:lstStyle/>
          <a:p>
            <a:pPr>
              <a:defRPr/>
            </a:pPr>
            <a:endParaRPr lang="en-US" dirty="0"/>
          </a:p>
        </p:txBody>
      </p:sp>
      <p:sp>
        <p:nvSpPr>
          <p:cNvPr id="6" name="Tijdelijke aanduiding voor dianummer 5">
            <a:extLst>
              <a:ext uri="{FF2B5EF4-FFF2-40B4-BE49-F238E27FC236}">
                <a16:creationId xmlns:a16="http://schemas.microsoft.com/office/drawing/2014/main" id="{F04773E2-5428-3F44-BA62-32C0F92A5409}"/>
              </a:ext>
            </a:extLst>
          </p:cNvPr>
          <p:cNvSpPr>
            <a:spLocks noGrp="1"/>
          </p:cNvSpPr>
          <p:nvPr>
            <p:ph type="sldNum" sz="quarter" idx="12"/>
          </p:nvPr>
        </p:nvSpPr>
        <p:spPr/>
        <p:txBody>
          <a:bodyPr/>
          <a:lstStyle/>
          <a:p>
            <a:pPr>
              <a:defRPr/>
            </a:pPr>
            <a:fld id="{D7EA7F0F-93D5-AC44-98CB-F3CE9318C6D9}" type="slidenum">
              <a:rPr lang="en-US" altLang="nl-NL" smtClean="0"/>
              <a:pPr>
                <a:defRPr/>
              </a:pPr>
              <a:t>‹nr.›</a:t>
            </a:fld>
            <a:endParaRPr lang="en-US" altLang="nl-NL" dirty="0"/>
          </a:p>
        </p:txBody>
      </p:sp>
    </p:spTree>
    <p:extLst>
      <p:ext uri="{BB962C8B-B14F-4D97-AF65-F5344CB8AC3E}">
        <p14:creationId xmlns:p14="http://schemas.microsoft.com/office/powerpoint/2010/main" val="4171332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a:xfrm>
            <a:off x="1438275" y="1743075"/>
            <a:ext cx="7172325" cy="4636125"/>
          </a:xfrm>
        </p:spPr>
        <p:txBody>
          <a:bodyPr/>
          <a:lstStyle>
            <a:lvl2pPr marL="0" indent="0">
              <a:buFontTx/>
              <a:buNone/>
              <a:defRPr sz="2000" baseline="0">
                <a:latin typeface="HelveticaNeueLT Std Lt" pitchFamily="34" charset="0"/>
              </a:defRPr>
            </a:lvl2pPr>
            <a:lvl3pPr marL="0" indent="0">
              <a:buFontTx/>
              <a:buNone/>
              <a:defRPr/>
            </a:lvl3pPr>
            <a:lvl4pPr marL="0" indent="0">
              <a:buFontTx/>
              <a:buNone/>
              <a:defRPr/>
            </a:lvl4pPr>
            <a:lvl5pPr marL="0" indent="0">
              <a:buFontTx/>
              <a:buNone/>
              <a:defRPr/>
            </a:lvl5pPr>
          </a:lstStyle>
          <a:p>
            <a:pPr lvl="0"/>
            <a:r>
              <a:rPr lang="nl-NL"/>
              <a:t>Klik om de modelstijlen te bewerken</a:t>
            </a:r>
          </a:p>
          <a:p>
            <a:pPr lvl="1"/>
            <a:r>
              <a:rPr lang="nl-NL"/>
              <a:t>Tweede niveau</a:t>
            </a:r>
          </a:p>
        </p:txBody>
      </p:sp>
    </p:spTree>
    <p:extLst>
      <p:ext uri="{BB962C8B-B14F-4D97-AF65-F5344CB8AC3E}">
        <p14:creationId xmlns:p14="http://schemas.microsoft.com/office/powerpoint/2010/main" val="16327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77476"/>
            <a:ext cx="8229600" cy="928907"/>
          </a:xfrm>
        </p:spPr>
        <p:txBody>
          <a:bodyPr/>
          <a:lstStyle>
            <a:lvl1pPr algn="l">
              <a:defRPr/>
            </a:lvl1pPr>
          </a:lstStyle>
          <a:p>
            <a:r>
              <a:rPr lang="nl-NL"/>
              <a:t>Click to edit Master title style</a:t>
            </a:r>
            <a:endParaRPr lang="en-US" dirty="0"/>
          </a:p>
        </p:txBody>
      </p:sp>
      <p:sp>
        <p:nvSpPr>
          <p:cNvPr id="3" name="Content Placeholder 2"/>
          <p:cNvSpPr>
            <a:spLocks noGrp="1"/>
          </p:cNvSpPr>
          <p:nvPr>
            <p:ph idx="1"/>
          </p:nvPr>
        </p:nvSpPr>
        <p:spPr>
          <a:xfrm>
            <a:off x="457200" y="2112579"/>
            <a:ext cx="8229600" cy="4013584"/>
          </a:xfrm>
        </p:spPr>
        <p:txBody>
          <a:bodyPr/>
          <a:lstStyle>
            <a:lvl1pPr>
              <a:defRPr sz="2400"/>
            </a:lvl1pPr>
            <a:lvl2pPr>
              <a:defRPr sz="1800"/>
            </a:lvl2pPr>
            <a:lvl3pPr>
              <a:defRPr sz="1800"/>
            </a:lvl3pPr>
            <a:lvl4pPr>
              <a:defRPr sz="1800"/>
            </a:lvl4pPr>
            <a:lvl5pPr>
              <a:defRPr sz="1800"/>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C7DFCF1-E9C9-E744-969C-BA941E2C7A95}" type="datetimeFigureOut">
              <a:rPr lang="en-US" altLang="nl-NL" smtClean="0"/>
              <a:pPr>
                <a:defRPr/>
              </a:pPr>
              <a:t>8/29/18</a:t>
            </a:fld>
            <a:endParaRPr lang="en-US" altLang="nl-NL"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59218A-8B69-0F4F-9913-D2D54D7BEC01}" type="slidenum">
              <a:rPr lang="en-US" altLang="nl-NL"/>
              <a:pPr>
                <a:defRPr/>
              </a:pPr>
              <a:t>‹nr.›</a:t>
            </a:fld>
            <a:endParaRPr lang="en-US" altLang="nl-NL" dirty="0"/>
          </a:p>
        </p:txBody>
      </p:sp>
    </p:spTree>
    <p:extLst>
      <p:ext uri="{BB962C8B-B14F-4D97-AF65-F5344CB8AC3E}">
        <p14:creationId xmlns:p14="http://schemas.microsoft.com/office/powerpoint/2010/main" val="148537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atste slide">
    <p:bg>
      <p:bgPr>
        <a:blipFill dpi="0" rotWithShape="1">
          <a:blip r:embed="rId2"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4" name="Subtitle 2"/>
          <p:cNvSpPr txBox="1">
            <a:spLocks/>
          </p:cNvSpPr>
          <p:nvPr userDrawn="1"/>
        </p:nvSpPr>
        <p:spPr>
          <a:xfrm>
            <a:off x="0" y="5880100"/>
            <a:ext cx="9296400" cy="966788"/>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endParaRPr lang="en-US" sz="1000" dirty="0">
              <a:solidFill>
                <a:srgbClr val="00A7D4"/>
              </a:solidFill>
              <a:latin typeface="Verdana"/>
              <a:cs typeface="Verdana"/>
            </a:endParaRPr>
          </a:p>
        </p:txBody>
      </p:sp>
      <p:sp>
        <p:nvSpPr>
          <p:cNvPr id="2" name="Title 1"/>
          <p:cNvSpPr>
            <a:spLocks noGrp="1"/>
          </p:cNvSpPr>
          <p:nvPr>
            <p:ph type="title"/>
          </p:nvPr>
        </p:nvSpPr>
        <p:spPr>
          <a:xfrm>
            <a:off x="457200" y="1906383"/>
            <a:ext cx="8229600" cy="928907"/>
          </a:xfrm>
        </p:spPr>
        <p:txBody>
          <a:bodyPr>
            <a:noAutofit/>
          </a:bodyPr>
          <a:lstStyle>
            <a:lvl1pPr algn="ctr">
              <a:defRPr sz="4000"/>
            </a:lvl1pPr>
          </a:lstStyle>
          <a:p>
            <a:r>
              <a:rPr lang="nl-NL"/>
              <a:t>Click to edit Master title style</a:t>
            </a:r>
            <a:endParaRPr lang="en-US" dirty="0"/>
          </a:p>
        </p:txBody>
      </p:sp>
      <p:sp>
        <p:nvSpPr>
          <p:cNvPr id="3" name="Content Placeholder 2"/>
          <p:cNvSpPr>
            <a:spLocks noGrp="1"/>
          </p:cNvSpPr>
          <p:nvPr>
            <p:ph idx="1"/>
          </p:nvPr>
        </p:nvSpPr>
        <p:spPr>
          <a:xfrm>
            <a:off x="236483" y="3673365"/>
            <a:ext cx="8702565" cy="2452797"/>
          </a:xfrm>
        </p:spPr>
        <p:txBody>
          <a:bodyPr>
            <a:noAutofit/>
          </a:bodyPr>
          <a:lstStyle>
            <a:lvl1pPr marL="0" indent="0" algn="ctr">
              <a:buFontTx/>
              <a:buNone/>
              <a:defRPr sz="2400"/>
            </a:lvl1pPr>
            <a:lvl2pPr marL="457200" indent="0" algn="ctr">
              <a:buFontTx/>
              <a:buNone/>
              <a:defRPr sz="1800"/>
            </a:lvl2pPr>
            <a:lvl3pPr algn="ctr">
              <a:defRPr sz="1800"/>
            </a:lvl3pPr>
            <a:lvl4pPr algn="ctr">
              <a:defRPr sz="1800"/>
            </a:lvl4pPr>
            <a:lvl5pPr algn="ctr">
              <a:defRPr sz="1800"/>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FB24E16E-8B98-E64C-A077-AB6084A0C116}" type="slidenum">
              <a:rPr lang="en-US" altLang="nl-NL"/>
              <a:pPr>
                <a:defRPr/>
              </a:pPr>
              <a:t>‹nr.›</a:t>
            </a:fld>
            <a:endParaRPr lang="en-US" altLang="nl-NL" dirty="0"/>
          </a:p>
        </p:txBody>
      </p:sp>
    </p:spTree>
    <p:extLst>
      <p:ext uri="{BB962C8B-B14F-4D97-AF65-F5344CB8AC3E}">
        <p14:creationId xmlns:p14="http://schemas.microsoft.com/office/powerpoint/2010/main" val="15789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p:txBody>
          <a:bodyPr/>
          <a:lstStyle>
            <a:lvl1pPr>
              <a:defRPr/>
            </a:lvl1pPr>
          </a:lstStyle>
          <a:p>
            <a:pPr>
              <a:defRPr/>
            </a:pPr>
            <a:fld id="{DAF7FF95-2562-DE40-8BCC-7587BF8D55EA}" type="datetimeFigureOut">
              <a:rPr lang="en-US" altLang="nl-NL" smtClean="0"/>
              <a:pPr>
                <a:defRPr/>
              </a:pPr>
              <a:t>8/29/18</a:t>
            </a:fld>
            <a:endParaRPr lang="en-US" altLang="nl-NL"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14B20D-CADB-824D-91DD-416C8B7EF3F6}" type="slidenum">
              <a:rPr lang="en-US" altLang="nl-NL"/>
              <a:pPr>
                <a:defRPr/>
              </a:pPr>
              <a:t>‹nr.›</a:t>
            </a:fld>
            <a:endParaRPr lang="en-US" altLang="nl-NL" dirty="0"/>
          </a:p>
        </p:txBody>
      </p:sp>
    </p:spTree>
    <p:extLst>
      <p:ext uri="{BB962C8B-B14F-4D97-AF65-F5344CB8AC3E}">
        <p14:creationId xmlns:p14="http://schemas.microsoft.com/office/powerpoint/2010/main" val="30839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246188" y="2192338"/>
            <a:ext cx="7262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defRPr/>
            </a:pPr>
            <a:r>
              <a:rPr lang="en-US" altLang="nl-NL" sz="1800" dirty="0">
                <a:latin typeface="Verdana" charset="0"/>
              </a:rPr>
              <a:t>Only use this slide to present a screenshot of an application. As no style is applied, the screenshot can take up the whole slide. For all other information please use the slide with preset style!</a:t>
            </a:r>
          </a:p>
        </p:txBody>
      </p:sp>
      <p:sp>
        <p:nvSpPr>
          <p:cNvPr id="3" name="Date Placeholder 1"/>
          <p:cNvSpPr>
            <a:spLocks noGrp="1"/>
          </p:cNvSpPr>
          <p:nvPr>
            <p:ph type="dt" sz="half" idx="10"/>
          </p:nvPr>
        </p:nvSpPr>
        <p:spPr/>
        <p:txBody>
          <a:bodyPr/>
          <a:lstStyle>
            <a:lvl1pPr>
              <a:defRPr/>
            </a:lvl1pPr>
          </a:lstStyle>
          <a:p>
            <a:pPr>
              <a:defRPr/>
            </a:pPr>
            <a:fld id="{4105BF1D-5B03-D84E-A5B7-29DC9D098B81}" type="datetimeFigureOut">
              <a:rPr lang="en-US" altLang="nl-NL" smtClean="0"/>
              <a:pPr>
                <a:defRPr/>
              </a:pPr>
              <a:t>8/29/18</a:t>
            </a:fld>
            <a:endParaRPr lang="en-US" altLang="nl-NL"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5B52440F-D15F-DF4E-AD7D-399842ADA7D0}" type="slidenum">
              <a:rPr lang="en-US" altLang="nl-NL"/>
              <a:pPr>
                <a:defRPr/>
              </a:pPr>
              <a:t>‹nr.›</a:t>
            </a:fld>
            <a:endParaRPr lang="en-US" altLang="nl-NL" dirty="0"/>
          </a:p>
        </p:txBody>
      </p:sp>
    </p:spTree>
    <p:extLst>
      <p:ext uri="{BB962C8B-B14F-4D97-AF65-F5344CB8AC3E}">
        <p14:creationId xmlns:p14="http://schemas.microsoft.com/office/powerpoint/2010/main" val="154504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innensheet met opsomming">
    <p:spTree>
      <p:nvGrpSpPr>
        <p:cNvPr id="1" name=""/>
        <p:cNvGrpSpPr/>
        <p:nvPr/>
      </p:nvGrpSpPr>
      <p:grpSpPr>
        <a:xfrm>
          <a:off x="0" y="0"/>
          <a:ext cx="0" cy="0"/>
          <a:chOff x="0" y="0"/>
          <a:chExt cx="0" cy="0"/>
        </a:xfrm>
      </p:grpSpPr>
      <p:sp>
        <p:nvSpPr>
          <p:cNvPr id="4" name="Rectangle 7"/>
          <p:cNvSpPr/>
          <p:nvPr userDrawn="1"/>
        </p:nvSpPr>
        <p:spPr>
          <a:xfrm>
            <a:off x="0" y="6178550"/>
            <a:ext cx="9144000" cy="679450"/>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5" name="Picture 1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815975"/>
            <a:ext cx="91440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Logo DANS bovenschrif wit transparan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52400" y="6203950"/>
            <a:ext cx="17272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Placeholder 6"/>
          <p:cNvSpPr>
            <a:spLocks noGrp="1"/>
          </p:cNvSpPr>
          <p:nvPr>
            <p:ph type="title"/>
          </p:nvPr>
        </p:nvSpPr>
        <p:spPr>
          <a:xfrm>
            <a:off x="255492" y="87315"/>
            <a:ext cx="8536081" cy="920750"/>
          </a:xfrm>
          <a:prstGeom prst="rect">
            <a:avLst/>
          </a:prstGeom>
        </p:spPr>
        <p:txBody>
          <a:bodyPr rtlCol="0">
            <a:noAutofit/>
          </a:bodyPr>
          <a:lstStyle>
            <a:lvl1pPr>
              <a:defRPr sz="3200"/>
            </a:lvl1pPr>
          </a:lstStyle>
          <a:p>
            <a:r>
              <a:rPr lang="nl-NL"/>
              <a:t>Titelstijl van model bewerken</a:t>
            </a:r>
            <a:endParaRPr lang="en-US" dirty="0"/>
          </a:p>
        </p:txBody>
      </p:sp>
      <p:sp>
        <p:nvSpPr>
          <p:cNvPr id="3" name="Content Placeholder 2"/>
          <p:cNvSpPr>
            <a:spLocks noGrp="1"/>
          </p:cNvSpPr>
          <p:nvPr>
            <p:ph sz="quarter" idx="10"/>
          </p:nvPr>
        </p:nvSpPr>
        <p:spPr>
          <a:xfrm>
            <a:off x="255493" y="1344706"/>
            <a:ext cx="8536081" cy="4652682"/>
          </a:xfrm>
        </p:spPr>
        <p:txBody>
          <a:bodyPr/>
          <a:lstStyle>
            <a:lvl1pPr marL="0" indent="0">
              <a:lnSpc>
                <a:spcPct val="90000"/>
              </a:lnSpc>
              <a:buFont typeface="Arial" charset="0"/>
              <a:buNone/>
              <a:defRPr sz="2100"/>
            </a:lvl1pPr>
          </a:lstStyle>
          <a:p>
            <a:pPr lvl="0"/>
            <a:r>
              <a:rPr lang="nl-NL" dirty="0" err="1"/>
              <a:t>Klik om de tekststijl van het model te bewerken</a:t>
            </a:r>
          </a:p>
          <a:p>
            <a:pPr lvl="1"/>
            <a:r>
              <a:rPr lang="nl-NL" dirty="0" err="1"/>
              <a:t>Tweede niveau</a:t>
            </a:r>
          </a:p>
          <a:p>
            <a:pPr lvl="2"/>
            <a:r>
              <a:rPr lang="nl-NL" dirty="0" err="1"/>
              <a:t>Derde niveau</a:t>
            </a:r>
          </a:p>
          <a:p>
            <a:pPr lvl="3"/>
            <a:r>
              <a:rPr lang="nl-NL" dirty="0" err="1"/>
              <a:t>Vierde niveau</a:t>
            </a:r>
          </a:p>
          <a:p>
            <a:pPr lvl="4"/>
            <a:r>
              <a:rPr lang="nl-NL" dirty="0" err="1"/>
              <a:t>Vijfde niveau</a:t>
            </a:r>
            <a:endParaRPr lang="nl-NL" dirty="0"/>
          </a:p>
        </p:txBody>
      </p:sp>
    </p:spTree>
    <p:extLst>
      <p:ext uri="{BB962C8B-B14F-4D97-AF65-F5344CB8AC3E}">
        <p14:creationId xmlns:p14="http://schemas.microsoft.com/office/powerpoint/2010/main" val="18391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49919F0-C201-CD43-A683-138530C6A736}" type="datetimeFigureOut">
              <a:rPr lang="en-US" smtClean="0"/>
              <a:pPr/>
              <a:t>8/29/18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9857EF-04A6-0B45-B64A-A9B2983CC835}" type="slidenum">
              <a:rPr lang="en-US" smtClean="0"/>
              <a:pPr/>
              <a:t>‹nr.›</a:t>
            </a:fld>
            <a:endParaRPr lang="en-US" dirty="0"/>
          </a:p>
        </p:txBody>
      </p:sp>
    </p:spTree>
    <p:extLst>
      <p:ext uri="{BB962C8B-B14F-4D97-AF65-F5344CB8AC3E}">
        <p14:creationId xmlns:p14="http://schemas.microsoft.com/office/powerpoint/2010/main" val="324927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innensheet met tekst">
    <p:spTree>
      <p:nvGrpSpPr>
        <p:cNvPr id="1" name=""/>
        <p:cNvGrpSpPr/>
        <p:nvPr/>
      </p:nvGrpSpPr>
      <p:grpSpPr>
        <a:xfrm>
          <a:off x="0" y="0"/>
          <a:ext cx="0" cy="0"/>
          <a:chOff x="0" y="0"/>
          <a:chExt cx="0" cy="0"/>
        </a:xfrm>
      </p:grpSpPr>
      <p:sp>
        <p:nvSpPr>
          <p:cNvPr id="8" name="Rectangle 7"/>
          <p:cNvSpPr/>
          <p:nvPr userDrawn="1"/>
        </p:nvSpPr>
        <p:spPr>
          <a:xfrm>
            <a:off x="0" y="6177835"/>
            <a:ext cx="9144000" cy="68016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815340"/>
            <a:ext cx="9144000" cy="691745"/>
          </a:xfrm>
          <a:prstGeom prst="rect">
            <a:avLst/>
          </a:prstGeom>
        </p:spPr>
      </p:pic>
      <p:sp>
        <p:nvSpPr>
          <p:cNvPr id="14" name="Title Placeholder 6"/>
          <p:cNvSpPr>
            <a:spLocks noGrp="1"/>
          </p:cNvSpPr>
          <p:nvPr>
            <p:ph type="title"/>
          </p:nvPr>
        </p:nvSpPr>
        <p:spPr>
          <a:xfrm>
            <a:off x="104775" y="152220"/>
            <a:ext cx="8950110" cy="8241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8" name="Content Placeholder 17"/>
          <p:cNvSpPr>
            <a:spLocks noGrp="1"/>
          </p:cNvSpPr>
          <p:nvPr>
            <p:ph sz="quarter" idx="10" hasCustomPrompt="1"/>
          </p:nvPr>
        </p:nvSpPr>
        <p:spPr>
          <a:xfrm>
            <a:off x="104775" y="1506539"/>
            <a:ext cx="8563737" cy="4198937"/>
          </a:xfrm>
        </p:spPr>
        <p:txBody>
          <a:bodyPr/>
          <a:lstStyle>
            <a:lvl1pPr marL="0" indent="0">
              <a:lnSpc>
                <a:spcPct val="90000"/>
              </a:lnSpc>
              <a:buNone/>
              <a:defRPr sz="2100"/>
            </a:lvl1pPr>
          </a:lstStyle>
          <a:p>
            <a:pPr>
              <a:lnSpc>
                <a:spcPct val="90000"/>
              </a:lnSpc>
              <a:defRPr/>
            </a:pPr>
            <a:r>
              <a:rPr lang="nl-NL" sz="1500" dirty="0" err="1">
                <a:latin typeface="Verdana"/>
                <a:cs typeface="Verdana"/>
              </a:rPr>
              <a:t>Lorem</a:t>
            </a:r>
            <a:r>
              <a:rPr lang="nl-NL" sz="1500" dirty="0">
                <a:latin typeface="Verdana"/>
                <a:cs typeface="Verdana"/>
              </a:rPr>
              <a:t> </a:t>
            </a:r>
            <a:r>
              <a:rPr lang="nl-NL" sz="1500" dirty="0" err="1">
                <a:latin typeface="Verdana"/>
                <a:cs typeface="Verdana"/>
              </a:rPr>
              <a:t>ipsum</a:t>
            </a:r>
            <a:r>
              <a:rPr lang="nl-NL" sz="1500" dirty="0">
                <a:latin typeface="Verdana"/>
                <a:cs typeface="Verdana"/>
              </a:rPr>
              <a:t> </a:t>
            </a:r>
            <a:r>
              <a:rPr lang="nl-NL" sz="1500" dirty="0" err="1">
                <a:latin typeface="Verdana"/>
                <a:cs typeface="Verdana"/>
              </a:rPr>
              <a:t>dolor</a:t>
            </a:r>
            <a:r>
              <a:rPr lang="nl-NL" sz="1500" dirty="0">
                <a:latin typeface="Verdana"/>
                <a:cs typeface="Verdana"/>
              </a:rPr>
              <a:t> </a:t>
            </a:r>
            <a:r>
              <a:rPr lang="nl-NL" sz="1500" dirty="0" err="1">
                <a:latin typeface="Verdana"/>
                <a:cs typeface="Verdana"/>
              </a:rPr>
              <a:t>sit</a:t>
            </a:r>
            <a:r>
              <a:rPr lang="nl-NL" sz="1500" dirty="0">
                <a:latin typeface="Verdana"/>
                <a:cs typeface="Verdana"/>
              </a:rPr>
              <a:t> </a:t>
            </a:r>
            <a:r>
              <a:rPr lang="nl-NL" sz="1500" dirty="0" err="1">
                <a:latin typeface="Verdana"/>
                <a:cs typeface="Verdana"/>
              </a:rPr>
              <a:t>amet</a:t>
            </a:r>
            <a:r>
              <a:rPr lang="nl-NL" sz="1500" dirty="0">
                <a:latin typeface="Verdana"/>
                <a:cs typeface="Verdana"/>
              </a:rPr>
              <a:t>, </a:t>
            </a:r>
            <a:r>
              <a:rPr lang="nl-NL" sz="1500" dirty="0" err="1">
                <a:latin typeface="Verdana"/>
                <a:cs typeface="Verdana"/>
              </a:rPr>
              <a:t>consectetuer</a:t>
            </a:r>
            <a:r>
              <a:rPr lang="nl-NL" sz="1500" dirty="0">
                <a:latin typeface="Verdana"/>
                <a:cs typeface="Verdana"/>
              </a:rPr>
              <a:t> </a:t>
            </a:r>
            <a:r>
              <a:rPr lang="nl-NL" sz="1500" dirty="0" err="1">
                <a:latin typeface="Verdana"/>
                <a:cs typeface="Verdana"/>
              </a:rPr>
              <a:t>adipiscing</a:t>
            </a:r>
            <a:r>
              <a:rPr lang="nl-NL" sz="1500" dirty="0">
                <a:latin typeface="Verdana"/>
                <a:cs typeface="Verdana"/>
              </a:rPr>
              <a:t> </a:t>
            </a:r>
            <a:r>
              <a:rPr lang="nl-NL" sz="1500" dirty="0" err="1">
                <a:latin typeface="Verdana"/>
                <a:cs typeface="Verdana"/>
              </a:rPr>
              <a:t>elit</a:t>
            </a:r>
            <a:r>
              <a:rPr lang="nl-NL" sz="1500" dirty="0">
                <a:latin typeface="Verdana"/>
                <a:cs typeface="Verdana"/>
              </a:rPr>
              <a:t>. </a:t>
            </a:r>
            <a:r>
              <a:rPr lang="nl-NL" sz="1500" dirty="0" err="1">
                <a:latin typeface="Verdana"/>
                <a:cs typeface="Verdana"/>
              </a:rPr>
              <a:t>Aenean</a:t>
            </a:r>
            <a:r>
              <a:rPr lang="nl-NL" sz="1500" dirty="0">
                <a:latin typeface="Verdana"/>
                <a:cs typeface="Verdana"/>
              </a:rPr>
              <a:t> commodo </a:t>
            </a:r>
            <a:r>
              <a:rPr lang="nl-NL" sz="1500" dirty="0" err="1">
                <a:latin typeface="Verdana"/>
                <a:cs typeface="Verdana"/>
              </a:rPr>
              <a:t>ligula</a:t>
            </a:r>
            <a:r>
              <a:rPr lang="nl-NL" sz="1500" dirty="0">
                <a:latin typeface="Verdana"/>
                <a:cs typeface="Verdana"/>
              </a:rPr>
              <a:t> </a:t>
            </a:r>
            <a:r>
              <a:rPr lang="nl-NL" sz="1500" dirty="0" err="1">
                <a:latin typeface="Verdana"/>
                <a:cs typeface="Verdana"/>
              </a:rPr>
              <a:t>eget</a:t>
            </a:r>
            <a:r>
              <a:rPr lang="nl-NL" sz="1500" dirty="0">
                <a:latin typeface="Verdana"/>
                <a:cs typeface="Verdana"/>
              </a:rPr>
              <a:t> </a:t>
            </a:r>
            <a:r>
              <a:rPr lang="nl-NL" sz="1500" dirty="0" err="1">
                <a:latin typeface="Verdana"/>
                <a:cs typeface="Verdana"/>
              </a:rPr>
              <a:t>dolor</a:t>
            </a:r>
            <a:r>
              <a:rPr lang="nl-NL" sz="1500" dirty="0">
                <a:latin typeface="Verdana"/>
                <a:cs typeface="Verdana"/>
              </a:rPr>
              <a:t>. </a:t>
            </a:r>
            <a:r>
              <a:rPr lang="nl-NL" sz="1500" dirty="0" err="1">
                <a:latin typeface="Verdana"/>
                <a:cs typeface="Verdana"/>
              </a:rPr>
              <a:t>Aenean</a:t>
            </a:r>
            <a:r>
              <a:rPr lang="nl-NL" sz="1500" dirty="0">
                <a:latin typeface="Verdana"/>
                <a:cs typeface="Verdana"/>
              </a:rPr>
              <a:t> massa. Cum </a:t>
            </a:r>
            <a:r>
              <a:rPr lang="nl-NL" sz="1500" dirty="0" err="1">
                <a:latin typeface="Verdana"/>
                <a:cs typeface="Verdana"/>
              </a:rPr>
              <a:t>sociis</a:t>
            </a:r>
            <a:r>
              <a:rPr lang="nl-NL" sz="1500" dirty="0">
                <a:latin typeface="Verdana"/>
                <a:cs typeface="Verdana"/>
              </a:rPr>
              <a:t> </a:t>
            </a:r>
            <a:r>
              <a:rPr lang="nl-NL" sz="1500" dirty="0" err="1">
                <a:latin typeface="Verdana"/>
                <a:cs typeface="Verdana"/>
              </a:rPr>
              <a:t>natoque</a:t>
            </a:r>
            <a:r>
              <a:rPr lang="nl-NL" sz="1500" dirty="0">
                <a:latin typeface="Verdana"/>
                <a:cs typeface="Verdana"/>
              </a:rPr>
              <a:t> </a:t>
            </a:r>
            <a:r>
              <a:rPr lang="nl-NL" sz="1500" dirty="0" err="1">
                <a:latin typeface="Verdana"/>
                <a:cs typeface="Verdana"/>
              </a:rPr>
              <a:t>penatibus</a:t>
            </a:r>
            <a:r>
              <a:rPr lang="nl-NL" sz="1500" dirty="0">
                <a:latin typeface="Verdana"/>
                <a:cs typeface="Verdana"/>
              </a:rPr>
              <a:t> et </a:t>
            </a:r>
            <a:r>
              <a:rPr lang="nl-NL" sz="1500" dirty="0" err="1">
                <a:latin typeface="Verdana"/>
                <a:cs typeface="Verdana"/>
              </a:rPr>
              <a:t>magnis</a:t>
            </a:r>
            <a:r>
              <a:rPr lang="nl-NL" sz="1500" dirty="0">
                <a:latin typeface="Verdana"/>
                <a:cs typeface="Verdana"/>
              </a:rPr>
              <a:t> dis </a:t>
            </a:r>
            <a:r>
              <a:rPr lang="nl-NL" sz="1500" dirty="0" err="1">
                <a:latin typeface="Verdana"/>
                <a:cs typeface="Verdana"/>
              </a:rPr>
              <a:t>parturient</a:t>
            </a:r>
            <a:r>
              <a:rPr lang="nl-NL" sz="1500" dirty="0">
                <a:latin typeface="Verdana"/>
                <a:cs typeface="Verdana"/>
              </a:rPr>
              <a:t> </a:t>
            </a:r>
            <a:r>
              <a:rPr lang="nl-NL" sz="1500" dirty="0" err="1">
                <a:latin typeface="Verdana"/>
                <a:cs typeface="Verdana"/>
              </a:rPr>
              <a:t>montes</a:t>
            </a:r>
            <a:r>
              <a:rPr lang="nl-NL" sz="1500" dirty="0">
                <a:latin typeface="Verdana"/>
                <a:cs typeface="Verdana"/>
              </a:rPr>
              <a:t>, </a:t>
            </a:r>
            <a:r>
              <a:rPr lang="nl-NL" sz="1500" dirty="0" err="1">
                <a:latin typeface="Verdana"/>
                <a:cs typeface="Verdana"/>
              </a:rPr>
              <a:t>nascetur</a:t>
            </a:r>
            <a:r>
              <a:rPr lang="nl-NL" sz="1500" dirty="0">
                <a:latin typeface="Verdana"/>
                <a:cs typeface="Verdana"/>
              </a:rPr>
              <a:t> </a:t>
            </a:r>
            <a:r>
              <a:rPr lang="nl-NL" sz="1500" dirty="0" err="1">
                <a:latin typeface="Verdana"/>
                <a:cs typeface="Verdana"/>
              </a:rPr>
              <a:t>ridiculus</a:t>
            </a:r>
            <a:r>
              <a:rPr lang="nl-NL" sz="1500" dirty="0">
                <a:latin typeface="Verdana"/>
                <a:cs typeface="Verdana"/>
              </a:rPr>
              <a:t> mus. </a:t>
            </a:r>
            <a:r>
              <a:rPr lang="nl-NL" sz="1500" dirty="0" err="1">
                <a:latin typeface="Verdana"/>
                <a:cs typeface="Verdana"/>
              </a:rPr>
              <a:t>Donec</a:t>
            </a:r>
            <a:r>
              <a:rPr lang="nl-NL" sz="1500" dirty="0">
                <a:latin typeface="Verdana"/>
                <a:cs typeface="Verdana"/>
              </a:rPr>
              <a:t> </a:t>
            </a:r>
            <a:r>
              <a:rPr lang="nl-NL" sz="1500" dirty="0" err="1">
                <a:latin typeface="Verdana"/>
                <a:cs typeface="Verdana"/>
              </a:rPr>
              <a:t>quam</a:t>
            </a:r>
            <a:r>
              <a:rPr lang="nl-NL" sz="1500" dirty="0">
                <a:latin typeface="Verdana"/>
                <a:cs typeface="Verdana"/>
              </a:rPr>
              <a:t> </a:t>
            </a:r>
            <a:r>
              <a:rPr lang="nl-NL" sz="1500" dirty="0" err="1">
                <a:latin typeface="Verdana"/>
                <a:cs typeface="Verdana"/>
              </a:rPr>
              <a:t>felis</a:t>
            </a:r>
            <a:r>
              <a:rPr lang="nl-NL" sz="1500" dirty="0">
                <a:latin typeface="Verdana"/>
                <a:cs typeface="Verdana"/>
              </a:rPr>
              <a:t>, </a:t>
            </a:r>
            <a:r>
              <a:rPr lang="nl-NL" sz="1500" dirty="0" err="1">
                <a:latin typeface="Verdana"/>
                <a:cs typeface="Verdana"/>
              </a:rPr>
              <a:t>ultricies</a:t>
            </a:r>
            <a:r>
              <a:rPr lang="nl-NL" sz="1500" dirty="0">
                <a:latin typeface="Verdana"/>
                <a:cs typeface="Verdana"/>
              </a:rPr>
              <a:t> </a:t>
            </a:r>
            <a:r>
              <a:rPr lang="nl-NL" sz="1500" dirty="0" err="1">
                <a:latin typeface="Verdana"/>
                <a:cs typeface="Verdana"/>
              </a:rPr>
              <a:t>nec</a:t>
            </a:r>
            <a:r>
              <a:rPr lang="nl-NL" sz="1500" dirty="0">
                <a:latin typeface="Verdana"/>
                <a:cs typeface="Verdana"/>
              </a:rPr>
              <a:t>, </a:t>
            </a:r>
            <a:r>
              <a:rPr lang="nl-NL" sz="1500" dirty="0" err="1">
                <a:latin typeface="Verdana"/>
                <a:cs typeface="Verdana"/>
              </a:rPr>
              <a:t>pellentesque</a:t>
            </a:r>
            <a:r>
              <a:rPr lang="nl-NL" sz="1500" dirty="0">
                <a:latin typeface="Verdana"/>
                <a:cs typeface="Verdana"/>
              </a:rPr>
              <a:t> </a:t>
            </a:r>
            <a:r>
              <a:rPr lang="nl-NL" sz="1500" dirty="0" err="1">
                <a:latin typeface="Verdana"/>
                <a:cs typeface="Verdana"/>
              </a:rPr>
              <a:t>eu</a:t>
            </a:r>
            <a:r>
              <a:rPr lang="nl-NL" sz="1500" dirty="0">
                <a:latin typeface="Verdana"/>
                <a:cs typeface="Verdana"/>
              </a:rPr>
              <a:t>, </a:t>
            </a:r>
            <a:r>
              <a:rPr lang="nl-NL" sz="1500" dirty="0" err="1">
                <a:latin typeface="Verdana"/>
                <a:cs typeface="Verdana"/>
              </a:rPr>
              <a:t>pretium</a:t>
            </a:r>
            <a:r>
              <a:rPr lang="nl-NL" sz="1500" dirty="0">
                <a:latin typeface="Verdana"/>
                <a:cs typeface="Verdana"/>
              </a:rPr>
              <a:t> </a:t>
            </a:r>
            <a:r>
              <a:rPr lang="nl-NL" sz="1500" dirty="0" err="1">
                <a:latin typeface="Verdana"/>
                <a:cs typeface="Verdana"/>
              </a:rPr>
              <a:t>quis</a:t>
            </a:r>
            <a:r>
              <a:rPr lang="nl-NL" sz="1500" dirty="0">
                <a:latin typeface="Verdana"/>
                <a:cs typeface="Verdana"/>
              </a:rPr>
              <a:t>, </a:t>
            </a:r>
            <a:r>
              <a:rPr lang="nl-NL" sz="1500" dirty="0" err="1">
                <a:latin typeface="Verdana"/>
                <a:cs typeface="Verdana"/>
              </a:rPr>
              <a:t>sem</a:t>
            </a:r>
            <a:r>
              <a:rPr lang="nl-NL" sz="1500" dirty="0">
                <a:latin typeface="Verdana"/>
                <a:cs typeface="Verdana"/>
              </a:rPr>
              <a:t>. </a:t>
            </a:r>
            <a:r>
              <a:rPr lang="nl-NL" sz="1500" dirty="0" err="1">
                <a:latin typeface="Verdana"/>
                <a:cs typeface="Verdana"/>
              </a:rPr>
              <a:t>Nulla</a:t>
            </a:r>
            <a:r>
              <a:rPr lang="nl-NL" sz="1500" dirty="0">
                <a:latin typeface="Verdana"/>
                <a:cs typeface="Verdana"/>
              </a:rPr>
              <a:t> </a:t>
            </a:r>
            <a:r>
              <a:rPr lang="nl-NL" sz="1500" dirty="0" err="1">
                <a:latin typeface="Verdana"/>
                <a:cs typeface="Verdana"/>
              </a:rPr>
              <a:t>consequat</a:t>
            </a:r>
            <a:r>
              <a:rPr lang="nl-NL" sz="1500" dirty="0">
                <a:latin typeface="Verdana"/>
                <a:cs typeface="Verdana"/>
              </a:rPr>
              <a:t> massa </a:t>
            </a:r>
            <a:r>
              <a:rPr lang="nl-NL" sz="1500" dirty="0" err="1">
                <a:latin typeface="Verdana"/>
                <a:cs typeface="Verdana"/>
              </a:rPr>
              <a:t>quis</a:t>
            </a:r>
            <a:r>
              <a:rPr lang="nl-NL" sz="1500" dirty="0">
                <a:latin typeface="Verdana"/>
                <a:cs typeface="Verdana"/>
              </a:rPr>
              <a:t> </a:t>
            </a:r>
            <a:r>
              <a:rPr lang="nl-NL" sz="1500" dirty="0" err="1">
                <a:latin typeface="Verdana"/>
                <a:cs typeface="Verdana"/>
              </a:rPr>
              <a:t>enim</a:t>
            </a:r>
            <a:r>
              <a:rPr lang="nl-NL" sz="1500" dirty="0">
                <a:latin typeface="Verdana"/>
                <a:cs typeface="Verdana"/>
              </a:rPr>
              <a:t>. </a:t>
            </a:r>
            <a:r>
              <a:rPr lang="nl-NL" sz="1500" dirty="0" err="1">
                <a:latin typeface="Verdana"/>
                <a:cs typeface="Verdana"/>
              </a:rPr>
              <a:t>Donec</a:t>
            </a:r>
            <a:r>
              <a:rPr lang="nl-NL" sz="1500" dirty="0">
                <a:latin typeface="Verdana"/>
                <a:cs typeface="Verdana"/>
              </a:rPr>
              <a:t> pede </a:t>
            </a:r>
            <a:r>
              <a:rPr lang="nl-NL" sz="1500" dirty="0" err="1">
                <a:latin typeface="Verdana"/>
                <a:cs typeface="Verdana"/>
              </a:rPr>
              <a:t>justo</a:t>
            </a:r>
            <a:r>
              <a:rPr lang="nl-NL" sz="1500" dirty="0">
                <a:latin typeface="Verdana"/>
                <a:cs typeface="Verdana"/>
              </a:rPr>
              <a:t>, </a:t>
            </a:r>
            <a:r>
              <a:rPr lang="nl-NL" sz="1500" dirty="0" err="1">
                <a:latin typeface="Verdana"/>
                <a:cs typeface="Verdana"/>
              </a:rPr>
              <a:t>fringilla</a:t>
            </a:r>
            <a:r>
              <a:rPr lang="nl-NL" sz="1500" dirty="0">
                <a:latin typeface="Verdana"/>
                <a:cs typeface="Verdana"/>
              </a:rPr>
              <a:t> vel, </a:t>
            </a:r>
            <a:r>
              <a:rPr lang="nl-NL" sz="1500" dirty="0" err="1">
                <a:latin typeface="Verdana"/>
                <a:cs typeface="Verdana"/>
              </a:rPr>
              <a:t>aliquet</a:t>
            </a:r>
            <a:r>
              <a:rPr lang="nl-NL" sz="1500" dirty="0">
                <a:latin typeface="Verdana"/>
                <a:cs typeface="Verdana"/>
              </a:rPr>
              <a:t> </a:t>
            </a:r>
            <a:r>
              <a:rPr lang="nl-NL" sz="1500" dirty="0" err="1">
                <a:latin typeface="Verdana"/>
                <a:cs typeface="Verdana"/>
              </a:rPr>
              <a:t>nec</a:t>
            </a:r>
            <a:r>
              <a:rPr lang="nl-NL" sz="1500" dirty="0">
                <a:latin typeface="Verdana"/>
                <a:cs typeface="Verdana"/>
              </a:rPr>
              <a:t>, </a:t>
            </a:r>
          </a:p>
        </p:txBody>
      </p:sp>
      <p:pic>
        <p:nvPicPr>
          <p:cNvPr id="19" name="Picture 18" descr="Logo DANS bovenschrif wit transparan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400" y="6203234"/>
            <a:ext cx="1727200" cy="658734"/>
          </a:xfrm>
          <a:prstGeom prst="rect">
            <a:avLst/>
          </a:prstGeom>
        </p:spPr>
      </p:pic>
    </p:spTree>
    <p:extLst>
      <p:ext uri="{BB962C8B-B14F-4D97-AF65-F5344CB8AC3E}">
        <p14:creationId xmlns:p14="http://schemas.microsoft.com/office/powerpoint/2010/main" val="199090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Eerste sheet">
    <p:spTree>
      <p:nvGrpSpPr>
        <p:cNvPr id="1" name="Shape 8"/>
        <p:cNvGrpSpPr/>
        <p:nvPr/>
      </p:nvGrpSpPr>
      <p:grpSpPr>
        <a:xfrm>
          <a:off x="0" y="0"/>
          <a:ext cx="0" cy="0"/>
          <a:chOff x="0" y="0"/>
          <a:chExt cx="0" cy="0"/>
        </a:xfrm>
      </p:grpSpPr>
      <p:sp>
        <p:nvSpPr>
          <p:cNvPr id="9" name="Shape 9"/>
          <p:cNvSpPr/>
          <p:nvPr/>
        </p:nvSpPr>
        <p:spPr>
          <a:xfrm>
            <a:off x="0" y="6177835"/>
            <a:ext cx="9144000" cy="680166"/>
          </a:xfrm>
          <a:prstGeom prst="rect">
            <a:avLst/>
          </a:prstGeom>
          <a:solidFill>
            <a:srgbClr val="7F7F7F"/>
          </a:solidFill>
          <a:ln w="9525" cap="flat" cmpd="sng">
            <a:solidFill>
              <a:srgbClr val="7F7F7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350" b="0" i="0" u="none" strike="noStrike" cap="none">
              <a:solidFill>
                <a:schemeClr val="lt1"/>
              </a:solidFill>
              <a:latin typeface="Calibri"/>
              <a:ea typeface="Calibri"/>
              <a:cs typeface="Calibri"/>
              <a:sym typeface="Calibri"/>
            </a:endParaRPr>
          </a:p>
        </p:txBody>
      </p:sp>
      <p:sp>
        <p:nvSpPr>
          <p:cNvPr id="10" name="Shape 10"/>
          <p:cNvSpPr txBox="1"/>
          <p:nvPr/>
        </p:nvSpPr>
        <p:spPr>
          <a:xfrm>
            <a:off x="-4763" y="6305550"/>
            <a:ext cx="9072563" cy="369332"/>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900" b="0" i="0" u="none" strike="noStrike" cap="none">
                <a:solidFill>
                  <a:schemeClr val="lt1"/>
                </a:solidFill>
                <a:latin typeface="Verdana"/>
                <a:ea typeface="Verdana"/>
                <a:cs typeface="Verdana"/>
                <a:sym typeface="Verdana"/>
              </a:rPr>
              <a:t>dans.knaw.nl</a:t>
            </a:r>
          </a:p>
          <a:p>
            <a:pPr marL="0" marR="0" lvl="0" indent="0" algn="r" rtl="0">
              <a:spcBef>
                <a:spcPts val="0"/>
              </a:spcBef>
              <a:buSzPct val="25000"/>
              <a:buNone/>
            </a:pPr>
            <a:r>
              <a:rPr lang="en-US" sz="900" b="0" i="0" u="none" strike="noStrike" cap="none">
                <a:solidFill>
                  <a:schemeClr val="lt1"/>
                </a:solidFill>
                <a:latin typeface="Verdana"/>
                <a:ea typeface="Verdana"/>
                <a:cs typeface="Verdana"/>
                <a:sym typeface="Verdana"/>
              </a:rPr>
              <a:t>DANS is an institute of KNAW en NWO</a:t>
            </a:r>
          </a:p>
        </p:txBody>
      </p:sp>
      <p:pic>
        <p:nvPicPr>
          <p:cNvPr id="11" name="Shape 11"/>
          <p:cNvPicPr preferRelativeResize="0"/>
          <p:nvPr/>
        </p:nvPicPr>
        <p:blipFill rotWithShape="1">
          <a:blip r:embed="rId2">
            <a:alphaModFix/>
          </a:blip>
          <a:srcRect/>
          <a:stretch/>
        </p:blipFill>
        <p:spPr>
          <a:xfrm>
            <a:off x="0" y="815340"/>
            <a:ext cx="9144000" cy="691745"/>
          </a:xfrm>
          <a:prstGeom prst="rect">
            <a:avLst/>
          </a:prstGeom>
          <a:noFill/>
          <a:ln>
            <a:noFill/>
          </a:ln>
        </p:spPr>
      </p:pic>
      <p:sp>
        <p:nvSpPr>
          <p:cNvPr id="12" name="Shape 12"/>
          <p:cNvSpPr txBox="1">
            <a:spLocks noGrp="1"/>
          </p:cNvSpPr>
          <p:nvPr>
            <p:ph type="body" idx="1"/>
          </p:nvPr>
        </p:nvSpPr>
        <p:spPr>
          <a:xfrm>
            <a:off x="163830" y="1520418"/>
            <a:ext cx="8960644" cy="1394233"/>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3000" b="0" i="0" u="none" strike="noStrike" cap="none">
                <a:solidFill>
                  <a:schemeClr val="dk1"/>
                </a:solidFill>
                <a:latin typeface="Verdana"/>
                <a:ea typeface="Verdana"/>
                <a:cs typeface="Verdana"/>
                <a:sym typeface="Verdana"/>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Verdana"/>
                <a:ea typeface="Verdana"/>
                <a:cs typeface="Verdana"/>
                <a:sym typeface="Verdana"/>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body" idx="2"/>
          </p:nvPr>
        </p:nvSpPr>
        <p:spPr>
          <a:xfrm>
            <a:off x="164307" y="3144839"/>
            <a:ext cx="8960644" cy="118903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DC241F"/>
              </a:buClr>
              <a:buFont typeface="Arial"/>
              <a:buNone/>
              <a:defRPr sz="2100" b="0" i="0" u="none" strike="noStrike" cap="none">
                <a:solidFill>
                  <a:srgbClr val="DC241F"/>
                </a:solidFill>
                <a:latin typeface="Verdana"/>
                <a:ea typeface="Verdana"/>
                <a:cs typeface="Verdana"/>
                <a:sym typeface="Verdana"/>
              </a:defRPr>
            </a:lvl1pPr>
            <a:lvl2pPr marL="342900" marR="0" lvl="1" indent="0" algn="l" rtl="0">
              <a:lnSpc>
                <a:spcPct val="90000"/>
              </a:lnSpc>
              <a:spcBef>
                <a:spcPts val="375"/>
              </a:spcBef>
              <a:buClr>
                <a:schemeClr val="dk1"/>
              </a:buClr>
              <a:buFont typeface="Arial"/>
              <a:buNone/>
              <a:defRPr sz="1800" b="0" i="0" u="none" strike="noStrike" cap="none">
                <a:solidFill>
                  <a:schemeClr val="dk1"/>
                </a:solidFill>
                <a:latin typeface="Verdana"/>
                <a:ea typeface="Verdana"/>
                <a:cs typeface="Verdana"/>
                <a:sym typeface="Verdana"/>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Verdana"/>
                <a:ea typeface="Verdana"/>
                <a:cs typeface="Verdana"/>
                <a:sym typeface="Verdana"/>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body" idx="3"/>
          </p:nvPr>
        </p:nvSpPr>
        <p:spPr>
          <a:xfrm>
            <a:off x="178023" y="4590226"/>
            <a:ext cx="8903494" cy="438975"/>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100" b="0" i="0" u="none" strike="noStrike" cap="none">
                <a:solidFill>
                  <a:schemeClr val="dk1"/>
                </a:solidFill>
                <a:latin typeface="Verdana"/>
                <a:ea typeface="Verdana"/>
                <a:cs typeface="Verdana"/>
                <a:sym typeface="Verdana"/>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Verdana"/>
                <a:ea typeface="Verdana"/>
                <a:cs typeface="Verdana"/>
                <a:sym typeface="Verdana"/>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body" idx="4"/>
          </p:nvPr>
        </p:nvSpPr>
        <p:spPr>
          <a:xfrm>
            <a:off x="165406" y="5053498"/>
            <a:ext cx="8889206" cy="476250"/>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100" b="0" i="0" u="none" strike="noStrike" cap="none">
                <a:solidFill>
                  <a:schemeClr val="dk1"/>
                </a:solidFill>
                <a:latin typeface="Verdana"/>
                <a:ea typeface="Verdana"/>
                <a:cs typeface="Verdana"/>
                <a:sym typeface="Verdana"/>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Verdana"/>
                <a:ea typeface="Verdana"/>
                <a:cs typeface="Verdana"/>
                <a:sym typeface="Verdana"/>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5"/>
          </p:nvPr>
        </p:nvSpPr>
        <p:spPr>
          <a:xfrm>
            <a:off x="178023" y="5540206"/>
            <a:ext cx="8889206" cy="476250"/>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100" b="0" i="0" u="none" strike="noStrike" cap="none">
                <a:solidFill>
                  <a:schemeClr val="dk1"/>
                </a:solidFill>
                <a:latin typeface="Verdana"/>
                <a:ea typeface="Verdana"/>
                <a:cs typeface="Verdana"/>
                <a:sym typeface="Verdana"/>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Verdana"/>
                <a:ea typeface="Verdana"/>
                <a:cs typeface="Verdana"/>
                <a:sym typeface="Verdana"/>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Verdana"/>
                <a:ea typeface="Verdana"/>
                <a:cs typeface="Verdana"/>
                <a:sym typeface="Verdana"/>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7" name="Shape 17" descr="Logo DANS.eps"/>
          <p:cNvPicPr preferRelativeResize="0"/>
          <p:nvPr/>
        </p:nvPicPr>
        <p:blipFill rotWithShape="1">
          <a:blip r:embed="rId3">
            <a:alphaModFix/>
          </a:blip>
          <a:srcRect/>
          <a:stretch/>
        </p:blipFill>
        <p:spPr>
          <a:xfrm>
            <a:off x="143347" y="209218"/>
            <a:ext cx="2015653" cy="768681"/>
          </a:xfrm>
          <a:prstGeom prst="rect">
            <a:avLst/>
          </a:prstGeom>
          <a:noFill/>
          <a:ln>
            <a:noFill/>
          </a:ln>
        </p:spPr>
      </p:pic>
    </p:spTree>
    <p:extLst>
      <p:ext uri="{BB962C8B-B14F-4D97-AF65-F5344CB8AC3E}">
        <p14:creationId xmlns:p14="http://schemas.microsoft.com/office/powerpoint/2010/main" val="1272295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l-NL" altLang="nl-NL"/>
              <a:t>Click to edit Master title style</a:t>
            </a:r>
            <a:endParaRPr lang="en-US" altLang="nl-NL"/>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altLang="nl-NL"/>
              <a:t>Click to edit Master text styles</a:t>
            </a:r>
          </a:p>
          <a:p>
            <a:pPr lvl="1"/>
            <a:r>
              <a:rPr lang="nl-NL" altLang="nl-NL"/>
              <a:t>Second level</a:t>
            </a:r>
          </a:p>
          <a:p>
            <a:pPr lvl="2"/>
            <a:r>
              <a:rPr lang="nl-NL" altLang="nl-NL"/>
              <a:t>Third level</a:t>
            </a:r>
          </a:p>
          <a:p>
            <a:pPr lvl="3"/>
            <a:r>
              <a:rPr lang="nl-NL" altLang="nl-NL"/>
              <a:t>Fourth level</a:t>
            </a:r>
          </a:p>
          <a:p>
            <a:pPr lvl="4"/>
            <a:r>
              <a:rPr lang="nl-NL" altLang="nl-NL"/>
              <a:t>Fifth level</a:t>
            </a:r>
            <a:endParaRPr lang="en-US" altLang="nl-NL"/>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6CB1C389-0DF6-2E4B-8660-C7714825B658}" type="datetimeFigureOut">
              <a:rPr lang="en-US" altLang="nl-NL" smtClean="0"/>
              <a:pPr>
                <a:defRPr/>
              </a:pPr>
              <a:t>8/29/18</a:t>
            </a:fld>
            <a:endParaRPr lang="en-US" altLang="nl-N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7EA7F0F-93D5-AC44-98CB-F3CE9318C6D9}" type="slidenum">
              <a:rPr lang="en-US" altLang="nl-NL"/>
              <a:pPr>
                <a:defRPr/>
              </a:pPr>
              <a:t>‹nr.›</a:t>
            </a:fld>
            <a:endParaRPr lang="en-US" altLang="nl-NL" dirty="0"/>
          </a:p>
        </p:txBody>
      </p:sp>
      <p:pic>
        <p:nvPicPr>
          <p:cNvPr id="1031" name="Picture 6" descr="logo 2.eps"/>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507288" y="6403975"/>
            <a:ext cx="15430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37" r:id="rId4"/>
    <p:sldLayoutId id="2147483741" r:id="rId5"/>
    <p:sldLayoutId id="2147483742" r:id="rId6"/>
    <p:sldLayoutId id="2147483744" r:id="rId7"/>
    <p:sldLayoutId id="2147483748" r:id="rId8"/>
    <p:sldLayoutId id="2147483749" r:id="rId9"/>
    <p:sldLayoutId id="2147483750" r:id="rId10"/>
    <p:sldLayoutId id="2147483751" r:id="rId11"/>
  </p:sldLayoutIdLst>
  <p:txStyles>
    <p:titleStyle>
      <a:lvl1pPr algn="l" defTabSz="457200" rtl="0" eaLnBrk="0" fontAlgn="base" hangingPunct="0">
        <a:spcBef>
          <a:spcPct val="0"/>
        </a:spcBef>
        <a:spcAft>
          <a:spcPct val="0"/>
        </a:spcAft>
        <a:defRPr sz="4000" kern="1200">
          <a:solidFill>
            <a:schemeClr val="tx1"/>
          </a:solidFill>
          <a:latin typeface="Verdana"/>
          <a:ea typeface="ＭＳ Ｐゴシック" charset="0"/>
          <a:cs typeface="Verdana"/>
        </a:defRPr>
      </a:lvl1pPr>
      <a:lvl2pPr algn="l" defTabSz="457200" rtl="0" eaLnBrk="0" fontAlgn="base" hangingPunct="0">
        <a:spcBef>
          <a:spcPct val="0"/>
        </a:spcBef>
        <a:spcAft>
          <a:spcPct val="0"/>
        </a:spcAft>
        <a:defRPr sz="4000">
          <a:solidFill>
            <a:schemeClr val="tx1"/>
          </a:solidFill>
          <a:latin typeface="Verdana" charset="0"/>
          <a:ea typeface="ＭＳ Ｐゴシック" charset="0"/>
          <a:cs typeface="Verdana" charset="0"/>
        </a:defRPr>
      </a:lvl2pPr>
      <a:lvl3pPr algn="l" defTabSz="457200" rtl="0" eaLnBrk="0" fontAlgn="base" hangingPunct="0">
        <a:spcBef>
          <a:spcPct val="0"/>
        </a:spcBef>
        <a:spcAft>
          <a:spcPct val="0"/>
        </a:spcAft>
        <a:defRPr sz="4000">
          <a:solidFill>
            <a:schemeClr val="tx1"/>
          </a:solidFill>
          <a:latin typeface="Verdana" charset="0"/>
          <a:ea typeface="ＭＳ Ｐゴシック" charset="0"/>
          <a:cs typeface="Verdana" charset="0"/>
        </a:defRPr>
      </a:lvl3pPr>
      <a:lvl4pPr algn="l" defTabSz="457200" rtl="0" eaLnBrk="0" fontAlgn="base" hangingPunct="0">
        <a:spcBef>
          <a:spcPct val="0"/>
        </a:spcBef>
        <a:spcAft>
          <a:spcPct val="0"/>
        </a:spcAft>
        <a:defRPr sz="4000">
          <a:solidFill>
            <a:schemeClr val="tx1"/>
          </a:solidFill>
          <a:latin typeface="Verdana" charset="0"/>
          <a:ea typeface="ＭＳ Ｐゴシック" charset="0"/>
          <a:cs typeface="Verdana" charset="0"/>
        </a:defRPr>
      </a:lvl4pPr>
      <a:lvl5pPr algn="l" defTabSz="457200" rtl="0" eaLnBrk="0" fontAlgn="base" hangingPunct="0">
        <a:spcBef>
          <a:spcPct val="0"/>
        </a:spcBef>
        <a:spcAft>
          <a:spcPct val="0"/>
        </a:spcAft>
        <a:defRPr sz="4000">
          <a:solidFill>
            <a:schemeClr val="tx1"/>
          </a:solidFill>
          <a:latin typeface="Verdana" charset="0"/>
          <a:ea typeface="ＭＳ Ｐゴシック" charset="0"/>
          <a:cs typeface="Verdana" charset="0"/>
        </a:defRPr>
      </a:lvl5pPr>
      <a:lvl6pPr marL="457200" algn="l" defTabSz="457200" rtl="0" eaLnBrk="1" fontAlgn="base" hangingPunct="1">
        <a:spcBef>
          <a:spcPct val="0"/>
        </a:spcBef>
        <a:spcAft>
          <a:spcPct val="0"/>
        </a:spcAft>
        <a:defRPr sz="4000">
          <a:solidFill>
            <a:schemeClr val="tx1"/>
          </a:solidFill>
          <a:latin typeface="Verdana" charset="0"/>
          <a:ea typeface="ＭＳ Ｐゴシック" charset="0"/>
        </a:defRPr>
      </a:lvl6pPr>
      <a:lvl7pPr marL="914400" algn="l" defTabSz="457200" rtl="0" eaLnBrk="1" fontAlgn="base" hangingPunct="1">
        <a:spcBef>
          <a:spcPct val="0"/>
        </a:spcBef>
        <a:spcAft>
          <a:spcPct val="0"/>
        </a:spcAft>
        <a:defRPr sz="4000">
          <a:solidFill>
            <a:schemeClr val="tx1"/>
          </a:solidFill>
          <a:latin typeface="Verdana" charset="0"/>
          <a:ea typeface="ＭＳ Ｐゴシック" charset="0"/>
        </a:defRPr>
      </a:lvl7pPr>
      <a:lvl8pPr marL="1371600" algn="l" defTabSz="457200" rtl="0" eaLnBrk="1" fontAlgn="base" hangingPunct="1">
        <a:spcBef>
          <a:spcPct val="0"/>
        </a:spcBef>
        <a:spcAft>
          <a:spcPct val="0"/>
        </a:spcAft>
        <a:defRPr sz="4000">
          <a:solidFill>
            <a:schemeClr val="tx1"/>
          </a:solidFill>
          <a:latin typeface="Verdana" charset="0"/>
          <a:ea typeface="ＭＳ Ｐゴシック" charset="0"/>
        </a:defRPr>
      </a:lvl8pPr>
      <a:lvl9pPr marL="1828800" algn="l" defTabSz="457200" rtl="0" eaLnBrk="1" fontAlgn="base" hangingPunct="1">
        <a:spcBef>
          <a:spcPct val="0"/>
        </a:spcBef>
        <a:spcAft>
          <a:spcPct val="0"/>
        </a:spcAft>
        <a:defRPr sz="4000">
          <a:solidFill>
            <a:schemeClr val="tx1"/>
          </a:solidFill>
          <a:latin typeface="Verdan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Verdana"/>
          <a:ea typeface="ＭＳ Ｐゴシック" charset="0"/>
          <a:cs typeface="Verdana"/>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Verdana"/>
          <a:ea typeface="ＭＳ Ｐゴシック" charset="0"/>
          <a:cs typeface="Verdana"/>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Verdana"/>
          <a:ea typeface="ＭＳ Ｐゴシック" charset="0"/>
          <a:cs typeface="Verdana"/>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Verdana"/>
          <a:ea typeface="ＭＳ Ｐゴシック" charset="0"/>
          <a:cs typeface="Verdana"/>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Verdana"/>
          <a:ea typeface="ＭＳ Ｐゴシック"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638F"/>
        </a:solidFill>
        <a:effectLst/>
      </p:bgPr>
    </p:bg>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114300" y="1276350"/>
            <a:ext cx="8915400" cy="5465763"/>
          </a:xfrm>
          <a:prstGeom prst="rect">
            <a:avLst/>
          </a:prstGeom>
          <a:solidFill>
            <a:schemeClr val="bg1"/>
          </a:solidFill>
          <a:ln w="9525">
            <a:noFill/>
            <a:miter lim="800000"/>
            <a:headEnd/>
            <a:tailEnd/>
          </a:ln>
        </p:spPr>
        <p:txBody>
          <a:bodyPr wrap="none" anchor="ctr"/>
          <a:lstStyle/>
          <a:p>
            <a:pPr algn="ctr" eaLnBrk="0" hangingPunct="0">
              <a:defRPr/>
            </a:pPr>
            <a:endParaRPr lang="nl-BE" sz="2400">
              <a:solidFill>
                <a:schemeClr val="tx1"/>
              </a:solidFill>
              <a:latin typeface="Arial" charset="0"/>
            </a:endParaRPr>
          </a:p>
        </p:txBody>
      </p:sp>
      <p:sp>
        <p:nvSpPr>
          <p:cNvPr id="5123" name="Rectangle 3"/>
          <p:cNvSpPr>
            <a:spLocks noGrp="1" noChangeArrowheads="1"/>
          </p:cNvSpPr>
          <p:nvPr>
            <p:ph type="title"/>
          </p:nvPr>
        </p:nvSpPr>
        <p:spPr bwMode="auto">
          <a:xfrm>
            <a:off x="1438275" y="274638"/>
            <a:ext cx="7165975" cy="1001712"/>
          </a:xfrm>
          <a:prstGeom prst="rect">
            <a:avLst/>
          </a:prstGeom>
          <a:noFill/>
          <a:ln w="9525">
            <a:noFill/>
            <a:miter lim="800000"/>
            <a:headEnd/>
            <a:tailEnd/>
          </a:ln>
        </p:spPr>
        <p:txBody>
          <a:bodyPr vert="horz" wrap="square" lIns="18000" tIns="10800" rIns="18000" bIns="10800" numCol="1" anchor="b" anchorCtr="0" compatLnSpc="1">
            <a:prstTxWarp prst="textNoShape">
              <a:avLst/>
            </a:prstTxWarp>
          </a:bodyPr>
          <a:lstStyle/>
          <a:p>
            <a:pPr lvl="0"/>
            <a:r>
              <a:rPr lang="nl-NL"/>
              <a:t>Klik om het opmaakprofiel te bewerken</a:t>
            </a:r>
          </a:p>
        </p:txBody>
      </p:sp>
      <p:sp>
        <p:nvSpPr>
          <p:cNvPr id="5124" name="Rectangle 4"/>
          <p:cNvSpPr>
            <a:spLocks noGrp="1" noChangeArrowheads="1"/>
          </p:cNvSpPr>
          <p:nvPr>
            <p:ph type="body" idx="1"/>
          </p:nvPr>
        </p:nvSpPr>
        <p:spPr bwMode="auto">
          <a:xfrm>
            <a:off x="1438275" y="1743075"/>
            <a:ext cx="7172325" cy="4881563"/>
          </a:xfrm>
          <a:prstGeom prst="rect">
            <a:avLst/>
          </a:prstGeom>
          <a:noFill/>
          <a:ln w="9525">
            <a:noFill/>
            <a:miter lim="800000"/>
            <a:headEnd/>
            <a:tailEnd/>
          </a:ln>
        </p:spPr>
        <p:txBody>
          <a:bodyPr vert="horz" wrap="square" lIns="18000" tIns="0" rIns="18000" bIns="0" numCol="1" anchor="t" anchorCtr="0" compatLnSpc="1">
            <a:prstTxWarp prst="textNoShape">
              <a:avLst/>
            </a:prstTxWarp>
          </a:bodyPr>
          <a:lstStyle/>
          <a:p>
            <a:pPr lvl="0"/>
            <a:r>
              <a:rPr lang="nl-NL"/>
              <a:t>Klik om de modelstijlen te bewerken</a:t>
            </a:r>
          </a:p>
          <a:p>
            <a:pPr lvl="1"/>
            <a:r>
              <a:rPr lang="nl-NL"/>
              <a:t>Tweede niveau</a:t>
            </a:r>
          </a:p>
        </p:txBody>
      </p:sp>
      <p:sp>
        <p:nvSpPr>
          <p:cNvPr id="219141" name="Rectangle 5"/>
          <p:cNvSpPr>
            <a:spLocks noChangeArrowheads="1"/>
          </p:cNvSpPr>
          <p:nvPr/>
        </p:nvSpPr>
        <p:spPr bwMode="auto">
          <a:xfrm>
            <a:off x="107950" y="115888"/>
            <a:ext cx="2047875" cy="288925"/>
          </a:xfrm>
          <a:prstGeom prst="rect">
            <a:avLst/>
          </a:prstGeom>
          <a:noFill/>
          <a:ln w="9525">
            <a:noFill/>
            <a:miter lim="800000"/>
            <a:headEnd/>
            <a:tailEnd/>
          </a:ln>
        </p:spPr>
        <p:txBody>
          <a:bodyPr lIns="54000" rIns="54000"/>
          <a:lstStyle/>
          <a:p>
            <a:pPr eaLnBrk="0" hangingPunct="0">
              <a:defRPr/>
            </a:pPr>
            <a:r>
              <a:rPr lang="nl-NL" sz="1000" dirty="0">
                <a:solidFill>
                  <a:schemeClr val="tx1"/>
                </a:solidFill>
              </a:rPr>
              <a:t>SCIENCE EUROPE </a:t>
            </a:r>
            <a:r>
              <a:rPr lang="nl-NL" sz="1000" dirty="0">
                <a:solidFill>
                  <a:srgbClr val="008DCC"/>
                </a:solidFill>
              </a:rPr>
              <a:t>I </a:t>
            </a:r>
            <a:fld id="{0634F5B6-EC75-477A-B036-EE3AE252CDB7}" type="slidenum">
              <a:rPr lang="nl-NL" sz="1000">
                <a:solidFill>
                  <a:srgbClr val="008DCC"/>
                </a:solidFill>
              </a:rPr>
              <a:pPr eaLnBrk="0" hangingPunct="0">
                <a:defRPr/>
              </a:pPr>
              <a:t>‹nr.›</a:t>
            </a:fld>
            <a:endParaRPr lang="nl-NL" sz="1000" dirty="0">
              <a:solidFill>
                <a:srgbClr val="008DCC"/>
              </a:solidFill>
            </a:endParaRPr>
          </a:p>
        </p:txBody>
      </p:sp>
      <p:sp>
        <p:nvSpPr>
          <p:cNvPr id="219143" name="Text Box 7"/>
          <p:cNvSpPr txBox="1">
            <a:spLocks noChangeArrowheads="1"/>
          </p:cNvSpPr>
          <p:nvPr/>
        </p:nvSpPr>
        <p:spPr bwMode="auto">
          <a:xfrm>
            <a:off x="1354138" y="3827463"/>
            <a:ext cx="6478587" cy="457200"/>
          </a:xfrm>
          <a:prstGeom prst="rect">
            <a:avLst/>
          </a:prstGeom>
          <a:noFill/>
          <a:ln w="9525">
            <a:noFill/>
            <a:miter lim="800000"/>
            <a:headEnd/>
            <a:tailEnd/>
          </a:ln>
          <a:effectLst/>
        </p:spPr>
        <p:txBody>
          <a:bodyPr>
            <a:spAutoFit/>
          </a:bodyPr>
          <a:lstStyle/>
          <a:p>
            <a:pPr eaLnBrk="0" hangingPunct="0">
              <a:spcBef>
                <a:spcPct val="50000"/>
              </a:spcBef>
              <a:defRPr/>
            </a:pPr>
            <a:endParaRPr lang="nl-BE" sz="2400">
              <a:solidFill>
                <a:schemeClr val="tx1"/>
              </a:solidFill>
              <a:latin typeface="Arial" charset="0"/>
            </a:endParaRPr>
          </a:p>
        </p:txBody>
      </p:sp>
      <p:pic>
        <p:nvPicPr>
          <p:cNvPr id="5127" name="Picture 8" descr="Bullet_Basis_5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2313" y="2468563"/>
            <a:ext cx="506412" cy="487362"/>
          </a:xfrm>
          <a:prstGeom prst="rect">
            <a:avLst/>
          </a:prstGeom>
          <a:noFill/>
          <a:ln w="9525">
            <a:noFill/>
            <a:miter lim="800000"/>
            <a:headEnd/>
            <a:tailEnd/>
          </a:ln>
        </p:spPr>
      </p:pic>
    </p:spTree>
    <p:extLst>
      <p:ext uri="{BB962C8B-B14F-4D97-AF65-F5344CB8AC3E}">
        <p14:creationId xmlns:p14="http://schemas.microsoft.com/office/powerpoint/2010/main" val="1331657150"/>
      </p:ext>
    </p:extLst>
  </p:cSld>
  <p:clrMap bg1="lt1" tx1="dk1" bg2="lt2" tx2="dk2" accent1="accent1" accent2="accent2" accent3="accent3" accent4="accent4" accent5="accent5" accent6="accent6" hlink="hlink" folHlink="folHlink"/>
  <p:sldLayoutIdLst>
    <p:sldLayoutId id="2147483747" r:id="rId1"/>
  </p:sldLayoutIdLst>
  <p:txStyles>
    <p:titleStyle>
      <a:lvl1pPr algn="l" rtl="0" eaLnBrk="0" fontAlgn="base" hangingPunct="0">
        <a:lnSpc>
          <a:spcPts val="4000"/>
        </a:lnSpc>
        <a:spcBef>
          <a:spcPct val="0"/>
        </a:spcBef>
        <a:spcAft>
          <a:spcPct val="0"/>
        </a:spcAft>
        <a:defRPr sz="4000">
          <a:solidFill>
            <a:schemeClr val="bg1"/>
          </a:solidFill>
          <a:latin typeface="+mj-lt"/>
          <a:ea typeface="+mj-ea"/>
          <a:cs typeface="+mj-cs"/>
        </a:defRPr>
      </a:lvl1pPr>
      <a:lvl2pPr algn="l" rtl="0" eaLnBrk="0" fontAlgn="base" hangingPunct="0">
        <a:lnSpc>
          <a:spcPts val="4000"/>
        </a:lnSpc>
        <a:spcBef>
          <a:spcPct val="0"/>
        </a:spcBef>
        <a:spcAft>
          <a:spcPct val="0"/>
        </a:spcAft>
        <a:defRPr sz="4000">
          <a:solidFill>
            <a:schemeClr val="bg1"/>
          </a:solidFill>
          <a:latin typeface="HelveticaNeueLT Std Blk Cn" pitchFamily="34" charset="0"/>
          <a:cs typeface="Arial" charset="0"/>
        </a:defRPr>
      </a:lvl2pPr>
      <a:lvl3pPr algn="l" rtl="0" eaLnBrk="0" fontAlgn="base" hangingPunct="0">
        <a:lnSpc>
          <a:spcPts val="4000"/>
        </a:lnSpc>
        <a:spcBef>
          <a:spcPct val="0"/>
        </a:spcBef>
        <a:spcAft>
          <a:spcPct val="0"/>
        </a:spcAft>
        <a:defRPr sz="4000">
          <a:solidFill>
            <a:schemeClr val="bg1"/>
          </a:solidFill>
          <a:latin typeface="HelveticaNeueLT Std Blk Cn" pitchFamily="34" charset="0"/>
          <a:cs typeface="Arial" charset="0"/>
        </a:defRPr>
      </a:lvl3pPr>
      <a:lvl4pPr algn="l" rtl="0" eaLnBrk="0" fontAlgn="base" hangingPunct="0">
        <a:lnSpc>
          <a:spcPts val="4000"/>
        </a:lnSpc>
        <a:spcBef>
          <a:spcPct val="0"/>
        </a:spcBef>
        <a:spcAft>
          <a:spcPct val="0"/>
        </a:spcAft>
        <a:defRPr sz="4000">
          <a:solidFill>
            <a:schemeClr val="bg1"/>
          </a:solidFill>
          <a:latin typeface="HelveticaNeueLT Std Blk Cn" pitchFamily="34" charset="0"/>
          <a:cs typeface="Arial" charset="0"/>
        </a:defRPr>
      </a:lvl4pPr>
      <a:lvl5pPr algn="l" rtl="0" eaLnBrk="0" fontAlgn="base" hangingPunct="0">
        <a:lnSpc>
          <a:spcPts val="4000"/>
        </a:lnSpc>
        <a:spcBef>
          <a:spcPct val="0"/>
        </a:spcBef>
        <a:spcAft>
          <a:spcPct val="0"/>
        </a:spcAft>
        <a:defRPr sz="4000">
          <a:solidFill>
            <a:schemeClr val="bg1"/>
          </a:solidFill>
          <a:latin typeface="HelveticaNeueLT Std Blk Cn" pitchFamily="34" charset="0"/>
          <a:cs typeface="Arial" charset="0"/>
        </a:defRPr>
      </a:lvl5pPr>
      <a:lvl6pPr marL="457200" algn="l" rtl="0" fontAlgn="base">
        <a:lnSpc>
          <a:spcPts val="4000"/>
        </a:lnSpc>
        <a:spcBef>
          <a:spcPct val="0"/>
        </a:spcBef>
        <a:spcAft>
          <a:spcPct val="0"/>
        </a:spcAft>
        <a:defRPr sz="4000">
          <a:solidFill>
            <a:schemeClr val="bg1"/>
          </a:solidFill>
          <a:latin typeface="HelveticaNeueLT Std Blk Cn" pitchFamily="34" charset="0"/>
          <a:cs typeface="Arial" charset="0"/>
        </a:defRPr>
      </a:lvl6pPr>
      <a:lvl7pPr marL="914400" algn="l" rtl="0" fontAlgn="base">
        <a:lnSpc>
          <a:spcPts val="4000"/>
        </a:lnSpc>
        <a:spcBef>
          <a:spcPct val="0"/>
        </a:spcBef>
        <a:spcAft>
          <a:spcPct val="0"/>
        </a:spcAft>
        <a:defRPr sz="4000">
          <a:solidFill>
            <a:schemeClr val="bg1"/>
          </a:solidFill>
          <a:latin typeface="HelveticaNeueLT Std Blk Cn" pitchFamily="34" charset="0"/>
          <a:cs typeface="Arial" charset="0"/>
        </a:defRPr>
      </a:lvl7pPr>
      <a:lvl8pPr marL="1371600" algn="l" rtl="0" fontAlgn="base">
        <a:lnSpc>
          <a:spcPts val="4000"/>
        </a:lnSpc>
        <a:spcBef>
          <a:spcPct val="0"/>
        </a:spcBef>
        <a:spcAft>
          <a:spcPct val="0"/>
        </a:spcAft>
        <a:defRPr sz="4000">
          <a:solidFill>
            <a:schemeClr val="bg1"/>
          </a:solidFill>
          <a:latin typeface="HelveticaNeueLT Std Blk Cn" pitchFamily="34" charset="0"/>
          <a:cs typeface="Arial" charset="0"/>
        </a:defRPr>
      </a:lvl8pPr>
      <a:lvl9pPr marL="1828800" algn="l" rtl="0" fontAlgn="base">
        <a:lnSpc>
          <a:spcPts val="4000"/>
        </a:lnSpc>
        <a:spcBef>
          <a:spcPct val="0"/>
        </a:spcBef>
        <a:spcAft>
          <a:spcPct val="0"/>
        </a:spcAft>
        <a:defRPr sz="4000">
          <a:solidFill>
            <a:schemeClr val="bg1"/>
          </a:solidFill>
          <a:latin typeface="HelveticaNeueLT Std Blk Cn" pitchFamily="34" charset="0"/>
          <a:cs typeface="Arial" charset="0"/>
        </a:defRPr>
      </a:lvl9pPr>
    </p:titleStyle>
    <p:bodyStyle>
      <a:lvl1pPr algn="l" rtl="0" eaLnBrk="0" fontAlgn="base" hangingPunct="0">
        <a:spcBef>
          <a:spcPct val="20000"/>
        </a:spcBef>
        <a:spcAft>
          <a:spcPct val="0"/>
        </a:spcAft>
        <a:defRPr sz="3000">
          <a:solidFill>
            <a:srgbClr val="00638F"/>
          </a:solidFill>
          <a:latin typeface="+mn-lt"/>
          <a:ea typeface="+mn-ea"/>
          <a:cs typeface="+mn-cs"/>
        </a:defRPr>
      </a:lvl1pPr>
      <a:lvl2pPr algn="l" rtl="0" eaLnBrk="0" fontAlgn="base" hangingPunct="0">
        <a:spcBef>
          <a:spcPct val="20000"/>
        </a:spcBef>
        <a:spcAft>
          <a:spcPct val="0"/>
        </a:spcAft>
        <a:defRPr sz="2000">
          <a:solidFill>
            <a:schemeClr val="tx1"/>
          </a:solidFill>
          <a:latin typeface="HelveticaNeueLT Std Lt" pitchFamily="34" charset="0"/>
          <a:cs typeface="+mn-cs"/>
        </a:defRPr>
      </a:lvl2pPr>
      <a:lvl3pPr marL="358775" algn="l" rtl="0" eaLnBrk="0" fontAlgn="base" hangingPunct="0">
        <a:spcBef>
          <a:spcPct val="20000"/>
        </a:spcBef>
        <a:spcAft>
          <a:spcPct val="0"/>
        </a:spcAft>
        <a:defRPr sz="2400">
          <a:solidFill>
            <a:schemeClr val="tx1"/>
          </a:solidFill>
          <a:latin typeface="+mn-lt"/>
          <a:cs typeface="+mn-cs"/>
        </a:defRPr>
      </a:lvl3pPr>
      <a:lvl4pPr marL="538163" algn="l" rtl="0" eaLnBrk="0" fontAlgn="base" hangingPunct="0">
        <a:spcBef>
          <a:spcPct val="20000"/>
        </a:spcBef>
        <a:spcAft>
          <a:spcPct val="0"/>
        </a:spcAft>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hyperlink" Target="https://goo.gl/cBgcmJ"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hyperlink" Target="mailto:ilona.von.stein@dans.knaw.nl" TargetMode="External"/><Relationship Id="rId4" Type="http://schemas.openxmlformats.org/officeDocument/2006/relationships/hyperlink" Target="http://bit.ly/2gZDUQZ"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dans.knaw.nl/"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hyperlink" Target="mailto:Ilona.von.stein@dans.knaw.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eur-lex.europa.eu/legal-content/EN/TXT/PDF/?uri=CELEX:32016R0679&amp;from=EN"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wetten.overheid.nl/BWBR0040940/2018-05-2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ur-lex.europa.eu/legal-content/EN/TXT/PDF/?uri=CELEX:32016R0679&amp;from=EN"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hyperlink" Target="https://teachprivacy.com/training-gdpr-whiteboard-interactive/"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eur-lex.europa.eu/legal-content/EN/TXT/PDF/?uri=CELEX:32016R0679&amp;from=EN"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hyperlink" Target="https://teachprivacy.com/training-gdpr-whiteboard-interactiv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ur.nl/en/research/research-matters/research-data-management/rdm-legal-services"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www.eur.nl/en/research/research-matters/research-data-management/rdm-legal-service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datatags.org/" TargetMode="Externa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p:nvPr/>
        </p:nvSpPr>
        <p:spPr>
          <a:xfrm rot="4744134">
            <a:off x="3322574" y="129562"/>
            <a:ext cx="2464822" cy="5684629"/>
          </a:xfrm>
          <a:prstGeom prst="snip2SameRect">
            <a:avLst>
              <a:gd name="adj1" fmla="val 39023"/>
              <a:gd name="adj2" fmla="val 0"/>
            </a:avLst>
          </a:prstGeom>
          <a:solidFill>
            <a:srgbClr val="3CC9E8"/>
          </a:solidFill>
          <a:ln w="38100"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44" name="Shape 44"/>
          <p:cNvSpPr txBox="1">
            <a:spLocks noGrp="1"/>
          </p:cNvSpPr>
          <p:nvPr>
            <p:ph type="body" idx="1"/>
          </p:nvPr>
        </p:nvSpPr>
        <p:spPr>
          <a:xfrm rot="-681574">
            <a:off x="1911694" y="2019157"/>
            <a:ext cx="4346955" cy="904527"/>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4000" b="1" dirty="0">
                <a:solidFill>
                  <a:srgbClr val="FFFFFF"/>
                </a:solidFill>
                <a:latin typeface="Arial"/>
                <a:ea typeface="Arial"/>
                <a:cs typeface="Arial"/>
                <a:sym typeface="Arial"/>
              </a:rPr>
              <a:t>GDPR </a:t>
            </a:r>
            <a:r>
              <a:rPr lang="en-US" sz="4000" b="1" dirty="0" err="1">
                <a:solidFill>
                  <a:srgbClr val="FFFFFF"/>
                </a:solidFill>
                <a:latin typeface="Arial"/>
                <a:ea typeface="Arial"/>
                <a:cs typeface="Arial"/>
                <a:sym typeface="Arial"/>
              </a:rPr>
              <a:t>DataTags</a:t>
            </a:r>
            <a:endParaRPr lang="en-US" sz="4000" b="1" dirty="0">
              <a:solidFill>
                <a:srgbClr val="FFFFFF"/>
              </a:solidFill>
              <a:latin typeface="Arial"/>
              <a:ea typeface="Arial"/>
              <a:cs typeface="Arial"/>
              <a:sym typeface="Arial"/>
            </a:endParaRPr>
          </a:p>
        </p:txBody>
      </p:sp>
      <p:sp>
        <p:nvSpPr>
          <p:cNvPr id="45" name="Shape 45"/>
          <p:cNvSpPr txBox="1">
            <a:spLocks noGrp="1"/>
          </p:cNvSpPr>
          <p:nvPr>
            <p:ph type="body" idx="4"/>
          </p:nvPr>
        </p:nvSpPr>
        <p:spPr>
          <a:xfrm rot="-675412">
            <a:off x="2273941" y="2806767"/>
            <a:ext cx="4276245" cy="1547647"/>
          </a:xfrm>
          <a:prstGeom prst="rect">
            <a:avLst/>
          </a:prstGeom>
          <a:noFill/>
          <a:ln>
            <a:noFill/>
          </a:ln>
        </p:spPr>
        <p:txBody>
          <a:bodyPr wrap="square" lIns="91425" tIns="45700" rIns="91425" bIns="45700" anchor="t" anchorCtr="0">
            <a:noAutofit/>
          </a:bodyPr>
          <a:lstStyle/>
          <a:p>
            <a:pPr lvl="0">
              <a:spcBef>
                <a:spcPts val="0"/>
              </a:spcBef>
              <a:buSzPct val="25000"/>
            </a:pPr>
            <a:r>
              <a:rPr lang="nl-NL" dirty="0" err="1"/>
              <a:t>Tagging</a:t>
            </a:r>
            <a:r>
              <a:rPr lang="nl-NL" dirty="0"/>
              <a:t> privacy-</a:t>
            </a:r>
            <a:r>
              <a:rPr lang="nl-NL" dirty="0" err="1"/>
              <a:t>sensitive</a:t>
            </a:r>
            <a:r>
              <a:rPr lang="nl-NL" dirty="0"/>
              <a:t> data </a:t>
            </a:r>
            <a:r>
              <a:rPr lang="nl-NL" dirty="0" err="1"/>
              <a:t>according</a:t>
            </a:r>
            <a:r>
              <a:rPr lang="nl-NL" dirty="0"/>
              <a:t> </a:t>
            </a:r>
            <a:r>
              <a:rPr lang="nl-NL" dirty="0" err="1"/>
              <a:t>to</a:t>
            </a:r>
            <a:r>
              <a:rPr lang="nl-NL" dirty="0"/>
              <a:t> </a:t>
            </a:r>
            <a:r>
              <a:rPr lang="nl-NL" dirty="0" err="1"/>
              <a:t>the</a:t>
            </a:r>
            <a:r>
              <a:rPr lang="nl-NL" dirty="0"/>
              <a:t> new European privacy </a:t>
            </a:r>
            <a:r>
              <a:rPr lang="nl-NL" dirty="0" err="1"/>
              <a:t>legislation</a:t>
            </a:r>
            <a:r>
              <a:rPr lang="nl-NL" dirty="0"/>
              <a:t>: GDPR </a:t>
            </a:r>
            <a:r>
              <a:rPr lang="nl-NL" dirty="0" err="1"/>
              <a:t>DataTags</a:t>
            </a:r>
            <a:r>
              <a:rPr lang="nl-NL" dirty="0"/>
              <a:t> – a prototype</a:t>
            </a:r>
            <a:endParaRPr lang="en-US" dirty="0">
              <a:latin typeface="Arial"/>
              <a:ea typeface="Arial"/>
              <a:cs typeface="Arial"/>
              <a:sym typeface="Arial"/>
            </a:endParaRPr>
          </a:p>
        </p:txBody>
      </p:sp>
      <p:sp>
        <p:nvSpPr>
          <p:cNvPr id="46" name="Shape 46"/>
          <p:cNvSpPr txBox="1">
            <a:spLocks noGrp="1"/>
          </p:cNvSpPr>
          <p:nvPr>
            <p:ph type="body" idx="5"/>
          </p:nvPr>
        </p:nvSpPr>
        <p:spPr>
          <a:xfrm>
            <a:off x="5238787" y="4103380"/>
            <a:ext cx="3761965" cy="1546265"/>
          </a:xfrm>
          <a:prstGeom prst="rect">
            <a:avLst/>
          </a:prstGeom>
          <a:noFill/>
          <a:ln>
            <a:noFill/>
          </a:ln>
        </p:spPr>
        <p:txBody>
          <a:bodyPr wrap="square" lIns="91425" tIns="45700" rIns="91425" bIns="45700" anchor="t" anchorCtr="0">
            <a:noAutofit/>
          </a:bodyPr>
          <a:lstStyle/>
          <a:p>
            <a:pPr marL="0" marR="0" lvl="0" indent="0" rtl="0">
              <a:lnSpc>
                <a:spcPct val="90000"/>
              </a:lnSpc>
              <a:spcBef>
                <a:spcPts val="0"/>
              </a:spcBef>
              <a:buClr>
                <a:schemeClr val="dk1"/>
              </a:buClr>
              <a:buSzPct val="25000"/>
              <a:buFont typeface="Arial"/>
              <a:buNone/>
            </a:pPr>
            <a:endParaRPr lang="nl-NL" sz="1600" dirty="0"/>
          </a:p>
          <a:p>
            <a:pPr marL="0" marR="0" lvl="0" indent="0" algn="ctr" rtl="0">
              <a:lnSpc>
                <a:spcPct val="90000"/>
              </a:lnSpc>
              <a:spcBef>
                <a:spcPts val="0"/>
              </a:spcBef>
              <a:buClr>
                <a:schemeClr val="dk1"/>
              </a:buClr>
              <a:buSzPct val="25000"/>
              <a:buFont typeface="Arial"/>
              <a:buNone/>
            </a:pPr>
            <a:r>
              <a:rPr lang="nl-NL" sz="1600" dirty="0"/>
              <a:t>“GDPR in research – </a:t>
            </a:r>
            <a:r>
              <a:rPr lang="nl-NL" sz="1600" dirty="0" err="1"/>
              <a:t>what</a:t>
            </a:r>
            <a:r>
              <a:rPr lang="nl-NL" sz="1600" dirty="0"/>
              <a:t> does </a:t>
            </a:r>
            <a:r>
              <a:rPr lang="nl-NL" sz="1600" dirty="0" err="1"/>
              <a:t>it</a:t>
            </a:r>
            <a:r>
              <a:rPr lang="nl-NL" sz="1600" dirty="0"/>
              <a:t> </a:t>
            </a:r>
            <a:r>
              <a:rPr lang="nl-NL" sz="1600" dirty="0" err="1"/>
              <a:t>mean</a:t>
            </a:r>
            <a:r>
              <a:rPr lang="nl-NL" sz="1600" dirty="0"/>
              <a:t> </a:t>
            </a:r>
            <a:r>
              <a:rPr lang="nl-NL" sz="1600" dirty="0" err="1"/>
              <a:t>for</a:t>
            </a:r>
            <a:r>
              <a:rPr lang="nl-NL" sz="1600" dirty="0"/>
              <a:t> </a:t>
            </a:r>
            <a:r>
              <a:rPr lang="nl-NL" sz="1600" dirty="0" err="1"/>
              <a:t>reserach</a:t>
            </a:r>
            <a:r>
              <a:rPr lang="nl-NL" sz="1600" dirty="0"/>
              <a:t> </a:t>
            </a:r>
            <a:r>
              <a:rPr lang="nl-NL" sz="1600" dirty="0" err="1"/>
              <a:t>institutions</a:t>
            </a:r>
            <a:r>
              <a:rPr lang="nl-NL" sz="1600" dirty="0"/>
              <a:t>”</a:t>
            </a:r>
          </a:p>
          <a:p>
            <a:pPr marL="0" marR="0" lvl="0" indent="0" algn="ctr" rtl="0">
              <a:lnSpc>
                <a:spcPct val="90000"/>
              </a:lnSpc>
              <a:spcBef>
                <a:spcPts val="0"/>
              </a:spcBef>
              <a:buClr>
                <a:schemeClr val="dk1"/>
              </a:buClr>
              <a:buSzPct val="25000"/>
              <a:buFont typeface="Arial"/>
              <a:buNone/>
            </a:pPr>
            <a:r>
              <a:rPr lang="nl-NL" sz="1600" dirty="0"/>
              <a:t> </a:t>
            </a:r>
          </a:p>
          <a:p>
            <a:pPr marL="0" marR="0" lvl="0" indent="0" algn="ctr" rtl="0">
              <a:lnSpc>
                <a:spcPct val="90000"/>
              </a:lnSpc>
              <a:spcBef>
                <a:spcPts val="0"/>
              </a:spcBef>
              <a:buClr>
                <a:schemeClr val="dk1"/>
              </a:buClr>
              <a:buSzPct val="25000"/>
              <a:buFont typeface="Arial"/>
              <a:buNone/>
            </a:pPr>
            <a:r>
              <a:rPr lang="nl-NL" sz="1600" dirty="0"/>
              <a:t>TU Delft Library (Aug 30, 2018)</a:t>
            </a:r>
          </a:p>
          <a:p>
            <a:pPr marL="0" marR="0" lvl="0" indent="0" algn="ctr" rtl="0">
              <a:lnSpc>
                <a:spcPct val="90000"/>
              </a:lnSpc>
              <a:spcBef>
                <a:spcPts val="0"/>
              </a:spcBef>
              <a:buClr>
                <a:schemeClr val="dk1"/>
              </a:buClr>
              <a:buSzPct val="25000"/>
              <a:buFont typeface="Arial"/>
              <a:buNone/>
            </a:pPr>
            <a:endParaRPr lang="nl-NL" dirty="0"/>
          </a:p>
          <a:p>
            <a:pPr algn="ctr">
              <a:spcBef>
                <a:spcPts val="0"/>
              </a:spcBef>
              <a:buSzPct val="25000"/>
            </a:pPr>
            <a:r>
              <a:rPr lang="nl-NL" dirty="0"/>
              <a:t>Ilona von Stein  projectleader</a:t>
            </a:r>
          </a:p>
          <a:p>
            <a:pPr marL="0" marR="0" lvl="0" indent="0" rtl="0">
              <a:lnSpc>
                <a:spcPct val="90000"/>
              </a:lnSpc>
              <a:spcBef>
                <a:spcPts val="0"/>
              </a:spcBef>
              <a:buClr>
                <a:schemeClr val="dk1"/>
              </a:buClr>
              <a:buSzPct val="25000"/>
              <a:buFont typeface="Arial"/>
              <a:buNone/>
            </a:pPr>
            <a:endParaRPr sz="2100" b="0" i="0" u="none" strike="noStrike" cap="none" dirty="0">
              <a:solidFill>
                <a:schemeClr val="dk1"/>
              </a:solidFill>
              <a:latin typeface="Verdana"/>
              <a:ea typeface="Verdana"/>
              <a:cs typeface="Verdana"/>
              <a:sym typeface="Verdana"/>
            </a:endParaRPr>
          </a:p>
        </p:txBody>
      </p:sp>
      <p:sp>
        <p:nvSpPr>
          <p:cNvPr id="47" name="Shape 47"/>
          <p:cNvSpPr/>
          <p:nvPr/>
        </p:nvSpPr>
        <p:spPr>
          <a:xfrm>
            <a:off x="6936950" y="2550975"/>
            <a:ext cx="240600" cy="240600"/>
          </a:xfrm>
          <a:prstGeom prst="ellipse">
            <a:avLst/>
          </a:prstGeom>
          <a:solidFill>
            <a:srgbClr val="FFFFFF"/>
          </a:solidFill>
          <a:ln w="28575"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48" name="Shape 48"/>
          <p:cNvCxnSpPr/>
          <p:nvPr/>
        </p:nvCxnSpPr>
        <p:spPr>
          <a:xfrm rot="-5400000">
            <a:off x="6328354" y="717150"/>
            <a:ext cx="2725500" cy="1291200"/>
          </a:xfrm>
          <a:prstGeom prst="curvedConnector3">
            <a:avLst>
              <a:gd name="adj1" fmla="val 14907"/>
            </a:avLst>
          </a:prstGeom>
          <a:noFill/>
          <a:ln w="28575" cap="flat" cmpd="sng">
            <a:solidFill>
              <a:schemeClr val="dk2"/>
            </a:solidFill>
            <a:prstDash val="solid"/>
            <a:round/>
            <a:headEnd type="none" w="lg" len="lg"/>
            <a:tailEnd type="none" w="lg" len="lg"/>
          </a:ln>
        </p:spPr>
      </p:cxnSp>
      <p:sp>
        <p:nvSpPr>
          <p:cNvPr id="2" name="TextBox 1"/>
          <p:cNvSpPr txBox="1"/>
          <p:nvPr/>
        </p:nvSpPr>
        <p:spPr>
          <a:xfrm>
            <a:off x="564552" y="5649645"/>
            <a:ext cx="1718227" cy="461665"/>
          </a:xfrm>
          <a:prstGeom prst="rect">
            <a:avLst/>
          </a:prstGeom>
          <a:noFill/>
        </p:spPr>
        <p:txBody>
          <a:bodyPr wrap="none" rtlCol="0">
            <a:spAutoFit/>
          </a:bodyPr>
          <a:lstStyle/>
          <a:p>
            <a:r>
              <a:rPr lang="en-GB" dirty="0"/>
              <a:t>@</a:t>
            </a:r>
            <a:r>
              <a:rPr lang="en-GB" dirty="0" err="1"/>
              <a:t>dansknaw</a:t>
            </a:r>
            <a:endParaRPr lang="en-GB"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387" y="5753007"/>
            <a:ext cx="316028" cy="316028"/>
          </a:xfrm>
          <a:prstGeom prst="rect">
            <a:avLst/>
          </a:prstGeom>
        </p:spPr>
      </p:pic>
      <p:sp>
        <p:nvSpPr>
          <p:cNvPr id="3" name="Rechthoek 2">
            <a:extLst>
              <a:ext uri="{FF2B5EF4-FFF2-40B4-BE49-F238E27FC236}">
                <a16:creationId xmlns:a16="http://schemas.microsoft.com/office/drawing/2014/main" id="{06391C6D-1378-9E45-ABA3-822090009E09}"/>
              </a:ext>
            </a:extLst>
          </p:cNvPr>
          <p:cNvSpPr/>
          <p:nvPr/>
        </p:nvSpPr>
        <p:spPr>
          <a:xfrm>
            <a:off x="0" y="6303763"/>
            <a:ext cx="5498274" cy="461665"/>
          </a:xfrm>
          <a:prstGeom prst="rect">
            <a:avLst/>
          </a:prstGeom>
        </p:spPr>
        <p:txBody>
          <a:bodyPr wrap="square">
            <a:spAutoFit/>
          </a:bodyPr>
          <a:lstStyle/>
          <a:p>
            <a:r>
              <a:rPr lang="nl-NL" sz="1200" dirty="0" err="1">
                <a:latin typeface="*Microsoft Sans Serif-Identity-H"/>
              </a:rPr>
              <a:t>This</a:t>
            </a:r>
            <a:r>
              <a:rPr lang="nl-NL" sz="1200" dirty="0">
                <a:latin typeface="*Microsoft Sans Serif-Identity-H"/>
              </a:rPr>
              <a:t> </a:t>
            </a:r>
            <a:r>
              <a:rPr lang="nl-NL" sz="1200" dirty="0" err="1">
                <a:latin typeface="*Microsoft Sans Serif-Identity-H"/>
              </a:rPr>
              <a:t>work</a:t>
            </a:r>
            <a:r>
              <a:rPr lang="nl-NL" sz="1200" dirty="0">
                <a:latin typeface="*Microsoft Sans Serif-Identity-H"/>
              </a:rPr>
              <a:t> is </a:t>
            </a:r>
            <a:r>
              <a:rPr lang="nl-NL" sz="1200" dirty="0" err="1">
                <a:latin typeface="*Microsoft Sans Serif-Identity-H"/>
              </a:rPr>
              <a:t>released</a:t>
            </a:r>
            <a:r>
              <a:rPr lang="nl-NL" sz="1200" dirty="0">
                <a:latin typeface="*Microsoft Sans Serif-Identity-H"/>
              </a:rPr>
              <a:t> </a:t>
            </a:r>
            <a:r>
              <a:rPr lang="nl-NL" sz="1200" dirty="0" err="1">
                <a:latin typeface="*Microsoft Sans Serif-Identity-H"/>
              </a:rPr>
              <a:t>under</a:t>
            </a:r>
            <a:r>
              <a:rPr lang="nl-NL" sz="1200" dirty="0">
                <a:latin typeface="*Microsoft Sans Serif-Identity-H"/>
              </a:rPr>
              <a:t> a Creative </a:t>
            </a:r>
            <a:r>
              <a:rPr lang="nl-NL" sz="1200" dirty="0" err="1">
                <a:latin typeface="*Microsoft Sans Serif-Identity-H"/>
              </a:rPr>
              <a:t>Commons</a:t>
            </a:r>
            <a:r>
              <a:rPr lang="nl-NL" sz="1200" dirty="0">
                <a:latin typeface="*Microsoft Sans Serif-Identity-H"/>
              </a:rPr>
              <a:t> </a:t>
            </a:r>
            <a:r>
              <a:rPr lang="nl-NL" sz="1200" dirty="0" err="1">
                <a:latin typeface="*Microsoft Sans Serif-Identity-H"/>
              </a:rPr>
              <a:t>Attribution</a:t>
            </a:r>
            <a:r>
              <a:rPr lang="nl-NL" sz="1200" dirty="0">
                <a:latin typeface="*Microsoft Sans Serif-Identity-H"/>
              </a:rPr>
              <a:t> 4.0 International </a:t>
            </a:r>
            <a:r>
              <a:rPr lang="nl-NL" sz="1200" dirty="0" err="1">
                <a:latin typeface="*Microsoft Sans Serif-Identity-H"/>
              </a:rPr>
              <a:t>Licence</a:t>
            </a:r>
            <a:r>
              <a:rPr lang="nl-NL" sz="1200" dirty="0">
                <a:latin typeface="*Microsoft Sans Serif-Identity-H"/>
              </a:rPr>
              <a:t>. </a:t>
            </a:r>
          </a:p>
          <a:p>
            <a:r>
              <a:rPr lang="nl-NL" sz="1200" dirty="0">
                <a:latin typeface="*Microsoft Sans Serif-Identity-H"/>
              </a:rPr>
              <a:t>For details </a:t>
            </a:r>
            <a:r>
              <a:rPr lang="nl-NL" sz="1200" dirty="0" err="1">
                <a:latin typeface="*Microsoft Sans Serif-Identity-H"/>
              </a:rPr>
              <a:t>please</a:t>
            </a:r>
            <a:r>
              <a:rPr lang="nl-NL" sz="1200" dirty="0">
                <a:latin typeface="*Microsoft Sans Serif-Identity-H"/>
              </a:rPr>
              <a:t> </a:t>
            </a:r>
            <a:r>
              <a:rPr lang="nl-NL" sz="1200" dirty="0" err="1">
                <a:latin typeface="*Microsoft Sans Serif-Identity-H"/>
              </a:rPr>
              <a:t>see</a:t>
            </a:r>
            <a:r>
              <a:rPr lang="nl-NL" sz="1200" dirty="0">
                <a:latin typeface="*Microsoft Sans Serif-Identity-H"/>
              </a:rPr>
              <a:t> http://</a:t>
            </a:r>
            <a:r>
              <a:rPr lang="nl-NL" sz="1200" dirty="0" err="1">
                <a:latin typeface="*Microsoft Sans Serif-Identity-H"/>
              </a:rPr>
              <a:t>creativecommons.org</a:t>
            </a:r>
            <a:r>
              <a:rPr lang="nl-NL" sz="1200" dirty="0">
                <a:latin typeface="*Microsoft Sans Serif-Identity-H"/>
              </a:rPr>
              <a:t>/</a:t>
            </a:r>
            <a:r>
              <a:rPr lang="nl-NL" sz="1200" dirty="0" err="1">
                <a:latin typeface="*Microsoft Sans Serif-Identity-H"/>
              </a:rPr>
              <a:t>licenses</a:t>
            </a:r>
            <a:r>
              <a:rPr lang="nl-NL" sz="1200" dirty="0">
                <a:latin typeface="*Microsoft Sans Serif-Identity-H"/>
              </a:rPr>
              <a:t>/</a:t>
            </a:r>
            <a:r>
              <a:rPr lang="nl-NL" sz="1200" dirty="0" err="1">
                <a:latin typeface="*Microsoft Sans Serif-Identity-H"/>
              </a:rPr>
              <a:t>by</a:t>
            </a:r>
            <a:r>
              <a:rPr lang="nl-NL" sz="1200" dirty="0">
                <a:latin typeface="*Microsoft Sans Serif-Identity-H"/>
              </a:rPr>
              <a:t>/4.0/ </a:t>
            </a:r>
            <a:endParaRPr lang="nl-NL" sz="1200" dirty="0"/>
          </a:p>
        </p:txBody>
      </p:sp>
      <p:pic>
        <p:nvPicPr>
          <p:cNvPr id="1025" name="Picture 1" descr="page1image1790624">
            <a:extLst>
              <a:ext uri="{FF2B5EF4-FFF2-40B4-BE49-F238E27FC236}">
                <a16:creationId xmlns:a16="http://schemas.microsoft.com/office/drawing/2014/main" id="{DD0754B6-8A14-DD4F-9522-AB8FEC282E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654" y="6303763"/>
            <a:ext cx="1241456" cy="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660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Verdana"/>
              <a:buNone/>
            </a:pPr>
            <a:r>
              <a:rPr lang="en-US" sz="2800" dirty="0">
                <a:latin typeface="Arial"/>
                <a:ea typeface="Arial"/>
                <a:cs typeface="Arial"/>
                <a:sym typeface="Arial"/>
              </a:rPr>
              <a:t>Harvard’s </a:t>
            </a:r>
            <a:r>
              <a:rPr lang="en-US" sz="2800" dirty="0" err="1">
                <a:latin typeface="Arial"/>
                <a:ea typeface="Arial"/>
                <a:cs typeface="Arial"/>
                <a:sym typeface="Arial"/>
              </a:rPr>
              <a:t>DataTags</a:t>
            </a:r>
            <a:endParaRPr lang="en-US" sz="2800" dirty="0">
              <a:latin typeface="Arial"/>
              <a:ea typeface="Arial"/>
              <a:cs typeface="Arial"/>
              <a:sym typeface="Arial"/>
            </a:endParaRPr>
          </a:p>
        </p:txBody>
      </p:sp>
      <p:sp>
        <p:nvSpPr>
          <p:cNvPr id="54" name="Shape 54"/>
          <p:cNvSpPr txBox="1">
            <a:spLocks noGrp="1"/>
          </p:cNvSpPr>
          <p:nvPr>
            <p:ph sz="quarter" idx="10"/>
          </p:nvPr>
        </p:nvSpPr>
        <p:spPr>
          <a:prstGeom prst="rect">
            <a:avLst/>
          </a:prstGeom>
          <a:noFill/>
          <a:ln>
            <a:noFill/>
          </a:ln>
        </p:spPr>
        <p:txBody>
          <a:bodyPr lIns="91425" tIns="45700" rIns="91425" bIns="45700" anchor="t" anchorCtr="0">
            <a:noAutofit/>
          </a:bodyPr>
          <a:lstStyle/>
          <a:p>
            <a:pPr marL="95250" marR="0" lvl="0" algn="l" rtl="0">
              <a:lnSpc>
                <a:spcPct val="90000"/>
              </a:lnSpc>
              <a:spcBef>
                <a:spcPts val="0"/>
              </a:spcBef>
              <a:buClr>
                <a:schemeClr val="dk1"/>
              </a:buClr>
              <a:buSzPct val="100000"/>
            </a:pPr>
            <a:r>
              <a:rPr lang="en-US" dirty="0">
                <a:latin typeface="Arial"/>
                <a:ea typeface="Arial"/>
                <a:cs typeface="Arial"/>
                <a:sym typeface="Arial"/>
              </a:rPr>
              <a:t>Sweeney &amp; Crosas introduced the notion of a </a:t>
            </a:r>
            <a:r>
              <a:rPr lang="en-US" b="1" dirty="0" err="1">
                <a:latin typeface="Arial"/>
                <a:ea typeface="Arial"/>
                <a:cs typeface="Arial"/>
                <a:sym typeface="Arial"/>
              </a:rPr>
              <a:t>DataTags</a:t>
            </a:r>
            <a:r>
              <a:rPr lang="en-US" b="1" dirty="0">
                <a:latin typeface="Arial"/>
                <a:ea typeface="Arial"/>
                <a:cs typeface="Arial"/>
                <a:sym typeface="Arial"/>
              </a:rPr>
              <a:t> repository</a:t>
            </a:r>
          </a:p>
          <a:p>
            <a:pPr marL="571500" indent="-342900">
              <a:spcBef>
                <a:spcPts val="0"/>
              </a:spcBef>
              <a:buFont typeface="Arial" charset="0"/>
              <a:buChar char="•"/>
            </a:pPr>
            <a:r>
              <a:rPr lang="en-US" sz="2000" dirty="0">
                <a:latin typeface="Arial"/>
                <a:ea typeface="Arial"/>
                <a:cs typeface="Arial"/>
                <a:sym typeface="Arial"/>
              </a:rPr>
              <a:t>Stores and shares data files in accordance with different security levels, access requirements and usage agreements</a:t>
            </a:r>
          </a:p>
          <a:p>
            <a:pPr marL="571500" indent="-342900">
              <a:spcBef>
                <a:spcPts val="0"/>
              </a:spcBef>
              <a:buFont typeface="Arial" charset="0"/>
              <a:buChar char="•"/>
            </a:pPr>
            <a:r>
              <a:rPr lang="en-US" sz="2000" dirty="0">
                <a:latin typeface="Arial"/>
                <a:ea typeface="Arial"/>
                <a:cs typeface="Arial"/>
                <a:sym typeface="Arial"/>
              </a:rPr>
              <a:t>American laws and legislations of personal data</a:t>
            </a:r>
          </a:p>
        </p:txBody>
      </p:sp>
      <p:pic>
        <p:nvPicPr>
          <p:cNvPr id="55" name="Shape 55" descr="Screen Shot 2017-04-05 at 17.02.20.png"/>
          <p:cNvPicPr preferRelativeResize="0"/>
          <p:nvPr/>
        </p:nvPicPr>
        <p:blipFill>
          <a:blip r:embed="rId3">
            <a:alphaModFix/>
          </a:blip>
          <a:stretch>
            <a:fillRect/>
          </a:stretch>
        </p:blipFill>
        <p:spPr>
          <a:xfrm>
            <a:off x="1613647" y="2635624"/>
            <a:ext cx="5634878" cy="3444701"/>
          </a:xfrm>
          <a:prstGeom prst="rect">
            <a:avLst/>
          </a:prstGeom>
          <a:noFill/>
          <a:ln>
            <a:noFill/>
          </a:ln>
        </p:spPr>
      </p:pic>
      <p:sp>
        <p:nvSpPr>
          <p:cNvPr id="56" name="Shape 56"/>
          <p:cNvSpPr/>
          <p:nvPr/>
        </p:nvSpPr>
        <p:spPr>
          <a:xfrm rot="4744206">
            <a:off x="7122889" y="2241759"/>
            <a:ext cx="833825" cy="1637703"/>
          </a:xfrm>
          <a:prstGeom prst="snip2SameRect">
            <a:avLst>
              <a:gd name="adj1" fmla="val 39023"/>
              <a:gd name="adj2" fmla="val 0"/>
            </a:avLst>
          </a:prstGeom>
          <a:solidFill>
            <a:srgbClr val="46D02D"/>
          </a:solidFill>
          <a:ln w="28575" cap="flat" cmpd="sng">
            <a:solidFill>
              <a:schemeClr val="accent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57" name="Shape 57"/>
          <p:cNvSpPr txBox="1"/>
          <p:nvPr/>
        </p:nvSpPr>
        <p:spPr>
          <a:xfrm rot="-691483">
            <a:off x="6760386" y="2677616"/>
            <a:ext cx="1804889" cy="613593"/>
          </a:xfrm>
          <a:prstGeom prst="rect">
            <a:avLst/>
          </a:prstGeom>
          <a:noFill/>
          <a:ln>
            <a:noFill/>
          </a:ln>
        </p:spPr>
        <p:txBody>
          <a:bodyPr lIns="91425" tIns="91425" rIns="91425" bIns="91425" anchor="t" anchorCtr="0">
            <a:noAutofit/>
          </a:bodyPr>
          <a:lstStyle/>
          <a:p>
            <a:pPr lvl="0">
              <a:spcBef>
                <a:spcPts val="0"/>
              </a:spcBef>
              <a:buNone/>
            </a:pPr>
            <a:r>
              <a:rPr lang="en-US" sz="1900" dirty="0">
                <a:solidFill>
                  <a:srgbClr val="FFFFFF"/>
                </a:solidFill>
              </a:rPr>
              <a:t>Harvard </a:t>
            </a:r>
            <a:br>
              <a:rPr lang="en-US" sz="1900" dirty="0">
                <a:solidFill>
                  <a:srgbClr val="FFFFFF"/>
                </a:solidFill>
              </a:rPr>
            </a:br>
            <a:r>
              <a:rPr lang="en-US" sz="1900" dirty="0">
                <a:solidFill>
                  <a:srgbClr val="FFFFFF"/>
                </a:solidFill>
              </a:rPr>
              <a:t>DataTags</a:t>
            </a:r>
          </a:p>
        </p:txBody>
      </p:sp>
      <p:sp>
        <p:nvSpPr>
          <p:cNvPr id="58" name="Shape 58"/>
          <p:cNvSpPr/>
          <p:nvPr/>
        </p:nvSpPr>
        <p:spPr>
          <a:xfrm>
            <a:off x="8079975" y="2848704"/>
            <a:ext cx="137700" cy="137700"/>
          </a:xfrm>
          <a:prstGeom prst="ellipse">
            <a:avLst/>
          </a:prstGeom>
          <a:solidFill>
            <a:srgbClr val="FFFFFF"/>
          </a:solidFill>
          <a:ln w="28575" cap="flat" cmpd="sng">
            <a:solidFill>
              <a:schemeClr val="accent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9"/>
          <p:cNvSpPr/>
          <p:nvPr/>
        </p:nvSpPr>
        <p:spPr>
          <a:xfrm>
            <a:off x="8169450" y="2321410"/>
            <a:ext cx="974550" cy="637675"/>
          </a:xfrm>
          <a:custGeom>
            <a:avLst/>
            <a:gdLst/>
            <a:ahLst/>
            <a:cxnLst/>
            <a:rect l="0" t="0" r="0" b="0"/>
            <a:pathLst>
              <a:path w="38982" h="25507" extrusionOk="0">
                <a:moveTo>
                  <a:pt x="0" y="25507"/>
                </a:moveTo>
                <a:cubicBezTo>
                  <a:pt x="1042" y="24945"/>
                  <a:pt x="2566" y="22699"/>
                  <a:pt x="6256" y="22138"/>
                </a:cubicBezTo>
                <a:cubicBezTo>
                  <a:pt x="9945" y="21576"/>
                  <a:pt x="16683" y="25827"/>
                  <a:pt x="22138" y="22138"/>
                </a:cubicBezTo>
                <a:cubicBezTo>
                  <a:pt x="27592" y="18448"/>
                  <a:pt x="36174" y="3689"/>
                  <a:pt x="38982" y="0"/>
                </a:cubicBezTo>
              </a:path>
            </a:pathLst>
          </a:custGeom>
          <a:noFill/>
          <a:ln w="28575" cap="flat" cmpd="sng">
            <a:solidFill>
              <a:schemeClr val="dk2"/>
            </a:solidFill>
            <a:prstDash val="solid"/>
            <a:round/>
            <a:headEnd type="none" w="lg" len="lg"/>
            <a:tailEnd type="none" w="lg" len="lg"/>
          </a:ln>
        </p:spPr>
      </p:sp>
      <p:sp>
        <p:nvSpPr>
          <p:cNvPr id="9" name="Rechthoek 8">
            <a:extLst>
              <a:ext uri="{FF2B5EF4-FFF2-40B4-BE49-F238E27FC236}">
                <a16:creationId xmlns:a16="http://schemas.microsoft.com/office/drawing/2014/main" id="{8E1FFBCD-3692-F44D-8468-C75DD3070BFA}"/>
              </a:ext>
            </a:extLst>
          </p:cNvPr>
          <p:cNvSpPr/>
          <p:nvPr/>
        </p:nvSpPr>
        <p:spPr>
          <a:xfrm>
            <a:off x="1948266" y="6253689"/>
            <a:ext cx="5498274" cy="461665"/>
          </a:xfrm>
          <a:prstGeom prst="rect">
            <a:avLst/>
          </a:prstGeom>
        </p:spPr>
        <p:txBody>
          <a:bodyPr wrap="square">
            <a:spAutoFit/>
          </a:bodyPr>
          <a:lstStyle/>
          <a:p>
            <a:r>
              <a:rPr lang="nl-NL" sz="1200" dirty="0" err="1">
                <a:latin typeface="*Microsoft Sans Serif-Identity-H"/>
              </a:rPr>
              <a:t>This</a:t>
            </a:r>
            <a:r>
              <a:rPr lang="nl-NL" sz="1200" dirty="0">
                <a:latin typeface="*Microsoft Sans Serif-Identity-H"/>
              </a:rPr>
              <a:t> </a:t>
            </a:r>
            <a:r>
              <a:rPr lang="nl-NL" sz="1200" dirty="0" err="1">
                <a:latin typeface="*Microsoft Sans Serif-Identity-H"/>
              </a:rPr>
              <a:t>work</a:t>
            </a:r>
            <a:r>
              <a:rPr lang="nl-NL" sz="1200" dirty="0">
                <a:latin typeface="*Microsoft Sans Serif-Identity-H"/>
              </a:rPr>
              <a:t> is </a:t>
            </a:r>
            <a:r>
              <a:rPr lang="nl-NL" sz="1200" dirty="0" err="1">
                <a:latin typeface="*Microsoft Sans Serif-Identity-H"/>
              </a:rPr>
              <a:t>released</a:t>
            </a:r>
            <a:r>
              <a:rPr lang="nl-NL" sz="1200" dirty="0">
                <a:latin typeface="*Microsoft Sans Serif-Identity-H"/>
              </a:rPr>
              <a:t> </a:t>
            </a:r>
            <a:r>
              <a:rPr lang="nl-NL" sz="1200" dirty="0" err="1">
                <a:latin typeface="*Microsoft Sans Serif-Identity-H"/>
              </a:rPr>
              <a:t>under</a:t>
            </a:r>
            <a:r>
              <a:rPr lang="nl-NL" sz="1200" dirty="0">
                <a:latin typeface="*Microsoft Sans Serif-Identity-H"/>
              </a:rPr>
              <a:t> a Creative </a:t>
            </a:r>
            <a:r>
              <a:rPr lang="nl-NL" sz="1200" dirty="0" err="1">
                <a:latin typeface="*Microsoft Sans Serif-Identity-H"/>
              </a:rPr>
              <a:t>Commons</a:t>
            </a:r>
            <a:r>
              <a:rPr lang="nl-NL" sz="1200" dirty="0">
                <a:latin typeface="*Microsoft Sans Serif-Identity-H"/>
              </a:rPr>
              <a:t> </a:t>
            </a:r>
            <a:r>
              <a:rPr lang="nl-NL" sz="1200" dirty="0" err="1">
                <a:latin typeface="*Microsoft Sans Serif-Identity-H"/>
              </a:rPr>
              <a:t>Attribution</a:t>
            </a:r>
            <a:r>
              <a:rPr lang="nl-NL" sz="1200" dirty="0">
                <a:latin typeface="*Microsoft Sans Serif-Identity-H"/>
              </a:rPr>
              <a:t> 4.0 International </a:t>
            </a:r>
            <a:r>
              <a:rPr lang="nl-NL" sz="1200" dirty="0" err="1">
                <a:latin typeface="*Microsoft Sans Serif-Identity-H"/>
              </a:rPr>
              <a:t>Licence</a:t>
            </a:r>
            <a:r>
              <a:rPr lang="nl-NL" sz="1200" dirty="0">
                <a:latin typeface="*Microsoft Sans Serif-Identity-H"/>
              </a:rPr>
              <a:t>. </a:t>
            </a:r>
          </a:p>
          <a:p>
            <a:r>
              <a:rPr lang="nl-NL" sz="1200" dirty="0">
                <a:latin typeface="*Microsoft Sans Serif-Identity-H"/>
              </a:rPr>
              <a:t>For details </a:t>
            </a:r>
            <a:r>
              <a:rPr lang="nl-NL" sz="1200" dirty="0" err="1">
                <a:latin typeface="*Microsoft Sans Serif-Identity-H"/>
              </a:rPr>
              <a:t>please</a:t>
            </a:r>
            <a:r>
              <a:rPr lang="nl-NL" sz="1200" dirty="0">
                <a:latin typeface="*Microsoft Sans Serif-Identity-H"/>
              </a:rPr>
              <a:t> </a:t>
            </a:r>
            <a:r>
              <a:rPr lang="nl-NL" sz="1200" dirty="0" err="1">
                <a:latin typeface="*Microsoft Sans Serif-Identity-H"/>
              </a:rPr>
              <a:t>see</a:t>
            </a:r>
            <a:r>
              <a:rPr lang="nl-NL" sz="1200" dirty="0">
                <a:latin typeface="*Microsoft Sans Serif-Identity-H"/>
              </a:rPr>
              <a:t> http://</a:t>
            </a:r>
            <a:r>
              <a:rPr lang="nl-NL" sz="1200" dirty="0" err="1">
                <a:latin typeface="*Microsoft Sans Serif-Identity-H"/>
              </a:rPr>
              <a:t>creativecommons.org</a:t>
            </a:r>
            <a:r>
              <a:rPr lang="nl-NL" sz="1200" dirty="0">
                <a:latin typeface="*Microsoft Sans Serif-Identity-H"/>
              </a:rPr>
              <a:t>/</a:t>
            </a:r>
            <a:r>
              <a:rPr lang="nl-NL" sz="1200" dirty="0" err="1">
                <a:latin typeface="*Microsoft Sans Serif-Identity-H"/>
              </a:rPr>
              <a:t>licenses</a:t>
            </a:r>
            <a:r>
              <a:rPr lang="nl-NL" sz="1200" dirty="0">
                <a:latin typeface="*Microsoft Sans Serif-Identity-H"/>
              </a:rPr>
              <a:t>/</a:t>
            </a:r>
            <a:r>
              <a:rPr lang="nl-NL" sz="1200" dirty="0" err="1">
                <a:latin typeface="*Microsoft Sans Serif-Identity-H"/>
              </a:rPr>
              <a:t>by</a:t>
            </a:r>
            <a:r>
              <a:rPr lang="nl-NL" sz="1200" dirty="0">
                <a:latin typeface="*Microsoft Sans Serif-Identity-H"/>
              </a:rPr>
              <a:t>/4.0/ </a:t>
            </a:r>
            <a:endParaRPr lang="nl-NL" sz="1200" dirty="0"/>
          </a:p>
        </p:txBody>
      </p:sp>
      <p:pic>
        <p:nvPicPr>
          <p:cNvPr id="10" name="Picture 1" descr="page1image1790624">
            <a:extLst>
              <a:ext uri="{FF2B5EF4-FFF2-40B4-BE49-F238E27FC236}">
                <a16:creationId xmlns:a16="http://schemas.microsoft.com/office/drawing/2014/main" id="{6A1C6388-51F0-A248-8CA4-5EEB1C916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920" y="6253689"/>
            <a:ext cx="1241456" cy="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245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255493" y="286192"/>
            <a:ext cx="8536081" cy="92075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Verdana"/>
              <a:buNone/>
            </a:pPr>
            <a:r>
              <a:rPr lang="en-US" sz="2800" dirty="0">
                <a:latin typeface="Arial"/>
                <a:ea typeface="Arial"/>
                <a:cs typeface="Arial"/>
                <a:sym typeface="Arial"/>
              </a:rPr>
              <a:t>Prototype European </a:t>
            </a:r>
            <a:r>
              <a:rPr lang="en-US" sz="2800" dirty="0" err="1">
                <a:latin typeface="Arial"/>
                <a:ea typeface="Arial"/>
                <a:cs typeface="Arial"/>
                <a:sym typeface="Arial"/>
              </a:rPr>
              <a:t>DataTags</a:t>
            </a:r>
            <a:r>
              <a:rPr lang="en-US" sz="2800" dirty="0">
                <a:latin typeface="Arial"/>
                <a:ea typeface="Arial"/>
                <a:cs typeface="Arial"/>
                <a:sym typeface="Arial"/>
              </a:rPr>
              <a:t> tool – Step by step</a:t>
            </a:r>
            <a:br>
              <a:rPr lang="en-US" sz="2800" dirty="0">
                <a:latin typeface="Arial"/>
                <a:ea typeface="Arial"/>
                <a:cs typeface="Arial"/>
                <a:sym typeface="Arial"/>
              </a:rPr>
            </a:br>
            <a:endParaRPr lang="en-US" sz="2800" dirty="0">
              <a:latin typeface="Arial"/>
              <a:ea typeface="Arial"/>
              <a:cs typeface="Arial"/>
              <a:sym typeface="Arial"/>
            </a:endParaRPr>
          </a:p>
        </p:txBody>
      </p:sp>
      <p:sp>
        <p:nvSpPr>
          <p:cNvPr id="65" name="Shape 65"/>
          <p:cNvSpPr txBox="1">
            <a:spLocks noGrp="1"/>
          </p:cNvSpPr>
          <p:nvPr>
            <p:ph sz="quarter" idx="10"/>
          </p:nvPr>
        </p:nvSpPr>
        <p:spPr>
          <a:xfrm>
            <a:off x="255493" y="1344706"/>
            <a:ext cx="8673354" cy="4652682"/>
          </a:xfrm>
          <a:prstGeom prst="rect">
            <a:avLst/>
          </a:prstGeom>
          <a:noFill/>
          <a:ln>
            <a:noFill/>
          </a:ln>
        </p:spPr>
        <p:txBody>
          <a:bodyPr lIns="91425" tIns="45700" rIns="91425" bIns="45700" anchor="t" anchorCtr="0">
            <a:noAutofit/>
          </a:bodyPr>
          <a:lstStyle/>
          <a:p>
            <a:pPr marL="457200" marR="0" lvl="0" indent="-355600" algn="l" rtl="0">
              <a:lnSpc>
                <a:spcPct val="115000"/>
              </a:lnSpc>
              <a:spcBef>
                <a:spcPts val="0"/>
              </a:spcBef>
              <a:buSzPct val="100000"/>
              <a:buAutoNum type="arabicPeriod"/>
            </a:pPr>
            <a:r>
              <a:rPr lang="en-US" sz="2000" dirty="0">
                <a:latin typeface="Arial"/>
                <a:ea typeface="Arial"/>
                <a:cs typeface="Arial"/>
                <a:sym typeface="Arial"/>
              </a:rPr>
              <a:t>Identify the relevant articles of GDPR for research and archive purposes</a:t>
            </a:r>
          </a:p>
          <a:p>
            <a:pPr marL="584200" marR="0" lvl="1" indent="0" algn="l" rtl="0">
              <a:lnSpc>
                <a:spcPct val="115000"/>
              </a:lnSpc>
              <a:spcBef>
                <a:spcPts val="0"/>
              </a:spcBef>
              <a:buSzPct val="100000"/>
              <a:buNone/>
            </a:pPr>
            <a:r>
              <a:rPr lang="en-US" sz="1600" dirty="0">
                <a:latin typeface="Arial"/>
                <a:ea typeface="Arial"/>
                <a:cs typeface="Arial"/>
                <a:sym typeface="Arial"/>
              </a:rPr>
              <a:t>Example: Article 9(2) sets out the circumstances in which the processing of sensitive personal data (which is otherwise prohibited) may take place:</a:t>
            </a:r>
          </a:p>
          <a:p>
            <a:pPr marL="1371600" lvl="2" indent="-330200" rtl="0">
              <a:lnSpc>
                <a:spcPct val="115000"/>
              </a:lnSpc>
              <a:spcBef>
                <a:spcPts val="0"/>
              </a:spcBef>
              <a:buSzPct val="100000"/>
            </a:pPr>
            <a:r>
              <a:rPr lang="en-US" sz="1600" i="1" dirty="0">
                <a:latin typeface="Arial"/>
                <a:ea typeface="Arial"/>
                <a:cs typeface="Arial"/>
                <a:sym typeface="Arial"/>
              </a:rPr>
              <a:t>Necessary for archiving purposes in the public interest, or scientific and historical research purposes or statistical purposes in accordance with Article 89(1).</a:t>
            </a:r>
          </a:p>
          <a:p>
            <a:pPr marL="914400" lvl="1" indent="-330200" rtl="0">
              <a:lnSpc>
                <a:spcPct val="115000"/>
              </a:lnSpc>
              <a:spcBef>
                <a:spcPts val="0"/>
              </a:spcBef>
              <a:buSzPct val="100000"/>
              <a:buFont typeface="Arial"/>
            </a:pPr>
            <a:endParaRPr lang="en-US" sz="1600" dirty="0">
              <a:latin typeface="Arial"/>
              <a:ea typeface="Arial"/>
              <a:cs typeface="Arial"/>
              <a:sym typeface="Arial"/>
            </a:endParaRPr>
          </a:p>
          <a:p>
            <a:pPr marL="584200" lvl="1" indent="0" rtl="0">
              <a:lnSpc>
                <a:spcPct val="115000"/>
              </a:lnSpc>
              <a:spcBef>
                <a:spcPts val="0"/>
              </a:spcBef>
              <a:buSzPct val="100000"/>
              <a:buNone/>
            </a:pPr>
            <a:endParaRPr lang="en-US" sz="1600" dirty="0">
              <a:latin typeface="Arial"/>
              <a:ea typeface="Arial"/>
              <a:cs typeface="Arial"/>
              <a:sym typeface="Arial"/>
            </a:endParaRPr>
          </a:p>
          <a:p>
            <a:pPr marL="584200" lvl="1" indent="0" rtl="0">
              <a:lnSpc>
                <a:spcPct val="115000"/>
              </a:lnSpc>
              <a:spcBef>
                <a:spcPts val="0"/>
              </a:spcBef>
              <a:buSzPct val="100000"/>
              <a:buNone/>
            </a:pPr>
            <a:endParaRPr lang="en-US" sz="1600" dirty="0">
              <a:latin typeface="Arial"/>
              <a:ea typeface="Arial"/>
              <a:cs typeface="Arial"/>
              <a:sym typeface="Arial"/>
            </a:endParaRPr>
          </a:p>
          <a:p>
            <a:pPr marL="457200" marR="0" lvl="0" indent="-355600" algn="l" rtl="0">
              <a:lnSpc>
                <a:spcPct val="115000"/>
              </a:lnSpc>
              <a:spcBef>
                <a:spcPts val="0"/>
              </a:spcBef>
              <a:buSzPct val="100000"/>
              <a:buAutoNum type="arabicPeriod"/>
            </a:pPr>
            <a:r>
              <a:rPr lang="en-US" sz="2000" dirty="0">
                <a:latin typeface="Arial"/>
                <a:ea typeface="Arial"/>
                <a:cs typeface="Arial"/>
                <a:sym typeface="Arial"/>
              </a:rPr>
              <a:t>Codify the GDPR into a set of questions</a:t>
            </a:r>
          </a:p>
          <a:p>
            <a:pPr marL="927100" marR="0" lvl="1" indent="-342900" algn="l" rtl="0">
              <a:lnSpc>
                <a:spcPct val="115000"/>
              </a:lnSpc>
              <a:spcBef>
                <a:spcPts val="0"/>
              </a:spcBef>
              <a:buSzPct val="100000"/>
              <a:buFont typeface="+mj-lt"/>
              <a:buAutoNum type="alphaLcParenR"/>
            </a:pPr>
            <a:r>
              <a:rPr lang="en-US" sz="1600" dirty="0">
                <a:latin typeface="Arial"/>
                <a:ea typeface="Arial"/>
                <a:cs typeface="Arial"/>
                <a:sym typeface="Arial"/>
              </a:rPr>
              <a:t>Were the data processed for archiving in the public interest, scientific or historical research purposes or statistical purposes? [article 9]</a:t>
            </a:r>
          </a:p>
          <a:p>
            <a:pPr marL="927100" marR="0" lvl="1" indent="-342900" algn="l" rtl="0">
              <a:lnSpc>
                <a:spcPct val="115000"/>
              </a:lnSpc>
              <a:spcBef>
                <a:spcPts val="0"/>
              </a:spcBef>
              <a:buSzPct val="100000"/>
              <a:buFont typeface="+mj-lt"/>
              <a:buAutoNum type="alphaLcParenR"/>
            </a:pPr>
            <a:r>
              <a:rPr lang="en-US" sz="1600" dirty="0">
                <a:latin typeface="Arial"/>
                <a:ea typeface="Arial"/>
                <a:cs typeface="Arial"/>
                <a:sym typeface="Arial"/>
              </a:rPr>
              <a:t>Would you consider the dataset to contain sensitive personal information? [article 9]</a:t>
            </a:r>
          </a:p>
          <a:p>
            <a:pPr marL="0" marR="0" lvl="0" indent="0" algn="l" rtl="0">
              <a:lnSpc>
                <a:spcPct val="115000"/>
              </a:lnSpc>
              <a:spcBef>
                <a:spcPts val="0"/>
              </a:spcBef>
              <a:buNone/>
            </a:pPr>
            <a:endParaRPr sz="1600" dirty="0">
              <a:solidFill>
                <a:srgbClr val="000000"/>
              </a:solidFill>
              <a:latin typeface="Arial"/>
              <a:ea typeface="Arial"/>
              <a:cs typeface="Arial"/>
              <a:sym typeface="Arial"/>
            </a:endParaRPr>
          </a:p>
        </p:txBody>
      </p:sp>
      <p:sp>
        <p:nvSpPr>
          <p:cNvPr id="66" name="Shape 66"/>
          <p:cNvSpPr/>
          <p:nvPr/>
        </p:nvSpPr>
        <p:spPr>
          <a:xfrm rot="4744206">
            <a:off x="7122889" y="2981347"/>
            <a:ext cx="833825" cy="1637703"/>
          </a:xfrm>
          <a:prstGeom prst="snip2SameRect">
            <a:avLst>
              <a:gd name="adj1" fmla="val 39023"/>
              <a:gd name="adj2" fmla="val 0"/>
            </a:avLst>
          </a:prstGeom>
          <a:solidFill>
            <a:srgbClr val="FFC000"/>
          </a:solidFill>
          <a:ln w="28575" cap="flat" cmpd="sng">
            <a:solidFill>
              <a:schemeClr val="accent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67" name="Shape 67"/>
          <p:cNvSpPr txBox="1"/>
          <p:nvPr/>
        </p:nvSpPr>
        <p:spPr>
          <a:xfrm rot="-691483">
            <a:off x="6760386" y="3417204"/>
            <a:ext cx="1804889" cy="613593"/>
          </a:xfrm>
          <a:prstGeom prst="rect">
            <a:avLst/>
          </a:prstGeom>
          <a:noFill/>
          <a:ln>
            <a:noFill/>
          </a:ln>
        </p:spPr>
        <p:txBody>
          <a:bodyPr lIns="91425" tIns="91425" rIns="91425" bIns="91425" anchor="t" anchorCtr="0">
            <a:noAutofit/>
          </a:bodyPr>
          <a:lstStyle/>
          <a:p>
            <a:pPr lvl="0" rtl="0">
              <a:spcBef>
                <a:spcPts val="0"/>
              </a:spcBef>
              <a:buNone/>
            </a:pPr>
            <a:r>
              <a:rPr lang="en-US" sz="1900" dirty="0">
                <a:solidFill>
                  <a:srgbClr val="FFFFFF"/>
                </a:solidFill>
              </a:rPr>
              <a:t>GDPR </a:t>
            </a:r>
            <a:br>
              <a:rPr lang="en-US" sz="1900" dirty="0">
                <a:solidFill>
                  <a:srgbClr val="FFFFFF"/>
                </a:solidFill>
              </a:rPr>
            </a:br>
            <a:r>
              <a:rPr lang="en-US" sz="1900" dirty="0">
                <a:solidFill>
                  <a:srgbClr val="FFFFFF"/>
                </a:solidFill>
              </a:rPr>
              <a:t>DataTags</a:t>
            </a:r>
          </a:p>
        </p:txBody>
      </p:sp>
      <p:sp>
        <p:nvSpPr>
          <p:cNvPr id="68" name="Shape 68"/>
          <p:cNvSpPr/>
          <p:nvPr/>
        </p:nvSpPr>
        <p:spPr>
          <a:xfrm>
            <a:off x="8079975" y="3588292"/>
            <a:ext cx="137700" cy="137700"/>
          </a:xfrm>
          <a:prstGeom prst="ellipse">
            <a:avLst/>
          </a:prstGeom>
          <a:solidFill>
            <a:srgbClr val="FFFFFF"/>
          </a:solidFill>
          <a:ln w="28575" cap="flat" cmpd="sng">
            <a:solidFill>
              <a:schemeClr val="accent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8169450" y="3060998"/>
            <a:ext cx="974550" cy="637675"/>
          </a:xfrm>
          <a:custGeom>
            <a:avLst/>
            <a:gdLst/>
            <a:ahLst/>
            <a:cxnLst/>
            <a:rect l="0" t="0" r="0" b="0"/>
            <a:pathLst>
              <a:path w="38982" h="25507" extrusionOk="0">
                <a:moveTo>
                  <a:pt x="0" y="25507"/>
                </a:moveTo>
                <a:cubicBezTo>
                  <a:pt x="1042" y="24945"/>
                  <a:pt x="2566" y="22699"/>
                  <a:pt x="6256" y="22138"/>
                </a:cubicBezTo>
                <a:cubicBezTo>
                  <a:pt x="9945" y="21576"/>
                  <a:pt x="16683" y="25827"/>
                  <a:pt x="22138" y="22138"/>
                </a:cubicBezTo>
                <a:cubicBezTo>
                  <a:pt x="27592" y="18448"/>
                  <a:pt x="36174" y="3689"/>
                  <a:pt x="38982" y="0"/>
                </a:cubicBezTo>
              </a:path>
            </a:pathLst>
          </a:custGeom>
          <a:noFill/>
          <a:ln w="28575" cap="flat" cmpd="sng">
            <a:solidFill>
              <a:schemeClr val="dk2"/>
            </a:solidFill>
            <a:prstDash val="solid"/>
            <a:round/>
            <a:headEnd type="none" w="lg" len="lg"/>
            <a:tailEnd type="none" w="lg" len="lg"/>
          </a:ln>
        </p:spPr>
      </p:sp>
      <p:sp>
        <p:nvSpPr>
          <p:cNvPr id="8" name="Rechthoek 7">
            <a:extLst>
              <a:ext uri="{FF2B5EF4-FFF2-40B4-BE49-F238E27FC236}">
                <a16:creationId xmlns:a16="http://schemas.microsoft.com/office/drawing/2014/main" id="{5ABA4028-ABBD-6047-BB2E-F96709000D9F}"/>
              </a:ext>
            </a:extLst>
          </p:cNvPr>
          <p:cNvSpPr/>
          <p:nvPr/>
        </p:nvSpPr>
        <p:spPr>
          <a:xfrm>
            <a:off x="1948266" y="6272917"/>
            <a:ext cx="5498274" cy="461665"/>
          </a:xfrm>
          <a:prstGeom prst="rect">
            <a:avLst/>
          </a:prstGeom>
        </p:spPr>
        <p:txBody>
          <a:bodyPr wrap="square">
            <a:spAutoFit/>
          </a:bodyPr>
          <a:lstStyle/>
          <a:p>
            <a:r>
              <a:rPr lang="nl-NL" sz="1200" dirty="0" err="1">
                <a:latin typeface="*Microsoft Sans Serif-Identity-H"/>
              </a:rPr>
              <a:t>This</a:t>
            </a:r>
            <a:r>
              <a:rPr lang="nl-NL" sz="1200" dirty="0">
                <a:latin typeface="*Microsoft Sans Serif-Identity-H"/>
              </a:rPr>
              <a:t> </a:t>
            </a:r>
            <a:r>
              <a:rPr lang="nl-NL" sz="1200" dirty="0" err="1">
                <a:latin typeface="*Microsoft Sans Serif-Identity-H"/>
              </a:rPr>
              <a:t>work</a:t>
            </a:r>
            <a:r>
              <a:rPr lang="nl-NL" sz="1200" dirty="0">
                <a:latin typeface="*Microsoft Sans Serif-Identity-H"/>
              </a:rPr>
              <a:t> is </a:t>
            </a:r>
            <a:r>
              <a:rPr lang="nl-NL" sz="1200" dirty="0" err="1">
                <a:latin typeface="*Microsoft Sans Serif-Identity-H"/>
              </a:rPr>
              <a:t>released</a:t>
            </a:r>
            <a:r>
              <a:rPr lang="nl-NL" sz="1200" dirty="0">
                <a:latin typeface="*Microsoft Sans Serif-Identity-H"/>
              </a:rPr>
              <a:t> </a:t>
            </a:r>
            <a:r>
              <a:rPr lang="nl-NL" sz="1200" dirty="0" err="1">
                <a:latin typeface="*Microsoft Sans Serif-Identity-H"/>
              </a:rPr>
              <a:t>under</a:t>
            </a:r>
            <a:r>
              <a:rPr lang="nl-NL" sz="1200" dirty="0">
                <a:latin typeface="*Microsoft Sans Serif-Identity-H"/>
              </a:rPr>
              <a:t> a Creative </a:t>
            </a:r>
            <a:r>
              <a:rPr lang="nl-NL" sz="1200" dirty="0" err="1">
                <a:latin typeface="*Microsoft Sans Serif-Identity-H"/>
              </a:rPr>
              <a:t>Commons</a:t>
            </a:r>
            <a:r>
              <a:rPr lang="nl-NL" sz="1200" dirty="0">
                <a:latin typeface="*Microsoft Sans Serif-Identity-H"/>
              </a:rPr>
              <a:t> </a:t>
            </a:r>
            <a:r>
              <a:rPr lang="nl-NL" sz="1200" dirty="0" err="1">
                <a:latin typeface="*Microsoft Sans Serif-Identity-H"/>
              </a:rPr>
              <a:t>Attribution</a:t>
            </a:r>
            <a:r>
              <a:rPr lang="nl-NL" sz="1200" dirty="0">
                <a:latin typeface="*Microsoft Sans Serif-Identity-H"/>
              </a:rPr>
              <a:t> 4.0 International </a:t>
            </a:r>
            <a:r>
              <a:rPr lang="nl-NL" sz="1200" dirty="0" err="1">
                <a:latin typeface="*Microsoft Sans Serif-Identity-H"/>
              </a:rPr>
              <a:t>Licence</a:t>
            </a:r>
            <a:r>
              <a:rPr lang="nl-NL" sz="1200" dirty="0">
                <a:latin typeface="*Microsoft Sans Serif-Identity-H"/>
              </a:rPr>
              <a:t>. </a:t>
            </a:r>
          </a:p>
          <a:p>
            <a:r>
              <a:rPr lang="nl-NL" sz="1200" dirty="0">
                <a:latin typeface="*Microsoft Sans Serif-Identity-H"/>
              </a:rPr>
              <a:t>For details </a:t>
            </a:r>
            <a:r>
              <a:rPr lang="nl-NL" sz="1200" dirty="0" err="1">
                <a:latin typeface="*Microsoft Sans Serif-Identity-H"/>
              </a:rPr>
              <a:t>please</a:t>
            </a:r>
            <a:r>
              <a:rPr lang="nl-NL" sz="1200" dirty="0">
                <a:latin typeface="*Microsoft Sans Serif-Identity-H"/>
              </a:rPr>
              <a:t> </a:t>
            </a:r>
            <a:r>
              <a:rPr lang="nl-NL" sz="1200" dirty="0" err="1">
                <a:latin typeface="*Microsoft Sans Serif-Identity-H"/>
              </a:rPr>
              <a:t>see</a:t>
            </a:r>
            <a:r>
              <a:rPr lang="nl-NL" sz="1200" dirty="0">
                <a:latin typeface="*Microsoft Sans Serif-Identity-H"/>
              </a:rPr>
              <a:t> http://</a:t>
            </a:r>
            <a:r>
              <a:rPr lang="nl-NL" sz="1200" dirty="0" err="1">
                <a:latin typeface="*Microsoft Sans Serif-Identity-H"/>
              </a:rPr>
              <a:t>creativecommons.org</a:t>
            </a:r>
            <a:r>
              <a:rPr lang="nl-NL" sz="1200" dirty="0">
                <a:latin typeface="*Microsoft Sans Serif-Identity-H"/>
              </a:rPr>
              <a:t>/</a:t>
            </a:r>
            <a:r>
              <a:rPr lang="nl-NL" sz="1200" dirty="0" err="1">
                <a:latin typeface="*Microsoft Sans Serif-Identity-H"/>
              </a:rPr>
              <a:t>licenses</a:t>
            </a:r>
            <a:r>
              <a:rPr lang="nl-NL" sz="1200" dirty="0">
                <a:latin typeface="*Microsoft Sans Serif-Identity-H"/>
              </a:rPr>
              <a:t>/</a:t>
            </a:r>
            <a:r>
              <a:rPr lang="nl-NL" sz="1200" dirty="0" err="1">
                <a:latin typeface="*Microsoft Sans Serif-Identity-H"/>
              </a:rPr>
              <a:t>by</a:t>
            </a:r>
            <a:r>
              <a:rPr lang="nl-NL" sz="1200" dirty="0">
                <a:latin typeface="*Microsoft Sans Serif-Identity-H"/>
              </a:rPr>
              <a:t>/4.0/ </a:t>
            </a:r>
            <a:endParaRPr lang="nl-NL" sz="1200" dirty="0"/>
          </a:p>
        </p:txBody>
      </p:sp>
      <p:pic>
        <p:nvPicPr>
          <p:cNvPr id="9" name="Picture 1" descr="page1image1790624">
            <a:extLst>
              <a:ext uri="{FF2B5EF4-FFF2-40B4-BE49-F238E27FC236}">
                <a16:creationId xmlns:a16="http://schemas.microsoft.com/office/drawing/2014/main" id="{1364B135-C7F7-D544-A9B0-C07F7BC5F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920" y="6272917"/>
            <a:ext cx="1241456" cy="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16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Verdana"/>
              <a:buNone/>
            </a:pPr>
            <a:r>
              <a:rPr lang="en-US" sz="2800" dirty="0">
                <a:latin typeface="Arial"/>
                <a:ea typeface="Arial"/>
                <a:cs typeface="Arial"/>
                <a:sym typeface="Arial"/>
              </a:rPr>
              <a:t>Step by step 3 </a:t>
            </a:r>
          </a:p>
        </p:txBody>
      </p:sp>
      <p:sp>
        <p:nvSpPr>
          <p:cNvPr id="75" name="Shape 75"/>
          <p:cNvSpPr txBox="1">
            <a:spLocks noGrp="1"/>
          </p:cNvSpPr>
          <p:nvPr>
            <p:ph sz="quarter" idx="10"/>
          </p:nvPr>
        </p:nvSpPr>
        <p:spPr>
          <a:xfrm>
            <a:off x="255494" y="1344706"/>
            <a:ext cx="7884632" cy="1290918"/>
          </a:xfrm>
          <a:prstGeom prst="rect">
            <a:avLst/>
          </a:prstGeom>
          <a:noFill/>
          <a:ln>
            <a:noFill/>
          </a:ln>
        </p:spPr>
        <p:txBody>
          <a:bodyPr lIns="91425" tIns="45700" rIns="91425" bIns="45700" anchor="t" anchorCtr="0">
            <a:noAutofit/>
          </a:bodyPr>
          <a:lstStyle/>
          <a:p>
            <a:pPr marL="457200" lvl="0" indent="-355600" rtl="0">
              <a:lnSpc>
                <a:spcPct val="115000"/>
              </a:lnSpc>
              <a:spcBef>
                <a:spcPts val="0"/>
              </a:spcBef>
              <a:buSzPct val="100000"/>
              <a:buAutoNum type="arabicPeriod" startAt="3"/>
            </a:pPr>
            <a:r>
              <a:rPr lang="en-US" sz="2000" dirty="0">
                <a:latin typeface="Arial"/>
                <a:ea typeface="Arial"/>
                <a:cs typeface="Arial"/>
                <a:sym typeface="Arial"/>
              </a:rPr>
              <a:t>Decision tree evolution</a:t>
            </a:r>
          </a:p>
          <a:p>
            <a:pPr marL="914400" lvl="1" indent="-330200" rtl="0">
              <a:lnSpc>
                <a:spcPct val="115000"/>
              </a:lnSpc>
              <a:spcBef>
                <a:spcPts val="0"/>
              </a:spcBef>
              <a:buSzPct val="100000"/>
              <a:buFont typeface="Arial"/>
            </a:pPr>
            <a:r>
              <a:rPr lang="en-US" sz="1600" dirty="0">
                <a:latin typeface="Arial"/>
                <a:ea typeface="Arial"/>
                <a:cs typeface="Arial"/>
                <a:sym typeface="Arial"/>
              </a:rPr>
              <a:t>Creating routes for questions, ending with tags</a:t>
            </a:r>
          </a:p>
          <a:p>
            <a:pPr marL="914400" lvl="1" indent="-330200" rtl="0">
              <a:lnSpc>
                <a:spcPct val="115000"/>
              </a:lnSpc>
              <a:spcBef>
                <a:spcPts val="0"/>
              </a:spcBef>
              <a:buSzPct val="100000"/>
              <a:buFont typeface="Arial"/>
            </a:pPr>
            <a:r>
              <a:rPr lang="en-US" sz="1600" dirty="0">
                <a:latin typeface="Arial"/>
                <a:ea typeface="Arial"/>
                <a:cs typeface="Arial"/>
                <a:sym typeface="Arial"/>
              </a:rPr>
              <a:t>Deciding on tag options and tag recommendations following each route</a:t>
            </a:r>
          </a:p>
          <a:p>
            <a:pPr marL="914400" lvl="1" indent="-330200" rtl="0">
              <a:lnSpc>
                <a:spcPct val="115000"/>
              </a:lnSpc>
              <a:spcBef>
                <a:spcPts val="0"/>
              </a:spcBef>
              <a:buSzPct val="100000"/>
              <a:buFont typeface="Arial"/>
            </a:pPr>
            <a:r>
              <a:rPr lang="en-US" sz="1600" dirty="0">
                <a:latin typeface="Arial"/>
                <a:ea typeface="Arial"/>
                <a:cs typeface="Arial"/>
                <a:sym typeface="Arial"/>
              </a:rPr>
              <a:t>Tree diagram in Zingtree</a:t>
            </a:r>
          </a:p>
        </p:txBody>
      </p:sp>
      <p:sp>
        <p:nvSpPr>
          <p:cNvPr id="76" name="Shape 76"/>
          <p:cNvSpPr/>
          <p:nvPr/>
        </p:nvSpPr>
        <p:spPr>
          <a:xfrm rot="4744206">
            <a:off x="7122889" y="562880"/>
            <a:ext cx="833825" cy="1637703"/>
          </a:xfrm>
          <a:prstGeom prst="snip2SameRect">
            <a:avLst>
              <a:gd name="adj1" fmla="val 39023"/>
              <a:gd name="adj2" fmla="val 0"/>
            </a:avLst>
          </a:prstGeom>
          <a:solidFill>
            <a:srgbClr val="FF0000"/>
          </a:solidFill>
          <a:ln w="28575" cap="flat" cmpd="sng">
            <a:solidFill>
              <a:schemeClr val="accent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77" name="Shape 77"/>
          <p:cNvSpPr txBox="1"/>
          <p:nvPr/>
        </p:nvSpPr>
        <p:spPr>
          <a:xfrm rot="-691483">
            <a:off x="6760386" y="998737"/>
            <a:ext cx="1804889" cy="613593"/>
          </a:xfrm>
          <a:prstGeom prst="rect">
            <a:avLst/>
          </a:prstGeom>
          <a:noFill/>
          <a:ln>
            <a:noFill/>
          </a:ln>
        </p:spPr>
        <p:txBody>
          <a:bodyPr lIns="91425" tIns="91425" rIns="91425" bIns="91425" anchor="t" anchorCtr="0">
            <a:noAutofit/>
          </a:bodyPr>
          <a:lstStyle/>
          <a:p>
            <a:pPr lvl="0" rtl="0">
              <a:spcBef>
                <a:spcPts val="0"/>
              </a:spcBef>
              <a:buNone/>
            </a:pPr>
            <a:r>
              <a:rPr lang="en-US" sz="1900" dirty="0">
                <a:solidFill>
                  <a:srgbClr val="FFFFFF"/>
                </a:solidFill>
              </a:rPr>
              <a:t>GDPR </a:t>
            </a:r>
            <a:br>
              <a:rPr lang="en-US" sz="1900" dirty="0">
                <a:solidFill>
                  <a:srgbClr val="FFFFFF"/>
                </a:solidFill>
              </a:rPr>
            </a:br>
            <a:r>
              <a:rPr lang="en-US" sz="1900" dirty="0">
                <a:solidFill>
                  <a:srgbClr val="FFFFFF"/>
                </a:solidFill>
              </a:rPr>
              <a:t>DataTags</a:t>
            </a:r>
          </a:p>
        </p:txBody>
      </p:sp>
      <p:sp>
        <p:nvSpPr>
          <p:cNvPr id="78" name="Shape 78"/>
          <p:cNvSpPr/>
          <p:nvPr/>
        </p:nvSpPr>
        <p:spPr>
          <a:xfrm>
            <a:off x="8079975" y="1169825"/>
            <a:ext cx="137700" cy="137700"/>
          </a:xfrm>
          <a:prstGeom prst="ellipse">
            <a:avLst/>
          </a:prstGeom>
          <a:solidFill>
            <a:srgbClr val="FFFFFF"/>
          </a:solidFill>
          <a:ln w="28575" cap="flat" cmpd="sng">
            <a:solidFill>
              <a:schemeClr val="accent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8169450" y="642531"/>
            <a:ext cx="974550" cy="637675"/>
          </a:xfrm>
          <a:custGeom>
            <a:avLst/>
            <a:gdLst/>
            <a:ahLst/>
            <a:cxnLst/>
            <a:rect l="0" t="0" r="0" b="0"/>
            <a:pathLst>
              <a:path w="38982" h="25507" extrusionOk="0">
                <a:moveTo>
                  <a:pt x="0" y="25507"/>
                </a:moveTo>
                <a:cubicBezTo>
                  <a:pt x="1042" y="24945"/>
                  <a:pt x="2566" y="22699"/>
                  <a:pt x="6256" y="22138"/>
                </a:cubicBezTo>
                <a:cubicBezTo>
                  <a:pt x="9945" y="21576"/>
                  <a:pt x="16683" y="25827"/>
                  <a:pt x="22138" y="22138"/>
                </a:cubicBezTo>
                <a:cubicBezTo>
                  <a:pt x="27592" y="18448"/>
                  <a:pt x="36174" y="3689"/>
                  <a:pt x="38982" y="0"/>
                </a:cubicBezTo>
              </a:path>
            </a:pathLst>
          </a:custGeom>
          <a:noFill/>
          <a:ln w="28575" cap="flat" cmpd="sng">
            <a:solidFill>
              <a:schemeClr val="dk2"/>
            </a:solidFill>
            <a:prstDash val="solid"/>
            <a:round/>
            <a:headEnd type="none" w="lg" len="lg"/>
            <a:tailEnd type="none" w="lg" len="lg"/>
          </a:ln>
        </p:spPr>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494" y="2708344"/>
            <a:ext cx="3488018" cy="3980329"/>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93776" y="2708344"/>
            <a:ext cx="4940044" cy="3315938"/>
          </a:xfrm>
          <a:prstGeom prst="rect">
            <a:avLst/>
          </a:prstGeom>
          <a:ln>
            <a:solidFill>
              <a:srgbClr val="FF0000"/>
            </a:solidFill>
          </a:ln>
          <a:effectLst>
            <a:outerShdw blurRad="292100" dist="139700" dir="2700000" algn="tl" rotWithShape="0">
              <a:srgbClr val="333333">
                <a:alpha val="65000"/>
              </a:srgbClr>
            </a:outerShdw>
          </a:effectLst>
        </p:spPr>
      </p:pic>
      <p:sp>
        <p:nvSpPr>
          <p:cNvPr id="3" name="Rectangle 2"/>
          <p:cNvSpPr/>
          <p:nvPr/>
        </p:nvSpPr>
        <p:spPr>
          <a:xfrm>
            <a:off x="766482" y="2810435"/>
            <a:ext cx="2232212" cy="152299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 name="Straight Connector 4"/>
          <p:cNvCxnSpPr>
            <a:stCxn id="3" idx="3"/>
          </p:cNvCxnSpPr>
          <p:nvPr/>
        </p:nvCxnSpPr>
        <p:spPr>
          <a:xfrm flipV="1">
            <a:off x="2998694" y="3571932"/>
            <a:ext cx="995082" cy="1"/>
          </a:xfrm>
          <a:prstGeom prst="line">
            <a:avLst/>
          </a:prstGeom>
          <a:ln>
            <a:solidFill>
              <a:srgbClr val="DC241F"/>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 descr="page1image1790624">
            <a:extLst>
              <a:ext uri="{FF2B5EF4-FFF2-40B4-BE49-F238E27FC236}">
                <a16:creationId xmlns:a16="http://schemas.microsoft.com/office/drawing/2014/main" id="{730F6614-0D32-184D-9149-A3AACF1496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947" y="6326326"/>
            <a:ext cx="1241456" cy="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7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04775" y="152220"/>
            <a:ext cx="8950200" cy="8241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Verdana"/>
              <a:buNone/>
            </a:pPr>
            <a:r>
              <a:rPr lang="en-US" sz="2800" dirty="0">
                <a:latin typeface="Arial"/>
                <a:ea typeface="Arial"/>
                <a:cs typeface="Arial"/>
                <a:sym typeface="Arial"/>
              </a:rPr>
              <a:t>Step by step 4 </a:t>
            </a:r>
          </a:p>
        </p:txBody>
      </p:sp>
      <p:sp>
        <p:nvSpPr>
          <p:cNvPr id="75" name="Shape 75"/>
          <p:cNvSpPr txBox="1">
            <a:spLocks noGrp="1"/>
          </p:cNvSpPr>
          <p:nvPr>
            <p:ph type="body" idx="4294967295"/>
          </p:nvPr>
        </p:nvSpPr>
        <p:spPr>
          <a:xfrm>
            <a:off x="104775" y="1160365"/>
            <a:ext cx="7884300" cy="3713100"/>
          </a:xfrm>
          <a:prstGeom prst="rect">
            <a:avLst/>
          </a:prstGeom>
          <a:noFill/>
          <a:ln>
            <a:noFill/>
          </a:ln>
        </p:spPr>
        <p:txBody>
          <a:bodyPr wrap="square" lIns="91425" tIns="45700" rIns="91425" bIns="45700" anchor="t" anchorCtr="0">
            <a:noAutofit/>
          </a:bodyPr>
          <a:lstStyle/>
          <a:p>
            <a:pPr marL="558800" lvl="0" indent="-457200" rtl="0">
              <a:lnSpc>
                <a:spcPct val="115000"/>
              </a:lnSpc>
              <a:spcBef>
                <a:spcPts val="0"/>
              </a:spcBef>
              <a:buSzPct val="100000"/>
              <a:buFont typeface="+mj-lt"/>
              <a:buAutoNum type="arabicPeriod" startAt="4"/>
            </a:pPr>
            <a:r>
              <a:rPr lang="en-US" sz="2000" dirty="0">
                <a:latin typeface="Arial"/>
                <a:ea typeface="Arial"/>
                <a:cs typeface="Arial"/>
                <a:sym typeface="Arial"/>
              </a:rPr>
              <a:t>Linking Tags to protection levels and policies </a:t>
            </a:r>
          </a:p>
          <a:p>
            <a:pPr marL="101600" lvl="0" indent="0" rtl="0">
              <a:lnSpc>
                <a:spcPct val="115000"/>
              </a:lnSpc>
              <a:spcBef>
                <a:spcPts val="0"/>
              </a:spcBef>
              <a:buSzPct val="100000"/>
              <a:buNone/>
            </a:pPr>
            <a:r>
              <a:rPr lang="en-US" sz="2000" b="1" dirty="0">
                <a:latin typeface="Arial"/>
                <a:ea typeface="Arial"/>
                <a:cs typeface="Arial"/>
                <a:sym typeface="Arial"/>
              </a:rPr>
              <a:t>Proposed </a:t>
            </a:r>
            <a:r>
              <a:rPr lang="en-US" sz="2000" b="1" dirty="0" err="1">
                <a:latin typeface="Arial"/>
                <a:ea typeface="Arial"/>
                <a:cs typeface="Arial"/>
                <a:sym typeface="Arial"/>
              </a:rPr>
              <a:t>DataTags</a:t>
            </a:r>
            <a:r>
              <a:rPr lang="en-US" sz="2000" b="1" dirty="0">
                <a:latin typeface="Arial"/>
                <a:ea typeface="Arial"/>
                <a:cs typeface="Arial"/>
                <a:sym typeface="Arial"/>
              </a:rPr>
              <a:t> relating to four classes of access:</a:t>
            </a:r>
          </a:p>
        </p:txBody>
      </p:sp>
      <p:sp>
        <p:nvSpPr>
          <p:cNvPr id="76" name="Shape 76"/>
          <p:cNvSpPr/>
          <p:nvPr/>
        </p:nvSpPr>
        <p:spPr>
          <a:xfrm rot="4744206">
            <a:off x="7183039" y="-111477"/>
            <a:ext cx="833826" cy="1637704"/>
          </a:xfrm>
          <a:prstGeom prst="snip2SameRect">
            <a:avLst>
              <a:gd name="adj1" fmla="val 39023"/>
              <a:gd name="adj2" fmla="val 0"/>
            </a:avLst>
          </a:prstGeom>
          <a:solidFill>
            <a:srgbClr val="3CC9E8"/>
          </a:solidFill>
          <a:ln w="28575"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77" name="Shape 77"/>
          <p:cNvSpPr txBox="1"/>
          <p:nvPr/>
        </p:nvSpPr>
        <p:spPr>
          <a:xfrm rot="-691483">
            <a:off x="6820536" y="324381"/>
            <a:ext cx="1804889" cy="613593"/>
          </a:xfrm>
          <a:prstGeom prst="rect">
            <a:avLst/>
          </a:prstGeom>
          <a:noFill/>
          <a:ln>
            <a:noFill/>
          </a:ln>
        </p:spPr>
        <p:txBody>
          <a:bodyPr wrap="square" lIns="91425" tIns="91425" rIns="91425" bIns="91425" anchor="t" anchorCtr="0">
            <a:noAutofit/>
          </a:bodyPr>
          <a:lstStyle/>
          <a:p>
            <a:pPr lvl="0" rtl="0">
              <a:spcBef>
                <a:spcPts val="0"/>
              </a:spcBef>
              <a:buNone/>
            </a:pPr>
            <a:r>
              <a:rPr lang="en-US" sz="1900">
                <a:solidFill>
                  <a:srgbClr val="FFFFFF"/>
                </a:solidFill>
              </a:rPr>
              <a:t>GDPR </a:t>
            </a:r>
            <a:br>
              <a:rPr lang="en-US" sz="1900">
                <a:solidFill>
                  <a:srgbClr val="FFFFFF"/>
                </a:solidFill>
              </a:rPr>
            </a:br>
            <a:r>
              <a:rPr lang="en-US" sz="1900">
                <a:solidFill>
                  <a:srgbClr val="FFFFFF"/>
                </a:solidFill>
              </a:rPr>
              <a:t>DataTags</a:t>
            </a:r>
          </a:p>
        </p:txBody>
      </p:sp>
      <p:sp>
        <p:nvSpPr>
          <p:cNvPr id="78" name="Shape 78"/>
          <p:cNvSpPr/>
          <p:nvPr/>
        </p:nvSpPr>
        <p:spPr>
          <a:xfrm>
            <a:off x="8140125" y="495470"/>
            <a:ext cx="137700" cy="137700"/>
          </a:xfrm>
          <a:prstGeom prst="ellipse">
            <a:avLst/>
          </a:prstGeom>
          <a:solidFill>
            <a:srgbClr val="FFFFFF"/>
          </a:solidFill>
          <a:ln w="28575"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a:off x="8229600" y="-31825"/>
            <a:ext cx="974550" cy="637675"/>
          </a:xfrm>
          <a:custGeom>
            <a:avLst/>
            <a:gdLst/>
            <a:ahLst/>
            <a:cxnLst/>
            <a:rect l="0" t="0" r="0" b="0"/>
            <a:pathLst>
              <a:path w="38982" h="25507" extrusionOk="0">
                <a:moveTo>
                  <a:pt x="0" y="25507"/>
                </a:moveTo>
                <a:cubicBezTo>
                  <a:pt x="1042" y="24945"/>
                  <a:pt x="2566" y="22699"/>
                  <a:pt x="6256" y="22138"/>
                </a:cubicBezTo>
                <a:cubicBezTo>
                  <a:pt x="9945" y="21576"/>
                  <a:pt x="16683" y="25827"/>
                  <a:pt x="22138" y="22138"/>
                </a:cubicBezTo>
                <a:cubicBezTo>
                  <a:pt x="27592" y="18448"/>
                  <a:pt x="36174" y="3689"/>
                  <a:pt x="38982" y="0"/>
                </a:cubicBezTo>
              </a:path>
            </a:pathLst>
          </a:custGeom>
          <a:noFill/>
          <a:ln w="28575" cap="flat" cmpd="sng">
            <a:solidFill>
              <a:schemeClr val="dk2"/>
            </a:solidFill>
            <a:prstDash val="solid"/>
            <a:round/>
            <a:headEnd type="none" w="lg" len="lg"/>
            <a:tailEnd type="none" w="lg" len="lg"/>
          </a:ln>
        </p:spPr>
      </p:sp>
      <p:graphicFrame>
        <p:nvGraphicFramePr>
          <p:cNvPr id="2" name="Table 1"/>
          <p:cNvGraphicFramePr>
            <a:graphicFrameLocks noGrp="1"/>
          </p:cNvGraphicFramePr>
          <p:nvPr>
            <p:extLst>
              <p:ext uri="{D42A27DB-BD31-4B8C-83A1-F6EECF244321}">
                <p14:modId xmlns:p14="http://schemas.microsoft.com/office/powerpoint/2010/main" val="781873421"/>
              </p:ext>
            </p:extLst>
          </p:nvPr>
        </p:nvGraphicFramePr>
        <p:xfrm>
          <a:off x="265470" y="1958118"/>
          <a:ext cx="8574387" cy="4899882"/>
        </p:xfrm>
        <a:graphic>
          <a:graphicData uri="http://schemas.openxmlformats.org/drawingml/2006/table">
            <a:tbl>
              <a:tblPr firstRow="1" firstCol="1" bandRow="1">
                <a:tableStyleId>{5C22544A-7EE6-4342-B048-85BDC9FD1C3A}</a:tableStyleId>
              </a:tblPr>
              <a:tblGrid>
                <a:gridCol w="1714877">
                  <a:extLst>
                    <a:ext uri="{9D8B030D-6E8A-4147-A177-3AD203B41FA5}">
                      <a16:colId xmlns:a16="http://schemas.microsoft.com/office/drawing/2014/main" val="20000"/>
                    </a:ext>
                  </a:extLst>
                </a:gridCol>
                <a:gridCol w="1659597">
                  <a:extLst>
                    <a:ext uri="{9D8B030D-6E8A-4147-A177-3AD203B41FA5}">
                      <a16:colId xmlns:a16="http://schemas.microsoft.com/office/drawing/2014/main" val="20001"/>
                    </a:ext>
                  </a:extLst>
                </a:gridCol>
                <a:gridCol w="1302458">
                  <a:extLst>
                    <a:ext uri="{9D8B030D-6E8A-4147-A177-3AD203B41FA5}">
                      <a16:colId xmlns:a16="http://schemas.microsoft.com/office/drawing/2014/main" val="20002"/>
                    </a:ext>
                  </a:extLst>
                </a:gridCol>
                <a:gridCol w="1988597">
                  <a:extLst>
                    <a:ext uri="{9D8B030D-6E8A-4147-A177-3AD203B41FA5}">
                      <a16:colId xmlns:a16="http://schemas.microsoft.com/office/drawing/2014/main" val="20003"/>
                    </a:ext>
                  </a:extLst>
                </a:gridCol>
                <a:gridCol w="1908858">
                  <a:extLst>
                    <a:ext uri="{9D8B030D-6E8A-4147-A177-3AD203B41FA5}">
                      <a16:colId xmlns:a16="http://schemas.microsoft.com/office/drawing/2014/main" val="20004"/>
                    </a:ext>
                  </a:extLst>
                </a:gridCol>
              </a:tblGrid>
              <a:tr h="684825">
                <a:tc>
                  <a:txBody>
                    <a:bodyPr/>
                    <a:lstStyle/>
                    <a:p>
                      <a:pPr marL="76200" marR="76200">
                        <a:spcAft>
                          <a:spcPts val="0"/>
                        </a:spcAft>
                      </a:pPr>
                      <a:r>
                        <a:rPr lang="en-GB" sz="1600" dirty="0">
                          <a:effectLst/>
                        </a:rPr>
                        <a:t>Tag type:</a:t>
                      </a:r>
                      <a:endParaRPr lang="en-GB" sz="1200" dirty="0">
                        <a:effectLst/>
                        <a:latin typeface="Times New Roman" charset="0"/>
                        <a:ea typeface="Times New Roman" charset="0"/>
                      </a:endParaRPr>
                    </a:p>
                  </a:txBody>
                  <a:tcPr marL="9525" marR="9525" marT="9525" marB="9525"/>
                </a:tc>
                <a:tc>
                  <a:txBody>
                    <a:bodyPr/>
                    <a:lstStyle/>
                    <a:p>
                      <a:pPr marL="76200" marR="76200">
                        <a:spcAft>
                          <a:spcPts val="0"/>
                        </a:spcAft>
                      </a:pPr>
                      <a:r>
                        <a:rPr lang="en-GB" sz="1600">
                          <a:effectLst/>
                        </a:rPr>
                        <a:t>Authentication</a:t>
                      </a:r>
                      <a:endParaRPr lang="en-GB" sz="1200">
                        <a:effectLst/>
                        <a:latin typeface="Times New Roman" charset="0"/>
                        <a:ea typeface="Times New Roman" charset="0"/>
                      </a:endParaRPr>
                    </a:p>
                  </a:txBody>
                  <a:tcPr marL="9525" marR="9525" marT="9525" marB="9525"/>
                </a:tc>
                <a:tc>
                  <a:txBody>
                    <a:bodyPr/>
                    <a:lstStyle/>
                    <a:p>
                      <a:pPr marL="76200" marR="76200">
                        <a:spcAft>
                          <a:spcPts val="0"/>
                        </a:spcAft>
                      </a:pPr>
                      <a:r>
                        <a:rPr lang="en-GB" sz="1600" dirty="0">
                          <a:effectLst/>
                        </a:rPr>
                        <a:t>When stored or transmitted</a:t>
                      </a:r>
                      <a:endParaRPr lang="en-GB" sz="1200" dirty="0">
                        <a:effectLst/>
                        <a:latin typeface="Times New Roman" charset="0"/>
                        <a:ea typeface="Times New Roman" charset="0"/>
                      </a:endParaRPr>
                    </a:p>
                  </a:txBody>
                  <a:tcPr marL="9525" marR="9525" marT="9525" marB="9525"/>
                </a:tc>
                <a:tc>
                  <a:txBody>
                    <a:bodyPr/>
                    <a:lstStyle/>
                    <a:p>
                      <a:pPr marL="76200" marR="76200">
                        <a:spcAft>
                          <a:spcPts val="0"/>
                        </a:spcAft>
                      </a:pPr>
                      <a:r>
                        <a:rPr lang="en-GB" sz="1600" dirty="0">
                          <a:effectLst/>
                        </a:rPr>
                        <a:t>Key storage</a:t>
                      </a:r>
                      <a:endParaRPr lang="en-GB" sz="1200" dirty="0">
                        <a:effectLst/>
                        <a:latin typeface="Times New Roman" charset="0"/>
                        <a:ea typeface="Times New Roman" charset="0"/>
                      </a:endParaRPr>
                    </a:p>
                  </a:txBody>
                  <a:tcPr marL="9525" marR="9525" marT="9525" marB="9525"/>
                </a:tc>
                <a:tc>
                  <a:txBody>
                    <a:bodyPr/>
                    <a:lstStyle/>
                    <a:p>
                      <a:pPr marL="76200" marR="76200">
                        <a:spcAft>
                          <a:spcPts val="0"/>
                        </a:spcAft>
                      </a:pPr>
                      <a:r>
                        <a:rPr lang="en-GB" sz="1600" dirty="0">
                          <a:effectLst/>
                        </a:rPr>
                        <a:t>Reading/ downloading rights</a:t>
                      </a:r>
                      <a:endParaRPr lang="en-GB" sz="1200" dirty="0">
                        <a:effectLst/>
                        <a:latin typeface="Times New Roman" charset="0"/>
                        <a:ea typeface="Times New Roman" charset="0"/>
                      </a:endParaRPr>
                    </a:p>
                  </a:txBody>
                  <a:tcPr marL="9525" marR="9525" marT="9525" marB="9525"/>
                </a:tc>
                <a:extLst>
                  <a:ext uri="{0D108BD9-81ED-4DB2-BD59-A6C34878D82A}">
                    <a16:rowId xmlns:a16="http://schemas.microsoft.com/office/drawing/2014/main" val="10000"/>
                  </a:ext>
                </a:extLst>
              </a:tr>
              <a:tr h="684825">
                <a:tc>
                  <a:txBody>
                    <a:bodyPr/>
                    <a:lstStyle/>
                    <a:p>
                      <a:pPr marL="76200" marR="76200">
                        <a:spcAft>
                          <a:spcPts val="0"/>
                        </a:spcAft>
                      </a:pPr>
                      <a:r>
                        <a:rPr lang="en-GB" sz="1600" dirty="0">
                          <a:effectLst/>
                        </a:rPr>
                        <a:t>0. Non-personal data</a:t>
                      </a:r>
                      <a:endParaRPr lang="en-GB" sz="1200" dirty="0">
                        <a:effectLst/>
                        <a:latin typeface="Times New Roman" charset="0"/>
                        <a:ea typeface="Times New Roman" charset="0"/>
                      </a:endParaRPr>
                    </a:p>
                  </a:txBody>
                  <a:tcPr marL="9525" marR="9525" marT="9525" marB="9525">
                    <a:solidFill>
                      <a:srgbClr val="00B0F0"/>
                    </a:solidFill>
                  </a:tcPr>
                </a:tc>
                <a:tc>
                  <a:txBody>
                    <a:bodyPr/>
                    <a:lstStyle/>
                    <a:p>
                      <a:pPr marL="76200" marR="76200">
                        <a:spcAft>
                          <a:spcPts val="0"/>
                        </a:spcAft>
                      </a:pPr>
                      <a:r>
                        <a:rPr lang="en-GB" sz="1600">
                          <a:effectLst/>
                        </a:rPr>
                        <a:t>None needed</a:t>
                      </a:r>
                      <a:endParaRPr lang="en-GB" sz="1200">
                        <a:effectLst/>
                        <a:latin typeface="Times New Roman" charset="0"/>
                        <a:ea typeface="Times New Roman" charset="0"/>
                      </a:endParaRPr>
                    </a:p>
                  </a:txBody>
                  <a:tcPr marL="9525" marR="9525" marT="9525" marB="9525"/>
                </a:tc>
                <a:tc>
                  <a:txBody>
                    <a:bodyPr/>
                    <a:lstStyle/>
                    <a:p>
                      <a:pPr marL="76200" marR="76200">
                        <a:spcAft>
                          <a:spcPts val="0"/>
                        </a:spcAft>
                      </a:pPr>
                      <a:r>
                        <a:rPr lang="en-GB" sz="1600" dirty="0">
                          <a:effectLst/>
                        </a:rPr>
                        <a:t>Unencrypted</a:t>
                      </a:r>
                      <a:endParaRPr lang="en-GB" sz="1200" dirty="0">
                        <a:effectLst/>
                        <a:latin typeface="Times New Roman" charset="0"/>
                        <a:ea typeface="Times New Roman" charset="0"/>
                      </a:endParaRPr>
                    </a:p>
                  </a:txBody>
                  <a:tcPr marL="9525" marR="9525" marT="9525" marB="9525"/>
                </a:tc>
                <a:tc>
                  <a:txBody>
                    <a:bodyPr/>
                    <a:lstStyle/>
                    <a:p>
                      <a:pPr marL="76200" marR="76200">
                        <a:spcAft>
                          <a:spcPts val="0"/>
                        </a:spcAft>
                      </a:pPr>
                      <a:r>
                        <a:rPr lang="en-GB" sz="1600" dirty="0">
                          <a:effectLst/>
                        </a:rPr>
                        <a:t>N.A.</a:t>
                      </a:r>
                      <a:endParaRPr lang="en-GB" sz="1200" dirty="0">
                        <a:effectLst/>
                        <a:latin typeface="Times New Roman" charset="0"/>
                        <a:ea typeface="Times New Roman" charset="0"/>
                      </a:endParaRPr>
                    </a:p>
                  </a:txBody>
                  <a:tcPr marL="9525" marR="9525" marT="9525" marB="9525"/>
                </a:tc>
                <a:tc>
                  <a:txBody>
                    <a:bodyPr/>
                    <a:lstStyle/>
                    <a:p>
                      <a:pPr marL="76200" marR="76200">
                        <a:spcAft>
                          <a:spcPts val="0"/>
                        </a:spcAft>
                      </a:pPr>
                      <a:r>
                        <a:rPr lang="en-GB" sz="1600" dirty="0">
                          <a:effectLst/>
                        </a:rPr>
                        <a:t>Public access: (Everyone (with or without) registration</a:t>
                      </a:r>
                      <a:endParaRPr lang="en-GB" sz="1200" dirty="0">
                        <a:effectLst/>
                        <a:latin typeface="Times New Roman" charset="0"/>
                        <a:ea typeface="Times New Roman" charset="0"/>
                      </a:endParaRPr>
                    </a:p>
                  </a:txBody>
                  <a:tcPr marL="9525" marR="9525" marT="9525" marB="9525"/>
                </a:tc>
                <a:extLst>
                  <a:ext uri="{0D108BD9-81ED-4DB2-BD59-A6C34878D82A}">
                    <a16:rowId xmlns:a16="http://schemas.microsoft.com/office/drawing/2014/main" val="10001"/>
                  </a:ext>
                </a:extLst>
              </a:tr>
              <a:tr h="678402">
                <a:tc>
                  <a:txBody>
                    <a:bodyPr/>
                    <a:lstStyle/>
                    <a:p>
                      <a:pPr marL="76200" marR="76200">
                        <a:spcAft>
                          <a:spcPts val="0"/>
                        </a:spcAft>
                      </a:pPr>
                      <a:r>
                        <a:rPr lang="en-GB" sz="1600" dirty="0">
                          <a:effectLst/>
                        </a:rPr>
                        <a:t>1. ‘Regular’ personal data</a:t>
                      </a:r>
                      <a:endParaRPr lang="en-GB" sz="1200" dirty="0">
                        <a:effectLst/>
                        <a:latin typeface="Times New Roman" charset="0"/>
                        <a:ea typeface="Times New Roman" charset="0"/>
                      </a:endParaRPr>
                    </a:p>
                  </a:txBody>
                  <a:tcPr marL="9525" marR="9525" marT="9525" marB="9525">
                    <a:solidFill>
                      <a:srgbClr val="46D02D"/>
                    </a:solidFill>
                  </a:tcPr>
                </a:tc>
                <a:tc>
                  <a:txBody>
                    <a:bodyPr/>
                    <a:lstStyle/>
                    <a:p>
                      <a:pPr marL="76200" marR="76200">
                        <a:spcAft>
                          <a:spcPts val="0"/>
                        </a:spcAft>
                      </a:pPr>
                      <a:r>
                        <a:rPr lang="en-GB" sz="1600" dirty="0">
                          <a:effectLst/>
                        </a:rPr>
                        <a:t>Registration necessary</a:t>
                      </a:r>
                      <a:endParaRPr lang="en-GB" sz="1200" dirty="0">
                        <a:effectLst/>
                        <a:latin typeface="Times New Roman" charset="0"/>
                        <a:ea typeface="Times New Roman" charset="0"/>
                      </a:endParaRPr>
                    </a:p>
                  </a:txBody>
                  <a:tcPr marL="9525" marR="9525" marT="9525" marB="9525"/>
                </a:tc>
                <a:tc>
                  <a:txBody>
                    <a:bodyPr/>
                    <a:lstStyle/>
                    <a:p>
                      <a:pPr marL="76200" marR="76200">
                        <a:spcAft>
                          <a:spcPts val="0"/>
                        </a:spcAft>
                      </a:pPr>
                      <a:r>
                        <a:rPr lang="en-GB" sz="1600" dirty="0">
                          <a:effectLst/>
                        </a:rPr>
                        <a:t>Unencrypted (?)</a:t>
                      </a:r>
                      <a:endParaRPr lang="en-GB" sz="1200" dirty="0">
                        <a:effectLst/>
                        <a:latin typeface="Times New Roman" charset="0"/>
                        <a:ea typeface="Times New Roman" charset="0"/>
                      </a:endParaRPr>
                    </a:p>
                  </a:txBody>
                  <a:tcPr marL="9525" marR="9525" marT="9525" marB="9525"/>
                </a:tc>
                <a:tc>
                  <a:txBody>
                    <a:bodyPr/>
                    <a:lstStyle/>
                    <a:p>
                      <a:pPr marL="76200" marR="76200">
                        <a:spcAft>
                          <a:spcPts val="0"/>
                        </a:spcAft>
                      </a:pPr>
                      <a:r>
                        <a:rPr lang="en-GB" sz="1600" dirty="0">
                          <a:effectLst/>
                        </a:rPr>
                        <a:t>N.A.</a:t>
                      </a:r>
                      <a:endParaRPr lang="en-GB" sz="1200" dirty="0">
                        <a:effectLst/>
                        <a:latin typeface="Times New Roman" charset="0"/>
                        <a:ea typeface="Times New Roman" charset="0"/>
                      </a:endParaRPr>
                    </a:p>
                  </a:txBody>
                  <a:tcPr marL="9525" marR="9525" marT="9525" marB="9525"/>
                </a:tc>
                <a:tc>
                  <a:txBody>
                    <a:bodyPr/>
                    <a:lstStyle/>
                    <a:p>
                      <a:pPr marL="76200" marR="76200">
                        <a:spcAft>
                          <a:spcPts val="0"/>
                        </a:spcAft>
                      </a:pPr>
                      <a:r>
                        <a:rPr lang="en-GB" sz="1600" dirty="0">
                          <a:effectLst/>
                        </a:rPr>
                        <a:t>Basic access: All registered users</a:t>
                      </a:r>
                      <a:endParaRPr lang="en-GB" sz="1200" dirty="0">
                        <a:effectLst/>
                        <a:latin typeface="Times New Roman" charset="0"/>
                        <a:ea typeface="Times New Roman" charset="0"/>
                      </a:endParaRPr>
                    </a:p>
                  </a:txBody>
                  <a:tcPr marL="9525" marR="9525" marT="9525" marB="9525"/>
                </a:tc>
                <a:extLst>
                  <a:ext uri="{0D108BD9-81ED-4DB2-BD59-A6C34878D82A}">
                    <a16:rowId xmlns:a16="http://schemas.microsoft.com/office/drawing/2014/main" val="10002"/>
                  </a:ext>
                </a:extLst>
              </a:tr>
              <a:tr h="975967">
                <a:tc>
                  <a:txBody>
                    <a:bodyPr/>
                    <a:lstStyle/>
                    <a:p>
                      <a:pPr marL="76200" marR="76200">
                        <a:spcAft>
                          <a:spcPts val="0"/>
                        </a:spcAft>
                      </a:pPr>
                      <a:r>
                        <a:rPr lang="en-GB" sz="1600" dirty="0">
                          <a:solidFill>
                            <a:schemeClr val="tx1"/>
                          </a:solidFill>
                          <a:effectLst/>
                        </a:rPr>
                        <a:t>2. Special categories of personal data (sensitive data)</a:t>
                      </a:r>
                      <a:endParaRPr lang="en-GB" sz="1200" dirty="0">
                        <a:solidFill>
                          <a:schemeClr val="tx1"/>
                        </a:solidFill>
                        <a:effectLst/>
                        <a:latin typeface="Times New Roman" charset="0"/>
                        <a:ea typeface="Times New Roman" charset="0"/>
                      </a:endParaRPr>
                    </a:p>
                  </a:txBody>
                  <a:tcPr marL="9525" marR="9525" marT="9525" marB="9525">
                    <a:solidFill>
                      <a:srgbClr val="FFFF00"/>
                    </a:solidFill>
                  </a:tcPr>
                </a:tc>
                <a:tc>
                  <a:txBody>
                    <a:bodyPr/>
                    <a:lstStyle/>
                    <a:p>
                      <a:pPr marL="76200" marR="76200">
                        <a:spcAft>
                          <a:spcPts val="0"/>
                        </a:spcAft>
                      </a:pPr>
                      <a:r>
                        <a:rPr lang="en-GB" sz="1600">
                          <a:effectLst/>
                        </a:rPr>
                        <a:t>Registration via repository and approval of depositor</a:t>
                      </a:r>
                      <a:endParaRPr lang="en-GB" sz="1200">
                        <a:effectLst/>
                        <a:latin typeface="Times New Roman" charset="0"/>
                        <a:ea typeface="Times New Roman" charset="0"/>
                      </a:endParaRPr>
                    </a:p>
                  </a:txBody>
                  <a:tcPr marL="9525" marR="9525" marT="9525" marB="9525"/>
                </a:tc>
                <a:tc>
                  <a:txBody>
                    <a:bodyPr/>
                    <a:lstStyle/>
                    <a:p>
                      <a:pPr marL="76200" marR="76200">
                        <a:spcAft>
                          <a:spcPts val="0"/>
                        </a:spcAft>
                      </a:pPr>
                      <a:r>
                        <a:rPr lang="en-GB" sz="1600" dirty="0">
                          <a:effectLst/>
                        </a:rPr>
                        <a:t>With (single) encryption</a:t>
                      </a:r>
                      <a:endParaRPr lang="en-GB" sz="1200" dirty="0">
                        <a:effectLst/>
                        <a:latin typeface="Times New Roman" charset="0"/>
                        <a:ea typeface="Times New Roman" charset="0"/>
                      </a:endParaRPr>
                    </a:p>
                  </a:txBody>
                  <a:tcPr marL="9525" marR="9525" marT="9525" marB="9525"/>
                </a:tc>
                <a:tc>
                  <a:txBody>
                    <a:bodyPr/>
                    <a:lstStyle/>
                    <a:p>
                      <a:pPr marL="76200" marR="76200">
                        <a:spcAft>
                          <a:spcPts val="0"/>
                        </a:spcAft>
                      </a:pPr>
                      <a:r>
                        <a:rPr lang="en-GB" sz="1600" dirty="0">
                          <a:effectLst/>
                        </a:rPr>
                        <a:t>Key stored separately from the data (with data depositor and repository)</a:t>
                      </a:r>
                      <a:endParaRPr lang="en-GB" sz="1200" dirty="0">
                        <a:effectLst/>
                        <a:latin typeface="Times New Roman" charset="0"/>
                        <a:ea typeface="Times New Roman" charset="0"/>
                      </a:endParaRPr>
                    </a:p>
                  </a:txBody>
                  <a:tcPr marL="9525" marR="9525" marT="9525" marB="9525"/>
                </a:tc>
                <a:tc>
                  <a:txBody>
                    <a:bodyPr/>
                    <a:lstStyle/>
                    <a:p>
                      <a:pPr marL="76200" marR="76200">
                        <a:spcAft>
                          <a:spcPts val="0"/>
                        </a:spcAft>
                      </a:pPr>
                      <a:r>
                        <a:rPr lang="en-GB" sz="1600" dirty="0">
                          <a:effectLst/>
                        </a:rPr>
                        <a:t>Restricted access: All registered users, after approval of depositor</a:t>
                      </a:r>
                      <a:endParaRPr lang="en-GB" sz="1200" dirty="0">
                        <a:effectLst/>
                        <a:latin typeface="Times New Roman" charset="0"/>
                        <a:ea typeface="Times New Roman" charset="0"/>
                      </a:endParaRPr>
                    </a:p>
                  </a:txBody>
                  <a:tcPr marL="9525" marR="9525" marT="9525" marB="9525"/>
                </a:tc>
                <a:extLst>
                  <a:ext uri="{0D108BD9-81ED-4DB2-BD59-A6C34878D82A}">
                    <a16:rowId xmlns:a16="http://schemas.microsoft.com/office/drawing/2014/main" val="10003"/>
                  </a:ext>
                </a:extLst>
              </a:tr>
              <a:tr h="1574750">
                <a:tc>
                  <a:txBody>
                    <a:bodyPr/>
                    <a:lstStyle/>
                    <a:p>
                      <a:pPr marL="76200" marR="76200">
                        <a:spcAft>
                          <a:spcPts val="0"/>
                        </a:spcAft>
                      </a:pPr>
                      <a:r>
                        <a:rPr lang="en-GB" sz="1600" dirty="0">
                          <a:effectLst/>
                        </a:rPr>
                        <a:t>3. Highly sensitive data</a:t>
                      </a:r>
                      <a:endParaRPr lang="en-GB" sz="1200" dirty="0">
                        <a:effectLst/>
                        <a:latin typeface="Times New Roman" charset="0"/>
                        <a:ea typeface="Times New Roman" charset="0"/>
                      </a:endParaRPr>
                    </a:p>
                  </a:txBody>
                  <a:tcPr marL="9525" marR="9525" marT="9525" marB="9525">
                    <a:solidFill>
                      <a:srgbClr val="DC241F"/>
                    </a:solidFill>
                  </a:tcPr>
                </a:tc>
                <a:tc>
                  <a:txBody>
                    <a:bodyPr/>
                    <a:lstStyle/>
                    <a:p>
                      <a:pPr marL="76200" marR="76200">
                        <a:spcAft>
                          <a:spcPts val="0"/>
                        </a:spcAft>
                      </a:pPr>
                      <a:r>
                        <a:rPr lang="en-GB" sz="1600">
                          <a:effectLst/>
                        </a:rPr>
                        <a:t>Registration via repository and mandatory further identification</a:t>
                      </a:r>
                      <a:endParaRPr lang="en-GB" sz="1200">
                        <a:effectLst/>
                        <a:latin typeface="Times New Roman" charset="0"/>
                        <a:ea typeface="Times New Roman" charset="0"/>
                      </a:endParaRPr>
                    </a:p>
                  </a:txBody>
                  <a:tcPr marL="9525" marR="9525" marT="9525" marB="9525"/>
                </a:tc>
                <a:tc>
                  <a:txBody>
                    <a:bodyPr/>
                    <a:lstStyle/>
                    <a:p>
                      <a:pPr marL="76200" marR="76200">
                        <a:spcAft>
                          <a:spcPts val="0"/>
                        </a:spcAft>
                      </a:pPr>
                      <a:r>
                        <a:rPr lang="en-GB" sz="1600" dirty="0">
                          <a:effectLst/>
                        </a:rPr>
                        <a:t>Double encryption</a:t>
                      </a:r>
                      <a:endParaRPr lang="en-GB" sz="1200" dirty="0">
                        <a:effectLst/>
                        <a:latin typeface="Times New Roman" charset="0"/>
                        <a:ea typeface="Times New Roman" charset="0"/>
                      </a:endParaRPr>
                    </a:p>
                  </a:txBody>
                  <a:tcPr marL="9525" marR="9525" marT="9525" marB="9525"/>
                </a:tc>
                <a:tc>
                  <a:txBody>
                    <a:bodyPr/>
                    <a:lstStyle/>
                    <a:p>
                      <a:pPr marL="76200" marR="76200">
                        <a:spcAft>
                          <a:spcPts val="0"/>
                        </a:spcAft>
                      </a:pPr>
                      <a:r>
                        <a:rPr lang="en-GB" sz="1600" dirty="0">
                          <a:effectLst/>
                        </a:rPr>
                        <a:t>Key stored separately from the data (one key with the data depositor and repository, other with Trusted Third Party)</a:t>
                      </a:r>
                      <a:endParaRPr lang="en-GB" sz="1200" dirty="0">
                        <a:effectLst/>
                        <a:latin typeface="Times New Roman" charset="0"/>
                        <a:ea typeface="Times New Roman" charset="0"/>
                      </a:endParaRPr>
                    </a:p>
                  </a:txBody>
                  <a:tcPr marL="9525" marR="9525" marT="9525" marB="9525"/>
                </a:tc>
                <a:tc>
                  <a:txBody>
                    <a:bodyPr/>
                    <a:lstStyle/>
                    <a:p>
                      <a:pPr marL="76200" marR="76200">
                        <a:spcAft>
                          <a:spcPts val="0"/>
                        </a:spcAft>
                      </a:pPr>
                      <a:r>
                        <a:rPr lang="en-GB" sz="1600" dirty="0">
                          <a:effectLst/>
                        </a:rPr>
                        <a:t>Secure access: No downloading, access in protected environment only (checked users with special permission only)</a:t>
                      </a:r>
                      <a:endParaRPr lang="en-GB" sz="1200" dirty="0">
                        <a:effectLst/>
                        <a:latin typeface="Times New Roman" charset="0"/>
                        <a:ea typeface="Times New Roman" charset="0"/>
                      </a:endParaRPr>
                    </a:p>
                  </a:txBody>
                  <a:tcPr marL="9525" marR="9525" marT="9525" marB="95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80405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91" name="Shape 91" descr="Screen Shot 2017-08-22 at 15.50.49.png"/>
          <p:cNvPicPr preferRelativeResize="0"/>
          <p:nvPr/>
        </p:nvPicPr>
        <p:blipFill rotWithShape="1">
          <a:blip r:embed="rId3" cstate="screen">
            <a:alphaModFix/>
            <a:extLst>
              <a:ext uri="{28A0092B-C50C-407E-A947-70E740481C1C}">
                <a14:useLocalDpi xmlns:a14="http://schemas.microsoft.com/office/drawing/2010/main"/>
              </a:ext>
            </a:extLst>
          </a:blip>
          <a:srcRect t="4952"/>
          <a:stretch/>
        </p:blipFill>
        <p:spPr>
          <a:xfrm>
            <a:off x="206650" y="1258349"/>
            <a:ext cx="4194150" cy="266444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sz="2800" dirty="0">
                <a:latin typeface="Arial"/>
                <a:ea typeface="Arial"/>
                <a:cs typeface="Arial"/>
                <a:sym typeface="Arial"/>
              </a:rPr>
              <a:t>Step by step 5: implementation of GDPR </a:t>
            </a:r>
            <a:r>
              <a:rPr lang="en-US" sz="2800" dirty="0" err="1">
                <a:latin typeface="Arial"/>
                <a:ea typeface="Arial"/>
                <a:cs typeface="Arial"/>
                <a:sym typeface="Arial"/>
              </a:rPr>
              <a:t>DataTags</a:t>
            </a:r>
            <a:r>
              <a:rPr lang="en-US" sz="2800" dirty="0">
                <a:latin typeface="Arial"/>
                <a:ea typeface="Arial"/>
                <a:cs typeface="Arial"/>
                <a:sym typeface="Arial"/>
              </a:rPr>
              <a:t> in Zingtree</a:t>
            </a:r>
            <a:endParaRPr lang="en-GB" sz="2800" dirty="0"/>
          </a:p>
        </p:txBody>
      </p:sp>
      <p:pic>
        <p:nvPicPr>
          <p:cNvPr id="90" name="Shape 90" descr="Screen Shot 2017-08-22 at 15.33.29.png"/>
          <p:cNvPicPr preferRelativeResize="0"/>
          <p:nvPr/>
        </p:nvPicPr>
        <p:blipFill>
          <a:blip r:embed="rId4">
            <a:alphaModFix/>
          </a:blip>
          <a:stretch>
            <a:fillRect/>
          </a:stretch>
        </p:blipFill>
        <p:spPr>
          <a:xfrm>
            <a:off x="219635" y="5172607"/>
            <a:ext cx="2002923" cy="961800"/>
          </a:xfrm>
          <a:prstGeom prst="rect">
            <a:avLst/>
          </a:prstGeom>
          <a:noFill/>
          <a:ln>
            <a:noFill/>
          </a:ln>
        </p:spPr>
      </p:pic>
      <p:pic>
        <p:nvPicPr>
          <p:cNvPr id="92" name="Shape 92" descr="Screen Shot 2017-08-22 at 15.52.04.png"/>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329225" y="2192670"/>
            <a:ext cx="4220250" cy="3030024"/>
          </a:xfrm>
          <a:prstGeom prst="rect">
            <a:avLst/>
          </a:prstGeom>
          <a:ln>
            <a:noFill/>
          </a:ln>
          <a:effectLst>
            <a:outerShdw blurRad="292100" dist="139700" dir="2700000" algn="tl" rotWithShape="0">
              <a:srgbClr val="333333">
                <a:alpha val="65000"/>
              </a:srgbClr>
            </a:outerShdw>
          </a:effectLst>
        </p:spPr>
      </p:pic>
      <p:pic>
        <p:nvPicPr>
          <p:cNvPr id="93" name="Shape 93" descr="Screen Shot 2017-08-22 at 16.05.14.png"/>
          <p:cNvPicPr preferRelativeResize="0"/>
          <p:nvPr/>
        </p:nvPicPr>
        <p:blipFill rotWithShape="1">
          <a:blip r:embed="rId6" cstate="screen">
            <a:alphaModFix/>
            <a:extLst>
              <a:ext uri="{28A0092B-C50C-407E-A947-70E740481C1C}">
                <a14:useLocalDpi xmlns:a14="http://schemas.microsoft.com/office/drawing/2010/main"/>
              </a:ext>
            </a:extLst>
          </a:blip>
          <a:srcRect b="28967"/>
          <a:stretch/>
        </p:blipFill>
        <p:spPr>
          <a:xfrm>
            <a:off x="6363987" y="1591801"/>
            <a:ext cx="2717975" cy="1398650"/>
          </a:xfrm>
          <a:prstGeom prst="rect">
            <a:avLst/>
          </a:prstGeom>
          <a:ln>
            <a:noFill/>
          </a:ln>
          <a:effectLst>
            <a:outerShdw blurRad="292100" dist="139700" dir="2700000" algn="tl" rotWithShape="0">
              <a:srgbClr val="333333">
                <a:alpha val="65000"/>
              </a:srgbClr>
            </a:outerShdw>
          </a:effectLst>
        </p:spPr>
      </p:pic>
      <p:pic>
        <p:nvPicPr>
          <p:cNvPr id="94" name="Shape 94" descr="Screen Shot 2017-08-22 at 16.01.47.png"/>
          <p:cNvPicPr preferRelativeResize="0"/>
          <p:nvPr/>
        </p:nvPicPr>
        <p:blipFill rotWithShape="1">
          <a:blip r:embed="rId7" cstate="screen">
            <a:alphaModFix/>
            <a:extLst>
              <a:ext uri="{28A0092B-C50C-407E-A947-70E740481C1C}">
                <a14:useLocalDpi xmlns:a14="http://schemas.microsoft.com/office/drawing/2010/main"/>
              </a:ext>
            </a:extLst>
          </a:blip>
          <a:srcRect t="19165" r="29208"/>
          <a:stretch/>
        </p:blipFill>
        <p:spPr>
          <a:xfrm>
            <a:off x="5511624" y="3710274"/>
            <a:ext cx="2717974" cy="2147825"/>
          </a:xfrm>
          <a:prstGeom prst="rect">
            <a:avLst/>
          </a:prstGeom>
          <a:ln>
            <a:noFill/>
          </a:ln>
          <a:effectLst>
            <a:outerShdw blurRad="292100" dist="139700" dir="2700000" algn="tl" rotWithShape="0">
              <a:srgbClr val="333333">
                <a:alpha val="65000"/>
              </a:srgbClr>
            </a:outerShdw>
          </a:effectLst>
        </p:spPr>
      </p:pic>
      <p:sp>
        <p:nvSpPr>
          <p:cNvPr id="86" name="Shape 86"/>
          <p:cNvSpPr/>
          <p:nvPr/>
        </p:nvSpPr>
        <p:spPr>
          <a:xfrm rot="4744206">
            <a:off x="7166286" y="2736211"/>
            <a:ext cx="833825" cy="1637703"/>
          </a:xfrm>
          <a:prstGeom prst="snip2SameRect">
            <a:avLst>
              <a:gd name="adj1" fmla="val 39023"/>
              <a:gd name="adj2" fmla="val 0"/>
            </a:avLst>
          </a:prstGeom>
          <a:solidFill>
            <a:srgbClr val="FFC000"/>
          </a:solidFill>
          <a:ln w="28575" cap="flat" cmpd="sng">
            <a:solidFill>
              <a:schemeClr val="accent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7" name="Shape 87"/>
          <p:cNvSpPr txBox="1"/>
          <p:nvPr/>
        </p:nvSpPr>
        <p:spPr>
          <a:xfrm rot="-691483">
            <a:off x="6803783" y="3172068"/>
            <a:ext cx="1804889" cy="613593"/>
          </a:xfrm>
          <a:prstGeom prst="rect">
            <a:avLst/>
          </a:prstGeom>
          <a:noFill/>
          <a:ln>
            <a:noFill/>
          </a:ln>
        </p:spPr>
        <p:txBody>
          <a:bodyPr lIns="91425" tIns="91425" rIns="91425" bIns="91425" anchor="t" anchorCtr="0">
            <a:noAutofit/>
          </a:bodyPr>
          <a:lstStyle/>
          <a:p>
            <a:pPr lvl="0" rtl="0">
              <a:spcBef>
                <a:spcPts val="0"/>
              </a:spcBef>
              <a:buNone/>
            </a:pPr>
            <a:r>
              <a:rPr lang="en-US" sz="1900" dirty="0">
                <a:solidFill>
                  <a:srgbClr val="FFFFFF"/>
                </a:solidFill>
              </a:rPr>
              <a:t>GDPR </a:t>
            </a:r>
            <a:br>
              <a:rPr lang="en-US" sz="1900" dirty="0">
                <a:solidFill>
                  <a:srgbClr val="FFFFFF"/>
                </a:solidFill>
              </a:rPr>
            </a:br>
            <a:r>
              <a:rPr lang="en-US" sz="1900" dirty="0">
                <a:solidFill>
                  <a:srgbClr val="FFFFFF"/>
                </a:solidFill>
              </a:rPr>
              <a:t>DataTags</a:t>
            </a:r>
          </a:p>
        </p:txBody>
      </p:sp>
      <p:sp>
        <p:nvSpPr>
          <p:cNvPr id="88" name="Shape 88"/>
          <p:cNvSpPr/>
          <p:nvPr/>
        </p:nvSpPr>
        <p:spPr>
          <a:xfrm>
            <a:off x="8123372" y="3343156"/>
            <a:ext cx="137700" cy="137700"/>
          </a:xfrm>
          <a:prstGeom prst="ellipse">
            <a:avLst/>
          </a:prstGeom>
          <a:solidFill>
            <a:srgbClr val="FFFFFF"/>
          </a:solidFill>
          <a:ln w="28575" cap="flat" cmpd="sng">
            <a:solidFill>
              <a:schemeClr val="accent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p:nvPr/>
        </p:nvSpPr>
        <p:spPr>
          <a:xfrm>
            <a:off x="8212847" y="2815862"/>
            <a:ext cx="974550" cy="637675"/>
          </a:xfrm>
          <a:custGeom>
            <a:avLst/>
            <a:gdLst/>
            <a:ahLst/>
            <a:cxnLst/>
            <a:rect l="0" t="0" r="0" b="0"/>
            <a:pathLst>
              <a:path w="38982" h="25507" extrusionOk="0">
                <a:moveTo>
                  <a:pt x="0" y="25507"/>
                </a:moveTo>
                <a:cubicBezTo>
                  <a:pt x="1042" y="24945"/>
                  <a:pt x="2566" y="22699"/>
                  <a:pt x="6256" y="22138"/>
                </a:cubicBezTo>
                <a:cubicBezTo>
                  <a:pt x="9945" y="21576"/>
                  <a:pt x="16683" y="25827"/>
                  <a:pt x="22138" y="22138"/>
                </a:cubicBezTo>
                <a:cubicBezTo>
                  <a:pt x="27592" y="18448"/>
                  <a:pt x="36174" y="3689"/>
                  <a:pt x="38982" y="0"/>
                </a:cubicBezTo>
              </a:path>
            </a:pathLst>
          </a:custGeom>
          <a:noFill/>
          <a:ln w="28575" cap="flat" cmpd="sng">
            <a:solidFill>
              <a:schemeClr val="dk2"/>
            </a:solidFill>
            <a:prstDash val="solid"/>
            <a:round/>
            <a:headEnd type="none" w="lg" len="lg"/>
            <a:tailEnd type="none" w="lg" len="lg"/>
          </a:ln>
        </p:spPr>
      </p:sp>
      <p:sp>
        <p:nvSpPr>
          <p:cNvPr id="3" name="TextBox 2"/>
          <p:cNvSpPr txBox="1"/>
          <p:nvPr/>
        </p:nvSpPr>
        <p:spPr>
          <a:xfrm>
            <a:off x="310117" y="4027238"/>
            <a:ext cx="1799292" cy="1015663"/>
          </a:xfrm>
          <a:prstGeom prst="rect">
            <a:avLst/>
          </a:prstGeom>
          <a:noFill/>
        </p:spPr>
        <p:txBody>
          <a:bodyPr wrap="square" rtlCol="0">
            <a:spAutoFit/>
          </a:bodyPr>
          <a:lstStyle/>
          <a:p>
            <a:r>
              <a:rPr lang="en-GB" sz="2000"/>
              <a:t>Background info &amp; legal explanation</a:t>
            </a:r>
          </a:p>
        </p:txBody>
      </p:sp>
      <p:sp>
        <p:nvSpPr>
          <p:cNvPr id="13" name="Rechthoek 12">
            <a:extLst>
              <a:ext uri="{FF2B5EF4-FFF2-40B4-BE49-F238E27FC236}">
                <a16:creationId xmlns:a16="http://schemas.microsoft.com/office/drawing/2014/main" id="{B5B8D4BD-0CCD-2F42-8DF7-B9763FAA2989}"/>
              </a:ext>
            </a:extLst>
          </p:cNvPr>
          <p:cNvSpPr/>
          <p:nvPr/>
        </p:nvSpPr>
        <p:spPr>
          <a:xfrm>
            <a:off x="1991663" y="6292710"/>
            <a:ext cx="5498274" cy="461665"/>
          </a:xfrm>
          <a:prstGeom prst="rect">
            <a:avLst/>
          </a:prstGeom>
        </p:spPr>
        <p:txBody>
          <a:bodyPr wrap="square">
            <a:spAutoFit/>
          </a:bodyPr>
          <a:lstStyle/>
          <a:p>
            <a:r>
              <a:rPr lang="nl-NL" sz="1200" dirty="0" err="1">
                <a:latin typeface="*Microsoft Sans Serif-Identity-H"/>
              </a:rPr>
              <a:t>This</a:t>
            </a:r>
            <a:r>
              <a:rPr lang="nl-NL" sz="1200" dirty="0">
                <a:latin typeface="*Microsoft Sans Serif-Identity-H"/>
              </a:rPr>
              <a:t> </a:t>
            </a:r>
            <a:r>
              <a:rPr lang="nl-NL" sz="1200" dirty="0" err="1">
                <a:latin typeface="*Microsoft Sans Serif-Identity-H"/>
              </a:rPr>
              <a:t>work</a:t>
            </a:r>
            <a:r>
              <a:rPr lang="nl-NL" sz="1200" dirty="0">
                <a:latin typeface="*Microsoft Sans Serif-Identity-H"/>
              </a:rPr>
              <a:t> is </a:t>
            </a:r>
            <a:r>
              <a:rPr lang="nl-NL" sz="1200" dirty="0" err="1">
                <a:latin typeface="*Microsoft Sans Serif-Identity-H"/>
              </a:rPr>
              <a:t>released</a:t>
            </a:r>
            <a:r>
              <a:rPr lang="nl-NL" sz="1200" dirty="0">
                <a:latin typeface="*Microsoft Sans Serif-Identity-H"/>
              </a:rPr>
              <a:t> </a:t>
            </a:r>
            <a:r>
              <a:rPr lang="nl-NL" sz="1200" dirty="0" err="1">
                <a:latin typeface="*Microsoft Sans Serif-Identity-H"/>
              </a:rPr>
              <a:t>under</a:t>
            </a:r>
            <a:r>
              <a:rPr lang="nl-NL" sz="1200" dirty="0">
                <a:latin typeface="*Microsoft Sans Serif-Identity-H"/>
              </a:rPr>
              <a:t> a Creative </a:t>
            </a:r>
            <a:r>
              <a:rPr lang="nl-NL" sz="1200" dirty="0" err="1">
                <a:latin typeface="*Microsoft Sans Serif-Identity-H"/>
              </a:rPr>
              <a:t>Commons</a:t>
            </a:r>
            <a:r>
              <a:rPr lang="nl-NL" sz="1200" dirty="0">
                <a:latin typeface="*Microsoft Sans Serif-Identity-H"/>
              </a:rPr>
              <a:t> </a:t>
            </a:r>
            <a:r>
              <a:rPr lang="nl-NL" sz="1200" dirty="0" err="1">
                <a:latin typeface="*Microsoft Sans Serif-Identity-H"/>
              </a:rPr>
              <a:t>Attribution</a:t>
            </a:r>
            <a:r>
              <a:rPr lang="nl-NL" sz="1200" dirty="0">
                <a:latin typeface="*Microsoft Sans Serif-Identity-H"/>
              </a:rPr>
              <a:t> 4.0 International </a:t>
            </a:r>
            <a:r>
              <a:rPr lang="nl-NL" sz="1200" dirty="0" err="1">
                <a:latin typeface="*Microsoft Sans Serif-Identity-H"/>
              </a:rPr>
              <a:t>Licence</a:t>
            </a:r>
            <a:r>
              <a:rPr lang="nl-NL" sz="1200" dirty="0">
                <a:latin typeface="*Microsoft Sans Serif-Identity-H"/>
              </a:rPr>
              <a:t>. </a:t>
            </a:r>
          </a:p>
          <a:p>
            <a:r>
              <a:rPr lang="nl-NL" sz="1200" dirty="0">
                <a:latin typeface="*Microsoft Sans Serif-Identity-H"/>
              </a:rPr>
              <a:t>For details </a:t>
            </a:r>
            <a:r>
              <a:rPr lang="nl-NL" sz="1200" dirty="0" err="1">
                <a:latin typeface="*Microsoft Sans Serif-Identity-H"/>
              </a:rPr>
              <a:t>please</a:t>
            </a:r>
            <a:r>
              <a:rPr lang="nl-NL" sz="1200" dirty="0">
                <a:latin typeface="*Microsoft Sans Serif-Identity-H"/>
              </a:rPr>
              <a:t> </a:t>
            </a:r>
            <a:r>
              <a:rPr lang="nl-NL" sz="1200" dirty="0" err="1">
                <a:latin typeface="*Microsoft Sans Serif-Identity-H"/>
              </a:rPr>
              <a:t>see</a:t>
            </a:r>
            <a:r>
              <a:rPr lang="nl-NL" sz="1200" dirty="0">
                <a:latin typeface="*Microsoft Sans Serif-Identity-H"/>
              </a:rPr>
              <a:t> http://</a:t>
            </a:r>
            <a:r>
              <a:rPr lang="nl-NL" sz="1200" dirty="0" err="1">
                <a:latin typeface="*Microsoft Sans Serif-Identity-H"/>
              </a:rPr>
              <a:t>creativecommons.org</a:t>
            </a:r>
            <a:r>
              <a:rPr lang="nl-NL" sz="1200" dirty="0">
                <a:latin typeface="*Microsoft Sans Serif-Identity-H"/>
              </a:rPr>
              <a:t>/</a:t>
            </a:r>
            <a:r>
              <a:rPr lang="nl-NL" sz="1200" dirty="0" err="1">
                <a:latin typeface="*Microsoft Sans Serif-Identity-H"/>
              </a:rPr>
              <a:t>licenses</a:t>
            </a:r>
            <a:r>
              <a:rPr lang="nl-NL" sz="1200" dirty="0">
                <a:latin typeface="*Microsoft Sans Serif-Identity-H"/>
              </a:rPr>
              <a:t>/</a:t>
            </a:r>
            <a:r>
              <a:rPr lang="nl-NL" sz="1200" dirty="0" err="1">
                <a:latin typeface="*Microsoft Sans Serif-Identity-H"/>
              </a:rPr>
              <a:t>by</a:t>
            </a:r>
            <a:r>
              <a:rPr lang="nl-NL" sz="1200" dirty="0">
                <a:latin typeface="*Microsoft Sans Serif-Identity-H"/>
              </a:rPr>
              <a:t>/4.0/ </a:t>
            </a:r>
            <a:endParaRPr lang="nl-NL" sz="1200" dirty="0"/>
          </a:p>
        </p:txBody>
      </p:sp>
      <p:pic>
        <p:nvPicPr>
          <p:cNvPr id="14" name="Picture 1" descr="page1image1790624">
            <a:extLst>
              <a:ext uri="{FF2B5EF4-FFF2-40B4-BE49-F238E27FC236}">
                <a16:creationId xmlns:a16="http://schemas.microsoft.com/office/drawing/2014/main" id="{713459BE-807A-884E-9A4F-C8D34E1C95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0317" y="6292710"/>
            <a:ext cx="1241456" cy="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88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04775" y="152220"/>
            <a:ext cx="8950200" cy="8241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Verdana"/>
              <a:buNone/>
            </a:pPr>
            <a:r>
              <a:rPr lang="en-US" sz="2800" dirty="0">
                <a:latin typeface="Arial"/>
                <a:ea typeface="Arial"/>
                <a:cs typeface="Arial"/>
                <a:sym typeface="Arial"/>
              </a:rPr>
              <a:t>Step by step 6, 7, 8</a:t>
            </a:r>
          </a:p>
        </p:txBody>
      </p:sp>
      <p:sp>
        <p:nvSpPr>
          <p:cNvPr id="100" name="Shape 100"/>
          <p:cNvSpPr txBox="1">
            <a:spLocks noGrp="1"/>
          </p:cNvSpPr>
          <p:nvPr>
            <p:ph type="body" idx="4294967295"/>
          </p:nvPr>
        </p:nvSpPr>
        <p:spPr>
          <a:xfrm>
            <a:off x="393525" y="1638838"/>
            <a:ext cx="7884300" cy="3713100"/>
          </a:xfrm>
          <a:prstGeom prst="rect">
            <a:avLst/>
          </a:prstGeom>
          <a:noFill/>
          <a:ln>
            <a:noFill/>
          </a:ln>
        </p:spPr>
        <p:txBody>
          <a:bodyPr wrap="square" lIns="91425" tIns="45700" rIns="91425" bIns="45700" anchor="t" anchorCtr="0">
            <a:noAutofit/>
          </a:bodyPr>
          <a:lstStyle/>
          <a:p>
            <a:pPr marL="558800" lvl="0" indent="-457200" rtl="0">
              <a:lnSpc>
                <a:spcPct val="115000"/>
              </a:lnSpc>
              <a:spcBef>
                <a:spcPts val="0"/>
              </a:spcBef>
              <a:buSzPct val="100000"/>
              <a:buFont typeface="+mj-lt"/>
              <a:buAutoNum type="arabicPeriod" startAt="6"/>
            </a:pPr>
            <a:r>
              <a:rPr lang="en-US" sz="2000" dirty="0">
                <a:latin typeface="Arial"/>
                <a:ea typeface="Arial"/>
                <a:cs typeface="Arial"/>
                <a:sym typeface="Arial"/>
              </a:rPr>
              <a:t>Internal testing - feedback</a:t>
            </a:r>
          </a:p>
          <a:p>
            <a:pPr marL="914400" lvl="1" indent="-355600" rtl="0">
              <a:lnSpc>
                <a:spcPct val="115000"/>
              </a:lnSpc>
              <a:spcBef>
                <a:spcPts val="0"/>
              </a:spcBef>
              <a:buSzPct val="100000"/>
              <a:buFont typeface="Arial"/>
            </a:pPr>
            <a:r>
              <a:rPr lang="en-US" sz="2000" dirty="0">
                <a:latin typeface="Arial"/>
                <a:ea typeface="Arial"/>
                <a:cs typeface="Arial"/>
                <a:sym typeface="Arial"/>
              </a:rPr>
              <a:t>comments on controller vs processor</a:t>
            </a:r>
          </a:p>
          <a:p>
            <a:pPr marL="914400" lvl="1" indent="-355600" rtl="0">
              <a:lnSpc>
                <a:spcPct val="115000"/>
              </a:lnSpc>
              <a:spcBef>
                <a:spcPts val="0"/>
              </a:spcBef>
              <a:buSzPct val="100000"/>
              <a:buFont typeface="Arial"/>
            </a:pPr>
            <a:r>
              <a:rPr lang="en-US" sz="2000" dirty="0">
                <a:latin typeface="Arial"/>
                <a:ea typeface="Arial"/>
                <a:cs typeface="Arial"/>
                <a:sym typeface="Arial"/>
              </a:rPr>
              <a:t>lack of clarity on national laws </a:t>
            </a:r>
          </a:p>
          <a:p>
            <a:pPr marL="914400" lvl="1" indent="-355600" rtl="0">
              <a:lnSpc>
                <a:spcPct val="115000"/>
              </a:lnSpc>
              <a:spcBef>
                <a:spcPts val="0"/>
              </a:spcBef>
              <a:buSzPct val="100000"/>
              <a:buFont typeface="Arial"/>
            </a:pPr>
            <a:r>
              <a:rPr lang="en-US" sz="2000" dirty="0">
                <a:latin typeface="Arial"/>
                <a:ea typeface="Arial"/>
                <a:cs typeface="Arial"/>
                <a:sym typeface="Arial"/>
              </a:rPr>
              <a:t>clarification needed on roles of producer &amp; depositor</a:t>
            </a:r>
          </a:p>
          <a:p>
            <a:pPr marL="457200" lvl="0" rtl="0">
              <a:lnSpc>
                <a:spcPct val="115000"/>
              </a:lnSpc>
              <a:spcBef>
                <a:spcPts val="0"/>
              </a:spcBef>
              <a:buNone/>
            </a:pPr>
            <a:endParaRPr sz="2000" dirty="0">
              <a:latin typeface="Arial"/>
              <a:ea typeface="Arial"/>
              <a:cs typeface="Arial"/>
              <a:sym typeface="Arial"/>
            </a:endParaRPr>
          </a:p>
          <a:p>
            <a:pPr marL="558800" lvl="0" indent="-457200" rtl="0">
              <a:lnSpc>
                <a:spcPct val="115000"/>
              </a:lnSpc>
              <a:spcBef>
                <a:spcPts val="0"/>
              </a:spcBef>
              <a:buSzPct val="100000"/>
              <a:buFont typeface="+mj-lt"/>
              <a:buAutoNum type="arabicPeriod" startAt="7"/>
            </a:pPr>
            <a:r>
              <a:rPr lang="en-US" sz="2000" dirty="0">
                <a:latin typeface="Arial"/>
                <a:ea typeface="Arial"/>
                <a:cs typeface="Arial"/>
                <a:sym typeface="Arial"/>
              </a:rPr>
              <a:t>Offer to implement our European GDPR decision tree into Harvard’s </a:t>
            </a:r>
            <a:r>
              <a:rPr lang="en-US" sz="2000" dirty="0" err="1">
                <a:latin typeface="Arial"/>
                <a:ea typeface="Arial"/>
                <a:cs typeface="Arial"/>
                <a:sym typeface="Arial"/>
              </a:rPr>
              <a:t>PolicyModels</a:t>
            </a:r>
            <a:r>
              <a:rPr lang="en-US" sz="2000" dirty="0">
                <a:latin typeface="Arial"/>
                <a:ea typeface="Arial"/>
                <a:cs typeface="Arial"/>
                <a:sym typeface="Arial"/>
              </a:rPr>
              <a:t> tool </a:t>
            </a:r>
            <a:r>
              <a:rPr lang="en-US" sz="2000" dirty="0">
                <a:latin typeface="Arial"/>
                <a:ea typeface="Arial"/>
                <a:cs typeface="Arial"/>
                <a:sym typeface="Wingdings" pitchFamily="2" charset="2"/>
              </a:rPr>
              <a:t> to be further explored. </a:t>
            </a:r>
            <a:endParaRPr lang="en-US" sz="2000" dirty="0">
              <a:latin typeface="Arial"/>
              <a:ea typeface="Arial"/>
              <a:cs typeface="Arial"/>
              <a:sym typeface="Arial"/>
            </a:endParaRPr>
          </a:p>
          <a:p>
            <a:pPr marL="457200" lvl="0" rtl="0">
              <a:lnSpc>
                <a:spcPct val="115000"/>
              </a:lnSpc>
              <a:spcBef>
                <a:spcPts val="0"/>
              </a:spcBef>
              <a:buNone/>
            </a:pPr>
            <a:endParaRPr sz="2000" dirty="0">
              <a:latin typeface="Arial"/>
              <a:ea typeface="Arial"/>
              <a:cs typeface="Arial"/>
              <a:sym typeface="Arial"/>
            </a:endParaRPr>
          </a:p>
          <a:p>
            <a:pPr marL="558800" lvl="0" indent="-457200" rtl="0">
              <a:lnSpc>
                <a:spcPct val="115000"/>
              </a:lnSpc>
              <a:spcBef>
                <a:spcPts val="0"/>
              </a:spcBef>
              <a:buSzPct val="100000"/>
              <a:buFont typeface="+mj-lt"/>
              <a:buAutoNum type="arabicPeriod" startAt="8"/>
            </a:pPr>
            <a:r>
              <a:rPr lang="en-US" sz="2000" dirty="0">
                <a:latin typeface="Arial"/>
                <a:ea typeface="Arial"/>
                <a:cs typeface="Arial"/>
                <a:sym typeface="Arial"/>
              </a:rPr>
              <a:t>Discussion of prototype in European research infrastructures (e.g. EUDAT)</a:t>
            </a:r>
          </a:p>
        </p:txBody>
      </p:sp>
      <p:sp>
        <p:nvSpPr>
          <p:cNvPr id="101" name="Shape 101"/>
          <p:cNvSpPr/>
          <p:nvPr/>
        </p:nvSpPr>
        <p:spPr>
          <a:xfrm rot="4744206">
            <a:off x="7183039" y="-111477"/>
            <a:ext cx="833826" cy="1637704"/>
          </a:xfrm>
          <a:prstGeom prst="snip2SameRect">
            <a:avLst>
              <a:gd name="adj1" fmla="val 39023"/>
              <a:gd name="adj2" fmla="val 0"/>
            </a:avLst>
          </a:prstGeom>
          <a:solidFill>
            <a:srgbClr val="3CC9E8"/>
          </a:solidFill>
          <a:ln w="28575"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02" name="Shape 102"/>
          <p:cNvSpPr txBox="1"/>
          <p:nvPr/>
        </p:nvSpPr>
        <p:spPr>
          <a:xfrm rot="-691483">
            <a:off x="6820536" y="324381"/>
            <a:ext cx="1804889" cy="613593"/>
          </a:xfrm>
          <a:prstGeom prst="rect">
            <a:avLst/>
          </a:prstGeom>
          <a:noFill/>
          <a:ln>
            <a:noFill/>
          </a:ln>
        </p:spPr>
        <p:txBody>
          <a:bodyPr wrap="square" lIns="91425" tIns="91425" rIns="91425" bIns="91425" anchor="t" anchorCtr="0">
            <a:noAutofit/>
          </a:bodyPr>
          <a:lstStyle/>
          <a:p>
            <a:pPr lvl="0" rtl="0">
              <a:spcBef>
                <a:spcPts val="0"/>
              </a:spcBef>
              <a:buNone/>
            </a:pPr>
            <a:r>
              <a:rPr lang="en-US" sz="1900">
                <a:solidFill>
                  <a:srgbClr val="FFFFFF"/>
                </a:solidFill>
              </a:rPr>
              <a:t>GDPR </a:t>
            </a:r>
            <a:br>
              <a:rPr lang="en-US" sz="1900">
                <a:solidFill>
                  <a:srgbClr val="FFFFFF"/>
                </a:solidFill>
              </a:rPr>
            </a:br>
            <a:r>
              <a:rPr lang="en-US" sz="1900">
                <a:solidFill>
                  <a:srgbClr val="FFFFFF"/>
                </a:solidFill>
              </a:rPr>
              <a:t>DataTags</a:t>
            </a:r>
          </a:p>
        </p:txBody>
      </p:sp>
      <p:sp>
        <p:nvSpPr>
          <p:cNvPr id="103" name="Shape 103"/>
          <p:cNvSpPr/>
          <p:nvPr/>
        </p:nvSpPr>
        <p:spPr>
          <a:xfrm>
            <a:off x="8140125" y="495470"/>
            <a:ext cx="137700" cy="137700"/>
          </a:xfrm>
          <a:prstGeom prst="ellipse">
            <a:avLst/>
          </a:prstGeom>
          <a:solidFill>
            <a:srgbClr val="FFFFFF"/>
          </a:solidFill>
          <a:ln w="28575"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4" name="Shape 104"/>
          <p:cNvSpPr/>
          <p:nvPr/>
        </p:nvSpPr>
        <p:spPr>
          <a:xfrm>
            <a:off x="8229600" y="-31825"/>
            <a:ext cx="974550" cy="637675"/>
          </a:xfrm>
          <a:custGeom>
            <a:avLst/>
            <a:gdLst/>
            <a:ahLst/>
            <a:cxnLst/>
            <a:rect l="0" t="0" r="0" b="0"/>
            <a:pathLst>
              <a:path w="38982" h="25507" extrusionOk="0">
                <a:moveTo>
                  <a:pt x="0" y="25507"/>
                </a:moveTo>
                <a:cubicBezTo>
                  <a:pt x="1042" y="24945"/>
                  <a:pt x="2566" y="22699"/>
                  <a:pt x="6256" y="22138"/>
                </a:cubicBezTo>
                <a:cubicBezTo>
                  <a:pt x="9945" y="21576"/>
                  <a:pt x="16683" y="25827"/>
                  <a:pt x="22138" y="22138"/>
                </a:cubicBezTo>
                <a:cubicBezTo>
                  <a:pt x="27592" y="18448"/>
                  <a:pt x="36174" y="3689"/>
                  <a:pt x="38982" y="0"/>
                </a:cubicBezTo>
              </a:path>
            </a:pathLst>
          </a:custGeom>
          <a:noFill/>
          <a:ln w="28575" cap="flat" cmpd="sng">
            <a:solidFill>
              <a:schemeClr val="dk2"/>
            </a:solidFill>
            <a:prstDash val="solid"/>
            <a:round/>
            <a:headEnd type="none" w="lg" len="lg"/>
            <a:tailEnd type="none" w="lg" len="lg"/>
          </a:ln>
        </p:spPr>
      </p:sp>
      <p:pic>
        <p:nvPicPr>
          <p:cNvPr id="105" name="Shape 105"/>
          <p:cNvPicPr preferRelativeResize="0"/>
          <p:nvPr/>
        </p:nvPicPr>
        <p:blipFill rotWithShape="1">
          <a:blip r:embed="rId3">
            <a:alphaModFix/>
          </a:blip>
          <a:srcRect t="14654" b="12247"/>
          <a:stretch/>
        </p:blipFill>
        <p:spPr>
          <a:xfrm>
            <a:off x="5525574" y="5056272"/>
            <a:ext cx="2957426" cy="1021976"/>
          </a:xfrm>
          <a:prstGeom prst="rect">
            <a:avLst/>
          </a:prstGeom>
          <a:noFill/>
          <a:ln>
            <a:noFill/>
          </a:ln>
        </p:spPr>
      </p:pic>
      <p:sp>
        <p:nvSpPr>
          <p:cNvPr id="9" name="Rechthoek 8">
            <a:extLst>
              <a:ext uri="{FF2B5EF4-FFF2-40B4-BE49-F238E27FC236}">
                <a16:creationId xmlns:a16="http://schemas.microsoft.com/office/drawing/2014/main" id="{8B78F904-E4AB-C444-90ED-CB131175DA1A}"/>
              </a:ext>
            </a:extLst>
          </p:cNvPr>
          <p:cNvSpPr/>
          <p:nvPr/>
        </p:nvSpPr>
        <p:spPr>
          <a:xfrm>
            <a:off x="2125683" y="6238145"/>
            <a:ext cx="5498274" cy="461665"/>
          </a:xfrm>
          <a:prstGeom prst="rect">
            <a:avLst/>
          </a:prstGeom>
        </p:spPr>
        <p:txBody>
          <a:bodyPr wrap="square">
            <a:spAutoFit/>
          </a:bodyPr>
          <a:lstStyle/>
          <a:p>
            <a:r>
              <a:rPr lang="nl-NL" sz="1200" dirty="0" err="1">
                <a:latin typeface="*Microsoft Sans Serif-Identity-H"/>
              </a:rPr>
              <a:t>This</a:t>
            </a:r>
            <a:r>
              <a:rPr lang="nl-NL" sz="1200" dirty="0">
                <a:latin typeface="*Microsoft Sans Serif-Identity-H"/>
              </a:rPr>
              <a:t> </a:t>
            </a:r>
            <a:r>
              <a:rPr lang="nl-NL" sz="1200" dirty="0" err="1">
                <a:latin typeface="*Microsoft Sans Serif-Identity-H"/>
              </a:rPr>
              <a:t>work</a:t>
            </a:r>
            <a:r>
              <a:rPr lang="nl-NL" sz="1200" dirty="0">
                <a:latin typeface="*Microsoft Sans Serif-Identity-H"/>
              </a:rPr>
              <a:t> is </a:t>
            </a:r>
            <a:r>
              <a:rPr lang="nl-NL" sz="1200" dirty="0" err="1">
                <a:latin typeface="*Microsoft Sans Serif-Identity-H"/>
              </a:rPr>
              <a:t>released</a:t>
            </a:r>
            <a:r>
              <a:rPr lang="nl-NL" sz="1200" dirty="0">
                <a:latin typeface="*Microsoft Sans Serif-Identity-H"/>
              </a:rPr>
              <a:t> </a:t>
            </a:r>
            <a:r>
              <a:rPr lang="nl-NL" sz="1200" dirty="0" err="1">
                <a:latin typeface="*Microsoft Sans Serif-Identity-H"/>
              </a:rPr>
              <a:t>under</a:t>
            </a:r>
            <a:r>
              <a:rPr lang="nl-NL" sz="1200" dirty="0">
                <a:latin typeface="*Microsoft Sans Serif-Identity-H"/>
              </a:rPr>
              <a:t> a Creative </a:t>
            </a:r>
            <a:r>
              <a:rPr lang="nl-NL" sz="1200" dirty="0" err="1">
                <a:latin typeface="*Microsoft Sans Serif-Identity-H"/>
              </a:rPr>
              <a:t>Commons</a:t>
            </a:r>
            <a:r>
              <a:rPr lang="nl-NL" sz="1200" dirty="0">
                <a:latin typeface="*Microsoft Sans Serif-Identity-H"/>
              </a:rPr>
              <a:t> </a:t>
            </a:r>
            <a:r>
              <a:rPr lang="nl-NL" sz="1200" dirty="0" err="1">
                <a:latin typeface="*Microsoft Sans Serif-Identity-H"/>
              </a:rPr>
              <a:t>Attribution</a:t>
            </a:r>
            <a:r>
              <a:rPr lang="nl-NL" sz="1200" dirty="0">
                <a:latin typeface="*Microsoft Sans Serif-Identity-H"/>
              </a:rPr>
              <a:t> 4.0 International </a:t>
            </a:r>
            <a:r>
              <a:rPr lang="nl-NL" sz="1200" dirty="0" err="1">
                <a:latin typeface="*Microsoft Sans Serif-Identity-H"/>
              </a:rPr>
              <a:t>Licence</a:t>
            </a:r>
            <a:r>
              <a:rPr lang="nl-NL" sz="1200" dirty="0">
                <a:latin typeface="*Microsoft Sans Serif-Identity-H"/>
              </a:rPr>
              <a:t>. </a:t>
            </a:r>
          </a:p>
          <a:p>
            <a:r>
              <a:rPr lang="nl-NL" sz="1200" dirty="0">
                <a:latin typeface="*Microsoft Sans Serif-Identity-H"/>
              </a:rPr>
              <a:t>For details </a:t>
            </a:r>
            <a:r>
              <a:rPr lang="nl-NL" sz="1200" dirty="0" err="1">
                <a:latin typeface="*Microsoft Sans Serif-Identity-H"/>
              </a:rPr>
              <a:t>please</a:t>
            </a:r>
            <a:r>
              <a:rPr lang="nl-NL" sz="1200" dirty="0">
                <a:latin typeface="*Microsoft Sans Serif-Identity-H"/>
              </a:rPr>
              <a:t> </a:t>
            </a:r>
            <a:r>
              <a:rPr lang="nl-NL" sz="1200" dirty="0" err="1">
                <a:latin typeface="*Microsoft Sans Serif-Identity-H"/>
              </a:rPr>
              <a:t>see</a:t>
            </a:r>
            <a:r>
              <a:rPr lang="nl-NL" sz="1200" dirty="0">
                <a:latin typeface="*Microsoft Sans Serif-Identity-H"/>
              </a:rPr>
              <a:t> http://</a:t>
            </a:r>
            <a:r>
              <a:rPr lang="nl-NL" sz="1200" dirty="0" err="1">
                <a:latin typeface="*Microsoft Sans Serif-Identity-H"/>
              </a:rPr>
              <a:t>creativecommons.org</a:t>
            </a:r>
            <a:r>
              <a:rPr lang="nl-NL" sz="1200" dirty="0">
                <a:latin typeface="*Microsoft Sans Serif-Identity-H"/>
              </a:rPr>
              <a:t>/</a:t>
            </a:r>
            <a:r>
              <a:rPr lang="nl-NL" sz="1200" dirty="0" err="1">
                <a:latin typeface="*Microsoft Sans Serif-Identity-H"/>
              </a:rPr>
              <a:t>licenses</a:t>
            </a:r>
            <a:r>
              <a:rPr lang="nl-NL" sz="1200" dirty="0">
                <a:latin typeface="*Microsoft Sans Serif-Identity-H"/>
              </a:rPr>
              <a:t>/</a:t>
            </a:r>
            <a:r>
              <a:rPr lang="nl-NL" sz="1200" dirty="0" err="1">
                <a:latin typeface="*Microsoft Sans Serif-Identity-H"/>
              </a:rPr>
              <a:t>by</a:t>
            </a:r>
            <a:r>
              <a:rPr lang="nl-NL" sz="1200" dirty="0">
                <a:latin typeface="*Microsoft Sans Serif-Identity-H"/>
              </a:rPr>
              <a:t>/4.0/ </a:t>
            </a:r>
            <a:endParaRPr lang="nl-NL" sz="1200" dirty="0"/>
          </a:p>
        </p:txBody>
      </p:sp>
      <p:pic>
        <p:nvPicPr>
          <p:cNvPr id="10" name="Picture 1" descr="page1image1790624">
            <a:extLst>
              <a:ext uri="{FF2B5EF4-FFF2-40B4-BE49-F238E27FC236}">
                <a16:creationId xmlns:a16="http://schemas.microsoft.com/office/drawing/2014/main" id="{29215A51-815E-D243-A0ED-85EA41E2E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4337" y="6238145"/>
            <a:ext cx="1241456" cy="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09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10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0">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0">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04775" y="152220"/>
            <a:ext cx="8950200" cy="8241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Verdana"/>
              <a:buNone/>
            </a:pPr>
            <a:r>
              <a:rPr lang="en-US" sz="2800" dirty="0">
                <a:latin typeface="Arial"/>
                <a:ea typeface="Arial"/>
                <a:cs typeface="Arial"/>
                <a:sym typeface="Arial"/>
              </a:rPr>
              <a:t>Next steps – Sept 2018 onwards</a:t>
            </a:r>
          </a:p>
        </p:txBody>
      </p:sp>
      <p:sp>
        <p:nvSpPr>
          <p:cNvPr id="111" name="Shape 111"/>
          <p:cNvSpPr txBox="1">
            <a:spLocks noGrp="1"/>
          </p:cNvSpPr>
          <p:nvPr>
            <p:ph type="body" idx="4294967295"/>
          </p:nvPr>
        </p:nvSpPr>
        <p:spPr>
          <a:xfrm>
            <a:off x="255825" y="853430"/>
            <a:ext cx="7884300" cy="3713100"/>
          </a:xfrm>
          <a:prstGeom prst="rect">
            <a:avLst/>
          </a:prstGeom>
          <a:noFill/>
          <a:ln>
            <a:noFill/>
          </a:ln>
        </p:spPr>
        <p:txBody>
          <a:bodyPr wrap="square" lIns="91425" tIns="45700" rIns="91425" bIns="45700" anchor="t" anchorCtr="0">
            <a:noAutofit/>
          </a:bodyPr>
          <a:lstStyle/>
          <a:p>
            <a:pPr marL="88900" lvl="0" indent="0" rtl="0">
              <a:lnSpc>
                <a:spcPct val="115000"/>
              </a:lnSpc>
              <a:spcBef>
                <a:spcPts val="0"/>
              </a:spcBef>
              <a:buSzPct val="100000"/>
              <a:buNone/>
            </a:pPr>
            <a:endParaRPr lang="en-US" sz="2200" dirty="0">
              <a:latin typeface="Arial"/>
              <a:ea typeface="Arial"/>
              <a:cs typeface="Arial"/>
              <a:sym typeface="Arial"/>
            </a:endParaRPr>
          </a:p>
          <a:p>
            <a:pPr marL="457200" lvl="0" indent="-368300" rtl="0">
              <a:lnSpc>
                <a:spcPct val="115000"/>
              </a:lnSpc>
              <a:spcBef>
                <a:spcPts val="0"/>
              </a:spcBef>
              <a:buSzPct val="100000"/>
              <a:buFont typeface="Arial"/>
              <a:buChar char="●"/>
            </a:pPr>
            <a:r>
              <a:rPr lang="en-US" sz="2000" dirty="0">
                <a:latin typeface="Arial"/>
                <a:ea typeface="Arial"/>
                <a:cs typeface="Arial"/>
                <a:sym typeface="Arial"/>
              </a:rPr>
              <a:t>Working second version of the prototype</a:t>
            </a:r>
          </a:p>
          <a:p>
            <a:pPr marL="857250" lvl="1" indent="-368300">
              <a:lnSpc>
                <a:spcPct val="115000"/>
              </a:lnSpc>
              <a:spcBef>
                <a:spcPts val="0"/>
              </a:spcBef>
              <a:buSzPct val="100000"/>
              <a:buFont typeface="Arial"/>
              <a:buChar char="●"/>
            </a:pPr>
            <a:r>
              <a:rPr lang="en-US" sz="1400" dirty="0">
                <a:latin typeface="Arial"/>
                <a:ea typeface="Arial"/>
                <a:cs typeface="Arial"/>
                <a:sym typeface="Arial"/>
              </a:rPr>
              <a:t>Assess and evaluate the “tag types” and their link to protection levels and policies</a:t>
            </a:r>
          </a:p>
          <a:p>
            <a:pPr marL="857250" lvl="1" indent="-368300">
              <a:lnSpc>
                <a:spcPct val="115000"/>
              </a:lnSpc>
              <a:spcBef>
                <a:spcPts val="0"/>
              </a:spcBef>
              <a:buSzPct val="100000"/>
              <a:buFont typeface="Arial"/>
              <a:buChar char="●"/>
            </a:pPr>
            <a:r>
              <a:rPr lang="en-US" sz="1400" dirty="0">
                <a:latin typeface="Arial"/>
                <a:ea typeface="Arial"/>
                <a:cs typeface="Arial"/>
                <a:sym typeface="Arial"/>
              </a:rPr>
              <a:t>Implement the “tag types” and the related protection levels and policies in the decision tree</a:t>
            </a:r>
          </a:p>
          <a:p>
            <a:pPr marL="488950" lvl="1" indent="0">
              <a:lnSpc>
                <a:spcPct val="115000"/>
              </a:lnSpc>
              <a:spcBef>
                <a:spcPts val="0"/>
              </a:spcBef>
              <a:buSzPct val="100000"/>
              <a:buNone/>
            </a:pPr>
            <a:endParaRPr lang="en-US" sz="1600" dirty="0">
              <a:latin typeface="Arial"/>
              <a:ea typeface="Arial"/>
              <a:cs typeface="Arial"/>
              <a:sym typeface="Arial"/>
            </a:endParaRPr>
          </a:p>
          <a:p>
            <a:pPr marL="457200" lvl="0" indent="-368300" rtl="0">
              <a:lnSpc>
                <a:spcPct val="115000"/>
              </a:lnSpc>
              <a:spcBef>
                <a:spcPts val="0"/>
              </a:spcBef>
              <a:buSzPct val="100000"/>
              <a:buFont typeface="Arial"/>
              <a:buChar char="●"/>
            </a:pPr>
            <a:r>
              <a:rPr lang="en-US" sz="2000" dirty="0">
                <a:latin typeface="Arial"/>
                <a:ea typeface="Arial"/>
                <a:cs typeface="Arial"/>
                <a:sym typeface="Arial"/>
              </a:rPr>
              <a:t>Test and evaluate 2</a:t>
            </a:r>
            <a:r>
              <a:rPr lang="en-US" sz="2000" baseline="30000" dirty="0">
                <a:latin typeface="Arial"/>
                <a:ea typeface="Arial"/>
                <a:cs typeface="Arial"/>
                <a:sym typeface="Arial"/>
              </a:rPr>
              <a:t>nd</a:t>
            </a:r>
            <a:r>
              <a:rPr lang="en-US" sz="2000" dirty="0">
                <a:latin typeface="Arial"/>
                <a:ea typeface="Arial"/>
                <a:cs typeface="Arial"/>
                <a:sym typeface="Arial"/>
              </a:rPr>
              <a:t> prototype with volunteers/advisers from a selected number of organizations </a:t>
            </a:r>
          </a:p>
          <a:p>
            <a:pPr marL="857250" lvl="1" indent="-368300">
              <a:lnSpc>
                <a:spcPct val="115000"/>
              </a:lnSpc>
              <a:spcBef>
                <a:spcPts val="0"/>
              </a:spcBef>
              <a:buSzPct val="100000"/>
              <a:buFont typeface="Arial"/>
              <a:buChar char="●"/>
            </a:pPr>
            <a:r>
              <a:rPr lang="en-US" sz="1400" dirty="0">
                <a:latin typeface="Arial"/>
                <a:ea typeface="Arial"/>
                <a:cs typeface="Arial"/>
                <a:sym typeface="Arial"/>
              </a:rPr>
              <a:t>Separate micro-service?</a:t>
            </a:r>
          </a:p>
          <a:p>
            <a:pPr marL="857250" lvl="1" indent="-368300">
              <a:lnSpc>
                <a:spcPct val="115000"/>
              </a:lnSpc>
              <a:spcBef>
                <a:spcPts val="0"/>
              </a:spcBef>
              <a:buSzPct val="100000"/>
              <a:buFont typeface="Arial"/>
              <a:buChar char="●"/>
            </a:pPr>
            <a:r>
              <a:rPr lang="en-US" sz="1400" dirty="0">
                <a:latin typeface="Arial"/>
                <a:ea typeface="Arial"/>
                <a:cs typeface="Arial"/>
                <a:sym typeface="Arial"/>
              </a:rPr>
              <a:t>Recommendation system or a fully automated tagging system?</a:t>
            </a:r>
          </a:p>
          <a:p>
            <a:pPr marL="857250" lvl="1" indent="-368300">
              <a:lnSpc>
                <a:spcPct val="115000"/>
              </a:lnSpc>
              <a:spcBef>
                <a:spcPts val="0"/>
              </a:spcBef>
              <a:buSzPct val="100000"/>
              <a:buFont typeface="Arial"/>
              <a:buChar char="●"/>
            </a:pPr>
            <a:endParaRPr lang="en-US" sz="1400" dirty="0">
              <a:latin typeface="Arial"/>
              <a:ea typeface="Arial"/>
              <a:cs typeface="Arial"/>
              <a:sym typeface="Arial"/>
            </a:endParaRPr>
          </a:p>
          <a:p>
            <a:pPr marL="457200" lvl="0" indent="-368300" rtl="0">
              <a:lnSpc>
                <a:spcPct val="115000"/>
              </a:lnSpc>
              <a:spcBef>
                <a:spcPts val="0"/>
              </a:spcBef>
              <a:buSzPct val="100000"/>
              <a:buFont typeface="Arial"/>
              <a:buChar char="●"/>
            </a:pPr>
            <a:r>
              <a:rPr lang="en-US" sz="2000" dirty="0">
                <a:latin typeface="Arial"/>
                <a:ea typeface="Arial"/>
                <a:cs typeface="Arial"/>
                <a:sym typeface="Arial"/>
              </a:rPr>
              <a:t>Consider whether national extensions are needed, based on:</a:t>
            </a:r>
          </a:p>
          <a:p>
            <a:pPr marL="857250" lvl="1" indent="-368300">
              <a:lnSpc>
                <a:spcPct val="115000"/>
              </a:lnSpc>
              <a:spcBef>
                <a:spcPts val="0"/>
              </a:spcBef>
              <a:buSzPct val="100000"/>
              <a:buFont typeface="Arial"/>
              <a:buChar char="●"/>
            </a:pPr>
            <a:r>
              <a:rPr lang="en-US" sz="1600" dirty="0">
                <a:latin typeface="Arial"/>
                <a:ea typeface="Arial"/>
                <a:cs typeface="Arial"/>
                <a:sym typeface="Arial"/>
              </a:rPr>
              <a:t>National further legislation (e.g. UAVG)</a:t>
            </a:r>
          </a:p>
          <a:p>
            <a:pPr marL="857250" lvl="1" indent="-368300">
              <a:lnSpc>
                <a:spcPct val="115000"/>
              </a:lnSpc>
              <a:spcBef>
                <a:spcPts val="0"/>
              </a:spcBef>
              <a:buSzPct val="100000"/>
              <a:buFont typeface="Arial"/>
              <a:buChar char="●"/>
            </a:pPr>
            <a:r>
              <a:rPr lang="en-US" sz="1600" dirty="0">
                <a:latin typeface="Arial"/>
                <a:ea typeface="Arial"/>
                <a:cs typeface="Arial"/>
                <a:sym typeface="Arial"/>
              </a:rPr>
              <a:t>Codes of Conducts</a:t>
            </a:r>
          </a:p>
          <a:p>
            <a:pPr marL="488950" lvl="1" indent="0">
              <a:lnSpc>
                <a:spcPct val="115000"/>
              </a:lnSpc>
              <a:spcBef>
                <a:spcPts val="0"/>
              </a:spcBef>
              <a:buSzPct val="100000"/>
              <a:buNone/>
            </a:pPr>
            <a:endParaRPr lang="en-US" sz="1600" dirty="0">
              <a:latin typeface="Arial"/>
              <a:ea typeface="Arial"/>
              <a:cs typeface="Arial"/>
              <a:sym typeface="Arial"/>
            </a:endParaRPr>
          </a:p>
        </p:txBody>
      </p:sp>
      <p:sp>
        <p:nvSpPr>
          <p:cNvPr id="112" name="Shape 112"/>
          <p:cNvSpPr/>
          <p:nvPr/>
        </p:nvSpPr>
        <p:spPr>
          <a:xfrm rot="4744206">
            <a:off x="7183039" y="-111477"/>
            <a:ext cx="833826" cy="1637704"/>
          </a:xfrm>
          <a:prstGeom prst="snip2SameRect">
            <a:avLst>
              <a:gd name="adj1" fmla="val 39023"/>
              <a:gd name="adj2" fmla="val 0"/>
            </a:avLst>
          </a:prstGeom>
          <a:solidFill>
            <a:srgbClr val="3CC9E8"/>
          </a:solidFill>
          <a:ln w="28575"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13" name="Shape 113"/>
          <p:cNvSpPr txBox="1"/>
          <p:nvPr/>
        </p:nvSpPr>
        <p:spPr>
          <a:xfrm rot="-691483">
            <a:off x="6820536" y="324381"/>
            <a:ext cx="1804889" cy="613593"/>
          </a:xfrm>
          <a:prstGeom prst="rect">
            <a:avLst/>
          </a:prstGeom>
          <a:noFill/>
          <a:ln>
            <a:noFill/>
          </a:ln>
        </p:spPr>
        <p:txBody>
          <a:bodyPr wrap="square" lIns="91425" tIns="91425" rIns="91425" bIns="91425" anchor="t" anchorCtr="0">
            <a:noAutofit/>
          </a:bodyPr>
          <a:lstStyle/>
          <a:p>
            <a:pPr lvl="0" rtl="0">
              <a:spcBef>
                <a:spcPts val="0"/>
              </a:spcBef>
              <a:buNone/>
            </a:pPr>
            <a:r>
              <a:rPr lang="en-US" sz="1900">
                <a:solidFill>
                  <a:srgbClr val="FFFFFF"/>
                </a:solidFill>
              </a:rPr>
              <a:t>GDPR </a:t>
            </a:r>
            <a:br>
              <a:rPr lang="en-US" sz="1900">
                <a:solidFill>
                  <a:srgbClr val="FFFFFF"/>
                </a:solidFill>
              </a:rPr>
            </a:br>
            <a:r>
              <a:rPr lang="en-US" sz="1900">
                <a:solidFill>
                  <a:srgbClr val="FFFFFF"/>
                </a:solidFill>
              </a:rPr>
              <a:t>DataTags</a:t>
            </a:r>
          </a:p>
        </p:txBody>
      </p:sp>
      <p:sp>
        <p:nvSpPr>
          <p:cNvPr id="114" name="Shape 114"/>
          <p:cNvSpPr/>
          <p:nvPr/>
        </p:nvSpPr>
        <p:spPr>
          <a:xfrm>
            <a:off x="8140125" y="495470"/>
            <a:ext cx="137700" cy="137700"/>
          </a:xfrm>
          <a:prstGeom prst="ellipse">
            <a:avLst/>
          </a:prstGeom>
          <a:solidFill>
            <a:srgbClr val="FFFFFF"/>
          </a:solidFill>
          <a:ln w="28575"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5" name="Shape 115"/>
          <p:cNvSpPr/>
          <p:nvPr/>
        </p:nvSpPr>
        <p:spPr>
          <a:xfrm>
            <a:off x="8229600" y="-31825"/>
            <a:ext cx="974550" cy="637675"/>
          </a:xfrm>
          <a:custGeom>
            <a:avLst/>
            <a:gdLst/>
            <a:ahLst/>
            <a:cxnLst/>
            <a:rect l="0" t="0" r="0" b="0"/>
            <a:pathLst>
              <a:path w="38982" h="25507" extrusionOk="0">
                <a:moveTo>
                  <a:pt x="0" y="25507"/>
                </a:moveTo>
                <a:cubicBezTo>
                  <a:pt x="1042" y="24945"/>
                  <a:pt x="2566" y="22699"/>
                  <a:pt x="6256" y="22138"/>
                </a:cubicBezTo>
                <a:cubicBezTo>
                  <a:pt x="9945" y="21576"/>
                  <a:pt x="16683" y="25827"/>
                  <a:pt x="22138" y="22138"/>
                </a:cubicBezTo>
                <a:cubicBezTo>
                  <a:pt x="27592" y="18448"/>
                  <a:pt x="36174" y="3689"/>
                  <a:pt x="38982" y="0"/>
                </a:cubicBezTo>
              </a:path>
            </a:pathLst>
          </a:custGeom>
          <a:noFill/>
          <a:ln w="28575" cap="flat" cmpd="sng">
            <a:solidFill>
              <a:schemeClr val="dk2"/>
            </a:solidFill>
            <a:prstDash val="solid"/>
            <a:round/>
            <a:headEnd type="none" w="lg" len="lg"/>
            <a:tailEnd type="none" w="lg" len="lg"/>
          </a:ln>
        </p:spPr>
      </p:sp>
      <p:sp>
        <p:nvSpPr>
          <p:cNvPr id="8" name="Rechthoek 7">
            <a:extLst>
              <a:ext uri="{FF2B5EF4-FFF2-40B4-BE49-F238E27FC236}">
                <a16:creationId xmlns:a16="http://schemas.microsoft.com/office/drawing/2014/main" id="{0CB8ACAA-22DA-874F-9D15-F720DE846FCE}"/>
              </a:ext>
            </a:extLst>
          </p:cNvPr>
          <p:cNvSpPr/>
          <p:nvPr/>
        </p:nvSpPr>
        <p:spPr>
          <a:xfrm>
            <a:off x="2008416" y="6272680"/>
            <a:ext cx="5498274" cy="461665"/>
          </a:xfrm>
          <a:prstGeom prst="rect">
            <a:avLst/>
          </a:prstGeom>
        </p:spPr>
        <p:txBody>
          <a:bodyPr wrap="square">
            <a:spAutoFit/>
          </a:bodyPr>
          <a:lstStyle/>
          <a:p>
            <a:r>
              <a:rPr lang="nl-NL" sz="1200" dirty="0" err="1">
                <a:latin typeface="*Microsoft Sans Serif-Identity-H"/>
              </a:rPr>
              <a:t>This</a:t>
            </a:r>
            <a:r>
              <a:rPr lang="nl-NL" sz="1200" dirty="0">
                <a:latin typeface="*Microsoft Sans Serif-Identity-H"/>
              </a:rPr>
              <a:t> </a:t>
            </a:r>
            <a:r>
              <a:rPr lang="nl-NL" sz="1200" dirty="0" err="1">
                <a:latin typeface="*Microsoft Sans Serif-Identity-H"/>
              </a:rPr>
              <a:t>work</a:t>
            </a:r>
            <a:r>
              <a:rPr lang="nl-NL" sz="1200" dirty="0">
                <a:latin typeface="*Microsoft Sans Serif-Identity-H"/>
              </a:rPr>
              <a:t> is </a:t>
            </a:r>
            <a:r>
              <a:rPr lang="nl-NL" sz="1200" dirty="0" err="1">
                <a:latin typeface="*Microsoft Sans Serif-Identity-H"/>
              </a:rPr>
              <a:t>released</a:t>
            </a:r>
            <a:r>
              <a:rPr lang="nl-NL" sz="1200" dirty="0">
                <a:latin typeface="*Microsoft Sans Serif-Identity-H"/>
              </a:rPr>
              <a:t> </a:t>
            </a:r>
            <a:r>
              <a:rPr lang="nl-NL" sz="1200" dirty="0" err="1">
                <a:latin typeface="*Microsoft Sans Serif-Identity-H"/>
              </a:rPr>
              <a:t>under</a:t>
            </a:r>
            <a:r>
              <a:rPr lang="nl-NL" sz="1200" dirty="0">
                <a:latin typeface="*Microsoft Sans Serif-Identity-H"/>
              </a:rPr>
              <a:t> a Creative </a:t>
            </a:r>
            <a:r>
              <a:rPr lang="nl-NL" sz="1200" dirty="0" err="1">
                <a:latin typeface="*Microsoft Sans Serif-Identity-H"/>
              </a:rPr>
              <a:t>Commons</a:t>
            </a:r>
            <a:r>
              <a:rPr lang="nl-NL" sz="1200" dirty="0">
                <a:latin typeface="*Microsoft Sans Serif-Identity-H"/>
              </a:rPr>
              <a:t> </a:t>
            </a:r>
            <a:r>
              <a:rPr lang="nl-NL" sz="1200" dirty="0" err="1">
                <a:latin typeface="*Microsoft Sans Serif-Identity-H"/>
              </a:rPr>
              <a:t>Attribution</a:t>
            </a:r>
            <a:r>
              <a:rPr lang="nl-NL" sz="1200" dirty="0">
                <a:latin typeface="*Microsoft Sans Serif-Identity-H"/>
              </a:rPr>
              <a:t> 4.0 International </a:t>
            </a:r>
            <a:r>
              <a:rPr lang="nl-NL" sz="1200" dirty="0" err="1">
                <a:latin typeface="*Microsoft Sans Serif-Identity-H"/>
              </a:rPr>
              <a:t>Licence</a:t>
            </a:r>
            <a:r>
              <a:rPr lang="nl-NL" sz="1200" dirty="0">
                <a:latin typeface="*Microsoft Sans Serif-Identity-H"/>
              </a:rPr>
              <a:t>. </a:t>
            </a:r>
          </a:p>
          <a:p>
            <a:r>
              <a:rPr lang="nl-NL" sz="1200" dirty="0">
                <a:latin typeface="*Microsoft Sans Serif-Identity-H"/>
              </a:rPr>
              <a:t>For details </a:t>
            </a:r>
            <a:r>
              <a:rPr lang="nl-NL" sz="1200" dirty="0" err="1">
                <a:latin typeface="*Microsoft Sans Serif-Identity-H"/>
              </a:rPr>
              <a:t>please</a:t>
            </a:r>
            <a:r>
              <a:rPr lang="nl-NL" sz="1200" dirty="0">
                <a:latin typeface="*Microsoft Sans Serif-Identity-H"/>
              </a:rPr>
              <a:t> </a:t>
            </a:r>
            <a:r>
              <a:rPr lang="nl-NL" sz="1200" dirty="0" err="1">
                <a:latin typeface="*Microsoft Sans Serif-Identity-H"/>
              </a:rPr>
              <a:t>see</a:t>
            </a:r>
            <a:r>
              <a:rPr lang="nl-NL" sz="1200" dirty="0">
                <a:latin typeface="*Microsoft Sans Serif-Identity-H"/>
              </a:rPr>
              <a:t> http://</a:t>
            </a:r>
            <a:r>
              <a:rPr lang="nl-NL" sz="1200" dirty="0" err="1">
                <a:latin typeface="*Microsoft Sans Serif-Identity-H"/>
              </a:rPr>
              <a:t>creativecommons.org</a:t>
            </a:r>
            <a:r>
              <a:rPr lang="nl-NL" sz="1200" dirty="0">
                <a:latin typeface="*Microsoft Sans Serif-Identity-H"/>
              </a:rPr>
              <a:t>/</a:t>
            </a:r>
            <a:r>
              <a:rPr lang="nl-NL" sz="1200" dirty="0" err="1">
                <a:latin typeface="*Microsoft Sans Serif-Identity-H"/>
              </a:rPr>
              <a:t>licenses</a:t>
            </a:r>
            <a:r>
              <a:rPr lang="nl-NL" sz="1200" dirty="0">
                <a:latin typeface="*Microsoft Sans Serif-Identity-H"/>
              </a:rPr>
              <a:t>/</a:t>
            </a:r>
            <a:r>
              <a:rPr lang="nl-NL" sz="1200" dirty="0" err="1">
                <a:latin typeface="*Microsoft Sans Serif-Identity-H"/>
              </a:rPr>
              <a:t>by</a:t>
            </a:r>
            <a:r>
              <a:rPr lang="nl-NL" sz="1200" dirty="0">
                <a:latin typeface="*Microsoft Sans Serif-Identity-H"/>
              </a:rPr>
              <a:t>/4.0/ </a:t>
            </a:r>
            <a:endParaRPr lang="nl-NL" sz="1200" dirty="0"/>
          </a:p>
        </p:txBody>
      </p:sp>
      <p:pic>
        <p:nvPicPr>
          <p:cNvPr id="9" name="Picture 1" descr="page1image1790624">
            <a:extLst>
              <a:ext uri="{FF2B5EF4-FFF2-40B4-BE49-F238E27FC236}">
                <a16:creationId xmlns:a16="http://schemas.microsoft.com/office/drawing/2014/main" id="{D682812C-CD6F-034B-A78D-72C840958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070" y="6272680"/>
            <a:ext cx="1241456" cy="619855"/>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279945F2-6D33-AA42-8E56-03F7B7D6CA1B}"/>
              </a:ext>
            </a:extLst>
          </p:cNvPr>
          <p:cNvPicPr>
            <a:picLocks noChangeAspect="1"/>
          </p:cNvPicPr>
          <p:nvPr/>
        </p:nvPicPr>
        <p:blipFill>
          <a:blip r:embed="rId4"/>
          <a:stretch>
            <a:fillRect/>
          </a:stretch>
        </p:blipFill>
        <p:spPr>
          <a:xfrm>
            <a:off x="5082258" y="4566530"/>
            <a:ext cx="2301573" cy="1570381"/>
          </a:xfrm>
          <a:prstGeom prst="rect">
            <a:avLst/>
          </a:prstGeom>
        </p:spPr>
      </p:pic>
      <p:pic>
        <p:nvPicPr>
          <p:cNvPr id="6" name="Afbeelding 5">
            <a:extLst>
              <a:ext uri="{FF2B5EF4-FFF2-40B4-BE49-F238E27FC236}">
                <a16:creationId xmlns:a16="http://schemas.microsoft.com/office/drawing/2014/main" id="{011BF327-BF79-254E-9C29-2F54EEDF4168}"/>
              </a:ext>
            </a:extLst>
          </p:cNvPr>
          <p:cNvPicPr>
            <a:picLocks noChangeAspect="1"/>
          </p:cNvPicPr>
          <p:nvPr/>
        </p:nvPicPr>
        <p:blipFill>
          <a:blip r:embed="rId5"/>
          <a:stretch>
            <a:fillRect/>
          </a:stretch>
        </p:blipFill>
        <p:spPr>
          <a:xfrm>
            <a:off x="1624709" y="4761167"/>
            <a:ext cx="2462709" cy="1742345"/>
          </a:xfrm>
          <a:prstGeom prst="rect">
            <a:avLst/>
          </a:prstGeom>
        </p:spPr>
      </p:pic>
    </p:spTree>
    <p:extLst>
      <p:ext uri="{BB962C8B-B14F-4D97-AF65-F5344CB8AC3E}">
        <p14:creationId xmlns:p14="http://schemas.microsoft.com/office/powerpoint/2010/main" val="541596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Web references</a:t>
            </a:r>
          </a:p>
        </p:txBody>
      </p:sp>
      <p:sp>
        <p:nvSpPr>
          <p:cNvPr id="3" name="Content Placeholder 2"/>
          <p:cNvSpPr>
            <a:spLocks noGrp="1"/>
          </p:cNvSpPr>
          <p:nvPr>
            <p:ph sz="quarter" idx="10"/>
          </p:nvPr>
        </p:nvSpPr>
        <p:spPr/>
        <p:txBody>
          <a:bodyPr/>
          <a:lstStyle/>
          <a:p>
            <a:pPr marL="342900" indent="-342900">
              <a:buFont typeface="Arial" charset="0"/>
              <a:buChar char="•"/>
            </a:pPr>
            <a:r>
              <a:rPr lang="en-GB" sz="2400" dirty="0">
                <a:latin typeface="Verdana" charset="0"/>
                <a:ea typeface="Verdana" charset="0"/>
                <a:cs typeface="Verdana" charset="0"/>
              </a:rPr>
              <a:t>Questionnaire derived from the decision tree, including descriptions and links in Zingtree: </a:t>
            </a:r>
            <a:r>
              <a:rPr lang="en-GB" sz="2400" dirty="0">
                <a:latin typeface="Verdana" charset="0"/>
                <a:ea typeface="Verdana" charset="0"/>
                <a:cs typeface="Verdana" charset="0"/>
                <a:hlinkClick r:id="rId3"/>
              </a:rPr>
              <a:t>https://goo.gl/cBgcmJ</a:t>
            </a:r>
            <a:r>
              <a:rPr lang="en-GB" sz="2400" dirty="0">
                <a:latin typeface="Verdana" charset="0"/>
                <a:ea typeface="Verdana" charset="0"/>
                <a:cs typeface="Verdana" charset="0"/>
              </a:rPr>
              <a:t> </a:t>
            </a:r>
          </a:p>
          <a:p>
            <a:pPr marL="342900" indent="-342900">
              <a:buFont typeface="Arial" charset="0"/>
              <a:buChar char="•"/>
            </a:pPr>
            <a:endParaRPr lang="en-GB" sz="2400" dirty="0">
              <a:latin typeface="Verdana" charset="0"/>
              <a:ea typeface="Verdana" charset="0"/>
              <a:cs typeface="Verdana" charset="0"/>
            </a:endParaRPr>
          </a:p>
          <a:p>
            <a:pPr marL="342900" indent="-342900">
              <a:buFont typeface="Arial" charset="0"/>
              <a:buChar char="•"/>
            </a:pPr>
            <a:r>
              <a:rPr lang="en-GB" sz="2400" dirty="0">
                <a:latin typeface="Verdana" charset="0"/>
                <a:ea typeface="Verdana" charset="0"/>
                <a:cs typeface="Verdana" charset="0"/>
              </a:rPr>
              <a:t>Graph of decision tree as PDF: </a:t>
            </a:r>
            <a:r>
              <a:rPr lang="en-GB" sz="2400" dirty="0">
                <a:latin typeface="Verdana" charset="0"/>
                <a:ea typeface="Verdana" charset="0"/>
                <a:cs typeface="Verdana" charset="0"/>
                <a:hlinkClick r:id="rId4"/>
              </a:rPr>
              <a:t>http://bit.ly/2gZDUQZ</a:t>
            </a:r>
            <a:r>
              <a:rPr lang="en-GB" sz="2400" dirty="0">
                <a:latin typeface="Verdana" charset="0"/>
                <a:ea typeface="Verdana" charset="0"/>
                <a:cs typeface="Verdana" charset="0"/>
              </a:rPr>
              <a:t>  (in DANS Intranet, please contact </a:t>
            </a:r>
            <a:r>
              <a:rPr lang="en-GB" sz="2400" dirty="0">
                <a:latin typeface="Verdana" charset="0"/>
                <a:ea typeface="Verdana" charset="0"/>
                <a:cs typeface="Verdana" charset="0"/>
                <a:hlinkClick r:id="rId5"/>
              </a:rPr>
              <a:t>ilona.von.stein@dans.knaw.nl</a:t>
            </a:r>
            <a:r>
              <a:rPr lang="en-GB" sz="2400" dirty="0">
                <a:latin typeface="Verdana" charset="0"/>
                <a:ea typeface="Verdana" charset="0"/>
                <a:cs typeface="Verdana" charset="0"/>
              </a:rPr>
              <a:t>)</a:t>
            </a:r>
          </a:p>
          <a:p>
            <a:pPr marL="342900" indent="-342900">
              <a:buFont typeface="Arial" charset="0"/>
              <a:buChar char="•"/>
            </a:pPr>
            <a:endParaRPr lang="en-GB" sz="2400" dirty="0">
              <a:latin typeface="Verdana" charset="0"/>
              <a:ea typeface="Verdana" charset="0"/>
              <a:cs typeface="Verdana" charset="0"/>
            </a:endParaRPr>
          </a:p>
        </p:txBody>
      </p:sp>
      <p:sp>
        <p:nvSpPr>
          <p:cNvPr id="4" name="Rechthoek 3">
            <a:extLst>
              <a:ext uri="{FF2B5EF4-FFF2-40B4-BE49-F238E27FC236}">
                <a16:creationId xmlns:a16="http://schemas.microsoft.com/office/drawing/2014/main" id="{E98091FF-A4B3-B447-82DF-B2422804F66B}"/>
              </a:ext>
            </a:extLst>
          </p:cNvPr>
          <p:cNvSpPr/>
          <p:nvPr/>
        </p:nvSpPr>
        <p:spPr>
          <a:xfrm>
            <a:off x="1995055" y="6334029"/>
            <a:ext cx="5498274" cy="461665"/>
          </a:xfrm>
          <a:prstGeom prst="rect">
            <a:avLst/>
          </a:prstGeom>
        </p:spPr>
        <p:txBody>
          <a:bodyPr wrap="square">
            <a:spAutoFit/>
          </a:bodyPr>
          <a:lstStyle/>
          <a:p>
            <a:r>
              <a:rPr lang="nl-NL" sz="1200" dirty="0" err="1">
                <a:latin typeface="*Microsoft Sans Serif-Identity-H"/>
              </a:rPr>
              <a:t>This</a:t>
            </a:r>
            <a:r>
              <a:rPr lang="nl-NL" sz="1200" dirty="0">
                <a:latin typeface="*Microsoft Sans Serif-Identity-H"/>
              </a:rPr>
              <a:t> </a:t>
            </a:r>
            <a:r>
              <a:rPr lang="nl-NL" sz="1200" dirty="0" err="1">
                <a:latin typeface="*Microsoft Sans Serif-Identity-H"/>
              </a:rPr>
              <a:t>work</a:t>
            </a:r>
            <a:r>
              <a:rPr lang="nl-NL" sz="1200" dirty="0">
                <a:latin typeface="*Microsoft Sans Serif-Identity-H"/>
              </a:rPr>
              <a:t> is </a:t>
            </a:r>
            <a:r>
              <a:rPr lang="nl-NL" sz="1200" dirty="0" err="1">
                <a:latin typeface="*Microsoft Sans Serif-Identity-H"/>
              </a:rPr>
              <a:t>released</a:t>
            </a:r>
            <a:r>
              <a:rPr lang="nl-NL" sz="1200" dirty="0">
                <a:latin typeface="*Microsoft Sans Serif-Identity-H"/>
              </a:rPr>
              <a:t> </a:t>
            </a:r>
            <a:r>
              <a:rPr lang="nl-NL" sz="1200" dirty="0" err="1">
                <a:latin typeface="*Microsoft Sans Serif-Identity-H"/>
              </a:rPr>
              <a:t>under</a:t>
            </a:r>
            <a:r>
              <a:rPr lang="nl-NL" sz="1200" dirty="0">
                <a:latin typeface="*Microsoft Sans Serif-Identity-H"/>
              </a:rPr>
              <a:t> a Creative </a:t>
            </a:r>
            <a:r>
              <a:rPr lang="nl-NL" sz="1200" dirty="0" err="1">
                <a:latin typeface="*Microsoft Sans Serif-Identity-H"/>
              </a:rPr>
              <a:t>Commons</a:t>
            </a:r>
            <a:r>
              <a:rPr lang="nl-NL" sz="1200" dirty="0">
                <a:latin typeface="*Microsoft Sans Serif-Identity-H"/>
              </a:rPr>
              <a:t> </a:t>
            </a:r>
            <a:r>
              <a:rPr lang="nl-NL" sz="1200" dirty="0" err="1">
                <a:latin typeface="*Microsoft Sans Serif-Identity-H"/>
              </a:rPr>
              <a:t>Attribution</a:t>
            </a:r>
            <a:r>
              <a:rPr lang="nl-NL" sz="1200" dirty="0">
                <a:latin typeface="*Microsoft Sans Serif-Identity-H"/>
              </a:rPr>
              <a:t> 4.0 International </a:t>
            </a:r>
            <a:r>
              <a:rPr lang="nl-NL" sz="1200" dirty="0" err="1">
                <a:latin typeface="*Microsoft Sans Serif-Identity-H"/>
              </a:rPr>
              <a:t>Licence</a:t>
            </a:r>
            <a:r>
              <a:rPr lang="nl-NL" sz="1200" dirty="0">
                <a:latin typeface="*Microsoft Sans Serif-Identity-H"/>
              </a:rPr>
              <a:t>. </a:t>
            </a:r>
          </a:p>
          <a:p>
            <a:r>
              <a:rPr lang="nl-NL" sz="1200" dirty="0">
                <a:latin typeface="*Microsoft Sans Serif-Identity-H"/>
              </a:rPr>
              <a:t>For details </a:t>
            </a:r>
            <a:r>
              <a:rPr lang="nl-NL" sz="1200" dirty="0" err="1">
                <a:latin typeface="*Microsoft Sans Serif-Identity-H"/>
              </a:rPr>
              <a:t>please</a:t>
            </a:r>
            <a:r>
              <a:rPr lang="nl-NL" sz="1200" dirty="0">
                <a:latin typeface="*Microsoft Sans Serif-Identity-H"/>
              </a:rPr>
              <a:t> </a:t>
            </a:r>
            <a:r>
              <a:rPr lang="nl-NL" sz="1200" dirty="0" err="1">
                <a:latin typeface="*Microsoft Sans Serif-Identity-H"/>
              </a:rPr>
              <a:t>see</a:t>
            </a:r>
            <a:r>
              <a:rPr lang="nl-NL" sz="1200" dirty="0">
                <a:latin typeface="*Microsoft Sans Serif-Identity-H"/>
              </a:rPr>
              <a:t> http://</a:t>
            </a:r>
            <a:r>
              <a:rPr lang="nl-NL" sz="1200" dirty="0" err="1">
                <a:latin typeface="*Microsoft Sans Serif-Identity-H"/>
              </a:rPr>
              <a:t>creativecommons.org</a:t>
            </a:r>
            <a:r>
              <a:rPr lang="nl-NL" sz="1200" dirty="0">
                <a:latin typeface="*Microsoft Sans Serif-Identity-H"/>
              </a:rPr>
              <a:t>/</a:t>
            </a:r>
            <a:r>
              <a:rPr lang="nl-NL" sz="1200" dirty="0" err="1">
                <a:latin typeface="*Microsoft Sans Serif-Identity-H"/>
              </a:rPr>
              <a:t>licenses</a:t>
            </a:r>
            <a:r>
              <a:rPr lang="nl-NL" sz="1200" dirty="0">
                <a:latin typeface="*Microsoft Sans Serif-Identity-H"/>
              </a:rPr>
              <a:t>/</a:t>
            </a:r>
            <a:r>
              <a:rPr lang="nl-NL" sz="1200" dirty="0" err="1">
                <a:latin typeface="*Microsoft Sans Serif-Identity-H"/>
              </a:rPr>
              <a:t>by</a:t>
            </a:r>
            <a:r>
              <a:rPr lang="nl-NL" sz="1200" dirty="0">
                <a:latin typeface="*Microsoft Sans Serif-Identity-H"/>
              </a:rPr>
              <a:t>/4.0/ </a:t>
            </a:r>
            <a:endParaRPr lang="nl-NL" sz="1200" dirty="0"/>
          </a:p>
        </p:txBody>
      </p:sp>
      <p:pic>
        <p:nvPicPr>
          <p:cNvPr id="5" name="Picture 1" descr="page1image1790624">
            <a:extLst>
              <a:ext uri="{FF2B5EF4-FFF2-40B4-BE49-F238E27FC236}">
                <a16:creationId xmlns:a16="http://schemas.microsoft.com/office/drawing/2014/main" id="{6F91E878-B030-AF47-8467-6816290ABB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3709" y="6334029"/>
            <a:ext cx="1241456" cy="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159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p:nvPr/>
        </p:nvSpPr>
        <p:spPr>
          <a:xfrm rot="4744134">
            <a:off x="3339497" y="268971"/>
            <a:ext cx="2464822" cy="5684629"/>
          </a:xfrm>
          <a:prstGeom prst="snip2SameRect">
            <a:avLst>
              <a:gd name="adj1" fmla="val 39023"/>
              <a:gd name="adj2" fmla="val 0"/>
            </a:avLst>
          </a:prstGeom>
          <a:solidFill>
            <a:srgbClr val="3CC9E8"/>
          </a:solidFill>
          <a:ln w="38100"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21" name="Shape 121"/>
          <p:cNvSpPr txBox="1">
            <a:spLocks noGrp="1"/>
          </p:cNvSpPr>
          <p:nvPr>
            <p:ph type="body" idx="1"/>
          </p:nvPr>
        </p:nvSpPr>
        <p:spPr>
          <a:xfrm rot="-681574">
            <a:off x="1930173" y="2425085"/>
            <a:ext cx="4346955" cy="904527"/>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4800" b="1">
                <a:solidFill>
                  <a:srgbClr val="FFFFFF"/>
                </a:solidFill>
                <a:latin typeface="Arial"/>
                <a:ea typeface="Arial"/>
                <a:cs typeface="Arial"/>
                <a:sym typeface="Arial"/>
              </a:rPr>
              <a:t>Thanks for listening!</a:t>
            </a:r>
          </a:p>
        </p:txBody>
      </p:sp>
      <p:sp>
        <p:nvSpPr>
          <p:cNvPr id="122" name="Shape 122"/>
          <p:cNvSpPr/>
          <p:nvPr/>
        </p:nvSpPr>
        <p:spPr>
          <a:xfrm>
            <a:off x="6936950" y="2550975"/>
            <a:ext cx="240600" cy="240600"/>
          </a:xfrm>
          <a:prstGeom prst="ellipse">
            <a:avLst/>
          </a:prstGeom>
          <a:solidFill>
            <a:srgbClr val="FFFFFF"/>
          </a:solidFill>
          <a:ln w="28575"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123" name="Shape 123"/>
          <p:cNvCxnSpPr/>
          <p:nvPr/>
        </p:nvCxnSpPr>
        <p:spPr>
          <a:xfrm rot="-5400000">
            <a:off x="6372210" y="707840"/>
            <a:ext cx="2725500" cy="1291200"/>
          </a:xfrm>
          <a:prstGeom prst="curvedConnector3">
            <a:avLst>
              <a:gd name="adj1" fmla="val 14907"/>
            </a:avLst>
          </a:prstGeom>
          <a:noFill/>
          <a:ln w="28575" cap="flat" cmpd="sng">
            <a:solidFill>
              <a:schemeClr val="dk2"/>
            </a:solidFill>
            <a:prstDash val="solid"/>
            <a:round/>
            <a:headEnd type="none" w="lg" len="lg"/>
            <a:tailEnd type="none" w="lg" len="lg"/>
          </a:ln>
        </p:spPr>
      </p:cxnSp>
      <p:sp>
        <p:nvSpPr>
          <p:cNvPr id="2" name="TextBox 1"/>
          <p:cNvSpPr txBox="1"/>
          <p:nvPr/>
        </p:nvSpPr>
        <p:spPr>
          <a:xfrm>
            <a:off x="5071642" y="4937577"/>
            <a:ext cx="3971215" cy="830997"/>
          </a:xfrm>
          <a:prstGeom prst="rect">
            <a:avLst/>
          </a:prstGeom>
          <a:noFill/>
        </p:spPr>
        <p:txBody>
          <a:bodyPr wrap="none" rtlCol="0">
            <a:spAutoFit/>
          </a:bodyPr>
          <a:lstStyle/>
          <a:p>
            <a:r>
              <a:rPr lang="en-GB" dirty="0">
                <a:hlinkClick r:id="rId3"/>
              </a:rPr>
              <a:t>www.dans.knaw.nl</a:t>
            </a:r>
            <a:endParaRPr lang="en-GB" dirty="0"/>
          </a:p>
          <a:p>
            <a:r>
              <a:rPr lang="en-GB" dirty="0">
                <a:hlinkClick r:id="rId4"/>
              </a:rPr>
              <a:t>ilona.von.stein@dans.knaw.nl</a:t>
            </a:r>
            <a:r>
              <a:rPr lang="en-GB" dirty="0"/>
              <a:t> </a:t>
            </a:r>
          </a:p>
        </p:txBody>
      </p:sp>
      <p:sp>
        <p:nvSpPr>
          <p:cNvPr id="7" name="Rechthoek 6">
            <a:extLst>
              <a:ext uri="{FF2B5EF4-FFF2-40B4-BE49-F238E27FC236}">
                <a16:creationId xmlns:a16="http://schemas.microsoft.com/office/drawing/2014/main" id="{54226312-A3CE-284D-8AA6-0A6B2255931D}"/>
              </a:ext>
            </a:extLst>
          </p:cNvPr>
          <p:cNvSpPr/>
          <p:nvPr/>
        </p:nvSpPr>
        <p:spPr>
          <a:xfrm>
            <a:off x="0" y="6303763"/>
            <a:ext cx="5498274" cy="461665"/>
          </a:xfrm>
          <a:prstGeom prst="rect">
            <a:avLst/>
          </a:prstGeom>
        </p:spPr>
        <p:txBody>
          <a:bodyPr wrap="square">
            <a:spAutoFit/>
          </a:bodyPr>
          <a:lstStyle/>
          <a:p>
            <a:r>
              <a:rPr lang="nl-NL" sz="1200" dirty="0" err="1">
                <a:latin typeface="*Microsoft Sans Serif-Identity-H"/>
              </a:rPr>
              <a:t>This</a:t>
            </a:r>
            <a:r>
              <a:rPr lang="nl-NL" sz="1200" dirty="0">
                <a:latin typeface="*Microsoft Sans Serif-Identity-H"/>
              </a:rPr>
              <a:t> </a:t>
            </a:r>
            <a:r>
              <a:rPr lang="nl-NL" sz="1200" dirty="0" err="1">
                <a:latin typeface="*Microsoft Sans Serif-Identity-H"/>
              </a:rPr>
              <a:t>work</a:t>
            </a:r>
            <a:r>
              <a:rPr lang="nl-NL" sz="1200" dirty="0">
                <a:latin typeface="*Microsoft Sans Serif-Identity-H"/>
              </a:rPr>
              <a:t> is </a:t>
            </a:r>
            <a:r>
              <a:rPr lang="nl-NL" sz="1200" dirty="0" err="1">
                <a:latin typeface="*Microsoft Sans Serif-Identity-H"/>
              </a:rPr>
              <a:t>released</a:t>
            </a:r>
            <a:r>
              <a:rPr lang="nl-NL" sz="1200" dirty="0">
                <a:latin typeface="*Microsoft Sans Serif-Identity-H"/>
              </a:rPr>
              <a:t> </a:t>
            </a:r>
            <a:r>
              <a:rPr lang="nl-NL" sz="1200" dirty="0" err="1">
                <a:latin typeface="*Microsoft Sans Serif-Identity-H"/>
              </a:rPr>
              <a:t>under</a:t>
            </a:r>
            <a:r>
              <a:rPr lang="nl-NL" sz="1200" dirty="0">
                <a:latin typeface="*Microsoft Sans Serif-Identity-H"/>
              </a:rPr>
              <a:t> a Creative </a:t>
            </a:r>
            <a:r>
              <a:rPr lang="nl-NL" sz="1200" dirty="0" err="1">
                <a:latin typeface="*Microsoft Sans Serif-Identity-H"/>
              </a:rPr>
              <a:t>Commons</a:t>
            </a:r>
            <a:r>
              <a:rPr lang="nl-NL" sz="1200" dirty="0">
                <a:latin typeface="*Microsoft Sans Serif-Identity-H"/>
              </a:rPr>
              <a:t> </a:t>
            </a:r>
            <a:r>
              <a:rPr lang="nl-NL" sz="1200" dirty="0" err="1">
                <a:latin typeface="*Microsoft Sans Serif-Identity-H"/>
              </a:rPr>
              <a:t>Attribution</a:t>
            </a:r>
            <a:r>
              <a:rPr lang="nl-NL" sz="1200" dirty="0">
                <a:latin typeface="*Microsoft Sans Serif-Identity-H"/>
              </a:rPr>
              <a:t> 4.0 International </a:t>
            </a:r>
            <a:r>
              <a:rPr lang="nl-NL" sz="1200" dirty="0" err="1">
                <a:latin typeface="*Microsoft Sans Serif-Identity-H"/>
              </a:rPr>
              <a:t>Licence</a:t>
            </a:r>
            <a:r>
              <a:rPr lang="nl-NL" sz="1200" dirty="0">
                <a:latin typeface="*Microsoft Sans Serif-Identity-H"/>
              </a:rPr>
              <a:t>. </a:t>
            </a:r>
          </a:p>
          <a:p>
            <a:r>
              <a:rPr lang="nl-NL" sz="1200" dirty="0">
                <a:latin typeface="*Microsoft Sans Serif-Identity-H"/>
              </a:rPr>
              <a:t>For details </a:t>
            </a:r>
            <a:r>
              <a:rPr lang="nl-NL" sz="1200" dirty="0" err="1">
                <a:latin typeface="*Microsoft Sans Serif-Identity-H"/>
              </a:rPr>
              <a:t>please</a:t>
            </a:r>
            <a:r>
              <a:rPr lang="nl-NL" sz="1200" dirty="0">
                <a:latin typeface="*Microsoft Sans Serif-Identity-H"/>
              </a:rPr>
              <a:t> </a:t>
            </a:r>
            <a:r>
              <a:rPr lang="nl-NL" sz="1200" dirty="0" err="1">
                <a:latin typeface="*Microsoft Sans Serif-Identity-H"/>
              </a:rPr>
              <a:t>see</a:t>
            </a:r>
            <a:r>
              <a:rPr lang="nl-NL" sz="1200" dirty="0">
                <a:latin typeface="*Microsoft Sans Serif-Identity-H"/>
              </a:rPr>
              <a:t> http://</a:t>
            </a:r>
            <a:r>
              <a:rPr lang="nl-NL" sz="1200" dirty="0" err="1">
                <a:latin typeface="*Microsoft Sans Serif-Identity-H"/>
              </a:rPr>
              <a:t>creativecommons.org</a:t>
            </a:r>
            <a:r>
              <a:rPr lang="nl-NL" sz="1200" dirty="0">
                <a:latin typeface="*Microsoft Sans Serif-Identity-H"/>
              </a:rPr>
              <a:t>/</a:t>
            </a:r>
            <a:r>
              <a:rPr lang="nl-NL" sz="1200" dirty="0" err="1">
                <a:latin typeface="*Microsoft Sans Serif-Identity-H"/>
              </a:rPr>
              <a:t>licenses</a:t>
            </a:r>
            <a:r>
              <a:rPr lang="nl-NL" sz="1200" dirty="0">
                <a:latin typeface="*Microsoft Sans Serif-Identity-H"/>
              </a:rPr>
              <a:t>/</a:t>
            </a:r>
            <a:r>
              <a:rPr lang="nl-NL" sz="1200" dirty="0" err="1">
                <a:latin typeface="*Microsoft Sans Serif-Identity-H"/>
              </a:rPr>
              <a:t>by</a:t>
            </a:r>
            <a:r>
              <a:rPr lang="nl-NL" sz="1200" dirty="0">
                <a:latin typeface="*Microsoft Sans Serif-Identity-H"/>
              </a:rPr>
              <a:t>/4.0/ </a:t>
            </a:r>
            <a:endParaRPr lang="nl-NL" sz="1200" dirty="0"/>
          </a:p>
        </p:txBody>
      </p:sp>
      <p:pic>
        <p:nvPicPr>
          <p:cNvPr id="8" name="Picture 1" descr="page1image1790624">
            <a:extLst>
              <a:ext uri="{FF2B5EF4-FFF2-40B4-BE49-F238E27FC236}">
                <a16:creationId xmlns:a16="http://schemas.microsoft.com/office/drawing/2014/main" id="{D1D53250-03A9-814F-A611-90D2BCA753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8654" y="6303763"/>
            <a:ext cx="1241456" cy="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sz="2800" dirty="0"/>
              <a:t>Warming up…</a:t>
            </a:r>
            <a:endParaRPr lang="en-US" sz="2800" dirty="0"/>
          </a:p>
        </p:txBody>
      </p:sp>
      <p:sp>
        <p:nvSpPr>
          <p:cNvPr id="3" name="Content Placeholder 2"/>
          <p:cNvSpPr>
            <a:spLocks noGrp="1"/>
          </p:cNvSpPr>
          <p:nvPr>
            <p:ph sz="quarter" idx="10"/>
          </p:nvPr>
        </p:nvSpPr>
        <p:spPr>
          <a:xfrm>
            <a:off x="104775" y="1969677"/>
            <a:ext cx="8563737" cy="4198937"/>
          </a:xfrm>
        </p:spPr>
        <p:txBody>
          <a:bodyPr/>
          <a:lstStyle/>
          <a:p>
            <a:pPr>
              <a:buClr>
                <a:srgbClr val="3366FF"/>
              </a:buClr>
              <a:buFont typeface="Wingdings" charset="2"/>
              <a:buChar char="u"/>
            </a:pPr>
            <a:r>
              <a:rPr lang="nl-NL" dirty="0"/>
              <a:t> 	</a:t>
            </a:r>
            <a:r>
              <a:rPr lang="nl-NL" dirty="0" err="1"/>
              <a:t>Please</a:t>
            </a:r>
            <a:r>
              <a:rPr lang="nl-NL" dirty="0"/>
              <a:t> take a mobile device (e.g. mobile </a:t>
            </a:r>
            <a:r>
              <a:rPr lang="nl-NL" dirty="0" err="1"/>
              <a:t>phone</a:t>
            </a:r>
            <a:r>
              <a:rPr lang="nl-NL" dirty="0"/>
              <a:t>, </a:t>
            </a:r>
            <a:r>
              <a:rPr lang="nl-NL" dirty="0" err="1"/>
              <a:t>Ipad</a:t>
            </a:r>
            <a:r>
              <a:rPr lang="nl-NL" dirty="0"/>
              <a:t>, 	laptop)</a:t>
            </a:r>
          </a:p>
          <a:p>
            <a:pPr>
              <a:buClr>
                <a:srgbClr val="3366FF"/>
              </a:buClr>
              <a:buFont typeface="Wingdings" charset="2"/>
              <a:buChar char="u"/>
            </a:pPr>
            <a:endParaRPr lang="en-US" dirty="0"/>
          </a:p>
          <a:p>
            <a:pPr>
              <a:buClr>
                <a:srgbClr val="3366FF"/>
              </a:buClr>
              <a:buFont typeface="Wingdings" charset="2"/>
              <a:buChar char="u"/>
            </a:pPr>
            <a:r>
              <a:rPr lang="en-US" dirty="0"/>
              <a:t> 	Go to </a:t>
            </a:r>
            <a:r>
              <a:rPr lang="en-US" dirty="0" err="1"/>
              <a:t>menti.com</a:t>
            </a:r>
            <a:endParaRPr lang="en-US" sz="1600" dirty="0"/>
          </a:p>
          <a:p>
            <a:pPr>
              <a:buClr>
                <a:srgbClr val="3366FF"/>
              </a:buClr>
              <a:buFont typeface="Wingdings" charset="2"/>
              <a:buChar char="u"/>
            </a:pPr>
            <a:endParaRPr lang="en-US" dirty="0"/>
          </a:p>
          <a:p>
            <a:pPr>
              <a:buClr>
                <a:srgbClr val="3366FF"/>
              </a:buClr>
              <a:buFont typeface="Wingdings" charset="2"/>
              <a:buChar char="u"/>
            </a:pPr>
            <a:r>
              <a:rPr lang="nl-NL" dirty="0"/>
              <a:t> 	</a:t>
            </a:r>
            <a:r>
              <a:rPr lang="nl-NL" dirty="0" err="1"/>
              <a:t>Use</a:t>
            </a:r>
            <a:r>
              <a:rPr lang="nl-NL" dirty="0"/>
              <a:t> </a:t>
            </a:r>
            <a:r>
              <a:rPr lang="nl-NL" dirty="0" err="1"/>
              <a:t>the</a:t>
            </a:r>
            <a:r>
              <a:rPr lang="nl-NL" dirty="0"/>
              <a:t> code 34 51 81 (no </a:t>
            </a:r>
            <a:r>
              <a:rPr lang="nl-NL" dirty="0" err="1"/>
              <a:t>registration</a:t>
            </a:r>
            <a:r>
              <a:rPr lang="nl-NL" dirty="0"/>
              <a:t> / log in </a:t>
            </a:r>
            <a:r>
              <a:rPr lang="nl-NL" dirty="0" err="1"/>
              <a:t>required</a:t>
            </a:r>
            <a:r>
              <a:rPr lang="nl-NL" dirty="0"/>
              <a:t>!)</a:t>
            </a:r>
            <a:endParaRPr lang="en-US" sz="1600" dirty="0"/>
          </a:p>
          <a:p>
            <a:pPr>
              <a:buClr>
                <a:srgbClr val="3366FF"/>
              </a:buClr>
            </a:pPr>
            <a:endParaRPr lang="en-US" dirty="0"/>
          </a:p>
          <a:p>
            <a:pPr>
              <a:buClr>
                <a:srgbClr val="3366FF"/>
              </a:buClr>
              <a:buFont typeface="Wingdings" charset="2"/>
              <a:buChar char="u"/>
            </a:pPr>
            <a:r>
              <a:rPr lang="en-US" dirty="0"/>
              <a:t> 	Please answer the questions </a:t>
            </a:r>
            <a:r>
              <a:rPr lang="en-US" dirty="0">
                <a:sym typeface="Wingdings" pitchFamily="2" charset="2"/>
              </a:rPr>
              <a:t></a:t>
            </a:r>
            <a:endParaRPr lang="en-US" dirty="0"/>
          </a:p>
          <a:p>
            <a:pPr>
              <a:buClr>
                <a:srgbClr val="3366FF"/>
              </a:buClr>
              <a:buFont typeface="Wingdings" charset="2"/>
              <a:buChar char="u"/>
            </a:pPr>
            <a:endParaRPr lang="en-US" dirty="0"/>
          </a:p>
        </p:txBody>
      </p:sp>
      <p:sp>
        <p:nvSpPr>
          <p:cNvPr id="4" name="Rechthoek 3">
            <a:extLst>
              <a:ext uri="{FF2B5EF4-FFF2-40B4-BE49-F238E27FC236}">
                <a16:creationId xmlns:a16="http://schemas.microsoft.com/office/drawing/2014/main" id="{8556D000-E8C4-0D4D-B589-6C5EE838D4D4}"/>
              </a:ext>
            </a:extLst>
          </p:cNvPr>
          <p:cNvSpPr/>
          <p:nvPr/>
        </p:nvSpPr>
        <p:spPr>
          <a:xfrm>
            <a:off x="2008402" y="6238145"/>
            <a:ext cx="5498274" cy="461665"/>
          </a:xfrm>
          <a:prstGeom prst="rect">
            <a:avLst/>
          </a:prstGeom>
        </p:spPr>
        <p:txBody>
          <a:bodyPr wrap="square">
            <a:spAutoFit/>
          </a:bodyPr>
          <a:lstStyle/>
          <a:p>
            <a:r>
              <a:rPr lang="nl-NL" sz="1200" dirty="0" err="1">
                <a:latin typeface="*Microsoft Sans Serif-Identity-H"/>
              </a:rPr>
              <a:t>This</a:t>
            </a:r>
            <a:r>
              <a:rPr lang="nl-NL" sz="1200" dirty="0">
                <a:latin typeface="*Microsoft Sans Serif-Identity-H"/>
              </a:rPr>
              <a:t> </a:t>
            </a:r>
            <a:r>
              <a:rPr lang="nl-NL" sz="1200" dirty="0" err="1">
                <a:latin typeface="*Microsoft Sans Serif-Identity-H"/>
              </a:rPr>
              <a:t>work</a:t>
            </a:r>
            <a:r>
              <a:rPr lang="nl-NL" sz="1200" dirty="0">
                <a:latin typeface="*Microsoft Sans Serif-Identity-H"/>
              </a:rPr>
              <a:t> is </a:t>
            </a:r>
            <a:r>
              <a:rPr lang="nl-NL" sz="1200" dirty="0" err="1">
                <a:latin typeface="*Microsoft Sans Serif-Identity-H"/>
              </a:rPr>
              <a:t>released</a:t>
            </a:r>
            <a:r>
              <a:rPr lang="nl-NL" sz="1200" dirty="0">
                <a:latin typeface="*Microsoft Sans Serif-Identity-H"/>
              </a:rPr>
              <a:t> </a:t>
            </a:r>
            <a:r>
              <a:rPr lang="nl-NL" sz="1200" dirty="0" err="1">
                <a:latin typeface="*Microsoft Sans Serif-Identity-H"/>
              </a:rPr>
              <a:t>under</a:t>
            </a:r>
            <a:r>
              <a:rPr lang="nl-NL" sz="1200" dirty="0">
                <a:latin typeface="*Microsoft Sans Serif-Identity-H"/>
              </a:rPr>
              <a:t> a Creative </a:t>
            </a:r>
            <a:r>
              <a:rPr lang="nl-NL" sz="1200" dirty="0" err="1">
                <a:latin typeface="*Microsoft Sans Serif-Identity-H"/>
              </a:rPr>
              <a:t>Commons</a:t>
            </a:r>
            <a:r>
              <a:rPr lang="nl-NL" sz="1200" dirty="0">
                <a:latin typeface="*Microsoft Sans Serif-Identity-H"/>
              </a:rPr>
              <a:t> </a:t>
            </a:r>
            <a:r>
              <a:rPr lang="nl-NL" sz="1200" dirty="0" err="1">
                <a:latin typeface="*Microsoft Sans Serif-Identity-H"/>
              </a:rPr>
              <a:t>Attribution</a:t>
            </a:r>
            <a:r>
              <a:rPr lang="nl-NL" sz="1200" dirty="0">
                <a:latin typeface="*Microsoft Sans Serif-Identity-H"/>
              </a:rPr>
              <a:t> 4.0 International </a:t>
            </a:r>
            <a:r>
              <a:rPr lang="nl-NL" sz="1200" dirty="0" err="1">
                <a:latin typeface="*Microsoft Sans Serif-Identity-H"/>
              </a:rPr>
              <a:t>Licence</a:t>
            </a:r>
            <a:r>
              <a:rPr lang="nl-NL" sz="1200" dirty="0">
                <a:latin typeface="*Microsoft Sans Serif-Identity-H"/>
              </a:rPr>
              <a:t>. </a:t>
            </a:r>
          </a:p>
          <a:p>
            <a:r>
              <a:rPr lang="nl-NL" sz="1200" dirty="0">
                <a:latin typeface="*Microsoft Sans Serif-Identity-H"/>
              </a:rPr>
              <a:t>For details </a:t>
            </a:r>
            <a:r>
              <a:rPr lang="nl-NL" sz="1200" dirty="0" err="1">
                <a:latin typeface="*Microsoft Sans Serif-Identity-H"/>
              </a:rPr>
              <a:t>please</a:t>
            </a:r>
            <a:r>
              <a:rPr lang="nl-NL" sz="1200" dirty="0">
                <a:latin typeface="*Microsoft Sans Serif-Identity-H"/>
              </a:rPr>
              <a:t> </a:t>
            </a:r>
            <a:r>
              <a:rPr lang="nl-NL" sz="1200" dirty="0" err="1">
                <a:latin typeface="*Microsoft Sans Serif-Identity-H"/>
              </a:rPr>
              <a:t>see</a:t>
            </a:r>
            <a:r>
              <a:rPr lang="nl-NL" sz="1200" dirty="0">
                <a:latin typeface="*Microsoft Sans Serif-Identity-H"/>
              </a:rPr>
              <a:t> http://</a:t>
            </a:r>
            <a:r>
              <a:rPr lang="nl-NL" sz="1200" dirty="0" err="1">
                <a:latin typeface="*Microsoft Sans Serif-Identity-H"/>
              </a:rPr>
              <a:t>creativecommons.org</a:t>
            </a:r>
            <a:r>
              <a:rPr lang="nl-NL" sz="1200" dirty="0">
                <a:latin typeface="*Microsoft Sans Serif-Identity-H"/>
              </a:rPr>
              <a:t>/</a:t>
            </a:r>
            <a:r>
              <a:rPr lang="nl-NL" sz="1200" dirty="0" err="1">
                <a:latin typeface="*Microsoft Sans Serif-Identity-H"/>
              </a:rPr>
              <a:t>licenses</a:t>
            </a:r>
            <a:r>
              <a:rPr lang="nl-NL" sz="1200" dirty="0">
                <a:latin typeface="*Microsoft Sans Serif-Identity-H"/>
              </a:rPr>
              <a:t>/</a:t>
            </a:r>
            <a:r>
              <a:rPr lang="nl-NL" sz="1200" dirty="0" err="1">
                <a:latin typeface="*Microsoft Sans Serif-Identity-H"/>
              </a:rPr>
              <a:t>by</a:t>
            </a:r>
            <a:r>
              <a:rPr lang="nl-NL" sz="1200" dirty="0">
                <a:latin typeface="*Microsoft Sans Serif-Identity-H"/>
              </a:rPr>
              <a:t>/4.0/ </a:t>
            </a:r>
            <a:endParaRPr lang="nl-NL" sz="1200" dirty="0"/>
          </a:p>
        </p:txBody>
      </p:sp>
      <p:pic>
        <p:nvPicPr>
          <p:cNvPr id="5" name="Picture 1" descr="page1image1790624">
            <a:extLst>
              <a:ext uri="{FF2B5EF4-FFF2-40B4-BE49-F238E27FC236}">
                <a16:creationId xmlns:a16="http://schemas.microsoft.com/office/drawing/2014/main" id="{BDB0455B-89CF-0343-A154-27E1D93E1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056" y="6238145"/>
            <a:ext cx="1241456" cy="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2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sz="2800" dirty="0"/>
              <a:t>Legal </a:t>
            </a:r>
            <a:r>
              <a:rPr lang="nl-NL" sz="2800" dirty="0" err="1"/>
              <a:t>framework</a:t>
            </a:r>
            <a:endParaRPr lang="en-US" sz="2800" dirty="0"/>
          </a:p>
        </p:txBody>
      </p:sp>
      <p:sp>
        <p:nvSpPr>
          <p:cNvPr id="3" name="Content Placeholder 2"/>
          <p:cNvSpPr>
            <a:spLocks noGrp="1"/>
          </p:cNvSpPr>
          <p:nvPr>
            <p:ph sz="quarter" idx="10"/>
          </p:nvPr>
        </p:nvSpPr>
        <p:spPr/>
        <p:txBody>
          <a:bodyPr/>
          <a:lstStyle/>
          <a:p>
            <a:pPr>
              <a:buClr>
                <a:srgbClr val="3366FF"/>
              </a:buClr>
              <a:buFont typeface="Wingdings" charset="2"/>
              <a:buChar char="u"/>
            </a:pPr>
            <a:r>
              <a:rPr lang="nl-NL" dirty="0"/>
              <a:t> 	</a:t>
            </a:r>
            <a:r>
              <a:rPr lang="nl-NL" dirty="0">
                <a:hlinkClick r:id="rId3"/>
              </a:rPr>
              <a:t>GDPR</a:t>
            </a:r>
            <a:r>
              <a:rPr lang="nl-NL" dirty="0"/>
              <a:t> – </a:t>
            </a:r>
            <a:r>
              <a:rPr lang="nl-NL" dirty="0" err="1"/>
              <a:t>came</a:t>
            </a:r>
            <a:r>
              <a:rPr lang="nl-NL" dirty="0"/>
              <a:t> </a:t>
            </a:r>
            <a:r>
              <a:rPr lang="nl-NL" dirty="0" err="1"/>
              <a:t>into</a:t>
            </a:r>
            <a:r>
              <a:rPr lang="nl-NL" dirty="0"/>
              <a:t> force 25 May 2018</a:t>
            </a:r>
          </a:p>
          <a:p>
            <a:pPr>
              <a:buClr>
                <a:srgbClr val="3366FF"/>
              </a:buClr>
              <a:buFont typeface="Wingdings" charset="2"/>
              <a:buChar char="u"/>
            </a:pPr>
            <a:endParaRPr lang="en-US" dirty="0"/>
          </a:p>
          <a:p>
            <a:pPr>
              <a:buClr>
                <a:srgbClr val="3366FF"/>
              </a:buClr>
              <a:buFont typeface="Wingdings" charset="2"/>
              <a:buChar char="u"/>
            </a:pPr>
            <a:r>
              <a:rPr lang="en-US" dirty="0"/>
              <a:t> 	European Act, but … complimentary national laws 	containing e.g. derogations for research and archiving,</a:t>
            </a:r>
          </a:p>
          <a:p>
            <a:pPr marL="457200" lvl="1" indent="0">
              <a:buClr>
                <a:srgbClr val="3366FF"/>
              </a:buClr>
              <a:buNone/>
            </a:pPr>
            <a:r>
              <a:rPr lang="en-US" sz="1600" dirty="0"/>
              <a:t>e.g. Dutch “</a:t>
            </a:r>
            <a:r>
              <a:rPr lang="en-US" sz="1600" i="1" dirty="0">
                <a:hlinkClick r:id="rId4"/>
              </a:rPr>
              <a:t>Uitvoeringswet Algemene verordening gegevensbescherming</a:t>
            </a:r>
            <a:r>
              <a:rPr lang="en-US" sz="1600" dirty="0"/>
              <a:t>”, May 15 2018, article 24 and 44 for derogations research data)</a:t>
            </a:r>
          </a:p>
          <a:p>
            <a:pPr>
              <a:buClr>
                <a:srgbClr val="3366FF"/>
              </a:buClr>
              <a:buFont typeface="Wingdings" charset="2"/>
              <a:buChar char="u"/>
            </a:pPr>
            <a:endParaRPr lang="en-US" dirty="0"/>
          </a:p>
          <a:p>
            <a:pPr>
              <a:buClr>
                <a:srgbClr val="3366FF"/>
              </a:buClr>
              <a:buFont typeface="Wingdings" charset="2"/>
              <a:buChar char="u"/>
            </a:pPr>
            <a:r>
              <a:rPr lang="nl-NL" dirty="0"/>
              <a:t> 	Codes of </a:t>
            </a:r>
            <a:r>
              <a:rPr lang="nl-NL" dirty="0" err="1"/>
              <a:t>conduct</a:t>
            </a:r>
            <a:r>
              <a:rPr lang="nl-NL" dirty="0"/>
              <a:t>: </a:t>
            </a:r>
            <a:r>
              <a:rPr lang="nl-NL" dirty="0" err="1"/>
              <a:t>national</a:t>
            </a:r>
            <a:r>
              <a:rPr lang="nl-NL" dirty="0"/>
              <a:t> or European? </a:t>
            </a:r>
          </a:p>
          <a:p>
            <a:pPr marL="457200" lvl="1" indent="0">
              <a:buClr>
                <a:srgbClr val="3366FF"/>
              </a:buClr>
              <a:buNone/>
            </a:pPr>
            <a:r>
              <a:rPr lang="nl-NL" sz="1600" dirty="0" err="1"/>
              <a:t>Possibly</a:t>
            </a:r>
            <a:r>
              <a:rPr lang="nl-NL" sz="1600" dirty="0"/>
              <a:t> </a:t>
            </a:r>
            <a:r>
              <a:rPr lang="nl-NL" sz="1600" dirty="0" err="1"/>
              <a:t>one</a:t>
            </a:r>
            <a:r>
              <a:rPr lang="nl-NL" sz="1600" dirty="0"/>
              <a:t> 	European code of </a:t>
            </a:r>
            <a:r>
              <a:rPr lang="nl-NL" sz="1600" dirty="0" err="1"/>
              <a:t>conduct</a:t>
            </a:r>
            <a:r>
              <a:rPr lang="nl-NL" sz="1600" dirty="0"/>
              <a:t> </a:t>
            </a:r>
            <a:r>
              <a:rPr lang="nl-NL" sz="1600" dirty="0" err="1"/>
              <a:t>for</a:t>
            </a:r>
            <a:r>
              <a:rPr lang="nl-NL" sz="1600" dirty="0"/>
              <a:t> </a:t>
            </a:r>
            <a:r>
              <a:rPr lang="nl-NL" sz="1600" dirty="0" err="1"/>
              <a:t>each</a:t>
            </a:r>
            <a:r>
              <a:rPr lang="nl-NL" sz="1600" dirty="0"/>
              <a:t> research </a:t>
            </a:r>
            <a:r>
              <a:rPr lang="nl-NL" sz="1600" dirty="0" err="1"/>
              <a:t>dicipline</a:t>
            </a:r>
            <a:r>
              <a:rPr lang="nl-NL" sz="1600" dirty="0"/>
              <a:t>? </a:t>
            </a:r>
            <a:endParaRPr lang="en-US" sz="1600" dirty="0"/>
          </a:p>
          <a:p>
            <a:pPr>
              <a:buClr>
                <a:srgbClr val="3366FF"/>
              </a:buClr>
            </a:pPr>
            <a:endParaRPr lang="en-US" dirty="0"/>
          </a:p>
          <a:p>
            <a:pPr>
              <a:buClr>
                <a:srgbClr val="3366FF"/>
              </a:buClr>
              <a:buFont typeface="Wingdings" charset="2"/>
              <a:buChar char="u"/>
            </a:pPr>
            <a:r>
              <a:rPr lang="en-US" dirty="0"/>
              <a:t> 	Guidelines on Consent and Transparency of the EU Article 	29 Data Protection Working Party</a:t>
            </a:r>
          </a:p>
          <a:p>
            <a:pPr>
              <a:buClr>
                <a:srgbClr val="3366FF"/>
              </a:buClr>
              <a:buFont typeface="Wingdings" charset="2"/>
              <a:buChar char="u"/>
            </a:pPr>
            <a:endParaRPr lang="en-US" dirty="0"/>
          </a:p>
        </p:txBody>
      </p:sp>
      <p:sp>
        <p:nvSpPr>
          <p:cNvPr id="4" name="Rechthoek 3">
            <a:extLst>
              <a:ext uri="{FF2B5EF4-FFF2-40B4-BE49-F238E27FC236}">
                <a16:creationId xmlns:a16="http://schemas.microsoft.com/office/drawing/2014/main" id="{0D4E99C3-85D7-8C46-9F1A-DA78F1014B83}"/>
              </a:ext>
            </a:extLst>
          </p:cNvPr>
          <p:cNvSpPr/>
          <p:nvPr/>
        </p:nvSpPr>
        <p:spPr>
          <a:xfrm>
            <a:off x="1923803" y="6238145"/>
            <a:ext cx="5498274" cy="461665"/>
          </a:xfrm>
          <a:prstGeom prst="rect">
            <a:avLst/>
          </a:prstGeom>
        </p:spPr>
        <p:txBody>
          <a:bodyPr wrap="square">
            <a:spAutoFit/>
          </a:bodyPr>
          <a:lstStyle/>
          <a:p>
            <a:r>
              <a:rPr lang="nl-NL" sz="1200" dirty="0" err="1">
                <a:latin typeface="*Microsoft Sans Serif-Identity-H"/>
              </a:rPr>
              <a:t>This</a:t>
            </a:r>
            <a:r>
              <a:rPr lang="nl-NL" sz="1200" dirty="0">
                <a:latin typeface="*Microsoft Sans Serif-Identity-H"/>
              </a:rPr>
              <a:t> </a:t>
            </a:r>
            <a:r>
              <a:rPr lang="nl-NL" sz="1200" dirty="0" err="1">
                <a:latin typeface="*Microsoft Sans Serif-Identity-H"/>
              </a:rPr>
              <a:t>work</a:t>
            </a:r>
            <a:r>
              <a:rPr lang="nl-NL" sz="1200" dirty="0">
                <a:latin typeface="*Microsoft Sans Serif-Identity-H"/>
              </a:rPr>
              <a:t> is </a:t>
            </a:r>
            <a:r>
              <a:rPr lang="nl-NL" sz="1200" dirty="0" err="1">
                <a:latin typeface="*Microsoft Sans Serif-Identity-H"/>
              </a:rPr>
              <a:t>released</a:t>
            </a:r>
            <a:r>
              <a:rPr lang="nl-NL" sz="1200" dirty="0">
                <a:latin typeface="*Microsoft Sans Serif-Identity-H"/>
              </a:rPr>
              <a:t> </a:t>
            </a:r>
            <a:r>
              <a:rPr lang="nl-NL" sz="1200" dirty="0" err="1">
                <a:latin typeface="*Microsoft Sans Serif-Identity-H"/>
              </a:rPr>
              <a:t>under</a:t>
            </a:r>
            <a:r>
              <a:rPr lang="nl-NL" sz="1200" dirty="0">
                <a:latin typeface="*Microsoft Sans Serif-Identity-H"/>
              </a:rPr>
              <a:t> a Creative </a:t>
            </a:r>
            <a:r>
              <a:rPr lang="nl-NL" sz="1200" dirty="0" err="1">
                <a:latin typeface="*Microsoft Sans Serif-Identity-H"/>
              </a:rPr>
              <a:t>Commons</a:t>
            </a:r>
            <a:r>
              <a:rPr lang="nl-NL" sz="1200" dirty="0">
                <a:latin typeface="*Microsoft Sans Serif-Identity-H"/>
              </a:rPr>
              <a:t> </a:t>
            </a:r>
            <a:r>
              <a:rPr lang="nl-NL" sz="1200" dirty="0" err="1">
                <a:latin typeface="*Microsoft Sans Serif-Identity-H"/>
              </a:rPr>
              <a:t>Attribution</a:t>
            </a:r>
            <a:r>
              <a:rPr lang="nl-NL" sz="1200" dirty="0">
                <a:latin typeface="*Microsoft Sans Serif-Identity-H"/>
              </a:rPr>
              <a:t> 4.0 International </a:t>
            </a:r>
            <a:r>
              <a:rPr lang="nl-NL" sz="1200" dirty="0" err="1">
                <a:latin typeface="*Microsoft Sans Serif-Identity-H"/>
              </a:rPr>
              <a:t>Licence</a:t>
            </a:r>
            <a:r>
              <a:rPr lang="nl-NL" sz="1200" dirty="0">
                <a:latin typeface="*Microsoft Sans Serif-Identity-H"/>
              </a:rPr>
              <a:t>. </a:t>
            </a:r>
          </a:p>
          <a:p>
            <a:r>
              <a:rPr lang="nl-NL" sz="1200" dirty="0">
                <a:latin typeface="*Microsoft Sans Serif-Identity-H"/>
              </a:rPr>
              <a:t>For details </a:t>
            </a:r>
            <a:r>
              <a:rPr lang="nl-NL" sz="1200" dirty="0" err="1">
                <a:latin typeface="*Microsoft Sans Serif-Identity-H"/>
              </a:rPr>
              <a:t>please</a:t>
            </a:r>
            <a:r>
              <a:rPr lang="nl-NL" sz="1200" dirty="0">
                <a:latin typeface="*Microsoft Sans Serif-Identity-H"/>
              </a:rPr>
              <a:t> </a:t>
            </a:r>
            <a:r>
              <a:rPr lang="nl-NL" sz="1200" dirty="0" err="1">
                <a:latin typeface="*Microsoft Sans Serif-Identity-H"/>
              </a:rPr>
              <a:t>see</a:t>
            </a:r>
            <a:r>
              <a:rPr lang="nl-NL" sz="1200" dirty="0">
                <a:latin typeface="*Microsoft Sans Serif-Identity-H"/>
              </a:rPr>
              <a:t> http://</a:t>
            </a:r>
            <a:r>
              <a:rPr lang="nl-NL" sz="1200" dirty="0" err="1">
                <a:latin typeface="*Microsoft Sans Serif-Identity-H"/>
              </a:rPr>
              <a:t>creativecommons.org</a:t>
            </a:r>
            <a:r>
              <a:rPr lang="nl-NL" sz="1200" dirty="0">
                <a:latin typeface="*Microsoft Sans Serif-Identity-H"/>
              </a:rPr>
              <a:t>/</a:t>
            </a:r>
            <a:r>
              <a:rPr lang="nl-NL" sz="1200" dirty="0" err="1">
                <a:latin typeface="*Microsoft Sans Serif-Identity-H"/>
              </a:rPr>
              <a:t>licenses</a:t>
            </a:r>
            <a:r>
              <a:rPr lang="nl-NL" sz="1200" dirty="0">
                <a:latin typeface="*Microsoft Sans Serif-Identity-H"/>
              </a:rPr>
              <a:t>/</a:t>
            </a:r>
            <a:r>
              <a:rPr lang="nl-NL" sz="1200" dirty="0" err="1">
                <a:latin typeface="*Microsoft Sans Serif-Identity-H"/>
              </a:rPr>
              <a:t>by</a:t>
            </a:r>
            <a:r>
              <a:rPr lang="nl-NL" sz="1200" dirty="0">
                <a:latin typeface="*Microsoft Sans Serif-Identity-H"/>
              </a:rPr>
              <a:t>/4.0/ </a:t>
            </a:r>
            <a:endParaRPr lang="nl-NL" sz="1200" dirty="0"/>
          </a:p>
        </p:txBody>
      </p:sp>
      <p:pic>
        <p:nvPicPr>
          <p:cNvPr id="5" name="Picture 1" descr="page1image1790624">
            <a:extLst>
              <a:ext uri="{FF2B5EF4-FFF2-40B4-BE49-F238E27FC236}">
                <a16:creationId xmlns:a16="http://schemas.microsoft.com/office/drawing/2014/main" id="{0002AF80-2100-2D4E-ADA5-C99937D1BE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2457" y="6238145"/>
            <a:ext cx="1241456" cy="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954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 Personal data </a:t>
            </a:r>
          </a:p>
        </p:txBody>
      </p:sp>
      <p:sp>
        <p:nvSpPr>
          <p:cNvPr id="3" name="Content Placeholder 2"/>
          <p:cNvSpPr>
            <a:spLocks noGrp="1"/>
          </p:cNvSpPr>
          <p:nvPr>
            <p:ph sz="quarter" idx="10"/>
          </p:nvPr>
        </p:nvSpPr>
        <p:spPr>
          <a:xfrm>
            <a:off x="104775" y="1506540"/>
            <a:ext cx="8563737" cy="2170312"/>
          </a:xfrm>
        </p:spPr>
        <p:txBody>
          <a:bodyPr/>
          <a:lstStyle/>
          <a:p>
            <a:pPr>
              <a:buClr>
                <a:srgbClr val="3366FF"/>
              </a:buClr>
              <a:buFont typeface="Wingdings" charset="2"/>
              <a:buChar char="u"/>
            </a:pPr>
            <a:r>
              <a:rPr lang="en-US" dirty="0"/>
              <a:t> 	“Personal data” (GDPR ❋, Article 4)</a:t>
            </a:r>
          </a:p>
          <a:p>
            <a:pPr>
              <a:buClr>
                <a:srgbClr val="3366FF"/>
              </a:buClr>
            </a:pPr>
            <a:r>
              <a:rPr lang="en-US" sz="1600" dirty="0"/>
              <a:t>	Any information relating to an identified or identifiable natural person (‘data 	subject’)</a:t>
            </a:r>
          </a:p>
          <a:p>
            <a:pPr>
              <a:buClr>
                <a:srgbClr val="3366FF"/>
              </a:buClr>
            </a:pPr>
            <a:r>
              <a:rPr lang="en-US" dirty="0"/>
              <a:t>	</a:t>
            </a:r>
            <a:r>
              <a:rPr lang="nl-NL" sz="1600" dirty="0" err="1"/>
              <a:t>such</a:t>
            </a:r>
            <a:r>
              <a:rPr lang="nl-NL" sz="1600" dirty="0"/>
              <a:t> as a name, </a:t>
            </a:r>
            <a:r>
              <a:rPr lang="nl-NL" sz="1600" dirty="0" err="1"/>
              <a:t>an</a:t>
            </a:r>
            <a:r>
              <a:rPr lang="nl-NL" sz="1600" dirty="0"/>
              <a:t> </a:t>
            </a:r>
            <a:r>
              <a:rPr lang="nl-NL" sz="1600" dirty="0" err="1"/>
              <a:t>identification</a:t>
            </a:r>
            <a:r>
              <a:rPr lang="nl-NL" sz="1600" dirty="0"/>
              <a:t> </a:t>
            </a:r>
            <a:r>
              <a:rPr lang="nl-NL" sz="1600" dirty="0" err="1"/>
              <a:t>number</a:t>
            </a:r>
            <a:r>
              <a:rPr lang="nl-NL" sz="1600" dirty="0"/>
              <a:t>, </a:t>
            </a:r>
            <a:r>
              <a:rPr lang="nl-NL" sz="1600" dirty="0" err="1"/>
              <a:t>location</a:t>
            </a:r>
            <a:r>
              <a:rPr lang="nl-NL" sz="1600" dirty="0"/>
              <a:t> data, </a:t>
            </a:r>
            <a:r>
              <a:rPr lang="nl-NL" sz="1600" dirty="0" err="1"/>
              <a:t>an</a:t>
            </a:r>
            <a:r>
              <a:rPr lang="nl-NL" sz="1600" dirty="0"/>
              <a:t> online </a:t>
            </a:r>
            <a:r>
              <a:rPr lang="nl-NL" sz="1600" dirty="0" err="1"/>
              <a:t>identifier</a:t>
            </a:r>
            <a:r>
              <a:rPr lang="nl-NL" sz="1600" dirty="0"/>
              <a:t> 	or </a:t>
            </a:r>
            <a:r>
              <a:rPr lang="nl-NL" sz="1600" dirty="0" err="1"/>
              <a:t>to</a:t>
            </a:r>
            <a:r>
              <a:rPr lang="nl-NL" sz="1600" dirty="0"/>
              <a:t> </a:t>
            </a:r>
            <a:r>
              <a:rPr lang="nl-NL" sz="1600" dirty="0" err="1"/>
              <a:t>one</a:t>
            </a:r>
            <a:r>
              <a:rPr lang="nl-NL" sz="1600" dirty="0"/>
              <a:t> or more factors </a:t>
            </a:r>
            <a:r>
              <a:rPr lang="nl-NL" sz="1600" dirty="0" err="1"/>
              <a:t>specific</a:t>
            </a:r>
            <a:r>
              <a:rPr lang="nl-NL" sz="1600" dirty="0"/>
              <a:t> </a:t>
            </a:r>
            <a:r>
              <a:rPr lang="nl-NL" sz="1600" dirty="0" err="1"/>
              <a:t>to</a:t>
            </a:r>
            <a:r>
              <a:rPr lang="nl-NL" sz="1600" dirty="0"/>
              <a:t> </a:t>
            </a:r>
            <a:r>
              <a:rPr lang="nl-NL" sz="1600" dirty="0" err="1"/>
              <a:t>the</a:t>
            </a:r>
            <a:r>
              <a:rPr lang="nl-NL" sz="1600" dirty="0"/>
              <a:t> </a:t>
            </a:r>
            <a:r>
              <a:rPr lang="nl-NL" sz="1600" dirty="0" err="1"/>
              <a:t>physical</a:t>
            </a:r>
            <a:r>
              <a:rPr lang="nl-NL" sz="1600" dirty="0"/>
              <a:t>, </a:t>
            </a:r>
            <a:r>
              <a:rPr lang="nl-NL" sz="1600" dirty="0" err="1"/>
              <a:t>physiological</a:t>
            </a:r>
            <a:r>
              <a:rPr lang="nl-NL" sz="1600" dirty="0"/>
              <a:t>, </a:t>
            </a:r>
            <a:r>
              <a:rPr lang="nl-NL" sz="1600" dirty="0" err="1"/>
              <a:t>genetic</a:t>
            </a:r>
            <a:r>
              <a:rPr lang="nl-NL" sz="1600" dirty="0"/>
              <a:t>, 	</a:t>
            </a:r>
            <a:r>
              <a:rPr lang="nl-NL" sz="1600" dirty="0" err="1"/>
              <a:t>mental</a:t>
            </a:r>
            <a:r>
              <a:rPr lang="nl-NL" sz="1600" dirty="0"/>
              <a:t>, </a:t>
            </a:r>
            <a:r>
              <a:rPr lang="nl-NL" sz="1600" dirty="0" err="1"/>
              <a:t>economic</a:t>
            </a:r>
            <a:r>
              <a:rPr lang="nl-NL" sz="1600" dirty="0"/>
              <a:t>, </a:t>
            </a:r>
            <a:r>
              <a:rPr lang="nl-NL" sz="1600" dirty="0" err="1"/>
              <a:t>cultural</a:t>
            </a:r>
            <a:r>
              <a:rPr lang="nl-NL" sz="1600" dirty="0"/>
              <a:t> or </a:t>
            </a:r>
            <a:r>
              <a:rPr lang="nl-NL" sz="1600" dirty="0" err="1"/>
              <a:t>social</a:t>
            </a:r>
            <a:r>
              <a:rPr lang="nl-NL" sz="1600" dirty="0"/>
              <a:t> </a:t>
            </a:r>
            <a:r>
              <a:rPr lang="nl-NL" sz="1600" dirty="0" err="1"/>
              <a:t>identity</a:t>
            </a:r>
            <a:r>
              <a:rPr lang="nl-NL" sz="1600" dirty="0"/>
              <a:t> of </a:t>
            </a:r>
            <a:r>
              <a:rPr lang="nl-NL" sz="1600" dirty="0" err="1"/>
              <a:t>that</a:t>
            </a:r>
            <a:r>
              <a:rPr lang="nl-NL" sz="1600" dirty="0"/>
              <a:t> </a:t>
            </a:r>
            <a:r>
              <a:rPr lang="nl-NL" sz="1600" dirty="0" err="1"/>
              <a:t>natural</a:t>
            </a:r>
            <a:r>
              <a:rPr lang="nl-NL" sz="1600" dirty="0"/>
              <a:t> person</a:t>
            </a:r>
            <a:endParaRPr lang="en-US" sz="1600" dirty="0"/>
          </a:p>
        </p:txBody>
      </p:sp>
      <p:sp>
        <p:nvSpPr>
          <p:cNvPr id="5" name="Tekstvak 4">
            <a:extLst>
              <a:ext uri="{FF2B5EF4-FFF2-40B4-BE49-F238E27FC236}">
                <a16:creationId xmlns:a16="http://schemas.microsoft.com/office/drawing/2014/main" id="{E38AC3C5-E0AE-BA44-9DB9-1A2765A869A7}"/>
              </a:ext>
            </a:extLst>
          </p:cNvPr>
          <p:cNvSpPr txBox="1"/>
          <p:nvPr/>
        </p:nvSpPr>
        <p:spPr>
          <a:xfrm>
            <a:off x="311786" y="5553777"/>
            <a:ext cx="8743099" cy="738664"/>
          </a:xfrm>
          <a:prstGeom prst="rect">
            <a:avLst/>
          </a:prstGeom>
          <a:noFill/>
        </p:spPr>
        <p:txBody>
          <a:bodyPr wrap="none" rtlCol="0">
            <a:spAutoFit/>
          </a:bodyPr>
          <a:lstStyle/>
          <a:p>
            <a:pPr defTabSz="407181">
              <a:defRPr sz="1000">
                <a:latin typeface="Gill Sans"/>
                <a:ea typeface="Gill Sans"/>
                <a:cs typeface="Gill Sans"/>
                <a:sym typeface="Gill Sans"/>
              </a:defRPr>
            </a:pPr>
            <a:r>
              <a:rPr lang="nl-NL" dirty="0"/>
              <a:t>❋</a:t>
            </a:r>
            <a:r>
              <a:rPr lang="nl-NL" sz="800" dirty="0" err="1">
                <a:latin typeface="Gill Sans"/>
                <a:ea typeface="Gill Sans"/>
                <a:cs typeface="Gill Sans"/>
                <a:sym typeface="Gill Sans"/>
              </a:rPr>
              <a:t>Regulation</a:t>
            </a:r>
            <a:r>
              <a:rPr lang="nl-NL" sz="800" dirty="0">
                <a:latin typeface="Gill Sans"/>
                <a:ea typeface="Gill Sans"/>
                <a:cs typeface="Gill Sans"/>
                <a:sym typeface="Gill Sans"/>
              </a:rPr>
              <a:t> (EU) 2016/679 of </a:t>
            </a:r>
            <a:r>
              <a:rPr lang="nl-NL" sz="800" dirty="0" err="1">
                <a:latin typeface="Gill Sans"/>
                <a:ea typeface="Gill Sans"/>
                <a:cs typeface="Gill Sans"/>
                <a:sym typeface="Gill Sans"/>
              </a:rPr>
              <a:t>the</a:t>
            </a:r>
            <a:r>
              <a:rPr lang="nl-NL" sz="800" dirty="0">
                <a:latin typeface="Gill Sans"/>
                <a:ea typeface="Gill Sans"/>
                <a:cs typeface="Gill Sans"/>
                <a:sym typeface="Gill Sans"/>
              </a:rPr>
              <a:t> European </a:t>
            </a:r>
            <a:r>
              <a:rPr lang="nl-NL" sz="800" dirty="0" err="1">
                <a:latin typeface="Gill Sans"/>
                <a:ea typeface="Gill Sans"/>
                <a:cs typeface="Gill Sans"/>
                <a:sym typeface="Gill Sans"/>
              </a:rPr>
              <a:t>Parliament</a:t>
            </a:r>
            <a:r>
              <a:rPr lang="nl-NL" sz="800" dirty="0">
                <a:latin typeface="Gill Sans"/>
                <a:ea typeface="Gill Sans"/>
                <a:cs typeface="Gill Sans"/>
                <a:sym typeface="Gill Sans"/>
              </a:rPr>
              <a:t> </a:t>
            </a:r>
            <a:r>
              <a:rPr lang="nl-NL" sz="800" dirty="0" err="1">
                <a:latin typeface="Gill Sans"/>
                <a:ea typeface="Gill Sans"/>
                <a:cs typeface="Gill Sans"/>
                <a:sym typeface="Gill Sans"/>
              </a:rPr>
              <a:t>and</a:t>
            </a:r>
            <a:r>
              <a:rPr lang="nl-NL" sz="800" dirty="0">
                <a:latin typeface="Gill Sans"/>
                <a:ea typeface="Gill Sans"/>
                <a:cs typeface="Gill Sans"/>
                <a:sym typeface="Gill Sans"/>
              </a:rPr>
              <a:t> of </a:t>
            </a:r>
            <a:r>
              <a:rPr lang="nl-NL" sz="800" dirty="0" err="1">
                <a:latin typeface="Gill Sans"/>
                <a:ea typeface="Gill Sans"/>
                <a:cs typeface="Gill Sans"/>
                <a:sym typeface="Gill Sans"/>
              </a:rPr>
              <a:t>the</a:t>
            </a:r>
            <a:r>
              <a:rPr lang="nl-NL" sz="800" dirty="0">
                <a:latin typeface="Gill Sans"/>
                <a:ea typeface="Gill Sans"/>
                <a:cs typeface="Gill Sans"/>
                <a:sym typeface="Gill Sans"/>
              </a:rPr>
              <a:t> Council of 27 April 2016 on </a:t>
            </a:r>
            <a:r>
              <a:rPr lang="nl-NL" sz="800" dirty="0" err="1">
                <a:latin typeface="Gill Sans"/>
                <a:ea typeface="Gill Sans"/>
                <a:cs typeface="Gill Sans"/>
                <a:sym typeface="Gill Sans"/>
              </a:rPr>
              <a:t>the</a:t>
            </a:r>
            <a:r>
              <a:rPr lang="nl-NL" sz="800" dirty="0">
                <a:latin typeface="Gill Sans"/>
                <a:ea typeface="Gill Sans"/>
                <a:cs typeface="Gill Sans"/>
                <a:sym typeface="Gill Sans"/>
              </a:rPr>
              <a:t> </a:t>
            </a:r>
            <a:r>
              <a:rPr lang="nl-NL" sz="800" dirty="0" err="1">
                <a:latin typeface="Gill Sans"/>
                <a:ea typeface="Gill Sans"/>
                <a:cs typeface="Gill Sans"/>
                <a:sym typeface="Gill Sans"/>
              </a:rPr>
              <a:t>protection</a:t>
            </a:r>
            <a:r>
              <a:rPr lang="nl-NL" sz="800" dirty="0">
                <a:latin typeface="Gill Sans"/>
                <a:ea typeface="Gill Sans"/>
                <a:cs typeface="Gill Sans"/>
                <a:sym typeface="Gill Sans"/>
              </a:rPr>
              <a:t> of </a:t>
            </a:r>
            <a:r>
              <a:rPr lang="nl-NL" sz="800" dirty="0" err="1">
                <a:latin typeface="Gill Sans"/>
                <a:ea typeface="Gill Sans"/>
                <a:cs typeface="Gill Sans"/>
                <a:sym typeface="Gill Sans"/>
              </a:rPr>
              <a:t>natural</a:t>
            </a:r>
            <a:r>
              <a:rPr lang="nl-NL" sz="800" dirty="0">
                <a:latin typeface="Gill Sans"/>
                <a:ea typeface="Gill Sans"/>
                <a:cs typeface="Gill Sans"/>
                <a:sym typeface="Gill Sans"/>
              </a:rPr>
              <a:t> persons </a:t>
            </a:r>
            <a:r>
              <a:rPr lang="nl-NL" sz="800" dirty="0" err="1">
                <a:latin typeface="Gill Sans"/>
                <a:ea typeface="Gill Sans"/>
                <a:cs typeface="Gill Sans"/>
                <a:sym typeface="Gill Sans"/>
              </a:rPr>
              <a:t>with</a:t>
            </a:r>
            <a:r>
              <a:rPr lang="nl-NL" sz="800" dirty="0">
                <a:latin typeface="Gill Sans"/>
                <a:ea typeface="Gill Sans"/>
                <a:cs typeface="Gill Sans"/>
                <a:sym typeface="Gill Sans"/>
              </a:rPr>
              <a:t> </a:t>
            </a:r>
            <a:r>
              <a:rPr lang="nl-NL" sz="800" dirty="0" err="1">
                <a:latin typeface="Gill Sans"/>
                <a:ea typeface="Gill Sans"/>
                <a:cs typeface="Gill Sans"/>
                <a:sym typeface="Gill Sans"/>
              </a:rPr>
              <a:t>regard</a:t>
            </a:r>
            <a:r>
              <a:rPr lang="nl-NL" sz="800" dirty="0">
                <a:latin typeface="Gill Sans"/>
                <a:ea typeface="Gill Sans"/>
                <a:cs typeface="Gill Sans"/>
                <a:sym typeface="Gill Sans"/>
              </a:rPr>
              <a:t> </a:t>
            </a:r>
            <a:r>
              <a:rPr lang="nl-NL" sz="800" dirty="0" err="1">
                <a:latin typeface="Gill Sans"/>
                <a:ea typeface="Gill Sans"/>
                <a:cs typeface="Gill Sans"/>
                <a:sym typeface="Gill Sans"/>
              </a:rPr>
              <a:t>to</a:t>
            </a:r>
            <a:r>
              <a:rPr lang="nl-NL" sz="800" dirty="0">
                <a:latin typeface="Gill Sans"/>
                <a:ea typeface="Gill Sans"/>
                <a:cs typeface="Gill Sans"/>
                <a:sym typeface="Gill Sans"/>
              </a:rPr>
              <a:t> </a:t>
            </a:r>
            <a:r>
              <a:rPr lang="nl-NL" sz="800" dirty="0" err="1">
                <a:latin typeface="Gill Sans"/>
                <a:ea typeface="Gill Sans"/>
                <a:cs typeface="Gill Sans"/>
                <a:sym typeface="Gill Sans"/>
              </a:rPr>
              <a:t>the</a:t>
            </a:r>
            <a:r>
              <a:rPr lang="nl-NL" sz="800" dirty="0">
                <a:latin typeface="Gill Sans"/>
                <a:ea typeface="Gill Sans"/>
                <a:cs typeface="Gill Sans"/>
                <a:sym typeface="Gill Sans"/>
              </a:rPr>
              <a:t> processing of personal data </a:t>
            </a:r>
            <a:r>
              <a:rPr lang="nl-NL" sz="800" dirty="0" err="1">
                <a:latin typeface="Gill Sans"/>
                <a:ea typeface="Gill Sans"/>
                <a:cs typeface="Gill Sans"/>
                <a:sym typeface="Gill Sans"/>
              </a:rPr>
              <a:t>and</a:t>
            </a:r>
            <a:r>
              <a:rPr lang="nl-NL" sz="800" dirty="0">
                <a:latin typeface="Gill Sans"/>
                <a:ea typeface="Gill Sans"/>
                <a:cs typeface="Gill Sans"/>
                <a:sym typeface="Gill Sans"/>
              </a:rPr>
              <a:t> on </a:t>
            </a:r>
            <a:r>
              <a:rPr lang="nl-NL" sz="800" dirty="0" err="1">
                <a:latin typeface="Gill Sans"/>
                <a:ea typeface="Gill Sans"/>
                <a:cs typeface="Gill Sans"/>
                <a:sym typeface="Gill Sans"/>
              </a:rPr>
              <a:t>the</a:t>
            </a:r>
            <a:r>
              <a:rPr lang="nl-NL" sz="800" dirty="0">
                <a:latin typeface="Gill Sans"/>
                <a:ea typeface="Gill Sans"/>
                <a:cs typeface="Gill Sans"/>
                <a:sym typeface="Gill Sans"/>
              </a:rPr>
              <a:t> free</a:t>
            </a:r>
          </a:p>
          <a:p>
            <a:pPr defTabSz="407181">
              <a:defRPr sz="1000">
                <a:latin typeface="Gill Sans"/>
                <a:ea typeface="Gill Sans"/>
                <a:cs typeface="Gill Sans"/>
                <a:sym typeface="Gill Sans"/>
              </a:defRPr>
            </a:pPr>
            <a:r>
              <a:rPr lang="nl-NL" sz="800" dirty="0" err="1">
                <a:latin typeface="Gill Sans"/>
                <a:ea typeface="Gill Sans"/>
                <a:cs typeface="Gill Sans"/>
                <a:sym typeface="Gill Sans"/>
              </a:rPr>
              <a:t>movement</a:t>
            </a:r>
            <a:r>
              <a:rPr lang="nl-NL" sz="800" dirty="0">
                <a:latin typeface="Gill Sans"/>
                <a:ea typeface="Gill Sans"/>
                <a:cs typeface="Gill Sans"/>
                <a:sym typeface="Gill Sans"/>
              </a:rPr>
              <a:t> of </a:t>
            </a:r>
            <a:r>
              <a:rPr lang="nl-NL" sz="800" dirty="0" err="1">
                <a:latin typeface="Gill Sans"/>
                <a:ea typeface="Gill Sans"/>
                <a:cs typeface="Gill Sans"/>
                <a:sym typeface="Gill Sans"/>
              </a:rPr>
              <a:t>such</a:t>
            </a:r>
            <a:r>
              <a:rPr lang="nl-NL" sz="800" dirty="0">
                <a:latin typeface="Gill Sans"/>
                <a:ea typeface="Gill Sans"/>
                <a:cs typeface="Gill Sans"/>
                <a:sym typeface="Gill Sans"/>
              </a:rPr>
              <a:t> data, </a:t>
            </a:r>
            <a:r>
              <a:rPr lang="nl-NL" sz="800" dirty="0" err="1">
                <a:latin typeface="Gill Sans"/>
                <a:ea typeface="Gill Sans"/>
                <a:cs typeface="Gill Sans"/>
                <a:sym typeface="Gill Sans"/>
              </a:rPr>
              <a:t>and</a:t>
            </a:r>
            <a:r>
              <a:rPr lang="nl-NL" sz="800" dirty="0">
                <a:latin typeface="Gill Sans"/>
                <a:ea typeface="Gill Sans"/>
                <a:cs typeface="Gill Sans"/>
                <a:sym typeface="Gill Sans"/>
              </a:rPr>
              <a:t> </a:t>
            </a:r>
            <a:r>
              <a:rPr lang="nl-NL" sz="800" dirty="0" err="1">
                <a:latin typeface="Gill Sans"/>
                <a:ea typeface="Gill Sans"/>
                <a:cs typeface="Gill Sans"/>
                <a:sym typeface="Gill Sans"/>
              </a:rPr>
              <a:t>repealing</a:t>
            </a:r>
            <a:r>
              <a:rPr lang="nl-NL" sz="800" dirty="0">
                <a:latin typeface="Gill Sans"/>
                <a:ea typeface="Gill Sans"/>
                <a:cs typeface="Gill Sans"/>
                <a:sym typeface="Gill Sans"/>
              </a:rPr>
              <a:t> Directive 95/46/EC (General Data </a:t>
            </a:r>
            <a:r>
              <a:rPr lang="nl-NL" sz="800" dirty="0" err="1">
                <a:latin typeface="Gill Sans"/>
                <a:ea typeface="Gill Sans"/>
                <a:cs typeface="Gill Sans"/>
                <a:sym typeface="Gill Sans"/>
              </a:rPr>
              <a:t>Protection</a:t>
            </a:r>
            <a:r>
              <a:rPr lang="nl-NL" sz="800" dirty="0">
                <a:latin typeface="Gill Sans"/>
                <a:ea typeface="Gill Sans"/>
                <a:cs typeface="Gill Sans"/>
                <a:sym typeface="Gill Sans"/>
              </a:rPr>
              <a:t> </a:t>
            </a:r>
            <a:r>
              <a:rPr lang="nl-NL" sz="800" dirty="0" err="1">
                <a:latin typeface="Gill Sans"/>
                <a:ea typeface="Gill Sans"/>
                <a:cs typeface="Gill Sans"/>
                <a:sym typeface="Gill Sans"/>
              </a:rPr>
              <a:t>Regulation</a:t>
            </a:r>
            <a:r>
              <a:rPr lang="nl-NL" sz="800" dirty="0">
                <a:latin typeface="Gill Sans"/>
                <a:ea typeface="Gill Sans"/>
                <a:cs typeface="Gill Sans"/>
                <a:sym typeface="Gill Sans"/>
              </a:rPr>
              <a:t>). Online </a:t>
            </a:r>
            <a:r>
              <a:rPr lang="nl-NL" sz="800" dirty="0" err="1">
                <a:latin typeface="Gill Sans"/>
                <a:ea typeface="Gill Sans"/>
                <a:cs typeface="Gill Sans"/>
                <a:sym typeface="Gill Sans"/>
              </a:rPr>
              <a:t>available</a:t>
            </a:r>
            <a:r>
              <a:rPr lang="nl-NL" sz="800" dirty="0">
                <a:latin typeface="Gill Sans"/>
                <a:ea typeface="Gill Sans"/>
                <a:cs typeface="Gill Sans"/>
                <a:sym typeface="Gill Sans"/>
              </a:rPr>
              <a:t> at: </a:t>
            </a:r>
            <a:r>
              <a:rPr lang="nl-NL" sz="800" u="sng" dirty="0">
                <a:latin typeface="Gill Sans"/>
                <a:ea typeface="Gill Sans"/>
                <a:cs typeface="Gill Sans"/>
                <a:sym typeface="Gill Sans"/>
                <a:hlinkClick r:id="rId3"/>
              </a:rPr>
              <a:t>http://eur-lex.europa.eu/legal-content/EN/TXT/PDF/?uri=CELEX:32016R0679&amp;from=EN</a:t>
            </a:r>
            <a:r>
              <a:rPr lang="nl-NL" sz="800" dirty="0">
                <a:latin typeface="Gill Sans"/>
                <a:ea typeface="Gill Sans"/>
                <a:cs typeface="Gill Sans"/>
                <a:sym typeface="Gill Sans"/>
              </a:rPr>
              <a:t> </a:t>
            </a:r>
          </a:p>
          <a:p>
            <a:endParaRPr lang="nl-NL" dirty="0"/>
          </a:p>
        </p:txBody>
      </p:sp>
      <p:pic>
        <p:nvPicPr>
          <p:cNvPr id="7" name="Afbeelding 6">
            <a:extLst>
              <a:ext uri="{FF2B5EF4-FFF2-40B4-BE49-F238E27FC236}">
                <a16:creationId xmlns:a16="http://schemas.microsoft.com/office/drawing/2014/main" id="{B7070276-D943-AD45-9B3B-E0B80774CBF2}"/>
              </a:ext>
            </a:extLst>
          </p:cNvPr>
          <p:cNvPicPr>
            <a:picLocks noChangeAspect="1"/>
          </p:cNvPicPr>
          <p:nvPr/>
        </p:nvPicPr>
        <p:blipFill>
          <a:blip r:embed="rId4"/>
          <a:stretch>
            <a:fillRect/>
          </a:stretch>
        </p:blipFill>
        <p:spPr>
          <a:xfrm>
            <a:off x="618887" y="3466194"/>
            <a:ext cx="3767756" cy="1712616"/>
          </a:xfrm>
          <a:prstGeom prst="rect">
            <a:avLst/>
          </a:prstGeom>
        </p:spPr>
      </p:pic>
      <p:sp>
        <p:nvSpPr>
          <p:cNvPr id="8" name="Tekstvak 7">
            <a:extLst>
              <a:ext uri="{FF2B5EF4-FFF2-40B4-BE49-F238E27FC236}">
                <a16:creationId xmlns:a16="http://schemas.microsoft.com/office/drawing/2014/main" id="{797E4FD8-06A0-9940-8640-38934C2D8218}"/>
              </a:ext>
            </a:extLst>
          </p:cNvPr>
          <p:cNvSpPr txBox="1"/>
          <p:nvPr/>
        </p:nvSpPr>
        <p:spPr>
          <a:xfrm>
            <a:off x="4386643" y="4963366"/>
            <a:ext cx="4015530" cy="215444"/>
          </a:xfrm>
          <a:prstGeom prst="rect">
            <a:avLst/>
          </a:prstGeom>
          <a:noFill/>
        </p:spPr>
        <p:txBody>
          <a:bodyPr wrap="square" rtlCol="0">
            <a:spAutoFit/>
          </a:bodyPr>
          <a:lstStyle/>
          <a:p>
            <a:r>
              <a:rPr lang="nl-NL" sz="800" dirty="0">
                <a:latin typeface="Gill Sans MT" panose="020B0502020104020203" pitchFamily="34" charset="77"/>
              </a:rPr>
              <a:t>Source: </a:t>
            </a:r>
            <a:r>
              <a:rPr lang="nl-NL" sz="800" dirty="0">
                <a:latin typeface="Gill Sans MT" panose="020B0502020104020203" pitchFamily="34" charset="77"/>
                <a:hlinkClick r:id="rId5"/>
              </a:rPr>
              <a:t>“Professor </a:t>
            </a:r>
            <a:r>
              <a:rPr lang="nl-NL" sz="800" dirty="0" err="1">
                <a:latin typeface="Gill Sans MT" panose="020B0502020104020203" pitchFamily="34" charset="77"/>
                <a:hlinkClick r:id="rId5"/>
              </a:rPr>
              <a:t>Solove’s</a:t>
            </a:r>
            <a:r>
              <a:rPr lang="nl-NL" sz="800" dirty="0">
                <a:latin typeface="Gill Sans MT" panose="020B0502020104020203" pitchFamily="34" charset="77"/>
                <a:hlinkClick r:id="rId5"/>
              </a:rPr>
              <a:t> GDPR Whiteboard”</a:t>
            </a:r>
            <a:endParaRPr lang="nl-NL" sz="800" dirty="0">
              <a:latin typeface="Gill Sans MT" panose="020B0502020104020203" pitchFamily="34" charset="77"/>
            </a:endParaRPr>
          </a:p>
        </p:txBody>
      </p:sp>
      <p:sp>
        <p:nvSpPr>
          <p:cNvPr id="9" name="Rechthoek 8">
            <a:extLst>
              <a:ext uri="{FF2B5EF4-FFF2-40B4-BE49-F238E27FC236}">
                <a16:creationId xmlns:a16="http://schemas.microsoft.com/office/drawing/2014/main" id="{D3161A89-7C4F-6C43-ABB5-52ACBA9363FA}"/>
              </a:ext>
            </a:extLst>
          </p:cNvPr>
          <p:cNvSpPr/>
          <p:nvPr/>
        </p:nvSpPr>
        <p:spPr>
          <a:xfrm>
            <a:off x="2008402" y="6292441"/>
            <a:ext cx="5498274" cy="461665"/>
          </a:xfrm>
          <a:prstGeom prst="rect">
            <a:avLst/>
          </a:prstGeom>
        </p:spPr>
        <p:txBody>
          <a:bodyPr wrap="square">
            <a:spAutoFit/>
          </a:bodyPr>
          <a:lstStyle/>
          <a:p>
            <a:r>
              <a:rPr lang="nl-NL" sz="1200" dirty="0" err="1">
                <a:latin typeface="*Microsoft Sans Serif-Identity-H"/>
              </a:rPr>
              <a:t>This</a:t>
            </a:r>
            <a:r>
              <a:rPr lang="nl-NL" sz="1200" dirty="0">
                <a:latin typeface="*Microsoft Sans Serif-Identity-H"/>
              </a:rPr>
              <a:t> </a:t>
            </a:r>
            <a:r>
              <a:rPr lang="nl-NL" sz="1200" dirty="0" err="1">
                <a:latin typeface="*Microsoft Sans Serif-Identity-H"/>
              </a:rPr>
              <a:t>work</a:t>
            </a:r>
            <a:r>
              <a:rPr lang="nl-NL" sz="1200" dirty="0">
                <a:latin typeface="*Microsoft Sans Serif-Identity-H"/>
              </a:rPr>
              <a:t> is </a:t>
            </a:r>
            <a:r>
              <a:rPr lang="nl-NL" sz="1200" dirty="0" err="1">
                <a:latin typeface="*Microsoft Sans Serif-Identity-H"/>
              </a:rPr>
              <a:t>released</a:t>
            </a:r>
            <a:r>
              <a:rPr lang="nl-NL" sz="1200" dirty="0">
                <a:latin typeface="*Microsoft Sans Serif-Identity-H"/>
              </a:rPr>
              <a:t> </a:t>
            </a:r>
            <a:r>
              <a:rPr lang="nl-NL" sz="1200" dirty="0" err="1">
                <a:latin typeface="*Microsoft Sans Serif-Identity-H"/>
              </a:rPr>
              <a:t>under</a:t>
            </a:r>
            <a:r>
              <a:rPr lang="nl-NL" sz="1200" dirty="0">
                <a:latin typeface="*Microsoft Sans Serif-Identity-H"/>
              </a:rPr>
              <a:t> a Creative </a:t>
            </a:r>
            <a:r>
              <a:rPr lang="nl-NL" sz="1200" dirty="0" err="1">
                <a:latin typeface="*Microsoft Sans Serif-Identity-H"/>
              </a:rPr>
              <a:t>Commons</a:t>
            </a:r>
            <a:r>
              <a:rPr lang="nl-NL" sz="1200" dirty="0">
                <a:latin typeface="*Microsoft Sans Serif-Identity-H"/>
              </a:rPr>
              <a:t> </a:t>
            </a:r>
            <a:r>
              <a:rPr lang="nl-NL" sz="1200" dirty="0" err="1">
                <a:latin typeface="*Microsoft Sans Serif-Identity-H"/>
              </a:rPr>
              <a:t>Attribution</a:t>
            </a:r>
            <a:r>
              <a:rPr lang="nl-NL" sz="1200" dirty="0">
                <a:latin typeface="*Microsoft Sans Serif-Identity-H"/>
              </a:rPr>
              <a:t> 4.0 International </a:t>
            </a:r>
            <a:r>
              <a:rPr lang="nl-NL" sz="1200" dirty="0" err="1">
                <a:latin typeface="*Microsoft Sans Serif-Identity-H"/>
              </a:rPr>
              <a:t>Licence</a:t>
            </a:r>
            <a:r>
              <a:rPr lang="nl-NL" sz="1200" dirty="0">
                <a:latin typeface="*Microsoft Sans Serif-Identity-H"/>
              </a:rPr>
              <a:t>. </a:t>
            </a:r>
          </a:p>
          <a:p>
            <a:r>
              <a:rPr lang="nl-NL" sz="1200" dirty="0">
                <a:latin typeface="*Microsoft Sans Serif-Identity-H"/>
              </a:rPr>
              <a:t>For details </a:t>
            </a:r>
            <a:r>
              <a:rPr lang="nl-NL" sz="1200" dirty="0" err="1">
                <a:latin typeface="*Microsoft Sans Serif-Identity-H"/>
              </a:rPr>
              <a:t>please</a:t>
            </a:r>
            <a:r>
              <a:rPr lang="nl-NL" sz="1200" dirty="0">
                <a:latin typeface="*Microsoft Sans Serif-Identity-H"/>
              </a:rPr>
              <a:t> </a:t>
            </a:r>
            <a:r>
              <a:rPr lang="nl-NL" sz="1200" dirty="0" err="1">
                <a:latin typeface="*Microsoft Sans Serif-Identity-H"/>
              </a:rPr>
              <a:t>see</a:t>
            </a:r>
            <a:r>
              <a:rPr lang="nl-NL" sz="1200" dirty="0">
                <a:latin typeface="*Microsoft Sans Serif-Identity-H"/>
              </a:rPr>
              <a:t> http://</a:t>
            </a:r>
            <a:r>
              <a:rPr lang="nl-NL" sz="1200" dirty="0" err="1">
                <a:latin typeface="*Microsoft Sans Serif-Identity-H"/>
              </a:rPr>
              <a:t>creativecommons.org</a:t>
            </a:r>
            <a:r>
              <a:rPr lang="nl-NL" sz="1200" dirty="0">
                <a:latin typeface="*Microsoft Sans Serif-Identity-H"/>
              </a:rPr>
              <a:t>/</a:t>
            </a:r>
            <a:r>
              <a:rPr lang="nl-NL" sz="1200" dirty="0" err="1">
                <a:latin typeface="*Microsoft Sans Serif-Identity-H"/>
              </a:rPr>
              <a:t>licenses</a:t>
            </a:r>
            <a:r>
              <a:rPr lang="nl-NL" sz="1200" dirty="0">
                <a:latin typeface="*Microsoft Sans Serif-Identity-H"/>
              </a:rPr>
              <a:t>/</a:t>
            </a:r>
            <a:r>
              <a:rPr lang="nl-NL" sz="1200" dirty="0" err="1">
                <a:latin typeface="*Microsoft Sans Serif-Identity-H"/>
              </a:rPr>
              <a:t>by</a:t>
            </a:r>
            <a:r>
              <a:rPr lang="nl-NL" sz="1200" dirty="0">
                <a:latin typeface="*Microsoft Sans Serif-Identity-H"/>
              </a:rPr>
              <a:t>/4.0/ </a:t>
            </a:r>
            <a:endParaRPr lang="nl-NL" sz="1200" dirty="0"/>
          </a:p>
        </p:txBody>
      </p:sp>
      <p:pic>
        <p:nvPicPr>
          <p:cNvPr id="10" name="Picture 1" descr="page1image1790624">
            <a:extLst>
              <a:ext uri="{FF2B5EF4-FFF2-40B4-BE49-F238E27FC236}">
                <a16:creationId xmlns:a16="http://schemas.microsoft.com/office/drawing/2014/main" id="{156E746D-920B-394C-A305-D4859A95DC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7056" y="6292441"/>
            <a:ext cx="1241456" cy="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14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 Special categories of personal data </a:t>
            </a:r>
          </a:p>
        </p:txBody>
      </p:sp>
      <p:sp>
        <p:nvSpPr>
          <p:cNvPr id="3" name="Content Placeholder 2"/>
          <p:cNvSpPr>
            <a:spLocks noGrp="1"/>
          </p:cNvSpPr>
          <p:nvPr>
            <p:ph sz="quarter" idx="10"/>
          </p:nvPr>
        </p:nvSpPr>
        <p:spPr>
          <a:xfrm>
            <a:off x="104775" y="1506540"/>
            <a:ext cx="8563737" cy="2170312"/>
          </a:xfrm>
        </p:spPr>
        <p:txBody>
          <a:bodyPr/>
          <a:lstStyle/>
          <a:p>
            <a:pPr>
              <a:buClr>
                <a:srgbClr val="3366FF"/>
              </a:buClr>
              <a:buFont typeface="Wingdings" charset="2"/>
              <a:buChar char="u"/>
            </a:pPr>
            <a:r>
              <a:rPr lang="en-US" dirty="0"/>
              <a:t> 	“Special categories of personal data” (GDPR ❋, Article 9)</a:t>
            </a:r>
          </a:p>
          <a:p>
            <a:pPr>
              <a:buClr>
                <a:srgbClr val="3366FF"/>
              </a:buClr>
            </a:pPr>
            <a:r>
              <a:rPr lang="en-US" sz="1600" dirty="0"/>
              <a:t>	</a:t>
            </a:r>
            <a:endParaRPr lang="nl-NL" sz="1600" dirty="0"/>
          </a:p>
          <a:p>
            <a:pPr>
              <a:buClr>
                <a:srgbClr val="3366FF"/>
              </a:buClr>
            </a:pPr>
            <a:r>
              <a:rPr lang="nl-NL" sz="1600" dirty="0"/>
              <a:t>	(Processing of personal) data </a:t>
            </a:r>
            <a:r>
              <a:rPr lang="nl-NL" sz="1600" dirty="0" err="1"/>
              <a:t>revealing</a:t>
            </a:r>
            <a:r>
              <a:rPr lang="nl-NL" sz="1600" dirty="0"/>
              <a:t> </a:t>
            </a:r>
            <a:r>
              <a:rPr lang="nl-NL" sz="1600" b="1" dirty="0" err="1"/>
              <a:t>racial</a:t>
            </a:r>
            <a:r>
              <a:rPr lang="nl-NL" sz="1600" b="1" dirty="0"/>
              <a:t> or </a:t>
            </a:r>
            <a:r>
              <a:rPr lang="nl-NL" sz="1600" b="1" dirty="0" err="1"/>
              <a:t>ethnic</a:t>
            </a:r>
            <a:r>
              <a:rPr lang="nl-NL" sz="1600" b="1" dirty="0"/>
              <a:t> </a:t>
            </a:r>
            <a:r>
              <a:rPr lang="nl-NL" sz="1600" b="1" dirty="0" err="1"/>
              <a:t>origin</a:t>
            </a:r>
            <a:r>
              <a:rPr lang="nl-NL" sz="1600" dirty="0"/>
              <a:t>, </a:t>
            </a:r>
            <a:r>
              <a:rPr lang="nl-NL" sz="1600" b="1" dirty="0" err="1"/>
              <a:t>political</a:t>
            </a:r>
            <a:r>
              <a:rPr lang="nl-NL" sz="1600" b="1" dirty="0"/>
              <a:t> 	</a:t>
            </a:r>
            <a:r>
              <a:rPr lang="nl-NL" sz="1600" b="1" dirty="0" err="1"/>
              <a:t>opinions</a:t>
            </a:r>
            <a:r>
              <a:rPr lang="nl-NL" sz="1600" dirty="0"/>
              <a:t>, </a:t>
            </a:r>
            <a:r>
              <a:rPr lang="nl-NL" sz="1600" b="1" dirty="0" err="1"/>
              <a:t>religious</a:t>
            </a:r>
            <a:r>
              <a:rPr lang="nl-NL" sz="1600" b="1" dirty="0"/>
              <a:t> or </a:t>
            </a:r>
            <a:r>
              <a:rPr lang="nl-NL" sz="1600" b="1" dirty="0" err="1"/>
              <a:t>philosophical</a:t>
            </a:r>
            <a:r>
              <a:rPr lang="nl-NL" sz="1600" b="1" dirty="0"/>
              <a:t> </a:t>
            </a:r>
            <a:r>
              <a:rPr lang="nl-NL" sz="1600" b="1" dirty="0" err="1"/>
              <a:t>beliefs</a:t>
            </a:r>
            <a:r>
              <a:rPr lang="nl-NL" sz="1600" dirty="0"/>
              <a:t>, or </a:t>
            </a:r>
            <a:r>
              <a:rPr lang="nl-NL" sz="1600" b="1" dirty="0" err="1"/>
              <a:t>trade</a:t>
            </a:r>
            <a:r>
              <a:rPr lang="nl-NL" sz="1600" b="1" dirty="0"/>
              <a:t> </a:t>
            </a:r>
            <a:r>
              <a:rPr lang="nl-NL" sz="1600" b="1" dirty="0" err="1"/>
              <a:t>union</a:t>
            </a:r>
            <a:r>
              <a:rPr lang="nl-NL" sz="1600" b="1" dirty="0"/>
              <a:t> 	</a:t>
            </a:r>
            <a:r>
              <a:rPr lang="nl-NL" sz="1600" b="1" dirty="0" err="1"/>
              <a:t>membership</a:t>
            </a:r>
            <a:r>
              <a:rPr lang="nl-NL" sz="1600" dirty="0"/>
              <a:t>, </a:t>
            </a:r>
            <a:r>
              <a:rPr lang="nl-NL" sz="1600" dirty="0" err="1"/>
              <a:t>and</a:t>
            </a:r>
            <a:r>
              <a:rPr lang="nl-NL" sz="1600" dirty="0"/>
              <a:t> </a:t>
            </a:r>
            <a:r>
              <a:rPr lang="nl-NL" sz="1600" dirty="0" err="1"/>
              <a:t>the</a:t>
            </a:r>
            <a:r>
              <a:rPr lang="nl-NL" sz="1600" dirty="0"/>
              <a:t> processing of </a:t>
            </a:r>
            <a:r>
              <a:rPr lang="nl-NL" sz="1600" b="1" dirty="0" err="1"/>
              <a:t>genetic</a:t>
            </a:r>
            <a:r>
              <a:rPr lang="nl-NL" sz="1600" b="1" dirty="0"/>
              <a:t> data</a:t>
            </a:r>
            <a:r>
              <a:rPr lang="nl-NL" sz="1600" dirty="0"/>
              <a:t>, </a:t>
            </a:r>
            <a:r>
              <a:rPr lang="nl-NL" sz="1600" b="1" dirty="0" err="1"/>
              <a:t>biometric</a:t>
            </a:r>
            <a:r>
              <a:rPr lang="nl-NL" sz="1600" b="1" dirty="0"/>
              <a:t> data </a:t>
            </a:r>
            <a:r>
              <a:rPr lang="nl-NL" sz="1600" dirty="0" err="1"/>
              <a:t>for</a:t>
            </a:r>
            <a:r>
              <a:rPr lang="nl-NL" sz="1600" dirty="0"/>
              <a:t> </a:t>
            </a:r>
            <a:r>
              <a:rPr lang="nl-NL" sz="1600" dirty="0" err="1"/>
              <a:t>the</a:t>
            </a:r>
            <a:r>
              <a:rPr lang="nl-NL" sz="1600" dirty="0"/>
              <a:t> 	</a:t>
            </a:r>
            <a:r>
              <a:rPr lang="nl-NL" sz="1600" dirty="0" err="1"/>
              <a:t>purpose</a:t>
            </a:r>
            <a:r>
              <a:rPr lang="nl-NL" sz="1600" dirty="0"/>
              <a:t> of </a:t>
            </a:r>
            <a:r>
              <a:rPr lang="nl-NL" sz="1600" dirty="0" err="1"/>
              <a:t>uniquely</a:t>
            </a:r>
            <a:r>
              <a:rPr lang="nl-NL" sz="1600" dirty="0"/>
              <a:t> </a:t>
            </a:r>
            <a:r>
              <a:rPr lang="nl-NL" sz="1600" dirty="0" err="1"/>
              <a:t>identifying</a:t>
            </a:r>
            <a:r>
              <a:rPr lang="nl-NL" sz="1600" dirty="0"/>
              <a:t> a </a:t>
            </a:r>
            <a:r>
              <a:rPr lang="nl-NL" sz="1600" dirty="0" err="1"/>
              <a:t>natural</a:t>
            </a:r>
            <a:r>
              <a:rPr lang="nl-NL" sz="1600" dirty="0"/>
              <a:t> person, data </a:t>
            </a:r>
            <a:r>
              <a:rPr lang="nl-NL" sz="1600" dirty="0" err="1"/>
              <a:t>concerning</a:t>
            </a:r>
            <a:r>
              <a:rPr lang="nl-NL" sz="1600" dirty="0"/>
              <a:t> </a:t>
            </a:r>
            <a:r>
              <a:rPr lang="nl-NL" sz="1600" b="1" dirty="0"/>
              <a:t>health</a:t>
            </a:r>
            <a:r>
              <a:rPr lang="nl-NL" sz="1600" dirty="0"/>
              <a:t> 	or data </a:t>
            </a:r>
            <a:r>
              <a:rPr lang="nl-NL" sz="1600" dirty="0" err="1"/>
              <a:t>concerning</a:t>
            </a:r>
            <a:r>
              <a:rPr lang="nl-NL" sz="1600" dirty="0"/>
              <a:t> a </a:t>
            </a:r>
            <a:r>
              <a:rPr lang="nl-NL" sz="1600" dirty="0" err="1"/>
              <a:t>natural</a:t>
            </a:r>
            <a:r>
              <a:rPr lang="nl-NL" sz="1600" dirty="0"/>
              <a:t> </a:t>
            </a:r>
            <a:r>
              <a:rPr lang="nl-NL" sz="1600" dirty="0" err="1"/>
              <a:t>person’s</a:t>
            </a:r>
            <a:r>
              <a:rPr lang="nl-NL" sz="1600" dirty="0"/>
              <a:t> </a:t>
            </a:r>
            <a:r>
              <a:rPr lang="nl-NL" sz="1600" b="1" dirty="0" err="1"/>
              <a:t>sex</a:t>
            </a:r>
            <a:r>
              <a:rPr lang="nl-NL" sz="1600" b="1" dirty="0"/>
              <a:t> life </a:t>
            </a:r>
            <a:r>
              <a:rPr lang="nl-NL" sz="1600" dirty="0"/>
              <a:t>or </a:t>
            </a:r>
            <a:r>
              <a:rPr lang="nl-NL" sz="1600" dirty="0" err="1"/>
              <a:t>sexual</a:t>
            </a:r>
            <a:r>
              <a:rPr lang="nl-NL" sz="1600" dirty="0"/>
              <a:t> </a:t>
            </a:r>
            <a:r>
              <a:rPr lang="nl-NL" sz="1600" dirty="0" err="1"/>
              <a:t>orientation</a:t>
            </a:r>
            <a:r>
              <a:rPr lang="nl-NL" sz="1600" dirty="0"/>
              <a:t> </a:t>
            </a:r>
            <a:r>
              <a:rPr lang="nl-NL" sz="1600" dirty="0" err="1"/>
              <a:t>shall</a:t>
            </a:r>
            <a:r>
              <a:rPr lang="nl-NL" sz="1600" dirty="0"/>
              <a:t> </a:t>
            </a:r>
            <a:r>
              <a:rPr lang="nl-NL" sz="1600" dirty="0" err="1"/>
              <a:t>be</a:t>
            </a:r>
            <a:r>
              <a:rPr lang="nl-NL" sz="1600" dirty="0"/>
              <a:t> 	</a:t>
            </a:r>
            <a:r>
              <a:rPr lang="nl-NL" sz="1600" dirty="0" err="1"/>
              <a:t>prohibited</a:t>
            </a:r>
            <a:r>
              <a:rPr lang="nl-NL" sz="1600" dirty="0"/>
              <a:t>.</a:t>
            </a:r>
            <a:endParaRPr lang="en-US" sz="1600" dirty="0"/>
          </a:p>
        </p:txBody>
      </p:sp>
      <p:sp>
        <p:nvSpPr>
          <p:cNvPr id="5" name="Tekstvak 4">
            <a:extLst>
              <a:ext uri="{FF2B5EF4-FFF2-40B4-BE49-F238E27FC236}">
                <a16:creationId xmlns:a16="http://schemas.microsoft.com/office/drawing/2014/main" id="{E38AC3C5-E0AE-BA44-9DB9-1A2765A869A7}"/>
              </a:ext>
            </a:extLst>
          </p:cNvPr>
          <p:cNvSpPr txBox="1"/>
          <p:nvPr/>
        </p:nvSpPr>
        <p:spPr>
          <a:xfrm>
            <a:off x="311786" y="5553777"/>
            <a:ext cx="8743099" cy="738664"/>
          </a:xfrm>
          <a:prstGeom prst="rect">
            <a:avLst/>
          </a:prstGeom>
          <a:noFill/>
        </p:spPr>
        <p:txBody>
          <a:bodyPr wrap="none" rtlCol="0">
            <a:spAutoFit/>
          </a:bodyPr>
          <a:lstStyle/>
          <a:p>
            <a:pPr defTabSz="407181">
              <a:defRPr sz="1000">
                <a:latin typeface="Gill Sans"/>
                <a:ea typeface="Gill Sans"/>
                <a:cs typeface="Gill Sans"/>
                <a:sym typeface="Gill Sans"/>
              </a:defRPr>
            </a:pPr>
            <a:r>
              <a:rPr lang="nl-NL" dirty="0"/>
              <a:t>❋</a:t>
            </a:r>
            <a:r>
              <a:rPr lang="nl-NL" sz="800" dirty="0" err="1">
                <a:latin typeface="Gill Sans"/>
                <a:ea typeface="Gill Sans"/>
                <a:cs typeface="Gill Sans"/>
                <a:sym typeface="Gill Sans"/>
              </a:rPr>
              <a:t>Regulation</a:t>
            </a:r>
            <a:r>
              <a:rPr lang="nl-NL" sz="800" dirty="0">
                <a:latin typeface="Gill Sans"/>
                <a:ea typeface="Gill Sans"/>
                <a:cs typeface="Gill Sans"/>
                <a:sym typeface="Gill Sans"/>
              </a:rPr>
              <a:t> (EU) 2016/679 of </a:t>
            </a:r>
            <a:r>
              <a:rPr lang="nl-NL" sz="800" dirty="0" err="1">
                <a:latin typeface="Gill Sans"/>
                <a:ea typeface="Gill Sans"/>
                <a:cs typeface="Gill Sans"/>
                <a:sym typeface="Gill Sans"/>
              </a:rPr>
              <a:t>the</a:t>
            </a:r>
            <a:r>
              <a:rPr lang="nl-NL" sz="800" dirty="0">
                <a:latin typeface="Gill Sans"/>
                <a:ea typeface="Gill Sans"/>
                <a:cs typeface="Gill Sans"/>
                <a:sym typeface="Gill Sans"/>
              </a:rPr>
              <a:t> European </a:t>
            </a:r>
            <a:r>
              <a:rPr lang="nl-NL" sz="800" dirty="0" err="1">
                <a:latin typeface="Gill Sans"/>
                <a:ea typeface="Gill Sans"/>
                <a:cs typeface="Gill Sans"/>
                <a:sym typeface="Gill Sans"/>
              </a:rPr>
              <a:t>Parliament</a:t>
            </a:r>
            <a:r>
              <a:rPr lang="nl-NL" sz="800" dirty="0">
                <a:latin typeface="Gill Sans"/>
                <a:ea typeface="Gill Sans"/>
                <a:cs typeface="Gill Sans"/>
                <a:sym typeface="Gill Sans"/>
              </a:rPr>
              <a:t> </a:t>
            </a:r>
            <a:r>
              <a:rPr lang="nl-NL" sz="800" dirty="0" err="1">
                <a:latin typeface="Gill Sans"/>
                <a:ea typeface="Gill Sans"/>
                <a:cs typeface="Gill Sans"/>
                <a:sym typeface="Gill Sans"/>
              </a:rPr>
              <a:t>and</a:t>
            </a:r>
            <a:r>
              <a:rPr lang="nl-NL" sz="800" dirty="0">
                <a:latin typeface="Gill Sans"/>
                <a:ea typeface="Gill Sans"/>
                <a:cs typeface="Gill Sans"/>
                <a:sym typeface="Gill Sans"/>
              </a:rPr>
              <a:t> of </a:t>
            </a:r>
            <a:r>
              <a:rPr lang="nl-NL" sz="800" dirty="0" err="1">
                <a:latin typeface="Gill Sans"/>
                <a:ea typeface="Gill Sans"/>
                <a:cs typeface="Gill Sans"/>
                <a:sym typeface="Gill Sans"/>
              </a:rPr>
              <a:t>the</a:t>
            </a:r>
            <a:r>
              <a:rPr lang="nl-NL" sz="800" dirty="0">
                <a:latin typeface="Gill Sans"/>
                <a:ea typeface="Gill Sans"/>
                <a:cs typeface="Gill Sans"/>
                <a:sym typeface="Gill Sans"/>
              </a:rPr>
              <a:t> Council of 27 April 2016 on </a:t>
            </a:r>
            <a:r>
              <a:rPr lang="nl-NL" sz="800" dirty="0" err="1">
                <a:latin typeface="Gill Sans"/>
                <a:ea typeface="Gill Sans"/>
                <a:cs typeface="Gill Sans"/>
                <a:sym typeface="Gill Sans"/>
              </a:rPr>
              <a:t>the</a:t>
            </a:r>
            <a:r>
              <a:rPr lang="nl-NL" sz="800" dirty="0">
                <a:latin typeface="Gill Sans"/>
                <a:ea typeface="Gill Sans"/>
                <a:cs typeface="Gill Sans"/>
                <a:sym typeface="Gill Sans"/>
              </a:rPr>
              <a:t> </a:t>
            </a:r>
            <a:r>
              <a:rPr lang="nl-NL" sz="800" dirty="0" err="1">
                <a:latin typeface="Gill Sans"/>
                <a:ea typeface="Gill Sans"/>
                <a:cs typeface="Gill Sans"/>
                <a:sym typeface="Gill Sans"/>
              </a:rPr>
              <a:t>protection</a:t>
            </a:r>
            <a:r>
              <a:rPr lang="nl-NL" sz="800" dirty="0">
                <a:latin typeface="Gill Sans"/>
                <a:ea typeface="Gill Sans"/>
                <a:cs typeface="Gill Sans"/>
                <a:sym typeface="Gill Sans"/>
              </a:rPr>
              <a:t> of </a:t>
            </a:r>
            <a:r>
              <a:rPr lang="nl-NL" sz="800" dirty="0" err="1">
                <a:latin typeface="Gill Sans"/>
                <a:ea typeface="Gill Sans"/>
                <a:cs typeface="Gill Sans"/>
                <a:sym typeface="Gill Sans"/>
              </a:rPr>
              <a:t>natural</a:t>
            </a:r>
            <a:r>
              <a:rPr lang="nl-NL" sz="800" dirty="0">
                <a:latin typeface="Gill Sans"/>
                <a:ea typeface="Gill Sans"/>
                <a:cs typeface="Gill Sans"/>
                <a:sym typeface="Gill Sans"/>
              </a:rPr>
              <a:t> persons </a:t>
            </a:r>
            <a:r>
              <a:rPr lang="nl-NL" sz="800" dirty="0" err="1">
                <a:latin typeface="Gill Sans"/>
                <a:ea typeface="Gill Sans"/>
                <a:cs typeface="Gill Sans"/>
                <a:sym typeface="Gill Sans"/>
              </a:rPr>
              <a:t>with</a:t>
            </a:r>
            <a:r>
              <a:rPr lang="nl-NL" sz="800" dirty="0">
                <a:latin typeface="Gill Sans"/>
                <a:ea typeface="Gill Sans"/>
                <a:cs typeface="Gill Sans"/>
                <a:sym typeface="Gill Sans"/>
              </a:rPr>
              <a:t> </a:t>
            </a:r>
            <a:r>
              <a:rPr lang="nl-NL" sz="800" dirty="0" err="1">
                <a:latin typeface="Gill Sans"/>
                <a:ea typeface="Gill Sans"/>
                <a:cs typeface="Gill Sans"/>
                <a:sym typeface="Gill Sans"/>
              </a:rPr>
              <a:t>regard</a:t>
            </a:r>
            <a:r>
              <a:rPr lang="nl-NL" sz="800" dirty="0">
                <a:latin typeface="Gill Sans"/>
                <a:ea typeface="Gill Sans"/>
                <a:cs typeface="Gill Sans"/>
                <a:sym typeface="Gill Sans"/>
              </a:rPr>
              <a:t> </a:t>
            </a:r>
            <a:r>
              <a:rPr lang="nl-NL" sz="800" dirty="0" err="1">
                <a:latin typeface="Gill Sans"/>
                <a:ea typeface="Gill Sans"/>
                <a:cs typeface="Gill Sans"/>
                <a:sym typeface="Gill Sans"/>
              </a:rPr>
              <a:t>to</a:t>
            </a:r>
            <a:r>
              <a:rPr lang="nl-NL" sz="800" dirty="0">
                <a:latin typeface="Gill Sans"/>
                <a:ea typeface="Gill Sans"/>
                <a:cs typeface="Gill Sans"/>
                <a:sym typeface="Gill Sans"/>
              </a:rPr>
              <a:t> </a:t>
            </a:r>
            <a:r>
              <a:rPr lang="nl-NL" sz="800" dirty="0" err="1">
                <a:latin typeface="Gill Sans"/>
                <a:ea typeface="Gill Sans"/>
                <a:cs typeface="Gill Sans"/>
                <a:sym typeface="Gill Sans"/>
              </a:rPr>
              <a:t>the</a:t>
            </a:r>
            <a:r>
              <a:rPr lang="nl-NL" sz="800" dirty="0">
                <a:latin typeface="Gill Sans"/>
                <a:ea typeface="Gill Sans"/>
                <a:cs typeface="Gill Sans"/>
                <a:sym typeface="Gill Sans"/>
              </a:rPr>
              <a:t> processing of personal data </a:t>
            </a:r>
            <a:r>
              <a:rPr lang="nl-NL" sz="800" dirty="0" err="1">
                <a:latin typeface="Gill Sans"/>
                <a:ea typeface="Gill Sans"/>
                <a:cs typeface="Gill Sans"/>
                <a:sym typeface="Gill Sans"/>
              </a:rPr>
              <a:t>and</a:t>
            </a:r>
            <a:r>
              <a:rPr lang="nl-NL" sz="800" dirty="0">
                <a:latin typeface="Gill Sans"/>
                <a:ea typeface="Gill Sans"/>
                <a:cs typeface="Gill Sans"/>
                <a:sym typeface="Gill Sans"/>
              </a:rPr>
              <a:t> on </a:t>
            </a:r>
            <a:r>
              <a:rPr lang="nl-NL" sz="800" dirty="0" err="1">
                <a:latin typeface="Gill Sans"/>
                <a:ea typeface="Gill Sans"/>
                <a:cs typeface="Gill Sans"/>
                <a:sym typeface="Gill Sans"/>
              </a:rPr>
              <a:t>the</a:t>
            </a:r>
            <a:r>
              <a:rPr lang="nl-NL" sz="800" dirty="0">
                <a:latin typeface="Gill Sans"/>
                <a:ea typeface="Gill Sans"/>
                <a:cs typeface="Gill Sans"/>
                <a:sym typeface="Gill Sans"/>
              </a:rPr>
              <a:t> free</a:t>
            </a:r>
          </a:p>
          <a:p>
            <a:pPr defTabSz="407181">
              <a:defRPr sz="1000">
                <a:latin typeface="Gill Sans"/>
                <a:ea typeface="Gill Sans"/>
                <a:cs typeface="Gill Sans"/>
                <a:sym typeface="Gill Sans"/>
              </a:defRPr>
            </a:pPr>
            <a:r>
              <a:rPr lang="nl-NL" sz="800" dirty="0" err="1">
                <a:latin typeface="Gill Sans"/>
                <a:ea typeface="Gill Sans"/>
                <a:cs typeface="Gill Sans"/>
                <a:sym typeface="Gill Sans"/>
              </a:rPr>
              <a:t>movement</a:t>
            </a:r>
            <a:r>
              <a:rPr lang="nl-NL" sz="800" dirty="0">
                <a:latin typeface="Gill Sans"/>
                <a:ea typeface="Gill Sans"/>
                <a:cs typeface="Gill Sans"/>
                <a:sym typeface="Gill Sans"/>
              </a:rPr>
              <a:t> of </a:t>
            </a:r>
            <a:r>
              <a:rPr lang="nl-NL" sz="800" dirty="0" err="1">
                <a:latin typeface="Gill Sans"/>
                <a:ea typeface="Gill Sans"/>
                <a:cs typeface="Gill Sans"/>
                <a:sym typeface="Gill Sans"/>
              </a:rPr>
              <a:t>such</a:t>
            </a:r>
            <a:r>
              <a:rPr lang="nl-NL" sz="800" dirty="0">
                <a:latin typeface="Gill Sans"/>
                <a:ea typeface="Gill Sans"/>
                <a:cs typeface="Gill Sans"/>
                <a:sym typeface="Gill Sans"/>
              </a:rPr>
              <a:t> data, </a:t>
            </a:r>
            <a:r>
              <a:rPr lang="nl-NL" sz="800" dirty="0" err="1">
                <a:latin typeface="Gill Sans"/>
                <a:ea typeface="Gill Sans"/>
                <a:cs typeface="Gill Sans"/>
                <a:sym typeface="Gill Sans"/>
              </a:rPr>
              <a:t>and</a:t>
            </a:r>
            <a:r>
              <a:rPr lang="nl-NL" sz="800" dirty="0">
                <a:latin typeface="Gill Sans"/>
                <a:ea typeface="Gill Sans"/>
                <a:cs typeface="Gill Sans"/>
                <a:sym typeface="Gill Sans"/>
              </a:rPr>
              <a:t> </a:t>
            </a:r>
            <a:r>
              <a:rPr lang="nl-NL" sz="800" dirty="0" err="1">
                <a:latin typeface="Gill Sans"/>
                <a:ea typeface="Gill Sans"/>
                <a:cs typeface="Gill Sans"/>
                <a:sym typeface="Gill Sans"/>
              </a:rPr>
              <a:t>repealing</a:t>
            </a:r>
            <a:r>
              <a:rPr lang="nl-NL" sz="800" dirty="0">
                <a:latin typeface="Gill Sans"/>
                <a:ea typeface="Gill Sans"/>
                <a:cs typeface="Gill Sans"/>
                <a:sym typeface="Gill Sans"/>
              </a:rPr>
              <a:t> Directive 95/46/EC (General Data </a:t>
            </a:r>
            <a:r>
              <a:rPr lang="nl-NL" sz="800" dirty="0" err="1">
                <a:latin typeface="Gill Sans"/>
                <a:ea typeface="Gill Sans"/>
                <a:cs typeface="Gill Sans"/>
                <a:sym typeface="Gill Sans"/>
              </a:rPr>
              <a:t>Protection</a:t>
            </a:r>
            <a:r>
              <a:rPr lang="nl-NL" sz="800" dirty="0">
                <a:latin typeface="Gill Sans"/>
                <a:ea typeface="Gill Sans"/>
                <a:cs typeface="Gill Sans"/>
                <a:sym typeface="Gill Sans"/>
              </a:rPr>
              <a:t> </a:t>
            </a:r>
            <a:r>
              <a:rPr lang="nl-NL" sz="800" dirty="0" err="1">
                <a:latin typeface="Gill Sans"/>
                <a:ea typeface="Gill Sans"/>
                <a:cs typeface="Gill Sans"/>
                <a:sym typeface="Gill Sans"/>
              </a:rPr>
              <a:t>Regulation</a:t>
            </a:r>
            <a:r>
              <a:rPr lang="nl-NL" sz="800" dirty="0">
                <a:latin typeface="Gill Sans"/>
                <a:ea typeface="Gill Sans"/>
                <a:cs typeface="Gill Sans"/>
                <a:sym typeface="Gill Sans"/>
              </a:rPr>
              <a:t>). Online </a:t>
            </a:r>
            <a:r>
              <a:rPr lang="nl-NL" sz="800" dirty="0" err="1">
                <a:latin typeface="Gill Sans"/>
                <a:ea typeface="Gill Sans"/>
                <a:cs typeface="Gill Sans"/>
                <a:sym typeface="Gill Sans"/>
              </a:rPr>
              <a:t>available</a:t>
            </a:r>
            <a:r>
              <a:rPr lang="nl-NL" sz="800" dirty="0">
                <a:latin typeface="Gill Sans"/>
                <a:ea typeface="Gill Sans"/>
                <a:cs typeface="Gill Sans"/>
                <a:sym typeface="Gill Sans"/>
              </a:rPr>
              <a:t> at: </a:t>
            </a:r>
            <a:r>
              <a:rPr lang="nl-NL" sz="800" u="sng" dirty="0">
                <a:latin typeface="Gill Sans"/>
                <a:ea typeface="Gill Sans"/>
                <a:cs typeface="Gill Sans"/>
                <a:sym typeface="Gill Sans"/>
                <a:hlinkClick r:id="rId3"/>
              </a:rPr>
              <a:t>http://eur-lex.europa.eu/legal-content/EN/TXT/PDF/?uri=CELEX:32016R0679&amp;from=EN</a:t>
            </a:r>
            <a:r>
              <a:rPr lang="nl-NL" sz="800" dirty="0">
                <a:latin typeface="Gill Sans"/>
                <a:ea typeface="Gill Sans"/>
                <a:cs typeface="Gill Sans"/>
                <a:sym typeface="Gill Sans"/>
              </a:rPr>
              <a:t> </a:t>
            </a:r>
          </a:p>
          <a:p>
            <a:endParaRPr lang="nl-NL" dirty="0"/>
          </a:p>
        </p:txBody>
      </p:sp>
      <p:sp>
        <p:nvSpPr>
          <p:cNvPr id="8" name="Tekstvak 7">
            <a:extLst>
              <a:ext uri="{FF2B5EF4-FFF2-40B4-BE49-F238E27FC236}">
                <a16:creationId xmlns:a16="http://schemas.microsoft.com/office/drawing/2014/main" id="{797E4FD8-06A0-9940-8640-38934C2D8218}"/>
              </a:ext>
            </a:extLst>
          </p:cNvPr>
          <p:cNvSpPr txBox="1"/>
          <p:nvPr/>
        </p:nvSpPr>
        <p:spPr>
          <a:xfrm>
            <a:off x="4105028" y="5228869"/>
            <a:ext cx="4015530" cy="215444"/>
          </a:xfrm>
          <a:prstGeom prst="rect">
            <a:avLst/>
          </a:prstGeom>
          <a:noFill/>
        </p:spPr>
        <p:txBody>
          <a:bodyPr wrap="square" rtlCol="0">
            <a:spAutoFit/>
          </a:bodyPr>
          <a:lstStyle/>
          <a:p>
            <a:r>
              <a:rPr lang="nl-NL" sz="800" dirty="0">
                <a:latin typeface="Gill Sans MT" panose="020B0502020104020203" pitchFamily="34" charset="77"/>
              </a:rPr>
              <a:t>Source: </a:t>
            </a:r>
            <a:r>
              <a:rPr lang="nl-NL" sz="800" dirty="0">
                <a:latin typeface="Gill Sans MT" panose="020B0502020104020203" pitchFamily="34" charset="77"/>
                <a:hlinkClick r:id="rId4"/>
              </a:rPr>
              <a:t>“Professor Solove’s GDPR Whiteboard”</a:t>
            </a:r>
            <a:endParaRPr lang="nl-NL" sz="800" dirty="0">
              <a:latin typeface="Gill Sans MT" panose="020B0502020104020203" pitchFamily="34" charset="77"/>
            </a:endParaRPr>
          </a:p>
        </p:txBody>
      </p:sp>
      <p:pic>
        <p:nvPicPr>
          <p:cNvPr id="9" name="Screen Shot 2018-03-08 at 09.27.24.png" descr="Screen Shot 2018-03-08 at 09.27.24.png">
            <a:extLst>
              <a:ext uri="{FF2B5EF4-FFF2-40B4-BE49-F238E27FC236}">
                <a16:creationId xmlns:a16="http://schemas.microsoft.com/office/drawing/2014/main" id="{C85C197F-EA7A-6A41-ABB1-F32D9974102C}"/>
              </a:ext>
            </a:extLst>
          </p:cNvPr>
          <p:cNvPicPr>
            <a:picLocks noChangeAspect="1"/>
          </p:cNvPicPr>
          <p:nvPr/>
        </p:nvPicPr>
        <p:blipFill>
          <a:blip r:embed="rId5">
            <a:extLst/>
          </a:blip>
          <a:stretch>
            <a:fillRect/>
          </a:stretch>
        </p:blipFill>
        <p:spPr>
          <a:xfrm>
            <a:off x="606389" y="3676852"/>
            <a:ext cx="3498639" cy="1767461"/>
          </a:xfrm>
          <a:prstGeom prst="rect">
            <a:avLst/>
          </a:prstGeom>
          <a:ln w="12700">
            <a:miter lim="400000"/>
          </a:ln>
          <a:effectLst>
            <a:outerShdw blurRad="279400" dist="114300" dir="2700000" rotWithShape="0">
              <a:srgbClr val="333333">
                <a:alpha val="64999"/>
              </a:srgbClr>
            </a:outerShdw>
          </a:effectLst>
        </p:spPr>
      </p:pic>
      <p:sp>
        <p:nvSpPr>
          <p:cNvPr id="7" name="Rechthoek 6">
            <a:extLst>
              <a:ext uri="{FF2B5EF4-FFF2-40B4-BE49-F238E27FC236}">
                <a16:creationId xmlns:a16="http://schemas.microsoft.com/office/drawing/2014/main" id="{9E32CDF0-5FE6-3F4F-A145-5099298ABD0B}"/>
              </a:ext>
            </a:extLst>
          </p:cNvPr>
          <p:cNvSpPr/>
          <p:nvPr/>
        </p:nvSpPr>
        <p:spPr>
          <a:xfrm>
            <a:off x="2008402" y="6290960"/>
            <a:ext cx="5498274" cy="461665"/>
          </a:xfrm>
          <a:prstGeom prst="rect">
            <a:avLst/>
          </a:prstGeom>
        </p:spPr>
        <p:txBody>
          <a:bodyPr wrap="square">
            <a:spAutoFit/>
          </a:bodyPr>
          <a:lstStyle/>
          <a:p>
            <a:r>
              <a:rPr lang="nl-NL" sz="1200" dirty="0" err="1">
                <a:latin typeface="*Microsoft Sans Serif-Identity-H"/>
              </a:rPr>
              <a:t>This</a:t>
            </a:r>
            <a:r>
              <a:rPr lang="nl-NL" sz="1200" dirty="0">
                <a:latin typeface="*Microsoft Sans Serif-Identity-H"/>
              </a:rPr>
              <a:t> </a:t>
            </a:r>
            <a:r>
              <a:rPr lang="nl-NL" sz="1200" dirty="0" err="1">
                <a:latin typeface="*Microsoft Sans Serif-Identity-H"/>
              </a:rPr>
              <a:t>work</a:t>
            </a:r>
            <a:r>
              <a:rPr lang="nl-NL" sz="1200" dirty="0">
                <a:latin typeface="*Microsoft Sans Serif-Identity-H"/>
              </a:rPr>
              <a:t> is </a:t>
            </a:r>
            <a:r>
              <a:rPr lang="nl-NL" sz="1200" dirty="0" err="1">
                <a:latin typeface="*Microsoft Sans Serif-Identity-H"/>
              </a:rPr>
              <a:t>released</a:t>
            </a:r>
            <a:r>
              <a:rPr lang="nl-NL" sz="1200" dirty="0">
                <a:latin typeface="*Microsoft Sans Serif-Identity-H"/>
              </a:rPr>
              <a:t> </a:t>
            </a:r>
            <a:r>
              <a:rPr lang="nl-NL" sz="1200" dirty="0" err="1">
                <a:latin typeface="*Microsoft Sans Serif-Identity-H"/>
              </a:rPr>
              <a:t>under</a:t>
            </a:r>
            <a:r>
              <a:rPr lang="nl-NL" sz="1200" dirty="0">
                <a:latin typeface="*Microsoft Sans Serif-Identity-H"/>
              </a:rPr>
              <a:t> a Creative </a:t>
            </a:r>
            <a:r>
              <a:rPr lang="nl-NL" sz="1200" dirty="0" err="1">
                <a:latin typeface="*Microsoft Sans Serif-Identity-H"/>
              </a:rPr>
              <a:t>Commons</a:t>
            </a:r>
            <a:r>
              <a:rPr lang="nl-NL" sz="1200" dirty="0">
                <a:latin typeface="*Microsoft Sans Serif-Identity-H"/>
              </a:rPr>
              <a:t> </a:t>
            </a:r>
            <a:r>
              <a:rPr lang="nl-NL" sz="1200" dirty="0" err="1">
                <a:latin typeface="*Microsoft Sans Serif-Identity-H"/>
              </a:rPr>
              <a:t>Attribution</a:t>
            </a:r>
            <a:r>
              <a:rPr lang="nl-NL" sz="1200" dirty="0">
                <a:latin typeface="*Microsoft Sans Serif-Identity-H"/>
              </a:rPr>
              <a:t> 4.0 International </a:t>
            </a:r>
            <a:r>
              <a:rPr lang="nl-NL" sz="1200" dirty="0" err="1">
                <a:latin typeface="*Microsoft Sans Serif-Identity-H"/>
              </a:rPr>
              <a:t>Licence</a:t>
            </a:r>
            <a:r>
              <a:rPr lang="nl-NL" sz="1200" dirty="0">
                <a:latin typeface="*Microsoft Sans Serif-Identity-H"/>
              </a:rPr>
              <a:t>. </a:t>
            </a:r>
          </a:p>
          <a:p>
            <a:r>
              <a:rPr lang="nl-NL" sz="1200" dirty="0">
                <a:latin typeface="*Microsoft Sans Serif-Identity-H"/>
              </a:rPr>
              <a:t>For details </a:t>
            </a:r>
            <a:r>
              <a:rPr lang="nl-NL" sz="1200" dirty="0" err="1">
                <a:latin typeface="*Microsoft Sans Serif-Identity-H"/>
              </a:rPr>
              <a:t>please</a:t>
            </a:r>
            <a:r>
              <a:rPr lang="nl-NL" sz="1200" dirty="0">
                <a:latin typeface="*Microsoft Sans Serif-Identity-H"/>
              </a:rPr>
              <a:t> </a:t>
            </a:r>
            <a:r>
              <a:rPr lang="nl-NL" sz="1200" dirty="0" err="1">
                <a:latin typeface="*Microsoft Sans Serif-Identity-H"/>
              </a:rPr>
              <a:t>see</a:t>
            </a:r>
            <a:r>
              <a:rPr lang="nl-NL" sz="1200" dirty="0">
                <a:latin typeface="*Microsoft Sans Serif-Identity-H"/>
              </a:rPr>
              <a:t> http://</a:t>
            </a:r>
            <a:r>
              <a:rPr lang="nl-NL" sz="1200" dirty="0" err="1">
                <a:latin typeface="*Microsoft Sans Serif-Identity-H"/>
              </a:rPr>
              <a:t>creativecommons.org</a:t>
            </a:r>
            <a:r>
              <a:rPr lang="nl-NL" sz="1200" dirty="0">
                <a:latin typeface="*Microsoft Sans Serif-Identity-H"/>
              </a:rPr>
              <a:t>/</a:t>
            </a:r>
            <a:r>
              <a:rPr lang="nl-NL" sz="1200" dirty="0" err="1">
                <a:latin typeface="*Microsoft Sans Serif-Identity-H"/>
              </a:rPr>
              <a:t>licenses</a:t>
            </a:r>
            <a:r>
              <a:rPr lang="nl-NL" sz="1200" dirty="0">
                <a:latin typeface="*Microsoft Sans Serif-Identity-H"/>
              </a:rPr>
              <a:t>/</a:t>
            </a:r>
            <a:r>
              <a:rPr lang="nl-NL" sz="1200" dirty="0" err="1">
                <a:latin typeface="*Microsoft Sans Serif-Identity-H"/>
              </a:rPr>
              <a:t>by</a:t>
            </a:r>
            <a:r>
              <a:rPr lang="nl-NL" sz="1200" dirty="0">
                <a:latin typeface="*Microsoft Sans Serif-Identity-H"/>
              </a:rPr>
              <a:t>/4.0/ </a:t>
            </a:r>
            <a:endParaRPr lang="nl-NL" sz="1200" dirty="0"/>
          </a:p>
        </p:txBody>
      </p:sp>
      <p:pic>
        <p:nvPicPr>
          <p:cNvPr id="10" name="Picture 1" descr="page1image1790624">
            <a:extLst>
              <a:ext uri="{FF2B5EF4-FFF2-40B4-BE49-F238E27FC236}">
                <a16:creationId xmlns:a16="http://schemas.microsoft.com/office/drawing/2014/main" id="{74218A43-167A-D44C-9DD7-C445E40C05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7056" y="6290960"/>
            <a:ext cx="1241456" cy="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428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GDPR: New regime personal data – Why?</a:t>
            </a:r>
          </a:p>
        </p:txBody>
      </p:sp>
      <p:sp>
        <p:nvSpPr>
          <p:cNvPr id="3" name="Content Placeholder 2"/>
          <p:cNvSpPr>
            <a:spLocks noGrp="1"/>
          </p:cNvSpPr>
          <p:nvPr>
            <p:ph sz="quarter" idx="10"/>
          </p:nvPr>
        </p:nvSpPr>
        <p:spPr/>
        <p:txBody>
          <a:bodyPr/>
          <a:lstStyle/>
          <a:p>
            <a:pPr>
              <a:buClr>
                <a:srgbClr val="3366FF"/>
              </a:buClr>
              <a:buFont typeface="Wingdings" charset="2"/>
              <a:buChar char="u"/>
            </a:pPr>
            <a:r>
              <a:rPr lang="en-US" dirty="0"/>
              <a:t> 	Protection of personal data </a:t>
            </a:r>
          </a:p>
          <a:p>
            <a:pPr>
              <a:buClr>
                <a:srgbClr val="3366FF"/>
              </a:buClr>
            </a:pPr>
            <a:r>
              <a:rPr lang="en-US" sz="1600" dirty="0"/>
              <a:t>	Everyone has the right to the protection of personal data concerning him or 	her.</a:t>
            </a:r>
          </a:p>
          <a:p>
            <a:pPr>
              <a:buClr>
                <a:srgbClr val="3366FF"/>
              </a:buClr>
              <a:buFont typeface="Wingdings" charset="2"/>
              <a:buChar char="u"/>
            </a:pPr>
            <a:endParaRPr lang="en-US" dirty="0"/>
          </a:p>
          <a:p>
            <a:pPr>
              <a:buClr>
                <a:srgbClr val="3366FF"/>
              </a:buClr>
              <a:buFont typeface="Wingdings" charset="2"/>
              <a:buChar char="u"/>
            </a:pPr>
            <a:r>
              <a:rPr lang="en-US" dirty="0"/>
              <a:t> 	Protect data subject’s rights</a:t>
            </a:r>
          </a:p>
          <a:p>
            <a:pPr marL="457200" lvl="1" indent="0">
              <a:buClr>
                <a:srgbClr val="3366FF"/>
              </a:buClr>
              <a:buNone/>
            </a:pPr>
            <a:r>
              <a:rPr lang="en-US" sz="1600" dirty="0"/>
              <a:t>Be transparent about what happens with the data subject’s data</a:t>
            </a:r>
          </a:p>
          <a:p>
            <a:pPr>
              <a:buClr>
                <a:srgbClr val="3366FF"/>
              </a:buClr>
              <a:buFont typeface="Wingdings" charset="2"/>
              <a:buChar char="u"/>
            </a:pPr>
            <a:endParaRPr lang="en-US" dirty="0"/>
          </a:p>
          <a:p>
            <a:pPr>
              <a:buClr>
                <a:srgbClr val="3366FF"/>
              </a:buClr>
              <a:buFont typeface="Wingdings" charset="2"/>
              <a:buChar char="u"/>
            </a:pPr>
            <a:r>
              <a:rPr lang="en-US" dirty="0"/>
              <a:t> 	Limit liability</a:t>
            </a:r>
          </a:p>
          <a:p>
            <a:pPr marL="457200" lvl="1" indent="0">
              <a:buClr>
                <a:srgbClr val="3366FF"/>
              </a:buClr>
              <a:buNone/>
            </a:pPr>
            <a:r>
              <a:rPr lang="en-US" sz="1600" dirty="0"/>
              <a:t>Data subjects are to be fully and effectively compensated for the damage they suffer with regards to the processing of their personal data. </a:t>
            </a:r>
          </a:p>
          <a:p>
            <a:pPr>
              <a:buClr>
                <a:srgbClr val="3366FF"/>
              </a:buClr>
            </a:pPr>
            <a:endParaRPr lang="en-US" dirty="0"/>
          </a:p>
          <a:p>
            <a:pPr>
              <a:buClr>
                <a:srgbClr val="3366FF"/>
              </a:buClr>
              <a:buFont typeface="Wingdings" charset="2"/>
              <a:buChar char="u"/>
            </a:pPr>
            <a:r>
              <a:rPr lang="en-US" dirty="0"/>
              <a:t> 	And more…</a:t>
            </a:r>
          </a:p>
          <a:p>
            <a:pPr>
              <a:buClr>
                <a:srgbClr val="3366FF"/>
              </a:buClr>
              <a:buFont typeface="Wingdings" charset="2"/>
              <a:buChar char="u"/>
            </a:pPr>
            <a:endParaRPr lang="en-US" dirty="0"/>
          </a:p>
        </p:txBody>
      </p:sp>
      <p:sp>
        <p:nvSpPr>
          <p:cNvPr id="4" name="Tekstvak 3">
            <a:extLst>
              <a:ext uri="{FF2B5EF4-FFF2-40B4-BE49-F238E27FC236}">
                <a16:creationId xmlns:a16="http://schemas.microsoft.com/office/drawing/2014/main" id="{1BF107DE-C3D7-E84F-AD61-3DA7E0AC5FFD}"/>
              </a:ext>
            </a:extLst>
          </p:cNvPr>
          <p:cNvSpPr txBox="1"/>
          <p:nvPr/>
        </p:nvSpPr>
        <p:spPr>
          <a:xfrm>
            <a:off x="452387" y="5574671"/>
            <a:ext cx="7680960" cy="430887"/>
          </a:xfrm>
          <a:prstGeom prst="rect">
            <a:avLst/>
          </a:prstGeom>
          <a:noFill/>
        </p:spPr>
        <p:txBody>
          <a:bodyPr wrap="square" rtlCol="0">
            <a:spAutoFit/>
          </a:bodyPr>
          <a:lstStyle/>
          <a:p>
            <a:r>
              <a:rPr lang="nl-NL" sz="1100" dirty="0" err="1"/>
              <a:t>Adapted</a:t>
            </a:r>
            <a:r>
              <a:rPr lang="nl-NL" sz="1100" dirty="0"/>
              <a:t> </a:t>
            </a:r>
            <a:r>
              <a:rPr lang="nl-NL" sz="1100" dirty="0" err="1"/>
              <a:t>from</a:t>
            </a:r>
            <a:r>
              <a:rPr lang="nl-NL" sz="1100" dirty="0"/>
              <a:t> ‘A </a:t>
            </a:r>
            <a:r>
              <a:rPr lang="nl-NL" sz="1100" dirty="0" err="1"/>
              <a:t>reseacher’s</a:t>
            </a:r>
            <a:r>
              <a:rPr lang="nl-NL" sz="1100" dirty="0"/>
              <a:t> privacy Reference Card - </a:t>
            </a:r>
            <a:r>
              <a:rPr lang="nl-NL" sz="1100" dirty="0" err="1"/>
              <a:t>Why</a:t>
            </a:r>
            <a:r>
              <a:rPr lang="nl-NL" sz="1100" dirty="0"/>
              <a:t>’, Marlon </a:t>
            </a:r>
            <a:r>
              <a:rPr lang="nl-NL" sz="1100" dirty="0" err="1"/>
              <a:t>Domingus</a:t>
            </a:r>
            <a:r>
              <a:rPr lang="nl-NL" sz="1100" dirty="0"/>
              <a:t>, November 2016, </a:t>
            </a:r>
            <a:r>
              <a:rPr lang="nl-NL" sz="1100" dirty="0" err="1"/>
              <a:t>version</a:t>
            </a:r>
            <a:r>
              <a:rPr lang="nl-NL" sz="1100" dirty="0"/>
              <a:t> 1.0 </a:t>
            </a:r>
            <a:r>
              <a:rPr lang="nl-NL" sz="1100" dirty="0" err="1"/>
              <a:t>from</a:t>
            </a:r>
            <a:r>
              <a:rPr lang="nl-NL" sz="1100" dirty="0"/>
              <a:t>: </a:t>
            </a:r>
            <a:r>
              <a:rPr lang="nl-NL" sz="1100" dirty="0">
                <a:hlinkClick r:id="rId3"/>
              </a:rPr>
              <a:t>https://www.eur.nl/en/research/research-matters/research-data-management/rdm-legal-services</a:t>
            </a:r>
            <a:r>
              <a:rPr lang="nl-NL" sz="1100" dirty="0"/>
              <a:t> </a:t>
            </a:r>
          </a:p>
        </p:txBody>
      </p:sp>
      <p:sp>
        <p:nvSpPr>
          <p:cNvPr id="5" name="Rechthoek 4">
            <a:extLst>
              <a:ext uri="{FF2B5EF4-FFF2-40B4-BE49-F238E27FC236}">
                <a16:creationId xmlns:a16="http://schemas.microsoft.com/office/drawing/2014/main" id="{FC961462-BD2F-9B4C-BE41-DC5DF9658734}"/>
              </a:ext>
            </a:extLst>
          </p:cNvPr>
          <p:cNvSpPr/>
          <p:nvPr/>
        </p:nvSpPr>
        <p:spPr>
          <a:xfrm>
            <a:off x="2008402" y="6238145"/>
            <a:ext cx="5498274" cy="461665"/>
          </a:xfrm>
          <a:prstGeom prst="rect">
            <a:avLst/>
          </a:prstGeom>
        </p:spPr>
        <p:txBody>
          <a:bodyPr wrap="square">
            <a:spAutoFit/>
          </a:bodyPr>
          <a:lstStyle/>
          <a:p>
            <a:r>
              <a:rPr lang="nl-NL" sz="1200" dirty="0" err="1">
                <a:latin typeface="*Microsoft Sans Serif-Identity-H"/>
              </a:rPr>
              <a:t>This</a:t>
            </a:r>
            <a:r>
              <a:rPr lang="nl-NL" sz="1200" dirty="0">
                <a:latin typeface="*Microsoft Sans Serif-Identity-H"/>
              </a:rPr>
              <a:t> </a:t>
            </a:r>
            <a:r>
              <a:rPr lang="nl-NL" sz="1200" dirty="0" err="1">
                <a:latin typeface="*Microsoft Sans Serif-Identity-H"/>
              </a:rPr>
              <a:t>work</a:t>
            </a:r>
            <a:r>
              <a:rPr lang="nl-NL" sz="1200" dirty="0">
                <a:latin typeface="*Microsoft Sans Serif-Identity-H"/>
              </a:rPr>
              <a:t> is </a:t>
            </a:r>
            <a:r>
              <a:rPr lang="nl-NL" sz="1200" dirty="0" err="1">
                <a:latin typeface="*Microsoft Sans Serif-Identity-H"/>
              </a:rPr>
              <a:t>released</a:t>
            </a:r>
            <a:r>
              <a:rPr lang="nl-NL" sz="1200" dirty="0">
                <a:latin typeface="*Microsoft Sans Serif-Identity-H"/>
              </a:rPr>
              <a:t> </a:t>
            </a:r>
            <a:r>
              <a:rPr lang="nl-NL" sz="1200" dirty="0" err="1">
                <a:latin typeface="*Microsoft Sans Serif-Identity-H"/>
              </a:rPr>
              <a:t>under</a:t>
            </a:r>
            <a:r>
              <a:rPr lang="nl-NL" sz="1200" dirty="0">
                <a:latin typeface="*Microsoft Sans Serif-Identity-H"/>
              </a:rPr>
              <a:t> a Creative </a:t>
            </a:r>
            <a:r>
              <a:rPr lang="nl-NL" sz="1200" dirty="0" err="1">
                <a:latin typeface="*Microsoft Sans Serif-Identity-H"/>
              </a:rPr>
              <a:t>Commons</a:t>
            </a:r>
            <a:r>
              <a:rPr lang="nl-NL" sz="1200" dirty="0">
                <a:latin typeface="*Microsoft Sans Serif-Identity-H"/>
              </a:rPr>
              <a:t> </a:t>
            </a:r>
            <a:r>
              <a:rPr lang="nl-NL" sz="1200" dirty="0" err="1">
                <a:latin typeface="*Microsoft Sans Serif-Identity-H"/>
              </a:rPr>
              <a:t>Attribution</a:t>
            </a:r>
            <a:r>
              <a:rPr lang="nl-NL" sz="1200" dirty="0">
                <a:latin typeface="*Microsoft Sans Serif-Identity-H"/>
              </a:rPr>
              <a:t> 4.0 International </a:t>
            </a:r>
            <a:r>
              <a:rPr lang="nl-NL" sz="1200" dirty="0" err="1">
                <a:latin typeface="*Microsoft Sans Serif-Identity-H"/>
              </a:rPr>
              <a:t>Licence</a:t>
            </a:r>
            <a:r>
              <a:rPr lang="nl-NL" sz="1200" dirty="0">
                <a:latin typeface="*Microsoft Sans Serif-Identity-H"/>
              </a:rPr>
              <a:t>. </a:t>
            </a:r>
          </a:p>
          <a:p>
            <a:r>
              <a:rPr lang="nl-NL" sz="1200" dirty="0">
                <a:latin typeface="*Microsoft Sans Serif-Identity-H"/>
              </a:rPr>
              <a:t>For details </a:t>
            </a:r>
            <a:r>
              <a:rPr lang="nl-NL" sz="1200" dirty="0" err="1">
                <a:latin typeface="*Microsoft Sans Serif-Identity-H"/>
              </a:rPr>
              <a:t>please</a:t>
            </a:r>
            <a:r>
              <a:rPr lang="nl-NL" sz="1200" dirty="0">
                <a:latin typeface="*Microsoft Sans Serif-Identity-H"/>
              </a:rPr>
              <a:t> </a:t>
            </a:r>
            <a:r>
              <a:rPr lang="nl-NL" sz="1200" dirty="0" err="1">
                <a:latin typeface="*Microsoft Sans Serif-Identity-H"/>
              </a:rPr>
              <a:t>see</a:t>
            </a:r>
            <a:r>
              <a:rPr lang="nl-NL" sz="1200" dirty="0">
                <a:latin typeface="*Microsoft Sans Serif-Identity-H"/>
              </a:rPr>
              <a:t> http://</a:t>
            </a:r>
            <a:r>
              <a:rPr lang="nl-NL" sz="1200" dirty="0" err="1">
                <a:latin typeface="*Microsoft Sans Serif-Identity-H"/>
              </a:rPr>
              <a:t>creativecommons.org</a:t>
            </a:r>
            <a:r>
              <a:rPr lang="nl-NL" sz="1200" dirty="0">
                <a:latin typeface="*Microsoft Sans Serif-Identity-H"/>
              </a:rPr>
              <a:t>/</a:t>
            </a:r>
            <a:r>
              <a:rPr lang="nl-NL" sz="1200" dirty="0" err="1">
                <a:latin typeface="*Microsoft Sans Serif-Identity-H"/>
              </a:rPr>
              <a:t>licenses</a:t>
            </a:r>
            <a:r>
              <a:rPr lang="nl-NL" sz="1200" dirty="0">
                <a:latin typeface="*Microsoft Sans Serif-Identity-H"/>
              </a:rPr>
              <a:t>/</a:t>
            </a:r>
            <a:r>
              <a:rPr lang="nl-NL" sz="1200" dirty="0" err="1">
                <a:latin typeface="*Microsoft Sans Serif-Identity-H"/>
              </a:rPr>
              <a:t>by</a:t>
            </a:r>
            <a:r>
              <a:rPr lang="nl-NL" sz="1200" dirty="0">
                <a:latin typeface="*Microsoft Sans Serif-Identity-H"/>
              </a:rPr>
              <a:t>/4.0/ </a:t>
            </a:r>
            <a:endParaRPr lang="nl-NL" sz="1200" dirty="0"/>
          </a:p>
        </p:txBody>
      </p:sp>
      <p:pic>
        <p:nvPicPr>
          <p:cNvPr id="6" name="Picture 1" descr="page1image1790624">
            <a:extLst>
              <a:ext uri="{FF2B5EF4-FFF2-40B4-BE49-F238E27FC236}">
                <a16:creationId xmlns:a16="http://schemas.microsoft.com/office/drawing/2014/main" id="{E978419F-0A32-B047-B78F-768C39FCE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056" y="6238145"/>
            <a:ext cx="1241456" cy="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77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GDPR: New regime personal data – What?</a:t>
            </a:r>
          </a:p>
        </p:txBody>
      </p:sp>
      <p:sp>
        <p:nvSpPr>
          <p:cNvPr id="3" name="Content Placeholder 2"/>
          <p:cNvSpPr>
            <a:spLocks noGrp="1"/>
          </p:cNvSpPr>
          <p:nvPr>
            <p:ph sz="quarter" idx="10"/>
          </p:nvPr>
        </p:nvSpPr>
        <p:spPr>
          <a:xfrm>
            <a:off x="104775" y="1169657"/>
            <a:ext cx="8950108" cy="4470748"/>
          </a:xfrm>
        </p:spPr>
        <p:txBody>
          <a:bodyPr/>
          <a:lstStyle/>
          <a:p>
            <a:pPr>
              <a:lnSpc>
                <a:spcPct val="100000"/>
              </a:lnSpc>
              <a:buClr>
                <a:srgbClr val="3366FF"/>
              </a:buClr>
              <a:buFont typeface="Wingdings" charset="2"/>
              <a:buChar char="u"/>
            </a:pPr>
            <a:r>
              <a:rPr lang="en-US" dirty="0"/>
              <a:t> 	</a:t>
            </a:r>
            <a:r>
              <a:rPr lang="en-US" sz="1800" dirty="0"/>
              <a:t>Purpose limitation</a:t>
            </a:r>
          </a:p>
          <a:p>
            <a:pPr>
              <a:lnSpc>
                <a:spcPct val="100000"/>
              </a:lnSpc>
              <a:buClr>
                <a:srgbClr val="3366FF"/>
              </a:buClr>
            </a:pPr>
            <a:r>
              <a:rPr lang="en-US" sz="1600" dirty="0"/>
              <a:t>	</a:t>
            </a:r>
            <a:r>
              <a:rPr lang="en-US" sz="1400" dirty="0"/>
              <a:t>Personal data shall be collected for specified, explicit and legitimate purposes  </a:t>
            </a:r>
            <a:endParaRPr lang="en-US" dirty="0"/>
          </a:p>
          <a:p>
            <a:pPr>
              <a:lnSpc>
                <a:spcPct val="100000"/>
              </a:lnSpc>
              <a:buClr>
                <a:srgbClr val="3366FF"/>
              </a:buClr>
              <a:buFont typeface="Wingdings" charset="2"/>
              <a:buChar char="u"/>
            </a:pPr>
            <a:r>
              <a:rPr lang="en-US" dirty="0"/>
              <a:t> 	</a:t>
            </a:r>
            <a:r>
              <a:rPr lang="en-US" sz="1800" dirty="0"/>
              <a:t>Lawfulness for processing of personal data (article 6)</a:t>
            </a:r>
          </a:p>
          <a:p>
            <a:pPr marL="457200" lvl="1" indent="0">
              <a:buClr>
                <a:srgbClr val="3366FF"/>
              </a:buClr>
              <a:buNone/>
            </a:pPr>
            <a:r>
              <a:rPr lang="en-US" sz="1400" dirty="0"/>
              <a:t>Six legal bases, focus on consent of data subject, but also e.g. processing is necessary for the public interest </a:t>
            </a:r>
            <a:endParaRPr lang="en-US" dirty="0"/>
          </a:p>
          <a:p>
            <a:pPr>
              <a:lnSpc>
                <a:spcPct val="100000"/>
              </a:lnSpc>
              <a:buClr>
                <a:srgbClr val="3366FF"/>
              </a:buClr>
              <a:buFont typeface="Wingdings" charset="2"/>
              <a:buChar char="u"/>
            </a:pPr>
            <a:r>
              <a:rPr lang="en-US" dirty="0"/>
              <a:t> 	</a:t>
            </a:r>
            <a:r>
              <a:rPr lang="en-US" sz="1800" dirty="0"/>
              <a:t>Data minimization required</a:t>
            </a:r>
          </a:p>
          <a:p>
            <a:pPr marL="457200" lvl="1" indent="0">
              <a:buClr>
                <a:srgbClr val="3366FF"/>
              </a:buClr>
              <a:buNone/>
            </a:pPr>
            <a:r>
              <a:rPr lang="en-US" sz="1400" dirty="0"/>
              <a:t>Only use personal data that are relevant for the purpose of your research</a:t>
            </a:r>
          </a:p>
          <a:p>
            <a:pPr>
              <a:lnSpc>
                <a:spcPct val="100000"/>
              </a:lnSpc>
              <a:buClr>
                <a:srgbClr val="3366FF"/>
              </a:buClr>
              <a:buFont typeface="Wingdings" charset="2"/>
              <a:buChar char="u"/>
            </a:pPr>
            <a:r>
              <a:rPr lang="en-US" dirty="0"/>
              <a:t>	</a:t>
            </a:r>
            <a:r>
              <a:rPr lang="en-US" sz="1800" dirty="0"/>
              <a:t>Data Protection Officer mandatory</a:t>
            </a:r>
          </a:p>
          <a:p>
            <a:pPr>
              <a:buClr>
                <a:srgbClr val="3366FF"/>
              </a:buClr>
              <a:buFont typeface="Wingdings" charset="2"/>
              <a:buChar char="u"/>
            </a:pPr>
            <a:r>
              <a:rPr lang="en-US" dirty="0"/>
              <a:t>	</a:t>
            </a:r>
            <a:r>
              <a:rPr lang="en-US" sz="1800" dirty="0"/>
              <a:t>Extremely high fines for trespassing (data leakage!)</a:t>
            </a:r>
          </a:p>
          <a:p>
            <a:pPr>
              <a:buClr>
                <a:srgbClr val="3366FF"/>
              </a:buClr>
              <a:buFont typeface="Wingdings" charset="2"/>
              <a:buChar char="u"/>
            </a:pPr>
            <a:endParaRPr lang="en-US" sz="1800" dirty="0"/>
          </a:p>
          <a:p>
            <a:pPr>
              <a:buClr>
                <a:srgbClr val="3366FF"/>
              </a:buClr>
            </a:pPr>
            <a:r>
              <a:rPr lang="en-US" sz="1800" b="1" dirty="0"/>
              <a:t>Accountability is key! Insight into data processing and documentation! </a:t>
            </a:r>
          </a:p>
          <a:p>
            <a:pPr>
              <a:buClr>
                <a:srgbClr val="3366FF"/>
              </a:buClr>
            </a:pPr>
            <a:endParaRPr lang="nl-NL" sz="1100" dirty="0">
              <a:latin typeface="Calibri" panose="020F0502020204030204" pitchFamily="34" charset="0"/>
              <a:cs typeface="Calibri" panose="020F0502020204030204" pitchFamily="34" charset="0"/>
            </a:endParaRPr>
          </a:p>
          <a:p>
            <a:pPr>
              <a:buClr>
                <a:srgbClr val="3366FF"/>
              </a:buClr>
            </a:pPr>
            <a:endParaRPr lang="nl-NL" sz="1100" dirty="0">
              <a:latin typeface="Calibri" panose="020F0502020204030204" pitchFamily="34" charset="0"/>
              <a:cs typeface="Calibri" panose="020F0502020204030204" pitchFamily="34" charset="0"/>
            </a:endParaRPr>
          </a:p>
          <a:p>
            <a:pPr>
              <a:buClr>
                <a:srgbClr val="3366FF"/>
              </a:buClr>
            </a:pPr>
            <a:endParaRPr lang="nl-NL" sz="1100" dirty="0">
              <a:latin typeface="Calibri" panose="020F0502020204030204" pitchFamily="34" charset="0"/>
              <a:cs typeface="Calibri" panose="020F0502020204030204" pitchFamily="34" charset="0"/>
            </a:endParaRPr>
          </a:p>
          <a:p>
            <a:pPr>
              <a:buClr>
                <a:srgbClr val="3366FF"/>
              </a:buClr>
            </a:pPr>
            <a:endParaRPr lang="nl-NL" sz="1100" dirty="0">
              <a:latin typeface="Calibri" panose="020F0502020204030204" pitchFamily="34" charset="0"/>
              <a:cs typeface="Calibri" panose="020F0502020204030204" pitchFamily="34" charset="0"/>
            </a:endParaRPr>
          </a:p>
          <a:p>
            <a:pPr>
              <a:buClr>
                <a:srgbClr val="3366FF"/>
              </a:buClr>
            </a:pPr>
            <a:r>
              <a:rPr lang="nl-NL" sz="1100" dirty="0" err="1">
                <a:latin typeface="Calibri" panose="020F0502020204030204" pitchFamily="34" charset="0"/>
                <a:cs typeface="Calibri" panose="020F0502020204030204" pitchFamily="34" charset="0"/>
              </a:rPr>
              <a:t>Adapted</a:t>
            </a:r>
            <a:r>
              <a:rPr lang="nl-NL" sz="1100" dirty="0">
                <a:latin typeface="Calibri" panose="020F0502020204030204" pitchFamily="34" charset="0"/>
                <a:cs typeface="Calibri" panose="020F0502020204030204" pitchFamily="34" charset="0"/>
              </a:rPr>
              <a:t> </a:t>
            </a:r>
            <a:r>
              <a:rPr lang="nl-NL" sz="1100" dirty="0" err="1">
                <a:latin typeface="Calibri" panose="020F0502020204030204" pitchFamily="34" charset="0"/>
                <a:cs typeface="Calibri" panose="020F0502020204030204" pitchFamily="34" charset="0"/>
              </a:rPr>
              <a:t>from</a:t>
            </a:r>
            <a:r>
              <a:rPr lang="nl-NL" sz="1100" dirty="0">
                <a:latin typeface="Calibri" panose="020F0502020204030204" pitchFamily="34" charset="0"/>
                <a:cs typeface="Calibri" panose="020F0502020204030204" pitchFamily="34" charset="0"/>
              </a:rPr>
              <a:t> ‘A </a:t>
            </a:r>
            <a:r>
              <a:rPr lang="nl-NL" sz="1100" dirty="0" err="1">
                <a:latin typeface="Calibri" panose="020F0502020204030204" pitchFamily="34" charset="0"/>
                <a:cs typeface="Calibri" panose="020F0502020204030204" pitchFamily="34" charset="0"/>
              </a:rPr>
              <a:t>reseacher’s</a:t>
            </a:r>
            <a:r>
              <a:rPr lang="nl-NL" sz="1100" dirty="0">
                <a:latin typeface="Calibri" panose="020F0502020204030204" pitchFamily="34" charset="0"/>
                <a:cs typeface="Calibri" panose="020F0502020204030204" pitchFamily="34" charset="0"/>
              </a:rPr>
              <a:t> privacy Reference Card - </a:t>
            </a:r>
            <a:r>
              <a:rPr lang="nl-NL" sz="1100" dirty="0" err="1">
                <a:latin typeface="Calibri" panose="020F0502020204030204" pitchFamily="34" charset="0"/>
                <a:cs typeface="Calibri" panose="020F0502020204030204" pitchFamily="34" charset="0"/>
              </a:rPr>
              <a:t>What</a:t>
            </a:r>
            <a:r>
              <a:rPr lang="nl-NL" sz="1100" dirty="0">
                <a:latin typeface="Calibri" panose="020F0502020204030204" pitchFamily="34" charset="0"/>
                <a:cs typeface="Calibri" panose="020F0502020204030204" pitchFamily="34" charset="0"/>
              </a:rPr>
              <a:t>’, Marlon </a:t>
            </a:r>
            <a:r>
              <a:rPr lang="nl-NL" sz="1100" dirty="0" err="1">
                <a:latin typeface="Calibri" panose="020F0502020204030204" pitchFamily="34" charset="0"/>
                <a:cs typeface="Calibri" panose="020F0502020204030204" pitchFamily="34" charset="0"/>
              </a:rPr>
              <a:t>Domingus</a:t>
            </a:r>
            <a:r>
              <a:rPr lang="nl-NL" sz="1100" dirty="0">
                <a:latin typeface="Calibri" panose="020F0502020204030204" pitchFamily="34" charset="0"/>
                <a:cs typeface="Calibri" panose="020F0502020204030204" pitchFamily="34" charset="0"/>
              </a:rPr>
              <a:t>, November 2016, </a:t>
            </a:r>
            <a:r>
              <a:rPr lang="nl-NL" sz="1100" dirty="0" err="1">
                <a:latin typeface="Calibri" panose="020F0502020204030204" pitchFamily="34" charset="0"/>
                <a:cs typeface="Calibri" panose="020F0502020204030204" pitchFamily="34" charset="0"/>
              </a:rPr>
              <a:t>version</a:t>
            </a:r>
            <a:r>
              <a:rPr lang="nl-NL" sz="1100" dirty="0">
                <a:latin typeface="Calibri" panose="020F0502020204030204" pitchFamily="34" charset="0"/>
                <a:cs typeface="Calibri" panose="020F0502020204030204" pitchFamily="34" charset="0"/>
              </a:rPr>
              <a:t> 1.0 </a:t>
            </a:r>
            <a:r>
              <a:rPr lang="nl-NL" sz="1100" dirty="0" err="1">
                <a:latin typeface="Calibri" panose="020F0502020204030204" pitchFamily="34" charset="0"/>
                <a:cs typeface="Calibri" panose="020F0502020204030204" pitchFamily="34" charset="0"/>
              </a:rPr>
              <a:t>from</a:t>
            </a:r>
            <a:r>
              <a:rPr lang="nl-NL" sz="1100" dirty="0">
                <a:latin typeface="Calibri" panose="020F0502020204030204" pitchFamily="34" charset="0"/>
                <a:cs typeface="Calibri" panose="020F0502020204030204" pitchFamily="34" charset="0"/>
              </a:rPr>
              <a:t>: </a:t>
            </a:r>
            <a:r>
              <a:rPr lang="nl-NL" sz="1100" dirty="0">
                <a:latin typeface="Calibri" panose="020F0502020204030204" pitchFamily="34" charset="0"/>
                <a:cs typeface="Calibri" panose="020F0502020204030204" pitchFamily="34" charset="0"/>
                <a:hlinkClick r:id="rId3"/>
              </a:rPr>
              <a:t>https://www.eur.nl/en/research/research-matters/research-data-management/rdm-legal-services</a:t>
            </a:r>
            <a:r>
              <a:rPr lang="nl-NL" sz="1100" dirty="0">
                <a:latin typeface="Calibri" panose="020F0502020204030204" pitchFamily="34" charset="0"/>
                <a:cs typeface="Calibri" panose="020F0502020204030204" pitchFamily="34" charset="0"/>
              </a:rPr>
              <a:t> </a:t>
            </a:r>
          </a:p>
          <a:p>
            <a:pPr>
              <a:buClr>
                <a:srgbClr val="3366FF"/>
              </a:buClr>
              <a:buFont typeface="Wingdings" charset="2"/>
              <a:buChar char="u"/>
            </a:pPr>
            <a:endParaRPr lang="en-US" dirty="0"/>
          </a:p>
          <a:p>
            <a:pPr>
              <a:buClr>
                <a:srgbClr val="3366FF"/>
              </a:buClr>
              <a:buFont typeface="Wingdings" charset="2"/>
              <a:buChar char="u"/>
            </a:pPr>
            <a:endParaRPr lang="en-US" dirty="0"/>
          </a:p>
        </p:txBody>
      </p:sp>
      <p:sp>
        <p:nvSpPr>
          <p:cNvPr id="4" name="Rechthoek 3">
            <a:extLst>
              <a:ext uri="{FF2B5EF4-FFF2-40B4-BE49-F238E27FC236}">
                <a16:creationId xmlns:a16="http://schemas.microsoft.com/office/drawing/2014/main" id="{0160D666-B07A-4648-A467-337328BD0467}"/>
              </a:ext>
            </a:extLst>
          </p:cNvPr>
          <p:cNvSpPr/>
          <p:nvPr/>
        </p:nvSpPr>
        <p:spPr>
          <a:xfrm>
            <a:off x="1959428" y="6238145"/>
            <a:ext cx="5498274" cy="461665"/>
          </a:xfrm>
          <a:prstGeom prst="rect">
            <a:avLst/>
          </a:prstGeom>
        </p:spPr>
        <p:txBody>
          <a:bodyPr wrap="square">
            <a:spAutoFit/>
          </a:bodyPr>
          <a:lstStyle/>
          <a:p>
            <a:r>
              <a:rPr lang="nl-NL" sz="1200" dirty="0" err="1">
                <a:latin typeface="*Microsoft Sans Serif-Identity-H"/>
              </a:rPr>
              <a:t>This</a:t>
            </a:r>
            <a:r>
              <a:rPr lang="nl-NL" sz="1200" dirty="0">
                <a:latin typeface="*Microsoft Sans Serif-Identity-H"/>
              </a:rPr>
              <a:t> </a:t>
            </a:r>
            <a:r>
              <a:rPr lang="nl-NL" sz="1200" dirty="0" err="1">
                <a:latin typeface="*Microsoft Sans Serif-Identity-H"/>
              </a:rPr>
              <a:t>work</a:t>
            </a:r>
            <a:r>
              <a:rPr lang="nl-NL" sz="1200" dirty="0">
                <a:latin typeface="*Microsoft Sans Serif-Identity-H"/>
              </a:rPr>
              <a:t> is </a:t>
            </a:r>
            <a:r>
              <a:rPr lang="nl-NL" sz="1200" dirty="0" err="1">
                <a:latin typeface="*Microsoft Sans Serif-Identity-H"/>
              </a:rPr>
              <a:t>released</a:t>
            </a:r>
            <a:r>
              <a:rPr lang="nl-NL" sz="1200" dirty="0">
                <a:latin typeface="*Microsoft Sans Serif-Identity-H"/>
              </a:rPr>
              <a:t> </a:t>
            </a:r>
            <a:r>
              <a:rPr lang="nl-NL" sz="1200" dirty="0" err="1">
                <a:latin typeface="*Microsoft Sans Serif-Identity-H"/>
              </a:rPr>
              <a:t>under</a:t>
            </a:r>
            <a:r>
              <a:rPr lang="nl-NL" sz="1200" dirty="0">
                <a:latin typeface="*Microsoft Sans Serif-Identity-H"/>
              </a:rPr>
              <a:t> a Creative </a:t>
            </a:r>
            <a:r>
              <a:rPr lang="nl-NL" sz="1200" dirty="0" err="1">
                <a:latin typeface="*Microsoft Sans Serif-Identity-H"/>
              </a:rPr>
              <a:t>Commons</a:t>
            </a:r>
            <a:r>
              <a:rPr lang="nl-NL" sz="1200" dirty="0">
                <a:latin typeface="*Microsoft Sans Serif-Identity-H"/>
              </a:rPr>
              <a:t> </a:t>
            </a:r>
            <a:r>
              <a:rPr lang="nl-NL" sz="1200" dirty="0" err="1">
                <a:latin typeface="*Microsoft Sans Serif-Identity-H"/>
              </a:rPr>
              <a:t>Attribution</a:t>
            </a:r>
            <a:r>
              <a:rPr lang="nl-NL" sz="1200" dirty="0">
                <a:latin typeface="*Microsoft Sans Serif-Identity-H"/>
              </a:rPr>
              <a:t> 4.0 International </a:t>
            </a:r>
            <a:r>
              <a:rPr lang="nl-NL" sz="1200" dirty="0" err="1">
                <a:latin typeface="*Microsoft Sans Serif-Identity-H"/>
              </a:rPr>
              <a:t>Licence</a:t>
            </a:r>
            <a:r>
              <a:rPr lang="nl-NL" sz="1200" dirty="0">
                <a:latin typeface="*Microsoft Sans Serif-Identity-H"/>
              </a:rPr>
              <a:t>. </a:t>
            </a:r>
          </a:p>
          <a:p>
            <a:r>
              <a:rPr lang="nl-NL" sz="1200" dirty="0">
                <a:latin typeface="*Microsoft Sans Serif-Identity-H"/>
              </a:rPr>
              <a:t>For details </a:t>
            </a:r>
            <a:r>
              <a:rPr lang="nl-NL" sz="1200" dirty="0" err="1">
                <a:latin typeface="*Microsoft Sans Serif-Identity-H"/>
              </a:rPr>
              <a:t>please</a:t>
            </a:r>
            <a:r>
              <a:rPr lang="nl-NL" sz="1200" dirty="0">
                <a:latin typeface="*Microsoft Sans Serif-Identity-H"/>
              </a:rPr>
              <a:t> </a:t>
            </a:r>
            <a:r>
              <a:rPr lang="nl-NL" sz="1200" dirty="0" err="1">
                <a:latin typeface="*Microsoft Sans Serif-Identity-H"/>
              </a:rPr>
              <a:t>see</a:t>
            </a:r>
            <a:r>
              <a:rPr lang="nl-NL" sz="1200" dirty="0">
                <a:latin typeface="*Microsoft Sans Serif-Identity-H"/>
              </a:rPr>
              <a:t> http://</a:t>
            </a:r>
            <a:r>
              <a:rPr lang="nl-NL" sz="1200" dirty="0" err="1">
                <a:latin typeface="*Microsoft Sans Serif-Identity-H"/>
              </a:rPr>
              <a:t>creativecommons.org</a:t>
            </a:r>
            <a:r>
              <a:rPr lang="nl-NL" sz="1200" dirty="0">
                <a:latin typeface="*Microsoft Sans Serif-Identity-H"/>
              </a:rPr>
              <a:t>/</a:t>
            </a:r>
            <a:r>
              <a:rPr lang="nl-NL" sz="1200" dirty="0" err="1">
                <a:latin typeface="*Microsoft Sans Serif-Identity-H"/>
              </a:rPr>
              <a:t>licenses</a:t>
            </a:r>
            <a:r>
              <a:rPr lang="nl-NL" sz="1200" dirty="0">
                <a:latin typeface="*Microsoft Sans Serif-Identity-H"/>
              </a:rPr>
              <a:t>/</a:t>
            </a:r>
            <a:r>
              <a:rPr lang="nl-NL" sz="1200" dirty="0" err="1">
                <a:latin typeface="*Microsoft Sans Serif-Identity-H"/>
              </a:rPr>
              <a:t>by</a:t>
            </a:r>
            <a:r>
              <a:rPr lang="nl-NL" sz="1200" dirty="0">
                <a:latin typeface="*Microsoft Sans Serif-Identity-H"/>
              </a:rPr>
              <a:t>/4.0/ </a:t>
            </a:r>
            <a:endParaRPr lang="nl-NL" sz="1200" dirty="0"/>
          </a:p>
        </p:txBody>
      </p:sp>
      <p:pic>
        <p:nvPicPr>
          <p:cNvPr id="5" name="Picture 1" descr="page1image1790624">
            <a:extLst>
              <a:ext uri="{FF2B5EF4-FFF2-40B4-BE49-F238E27FC236}">
                <a16:creationId xmlns:a16="http://schemas.microsoft.com/office/drawing/2014/main" id="{7D0549B0-6EEA-7A49-8E48-48BE12F402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8082" y="6238145"/>
            <a:ext cx="1241456" cy="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7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 GDPR (Article 89.1) and Recital 157</a:t>
            </a:r>
          </a:p>
        </p:txBody>
      </p:sp>
      <p:sp>
        <p:nvSpPr>
          <p:cNvPr id="3" name="Content Placeholder 2"/>
          <p:cNvSpPr>
            <a:spLocks noGrp="1"/>
          </p:cNvSpPr>
          <p:nvPr>
            <p:ph sz="quarter" idx="10"/>
          </p:nvPr>
        </p:nvSpPr>
        <p:spPr>
          <a:xfrm>
            <a:off x="104775" y="1237032"/>
            <a:ext cx="8563737" cy="4198937"/>
          </a:xfrm>
        </p:spPr>
        <p:txBody>
          <a:bodyPr>
            <a:normAutofit/>
          </a:bodyPr>
          <a:lstStyle/>
          <a:p>
            <a:pPr marL="457200" lvl="1" indent="0">
              <a:buNone/>
            </a:pPr>
            <a:r>
              <a:rPr lang="en-US" sz="1600" b="1" dirty="0"/>
              <a:t>Article 89.1</a:t>
            </a:r>
          </a:p>
          <a:p>
            <a:pPr marL="457200" lvl="1" indent="0">
              <a:buNone/>
            </a:pPr>
            <a:r>
              <a:rPr lang="en-US" sz="1600" b="1" dirty="0"/>
              <a:t>Processing for archiving purposes in the public interest, scientific or historical research purposes or statistical purposes, shall be subject to </a:t>
            </a:r>
            <a:r>
              <a:rPr lang="en-US" sz="1600" b="1" u="sng" dirty="0"/>
              <a:t>appropriate safeguards</a:t>
            </a:r>
            <a:r>
              <a:rPr lang="en-US" sz="1600" dirty="0"/>
              <a:t>, in accordance with this Regulation, for the rights and freedoms of the data subject. Those safeguards shall ensure that </a:t>
            </a:r>
            <a:r>
              <a:rPr lang="en-US" sz="1600" b="1" u="sng" dirty="0"/>
              <a:t>technical and </a:t>
            </a:r>
            <a:r>
              <a:rPr lang="en-US" sz="1600" b="1" u="sng" dirty="0" err="1"/>
              <a:t>organisational</a:t>
            </a:r>
            <a:r>
              <a:rPr lang="en-US" sz="1600" b="1" u="sng" dirty="0"/>
              <a:t> measures</a:t>
            </a:r>
            <a:r>
              <a:rPr lang="en-US" sz="1600" u="sng" dirty="0"/>
              <a:t> </a:t>
            </a:r>
            <a:r>
              <a:rPr lang="en-US" sz="1600" dirty="0"/>
              <a:t>are in place in particular in order to ensure respect for the principle of data </a:t>
            </a:r>
            <a:r>
              <a:rPr lang="en-US" sz="1600" dirty="0" err="1"/>
              <a:t>minimisation</a:t>
            </a:r>
            <a:r>
              <a:rPr lang="en-US" sz="1600" dirty="0"/>
              <a:t>. Those measures may include </a:t>
            </a:r>
            <a:r>
              <a:rPr lang="en-US" sz="1600" dirty="0" err="1"/>
              <a:t>pseudonymisation</a:t>
            </a:r>
            <a:r>
              <a:rPr lang="en-US" sz="1600" b="1" dirty="0"/>
              <a:t> </a:t>
            </a:r>
            <a:r>
              <a:rPr lang="en-US" sz="1600" dirty="0"/>
              <a:t>provided that those purposes can be fulfilled in that manner. Where those purposes can be fulfilled by further processing which does not permit or no longer permits the identification of data subjects, those purposes shall be fulfilled in that manner. </a:t>
            </a:r>
          </a:p>
          <a:p>
            <a:pPr marL="457200" lvl="1" indent="0">
              <a:buNone/>
            </a:pPr>
            <a:endParaRPr lang="en-US" sz="1600" dirty="0"/>
          </a:p>
          <a:p>
            <a:pPr marL="457200" lvl="1" indent="0">
              <a:buNone/>
            </a:pPr>
            <a:r>
              <a:rPr lang="en-US" sz="1600" b="1" dirty="0"/>
              <a:t>Recital 157</a:t>
            </a:r>
          </a:p>
          <a:p>
            <a:pPr marL="457200" lvl="1" indent="0">
              <a:buNone/>
            </a:pPr>
            <a:r>
              <a:rPr lang="en-US" sz="1600" dirty="0"/>
              <a:t>… </a:t>
            </a:r>
            <a:r>
              <a:rPr lang="nl-NL" sz="1600" dirty="0"/>
              <a:t>In order </a:t>
            </a:r>
            <a:r>
              <a:rPr lang="nl-NL" sz="1600" dirty="0" err="1"/>
              <a:t>to</a:t>
            </a:r>
            <a:r>
              <a:rPr lang="nl-NL" sz="1600" dirty="0"/>
              <a:t> </a:t>
            </a:r>
            <a:r>
              <a:rPr lang="nl-NL" sz="1600" dirty="0" err="1"/>
              <a:t>facilitate</a:t>
            </a:r>
            <a:r>
              <a:rPr lang="nl-NL" sz="1600" dirty="0"/>
              <a:t> </a:t>
            </a:r>
            <a:r>
              <a:rPr lang="nl-NL" sz="1600" dirty="0" err="1"/>
              <a:t>scientific</a:t>
            </a:r>
            <a:r>
              <a:rPr lang="nl-NL" sz="1600" dirty="0"/>
              <a:t> research, </a:t>
            </a:r>
            <a:r>
              <a:rPr lang="nl-NL" sz="1600" b="1" dirty="0"/>
              <a:t>personal data </a:t>
            </a:r>
            <a:r>
              <a:rPr lang="nl-NL" sz="1600" b="1" dirty="0" err="1"/>
              <a:t>can</a:t>
            </a:r>
            <a:r>
              <a:rPr lang="nl-NL" sz="1600" b="1" dirty="0"/>
              <a:t> </a:t>
            </a:r>
            <a:r>
              <a:rPr lang="nl-NL" sz="1600" b="1" dirty="0" err="1"/>
              <a:t>be</a:t>
            </a:r>
            <a:r>
              <a:rPr lang="nl-NL" sz="1600" b="1" dirty="0"/>
              <a:t> </a:t>
            </a:r>
            <a:r>
              <a:rPr lang="nl-NL" sz="1600" b="1" dirty="0" err="1"/>
              <a:t>processed</a:t>
            </a:r>
            <a:r>
              <a:rPr lang="nl-NL" sz="1600" b="1" dirty="0"/>
              <a:t> </a:t>
            </a:r>
            <a:r>
              <a:rPr lang="nl-NL" sz="1600" b="1" dirty="0" err="1"/>
              <a:t>for</a:t>
            </a:r>
            <a:r>
              <a:rPr lang="nl-NL" sz="1600" b="1" dirty="0"/>
              <a:t> </a:t>
            </a:r>
            <a:r>
              <a:rPr lang="nl-NL" sz="1600" b="1" dirty="0" err="1"/>
              <a:t>scientific</a:t>
            </a:r>
            <a:r>
              <a:rPr lang="nl-NL" sz="1600" b="1" dirty="0"/>
              <a:t> research </a:t>
            </a:r>
            <a:r>
              <a:rPr lang="nl-NL" sz="1600" b="1" dirty="0" err="1"/>
              <a:t>purposes</a:t>
            </a:r>
            <a:r>
              <a:rPr lang="nl-NL" sz="1600" b="1" dirty="0"/>
              <a:t>, subject </a:t>
            </a:r>
            <a:r>
              <a:rPr lang="nl-NL" sz="1600" b="1" dirty="0" err="1"/>
              <a:t>to</a:t>
            </a:r>
            <a:r>
              <a:rPr lang="nl-NL" sz="1600" b="1" dirty="0"/>
              <a:t> </a:t>
            </a:r>
            <a:r>
              <a:rPr lang="nl-NL" sz="1600" b="1" dirty="0" err="1"/>
              <a:t>appropriate</a:t>
            </a:r>
            <a:r>
              <a:rPr lang="nl-NL" sz="1600" b="1" dirty="0"/>
              <a:t> </a:t>
            </a:r>
            <a:r>
              <a:rPr lang="nl-NL" sz="1600" b="1" dirty="0" err="1"/>
              <a:t>conditions</a:t>
            </a:r>
            <a:r>
              <a:rPr lang="nl-NL" sz="1600" b="1" dirty="0"/>
              <a:t> </a:t>
            </a:r>
            <a:r>
              <a:rPr lang="nl-NL" sz="1600" b="1" dirty="0" err="1"/>
              <a:t>and</a:t>
            </a:r>
            <a:r>
              <a:rPr lang="nl-NL" sz="1600" b="1" dirty="0"/>
              <a:t> </a:t>
            </a:r>
            <a:r>
              <a:rPr lang="nl-NL" sz="1600" b="1" dirty="0" err="1"/>
              <a:t>safeguards</a:t>
            </a:r>
            <a:r>
              <a:rPr lang="nl-NL" sz="1600" dirty="0"/>
              <a:t> set out in Union or Member State </a:t>
            </a:r>
            <a:r>
              <a:rPr lang="nl-NL" sz="1600" dirty="0" err="1"/>
              <a:t>law</a:t>
            </a:r>
            <a:r>
              <a:rPr lang="nl-NL" sz="1600" dirty="0"/>
              <a:t>.</a:t>
            </a:r>
            <a:endParaRPr lang="en-US" sz="1600" dirty="0"/>
          </a:p>
          <a:p>
            <a:pPr lvl="1"/>
            <a:endParaRPr lang="en-US" dirty="0"/>
          </a:p>
        </p:txBody>
      </p:sp>
      <p:sp>
        <p:nvSpPr>
          <p:cNvPr id="4" name="Rechthoek 3">
            <a:extLst>
              <a:ext uri="{FF2B5EF4-FFF2-40B4-BE49-F238E27FC236}">
                <a16:creationId xmlns:a16="http://schemas.microsoft.com/office/drawing/2014/main" id="{AE39A6A5-D20C-E940-AF02-AC270ADCFD4F}"/>
              </a:ext>
            </a:extLst>
          </p:cNvPr>
          <p:cNvSpPr/>
          <p:nvPr/>
        </p:nvSpPr>
        <p:spPr>
          <a:xfrm>
            <a:off x="2008402" y="6238145"/>
            <a:ext cx="5498274" cy="461665"/>
          </a:xfrm>
          <a:prstGeom prst="rect">
            <a:avLst/>
          </a:prstGeom>
        </p:spPr>
        <p:txBody>
          <a:bodyPr wrap="square">
            <a:spAutoFit/>
          </a:bodyPr>
          <a:lstStyle/>
          <a:p>
            <a:r>
              <a:rPr lang="nl-NL" sz="1200" dirty="0" err="1">
                <a:latin typeface="*Microsoft Sans Serif-Identity-H"/>
              </a:rPr>
              <a:t>This</a:t>
            </a:r>
            <a:r>
              <a:rPr lang="nl-NL" sz="1200" dirty="0">
                <a:latin typeface="*Microsoft Sans Serif-Identity-H"/>
              </a:rPr>
              <a:t> </a:t>
            </a:r>
            <a:r>
              <a:rPr lang="nl-NL" sz="1200" dirty="0" err="1">
                <a:latin typeface="*Microsoft Sans Serif-Identity-H"/>
              </a:rPr>
              <a:t>work</a:t>
            </a:r>
            <a:r>
              <a:rPr lang="nl-NL" sz="1200" dirty="0">
                <a:latin typeface="*Microsoft Sans Serif-Identity-H"/>
              </a:rPr>
              <a:t> is </a:t>
            </a:r>
            <a:r>
              <a:rPr lang="nl-NL" sz="1200" dirty="0" err="1">
                <a:latin typeface="*Microsoft Sans Serif-Identity-H"/>
              </a:rPr>
              <a:t>released</a:t>
            </a:r>
            <a:r>
              <a:rPr lang="nl-NL" sz="1200" dirty="0">
                <a:latin typeface="*Microsoft Sans Serif-Identity-H"/>
              </a:rPr>
              <a:t> </a:t>
            </a:r>
            <a:r>
              <a:rPr lang="nl-NL" sz="1200" dirty="0" err="1">
                <a:latin typeface="*Microsoft Sans Serif-Identity-H"/>
              </a:rPr>
              <a:t>under</a:t>
            </a:r>
            <a:r>
              <a:rPr lang="nl-NL" sz="1200" dirty="0">
                <a:latin typeface="*Microsoft Sans Serif-Identity-H"/>
              </a:rPr>
              <a:t> a Creative </a:t>
            </a:r>
            <a:r>
              <a:rPr lang="nl-NL" sz="1200" dirty="0" err="1">
                <a:latin typeface="*Microsoft Sans Serif-Identity-H"/>
              </a:rPr>
              <a:t>Commons</a:t>
            </a:r>
            <a:r>
              <a:rPr lang="nl-NL" sz="1200" dirty="0">
                <a:latin typeface="*Microsoft Sans Serif-Identity-H"/>
              </a:rPr>
              <a:t> </a:t>
            </a:r>
            <a:r>
              <a:rPr lang="nl-NL" sz="1200" dirty="0" err="1">
                <a:latin typeface="*Microsoft Sans Serif-Identity-H"/>
              </a:rPr>
              <a:t>Attribution</a:t>
            </a:r>
            <a:r>
              <a:rPr lang="nl-NL" sz="1200" dirty="0">
                <a:latin typeface="*Microsoft Sans Serif-Identity-H"/>
              </a:rPr>
              <a:t> 4.0 International </a:t>
            </a:r>
            <a:r>
              <a:rPr lang="nl-NL" sz="1200" dirty="0" err="1">
                <a:latin typeface="*Microsoft Sans Serif-Identity-H"/>
              </a:rPr>
              <a:t>Licence</a:t>
            </a:r>
            <a:r>
              <a:rPr lang="nl-NL" sz="1200" dirty="0">
                <a:latin typeface="*Microsoft Sans Serif-Identity-H"/>
              </a:rPr>
              <a:t>. </a:t>
            </a:r>
          </a:p>
          <a:p>
            <a:r>
              <a:rPr lang="nl-NL" sz="1200" dirty="0">
                <a:latin typeface="*Microsoft Sans Serif-Identity-H"/>
              </a:rPr>
              <a:t>For details </a:t>
            </a:r>
            <a:r>
              <a:rPr lang="nl-NL" sz="1200" dirty="0" err="1">
                <a:latin typeface="*Microsoft Sans Serif-Identity-H"/>
              </a:rPr>
              <a:t>please</a:t>
            </a:r>
            <a:r>
              <a:rPr lang="nl-NL" sz="1200" dirty="0">
                <a:latin typeface="*Microsoft Sans Serif-Identity-H"/>
              </a:rPr>
              <a:t> </a:t>
            </a:r>
            <a:r>
              <a:rPr lang="nl-NL" sz="1200" dirty="0" err="1">
                <a:latin typeface="*Microsoft Sans Serif-Identity-H"/>
              </a:rPr>
              <a:t>see</a:t>
            </a:r>
            <a:r>
              <a:rPr lang="nl-NL" sz="1200" dirty="0">
                <a:latin typeface="*Microsoft Sans Serif-Identity-H"/>
              </a:rPr>
              <a:t> http://</a:t>
            </a:r>
            <a:r>
              <a:rPr lang="nl-NL" sz="1200" dirty="0" err="1">
                <a:latin typeface="*Microsoft Sans Serif-Identity-H"/>
              </a:rPr>
              <a:t>creativecommons.org</a:t>
            </a:r>
            <a:r>
              <a:rPr lang="nl-NL" sz="1200" dirty="0">
                <a:latin typeface="*Microsoft Sans Serif-Identity-H"/>
              </a:rPr>
              <a:t>/</a:t>
            </a:r>
            <a:r>
              <a:rPr lang="nl-NL" sz="1200" dirty="0" err="1">
                <a:latin typeface="*Microsoft Sans Serif-Identity-H"/>
              </a:rPr>
              <a:t>licenses</a:t>
            </a:r>
            <a:r>
              <a:rPr lang="nl-NL" sz="1200" dirty="0">
                <a:latin typeface="*Microsoft Sans Serif-Identity-H"/>
              </a:rPr>
              <a:t>/</a:t>
            </a:r>
            <a:r>
              <a:rPr lang="nl-NL" sz="1200" dirty="0" err="1">
                <a:latin typeface="*Microsoft Sans Serif-Identity-H"/>
              </a:rPr>
              <a:t>by</a:t>
            </a:r>
            <a:r>
              <a:rPr lang="nl-NL" sz="1200" dirty="0">
                <a:latin typeface="*Microsoft Sans Serif-Identity-H"/>
              </a:rPr>
              <a:t>/4.0/ </a:t>
            </a:r>
            <a:endParaRPr lang="nl-NL" sz="1200" dirty="0"/>
          </a:p>
        </p:txBody>
      </p:sp>
      <p:pic>
        <p:nvPicPr>
          <p:cNvPr id="5" name="Picture 1" descr="page1image1790624">
            <a:extLst>
              <a:ext uri="{FF2B5EF4-FFF2-40B4-BE49-F238E27FC236}">
                <a16:creationId xmlns:a16="http://schemas.microsoft.com/office/drawing/2014/main" id="{2181E803-D66E-9C48-A79C-28E03E23F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056" y="6238145"/>
            <a:ext cx="1241456" cy="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DANS GDPR </a:t>
            </a:r>
            <a:r>
              <a:rPr lang="en-US" sz="2800" dirty="0" err="1"/>
              <a:t>DataTags</a:t>
            </a:r>
            <a:r>
              <a:rPr lang="en-US" sz="2800" dirty="0"/>
              <a:t> project</a:t>
            </a:r>
          </a:p>
        </p:txBody>
      </p:sp>
      <p:sp>
        <p:nvSpPr>
          <p:cNvPr id="3" name="Content Placeholder 2"/>
          <p:cNvSpPr>
            <a:spLocks noGrp="1"/>
          </p:cNvSpPr>
          <p:nvPr>
            <p:ph sz="quarter" idx="10"/>
          </p:nvPr>
        </p:nvSpPr>
        <p:spPr>
          <a:xfrm>
            <a:off x="104773" y="1556668"/>
            <a:ext cx="8686800" cy="1469984"/>
          </a:xfrm>
        </p:spPr>
        <p:txBody>
          <a:bodyPr/>
          <a:lstStyle/>
          <a:p>
            <a:pPr marL="342900" indent="-342900">
              <a:buFont typeface="Arial" charset="0"/>
              <a:buChar char="•"/>
            </a:pPr>
            <a:r>
              <a:rPr lang="en-US" dirty="0"/>
              <a:t>Wish to reflect upon data protection and handling of personal data</a:t>
            </a:r>
          </a:p>
          <a:p>
            <a:pPr marL="342900" indent="-342900">
              <a:buFont typeface="Arial" charset="0"/>
              <a:buChar char="•"/>
            </a:pPr>
            <a:endParaRPr lang="en-US" dirty="0"/>
          </a:p>
          <a:p>
            <a:pPr marL="342900" indent="-342900">
              <a:buFont typeface="Arial" charset="0"/>
              <a:buChar char="•"/>
            </a:pPr>
            <a:r>
              <a:rPr lang="en-US" dirty="0"/>
              <a:t>Start in 2017: first prototype of tool to support decisions on whether (personal) data can be shared and under which conditions </a:t>
            </a:r>
          </a:p>
          <a:p>
            <a:pPr marL="342900" indent="-342900">
              <a:buFont typeface="Arial" charset="0"/>
              <a:buChar char="•"/>
            </a:pPr>
            <a:endParaRPr lang="en-US" dirty="0"/>
          </a:p>
          <a:p>
            <a:pPr marL="342900" indent="-342900">
              <a:buFont typeface="Arial" charset="0"/>
              <a:buChar char="•"/>
            </a:pPr>
            <a:r>
              <a:rPr lang="en-US" dirty="0"/>
              <a:t>Harvard’s </a:t>
            </a:r>
            <a:r>
              <a:rPr lang="en-US" dirty="0" err="1"/>
              <a:t>DataTags</a:t>
            </a:r>
            <a:r>
              <a:rPr lang="en-US" dirty="0"/>
              <a:t> (</a:t>
            </a:r>
            <a:r>
              <a:rPr lang="en-US" dirty="0">
                <a:hlinkClick r:id="rId3"/>
              </a:rPr>
              <a:t>http://datatags.org</a:t>
            </a:r>
            <a:r>
              <a:rPr lang="en-US" dirty="0"/>
              <a:t>) as starting point</a:t>
            </a:r>
          </a:p>
          <a:p>
            <a:endParaRPr lang="en-US" dirty="0"/>
          </a:p>
        </p:txBody>
      </p:sp>
      <p:pic>
        <p:nvPicPr>
          <p:cNvPr id="10" name="Picture 2" descr="http://static.projects.iq.harvard.edu/files/styles/os_files_medium/public/datatags/files/datatags-logo-large.png?m=1436300738&amp;itok=j7_sQa5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62864" y="4627023"/>
            <a:ext cx="23336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atic.projects.iq.harvard.edu/files/styles/os_files_small/public/datatags/files/edit_property.png?m=1436362490&amp;itok=rhyDj5Q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35791" y="4596509"/>
            <a:ext cx="983014" cy="98301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tatic.projects.iq.harvard.edu/files/styles/os_files_small/public/datatags/files/museum.png?m=1436362328&amp;itok=ZIL6kGY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067663" y="4572640"/>
            <a:ext cx="1006883" cy="1006883"/>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73BCEC2F-2F65-0549-8E41-F591B5F82A5E}"/>
              </a:ext>
            </a:extLst>
          </p:cNvPr>
          <p:cNvSpPr/>
          <p:nvPr/>
        </p:nvSpPr>
        <p:spPr>
          <a:xfrm>
            <a:off x="2018805" y="6287057"/>
            <a:ext cx="5498274" cy="461665"/>
          </a:xfrm>
          <a:prstGeom prst="rect">
            <a:avLst/>
          </a:prstGeom>
        </p:spPr>
        <p:txBody>
          <a:bodyPr wrap="square">
            <a:spAutoFit/>
          </a:bodyPr>
          <a:lstStyle/>
          <a:p>
            <a:r>
              <a:rPr lang="nl-NL" sz="1200" dirty="0" err="1">
                <a:latin typeface="*Microsoft Sans Serif-Identity-H"/>
              </a:rPr>
              <a:t>This</a:t>
            </a:r>
            <a:r>
              <a:rPr lang="nl-NL" sz="1200" dirty="0">
                <a:latin typeface="*Microsoft Sans Serif-Identity-H"/>
              </a:rPr>
              <a:t> </a:t>
            </a:r>
            <a:r>
              <a:rPr lang="nl-NL" sz="1200" dirty="0" err="1">
                <a:latin typeface="*Microsoft Sans Serif-Identity-H"/>
              </a:rPr>
              <a:t>work</a:t>
            </a:r>
            <a:r>
              <a:rPr lang="nl-NL" sz="1200" dirty="0">
                <a:latin typeface="*Microsoft Sans Serif-Identity-H"/>
              </a:rPr>
              <a:t> is </a:t>
            </a:r>
            <a:r>
              <a:rPr lang="nl-NL" sz="1200" dirty="0" err="1">
                <a:latin typeface="*Microsoft Sans Serif-Identity-H"/>
              </a:rPr>
              <a:t>released</a:t>
            </a:r>
            <a:r>
              <a:rPr lang="nl-NL" sz="1200" dirty="0">
                <a:latin typeface="*Microsoft Sans Serif-Identity-H"/>
              </a:rPr>
              <a:t> </a:t>
            </a:r>
            <a:r>
              <a:rPr lang="nl-NL" sz="1200" dirty="0" err="1">
                <a:latin typeface="*Microsoft Sans Serif-Identity-H"/>
              </a:rPr>
              <a:t>under</a:t>
            </a:r>
            <a:r>
              <a:rPr lang="nl-NL" sz="1200" dirty="0">
                <a:latin typeface="*Microsoft Sans Serif-Identity-H"/>
              </a:rPr>
              <a:t> a Creative </a:t>
            </a:r>
            <a:r>
              <a:rPr lang="nl-NL" sz="1200" dirty="0" err="1">
                <a:latin typeface="*Microsoft Sans Serif-Identity-H"/>
              </a:rPr>
              <a:t>Commons</a:t>
            </a:r>
            <a:r>
              <a:rPr lang="nl-NL" sz="1200" dirty="0">
                <a:latin typeface="*Microsoft Sans Serif-Identity-H"/>
              </a:rPr>
              <a:t> </a:t>
            </a:r>
            <a:r>
              <a:rPr lang="nl-NL" sz="1200" dirty="0" err="1">
                <a:latin typeface="*Microsoft Sans Serif-Identity-H"/>
              </a:rPr>
              <a:t>Attribution</a:t>
            </a:r>
            <a:r>
              <a:rPr lang="nl-NL" sz="1200" dirty="0">
                <a:latin typeface="*Microsoft Sans Serif-Identity-H"/>
              </a:rPr>
              <a:t> 4.0 International </a:t>
            </a:r>
            <a:r>
              <a:rPr lang="nl-NL" sz="1200" dirty="0" err="1">
                <a:latin typeface="*Microsoft Sans Serif-Identity-H"/>
              </a:rPr>
              <a:t>Licence</a:t>
            </a:r>
            <a:r>
              <a:rPr lang="nl-NL" sz="1200" dirty="0">
                <a:latin typeface="*Microsoft Sans Serif-Identity-H"/>
              </a:rPr>
              <a:t>. </a:t>
            </a:r>
          </a:p>
          <a:p>
            <a:r>
              <a:rPr lang="nl-NL" sz="1200" dirty="0">
                <a:latin typeface="*Microsoft Sans Serif-Identity-H"/>
              </a:rPr>
              <a:t>For details </a:t>
            </a:r>
            <a:r>
              <a:rPr lang="nl-NL" sz="1200" dirty="0" err="1">
                <a:latin typeface="*Microsoft Sans Serif-Identity-H"/>
              </a:rPr>
              <a:t>please</a:t>
            </a:r>
            <a:r>
              <a:rPr lang="nl-NL" sz="1200" dirty="0">
                <a:latin typeface="*Microsoft Sans Serif-Identity-H"/>
              </a:rPr>
              <a:t> </a:t>
            </a:r>
            <a:r>
              <a:rPr lang="nl-NL" sz="1200" dirty="0" err="1">
                <a:latin typeface="*Microsoft Sans Serif-Identity-H"/>
              </a:rPr>
              <a:t>see</a:t>
            </a:r>
            <a:r>
              <a:rPr lang="nl-NL" sz="1200" dirty="0">
                <a:latin typeface="*Microsoft Sans Serif-Identity-H"/>
              </a:rPr>
              <a:t> http://</a:t>
            </a:r>
            <a:r>
              <a:rPr lang="nl-NL" sz="1200" dirty="0" err="1">
                <a:latin typeface="*Microsoft Sans Serif-Identity-H"/>
              </a:rPr>
              <a:t>creativecommons.org</a:t>
            </a:r>
            <a:r>
              <a:rPr lang="nl-NL" sz="1200" dirty="0">
                <a:latin typeface="*Microsoft Sans Serif-Identity-H"/>
              </a:rPr>
              <a:t>/</a:t>
            </a:r>
            <a:r>
              <a:rPr lang="nl-NL" sz="1200" dirty="0" err="1">
                <a:latin typeface="*Microsoft Sans Serif-Identity-H"/>
              </a:rPr>
              <a:t>licenses</a:t>
            </a:r>
            <a:r>
              <a:rPr lang="nl-NL" sz="1200" dirty="0">
                <a:latin typeface="*Microsoft Sans Serif-Identity-H"/>
              </a:rPr>
              <a:t>/</a:t>
            </a:r>
            <a:r>
              <a:rPr lang="nl-NL" sz="1200" dirty="0" err="1">
                <a:latin typeface="*Microsoft Sans Serif-Identity-H"/>
              </a:rPr>
              <a:t>by</a:t>
            </a:r>
            <a:r>
              <a:rPr lang="nl-NL" sz="1200" dirty="0">
                <a:latin typeface="*Microsoft Sans Serif-Identity-H"/>
              </a:rPr>
              <a:t>/4.0/ </a:t>
            </a:r>
            <a:endParaRPr lang="nl-NL" sz="1200" dirty="0"/>
          </a:p>
        </p:txBody>
      </p:sp>
      <p:pic>
        <p:nvPicPr>
          <p:cNvPr id="9" name="Picture 1" descr="page1image1790624">
            <a:extLst>
              <a:ext uri="{FF2B5EF4-FFF2-40B4-BE49-F238E27FC236}">
                <a16:creationId xmlns:a16="http://schemas.microsoft.com/office/drawing/2014/main" id="{A1D47FB1-43FC-0545-BDDB-FAC60A42D4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7459" y="6287057"/>
            <a:ext cx="1241456" cy="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75032"/>
      </p:ext>
    </p:extLst>
  </p:cSld>
  <p:clrMapOvr>
    <a:masterClrMapping/>
  </p:clrMapOvr>
</p:sld>
</file>

<file path=ppt/theme/theme1.xml><?xml version="1.0" encoding="utf-8"?>
<a:theme xmlns:a="http://schemas.openxmlformats.org/drawingml/2006/main" name="Template PPT UK DE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_4">
  <a:themeElements>
    <a:clrScheme name="SE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_4">
      <a:majorFont>
        <a:latin typeface="HelveticaNeueLT Std Blk Cn"/>
        <a:ea typeface=""/>
        <a:cs typeface="Arial"/>
      </a:majorFont>
      <a:minorFont>
        <a:latin typeface="HelveticaNeueLT Std Med Cn"/>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2105</Words>
  <Application>Microsoft Macintosh PowerPoint</Application>
  <PresentationFormat>Diavoorstelling (4:3)</PresentationFormat>
  <Paragraphs>227</Paragraphs>
  <Slides>18</Slides>
  <Notes>18</Notes>
  <HiddenSlides>0</HiddenSlides>
  <MMClips>0</MMClips>
  <ScaleCrop>false</ScaleCrop>
  <HeadingPairs>
    <vt:vector size="6" baseType="variant">
      <vt:variant>
        <vt:lpstr>Gebruikte lettertypen</vt:lpstr>
      </vt:variant>
      <vt:variant>
        <vt:i4>12</vt:i4>
      </vt:variant>
      <vt:variant>
        <vt:lpstr>Thema</vt:lpstr>
      </vt:variant>
      <vt:variant>
        <vt:i4>2</vt:i4>
      </vt:variant>
      <vt:variant>
        <vt:lpstr>Diatitels</vt:lpstr>
      </vt:variant>
      <vt:variant>
        <vt:i4>18</vt:i4>
      </vt:variant>
    </vt:vector>
  </HeadingPairs>
  <TitlesOfParts>
    <vt:vector size="32" baseType="lpstr">
      <vt:lpstr>ＭＳ Ｐゴシック</vt:lpstr>
      <vt:lpstr>*Microsoft Sans Serif-Identity-H</vt:lpstr>
      <vt:lpstr>Arial</vt:lpstr>
      <vt:lpstr>Calibri</vt:lpstr>
      <vt:lpstr>Gill Sans</vt:lpstr>
      <vt:lpstr>Gill Sans MT</vt:lpstr>
      <vt:lpstr>HelveticaNeueLT Std Blk Cn</vt:lpstr>
      <vt:lpstr>HelveticaNeueLT Std Lt</vt:lpstr>
      <vt:lpstr>HelveticaNeueLT Std Med Cn</vt:lpstr>
      <vt:lpstr>Times New Roman</vt:lpstr>
      <vt:lpstr>Verdana</vt:lpstr>
      <vt:lpstr>Wingdings</vt:lpstr>
      <vt:lpstr>Template PPT UK DEF</vt:lpstr>
      <vt:lpstr>SE_4</vt:lpstr>
      <vt:lpstr>PowerPoint-presentatie</vt:lpstr>
      <vt:lpstr>Warming up…</vt:lpstr>
      <vt:lpstr>Legal framework</vt:lpstr>
      <vt:lpstr> Personal data </vt:lpstr>
      <vt:lpstr> Special categories of personal data </vt:lpstr>
      <vt:lpstr>GDPR: New regime personal data – Why?</vt:lpstr>
      <vt:lpstr>GDPR: New regime personal data – What?</vt:lpstr>
      <vt:lpstr> GDPR (Article 89.1) and Recital 157</vt:lpstr>
      <vt:lpstr>DANS GDPR DataTags project</vt:lpstr>
      <vt:lpstr>Harvard’s DataTags</vt:lpstr>
      <vt:lpstr>Prototype European DataTags tool – Step by step </vt:lpstr>
      <vt:lpstr>Step by step 3 </vt:lpstr>
      <vt:lpstr>Step by step 4 </vt:lpstr>
      <vt:lpstr>Step by step 5: implementation of GDPR DataTags in Zingtree</vt:lpstr>
      <vt:lpstr>Step by step 6, 7, 8</vt:lpstr>
      <vt:lpstr>Next steps – Sept 2018 onwards</vt:lpstr>
      <vt:lpstr>Web references</vt:lpstr>
      <vt:lpstr>PowerPoint-presentatie</vt:lpstr>
    </vt:vector>
  </TitlesOfParts>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2018-05-22T14:59:32Z</cp:lastPrinted>
  <dcterms:created xsi:type="dcterms:W3CDTF">2015-11-13T11:06:27Z</dcterms:created>
  <dcterms:modified xsi:type="dcterms:W3CDTF">2018-08-29T12:08:33Z</dcterms:modified>
</cp:coreProperties>
</file>