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0" r:id="rId2"/>
  </p:sldMasterIdLst>
  <p:notesMasterIdLst>
    <p:notesMasterId r:id="rId17"/>
  </p:notesMasterIdLst>
  <p:handoutMasterIdLst>
    <p:handoutMasterId r:id="rId18"/>
  </p:handoutMasterIdLst>
  <p:sldIdLst>
    <p:sldId id="330" r:id="rId3"/>
    <p:sldId id="296" r:id="rId4"/>
    <p:sldId id="332" r:id="rId5"/>
    <p:sldId id="356" r:id="rId6"/>
    <p:sldId id="357" r:id="rId7"/>
    <p:sldId id="358" r:id="rId8"/>
    <p:sldId id="333" r:id="rId9"/>
    <p:sldId id="359" r:id="rId10"/>
    <p:sldId id="350" r:id="rId11"/>
    <p:sldId id="338" r:id="rId12"/>
    <p:sldId id="339" r:id="rId13"/>
    <p:sldId id="355" r:id="rId14"/>
    <p:sldId id="354" r:id="rId15"/>
    <p:sldId id="334" r:id="rId1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33"/>
    <a:srgbClr val="FF00FF"/>
    <a:srgbClr val="CC66FF"/>
    <a:srgbClr val="87CB3D"/>
    <a:srgbClr val="5C8E26"/>
    <a:srgbClr val="008000"/>
    <a:srgbClr val="FF6600"/>
    <a:srgbClr val="00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5" autoAdjust="0"/>
    <p:restoredTop sz="80467" autoAdjust="0"/>
  </p:normalViewPr>
  <p:slideViewPr>
    <p:cSldViewPr>
      <p:cViewPr varScale="1">
        <p:scale>
          <a:sx n="108" d="100"/>
          <a:sy n="108" d="100"/>
        </p:scale>
        <p:origin x="3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notesViewPr>
    <p:cSldViewPr>
      <p:cViewPr varScale="1">
        <p:scale>
          <a:sx n="82" d="100"/>
          <a:sy n="82" d="100"/>
        </p:scale>
        <p:origin x="-2016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AE67E-1C02-455F-A2AB-B279BD611A9A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1431F-37EF-4D8F-842F-7C621DF54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68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1225"/>
            <a:ext cx="499067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02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2450"/>
            <a:ext cx="29502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372FB50-0C60-47A2-BB58-1371B9DA03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89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2017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5613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600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0222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3509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5677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524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525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000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0157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4698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100" smtClean="0"/>
              <a:t>分子性金属酸化物クラスターとして知られているポリオキソメタレートは、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型や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型と呼ばれる構造を有しております。最も安定な構造である</a:t>
            </a:r>
            <a:r>
              <a:rPr lang="en-US" altLang="ja-JP" sz="1100" smtClean="0"/>
              <a:t>Keggin</a:t>
            </a:r>
            <a:r>
              <a:rPr lang="ja-JP" altLang="en-US" sz="1100" smtClean="0"/>
              <a:t>型構造はヘテロ原子が作る四面体を中心に酸化タングステンの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12</a:t>
            </a:r>
            <a:r>
              <a:rPr lang="ja-JP" altLang="en-US" sz="1100" smtClean="0"/>
              <a:t>個縮合した構造を有しており、ヘテロ原子にはゲルマニウム、シリコン、リンなどのものが報告されています。一方、こちらに示します</a:t>
            </a:r>
            <a:r>
              <a:rPr lang="en-US" altLang="ja-JP" sz="1100" smtClean="0"/>
              <a:t>Dawson</a:t>
            </a:r>
            <a:r>
              <a:rPr lang="ja-JP" altLang="en-US" sz="1100" smtClean="0"/>
              <a:t>型リンタングステートはリン原子が作る</a:t>
            </a:r>
            <a:r>
              <a:rPr lang="en-US" altLang="ja-JP" sz="1100" smtClean="0"/>
              <a:t>4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2</a:t>
            </a:r>
            <a:r>
              <a:rPr lang="ja-JP" altLang="en-US" sz="1100" smtClean="0"/>
              <a:t>つと酸化タングステンが作る</a:t>
            </a:r>
            <a:r>
              <a:rPr lang="en-US" altLang="ja-JP" sz="1100" smtClean="0"/>
              <a:t>8</a:t>
            </a:r>
            <a:r>
              <a:rPr lang="ja-JP" altLang="en-US" sz="1100" smtClean="0"/>
              <a:t>面体が</a:t>
            </a:r>
            <a:r>
              <a:rPr lang="en-US" altLang="ja-JP" sz="1100" smtClean="0"/>
              <a:t>18</a:t>
            </a:r>
            <a:r>
              <a:rPr lang="ja-JP" altLang="en-US" sz="1100" smtClean="0"/>
              <a:t>個縮合した構造を有しています。ポリオキソメタレートは一部のタングステンユニットを欠損させ、その欠損部位に</a:t>
            </a:r>
            <a:r>
              <a:rPr lang="en-US" altLang="ja-JP" sz="1100" smtClean="0"/>
              <a:t>Ru</a:t>
            </a:r>
            <a:r>
              <a:rPr lang="ja-JP" altLang="en-US" sz="1100" smtClean="0"/>
              <a:t>などの遷移金属イオンを導入することができます。ルテニウムの酸化還元特性は無機配位子であるポリオキソメタレートの構造に大きく影響を受けると考えられています。</a:t>
            </a:r>
            <a:endParaRPr lang="en-US" altLang="ja-JP" sz="110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EB1ABC0-39D6-40F3-9869-2A76E0D2EEB8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33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006356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31273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499604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C3CA4-D992-46C0-BFB5-E32BF15C6FA1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D621-5BB9-42AF-AEA6-C29C61551E6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6475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4BC8F-3C30-459E-8433-C1BF9E0DF1FC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F9446-5F0F-4A9A-968C-8E2D7B178A3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3691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CEC0-64C9-444C-9845-D360821A6FDF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85F6-184C-4033-8387-023032910C6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4410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1AE1-14E4-4CB8-9B17-58FB81A58FE8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5D0D2-0440-429C-A072-79FFA94A73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9855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05DED-C6EE-4FBF-8B3F-08A5515E40A0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C52EB-3174-4003-B47C-E146F8263D5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3688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027BE-2BB5-4CB7-9CE4-4A5EB2BBEB0E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DA49-7901-41A2-B3AD-05189EBCF66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053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94069-AE79-47DD-B75D-1EBB2361FFD9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3FAF3-98DA-426B-B44D-9DCB671C69C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0517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11C19-F898-4AC7-B4C8-78E6875DFA91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C3C0F-32B3-4B96-B7B4-3F316C44665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83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1631387"/>
      </p:ext>
    </p:extLst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97C64-276B-4F14-9A1E-FA7926B980AE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D705-5C34-4FD1-A691-C4F91698D51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5842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4766-69D4-47AE-9255-A56D317DA8B8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91EE2-FDF8-45BD-ACB3-0C62E04D123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8111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4C10-0A4E-486B-8FFF-A7482D52B6AD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4F6F9-A755-42AD-9950-7825AD3AF50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459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4523634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6383148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1397970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4570198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2699295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2881936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1287038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47985B1-A3DE-406F-A3A4-464C024415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98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F5165B-7651-4CBC-B43D-0734F0722DEB}" type="datetimeFigureOut">
              <a:rPr lang="id-ID"/>
              <a:pPr>
                <a:defRPr/>
              </a:pPr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EEB760C-02AD-4C5C-A382-13C46CA35E9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944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51520" y="1198493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Self-Sorting of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Heteroanions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the Assembly of Cross-Shaped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Polyoxometalate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Clusters</a:t>
            </a:r>
            <a:endParaRPr kumimoji="0" lang="id-ID" sz="32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859109"/>
            <a:ext cx="83164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23528" y="1859109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20072" y="5157192"/>
            <a:ext cx="360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Review Course:</a:t>
            </a: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000" b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MUH</a:t>
            </a: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NUR KHOIRU WIHADI</a:t>
            </a:r>
            <a:endParaRPr kumimoji="0" lang="id-ID" sz="24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988840"/>
            <a:ext cx="49502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J. Am. Chem. Soc. </a:t>
            </a: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140, 7, 2595-2601</a:t>
            </a:r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759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9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91839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Result and Discussion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747365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600" b="1" baseline="30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125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Te NMR and </a:t>
            </a:r>
            <a:r>
              <a:rPr lang="en-US" altLang="ja-JP" sz="1600" b="1" baseline="30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77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Se NMR  Spectroscopy</a:t>
            </a:r>
            <a:endParaRPr lang="en-US" altLang="ja-JP" sz="1600" b="1" baseline="300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1522414"/>
            <a:ext cx="5040560" cy="21134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923687"/>
            <a:ext cx="4884390" cy="2610900"/>
          </a:xfrm>
          <a:prstGeom prst="rect">
            <a:avLst/>
          </a:prstGeom>
        </p:spPr>
      </p:pic>
      <p:sp>
        <p:nvSpPr>
          <p:cNvPr id="9" name="テキスト ボックス 13"/>
          <p:cNvSpPr txBox="1">
            <a:spLocks noChangeArrowheads="1"/>
          </p:cNvSpPr>
          <p:nvPr/>
        </p:nvSpPr>
        <p:spPr bwMode="auto">
          <a:xfrm>
            <a:off x="222910" y="1454565"/>
            <a:ext cx="1496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Te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endParaRPr lang="ja-JP" altLang="en-US" sz="3200" b="1" baseline="-25000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13"/>
          <p:cNvSpPr txBox="1">
            <a:spLocks noChangeArrowheads="1"/>
          </p:cNvSpPr>
          <p:nvPr/>
        </p:nvSpPr>
        <p:spPr bwMode="auto">
          <a:xfrm>
            <a:off x="246980" y="4077072"/>
            <a:ext cx="1496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Se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endParaRPr lang="ja-JP" altLang="en-US" sz="3200" b="1" baseline="-25000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07260" y="2204659"/>
            <a:ext cx="37292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baseline="30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125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NMR of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en-US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exhibits one signal at 1792 ppm correspond 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32-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 NMR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exhibit three signals at 1314 ppm correspond 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32-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at 1317 ppm correspond to [HSeO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10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91839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Result and Discussion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80" y="1374287"/>
            <a:ext cx="3545519" cy="1838689"/>
          </a:xfrm>
          <a:prstGeom prst="rect">
            <a:avLst/>
          </a:prstGeom>
        </p:spPr>
      </p:pic>
      <p:sp>
        <p:nvSpPr>
          <p:cNvPr id="17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747365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ESI-MS</a:t>
            </a:r>
          </a:p>
        </p:txBody>
      </p:sp>
      <p:sp>
        <p:nvSpPr>
          <p:cNvPr id="18" name="テキスト ボックス 13"/>
          <p:cNvSpPr txBox="1">
            <a:spLocks noChangeArrowheads="1"/>
          </p:cNvSpPr>
          <p:nvPr/>
        </p:nvSpPr>
        <p:spPr bwMode="auto">
          <a:xfrm>
            <a:off x="2144725" y="1380995"/>
            <a:ext cx="1496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Te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endParaRPr lang="ja-JP" altLang="en-US" sz="3200" b="1" baseline="-25000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6911" y="1435757"/>
            <a:ext cx="3736891" cy="1777219"/>
          </a:xfrm>
          <a:prstGeom prst="rect">
            <a:avLst/>
          </a:prstGeom>
        </p:spPr>
      </p:pic>
      <p:sp>
        <p:nvSpPr>
          <p:cNvPr id="20" name="テキスト ボックス 13"/>
          <p:cNvSpPr txBox="1">
            <a:spLocks noChangeArrowheads="1"/>
          </p:cNvSpPr>
          <p:nvPr/>
        </p:nvSpPr>
        <p:spPr bwMode="auto">
          <a:xfrm>
            <a:off x="6566706" y="1383885"/>
            <a:ext cx="1496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Se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endParaRPr lang="ja-JP" altLang="en-US" sz="3200" b="1" baseline="-25000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924" y="3369234"/>
            <a:ext cx="3863987" cy="1743812"/>
          </a:xfrm>
          <a:prstGeom prst="rect">
            <a:avLst/>
          </a:prstGeom>
        </p:spPr>
      </p:pic>
      <p:sp>
        <p:nvSpPr>
          <p:cNvPr id="22" name="テキスト ボックス 13"/>
          <p:cNvSpPr txBox="1">
            <a:spLocks noChangeArrowheads="1"/>
          </p:cNvSpPr>
          <p:nvPr/>
        </p:nvSpPr>
        <p:spPr bwMode="auto">
          <a:xfrm>
            <a:off x="2341411" y="3404969"/>
            <a:ext cx="1496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As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endParaRPr lang="ja-JP" altLang="en-US" sz="3200" b="1" baseline="-25000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5407" y="3645587"/>
            <a:ext cx="3978287" cy="1373752"/>
          </a:xfrm>
          <a:prstGeom prst="rect">
            <a:avLst/>
          </a:prstGeom>
        </p:spPr>
      </p:pic>
      <p:sp>
        <p:nvSpPr>
          <p:cNvPr id="24" name="テキスト ボックス 13"/>
          <p:cNvSpPr txBox="1">
            <a:spLocks noChangeArrowheads="1"/>
          </p:cNvSpPr>
          <p:nvPr/>
        </p:nvSpPr>
        <p:spPr bwMode="auto">
          <a:xfrm>
            <a:off x="6566706" y="3353199"/>
            <a:ext cx="1496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8</a:t>
            </a:r>
            <a:endParaRPr lang="ja-JP" altLang="en-US" sz="3200" b="1" baseline="-25000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9547" y="5085184"/>
            <a:ext cx="88869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ESI-mass spectrometry was employed to analyze the solution behavior of obtained clusters. In the case of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Te</a:t>
            </a:r>
            <a:r>
              <a:rPr lang="en-US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P</a:t>
            </a:r>
            <a:r>
              <a:rPr lang="en-US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, intact molecular species could be detected at 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m/z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2300.7 for [W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64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200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(HPO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(TeO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H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21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Na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]</a:t>
            </a:r>
            <a:r>
              <a:rPr lang="en-US" sz="1400" baseline="30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7</a:t>
            </a:r>
            <a:r>
              <a:rPr lang="en-US" sz="1400" baseline="30000" dirty="0">
                <a:solidFill>
                  <a:srgbClr val="000000"/>
                </a:solidFill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, 2697.8 for [W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64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200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(HPO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(TeO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H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18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Na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8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]</a:t>
            </a:r>
            <a:r>
              <a:rPr lang="en-US" sz="1400" baseline="30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6</a:t>
            </a:r>
            <a:r>
              <a:rPr lang="en-US" sz="1400" baseline="30000" dirty="0">
                <a:solidFill>
                  <a:srgbClr val="000000"/>
                </a:solidFill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, 3261.0 for [W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64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200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(HPO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(TeO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(C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H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8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N)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6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NaH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]</a:t>
            </a:r>
            <a:r>
              <a:rPr lang="en-US" sz="1400" baseline="30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5</a:t>
            </a:r>
            <a:r>
              <a:rPr lang="en-US" sz="1400" baseline="30000" dirty="0">
                <a:solidFill>
                  <a:srgbClr val="000000"/>
                </a:solidFill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, and 4136.1 for</a:t>
            </a:r>
            <a:r>
              <a:rPr lang="en-US" sz="14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[W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64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200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(HPO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(TeO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Na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H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]</a:t>
            </a:r>
            <a:r>
              <a:rPr lang="en-US" sz="1400" baseline="30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baseline="30000" dirty="0">
                <a:solidFill>
                  <a:srgbClr val="000000"/>
                </a:solidFill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. </a:t>
            </a:r>
            <a:endParaRPr lang="en-US" sz="1400" dirty="0" smtClean="0">
              <a:solidFill>
                <a:srgbClr val="000000"/>
              </a:solidFill>
              <a:latin typeface="Arial" panose="020B0604020202020204" pitchFamily="34" charset="0"/>
              <a:ea typeface="Yu Mincho"/>
              <a:cs typeface="Arial" panose="020B0604020202020204" pitchFamily="34" charset="0"/>
            </a:endParaRPr>
          </a:p>
          <a:p>
            <a:pPr algn="just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Yu Mincho"/>
              <a:cs typeface="Arial" panose="020B0604020202020204" pitchFamily="34" charset="0"/>
            </a:endParaRPr>
          </a:p>
          <a:p>
            <a:pPr algn="just"/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In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addition, a dimeric species was also observed at 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m/z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3659.5 for [(W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64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200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(HPO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(TeO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(C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H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8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N)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31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NaH</a:t>
            </a:r>
            <a:r>
              <a:rPr lang="en-US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]</a:t>
            </a:r>
            <a:r>
              <a:rPr lang="en-US" sz="1400" baseline="30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9</a:t>
            </a:r>
            <a:r>
              <a:rPr lang="en-US" sz="1400" baseline="30000" dirty="0">
                <a:solidFill>
                  <a:srgbClr val="000000"/>
                </a:solidFill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. Similarly,</a:t>
            </a:r>
            <a:r>
              <a:rPr lang="en-US" sz="14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integral species of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Se</a:t>
            </a:r>
            <a:r>
              <a:rPr lang="en-US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P</a:t>
            </a:r>
            <a:r>
              <a:rPr lang="en-US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,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As</a:t>
            </a:r>
            <a:r>
              <a:rPr lang="en-US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P</a:t>
            </a:r>
            <a:r>
              <a:rPr lang="en-US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, and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P</a:t>
            </a:r>
            <a:r>
              <a:rPr lang="en-US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8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were also observed via mass spectrometry, suggesting the cross-shaped clusters are stable in solution.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11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91839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Result and Discussion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747365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Cyclic Voltammetry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7" y="1424611"/>
            <a:ext cx="4442385" cy="33797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91932" y="1323761"/>
            <a:ext cx="44445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All four compounds exhibit two sets of reduction waves, which can be assigned as the redox process of W</a:t>
            </a:r>
            <a:r>
              <a:rPr lang="en-US" sz="1600" baseline="30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VI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dvOT8608a8d1+21"/>
                <a:cs typeface="Arial" panose="020B0604020202020204" pitchFamily="34" charset="0"/>
              </a:rPr>
              <a:t>→ 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W</a:t>
            </a:r>
            <a:r>
              <a:rPr lang="en-US" sz="1600" baseline="30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V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. The </a:t>
            </a:r>
            <a:r>
              <a:rPr lang="en-US" sz="1600" b="1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As</a:t>
            </a:r>
            <a:r>
              <a:rPr lang="en-US" sz="1600" b="1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cluster exhibits the most negative set of reduction potentials. This is because the embedded [AsO</a:t>
            </a:r>
            <a:r>
              <a:rPr lang="en-US" sz="1600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]</a:t>
            </a:r>
            <a:r>
              <a:rPr lang="en-US" sz="1600" baseline="30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600" baseline="30000" dirty="0"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600" dirty="0"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heteroanions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are more negatively charged than the [HPO</a:t>
            </a:r>
            <a:r>
              <a:rPr lang="en-US" sz="1600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]</a:t>
            </a:r>
            <a:r>
              <a:rPr lang="en-US" sz="1600" baseline="30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</a:t>
            </a:r>
            <a:r>
              <a:rPr lang="en-US" sz="1600" baseline="30000" dirty="0"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, [SeO</a:t>
            </a:r>
            <a:r>
              <a:rPr lang="en-US" sz="1600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]</a:t>
            </a:r>
            <a:r>
              <a:rPr lang="en-US" sz="1600" baseline="30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</a:t>
            </a:r>
            <a:r>
              <a:rPr lang="en-US" sz="1600" baseline="30000" dirty="0"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, and [TeO</a:t>
            </a:r>
            <a:r>
              <a:rPr lang="en-US" sz="1600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]</a:t>
            </a:r>
            <a:r>
              <a:rPr lang="en-US" sz="1600" baseline="30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2</a:t>
            </a:r>
            <a:r>
              <a:rPr lang="en-US" sz="1600" baseline="30000" dirty="0"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, giving a higher negative charge overall of </a:t>
            </a:r>
            <a:r>
              <a:rPr lang="en-US" sz="1600" dirty="0"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36, compared to the other three clusters. </a:t>
            </a:r>
            <a:endParaRPr lang="en-US" sz="1600" dirty="0" smtClean="0">
              <a:latin typeface="Arial" panose="020B0604020202020204" pitchFamily="34" charset="0"/>
              <a:ea typeface="Yu Mincho"/>
              <a:cs typeface="Arial" panose="020B0604020202020204" pitchFamily="34" charset="0"/>
            </a:endParaRPr>
          </a:p>
          <a:p>
            <a:pPr algn="just"/>
            <a:endParaRPr lang="en-US" sz="1600" dirty="0" smtClean="0">
              <a:latin typeface="Arial" panose="020B0604020202020204" pitchFamily="34" charset="0"/>
              <a:ea typeface="Yu Mincho"/>
              <a:cs typeface="Arial" panose="020B0604020202020204" pitchFamily="34" charset="0"/>
            </a:endParaRPr>
          </a:p>
          <a:p>
            <a:pPr algn="just"/>
            <a:r>
              <a:rPr lang="en-US" sz="1600" dirty="0" smtClean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Therefore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, the </a:t>
            </a:r>
            <a:r>
              <a:rPr lang="en-US" sz="1600" b="1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As</a:t>
            </a:r>
            <a:r>
              <a:rPr lang="en-US" sz="1600" b="1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is the most di</a:t>
            </a:r>
            <a:r>
              <a:rPr lang="en-US" sz="1600" dirty="0">
                <a:latin typeface="Arial" panose="020B0604020202020204" pitchFamily="34" charset="0"/>
                <a:ea typeface="AdvOT2e364b11+fb"/>
                <a:cs typeface="Arial" panose="020B0604020202020204" pitchFamily="34" charset="0"/>
              </a:rPr>
              <a:t>ffi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cult compound to be reduced. The remaining set of the molecules all have the same overall negative charge of </a:t>
            </a:r>
            <a:r>
              <a:rPr lang="en-US" sz="1600" dirty="0">
                <a:latin typeface="Arial" panose="020B0604020202020204" pitchFamily="34" charset="0"/>
                <a:ea typeface="AdvOT8608a8d1+22"/>
                <a:cs typeface="Arial" panose="020B0604020202020204" pitchFamily="34" charset="0"/>
              </a:rPr>
              <a:t>−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32. Among them, </a:t>
            </a:r>
            <a:r>
              <a:rPr lang="en-US" sz="1600" b="1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Te</a:t>
            </a:r>
            <a:r>
              <a:rPr lang="en-US" sz="1600" b="1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is the most di</a:t>
            </a:r>
            <a:r>
              <a:rPr lang="en-US" sz="1600" dirty="0">
                <a:latin typeface="Arial" panose="020B0604020202020204" pitchFamily="34" charset="0"/>
                <a:ea typeface="AdvOT2e364b11+fb"/>
                <a:cs typeface="Arial" panose="020B0604020202020204" pitchFamily="34" charset="0"/>
              </a:rPr>
              <a:t>ffi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cult compound to be reduced, as indicated by the more negative shift of redox potential in both the </a:t>
            </a:r>
            <a:r>
              <a:rPr lang="en-US" sz="1600" dirty="0">
                <a:latin typeface="Arial" panose="020B0604020202020204" pitchFamily="34" charset="0"/>
                <a:ea typeface="AdvOT2e364b11+fb"/>
                <a:cs typeface="Arial" panose="020B0604020202020204" pitchFamily="34" charset="0"/>
              </a:rPr>
              <a:t>fi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rst and second peaks compared with </a:t>
            </a:r>
            <a:r>
              <a:rPr lang="en-US" sz="1600" b="1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Se</a:t>
            </a:r>
            <a:r>
              <a:rPr lang="en-US" sz="1600" b="1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 and </a:t>
            </a:r>
            <a:r>
              <a:rPr lang="en-US" sz="1600" b="1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8</a:t>
            </a:r>
            <a:r>
              <a:rPr lang="en-US" sz="1600" baseline="-25000" dirty="0">
                <a:latin typeface="Arial" panose="020B0604020202020204" pitchFamily="34" charset="0"/>
                <a:ea typeface="Yu Mincho"/>
                <a:cs typeface="Arial" panose="020B0604020202020204" pitchFamily="34" charset="0"/>
              </a:rPr>
              <a:t>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12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91839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Result and Discussion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747365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DFT Calculation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3514"/>
            <a:ext cx="5000625" cy="34004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9547" y="4681229"/>
            <a:ext cx="88869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The authors explored the relative stability of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Te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-Te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’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Se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-Se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AdvOT8b40f9c2.B+20"/>
              </a:rPr>
              <a:t>′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, and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As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- As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AdvOT8b40f9c2.B+20"/>
              </a:rPr>
              <a:t>′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dvOT8b40f9c2.B+2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游明朝" panose="02020400000000000000" pitchFamily="18" charset="-128"/>
              </a:rPr>
              <a:t>pairs.   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游明朝" panose="02020400000000000000" pitchFamily="18" charset="-128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游明朝" panose="02020400000000000000" pitchFamily="18" charset="-128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ea typeface="游明朝" panose="02020400000000000000" pitchFamily="18" charset="-128"/>
              </a:rPr>
              <a:t>All </a:t>
            </a:r>
            <a:r>
              <a:rPr lang="en-US" dirty="0">
                <a:latin typeface="Arial" panose="020B0604020202020204" pitchFamily="34" charset="0"/>
                <a:ea typeface="游明朝" panose="02020400000000000000" pitchFamily="18" charset="-128"/>
              </a:rPr>
              <a:t>the structures with [HPO</a:t>
            </a:r>
            <a:r>
              <a:rPr lang="en-US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3</a:t>
            </a:r>
            <a:r>
              <a:rPr lang="en-US" dirty="0">
                <a:latin typeface="Arial" panose="020B0604020202020204" pitchFamily="34" charset="0"/>
                <a:ea typeface="游明朝" panose="02020400000000000000" pitchFamily="18" charset="-128"/>
              </a:rPr>
              <a:t>]</a:t>
            </a:r>
            <a:r>
              <a:rPr lang="en-US" baseline="30000" dirty="0">
                <a:latin typeface="Arial" panose="020B0604020202020204" pitchFamily="34" charset="0"/>
                <a:ea typeface="游明朝" panose="02020400000000000000" pitchFamily="18" charset="-128"/>
              </a:rPr>
              <a:t>2</a:t>
            </a:r>
            <a:r>
              <a:rPr lang="en-US" baseline="30000" dirty="0">
                <a:latin typeface="Arial" panose="020B0604020202020204" pitchFamily="34" charset="0"/>
                <a:ea typeface="AdvOT8608a8d1+22"/>
              </a:rPr>
              <a:t>−</a:t>
            </a:r>
            <a:r>
              <a:rPr lang="en-US" dirty="0">
                <a:latin typeface="Arial" panose="020B0604020202020204" pitchFamily="34" charset="0"/>
                <a:ea typeface="AdvOT8608a8d1+22"/>
              </a:rPr>
              <a:t> </a:t>
            </a:r>
            <a:r>
              <a:rPr lang="en-US" dirty="0">
                <a:latin typeface="Arial" panose="020B0604020202020204" pitchFamily="34" charset="0"/>
                <a:ea typeface="游明朝" panose="02020400000000000000" pitchFamily="18" charset="-128"/>
              </a:rPr>
              <a:t>occupying the uncapped/ </a:t>
            </a:r>
            <a:r>
              <a:rPr lang="en-US" dirty="0" err="1">
                <a:latin typeface="Arial" panose="020B0604020202020204" pitchFamily="34" charset="0"/>
                <a:ea typeface="游明朝" panose="02020400000000000000" pitchFamily="18" charset="-128"/>
              </a:rPr>
              <a:t>lacunary</a:t>
            </a:r>
            <a:r>
              <a:rPr lang="en-US" dirty="0">
                <a:latin typeface="Arial" panose="020B0604020202020204" pitchFamily="34" charset="0"/>
                <a:ea typeface="游明朝" panose="02020400000000000000" pitchFamily="18" charset="-128"/>
              </a:rPr>
              <a:t> end (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Te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, Se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, As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dirty="0">
                <a:latin typeface="Arial" panose="020B0604020202020204" pitchFamily="34" charset="0"/>
                <a:ea typeface="游明朝" panose="02020400000000000000" pitchFamily="18" charset="-128"/>
              </a:rPr>
              <a:t>) are signi</a:t>
            </a:r>
            <a:r>
              <a:rPr lang="en-US" dirty="0">
                <a:latin typeface="Arial" panose="020B0604020202020204" pitchFamily="34" charset="0"/>
                <a:ea typeface="AdvOT2e364b11+fb"/>
              </a:rPr>
              <a:t>fi</a:t>
            </a:r>
            <a:r>
              <a:rPr lang="en-US" dirty="0">
                <a:latin typeface="Arial" panose="020B0604020202020204" pitchFamily="34" charset="0"/>
                <a:ea typeface="游明朝" panose="02020400000000000000" pitchFamily="18" charset="-128"/>
              </a:rPr>
              <a:t>cantly more stable than when it is located on the capped (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Te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AdvOT8b40f9c2.B+20"/>
              </a:rPr>
              <a:t>′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, Se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AdvOT8b40f9c2.B+20"/>
              </a:rPr>
              <a:t>′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, As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游明朝" panose="02020400000000000000" pitchFamily="18" charset="-128"/>
              </a:rPr>
              <a:t>P</a:t>
            </a:r>
            <a:r>
              <a:rPr lang="en-US" b="1" baseline="-25000" dirty="0">
                <a:latin typeface="Arial" panose="020B0604020202020204" pitchFamily="34" charset="0"/>
                <a:ea typeface="游明朝" panose="02020400000000000000" pitchFamily="18" charset="-128"/>
              </a:rPr>
              <a:t>4</a:t>
            </a:r>
            <a:r>
              <a:rPr lang="en-US" b="1" dirty="0">
                <a:latin typeface="Arial" panose="020B0604020202020204" pitchFamily="34" charset="0"/>
                <a:ea typeface="AdvOT8b40f9c2.B+20"/>
              </a:rPr>
              <a:t>′</a:t>
            </a:r>
            <a:r>
              <a:rPr lang="en-US" dirty="0">
                <a:latin typeface="Arial" panose="020B0604020202020204" pitchFamily="34" charset="0"/>
                <a:ea typeface="游明朝" panose="02020400000000000000" pitchFamily="18" charset="-128"/>
              </a:rPr>
              <a:t>) end, with energy di</a:t>
            </a:r>
            <a:r>
              <a:rPr lang="en-US" dirty="0">
                <a:latin typeface="Arial" panose="020B0604020202020204" pitchFamily="34" charset="0"/>
                <a:ea typeface="AdvOT2e364b11+fb"/>
              </a:rPr>
              <a:t>ff</a:t>
            </a:r>
            <a:r>
              <a:rPr lang="en-US" dirty="0">
                <a:latin typeface="Arial" panose="020B0604020202020204" pitchFamily="34" charset="0"/>
                <a:ea typeface="游明朝" panose="02020400000000000000" pitchFamily="18" charset="-128"/>
              </a:rPr>
              <a:t>erences of 24.7, 6.2, and 42.6 kcal·mol</a:t>
            </a:r>
            <a:r>
              <a:rPr lang="en-US" baseline="30000" dirty="0">
                <a:latin typeface="Arial" panose="020B0604020202020204" pitchFamily="34" charset="0"/>
                <a:ea typeface="AdvOT8608a8d1+22"/>
              </a:rPr>
              <a:t>−</a:t>
            </a:r>
            <a:r>
              <a:rPr lang="en-US" baseline="30000" dirty="0">
                <a:latin typeface="Arial" panose="020B0604020202020204" pitchFamily="34" charset="0"/>
                <a:ea typeface="游明朝" panose="02020400000000000000" pitchFamily="18" charset="-128"/>
              </a:rPr>
              <a:t>1</a:t>
            </a:r>
            <a:r>
              <a:rPr lang="en-US" dirty="0">
                <a:latin typeface="Arial" panose="020B0604020202020204" pitchFamily="34" charset="0"/>
                <a:ea typeface="游明朝" panose="02020400000000000000" pitchFamily="18" charset="-128"/>
              </a:rPr>
              <a:t> respectively.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13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91839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Conclusion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547" y="1315120"/>
            <a:ext cx="88869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authors have demonstrated positional control of the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within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nanosized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cross-shaped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polyanions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[(XYW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(WO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32−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36−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(X = H−P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Y=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position of the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been determined by single crystal X-ray diﬀraction, NMR spectroscopy, and electrospray ionization mass spectrometry, conﬁrming that mixed HA template cross-shaped molecules are the preferred self-sorting Products crystallizing from the solution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Theoretical analysis using DFT calculations suggested that the highly selective self- Sorting originated from the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templating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eﬀects in solution, in Which [WO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2−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anions can more favorably assemble around the bigger [TeO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2−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[SeO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2−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[AsO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3−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leading to the smaller [HPO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2−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subsequently occupying the uncapped end of the {W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building blocks.</a:t>
            </a:r>
            <a:endParaRPr kumimoji="0" lang="id-ID" sz="24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6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Introduction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13"/>
          <p:cNvSpPr txBox="1">
            <a:spLocks noChangeArrowheads="1"/>
          </p:cNvSpPr>
          <p:nvPr/>
        </p:nvSpPr>
        <p:spPr bwMode="auto">
          <a:xfrm>
            <a:off x="26939" y="1132232"/>
            <a:ext cx="12961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6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POMs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" name="右矢印 5"/>
          <p:cNvSpPr/>
          <p:nvPr/>
        </p:nvSpPr>
        <p:spPr>
          <a:xfrm>
            <a:off x="1108396" y="1143000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テキスト ボックス 13"/>
          <p:cNvSpPr txBox="1">
            <a:spLocks noChangeArrowheads="1"/>
          </p:cNvSpPr>
          <p:nvPr/>
        </p:nvSpPr>
        <p:spPr bwMode="auto">
          <a:xfrm>
            <a:off x="2494751" y="925844"/>
            <a:ext cx="612762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Are unique family of </a:t>
            </a:r>
            <a:r>
              <a:rPr lang="en-US" altLang="ja-JP" sz="1800" dirty="0" err="1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polynuclear</a:t>
            </a:r>
            <a:r>
              <a:rPr lang="en-US" altLang="ja-JP" sz="18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 anionic metal </a:t>
            </a:r>
            <a:r>
              <a:rPr lang="en-US" altLang="ja-JP" sz="1800" dirty="0" err="1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oxo</a:t>
            </a:r>
            <a:r>
              <a:rPr lang="en-US" altLang="ja-JP" sz="18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 clusters with possible applications in catalysis, medicine, magnetism, but key studies are still fundamental and mechanistic in nature.</a:t>
            </a:r>
            <a:endParaRPr lang="ja-JP" altLang="en-US" sz="1800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右矢印 5"/>
          <p:cNvSpPr/>
          <p:nvPr/>
        </p:nvSpPr>
        <p:spPr>
          <a:xfrm rot="4205399">
            <a:off x="231424" y="2006064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テキスト ボックス 13"/>
          <p:cNvSpPr txBox="1">
            <a:spLocks noChangeArrowheads="1"/>
          </p:cNvSpPr>
          <p:nvPr/>
        </p:nvSpPr>
        <p:spPr bwMode="auto">
          <a:xfrm>
            <a:off x="117724" y="4860593"/>
            <a:ext cx="372752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Investigation of self-assembly and self-sorting building blocks in designed systems of POMs clusters has been increased due to the ability to design template control in novel chemical entities and functionality.</a:t>
            </a:r>
            <a:endParaRPr lang="ja-JP" altLang="en-US" sz="1800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5" name="右矢印 5"/>
          <p:cNvSpPr/>
          <p:nvPr/>
        </p:nvSpPr>
        <p:spPr>
          <a:xfrm>
            <a:off x="2476077" y="3668819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テキスト ボックス 13"/>
          <p:cNvSpPr txBox="1">
            <a:spLocks noChangeArrowheads="1"/>
          </p:cNvSpPr>
          <p:nvPr/>
        </p:nvSpPr>
        <p:spPr bwMode="auto">
          <a:xfrm>
            <a:off x="3923928" y="3421079"/>
            <a:ext cx="483693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The authors found that the </a:t>
            </a:r>
            <a:r>
              <a:rPr lang="en-US" altLang="ja-JP" sz="1800" dirty="0" err="1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heteroanions</a:t>
            </a:r>
            <a:r>
              <a:rPr lang="en-US" altLang="ja-JP" sz="18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 (HAs) building blocks self-assembled into cross-shaped clusters architectures as intended, leading to a collection of mixed-HAs incorporated into the cross-shaped HPAs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[(XYW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(WO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32−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36−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 = H−P, Y = Se,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ja-JP" altLang="en-US" sz="1100" dirty="0">
              <a:solidFill>
                <a:schemeClr val="tx2"/>
              </a:solidFill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893767"/>
            <a:ext cx="1937318" cy="1945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Experimental Section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7"/>
          <p:cNvSpPr txBox="1">
            <a:spLocks noChangeArrowheads="1"/>
          </p:cNvSpPr>
          <p:nvPr/>
        </p:nvSpPr>
        <p:spPr bwMode="auto">
          <a:xfrm>
            <a:off x="251520" y="5270438"/>
            <a:ext cx="7717928" cy="1323439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Na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WO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4</a:t>
            </a:r>
            <a:r>
              <a:rPr lang="en-US" altLang="ja-JP" sz="20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2H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 (3.4 g/ 10.3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)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2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O (30 mL)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Na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TeO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 (0.13 g/ 0.6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PO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 (0.05 g/ 0.6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CH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NHCH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HCl (0.7 g/ 8.6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  <a:endParaRPr lang="en-US" altLang="ja-JP" sz="1050" b="1" dirty="0" smtClean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3"/>
          <p:cNvSpPr txBox="1">
            <a:spLocks noChangeArrowheads="1"/>
          </p:cNvSpPr>
          <p:nvPr/>
        </p:nvSpPr>
        <p:spPr bwMode="auto">
          <a:xfrm>
            <a:off x="1211209" y="2453164"/>
            <a:ext cx="10974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6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Stirring</a:t>
            </a:r>
          </a:p>
        </p:txBody>
      </p:sp>
      <p:sp>
        <p:nvSpPr>
          <p:cNvPr id="15" name="右矢印 5"/>
          <p:cNvSpPr/>
          <p:nvPr/>
        </p:nvSpPr>
        <p:spPr>
          <a:xfrm>
            <a:off x="1245498" y="2709891"/>
            <a:ext cx="1632208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右矢印 5"/>
          <p:cNvSpPr/>
          <p:nvPr/>
        </p:nvSpPr>
        <p:spPr>
          <a:xfrm>
            <a:off x="4007190" y="2764090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8481763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Synthesis of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[H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224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]·30H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(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105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grpSp>
        <p:nvGrpSpPr>
          <p:cNvPr id="22" name="グループ化 228"/>
          <p:cNvGrpSpPr>
            <a:grpSpLocks/>
          </p:cNvGrpSpPr>
          <p:nvPr/>
        </p:nvGrpSpPr>
        <p:grpSpPr bwMode="auto">
          <a:xfrm>
            <a:off x="3221532" y="2363093"/>
            <a:ext cx="625475" cy="777875"/>
            <a:chOff x="17775724" y="15651517"/>
            <a:chExt cx="592310" cy="1055844"/>
          </a:xfrm>
        </p:grpSpPr>
        <p:sp>
          <p:nvSpPr>
            <p:cNvPr id="23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24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37" name="テキスト ボックス 82"/>
          <p:cNvSpPr txBox="1">
            <a:spLocks noChangeArrowheads="1"/>
          </p:cNvSpPr>
          <p:nvPr/>
        </p:nvSpPr>
        <p:spPr bwMode="auto">
          <a:xfrm>
            <a:off x="149547" y="1532692"/>
            <a:ext cx="255024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10.30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Na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WO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4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-2H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0.6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Na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TeO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, 0.6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PO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 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and 8.6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CH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NHCH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HCl</a:t>
            </a:r>
            <a:endParaRPr lang="ja-JP" altLang="en-US" sz="1100" b="1" baseline="-25000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テキスト ボックス 82"/>
          <p:cNvSpPr txBox="1">
            <a:spLocks noChangeArrowheads="1"/>
          </p:cNvSpPr>
          <p:nvPr/>
        </p:nvSpPr>
        <p:spPr bwMode="auto">
          <a:xfrm>
            <a:off x="3473821" y="1601665"/>
            <a:ext cx="20195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1400" b="1" baseline="300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st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 pH adjustment to 6.0 using 50% CH</a:t>
            </a:r>
            <a:r>
              <a:rPr lang="en-US" altLang="ja-JP" sz="1400" b="1" baseline="-250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COOH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39" name="グループ化 228"/>
          <p:cNvGrpSpPr>
            <a:grpSpLocks/>
          </p:cNvGrpSpPr>
          <p:nvPr/>
        </p:nvGrpSpPr>
        <p:grpSpPr bwMode="auto">
          <a:xfrm>
            <a:off x="5606363" y="2348358"/>
            <a:ext cx="625475" cy="777875"/>
            <a:chOff x="17775724" y="15651517"/>
            <a:chExt cx="592310" cy="1055844"/>
          </a:xfrm>
        </p:grpSpPr>
        <p:sp>
          <p:nvSpPr>
            <p:cNvPr id="40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42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47" name="右矢印 5"/>
          <p:cNvSpPr/>
          <p:nvPr/>
        </p:nvSpPr>
        <p:spPr>
          <a:xfrm>
            <a:off x="6347798" y="2704485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右矢印 5"/>
          <p:cNvSpPr/>
          <p:nvPr/>
        </p:nvSpPr>
        <p:spPr>
          <a:xfrm rot="5400000">
            <a:off x="8048393" y="3370467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テキスト ボックス 82"/>
          <p:cNvSpPr txBox="1">
            <a:spLocks noChangeArrowheads="1"/>
          </p:cNvSpPr>
          <p:nvPr/>
        </p:nvSpPr>
        <p:spPr bwMode="auto">
          <a:xfrm>
            <a:off x="927846" y="3836427"/>
            <a:ext cx="24202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Colorless needle-shape crystal, </a:t>
            </a:r>
            <a:r>
              <a:rPr lang="en-US" altLang="ja-JP" sz="1400" b="1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36% (based on P)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 isolated after 1 week.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29" name="グループ化 228"/>
          <p:cNvGrpSpPr>
            <a:grpSpLocks/>
          </p:cNvGrpSpPr>
          <p:nvPr/>
        </p:nvGrpSpPr>
        <p:grpSpPr bwMode="auto">
          <a:xfrm>
            <a:off x="326178" y="2383588"/>
            <a:ext cx="625475" cy="777875"/>
            <a:chOff x="17775724" y="15651517"/>
            <a:chExt cx="592310" cy="1055844"/>
          </a:xfrm>
        </p:grpSpPr>
        <p:sp>
          <p:nvSpPr>
            <p:cNvPr id="30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31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32" name="右矢印 5"/>
          <p:cNvSpPr/>
          <p:nvPr/>
        </p:nvSpPr>
        <p:spPr>
          <a:xfrm rot="5400000">
            <a:off x="348972" y="2397305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テキスト ボックス 82"/>
          <p:cNvSpPr txBox="1">
            <a:spLocks noChangeArrowheads="1"/>
          </p:cNvSpPr>
          <p:nvPr/>
        </p:nvSpPr>
        <p:spPr bwMode="auto">
          <a:xfrm>
            <a:off x="231702" y="2900595"/>
            <a:ext cx="8866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30 mL H</a:t>
            </a:r>
            <a:r>
              <a:rPr lang="en-US" altLang="ja-JP" sz="10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</a:t>
            </a:r>
            <a:endParaRPr lang="ja-JP" altLang="en-US" sz="10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5" name="右矢印 5"/>
          <p:cNvSpPr/>
          <p:nvPr/>
        </p:nvSpPr>
        <p:spPr>
          <a:xfrm rot="5400000">
            <a:off x="3236221" y="2393407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右矢印 5"/>
          <p:cNvSpPr/>
          <p:nvPr/>
        </p:nvSpPr>
        <p:spPr>
          <a:xfrm rot="5400000">
            <a:off x="5655123" y="2358789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テキスト ボックス 82"/>
          <p:cNvSpPr txBox="1">
            <a:spLocks noChangeArrowheads="1"/>
          </p:cNvSpPr>
          <p:nvPr/>
        </p:nvSpPr>
        <p:spPr bwMode="auto">
          <a:xfrm>
            <a:off x="6718230" y="3210507"/>
            <a:ext cx="16258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Powder filtration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3" name="右矢印 5"/>
          <p:cNvSpPr/>
          <p:nvPr/>
        </p:nvSpPr>
        <p:spPr>
          <a:xfrm rot="10800000">
            <a:off x="6569290" y="4072111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右矢印 5"/>
          <p:cNvSpPr/>
          <p:nvPr/>
        </p:nvSpPr>
        <p:spPr>
          <a:xfrm rot="10800000">
            <a:off x="4319696" y="4072111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テキスト ボックス 13"/>
          <p:cNvSpPr txBox="1">
            <a:spLocks noChangeArrowheads="1"/>
          </p:cNvSpPr>
          <p:nvPr/>
        </p:nvSpPr>
        <p:spPr bwMode="auto">
          <a:xfrm>
            <a:off x="6545059" y="4413026"/>
            <a:ext cx="18450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Slow evaporation</a:t>
            </a:r>
          </a:p>
        </p:txBody>
      </p:sp>
      <p:sp>
        <p:nvSpPr>
          <p:cNvPr id="90" name="テキスト ボックス 82"/>
          <p:cNvSpPr txBox="1">
            <a:spLocks noChangeArrowheads="1"/>
          </p:cNvSpPr>
          <p:nvPr/>
        </p:nvSpPr>
        <p:spPr bwMode="auto">
          <a:xfrm>
            <a:off x="5650439" y="1556792"/>
            <a:ext cx="2287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2</a:t>
            </a:r>
            <a:r>
              <a:rPr lang="en-US" altLang="ja-JP" sz="1400" b="1" baseline="300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nd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 pH adjustment to 4.0 using 37% </a:t>
            </a:r>
            <a:r>
              <a:rPr lang="en-US" altLang="ja-JP" sz="1400" b="1" dirty="0" err="1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HCl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1" name="テキスト ボックス 13"/>
          <p:cNvSpPr txBox="1">
            <a:spLocks noChangeArrowheads="1"/>
          </p:cNvSpPr>
          <p:nvPr/>
        </p:nvSpPr>
        <p:spPr bwMode="auto">
          <a:xfrm>
            <a:off x="6271716" y="2415839"/>
            <a:ext cx="17555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Heated 60</a:t>
            </a:r>
            <a:r>
              <a:rPr lang="en-US" altLang="ja-JP" sz="1400" b="1" baseline="300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o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C, 50 min</a:t>
            </a:r>
          </a:p>
        </p:txBody>
      </p:sp>
      <p:grpSp>
        <p:nvGrpSpPr>
          <p:cNvPr id="92" name="グループ化 228"/>
          <p:cNvGrpSpPr>
            <a:grpSpLocks/>
          </p:cNvGrpSpPr>
          <p:nvPr/>
        </p:nvGrpSpPr>
        <p:grpSpPr bwMode="auto">
          <a:xfrm>
            <a:off x="8032958" y="2273071"/>
            <a:ext cx="625475" cy="777875"/>
            <a:chOff x="17775724" y="15651517"/>
            <a:chExt cx="592310" cy="1055844"/>
          </a:xfrm>
        </p:grpSpPr>
        <p:sp>
          <p:nvSpPr>
            <p:cNvPr id="93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94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95" name="グループ化 228"/>
          <p:cNvGrpSpPr>
            <a:grpSpLocks/>
          </p:cNvGrpSpPr>
          <p:nvPr/>
        </p:nvGrpSpPr>
        <p:grpSpPr bwMode="auto">
          <a:xfrm>
            <a:off x="8032958" y="3859385"/>
            <a:ext cx="625475" cy="777875"/>
            <a:chOff x="17775724" y="15651517"/>
            <a:chExt cx="592310" cy="1055844"/>
          </a:xfrm>
        </p:grpSpPr>
        <p:sp>
          <p:nvSpPr>
            <p:cNvPr id="96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97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98" name="グループ化 228"/>
          <p:cNvGrpSpPr>
            <a:grpSpLocks/>
          </p:cNvGrpSpPr>
          <p:nvPr/>
        </p:nvGrpSpPr>
        <p:grpSpPr bwMode="auto">
          <a:xfrm>
            <a:off x="5803852" y="3772719"/>
            <a:ext cx="625475" cy="777875"/>
            <a:chOff x="17775724" y="15651517"/>
            <a:chExt cx="592310" cy="1055844"/>
          </a:xfrm>
        </p:grpSpPr>
        <p:sp>
          <p:nvSpPr>
            <p:cNvPr id="99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100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101" name="グループ化 228"/>
          <p:cNvGrpSpPr>
            <a:grpSpLocks/>
          </p:cNvGrpSpPr>
          <p:nvPr/>
        </p:nvGrpSpPr>
        <p:grpSpPr bwMode="auto">
          <a:xfrm>
            <a:off x="3576511" y="3799326"/>
            <a:ext cx="625475" cy="777875"/>
            <a:chOff x="17775724" y="15651517"/>
            <a:chExt cx="592310" cy="1055844"/>
          </a:xfrm>
        </p:grpSpPr>
        <p:sp>
          <p:nvSpPr>
            <p:cNvPr id="102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103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697058" y="4293096"/>
            <a:ext cx="327935" cy="234272"/>
            <a:chOff x="7168993" y="2708920"/>
            <a:chExt cx="472918" cy="290254"/>
          </a:xfrm>
          <a:noFill/>
        </p:grpSpPr>
        <p:grpSp>
          <p:nvGrpSpPr>
            <p:cNvPr id="105" name="Group 104"/>
            <p:cNvGrpSpPr/>
            <p:nvPr/>
          </p:nvGrpSpPr>
          <p:grpSpPr>
            <a:xfrm>
              <a:off x="7168993" y="2789999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8" name="Isosceles Triangle 117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Isosceles Triangle 118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Isosceles Triangle 119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7349498" y="2816913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5" name="Isosceles Triangle 114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Isosceles Triangle 115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Isosceles Triangle 116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217321" y="2882270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2" name="Isosceles Triangle 111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Isosceles Triangle 112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7349498" y="2708920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09" name="Isosceles Triangle 108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Isosceles Triangle 109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Isosceles Triangle 110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12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Experimental Section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7"/>
          <p:cNvSpPr txBox="1">
            <a:spLocks noChangeArrowheads="1"/>
          </p:cNvSpPr>
          <p:nvPr/>
        </p:nvSpPr>
        <p:spPr bwMode="auto">
          <a:xfrm>
            <a:off x="251520" y="5270438"/>
            <a:ext cx="7717928" cy="1323439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Na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WO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4</a:t>
            </a:r>
            <a:r>
              <a:rPr lang="en-US" altLang="ja-JP" sz="20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2H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 (9.5 g/ 28.8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)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2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O (30 mL)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Na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SeO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 (0.25 g/ 1.4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PO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 (0.08 g/ 1.0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CH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NHCH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HCl (3.5 g/ 42.9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  <a:endParaRPr lang="en-US" altLang="ja-JP" sz="1050" b="1" dirty="0" smtClean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3"/>
          <p:cNvSpPr txBox="1">
            <a:spLocks noChangeArrowheads="1"/>
          </p:cNvSpPr>
          <p:nvPr/>
        </p:nvSpPr>
        <p:spPr bwMode="auto">
          <a:xfrm>
            <a:off x="1211209" y="2453164"/>
            <a:ext cx="10974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6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Stirring</a:t>
            </a:r>
          </a:p>
        </p:txBody>
      </p:sp>
      <p:sp>
        <p:nvSpPr>
          <p:cNvPr id="15" name="右矢印 5"/>
          <p:cNvSpPr/>
          <p:nvPr/>
        </p:nvSpPr>
        <p:spPr>
          <a:xfrm>
            <a:off x="1245498" y="2709891"/>
            <a:ext cx="1745286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右矢印 5"/>
          <p:cNvSpPr/>
          <p:nvPr/>
        </p:nvSpPr>
        <p:spPr>
          <a:xfrm>
            <a:off x="4007190" y="2764090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8481763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Synthesis of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[H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224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]·30H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(Se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105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grpSp>
        <p:nvGrpSpPr>
          <p:cNvPr id="22" name="グループ化 228"/>
          <p:cNvGrpSpPr>
            <a:grpSpLocks/>
          </p:cNvGrpSpPr>
          <p:nvPr/>
        </p:nvGrpSpPr>
        <p:grpSpPr bwMode="auto">
          <a:xfrm>
            <a:off x="3221532" y="2363093"/>
            <a:ext cx="625475" cy="777875"/>
            <a:chOff x="17775724" y="15651517"/>
            <a:chExt cx="592310" cy="1055844"/>
          </a:xfrm>
        </p:grpSpPr>
        <p:sp>
          <p:nvSpPr>
            <p:cNvPr id="23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24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37" name="テキスト ボックス 82"/>
          <p:cNvSpPr txBox="1">
            <a:spLocks noChangeArrowheads="1"/>
          </p:cNvSpPr>
          <p:nvPr/>
        </p:nvSpPr>
        <p:spPr bwMode="auto">
          <a:xfrm>
            <a:off x="149547" y="1532692"/>
            <a:ext cx="262225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28.80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Na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WO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4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-2H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1.4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Na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SeO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 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, 1.0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PO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and 42.9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CH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NHCH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HCl</a:t>
            </a:r>
            <a:endParaRPr lang="ja-JP" altLang="en-US" sz="1100" b="1" baseline="-25000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テキスト ボックス 82"/>
          <p:cNvSpPr txBox="1">
            <a:spLocks noChangeArrowheads="1"/>
          </p:cNvSpPr>
          <p:nvPr/>
        </p:nvSpPr>
        <p:spPr bwMode="auto">
          <a:xfrm>
            <a:off x="3473821" y="1601665"/>
            <a:ext cx="20195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pH adjustment to 3.2 using 6 M </a:t>
            </a:r>
            <a:r>
              <a:rPr lang="en-US" altLang="ja-JP" sz="1400" b="1" dirty="0" err="1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HCl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39" name="グループ化 228"/>
          <p:cNvGrpSpPr>
            <a:grpSpLocks/>
          </p:cNvGrpSpPr>
          <p:nvPr/>
        </p:nvGrpSpPr>
        <p:grpSpPr bwMode="auto">
          <a:xfrm>
            <a:off x="5606363" y="2348358"/>
            <a:ext cx="625475" cy="777875"/>
            <a:chOff x="17775724" y="15651517"/>
            <a:chExt cx="592310" cy="1055844"/>
          </a:xfrm>
        </p:grpSpPr>
        <p:sp>
          <p:nvSpPr>
            <p:cNvPr id="40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42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47" name="右矢印 5"/>
          <p:cNvSpPr/>
          <p:nvPr/>
        </p:nvSpPr>
        <p:spPr>
          <a:xfrm>
            <a:off x="6347798" y="2704485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右矢印 5"/>
          <p:cNvSpPr/>
          <p:nvPr/>
        </p:nvSpPr>
        <p:spPr>
          <a:xfrm rot="5400000">
            <a:off x="8048393" y="3370467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テキスト ボックス 82"/>
          <p:cNvSpPr txBox="1">
            <a:spLocks noChangeArrowheads="1"/>
          </p:cNvSpPr>
          <p:nvPr/>
        </p:nvSpPr>
        <p:spPr bwMode="auto">
          <a:xfrm>
            <a:off x="3232546" y="3828250"/>
            <a:ext cx="24202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Colorless needle-shape crystal, </a:t>
            </a:r>
            <a:r>
              <a:rPr lang="en-US" altLang="ja-JP" sz="1400" b="1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6.2% (based on P)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 isolated after 4 days.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29" name="グループ化 228"/>
          <p:cNvGrpSpPr>
            <a:grpSpLocks/>
          </p:cNvGrpSpPr>
          <p:nvPr/>
        </p:nvGrpSpPr>
        <p:grpSpPr bwMode="auto">
          <a:xfrm>
            <a:off x="326178" y="2383588"/>
            <a:ext cx="625475" cy="777875"/>
            <a:chOff x="17775724" y="15651517"/>
            <a:chExt cx="592310" cy="1055844"/>
          </a:xfrm>
        </p:grpSpPr>
        <p:sp>
          <p:nvSpPr>
            <p:cNvPr id="30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31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32" name="右矢印 5"/>
          <p:cNvSpPr/>
          <p:nvPr/>
        </p:nvSpPr>
        <p:spPr>
          <a:xfrm rot="5400000">
            <a:off x="348972" y="2397305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テキスト ボックス 82"/>
          <p:cNvSpPr txBox="1">
            <a:spLocks noChangeArrowheads="1"/>
          </p:cNvSpPr>
          <p:nvPr/>
        </p:nvSpPr>
        <p:spPr bwMode="auto">
          <a:xfrm>
            <a:off x="231702" y="2900595"/>
            <a:ext cx="8866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30 mL H</a:t>
            </a:r>
            <a:r>
              <a:rPr lang="en-US" altLang="ja-JP" sz="10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</a:t>
            </a:r>
            <a:endParaRPr lang="ja-JP" altLang="en-US" sz="10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5" name="右矢印 5"/>
          <p:cNvSpPr/>
          <p:nvPr/>
        </p:nvSpPr>
        <p:spPr>
          <a:xfrm rot="5400000">
            <a:off x="3236221" y="2393407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テキスト ボックス 82"/>
          <p:cNvSpPr txBox="1">
            <a:spLocks noChangeArrowheads="1"/>
          </p:cNvSpPr>
          <p:nvPr/>
        </p:nvSpPr>
        <p:spPr bwMode="auto">
          <a:xfrm>
            <a:off x="6690628" y="3190403"/>
            <a:ext cx="16258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Powder Filtration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3" name="右矢印 5"/>
          <p:cNvSpPr/>
          <p:nvPr/>
        </p:nvSpPr>
        <p:spPr>
          <a:xfrm rot="10800000">
            <a:off x="6569290" y="4072111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テキスト ボックス 13"/>
          <p:cNvSpPr txBox="1">
            <a:spLocks noChangeArrowheads="1"/>
          </p:cNvSpPr>
          <p:nvPr/>
        </p:nvSpPr>
        <p:spPr bwMode="auto">
          <a:xfrm>
            <a:off x="6545059" y="4413026"/>
            <a:ext cx="18450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Slow evaporation</a:t>
            </a:r>
          </a:p>
        </p:txBody>
      </p:sp>
      <p:sp>
        <p:nvSpPr>
          <p:cNvPr id="91" name="テキスト ボックス 13"/>
          <p:cNvSpPr txBox="1">
            <a:spLocks noChangeArrowheads="1"/>
          </p:cNvSpPr>
          <p:nvPr/>
        </p:nvSpPr>
        <p:spPr bwMode="auto">
          <a:xfrm>
            <a:off x="6258559" y="2303757"/>
            <a:ext cx="17555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Heated 40</a:t>
            </a:r>
            <a:r>
              <a:rPr lang="en-US" altLang="ja-JP" sz="1400" b="1" baseline="300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o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C until cloudy</a:t>
            </a:r>
          </a:p>
        </p:txBody>
      </p:sp>
      <p:grpSp>
        <p:nvGrpSpPr>
          <p:cNvPr id="92" name="グループ化 228"/>
          <p:cNvGrpSpPr>
            <a:grpSpLocks/>
          </p:cNvGrpSpPr>
          <p:nvPr/>
        </p:nvGrpSpPr>
        <p:grpSpPr bwMode="auto">
          <a:xfrm>
            <a:off x="8032958" y="2273071"/>
            <a:ext cx="625475" cy="777875"/>
            <a:chOff x="17775724" y="15651517"/>
            <a:chExt cx="592310" cy="1055844"/>
          </a:xfrm>
        </p:grpSpPr>
        <p:sp>
          <p:nvSpPr>
            <p:cNvPr id="93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94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95" name="グループ化 228"/>
          <p:cNvGrpSpPr>
            <a:grpSpLocks/>
          </p:cNvGrpSpPr>
          <p:nvPr/>
        </p:nvGrpSpPr>
        <p:grpSpPr bwMode="auto">
          <a:xfrm>
            <a:off x="8032958" y="3859385"/>
            <a:ext cx="625475" cy="777875"/>
            <a:chOff x="17775724" y="15651517"/>
            <a:chExt cx="592310" cy="1055844"/>
          </a:xfrm>
        </p:grpSpPr>
        <p:sp>
          <p:nvSpPr>
            <p:cNvPr id="96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97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101" name="グループ化 228"/>
          <p:cNvGrpSpPr>
            <a:grpSpLocks/>
          </p:cNvGrpSpPr>
          <p:nvPr/>
        </p:nvGrpSpPr>
        <p:grpSpPr bwMode="auto">
          <a:xfrm>
            <a:off x="5796136" y="3799326"/>
            <a:ext cx="625475" cy="777875"/>
            <a:chOff x="17775724" y="15651517"/>
            <a:chExt cx="592310" cy="1055844"/>
          </a:xfrm>
        </p:grpSpPr>
        <p:sp>
          <p:nvSpPr>
            <p:cNvPr id="102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103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916683" y="4293096"/>
            <a:ext cx="327935" cy="234272"/>
            <a:chOff x="7168993" y="2708920"/>
            <a:chExt cx="472918" cy="290254"/>
          </a:xfrm>
          <a:noFill/>
        </p:grpSpPr>
        <p:grpSp>
          <p:nvGrpSpPr>
            <p:cNvPr id="105" name="Group 104"/>
            <p:cNvGrpSpPr/>
            <p:nvPr/>
          </p:nvGrpSpPr>
          <p:grpSpPr>
            <a:xfrm>
              <a:off x="7168993" y="2789999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8" name="Isosceles Triangle 117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Isosceles Triangle 118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Isosceles Triangle 119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7349498" y="2816913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5" name="Isosceles Triangle 114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Isosceles Triangle 115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Isosceles Triangle 116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217321" y="2882270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2" name="Isosceles Triangle 111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Isosceles Triangle 112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7349498" y="2708920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09" name="Isosceles Triangle 108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Isosceles Triangle 109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Isosceles Triangle 110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63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Experimental Section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7"/>
          <p:cNvSpPr txBox="1">
            <a:spLocks noChangeArrowheads="1"/>
          </p:cNvSpPr>
          <p:nvPr/>
        </p:nvSpPr>
        <p:spPr bwMode="auto">
          <a:xfrm>
            <a:off x="251520" y="5270438"/>
            <a:ext cx="7717928" cy="1323439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Na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WO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4</a:t>
            </a:r>
            <a:r>
              <a:rPr lang="en-US" altLang="ja-JP" sz="20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2H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 (3.75 g/ 11.4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)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2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O (15 mL)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NaAsO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 (0.13 g/ 1.0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PO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 (0.04 g/ 0.49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CH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NHCH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HCl (1.75 g/ 21.5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  <a:endParaRPr lang="en-US" altLang="ja-JP" sz="1050" b="1" dirty="0" smtClean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3"/>
          <p:cNvSpPr txBox="1">
            <a:spLocks noChangeArrowheads="1"/>
          </p:cNvSpPr>
          <p:nvPr/>
        </p:nvSpPr>
        <p:spPr bwMode="auto">
          <a:xfrm>
            <a:off x="1211209" y="2453164"/>
            <a:ext cx="10974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6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Stirring</a:t>
            </a:r>
          </a:p>
        </p:txBody>
      </p:sp>
      <p:sp>
        <p:nvSpPr>
          <p:cNvPr id="15" name="右矢印 5"/>
          <p:cNvSpPr/>
          <p:nvPr/>
        </p:nvSpPr>
        <p:spPr>
          <a:xfrm>
            <a:off x="1245498" y="2709891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右矢印 5"/>
          <p:cNvSpPr/>
          <p:nvPr/>
        </p:nvSpPr>
        <p:spPr>
          <a:xfrm>
            <a:off x="4007190" y="2764090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8481763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Synthesis of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[H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]·25H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					(As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105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grpSp>
        <p:nvGrpSpPr>
          <p:cNvPr id="22" name="グループ化 228"/>
          <p:cNvGrpSpPr>
            <a:grpSpLocks/>
          </p:cNvGrpSpPr>
          <p:nvPr/>
        </p:nvGrpSpPr>
        <p:grpSpPr bwMode="auto">
          <a:xfrm>
            <a:off x="3221532" y="2363093"/>
            <a:ext cx="625475" cy="777875"/>
            <a:chOff x="17775724" y="15651517"/>
            <a:chExt cx="592310" cy="1055844"/>
          </a:xfrm>
        </p:grpSpPr>
        <p:sp>
          <p:nvSpPr>
            <p:cNvPr id="23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24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37" name="テキスト ボックス 82"/>
          <p:cNvSpPr txBox="1">
            <a:spLocks noChangeArrowheads="1"/>
          </p:cNvSpPr>
          <p:nvPr/>
        </p:nvSpPr>
        <p:spPr bwMode="auto">
          <a:xfrm>
            <a:off x="149547" y="1532692"/>
            <a:ext cx="269426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11.40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Na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WO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4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-2H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1.0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NaAsO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, 0.49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PO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 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and 21.5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CH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NHCH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HCl</a:t>
            </a:r>
            <a:endParaRPr lang="ja-JP" altLang="en-US" sz="1100" b="1" baseline="-25000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テキスト ボックス 82"/>
          <p:cNvSpPr txBox="1">
            <a:spLocks noChangeArrowheads="1"/>
          </p:cNvSpPr>
          <p:nvPr/>
        </p:nvSpPr>
        <p:spPr bwMode="auto">
          <a:xfrm>
            <a:off x="3376413" y="1625561"/>
            <a:ext cx="21325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pH adjustment to 4.3 using 6 M </a:t>
            </a:r>
            <a:r>
              <a:rPr lang="en-US" altLang="ja-JP" sz="1400" b="1" dirty="0" err="1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HCl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39" name="グループ化 228"/>
          <p:cNvGrpSpPr>
            <a:grpSpLocks/>
          </p:cNvGrpSpPr>
          <p:nvPr/>
        </p:nvGrpSpPr>
        <p:grpSpPr bwMode="auto">
          <a:xfrm>
            <a:off x="5606363" y="2348358"/>
            <a:ext cx="625475" cy="777875"/>
            <a:chOff x="17775724" y="15651517"/>
            <a:chExt cx="592310" cy="1055844"/>
          </a:xfrm>
        </p:grpSpPr>
        <p:sp>
          <p:nvSpPr>
            <p:cNvPr id="40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42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47" name="右矢印 5"/>
          <p:cNvSpPr/>
          <p:nvPr/>
        </p:nvSpPr>
        <p:spPr>
          <a:xfrm>
            <a:off x="6347798" y="2704485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右矢印 5"/>
          <p:cNvSpPr/>
          <p:nvPr/>
        </p:nvSpPr>
        <p:spPr>
          <a:xfrm rot="5400000">
            <a:off x="8048393" y="3370467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テキスト ボックス 82"/>
          <p:cNvSpPr txBox="1">
            <a:spLocks noChangeArrowheads="1"/>
          </p:cNvSpPr>
          <p:nvPr/>
        </p:nvSpPr>
        <p:spPr bwMode="auto">
          <a:xfrm>
            <a:off x="3232546" y="3828250"/>
            <a:ext cx="24202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Colorless needle-shape crystal, </a:t>
            </a:r>
            <a:r>
              <a:rPr lang="en-US" altLang="ja-JP" sz="1400" b="1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9.3% (based on P)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 isolated after 2 week.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29" name="グループ化 228"/>
          <p:cNvGrpSpPr>
            <a:grpSpLocks/>
          </p:cNvGrpSpPr>
          <p:nvPr/>
        </p:nvGrpSpPr>
        <p:grpSpPr bwMode="auto">
          <a:xfrm>
            <a:off x="326178" y="2383588"/>
            <a:ext cx="625475" cy="777875"/>
            <a:chOff x="17775724" y="15651517"/>
            <a:chExt cx="592310" cy="1055844"/>
          </a:xfrm>
        </p:grpSpPr>
        <p:sp>
          <p:nvSpPr>
            <p:cNvPr id="30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31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32" name="右矢印 5"/>
          <p:cNvSpPr/>
          <p:nvPr/>
        </p:nvSpPr>
        <p:spPr>
          <a:xfrm rot="5400000">
            <a:off x="348972" y="2397305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テキスト ボックス 82"/>
          <p:cNvSpPr txBox="1">
            <a:spLocks noChangeArrowheads="1"/>
          </p:cNvSpPr>
          <p:nvPr/>
        </p:nvSpPr>
        <p:spPr bwMode="auto">
          <a:xfrm>
            <a:off x="231702" y="2900595"/>
            <a:ext cx="8866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15 mL H</a:t>
            </a:r>
            <a:r>
              <a:rPr lang="en-US" altLang="ja-JP" sz="10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</a:t>
            </a:r>
            <a:endParaRPr lang="ja-JP" altLang="en-US" sz="10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5" name="右矢印 5"/>
          <p:cNvSpPr/>
          <p:nvPr/>
        </p:nvSpPr>
        <p:spPr>
          <a:xfrm rot="5400000">
            <a:off x="3236221" y="2393407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テキスト ボックス 82"/>
          <p:cNvSpPr txBox="1">
            <a:spLocks noChangeArrowheads="1"/>
          </p:cNvSpPr>
          <p:nvPr/>
        </p:nvSpPr>
        <p:spPr bwMode="auto">
          <a:xfrm>
            <a:off x="6690628" y="3190403"/>
            <a:ext cx="16258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Powder Filtration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3" name="右矢印 5"/>
          <p:cNvSpPr/>
          <p:nvPr/>
        </p:nvSpPr>
        <p:spPr>
          <a:xfrm rot="10800000">
            <a:off x="6569290" y="4072111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テキスト ボックス 13"/>
          <p:cNvSpPr txBox="1">
            <a:spLocks noChangeArrowheads="1"/>
          </p:cNvSpPr>
          <p:nvPr/>
        </p:nvSpPr>
        <p:spPr bwMode="auto">
          <a:xfrm>
            <a:off x="6545059" y="4413026"/>
            <a:ext cx="18450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Slow evaporation</a:t>
            </a:r>
          </a:p>
        </p:txBody>
      </p:sp>
      <p:sp>
        <p:nvSpPr>
          <p:cNvPr id="91" name="テキスト ボックス 13"/>
          <p:cNvSpPr txBox="1">
            <a:spLocks noChangeArrowheads="1"/>
          </p:cNvSpPr>
          <p:nvPr/>
        </p:nvSpPr>
        <p:spPr bwMode="auto">
          <a:xfrm>
            <a:off x="6258559" y="2303757"/>
            <a:ext cx="17555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Heated 60</a:t>
            </a:r>
            <a:r>
              <a:rPr lang="en-US" altLang="ja-JP" sz="1400" b="1" baseline="300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o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C, 35 min</a:t>
            </a:r>
          </a:p>
        </p:txBody>
      </p:sp>
      <p:grpSp>
        <p:nvGrpSpPr>
          <p:cNvPr id="92" name="グループ化 228"/>
          <p:cNvGrpSpPr>
            <a:grpSpLocks/>
          </p:cNvGrpSpPr>
          <p:nvPr/>
        </p:nvGrpSpPr>
        <p:grpSpPr bwMode="auto">
          <a:xfrm>
            <a:off x="8032958" y="2273071"/>
            <a:ext cx="625475" cy="777875"/>
            <a:chOff x="17775724" y="15651517"/>
            <a:chExt cx="592310" cy="1055844"/>
          </a:xfrm>
        </p:grpSpPr>
        <p:sp>
          <p:nvSpPr>
            <p:cNvPr id="93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94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95" name="グループ化 228"/>
          <p:cNvGrpSpPr>
            <a:grpSpLocks/>
          </p:cNvGrpSpPr>
          <p:nvPr/>
        </p:nvGrpSpPr>
        <p:grpSpPr bwMode="auto">
          <a:xfrm>
            <a:off x="8032958" y="3859385"/>
            <a:ext cx="625475" cy="777875"/>
            <a:chOff x="17775724" y="15651517"/>
            <a:chExt cx="592310" cy="1055844"/>
          </a:xfrm>
        </p:grpSpPr>
        <p:sp>
          <p:nvSpPr>
            <p:cNvPr id="96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97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101" name="グループ化 228"/>
          <p:cNvGrpSpPr>
            <a:grpSpLocks/>
          </p:cNvGrpSpPr>
          <p:nvPr/>
        </p:nvGrpSpPr>
        <p:grpSpPr bwMode="auto">
          <a:xfrm>
            <a:off x="5796136" y="3799326"/>
            <a:ext cx="625475" cy="777875"/>
            <a:chOff x="17775724" y="15651517"/>
            <a:chExt cx="592310" cy="1055844"/>
          </a:xfrm>
        </p:grpSpPr>
        <p:sp>
          <p:nvSpPr>
            <p:cNvPr id="102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103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916683" y="4293096"/>
            <a:ext cx="327935" cy="234272"/>
            <a:chOff x="7168993" y="2708920"/>
            <a:chExt cx="472918" cy="290254"/>
          </a:xfrm>
          <a:noFill/>
        </p:grpSpPr>
        <p:grpSp>
          <p:nvGrpSpPr>
            <p:cNvPr id="105" name="Group 104"/>
            <p:cNvGrpSpPr/>
            <p:nvPr/>
          </p:nvGrpSpPr>
          <p:grpSpPr>
            <a:xfrm>
              <a:off x="7168993" y="2789999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8" name="Isosceles Triangle 117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Isosceles Triangle 118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Isosceles Triangle 119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7349498" y="2816913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5" name="Isosceles Triangle 114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Isosceles Triangle 115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Isosceles Triangle 116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217321" y="2882270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2" name="Isosceles Triangle 111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Isosceles Triangle 112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7349498" y="2708920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09" name="Isosceles Triangle 108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Isosceles Triangle 109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Isosceles Triangle 110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6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Experimental Section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7"/>
          <p:cNvSpPr txBox="1">
            <a:spLocks noChangeArrowheads="1"/>
          </p:cNvSpPr>
          <p:nvPr/>
        </p:nvSpPr>
        <p:spPr bwMode="auto">
          <a:xfrm>
            <a:off x="251520" y="5270438"/>
            <a:ext cx="7717928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Na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WO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4</a:t>
            </a:r>
            <a:r>
              <a:rPr lang="en-US" altLang="ja-JP" sz="20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2H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 (5.5 g/ 16.7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)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2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O (20 mL)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PO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 (0.20 g/ 2.4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600" b="1" dirty="0" smtClean="0">
                <a:latin typeface="Times New Roman" pitchFamily="18" charset="0"/>
                <a:ea typeface="ＭＳ Ｐゴシック" pitchFamily="50" charset="-128"/>
              </a:rPr>
              <a:t>・ 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CH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NHCH</a:t>
            </a:r>
            <a:r>
              <a:rPr lang="en-US" altLang="ja-JP" sz="1600" b="1" baseline="-25000" dirty="0" smtClean="0">
                <a:latin typeface="Times New Roman" pitchFamily="18" charset="0"/>
                <a:ea typeface="ＭＳ Ｐゴシック" pitchFamily="50" charset="-128"/>
              </a:rPr>
              <a:t>3</a:t>
            </a:r>
            <a:r>
              <a:rPr lang="en-US" altLang="ja-JP" sz="16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HCl (1.5 g/ 18.4 </a:t>
            </a:r>
            <a:r>
              <a:rPr lang="en-US" altLang="ja-JP" sz="1600" b="1" dirty="0" err="1" smtClean="0">
                <a:latin typeface="Times New Roman" pitchFamily="18" charset="0"/>
                <a:ea typeface="ＭＳ Ｐゴシック" pitchFamily="50" charset="-128"/>
              </a:rPr>
              <a:t>mmol</a:t>
            </a:r>
            <a:r>
              <a:rPr lang="en-US" altLang="ja-JP" sz="16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  <a:endParaRPr lang="en-US" altLang="ja-JP" sz="1050" b="1" dirty="0" smtClean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3"/>
          <p:cNvSpPr txBox="1">
            <a:spLocks noChangeArrowheads="1"/>
          </p:cNvSpPr>
          <p:nvPr/>
        </p:nvSpPr>
        <p:spPr bwMode="auto">
          <a:xfrm>
            <a:off x="1211209" y="2453164"/>
            <a:ext cx="10974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6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Stirring</a:t>
            </a:r>
          </a:p>
        </p:txBody>
      </p:sp>
      <p:sp>
        <p:nvSpPr>
          <p:cNvPr id="15" name="右矢印 5"/>
          <p:cNvSpPr/>
          <p:nvPr/>
        </p:nvSpPr>
        <p:spPr>
          <a:xfrm>
            <a:off x="1245498" y="2709891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右矢印 5"/>
          <p:cNvSpPr/>
          <p:nvPr/>
        </p:nvSpPr>
        <p:spPr>
          <a:xfrm>
            <a:off x="4007190" y="2764090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8481763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r>
              <a:rPr lang="en-US" altLang="ja-JP" sz="16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Synthesis of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[H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224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]·30H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(P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105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grpSp>
        <p:nvGrpSpPr>
          <p:cNvPr id="22" name="グループ化 228"/>
          <p:cNvGrpSpPr>
            <a:grpSpLocks/>
          </p:cNvGrpSpPr>
          <p:nvPr/>
        </p:nvGrpSpPr>
        <p:grpSpPr bwMode="auto">
          <a:xfrm>
            <a:off x="3221532" y="2363093"/>
            <a:ext cx="625475" cy="777875"/>
            <a:chOff x="17775724" y="15651517"/>
            <a:chExt cx="592310" cy="1055844"/>
          </a:xfrm>
        </p:grpSpPr>
        <p:sp>
          <p:nvSpPr>
            <p:cNvPr id="23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24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37" name="テキスト ボックス 82"/>
          <p:cNvSpPr txBox="1">
            <a:spLocks noChangeArrowheads="1"/>
          </p:cNvSpPr>
          <p:nvPr/>
        </p:nvSpPr>
        <p:spPr bwMode="auto">
          <a:xfrm>
            <a:off x="149547" y="1346463"/>
            <a:ext cx="269426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16.70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Na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WO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4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-2H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1.4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Na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SeO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 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, 2.4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PO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and 18.4 </a:t>
            </a:r>
            <a:r>
              <a:rPr lang="en-US" altLang="ja-JP" sz="1100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mmol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CH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NHCH</a:t>
            </a:r>
            <a:r>
              <a:rPr lang="en-US" altLang="ja-JP" sz="11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</a:t>
            </a:r>
            <a:r>
              <a:rPr lang="en-US" altLang="ja-JP" sz="1100" b="1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.</a:t>
            </a:r>
            <a:r>
              <a:rPr lang="en-US" altLang="ja-JP" sz="11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HCl</a:t>
            </a:r>
            <a:endParaRPr lang="ja-JP" altLang="en-US" sz="1100" b="1" baseline="-25000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テキスト ボックス 82"/>
          <p:cNvSpPr txBox="1">
            <a:spLocks noChangeArrowheads="1"/>
          </p:cNvSpPr>
          <p:nvPr/>
        </p:nvSpPr>
        <p:spPr bwMode="auto">
          <a:xfrm>
            <a:off x="3473821" y="1601665"/>
            <a:ext cx="20195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pH adjustment to 2.7 using 6 M </a:t>
            </a:r>
            <a:r>
              <a:rPr lang="en-US" altLang="ja-JP" sz="1400" b="1" dirty="0" err="1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HCl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39" name="グループ化 228"/>
          <p:cNvGrpSpPr>
            <a:grpSpLocks/>
          </p:cNvGrpSpPr>
          <p:nvPr/>
        </p:nvGrpSpPr>
        <p:grpSpPr bwMode="auto">
          <a:xfrm>
            <a:off x="5606363" y="2348358"/>
            <a:ext cx="625475" cy="777875"/>
            <a:chOff x="17775724" y="15651517"/>
            <a:chExt cx="592310" cy="1055844"/>
          </a:xfrm>
        </p:grpSpPr>
        <p:sp>
          <p:nvSpPr>
            <p:cNvPr id="40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42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47" name="右矢印 5"/>
          <p:cNvSpPr/>
          <p:nvPr/>
        </p:nvSpPr>
        <p:spPr>
          <a:xfrm>
            <a:off x="6347798" y="2704485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右矢印 5"/>
          <p:cNvSpPr/>
          <p:nvPr/>
        </p:nvSpPr>
        <p:spPr>
          <a:xfrm rot="5400000">
            <a:off x="8048393" y="3370467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テキスト ボックス 82"/>
          <p:cNvSpPr txBox="1">
            <a:spLocks noChangeArrowheads="1"/>
          </p:cNvSpPr>
          <p:nvPr/>
        </p:nvSpPr>
        <p:spPr bwMode="auto">
          <a:xfrm>
            <a:off x="3232546" y="3828250"/>
            <a:ext cx="24202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Colorless needle-shape crystal, </a:t>
            </a:r>
            <a:r>
              <a:rPr lang="en-US" altLang="ja-JP" sz="1400" b="1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6.9% (based on W)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 isolated after 2-3 week.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29" name="グループ化 228"/>
          <p:cNvGrpSpPr>
            <a:grpSpLocks/>
          </p:cNvGrpSpPr>
          <p:nvPr/>
        </p:nvGrpSpPr>
        <p:grpSpPr bwMode="auto">
          <a:xfrm>
            <a:off x="326178" y="2383588"/>
            <a:ext cx="625475" cy="777875"/>
            <a:chOff x="17775724" y="15651517"/>
            <a:chExt cx="592310" cy="1055844"/>
          </a:xfrm>
        </p:grpSpPr>
        <p:sp>
          <p:nvSpPr>
            <p:cNvPr id="30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31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sp>
        <p:nvSpPr>
          <p:cNvPr id="32" name="右矢印 5"/>
          <p:cNvSpPr/>
          <p:nvPr/>
        </p:nvSpPr>
        <p:spPr>
          <a:xfrm rot="5400000">
            <a:off x="348972" y="2397305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テキスト ボックス 82"/>
          <p:cNvSpPr txBox="1">
            <a:spLocks noChangeArrowheads="1"/>
          </p:cNvSpPr>
          <p:nvPr/>
        </p:nvSpPr>
        <p:spPr bwMode="auto">
          <a:xfrm>
            <a:off x="231702" y="2900595"/>
            <a:ext cx="8866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20 mL H</a:t>
            </a:r>
            <a:r>
              <a:rPr lang="en-US" altLang="ja-JP" sz="1000" b="1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</a:t>
            </a:r>
            <a:r>
              <a:rPr lang="en-US" altLang="ja-JP" sz="1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O</a:t>
            </a:r>
            <a:endParaRPr lang="ja-JP" altLang="en-US" sz="10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5" name="右矢印 5"/>
          <p:cNvSpPr/>
          <p:nvPr/>
        </p:nvSpPr>
        <p:spPr>
          <a:xfrm rot="5400000">
            <a:off x="3236221" y="2393407"/>
            <a:ext cx="567833" cy="1462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テキスト ボックス 82"/>
          <p:cNvSpPr txBox="1">
            <a:spLocks noChangeArrowheads="1"/>
          </p:cNvSpPr>
          <p:nvPr/>
        </p:nvSpPr>
        <p:spPr bwMode="auto">
          <a:xfrm>
            <a:off x="6690628" y="3190403"/>
            <a:ext cx="16258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Powder Filtration</a:t>
            </a:r>
            <a:endParaRPr lang="ja-JP" altLang="en-US" sz="1600" b="1" dirty="0">
              <a:solidFill>
                <a:schemeClr val="tx2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3" name="右矢印 5"/>
          <p:cNvSpPr/>
          <p:nvPr/>
        </p:nvSpPr>
        <p:spPr>
          <a:xfrm rot="10800000">
            <a:off x="6569290" y="4072111"/>
            <a:ext cx="1368425" cy="35242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テキスト ボックス 13"/>
          <p:cNvSpPr txBox="1">
            <a:spLocks noChangeArrowheads="1"/>
          </p:cNvSpPr>
          <p:nvPr/>
        </p:nvSpPr>
        <p:spPr bwMode="auto">
          <a:xfrm>
            <a:off x="6545059" y="4413026"/>
            <a:ext cx="18450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Slow evaporation</a:t>
            </a:r>
          </a:p>
        </p:txBody>
      </p:sp>
      <p:sp>
        <p:nvSpPr>
          <p:cNvPr id="91" name="テキスト ボックス 13"/>
          <p:cNvSpPr txBox="1">
            <a:spLocks noChangeArrowheads="1"/>
          </p:cNvSpPr>
          <p:nvPr/>
        </p:nvSpPr>
        <p:spPr bwMode="auto">
          <a:xfrm>
            <a:off x="6258559" y="2303757"/>
            <a:ext cx="17555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Heated 40</a:t>
            </a:r>
            <a:r>
              <a:rPr lang="en-US" altLang="ja-JP" sz="1400" b="1" baseline="30000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o</a:t>
            </a:r>
            <a:r>
              <a:rPr lang="en-US" altLang="ja-JP" sz="1400" b="1" dirty="0" smtClean="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rPr>
              <a:t>C until cloudy</a:t>
            </a:r>
          </a:p>
        </p:txBody>
      </p:sp>
      <p:grpSp>
        <p:nvGrpSpPr>
          <p:cNvPr id="92" name="グループ化 228"/>
          <p:cNvGrpSpPr>
            <a:grpSpLocks/>
          </p:cNvGrpSpPr>
          <p:nvPr/>
        </p:nvGrpSpPr>
        <p:grpSpPr bwMode="auto">
          <a:xfrm>
            <a:off x="8032958" y="2273071"/>
            <a:ext cx="625475" cy="777875"/>
            <a:chOff x="17775724" y="15651517"/>
            <a:chExt cx="592310" cy="1055844"/>
          </a:xfrm>
        </p:grpSpPr>
        <p:sp>
          <p:nvSpPr>
            <p:cNvPr id="93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94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95" name="グループ化 228"/>
          <p:cNvGrpSpPr>
            <a:grpSpLocks/>
          </p:cNvGrpSpPr>
          <p:nvPr/>
        </p:nvGrpSpPr>
        <p:grpSpPr bwMode="auto">
          <a:xfrm>
            <a:off x="8032958" y="3859385"/>
            <a:ext cx="625475" cy="777875"/>
            <a:chOff x="17775724" y="15651517"/>
            <a:chExt cx="592310" cy="1055844"/>
          </a:xfrm>
        </p:grpSpPr>
        <p:sp>
          <p:nvSpPr>
            <p:cNvPr id="96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97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101" name="グループ化 228"/>
          <p:cNvGrpSpPr>
            <a:grpSpLocks/>
          </p:cNvGrpSpPr>
          <p:nvPr/>
        </p:nvGrpSpPr>
        <p:grpSpPr bwMode="auto">
          <a:xfrm>
            <a:off x="5796136" y="3799326"/>
            <a:ext cx="625475" cy="777875"/>
            <a:chOff x="17775724" y="15651517"/>
            <a:chExt cx="592310" cy="1055844"/>
          </a:xfrm>
        </p:grpSpPr>
        <p:sp>
          <p:nvSpPr>
            <p:cNvPr id="102" name="円柱 79"/>
            <p:cNvSpPr/>
            <p:nvPr/>
          </p:nvSpPr>
          <p:spPr>
            <a:xfrm>
              <a:off x="17775724" y="15651517"/>
              <a:ext cx="592310" cy="1051534"/>
            </a:xfrm>
            <a:prstGeom prst="can">
              <a:avLst>
                <a:gd name="adj" fmla="val 14841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  <p:sp>
          <p:nvSpPr>
            <p:cNvPr id="103" name="円柱 81"/>
            <p:cNvSpPr/>
            <p:nvPr/>
          </p:nvSpPr>
          <p:spPr>
            <a:xfrm>
              <a:off x="17778731" y="16233309"/>
              <a:ext cx="583290" cy="474052"/>
            </a:xfrm>
            <a:prstGeom prst="can">
              <a:avLst>
                <a:gd name="adj" fmla="val 29182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>
                <a:solidFill>
                  <a:schemeClr val="tx2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916683" y="4293096"/>
            <a:ext cx="327935" cy="234272"/>
            <a:chOff x="7168993" y="2708920"/>
            <a:chExt cx="472918" cy="290254"/>
          </a:xfrm>
          <a:noFill/>
        </p:grpSpPr>
        <p:grpSp>
          <p:nvGrpSpPr>
            <p:cNvPr id="105" name="Group 104"/>
            <p:cNvGrpSpPr/>
            <p:nvPr/>
          </p:nvGrpSpPr>
          <p:grpSpPr>
            <a:xfrm>
              <a:off x="7168993" y="2789999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8" name="Isosceles Triangle 117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Isosceles Triangle 118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Isosceles Triangle 119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7349498" y="2816913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5" name="Isosceles Triangle 114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Isosceles Triangle 115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Isosceles Triangle 116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217321" y="2882270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12" name="Isosceles Triangle 111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Isosceles Triangle 112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7349498" y="2708920"/>
              <a:ext cx="292413" cy="116904"/>
              <a:chOff x="4030663" y="2614464"/>
              <a:chExt cx="292413" cy="116904"/>
            </a:xfrm>
            <a:grpFill/>
          </p:grpSpPr>
          <p:sp>
            <p:nvSpPr>
              <p:cNvPr id="109" name="Isosceles Triangle 108"/>
              <p:cNvSpPr/>
              <p:nvPr/>
            </p:nvSpPr>
            <p:spPr>
              <a:xfrm>
                <a:off x="4030663" y="2614464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Isosceles Triangle 109"/>
              <p:cNvSpPr/>
              <p:nvPr/>
            </p:nvSpPr>
            <p:spPr>
              <a:xfrm>
                <a:off x="4132939" y="2620626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Isosceles Triangle 110"/>
              <p:cNvSpPr/>
              <p:nvPr/>
            </p:nvSpPr>
            <p:spPr>
              <a:xfrm>
                <a:off x="4226420" y="2636912"/>
                <a:ext cx="96656" cy="9445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25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6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91839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Result and Discussion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7257628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Preparation and Structural Characterization of Te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, Se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, As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, and P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8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 </a:t>
            </a:r>
            <a:endParaRPr lang="en-US" altLang="ja-JP" sz="1600" b="1" baseline="300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08" y="1374287"/>
            <a:ext cx="8553772" cy="263741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4488192"/>
            <a:ext cx="9036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heteroanion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HAs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 [HPO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</a:rPr>
              <a:t>2−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and [TeO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</a:rPr>
              <a:t>2−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were mixed in a similar way to the reported synthetic procedure for the cross-shaped [W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64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200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(TeO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8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</a:rPr>
              <a:t>32−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This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led to the isolation of the mixed [TeO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</a:rPr>
              <a:t>2−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and [HPO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</a:rPr>
              <a:t>2−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template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polyanion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[W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64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200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(HPO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(TeO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</a:rPr>
              <a:t>32−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Te</a:t>
            </a:r>
            <a:r>
              <a:rPr lang="en-US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),which crystallized from the reaction. This condition also applied in preparation of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Se</a:t>
            </a:r>
            <a:r>
              <a:rPr lang="en-US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As</a:t>
            </a:r>
            <a:r>
              <a:rPr lang="en-US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, and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8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7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91839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Result and Discussion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747365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Preparation and Structural Characterization of Te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, Se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, As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, and P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8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 </a:t>
            </a:r>
            <a:endParaRPr lang="en-US" altLang="ja-JP" sz="1600" b="1" baseline="300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90" y="1374287"/>
            <a:ext cx="4782493" cy="523702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20083" y="1454565"/>
            <a:ext cx="41044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Single crystal X-ray diﬀraction analysis showed that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Te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has 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</a:rPr>
              <a:t>D</a:t>
            </a:r>
            <a:r>
              <a:rPr lang="en-US" sz="1600" i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2d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symmetry. The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Te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cluster consists of four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{HPTeW</a:t>
            </a:r>
            <a:r>
              <a:rPr lang="en-US" sz="1600" b="1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15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}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building blocks connected by four octahedral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{WO</a:t>
            </a:r>
            <a:r>
              <a:rPr lang="en-US" sz="1600" b="1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6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}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via cis-oxygen atoms. Each {HPTeW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15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} has a {W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6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} cap and two {W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6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18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} rings template by [TeO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  <a:r>
              <a:rPr lang="en-US" sz="1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2−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and [HPO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  <a:r>
              <a:rPr lang="en-US" sz="1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2−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, respectively. The two {W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6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18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} rings are joined together through six corner-sharing oxygen ligands.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4992361" y="4279161"/>
            <a:ext cx="40517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All of the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HAs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in those structures are well identiﬁed according to X-ray data and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Se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and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As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show a consistent preference of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substitution as found in the structure of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Te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. Also, as a control, the authors synthesized the pure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</a:rPr>
              <a:t>phosphite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incorporated cross-shaped compound [W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64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200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(HPO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8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  <a:r>
              <a:rPr lang="en-US" sz="1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32−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P8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94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 rot="10800000" flipV="1">
            <a:off x="7315200" y="0"/>
            <a:ext cx="1828800" cy="89533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436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36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17874"/>
              <a:gd name="connsiteX1" fmla="*/ 21600 w 21600"/>
              <a:gd name="connsiteY1" fmla="*/ 0 h 17874"/>
              <a:gd name="connsiteX2" fmla="*/ 21600 w 21600"/>
              <a:gd name="connsiteY2" fmla="*/ 42 h 17874"/>
              <a:gd name="connsiteX3" fmla="*/ 0 w 21600"/>
              <a:gd name="connsiteY3" fmla="*/ 14124 h 17874"/>
              <a:gd name="connsiteX4" fmla="*/ 0 w 21600"/>
              <a:gd name="connsiteY4" fmla="*/ 0 h 17874"/>
              <a:gd name="connsiteX0" fmla="*/ 0 w 21600"/>
              <a:gd name="connsiteY0" fmla="*/ 0 h 22194"/>
              <a:gd name="connsiteX1" fmla="*/ 21600 w 21600"/>
              <a:gd name="connsiteY1" fmla="*/ 0 h 22194"/>
              <a:gd name="connsiteX2" fmla="*/ 21600 w 21600"/>
              <a:gd name="connsiteY2" fmla="*/ 42 h 22194"/>
              <a:gd name="connsiteX3" fmla="*/ 0 w 21600"/>
              <a:gd name="connsiteY3" fmla="*/ 18444 h 22194"/>
              <a:gd name="connsiteX4" fmla="*/ 0 w 21600"/>
              <a:gd name="connsiteY4" fmla="*/ 0 h 2219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  <a:gd name="connsiteX0" fmla="*/ 0 w 21600"/>
              <a:gd name="connsiteY0" fmla="*/ 0 h 18444"/>
              <a:gd name="connsiteX1" fmla="*/ 21600 w 21600"/>
              <a:gd name="connsiteY1" fmla="*/ 0 h 18444"/>
              <a:gd name="connsiteX2" fmla="*/ 21600 w 21600"/>
              <a:gd name="connsiteY2" fmla="*/ 42 h 18444"/>
              <a:gd name="connsiteX3" fmla="*/ 0 w 21600"/>
              <a:gd name="connsiteY3" fmla="*/ 18444 h 18444"/>
              <a:gd name="connsiteX4" fmla="*/ 0 w 21600"/>
              <a:gd name="connsiteY4" fmla="*/ 0 h 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8444">
                <a:moveTo>
                  <a:pt x="0" y="0"/>
                </a:moveTo>
                <a:lnTo>
                  <a:pt x="21600" y="0"/>
                </a:lnTo>
                <a:lnTo>
                  <a:pt x="21600" y="42"/>
                </a:lnTo>
                <a:cubicBezTo>
                  <a:pt x="5290" y="2686"/>
                  <a:pt x="9283" y="18206"/>
                  <a:pt x="0" y="184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8</a:t>
            </a:r>
            <a:endParaRPr lang="id-ID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642938"/>
            <a:ext cx="57864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1520" y="642938"/>
            <a:ext cx="1071563" cy="714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Content Placeholder 3"/>
          <p:cNvSpPr txBox="1">
            <a:spLocks/>
          </p:cNvSpPr>
          <p:nvPr/>
        </p:nvSpPr>
        <p:spPr bwMode="auto">
          <a:xfrm>
            <a:off x="149547" y="223155"/>
            <a:ext cx="391839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Result and Discussion</a:t>
            </a:r>
            <a: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/>
            </a:r>
            <a:br>
              <a:rPr lang="id-ID" sz="2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7"/>
          <p:cNvSpPr txBox="1">
            <a:spLocks noChangeArrowheads="1"/>
          </p:cNvSpPr>
          <p:nvPr/>
        </p:nvSpPr>
        <p:spPr bwMode="auto">
          <a:xfrm>
            <a:off x="266700" y="879475"/>
            <a:ext cx="747365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193D0B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600" b="1" baseline="30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31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 NMR Spectroscopy</a:t>
            </a:r>
            <a:endParaRPr lang="en-US" altLang="ja-JP" sz="1600" b="1" baseline="300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6" y="1293723"/>
            <a:ext cx="5070526" cy="32795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195" y="4712060"/>
            <a:ext cx="8994453" cy="2025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NMR of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exhibits two doublets with two distinct {</a:t>
            </a:r>
            <a:r>
              <a:rPr lang="en-US" sz="1600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P}-{1H} coupling constants, </a:t>
            </a:r>
            <a:r>
              <a:rPr lang="en-US" sz="1600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16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779 Hz and </a:t>
            </a:r>
            <a:r>
              <a:rPr lang="en-US" sz="1600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16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727 Hz,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suggesting two phosphorus-based species are located within the {W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building units. The down</a:t>
            </a:r>
            <a:r>
              <a:rPr lang="en-US" sz="1600" dirty="0">
                <a:latin typeface="Arial" panose="020B0604020202020204" pitchFamily="34" charset="0"/>
                <a:ea typeface="AdvOT2e364b11+fb"/>
                <a:cs typeface="Times New Roman" panose="02020603050405020304" pitchFamily="18" charset="0"/>
              </a:rPr>
              <a:t>fi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 doublet can be assigned to the phosphorus occupying the capped end of {W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due to the stronger shielding e</a:t>
            </a:r>
            <a:r>
              <a:rPr lang="en-US" sz="1600" dirty="0">
                <a:latin typeface="Arial" panose="020B0604020202020204" pitchFamily="34" charset="0"/>
                <a:ea typeface="AdvOT2e364b11+fb"/>
                <a:cs typeface="Times New Roman" panose="02020603050405020304" pitchFamily="18" charset="0"/>
              </a:rPr>
              <a:t>ff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ects from the tungsten oxide shell. </a:t>
            </a:r>
            <a:endParaRPr lang="en-US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contrast, the compounds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600" b="1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only each exhibit one doublet located at high </a:t>
            </a:r>
            <a:r>
              <a:rPr lang="en-US" sz="1600" dirty="0">
                <a:latin typeface="Arial" panose="020B0604020202020204" pitchFamily="34" charset="0"/>
                <a:ea typeface="AdvOT2e364b11+fb"/>
                <a:cs typeface="Times New Roman" panose="02020603050405020304" pitchFamily="18" charset="0"/>
              </a:rPr>
              <a:t>fi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 in </a:t>
            </a:r>
            <a:r>
              <a:rPr lang="en-US" sz="16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NMR. This doublet indicates there is only one type of phosphorus within the structures, and they are all located at the uncapped-end of the {W</a:t>
            </a:r>
            <a:r>
              <a:rPr lang="en-US" sz="16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units.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3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27457</TotalTime>
  <Words>3501</Words>
  <Application>Microsoft Office PowerPoint</Application>
  <PresentationFormat>On-screen Show (4:3)</PresentationFormat>
  <Paragraphs>158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33" baseType="lpstr">
      <vt:lpstr>AdvOT2e364b11+fb</vt:lpstr>
      <vt:lpstr>AdvOT8608a8d1+21</vt:lpstr>
      <vt:lpstr>AdvOT8608a8d1+22</vt:lpstr>
      <vt:lpstr>AdvOT8b40f9c2.B+20</vt:lpstr>
      <vt:lpstr>ＭＳ Ｐゴシック</vt:lpstr>
      <vt:lpstr>ＭＳ Ｐ明朝</vt:lpstr>
      <vt:lpstr>MS UI Gothic</vt:lpstr>
      <vt:lpstr>ＭＳ ゴシック</vt:lpstr>
      <vt:lpstr>游明朝</vt:lpstr>
      <vt:lpstr>游明朝</vt:lpstr>
      <vt:lpstr>Arial</vt:lpstr>
      <vt:lpstr>Calibri</vt:lpstr>
      <vt:lpstr>Corbel</vt:lpstr>
      <vt:lpstr>Helvetica</vt:lpstr>
      <vt:lpstr>Times New Roman</vt:lpstr>
      <vt:lpstr>Wingdings</vt:lpstr>
      <vt:lpstr>Wingdings 2</vt:lpstr>
      <vt:lpstr>Frame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Khoiru Wihadi</dc:creator>
  <cp:lastModifiedBy>local-user</cp:lastModifiedBy>
  <cp:revision>457</cp:revision>
  <cp:lastPrinted>2015-09-18T04:23:47Z</cp:lastPrinted>
  <dcterms:created xsi:type="dcterms:W3CDTF">2013-10-03T06:05:28Z</dcterms:created>
  <dcterms:modified xsi:type="dcterms:W3CDTF">2018-08-28T06:14:43Z</dcterms:modified>
</cp:coreProperties>
</file>